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9"/>
  </p:notesMasterIdLst>
  <p:sldIdLst>
    <p:sldId id="256" r:id="rId2"/>
    <p:sldId id="626" r:id="rId3"/>
    <p:sldId id="258" r:id="rId4"/>
    <p:sldId id="259" r:id="rId5"/>
    <p:sldId id="260" r:id="rId6"/>
    <p:sldId id="261" r:id="rId7"/>
    <p:sldId id="262" r:id="rId8"/>
    <p:sldId id="263" r:id="rId9"/>
    <p:sldId id="264" r:id="rId10"/>
    <p:sldId id="265" r:id="rId11"/>
    <p:sldId id="266" r:id="rId12"/>
    <p:sldId id="517" r:id="rId13"/>
    <p:sldId id="518" r:id="rId14"/>
    <p:sldId id="519" r:id="rId15"/>
    <p:sldId id="520" r:id="rId16"/>
    <p:sldId id="521" r:id="rId17"/>
    <p:sldId id="522" r:id="rId18"/>
    <p:sldId id="523" r:id="rId19"/>
    <p:sldId id="524" r:id="rId20"/>
    <p:sldId id="525" r:id="rId21"/>
    <p:sldId id="526" r:id="rId22"/>
    <p:sldId id="527" r:id="rId23"/>
    <p:sldId id="528" r:id="rId24"/>
    <p:sldId id="529" r:id="rId25"/>
    <p:sldId id="530" r:id="rId26"/>
    <p:sldId id="630" r:id="rId27"/>
    <p:sldId id="631" r:id="rId28"/>
    <p:sldId id="632" r:id="rId29"/>
    <p:sldId id="627" r:id="rId30"/>
    <p:sldId id="634" r:id="rId31"/>
    <p:sldId id="635" r:id="rId32"/>
    <p:sldId id="636" r:id="rId33"/>
    <p:sldId id="628" r:id="rId34"/>
    <p:sldId id="637" r:id="rId35"/>
    <p:sldId id="531" r:id="rId36"/>
    <p:sldId id="532" r:id="rId37"/>
    <p:sldId id="533" r:id="rId38"/>
    <p:sldId id="534" r:id="rId39"/>
    <p:sldId id="535" r:id="rId40"/>
    <p:sldId id="536" r:id="rId41"/>
    <p:sldId id="537" r:id="rId42"/>
    <p:sldId id="538" r:id="rId43"/>
    <p:sldId id="539" r:id="rId44"/>
    <p:sldId id="540" r:id="rId45"/>
    <p:sldId id="541" r:id="rId46"/>
    <p:sldId id="542" r:id="rId47"/>
    <p:sldId id="543" r:id="rId48"/>
    <p:sldId id="544" r:id="rId49"/>
    <p:sldId id="545" r:id="rId50"/>
    <p:sldId id="546" r:id="rId51"/>
    <p:sldId id="547" r:id="rId52"/>
    <p:sldId id="548" r:id="rId53"/>
    <p:sldId id="549" r:id="rId54"/>
    <p:sldId id="550" r:id="rId55"/>
    <p:sldId id="551" r:id="rId56"/>
    <p:sldId id="552" r:id="rId57"/>
    <p:sldId id="553" r:id="rId58"/>
    <p:sldId id="558" r:id="rId59"/>
    <p:sldId id="563" r:id="rId60"/>
    <p:sldId id="564" r:id="rId61"/>
    <p:sldId id="589" r:id="rId62"/>
    <p:sldId id="590" r:id="rId63"/>
    <p:sldId id="591" r:id="rId64"/>
    <p:sldId id="592" r:id="rId65"/>
    <p:sldId id="593" r:id="rId66"/>
    <p:sldId id="594" r:id="rId67"/>
    <p:sldId id="595" r:id="rId68"/>
    <p:sldId id="596" r:id="rId69"/>
    <p:sldId id="597" r:id="rId70"/>
    <p:sldId id="598" r:id="rId71"/>
    <p:sldId id="605" r:id="rId72"/>
    <p:sldId id="606" r:id="rId73"/>
    <p:sldId id="607" r:id="rId74"/>
    <p:sldId id="608" r:id="rId75"/>
    <p:sldId id="613" r:id="rId76"/>
    <p:sldId id="614" r:id="rId77"/>
    <p:sldId id="615" r:id="rId78"/>
    <p:sldId id="616" r:id="rId79"/>
    <p:sldId id="617" r:id="rId80"/>
    <p:sldId id="618" r:id="rId81"/>
    <p:sldId id="619" r:id="rId82"/>
    <p:sldId id="620" r:id="rId83"/>
    <p:sldId id="621" r:id="rId84"/>
    <p:sldId id="622" r:id="rId85"/>
    <p:sldId id="623" r:id="rId86"/>
    <p:sldId id="624" r:id="rId87"/>
    <p:sldId id="625" r:id="rId88"/>
    <p:sldId id="267" r:id="rId89"/>
    <p:sldId id="268" r:id="rId90"/>
    <p:sldId id="269" r:id="rId91"/>
    <p:sldId id="270" r:id="rId92"/>
    <p:sldId id="271" r:id="rId93"/>
    <p:sldId id="272" r:id="rId94"/>
    <p:sldId id="273" r:id="rId95"/>
    <p:sldId id="274" r:id="rId96"/>
    <p:sldId id="275" r:id="rId97"/>
    <p:sldId id="276" r:id="rId98"/>
    <p:sldId id="277" r:id="rId99"/>
    <p:sldId id="278" r:id="rId100"/>
    <p:sldId id="279" r:id="rId101"/>
    <p:sldId id="280" r:id="rId102"/>
    <p:sldId id="281" r:id="rId103"/>
    <p:sldId id="282" r:id="rId104"/>
    <p:sldId id="283" r:id="rId105"/>
    <p:sldId id="284" r:id="rId106"/>
    <p:sldId id="285" r:id="rId107"/>
    <p:sldId id="286" r:id="rId108"/>
    <p:sldId id="287" r:id="rId109"/>
    <p:sldId id="288" r:id="rId110"/>
    <p:sldId id="289" r:id="rId111"/>
    <p:sldId id="290" r:id="rId112"/>
    <p:sldId id="291" r:id="rId113"/>
    <p:sldId id="292" r:id="rId114"/>
    <p:sldId id="293" r:id="rId115"/>
    <p:sldId id="294" r:id="rId116"/>
    <p:sldId id="295" r:id="rId117"/>
    <p:sldId id="296" r:id="rId118"/>
    <p:sldId id="297" r:id="rId119"/>
    <p:sldId id="298" r:id="rId120"/>
    <p:sldId id="299" r:id="rId121"/>
    <p:sldId id="300" r:id="rId122"/>
    <p:sldId id="301" r:id="rId123"/>
    <p:sldId id="302" r:id="rId124"/>
    <p:sldId id="303" r:id="rId125"/>
    <p:sldId id="304" r:id="rId126"/>
    <p:sldId id="305" r:id="rId127"/>
    <p:sldId id="306" r:id="rId128"/>
    <p:sldId id="307" r:id="rId129"/>
    <p:sldId id="308" r:id="rId130"/>
    <p:sldId id="309" r:id="rId131"/>
    <p:sldId id="310" r:id="rId132"/>
    <p:sldId id="311" r:id="rId133"/>
    <p:sldId id="312" r:id="rId134"/>
    <p:sldId id="313" r:id="rId135"/>
    <p:sldId id="314" r:id="rId136"/>
    <p:sldId id="315" r:id="rId137"/>
    <p:sldId id="316" r:id="rId138"/>
    <p:sldId id="317" r:id="rId139"/>
    <p:sldId id="318" r:id="rId140"/>
    <p:sldId id="319" r:id="rId141"/>
    <p:sldId id="320" r:id="rId142"/>
    <p:sldId id="321" r:id="rId143"/>
    <p:sldId id="322" r:id="rId144"/>
    <p:sldId id="323" r:id="rId145"/>
    <p:sldId id="324" r:id="rId146"/>
    <p:sldId id="325" r:id="rId147"/>
    <p:sldId id="326" r:id="rId148"/>
    <p:sldId id="327" r:id="rId149"/>
    <p:sldId id="328" r:id="rId150"/>
    <p:sldId id="329" r:id="rId151"/>
    <p:sldId id="516" r:id="rId152"/>
    <p:sldId id="330" r:id="rId153"/>
    <p:sldId id="331" r:id="rId154"/>
    <p:sldId id="332" r:id="rId155"/>
    <p:sldId id="333" r:id="rId156"/>
    <p:sldId id="334" r:id="rId157"/>
    <p:sldId id="335" r:id="rId158"/>
    <p:sldId id="336" r:id="rId159"/>
    <p:sldId id="337" r:id="rId160"/>
    <p:sldId id="338" r:id="rId161"/>
    <p:sldId id="339" r:id="rId162"/>
    <p:sldId id="340" r:id="rId163"/>
    <p:sldId id="341" r:id="rId164"/>
    <p:sldId id="342" r:id="rId165"/>
    <p:sldId id="343" r:id="rId166"/>
    <p:sldId id="344" r:id="rId167"/>
    <p:sldId id="345" r:id="rId168"/>
    <p:sldId id="346" r:id="rId169"/>
    <p:sldId id="347" r:id="rId170"/>
    <p:sldId id="348" r:id="rId171"/>
    <p:sldId id="349" r:id="rId172"/>
    <p:sldId id="350" r:id="rId173"/>
    <p:sldId id="351" r:id="rId174"/>
    <p:sldId id="352" r:id="rId175"/>
    <p:sldId id="353" r:id="rId176"/>
    <p:sldId id="354" r:id="rId177"/>
    <p:sldId id="355" r:id="rId178"/>
    <p:sldId id="356" r:id="rId179"/>
    <p:sldId id="357" r:id="rId180"/>
    <p:sldId id="358" r:id="rId181"/>
    <p:sldId id="359" r:id="rId182"/>
    <p:sldId id="360" r:id="rId183"/>
    <p:sldId id="361" r:id="rId184"/>
    <p:sldId id="362" r:id="rId185"/>
    <p:sldId id="363" r:id="rId186"/>
    <p:sldId id="364" r:id="rId187"/>
    <p:sldId id="365" r:id="rId188"/>
    <p:sldId id="366" r:id="rId189"/>
    <p:sldId id="367" r:id="rId190"/>
    <p:sldId id="368" r:id="rId191"/>
    <p:sldId id="369" r:id="rId192"/>
    <p:sldId id="370" r:id="rId193"/>
    <p:sldId id="371" r:id="rId194"/>
    <p:sldId id="372" r:id="rId195"/>
    <p:sldId id="373" r:id="rId196"/>
    <p:sldId id="374" r:id="rId197"/>
    <p:sldId id="375" r:id="rId198"/>
    <p:sldId id="376" r:id="rId199"/>
    <p:sldId id="377" r:id="rId200"/>
    <p:sldId id="378" r:id="rId201"/>
    <p:sldId id="379" r:id="rId202"/>
    <p:sldId id="380" r:id="rId203"/>
    <p:sldId id="381" r:id="rId204"/>
    <p:sldId id="382" r:id="rId205"/>
    <p:sldId id="383" r:id="rId206"/>
    <p:sldId id="384" r:id="rId207"/>
    <p:sldId id="385" r:id="rId208"/>
    <p:sldId id="386" r:id="rId209"/>
    <p:sldId id="387" r:id="rId210"/>
    <p:sldId id="388" r:id="rId211"/>
    <p:sldId id="389" r:id="rId212"/>
    <p:sldId id="390" r:id="rId213"/>
    <p:sldId id="391" r:id="rId214"/>
    <p:sldId id="392" r:id="rId215"/>
    <p:sldId id="393" r:id="rId216"/>
    <p:sldId id="394" r:id="rId217"/>
    <p:sldId id="395" r:id="rId218"/>
    <p:sldId id="396" r:id="rId219"/>
    <p:sldId id="397" r:id="rId220"/>
    <p:sldId id="398" r:id="rId221"/>
    <p:sldId id="399" r:id="rId222"/>
    <p:sldId id="400" r:id="rId223"/>
    <p:sldId id="401" r:id="rId224"/>
    <p:sldId id="402" r:id="rId225"/>
    <p:sldId id="403" r:id="rId226"/>
    <p:sldId id="404" r:id="rId227"/>
    <p:sldId id="405" r:id="rId228"/>
    <p:sldId id="406" r:id="rId229"/>
    <p:sldId id="407" r:id="rId230"/>
    <p:sldId id="408" r:id="rId231"/>
    <p:sldId id="409" r:id="rId232"/>
    <p:sldId id="410" r:id="rId233"/>
    <p:sldId id="411" r:id="rId234"/>
    <p:sldId id="412" r:id="rId235"/>
    <p:sldId id="413" r:id="rId236"/>
    <p:sldId id="414" r:id="rId237"/>
    <p:sldId id="415" r:id="rId238"/>
    <p:sldId id="416" r:id="rId239"/>
    <p:sldId id="417" r:id="rId240"/>
    <p:sldId id="418" r:id="rId241"/>
    <p:sldId id="419" r:id="rId242"/>
    <p:sldId id="420" r:id="rId243"/>
    <p:sldId id="421" r:id="rId244"/>
    <p:sldId id="422" r:id="rId245"/>
    <p:sldId id="423" r:id="rId246"/>
    <p:sldId id="424" r:id="rId247"/>
    <p:sldId id="425" r:id="rId248"/>
    <p:sldId id="426" r:id="rId249"/>
    <p:sldId id="427" r:id="rId250"/>
    <p:sldId id="428" r:id="rId251"/>
    <p:sldId id="429" r:id="rId252"/>
    <p:sldId id="430" r:id="rId253"/>
    <p:sldId id="431" r:id="rId254"/>
    <p:sldId id="432" r:id="rId255"/>
    <p:sldId id="433" r:id="rId256"/>
    <p:sldId id="434" r:id="rId257"/>
    <p:sldId id="435" r:id="rId258"/>
    <p:sldId id="436" r:id="rId259"/>
    <p:sldId id="437" r:id="rId260"/>
    <p:sldId id="438" r:id="rId261"/>
    <p:sldId id="439" r:id="rId262"/>
    <p:sldId id="440" r:id="rId263"/>
    <p:sldId id="441" r:id="rId264"/>
    <p:sldId id="442" r:id="rId265"/>
    <p:sldId id="443" r:id="rId266"/>
    <p:sldId id="444" r:id="rId267"/>
    <p:sldId id="445" r:id="rId268"/>
    <p:sldId id="446" r:id="rId269"/>
    <p:sldId id="447" r:id="rId270"/>
    <p:sldId id="448" r:id="rId271"/>
    <p:sldId id="449" r:id="rId272"/>
    <p:sldId id="450" r:id="rId273"/>
    <p:sldId id="451" r:id="rId274"/>
    <p:sldId id="452" r:id="rId275"/>
    <p:sldId id="453" r:id="rId276"/>
    <p:sldId id="454" r:id="rId277"/>
    <p:sldId id="455" r:id="rId278"/>
    <p:sldId id="456" r:id="rId279"/>
    <p:sldId id="457" r:id="rId280"/>
    <p:sldId id="458" r:id="rId281"/>
    <p:sldId id="459" r:id="rId282"/>
    <p:sldId id="460" r:id="rId283"/>
    <p:sldId id="461" r:id="rId284"/>
    <p:sldId id="462" r:id="rId285"/>
    <p:sldId id="463" r:id="rId286"/>
    <p:sldId id="464" r:id="rId287"/>
    <p:sldId id="465" r:id="rId288"/>
    <p:sldId id="466" r:id="rId289"/>
    <p:sldId id="467" r:id="rId290"/>
    <p:sldId id="468" r:id="rId291"/>
    <p:sldId id="469" r:id="rId292"/>
    <p:sldId id="470" r:id="rId293"/>
    <p:sldId id="471" r:id="rId294"/>
    <p:sldId id="472" r:id="rId295"/>
    <p:sldId id="473" r:id="rId296"/>
    <p:sldId id="474" r:id="rId297"/>
    <p:sldId id="475" r:id="rId298"/>
    <p:sldId id="476" r:id="rId299"/>
    <p:sldId id="477" r:id="rId300"/>
    <p:sldId id="478" r:id="rId301"/>
    <p:sldId id="479" r:id="rId302"/>
    <p:sldId id="480" r:id="rId303"/>
    <p:sldId id="481" r:id="rId304"/>
    <p:sldId id="482" r:id="rId305"/>
    <p:sldId id="483" r:id="rId306"/>
    <p:sldId id="484" r:id="rId307"/>
    <p:sldId id="485" r:id="rId308"/>
    <p:sldId id="486" r:id="rId309"/>
    <p:sldId id="487" r:id="rId310"/>
    <p:sldId id="488" r:id="rId311"/>
    <p:sldId id="489" r:id="rId312"/>
    <p:sldId id="490" r:id="rId313"/>
    <p:sldId id="491" r:id="rId314"/>
    <p:sldId id="492" r:id="rId315"/>
    <p:sldId id="493" r:id="rId316"/>
    <p:sldId id="494" r:id="rId317"/>
    <p:sldId id="495" r:id="rId318"/>
    <p:sldId id="496" r:id="rId319"/>
    <p:sldId id="497" r:id="rId320"/>
    <p:sldId id="498" r:id="rId321"/>
    <p:sldId id="499" r:id="rId322"/>
    <p:sldId id="500" r:id="rId323"/>
    <p:sldId id="501" r:id="rId324"/>
    <p:sldId id="502" r:id="rId325"/>
    <p:sldId id="503" r:id="rId326"/>
    <p:sldId id="504" r:id="rId327"/>
    <p:sldId id="505" r:id="rId328"/>
    <p:sldId id="506" r:id="rId329"/>
    <p:sldId id="507" r:id="rId330"/>
    <p:sldId id="508" r:id="rId331"/>
    <p:sldId id="509" r:id="rId332"/>
    <p:sldId id="510" r:id="rId333"/>
    <p:sldId id="511" r:id="rId334"/>
    <p:sldId id="512" r:id="rId335"/>
    <p:sldId id="513" r:id="rId336"/>
    <p:sldId id="514" r:id="rId337"/>
    <p:sldId id="515" r:id="rId338"/>
  </p:sldIdLst>
  <p:sldSz cx="9144000" cy="6858000" type="screen4x3"/>
  <p:notesSz cx="6889750" cy="1002188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6" autoAdjust="0"/>
    <p:restoredTop sz="94676" autoAdjust="0"/>
  </p:normalViewPr>
  <p:slideViewPr>
    <p:cSldViewPr>
      <p:cViewPr varScale="1">
        <p:scale>
          <a:sx n="75" d="100"/>
          <a:sy n="75" d="100"/>
        </p:scale>
        <p:origin x="1428" y="2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172" Type="http://schemas.openxmlformats.org/officeDocument/2006/relationships/slide" Target="slides/slide171.xml"/><Relationship Id="rId228" Type="http://schemas.openxmlformats.org/officeDocument/2006/relationships/slide" Target="slides/slide227.xml"/><Relationship Id="rId281" Type="http://schemas.openxmlformats.org/officeDocument/2006/relationships/slide" Target="slides/slide280.xml"/><Relationship Id="rId337" Type="http://schemas.openxmlformats.org/officeDocument/2006/relationships/slide" Target="slides/slide336.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notesMaster" Target="notesMasters/notesMaster1.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presProps" Target="presProps.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viewProps" Target="viewProps.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theme" Target="theme/theme1.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162" Type="http://schemas.openxmlformats.org/officeDocument/2006/relationships/slide" Target="slides/slide161.xml"/><Relationship Id="rId218" Type="http://schemas.openxmlformats.org/officeDocument/2006/relationships/slide" Target="slides/slide217.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173" Type="http://schemas.openxmlformats.org/officeDocument/2006/relationships/slide" Target="slides/slide172.xml"/><Relationship Id="rId229" Type="http://schemas.openxmlformats.org/officeDocument/2006/relationships/slide" Target="slides/slide2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BA3CE4-41DF-4B41-A5DC-074E96113737}" type="doc">
      <dgm:prSet loTypeId="urn:microsoft.com/office/officeart/2005/8/layout/cycle1" loCatId="cycle" qsTypeId="urn:microsoft.com/office/officeart/2005/8/quickstyle/simple1" qsCatId="simple" csTypeId="urn:microsoft.com/office/officeart/2005/8/colors/accent1_2" csCatId="accent1"/>
      <dgm:spPr/>
    </dgm:pt>
    <dgm:pt modelId="{248D9997-F654-4A41-9FE1-646257EE106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b="1" i="0" u="none" strike="noStrike"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Inferenze</a:t>
          </a:r>
          <a:endParaRPr kumimoji="0" lang="it-IT" b="0" i="0" u="none" strike="noStrike" cap="none" normalizeH="0" baseline="0">
            <a:ln>
              <a:noFill/>
            </a:ln>
            <a:solidFill>
              <a:schemeClr val="tx1"/>
            </a:solidFill>
            <a:effectLst/>
            <a:latin typeface="Arial" charset="0"/>
            <a:cs typeface="Arial" charset="0"/>
          </a:endParaRPr>
        </a:p>
      </dgm:t>
    </dgm:pt>
    <dgm:pt modelId="{C10592D0-3499-49F1-AC5C-9F14B892B027}" type="parTrans" cxnId="{0BE2DED9-A52D-4BE4-ADD1-1D0C62903348}">
      <dgm:prSet/>
      <dgm:spPr/>
    </dgm:pt>
    <dgm:pt modelId="{F633B5C2-40BF-4001-9AED-463C9BD76861}" type="sibTrans" cxnId="{0BE2DED9-A52D-4BE4-ADD1-1D0C62903348}">
      <dgm:prSet/>
      <dgm:spPr/>
    </dgm:pt>
    <dgm:pt modelId="{8AFAB230-C738-46EF-B485-EACCFD3EC53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b="1" i="0" u="none" strike="noStrike"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Valutazioni</a:t>
          </a:r>
          <a:endParaRPr kumimoji="0" lang="it-IT" b="0" i="0" u="none" strike="noStrike" cap="none" normalizeH="0" baseline="0">
            <a:ln>
              <a:noFill/>
            </a:ln>
            <a:solidFill>
              <a:schemeClr val="tx1"/>
            </a:solidFill>
            <a:effectLst/>
            <a:latin typeface="Arial" charset="0"/>
            <a:cs typeface="Arial" charset="0"/>
          </a:endParaRPr>
        </a:p>
      </dgm:t>
    </dgm:pt>
    <dgm:pt modelId="{2058F252-AEC7-4BB1-94FB-869695E0EE82}" type="parTrans" cxnId="{448D0F1C-6AFE-40A8-9971-5211A40E2B5F}">
      <dgm:prSet/>
      <dgm:spPr/>
    </dgm:pt>
    <dgm:pt modelId="{75F00615-3D8B-427B-B881-B4EE689FB499}" type="sibTrans" cxnId="{448D0F1C-6AFE-40A8-9971-5211A40E2B5F}">
      <dgm:prSet/>
      <dgm:spPr/>
    </dgm:pt>
    <dgm:pt modelId="{87872F73-9164-4BEE-84D7-6EE80FD25CE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b="1" i="0" u="none" strike="noStrike"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(6)</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Emozioni</a:t>
          </a:r>
          <a:endParaRPr kumimoji="0" lang="it-IT" b="0" i="0" u="none" strike="noStrike" cap="none" normalizeH="0" baseline="0">
            <a:ln>
              <a:noFill/>
            </a:ln>
            <a:solidFill>
              <a:schemeClr val="tx1"/>
            </a:solidFill>
            <a:effectLst/>
            <a:latin typeface="Arial" charset="0"/>
            <a:cs typeface="Arial" charset="0"/>
          </a:endParaRPr>
        </a:p>
      </dgm:t>
    </dgm:pt>
    <dgm:pt modelId="{D91458AF-5A26-421C-9991-D8E8D062B8DA}" type="parTrans" cxnId="{1C0D2204-85C8-4062-91B3-0BE14A64AA90}">
      <dgm:prSet/>
      <dgm:spPr/>
    </dgm:pt>
    <dgm:pt modelId="{B1785ECE-C09E-4FBB-ABC3-BA3E12589105}" type="sibTrans" cxnId="{1C0D2204-85C8-4062-91B3-0BE14A64AA90}">
      <dgm:prSet/>
      <dgm:spPr/>
    </dgm:pt>
    <dgm:pt modelId="{1819C59A-5F31-4E46-95DD-4C960A4192E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b="1" i="0" u="none" strike="noStrike"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(7)</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Comportamenti</a:t>
          </a:r>
          <a:endParaRPr kumimoji="0" lang="it-IT" b="0" i="0" u="none" strike="noStrike" cap="none" normalizeH="0" baseline="0">
            <a:ln>
              <a:noFill/>
            </a:ln>
            <a:solidFill>
              <a:schemeClr val="tx1"/>
            </a:solidFill>
            <a:effectLst/>
            <a:latin typeface="Arial" charset="0"/>
            <a:cs typeface="Arial" charset="0"/>
          </a:endParaRPr>
        </a:p>
      </dgm:t>
    </dgm:pt>
    <dgm:pt modelId="{B5431456-2EA6-4E3C-96CB-7C3E944FE359}" type="parTrans" cxnId="{E7A8DEC5-BCE3-4440-82B0-EAFE6B43FD98}">
      <dgm:prSet/>
      <dgm:spPr/>
    </dgm:pt>
    <dgm:pt modelId="{0C79CDDC-C758-44EC-9C0D-2ADED59F1644}" type="sibTrans" cxnId="{E7A8DEC5-BCE3-4440-82B0-EAFE6B43FD98}">
      <dgm:prSet/>
      <dgm:spPr/>
    </dgm:pt>
    <dgm:pt modelId="{54304F5F-C77B-4BD2-96A0-FC1228ABF78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(2)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-Attenzione Selettiva</a:t>
          </a:r>
          <a:endParaRPr kumimoji="0" lang="it-IT" b="0" i="0" u="none" strike="noStrike" cap="none" normalizeH="0" baseline="0">
            <a:ln>
              <a:noFill/>
            </a:ln>
            <a:solidFill>
              <a:schemeClr val="tx1"/>
            </a:solidFill>
            <a:effectLst/>
            <a:latin typeface="Arial" charset="0"/>
            <a:cs typeface="Arial" charset="0"/>
          </a:endParaRPr>
        </a:p>
      </dgm:t>
    </dgm:pt>
    <dgm:pt modelId="{A9ABFB55-362F-415D-A42D-AA2FEAECD060}" type="parTrans" cxnId="{0DA715F3-D097-477B-A3EF-B22A7EB28E46}">
      <dgm:prSet/>
      <dgm:spPr/>
    </dgm:pt>
    <dgm:pt modelId="{8CC4B477-2F6A-49EA-BE9C-352CF908D055}" type="sibTrans" cxnId="{0DA715F3-D097-477B-A3EF-B22A7EB28E46}">
      <dgm:prSet/>
      <dgm:spPr/>
    </dgm:pt>
    <dgm:pt modelId="{2FDDF3FD-3399-4B5C-B259-4816642F3585}">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b="1" i="0" u="none" strike="noStrike"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(3)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Simbolizzazione</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b="1" i="0" u="none" strike="noStrike" cap="none" normalizeH="0" baseline="0">
              <a:ln>
                <a:noFill/>
              </a:ln>
              <a:solidFill>
                <a:schemeClr val="tx1"/>
              </a:solidFill>
              <a:effectLst/>
              <a:latin typeface="Arial" charset="0"/>
              <a:cs typeface="Arial" charset="0"/>
            </a:rPr>
            <a:t>Definizione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b="0" i="0" u="none" strike="noStrike" cap="none" normalizeH="0" baseline="0">
            <a:ln>
              <a:noFill/>
            </a:ln>
            <a:solidFill>
              <a:schemeClr val="tx1"/>
            </a:solidFill>
            <a:effectLst/>
            <a:latin typeface="Arial" charset="0"/>
            <a:cs typeface="Arial" charset="0"/>
          </a:endParaRPr>
        </a:p>
      </dgm:t>
    </dgm:pt>
    <dgm:pt modelId="{56114266-FF8F-489D-8F81-E1E0F9E946F8}" type="parTrans" cxnId="{61473254-E0C9-4F45-BFFF-9DAFBD5EFB38}">
      <dgm:prSet/>
      <dgm:spPr/>
    </dgm:pt>
    <dgm:pt modelId="{A561A461-9AD9-424F-BA15-9DEDA0EDF367}" type="sibTrans" cxnId="{61473254-E0C9-4F45-BFFF-9DAFBD5EFB38}">
      <dgm:prSet/>
      <dgm:spPr/>
    </dgm:pt>
    <dgm:pt modelId="{93C444FE-F557-42A2-A420-73E7FEF203D2}" type="pres">
      <dgm:prSet presAssocID="{6BBA3CE4-41DF-4B41-A5DC-074E96113737}" presName="cycle" presStyleCnt="0">
        <dgm:presLayoutVars>
          <dgm:dir/>
          <dgm:resizeHandles val="exact"/>
        </dgm:presLayoutVars>
      </dgm:prSet>
      <dgm:spPr/>
    </dgm:pt>
    <dgm:pt modelId="{51BD1C26-D4F0-458D-89EF-0AC49854C4E7}" type="pres">
      <dgm:prSet presAssocID="{248D9997-F654-4A41-9FE1-646257EE1068}" presName="dummy" presStyleCnt="0"/>
      <dgm:spPr/>
    </dgm:pt>
    <dgm:pt modelId="{78240142-8321-4A63-BFFF-BD03CADCEC74}" type="pres">
      <dgm:prSet presAssocID="{248D9997-F654-4A41-9FE1-646257EE1068}" presName="node" presStyleLbl="revTx" presStyleIdx="0" presStyleCnt="6">
        <dgm:presLayoutVars>
          <dgm:bulletEnabled val="1"/>
        </dgm:presLayoutVars>
      </dgm:prSet>
      <dgm:spPr/>
    </dgm:pt>
    <dgm:pt modelId="{E48A0968-EC1F-4304-8BC5-2F8F4798C30D}" type="pres">
      <dgm:prSet presAssocID="{F633B5C2-40BF-4001-9AED-463C9BD76861}" presName="sibTrans" presStyleLbl="node1" presStyleIdx="0" presStyleCnt="6"/>
      <dgm:spPr/>
    </dgm:pt>
    <dgm:pt modelId="{8469F341-9B54-44A4-94AD-13A9D1E4AE7A}" type="pres">
      <dgm:prSet presAssocID="{8AFAB230-C738-46EF-B485-EACCFD3EC538}" presName="dummy" presStyleCnt="0"/>
      <dgm:spPr/>
    </dgm:pt>
    <dgm:pt modelId="{00086E24-C6BB-412C-BB78-1C29A39D62B5}" type="pres">
      <dgm:prSet presAssocID="{8AFAB230-C738-46EF-B485-EACCFD3EC538}" presName="node" presStyleLbl="revTx" presStyleIdx="1" presStyleCnt="6">
        <dgm:presLayoutVars>
          <dgm:bulletEnabled val="1"/>
        </dgm:presLayoutVars>
      </dgm:prSet>
      <dgm:spPr/>
    </dgm:pt>
    <dgm:pt modelId="{FF9AC6E4-2007-4F91-AE47-3B4A07B78DFB}" type="pres">
      <dgm:prSet presAssocID="{75F00615-3D8B-427B-B881-B4EE689FB499}" presName="sibTrans" presStyleLbl="node1" presStyleIdx="1" presStyleCnt="6"/>
      <dgm:spPr/>
    </dgm:pt>
    <dgm:pt modelId="{67F607BF-B453-4913-9E7F-A208D349BBF5}" type="pres">
      <dgm:prSet presAssocID="{87872F73-9164-4BEE-84D7-6EE80FD25CE2}" presName="dummy" presStyleCnt="0"/>
      <dgm:spPr/>
    </dgm:pt>
    <dgm:pt modelId="{DB37F1FA-D2D0-41FF-A26D-560EC077F2DC}" type="pres">
      <dgm:prSet presAssocID="{87872F73-9164-4BEE-84D7-6EE80FD25CE2}" presName="node" presStyleLbl="revTx" presStyleIdx="2" presStyleCnt="6">
        <dgm:presLayoutVars>
          <dgm:bulletEnabled val="1"/>
        </dgm:presLayoutVars>
      </dgm:prSet>
      <dgm:spPr/>
    </dgm:pt>
    <dgm:pt modelId="{7240515D-90E8-48C6-93B7-1E3E3D605DEF}" type="pres">
      <dgm:prSet presAssocID="{B1785ECE-C09E-4FBB-ABC3-BA3E12589105}" presName="sibTrans" presStyleLbl="node1" presStyleIdx="2" presStyleCnt="6"/>
      <dgm:spPr/>
    </dgm:pt>
    <dgm:pt modelId="{1D2F8A5A-4474-40CC-9788-51852D6D31CF}" type="pres">
      <dgm:prSet presAssocID="{1819C59A-5F31-4E46-95DD-4C960A4192ED}" presName="dummy" presStyleCnt="0"/>
      <dgm:spPr/>
    </dgm:pt>
    <dgm:pt modelId="{335F1825-C547-4CA3-AF3C-C137B1427B52}" type="pres">
      <dgm:prSet presAssocID="{1819C59A-5F31-4E46-95DD-4C960A4192ED}" presName="node" presStyleLbl="revTx" presStyleIdx="3" presStyleCnt="6">
        <dgm:presLayoutVars>
          <dgm:bulletEnabled val="1"/>
        </dgm:presLayoutVars>
      </dgm:prSet>
      <dgm:spPr/>
    </dgm:pt>
    <dgm:pt modelId="{D562EEA0-04D5-494B-847E-20BDCC38EA1F}" type="pres">
      <dgm:prSet presAssocID="{0C79CDDC-C758-44EC-9C0D-2ADED59F1644}" presName="sibTrans" presStyleLbl="node1" presStyleIdx="3" presStyleCnt="6"/>
      <dgm:spPr/>
    </dgm:pt>
    <dgm:pt modelId="{182AF2D7-AFC8-4B30-9AA2-FF472DA1EB48}" type="pres">
      <dgm:prSet presAssocID="{54304F5F-C77B-4BD2-96A0-FC1228ABF78F}" presName="dummy" presStyleCnt="0"/>
      <dgm:spPr/>
    </dgm:pt>
    <dgm:pt modelId="{107DFDE9-1E70-4D1A-B542-6C337EC5214C}" type="pres">
      <dgm:prSet presAssocID="{54304F5F-C77B-4BD2-96A0-FC1228ABF78F}" presName="node" presStyleLbl="revTx" presStyleIdx="4" presStyleCnt="6">
        <dgm:presLayoutVars>
          <dgm:bulletEnabled val="1"/>
        </dgm:presLayoutVars>
      </dgm:prSet>
      <dgm:spPr/>
    </dgm:pt>
    <dgm:pt modelId="{76F10D36-0E7D-43D2-BD52-D20F5FA4D20A}" type="pres">
      <dgm:prSet presAssocID="{8CC4B477-2F6A-49EA-BE9C-352CF908D055}" presName="sibTrans" presStyleLbl="node1" presStyleIdx="4" presStyleCnt="6"/>
      <dgm:spPr/>
    </dgm:pt>
    <dgm:pt modelId="{50F9D340-A818-4A98-BCD0-FFB74FE7480A}" type="pres">
      <dgm:prSet presAssocID="{2FDDF3FD-3399-4B5C-B259-4816642F3585}" presName="dummy" presStyleCnt="0"/>
      <dgm:spPr/>
    </dgm:pt>
    <dgm:pt modelId="{53400184-4BCA-4613-AD7E-83047242D58B}" type="pres">
      <dgm:prSet presAssocID="{2FDDF3FD-3399-4B5C-B259-4816642F3585}" presName="node" presStyleLbl="revTx" presStyleIdx="5" presStyleCnt="6">
        <dgm:presLayoutVars>
          <dgm:bulletEnabled val="1"/>
        </dgm:presLayoutVars>
      </dgm:prSet>
      <dgm:spPr/>
    </dgm:pt>
    <dgm:pt modelId="{8D54D80A-DBEE-4081-B555-4950EF560359}" type="pres">
      <dgm:prSet presAssocID="{A561A461-9AD9-424F-BA15-9DEDA0EDF367}" presName="sibTrans" presStyleLbl="node1" presStyleIdx="5" presStyleCnt="6"/>
      <dgm:spPr/>
    </dgm:pt>
  </dgm:ptLst>
  <dgm:cxnLst>
    <dgm:cxn modelId="{1C0D2204-85C8-4062-91B3-0BE14A64AA90}" srcId="{6BBA3CE4-41DF-4B41-A5DC-074E96113737}" destId="{87872F73-9164-4BEE-84D7-6EE80FD25CE2}" srcOrd="2" destOrd="0" parTransId="{D91458AF-5A26-421C-9991-D8E8D062B8DA}" sibTransId="{B1785ECE-C09E-4FBB-ABC3-BA3E12589105}"/>
    <dgm:cxn modelId="{7294400D-F4F1-41CD-9C4C-89D20F98ED98}" type="presOf" srcId="{8CC4B477-2F6A-49EA-BE9C-352CF908D055}" destId="{76F10D36-0E7D-43D2-BD52-D20F5FA4D20A}" srcOrd="0" destOrd="0" presId="urn:microsoft.com/office/officeart/2005/8/layout/cycle1"/>
    <dgm:cxn modelId="{448D0F1C-6AFE-40A8-9971-5211A40E2B5F}" srcId="{6BBA3CE4-41DF-4B41-A5DC-074E96113737}" destId="{8AFAB230-C738-46EF-B485-EACCFD3EC538}" srcOrd="1" destOrd="0" parTransId="{2058F252-AEC7-4BB1-94FB-869695E0EE82}" sibTransId="{75F00615-3D8B-427B-B881-B4EE689FB499}"/>
    <dgm:cxn modelId="{1DC08C26-ABBC-4F31-966E-20AEAA8C0110}" type="presOf" srcId="{87872F73-9164-4BEE-84D7-6EE80FD25CE2}" destId="{DB37F1FA-D2D0-41FF-A26D-560EC077F2DC}" srcOrd="0" destOrd="0" presId="urn:microsoft.com/office/officeart/2005/8/layout/cycle1"/>
    <dgm:cxn modelId="{D07BAB30-7900-49D7-A403-88136ECDAF5C}" type="presOf" srcId="{6BBA3CE4-41DF-4B41-A5DC-074E96113737}" destId="{93C444FE-F557-42A2-A420-73E7FEF203D2}" srcOrd="0" destOrd="0" presId="urn:microsoft.com/office/officeart/2005/8/layout/cycle1"/>
    <dgm:cxn modelId="{C7F6405C-07C9-4583-BAF5-4500C022C80E}" type="presOf" srcId="{248D9997-F654-4A41-9FE1-646257EE1068}" destId="{78240142-8321-4A63-BFFF-BD03CADCEC74}" srcOrd="0" destOrd="0" presId="urn:microsoft.com/office/officeart/2005/8/layout/cycle1"/>
    <dgm:cxn modelId="{9E484142-CE6C-4C63-A165-4797D7D1E061}" type="presOf" srcId="{2FDDF3FD-3399-4B5C-B259-4816642F3585}" destId="{53400184-4BCA-4613-AD7E-83047242D58B}" srcOrd="0" destOrd="0" presId="urn:microsoft.com/office/officeart/2005/8/layout/cycle1"/>
    <dgm:cxn modelId="{905B3C73-CE0B-469C-A40B-E7AA1304CB8F}" type="presOf" srcId="{F633B5C2-40BF-4001-9AED-463C9BD76861}" destId="{E48A0968-EC1F-4304-8BC5-2F8F4798C30D}" srcOrd="0" destOrd="0" presId="urn:microsoft.com/office/officeart/2005/8/layout/cycle1"/>
    <dgm:cxn modelId="{61473254-E0C9-4F45-BFFF-9DAFBD5EFB38}" srcId="{6BBA3CE4-41DF-4B41-A5DC-074E96113737}" destId="{2FDDF3FD-3399-4B5C-B259-4816642F3585}" srcOrd="5" destOrd="0" parTransId="{56114266-FF8F-489D-8F81-E1E0F9E946F8}" sibTransId="{A561A461-9AD9-424F-BA15-9DEDA0EDF367}"/>
    <dgm:cxn modelId="{87A13555-FA3A-45BB-8387-B749C7B88288}" type="presOf" srcId="{A561A461-9AD9-424F-BA15-9DEDA0EDF367}" destId="{8D54D80A-DBEE-4081-B555-4950EF560359}" srcOrd="0" destOrd="0" presId="urn:microsoft.com/office/officeart/2005/8/layout/cycle1"/>
    <dgm:cxn modelId="{E37343A9-63B4-400A-A188-00EFF2F09516}" type="presOf" srcId="{8AFAB230-C738-46EF-B485-EACCFD3EC538}" destId="{00086E24-C6BB-412C-BB78-1C29A39D62B5}" srcOrd="0" destOrd="0" presId="urn:microsoft.com/office/officeart/2005/8/layout/cycle1"/>
    <dgm:cxn modelId="{E2987AB2-91BF-4BE7-9C79-89091AB5E87C}" type="presOf" srcId="{0C79CDDC-C758-44EC-9C0D-2ADED59F1644}" destId="{D562EEA0-04D5-494B-847E-20BDCC38EA1F}" srcOrd="0" destOrd="0" presId="urn:microsoft.com/office/officeart/2005/8/layout/cycle1"/>
    <dgm:cxn modelId="{E7A8DEC5-BCE3-4440-82B0-EAFE6B43FD98}" srcId="{6BBA3CE4-41DF-4B41-A5DC-074E96113737}" destId="{1819C59A-5F31-4E46-95DD-4C960A4192ED}" srcOrd="3" destOrd="0" parTransId="{B5431456-2EA6-4E3C-96CB-7C3E944FE359}" sibTransId="{0C79CDDC-C758-44EC-9C0D-2ADED59F1644}"/>
    <dgm:cxn modelId="{0BE2DED9-A52D-4BE4-ADD1-1D0C62903348}" srcId="{6BBA3CE4-41DF-4B41-A5DC-074E96113737}" destId="{248D9997-F654-4A41-9FE1-646257EE1068}" srcOrd="0" destOrd="0" parTransId="{C10592D0-3499-49F1-AC5C-9F14B892B027}" sibTransId="{F633B5C2-40BF-4001-9AED-463C9BD76861}"/>
    <dgm:cxn modelId="{F4D103DC-F7BC-47E0-9BAD-37BF94F88342}" type="presOf" srcId="{75F00615-3D8B-427B-B881-B4EE689FB499}" destId="{FF9AC6E4-2007-4F91-AE47-3B4A07B78DFB}" srcOrd="0" destOrd="0" presId="urn:microsoft.com/office/officeart/2005/8/layout/cycle1"/>
    <dgm:cxn modelId="{E04037E2-4D51-4014-B624-AE085054021F}" type="presOf" srcId="{54304F5F-C77B-4BD2-96A0-FC1228ABF78F}" destId="{107DFDE9-1E70-4D1A-B542-6C337EC5214C}" srcOrd="0" destOrd="0" presId="urn:microsoft.com/office/officeart/2005/8/layout/cycle1"/>
    <dgm:cxn modelId="{283E19EB-0E5C-46EB-876D-CD09756111C4}" type="presOf" srcId="{1819C59A-5F31-4E46-95DD-4C960A4192ED}" destId="{335F1825-C547-4CA3-AF3C-C137B1427B52}" srcOrd="0" destOrd="0" presId="urn:microsoft.com/office/officeart/2005/8/layout/cycle1"/>
    <dgm:cxn modelId="{0DA715F3-D097-477B-A3EF-B22A7EB28E46}" srcId="{6BBA3CE4-41DF-4B41-A5DC-074E96113737}" destId="{54304F5F-C77B-4BD2-96A0-FC1228ABF78F}" srcOrd="4" destOrd="0" parTransId="{A9ABFB55-362F-415D-A42D-AA2FEAECD060}" sibTransId="{8CC4B477-2F6A-49EA-BE9C-352CF908D055}"/>
    <dgm:cxn modelId="{72F503F4-0B9E-4D13-A839-E2407638604F}" type="presOf" srcId="{B1785ECE-C09E-4FBB-ABC3-BA3E12589105}" destId="{7240515D-90E8-48C6-93B7-1E3E3D605DEF}" srcOrd="0" destOrd="0" presId="urn:microsoft.com/office/officeart/2005/8/layout/cycle1"/>
    <dgm:cxn modelId="{9E65BA29-8948-4F6F-B75C-9099CFF2A2B8}" type="presParOf" srcId="{93C444FE-F557-42A2-A420-73E7FEF203D2}" destId="{51BD1C26-D4F0-458D-89EF-0AC49854C4E7}" srcOrd="0" destOrd="0" presId="urn:microsoft.com/office/officeart/2005/8/layout/cycle1"/>
    <dgm:cxn modelId="{985AE69F-0BDD-41D4-8215-583E98E75D86}" type="presParOf" srcId="{93C444FE-F557-42A2-A420-73E7FEF203D2}" destId="{78240142-8321-4A63-BFFF-BD03CADCEC74}" srcOrd="1" destOrd="0" presId="urn:microsoft.com/office/officeart/2005/8/layout/cycle1"/>
    <dgm:cxn modelId="{AAC17E7E-F5EC-49C9-85B8-B3B7E7BEE36C}" type="presParOf" srcId="{93C444FE-F557-42A2-A420-73E7FEF203D2}" destId="{E48A0968-EC1F-4304-8BC5-2F8F4798C30D}" srcOrd="2" destOrd="0" presId="urn:microsoft.com/office/officeart/2005/8/layout/cycle1"/>
    <dgm:cxn modelId="{C6D4C079-129C-4692-B3C2-31F0F6D34E03}" type="presParOf" srcId="{93C444FE-F557-42A2-A420-73E7FEF203D2}" destId="{8469F341-9B54-44A4-94AD-13A9D1E4AE7A}" srcOrd="3" destOrd="0" presId="urn:microsoft.com/office/officeart/2005/8/layout/cycle1"/>
    <dgm:cxn modelId="{2F867A1C-6D55-4A6D-83DA-639975A70059}" type="presParOf" srcId="{93C444FE-F557-42A2-A420-73E7FEF203D2}" destId="{00086E24-C6BB-412C-BB78-1C29A39D62B5}" srcOrd="4" destOrd="0" presId="urn:microsoft.com/office/officeart/2005/8/layout/cycle1"/>
    <dgm:cxn modelId="{4F69CC0D-B24F-496A-A4DD-8EB52BC42CB9}" type="presParOf" srcId="{93C444FE-F557-42A2-A420-73E7FEF203D2}" destId="{FF9AC6E4-2007-4F91-AE47-3B4A07B78DFB}" srcOrd="5" destOrd="0" presId="urn:microsoft.com/office/officeart/2005/8/layout/cycle1"/>
    <dgm:cxn modelId="{573EC5DA-ADBA-4786-9FBD-F042E48E06E3}" type="presParOf" srcId="{93C444FE-F557-42A2-A420-73E7FEF203D2}" destId="{67F607BF-B453-4913-9E7F-A208D349BBF5}" srcOrd="6" destOrd="0" presId="urn:microsoft.com/office/officeart/2005/8/layout/cycle1"/>
    <dgm:cxn modelId="{9CF103A3-FD35-4191-B78F-18EB87439010}" type="presParOf" srcId="{93C444FE-F557-42A2-A420-73E7FEF203D2}" destId="{DB37F1FA-D2D0-41FF-A26D-560EC077F2DC}" srcOrd="7" destOrd="0" presId="urn:microsoft.com/office/officeart/2005/8/layout/cycle1"/>
    <dgm:cxn modelId="{4569CA38-089C-4AF4-8BCD-593D86D44533}" type="presParOf" srcId="{93C444FE-F557-42A2-A420-73E7FEF203D2}" destId="{7240515D-90E8-48C6-93B7-1E3E3D605DEF}" srcOrd="8" destOrd="0" presId="urn:microsoft.com/office/officeart/2005/8/layout/cycle1"/>
    <dgm:cxn modelId="{88640DE1-AB10-4038-B265-83FA97D3CF7C}" type="presParOf" srcId="{93C444FE-F557-42A2-A420-73E7FEF203D2}" destId="{1D2F8A5A-4474-40CC-9788-51852D6D31CF}" srcOrd="9" destOrd="0" presId="urn:microsoft.com/office/officeart/2005/8/layout/cycle1"/>
    <dgm:cxn modelId="{E5CB9799-A0D3-4A10-8D17-5011EA3DFFDB}" type="presParOf" srcId="{93C444FE-F557-42A2-A420-73E7FEF203D2}" destId="{335F1825-C547-4CA3-AF3C-C137B1427B52}" srcOrd="10" destOrd="0" presId="urn:microsoft.com/office/officeart/2005/8/layout/cycle1"/>
    <dgm:cxn modelId="{9E31024E-4560-4EA7-9E65-6C14195EE791}" type="presParOf" srcId="{93C444FE-F557-42A2-A420-73E7FEF203D2}" destId="{D562EEA0-04D5-494B-847E-20BDCC38EA1F}" srcOrd="11" destOrd="0" presId="urn:microsoft.com/office/officeart/2005/8/layout/cycle1"/>
    <dgm:cxn modelId="{2199B58E-DB7E-4445-B487-DCDEBA98641D}" type="presParOf" srcId="{93C444FE-F557-42A2-A420-73E7FEF203D2}" destId="{182AF2D7-AFC8-4B30-9AA2-FF472DA1EB48}" srcOrd="12" destOrd="0" presId="urn:microsoft.com/office/officeart/2005/8/layout/cycle1"/>
    <dgm:cxn modelId="{9EFC2D0E-17AC-45BC-8AD9-C5C5A118BBA8}" type="presParOf" srcId="{93C444FE-F557-42A2-A420-73E7FEF203D2}" destId="{107DFDE9-1E70-4D1A-B542-6C337EC5214C}" srcOrd="13" destOrd="0" presId="urn:microsoft.com/office/officeart/2005/8/layout/cycle1"/>
    <dgm:cxn modelId="{1B95CA51-E1F0-4F69-8CDB-225B8D8B673F}" type="presParOf" srcId="{93C444FE-F557-42A2-A420-73E7FEF203D2}" destId="{76F10D36-0E7D-43D2-BD52-D20F5FA4D20A}" srcOrd="14" destOrd="0" presId="urn:microsoft.com/office/officeart/2005/8/layout/cycle1"/>
    <dgm:cxn modelId="{C0C9496E-6BED-4B4E-94CD-BBA2FF169F3D}" type="presParOf" srcId="{93C444FE-F557-42A2-A420-73E7FEF203D2}" destId="{50F9D340-A818-4A98-BCD0-FFB74FE7480A}" srcOrd="15" destOrd="0" presId="urn:microsoft.com/office/officeart/2005/8/layout/cycle1"/>
    <dgm:cxn modelId="{F23B49B0-13D5-4921-9866-6DE04CD821F7}" type="presParOf" srcId="{93C444FE-F557-42A2-A420-73E7FEF203D2}" destId="{53400184-4BCA-4613-AD7E-83047242D58B}" srcOrd="16" destOrd="0" presId="urn:microsoft.com/office/officeart/2005/8/layout/cycle1"/>
    <dgm:cxn modelId="{50DE5C6A-43ED-4BA7-BEEF-DD9ACF49FE41}" type="presParOf" srcId="{93C444FE-F557-42A2-A420-73E7FEF203D2}" destId="{8D54D80A-DBEE-4081-B555-4950EF560359}" srcOrd="17"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240142-8321-4A63-BFFF-BD03CADCEC74}">
      <dsp:nvSpPr>
        <dsp:cNvPr id="0" name=""/>
        <dsp:cNvSpPr/>
      </dsp:nvSpPr>
      <dsp:spPr>
        <a:xfrm>
          <a:off x="4829563" y="11672"/>
          <a:ext cx="1046431" cy="1046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kern="1200"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Inferenze</a:t>
          </a:r>
          <a:endParaRPr kumimoji="0" lang="it-IT" sz="1000" b="0" i="0" u="none" strike="noStrike" kern="1200" cap="none" normalizeH="0" baseline="0">
            <a:ln>
              <a:noFill/>
            </a:ln>
            <a:solidFill>
              <a:schemeClr val="tx1"/>
            </a:solidFill>
            <a:effectLst/>
            <a:latin typeface="Arial" charset="0"/>
            <a:cs typeface="Arial" charset="0"/>
          </a:endParaRPr>
        </a:p>
      </dsp:txBody>
      <dsp:txXfrm>
        <a:off x="4829563" y="11672"/>
        <a:ext cx="1046431" cy="1046431"/>
      </dsp:txXfrm>
    </dsp:sp>
    <dsp:sp modelId="{E48A0968-EC1F-4304-8BC5-2F8F4798C30D}">
      <dsp:nvSpPr>
        <dsp:cNvPr id="0" name=""/>
        <dsp:cNvSpPr/>
      </dsp:nvSpPr>
      <dsp:spPr>
        <a:xfrm>
          <a:off x="1630559" y="1118"/>
          <a:ext cx="5110331" cy="5110331"/>
        </a:xfrm>
        <a:prstGeom prst="circularArrow">
          <a:avLst>
            <a:gd name="adj1" fmla="val 3993"/>
            <a:gd name="adj2" fmla="val 250503"/>
            <a:gd name="adj3" fmla="val 20572284"/>
            <a:gd name="adj4" fmla="val 18983946"/>
            <a:gd name="adj5" fmla="val 46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086E24-C6BB-412C-BB78-1C29A39D62B5}">
      <dsp:nvSpPr>
        <dsp:cNvPr id="0" name=""/>
        <dsp:cNvSpPr/>
      </dsp:nvSpPr>
      <dsp:spPr>
        <a:xfrm>
          <a:off x="5996616" y="2033068"/>
          <a:ext cx="1046431" cy="1046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kern="1200"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Valutazioni</a:t>
          </a:r>
          <a:endParaRPr kumimoji="0" lang="it-IT" sz="1000" b="0" i="0" u="none" strike="noStrike" kern="1200" cap="none" normalizeH="0" baseline="0">
            <a:ln>
              <a:noFill/>
            </a:ln>
            <a:solidFill>
              <a:schemeClr val="tx1"/>
            </a:solidFill>
            <a:effectLst/>
            <a:latin typeface="Arial" charset="0"/>
            <a:cs typeface="Arial" charset="0"/>
          </a:endParaRPr>
        </a:p>
      </dsp:txBody>
      <dsp:txXfrm>
        <a:off x="5996616" y="2033068"/>
        <a:ext cx="1046431" cy="1046431"/>
      </dsp:txXfrm>
    </dsp:sp>
    <dsp:sp modelId="{FF9AC6E4-2007-4F91-AE47-3B4A07B78DFB}">
      <dsp:nvSpPr>
        <dsp:cNvPr id="0" name=""/>
        <dsp:cNvSpPr/>
      </dsp:nvSpPr>
      <dsp:spPr>
        <a:xfrm>
          <a:off x="1630559" y="1118"/>
          <a:ext cx="5110331" cy="5110331"/>
        </a:xfrm>
        <a:prstGeom prst="circularArrow">
          <a:avLst>
            <a:gd name="adj1" fmla="val 3993"/>
            <a:gd name="adj2" fmla="val 250503"/>
            <a:gd name="adj3" fmla="val 2365551"/>
            <a:gd name="adj4" fmla="val 777213"/>
            <a:gd name="adj5" fmla="val 46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37F1FA-D2D0-41FF-A26D-560EC077F2DC}">
      <dsp:nvSpPr>
        <dsp:cNvPr id="0" name=""/>
        <dsp:cNvSpPr/>
      </dsp:nvSpPr>
      <dsp:spPr>
        <a:xfrm>
          <a:off x="4829563" y="4054464"/>
          <a:ext cx="1046431" cy="1046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kern="1200"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(6)</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Emozioni</a:t>
          </a:r>
          <a:endParaRPr kumimoji="0" lang="it-IT" sz="1000" b="0" i="0" u="none" strike="noStrike" kern="1200" cap="none" normalizeH="0" baseline="0">
            <a:ln>
              <a:noFill/>
            </a:ln>
            <a:solidFill>
              <a:schemeClr val="tx1"/>
            </a:solidFill>
            <a:effectLst/>
            <a:latin typeface="Arial" charset="0"/>
            <a:cs typeface="Arial" charset="0"/>
          </a:endParaRPr>
        </a:p>
      </dsp:txBody>
      <dsp:txXfrm>
        <a:off x="4829563" y="4054464"/>
        <a:ext cx="1046431" cy="1046431"/>
      </dsp:txXfrm>
    </dsp:sp>
    <dsp:sp modelId="{7240515D-90E8-48C6-93B7-1E3E3D605DEF}">
      <dsp:nvSpPr>
        <dsp:cNvPr id="0" name=""/>
        <dsp:cNvSpPr/>
      </dsp:nvSpPr>
      <dsp:spPr>
        <a:xfrm>
          <a:off x="1630559" y="1118"/>
          <a:ext cx="5110331" cy="5110331"/>
        </a:xfrm>
        <a:prstGeom prst="circularArrow">
          <a:avLst>
            <a:gd name="adj1" fmla="val 3993"/>
            <a:gd name="adj2" fmla="val 250503"/>
            <a:gd name="adj3" fmla="val 6110218"/>
            <a:gd name="adj4" fmla="val 4439279"/>
            <a:gd name="adj5" fmla="val 46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5F1825-C547-4CA3-AF3C-C137B1427B52}">
      <dsp:nvSpPr>
        <dsp:cNvPr id="0" name=""/>
        <dsp:cNvSpPr/>
      </dsp:nvSpPr>
      <dsp:spPr>
        <a:xfrm>
          <a:off x="2495456" y="4054464"/>
          <a:ext cx="1046431" cy="1046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kern="1200"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(7)</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Comportamenti</a:t>
          </a:r>
          <a:endParaRPr kumimoji="0" lang="it-IT" sz="1000" b="0" i="0" u="none" strike="noStrike" kern="1200" cap="none" normalizeH="0" baseline="0">
            <a:ln>
              <a:noFill/>
            </a:ln>
            <a:solidFill>
              <a:schemeClr val="tx1"/>
            </a:solidFill>
            <a:effectLst/>
            <a:latin typeface="Arial" charset="0"/>
            <a:cs typeface="Arial" charset="0"/>
          </a:endParaRPr>
        </a:p>
      </dsp:txBody>
      <dsp:txXfrm>
        <a:off x="2495456" y="4054464"/>
        <a:ext cx="1046431" cy="1046431"/>
      </dsp:txXfrm>
    </dsp:sp>
    <dsp:sp modelId="{D562EEA0-04D5-494B-847E-20BDCC38EA1F}">
      <dsp:nvSpPr>
        <dsp:cNvPr id="0" name=""/>
        <dsp:cNvSpPr/>
      </dsp:nvSpPr>
      <dsp:spPr>
        <a:xfrm>
          <a:off x="1630559" y="1118"/>
          <a:ext cx="5110331" cy="5110331"/>
        </a:xfrm>
        <a:prstGeom prst="circularArrow">
          <a:avLst>
            <a:gd name="adj1" fmla="val 3993"/>
            <a:gd name="adj2" fmla="val 250503"/>
            <a:gd name="adj3" fmla="val 9772284"/>
            <a:gd name="adj4" fmla="val 8183946"/>
            <a:gd name="adj5" fmla="val 46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7DFDE9-1E70-4D1A-B542-6C337EC5214C}">
      <dsp:nvSpPr>
        <dsp:cNvPr id="0" name=""/>
        <dsp:cNvSpPr/>
      </dsp:nvSpPr>
      <dsp:spPr>
        <a:xfrm>
          <a:off x="1328402" y="2033068"/>
          <a:ext cx="1046431" cy="1046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(2)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-Attenzione Selettiva</a:t>
          </a:r>
          <a:endParaRPr kumimoji="0" lang="it-IT" sz="1000" b="0" i="0" u="none" strike="noStrike" kern="1200" cap="none" normalizeH="0" baseline="0">
            <a:ln>
              <a:noFill/>
            </a:ln>
            <a:solidFill>
              <a:schemeClr val="tx1"/>
            </a:solidFill>
            <a:effectLst/>
            <a:latin typeface="Arial" charset="0"/>
            <a:cs typeface="Arial" charset="0"/>
          </a:endParaRPr>
        </a:p>
      </dsp:txBody>
      <dsp:txXfrm>
        <a:off x="1328402" y="2033068"/>
        <a:ext cx="1046431" cy="1046431"/>
      </dsp:txXfrm>
    </dsp:sp>
    <dsp:sp modelId="{76F10D36-0E7D-43D2-BD52-D20F5FA4D20A}">
      <dsp:nvSpPr>
        <dsp:cNvPr id="0" name=""/>
        <dsp:cNvSpPr/>
      </dsp:nvSpPr>
      <dsp:spPr>
        <a:xfrm>
          <a:off x="1630559" y="1118"/>
          <a:ext cx="5110331" cy="5110331"/>
        </a:xfrm>
        <a:prstGeom prst="circularArrow">
          <a:avLst>
            <a:gd name="adj1" fmla="val 3993"/>
            <a:gd name="adj2" fmla="val 250503"/>
            <a:gd name="adj3" fmla="val 13165551"/>
            <a:gd name="adj4" fmla="val 11577213"/>
            <a:gd name="adj5" fmla="val 46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400184-4BCA-4613-AD7E-83047242D58B}">
      <dsp:nvSpPr>
        <dsp:cNvPr id="0" name=""/>
        <dsp:cNvSpPr/>
      </dsp:nvSpPr>
      <dsp:spPr>
        <a:xfrm>
          <a:off x="2495456" y="11672"/>
          <a:ext cx="1046431" cy="1046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kern="1200"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(3)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Simbolizzazione</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i="0" u="none" strike="noStrike" kern="1200" cap="none" normalizeH="0" baseline="0">
              <a:ln>
                <a:noFill/>
              </a:ln>
              <a:solidFill>
                <a:schemeClr val="tx1"/>
              </a:solidFill>
              <a:effectLst/>
              <a:latin typeface="Arial" charset="0"/>
              <a:cs typeface="Arial" charset="0"/>
            </a:rPr>
            <a:t>Definizione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0" i="0" u="none" strike="noStrike" kern="1200" cap="none" normalizeH="0" baseline="0">
            <a:ln>
              <a:noFill/>
            </a:ln>
            <a:solidFill>
              <a:schemeClr val="tx1"/>
            </a:solidFill>
            <a:effectLst/>
            <a:latin typeface="Arial" charset="0"/>
            <a:cs typeface="Arial" charset="0"/>
          </a:endParaRPr>
        </a:p>
      </dsp:txBody>
      <dsp:txXfrm>
        <a:off x="2495456" y="11672"/>
        <a:ext cx="1046431" cy="1046431"/>
      </dsp:txXfrm>
    </dsp:sp>
    <dsp:sp modelId="{8D54D80A-DBEE-4081-B555-4950EF560359}">
      <dsp:nvSpPr>
        <dsp:cNvPr id="0" name=""/>
        <dsp:cNvSpPr/>
      </dsp:nvSpPr>
      <dsp:spPr>
        <a:xfrm>
          <a:off x="1630559" y="1118"/>
          <a:ext cx="5110331" cy="5110331"/>
        </a:xfrm>
        <a:prstGeom prst="circularArrow">
          <a:avLst>
            <a:gd name="adj1" fmla="val 3993"/>
            <a:gd name="adj2" fmla="val 250503"/>
            <a:gd name="adj3" fmla="val 16910218"/>
            <a:gd name="adj4" fmla="val 15239279"/>
            <a:gd name="adj5" fmla="val 46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5558" cy="501094"/>
          </a:xfrm>
          <a:prstGeom prst="rect">
            <a:avLst/>
          </a:prstGeom>
        </p:spPr>
        <p:txBody>
          <a:bodyPr vert="horz" lIns="96634" tIns="48317" rIns="96634" bIns="48317" rtlCol="0"/>
          <a:lstStyle>
            <a:lvl1pPr algn="l">
              <a:defRPr sz="1300"/>
            </a:lvl1pPr>
          </a:lstStyle>
          <a:p>
            <a:endParaRPr lang="it-IT"/>
          </a:p>
        </p:txBody>
      </p:sp>
      <p:sp>
        <p:nvSpPr>
          <p:cNvPr id="3" name="Segnaposto data 2"/>
          <p:cNvSpPr>
            <a:spLocks noGrp="1"/>
          </p:cNvSpPr>
          <p:nvPr>
            <p:ph type="dt" idx="1"/>
          </p:nvPr>
        </p:nvSpPr>
        <p:spPr>
          <a:xfrm>
            <a:off x="3902597" y="0"/>
            <a:ext cx="2985558" cy="501094"/>
          </a:xfrm>
          <a:prstGeom prst="rect">
            <a:avLst/>
          </a:prstGeom>
        </p:spPr>
        <p:txBody>
          <a:bodyPr vert="horz" lIns="96634" tIns="48317" rIns="96634" bIns="48317" rtlCol="0"/>
          <a:lstStyle>
            <a:lvl1pPr algn="r">
              <a:defRPr sz="1300"/>
            </a:lvl1pPr>
          </a:lstStyle>
          <a:p>
            <a:fld id="{1BD028FD-60BE-47F5-9EAD-5CDFEB29202C}" type="datetimeFigureOut">
              <a:rPr lang="it-IT" smtClean="0"/>
              <a:t>28/02/2026</a:t>
            </a:fld>
            <a:endParaRPr lang="it-IT"/>
          </a:p>
        </p:txBody>
      </p:sp>
      <p:sp>
        <p:nvSpPr>
          <p:cNvPr id="4" name="Segnaposto immagine diapositiva 3"/>
          <p:cNvSpPr>
            <a:spLocks noGrp="1" noRot="1" noChangeAspect="1"/>
          </p:cNvSpPr>
          <p:nvPr>
            <p:ph type="sldImg" idx="2"/>
          </p:nvPr>
        </p:nvSpPr>
        <p:spPr>
          <a:xfrm>
            <a:off x="939800" y="750888"/>
            <a:ext cx="5010150" cy="3759200"/>
          </a:xfrm>
          <a:prstGeom prst="rect">
            <a:avLst/>
          </a:prstGeom>
          <a:noFill/>
          <a:ln w="12700">
            <a:solidFill>
              <a:prstClr val="black"/>
            </a:solidFill>
          </a:ln>
        </p:spPr>
        <p:txBody>
          <a:bodyPr vert="horz" lIns="96634" tIns="48317" rIns="96634" bIns="48317" rtlCol="0" anchor="ctr"/>
          <a:lstStyle/>
          <a:p>
            <a:endParaRPr lang="it-IT"/>
          </a:p>
        </p:txBody>
      </p:sp>
      <p:sp>
        <p:nvSpPr>
          <p:cNvPr id="5" name="Segnaposto note 4"/>
          <p:cNvSpPr>
            <a:spLocks noGrp="1"/>
          </p:cNvSpPr>
          <p:nvPr>
            <p:ph type="body" sz="quarter" idx="3"/>
          </p:nvPr>
        </p:nvSpPr>
        <p:spPr>
          <a:xfrm>
            <a:off x="688975" y="4760397"/>
            <a:ext cx="5511800" cy="4509850"/>
          </a:xfrm>
          <a:prstGeom prst="rect">
            <a:avLst/>
          </a:prstGeom>
        </p:spPr>
        <p:txBody>
          <a:bodyPr vert="horz" lIns="96634" tIns="48317" rIns="96634" bIns="48317"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519054"/>
            <a:ext cx="2985558" cy="501094"/>
          </a:xfrm>
          <a:prstGeom prst="rect">
            <a:avLst/>
          </a:prstGeom>
        </p:spPr>
        <p:txBody>
          <a:bodyPr vert="horz" lIns="96634" tIns="48317" rIns="96634" bIns="48317" rtlCol="0" anchor="b"/>
          <a:lstStyle>
            <a:lvl1pPr algn="l">
              <a:defRPr sz="1300"/>
            </a:lvl1pPr>
          </a:lstStyle>
          <a:p>
            <a:endParaRPr lang="it-IT"/>
          </a:p>
        </p:txBody>
      </p:sp>
      <p:sp>
        <p:nvSpPr>
          <p:cNvPr id="7" name="Segnaposto numero diapositiva 6"/>
          <p:cNvSpPr>
            <a:spLocks noGrp="1"/>
          </p:cNvSpPr>
          <p:nvPr>
            <p:ph type="sldNum" sz="quarter" idx="5"/>
          </p:nvPr>
        </p:nvSpPr>
        <p:spPr>
          <a:xfrm>
            <a:off x="3902597" y="9519054"/>
            <a:ext cx="2985558" cy="501094"/>
          </a:xfrm>
          <a:prstGeom prst="rect">
            <a:avLst/>
          </a:prstGeom>
        </p:spPr>
        <p:txBody>
          <a:bodyPr vert="horz" lIns="96634" tIns="48317" rIns="96634" bIns="48317" rtlCol="0" anchor="b"/>
          <a:lstStyle>
            <a:lvl1pPr algn="r">
              <a:defRPr sz="1300"/>
            </a:lvl1pPr>
          </a:lstStyle>
          <a:p>
            <a:fld id="{DA085E69-B7D4-4FF6-8B75-74C7B46E2033}" type="slidenum">
              <a:rPr lang="it-IT" smtClean="0"/>
              <a:t>‹N›</a:t>
            </a:fld>
            <a:endParaRPr lang="it-IT"/>
          </a:p>
        </p:txBody>
      </p:sp>
    </p:spTree>
    <p:extLst>
      <p:ext uri="{BB962C8B-B14F-4D97-AF65-F5344CB8AC3E}">
        <p14:creationId xmlns:p14="http://schemas.microsoft.com/office/powerpoint/2010/main" val="679936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2852C3A-20B0-4F1B-9ACA-C5C60B94DC43}" type="slidenum">
              <a:rPr lang="it-IT" smtClean="0"/>
              <a:t>2</a:t>
            </a:fld>
            <a:endParaRPr lang="it-IT" dirty="0"/>
          </a:p>
        </p:txBody>
      </p:sp>
    </p:spTree>
    <p:extLst>
      <p:ext uri="{BB962C8B-B14F-4D97-AF65-F5344CB8AC3E}">
        <p14:creationId xmlns:p14="http://schemas.microsoft.com/office/powerpoint/2010/main" val="3091788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68</a:t>
            </a:fld>
            <a:endParaRPr lang="it-IT"/>
          </a:p>
        </p:txBody>
      </p:sp>
    </p:spTree>
    <p:extLst>
      <p:ext uri="{BB962C8B-B14F-4D97-AF65-F5344CB8AC3E}">
        <p14:creationId xmlns:p14="http://schemas.microsoft.com/office/powerpoint/2010/main" val="2717046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69</a:t>
            </a:fld>
            <a:endParaRPr lang="it-IT"/>
          </a:p>
        </p:txBody>
      </p:sp>
    </p:spTree>
    <p:extLst>
      <p:ext uri="{BB962C8B-B14F-4D97-AF65-F5344CB8AC3E}">
        <p14:creationId xmlns:p14="http://schemas.microsoft.com/office/powerpoint/2010/main" val="3927102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70</a:t>
            </a:fld>
            <a:endParaRPr lang="it-IT"/>
          </a:p>
        </p:txBody>
      </p:sp>
    </p:spTree>
    <p:extLst>
      <p:ext uri="{BB962C8B-B14F-4D97-AF65-F5344CB8AC3E}">
        <p14:creationId xmlns:p14="http://schemas.microsoft.com/office/powerpoint/2010/main" val="6581967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71</a:t>
            </a:fld>
            <a:endParaRPr lang="it-IT"/>
          </a:p>
        </p:txBody>
      </p:sp>
    </p:spTree>
    <p:extLst>
      <p:ext uri="{BB962C8B-B14F-4D97-AF65-F5344CB8AC3E}">
        <p14:creationId xmlns:p14="http://schemas.microsoft.com/office/powerpoint/2010/main" val="982656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72</a:t>
            </a:fld>
            <a:endParaRPr lang="it-IT"/>
          </a:p>
        </p:txBody>
      </p:sp>
    </p:spTree>
    <p:extLst>
      <p:ext uri="{BB962C8B-B14F-4D97-AF65-F5344CB8AC3E}">
        <p14:creationId xmlns:p14="http://schemas.microsoft.com/office/powerpoint/2010/main" val="1885370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73</a:t>
            </a:fld>
            <a:endParaRPr lang="it-IT"/>
          </a:p>
        </p:txBody>
      </p:sp>
    </p:spTree>
    <p:extLst>
      <p:ext uri="{BB962C8B-B14F-4D97-AF65-F5344CB8AC3E}">
        <p14:creationId xmlns:p14="http://schemas.microsoft.com/office/powerpoint/2010/main" val="29021153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74</a:t>
            </a:fld>
            <a:endParaRPr lang="it-IT"/>
          </a:p>
        </p:txBody>
      </p:sp>
    </p:spTree>
    <p:extLst>
      <p:ext uri="{BB962C8B-B14F-4D97-AF65-F5344CB8AC3E}">
        <p14:creationId xmlns:p14="http://schemas.microsoft.com/office/powerpoint/2010/main" val="179868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75</a:t>
            </a:fld>
            <a:endParaRPr lang="it-IT"/>
          </a:p>
        </p:txBody>
      </p:sp>
    </p:spTree>
    <p:extLst>
      <p:ext uri="{BB962C8B-B14F-4D97-AF65-F5344CB8AC3E}">
        <p14:creationId xmlns:p14="http://schemas.microsoft.com/office/powerpoint/2010/main" val="131348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77</a:t>
            </a:fld>
            <a:endParaRPr lang="it-IT"/>
          </a:p>
        </p:txBody>
      </p:sp>
    </p:spTree>
    <p:extLst>
      <p:ext uri="{BB962C8B-B14F-4D97-AF65-F5344CB8AC3E}">
        <p14:creationId xmlns:p14="http://schemas.microsoft.com/office/powerpoint/2010/main" val="42868286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78</a:t>
            </a:fld>
            <a:endParaRPr lang="it-IT"/>
          </a:p>
        </p:txBody>
      </p:sp>
    </p:spTree>
    <p:extLst>
      <p:ext uri="{BB962C8B-B14F-4D97-AF65-F5344CB8AC3E}">
        <p14:creationId xmlns:p14="http://schemas.microsoft.com/office/powerpoint/2010/main" val="3893835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2852C3A-20B0-4F1B-9ACA-C5C60B94DC43}" type="slidenum">
              <a:rPr lang="it-IT" smtClean="0"/>
              <a:t>12</a:t>
            </a:fld>
            <a:endParaRPr lang="it-IT" dirty="0"/>
          </a:p>
        </p:txBody>
      </p:sp>
    </p:spTree>
    <p:extLst>
      <p:ext uri="{BB962C8B-B14F-4D97-AF65-F5344CB8AC3E}">
        <p14:creationId xmlns:p14="http://schemas.microsoft.com/office/powerpoint/2010/main" val="1770371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79</a:t>
            </a:fld>
            <a:endParaRPr lang="it-IT"/>
          </a:p>
        </p:txBody>
      </p:sp>
    </p:spTree>
    <p:extLst>
      <p:ext uri="{BB962C8B-B14F-4D97-AF65-F5344CB8AC3E}">
        <p14:creationId xmlns:p14="http://schemas.microsoft.com/office/powerpoint/2010/main" val="21546147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80</a:t>
            </a:fld>
            <a:endParaRPr lang="it-IT"/>
          </a:p>
        </p:txBody>
      </p:sp>
    </p:spTree>
    <p:extLst>
      <p:ext uri="{BB962C8B-B14F-4D97-AF65-F5344CB8AC3E}">
        <p14:creationId xmlns:p14="http://schemas.microsoft.com/office/powerpoint/2010/main" val="3003383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81</a:t>
            </a:fld>
            <a:endParaRPr lang="it-IT"/>
          </a:p>
        </p:txBody>
      </p:sp>
    </p:spTree>
    <p:extLst>
      <p:ext uri="{BB962C8B-B14F-4D97-AF65-F5344CB8AC3E}">
        <p14:creationId xmlns:p14="http://schemas.microsoft.com/office/powerpoint/2010/main" val="3932930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82</a:t>
            </a:fld>
            <a:endParaRPr lang="it-IT"/>
          </a:p>
        </p:txBody>
      </p:sp>
    </p:spTree>
    <p:extLst>
      <p:ext uri="{BB962C8B-B14F-4D97-AF65-F5344CB8AC3E}">
        <p14:creationId xmlns:p14="http://schemas.microsoft.com/office/powerpoint/2010/main" val="1574132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83</a:t>
            </a:fld>
            <a:endParaRPr lang="it-IT"/>
          </a:p>
        </p:txBody>
      </p:sp>
    </p:spTree>
    <p:extLst>
      <p:ext uri="{BB962C8B-B14F-4D97-AF65-F5344CB8AC3E}">
        <p14:creationId xmlns:p14="http://schemas.microsoft.com/office/powerpoint/2010/main" val="20588150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84</a:t>
            </a:fld>
            <a:endParaRPr lang="it-IT"/>
          </a:p>
        </p:txBody>
      </p:sp>
    </p:spTree>
    <p:extLst>
      <p:ext uri="{BB962C8B-B14F-4D97-AF65-F5344CB8AC3E}">
        <p14:creationId xmlns:p14="http://schemas.microsoft.com/office/powerpoint/2010/main" val="5267328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A085E69-B7D4-4FF6-8B75-74C7B46E2033}" type="slidenum">
              <a:rPr lang="it-IT" smtClean="0"/>
              <a:t>122</a:t>
            </a:fld>
            <a:endParaRPr lang="it-IT"/>
          </a:p>
        </p:txBody>
      </p:sp>
    </p:spTree>
    <p:extLst>
      <p:ext uri="{BB962C8B-B14F-4D97-AF65-F5344CB8AC3E}">
        <p14:creationId xmlns:p14="http://schemas.microsoft.com/office/powerpoint/2010/main" val="12433610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A57A035-CBDA-4578-A297-63985A760270}" type="slidenum">
              <a:rPr lang="it-IT" smtClean="0"/>
              <a:t>251</a:t>
            </a:fld>
            <a:endParaRPr lang="it-IT"/>
          </a:p>
        </p:txBody>
      </p:sp>
    </p:spTree>
    <p:extLst>
      <p:ext uri="{BB962C8B-B14F-4D97-AF65-F5344CB8AC3E}">
        <p14:creationId xmlns:p14="http://schemas.microsoft.com/office/powerpoint/2010/main" val="413069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2852C3A-20B0-4F1B-9ACA-C5C60B94DC43}" type="slidenum">
              <a:rPr lang="it-IT" smtClean="0"/>
              <a:t>15</a:t>
            </a:fld>
            <a:endParaRPr lang="it-IT" dirty="0"/>
          </a:p>
        </p:txBody>
      </p:sp>
    </p:spTree>
    <p:extLst>
      <p:ext uri="{BB962C8B-B14F-4D97-AF65-F5344CB8AC3E}">
        <p14:creationId xmlns:p14="http://schemas.microsoft.com/office/powerpoint/2010/main" val="3224057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61</a:t>
            </a:fld>
            <a:endParaRPr lang="it-IT"/>
          </a:p>
        </p:txBody>
      </p:sp>
    </p:spTree>
    <p:extLst>
      <p:ext uri="{BB962C8B-B14F-4D97-AF65-F5344CB8AC3E}">
        <p14:creationId xmlns:p14="http://schemas.microsoft.com/office/powerpoint/2010/main" val="2262349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63</a:t>
            </a:fld>
            <a:endParaRPr lang="it-IT"/>
          </a:p>
        </p:txBody>
      </p:sp>
    </p:spTree>
    <p:extLst>
      <p:ext uri="{BB962C8B-B14F-4D97-AF65-F5344CB8AC3E}">
        <p14:creationId xmlns:p14="http://schemas.microsoft.com/office/powerpoint/2010/main" val="1402954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64</a:t>
            </a:fld>
            <a:endParaRPr lang="it-IT"/>
          </a:p>
        </p:txBody>
      </p:sp>
    </p:spTree>
    <p:extLst>
      <p:ext uri="{BB962C8B-B14F-4D97-AF65-F5344CB8AC3E}">
        <p14:creationId xmlns:p14="http://schemas.microsoft.com/office/powerpoint/2010/main" val="485704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65</a:t>
            </a:fld>
            <a:endParaRPr lang="it-IT"/>
          </a:p>
        </p:txBody>
      </p:sp>
    </p:spTree>
    <p:extLst>
      <p:ext uri="{BB962C8B-B14F-4D97-AF65-F5344CB8AC3E}">
        <p14:creationId xmlns:p14="http://schemas.microsoft.com/office/powerpoint/2010/main" val="2932615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66</a:t>
            </a:fld>
            <a:endParaRPr lang="it-IT"/>
          </a:p>
        </p:txBody>
      </p:sp>
    </p:spTree>
    <p:extLst>
      <p:ext uri="{BB962C8B-B14F-4D97-AF65-F5344CB8AC3E}">
        <p14:creationId xmlns:p14="http://schemas.microsoft.com/office/powerpoint/2010/main" val="1591276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02EB489-3A94-4DBB-94D7-BEF3D8BAE9F3}" type="slidenum">
              <a:rPr lang="it-IT" smtClean="0"/>
              <a:t>67</a:t>
            </a:fld>
            <a:endParaRPr lang="it-IT"/>
          </a:p>
        </p:txBody>
      </p:sp>
    </p:spTree>
    <p:extLst>
      <p:ext uri="{BB962C8B-B14F-4D97-AF65-F5344CB8AC3E}">
        <p14:creationId xmlns:p14="http://schemas.microsoft.com/office/powerpoint/2010/main" val="4076454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C207ACC5-8392-4CFB-AD72-8EC0DBF2ABCA}" type="datetimeFigureOut">
              <a:rPr lang="it-IT" smtClean="0"/>
              <a:t>28/02/2026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511852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207ACC5-8392-4CFB-AD72-8EC0DBF2ABCA}" type="datetimeFigureOut">
              <a:rPr lang="it-IT" smtClean="0"/>
              <a:t>28/02/2026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1693726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207ACC5-8392-4CFB-AD72-8EC0DBF2ABCA}" type="datetimeFigureOut">
              <a:rPr lang="it-IT" smtClean="0"/>
              <a:t>28/02/2026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258043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824994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824994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itolo, diagramma o organigramm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a:t>Fare clic per modificare lo stile del titolo</a:t>
            </a:r>
          </a:p>
        </p:txBody>
      </p:sp>
      <p:sp>
        <p:nvSpPr>
          <p:cNvPr id="3" name="Segnaposto SmartArt 2"/>
          <p:cNvSpPr>
            <a:spLocks noGrp="1"/>
          </p:cNvSpPr>
          <p:nvPr>
            <p:ph type="dgm" idx="1"/>
          </p:nvPr>
        </p:nvSpPr>
        <p:spPr>
          <a:xfrm>
            <a:off x="457200" y="1600200"/>
            <a:ext cx="8229600" cy="4525963"/>
          </a:xfrm>
        </p:spPr>
        <p:txBody>
          <a:bodyPr rtlCol="0">
            <a:normAutofit/>
          </a:bodyPr>
          <a:lstStyle/>
          <a:p>
            <a:pPr lvl="0"/>
            <a:endParaRPr lang="it-IT" noProof="0"/>
          </a:p>
        </p:txBody>
      </p:sp>
      <p:sp>
        <p:nvSpPr>
          <p:cNvPr id="4" name="Rectangle 4"/>
          <p:cNvSpPr>
            <a:spLocks noGrp="1" noChangeArrowheads="1"/>
          </p:cNvSpPr>
          <p:nvPr>
            <p:ph type="dt" sz="half" idx="10"/>
          </p:nvPr>
        </p:nvSpPr>
        <p:spPr>
          <a:xfrm>
            <a:off x="457200" y="6356350"/>
            <a:ext cx="2133600" cy="365125"/>
          </a:xfrm>
          <a:prstGeom prst="rect">
            <a:avLst/>
          </a:prstGeom>
        </p:spPr>
        <p:txBody>
          <a:bodyPr/>
          <a:lstStyle>
            <a:lvl1pPr>
              <a:defRPr/>
            </a:lvl1pPr>
          </a:lstStyle>
          <a:p>
            <a:pPr>
              <a:defRPr/>
            </a:pPr>
            <a:endParaRPr lang="it-IT"/>
          </a:p>
        </p:txBody>
      </p:sp>
      <p:sp>
        <p:nvSpPr>
          <p:cNvPr id="5" name="Rectangle 5"/>
          <p:cNvSpPr>
            <a:spLocks noGrp="1" noChangeArrowheads="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Rectangle 6"/>
          <p:cNvSpPr>
            <a:spLocks noGrp="1" noChangeArrowheads="1"/>
          </p:cNvSpPr>
          <p:nvPr>
            <p:ph type="sldNum" sz="quarter" idx="12"/>
          </p:nvPr>
        </p:nvSpPr>
        <p:spPr>
          <a:xfrm>
            <a:off x="6553200" y="6356350"/>
            <a:ext cx="2133600" cy="365125"/>
          </a:xfrm>
          <a:prstGeom prst="rect">
            <a:avLst/>
          </a:prstGeom>
        </p:spPr>
        <p:txBody>
          <a:bodyPr/>
          <a:lstStyle>
            <a:lvl1pPr>
              <a:defRPr/>
            </a:lvl1pPr>
          </a:lstStyle>
          <a:p>
            <a:pPr>
              <a:defRPr/>
            </a:pPr>
            <a:fld id="{56B4DB2C-154F-4A66-84F9-A95BDC6D29B0}" type="slidenum">
              <a:rPr lang="it-IT"/>
              <a:pPr>
                <a:defRPr/>
              </a:pPr>
              <a:t>‹N›</a:t>
            </a:fld>
            <a:endParaRPr lang="it-IT"/>
          </a:p>
        </p:txBody>
      </p:sp>
    </p:spTree>
    <p:extLst>
      <p:ext uri="{BB962C8B-B14F-4D97-AF65-F5344CB8AC3E}">
        <p14:creationId xmlns:p14="http://schemas.microsoft.com/office/powerpoint/2010/main" val="3345011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8249945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38351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38351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3835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3835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207ACC5-8392-4CFB-AD72-8EC0DBF2ABCA}" type="datetimeFigureOut">
              <a:rPr lang="it-IT" smtClean="0"/>
              <a:t>28/02/2026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14225708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2432960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3403600"/>
          </a:xfrm>
        </p:spPr>
        <p:txBody>
          <a:bodyPr anchor="ctr">
            <a:normAutofit/>
          </a:bodyPr>
          <a:lstStyle>
            <a:lvl1pPr algn="l">
              <a:defRPr sz="33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223FDE15-B368-4021-BB39-37F61F29E35E}" type="datetime1">
              <a:rPr lang="it-IT" smtClean="0"/>
              <a:t>28/02/2026</a:t>
            </a:fld>
            <a:endParaRPr lang="it-IT" dirty="0"/>
          </a:p>
        </p:txBody>
      </p:sp>
      <p:sp>
        <p:nvSpPr>
          <p:cNvPr id="5" name="Footer Placeholder 4"/>
          <p:cNvSpPr>
            <a:spLocks noGrp="1"/>
          </p:cNvSpPr>
          <p:nvPr>
            <p:ph type="ftr" sz="quarter" idx="11"/>
          </p:nvPr>
        </p:nvSpPr>
        <p:spPr/>
        <p:txBody>
          <a:bodyPr/>
          <a:lstStyle/>
          <a:p>
            <a:r>
              <a:rPr lang="it-IT" dirty="0"/>
              <a:t>1</a:t>
            </a:r>
          </a:p>
        </p:txBody>
      </p:sp>
      <p:sp>
        <p:nvSpPr>
          <p:cNvPr id="6" name="Slide Number Placeholder 5"/>
          <p:cNvSpPr>
            <a:spLocks noGrp="1"/>
          </p:cNvSpPr>
          <p:nvPr>
            <p:ph type="sldNum" sz="quarter" idx="12"/>
          </p:nvPr>
        </p:nvSpPr>
        <p:spPr/>
        <p:txBody>
          <a:bodyPr/>
          <a:lstStyle/>
          <a:p>
            <a:fld id="{80BB8B8B-33E8-48CF-AF2E-03CDDED9A037}" type="slidenum">
              <a:rPr lang="it-IT" smtClean="0"/>
              <a:t>‹N›</a:t>
            </a:fld>
            <a:endParaRPr lang="it-IT" dirty="0"/>
          </a:p>
        </p:txBody>
      </p:sp>
    </p:spTree>
    <p:extLst>
      <p:ext uri="{BB962C8B-B14F-4D97-AF65-F5344CB8AC3E}">
        <p14:creationId xmlns:p14="http://schemas.microsoft.com/office/powerpoint/2010/main" val="323347777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C207ACC5-8392-4CFB-AD72-8EC0DBF2ABCA}" type="datetimeFigureOut">
              <a:rPr lang="it-IT" smtClean="0"/>
              <a:t>28/02/2026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2875070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C207ACC5-8392-4CFB-AD72-8EC0DBF2ABCA}" type="datetimeFigureOut">
              <a:rPr lang="it-IT" smtClean="0"/>
              <a:t>28/02/2026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2417910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C207ACC5-8392-4CFB-AD72-8EC0DBF2ABCA}" type="datetimeFigureOut">
              <a:rPr lang="it-IT" smtClean="0"/>
              <a:t>28/02/2026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3638448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C207ACC5-8392-4CFB-AD72-8EC0DBF2ABCA}" type="datetimeFigureOut">
              <a:rPr lang="it-IT" smtClean="0"/>
              <a:t>28/02/2026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2875821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207ACC5-8392-4CFB-AD72-8EC0DBF2ABCA}" type="datetimeFigureOut">
              <a:rPr lang="it-IT" smtClean="0"/>
              <a:t>28/02/2026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1640739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C207ACC5-8392-4CFB-AD72-8EC0DBF2ABCA}" type="datetimeFigureOut">
              <a:rPr lang="it-IT" smtClean="0"/>
              <a:t>28/02/2026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37826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C207ACC5-8392-4CFB-AD72-8EC0DBF2ABCA}" type="datetimeFigureOut">
              <a:rPr lang="it-IT" smtClean="0"/>
              <a:t>28/02/2026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7E02487-9919-4312-B12B-F145B330D3F2}" type="slidenum">
              <a:rPr lang="it-IT" smtClean="0"/>
              <a:t>‹N›</a:t>
            </a:fld>
            <a:endParaRPr lang="it-IT"/>
          </a:p>
        </p:txBody>
      </p:sp>
    </p:spTree>
    <p:extLst>
      <p:ext uri="{BB962C8B-B14F-4D97-AF65-F5344CB8AC3E}">
        <p14:creationId xmlns:p14="http://schemas.microsoft.com/office/powerpoint/2010/main" val="1908825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7ACC5-8392-4CFB-AD72-8EC0DBF2ABCA}" type="datetimeFigureOut">
              <a:rPr lang="it-IT" smtClean="0"/>
              <a:t>28/02/2026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E02487-9919-4312-B12B-F145B330D3F2}" type="slidenum">
              <a:rPr lang="it-IT" smtClean="0"/>
              <a:t>‹N›</a:t>
            </a:fld>
            <a:endParaRPr lang="it-IT"/>
          </a:p>
        </p:txBody>
      </p:sp>
    </p:spTree>
    <p:extLst>
      <p:ext uri="{BB962C8B-B14F-4D97-AF65-F5344CB8AC3E}">
        <p14:creationId xmlns:p14="http://schemas.microsoft.com/office/powerpoint/2010/main" val="198162709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rovetto.ne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REBT </a:t>
            </a:r>
            <a:br>
              <a:rPr lang="it-IT"/>
            </a:br>
            <a:r>
              <a:rPr lang="it-IT" dirty="0" err="1"/>
              <a:t>R</a:t>
            </a:r>
            <a:r>
              <a:rPr lang="it-IT"/>
              <a:t>ovetto</a:t>
            </a:r>
            <a:endParaRPr lang="it-IT" dirty="0"/>
          </a:p>
        </p:txBody>
      </p:sp>
      <p:sp>
        <p:nvSpPr>
          <p:cNvPr id="3" name="Sottotitolo 2"/>
          <p:cNvSpPr>
            <a:spLocks noGrp="1"/>
          </p:cNvSpPr>
          <p:nvPr>
            <p:ph type="subTitle" idx="1"/>
          </p:nvPr>
        </p:nvSpPr>
        <p:spPr/>
        <p:txBody>
          <a:bodyPr>
            <a:normAutofit/>
          </a:bodyPr>
          <a:lstStyle/>
          <a:p>
            <a:r>
              <a:rPr lang="it-IT" dirty="0">
                <a:hlinkClick r:id="rId2"/>
              </a:rPr>
              <a:t>www.rovetto.net</a:t>
            </a:r>
            <a:endParaRPr lang="it-IT" dirty="0"/>
          </a:p>
          <a:p>
            <a:r>
              <a:rPr lang="it-IT" dirty="0"/>
              <a:t> Sigmund Freud </a:t>
            </a:r>
            <a:r>
              <a:rPr lang="it-IT" dirty="0" err="1"/>
              <a:t>Univ</a:t>
            </a:r>
            <a:endParaRPr lang="it-IT" dirty="0"/>
          </a:p>
          <a:p>
            <a:r>
              <a:rPr lang="it-IT" dirty="0"/>
              <a:t>Vienna Milano</a:t>
            </a:r>
          </a:p>
        </p:txBody>
      </p:sp>
    </p:spTree>
    <p:extLst>
      <p:ext uri="{BB962C8B-B14F-4D97-AF65-F5344CB8AC3E}">
        <p14:creationId xmlns:p14="http://schemas.microsoft.com/office/powerpoint/2010/main" val="730848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ALBERT ELLIS</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a:t>Partendo da una formazione psicoanalitica si muove verso una critica ad essa e soprattutto alla concezione per la quale i comportamenti di oggi sono sempre legati alla vita passata. La critica alla psicoanalisi si snoda su due concetti:</a:t>
            </a:r>
          </a:p>
          <a:p>
            <a:pPr lvl="0"/>
            <a:r>
              <a:rPr lang="it-IT" dirty="0"/>
              <a:t>Il legame tra comportamenti attuali ed esperienza passata non è mai stato dimostrato dalla ricerca.</a:t>
            </a:r>
          </a:p>
          <a:p>
            <a:pPr lvl="0"/>
            <a:r>
              <a:rPr lang="it-IT" dirty="0"/>
              <a:t>Conoscere la causa di un problema non aiuta a risolverlo, per questo motivo occorre valutarne i FATTORI </a:t>
            </a:r>
            <a:r>
              <a:rPr lang="it-IT" dirty="0" err="1"/>
              <a:t>DI</a:t>
            </a:r>
            <a:r>
              <a:rPr lang="it-IT" dirty="0"/>
              <a:t> MANTENIMENTO</a:t>
            </a:r>
          </a:p>
          <a:p>
            <a:r>
              <a:rPr lang="it-IT" dirty="0"/>
              <a:t>  </a:t>
            </a:r>
          </a:p>
        </p:txBody>
      </p:sp>
    </p:spTree>
    <p:extLst>
      <p:ext uri="{BB962C8B-B14F-4D97-AF65-F5344CB8AC3E}">
        <p14:creationId xmlns:p14="http://schemas.microsoft.com/office/powerpoint/2010/main" val="369552040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sz="2200" b="1" dirty="0"/>
              <a:t>QUATTRO PUNTI CARDINE DELLE CREDENZE IRRAZIONALI</a:t>
            </a:r>
            <a:br>
              <a:rPr lang="it-IT" b="1" dirty="0"/>
            </a:br>
            <a:endParaRPr lang="it-IT" dirty="0"/>
          </a:p>
        </p:txBody>
      </p:sp>
      <p:sp>
        <p:nvSpPr>
          <p:cNvPr id="3" name="Segnaposto contenuto 2"/>
          <p:cNvSpPr>
            <a:spLocks noGrp="1"/>
          </p:cNvSpPr>
          <p:nvPr>
            <p:ph idx="1"/>
          </p:nvPr>
        </p:nvSpPr>
        <p:spPr/>
        <p:txBody>
          <a:bodyPr>
            <a:normAutofit/>
          </a:bodyPr>
          <a:lstStyle/>
          <a:p>
            <a:r>
              <a:rPr lang="it-IT" dirty="0"/>
              <a:t>Esistono quattro tipologie ricorrenti di credenze irrazionali, alle quali possono essere ricondotte anche le 12 idee irrazionali originariamente definite da </a:t>
            </a:r>
            <a:r>
              <a:rPr lang="it-IT" dirty="0" err="1"/>
              <a:t>Ellis</a:t>
            </a:r>
            <a:r>
              <a:rPr lang="it-IT" dirty="0"/>
              <a:t>. Generalmente i clienti presentano tutte queste tipologie di credenze irrazionali, è necessario cercare di capire quale è la più forte e la più attiva.</a:t>
            </a:r>
          </a:p>
          <a:p>
            <a:endParaRPr lang="it-IT" dirty="0"/>
          </a:p>
        </p:txBody>
      </p:sp>
    </p:spTree>
    <p:extLst>
      <p:ext uri="{BB962C8B-B14F-4D97-AF65-F5344CB8AC3E}">
        <p14:creationId xmlns:p14="http://schemas.microsoft.com/office/powerpoint/2010/main" val="100008525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1) </a:t>
            </a:r>
            <a:r>
              <a:rPr lang="it-IT" b="1" dirty="0" err="1"/>
              <a:t>Doverizzazioni</a:t>
            </a:r>
            <a:br>
              <a:rPr lang="it-IT" dirty="0"/>
            </a:br>
            <a:endParaRPr lang="it-IT" dirty="0"/>
          </a:p>
        </p:txBody>
      </p:sp>
      <p:sp>
        <p:nvSpPr>
          <p:cNvPr id="3" name="Segnaposto contenuto 2"/>
          <p:cNvSpPr>
            <a:spLocks noGrp="1"/>
          </p:cNvSpPr>
          <p:nvPr>
            <p:ph idx="1"/>
          </p:nvPr>
        </p:nvSpPr>
        <p:spPr/>
        <p:txBody>
          <a:bodyPr>
            <a:normAutofit fontScale="70000" lnSpcReduction="20000"/>
          </a:bodyPr>
          <a:lstStyle/>
          <a:p>
            <a:r>
              <a:rPr lang="it-IT" dirty="0"/>
              <a:t>Per evitare di incappare in credenze irrazionali è necessario non pretendere. Pretendere qualcosa è irrazionale e porta a comportamenti e emozioni non sane. Con un gioco di parole basato sul verbo inglese Must (dovere) </a:t>
            </a:r>
            <a:r>
              <a:rPr lang="it-IT" dirty="0" err="1"/>
              <a:t>Ellis</a:t>
            </a:r>
            <a:r>
              <a:rPr lang="it-IT" dirty="0"/>
              <a:t> ha definito questo eccesso di schiacciante </a:t>
            </a:r>
            <a:r>
              <a:rPr lang="it-IT" dirty="0" err="1"/>
              <a:t>doverizzazione</a:t>
            </a:r>
            <a:r>
              <a:rPr lang="it-IT" dirty="0"/>
              <a:t> Must..</a:t>
            </a:r>
            <a:r>
              <a:rPr lang="it-IT" dirty="0" err="1"/>
              <a:t>sturbation</a:t>
            </a:r>
            <a:endParaRPr lang="it-IT" dirty="0"/>
          </a:p>
          <a:p>
            <a:r>
              <a:rPr lang="it-IT" dirty="0"/>
              <a:t> </a:t>
            </a:r>
          </a:p>
          <a:p>
            <a:r>
              <a:rPr lang="it-IT" b="1" dirty="0"/>
              <a:t>Esempio: </a:t>
            </a:r>
            <a:r>
              <a:rPr lang="it-IT" dirty="0"/>
              <a:t>Cosa provo se Marco non vuole essere mio amico? </a:t>
            </a:r>
          </a:p>
          <a:p>
            <a:r>
              <a:rPr lang="it-IT" dirty="0"/>
              <a:t>Se parto dalla credenza irrazionale che Marco “DEVE” essere mio amico, proverò rabbia o depressione. E queste emozioni non sono sane. </a:t>
            </a:r>
          </a:p>
          <a:p>
            <a:r>
              <a:rPr lang="it-IT" dirty="0"/>
              <a:t>Se parto dalla credenza razionale per cui “sarebbe bello se Marco fosse mio amico”, proverò frustrazione o tristezza. E queste sono emozioni sane, anche se negative.</a:t>
            </a:r>
          </a:p>
          <a:p>
            <a:r>
              <a:rPr lang="it-IT" dirty="0"/>
              <a:t> </a:t>
            </a:r>
          </a:p>
        </p:txBody>
      </p:sp>
    </p:spTree>
    <p:extLst>
      <p:ext uri="{BB962C8B-B14F-4D97-AF65-F5344CB8AC3E}">
        <p14:creationId xmlns:p14="http://schemas.microsoft.com/office/powerpoint/2010/main" val="418911696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b="1" dirty="0"/>
              <a:t>NB1: </a:t>
            </a:r>
            <a:r>
              <a:rPr lang="it-IT" dirty="0"/>
              <a:t>È importante notare che il contenuto di queste riflessioni non si muove sul piano </a:t>
            </a:r>
            <a:r>
              <a:rPr lang="it-IT" dirty="0" err="1"/>
              <a:t>giusto\sbagliato</a:t>
            </a:r>
            <a:r>
              <a:rPr lang="it-IT" dirty="0"/>
              <a:t>, </a:t>
            </a:r>
            <a:r>
              <a:rPr lang="it-IT" dirty="0" err="1"/>
              <a:t>corretto\scorretto</a:t>
            </a:r>
            <a:r>
              <a:rPr lang="it-IT" dirty="0"/>
              <a:t> ma su quello </a:t>
            </a:r>
            <a:r>
              <a:rPr lang="it-IT" dirty="0" err="1"/>
              <a:t>sano\non</a:t>
            </a:r>
            <a:r>
              <a:rPr lang="it-IT" dirty="0"/>
              <a:t> sano. Io posso ritenere giusto che mi vengano restituiti i soldi che ho prestato, ma se la mia credenza è “DEVONO restituirmi i soldi” per quanto legalmente giusta è disfunzionale, questa convinzione non è sana per me.</a:t>
            </a:r>
          </a:p>
          <a:p>
            <a:r>
              <a:rPr lang="it-IT" dirty="0"/>
              <a:t> </a:t>
            </a:r>
          </a:p>
          <a:p>
            <a:endParaRPr lang="it-IT" dirty="0"/>
          </a:p>
          <a:p>
            <a:endParaRPr lang="it-IT" dirty="0"/>
          </a:p>
        </p:txBody>
      </p:sp>
    </p:spTree>
    <p:extLst>
      <p:ext uri="{BB962C8B-B14F-4D97-AF65-F5344CB8AC3E}">
        <p14:creationId xmlns:p14="http://schemas.microsoft.com/office/powerpoint/2010/main" val="295037887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b="1" dirty="0"/>
              <a:t>NB2: </a:t>
            </a:r>
            <a:r>
              <a:rPr lang="it-IT" dirty="0"/>
              <a:t>Spesso l’uso delle </a:t>
            </a:r>
            <a:r>
              <a:rPr lang="it-IT" dirty="0" err="1"/>
              <a:t>doverizzazioni</a:t>
            </a:r>
            <a:r>
              <a:rPr lang="it-IT" dirty="0"/>
              <a:t> è ambiguo. Il linguaggio e l’esperienza possono giocare un ruolo fondamentale in questa ambiguità. La grammatica della lingua può influenzare in questo senso laddove il verbo “dovere” viene usato indistintamente come forma forte o debole (per le quali nella lingua inglese, ad esempio, esiste la distinzione tra “Must” e “</a:t>
            </a:r>
            <a:r>
              <a:rPr lang="it-IT" dirty="0" err="1"/>
              <a:t>Have</a:t>
            </a:r>
            <a:r>
              <a:rPr lang="it-IT" dirty="0"/>
              <a:t> to”). Questo è il caso della lingua italiana. </a:t>
            </a:r>
          </a:p>
          <a:p>
            <a:endParaRPr lang="it-IT" dirty="0"/>
          </a:p>
        </p:txBody>
      </p:sp>
    </p:spTree>
    <p:extLst>
      <p:ext uri="{BB962C8B-B14F-4D97-AF65-F5344CB8AC3E}">
        <p14:creationId xmlns:p14="http://schemas.microsoft.com/office/powerpoint/2010/main" val="24773334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L’influenza del linguaggio e dell’esperienza (e delle abitudini) rende più difficile l’individuazione delle </a:t>
            </a:r>
            <a:r>
              <a:rPr lang="it-IT" dirty="0" err="1"/>
              <a:t>doverizzazioni</a:t>
            </a:r>
            <a:r>
              <a:rPr lang="it-IT" dirty="0"/>
              <a:t>. Alcuni clienti possono non parlare in termini di “dovere” ma averne la filosofia nei pensieri sottostanti o viceversa. </a:t>
            </a:r>
          </a:p>
          <a:p>
            <a:r>
              <a:rPr lang="it-IT" dirty="0"/>
              <a:t>Questo è un aspetto da prendere sempre in considerazione.</a:t>
            </a:r>
          </a:p>
          <a:p>
            <a:pPr marL="0" indent="0">
              <a:buNone/>
            </a:pPr>
            <a:r>
              <a:rPr lang="it-IT" dirty="0"/>
              <a:t> </a:t>
            </a:r>
          </a:p>
          <a:p>
            <a:endParaRPr lang="it-IT" dirty="0"/>
          </a:p>
        </p:txBody>
      </p:sp>
    </p:spTree>
    <p:extLst>
      <p:ext uri="{BB962C8B-B14F-4D97-AF65-F5344CB8AC3E}">
        <p14:creationId xmlns:p14="http://schemas.microsoft.com/office/powerpoint/2010/main" val="18805864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Ci possono essere tre tipi di </a:t>
            </a:r>
            <a:r>
              <a:rPr lang="it-IT" dirty="0" err="1"/>
              <a:t>doverizzazioni</a:t>
            </a:r>
            <a:r>
              <a:rPr lang="it-IT" dirty="0"/>
              <a:t> da combattere:</a:t>
            </a:r>
          </a:p>
          <a:p>
            <a:pPr lvl="0"/>
            <a:r>
              <a:rPr lang="it-IT" b="1" dirty="0"/>
              <a:t>Rivolte a sé stessi</a:t>
            </a:r>
            <a:r>
              <a:rPr lang="it-IT" dirty="0"/>
              <a:t> (</a:t>
            </a:r>
            <a:r>
              <a:rPr lang="it-IT" dirty="0" err="1"/>
              <a:t>es</a:t>
            </a:r>
            <a:r>
              <a:rPr lang="it-IT" dirty="0"/>
              <a:t>: Devo farcela!)</a:t>
            </a:r>
          </a:p>
          <a:p>
            <a:pPr lvl="0"/>
            <a:r>
              <a:rPr lang="it-IT" b="1" dirty="0"/>
              <a:t>Rivolte agli altri</a:t>
            </a:r>
            <a:r>
              <a:rPr lang="it-IT" dirty="0"/>
              <a:t> (</a:t>
            </a:r>
            <a:r>
              <a:rPr lang="it-IT" dirty="0" err="1"/>
              <a:t>es</a:t>
            </a:r>
            <a:r>
              <a:rPr lang="it-IT" dirty="0"/>
              <a:t>: Mi devono trattare con rispetto!  ►  Si può voler essere trattati in un certo modo ma pretenderlo crea disagio per sé stessi).</a:t>
            </a:r>
          </a:p>
          <a:p>
            <a:pPr lvl="0"/>
            <a:r>
              <a:rPr lang="it-IT" b="1" dirty="0"/>
              <a:t>Rivolti al Mondo</a:t>
            </a:r>
            <a:r>
              <a:rPr lang="it-IT" dirty="0"/>
              <a:t> (</a:t>
            </a:r>
            <a:r>
              <a:rPr lang="it-IT" dirty="0" err="1"/>
              <a:t>es</a:t>
            </a:r>
            <a:r>
              <a:rPr lang="it-IT" dirty="0"/>
              <a:t>: Ci deve essere la pace! ► Anche se bello non è un pensiero realistico , renderlo una </a:t>
            </a:r>
            <a:r>
              <a:rPr lang="it-IT" dirty="0" err="1"/>
              <a:t>doverizzazione</a:t>
            </a:r>
            <a:r>
              <a:rPr lang="it-IT" dirty="0"/>
              <a:t> crea disagio). . </a:t>
            </a:r>
          </a:p>
          <a:p>
            <a:endParaRPr lang="it-IT" dirty="0"/>
          </a:p>
        </p:txBody>
      </p:sp>
    </p:spTree>
    <p:extLst>
      <p:ext uri="{BB962C8B-B14F-4D97-AF65-F5344CB8AC3E}">
        <p14:creationId xmlns:p14="http://schemas.microsoft.com/office/powerpoint/2010/main" val="42691737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Valutazioni Globali di Sé</a:t>
            </a:r>
            <a:endParaRPr lang="it-IT" dirty="0"/>
          </a:p>
        </p:txBody>
      </p:sp>
      <p:sp>
        <p:nvSpPr>
          <p:cNvPr id="3" name="Segnaposto contenuto 2"/>
          <p:cNvSpPr>
            <a:spLocks noGrp="1"/>
          </p:cNvSpPr>
          <p:nvPr>
            <p:ph idx="1"/>
          </p:nvPr>
        </p:nvSpPr>
        <p:spPr/>
        <p:txBody>
          <a:bodyPr>
            <a:normAutofit fontScale="92500" lnSpcReduction="10000"/>
          </a:bodyPr>
          <a:lstStyle/>
          <a:p>
            <a:pPr>
              <a:buNone/>
            </a:pPr>
            <a:endParaRPr lang="it-IT" dirty="0"/>
          </a:p>
          <a:p>
            <a:r>
              <a:rPr lang="it-IT" dirty="0"/>
              <a:t>Queste credenze irrazionali sono quelle per cui i clienti valutano sé stessi sulla base del proprio comportamento. Da un comportamento “sbagliato” viene giudicata “sbagliata” la persona.</a:t>
            </a:r>
          </a:p>
          <a:p>
            <a:r>
              <a:rPr lang="it-IT" dirty="0"/>
              <a:t> </a:t>
            </a:r>
          </a:p>
          <a:p>
            <a:r>
              <a:rPr lang="it-IT" b="1" dirty="0"/>
              <a:t>ES:	NO	</a:t>
            </a:r>
            <a:r>
              <a:rPr lang="it-IT" dirty="0"/>
              <a:t>C’è qualcosa di sbagliato in me</a:t>
            </a:r>
          </a:p>
          <a:p>
            <a:r>
              <a:rPr lang="it-IT" b="1" dirty="0"/>
              <a:t>	SI	</a:t>
            </a:r>
            <a:r>
              <a:rPr lang="it-IT" dirty="0"/>
              <a:t>Ho sbagliato a comportarmi così in quella situazione</a:t>
            </a:r>
          </a:p>
          <a:p>
            <a:endParaRPr lang="it-IT" dirty="0"/>
          </a:p>
        </p:txBody>
      </p:sp>
    </p:spTree>
    <p:extLst>
      <p:ext uri="{BB962C8B-B14F-4D97-AF65-F5344CB8AC3E}">
        <p14:creationId xmlns:p14="http://schemas.microsoft.com/office/powerpoint/2010/main" val="138727434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Normalmente la valutazione globale di noi stessi dipende dall’attribuzione che diamo a noi nei diversi contesti in  cui viviamo</a:t>
            </a:r>
          </a:p>
          <a:p>
            <a:r>
              <a:rPr lang="it-IT" dirty="0"/>
              <a:t>Quando agiscono queste credenze irrazionali un nostro fallimento (ad esempio nel lavoro) viene ingigantito nella sua rilevanza rispetto alla valutazione globale di noi stessi . </a:t>
            </a:r>
          </a:p>
        </p:txBody>
      </p:sp>
    </p:spTree>
    <p:extLst>
      <p:ext uri="{BB962C8B-B14F-4D97-AF65-F5344CB8AC3E}">
        <p14:creationId xmlns:p14="http://schemas.microsoft.com/office/powerpoint/2010/main" val="180750366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A causa dell’idea irrazionale l’”errore nel lavoro” diventa l’”essere una persona sbagliata”. Allo stesso tempo il lavoro diventa l’unità di misura di noi stessi (quando prima aveva un valore proporzionale alle altre sfere di vita).</a:t>
            </a:r>
          </a:p>
          <a:p>
            <a:r>
              <a:rPr lang="it-IT" dirty="0"/>
              <a:t>Per esempio, in soggetti con disturbi alimentari, il cibo e l’alimentazione diventano il centro della valutazione di sé</a:t>
            </a:r>
          </a:p>
        </p:txBody>
      </p:sp>
    </p:spTree>
    <p:extLst>
      <p:ext uri="{BB962C8B-B14F-4D97-AF65-F5344CB8AC3E}">
        <p14:creationId xmlns:p14="http://schemas.microsoft.com/office/powerpoint/2010/main" val="227171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Catastrofizzazioni</a:t>
            </a:r>
            <a:endParaRPr lang="it-IT" dirty="0"/>
          </a:p>
        </p:txBody>
      </p:sp>
      <p:sp>
        <p:nvSpPr>
          <p:cNvPr id="3" name="Segnaposto contenuto 2"/>
          <p:cNvSpPr>
            <a:spLocks noGrp="1"/>
          </p:cNvSpPr>
          <p:nvPr>
            <p:ph idx="1"/>
          </p:nvPr>
        </p:nvSpPr>
        <p:spPr/>
        <p:txBody>
          <a:bodyPr>
            <a:normAutofit fontScale="92500" lnSpcReduction="20000"/>
          </a:bodyPr>
          <a:lstStyle/>
          <a:p>
            <a:pPr>
              <a:buNone/>
            </a:pPr>
            <a:endParaRPr lang="it-IT" dirty="0"/>
          </a:p>
          <a:p>
            <a:r>
              <a:rPr lang="it-IT" dirty="0"/>
              <a:t>Le idee irrazionali tese alla </a:t>
            </a:r>
            <a:r>
              <a:rPr lang="it-IT" dirty="0" err="1"/>
              <a:t>catastrofizzazione</a:t>
            </a:r>
            <a:r>
              <a:rPr lang="it-IT" dirty="0"/>
              <a:t> portano i clienti a interpretare qualcosa che potrebbe essere brutto o negativo come tragico. Anche un piccolo dettaglio viene enfatizzato a tal punto da essere percepito come la fine del mondo.</a:t>
            </a:r>
          </a:p>
          <a:p>
            <a:r>
              <a:rPr lang="it-IT" dirty="0"/>
              <a:t>Anche in questo caso può aver senso sentirsi male o a disagio innanzi ad un evento negativo ma l’interpretazione che lo </a:t>
            </a:r>
            <a:r>
              <a:rPr lang="it-IT" dirty="0" err="1"/>
              <a:t>catastrofizza</a:t>
            </a:r>
            <a:r>
              <a:rPr lang="it-IT" dirty="0"/>
              <a:t> non  fa altro che aumentare a dismisura questo disagio.</a:t>
            </a:r>
          </a:p>
          <a:p>
            <a:endParaRPr lang="it-IT" dirty="0"/>
          </a:p>
        </p:txBody>
      </p:sp>
    </p:spTree>
    <p:extLst>
      <p:ext uri="{BB962C8B-B14F-4D97-AF65-F5344CB8AC3E}">
        <p14:creationId xmlns:p14="http://schemas.microsoft.com/office/powerpoint/2010/main" val="3528110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None/>
            </a:pPr>
            <a:r>
              <a:rPr lang="it-IT" sz="2400" dirty="0"/>
              <a:t>In altre parole, non si nega la importanza di esperienze magari traumatiche occorse nel passato, ma non è possibile modificarle. Tali esperienze però possono aver contribuito alla formazione di una serie di pensieri altamente irrazionali e disfunzionali che costituiscono una lente deformante che altera oggi il nostro rapporto con la realtà.</a:t>
            </a:r>
          </a:p>
          <a:p>
            <a:pPr>
              <a:buNone/>
            </a:pPr>
            <a:endParaRPr lang="it-IT" sz="2400" dirty="0"/>
          </a:p>
          <a:p>
            <a:pPr>
              <a:buNone/>
            </a:pPr>
            <a:r>
              <a:rPr lang="it-IT" sz="2400" dirty="0"/>
              <a:t>Per </a:t>
            </a:r>
            <a:r>
              <a:rPr lang="it-IT" sz="2400" dirty="0" err="1"/>
              <a:t>Ellis</a:t>
            </a:r>
            <a:r>
              <a:rPr lang="it-IT" sz="2400" dirty="0"/>
              <a:t> i comportamenti delle persone sono influenzati dai loro pensieri e dalle loro credenze. Per questo motivo è necessario focalizzare la propria attenzione sul presente per</a:t>
            </a:r>
          </a:p>
          <a:p>
            <a:r>
              <a:rPr lang="it-IT" sz="2400" dirty="0"/>
              <a:t> MODIFICARE TALI CREDENZE</a:t>
            </a:r>
          </a:p>
          <a:p>
            <a:endParaRPr lang="it-IT" sz="2400" dirty="0"/>
          </a:p>
        </p:txBody>
      </p:sp>
    </p:spTree>
    <p:extLst>
      <p:ext uri="{BB962C8B-B14F-4D97-AF65-F5344CB8AC3E}">
        <p14:creationId xmlns:p14="http://schemas.microsoft.com/office/powerpoint/2010/main" val="114366699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000" b="1" dirty="0"/>
              <a:t>Esempio: </a:t>
            </a:r>
            <a:r>
              <a:rPr lang="it-IT" sz="2000" dirty="0"/>
              <a:t>è normale che una persona che abbia perso il lavoro sia preoccupata ma pensieri </a:t>
            </a:r>
            <a:r>
              <a:rPr lang="it-IT" sz="2000" dirty="0" err="1"/>
              <a:t>catastrofizzanti</a:t>
            </a:r>
            <a:r>
              <a:rPr lang="it-IT" sz="2000" dirty="0"/>
              <a:t> come: “è tutto finito”, “tra qualche mese vivrò sotto un ponte”, “non avrò di ché sfamarmi” sono interpretazioni irrazionali che portano ad emozioni disfunzionali quali ansia e depressione.</a:t>
            </a:r>
          </a:p>
          <a:p>
            <a:endParaRPr lang="it-IT" sz="2000" dirty="0"/>
          </a:p>
          <a:p>
            <a:r>
              <a:rPr lang="it-IT" sz="2000" dirty="0"/>
              <a:t>Le </a:t>
            </a:r>
            <a:r>
              <a:rPr lang="it-IT" sz="2000" dirty="0" err="1"/>
              <a:t>catastrofizzazioni</a:t>
            </a:r>
            <a:r>
              <a:rPr lang="it-IT" sz="2000" dirty="0"/>
              <a:t> rischiano di diventare profezie che si </a:t>
            </a:r>
            <a:r>
              <a:rPr lang="it-IT" sz="2000" dirty="0" err="1"/>
              <a:t>autoavverano</a:t>
            </a:r>
            <a:r>
              <a:rPr lang="it-IT" sz="2000" dirty="0"/>
              <a:t>.</a:t>
            </a:r>
          </a:p>
          <a:p>
            <a:endParaRPr lang="it-IT" sz="2000" dirty="0"/>
          </a:p>
          <a:p>
            <a:r>
              <a:rPr lang="it-IT" sz="2000" dirty="0"/>
              <a:t>Di fronte alle seccature ed ai problemi anche gravi (come quello in esempio) si reagisce, di fronte alle catastrofi si soccombe.</a:t>
            </a:r>
          </a:p>
          <a:p>
            <a:endParaRPr lang="it-IT" dirty="0"/>
          </a:p>
        </p:txBody>
      </p:sp>
    </p:spTree>
    <p:extLst>
      <p:ext uri="{BB962C8B-B14F-4D97-AF65-F5344CB8AC3E}">
        <p14:creationId xmlns:p14="http://schemas.microsoft.com/office/powerpoint/2010/main" val="26536736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Bassa Tolleranza alla Frustrazione</a:t>
            </a:r>
            <a:endParaRPr lang="it-IT" dirty="0"/>
          </a:p>
        </p:txBody>
      </p:sp>
      <p:sp>
        <p:nvSpPr>
          <p:cNvPr id="3" name="Segnaposto contenuto 2"/>
          <p:cNvSpPr>
            <a:spLocks noGrp="1"/>
          </p:cNvSpPr>
          <p:nvPr>
            <p:ph idx="1"/>
          </p:nvPr>
        </p:nvSpPr>
        <p:spPr/>
        <p:txBody>
          <a:bodyPr>
            <a:normAutofit/>
          </a:bodyPr>
          <a:lstStyle/>
          <a:p>
            <a:pPr>
              <a:buNone/>
            </a:pPr>
            <a:endParaRPr lang="it-IT" dirty="0"/>
          </a:p>
          <a:p>
            <a:r>
              <a:rPr lang="it-IT" dirty="0"/>
              <a:t>Queste credenze irrazionali tendono a spostare il nostro giudizio sugli eventi su un estremo che riteniamo insopportabile. </a:t>
            </a:r>
          </a:p>
          <a:p>
            <a:r>
              <a:rPr lang="it-IT" dirty="0"/>
              <a:t>Noi tendiamo a preferire gli estremi (per sicurezza? Per semplicità?) e questo genera emozioni estreme (portando lontano dagli occhiali grigi).</a:t>
            </a:r>
          </a:p>
          <a:p>
            <a:pPr marL="0" indent="0">
              <a:buNone/>
            </a:pPr>
            <a:endParaRPr lang="it-IT" dirty="0"/>
          </a:p>
          <a:p>
            <a:endParaRPr lang="it-IT" dirty="0"/>
          </a:p>
        </p:txBody>
      </p:sp>
    </p:spTree>
    <p:extLst>
      <p:ext uri="{BB962C8B-B14F-4D97-AF65-F5344CB8AC3E}">
        <p14:creationId xmlns:p14="http://schemas.microsoft.com/office/powerpoint/2010/main" val="319724938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ES:	NO	</a:t>
            </a:r>
            <a:r>
              <a:rPr lang="it-IT" dirty="0"/>
              <a:t>Non sopporto quando mangio troppo</a:t>
            </a:r>
          </a:p>
          <a:p>
            <a:r>
              <a:rPr lang="it-IT" b="1" dirty="0"/>
              <a:t>	NO	</a:t>
            </a:r>
            <a:r>
              <a:rPr lang="it-IT" dirty="0"/>
              <a:t>Non sopporto il rifiuto di una donna</a:t>
            </a:r>
          </a:p>
          <a:p>
            <a:r>
              <a:rPr lang="it-IT" b="1" dirty="0"/>
              <a:t>	SI	</a:t>
            </a:r>
            <a:r>
              <a:rPr lang="it-IT" dirty="0"/>
              <a:t>Beh è sgradevole, fa soffrire, ma in qualche modo lo ho sopportato</a:t>
            </a:r>
          </a:p>
          <a:p>
            <a:r>
              <a:rPr lang="it-IT" dirty="0"/>
              <a:t> </a:t>
            </a:r>
          </a:p>
          <a:p>
            <a:r>
              <a:rPr lang="it-IT" b="1" dirty="0"/>
              <a:t>NB: </a:t>
            </a:r>
            <a:r>
              <a:rPr lang="it-IT" dirty="0"/>
              <a:t>solitamente queste quattro categorie di idee irrazionali possono essere declinate anche in diverse aree tematiche ricorrenti quali ad esempio: il tema dell’approvazione, il tema del successo/fallimento, il tema del sentirsi a proprio agio.</a:t>
            </a:r>
          </a:p>
          <a:p>
            <a:endParaRPr lang="it-IT" dirty="0"/>
          </a:p>
        </p:txBody>
      </p:sp>
    </p:spTree>
    <p:extLst>
      <p:ext uri="{BB962C8B-B14F-4D97-AF65-F5344CB8AC3E}">
        <p14:creationId xmlns:p14="http://schemas.microsoft.com/office/powerpoint/2010/main" val="406668053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Trovare gli aspetti Irrazionali (disfunzionali) nelle seguenti frasi, motivate le vostre scelte e riformulate le stesse frasi in modo più funzionale:</a:t>
            </a:r>
          </a:p>
          <a:p>
            <a:endParaRPr lang="it-IT" sz="2000" dirty="0"/>
          </a:p>
          <a:p>
            <a:r>
              <a:rPr lang="it-IT" sz="2000" dirty="0"/>
              <a:t>Devo sempre essere approvato da tutte le persone per me significative, altrimenti è una catastrofe</a:t>
            </a:r>
          </a:p>
          <a:p>
            <a:endParaRPr lang="it-IT" sz="2000" dirty="0"/>
          </a:p>
          <a:p>
            <a:r>
              <a:rPr lang="it-IT" sz="2000" dirty="0"/>
              <a:t>Se qualcuno mi ha fatto qualche torto è uno </a:t>
            </a:r>
            <a:r>
              <a:rPr lang="it-IT" sz="2000" dirty="0" err="1"/>
              <a:t>str</a:t>
            </a:r>
            <a:r>
              <a:rPr lang="it-IT" sz="2000" dirty="0"/>
              <a:t>….</a:t>
            </a:r>
          </a:p>
          <a:p>
            <a:endParaRPr lang="it-IT" sz="2000" dirty="0"/>
          </a:p>
          <a:p>
            <a:r>
              <a:rPr lang="it-IT" sz="2000" dirty="0"/>
              <a:t>Se faccio una cosa devo farla bene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6036264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R="719455" algn="just">
              <a:lnSpc>
                <a:spcPct val="200000"/>
              </a:lnSpc>
              <a:spcAft>
                <a:spcPts val="0"/>
              </a:spcAft>
            </a:pPr>
            <a:r>
              <a:rPr lang="it-IT" sz="2000" dirty="0">
                <a:latin typeface="Times New Roman"/>
                <a:ea typeface="Times New Roman"/>
              </a:rPr>
              <a:t> Mantenete la calma. Continuate a rilassarvi.</a:t>
            </a:r>
          </a:p>
          <a:p>
            <a:pPr marR="719455" algn="just">
              <a:lnSpc>
                <a:spcPct val="115000"/>
              </a:lnSpc>
              <a:spcAft>
                <a:spcPts val="0"/>
              </a:spcAft>
            </a:pPr>
            <a:r>
              <a:rPr lang="it-IT" sz="2000" dirty="0">
                <a:latin typeface="Times New Roman"/>
                <a:ea typeface="Times New Roman"/>
              </a:rPr>
              <a:t>Finché rimanete tranquilli, è tutto sotto controllo.</a:t>
            </a:r>
          </a:p>
          <a:p>
            <a:pPr marR="719455" algn="just">
              <a:lnSpc>
                <a:spcPct val="115000"/>
              </a:lnSpc>
              <a:spcAft>
                <a:spcPts val="0"/>
              </a:spcAft>
            </a:pPr>
            <a:r>
              <a:rPr lang="it-IT" sz="2000" dirty="0">
                <a:latin typeface="Times New Roman"/>
                <a:ea typeface="Times New Roman"/>
              </a:rPr>
              <a:t>Non prendetela a livello personale. </a:t>
            </a:r>
          </a:p>
          <a:p>
            <a:pPr marR="719455" algn="just">
              <a:lnSpc>
                <a:spcPct val="115000"/>
              </a:lnSpc>
              <a:spcAft>
                <a:spcPts val="0"/>
              </a:spcAft>
            </a:pPr>
            <a:r>
              <a:rPr lang="it-IT" sz="2000" dirty="0">
                <a:latin typeface="Times New Roman"/>
                <a:ea typeface="Times New Roman"/>
              </a:rPr>
              <a:t>Non distorcete la visione della situazione. Pensate soltanto a quello che fate in questo momento.</a:t>
            </a:r>
          </a:p>
          <a:p>
            <a:pPr marR="719455" algn="just">
              <a:lnSpc>
                <a:spcPct val="115000"/>
              </a:lnSpc>
              <a:spcAft>
                <a:spcPts val="0"/>
              </a:spcAft>
            </a:pPr>
            <a:r>
              <a:rPr lang="it-IT" sz="2000" dirty="0">
                <a:latin typeface="Times New Roman"/>
                <a:ea typeface="Times New Roman"/>
              </a:rPr>
              <a:t>Non avete bisogno di mettervi alla prova.</a:t>
            </a:r>
          </a:p>
          <a:p>
            <a:pPr marR="719455" algn="just">
              <a:lnSpc>
                <a:spcPct val="115000"/>
              </a:lnSpc>
              <a:spcAft>
                <a:spcPts val="0"/>
              </a:spcAft>
            </a:pPr>
            <a:r>
              <a:rPr lang="it-IT" sz="2000" dirty="0">
                <a:latin typeface="Times New Roman"/>
                <a:ea typeface="Times New Roman"/>
              </a:rPr>
              <a:t>Non c'è bisogno di urlare. </a:t>
            </a:r>
          </a:p>
          <a:p>
            <a:pPr marR="719455" algn="just">
              <a:lnSpc>
                <a:spcPct val="115000"/>
              </a:lnSpc>
              <a:spcAft>
                <a:spcPts val="0"/>
              </a:spcAft>
            </a:pPr>
            <a:r>
              <a:rPr lang="it-IT" sz="2000" dirty="0">
                <a:latin typeface="Times New Roman"/>
                <a:ea typeface="Times New Roman"/>
              </a:rPr>
              <a:t>Non vi lascerete sopraffare.</a:t>
            </a:r>
          </a:p>
          <a:p>
            <a:pPr marR="719455" algn="just">
              <a:lnSpc>
                <a:spcPct val="115000"/>
              </a:lnSpc>
              <a:spcAft>
                <a:spcPts val="0"/>
              </a:spcAft>
            </a:pPr>
            <a:r>
              <a:rPr lang="it-IT" sz="2000" dirty="0">
                <a:latin typeface="Times New Roman"/>
                <a:ea typeface="Times New Roman"/>
              </a:rPr>
              <a:t>Non pensate al peggio e non saltate alle conclusioni.</a:t>
            </a:r>
          </a:p>
          <a:p>
            <a:pPr marR="719455" algn="just">
              <a:lnSpc>
                <a:spcPct val="115000"/>
              </a:lnSpc>
              <a:spcAft>
                <a:spcPts val="0"/>
              </a:spcAft>
            </a:pPr>
            <a:r>
              <a:rPr lang="it-IT" sz="2000" dirty="0">
                <a:latin typeface="Times New Roman"/>
                <a:ea typeface="Times New Roman"/>
              </a:rPr>
              <a:t>Guardate i lati positivi.</a:t>
            </a:r>
          </a:p>
          <a:p>
            <a:endParaRPr lang="it-IT" dirty="0"/>
          </a:p>
        </p:txBody>
      </p:sp>
      <p:sp>
        <p:nvSpPr>
          <p:cNvPr id="3" name="Titolo 2"/>
          <p:cNvSpPr>
            <a:spLocks noGrp="1"/>
          </p:cNvSpPr>
          <p:nvPr>
            <p:ph type="title"/>
          </p:nvPr>
        </p:nvSpPr>
        <p:spPr/>
        <p:txBody>
          <a:bodyPr/>
          <a:lstStyle/>
          <a:p>
            <a:r>
              <a:rPr lang="it-IT"/>
              <a:t>AFFRONTARE LE PROVOCAZIONI</a:t>
            </a:r>
          </a:p>
        </p:txBody>
      </p:sp>
    </p:spTree>
    <p:extLst>
      <p:ext uri="{BB962C8B-B14F-4D97-AF65-F5344CB8AC3E}">
        <p14:creationId xmlns:p14="http://schemas.microsoft.com/office/powerpoint/2010/main" val="422802753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REBT Terapia razionale emotiva e comportamentale (</a:t>
            </a:r>
            <a:r>
              <a:rPr lang="it-IT" dirty="0" err="1"/>
              <a:t>Ellis</a:t>
            </a:r>
            <a:r>
              <a:rPr lang="it-IT" dirty="0"/>
              <a:t>)</a:t>
            </a:r>
            <a:endParaRPr dirty="0"/>
          </a:p>
        </p:txBody>
      </p:sp>
      <p:sp>
        <p:nvSpPr>
          <p:cNvPr id="8" name="Sottotitolo 7"/>
          <p:cNvSpPr>
            <a:spLocks noGrp="1"/>
          </p:cNvSpPr>
          <p:nvPr>
            <p:ph type="subTitle" idx="1"/>
          </p:nvPr>
        </p:nvSpPr>
        <p:spPr/>
        <p:txBody>
          <a:bodyPr/>
          <a:lstStyle/>
          <a:p>
            <a:pPr>
              <a:defRPr/>
            </a:pPr>
            <a:r>
              <a:rPr lang="it-IT" dirty="0"/>
              <a:t>Lezione 12-3</a:t>
            </a:r>
          </a:p>
          <a:p>
            <a:pPr>
              <a:defRPr/>
            </a:pPr>
            <a:r>
              <a:rPr lang="it-IT" dirty="0"/>
              <a:t>Idee  irrazionali 1</a:t>
            </a:r>
          </a:p>
        </p:txBody>
      </p:sp>
    </p:spTree>
    <p:extLst>
      <p:ext uri="{BB962C8B-B14F-4D97-AF65-F5344CB8AC3E}">
        <p14:creationId xmlns:p14="http://schemas.microsoft.com/office/powerpoint/2010/main" val="217155429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endParaRPr lang="it-IT"/>
          </a:p>
        </p:txBody>
      </p:sp>
      <p:sp>
        <p:nvSpPr>
          <p:cNvPr id="61443" name="Rectangle 3"/>
          <p:cNvSpPr>
            <a:spLocks noGrp="1" noChangeArrowheads="1"/>
          </p:cNvSpPr>
          <p:nvPr>
            <p:ph type="body" idx="1"/>
          </p:nvPr>
        </p:nvSpPr>
        <p:spPr/>
        <p:txBody>
          <a:bodyPr/>
          <a:lstStyle/>
          <a:p>
            <a:pPr eaLnBrk="1" hangingPunct="1"/>
            <a:r>
              <a:rPr lang="it-IT"/>
              <a:t>Le emozioni, e di conseguenza anche i comportamenti, non sono determinati tanto dagli eventi, quanto piuttosto dal modo in cui la persona li interpreta. </a:t>
            </a:r>
          </a:p>
        </p:txBody>
      </p:sp>
    </p:spTree>
    <p:extLst>
      <p:ext uri="{BB962C8B-B14F-4D97-AF65-F5344CB8AC3E}">
        <p14:creationId xmlns:p14="http://schemas.microsoft.com/office/powerpoint/2010/main" val="399367830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endParaRPr lang="it-IT"/>
          </a:p>
        </p:txBody>
      </p:sp>
      <p:sp>
        <p:nvSpPr>
          <p:cNvPr id="62467" name="Rectangle 3"/>
          <p:cNvSpPr>
            <a:spLocks noGrp="1" noChangeArrowheads="1"/>
          </p:cNvSpPr>
          <p:nvPr>
            <p:ph type="body" idx="1"/>
          </p:nvPr>
        </p:nvSpPr>
        <p:spPr/>
        <p:txBody>
          <a:bodyPr/>
          <a:lstStyle/>
          <a:p>
            <a:pPr eaLnBrk="1" hangingPunct="1">
              <a:lnSpc>
                <a:spcPct val="90000"/>
              </a:lnSpc>
            </a:pPr>
            <a:r>
              <a:rPr lang="it-IT" sz="2400"/>
              <a:t>Non è vera la frase “sono stato male perché mi sono trovato bloccato in una coda in autostrada”.   </a:t>
            </a:r>
          </a:p>
          <a:p>
            <a:pPr eaLnBrk="1" hangingPunct="1">
              <a:lnSpc>
                <a:spcPct val="90000"/>
              </a:lnSpc>
            </a:pPr>
            <a:r>
              <a:rPr lang="it-IT" sz="2400"/>
              <a:t>Le code fanno perdere tempo e fanno respirare gas di scarico: queste sono conseguenze sgradevoli su cui quasi tutti sarebbero d’accordo. </a:t>
            </a:r>
          </a:p>
          <a:p>
            <a:pPr eaLnBrk="1" hangingPunct="1">
              <a:lnSpc>
                <a:spcPct val="90000"/>
              </a:lnSpc>
            </a:pPr>
            <a:r>
              <a:rPr lang="it-IT" sz="2400"/>
              <a:t>In alcuni casi una coda può però essere un’ottima occasione per conoscere meglio il nostro compagno di viaggio, per sbrigare del lavoro al telefono, per fare il punto sulla situazione, per prestare soccorso agli altri, per avere una valida scusa per evitare impegni fastidiosi.. </a:t>
            </a:r>
          </a:p>
          <a:p>
            <a:pPr eaLnBrk="1" hangingPunct="1">
              <a:lnSpc>
                <a:spcPct val="90000"/>
              </a:lnSpc>
            </a:pPr>
            <a:endParaRPr lang="it-IT" sz="2400"/>
          </a:p>
        </p:txBody>
      </p:sp>
    </p:spTree>
    <p:extLst>
      <p:ext uri="{BB962C8B-B14F-4D97-AF65-F5344CB8AC3E}">
        <p14:creationId xmlns:p14="http://schemas.microsoft.com/office/powerpoint/2010/main" val="147838529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endParaRPr lang="it-IT"/>
          </a:p>
        </p:txBody>
      </p:sp>
      <p:sp>
        <p:nvSpPr>
          <p:cNvPr id="63491" name="Rectangle 3"/>
          <p:cNvSpPr>
            <a:spLocks noGrp="1" noChangeArrowheads="1"/>
          </p:cNvSpPr>
          <p:nvPr>
            <p:ph type="body" idx="1"/>
          </p:nvPr>
        </p:nvSpPr>
        <p:spPr/>
        <p:txBody>
          <a:bodyPr/>
          <a:lstStyle/>
          <a:p>
            <a:pPr eaLnBrk="1" hangingPunct="1"/>
            <a:r>
              <a:rPr lang="it-IT"/>
              <a:t>La coda quindi sarebbe una condizione neutra. </a:t>
            </a:r>
          </a:p>
          <a:p>
            <a:pPr eaLnBrk="1" hangingPunct="1"/>
            <a:r>
              <a:rPr lang="it-IT"/>
              <a:t>A renderla terribile, orribile, catastrofica sono le definizioni date dai nostri pazienti, le loro aspettative, le attribuzioni, le immagini mentali che si suscitano. </a:t>
            </a:r>
          </a:p>
        </p:txBody>
      </p:sp>
    </p:spTree>
    <p:extLst>
      <p:ext uri="{BB962C8B-B14F-4D97-AF65-F5344CB8AC3E}">
        <p14:creationId xmlns:p14="http://schemas.microsoft.com/office/powerpoint/2010/main" val="267043896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endParaRPr lang="it-IT"/>
          </a:p>
        </p:txBody>
      </p:sp>
      <p:sp>
        <p:nvSpPr>
          <p:cNvPr id="64515" name="Rectangle 3"/>
          <p:cNvSpPr>
            <a:spLocks noGrp="1" noChangeArrowheads="1"/>
          </p:cNvSpPr>
          <p:nvPr>
            <p:ph type="body" idx="1"/>
          </p:nvPr>
        </p:nvSpPr>
        <p:spPr/>
        <p:txBody>
          <a:bodyPr/>
          <a:lstStyle/>
          <a:p>
            <a:pPr eaLnBrk="1" hangingPunct="1"/>
            <a:r>
              <a:rPr lang="it-IT" dirty="0"/>
              <a:t>Presupposti disfunzionali portano a conclusioni improduttive, ma anche una elaborazione distorta di pensieri e percezioni corrette può portare a conseguenze patologiche</a:t>
            </a:r>
          </a:p>
          <a:p>
            <a:pPr eaLnBrk="1" hangingPunct="1">
              <a:buFontTx/>
              <a:buNone/>
            </a:pPr>
            <a:endParaRPr lang="it-IT" dirty="0"/>
          </a:p>
        </p:txBody>
      </p:sp>
    </p:spTree>
    <p:extLst>
      <p:ext uri="{BB962C8B-B14F-4D97-AF65-F5344CB8AC3E}">
        <p14:creationId xmlns:p14="http://schemas.microsoft.com/office/powerpoint/2010/main" val="1916276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43365" y="1772643"/>
            <a:ext cx="6938365" cy="3693522"/>
          </a:xfrm>
        </p:spPr>
        <p:txBody>
          <a:bodyPr>
            <a:noAutofit/>
          </a:bodyPr>
          <a:lstStyle/>
          <a:p>
            <a:pPr algn="ctr"/>
            <a:r>
              <a:rPr lang="it-IT" sz="14925" b="1" dirty="0"/>
              <a:t>REBT</a:t>
            </a:r>
            <a:br>
              <a:rPr lang="it-IT" sz="3600" b="1" dirty="0"/>
            </a:br>
            <a:r>
              <a:rPr lang="en-US" sz="3600" b="1" dirty="0"/>
              <a:t>Rational</a:t>
            </a:r>
            <a:r>
              <a:rPr lang="it-IT" sz="3600" b="1" dirty="0"/>
              <a:t> Emotive </a:t>
            </a:r>
            <a:r>
              <a:rPr lang="en-US" sz="3600" b="1" dirty="0"/>
              <a:t>Behavior</a:t>
            </a:r>
            <a:r>
              <a:rPr lang="it-IT" sz="3600" b="1" dirty="0"/>
              <a:t> </a:t>
            </a:r>
            <a:r>
              <a:rPr lang="en-GB" sz="3600" b="1" dirty="0"/>
              <a:t>Therapy</a:t>
            </a:r>
            <a:br>
              <a:rPr lang="en-GB" sz="3600" b="1" dirty="0"/>
            </a:br>
            <a:endParaRPr lang="en-GB" sz="3600" b="1" dirty="0"/>
          </a:p>
        </p:txBody>
      </p:sp>
    </p:spTree>
    <p:extLst>
      <p:ext uri="{BB962C8B-B14F-4D97-AF65-F5344CB8AC3E}">
        <p14:creationId xmlns:p14="http://schemas.microsoft.com/office/powerpoint/2010/main" val="2125176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GARBAGE IN, GARBAGE OUT</a:t>
            </a:r>
          </a:p>
          <a:p>
            <a:r>
              <a:rPr lang="it-IT" sz="2800" dirty="0"/>
              <a:t>Una frase molto usata in informatica afferma che se immetti in un computer della spazzatura, dopo una regolare elaborazione comunque otterrai un risultato che equivale a spazzatura. </a:t>
            </a:r>
          </a:p>
          <a:p>
            <a:r>
              <a:rPr lang="it-IT" sz="2800" dirty="0"/>
              <a:t>Se noi immettiamo nella nostra coscienza pensieri fortemente tossici ne elaboriamo emozioni altrettanto tossiche.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56158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Uno dei maggiori contributi della scuola di </a:t>
            </a:r>
            <a:r>
              <a:rPr lang="it-IT" sz="2400" dirty="0" err="1"/>
              <a:t>Ellis</a:t>
            </a:r>
            <a:r>
              <a:rPr lang="it-IT" sz="2400" dirty="0"/>
              <a:t> può essere riassunto nella tavola che segue. In essa si parte da uno stimolo ambientale, se ne fa una elaborazione cognitiva, da tale elaborazione conseguono emozioni e comportamenti che possono immetterci in un circolo vizioso sempre più coinvolgente e patogeno. Le singole fasi di tale circolo verranno analizzate nelle prossime pagine, ma suggerisco di fare sempre riferimento alla tabella che segue. Vi suggerisco di notare che tutti i punti di essa sono interconnessi da frecce bidirezionali, ciò vuole indicare che quasi tutte le evoluzioni sono possibili.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2489825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6" name="Rectangle 2"/>
          <p:cNvSpPr>
            <a:spLocks noGrp="1" noChangeArrowheads="1"/>
          </p:cNvSpPr>
          <p:nvPr>
            <p:ph type="title"/>
          </p:nvPr>
        </p:nvSpPr>
        <p:spPr>
          <a:xfrm>
            <a:off x="601675" y="-1"/>
            <a:ext cx="7931224" cy="202331"/>
          </a:xfrm>
        </p:spPr>
        <p:txBody>
          <a:bodyPr>
            <a:normAutofit fontScale="90000"/>
          </a:bodyPr>
          <a:lstStyle/>
          <a:p>
            <a:pPr eaLnBrk="1" hangingPunct="1"/>
            <a:r>
              <a:rPr lang="it-IT"/>
              <a:t> </a:t>
            </a:r>
          </a:p>
        </p:txBody>
      </p:sp>
      <p:grpSp>
        <p:nvGrpSpPr>
          <p:cNvPr id="2" name="Diagram 4"/>
          <p:cNvGrpSpPr>
            <a:grpSpLocks/>
          </p:cNvGrpSpPr>
          <p:nvPr/>
        </p:nvGrpSpPr>
        <p:grpSpPr bwMode="auto">
          <a:xfrm>
            <a:off x="160989" y="1268760"/>
            <a:ext cx="8371451" cy="5112568"/>
            <a:chOff x="1665" y="8672"/>
            <a:chExt cx="8427" cy="7721"/>
          </a:xfrm>
        </p:grpSpPr>
        <p:graphicFrame>
          <p:nvGraphicFramePr>
            <p:cNvPr id="19" name="Diagramma 18"/>
            <p:cNvGraphicFramePr/>
            <p:nvPr/>
          </p:nvGraphicFramePr>
          <p:xfrm>
            <a:off x="1665" y="8672"/>
            <a:ext cx="8427" cy="77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Line 18"/>
            <p:cNvSpPr>
              <a:spLocks noChangeShapeType="1"/>
            </p:cNvSpPr>
            <p:nvPr/>
          </p:nvSpPr>
          <p:spPr bwMode="auto">
            <a:xfrm flipV="1">
              <a:off x="3201" y="9796"/>
              <a:ext cx="3960" cy="234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 name="Line 19"/>
            <p:cNvSpPr>
              <a:spLocks noChangeShapeType="1"/>
            </p:cNvSpPr>
            <p:nvPr/>
          </p:nvSpPr>
          <p:spPr bwMode="auto">
            <a:xfrm>
              <a:off x="3381" y="12316"/>
              <a:ext cx="5220"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 name="Line 20"/>
            <p:cNvSpPr>
              <a:spLocks noChangeShapeType="1"/>
            </p:cNvSpPr>
            <p:nvPr/>
          </p:nvSpPr>
          <p:spPr bwMode="auto">
            <a:xfrm>
              <a:off x="3381" y="12496"/>
              <a:ext cx="3960" cy="252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Line 21"/>
            <p:cNvSpPr>
              <a:spLocks noChangeShapeType="1"/>
            </p:cNvSpPr>
            <p:nvPr/>
          </p:nvSpPr>
          <p:spPr bwMode="auto">
            <a:xfrm flipH="1" flipV="1">
              <a:off x="4281" y="9976"/>
              <a:ext cx="4140" cy="216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Line 22"/>
            <p:cNvSpPr>
              <a:spLocks noChangeShapeType="1"/>
            </p:cNvSpPr>
            <p:nvPr/>
          </p:nvSpPr>
          <p:spPr bwMode="auto">
            <a:xfrm flipH="1">
              <a:off x="4461" y="12496"/>
              <a:ext cx="3960" cy="252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 name="Line 23"/>
            <p:cNvSpPr>
              <a:spLocks noChangeShapeType="1"/>
            </p:cNvSpPr>
            <p:nvPr/>
          </p:nvSpPr>
          <p:spPr bwMode="auto">
            <a:xfrm flipH="1">
              <a:off x="4281" y="9796"/>
              <a:ext cx="3060" cy="504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 name="Line 24"/>
            <p:cNvSpPr>
              <a:spLocks noChangeShapeType="1"/>
            </p:cNvSpPr>
            <p:nvPr/>
          </p:nvSpPr>
          <p:spPr bwMode="auto">
            <a:xfrm>
              <a:off x="7521" y="9796"/>
              <a:ext cx="0" cy="504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 name="Line 25"/>
            <p:cNvSpPr>
              <a:spLocks noChangeShapeType="1"/>
            </p:cNvSpPr>
            <p:nvPr/>
          </p:nvSpPr>
          <p:spPr bwMode="auto">
            <a:xfrm>
              <a:off x="4101" y="9976"/>
              <a:ext cx="0" cy="486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 name="Line 26"/>
            <p:cNvSpPr>
              <a:spLocks noChangeShapeType="1"/>
            </p:cNvSpPr>
            <p:nvPr/>
          </p:nvSpPr>
          <p:spPr bwMode="auto">
            <a:xfrm>
              <a:off x="4281" y="10156"/>
              <a:ext cx="3240" cy="486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2" name="Line 27"/>
            <p:cNvSpPr>
              <a:spLocks noChangeShapeType="1"/>
            </p:cNvSpPr>
            <p:nvPr/>
          </p:nvSpPr>
          <p:spPr bwMode="auto">
            <a:xfrm flipV="1">
              <a:off x="2841" y="10336"/>
              <a:ext cx="540" cy="108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3" name="Line 28"/>
            <p:cNvSpPr>
              <a:spLocks noChangeShapeType="1"/>
            </p:cNvSpPr>
            <p:nvPr/>
          </p:nvSpPr>
          <p:spPr bwMode="auto">
            <a:xfrm flipV="1">
              <a:off x="8601" y="13576"/>
              <a:ext cx="540" cy="108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 name="Line 29"/>
            <p:cNvSpPr>
              <a:spLocks noChangeShapeType="1"/>
            </p:cNvSpPr>
            <p:nvPr/>
          </p:nvSpPr>
          <p:spPr bwMode="auto">
            <a:xfrm>
              <a:off x="2661" y="13756"/>
              <a:ext cx="540" cy="90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5" name="Line 30"/>
            <p:cNvSpPr>
              <a:spLocks noChangeShapeType="1"/>
            </p:cNvSpPr>
            <p:nvPr/>
          </p:nvSpPr>
          <p:spPr bwMode="auto">
            <a:xfrm>
              <a:off x="5361" y="15916"/>
              <a:ext cx="1080"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6" name="Line 31"/>
            <p:cNvSpPr>
              <a:spLocks noChangeShapeType="1"/>
            </p:cNvSpPr>
            <p:nvPr/>
          </p:nvSpPr>
          <p:spPr bwMode="auto">
            <a:xfrm>
              <a:off x="8421" y="10336"/>
              <a:ext cx="540" cy="108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7" name="Line 32"/>
            <p:cNvSpPr>
              <a:spLocks noChangeShapeType="1"/>
            </p:cNvSpPr>
            <p:nvPr/>
          </p:nvSpPr>
          <p:spPr bwMode="auto">
            <a:xfrm>
              <a:off x="5361" y="9256"/>
              <a:ext cx="1080"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8" name="Line 33"/>
            <p:cNvSpPr>
              <a:spLocks noChangeShapeType="1"/>
            </p:cNvSpPr>
            <p:nvPr/>
          </p:nvSpPr>
          <p:spPr bwMode="auto">
            <a:xfrm flipH="1" flipV="1">
              <a:off x="1824" y="14942"/>
              <a:ext cx="1397"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grpSp>
      <p:sp>
        <p:nvSpPr>
          <p:cNvPr id="1057" name="Text Box 35"/>
          <p:cNvSpPr txBox="1">
            <a:spLocks noChangeArrowheads="1"/>
          </p:cNvSpPr>
          <p:nvPr/>
        </p:nvSpPr>
        <p:spPr bwMode="auto">
          <a:xfrm>
            <a:off x="0" y="3106231"/>
            <a:ext cx="1835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b="1">
                <a:latin typeface="Calibri" pitchFamily="34" charset="0"/>
              </a:rPr>
              <a:t>1-EVENTO ESTERNO</a:t>
            </a:r>
          </a:p>
        </p:txBody>
      </p:sp>
      <p:sp>
        <p:nvSpPr>
          <p:cNvPr id="1058" name="Text Box 36"/>
          <p:cNvSpPr txBox="1">
            <a:spLocks noChangeArrowheads="1"/>
          </p:cNvSpPr>
          <p:nvPr/>
        </p:nvSpPr>
        <p:spPr bwMode="auto">
          <a:xfrm>
            <a:off x="0" y="4724400"/>
            <a:ext cx="17637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b="1">
                <a:latin typeface="Calibri" pitchFamily="34" charset="0"/>
              </a:rPr>
              <a:t>8 FEEDBACK</a:t>
            </a:r>
          </a:p>
        </p:txBody>
      </p:sp>
      <p:sp>
        <p:nvSpPr>
          <p:cNvPr id="1059" name="AutoShape 41"/>
          <p:cNvSpPr>
            <a:spLocks noChangeArrowheads="1"/>
          </p:cNvSpPr>
          <p:nvPr/>
        </p:nvSpPr>
        <p:spPr bwMode="auto">
          <a:xfrm>
            <a:off x="377969" y="3800876"/>
            <a:ext cx="485775" cy="1521218"/>
          </a:xfrm>
          <a:prstGeom prst="upDownArrow">
            <a:avLst>
              <a:gd name="adj1" fmla="val 50000"/>
              <a:gd name="adj2" fmla="val 50000"/>
            </a:avLst>
          </a:prstGeom>
          <a:solidFill>
            <a:schemeClr val="accent1"/>
          </a:solidFill>
          <a:ln w="9525">
            <a:solidFill>
              <a:schemeClr val="tx1"/>
            </a:solidFill>
            <a:miter lim="800000"/>
            <a:headEnd/>
            <a:tailEnd/>
          </a:ln>
        </p:spPr>
        <p:txBody>
          <a:bodyPr wrap="none" anchor="ctr"/>
          <a:lstStyle/>
          <a:p>
            <a:endParaRPr lang="it-IT">
              <a:latin typeface="Calibri" pitchFamily="34" charset="0"/>
            </a:endParaRPr>
          </a:p>
        </p:txBody>
      </p:sp>
      <p:sp>
        <p:nvSpPr>
          <p:cNvPr id="1060" name="AutoShape 42"/>
          <p:cNvSpPr>
            <a:spLocks noChangeArrowheads="1"/>
          </p:cNvSpPr>
          <p:nvPr/>
        </p:nvSpPr>
        <p:spPr bwMode="auto">
          <a:xfrm>
            <a:off x="1273607" y="3106231"/>
            <a:ext cx="647700" cy="485775"/>
          </a:xfrm>
          <a:prstGeom prst="rightArrow">
            <a:avLst>
              <a:gd name="adj1" fmla="val 50000"/>
              <a:gd name="adj2" fmla="val 33333"/>
            </a:avLst>
          </a:prstGeom>
          <a:solidFill>
            <a:schemeClr val="accent1"/>
          </a:solidFill>
          <a:ln w="9525">
            <a:solidFill>
              <a:schemeClr val="tx1"/>
            </a:solidFill>
            <a:miter lim="800000"/>
            <a:headEnd/>
            <a:tailEnd/>
          </a:ln>
        </p:spPr>
        <p:txBody>
          <a:bodyPr wrap="none" anchor="ctr"/>
          <a:lstStyle/>
          <a:p>
            <a:endParaRPr lang="it-IT">
              <a:latin typeface="Calibri" pitchFamily="34" charset="0"/>
            </a:endParaRPr>
          </a:p>
        </p:txBody>
      </p:sp>
    </p:spTree>
    <p:extLst>
      <p:ext uri="{BB962C8B-B14F-4D97-AF65-F5344CB8AC3E}">
        <p14:creationId xmlns:p14="http://schemas.microsoft.com/office/powerpoint/2010/main" val="255939434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endParaRPr lang="it-IT"/>
          </a:p>
        </p:txBody>
      </p:sp>
      <p:sp>
        <p:nvSpPr>
          <p:cNvPr id="65539" name="Rectangle 3"/>
          <p:cNvSpPr>
            <a:spLocks noGrp="1" noChangeArrowheads="1"/>
          </p:cNvSpPr>
          <p:nvPr>
            <p:ph type="body" idx="1"/>
          </p:nvPr>
        </p:nvSpPr>
        <p:spPr/>
        <p:txBody>
          <a:bodyPr/>
          <a:lstStyle/>
          <a:p>
            <a:pPr eaLnBrk="1" hangingPunct="1">
              <a:lnSpc>
                <a:spcPct val="80000"/>
              </a:lnSpc>
            </a:pPr>
            <a:r>
              <a:rPr lang="it-IT" sz="1800" dirty="0"/>
              <a:t>Le otto fasi di questo modello sono:</a:t>
            </a:r>
            <a:endParaRPr lang="it-IT" sz="1800" b="1" dirty="0"/>
          </a:p>
          <a:p>
            <a:pPr eaLnBrk="1" hangingPunct="1">
              <a:lnSpc>
                <a:spcPct val="80000"/>
              </a:lnSpc>
            </a:pPr>
            <a:r>
              <a:rPr lang="it-IT" sz="1800" b="1" dirty="0"/>
              <a:t>Evento Esterno: </a:t>
            </a:r>
            <a:r>
              <a:rPr lang="it-IT" sz="1800" dirty="0"/>
              <a:t>rappresenta l’evento attivante, l’antecedente del modello ABC</a:t>
            </a:r>
            <a:endParaRPr lang="it-IT" sz="1800" b="1" dirty="0"/>
          </a:p>
          <a:p>
            <a:pPr eaLnBrk="1" hangingPunct="1">
              <a:lnSpc>
                <a:spcPct val="80000"/>
              </a:lnSpc>
            </a:pPr>
            <a:r>
              <a:rPr lang="it-IT" sz="1800" b="1" dirty="0"/>
              <a:t>Attenzione Selettiva:</a:t>
            </a:r>
            <a:r>
              <a:rPr lang="it-IT" sz="1800" dirty="0"/>
              <a:t> rappresenta la focalizzazione della nostra attenzione e dei nostri sensi nella percezione dell’evento.</a:t>
            </a:r>
            <a:endParaRPr lang="it-IT" sz="1800" b="1" dirty="0"/>
          </a:p>
          <a:p>
            <a:pPr eaLnBrk="1" hangingPunct="1">
              <a:lnSpc>
                <a:spcPct val="80000"/>
              </a:lnSpc>
            </a:pPr>
            <a:r>
              <a:rPr lang="it-IT" sz="1800" b="1" dirty="0"/>
              <a:t>Simbolizzazione definizione:</a:t>
            </a:r>
            <a:r>
              <a:rPr lang="it-IT" sz="1800" dirty="0"/>
              <a:t> diamo un nome a quell’evento attraverso il nostro sistema simbolico.</a:t>
            </a:r>
            <a:endParaRPr lang="it-IT" sz="1800" b="1" dirty="0"/>
          </a:p>
          <a:p>
            <a:pPr eaLnBrk="1" hangingPunct="1">
              <a:lnSpc>
                <a:spcPct val="80000"/>
              </a:lnSpc>
            </a:pPr>
            <a:r>
              <a:rPr lang="it-IT" sz="1800" b="1" dirty="0"/>
              <a:t>Inferenza:</a:t>
            </a:r>
            <a:r>
              <a:rPr lang="it-IT" sz="1800" dirty="0"/>
              <a:t> costruiamo ipotesi su quell’evento (uomo scienziato).</a:t>
            </a:r>
            <a:endParaRPr lang="it-IT" sz="1800" b="1" dirty="0"/>
          </a:p>
          <a:p>
            <a:pPr eaLnBrk="1" hangingPunct="1">
              <a:lnSpc>
                <a:spcPct val="80000"/>
              </a:lnSpc>
            </a:pPr>
            <a:r>
              <a:rPr lang="it-IT" sz="1800" b="1" dirty="0"/>
              <a:t>Valutazioni:</a:t>
            </a:r>
            <a:r>
              <a:rPr lang="it-IT" sz="1800" dirty="0"/>
              <a:t> si effettuano valutazioni sulle nostre ipotesi, queste sono diverse per ciascuna persona anche partendo dalle medesime inferenze. Dipendono dal proprio sistema di valori (uomo filosofo).</a:t>
            </a:r>
            <a:endParaRPr lang="it-IT" sz="1800" b="1" dirty="0"/>
          </a:p>
          <a:p>
            <a:pPr eaLnBrk="1" hangingPunct="1">
              <a:lnSpc>
                <a:spcPct val="80000"/>
              </a:lnSpc>
            </a:pPr>
            <a:r>
              <a:rPr lang="it-IT" sz="1800" b="1" dirty="0"/>
              <a:t>Emozioni:</a:t>
            </a:r>
            <a:r>
              <a:rPr lang="it-IT" sz="1800" dirty="0"/>
              <a:t> conseguenze emotive dell’interpretazione cognitiva dell’evento</a:t>
            </a:r>
            <a:endParaRPr lang="it-IT" sz="1800" b="1" dirty="0"/>
          </a:p>
          <a:p>
            <a:pPr eaLnBrk="1" hangingPunct="1">
              <a:lnSpc>
                <a:spcPct val="80000"/>
              </a:lnSpc>
            </a:pPr>
            <a:r>
              <a:rPr lang="it-IT" sz="1800" b="1" dirty="0"/>
              <a:t>Comportamenti:</a:t>
            </a:r>
            <a:r>
              <a:rPr lang="it-IT" sz="1800" dirty="0"/>
              <a:t> conseguenze comportamentali dell’interpretazione cognitiva dell’evento.</a:t>
            </a:r>
            <a:endParaRPr lang="it-IT" sz="1800" b="1" dirty="0"/>
          </a:p>
          <a:p>
            <a:pPr eaLnBrk="1" hangingPunct="1">
              <a:lnSpc>
                <a:spcPct val="80000"/>
              </a:lnSpc>
            </a:pPr>
            <a:r>
              <a:rPr lang="it-IT" sz="1800" b="1" dirty="0"/>
              <a:t>Feedback:</a:t>
            </a:r>
            <a:r>
              <a:rPr lang="it-IT" sz="1800" dirty="0"/>
              <a:t> l’ambiente reagisce al comportamento che funge da ulteriore evento esterno che può far ricominciare il ciclo.</a:t>
            </a:r>
          </a:p>
        </p:txBody>
      </p:sp>
    </p:spTree>
    <p:extLst>
      <p:ext uri="{BB962C8B-B14F-4D97-AF65-F5344CB8AC3E}">
        <p14:creationId xmlns:p14="http://schemas.microsoft.com/office/powerpoint/2010/main" val="51438868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68313" y="260350"/>
            <a:ext cx="8218487" cy="1157288"/>
          </a:xfrm>
        </p:spPr>
        <p:txBody>
          <a:bodyPr/>
          <a:lstStyle/>
          <a:p>
            <a:pPr eaLnBrk="1" hangingPunct="1"/>
            <a:r>
              <a:rPr lang="it-IT"/>
              <a:t> </a:t>
            </a:r>
          </a:p>
        </p:txBody>
      </p:sp>
      <p:sp>
        <p:nvSpPr>
          <p:cNvPr id="66563" name="Rectangle 3"/>
          <p:cNvSpPr>
            <a:spLocks noGrp="1" noChangeArrowheads="1"/>
          </p:cNvSpPr>
          <p:nvPr>
            <p:ph type="body" idx="1"/>
          </p:nvPr>
        </p:nvSpPr>
        <p:spPr>
          <a:xfrm>
            <a:off x="250825" y="1340767"/>
            <a:ext cx="8302625" cy="5183857"/>
          </a:xfrm>
        </p:spPr>
        <p:txBody>
          <a:bodyPr>
            <a:normAutofit lnSpcReduction="10000"/>
          </a:bodyPr>
          <a:lstStyle/>
          <a:p>
            <a:pPr eaLnBrk="1" hangingPunct="1">
              <a:lnSpc>
                <a:spcPct val="80000"/>
              </a:lnSpc>
            </a:pPr>
            <a:r>
              <a:rPr lang="it-IT" sz="1600" b="1" dirty="0"/>
              <a:t>I PROCESSI COGNITIVI NEL MODELLO A 8 PUNTI</a:t>
            </a:r>
          </a:p>
          <a:p>
            <a:pPr eaLnBrk="1" hangingPunct="1">
              <a:lnSpc>
                <a:spcPct val="80000"/>
              </a:lnSpc>
            </a:pPr>
            <a:endParaRPr lang="it-IT" sz="1600" b="1" dirty="0"/>
          </a:p>
          <a:p>
            <a:pPr eaLnBrk="1" hangingPunct="1">
              <a:lnSpc>
                <a:spcPct val="80000"/>
              </a:lnSpc>
            </a:pPr>
            <a:r>
              <a:rPr lang="it-IT" sz="2000" dirty="0"/>
              <a:t>In questo modello la B, cioè le nostre credenze, è distinta in tre componenti che rappresentano tre diversi processi cognitivi. Nel processo di Dissuasione Cognitiva (D) possiamo lavorare su ciascuno di questi aspetti.</a:t>
            </a:r>
          </a:p>
          <a:p>
            <a:pPr eaLnBrk="1" hangingPunct="1">
              <a:lnSpc>
                <a:spcPct val="80000"/>
              </a:lnSpc>
            </a:pPr>
            <a:r>
              <a:rPr lang="it-IT" sz="2000" dirty="0"/>
              <a:t>Questi processi cognitivi sono:</a:t>
            </a:r>
            <a:endParaRPr lang="it-IT" sz="2000" b="1" dirty="0"/>
          </a:p>
          <a:p>
            <a:pPr eaLnBrk="1" hangingPunct="1">
              <a:lnSpc>
                <a:spcPct val="80000"/>
              </a:lnSpc>
            </a:pPr>
            <a:r>
              <a:rPr lang="it-IT" sz="2000" b="1" dirty="0"/>
              <a:t>A) Processi Descrittivi (3): </a:t>
            </a:r>
            <a:r>
              <a:rPr lang="it-IT" sz="2000" dirty="0"/>
              <a:t>è il processo attraverso il quale descriviamo la realtà così come la vediamo in base al nostro sistema simbolico. Il contenuto di questi processi può essere vero o falso e se ne può discutere la veridicità nella dissuasione cognitiva.</a:t>
            </a:r>
            <a:endParaRPr lang="it-IT" sz="2000" b="1" dirty="0"/>
          </a:p>
          <a:p>
            <a:pPr eaLnBrk="1" hangingPunct="1">
              <a:lnSpc>
                <a:spcPct val="80000"/>
              </a:lnSpc>
            </a:pPr>
            <a:r>
              <a:rPr lang="it-IT" sz="2000" b="1" dirty="0"/>
              <a:t>B) Processi Inferenziali (4): </a:t>
            </a:r>
            <a:r>
              <a:rPr lang="it-IT" sz="2000" dirty="0"/>
              <a:t>è il processo di interpretazione della realtà percepita. Anche in questo caso i contenuti possono essere veri o falsi e se ne può discutere la veridicità.</a:t>
            </a:r>
            <a:endParaRPr lang="it-IT" sz="2000" b="1" dirty="0"/>
          </a:p>
          <a:p>
            <a:pPr eaLnBrk="1" hangingPunct="1">
              <a:lnSpc>
                <a:spcPct val="80000"/>
              </a:lnSpc>
            </a:pPr>
            <a:r>
              <a:rPr lang="it-IT" sz="2000" b="1" dirty="0"/>
              <a:t>C) Processi Valutativi (5): </a:t>
            </a:r>
            <a:r>
              <a:rPr lang="it-IT" sz="2000" dirty="0"/>
              <a:t>è il processo in cui giudichiamo ciò che viene percepito e interpretato. Il contenuto può essere funzionale o disfunzionale ma non vero o falso. Nella dissuasione cognitiva si deve discutere sulla funzionalità e non sulla veridicità. Lavorare a questo livello è sicuramente più efficace ma anche più difficile perché si va a toccare il sistema di valori dell’individuo.</a:t>
            </a:r>
          </a:p>
        </p:txBody>
      </p:sp>
    </p:spTree>
    <p:extLst>
      <p:ext uri="{BB962C8B-B14F-4D97-AF65-F5344CB8AC3E}">
        <p14:creationId xmlns:p14="http://schemas.microsoft.com/office/powerpoint/2010/main" val="377815888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Le idee irrazionali che possono caratterizzare la parte cognitiva della nostra reazioni sono una dozzina e vengono esplicitamente illustrate nelle tavole </a:t>
            </a:r>
            <a:r>
              <a:rPr lang="it-IT"/>
              <a:t>che seguono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139813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it-IT"/>
              <a:t>DOVERIZZAZIONI</a:t>
            </a:r>
          </a:p>
        </p:txBody>
      </p:sp>
      <p:sp>
        <p:nvSpPr>
          <p:cNvPr id="67587" name="Rectangle 3"/>
          <p:cNvSpPr>
            <a:spLocks noGrp="1" noChangeArrowheads="1"/>
          </p:cNvSpPr>
          <p:nvPr>
            <p:ph type="body" idx="1"/>
          </p:nvPr>
        </p:nvSpPr>
        <p:spPr/>
        <p:txBody>
          <a:bodyPr/>
          <a:lstStyle/>
          <a:p>
            <a:pPr eaLnBrk="1" hangingPunct="1">
              <a:lnSpc>
                <a:spcPct val="90000"/>
              </a:lnSpc>
            </a:pPr>
            <a:r>
              <a:rPr lang="it-IT" sz="2400"/>
              <a:t>1.	Io devo sempre essere amato, approvato, stimato da tutte le persone per me </a:t>
            </a:r>
            <a:r>
              <a:rPr lang="en-US" sz="2400"/>
              <a:t>significative.</a:t>
            </a:r>
            <a:endParaRPr lang="it-IT" sz="2400"/>
          </a:p>
          <a:p>
            <a:pPr eaLnBrk="1" hangingPunct="1">
              <a:lnSpc>
                <a:spcPct val="90000"/>
              </a:lnSpc>
            </a:pPr>
            <a:r>
              <a:rPr lang="it-IT" sz="2400"/>
              <a:t> 2.	Devo mostrarmi sempre competente e adeguato in tutto ciò che faccio.</a:t>
            </a:r>
          </a:p>
          <a:p>
            <a:pPr eaLnBrk="1" hangingPunct="1">
              <a:lnSpc>
                <a:spcPct val="90000"/>
              </a:lnSpc>
            </a:pPr>
            <a:r>
              <a:rPr lang="it-IT" sz="2400"/>
              <a:t> 3.	Le cose devono andare in modo che io possa ottenere tutto ciò che voglio subito e senza fatica, altrimenti il mondo é uno schifo e la vita non é degna di essere vissuta.</a:t>
            </a:r>
          </a:p>
          <a:p>
            <a:pPr eaLnBrk="1" hangingPunct="1">
              <a:lnSpc>
                <a:spcPct val="90000"/>
              </a:lnSpc>
            </a:pPr>
            <a:r>
              <a:rPr lang="it-IT" sz="2400"/>
              <a:t> 4.	Gli altri devono trattare tutti in modo corretto: se si comportano in modo ingiusto o immorale, allora sono delle carogne e meritano di essere 	severamente puniti. Devono scontarla in un modo o nell'altro.</a:t>
            </a:r>
          </a:p>
        </p:txBody>
      </p:sp>
    </p:spTree>
    <p:extLst>
      <p:ext uri="{BB962C8B-B14F-4D97-AF65-F5344CB8AC3E}">
        <p14:creationId xmlns:p14="http://schemas.microsoft.com/office/powerpoint/2010/main" val="193578609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it-IT"/>
              <a:t>CATASTROFIZZAZIONI</a:t>
            </a:r>
          </a:p>
        </p:txBody>
      </p:sp>
      <p:sp>
        <p:nvSpPr>
          <p:cNvPr id="68611" name="Rectangle 3"/>
          <p:cNvSpPr>
            <a:spLocks noGrp="1" noChangeArrowheads="1"/>
          </p:cNvSpPr>
          <p:nvPr>
            <p:ph type="body" idx="1"/>
          </p:nvPr>
        </p:nvSpPr>
        <p:spPr/>
        <p:txBody>
          <a:bodyPr/>
          <a:lstStyle/>
          <a:p>
            <a:pPr eaLnBrk="1" hangingPunct="1">
              <a:lnSpc>
                <a:spcPct val="80000"/>
              </a:lnSpc>
            </a:pPr>
            <a:r>
              <a:rPr lang="it-IT" sz="1600"/>
              <a:t> 5.	Se temo che possa accadere qualcosa di pericoloso o  dannoso, allora devo </a:t>
            </a:r>
          </a:p>
          <a:p>
            <a:pPr eaLnBrk="1" hangingPunct="1">
              <a:lnSpc>
                <a:spcPct val="80000"/>
              </a:lnSpc>
            </a:pPr>
            <a:r>
              <a:rPr lang="it-IT" sz="1600"/>
              <a:t>	pensarci continuamente, ed é giusto che io sia agitato e sconvolto al pensiero </a:t>
            </a:r>
          </a:p>
          <a:p>
            <a:pPr eaLnBrk="1" hangingPunct="1">
              <a:lnSpc>
                <a:spcPct val="80000"/>
              </a:lnSpc>
            </a:pPr>
            <a:r>
              <a:rPr lang="it-IT" sz="1600"/>
              <a:t>	delle eventuali conseguenze, per poterle controllare meglio.</a:t>
            </a:r>
          </a:p>
          <a:p>
            <a:pPr eaLnBrk="1" hangingPunct="1">
              <a:lnSpc>
                <a:spcPct val="80000"/>
              </a:lnSpc>
            </a:pPr>
            <a:r>
              <a:rPr lang="it-IT" sz="1600"/>
              <a:t> 6.	Devo trovare soluzioni perfette ai miei problemi o a quelli altrui, altrimenti </a:t>
            </a:r>
          </a:p>
          <a:p>
            <a:pPr eaLnBrk="1" hangingPunct="1">
              <a:lnSpc>
                <a:spcPct val="80000"/>
              </a:lnSpc>
            </a:pPr>
            <a:r>
              <a:rPr lang="it-IT" sz="1600"/>
              <a:t>	chissà che cosa può succedere!</a:t>
            </a:r>
          </a:p>
          <a:p>
            <a:pPr eaLnBrk="1" hangingPunct="1">
              <a:lnSpc>
                <a:spcPct val="80000"/>
              </a:lnSpc>
            </a:pPr>
            <a:r>
              <a:rPr lang="it-IT" sz="1600"/>
              <a:t> 7.	La causa delle mie emozioni e dei miei sentimenti é sempre esterna, per cui </a:t>
            </a:r>
          </a:p>
          <a:p>
            <a:pPr eaLnBrk="1" hangingPunct="1">
              <a:lnSpc>
                <a:spcPct val="80000"/>
              </a:lnSpc>
            </a:pPr>
            <a:r>
              <a:rPr lang="it-IT" sz="1600"/>
              <a:t>      	posso fare ben poco per controllarli, per superare la depressione, l'ansia, il  	rancore ...</a:t>
            </a:r>
          </a:p>
          <a:p>
            <a:pPr eaLnBrk="1" hangingPunct="1">
              <a:lnSpc>
                <a:spcPct val="80000"/>
              </a:lnSpc>
            </a:pPr>
            <a:r>
              <a:rPr lang="it-IT" sz="1600"/>
              <a:t> 8. 	Il mio passato é la vera causa dei miei attuali problemi: se qualcosa ha influito </a:t>
            </a:r>
          </a:p>
          <a:p>
            <a:pPr eaLnBrk="1" hangingPunct="1">
              <a:lnSpc>
                <a:spcPct val="80000"/>
              </a:lnSpc>
            </a:pPr>
            <a:r>
              <a:rPr lang="it-IT" sz="1600"/>
              <a:t>         	pesantemente sulla mia vita, questo ormai condiziona irrimediabilmente tutti i </a:t>
            </a:r>
          </a:p>
          <a:p>
            <a:pPr eaLnBrk="1" hangingPunct="1">
              <a:lnSpc>
                <a:spcPct val="80000"/>
              </a:lnSpc>
            </a:pPr>
            <a:r>
              <a:rPr lang="it-IT" sz="1600"/>
              <a:t>         	miei sentimenti e comportamenti attuali.</a:t>
            </a:r>
          </a:p>
          <a:p>
            <a:pPr eaLnBrk="1" hangingPunct="1">
              <a:lnSpc>
                <a:spcPct val="80000"/>
              </a:lnSpc>
            </a:pPr>
            <a:r>
              <a:rPr lang="it-IT" sz="1600"/>
              <a:t> 9.	Ho bisogno di starmene tranquillo, senza responsabilità, sforzi, disciplina e </a:t>
            </a:r>
          </a:p>
          <a:p>
            <a:pPr eaLnBrk="1" hangingPunct="1">
              <a:lnSpc>
                <a:spcPct val="80000"/>
              </a:lnSpc>
            </a:pPr>
            <a:r>
              <a:rPr lang="it-IT" sz="1600"/>
              <a:t>        	autocontrollo.</a:t>
            </a:r>
          </a:p>
          <a:p>
            <a:pPr eaLnBrk="1" hangingPunct="1">
              <a:lnSpc>
                <a:spcPct val="80000"/>
              </a:lnSpc>
            </a:pPr>
            <a:r>
              <a:rPr lang="it-IT" sz="1600"/>
              <a:t>10.	Devo sempre essere perfettamente a mio agio e senza sofferenze di nessun </a:t>
            </a:r>
          </a:p>
          <a:p>
            <a:pPr eaLnBrk="1" hangingPunct="1">
              <a:lnSpc>
                <a:spcPct val="80000"/>
              </a:lnSpc>
            </a:pPr>
            <a:r>
              <a:rPr lang="it-IT" sz="1600"/>
              <a:t>         	genere.</a:t>
            </a:r>
          </a:p>
          <a:p>
            <a:pPr eaLnBrk="1" hangingPunct="1">
              <a:lnSpc>
                <a:spcPct val="80000"/>
              </a:lnSpc>
            </a:pPr>
            <a:r>
              <a:rPr lang="en-US" sz="1600"/>
              <a:t>__________________________________________________________________</a:t>
            </a:r>
            <a:endParaRPr lang="it-IT" sz="1600"/>
          </a:p>
        </p:txBody>
      </p:sp>
    </p:spTree>
    <p:extLst>
      <p:ext uri="{BB962C8B-B14F-4D97-AF65-F5344CB8AC3E}">
        <p14:creationId xmlns:p14="http://schemas.microsoft.com/office/powerpoint/2010/main" val="62179014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it-IT"/>
              <a:t>VALORE PERSONALE</a:t>
            </a:r>
          </a:p>
        </p:txBody>
      </p:sp>
      <p:sp>
        <p:nvSpPr>
          <p:cNvPr id="69635" name="Rectangle 3"/>
          <p:cNvSpPr>
            <a:spLocks noGrp="1" noChangeArrowheads="1"/>
          </p:cNvSpPr>
          <p:nvPr>
            <p:ph type="body" idx="1"/>
          </p:nvPr>
        </p:nvSpPr>
        <p:spPr/>
        <p:txBody>
          <a:bodyPr/>
          <a:lstStyle/>
          <a:p>
            <a:pPr eaLnBrk="1" hangingPunct="1"/>
            <a:r>
              <a:rPr lang="it-IT"/>
              <a:t>11.	Potrei impazzire, e questo sarebbe veramente terribile.</a:t>
            </a:r>
          </a:p>
          <a:p>
            <a:pPr eaLnBrk="1" hangingPunct="1"/>
            <a:r>
              <a:rPr lang="it-IT"/>
              <a:t>12.	Mi considero debole, incapace, inadeguato, quindi ho bisogno di dipendere dagli altri e da qualcuno in particolare.</a:t>
            </a:r>
            <a:endParaRPr lang="en-US"/>
          </a:p>
          <a:p>
            <a:pPr eaLnBrk="1" hangingPunct="1"/>
            <a:endParaRPr lang="it-IT"/>
          </a:p>
        </p:txBody>
      </p:sp>
    </p:spTree>
    <p:extLst>
      <p:ext uri="{BB962C8B-B14F-4D97-AF65-F5344CB8AC3E}">
        <p14:creationId xmlns:p14="http://schemas.microsoft.com/office/powerpoint/2010/main" val="419646277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marR="719455" algn="just">
              <a:lnSpc>
                <a:spcPct val="115000"/>
              </a:lnSpc>
              <a:spcAft>
                <a:spcPts val="0"/>
              </a:spcAft>
            </a:pPr>
            <a:r>
              <a:rPr lang="it-IT" sz="1800" dirty="0">
                <a:latin typeface="Times New Roman"/>
                <a:ea typeface="Times New Roman"/>
              </a:rPr>
              <a:t>Il comportamento di questa persona è vergognoso.</a:t>
            </a:r>
          </a:p>
          <a:p>
            <a:pPr marR="719455" algn="just">
              <a:lnSpc>
                <a:spcPct val="115000"/>
              </a:lnSpc>
              <a:spcAft>
                <a:spcPts val="0"/>
              </a:spcAft>
            </a:pPr>
            <a:r>
              <a:rPr lang="it-IT" sz="1800" dirty="0">
                <a:latin typeface="Times New Roman"/>
                <a:ea typeface="Times New Roman"/>
              </a:rPr>
              <a:t>Se una persona è così irritabile, deve essere davvero infelice.</a:t>
            </a:r>
          </a:p>
          <a:p>
            <a:pPr marR="719455" algn="just">
              <a:lnSpc>
                <a:spcPct val="115000"/>
              </a:lnSpc>
              <a:spcAft>
                <a:spcPts val="0"/>
              </a:spcAft>
            </a:pPr>
            <a:r>
              <a:rPr lang="it-IT" sz="1800" dirty="0">
                <a:latin typeface="Times New Roman"/>
                <a:ea typeface="Times New Roman"/>
              </a:rPr>
              <a:t>Non c’è motivo di dubitare di voi stessi, quello che gli altri dicono non ha alcuna importanza.</a:t>
            </a:r>
          </a:p>
          <a:p>
            <a:pPr marR="719455" algn="just">
              <a:lnSpc>
                <a:spcPct val="115000"/>
              </a:lnSpc>
              <a:spcAft>
                <a:spcPts val="0"/>
              </a:spcAft>
            </a:pPr>
            <a:r>
              <a:rPr lang="it-IT" sz="1800" dirty="0">
                <a:latin typeface="Times New Roman"/>
                <a:ea typeface="Times New Roman"/>
              </a:rPr>
              <a:t>I vostri muscoli si stanno contraendo eccessivamente, è ora di prendere le cose con calma e rilassarsi.</a:t>
            </a:r>
          </a:p>
          <a:p>
            <a:pPr marR="719455" algn="just">
              <a:lnSpc>
                <a:spcPct val="115000"/>
              </a:lnSpc>
              <a:spcAft>
                <a:spcPts val="0"/>
              </a:spcAft>
            </a:pPr>
            <a:r>
              <a:rPr lang="it-IT" sz="1800" dirty="0">
                <a:latin typeface="Times New Roman"/>
                <a:ea typeface="Times New Roman"/>
              </a:rPr>
              <a:t>Agitarsi è inutile.</a:t>
            </a:r>
          </a:p>
          <a:p>
            <a:pPr marR="719455" algn="just">
              <a:lnSpc>
                <a:spcPct val="115000"/>
              </a:lnSpc>
              <a:spcAft>
                <a:spcPts val="0"/>
              </a:spcAft>
            </a:pPr>
            <a:r>
              <a:rPr lang="it-IT" sz="1800" dirty="0">
                <a:latin typeface="Times New Roman"/>
                <a:ea typeface="Times New Roman"/>
              </a:rPr>
              <a:t>Non vale la pena di adirarsi così.</a:t>
            </a:r>
          </a:p>
          <a:p>
            <a:pPr marR="719455" algn="just">
              <a:lnSpc>
                <a:spcPct val="115000"/>
              </a:lnSpc>
              <a:spcAft>
                <a:spcPts val="0"/>
              </a:spcAft>
            </a:pPr>
            <a:r>
              <a:rPr lang="it-IT" sz="1800" dirty="0">
                <a:latin typeface="Times New Roman"/>
                <a:ea typeface="Times New Roman"/>
              </a:rPr>
              <a:t>Lasciate che si rendano ridicoli da soli.</a:t>
            </a:r>
          </a:p>
          <a:p>
            <a:pPr marR="719455" algn="just">
              <a:lnSpc>
                <a:spcPct val="115000"/>
              </a:lnSpc>
              <a:spcAft>
                <a:spcPts val="0"/>
              </a:spcAft>
            </a:pPr>
            <a:r>
              <a:rPr lang="it-IT" sz="1800" dirty="0">
                <a:latin typeface="Times New Roman"/>
                <a:ea typeface="Times New Roman"/>
              </a:rPr>
              <a:t>Provare collera è normale, ma teniamola a freno.</a:t>
            </a:r>
          </a:p>
          <a:p>
            <a:pPr marR="719455" algn="just">
              <a:lnSpc>
                <a:spcPct val="115000"/>
              </a:lnSpc>
              <a:spcAft>
                <a:spcPts val="0"/>
              </a:spcAft>
            </a:pPr>
            <a:r>
              <a:rPr lang="it-IT" sz="1800" dirty="0">
                <a:latin typeface="Times New Roman"/>
                <a:ea typeface="Times New Roman"/>
              </a:rPr>
              <a:t>È arrivato il momento di inspirare profondamente. </a:t>
            </a:r>
          </a:p>
          <a:p>
            <a:pPr marR="719455" algn="just">
              <a:lnSpc>
                <a:spcPct val="115000"/>
              </a:lnSpc>
              <a:spcAft>
                <a:spcPts val="0"/>
              </a:spcAft>
            </a:pPr>
            <a:r>
              <a:rPr lang="it-IT" sz="1800" dirty="0">
                <a:latin typeface="Times New Roman"/>
                <a:ea typeface="Times New Roman"/>
              </a:rPr>
              <a:t>La vostra collera è un segnale di ciò che avete bisogno di fare.</a:t>
            </a:r>
          </a:p>
          <a:p>
            <a:pPr>
              <a:lnSpc>
                <a:spcPct val="115000"/>
              </a:lnSpc>
              <a:spcAft>
                <a:spcPts val="0"/>
              </a:spcAft>
            </a:pPr>
            <a:r>
              <a:rPr lang="it-IT" dirty="0">
                <a:latin typeface="Times New Roman"/>
                <a:ea typeface="Times New Roman"/>
              </a:rPr>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4986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5"/>
          <p:cNvSpPr>
            <a:spLocks noGrp="1"/>
          </p:cNvSpPr>
          <p:nvPr>
            <p:ph type="body" idx="1"/>
          </p:nvPr>
        </p:nvSpPr>
        <p:spPr>
          <a:xfrm>
            <a:off x="508002" y="1503293"/>
            <a:ext cx="6220790" cy="4158822"/>
          </a:xfrm>
        </p:spPr>
        <p:txBody>
          <a:bodyPr>
            <a:normAutofit lnSpcReduction="10000"/>
          </a:bodyPr>
          <a:lstStyle/>
          <a:p>
            <a:pPr marL="342900" indent="-342900">
              <a:buFont typeface="+mj-lt"/>
              <a:buAutoNum type="arabicPeriod"/>
            </a:pPr>
            <a:r>
              <a:rPr lang="it-IT" b="1" dirty="0">
                <a:solidFill>
                  <a:schemeClr val="tx1"/>
                </a:solidFill>
              </a:rPr>
              <a:t>MODELLO ABCDE</a:t>
            </a:r>
          </a:p>
          <a:p>
            <a:pPr marL="342900" indent="-342900">
              <a:buFont typeface="+mj-lt"/>
              <a:buAutoNum type="arabicPeriod"/>
            </a:pPr>
            <a:r>
              <a:rPr lang="it-IT" b="1" dirty="0">
                <a:solidFill>
                  <a:schemeClr val="tx1"/>
                </a:solidFill>
              </a:rPr>
              <a:t>PREMESSE PER FUTURA REBT</a:t>
            </a:r>
          </a:p>
          <a:p>
            <a:pPr marL="342900" indent="-342900">
              <a:buFont typeface="+mj-lt"/>
              <a:buAutoNum type="arabicPeriod"/>
            </a:pPr>
            <a:r>
              <a:rPr lang="it-IT" b="1" dirty="0">
                <a:solidFill>
                  <a:schemeClr val="tx1"/>
                </a:solidFill>
              </a:rPr>
              <a:t>A B C D E</a:t>
            </a:r>
          </a:p>
          <a:p>
            <a:pPr marL="342900" indent="-342900">
              <a:buFont typeface="+mj-lt"/>
              <a:buAutoNum type="arabicPeriod"/>
            </a:pPr>
            <a:r>
              <a:rPr lang="it-IT" b="1" dirty="0">
                <a:solidFill>
                  <a:schemeClr val="tx1"/>
                </a:solidFill>
              </a:rPr>
              <a:t>A = EVENTO ATTIVANTE</a:t>
            </a:r>
          </a:p>
          <a:p>
            <a:pPr marL="342900" indent="-342900">
              <a:buFont typeface="+mj-lt"/>
              <a:buAutoNum type="arabicPeriod"/>
            </a:pPr>
            <a:r>
              <a:rPr lang="it-IT" b="1" dirty="0">
                <a:solidFill>
                  <a:schemeClr val="tx1"/>
                </a:solidFill>
              </a:rPr>
              <a:t>B = SISTEMA DI CONVINZIONI PENSIERI</a:t>
            </a:r>
          </a:p>
          <a:p>
            <a:pPr marL="342900" indent="-342900">
              <a:buFont typeface="+mj-lt"/>
              <a:buAutoNum type="arabicPeriod"/>
            </a:pPr>
            <a:r>
              <a:rPr lang="it-IT" b="1" dirty="0">
                <a:solidFill>
                  <a:schemeClr val="tx1"/>
                </a:solidFill>
              </a:rPr>
              <a:t>C = CONSEGUENZE</a:t>
            </a:r>
          </a:p>
          <a:p>
            <a:pPr marL="342900" indent="-342900">
              <a:buFont typeface="+mj-lt"/>
              <a:buAutoNum type="arabicPeriod"/>
            </a:pPr>
            <a:r>
              <a:rPr lang="it-IT" b="1" dirty="0">
                <a:solidFill>
                  <a:schemeClr val="tx1"/>
                </a:solidFill>
              </a:rPr>
              <a:t>E = EFFETTI SCOPI</a:t>
            </a:r>
          </a:p>
          <a:p>
            <a:pPr marL="342900" indent="-342900">
              <a:buFont typeface="+mj-lt"/>
              <a:buAutoNum type="arabicPeriod"/>
            </a:pPr>
            <a:r>
              <a:rPr lang="it-IT" b="1" dirty="0">
                <a:solidFill>
                  <a:schemeClr val="tx1"/>
                </a:solidFill>
              </a:rPr>
              <a:t>LE FAVOLE REBT</a:t>
            </a:r>
          </a:p>
          <a:p>
            <a:pPr marL="342900" indent="-342900">
              <a:buFont typeface="+mj-lt"/>
              <a:buAutoNum type="arabicPeriod"/>
            </a:pPr>
            <a:r>
              <a:rPr lang="it-IT" b="1" dirty="0">
                <a:solidFill>
                  <a:schemeClr val="tx1"/>
                </a:solidFill>
              </a:rPr>
              <a:t>APPLICAZIONE ADULTI / BAMBINI</a:t>
            </a:r>
          </a:p>
          <a:p>
            <a:pPr marL="342900" indent="-342900">
              <a:buFont typeface="+mj-lt"/>
              <a:buAutoNum type="arabicPeriod"/>
            </a:pPr>
            <a:r>
              <a:rPr lang="it-IT" b="1" dirty="0">
                <a:solidFill>
                  <a:schemeClr val="tx1"/>
                </a:solidFill>
              </a:rPr>
              <a:t>RICERCHE</a:t>
            </a:r>
          </a:p>
          <a:p>
            <a:pPr marL="342900" indent="-342900">
              <a:buFont typeface="+mj-lt"/>
              <a:buAutoNum type="arabicPeriod"/>
            </a:pPr>
            <a:r>
              <a:rPr lang="it-IT" b="1" dirty="0">
                <a:solidFill>
                  <a:schemeClr val="tx1"/>
                </a:solidFill>
              </a:rPr>
              <a:t>I VANTAGGI:</a:t>
            </a:r>
          </a:p>
          <a:p>
            <a:pPr marL="342900" indent="-342900">
              <a:buFont typeface="+mj-lt"/>
              <a:buAutoNum type="arabicPeriod"/>
            </a:pPr>
            <a:r>
              <a:rPr lang="it-IT" b="1" dirty="0">
                <a:solidFill>
                  <a:schemeClr val="tx1"/>
                </a:solidFill>
              </a:rPr>
              <a:t>BIBLIOGRAFIA</a:t>
            </a:r>
          </a:p>
          <a:p>
            <a:pPr marL="342900" indent="-342900">
              <a:buFont typeface="+mj-lt"/>
              <a:buAutoNum type="arabicPeriod"/>
            </a:pPr>
            <a:endParaRPr lang="it-IT" b="1" dirty="0">
              <a:solidFill>
                <a:schemeClr val="accent1"/>
              </a:solidFill>
            </a:endParaRPr>
          </a:p>
        </p:txBody>
      </p:sp>
      <p:sp>
        <p:nvSpPr>
          <p:cNvPr id="4" name="Segnaposto numero diapositiva 3"/>
          <p:cNvSpPr>
            <a:spLocks noGrp="1"/>
          </p:cNvSpPr>
          <p:nvPr>
            <p:ph type="sldNum" sz="quarter" idx="12"/>
          </p:nvPr>
        </p:nvSpPr>
        <p:spPr/>
        <p:txBody>
          <a:bodyPr/>
          <a:lstStyle/>
          <a:p>
            <a:fld id="{80BB8B8B-33E8-48CF-AF2E-03CDDED9A037}" type="slidenum">
              <a:rPr lang="it-IT" smtClean="0"/>
              <a:t>13</a:t>
            </a:fld>
            <a:endParaRPr lang="it-IT" dirty="0"/>
          </a:p>
        </p:txBody>
      </p:sp>
    </p:spTree>
    <p:extLst>
      <p:ext uri="{BB962C8B-B14F-4D97-AF65-F5344CB8AC3E}">
        <p14:creationId xmlns:p14="http://schemas.microsoft.com/office/powerpoint/2010/main" val="5937870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REBT Terapia razionale emotiva e comportamentale (</a:t>
            </a:r>
            <a:r>
              <a:rPr lang="it-IT" dirty="0" err="1"/>
              <a:t>Ellis</a:t>
            </a:r>
            <a:r>
              <a:rPr lang="it-IT" dirty="0"/>
              <a:t>)</a:t>
            </a:r>
            <a:endParaRPr dirty="0"/>
          </a:p>
        </p:txBody>
      </p:sp>
      <p:sp>
        <p:nvSpPr>
          <p:cNvPr id="8" name="Sottotitolo 7"/>
          <p:cNvSpPr>
            <a:spLocks noGrp="1"/>
          </p:cNvSpPr>
          <p:nvPr>
            <p:ph type="subTitle" idx="1"/>
          </p:nvPr>
        </p:nvSpPr>
        <p:spPr/>
        <p:txBody>
          <a:bodyPr/>
          <a:lstStyle/>
          <a:p>
            <a:pPr>
              <a:defRPr/>
            </a:pPr>
            <a:r>
              <a:rPr lang="it-IT" dirty="0"/>
              <a:t>Lezione 13-2</a:t>
            </a:r>
          </a:p>
          <a:p>
            <a:pPr>
              <a:defRPr/>
            </a:pPr>
            <a:r>
              <a:rPr lang="it-IT" dirty="0" err="1"/>
              <a:t>assessment</a:t>
            </a:r>
            <a:r>
              <a:rPr lang="it-IT" dirty="0"/>
              <a:t> </a:t>
            </a:r>
          </a:p>
        </p:txBody>
      </p:sp>
    </p:spTree>
    <p:extLst>
      <p:ext uri="{BB962C8B-B14F-4D97-AF65-F5344CB8AC3E}">
        <p14:creationId xmlns:p14="http://schemas.microsoft.com/office/powerpoint/2010/main" val="185413889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SULL’ASSESSMENT INIZIALE</a:t>
            </a:r>
            <a:br>
              <a:rPr lang="it-IT" b="1" dirty="0"/>
            </a:br>
            <a:endParaRPr lang="it-IT" dirty="0"/>
          </a:p>
        </p:txBody>
      </p:sp>
      <p:sp>
        <p:nvSpPr>
          <p:cNvPr id="3" name="Segnaposto contenuto 2"/>
          <p:cNvSpPr>
            <a:spLocks noGrp="1"/>
          </p:cNvSpPr>
          <p:nvPr>
            <p:ph idx="1"/>
          </p:nvPr>
        </p:nvSpPr>
        <p:spPr/>
        <p:txBody>
          <a:bodyPr>
            <a:noAutofit/>
          </a:bodyPr>
          <a:lstStyle/>
          <a:p>
            <a:pPr>
              <a:buNone/>
            </a:pPr>
            <a:r>
              <a:rPr lang="it-IT" sz="1200" dirty="0"/>
              <a:t> </a:t>
            </a:r>
          </a:p>
          <a:p>
            <a:r>
              <a:rPr lang="it-IT" sz="1800" b="1" dirty="0"/>
              <a:t>I) DEFINIRE IL PROBLEMA IN MODO COMPORTAMENTALE: </a:t>
            </a:r>
            <a:r>
              <a:rPr lang="it-IT" sz="1800" dirty="0"/>
              <a:t>attraverso il colloquio con il cliente si cerca di descrivere il comportamento o l’emozione che risultano essere un problema per l’individuo tenendo in considerazione tre dimensioni (riassunte nell’acronimo </a:t>
            </a:r>
            <a:r>
              <a:rPr lang="it-IT" sz="1800" b="1" dirty="0"/>
              <a:t>FIDO</a:t>
            </a:r>
            <a:r>
              <a:rPr lang="it-IT" sz="1800" dirty="0"/>
              <a:t>)</a:t>
            </a:r>
          </a:p>
          <a:p>
            <a:r>
              <a:rPr lang="it-IT" sz="1800" dirty="0"/>
              <a:t> </a:t>
            </a:r>
          </a:p>
          <a:p>
            <a:pPr lvl="0"/>
            <a:r>
              <a:rPr lang="it-IT" sz="1800" b="1" dirty="0"/>
              <a:t>Frequenza</a:t>
            </a:r>
            <a:endParaRPr lang="it-IT" sz="1800" dirty="0"/>
          </a:p>
          <a:p>
            <a:pPr lvl="0"/>
            <a:r>
              <a:rPr lang="it-IT" sz="1800" b="1" dirty="0"/>
              <a:t>Intensità </a:t>
            </a:r>
            <a:r>
              <a:rPr lang="it-IT" sz="1800" dirty="0"/>
              <a:t>(</a:t>
            </a:r>
            <a:r>
              <a:rPr lang="it-IT" sz="1800" dirty="0" err="1"/>
              <a:t>es</a:t>
            </a:r>
            <a:r>
              <a:rPr lang="it-IT" sz="1800" dirty="0"/>
              <a:t>:“in una scala da 1 a 10 quanto si sente depresso in quelle occasioni”?)</a:t>
            </a:r>
          </a:p>
          <a:p>
            <a:pPr lvl="0"/>
            <a:r>
              <a:rPr lang="it-IT" sz="1800" b="1" dirty="0"/>
              <a:t>Durata</a:t>
            </a:r>
            <a:endParaRPr lang="it-IT" sz="1800" dirty="0"/>
          </a:p>
          <a:p>
            <a:pPr lvl="0"/>
            <a:r>
              <a:rPr lang="it-IT" sz="1800" b="1" dirty="0"/>
              <a:t>Occasioni di comparsa</a:t>
            </a:r>
            <a:endParaRPr lang="it-IT" sz="1800" dirty="0"/>
          </a:p>
          <a:p>
            <a:r>
              <a:rPr lang="it-IT" sz="1800" dirty="0"/>
              <a:t> </a:t>
            </a:r>
          </a:p>
          <a:p>
            <a:r>
              <a:rPr lang="it-IT" sz="1800" dirty="0"/>
              <a:t>Questa analisi del problema non è solo un buon modo per comprendere meglio la situazione dell’individuo. Essa può essere anche un ottimo strumento per rendere il cliente più consapevole del problema e delle sue caratteristiche. </a:t>
            </a:r>
          </a:p>
          <a:p>
            <a:pPr>
              <a:buNone/>
            </a:pPr>
            <a:endParaRPr lang="it-IT" sz="1600" dirty="0"/>
          </a:p>
          <a:p>
            <a:endParaRPr lang="it-IT" sz="1200" dirty="0"/>
          </a:p>
        </p:txBody>
      </p:sp>
    </p:spTree>
    <p:extLst>
      <p:ext uri="{BB962C8B-B14F-4D97-AF65-F5344CB8AC3E}">
        <p14:creationId xmlns:p14="http://schemas.microsoft.com/office/powerpoint/2010/main" val="369873043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ANALISI DELLE CREDENZE</a:t>
            </a:r>
          </a:p>
        </p:txBody>
      </p:sp>
      <p:sp>
        <p:nvSpPr>
          <p:cNvPr id="3" name="Segnaposto contenuto 2"/>
          <p:cNvSpPr>
            <a:spLocks noGrp="1"/>
          </p:cNvSpPr>
          <p:nvPr>
            <p:ph idx="1"/>
          </p:nvPr>
        </p:nvSpPr>
        <p:spPr/>
        <p:txBody>
          <a:bodyPr>
            <a:normAutofit fontScale="85000" lnSpcReduction="20000"/>
          </a:bodyPr>
          <a:lstStyle/>
          <a:p>
            <a:r>
              <a:rPr lang="it-IT" b="1" dirty="0"/>
              <a:t>II) ANALISI DELLE CREDENZE: </a:t>
            </a:r>
            <a:r>
              <a:rPr lang="it-IT" dirty="0"/>
              <a:t>una volta descritto il problema è necessario analizzare quali sono i pensieri che si associano ai comportamenti e alle emozioni discusse nella fase precedente. Contemporaneamente si deve già porre entro il colloquio un obiettivo importante: trasmettere l’idea che le cose possono essere cambiate. </a:t>
            </a:r>
          </a:p>
          <a:p>
            <a:r>
              <a:rPr lang="it-IT" dirty="0"/>
              <a:t>Non si può analizzare adeguatamente le credenze dell’individuo se non ci concentriamo sulla funzione del comportamento. Spesso, infatti, le persone si comportano in un certo modo perché così ottengono quello che vogliono:</a:t>
            </a:r>
          </a:p>
          <a:p>
            <a:endParaRPr lang="it-IT" dirty="0"/>
          </a:p>
        </p:txBody>
      </p:sp>
    </p:spTree>
    <p:extLst>
      <p:ext uri="{BB962C8B-B14F-4D97-AF65-F5344CB8AC3E}">
        <p14:creationId xmlns:p14="http://schemas.microsoft.com/office/powerpoint/2010/main" val="154602061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pPr marL="0" indent="0">
              <a:buNone/>
            </a:pPr>
            <a:r>
              <a:rPr lang="it-IT" b="1" dirty="0"/>
              <a:t> ESEMPIO</a:t>
            </a:r>
            <a:endParaRPr lang="it-IT" dirty="0"/>
          </a:p>
          <a:p>
            <a:r>
              <a:rPr lang="it-IT" sz="4000" b="1" dirty="0"/>
              <a:t>U</a:t>
            </a:r>
            <a:r>
              <a:rPr lang="it-IT" sz="4000" dirty="0"/>
              <a:t>n ragazzo può comportarsi in modo aggressivo perché questo gli permette di far comportare gli altri come lui desidera. In questo caso si potrebbe fare riflettere il cliente sulle conseguenze a lungo termine del comportamento, sia fisiche che sociali (se è un datore di lavoro può perdere la stima dei suoi dipendenti, se è il marito di una coppia può perdere la persona amata anche se nell’immediato questa sembra ascoltarlo, </a:t>
            </a:r>
            <a:r>
              <a:rPr lang="it-IT" sz="4000" dirty="0" err="1"/>
              <a:t>ecc…</a:t>
            </a:r>
            <a:r>
              <a:rPr lang="it-IT" sz="4000" dirty="0"/>
              <a:t>) seguire atteggiamento del tenente colombo far sì che sia lui ad arrivare alle conseguenze e non forzargli la ridefinizione.</a:t>
            </a:r>
          </a:p>
          <a:p>
            <a:r>
              <a:rPr lang="it-IT" dirty="0"/>
              <a:t> </a:t>
            </a:r>
          </a:p>
          <a:p>
            <a:endParaRPr lang="it-IT" dirty="0"/>
          </a:p>
        </p:txBody>
      </p:sp>
    </p:spTree>
    <p:extLst>
      <p:ext uri="{BB962C8B-B14F-4D97-AF65-F5344CB8AC3E}">
        <p14:creationId xmlns:p14="http://schemas.microsoft.com/office/powerpoint/2010/main" val="397501848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dirty="0"/>
              <a:t>ASSESSMENT NELLA REBT</a:t>
            </a:r>
            <a:br>
              <a:rPr lang="it-IT" b="1" i="1" dirty="0"/>
            </a:br>
            <a:endParaRPr lang="it-IT" dirty="0"/>
          </a:p>
        </p:txBody>
      </p:sp>
      <p:sp>
        <p:nvSpPr>
          <p:cNvPr id="3" name="Segnaposto contenuto 2"/>
          <p:cNvSpPr>
            <a:spLocks noGrp="1"/>
          </p:cNvSpPr>
          <p:nvPr>
            <p:ph idx="1"/>
          </p:nvPr>
        </p:nvSpPr>
        <p:spPr/>
        <p:txBody>
          <a:bodyPr>
            <a:noAutofit/>
          </a:bodyPr>
          <a:lstStyle/>
          <a:p>
            <a:r>
              <a:rPr lang="it-IT" sz="2400" dirty="0"/>
              <a:t>È stato sottolineato come le due fasi dell’assessment iniziale siano: la definizione comportamentale del problema e l’analisi delle credenze retrostanti.</a:t>
            </a:r>
          </a:p>
          <a:p>
            <a:r>
              <a:rPr lang="it-IT" sz="2400" dirty="0"/>
              <a:t>I clienti giungono presentando comportamenti ed emozioni problematiche, l’obiettivo della REBT è effettuare una valutazione delle credenze, prima delle emozioni e dei comportamenti. L’obiettivo è far capire che comportamenti ed emozioni sono influenzati dai propri pensieri. Si cerca quindi di analizzare quali sono le idee irrazionali fonte dell’emozione o del comportamento problema.</a:t>
            </a:r>
            <a:br>
              <a:rPr lang="it-IT" sz="2400" dirty="0"/>
            </a:br>
            <a:r>
              <a:rPr lang="it-IT" sz="2400" b="1" dirty="0"/>
              <a:t>In che modo? </a:t>
            </a:r>
            <a:br>
              <a:rPr lang="it-IT" sz="2400" dirty="0"/>
            </a:br>
            <a:endParaRPr lang="it-IT" sz="2400" dirty="0"/>
          </a:p>
        </p:txBody>
      </p:sp>
    </p:spTree>
    <p:extLst>
      <p:ext uri="{BB962C8B-B14F-4D97-AF65-F5344CB8AC3E}">
        <p14:creationId xmlns:p14="http://schemas.microsoft.com/office/powerpoint/2010/main" val="258861205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Si può iniziare chiedendo (con una domanda aperta) “cosa pensi quando sei depresso? Cosa dici a te stesso?”. A volte è necessario chiederlo più volte formulando in modo diverso la domanda (o facendo esempi) nel caso in cui non dovesse funzionare immediatamente.</a:t>
            </a:r>
          </a:p>
          <a:p>
            <a:endParaRPr lang="it-IT" dirty="0"/>
          </a:p>
        </p:txBody>
      </p:sp>
    </p:spTree>
    <p:extLst>
      <p:ext uri="{BB962C8B-B14F-4D97-AF65-F5344CB8AC3E}">
        <p14:creationId xmlns:p14="http://schemas.microsoft.com/office/powerpoint/2010/main" val="378110408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inferenze a catena</a:t>
            </a:r>
            <a:endParaRPr lang="it-IT" dirty="0"/>
          </a:p>
        </p:txBody>
      </p:sp>
      <p:sp>
        <p:nvSpPr>
          <p:cNvPr id="3" name="Segnaposto contenuto 2"/>
          <p:cNvSpPr>
            <a:spLocks noGrp="1"/>
          </p:cNvSpPr>
          <p:nvPr>
            <p:ph idx="1"/>
          </p:nvPr>
        </p:nvSpPr>
        <p:spPr/>
        <p:txBody>
          <a:bodyPr>
            <a:normAutofit fontScale="92500" lnSpcReduction="20000"/>
          </a:bodyPr>
          <a:lstStyle/>
          <a:p>
            <a:r>
              <a:rPr lang="it-IT" dirty="0"/>
              <a:t>Poi si può stimolare un processo di </a:t>
            </a:r>
            <a:r>
              <a:rPr lang="it-IT" b="1" dirty="0"/>
              <a:t>inferenze a catena</a:t>
            </a:r>
            <a:r>
              <a:rPr lang="it-IT" dirty="0"/>
              <a:t> attraverso domande come “e quindi? E se anche fosse? E se anche nessuno vuole stare con te?”. Queste inferenze, oltre ad aumentare la consapevolezza dei propri pensieri da parte del cliente, servono per fare emergere le idee irrazionali sottostanti. Infatti si può continuare a stimolare queste inferenze a catena finché non emerge qualcosa di irrazionale (</a:t>
            </a:r>
            <a:r>
              <a:rPr lang="it-IT" dirty="0" err="1"/>
              <a:t>es</a:t>
            </a:r>
            <a:r>
              <a:rPr lang="it-IT" dirty="0"/>
              <a:t>: non posso sopportarlo, deve essere così, sarebbe la mia fine </a:t>
            </a:r>
            <a:r>
              <a:rPr lang="it-IT" dirty="0" err="1"/>
              <a:t>ecc…</a:t>
            </a:r>
            <a:r>
              <a:rPr lang="it-IT" dirty="0"/>
              <a:t>) classificabile nelle quattro categorie sopraccitate.</a:t>
            </a:r>
          </a:p>
          <a:p>
            <a:endParaRPr lang="it-IT" dirty="0"/>
          </a:p>
        </p:txBody>
      </p:sp>
    </p:spTree>
    <p:extLst>
      <p:ext uri="{BB962C8B-B14F-4D97-AF65-F5344CB8AC3E}">
        <p14:creationId xmlns:p14="http://schemas.microsoft.com/office/powerpoint/2010/main" val="196231978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Esempio: </a:t>
            </a:r>
            <a:r>
              <a:rPr lang="it-IT" dirty="0"/>
              <a:t>un cliente può presentarsi come depresso (emozione) e dire che non parla più con nessuno (comportamento) perché non piace ad una ragazza di cui è innamorato (antecedente). Per cercare di analizzare le credenze sottostanti si possono stimolare inferenze a catena del tipo: “e quindi?”, “e se anche non gli piaci?”, “e se anche è la terza persona che ti rifiuta?”, “e se anche nessuno ti vuole?”. Procedendo in questo modo si porteranno alla luce le idee irrazionali che possono essere: </a:t>
            </a:r>
            <a:r>
              <a:rPr lang="it-IT" b="1" dirty="0"/>
              <a:t>(1) </a:t>
            </a:r>
            <a:r>
              <a:rPr lang="it-IT" dirty="0"/>
              <a:t>“lei deve amarmi”, </a:t>
            </a:r>
            <a:r>
              <a:rPr lang="it-IT" b="1" dirty="0"/>
              <a:t>(2) </a:t>
            </a:r>
            <a:r>
              <a:rPr lang="it-IT" dirty="0"/>
              <a:t>“sono una persona orribile”, </a:t>
            </a:r>
            <a:r>
              <a:rPr lang="it-IT" b="1" dirty="0"/>
              <a:t>(3) </a:t>
            </a:r>
            <a:r>
              <a:rPr lang="it-IT" dirty="0"/>
              <a:t>“sono destinato alla solitudine”, </a:t>
            </a:r>
            <a:r>
              <a:rPr lang="it-IT" b="1" dirty="0"/>
              <a:t>(4) </a:t>
            </a:r>
            <a:r>
              <a:rPr lang="it-IT" dirty="0"/>
              <a:t>“non posso sopportarlo”.</a:t>
            </a:r>
          </a:p>
          <a:p>
            <a:endParaRPr lang="it-IT" dirty="0"/>
          </a:p>
        </p:txBody>
      </p:sp>
    </p:spTree>
    <p:extLst>
      <p:ext uri="{BB962C8B-B14F-4D97-AF65-F5344CB8AC3E}">
        <p14:creationId xmlns:p14="http://schemas.microsoft.com/office/powerpoint/2010/main" val="357172778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dirty="0"/>
              <a:t>IL MODELLO ABC</a:t>
            </a:r>
            <a:br>
              <a:rPr lang="it-IT" b="1"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Un modello semplice per descrivere il problema del cliente in fase di assessment è il modello ABC. Le tre lettere rappresentano i tre aspetti di un problema che è necessario valutare per averne una comprensione generale adeguata. </a:t>
            </a:r>
          </a:p>
          <a:p>
            <a:r>
              <a:rPr lang="it-IT" dirty="0"/>
              <a:t>A ANTECEDENTI</a:t>
            </a:r>
          </a:p>
          <a:p>
            <a:r>
              <a:rPr lang="it-IT" dirty="0"/>
              <a:t>B BELIEFS ovvero convinzioni</a:t>
            </a:r>
          </a:p>
          <a:p>
            <a:r>
              <a:rPr lang="it-IT" dirty="0"/>
              <a:t>C CONSEGUENZE </a:t>
            </a:r>
          </a:p>
          <a:p>
            <a:r>
              <a:rPr lang="it-IT" dirty="0"/>
              <a:t>L’azione della REBT poi si concentrerà sulle credenze (B) più che sugli antecedenti.</a:t>
            </a:r>
          </a:p>
          <a:p>
            <a:r>
              <a:rPr lang="it-IT" dirty="0"/>
              <a:t> </a:t>
            </a:r>
          </a:p>
        </p:txBody>
      </p:sp>
    </p:spTree>
    <p:extLst>
      <p:ext uri="{BB962C8B-B14F-4D97-AF65-F5344CB8AC3E}">
        <p14:creationId xmlns:p14="http://schemas.microsoft.com/office/powerpoint/2010/main" val="10201106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a:buNone/>
            </a:pPr>
            <a:r>
              <a:rPr lang="it-IT" b="1" dirty="0"/>
              <a:t> </a:t>
            </a:r>
            <a:endParaRPr lang="it-IT" dirty="0"/>
          </a:p>
          <a:p>
            <a:r>
              <a:rPr lang="it-IT" b="1" dirty="0"/>
              <a:t>A – </a:t>
            </a:r>
            <a:r>
              <a:rPr lang="it-IT" b="1" dirty="0" err="1"/>
              <a:t>Activating</a:t>
            </a:r>
            <a:r>
              <a:rPr lang="it-IT" b="1" dirty="0"/>
              <a:t> </a:t>
            </a:r>
            <a:r>
              <a:rPr lang="it-IT" b="1" dirty="0" err="1"/>
              <a:t>Events</a:t>
            </a:r>
            <a:r>
              <a:rPr lang="it-IT" b="1" dirty="0"/>
              <a:t> (antecedente): </a:t>
            </a:r>
            <a:r>
              <a:rPr lang="it-IT" dirty="0"/>
              <a:t>rappresenta la situazione, lo stimolo, che genera (attraverso la sua interpretazione) le emozioni e i comportamenti problematici (</a:t>
            </a:r>
            <a:r>
              <a:rPr lang="it-IT" dirty="0" err="1"/>
              <a:t>es</a:t>
            </a:r>
            <a:r>
              <a:rPr lang="it-IT" dirty="0"/>
              <a:t>: lei non mi ama)</a:t>
            </a:r>
          </a:p>
          <a:p>
            <a:r>
              <a:rPr lang="it-IT" dirty="0"/>
              <a:t> </a:t>
            </a:r>
          </a:p>
          <a:p>
            <a:r>
              <a:rPr lang="it-IT" b="1" dirty="0"/>
              <a:t>B – </a:t>
            </a:r>
            <a:r>
              <a:rPr lang="it-IT" b="1" dirty="0" err="1"/>
              <a:t>Belief</a:t>
            </a:r>
            <a:r>
              <a:rPr lang="it-IT" b="1" dirty="0"/>
              <a:t> (credenze): </a:t>
            </a:r>
            <a:r>
              <a:rPr lang="it-IT" dirty="0"/>
              <a:t>rappresentano le idee irrazionali che fanno sorgere il problema attraverso l’interpretazione dell’antecedente (</a:t>
            </a:r>
            <a:r>
              <a:rPr lang="it-IT" dirty="0" err="1"/>
              <a:t>es</a:t>
            </a:r>
            <a:r>
              <a:rPr lang="it-IT" dirty="0"/>
              <a:t>: non posso sopportarlo)</a:t>
            </a:r>
          </a:p>
          <a:p>
            <a:r>
              <a:rPr lang="it-IT" dirty="0"/>
              <a:t> </a:t>
            </a:r>
          </a:p>
          <a:p>
            <a:r>
              <a:rPr lang="it-IT" b="1" dirty="0"/>
              <a:t>C – </a:t>
            </a:r>
            <a:r>
              <a:rPr lang="it-IT" b="1" dirty="0" err="1"/>
              <a:t>Consequences</a:t>
            </a:r>
            <a:r>
              <a:rPr lang="it-IT" dirty="0"/>
              <a:t> </a:t>
            </a:r>
            <a:r>
              <a:rPr lang="it-IT" b="1" dirty="0"/>
              <a:t>(conseguenze): 	</a:t>
            </a:r>
            <a:r>
              <a:rPr lang="it-IT" dirty="0"/>
              <a:t>► Comportamenti (non parlo con nessuno)</a:t>
            </a:r>
          </a:p>
          <a:p>
            <a:r>
              <a:rPr lang="it-IT" dirty="0"/>
              <a:t>					► Emozioni (depressione) </a:t>
            </a:r>
            <a:br>
              <a:rPr lang="it-IT" dirty="0"/>
            </a:br>
            <a:endParaRPr lang="it-IT" dirty="0"/>
          </a:p>
        </p:txBody>
      </p:sp>
    </p:spTree>
    <p:extLst>
      <p:ext uri="{BB962C8B-B14F-4D97-AF65-F5344CB8AC3E}">
        <p14:creationId xmlns:p14="http://schemas.microsoft.com/office/powerpoint/2010/main" val="4264215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normAutofit/>
          </a:bodyPr>
          <a:lstStyle/>
          <a:p>
            <a:r>
              <a:rPr lang="it-IT" sz="3600" b="1" dirty="0"/>
              <a:t>Modello ABCDE</a:t>
            </a:r>
          </a:p>
        </p:txBody>
      </p:sp>
      <p:sp>
        <p:nvSpPr>
          <p:cNvPr id="8" name="Segnaposto contenuto 7"/>
          <p:cNvSpPr>
            <a:spLocks noGrp="1"/>
          </p:cNvSpPr>
          <p:nvPr>
            <p:ph idx="1"/>
          </p:nvPr>
        </p:nvSpPr>
        <p:spPr/>
        <p:txBody>
          <a:bodyPr>
            <a:normAutofit/>
          </a:bodyPr>
          <a:lstStyle/>
          <a:p>
            <a:r>
              <a:rPr lang="it-IT" sz="3000" dirty="0"/>
              <a:t>ABC primari e secondari</a:t>
            </a:r>
          </a:p>
          <a:p>
            <a:r>
              <a:rPr lang="it-IT" sz="3000" dirty="0"/>
              <a:t>4C: Ansia, Rabbia, Colpa e Depressione</a:t>
            </a:r>
          </a:p>
          <a:p>
            <a:r>
              <a:rPr lang="it-IT" sz="3000" dirty="0"/>
              <a:t>B e idee disfunzionali</a:t>
            </a:r>
          </a:p>
          <a:p>
            <a:r>
              <a:rPr lang="it-IT" sz="3000" dirty="0"/>
              <a:t>D Cognitivo – Emotivo Comportamentale</a:t>
            </a:r>
          </a:p>
          <a:p>
            <a:r>
              <a:rPr lang="it-IT" sz="3000" dirty="0"/>
              <a:t>E Scopi</a:t>
            </a:r>
          </a:p>
          <a:p>
            <a:r>
              <a:rPr lang="it-IT" sz="3000" dirty="0"/>
              <a:t>Home work e Allenamento</a:t>
            </a:r>
          </a:p>
        </p:txBody>
      </p:sp>
    </p:spTree>
    <p:extLst>
      <p:ext uri="{BB962C8B-B14F-4D97-AF65-F5344CB8AC3E}">
        <p14:creationId xmlns:p14="http://schemas.microsoft.com/office/powerpoint/2010/main" val="142141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Quindi nel percorso di Assessment si può:</a:t>
            </a:r>
          </a:p>
          <a:p>
            <a:r>
              <a:rPr lang="it-IT" dirty="0"/>
              <a:t> </a:t>
            </a:r>
          </a:p>
          <a:p>
            <a:pPr lvl="0"/>
            <a:r>
              <a:rPr lang="it-IT" dirty="0"/>
              <a:t>descrivere l’antecedente e le conseguenze (definendo queste ultime in termini comportamentali secondo </a:t>
            </a:r>
            <a:r>
              <a:rPr lang="it-IT" b="1" dirty="0"/>
              <a:t>F</a:t>
            </a:r>
            <a:r>
              <a:rPr lang="it-IT" dirty="0"/>
              <a:t>requenza, </a:t>
            </a:r>
            <a:r>
              <a:rPr lang="it-IT" b="1" dirty="0"/>
              <a:t>I</a:t>
            </a:r>
            <a:r>
              <a:rPr lang="it-IT" dirty="0"/>
              <a:t>ntensità e </a:t>
            </a:r>
            <a:r>
              <a:rPr lang="it-IT" b="1" dirty="0"/>
              <a:t>D</a:t>
            </a:r>
            <a:r>
              <a:rPr lang="it-IT" dirty="0"/>
              <a:t>urata, Occasioni di comparsa),</a:t>
            </a:r>
          </a:p>
          <a:p>
            <a:pPr lvl="0"/>
            <a:r>
              <a:rPr lang="it-IT" dirty="0"/>
              <a:t>analizzare le idee irrazionali sottostanti attraverso la stimolazione di inferenze a catena e valutare la consapevolezza del cliente rispetto al loro ruolo nella genesi delle conseguenze.</a:t>
            </a:r>
          </a:p>
          <a:p>
            <a:endParaRPr lang="it-IT" dirty="0"/>
          </a:p>
          <a:p>
            <a:endParaRPr lang="it-IT" dirty="0"/>
          </a:p>
          <a:p>
            <a:endParaRPr lang="it-IT" dirty="0"/>
          </a:p>
        </p:txBody>
      </p:sp>
    </p:spTree>
    <p:extLst>
      <p:ext uri="{BB962C8B-B14F-4D97-AF65-F5344CB8AC3E}">
        <p14:creationId xmlns:p14="http://schemas.microsoft.com/office/powerpoint/2010/main" val="292729074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b="1" dirty="0"/>
              <a:t>NB1: </a:t>
            </a:r>
            <a:r>
              <a:rPr lang="it-IT" dirty="0"/>
              <a:t>la maggior parte delle persone pensa che </a:t>
            </a:r>
            <a:r>
              <a:rPr lang="it-IT" b="1" dirty="0"/>
              <a:t>A </a:t>
            </a:r>
            <a:r>
              <a:rPr lang="it-IT" dirty="0"/>
              <a:t>causi </a:t>
            </a:r>
            <a:r>
              <a:rPr lang="it-IT" b="1" dirty="0"/>
              <a:t>C </a:t>
            </a:r>
            <a:r>
              <a:rPr lang="it-IT" dirty="0"/>
              <a:t>mentre in realtà è l’interpretazione di </a:t>
            </a:r>
            <a:r>
              <a:rPr lang="it-IT" b="1" dirty="0"/>
              <a:t>A </a:t>
            </a:r>
            <a:r>
              <a:rPr lang="it-IT" dirty="0"/>
              <a:t>attraverso le nostre </a:t>
            </a:r>
            <a:r>
              <a:rPr lang="it-IT" b="1" dirty="0"/>
              <a:t>B </a:t>
            </a:r>
            <a:r>
              <a:rPr lang="it-IT" dirty="0"/>
              <a:t>a determinare </a:t>
            </a:r>
            <a:r>
              <a:rPr lang="it-IT" b="1" dirty="0"/>
              <a:t>C. </a:t>
            </a:r>
            <a:r>
              <a:rPr lang="it-IT" dirty="0"/>
              <a:t>Noi, quindi, non dovremo discutere tanto sui fatti (</a:t>
            </a:r>
            <a:r>
              <a:rPr lang="it-IT" b="1" dirty="0"/>
              <a:t>A e C</a:t>
            </a:r>
            <a:r>
              <a:rPr lang="it-IT" dirty="0"/>
              <a:t>) quanto piuttosto delle credenze che li collegano. </a:t>
            </a:r>
          </a:p>
          <a:p>
            <a:r>
              <a:rPr lang="it-IT" dirty="0"/>
              <a:t>Non ha senso mettere in discussione i primi, proprio perché sono fatti, ma si possono mettere in discussione le interpretazioni soggettive.</a:t>
            </a:r>
          </a:p>
        </p:txBody>
      </p:sp>
    </p:spTree>
    <p:extLst>
      <p:ext uri="{BB962C8B-B14F-4D97-AF65-F5344CB8AC3E}">
        <p14:creationId xmlns:p14="http://schemas.microsoft.com/office/powerpoint/2010/main" val="98609704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b="1" dirty="0"/>
              <a:t>NB2: </a:t>
            </a:r>
            <a:r>
              <a:rPr lang="it-IT" dirty="0"/>
              <a:t>ci sono </a:t>
            </a:r>
            <a:r>
              <a:rPr lang="it-IT" b="1" dirty="0"/>
              <a:t>tendenze irrazionali più frequenti per certi disturbi</a:t>
            </a:r>
            <a:r>
              <a:rPr lang="it-IT" dirty="0"/>
              <a:t>:</a:t>
            </a:r>
          </a:p>
          <a:p>
            <a:r>
              <a:rPr lang="it-IT" dirty="0"/>
              <a:t>	</a:t>
            </a:r>
            <a:r>
              <a:rPr lang="it-IT" b="1" dirty="0"/>
              <a:t>ES: 	1) </a:t>
            </a:r>
            <a:r>
              <a:rPr lang="it-IT" dirty="0"/>
              <a:t>le </a:t>
            </a:r>
            <a:r>
              <a:rPr lang="it-IT" dirty="0" err="1"/>
              <a:t>doverizzazioni</a:t>
            </a:r>
            <a:r>
              <a:rPr lang="it-IT" dirty="0"/>
              <a:t> si trovano spesso in adolescenti aggressivi e antisociali</a:t>
            </a:r>
          </a:p>
          <a:p>
            <a:r>
              <a:rPr lang="it-IT" b="1" dirty="0"/>
              <a:t>		3) </a:t>
            </a:r>
            <a:r>
              <a:rPr lang="it-IT" dirty="0"/>
              <a:t>le </a:t>
            </a:r>
            <a:r>
              <a:rPr lang="it-IT" dirty="0" err="1"/>
              <a:t>catastrofizzazioni</a:t>
            </a:r>
            <a:r>
              <a:rPr lang="it-IT" dirty="0"/>
              <a:t> sono molto frequenti nei disturbi d’ansia</a:t>
            </a:r>
          </a:p>
          <a:p>
            <a:r>
              <a:rPr lang="it-IT" b="1" dirty="0"/>
              <a:t>		4) </a:t>
            </a:r>
            <a:r>
              <a:rPr lang="it-IT" dirty="0"/>
              <a:t>la bassa tolleranza alla frustrazione è associata spesso alla depressione</a:t>
            </a:r>
          </a:p>
          <a:p>
            <a:r>
              <a:rPr lang="it-IT" dirty="0"/>
              <a:t>Conoscendo queste correlazioni si possono provare a far emergere le idee irrazionali azzardando ipotesi nel colloquio con il cliente. Queste ipotesi possono essere un’alternativa, nell’analisi delle credenze, alla stimolazione delle inferenze a catena. </a:t>
            </a:r>
          </a:p>
        </p:txBody>
      </p:sp>
    </p:spTree>
    <p:extLst>
      <p:ext uri="{BB962C8B-B14F-4D97-AF65-F5344CB8AC3E}">
        <p14:creationId xmlns:p14="http://schemas.microsoft.com/office/powerpoint/2010/main" val="207001245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NB3: </a:t>
            </a:r>
            <a:r>
              <a:rPr lang="it-IT" dirty="0"/>
              <a:t>è importante tenere presente che vogliamo </a:t>
            </a:r>
            <a:r>
              <a:rPr lang="it-IT" b="1" dirty="0"/>
              <a:t>aiutare il cliente non solo a gestire un problema specifico ma a cambiare la propria filosofia di base</a:t>
            </a:r>
            <a:r>
              <a:rPr lang="it-IT" dirty="0"/>
              <a:t> (generalizzando un modo di pensare razionale). Altrimenti al prossimo evento (antecedente) negativo potrebbe crollare nuovamente nelle proprie idee irrazionali (non dobbiamo dargli il pesce ma insegnargli a pescare). Il cambiamento deve essere a lungo termine.</a:t>
            </a:r>
          </a:p>
          <a:p>
            <a:r>
              <a:rPr lang="it-IT" dirty="0"/>
              <a:t>Per fare ciò si lavorerà sull’irrazionalità delle credenze emerse (</a:t>
            </a:r>
            <a:r>
              <a:rPr lang="it-IT" dirty="0" err="1"/>
              <a:t>es</a:t>
            </a:r>
            <a:r>
              <a:rPr lang="it-IT" dirty="0"/>
              <a:t>: perché devo piacere a tutta la gente?). </a:t>
            </a:r>
          </a:p>
          <a:p>
            <a:endParaRPr lang="it-IT" dirty="0"/>
          </a:p>
          <a:p>
            <a:endParaRPr lang="it-IT" dirty="0"/>
          </a:p>
        </p:txBody>
      </p:sp>
    </p:spTree>
    <p:extLst>
      <p:ext uri="{BB962C8B-B14F-4D97-AF65-F5344CB8AC3E}">
        <p14:creationId xmlns:p14="http://schemas.microsoft.com/office/powerpoint/2010/main" val="136419685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NB4: </a:t>
            </a:r>
            <a:r>
              <a:rPr lang="it-IT" dirty="0"/>
              <a:t>nel colloquio con il cliente è importante </a:t>
            </a:r>
            <a:r>
              <a:rPr lang="it-IT" b="1" dirty="0"/>
              <a:t>non andare a sfidare i fatti</a:t>
            </a:r>
            <a:r>
              <a:rPr lang="it-IT" dirty="0"/>
              <a:t>. Non cercare tanto di smontare o confutare un fatto (</a:t>
            </a:r>
            <a:r>
              <a:rPr lang="it-IT" dirty="0" err="1"/>
              <a:t>es</a:t>
            </a:r>
            <a:r>
              <a:rPr lang="it-IT" dirty="0"/>
              <a:t>: lei non mi ama) che può essere vero, ma cercare di lavorare sulle interpretazioni.</a:t>
            </a:r>
          </a:p>
        </p:txBody>
      </p:sp>
    </p:spTree>
    <p:extLst>
      <p:ext uri="{BB962C8B-B14F-4D97-AF65-F5344CB8AC3E}">
        <p14:creationId xmlns:p14="http://schemas.microsoft.com/office/powerpoint/2010/main" val="138670368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NB5: </a:t>
            </a:r>
            <a:r>
              <a:rPr lang="it-IT" dirty="0"/>
              <a:t>molto </a:t>
            </a:r>
            <a:r>
              <a:rPr lang="it-IT" b="1" dirty="0"/>
              <a:t>spesso i clienti (specie bambini e adolescenti) sono inviati</a:t>
            </a:r>
            <a:r>
              <a:rPr lang="it-IT" dirty="0"/>
              <a:t> da terzi. In questi casi bisogna lavorare con il cliente per trovare un accordo su di un obiettivo da perseguire insieme, prima di passare ad una fase di </a:t>
            </a:r>
            <a:r>
              <a:rPr lang="it-IT" dirty="0" err="1"/>
              <a:t>assessment</a:t>
            </a:r>
            <a:r>
              <a:rPr lang="it-IT" dirty="0"/>
              <a:t>. </a:t>
            </a:r>
          </a:p>
          <a:p>
            <a:endParaRPr lang="it-IT" dirty="0"/>
          </a:p>
        </p:txBody>
      </p:sp>
    </p:spTree>
    <p:extLst>
      <p:ext uri="{BB962C8B-B14F-4D97-AF65-F5344CB8AC3E}">
        <p14:creationId xmlns:p14="http://schemas.microsoft.com/office/powerpoint/2010/main" val="15764919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NB6: </a:t>
            </a:r>
            <a:r>
              <a:rPr lang="it-IT" dirty="0"/>
              <a:t>può capitare che </a:t>
            </a:r>
            <a:r>
              <a:rPr lang="it-IT" b="1" dirty="0"/>
              <a:t>il cliente si identifichi poco in tutte le categorie di idee irrazionali</a:t>
            </a:r>
            <a:r>
              <a:rPr lang="it-IT" dirty="0"/>
              <a:t>. In questi casi, per trovare l’area su cui lavorare si deve focalizzare l’attenzione sugli aspetti di rottura rispetto al suo benessere.</a:t>
            </a:r>
          </a:p>
          <a:p>
            <a:pPr marL="0" indent="0">
              <a:buNone/>
            </a:pPr>
            <a:endParaRPr lang="it-IT" dirty="0"/>
          </a:p>
          <a:p>
            <a:endParaRPr lang="it-IT" dirty="0"/>
          </a:p>
        </p:txBody>
      </p:sp>
    </p:spTree>
    <p:extLst>
      <p:ext uri="{BB962C8B-B14F-4D97-AF65-F5344CB8AC3E}">
        <p14:creationId xmlns:p14="http://schemas.microsoft.com/office/powerpoint/2010/main" val="255898709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NB7: </a:t>
            </a:r>
            <a:r>
              <a:rPr lang="it-IT" dirty="0"/>
              <a:t>a volte si può avere la </a:t>
            </a:r>
            <a:r>
              <a:rPr lang="it-IT" b="1" dirty="0"/>
              <a:t>percezione che le emozioni influenzino pensieri</a:t>
            </a:r>
            <a:r>
              <a:rPr lang="it-IT" dirty="0"/>
              <a:t> e comportamenti. In questi casi si verifica un’associazione a catena per cui le emozioni diventano un antecedente che (sempre attraverso l’interpretazione delle nostre credenze) genera altre emozioni.</a:t>
            </a:r>
          </a:p>
          <a:p>
            <a:pPr marL="0" indent="0">
              <a:buNone/>
            </a:pPr>
            <a:endParaRPr lang="it-IT" dirty="0"/>
          </a:p>
          <a:p>
            <a:endParaRPr lang="it-IT" dirty="0"/>
          </a:p>
          <a:p>
            <a:endParaRPr lang="it-IT" dirty="0"/>
          </a:p>
        </p:txBody>
      </p:sp>
    </p:spTree>
    <p:extLst>
      <p:ext uri="{BB962C8B-B14F-4D97-AF65-F5344CB8AC3E}">
        <p14:creationId xmlns:p14="http://schemas.microsoft.com/office/powerpoint/2010/main" val="62774671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NB8: </a:t>
            </a:r>
            <a:r>
              <a:rPr lang="it-IT" dirty="0"/>
              <a:t>in alcuni casi il cliente può parlare in termini razionali ma nascondendo sensazioni irrazionali. In questi casi si può cercare di fare emergere le idee irrazionali in diversi modi:</a:t>
            </a:r>
          </a:p>
          <a:p>
            <a:r>
              <a:rPr lang="it-IT" b="1" dirty="0"/>
              <a:t>ES: 	1) “</a:t>
            </a:r>
            <a:r>
              <a:rPr lang="it-IT" dirty="0"/>
              <a:t>Sembra che non pensi veramente quello che dice. Mi sembra </a:t>
            </a:r>
            <a:r>
              <a:rPr lang="it-IT" dirty="0" err="1"/>
              <a:t>che…</a:t>
            </a:r>
            <a:r>
              <a:rPr lang="it-IT" dirty="0"/>
              <a:t>”</a:t>
            </a:r>
          </a:p>
          <a:p>
            <a:r>
              <a:rPr lang="it-IT" b="1" dirty="0"/>
              <a:t>2) </a:t>
            </a:r>
            <a:r>
              <a:rPr lang="it-IT" dirty="0"/>
              <a:t>Gli si da una moneta (5 centesimi) e gli si dice di stringerla nella mano dicendo “Vorrei che fosse 1€” osservando il modo in cui lo affermano. E constatando poi che comunque resta 5 cent.</a:t>
            </a:r>
          </a:p>
          <a:p>
            <a:r>
              <a:rPr lang="it-IT" b="1" dirty="0"/>
              <a:t>3) </a:t>
            </a:r>
            <a:r>
              <a:rPr lang="it-IT" dirty="0"/>
              <a:t>“Quanto profondamente crede in quello che sta dicendo?”</a:t>
            </a:r>
          </a:p>
          <a:p>
            <a:endParaRPr lang="it-IT" dirty="0"/>
          </a:p>
        </p:txBody>
      </p:sp>
    </p:spTree>
    <p:extLst>
      <p:ext uri="{BB962C8B-B14F-4D97-AF65-F5344CB8AC3E}">
        <p14:creationId xmlns:p14="http://schemas.microsoft.com/office/powerpoint/2010/main" val="156146053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13-3 esempio di tecniche di colloquio</a:t>
            </a:r>
          </a:p>
        </p:txBody>
      </p:sp>
    </p:spTree>
    <p:extLst>
      <p:ext uri="{BB962C8B-B14F-4D97-AF65-F5344CB8AC3E}">
        <p14:creationId xmlns:p14="http://schemas.microsoft.com/office/powerpoint/2010/main" val="840256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sz="3000" dirty="0"/>
              <a:t>Albert </a:t>
            </a:r>
            <a:r>
              <a:rPr lang="it-IT" sz="3000" dirty="0" err="1"/>
              <a:t>Ellis</a:t>
            </a:r>
            <a:r>
              <a:rPr lang="it-IT" sz="3000" dirty="0"/>
              <a:t>, 1913 Pennsylvania</a:t>
            </a:r>
          </a:p>
          <a:p>
            <a:r>
              <a:rPr lang="it-IT" sz="3000" dirty="0"/>
              <a:t>Trasferimento a New York</a:t>
            </a:r>
          </a:p>
          <a:p>
            <a:r>
              <a:rPr lang="it-IT" sz="3000" dirty="0"/>
              <a:t>Laurea in psicologia clinica </a:t>
            </a:r>
          </a:p>
          <a:p>
            <a:r>
              <a:rPr lang="it-IT" sz="3000" dirty="0"/>
              <a:t>Inizio come psicoanalista</a:t>
            </a:r>
          </a:p>
          <a:p>
            <a:r>
              <a:rPr lang="it-IT" sz="3000" dirty="0"/>
              <a:t>Spostamento: attivo, direttivo psicoterapeuta ad orientamento psicoanalitico</a:t>
            </a:r>
          </a:p>
          <a:p>
            <a:endParaRPr lang="it-IT" dirty="0"/>
          </a:p>
        </p:txBody>
      </p:sp>
    </p:spTree>
    <p:extLst>
      <p:ext uri="{BB962C8B-B14F-4D97-AF65-F5344CB8AC3E}">
        <p14:creationId xmlns:p14="http://schemas.microsoft.com/office/powerpoint/2010/main" val="226108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a. Interpersonal Cognitive </a:t>
            </a:r>
            <a:r>
              <a:rPr lang="it-IT" b="1" dirty="0" err="1"/>
              <a:t>Problem</a:t>
            </a:r>
            <a:r>
              <a:rPr lang="it-IT" b="1" dirty="0"/>
              <a:t> </a:t>
            </a:r>
            <a:r>
              <a:rPr lang="it-IT" b="1" dirty="0" err="1"/>
              <a:t>Solving</a:t>
            </a:r>
            <a:r>
              <a:rPr lang="it-IT" b="1" dirty="0"/>
              <a:t>: </a:t>
            </a:r>
            <a:endParaRPr lang="it-IT" dirty="0"/>
          </a:p>
        </p:txBody>
      </p:sp>
      <p:sp>
        <p:nvSpPr>
          <p:cNvPr id="3" name="Segnaposto contenuto 2"/>
          <p:cNvSpPr>
            <a:spLocks noGrp="1"/>
          </p:cNvSpPr>
          <p:nvPr>
            <p:ph idx="1"/>
          </p:nvPr>
        </p:nvSpPr>
        <p:spPr/>
        <p:txBody>
          <a:bodyPr>
            <a:normAutofit lnSpcReduction="10000"/>
          </a:bodyPr>
          <a:lstStyle/>
          <a:p>
            <a:r>
              <a:rPr lang="it-IT" dirty="0"/>
              <a:t> </a:t>
            </a:r>
          </a:p>
          <a:p>
            <a:r>
              <a:rPr lang="it-IT" dirty="0"/>
              <a:t>l’obiettivo è quello di porre in rilievo un problema sociale (nell’esempio: la perdita di stima o l’abbandono della partner). </a:t>
            </a:r>
          </a:p>
          <a:p>
            <a:r>
              <a:rPr lang="it-IT" dirty="0"/>
              <a:t>Una volta sviluppata la consapevolezza su questo problema sociale si possono cercare ed esprimere soluzioni del problema sociale alternative al comportamento aggressivo.</a:t>
            </a:r>
          </a:p>
          <a:p>
            <a:r>
              <a:rPr lang="it-IT" b="1" dirty="0"/>
              <a:t> </a:t>
            </a:r>
            <a:endParaRPr lang="it-IT" dirty="0"/>
          </a:p>
          <a:p>
            <a:endParaRPr lang="it-IT" dirty="0"/>
          </a:p>
        </p:txBody>
      </p:sp>
    </p:spTree>
    <p:extLst>
      <p:ext uri="{BB962C8B-B14F-4D97-AF65-F5344CB8AC3E}">
        <p14:creationId xmlns:p14="http://schemas.microsoft.com/office/powerpoint/2010/main" val="410572129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 caso di conflitto</a:t>
            </a:r>
          </a:p>
        </p:txBody>
      </p:sp>
      <p:sp>
        <p:nvSpPr>
          <p:cNvPr id="3" name="Segnaposto contenuto 2"/>
          <p:cNvSpPr>
            <a:spLocks noGrp="1"/>
          </p:cNvSpPr>
          <p:nvPr>
            <p:ph idx="1"/>
          </p:nvPr>
        </p:nvSpPr>
        <p:spPr/>
        <p:txBody>
          <a:bodyPr>
            <a:normAutofit fontScale="32500" lnSpcReduction="20000"/>
          </a:bodyPr>
          <a:lstStyle/>
          <a:p>
            <a:r>
              <a:rPr lang="it-IT" dirty="0"/>
              <a:t> </a:t>
            </a:r>
          </a:p>
          <a:p>
            <a:r>
              <a:rPr lang="it-IT" b="1" dirty="0"/>
              <a:t> </a:t>
            </a:r>
            <a:endParaRPr lang="it-IT" dirty="0"/>
          </a:p>
          <a:p>
            <a:r>
              <a:rPr lang="it-IT" b="1" dirty="0"/>
              <a:t> </a:t>
            </a:r>
            <a:endParaRPr lang="it-IT" dirty="0"/>
          </a:p>
          <a:p>
            <a:r>
              <a:rPr lang="it-IT" b="1"/>
              <a:t>1 </a:t>
            </a:r>
            <a:r>
              <a:rPr lang="it-IT" b="1" dirty="0"/>
              <a:t>ACCETTARE UN COMPROMESSO</a:t>
            </a:r>
            <a:endParaRPr lang="it-IT" dirty="0"/>
          </a:p>
          <a:p>
            <a:r>
              <a:rPr lang="it-IT" b="1" dirty="0"/>
              <a:t> </a:t>
            </a:r>
            <a:endParaRPr lang="it-IT" dirty="0"/>
          </a:p>
          <a:p>
            <a:r>
              <a:rPr lang="it-IT" b="1" dirty="0"/>
              <a:t>2 CHIUDERE BRUSCAMENTE IL DISCORSO</a:t>
            </a:r>
            <a:endParaRPr lang="it-IT" dirty="0"/>
          </a:p>
          <a:p>
            <a:r>
              <a:rPr lang="it-IT" b="1" dirty="0"/>
              <a:t> </a:t>
            </a:r>
            <a:endParaRPr lang="it-IT" dirty="0"/>
          </a:p>
          <a:p>
            <a:r>
              <a:rPr lang="it-IT" b="1" dirty="0"/>
              <a:t>3 CHIUDERE GENTILMENTE IL DISCORSO</a:t>
            </a:r>
            <a:endParaRPr lang="it-IT" dirty="0"/>
          </a:p>
          <a:p>
            <a:r>
              <a:rPr lang="it-IT" b="1" dirty="0"/>
              <a:t> </a:t>
            </a:r>
            <a:endParaRPr lang="it-IT" dirty="0"/>
          </a:p>
          <a:p>
            <a:r>
              <a:rPr lang="it-IT" b="1" dirty="0"/>
              <a:t>4 IGNORARE LE CRITICHE</a:t>
            </a:r>
            <a:endParaRPr lang="it-IT" dirty="0"/>
          </a:p>
          <a:p>
            <a:r>
              <a:rPr lang="it-IT" b="1" dirty="0"/>
              <a:t> </a:t>
            </a:r>
            <a:endParaRPr lang="it-IT" dirty="0"/>
          </a:p>
          <a:p>
            <a:r>
              <a:rPr lang="it-IT" b="1" dirty="0"/>
              <a:t>5 ARRABBIARSI</a:t>
            </a:r>
            <a:endParaRPr lang="it-IT" dirty="0"/>
          </a:p>
          <a:p>
            <a:r>
              <a:rPr lang="it-IT" b="1" dirty="0"/>
              <a:t> </a:t>
            </a:r>
            <a:endParaRPr lang="it-IT" dirty="0"/>
          </a:p>
          <a:p>
            <a:r>
              <a:rPr lang="it-IT" b="1" dirty="0"/>
              <a:t>6 RIPETERE LA RICHIESTA</a:t>
            </a:r>
          </a:p>
          <a:p>
            <a:r>
              <a:rPr lang="it-IT" b="1" dirty="0"/>
              <a:t> </a:t>
            </a:r>
            <a:endParaRPr lang="it-IT" dirty="0"/>
          </a:p>
          <a:p>
            <a:r>
              <a:rPr lang="it-IT" b="1" dirty="0"/>
              <a:t>7 CHIEDERE AIUTO</a:t>
            </a:r>
            <a:endParaRPr lang="it-IT" dirty="0"/>
          </a:p>
          <a:p>
            <a:r>
              <a:rPr lang="it-IT" b="1" dirty="0"/>
              <a:t> </a:t>
            </a:r>
            <a:endParaRPr lang="it-IT" dirty="0"/>
          </a:p>
          <a:p>
            <a:r>
              <a:rPr lang="it-IT" b="1" dirty="0"/>
              <a:t>8 SOTTOLINEARE L'IMPORTANZA DEI TUOI BISOGNI</a:t>
            </a:r>
            <a:endParaRPr lang="it-IT" dirty="0"/>
          </a:p>
          <a:p>
            <a:r>
              <a:rPr lang="it-IT" b="1" dirty="0"/>
              <a:t> </a:t>
            </a:r>
            <a:endParaRPr lang="it-IT" dirty="0"/>
          </a:p>
          <a:p>
            <a:r>
              <a:rPr lang="it-IT" b="1" dirty="0"/>
              <a:t>9 ACCETTARE LE POSIZIONI DELL'ALTRO</a:t>
            </a:r>
            <a:endParaRPr lang="it-IT" dirty="0"/>
          </a:p>
          <a:p>
            <a:r>
              <a:rPr lang="it-IT" b="1" dirty="0"/>
              <a:t> </a:t>
            </a:r>
            <a:endParaRPr lang="it-IT" dirty="0"/>
          </a:p>
          <a:p>
            <a:r>
              <a:rPr lang="it-IT" b="1" dirty="0"/>
              <a:t>10 SPIEGARE LA TUA POSIZIONE</a:t>
            </a:r>
            <a:endParaRPr lang="it-IT" dirty="0"/>
          </a:p>
          <a:p>
            <a:r>
              <a:rPr lang="it-IT" b="1" dirty="0"/>
              <a:t> </a:t>
            </a:r>
            <a:endParaRPr lang="it-IT" dirty="0"/>
          </a:p>
          <a:p>
            <a:r>
              <a:rPr lang="it-IT" b="1" dirty="0"/>
              <a:t>11 RICHIEDERE ULTERIORI INFORMAZIONI</a:t>
            </a:r>
            <a:endParaRPr lang="it-IT" dirty="0"/>
          </a:p>
          <a:p>
            <a:r>
              <a:rPr lang="it-IT" b="1" dirty="0"/>
              <a:t> </a:t>
            </a:r>
            <a:endParaRPr lang="it-IT" dirty="0"/>
          </a:p>
          <a:p>
            <a:r>
              <a:rPr lang="it-IT" b="1" dirty="0"/>
              <a:t>12 RITORNARE PIU' TARDI (RICHIEDERE UN ULTERIORE INCONTRO)</a:t>
            </a:r>
            <a:endParaRPr lang="it-IT" dirty="0"/>
          </a:p>
          <a:p>
            <a:r>
              <a:rPr lang="it-IT" b="1" dirty="0"/>
              <a:t> </a:t>
            </a:r>
            <a:endParaRPr lang="it-IT" dirty="0"/>
          </a:p>
          <a:p>
            <a:r>
              <a:rPr lang="it-IT" b="1" dirty="0"/>
              <a:t>13 RICONOSCERE LA VALIDITA' DELLA POSIZIONE DELL'ALTRO E...       (USARE UN ALTRO ATTEGGIAMENTO)</a:t>
            </a:r>
            <a:endParaRPr lang="it-IT" dirty="0"/>
          </a:p>
        </p:txBody>
      </p:sp>
    </p:spTree>
    <p:extLst>
      <p:ext uri="{BB962C8B-B14F-4D97-AF65-F5344CB8AC3E}">
        <p14:creationId xmlns:p14="http://schemas.microsoft.com/office/powerpoint/2010/main" val="326551851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b. </a:t>
            </a:r>
            <a:r>
              <a:rPr lang="it-IT" b="1" dirty="0" err="1"/>
              <a:t>Consequential</a:t>
            </a:r>
            <a:r>
              <a:rPr lang="it-IT" b="1" dirty="0"/>
              <a:t> </a:t>
            </a:r>
            <a:r>
              <a:rPr lang="it-IT" b="1" dirty="0" err="1"/>
              <a:t>Thinking</a:t>
            </a:r>
            <a:r>
              <a:rPr lang="it-IT" b="1" dirty="0"/>
              <a:t>: </a:t>
            </a:r>
            <a:endParaRPr lang="it-IT" dirty="0"/>
          </a:p>
        </p:txBody>
      </p:sp>
      <p:sp>
        <p:nvSpPr>
          <p:cNvPr id="3" name="Segnaposto contenuto 2"/>
          <p:cNvSpPr>
            <a:spLocks noGrp="1"/>
          </p:cNvSpPr>
          <p:nvPr>
            <p:ph idx="1"/>
          </p:nvPr>
        </p:nvSpPr>
        <p:spPr/>
        <p:txBody>
          <a:bodyPr>
            <a:normAutofit fontScale="92500" lnSpcReduction="20000"/>
          </a:bodyPr>
          <a:lstStyle/>
          <a:p>
            <a:r>
              <a:rPr lang="it-IT" dirty="0"/>
              <a:t>si cerca di fare ragionare il cliente sulle </a:t>
            </a:r>
          </a:p>
          <a:p>
            <a:r>
              <a:rPr lang="it-IT" dirty="0"/>
              <a:t>(1) </a:t>
            </a:r>
            <a:r>
              <a:rPr lang="it-IT" b="1" dirty="0"/>
              <a:t>conseguenze</a:t>
            </a:r>
            <a:r>
              <a:rPr lang="it-IT" dirty="0"/>
              <a:t> del proprio comportamento, </a:t>
            </a:r>
          </a:p>
          <a:p>
            <a:r>
              <a:rPr lang="it-IT" dirty="0"/>
              <a:t>(2) quale sia il proprio </a:t>
            </a:r>
            <a:r>
              <a:rPr lang="it-IT" b="1" dirty="0"/>
              <a:t>obiettivo </a:t>
            </a:r>
            <a:r>
              <a:rPr lang="it-IT" dirty="0"/>
              <a:t>e</a:t>
            </a:r>
            <a:r>
              <a:rPr lang="it-IT" b="1" dirty="0"/>
              <a:t> quale l’obiettivo dell’obiettivo</a:t>
            </a:r>
            <a:endParaRPr lang="it-IT" dirty="0"/>
          </a:p>
          <a:p>
            <a:r>
              <a:rPr lang="it-IT" dirty="0"/>
              <a:t>(3) quale sia la </a:t>
            </a:r>
            <a:r>
              <a:rPr lang="it-IT" b="1" dirty="0"/>
              <a:t>via migliore</a:t>
            </a:r>
            <a:r>
              <a:rPr lang="it-IT" dirty="0"/>
              <a:t> per raggiungerlo</a:t>
            </a:r>
          </a:p>
          <a:p>
            <a:r>
              <a:rPr lang="it-IT" dirty="0"/>
              <a:t>Lo scopo è quello insegnare strategie comportamentali alternative per raggiungere lo stesso obiettivo con minori conseguenze negative, quello cioè di individuare la via migliore e definire le strategie per realizzarla.</a:t>
            </a:r>
          </a:p>
          <a:p>
            <a:endParaRPr lang="it-IT" dirty="0"/>
          </a:p>
        </p:txBody>
      </p:sp>
    </p:spTree>
    <p:extLst>
      <p:ext uri="{BB962C8B-B14F-4D97-AF65-F5344CB8AC3E}">
        <p14:creationId xmlns:p14="http://schemas.microsoft.com/office/powerpoint/2010/main" val="412719214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Questo tipo di tecnica può essere usato su una popolazione target molto ampia, anche su bambini di età prescolare (ovviamente in contenuti e termini diversi). Lavora molto bene con ragazzi con impulsi aggressivi (spesso gli adolescenti mostrano di non conoscere e di non aver mai riflettuto su metodi alternativi di comportamento rispetto all’aggressività).  </a:t>
            </a:r>
          </a:p>
          <a:p>
            <a:r>
              <a:rPr lang="it-IT" b="1" dirty="0"/>
              <a:t> </a:t>
            </a:r>
            <a:endParaRPr lang="it-IT" dirty="0"/>
          </a:p>
          <a:p>
            <a:endParaRPr lang="it-IT" dirty="0"/>
          </a:p>
        </p:txBody>
      </p:sp>
    </p:spTree>
    <p:extLst>
      <p:ext uri="{BB962C8B-B14F-4D97-AF65-F5344CB8AC3E}">
        <p14:creationId xmlns:p14="http://schemas.microsoft.com/office/powerpoint/2010/main" val="70492241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13-4</a:t>
            </a:r>
          </a:p>
          <a:p>
            <a:pPr eaLnBrk="1" hangingPunct="1">
              <a:defRPr/>
            </a:pPr>
            <a:r>
              <a:rPr lang="it-IT" dirty="0"/>
              <a:t>ESEMPIO CLINICO</a:t>
            </a:r>
          </a:p>
        </p:txBody>
      </p:sp>
    </p:spTree>
    <p:extLst>
      <p:ext uri="{BB962C8B-B14F-4D97-AF65-F5344CB8AC3E}">
        <p14:creationId xmlns:p14="http://schemas.microsoft.com/office/powerpoint/2010/main" val="306720469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285860"/>
            <a:ext cx="8258204" cy="702980"/>
          </a:xfrm>
        </p:spPr>
        <p:txBody>
          <a:bodyPr>
            <a:normAutofit fontScale="90000"/>
          </a:bodyPr>
          <a:lstStyle/>
          <a:p>
            <a:r>
              <a:rPr lang="it-IT" b="1" dirty="0"/>
              <a:t>ESEMPIO</a:t>
            </a:r>
            <a:br>
              <a:rPr lang="it-IT" dirty="0"/>
            </a:br>
            <a:endParaRPr lang="it-IT" dirty="0"/>
          </a:p>
        </p:txBody>
      </p:sp>
      <p:sp>
        <p:nvSpPr>
          <p:cNvPr id="3" name="Segnaposto contenuto 2"/>
          <p:cNvSpPr>
            <a:spLocks noGrp="1"/>
          </p:cNvSpPr>
          <p:nvPr>
            <p:ph idx="1"/>
          </p:nvPr>
        </p:nvSpPr>
        <p:spPr/>
        <p:txBody>
          <a:bodyPr>
            <a:normAutofit/>
          </a:bodyPr>
          <a:lstStyle/>
          <a:p>
            <a:pPr>
              <a:buNone/>
            </a:pPr>
            <a:r>
              <a:rPr lang="it-IT" b="1" dirty="0"/>
              <a:t> </a:t>
            </a:r>
            <a:endParaRPr lang="it-IT" dirty="0"/>
          </a:p>
          <a:p>
            <a:r>
              <a:rPr lang="it-IT" b="1" dirty="0"/>
              <a:t>U</a:t>
            </a:r>
            <a:r>
              <a:rPr lang="it-IT" dirty="0"/>
              <a:t>n paziente giunge irritato al colloquio. Quali sono i passaggi da seguire per descrivere il problema secondo il modello ABC?</a:t>
            </a:r>
          </a:p>
          <a:p>
            <a:r>
              <a:rPr lang="it-IT" dirty="0"/>
              <a:t> </a:t>
            </a:r>
          </a:p>
          <a:p>
            <a:pPr lvl="0"/>
            <a:r>
              <a:rPr lang="it-IT" dirty="0"/>
              <a:t>Fare domande per comprendere quale sia l’emozione problema, in questo caso la RABBIA (</a:t>
            </a:r>
            <a:r>
              <a:rPr lang="it-IT" b="1" dirty="0"/>
              <a:t>C </a:t>
            </a:r>
            <a:r>
              <a:rPr lang="it-IT" dirty="0"/>
              <a:t>- emozione</a:t>
            </a:r>
            <a:r>
              <a:rPr lang="it-IT" b="1" dirty="0"/>
              <a:t>)</a:t>
            </a:r>
            <a:endParaRPr lang="it-IT" dirty="0"/>
          </a:p>
          <a:p>
            <a:endParaRPr lang="it-IT" dirty="0"/>
          </a:p>
        </p:txBody>
      </p:sp>
    </p:spTree>
    <p:extLst>
      <p:ext uri="{BB962C8B-B14F-4D97-AF65-F5344CB8AC3E}">
        <p14:creationId xmlns:p14="http://schemas.microsoft.com/office/powerpoint/2010/main" val="136974336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it-IT" dirty="0"/>
              <a:t>Cosa fa quando è arrabbiato? Urlo quando torno a casa (C - comportamento)</a:t>
            </a:r>
          </a:p>
          <a:p>
            <a:pPr lvl="0"/>
            <a:r>
              <a:rPr lang="it-IT" dirty="0"/>
              <a:t>Perché? Perché le cose sono andate male al lavoro (C)</a:t>
            </a:r>
          </a:p>
          <a:p>
            <a:pPr lvl="0"/>
            <a:r>
              <a:rPr lang="it-IT" dirty="0"/>
              <a:t>Perché sono andate male? Il capo urla contro di me (A)</a:t>
            </a:r>
          </a:p>
          <a:p>
            <a:pPr lvl="0"/>
            <a:r>
              <a:rPr lang="it-IT" dirty="0"/>
              <a:t>Fare domande che possano analizzare la frequenza, la durata e l’intensità dell’emozione.</a:t>
            </a:r>
          </a:p>
          <a:p>
            <a:endParaRPr lang="it-IT" dirty="0"/>
          </a:p>
        </p:txBody>
      </p:sp>
    </p:spTree>
    <p:extLst>
      <p:ext uri="{BB962C8B-B14F-4D97-AF65-F5344CB8AC3E}">
        <p14:creationId xmlns:p14="http://schemas.microsoft.com/office/powerpoint/2010/main" val="331503870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it-IT" dirty="0"/>
              <a:t>Cosa dici a te stesso quando sei arrabbiato? Che il mio capo non dovrebbe comportarsi così (B)</a:t>
            </a:r>
          </a:p>
          <a:p>
            <a:pPr lvl="0"/>
            <a:r>
              <a:rPr lang="it-IT" dirty="0"/>
              <a:t>Fare altre domande che permettano di capire quale siano le idee irrazionali presenti partendo da una generale (</a:t>
            </a:r>
            <a:r>
              <a:rPr lang="it-IT" dirty="0" err="1"/>
              <a:t>es</a:t>
            </a:r>
            <a:r>
              <a:rPr lang="it-IT" dirty="0"/>
              <a:t>: come credi che dovrebbe comportarsi il tuo capo?) e, quindi, procedendo per inferenze a catena.</a:t>
            </a:r>
          </a:p>
          <a:p>
            <a:r>
              <a:rPr lang="it-IT" dirty="0"/>
              <a:t> </a:t>
            </a:r>
          </a:p>
          <a:p>
            <a:endParaRPr lang="it-IT" dirty="0"/>
          </a:p>
        </p:txBody>
      </p:sp>
    </p:spTree>
    <p:extLst>
      <p:ext uri="{BB962C8B-B14F-4D97-AF65-F5344CB8AC3E}">
        <p14:creationId xmlns:p14="http://schemas.microsoft.com/office/powerpoint/2010/main" val="266126406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il colloquio</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14-1 tecniche di colloquio</a:t>
            </a:r>
          </a:p>
        </p:txBody>
      </p:sp>
    </p:spTree>
    <p:extLst>
      <p:ext uri="{BB962C8B-B14F-4D97-AF65-F5344CB8AC3E}">
        <p14:creationId xmlns:p14="http://schemas.microsoft.com/office/powerpoint/2010/main" val="156447056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dirty="0"/>
              <a:t>DISSUASIONE COGNITIVA DELLE IDEE DISFUNZIONALI</a:t>
            </a:r>
            <a:br>
              <a:rPr lang="it-IT" sz="6600" b="1" i="1" dirty="0"/>
            </a:br>
            <a:endParaRPr lang="it-IT" dirty="0"/>
          </a:p>
        </p:txBody>
      </p:sp>
      <p:sp>
        <p:nvSpPr>
          <p:cNvPr id="3" name="Segnaposto contenuto 2"/>
          <p:cNvSpPr>
            <a:spLocks noGrp="1"/>
          </p:cNvSpPr>
          <p:nvPr>
            <p:ph idx="1"/>
          </p:nvPr>
        </p:nvSpPr>
        <p:spPr/>
        <p:txBody>
          <a:bodyPr>
            <a:normAutofit fontScale="62500" lnSpcReduction="20000"/>
          </a:bodyPr>
          <a:lstStyle/>
          <a:p>
            <a:endParaRPr lang="it-IT" b="1" dirty="0"/>
          </a:p>
          <a:p>
            <a:r>
              <a:rPr lang="it-IT" b="1" dirty="0"/>
              <a:t>ASPETTI GENERALI</a:t>
            </a:r>
            <a:endParaRPr lang="it-IT" sz="4800" b="1" dirty="0"/>
          </a:p>
          <a:p>
            <a:r>
              <a:rPr lang="it-IT" dirty="0"/>
              <a:t>La Dissuasione Cognitiva (Dispute/</a:t>
            </a:r>
            <a:r>
              <a:rPr lang="it-IT" dirty="0" err="1"/>
              <a:t>Debate</a:t>
            </a:r>
            <a:r>
              <a:rPr lang="it-IT" dirty="0"/>
              <a:t>) è la fase successiva all’individuazione delle idee disfunzionali con l’obiettivo di sfidarle e cambiarle.</a:t>
            </a:r>
            <a:endParaRPr lang="it-IT" sz="4400" dirty="0"/>
          </a:p>
          <a:p>
            <a:r>
              <a:rPr lang="it-IT" dirty="0"/>
              <a:t>Segue un elenco delle strategie generali che possono essere utilizzate nella dissuasione delle idee disfunzionali indipendentemente da quali esse siano:</a:t>
            </a:r>
            <a:endParaRPr lang="it-IT" sz="4400" dirty="0"/>
          </a:p>
          <a:p>
            <a:r>
              <a:rPr lang="it-IT" dirty="0"/>
              <a:t> </a:t>
            </a:r>
            <a:endParaRPr lang="it-IT" sz="4400" dirty="0"/>
          </a:p>
          <a:p>
            <a:pPr lvl="0"/>
            <a:r>
              <a:rPr lang="it-IT" dirty="0"/>
              <a:t>Riconoscimento dell’utilità dello scopo implicito (</a:t>
            </a:r>
            <a:r>
              <a:rPr lang="it-IT" dirty="0" err="1"/>
              <a:t>es</a:t>
            </a:r>
            <a:r>
              <a:rPr lang="it-IT" dirty="0"/>
              <a:t>: è utile essere apprezzato e amato).</a:t>
            </a:r>
            <a:endParaRPr lang="it-IT" sz="4400" dirty="0"/>
          </a:p>
          <a:p>
            <a:r>
              <a:rPr lang="it-IT" dirty="0"/>
              <a:t> </a:t>
            </a:r>
            <a:endParaRPr lang="it-IT" sz="4400" dirty="0"/>
          </a:p>
          <a:p>
            <a:pPr lvl="0"/>
            <a:r>
              <a:rPr lang="it-IT" dirty="0"/>
              <a:t>Dividere l’idea in gioco nelle sue componenti che sono: PREMESSE (</a:t>
            </a:r>
            <a:r>
              <a:rPr lang="it-IT" dirty="0" err="1"/>
              <a:t>es</a:t>
            </a:r>
            <a:r>
              <a:rPr lang="it-IT" dirty="0"/>
              <a:t>: i bisogni) e CONSEGUENZE (</a:t>
            </a:r>
            <a:r>
              <a:rPr lang="it-IT" dirty="0" err="1"/>
              <a:t>es</a:t>
            </a:r>
            <a:r>
              <a:rPr lang="it-IT" dirty="0"/>
              <a:t>: sarebbe una catastrofe). Accertarsi di trovare argomenti per entrambi i livelli. </a:t>
            </a:r>
            <a:endParaRPr lang="it-IT" sz="4400" dirty="0"/>
          </a:p>
        </p:txBody>
      </p:sp>
    </p:spTree>
    <p:extLst>
      <p:ext uri="{BB962C8B-B14F-4D97-AF65-F5344CB8AC3E}">
        <p14:creationId xmlns:p14="http://schemas.microsoft.com/office/powerpoint/2010/main" val="2178906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t>Premesse per futura REBT:</a:t>
            </a:r>
          </a:p>
        </p:txBody>
      </p:sp>
      <p:sp>
        <p:nvSpPr>
          <p:cNvPr id="3" name="Segnaposto contenuto 2"/>
          <p:cNvSpPr>
            <a:spLocks noGrp="1"/>
          </p:cNvSpPr>
          <p:nvPr>
            <p:ph idx="1"/>
          </p:nvPr>
        </p:nvSpPr>
        <p:spPr>
          <a:xfrm>
            <a:off x="507999" y="2387876"/>
            <a:ext cx="8317948" cy="3438939"/>
          </a:xfrm>
        </p:spPr>
        <p:txBody>
          <a:bodyPr>
            <a:noAutofit/>
          </a:bodyPr>
          <a:lstStyle/>
          <a:p>
            <a:pPr marL="685800" indent="-685800">
              <a:buFont typeface="+mj-lt"/>
              <a:buAutoNum type="arabicPeriod"/>
            </a:pPr>
            <a:r>
              <a:rPr lang="it-IT" sz="3600" dirty="0"/>
              <a:t>Infanzia infelice e sofferenze fisiche. </a:t>
            </a:r>
          </a:p>
          <a:p>
            <a:pPr marL="685800" indent="-685800">
              <a:buFont typeface="+mj-lt"/>
              <a:buAutoNum type="arabicPeriod"/>
            </a:pPr>
            <a:r>
              <a:rPr lang="it-IT" sz="3600" dirty="0"/>
              <a:t>Non lasciarsi andare.</a:t>
            </a:r>
          </a:p>
          <a:p>
            <a:pPr marL="685800" indent="-685800">
              <a:buFont typeface="+mj-lt"/>
              <a:buAutoNum type="arabicPeriod"/>
            </a:pPr>
            <a:r>
              <a:rPr lang="it-IT" sz="3600" dirty="0"/>
              <a:t>Desensibilizzazione in vivo.</a:t>
            </a:r>
          </a:p>
          <a:p>
            <a:pPr marL="685800" indent="-685800">
              <a:buFont typeface="+mj-lt"/>
              <a:buAutoNum type="arabicPeriod"/>
            </a:pPr>
            <a:r>
              <a:rPr lang="it-IT" sz="3600" dirty="0"/>
              <a:t>Per superare emozioni non basta </a:t>
            </a:r>
            <a:r>
              <a:rPr lang="it-IT" sz="3600" dirty="0" err="1"/>
              <a:t>Insight</a:t>
            </a:r>
            <a:r>
              <a:rPr lang="it-IT" sz="3600" dirty="0"/>
              <a:t> ma occorre anche una notevole quantità di azione diretta a combatterle.</a:t>
            </a:r>
          </a:p>
          <a:p>
            <a:pPr marL="685800" indent="-685800">
              <a:buFont typeface="+mj-lt"/>
              <a:buAutoNum type="arabicPeriod"/>
            </a:pPr>
            <a:endParaRPr lang="it-IT" sz="3000" dirty="0"/>
          </a:p>
          <a:p>
            <a:pPr marL="0" indent="0">
              <a:buNone/>
            </a:pPr>
            <a:endParaRPr lang="it-IT" dirty="0"/>
          </a:p>
        </p:txBody>
      </p:sp>
      <p:sp>
        <p:nvSpPr>
          <p:cNvPr id="4" name="Segnaposto numero diapositiva 3"/>
          <p:cNvSpPr>
            <a:spLocks noGrp="1"/>
          </p:cNvSpPr>
          <p:nvPr>
            <p:ph type="sldNum" sz="quarter" idx="12"/>
          </p:nvPr>
        </p:nvSpPr>
        <p:spPr/>
        <p:txBody>
          <a:bodyPr/>
          <a:lstStyle/>
          <a:p>
            <a:fld id="{80BB8B8B-33E8-48CF-AF2E-03CDDED9A037}" type="slidenum">
              <a:rPr lang="it-IT" smtClean="0"/>
              <a:t>16</a:t>
            </a:fld>
            <a:endParaRPr lang="it-IT" dirty="0"/>
          </a:p>
        </p:txBody>
      </p:sp>
    </p:spTree>
    <p:extLst>
      <p:ext uri="{BB962C8B-B14F-4D97-AF65-F5344CB8AC3E}">
        <p14:creationId xmlns:p14="http://schemas.microsoft.com/office/powerpoint/2010/main" val="84137279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Le domande chiave sul tuo modo di pensare sono:</a:t>
            </a:r>
          </a:p>
          <a:p>
            <a:r>
              <a:rPr lang="it-IT" dirty="0"/>
              <a:t>È vero?</a:t>
            </a:r>
          </a:p>
          <a:p>
            <a:r>
              <a:rPr lang="it-IT" dirty="0"/>
              <a:t>È utile?</a:t>
            </a:r>
          </a:p>
          <a:p>
            <a:r>
              <a:rPr lang="it-IT" dirty="0"/>
              <a:t>Ti fa star bene?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9923084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395536" y="1844824"/>
            <a:ext cx="8229600" cy="4268799"/>
          </a:xfrm>
        </p:spPr>
        <p:txBody>
          <a:bodyPr>
            <a:normAutofit/>
          </a:bodyPr>
          <a:lstStyle/>
          <a:p>
            <a:pPr lvl="0"/>
            <a:r>
              <a:rPr lang="it-IT" dirty="0"/>
              <a:t>Sottoporre i nuclei assolutistici a critica:</a:t>
            </a:r>
            <a:endParaRPr lang="it-IT" sz="4400" dirty="0"/>
          </a:p>
          <a:p>
            <a:pPr lvl="1"/>
            <a:r>
              <a:rPr lang="it-IT" b="1" dirty="0"/>
              <a:t>Concettuale</a:t>
            </a:r>
            <a:r>
              <a:rPr lang="it-IT" dirty="0"/>
              <a:t>: quanto è logico? È vero? Ci sono prove?</a:t>
            </a:r>
            <a:endParaRPr lang="it-IT" sz="4000" dirty="0"/>
          </a:p>
          <a:p>
            <a:pPr lvl="1"/>
            <a:r>
              <a:rPr lang="it-IT" b="1" dirty="0"/>
              <a:t>Esperienziale</a:t>
            </a:r>
            <a:r>
              <a:rPr lang="it-IT" dirty="0"/>
              <a:t>: quanto fa stare bene?</a:t>
            </a:r>
            <a:endParaRPr lang="it-IT" sz="4000" dirty="0"/>
          </a:p>
          <a:p>
            <a:pPr lvl="1"/>
            <a:r>
              <a:rPr lang="it-IT" b="1" dirty="0"/>
              <a:t>Pragmatica</a:t>
            </a:r>
            <a:r>
              <a:rPr lang="it-IT" dirty="0"/>
              <a:t>: quanto è utile per i miei scopi?</a:t>
            </a:r>
            <a:endParaRPr lang="it-IT" sz="4000" dirty="0"/>
          </a:p>
        </p:txBody>
      </p:sp>
    </p:spTree>
    <p:extLst>
      <p:ext uri="{BB962C8B-B14F-4D97-AF65-F5344CB8AC3E}">
        <p14:creationId xmlns:p14="http://schemas.microsoft.com/office/powerpoint/2010/main" val="290193626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Quali sono i nuclei che vengono criticati:</a:t>
            </a:r>
          </a:p>
          <a:p>
            <a:pPr lvl="0"/>
            <a:r>
              <a:rPr lang="it-IT" sz="2400" b="1" dirty="0"/>
              <a:t>Bisogni e Doveri</a:t>
            </a:r>
            <a:r>
              <a:rPr lang="it-IT" sz="2400" dirty="0"/>
              <a:t>:	- è proprio vero che “devi” (es: lavorare)?</a:t>
            </a:r>
          </a:p>
          <a:p>
            <a:r>
              <a:rPr lang="it-IT" sz="2400" dirty="0"/>
              <a:t>- si possono usare provocazioni e humour ma con criterio e con clienti giusti.</a:t>
            </a:r>
          </a:p>
          <a:p>
            <a:pPr lvl="0"/>
            <a:r>
              <a:rPr lang="it-IT" sz="2400" b="1" dirty="0"/>
              <a:t>Valutazioni Globali e Catastrofiche</a:t>
            </a:r>
            <a:r>
              <a:rPr lang="it-IT" sz="2400" dirty="0"/>
              <a:t>: Cosa vuol dire catastrofe? Cosa vuol dire insopportabile? (es: caldo insopportabile, si suda ma si sopporta). </a:t>
            </a:r>
          </a:p>
          <a:p>
            <a:pPr lvl="0"/>
            <a:r>
              <a:rPr lang="it-IT" sz="2400" b="1" dirty="0"/>
              <a:t>Uso del Verbo Essere</a:t>
            </a:r>
            <a:r>
              <a:rPr lang="it-IT" sz="2400" dirty="0"/>
              <a:t> (es: è un bugiardo): da quando è nato? In ogni cosa?</a:t>
            </a:r>
          </a:p>
          <a:p>
            <a:pPr lvl="0"/>
            <a:r>
              <a:rPr lang="it-IT" sz="2400" b="1" dirty="0"/>
              <a:t>Termini assolutistici</a:t>
            </a:r>
            <a:r>
              <a:rPr lang="it-IT" sz="2400" dirty="0"/>
              <a:t> (tutti, sempre, mai </a:t>
            </a:r>
            <a:r>
              <a:rPr lang="it-IT" sz="2400" dirty="0" err="1"/>
              <a:t>ecc</a:t>
            </a:r>
            <a:r>
              <a:rPr lang="it-IT" sz="2400" dirty="0"/>
              <a:t>…) </a:t>
            </a:r>
          </a:p>
          <a:p>
            <a:endParaRPr lang="it-IT" sz="4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9902603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b="1" dirty="0"/>
              <a:t>Offrire Alternative</a:t>
            </a:r>
            <a:r>
              <a:rPr lang="it-IT" dirty="0"/>
              <a:t>: non si può smontare senza costruire altrimenti il rischio è che il cliente si scompensi e </a:t>
            </a:r>
          </a:p>
          <a:p>
            <a:pPr lvl="0"/>
            <a:r>
              <a:rPr lang="it-IT" dirty="0"/>
              <a:t>a) si senta disorientato o </a:t>
            </a:r>
          </a:p>
          <a:p>
            <a:pPr lvl="0"/>
            <a:r>
              <a:rPr lang="it-IT" dirty="0"/>
              <a:t>b) si aggrappi ad un’altra idea disfunzionale. </a:t>
            </a:r>
          </a:p>
          <a:p>
            <a:pPr lvl="0"/>
            <a:r>
              <a:rPr lang="it-IT" dirty="0"/>
              <a:t>Accertarsi di salvare eventuali parti sane dell’idea del cliente per evitare di svalutarlo troppo. </a:t>
            </a:r>
          </a:p>
          <a:p>
            <a:pPr lvl="0"/>
            <a:endParaRPr lang="it-IT" b="1" dirty="0"/>
          </a:p>
          <a:p>
            <a:endParaRPr lang="it-IT" dirty="0"/>
          </a:p>
        </p:txBody>
      </p:sp>
    </p:spTree>
    <p:extLst>
      <p:ext uri="{BB962C8B-B14F-4D97-AF65-F5344CB8AC3E}">
        <p14:creationId xmlns:p14="http://schemas.microsoft.com/office/powerpoint/2010/main" val="49934399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Riformulazione: </a:t>
            </a:r>
            <a:r>
              <a:rPr lang="it-IT" dirty="0"/>
              <a:t>la fase finale è rappresentata dalla formulazione dell’alternativa. È importante che questa sia incisiva, breve e semplice come e più dell’idea disfunzionale evitando elementi estranei e ridondanti.</a:t>
            </a:r>
            <a:r>
              <a:rPr lang="it-IT" b="1" dirty="0"/>
              <a:t>	</a:t>
            </a:r>
            <a:endParaRPr lang="it-IT" dirty="0"/>
          </a:p>
        </p:txBody>
      </p:sp>
    </p:spTree>
    <p:extLst>
      <p:ext uri="{BB962C8B-B14F-4D97-AF65-F5344CB8AC3E}">
        <p14:creationId xmlns:p14="http://schemas.microsoft.com/office/powerpoint/2010/main" val="23600549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DEBATING IDEA1</a:t>
            </a:r>
            <a:br>
              <a:rPr lang="it-IT" b="1" dirty="0"/>
            </a:br>
            <a:endParaRPr lang="it-IT" dirty="0"/>
          </a:p>
        </p:txBody>
      </p:sp>
      <p:sp>
        <p:nvSpPr>
          <p:cNvPr id="3" name="Segnaposto contenuto 2"/>
          <p:cNvSpPr>
            <a:spLocks noGrp="1"/>
          </p:cNvSpPr>
          <p:nvPr>
            <p:ph idx="1"/>
          </p:nvPr>
        </p:nvSpPr>
        <p:spPr/>
        <p:txBody>
          <a:bodyPr>
            <a:normAutofit lnSpcReduction="10000"/>
          </a:bodyPr>
          <a:lstStyle/>
          <a:p>
            <a:r>
              <a:rPr lang="it-IT" dirty="0"/>
              <a:t>Seguono alcuni suggerimenti e argomentazioni per discutere con il cliente la prima idea irrazionale.</a:t>
            </a:r>
          </a:p>
          <a:p>
            <a:r>
              <a:rPr lang="it-IT" dirty="0"/>
              <a:t> </a:t>
            </a:r>
          </a:p>
          <a:p>
            <a:r>
              <a:rPr lang="it-IT" b="1" dirty="0"/>
              <a:t>Premesse (</a:t>
            </a:r>
            <a:r>
              <a:rPr lang="it-IT" b="1" i="1" dirty="0"/>
              <a:t>mi devono apprezzare)</a:t>
            </a:r>
            <a:endParaRPr lang="it-IT" dirty="0"/>
          </a:p>
          <a:p>
            <a:pPr lvl="0"/>
            <a:r>
              <a:rPr lang="it-IT" dirty="0"/>
              <a:t>riconoscere l’utilità di questo desiderio ma sottolineare che il bisogno è controproducente in modo da impostare le basi della riformulazione</a:t>
            </a:r>
          </a:p>
          <a:p>
            <a:endParaRPr lang="it-IT" dirty="0"/>
          </a:p>
        </p:txBody>
      </p:sp>
    </p:spTree>
    <p:extLst>
      <p:ext uri="{BB962C8B-B14F-4D97-AF65-F5344CB8AC3E}">
        <p14:creationId xmlns:p14="http://schemas.microsoft.com/office/powerpoint/2010/main" val="50333623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800" dirty="0"/>
              <a:t>Muovere critica al concetto di bisogno.</a:t>
            </a:r>
          </a:p>
          <a:p>
            <a:pPr lvl="0"/>
            <a:r>
              <a:rPr lang="it-IT" sz="2800" dirty="0"/>
              <a:t>Critica alle altre assolutizzazioni (tanti, sempre </a:t>
            </a:r>
            <a:r>
              <a:rPr lang="it-IT" sz="2800" dirty="0" err="1"/>
              <a:t>ecc</a:t>
            </a:r>
            <a:r>
              <a:rPr lang="it-IT" sz="2800" dirty="0"/>
              <a:t>…). Sono obiettivi irraggiungibili, le altre persone hanno opinioni diverse e contrarie su qualche nostro aspetto, è impossibile che tutti la pensino allo stesso modo.</a:t>
            </a:r>
          </a:p>
          <a:p>
            <a:r>
              <a:rPr lang="it-IT" sz="2800" dirty="0"/>
              <a:t>Si possono usare esempi, metafore, schede standardizzate in cui l’idea viene sottoposta a domande che la criticano dal punto di vista logico, esistenzialistico, pragmatico.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1260994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it-IT" dirty="0"/>
              <a:t>Ammesso che mi illuda che mi amino tutti sarò portato a chiedermi continuamente se mi amano abbastanza o se mi ameranno anche in futuro (è controproducente).</a:t>
            </a:r>
          </a:p>
          <a:p>
            <a:pPr lvl="0"/>
            <a:r>
              <a:rPr lang="it-IT" dirty="0"/>
              <a:t>Questa ricerca disperata di gratificazione consuma tante energie togliendole ad altre attività gratificanti.</a:t>
            </a:r>
          </a:p>
          <a:p>
            <a:pPr lvl="0"/>
            <a:r>
              <a:rPr lang="it-IT" dirty="0"/>
              <a:t>Sarò portato a comportarmi in modo compiacente, servile, finto:</a:t>
            </a:r>
          </a:p>
          <a:p>
            <a:endParaRPr lang="it-IT" dirty="0"/>
          </a:p>
        </p:txBody>
      </p:sp>
    </p:spTree>
    <p:extLst>
      <p:ext uri="{BB962C8B-B14F-4D97-AF65-F5344CB8AC3E}">
        <p14:creationId xmlns:p14="http://schemas.microsoft.com/office/powerpoint/2010/main" val="400755407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t>Posso riuscire con una persona ma con più persone diventa difficile.</a:t>
            </a:r>
          </a:p>
          <a:p>
            <a:pPr lvl="0"/>
            <a:r>
              <a:rPr lang="it-IT" sz="2000" dirty="0"/>
              <a:t>Divento una persona dipendente.</a:t>
            </a:r>
          </a:p>
          <a:p>
            <a:pPr lvl="0"/>
            <a:r>
              <a:rPr lang="it-IT" sz="2000" dirty="0"/>
              <a:t>Dimentico i miei gusti, le mie preferenze e perdo lamia identità.</a:t>
            </a:r>
          </a:p>
          <a:p>
            <a:pPr lvl="0"/>
            <a:r>
              <a:rPr lang="it-IT" sz="2000" dirty="0"/>
              <a:t>E poi in questo caso accetterebbero una maschera finta, non me.</a:t>
            </a:r>
          </a:p>
          <a:p>
            <a:pPr lvl="0"/>
            <a:r>
              <a:rPr lang="it-IT" sz="2000" dirty="0"/>
              <a:t>Questa disperata ricerca: ci rende ansiosi, servili, insistenti e seccanti, fragili a sfruttamenti e manipolazioni e tutto questo porta proprio a perdere la stima degli altri. Conosce qualcuno che apprezza e stima queste caratteristiche? Si apprezza di più lo stile opposto a questo. (</a:t>
            </a:r>
            <a:r>
              <a:rPr lang="it-IT" sz="2000" b="1" dirty="0" err="1"/>
              <a:t>nb</a:t>
            </a:r>
            <a:r>
              <a:rPr lang="it-IT" sz="2000" b="1" dirty="0"/>
              <a:t>: </a:t>
            </a:r>
            <a:r>
              <a:rPr lang="it-IT" sz="2000" dirty="0"/>
              <a:t>se lui dice me ne accorgo ma non riesco a fare altrimenti c’è un problema secondario da risolvere).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2571617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Conseguenze (</a:t>
            </a:r>
            <a:r>
              <a:rPr lang="it-IT" b="1" i="1" dirty="0"/>
              <a:t>altrimenti è una catastrofe)</a:t>
            </a:r>
            <a:endParaRPr lang="it-IT" dirty="0"/>
          </a:p>
          <a:p>
            <a:pPr lvl="0"/>
            <a:r>
              <a:rPr lang="it-IT" dirty="0"/>
              <a:t>Riconoscere che è spiacevole non essere apprezzati ma non per forza una catastrofe.</a:t>
            </a:r>
          </a:p>
          <a:p>
            <a:pPr lvl="0"/>
            <a:r>
              <a:rPr lang="it-IT" dirty="0"/>
              <a:t>Analisi delle conseguenze realistiche, probabili e tangibili (cosa si ottiene concretamente? Cosa succede se ottieni disapprovazione?). Portare alla realtà è utile nelle idee catastrofiche. Se il danno è reale (</a:t>
            </a:r>
            <a:r>
              <a:rPr lang="it-IT" dirty="0" err="1"/>
              <a:t>es</a:t>
            </a:r>
            <a:r>
              <a:rPr lang="it-IT" dirty="0"/>
              <a:t>: perdita di lavoro): bene, questo è un danno, non una catastrofe, possiamo cercare soluzioni.</a:t>
            </a:r>
          </a:p>
          <a:p>
            <a:pPr lvl="0"/>
            <a:r>
              <a:rPr lang="it-IT" dirty="0"/>
              <a:t>Inoltre, finché il giudizio negativo rimane un’idea non può avere effetto su di noi, solo se viene agito con parole o fatti può avere conseguenze reali. Se agisce: </a:t>
            </a:r>
          </a:p>
          <a:p>
            <a:endParaRPr lang="it-IT" dirty="0"/>
          </a:p>
        </p:txBody>
      </p:sp>
    </p:spTree>
    <p:extLst>
      <p:ext uri="{BB962C8B-B14F-4D97-AF65-F5344CB8AC3E}">
        <p14:creationId xmlns:p14="http://schemas.microsoft.com/office/powerpoint/2010/main" val="2554151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28650" y="1046094"/>
            <a:ext cx="7886700" cy="4443879"/>
          </a:xfrm>
        </p:spPr>
        <p:txBody>
          <a:bodyPr>
            <a:noAutofit/>
          </a:bodyPr>
          <a:lstStyle/>
          <a:p>
            <a:r>
              <a:rPr lang="it-IT" sz="3000" dirty="0"/>
              <a:t>Gli animali per immaginare un evento sgradevole almeno concretamente vengono puniti una volta.</a:t>
            </a:r>
          </a:p>
          <a:p>
            <a:r>
              <a:rPr lang="it-IT" sz="3000" dirty="0"/>
              <a:t>Gli uomini eventi immaginati o definiti.</a:t>
            </a:r>
          </a:p>
          <a:p>
            <a:r>
              <a:rPr lang="it-IT" sz="3000" dirty="0"/>
              <a:t>Paure definite originariamente da altri.</a:t>
            </a:r>
          </a:p>
          <a:p>
            <a:r>
              <a:rPr lang="it-IT" sz="3000" dirty="0"/>
              <a:t>Uomo animale suggestionabile e auto suggestionabile.</a:t>
            </a:r>
          </a:p>
          <a:p>
            <a:r>
              <a:rPr lang="it-IT" sz="3000" dirty="0"/>
              <a:t>Finalmente attenzione alla precise frasi che il paziente si era detto e continuava a dirsi  per creare e mantenere il disturbo.</a:t>
            </a:r>
          </a:p>
          <a:p>
            <a:endParaRPr lang="it-IT" dirty="0"/>
          </a:p>
        </p:txBody>
      </p:sp>
    </p:spTree>
    <p:extLst>
      <p:ext uri="{BB962C8B-B14F-4D97-AF65-F5344CB8AC3E}">
        <p14:creationId xmlns:p14="http://schemas.microsoft.com/office/powerpoint/2010/main" val="865884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dirty="0"/>
              <a:t>sei sicuro che non lo faccia per qualche motivo diverso dalla disapprovazione?</a:t>
            </a:r>
          </a:p>
          <a:p>
            <a:pPr lvl="0"/>
            <a:r>
              <a:rPr lang="it-IT" dirty="0"/>
              <a:t>Se anche lo facesse perché non ti stima le parole che ti dice in che modo ti feriscono? Dove sono le ferite? Come ti danneggiano. Le bastonate fanno male non le parole.</a:t>
            </a:r>
          </a:p>
          <a:p>
            <a:pPr lvl="0"/>
            <a:r>
              <a:rPr lang="it-IT" dirty="0"/>
              <a:t>Se il danno c’è (</a:t>
            </a:r>
            <a:r>
              <a:rPr lang="it-IT" dirty="0" err="1"/>
              <a:t>es</a:t>
            </a:r>
            <a:r>
              <a:rPr lang="it-IT" dirty="0"/>
              <a:t>: danno professionale) hai la possibilità di difenderti, sei comunque tutelato.</a:t>
            </a:r>
          </a:p>
          <a:p>
            <a:pPr lvl="0"/>
            <a:r>
              <a:rPr lang="it-IT" dirty="0"/>
              <a:t>Le semplici parole non possono ferirci, nessuno può offenderci senza il nostro permesso (</a:t>
            </a:r>
            <a:r>
              <a:rPr lang="it-IT" dirty="0" err="1"/>
              <a:t>es</a:t>
            </a:r>
            <a:r>
              <a:rPr lang="it-IT" dirty="0"/>
              <a:t>: “mi insulti pure” e si rimane lì impassibili).</a:t>
            </a:r>
          </a:p>
          <a:p>
            <a:pPr>
              <a:buNone/>
            </a:pPr>
            <a:endParaRPr lang="it-IT" dirty="0"/>
          </a:p>
        </p:txBody>
      </p:sp>
    </p:spTree>
    <p:extLst>
      <p:ext uri="{BB962C8B-B14F-4D97-AF65-F5344CB8AC3E}">
        <p14:creationId xmlns:p14="http://schemas.microsoft.com/office/powerpoint/2010/main" val="106876854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268760"/>
            <a:ext cx="8258204" cy="428628"/>
          </a:xfrm>
        </p:spPr>
        <p:txBody>
          <a:bodyPr>
            <a:normAutofit fontScale="90000"/>
          </a:bodyPr>
          <a:lstStyle/>
          <a:p>
            <a:r>
              <a:rPr lang="it-IT" dirty="0"/>
              <a:t>RIFORMULAZIONE</a:t>
            </a:r>
          </a:p>
        </p:txBody>
      </p:sp>
      <p:sp>
        <p:nvSpPr>
          <p:cNvPr id="3" name="Segnaposto contenuto 2"/>
          <p:cNvSpPr>
            <a:spLocks noGrp="1"/>
          </p:cNvSpPr>
          <p:nvPr>
            <p:ph idx="1"/>
          </p:nvPr>
        </p:nvSpPr>
        <p:spPr/>
        <p:txBody>
          <a:bodyPr>
            <a:normAutofit fontScale="25000" lnSpcReduction="20000"/>
          </a:bodyPr>
          <a:lstStyle/>
          <a:p>
            <a:r>
              <a:rPr lang="it-IT" sz="7200" b="1" dirty="0"/>
              <a:t>RIFORMULAZIONE		Se vengo apprezzato dagli altri POSSO avere dei vantaggi altrimenti POSSO avere degli svantaggi (e posso anche non averne).</a:t>
            </a:r>
            <a:endParaRPr lang="it-IT" sz="7200" dirty="0"/>
          </a:p>
          <a:p>
            <a:r>
              <a:rPr lang="it-IT" sz="7200" b="1" dirty="0"/>
              <a:t> </a:t>
            </a:r>
            <a:endParaRPr lang="it-IT" sz="7200" dirty="0"/>
          </a:p>
          <a:p>
            <a:r>
              <a:rPr lang="it-IT" sz="7200" b="1" dirty="0"/>
              <a:t> </a:t>
            </a:r>
            <a:endParaRPr lang="it-IT" sz="7200" dirty="0"/>
          </a:p>
          <a:p>
            <a:r>
              <a:rPr lang="it-IT" sz="7200" b="1" dirty="0"/>
              <a:t>DEBATING IDEA2</a:t>
            </a:r>
          </a:p>
          <a:p>
            <a:r>
              <a:rPr lang="it-IT" sz="7200" dirty="0"/>
              <a:t> </a:t>
            </a:r>
          </a:p>
          <a:p>
            <a:r>
              <a:rPr lang="it-IT" sz="7200" b="1" dirty="0"/>
              <a:t>Premesse (</a:t>
            </a:r>
            <a:r>
              <a:rPr lang="it-IT" sz="7200" b="1" i="1" dirty="0"/>
              <a:t>devo essere perfetto)</a:t>
            </a:r>
            <a:endParaRPr lang="it-IT" sz="7200" dirty="0"/>
          </a:p>
          <a:p>
            <a:pPr lvl="0"/>
            <a:r>
              <a:rPr lang="it-IT" sz="7200" dirty="0"/>
              <a:t>Riconoscere parte sana delle premesse (è desiderabile fare bene le cose)</a:t>
            </a:r>
          </a:p>
          <a:p>
            <a:pPr lvl="0"/>
            <a:r>
              <a:rPr lang="it-IT" sz="7200" dirty="0"/>
              <a:t>Contestare le altre assolutizzazioni (sempre, in tutto) e obiettivi perfezionistici e irraggiungibili.</a:t>
            </a:r>
          </a:p>
          <a:p>
            <a:pPr lvl="0"/>
            <a:r>
              <a:rPr lang="it-IT" sz="7200" dirty="0"/>
              <a:t>Trasformare il desiderio di fare bene in un dovere, ci sottopone a forte tensione, stress, disturbi psicosomatici.</a:t>
            </a:r>
          </a:p>
          <a:p>
            <a:pPr lvl="0"/>
            <a:r>
              <a:rPr lang="it-IT" sz="7200" dirty="0"/>
              <a:t>Concentrarci su perfezionismo e ossessioni ci porta a trascurare gli aspetti piacevoli della vita.</a:t>
            </a:r>
          </a:p>
          <a:p>
            <a:pPr lvl="0"/>
            <a:r>
              <a:rPr lang="it-IT" sz="7200" dirty="0"/>
              <a:t>Sottolineare l’utilità degli errori. Gli errori sono necessari, è un bene che succedano, servono all’innovazione e alla creatività (esempi)</a:t>
            </a:r>
          </a:p>
          <a:p>
            <a:pPr lvl="0"/>
            <a:r>
              <a:rPr lang="it-IT" sz="7200" dirty="0"/>
              <a:t>È assurdo il paragone con le caratteristiche altrui (non possiamo cambiare tutto ciò che vogliamo</a:t>
            </a:r>
            <a:r>
              <a:rPr lang="it-IT" dirty="0"/>
              <a:t>.</a:t>
            </a:r>
          </a:p>
        </p:txBody>
      </p:sp>
    </p:spTree>
    <p:extLst>
      <p:ext uri="{BB962C8B-B14F-4D97-AF65-F5344CB8AC3E}">
        <p14:creationId xmlns:p14="http://schemas.microsoft.com/office/powerpoint/2010/main" val="99218058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b="1" dirty="0"/>
              <a:t>Conseguenze (</a:t>
            </a:r>
            <a:r>
              <a:rPr lang="it-IT" b="1" i="1" dirty="0"/>
              <a:t>altrimenti faccio schifo)</a:t>
            </a:r>
            <a:endParaRPr lang="it-IT" dirty="0"/>
          </a:p>
          <a:p>
            <a:pPr lvl="0"/>
            <a:r>
              <a:rPr lang="it-IT" dirty="0"/>
              <a:t>Riconoscere la spiacevolezza di non riuscire a fare quello che voglio. Tuttavia l’”essere” non dovrebbe essere confuso con il “fare” e con l’”avere”, sono tre campi molto diversi.</a:t>
            </a:r>
          </a:p>
          <a:p>
            <a:pPr lvl="0"/>
            <a:r>
              <a:rPr lang="it-IT" dirty="0"/>
              <a:t>Sottolineare quali sono le reali conseguenze del non riuscire a fare una certa cosa.</a:t>
            </a:r>
          </a:p>
          <a:p>
            <a:pPr lvl="0"/>
            <a:r>
              <a:rPr lang="it-IT" dirty="0"/>
              <a:t>Far rilevare che se assolutizzo le conseguenze giudicandomi globalmente non faccio altro che generare ansia. Proporre un esercizio in cui chiede al cliente di fare una lista dei parametri in base ai quali si può dare valore ad un uomo. Far rilevare che uno solo di questi elementi, se assente, non può bastare per togliere tutto il valore all’uomo.</a:t>
            </a:r>
          </a:p>
          <a:p>
            <a:pPr lvl="0"/>
            <a:r>
              <a:rPr lang="it-IT" dirty="0"/>
              <a:t>Inoltre se si fa qualcosa in uno stato di ansia e tensione:</a:t>
            </a:r>
          </a:p>
          <a:p>
            <a:pPr lvl="0"/>
            <a:r>
              <a:rPr lang="it-IT" dirty="0"/>
              <a:t>mi aiuta ad affrontare il compito?</a:t>
            </a:r>
          </a:p>
        </p:txBody>
      </p:sp>
    </p:spTree>
    <p:extLst>
      <p:ext uri="{BB962C8B-B14F-4D97-AF65-F5344CB8AC3E}">
        <p14:creationId xmlns:p14="http://schemas.microsoft.com/office/powerpoint/2010/main" val="255857943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dirty="0"/>
              <a:t>Mi aiuta a fare del mio meglio?</a:t>
            </a:r>
          </a:p>
          <a:p>
            <a:pPr lvl="0"/>
            <a:r>
              <a:rPr lang="it-IT" dirty="0"/>
              <a:t>Rende il compito più piacevole?</a:t>
            </a:r>
          </a:p>
          <a:p>
            <a:pPr lvl="0"/>
            <a:r>
              <a:rPr lang="it-IT" dirty="0"/>
              <a:t>Mi rende più creativo?</a:t>
            </a:r>
          </a:p>
          <a:p>
            <a:pPr lvl="0"/>
            <a:r>
              <a:rPr lang="it-IT" dirty="0"/>
              <a:t>Sottolineare differenza tra quello che è (valore personale) e quello che fa (prestazione)</a:t>
            </a:r>
          </a:p>
          <a:p>
            <a:endParaRPr lang="it-IT" dirty="0"/>
          </a:p>
        </p:txBody>
      </p:sp>
    </p:spTree>
    <p:extLst>
      <p:ext uri="{BB962C8B-B14F-4D97-AF65-F5344CB8AC3E}">
        <p14:creationId xmlns:p14="http://schemas.microsoft.com/office/powerpoint/2010/main" val="264615169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t>Sottolineare che il suo fare e il suo avere sono variabili nel tempo. Il suo essere è invariabile fino alla fine della sua esistenza.</a:t>
            </a:r>
          </a:p>
          <a:p>
            <a:pPr lvl="0"/>
            <a:r>
              <a:rPr lang="it-IT" sz="2000" dirty="0"/>
              <a:t>Io non sono le cose che faccio. È un’assurdità giudicare il tutto da una parte (se faccio una stronzata non sono uno stronzo). Se voglio valutare me come somma delle mie azioni dovrei considerare tutto quello che faccio dalla nascita.</a:t>
            </a:r>
          </a:p>
          <a:p>
            <a:pPr lvl="0"/>
            <a:r>
              <a:rPr lang="it-IT" sz="2000" dirty="0"/>
              <a:t>Ciò che valgo non è legato al valore delle cose che faccio. Il rapporto tra il valore di un quadro di Picasso e del Sig. </a:t>
            </a:r>
            <a:r>
              <a:rPr lang="it-IT" sz="2000" dirty="0" err="1"/>
              <a:t>Pincopallino</a:t>
            </a:r>
            <a:r>
              <a:rPr lang="it-IT" sz="2000" dirty="0"/>
              <a:t> non equivale al rapporto tra il valore di Picasso e del Sig. </a:t>
            </a:r>
            <a:r>
              <a:rPr lang="it-IT" sz="2000" dirty="0" err="1"/>
              <a:t>Pincopallino</a:t>
            </a:r>
            <a:r>
              <a:rPr lang="it-IT" sz="2000" dirty="0"/>
              <a:t>.</a:t>
            </a:r>
          </a:p>
          <a:p>
            <a:r>
              <a:rPr lang="it-IT" sz="2000" dirty="0"/>
              <a:t> </a:t>
            </a:r>
          </a:p>
          <a:p>
            <a:r>
              <a:rPr lang="it-IT" sz="2000" b="1" dirty="0"/>
              <a:t>RIFORMULAZIONE		Se faccio le cose bene POSSO avere dei vantaggi altrimenti POSSO avere degli svantaggi.</a:t>
            </a:r>
            <a:r>
              <a:rPr lang="it-IT" sz="2000"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1866966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obiettivi di terapia</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14 -2</a:t>
            </a:r>
          </a:p>
        </p:txBody>
      </p:sp>
    </p:spTree>
    <p:extLst>
      <p:ext uri="{BB962C8B-B14F-4D97-AF65-F5344CB8AC3E}">
        <p14:creationId xmlns:p14="http://schemas.microsoft.com/office/powerpoint/2010/main" val="214818255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12776"/>
            <a:ext cx="8258204" cy="648072"/>
          </a:xfrm>
        </p:spPr>
        <p:txBody>
          <a:bodyPr>
            <a:normAutofit fontScale="90000"/>
          </a:bodyPr>
          <a:lstStyle/>
          <a:p>
            <a:r>
              <a:rPr lang="it-IT" b="1" i="1" dirty="0"/>
              <a:t>OBIETTIVI DELLA REBT</a:t>
            </a:r>
            <a:br>
              <a:rPr lang="it-IT" b="1" i="1" dirty="0"/>
            </a:br>
            <a:endParaRPr lang="it-IT" dirty="0"/>
          </a:p>
        </p:txBody>
      </p:sp>
      <p:sp>
        <p:nvSpPr>
          <p:cNvPr id="3" name="Segnaposto contenuto 2"/>
          <p:cNvSpPr>
            <a:spLocks noGrp="1"/>
          </p:cNvSpPr>
          <p:nvPr>
            <p:ph idx="1"/>
          </p:nvPr>
        </p:nvSpPr>
        <p:spPr/>
        <p:txBody>
          <a:bodyPr>
            <a:normAutofit fontScale="47500" lnSpcReduction="20000"/>
          </a:bodyPr>
          <a:lstStyle/>
          <a:p>
            <a:pPr>
              <a:buNone/>
            </a:pPr>
            <a:r>
              <a:rPr lang="it-IT" dirty="0"/>
              <a:t> </a:t>
            </a:r>
          </a:p>
          <a:p>
            <a:pPr lvl="0"/>
            <a:r>
              <a:rPr lang="it-IT" sz="7200" b="1" dirty="0"/>
              <a:t>Accettazione di sé: </a:t>
            </a:r>
            <a:r>
              <a:rPr lang="it-IT" sz="7200" dirty="0"/>
              <a:t>questo è forse l’obiettivo principale della REBT. </a:t>
            </a:r>
          </a:p>
          <a:p>
            <a:pPr lvl="0"/>
            <a:r>
              <a:rPr lang="it-IT" sz="7200" dirty="0"/>
              <a:t>I clienti che interpretano gli eventi attraverso credenze irrazionali si accettano solo se: sono amato, ho un certo stipendio, peso meno di 40Kg, raggiungo una certa prestazione sportiva </a:t>
            </a:r>
            <a:r>
              <a:rPr lang="it-IT" sz="7200" dirty="0" err="1"/>
              <a:t>ecc</a:t>
            </a:r>
            <a:r>
              <a:rPr lang="it-IT" sz="7200" dirty="0"/>
              <a:t>… altrimenti svaluto completamente me stesso. </a:t>
            </a:r>
          </a:p>
        </p:txBody>
      </p:sp>
    </p:spTree>
    <p:extLst>
      <p:ext uri="{BB962C8B-B14F-4D97-AF65-F5344CB8AC3E}">
        <p14:creationId xmlns:p14="http://schemas.microsoft.com/office/powerpoint/2010/main" val="230288185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Attraverso la REBT si cerca di arrivare all’accettazione delle punizioni e delle responsabilità senza svalutarsi come persona. Può essere deprecabile il comportamento, non la persona anche se la società tende a giudicare le persone  </a:t>
            </a:r>
          </a:p>
          <a:p>
            <a:endParaRPr lang="it-IT" dirty="0"/>
          </a:p>
          <a:p>
            <a:endParaRPr lang="it-IT" dirty="0"/>
          </a:p>
        </p:txBody>
      </p:sp>
    </p:spTree>
    <p:extLst>
      <p:ext uri="{BB962C8B-B14F-4D97-AF65-F5344CB8AC3E}">
        <p14:creationId xmlns:p14="http://schemas.microsoft.com/office/powerpoint/2010/main" val="357172117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Una persona potrebbe chiedersi dove sia il confine tra accettazione di sé e il diventare una vittima passiva degli eventi e degli altri. La REBT non aiuta a diventare passivi ma a trovare il comportamento migliore (più sano) per noi come conseguenza di credenze razionali. Se siamo frustrati (emozione funzionale), piuttosto che arrabbiati (emozione disfunzionale), possiamo cominciare a dirci cose diverse e a pensare a diverse soluzioni che non sono per forza un’accettazione passiva di A. </a:t>
            </a:r>
          </a:p>
        </p:txBody>
      </p:sp>
    </p:spTree>
    <p:extLst>
      <p:ext uri="{BB962C8B-B14F-4D97-AF65-F5344CB8AC3E}">
        <p14:creationId xmlns:p14="http://schemas.microsoft.com/office/powerpoint/2010/main" val="358500348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Possiamo, ad esempio, decidere di lasciare il lavoro come conseguenza della frustrazione che proviamo. Ma viviamo questo processo in modo sano. </a:t>
            </a:r>
          </a:p>
          <a:p>
            <a:r>
              <a:rPr lang="it-IT" dirty="0"/>
              <a:t>In questo modo non vi è più una distinzione tra normale e patologico, non vi sono categorie ma solo ambiti diversi di comportamenti depressivi.</a:t>
            </a:r>
          </a:p>
          <a:p>
            <a:endParaRPr lang="it-IT" dirty="0"/>
          </a:p>
          <a:p>
            <a:endParaRPr lang="it-IT" dirty="0"/>
          </a:p>
        </p:txBody>
      </p:sp>
    </p:spTree>
    <p:extLst>
      <p:ext uri="{BB962C8B-B14F-4D97-AF65-F5344CB8AC3E}">
        <p14:creationId xmlns:p14="http://schemas.microsoft.com/office/powerpoint/2010/main" val="4186816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sz="3000" dirty="0"/>
              <a:t>1956 presentazione congresso,   della RET</a:t>
            </a:r>
          </a:p>
          <a:p>
            <a:r>
              <a:rPr lang="it-IT" sz="3000" dirty="0"/>
              <a:t>(Che poi diventerà la REBT)</a:t>
            </a:r>
          </a:p>
          <a:p>
            <a:r>
              <a:rPr lang="it-IT" sz="3000" dirty="0"/>
              <a:t>1962 </a:t>
            </a:r>
            <a:r>
              <a:rPr lang="it-IT" sz="3000" dirty="0" err="1"/>
              <a:t>Reasons</a:t>
            </a:r>
            <a:r>
              <a:rPr lang="it-IT" sz="3000" dirty="0"/>
              <a:t> and </a:t>
            </a:r>
            <a:r>
              <a:rPr lang="it-IT" sz="3000" dirty="0" err="1"/>
              <a:t>Emotions</a:t>
            </a:r>
            <a:r>
              <a:rPr lang="it-IT" sz="3000" dirty="0"/>
              <a:t> 1° libro sulla RET</a:t>
            </a:r>
          </a:p>
          <a:p>
            <a:r>
              <a:rPr lang="it-IT" sz="3000" dirty="0"/>
              <a:t>Scandalo, nonostante riferimenti antichi Stoici Greci e Romani Epitteto e Marco Aurelio</a:t>
            </a:r>
          </a:p>
        </p:txBody>
      </p:sp>
    </p:spTree>
    <p:extLst>
      <p:ext uri="{BB962C8B-B14F-4D97-AF65-F5344CB8AC3E}">
        <p14:creationId xmlns:p14="http://schemas.microsoft.com/office/powerpoint/2010/main" val="2630962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lvl="0"/>
            <a:r>
              <a:rPr lang="it-IT" b="1" dirty="0"/>
              <a:t>Assunzione di Rischi: </a:t>
            </a:r>
            <a:r>
              <a:rPr lang="it-IT" dirty="0"/>
              <a:t>le persone che reagiscono in modo sano agli eventi sanno assumersi rischi ed accettarne le conseguenze.</a:t>
            </a:r>
          </a:p>
          <a:p>
            <a:pPr lvl="0"/>
            <a:r>
              <a:rPr lang="it-IT" b="1" dirty="0"/>
              <a:t>Non-essere utopistici</a:t>
            </a:r>
            <a:endParaRPr lang="it-IT" dirty="0"/>
          </a:p>
          <a:p>
            <a:pPr lvl="0"/>
            <a:r>
              <a:rPr lang="it-IT" b="1" dirty="0"/>
              <a:t>Dimostrare una Alta Tolleranza alla Frustrazione</a:t>
            </a:r>
            <a:endParaRPr lang="it-IT" dirty="0"/>
          </a:p>
          <a:p>
            <a:pPr lvl="0"/>
            <a:r>
              <a:rPr lang="it-IT" b="1" dirty="0"/>
              <a:t>Assumersi la responsabilità per il proprio disturbo: </a:t>
            </a:r>
            <a:r>
              <a:rPr lang="it-IT" dirty="0"/>
              <a:t>acquisire la consapevolezza di essere loro a creare il problema e quindi di avere il potere di risolverlo.</a:t>
            </a:r>
          </a:p>
        </p:txBody>
      </p:sp>
    </p:spTree>
    <p:extLst>
      <p:ext uri="{BB962C8B-B14F-4D97-AF65-F5344CB8AC3E}">
        <p14:creationId xmlns:p14="http://schemas.microsoft.com/office/powerpoint/2010/main" val="42723166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 Tolleranza</a:t>
            </a:r>
            <a:endParaRPr lang="it-IT" dirty="0"/>
          </a:p>
          <a:p>
            <a:pPr lvl="0"/>
            <a:r>
              <a:rPr lang="it-IT" b="1" dirty="0"/>
              <a:t> Flessibilità</a:t>
            </a:r>
            <a:endParaRPr lang="it-IT" dirty="0"/>
          </a:p>
          <a:p>
            <a:pPr lvl="0"/>
            <a:r>
              <a:rPr lang="it-IT" b="1" dirty="0"/>
              <a:t> Dedizione</a:t>
            </a:r>
            <a:endParaRPr lang="it-IT" dirty="0"/>
          </a:p>
          <a:p>
            <a:pPr lvl="0"/>
            <a:r>
              <a:rPr lang="it-IT" b="1" dirty="0"/>
              <a:t> Capacità di gestire sé stesso</a:t>
            </a:r>
            <a:endParaRPr lang="it-IT" dirty="0"/>
          </a:p>
          <a:p>
            <a:pPr lvl="0"/>
            <a:r>
              <a:rPr lang="it-IT" b="1" dirty="0"/>
              <a:t> Autonomia</a:t>
            </a:r>
            <a:endParaRPr lang="it-IT" dirty="0"/>
          </a:p>
          <a:p>
            <a:pPr lvl="0"/>
            <a:r>
              <a:rPr lang="it-IT" b="1" dirty="0"/>
              <a:t> Accettazione della insicurezza</a:t>
            </a:r>
          </a:p>
          <a:p>
            <a:endParaRPr lang="it-IT" dirty="0"/>
          </a:p>
        </p:txBody>
      </p:sp>
    </p:spTree>
    <p:extLst>
      <p:ext uri="{BB962C8B-B14F-4D97-AF65-F5344CB8AC3E}">
        <p14:creationId xmlns:p14="http://schemas.microsoft.com/office/powerpoint/2010/main" val="315871366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NB1: </a:t>
            </a:r>
            <a:r>
              <a:rPr lang="it-IT" dirty="0"/>
              <a:t>tutti questi obiettivi sono difficili da raggiungere ma la REBT punta ad ottenere cambiamenti in queste direzioni. Spesso in questo tentativo ci si trova davanti alle resistenze del cliente che vuole ottenere il cambiamento di A, di C o delle altre persone ed è, invece, poco incline a mettere in discussione i propri B. Lavorare sull’esterno può essere utile ma non si può prescindere dal lavoro sulle B. Le idee irrazionali, infatti, possono minare qualsiasi tipo di intervento sull’esterno e, soprattutto, possono impedire la generalizzazione dei risultati.</a:t>
            </a:r>
          </a:p>
          <a:p>
            <a:r>
              <a:rPr lang="it-IT" dirty="0"/>
              <a:t>	</a:t>
            </a:r>
          </a:p>
          <a:p>
            <a:endParaRPr lang="it-IT" dirty="0"/>
          </a:p>
        </p:txBody>
      </p:sp>
    </p:spTree>
    <p:extLst>
      <p:ext uri="{BB962C8B-B14F-4D97-AF65-F5344CB8AC3E}">
        <p14:creationId xmlns:p14="http://schemas.microsoft.com/office/powerpoint/2010/main" val="133025087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b="1" dirty="0"/>
              <a:t>NB2: </a:t>
            </a:r>
            <a:r>
              <a:rPr lang="it-IT" dirty="0"/>
              <a:t>con clienti resistenti può essere utile non cercare di ottenere un cambiamento della filosofia. In alcuni casi la resistenza a mettere in discussione le proprie idee irrazionali può renderlo impossibile. Se non ci sono alternative ci si può accontentare di aiutare il cliente a sostenere il problema specifico in modo più sano.</a:t>
            </a:r>
          </a:p>
          <a:p>
            <a:r>
              <a:rPr lang="it-IT" dirty="0"/>
              <a:t> </a:t>
            </a:r>
          </a:p>
          <a:p>
            <a:endParaRPr lang="it-IT" dirty="0"/>
          </a:p>
        </p:txBody>
      </p:sp>
    </p:spTree>
    <p:extLst>
      <p:ext uri="{BB962C8B-B14F-4D97-AF65-F5344CB8AC3E}">
        <p14:creationId xmlns:p14="http://schemas.microsoft.com/office/powerpoint/2010/main" val="232537806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NB3: </a:t>
            </a:r>
            <a:r>
              <a:rPr lang="it-IT" dirty="0"/>
              <a:t>certe volte risulta più utile far cambiare le credenze facendo fare cose, partendo, cioè, da strategie comportamentali piuttosto che attraverso il dibattito. Attraverso l’esposizione graduale all’evento attivante si può mostrare nei fatti che certe situazioni possono essere sopportate più di quanto si potesse immaginare. Partire da strategie comportamentali può essere particolarmente utile con i bambini con i quali è più difficile pensare ad aspetti filosofici. </a:t>
            </a:r>
          </a:p>
          <a:p>
            <a:endParaRPr lang="it-IT" dirty="0"/>
          </a:p>
        </p:txBody>
      </p:sp>
    </p:spTree>
    <p:extLst>
      <p:ext uri="{BB962C8B-B14F-4D97-AF65-F5344CB8AC3E}">
        <p14:creationId xmlns:p14="http://schemas.microsoft.com/office/powerpoint/2010/main" val="804095792"/>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u="sng" dirty="0"/>
              <a:t>problema secondario</a:t>
            </a:r>
            <a:endParaRPr lang="it-IT" dirty="0"/>
          </a:p>
        </p:txBody>
      </p:sp>
      <p:sp>
        <p:nvSpPr>
          <p:cNvPr id="3" name="Segnaposto contenuto 2"/>
          <p:cNvSpPr>
            <a:spLocks noGrp="1"/>
          </p:cNvSpPr>
          <p:nvPr>
            <p:ph idx="1"/>
          </p:nvPr>
        </p:nvSpPr>
        <p:spPr/>
        <p:txBody>
          <a:bodyPr>
            <a:normAutofit lnSpcReduction="10000"/>
          </a:bodyPr>
          <a:lstStyle/>
          <a:p>
            <a:r>
              <a:rPr lang="it-IT" b="1" dirty="0"/>
              <a:t>NB4: </a:t>
            </a:r>
            <a:r>
              <a:rPr lang="it-IT" dirty="0"/>
              <a:t>spesso noi ci troviamo davanti al </a:t>
            </a:r>
            <a:r>
              <a:rPr lang="it-IT" b="1" u="sng" dirty="0"/>
              <a:t>problema secondario</a:t>
            </a:r>
            <a:r>
              <a:rPr lang="it-IT" dirty="0"/>
              <a:t>. Quando ad esempio un problema è la fonte di un secondo problema (</a:t>
            </a:r>
            <a:r>
              <a:rPr lang="it-IT" dirty="0" err="1"/>
              <a:t>es</a:t>
            </a:r>
            <a:r>
              <a:rPr lang="it-IT" dirty="0"/>
              <a:t>: sono irritato perché mi irrito, mi arrabbio con me stesso perché sono arrabbiato). In questi casi è necessario lavorare prima sul problema secondario piuttosto che su quello primario.</a:t>
            </a:r>
          </a:p>
          <a:p>
            <a:r>
              <a:rPr lang="it-IT" dirty="0"/>
              <a:t> </a:t>
            </a:r>
          </a:p>
          <a:p>
            <a:endParaRPr lang="it-IT" dirty="0"/>
          </a:p>
        </p:txBody>
      </p:sp>
    </p:spTree>
    <p:extLst>
      <p:ext uri="{BB962C8B-B14F-4D97-AF65-F5344CB8AC3E}">
        <p14:creationId xmlns:p14="http://schemas.microsoft.com/office/powerpoint/2010/main" val="38360988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NB5: </a:t>
            </a:r>
            <a:r>
              <a:rPr lang="it-IT" dirty="0"/>
              <a:t>una </a:t>
            </a:r>
            <a:r>
              <a:rPr lang="it-IT" b="1" dirty="0"/>
              <a:t>critica</a:t>
            </a:r>
            <a:r>
              <a:rPr lang="it-IT" dirty="0"/>
              <a:t> che viene fatta all’approccio ABCD della REBT è quella di non riuscire a capire realmente ciò che il cliente prova. Questo non è vero. Il terapeuta non impone al paziente di “cambiare” ma, passando attraverso la comprensione dei pensieri, si pone in modo molto propositivo. </a:t>
            </a:r>
          </a:p>
          <a:p>
            <a:pPr marL="0" indent="0">
              <a:buNone/>
            </a:pPr>
            <a:endParaRPr lang="it-IT" dirty="0"/>
          </a:p>
          <a:p>
            <a:endParaRPr lang="it-IT" dirty="0"/>
          </a:p>
        </p:txBody>
      </p:sp>
    </p:spTree>
    <p:extLst>
      <p:ext uri="{BB962C8B-B14F-4D97-AF65-F5344CB8AC3E}">
        <p14:creationId xmlns:p14="http://schemas.microsoft.com/office/powerpoint/2010/main" val="214124814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il problema secondario</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14-3</a:t>
            </a:r>
          </a:p>
        </p:txBody>
      </p:sp>
    </p:spTree>
    <p:extLst>
      <p:ext uri="{BB962C8B-B14F-4D97-AF65-F5344CB8AC3E}">
        <p14:creationId xmlns:p14="http://schemas.microsoft.com/office/powerpoint/2010/main" val="348010191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i="1" dirty="0"/>
              <a:t>L PROBLEMA SECONDARIO</a:t>
            </a:r>
            <a:endParaRPr lang="it-IT" dirty="0"/>
          </a:p>
        </p:txBody>
      </p:sp>
      <p:sp>
        <p:nvSpPr>
          <p:cNvPr id="3" name="Segnaposto contenuto 2"/>
          <p:cNvSpPr>
            <a:spLocks noGrp="1"/>
          </p:cNvSpPr>
          <p:nvPr>
            <p:ph idx="1"/>
          </p:nvPr>
        </p:nvSpPr>
        <p:spPr>
          <a:xfrm>
            <a:off x="428596" y="1571612"/>
            <a:ext cx="8229600" cy="4525963"/>
          </a:xfrm>
        </p:spPr>
        <p:txBody>
          <a:bodyPr>
            <a:normAutofit fontScale="70000" lnSpcReduction="20000"/>
          </a:bodyPr>
          <a:lstStyle/>
          <a:p>
            <a:pPr marL="0" indent="0">
              <a:buNone/>
            </a:pPr>
            <a:endParaRPr lang="it-IT" dirty="0"/>
          </a:p>
          <a:p>
            <a:r>
              <a:rPr lang="it-IT" i="1" dirty="0"/>
              <a:t>“… gli esseri umani non sono soltanto capaci di crearsi un disturbo psicologico ma possono crearsi un secondo disagio osservando e giudicando il fatto di avere un primo </a:t>
            </a:r>
            <a:r>
              <a:rPr lang="it-IT" i="1" dirty="0" err="1"/>
              <a:t>disturbo…</a:t>
            </a:r>
            <a:r>
              <a:rPr lang="it-IT" i="1" dirty="0"/>
              <a:t>” </a:t>
            </a:r>
            <a:r>
              <a:rPr lang="it-IT" dirty="0"/>
              <a:t>(De Silvestri)</a:t>
            </a:r>
          </a:p>
          <a:p>
            <a:r>
              <a:rPr lang="it-IT" dirty="0"/>
              <a:t> </a:t>
            </a:r>
          </a:p>
          <a:p>
            <a:r>
              <a:rPr lang="it-IT" dirty="0"/>
              <a:t>Questo secondo disagio è il problema secondario. È definito secondario perché si sviluppa dopo ed è di secondo livello. Spesso è molto più grave del primo. </a:t>
            </a:r>
          </a:p>
          <a:p>
            <a:r>
              <a:rPr lang="it-IT" dirty="0"/>
              <a:t> </a:t>
            </a:r>
          </a:p>
          <a:p>
            <a:r>
              <a:rPr lang="it-IT" dirty="0"/>
              <a:t>	</a:t>
            </a:r>
            <a:r>
              <a:rPr lang="it-IT" b="1" dirty="0"/>
              <a:t>ES: 	</a:t>
            </a:r>
            <a:r>
              <a:rPr lang="it-IT" dirty="0"/>
              <a:t>Ansia che provo quando vedo un cane (problema primario) evitamento</a:t>
            </a:r>
          </a:p>
          <a:p>
            <a:r>
              <a:rPr lang="it-IT" dirty="0"/>
              <a:t>		Ansia di poter vedere un cane (problema secondario)</a:t>
            </a:r>
          </a:p>
          <a:p>
            <a:r>
              <a:rPr lang="it-IT" dirty="0"/>
              <a:t>		Depressione perché evito (problema a terzo livello) </a:t>
            </a:r>
          </a:p>
          <a:p>
            <a:endParaRPr lang="it-IT" dirty="0"/>
          </a:p>
          <a:p>
            <a:endParaRPr lang="it-IT" dirty="0"/>
          </a:p>
        </p:txBody>
      </p:sp>
    </p:spTree>
    <p:extLst>
      <p:ext uri="{BB962C8B-B14F-4D97-AF65-F5344CB8AC3E}">
        <p14:creationId xmlns:p14="http://schemas.microsoft.com/office/powerpoint/2010/main" val="336944076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La presenza di un problema secondario condiziona tutte le potenziali soluzioni sul primo problema e impedisce di lavorarvi in terapia. È necessario, quindi, lavorare prima sul problema secondario. In sua presenza le tecniche psicoterapeutiche sul primario non riescono a funzionare mentre una volta eliminato tutto diventa più semplice. </a:t>
            </a:r>
          </a:p>
          <a:p>
            <a:r>
              <a:rPr lang="it-IT" dirty="0"/>
              <a:t>Spesso, infatti, il problema più gravoso e più difficile da affrontare è quello secondario perché in esso si tocca il sistema di valori del cliente (</a:t>
            </a:r>
            <a:r>
              <a:rPr lang="it-IT" dirty="0" err="1"/>
              <a:t>es</a:t>
            </a:r>
            <a:r>
              <a:rPr lang="it-IT" dirty="0"/>
              <a:t>: se evito non valgo nulla).</a:t>
            </a:r>
          </a:p>
          <a:p>
            <a:r>
              <a:rPr lang="it-IT" dirty="0"/>
              <a:t> </a:t>
            </a:r>
          </a:p>
          <a:p>
            <a:r>
              <a:rPr lang="it-IT" dirty="0"/>
              <a:t>Problema Secondario: 	</a:t>
            </a:r>
            <a:r>
              <a:rPr lang="it-IT" b="1" dirty="0"/>
              <a:t>A		B		C	</a:t>
            </a:r>
            <a:endParaRPr lang="it-IT" dirty="0"/>
          </a:p>
          <a:p>
            <a:r>
              <a:rPr lang="it-IT" dirty="0"/>
              <a:t> </a:t>
            </a:r>
          </a:p>
          <a:p>
            <a:r>
              <a:rPr lang="it-IT" dirty="0"/>
              <a:t>Problema Primario: 		</a:t>
            </a:r>
            <a:r>
              <a:rPr lang="it-IT" b="1" dirty="0"/>
              <a:t>A		B		C</a:t>
            </a:r>
            <a:endParaRPr lang="it-IT" dirty="0"/>
          </a:p>
          <a:p>
            <a:r>
              <a:rPr lang="it-IT" i="1" dirty="0"/>
              <a:t> </a:t>
            </a:r>
            <a:endParaRPr lang="it-IT" dirty="0"/>
          </a:p>
        </p:txBody>
      </p:sp>
    </p:spTree>
    <p:extLst>
      <p:ext uri="{BB962C8B-B14F-4D97-AF65-F5344CB8AC3E}">
        <p14:creationId xmlns:p14="http://schemas.microsoft.com/office/powerpoint/2010/main" val="1322789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8000" y="2308363"/>
            <a:ext cx="7970078" cy="2634740"/>
          </a:xfrm>
        </p:spPr>
        <p:txBody>
          <a:bodyPr>
            <a:normAutofit/>
          </a:bodyPr>
          <a:lstStyle/>
          <a:p>
            <a:pPr marL="0" indent="0" algn="ctr">
              <a:buNone/>
            </a:pPr>
            <a:r>
              <a:rPr lang="it-IT" sz="3600" dirty="0"/>
              <a:t>«Gli uomini non vengono angosciati e turbati dalle cose ma dalle opinioni che si fanno su di esse»</a:t>
            </a:r>
          </a:p>
        </p:txBody>
      </p:sp>
    </p:spTree>
    <p:extLst>
      <p:ext uri="{BB962C8B-B14F-4D97-AF65-F5344CB8AC3E}">
        <p14:creationId xmlns:p14="http://schemas.microsoft.com/office/powerpoint/2010/main" val="1356491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 clienti si costruiscono circuiti di mantenimento per cui le conseguenze di un problema diventano la base attivante di altre idee irrazionali, che danno origine al problema secondario. Solitamente si rendono conto di stare male ma le soluzioni che trovano mantengono il disturbo (questo è l’effetto del problema secondario).</a:t>
            </a:r>
          </a:p>
          <a:p>
            <a:r>
              <a:rPr lang="it-IT" dirty="0"/>
              <a:t>I clienti hanno sempre più di un problema, se ci fosse solo il primo problema una persona può riuscire a conviverci senza troppi problemi accettandosi.</a:t>
            </a:r>
          </a:p>
          <a:p>
            <a:endParaRPr lang="it-IT" dirty="0"/>
          </a:p>
        </p:txBody>
      </p:sp>
    </p:spTree>
    <p:extLst>
      <p:ext uri="{BB962C8B-B14F-4D97-AF65-F5344CB8AC3E}">
        <p14:creationId xmlns:p14="http://schemas.microsoft.com/office/powerpoint/2010/main" val="185833905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Questo genere di problemi sono dei </a:t>
            </a:r>
            <a:r>
              <a:rPr lang="it-IT" dirty="0" err="1"/>
              <a:t>metaproblemi</a:t>
            </a:r>
            <a:r>
              <a:rPr lang="it-IT" dirty="0"/>
              <a:t>, io provo un problema sulla base di idee irrazionali, ma poi mi osservo e mi disprezzo per essere debole (</a:t>
            </a:r>
            <a:r>
              <a:rPr lang="it-IT" dirty="0" err="1"/>
              <a:t>svalorizzazione</a:t>
            </a:r>
            <a:r>
              <a:rPr lang="it-IT" dirty="0"/>
              <a:t> del sé), per essere a rischio di essere reputato pazzo (</a:t>
            </a:r>
            <a:r>
              <a:rPr lang="it-IT" dirty="0" err="1"/>
              <a:t>catastrofizzazione</a:t>
            </a:r>
            <a:r>
              <a:rPr lang="it-IT" dirty="0"/>
              <a:t>) per non essere in grado di fare quello che si «dovrebbe» fare. </a:t>
            </a:r>
          </a:p>
          <a:p>
            <a:r>
              <a:rPr lang="it-IT" dirty="0"/>
              <a:t>Spesso si parte da questi problemi secondari per poi affrontare i problemi primari ed il nucleo di pensieri disfunzionali.</a:t>
            </a:r>
          </a:p>
        </p:txBody>
      </p:sp>
    </p:spTree>
    <p:extLst>
      <p:ext uri="{BB962C8B-B14F-4D97-AF65-F5344CB8AC3E}">
        <p14:creationId xmlns:p14="http://schemas.microsoft.com/office/powerpoint/2010/main" val="457980408"/>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esercizio 3</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14-4</a:t>
            </a:r>
          </a:p>
        </p:txBody>
      </p:sp>
    </p:spTree>
    <p:extLst>
      <p:ext uri="{BB962C8B-B14F-4D97-AF65-F5344CB8AC3E}">
        <p14:creationId xmlns:p14="http://schemas.microsoft.com/office/powerpoint/2010/main" val="3430677793"/>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Alla luce di quanto detto nelle prime 3 lezioni pensate ad alcuni vostri problemi.</a:t>
            </a:r>
          </a:p>
          <a:p>
            <a:endParaRPr lang="it-IT" dirty="0"/>
          </a:p>
          <a:p>
            <a:r>
              <a:rPr lang="it-IT" dirty="0"/>
              <a:t>Cercate di vedere quali condizioni attivanti sono maggiormente associati alla loro manifestazione</a:t>
            </a:r>
          </a:p>
          <a:p>
            <a:endParaRPr lang="it-IT" dirty="0"/>
          </a:p>
          <a:p>
            <a:r>
              <a:rPr lang="it-IT" dirty="0"/>
              <a:t>Cercate di vedere se tali problemi possono essere definiti primari o secondari.</a:t>
            </a:r>
          </a:p>
          <a:p>
            <a:endParaRPr lang="it-IT" dirty="0"/>
          </a:p>
          <a:p>
            <a:r>
              <a:rPr lang="it-IT" dirty="0"/>
              <a:t>Identificate le idee irrazionali alla base di tali comportamenti improduttivi.</a:t>
            </a:r>
          </a:p>
          <a:p>
            <a:endParaRPr lang="it-IT" dirty="0"/>
          </a:p>
          <a:p>
            <a:r>
              <a:rPr lang="it-IT" dirty="0"/>
              <a:t>Formulate idee alternative non irrazionali</a:t>
            </a:r>
          </a:p>
          <a:p>
            <a:endParaRPr lang="it-IT" dirty="0"/>
          </a:p>
          <a:p>
            <a:r>
              <a:rPr lang="it-IT" dirty="0"/>
              <a:t>Vedete se ed in che misura tale verbalizzazione </a:t>
            </a:r>
            <a:r>
              <a:rPr lang="it-IT"/>
              <a:t>vi aiuta</a:t>
            </a:r>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588267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la pratica clinica</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15-1</a:t>
            </a:r>
          </a:p>
        </p:txBody>
      </p:sp>
    </p:spTree>
    <p:extLst>
      <p:ext uri="{BB962C8B-B14F-4D97-AF65-F5344CB8AC3E}">
        <p14:creationId xmlns:p14="http://schemas.microsoft.com/office/powerpoint/2010/main" val="3748383649"/>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285860"/>
            <a:ext cx="8258204" cy="702980"/>
          </a:xfrm>
        </p:spPr>
        <p:txBody>
          <a:bodyPr>
            <a:normAutofit fontScale="90000"/>
          </a:bodyPr>
          <a:lstStyle/>
          <a:p>
            <a:r>
              <a:rPr lang="it-IT" b="1" i="1" dirty="0"/>
              <a:t>INTERVENTI DELLA REBT</a:t>
            </a:r>
            <a:br>
              <a:rPr lang="it-IT" b="1" i="1" dirty="0"/>
            </a:br>
            <a:endParaRPr lang="it-IT" dirty="0"/>
          </a:p>
        </p:txBody>
      </p:sp>
      <p:sp>
        <p:nvSpPr>
          <p:cNvPr id="3" name="Segnaposto contenuto 2"/>
          <p:cNvSpPr>
            <a:spLocks noGrp="1"/>
          </p:cNvSpPr>
          <p:nvPr>
            <p:ph idx="1"/>
          </p:nvPr>
        </p:nvSpPr>
        <p:spPr/>
        <p:txBody>
          <a:bodyPr>
            <a:normAutofit/>
          </a:bodyPr>
          <a:lstStyle/>
          <a:p>
            <a:r>
              <a:rPr lang="it-IT" dirty="0"/>
              <a:t>Una volta che il problema, e le idee irrazionali che lo generano, sono state descritte si può dire terminata la fase di Assessment. </a:t>
            </a:r>
          </a:p>
          <a:p>
            <a:r>
              <a:rPr lang="it-IT" dirty="0"/>
              <a:t>Già nella fase di </a:t>
            </a:r>
            <a:r>
              <a:rPr lang="it-IT" dirty="0" err="1"/>
              <a:t>assessment</a:t>
            </a:r>
            <a:r>
              <a:rPr lang="it-IT" dirty="0"/>
              <a:t> è presente un importante intervento psicoterapico, teso al raggiungimento della consapevolezza dei meccanismi cognitivi che reggono il nostro problema. </a:t>
            </a:r>
          </a:p>
        </p:txBody>
      </p:sp>
    </p:spTree>
    <p:extLst>
      <p:ext uri="{BB962C8B-B14F-4D97-AF65-F5344CB8AC3E}">
        <p14:creationId xmlns:p14="http://schemas.microsoft.com/office/powerpoint/2010/main" val="2757349277"/>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In questo modo il cliente può arrivare a capire che sono i suoi pensieri a generare il problema e che quindi i suoi pensieri possono anche avere il potere di eliminarlo. </a:t>
            </a:r>
          </a:p>
          <a:p>
            <a:r>
              <a:rPr lang="it-IT" dirty="0"/>
              <a:t>Il problema non nasce tanto da </a:t>
            </a:r>
            <a:r>
              <a:rPr lang="it-IT" b="1" dirty="0"/>
              <a:t>A </a:t>
            </a:r>
            <a:r>
              <a:rPr lang="it-IT" dirty="0"/>
              <a:t>quanto dall’interpretazione soggettiva di A attraverso le nostre </a:t>
            </a:r>
            <a:r>
              <a:rPr lang="it-IT" b="1" dirty="0"/>
              <a:t>B.</a:t>
            </a:r>
            <a:endParaRPr lang="it-IT" dirty="0"/>
          </a:p>
        </p:txBody>
      </p:sp>
    </p:spTree>
    <p:extLst>
      <p:ext uri="{BB962C8B-B14F-4D97-AF65-F5344CB8AC3E}">
        <p14:creationId xmlns:p14="http://schemas.microsoft.com/office/powerpoint/2010/main" val="3433475137"/>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Tuttavia spesso non è sufficiente la consapevolezza per riuscire a cambiare il modo di pensare, la filosofia di fondo; specie se l’obiettivo va al di là della semplice risoluzione del problema specifico. </a:t>
            </a:r>
          </a:p>
          <a:p>
            <a:r>
              <a:rPr lang="it-IT" dirty="0"/>
              <a:t>È utile tenere sempre presente che noi vogliamo aiutare il paziente a modificare i suoi pensieri controproducenti, irrazionali e disfunzionali, e non solo quelli  relativi a un particolare evento (A). </a:t>
            </a:r>
          </a:p>
          <a:p>
            <a:r>
              <a:rPr lang="it-IT" dirty="0" err="1"/>
              <a:t>Ii</a:t>
            </a:r>
            <a:r>
              <a:rPr lang="it-IT" dirty="0"/>
              <a:t> risultati iniziali che si ottengono affrontando e risolvendo uno specifico problema sono importanti ma solo se poi il paziente riesce a generalizzare i risultati ad altri ambiti.</a:t>
            </a:r>
          </a:p>
          <a:p>
            <a:r>
              <a:rPr lang="it-IT" dirty="0"/>
              <a:t>Solo così possiamo assicurarci che il problema non si ripresenti innanzi a situazioni diverse. </a:t>
            </a:r>
          </a:p>
          <a:p>
            <a:endParaRPr lang="it-IT" dirty="0"/>
          </a:p>
          <a:p>
            <a:endParaRPr lang="it-IT" dirty="0"/>
          </a:p>
        </p:txBody>
      </p:sp>
    </p:spTree>
    <p:extLst>
      <p:ext uri="{BB962C8B-B14F-4D97-AF65-F5344CB8AC3E}">
        <p14:creationId xmlns:p14="http://schemas.microsoft.com/office/powerpoint/2010/main" val="149318824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dirty="0"/>
              <a:t>DISPUTE/DEBATE</a:t>
            </a:r>
            <a:br>
              <a:rPr lang="it-IT" b="1" dirty="0"/>
            </a:br>
            <a:endParaRPr lang="it-IT" dirty="0"/>
          </a:p>
        </p:txBody>
      </p:sp>
      <p:sp>
        <p:nvSpPr>
          <p:cNvPr id="3" name="Segnaposto contenuto 2"/>
          <p:cNvSpPr>
            <a:spLocks noGrp="1"/>
          </p:cNvSpPr>
          <p:nvPr>
            <p:ph idx="1"/>
          </p:nvPr>
        </p:nvSpPr>
        <p:spPr/>
        <p:txBody>
          <a:bodyPr>
            <a:normAutofit fontScale="92500"/>
          </a:bodyPr>
          <a:lstStyle/>
          <a:p>
            <a:r>
              <a:rPr lang="it-IT" b="1" dirty="0"/>
              <a:t>DISPUTE/DEBATE</a:t>
            </a:r>
          </a:p>
          <a:p>
            <a:r>
              <a:rPr lang="it-IT" dirty="0"/>
              <a:t>Dopo aver descritto il problema attraverso il modello ABC si può passare alla fase D. Abbiamo descritto il problema e abbiamo individuato le idee irrazionali sottostanti. Ora è il momento di discutere queste credenze con il cliente.</a:t>
            </a:r>
          </a:p>
          <a:p>
            <a:r>
              <a:rPr lang="it-IT" dirty="0"/>
              <a:t>Esistono diversi tipi di dibattito che possono essere utilizzati:</a:t>
            </a:r>
          </a:p>
          <a:p>
            <a:r>
              <a:rPr lang="it-IT" dirty="0"/>
              <a:t> </a:t>
            </a:r>
          </a:p>
          <a:p>
            <a:endParaRPr lang="it-IT" dirty="0"/>
          </a:p>
          <a:p>
            <a:endParaRPr lang="it-IT" dirty="0"/>
          </a:p>
        </p:txBody>
      </p:sp>
    </p:spTree>
    <p:extLst>
      <p:ext uri="{BB962C8B-B14F-4D97-AF65-F5344CB8AC3E}">
        <p14:creationId xmlns:p14="http://schemas.microsoft.com/office/powerpoint/2010/main" val="404255712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A) Dibattito Empirico</a:t>
            </a:r>
            <a:endParaRPr lang="it-IT" dirty="0"/>
          </a:p>
        </p:txBody>
      </p:sp>
      <p:sp>
        <p:nvSpPr>
          <p:cNvPr id="3" name="Segnaposto contenuto 2"/>
          <p:cNvSpPr>
            <a:spLocks noGrp="1"/>
          </p:cNvSpPr>
          <p:nvPr>
            <p:ph idx="1"/>
          </p:nvPr>
        </p:nvSpPr>
        <p:spPr/>
        <p:txBody>
          <a:bodyPr>
            <a:normAutofit fontScale="70000" lnSpcReduction="20000"/>
          </a:bodyPr>
          <a:lstStyle/>
          <a:p>
            <a:r>
              <a:rPr lang="it-IT" dirty="0"/>
              <a:t>punta sull’analisi delle prove che sostengono le credenze irrazionali al fine di dimostrare l’assenza di un riscontro empirico delle conclusioni tratte dal cliente.</a:t>
            </a:r>
          </a:p>
          <a:p>
            <a:r>
              <a:rPr lang="it-IT" b="1" dirty="0"/>
              <a:t>ES: 	C: </a:t>
            </a:r>
            <a:r>
              <a:rPr lang="it-IT" dirty="0"/>
              <a:t>Lui deve rispettarmi</a:t>
            </a:r>
          </a:p>
          <a:p>
            <a:r>
              <a:rPr lang="it-IT" b="1" dirty="0"/>
              <a:t>T: </a:t>
            </a:r>
            <a:r>
              <a:rPr lang="it-IT" dirty="0"/>
              <a:t>Quali sono le prove per cui lui DEVE fare così, è scritto da qualche parte?</a:t>
            </a:r>
          </a:p>
          <a:p>
            <a:r>
              <a:rPr lang="it-IT" b="1" dirty="0"/>
              <a:t>C: </a:t>
            </a:r>
            <a:r>
              <a:rPr lang="it-IT" dirty="0"/>
              <a:t>è quello che ho imparato con l’educazione</a:t>
            </a:r>
          </a:p>
          <a:p>
            <a:r>
              <a:rPr lang="it-IT" b="1" dirty="0"/>
              <a:t>T: </a:t>
            </a:r>
            <a:r>
              <a:rPr lang="it-IT" dirty="0"/>
              <a:t>beh, tutti vorremmo essere trattati con rispetto, ma perché dovrebbe farlo?</a:t>
            </a:r>
          </a:p>
          <a:p>
            <a:r>
              <a:rPr lang="it-IT" b="1" dirty="0"/>
              <a:t>C: </a:t>
            </a:r>
            <a:r>
              <a:rPr lang="it-IT" dirty="0"/>
              <a:t>non è scritto da nessuna parte però dovrebbe fare così</a:t>
            </a:r>
          </a:p>
          <a:p>
            <a:r>
              <a:rPr lang="it-IT" b="1" dirty="0"/>
              <a:t>T: </a:t>
            </a:r>
            <a:r>
              <a:rPr lang="it-IT" dirty="0"/>
              <a:t>però non solo perché lei vuole qualcosa questa deve verificarsi, anche se capisco che non faccia piacere non essere rispettati.	</a:t>
            </a:r>
          </a:p>
          <a:p>
            <a:r>
              <a:rPr lang="it-IT" b="1" dirty="0"/>
              <a:t> </a:t>
            </a:r>
            <a:endParaRPr lang="it-IT" dirty="0"/>
          </a:p>
          <a:p>
            <a:endParaRPr lang="it-IT" dirty="0"/>
          </a:p>
        </p:txBody>
      </p:sp>
    </p:spTree>
    <p:extLst>
      <p:ext uri="{BB962C8B-B14F-4D97-AF65-F5344CB8AC3E}">
        <p14:creationId xmlns:p14="http://schemas.microsoft.com/office/powerpoint/2010/main" val="3531331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43365" y="1772643"/>
            <a:ext cx="6938365" cy="3693522"/>
          </a:xfrm>
        </p:spPr>
        <p:txBody>
          <a:bodyPr>
            <a:noAutofit/>
          </a:bodyPr>
          <a:lstStyle/>
          <a:p>
            <a:pPr algn="ctr"/>
            <a:r>
              <a:rPr lang="it-IT" sz="14925" b="1" dirty="0"/>
              <a:t>REBT</a:t>
            </a:r>
            <a:br>
              <a:rPr lang="it-IT" sz="3600" b="1" dirty="0"/>
            </a:br>
            <a:r>
              <a:rPr lang="en-US" sz="3600" b="1" dirty="0"/>
              <a:t>Rational</a:t>
            </a:r>
            <a:r>
              <a:rPr lang="it-IT" sz="3600" b="1" dirty="0"/>
              <a:t> Emotive </a:t>
            </a:r>
            <a:r>
              <a:rPr lang="en-US" sz="3600" b="1" dirty="0"/>
              <a:t>Behavior</a:t>
            </a:r>
            <a:r>
              <a:rPr lang="it-IT" sz="3600" b="1" dirty="0"/>
              <a:t> </a:t>
            </a:r>
            <a:r>
              <a:rPr lang="en-GB" sz="3600" b="1" dirty="0"/>
              <a:t>Therapy</a:t>
            </a:r>
            <a:br>
              <a:rPr lang="en-GB" sz="3600" b="1" dirty="0"/>
            </a:br>
            <a:endParaRPr lang="en-GB" sz="3600" b="1" dirty="0"/>
          </a:p>
        </p:txBody>
      </p:sp>
    </p:spTree>
    <p:extLst>
      <p:ext uri="{BB962C8B-B14F-4D97-AF65-F5344CB8AC3E}">
        <p14:creationId xmlns:p14="http://schemas.microsoft.com/office/powerpoint/2010/main" val="2451651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endParaRPr lang="it-IT" sz="3000" dirty="0"/>
          </a:p>
          <a:p>
            <a:r>
              <a:rPr lang="it-IT" sz="3000" dirty="0"/>
              <a:t>67 Beck indipendente</a:t>
            </a:r>
          </a:p>
          <a:p>
            <a:r>
              <a:rPr lang="it-IT" sz="3000" dirty="0"/>
              <a:t>Autorità behaviouristiche Bandura, </a:t>
            </a:r>
            <a:r>
              <a:rPr lang="it-IT" sz="3000" dirty="0" err="1"/>
              <a:t>Lazarus</a:t>
            </a:r>
            <a:r>
              <a:rPr lang="it-IT" sz="3000" dirty="0"/>
              <a:t> </a:t>
            </a:r>
          </a:p>
          <a:p>
            <a:r>
              <a:rPr lang="it-IT" sz="3000" dirty="0"/>
              <a:t>Influenzati </a:t>
            </a:r>
            <a:r>
              <a:rPr lang="it-IT" sz="3000" dirty="0" err="1"/>
              <a:t>Ellis</a:t>
            </a:r>
            <a:r>
              <a:rPr lang="it-IT" sz="3000" dirty="0"/>
              <a:t>, Kelly e Beck</a:t>
            </a:r>
          </a:p>
          <a:p>
            <a:r>
              <a:rPr lang="it-IT" sz="3000" dirty="0"/>
              <a:t>Cognitivo – Comportamentale (1969-70)</a:t>
            </a:r>
          </a:p>
        </p:txBody>
      </p:sp>
    </p:spTree>
    <p:extLst>
      <p:ext uri="{BB962C8B-B14F-4D97-AF65-F5344CB8AC3E}">
        <p14:creationId xmlns:p14="http://schemas.microsoft.com/office/powerpoint/2010/main" val="1315302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Dibattito Funzionale:</a:t>
            </a:r>
            <a:endParaRPr lang="it-IT" dirty="0"/>
          </a:p>
        </p:txBody>
      </p:sp>
      <p:sp>
        <p:nvSpPr>
          <p:cNvPr id="3" name="Segnaposto contenuto 2"/>
          <p:cNvSpPr>
            <a:spLocks noGrp="1"/>
          </p:cNvSpPr>
          <p:nvPr>
            <p:ph idx="1"/>
          </p:nvPr>
        </p:nvSpPr>
        <p:spPr/>
        <p:txBody>
          <a:bodyPr>
            <a:normAutofit/>
          </a:bodyPr>
          <a:lstStyle/>
          <a:p>
            <a:r>
              <a:rPr lang="it-IT" b="1" dirty="0"/>
              <a:t>B) Dibattito Funzionale: </a:t>
            </a:r>
            <a:r>
              <a:rPr lang="it-IT" dirty="0"/>
              <a:t>attraverso questo dibattito si cerca di far capire al cliente se pensare in un certo modo gli è utile o meno rispetto al raggiungimento del proprio obiettivo, a prescindere dalla veridicità delle credenze. In questo senso è meno limitato del dibattito empirico dall’eventuale conferma delle proprie conclusioni.</a:t>
            </a:r>
          </a:p>
          <a:p>
            <a:endParaRPr lang="it-IT" dirty="0"/>
          </a:p>
        </p:txBody>
      </p:sp>
    </p:spTree>
    <p:extLst>
      <p:ext uri="{BB962C8B-B14F-4D97-AF65-F5344CB8AC3E}">
        <p14:creationId xmlns:p14="http://schemas.microsoft.com/office/powerpoint/2010/main" val="185165497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b="1" dirty="0"/>
              <a:t>ES:	- </a:t>
            </a:r>
            <a:r>
              <a:rPr lang="it-IT" dirty="0"/>
              <a:t>un cantante d’opera, pur avendo talento, non riesce a raggiungere quel gradino superiore che lo condurrebbe ai massimi livelli a causa dell’ansia che prova durante la propria performance.</a:t>
            </a:r>
          </a:p>
          <a:p>
            <a:r>
              <a:rPr lang="it-IT" b="1" dirty="0"/>
              <a:t>	- </a:t>
            </a:r>
            <a:r>
              <a:rPr lang="it-IT" dirty="0"/>
              <a:t>Una volta individuate le idee irrazionali si può chiedere: Come pensare in questo modo ti aiuta a raggiungere il tuo obiettivo (la migliore performance)? Ti aiuta o ti ostacola?</a:t>
            </a:r>
          </a:p>
          <a:p>
            <a:endParaRPr lang="it-IT" dirty="0"/>
          </a:p>
        </p:txBody>
      </p:sp>
    </p:spTree>
    <p:extLst>
      <p:ext uri="{BB962C8B-B14F-4D97-AF65-F5344CB8AC3E}">
        <p14:creationId xmlns:p14="http://schemas.microsoft.com/office/powerpoint/2010/main" val="948689540"/>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	</a:t>
            </a:r>
            <a:r>
              <a:rPr lang="it-IT" b="1" dirty="0"/>
              <a:t>- </a:t>
            </a:r>
            <a:r>
              <a:rPr lang="it-IT" dirty="0"/>
              <a:t>Per dimostrarlo empiricamente si può scrivere un elenco di tutti i pensieri irrazionali.</a:t>
            </a:r>
          </a:p>
          <a:p>
            <a:r>
              <a:rPr lang="it-IT" b="1" dirty="0"/>
              <a:t>	- </a:t>
            </a:r>
            <a:r>
              <a:rPr lang="it-IT" dirty="0"/>
              <a:t>Gli si può far immaginare di essere all’opera e, mentre svolge la sua prestazione, gli si sussurrano all’orecchio tutti i pensieri trascritti.</a:t>
            </a:r>
          </a:p>
          <a:p>
            <a:r>
              <a:rPr lang="it-IT" b="1" dirty="0"/>
              <a:t>	- </a:t>
            </a:r>
            <a:r>
              <a:rPr lang="it-IT" dirty="0"/>
              <a:t>La distrazione che sicuramente lamenterà è la base per potergli dire: “allora anche tu, quando ti dici queste cose, peggiori la tua prestazione”.</a:t>
            </a:r>
          </a:p>
          <a:p>
            <a:endParaRPr lang="it-IT" dirty="0"/>
          </a:p>
        </p:txBody>
      </p:sp>
    </p:spTree>
    <p:extLst>
      <p:ext uri="{BB962C8B-B14F-4D97-AF65-F5344CB8AC3E}">
        <p14:creationId xmlns:p14="http://schemas.microsoft.com/office/powerpoint/2010/main" val="4194999034"/>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Dibattito Logico</a:t>
            </a:r>
            <a:endParaRPr lang="it-IT" dirty="0"/>
          </a:p>
        </p:txBody>
      </p:sp>
      <p:sp>
        <p:nvSpPr>
          <p:cNvPr id="3" name="Segnaposto contenuto 2"/>
          <p:cNvSpPr>
            <a:spLocks noGrp="1"/>
          </p:cNvSpPr>
          <p:nvPr>
            <p:ph idx="1"/>
          </p:nvPr>
        </p:nvSpPr>
        <p:spPr/>
        <p:txBody>
          <a:bodyPr>
            <a:normAutofit/>
          </a:bodyPr>
          <a:lstStyle/>
          <a:p>
            <a:r>
              <a:rPr lang="it-IT" b="1" dirty="0"/>
              <a:t>C) Dibattito Logico: </a:t>
            </a:r>
            <a:r>
              <a:rPr lang="it-IT" dirty="0"/>
              <a:t>attraverso questo tipo di dibattito si cerca di riflettere assieme al cliente sulla logicità di certe conclusioni basate sulle credenze irrazionali.</a:t>
            </a:r>
          </a:p>
          <a:p>
            <a:r>
              <a:rPr lang="it-IT" dirty="0"/>
              <a:t>	</a:t>
            </a:r>
            <a:r>
              <a:rPr lang="it-IT" b="1" dirty="0"/>
              <a:t>ES: </a:t>
            </a:r>
            <a:r>
              <a:rPr lang="it-IT" dirty="0"/>
              <a:t>“è logico pensare in questo modo?”</a:t>
            </a:r>
          </a:p>
          <a:p>
            <a:endParaRPr lang="it-IT" dirty="0"/>
          </a:p>
        </p:txBody>
      </p:sp>
    </p:spTree>
    <p:extLst>
      <p:ext uri="{BB962C8B-B14F-4D97-AF65-F5344CB8AC3E}">
        <p14:creationId xmlns:p14="http://schemas.microsoft.com/office/powerpoint/2010/main" val="280093358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ESEMPIO</a:t>
            </a:r>
            <a:endParaRPr lang="it-IT" dirty="0"/>
          </a:p>
          <a:p>
            <a:r>
              <a:rPr lang="it-IT" b="1" dirty="0"/>
              <a:t>U</a:t>
            </a:r>
            <a:r>
              <a:rPr lang="it-IT" dirty="0"/>
              <a:t>n ragazzo si presenta sofferente per essere stato lasciato dalla propria compagna</a:t>
            </a:r>
          </a:p>
          <a:p>
            <a:r>
              <a:rPr lang="it-IT" dirty="0"/>
              <a:t> </a:t>
            </a:r>
          </a:p>
          <a:p>
            <a:r>
              <a:rPr lang="it-IT" b="1" dirty="0"/>
              <a:t>C: </a:t>
            </a:r>
            <a:r>
              <a:rPr lang="it-IT" dirty="0"/>
              <a:t>io non posso sopportare di essere lasciato</a:t>
            </a:r>
          </a:p>
          <a:p>
            <a:r>
              <a:rPr lang="it-IT" b="1" dirty="0"/>
              <a:t>T: </a:t>
            </a:r>
            <a:r>
              <a:rPr lang="it-IT" dirty="0"/>
              <a:t>rimarresti solo?</a:t>
            </a:r>
          </a:p>
          <a:p>
            <a:r>
              <a:rPr lang="it-IT" b="1" dirty="0"/>
              <a:t>C: </a:t>
            </a:r>
            <a:r>
              <a:rPr lang="it-IT" dirty="0"/>
              <a:t>si, e sarebbe una catastrofe</a:t>
            </a:r>
          </a:p>
          <a:p>
            <a:r>
              <a:rPr lang="it-IT" b="1" dirty="0"/>
              <a:t>T: </a:t>
            </a:r>
            <a:r>
              <a:rPr lang="it-IT" dirty="0"/>
              <a:t>puoi dirmi cosa vuole dire per te rimanere solo</a:t>
            </a:r>
          </a:p>
          <a:p>
            <a:r>
              <a:rPr lang="it-IT" b="1" dirty="0"/>
              <a:t>C: </a:t>
            </a:r>
            <a:r>
              <a:rPr lang="it-IT" dirty="0"/>
              <a:t>vuol dire che non avrò mai qualcuno al mio fianco, che morirò solo</a:t>
            </a:r>
          </a:p>
          <a:p>
            <a:r>
              <a:rPr lang="it-IT" dirty="0"/>
              <a:t> </a:t>
            </a:r>
          </a:p>
        </p:txBody>
      </p:sp>
    </p:spTree>
    <p:extLst>
      <p:ext uri="{BB962C8B-B14F-4D97-AF65-F5344CB8AC3E}">
        <p14:creationId xmlns:p14="http://schemas.microsoft.com/office/powerpoint/2010/main" val="3784627888"/>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T1) </a:t>
            </a:r>
            <a:r>
              <a:rPr lang="it-IT" dirty="0"/>
              <a:t>Quali sono le prove per cui, se tu sei stato lasciato, non troverai nessun’altra e rimarrai solo? Qualcuna ti ha già rifiutato? Se dice NO: Allora come fai a sapere che non lo sopporti. Se dice SI: vuoi sentirti ancora così male, se non vuoi devi cambiare il tuo modo di pensare.</a:t>
            </a:r>
          </a:p>
          <a:p>
            <a:endParaRPr lang="it-IT" dirty="0"/>
          </a:p>
        </p:txBody>
      </p:sp>
    </p:spTree>
    <p:extLst>
      <p:ext uri="{BB962C8B-B14F-4D97-AF65-F5344CB8AC3E}">
        <p14:creationId xmlns:p14="http://schemas.microsoft.com/office/powerpoint/2010/main" val="3449292968"/>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T2) </a:t>
            </a:r>
            <a:r>
              <a:rPr lang="it-IT" dirty="0"/>
              <a:t>Ti aiutano questi pensieri quando devi provarci con una ragazza oppure ti mettono in tensione e ostacolano l’approccio?</a:t>
            </a:r>
          </a:p>
          <a:p>
            <a:r>
              <a:rPr lang="it-IT" b="1" dirty="0"/>
              <a:t>T3) </a:t>
            </a:r>
            <a:r>
              <a:rPr lang="it-IT" dirty="0"/>
              <a:t>Secondo te è logico pensare che se una ragazza ti ha lasciato, sarai costretto a passare la vita da solo?</a:t>
            </a:r>
          </a:p>
          <a:p>
            <a:endParaRPr lang="it-IT" dirty="0"/>
          </a:p>
          <a:p>
            <a:endParaRPr lang="it-IT" dirty="0"/>
          </a:p>
        </p:txBody>
      </p:sp>
    </p:spTree>
    <p:extLst>
      <p:ext uri="{BB962C8B-B14F-4D97-AF65-F5344CB8AC3E}">
        <p14:creationId xmlns:p14="http://schemas.microsoft.com/office/powerpoint/2010/main" val="4005514649"/>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la pratica clinica</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15-2</a:t>
            </a:r>
          </a:p>
          <a:p>
            <a:pPr eaLnBrk="1" hangingPunct="1">
              <a:defRPr/>
            </a:pPr>
            <a:r>
              <a:rPr lang="it-IT" dirty="0" err="1"/>
              <a:t>Homeworks</a:t>
            </a:r>
            <a:endParaRPr lang="it-IT" dirty="0"/>
          </a:p>
        </p:txBody>
      </p:sp>
    </p:spTree>
    <p:extLst>
      <p:ext uri="{BB962C8B-B14F-4D97-AF65-F5344CB8AC3E}">
        <p14:creationId xmlns:p14="http://schemas.microsoft.com/office/powerpoint/2010/main" val="1769481492"/>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Homeworks</a:t>
            </a:r>
            <a:endParaRPr lang="it-IT" dirty="0"/>
          </a:p>
        </p:txBody>
      </p:sp>
      <p:sp>
        <p:nvSpPr>
          <p:cNvPr id="3" name="Segnaposto contenuto 2"/>
          <p:cNvSpPr>
            <a:spLocks noGrp="1"/>
          </p:cNvSpPr>
          <p:nvPr>
            <p:ph idx="1"/>
          </p:nvPr>
        </p:nvSpPr>
        <p:spPr/>
        <p:txBody>
          <a:bodyPr>
            <a:normAutofit fontScale="92500" lnSpcReduction="20000"/>
          </a:bodyPr>
          <a:lstStyle/>
          <a:p>
            <a:r>
              <a:rPr lang="it-IT" b="1" dirty="0"/>
              <a:t>2) BEHAVIOURAL ASSIGNEMENTS</a:t>
            </a:r>
          </a:p>
          <a:p>
            <a:r>
              <a:rPr lang="it-IT" dirty="0"/>
              <a:t>La REBT è una terapia </a:t>
            </a:r>
            <a:r>
              <a:rPr lang="it-IT" dirty="0" err="1"/>
              <a:t>cognitivo-comportamentale</a:t>
            </a:r>
            <a:r>
              <a:rPr lang="it-IT" dirty="0"/>
              <a:t>, quindi, al fine di cambiare il modo di pensare del cliente, può far leva anche su strategie comportamentali. Queste possono essere riassunte in una serie di possibili compiti a casa (</a:t>
            </a:r>
            <a:r>
              <a:rPr lang="it-IT" dirty="0" err="1"/>
              <a:t>homeworks</a:t>
            </a:r>
            <a:r>
              <a:rPr lang="it-IT" dirty="0"/>
              <a:t>) che servono ad allenare il cliente al nuovo modo di pensare. Non si può pretendere di cambiare le credenze del cliente solo all’interno della seduta, è necessario esercitarsi nel corso della vita quotidiana. </a:t>
            </a:r>
          </a:p>
        </p:txBody>
      </p:sp>
    </p:spTree>
    <p:extLst>
      <p:ext uri="{BB962C8B-B14F-4D97-AF65-F5344CB8AC3E}">
        <p14:creationId xmlns:p14="http://schemas.microsoft.com/office/powerpoint/2010/main" val="814464049"/>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Questi </a:t>
            </a:r>
            <a:r>
              <a:rPr lang="it-IT" dirty="0" err="1"/>
              <a:t>homeworks</a:t>
            </a:r>
            <a:r>
              <a:rPr lang="it-IT" dirty="0"/>
              <a:t> sono un presupposto  fondamentale per la riuscita di una terapia attivo/direttiva come la REBT. La REBT è una psicoterapia breve e, in quanto tale, mira ad ottenere il maggior numero di risultati nel minor tempo possibile (un trattamento dura 5-8 mesi). Anche per questo motivo è importante l’impegno e la partecipazione del cliente.</a:t>
            </a:r>
          </a:p>
          <a:p>
            <a:endParaRPr lang="it-IT" dirty="0"/>
          </a:p>
        </p:txBody>
      </p:sp>
    </p:spTree>
    <p:extLst>
      <p:ext uri="{BB962C8B-B14F-4D97-AF65-F5344CB8AC3E}">
        <p14:creationId xmlns:p14="http://schemas.microsoft.com/office/powerpoint/2010/main" val="3803637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t>3 </a:t>
            </a:r>
            <a:r>
              <a:rPr lang="it-IT" dirty="0" err="1"/>
              <a:t>insight</a:t>
            </a:r>
            <a:r>
              <a:rPr lang="it-IT" dirty="0"/>
              <a:t> della REBT:</a:t>
            </a:r>
          </a:p>
        </p:txBody>
      </p:sp>
      <p:sp>
        <p:nvSpPr>
          <p:cNvPr id="3" name="Segnaposto contenuto 2"/>
          <p:cNvSpPr>
            <a:spLocks noGrp="1"/>
          </p:cNvSpPr>
          <p:nvPr>
            <p:ph idx="1"/>
          </p:nvPr>
        </p:nvSpPr>
        <p:spPr/>
        <p:txBody>
          <a:bodyPr/>
          <a:lstStyle/>
          <a:p>
            <a:endParaRPr lang="it-IT" dirty="0"/>
          </a:p>
          <a:p>
            <a:r>
              <a:rPr lang="it-IT" sz="3000" dirty="0"/>
              <a:t>È il nostro modo di pensare che determina come sentire e comportarsi.</a:t>
            </a:r>
          </a:p>
          <a:p>
            <a:r>
              <a:rPr lang="it-IT" sz="3000" dirty="0"/>
              <a:t>Non e cosi determinante dove hai imparato ma che oggi continui a ripeterlo.</a:t>
            </a:r>
          </a:p>
          <a:p>
            <a:r>
              <a:rPr lang="it-IT" sz="3000" dirty="0"/>
              <a:t>Importanza lavoro e pratica</a:t>
            </a:r>
          </a:p>
        </p:txBody>
      </p:sp>
    </p:spTree>
    <p:extLst>
      <p:ext uri="{BB962C8B-B14F-4D97-AF65-F5344CB8AC3E}">
        <p14:creationId xmlns:p14="http://schemas.microsoft.com/office/powerpoint/2010/main" val="1721689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Gli esercizi comportamentali su cui si può fare affidamento sono molti e la loro efficacia varia in relazione al tipo di problema. È importante scegliere gli esercizi comportamentali più adatti a un certo tipo di problema.</a:t>
            </a:r>
          </a:p>
          <a:p>
            <a:r>
              <a:rPr lang="it-IT" dirty="0"/>
              <a:t>Alcuni esempi di </a:t>
            </a:r>
            <a:r>
              <a:rPr lang="it-IT" dirty="0" err="1"/>
              <a:t>behavioural</a:t>
            </a:r>
            <a:r>
              <a:rPr lang="it-IT" dirty="0"/>
              <a:t> </a:t>
            </a:r>
            <a:r>
              <a:rPr lang="it-IT" dirty="0" err="1"/>
              <a:t>assignements</a:t>
            </a:r>
            <a:r>
              <a:rPr lang="it-IT" dirty="0"/>
              <a:t> possono essere:</a:t>
            </a:r>
          </a:p>
          <a:p>
            <a:endParaRPr lang="it-IT" dirty="0"/>
          </a:p>
        </p:txBody>
      </p:sp>
    </p:spTree>
    <p:extLst>
      <p:ext uri="{BB962C8B-B14F-4D97-AF65-F5344CB8AC3E}">
        <p14:creationId xmlns:p14="http://schemas.microsoft.com/office/powerpoint/2010/main" val="2606197613"/>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Shame</a:t>
            </a:r>
            <a:r>
              <a:rPr lang="it-IT" b="1" dirty="0"/>
              <a:t> </a:t>
            </a:r>
            <a:r>
              <a:rPr lang="it-IT" b="1" dirty="0" err="1"/>
              <a:t>Attack</a:t>
            </a:r>
            <a:endParaRPr lang="it-IT" dirty="0"/>
          </a:p>
        </p:txBody>
      </p:sp>
      <p:sp>
        <p:nvSpPr>
          <p:cNvPr id="3" name="Segnaposto contenuto 2"/>
          <p:cNvSpPr>
            <a:spLocks noGrp="1"/>
          </p:cNvSpPr>
          <p:nvPr>
            <p:ph idx="1"/>
          </p:nvPr>
        </p:nvSpPr>
        <p:spPr/>
        <p:txBody>
          <a:bodyPr>
            <a:normAutofit/>
          </a:bodyPr>
          <a:lstStyle/>
          <a:p>
            <a:r>
              <a:rPr lang="it-IT" b="1" dirty="0"/>
              <a:t>A) </a:t>
            </a:r>
            <a:r>
              <a:rPr lang="it-IT" b="1" dirty="0" err="1"/>
              <a:t>Shame</a:t>
            </a:r>
            <a:r>
              <a:rPr lang="it-IT" b="1" dirty="0"/>
              <a:t> </a:t>
            </a:r>
            <a:r>
              <a:rPr lang="it-IT" b="1" dirty="0" err="1"/>
              <a:t>Attack</a:t>
            </a:r>
            <a:r>
              <a:rPr lang="it-IT" b="1" dirty="0"/>
              <a:t>: </a:t>
            </a:r>
            <a:r>
              <a:rPr lang="it-IT" dirty="0"/>
              <a:t>o esercizi antivergogna. Viene chiesto al cliente di mettere in atto comportamenti imbarazzanti in pubblico che spinge le altre persone a guardarlo. Un esempio può essere urlare il nome delle fermate della metropolitana ad ogni sosta. </a:t>
            </a:r>
          </a:p>
        </p:txBody>
      </p:sp>
    </p:spTree>
    <p:extLst>
      <p:ext uri="{BB962C8B-B14F-4D97-AF65-F5344CB8AC3E}">
        <p14:creationId xmlns:p14="http://schemas.microsoft.com/office/powerpoint/2010/main" val="1018300256"/>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Con il tempo ansia e imbarazzo diminuiscono. Ciò prova al cliente, che superato il primo momento, può facilmente resistere alla vergogna e all’imbarazzo. In qualche modo si prende coscienza di quanto potere abbiamo su noi stessi.</a:t>
            </a:r>
          </a:p>
          <a:p>
            <a:r>
              <a:rPr lang="it-IT" dirty="0"/>
              <a:t>Perché possano essere efficaci bisogna essere soli durante lo svolgimento. Inoltre si devono valutare i possibili </a:t>
            </a:r>
            <a:r>
              <a:rPr lang="it-IT" dirty="0" err="1"/>
              <a:t>Shame</a:t>
            </a:r>
            <a:r>
              <a:rPr lang="it-IT" dirty="0"/>
              <a:t> </a:t>
            </a:r>
            <a:r>
              <a:rPr lang="it-IT" dirty="0" err="1"/>
              <a:t>Attack</a:t>
            </a:r>
            <a:r>
              <a:rPr lang="it-IT" dirty="0"/>
              <a:t> in una scala di ansia da 1 a 10 e fare svolgere al cliente quelli valutati in un </a:t>
            </a:r>
            <a:r>
              <a:rPr lang="it-IT" dirty="0" err="1"/>
              <a:t>range</a:t>
            </a:r>
            <a:r>
              <a:rPr lang="it-IT" dirty="0"/>
              <a:t> di ansia da 5 a 7.</a:t>
            </a:r>
          </a:p>
          <a:p>
            <a:endParaRPr lang="it-IT" dirty="0"/>
          </a:p>
        </p:txBody>
      </p:sp>
    </p:spTree>
    <p:extLst>
      <p:ext uri="{BB962C8B-B14F-4D97-AF65-F5344CB8AC3E}">
        <p14:creationId xmlns:p14="http://schemas.microsoft.com/office/powerpoint/2010/main" val="2423937867"/>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ES: 	1)	C: </a:t>
            </a:r>
            <a:r>
              <a:rPr lang="it-IT" dirty="0"/>
              <a:t>non sopporto di essere rifiutato</a:t>
            </a:r>
          </a:p>
          <a:p>
            <a:r>
              <a:rPr lang="it-IT" dirty="0"/>
              <a:t>		</a:t>
            </a:r>
            <a:r>
              <a:rPr lang="it-IT" b="1" dirty="0"/>
              <a:t>T: </a:t>
            </a:r>
            <a:r>
              <a:rPr lang="it-IT" dirty="0"/>
              <a:t>allora provaci con 5 ragazze entro la prossima settimana</a:t>
            </a:r>
          </a:p>
          <a:p>
            <a:r>
              <a:rPr lang="it-IT" b="1" dirty="0"/>
              <a:t>C: </a:t>
            </a:r>
            <a:r>
              <a:rPr lang="it-IT" dirty="0"/>
              <a:t>ho avuto 5 rifiuti, alla fine ho sopportato bene ma perché le donne non mi interessavano.</a:t>
            </a:r>
          </a:p>
          <a:p>
            <a:r>
              <a:rPr lang="it-IT" b="1" dirty="0"/>
              <a:t>T: </a:t>
            </a:r>
            <a:r>
              <a:rPr lang="it-IT" dirty="0"/>
              <a:t>allora provaci con 5 ragazze che ti interessano entro la prossima settimana.</a:t>
            </a:r>
          </a:p>
          <a:p>
            <a:r>
              <a:rPr lang="it-IT" b="1" dirty="0"/>
              <a:t>C: </a:t>
            </a:r>
            <a:r>
              <a:rPr lang="it-IT" dirty="0"/>
              <a:t>si, riesco a sopportarlo.</a:t>
            </a:r>
          </a:p>
          <a:p>
            <a:r>
              <a:rPr lang="it-IT" b="1" dirty="0"/>
              <a:t>	</a:t>
            </a:r>
            <a:endParaRPr lang="it-IT" dirty="0"/>
          </a:p>
        </p:txBody>
      </p:sp>
    </p:spTree>
    <p:extLst>
      <p:ext uri="{BB962C8B-B14F-4D97-AF65-F5344CB8AC3E}">
        <p14:creationId xmlns:p14="http://schemas.microsoft.com/office/powerpoint/2010/main" val="3696982984"/>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2)	</a:t>
            </a:r>
            <a:r>
              <a:rPr lang="it-IT" dirty="0"/>
              <a:t>Andare in giro con una banana al guinzaglio fingendo che sia il proprio cane	</a:t>
            </a:r>
          </a:p>
          <a:p>
            <a:r>
              <a:rPr lang="it-IT" b="1" dirty="0"/>
              <a:t>3)	</a:t>
            </a:r>
            <a:r>
              <a:rPr lang="it-IT" dirty="0"/>
              <a:t>Urlare il nome delle fermate in autobus.</a:t>
            </a:r>
          </a:p>
          <a:p>
            <a:r>
              <a:rPr lang="it-IT" b="1" dirty="0"/>
              <a:t>4)	</a:t>
            </a:r>
            <a:r>
              <a:rPr lang="it-IT" dirty="0"/>
              <a:t>Uscire con una scarpa di un colore e una di un altro.</a:t>
            </a:r>
          </a:p>
          <a:p>
            <a:r>
              <a:rPr lang="it-IT" b="1" dirty="0"/>
              <a:t>5)	</a:t>
            </a:r>
            <a:r>
              <a:rPr lang="it-IT" dirty="0"/>
              <a:t>Vendere sotto costo il giornale del giorno prima</a:t>
            </a:r>
          </a:p>
          <a:p>
            <a:r>
              <a:rPr lang="it-IT" dirty="0"/>
              <a:t> </a:t>
            </a:r>
          </a:p>
          <a:p>
            <a:endParaRPr lang="it-IT" dirty="0"/>
          </a:p>
        </p:txBody>
      </p:sp>
    </p:spTree>
    <p:extLst>
      <p:ext uri="{BB962C8B-B14F-4D97-AF65-F5344CB8AC3E}">
        <p14:creationId xmlns:p14="http://schemas.microsoft.com/office/powerpoint/2010/main" val="1586991621"/>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Risk</a:t>
            </a:r>
            <a:r>
              <a:rPr lang="it-IT" b="1" dirty="0"/>
              <a:t> </a:t>
            </a:r>
            <a:r>
              <a:rPr lang="it-IT" b="1" dirty="0" err="1"/>
              <a:t>Taking</a:t>
            </a:r>
            <a:endParaRPr lang="it-IT" dirty="0"/>
          </a:p>
        </p:txBody>
      </p:sp>
      <p:sp>
        <p:nvSpPr>
          <p:cNvPr id="3" name="Segnaposto contenuto 2"/>
          <p:cNvSpPr>
            <a:spLocks noGrp="1"/>
          </p:cNvSpPr>
          <p:nvPr>
            <p:ph idx="1"/>
          </p:nvPr>
        </p:nvSpPr>
        <p:spPr/>
        <p:txBody>
          <a:bodyPr>
            <a:normAutofit lnSpcReduction="10000"/>
          </a:bodyPr>
          <a:lstStyle/>
          <a:p>
            <a:r>
              <a:rPr lang="it-IT" b="1" dirty="0"/>
              <a:t>B) </a:t>
            </a:r>
            <a:r>
              <a:rPr lang="it-IT" b="1" dirty="0" err="1"/>
              <a:t>Risk</a:t>
            </a:r>
            <a:r>
              <a:rPr lang="it-IT" b="1" dirty="0"/>
              <a:t> </a:t>
            </a:r>
            <a:r>
              <a:rPr lang="it-IT" b="1" dirty="0" err="1"/>
              <a:t>Taking</a:t>
            </a:r>
            <a:r>
              <a:rPr lang="it-IT" b="1" dirty="0"/>
              <a:t>: </a:t>
            </a:r>
            <a:r>
              <a:rPr lang="it-IT" dirty="0"/>
              <a:t>sono esercizi molto simili agli </a:t>
            </a:r>
            <a:r>
              <a:rPr lang="it-IT" dirty="0" err="1"/>
              <a:t>shame</a:t>
            </a:r>
            <a:r>
              <a:rPr lang="it-IT" dirty="0"/>
              <a:t> </a:t>
            </a:r>
            <a:r>
              <a:rPr lang="it-IT" dirty="0" err="1"/>
              <a:t>attack</a:t>
            </a:r>
            <a:r>
              <a:rPr lang="it-IT" dirty="0"/>
              <a:t> ma sono più centrati sull’assunzione di rischio che sull’antivergogna.</a:t>
            </a:r>
          </a:p>
          <a:p>
            <a:pPr lvl="0"/>
            <a:r>
              <a:rPr lang="it-IT" dirty="0"/>
              <a:t>Entrare in un bar affollato, chiedere al barista un bicchiere di acqua e poi dire: “non ho più sete”.</a:t>
            </a:r>
          </a:p>
          <a:p>
            <a:pPr lvl="0"/>
            <a:r>
              <a:rPr lang="it-IT" dirty="0"/>
              <a:t>Fermar a chiedere dove è una via e poi dire: “lo sapevo già”.</a:t>
            </a:r>
          </a:p>
          <a:p>
            <a:endParaRPr lang="it-IT" dirty="0"/>
          </a:p>
          <a:p>
            <a:endParaRPr lang="it-IT" dirty="0"/>
          </a:p>
        </p:txBody>
      </p:sp>
    </p:spTree>
    <p:extLst>
      <p:ext uri="{BB962C8B-B14F-4D97-AF65-F5344CB8AC3E}">
        <p14:creationId xmlns:p14="http://schemas.microsoft.com/office/powerpoint/2010/main" val="2450469477"/>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t>Andare in edicola e chiedere una rivista pornografica dove ci siano particolari scene.</a:t>
            </a:r>
          </a:p>
          <a:p>
            <a:pPr lvl="0"/>
            <a:r>
              <a:rPr lang="it-IT" dirty="0"/>
              <a:t>Chiedere l’elemosina vestiti eleganti.</a:t>
            </a:r>
          </a:p>
          <a:p>
            <a:pPr lvl="0"/>
            <a:r>
              <a:rPr lang="it-IT" dirty="0"/>
              <a:t>Andare dal fioraio a chiedere bistecche</a:t>
            </a:r>
          </a:p>
          <a:p>
            <a:pPr lvl="0"/>
            <a:r>
              <a:rPr lang="it-IT" dirty="0"/>
              <a:t>Fare un pezzo di strada affollato cantando</a:t>
            </a:r>
          </a:p>
          <a:p>
            <a:pPr lvl="0"/>
            <a:r>
              <a:rPr lang="it-IT" dirty="0"/>
              <a:t>Andare più volte nello stesso negozio a chiedere di cambiare i soldi.</a:t>
            </a:r>
          </a:p>
          <a:p>
            <a:r>
              <a:rPr lang="it-IT" dirty="0"/>
              <a:t> </a:t>
            </a:r>
          </a:p>
          <a:p>
            <a:endParaRPr lang="it-IT" dirty="0"/>
          </a:p>
        </p:txBody>
      </p:sp>
    </p:spTree>
    <p:extLst>
      <p:ext uri="{BB962C8B-B14F-4D97-AF65-F5344CB8AC3E}">
        <p14:creationId xmlns:p14="http://schemas.microsoft.com/office/powerpoint/2010/main" val="3555127364"/>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Stepping</a:t>
            </a:r>
            <a:r>
              <a:rPr lang="it-IT" b="1" dirty="0"/>
              <a:t> Out </a:t>
            </a:r>
            <a:r>
              <a:rPr lang="it-IT" b="1" dirty="0" err="1"/>
              <a:t>of</a:t>
            </a:r>
            <a:r>
              <a:rPr lang="it-IT" b="1" dirty="0"/>
              <a:t> </a:t>
            </a:r>
            <a:r>
              <a:rPr lang="it-IT" b="1" dirty="0" err="1"/>
              <a:t>Character</a:t>
            </a:r>
            <a:r>
              <a:rPr lang="it-IT" b="1" dirty="0"/>
              <a:t>:</a:t>
            </a:r>
            <a:endParaRPr lang="it-IT" dirty="0"/>
          </a:p>
        </p:txBody>
      </p:sp>
      <p:sp>
        <p:nvSpPr>
          <p:cNvPr id="3" name="Segnaposto contenuto 2"/>
          <p:cNvSpPr>
            <a:spLocks noGrp="1"/>
          </p:cNvSpPr>
          <p:nvPr>
            <p:ph idx="1"/>
          </p:nvPr>
        </p:nvSpPr>
        <p:spPr/>
        <p:txBody>
          <a:bodyPr>
            <a:normAutofit/>
          </a:bodyPr>
          <a:lstStyle/>
          <a:p>
            <a:r>
              <a:rPr lang="it-IT" b="1" dirty="0"/>
              <a:t>C) </a:t>
            </a:r>
            <a:r>
              <a:rPr lang="it-IT" b="1" dirty="0" err="1"/>
              <a:t>Stepping</a:t>
            </a:r>
            <a:r>
              <a:rPr lang="it-IT" b="1" dirty="0"/>
              <a:t> Out </a:t>
            </a:r>
            <a:r>
              <a:rPr lang="it-IT" b="1" dirty="0" err="1"/>
              <a:t>of</a:t>
            </a:r>
            <a:r>
              <a:rPr lang="it-IT" b="1" dirty="0"/>
              <a:t> </a:t>
            </a:r>
            <a:r>
              <a:rPr lang="it-IT" b="1" dirty="0" err="1"/>
              <a:t>Character</a:t>
            </a:r>
            <a:r>
              <a:rPr lang="it-IT" b="1" dirty="0"/>
              <a:t>: </a:t>
            </a:r>
            <a:r>
              <a:rPr lang="it-IT" dirty="0"/>
              <a:t>in questo esercizio si definisce per un certo lasso di tempo un particolare personaggio diverso da sé e lo si interpreta. La durata media è circa due ore. L’interpretazione implica il vestirsi, comportarsi e parlare secondo il background di questo personaggio.</a:t>
            </a:r>
          </a:p>
          <a:p>
            <a:r>
              <a:rPr lang="it-IT" dirty="0"/>
              <a:t> </a:t>
            </a:r>
          </a:p>
          <a:p>
            <a:endParaRPr lang="it-IT" dirty="0"/>
          </a:p>
        </p:txBody>
      </p:sp>
    </p:spTree>
    <p:extLst>
      <p:ext uri="{BB962C8B-B14F-4D97-AF65-F5344CB8AC3E}">
        <p14:creationId xmlns:p14="http://schemas.microsoft.com/office/powerpoint/2010/main" val="2222601759"/>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Self</a:t>
            </a:r>
            <a:r>
              <a:rPr lang="it-IT" b="1" dirty="0"/>
              <a:t> </a:t>
            </a:r>
            <a:r>
              <a:rPr lang="it-IT" b="1" dirty="0" err="1"/>
              <a:t>Revelation</a:t>
            </a:r>
            <a:r>
              <a:rPr lang="it-IT" b="1" dirty="0"/>
              <a:t>:</a:t>
            </a:r>
            <a:endParaRPr lang="it-IT" dirty="0"/>
          </a:p>
        </p:txBody>
      </p:sp>
      <p:sp>
        <p:nvSpPr>
          <p:cNvPr id="3" name="Segnaposto contenuto 2"/>
          <p:cNvSpPr>
            <a:spLocks noGrp="1"/>
          </p:cNvSpPr>
          <p:nvPr>
            <p:ph idx="1"/>
          </p:nvPr>
        </p:nvSpPr>
        <p:spPr/>
        <p:txBody>
          <a:bodyPr>
            <a:normAutofit/>
          </a:bodyPr>
          <a:lstStyle/>
          <a:p>
            <a:r>
              <a:rPr lang="it-IT" b="1" dirty="0"/>
              <a:t>D) </a:t>
            </a:r>
            <a:r>
              <a:rPr lang="it-IT" b="1" dirty="0" err="1"/>
              <a:t>Self</a:t>
            </a:r>
            <a:r>
              <a:rPr lang="it-IT" b="1" dirty="0"/>
              <a:t> </a:t>
            </a:r>
            <a:r>
              <a:rPr lang="it-IT" b="1" dirty="0" err="1"/>
              <a:t>Revelation</a:t>
            </a:r>
            <a:r>
              <a:rPr lang="it-IT" b="1" dirty="0"/>
              <a:t>: </a:t>
            </a:r>
            <a:r>
              <a:rPr lang="it-IT" dirty="0"/>
              <a:t>è un esercizio nel quale viene chiesto al cliente di andare a pescare qualcosa nella sua memoria che ha sempre nascosto a tutti e decidere di confidarlo a qualcuno.</a:t>
            </a:r>
          </a:p>
        </p:txBody>
      </p:sp>
    </p:spTree>
    <p:extLst>
      <p:ext uri="{BB962C8B-B14F-4D97-AF65-F5344CB8AC3E}">
        <p14:creationId xmlns:p14="http://schemas.microsoft.com/office/powerpoint/2010/main" val="1391905655"/>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Effective</a:t>
            </a:r>
            <a:r>
              <a:rPr lang="it-IT" b="1" dirty="0"/>
              <a:t> </a:t>
            </a:r>
            <a:r>
              <a:rPr lang="it-IT" b="1" dirty="0" err="1"/>
              <a:t>Coping</a:t>
            </a:r>
            <a:r>
              <a:rPr lang="it-IT" b="1" dirty="0"/>
              <a:t> Statement</a:t>
            </a:r>
            <a:endParaRPr lang="it-IT" dirty="0"/>
          </a:p>
        </p:txBody>
      </p:sp>
      <p:sp>
        <p:nvSpPr>
          <p:cNvPr id="3" name="Segnaposto contenuto 2"/>
          <p:cNvSpPr>
            <a:spLocks noGrp="1"/>
          </p:cNvSpPr>
          <p:nvPr>
            <p:ph idx="1"/>
          </p:nvPr>
        </p:nvSpPr>
        <p:spPr/>
        <p:txBody>
          <a:bodyPr>
            <a:normAutofit fontScale="85000" lnSpcReduction="10000"/>
          </a:bodyPr>
          <a:lstStyle/>
          <a:p>
            <a:r>
              <a:rPr lang="it-IT" b="1" dirty="0"/>
              <a:t>E) </a:t>
            </a:r>
            <a:r>
              <a:rPr lang="it-IT" b="1" dirty="0" err="1"/>
              <a:t>Effective</a:t>
            </a:r>
            <a:r>
              <a:rPr lang="it-IT" b="1" dirty="0"/>
              <a:t> </a:t>
            </a:r>
            <a:r>
              <a:rPr lang="it-IT" b="1" dirty="0" err="1"/>
              <a:t>Coping</a:t>
            </a:r>
            <a:r>
              <a:rPr lang="it-IT" b="1" dirty="0"/>
              <a:t> Statement: </a:t>
            </a:r>
            <a:r>
              <a:rPr lang="it-IT" dirty="0"/>
              <a:t>questa strategia consiste nel generare stati di </a:t>
            </a:r>
            <a:r>
              <a:rPr lang="it-IT" dirty="0" err="1"/>
              <a:t>autoconvincimento</a:t>
            </a:r>
            <a:r>
              <a:rPr lang="it-IT" dirty="0"/>
              <a:t>. Sostanzialmente viene chiesto al cliente di esercitarsi a sostituire le cose che dice a sé stesso (e che dipendono da credenze irrazionali) con frasi e pensieri razionali. Attraverso l’allenamento si cerca di smantellare l’abitudine ad aggrapparsi a pensieri irrazionali e ad instaurare nuove abitudini più sane. L’esercizio servirà fino a quando pensare in un modo più sano non diverrà un processo automatico.</a:t>
            </a:r>
          </a:p>
          <a:p>
            <a:r>
              <a:rPr lang="it-IT" dirty="0"/>
              <a:t> </a:t>
            </a:r>
          </a:p>
          <a:p>
            <a:endParaRPr lang="it-IT" dirty="0"/>
          </a:p>
        </p:txBody>
      </p:sp>
    </p:spTree>
    <p:extLst>
      <p:ext uri="{BB962C8B-B14F-4D97-AF65-F5344CB8AC3E}">
        <p14:creationId xmlns:p14="http://schemas.microsoft.com/office/powerpoint/2010/main" val="3370163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496536" y="2753242"/>
            <a:ext cx="898302" cy="10261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 name="Titolo 1"/>
          <p:cNvSpPr>
            <a:spLocks noGrp="1"/>
          </p:cNvSpPr>
          <p:nvPr>
            <p:ph type="title"/>
          </p:nvPr>
        </p:nvSpPr>
        <p:spPr/>
        <p:txBody>
          <a:bodyPr>
            <a:noAutofit/>
          </a:bodyPr>
          <a:lstStyle/>
          <a:p>
            <a:pPr algn="ctr"/>
            <a:r>
              <a:rPr lang="it-IT" sz="12450" dirty="0"/>
              <a:t>A 	B 	C 	D	E</a:t>
            </a:r>
          </a:p>
        </p:txBody>
      </p:sp>
      <p:sp>
        <p:nvSpPr>
          <p:cNvPr id="3" name="Segnaposto contenuto 2"/>
          <p:cNvSpPr>
            <a:spLocks noGrp="1"/>
          </p:cNvSpPr>
          <p:nvPr>
            <p:ph idx="1"/>
          </p:nvPr>
        </p:nvSpPr>
        <p:spPr/>
        <p:txBody>
          <a:bodyPr>
            <a:normAutofit/>
          </a:bodyPr>
          <a:lstStyle/>
          <a:p>
            <a:pPr marL="0" indent="0">
              <a:buNone/>
            </a:pPr>
            <a:endParaRPr lang="it-IT" sz="3600" dirty="0"/>
          </a:p>
          <a:p>
            <a:pPr marL="0" indent="0">
              <a:buNone/>
            </a:pPr>
            <a:r>
              <a:rPr lang="it-IT" sz="6000" dirty="0"/>
              <a:t>A  = Evento attivante</a:t>
            </a:r>
          </a:p>
          <a:p>
            <a:pPr marL="1028700" lvl="3" indent="0">
              <a:buNone/>
            </a:pPr>
            <a:r>
              <a:rPr lang="it-IT" sz="4500" dirty="0"/>
              <a:t>  Esterno</a:t>
            </a:r>
          </a:p>
          <a:p>
            <a:pPr marL="1028700" lvl="3" indent="0">
              <a:buNone/>
            </a:pPr>
            <a:r>
              <a:rPr lang="it-IT" sz="4500" dirty="0"/>
              <a:t>  Interno </a:t>
            </a:r>
          </a:p>
        </p:txBody>
      </p:sp>
      <p:sp>
        <p:nvSpPr>
          <p:cNvPr id="4" name="Segnaposto numero diapositiva 3"/>
          <p:cNvSpPr>
            <a:spLocks noGrp="1"/>
          </p:cNvSpPr>
          <p:nvPr>
            <p:ph type="sldNum" sz="quarter" idx="12"/>
          </p:nvPr>
        </p:nvSpPr>
        <p:spPr/>
        <p:txBody>
          <a:bodyPr/>
          <a:lstStyle/>
          <a:p>
            <a:fld id="{80BB8B8B-33E8-48CF-AF2E-03CDDED9A037}" type="slidenum">
              <a:rPr lang="it-IT" smtClean="0"/>
              <a:pPr/>
              <a:t>22</a:t>
            </a:fld>
            <a:endParaRPr lang="it-IT" dirty="0"/>
          </a:p>
        </p:txBody>
      </p:sp>
    </p:spTree>
    <p:extLst>
      <p:ext uri="{BB962C8B-B14F-4D97-AF65-F5344CB8AC3E}">
        <p14:creationId xmlns:p14="http://schemas.microsoft.com/office/powerpoint/2010/main" val="907000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b="1" dirty="0"/>
              <a:t>ES:	- </a:t>
            </a:r>
            <a:r>
              <a:rPr lang="it-IT" dirty="0"/>
              <a:t>Se urlo è una catastrofe ► può essere un errore ma non è la fine del mondo</a:t>
            </a:r>
          </a:p>
          <a:p>
            <a:r>
              <a:rPr lang="it-IT" b="1" dirty="0"/>
              <a:t>- </a:t>
            </a:r>
            <a:r>
              <a:rPr lang="it-IT" dirty="0"/>
              <a:t>Il mio capo mi deve rispettare ► non mi piace essere trattato così ma non mi cambia la vita</a:t>
            </a:r>
          </a:p>
          <a:p>
            <a:r>
              <a:rPr lang="it-IT" b="1" dirty="0"/>
              <a:t>- </a:t>
            </a:r>
            <a:r>
              <a:rPr lang="it-IT" dirty="0"/>
              <a:t>Se io non ho una relazione c’è qualcosa di sbagliato in me ► mi piacerebbe avere una relazione ma questo non mi definisce come persona.</a:t>
            </a:r>
          </a:p>
          <a:p>
            <a:endParaRPr lang="it-IT" dirty="0"/>
          </a:p>
        </p:txBody>
      </p:sp>
    </p:spTree>
    <p:extLst>
      <p:ext uri="{BB962C8B-B14F-4D97-AF65-F5344CB8AC3E}">
        <p14:creationId xmlns:p14="http://schemas.microsoft.com/office/powerpoint/2010/main" val="2751142827"/>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la pratica clinica</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15-3</a:t>
            </a:r>
          </a:p>
          <a:p>
            <a:pPr eaLnBrk="1" hangingPunct="1">
              <a:defRPr/>
            </a:pPr>
            <a:r>
              <a:rPr lang="it-IT" dirty="0"/>
              <a:t>Immaginazione</a:t>
            </a:r>
          </a:p>
        </p:txBody>
      </p:sp>
    </p:spTree>
    <p:extLst>
      <p:ext uri="{BB962C8B-B14F-4D97-AF65-F5344CB8AC3E}">
        <p14:creationId xmlns:p14="http://schemas.microsoft.com/office/powerpoint/2010/main" val="934415170"/>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dirty="0"/>
              <a:t>RATIONAL EMOTIVE IMAGERY (REI)</a:t>
            </a:r>
            <a:br>
              <a:rPr lang="it-IT" b="1" i="1" dirty="0"/>
            </a:br>
            <a:endParaRPr lang="it-IT" dirty="0"/>
          </a:p>
        </p:txBody>
      </p:sp>
      <p:sp>
        <p:nvSpPr>
          <p:cNvPr id="3" name="Segnaposto contenuto 2"/>
          <p:cNvSpPr>
            <a:spLocks noGrp="1"/>
          </p:cNvSpPr>
          <p:nvPr>
            <p:ph idx="1"/>
          </p:nvPr>
        </p:nvSpPr>
        <p:spPr/>
        <p:txBody>
          <a:bodyPr>
            <a:normAutofit fontScale="92500"/>
          </a:bodyPr>
          <a:lstStyle/>
          <a:p>
            <a:r>
              <a:rPr lang="it-IT" dirty="0"/>
              <a:t>La REI è una tecnica emotivo/affettiva che viene usata nella REBT in associazione a tecniche cognitive (dissuasione cognitiva, cambiamento degli scopi esistenziali) e comportamentali (esposizione in vivo, prevenzione della risposta, rinforzo, comportamenti alternativi). </a:t>
            </a:r>
          </a:p>
          <a:p>
            <a:r>
              <a:rPr lang="it-IT" dirty="0"/>
              <a:t>Gli esercizi di </a:t>
            </a:r>
            <a:r>
              <a:rPr lang="it-IT" dirty="0" err="1"/>
              <a:t>Imagery</a:t>
            </a:r>
            <a:r>
              <a:rPr lang="it-IT" dirty="0"/>
              <a:t> sono esercizi immaginativi in cui si invita il cliente, rilassato, a immaginare di trovarsi in una particolare situazione.</a:t>
            </a:r>
          </a:p>
        </p:txBody>
      </p:sp>
    </p:spTree>
    <p:extLst>
      <p:ext uri="{BB962C8B-B14F-4D97-AF65-F5344CB8AC3E}">
        <p14:creationId xmlns:p14="http://schemas.microsoft.com/office/powerpoint/2010/main" val="3238866965"/>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12776"/>
            <a:ext cx="8258204" cy="504056"/>
          </a:xfrm>
        </p:spPr>
        <p:txBody>
          <a:bodyPr>
            <a:normAutofit fontScale="90000"/>
          </a:bodyPr>
          <a:lstStyle/>
          <a:p>
            <a:r>
              <a:rPr lang="it-IT" b="1" dirty="0"/>
              <a:t>La procedura della REI:</a:t>
            </a:r>
            <a:br>
              <a:rPr lang="it-IT" dirty="0"/>
            </a:br>
            <a:endParaRPr lang="it-IT" dirty="0"/>
          </a:p>
        </p:txBody>
      </p:sp>
      <p:sp>
        <p:nvSpPr>
          <p:cNvPr id="3" name="Segnaposto contenuto 2"/>
          <p:cNvSpPr>
            <a:spLocks noGrp="1"/>
          </p:cNvSpPr>
          <p:nvPr>
            <p:ph idx="1"/>
          </p:nvPr>
        </p:nvSpPr>
        <p:spPr/>
        <p:txBody>
          <a:bodyPr>
            <a:normAutofit/>
          </a:bodyPr>
          <a:lstStyle/>
          <a:p>
            <a:pPr lvl="0"/>
            <a:r>
              <a:rPr lang="it-IT" dirty="0"/>
              <a:t>Costruzione dell’ABC del cliente</a:t>
            </a:r>
          </a:p>
          <a:p>
            <a:pPr lvl="0"/>
            <a:r>
              <a:rPr lang="it-IT" dirty="0"/>
              <a:t>Si descrive nei dettagli l’emozione alla base del problema.</a:t>
            </a:r>
          </a:p>
          <a:p>
            <a:pPr lvl="0"/>
            <a:r>
              <a:rPr lang="it-IT" dirty="0"/>
              <a:t>Si descrive una possibile emozione alternativa nella medesima situazione (A)</a:t>
            </a:r>
          </a:p>
          <a:p>
            <a:pPr lvl="0"/>
            <a:r>
              <a:rPr lang="it-IT" dirty="0"/>
              <a:t>Si dice al cliente di mettersi comodo e si applica un rilassamento rapido diaframmatico (3 respiri profondi).</a:t>
            </a:r>
          </a:p>
          <a:p>
            <a:endParaRPr lang="it-IT" dirty="0"/>
          </a:p>
          <a:p>
            <a:endParaRPr lang="it-IT" dirty="0"/>
          </a:p>
        </p:txBody>
      </p:sp>
    </p:spTree>
    <p:extLst>
      <p:ext uri="{BB962C8B-B14F-4D97-AF65-F5344CB8AC3E}">
        <p14:creationId xmlns:p14="http://schemas.microsoft.com/office/powerpoint/2010/main" val="3554250339"/>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dirty="0"/>
              <a:t>Si descrive al cliente la situazione in cui deve immaginare di trovarsi (A)</a:t>
            </a:r>
          </a:p>
          <a:p>
            <a:pPr lvl="0"/>
            <a:r>
              <a:rPr lang="it-IT" dirty="0"/>
              <a:t>Si chiede al cliente di provare a vivere intensamente l’emozione negativa</a:t>
            </a:r>
          </a:p>
          <a:p>
            <a:pPr lvl="0"/>
            <a:r>
              <a:rPr lang="it-IT" dirty="0"/>
              <a:t>Si chiede al cliente di provare a passare verso l’emozione alternativa (dalla disfunzionale a quella adeguata).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23383749"/>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it-IT" dirty="0"/>
              <a:t>Farsi dare un segnale (alzare un dito) dal cliente quando pensa di essere riuscito a passare verso l’emozione adeguata.</a:t>
            </a:r>
          </a:p>
          <a:p>
            <a:pPr lvl="0"/>
            <a:r>
              <a:rPr lang="it-IT" dirty="0"/>
              <a:t>Fermare il cliente e chiedere di aprire gli occhi.</a:t>
            </a:r>
          </a:p>
          <a:p>
            <a:pPr lvl="0"/>
            <a:r>
              <a:rPr lang="it-IT" dirty="0"/>
              <a:t>Chiedere quali sono i pensieri che ha avuto durante l’esercizio e, soprattutto, quando è riuscito ad orientarsi verso l’emozione alternativa. Questo può fornire l’aggancio su pensieri alternativi che vanno poi rinforzati.</a:t>
            </a:r>
          </a:p>
          <a:p>
            <a:pPr lvl="0"/>
            <a:endParaRPr lang="it-IT" dirty="0"/>
          </a:p>
          <a:p>
            <a:r>
              <a:rPr lang="it-IT" dirty="0"/>
              <a:t> </a:t>
            </a:r>
          </a:p>
          <a:p>
            <a:endParaRPr lang="it-IT" dirty="0"/>
          </a:p>
        </p:txBody>
      </p:sp>
    </p:spTree>
    <p:extLst>
      <p:ext uri="{BB962C8B-B14F-4D97-AF65-F5344CB8AC3E}">
        <p14:creationId xmlns:p14="http://schemas.microsoft.com/office/powerpoint/2010/main" val="3564431978"/>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p:txBody>
      </p:sp>
      <p:sp>
        <p:nvSpPr>
          <p:cNvPr id="3" name="Titolo 2"/>
          <p:cNvSpPr>
            <a:spLocks noGrp="1"/>
          </p:cNvSpPr>
          <p:nvPr>
            <p:ph type="title"/>
          </p:nvPr>
        </p:nvSpPr>
        <p:spPr/>
        <p:txBody>
          <a:bodyPr/>
          <a:lstStyle/>
          <a:p>
            <a:endParaRPr lang="it-IT"/>
          </a:p>
        </p:txBody>
      </p:sp>
      <p:sp>
        <p:nvSpPr>
          <p:cNvPr id="4" name="Rettangolo 3"/>
          <p:cNvSpPr/>
          <p:nvPr/>
        </p:nvSpPr>
        <p:spPr>
          <a:xfrm>
            <a:off x="539552" y="2551837"/>
            <a:ext cx="8064896" cy="2862322"/>
          </a:xfrm>
          <a:prstGeom prst="rect">
            <a:avLst/>
          </a:prstGeom>
        </p:spPr>
        <p:txBody>
          <a:bodyPr wrap="square">
            <a:spAutoFit/>
          </a:bodyPr>
          <a:lstStyle/>
          <a:p>
            <a:r>
              <a:rPr lang="it-IT" sz="2000" dirty="0"/>
              <a:t>Dare compiti a casa con esercizi di </a:t>
            </a:r>
            <a:r>
              <a:rPr lang="it-IT" sz="2000" dirty="0" err="1"/>
              <a:t>Imagery</a:t>
            </a:r>
            <a:r>
              <a:rPr lang="it-IT" sz="2000" dirty="0"/>
              <a:t> da eseguire in particolar modo prima che il cliente debba affrontare una situazione che scatena le emozioni disfunzionali. Prescrivere la REI per 10 minuti 2-3 volte al giorno.</a:t>
            </a:r>
          </a:p>
          <a:p>
            <a:endParaRPr lang="it-IT" sz="2000" dirty="0"/>
          </a:p>
          <a:p>
            <a:r>
              <a:rPr lang="it-IT" sz="2000" dirty="0"/>
              <a:t>La tecnica proposta presenta aspetti simili alla desensibilizzazione sistematica ed anche aspetti ACT (vedi in seguito)  in quanto l’obiettivo è anche quello della accettazione del disagio non più considerato intollerabile </a:t>
            </a:r>
            <a:r>
              <a:rPr lang="it-IT" sz="2000"/>
              <a:t>e catastrofico</a:t>
            </a:r>
            <a:endParaRPr lang="it-IT" sz="2000" dirty="0"/>
          </a:p>
        </p:txBody>
      </p:sp>
    </p:spTree>
    <p:extLst>
      <p:ext uri="{BB962C8B-B14F-4D97-AF65-F5344CB8AC3E}">
        <p14:creationId xmlns:p14="http://schemas.microsoft.com/office/powerpoint/2010/main" val="980514428"/>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NB1: </a:t>
            </a:r>
            <a:r>
              <a:rPr lang="it-IT" dirty="0"/>
              <a:t>è molto importante l’allenamento</a:t>
            </a:r>
          </a:p>
          <a:p>
            <a:r>
              <a:rPr lang="it-IT" b="1" dirty="0"/>
              <a:t>NB2: </a:t>
            </a:r>
            <a:r>
              <a:rPr lang="it-IT" dirty="0"/>
              <a:t>è molto utile con disturbi d’ansia anche se spesso gli ansiosi si creano un secondario (non chiudono gli occhi per l’ansia di ciò che potrebbe accadere).</a:t>
            </a:r>
          </a:p>
          <a:p>
            <a:r>
              <a:rPr lang="it-IT" b="1" dirty="0"/>
              <a:t>NB3: </a:t>
            </a:r>
            <a:r>
              <a:rPr lang="it-IT" dirty="0"/>
              <a:t>è uno strumento semplice e utile a tutte le età.</a:t>
            </a:r>
          </a:p>
          <a:p>
            <a:r>
              <a:rPr lang="it-IT" b="1" dirty="0"/>
              <a:t>NB4: </a:t>
            </a:r>
            <a:r>
              <a:rPr lang="it-IT" dirty="0"/>
              <a:t>per il rilassamento si può usare una tecnica comportamentale ma non deve essere troppo complessa altrimenti porta lontano dall’obiettivo. Inoltre se è rapido può essere facilmente appreso e usato a casa.</a:t>
            </a:r>
          </a:p>
          <a:p>
            <a:r>
              <a:rPr lang="it-IT" dirty="0"/>
              <a:t> </a:t>
            </a:r>
          </a:p>
        </p:txBody>
      </p:sp>
    </p:spTree>
    <p:extLst>
      <p:ext uri="{BB962C8B-B14F-4D97-AF65-F5344CB8AC3E}">
        <p14:creationId xmlns:p14="http://schemas.microsoft.com/office/powerpoint/2010/main" val="1062290282"/>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p:txBody>
          <a:bodyPr/>
          <a:lstStyle/>
          <a:p>
            <a:r>
              <a:rPr lang="it-IT" altLang="it-IT" dirty="0"/>
              <a:t>Esercizio REBT</a:t>
            </a:r>
          </a:p>
        </p:txBody>
      </p:sp>
      <p:sp>
        <p:nvSpPr>
          <p:cNvPr id="8" name="Sottotitolo 7"/>
          <p:cNvSpPr>
            <a:spLocks noGrp="1"/>
          </p:cNvSpPr>
          <p:nvPr>
            <p:ph type="subTitle" idx="1"/>
          </p:nvPr>
        </p:nvSpPr>
        <p:spPr/>
        <p:txBody>
          <a:bodyPr/>
          <a:lstStyle/>
          <a:p>
            <a:r>
              <a:rPr lang="it-IT"/>
              <a:t>Lezione 15-4</a:t>
            </a:r>
          </a:p>
          <a:p>
            <a:endParaRPr lang="it-IT" dirty="0"/>
          </a:p>
        </p:txBody>
      </p:sp>
    </p:spTree>
    <p:extLst>
      <p:ext uri="{BB962C8B-B14F-4D97-AF65-F5344CB8AC3E}">
        <p14:creationId xmlns:p14="http://schemas.microsoft.com/office/powerpoint/2010/main" val="4098547803"/>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err="1"/>
              <a:t>homework</a:t>
            </a:r>
            <a:r>
              <a:rPr lang="it-IT" b="1" dirty="0"/>
              <a:t>: Schede sulle idee disfunzionali presentate nell’ABC</a:t>
            </a:r>
          </a:p>
          <a:p>
            <a:r>
              <a:rPr lang="it-IT" dirty="0"/>
              <a:t> </a:t>
            </a:r>
          </a:p>
          <a:p>
            <a:r>
              <a:rPr lang="it-IT" dirty="0"/>
              <a:t>Le seguenti schede hanno lo scopo di aiutare il paziente a valutare e modificare le idee disfunzionali individuate con gli </a:t>
            </a:r>
            <a:r>
              <a:rPr lang="it-IT" dirty="0" err="1"/>
              <a:t>ABCs</a:t>
            </a:r>
            <a:r>
              <a:rPr lang="it-IT" dirty="0"/>
              <a:t> ( vedi cap. …). Lo psicoterapeuta può adattare ciascuna di queste schede alle idee specifiche del proprio paziente. Nel caso della depressione </a:t>
            </a:r>
            <a:r>
              <a:rPr lang="it-IT" dirty="0" err="1"/>
              <a:t>autosvalutattiva</a:t>
            </a:r>
            <a:r>
              <a:rPr lang="it-IT" dirty="0"/>
              <a:t> si tratterà di convinzioni disfunzionali legate al proprio concetto di valore personale. Proprio perché spesso il paziente non è in grado di identificare i lati positivi che ogni situazione include, lo psicoterapeuta cerca, nella seduta successiva, con l’aiuto della scheda seguente,  di renderlo più consapevole degli aspetti positivi e negativi degli eventi riportati. Utilizzando alcune tecniche immaginative in seduta si potranno sollecitare ulteriori ipotesi positive.</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02612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4002110" y="1088415"/>
            <a:ext cx="1136421" cy="1036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 name="Titolo 1"/>
          <p:cNvSpPr>
            <a:spLocks noGrp="1"/>
          </p:cNvSpPr>
          <p:nvPr>
            <p:ph type="title"/>
          </p:nvPr>
        </p:nvSpPr>
        <p:spPr/>
        <p:txBody>
          <a:bodyPr>
            <a:noAutofit/>
          </a:bodyPr>
          <a:lstStyle/>
          <a:p>
            <a:pPr algn="ctr"/>
            <a:r>
              <a:rPr lang="it-IT" sz="7200" dirty="0"/>
              <a:t>B</a:t>
            </a:r>
          </a:p>
        </p:txBody>
      </p:sp>
      <p:sp>
        <p:nvSpPr>
          <p:cNvPr id="3" name="Segnaposto contenuto 2"/>
          <p:cNvSpPr>
            <a:spLocks noGrp="1"/>
          </p:cNvSpPr>
          <p:nvPr>
            <p:ph idx="1"/>
          </p:nvPr>
        </p:nvSpPr>
        <p:spPr/>
        <p:txBody>
          <a:bodyPr>
            <a:normAutofit/>
          </a:bodyPr>
          <a:lstStyle/>
          <a:p>
            <a:pPr marL="0" indent="0">
              <a:buNone/>
            </a:pPr>
            <a:r>
              <a:rPr lang="it-IT" sz="3000" dirty="0"/>
              <a:t>B = sistema di convinzioni pensieri, idee, principi base cognitiva individuo.</a:t>
            </a:r>
          </a:p>
          <a:p>
            <a:pPr marL="0" indent="0">
              <a:buNone/>
            </a:pPr>
            <a:r>
              <a:rPr lang="it-IT" sz="3000" dirty="0"/>
              <a:t>- Disfunzionali</a:t>
            </a:r>
          </a:p>
          <a:p>
            <a:pPr marL="0" indent="0">
              <a:buNone/>
            </a:pPr>
            <a:r>
              <a:rPr lang="it-IT" sz="3000" dirty="0"/>
              <a:t>- Funzionali: realistico, oggettivo, raggiungere     I propri scopi, reazioni  emotive adeguate alla situazione.</a:t>
            </a:r>
          </a:p>
        </p:txBody>
      </p:sp>
    </p:spTree>
    <p:extLst>
      <p:ext uri="{BB962C8B-B14F-4D97-AF65-F5344CB8AC3E}">
        <p14:creationId xmlns:p14="http://schemas.microsoft.com/office/powerpoint/2010/main" val="3603285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i="1" dirty="0"/>
              <a:t>Istruzioni:</a:t>
            </a:r>
            <a:r>
              <a:rPr lang="it-IT" dirty="0"/>
              <a:t> Scegli dalla scheda di rilevazione della depressione un momento della giornata in cui ti sentivi triste o depresso, e pensando a quel momento, compila la scheda seguente:</a:t>
            </a:r>
          </a:p>
          <a:p>
            <a:r>
              <a:rPr lang="it-IT" dirty="0"/>
              <a:t> </a:t>
            </a:r>
          </a:p>
          <a:p>
            <a:r>
              <a:rPr lang="it-IT" dirty="0"/>
              <a:t>Descrivi con le tue parole cosa è successo:</a:t>
            </a:r>
          </a:p>
          <a:p>
            <a:r>
              <a:rPr lang="it-IT" dirty="0"/>
              <a:t>________________________________________________________________________________________________________________________________________________________________________________________________________________________</a:t>
            </a:r>
          </a:p>
          <a:p>
            <a:r>
              <a:rPr lang="it-IT" dirty="0"/>
              <a:t> </a:t>
            </a:r>
          </a:p>
          <a:p>
            <a:r>
              <a:rPr lang="it-IT" i="1" u="sng" dirty="0"/>
              <a:t>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83452352"/>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Cerca ora di riportare </a:t>
            </a:r>
            <a:r>
              <a:rPr lang="it-IT" dirty="0" err="1"/>
              <a:t>qual’era</a:t>
            </a:r>
            <a:r>
              <a:rPr lang="it-IT" dirty="0"/>
              <a:t> il pensiero più importante che ti passava per la testa (vedi </a:t>
            </a:r>
            <a:r>
              <a:rPr lang="it-IT" dirty="0" err="1"/>
              <a:t>ABCs</a:t>
            </a:r>
            <a:r>
              <a:rPr lang="it-IT" dirty="0"/>
              <a:t>):(</a:t>
            </a:r>
            <a:r>
              <a:rPr lang="it-IT" i="1" dirty="0"/>
              <a:t>Idea disfunzionale di tipo autosvalutativo)_______________________________</a:t>
            </a:r>
            <a:endParaRPr lang="it-IT" dirty="0"/>
          </a:p>
          <a:p>
            <a:r>
              <a:rPr lang="it-IT" dirty="0"/>
              <a:t> </a:t>
            </a:r>
          </a:p>
          <a:p>
            <a:r>
              <a:rPr lang="it-IT" dirty="0"/>
              <a:t>Ora elenca 3 aspetti negativi				e tre aspetti positivi</a:t>
            </a:r>
          </a:p>
          <a:p>
            <a:r>
              <a:rPr lang="it-IT" dirty="0"/>
              <a:t>ASPETTI NEGATIVI					ASPETTI POSITIVI</a:t>
            </a:r>
          </a:p>
          <a:p>
            <a:r>
              <a:rPr lang="it-IT" dirty="0"/>
              <a:t>1______________________				1______________________</a:t>
            </a:r>
          </a:p>
          <a:p>
            <a:r>
              <a:rPr lang="it-IT" dirty="0"/>
              <a:t>2______________________				2______________________</a:t>
            </a:r>
          </a:p>
          <a:p>
            <a:r>
              <a:rPr lang="it-IT" dirty="0"/>
              <a:t>3______________________				3______________________</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83291305"/>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la pratica clinica</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16-1</a:t>
            </a:r>
          </a:p>
          <a:p>
            <a:pPr eaLnBrk="1" hangingPunct="1">
              <a:defRPr/>
            </a:pPr>
            <a:r>
              <a:rPr lang="it-IT" dirty="0"/>
              <a:t>Altre tecniche e suggerimenti</a:t>
            </a:r>
          </a:p>
        </p:txBody>
      </p:sp>
    </p:spTree>
    <p:extLst>
      <p:ext uri="{BB962C8B-B14F-4D97-AF65-F5344CB8AC3E}">
        <p14:creationId xmlns:p14="http://schemas.microsoft.com/office/powerpoint/2010/main" val="3608064113"/>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ALTRE TECNICHE E SUGGERIMENTI</a:t>
            </a:r>
            <a:endParaRPr lang="it-IT" dirty="0"/>
          </a:p>
        </p:txBody>
      </p:sp>
      <p:sp>
        <p:nvSpPr>
          <p:cNvPr id="3" name="Segnaposto contenuto 2"/>
          <p:cNvSpPr>
            <a:spLocks noGrp="1"/>
          </p:cNvSpPr>
          <p:nvPr>
            <p:ph idx="1"/>
          </p:nvPr>
        </p:nvSpPr>
        <p:spPr/>
        <p:txBody>
          <a:bodyPr>
            <a:normAutofit fontScale="77500" lnSpcReduction="20000"/>
          </a:bodyPr>
          <a:lstStyle/>
          <a:p>
            <a:pPr>
              <a:buNone/>
            </a:pPr>
            <a:r>
              <a:rPr lang="it-IT" dirty="0"/>
              <a:t> </a:t>
            </a:r>
          </a:p>
          <a:p>
            <a:r>
              <a:rPr lang="it-IT" b="1" dirty="0"/>
              <a:t>a) </a:t>
            </a:r>
            <a:r>
              <a:rPr lang="it-IT" dirty="0"/>
              <a:t>Se il paziente alla seconda seduta dice di aver capito e che ormai pensa in modo diverso: non credetegli! Il cambiamento è lungo e difficile. In questo caso mettetelo alla prova attraverso prescrizioni comportamentali</a:t>
            </a:r>
          </a:p>
          <a:p>
            <a:r>
              <a:rPr lang="it-IT" dirty="0"/>
              <a:t> </a:t>
            </a:r>
          </a:p>
          <a:p>
            <a:r>
              <a:rPr lang="it-IT" b="1" dirty="0"/>
              <a:t>b) </a:t>
            </a:r>
            <a:r>
              <a:rPr lang="it-IT" dirty="0"/>
              <a:t>Per aumentare la consapevolezza di quello che succede nella propria testa nelle situazioni che generano il problema si possono porre nella stanza due sedie. Una rappresenta il Razionale, l’altra rappresenta l’Irrazionale. Si può poi far cambiare sedia al cliente invitandolo a riflettere in modo, di volta in volta, razionale e irrazionale.</a:t>
            </a:r>
          </a:p>
          <a:p>
            <a:pPr marL="0" indent="0">
              <a:buNone/>
            </a:pPr>
            <a:endParaRPr lang="it-IT" dirty="0"/>
          </a:p>
          <a:p>
            <a:endParaRPr lang="it-IT" dirty="0"/>
          </a:p>
        </p:txBody>
      </p:sp>
    </p:spTree>
    <p:extLst>
      <p:ext uri="{BB962C8B-B14F-4D97-AF65-F5344CB8AC3E}">
        <p14:creationId xmlns:p14="http://schemas.microsoft.com/office/powerpoint/2010/main" val="3767351309"/>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c) </a:t>
            </a:r>
            <a:r>
              <a:rPr lang="it-IT" dirty="0"/>
              <a:t>Si può lavorare nella seduta su come prepararsi ad affrontare le situazioni difficili in modo sano. Si può definire assieme al cliente una serie di note o di schemi che riassumono le indicazioni su come prepararsi innanzi all’evento attivante il problema</a:t>
            </a:r>
            <a:br>
              <a:rPr lang="it-IT" dirty="0"/>
            </a:br>
            <a:r>
              <a:rPr lang="it-IT" dirty="0"/>
              <a:t> </a:t>
            </a:r>
          </a:p>
          <a:p>
            <a:endParaRPr lang="it-IT" dirty="0"/>
          </a:p>
        </p:txBody>
      </p:sp>
    </p:spTree>
    <p:extLst>
      <p:ext uri="{BB962C8B-B14F-4D97-AF65-F5344CB8AC3E}">
        <p14:creationId xmlns:p14="http://schemas.microsoft.com/office/powerpoint/2010/main" val="4151320158"/>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it-IT" b="1" dirty="0"/>
              <a:t>d) </a:t>
            </a:r>
            <a:r>
              <a:rPr lang="it-IT" dirty="0"/>
              <a:t>Si può registrare la loro voce e i loro discorsi in certi momenti, farli riascoltare in altri momenti e far dibattere i loro stessi pensieri precedenti. Anche questa è una strategia che può sviluppare la consapevolezza rispetto al proprio modo di pensare e alle sue conseguenze.</a:t>
            </a:r>
          </a:p>
          <a:p>
            <a:r>
              <a:rPr lang="it-IT" dirty="0"/>
              <a:t>Nella pratica REBT da decenni esiste la abitudine di registrare tutte le sedute ed il primo </a:t>
            </a:r>
            <a:r>
              <a:rPr lang="it-IT" dirty="0" err="1"/>
              <a:t>homework</a:t>
            </a:r>
            <a:r>
              <a:rPr lang="it-IT" dirty="0"/>
              <a:t> consisteva nel riascoltare la seduta ripetutamente. Tale abitudine serve anche molto per il terapeuta. A volte ci si accorge di parlare troppo o troppo poco, di essere troppo direttivi o di non ascoltare sufficientemente bene.</a:t>
            </a:r>
          </a:p>
          <a:p>
            <a:r>
              <a:rPr lang="it-IT" dirty="0"/>
              <a:t>La autorizzazione alla registrazione deve essere espressa col consenso informato all’inizio del rapporto terapeutico.</a:t>
            </a:r>
          </a:p>
          <a:p>
            <a:r>
              <a:rPr lang="it-IT" dirty="0"/>
              <a:t>I  nuovi mezzi elettronici consentono registrazioni assai migliori delle vecchie cassette.</a:t>
            </a:r>
          </a:p>
          <a:p>
            <a:r>
              <a:rPr lang="it-IT" dirty="0"/>
              <a:t>Nelle scuole di formazione REBT le registrazioni erano strumento utilissimo di supervisione.</a:t>
            </a:r>
          </a:p>
          <a:p>
            <a:pPr marL="0" indent="0">
              <a:buNone/>
            </a:pPr>
            <a:endParaRPr lang="it-IT" dirty="0"/>
          </a:p>
          <a:p>
            <a:endParaRPr lang="it-IT" dirty="0"/>
          </a:p>
        </p:txBody>
      </p:sp>
    </p:spTree>
    <p:extLst>
      <p:ext uri="{BB962C8B-B14F-4D97-AF65-F5344CB8AC3E}">
        <p14:creationId xmlns:p14="http://schemas.microsoft.com/office/powerpoint/2010/main" val="3660952495"/>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b="1" dirty="0"/>
              <a:t>e) </a:t>
            </a:r>
            <a:r>
              <a:rPr lang="it-IT" sz="2400" dirty="0"/>
              <a:t>Si può usare anche l’Umorismo. Ad esempio si può fingere di suonare il violino per ironizzare sulle lamentele del cliente. </a:t>
            </a:r>
          </a:p>
          <a:p>
            <a:r>
              <a:rPr lang="it-IT" sz="2400" dirty="0"/>
              <a:t>Perché questa strategia possa essere utile è necessario aver instaurato un rapporto di accettazione e complicità con il cliente altrimenti può sviluppare contrasti.</a:t>
            </a:r>
          </a:p>
          <a:p>
            <a:r>
              <a:rPr lang="it-IT" sz="2400" dirty="0"/>
              <a:t>Il caposcuola </a:t>
            </a:r>
            <a:r>
              <a:rPr lang="it-IT" sz="2400" dirty="0" err="1"/>
              <a:t>Ellis</a:t>
            </a:r>
            <a:r>
              <a:rPr lang="it-IT" sz="2400" dirty="0"/>
              <a:t> con cui ho avuto il piacere di fare il corso di base, era noto per il suo umorismo tagliente ed assolutamente irriverente che lo rendeva straordinariamente efficace in terapia.</a:t>
            </a:r>
          </a:p>
          <a:p>
            <a:pPr marL="0" indent="0">
              <a:buNone/>
            </a:pP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18333200"/>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f) </a:t>
            </a:r>
            <a:r>
              <a:rPr lang="it-IT" dirty="0"/>
              <a:t>Spesso i clienti riferiscono tanti problemi piccoli. In questo caso si può valutare su una scala di intensità i diversi problemi e partire da quello più rilevante. </a:t>
            </a:r>
          </a:p>
          <a:p>
            <a:r>
              <a:rPr lang="it-IT" dirty="0"/>
              <a:t>In alternativa si può partire da quello che sceglie il cliente. Si può essere più efficaci trattando uno o due problemi alla volta piuttosto che tutti assieme. </a:t>
            </a:r>
          </a:p>
          <a:p>
            <a:r>
              <a:rPr lang="it-IT" dirty="0"/>
              <a:t>Come nel sollevamento pesi, se ci concentriamo su un muscolo vedremo i cambiamenti più velocemente e questo agirà come rinforzo per il cliente. </a:t>
            </a:r>
          </a:p>
        </p:txBody>
      </p:sp>
    </p:spTree>
    <p:extLst>
      <p:ext uri="{BB962C8B-B14F-4D97-AF65-F5344CB8AC3E}">
        <p14:creationId xmlns:p14="http://schemas.microsoft.com/office/powerpoint/2010/main" val="4191758966"/>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a. Interpersonal Cognitive </a:t>
            </a:r>
            <a:r>
              <a:rPr lang="it-IT" b="1" dirty="0" err="1"/>
              <a:t>Problem</a:t>
            </a:r>
            <a:r>
              <a:rPr lang="it-IT" b="1" dirty="0"/>
              <a:t> </a:t>
            </a:r>
            <a:r>
              <a:rPr lang="it-IT" b="1" dirty="0" err="1"/>
              <a:t>Solving</a:t>
            </a:r>
            <a:r>
              <a:rPr lang="it-IT" b="1" dirty="0"/>
              <a:t>: </a:t>
            </a:r>
            <a:endParaRPr lang="it-IT" dirty="0"/>
          </a:p>
        </p:txBody>
      </p:sp>
      <p:sp>
        <p:nvSpPr>
          <p:cNvPr id="3" name="Segnaposto contenuto 2"/>
          <p:cNvSpPr>
            <a:spLocks noGrp="1"/>
          </p:cNvSpPr>
          <p:nvPr>
            <p:ph idx="1"/>
          </p:nvPr>
        </p:nvSpPr>
        <p:spPr/>
        <p:txBody>
          <a:bodyPr>
            <a:normAutofit/>
          </a:bodyPr>
          <a:lstStyle/>
          <a:p>
            <a:pPr marL="0" indent="0">
              <a:buNone/>
            </a:pPr>
            <a:endParaRPr lang="it-IT" dirty="0"/>
          </a:p>
          <a:p>
            <a:r>
              <a:rPr lang="it-IT" dirty="0"/>
              <a:t>l’obiettivo è quello di porre in rilievo un problema sociale (nell’esempio: la perdita di stima o l’abbandono della partner). </a:t>
            </a:r>
          </a:p>
          <a:p>
            <a:r>
              <a:rPr lang="it-IT" dirty="0"/>
              <a:t>Una volta sviluppata la consapevolezza su questo problema sociale si possono cercare ed esprimere soluzioni del problema sociale alternative al comportamento aggressivo.</a:t>
            </a:r>
            <a:r>
              <a:rPr lang="it-IT" b="1" dirty="0"/>
              <a:t> </a:t>
            </a:r>
            <a:endParaRPr lang="it-IT" dirty="0"/>
          </a:p>
          <a:p>
            <a:endParaRPr lang="it-IT" dirty="0"/>
          </a:p>
        </p:txBody>
      </p:sp>
    </p:spTree>
    <p:extLst>
      <p:ext uri="{BB962C8B-B14F-4D97-AF65-F5344CB8AC3E}">
        <p14:creationId xmlns:p14="http://schemas.microsoft.com/office/powerpoint/2010/main" val="471029928"/>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b. </a:t>
            </a:r>
            <a:r>
              <a:rPr lang="it-IT" b="1" dirty="0" err="1"/>
              <a:t>Consequential</a:t>
            </a:r>
            <a:r>
              <a:rPr lang="it-IT" b="1" dirty="0"/>
              <a:t> </a:t>
            </a:r>
            <a:r>
              <a:rPr lang="it-IT" b="1" dirty="0" err="1"/>
              <a:t>Thinking</a:t>
            </a:r>
            <a:r>
              <a:rPr lang="it-IT" b="1" dirty="0"/>
              <a:t>: </a:t>
            </a:r>
            <a:endParaRPr lang="it-IT" dirty="0"/>
          </a:p>
        </p:txBody>
      </p:sp>
      <p:sp>
        <p:nvSpPr>
          <p:cNvPr id="3" name="Segnaposto contenuto 2"/>
          <p:cNvSpPr>
            <a:spLocks noGrp="1"/>
          </p:cNvSpPr>
          <p:nvPr>
            <p:ph idx="1"/>
          </p:nvPr>
        </p:nvSpPr>
        <p:spPr/>
        <p:txBody>
          <a:bodyPr>
            <a:normAutofit fontScale="92500" lnSpcReduction="20000"/>
          </a:bodyPr>
          <a:lstStyle/>
          <a:p>
            <a:r>
              <a:rPr lang="it-IT" dirty="0"/>
              <a:t>si cerca di fare ragionare il cliente sulle </a:t>
            </a:r>
          </a:p>
          <a:p>
            <a:r>
              <a:rPr lang="it-IT" dirty="0"/>
              <a:t>(1) </a:t>
            </a:r>
            <a:r>
              <a:rPr lang="it-IT" b="1" dirty="0"/>
              <a:t>conseguenze</a:t>
            </a:r>
            <a:r>
              <a:rPr lang="it-IT" dirty="0"/>
              <a:t> del proprio comportamento, </a:t>
            </a:r>
          </a:p>
          <a:p>
            <a:r>
              <a:rPr lang="it-IT" dirty="0"/>
              <a:t>(2) quale sia il proprio </a:t>
            </a:r>
            <a:r>
              <a:rPr lang="it-IT" b="1" dirty="0"/>
              <a:t>obiettivo </a:t>
            </a:r>
            <a:r>
              <a:rPr lang="it-IT" dirty="0"/>
              <a:t>e</a:t>
            </a:r>
            <a:r>
              <a:rPr lang="it-IT" b="1" dirty="0"/>
              <a:t> quale l’obiettivo dell’obiettivo</a:t>
            </a:r>
            <a:endParaRPr lang="it-IT" dirty="0"/>
          </a:p>
          <a:p>
            <a:r>
              <a:rPr lang="it-IT" dirty="0"/>
              <a:t>(3) quale sia la </a:t>
            </a:r>
            <a:r>
              <a:rPr lang="it-IT" b="1" dirty="0"/>
              <a:t>via migliore</a:t>
            </a:r>
            <a:r>
              <a:rPr lang="it-IT" dirty="0"/>
              <a:t> per raggiungerlo</a:t>
            </a:r>
          </a:p>
          <a:p>
            <a:r>
              <a:rPr lang="it-IT" dirty="0"/>
              <a:t>Lo scopo è quello insegnare strategie comportamentali alternative per raggiungere lo stesso obiettivo senza conseguenze negative, quello cioè di individuare la via migliore e definire le strategie per realizzarla.</a:t>
            </a:r>
          </a:p>
          <a:p>
            <a:endParaRPr lang="it-IT" dirty="0"/>
          </a:p>
        </p:txBody>
      </p:sp>
    </p:spTree>
    <p:extLst>
      <p:ext uri="{BB962C8B-B14F-4D97-AF65-F5344CB8AC3E}">
        <p14:creationId xmlns:p14="http://schemas.microsoft.com/office/powerpoint/2010/main" val="830099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Categorie principali di pensieri irrazionali:</a:t>
            </a:r>
          </a:p>
        </p:txBody>
      </p:sp>
      <p:sp>
        <p:nvSpPr>
          <p:cNvPr id="3" name="Segnaposto contenuto 2"/>
          <p:cNvSpPr>
            <a:spLocks noGrp="1"/>
          </p:cNvSpPr>
          <p:nvPr>
            <p:ph idx="1"/>
          </p:nvPr>
        </p:nvSpPr>
        <p:spPr/>
        <p:txBody>
          <a:bodyPr>
            <a:normAutofit/>
          </a:bodyPr>
          <a:lstStyle/>
          <a:p>
            <a:r>
              <a:rPr lang="it-IT" sz="3000" dirty="0" err="1"/>
              <a:t>Doverizzazioni</a:t>
            </a:r>
            <a:r>
              <a:rPr lang="it-IT" sz="3000" dirty="0"/>
              <a:t> </a:t>
            </a:r>
          </a:p>
          <a:p>
            <a:r>
              <a:rPr lang="it-IT" sz="3000" dirty="0"/>
              <a:t>Insopportabilità, intolleranza</a:t>
            </a:r>
          </a:p>
          <a:p>
            <a:r>
              <a:rPr lang="it-IT" sz="3000" dirty="0"/>
              <a:t>Valutazioni globali su se stessi e altri</a:t>
            </a:r>
          </a:p>
          <a:p>
            <a:r>
              <a:rPr lang="it-IT" sz="3000" dirty="0"/>
              <a:t>Pensieri catastrofizzanti </a:t>
            </a:r>
          </a:p>
          <a:p>
            <a:r>
              <a:rPr lang="it-IT" sz="3000" dirty="0"/>
              <a:t>Indispensabilità, bisogni assoluti</a:t>
            </a:r>
          </a:p>
        </p:txBody>
      </p:sp>
    </p:spTree>
    <p:extLst>
      <p:ext uri="{BB962C8B-B14F-4D97-AF65-F5344CB8AC3E}">
        <p14:creationId xmlns:p14="http://schemas.microsoft.com/office/powerpoint/2010/main" val="2206655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Questo tipo di tecnica può essere usato su una popolazione target molto ampia, anche su bambini di età prescolare (ovviamente in contenuti e termini diversi). </a:t>
            </a:r>
          </a:p>
          <a:p>
            <a:r>
              <a:rPr lang="it-IT" dirty="0"/>
              <a:t>Funziona molto bene con ragazzi con impulsi aggressivi (spesso gli adolescenti mostrano di non conoscere e di non aver mai riflettuto su metodi alternativi di comportamento rispetto all’aggressività).  </a:t>
            </a:r>
          </a:p>
          <a:p>
            <a:r>
              <a:rPr lang="it-IT" b="1" dirty="0"/>
              <a:t> </a:t>
            </a:r>
            <a:endParaRPr lang="it-IT" dirty="0"/>
          </a:p>
          <a:p>
            <a:endParaRPr lang="it-IT" dirty="0"/>
          </a:p>
        </p:txBody>
      </p:sp>
    </p:spTree>
    <p:extLst>
      <p:ext uri="{BB962C8B-B14F-4D97-AF65-F5344CB8AC3E}">
        <p14:creationId xmlns:p14="http://schemas.microsoft.com/office/powerpoint/2010/main" val="2740954046"/>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c. </a:t>
            </a:r>
            <a:r>
              <a:rPr lang="it-IT" b="1" dirty="0" err="1"/>
              <a:t>Self</a:t>
            </a:r>
            <a:r>
              <a:rPr lang="it-IT" b="1" dirty="0"/>
              <a:t> </a:t>
            </a:r>
            <a:r>
              <a:rPr lang="it-IT" b="1" dirty="0" err="1"/>
              <a:t>Instructional</a:t>
            </a:r>
            <a:r>
              <a:rPr lang="it-IT" b="1" dirty="0"/>
              <a:t> Training: </a:t>
            </a:r>
            <a:endParaRPr lang="it-IT" dirty="0"/>
          </a:p>
        </p:txBody>
      </p:sp>
      <p:sp>
        <p:nvSpPr>
          <p:cNvPr id="3" name="Segnaposto contenuto 2"/>
          <p:cNvSpPr>
            <a:spLocks noGrp="1"/>
          </p:cNvSpPr>
          <p:nvPr>
            <p:ph idx="1"/>
          </p:nvPr>
        </p:nvSpPr>
        <p:spPr/>
        <p:txBody>
          <a:bodyPr>
            <a:normAutofit/>
          </a:bodyPr>
          <a:lstStyle/>
          <a:p>
            <a:r>
              <a:rPr lang="it-IT" dirty="0"/>
              <a:t>il comportamento aggressivo (come tutti i comportamenti) è guidato da pensieri interni spesso automatici. Attraverso l’analisi delle credenze si cerca di rendere l’individuo consapevole di questi pensieri, si cerca di definire l’obiettivo del cliente e (riosservando </a:t>
            </a:r>
            <a:r>
              <a:rPr lang="it-IT" dirty="0" err="1"/>
              <a:t>step</a:t>
            </a:r>
            <a:r>
              <a:rPr lang="it-IT" dirty="0"/>
              <a:t> </a:t>
            </a:r>
            <a:r>
              <a:rPr lang="it-IT" dirty="0" err="1"/>
              <a:t>by</a:t>
            </a:r>
            <a:r>
              <a:rPr lang="it-IT" dirty="0"/>
              <a:t> </a:t>
            </a:r>
            <a:r>
              <a:rPr lang="it-IT" dirty="0" err="1"/>
              <a:t>step</a:t>
            </a:r>
            <a:r>
              <a:rPr lang="it-IT" dirty="0"/>
              <a:t> la sequenze di comportamenti si può ragionare su quali siano i pensieri più funzionali per raggiungere tale obiettivo).</a:t>
            </a:r>
          </a:p>
          <a:p>
            <a:endParaRPr lang="it-IT" dirty="0"/>
          </a:p>
        </p:txBody>
      </p:sp>
    </p:spTree>
    <p:extLst>
      <p:ext uri="{BB962C8B-B14F-4D97-AF65-F5344CB8AC3E}">
        <p14:creationId xmlns:p14="http://schemas.microsoft.com/office/powerpoint/2010/main" val="2063542813"/>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Spesso i clienti riescono a dire senza difficoltà quali siano i diversi pensieri funzionali ma faticano a realizzarli. In questo caso si cerca di fare allenare il cliente a queste strategie attraverso il raggiungimento piccoli obiettivi graduali finché non saranno acquisite in toto.</a:t>
            </a:r>
          </a:p>
          <a:p>
            <a:r>
              <a:rPr lang="it-IT" b="1" dirty="0"/>
              <a:t>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37109600"/>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HUMOUR</a:t>
            </a:r>
            <a:br>
              <a:rPr lang="it-IT" b="1" dirty="0"/>
            </a:br>
            <a:endParaRPr lang="it-IT" dirty="0"/>
          </a:p>
        </p:txBody>
      </p:sp>
      <p:sp>
        <p:nvSpPr>
          <p:cNvPr id="3" name="Segnaposto contenuto 2"/>
          <p:cNvSpPr>
            <a:spLocks noGrp="1"/>
          </p:cNvSpPr>
          <p:nvPr>
            <p:ph idx="1"/>
          </p:nvPr>
        </p:nvSpPr>
        <p:spPr/>
        <p:txBody>
          <a:bodyPr>
            <a:normAutofit fontScale="92500" lnSpcReduction="10000"/>
          </a:bodyPr>
          <a:lstStyle/>
          <a:p>
            <a:r>
              <a:rPr lang="it-IT" dirty="0"/>
              <a:t>Lo Humour può essere </a:t>
            </a:r>
            <a:r>
              <a:rPr lang="it-IT"/>
              <a:t>una strategia </a:t>
            </a:r>
            <a:r>
              <a:rPr lang="it-IT" dirty="0"/>
              <a:t>molto utile per chi ne è particolarmente dotato.</a:t>
            </a:r>
          </a:p>
          <a:p>
            <a:r>
              <a:rPr lang="it-IT" dirty="0"/>
              <a:t>La finalità di questa strategia è quella di far uscire il cliente dal suo problema per farglielo vedere dall’esterno.</a:t>
            </a:r>
          </a:p>
          <a:p>
            <a:r>
              <a:rPr lang="it-IT" dirty="0" err="1"/>
              <a:t>Ellis</a:t>
            </a:r>
            <a:r>
              <a:rPr lang="it-IT" dirty="0"/>
              <a:t>, per esempio, ha costruito canzoncine sulle Idee Disfunzionali e, quando era in difficoltà in terapia, le dava da cantare al cliente. Oppure usava appendere quadri ironici sul contenuto delle idee irrazionali.</a:t>
            </a:r>
            <a:r>
              <a:rPr lang="it-IT" b="1" i="1" dirty="0"/>
              <a:t> </a:t>
            </a:r>
            <a:endParaRPr lang="it-IT" dirty="0"/>
          </a:p>
          <a:p>
            <a:endParaRPr lang="it-IT" dirty="0"/>
          </a:p>
          <a:p>
            <a:endParaRPr lang="it-IT" dirty="0"/>
          </a:p>
        </p:txBody>
      </p:sp>
    </p:spTree>
    <p:extLst>
      <p:ext uri="{BB962C8B-B14F-4D97-AF65-F5344CB8AC3E}">
        <p14:creationId xmlns:p14="http://schemas.microsoft.com/office/powerpoint/2010/main" val="2074700525"/>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REBT Terapia razionale emotiva e comportamentale (</a:t>
            </a:r>
            <a:r>
              <a:rPr lang="it-IT" dirty="0" err="1"/>
              <a:t>Ellis</a:t>
            </a:r>
            <a:r>
              <a:rPr lang="it-IT" dirty="0"/>
              <a:t>)</a:t>
            </a:r>
            <a:endParaRPr dirty="0"/>
          </a:p>
        </p:txBody>
      </p:sp>
      <p:sp>
        <p:nvSpPr>
          <p:cNvPr id="8" name="Sottotitolo 7"/>
          <p:cNvSpPr>
            <a:spLocks noGrp="1"/>
          </p:cNvSpPr>
          <p:nvPr>
            <p:ph type="subTitle" idx="1"/>
          </p:nvPr>
        </p:nvSpPr>
        <p:spPr/>
        <p:txBody>
          <a:bodyPr/>
          <a:lstStyle/>
          <a:p>
            <a:pPr>
              <a:defRPr/>
            </a:pPr>
            <a:r>
              <a:rPr lang="it-IT" dirty="0"/>
              <a:t>Lezione 16-2</a:t>
            </a:r>
          </a:p>
          <a:p>
            <a:pPr>
              <a:defRPr/>
            </a:pPr>
            <a:r>
              <a:rPr lang="it-IT" dirty="0"/>
              <a:t>Caratteristiche del terapeuta </a:t>
            </a:r>
          </a:p>
        </p:txBody>
      </p:sp>
    </p:spTree>
    <p:extLst>
      <p:ext uri="{BB962C8B-B14F-4D97-AF65-F5344CB8AC3E}">
        <p14:creationId xmlns:p14="http://schemas.microsoft.com/office/powerpoint/2010/main" val="1979230734"/>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dirty="0"/>
              <a:t>CARATTERISTICHE DEL TERAPEUTA REBT</a:t>
            </a:r>
            <a:br>
              <a:rPr lang="it-IT" b="1" i="1"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Attivo e direttivo</a:t>
            </a:r>
            <a:endParaRPr lang="it-IT" dirty="0"/>
          </a:p>
          <a:p>
            <a:pPr lvl="0"/>
            <a:r>
              <a:rPr lang="it-IT" b="1" dirty="0"/>
              <a:t>Capace di proporre ipotesi</a:t>
            </a:r>
            <a:endParaRPr lang="it-IT" dirty="0"/>
          </a:p>
          <a:p>
            <a:pPr lvl="0"/>
            <a:r>
              <a:rPr lang="it-IT" b="1" dirty="0"/>
              <a:t>Non ha bisogno di diagnosi per effettuare il trattamento: </a:t>
            </a:r>
            <a:r>
              <a:rPr lang="it-IT" dirty="0"/>
              <a:t>la diagnosi anche se è utile non è né essenziale, né centrale. Senza dover passare attraverso la diagnosi possiamo essere più efficaci nel tempo. In questo modo il trattamento può iniziare nella prima seduta. Alcuni terapeuti non lo credono possibile, ritengono che sia necessario costruire prima una buona relazione. Invece la REBT punta a costruire una buona relazione MENTRE si sta aiutando il cliente.</a:t>
            </a:r>
          </a:p>
          <a:p>
            <a:endParaRPr lang="it-IT" dirty="0"/>
          </a:p>
        </p:txBody>
      </p:sp>
    </p:spTree>
    <p:extLst>
      <p:ext uri="{BB962C8B-B14F-4D97-AF65-F5344CB8AC3E}">
        <p14:creationId xmlns:p14="http://schemas.microsoft.com/office/powerpoint/2010/main" val="4047727459"/>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12776"/>
            <a:ext cx="8258204" cy="428628"/>
          </a:xfrm>
        </p:spPr>
        <p:txBody>
          <a:bodyPr>
            <a:normAutofit fontScale="90000"/>
          </a:bodyPr>
          <a:lstStyle/>
          <a:p>
            <a:r>
              <a:rPr lang="it-IT" b="1" i="1" dirty="0"/>
              <a:t>CRITERI DEL BUON TERAPEUTA REBT</a:t>
            </a:r>
            <a:br>
              <a:rPr lang="it-IT" sz="6600" b="1" i="1" dirty="0"/>
            </a:br>
            <a:endParaRPr lang="it-IT" dirty="0"/>
          </a:p>
        </p:txBody>
      </p:sp>
      <p:sp>
        <p:nvSpPr>
          <p:cNvPr id="3" name="Segnaposto contenuto 2"/>
          <p:cNvSpPr>
            <a:spLocks noGrp="1"/>
          </p:cNvSpPr>
          <p:nvPr>
            <p:ph idx="1"/>
          </p:nvPr>
        </p:nvSpPr>
        <p:spPr/>
        <p:txBody>
          <a:bodyPr>
            <a:normAutofit fontScale="85000" lnSpcReduction="10000"/>
          </a:bodyPr>
          <a:lstStyle/>
          <a:p>
            <a:r>
              <a:rPr lang="it-IT" dirty="0"/>
              <a:t> Il buon terapeuta pone attenzione sia al comportamento verbale che a quello non verbale.</a:t>
            </a:r>
          </a:p>
          <a:p>
            <a:r>
              <a:rPr lang="it-IT" dirty="0"/>
              <a:t>Il buon terapeuta è un buon ascoltatore (non di sé stesso). Lascia parlare il cliente e non lo interrompe</a:t>
            </a:r>
          </a:p>
          <a:p>
            <a:r>
              <a:rPr lang="it-IT" dirty="0"/>
              <a:t>Il terapeuta è attivo (sa fare buone domande e riformulare ciò che pensa che il cliente abbia detto).</a:t>
            </a:r>
          </a:p>
          <a:p>
            <a:r>
              <a:rPr lang="it-IT" dirty="0"/>
              <a:t>Chiede chiarimenti quando è confuso (</a:t>
            </a:r>
            <a:r>
              <a:rPr lang="it-IT" dirty="0" err="1"/>
              <a:t>es</a:t>
            </a:r>
            <a:r>
              <a:rPr lang="it-IT" dirty="0"/>
              <a:t>: chiedere ciò che non ricorda). È importante essere franchi</a:t>
            </a:r>
          </a:p>
        </p:txBody>
      </p:sp>
    </p:spTree>
    <p:extLst>
      <p:ext uri="{BB962C8B-B14F-4D97-AF65-F5344CB8AC3E}">
        <p14:creationId xmlns:p14="http://schemas.microsoft.com/office/powerpoint/2010/main" val="1948634282"/>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Effettua una buona valutazione del caso (</a:t>
            </a:r>
            <a:r>
              <a:rPr lang="it-IT" sz="2400" dirty="0" err="1"/>
              <a:t>Assessment</a:t>
            </a:r>
            <a:r>
              <a:rPr lang="it-IT" sz="2400" dirty="0"/>
              <a:t>). Questa comprende:</a:t>
            </a:r>
          </a:p>
          <a:p>
            <a:pPr lvl="0"/>
            <a:r>
              <a:rPr lang="it-IT" sz="2400" dirty="0"/>
              <a:t>Capire il problema presentato</a:t>
            </a:r>
          </a:p>
          <a:p>
            <a:pPr lvl="0"/>
            <a:r>
              <a:rPr lang="it-IT" sz="2400" dirty="0"/>
              <a:t>Chiarire le emozioni (descritte attraverso l’acronimo FID) e il comportamento</a:t>
            </a:r>
          </a:p>
          <a:p>
            <a:pPr lvl="0"/>
            <a:r>
              <a:rPr lang="it-IT" sz="2400" dirty="0"/>
              <a:t>Stabilire le credenze irrazionali alla base di emozioni e del comportamento.</a:t>
            </a:r>
          </a:p>
          <a:p>
            <a:pPr lvl="0"/>
            <a:r>
              <a:rPr lang="it-IT" sz="2400" dirty="0"/>
              <a:t>Usare test di valutazione prima e dopo per monitorare l’andamento e il miglioramento.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99664100"/>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sz="3400" b="1" dirty="0"/>
              <a:t>6)	</a:t>
            </a:r>
            <a:r>
              <a:rPr lang="it-IT" sz="3400" dirty="0"/>
              <a:t>Il buon terapeuta è fallibile e accetta di esserlo.</a:t>
            </a:r>
          </a:p>
          <a:p>
            <a:r>
              <a:rPr lang="it-IT" sz="3400" b="1" dirty="0"/>
              <a:t>7)	</a:t>
            </a:r>
            <a:r>
              <a:rPr lang="it-IT" sz="3400" dirty="0"/>
              <a:t>Pone domande guidate da ipotesi (che possono essere sbagliate). Attraverso queste domande stabilisce la differenza tra credenze razionali (che sono fatti, provate, funzionali, sane) e credenze irrazionali (illogiche, disfunzionali, non sane).</a:t>
            </a:r>
          </a:p>
          <a:p>
            <a:r>
              <a:rPr lang="it-IT" sz="3400" b="1" dirty="0"/>
              <a:t>8)	</a:t>
            </a:r>
            <a:r>
              <a:rPr lang="it-IT" sz="3400" dirty="0"/>
              <a:t>Il terapeuta è capace di creare una connessione tra pensieri e conseguenze (B►C). Finché questo legame è inconsapevole i clienti cercheranno sempre di cambiare l’esterno.</a:t>
            </a:r>
          </a:p>
          <a:p>
            <a:r>
              <a:rPr lang="it-IT" sz="3400" b="1" dirty="0"/>
              <a:t>9)	</a:t>
            </a:r>
            <a:r>
              <a:rPr lang="it-IT" sz="3400" dirty="0"/>
              <a:t>Si accerta di condividere con il cliente il legame B►C altrimenti quest’ultimo non può capire perché vogliamo cambiare B.</a:t>
            </a:r>
          </a:p>
          <a:p>
            <a:pPr marL="0" indent="0">
              <a:buNone/>
            </a:pPr>
            <a:endParaRPr lang="it-IT" dirty="0"/>
          </a:p>
          <a:p>
            <a:endParaRPr lang="it-IT" dirty="0"/>
          </a:p>
        </p:txBody>
      </p:sp>
    </p:spTree>
    <p:extLst>
      <p:ext uri="{BB962C8B-B14F-4D97-AF65-F5344CB8AC3E}">
        <p14:creationId xmlns:p14="http://schemas.microsoft.com/office/powerpoint/2010/main" val="3802860743"/>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scheda </a:t>
            </a:r>
            <a:r>
              <a:rPr lang="it-IT" altLang="it-IT" dirty="0" err="1"/>
              <a:t>autosservazione</a:t>
            </a:r>
            <a:endParaRPr altLang="it-IT" dirty="0"/>
          </a:p>
        </p:txBody>
      </p:sp>
      <p:sp>
        <p:nvSpPr>
          <p:cNvPr id="8" name="Sottotitolo 7"/>
          <p:cNvSpPr>
            <a:spLocks noGrp="1"/>
          </p:cNvSpPr>
          <p:nvPr>
            <p:ph type="subTitle" idx="1"/>
          </p:nvPr>
        </p:nvSpPr>
        <p:spPr/>
        <p:txBody>
          <a:bodyPr/>
          <a:lstStyle/>
          <a:p>
            <a:pPr eaLnBrk="1" hangingPunct="1">
              <a:defRPr/>
            </a:pPr>
            <a:r>
              <a:rPr lang="it-IT" dirty="0"/>
              <a:t>Lezione 16-3</a:t>
            </a:r>
          </a:p>
          <a:p>
            <a:pPr eaLnBrk="1" hangingPunct="1">
              <a:defRPr/>
            </a:pPr>
            <a:r>
              <a:rPr lang="it-IT" dirty="0"/>
              <a:t>Tratta da Di Pietro </a:t>
            </a:r>
            <a:r>
              <a:rPr lang="it-IT" dirty="0" err="1"/>
              <a:t>Ellis</a:t>
            </a:r>
            <a:r>
              <a:rPr lang="it-IT" dirty="0"/>
              <a:t> </a:t>
            </a:r>
            <a:r>
              <a:rPr lang="it-IT"/>
              <a:t>Institute</a:t>
            </a:r>
            <a:endParaRPr lang="it-IT" dirty="0"/>
          </a:p>
        </p:txBody>
      </p:sp>
    </p:spTree>
    <p:extLst>
      <p:ext uri="{BB962C8B-B14F-4D97-AF65-F5344CB8AC3E}">
        <p14:creationId xmlns:p14="http://schemas.microsoft.com/office/powerpoint/2010/main" val="315460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Idee Disfunzionali (Ellis 1962)</a:t>
            </a:r>
            <a:endParaRPr lang="it-IT" dirty="0"/>
          </a:p>
        </p:txBody>
      </p:sp>
      <p:sp>
        <p:nvSpPr>
          <p:cNvPr id="3" name="Segnaposto contenuto 2"/>
          <p:cNvSpPr>
            <a:spLocks noGrp="1"/>
          </p:cNvSpPr>
          <p:nvPr>
            <p:ph idx="1"/>
          </p:nvPr>
        </p:nvSpPr>
        <p:spPr>
          <a:xfrm>
            <a:off x="0" y="2125266"/>
            <a:ext cx="9054548" cy="3875484"/>
          </a:xfrm>
        </p:spPr>
        <p:txBody>
          <a:bodyPr>
            <a:noAutofit/>
          </a:bodyPr>
          <a:lstStyle/>
          <a:p>
            <a:r>
              <a:rPr lang="it-IT" sz="2400" dirty="0"/>
              <a:t>Io essere umano adulto, ho assoluto bisogno (estrema necessità o esigenza) di venire (sempre) amato, stimato e approvato.</a:t>
            </a:r>
          </a:p>
          <a:p>
            <a:r>
              <a:rPr lang="it-IT" sz="2400" dirty="0"/>
              <a:t>Io devo assolutamente essere sempre perfettamente adeguato al compito altrimenti non valgo.</a:t>
            </a:r>
          </a:p>
          <a:p>
            <a:r>
              <a:rPr lang="it-IT" sz="2400" dirty="0"/>
              <a:t>Tutte le persone che dico io (compreso me stesso) devono assolutamente comportarsi come dico io</a:t>
            </a:r>
          </a:p>
          <a:p>
            <a:r>
              <a:rPr lang="it-IT" sz="2400" dirty="0"/>
              <a:t>Tutte le cose devono assolutamente andare (sempre) come dico io. </a:t>
            </a:r>
          </a:p>
          <a:p>
            <a:r>
              <a:rPr lang="it-IT" sz="2400" dirty="0"/>
              <a:t>La mia infelicità dipende da cose esterne (o essenzialistiche), io posso fare poco o niente.</a:t>
            </a:r>
          </a:p>
        </p:txBody>
      </p:sp>
    </p:spTree>
    <p:extLst>
      <p:ext uri="{BB962C8B-B14F-4D97-AF65-F5344CB8AC3E}">
        <p14:creationId xmlns:p14="http://schemas.microsoft.com/office/powerpoint/2010/main" val="388652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32500" lnSpcReduction="20000"/>
          </a:bodyPr>
          <a:lstStyle/>
          <a:p>
            <a:r>
              <a:rPr lang="it-IT" sz="7400" dirty="0"/>
              <a:t>SCHEDA PER L’AUTOANALISI RAZIONALE (</a:t>
            </a:r>
            <a:r>
              <a:rPr lang="it-IT" sz="7400" dirty="0" err="1"/>
              <a:t>R.S.A.</a:t>
            </a:r>
            <a:r>
              <a:rPr lang="it-IT" sz="7400" dirty="0"/>
              <a:t>)</a:t>
            </a:r>
          </a:p>
          <a:p>
            <a:r>
              <a:rPr lang="it-IT" sz="7400" b="1" dirty="0"/>
              <a:t>Da compilare seguendo l’ordine indicato dai numeri</a:t>
            </a:r>
          </a:p>
          <a:p>
            <a:r>
              <a:rPr lang="it-IT" sz="7400" dirty="0"/>
              <a:t> </a:t>
            </a:r>
          </a:p>
          <a:p>
            <a:r>
              <a:rPr lang="it-IT" sz="7400" b="1" dirty="0"/>
              <a:t>COSA E’ SUCCESSO?</a:t>
            </a:r>
            <a:endParaRPr lang="it-IT" sz="7400" dirty="0"/>
          </a:p>
          <a:p>
            <a:r>
              <a:rPr lang="it-IT" sz="7400" b="1" dirty="0"/>
              <a:t>(Situazione problematica)</a:t>
            </a:r>
            <a:endParaRPr lang="it-IT" sz="7400" dirty="0"/>
          </a:p>
          <a:p>
            <a:r>
              <a:rPr lang="it-IT" sz="11100" b="1" dirty="0">
                <a:sym typeface="Wingdings 2"/>
              </a:rPr>
              <a:t></a:t>
            </a:r>
            <a:endParaRPr lang="it-IT" sz="11100" b="1" dirty="0"/>
          </a:p>
          <a:p>
            <a:r>
              <a:rPr lang="it-IT" sz="7400" b="1" dirty="0"/>
              <a:t> </a:t>
            </a:r>
            <a:endParaRPr lang="it-IT" sz="7400" dirty="0"/>
          </a:p>
          <a:p>
            <a:r>
              <a:rPr lang="it-IT" sz="7400" b="1" dirty="0"/>
              <a:t> </a:t>
            </a:r>
            <a:endParaRPr lang="it-IT" sz="7400" dirty="0"/>
          </a:p>
          <a:p>
            <a:r>
              <a:rPr lang="it-IT" sz="7400" b="1" dirty="0"/>
              <a:t>A</a:t>
            </a:r>
            <a:endParaRPr lang="it-IT" sz="7400" dirty="0"/>
          </a:p>
          <a:p>
            <a:r>
              <a:rPr lang="it-IT" sz="7400" b="1" dirty="0"/>
              <a:t> </a:t>
            </a:r>
            <a:endParaRPr lang="it-IT" sz="7400" dirty="0"/>
          </a:p>
          <a:p>
            <a:r>
              <a:rPr lang="it-IT" sz="7400" b="1" dirty="0"/>
              <a:t> </a:t>
            </a:r>
            <a:endParaRPr lang="it-IT" sz="7400" dirty="0"/>
          </a:p>
          <a:p>
            <a:r>
              <a:rPr lang="it-IT" b="1" dirty="0"/>
              <a:t> </a:t>
            </a:r>
            <a:endParaRPr lang="it-IT" dirty="0"/>
          </a:p>
        </p:txBody>
      </p:sp>
    </p:spTree>
    <p:extLst>
      <p:ext uri="{BB962C8B-B14F-4D97-AF65-F5344CB8AC3E}">
        <p14:creationId xmlns:p14="http://schemas.microsoft.com/office/powerpoint/2010/main" val="1405032495"/>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b="1" dirty="0"/>
              <a:t>COSA HO PENSATO</a:t>
            </a:r>
            <a:endParaRPr lang="it-IT" sz="2400" dirty="0"/>
          </a:p>
          <a:p>
            <a:r>
              <a:rPr lang="it-IT" b="1" dirty="0">
                <a:sym typeface="Wingdings 2"/>
              </a:rPr>
              <a:t></a:t>
            </a:r>
            <a:endParaRPr lang="it-IT" b="1" dirty="0"/>
          </a:p>
          <a:p>
            <a:r>
              <a:rPr lang="it-IT" sz="2400" b="1" dirty="0"/>
              <a:t> </a:t>
            </a:r>
            <a:endParaRPr lang="it-IT" sz="2400" dirty="0"/>
          </a:p>
          <a:p>
            <a:r>
              <a:rPr lang="it-IT" sz="2400" b="1" dirty="0"/>
              <a:t> </a:t>
            </a:r>
            <a:endParaRPr lang="it-IT" sz="2400" dirty="0"/>
          </a:p>
          <a:p>
            <a:r>
              <a:rPr lang="it-IT" sz="2400" b="1" dirty="0"/>
              <a:t> </a:t>
            </a:r>
            <a:endParaRPr lang="it-IT" sz="2400" dirty="0"/>
          </a:p>
          <a:p>
            <a:br>
              <a:rPr lang="it-IT" sz="2400" b="1" dirty="0"/>
            </a:br>
            <a:r>
              <a:rPr lang="it-IT" sz="2400" b="1" dirty="0"/>
              <a:t>B</a:t>
            </a:r>
            <a:endParaRPr lang="it-IT" sz="2400" dirty="0"/>
          </a:p>
          <a:p>
            <a:r>
              <a:rPr lang="it-IT" sz="2400" b="1" dirty="0"/>
              <a:t> </a:t>
            </a:r>
            <a:endParaRPr lang="it-IT" sz="2400" dirty="0"/>
          </a:p>
          <a:p>
            <a:r>
              <a:rPr lang="it-IT" sz="2400" b="1" dirty="0"/>
              <a:t> </a:t>
            </a: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5524663"/>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COME MI SONO SENTITO</a:t>
            </a:r>
            <a:endParaRPr lang="it-IT" dirty="0"/>
          </a:p>
          <a:p>
            <a:r>
              <a:rPr lang="it-IT" b="1" dirty="0">
                <a:sym typeface="Wingdings 2"/>
              </a:rPr>
              <a:t></a:t>
            </a:r>
            <a:endParaRPr lang="it-IT" b="1" dirty="0"/>
          </a:p>
          <a:p>
            <a:r>
              <a:rPr lang="it-IT" b="1" dirty="0"/>
              <a:t> </a:t>
            </a:r>
            <a:endParaRPr lang="it-IT" dirty="0"/>
          </a:p>
          <a:p>
            <a:r>
              <a:rPr lang="it-IT" b="1" dirty="0"/>
              <a:t> </a:t>
            </a:r>
            <a:endParaRPr lang="it-IT" dirty="0"/>
          </a:p>
          <a:p>
            <a:r>
              <a:rPr lang="it-IT" b="1" dirty="0"/>
              <a:t>C</a:t>
            </a:r>
            <a:endParaRPr lang="it-IT" dirty="0"/>
          </a:p>
          <a:p>
            <a:r>
              <a:rPr lang="it-IT" b="1" dirty="0"/>
              <a:t> </a:t>
            </a:r>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33749927"/>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25000" lnSpcReduction="20000"/>
          </a:bodyPr>
          <a:lstStyle/>
          <a:p>
            <a:pPr marL="0" indent="0">
              <a:buNone/>
            </a:pPr>
            <a:r>
              <a:rPr lang="it-IT" sz="8000" b="1" dirty="0"/>
              <a:t> </a:t>
            </a:r>
            <a:endParaRPr lang="it-IT" sz="8000" dirty="0"/>
          </a:p>
          <a:p>
            <a:r>
              <a:rPr lang="it-IT" sz="12800" b="1" dirty="0">
                <a:sym typeface="Wingdings 2"/>
              </a:rPr>
              <a:t></a:t>
            </a:r>
            <a:endParaRPr lang="it-IT" sz="12800" b="1" dirty="0"/>
          </a:p>
          <a:p>
            <a:r>
              <a:rPr lang="it-IT" sz="6400" b="1" dirty="0"/>
              <a:t>Metti in discussione quello che hai pensato al punto B:</a:t>
            </a:r>
            <a:endParaRPr lang="it-IT" sz="6400" dirty="0"/>
          </a:p>
          <a:p>
            <a:r>
              <a:rPr lang="it-IT" sz="6400" b="1" dirty="0"/>
              <a:t>(puoi trascrivere a parte le risposte a questi quesiti)</a:t>
            </a:r>
            <a:endParaRPr lang="it-IT" sz="6400" dirty="0"/>
          </a:p>
          <a:p>
            <a:r>
              <a:rPr lang="it-IT" sz="6400" b="1" dirty="0"/>
              <a:t>Questo pensiero dice cose vere? Perché? Cosa potrei aver ignorato?</a:t>
            </a:r>
            <a:endParaRPr lang="it-IT" sz="6400" dirty="0"/>
          </a:p>
          <a:p>
            <a:r>
              <a:rPr lang="it-IT" sz="6400" b="1" dirty="0"/>
              <a:t>E’ un pensiero che mi aiuta a star bene o ad ottenere ciò che vorrei?</a:t>
            </a:r>
          </a:p>
          <a:p>
            <a:r>
              <a:rPr lang="it-IT" sz="6400" b="1" dirty="0"/>
              <a:t>Non sto forse esagerando nel rendere le cose catastrofiche o più brutte di quello che sono?</a:t>
            </a:r>
            <a:endParaRPr lang="it-IT" sz="6400" dirty="0"/>
          </a:p>
          <a:p>
            <a:r>
              <a:rPr lang="it-IT" sz="6400" b="1" dirty="0"/>
              <a:t>C’è in me la tendenza a esigere o pretendere in modo non realistico o troppo rigido?</a:t>
            </a:r>
            <a:endParaRPr lang="it-IT" sz="6400" dirty="0"/>
          </a:p>
          <a:p>
            <a:r>
              <a:rPr lang="it-IT" sz="6400" b="1" dirty="0"/>
              <a:t>Quali fatti dimostrano che questo pensiero è corretto?</a:t>
            </a:r>
            <a:endParaRPr lang="it-IT" sz="6400" dirty="0"/>
          </a:p>
          <a:p>
            <a:r>
              <a:rPr lang="it-IT" sz="6400" b="1" dirty="0"/>
              <a:t>Qual è la cosa peggiore che potrebbe accadere in questa situazione? Qual è la cosa più probabile che si verifichi? </a:t>
            </a:r>
          </a:p>
          <a:p>
            <a:endParaRPr lang="it-IT" sz="6400" b="1" dirty="0"/>
          </a:p>
          <a:p>
            <a:r>
              <a:rPr lang="it-IT" sz="12800" b="1" dirty="0"/>
              <a:t>D</a:t>
            </a:r>
          </a:p>
          <a:p>
            <a:endParaRPr lang="it-IT" sz="6400" dirty="0"/>
          </a:p>
          <a:p>
            <a:r>
              <a:rPr lang="it-IT" sz="8000" b="1" dirty="0"/>
              <a:t> </a:t>
            </a:r>
            <a:endParaRPr lang="it-IT" sz="8000" dirty="0"/>
          </a:p>
        </p:txBody>
      </p:sp>
    </p:spTree>
    <p:extLst>
      <p:ext uri="{BB962C8B-B14F-4D97-AF65-F5344CB8AC3E}">
        <p14:creationId xmlns:p14="http://schemas.microsoft.com/office/powerpoint/2010/main" val="1363585585"/>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1844824"/>
            <a:ext cx="8229600" cy="4268799"/>
          </a:xfrm>
        </p:spPr>
        <p:txBody>
          <a:bodyPr/>
          <a:lstStyle/>
          <a:p>
            <a:r>
              <a:rPr lang="it-IT" b="1" dirty="0"/>
              <a:t>COME POSSO TRASFORMARE I MIEI PENSIERI</a:t>
            </a:r>
            <a:endParaRPr lang="it-IT" dirty="0"/>
          </a:p>
          <a:p>
            <a:r>
              <a:rPr lang="it-IT" sz="2800" dirty="0">
                <a:sym typeface="Wingdings 2"/>
              </a:rPr>
              <a:t></a:t>
            </a:r>
            <a:endParaRPr lang="it-IT" sz="2800" dirty="0"/>
          </a:p>
          <a:p>
            <a:r>
              <a:rPr lang="it-IT" sz="2000" b="1" dirty="0"/>
              <a:t> </a:t>
            </a:r>
            <a:endParaRPr lang="it-IT" sz="2000" dirty="0"/>
          </a:p>
          <a:p>
            <a:r>
              <a:rPr lang="it-IT" sz="2000" b="1" dirty="0"/>
              <a:t> </a:t>
            </a:r>
            <a:endParaRPr lang="it-IT" sz="2000" dirty="0"/>
          </a:p>
          <a:p>
            <a:r>
              <a:rPr lang="it-IT" sz="2000" b="1" dirty="0"/>
              <a:t> </a:t>
            </a:r>
            <a:endParaRPr lang="it-IT" sz="2000" dirty="0"/>
          </a:p>
          <a:p>
            <a:r>
              <a:rPr lang="it-IT" sz="2000" b="1" dirty="0"/>
              <a:t> </a:t>
            </a:r>
            <a:endParaRPr lang="it-IT" sz="2000" dirty="0"/>
          </a:p>
          <a:p>
            <a:r>
              <a:rPr lang="it-IT" sz="2000" b="1" dirty="0"/>
              <a:t> </a:t>
            </a:r>
            <a:endParaRPr lang="it-IT" sz="2000" dirty="0"/>
          </a:p>
          <a:p>
            <a:r>
              <a:rPr lang="it-IT" b="1" dirty="0"/>
              <a:t>E</a:t>
            </a:r>
            <a:endParaRPr lang="it-IT" dirty="0"/>
          </a:p>
          <a:p>
            <a:r>
              <a:rPr lang="it-IT" sz="2000" b="1" dirty="0"/>
              <a:t> </a:t>
            </a:r>
            <a:endParaRPr lang="it-IT" sz="2000" dirty="0"/>
          </a:p>
          <a:p>
            <a:r>
              <a:rPr lang="it-IT" sz="2000" b="1" i="1" dirty="0"/>
              <a:t> </a:t>
            </a:r>
            <a:endParaRPr lang="it-IT" sz="2000" b="1" dirty="0"/>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94451817"/>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Elenco emozioni</a:t>
            </a:r>
            <a:endParaRPr altLang="it-IT" dirty="0"/>
          </a:p>
        </p:txBody>
      </p:sp>
      <p:sp>
        <p:nvSpPr>
          <p:cNvPr id="8" name="Sottotitolo 7"/>
          <p:cNvSpPr>
            <a:spLocks noGrp="1"/>
          </p:cNvSpPr>
          <p:nvPr>
            <p:ph type="subTitle" idx="1"/>
          </p:nvPr>
        </p:nvSpPr>
        <p:spPr/>
        <p:txBody>
          <a:bodyPr/>
          <a:lstStyle/>
          <a:p>
            <a:pPr eaLnBrk="1" hangingPunct="1">
              <a:defRPr/>
            </a:pPr>
            <a:r>
              <a:rPr lang="it-IT" dirty="0"/>
              <a:t>Lezione 16-4</a:t>
            </a:r>
          </a:p>
        </p:txBody>
      </p:sp>
    </p:spTree>
    <p:extLst>
      <p:ext uri="{BB962C8B-B14F-4D97-AF65-F5344CB8AC3E}">
        <p14:creationId xmlns:p14="http://schemas.microsoft.com/office/powerpoint/2010/main" val="127597788"/>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Moltissime persone, non solo pazienti, posseggono un repertorio verbale estremamente limitato. Non sanno in particolare definire i propri sentimenti. In casi estremi questa limitazione si chiama </a:t>
            </a:r>
            <a:r>
              <a:rPr lang="it-IT" dirty="0" err="1"/>
              <a:t>alessitimia</a:t>
            </a:r>
            <a:r>
              <a:rPr lang="it-IT" dirty="0"/>
              <a:t> (dal greco mancanza di parole per esprimere i sentimenti). </a:t>
            </a:r>
          </a:p>
          <a:p>
            <a:r>
              <a:rPr lang="it-IT" dirty="0"/>
              <a:t>Spesso i pazienti affermano di «essere nella m…» o che il marito è uno «</a:t>
            </a:r>
            <a:r>
              <a:rPr lang="it-IT" dirty="0" err="1"/>
              <a:t>str</a:t>
            </a:r>
            <a:r>
              <a:rPr lang="it-IT" dirty="0"/>
              <a:t>…». Questa visione marrone e maleodorante del mondo non ci fornisce molti appigli per una ristrutturazione cognitiva o per un processo di accettazione. Parlare di problemi concreti, di tristezza, di frustrazione certamente consente maggiore spazio di manovra. Se si usano solamente parolacce e termini estremi per rapportarsi al mondo, difficilmente si potranno apprezzare le piene potenzialità della REBT e di tante altre terapie cognitive, in particolare quelle di terza generazione che si basano anche sulla non drammatizzazione e la accettazione. </a:t>
            </a:r>
          </a:p>
          <a:p>
            <a:r>
              <a:rPr lang="it-IT" dirty="0"/>
              <a:t>Per il terapeuta possedere molti modi diversi per definire una situazione può ampliare le possibilità di aiutare il  paziente a ridefinire la propria condizione.</a:t>
            </a:r>
          </a:p>
          <a:p>
            <a:r>
              <a:rPr lang="it-IT" dirty="0"/>
              <a:t>L’elenco che segue non è né completo né tantomeno corretto o esaustivo, serve però come utile sostegno alle terapie cognitive.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52324711"/>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Sentimenti piacevoli</a:t>
            </a:r>
          </a:p>
        </p:txBody>
      </p:sp>
      <p:sp>
        <p:nvSpPr>
          <p:cNvPr id="5" name="Segnaposto contenuto 4"/>
          <p:cNvSpPr>
            <a:spLocks noGrp="1"/>
          </p:cNvSpPr>
          <p:nvPr>
            <p:ph sz="half" idx="1"/>
          </p:nvPr>
        </p:nvSpPr>
        <p:spPr/>
        <p:txBody>
          <a:bodyPr>
            <a:normAutofit fontScale="55000" lnSpcReduction="20000"/>
          </a:bodyPr>
          <a:lstStyle/>
          <a:p>
            <a:r>
              <a:rPr lang="it-IT" dirty="0"/>
              <a:t>INTERESSATO</a:t>
            </a:r>
          </a:p>
          <a:p>
            <a:r>
              <a:rPr lang="it-IT" dirty="0"/>
              <a:t> </a:t>
            </a:r>
          </a:p>
          <a:p>
            <a:r>
              <a:rPr lang="it-IT" dirty="0"/>
              <a:t>preoccupato</a:t>
            </a:r>
          </a:p>
          <a:p>
            <a:r>
              <a:rPr lang="it-IT" dirty="0"/>
              <a:t>commosso</a:t>
            </a:r>
          </a:p>
          <a:p>
            <a:r>
              <a:rPr lang="it-IT" dirty="0"/>
              <a:t>affascinato</a:t>
            </a:r>
          </a:p>
          <a:p>
            <a:r>
              <a:rPr lang="it-IT" dirty="0"/>
              <a:t>incuriosito</a:t>
            </a:r>
          </a:p>
          <a:p>
            <a:r>
              <a:rPr lang="it-IT" dirty="0"/>
              <a:t>assorto</a:t>
            </a:r>
          </a:p>
          <a:p>
            <a:r>
              <a:rPr lang="it-IT" dirty="0"/>
              <a:t>indagatore</a:t>
            </a:r>
          </a:p>
          <a:p>
            <a:r>
              <a:rPr lang="it-IT" dirty="0"/>
              <a:t>ficcanaso </a:t>
            </a:r>
          </a:p>
          <a:p>
            <a:r>
              <a:rPr lang="it-IT" dirty="0"/>
              <a:t>indiscreto</a:t>
            </a:r>
          </a:p>
          <a:p>
            <a:r>
              <a:rPr lang="it-IT" dirty="0"/>
              <a:t>pensieroso</a:t>
            </a:r>
          </a:p>
          <a:p>
            <a:r>
              <a:rPr lang="it-IT" dirty="0"/>
              <a:t>curioso</a:t>
            </a:r>
          </a:p>
          <a:p>
            <a:endParaRPr lang="it-IT" dirty="0"/>
          </a:p>
        </p:txBody>
      </p:sp>
      <p:sp>
        <p:nvSpPr>
          <p:cNvPr id="6" name="Segnaposto contenuto 5"/>
          <p:cNvSpPr>
            <a:spLocks noGrp="1"/>
          </p:cNvSpPr>
          <p:nvPr>
            <p:ph sz="half" idx="2"/>
          </p:nvPr>
        </p:nvSpPr>
        <p:spPr/>
        <p:txBody>
          <a:bodyPr>
            <a:normAutofit fontScale="55000" lnSpcReduction="20000"/>
          </a:bodyPr>
          <a:lstStyle/>
          <a:p>
            <a:r>
              <a:rPr lang="it-IT" dirty="0"/>
              <a:t>AMABILE</a:t>
            </a:r>
          </a:p>
          <a:p>
            <a:r>
              <a:rPr lang="it-IT" dirty="0"/>
              <a:t> </a:t>
            </a:r>
          </a:p>
          <a:p>
            <a:r>
              <a:rPr lang="it-IT" dirty="0"/>
              <a:t>amorevole</a:t>
            </a:r>
          </a:p>
          <a:p>
            <a:r>
              <a:rPr lang="it-IT" dirty="0"/>
              <a:t>premuroso</a:t>
            </a:r>
          </a:p>
          <a:p>
            <a:r>
              <a:rPr lang="it-IT" dirty="0"/>
              <a:t>affettuoso</a:t>
            </a:r>
          </a:p>
          <a:p>
            <a:r>
              <a:rPr lang="it-IT" dirty="0"/>
              <a:t>sensibile</a:t>
            </a:r>
          </a:p>
          <a:p>
            <a:r>
              <a:rPr lang="it-IT" dirty="0"/>
              <a:t>tenero</a:t>
            </a:r>
          </a:p>
          <a:p>
            <a:r>
              <a:rPr lang="it-IT" dirty="0"/>
              <a:t>devoto</a:t>
            </a:r>
          </a:p>
          <a:p>
            <a:r>
              <a:rPr lang="it-IT" dirty="0"/>
              <a:t>affezionato</a:t>
            </a:r>
          </a:p>
          <a:p>
            <a:r>
              <a:rPr lang="it-IT" dirty="0"/>
              <a:t>passionale</a:t>
            </a:r>
          </a:p>
          <a:p>
            <a:r>
              <a:rPr lang="it-IT" dirty="0"/>
              <a:t>ammirato</a:t>
            </a:r>
          </a:p>
          <a:p>
            <a:r>
              <a:rPr lang="it-IT" dirty="0"/>
              <a:t>cordiale</a:t>
            </a:r>
          </a:p>
          <a:p>
            <a:r>
              <a:rPr lang="it-IT" dirty="0"/>
              <a:t>commosso</a:t>
            </a:r>
          </a:p>
          <a:p>
            <a:r>
              <a:rPr lang="it-IT" dirty="0"/>
              <a:t>solidale</a:t>
            </a:r>
          </a:p>
          <a:p>
            <a:r>
              <a:rPr lang="it-IT" dirty="0"/>
              <a:t>presente</a:t>
            </a:r>
          </a:p>
          <a:p>
            <a:r>
              <a:rPr lang="it-IT" dirty="0"/>
              <a:t>amato</a:t>
            </a:r>
          </a:p>
          <a:p>
            <a:r>
              <a:rPr lang="it-IT" dirty="0"/>
              <a:t>affabile</a:t>
            </a:r>
          </a:p>
          <a:p>
            <a:r>
              <a:rPr lang="it-IT" dirty="0"/>
              <a:t>attratto</a:t>
            </a:r>
          </a:p>
          <a:p>
            <a:endParaRPr lang="it-IT" dirty="0"/>
          </a:p>
        </p:txBody>
      </p:sp>
    </p:spTree>
    <p:extLst>
      <p:ext uri="{BB962C8B-B14F-4D97-AF65-F5344CB8AC3E}">
        <p14:creationId xmlns:p14="http://schemas.microsoft.com/office/powerpoint/2010/main" val="2652847227"/>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normAutofit fontScale="55000" lnSpcReduction="20000"/>
          </a:bodyPr>
          <a:lstStyle/>
          <a:p>
            <a:r>
              <a:rPr lang="it-IT" dirty="0"/>
              <a:t>BUONO</a:t>
            </a:r>
          </a:p>
          <a:p>
            <a:r>
              <a:rPr lang="it-IT" dirty="0"/>
              <a:t> </a:t>
            </a:r>
          </a:p>
          <a:p>
            <a:r>
              <a:rPr lang="it-IT" dirty="0"/>
              <a:t>calmo</a:t>
            </a:r>
          </a:p>
          <a:p>
            <a:r>
              <a:rPr lang="it-IT" dirty="0"/>
              <a:t>pacifico</a:t>
            </a:r>
          </a:p>
          <a:p>
            <a:r>
              <a:rPr lang="it-IT" dirty="0"/>
              <a:t>tranquillo</a:t>
            </a:r>
          </a:p>
          <a:p>
            <a:r>
              <a:rPr lang="it-IT" dirty="0"/>
              <a:t>confortevole</a:t>
            </a:r>
          </a:p>
          <a:p>
            <a:r>
              <a:rPr lang="it-IT" dirty="0"/>
              <a:t>compiaciuto</a:t>
            </a:r>
          </a:p>
          <a:p>
            <a:r>
              <a:rPr lang="it-IT" dirty="0"/>
              <a:t>incoraggiato</a:t>
            </a:r>
          </a:p>
          <a:p>
            <a:r>
              <a:rPr lang="it-IT" dirty="0"/>
              <a:t>intelligente</a:t>
            </a:r>
          </a:p>
          <a:p>
            <a:r>
              <a:rPr lang="it-IT" dirty="0"/>
              <a:t>sorpreso</a:t>
            </a:r>
          </a:p>
          <a:p>
            <a:r>
              <a:rPr lang="it-IT" dirty="0"/>
              <a:t>contento</a:t>
            </a:r>
          </a:p>
          <a:p>
            <a:r>
              <a:rPr lang="it-IT" dirty="0"/>
              <a:t>quieto</a:t>
            </a:r>
          </a:p>
          <a:p>
            <a:r>
              <a:rPr lang="it-IT" dirty="0"/>
              <a:t>convinto</a:t>
            </a:r>
          </a:p>
          <a:p>
            <a:r>
              <a:rPr lang="it-IT" dirty="0"/>
              <a:t>rilassato</a:t>
            </a:r>
          </a:p>
          <a:p>
            <a:r>
              <a:rPr lang="it-IT" dirty="0"/>
              <a:t>sereno</a:t>
            </a:r>
          </a:p>
          <a:p>
            <a:r>
              <a:rPr lang="it-IT" dirty="0"/>
              <a:t>informale</a:t>
            </a:r>
          </a:p>
          <a:p>
            <a:r>
              <a:rPr lang="it-IT" dirty="0"/>
              <a:t>radioso</a:t>
            </a:r>
          </a:p>
          <a:p>
            <a:r>
              <a:rPr lang="it-IT" dirty="0"/>
              <a:t>beato</a:t>
            </a:r>
          </a:p>
          <a:p>
            <a:r>
              <a:rPr lang="it-IT" dirty="0"/>
              <a:t>rassicurato</a:t>
            </a:r>
          </a:p>
          <a:p>
            <a:endParaRPr lang="it-IT" dirty="0"/>
          </a:p>
        </p:txBody>
      </p:sp>
      <p:sp>
        <p:nvSpPr>
          <p:cNvPr id="4" name="Segnaposto contenuto 3"/>
          <p:cNvSpPr>
            <a:spLocks noGrp="1"/>
          </p:cNvSpPr>
          <p:nvPr>
            <p:ph sz="half" idx="2"/>
          </p:nvPr>
        </p:nvSpPr>
        <p:spPr/>
        <p:txBody>
          <a:bodyPr>
            <a:normAutofit fontScale="55000" lnSpcReduction="20000"/>
          </a:bodyPr>
          <a:lstStyle/>
          <a:p>
            <a:r>
              <a:rPr lang="it-IT" dirty="0"/>
              <a:t>ATTIVO</a:t>
            </a:r>
          </a:p>
          <a:p>
            <a:r>
              <a:rPr lang="it-IT" dirty="0"/>
              <a:t> </a:t>
            </a:r>
          </a:p>
          <a:p>
            <a:r>
              <a:rPr lang="it-IT" dirty="0"/>
              <a:t>giocoso</a:t>
            </a:r>
          </a:p>
          <a:p>
            <a:r>
              <a:rPr lang="it-IT" dirty="0"/>
              <a:t>coraggioso</a:t>
            </a:r>
          </a:p>
          <a:p>
            <a:r>
              <a:rPr lang="it-IT" dirty="0"/>
              <a:t>energico</a:t>
            </a:r>
          </a:p>
          <a:p>
            <a:r>
              <a:rPr lang="it-IT" dirty="0"/>
              <a:t>emancipato</a:t>
            </a:r>
          </a:p>
          <a:p>
            <a:r>
              <a:rPr lang="it-IT" dirty="0"/>
              <a:t>ottimista</a:t>
            </a:r>
          </a:p>
          <a:p>
            <a:r>
              <a:rPr lang="it-IT" dirty="0"/>
              <a:t>stimolante</a:t>
            </a:r>
          </a:p>
          <a:p>
            <a:r>
              <a:rPr lang="it-IT" dirty="0"/>
              <a:t>impulsivo</a:t>
            </a:r>
          </a:p>
          <a:p>
            <a:r>
              <a:rPr lang="it-IT" dirty="0"/>
              <a:t>libero</a:t>
            </a:r>
          </a:p>
          <a:p>
            <a:r>
              <a:rPr lang="it-IT" dirty="0"/>
              <a:t>vivace</a:t>
            </a:r>
          </a:p>
          <a:p>
            <a:r>
              <a:rPr lang="it-IT" dirty="0"/>
              <a:t>animato</a:t>
            </a:r>
          </a:p>
          <a:p>
            <a:r>
              <a:rPr lang="it-IT" dirty="0"/>
              <a:t>vigoroso</a:t>
            </a:r>
          </a:p>
          <a:p>
            <a:r>
              <a:rPr lang="it-IT" dirty="0"/>
              <a:t>elettrizzato</a:t>
            </a:r>
          </a:p>
          <a:p>
            <a:r>
              <a:rPr lang="it-IT" dirty="0"/>
              <a:t>meraviglioso</a:t>
            </a:r>
          </a:p>
          <a:p>
            <a:endParaRPr lang="it-IT" dirty="0"/>
          </a:p>
          <a:p>
            <a:endParaRPr lang="it-IT" dirty="0"/>
          </a:p>
        </p:txBody>
      </p:sp>
    </p:spTree>
    <p:extLst>
      <p:ext uri="{BB962C8B-B14F-4D97-AF65-F5344CB8AC3E}">
        <p14:creationId xmlns:p14="http://schemas.microsoft.com/office/powerpoint/2010/main" val="1531494477"/>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normAutofit fontScale="70000" lnSpcReduction="20000"/>
          </a:bodyPr>
          <a:lstStyle/>
          <a:p>
            <a:r>
              <a:rPr lang="it-IT" dirty="0"/>
              <a:t>APERTO</a:t>
            </a:r>
          </a:p>
          <a:p>
            <a:r>
              <a:rPr lang="it-IT" dirty="0"/>
              <a:t> </a:t>
            </a:r>
          </a:p>
          <a:p>
            <a:r>
              <a:rPr lang="it-IT" dirty="0"/>
              <a:t>comprensivo</a:t>
            </a:r>
          </a:p>
          <a:p>
            <a:r>
              <a:rPr lang="it-IT" dirty="0"/>
              <a:t>fiducioso</a:t>
            </a:r>
          </a:p>
          <a:p>
            <a:r>
              <a:rPr lang="it-IT" dirty="0"/>
              <a:t>affidabile</a:t>
            </a:r>
          </a:p>
          <a:p>
            <a:r>
              <a:rPr lang="it-IT" dirty="0"/>
              <a:t>tranquillo</a:t>
            </a:r>
          </a:p>
          <a:p>
            <a:r>
              <a:rPr lang="it-IT" dirty="0"/>
              <a:t>sorpreso</a:t>
            </a:r>
          </a:p>
          <a:p>
            <a:r>
              <a:rPr lang="it-IT" dirty="0"/>
              <a:t>libero</a:t>
            </a:r>
          </a:p>
          <a:p>
            <a:r>
              <a:rPr lang="it-IT" dirty="0"/>
              <a:t>indulgente</a:t>
            </a:r>
          </a:p>
          <a:p>
            <a:r>
              <a:rPr lang="it-IT" dirty="0"/>
              <a:t>interessato</a:t>
            </a:r>
          </a:p>
          <a:p>
            <a:r>
              <a:rPr lang="it-IT" dirty="0"/>
              <a:t>soddisfatto</a:t>
            </a:r>
          </a:p>
          <a:p>
            <a:r>
              <a:rPr lang="it-IT" dirty="0"/>
              <a:t>recettivo</a:t>
            </a:r>
          </a:p>
          <a:p>
            <a:r>
              <a:rPr lang="it-IT" dirty="0"/>
              <a:t>accogliente</a:t>
            </a:r>
          </a:p>
          <a:p>
            <a:r>
              <a:rPr lang="it-IT" dirty="0"/>
              <a:t>gentile</a:t>
            </a:r>
          </a:p>
          <a:p>
            <a:endParaRPr lang="it-IT" dirty="0"/>
          </a:p>
        </p:txBody>
      </p:sp>
      <p:sp>
        <p:nvSpPr>
          <p:cNvPr id="4" name="Segnaposto contenuto 3"/>
          <p:cNvSpPr>
            <a:spLocks noGrp="1"/>
          </p:cNvSpPr>
          <p:nvPr>
            <p:ph sz="half" idx="2"/>
          </p:nvPr>
        </p:nvSpPr>
        <p:spPr/>
        <p:txBody>
          <a:bodyPr>
            <a:normAutofit fontScale="47500" lnSpcReduction="20000"/>
          </a:bodyPr>
          <a:lstStyle/>
          <a:p>
            <a:r>
              <a:rPr lang="it-IT" dirty="0"/>
              <a:t>FELICE</a:t>
            </a:r>
          </a:p>
          <a:p>
            <a:r>
              <a:rPr lang="it-IT" dirty="0"/>
              <a:t> </a:t>
            </a:r>
          </a:p>
          <a:p>
            <a:r>
              <a:rPr lang="it-IT" dirty="0"/>
              <a:t>grandioso</a:t>
            </a:r>
          </a:p>
          <a:p>
            <a:r>
              <a:rPr lang="it-IT" dirty="0"/>
              <a:t>sereno</a:t>
            </a:r>
          </a:p>
          <a:p>
            <a:r>
              <a:rPr lang="it-IT" dirty="0"/>
              <a:t>gioioso</a:t>
            </a:r>
          </a:p>
          <a:p>
            <a:r>
              <a:rPr lang="it-IT" dirty="0"/>
              <a:t>propizio </a:t>
            </a:r>
          </a:p>
          <a:p>
            <a:r>
              <a:rPr lang="it-IT" dirty="0"/>
              <a:t>fortunato</a:t>
            </a:r>
          </a:p>
          <a:p>
            <a:r>
              <a:rPr lang="it-IT" dirty="0"/>
              <a:t>lieto</a:t>
            </a:r>
          </a:p>
          <a:p>
            <a:r>
              <a:rPr lang="it-IT" dirty="0"/>
              <a:t>felicissimo</a:t>
            </a:r>
          </a:p>
          <a:p>
            <a:r>
              <a:rPr lang="it-IT" dirty="0"/>
              <a:t>allegro</a:t>
            </a:r>
          </a:p>
          <a:p>
            <a:r>
              <a:rPr lang="it-IT" dirty="0"/>
              <a:t>grato</a:t>
            </a:r>
          </a:p>
          <a:p>
            <a:r>
              <a:rPr lang="it-IT" dirty="0"/>
              <a:t>importante</a:t>
            </a:r>
          </a:p>
          <a:p>
            <a:r>
              <a:rPr lang="it-IT" dirty="0"/>
              <a:t>festoso</a:t>
            </a:r>
          </a:p>
          <a:p>
            <a:r>
              <a:rPr lang="it-IT" dirty="0"/>
              <a:t>affascinato</a:t>
            </a:r>
          </a:p>
          <a:p>
            <a:r>
              <a:rPr lang="it-IT" dirty="0"/>
              <a:t>soddisfatto</a:t>
            </a:r>
          </a:p>
          <a:p>
            <a:r>
              <a:rPr lang="it-IT" dirty="0"/>
              <a:t>contento</a:t>
            </a:r>
          </a:p>
          <a:p>
            <a:r>
              <a:rPr lang="it-IT" dirty="0"/>
              <a:t>vivace</a:t>
            </a:r>
          </a:p>
          <a:p>
            <a:r>
              <a:rPr lang="it-IT" dirty="0"/>
              <a:t>solare</a:t>
            </a:r>
          </a:p>
          <a:p>
            <a:r>
              <a:rPr lang="it-IT" dirty="0"/>
              <a:t>raggiante</a:t>
            </a:r>
          </a:p>
          <a:p>
            <a:r>
              <a:rPr lang="it-IT" dirty="0"/>
              <a:t>esultante</a:t>
            </a:r>
          </a:p>
          <a:p>
            <a:r>
              <a:rPr lang="it-IT" dirty="0"/>
              <a:t>giubilante</a:t>
            </a:r>
          </a:p>
          <a:p>
            <a:endParaRPr lang="it-IT" dirty="0"/>
          </a:p>
        </p:txBody>
      </p:sp>
    </p:spTree>
    <p:extLst>
      <p:ext uri="{BB962C8B-B14F-4D97-AF65-F5344CB8AC3E}">
        <p14:creationId xmlns:p14="http://schemas.microsoft.com/office/powerpoint/2010/main" val="4165497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05517D-E70D-4814-A978-CC16D7488D9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005207F-FAD8-4FD2-944B-C8F3F6BF918D}"/>
              </a:ext>
            </a:extLst>
          </p:cNvPr>
          <p:cNvSpPr>
            <a:spLocks noGrp="1"/>
          </p:cNvSpPr>
          <p:nvPr>
            <p:ph idx="1"/>
          </p:nvPr>
        </p:nvSpPr>
        <p:spPr/>
        <p:txBody>
          <a:bodyPr>
            <a:normAutofit fontScale="55000" lnSpcReduction="20000"/>
          </a:bodyPr>
          <a:lstStyle/>
          <a:p>
            <a:r>
              <a:rPr lang="it-IT" dirty="0"/>
              <a:t>IDEE IRRAZIONALI</a:t>
            </a:r>
          </a:p>
          <a:p>
            <a:r>
              <a:rPr lang="it-IT" dirty="0"/>
              <a:t>__________________________________________________________________</a:t>
            </a:r>
          </a:p>
          <a:p>
            <a:r>
              <a:rPr lang="it-IT" dirty="0"/>
              <a:t>DOVERIZZAZIONI PERSONALIZZAZIONE SOVRAGENERALIZZAZIONE PERSONALIZZAZIONE</a:t>
            </a:r>
          </a:p>
          <a:p>
            <a:r>
              <a:rPr lang="it-IT" dirty="0"/>
              <a:t> </a:t>
            </a:r>
          </a:p>
          <a:p>
            <a:r>
              <a:rPr lang="it-IT" dirty="0"/>
              <a:t>1.	Io devo sempre essere amato, approvato, stimato da tutte le persone per me </a:t>
            </a:r>
          </a:p>
          <a:p>
            <a:r>
              <a:rPr lang="it-IT" dirty="0"/>
              <a:t>         	significative.</a:t>
            </a:r>
          </a:p>
          <a:p>
            <a:endParaRPr lang="it-IT" dirty="0"/>
          </a:p>
          <a:p>
            <a:r>
              <a:rPr lang="it-IT" dirty="0"/>
              <a:t> 2.	Devo mostrarmi sempre competente e adeguato in tutto ciò che faccio.</a:t>
            </a:r>
          </a:p>
          <a:p>
            <a:endParaRPr lang="it-IT" dirty="0"/>
          </a:p>
          <a:p>
            <a:r>
              <a:rPr lang="it-IT" dirty="0"/>
              <a:t> 3.	Le cose devono andare in modo che io possa ottenere tutto ciò che voglio subito e senza fatica, altrimenti il mondo </a:t>
            </a:r>
            <a:r>
              <a:rPr lang="it-IT" dirty="0" err="1"/>
              <a:t>é</a:t>
            </a:r>
            <a:r>
              <a:rPr lang="it-IT" dirty="0"/>
              <a:t> uno schifo e la vita non </a:t>
            </a:r>
            <a:r>
              <a:rPr lang="it-IT" dirty="0" err="1"/>
              <a:t>é</a:t>
            </a:r>
            <a:r>
              <a:rPr lang="it-IT" dirty="0"/>
              <a:t> degna di essere vissuta.</a:t>
            </a:r>
          </a:p>
          <a:p>
            <a:r>
              <a:rPr lang="it-IT" dirty="0"/>
              <a:t>____________________________________________________________</a:t>
            </a:r>
          </a:p>
          <a:p>
            <a:r>
              <a:rPr lang="it-IT" dirty="0"/>
              <a:t> </a:t>
            </a:r>
          </a:p>
          <a:p>
            <a:endParaRPr lang="it-IT" dirty="0"/>
          </a:p>
        </p:txBody>
      </p:sp>
    </p:spTree>
    <p:extLst>
      <p:ext uri="{BB962C8B-B14F-4D97-AF65-F5344CB8AC3E}">
        <p14:creationId xmlns:p14="http://schemas.microsoft.com/office/powerpoint/2010/main" val="1474467278"/>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Sentimenti spiacevoli</a:t>
            </a:r>
          </a:p>
        </p:txBody>
      </p:sp>
      <p:sp>
        <p:nvSpPr>
          <p:cNvPr id="3" name="Segnaposto contenuto 2"/>
          <p:cNvSpPr>
            <a:spLocks noGrp="1"/>
          </p:cNvSpPr>
          <p:nvPr>
            <p:ph sz="half" idx="1"/>
          </p:nvPr>
        </p:nvSpPr>
        <p:spPr/>
        <p:txBody>
          <a:bodyPr>
            <a:normAutofit fontScale="40000" lnSpcReduction="20000"/>
          </a:bodyPr>
          <a:lstStyle/>
          <a:p>
            <a:r>
              <a:rPr lang="it-IT" dirty="0"/>
              <a:t> </a:t>
            </a:r>
          </a:p>
          <a:p>
            <a:r>
              <a:rPr lang="it-IT" dirty="0"/>
              <a:t>ADIRATO</a:t>
            </a:r>
          </a:p>
          <a:p>
            <a:r>
              <a:rPr lang="it-IT" dirty="0"/>
              <a:t> </a:t>
            </a:r>
          </a:p>
          <a:p>
            <a:r>
              <a:rPr lang="it-IT" dirty="0"/>
              <a:t>irritato</a:t>
            </a:r>
          </a:p>
          <a:p>
            <a:r>
              <a:rPr lang="it-IT" dirty="0"/>
              <a:t>arrabbiato</a:t>
            </a:r>
          </a:p>
          <a:p>
            <a:r>
              <a:rPr lang="it-IT" dirty="0"/>
              <a:t>ostile</a:t>
            </a:r>
          </a:p>
          <a:p>
            <a:r>
              <a:rPr lang="it-IT" dirty="0"/>
              <a:t>ingiurioso</a:t>
            </a:r>
          </a:p>
          <a:p>
            <a:r>
              <a:rPr lang="it-IT" dirty="0"/>
              <a:t>seccato</a:t>
            </a:r>
          </a:p>
          <a:p>
            <a:r>
              <a:rPr lang="it-IT" dirty="0"/>
              <a:t>contrariato</a:t>
            </a:r>
          </a:p>
          <a:p>
            <a:r>
              <a:rPr lang="it-IT" dirty="0"/>
              <a:t>turbato</a:t>
            </a:r>
          </a:p>
          <a:p>
            <a:r>
              <a:rPr lang="it-IT" dirty="0"/>
              <a:t>odioso</a:t>
            </a:r>
          </a:p>
          <a:p>
            <a:r>
              <a:rPr lang="it-IT" dirty="0"/>
              <a:t>sgradevole</a:t>
            </a:r>
          </a:p>
          <a:p>
            <a:r>
              <a:rPr lang="it-IT" dirty="0"/>
              <a:t>offensivo</a:t>
            </a:r>
          </a:p>
          <a:p>
            <a:r>
              <a:rPr lang="it-IT" dirty="0"/>
              <a:t>aspro</a:t>
            </a:r>
          </a:p>
          <a:p>
            <a:r>
              <a:rPr lang="it-IT" dirty="0"/>
              <a:t>aggressivo</a:t>
            </a:r>
          </a:p>
          <a:p>
            <a:r>
              <a:rPr lang="it-IT" dirty="0"/>
              <a:t>permaloso</a:t>
            </a:r>
          </a:p>
          <a:p>
            <a:r>
              <a:rPr lang="it-IT" dirty="0"/>
              <a:t>furioso</a:t>
            </a:r>
          </a:p>
          <a:p>
            <a:r>
              <a:rPr lang="it-IT" dirty="0"/>
              <a:t>irato</a:t>
            </a:r>
          </a:p>
          <a:p>
            <a:r>
              <a:rPr lang="it-IT" dirty="0"/>
              <a:t>furibondo</a:t>
            </a:r>
          </a:p>
          <a:p>
            <a:r>
              <a:rPr lang="it-IT" dirty="0"/>
              <a:t>infuriato</a:t>
            </a:r>
          </a:p>
          <a:p>
            <a:r>
              <a:rPr lang="it-IT" dirty="0"/>
              <a:t>imbronciato</a:t>
            </a:r>
          </a:p>
          <a:p>
            <a:r>
              <a:rPr lang="it-IT" dirty="0"/>
              <a:t>esasperato</a:t>
            </a:r>
          </a:p>
          <a:p>
            <a:r>
              <a:rPr lang="it-IT" dirty="0"/>
              <a:t>indignato</a:t>
            </a:r>
          </a:p>
        </p:txBody>
      </p:sp>
      <p:sp>
        <p:nvSpPr>
          <p:cNvPr id="4" name="Segnaposto contenuto 3"/>
          <p:cNvSpPr>
            <a:spLocks noGrp="1"/>
          </p:cNvSpPr>
          <p:nvPr>
            <p:ph sz="half" idx="2"/>
          </p:nvPr>
        </p:nvSpPr>
        <p:spPr/>
        <p:txBody>
          <a:bodyPr>
            <a:normAutofit fontScale="47500" lnSpcReduction="20000"/>
          </a:bodyPr>
          <a:lstStyle/>
          <a:p>
            <a:r>
              <a:rPr lang="it-IT" dirty="0"/>
              <a:t>DEPRESSO</a:t>
            </a:r>
          </a:p>
          <a:p>
            <a:r>
              <a:rPr lang="it-IT" dirty="0"/>
              <a:t> </a:t>
            </a:r>
          </a:p>
          <a:p>
            <a:r>
              <a:rPr lang="it-IT" dirty="0"/>
              <a:t>spregevole</a:t>
            </a:r>
          </a:p>
          <a:p>
            <a:r>
              <a:rPr lang="it-IT" dirty="0"/>
              <a:t>deluso</a:t>
            </a:r>
          </a:p>
          <a:p>
            <a:r>
              <a:rPr lang="it-IT" dirty="0"/>
              <a:t>scoraggiato</a:t>
            </a:r>
          </a:p>
          <a:p>
            <a:r>
              <a:rPr lang="it-IT" dirty="0"/>
              <a:t>vergognoso</a:t>
            </a:r>
          </a:p>
          <a:p>
            <a:r>
              <a:rPr lang="it-IT" dirty="0"/>
              <a:t>impotente</a:t>
            </a:r>
          </a:p>
          <a:p>
            <a:r>
              <a:rPr lang="it-IT" dirty="0"/>
              <a:t>sminuito</a:t>
            </a:r>
          </a:p>
          <a:p>
            <a:r>
              <a:rPr lang="it-IT" dirty="0"/>
              <a:t>colpevole</a:t>
            </a:r>
          </a:p>
          <a:p>
            <a:r>
              <a:rPr lang="it-IT" dirty="0"/>
              <a:t>insoddisfatto</a:t>
            </a:r>
          </a:p>
          <a:p>
            <a:r>
              <a:rPr lang="it-IT" dirty="0"/>
              <a:t>miserabile</a:t>
            </a:r>
          </a:p>
          <a:p>
            <a:r>
              <a:rPr lang="it-IT" dirty="0"/>
              <a:t>detestabile</a:t>
            </a:r>
          </a:p>
          <a:p>
            <a:r>
              <a:rPr lang="it-IT" dirty="0"/>
              <a:t>ripugnante</a:t>
            </a:r>
          </a:p>
          <a:p>
            <a:r>
              <a:rPr lang="it-IT" dirty="0"/>
              <a:t>disgustoso</a:t>
            </a:r>
          </a:p>
          <a:p>
            <a:r>
              <a:rPr lang="it-IT" dirty="0"/>
              <a:t>abominevole</a:t>
            </a:r>
          </a:p>
          <a:p>
            <a:r>
              <a:rPr lang="it-IT" dirty="0"/>
              <a:t>terribile</a:t>
            </a:r>
          </a:p>
          <a:p>
            <a:r>
              <a:rPr lang="it-IT" dirty="0"/>
              <a:t>disperato</a:t>
            </a:r>
          </a:p>
          <a:p>
            <a:r>
              <a:rPr lang="it-IT" dirty="0"/>
              <a:t>corrucciato</a:t>
            </a:r>
          </a:p>
          <a:p>
            <a:r>
              <a:rPr lang="it-IT" dirty="0"/>
              <a:t>cattivo</a:t>
            </a:r>
          </a:p>
          <a:p>
            <a:r>
              <a:rPr lang="it-IT" dirty="0"/>
              <a:t>defraudato </a:t>
            </a:r>
          </a:p>
          <a:p>
            <a:endParaRPr lang="it-IT" dirty="0"/>
          </a:p>
        </p:txBody>
      </p:sp>
    </p:spTree>
    <p:extLst>
      <p:ext uri="{BB962C8B-B14F-4D97-AF65-F5344CB8AC3E}">
        <p14:creationId xmlns:p14="http://schemas.microsoft.com/office/powerpoint/2010/main" val="3680548320"/>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normAutofit fontScale="47500" lnSpcReduction="20000"/>
          </a:bodyPr>
          <a:lstStyle/>
          <a:p>
            <a:r>
              <a:rPr lang="it-IT" dirty="0"/>
              <a:t>CONFUSO</a:t>
            </a:r>
          </a:p>
          <a:p>
            <a:r>
              <a:rPr lang="it-IT" dirty="0"/>
              <a:t> </a:t>
            </a:r>
          </a:p>
          <a:p>
            <a:r>
              <a:rPr lang="it-IT" dirty="0"/>
              <a:t>turbato</a:t>
            </a:r>
          </a:p>
          <a:p>
            <a:r>
              <a:rPr lang="it-IT" dirty="0"/>
              <a:t>dubbioso</a:t>
            </a:r>
          </a:p>
          <a:p>
            <a:r>
              <a:rPr lang="it-IT" dirty="0"/>
              <a:t>indeterminato</a:t>
            </a:r>
          </a:p>
          <a:p>
            <a:r>
              <a:rPr lang="it-IT" dirty="0"/>
              <a:t>indeciso</a:t>
            </a:r>
          </a:p>
          <a:p>
            <a:r>
              <a:rPr lang="it-IT" dirty="0"/>
              <a:t>perplesso</a:t>
            </a:r>
          </a:p>
          <a:p>
            <a:r>
              <a:rPr lang="it-IT" dirty="0"/>
              <a:t>disorientato</a:t>
            </a:r>
          </a:p>
          <a:p>
            <a:r>
              <a:rPr lang="it-IT" dirty="0"/>
              <a:t>esitante</a:t>
            </a:r>
          </a:p>
          <a:p>
            <a:r>
              <a:rPr lang="it-IT" dirty="0"/>
              <a:t>timido</a:t>
            </a:r>
          </a:p>
          <a:p>
            <a:r>
              <a:rPr lang="it-IT" dirty="0"/>
              <a:t>stordito</a:t>
            </a:r>
          </a:p>
          <a:p>
            <a:r>
              <a:rPr lang="it-IT" dirty="0"/>
              <a:t>disilluso</a:t>
            </a:r>
          </a:p>
          <a:p>
            <a:r>
              <a:rPr lang="it-IT" dirty="0"/>
              <a:t>incredulo</a:t>
            </a:r>
          </a:p>
          <a:p>
            <a:r>
              <a:rPr lang="it-IT" dirty="0"/>
              <a:t>scettico</a:t>
            </a:r>
          </a:p>
          <a:p>
            <a:r>
              <a:rPr lang="it-IT" dirty="0"/>
              <a:t>diffidente</a:t>
            </a:r>
          </a:p>
          <a:p>
            <a:r>
              <a:rPr lang="it-IT" dirty="0"/>
              <a:t>apprensivo</a:t>
            </a:r>
          </a:p>
          <a:p>
            <a:r>
              <a:rPr lang="it-IT" dirty="0"/>
              <a:t>smarrito</a:t>
            </a:r>
          </a:p>
          <a:p>
            <a:r>
              <a:rPr lang="it-IT" dirty="0"/>
              <a:t>insicuro</a:t>
            </a:r>
          </a:p>
          <a:p>
            <a:r>
              <a:rPr lang="it-IT" dirty="0"/>
              <a:t>inquieto</a:t>
            </a:r>
          </a:p>
          <a:p>
            <a:r>
              <a:rPr lang="it-IT" dirty="0"/>
              <a:t>pessimista</a:t>
            </a:r>
          </a:p>
          <a:p>
            <a:r>
              <a:rPr lang="it-IT" dirty="0"/>
              <a:t>teso</a:t>
            </a:r>
          </a:p>
          <a:p>
            <a:endParaRPr lang="it-IT" dirty="0"/>
          </a:p>
        </p:txBody>
      </p:sp>
      <p:sp>
        <p:nvSpPr>
          <p:cNvPr id="4" name="Segnaposto contenuto 3"/>
          <p:cNvSpPr>
            <a:spLocks noGrp="1"/>
          </p:cNvSpPr>
          <p:nvPr>
            <p:ph sz="half" idx="2"/>
          </p:nvPr>
        </p:nvSpPr>
        <p:spPr/>
        <p:txBody>
          <a:bodyPr>
            <a:normAutofit fontScale="62500" lnSpcReduction="20000"/>
          </a:bodyPr>
          <a:lstStyle/>
          <a:p>
            <a:r>
              <a:rPr lang="it-IT" dirty="0"/>
              <a:t>TRISTE</a:t>
            </a:r>
          </a:p>
          <a:p>
            <a:r>
              <a:rPr lang="it-IT" dirty="0"/>
              <a:t> </a:t>
            </a:r>
          </a:p>
          <a:p>
            <a:r>
              <a:rPr lang="it-IT" dirty="0"/>
              <a:t>lacrimoso</a:t>
            </a:r>
          </a:p>
          <a:p>
            <a:r>
              <a:rPr lang="it-IT" dirty="0"/>
              <a:t>dispiaciuto</a:t>
            </a:r>
          </a:p>
          <a:p>
            <a:r>
              <a:rPr lang="it-IT" dirty="0"/>
              <a:t>addolorato</a:t>
            </a:r>
          </a:p>
          <a:p>
            <a:r>
              <a:rPr lang="it-IT" dirty="0"/>
              <a:t>afflitto</a:t>
            </a:r>
          </a:p>
          <a:p>
            <a:r>
              <a:rPr lang="it-IT" dirty="0"/>
              <a:t>angosciato</a:t>
            </a:r>
          </a:p>
          <a:p>
            <a:r>
              <a:rPr lang="it-IT" dirty="0"/>
              <a:t>desolato</a:t>
            </a:r>
          </a:p>
          <a:p>
            <a:r>
              <a:rPr lang="it-IT" dirty="0"/>
              <a:t>disperato </a:t>
            </a:r>
          </a:p>
          <a:p>
            <a:r>
              <a:rPr lang="it-IT" dirty="0"/>
              <a:t>pessimista</a:t>
            </a:r>
          </a:p>
          <a:p>
            <a:r>
              <a:rPr lang="it-IT" dirty="0"/>
              <a:t>infelice</a:t>
            </a:r>
          </a:p>
          <a:p>
            <a:r>
              <a:rPr lang="it-IT" dirty="0"/>
              <a:t>solo</a:t>
            </a:r>
          </a:p>
          <a:p>
            <a:r>
              <a:rPr lang="it-IT" dirty="0"/>
              <a:t>rattristato</a:t>
            </a:r>
          </a:p>
          <a:p>
            <a:r>
              <a:rPr lang="it-IT" dirty="0"/>
              <a:t>malinconico</a:t>
            </a:r>
          </a:p>
          <a:p>
            <a:r>
              <a:rPr lang="it-IT" dirty="0"/>
              <a:t>costernato </a:t>
            </a:r>
          </a:p>
          <a:p>
            <a:endParaRPr lang="it-IT" dirty="0"/>
          </a:p>
        </p:txBody>
      </p:sp>
    </p:spTree>
    <p:extLst>
      <p:ext uri="{BB962C8B-B14F-4D97-AF65-F5344CB8AC3E}">
        <p14:creationId xmlns:p14="http://schemas.microsoft.com/office/powerpoint/2010/main" val="1331543368"/>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normAutofit fontScale="70000" lnSpcReduction="20000"/>
          </a:bodyPr>
          <a:lstStyle/>
          <a:p>
            <a:pPr marL="0" indent="0">
              <a:buNone/>
            </a:pPr>
            <a:endParaRPr lang="it-IT" dirty="0"/>
          </a:p>
          <a:p>
            <a:r>
              <a:rPr lang="it-IT" dirty="0"/>
              <a:t>INDIFFERENTE</a:t>
            </a:r>
          </a:p>
          <a:p>
            <a:r>
              <a:rPr lang="it-IT" dirty="0"/>
              <a:t> </a:t>
            </a:r>
          </a:p>
          <a:p>
            <a:r>
              <a:rPr lang="it-IT" dirty="0"/>
              <a:t>insensibile</a:t>
            </a:r>
          </a:p>
          <a:p>
            <a:r>
              <a:rPr lang="it-IT" dirty="0"/>
              <a:t>svogliato</a:t>
            </a:r>
          </a:p>
          <a:p>
            <a:r>
              <a:rPr lang="it-IT" dirty="0"/>
              <a:t>incurante</a:t>
            </a:r>
          </a:p>
          <a:p>
            <a:r>
              <a:rPr lang="it-IT" dirty="0"/>
              <a:t>neutrale</a:t>
            </a:r>
          </a:p>
          <a:p>
            <a:r>
              <a:rPr lang="it-IT" dirty="0"/>
              <a:t>riservato</a:t>
            </a:r>
          </a:p>
          <a:p>
            <a:r>
              <a:rPr lang="it-IT" dirty="0"/>
              <a:t>tediato</a:t>
            </a:r>
          </a:p>
          <a:p>
            <a:r>
              <a:rPr lang="it-IT" dirty="0"/>
              <a:t>annoiato</a:t>
            </a:r>
          </a:p>
          <a:p>
            <a:r>
              <a:rPr lang="it-IT" dirty="0"/>
              <a:t>distratto</a:t>
            </a:r>
          </a:p>
          <a:p>
            <a:r>
              <a:rPr lang="it-IT" dirty="0"/>
              <a:t>impassibile</a:t>
            </a:r>
          </a:p>
          <a:p>
            <a:r>
              <a:rPr lang="it-IT" dirty="0"/>
              <a:t>distaccato</a:t>
            </a:r>
          </a:p>
          <a:p>
            <a:r>
              <a:rPr lang="it-IT" dirty="0"/>
              <a:t>inerme</a:t>
            </a:r>
          </a:p>
          <a:p>
            <a:pPr marL="0" indent="0">
              <a:buNone/>
            </a:pPr>
            <a:endParaRPr lang="it-IT" dirty="0"/>
          </a:p>
        </p:txBody>
      </p:sp>
      <p:sp>
        <p:nvSpPr>
          <p:cNvPr id="4" name="Segnaposto contenuto 3"/>
          <p:cNvSpPr>
            <a:spLocks noGrp="1"/>
          </p:cNvSpPr>
          <p:nvPr>
            <p:ph sz="half" idx="2"/>
          </p:nvPr>
        </p:nvSpPr>
        <p:spPr/>
        <p:txBody>
          <a:bodyPr>
            <a:normAutofit fontScale="47500" lnSpcReduction="20000"/>
          </a:bodyPr>
          <a:lstStyle/>
          <a:p>
            <a:r>
              <a:rPr lang="it-IT" dirty="0"/>
              <a:t>FERITO</a:t>
            </a:r>
          </a:p>
          <a:p>
            <a:r>
              <a:rPr lang="it-IT" dirty="0"/>
              <a:t> </a:t>
            </a:r>
          </a:p>
          <a:p>
            <a:r>
              <a:rPr lang="it-IT" dirty="0"/>
              <a:t>distrutto</a:t>
            </a:r>
          </a:p>
          <a:p>
            <a:r>
              <a:rPr lang="it-IT" dirty="0"/>
              <a:t>tormentato</a:t>
            </a:r>
          </a:p>
          <a:p>
            <a:r>
              <a:rPr lang="it-IT" dirty="0"/>
              <a:t>deprivato</a:t>
            </a:r>
          </a:p>
          <a:p>
            <a:r>
              <a:rPr lang="it-IT" dirty="0"/>
              <a:t>sofferente</a:t>
            </a:r>
          </a:p>
          <a:p>
            <a:r>
              <a:rPr lang="it-IT" dirty="0"/>
              <a:t>torturato</a:t>
            </a:r>
          </a:p>
          <a:p>
            <a:r>
              <a:rPr lang="it-IT" dirty="0"/>
              <a:t>demoralizzato</a:t>
            </a:r>
          </a:p>
          <a:p>
            <a:r>
              <a:rPr lang="it-IT" dirty="0"/>
              <a:t>rifiutato</a:t>
            </a:r>
          </a:p>
          <a:p>
            <a:r>
              <a:rPr lang="it-IT" dirty="0"/>
              <a:t>danneggiato</a:t>
            </a:r>
          </a:p>
          <a:p>
            <a:r>
              <a:rPr lang="it-IT" dirty="0"/>
              <a:t>offeso</a:t>
            </a:r>
          </a:p>
          <a:p>
            <a:r>
              <a:rPr lang="it-IT" dirty="0"/>
              <a:t>afflitto</a:t>
            </a:r>
          </a:p>
          <a:p>
            <a:r>
              <a:rPr lang="it-IT" dirty="0"/>
              <a:t>addolorato</a:t>
            </a:r>
          </a:p>
          <a:p>
            <a:r>
              <a:rPr lang="it-IT" dirty="0"/>
              <a:t>perseguitato</a:t>
            </a:r>
          </a:p>
          <a:p>
            <a:r>
              <a:rPr lang="it-IT" dirty="0"/>
              <a:t>affranto</a:t>
            </a:r>
          </a:p>
          <a:p>
            <a:r>
              <a:rPr lang="it-IT" dirty="0"/>
              <a:t>disperato</a:t>
            </a:r>
          </a:p>
          <a:p>
            <a:r>
              <a:rPr lang="it-IT" dirty="0"/>
              <a:t>spaventato</a:t>
            </a:r>
          </a:p>
          <a:p>
            <a:r>
              <a:rPr lang="it-IT" dirty="0"/>
              <a:t>umiliato</a:t>
            </a:r>
          </a:p>
          <a:p>
            <a:r>
              <a:rPr lang="it-IT" dirty="0"/>
              <a:t>leso</a:t>
            </a:r>
          </a:p>
          <a:p>
            <a:r>
              <a:rPr lang="it-IT" dirty="0"/>
              <a:t>alienato</a:t>
            </a:r>
          </a:p>
          <a:p>
            <a:pPr marL="0" indent="0">
              <a:buNone/>
            </a:pPr>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2796200765"/>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normAutofit fontScale="47500" lnSpcReduction="20000"/>
          </a:bodyPr>
          <a:lstStyle/>
          <a:p>
            <a:r>
              <a:rPr lang="it-IT" dirty="0"/>
              <a:t>PAUROSO</a:t>
            </a:r>
          </a:p>
          <a:p>
            <a:r>
              <a:rPr lang="it-IT" dirty="0"/>
              <a:t> </a:t>
            </a:r>
          </a:p>
          <a:p>
            <a:r>
              <a:rPr lang="it-IT" dirty="0"/>
              <a:t>timoroso</a:t>
            </a:r>
          </a:p>
          <a:p>
            <a:r>
              <a:rPr lang="it-IT" dirty="0"/>
              <a:t>atterrito</a:t>
            </a:r>
          </a:p>
          <a:p>
            <a:r>
              <a:rPr lang="it-IT" dirty="0"/>
              <a:t>sospettoso</a:t>
            </a:r>
          </a:p>
          <a:p>
            <a:r>
              <a:rPr lang="it-IT" dirty="0"/>
              <a:t>ansioso</a:t>
            </a:r>
          </a:p>
          <a:p>
            <a:r>
              <a:rPr lang="it-IT" dirty="0"/>
              <a:t>allarmato</a:t>
            </a:r>
          </a:p>
          <a:p>
            <a:r>
              <a:rPr lang="it-IT" dirty="0"/>
              <a:t>spaventato</a:t>
            </a:r>
          </a:p>
          <a:p>
            <a:r>
              <a:rPr lang="it-IT" dirty="0"/>
              <a:t>nervoso</a:t>
            </a:r>
          </a:p>
          <a:p>
            <a:r>
              <a:rPr lang="it-IT" dirty="0"/>
              <a:t>spaurito</a:t>
            </a:r>
          </a:p>
          <a:p>
            <a:r>
              <a:rPr lang="it-IT" dirty="0"/>
              <a:t>preoccupato</a:t>
            </a:r>
          </a:p>
          <a:p>
            <a:r>
              <a:rPr lang="it-IT" dirty="0"/>
              <a:t>terrorizzato</a:t>
            </a:r>
          </a:p>
          <a:p>
            <a:r>
              <a:rPr lang="it-IT" dirty="0"/>
              <a:t>timido</a:t>
            </a:r>
          </a:p>
          <a:p>
            <a:r>
              <a:rPr lang="it-IT" dirty="0"/>
              <a:t>tremebondo</a:t>
            </a:r>
          </a:p>
          <a:p>
            <a:r>
              <a:rPr lang="it-IT" dirty="0"/>
              <a:t>agitato</a:t>
            </a:r>
          </a:p>
          <a:p>
            <a:r>
              <a:rPr lang="it-IT" dirty="0"/>
              <a:t>dubbioso</a:t>
            </a:r>
          </a:p>
          <a:p>
            <a:r>
              <a:rPr lang="it-IT" dirty="0"/>
              <a:t>minacciato</a:t>
            </a:r>
          </a:p>
          <a:p>
            <a:r>
              <a:rPr lang="it-IT" dirty="0"/>
              <a:t>codardo</a:t>
            </a:r>
          </a:p>
          <a:p>
            <a:r>
              <a:rPr lang="it-IT" dirty="0"/>
              <a:t>tremante</a:t>
            </a:r>
          </a:p>
          <a:p>
            <a:r>
              <a:rPr lang="it-IT" dirty="0"/>
              <a:t>intimidito</a:t>
            </a:r>
          </a:p>
          <a:p>
            <a:r>
              <a:rPr lang="it-IT" dirty="0"/>
              <a:t>guardingo</a:t>
            </a:r>
          </a:p>
        </p:txBody>
      </p:sp>
      <p:sp>
        <p:nvSpPr>
          <p:cNvPr id="4" name="Segnaposto contenuto 3"/>
          <p:cNvSpPr>
            <a:spLocks noGrp="1"/>
          </p:cNvSpPr>
          <p:nvPr>
            <p:ph sz="half" idx="2"/>
          </p:nvPr>
        </p:nvSpPr>
        <p:spPr/>
        <p:txBody>
          <a:bodyPr>
            <a:normAutofit/>
          </a:bodyPr>
          <a:lstStyle/>
          <a:p>
            <a:endParaRPr lang="it-IT"/>
          </a:p>
        </p:txBody>
      </p:sp>
    </p:spTree>
    <p:extLst>
      <p:ext uri="{BB962C8B-B14F-4D97-AF65-F5344CB8AC3E}">
        <p14:creationId xmlns:p14="http://schemas.microsoft.com/office/powerpoint/2010/main" val="1249669276"/>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con bambini ed adolescenti</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16-2</a:t>
            </a:r>
          </a:p>
        </p:txBody>
      </p:sp>
    </p:spTree>
    <p:extLst>
      <p:ext uri="{BB962C8B-B14F-4D97-AF65-F5344CB8AC3E}">
        <p14:creationId xmlns:p14="http://schemas.microsoft.com/office/powerpoint/2010/main" val="3385607170"/>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u="sng" dirty="0"/>
              <a:t>LA REBT CON BAMBINI E ADOLESCENTI</a:t>
            </a:r>
            <a:br>
              <a:rPr lang="it-IT" b="1" i="1" dirty="0"/>
            </a:br>
            <a:endParaRPr lang="it-IT" dirty="0"/>
          </a:p>
        </p:txBody>
      </p:sp>
      <p:sp>
        <p:nvSpPr>
          <p:cNvPr id="3" name="Segnaposto contenuto 2"/>
          <p:cNvSpPr>
            <a:spLocks noGrp="1"/>
          </p:cNvSpPr>
          <p:nvPr>
            <p:ph idx="1"/>
          </p:nvPr>
        </p:nvSpPr>
        <p:spPr/>
        <p:txBody>
          <a:bodyPr>
            <a:normAutofit fontScale="85000" lnSpcReduction="20000"/>
          </a:bodyPr>
          <a:lstStyle/>
          <a:p>
            <a:r>
              <a:rPr lang="it-IT" b="1" u="sng" dirty="0"/>
              <a:t>LA RELAZIONE</a:t>
            </a:r>
            <a:endParaRPr lang="it-IT" b="1" dirty="0"/>
          </a:p>
          <a:p>
            <a:r>
              <a:rPr lang="it-IT" dirty="0"/>
              <a:t>C’è una differenza centrale nel </a:t>
            </a:r>
            <a:r>
              <a:rPr lang="it-IT" dirty="0" err="1"/>
              <a:t>counseling</a:t>
            </a:r>
            <a:r>
              <a:rPr lang="it-IT" dirty="0"/>
              <a:t> di bambini e adolescenti: solitamente vengono inviati da terzi. È qualcun altro a vedere in loro un problema, mentre molte delle terapie sono state costruite per adulti che vogliono risolvere un problema. La prima sfida con i bambini è capire se sono motivati.</a:t>
            </a:r>
          </a:p>
          <a:p>
            <a:br>
              <a:rPr lang="it-IT" dirty="0"/>
            </a:br>
            <a:r>
              <a:rPr lang="it-IT" b="1" dirty="0"/>
              <a:t>Importanza di lavorare sull’alleanza terapeutica e sulla RELAZIONE tra clinico e bambino.</a:t>
            </a:r>
            <a:endParaRPr lang="it-IT" dirty="0"/>
          </a:p>
          <a:p>
            <a:r>
              <a:rPr lang="it-IT" dirty="0"/>
              <a:t> </a:t>
            </a:r>
            <a:br>
              <a:rPr lang="it-IT" dirty="0"/>
            </a:br>
            <a:endParaRPr lang="it-IT" dirty="0"/>
          </a:p>
        </p:txBody>
      </p:sp>
    </p:spTree>
    <p:extLst>
      <p:ext uri="{BB962C8B-B14F-4D97-AF65-F5344CB8AC3E}">
        <p14:creationId xmlns:p14="http://schemas.microsoft.com/office/powerpoint/2010/main" val="1887539522"/>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Tre componenti per creare una buona alleanza:</a:t>
            </a:r>
          </a:p>
          <a:p>
            <a:pPr lvl="0"/>
            <a:r>
              <a:rPr lang="it-IT" b="1" dirty="0"/>
              <a:t>Accordo sugli Obiettivi: </a:t>
            </a:r>
            <a:r>
              <a:rPr lang="it-IT" dirty="0"/>
              <a:t>prendendo in considerazione anche i cambiamenti attesi dalla famiglia e da altri.</a:t>
            </a:r>
          </a:p>
          <a:p>
            <a:pPr lvl="0"/>
            <a:r>
              <a:rPr lang="it-IT" b="1" dirty="0"/>
              <a:t>Accordo su come raggiungere gli obiettivi:</a:t>
            </a:r>
            <a:r>
              <a:rPr lang="it-IT" dirty="0"/>
              <a:t> e quindi sui compiti. In questa fase vengono analizzate le differenze </a:t>
            </a:r>
            <a:r>
              <a:rPr lang="it-IT" dirty="0" err="1"/>
              <a:t>ra</a:t>
            </a:r>
            <a:r>
              <a:rPr lang="it-IT" dirty="0"/>
              <a:t> ciò che vuole il cliente e ciò che vorrebbe ottenere il terapeuta. In questa fase vengono negoziate le differenze tra le aspettative di genitori e del cliente.</a:t>
            </a:r>
          </a:p>
          <a:p>
            <a:pPr lvl="0"/>
            <a:r>
              <a:rPr lang="it-IT" b="1" u="sng" dirty="0"/>
              <a:t>Creare un legame buono a livello relazionale</a:t>
            </a:r>
            <a:endParaRPr lang="it-IT" dirty="0"/>
          </a:p>
          <a:p>
            <a:endParaRPr lang="it-IT" dirty="0"/>
          </a:p>
        </p:txBody>
      </p:sp>
    </p:spTree>
    <p:extLst>
      <p:ext uri="{BB962C8B-B14F-4D97-AF65-F5344CB8AC3E}">
        <p14:creationId xmlns:p14="http://schemas.microsoft.com/office/powerpoint/2010/main" val="3555925538"/>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Molti pensano che questa sia la componente più importante, ma negli ultimi 5 anni diverse ricerche hanno dimostrato come il secondo punto  ovvero l’accordo su come raggiungere gli obiettivi, sia un efficace </a:t>
            </a:r>
            <a:r>
              <a:rPr lang="it-IT" dirty="0" err="1"/>
              <a:t>predittore</a:t>
            </a:r>
            <a:r>
              <a:rPr lang="it-IT" dirty="0"/>
              <a:t> del buon esito della terapia.</a:t>
            </a:r>
          </a:p>
          <a:p>
            <a:endParaRPr lang="it-IT" dirty="0"/>
          </a:p>
          <a:p>
            <a:r>
              <a:rPr lang="it-IT" dirty="0"/>
              <a:t>Nella REBT la costruzione del rapporto con il cliente non è diversa dalle altre scuole di pensiero, solo che per alcune si lavora molto su questo trascurando i primi due aspetti. Questo modo di procedere non è stato confermato dalla ricerca.</a:t>
            </a:r>
          </a:p>
          <a:p>
            <a:endParaRPr lang="it-IT" dirty="0"/>
          </a:p>
          <a:p>
            <a:r>
              <a:rPr lang="it-IT" dirty="0"/>
              <a:t>Un altro motivo per cui non vale la pena di perdere molto tempo nella relazione è che questo modo di fare può essere percepito dal bambino come una strategia per ottenere qualcosa.</a:t>
            </a:r>
          </a:p>
          <a:p>
            <a:endParaRPr lang="it-IT" dirty="0"/>
          </a:p>
          <a:p>
            <a:endParaRPr lang="it-IT" dirty="0"/>
          </a:p>
        </p:txBody>
      </p:sp>
    </p:spTree>
    <p:extLst>
      <p:ext uri="{BB962C8B-B14F-4D97-AF65-F5344CB8AC3E}">
        <p14:creationId xmlns:p14="http://schemas.microsoft.com/office/powerpoint/2010/main" val="3597256017"/>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MOTIVARE IL BAMBINO</a:t>
            </a:r>
            <a:br>
              <a:rPr lang="it-IT" b="1" dirty="0"/>
            </a:br>
            <a:endParaRPr lang="it-IT" dirty="0"/>
          </a:p>
        </p:txBody>
      </p:sp>
      <p:sp>
        <p:nvSpPr>
          <p:cNvPr id="3" name="Segnaposto contenuto 2"/>
          <p:cNvSpPr>
            <a:spLocks noGrp="1"/>
          </p:cNvSpPr>
          <p:nvPr>
            <p:ph idx="1"/>
          </p:nvPr>
        </p:nvSpPr>
        <p:spPr/>
        <p:txBody>
          <a:bodyPr>
            <a:normAutofit/>
          </a:bodyPr>
          <a:lstStyle/>
          <a:p>
            <a:r>
              <a:rPr lang="it-IT" sz="1800" dirty="0"/>
              <a:t>Una volta stabilita la relazione il problema centrale diventa quello di motivare al cambiamento il bambino o l’adolescente.</a:t>
            </a:r>
          </a:p>
          <a:p>
            <a:r>
              <a:rPr lang="it-IT" sz="1800" dirty="0"/>
              <a:t>  </a:t>
            </a:r>
            <a:br>
              <a:rPr lang="it-IT" sz="1800" dirty="0"/>
            </a:br>
            <a:r>
              <a:rPr lang="it-IT" sz="1800" b="1" dirty="0"/>
              <a:t>ESISTONO  FASI DEL PROCESSO DI CAMBIAMENTO</a:t>
            </a:r>
            <a:endParaRPr lang="it-IT" sz="1800" dirty="0"/>
          </a:p>
          <a:p>
            <a:r>
              <a:rPr lang="it-IT" sz="1800" b="1" dirty="0"/>
              <a:t> </a:t>
            </a:r>
            <a:endParaRPr lang="it-IT" sz="1800" dirty="0"/>
          </a:p>
          <a:p>
            <a:pPr lvl="0"/>
            <a:r>
              <a:rPr lang="it-IT" sz="1800" b="1" dirty="0" err="1"/>
              <a:t>Precontemplazione</a:t>
            </a:r>
            <a:r>
              <a:rPr lang="it-IT" sz="1800" b="1" dirty="0"/>
              <a:t>: </a:t>
            </a:r>
            <a:r>
              <a:rPr lang="it-IT" sz="1800" dirty="0"/>
              <a:t>il cliente non pensa minimamente al cambiamento</a:t>
            </a:r>
          </a:p>
          <a:p>
            <a:pPr lvl="0"/>
            <a:r>
              <a:rPr lang="it-IT" sz="1800" b="1" dirty="0"/>
              <a:t>Contemplazione:</a:t>
            </a:r>
            <a:r>
              <a:rPr lang="it-IT" sz="1800" dirty="0"/>
              <a:t> il cliente inizia a pensare al cambiamento</a:t>
            </a:r>
          </a:p>
          <a:p>
            <a:pPr lvl="0"/>
            <a:r>
              <a:rPr lang="it-IT" sz="1800" b="1" dirty="0"/>
              <a:t>Operativa: </a:t>
            </a:r>
            <a:r>
              <a:rPr lang="it-IT" sz="1800" dirty="0"/>
              <a:t>il cliente inizia ad agire</a:t>
            </a:r>
          </a:p>
          <a:p>
            <a:r>
              <a:rPr lang="it-IT" sz="1800" dirty="0"/>
              <a:t> </a:t>
            </a:r>
          </a:p>
          <a:p>
            <a:r>
              <a:rPr lang="it-IT" sz="1800" dirty="0"/>
              <a:t>Molto spesso bambini e adolescenti si trovano nella prima di queste fasi e si rende necessario sviluppare strategie di </a:t>
            </a:r>
            <a:r>
              <a:rPr lang="it-IT" sz="1800" dirty="0" err="1"/>
              <a:t>counseling</a:t>
            </a:r>
            <a:r>
              <a:rPr lang="it-IT" sz="1800" dirty="0"/>
              <a:t> per poter motivare quanto basta il cliente al processo di cambiamento.</a:t>
            </a:r>
          </a:p>
        </p:txBody>
      </p:sp>
    </p:spTree>
    <p:extLst>
      <p:ext uri="{BB962C8B-B14F-4D97-AF65-F5344CB8AC3E}">
        <p14:creationId xmlns:p14="http://schemas.microsoft.com/office/powerpoint/2010/main" val="2883424871"/>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sz="2400" b="1" dirty="0"/>
              <a:t>G</a:t>
            </a:r>
            <a:r>
              <a:rPr lang="it-IT" sz="2400" dirty="0"/>
              <a:t>li adulti sono motivati quando iniziano a pensare che continuare così sia peggio che cambiare mentre i bambini non vengono dal terapeuta per questo motivo. </a:t>
            </a:r>
          </a:p>
          <a:p>
            <a:r>
              <a:rPr lang="it-IT" sz="2400" dirty="0"/>
              <a:t>È meglio evitare di recitare il ruolo di chi non sa nulla, il bambino potrebbe avvertire questo atteggiamento come una presa in giro e la relazione sarebbe minata da subito. Piuttosto è meglio non mentire e mostrare di rispettare l’opinione del cliente.</a:t>
            </a:r>
          </a:p>
          <a:p>
            <a:endParaRPr lang="it-IT" dirty="0"/>
          </a:p>
          <a:p>
            <a:endParaRPr lang="it-IT" dirty="0"/>
          </a:p>
        </p:txBody>
      </p:sp>
      <p:sp>
        <p:nvSpPr>
          <p:cNvPr id="3" name="Titolo 2"/>
          <p:cNvSpPr>
            <a:spLocks noGrp="1"/>
          </p:cNvSpPr>
          <p:nvPr>
            <p:ph type="title"/>
          </p:nvPr>
        </p:nvSpPr>
        <p:spPr/>
        <p:txBody>
          <a:bodyPr/>
          <a:lstStyle/>
          <a:p>
            <a:r>
              <a:rPr lang="it-IT" dirty="0"/>
              <a:t>Il primo colloquio</a:t>
            </a:r>
          </a:p>
        </p:txBody>
      </p:sp>
    </p:spTree>
    <p:extLst>
      <p:ext uri="{BB962C8B-B14F-4D97-AF65-F5344CB8AC3E}">
        <p14:creationId xmlns:p14="http://schemas.microsoft.com/office/powerpoint/2010/main" val="29679046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949C2A-E544-4C30-859E-5449AE31A1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26B397D-20E8-4F31-B4F1-013CBD39172A}"/>
              </a:ext>
            </a:extLst>
          </p:cNvPr>
          <p:cNvSpPr>
            <a:spLocks noGrp="1"/>
          </p:cNvSpPr>
          <p:nvPr>
            <p:ph idx="1"/>
          </p:nvPr>
        </p:nvSpPr>
        <p:spPr/>
        <p:txBody>
          <a:bodyPr>
            <a:normAutofit fontScale="55000" lnSpcReduction="20000"/>
          </a:bodyPr>
          <a:lstStyle/>
          <a:p>
            <a:r>
              <a:rPr lang="it-IT" dirty="0"/>
              <a:t> </a:t>
            </a:r>
          </a:p>
          <a:p>
            <a:r>
              <a:rPr lang="it-IT" dirty="0"/>
              <a:t> 4.	Gli altri devono trattare tutti in modo corretto: se si comportano in modo </a:t>
            </a:r>
          </a:p>
          <a:p>
            <a:r>
              <a:rPr lang="it-IT" dirty="0"/>
              <a:t>	ingiusto o immorale, allora sono delle carogne e meritano di essere 	severamente puniti. Devono scontarla in un modo o nell'altro.</a:t>
            </a:r>
          </a:p>
          <a:p>
            <a:endParaRPr lang="it-IT" dirty="0"/>
          </a:p>
          <a:p>
            <a:r>
              <a:rPr lang="it-IT" dirty="0"/>
              <a:t> 5.	Se temo che possa accadere qualcosa di pericoloso o  dannoso, allora devo </a:t>
            </a:r>
          </a:p>
          <a:p>
            <a:r>
              <a:rPr lang="it-IT" dirty="0"/>
              <a:t>	pensarci continuamente, ed </a:t>
            </a:r>
            <a:r>
              <a:rPr lang="it-IT" dirty="0" err="1"/>
              <a:t>é</a:t>
            </a:r>
            <a:r>
              <a:rPr lang="it-IT" dirty="0"/>
              <a:t> giusto che io sia agitato e sconvolto al pensiero </a:t>
            </a:r>
          </a:p>
          <a:p>
            <a:r>
              <a:rPr lang="it-IT" dirty="0"/>
              <a:t>	delle eventuali conseguenze, per poterle controllare meglio.</a:t>
            </a:r>
          </a:p>
          <a:p>
            <a:endParaRPr lang="it-IT" dirty="0"/>
          </a:p>
          <a:p>
            <a:r>
              <a:rPr lang="it-IT" dirty="0"/>
              <a:t> 6.	Devo trovare soluzioni perfette ai miei problemi o a quelli altrui, altrimenti </a:t>
            </a:r>
          </a:p>
          <a:p>
            <a:r>
              <a:rPr lang="it-IT" dirty="0"/>
              <a:t>	chissà che cosa può succedere!</a:t>
            </a:r>
          </a:p>
          <a:p>
            <a:endParaRPr lang="it-IT" dirty="0"/>
          </a:p>
          <a:p>
            <a:r>
              <a:rPr lang="it-IT" dirty="0"/>
              <a:t> 7.	______</a:t>
            </a:r>
          </a:p>
        </p:txBody>
      </p:sp>
    </p:spTree>
    <p:extLst>
      <p:ext uri="{BB962C8B-B14F-4D97-AF65-F5344CB8AC3E}">
        <p14:creationId xmlns:p14="http://schemas.microsoft.com/office/powerpoint/2010/main" val="675008602"/>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ES:	T: </a:t>
            </a:r>
            <a:r>
              <a:rPr lang="it-IT" dirty="0"/>
              <a:t>Ho parlato con i tuoi genitori e loro mi hanno detto questo. Che ne pensi?</a:t>
            </a:r>
          </a:p>
          <a:p>
            <a:r>
              <a:rPr lang="it-IT" b="1" dirty="0"/>
              <a:t>		</a:t>
            </a:r>
            <a:endParaRPr lang="it-IT" dirty="0"/>
          </a:p>
          <a:p>
            <a:r>
              <a:rPr lang="it-IT" dirty="0"/>
              <a:t>Cercare di far capire al bambino come il suo comportamento può danneggiarlo.</a:t>
            </a:r>
          </a:p>
          <a:p>
            <a:r>
              <a:rPr lang="it-IT" dirty="0"/>
              <a:t> </a:t>
            </a:r>
          </a:p>
          <a:p>
            <a:r>
              <a:rPr lang="it-IT" dirty="0"/>
              <a:t>Prospettare che ci sono comportamenti alternativi (e far capire che le conseguenze emotive e comportamentali dipendono dai nostri pensieri)</a:t>
            </a:r>
          </a:p>
        </p:txBody>
      </p:sp>
    </p:spTree>
    <p:extLst>
      <p:ext uri="{BB962C8B-B14F-4D97-AF65-F5344CB8AC3E}">
        <p14:creationId xmlns:p14="http://schemas.microsoft.com/office/powerpoint/2010/main" val="1628844381"/>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484784"/>
            <a:ext cx="8258204" cy="428628"/>
          </a:xfrm>
        </p:spPr>
        <p:txBody>
          <a:bodyPr>
            <a:normAutofit fontScale="90000"/>
          </a:bodyPr>
          <a:lstStyle/>
          <a:p>
            <a:r>
              <a:rPr lang="it-IT" b="1" dirty="0"/>
              <a:t>Alcuni punti importanti per motivare</a:t>
            </a:r>
            <a:br>
              <a:rPr lang="it-IT"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Quando gli obiettivi del cliente e della famiglia sono diversi: </a:t>
            </a:r>
            <a:r>
              <a:rPr lang="it-IT" dirty="0"/>
              <a:t>risulta molto difficile lavorare separatamente. In questi casi è bene cercare di unire il lavoro sui due obiettivi.</a:t>
            </a:r>
          </a:p>
          <a:p>
            <a:r>
              <a:rPr lang="it-IT" b="1" dirty="0"/>
              <a:t>ES: </a:t>
            </a:r>
            <a:r>
              <a:rPr lang="it-IT" dirty="0"/>
              <a:t>Il bambino viene portato dal terapeuta perché oltremodo irrispettoso mentre lui in colloquio si lamenta dei suoi genitori desiderando che non gli “rompessero” più le scatole.</a:t>
            </a:r>
          </a:p>
          <a:p>
            <a:r>
              <a:rPr lang="it-IT" b="1" dirty="0"/>
              <a:t>T: </a:t>
            </a:r>
            <a:r>
              <a:rPr lang="it-IT" dirty="0"/>
              <a:t>Comportarti in questo modo ti permette o ti ostacola il raggiungimento del tuo obiettivo?             Se cambi puoi fare in modo che i tuoi genitori ti lascino in pace.</a:t>
            </a:r>
          </a:p>
          <a:p>
            <a:pPr marL="0" indent="0">
              <a:buNone/>
            </a:pPr>
            <a:endParaRPr lang="it-IT" dirty="0"/>
          </a:p>
        </p:txBody>
      </p:sp>
    </p:spTree>
    <p:extLst>
      <p:ext uri="{BB962C8B-B14F-4D97-AF65-F5344CB8AC3E}">
        <p14:creationId xmlns:p14="http://schemas.microsoft.com/office/powerpoint/2010/main" val="3112073874"/>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55000" lnSpcReduction="20000"/>
          </a:bodyPr>
          <a:lstStyle/>
          <a:p>
            <a:pPr lvl="0"/>
            <a:r>
              <a:rPr lang="it-IT" sz="4400" b="1" dirty="0"/>
              <a:t>Quando i bambini ci vedono come un altro adulto che dice loro cosa fare: </a:t>
            </a:r>
            <a:r>
              <a:rPr lang="it-IT" sz="4400" dirty="0"/>
              <a:t>si può dimostrare il contrario attraverso un approccio empatico evitando di farlo apparire come un giudizio o un’approvazione del comportamento problema.</a:t>
            </a:r>
          </a:p>
          <a:p>
            <a:r>
              <a:rPr lang="it-IT" sz="4400" b="1" dirty="0"/>
              <a:t>ES: T: </a:t>
            </a:r>
            <a:r>
              <a:rPr lang="it-IT" sz="4400" dirty="0"/>
              <a:t>Immagino che tu ti senta frustrato dal comportamento dei tuoi genitori.</a:t>
            </a:r>
          </a:p>
          <a:p>
            <a:r>
              <a:rPr lang="it-IT" sz="4400" b="1" dirty="0"/>
              <a:t> </a:t>
            </a:r>
            <a:endParaRPr lang="it-IT" sz="4400" dirty="0"/>
          </a:p>
          <a:p>
            <a:pPr lvl="0"/>
            <a:r>
              <a:rPr lang="it-IT" sz="4400" b="1" dirty="0"/>
              <a:t>Lavorare sull’ambiente: </a:t>
            </a:r>
            <a:r>
              <a:rPr lang="it-IT" sz="4400" dirty="0"/>
              <a:t>si può anche optare per motivare il cliente attraverso un intervento di tipo sistemico. In questo caso si lavora con la famiglia tramite prescrizioni comportamentali e trattamenti per i genitori. Lo scoglio da superare in questo caso sono proprio i genitori. Molto spesso, infatti, non sono disposti ad accettare il problema del ragazzo come un problema della famiglia.</a:t>
            </a:r>
          </a:p>
          <a:p>
            <a:endParaRPr lang="it-IT" dirty="0"/>
          </a:p>
        </p:txBody>
      </p:sp>
    </p:spTree>
    <p:extLst>
      <p:ext uri="{BB962C8B-B14F-4D97-AF65-F5344CB8AC3E}">
        <p14:creationId xmlns:p14="http://schemas.microsoft.com/office/powerpoint/2010/main" val="2794673010"/>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I GENITORI</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r>
              <a:rPr lang="it-IT" dirty="0"/>
              <a:t>Il terapeuta può imbattersi in diversi tipi di genitori:</a:t>
            </a:r>
          </a:p>
          <a:p>
            <a:pPr lvl="0"/>
            <a:r>
              <a:rPr lang="it-IT" b="1" dirty="0"/>
              <a:t>I Genitori “Aggiustami il figlio”: </a:t>
            </a:r>
            <a:r>
              <a:rPr lang="it-IT" dirty="0"/>
              <a:t>sono i più frequenti e sono quelli che mandano il figlio in terapia per un problema che ritengono essere solo suo e che non mostrano alcuna partecipazione.</a:t>
            </a:r>
          </a:p>
          <a:p>
            <a:pPr lvl="0"/>
            <a:r>
              <a:rPr lang="it-IT" b="1" dirty="0"/>
              <a:t>I Genitori che richiedono strategie:</a:t>
            </a:r>
            <a:r>
              <a:rPr lang="it-IT" dirty="0"/>
              <a:t> genitori che vengono a presentare un problema senza inviare il figlio ma che richiedono semplicemente consigli, strategie oppure qualche libro da leggere. Come nel precedente, anche in questo caso i genitori non ammettono di essere parte del problema.</a:t>
            </a:r>
            <a:r>
              <a:rPr lang="it-IT" b="1" dirty="0"/>
              <a:t> </a:t>
            </a:r>
            <a:endParaRPr lang="it-IT" dirty="0"/>
          </a:p>
          <a:p>
            <a:endParaRPr lang="it-IT" dirty="0"/>
          </a:p>
        </p:txBody>
      </p:sp>
    </p:spTree>
    <p:extLst>
      <p:ext uri="{BB962C8B-B14F-4D97-AF65-F5344CB8AC3E}">
        <p14:creationId xmlns:p14="http://schemas.microsoft.com/office/powerpoint/2010/main" val="3913787679"/>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b="1" dirty="0"/>
              <a:t>I Genitori che si considerano parte del problema:</a:t>
            </a:r>
            <a:r>
              <a:rPr lang="it-IT" sz="2800" dirty="0"/>
              <a:t> sono i genitori ideali, che capiscono di avere anch’essi un ruolo nel mantenimento del problema. Che inviano il figlio ma che partecipano attivamente al suo processo di cambiamento. Ovviamente sono la tipologia più rara.</a:t>
            </a:r>
          </a:p>
          <a:p>
            <a:pPr lvl="0"/>
            <a:r>
              <a:rPr lang="it-IT" sz="2800" b="1" dirty="0"/>
              <a:t>I Genitori che ritengono di essere il problema:</a:t>
            </a:r>
            <a:r>
              <a:rPr lang="it-IT" sz="2800" dirty="0"/>
              <a:t> o che pensano che la loro relazione con il figlio sia la causa del problema.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66023443"/>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REBT Terapia razionale emotiva e comportamentale (</a:t>
            </a:r>
            <a:r>
              <a:rPr lang="it-IT" dirty="0" err="1"/>
              <a:t>Ellis</a:t>
            </a:r>
            <a:r>
              <a:rPr lang="it-IT" dirty="0"/>
              <a:t>)</a:t>
            </a:r>
            <a:endParaRPr dirty="0"/>
          </a:p>
        </p:txBody>
      </p:sp>
      <p:sp>
        <p:nvSpPr>
          <p:cNvPr id="8" name="Sottotitolo 7"/>
          <p:cNvSpPr>
            <a:spLocks noGrp="1"/>
          </p:cNvSpPr>
          <p:nvPr>
            <p:ph type="subTitle" idx="1"/>
          </p:nvPr>
        </p:nvSpPr>
        <p:spPr/>
        <p:txBody>
          <a:bodyPr/>
          <a:lstStyle/>
          <a:p>
            <a:pPr>
              <a:defRPr/>
            </a:pPr>
            <a:r>
              <a:rPr lang="it-IT" dirty="0"/>
              <a:t>Lezione 16-2</a:t>
            </a:r>
          </a:p>
          <a:p>
            <a:pPr>
              <a:defRPr/>
            </a:pPr>
            <a:r>
              <a:rPr lang="it-IT" dirty="0"/>
              <a:t>Caratteristiche del terapeuta </a:t>
            </a:r>
          </a:p>
        </p:txBody>
      </p:sp>
    </p:spTree>
    <p:extLst>
      <p:ext uri="{BB962C8B-B14F-4D97-AF65-F5344CB8AC3E}">
        <p14:creationId xmlns:p14="http://schemas.microsoft.com/office/powerpoint/2010/main" val="1960911160"/>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dirty="0"/>
              <a:t>CARATTERISTICHE DEL TERAPEUTA REBT</a:t>
            </a:r>
            <a:br>
              <a:rPr lang="it-IT" b="1" i="1"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Attivo e direttivo</a:t>
            </a:r>
            <a:endParaRPr lang="it-IT" dirty="0"/>
          </a:p>
          <a:p>
            <a:pPr lvl="0"/>
            <a:r>
              <a:rPr lang="it-IT" b="1" dirty="0"/>
              <a:t>Capace di proporre ipotesi</a:t>
            </a:r>
            <a:endParaRPr lang="it-IT" dirty="0"/>
          </a:p>
          <a:p>
            <a:pPr lvl="0"/>
            <a:r>
              <a:rPr lang="it-IT" b="1" dirty="0"/>
              <a:t>Non ha bisogno di diagnosi per effettuare il trattamento: </a:t>
            </a:r>
            <a:r>
              <a:rPr lang="it-IT" dirty="0"/>
              <a:t>la diagnosi anche se è utile non è né essenziale, né centrale. Senza dover passare attraverso la diagnosi possiamo essere più efficaci nel tempo. In questo modo il trattamento può iniziare nella prima seduta. Alcuni terapeuti non lo credono possibile, ritengono che sia necessario costruire prima una buona relazione. Invece la REBT punta a costruire una buona relazione MENTRE si sta aiutando il cliente.</a:t>
            </a:r>
          </a:p>
          <a:p>
            <a:endParaRPr lang="it-IT" dirty="0"/>
          </a:p>
        </p:txBody>
      </p:sp>
    </p:spTree>
    <p:extLst>
      <p:ext uri="{BB962C8B-B14F-4D97-AF65-F5344CB8AC3E}">
        <p14:creationId xmlns:p14="http://schemas.microsoft.com/office/powerpoint/2010/main" val="472938775"/>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12776"/>
            <a:ext cx="8258204" cy="428628"/>
          </a:xfrm>
        </p:spPr>
        <p:txBody>
          <a:bodyPr>
            <a:normAutofit fontScale="90000"/>
          </a:bodyPr>
          <a:lstStyle/>
          <a:p>
            <a:r>
              <a:rPr lang="it-IT" b="1" i="1" dirty="0"/>
              <a:t>CRITERI DEL BUON TERAPEUTA REBT</a:t>
            </a:r>
            <a:br>
              <a:rPr lang="it-IT" sz="6600" b="1" i="1" dirty="0"/>
            </a:br>
            <a:endParaRPr lang="it-IT" dirty="0"/>
          </a:p>
        </p:txBody>
      </p:sp>
      <p:sp>
        <p:nvSpPr>
          <p:cNvPr id="3" name="Segnaposto contenuto 2"/>
          <p:cNvSpPr>
            <a:spLocks noGrp="1"/>
          </p:cNvSpPr>
          <p:nvPr>
            <p:ph idx="1"/>
          </p:nvPr>
        </p:nvSpPr>
        <p:spPr/>
        <p:txBody>
          <a:bodyPr>
            <a:normAutofit fontScale="85000" lnSpcReduction="10000"/>
          </a:bodyPr>
          <a:lstStyle/>
          <a:p>
            <a:r>
              <a:rPr lang="it-IT" dirty="0"/>
              <a:t> Il buon terapeuta pone attenzione sia al comportamento verbale che a quello non verbale.</a:t>
            </a:r>
          </a:p>
          <a:p>
            <a:r>
              <a:rPr lang="it-IT" dirty="0"/>
              <a:t>Il buon terapeuta è un buon ascoltatore (non di sé stesso). Lascia parlare il cliente e non lo interrompe</a:t>
            </a:r>
          </a:p>
          <a:p>
            <a:r>
              <a:rPr lang="it-IT" dirty="0"/>
              <a:t>Il terapeuta è attivo (sa fare buone domande e riformulare ciò che pensa che il cliente abbia detto).</a:t>
            </a:r>
          </a:p>
          <a:p>
            <a:r>
              <a:rPr lang="it-IT" dirty="0"/>
              <a:t>Chiede chiarimenti quando è confuso (</a:t>
            </a:r>
            <a:r>
              <a:rPr lang="it-IT" dirty="0" err="1"/>
              <a:t>es</a:t>
            </a:r>
            <a:r>
              <a:rPr lang="it-IT" dirty="0"/>
              <a:t>: chiedere ciò che non ricorda). È importante essere franchi</a:t>
            </a:r>
          </a:p>
        </p:txBody>
      </p:sp>
    </p:spTree>
    <p:extLst>
      <p:ext uri="{BB962C8B-B14F-4D97-AF65-F5344CB8AC3E}">
        <p14:creationId xmlns:p14="http://schemas.microsoft.com/office/powerpoint/2010/main" val="2087309756"/>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Effettua una buona valutazione del caso (</a:t>
            </a:r>
            <a:r>
              <a:rPr lang="it-IT" sz="2400" dirty="0" err="1"/>
              <a:t>Assessment</a:t>
            </a:r>
            <a:r>
              <a:rPr lang="it-IT" sz="2400" dirty="0"/>
              <a:t>). Questa comprende:</a:t>
            </a:r>
          </a:p>
          <a:p>
            <a:pPr lvl="0"/>
            <a:r>
              <a:rPr lang="it-IT" sz="2400" dirty="0"/>
              <a:t>Capire il problema presentato</a:t>
            </a:r>
          </a:p>
          <a:p>
            <a:pPr lvl="0"/>
            <a:r>
              <a:rPr lang="it-IT" sz="2400" dirty="0"/>
              <a:t>Chiarire le emozioni (descritte attraverso l’acronimo FID) e il comportamento</a:t>
            </a:r>
          </a:p>
          <a:p>
            <a:pPr lvl="0"/>
            <a:r>
              <a:rPr lang="it-IT" sz="2400" dirty="0"/>
              <a:t>Stabilire le credenze irrazionali alla base di emozioni e del comportamento.</a:t>
            </a:r>
          </a:p>
          <a:p>
            <a:pPr lvl="0"/>
            <a:r>
              <a:rPr lang="it-IT" sz="2400" dirty="0"/>
              <a:t>Usare test di valutazione prima e dopo per monitorare l’andamento e il miglioramento.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10571067"/>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sz="3400" b="1" dirty="0"/>
              <a:t>6)	</a:t>
            </a:r>
            <a:r>
              <a:rPr lang="it-IT" sz="3400" dirty="0"/>
              <a:t>Il buon terapeuta è fallibile e accetta di esserlo.</a:t>
            </a:r>
          </a:p>
          <a:p>
            <a:r>
              <a:rPr lang="it-IT" sz="3400" b="1" dirty="0"/>
              <a:t>7)	</a:t>
            </a:r>
            <a:r>
              <a:rPr lang="it-IT" sz="3400" dirty="0"/>
              <a:t>Pone domande guidate da ipotesi (che possono essere sbagliate). Attraverso queste domande stabilisce la differenza tra credenze razionali (che sono fatti, provate, funzionali, sane) e credenze irrazionali (illogiche, disfunzionali, non sane).</a:t>
            </a:r>
          </a:p>
          <a:p>
            <a:r>
              <a:rPr lang="it-IT" sz="3400" b="1" dirty="0"/>
              <a:t>8)	</a:t>
            </a:r>
            <a:r>
              <a:rPr lang="it-IT" sz="3400" dirty="0"/>
              <a:t>Il terapeuta è capace di creare una connessione tra pensieri e conseguenze (B►C). Finché questo legame è inconsapevole i clienti cercheranno sempre di cambiare l’esterno.</a:t>
            </a:r>
          </a:p>
          <a:p>
            <a:r>
              <a:rPr lang="it-IT" sz="3400" b="1" dirty="0"/>
              <a:t>9)	</a:t>
            </a:r>
            <a:r>
              <a:rPr lang="it-IT" sz="3400" dirty="0"/>
              <a:t>Si accerta di condividere con il cliente il legame B►C altrimenti quest’ultimo non può capire perché vogliamo cambiare B.</a:t>
            </a:r>
          </a:p>
          <a:p>
            <a:pPr marL="0" indent="0">
              <a:buNone/>
            </a:pPr>
            <a:endParaRPr lang="it-IT" dirty="0"/>
          </a:p>
          <a:p>
            <a:endParaRPr lang="it-IT" dirty="0"/>
          </a:p>
        </p:txBody>
      </p:sp>
    </p:spTree>
    <p:extLst>
      <p:ext uri="{BB962C8B-B14F-4D97-AF65-F5344CB8AC3E}">
        <p14:creationId xmlns:p14="http://schemas.microsoft.com/office/powerpoint/2010/main" val="2059941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0D32AD-EE09-4584-A38C-6A69E594935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ADF241-0741-468F-9718-82CB6E6920B4}"/>
              </a:ext>
            </a:extLst>
          </p:cNvPr>
          <p:cNvSpPr>
            <a:spLocks noGrp="1"/>
          </p:cNvSpPr>
          <p:nvPr>
            <p:ph idx="1"/>
          </p:nvPr>
        </p:nvSpPr>
        <p:spPr/>
        <p:txBody>
          <a:bodyPr>
            <a:normAutofit fontScale="47500" lnSpcReduction="20000"/>
          </a:bodyPr>
          <a:lstStyle/>
          <a:p>
            <a:r>
              <a:rPr lang="it-IT" dirty="0"/>
              <a:t>La causa delle mie emozioni e dei miei sentimenti </a:t>
            </a:r>
            <a:r>
              <a:rPr lang="it-IT" dirty="0" err="1"/>
              <a:t>é</a:t>
            </a:r>
            <a:r>
              <a:rPr lang="it-IT" dirty="0"/>
              <a:t> sempre esterna, per cui </a:t>
            </a:r>
          </a:p>
          <a:p>
            <a:r>
              <a:rPr lang="it-IT" dirty="0"/>
              <a:t>      	posso fare ben poco per controllarli, per superare la depressione, l'ansia, il  rancore ...</a:t>
            </a:r>
          </a:p>
          <a:p>
            <a:endParaRPr lang="it-IT" dirty="0"/>
          </a:p>
          <a:p>
            <a:r>
              <a:rPr lang="it-IT" dirty="0"/>
              <a:t> 8. 	Il mio passato </a:t>
            </a:r>
            <a:r>
              <a:rPr lang="it-IT" dirty="0" err="1"/>
              <a:t>é</a:t>
            </a:r>
            <a:r>
              <a:rPr lang="it-IT" dirty="0"/>
              <a:t> la vera causa dei miei attuali problemi: se qualcosa ha influito </a:t>
            </a:r>
          </a:p>
          <a:p>
            <a:r>
              <a:rPr lang="it-IT" dirty="0"/>
              <a:t>         	pesantemente sulla mia vita, questo ormai condiziona irrimediabilmente tutti i </a:t>
            </a:r>
          </a:p>
          <a:p>
            <a:r>
              <a:rPr lang="it-IT" dirty="0"/>
              <a:t>         	miei sentimenti e comportamenti attuali.</a:t>
            </a:r>
          </a:p>
          <a:p>
            <a:endParaRPr lang="it-IT" dirty="0"/>
          </a:p>
          <a:p>
            <a:r>
              <a:rPr lang="it-IT" dirty="0"/>
              <a:t> 9.	Ho bisogno di starmene tranquillo, senza responsabilità, sforzi, disciplina e </a:t>
            </a:r>
          </a:p>
          <a:p>
            <a:r>
              <a:rPr lang="it-IT" dirty="0"/>
              <a:t>        	autocontrollo.</a:t>
            </a:r>
          </a:p>
          <a:p>
            <a:endParaRPr lang="it-IT" dirty="0"/>
          </a:p>
          <a:p>
            <a:r>
              <a:rPr lang="it-IT" dirty="0"/>
              <a:t>10.	Devo sempre essere perfettamente a mio agio e senza sofferenze di nessun </a:t>
            </a:r>
          </a:p>
          <a:p>
            <a:r>
              <a:rPr lang="it-IT" dirty="0"/>
              <a:t>         	genere.</a:t>
            </a:r>
          </a:p>
          <a:p>
            <a:endParaRPr lang="it-IT" dirty="0"/>
          </a:p>
          <a:p>
            <a:r>
              <a:rPr lang="it-IT" dirty="0"/>
              <a:t>11.	Potrei impazzire, e questo sarebbe veramente terribile.</a:t>
            </a:r>
          </a:p>
          <a:p>
            <a:endParaRPr lang="it-IT" dirty="0"/>
          </a:p>
          <a:p>
            <a:r>
              <a:rPr lang="it-IT" dirty="0"/>
              <a:t>12.	Mi considero debole, incapace, inadeguato, quindi ho bisogno di dipendere </a:t>
            </a:r>
          </a:p>
          <a:p>
            <a:r>
              <a:rPr lang="it-IT" dirty="0"/>
              <a:t>	dagli altri e da qualcuno in particolare.</a:t>
            </a:r>
          </a:p>
          <a:p>
            <a:endParaRPr lang="it-IT" dirty="0"/>
          </a:p>
        </p:txBody>
      </p:sp>
    </p:spTree>
    <p:extLst>
      <p:ext uri="{BB962C8B-B14F-4D97-AF65-F5344CB8AC3E}">
        <p14:creationId xmlns:p14="http://schemas.microsoft.com/office/powerpoint/2010/main" val="3463867212"/>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con bambini ed adolescenti</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16-2</a:t>
            </a:r>
          </a:p>
        </p:txBody>
      </p:sp>
    </p:spTree>
    <p:extLst>
      <p:ext uri="{BB962C8B-B14F-4D97-AF65-F5344CB8AC3E}">
        <p14:creationId xmlns:p14="http://schemas.microsoft.com/office/powerpoint/2010/main" val="4099673214"/>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u="sng" dirty="0"/>
              <a:t>LA REBT CON BAMBINI E ADOLESCENTI</a:t>
            </a:r>
            <a:br>
              <a:rPr lang="it-IT" b="1" i="1" dirty="0"/>
            </a:br>
            <a:endParaRPr lang="it-IT" dirty="0"/>
          </a:p>
        </p:txBody>
      </p:sp>
      <p:sp>
        <p:nvSpPr>
          <p:cNvPr id="3" name="Segnaposto contenuto 2"/>
          <p:cNvSpPr>
            <a:spLocks noGrp="1"/>
          </p:cNvSpPr>
          <p:nvPr>
            <p:ph idx="1"/>
          </p:nvPr>
        </p:nvSpPr>
        <p:spPr/>
        <p:txBody>
          <a:bodyPr>
            <a:normAutofit fontScale="85000" lnSpcReduction="20000"/>
          </a:bodyPr>
          <a:lstStyle/>
          <a:p>
            <a:r>
              <a:rPr lang="it-IT" b="1" u="sng" dirty="0"/>
              <a:t>LA RELAZIONE</a:t>
            </a:r>
            <a:endParaRPr lang="it-IT" b="1" dirty="0"/>
          </a:p>
          <a:p>
            <a:r>
              <a:rPr lang="it-IT" dirty="0"/>
              <a:t>C’è una differenza centrale nel </a:t>
            </a:r>
            <a:r>
              <a:rPr lang="it-IT" dirty="0" err="1"/>
              <a:t>counseling</a:t>
            </a:r>
            <a:r>
              <a:rPr lang="it-IT" dirty="0"/>
              <a:t> di bambini e adolescenti: solitamente vengono inviati da terzi. È qualcun altro a vedere in loro un problema, mentre molte delle terapie sono state costruite per adulti che vogliono risolvere un problema. La prima sfida con i bambini è capire se sono motivati.</a:t>
            </a:r>
          </a:p>
          <a:p>
            <a:br>
              <a:rPr lang="it-IT" dirty="0"/>
            </a:br>
            <a:r>
              <a:rPr lang="it-IT" b="1" dirty="0"/>
              <a:t>Importanza di lavorare sull’alleanza terapeutica e sulla RELAZIONE tra clinico e bambino.</a:t>
            </a:r>
            <a:endParaRPr lang="it-IT" dirty="0"/>
          </a:p>
          <a:p>
            <a:r>
              <a:rPr lang="it-IT" dirty="0"/>
              <a:t> </a:t>
            </a:r>
            <a:br>
              <a:rPr lang="it-IT" dirty="0"/>
            </a:br>
            <a:endParaRPr lang="it-IT" dirty="0"/>
          </a:p>
        </p:txBody>
      </p:sp>
    </p:spTree>
    <p:extLst>
      <p:ext uri="{BB962C8B-B14F-4D97-AF65-F5344CB8AC3E}">
        <p14:creationId xmlns:p14="http://schemas.microsoft.com/office/powerpoint/2010/main" val="3336767273"/>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Tre componenti per creare una buona alleanza:</a:t>
            </a:r>
          </a:p>
          <a:p>
            <a:pPr lvl="0"/>
            <a:r>
              <a:rPr lang="it-IT" b="1" dirty="0"/>
              <a:t>Accordo sugli Obiettivi: </a:t>
            </a:r>
            <a:r>
              <a:rPr lang="it-IT" dirty="0"/>
              <a:t>prendendo in considerazione anche i cambiamenti attesi dalla famiglia e da altri.</a:t>
            </a:r>
          </a:p>
          <a:p>
            <a:pPr lvl="0"/>
            <a:r>
              <a:rPr lang="it-IT" b="1" dirty="0"/>
              <a:t>Accordo su come raggiungere gli obiettivi:</a:t>
            </a:r>
            <a:r>
              <a:rPr lang="it-IT" dirty="0"/>
              <a:t> e quindi sui compiti. In questa fase vengono analizzate le differenze </a:t>
            </a:r>
            <a:r>
              <a:rPr lang="it-IT" dirty="0" err="1"/>
              <a:t>ra</a:t>
            </a:r>
            <a:r>
              <a:rPr lang="it-IT" dirty="0"/>
              <a:t> ciò che vuole il cliente e ciò che vorrebbe ottenere il terapeuta. In questa fase vengono negoziate le differenze tra le aspettative di genitori e del cliente.</a:t>
            </a:r>
          </a:p>
          <a:p>
            <a:pPr lvl="0"/>
            <a:r>
              <a:rPr lang="it-IT" b="1" u="sng" dirty="0"/>
              <a:t>Creare un legame buono a livello relazionale</a:t>
            </a:r>
            <a:endParaRPr lang="it-IT" dirty="0"/>
          </a:p>
          <a:p>
            <a:endParaRPr lang="it-IT" dirty="0"/>
          </a:p>
        </p:txBody>
      </p:sp>
    </p:spTree>
    <p:extLst>
      <p:ext uri="{BB962C8B-B14F-4D97-AF65-F5344CB8AC3E}">
        <p14:creationId xmlns:p14="http://schemas.microsoft.com/office/powerpoint/2010/main" val="2489331936"/>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Molti pensano che questa sia la componente più importante, ma negli ultimi 5 anni diverse ricerche hanno dimostrato come il secondo punto  ovvero l’accordo su come raggiungere gli obiettivi, sia un efficace </a:t>
            </a:r>
            <a:r>
              <a:rPr lang="it-IT" dirty="0" err="1"/>
              <a:t>predittore</a:t>
            </a:r>
            <a:r>
              <a:rPr lang="it-IT" dirty="0"/>
              <a:t> del buon esito della terapia.</a:t>
            </a:r>
          </a:p>
          <a:p>
            <a:endParaRPr lang="it-IT" dirty="0"/>
          </a:p>
          <a:p>
            <a:r>
              <a:rPr lang="it-IT" dirty="0"/>
              <a:t>Nella REBT la costruzione del rapporto con il cliente non è diversa dalle altre scuole di pensiero, solo che per alcune si lavora molto su questo trascurando i primi due aspetti. Questo modo di procedere non è stato confermato dalla ricerca.</a:t>
            </a:r>
          </a:p>
          <a:p>
            <a:endParaRPr lang="it-IT" dirty="0"/>
          </a:p>
          <a:p>
            <a:r>
              <a:rPr lang="it-IT" dirty="0"/>
              <a:t>Un altro motivo per cui non vale la pena di perdere molto tempo nella relazione è che questo modo di fare può essere percepito dal bambino come una strategia per ottenere qualcosa.</a:t>
            </a:r>
          </a:p>
          <a:p>
            <a:endParaRPr lang="it-IT" dirty="0"/>
          </a:p>
          <a:p>
            <a:endParaRPr lang="it-IT" dirty="0"/>
          </a:p>
        </p:txBody>
      </p:sp>
    </p:spTree>
    <p:extLst>
      <p:ext uri="{BB962C8B-B14F-4D97-AF65-F5344CB8AC3E}">
        <p14:creationId xmlns:p14="http://schemas.microsoft.com/office/powerpoint/2010/main" val="2028671779"/>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MOTIVARE IL BAMBINO</a:t>
            </a:r>
            <a:br>
              <a:rPr lang="it-IT" b="1" dirty="0"/>
            </a:br>
            <a:endParaRPr lang="it-IT" dirty="0"/>
          </a:p>
        </p:txBody>
      </p:sp>
      <p:sp>
        <p:nvSpPr>
          <p:cNvPr id="3" name="Segnaposto contenuto 2"/>
          <p:cNvSpPr>
            <a:spLocks noGrp="1"/>
          </p:cNvSpPr>
          <p:nvPr>
            <p:ph idx="1"/>
          </p:nvPr>
        </p:nvSpPr>
        <p:spPr/>
        <p:txBody>
          <a:bodyPr>
            <a:normAutofit/>
          </a:bodyPr>
          <a:lstStyle/>
          <a:p>
            <a:r>
              <a:rPr lang="it-IT" sz="1800" dirty="0"/>
              <a:t>Una volta stabilita la relazione il problema centrale diventa quello di motivare al cambiamento il bambino o l’adolescente.</a:t>
            </a:r>
          </a:p>
          <a:p>
            <a:r>
              <a:rPr lang="it-IT" sz="1800" dirty="0"/>
              <a:t>  </a:t>
            </a:r>
            <a:br>
              <a:rPr lang="it-IT" sz="1800" dirty="0"/>
            </a:br>
            <a:r>
              <a:rPr lang="it-IT" sz="1800" b="1" dirty="0"/>
              <a:t>ESISTONO  FASI DEL PROCESSO DI CAMBIAMENTO</a:t>
            </a:r>
            <a:endParaRPr lang="it-IT" sz="1800" dirty="0"/>
          </a:p>
          <a:p>
            <a:r>
              <a:rPr lang="it-IT" sz="1800" b="1" dirty="0"/>
              <a:t> </a:t>
            </a:r>
            <a:endParaRPr lang="it-IT" sz="1800" dirty="0"/>
          </a:p>
          <a:p>
            <a:pPr lvl="0"/>
            <a:r>
              <a:rPr lang="it-IT" sz="1800" b="1" dirty="0" err="1"/>
              <a:t>Precontemplazione</a:t>
            </a:r>
            <a:r>
              <a:rPr lang="it-IT" sz="1800" b="1" dirty="0"/>
              <a:t>: </a:t>
            </a:r>
            <a:r>
              <a:rPr lang="it-IT" sz="1800" dirty="0"/>
              <a:t>il cliente non pensa minimamente al cambiamento</a:t>
            </a:r>
          </a:p>
          <a:p>
            <a:pPr lvl="0"/>
            <a:r>
              <a:rPr lang="it-IT" sz="1800" b="1" dirty="0"/>
              <a:t>Contemplazione:</a:t>
            </a:r>
            <a:r>
              <a:rPr lang="it-IT" sz="1800" dirty="0"/>
              <a:t> il cliente inizia a pensare al cambiamento</a:t>
            </a:r>
          </a:p>
          <a:p>
            <a:pPr lvl="0"/>
            <a:r>
              <a:rPr lang="it-IT" sz="1800" b="1" dirty="0" err="1"/>
              <a:t>Preoperativa</a:t>
            </a:r>
            <a:endParaRPr lang="it-IT" sz="1800" b="1" dirty="0"/>
          </a:p>
          <a:p>
            <a:pPr lvl="0"/>
            <a:r>
              <a:rPr lang="it-IT" sz="1800" b="1" dirty="0"/>
              <a:t>Operativa: </a:t>
            </a:r>
            <a:r>
              <a:rPr lang="it-IT" sz="1800" dirty="0"/>
              <a:t>il cliente inizia ad agire</a:t>
            </a:r>
          </a:p>
          <a:p>
            <a:pPr lvl="0"/>
            <a:r>
              <a:rPr lang="it-IT" sz="1800" b="1" dirty="0"/>
              <a:t>Ricadute</a:t>
            </a:r>
          </a:p>
          <a:p>
            <a:r>
              <a:rPr lang="it-IT" sz="1800" dirty="0"/>
              <a:t> </a:t>
            </a:r>
          </a:p>
          <a:p>
            <a:r>
              <a:rPr lang="it-IT" sz="1800" dirty="0"/>
              <a:t>Molto spesso bambini e adolescenti si trovano nella prima di queste fasi e si rende necessario sviluppare strategie di </a:t>
            </a:r>
            <a:r>
              <a:rPr lang="it-IT" sz="1800" dirty="0" err="1"/>
              <a:t>counseling</a:t>
            </a:r>
            <a:r>
              <a:rPr lang="it-IT" sz="1800" dirty="0"/>
              <a:t> per poter motivare quanto basta il cliente al processo di cambiamento.</a:t>
            </a:r>
          </a:p>
        </p:txBody>
      </p:sp>
    </p:spTree>
    <p:extLst>
      <p:ext uri="{BB962C8B-B14F-4D97-AF65-F5344CB8AC3E}">
        <p14:creationId xmlns:p14="http://schemas.microsoft.com/office/powerpoint/2010/main" val="4102439227"/>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sz="2400" b="1" dirty="0"/>
              <a:t>G</a:t>
            </a:r>
            <a:r>
              <a:rPr lang="it-IT" sz="2400" dirty="0"/>
              <a:t>li adulti sono motivati quando iniziano a pensare che continuare così sia peggio che cambiare mentre i bambini non vengono dal terapeuta per questo motivo. </a:t>
            </a:r>
          </a:p>
          <a:p>
            <a:r>
              <a:rPr lang="it-IT" sz="2400" dirty="0"/>
              <a:t>È meglio evitare di recitare il ruolo di chi non sa nulla, il bambino potrebbe avvertire questo atteggiamento come una presa in giro e la relazione sarebbe minata da subito. Piuttosto è meglio non mentire e mostrare di rispettare l’opinione del cliente.</a:t>
            </a:r>
          </a:p>
          <a:p>
            <a:endParaRPr lang="it-IT" dirty="0"/>
          </a:p>
          <a:p>
            <a:endParaRPr lang="it-IT" dirty="0"/>
          </a:p>
        </p:txBody>
      </p:sp>
      <p:sp>
        <p:nvSpPr>
          <p:cNvPr id="3" name="Titolo 2"/>
          <p:cNvSpPr>
            <a:spLocks noGrp="1"/>
          </p:cNvSpPr>
          <p:nvPr>
            <p:ph type="title"/>
          </p:nvPr>
        </p:nvSpPr>
        <p:spPr/>
        <p:txBody>
          <a:bodyPr/>
          <a:lstStyle/>
          <a:p>
            <a:r>
              <a:rPr lang="it-IT" dirty="0"/>
              <a:t>Il primo colloquio</a:t>
            </a:r>
          </a:p>
        </p:txBody>
      </p:sp>
    </p:spTree>
    <p:extLst>
      <p:ext uri="{BB962C8B-B14F-4D97-AF65-F5344CB8AC3E}">
        <p14:creationId xmlns:p14="http://schemas.microsoft.com/office/powerpoint/2010/main" val="2352700065"/>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ES:	T: </a:t>
            </a:r>
            <a:r>
              <a:rPr lang="it-IT" dirty="0"/>
              <a:t>Ho parlato con i tuoi genitori e loro mi hanno detto questo. Che ne pensi?</a:t>
            </a:r>
          </a:p>
          <a:p>
            <a:r>
              <a:rPr lang="it-IT" b="1" dirty="0"/>
              <a:t>		</a:t>
            </a:r>
            <a:endParaRPr lang="it-IT" dirty="0"/>
          </a:p>
          <a:p>
            <a:r>
              <a:rPr lang="it-IT" dirty="0"/>
              <a:t>Cercare di far capire al bambino come il suo comportamento può danneggiarlo.</a:t>
            </a:r>
          </a:p>
          <a:p>
            <a:r>
              <a:rPr lang="it-IT" dirty="0"/>
              <a:t> </a:t>
            </a:r>
          </a:p>
          <a:p>
            <a:r>
              <a:rPr lang="it-IT" dirty="0"/>
              <a:t>Prospettare che ci sono comportamenti alternativi (e far capire che le conseguenze emotive e comportamentali dipendono dai nostri pensieri)</a:t>
            </a:r>
          </a:p>
        </p:txBody>
      </p:sp>
    </p:spTree>
    <p:extLst>
      <p:ext uri="{BB962C8B-B14F-4D97-AF65-F5344CB8AC3E}">
        <p14:creationId xmlns:p14="http://schemas.microsoft.com/office/powerpoint/2010/main" val="3443888853"/>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484784"/>
            <a:ext cx="8258204" cy="428628"/>
          </a:xfrm>
        </p:spPr>
        <p:txBody>
          <a:bodyPr>
            <a:normAutofit fontScale="90000"/>
          </a:bodyPr>
          <a:lstStyle/>
          <a:p>
            <a:r>
              <a:rPr lang="it-IT" b="1" dirty="0"/>
              <a:t>Alcuni punti importanti per motivare</a:t>
            </a:r>
            <a:br>
              <a:rPr lang="it-IT" dirty="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b="1" dirty="0"/>
              <a:t>Quando gli obiettivi del cliente e della famiglia sono diversi: </a:t>
            </a:r>
            <a:r>
              <a:rPr lang="it-IT" dirty="0"/>
              <a:t>risulta molto difficile lavorare separatamente. In questi casi è bene cercare di unire il lavoro sui due obiettivi.</a:t>
            </a:r>
          </a:p>
          <a:p>
            <a:r>
              <a:rPr lang="it-IT" b="1" dirty="0"/>
              <a:t>ES: </a:t>
            </a:r>
            <a:r>
              <a:rPr lang="it-IT" dirty="0"/>
              <a:t>Il bambino viene portato dal terapeuta perché oltremodo irrispettoso mentre lui in colloquio si lamenta dei suoi genitori desiderando che non gli “rompessero” più le scatole.</a:t>
            </a:r>
          </a:p>
          <a:p>
            <a:r>
              <a:rPr lang="it-IT" b="1" dirty="0"/>
              <a:t>T: </a:t>
            </a:r>
            <a:r>
              <a:rPr lang="it-IT" dirty="0"/>
              <a:t>Comportarti in questo modo ti permette o ti ostacola il raggiungimento del tuo obiettivo?             Se cambi puoi fare in modo che i tuoi genitori ti lascino in pace.</a:t>
            </a:r>
          </a:p>
          <a:p>
            <a:pPr marL="0" indent="0">
              <a:buNone/>
            </a:pPr>
            <a:endParaRPr lang="it-IT" dirty="0"/>
          </a:p>
        </p:txBody>
      </p:sp>
    </p:spTree>
    <p:extLst>
      <p:ext uri="{BB962C8B-B14F-4D97-AF65-F5344CB8AC3E}">
        <p14:creationId xmlns:p14="http://schemas.microsoft.com/office/powerpoint/2010/main" val="1433693141"/>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55000" lnSpcReduction="20000"/>
          </a:bodyPr>
          <a:lstStyle/>
          <a:p>
            <a:pPr lvl="0"/>
            <a:r>
              <a:rPr lang="it-IT" sz="4400" b="1" dirty="0"/>
              <a:t>Quando i bambini ci vedono come un altro adulto che dice loro cosa fare: </a:t>
            </a:r>
            <a:r>
              <a:rPr lang="it-IT" sz="4400" dirty="0"/>
              <a:t>si può dimostrare il contrario attraverso un approccio empatico evitando di farlo apparire come un giudizio o un’approvazione del comportamento problema.</a:t>
            </a:r>
          </a:p>
          <a:p>
            <a:r>
              <a:rPr lang="it-IT" sz="4400" b="1" dirty="0"/>
              <a:t>ES: T: </a:t>
            </a:r>
            <a:r>
              <a:rPr lang="it-IT" sz="4400" dirty="0"/>
              <a:t>Immagino che tu ti senta frustrato dal comportamento dei tuoi genitori.</a:t>
            </a:r>
          </a:p>
          <a:p>
            <a:r>
              <a:rPr lang="it-IT" sz="4400" b="1" dirty="0"/>
              <a:t> </a:t>
            </a:r>
            <a:endParaRPr lang="it-IT" sz="4400" dirty="0"/>
          </a:p>
          <a:p>
            <a:pPr lvl="0"/>
            <a:r>
              <a:rPr lang="it-IT" sz="4400" b="1" dirty="0"/>
              <a:t>Lavorare sull’ambiente: </a:t>
            </a:r>
            <a:r>
              <a:rPr lang="it-IT" sz="4400" dirty="0"/>
              <a:t>si può anche optare per motivare il cliente attraverso un intervento di tipo sistemico. In questo caso si lavora con la famiglia tramite prescrizioni comportamentali e trattamenti per i genitori. Lo scoglio da superare in questo caso sono proprio i genitori. Molto spesso, infatti, non sono disposti ad accettare il problema del ragazzo come un problema della famiglia.</a:t>
            </a:r>
          </a:p>
          <a:p>
            <a:endParaRPr lang="it-IT" dirty="0"/>
          </a:p>
        </p:txBody>
      </p:sp>
    </p:spTree>
    <p:extLst>
      <p:ext uri="{BB962C8B-B14F-4D97-AF65-F5344CB8AC3E}">
        <p14:creationId xmlns:p14="http://schemas.microsoft.com/office/powerpoint/2010/main" val="3575061836"/>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I GENITORI</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r>
              <a:rPr lang="it-IT" dirty="0"/>
              <a:t>Il terapeuta può imbattersi in diversi tipi di genitori:</a:t>
            </a:r>
          </a:p>
          <a:p>
            <a:pPr lvl="0"/>
            <a:r>
              <a:rPr lang="it-IT" b="1" dirty="0"/>
              <a:t>I Genitori “Aggiustami il figlio”: </a:t>
            </a:r>
            <a:r>
              <a:rPr lang="it-IT" dirty="0"/>
              <a:t>sono i più frequenti e sono quelli che mandano il figlio in terapia per un problema che ritengono essere solo suo e che non mostrano alcuna partecipazione.</a:t>
            </a:r>
          </a:p>
          <a:p>
            <a:pPr lvl="0"/>
            <a:r>
              <a:rPr lang="it-IT" b="1" dirty="0"/>
              <a:t>I Genitori che richiedono strategie:</a:t>
            </a:r>
            <a:r>
              <a:rPr lang="it-IT" dirty="0"/>
              <a:t> genitori che vengono a presentare un problema senza inviare il figlio ma che richiedono semplicemente consigli, strategie oppure qualche libro da leggere. Come nel precedente, anche in questo caso i genitori non ammettono di essere parte del problema.</a:t>
            </a:r>
            <a:r>
              <a:rPr lang="it-IT" b="1" dirty="0"/>
              <a:t> </a:t>
            </a:r>
            <a:endParaRPr lang="it-IT" dirty="0"/>
          </a:p>
          <a:p>
            <a:endParaRPr lang="it-IT" dirty="0"/>
          </a:p>
        </p:txBody>
      </p:sp>
    </p:spTree>
    <p:extLst>
      <p:ext uri="{BB962C8B-B14F-4D97-AF65-F5344CB8AC3E}">
        <p14:creationId xmlns:p14="http://schemas.microsoft.com/office/powerpoint/2010/main" val="855567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2D7439-5C85-459E-88A4-38D9950DBA15}"/>
              </a:ext>
            </a:extLst>
          </p:cNvPr>
          <p:cNvSpPr>
            <a:spLocks noGrp="1"/>
          </p:cNvSpPr>
          <p:nvPr>
            <p:ph type="title"/>
          </p:nvPr>
        </p:nvSpPr>
        <p:spPr/>
        <p:txBody>
          <a:bodyPr>
            <a:normAutofit fontScale="90000"/>
          </a:bodyPr>
          <a:lstStyle/>
          <a:p>
            <a:r>
              <a:rPr lang="it-IT" b="1" dirty="0">
                <a:latin typeface="Calibri" panose="020F0502020204030204" pitchFamily="34" charset="0"/>
                <a:ea typeface="Calibri" panose="020F0502020204030204" pitchFamily="34" charset="0"/>
                <a:cs typeface="Times New Roman" panose="02020603050405020304" pitchFamily="18" charset="0"/>
              </a:rPr>
              <a:t>DISTORSIONI COGNITIVE SECONDO BECK</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1C2E932-BAE2-44D6-BA35-B23129C3A7EB}"/>
              </a:ext>
            </a:extLst>
          </p:cNvPr>
          <p:cNvSpPr>
            <a:spLocks noGrp="1"/>
          </p:cNvSpPr>
          <p:nvPr>
            <p:ph idx="1"/>
          </p:nvPr>
        </p:nvSpPr>
        <p:spPr/>
        <p:txBody>
          <a:bodyPr>
            <a:normAutofit/>
          </a:bodyPr>
          <a:lstStyle/>
          <a:p>
            <a:pP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RAGIONAMENTO EMOTIVO</a:t>
            </a:r>
            <a:r>
              <a:rPr lang="it-IT" sz="1800" dirty="0">
                <a:effectLst/>
                <a:latin typeface="Calibri" panose="020F0502020204030204" pitchFamily="34" charset="0"/>
                <a:ea typeface="Calibri" panose="020F0502020204030204" pitchFamily="34" charset="0"/>
                <a:cs typeface="Times New Roman" panose="02020603050405020304" pitchFamily="18" charset="0"/>
              </a:rPr>
              <a:t> lasciare che i tuoi sentimenti guidino la tua interpretazione della realtà: io sono depresso perciò il mio matrimonio non sta funzionando. Io ho paura di uscire quindi fuori c’è pericolo</a:t>
            </a:r>
          </a:p>
          <a:p>
            <a:pP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 CATASTROFIZZAZIONE</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sI</a:t>
            </a:r>
            <a:r>
              <a:rPr lang="it-IT" sz="1800" dirty="0">
                <a:effectLst/>
                <a:latin typeface="Calibri" panose="020F0502020204030204" pitchFamily="34" charset="0"/>
                <a:ea typeface="Calibri" panose="020F0502020204030204" pitchFamily="34" charset="0"/>
                <a:cs typeface="Times New Roman" panose="02020603050405020304" pitchFamily="18" charset="0"/>
              </a:rPr>
              <a:t> centra sul possibile risultato peggiore e lo vede come il più probabile: sarebbe terribile se io fallissi</a:t>
            </a:r>
          </a:p>
          <a:p>
            <a:pP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SOVRAGENERALIZZAZIONE</a:t>
            </a:r>
            <a:r>
              <a:rPr lang="it-IT" sz="1800" dirty="0">
                <a:effectLst/>
                <a:latin typeface="Calibri" panose="020F0502020204030204" pitchFamily="34" charset="0"/>
                <a:ea typeface="Calibri" panose="020F0502020204030204" pitchFamily="34" charset="0"/>
                <a:cs typeface="Times New Roman" panose="02020603050405020304" pitchFamily="18" charset="0"/>
              </a:rPr>
              <a:t> percepire uno schema di evoluzione assolutamente negativa basandosi su un singolo incidente:   mi capita sempre di sbagliare. Io sembro fallire in moltissime situazioni</a:t>
            </a:r>
          </a:p>
          <a:p>
            <a:pP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PENSIERO DICOTOMICO</a:t>
            </a:r>
            <a:r>
              <a:rPr lang="it-IT" sz="1800" dirty="0">
                <a:effectLst/>
                <a:latin typeface="Calibri" panose="020F0502020204030204" pitchFamily="34" charset="0"/>
                <a:ea typeface="Calibri" panose="020F0502020204030204" pitchFamily="34" charset="0"/>
                <a:cs typeface="Times New Roman" panose="02020603050405020304" pitchFamily="18" charset="0"/>
              </a:rPr>
              <a:t> visto anche come pensiero bianco e nero tutto o nulla o pensiero binario. Si vedono gli eventi e le persone con in termini di tutto nulla. Io vengo sempre rifiutato da tutti oppure è stata una completa perdita di tempo </a:t>
            </a:r>
          </a:p>
          <a:p>
            <a:endParaRPr lang="it-IT" dirty="0"/>
          </a:p>
        </p:txBody>
      </p:sp>
    </p:spTree>
    <p:extLst>
      <p:ext uri="{BB962C8B-B14F-4D97-AF65-F5344CB8AC3E}">
        <p14:creationId xmlns:p14="http://schemas.microsoft.com/office/powerpoint/2010/main" val="2243120349"/>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b="1" dirty="0"/>
              <a:t>I Genitori che si considerano parte del problema:</a:t>
            </a:r>
            <a:r>
              <a:rPr lang="it-IT" sz="2800" dirty="0"/>
              <a:t> sono i genitori ideali, che capiscono di avere anch’essi un ruolo nel mantenimento del problema. Che inviano il figlio ma che partecipano attivamente al suo processo di cambiamento. Ovviamente sono la tipologia più rara.</a:t>
            </a:r>
          </a:p>
          <a:p>
            <a:pPr lvl="0"/>
            <a:r>
              <a:rPr lang="it-IT" sz="2800" b="1" dirty="0"/>
              <a:t>I Genitori che ritengono di essere il problema:</a:t>
            </a:r>
            <a:r>
              <a:rPr lang="it-IT" sz="2800" dirty="0"/>
              <a:t> o che pensano che la loro relazione con il figlio sia la causa del problema.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2084561"/>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con bambini ed adolescenti</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17-2</a:t>
            </a:r>
          </a:p>
          <a:p>
            <a:pPr eaLnBrk="1" hangingPunct="1">
              <a:defRPr/>
            </a:pPr>
            <a:r>
              <a:rPr lang="it-IT" dirty="0" err="1"/>
              <a:t>assessment</a:t>
            </a:r>
            <a:endParaRPr lang="it-IT" dirty="0"/>
          </a:p>
        </p:txBody>
      </p:sp>
    </p:spTree>
    <p:extLst>
      <p:ext uri="{BB962C8B-B14F-4D97-AF65-F5344CB8AC3E}">
        <p14:creationId xmlns:p14="http://schemas.microsoft.com/office/powerpoint/2010/main" val="3715654981"/>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ASSESSMENT CON I BAMBINI</a:t>
            </a:r>
            <a:br>
              <a:rPr lang="it-IT" b="1" dirty="0"/>
            </a:br>
            <a:endParaRPr lang="it-IT" dirty="0"/>
          </a:p>
        </p:txBody>
      </p:sp>
      <p:sp>
        <p:nvSpPr>
          <p:cNvPr id="3" name="Segnaposto contenuto 2"/>
          <p:cNvSpPr>
            <a:spLocks noGrp="1"/>
          </p:cNvSpPr>
          <p:nvPr>
            <p:ph idx="1"/>
          </p:nvPr>
        </p:nvSpPr>
        <p:spPr/>
        <p:txBody>
          <a:bodyPr>
            <a:noAutofit/>
          </a:bodyPr>
          <a:lstStyle/>
          <a:p>
            <a:r>
              <a:rPr lang="it-IT" sz="2800" dirty="0"/>
              <a:t>L’assessment dei clienti bambini o adolescenti comprende anche la famiglia e si distingue in alcune fasi: </a:t>
            </a:r>
          </a:p>
          <a:p>
            <a:pPr lvl="0"/>
            <a:r>
              <a:rPr lang="it-IT" sz="2800" b="1" dirty="0"/>
              <a:t>Valutare se le aspettative dei genitori sono realistiche: </a:t>
            </a:r>
            <a:r>
              <a:rPr lang="it-IT" sz="2800" dirty="0"/>
              <a:t>e in caso contrario mostrare l’impossibilità di raggiungerle e negoziare assieme a loro aspettative alternative. Per esempio non è realistico chiedere a un bambino che si concentri sui compiti per quattro ore al giorno.</a:t>
            </a:r>
          </a:p>
        </p:txBody>
      </p:sp>
    </p:spTree>
    <p:extLst>
      <p:ext uri="{BB962C8B-B14F-4D97-AF65-F5344CB8AC3E}">
        <p14:creationId xmlns:p14="http://schemas.microsoft.com/office/powerpoint/2010/main" val="345794246"/>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dirty="0"/>
              <a:t>È utile usare un linguaggio vicino al quello del bambino (non usare idee irrazionali ma termini semplici come “emozione buona/cattiva” </a:t>
            </a:r>
            <a:r>
              <a:rPr lang="it-IT" sz="2800" dirty="0" err="1"/>
              <a:t>ecc</a:t>
            </a:r>
            <a:r>
              <a:rPr lang="it-IT" sz="2800" dirty="0"/>
              <a:t>…) altrimenti il bambino dirà: “si, ho capito” anche se non è vero.</a:t>
            </a:r>
          </a:p>
          <a:p>
            <a:pPr lvl="0"/>
            <a:r>
              <a:rPr lang="it-IT" sz="2800" dirty="0"/>
              <a:t>È necessario prestare attenzione ai segnali non verbali del bambino</a:t>
            </a:r>
          </a:p>
          <a:p>
            <a:pPr lvl="0"/>
            <a:r>
              <a:rPr lang="it-IT" sz="2800" dirty="0"/>
              <a:t>Programmare gli incontri con il bambino rispetto ai suoi orari e non a quelli dei genitori.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70769707"/>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b="1" dirty="0"/>
              <a:t>Analisi del problema:</a:t>
            </a:r>
            <a:r>
              <a:rPr lang="it-IT" sz="2000" dirty="0"/>
              <a:t> chiarire con i genitori quali sono le caratteristiche del problema e quali sono, dal loro punto di vista, gli antecedenti e le conseguenze emotive e comportamentali.</a:t>
            </a:r>
          </a:p>
          <a:p>
            <a:r>
              <a:rPr lang="it-IT" sz="2000" b="1" dirty="0"/>
              <a:t>ES:	G: </a:t>
            </a:r>
            <a:r>
              <a:rPr lang="it-IT" sz="2000" dirty="0"/>
              <a:t>Il bambino piange tutti i giorni</a:t>
            </a:r>
          </a:p>
          <a:p>
            <a:r>
              <a:rPr lang="it-IT" sz="2000" b="1" dirty="0"/>
              <a:t>T: </a:t>
            </a:r>
            <a:r>
              <a:rPr lang="it-IT" sz="2000" dirty="0"/>
              <a:t>Quando piange?, Quante volte al giorno circa? Cosa fa la mamma? Perché piange? Quanti anni ha il bambino? Ecc...</a:t>
            </a:r>
          </a:p>
          <a:p>
            <a:pPr lvl="0"/>
            <a:r>
              <a:rPr lang="it-IT" sz="2000" b="1" dirty="0"/>
              <a:t>Valutazione del problema rispetto alla famiglia: </a:t>
            </a:r>
            <a:r>
              <a:rPr lang="it-IT" sz="2000" dirty="0"/>
              <a:t>si può quindi analizzare il problema rispetto ai ruoli e alle responsabilità dei rinforzi dei vari genitori. Spesso uno dei genitori è quello che detta le regole e l’altro rinforza il comportamento del bambino. Ad esempio si può chiedere direttamente al genitore chi decide a che ora il bambino va a dormire.</a:t>
            </a:r>
          </a:p>
          <a:p>
            <a:pPr>
              <a:buNone/>
            </a:pPr>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8576455"/>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dirty="0"/>
              <a:t>COSTRUIRE LA RELAZIONE CON I BAMBINI</a:t>
            </a:r>
            <a:br>
              <a:rPr lang="it-IT" b="1"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Spesso nel </a:t>
            </a:r>
            <a:r>
              <a:rPr lang="it-IT" dirty="0" err="1"/>
              <a:t>counseling</a:t>
            </a:r>
            <a:r>
              <a:rPr lang="it-IT" dirty="0"/>
              <a:t> con bambini o adolescenti è necessario prendersi cura di certi aspetti necessari perché si possa creare una buona relazione. </a:t>
            </a:r>
          </a:p>
          <a:p>
            <a:r>
              <a:rPr lang="it-IT" dirty="0"/>
              <a:t> </a:t>
            </a:r>
          </a:p>
          <a:p>
            <a:pPr lvl="0"/>
            <a:r>
              <a:rPr lang="it-IT" dirty="0"/>
              <a:t>Evitare di parlare uno di fronte all’altro, può creare disagio e alimentare la sensazione di essere matto.</a:t>
            </a:r>
          </a:p>
          <a:p>
            <a:pPr lvl="0"/>
            <a:r>
              <a:rPr lang="it-IT" dirty="0"/>
              <a:t>Si può effettuare un primo contatto con il bambino a casa</a:t>
            </a:r>
          </a:p>
          <a:p>
            <a:pPr lvl="0"/>
            <a:r>
              <a:rPr lang="it-IT" dirty="0"/>
              <a:t>Si può lasciare che i genitori portino cose e/o giocattoli del bambino da casa</a:t>
            </a:r>
          </a:p>
          <a:p>
            <a:pPr lvl="0"/>
            <a:r>
              <a:rPr lang="it-IT" dirty="0"/>
              <a:t>È molto più comodo e produttivo parlare mentre il bambino gioca o si occupa dei propri interessi</a:t>
            </a:r>
          </a:p>
        </p:txBody>
      </p:sp>
    </p:spTree>
    <p:extLst>
      <p:ext uri="{BB962C8B-B14F-4D97-AF65-F5344CB8AC3E}">
        <p14:creationId xmlns:p14="http://schemas.microsoft.com/office/powerpoint/2010/main" val="3358195341"/>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t>Vedere interessi, hobby, passioni e dimostrarsi interessati a conoscere tutto (non solo aiuta costruire una buona relazione ma si possono usare questi interessi in ottica terapeutica come oggetti di metafore o per negoziare contratti).</a:t>
            </a:r>
          </a:p>
          <a:p>
            <a:pPr lvl="0"/>
            <a:r>
              <a:rPr lang="it-IT" sz="2000" dirty="0"/>
              <a:t>Ci può essere la difficoltà di muoversi quando si tratta di definire cosa si dirà ai genitori. È sempre meglio essere onesti, anche per ottenere maggior rispetto. Mai dire che si terrà la bocca chiusa e poi parlarne con i genitori di nascosto. Si può, viceversa, negoziare con il bambino cosa si dirà ai genitori e/o incoraggiare a dirglielo lui stesso perché possa essere apprezzato il suo comportamento (es: “diglielo entro domani che controllo” altrimenti può mentire). Nel caso in cui non conosco come può reagire la famiglia non mi prendo il rischio e ne parlo direttamente con i genitori (senza nasconderlo al bambino).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48218725"/>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Un’altra ricerca ha dimostrato che questo senso di colpa può esistere anche perché funzionale in quanto, in un certo senso, permette ai genitori di credere che la situazione sia modificabile (se è colpa mia allora posso fare qualcosa per cambiare la situazione).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78628260"/>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 genitori possono avere 4 tipi di emozione predominanti rispetto ai problemi del figlio:</a:t>
            </a:r>
          </a:p>
          <a:p>
            <a:pPr lvl="0"/>
            <a:r>
              <a:rPr lang="it-IT" dirty="0"/>
              <a:t>Alti livelli di </a:t>
            </a:r>
            <a:r>
              <a:rPr lang="it-IT" b="1" dirty="0"/>
              <a:t>Ansia</a:t>
            </a:r>
            <a:endParaRPr lang="it-IT" dirty="0"/>
          </a:p>
          <a:p>
            <a:pPr lvl="0"/>
            <a:r>
              <a:rPr lang="it-IT" dirty="0"/>
              <a:t>Alti livelli di </a:t>
            </a:r>
            <a:r>
              <a:rPr lang="it-IT" b="1" dirty="0"/>
              <a:t>Rabbia</a:t>
            </a:r>
            <a:endParaRPr lang="it-IT" dirty="0"/>
          </a:p>
          <a:p>
            <a:pPr lvl="0"/>
            <a:r>
              <a:rPr lang="it-IT" dirty="0"/>
              <a:t>Alti livelli di </a:t>
            </a:r>
            <a:r>
              <a:rPr lang="it-IT" b="1" dirty="0"/>
              <a:t>Depressione</a:t>
            </a:r>
            <a:endParaRPr lang="it-IT" dirty="0"/>
          </a:p>
          <a:p>
            <a:pPr lvl="0"/>
            <a:r>
              <a:rPr lang="it-IT" dirty="0"/>
              <a:t>Alti livelli di </a:t>
            </a:r>
            <a:r>
              <a:rPr lang="it-IT" b="1" dirty="0"/>
              <a:t>Senso di Colpa</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86132521"/>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it-IT" dirty="0"/>
              <a:t>Cosa si può fare con genitori che manifestano queste emozioni disfunzionali?</a:t>
            </a:r>
          </a:p>
          <a:p>
            <a:r>
              <a:rPr lang="it-IT" dirty="0"/>
              <a:t>Si può dare inizio ad un processo di Dispute/Debite:</a:t>
            </a:r>
          </a:p>
          <a:p>
            <a:r>
              <a:rPr lang="it-IT" b="1" dirty="0"/>
              <a:t>T: </a:t>
            </a:r>
            <a:r>
              <a:rPr lang="it-IT" dirty="0"/>
              <a:t>Hai le prove della tua colpa?</a:t>
            </a:r>
          </a:p>
          <a:p>
            <a:r>
              <a:rPr lang="it-IT" b="1" dirty="0"/>
              <a:t>G: </a:t>
            </a:r>
            <a:r>
              <a:rPr lang="it-IT" dirty="0"/>
              <a:t>si, sono stati i miei geni.</a:t>
            </a:r>
          </a:p>
          <a:p>
            <a:r>
              <a:rPr lang="it-IT" b="1" dirty="0"/>
              <a:t>T: </a:t>
            </a:r>
            <a:r>
              <a:rPr lang="it-IT" dirty="0"/>
              <a:t>e tu puoi controllare i tuoi geni?</a:t>
            </a:r>
          </a:p>
          <a:p>
            <a:r>
              <a:rPr lang="it-IT" b="1" dirty="0"/>
              <a:t>G: </a:t>
            </a:r>
            <a:r>
              <a:rPr lang="it-IT" dirty="0"/>
              <a:t>no, però la colpa è comunque mia!</a:t>
            </a:r>
          </a:p>
          <a:p>
            <a:r>
              <a:rPr lang="it-IT" b="1" dirty="0"/>
              <a:t>T: 	</a:t>
            </a:r>
            <a:r>
              <a:rPr lang="it-IT" dirty="0"/>
              <a:t>Il bambino sta già facendo certi programmi, ottiene dei risultati? </a:t>
            </a:r>
          </a:p>
          <a:p>
            <a:r>
              <a:rPr lang="it-IT" dirty="0"/>
              <a:t>Sembra che il senso di colpa sia legato al passato?</a:t>
            </a:r>
          </a:p>
          <a:p>
            <a:r>
              <a:rPr lang="it-IT" dirty="0"/>
              <a:t>Quanto sono utili questi pensieri per aiutare il bambino?</a:t>
            </a:r>
          </a:p>
          <a:p>
            <a:r>
              <a:rPr lang="it-IT" dirty="0"/>
              <a:t>Avete esperienza di altri genitori di bambini con il suo problema? (sapendo che è probabile)</a:t>
            </a:r>
          </a:p>
          <a:p>
            <a:r>
              <a:rPr lang="it-IT" dirty="0"/>
              <a:t>Cosa pensate che pensino questi genitori? Si sentono in colpa? (valutare e stimolare alternative)</a:t>
            </a:r>
          </a:p>
        </p:txBody>
      </p:sp>
    </p:spTree>
    <p:extLst>
      <p:ext uri="{BB962C8B-B14F-4D97-AF65-F5344CB8AC3E}">
        <p14:creationId xmlns:p14="http://schemas.microsoft.com/office/powerpoint/2010/main" val="4251949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 </a:t>
            </a:r>
            <a:r>
              <a:rPr lang="it-IT" b="1" i="1" dirty="0"/>
              <a:t>CONCETTI GENERALI</a:t>
            </a:r>
            <a:br>
              <a:rPr lang="it-IT" b="1" i="1" dirty="0"/>
            </a:br>
            <a:endParaRPr lang="it-IT" dirty="0"/>
          </a:p>
        </p:txBody>
      </p:sp>
      <p:sp>
        <p:nvSpPr>
          <p:cNvPr id="3" name="Segnaposto contenuto 2"/>
          <p:cNvSpPr>
            <a:spLocks noGrp="1"/>
          </p:cNvSpPr>
          <p:nvPr>
            <p:ph idx="1"/>
          </p:nvPr>
        </p:nvSpPr>
        <p:spPr/>
        <p:txBody>
          <a:bodyPr>
            <a:normAutofit/>
          </a:bodyPr>
          <a:lstStyle/>
          <a:p>
            <a:pPr>
              <a:buNone/>
            </a:pPr>
            <a:r>
              <a:rPr lang="it-IT" b="1" dirty="0"/>
              <a:t> </a:t>
            </a:r>
          </a:p>
          <a:p>
            <a:r>
              <a:rPr lang="it-IT" dirty="0"/>
              <a:t>La REBT è una terapia cognitivo-comportamentale, una di quelle che hanno affrontato e stanno continuamente affrontando una convalida sperimentale. </a:t>
            </a:r>
          </a:p>
          <a:p>
            <a:r>
              <a:rPr lang="it-IT" dirty="0"/>
              <a:t>Il suo nome significa Terapia Razionale Emotiva e Comportamentale</a:t>
            </a:r>
          </a:p>
        </p:txBody>
      </p:sp>
    </p:spTree>
    <p:extLst>
      <p:ext uri="{BB962C8B-B14F-4D97-AF65-F5344CB8AC3E}">
        <p14:creationId xmlns:p14="http://schemas.microsoft.com/office/powerpoint/2010/main" val="1443148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E73545-22F8-4F1B-A7B2-A19EF4AEB47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A651990-6F48-4746-A5CF-05017DD8136E}"/>
              </a:ext>
            </a:extLst>
          </p:cNvPr>
          <p:cNvSpPr>
            <a:spLocks noGrp="1"/>
          </p:cNvSpPr>
          <p:nvPr>
            <p:ph idx="1"/>
          </p:nvPr>
        </p:nvSpPr>
        <p:spPr/>
        <p:txBody>
          <a:bodyPr>
            <a:normAutofit/>
          </a:bodyPr>
          <a:lstStyle/>
          <a:p>
            <a:r>
              <a:rPr lang="it-IT" sz="32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r>
              <a:rPr lang="it-IT" sz="3200" b="1" dirty="0">
                <a:effectLst/>
                <a:latin typeface="Times New Roman" panose="02020603050405020304" pitchFamily="18" charset="0"/>
                <a:ea typeface="Calibri" panose="020F0502020204030204" pitchFamily="34" charset="0"/>
                <a:cs typeface="Times New Roman" panose="02020603050405020304" pitchFamily="18" charset="0"/>
              </a:rPr>
              <a:t>Saltare alle conclusioni (inferenza arbitraria</a:t>
            </a:r>
            <a:r>
              <a:rPr lang="it-IT"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3200" b="1" dirty="0">
                <a:effectLst/>
                <a:latin typeface="Times New Roman" panose="02020603050405020304" pitchFamily="18" charset="0"/>
                <a:ea typeface="Calibri" panose="020F0502020204030204" pitchFamily="34" charset="0"/>
                <a:cs typeface="Times New Roman" panose="02020603050405020304" pitchFamily="18" charset="0"/>
              </a:rPr>
              <a:t>interpretare un evento in chiave negativa anche se non c'è alcuna prova valida che confermi la tua conclusione.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r>
              <a:rPr lang="it-IT" sz="3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00088927"/>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en-US" b="1" dirty="0"/>
              <a:t>LA REE (Rational Emotive Education)</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r>
              <a:rPr lang="it-IT" dirty="0"/>
              <a:t>La REE è costituita da un insieme di strategie adatta ad educare i bambini secondo i principi della REBT.</a:t>
            </a:r>
          </a:p>
          <a:p>
            <a:r>
              <a:rPr lang="it-IT" dirty="0"/>
              <a:t>Con un bambino, specie se piccolo, risulta impossibile fare certe domande (come nell’esempio dei genitori) e quindi è difficile applicare la REBT come con gli adulti.</a:t>
            </a:r>
          </a:p>
          <a:p>
            <a:r>
              <a:rPr lang="it-IT" dirty="0"/>
              <a:t>La REE è una derivata della REBT, una rielaborazione tesa a superare queste difficoltà e che permette di adattare la terapia in relazione al grado di sviluppo.</a:t>
            </a:r>
          </a:p>
          <a:p>
            <a:r>
              <a:rPr lang="it-IT" dirty="0"/>
              <a:t>Dedicheremo un paio di lezioni nella sezione applicativa del corso per prendere in esame un progetto di educazione razionale emotiva in classe</a:t>
            </a:r>
          </a:p>
          <a:p>
            <a:endParaRPr lang="it-IT" dirty="0"/>
          </a:p>
        </p:txBody>
      </p:sp>
    </p:spTree>
    <p:extLst>
      <p:ext uri="{BB962C8B-B14F-4D97-AF65-F5344CB8AC3E}">
        <p14:creationId xmlns:p14="http://schemas.microsoft.com/office/powerpoint/2010/main" val="3963295236"/>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Bambini Piccoli</a:t>
            </a:r>
          </a:p>
        </p:txBody>
      </p:sp>
      <p:sp>
        <p:nvSpPr>
          <p:cNvPr id="3" name="Segnaposto contenuto 2"/>
          <p:cNvSpPr>
            <a:spLocks noGrp="1"/>
          </p:cNvSpPr>
          <p:nvPr>
            <p:ph idx="1"/>
          </p:nvPr>
        </p:nvSpPr>
        <p:spPr/>
        <p:txBody>
          <a:bodyPr>
            <a:normAutofit fontScale="70000" lnSpcReduction="20000"/>
          </a:bodyPr>
          <a:lstStyle/>
          <a:p>
            <a:r>
              <a:rPr lang="it-IT" b="1" dirty="0"/>
              <a:t>Bambini Piccoli: </a:t>
            </a:r>
            <a:r>
              <a:rPr lang="it-IT" dirty="0"/>
              <a:t>i bambini piccoli hanno un modo molto diverso dagli adulti di esprimere le proprie </a:t>
            </a:r>
            <a:r>
              <a:rPr lang="it-IT" b="1" dirty="0"/>
              <a:t>emozioni</a:t>
            </a:r>
            <a:r>
              <a:rPr lang="it-IT" dirty="0"/>
              <a:t>. È necessario spesso usare parte della seduta per comprendere meglio queste emozioni. A tal fine si possono usare certe strategie come:</a:t>
            </a:r>
          </a:p>
          <a:p>
            <a:pPr lvl="0"/>
            <a:r>
              <a:rPr lang="it-IT" dirty="0"/>
              <a:t>Descrivere le emozioni di certi personaggi disegnati su delle vignette o utilizzati nel gioco.</a:t>
            </a:r>
          </a:p>
          <a:p>
            <a:pPr lvl="0"/>
            <a:r>
              <a:rPr lang="it-IT" dirty="0"/>
              <a:t>Giocare mimando le emozioni che vengono citate.</a:t>
            </a:r>
          </a:p>
          <a:p>
            <a:r>
              <a:rPr lang="it-IT" dirty="0"/>
              <a:t>Queste strategie non solo ci permettono di comprendere le emozioni del bambino ma di educarlo alla capacità di parlare delle emozioni.</a:t>
            </a:r>
          </a:p>
          <a:p>
            <a:r>
              <a:rPr lang="it-IT" dirty="0"/>
              <a:t>È ancora più difficile parlare di </a:t>
            </a:r>
            <a:r>
              <a:rPr lang="it-IT" b="1" dirty="0"/>
              <a:t>pensieri. </a:t>
            </a:r>
            <a:r>
              <a:rPr lang="it-IT" dirty="0"/>
              <a:t>Anche in questo caso si possono usare esercizi e giochi per comprendere indirettamente cosa pensano.</a:t>
            </a:r>
          </a:p>
          <a:p>
            <a:pPr>
              <a:buNone/>
            </a:pPr>
            <a:endParaRPr lang="it-IT" dirty="0"/>
          </a:p>
        </p:txBody>
      </p:sp>
    </p:spTree>
    <p:extLst>
      <p:ext uri="{BB962C8B-B14F-4D97-AF65-F5344CB8AC3E}">
        <p14:creationId xmlns:p14="http://schemas.microsoft.com/office/powerpoint/2010/main" val="1439954314"/>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dirty="0"/>
              <a:t>ESEMPIO</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Un bambino di 6 anni ha portato Forza4 in terapia. Il bambino era capriccioso e si infuriava quando non otteneva quello che voleva. Per esempio non sopportava di perdere, per cui la mamma, a casa lo lasciava vincere.</a:t>
            </a:r>
          </a:p>
          <a:p>
            <a:r>
              <a:rPr lang="it-IT" dirty="0"/>
              <a:t>Il bambino aveva già concluso che se si arrabbiava otteneva la vittoria e aveva, quindi, già imparato a manipolare il comportamento della madre:</a:t>
            </a:r>
          </a:p>
          <a:p>
            <a:r>
              <a:rPr lang="it-IT" dirty="0"/>
              <a:t> </a:t>
            </a:r>
          </a:p>
          <a:p>
            <a:r>
              <a:rPr lang="it-IT" b="1" dirty="0"/>
              <a:t>Bambino: </a:t>
            </a:r>
            <a:r>
              <a:rPr lang="it-IT" dirty="0"/>
              <a:t>idea: “non devo perdere” ► Emozione: Rabbia</a:t>
            </a:r>
          </a:p>
          <a:p>
            <a:r>
              <a:rPr lang="it-IT" b="1" dirty="0"/>
              <a:t>Mamma: </a:t>
            </a:r>
            <a:r>
              <a:rPr lang="it-IT" dirty="0"/>
              <a:t>idea: “non sopporto che si arrabbi” ► Comportamento: lasciarlo vincere</a:t>
            </a:r>
          </a:p>
          <a:p>
            <a:r>
              <a:rPr lang="it-IT" dirty="0"/>
              <a:t> </a:t>
            </a:r>
          </a:p>
          <a:p>
            <a:endParaRPr lang="it-IT" dirty="0"/>
          </a:p>
        </p:txBody>
      </p:sp>
    </p:spTree>
    <p:extLst>
      <p:ext uri="{BB962C8B-B14F-4D97-AF65-F5344CB8AC3E}">
        <p14:creationId xmlns:p14="http://schemas.microsoft.com/office/powerpoint/2010/main" val="4249407586"/>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Nella partita di Forza4 il terapeuta stravince. Il bambino scappa, la mamma cerca di rincorrerlo ma il terapeuta la blocca (ovviamente sa che il bambino non rischia di scappare in strada o di andare troppo lontano). Tiene la madre nello studio parlando di altre cose, evitando commenti sul comportamento del ragazzo.</a:t>
            </a:r>
          </a:p>
          <a:p>
            <a:r>
              <a:rPr lang="it-IT" dirty="0"/>
              <a:t>Dopo un poco lui ritorna e chiede alla madre perché non è andata a prenderlo. Il terapeuta gli dice: “ti stavamo aspettando”. Il bambino chiude la porta e se ne va di nuovo.</a:t>
            </a:r>
          </a:p>
          <a:p>
            <a:endParaRPr lang="it-IT" dirty="0"/>
          </a:p>
        </p:txBody>
      </p:sp>
    </p:spTree>
    <p:extLst>
      <p:ext uri="{BB962C8B-B14F-4D97-AF65-F5344CB8AC3E}">
        <p14:creationId xmlns:p14="http://schemas.microsoft.com/office/powerpoint/2010/main" val="1452861049"/>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Dopo un po’ di tempo rientra. La madre inizia a raccogliere i pezzi del gioco che il bambino ha buttato a terra infuriato ma il </a:t>
            </a:r>
            <a:r>
              <a:rPr lang="it-IT" dirty="0" err="1"/>
              <a:t>terapeuto</a:t>
            </a:r>
            <a:r>
              <a:rPr lang="it-IT" dirty="0"/>
              <a:t> la blocca. Il bambino li raccoglie dopo un po’ di tempo, in parte ancora imbronciato.</a:t>
            </a:r>
          </a:p>
          <a:p>
            <a:r>
              <a:rPr lang="it-IT" dirty="0"/>
              <a:t>Il terapeuta gli chiede se vuole fare un'altra partita e il bambino risponde: “ solo se mi prometti che vinco”.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69596457"/>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ESEMPIO</a:t>
            </a:r>
            <a:br>
              <a:rPr lang="it-IT" dirty="0"/>
            </a:br>
            <a:endParaRPr lang="it-IT" dirty="0"/>
          </a:p>
        </p:txBody>
      </p:sp>
      <p:sp>
        <p:nvSpPr>
          <p:cNvPr id="3" name="Segnaposto contenuto 2"/>
          <p:cNvSpPr>
            <a:spLocks noGrp="1"/>
          </p:cNvSpPr>
          <p:nvPr>
            <p:ph idx="1"/>
          </p:nvPr>
        </p:nvSpPr>
        <p:spPr/>
        <p:txBody>
          <a:bodyPr>
            <a:normAutofit fontScale="70000" lnSpcReduction="20000"/>
          </a:bodyPr>
          <a:lstStyle/>
          <a:p>
            <a:r>
              <a:rPr lang="it-IT" dirty="0"/>
              <a:t> Non si può certo ottenere un cambiamento dal giorno alla notte, in una sola seduta. È importante però orientarsi in una direzione positiva. </a:t>
            </a:r>
          </a:p>
          <a:p>
            <a:r>
              <a:rPr lang="it-IT" dirty="0"/>
              <a:t>L’obiettivo è quello di rinforzare pensieri alternativi attraverso la pratica (e non cambiarli attraverso la discussione come negli adulti). </a:t>
            </a:r>
          </a:p>
          <a:p>
            <a:r>
              <a:rPr lang="it-IT" dirty="0"/>
              <a:t> </a:t>
            </a:r>
          </a:p>
          <a:p>
            <a:r>
              <a:rPr lang="it-IT" b="1" dirty="0"/>
              <a:t>U</a:t>
            </a:r>
            <a:r>
              <a:rPr lang="it-IT" dirty="0"/>
              <a:t>na  soluzione potrebbe essere quella di scrivere dei biglietti da mettere sul gioco, in modo che il bambino potesse leggerli se perdeva e cercare di comportarsi di conseguenza (stipulando con il terapeuta una sorta di contratto). Sui biglietti poteva esserci scritto: “non mi piace perdere ma posso sopportarlo”.  I pensieri rimangono disfunzionali ma la lettura dei biglietti e il contratto stipulato possono modificare i comportamenti. Lentamente diventa una questione di allenamento (in questo esempio sarà il bambino stesso ad ammetterlo). </a:t>
            </a:r>
          </a:p>
          <a:p>
            <a:endParaRPr lang="it-IT" dirty="0"/>
          </a:p>
        </p:txBody>
      </p:sp>
    </p:spTree>
    <p:extLst>
      <p:ext uri="{BB962C8B-B14F-4D97-AF65-F5344CB8AC3E}">
        <p14:creationId xmlns:p14="http://schemas.microsoft.com/office/powerpoint/2010/main" val="4258088826"/>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Bambini più grandi</a:t>
            </a:r>
            <a:r>
              <a:rPr lang="it-IT" dirty="0"/>
              <a:t>: </a:t>
            </a:r>
          </a:p>
        </p:txBody>
      </p:sp>
      <p:sp>
        <p:nvSpPr>
          <p:cNvPr id="3" name="Segnaposto contenuto 2"/>
          <p:cNvSpPr>
            <a:spLocks noGrp="1"/>
          </p:cNvSpPr>
          <p:nvPr>
            <p:ph idx="1"/>
          </p:nvPr>
        </p:nvSpPr>
        <p:spPr/>
        <p:txBody>
          <a:bodyPr>
            <a:normAutofit/>
          </a:bodyPr>
          <a:lstStyle/>
          <a:p>
            <a:r>
              <a:rPr lang="it-IT" dirty="0"/>
              <a:t>quando i bambini crescono diventano via via più sensibili all’approvazione degli altri. Gli adolescenti non amano assumersi dei rischi di tipo sociale perché fallire vorrebbe dire che loro sono un fallimento. L’intervento deve sempre prendere in considerazione questi aspetti legati allo sviluppo e adattarsi ad essi.</a:t>
            </a:r>
          </a:p>
          <a:p>
            <a:pPr>
              <a:buNone/>
            </a:pPr>
            <a:endParaRPr lang="it-IT" dirty="0"/>
          </a:p>
          <a:p>
            <a:endParaRPr lang="it-IT" dirty="0"/>
          </a:p>
        </p:txBody>
      </p:sp>
    </p:spTree>
    <p:extLst>
      <p:ext uri="{BB962C8B-B14F-4D97-AF65-F5344CB8AC3E}">
        <p14:creationId xmlns:p14="http://schemas.microsoft.com/office/powerpoint/2010/main" val="826521166"/>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12776"/>
            <a:ext cx="8258204" cy="428628"/>
          </a:xfrm>
        </p:spPr>
        <p:txBody>
          <a:bodyPr>
            <a:normAutofit fontScale="90000"/>
          </a:bodyPr>
          <a:lstStyle/>
          <a:p>
            <a:r>
              <a:rPr lang="it-IT" b="1" i="1" dirty="0"/>
              <a:t>REBT IN BAMBINI </a:t>
            </a:r>
            <a:r>
              <a:rPr lang="it-IT" b="1" i="1" dirty="0" err="1"/>
              <a:t>DI</a:t>
            </a:r>
            <a:r>
              <a:rPr lang="it-IT" b="1" i="1" dirty="0"/>
              <a:t> POPOLAZIONI SPECIALI</a:t>
            </a:r>
            <a:br>
              <a:rPr lang="it-IT" b="1" i="1" dirty="0"/>
            </a:br>
            <a:endParaRPr lang="it-IT" dirty="0"/>
          </a:p>
        </p:txBody>
      </p:sp>
      <p:sp>
        <p:nvSpPr>
          <p:cNvPr id="3" name="Segnaposto contenuto 2"/>
          <p:cNvSpPr>
            <a:spLocks noGrp="1"/>
          </p:cNvSpPr>
          <p:nvPr>
            <p:ph idx="1"/>
          </p:nvPr>
        </p:nvSpPr>
        <p:spPr/>
        <p:txBody>
          <a:bodyPr>
            <a:normAutofit fontScale="77500" lnSpcReduction="20000"/>
          </a:bodyPr>
          <a:lstStyle/>
          <a:p>
            <a:r>
              <a:rPr lang="it-IT" b="1" dirty="0"/>
              <a:t>1) PROBLEMI INTERIORIZZATI (Ansia, Depressione)</a:t>
            </a:r>
          </a:p>
          <a:p>
            <a:r>
              <a:rPr lang="it-IT" dirty="0"/>
              <a:t>Sono problemi meno visibili di altri, per questo motivo è più raro che si presentino in terapia. </a:t>
            </a:r>
          </a:p>
          <a:p>
            <a:r>
              <a:rPr lang="it-IT" dirty="0"/>
              <a:t>A volte problemi di questo tipo possono apparirci irrilevanti, dobbiamo evitare di banalizzare o sottovalutare le loro emozioni, anche involontariamente.</a:t>
            </a:r>
          </a:p>
          <a:p>
            <a:r>
              <a:rPr lang="it-IT" dirty="0"/>
              <a:t>In questi casi si può procedere inizialmente considerando questi tre punti:</a:t>
            </a:r>
          </a:p>
          <a:p>
            <a:r>
              <a:rPr lang="it-IT" dirty="0"/>
              <a:t> </a:t>
            </a:r>
          </a:p>
          <a:p>
            <a:pPr lvl="0"/>
            <a:r>
              <a:rPr lang="it-IT" dirty="0"/>
              <a:t>Validare le emozioni dei bambini</a:t>
            </a:r>
          </a:p>
          <a:p>
            <a:pPr lvl="0"/>
            <a:r>
              <a:rPr lang="it-IT" dirty="0"/>
              <a:t>Definire con i bambini gli obiettivi</a:t>
            </a:r>
          </a:p>
          <a:p>
            <a:pPr lvl="0"/>
            <a:r>
              <a:rPr lang="it-IT" dirty="0"/>
              <a:t>Tenere un diario dei pensieri</a:t>
            </a:r>
          </a:p>
          <a:p>
            <a:pPr>
              <a:buNone/>
            </a:pPr>
            <a:endParaRPr lang="it-IT" dirty="0"/>
          </a:p>
        </p:txBody>
      </p:sp>
    </p:spTree>
    <p:extLst>
      <p:ext uri="{BB962C8B-B14F-4D97-AF65-F5344CB8AC3E}">
        <p14:creationId xmlns:p14="http://schemas.microsoft.com/office/powerpoint/2010/main" val="3031610015"/>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12776"/>
            <a:ext cx="8258204" cy="428628"/>
          </a:xfrm>
        </p:spPr>
        <p:txBody>
          <a:bodyPr>
            <a:normAutofit fontScale="90000"/>
          </a:bodyPr>
          <a:lstStyle/>
          <a:p>
            <a:r>
              <a:rPr lang="it-IT" b="1" dirty="0"/>
              <a:t>Il Diario dei Pensieri</a:t>
            </a:r>
            <a:br>
              <a:rPr lang="it-IT" dirty="0"/>
            </a:br>
            <a:endParaRPr lang="it-IT" dirty="0"/>
          </a:p>
        </p:txBody>
      </p:sp>
      <p:sp>
        <p:nvSpPr>
          <p:cNvPr id="3" name="Segnaposto contenuto 2"/>
          <p:cNvSpPr>
            <a:spLocks noGrp="1"/>
          </p:cNvSpPr>
          <p:nvPr>
            <p:ph idx="1"/>
          </p:nvPr>
        </p:nvSpPr>
        <p:spPr/>
        <p:txBody>
          <a:bodyPr>
            <a:normAutofit fontScale="55000" lnSpcReduction="20000"/>
          </a:bodyPr>
          <a:lstStyle/>
          <a:p>
            <a:r>
              <a:rPr lang="it-IT" dirty="0"/>
              <a:t>Questo diario è uno strumento di registrazione molto utile per poter descrivere i pensieri e le emozioni del bambino (che rappresenta l’obiettivo centrale della fase di assessment) nonché gli eventi attivanti (A) che li generano. Conoscere A, in particolare, ci permette di riflettere sulle potenziali alternative possibili nelle medesime situazioni.</a:t>
            </a:r>
          </a:p>
          <a:p>
            <a:r>
              <a:rPr lang="it-IT" dirty="0"/>
              <a:t>È importante che nel diario vengano registrate sia situazioni in cui il bambino si trova molto a disagio, sia situazioni in cui lo è meno. Questo permette anche di contrapporre pensieri e situazioni positive a quelle negative. Anche ciò può essere uno spunto su cui riflettere per definire contratti comportamentali che possano essere l’inizio del cambiamento dei pensieri.</a:t>
            </a:r>
          </a:p>
          <a:p>
            <a:r>
              <a:rPr lang="it-IT" dirty="0"/>
              <a:t> </a:t>
            </a:r>
          </a:p>
          <a:p>
            <a:r>
              <a:rPr lang="it-IT" b="1" dirty="0"/>
              <a:t>Esempio di Diario</a:t>
            </a:r>
            <a:endParaRPr lang="it-IT" dirty="0"/>
          </a:p>
          <a:p>
            <a:r>
              <a:rPr lang="it-IT" b="1" dirty="0"/>
              <a:t>Giorno/Ora</a:t>
            </a:r>
            <a:endParaRPr lang="it-IT" dirty="0"/>
          </a:p>
          <a:p>
            <a:r>
              <a:rPr lang="it-IT" b="1" dirty="0"/>
              <a:t>Situazione</a:t>
            </a:r>
            <a:endParaRPr lang="it-IT" dirty="0"/>
          </a:p>
          <a:p>
            <a:r>
              <a:rPr lang="it-IT" b="1" dirty="0"/>
              <a:t>A cosa pensi?</a:t>
            </a:r>
            <a:endParaRPr lang="it-IT" dirty="0"/>
          </a:p>
          <a:p>
            <a:r>
              <a:rPr lang="it-IT" b="1" dirty="0"/>
              <a:t>Quanto è forte l’emozione?</a:t>
            </a:r>
            <a:endParaRPr lang="it-IT" dirty="0"/>
          </a:p>
        </p:txBody>
      </p:sp>
    </p:spTree>
    <p:extLst>
      <p:ext uri="{BB962C8B-B14F-4D97-AF65-F5344CB8AC3E}">
        <p14:creationId xmlns:p14="http://schemas.microsoft.com/office/powerpoint/2010/main" val="3290135940"/>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556792"/>
            <a:ext cx="8258204" cy="428628"/>
          </a:xfrm>
        </p:spPr>
        <p:txBody>
          <a:bodyPr>
            <a:normAutofit fontScale="90000"/>
          </a:bodyPr>
          <a:lstStyle/>
          <a:p>
            <a:r>
              <a:rPr lang="it-IT" b="1" dirty="0"/>
              <a:t>2) ADHD</a:t>
            </a:r>
            <a:br>
              <a:rPr lang="it-IT" b="1"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a:t>Il Disturbo da Deficit di Attenzione/Iperattività è molto diffuso e rende le relazioni sociali molto difficili. Le ricerche hanno ormai convalidato da tempo l’efficacia dell’utilizzo di farmaci e terapie comportamentali. Riguardo all’uso primi è aperta un’atavica diatriba etica.</a:t>
            </a:r>
          </a:p>
          <a:p>
            <a:r>
              <a:rPr lang="it-IT" dirty="0"/>
              <a:t>La REBT può essere molto utile per affrontare problemi correlati a questo disturbo, per esempio la rabbia o la depressione per essere rifiutati dalle altre persone.</a:t>
            </a:r>
          </a:p>
          <a:p>
            <a:r>
              <a:rPr lang="it-IT" dirty="0"/>
              <a:t> </a:t>
            </a:r>
          </a:p>
        </p:txBody>
      </p:sp>
    </p:spTree>
    <p:extLst>
      <p:ext uri="{BB962C8B-B14F-4D97-AF65-F5344CB8AC3E}">
        <p14:creationId xmlns:p14="http://schemas.microsoft.com/office/powerpoint/2010/main" val="1699162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C0E8AD-862F-45C5-81FA-7973A996D3A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B25C77D-0292-4F7C-8D16-E93FAB16DC0B}"/>
              </a:ext>
            </a:extLst>
          </p:cNvPr>
          <p:cNvSpPr>
            <a:spLocks noGrp="1"/>
          </p:cNvSpPr>
          <p:nvPr>
            <p:ph idx="1"/>
          </p:nvPr>
        </p:nvSpPr>
        <p:spPr/>
        <p:txBody>
          <a:bodyPr>
            <a:normAutofit/>
          </a:bodyPr>
          <a:lstStyle/>
          <a:p>
            <a:r>
              <a:rPr lang="it-IT" sz="3200" b="1" dirty="0">
                <a:effectLst/>
                <a:latin typeface="Times New Roman" panose="02020603050405020304" pitchFamily="18" charset="0"/>
                <a:ea typeface="Calibri" panose="020F0502020204030204" pitchFamily="34" charset="0"/>
                <a:cs typeface="Times New Roman" panose="02020603050405020304" pitchFamily="18" charset="0"/>
              </a:rPr>
              <a:t>Ingigantimento e minimizzazione esageri l'importanza di alcune cose ad esempio un tuo passo falso o il successo di qualcun altro oppure le ridimensioni ingiustificatamente fino a farle apparire irrilevanti le tue qualità positive o le imperfezioni altrui lo si può anche definire inganno </a:t>
            </a:r>
            <a:r>
              <a:rPr lang="it-IT" sz="3200" b="1">
                <a:effectLst/>
                <a:latin typeface="Times New Roman" panose="02020603050405020304" pitchFamily="18" charset="0"/>
                <a:ea typeface="Calibri" panose="020F0502020204030204" pitchFamily="34" charset="0"/>
                <a:cs typeface="Times New Roman" panose="02020603050405020304" pitchFamily="18" charset="0"/>
              </a:rPr>
              <a:t>del binocolo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786465795"/>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412776"/>
            <a:ext cx="8258204" cy="428628"/>
          </a:xfrm>
        </p:spPr>
        <p:txBody>
          <a:bodyPr>
            <a:normAutofit fontScale="90000"/>
          </a:bodyPr>
          <a:lstStyle/>
          <a:p>
            <a:r>
              <a:rPr lang="it-IT" b="1" dirty="0"/>
              <a:t>3) DISTURBI </a:t>
            </a:r>
            <a:r>
              <a:rPr lang="it-IT" b="1" dirty="0" err="1"/>
              <a:t>DI</a:t>
            </a:r>
            <a:r>
              <a:rPr lang="it-IT" b="1" dirty="0"/>
              <a:t> APPRENDIMENTO</a:t>
            </a:r>
            <a:br>
              <a:rPr lang="it-IT" b="1" dirty="0"/>
            </a:br>
            <a:endParaRPr lang="it-IT" dirty="0"/>
          </a:p>
        </p:txBody>
      </p:sp>
      <p:sp>
        <p:nvSpPr>
          <p:cNvPr id="3" name="Segnaposto contenuto 2"/>
          <p:cNvSpPr>
            <a:spLocks noGrp="1"/>
          </p:cNvSpPr>
          <p:nvPr>
            <p:ph idx="1"/>
          </p:nvPr>
        </p:nvSpPr>
        <p:spPr/>
        <p:txBody>
          <a:bodyPr>
            <a:normAutofit fontScale="55000" lnSpcReduction="20000"/>
          </a:bodyPr>
          <a:lstStyle/>
          <a:p>
            <a:r>
              <a:rPr lang="it-IT" dirty="0"/>
              <a:t>Come per l’ADHD anche innanzi a disturbi di apprendimento il ruolo della REBT può essere quello di lavorare sulle emozioni disfunzionali correlate.</a:t>
            </a:r>
          </a:p>
          <a:p>
            <a:r>
              <a:rPr lang="it-IT" dirty="0"/>
              <a:t>Spesso i ragazzi che soffrono di questo tipo di disturbi sperimentano depressione perché non possono imparare come gli altri e si demotivano da soli.</a:t>
            </a:r>
          </a:p>
          <a:p>
            <a:r>
              <a:rPr lang="it-IT" dirty="0"/>
              <a:t>Questi ragazzi possono arrivare a dire:</a:t>
            </a:r>
          </a:p>
          <a:p>
            <a:r>
              <a:rPr lang="it-IT" dirty="0"/>
              <a:t> </a:t>
            </a:r>
          </a:p>
          <a:p>
            <a:r>
              <a:rPr lang="it-IT" b="1" dirty="0"/>
              <a:t>C: </a:t>
            </a:r>
            <a:r>
              <a:rPr lang="it-IT" dirty="0"/>
              <a:t>è troppo difficile per me e non vale la pena impegnarsi</a:t>
            </a:r>
          </a:p>
          <a:p>
            <a:r>
              <a:rPr lang="it-IT" b="1" dirty="0"/>
              <a:t>T: </a:t>
            </a:r>
            <a:r>
              <a:rPr lang="it-IT" dirty="0"/>
              <a:t>Sottolineare (onestamente) che è effettivamente più difficile per il ragazzo ma che, attraverso l’impegno si può apprendere comunque come gli altri.</a:t>
            </a:r>
          </a:p>
          <a:p>
            <a:r>
              <a:rPr lang="it-IT" dirty="0"/>
              <a:t> </a:t>
            </a:r>
          </a:p>
          <a:p>
            <a:r>
              <a:rPr lang="it-IT" b="1" dirty="0"/>
              <a:t>C: </a:t>
            </a:r>
            <a:r>
              <a:rPr lang="it-IT" dirty="0"/>
              <a:t>non è giusto che io debba fare più fatica</a:t>
            </a:r>
          </a:p>
          <a:p>
            <a:r>
              <a:rPr lang="it-IT" b="1" dirty="0"/>
              <a:t>T: </a:t>
            </a:r>
            <a:r>
              <a:rPr lang="it-IT" dirty="0"/>
              <a:t>è vero che devi fare più fatica, nessuno ha detto che tutti devono fare uguale fatica</a:t>
            </a:r>
          </a:p>
          <a:p>
            <a:r>
              <a:rPr lang="it-IT" dirty="0"/>
              <a:t> </a:t>
            </a:r>
          </a:p>
          <a:p>
            <a:r>
              <a:rPr lang="it-IT" b="1" dirty="0"/>
              <a:t>C: </a:t>
            </a:r>
            <a:r>
              <a:rPr lang="it-IT" dirty="0"/>
              <a:t>anche se faccio del mio meglio non riesco comunque</a:t>
            </a:r>
          </a:p>
          <a:p>
            <a:r>
              <a:rPr lang="it-IT" b="1" dirty="0"/>
              <a:t>T: </a:t>
            </a:r>
            <a:r>
              <a:rPr lang="it-IT" dirty="0"/>
              <a:t>lavorare sull’accettazione dei risultati. Pensarla così a cosa ti è utile </a:t>
            </a:r>
          </a:p>
          <a:p>
            <a:endParaRPr lang="it-IT" dirty="0"/>
          </a:p>
          <a:p>
            <a:endParaRPr lang="it-IT" dirty="0"/>
          </a:p>
        </p:txBody>
      </p:sp>
    </p:spTree>
    <p:extLst>
      <p:ext uri="{BB962C8B-B14F-4D97-AF65-F5344CB8AC3E}">
        <p14:creationId xmlns:p14="http://schemas.microsoft.com/office/powerpoint/2010/main" val="3410288891"/>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4) GENITORI DIVORZIATI</a:t>
            </a:r>
            <a:br>
              <a:rPr lang="it-IT" b="1" dirty="0"/>
            </a:br>
            <a:endParaRPr lang="it-IT" dirty="0"/>
          </a:p>
        </p:txBody>
      </p:sp>
      <p:sp>
        <p:nvSpPr>
          <p:cNvPr id="3" name="Segnaposto contenuto 2"/>
          <p:cNvSpPr>
            <a:spLocks noGrp="1"/>
          </p:cNvSpPr>
          <p:nvPr>
            <p:ph idx="1"/>
          </p:nvPr>
        </p:nvSpPr>
        <p:spPr/>
        <p:txBody>
          <a:bodyPr>
            <a:normAutofit fontScale="62500" lnSpcReduction="20000"/>
          </a:bodyPr>
          <a:lstStyle/>
          <a:p>
            <a:r>
              <a:rPr lang="it-IT" dirty="0"/>
              <a:t>In questi casi si può lavorare con i genitori cercando di educarli ad un comportamento adeguato attraverso suggerimenti e prescrizioni comportamentali.</a:t>
            </a:r>
          </a:p>
          <a:p>
            <a:r>
              <a:rPr lang="it-IT" dirty="0"/>
              <a:t>Alcuni esempi possono essere:</a:t>
            </a:r>
          </a:p>
          <a:p>
            <a:pPr lvl="0"/>
            <a:r>
              <a:rPr lang="it-IT" dirty="0"/>
              <a:t>Tenere il più possibile i figli lontani dalle beghe legali</a:t>
            </a:r>
          </a:p>
          <a:p>
            <a:pPr lvl="0"/>
            <a:r>
              <a:rPr lang="it-IT" dirty="0"/>
              <a:t>Dire ai genitori di rispettare le visite pianificate e le promesse effettuate. </a:t>
            </a:r>
          </a:p>
          <a:p>
            <a:pPr lvl="0"/>
            <a:r>
              <a:rPr lang="it-IT" dirty="0"/>
              <a:t>Garantire frequenti contatti con entrambi i genitori e creare un calendario in modo che le aspettative vengano corrisposte.</a:t>
            </a:r>
          </a:p>
          <a:p>
            <a:pPr lvl="0"/>
            <a:r>
              <a:rPr lang="it-IT" dirty="0"/>
              <a:t>Fare in modo che entrambi i genitori siano coerenti nei parametri educativi e che non vi siano contraddizioni.</a:t>
            </a:r>
          </a:p>
          <a:p>
            <a:r>
              <a:rPr lang="it-IT" dirty="0"/>
              <a:t>Si può anche preparare il ragazzo (e i genitori) quando si è in procinto di divorzio. In questo caso si può insegnare ai genitori a non dare false speranze (“la cosa è temporanea”) ed evitare di dire cose per far star bene il ragazzo in quel momento.</a:t>
            </a:r>
          </a:p>
          <a:p>
            <a:r>
              <a:rPr lang="it-IT" dirty="0"/>
              <a:t> </a:t>
            </a:r>
          </a:p>
        </p:txBody>
      </p:sp>
    </p:spTree>
    <p:extLst>
      <p:ext uri="{BB962C8B-B14F-4D97-AF65-F5344CB8AC3E}">
        <p14:creationId xmlns:p14="http://schemas.microsoft.com/office/powerpoint/2010/main" val="3756976894"/>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dirty="0"/>
              <a:t>5) TRAUMA</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I traumi più frequenti nei bambini riguardano la morte di una persona cara o l’aver assistito ad una scena di aggressione.</a:t>
            </a:r>
          </a:p>
          <a:p>
            <a:r>
              <a:rPr lang="it-IT" dirty="0"/>
              <a:t>Il superamento del trauma è molto diverso da quello degli adulti, perché il trauma può portare ad una maggior varietà di conseguenze. Alcune di esse possono essere: comportamento regressivo, enuresi notturna, ansia di separazione, esaltazione alcuni comportamenti per richiamare l’attenzione degli altri </a:t>
            </a:r>
            <a:r>
              <a:rPr lang="it-IT" dirty="0" err="1"/>
              <a:t>ecc…</a:t>
            </a:r>
            <a:endParaRPr lang="it-IT" dirty="0"/>
          </a:p>
          <a:p>
            <a:r>
              <a:rPr lang="it-IT" dirty="0"/>
              <a:t>In questi casi è importante creare una relazione e un ambiente in cui il bambino possa sentirsi a proprio agio nel parlare del trauma </a:t>
            </a:r>
            <a:r>
              <a:rPr lang="it-IT"/>
              <a:t>subito.</a:t>
            </a:r>
            <a:r>
              <a:rPr lang="it-IT" dirty="0"/>
              <a:t> </a:t>
            </a:r>
          </a:p>
          <a:p>
            <a:endParaRPr lang="it-IT" dirty="0"/>
          </a:p>
          <a:p>
            <a:endParaRPr lang="it-IT" dirty="0"/>
          </a:p>
        </p:txBody>
      </p:sp>
    </p:spTree>
    <p:extLst>
      <p:ext uri="{BB962C8B-B14F-4D97-AF65-F5344CB8AC3E}">
        <p14:creationId xmlns:p14="http://schemas.microsoft.com/office/powerpoint/2010/main" val="60932682"/>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interventi in gruppo</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17-3</a:t>
            </a:r>
          </a:p>
        </p:txBody>
      </p:sp>
    </p:spTree>
    <p:extLst>
      <p:ext uri="{BB962C8B-B14F-4D97-AF65-F5344CB8AC3E}">
        <p14:creationId xmlns:p14="http://schemas.microsoft.com/office/powerpoint/2010/main" val="1036155671"/>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i="1" dirty="0"/>
              <a:t>LA REBT E I GRUPPI</a:t>
            </a:r>
            <a:br>
              <a:rPr lang="it-IT" b="1" i="1" dirty="0"/>
            </a:br>
            <a:endParaRPr lang="it-IT" dirty="0"/>
          </a:p>
        </p:txBody>
      </p:sp>
      <p:sp>
        <p:nvSpPr>
          <p:cNvPr id="3" name="Segnaposto contenuto 2"/>
          <p:cNvSpPr>
            <a:spLocks noGrp="1"/>
          </p:cNvSpPr>
          <p:nvPr>
            <p:ph idx="1"/>
          </p:nvPr>
        </p:nvSpPr>
        <p:spPr/>
        <p:txBody>
          <a:bodyPr>
            <a:noAutofit/>
          </a:bodyPr>
          <a:lstStyle/>
          <a:p>
            <a:r>
              <a:rPr lang="it-IT" sz="1800" b="1" i="1" dirty="0"/>
              <a:t>REBT e Gruppi di Bambini</a:t>
            </a:r>
          </a:p>
          <a:p>
            <a:r>
              <a:rPr lang="it-IT" sz="1800" dirty="0"/>
              <a:t>Ci possono essere solitamente 3 tipi di gruppi di bambini: </a:t>
            </a:r>
          </a:p>
          <a:p>
            <a:pPr lvl="0"/>
            <a:r>
              <a:rPr lang="it-IT" sz="1800" b="1" dirty="0"/>
              <a:t>Gruppo di </a:t>
            </a:r>
            <a:r>
              <a:rPr lang="it-IT" sz="1800" b="1" dirty="0" err="1"/>
              <a:t>Counseling</a:t>
            </a:r>
            <a:r>
              <a:rPr lang="it-IT" sz="1800" b="1" dirty="0"/>
              <a:t> e Terapia: </a:t>
            </a:r>
            <a:r>
              <a:rPr lang="it-IT" sz="1800" dirty="0"/>
              <a:t>in cui si ha a che fare con le emozioni dei bambini. Possono essere gruppi composti da bambini con diversi problemi o con il medesimo disturbo (</a:t>
            </a:r>
            <a:r>
              <a:rPr lang="it-IT" sz="1800" dirty="0" err="1"/>
              <a:t>es</a:t>
            </a:r>
            <a:r>
              <a:rPr lang="it-IT" sz="1800" dirty="0"/>
              <a:t>: gruppo di bambini con genitori divorziati). Questo è il gruppo in cui la REBT si mostra essere più utile</a:t>
            </a:r>
          </a:p>
          <a:p>
            <a:pPr lvl="0"/>
            <a:r>
              <a:rPr lang="it-IT" sz="1800" b="1" dirty="0"/>
              <a:t>Gruppo orientato ad un compito:</a:t>
            </a:r>
            <a:r>
              <a:rPr lang="it-IT" sz="1800" dirty="0"/>
              <a:t> sono gruppi in cui si lavora per un obiettivo prestabilito. Si può aiutare, attraverso la REBT la definizione dell’obiettivo e i passi per raggiungerlo (che si tratti di emozioni o di comportamenti).</a:t>
            </a:r>
          </a:p>
          <a:p>
            <a:pPr lvl="0"/>
            <a:r>
              <a:rPr lang="it-IT" sz="1800" b="1" dirty="0"/>
              <a:t>Gruppo Educativo:</a:t>
            </a:r>
            <a:r>
              <a:rPr lang="it-IT" sz="1800" dirty="0"/>
              <a:t> è un gruppo in cui si raccolgono i ragazzi cosiddetti “a rischio” di comportamenti violenti e abuso di droga. L’obiettivo è la prevenzione di questi comportamenti attraverso l’insegnamento di capacità di </a:t>
            </a:r>
            <a:r>
              <a:rPr lang="it-IT" sz="1800" dirty="0" err="1"/>
              <a:t>coping</a:t>
            </a:r>
            <a:r>
              <a:rPr lang="it-IT" sz="1800" dirty="0"/>
              <a:t>. Dire NO alla droga non basta, sono necessarie capacità di resistere a pressioni sociali e altro.</a:t>
            </a:r>
          </a:p>
          <a:p>
            <a:r>
              <a:rPr lang="it-IT" sz="1800" dirty="0"/>
              <a:t>Possono anche essere gruppi di educazione sessuale per prevenire la trasmissione di malattie. </a:t>
            </a:r>
          </a:p>
        </p:txBody>
      </p:sp>
    </p:spTree>
    <p:extLst>
      <p:ext uri="{BB962C8B-B14F-4D97-AF65-F5344CB8AC3E}">
        <p14:creationId xmlns:p14="http://schemas.microsoft.com/office/powerpoint/2010/main" val="1561132016"/>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dirty="0"/>
              <a:t>REBT e Gruppi di Adulti</a:t>
            </a:r>
            <a:br>
              <a:rPr lang="it-IT" b="1" i="1" dirty="0"/>
            </a:br>
            <a:endParaRPr lang="it-IT" dirty="0"/>
          </a:p>
        </p:txBody>
      </p:sp>
      <p:sp>
        <p:nvSpPr>
          <p:cNvPr id="3" name="Segnaposto contenuto 2"/>
          <p:cNvSpPr>
            <a:spLocks noGrp="1"/>
          </p:cNvSpPr>
          <p:nvPr>
            <p:ph idx="1"/>
          </p:nvPr>
        </p:nvSpPr>
        <p:spPr/>
        <p:txBody>
          <a:bodyPr>
            <a:normAutofit/>
          </a:bodyPr>
          <a:lstStyle/>
          <a:p>
            <a:r>
              <a:rPr lang="it-IT" dirty="0"/>
              <a:t>Sin dalle origini la REBT è stata usata nella terapia di gruppo anche perché permette di affrontare problemi sia a breve che a lungo termine. Nei gruppi REBT tutti i membri parlano con le singole persone.</a:t>
            </a:r>
          </a:p>
          <a:p>
            <a:r>
              <a:rPr lang="it-IT" dirty="0"/>
              <a:t>Nei gruppi l’individuazione degli obiettivi è ancora più importante che nella terapia individuale. </a:t>
            </a:r>
          </a:p>
          <a:p>
            <a:endParaRPr lang="it-IT" dirty="0"/>
          </a:p>
          <a:p>
            <a:endParaRPr lang="it-IT" dirty="0"/>
          </a:p>
        </p:txBody>
      </p:sp>
    </p:spTree>
    <p:extLst>
      <p:ext uri="{BB962C8B-B14F-4D97-AF65-F5344CB8AC3E}">
        <p14:creationId xmlns:p14="http://schemas.microsoft.com/office/powerpoint/2010/main" val="2812172769"/>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PRE-SCREENING</a:t>
            </a:r>
            <a:br>
              <a:rPr lang="it-IT" b="1" dirty="0"/>
            </a:br>
            <a:endParaRPr lang="it-IT" dirty="0"/>
          </a:p>
        </p:txBody>
      </p:sp>
      <p:sp>
        <p:nvSpPr>
          <p:cNvPr id="3" name="Segnaposto contenuto 2"/>
          <p:cNvSpPr>
            <a:spLocks noGrp="1"/>
          </p:cNvSpPr>
          <p:nvPr>
            <p:ph idx="1"/>
          </p:nvPr>
        </p:nvSpPr>
        <p:spPr/>
        <p:txBody>
          <a:bodyPr>
            <a:noAutofit/>
          </a:bodyPr>
          <a:lstStyle/>
          <a:p>
            <a:r>
              <a:rPr lang="it-IT" sz="2000" dirty="0"/>
              <a:t>Il </a:t>
            </a:r>
            <a:r>
              <a:rPr lang="it-IT" sz="2000" dirty="0" err="1"/>
              <a:t>prescreening</a:t>
            </a:r>
            <a:r>
              <a:rPr lang="it-IT" sz="2000" dirty="0"/>
              <a:t> è una procedura necessaria per individuare le caratteristiche generali dei membri. Alcune persone, infatti, non sono adatte alla terapia di gruppo. </a:t>
            </a:r>
          </a:p>
          <a:p>
            <a:r>
              <a:rPr lang="it-IT" sz="2000" dirty="0"/>
              <a:t>I </a:t>
            </a:r>
            <a:r>
              <a:rPr lang="it-IT" sz="2000" b="1" dirty="0"/>
              <a:t>criteri di esclusione</a:t>
            </a:r>
            <a:r>
              <a:rPr lang="it-IT" sz="2000" dirty="0"/>
              <a:t> sono i seguenti:</a:t>
            </a:r>
          </a:p>
          <a:p>
            <a:pPr lvl="0"/>
            <a:r>
              <a:rPr lang="it-IT" sz="2000" dirty="0"/>
              <a:t>Presenza di alcuni specifici disturbi: paranoici, schizofrenici (anche se possono essere costruiti gruppi di soli schizofrenici), borderline (a causa dell’intensità delle relazioni che vivono e che può creare difficoltà in un gruppo).</a:t>
            </a:r>
          </a:p>
          <a:p>
            <a:pPr lvl="0"/>
            <a:r>
              <a:rPr lang="it-IT" sz="2000" dirty="0"/>
              <a:t>Soggetti Silenziosi</a:t>
            </a:r>
          </a:p>
          <a:p>
            <a:pPr lvl="0"/>
            <a:r>
              <a:rPr lang="it-IT" sz="2000" dirty="0"/>
              <a:t>Casi motivati per sé ma non per gli altri</a:t>
            </a:r>
          </a:p>
          <a:p>
            <a:pPr lvl="0"/>
            <a:r>
              <a:rPr lang="it-IT" sz="2000" dirty="0"/>
              <a:t>Soggetti che non vogliono fare </a:t>
            </a:r>
            <a:r>
              <a:rPr lang="it-IT" sz="2000" dirty="0" err="1"/>
              <a:t>Homework</a:t>
            </a:r>
            <a:r>
              <a:rPr lang="it-IT" sz="2000" dirty="0"/>
              <a:t> (ogni seduta inizia con il controllo degli </a:t>
            </a:r>
            <a:r>
              <a:rPr lang="it-IT" sz="2000" dirty="0" err="1"/>
              <a:t>homework</a:t>
            </a:r>
            <a:r>
              <a:rPr lang="it-IT" sz="2000" dirty="0"/>
              <a:t>).</a:t>
            </a:r>
          </a:p>
        </p:txBody>
      </p:sp>
    </p:spTree>
    <p:extLst>
      <p:ext uri="{BB962C8B-B14F-4D97-AF65-F5344CB8AC3E}">
        <p14:creationId xmlns:p14="http://schemas.microsoft.com/office/powerpoint/2010/main" val="956661182"/>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fase di </a:t>
            </a:r>
            <a:r>
              <a:rPr lang="it-IT" sz="2400" dirty="0" err="1"/>
              <a:t>prescreening</a:t>
            </a:r>
            <a:r>
              <a:rPr lang="it-IT" sz="2400" dirty="0"/>
              <a:t> serve anche a preparare il futuro cliente alla terapia di gruppo, gli possono essere date informazioni sulle caratteristiche della terapia e anche sui concetti di base della REBT. Nei gruppi open-</a:t>
            </a:r>
            <a:r>
              <a:rPr lang="it-IT" sz="2400" dirty="0" err="1"/>
              <a:t>ended</a:t>
            </a:r>
            <a:r>
              <a:rPr lang="it-IT" sz="2400" dirty="0"/>
              <a:t> (quelli che non hanno una durata predefinita) si può organizzare un incontro preparatorio tra il cliente nuovo ed uno esperto del gruppo.</a:t>
            </a:r>
          </a:p>
          <a:p>
            <a:r>
              <a:rPr lang="it-IT" sz="2400" dirty="0"/>
              <a:t>Per valutare l’inclusione di un cliente in un gruppo si può tenere in considerazione anche la sua motivazione ad aiutare gli altri</a:t>
            </a:r>
            <a:r>
              <a:rPr lang="it-IT" dirty="0"/>
              <a:t>.</a:t>
            </a:r>
          </a:p>
          <a:p>
            <a:pPr>
              <a:buNone/>
            </a:pP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21714127"/>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ASPETTI GENERALI DELLA TERAPIA </a:t>
            </a:r>
            <a:r>
              <a:rPr lang="it-IT" b="1" dirty="0" err="1"/>
              <a:t>DI</a:t>
            </a:r>
            <a:r>
              <a:rPr lang="it-IT" b="1" dirty="0"/>
              <a:t> GRUPPO</a:t>
            </a:r>
            <a:br>
              <a:rPr lang="it-IT" b="1"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a:t>Vengono di seguito descritte le caratteristiche e i problemi che solitamente si devono affrontare in una terapia di gruppo:</a:t>
            </a:r>
          </a:p>
          <a:p>
            <a:pPr lvl="0"/>
            <a:r>
              <a:rPr lang="it-IT" dirty="0"/>
              <a:t>Ciò che emerge nel gruppo rimane nel gruppo (occorre invitare le persone a non parlarne all’esterno e anche se due membri del gruppo dovessero incontrarsi fuori). Questa garanzia aiuta la socializzazione e il rilassamento dei membri nel gruppo.</a:t>
            </a:r>
          </a:p>
          <a:p>
            <a:pPr lvl="0"/>
            <a:r>
              <a:rPr lang="it-IT" dirty="0"/>
              <a:t>Non tutte le persone possono essere consapevoli di avere un problema</a:t>
            </a:r>
          </a:p>
          <a:p>
            <a:endParaRPr lang="it-IT" dirty="0"/>
          </a:p>
        </p:txBody>
      </p:sp>
    </p:spTree>
    <p:extLst>
      <p:ext uri="{BB962C8B-B14F-4D97-AF65-F5344CB8AC3E}">
        <p14:creationId xmlns:p14="http://schemas.microsoft.com/office/powerpoint/2010/main" val="259500042"/>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lvl="0"/>
            <a:r>
              <a:rPr lang="it-IT" sz="3400" dirty="0"/>
              <a:t>Non tutte le persone vengono spontaneamente (valutare se rischiare di mischiare in uno stesso gruppo chi viene spontaneamente e chi no)</a:t>
            </a:r>
          </a:p>
          <a:p>
            <a:pPr lvl="0"/>
            <a:r>
              <a:rPr lang="it-IT" sz="3400" dirty="0"/>
              <a:t>È importante chiarire che non si deve cercare di imporre i propri valori agli altri. Nei limiti del possibile si può cercare di sviluppare nei clienti la consapevolezza nei propri valori e di quelli delle altre persone che possono essere diversi.</a:t>
            </a:r>
          </a:p>
          <a:p>
            <a:pPr lvl="0"/>
            <a:r>
              <a:rPr lang="it-IT" sz="3400" dirty="0"/>
              <a:t>Riflettere, a seconda dei casi, se mescolare nello stesso gruppo persone di sessi differenti. In alcuni casi è meglio uno solo (</a:t>
            </a:r>
            <a:r>
              <a:rPr lang="it-IT" sz="3400" dirty="0" err="1"/>
              <a:t>es</a:t>
            </a:r>
            <a:r>
              <a:rPr lang="it-IT" sz="3400" dirty="0"/>
              <a:t>: problemi sessuali), in altri la presenza dei due sessi può aumentare il realismo.</a:t>
            </a:r>
          </a:p>
          <a:p>
            <a:pPr lvl="0"/>
            <a:r>
              <a:rPr lang="it-IT" sz="3400" dirty="0"/>
              <a:t>Riflettere se costruire un gruppo </a:t>
            </a:r>
            <a:r>
              <a:rPr lang="it-IT" sz="3400" b="1" dirty="0" err="1"/>
              <a:t>open-ended</a:t>
            </a:r>
            <a:r>
              <a:rPr lang="it-IT" sz="3400" dirty="0"/>
              <a:t> o </a:t>
            </a:r>
            <a:r>
              <a:rPr lang="it-IT" sz="3400" b="1" dirty="0" err="1"/>
              <a:t>time</a:t>
            </a:r>
            <a:r>
              <a:rPr lang="it-IT" sz="3400" b="1" dirty="0"/>
              <a:t> </a:t>
            </a:r>
            <a:r>
              <a:rPr lang="it-IT" sz="3400" b="1" dirty="0" err="1"/>
              <a:t>limited</a:t>
            </a:r>
            <a:r>
              <a:rPr lang="it-IT" sz="3400" dirty="0"/>
              <a:t>.</a:t>
            </a:r>
          </a:p>
          <a:p>
            <a:endParaRPr lang="it-IT" dirty="0"/>
          </a:p>
        </p:txBody>
      </p:sp>
    </p:spTree>
    <p:extLst>
      <p:ext uri="{BB962C8B-B14F-4D97-AF65-F5344CB8AC3E}">
        <p14:creationId xmlns:p14="http://schemas.microsoft.com/office/powerpoint/2010/main" val="3264206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CCBDEA-F809-4615-8D2E-065EBB46E67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10B6509-7C75-41C1-99F1-2E1116663C95}"/>
              </a:ext>
            </a:extLst>
          </p:cNvPr>
          <p:cNvSpPr>
            <a:spLocks noGrp="1"/>
          </p:cNvSpPr>
          <p:nvPr>
            <p:ph idx="1"/>
          </p:nvPr>
        </p:nvSpPr>
        <p:spPr/>
        <p:txBody>
          <a:bodyPr>
            <a:normAutofit fontScale="77500" lnSpcReduction="20000"/>
          </a:bodyPr>
          <a:lstStyle/>
          <a:p>
            <a:r>
              <a:rPr lang="it-IT" sz="3200" b="1" dirty="0">
                <a:effectLst/>
                <a:latin typeface="Times New Roman" panose="02020603050405020304" pitchFamily="18" charset="0"/>
                <a:ea typeface="Calibri" panose="020F0502020204030204" pitchFamily="34" charset="0"/>
                <a:cs typeface="Times New Roman" panose="02020603050405020304" pitchFamily="18" charset="0"/>
              </a:rPr>
              <a:t>Affermazioni di dovere (</a:t>
            </a:r>
            <a:r>
              <a:rPr lang="it-IT" sz="3200" b="1" dirty="0" err="1">
                <a:effectLst/>
                <a:latin typeface="Times New Roman" panose="02020603050405020304" pitchFamily="18" charset="0"/>
                <a:ea typeface="Calibri" panose="020F0502020204030204" pitchFamily="34" charset="0"/>
                <a:cs typeface="Times New Roman" panose="02020603050405020304" pitchFamily="18" charset="0"/>
              </a:rPr>
              <a:t>doverizzazioni</a:t>
            </a:r>
            <a:r>
              <a:rPr lang="it-IT" sz="3200" b="1" dirty="0">
                <a:effectLst/>
                <a:latin typeface="Times New Roman" panose="02020603050405020304" pitchFamily="18" charset="0"/>
                <a:ea typeface="Calibri" panose="020F0502020204030204" pitchFamily="34" charset="0"/>
                <a:cs typeface="Times New Roman" panose="02020603050405020304" pitchFamily="18" charset="0"/>
              </a:rPr>
              <a:t>) Tenti di motivarti attraverso una serie di affermazioni basate su tanti dovrei non dovrei devo avrei dovuto come se avessi sempre avuto bisogno di fustigarti e di punirti per indurti a fare qualcosa. La conseguenza di tali </a:t>
            </a:r>
            <a:r>
              <a:rPr lang="it-IT" sz="3200" b="1" dirty="0" err="1">
                <a:effectLst/>
                <a:latin typeface="Times New Roman" panose="02020603050405020304" pitchFamily="18" charset="0"/>
                <a:ea typeface="Calibri" panose="020F0502020204030204" pitchFamily="34" charset="0"/>
                <a:cs typeface="Times New Roman" panose="02020603050405020304" pitchFamily="18" charset="0"/>
              </a:rPr>
              <a:t>doverizzazioni</a:t>
            </a:r>
            <a:r>
              <a:rPr lang="it-IT" sz="3200" b="1" dirty="0">
                <a:effectLst/>
                <a:latin typeface="Times New Roman" panose="02020603050405020304" pitchFamily="18" charset="0"/>
                <a:ea typeface="Calibri" panose="020F0502020204030204" pitchFamily="34" charset="0"/>
                <a:cs typeface="Times New Roman" panose="02020603050405020304" pitchFamily="18" charset="0"/>
              </a:rPr>
              <a:t> sul piano emotivo sarà il senso di colpa. Quando adotterai questo tipo di atteggiamento con gli altri proverai rabbia frustrazione e risentimento</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r>
              <a:rPr lang="it-IT" sz="3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b="1" dirty="0">
                <a:effectLst/>
                <a:latin typeface="Times New Roman" panose="02020603050405020304" pitchFamily="18" charset="0"/>
                <a:ea typeface="Calibri" panose="020F0502020204030204" pitchFamily="34" charset="0"/>
              </a:rPr>
              <a:t> </a:t>
            </a:r>
            <a:endParaRPr lang="it-IT" sz="3200" dirty="0">
              <a:effectLst/>
              <a:latin typeface="Calibri" panose="020F0502020204030204" pitchFamily="34" charset="0"/>
              <a:ea typeface="Calibri" panose="020F0502020204030204" pitchFamily="34" charset="0"/>
            </a:endParaRPr>
          </a:p>
          <a:p>
            <a:r>
              <a:rPr lang="it-IT" sz="3200" b="1" dirty="0">
                <a:effectLst/>
                <a:latin typeface="Times New Roman" panose="02020603050405020304" pitchFamily="18" charset="0"/>
                <a:ea typeface="Calibri" panose="020F0502020204030204" pitchFamily="34" charset="0"/>
                <a:cs typeface="Times New Roman" panose="02020603050405020304" pitchFamily="18" charset="0"/>
              </a:rPr>
              <a:t>Personalizzazione ti consideri il vero responsabile di qualche evento esterno negativo di cui in realtà non sei in alcun modo responsabile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436814842"/>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gruppi </a:t>
            </a:r>
            <a:r>
              <a:rPr lang="it-IT" b="1" dirty="0" err="1"/>
              <a:t>open-ended</a:t>
            </a:r>
            <a:endParaRPr lang="it-IT" dirty="0"/>
          </a:p>
        </p:txBody>
      </p:sp>
      <p:sp>
        <p:nvSpPr>
          <p:cNvPr id="3" name="Segnaposto contenuto 2"/>
          <p:cNvSpPr>
            <a:spLocks noGrp="1"/>
          </p:cNvSpPr>
          <p:nvPr>
            <p:ph idx="1"/>
          </p:nvPr>
        </p:nvSpPr>
        <p:spPr/>
        <p:txBody>
          <a:bodyPr>
            <a:normAutofit lnSpcReduction="10000"/>
          </a:bodyPr>
          <a:lstStyle/>
          <a:p>
            <a:pPr lvl="0"/>
            <a:r>
              <a:rPr lang="it-IT" b="1" dirty="0"/>
              <a:t>gruppi </a:t>
            </a:r>
            <a:r>
              <a:rPr lang="it-IT" b="1" dirty="0" err="1"/>
              <a:t>open-ended</a:t>
            </a:r>
            <a:r>
              <a:rPr lang="it-IT" b="1" dirty="0"/>
              <a:t>: </a:t>
            </a:r>
            <a:r>
              <a:rPr lang="it-IT" dirty="0"/>
              <a:t>sono gruppi che procedono ad oltranza senza avere un termine predefinito (gruppi </a:t>
            </a:r>
            <a:r>
              <a:rPr lang="it-IT" dirty="0" err="1"/>
              <a:t>self-help</a:t>
            </a:r>
            <a:r>
              <a:rPr lang="it-IT" dirty="0"/>
              <a:t>). Questo determina la presenza contemporanea di persone a diversi livelli di conoscenza della REBT, quelli più esperti possono anche sostenere il terapeuta. Gli aspiranti nuovi membri entrano a far parte di una lista di attesa e rientrano nel gruppo all’uscita di coloro che hanno concluso il percorso.</a:t>
            </a:r>
            <a:endParaRPr lang="it-IT" sz="4400" dirty="0"/>
          </a:p>
          <a:p>
            <a:endParaRPr lang="it-IT" dirty="0"/>
          </a:p>
        </p:txBody>
      </p:sp>
    </p:spTree>
    <p:extLst>
      <p:ext uri="{BB962C8B-B14F-4D97-AF65-F5344CB8AC3E}">
        <p14:creationId xmlns:p14="http://schemas.microsoft.com/office/powerpoint/2010/main" val="966208745"/>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Gruppi </a:t>
            </a:r>
            <a:r>
              <a:rPr lang="it-IT" b="1" dirty="0" err="1"/>
              <a:t>time</a:t>
            </a:r>
            <a:r>
              <a:rPr lang="it-IT" b="1" dirty="0"/>
              <a:t> </a:t>
            </a:r>
            <a:r>
              <a:rPr lang="it-IT" b="1" dirty="0" err="1"/>
              <a:t>limited</a:t>
            </a:r>
            <a:endParaRPr lang="it-IT" dirty="0"/>
          </a:p>
        </p:txBody>
      </p:sp>
      <p:sp>
        <p:nvSpPr>
          <p:cNvPr id="3" name="Segnaposto contenuto 2"/>
          <p:cNvSpPr>
            <a:spLocks noGrp="1"/>
          </p:cNvSpPr>
          <p:nvPr>
            <p:ph idx="1"/>
          </p:nvPr>
        </p:nvSpPr>
        <p:spPr/>
        <p:txBody>
          <a:bodyPr>
            <a:normAutofit fontScale="77500" lnSpcReduction="20000"/>
          </a:bodyPr>
          <a:lstStyle/>
          <a:p>
            <a:pPr lvl="0"/>
            <a:r>
              <a:rPr lang="it-IT" sz="2900" b="1" dirty="0"/>
              <a:t>Gruppi </a:t>
            </a:r>
            <a:r>
              <a:rPr lang="it-IT" sz="2900" b="1" dirty="0" err="1"/>
              <a:t>time</a:t>
            </a:r>
            <a:r>
              <a:rPr lang="it-IT" sz="2900" b="1" dirty="0"/>
              <a:t> </a:t>
            </a:r>
            <a:r>
              <a:rPr lang="it-IT" sz="2900" b="1" dirty="0" err="1"/>
              <a:t>limited</a:t>
            </a:r>
            <a:r>
              <a:rPr lang="it-IT" sz="2900" b="1" dirty="0"/>
              <a:t>: </a:t>
            </a:r>
            <a:r>
              <a:rPr lang="it-IT" sz="2900" dirty="0"/>
              <a:t>sono gruppi costituiti da un numero predefinito di sessioni. Tutti iniziano e finiscono con le stesse persone e sono tutti sullo stesso livello lungo il percorso.</a:t>
            </a:r>
          </a:p>
          <a:p>
            <a:pPr lvl="1"/>
            <a:r>
              <a:rPr lang="it-IT" sz="2900" dirty="0"/>
              <a:t>Riflettere se costruire gruppi </a:t>
            </a:r>
            <a:r>
              <a:rPr lang="it-IT" sz="2900" b="1" dirty="0"/>
              <a:t>omogenei</a:t>
            </a:r>
            <a:r>
              <a:rPr lang="it-IT" sz="2900" dirty="0"/>
              <a:t> o </a:t>
            </a:r>
            <a:r>
              <a:rPr lang="it-IT" sz="2900" b="1" dirty="0"/>
              <a:t>eterogenei</a:t>
            </a:r>
            <a:r>
              <a:rPr lang="it-IT" sz="2900" dirty="0"/>
              <a:t> rispetto al problema. Solitamente dipende dall’obiettivo del gruppo, tuttavia la REBT non risulta essere un ostacolo nei gruppi eterogenei proprio perché i suoi contenuti possono essere facilmente generalizzati.</a:t>
            </a:r>
          </a:p>
          <a:p>
            <a:pPr lvl="1"/>
            <a:r>
              <a:rPr lang="it-IT" sz="2900" dirty="0"/>
              <a:t>Il numero medio sono </a:t>
            </a:r>
            <a:r>
              <a:rPr lang="it-IT" sz="2900" b="1" dirty="0"/>
              <a:t>8 membri</a:t>
            </a:r>
            <a:r>
              <a:rPr lang="it-IT" sz="2900" dirty="0"/>
              <a:t>. Se ci fossero più membri in un gruppo si rischierebbe di non ascoltare qualcuno. Se ce ne fossero meno si rischia di parlare sempre delle stesse cose. È importante che il terapeuta sappia riconoscere e gestire gli aspetti manipolativi (</a:t>
            </a:r>
            <a:r>
              <a:rPr lang="it-IT" sz="2900" dirty="0" err="1"/>
              <a:t>es</a:t>
            </a:r>
            <a:r>
              <a:rPr lang="it-IT" sz="2900" dirty="0"/>
              <a:t>: quelli di chi parla troppo).</a:t>
            </a:r>
          </a:p>
          <a:p>
            <a:pPr lvl="1"/>
            <a:r>
              <a:rPr lang="it-IT" sz="2900" dirty="0"/>
              <a:t>La durata media di un incontro di terapia di gruppo è di </a:t>
            </a:r>
            <a:r>
              <a:rPr lang="it-IT" sz="2900" b="1" dirty="0"/>
              <a:t>2 ore.</a:t>
            </a:r>
            <a:r>
              <a:rPr lang="it-IT" sz="2900" dirty="0"/>
              <a:t> </a:t>
            </a:r>
          </a:p>
          <a:p>
            <a:endParaRPr lang="it-IT" dirty="0"/>
          </a:p>
        </p:txBody>
      </p:sp>
    </p:spTree>
    <p:extLst>
      <p:ext uri="{BB962C8B-B14F-4D97-AF65-F5344CB8AC3E}">
        <p14:creationId xmlns:p14="http://schemas.microsoft.com/office/powerpoint/2010/main" val="3847266788"/>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SVANTAGGI DEL LAVORO IN GRUPPO</a:t>
            </a:r>
            <a:br>
              <a:rPr lang="it-IT" sz="6600" b="1" dirty="0"/>
            </a:br>
            <a:endParaRPr lang="it-IT" dirty="0"/>
          </a:p>
        </p:txBody>
      </p:sp>
      <p:sp>
        <p:nvSpPr>
          <p:cNvPr id="3" name="Segnaposto contenuto 2"/>
          <p:cNvSpPr>
            <a:spLocks noGrp="1"/>
          </p:cNvSpPr>
          <p:nvPr>
            <p:ph idx="1"/>
          </p:nvPr>
        </p:nvSpPr>
        <p:spPr/>
        <p:txBody>
          <a:bodyPr>
            <a:normAutofit fontScale="85000" lnSpcReduction="20000"/>
          </a:bodyPr>
          <a:lstStyle/>
          <a:p>
            <a:pPr lvl="2"/>
            <a:r>
              <a:rPr lang="it-IT" dirty="0"/>
              <a:t>Il terapeuta parla poco con ogni cliente (ciascuno non riceve intervento individuale approfondito).</a:t>
            </a:r>
            <a:endParaRPr lang="it-IT" sz="3600" dirty="0"/>
          </a:p>
          <a:p>
            <a:pPr lvl="2"/>
            <a:r>
              <a:rPr lang="it-IT" dirty="0"/>
              <a:t>Questo tipo di lavoro spaventa di più le persone a cui sarebbe più utile (</a:t>
            </a:r>
            <a:r>
              <a:rPr lang="it-IT" dirty="0" err="1"/>
              <a:t>es</a:t>
            </a:r>
            <a:r>
              <a:rPr lang="it-IT" dirty="0"/>
              <a:t>: casi di Ansia Sociale).</a:t>
            </a:r>
            <a:endParaRPr lang="it-IT" sz="3600" dirty="0"/>
          </a:p>
          <a:p>
            <a:pPr lvl="2"/>
            <a:r>
              <a:rPr lang="it-IT" dirty="0"/>
              <a:t>Quando c’è caduta di confidenzialità c’è il rischio che gli altri parlino all’esterno delle cose del gruppo. È importante definire sin dall’inizio questo punto. Poi se qualcuno trasgredisce una volta se ne discute, alla seconde viene messo fuori dal gruppo.</a:t>
            </a:r>
            <a:endParaRPr lang="it-IT" sz="3600" dirty="0"/>
          </a:p>
          <a:p>
            <a:pPr lvl="2"/>
            <a:r>
              <a:rPr lang="it-IT" dirty="0"/>
              <a:t>Ci possono essere soggetti che cercano di dominare il gruppo e ciò danneggia gli altri. In questi casi si può:</a:t>
            </a:r>
            <a:endParaRPr lang="it-IT" sz="3600" dirty="0"/>
          </a:p>
          <a:p>
            <a:pPr lvl="1"/>
            <a:r>
              <a:rPr lang="it-IT" dirty="0"/>
              <a:t>parlargliene in privato</a:t>
            </a:r>
            <a:endParaRPr lang="it-IT" sz="4000" dirty="0"/>
          </a:p>
          <a:p>
            <a:pPr lvl="1"/>
            <a:r>
              <a:rPr lang="it-IT" dirty="0"/>
              <a:t>dire: “non voglio sentirlo da te ma da loro”</a:t>
            </a:r>
            <a:endParaRPr lang="it-IT" sz="4000" dirty="0"/>
          </a:p>
          <a:p>
            <a:pPr lvl="1"/>
            <a:r>
              <a:rPr lang="it-IT" dirty="0"/>
              <a:t>usare cartellini gialli a tutti i membri del gruppo da mostrare a chi parla troppo</a:t>
            </a:r>
            <a:endParaRPr lang="it-IT" sz="4000" dirty="0"/>
          </a:p>
        </p:txBody>
      </p:sp>
    </p:spTree>
    <p:extLst>
      <p:ext uri="{BB962C8B-B14F-4D97-AF65-F5344CB8AC3E}">
        <p14:creationId xmlns:p14="http://schemas.microsoft.com/office/powerpoint/2010/main" val="3894870543"/>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t>Ci può essere chi svolge gli </a:t>
            </a:r>
            <a:r>
              <a:rPr lang="it-IT" dirty="0" err="1"/>
              <a:t>homework</a:t>
            </a:r>
            <a:r>
              <a:rPr lang="it-IT" dirty="0"/>
              <a:t> solo per far felice il terapeuta</a:t>
            </a:r>
            <a:endParaRPr lang="it-IT" sz="4400" dirty="0"/>
          </a:p>
          <a:p>
            <a:pPr lvl="0"/>
            <a:r>
              <a:rPr lang="it-IT" dirty="0"/>
              <a:t>Alcuni clienti possono essere molto suggestionabili alle soluzioni esposte dagli altri. Costoro cambiano comportamento ogni settimana in relazione a quelli emersi dagli altri anche se possono recare danno.</a:t>
            </a:r>
            <a:endParaRPr lang="it-IT" sz="4400" dirty="0"/>
          </a:p>
          <a:p>
            <a:r>
              <a:rPr lang="it-IT" dirty="0"/>
              <a:t> </a:t>
            </a:r>
            <a:endParaRPr lang="it-IT" sz="4400" dirty="0"/>
          </a:p>
          <a:p>
            <a:endParaRPr lang="it-IT" dirty="0"/>
          </a:p>
        </p:txBody>
      </p:sp>
    </p:spTree>
    <p:extLst>
      <p:ext uri="{BB962C8B-B14F-4D97-AF65-F5344CB8AC3E}">
        <p14:creationId xmlns:p14="http://schemas.microsoft.com/office/powerpoint/2010/main" val="1170739273"/>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628800"/>
            <a:ext cx="8258204" cy="428628"/>
          </a:xfrm>
        </p:spPr>
        <p:txBody>
          <a:bodyPr>
            <a:normAutofit fontScale="90000"/>
          </a:bodyPr>
          <a:lstStyle/>
          <a:p>
            <a:r>
              <a:rPr lang="it-IT" b="1" dirty="0"/>
              <a:t>VANTAGGI DEL LAVORO IN GRUPPO</a:t>
            </a:r>
            <a:br>
              <a:rPr lang="it-IT" sz="6600" b="1" dirty="0"/>
            </a:br>
            <a:endParaRPr lang="it-IT" dirty="0"/>
          </a:p>
        </p:txBody>
      </p:sp>
      <p:sp>
        <p:nvSpPr>
          <p:cNvPr id="3" name="Segnaposto contenuto 2"/>
          <p:cNvSpPr>
            <a:spLocks noGrp="1"/>
          </p:cNvSpPr>
          <p:nvPr>
            <p:ph idx="1"/>
          </p:nvPr>
        </p:nvSpPr>
        <p:spPr/>
        <p:txBody>
          <a:bodyPr>
            <a:normAutofit lnSpcReduction="10000"/>
          </a:bodyPr>
          <a:lstStyle/>
          <a:p>
            <a:pPr lvl="1"/>
            <a:r>
              <a:rPr lang="it-IT" dirty="0"/>
              <a:t>I membri possono imparare a sfidare le proprie B guardando come gli altri le sfidano</a:t>
            </a:r>
            <a:endParaRPr lang="it-IT" sz="4000" dirty="0"/>
          </a:p>
          <a:p>
            <a:pPr lvl="1"/>
            <a:r>
              <a:rPr lang="it-IT" dirty="0"/>
              <a:t>È più facile la fase D (dispute/</a:t>
            </a:r>
            <a:r>
              <a:rPr lang="it-IT" dirty="0" err="1"/>
              <a:t>debate</a:t>
            </a:r>
            <a:r>
              <a:rPr lang="it-IT" dirty="0"/>
              <a:t>) perché ci sono più persone che discutono.</a:t>
            </a:r>
            <a:endParaRPr lang="it-IT" sz="4000" dirty="0"/>
          </a:p>
          <a:p>
            <a:pPr lvl="1"/>
            <a:r>
              <a:rPr lang="it-IT" dirty="0"/>
              <a:t>I membri possono fungere da supporto per altri membri in momenti di crisi.</a:t>
            </a:r>
            <a:endParaRPr lang="it-IT" sz="4000" dirty="0"/>
          </a:p>
          <a:p>
            <a:pPr lvl="1"/>
            <a:r>
              <a:rPr lang="it-IT" dirty="0"/>
              <a:t>I membri ricevono feedback non solo dal terapeuta ma da tutti i membri.</a:t>
            </a:r>
            <a:endParaRPr lang="it-IT" sz="4000" dirty="0"/>
          </a:p>
          <a:p>
            <a:pPr lvl="1"/>
            <a:r>
              <a:rPr lang="it-IT" dirty="0"/>
              <a:t>I membri possono ricevere critiche sui propri </a:t>
            </a:r>
            <a:r>
              <a:rPr lang="it-IT" dirty="0" err="1"/>
              <a:t>homework</a:t>
            </a:r>
            <a:r>
              <a:rPr lang="it-IT" dirty="0"/>
              <a:t> anche da altri membri.</a:t>
            </a:r>
            <a:endParaRPr lang="it-IT" sz="4000" dirty="0"/>
          </a:p>
          <a:p>
            <a:endParaRPr lang="it-IT" dirty="0"/>
          </a:p>
        </p:txBody>
      </p:sp>
    </p:spTree>
    <p:extLst>
      <p:ext uri="{BB962C8B-B14F-4D97-AF65-F5344CB8AC3E}">
        <p14:creationId xmlns:p14="http://schemas.microsoft.com/office/powerpoint/2010/main" val="828098096"/>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1"/>
            <a:r>
              <a:rPr lang="it-IT" dirty="0"/>
              <a:t>Alcune ricerche mostrano come i contenuti vengano trasmessi con maggior efficacia.</a:t>
            </a:r>
            <a:endParaRPr lang="it-IT" sz="4000" dirty="0"/>
          </a:p>
          <a:p>
            <a:pPr lvl="1"/>
            <a:r>
              <a:rPr lang="it-IT" dirty="0"/>
              <a:t>Si può usare la REBT anche per risolvere problemi di antipatia e conflitto tra due membri.</a:t>
            </a:r>
            <a:endParaRPr lang="it-IT" sz="4000" dirty="0"/>
          </a:p>
          <a:p>
            <a:pPr lvl="1"/>
            <a:r>
              <a:rPr lang="it-IT" dirty="0"/>
              <a:t>Si riesce a coprire una gamma più vasta di conoscenze sulla vita.</a:t>
            </a:r>
            <a:endParaRPr lang="it-IT" sz="4000" dirty="0"/>
          </a:p>
          <a:p>
            <a:pPr lvl="1"/>
            <a:r>
              <a:rPr lang="it-IT" dirty="0"/>
              <a:t>Nei gruppi misti si può imparare di più sull’altro sesso.</a:t>
            </a:r>
            <a:endParaRPr lang="it-IT" sz="4000" dirty="0"/>
          </a:p>
          <a:p>
            <a:pPr lvl="1"/>
            <a:r>
              <a:rPr lang="it-IT" dirty="0"/>
              <a:t>Si riescono a mettere insieme conoscenze più ampie e più profonde</a:t>
            </a:r>
            <a:endParaRPr lang="it-IT" sz="4000" dirty="0"/>
          </a:p>
          <a:p>
            <a:pPr lvl="1"/>
            <a:r>
              <a:rPr lang="it-IT" dirty="0"/>
              <a:t>In quanto terapeuti si ha la possibilità di osservare come ciascun cliente si comporta con le altre persone rispetto anche a come dice di comportarsi.</a:t>
            </a:r>
            <a:endParaRPr lang="it-IT" sz="4000" dirty="0"/>
          </a:p>
          <a:p>
            <a:endParaRPr lang="it-IT" dirty="0"/>
          </a:p>
          <a:p>
            <a:endParaRPr lang="it-IT" dirty="0"/>
          </a:p>
        </p:txBody>
      </p:sp>
    </p:spTree>
    <p:extLst>
      <p:ext uri="{BB962C8B-B14F-4D97-AF65-F5344CB8AC3E}">
        <p14:creationId xmlns:p14="http://schemas.microsoft.com/office/powerpoint/2010/main" val="757173703"/>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REBT interventi in gruppo</a:t>
            </a:r>
            <a:endParaRPr altLang="it-IT" dirty="0"/>
          </a:p>
        </p:txBody>
      </p:sp>
      <p:sp>
        <p:nvSpPr>
          <p:cNvPr id="8" name="Sottotitolo 7"/>
          <p:cNvSpPr>
            <a:spLocks noGrp="1"/>
          </p:cNvSpPr>
          <p:nvPr>
            <p:ph type="subTitle" idx="1"/>
          </p:nvPr>
        </p:nvSpPr>
        <p:spPr/>
        <p:txBody>
          <a:bodyPr/>
          <a:lstStyle/>
          <a:p>
            <a:pPr eaLnBrk="1" hangingPunct="1">
              <a:defRPr/>
            </a:pPr>
            <a:endParaRPr lang="it-IT" dirty="0"/>
          </a:p>
          <a:p>
            <a:pPr eaLnBrk="1" hangingPunct="1">
              <a:defRPr/>
            </a:pPr>
            <a:r>
              <a:rPr lang="it-IT" dirty="0"/>
              <a:t>Lezione 17-4</a:t>
            </a:r>
          </a:p>
        </p:txBody>
      </p:sp>
    </p:spTree>
    <p:extLst>
      <p:ext uri="{BB962C8B-B14F-4D97-AF65-F5344CB8AC3E}">
        <p14:creationId xmlns:p14="http://schemas.microsoft.com/office/powerpoint/2010/main" val="152236518"/>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556792"/>
            <a:ext cx="8258204" cy="428628"/>
          </a:xfrm>
        </p:spPr>
        <p:txBody>
          <a:bodyPr>
            <a:normAutofit fontScale="90000"/>
          </a:bodyPr>
          <a:lstStyle/>
          <a:p>
            <a:r>
              <a:rPr lang="it-IT" b="1" dirty="0"/>
              <a:t>ESERCIZI NELLA TERAPIA </a:t>
            </a:r>
            <a:r>
              <a:rPr lang="it-IT" b="1" dirty="0" err="1"/>
              <a:t>DI</a:t>
            </a:r>
            <a:r>
              <a:rPr lang="it-IT" b="1" dirty="0"/>
              <a:t> GRUPPO</a:t>
            </a:r>
            <a:br>
              <a:rPr lang="it-IT" b="1" dirty="0"/>
            </a:br>
            <a:endParaRPr lang="it-IT" dirty="0"/>
          </a:p>
        </p:txBody>
      </p:sp>
      <p:sp>
        <p:nvSpPr>
          <p:cNvPr id="3" name="Segnaposto contenuto 2"/>
          <p:cNvSpPr>
            <a:spLocks noGrp="1"/>
          </p:cNvSpPr>
          <p:nvPr>
            <p:ph idx="1"/>
          </p:nvPr>
        </p:nvSpPr>
        <p:spPr/>
        <p:txBody>
          <a:bodyPr>
            <a:normAutofit fontScale="47500" lnSpcReduction="20000"/>
          </a:bodyPr>
          <a:lstStyle/>
          <a:p>
            <a:r>
              <a:rPr lang="it-IT" dirty="0"/>
              <a:t>Segue un elenco di alcuni esercizi che possono essere utilizzati entro la terapia di gruppo con diversi scopi.</a:t>
            </a:r>
          </a:p>
          <a:p>
            <a:r>
              <a:rPr lang="it-IT" dirty="0"/>
              <a:t> </a:t>
            </a:r>
          </a:p>
          <a:p>
            <a:r>
              <a:rPr lang="it-IT" b="1" dirty="0"/>
              <a:t>A) Secret </a:t>
            </a:r>
            <a:r>
              <a:rPr lang="it-IT" b="1" dirty="0" err="1"/>
              <a:t>Exercise</a:t>
            </a:r>
            <a:endParaRPr lang="it-IT" dirty="0"/>
          </a:p>
          <a:p>
            <a:r>
              <a:rPr lang="it-IT" dirty="0"/>
              <a:t>Si chiede ai membri di chiudere gli occhi e di pensare a un segreto imbarazzante che non hanno mai confidato a nessuno. Si chiede loro di alzare la mano se si sentono pronti a condividerlo con gli altri. Poi si dice loro di aprire gli occhi in modo che possano vedere le mani alzate. Questo esercizio è utile per stimolare la fiducia negli altri membri, non è necessario che questo segreto venga poi condiviso.</a:t>
            </a:r>
          </a:p>
          <a:p>
            <a:r>
              <a:rPr lang="it-IT" dirty="0"/>
              <a:t> </a:t>
            </a:r>
          </a:p>
          <a:p>
            <a:r>
              <a:rPr lang="it-IT" b="1" dirty="0"/>
              <a:t>B) </a:t>
            </a:r>
            <a:r>
              <a:rPr lang="it-IT" b="1" dirty="0" err="1"/>
              <a:t>Homework</a:t>
            </a:r>
            <a:endParaRPr lang="it-IT" dirty="0"/>
          </a:p>
          <a:p>
            <a:r>
              <a:rPr lang="it-IT" dirty="0"/>
              <a:t>L’uso degli </a:t>
            </a:r>
            <a:r>
              <a:rPr lang="it-IT" dirty="0" err="1"/>
              <a:t>Homework</a:t>
            </a:r>
            <a:r>
              <a:rPr lang="it-IT" dirty="0"/>
              <a:t> ha la medesima utilità che nella terapia individuale. Tuttavia controllare gli </a:t>
            </a:r>
            <a:r>
              <a:rPr lang="it-IT" dirty="0" err="1"/>
              <a:t>homework</a:t>
            </a:r>
            <a:r>
              <a:rPr lang="it-IT" dirty="0"/>
              <a:t> pubblicamente all’inizio di ogni seduta può spingere chi ha poca voglia di farli a lavorare anch’essi per non sentirsi inferiori.</a:t>
            </a:r>
          </a:p>
          <a:p>
            <a:r>
              <a:rPr lang="it-IT" dirty="0"/>
              <a:t> </a:t>
            </a:r>
          </a:p>
          <a:p>
            <a:r>
              <a:rPr lang="it-IT" b="1" dirty="0"/>
              <a:t>C) Best and </a:t>
            </a:r>
            <a:r>
              <a:rPr lang="it-IT" b="1" dirty="0" err="1"/>
              <a:t>Worst</a:t>
            </a:r>
            <a:r>
              <a:rPr lang="it-IT" b="1" dirty="0"/>
              <a:t> </a:t>
            </a:r>
            <a:r>
              <a:rPr lang="it-IT" b="1" dirty="0" err="1"/>
              <a:t>Day</a:t>
            </a:r>
            <a:endParaRPr lang="it-IT" dirty="0"/>
          </a:p>
          <a:p>
            <a:r>
              <a:rPr lang="it-IT" dirty="0"/>
              <a:t>Si chiede ai soggetti di descrivere la giornata migliore e quella peggiore che abbiano avuto nella loro vita o in un certo periodo. Poi si invitano gli altri a parlare sui pensieri che la persona che ha parlato può avere avuto. Questo esercizio può servire per imparare a legare emozioni e pensieri.</a:t>
            </a:r>
          </a:p>
          <a:p>
            <a:endParaRPr lang="it-IT" dirty="0"/>
          </a:p>
        </p:txBody>
      </p:sp>
    </p:spTree>
    <p:extLst>
      <p:ext uri="{BB962C8B-B14F-4D97-AF65-F5344CB8AC3E}">
        <p14:creationId xmlns:p14="http://schemas.microsoft.com/office/powerpoint/2010/main" val="3046971133"/>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b="1" dirty="0"/>
              <a:t>D) Imparare dagli Errori</a:t>
            </a:r>
            <a:endParaRPr lang="it-IT" dirty="0"/>
          </a:p>
          <a:p>
            <a:r>
              <a:rPr lang="it-IT" dirty="0"/>
              <a:t>Si può chiedere ai membri quale sia stato il più grave errore commesso e cosa hanno imparato. Da questi racconti si può comprendere il ruolo delle emozioni e come gestirle.</a:t>
            </a:r>
          </a:p>
          <a:p>
            <a:r>
              <a:rPr lang="it-IT" dirty="0"/>
              <a:t> </a:t>
            </a:r>
          </a:p>
          <a:p>
            <a:r>
              <a:rPr lang="it-IT" b="1" dirty="0"/>
              <a:t>E) </a:t>
            </a:r>
            <a:r>
              <a:rPr lang="it-IT" b="1" dirty="0" err="1"/>
              <a:t>Strongest</a:t>
            </a:r>
            <a:r>
              <a:rPr lang="it-IT" b="1" dirty="0"/>
              <a:t> </a:t>
            </a:r>
            <a:r>
              <a:rPr lang="it-IT" b="1" dirty="0" err="1"/>
              <a:t>Hour</a:t>
            </a:r>
            <a:endParaRPr lang="it-IT" dirty="0"/>
          </a:p>
          <a:p>
            <a:r>
              <a:rPr lang="it-IT" dirty="0"/>
              <a:t>Si chiede ai membri quando hanno avuto 1 ora in cui si sono sentiti i più forti. Si raccolgono informazioni sui pensieri legati a quell’ora. Poi si fanno dei bigliettini con su scritte diverse ore del giorno. Si mettono in un contenitore e si fanno raccogliere ai membri. Ognuno pesca un’ora e quella ora di quel giorno è l’ora in cui lui è più forte. Il compito è quello di fingere (comportarsi e pensare) come se si fosse i più forti, come si è sentito nell’ora che ha descritto all’inizio dell’esercizio.</a:t>
            </a:r>
          </a:p>
          <a:p>
            <a:r>
              <a:rPr lang="it-IT" dirty="0"/>
              <a:t> </a:t>
            </a:r>
          </a:p>
          <a:p>
            <a:endParaRPr lang="it-IT" dirty="0"/>
          </a:p>
        </p:txBody>
      </p:sp>
    </p:spTree>
    <p:extLst>
      <p:ext uri="{BB962C8B-B14F-4D97-AF65-F5344CB8AC3E}">
        <p14:creationId xmlns:p14="http://schemas.microsoft.com/office/powerpoint/2010/main" val="3178616429"/>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b="1" dirty="0"/>
              <a:t>F) </a:t>
            </a:r>
            <a:r>
              <a:rPr lang="it-IT" sz="2400" b="1" dirty="0" err="1"/>
              <a:t>Resistence</a:t>
            </a:r>
            <a:endParaRPr lang="it-IT" sz="2400" dirty="0"/>
          </a:p>
          <a:p>
            <a:r>
              <a:rPr lang="it-IT" sz="2400" dirty="0"/>
              <a:t>Due membri vengono messi uno di fronte all’altro e mentre disputano le proprie idee irrazionali si spingono l’uno contro l’altro con i palmi delle mani di uno appoggiati a quelle dell’altro. Ad ogni battuta il membro effettua la spinta. Vince chi fa muovere il piede all’altro spingendo più forte. Questo esercizio permette di mostrare visivamente la resistenza dei membri nel difendere le proprie idee irrazionali e di fare capire come il dibattito sia una forte sfida che (come la spinta) mira al cambiamento (spostare il piede). È necessario essere forti quanto lo sono le idee irrazionali.</a:t>
            </a: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923106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AE16C4-C32E-4523-B428-7E7F1925725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A494BD5-9FE1-412E-8FEC-8E2F182A7B10}"/>
              </a:ext>
            </a:extLst>
          </p:cNvPr>
          <p:cNvSpPr>
            <a:spLocks noGrp="1"/>
          </p:cNvSpPr>
          <p:nvPr>
            <p:ph idx="1"/>
          </p:nvPr>
        </p:nvSpPr>
        <p:spPr/>
        <p:txBody>
          <a:bodyPr>
            <a:normAutofit fontScale="40000" lnSpcReduction="20000"/>
          </a:bodyPr>
          <a:lstStyle/>
          <a:p>
            <a:pPr>
              <a:lnSpc>
                <a:spcPct val="107000"/>
              </a:lnSpc>
              <a:spcAft>
                <a:spcPts val="800"/>
              </a:spcAft>
            </a:pPr>
            <a:r>
              <a:rPr lang="it-IT" sz="3800" b="1" dirty="0">
                <a:effectLst/>
                <a:latin typeface="Calibri" panose="020F0502020204030204" pitchFamily="34" charset="0"/>
                <a:ea typeface="Calibri" panose="020F0502020204030204" pitchFamily="34" charset="0"/>
                <a:cs typeface="Times New Roman" panose="02020603050405020304" pitchFamily="18" charset="0"/>
              </a:rPr>
              <a:t>LETTURA DELLA MENTE</a:t>
            </a:r>
            <a:r>
              <a:rPr lang="it-IT" sz="3800" dirty="0">
                <a:effectLst/>
                <a:latin typeface="Calibri" panose="020F0502020204030204" pitchFamily="34" charset="0"/>
                <a:ea typeface="Calibri" panose="020F0502020204030204" pitchFamily="34" charset="0"/>
                <a:cs typeface="Times New Roman" panose="02020603050405020304" pitchFamily="18" charset="0"/>
              </a:rPr>
              <a:t> pensare che tu sai quello che le persone pensano senza avere sufficienti prove del loro pensiero: lui pensa che io sia un perdente Ti lo hai fatto apposta.</a:t>
            </a:r>
          </a:p>
          <a:p>
            <a:pPr marL="342900" lvl="0" indent="-342900">
              <a:buFont typeface="+mj-lt"/>
              <a:buAutoNum type="alphaUcParenR"/>
            </a:pPr>
            <a:r>
              <a:rPr lang="it-IT" sz="3800" b="1" dirty="0">
                <a:effectLst/>
                <a:latin typeface="Times New Roman" panose="02020603050405020304" pitchFamily="18" charset="0"/>
                <a:ea typeface="Calibri" panose="020F0502020204030204" pitchFamily="34" charset="0"/>
                <a:cs typeface="Times New Roman" panose="02020603050405020304" pitchFamily="18" charset="0"/>
              </a:rPr>
              <a:t>lettura del pensiero arbitrariamente giungi alla conclusione che qualcuno stia avendo un atteggiamento negativo nei tuoi confronti e non ti prendi la briga di verificare </a:t>
            </a:r>
            <a:endParaRPr lang="it-IT" sz="3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lphaUcParenR"/>
            </a:pPr>
            <a:r>
              <a:rPr lang="it-IT" sz="3800" b="1" dirty="0">
                <a:effectLst/>
                <a:latin typeface="Times New Roman" panose="02020603050405020304" pitchFamily="18" charset="0"/>
                <a:ea typeface="Calibri" panose="020F0502020204030204" pitchFamily="34" charset="0"/>
                <a:cs typeface="Times New Roman" panose="02020603050405020304" pitchFamily="18" charset="0"/>
              </a:rPr>
              <a:t> l'errore dell'indovino prevedi le cose andranno male e sei convinto che la tua previsione sia già una realtà assodata</a:t>
            </a:r>
            <a:endParaRPr lang="it-IT" sz="3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3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800" b="1" dirty="0">
                <a:effectLst/>
                <a:latin typeface="Calibri" panose="020F0502020204030204" pitchFamily="34" charset="0"/>
                <a:ea typeface="Calibri" panose="020F0502020204030204" pitchFamily="34" charset="0"/>
                <a:cs typeface="Times New Roman" panose="02020603050405020304" pitchFamily="18" charset="0"/>
              </a:rPr>
              <a:t>ETICHETTAMENTO</a:t>
            </a:r>
            <a:r>
              <a:rPr lang="it-IT" sz="3800" dirty="0">
                <a:effectLst/>
                <a:latin typeface="Calibri" panose="020F0502020204030204" pitchFamily="34" charset="0"/>
                <a:ea typeface="Calibri" panose="020F0502020204030204" pitchFamily="34" charset="0"/>
                <a:cs typeface="Times New Roman" panose="02020603050405020304" pitchFamily="18" charset="0"/>
              </a:rPr>
              <a:t> assegnare dei tratti globali negativi a te stesso agli altri. Questo pensiero è spesso abbinato al pensiero dicotomico io non sono desiderabile lui è una persona cattiva </a:t>
            </a:r>
          </a:p>
          <a:p>
            <a:r>
              <a:rPr lang="it-IT" sz="3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3800" b="1" dirty="0" err="1">
                <a:effectLst/>
                <a:latin typeface="Times New Roman" panose="02020603050405020304" pitchFamily="18" charset="0"/>
                <a:ea typeface="Calibri" panose="020F0502020204030204" pitchFamily="34" charset="0"/>
                <a:cs typeface="Times New Roman" panose="02020603050405020304" pitchFamily="18" charset="0"/>
              </a:rPr>
              <a:t>Etichettamento</a:t>
            </a:r>
            <a:r>
              <a:rPr lang="it-IT" sz="3800" b="1" dirty="0">
                <a:effectLst/>
                <a:latin typeface="Times New Roman" panose="02020603050405020304" pitchFamily="18" charset="0"/>
                <a:ea typeface="Calibri" panose="020F0502020204030204" pitchFamily="34" charset="0"/>
                <a:cs typeface="Times New Roman" panose="02020603050405020304" pitchFamily="18" charset="0"/>
              </a:rPr>
              <a:t> e stigmatizzazione è una forma estrema di iper generalizzazione Invece di limitarti a descrivere il tuo errore ti appiccichi addosso un'etichetta negativa sono un fallito. Quando sei infastidito dal comportamento di un'altra persona lo etichetti negativamente è un grandissimo stronzo la stigmatizzazione consiste nel descrivere un evento ricorrendo a termini molto forti ed emotivamente carichi</a:t>
            </a:r>
            <a:r>
              <a:rPr lang="it-IT" sz="3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3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ts val="1200"/>
              </a:lnSpc>
              <a:spcAft>
                <a:spcPts val="800"/>
              </a:spcAft>
              <a:buNone/>
              <a:tabLst>
                <a:tab pos="-457200" algn="l"/>
              </a:tabLst>
            </a:pP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1521337"/>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G) </a:t>
            </a:r>
            <a:r>
              <a:rPr lang="it-IT" b="1" dirty="0" err="1"/>
              <a:t>Dear</a:t>
            </a:r>
            <a:r>
              <a:rPr lang="it-IT" b="1" dirty="0"/>
              <a:t> Dr </a:t>
            </a:r>
            <a:r>
              <a:rPr lang="it-IT" b="1" dirty="0" err="1"/>
              <a:t>Rational</a:t>
            </a:r>
            <a:endParaRPr lang="it-IT" dirty="0"/>
          </a:p>
          <a:p>
            <a:r>
              <a:rPr lang="it-IT" dirty="0"/>
              <a:t>Si fa scrivere una breve lettera da ciascun membro che inizia con: “Caro Dr. Razionale, questa è la mia idea </a:t>
            </a:r>
            <a:r>
              <a:rPr lang="it-IT" dirty="0" err="1"/>
              <a:t>irrazionale…</a:t>
            </a:r>
            <a:r>
              <a:rPr lang="it-IT" dirty="0"/>
              <a:t>.”. Poi le lettere vengono raccolte e si distribuiscono a caso tra i membri. Ognuno risponde alla propria impersonando Dr </a:t>
            </a:r>
            <a:r>
              <a:rPr lang="it-IT" dirty="0" err="1"/>
              <a:t>Rational</a:t>
            </a:r>
            <a:r>
              <a:rPr lang="it-IT" dirty="0"/>
              <a:t> e cercando di smontare l’idea.</a:t>
            </a:r>
          </a:p>
          <a:p>
            <a:r>
              <a:rPr lang="it-IT" dirty="0"/>
              <a:t> </a:t>
            </a:r>
          </a:p>
          <a:p>
            <a:r>
              <a:rPr lang="it-IT" b="1" dirty="0"/>
              <a:t>H) </a:t>
            </a:r>
            <a:r>
              <a:rPr lang="it-IT" b="1" dirty="0" err="1"/>
              <a:t>Evidence</a:t>
            </a:r>
            <a:r>
              <a:rPr lang="it-IT" b="1" dirty="0"/>
              <a:t> </a:t>
            </a:r>
            <a:r>
              <a:rPr lang="it-IT" b="1" dirty="0" err="1"/>
              <a:t>against</a:t>
            </a:r>
            <a:r>
              <a:rPr lang="it-IT" b="1" dirty="0"/>
              <a:t> IBS</a:t>
            </a:r>
            <a:endParaRPr lang="it-IT" dirty="0"/>
          </a:p>
          <a:p>
            <a:r>
              <a:rPr lang="it-IT" dirty="0"/>
              <a:t>Viene simulato un processo in un aula di tribunale in cui si accusa e si difende l’uso di un’idea irrazionale con tanto di avvocati, testimonianze </a:t>
            </a:r>
            <a:r>
              <a:rPr lang="it-IT" dirty="0" err="1"/>
              <a:t>ecc</a:t>
            </a:r>
            <a:r>
              <a:rPr lang="it-IT" dirty="0"/>
              <a:t>… </a:t>
            </a:r>
          </a:p>
        </p:txBody>
      </p:sp>
    </p:spTree>
    <p:extLst>
      <p:ext uri="{BB962C8B-B14F-4D97-AF65-F5344CB8AC3E}">
        <p14:creationId xmlns:p14="http://schemas.microsoft.com/office/powerpoint/2010/main" val="908532646"/>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b="1" dirty="0"/>
              <a:t>I) Dibattito Anonimo</a:t>
            </a:r>
            <a:endParaRPr lang="it-IT" dirty="0"/>
          </a:p>
          <a:p>
            <a:r>
              <a:rPr lang="it-IT" dirty="0"/>
              <a:t>Ciascuno scrive quali sono le credenze che creano maggior malessere in modo anonimo e poi si estrae e tutti discutono e sfidano le credenze. Il cliente non si sente attaccato ma vede come attaccano la sua credenza le altre persone.</a:t>
            </a:r>
          </a:p>
          <a:p>
            <a:r>
              <a:rPr lang="it-IT" dirty="0"/>
              <a:t> </a:t>
            </a:r>
          </a:p>
          <a:p>
            <a:r>
              <a:rPr lang="it-IT" b="1" dirty="0"/>
              <a:t>L) </a:t>
            </a:r>
            <a:r>
              <a:rPr lang="it-IT" b="1" dirty="0" err="1"/>
              <a:t>Shame</a:t>
            </a:r>
            <a:r>
              <a:rPr lang="it-IT" b="1" dirty="0"/>
              <a:t> </a:t>
            </a:r>
            <a:r>
              <a:rPr lang="it-IT" b="1" dirty="0" err="1"/>
              <a:t>Attacking</a:t>
            </a:r>
            <a:endParaRPr lang="it-IT" dirty="0"/>
          </a:p>
          <a:p>
            <a:r>
              <a:rPr lang="it-IT" dirty="0"/>
              <a:t>Tutti gli esercizi di </a:t>
            </a:r>
            <a:r>
              <a:rPr lang="it-IT" dirty="0" err="1"/>
              <a:t>Shame</a:t>
            </a:r>
            <a:r>
              <a:rPr lang="it-IT" dirty="0"/>
              <a:t> </a:t>
            </a:r>
            <a:r>
              <a:rPr lang="it-IT" dirty="0" err="1"/>
              <a:t>Attack</a:t>
            </a:r>
            <a:r>
              <a:rPr lang="it-IT" dirty="0"/>
              <a:t> possono essere usati come </a:t>
            </a:r>
            <a:r>
              <a:rPr lang="it-IT" dirty="0" err="1"/>
              <a:t>homework</a:t>
            </a:r>
            <a:r>
              <a:rPr lang="it-IT" dirty="0"/>
              <a:t> per i membri del gruppo. Alcuni esempi possono essere:</a:t>
            </a:r>
          </a:p>
          <a:p>
            <a:pPr lvl="0"/>
            <a:r>
              <a:rPr lang="it-IT" dirty="0"/>
              <a:t>Gridare il nome della stazione alla fermata dell’autobus</a:t>
            </a:r>
          </a:p>
          <a:p>
            <a:pPr lvl="0"/>
            <a:r>
              <a:rPr lang="it-IT" dirty="0"/>
              <a:t>Girare con una banana al guinzaglio fingendo che sia il proprio cane</a:t>
            </a:r>
          </a:p>
          <a:p>
            <a:r>
              <a:rPr lang="it-IT" dirty="0"/>
              <a:t>I membri possono capire di riuscire a tollerare situazioni che non pensavano di poter sopportare.</a:t>
            </a:r>
          </a:p>
          <a:p>
            <a:pPr marL="0" indent="0">
              <a:buNone/>
            </a:pPr>
            <a:endParaRPr lang="it-IT" dirty="0"/>
          </a:p>
          <a:p>
            <a:endParaRPr lang="it-IT" dirty="0"/>
          </a:p>
        </p:txBody>
      </p:sp>
    </p:spTree>
    <p:extLst>
      <p:ext uri="{BB962C8B-B14F-4D97-AF65-F5344CB8AC3E}">
        <p14:creationId xmlns:p14="http://schemas.microsoft.com/office/powerpoint/2010/main" val="1702644216"/>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b="1" dirty="0"/>
              <a:t>M) Esercizi di Introduzione</a:t>
            </a:r>
            <a:endParaRPr lang="it-IT" dirty="0"/>
          </a:p>
          <a:p>
            <a:r>
              <a:rPr lang="it-IT" dirty="0"/>
              <a:t>Usati nei gruppi </a:t>
            </a:r>
            <a:r>
              <a:rPr lang="it-IT" dirty="0" err="1"/>
              <a:t>open-ended</a:t>
            </a:r>
            <a:r>
              <a:rPr lang="it-IT" dirty="0"/>
              <a:t> all’introduzione di un nuovo membro. Viene chiesto a tutti gli altri membri di alzarsi in piedi e di presentarsi con il proprio nome e la propria idea irrazionale. In questo modo si mostra la propria autoconsapevolezza e la sua importanza.</a:t>
            </a:r>
          </a:p>
          <a:p>
            <a:r>
              <a:rPr lang="it-IT" dirty="0"/>
              <a:t> </a:t>
            </a:r>
          </a:p>
          <a:p>
            <a:r>
              <a:rPr lang="it-IT" b="1" dirty="0"/>
              <a:t>N) </a:t>
            </a:r>
            <a:r>
              <a:rPr lang="it-IT" b="1" dirty="0" err="1"/>
              <a:t>Role</a:t>
            </a:r>
            <a:r>
              <a:rPr lang="it-IT" b="1" dirty="0"/>
              <a:t> Play</a:t>
            </a:r>
            <a:endParaRPr lang="it-IT" dirty="0"/>
          </a:p>
          <a:p>
            <a:r>
              <a:rPr lang="it-IT" dirty="0"/>
              <a:t>Viene chiesto a due membri di simulare le idee irrazionali di un terzo membro e la loro disputa oppure viene chiesto loro di simulare la parte razionale e irrazionale del compagno. Il cliente può così vedere dall’esterno le proprie idee irrazionali (può vedersi e sentirsi come lo vedono gli altri).</a:t>
            </a:r>
          </a:p>
        </p:txBody>
      </p:sp>
    </p:spTree>
    <p:extLst>
      <p:ext uri="{BB962C8B-B14F-4D97-AF65-F5344CB8AC3E}">
        <p14:creationId xmlns:p14="http://schemas.microsoft.com/office/powerpoint/2010/main" val="3004479824"/>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O) Esercizio della Sedia</a:t>
            </a:r>
            <a:endParaRPr lang="it-IT" dirty="0"/>
          </a:p>
          <a:p>
            <a:r>
              <a:rPr lang="it-IT" dirty="0"/>
              <a:t>Vengono messe due sedie con su scritto “razionale” e “irrazionale”. Si chiede ad ogni membro di muoversi dall’una all’altra argomentando le proprie idee di conseguenza.</a:t>
            </a:r>
          </a:p>
          <a:p>
            <a:r>
              <a:rPr lang="it-IT" b="1" dirty="0"/>
              <a:t>P) </a:t>
            </a:r>
            <a:r>
              <a:rPr lang="it-IT" b="1" dirty="0" err="1"/>
              <a:t>Forceful</a:t>
            </a:r>
            <a:r>
              <a:rPr lang="it-IT" b="1" dirty="0"/>
              <a:t> </a:t>
            </a:r>
            <a:r>
              <a:rPr lang="it-IT" b="1" dirty="0" err="1"/>
              <a:t>Taped</a:t>
            </a:r>
            <a:r>
              <a:rPr lang="it-IT" b="1" dirty="0"/>
              <a:t> </a:t>
            </a:r>
            <a:r>
              <a:rPr lang="it-IT" b="1" dirty="0" err="1"/>
              <a:t>Disputing</a:t>
            </a:r>
            <a:endParaRPr lang="it-IT" dirty="0"/>
          </a:p>
          <a:p>
            <a:r>
              <a:rPr lang="it-IT" dirty="0"/>
              <a:t>I membri vengono </a:t>
            </a:r>
            <a:r>
              <a:rPr lang="it-IT" dirty="0" err="1"/>
              <a:t>audioregistrati</a:t>
            </a:r>
            <a:r>
              <a:rPr lang="it-IT" dirty="0"/>
              <a:t> durante delle buone dispute per poi far loro riascoltare i momenti critici e consegnare un utile feedback informativo.</a:t>
            </a:r>
          </a:p>
        </p:txBody>
      </p:sp>
    </p:spTree>
    <p:extLst>
      <p:ext uri="{BB962C8B-B14F-4D97-AF65-F5344CB8AC3E}">
        <p14:creationId xmlns:p14="http://schemas.microsoft.com/office/powerpoint/2010/main" val="2208847835"/>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b="1" dirty="0"/>
              <a:t>Il punto comune di tutti questi esercizi è creare strategie efficaci e creative per raggiungere gli obiettivi della REBT</a:t>
            </a:r>
            <a:endParaRPr lang="it-IT" dirty="0"/>
          </a:p>
          <a:p>
            <a:r>
              <a:rPr lang="it-IT" b="1" dirty="0"/>
              <a:t> </a:t>
            </a:r>
            <a:endParaRPr lang="it-IT" dirty="0"/>
          </a:p>
          <a:p>
            <a:r>
              <a:rPr lang="it-IT" b="1" dirty="0"/>
              <a:t> </a:t>
            </a:r>
          </a:p>
          <a:p>
            <a:r>
              <a:rPr lang="it-IT" b="1" dirty="0"/>
              <a:t>ALTRI INTERVENTI IN TERAPIA </a:t>
            </a:r>
            <a:r>
              <a:rPr lang="it-IT" b="1" dirty="0" err="1"/>
              <a:t>DI</a:t>
            </a:r>
            <a:r>
              <a:rPr lang="it-IT" b="1" dirty="0"/>
              <a:t> GRUPPO</a:t>
            </a:r>
          </a:p>
          <a:p>
            <a:r>
              <a:rPr lang="it-IT" b="1" dirty="0"/>
              <a:t>A) In </a:t>
            </a:r>
            <a:r>
              <a:rPr lang="it-IT" b="1" dirty="0" err="1"/>
              <a:t>Vivo-Disputation</a:t>
            </a:r>
            <a:r>
              <a:rPr lang="it-IT" b="1" dirty="0"/>
              <a:t>: </a:t>
            </a:r>
            <a:r>
              <a:rPr lang="it-IT" dirty="0"/>
              <a:t>disputare le idee irrazionali dei membri nelle situazioni reali (</a:t>
            </a:r>
            <a:r>
              <a:rPr lang="it-IT" dirty="0" err="1"/>
              <a:t>es</a:t>
            </a:r>
            <a:r>
              <a:rPr lang="it-IT" dirty="0"/>
              <a:t>: in mezzo alla folla).</a:t>
            </a:r>
          </a:p>
          <a:p>
            <a:r>
              <a:rPr lang="it-IT" b="1" dirty="0"/>
              <a:t>B) </a:t>
            </a:r>
            <a:r>
              <a:rPr lang="it-IT" b="1" dirty="0" err="1"/>
              <a:t>Homework</a:t>
            </a:r>
            <a:r>
              <a:rPr lang="it-IT" b="1" dirty="0"/>
              <a:t> paradossale: </a:t>
            </a:r>
            <a:r>
              <a:rPr lang="it-IT" dirty="0"/>
              <a:t>chiedere al cliente di testare l’opposto. Ad esempio si può chiedere all’insonne di non dormire nel week-end (prescrizione dello stimolo).</a:t>
            </a:r>
          </a:p>
          <a:p>
            <a:r>
              <a:rPr lang="it-IT" b="1" dirty="0"/>
              <a:t>C) Tecniche di Rilassamento</a:t>
            </a:r>
            <a:endParaRPr lang="it-IT" dirty="0"/>
          </a:p>
          <a:p>
            <a:r>
              <a:rPr lang="it-IT" b="1" dirty="0"/>
              <a:t>D) In vivo </a:t>
            </a:r>
            <a:r>
              <a:rPr lang="it-IT" b="1" dirty="0" err="1"/>
              <a:t>skill</a:t>
            </a:r>
            <a:r>
              <a:rPr lang="it-IT" b="1" dirty="0"/>
              <a:t> training</a:t>
            </a:r>
            <a:endParaRPr lang="it-IT" dirty="0"/>
          </a:p>
          <a:p>
            <a:r>
              <a:rPr lang="it-IT" b="1" dirty="0"/>
              <a:t>E) </a:t>
            </a:r>
            <a:r>
              <a:rPr lang="it-IT" b="1" dirty="0" err="1"/>
              <a:t>Biblioterapia</a:t>
            </a:r>
            <a:r>
              <a:rPr lang="it-IT" dirty="0"/>
              <a:t>. ovvero fornire al paziente libri utili</a:t>
            </a:r>
          </a:p>
          <a:p>
            <a:endParaRPr lang="it-IT" dirty="0"/>
          </a:p>
        </p:txBody>
      </p:sp>
    </p:spTree>
    <p:extLst>
      <p:ext uri="{BB962C8B-B14F-4D97-AF65-F5344CB8AC3E}">
        <p14:creationId xmlns:p14="http://schemas.microsoft.com/office/powerpoint/2010/main" val="737273704"/>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HOMEWORK IN TERAPIA </a:t>
            </a:r>
            <a:r>
              <a:rPr lang="it-IT" b="1" dirty="0" err="1"/>
              <a:t>DI</a:t>
            </a:r>
            <a:r>
              <a:rPr lang="it-IT" b="1" dirty="0"/>
              <a:t> GRUPPO</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Segue un elenco di alcuni </a:t>
            </a:r>
            <a:r>
              <a:rPr lang="it-IT" dirty="0" err="1"/>
              <a:t>Homework</a:t>
            </a:r>
            <a:r>
              <a:rPr lang="it-IT" dirty="0"/>
              <a:t> che possono essere usati in terapie di gruppo:</a:t>
            </a:r>
          </a:p>
          <a:p>
            <a:pPr lvl="0"/>
            <a:r>
              <a:rPr lang="it-IT" dirty="0"/>
              <a:t>Leggere Libri</a:t>
            </a:r>
          </a:p>
          <a:p>
            <a:pPr lvl="0"/>
            <a:r>
              <a:rPr lang="it-IT" dirty="0"/>
              <a:t>Ascoltare Cassette</a:t>
            </a:r>
          </a:p>
          <a:p>
            <a:pPr lvl="0"/>
            <a:r>
              <a:rPr lang="it-IT" dirty="0" err="1"/>
              <a:t>Homework</a:t>
            </a:r>
            <a:r>
              <a:rPr lang="it-IT" dirty="0"/>
              <a:t> comportamentale (vorrei che tu facessi amicizia con 3 ragazze)</a:t>
            </a:r>
          </a:p>
          <a:p>
            <a:pPr lvl="0"/>
            <a:r>
              <a:rPr lang="en-GB" dirty="0"/>
              <a:t>Homework </a:t>
            </a:r>
            <a:r>
              <a:rPr lang="en-GB" dirty="0" err="1"/>
              <a:t>cognitivi</a:t>
            </a:r>
            <a:r>
              <a:rPr lang="en-GB" dirty="0"/>
              <a:t> (positive self-talk)</a:t>
            </a:r>
            <a:endParaRPr lang="it-IT" dirty="0"/>
          </a:p>
          <a:p>
            <a:pPr lvl="0"/>
            <a:r>
              <a:rPr lang="en-GB" dirty="0" err="1"/>
              <a:t>Tenere</a:t>
            </a:r>
            <a:r>
              <a:rPr lang="en-GB" dirty="0"/>
              <a:t> un </a:t>
            </a:r>
            <a:r>
              <a:rPr lang="en-GB" dirty="0" err="1"/>
              <a:t>diario</a:t>
            </a:r>
            <a:endParaRPr lang="it-IT" dirty="0"/>
          </a:p>
          <a:p>
            <a:pPr lvl="0"/>
            <a:r>
              <a:rPr lang="it-IT" dirty="0"/>
              <a:t>Gli si dice che può essere ansioso (o depresso, o furioso) solo in una parte della giornata (</a:t>
            </a:r>
            <a:r>
              <a:rPr lang="it-IT" dirty="0" err="1"/>
              <a:t>es</a:t>
            </a:r>
            <a:r>
              <a:rPr lang="it-IT" dirty="0"/>
              <a:t>: dalle 20.00 alle 21.00). </a:t>
            </a:r>
            <a:r>
              <a:rPr lang="it-IT" dirty="0" err="1"/>
              <a:t>Homework</a:t>
            </a:r>
            <a:r>
              <a:rPr lang="it-IT" dirty="0"/>
              <a:t> efficace con disturbo </a:t>
            </a:r>
            <a:r>
              <a:rPr lang="it-IT" dirty="0" err="1"/>
              <a:t>ossessivo-compulsivo</a:t>
            </a:r>
            <a:endParaRPr lang="it-IT" dirty="0"/>
          </a:p>
        </p:txBody>
      </p:sp>
    </p:spTree>
    <p:extLst>
      <p:ext uri="{BB962C8B-B14F-4D97-AF65-F5344CB8AC3E}">
        <p14:creationId xmlns:p14="http://schemas.microsoft.com/office/powerpoint/2010/main" val="454592970"/>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b="1" dirty="0"/>
              <a:t>CONCLUSIONI</a:t>
            </a:r>
          </a:p>
          <a:p>
            <a:r>
              <a:rPr lang="it-IT" b="1" dirty="0"/>
              <a:t>NB1: </a:t>
            </a:r>
            <a:r>
              <a:rPr lang="it-IT" dirty="0"/>
              <a:t>a volte il silenzio in una terapia di gruppo può anche essere grandioso, quando tutti stanno riflettendo su ciò che è appena stato detto.</a:t>
            </a:r>
          </a:p>
          <a:p>
            <a:r>
              <a:rPr lang="it-IT" dirty="0"/>
              <a:t> </a:t>
            </a:r>
          </a:p>
          <a:p>
            <a:r>
              <a:rPr lang="it-IT" b="1" dirty="0"/>
              <a:t>NB2: </a:t>
            </a:r>
            <a:r>
              <a:rPr lang="it-IT" dirty="0"/>
              <a:t>a volte i membri possono cercare di fare dei test al gruppo e sul gruppo mettendo alla prova le sue regole. Per esempio di solito i membri non possono avere un ritardo superiore ai 5 minuti e non possono andare via prima. Se qualcuno non rispetta questa e le altre regole del gruppo, deve uscire. È importante il rispetto del gruppo e degli altri.</a:t>
            </a:r>
            <a:br>
              <a:rPr lang="it-IT" dirty="0"/>
            </a:br>
            <a:endParaRPr lang="it-IT" dirty="0"/>
          </a:p>
        </p:txBody>
      </p:sp>
    </p:spTree>
    <p:extLst>
      <p:ext uri="{BB962C8B-B14F-4D97-AF65-F5344CB8AC3E}">
        <p14:creationId xmlns:p14="http://schemas.microsoft.com/office/powerpoint/2010/main" val="1841836197"/>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marL="0" indent="0">
              <a:buNone/>
            </a:pPr>
            <a:endParaRPr lang="it-IT" dirty="0"/>
          </a:p>
          <a:p>
            <a:r>
              <a:rPr lang="it-IT" b="1" dirty="0"/>
              <a:t>NB1: </a:t>
            </a:r>
            <a:r>
              <a:rPr lang="it-IT" dirty="0"/>
              <a:t>è importante rendere chiaro che le idee del cliente sono diverse dalla sua persona. Nell’attaccare le idee non si attacca la persona nella sua totalità.</a:t>
            </a:r>
          </a:p>
          <a:p>
            <a:r>
              <a:rPr lang="it-IT" b="1" dirty="0"/>
              <a:t> </a:t>
            </a:r>
            <a:endParaRPr lang="it-IT" dirty="0"/>
          </a:p>
          <a:p>
            <a:r>
              <a:rPr lang="it-IT" b="1" dirty="0"/>
              <a:t>NB2: </a:t>
            </a:r>
            <a:r>
              <a:rPr lang="it-IT" dirty="0"/>
              <a:t>è importante fare capire che tutti noi abbiamo idee irrazionali con le quali ci relazioniamo quotidianamente.</a:t>
            </a:r>
          </a:p>
          <a:p>
            <a:endParaRPr lang="it-IT" dirty="0"/>
          </a:p>
        </p:txBody>
      </p:sp>
    </p:spTree>
    <p:extLst>
      <p:ext uri="{BB962C8B-B14F-4D97-AF65-F5344CB8AC3E}">
        <p14:creationId xmlns:p14="http://schemas.microsoft.com/office/powerpoint/2010/main" val="2371831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FC2186-55B5-2A21-1C30-55AD195A8E3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57CA965-F45A-6029-3B2E-88BEADE98E50}"/>
              </a:ext>
            </a:extLst>
          </p:cNvPr>
          <p:cNvSpPr>
            <a:spLocks noGrp="1"/>
          </p:cNvSpPr>
          <p:nvPr>
            <p:ph idx="1"/>
          </p:nvPr>
        </p:nvSpPr>
        <p:spPr/>
        <p:txBody>
          <a:bodyPr>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it-IT" sz="16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FILTRO NEGATIVO</a:t>
            </a:r>
            <a:r>
              <a:rPr kumimoji="0" lang="it-IT"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tu ti concentri quasi esclusivamente sugli aspetti negativi e raramente noti gli aspetti positivi. guarda tutte le persone cui non piaccio ignorando tutte le altre</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it-IT" sz="16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Filtro </a:t>
            </a:r>
            <a:r>
              <a:rPr kumimoji="0" lang="it-IT" sz="1600" b="1"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mentaleTi</a:t>
            </a:r>
            <a:r>
              <a:rPr kumimoji="0" lang="it-IT" sz="16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concentri su un unico dettaglio negativo e lo rimugini finché l’intera tua visione della realtà non si farà sempre più cupa, come la goccia di inchiostro che intorbidisce tutto un bicchiere</a:t>
            </a:r>
            <a:endParaRPr kumimoji="0" lang="it-IT"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it-IT" sz="1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it-IT"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ct val="20000"/>
              </a:spcBef>
              <a:spcAft>
                <a:spcPts val="800"/>
              </a:spcAft>
              <a:buClrTx/>
              <a:buSzTx/>
              <a:buFont typeface="Arial" panose="020B0604020202020204" pitchFamily="34" charset="0"/>
              <a:buChar char="•"/>
              <a:tabLst/>
              <a:defRPr/>
            </a:pPr>
            <a:endParaRPr kumimoji="0" lang="it-IT"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ct val="20000"/>
              </a:spcBef>
              <a:spcAft>
                <a:spcPts val="800"/>
              </a:spcAft>
              <a:buClrTx/>
              <a:buSzTx/>
              <a:buFont typeface="Arial" panose="020B0604020202020204" pitchFamily="34" charset="0"/>
              <a:buChar char="•"/>
              <a:tabLst/>
              <a:defRPr/>
            </a:pPr>
            <a:r>
              <a:rPr kumimoji="0" lang="it-IT" sz="16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ELIMINAZIONE DEI POSITIVI</a:t>
            </a:r>
            <a:r>
              <a:rPr kumimoji="0" lang="it-IT"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pensare che tutte le cose positive che ti capitano siano triviali di non importanza e che questo ti permette di mantenere un giudizio globalmente negativo sulla tua vita. Tutti avrebbero fatto lo stesso. Che ci vuole . </a:t>
            </a:r>
            <a:r>
              <a:rPr kumimoji="0" lang="it-IT" sz="1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all</a:t>
            </a:r>
            <a:r>
              <a:rPr kumimoji="0" lang="it-IT"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esame mi hanno chiesto le sole cose che sapevo . è stata pura </a:t>
            </a:r>
            <a:r>
              <a:rPr kumimoji="0" lang="it-IT" sz="1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frtunaquesto</a:t>
            </a:r>
            <a:r>
              <a:rPr kumimoji="0" lang="it-IT"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che ci si aspetta che le mogli facciano se così non conta quando lei è gentile con me oppure questi successi sono molto facili da ottenere quindi non contano</a:t>
            </a:r>
          </a:p>
          <a:p>
            <a:pPr marL="342900" marR="0" lvl="0" indent="-342900" algn="l" defTabSz="914400" rtl="0" eaLnBrk="1" fontAlgn="auto" latinLnBrk="0" hangingPunct="1">
              <a:lnSpc>
                <a:spcPct val="107000"/>
              </a:lnSpc>
              <a:spcBef>
                <a:spcPct val="20000"/>
              </a:spcBef>
              <a:spcAft>
                <a:spcPts val="800"/>
              </a:spcAft>
              <a:buClrTx/>
              <a:buSzTx/>
              <a:buFont typeface="Arial" panose="020B0604020202020204" pitchFamily="34" charset="0"/>
              <a:buChar char="•"/>
              <a:tabLst/>
              <a:defRPr/>
            </a:pPr>
            <a:r>
              <a:rPr kumimoji="0" lang="it-IT" sz="16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CONDANNARE E CERCARE LE COLPE </a:t>
            </a:r>
            <a:r>
              <a:rPr kumimoji="0" lang="it-IT"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concentrarsi sull'altra persona come la sorgente dei tuoi sentimenti negativi o rifiutare di prendersi responsabilità per cambiare se stessi lei deve essere la causa per come io mi sento ora i miei genitori hanno causato tutti i miei problemi.</a:t>
            </a:r>
          </a:p>
          <a:p>
            <a:endParaRPr lang="it-IT" dirty="0"/>
          </a:p>
        </p:txBody>
      </p:sp>
    </p:spTree>
    <p:extLst>
      <p:ext uri="{BB962C8B-B14F-4D97-AF65-F5344CB8AC3E}">
        <p14:creationId xmlns:p14="http://schemas.microsoft.com/office/powerpoint/2010/main" val="17488395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8001" y="1314451"/>
            <a:ext cx="7999895" cy="1540565"/>
          </a:xfrm>
        </p:spPr>
        <p:txBody>
          <a:bodyPr>
            <a:normAutofit fontScale="90000"/>
          </a:bodyPr>
          <a:lstStyle/>
          <a:p>
            <a:r>
              <a:rPr lang="it-IT" dirty="0"/>
              <a:t>Siccome può succedere (succedermi) qualcosa di brutto, pericoloso o dannoso allora:</a:t>
            </a:r>
          </a:p>
        </p:txBody>
      </p:sp>
      <p:sp>
        <p:nvSpPr>
          <p:cNvPr id="3" name="Segnaposto contenuto 2"/>
          <p:cNvSpPr>
            <a:spLocks noGrp="1"/>
          </p:cNvSpPr>
          <p:nvPr>
            <p:ph type="body" idx="1"/>
          </p:nvPr>
        </p:nvSpPr>
        <p:spPr/>
        <p:txBody>
          <a:bodyPr/>
          <a:lstStyle/>
          <a:p>
            <a:endParaRPr lang="it-IT"/>
          </a:p>
          <a:p>
            <a:endParaRPr lang="it-IT" dirty="0"/>
          </a:p>
        </p:txBody>
      </p:sp>
      <p:sp>
        <p:nvSpPr>
          <p:cNvPr id="5" name="Rettangolo 4"/>
          <p:cNvSpPr/>
          <p:nvPr/>
        </p:nvSpPr>
        <p:spPr>
          <a:xfrm>
            <a:off x="508001" y="3136216"/>
            <a:ext cx="7999895" cy="2400657"/>
          </a:xfrm>
          <a:prstGeom prst="rect">
            <a:avLst/>
          </a:prstGeom>
        </p:spPr>
        <p:txBody>
          <a:bodyPr wrap="square">
            <a:spAutoFit/>
          </a:bodyPr>
          <a:lstStyle/>
          <a:p>
            <a:pPr marL="557213" indent="-557213">
              <a:buFont typeface="+mj-lt"/>
              <a:buAutoNum type="alphaUcPeriod"/>
            </a:pPr>
            <a:r>
              <a:rPr lang="it-IT" sz="3000" dirty="0"/>
              <a:t>Mi devo preoccupare in continuazione </a:t>
            </a:r>
          </a:p>
          <a:p>
            <a:pPr marL="557213" indent="-557213">
              <a:buFont typeface="+mj-lt"/>
              <a:buAutoNum type="alphaUcPeriod"/>
            </a:pPr>
            <a:r>
              <a:rPr lang="it-IT" sz="3000" dirty="0"/>
              <a:t>Pensare che succederà (quasi) di sicuro</a:t>
            </a:r>
          </a:p>
          <a:p>
            <a:pPr marL="557213" indent="-557213">
              <a:buFont typeface="+mj-lt"/>
              <a:buAutoNum type="alphaUcPeriod"/>
            </a:pPr>
            <a:r>
              <a:rPr lang="it-IT" sz="3000" dirty="0"/>
              <a:t>Che succederà nelle forme peggiori</a:t>
            </a:r>
          </a:p>
          <a:p>
            <a:pPr marL="557213" indent="-557213">
              <a:buFont typeface="+mj-lt"/>
              <a:buAutoNum type="alphaUcPeriod"/>
            </a:pPr>
            <a:r>
              <a:rPr lang="it-IT" sz="3000" dirty="0"/>
              <a:t>Che non ci potrò fare nulla</a:t>
            </a:r>
          </a:p>
          <a:p>
            <a:pPr marL="557213" indent="-557213">
              <a:buFont typeface="+mj-lt"/>
              <a:buAutoNum type="alphaUcPeriod"/>
            </a:pPr>
            <a:r>
              <a:rPr lang="it-IT" sz="3000" dirty="0"/>
              <a:t>E che sarà orribile, terribile, catastrofico</a:t>
            </a:r>
          </a:p>
        </p:txBody>
      </p:sp>
    </p:spTree>
    <p:extLst>
      <p:ext uri="{BB962C8B-B14F-4D97-AF65-F5344CB8AC3E}">
        <p14:creationId xmlns:p14="http://schemas.microsoft.com/office/powerpoint/2010/main" val="2829125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28650" y="1234937"/>
            <a:ext cx="7886700" cy="4255035"/>
          </a:xfrm>
        </p:spPr>
        <p:txBody>
          <a:bodyPr>
            <a:noAutofit/>
          </a:bodyPr>
          <a:lstStyle/>
          <a:p>
            <a:r>
              <a:rPr lang="it-IT" sz="3000" dirty="0"/>
              <a:t>Se qualcosa mi sembra difficile ( fatica, disagio, ansia), allora mi conviene evitarla piuttosto che affrontare(LFT)</a:t>
            </a:r>
          </a:p>
          <a:p>
            <a:r>
              <a:rPr lang="it-IT" sz="3000" dirty="0"/>
              <a:t> Io sono debole (insicuro/a, incapace, emotivamente instabile, handicappato/a ecc.) e quindi ho bisogno di qualcuno forte a cui appoggiarmi</a:t>
            </a:r>
          </a:p>
          <a:p>
            <a:r>
              <a:rPr lang="it-IT" sz="3000" dirty="0"/>
              <a:t>Il mio passato ( la mia infanzia, le mie esperienze) è la determinante assoluta delle mie condizioni attuali e quindi non c’è niente da fare.</a:t>
            </a:r>
          </a:p>
        </p:txBody>
      </p:sp>
    </p:spTree>
    <p:extLst>
      <p:ext uri="{BB962C8B-B14F-4D97-AF65-F5344CB8AC3E}">
        <p14:creationId xmlns:p14="http://schemas.microsoft.com/office/powerpoint/2010/main" val="155494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28650" y="1543051"/>
            <a:ext cx="7886700" cy="3946922"/>
          </a:xfrm>
        </p:spPr>
        <p:txBody>
          <a:bodyPr>
            <a:normAutofit fontScale="92500" lnSpcReduction="10000"/>
          </a:bodyPr>
          <a:lstStyle/>
          <a:p>
            <a:r>
              <a:rPr lang="it-IT" sz="3225" dirty="0"/>
              <a:t>Se qualcuno ( gli altri ) ha qualche problema o disturbo che gli fa fare ( dire o pensare) allora io mi devo sconvolgere tremendamente per questo motivo.</a:t>
            </a:r>
          </a:p>
          <a:p>
            <a:r>
              <a:rPr lang="it-IT" sz="3225" dirty="0"/>
              <a:t>È sempre possibile trovare una soluzione perfetta, di fronte a un qualsiasi problema umano, e quindi io la devo assolutamente raggiungere- altrimenti succederanno catastrofi ed orrori.</a:t>
            </a:r>
          </a:p>
          <a:p>
            <a:endParaRPr lang="it-IT" dirty="0"/>
          </a:p>
        </p:txBody>
      </p:sp>
    </p:spTree>
    <p:extLst>
      <p:ext uri="{BB962C8B-B14F-4D97-AF65-F5344CB8AC3E}">
        <p14:creationId xmlns:p14="http://schemas.microsoft.com/office/powerpoint/2010/main" val="40574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2897459" y="1204787"/>
            <a:ext cx="753415" cy="846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 name="Titolo 1"/>
          <p:cNvSpPr>
            <a:spLocks noGrp="1"/>
          </p:cNvSpPr>
          <p:nvPr>
            <p:ph type="title"/>
          </p:nvPr>
        </p:nvSpPr>
        <p:spPr/>
        <p:txBody>
          <a:bodyPr/>
          <a:lstStyle/>
          <a:p>
            <a:pPr algn="ctr"/>
            <a:r>
              <a:rPr lang="it-IT" dirty="0"/>
              <a:t>     C     = Conseguenze</a:t>
            </a:r>
          </a:p>
        </p:txBody>
      </p:sp>
      <p:sp>
        <p:nvSpPr>
          <p:cNvPr id="3" name="Segnaposto contenuto 2"/>
          <p:cNvSpPr>
            <a:spLocks noGrp="1"/>
          </p:cNvSpPr>
          <p:nvPr>
            <p:ph idx="1"/>
          </p:nvPr>
        </p:nvSpPr>
        <p:spPr/>
        <p:txBody>
          <a:bodyPr>
            <a:normAutofit/>
          </a:bodyPr>
          <a:lstStyle/>
          <a:p>
            <a:r>
              <a:rPr lang="it-IT" sz="3300" dirty="0"/>
              <a:t>Emotive</a:t>
            </a:r>
          </a:p>
          <a:p>
            <a:r>
              <a:rPr lang="it-IT" sz="3300" dirty="0"/>
              <a:t>Comportamentali</a:t>
            </a:r>
          </a:p>
          <a:p>
            <a:r>
              <a:rPr lang="it-IT" sz="3300" dirty="0"/>
              <a:t>fisiologiche</a:t>
            </a:r>
          </a:p>
        </p:txBody>
      </p:sp>
    </p:spTree>
    <p:extLst>
      <p:ext uri="{BB962C8B-B14F-4D97-AF65-F5344CB8AC3E}">
        <p14:creationId xmlns:p14="http://schemas.microsoft.com/office/powerpoint/2010/main" val="104279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ctrTitle"/>
          </p:nvPr>
        </p:nvSpPr>
        <p:spPr>
          <a:xfrm>
            <a:off x="917799" y="1144164"/>
            <a:ext cx="5825202" cy="843208"/>
          </a:xfrm>
        </p:spPr>
        <p:txBody>
          <a:bodyPr/>
          <a:lstStyle/>
          <a:p>
            <a:pPr algn="ctr"/>
            <a:r>
              <a:rPr lang="it-IT"/>
              <a:t>Conseguenze Emotive:</a:t>
            </a:r>
            <a:endParaRPr lang="it-IT" dirty="0"/>
          </a:p>
        </p:txBody>
      </p:sp>
      <p:sp>
        <p:nvSpPr>
          <p:cNvPr id="3" name="Sottotitolo 2"/>
          <p:cNvSpPr>
            <a:spLocks noGrp="1"/>
          </p:cNvSpPr>
          <p:nvPr>
            <p:ph type="subTitle" idx="1"/>
          </p:nvPr>
        </p:nvSpPr>
        <p:spPr>
          <a:xfrm>
            <a:off x="706902" y="2267486"/>
            <a:ext cx="7294099" cy="3733263"/>
          </a:xfrm>
        </p:spPr>
        <p:txBody>
          <a:bodyPr>
            <a:normAutofit lnSpcReduction="10000"/>
          </a:bodyPr>
          <a:lstStyle/>
          <a:p>
            <a:pPr marL="514350" indent="-514350" algn="l">
              <a:buFont typeface="Arial" panose="020B0604020202020204" pitchFamily="34" charset="0"/>
              <a:buChar char="•"/>
            </a:pPr>
            <a:r>
              <a:rPr lang="it-IT" sz="2925" u="sng">
                <a:solidFill>
                  <a:schemeClr val="tx1"/>
                </a:solidFill>
              </a:rPr>
              <a:t>Ansia </a:t>
            </a:r>
          </a:p>
          <a:p>
            <a:pPr marL="1243013" lvl="2" indent="-557213" algn="l">
              <a:buFont typeface="+mj-lt"/>
              <a:buAutoNum type="alphaLcParenR"/>
            </a:pPr>
            <a:r>
              <a:rPr lang="it-IT" sz="2925">
                <a:solidFill>
                  <a:schemeClr val="tx1"/>
                </a:solidFill>
              </a:rPr>
              <a:t>Discomfort</a:t>
            </a:r>
          </a:p>
          <a:p>
            <a:pPr marL="1243013" lvl="2" indent="-557213" algn="l">
              <a:buFont typeface="+mj-lt"/>
              <a:buAutoNum type="alphaLcParenR"/>
            </a:pPr>
            <a:r>
              <a:rPr lang="it-IT" sz="2925">
                <a:solidFill>
                  <a:schemeClr val="tx1"/>
                </a:solidFill>
              </a:rPr>
              <a:t>Ego</a:t>
            </a:r>
          </a:p>
          <a:p>
            <a:pPr algn="l"/>
            <a:endParaRPr lang="it-IT" sz="2925">
              <a:solidFill>
                <a:schemeClr val="tx1"/>
              </a:solidFill>
            </a:endParaRPr>
          </a:p>
          <a:p>
            <a:pPr marL="514350" indent="-514350" algn="l">
              <a:buFont typeface="Arial" panose="020B0604020202020204" pitchFamily="34" charset="0"/>
              <a:buChar char="•"/>
            </a:pPr>
            <a:r>
              <a:rPr lang="it-IT" sz="2925" u="sng">
                <a:solidFill>
                  <a:schemeClr val="tx1"/>
                </a:solidFill>
              </a:rPr>
              <a:t>Depressione</a:t>
            </a:r>
          </a:p>
          <a:p>
            <a:pPr marL="1371600" lvl="2" indent="-685800" algn="l">
              <a:buFont typeface="+mj-lt"/>
              <a:buAutoNum type="alphaLcParenR"/>
            </a:pPr>
            <a:r>
              <a:rPr lang="it-IT" sz="2925">
                <a:solidFill>
                  <a:schemeClr val="tx1"/>
                </a:solidFill>
              </a:rPr>
              <a:t>Autocommisurativa</a:t>
            </a:r>
          </a:p>
          <a:p>
            <a:pPr marL="1371600" lvl="2" indent="-685800" algn="l">
              <a:buFont typeface="+mj-lt"/>
              <a:buAutoNum type="alphaLcParenR"/>
            </a:pPr>
            <a:r>
              <a:rPr lang="it-IT" sz="2925">
                <a:solidFill>
                  <a:schemeClr val="tx1"/>
                </a:solidFill>
              </a:rPr>
              <a:t>Autosvalutativa</a:t>
            </a:r>
          </a:p>
          <a:p>
            <a:pPr marL="1714500" lvl="3" indent="-685800" algn="l">
              <a:buFont typeface="+mj-lt"/>
              <a:buAutoNum type="alphaLcParenR"/>
            </a:pPr>
            <a:endParaRPr lang="it-IT" sz="3150">
              <a:solidFill>
                <a:schemeClr val="tx1"/>
              </a:solidFill>
            </a:endParaRPr>
          </a:p>
          <a:p>
            <a:pPr marL="1714500" lvl="3" indent="-685800" algn="l">
              <a:buFont typeface="+mj-lt"/>
              <a:buAutoNum type="alphaLcParenR"/>
            </a:pPr>
            <a:endParaRPr lang="it-IT" sz="3150">
              <a:solidFill>
                <a:schemeClr val="tx1"/>
              </a:solidFill>
            </a:endParaRPr>
          </a:p>
          <a:p>
            <a:pPr marL="685800" indent="-685800" algn="l">
              <a:buFont typeface="+mj-lt"/>
              <a:buAutoNum type="alphaLcParenR"/>
            </a:pPr>
            <a:endParaRPr lang="it-IT" sz="3600" dirty="0">
              <a:solidFill>
                <a:schemeClr val="tx1"/>
              </a:solidFill>
            </a:endParaRPr>
          </a:p>
        </p:txBody>
      </p:sp>
    </p:spTree>
    <p:extLst>
      <p:ext uri="{BB962C8B-B14F-4D97-AF65-F5344CB8AC3E}">
        <p14:creationId xmlns:p14="http://schemas.microsoft.com/office/powerpoint/2010/main" val="3244219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La terapia REBT  nasce da un’insoddisfazione emergente nei confronti delle terapie comportamentali e psicoanalitiche.</a:t>
            </a:r>
          </a:p>
          <a:p>
            <a:r>
              <a:rPr lang="it-IT" b="1" dirty="0"/>
              <a:t>1) Le terapie comportamentali: </a:t>
            </a:r>
            <a:r>
              <a:rPr lang="it-IT" dirty="0"/>
              <a:t>possono fornire al cliente gli strumenti necessari per affrontare i problemi ma poi le idee irrazionali impediscono loro di usarli con efficacia. Falliscono nel tentativo di generalizzare la terapia alla vita reale.</a:t>
            </a:r>
          </a:p>
        </p:txBody>
      </p:sp>
    </p:spTree>
    <p:extLst>
      <p:ext uri="{BB962C8B-B14F-4D97-AF65-F5344CB8AC3E}">
        <p14:creationId xmlns:p14="http://schemas.microsoft.com/office/powerpoint/2010/main" val="36071505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type="subTitle" idx="1"/>
          </p:nvPr>
        </p:nvSpPr>
        <p:spPr>
          <a:xfrm>
            <a:off x="1143000" y="2546902"/>
            <a:ext cx="7046843" cy="3319670"/>
          </a:xfrm>
        </p:spPr>
        <p:txBody>
          <a:bodyPr>
            <a:noAutofit/>
          </a:bodyPr>
          <a:lstStyle/>
          <a:p>
            <a:r>
              <a:rPr lang="it-IT" sz="3300" dirty="0"/>
              <a:t> Sensi di colpa </a:t>
            </a:r>
          </a:p>
          <a:p>
            <a:endParaRPr lang="it-IT" sz="3300" dirty="0"/>
          </a:p>
          <a:p>
            <a:r>
              <a:rPr lang="it-IT" sz="3300" dirty="0"/>
              <a:t> Ostilità</a:t>
            </a:r>
          </a:p>
        </p:txBody>
      </p:sp>
    </p:spTree>
    <p:extLst>
      <p:ext uri="{BB962C8B-B14F-4D97-AF65-F5344CB8AC3E}">
        <p14:creationId xmlns:p14="http://schemas.microsoft.com/office/powerpoint/2010/main" val="3871769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Dissuasione e tridente</a:t>
            </a:r>
            <a:endParaRPr lang="it-IT" dirty="0"/>
          </a:p>
        </p:txBody>
      </p:sp>
      <p:sp>
        <p:nvSpPr>
          <p:cNvPr id="3" name="Segnaposto contenuto 2"/>
          <p:cNvSpPr>
            <a:spLocks noGrp="1"/>
          </p:cNvSpPr>
          <p:nvPr>
            <p:ph idx="1"/>
          </p:nvPr>
        </p:nvSpPr>
        <p:spPr/>
        <p:txBody>
          <a:bodyPr>
            <a:normAutofit/>
          </a:bodyPr>
          <a:lstStyle/>
          <a:p>
            <a:r>
              <a:rPr lang="it-IT" sz="3000" dirty="0"/>
              <a:t>Cognitivo </a:t>
            </a:r>
          </a:p>
          <a:p>
            <a:r>
              <a:rPr lang="it-IT" sz="3000" dirty="0"/>
              <a:t>Emotivo – affettivo</a:t>
            </a:r>
          </a:p>
          <a:p>
            <a:r>
              <a:rPr lang="it-IT" sz="3000" dirty="0"/>
              <a:t>Comportamentale</a:t>
            </a:r>
          </a:p>
        </p:txBody>
      </p:sp>
    </p:spTree>
    <p:extLst>
      <p:ext uri="{BB962C8B-B14F-4D97-AF65-F5344CB8AC3E}">
        <p14:creationId xmlns:p14="http://schemas.microsoft.com/office/powerpoint/2010/main" val="421126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4425" b="1" dirty="0"/>
              <a:t>Cognitivo</a:t>
            </a:r>
          </a:p>
        </p:txBody>
      </p:sp>
      <p:sp>
        <p:nvSpPr>
          <p:cNvPr id="3" name="Segnaposto contenuto 2"/>
          <p:cNvSpPr>
            <a:spLocks noGrp="1"/>
          </p:cNvSpPr>
          <p:nvPr>
            <p:ph idx="1"/>
          </p:nvPr>
        </p:nvSpPr>
        <p:spPr>
          <a:xfrm>
            <a:off x="508001" y="2305051"/>
            <a:ext cx="6447501" cy="3695700"/>
          </a:xfrm>
        </p:spPr>
        <p:txBody>
          <a:bodyPr>
            <a:noAutofit/>
          </a:bodyPr>
          <a:lstStyle/>
          <a:p>
            <a:pPr>
              <a:lnSpc>
                <a:spcPct val="150000"/>
              </a:lnSpc>
            </a:pPr>
            <a:r>
              <a:rPr lang="it-IT" sz="3000" dirty="0"/>
              <a:t>È vero questo pensiero?</a:t>
            </a:r>
          </a:p>
          <a:p>
            <a:pPr>
              <a:lnSpc>
                <a:spcPct val="150000"/>
              </a:lnSpc>
            </a:pPr>
            <a:r>
              <a:rPr lang="it-IT" sz="3000" dirty="0"/>
              <a:t>Mi aiuta a stare bene?</a:t>
            </a:r>
          </a:p>
          <a:p>
            <a:pPr>
              <a:lnSpc>
                <a:spcPct val="150000"/>
              </a:lnSpc>
            </a:pPr>
            <a:r>
              <a:rPr lang="it-IT" sz="3000" dirty="0"/>
              <a:t>Serve ai miei scopi?</a:t>
            </a:r>
          </a:p>
          <a:p>
            <a:pPr marL="0" indent="0">
              <a:lnSpc>
                <a:spcPct val="150000"/>
              </a:lnSpc>
              <a:buNone/>
            </a:pPr>
            <a:r>
              <a:rPr lang="it-IT" sz="3000" dirty="0"/>
              <a:t>Riformulazione</a:t>
            </a:r>
          </a:p>
        </p:txBody>
      </p:sp>
    </p:spTree>
    <p:extLst>
      <p:ext uri="{BB962C8B-B14F-4D97-AF65-F5344CB8AC3E}">
        <p14:creationId xmlns:p14="http://schemas.microsoft.com/office/powerpoint/2010/main" val="65944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425" b="1" dirty="0"/>
              <a:t>Emotivo - Affettivo</a:t>
            </a:r>
          </a:p>
        </p:txBody>
      </p:sp>
      <p:sp>
        <p:nvSpPr>
          <p:cNvPr id="3" name="Segnaposto contenuto 2"/>
          <p:cNvSpPr>
            <a:spLocks noGrp="1"/>
          </p:cNvSpPr>
          <p:nvPr>
            <p:ph idx="1"/>
          </p:nvPr>
        </p:nvSpPr>
        <p:spPr/>
        <p:txBody>
          <a:bodyPr>
            <a:normAutofit/>
          </a:bodyPr>
          <a:lstStyle/>
          <a:p>
            <a:pPr marL="0" indent="0">
              <a:lnSpc>
                <a:spcPct val="150000"/>
              </a:lnSpc>
              <a:buNone/>
            </a:pPr>
            <a:r>
              <a:rPr lang="it-IT" sz="4050" dirty="0"/>
              <a:t>REI : ( Rational Emotive Imagery)</a:t>
            </a:r>
          </a:p>
          <a:p>
            <a:pPr marL="0" indent="0">
              <a:lnSpc>
                <a:spcPct val="150000"/>
              </a:lnSpc>
              <a:buNone/>
            </a:pPr>
            <a:r>
              <a:rPr lang="it-IT" sz="4050" dirty="0"/>
              <a:t>- Positiva</a:t>
            </a:r>
          </a:p>
          <a:p>
            <a:pPr marL="0" indent="0">
              <a:lnSpc>
                <a:spcPct val="150000"/>
              </a:lnSpc>
              <a:buNone/>
            </a:pPr>
            <a:r>
              <a:rPr lang="it-IT" sz="4050" dirty="0"/>
              <a:t>- Negativa</a:t>
            </a:r>
          </a:p>
        </p:txBody>
      </p:sp>
    </p:spTree>
    <p:extLst>
      <p:ext uri="{BB962C8B-B14F-4D97-AF65-F5344CB8AC3E}">
        <p14:creationId xmlns:p14="http://schemas.microsoft.com/office/powerpoint/2010/main" val="1749795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425" b="1" dirty="0"/>
              <a:t>Comportamentale</a:t>
            </a:r>
          </a:p>
        </p:txBody>
      </p:sp>
      <p:sp>
        <p:nvSpPr>
          <p:cNvPr id="3" name="Segnaposto contenuto 2"/>
          <p:cNvSpPr>
            <a:spLocks noGrp="1"/>
          </p:cNvSpPr>
          <p:nvPr>
            <p:ph idx="1"/>
          </p:nvPr>
        </p:nvSpPr>
        <p:spPr/>
        <p:txBody>
          <a:bodyPr>
            <a:normAutofit/>
          </a:bodyPr>
          <a:lstStyle/>
          <a:p>
            <a:pPr>
              <a:lnSpc>
                <a:spcPct val="150000"/>
              </a:lnSpc>
              <a:buFont typeface="Arial" panose="020B0604020202020204" pitchFamily="34" charset="0"/>
              <a:buChar char="•"/>
            </a:pPr>
            <a:r>
              <a:rPr lang="it-IT" sz="3000" dirty="0"/>
              <a:t>Desensibilizzazione in vivo</a:t>
            </a:r>
          </a:p>
          <a:p>
            <a:pPr>
              <a:lnSpc>
                <a:spcPct val="150000"/>
              </a:lnSpc>
              <a:buFont typeface="Arial" panose="020B0604020202020204" pitchFamily="34" charset="0"/>
              <a:buChar char="•"/>
            </a:pPr>
            <a:r>
              <a:rPr lang="it-IT" sz="3000" dirty="0"/>
              <a:t>Premi /Punizioni</a:t>
            </a:r>
          </a:p>
          <a:p>
            <a:pPr>
              <a:lnSpc>
                <a:spcPct val="150000"/>
              </a:lnSpc>
              <a:buFont typeface="Arial" panose="020B0604020202020204" pitchFamily="34" charset="0"/>
              <a:buChar char="•"/>
            </a:pPr>
            <a:r>
              <a:rPr lang="it-IT" sz="3000" dirty="0" err="1"/>
              <a:t>Skill</a:t>
            </a:r>
            <a:r>
              <a:rPr lang="it-IT" sz="3000" dirty="0"/>
              <a:t> Training ecc.</a:t>
            </a:r>
          </a:p>
        </p:txBody>
      </p:sp>
    </p:spTree>
    <p:extLst>
      <p:ext uri="{BB962C8B-B14F-4D97-AF65-F5344CB8AC3E}">
        <p14:creationId xmlns:p14="http://schemas.microsoft.com/office/powerpoint/2010/main" val="3648319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e 3"/>
          <p:cNvSpPr/>
          <p:nvPr/>
        </p:nvSpPr>
        <p:spPr>
          <a:xfrm>
            <a:off x="2592993" y="1220377"/>
            <a:ext cx="705119" cy="6761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 name="Titolo 1"/>
          <p:cNvSpPr>
            <a:spLocks noGrp="1"/>
          </p:cNvSpPr>
          <p:nvPr>
            <p:ph type="title"/>
          </p:nvPr>
        </p:nvSpPr>
        <p:spPr/>
        <p:txBody>
          <a:bodyPr>
            <a:normAutofit/>
          </a:bodyPr>
          <a:lstStyle/>
          <a:p>
            <a:pPr algn="ctr"/>
            <a:r>
              <a:rPr lang="it-IT" sz="4500" b="1" dirty="0"/>
              <a:t>E = effetti scopi</a:t>
            </a:r>
          </a:p>
        </p:txBody>
      </p:sp>
      <p:sp>
        <p:nvSpPr>
          <p:cNvPr id="3" name="Segnaposto contenuto 2"/>
          <p:cNvSpPr>
            <a:spLocks noGrp="1"/>
          </p:cNvSpPr>
          <p:nvPr>
            <p:ph idx="1"/>
          </p:nvPr>
        </p:nvSpPr>
        <p:spPr>
          <a:xfrm>
            <a:off x="628650" y="2671983"/>
            <a:ext cx="6326852" cy="3328767"/>
          </a:xfrm>
        </p:spPr>
        <p:txBody>
          <a:bodyPr>
            <a:noAutofit/>
          </a:bodyPr>
          <a:lstStyle/>
          <a:p>
            <a:pPr marL="0" indent="0" algn="ctr">
              <a:lnSpc>
                <a:spcPct val="150000"/>
              </a:lnSpc>
              <a:buNone/>
            </a:pPr>
            <a:r>
              <a:rPr lang="it-IT" sz="3000" dirty="0"/>
              <a:t>Cambiamento a livello cognitivo, emotivo e comportamentale</a:t>
            </a:r>
          </a:p>
        </p:txBody>
      </p:sp>
    </p:spTree>
    <p:extLst>
      <p:ext uri="{BB962C8B-B14F-4D97-AF65-F5344CB8AC3E}">
        <p14:creationId xmlns:p14="http://schemas.microsoft.com/office/powerpoint/2010/main" val="2413878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Allenamento a tridente </a:t>
            </a:r>
          </a:p>
        </p:txBody>
      </p:sp>
      <p:sp>
        <p:nvSpPr>
          <p:cNvPr id="3" name="Segnaposto contenuto 2"/>
          <p:cNvSpPr>
            <a:spLocks noGrp="1"/>
          </p:cNvSpPr>
          <p:nvPr>
            <p:ph idx="1"/>
          </p:nvPr>
        </p:nvSpPr>
        <p:spPr/>
        <p:txBody>
          <a:bodyPr>
            <a:normAutofit/>
          </a:bodyPr>
          <a:lstStyle/>
          <a:p>
            <a:pPr marL="0" indent="0">
              <a:buNone/>
            </a:pPr>
            <a:r>
              <a:rPr lang="it-IT" sz="3000" dirty="0"/>
              <a:t>non basta capire come tutti i processi di apprendimento l’allenamento e necessario.</a:t>
            </a:r>
          </a:p>
        </p:txBody>
      </p:sp>
    </p:spTree>
    <p:extLst>
      <p:ext uri="{BB962C8B-B14F-4D97-AF65-F5344CB8AC3E}">
        <p14:creationId xmlns:p14="http://schemas.microsoft.com/office/powerpoint/2010/main" val="280806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5"/>
          <p:cNvSpPr>
            <a:spLocks noGrp="1"/>
          </p:cNvSpPr>
          <p:nvPr>
            <p:ph type="body" idx="1"/>
          </p:nvPr>
        </p:nvSpPr>
        <p:spPr>
          <a:xfrm>
            <a:off x="739550" y="1907330"/>
            <a:ext cx="3192647" cy="3558834"/>
          </a:xfrm>
        </p:spPr>
        <p:txBody>
          <a:bodyPr>
            <a:normAutofit fontScale="92500" lnSpcReduction="10000"/>
          </a:bodyPr>
          <a:lstStyle/>
          <a:p>
            <a:pPr marL="257175" indent="-257175">
              <a:buFont typeface="Arial" panose="020B0604020202020204" pitchFamily="34" charset="0"/>
              <a:buChar char="•"/>
            </a:pPr>
            <a:endParaRPr lang="en-GB" b="1" dirty="0"/>
          </a:p>
          <a:p>
            <a:pPr marL="257175" indent="-257175">
              <a:buFont typeface="Arial" panose="020B0604020202020204" pitchFamily="34" charset="0"/>
              <a:buChar char="•"/>
            </a:pPr>
            <a:r>
              <a:rPr lang="en-GB" b="1" dirty="0"/>
              <a:t>Demands</a:t>
            </a:r>
          </a:p>
          <a:p>
            <a:r>
              <a:rPr lang="it-IT" dirty="0"/>
              <a:t>	X must (or </a:t>
            </a:r>
            <a:r>
              <a:rPr lang="en-GB" dirty="0"/>
              <a:t>most</a:t>
            </a:r>
            <a:r>
              <a:rPr lang="it-IT" dirty="0"/>
              <a:t> not) 	</a:t>
            </a:r>
            <a:r>
              <a:rPr lang="en-GB" dirty="0"/>
              <a:t>happen</a:t>
            </a:r>
            <a:endParaRPr lang="en-GB" b="1" dirty="0"/>
          </a:p>
          <a:p>
            <a:endParaRPr lang="en-GB" b="1" dirty="0"/>
          </a:p>
          <a:p>
            <a:endParaRPr lang="en-GB" b="1" dirty="0"/>
          </a:p>
          <a:p>
            <a:pPr marL="257175" indent="-257175">
              <a:buFont typeface="Arial" panose="020B0604020202020204" pitchFamily="34" charset="0"/>
              <a:buChar char="•"/>
            </a:pPr>
            <a:r>
              <a:rPr lang="en-GB" b="1" dirty="0"/>
              <a:t>Awfulzing</a:t>
            </a:r>
            <a:r>
              <a:rPr lang="it-IT" b="1" dirty="0"/>
              <a:t> Beliefs</a:t>
            </a:r>
          </a:p>
          <a:p>
            <a:r>
              <a:rPr lang="it-IT" dirty="0"/>
              <a:t>	It would be terrible if x 	happens (or does not 	happen)</a:t>
            </a:r>
          </a:p>
          <a:p>
            <a:pPr marL="257175" indent="-257175">
              <a:buFont typeface="Arial" panose="020B0604020202020204" pitchFamily="34" charset="0"/>
              <a:buChar char="•"/>
            </a:pPr>
            <a:endParaRPr lang="it-IT" dirty="0"/>
          </a:p>
        </p:txBody>
      </p:sp>
      <p:sp>
        <p:nvSpPr>
          <p:cNvPr id="8" name="Segnaposto testo 7"/>
          <p:cNvSpPr>
            <a:spLocks noGrp="1"/>
          </p:cNvSpPr>
          <p:nvPr>
            <p:ph type="body" sz="quarter" idx="3"/>
          </p:nvPr>
        </p:nvSpPr>
        <p:spPr>
          <a:xfrm>
            <a:off x="3932197" y="2142991"/>
            <a:ext cx="3139214" cy="3382202"/>
          </a:xfrm>
        </p:spPr>
        <p:txBody>
          <a:bodyPr>
            <a:normAutofit fontScale="85000" lnSpcReduction="10000"/>
          </a:bodyPr>
          <a:lstStyle/>
          <a:p>
            <a:pPr marL="257175" indent="-257175">
              <a:buFont typeface="Arial" panose="020B0604020202020204" pitchFamily="34" charset="0"/>
              <a:buChar char="•"/>
            </a:pPr>
            <a:r>
              <a:rPr lang="it-IT" b="1" dirty="0"/>
              <a:t>Non-Dogmatic Prefernce</a:t>
            </a:r>
          </a:p>
          <a:p>
            <a:r>
              <a:rPr lang="it-IT" dirty="0"/>
              <a:t>	I would like x to happen 	(or not happen), but it 	does not have to be the 	way i want it to be.</a:t>
            </a:r>
          </a:p>
          <a:p>
            <a:endParaRPr lang="it-IT" b="1" dirty="0"/>
          </a:p>
          <a:p>
            <a:pPr marL="257175" indent="-257175">
              <a:buFont typeface="Arial" panose="020B0604020202020204" pitchFamily="34" charset="0"/>
              <a:buChar char="•"/>
            </a:pPr>
            <a:r>
              <a:rPr lang="it-IT" b="1" dirty="0"/>
              <a:t>Anti-Awfulizing Beliefs</a:t>
            </a:r>
          </a:p>
          <a:p>
            <a:r>
              <a:rPr lang="it-IT" dirty="0"/>
              <a:t>	It would be bad, but not 	terrible, if x happens (or 	does not happen).</a:t>
            </a:r>
            <a:endParaRPr lang="it-IT" b="1" dirty="0"/>
          </a:p>
          <a:p>
            <a:pPr marL="257175" indent="-257175">
              <a:buFont typeface="Arial" panose="020B0604020202020204" pitchFamily="34" charset="0"/>
              <a:buChar char="•"/>
            </a:pPr>
            <a:endParaRPr lang="it-IT" dirty="0"/>
          </a:p>
        </p:txBody>
      </p:sp>
      <p:sp>
        <p:nvSpPr>
          <p:cNvPr id="2" name="CasellaDiTesto 1"/>
          <p:cNvSpPr txBox="1"/>
          <p:nvPr/>
        </p:nvSpPr>
        <p:spPr>
          <a:xfrm>
            <a:off x="86933" y="1018320"/>
            <a:ext cx="7688687" cy="784830"/>
          </a:xfrm>
          <a:prstGeom prst="rect">
            <a:avLst/>
          </a:prstGeom>
          <a:noFill/>
        </p:spPr>
        <p:txBody>
          <a:bodyPr wrap="square" rtlCol="0">
            <a:spAutoFit/>
          </a:bodyPr>
          <a:lstStyle/>
          <a:p>
            <a:r>
              <a:rPr lang="it-IT" sz="4500" dirty="0">
                <a:solidFill>
                  <a:schemeClr val="accent1"/>
                </a:solidFill>
              </a:rPr>
              <a:t>Aggiornamenti da New York:</a:t>
            </a:r>
          </a:p>
        </p:txBody>
      </p:sp>
    </p:spTree>
    <p:extLst>
      <p:ext uri="{BB962C8B-B14F-4D97-AF65-F5344CB8AC3E}">
        <p14:creationId xmlns:p14="http://schemas.microsoft.com/office/powerpoint/2010/main" val="1165749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2"/>
          </p:nvPr>
        </p:nvSpPr>
        <p:spPr>
          <a:xfrm>
            <a:off x="222161" y="1040774"/>
            <a:ext cx="3670479" cy="4592928"/>
          </a:xfrm>
        </p:spPr>
        <p:txBody>
          <a:bodyPr>
            <a:normAutofit/>
          </a:bodyPr>
          <a:lstStyle/>
          <a:p>
            <a:pPr>
              <a:lnSpc>
                <a:spcPct val="150000"/>
              </a:lnSpc>
            </a:pPr>
            <a:endParaRPr lang="it-IT" sz="1500" b="1" dirty="0"/>
          </a:p>
          <a:p>
            <a:pPr>
              <a:lnSpc>
                <a:spcPct val="150000"/>
              </a:lnSpc>
              <a:buFont typeface="Arial" panose="020B0604020202020204" pitchFamily="34" charset="0"/>
              <a:buChar char="•"/>
            </a:pPr>
            <a:r>
              <a:rPr lang="it-IT" sz="1800" b="1" dirty="0"/>
              <a:t>LFT Beliefs</a:t>
            </a:r>
          </a:p>
          <a:p>
            <a:pPr marL="0" indent="0">
              <a:buNone/>
            </a:pPr>
            <a:r>
              <a:rPr lang="it-IT" sz="1800" dirty="0"/>
              <a:t>	I could not bear it if x happens 	(or does not happen)</a:t>
            </a:r>
          </a:p>
          <a:p>
            <a:pPr>
              <a:buFont typeface="Courier New" panose="02070309020205020404" pitchFamily="49" charset="0"/>
              <a:buChar char="o"/>
            </a:pPr>
            <a:endParaRPr lang="it-IT" sz="1800" b="1" dirty="0"/>
          </a:p>
          <a:p>
            <a:pPr>
              <a:lnSpc>
                <a:spcPct val="200000"/>
              </a:lnSpc>
              <a:buFont typeface="Arial" panose="020B0604020202020204" pitchFamily="34" charset="0"/>
              <a:buChar char="•"/>
            </a:pPr>
            <a:r>
              <a:rPr lang="it-IT" sz="1800" b="1" dirty="0"/>
              <a:t>Deprecition Beliefs</a:t>
            </a:r>
          </a:p>
          <a:p>
            <a:pPr marL="0" indent="0">
              <a:buNone/>
            </a:pPr>
            <a:r>
              <a:rPr lang="it-IT" sz="1800" dirty="0"/>
              <a:t>	If x happens (or does not 	happen)</a:t>
            </a:r>
          </a:p>
          <a:p>
            <a:pPr marL="0" indent="0">
              <a:buNone/>
            </a:pPr>
            <a:r>
              <a:rPr lang="it-IT" sz="1800" dirty="0"/>
              <a:t>	I am no good, you are no 	</a:t>
            </a:r>
            <a:r>
              <a:rPr lang="it-IT" sz="1800" dirty="0" err="1"/>
              <a:t>good</a:t>
            </a:r>
            <a:r>
              <a:rPr lang="it-IT" sz="1800" dirty="0"/>
              <a:t>, 	life is	no good.</a:t>
            </a:r>
          </a:p>
        </p:txBody>
      </p:sp>
      <p:sp>
        <p:nvSpPr>
          <p:cNvPr id="4" name="Segnaposto contenuto 3"/>
          <p:cNvSpPr>
            <a:spLocks noGrp="1"/>
          </p:cNvSpPr>
          <p:nvPr>
            <p:ph sz="quarter" idx="4"/>
          </p:nvPr>
        </p:nvSpPr>
        <p:spPr>
          <a:xfrm>
            <a:off x="3892640" y="765488"/>
            <a:ext cx="3581132" cy="5143500"/>
          </a:xfrm>
        </p:spPr>
        <p:txBody>
          <a:bodyPr>
            <a:noAutofit/>
          </a:bodyPr>
          <a:lstStyle/>
          <a:p>
            <a:pPr>
              <a:lnSpc>
                <a:spcPct val="200000"/>
              </a:lnSpc>
              <a:buFont typeface="Arial" panose="020B0604020202020204" pitchFamily="34" charset="0"/>
              <a:buChar char="•"/>
            </a:pPr>
            <a:endParaRPr lang="it-IT" sz="1800" b="1" dirty="0"/>
          </a:p>
          <a:p>
            <a:pPr>
              <a:buFont typeface="Arial" panose="020B0604020202020204" pitchFamily="34" charset="0"/>
              <a:buChar char="•"/>
            </a:pPr>
            <a:r>
              <a:rPr lang="it-IT" sz="1800" b="1" dirty="0"/>
              <a:t>HFT </a:t>
            </a:r>
            <a:r>
              <a:rPr lang="en-US" sz="1800" b="1" dirty="0"/>
              <a:t>Belief</a:t>
            </a:r>
          </a:p>
          <a:p>
            <a:pPr marL="0" indent="0">
              <a:buNone/>
            </a:pPr>
            <a:r>
              <a:rPr lang="en-GB" sz="1800" dirty="0"/>
              <a:t>	It</a:t>
            </a:r>
            <a:r>
              <a:rPr lang="it-IT" sz="1800" dirty="0"/>
              <a:t> </a:t>
            </a:r>
            <a:r>
              <a:rPr lang="en-GB" sz="1800" dirty="0"/>
              <a:t>would</a:t>
            </a:r>
            <a:r>
              <a:rPr lang="it-IT" sz="1800" dirty="0"/>
              <a:t> be difficult to bear if 	x happens (or does not 	happen), but I could bear it 	and it would be worth it to 	me to do so.</a:t>
            </a:r>
          </a:p>
          <a:p>
            <a:pPr>
              <a:buFont typeface="Arial" panose="020B0604020202020204" pitchFamily="34" charset="0"/>
              <a:buChar char="•"/>
            </a:pPr>
            <a:r>
              <a:rPr lang="it-IT" sz="1800" b="1" dirty="0"/>
              <a:t>Acceptance Belief</a:t>
            </a:r>
          </a:p>
          <a:p>
            <a:pPr marL="0" indent="0">
              <a:buNone/>
            </a:pPr>
            <a:r>
              <a:rPr lang="it-IT" sz="1800" dirty="0"/>
              <a:t>	If x happens (or does not 	happen),It does not prove 	that i am no good, you are no 	good, life is no good. Rather, 	i am a (FHB), you are a 	(FHB =</a:t>
            </a:r>
            <a:r>
              <a:rPr lang="en-IE" sz="1800" dirty="0" err="1"/>
              <a:t>failable</a:t>
            </a:r>
            <a:r>
              <a:rPr lang="it-IT" sz="1800" dirty="0"/>
              <a:t> human </a:t>
            </a:r>
            <a:r>
              <a:rPr lang="it-IT" sz="1800" dirty="0" err="1"/>
              <a:t>being</a:t>
            </a:r>
            <a:r>
              <a:rPr lang="it-IT" sz="1800" dirty="0"/>
              <a:t>); 	and life is a complex 	mixture of </a:t>
            </a:r>
            <a:r>
              <a:rPr lang="it-IT" sz="1800" dirty="0" err="1"/>
              <a:t>good</a:t>
            </a:r>
            <a:r>
              <a:rPr lang="it-IT" sz="1800" dirty="0"/>
              <a:t>, bad, and 	neutral</a:t>
            </a:r>
          </a:p>
        </p:txBody>
      </p:sp>
    </p:spTree>
    <p:extLst>
      <p:ext uri="{BB962C8B-B14F-4D97-AF65-F5344CB8AC3E}">
        <p14:creationId xmlns:p14="http://schemas.microsoft.com/office/powerpoint/2010/main" val="3550229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sz="3000" dirty="0"/>
              <a:t>Primario = primo problema </a:t>
            </a:r>
          </a:p>
          <a:p>
            <a:pPr marL="0" indent="0">
              <a:buNone/>
            </a:pPr>
            <a:endParaRPr lang="it-IT" sz="3000" dirty="0"/>
          </a:p>
          <a:p>
            <a:r>
              <a:rPr lang="it-IT" sz="3000" dirty="0"/>
              <a:t>Secondario = secondo problema che mi faccio sul primo problema</a:t>
            </a:r>
          </a:p>
        </p:txBody>
      </p:sp>
      <p:sp>
        <p:nvSpPr>
          <p:cNvPr id="4" name="Segnaposto numero diapositiva 3"/>
          <p:cNvSpPr>
            <a:spLocks noGrp="1"/>
          </p:cNvSpPr>
          <p:nvPr>
            <p:ph type="sldNum" sz="quarter" idx="12"/>
          </p:nvPr>
        </p:nvSpPr>
        <p:spPr/>
        <p:txBody>
          <a:bodyPr/>
          <a:lstStyle/>
          <a:p>
            <a:fld id="{80BB8B8B-33E8-48CF-AF2E-03CDDED9A037}" type="slidenum">
              <a:rPr lang="it-IT" smtClean="0"/>
              <a:t>49</a:t>
            </a:fld>
            <a:endParaRPr lang="it-IT" dirty="0"/>
          </a:p>
        </p:txBody>
      </p:sp>
    </p:spTree>
    <p:extLst>
      <p:ext uri="{BB962C8B-B14F-4D97-AF65-F5344CB8AC3E}">
        <p14:creationId xmlns:p14="http://schemas.microsoft.com/office/powerpoint/2010/main" val="1013440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2) Le terapie psicoanalitiche: </a:t>
            </a:r>
            <a:r>
              <a:rPr lang="it-IT" dirty="0"/>
              <a:t>si fondano sul presupposto che i comportamenti di oggi siano sempre legati alla vita passata dell’individuo.  Pur potendo generare un </a:t>
            </a:r>
            <a:r>
              <a:rPr lang="it-IT" i="1" dirty="0" err="1"/>
              <a:t>insight</a:t>
            </a:r>
            <a:r>
              <a:rPr lang="it-IT" dirty="0"/>
              <a:t> nel cliente, favorendo la consapevolezza suoi propri problemi, non si occupa di come affrontare i problemi  nella realtà.</a:t>
            </a:r>
            <a:br>
              <a:rPr lang="it-IT" dirty="0"/>
            </a:br>
            <a:endParaRPr lang="it-IT" dirty="0"/>
          </a:p>
          <a:p>
            <a:endParaRPr lang="it-IT" dirty="0"/>
          </a:p>
        </p:txBody>
      </p:sp>
    </p:spTree>
    <p:extLst>
      <p:ext uri="{BB962C8B-B14F-4D97-AF65-F5344CB8AC3E}">
        <p14:creationId xmlns:p14="http://schemas.microsoft.com/office/powerpoint/2010/main" val="8472609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050" dirty="0"/>
              <a:t>Le Favole REBT</a:t>
            </a:r>
          </a:p>
        </p:txBody>
      </p:sp>
      <p:sp>
        <p:nvSpPr>
          <p:cNvPr id="3" name="Segnaposto contenuto 2"/>
          <p:cNvSpPr>
            <a:spLocks noGrp="1"/>
          </p:cNvSpPr>
          <p:nvPr>
            <p:ph idx="1"/>
          </p:nvPr>
        </p:nvSpPr>
        <p:spPr/>
        <p:txBody>
          <a:bodyPr>
            <a:normAutofit/>
          </a:bodyPr>
          <a:lstStyle/>
          <a:p>
            <a:r>
              <a:rPr lang="it-IT" sz="3000" dirty="0"/>
              <a:t>Con la testa fra le favole + CD-ROM</a:t>
            </a:r>
          </a:p>
          <a:p>
            <a:r>
              <a:rPr lang="it-IT" sz="3000" dirty="0"/>
              <a:t>Pensieri favolosi</a:t>
            </a:r>
          </a:p>
        </p:txBody>
      </p:sp>
      <p:sp>
        <p:nvSpPr>
          <p:cNvPr id="4" name="Segnaposto numero diapositiva 3"/>
          <p:cNvSpPr>
            <a:spLocks noGrp="1"/>
          </p:cNvSpPr>
          <p:nvPr>
            <p:ph type="sldNum" sz="quarter" idx="12"/>
          </p:nvPr>
        </p:nvSpPr>
        <p:spPr/>
        <p:txBody>
          <a:bodyPr/>
          <a:lstStyle/>
          <a:p>
            <a:fld id="{80BB8B8B-33E8-48CF-AF2E-03CDDED9A037}" type="slidenum">
              <a:rPr lang="it-IT" smtClean="0"/>
              <a:t>50</a:t>
            </a:fld>
            <a:endParaRPr lang="it-IT" dirty="0"/>
          </a:p>
        </p:txBody>
      </p:sp>
    </p:spTree>
    <p:extLst>
      <p:ext uri="{BB962C8B-B14F-4D97-AF65-F5344CB8AC3E}">
        <p14:creationId xmlns:p14="http://schemas.microsoft.com/office/powerpoint/2010/main" val="19254560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a:stretch>
            <a:fillRect/>
          </a:stretch>
        </p:blipFill>
        <p:spPr>
          <a:xfrm>
            <a:off x="382543" y="851167"/>
            <a:ext cx="3628895" cy="5159975"/>
          </a:xfrm>
          <a:prstGeom prst="rect">
            <a:avLst/>
          </a:prstGeom>
        </p:spPr>
      </p:pic>
      <p:sp>
        <p:nvSpPr>
          <p:cNvPr id="4" name="Segnaposto numero diapositiva 3"/>
          <p:cNvSpPr>
            <a:spLocks noGrp="1"/>
          </p:cNvSpPr>
          <p:nvPr>
            <p:ph type="sldNum" sz="quarter" idx="12"/>
          </p:nvPr>
        </p:nvSpPr>
        <p:spPr/>
        <p:txBody>
          <a:bodyPr/>
          <a:lstStyle/>
          <a:p>
            <a:fld id="{80BB8B8B-33E8-48CF-AF2E-03CDDED9A037}" type="slidenum">
              <a:rPr lang="it-IT" smtClean="0"/>
              <a:t>51</a:t>
            </a:fld>
            <a:endParaRPr lang="it-IT" dirty="0"/>
          </a:p>
        </p:txBody>
      </p:sp>
      <p:sp>
        <p:nvSpPr>
          <p:cNvPr id="2" name="CasellaDiTesto 1"/>
          <p:cNvSpPr txBox="1"/>
          <p:nvPr/>
        </p:nvSpPr>
        <p:spPr>
          <a:xfrm>
            <a:off x="4405747" y="1241714"/>
            <a:ext cx="4343399" cy="4247317"/>
          </a:xfrm>
          <a:prstGeom prst="rect">
            <a:avLst/>
          </a:prstGeom>
          <a:noFill/>
        </p:spPr>
        <p:txBody>
          <a:bodyPr wrap="square" rtlCol="0">
            <a:spAutoFit/>
          </a:bodyPr>
          <a:lstStyle/>
          <a:p>
            <a:r>
              <a:rPr lang="it-IT" sz="1500" b="1" dirty="0"/>
              <a:t>Vecchi Pensieri</a:t>
            </a:r>
          </a:p>
          <a:p>
            <a:r>
              <a:rPr lang="it-IT" sz="1500" dirty="0"/>
              <a:t>Scarpe = Infezione = letto di ospedale = persona morta =</a:t>
            </a:r>
          </a:p>
          <a:p>
            <a:r>
              <a:rPr lang="it-IT" sz="1500" dirty="0"/>
              <a:t>infezione morte</a:t>
            </a:r>
          </a:p>
          <a:p>
            <a:endParaRPr lang="it-IT" sz="1500" dirty="0"/>
          </a:p>
          <a:p>
            <a:endParaRPr lang="it-IT" sz="1500" dirty="0"/>
          </a:p>
          <a:p>
            <a:r>
              <a:rPr lang="it-IT" sz="1500" b="1" dirty="0"/>
              <a:t>Nuovi Pensieri </a:t>
            </a:r>
          </a:p>
          <a:p>
            <a:r>
              <a:rPr lang="it-IT" sz="1500" b="1" dirty="0"/>
              <a:t>Le scarpe mi porteranno infezione. È vero?</a:t>
            </a:r>
          </a:p>
          <a:p>
            <a:r>
              <a:rPr lang="it-IT" sz="1500" b="1" dirty="0"/>
              <a:t>Non è vero </a:t>
            </a:r>
            <a:r>
              <a:rPr lang="it-IT" sz="1500" b="1" dirty="0" err="1"/>
              <a:t>perchè</a:t>
            </a:r>
            <a:r>
              <a:rPr lang="it-IT" sz="1500" b="1" dirty="0"/>
              <a:t> non si è mai sentito </a:t>
            </a:r>
            <a:r>
              <a:rPr lang="it-IT" sz="1500" b="1" dirty="0" err="1"/>
              <a:t>perchè</a:t>
            </a:r>
            <a:endParaRPr lang="it-IT" sz="1500" b="1" dirty="0"/>
          </a:p>
          <a:p>
            <a:r>
              <a:rPr lang="it-IT" sz="1500" b="1" dirty="0"/>
              <a:t>è una cosa che non si è mai sentita.</a:t>
            </a:r>
          </a:p>
          <a:p>
            <a:r>
              <a:rPr lang="it-IT" sz="1500" b="1" dirty="0"/>
              <a:t>Mi aiuta a stare bene che le scarpe mi portano infezione?</a:t>
            </a:r>
          </a:p>
          <a:p>
            <a:r>
              <a:rPr lang="it-IT" sz="1500" b="1" dirty="0"/>
              <a:t>No </a:t>
            </a:r>
            <a:r>
              <a:rPr lang="it-IT" sz="1500" b="1" dirty="0" err="1"/>
              <a:t>perchè</a:t>
            </a:r>
            <a:r>
              <a:rPr lang="it-IT" sz="1500" b="1" dirty="0"/>
              <a:t> mi genera ansia. Serve ai miei scopi</a:t>
            </a:r>
          </a:p>
          <a:p>
            <a:r>
              <a:rPr lang="it-IT" sz="1500" b="1" dirty="0"/>
              <a:t>pensare tutto questo?</a:t>
            </a:r>
          </a:p>
          <a:p>
            <a:r>
              <a:rPr lang="it-IT" sz="1500" b="1" dirty="0"/>
              <a:t>I miei scopi sono che mi spariscono dalla testa quindi </a:t>
            </a:r>
          </a:p>
          <a:p>
            <a:r>
              <a:rPr lang="it-IT" sz="1500" b="1" dirty="0"/>
              <a:t>non serve ai miei scopi.</a:t>
            </a:r>
          </a:p>
          <a:p>
            <a:r>
              <a:rPr lang="it-IT" sz="1500" b="1" dirty="0"/>
              <a:t>Le scarpe mi fanno camminare in giro per il mondo.</a:t>
            </a:r>
          </a:p>
        </p:txBody>
      </p:sp>
    </p:spTree>
    <p:extLst>
      <p:ext uri="{BB962C8B-B14F-4D97-AF65-F5344CB8AC3E}">
        <p14:creationId xmlns:p14="http://schemas.microsoft.com/office/powerpoint/2010/main" val="18167787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a:stretch>
            <a:fillRect/>
          </a:stretch>
        </p:blipFill>
        <p:spPr>
          <a:xfrm>
            <a:off x="2237159" y="857250"/>
            <a:ext cx="3445197" cy="5143500"/>
          </a:xfrm>
          <a:prstGeom prst="rect">
            <a:avLst/>
          </a:prstGeom>
        </p:spPr>
      </p:pic>
      <p:sp>
        <p:nvSpPr>
          <p:cNvPr id="4" name="Segnaposto numero diapositiva 3"/>
          <p:cNvSpPr>
            <a:spLocks noGrp="1"/>
          </p:cNvSpPr>
          <p:nvPr>
            <p:ph type="sldNum" sz="quarter" idx="12"/>
          </p:nvPr>
        </p:nvSpPr>
        <p:spPr/>
        <p:txBody>
          <a:bodyPr/>
          <a:lstStyle/>
          <a:p>
            <a:fld id="{80BB8B8B-33E8-48CF-AF2E-03CDDED9A037}" type="slidenum">
              <a:rPr lang="it-IT" smtClean="0"/>
              <a:t>52</a:t>
            </a:fld>
            <a:endParaRPr lang="it-IT" dirty="0"/>
          </a:p>
        </p:txBody>
      </p:sp>
    </p:spTree>
    <p:extLst>
      <p:ext uri="{BB962C8B-B14F-4D97-AF65-F5344CB8AC3E}">
        <p14:creationId xmlns:p14="http://schemas.microsoft.com/office/powerpoint/2010/main" val="8171527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a:stretch>
            <a:fillRect/>
          </a:stretch>
        </p:blipFill>
        <p:spPr>
          <a:xfrm>
            <a:off x="1857009" y="857250"/>
            <a:ext cx="4002370" cy="5146045"/>
          </a:xfrm>
          <a:prstGeom prst="rect">
            <a:avLst/>
          </a:prstGeom>
        </p:spPr>
      </p:pic>
      <p:sp>
        <p:nvSpPr>
          <p:cNvPr id="4" name="Segnaposto numero diapositiva 3"/>
          <p:cNvSpPr>
            <a:spLocks noGrp="1"/>
          </p:cNvSpPr>
          <p:nvPr>
            <p:ph type="sldNum" sz="quarter" idx="12"/>
          </p:nvPr>
        </p:nvSpPr>
        <p:spPr/>
        <p:txBody>
          <a:bodyPr/>
          <a:lstStyle/>
          <a:p>
            <a:fld id="{80BB8B8B-33E8-48CF-AF2E-03CDDED9A037}" type="slidenum">
              <a:rPr lang="it-IT" smtClean="0"/>
              <a:t>53</a:t>
            </a:fld>
            <a:endParaRPr lang="it-IT" dirty="0"/>
          </a:p>
        </p:txBody>
      </p:sp>
    </p:spTree>
    <p:extLst>
      <p:ext uri="{BB962C8B-B14F-4D97-AF65-F5344CB8AC3E}">
        <p14:creationId xmlns:p14="http://schemas.microsoft.com/office/powerpoint/2010/main" val="7409276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Applicazione Adulti / Bambini</a:t>
            </a:r>
          </a:p>
        </p:txBody>
      </p:sp>
      <p:pic>
        <p:nvPicPr>
          <p:cNvPr id="6" name="Segnaposto contenuto 5"/>
          <p:cNvPicPr>
            <a:picLocks noGrp="1" noChangeAspect="1"/>
          </p:cNvPicPr>
          <p:nvPr>
            <p:ph idx="1"/>
          </p:nvPr>
        </p:nvPicPr>
        <p:blipFill>
          <a:blip r:embed="rId2"/>
          <a:stretch>
            <a:fillRect/>
          </a:stretch>
        </p:blipFill>
        <p:spPr>
          <a:xfrm>
            <a:off x="508001" y="2305050"/>
            <a:ext cx="1957066" cy="2911078"/>
          </a:xfrm>
          <a:prstGeom prst="rect">
            <a:avLst/>
          </a:prstGeom>
        </p:spPr>
      </p:pic>
      <p:sp>
        <p:nvSpPr>
          <p:cNvPr id="4" name="Segnaposto numero diapositiva 3"/>
          <p:cNvSpPr>
            <a:spLocks noGrp="1"/>
          </p:cNvSpPr>
          <p:nvPr>
            <p:ph type="sldNum" sz="quarter" idx="12"/>
          </p:nvPr>
        </p:nvSpPr>
        <p:spPr/>
        <p:txBody>
          <a:bodyPr/>
          <a:lstStyle/>
          <a:p>
            <a:fld id="{80BB8B8B-33E8-48CF-AF2E-03CDDED9A037}" type="slidenum">
              <a:rPr lang="it-IT" smtClean="0"/>
              <a:t>54</a:t>
            </a:fld>
            <a:endParaRPr lang="it-IT" dirty="0"/>
          </a:p>
        </p:txBody>
      </p:sp>
      <p:pic>
        <p:nvPicPr>
          <p:cNvPr id="8" name="Immagine 7"/>
          <p:cNvPicPr>
            <a:picLocks noChangeAspect="1"/>
          </p:cNvPicPr>
          <p:nvPr/>
        </p:nvPicPr>
        <p:blipFill>
          <a:blip r:embed="rId3"/>
          <a:stretch>
            <a:fillRect/>
          </a:stretch>
        </p:blipFill>
        <p:spPr>
          <a:xfrm>
            <a:off x="2470414" y="2305050"/>
            <a:ext cx="1717865" cy="2911078"/>
          </a:xfrm>
          <a:prstGeom prst="rect">
            <a:avLst/>
          </a:prstGeom>
        </p:spPr>
      </p:pic>
      <p:pic>
        <p:nvPicPr>
          <p:cNvPr id="9" name="Immagine 8"/>
          <p:cNvPicPr>
            <a:picLocks noChangeAspect="1"/>
          </p:cNvPicPr>
          <p:nvPr/>
        </p:nvPicPr>
        <p:blipFill>
          <a:blip r:embed="rId4"/>
          <a:stretch>
            <a:fillRect/>
          </a:stretch>
        </p:blipFill>
        <p:spPr>
          <a:xfrm>
            <a:off x="4188280" y="2305050"/>
            <a:ext cx="1733645" cy="2886127"/>
          </a:xfrm>
          <a:prstGeom prst="rect">
            <a:avLst/>
          </a:prstGeom>
        </p:spPr>
      </p:pic>
      <p:pic>
        <p:nvPicPr>
          <p:cNvPr id="10" name="Immagine 9"/>
          <p:cNvPicPr>
            <a:picLocks noChangeAspect="1"/>
          </p:cNvPicPr>
          <p:nvPr/>
        </p:nvPicPr>
        <p:blipFill>
          <a:blip r:embed="rId5"/>
          <a:stretch>
            <a:fillRect/>
          </a:stretch>
        </p:blipFill>
        <p:spPr>
          <a:xfrm>
            <a:off x="5921925" y="2319752"/>
            <a:ext cx="1626211" cy="2871425"/>
          </a:xfrm>
          <a:prstGeom prst="rect">
            <a:avLst/>
          </a:prstGeom>
        </p:spPr>
      </p:pic>
    </p:spTree>
    <p:extLst>
      <p:ext uri="{BB962C8B-B14F-4D97-AF65-F5344CB8AC3E}">
        <p14:creationId xmlns:p14="http://schemas.microsoft.com/office/powerpoint/2010/main" val="25593747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marL="0" indent="0" algn="ctr">
              <a:buNone/>
            </a:pPr>
            <a:r>
              <a:rPr lang="it-IT" sz="3000" dirty="0"/>
              <a:t>Favole Monotematiche che fanno riferimento al metodo REBT per imparare a passare pensieri neri a pensieri colorati.</a:t>
            </a:r>
          </a:p>
        </p:txBody>
      </p:sp>
      <p:sp>
        <p:nvSpPr>
          <p:cNvPr id="4" name="Segnaposto numero diapositiva 3"/>
          <p:cNvSpPr>
            <a:spLocks noGrp="1"/>
          </p:cNvSpPr>
          <p:nvPr>
            <p:ph type="sldNum" sz="quarter" idx="12"/>
          </p:nvPr>
        </p:nvSpPr>
        <p:spPr/>
        <p:txBody>
          <a:bodyPr/>
          <a:lstStyle/>
          <a:p>
            <a:fld id="{80BB8B8B-33E8-48CF-AF2E-03CDDED9A037}" type="slidenum">
              <a:rPr lang="it-IT" smtClean="0"/>
              <a:t>55</a:t>
            </a:fld>
            <a:endParaRPr lang="it-IT" dirty="0"/>
          </a:p>
        </p:txBody>
      </p:sp>
    </p:spTree>
    <p:extLst>
      <p:ext uri="{BB962C8B-B14F-4D97-AF65-F5344CB8AC3E}">
        <p14:creationId xmlns:p14="http://schemas.microsoft.com/office/powerpoint/2010/main" val="42921746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936763"/>
            <a:ext cx="9144000" cy="4823446"/>
          </a:xfrm>
        </p:spPr>
        <p:txBody>
          <a:bodyPr>
            <a:noAutofit/>
          </a:bodyPr>
          <a:lstStyle/>
          <a:p>
            <a:pPr marL="0" indent="0">
              <a:buNone/>
            </a:pPr>
            <a:r>
              <a:rPr lang="it-IT" sz="3000" dirty="0"/>
              <a:t>L’animaletto ha un pensiero nero riguardante il singolo argomento all’inizio della favola. Dopo un percorso alla fine un pensiero colorato.</a:t>
            </a:r>
          </a:p>
          <a:p>
            <a:pPr marL="0" indent="0">
              <a:buNone/>
            </a:pPr>
            <a:r>
              <a:rPr lang="it-IT" sz="3000" dirty="0"/>
              <a:t>Il bambino si identifica con l’animaletto facendo lo stesso percorso.</a:t>
            </a:r>
          </a:p>
          <a:p>
            <a:pPr marL="0" indent="0">
              <a:buNone/>
            </a:pPr>
            <a:r>
              <a:rPr lang="it-IT" sz="3000" dirty="0"/>
              <a:t>Favole per divertire, prevenire, educare, curare.</a:t>
            </a:r>
          </a:p>
          <a:p>
            <a:pPr marL="0" indent="0">
              <a:buNone/>
            </a:pPr>
            <a:r>
              <a:rPr lang="it-IT" sz="3000" dirty="0"/>
              <a:t>Favole per tutti.</a:t>
            </a:r>
          </a:p>
          <a:p>
            <a:pPr marL="0" indent="0">
              <a:buNone/>
            </a:pPr>
            <a:r>
              <a:rPr lang="it-IT" sz="3000" dirty="0"/>
              <a:t>-Per gli adulti  che hanno avuto messaggi semplici ed efficaci</a:t>
            </a:r>
          </a:p>
          <a:p>
            <a:pPr marL="0" indent="0">
              <a:buNone/>
            </a:pPr>
            <a:r>
              <a:rPr lang="it-IT" sz="3000" dirty="0"/>
              <a:t>-Per i genitori, che hanno potuto aiutare anche con le favole il proprio figlio nel percorso di crescita;</a:t>
            </a:r>
          </a:p>
        </p:txBody>
      </p:sp>
      <p:sp>
        <p:nvSpPr>
          <p:cNvPr id="4" name="Segnaposto numero diapositiva 3"/>
          <p:cNvSpPr>
            <a:spLocks noGrp="1"/>
          </p:cNvSpPr>
          <p:nvPr>
            <p:ph type="sldNum" sz="quarter" idx="12"/>
          </p:nvPr>
        </p:nvSpPr>
        <p:spPr/>
        <p:txBody>
          <a:bodyPr/>
          <a:lstStyle/>
          <a:p>
            <a:fld id="{80BB8B8B-33E8-48CF-AF2E-03CDDED9A037}" type="slidenum">
              <a:rPr lang="it-IT" smtClean="0"/>
              <a:t>56</a:t>
            </a:fld>
            <a:endParaRPr lang="it-IT" dirty="0"/>
          </a:p>
        </p:txBody>
      </p:sp>
    </p:spTree>
    <p:extLst>
      <p:ext uri="{BB962C8B-B14F-4D97-AF65-F5344CB8AC3E}">
        <p14:creationId xmlns:p14="http://schemas.microsoft.com/office/powerpoint/2010/main" val="11842361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28650" y="2226469"/>
            <a:ext cx="7886700" cy="3671888"/>
          </a:xfrm>
        </p:spPr>
        <p:txBody>
          <a:bodyPr>
            <a:normAutofit fontScale="92500" lnSpcReduction="10000"/>
          </a:bodyPr>
          <a:lstStyle/>
          <a:p>
            <a:r>
              <a:rPr lang="it-IT" sz="3000" dirty="0"/>
              <a:t>Per gli insegnanti, che le hanno proposto in varie scuole d'Italia quasi come libro di testo, per le illustrazioni, i giochi, le rappresentazioni, invitando i bambini alla riflessione e alla discussione di gruppo;</a:t>
            </a:r>
          </a:p>
          <a:p>
            <a:r>
              <a:rPr lang="it-IT" sz="3000" dirty="0"/>
              <a:t>Per gli psicoterapeuti, che hanno potuto proporre, a all'interno della situazione clinica, un messaggio mirato alle singole problematiche via via affrontate.</a:t>
            </a:r>
          </a:p>
          <a:p>
            <a:endParaRPr lang="it-IT" dirty="0"/>
          </a:p>
        </p:txBody>
      </p:sp>
      <p:sp>
        <p:nvSpPr>
          <p:cNvPr id="4" name="Segnaposto numero diapositiva 3"/>
          <p:cNvSpPr>
            <a:spLocks noGrp="1"/>
          </p:cNvSpPr>
          <p:nvPr>
            <p:ph type="sldNum" sz="quarter" idx="12"/>
          </p:nvPr>
        </p:nvSpPr>
        <p:spPr/>
        <p:txBody>
          <a:bodyPr/>
          <a:lstStyle/>
          <a:p>
            <a:fld id="{80BB8B8B-33E8-48CF-AF2E-03CDDED9A037}" type="slidenum">
              <a:rPr lang="it-IT" smtClean="0"/>
              <a:t>57</a:t>
            </a:fld>
            <a:endParaRPr lang="it-IT" dirty="0"/>
          </a:p>
        </p:txBody>
      </p:sp>
    </p:spTree>
    <p:extLst>
      <p:ext uri="{BB962C8B-B14F-4D97-AF65-F5344CB8AC3E}">
        <p14:creationId xmlns:p14="http://schemas.microsoft.com/office/powerpoint/2010/main" val="23348793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8001" y="1314450"/>
            <a:ext cx="6447501" cy="1163242"/>
          </a:xfrm>
        </p:spPr>
        <p:txBody>
          <a:bodyPr>
            <a:noAutofit/>
          </a:bodyPr>
          <a:lstStyle/>
          <a:p>
            <a:r>
              <a:rPr lang="it-IT" sz="4500" dirty="0"/>
              <a:t>Bibliografia</a:t>
            </a:r>
          </a:p>
        </p:txBody>
      </p:sp>
      <p:sp>
        <p:nvSpPr>
          <p:cNvPr id="3" name="Segnaposto contenuto 2"/>
          <p:cNvSpPr>
            <a:spLocks noGrp="1"/>
          </p:cNvSpPr>
          <p:nvPr>
            <p:ph idx="1"/>
          </p:nvPr>
        </p:nvSpPr>
        <p:spPr>
          <a:xfrm>
            <a:off x="486610" y="2477692"/>
            <a:ext cx="8657390" cy="3523058"/>
          </a:xfrm>
        </p:spPr>
        <p:txBody>
          <a:bodyPr>
            <a:normAutofit fontScale="92500"/>
          </a:bodyPr>
          <a:lstStyle/>
          <a:p>
            <a:pPr marL="342900" lvl="1" indent="0">
              <a:buNone/>
            </a:pPr>
            <a:r>
              <a:rPr lang="it-IT" sz="2625" dirty="0"/>
              <a:t>Albert Ellis : Autoterapia razionale emotiva, Erickson.</a:t>
            </a:r>
          </a:p>
          <a:p>
            <a:pPr marL="342900" lvl="1" indent="0">
              <a:buNone/>
            </a:pPr>
            <a:r>
              <a:rPr lang="it-IT" sz="2625" dirty="0"/>
              <a:t>Cesare De Silvestri: Fondamenti teorici e clinici della RET, Astrolabio</a:t>
            </a:r>
          </a:p>
          <a:p>
            <a:pPr marL="342900" lvl="1" indent="0">
              <a:buNone/>
            </a:pPr>
            <a:r>
              <a:rPr lang="it-IT" sz="2625" dirty="0"/>
              <a:t>Cesare De Silvestri: Il mestiere di psicoterapeuta.</a:t>
            </a:r>
          </a:p>
          <a:p>
            <a:pPr marL="0" indent="0">
              <a:buNone/>
            </a:pPr>
            <a:r>
              <a:rPr lang="it-IT" sz="2625" dirty="0"/>
              <a:t>	Roberta Verità: Con la testa fra le favole + CD-ROM, Erickson</a:t>
            </a:r>
          </a:p>
          <a:p>
            <a:pPr marL="0" indent="0">
              <a:buNone/>
            </a:pPr>
            <a:r>
              <a:rPr lang="it-IT" sz="2625" dirty="0"/>
              <a:t>	Roberta Verità: Pensieri Favolosi, Erickson</a:t>
            </a:r>
          </a:p>
          <a:p>
            <a:pPr marL="0" indent="0">
              <a:buNone/>
            </a:pPr>
            <a:r>
              <a:rPr lang="it-IT" sz="2625" dirty="0"/>
              <a:t>	Di Pietro M. Educazione razionale emotiva, Erickson</a:t>
            </a:r>
          </a:p>
          <a:p>
            <a:pPr marL="0" indent="0">
              <a:buNone/>
            </a:pPr>
            <a:r>
              <a:rPr lang="it-IT" sz="2625" dirty="0"/>
              <a:t>	Di Pietro M. L’ABC delle emozioni, Erickson</a:t>
            </a:r>
          </a:p>
          <a:p>
            <a:pPr marL="0" indent="0">
              <a:buNone/>
            </a:pPr>
            <a:endParaRPr lang="it-IT" dirty="0"/>
          </a:p>
          <a:p>
            <a:endParaRPr lang="it-IT" dirty="0"/>
          </a:p>
        </p:txBody>
      </p:sp>
      <p:sp>
        <p:nvSpPr>
          <p:cNvPr id="4" name="Segnaposto numero diapositiva 3"/>
          <p:cNvSpPr>
            <a:spLocks noGrp="1"/>
          </p:cNvSpPr>
          <p:nvPr>
            <p:ph type="sldNum" sz="quarter" idx="12"/>
          </p:nvPr>
        </p:nvSpPr>
        <p:spPr/>
        <p:txBody>
          <a:bodyPr/>
          <a:lstStyle/>
          <a:p>
            <a:fld id="{80BB8B8B-33E8-48CF-AF2E-03CDDED9A037}" type="slidenum">
              <a:rPr lang="it-IT" smtClean="0"/>
              <a:t>58</a:t>
            </a:fld>
            <a:endParaRPr lang="it-IT" dirty="0"/>
          </a:p>
        </p:txBody>
      </p:sp>
    </p:spTree>
    <p:extLst>
      <p:ext uri="{BB962C8B-B14F-4D97-AF65-F5344CB8AC3E}">
        <p14:creationId xmlns:p14="http://schemas.microsoft.com/office/powerpoint/2010/main" val="17179925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500" b="1" dirty="0"/>
              <a:t>REBT con psicotici</a:t>
            </a:r>
            <a:endParaRPr lang="it-IT" sz="4500" dirty="0"/>
          </a:p>
        </p:txBody>
      </p:sp>
      <p:sp>
        <p:nvSpPr>
          <p:cNvPr id="3" name="Segnaposto contenuto 2"/>
          <p:cNvSpPr>
            <a:spLocks noGrp="1"/>
          </p:cNvSpPr>
          <p:nvPr>
            <p:ph idx="1"/>
          </p:nvPr>
        </p:nvSpPr>
        <p:spPr/>
        <p:txBody>
          <a:bodyPr>
            <a:normAutofit/>
          </a:bodyPr>
          <a:lstStyle/>
          <a:p>
            <a:r>
              <a:rPr lang="it-IT" sz="3000" dirty="0"/>
              <a:t>Pensiero Analogico e digitale </a:t>
            </a:r>
          </a:p>
          <a:p>
            <a:r>
              <a:rPr lang="it-IT" sz="3000" dirty="0"/>
              <a:t>Emisfero sinistro e destro</a:t>
            </a:r>
          </a:p>
          <a:p>
            <a:endParaRPr lang="it-IT" sz="3000" dirty="0"/>
          </a:p>
          <a:p>
            <a:r>
              <a:rPr lang="it-IT" sz="3000" dirty="0"/>
              <a:t>Strumenti diversi:</a:t>
            </a:r>
          </a:p>
          <a:p>
            <a:r>
              <a:rPr lang="it-IT" sz="3000" dirty="0"/>
              <a:t>Favole di Pensieri Favolosi</a:t>
            </a:r>
          </a:p>
          <a:p>
            <a:r>
              <a:rPr lang="it-IT" sz="3000" dirty="0"/>
              <a:t>Trasformazione B disfunzionali in B più funzionali per correggere la  percezione errata realtà</a:t>
            </a:r>
          </a:p>
          <a:p>
            <a:endParaRPr lang="it-IT" dirty="0"/>
          </a:p>
        </p:txBody>
      </p:sp>
      <p:sp>
        <p:nvSpPr>
          <p:cNvPr id="4" name="Segnaposto numero diapositiva 3"/>
          <p:cNvSpPr>
            <a:spLocks noGrp="1"/>
          </p:cNvSpPr>
          <p:nvPr>
            <p:ph type="sldNum" sz="quarter" idx="12"/>
          </p:nvPr>
        </p:nvSpPr>
        <p:spPr/>
        <p:txBody>
          <a:bodyPr/>
          <a:lstStyle/>
          <a:p>
            <a:fld id="{80BB8B8B-33E8-48CF-AF2E-03CDDED9A037}" type="slidenum">
              <a:rPr lang="it-IT" smtClean="0"/>
              <a:t>59</a:t>
            </a:fld>
            <a:endParaRPr lang="it-IT" dirty="0"/>
          </a:p>
        </p:txBody>
      </p:sp>
    </p:spTree>
    <p:extLst>
      <p:ext uri="{BB962C8B-B14F-4D97-AF65-F5344CB8AC3E}">
        <p14:creationId xmlns:p14="http://schemas.microsoft.com/office/powerpoint/2010/main" val="1488870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 terapie </a:t>
            </a:r>
            <a:r>
              <a:rPr lang="it-IT" dirty="0" err="1"/>
              <a:t>Cognitivo-Comportamentali</a:t>
            </a:r>
            <a:r>
              <a:rPr lang="it-IT" dirty="0"/>
              <a:t> hanno come obiettivo quello di favorire la consapevolezza sui propri problemi e dare anche gli strumenti per poterli affrontare.</a:t>
            </a:r>
          </a:p>
          <a:p>
            <a:endParaRPr lang="it-IT" dirty="0"/>
          </a:p>
        </p:txBody>
      </p:sp>
    </p:spTree>
    <p:extLst>
      <p:ext uri="{BB962C8B-B14F-4D97-AF65-F5344CB8AC3E}">
        <p14:creationId xmlns:p14="http://schemas.microsoft.com/office/powerpoint/2010/main" val="22305506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500" b="1" dirty="0"/>
              <a:t>REBT CON ANZIANI</a:t>
            </a:r>
          </a:p>
        </p:txBody>
      </p:sp>
      <p:sp>
        <p:nvSpPr>
          <p:cNvPr id="3" name="Segnaposto contenuto 2"/>
          <p:cNvSpPr>
            <a:spLocks noGrp="1"/>
          </p:cNvSpPr>
          <p:nvPr>
            <p:ph idx="1"/>
          </p:nvPr>
        </p:nvSpPr>
        <p:spPr>
          <a:xfrm>
            <a:off x="387626" y="2477692"/>
            <a:ext cx="8756373" cy="2910580"/>
          </a:xfrm>
        </p:spPr>
        <p:txBody>
          <a:bodyPr>
            <a:normAutofit/>
          </a:bodyPr>
          <a:lstStyle/>
          <a:p>
            <a:pPr>
              <a:lnSpc>
                <a:spcPct val="80000"/>
              </a:lnSpc>
            </a:pPr>
            <a:r>
              <a:rPr lang="it-IT" sz="3000" dirty="0"/>
              <a:t>Viste le caratteristiche cognitivo-emotivo-comportamentali.</a:t>
            </a:r>
          </a:p>
          <a:p>
            <a:pPr>
              <a:lnSpc>
                <a:spcPct val="80000"/>
              </a:lnSpc>
            </a:pPr>
            <a:endParaRPr lang="it-IT" sz="3000" dirty="0"/>
          </a:p>
          <a:p>
            <a:pPr>
              <a:lnSpc>
                <a:spcPct val="80000"/>
              </a:lnSpc>
            </a:pPr>
            <a:r>
              <a:rPr lang="it-IT" sz="3000" dirty="0"/>
              <a:t>Applicazione metodo usato con i bambini</a:t>
            </a:r>
          </a:p>
        </p:txBody>
      </p:sp>
      <p:sp>
        <p:nvSpPr>
          <p:cNvPr id="4" name="Segnaposto numero diapositiva 3"/>
          <p:cNvSpPr>
            <a:spLocks noGrp="1"/>
          </p:cNvSpPr>
          <p:nvPr>
            <p:ph type="sldNum" sz="quarter" idx="12"/>
          </p:nvPr>
        </p:nvSpPr>
        <p:spPr/>
        <p:txBody>
          <a:bodyPr/>
          <a:lstStyle/>
          <a:p>
            <a:fld id="{80BB8B8B-33E8-48CF-AF2E-03CDDED9A037}" type="slidenum">
              <a:rPr lang="it-IT" smtClean="0"/>
              <a:t>60</a:t>
            </a:fld>
            <a:endParaRPr lang="it-IT" dirty="0"/>
          </a:p>
        </p:txBody>
      </p:sp>
    </p:spTree>
    <p:extLst>
      <p:ext uri="{BB962C8B-B14F-4D97-AF65-F5344CB8AC3E}">
        <p14:creationId xmlns:p14="http://schemas.microsoft.com/office/powerpoint/2010/main" val="42166523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2936" y="1019461"/>
            <a:ext cx="7543800" cy="4981289"/>
          </a:xfrm>
        </p:spPr>
        <p:txBody>
          <a:bodyPr>
            <a:normAutofit/>
          </a:bodyPr>
          <a:lstStyle/>
          <a:p>
            <a:pPr algn="ctr"/>
            <a:r>
              <a:rPr lang="it-IT" dirty="0"/>
              <a:t>Applicazione bambini, adolescenti e famiglie </a:t>
            </a:r>
            <a:br>
              <a:rPr lang="it-IT" dirty="0"/>
            </a:br>
            <a:r>
              <a:rPr lang="it-IT" dirty="0"/>
              <a:t>primo colloquio genitori:</a:t>
            </a:r>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61</a:t>
            </a:fld>
            <a:endParaRPr lang="it-IT"/>
          </a:p>
        </p:txBody>
      </p:sp>
    </p:spTree>
    <p:extLst>
      <p:ext uri="{BB962C8B-B14F-4D97-AF65-F5344CB8AC3E}">
        <p14:creationId xmlns:p14="http://schemas.microsoft.com/office/powerpoint/2010/main" val="839700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p:cNvSpPr>
            <a:spLocks noGrp="1"/>
          </p:cNvSpPr>
          <p:nvPr>
            <p:ph idx="1"/>
          </p:nvPr>
        </p:nvSpPr>
        <p:spPr>
          <a:xfrm>
            <a:off x="802386" y="1215058"/>
            <a:ext cx="7543800" cy="4271342"/>
          </a:xfrm>
        </p:spPr>
        <p:txBody>
          <a:bodyPr>
            <a:noAutofit/>
          </a:bodyPr>
          <a:lstStyle/>
          <a:p>
            <a:r>
              <a:rPr lang="it-IT" sz="2100" dirty="0"/>
              <a:t>“Quali sono i problemi di mio figlio?”; </a:t>
            </a:r>
          </a:p>
          <a:p>
            <a:r>
              <a:rPr lang="it-IT" sz="2100" dirty="0"/>
              <a:t>“Come si manifestano?”; </a:t>
            </a:r>
          </a:p>
          <a:p>
            <a:r>
              <a:rPr lang="it-IT" sz="2100" dirty="0"/>
              <a:t>“Quali tentativi di soluzione ho adottato fino adesso per risolvere questi problemi?”; </a:t>
            </a:r>
          </a:p>
          <a:p>
            <a:r>
              <a:rPr lang="it-IT" sz="2100" dirty="0"/>
              <a:t>“Cosa funziona meglio con questo ragazzo e cosa non funziona?”; </a:t>
            </a:r>
          </a:p>
          <a:p>
            <a:r>
              <a:rPr lang="it-IT" sz="2100" dirty="0"/>
              <a:t>“Quali sono le risorse di mio figlio, i suoi punti di forza?”; </a:t>
            </a:r>
          </a:p>
          <a:p>
            <a:r>
              <a:rPr lang="it-IT" sz="2100" dirty="0"/>
              <a:t>“Quali le risorse del nostro rapporto, i nostri punti di forza?”.</a:t>
            </a:r>
          </a:p>
          <a:p>
            <a:r>
              <a:rPr lang="it-IT" sz="2100" dirty="0"/>
              <a:t>Gli chiediamo anche di descrivere l’interazione in una settimana tipo, dal buongiorno fino alla buonanotte.</a:t>
            </a:r>
          </a:p>
          <a:p>
            <a:endParaRPr lang="it-IT" dirty="0"/>
          </a:p>
        </p:txBody>
      </p:sp>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62</a:t>
            </a:fld>
            <a:endParaRPr lang="it-IT"/>
          </a:p>
        </p:txBody>
      </p:sp>
    </p:spTree>
    <p:extLst>
      <p:ext uri="{BB962C8B-B14F-4D97-AF65-F5344CB8AC3E}">
        <p14:creationId xmlns:p14="http://schemas.microsoft.com/office/powerpoint/2010/main" val="238019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fade">
                                      <p:cBhvr>
                                        <p:cTn id="35"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02386" y="966978"/>
            <a:ext cx="7543800" cy="1207008"/>
          </a:xfrm>
        </p:spPr>
        <p:txBody>
          <a:bodyPr>
            <a:normAutofit/>
          </a:bodyPr>
          <a:lstStyle/>
          <a:p>
            <a:r>
              <a:rPr lang="it-IT" dirty="0"/>
              <a:t>I vantaggi:</a:t>
            </a:r>
          </a:p>
        </p:txBody>
      </p:sp>
      <p:sp>
        <p:nvSpPr>
          <p:cNvPr id="3" name="Segnaposto contenuto 2"/>
          <p:cNvSpPr>
            <a:spLocks noGrp="1"/>
          </p:cNvSpPr>
          <p:nvPr>
            <p:ph idx="1"/>
          </p:nvPr>
        </p:nvSpPr>
        <p:spPr>
          <a:xfrm>
            <a:off x="802386" y="2173986"/>
            <a:ext cx="7543800" cy="3038094"/>
          </a:xfrm>
        </p:spPr>
        <p:txBody>
          <a:bodyPr>
            <a:noAutofit/>
          </a:bodyPr>
          <a:lstStyle/>
          <a:p>
            <a:r>
              <a:rPr lang="it-IT" sz="1800" dirty="0"/>
              <a:t>Lo scritto permette di fissare alcuni punti, che al contrario si perderebbero nel dialogo, nella discussione e soprattutto nella lite.</a:t>
            </a:r>
          </a:p>
          <a:p>
            <a:r>
              <a:rPr lang="it-IT" sz="1800" dirty="0"/>
              <a:t>Dovendosi sforzare di scrivere, i genitori per la prima volta riescono a riflettere su certi meccanismi.</a:t>
            </a:r>
          </a:p>
          <a:p>
            <a:r>
              <a:rPr lang="it-IT" sz="1800" dirty="0"/>
              <a:t>Presa di coscienza e autoregolazione, che proprio perché auto e non etero, acquista un grande valore.</a:t>
            </a:r>
          </a:p>
          <a:p>
            <a:r>
              <a:rPr lang="it-IT" sz="1800" dirty="0"/>
              <a:t>Spunti di forte positività, si riflette infatti sulle risorse e sui punti di forza del figlio </a:t>
            </a:r>
          </a:p>
          <a:p>
            <a:r>
              <a:rPr lang="it-IT" sz="1800" dirty="0"/>
              <a:t>Possono innescare circoli virtuosi </a:t>
            </a:r>
          </a:p>
          <a:p>
            <a:r>
              <a:rPr lang="it-IT" sz="1800" dirty="0"/>
              <a:t>Il progetto di cambiamento ed i futuri risultati, in termini quantitativi oltre che qualitativi</a:t>
            </a:r>
          </a:p>
          <a:p>
            <a:r>
              <a:rPr lang="it-IT" sz="1800" dirty="0"/>
              <a:t>È l’inizio del cambiamento pianificato…</a:t>
            </a:r>
          </a:p>
          <a:p>
            <a:endParaRPr lang="it-IT" sz="788" dirty="0"/>
          </a:p>
          <a:p>
            <a:endParaRPr lang="it-IT" sz="788"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63</a:t>
            </a:fld>
            <a:endParaRPr lang="it-IT"/>
          </a:p>
        </p:txBody>
      </p:sp>
    </p:spTree>
    <p:extLst>
      <p:ext uri="{BB962C8B-B14F-4D97-AF65-F5344CB8AC3E}">
        <p14:creationId xmlns:p14="http://schemas.microsoft.com/office/powerpoint/2010/main" val="1779481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5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500"/>
                                        <p:tgtEl>
                                          <p:spTgt spid="3">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3500"/>
                                        <p:tgtEl>
                                          <p:spTgt spid="3">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4500"/>
                                        <p:tgtEl>
                                          <p:spTgt spid="3">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500"/>
                                        <p:tgtEl>
                                          <p:spTgt spid="3">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6500"/>
                                        <p:tgtEl>
                                          <p:spTgt spid="3">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6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r>
              <a:rPr lang="it-IT" sz="2400" dirty="0"/>
              <a:t>Finito il lavoro si chiede di indovinare reciprocamente quello che l’altro avrà scritto ,la difficoltà a fare questo passaggio evidenzia che spesso ci si parla addosso ma non si ascolta l’altro cercando di capire  quello che dice e la tendenza a mettere in rilievo più aspetti negativi che positivi nel reciproco confronto.</a:t>
            </a:r>
          </a:p>
          <a:p>
            <a:pPr marL="0" indent="0">
              <a:buNone/>
            </a:pPr>
            <a:endParaRPr lang="it-IT"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64</a:t>
            </a:fld>
            <a:endParaRPr lang="it-IT"/>
          </a:p>
        </p:txBody>
      </p:sp>
    </p:spTree>
    <p:extLst>
      <p:ext uri="{BB962C8B-B14F-4D97-AF65-F5344CB8AC3E}">
        <p14:creationId xmlns:p14="http://schemas.microsoft.com/office/powerpoint/2010/main" val="388649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02386" y="1220724"/>
            <a:ext cx="7543800" cy="2042102"/>
          </a:xfrm>
        </p:spPr>
        <p:txBody>
          <a:bodyPr>
            <a:normAutofit fontScale="90000"/>
          </a:bodyPr>
          <a:lstStyle/>
          <a:p>
            <a:r>
              <a:rPr lang="it-IT" dirty="0"/>
              <a:t>Si legge quindi quello che è sui 2 fogli, commentando i vari passaggi con domande: Sempre B - c</a:t>
            </a:r>
            <a:br>
              <a:rPr lang="it-IT" dirty="0"/>
            </a:br>
            <a:endParaRPr lang="it-IT" dirty="0"/>
          </a:p>
        </p:txBody>
      </p:sp>
      <p:sp>
        <p:nvSpPr>
          <p:cNvPr id="3" name="Segnaposto contenuto 2"/>
          <p:cNvSpPr>
            <a:spLocks noGrp="1"/>
          </p:cNvSpPr>
          <p:nvPr>
            <p:ph idx="1"/>
          </p:nvPr>
        </p:nvSpPr>
        <p:spPr/>
        <p:txBody>
          <a:bodyPr>
            <a:normAutofit/>
          </a:bodyPr>
          <a:lstStyle/>
          <a:p>
            <a:pPr marL="0" indent="0" algn="ctr">
              <a:buNone/>
            </a:pPr>
            <a:endParaRPr lang="it-IT" sz="2700" dirty="0"/>
          </a:p>
          <a:p>
            <a:endParaRPr lang="it-IT" sz="2400" dirty="0"/>
          </a:p>
          <a:p>
            <a:endParaRPr lang="it-IT" sz="2400" dirty="0"/>
          </a:p>
          <a:p>
            <a:endParaRPr lang="it-IT" sz="2400" dirty="0"/>
          </a:p>
          <a:p>
            <a:r>
              <a:rPr lang="it-IT" sz="2400" dirty="0"/>
              <a:t>cosa ne pensi di quello che senti? Quali emozioni?</a:t>
            </a:r>
          </a:p>
          <a:p>
            <a:r>
              <a:rPr lang="it-IT" sz="2400" dirty="0"/>
              <a:t>Cosa ti ha stupito di più? </a:t>
            </a:r>
          </a:p>
          <a:p>
            <a:r>
              <a:rPr lang="it-IT" sz="2400" dirty="0"/>
              <a:t>Cosa ti aspettavi e cosa no, ecc.</a:t>
            </a:r>
          </a:p>
          <a:p>
            <a:pPr marL="0" indent="0">
              <a:buNone/>
            </a:pPr>
            <a:endParaRPr lang="it-IT" sz="2700"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65</a:t>
            </a:fld>
            <a:endParaRPr lang="it-IT"/>
          </a:p>
        </p:txBody>
      </p:sp>
    </p:spTree>
    <p:extLst>
      <p:ext uri="{BB962C8B-B14F-4D97-AF65-F5344CB8AC3E}">
        <p14:creationId xmlns:p14="http://schemas.microsoft.com/office/powerpoint/2010/main" val="1474311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Scambio merci:</a:t>
            </a:r>
          </a:p>
        </p:txBody>
      </p:sp>
      <p:sp>
        <p:nvSpPr>
          <p:cNvPr id="3" name="Segnaposto contenuto 2"/>
          <p:cNvSpPr>
            <a:spLocks noGrp="1"/>
          </p:cNvSpPr>
          <p:nvPr>
            <p:ph idx="1"/>
          </p:nvPr>
        </p:nvSpPr>
        <p:spPr/>
        <p:txBody>
          <a:bodyPr/>
          <a:lstStyle/>
          <a:p>
            <a:pPr marL="0" indent="0" algn="ctr">
              <a:buNone/>
            </a:pPr>
            <a:r>
              <a:rPr lang="it-IT" sz="2400" dirty="0"/>
              <a:t>Lo scambio merci è una proposta di dare ,chiedendo qualcosa in cambio, che viene poi sancito da un piccolo contratto firmato anche dal terapeuta.</a:t>
            </a:r>
          </a:p>
          <a:p>
            <a:pPr marL="0" indent="0">
              <a:buNone/>
            </a:pPr>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66</a:t>
            </a:fld>
            <a:endParaRPr lang="it-IT"/>
          </a:p>
        </p:txBody>
      </p:sp>
    </p:spTree>
    <p:extLst>
      <p:ext uri="{BB962C8B-B14F-4D97-AF65-F5344CB8AC3E}">
        <p14:creationId xmlns:p14="http://schemas.microsoft.com/office/powerpoint/2010/main" val="1823914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C.S.R.P.  di </a:t>
            </a:r>
            <a:r>
              <a:rPr lang="it-IT" dirty="0" err="1"/>
              <a:t>Knaus</a:t>
            </a:r>
            <a:r>
              <a:rPr lang="it-IT" dirty="0"/>
              <a:t> - Forma B</a:t>
            </a:r>
            <a:br>
              <a:rPr lang="it-IT" dirty="0"/>
            </a:br>
            <a:r>
              <a:rPr lang="it-IT" sz="2325" b="1" dirty="0"/>
              <a:t>Traduzione di </a:t>
            </a:r>
            <a:r>
              <a:rPr lang="it-IT" sz="2325" b="1" dirty="0" err="1"/>
              <a:t>Di</a:t>
            </a:r>
            <a:r>
              <a:rPr lang="it-IT" sz="2325" b="1" dirty="0"/>
              <a:t> Pietro</a:t>
            </a:r>
            <a:br>
              <a:rPr lang="it-IT" b="1" dirty="0"/>
            </a:br>
            <a:endParaRPr lang="it-IT" dirty="0"/>
          </a:p>
        </p:txBody>
      </p:sp>
      <p:sp>
        <p:nvSpPr>
          <p:cNvPr id="3" name="Segnaposto contenuto 2"/>
          <p:cNvSpPr>
            <a:spLocks noGrp="1"/>
          </p:cNvSpPr>
          <p:nvPr>
            <p:ph idx="1"/>
          </p:nvPr>
        </p:nvSpPr>
        <p:spPr>
          <a:xfrm>
            <a:off x="802386" y="2323807"/>
            <a:ext cx="7543800" cy="3676943"/>
          </a:xfrm>
        </p:spPr>
        <p:txBody>
          <a:bodyPr>
            <a:normAutofit fontScale="62500" lnSpcReduction="20000"/>
          </a:bodyPr>
          <a:lstStyle/>
          <a:p>
            <a:pPr marL="0" indent="0">
              <a:buNone/>
            </a:pPr>
            <a:endParaRPr lang="it-IT" sz="2700" dirty="0"/>
          </a:p>
          <a:p>
            <a:r>
              <a:rPr lang="it-IT" sz="2700" b="1" u="sng" dirty="0"/>
              <a:t>Istruzioni: Sotto ciascuna domanda ci sono tre risposte possibili.</a:t>
            </a:r>
          </a:p>
          <a:p>
            <a:r>
              <a:rPr lang="it-IT" sz="2700" b="1" u="sng" dirty="0"/>
              <a:t>Indica con una X quella da te scelta. Per ogni domanda scegli una sola risposta.</a:t>
            </a:r>
          </a:p>
          <a:p>
            <a:endParaRPr lang="it-IT" sz="2700" dirty="0"/>
          </a:p>
          <a:p>
            <a:endParaRPr lang="it-IT" sz="2700" dirty="0"/>
          </a:p>
          <a:p>
            <a:pPr marL="557213" indent="-557213">
              <a:buFont typeface="+mj-lt"/>
              <a:buAutoNum type="arabicPeriod"/>
            </a:pPr>
            <a:r>
              <a:rPr lang="it-IT" sz="2700" b="1" dirty="0"/>
              <a:t>Se qualcuno offende il tuo migliore amico o la tua mamma:</a:t>
            </a:r>
          </a:p>
          <a:p>
            <a:pPr marL="1002983" lvl="3" indent="-385763">
              <a:buFont typeface="+mj-lt"/>
              <a:buAutoNum type="alphaUcPeriod"/>
            </a:pPr>
            <a:r>
              <a:rPr lang="it-IT" sz="2400" dirty="0"/>
              <a:t>Lo prendi a botte</a:t>
            </a:r>
          </a:p>
          <a:p>
            <a:pPr marL="1002983" lvl="3" indent="-385763">
              <a:buFont typeface="+mj-lt"/>
              <a:buAutoNum type="alphaUcPeriod"/>
            </a:pPr>
            <a:r>
              <a:rPr lang="it-IT" sz="2400" dirty="0"/>
              <a:t>Gli dici anche tu parolacce</a:t>
            </a:r>
          </a:p>
          <a:p>
            <a:pPr marL="1002983" lvl="3" indent="-385763">
              <a:buFont typeface="+mj-lt"/>
              <a:buAutoNum type="alphaUcPeriod"/>
            </a:pPr>
            <a:r>
              <a:rPr lang="it-IT" sz="2400" dirty="0"/>
              <a:t>Ci pensi un po’ prima di fare qualcosa</a:t>
            </a:r>
          </a:p>
          <a:p>
            <a:pPr marL="1002983" lvl="3" indent="-385763">
              <a:buFont typeface="+mj-lt"/>
              <a:buAutoNum type="alphaUcPeriod"/>
            </a:pPr>
            <a:endParaRPr lang="it-IT" sz="2400" dirty="0"/>
          </a:p>
          <a:p>
            <a:pPr marL="557213" indent="-557213">
              <a:buFont typeface="+mj-lt"/>
              <a:buAutoNum type="arabicPeriod" startAt="2"/>
            </a:pPr>
            <a:r>
              <a:rPr lang="it-IT" sz="2700" b="1" dirty="0"/>
              <a:t>Se a scuola non sai rispondere a una domanda dell’insegnante:</a:t>
            </a:r>
          </a:p>
          <a:p>
            <a:pPr marL="1174433" lvl="3" indent="-557213">
              <a:buFont typeface="+mj-lt"/>
              <a:buAutoNum type="alphaUcPeriod"/>
            </a:pPr>
            <a:r>
              <a:rPr lang="it-IT" sz="2400" dirty="0"/>
              <a:t>Avrai un giudizio negativo alla fine del quadrimestre</a:t>
            </a:r>
          </a:p>
          <a:p>
            <a:pPr marL="1174433" lvl="3" indent="-557213">
              <a:buFont typeface="+mj-lt"/>
              <a:buAutoNum type="alphaUcPeriod"/>
            </a:pPr>
            <a:r>
              <a:rPr lang="it-IT" sz="2400" dirty="0"/>
              <a:t>Potrai rispondere bene la prossima volta </a:t>
            </a:r>
          </a:p>
          <a:p>
            <a:pPr marL="1174433" lvl="3" indent="-557213">
              <a:buFont typeface="+mj-lt"/>
              <a:buAutoNum type="alphaUcPeriod"/>
            </a:pPr>
            <a:r>
              <a:rPr lang="it-IT" sz="2400" dirty="0"/>
              <a:t>Vuol dire che non sei capace ad imparare</a:t>
            </a:r>
          </a:p>
          <a:p>
            <a:endParaRPr lang="it-IT" sz="2700" dirty="0"/>
          </a:p>
          <a:p>
            <a:endParaRPr lang="it-IT" dirty="0"/>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068F56-925D-4A1B-BA6D-CA71080DDCF2}" type="slidenum">
              <a:rPr lang="it-IT" smtClean="0"/>
              <a:t>67</a:t>
            </a:fld>
            <a:endParaRPr lang="it-IT"/>
          </a:p>
        </p:txBody>
      </p:sp>
    </p:spTree>
    <p:extLst>
      <p:ext uri="{BB962C8B-B14F-4D97-AF65-F5344CB8AC3E}">
        <p14:creationId xmlns:p14="http://schemas.microsoft.com/office/powerpoint/2010/main" val="16728790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857251"/>
            <a:ext cx="7543800" cy="5143499"/>
          </a:xfrm>
        </p:spPr>
        <p:txBody>
          <a:bodyPr>
            <a:normAutofit fontScale="55000" lnSpcReduction="20000"/>
          </a:bodyPr>
          <a:lstStyle/>
          <a:p>
            <a:pPr>
              <a:buFont typeface="+mj-lt"/>
              <a:buAutoNum type="arabicPeriod" startAt="3"/>
            </a:pPr>
            <a:r>
              <a:rPr lang="it-IT" dirty="0"/>
              <a:t>Quando diventi furioso con qualcuno:</a:t>
            </a:r>
          </a:p>
          <a:p>
            <a:pPr marL="754380" lvl="2" indent="-342900">
              <a:buFont typeface="+mj-lt"/>
              <a:buAutoNum type="alphaUcPeriod"/>
            </a:pPr>
            <a:r>
              <a:rPr lang="it-IT" dirty="0"/>
              <a:t>È perché ti hanno fatto qualcosa.</a:t>
            </a:r>
          </a:p>
          <a:p>
            <a:pPr marL="754380" lvl="2" indent="-342900">
              <a:buFont typeface="+mj-lt"/>
              <a:buAutoNum type="alphaUcPeriod"/>
            </a:pPr>
            <a:r>
              <a:rPr lang="it-IT" dirty="0"/>
              <a:t>È perché hai pensato cose che ti hanno fatto arrabbiare</a:t>
            </a:r>
          </a:p>
          <a:p>
            <a:pPr marL="754380" lvl="2" indent="-342900">
              <a:buFont typeface="+mj-lt"/>
              <a:buAutoNum type="alphaUcPeriod"/>
            </a:pPr>
            <a:r>
              <a:rPr lang="it-IT" dirty="0"/>
              <a:t>Vuole dire che quella persona è cattiva</a:t>
            </a:r>
          </a:p>
          <a:p>
            <a:pPr>
              <a:buFont typeface="+mj-lt"/>
              <a:buAutoNum type="arabicPeriod" startAt="4"/>
            </a:pPr>
            <a:r>
              <a:rPr lang="it-IT" dirty="0"/>
              <a:t>Un bambino che ha scoppi di collera:</a:t>
            </a:r>
          </a:p>
          <a:p>
            <a:pPr marL="754380" lvl="2" indent="-342900">
              <a:buFont typeface="+mj-lt"/>
              <a:buAutoNum type="alphaUcPeriod"/>
            </a:pPr>
            <a:r>
              <a:rPr lang="it-IT" dirty="0"/>
              <a:t>È un bambino viziato</a:t>
            </a:r>
          </a:p>
          <a:p>
            <a:pPr marL="754380" lvl="2" indent="-342900">
              <a:buFont typeface="+mj-lt"/>
              <a:buAutoNum type="alphaUcPeriod"/>
            </a:pPr>
            <a:r>
              <a:rPr lang="it-IT" dirty="0"/>
              <a:t>Ottiene sempre quello che vuole</a:t>
            </a:r>
          </a:p>
          <a:p>
            <a:pPr marL="754380" lvl="2" indent="-342900">
              <a:buFont typeface="+mj-lt"/>
              <a:buAutoNum type="alphaUcPeriod"/>
            </a:pPr>
            <a:r>
              <a:rPr lang="it-IT" dirty="0"/>
              <a:t>Ha un comportamento sbagliato</a:t>
            </a:r>
          </a:p>
          <a:p>
            <a:pPr>
              <a:buFont typeface="+mj-lt"/>
              <a:buAutoNum type="arabicPeriod" startAt="5"/>
            </a:pPr>
            <a:r>
              <a:rPr lang="it-IT" dirty="0"/>
              <a:t>Se ti senti sconvolto perché non è successo quello che tu volevi potresti:</a:t>
            </a:r>
          </a:p>
          <a:p>
            <a:pPr marL="754380" lvl="2" indent="-342900">
              <a:buFont typeface="+mj-lt"/>
              <a:buAutoNum type="alphaUcPeriod"/>
            </a:pPr>
            <a:r>
              <a:rPr lang="it-IT" dirty="0"/>
              <a:t>Convincerti che le cose non possono andare sempre come vuoi tu</a:t>
            </a:r>
          </a:p>
          <a:p>
            <a:pPr marL="754380" lvl="2" indent="-342900">
              <a:buFont typeface="+mj-lt"/>
              <a:buAutoNum type="alphaUcPeriod"/>
            </a:pPr>
            <a:r>
              <a:rPr lang="it-IT" dirty="0"/>
              <a:t>Insistere per far andare le cose come vuoi tu ad ogni costo</a:t>
            </a:r>
          </a:p>
          <a:p>
            <a:pPr marL="754380" lvl="2" indent="-342900">
              <a:buFont typeface="+mj-lt"/>
              <a:buAutoNum type="alphaUcPeriod"/>
            </a:pPr>
            <a:r>
              <a:rPr lang="it-IT" dirty="0"/>
              <a:t>Dire a te stesso che non ha importanza come vanno le cose</a:t>
            </a:r>
          </a:p>
          <a:p>
            <a:pPr>
              <a:buFont typeface="+mj-lt"/>
              <a:buAutoNum type="arabicPeriod" startAt="6"/>
            </a:pPr>
            <a:r>
              <a:rPr lang="it-IT" dirty="0"/>
              <a:t>Quando sei agitato è perché:</a:t>
            </a:r>
          </a:p>
          <a:p>
            <a:pPr marL="754380" lvl="2" indent="-342900">
              <a:buFont typeface="+mj-lt"/>
              <a:buAutoNum type="alphaUcPeriod"/>
            </a:pPr>
            <a:r>
              <a:rPr lang="it-IT" dirty="0"/>
              <a:t>Qualcuno potrebbe punirti </a:t>
            </a:r>
          </a:p>
          <a:p>
            <a:pPr marL="754380" lvl="2" indent="-342900">
              <a:buFont typeface="+mj-lt"/>
              <a:buAutoNum type="alphaUcPeriod"/>
            </a:pPr>
            <a:r>
              <a:rPr lang="it-IT" dirty="0"/>
              <a:t>Pensi che potrebbe succederti qualcosa di troppo brutto</a:t>
            </a:r>
          </a:p>
          <a:p>
            <a:pPr marL="754380" lvl="2" indent="-342900">
              <a:buFont typeface="+mj-lt"/>
              <a:buAutoNum type="alphaUcPeriod"/>
            </a:pPr>
            <a:r>
              <a:rPr lang="it-IT" dirty="0"/>
              <a:t>Sei una persona cattiva</a:t>
            </a:r>
          </a:p>
          <a:p>
            <a:pPr>
              <a:buFont typeface="+mj-lt"/>
              <a:buAutoNum type="arabicPeriod" startAt="7"/>
            </a:pPr>
            <a:r>
              <a:rPr lang="it-IT" dirty="0"/>
              <a:t>Se non riesci ad imparare alla svelta quello che devi studiare:</a:t>
            </a:r>
          </a:p>
          <a:p>
            <a:pPr marL="754380" lvl="2" indent="-342900">
              <a:buFont typeface="+mj-lt"/>
              <a:buAutoNum type="alphaUcPeriod"/>
            </a:pPr>
            <a:r>
              <a:rPr lang="it-IT" dirty="0"/>
              <a:t>Fai meglio a smettere tanto non imparerai mai</a:t>
            </a:r>
          </a:p>
          <a:p>
            <a:pPr marL="754380" lvl="2" indent="-342900">
              <a:buFont typeface="+mj-lt"/>
              <a:buAutoNum type="alphaUcPeriod"/>
            </a:pPr>
            <a:r>
              <a:rPr lang="it-IT" dirty="0"/>
              <a:t>Vuole dire che è una cosa troppo faticosa</a:t>
            </a:r>
          </a:p>
          <a:p>
            <a:pPr marL="754380" lvl="2" indent="-342900">
              <a:buFont typeface="+mj-lt"/>
              <a:buAutoNum type="alphaUcPeriod"/>
            </a:pPr>
            <a:r>
              <a:rPr lang="it-IT" dirty="0"/>
              <a:t>Dovrai impegnarti di più</a:t>
            </a:r>
          </a:p>
          <a:p>
            <a:endParaRPr lang="it-IT"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68</a:t>
            </a:fld>
            <a:endParaRPr lang="it-IT"/>
          </a:p>
        </p:txBody>
      </p:sp>
    </p:spTree>
    <p:extLst>
      <p:ext uri="{BB962C8B-B14F-4D97-AF65-F5344CB8AC3E}">
        <p14:creationId xmlns:p14="http://schemas.microsoft.com/office/powerpoint/2010/main" val="19156697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973309"/>
            <a:ext cx="7543800" cy="5027441"/>
          </a:xfrm>
        </p:spPr>
        <p:txBody>
          <a:bodyPr>
            <a:normAutofit fontScale="55000" lnSpcReduction="20000"/>
          </a:bodyPr>
          <a:lstStyle/>
          <a:p>
            <a:pPr>
              <a:buFont typeface="+mj-lt"/>
              <a:buAutoNum type="arabicPeriod" startAt="8"/>
            </a:pPr>
            <a:r>
              <a:rPr lang="it-IT" dirty="0"/>
              <a:t>Se qualcuno ti prende in giro </a:t>
            </a:r>
          </a:p>
          <a:p>
            <a:pPr marL="754380" lvl="2" indent="-342900">
              <a:buFont typeface="+mj-lt"/>
              <a:buAutoNum type="alphaUcPeriod"/>
            </a:pPr>
            <a:r>
              <a:rPr lang="it-IT" dirty="0"/>
              <a:t>Puoi cercare di capire perché lo fa</a:t>
            </a:r>
          </a:p>
          <a:p>
            <a:pPr marL="754380" lvl="2" indent="-342900">
              <a:buFont typeface="+mj-lt"/>
              <a:buAutoNum type="alphaUcPeriod"/>
            </a:pPr>
            <a:r>
              <a:rPr lang="it-IT" dirty="0"/>
              <a:t>Vuol dire che tu non piaci agli altri</a:t>
            </a:r>
          </a:p>
          <a:p>
            <a:pPr marL="754380" lvl="2" indent="-342900">
              <a:buFont typeface="+mj-lt"/>
              <a:buAutoNum type="alphaUcPeriod"/>
            </a:pPr>
            <a:r>
              <a:rPr lang="it-IT" dirty="0"/>
              <a:t>Pensi che lui è uno stupido che non vale niente</a:t>
            </a:r>
          </a:p>
          <a:p>
            <a:pPr>
              <a:buFont typeface="+mj-lt"/>
              <a:buAutoNum type="arabicPeriod" startAt="10"/>
            </a:pPr>
            <a:r>
              <a:rPr lang="it-IT" dirty="0"/>
              <a:t>Se qualcuno si comporta come un bambino piccolo, è bene: </a:t>
            </a:r>
          </a:p>
          <a:p>
            <a:pPr marL="754380" lvl="2" indent="-342900">
              <a:buFont typeface="+mj-lt"/>
              <a:buAutoNum type="alphaUcPeriod"/>
            </a:pPr>
            <a:r>
              <a:rPr lang="it-IT" dirty="0"/>
              <a:t>Fargli capire che è uno sciocco</a:t>
            </a:r>
          </a:p>
          <a:p>
            <a:pPr marL="754380" lvl="2" indent="-342900">
              <a:buFont typeface="+mj-lt"/>
              <a:buAutoNum type="alphaUcPeriod"/>
            </a:pPr>
            <a:r>
              <a:rPr lang="it-IT" dirty="0"/>
              <a:t>Rendersi conto che non sempre tutti riescono a comportarsi in modo adatto alla loro età</a:t>
            </a:r>
          </a:p>
          <a:p>
            <a:pPr marL="754380" lvl="2" indent="-342900">
              <a:buFont typeface="+mj-lt"/>
              <a:buAutoNum type="alphaUcPeriod"/>
            </a:pPr>
            <a:r>
              <a:rPr lang="it-IT" dirty="0"/>
              <a:t>Fare finta che non esista</a:t>
            </a:r>
          </a:p>
          <a:p>
            <a:pPr>
              <a:buFont typeface="+mj-lt"/>
              <a:buAutoNum type="arabicPeriod" startAt="11"/>
            </a:pPr>
            <a:r>
              <a:rPr lang="it-IT" dirty="0"/>
              <a:t>Quando ti senti agitato (ansioso)</a:t>
            </a:r>
          </a:p>
          <a:p>
            <a:pPr marL="754380" lvl="2" indent="-342900">
              <a:buFont typeface="+mj-lt"/>
              <a:buAutoNum type="alphaUcPeriod"/>
            </a:pPr>
            <a:r>
              <a:rPr lang="it-IT" dirty="0"/>
              <a:t>Non riesci a sopportare di sentirti cosi</a:t>
            </a:r>
          </a:p>
          <a:p>
            <a:pPr marL="754380" lvl="2" indent="-342900">
              <a:buFont typeface="+mj-lt"/>
              <a:buAutoNum type="alphaUcPeriod"/>
            </a:pPr>
            <a:r>
              <a:rPr lang="it-IT" dirty="0"/>
              <a:t>Pensi che non puoi fare niente per sentirti meglio</a:t>
            </a:r>
          </a:p>
          <a:p>
            <a:pPr marL="754380" lvl="2" indent="-342900">
              <a:buFont typeface="+mj-lt"/>
              <a:buAutoNum type="alphaUcPeriod"/>
            </a:pPr>
            <a:r>
              <a:rPr lang="it-IT" dirty="0"/>
              <a:t>Potresti chiederti di cosa hai paura</a:t>
            </a:r>
          </a:p>
          <a:p>
            <a:pPr>
              <a:buFont typeface="+mj-lt"/>
              <a:buAutoNum type="arabicPeriod" startAt="12"/>
            </a:pPr>
            <a:r>
              <a:rPr lang="it-IT" dirty="0"/>
              <a:t> Se non riesci a scrivere senza errori </a:t>
            </a:r>
          </a:p>
          <a:p>
            <a:pPr marL="754380" lvl="2" indent="-342900">
              <a:buFont typeface="+mj-lt"/>
              <a:buAutoNum type="alphaUcPeriod"/>
            </a:pPr>
            <a:r>
              <a:rPr lang="it-IT" dirty="0"/>
              <a:t>Vuol dire che sei un po’ stupido</a:t>
            </a:r>
          </a:p>
          <a:p>
            <a:pPr marL="754380" lvl="2" indent="-342900">
              <a:buFont typeface="+mj-lt"/>
              <a:buAutoNum type="alphaUcPeriod"/>
            </a:pPr>
            <a:r>
              <a:rPr lang="it-IT" dirty="0"/>
              <a:t>Non imparerai mai niente bene</a:t>
            </a:r>
          </a:p>
          <a:p>
            <a:pPr marL="754380" lvl="2" indent="-342900">
              <a:buFont typeface="+mj-lt"/>
              <a:buAutoNum type="alphaUcPeriod"/>
            </a:pPr>
            <a:r>
              <a:rPr lang="it-IT" dirty="0"/>
              <a:t>Dovresti esercitarti di ‘più</a:t>
            </a:r>
          </a:p>
          <a:p>
            <a:pPr>
              <a:buFont typeface="+mj-lt"/>
              <a:buAutoNum type="arabicPeriod" startAt="13"/>
            </a:pPr>
            <a:r>
              <a:rPr lang="it-IT" dirty="0"/>
              <a:t>Il modo migliore per vincere le proprie preoccupazioni è:</a:t>
            </a:r>
          </a:p>
          <a:p>
            <a:pPr marL="754380" lvl="2" indent="-342900">
              <a:buFont typeface="+mj-lt"/>
              <a:buAutoNum type="alphaUcPeriod"/>
            </a:pPr>
            <a:r>
              <a:rPr lang="it-IT" dirty="0"/>
              <a:t>Cercare di non pensarci</a:t>
            </a:r>
          </a:p>
          <a:p>
            <a:pPr marL="754380" lvl="2" indent="-342900">
              <a:buFont typeface="+mj-lt"/>
              <a:buAutoNum type="alphaUcPeriod"/>
            </a:pPr>
            <a:r>
              <a:rPr lang="it-IT" dirty="0"/>
              <a:t>Sfogarsi con gli amici</a:t>
            </a:r>
          </a:p>
          <a:p>
            <a:pPr marL="754380" lvl="2" indent="-342900">
              <a:buFont typeface="+mj-lt"/>
              <a:buAutoNum type="alphaUcPeriod"/>
            </a:pPr>
            <a:r>
              <a:rPr lang="it-IT" dirty="0"/>
              <a:t>Correggere i propri pensieri</a:t>
            </a:r>
          </a:p>
          <a:p>
            <a:endParaRPr lang="it-IT"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69</a:t>
            </a:fld>
            <a:endParaRPr lang="it-IT"/>
          </a:p>
        </p:txBody>
      </p:sp>
    </p:spTree>
    <p:extLst>
      <p:ext uri="{BB962C8B-B14F-4D97-AF65-F5344CB8AC3E}">
        <p14:creationId xmlns:p14="http://schemas.microsoft.com/office/powerpoint/2010/main" val="73928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dirty="0"/>
              <a:t>Cenni su </a:t>
            </a:r>
            <a:r>
              <a:rPr lang="it-IT" b="1" dirty="0" err="1"/>
              <a:t>Ellis</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La Terapia di </a:t>
            </a:r>
            <a:r>
              <a:rPr lang="it-IT" dirty="0" err="1"/>
              <a:t>Ellis</a:t>
            </a:r>
            <a:r>
              <a:rPr lang="it-IT" dirty="0"/>
              <a:t> si evolve nel tempo attraverso successive rivisitazioni. Dalla RT (terapia Razionale) alla RET (Terapia razionale Emotiva) e, infine, all’attuale REBT.</a:t>
            </a:r>
          </a:p>
          <a:p>
            <a:r>
              <a:rPr lang="it-IT" dirty="0"/>
              <a:t>In tutte queste rivisitazioni un aspetto rimane centrale. Tutte le emozioni (EMO) possono essere distinte in funzionali e disfunzionali che vengono rispettivamente generate da credenze razionali e irrazionali. </a:t>
            </a:r>
          </a:p>
          <a:p>
            <a:r>
              <a:rPr lang="it-IT" dirty="0"/>
              <a:t>È importante notare che le emozioni funzionali non sono emozioni positive. Infatti eventi negativi possono portare a emozioni negative funzionali (</a:t>
            </a:r>
            <a:r>
              <a:rPr lang="it-IT" dirty="0" err="1"/>
              <a:t>es</a:t>
            </a:r>
            <a:r>
              <a:rPr lang="it-IT" dirty="0"/>
              <a:t>: tristezza) o disfunzionali (</a:t>
            </a:r>
            <a:r>
              <a:rPr lang="it-IT" dirty="0" err="1"/>
              <a:t>es</a:t>
            </a:r>
            <a:r>
              <a:rPr lang="it-IT" dirty="0"/>
              <a:t>: depressione) a seconda che l’interpretazione di tale evento sia guidata da credenze razionali o irrazionali. </a:t>
            </a:r>
          </a:p>
          <a:p>
            <a:endParaRPr lang="it-IT" dirty="0"/>
          </a:p>
        </p:txBody>
      </p:sp>
    </p:spTree>
    <p:extLst>
      <p:ext uri="{BB962C8B-B14F-4D97-AF65-F5344CB8AC3E}">
        <p14:creationId xmlns:p14="http://schemas.microsoft.com/office/powerpoint/2010/main" val="8885669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857250"/>
            <a:ext cx="7543800" cy="5143500"/>
          </a:xfrm>
        </p:spPr>
        <p:txBody>
          <a:bodyPr>
            <a:normAutofit fontScale="55000" lnSpcReduction="20000"/>
          </a:bodyPr>
          <a:lstStyle/>
          <a:p>
            <a:pPr>
              <a:buFont typeface="+mj-lt"/>
              <a:buAutoNum type="arabicPeriod" startAt="14"/>
            </a:pPr>
            <a:r>
              <a:rPr lang="it-IT" dirty="0"/>
              <a:t>Uno che si arrabbia facilmente:</a:t>
            </a:r>
          </a:p>
          <a:p>
            <a:pPr marL="754380" lvl="2" indent="-342900">
              <a:buFont typeface="+mj-lt"/>
              <a:buAutoNum type="alphaUcPeriod"/>
            </a:pPr>
            <a:r>
              <a:rPr lang="it-IT" dirty="0"/>
              <a:t>Troverà difficile accettare anche i propri errori </a:t>
            </a:r>
          </a:p>
          <a:p>
            <a:pPr marL="754380" lvl="2" indent="-342900">
              <a:buFont typeface="+mj-lt"/>
              <a:buAutoNum type="alphaUcPeriod"/>
            </a:pPr>
            <a:r>
              <a:rPr lang="it-IT" dirty="0"/>
              <a:t>È così perché gli sono successe cose brutte</a:t>
            </a:r>
          </a:p>
          <a:p>
            <a:pPr marL="754380" lvl="2" indent="-342900">
              <a:buFont typeface="+mj-lt"/>
              <a:buAutoNum type="alphaUcPeriod"/>
            </a:pPr>
            <a:r>
              <a:rPr lang="it-IT" dirty="0"/>
              <a:t>È sempre stato permaloso</a:t>
            </a:r>
          </a:p>
          <a:p>
            <a:pPr>
              <a:buFont typeface="+mj-lt"/>
              <a:buAutoNum type="arabicPeriod" startAt="15"/>
            </a:pPr>
            <a:r>
              <a:rPr lang="it-IT" dirty="0"/>
              <a:t>Chi non apprezza se stesso:</a:t>
            </a:r>
          </a:p>
          <a:p>
            <a:pPr marL="754380" lvl="2" indent="-342900">
              <a:buFont typeface="+mj-lt"/>
              <a:buAutoNum type="alphaUcPeriod"/>
            </a:pPr>
            <a:r>
              <a:rPr lang="it-IT" dirty="0"/>
              <a:t>Pensa poco alle sue qualità positive</a:t>
            </a:r>
          </a:p>
          <a:p>
            <a:pPr marL="754380" lvl="2" indent="-342900">
              <a:buFont typeface="+mj-lt"/>
              <a:buAutoNum type="alphaUcPeriod"/>
            </a:pPr>
            <a:r>
              <a:rPr lang="it-IT" dirty="0"/>
              <a:t>È una persona poco brava</a:t>
            </a:r>
          </a:p>
          <a:p>
            <a:pPr marL="754380" lvl="2" indent="-342900">
              <a:buFont typeface="+mj-lt"/>
              <a:buAutoNum type="alphaUcPeriod"/>
            </a:pPr>
            <a:r>
              <a:rPr lang="it-IT" dirty="0"/>
              <a:t>Non piace mai agli altri</a:t>
            </a:r>
          </a:p>
          <a:p>
            <a:pPr>
              <a:buFont typeface="+mj-lt"/>
              <a:buAutoNum type="arabicPeriod" startAt="16"/>
            </a:pPr>
            <a:r>
              <a:rPr lang="it-IT" dirty="0"/>
              <a:t>Se uno pensa: “È un peccato non poter avere quello che volevo” probabilmente si sentirà:</a:t>
            </a:r>
          </a:p>
          <a:p>
            <a:pPr marL="754380" lvl="2" indent="-342900">
              <a:buFont typeface="+mj-lt"/>
              <a:buAutoNum type="alphaUcPeriod"/>
            </a:pPr>
            <a:r>
              <a:rPr lang="it-IT" dirty="0"/>
              <a:t>Arrabbiato </a:t>
            </a:r>
          </a:p>
          <a:p>
            <a:pPr marL="754380" lvl="2" indent="-342900">
              <a:buFont typeface="+mj-lt"/>
              <a:buAutoNum type="alphaUcPeriod"/>
            </a:pPr>
            <a:r>
              <a:rPr lang="it-IT" dirty="0"/>
              <a:t>Dispiaciuto</a:t>
            </a:r>
          </a:p>
          <a:p>
            <a:pPr marL="754380" lvl="2" indent="-342900">
              <a:buFont typeface="+mj-lt"/>
              <a:buAutoNum type="alphaUcPeriod"/>
            </a:pPr>
            <a:r>
              <a:rPr lang="it-IT" dirty="0"/>
              <a:t>Agitato</a:t>
            </a:r>
          </a:p>
          <a:p>
            <a:pPr>
              <a:buFont typeface="+mj-lt"/>
              <a:buAutoNum type="arabicPeriod" startAt="17"/>
            </a:pPr>
            <a:r>
              <a:rPr lang="it-IT" dirty="0"/>
              <a:t>I tuoi sentimenti dipendono: </a:t>
            </a:r>
          </a:p>
          <a:p>
            <a:pPr marL="754380" lvl="2" indent="-342900">
              <a:buFont typeface="+mj-lt"/>
              <a:buAutoNum type="alphaUcPeriod"/>
            </a:pPr>
            <a:r>
              <a:rPr lang="it-IT" dirty="0"/>
              <a:t>Da come gli altri si comportano con te </a:t>
            </a:r>
          </a:p>
          <a:p>
            <a:pPr marL="754380" lvl="2" indent="-342900">
              <a:buFont typeface="+mj-lt"/>
              <a:buAutoNum type="alphaUcPeriod"/>
            </a:pPr>
            <a:r>
              <a:rPr lang="it-IT" dirty="0"/>
              <a:t>Da quello che pensi quando ti succede qualcosa </a:t>
            </a:r>
          </a:p>
          <a:p>
            <a:pPr marL="754380" lvl="2" indent="-342900">
              <a:buFont typeface="+mj-lt"/>
              <a:buAutoNum type="alphaUcPeriod"/>
            </a:pPr>
            <a:r>
              <a:rPr lang="it-IT" dirty="0"/>
              <a:t>Dal tuo cuore e dal tuo stomaco</a:t>
            </a:r>
          </a:p>
          <a:p>
            <a:pPr>
              <a:buFont typeface="+mj-lt"/>
              <a:buAutoNum type="arabicPeriod" startAt="18"/>
            </a:pPr>
            <a:r>
              <a:rPr lang="it-IT" dirty="0"/>
              <a:t>Una persona che è arrabbiata è così perché:</a:t>
            </a:r>
          </a:p>
          <a:p>
            <a:pPr marL="754380" lvl="2" indent="-342900">
              <a:buFont typeface="+mj-lt"/>
              <a:buAutoNum type="alphaUcPeriod"/>
            </a:pPr>
            <a:r>
              <a:rPr lang="it-IT" dirty="0"/>
              <a:t>È stata trattata in modo ingiusto </a:t>
            </a:r>
          </a:p>
          <a:p>
            <a:pPr marL="754380" lvl="2" indent="-342900">
              <a:buFont typeface="+mj-lt"/>
              <a:buAutoNum type="alphaUcPeriod"/>
            </a:pPr>
            <a:r>
              <a:rPr lang="it-IT" dirty="0"/>
              <a:t>Non pensa in modo corretto alle cose che le sono successe</a:t>
            </a:r>
          </a:p>
          <a:p>
            <a:pPr marL="754380" lvl="2" indent="-342900">
              <a:buFont typeface="+mj-lt"/>
              <a:buAutoNum type="alphaUcPeriod"/>
            </a:pPr>
            <a:r>
              <a:rPr lang="it-IT" dirty="0"/>
              <a:t>È una persona cattiva</a:t>
            </a:r>
          </a:p>
          <a:p>
            <a:endParaRPr lang="it-IT"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70</a:t>
            </a:fld>
            <a:endParaRPr lang="it-IT"/>
          </a:p>
        </p:txBody>
      </p:sp>
    </p:spTree>
    <p:extLst>
      <p:ext uri="{BB962C8B-B14F-4D97-AF65-F5344CB8AC3E}">
        <p14:creationId xmlns:p14="http://schemas.microsoft.com/office/powerpoint/2010/main" val="19536910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508001" y="1314450"/>
            <a:ext cx="6447501" cy="990600"/>
          </a:xfrm>
        </p:spPr>
        <p:txBody>
          <a:bodyPr>
            <a:normAutofit/>
          </a:bodyPr>
          <a:lstStyle/>
          <a:p>
            <a:r>
              <a:rPr lang="it-IT" sz="3300" dirty="0"/>
              <a:t>Applicazione Adulti / Bambini</a:t>
            </a:r>
          </a:p>
        </p:txBody>
      </p:sp>
      <p:pic>
        <p:nvPicPr>
          <p:cNvPr id="5" name="Segnaposto contenuto 5"/>
          <p:cNvPicPr>
            <a:picLocks noGrp="1" noChangeAspect="1"/>
          </p:cNvPicPr>
          <p:nvPr>
            <p:ph idx="1"/>
          </p:nvPr>
        </p:nvPicPr>
        <p:blipFill>
          <a:blip r:embed="rId3"/>
          <a:stretch>
            <a:fillRect/>
          </a:stretch>
        </p:blipFill>
        <p:spPr>
          <a:xfrm>
            <a:off x="508001" y="2305050"/>
            <a:ext cx="1957066" cy="2911078"/>
          </a:xfrm>
          <a:prstGeom prst="rect">
            <a:avLst/>
          </a:prstGeom>
        </p:spPr>
      </p:pic>
      <p:pic>
        <p:nvPicPr>
          <p:cNvPr id="6" name="Immagine 5"/>
          <p:cNvPicPr>
            <a:picLocks noChangeAspect="1"/>
          </p:cNvPicPr>
          <p:nvPr/>
        </p:nvPicPr>
        <p:blipFill>
          <a:blip r:embed="rId4"/>
          <a:stretch>
            <a:fillRect/>
          </a:stretch>
        </p:blipFill>
        <p:spPr>
          <a:xfrm>
            <a:off x="2470414" y="2305050"/>
            <a:ext cx="1717865" cy="2911078"/>
          </a:xfrm>
          <a:prstGeom prst="rect">
            <a:avLst/>
          </a:prstGeom>
        </p:spPr>
      </p:pic>
      <p:pic>
        <p:nvPicPr>
          <p:cNvPr id="7" name="Immagine 6"/>
          <p:cNvPicPr>
            <a:picLocks noChangeAspect="1"/>
          </p:cNvPicPr>
          <p:nvPr/>
        </p:nvPicPr>
        <p:blipFill>
          <a:blip r:embed="rId5"/>
          <a:stretch>
            <a:fillRect/>
          </a:stretch>
        </p:blipFill>
        <p:spPr>
          <a:xfrm>
            <a:off x="4188280" y="2305050"/>
            <a:ext cx="1733645" cy="2886127"/>
          </a:xfrm>
          <a:prstGeom prst="rect">
            <a:avLst/>
          </a:prstGeom>
        </p:spPr>
      </p:pic>
      <p:pic>
        <p:nvPicPr>
          <p:cNvPr id="8" name="Immagine 7"/>
          <p:cNvPicPr>
            <a:picLocks noChangeAspect="1"/>
          </p:cNvPicPr>
          <p:nvPr/>
        </p:nvPicPr>
        <p:blipFill>
          <a:blip r:embed="rId6"/>
          <a:stretch>
            <a:fillRect/>
          </a:stretch>
        </p:blipFill>
        <p:spPr>
          <a:xfrm>
            <a:off x="5921925" y="2319752"/>
            <a:ext cx="1626211" cy="2871425"/>
          </a:xfrm>
          <a:prstGeom prst="rect">
            <a:avLst/>
          </a:prstGeom>
        </p:spPr>
      </p:pic>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71</a:t>
            </a:fld>
            <a:endParaRPr lang="it-IT"/>
          </a:p>
        </p:txBody>
      </p:sp>
    </p:spTree>
    <p:extLst>
      <p:ext uri="{BB962C8B-B14F-4D97-AF65-F5344CB8AC3E}">
        <p14:creationId xmlns:p14="http://schemas.microsoft.com/office/powerpoint/2010/main" val="35183762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sz="2700" dirty="0"/>
              <a:t>Favole Monotematiche che fanno riferimento al metodo REBT per imparare a passare pensieri neri a pensieri colorati.</a:t>
            </a:r>
          </a:p>
          <a:p>
            <a:endParaRPr lang="it-IT"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72</a:t>
            </a:fld>
            <a:endParaRPr lang="it-IT"/>
          </a:p>
        </p:txBody>
      </p:sp>
    </p:spTree>
    <p:extLst>
      <p:ext uri="{BB962C8B-B14F-4D97-AF65-F5344CB8AC3E}">
        <p14:creationId xmlns:p14="http://schemas.microsoft.com/office/powerpoint/2010/main" val="29388878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3487" y="1342586"/>
            <a:ext cx="7543800" cy="4346917"/>
          </a:xfrm>
        </p:spPr>
        <p:txBody>
          <a:bodyPr>
            <a:noAutofit/>
          </a:bodyPr>
          <a:lstStyle/>
          <a:p>
            <a:pPr marL="0" indent="0">
              <a:buNone/>
            </a:pPr>
            <a:r>
              <a:rPr lang="it-IT" sz="2400" dirty="0"/>
              <a:t>L’animaletto ha un pensiero nero riguardante il singolo argomento all’inizio della favola. Dopo un percorso alla fine un pensiero colorato.</a:t>
            </a:r>
          </a:p>
          <a:p>
            <a:pPr marL="0" indent="0">
              <a:buNone/>
            </a:pPr>
            <a:r>
              <a:rPr lang="it-IT" sz="2400" dirty="0"/>
              <a:t>Il bambino si identifica con l’animaletto facendo lo stesso percorso.</a:t>
            </a:r>
          </a:p>
          <a:p>
            <a:pPr marL="0" indent="0">
              <a:buNone/>
            </a:pPr>
            <a:r>
              <a:rPr lang="it-IT" sz="2400" dirty="0"/>
              <a:t>Favole per divertire, prevenire, educare, curare.</a:t>
            </a:r>
          </a:p>
          <a:p>
            <a:pPr marL="0" indent="0">
              <a:buNone/>
            </a:pPr>
            <a:r>
              <a:rPr lang="it-IT" sz="2400" dirty="0"/>
              <a:t>Favole per tutti.</a:t>
            </a:r>
          </a:p>
          <a:p>
            <a:pPr marL="0" indent="0">
              <a:buNone/>
            </a:pPr>
            <a:r>
              <a:rPr lang="it-IT" sz="2400" dirty="0"/>
              <a:t>-Per gli adulti  che hanno avuto messaggi semplici ed efficaci</a:t>
            </a:r>
          </a:p>
          <a:p>
            <a:pPr marL="0" indent="0">
              <a:buNone/>
            </a:pPr>
            <a:r>
              <a:rPr lang="it-IT" sz="2400" dirty="0"/>
              <a:t>-Per i genitori, che hanno potuto aiutare anche con le favole il proprio figlio nel percorso di crescita;</a:t>
            </a:r>
          </a:p>
          <a:p>
            <a:endParaRPr lang="it-IT" sz="1350"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73</a:t>
            </a:fld>
            <a:endParaRPr lang="it-IT"/>
          </a:p>
        </p:txBody>
      </p:sp>
    </p:spTree>
    <p:extLst>
      <p:ext uri="{BB962C8B-B14F-4D97-AF65-F5344CB8AC3E}">
        <p14:creationId xmlns:p14="http://schemas.microsoft.com/office/powerpoint/2010/main" val="2670156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1891225"/>
            <a:ext cx="7543800" cy="3595175"/>
          </a:xfrm>
        </p:spPr>
        <p:txBody>
          <a:bodyPr>
            <a:normAutofit lnSpcReduction="10000"/>
          </a:bodyPr>
          <a:lstStyle/>
          <a:p>
            <a:r>
              <a:rPr lang="it-IT" sz="2700" dirty="0"/>
              <a:t>Per gli insegnanti, che le hanno proposto in varie scuole d'Italia quasi come libro di testo, per le illustrazioni, i giochi, le rappresentazioni, invitando i bambini alla riflessione e alla discussione di gruppo;</a:t>
            </a:r>
          </a:p>
          <a:p>
            <a:r>
              <a:rPr lang="it-IT" sz="2700" dirty="0"/>
              <a:t>Per gli psicoterapeuti, che hanno potuto proporre, a all'interno della situazione clinica, un messaggio mirato alle singole problematiche via via affrontate.</a:t>
            </a:r>
          </a:p>
          <a:p>
            <a:endParaRPr lang="it-IT" sz="1350"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74</a:t>
            </a:fld>
            <a:endParaRPr lang="it-IT"/>
          </a:p>
        </p:txBody>
      </p:sp>
    </p:spTree>
    <p:extLst>
      <p:ext uri="{BB962C8B-B14F-4D97-AF65-F5344CB8AC3E}">
        <p14:creationId xmlns:p14="http://schemas.microsoft.com/office/powerpoint/2010/main" val="24423360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p:cNvSpPr>
          <p:nvPr/>
        </p:nvSpPr>
        <p:spPr>
          <a:xfrm>
            <a:off x="508001" y="1314450"/>
            <a:ext cx="6447501" cy="1163242"/>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it-IT" sz="3300" dirty="0"/>
              <a:t>Bibliografia</a:t>
            </a:r>
          </a:p>
        </p:txBody>
      </p:sp>
      <p:sp>
        <p:nvSpPr>
          <p:cNvPr id="5" name="Segnaposto contenuto 2"/>
          <p:cNvSpPr txBox="1">
            <a:spLocks/>
          </p:cNvSpPr>
          <p:nvPr/>
        </p:nvSpPr>
        <p:spPr>
          <a:xfrm>
            <a:off x="486611" y="2477692"/>
            <a:ext cx="7947526" cy="2910580"/>
          </a:xfrm>
          <a:prstGeom prst="rect">
            <a:avLst/>
          </a:prstGeom>
        </p:spPr>
        <p:txBody>
          <a:bodyPr vert="horz" lIns="68580" tIns="34290" rIns="68580" bIns="3429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None/>
            </a:pPr>
            <a:endParaRPr lang="it-IT" sz="1500" dirty="0"/>
          </a:p>
          <a:p>
            <a:endParaRPr lang="it-IT" sz="1500" dirty="0"/>
          </a:p>
        </p:txBody>
      </p:sp>
      <p:sp>
        <p:nvSpPr>
          <p:cNvPr id="6" name="Rettangolo 5"/>
          <p:cNvSpPr/>
          <p:nvPr/>
        </p:nvSpPr>
        <p:spPr>
          <a:xfrm>
            <a:off x="508001" y="2477692"/>
            <a:ext cx="8111978" cy="2031325"/>
          </a:xfrm>
          <a:prstGeom prst="rect">
            <a:avLst/>
          </a:prstGeom>
        </p:spPr>
        <p:txBody>
          <a:bodyPr wrap="square">
            <a:spAutoFit/>
          </a:bodyPr>
          <a:lstStyle/>
          <a:p>
            <a:pPr marL="257175" indent="-257175">
              <a:buFont typeface="Arial" panose="020B0604020202020204" pitchFamily="34" charset="0"/>
              <a:buChar char="•"/>
            </a:pPr>
            <a:r>
              <a:rPr lang="it-IT" dirty="0"/>
              <a:t>Albert </a:t>
            </a:r>
            <a:r>
              <a:rPr lang="it-IT" dirty="0" err="1"/>
              <a:t>Ellis</a:t>
            </a:r>
            <a:r>
              <a:rPr lang="it-IT" dirty="0"/>
              <a:t> : Autoterapia razionale emotiva, </a:t>
            </a:r>
            <a:r>
              <a:rPr lang="it-IT" dirty="0" err="1"/>
              <a:t>Erickson</a:t>
            </a:r>
            <a:r>
              <a:rPr lang="it-IT" dirty="0"/>
              <a:t>.</a:t>
            </a:r>
          </a:p>
          <a:p>
            <a:pPr marL="257175" indent="-257175">
              <a:buFont typeface="Arial" panose="020B0604020202020204" pitchFamily="34" charset="0"/>
              <a:buChar char="•"/>
            </a:pPr>
            <a:r>
              <a:rPr lang="it-IT" dirty="0"/>
              <a:t>Cesare De Silvestri: Fondamenti teorici e clinici della RET, Astrolabio</a:t>
            </a:r>
          </a:p>
          <a:p>
            <a:pPr marL="257175" indent="-257175">
              <a:buFont typeface="Arial" panose="020B0604020202020204" pitchFamily="34" charset="0"/>
              <a:buChar char="•"/>
            </a:pPr>
            <a:r>
              <a:rPr lang="it-IT" dirty="0"/>
              <a:t>Cesare De Silvestri: Il mestiere di psicoterapeuta.</a:t>
            </a:r>
          </a:p>
          <a:p>
            <a:pPr marL="257175" indent="-257175">
              <a:buFont typeface="Arial" panose="020B0604020202020204" pitchFamily="34" charset="0"/>
              <a:buChar char="•"/>
            </a:pPr>
            <a:r>
              <a:rPr lang="it-IT" dirty="0"/>
              <a:t>Roberta Verità: Con la testa fra le favole + CD-ROM, </a:t>
            </a:r>
            <a:r>
              <a:rPr lang="it-IT" dirty="0" err="1"/>
              <a:t>Erickson</a:t>
            </a:r>
            <a:endParaRPr lang="it-IT" dirty="0"/>
          </a:p>
          <a:p>
            <a:pPr marL="257175" indent="-257175">
              <a:buFont typeface="Arial" panose="020B0604020202020204" pitchFamily="34" charset="0"/>
              <a:buChar char="•"/>
            </a:pPr>
            <a:r>
              <a:rPr lang="it-IT" dirty="0"/>
              <a:t>Roberta Verità: Pensieri Favolosi, </a:t>
            </a:r>
            <a:r>
              <a:rPr lang="it-IT" dirty="0" err="1"/>
              <a:t>Erickson</a:t>
            </a:r>
            <a:endParaRPr lang="it-IT" dirty="0"/>
          </a:p>
          <a:p>
            <a:pPr marL="257175" indent="-257175">
              <a:buFont typeface="Arial" panose="020B0604020202020204" pitchFamily="34" charset="0"/>
              <a:buChar char="•"/>
            </a:pPr>
            <a:r>
              <a:rPr lang="it-IT" dirty="0"/>
              <a:t>Di Pietro M. Educazione razionale emotiva, </a:t>
            </a:r>
            <a:r>
              <a:rPr lang="it-IT" dirty="0" err="1"/>
              <a:t>Erickson</a:t>
            </a:r>
            <a:endParaRPr lang="it-IT" dirty="0"/>
          </a:p>
          <a:p>
            <a:pPr marL="257175" indent="-257175">
              <a:buFont typeface="Arial" panose="020B0604020202020204" pitchFamily="34" charset="0"/>
              <a:buChar char="•"/>
            </a:pPr>
            <a:r>
              <a:rPr lang="it-IT" dirty="0"/>
              <a:t>Di Pietro M. L’ABC delle emozioni, </a:t>
            </a:r>
            <a:r>
              <a:rPr lang="it-IT" dirty="0" err="1"/>
              <a:t>Erickson</a:t>
            </a:r>
            <a:endParaRPr lang="it-IT" dirty="0"/>
          </a:p>
        </p:txBody>
      </p:sp>
      <p:sp>
        <p:nvSpPr>
          <p:cNvPr id="2" name="Segnaposto piè di pagina 1"/>
          <p:cNvSpPr>
            <a:spLocks noGrp="1"/>
          </p:cNvSpPr>
          <p:nvPr>
            <p:ph type="ftr" sz="quarter" idx="11"/>
          </p:nvPr>
        </p:nvSpPr>
        <p:spPr/>
        <p:txBody>
          <a:bodyPr/>
          <a:lstStyle/>
          <a:p>
            <a:endParaRPr lang="it-IT"/>
          </a:p>
        </p:txBody>
      </p:sp>
      <p:sp>
        <p:nvSpPr>
          <p:cNvPr id="3" name="Segnaposto numero diapositiva 2"/>
          <p:cNvSpPr>
            <a:spLocks noGrp="1"/>
          </p:cNvSpPr>
          <p:nvPr>
            <p:ph type="sldNum" sz="quarter" idx="12"/>
          </p:nvPr>
        </p:nvSpPr>
        <p:spPr/>
        <p:txBody>
          <a:bodyPr/>
          <a:lstStyle/>
          <a:p>
            <a:fld id="{31068F56-925D-4A1B-BA6D-CA71080DDCF2}" type="slidenum">
              <a:rPr lang="it-IT" smtClean="0"/>
              <a:t>75</a:t>
            </a:fld>
            <a:endParaRPr lang="it-IT"/>
          </a:p>
        </p:txBody>
      </p:sp>
    </p:spTree>
    <p:extLst>
      <p:ext uri="{BB962C8B-B14F-4D97-AF65-F5344CB8AC3E}">
        <p14:creationId xmlns:p14="http://schemas.microsoft.com/office/powerpoint/2010/main" val="6744891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995771-1E9B-4524-A65A-63F24412CDD7}"/>
              </a:ext>
            </a:extLst>
          </p:cNvPr>
          <p:cNvSpPr>
            <a:spLocks noGrp="1"/>
          </p:cNvSpPr>
          <p:nvPr>
            <p:ph type="title"/>
          </p:nvPr>
        </p:nvSpPr>
        <p:spPr/>
        <p:txBody>
          <a:bodyPr/>
          <a:lstStyle/>
          <a:p>
            <a:r>
              <a:rPr lang="it-IT" dirty="0"/>
              <a:t>Spunti per la discussione di “SOLO”</a:t>
            </a:r>
          </a:p>
        </p:txBody>
      </p:sp>
      <p:sp>
        <p:nvSpPr>
          <p:cNvPr id="3" name="Segnaposto contenuto 2">
            <a:extLst>
              <a:ext uri="{FF2B5EF4-FFF2-40B4-BE49-F238E27FC236}">
                <a16:creationId xmlns:a16="http://schemas.microsoft.com/office/drawing/2014/main" id="{23CA4094-8705-414A-ACC9-94F6B7884B57}"/>
              </a:ext>
            </a:extLst>
          </p:cNvPr>
          <p:cNvSpPr>
            <a:spLocks noGrp="1"/>
          </p:cNvSpPr>
          <p:nvPr>
            <p:ph idx="1"/>
          </p:nvPr>
        </p:nvSpPr>
        <p:spPr/>
        <p:txBody>
          <a:bodyPr>
            <a:noAutofit/>
          </a:bodyPr>
          <a:lstStyle/>
          <a:p>
            <a:pPr lvl="0"/>
            <a:r>
              <a:rPr lang="it-IT" sz="3000" dirty="0"/>
              <a:t>Solitudine, costi e guadagni: lo fai in modo intelligente o alla fine rimani solo?</a:t>
            </a:r>
          </a:p>
          <a:p>
            <a:pPr lvl="0"/>
            <a:r>
              <a:rPr lang="it-IT" sz="3000" dirty="0"/>
              <a:t>Qual è il prezzo per stare con qualcuno? Aumenta il tuo benessere?</a:t>
            </a:r>
          </a:p>
          <a:p>
            <a:pPr lvl="0"/>
            <a:r>
              <a:rPr lang="it-IT" sz="3000" dirty="0"/>
              <a:t>Cosa intendi per non restare solo? Indagare aspettative e desideri. </a:t>
            </a:r>
          </a:p>
        </p:txBody>
      </p:sp>
      <p:sp>
        <p:nvSpPr>
          <p:cNvPr id="4" name="Segnaposto piè di pagina 3">
            <a:extLst>
              <a:ext uri="{FF2B5EF4-FFF2-40B4-BE49-F238E27FC236}">
                <a16:creationId xmlns:a16="http://schemas.microsoft.com/office/drawing/2014/main" id="{44A9A1E2-ABF9-4650-9DBC-C3B6A434B524}"/>
              </a:ext>
            </a:extLst>
          </p:cNvPr>
          <p:cNvSpPr>
            <a:spLocks noGrp="1"/>
          </p:cNvSpPr>
          <p:nvPr>
            <p:ph type="ftr" sz="quarter" idx="11"/>
          </p:nvPr>
        </p:nvSpPr>
        <p:spPr/>
        <p:txBody>
          <a:bodyPr/>
          <a:lstStyle/>
          <a:p>
            <a:endParaRPr lang="it-IT" dirty="0"/>
          </a:p>
        </p:txBody>
      </p:sp>
      <p:sp>
        <p:nvSpPr>
          <p:cNvPr id="5" name="Segnaposto numero diapositiva 4">
            <a:extLst>
              <a:ext uri="{FF2B5EF4-FFF2-40B4-BE49-F238E27FC236}">
                <a16:creationId xmlns:a16="http://schemas.microsoft.com/office/drawing/2014/main" id="{9C331D8F-10AE-4EBF-82B8-D20340CA2C57}"/>
              </a:ext>
            </a:extLst>
          </p:cNvPr>
          <p:cNvSpPr>
            <a:spLocks noGrp="1"/>
          </p:cNvSpPr>
          <p:nvPr>
            <p:ph type="sldNum" sz="quarter" idx="12"/>
          </p:nvPr>
        </p:nvSpPr>
        <p:spPr/>
        <p:txBody>
          <a:bodyPr/>
          <a:lstStyle/>
          <a:p>
            <a:fld id="{31068F56-925D-4A1B-BA6D-CA71080DDCF2}" type="slidenum">
              <a:rPr lang="it-IT" smtClean="0"/>
              <a:t>76</a:t>
            </a:fld>
            <a:endParaRPr lang="it-IT"/>
          </a:p>
        </p:txBody>
      </p:sp>
    </p:spTree>
    <p:extLst>
      <p:ext uri="{BB962C8B-B14F-4D97-AF65-F5344CB8AC3E}">
        <p14:creationId xmlns:p14="http://schemas.microsoft.com/office/powerpoint/2010/main" val="20950892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1891225"/>
            <a:ext cx="7543800" cy="3595175"/>
          </a:xfrm>
        </p:spPr>
        <p:txBody>
          <a:bodyPr>
            <a:normAutofit/>
          </a:bodyPr>
          <a:lstStyle/>
          <a:p>
            <a:pPr lvl="0"/>
            <a:r>
              <a:rPr lang="it-IT" sz="3000" dirty="0"/>
              <a:t>Se resti solo ti porti in casa un barbone? Non ti devi portare a casa un delinquente solo perché non puoi stare solo.</a:t>
            </a:r>
          </a:p>
          <a:p>
            <a:pPr lvl="0"/>
            <a:r>
              <a:rPr lang="it-IT" sz="3000" dirty="0"/>
              <a:t>Scelta/preferenza no necessità assoluta. </a:t>
            </a:r>
          </a:p>
          <a:p>
            <a:pPr lvl="0"/>
            <a:r>
              <a:rPr lang="it-IT" sz="3000" dirty="0"/>
              <a:t>Desiderabile/piacevole, può aumentare la gioia di vivere ma se non c’è allora proprio non c’è nient’altro?</a:t>
            </a:r>
          </a:p>
          <a:p>
            <a:pPr marL="0" indent="0">
              <a:buNone/>
            </a:pPr>
            <a:endParaRPr lang="it-IT" sz="1350"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77</a:t>
            </a:fld>
            <a:endParaRPr lang="it-IT"/>
          </a:p>
        </p:txBody>
      </p:sp>
    </p:spTree>
    <p:extLst>
      <p:ext uri="{BB962C8B-B14F-4D97-AF65-F5344CB8AC3E}">
        <p14:creationId xmlns:p14="http://schemas.microsoft.com/office/powerpoint/2010/main" val="16458035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1891225"/>
            <a:ext cx="7543800" cy="3595175"/>
          </a:xfrm>
        </p:spPr>
        <p:txBody>
          <a:bodyPr>
            <a:normAutofit/>
          </a:bodyPr>
          <a:lstStyle/>
          <a:p>
            <a:pPr lvl="0"/>
            <a:r>
              <a:rPr lang="it-IT" sz="2400" dirty="0"/>
              <a:t>Solo anche in storia evolutiva a livello genetico, gruppo = sopravvivenza. In passato il gruppo era una garanzia di sopravvivenza, il bambino ha bisogno della madre per sopravvivere.   Ora non sei ne' nell'una ne' nell'altra situazione</a:t>
            </a:r>
          </a:p>
          <a:p>
            <a:r>
              <a:rPr lang="it-IT" sz="2400" dirty="0"/>
              <a:t>Elaborarlo - da un niente dove sei? Cosa fai? Come si svolge l’essere solo? Riempirlo da subito (es. “senza mamma non potrei vivere”, immagina modi senza mamma e riempi l’essere solo)</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78</a:t>
            </a:fld>
            <a:endParaRPr lang="it-IT"/>
          </a:p>
        </p:txBody>
      </p:sp>
    </p:spTree>
    <p:extLst>
      <p:ext uri="{BB962C8B-B14F-4D97-AF65-F5344CB8AC3E}">
        <p14:creationId xmlns:p14="http://schemas.microsoft.com/office/powerpoint/2010/main" val="23589406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1891225"/>
            <a:ext cx="7543800" cy="3595175"/>
          </a:xfrm>
        </p:spPr>
        <p:txBody>
          <a:bodyPr>
            <a:noAutofit/>
          </a:bodyPr>
          <a:lstStyle/>
          <a:p>
            <a:pPr lvl="0"/>
            <a:r>
              <a:rPr lang="it-IT" sz="2700" dirty="0"/>
              <a:t>Scoprire cose che piacciono a te, a priori. Se non c’è Mario, non c’è più nulla?...cosa potrebbe esserci di piacevole anche senza Mario?</a:t>
            </a:r>
          </a:p>
          <a:p>
            <a:r>
              <a:rPr lang="it-IT" sz="2700" dirty="0"/>
              <a:t>Utilizzando i 5 sensi cosa ti piace che non sia Mario… cosa ti piace vedere/odorare/toccare/sentire…??? </a:t>
            </a:r>
          </a:p>
          <a:p>
            <a:pPr lvl="0"/>
            <a:r>
              <a:rPr lang="it-IT" sz="2700" dirty="0"/>
              <a:t>Fare in compagnia cose che piacciono a te. </a:t>
            </a:r>
          </a:p>
          <a:p>
            <a:pPr lvl="0"/>
            <a:r>
              <a:rPr lang="it-IT" sz="2700" dirty="0"/>
              <a:t>Unica cosa che ti piace compagnia - prezzo </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79</a:t>
            </a:fld>
            <a:endParaRPr lang="it-IT"/>
          </a:p>
        </p:txBody>
      </p:sp>
    </p:spTree>
    <p:extLst>
      <p:ext uri="{BB962C8B-B14F-4D97-AF65-F5344CB8AC3E}">
        <p14:creationId xmlns:p14="http://schemas.microsoft.com/office/powerpoint/2010/main" val="419732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Esempio: </a:t>
            </a:r>
            <a:r>
              <a:rPr lang="it-IT" dirty="0"/>
              <a:t>È disfunzionale che un evento triste (come la perdita di una persona cara) conduca alla depressione ma è giusto e normale che sia triste. </a:t>
            </a:r>
          </a:p>
          <a:p>
            <a:r>
              <a:rPr lang="it-IT" dirty="0"/>
              <a:t>Non sarebbe sana un’emozione disfunzionale come la depressione ma non lo sarebbe neanche un’emozione positiva (come la felicità, eccetto che in casi ben definiti e caratterizzati da grande ostilità, ma allora non sarebbe vissuto come lutto ma come una liberazione e la felicità sarebbe una sensazione positiva ed appropriata). </a:t>
            </a:r>
          </a:p>
          <a:p>
            <a:endParaRPr lang="it-IT" dirty="0"/>
          </a:p>
        </p:txBody>
      </p:sp>
    </p:spTree>
    <p:extLst>
      <p:ext uri="{BB962C8B-B14F-4D97-AF65-F5344CB8AC3E}">
        <p14:creationId xmlns:p14="http://schemas.microsoft.com/office/powerpoint/2010/main" val="18456093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1891225"/>
            <a:ext cx="7543800" cy="3595175"/>
          </a:xfrm>
        </p:spPr>
        <p:txBody>
          <a:bodyPr>
            <a:noAutofit/>
          </a:bodyPr>
          <a:lstStyle/>
          <a:p>
            <a:pPr lvl="0"/>
            <a:r>
              <a:rPr lang="it-IT" sz="2700" dirty="0"/>
              <a:t>Scoprire cose che piacciono a te, a priori. Se non c’è Mario, non c’è più nulla?...cosa potrebbe esserci di piacevole anche senza Mario?</a:t>
            </a:r>
          </a:p>
          <a:p>
            <a:r>
              <a:rPr lang="it-IT" sz="2700" dirty="0"/>
              <a:t>Utilizzando i 5 sensi cosa ti piace che non sia Mario… cosa ti piace vedere/odorare/toccare/sentire…??? </a:t>
            </a:r>
          </a:p>
          <a:p>
            <a:pPr lvl="0"/>
            <a:r>
              <a:rPr lang="it-IT" sz="2700" dirty="0"/>
              <a:t>Fare in compagnia cose che piacciono a te. </a:t>
            </a:r>
          </a:p>
          <a:p>
            <a:pPr lvl="0"/>
            <a:r>
              <a:rPr lang="it-IT" sz="2700" dirty="0"/>
              <a:t>Unica cosa che ti piace compagnia - prezzo </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80</a:t>
            </a:fld>
            <a:endParaRPr lang="it-IT"/>
          </a:p>
        </p:txBody>
      </p:sp>
    </p:spTree>
    <p:extLst>
      <p:ext uri="{BB962C8B-B14F-4D97-AF65-F5344CB8AC3E}">
        <p14:creationId xmlns:p14="http://schemas.microsoft.com/office/powerpoint/2010/main" val="29659326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386" y="1891225"/>
            <a:ext cx="7543800" cy="3595175"/>
          </a:xfrm>
        </p:spPr>
        <p:txBody>
          <a:bodyPr>
            <a:normAutofit/>
          </a:bodyPr>
          <a:lstStyle/>
          <a:p>
            <a:pPr lvl="0"/>
            <a:r>
              <a:rPr lang="it-IT" sz="3300" dirty="0"/>
              <a:t>Solo/non solo - indagare i costrutti (“solo = senza Mario”; “e se non c’è Mario non c’è nessuno al mondo? Scompaiono mamma, papà, zia, scompari te stesso? Almeno tu ti vuoi bene , no solo = hai te stesso”)</a:t>
            </a:r>
          </a:p>
          <a:p>
            <a:pPr marL="0" indent="0">
              <a:buNone/>
            </a:pPr>
            <a:endParaRPr lang="it-IT" sz="1350" dirty="0"/>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81</a:t>
            </a:fld>
            <a:endParaRPr lang="it-IT"/>
          </a:p>
        </p:txBody>
      </p:sp>
    </p:spTree>
    <p:extLst>
      <p:ext uri="{BB962C8B-B14F-4D97-AF65-F5344CB8AC3E}">
        <p14:creationId xmlns:p14="http://schemas.microsoft.com/office/powerpoint/2010/main" val="22856270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3487" y="1342586"/>
            <a:ext cx="7543800" cy="4346917"/>
          </a:xfrm>
        </p:spPr>
        <p:txBody>
          <a:bodyPr>
            <a:noAutofit/>
          </a:bodyPr>
          <a:lstStyle/>
          <a:p>
            <a:pPr marL="0" indent="0">
              <a:buNone/>
            </a:pPr>
            <a:r>
              <a:rPr lang="it-IT" sz="3000" dirty="0"/>
              <a:t>- Se vuoi veramente una cosa allora devi imparare almeno mentalmente a farne a meno. Se ho un bisogno assoluto del fidanzato succede che lo presso e lo faccio scappare.</a:t>
            </a:r>
          </a:p>
          <a:p>
            <a:pPr marL="0" indent="0">
              <a:buNone/>
            </a:pPr>
            <a:r>
              <a:rPr lang="it-IT" sz="3000" dirty="0"/>
              <a:t>- Cosa succede senz’aria? Cosa succede senza vestiti firmati? Quale delle 2 è una necessità assoluta e quale è preferibile? Mario in quale delle 2 categorie lo mettiamo? </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82</a:t>
            </a:fld>
            <a:endParaRPr lang="it-IT"/>
          </a:p>
        </p:txBody>
      </p:sp>
    </p:spTree>
    <p:extLst>
      <p:ext uri="{BB962C8B-B14F-4D97-AF65-F5344CB8AC3E}">
        <p14:creationId xmlns:p14="http://schemas.microsoft.com/office/powerpoint/2010/main" val="220666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3487" y="1342586"/>
            <a:ext cx="7543800" cy="4346917"/>
          </a:xfrm>
        </p:spPr>
        <p:txBody>
          <a:bodyPr>
            <a:noAutofit/>
          </a:bodyPr>
          <a:lstStyle/>
          <a:p>
            <a:pPr marL="0" indent="0">
              <a:buNone/>
            </a:pPr>
            <a:r>
              <a:rPr lang="it-IT" sz="3000" dirty="0"/>
              <a:t>- Idea disfunzionale: “non vivo senza Mario”</a:t>
            </a:r>
          </a:p>
          <a:p>
            <a:pPr marL="0" indent="0">
              <a:buNone/>
            </a:pPr>
            <a:r>
              <a:rPr lang="it-IT" sz="3000" dirty="0"/>
              <a:t>Si può dire invece che un bambino piccolo non vive senza le cure della mamma.</a:t>
            </a:r>
          </a:p>
          <a:p>
            <a:pPr marL="0" indent="0">
              <a:buNone/>
            </a:pPr>
            <a:r>
              <a:rPr lang="it-IT" sz="3000" dirty="0"/>
              <a:t>- Lista delle differenze tra le entrate autonome di adesso (stipendio, casa, amici…)  e le autonomie di quando ero bambino piccolo (solo la mamma).</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83</a:t>
            </a:fld>
            <a:endParaRPr lang="it-IT"/>
          </a:p>
        </p:txBody>
      </p:sp>
    </p:spTree>
    <p:extLst>
      <p:ext uri="{BB962C8B-B14F-4D97-AF65-F5344CB8AC3E}">
        <p14:creationId xmlns:p14="http://schemas.microsoft.com/office/powerpoint/2010/main" val="9217587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3487" y="1342586"/>
            <a:ext cx="7543800" cy="4346917"/>
          </a:xfrm>
        </p:spPr>
        <p:txBody>
          <a:bodyPr>
            <a:noAutofit/>
          </a:bodyPr>
          <a:lstStyle/>
          <a:p>
            <a:pPr marL="0" indent="0">
              <a:buNone/>
            </a:pPr>
            <a:r>
              <a:rPr lang="it-IT" sz="3300" dirty="0"/>
              <a:t>Se muore la mamma? Cosa potrebbe succedere?</a:t>
            </a:r>
          </a:p>
          <a:p>
            <a:pPr marL="0" indent="0">
              <a:buNone/>
            </a:pPr>
            <a:endParaRPr lang="it-IT" sz="3300" dirty="0"/>
          </a:p>
          <a:p>
            <a:pPr marL="0" indent="0">
              <a:buNone/>
            </a:pPr>
            <a:r>
              <a:rPr lang="it-IT" sz="3300" dirty="0"/>
              <a:t>Cosa non va con Mario? Se perdi Mario può essere che ci guadagni qualcosa?</a:t>
            </a:r>
          </a:p>
          <a:p>
            <a:pPr marL="0" indent="0">
              <a:buNone/>
            </a:pPr>
            <a:endParaRPr lang="it-IT" sz="3300" dirty="0"/>
          </a:p>
          <a:p>
            <a:pPr marL="0" indent="0">
              <a:buNone/>
            </a:pPr>
            <a:r>
              <a:rPr lang="it-IT" sz="3300" dirty="0"/>
              <a:t>Definire </a:t>
            </a:r>
            <a:r>
              <a:rPr lang="it-IT" sz="3300" i="1" u="sng" dirty="0"/>
              <a:t>solo e non solo</a:t>
            </a:r>
            <a:r>
              <a:rPr lang="it-IT" sz="3300" dirty="0"/>
              <a:t>.</a:t>
            </a:r>
          </a:p>
        </p:txBody>
      </p:sp>
      <p:sp>
        <p:nvSpPr>
          <p:cNvPr id="2" name="Segnaposto piè di pagina 1"/>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068F56-925D-4A1B-BA6D-CA71080DDCF2}" type="slidenum">
              <a:rPr lang="it-IT" smtClean="0"/>
              <a:t>84</a:t>
            </a:fld>
            <a:endParaRPr lang="it-IT"/>
          </a:p>
        </p:txBody>
      </p:sp>
    </p:spTree>
    <p:extLst>
      <p:ext uri="{BB962C8B-B14F-4D97-AF65-F5344CB8AC3E}">
        <p14:creationId xmlns:p14="http://schemas.microsoft.com/office/powerpoint/2010/main" val="240268838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57CF3B6-FF78-4CCD-ACA5-35BC712F4092}"/>
              </a:ext>
            </a:extLst>
          </p:cNvPr>
          <p:cNvSpPr>
            <a:spLocks noGrp="1"/>
          </p:cNvSpPr>
          <p:nvPr>
            <p:ph type="sldNum" sz="quarter" idx="12"/>
          </p:nvPr>
        </p:nvSpPr>
        <p:spPr/>
        <p:txBody>
          <a:bodyPr/>
          <a:lstStyle/>
          <a:p>
            <a:fld id="{80BB8B8B-33E8-48CF-AF2E-03CDDED9A037}" type="slidenum">
              <a:rPr lang="it-IT" smtClean="0"/>
              <a:t>85</a:t>
            </a:fld>
            <a:endParaRPr lang="it-IT" dirty="0"/>
          </a:p>
        </p:txBody>
      </p:sp>
      <p:sp>
        <p:nvSpPr>
          <p:cNvPr id="3" name="CasellaDiTesto 2">
            <a:extLst>
              <a:ext uri="{FF2B5EF4-FFF2-40B4-BE49-F238E27FC236}">
                <a16:creationId xmlns:a16="http://schemas.microsoft.com/office/drawing/2014/main" id="{A954D705-1BCF-41F0-A6A0-0D1C509451A9}"/>
              </a:ext>
            </a:extLst>
          </p:cNvPr>
          <p:cNvSpPr txBox="1"/>
          <p:nvPr/>
        </p:nvSpPr>
        <p:spPr>
          <a:xfrm>
            <a:off x="208159" y="981626"/>
            <a:ext cx="3627782" cy="5262979"/>
          </a:xfrm>
          <a:prstGeom prst="rect">
            <a:avLst/>
          </a:prstGeom>
          <a:noFill/>
        </p:spPr>
        <p:txBody>
          <a:bodyPr wrap="square" rtlCol="0">
            <a:spAutoFit/>
          </a:bodyPr>
          <a:lstStyle/>
          <a:p>
            <a:r>
              <a:rPr lang="it-IT" sz="2100" b="1" dirty="0"/>
              <a:t>-ESPRESSO IN POSITIVO</a:t>
            </a:r>
          </a:p>
          <a:p>
            <a:r>
              <a:rPr lang="it-IT" sz="2100" b="1" dirty="0"/>
              <a:t>IN PROSPETTIVA ATTIVA E AFFERMATIVA</a:t>
            </a:r>
          </a:p>
          <a:p>
            <a:endParaRPr lang="it-IT" sz="2100" b="1" dirty="0"/>
          </a:p>
          <a:p>
            <a:endParaRPr lang="it-IT" sz="2100" b="1" dirty="0"/>
          </a:p>
          <a:p>
            <a:endParaRPr lang="it-IT" sz="2100" b="1" dirty="0"/>
          </a:p>
          <a:p>
            <a:r>
              <a:rPr lang="it-IT" sz="2100" b="1" dirty="0"/>
              <a:t>-APPROPRIATO E ADEGUATO ALLA SITUAZIONE,</a:t>
            </a:r>
          </a:p>
          <a:p>
            <a:r>
              <a:rPr lang="it-IT" sz="2100" b="1" dirty="0"/>
              <a:t>CIRCOSTANZE O CONTESTO</a:t>
            </a:r>
          </a:p>
          <a:p>
            <a:endParaRPr lang="it-IT" sz="2100" b="1" dirty="0"/>
          </a:p>
          <a:p>
            <a:endParaRPr lang="it-IT" sz="2100" b="1" dirty="0"/>
          </a:p>
          <a:p>
            <a:r>
              <a:rPr lang="it-IT" sz="2100" b="1" dirty="0"/>
              <a:t>-DIPENDE DA ME</a:t>
            </a:r>
          </a:p>
          <a:p>
            <a:endParaRPr lang="it-IT" sz="2100" b="1" dirty="0"/>
          </a:p>
          <a:p>
            <a:endParaRPr lang="it-IT" sz="2100" b="1" dirty="0"/>
          </a:p>
          <a:p>
            <a:r>
              <a:rPr lang="it-IT" sz="2100" b="1" dirty="0"/>
              <a:t>-IN ACCORDO CON ALTRI SCOPI</a:t>
            </a:r>
          </a:p>
        </p:txBody>
      </p:sp>
      <p:sp>
        <p:nvSpPr>
          <p:cNvPr id="6" name="CasellaDiTesto 5">
            <a:extLst>
              <a:ext uri="{FF2B5EF4-FFF2-40B4-BE49-F238E27FC236}">
                <a16:creationId xmlns:a16="http://schemas.microsoft.com/office/drawing/2014/main" id="{202DE44E-E320-4912-BBDF-0BD53323FAA0}"/>
              </a:ext>
            </a:extLst>
          </p:cNvPr>
          <p:cNvSpPr txBox="1"/>
          <p:nvPr/>
        </p:nvSpPr>
        <p:spPr>
          <a:xfrm>
            <a:off x="5089006" y="857250"/>
            <a:ext cx="3935726" cy="5262979"/>
          </a:xfrm>
          <a:prstGeom prst="rect">
            <a:avLst/>
          </a:prstGeom>
          <a:noFill/>
        </p:spPr>
        <p:txBody>
          <a:bodyPr wrap="square" rtlCol="0">
            <a:spAutoFit/>
          </a:bodyPr>
          <a:lstStyle/>
          <a:p>
            <a:r>
              <a:rPr lang="it-IT" sz="2100" b="1" dirty="0"/>
              <a:t>-ESPRESSO IN NEGATIVO </a:t>
            </a:r>
          </a:p>
          <a:p>
            <a:r>
              <a:rPr lang="it-IT" sz="2100" b="1" dirty="0"/>
              <a:t>(SENZA ANSIA ETC) O </a:t>
            </a:r>
          </a:p>
          <a:p>
            <a:r>
              <a:rPr lang="it-IT" sz="2100" b="1" dirty="0"/>
              <a:t>SOLO DIAMETRALMENTE </a:t>
            </a:r>
          </a:p>
          <a:p>
            <a:r>
              <a:rPr lang="it-IT" sz="2100" b="1" dirty="0"/>
              <a:t>OPPOSTO AL C </a:t>
            </a:r>
          </a:p>
          <a:p>
            <a:r>
              <a:rPr lang="it-IT" sz="2100" b="1" dirty="0"/>
              <a:t>DA CAMBIARE</a:t>
            </a:r>
          </a:p>
          <a:p>
            <a:endParaRPr lang="it-IT" sz="2100" b="1" dirty="0"/>
          </a:p>
          <a:p>
            <a:r>
              <a:rPr lang="it-IT" sz="2100" b="1" dirty="0"/>
              <a:t>-INAPPROPRIATO, INADEGUATO, </a:t>
            </a:r>
          </a:p>
          <a:p>
            <a:r>
              <a:rPr lang="it-IT" sz="2100" b="1" dirty="0"/>
              <a:t>INCONGRUO</a:t>
            </a:r>
          </a:p>
          <a:p>
            <a:endParaRPr lang="it-IT" sz="2100" b="1" dirty="0"/>
          </a:p>
          <a:p>
            <a:endParaRPr lang="it-IT" sz="2100" b="1" dirty="0"/>
          </a:p>
          <a:p>
            <a:endParaRPr lang="it-IT" sz="2100" b="1" dirty="0"/>
          </a:p>
          <a:p>
            <a:r>
              <a:rPr lang="it-IT" sz="2100" b="1" dirty="0"/>
              <a:t>-DIPENDE DA ALTRI</a:t>
            </a:r>
          </a:p>
          <a:p>
            <a:endParaRPr lang="it-IT" sz="2100" b="1" dirty="0"/>
          </a:p>
          <a:p>
            <a:endParaRPr lang="it-IT" sz="2100" b="1" dirty="0"/>
          </a:p>
          <a:p>
            <a:r>
              <a:rPr lang="it-IT" sz="2100" b="1" dirty="0"/>
              <a:t>-CONTRADITTORIO CON ALTRI SCOPI</a:t>
            </a:r>
          </a:p>
        </p:txBody>
      </p:sp>
      <p:sp>
        <p:nvSpPr>
          <p:cNvPr id="7" name="CasellaDiTesto 6">
            <a:extLst>
              <a:ext uri="{FF2B5EF4-FFF2-40B4-BE49-F238E27FC236}">
                <a16:creationId xmlns:a16="http://schemas.microsoft.com/office/drawing/2014/main" id="{88FA6EA9-14BC-40FF-AE81-1B622DF37B41}"/>
              </a:ext>
            </a:extLst>
          </p:cNvPr>
          <p:cNvSpPr txBox="1"/>
          <p:nvPr/>
        </p:nvSpPr>
        <p:spPr>
          <a:xfrm>
            <a:off x="3079713" y="857250"/>
            <a:ext cx="2009293" cy="923330"/>
          </a:xfrm>
          <a:prstGeom prst="rect">
            <a:avLst/>
          </a:prstGeom>
          <a:noFill/>
        </p:spPr>
        <p:txBody>
          <a:bodyPr wrap="square" rtlCol="0">
            <a:spAutoFit/>
          </a:bodyPr>
          <a:lstStyle/>
          <a:p>
            <a:pPr algn="ctr"/>
            <a:r>
              <a:rPr lang="it-IT" sz="5400" b="1" u="sng" dirty="0"/>
              <a:t>SCOPI</a:t>
            </a:r>
          </a:p>
        </p:txBody>
      </p:sp>
    </p:spTree>
    <p:extLst>
      <p:ext uri="{BB962C8B-B14F-4D97-AF65-F5344CB8AC3E}">
        <p14:creationId xmlns:p14="http://schemas.microsoft.com/office/powerpoint/2010/main" val="149735803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999EC65A-3B46-4DB5-9A1A-0E8EF9757D81}"/>
              </a:ext>
            </a:extLst>
          </p:cNvPr>
          <p:cNvSpPr>
            <a:spLocks noGrp="1"/>
          </p:cNvSpPr>
          <p:nvPr>
            <p:ph type="sldNum" sz="quarter" idx="12"/>
          </p:nvPr>
        </p:nvSpPr>
        <p:spPr/>
        <p:txBody>
          <a:bodyPr/>
          <a:lstStyle/>
          <a:p>
            <a:fld id="{80BB8B8B-33E8-48CF-AF2E-03CDDED9A037}" type="slidenum">
              <a:rPr lang="it-IT" smtClean="0"/>
              <a:t>86</a:t>
            </a:fld>
            <a:endParaRPr lang="it-IT" dirty="0"/>
          </a:p>
        </p:txBody>
      </p:sp>
      <p:sp>
        <p:nvSpPr>
          <p:cNvPr id="2" name="CasellaDiTesto 1">
            <a:extLst>
              <a:ext uri="{FF2B5EF4-FFF2-40B4-BE49-F238E27FC236}">
                <a16:creationId xmlns:a16="http://schemas.microsoft.com/office/drawing/2014/main" id="{EC5449D4-79A1-40C0-9480-442D378227CF}"/>
              </a:ext>
            </a:extLst>
          </p:cNvPr>
          <p:cNvSpPr txBox="1"/>
          <p:nvPr/>
        </p:nvSpPr>
        <p:spPr>
          <a:xfrm>
            <a:off x="149088" y="986459"/>
            <a:ext cx="4422913" cy="4524315"/>
          </a:xfrm>
          <a:prstGeom prst="rect">
            <a:avLst/>
          </a:prstGeom>
          <a:noFill/>
        </p:spPr>
        <p:txBody>
          <a:bodyPr wrap="square" rtlCol="0">
            <a:spAutoFit/>
          </a:bodyPr>
          <a:lstStyle/>
          <a:p>
            <a:r>
              <a:rPr lang="it-IT" sz="2400" b="1" dirty="0"/>
              <a:t>-REALISTICO, POSSIBILE, </a:t>
            </a:r>
          </a:p>
          <a:p>
            <a:r>
              <a:rPr lang="it-IT" sz="2400" b="1" dirty="0"/>
              <a:t>RAGGIUNGIBILE</a:t>
            </a:r>
          </a:p>
          <a:p>
            <a:endParaRPr lang="it-IT" sz="2400" b="1" dirty="0"/>
          </a:p>
          <a:p>
            <a:endParaRPr lang="it-IT" sz="2400" b="1" dirty="0"/>
          </a:p>
          <a:p>
            <a:r>
              <a:rPr lang="it-IT" sz="2400" b="1" dirty="0"/>
              <a:t>-SEMPLICE, LIMITATO</a:t>
            </a:r>
          </a:p>
          <a:p>
            <a:endParaRPr lang="it-IT" sz="2400" b="1" dirty="0"/>
          </a:p>
          <a:p>
            <a:endParaRPr lang="it-IT" sz="2400" b="1" dirty="0"/>
          </a:p>
          <a:p>
            <a:r>
              <a:rPr lang="it-IT" sz="2400" b="1" dirty="0"/>
              <a:t>-MODESTO, POSSIBILISTA</a:t>
            </a:r>
          </a:p>
          <a:p>
            <a:endParaRPr lang="it-IT" sz="2400" b="1" dirty="0"/>
          </a:p>
          <a:p>
            <a:endParaRPr lang="it-IT" sz="2400" b="1" dirty="0"/>
          </a:p>
          <a:p>
            <a:endParaRPr lang="it-IT" sz="2400" b="1" dirty="0"/>
          </a:p>
          <a:p>
            <a:r>
              <a:rPr lang="it-IT" sz="2400" b="1" dirty="0"/>
              <a:t>-SPECIFICO</a:t>
            </a:r>
          </a:p>
        </p:txBody>
      </p:sp>
      <p:sp>
        <p:nvSpPr>
          <p:cNvPr id="3" name="CasellaDiTesto 2">
            <a:extLst>
              <a:ext uri="{FF2B5EF4-FFF2-40B4-BE49-F238E27FC236}">
                <a16:creationId xmlns:a16="http://schemas.microsoft.com/office/drawing/2014/main" id="{E837FAB6-0985-4AC0-BBA7-BE6D35F3B7D4}"/>
              </a:ext>
            </a:extLst>
          </p:cNvPr>
          <p:cNvSpPr txBox="1"/>
          <p:nvPr/>
        </p:nvSpPr>
        <p:spPr>
          <a:xfrm>
            <a:off x="5416826" y="986459"/>
            <a:ext cx="3766993" cy="4524315"/>
          </a:xfrm>
          <a:prstGeom prst="rect">
            <a:avLst/>
          </a:prstGeom>
          <a:noFill/>
        </p:spPr>
        <p:txBody>
          <a:bodyPr wrap="none" rtlCol="0">
            <a:spAutoFit/>
          </a:bodyPr>
          <a:lstStyle/>
          <a:p>
            <a:r>
              <a:rPr lang="it-IT" sz="2400" b="1" dirty="0"/>
              <a:t>-POCO REALISTICO,</a:t>
            </a:r>
          </a:p>
          <a:p>
            <a:r>
              <a:rPr lang="it-IT" sz="2400" b="1" dirty="0"/>
              <a:t>IRRAGIUNGIBILE</a:t>
            </a:r>
          </a:p>
          <a:p>
            <a:endParaRPr lang="it-IT" sz="2400" b="1" dirty="0"/>
          </a:p>
          <a:p>
            <a:endParaRPr lang="it-IT" sz="2400" b="1" dirty="0"/>
          </a:p>
          <a:p>
            <a:r>
              <a:rPr lang="it-IT" sz="2400" b="1" dirty="0"/>
              <a:t>-COMPLESSO, COMPLICATO,</a:t>
            </a:r>
          </a:p>
          <a:p>
            <a:r>
              <a:rPr lang="it-IT" sz="2400" b="1" dirty="0"/>
              <a:t>ESTREMO</a:t>
            </a:r>
          </a:p>
          <a:p>
            <a:endParaRPr lang="it-IT" sz="2400" b="1" dirty="0"/>
          </a:p>
          <a:p>
            <a:r>
              <a:rPr lang="it-IT" sz="2400" b="1" dirty="0"/>
              <a:t>TROPPO AMBIZIOSO</a:t>
            </a:r>
          </a:p>
          <a:p>
            <a:endParaRPr lang="it-IT" sz="2400" b="1" dirty="0"/>
          </a:p>
          <a:p>
            <a:endParaRPr lang="it-IT" sz="2400" b="1" dirty="0"/>
          </a:p>
          <a:p>
            <a:endParaRPr lang="it-IT" sz="2400" b="1" dirty="0"/>
          </a:p>
          <a:p>
            <a:r>
              <a:rPr lang="it-IT" sz="2400" b="1" dirty="0"/>
              <a:t>-GENERICO</a:t>
            </a:r>
          </a:p>
        </p:txBody>
      </p:sp>
    </p:spTree>
    <p:extLst>
      <p:ext uri="{BB962C8B-B14F-4D97-AF65-F5344CB8AC3E}">
        <p14:creationId xmlns:p14="http://schemas.microsoft.com/office/powerpoint/2010/main" val="67027120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38FDF6C0-4677-4024-9018-06B83612CB5A}"/>
              </a:ext>
            </a:extLst>
          </p:cNvPr>
          <p:cNvSpPr>
            <a:spLocks noGrp="1"/>
          </p:cNvSpPr>
          <p:nvPr>
            <p:ph type="sldNum" sz="quarter" idx="12"/>
          </p:nvPr>
        </p:nvSpPr>
        <p:spPr/>
        <p:txBody>
          <a:bodyPr/>
          <a:lstStyle/>
          <a:p>
            <a:fld id="{80BB8B8B-33E8-48CF-AF2E-03CDDED9A037}" type="slidenum">
              <a:rPr lang="it-IT" smtClean="0"/>
              <a:t>87</a:t>
            </a:fld>
            <a:endParaRPr lang="it-IT" dirty="0"/>
          </a:p>
        </p:txBody>
      </p:sp>
      <p:sp>
        <p:nvSpPr>
          <p:cNvPr id="5" name="CasellaDiTesto 4">
            <a:extLst>
              <a:ext uri="{FF2B5EF4-FFF2-40B4-BE49-F238E27FC236}">
                <a16:creationId xmlns:a16="http://schemas.microsoft.com/office/drawing/2014/main" id="{9D023D82-6548-437D-9DF3-058894DD7761}"/>
              </a:ext>
            </a:extLst>
          </p:cNvPr>
          <p:cNvSpPr txBox="1"/>
          <p:nvPr/>
        </p:nvSpPr>
        <p:spPr>
          <a:xfrm>
            <a:off x="99392" y="1073433"/>
            <a:ext cx="5029200" cy="4524315"/>
          </a:xfrm>
          <a:prstGeom prst="rect">
            <a:avLst/>
          </a:prstGeom>
          <a:noFill/>
        </p:spPr>
        <p:txBody>
          <a:bodyPr wrap="square" rtlCol="0">
            <a:spAutoFit/>
          </a:bodyPr>
          <a:lstStyle/>
          <a:p>
            <a:r>
              <a:rPr lang="it-IT" sz="2400" b="1" dirty="0"/>
              <a:t>-CONCRETO</a:t>
            </a:r>
          </a:p>
          <a:p>
            <a:endParaRPr lang="it-IT" sz="2400" b="1" dirty="0"/>
          </a:p>
          <a:p>
            <a:endParaRPr lang="it-IT" sz="2400" b="1" dirty="0"/>
          </a:p>
          <a:p>
            <a:r>
              <a:rPr lang="it-IT" sz="2400" b="1" dirty="0"/>
              <a:t>-PRECISO, MISURABILE</a:t>
            </a:r>
          </a:p>
          <a:p>
            <a:endParaRPr lang="it-IT" sz="2400" b="1" dirty="0"/>
          </a:p>
          <a:p>
            <a:r>
              <a:rPr lang="it-IT" sz="2400" b="1" dirty="0"/>
              <a:t>-VERIFICABILE</a:t>
            </a:r>
          </a:p>
          <a:p>
            <a:endParaRPr lang="it-IT" sz="2400" b="1" dirty="0"/>
          </a:p>
          <a:p>
            <a:r>
              <a:rPr lang="it-IT" sz="2400" b="1" dirty="0"/>
              <a:t>-GRATIFICANTE</a:t>
            </a:r>
          </a:p>
          <a:p>
            <a:endParaRPr lang="it-IT" sz="2400" b="1" dirty="0"/>
          </a:p>
          <a:p>
            <a:endParaRPr lang="it-IT" sz="2400" b="1" dirty="0"/>
          </a:p>
          <a:p>
            <a:r>
              <a:rPr lang="it-IT" sz="2400" b="1" dirty="0"/>
              <a:t>-TALE CHE ARRICCHISCA IL </a:t>
            </a:r>
          </a:p>
          <a:p>
            <a:r>
              <a:rPr lang="it-IT" sz="2400" b="1" dirty="0"/>
              <a:t>REPERTORIO COMPORTAMENTALE</a:t>
            </a:r>
          </a:p>
        </p:txBody>
      </p:sp>
      <p:sp>
        <p:nvSpPr>
          <p:cNvPr id="6" name="CasellaDiTesto 5">
            <a:extLst>
              <a:ext uri="{FF2B5EF4-FFF2-40B4-BE49-F238E27FC236}">
                <a16:creationId xmlns:a16="http://schemas.microsoft.com/office/drawing/2014/main" id="{FB72A2D7-0C18-4DE9-AA9E-399A569931AB}"/>
              </a:ext>
            </a:extLst>
          </p:cNvPr>
          <p:cNvSpPr txBox="1"/>
          <p:nvPr/>
        </p:nvSpPr>
        <p:spPr>
          <a:xfrm>
            <a:off x="5049078" y="1073433"/>
            <a:ext cx="3634136" cy="5632311"/>
          </a:xfrm>
          <a:prstGeom prst="rect">
            <a:avLst/>
          </a:prstGeom>
          <a:noFill/>
        </p:spPr>
        <p:txBody>
          <a:bodyPr wrap="none" rtlCol="0">
            <a:spAutoFit/>
          </a:bodyPr>
          <a:lstStyle/>
          <a:p>
            <a:r>
              <a:rPr lang="it-IT" sz="2400" b="1" dirty="0"/>
              <a:t>-ASTRATTO</a:t>
            </a:r>
          </a:p>
          <a:p>
            <a:endParaRPr lang="it-IT" sz="2400" b="1" dirty="0"/>
          </a:p>
          <a:p>
            <a:endParaRPr lang="it-IT" sz="2400" b="1" dirty="0"/>
          </a:p>
          <a:p>
            <a:r>
              <a:rPr lang="it-IT" sz="2400" b="1" dirty="0"/>
              <a:t>-VAGO</a:t>
            </a:r>
          </a:p>
          <a:p>
            <a:endParaRPr lang="it-IT" sz="2400" b="1" dirty="0"/>
          </a:p>
          <a:p>
            <a:r>
              <a:rPr lang="it-IT" sz="2400" b="1" dirty="0"/>
              <a:t>-INVERIFICABILE</a:t>
            </a:r>
          </a:p>
          <a:p>
            <a:endParaRPr lang="it-IT" sz="2400" b="1" dirty="0"/>
          </a:p>
          <a:p>
            <a:r>
              <a:rPr lang="it-IT" sz="2400" b="1" dirty="0"/>
              <a:t>-PUNITIVO</a:t>
            </a:r>
          </a:p>
          <a:p>
            <a:endParaRPr lang="it-IT" sz="2400" b="1" dirty="0"/>
          </a:p>
          <a:p>
            <a:endParaRPr lang="it-IT" sz="2400" b="1" dirty="0"/>
          </a:p>
          <a:p>
            <a:r>
              <a:rPr lang="it-IT" sz="2400" b="1" dirty="0"/>
              <a:t>-LIMITANTE IL REPERTORIO</a:t>
            </a:r>
          </a:p>
          <a:p>
            <a:r>
              <a:rPr lang="it-IT" sz="2400" b="1" dirty="0"/>
              <a:t>COMPORTAMENTALE</a:t>
            </a:r>
          </a:p>
          <a:p>
            <a:endParaRPr lang="it-IT" sz="2400" b="1" dirty="0"/>
          </a:p>
          <a:p>
            <a:endParaRPr lang="it-IT" sz="2400" b="1" dirty="0"/>
          </a:p>
          <a:p>
            <a:endParaRPr lang="it-IT" sz="2400" b="1" dirty="0"/>
          </a:p>
        </p:txBody>
      </p:sp>
    </p:spTree>
    <p:extLst>
      <p:ext uri="{BB962C8B-B14F-4D97-AF65-F5344CB8AC3E}">
        <p14:creationId xmlns:p14="http://schemas.microsoft.com/office/powerpoint/2010/main" val="23302727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Se un ragazzo 14 enne, una sua coetanea, un prete, un regista, la attrice, guardano un film erotico, ognuno avrà reazioni emotive, cognitive ed anche fisiologiche assolutamente diverse, così come saranno in gran parte diverse le reazioni a livello comportamentale.</a:t>
            </a:r>
          </a:p>
          <a:p>
            <a:r>
              <a:rPr lang="it-IT" sz="2000" dirty="0"/>
              <a:t>La loro cultura, professione, genere, influenzano a tal punto il dialogo interno da alterare le loro reazioni  emotive e comportamentali.</a:t>
            </a:r>
          </a:p>
          <a:p>
            <a:r>
              <a:rPr lang="it-IT" sz="2000" dirty="0"/>
              <a:t>Modificando il dialogo interno si riesce a modificare le reazioni della persona.</a:t>
            </a:r>
          </a:p>
          <a:p>
            <a:r>
              <a:rPr lang="it-IT" sz="2000" dirty="0"/>
              <a:t>Il caso in oggetto non è certamente rilevante, ma se pensiamo al terrore provato da alcune persone nel guidare in autostrada sulla base di aspettative catastrofiche, capiamo meglio come la modificazione del dialogo interno possa acquistare un notevole potenziale terapeutico.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1041846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indent="0">
              <a:buNone/>
            </a:pPr>
            <a:endParaRPr lang="it-IT" dirty="0"/>
          </a:p>
          <a:p>
            <a:r>
              <a:rPr lang="it-IT" dirty="0"/>
              <a:t>Esistono eventi assai traumatici come la morte figlio che non sono frutto di interpretazione. Sono reali catastrofi profondamente contro natura. Anche in questi casi si può aiutare il paziente a raggiungere equilibri e difese più funzionali ed adeguati.   </a:t>
            </a:r>
          </a:p>
          <a:p>
            <a:endParaRPr lang="it-IT" dirty="0"/>
          </a:p>
          <a:p>
            <a:endParaRPr lang="it-IT" dirty="0"/>
          </a:p>
        </p:txBody>
      </p:sp>
    </p:spTree>
    <p:extLst>
      <p:ext uri="{BB962C8B-B14F-4D97-AF65-F5344CB8AC3E}">
        <p14:creationId xmlns:p14="http://schemas.microsoft.com/office/powerpoint/2010/main" val="2436342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400" dirty="0"/>
              <a:t>In questo senso le emozioni potrebbero essere rappresentate lungo un continuum, che include emozioni funzionali ed altre disfunzionali basate su cognizioni profondamente irrazionali (vedi oltre). Obiettivo della terapia modificare la attività cognitiva in un senso di maggiore razionalità, in modo tale da favorire la comparsa di emozioni funzionali  </a:t>
            </a:r>
          </a:p>
        </p:txBody>
      </p:sp>
    </p:spTree>
    <p:extLst>
      <p:ext uri="{BB962C8B-B14F-4D97-AF65-F5344CB8AC3E}">
        <p14:creationId xmlns:p14="http://schemas.microsoft.com/office/powerpoint/2010/main" val="28147745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 </a:t>
            </a:r>
          </a:p>
        </p:txBody>
      </p:sp>
      <p:sp>
        <p:nvSpPr>
          <p:cNvPr id="3" name="Segnaposto contenuto 2"/>
          <p:cNvSpPr>
            <a:spLocks noGrp="1"/>
          </p:cNvSpPr>
          <p:nvPr>
            <p:ph idx="1"/>
          </p:nvPr>
        </p:nvSpPr>
        <p:spPr/>
        <p:txBody>
          <a:bodyPr>
            <a:noAutofit/>
          </a:bodyPr>
          <a:lstStyle/>
          <a:p>
            <a:r>
              <a:rPr lang="it-IT" sz="2800" dirty="0"/>
              <a:t>Esistono due tradizionali vie per intervenire sulle credenze:</a:t>
            </a:r>
          </a:p>
          <a:p>
            <a:endParaRPr lang="it-IT" sz="2800" b="1" dirty="0"/>
          </a:p>
          <a:p>
            <a:r>
              <a:rPr lang="it-IT" sz="2000" b="1" dirty="0"/>
              <a:t>1) Self </a:t>
            </a:r>
            <a:r>
              <a:rPr lang="it-IT" sz="2000" b="1" dirty="0" err="1"/>
              <a:t>Instructional</a:t>
            </a:r>
            <a:r>
              <a:rPr lang="it-IT" sz="2000" b="1" dirty="0"/>
              <a:t> Training (SIT): Esempio</a:t>
            </a:r>
            <a:r>
              <a:rPr lang="it-IT" sz="2000" dirty="0"/>
              <a:t>: chi soffre di ansia nel momento in cui si trova a dover parlare in pubblico può ripetere nella propria testa affermazioni che aiutano a placarla (“posso farcela”, “andrà tutto bene”, “ora devo presentare questo argomento in questo modo” </a:t>
            </a:r>
            <a:r>
              <a:rPr lang="it-IT" sz="2000" dirty="0" err="1"/>
              <a:t>ecc</a:t>
            </a:r>
            <a:r>
              <a:rPr lang="it-IT" sz="2000" dirty="0"/>
              <a:t>…). Tuttavia un semplice domanda inaspettata può far riemergere le credenze disfunzionali (che non sono state realmente cambiate) e innalzare immediatamente il livello di ansia.</a:t>
            </a:r>
          </a:p>
        </p:txBody>
      </p:sp>
    </p:spTree>
    <p:extLst>
      <p:ext uri="{BB962C8B-B14F-4D97-AF65-F5344CB8AC3E}">
        <p14:creationId xmlns:p14="http://schemas.microsoft.com/office/powerpoint/2010/main" val="142274378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dando a sé stessi delle istruzioni funzionali (attraverso il self-talk) si può arrivare a cambiare il proprio modo di pensare. </a:t>
            </a:r>
          </a:p>
          <a:p>
            <a:r>
              <a:rPr lang="it-IT" dirty="0"/>
              <a:t>Tuttavia questa strategia presenta un evidente limite. È possibile che il dialogo interno funzionale non cambi i propri pensieri sottostanti, che possono rimanere disfunzionali (es devo sempre dare il meglio, le critiche sono insopportabili in quanto vogliono dire che sono un fallito). </a:t>
            </a:r>
          </a:p>
          <a:p>
            <a:r>
              <a:rPr lang="it-IT" dirty="0"/>
              <a:t>In tal caso irrazionalità di questo genere riemergeranno con forza nel momento in cui si presenterà qualche esperienza negativa. Questa strategia, molto superficiale può servire, può rendersi utile nel presente o in alcune situazioni ma non cambia le proprie credenze di fondo, semplicemente affianca temporaneamente ad essa dei pensieri razionali.</a:t>
            </a:r>
          </a:p>
          <a:p>
            <a:endParaRPr lang="it-IT" dirty="0"/>
          </a:p>
        </p:txBody>
      </p:sp>
    </p:spTree>
    <p:extLst>
      <p:ext uri="{BB962C8B-B14F-4D97-AF65-F5344CB8AC3E}">
        <p14:creationId xmlns:p14="http://schemas.microsoft.com/office/powerpoint/2010/main" val="244292067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2) Ristrutturazione Cognitiva: Esempio: </a:t>
            </a:r>
            <a:r>
              <a:rPr lang="it-IT" dirty="0"/>
              <a:t>due bambini innanzi alle onde sulla spiaggia vengono sovrastati da un onda più grande delle altre. Uno dei bambini appena si riprende corre piangendo tra le braccia della mamma, l’altro si esalta e felice si butta in mezzo alle altre onde. Un’uguale esperienza (evento esterno) porta a diverse emozioni e comportamenti perché viene interpretata in modo diverso (pensieri sull’evento esterno).</a:t>
            </a:r>
          </a:p>
          <a:p>
            <a:endParaRPr lang="it-IT" dirty="0"/>
          </a:p>
          <a:p>
            <a:endParaRPr lang="it-IT" dirty="0"/>
          </a:p>
        </p:txBody>
      </p:sp>
    </p:spTree>
    <p:extLst>
      <p:ext uri="{BB962C8B-B14F-4D97-AF65-F5344CB8AC3E}">
        <p14:creationId xmlns:p14="http://schemas.microsoft.com/office/powerpoint/2010/main" val="35914799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l’obiettivo della ristrutturazione cognitiva è quello di insegnare un nuovo sistema di credenza che vada a sostituirsi e non solo ad affiancarsi (come per il SIT) a quello presente. Perché si possa realizzare è fondamentale il passaggio verso una maggiore consapevolezza di sé. Molti clienti pensano spesso che sia l’esterno a generare il malessere e non si rendono conto che non è l’evento ma i propri pensieri sull’evento a provocarlo. Si tratta di un cambiamento di filosofia di vita</a:t>
            </a:r>
          </a:p>
          <a:p>
            <a:endParaRPr lang="it-IT" dirty="0"/>
          </a:p>
        </p:txBody>
      </p:sp>
    </p:spTree>
    <p:extLst>
      <p:ext uri="{BB962C8B-B14F-4D97-AF65-F5344CB8AC3E}">
        <p14:creationId xmlns:p14="http://schemas.microsoft.com/office/powerpoint/2010/main" val="69913957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Ad esempio alcuni, prima dell’esame di maturità si dicono non ce la farò, sarà terribile, per tutta la vita sarò costretto a fare lavori schifosi, i miei genitori mi disprezzeranno per la bocciatura.</a:t>
            </a:r>
          </a:p>
          <a:p>
            <a:r>
              <a:rPr lang="it-IT" sz="2400" dirty="0"/>
              <a:t>Basta osservare alcuni medici, avvocati, ingegneri cretini che ci circondano e dirsi «se ce la hanno fatta loro ce la farò anch’io» (</a:t>
            </a:r>
            <a:r>
              <a:rPr lang="it-IT" sz="2400" dirty="0" err="1"/>
              <a:t>what</a:t>
            </a:r>
            <a:r>
              <a:rPr lang="it-IT" sz="2400" dirty="0"/>
              <a:t> a </a:t>
            </a:r>
            <a:r>
              <a:rPr lang="it-IT" sz="2400" dirty="0" err="1"/>
              <a:t>fool</a:t>
            </a:r>
            <a:r>
              <a:rPr lang="it-IT" sz="2400" dirty="0"/>
              <a:t> can do </a:t>
            </a:r>
            <a:r>
              <a:rPr lang="it-IT" sz="2400" dirty="0" err="1"/>
              <a:t>any</a:t>
            </a:r>
            <a:r>
              <a:rPr lang="it-IT" sz="2400" dirty="0"/>
              <a:t> </a:t>
            </a:r>
            <a:r>
              <a:rPr lang="it-IT" sz="2400" dirty="0" err="1"/>
              <a:t>fool</a:t>
            </a:r>
            <a:r>
              <a:rPr lang="it-IT" sz="2400" dirty="0"/>
              <a:t> can do).</a:t>
            </a:r>
          </a:p>
          <a:p>
            <a:r>
              <a:rPr lang="it-IT" sz="2400" dirty="0"/>
              <a:t>Questo è un esempio chiaro di ristrutturazione cognitiva ed equivale ad un cambiamento profondo e divertito delle proprie convinzioni irrazionali (catastrofe,  disvalore personale, bisogno di amore e di approvazione).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1220276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REBT Terapia razionale emotiva e comportamentale (</a:t>
            </a:r>
            <a:r>
              <a:rPr lang="it-IT" dirty="0" err="1"/>
              <a:t>Ellis</a:t>
            </a:r>
            <a:r>
              <a:rPr lang="it-IT" dirty="0"/>
              <a:t>)</a:t>
            </a:r>
            <a:endParaRPr dirty="0"/>
          </a:p>
        </p:txBody>
      </p:sp>
      <p:sp>
        <p:nvSpPr>
          <p:cNvPr id="8" name="Sottotitolo 7"/>
          <p:cNvSpPr>
            <a:spLocks noGrp="1"/>
          </p:cNvSpPr>
          <p:nvPr>
            <p:ph type="subTitle" idx="1"/>
          </p:nvPr>
        </p:nvSpPr>
        <p:spPr/>
        <p:txBody>
          <a:bodyPr/>
          <a:lstStyle/>
          <a:p>
            <a:pPr>
              <a:defRPr/>
            </a:pPr>
            <a:r>
              <a:rPr lang="it-IT" dirty="0"/>
              <a:t>Lezione 12-3</a:t>
            </a:r>
          </a:p>
          <a:p>
            <a:pPr>
              <a:defRPr/>
            </a:pPr>
            <a:r>
              <a:rPr lang="it-IT" dirty="0"/>
              <a:t>Le idee irrazionali </a:t>
            </a:r>
          </a:p>
        </p:txBody>
      </p:sp>
    </p:spTree>
    <p:extLst>
      <p:ext uri="{BB962C8B-B14F-4D97-AF65-F5344CB8AC3E}">
        <p14:creationId xmlns:p14="http://schemas.microsoft.com/office/powerpoint/2010/main" val="23811686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b="1" i="1" dirty="0"/>
              <a:t>LE IDEE IRRAZIONALI</a:t>
            </a:r>
            <a:br>
              <a:rPr lang="it-IT" b="1" i="1" dirty="0"/>
            </a:br>
            <a:endParaRPr lang="it-IT" dirty="0"/>
          </a:p>
        </p:txBody>
      </p:sp>
      <p:sp>
        <p:nvSpPr>
          <p:cNvPr id="3" name="Segnaposto contenuto 2"/>
          <p:cNvSpPr>
            <a:spLocks noGrp="1"/>
          </p:cNvSpPr>
          <p:nvPr>
            <p:ph idx="1"/>
          </p:nvPr>
        </p:nvSpPr>
        <p:spPr/>
        <p:txBody>
          <a:bodyPr>
            <a:normAutofit fontScale="92500"/>
          </a:bodyPr>
          <a:lstStyle/>
          <a:p>
            <a:r>
              <a:rPr lang="it-IT" dirty="0"/>
              <a:t>Per passare dal provare emozioni disfunzionali a emozioni funzionali è necessario passare dalle idee irrazionali (occhiali neri o bianchi) alle idee razionali (occhiali grigi).</a:t>
            </a:r>
          </a:p>
          <a:p>
            <a:r>
              <a:rPr lang="it-IT" dirty="0"/>
              <a:t>Le idee irrazionali sono una roccia. Il SIT le colora di un colore diverso. La Ristrutturazione Cognitiva della REBT frantuma la roccia per far emergere la statua dell’idea razionale. Questo processo è, nei fatti, una sfida alle idee irrazionali.</a:t>
            </a:r>
          </a:p>
          <a:p>
            <a:endParaRPr lang="it-IT" dirty="0"/>
          </a:p>
        </p:txBody>
      </p:sp>
    </p:spTree>
    <p:extLst>
      <p:ext uri="{BB962C8B-B14F-4D97-AF65-F5344CB8AC3E}">
        <p14:creationId xmlns:p14="http://schemas.microsoft.com/office/powerpoint/2010/main" val="6343061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Perché si possa realizzare questa trasformazione sono necessari 4 passaggi preliminari:</a:t>
            </a:r>
          </a:p>
          <a:p>
            <a:r>
              <a:rPr lang="it-IT" dirty="0"/>
              <a:t> </a:t>
            </a:r>
          </a:p>
          <a:p>
            <a:pPr lvl="0"/>
            <a:r>
              <a:rPr lang="it-IT" b="1" dirty="0"/>
              <a:t>Educare il cliente a capire che la sua emozione è disfunzionale</a:t>
            </a:r>
            <a:r>
              <a:rPr lang="it-IT" dirty="0"/>
              <a:t> (alcuni lo sanno, altri hanno bisogno di stabilirlo),</a:t>
            </a:r>
          </a:p>
          <a:p>
            <a:pPr lvl="0"/>
            <a:r>
              <a:rPr lang="it-IT" b="1" dirty="0"/>
              <a:t>Rendere il cliente consapevole che ci possono essere emozioni alternative</a:t>
            </a:r>
            <a:r>
              <a:rPr lang="it-IT" dirty="0"/>
              <a:t> anche se negative (</a:t>
            </a:r>
            <a:r>
              <a:rPr lang="it-IT" dirty="0" err="1"/>
              <a:t>es</a:t>
            </a:r>
            <a:r>
              <a:rPr lang="it-IT" dirty="0"/>
              <a:t>: tristezza piuttosto che depressione, frustrazione piuttosto che rabbia, preoccupazione piuttosto che ansia)</a:t>
            </a:r>
          </a:p>
          <a:p>
            <a:endParaRPr lang="it-IT" dirty="0"/>
          </a:p>
        </p:txBody>
      </p:sp>
    </p:spTree>
    <p:extLst>
      <p:ext uri="{BB962C8B-B14F-4D97-AF65-F5344CB8AC3E}">
        <p14:creationId xmlns:p14="http://schemas.microsoft.com/office/powerpoint/2010/main" val="14956406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it-IT" b="1" dirty="0"/>
              <a:t>Rendere il cliente consapevole che queste emozioni dipendono dalle proprie credenze</a:t>
            </a:r>
            <a:endParaRPr lang="it-IT" dirty="0"/>
          </a:p>
          <a:p>
            <a:r>
              <a:rPr lang="it-IT" dirty="0"/>
              <a:t> </a:t>
            </a:r>
          </a:p>
          <a:p>
            <a:r>
              <a:rPr lang="it-IT" b="1" dirty="0"/>
              <a:t>ES:	NON è utile affermare:	</a:t>
            </a:r>
            <a:r>
              <a:rPr lang="it-IT" dirty="0"/>
              <a:t>Il mio compagno mi fa arrabbiare</a:t>
            </a:r>
          </a:p>
          <a:p>
            <a:r>
              <a:rPr lang="it-IT" b="1" dirty="0"/>
              <a:t>	E’ più vero, più utile, e sano dire:	</a:t>
            </a:r>
            <a:r>
              <a:rPr lang="it-IT" dirty="0"/>
              <a:t>Io mi arrabbio quando il mio compagno si comporta così</a:t>
            </a:r>
          </a:p>
          <a:p>
            <a:r>
              <a:rPr lang="it-IT" dirty="0"/>
              <a:t> </a:t>
            </a:r>
          </a:p>
          <a:p>
            <a:pPr lvl="0"/>
            <a:r>
              <a:rPr lang="it-IT" b="1" dirty="0"/>
              <a:t>Rendere il cliente consapevole che credenze non sane portano ad emozioni non sane</a:t>
            </a:r>
            <a:r>
              <a:rPr lang="it-IT" dirty="0"/>
              <a:t> (educare il cliente che cambiando le prime si possono cambiare le seconde)</a:t>
            </a:r>
          </a:p>
          <a:p>
            <a:r>
              <a:rPr lang="it-IT" dirty="0"/>
              <a:t> </a:t>
            </a:r>
          </a:p>
          <a:p>
            <a:endParaRPr lang="it-IT" dirty="0"/>
          </a:p>
        </p:txBody>
      </p:sp>
    </p:spTree>
    <p:extLst>
      <p:ext uri="{BB962C8B-B14F-4D97-AF65-F5344CB8AC3E}">
        <p14:creationId xmlns:p14="http://schemas.microsoft.com/office/powerpoint/2010/main" val="265225952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Questi 4 processi funzionano bene a livello logico ma risulta difficile metterli in atto a livello pratico. I clienti ritengono che siano gli altri a creare i propri disturbi e problemi.</a:t>
            </a:r>
          </a:p>
          <a:p>
            <a:r>
              <a:rPr lang="it-IT" dirty="0"/>
              <a:t>Questi passaggi preliminari sono quelli successivi all’assessment iniziale e che preparano il campo all’azione della Ristrutturazione Cognitiva vera e propria.</a:t>
            </a:r>
          </a:p>
          <a:p>
            <a:endParaRPr lang="it-IT" dirty="0"/>
          </a:p>
          <a:p>
            <a:endParaRPr lang="it-IT" dirty="0"/>
          </a:p>
        </p:txBody>
      </p:sp>
    </p:spTree>
    <p:extLst>
      <p:ext uri="{BB962C8B-B14F-4D97-AF65-F5344CB8AC3E}">
        <p14:creationId xmlns:p14="http://schemas.microsoft.com/office/powerpoint/2010/main" val="119518865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22725</TotalTime>
  <Words>23123</Words>
  <Application>Microsoft Office PowerPoint</Application>
  <PresentationFormat>Presentazione su schermo (4:3)</PresentationFormat>
  <Paragraphs>1916</Paragraphs>
  <Slides>337</Slides>
  <Notes>27</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337</vt:i4>
      </vt:variant>
    </vt:vector>
  </HeadingPairs>
  <TitlesOfParts>
    <vt:vector size="344" baseType="lpstr">
      <vt:lpstr>Arial</vt:lpstr>
      <vt:lpstr>Calibri</vt:lpstr>
      <vt:lpstr>Courier New</vt:lpstr>
      <vt:lpstr>Tahoma</vt:lpstr>
      <vt:lpstr>Times New Roman</vt:lpstr>
      <vt:lpstr>Wingdings 2</vt:lpstr>
      <vt:lpstr>Tema di Office</vt:lpstr>
      <vt:lpstr>REBT  Rovetto</vt:lpstr>
      <vt:lpstr>REBT Rational Emotive Behavior Therapy </vt:lpstr>
      <vt:lpstr> CONCETTI GENERALI </vt:lpstr>
      <vt:lpstr>Presentazione standard di PowerPoint</vt:lpstr>
      <vt:lpstr>Presentazione standard di PowerPoint</vt:lpstr>
      <vt:lpstr>Presentazione standard di PowerPoint</vt:lpstr>
      <vt:lpstr>Cenni su Ellis </vt:lpstr>
      <vt:lpstr>Presentazione standard di PowerPoint</vt:lpstr>
      <vt:lpstr>Presentazione standard di PowerPoint</vt:lpstr>
      <vt:lpstr>ALBERT ELLIS </vt:lpstr>
      <vt:lpstr>Presentazione standard di PowerPoint</vt:lpstr>
      <vt:lpstr>REBT Rational Emotive Behavior Therapy </vt:lpstr>
      <vt:lpstr>Presentazione standard di PowerPoint</vt:lpstr>
      <vt:lpstr>Modello ABCDE</vt:lpstr>
      <vt:lpstr>Presentazione standard di PowerPoint</vt:lpstr>
      <vt:lpstr>Premesse per futura REBT:</vt:lpstr>
      <vt:lpstr>Presentazione standard di PowerPoint</vt:lpstr>
      <vt:lpstr>Presentazione standard di PowerPoint</vt:lpstr>
      <vt:lpstr>Presentazione standard di PowerPoint</vt:lpstr>
      <vt:lpstr>Presentazione standard di PowerPoint</vt:lpstr>
      <vt:lpstr>3 insight della REBT:</vt:lpstr>
      <vt:lpstr>A  B  C  D E</vt:lpstr>
      <vt:lpstr>B</vt:lpstr>
      <vt:lpstr>Categorie principali di pensieri irrazionali:</vt:lpstr>
      <vt:lpstr>Idee Disfunzionali (Ellis 1962)</vt:lpstr>
      <vt:lpstr>Presentazione standard di PowerPoint</vt:lpstr>
      <vt:lpstr>Presentazione standard di PowerPoint</vt:lpstr>
      <vt:lpstr>Presentazione standard di PowerPoint</vt:lpstr>
      <vt:lpstr>DISTORSIONI COGNITIVE SECONDO BECK </vt:lpstr>
      <vt:lpstr>Presentazione standard di PowerPoint</vt:lpstr>
      <vt:lpstr>Presentazione standard di PowerPoint</vt:lpstr>
      <vt:lpstr>Presentazione standard di PowerPoint</vt:lpstr>
      <vt:lpstr>Presentazione standard di PowerPoint</vt:lpstr>
      <vt:lpstr>Presentazione standard di PowerPoint</vt:lpstr>
      <vt:lpstr>Siccome può succedere (succedermi) qualcosa di brutto, pericoloso o dannoso allora:</vt:lpstr>
      <vt:lpstr>Presentazione standard di PowerPoint</vt:lpstr>
      <vt:lpstr>Presentazione standard di PowerPoint</vt:lpstr>
      <vt:lpstr>     C     = Conseguenze</vt:lpstr>
      <vt:lpstr>Conseguenze Emotive:</vt:lpstr>
      <vt:lpstr>Presentazione standard di PowerPoint</vt:lpstr>
      <vt:lpstr>Dissuasione e tridente</vt:lpstr>
      <vt:lpstr>Cognitivo</vt:lpstr>
      <vt:lpstr>Emotivo - Affettivo</vt:lpstr>
      <vt:lpstr>Comportamentale</vt:lpstr>
      <vt:lpstr>E = effetti scopi</vt:lpstr>
      <vt:lpstr>Allenamento a tridente </vt:lpstr>
      <vt:lpstr>Presentazione standard di PowerPoint</vt:lpstr>
      <vt:lpstr>Presentazione standard di PowerPoint</vt:lpstr>
      <vt:lpstr>Presentazione standard di PowerPoint</vt:lpstr>
      <vt:lpstr>Le Favole REBT</vt:lpstr>
      <vt:lpstr>Presentazione standard di PowerPoint</vt:lpstr>
      <vt:lpstr>Presentazione standard di PowerPoint</vt:lpstr>
      <vt:lpstr>Presentazione standard di PowerPoint</vt:lpstr>
      <vt:lpstr>Applicazione Adulti / Bambini</vt:lpstr>
      <vt:lpstr>Presentazione standard di PowerPoint</vt:lpstr>
      <vt:lpstr>Presentazione standard di PowerPoint</vt:lpstr>
      <vt:lpstr>Presentazione standard di PowerPoint</vt:lpstr>
      <vt:lpstr>Bibliografia</vt:lpstr>
      <vt:lpstr>REBT con psicotici</vt:lpstr>
      <vt:lpstr>REBT CON ANZIANI</vt:lpstr>
      <vt:lpstr>Applicazione bambini, adolescenti e famiglie  primo colloquio genitori:</vt:lpstr>
      <vt:lpstr>Presentazione standard di PowerPoint</vt:lpstr>
      <vt:lpstr>I vantaggi:</vt:lpstr>
      <vt:lpstr>Presentazione standard di PowerPoint</vt:lpstr>
      <vt:lpstr>Si legge quindi quello che è sui 2 fogli, commentando i vari passaggi con domande: Sempre B - c </vt:lpstr>
      <vt:lpstr>Scambio merci:</vt:lpstr>
      <vt:lpstr>C.S.R.P.  di Knaus - Forma B Traduzione di Di Pietro </vt:lpstr>
      <vt:lpstr>Presentazione standard di PowerPoint</vt:lpstr>
      <vt:lpstr>Presentazione standard di PowerPoint</vt:lpstr>
      <vt:lpstr>Presentazione standard di PowerPoint</vt:lpstr>
      <vt:lpstr>Applicazione Adulti / Bambini</vt:lpstr>
      <vt:lpstr>Presentazione standard di PowerPoint</vt:lpstr>
      <vt:lpstr>Presentazione standard di PowerPoint</vt:lpstr>
      <vt:lpstr>Presentazione standard di PowerPoint</vt:lpstr>
      <vt:lpstr>Presentazione standard di PowerPoint</vt:lpstr>
      <vt:lpstr>Spunti per la discussione di “SOLO”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REBT Terapia razionale emotiva e comportamentale (Ellis)</vt:lpstr>
      <vt:lpstr>LE IDEE IRRAZIONALI </vt:lpstr>
      <vt:lpstr>Presentazione standard di PowerPoint</vt:lpstr>
      <vt:lpstr>Presentazione standard di PowerPoint</vt:lpstr>
      <vt:lpstr>Presentazione standard di PowerPoint</vt:lpstr>
      <vt:lpstr>QUATTRO PUNTI CARDINE DELLE CREDENZE IRRAZIONALI </vt:lpstr>
      <vt:lpstr>1) Doverizzazioni </vt:lpstr>
      <vt:lpstr>Presentazione standard di PowerPoint</vt:lpstr>
      <vt:lpstr>Presentazione standard di PowerPoint</vt:lpstr>
      <vt:lpstr>Presentazione standard di PowerPoint</vt:lpstr>
      <vt:lpstr>Presentazione standard di PowerPoint</vt:lpstr>
      <vt:lpstr>Valutazioni Globali di Sé</vt:lpstr>
      <vt:lpstr>Presentazione standard di PowerPoint</vt:lpstr>
      <vt:lpstr>Presentazione standard di PowerPoint</vt:lpstr>
      <vt:lpstr>Catastrofizzazioni</vt:lpstr>
      <vt:lpstr>Presentazione standard di PowerPoint</vt:lpstr>
      <vt:lpstr>Bassa Tolleranza alla Frustrazione</vt:lpstr>
      <vt:lpstr>Presentazione standard di PowerPoint</vt:lpstr>
      <vt:lpstr>Presentazione standard di PowerPoint</vt:lpstr>
      <vt:lpstr>AFFRONTARE LE PROVOCAZIONI</vt:lpstr>
      <vt:lpstr>REBT Terapia razionale emotiva e comportamentale (Ellis)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 </vt:lpstr>
      <vt:lpstr>Presentazione standard di PowerPoint</vt:lpstr>
      <vt:lpstr>DOVERIZZAZIONI</vt:lpstr>
      <vt:lpstr>CATASTROFIZZAZIONI</vt:lpstr>
      <vt:lpstr>VALORE PERSONALE</vt:lpstr>
      <vt:lpstr>Presentazione standard di PowerPoint</vt:lpstr>
      <vt:lpstr>REBT Terapia razionale emotiva e comportamentale (Ellis)</vt:lpstr>
      <vt:lpstr>SULL’ASSESSMENT INIZIALE </vt:lpstr>
      <vt:lpstr>ANALISI DELLE CREDENZE</vt:lpstr>
      <vt:lpstr>Presentazione standard di PowerPoint</vt:lpstr>
      <vt:lpstr>ASSESSMENT NELLA REBT </vt:lpstr>
      <vt:lpstr>Presentazione standard di PowerPoint</vt:lpstr>
      <vt:lpstr>inferenze a catena</vt:lpstr>
      <vt:lpstr>Presentazione standard di PowerPoint</vt:lpstr>
      <vt:lpstr>IL MODELLO ABC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REBT</vt:lpstr>
      <vt:lpstr>a. Interpersonal Cognitive Problem Solving: </vt:lpstr>
      <vt:lpstr>In caso di conflitto</vt:lpstr>
      <vt:lpstr>b. Consequential Thinking: </vt:lpstr>
      <vt:lpstr>Presentazione standard di PowerPoint</vt:lpstr>
      <vt:lpstr>REBT</vt:lpstr>
      <vt:lpstr>ESEMPIO </vt:lpstr>
      <vt:lpstr>Presentazione standard di PowerPoint</vt:lpstr>
      <vt:lpstr>Presentazione standard di PowerPoint</vt:lpstr>
      <vt:lpstr>REBT il colloquio</vt:lpstr>
      <vt:lpstr>DISSUASIONE COGNITIVA DELLE IDEE DISFUNZIONALI </vt:lpstr>
      <vt:lpstr>Presentazione standard di PowerPoint</vt:lpstr>
      <vt:lpstr>Presentazione standard di PowerPoint</vt:lpstr>
      <vt:lpstr>Presentazione standard di PowerPoint</vt:lpstr>
      <vt:lpstr>Presentazione standard di PowerPoint</vt:lpstr>
      <vt:lpstr>Presentazione standard di PowerPoint</vt:lpstr>
      <vt:lpstr>DEBATING IDEA1 </vt:lpstr>
      <vt:lpstr>Presentazione standard di PowerPoint</vt:lpstr>
      <vt:lpstr>Presentazione standard di PowerPoint</vt:lpstr>
      <vt:lpstr>Presentazione standard di PowerPoint</vt:lpstr>
      <vt:lpstr>Presentazione standard di PowerPoint</vt:lpstr>
      <vt:lpstr>Presentazione standard di PowerPoint</vt:lpstr>
      <vt:lpstr>RIFORMULAZIONE</vt:lpstr>
      <vt:lpstr>Presentazione standard di PowerPoint</vt:lpstr>
      <vt:lpstr>Presentazione standard di PowerPoint</vt:lpstr>
      <vt:lpstr>Presentazione standard di PowerPoint</vt:lpstr>
      <vt:lpstr>REBT obiettivi di terapia</vt:lpstr>
      <vt:lpstr>OBIETTIVI DELLA REBT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problema secondario</vt:lpstr>
      <vt:lpstr>Presentazione standard di PowerPoint</vt:lpstr>
      <vt:lpstr>REBT il problema secondario</vt:lpstr>
      <vt:lpstr>L PROBLEMA SECONDARIO</vt:lpstr>
      <vt:lpstr>Presentazione standard di PowerPoint</vt:lpstr>
      <vt:lpstr>Presentazione standard di PowerPoint</vt:lpstr>
      <vt:lpstr>Presentazione standard di PowerPoint</vt:lpstr>
      <vt:lpstr>REBT esercizio 3</vt:lpstr>
      <vt:lpstr>Presentazione standard di PowerPoint</vt:lpstr>
      <vt:lpstr>REBT la pratica clinica</vt:lpstr>
      <vt:lpstr>INTERVENTI DELLA REBT </vt:lpstr>
      <vt:lpstr>Presentazione standard di PowerPoint</vt:lpstr>
      <vt:lpstr>Presentazione standard di PowerPoint</vt:lpstr>
      <vt:lpstr>DISPUTE/DEBATE </vt:lpstr>
      <vt:lpstr>A) Dibattito Empirico</vt:lpstr>
      <vt:lpstr>Dibattito Funzionale:</vt:lpstr>
      <vt:lpstr>Presentazione standard di PowerPoint</vt:lpstr>
      <vt:lpstr>Presentazione standard di PowerPoint</vt:lpstr>
      <vt:lpstr>Dibattito Logico</vt:lpstr>
      <vt:lpstr>Presentazione standard di PowerPoint</vt:lpstr>
      <vt:lpstr>Presentazione standard di PowerPoint</vt:lpstr>
      <vt:lpstr>Presentazione standard di PowerPoint</vt:lpstr>
      <vt:lpstr>REBT la pratica clinica</vt:lpstr>
      <vt:lpstr>Homeworks</vt:lpstr>
      <vt:lpstr>Presentazione standard di PowerPoint</vt:lpstr>
      <vt:lpstr>Presentazione standard di PowerPoint</vt:lpstr>
      <vt:lpstr>Shame Attack</vt:lpstr>
      <vt:lpstr>Presentazione standard di PowerPoint</vt:lpstr>
      <vt:lpstr>Presentazione standard di PowerPoint</vt:lpstr>
      <vt:lpstr>Presentazione standard di PowerPoint</vt:lpstr>
      <vt:lpstr>Risk Taking</vt:lpstr>
      <vt:lpstr>Presentazione standard di PowerPoint</vt:lpstr>
      <vt:lpstr>Stepping Out of Character:</vt:lpstr>
      <vt:lpstr>Self Revelation:</vt:lpstr>
      <vt:lpstr>Effective Coping Statement</vt:lpstr>
      <vt:lpstr>Presentazione standard di PowerPoint</vt:lpstr>
      <vt:lpstr>REBT la pratica clinica</vt:lpstr>
      <vt:lpstr>RATIONAL EMOTIVE IMAGERY (REI) </vt:lpstr>
      <vt:lpstr>La procedura della REI: </vt:lpstr>
      <vt:lpstr>Presentazione standard di PowerPoint</vt:lpstr>
      <vt:lpstr>Presentazione standard di PowerPoint</vt:lpstr>
      <vt:lpstr>Presentazione standard di PowerPoint</vt:lpstr>
      <vt:lpstr>Presentazione standard di PowerPoint</vt:lpstr>
      <vt:lpstr>Esercizio REBT</vt:lpstr>
      <vt:lpstr>Presentazione standard di PowerPoint</vt:lpstr>
      <vt:lpstr>Presentazione standard di PowerPoint</vt:lpstr>
      <vt:lpstr>Presentazione standard di PowerPoint</vt:lpstr>
      <vt:lpstr>REBT la pratica clinica</vt:lpstr>
      <vt:lpstr>ALTRE TECNICHE E SUGGERIMENTI</vt:lpstr>
      <vt:lpstr>Presentazione standard di PowerPoint</vt:lpstr>
      <vt:lpstr>Presentazione standard di PowerPoint</vt:lpstr>
      <vt:lpstr>Presentazione standard di PowerPoint</vt:lpstr>
      <vt:lpstr>Presentazione standard di PowerPoint</vt:lpstr>
      <vt:lpstr>a. Interpersonal Cognitive Problem Solving: </vt:lpstr>
      <vt:lpstr>b. Consequential Thinking: </vt:lpstr>
      <vt:lpstr>Presentazione standard di PowerPoint</vt:lpstr>
      <vt:lpstr>c. Self Instructional Training: </vt:lpstr>
      <vt:lpstr>Presentazione standard di PowerPoint</vt:lpstr>
      <vt:lpstr>HUMOUR </vt:lpstr>
      <vt:lpstr>REBT Terapia razionale emotiva e comportamentale (Ellis)</vt:lpstr>
      <vt:lpstr>CARATTERISTICHE DEL TERAPEUTA REBT </vt:lpstr>
      <vt:lpstr>CRITERI DEL BUON TERAPEUTA REBT </vt:lpstr>
      <vt:lpstr>Presentazione standard di PowerPoint</vt:lpstr>
      <vt:lpstr>Presentazione standard di PowerPoint</vt:lpstr>
      <vt:lpstr>REBT scheda autosservazione</vt:lpstr>
      <vt:lpstr>Presentazione standard di PowerPoint</vt:lpstr>
      <vt:lpstr>Presentazione standard di PowerPoint</vt:lpstr>
      <vt:lpstr>Presentazione standard di PowerPoint</vt:lpstr>
      <vt:lpstr>Presentazione standard di PowerPoint</vt:lpstr>
      <vt:lpstr>Presentazione standard di PowerPoint</vt:lpstr>
      <vt:lpstr>Elenco emozioni</vt:lpstr>
      <vt:lpstr>Presentazione standard di PowerPoint</vt:lpstr>
      <vt:lpstr>Sentimenti piacevoli</vt:lpstr>
      <vt:lpstr>Presentazione standard di PowerPoint</vt:lpstr>
      <vt:lpstr>Presentazione standard di PowerPoint</vt:lpstr>
      <vt:lpstr>Sentimenti spiacevoli</vt:lpstr>
      <vt:lpstr>Presentazione standard di PowerPoint</vt:lpstr>
      <vt:lpstr>Presentazione standard di PowerPoint</vt:lpstr>
      <vt:lpstr>Presentazione standard di PowerPoint</vt:lpstr>
      <vt:lpstr>REBT con bambini ed adolescenti</vt:lpstr>
      <vt:lpstr>LA REBT CON BAMBINI E ADOLESCENTI </vt:lpstr>
      <vt:lpstr>Presentazione standard di PowerPoint</vt:lpstr>
      <vt:lpstr>Presentazione standard di PowerPoint</vt:lpstr>
      <vt:lpstr>MOTIVARE IL BAMBINO </vt:lpstr>
      <vt:lpstr>Il primo colloquio</vt:lpstr>
      <vt:lpstr>Presentazione standard di PowerPoint</vt:lpstr>
      <vt:lpstr>Alcuni punti importanti per motivare </vt:lpstr>
      <vt:lpstr>Presentazione standard di PowerPoint</vt:lpstr>
      <vt:lpstr>I GENITORI </vt:lpstr>
      <vt:lpstr>Presentazione standard di PowerPoint</vt:lpstr>
      <vt:lpstr>REBT Terapia razionale emotiva e comportamentale (Ellis)</vt:lpstr>
      <vt:lpstr>CARATTERISTICHE DEL TERAPEUTA REBT </vt:lpstr>
      <vt:lpstr>CRITERI DEL BUON TERAPEUTA REBT </vt:lpstr>
      <vt:lpstr>Presentazione standard di PowerPoint</vt:lpstr>
      <vt:lpstr>Presentazione standard di PowerPoint</vt:lpstr>
      <vt:lpstr>REBT con bambini ed adolescenti</vt:lpstr>
      <vt:lpstr>LA REBT CON BAMBINI E ADOLESCENTI </vt:lpstr>
      <vt:lpstr>Presentazione standard di PowerPoint</vt:lpstr>
      <vt:lpstr>Presentazione standard di PowerPoint</vt:lpstr>
      <vt:lpstr>MOTIVARE IL BAMBINO </vt:lpstr>
      <vt:lpstr>Il primo colloquio</vt:lpstr>
      <vt:lpstr>Presentazione standard di PowerPoint</vt:lpstr>
      <vt:lpstr>Alcuni punti importanti per motivare </vt:lpstr>
      <vt:lpstr>Presentazione standard di PowerPoint</vt:lpstr>
      <vt:lpstr>I GENITORI </vt:lpstr>
      <vt:lpstr>Presentazione standard di PowerPoint</vt:lpstr>
      <vt:lpstr>REBT con bambini ed adolescenti</vt:lpstr>
      <vt:lpstr>ASSESSMENT CON I BAMBINI </vt:lpstr>
      <vt:lpstr>Presentazione standard di PowerPoint</vt:lpstr>
      <vt:lpstr>Presentazione standard di PowerPoint</vt:lpstr>
      <vt:lpstr>COSTRUIRE LA RELAZIONE CON I BAMBINI </vt:lpstr>
      <vt:lpstr>Presentazione standard di PowerPoint</vt:lpstr>
      <vt:lpstr>Presentazione standard di PowerPoint</vt:lpstr>
      <vt:lpstr>Presentazione standard di PowerPoint</vt:lpstr>
      <vt:lpstr>Presentazione standard di PowerPoint</vt:lpstr>
      <vt:lpstr>LA REE (Rational Emotive Education) </vt:lpstr>
      <vt:lpstr>Bambini Piccoli</vt:lpstr>
      <vt:lpstr>ESEMPIO </vt:lpstr>
      <vt:lpstr>Presentazione standard di PowerPoint</vt:lpstr>
      <vt:lpstr>Presentazione standard di PowerPoint</vt:lpstr>
      <vt:lpstr>ESEMPIO </vt:lpstr>
      <vt:lpstr>Bambini più grandi: </vt:lpstr>
      <vt:lpstr>REBT IN BAMBINI DI POPOLAZIONI SPECIALI </vt:lpstr>
      <vt:lpstr>Il Diario dei Pensieri </vt:lpstr>
      <vt:lpstr>2) ADHD </vt:lpstr>
      <vt:lpstr>3) DISTURBI DI APPRENDIMENTO </vt:lpstr>
      <vt:lpstr>4) GENITORI DIVORZIATI </vt:lpstr>
      <vt:lpstr>5) TRAUMA </vt:lpstr>
      <vt:lpstr>REBT interventi in gruppo</vt:lpstr>
      <vt:lpstr>LA REBT E I GRUPPI </vt:lpstr>
      <vt:lpstr>REBT e Gruppi di Adulti </vt:lpstr>
      <vt:lpstr>PRE-SCREENING </vt:lpstr>
      <vt:lpstr>Presentazione standard di PowerPoint</vt:lpstr>
      <vt:lpstr>ASPETTI GENERALI DELLA TERAPIA DI GRUPPO </vt:lpstr>
      <vt:lpstr>Presentazione standard di PowerPoint</vt:lpstr>
      <vt:lpstr>gruppi open-ended</vt:lpstr>
      <vt:lpstr>Gruppi time limited</vt:lpstr>
      <vt:lpstr>SVANTAGGI DEL LAVORO IN GRUPPO </vt:lpstr>
      <vt:lpstr>Presentazione standard di PowerPoint</vt:lpstr>
      <vt:lpstr>VANTAGGI DEL LAVORO IN GRUPPO </vt:lpstr>
      <vt:lpstr>Presentazione standard di PowerPoint</vt:lpstr>
      <vt:lpstr>REBT interventi in gruppo</vt:lpstr>
      <vt:lpstr>ESERCIZI NELLA TERAPIA DI GRUPPO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HOMEWORK IN TERAPIA DI GRUPPO </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REBT  rovetto</dc:title>
  <dc:creator>francesco</dc:creator>
  <cp:lastModifiedBy>FRANCESCO ROVETTO</cp:lastModifiedBy>
  <cp:revision>32</cp:revision>
  <cp:lastPrinted>2021-07-14T14:52:23Z</cp:lastPrinted>
  <dcterms:created xsi:type="dcterms:W3CDTF">2014-03-14T20:33:15Z</dcterms:created>
  <dcterms:modified xsi:type="dcterms:W3CDTF">2026-02-28T07:41:04Z</dcterms:modified>
</cp:coreProperties>
</file>