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8"/>
  </p:notesMasterIdLst>
  <p:sldIdLst>
    <p:sldId id="256" r:id="rId2"/>
    <p:sldId id="354" r:id="rId3"/>
    <p:sldId id="257" r:id="rId4"/>
    <p:sldId id="259" r:id="rId5"/>
    <p:sldId id="260" r:id="rId6"/>
    <p:sldId id="456" r:id="rId7"/>
    <p:sldId id="350" r:id="rId8"/>
    <p:sldId id="446" r:id="rId9"/>
    <p:sldId id="355" r:id="rId10"/>
    <p:sldId id="356" r:id="rId11"/>
    <p:sldId id="357" r:id="rId12"/>
    <p:sldId id="358" r:id="rId13"/>
    <p:sldId id="368" r:id="rId14"/>
    <p:sldId id="369" r:id="rId15"/>
    <p:sldId id="359" r:id="rId16"/>
    <p:sldId id="447" r:id="rId17"/>
    <p:sldId id="450" r:id="rId18"/>
    <p:sldId id="360" r:id="rId19"/>
    <p:sldId id="453" r:id="rId20"/>
    <p:sldId id="449" r:id="rId21"/>
    <p:sldId id="448" r:id="rId22"/>
    <p:sldId id="457" r:id="rId23"/>
    <p:sldId id="363" r:id="rId24"/>
    <p:sldId id="366" r:id="rId25"/>
    <p:sldId id="367" r:id="rId26"/>
    <p:sldId id="454" r:id="rId27"/>
    <p:sldId id="458" r:id="rId28"/>
    <p:sldId id="388" r:id="rId29"/>
    <p:sldId id="444" r:id="rId30"/>
    <p:sldId id="389" r:id="rId31"/>
    <p:sldId id="452" r:id="rId32"/>
    <p:sldId id="390" r:id="rId33"/>
    <p:sldId id="391" r:id="rId34"/>
    <p:sldId id="386" r:id="rId35"/>
    <p:sldId id="387" r:id="rId36"/>
    <p:sldId id="361" r:id="rId37"/>
    <p:sldId id="373" r:id="rId38"/>
    <p:sldId id="441" r:id="rId39"/>
    <p:sldId id="374" r:id="rId40"/>
    <p:sldId id="376" r:id="rId41"/>
    <p:sldId id="442" r:id="rId42"/>
    <p:sldId id="365" r:id="rId43"/>
    <p:sldId id="371" r:id="rId44"/>
    <p:sldId id="440" r:id="rId45"/>
    <p:sldId id="377" r:id="rId46"/>
    <p:sldId id="378" r:id="rId47"/>
    <p:sldId id="379" r:id="rId48"/>
    <p:sldId id="380" r:id="rId49"/>
    <p:sldId id="381" r:id="rId50"/>
    <p:sldId id="451" r:id="rId51"/>
    <p:sldId id="382" r:id="rId52"/>
    <p:sldId id="443" r:id="rId53"/>
    <p:sldId id="383" r:id="rId54"/>
    <p:sldId id="384" r:id="rId55"/>
    <p:sldId id="385" r:id="rId56"/>
    <p:sldId id="392" r:id="rId57"/>
    <p:sldId id="455" r:id="rId58"/>
    <p:sldId id="393" r:id="rId59"/>
    <p:sldId id="394" r:id="rId60"/>
    <p:sldId id="395" r:id="rId61"/>
    <p:sldId id="396" r:id="rId62"/>
    <p:sldId id="397" r:id="rId63"/>
    <p:sldId id="398" r:id="rId64"/>
    <p:sldId id="399" r:id="rId65"/>
    <p:sldId id="400" r:id="rId66"/>
    <p:sldId id="401" r:id="rId67"/>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3613" autoAdjust="0"/>
    <p:restoredTop sz="94660"/>
  </p:normalViewPr>
  <p:slideViewPr>
    <p:cSldViewPr>
      <p:cViewPr varScale="1">
        <p:scale>
          <a:sx n="68" d="100"/>
          <a:sy n="68" d="100"/>
        </p:scale>
        <p:origin x="792" y="5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835874A-8A6F-42B0-A3C7-F69A7F0ADBC8}" type="datetimeFigureOut">
              <a:rPr lang="it-IT" smtClean="0"/>
              <a:pPr/>
              <a:t>26/03/2022</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62A571C-D830-4CBD-A3FF-71215BDEA9CD}" type="slidenum">
              <a:rPr lang="it-IT" smtClean="0"/>
              <a:pPr/>
              <a:t>‹N›</a:t>
            </a:fld>
            <a:endParaRPr lang="it-IT"/>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C62A571C-D830-4CBD-A3FF-71215BDEA9CD}" type="slidenum">
              <a:rPr lang="it-IT" smtClean="0"/>
              <a:pPr/>
              <a:t>52</a:t>
            </a:fld>
            <a:endParaRPr lang="it-IT"/>
          </a:p>
        </p:txBody>
      </p:sp>
    </p:spTree>
    <p:extLst>
      <p:ext uri="{BB962C8B-B14F-4D97-AF65-F5344CB8AC3E}">
        <p14:creationId xmlns:p14="http://schemas.microsoft.com/office/powerpoint/2010/main" val="35932288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D8718496-E820-4C9E-97A3-936738CCF7CA}" type="datetimeFigureOut">
              <a:rPr lang="it-IT" smtClean="0"/>
              <a:pPr/>
              <a:t>26/03/2022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7C58E0B-6619-4114-AD58-33F08B68E171}" type="slidenum">
              <a:rPr lang="it-IT" smtClean="0"/>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D8718496-E820-4C9E-97A3-936738CCF7CA}" type="datetimeFigureOut">
              <a:rPr lang="it-IT" smtClean="0"/>
              <a:pPr/>
              <a:t>26/03/2022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7C58E0B-6619-4114-AD58-33F08B68E171}"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D8718496-E820-4C9E-97A3-936738CCF7CA}" type="datetimeFigureOut">
              <a:rPr lang="it-IT" smtClean="0"/>
              <a:pPr/>
              <a:t>26/03/2022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7C58E0B-6619-4114-AD58-33F08B68E171}" type="slidenum">
              <a:rPr lang="it-IT" smtClean="0"/>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D8718496-E820-4C9E-97A3-936738CCF7CA}" type="datetimeFigureOut">
              <a:rPr lang="it-IT" smtClean="0"/>
              <a:pPr/>
              <a:t>26/03/2022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7C58E0B-6619-4114-AD58-33F08B68E171}" type="slidenum">
              <a:rPr lang="it-IT" smtClean="0"/>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p>
            <a:fld id="{D8718496-E820-4C9E-97A3-936738CCF7CA}" type="datetimeFigureOut">
              <a:rPr lang="it-IT" smtClean="0"/>
              <a:pPr/>
              <a:t>26/03/2022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7C58E0B-6619-4114-AD58-33F08B68E171}" type="slidenum">
              <a:rPr lang="it-IT" smtClean="0"/>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D8718496-E820-4C9E-97A3-936738CCF7CA}" type="datetimeFigureOut">
              <a:rPr lang="it-IT" smtClean="0"/>
              <a:pPr/>
              <a:t>26/03/2022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E7C58E0B-6619-4114-AD58-33F08B68E171}" type="slidenum">
              <a:rPr lang="it-IT" smtClean="0"/>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D8718496-E820-4C9E-97A3-936738CCF7CA}" type="datetimeFigureOut">
              <a:rPr lang="it-IT" smtClean="0"/>
              <a:pPr/>
              <a:t>26/03/2022</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E7C58E0B-6619-4114-AD58-33F08B68E171}" type="slidenum">
              <a:rPr lang="it-IT" smtClean="0"/>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D8718496-E820-4C9E-97A3-936738CCF7CA}" type="datetimeFigureOut">
              <a:rPr lang="it-IT" smtClean="0"/>
              <a:pPr/>
              <a:t>26/03/2022</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E7C58E0B-6619-4114-AD58-33F08B68E171}"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D8718496-E820-4C9E-97A3-936738CCF7CA}" type="datetimeFigureOut">
              <a:rPr lang="it-IT" smtClean="0"/>
              <a:pPr/>
              <a:t>26/03/2022</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E7C58E0B-6619-4114-AD58-33F08B68E171}"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D8718496-E820-4C9E-97A3-936738CCF7CA}" type="datetimeFigureOut">
              <a:rPr lang="it-IT" smtClean="0"/>
              <a:pPr/>
              <a:t>26/03/2022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E7C58E0B-6619-4114-AD58-33F08B68E171}" type="slidenum">
              <a:rPr lang="it-IT" smtClean="0"/>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D8718496-E820-4C9E-97A3-936738CCF7CA}" type="datetimeFigureOut">
              <a:rPr lang="it-IT" smtClean="0"/>
              <a:pPr/>
              <a:t>26/03/2022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E7C58E0B-6619-4114-AD58-33F08B68E171}" type="slidenum">
              <a:rPr lang="it-IT" smtClean="0"/>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8718496-E820-4C9E-97A3-936738CCF7CA}" type="datetimeFigureOut">
              <a:rPr lang="it-IT" smtClean="0"/>
              <a:pPr/>
              <a:t>26/03/2022</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C58E0B-6619-4114-AD58-33F08B68E171}" type="slidenum">
              <a:rPr lang="it-IT" smtClean="0"/>
              <a:pPr/>
              <a:t>‹N›</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Titolo 1"/>
          <p:cNvSpPr>
            <a:spLocks noGrp="1"/>
          </p:cNvSpPr>
          <p:nvPr>
            <p:ph type="ctrTitle"/>
          </p:nvPr>
        </p:nvSpPr>
        <p:spPr/>
        <p:txBody>
          <a:bodyPr>
            <a:normAutofit/>
          </a:bodyPr>
          <a:lstStyle/>
          <a:p>
            <a:r>
              <a:rPr lang="it-IT" dirty="0"/>
              <a:t>Corso di perfezionamento in psicopatologia </a:t>
            </a:r>
          </a:p>
        </p:txBody>
      </p:sp>
      <p:sp>
        <p:nvSpPr>
          <p:cNvPr id="3" name="Sottotitolo 2"/>
          <p:cNvSpPr>
            <a:spLocks noGrp="1"/>
          </p:cNvSpPr>
          <p:nvPr>
            <p:ph type="subTitle" idx="1"/>
          </p:nvPr>
        </p:nvSpPr>
        <p:spPr/>
        <p:txBody>
          <a:bodyPr/>
          <a:lstStyle/>
          <a:p>
            <a:endParaRPr lang="it-IT" dirty="0"/>
          </a:p>
          <a:p>
            <a:r>
              <a:rPr lang="it-IT" dirty="0"/>
              <a:t>Francesco Rovetto</a:t>
            </a:r>
          </a:p>
          <a:p>
            <a:r>
              <a:rPr lang="it-IT" dirty="0"/>
              <a:t>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In generale i farmaci psicotropi sono proposti per malattie psichiatriche chiaramente diagnosticate per le quali esistano evidenze scientifiche di efficacia di un trattamento psicofarmacologico.</a:t>
            </a:r>
          </a:p>
          <a:p>
            <a:r>
              <a:rPr lang="it-IT" dirty="0"/>
              <a:t>Nel 36% di pazienti che vivono in comunità vengono proposti farmaci anche senza diagnosi di disturbi psichiatrici.</a:t>
            </a:r>
          </a:p>
          <a:p>
            <a:endParaRPr lang="it-IT"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it-IT" dirty="0"/>
              <a:t>60% dei pazienti con disabilità intellettiva presenta comportamenti problema, nell’ 11% dei casi questi problemi sono gravi.</a:t>
            </a:r>
          </a:p>
          <a:p>
            <a:r>
              <a:rPr lang="it-IT" dirty="0"/>
              <a:t>Tra i comportamenti problema includiamo la aggressività, l’autolesionismo, le stereotipie.</a:t>
            </a:r>
          </a:p>
          <a:p>
            <a:r>
              <a:rPr lang="it-IT" dirty="0"/>
              <a:t>In effetti manca una solida base scientifica che consenta di identificare buone pratiche per il controllo di specifici problemi in assenza di patologie psichiatriche.</a:t>
            </a:r>
          </a:p>
          <a:p>
            <a:endParaRPr lang="it-IT"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Sono state effettuate indagini presso gli psichiatri per valutare quali farmaci prescrivono in quali circostanze</a:t>
            </a:r>
          </a:p>
          <a:p>
            <a:r>
              <a:rPr lang="it-IT" dirty="0"/>
              <a:t>Il metodo della indagine forse il migliore per standardizzare la pratica per processi clinici non convalidati dalla ricerca.</a:t>
            </a:r>
          </a:p>
          <a:p>
            <a:r>
              <a:rPr lang="it-IT" dirty="0"/>
              <a:t>Si tratta di un metodo basato sul consenso.</a:t>
            </a:r>
          </a:p>
          <a:p>
            <a:pPr marL="0" indent="0">
              <a:buNone/>
            </a:pPr>
            <a:endParaRPr lang="it-IT" dirty="0"/>
          </a:p>
          <a:p>
            <a:endParaRPr lang="it-IT"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3200" dirty="0"/>
              <a:t>DIFFICOLTA’ SPECIFICHE NEL TRATTAMENTO DI PERSONE CON disabilità intellettiva</a:t>
            </a:r>
          </a:p>
        </p:txBody>
      </p:sp>
      <p:sp>
        <p:nvSpPr>
          <p:cNvPr id="3" name="Segnaposto contenuto 2"/>
          <p:cNvSpPr>
            <a:spLocks noGrp="1"/>
          </p:cNvSpPr>
          <p:nvPr>
            <p:ph idx="1"/>
          </p:nvPr>
        </p:nvSpPr>
        <p:spPr/>
        <p:txBody>
          <a:bodyPr>
            <a:normAutofit fontScale="92500"/>
          </a:bodyPr>
          <a:lstStyle/>
          <a:p>
            <a:pPr marL="0" indent="0">
              <a:buNone/>
            </a:pPr>
            <a:r>
              <a:rPr lang="it-IT" dirty="0"/>
              <a:t> si tratta spesso di prescrizioni off-label rese opportune in caso di</a:t>
            </a:r>
          </a:p>
          <a:p>
            <a:pPr lvl="1"/>
            <a:r>
              <a:rPr lang="it-IT" dirty="0"/>
              <a:t>Alta frequenza comportamento problema</a:t>
            </a:r>
          </a:p>
          <a:p>
            <a:pPr lvl="1"/>
            <a:r>
              <a:rPr lang="it-IT" dirty="0"/>
              <a:t>Trattare disturbo psichiatrico sottostante</a:t>
            </a:r>
          </a:p>
          <a:p>
            <a:pPr lvl="1"/>
            <a:r>
              <a:rPr lang="it-IT" dirty="0"/>
              <a:t>Calmare sedare il paziente per rendere possibile intervento non farmacologico</a:t>
            </a:r>
          </a:p>
          <a:p>
            <a:pPr lvl="1"/>
            <a:r>
              <a:rPr lang="it-IT" dirty="0"/>
              <a:t>Rischio di allontanamento del </a:t>
            </a:r>
            <a:r>
              <a:rPr lang="it-IT" dirty="0" err="1"/>
              <a:t>pz</a:t>
            </a:r>
            <a:r>
              <a:rPr lang="it-IT" dirty="0"/>
              <a:t> dalla comunità</a:t>
            </a:r>
          </a:p>
          <a:p>
            <a:pPr lvl="1"/>
            <a:r>
              <a:rPr lang="it-IT" dirty="0"/>
              <a:t>Mancanza di altre terapie, buona risposta a farmaci </a:t>
            </a:r>
          </a:p>
          <a:p>
            <a:pPr lvl="1"/>
            <a:r>
              <a:rPr lang="it-IT" dirty="0"/>
              <a:t>Scelta di </a:t>
            </a:r>
            <a:r>
              <a:rPr lang="it-IT" dirty="0" err="1"/>
              <a:t>pz</a:t>
            </a:r>
            <a:r>
              <a:rPr lang="it-IT" dirty="0"/>
              <a:t> o </a:t>
            </a:r>
            <a:r>
              <a:rPr lang="it-IT" dirty="0" err="1"/>
              <a:t>caregiver</a:t>
            </a:r>
            <a:r>
              <a:rPr lang="it-IT" dirty="0"/>
              <a:t> </a:t>
            </a:r>
          </a:p>
        </p:txBody>
      </p:sp>
    </p:spTree>
    <p:extLst>
      <p:ext uri="{BB962C8B-B14F-4D97-AF65-F5344CB8AC3E}">
        <p14:creationId xmlns:p14="http://schemas.microsoft.com/office/powerpoint/2010/main" val="42360491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it-IT" dirty="0"/>
              <a:t>Importante informare sugli effetti collaterali, sia gli psicologi coinvolti nel processo di abilitazione sia i pazienti ed i loro tutori.</a:t>
            </a:r>
          </a:p>
          <a:p>
            <a:r>
              <a:rPr lang="it-IT" dirty="0"/>
              <a:t>Importanti aspetti di comunicazione riguardano le prescrizioni. </a:t>
            </a:r>
          </a:p>
          <a:p>
            <a:r>
              <a:rPr lang="it-IT" dirty="0"/>
              <a:t>Importante il dibattito all’interno delle organizzazioni ed associazioni.</a:t>
            </a:r>
          </a:p>
          <a:p>
            <a:r>
              <a:rPr lang="it-IT" dirty="0"/>
              <a:t>Ascoltare le indicazioni dei pazienti anche se con disabilità cognitive</a:t>
            </a:r>
          </a:p>
          <a:p>
            <a:endParaRPr lang="it-IT" dirty="0"/>
          </a:p>
        </p:txBody>
      </p:sp>
    </p:spTree>
    <p:extLst>
      <p:ext uri="{BB962C8B-B14F-4D97-AF65-F5344CB8AC3E}">
        <p14:creationId xmlns:p14="http://schemas.microsoft.com/office/powerpoint/2010/main" val="6261331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Terapia farmacologica di comportamenti problema</a:t>
            </a:r>
          </a:p>
        </p:txBody>
      </p:sp>
      <p:sp>
        <p:nvSpPr>
          <p:cNvPr id="3" name="Segnaposto contenuto 2"/>
          <p:cNvSpPr>
            <a:spLocks noGrp="1"/>
          </p:cNvSpPr>
          <p:nvPr>
            <p:ph idx="1"/>
          </p:nvPr>
        </p:nvSpPr>
        <p:spPr/>
        <p:txBody>
          <a:bodyPr>
            <a:normAutofit fontScale="92500" lnSpcReduction="20000"/>
          </a:bodyPr>
          <a:lstStyle/>
          <a:p>
            <a:r>
              <a:rPr lang="it-IT" dirty="0"/>
              <a:t>Importante la scelta preliminare degli obiettivi terapeutici. Sono obiettivi prioritari:</a:t>
            </a:r>
          </a:p>
          <a:p>
            <a:r>
              <a:rPr lang="it-IT" dirty="0"/>
              <a:t>Comportamenti auto lesivi che causano rischio di danno permanente,</a:t>
            </a:r>
          </a:p>
          <a:p>
            <a:r>
              <a:rPr lang="it-IT" dirty="0"/>
              <a:t>aggressività verso gli altri con rischi fisici, sintomi molto gravi, </a:t>
            </a:r>
          </a:p>
          <a:p>
            <a:r>
              <a:rPr lang="it-IT" dirty="0" err="1"/>
              <a:t>Challenging</a:t>
            </a:r>
            <a:r>
              <a:rPr lang="it-IT" dirty="0"/>
              <a:t> </a:t>
            </a:r>
            <a:r>
              <a:rPr lang="it-IT" dirty="0" err="1"/>
              <a:t>behaviors</a:t>
            </a:r>
            <a:r>
              <a:rPr lang="it-IT" dirty="0"/>
              <a:t> e self </a:t>
            </a:r>
            <a:r>
              <a:rPr lang="it-IT" dirty="0" err="1"/>
              <a:t>injurious</a:t>
            </a:r>
            <a:r>
              <a:rPr lang="it-IT" dirty="0"/>
              <a:t> </a:t>
            </a:r>
            <a:r>
              <a:rPr lang="it-IT" dirty="0" err="1"/>
              <a:t>behavior</a:t>
            </a:r>
            <a:endParaRPr lang="it-IT" dirty="0"/>
          </a:p>
          <a:p>
            <a:r>
              <a:rPr lang="it-IT" dirty="0"/>
              <a:t>sintomi che impediscono alla persona di partecipare a progetti educativi-riabilitativi (ad esempio forti stereotipie, pica, coprofagia).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2574CA4-2C9C-4D13-A5AA-6258428426AD}"/>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AE90169E-6FEB-4776-B320-E94B8B392F38}"/>
              </a:ext>
            </a:extLst>
          </p:cNvPr>
          <p:cNvSpPr>
            <a:spLocks noGrp="1"/>
          </p:cNvSpPr>
          <p:nvPr>
            <p:ph idx="1"/>
          </p:nvPr>
        </p:nvSpPr>
        <p:spPr/>
        <p:txBody>
          <a:bodyPr>
            <a:normAutofit lnSpcReduction="10000"/>
          </a:bodyPr>
          <a:lstStyle/>
          <a:p>
            <a:r>
              <a:rPr lang="it-IT" dirty="0"/>
              <a:t>Nella scelta dei farmaci occorre inoltre tenere presente la risposta precedente ai farmaci, e la mancanza di risposta a programmi psicosociali, </a:t>
            </a:r>
          </a:p>
          <a:p>
            <a:r>
              <a:rPr lang="it-IT" dirty="0"/>
              <a:t>Somministrare basse dosi iniziali e poi aumentarle fino a trovare la dose minima efficace.</a:t>
            </a:r>
          </a:p>
          <a:p>
            <a:r>
              <a:rPr lang="it-IT" dirty="0"/>
              <a:t>Tener conto del tempo necessario ai diversi farmaci per produrre i loro effetti terapeutici</a:t>
            </a:r>
          </a:p>
          <a:p>
            <a:endParaRPr lang="it-IT" dirty="0"/>
          </a:p>
        </p:txBody>
      </p:sp>
    </p:spTree>
    <p:extLst>
      <p:ext uri="{BB962C8B-B14F-4D97-AF65-F5344CB8AC3E}">
        <p14:creationId xmlns:p14="http://schemas.microsoft.com/office/powerpoint/2010/main" val="42496696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2FA4B09-EEF5-43FC-95F0-19AB53012F9E}"/>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FEF9E068-F66B-4A32-BE70-80FD754AE66C}"/>
              </a:ext>
            </a:extLst>
          </p:cNvPr>
          <p:cNvSpPr>
            <a:spLocks noGrp="1"/>
          </p:cNvSpPr>
          <p:nvPr>
            <p:ph idx="1"/>
          </p:nvPr>
        </p:nvSpPr>
        <p:spPr/>
        <p:txBody>
          <a:bodyPr/>
          <a:lstStyle/>
          <a:p>
            <a:r>
              <a:rPr lang="it-IT" dirty="0"/>
              <a:t>Non esiste il farmaco «giusto» esiste il farmaco che produce risultati con un certo paziente in una certa circostanza.</a:t>
            </a:r>
          </a:p>
          <a:p>
            <a:endParaRPr lang="it-IT" dirty="0"/>
          </a:p>
          <a:p>
            <a:r>
              <a:rPr lang="it-IT" dirty="0"/>
              <a:t>I farmaci inoltre non insegnano capacità mancanti, servono a ridurre sintomi e condizioni che possono a loro volta interferire con apprendimento e riabilitazione</a:t>
            </a:r>
          </a:p>
          <a:p>
            <a:endParaRPr lang="it-IT" dirty="0"/>
          </a:p>
        </p:txBody>
      </p:sp>
    </p:spTree>
    <p:extLst>
      <p:ext uri="{BB962C8B-B14F-4D97-AF65-F5344CB8AC3E}">
        <p14:creationId xmlns:p14="http://schemas.microsoft.com/office/powerpoint/2010/main" val="30164653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ANTIPSICOTICI</a:t>
            </a:r>
          </a:p>
        </p:txBody>
      </p:sp>
      <p:sp>
        <p:nvSpPr>
          <p:cNvPr id="3" name="Segnaposto contenuto 2"/>
          <p:cNvSpPr>
            <a:spLocks noGrp="1"/>
          </p:cNvSpPr>
          <p:nvPr>
            <p:ph idx="1"/>
          </p:nvPr>
        </p:nvSpPr>
        <p:spPr/>
        <p:txBody>
          <a:bodyPr>
            <a:normAutofit lnSpcReduction="10000"/>
          </a:bodyPr>
          <a:lstStyle/>
          <a:p>
            <a:r>
              <a:rPr lang="it-IT" dirty="0"/>
              <a:t>Rimangono tutt’ora potenzialmente validi in molti casi i «vecchi» neurolettici es </a:t>
            </a:r>
            <a:r>
              <a:rPr lang="it-IT" dirty="0" err="1"/>
              <a:t>aloperidolo</a:t>
            </a:r>
            <a:r>
              <a:rPr lang="it-IT" dirty="0"/>
              <a:t> e </a:t>
            </a:r>
            <a:r>
              <a:rPr lang="it-IT" dirty="0" err="1"/>
              <a:t>Largactil</a:t>
            </a:r>
            <a:endParaRPr lang="it-IT" dirty="0"/>
          </a:p>
          <a:p>
            <a:r>
              <a:rPr lang="it-IT" dirty="0"/>
              <a:t>Per la classe di antipsicotici </a:t>
            </a:r>
            <a:r>
              <a:rPr lang="it-IT" dirty="0" err="1"/>
              <a:t>Risperidone</a:t>
            </a:r>
            <a:r>
              <a:rPr lang="it-IT" dirty="0"/>
              <a:t> ed </a:t>
            </a:r>
            <a:r>
              <a:rPr lang="it-IT" dirty="0" err="1"/>
              <a:t>Olanzapina</a:t>
            </a:r>
            <a:r>
              <a:rPr lang="it-IT" dirty="0"/>
              <a:t> (</a:t>
            </a:r>
            <a:r>
              <a:rPr lang="it-IT" dirty="0" err="1"/>
              <a:t>Zyprexa</a:t>
            </a:r>
            <a:r>
              <a:rPr lang="it-IT" dirty="0"/>
              <a:t>) sono i più utilizzati seguiti da </a:t>
            </a:r>
            <a:r>
              <a:rPr lang="it-IT" dirty="0" err="1"/>
              <a:t>Quetiapina</a:t>
            </a:r>
            <a:r>
              <a:rPr lang="it-IT" dirty="0"/>
              <a:t> nella gestione di comportamenti auto lesivi ed aggressivi.</a:t>
            </a:r>
          </a:p>
          <a:p>
            <a:r>
              <a:rPr lang="it-IT" dirty="0"/>
              <a:t>La </a:t>
            </a:r>
            <a:r>
              <a:rPr lang="it-IT" dirty="0" err="1"/>
              <a:t>Quetiapina</a:t>
            </a:r>
            <a:r>
              <a:rPr lang="it-IT" dirty="0"/>
              <a:t> sembra avere effetti di stabilizzazione dell’umore</a:t>
            </a:r>
          </a:p>
          <a:p>
            <a:endParaRPr lang="it-IT" dirty="0"/>
          </a:p>
          <a:p>
            <a:endParaRPr lang="it-IT"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4A3B6A7-EED9-457A-A31B-9B2C20B492DE}"/>
              </a:ext>
            </a:extLst>
          </p:cNvPr>
          <p:cNvSpPr>
            <a:spLocks noGrp="1"/>
          </p:cNvSpPr>
          <p:nvPr>
            <p:ph type="title"/>
          </p:nvPr>
        </p:nvSpPr>
        <p:spPr/>
        <p:txBody>
          <a:bodyPr/>
          <a:lstStyle/>
          <a:p>
            <a:r>
              <a:rPr lang="it-IT" dirty="0"/>
              <a:t>Farmaci deposito</a:t>
            </a:r>
          </a:p>
        </p:txBody>
      </p:sp>
      <p:sp>
        <p:nvSpPr>
          <p:cNvPr id="3" name="Segnaposto contenuto 2">
            <a:extLst>
              <a:ext uri="{FF2B5EF4-FFF2-40B4-BE49-F238E27FC236}">
                <a16:creationId xmlns:a16="http://schemas.microsoft.com/office/drawing/2014/main" id="{7D54A7E2-86D6-43B3-AF4C-E7166282387A}"/>
              </a:ext>
            </a:extLst>
          </p:cNvPr>
          <p:cNvSpPr>
            <a:spLocks noGrp="1"/>
          </p:cNvSpPr>
          <p:nvPr>
            <p:ph idx="1"/>
          </p:nvPr>
        </p:nvSpPr>
        <p:spPr/>
        <p:txBody>
          <a:bodyPr/>
          <a:lstStyle/>
          <a:p>
            <a:r>
              <a:rPr lang="it-IT" dirty="0"/>
              <a:t>Sono particolarmente utili nel caso di pazienti che non presentino adeguata compliance ma saranno dati solo dopo aver a lungo usato farmaci a pronto effetto, ed aver stabilito la dose, la tollerabilità e la efficacia.</a:t>
            </a:r>
          </a:p>
        </p:txBody>
      </p:sp>
    </p:spTree>
    <p:extLst>
      <p:ext uri="{BB962C8B-B14F-4D97-AF65-F5344CB8AC3E}">
        <p14:creationId xmlns:p14="http://schemas.microsoft.com/office/powerpoint/2010/main" val="7211418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Psicopatologia, psicofarmaci e disabilità intellettiva</a:t>
            </a:r>
          </a:p>
        </p:txBody>
      </p:sp>
      <p:sp>
        <p:nvSpPr>
          <p:cNvPr id="3" name="Sottotitolo 2"/>
          <p:cNvSpPr>
            <a:spLocks noGrp="1"/>
          </p:cNvSpPr>
          <p:nvPr>
            <p:ph type="subTitle" idx="1"/>
          </p:nvPr>
        </p:nvSpPr>
        <p:spPr/>
        <p:txBody>
          <a:bodyPr/>
          <a:lstStyle/>
          <a:p>
            <a:r>
              <a:rPr lang="it-IT" dirty="0"/>
              <a:t>Francesco Rovetto</a:t>
            </a:r>
          </a:p>
          <a:p>
            <a:r>
              <a:rPr lang="it-IT" dirty="0"/>
              <a:t> fondazione Sospiro</a:t>
            </a:r>
          </a:p>
          <a:p>
            <a:r>
              <a:rPr lang="it-IT" dirty="0"/>
              <a:t>26/03/2022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E671D46-D88B-4D4F-A8F0-D383D33CFA61}"/>
              </a:ext>
            </a:extLst>
          </p:cNvPr>
          <p:cNvSpPr>
            <a:spLocks noGrp="1"/>
          </p:cNvSpPr>
          <p:nvPr>
            <p:ph type="title"/>
          </p:nvPr>
        </p:nvSpPr>
        <p:spPr/>
        <p:txBody>
          <a:bodyPr/>
          <a:lstStyle/>
          <a:p>
            <a:r>
              <a:rPr lang="it-IT" dirty="0"/>
              <a:t>Effetti collaterali</a:t>
            </a:r>
          </a:p>
        </p:txBody>
      </p:sp>
      <p:sp>
        <p:nvSpPr>
          <p:cNvPr id="3" name="Segnaposto contenuto 2">
            <a:extLst>
              <a:ext uri="{FF2B5EF4-FFF2-40B4-BE49-F238E27FC236}">
                <a16:creationId xmlns:a16="http://schemas.microsoft.com/office/drawing/2014/main" id="{F2A72409-F60F-4A3A-A38D-37C2C3CF0FFD}"/>
              </a:ext>
            </a:extLst>
          </p:cNvPr>
          <p:cNvSpPr>
            <a:spLocks noGrp="1"/>
          </p:cNvSpPr>
          <p:nvPr>
            <p:ph idx="1"/>
          </p:nvPr>
        </p:nvSpPr>
        <p:spPr/>
        <p:txBody>
          <a:bodyPr>
            <a:normAutofit fontScale="77500" lnSpcReduction="20000"/>
          </a:bodyPr>
          <a:lstStyle/>
          <a:p>
            <a:r>
              <a:rPr lang="it-IT" dirty="0" err="1"/>
              <a:t>Risperdal</a:t>
            </a:r>
            <a:r>
              <a:rPr lang="it-IT" dirty="0"/>
              <a:t> ed </a:t>
            </a:r>
            <a:r>
              <a:rPr lang="it-IT" dirty="0" err="1"/>
              <a:t>Olanzapina</a:t>
            </a:r>
            <a:r>
              <a:rPr lang="it-IT" dirty="0"/>
              <a:t> si associano a gravi aumenti di peso e ad alterazioni nel livello di prolattina (possibile galattorrea). Esiste un esame del sangue che permette di seguire l’aumento della PRL ed eventuali antidoti (es. </a:t>
            </a:r>
            <a:r>
              <a:rPr lang="it-IT" dirty="0" err="1"/>
              <a:t>parlodel</a:t>
            </a:r>
            <a:r>
              <a:rPr lang="it-IT" dirty="0"/>
              <a:t>, </a:t>
            </a:r>
            <a:r>
              <a:rPr lang="it-IT" dirty="0" err="1"/>
              <a:t>dostinex</a:t>
            </a:r>
            <a:r>
              <a:rPr lang="it-IT" dirty="0"/>
              <a:t>)</a:t>
            </a:r>
          </a:p>
          <a:p>
            <a:r>
              <a:rPr lang="it-IT" dirty="0"/>
              <a:t>Sorvegliare il peso, se aumenta troppo, prima che sia troppo tardi, pensare ad una alternativa es </a:t>
            </a:r>
            <a:r>
              <a:rPr lang="it-IT" dirty="0" err="1"/>
              <a:t>quetiapina</a:t>
            </a:r>
            <a:r>
              <a:rPr lang="it-IT" dirty="0"/>
              <a:t> o meglio </a:t>
            </a:r>
            <a:r>
              <a:rPr lang="it-IT" dirty="0" err="1"/>
              <a:t>abilify</a:t>
            </a:r>
            <a:r>
              <a:rPr lang="it-IT" dirty="0"/>
              <a:t> (</a:t>
            </a:r>
            <a:r>
              <a:rPr lang="it-IT" dirty="0" err="1"/>
              <a:t>aripiprazolo</a:t>
            </a:r>
            <a:r>
              <a:rPr lang="it-IT" dirty="0"/>
              <a:t>) Da non sottovalutare l’</a:t>
            </a:r>
            <a:r>
              <a:rPr lang="it-IT" dirty="0" err="1"/>
              <a:t>aloperidolo</a:t>
            </a:r>
            <a:r>
              <a:rPr lang="it-IT" dirty="0"/>
              <a:t> lo usiamo da oltre 60 anni, gli effetti di alterazione </a:t>
            </a:r>
            <a:r>
              <a:rPr lang="it-IT" dirty="0" err="1"/>
              <a:t>dell’ecg</a:t>
            </a:r>
            <a:r>
              <a:rPr lang="it-IT" dirty="0"/>
              <a:t> sono stati probabilmente amplificati per favorire la vendita dei ben più costosi farmaci antipsicotici moderni</a:t>
            </a:r>
          </a:p>
          <a:p>
            <a:r>
              <a:rPr lang="it-IT" dirty="0"/>
              <a:t> </a:t>
            </a:r>
          </a:p>
        </p:txBody>
      </p:sp>
    </p:spTree>
    <p:extLst>
      <p:ext uri="{BB962C8B-B14F-4D97-AF65-F5344CB8AC3E}">
        <p14:creationId xmlns:p14="http://schemas.microsoft.com/office/powerpoint/2010/main" val="8471665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949E915-4140-42F8-924C-06E4A38C9805}"/>
              </a:ext>
            </a:extLst>
          </p:cNvPr>
          <p:cNvSpPr>
            <a:spLocks noGrp="1"/>
          </p:cNvSpPr>
          <p:nvPr>
            <p:ph type="title"/>
          </p:nvPr>
        </p:nvSpPr>
        <p:spPr/>
        <p:txBody>
          <a:bodyPr/>
          <a:lstStyle/>
          <a:p>
            <a:r>
              <a:rPr lang="it-IT" dirty="0"/>
              <a:t>Stabilizzatori dell’umore</a:t>
            </a:r>
          </a:p>
        </p:txBody>
      </p:sp>
      <p:sp>
        <p:nvSpPr>
          <p:cNvPr id="3" name="Segnaposto contenuto 2">
            <a:extLst>
              <a:ext uri="{FF2B5EF4-FFF2-40B4-BE49-F238E27FC236}">
                <a16:creationId xmlns:a16="http://schemas.microsoft.com/office/drawing/2014/main" id="{E625057F-8809-4986-B6F2-387387B5C7AB}"/>
              </a:ext>
            </a:extLst>
          </p:cNvPr>
          <p:cNvSpPr>
            <a:spLocks noGrp="1"/>
          </p:cNvSpPr>
          <p:nvPr>
            <p:ph idx="1"/>
          </p:nvPr>
        </p:nvSpPr>
        <p:spPr/>
        <p:txBody>
          <a:bodyPr>
            <a:normAutofit lnSpcReduction="10000"/>
          </a:bodyPr>
          <a:lstStyle/>
          <a:p>
            <a:r>
              <a:rPr lang="it-IT" dirty="0"/>
              <a:t> </a:t>
            </a:r>
            <a:r>
              <a:rPr lang="it-IT" dirty="0" err="1"/>
              <a:t>Depakin</a:t>
            </a:r>
            <a:r>
              <a:rPr lang="it-IT" dirty="0"/>
              <a:t> (</a:t>
            </a:r>
            <a:r>
              <a:rPr lang="it-IT" dirty="0" err="1"/>
              <a:t>ac</a:t>
            </a:r>
            <a:r>
              <a:rPr lang="it-IT" dirty="0"/>
              <a:t>. </a:t>
            </a:r>
            <a:r>
              <a:rPr lang="it-IT" dirty="0" err="1"/>
              <a:t>Valproico</a:t>
            </a:r>
            <a:r>
              <a:rPr lang="it-IT" dirty="0"/>
              <a:t>) e </a:t>
            </a:r>
            <a:r>
              <a:rPr lang="it-IT" dirty="0" err="1"/>
              <a:t>Tegretol</a:t>
            </a:r>
            <a:r>
              <a:rPr lang="it-IT" dirty="0"/>
              <a:t> (carbamazepina) sono farmaci utili per auto ed etero aggressività e per la impulsività.</a:t>
            </a:r>
          </a:p>
          <a:p>
            <a:r>
              <a:rPr lang="it-IT" dirty="0"/>
              <a:t>Se ci sono concomitanti sintomi dolorosi pensare al </a:t>
            </a:r>
            <a:r>
              <a:rPr lang="it-IT" dirty="0" err="1"/>
              <a:t>Lyrica</a:t>
            </a:r>
            <a:r>
              <a:rPr lang="it-IT" dirty="0"/>
              <a:t> (</a:t>
            </a:r>
            <a:r>
              <a:rPr lang="it-IT" dirty="0" err="1"/>
              <a:t>pregabalin</a:t>
            </a:r>
            <a:r>
              <a:rPr lang="it-IT" dirty="0"/>
              <a:t>)</a:t>
            </a:r>
          </a:p>
          <a:p>
            <a:r>
              <a:rPr lang="it-IT" dirty="0"/>
              <a:t>SSRI possono essere associati come  importante trattamento secondario</a:t>
            </a:r>
          </a:p>
          <a:p>
            <a:r>
              <a:rPr lang="it-IT" dirty="0"/>
              <a:t>Il </a:t>
            </a:r>
            <a:r>
              <a:rPr lang="it-IT" dirty="0" err="1"/>
              <a:t>depakin</a:t>
            </a:r>
            <a:r>
              <a:rPr lang="it-IT" dirty="0"/>
              <a:t> può fare ingrassare e non dovrebbe essere dato a donne in età fertile</a:t>
            </a:r>
          </a:p>
          <a:p>
            <a:endParaRPr lang="it-IT" dirty="0"/>
          </a:p>
        </p:txBody>
      </p:sp>
    </p:spTree>
    <p:extLst>
      <p:ext uri="{BB962C8B-B14F-4D97-AF65-F5344CB8AC3E}">
        <p14:creationId xmlns:p14="http://schemas.microsoft.com/office/powerpoint/2010/main" val="33981976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FD28561-C5DF-4E2F-A296-1121C448039A}"/>
              </a:ext>
            </a:extLst>
          </p:cNvPr>
          <p:cNvSpPr>
            <a:spLocks noGrp="1"/>
          </p:cNvSpPr>
          <p:nvPr>
            <p:ph type="title"/>
          </p:nvPr>
        </p:nvSpPr>
        <p:spPr/>
        <p:txBody>
          <a:bodyPr/>
          <a:lstStyle/>
          <a:p>
            <a:r>
              <a:rPr lang="it-IT" dirty="0"/>
              <a:t>Sali di Litio</a:t>
            </a:r>
          </a:p>
        </p:txBody>
      </p:sp>
      <p:sp>
        <p:nvSpPr>
          <p:cNvPr id="3" name="Segnaposto contenuto 2">
            <a:extLst>
              <a:ext uri="{FF2B5EF4-FFF2-40B4-BE49-F238E27FC236}">
                <a16:creationId xmlns:a16="http://schemas.microsoft.com/office/drawing/2014/main" id="{95AB1DC2-580C-42BC-A1E3-2A0B9587AA04}"/>
              </a:ext>
            </a:extLst>
          </p:cNvPr>
          <p:cNvSpPr>
            <a:spLocks noGrp="1"/>
          </p:cNvSpPr>
          <p:nvPr>
            <p:ph idx="1"/>
          </p:nvPr>
        </p:nvSpPr>
        <p:spPr/>
        <p:txBody>
          <a:bodyPr/>
          <a:lstStyle/>
          <a:p>
            <a:pPr marL="0" indent="0">
              <a:buNone/>
            </a:pPr>
            <a:endParaRPr lang="it-IT" dirty="0"/>
          </a:p>
          <a:p>
            <a:r>
              <a:rPr lang="it-IT" dirty="0" err="1"/>
              <a:t>Carbolithium</a:t>
            </a:r>
            <a:endParaRPr lang="it-IT" dirty="0"/>
          </a:p>
          <a:p>
            <a:r>
              <a:rPr lang="it-IT" dirty="0" err="1"/>
              <a:t>Resilient</a:t>
            </a:r>
            <a:endParaRPr lang="it-IT" dirty="0"/>
          </a:p>
          <a:p>
            <a:endParaRPr lang="it-IT" dirty="0"/>
          </a:p>
          <a:p>
            <a:r>
              <a:rPr lang="it-IT" dirty="0"/>
              <a:t>Tiroide</a:t>
            </a:r>
          </a:p>
          <a:p>
            <a:r>
              <a:rPr lang="it-IT" dirty="0"/>
              <a:t>Cuore </a:t>
            </a:r>
            <a:r>
              <a:rPr lang="it-IT" dirty="0" err="1"/>
              <a:t>Ecg</a:t>
            </a:r>
            <a:endParaRPr lang="it-IT" dirty="0"/>
          </a:p>
          <a:p>
            <a:r>
              <a:rPr lang="it-IT" dirty="0"/>
              <a:t>Reni</a:t>
            </a:r>
          </a:p>
          <a:p>
            <a:endParaRPr lang="it-IT" dirty="0"/>
          </a:p>
        </p:txBody>
      </p:sp>
    </p:spTree>
    <p:extLst>
      <p:ext uri="{BB962C8B-B14F-4D97-AF65-F5344CB8AC3E}">
        <p14:creationId xmlns:p14="http://schemas.microsoft.com/office/powerpoint/2010/main" val="5359044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SSRI</a:t>
            </a:r>
          </a:p>
        </p:txBody>
      </p:sp>
      <p:sp>
        <p:nvSpPr>
          <p:cNvPr id="3" name="Segnaposto contenuto 2"/>
          <p:cNvSpPr>
            <a:spLocks noGrp="1"/>
          </p:cNvSpPr>
          <p:nvPr>
            <p:ph idx="1"/>
          </p:nvPr>
        </p:nvSpPr>
        <p:spPr/>
        <p:txBody>
          <a:bodyPr>
            <a:normAutofit fontScale="92500" lnSpcReduction="10000"/>
          </a:bodyPr>
          <a:lstStyle/>
          <a:p>
            <a:r>
              <a:rPr lang="it-IT" dirty="0"/>
              <a:t>Antidepressivi SSRI e SNRI molto più scelti rispetto ai triciclici in considerazione agli effetti </a:t>
            </a:r>
            <a:r>
              <a:rPr lang="it-IT" dirty="0" err="1"/>
              <a:t>antiossessivi</a:t>
            </a:r>
            <a:r>
              <a:rPr lang="it-IT" dirty="0"/>
              <a:t>, spesso rilevanti in caso di autolesionismo e aggressività</a:t>
            </a:r>
          </a:p>
          <a:p>
            <a:r>
              <a:rPr lang="it-IT" dirty="0"/>
              <a:t>I più usati sono: </a:t>
            </a:r>
            <a:r>
              <a:rPr lang="it-IT" dirty="0" err="1"/>
              <a:t>citalopram</a:t>
            </a:r>
            <a:r>
              <a:rPr lang="it-IT" dirty="0"/>
              <a:t>, seguito da fluoxetina e da </a:t>
            </a:r>
            <a:r>
              <a:rPr lang="it-IT" dirty="0" err="1"/>
              <a:t>sertralina</a:t>
            </a:r>
            <a:r>
              <a:rPr lang="it-IT" dirty="0"/>
              <a:t> (utilizzabile anche nei bambini), </a:t>
            </a:r>
            <a:r>
              <a:rPr lang="it-IT" dirty="0" err="1"/>
              <a:t>paroxetina</a:t>
            </a:r>
            <a:r>
              <a:rPr lang="it-IT" dirty="0"/>
              <a:t>  comunque nella prescrizione si notano solo lievi differenze tra questi prodotti. A volte se non funziona uno si può provare con un altro</a:t>
            </a:r>
          </a:p>
          <a:p>
            <a:endParaRPr lang="it-IT"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Dosaggi</a:t>
            </a:r>
          </a:p>
        </p:txBody>
      </p:sp>
      <p:sp>
        <p:nvSpPr>
          <p:cNvPr id="3" name="Segnaposto contenuto 2"/>
          <p:cNvSpPr>
            <a:spLocks noGrp="1"/>
          </p:cNvSpPr>
          <p:nvPr>
            <p:ph idx="1"/>
          </p:nvPr>
        </p:nvSpPr>
        <p:spPr/>
        <p:txBody>
          <a:bodyPr/>
          <a:lstStyle/>
          <a:p>
            <a:pPr marL="0" indent="0">
              <a:buNone/>
            </a:pPr>
            <a:endParaRPr lang="it-IT" dirty="0"/>
          </a:p>
          <a:p>
            <a:r>
              <a:rPr lang="it-IT" dirty="0"/>
              <a:t>Per antipsicotici atipici generalmente dosaggi bassi</a:t>
            </a:r>
          </a:p>
          <a:p>
            <a:r>
              <a:rPr lang="it-IT" dirty="0"/>
              <a:t>Per antidepressivi e stabilizzatori dell’umore dosaggi abituali</a:t>
            </a:r>
          </a:p>
          <a:p>
            <a:endParaRPr lang="it-IT" dirty="0"/>
          </a:p>
          <a:p>
            <a:endParaRPr lang="it-IT"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Naltrexone</a:t>
            </a:r>
          </a:p>
        </p:txBody>
      </p:sp>
      <p:sp>
        <p:nvSpPr>
          <p:cNvPr id="3" name="Segnaposto contenuto 2"/>
          <p:cNvSpPr>
            <a:spLocks noGrp="1"/>
          </p:cNvSpPr>
          <p:nvPr>
            <p:ph idx="1"/>
          </p:nvPr>
        </p:nvSpPr>
        <p:spPr/>
        <p:txBody>
          <a:bodyPr>
            <a:normAutofit fontScale="92500" lnSpcReduction="20000"/>
          </a:bodyPr>
          <a:lstStyle/>
          <a:p>
            <a:pPr marL="0" indent="0">
              <a:buNone/>
            </a:pPr>
            <a:endParaRPr lang="it-IT" dirty="0"/>
          </a:p>
          <a:p>
            <a:r>
              <a:rPr lang="it-IT" dirty="0"/>
              <a:t>Antagonisti degli oppiacei (es naltrexone) sono a volte utili per il trattamento dell’autolesionismo nel 30% di soggetti autistici autolesionistici. Questi presentano una scarsità funzionale di inibitori delle endorfine e quindi le endorfine prodotte dall’autolesionismo restano a lungo attive. Basta picchiarsi sui lividi per «farsi </a:t>
            </a:r>
            <a:r>
              <a:rPr lang="it-IT" dirty="0" err="1"/>
              <a:t>ua</a:t>
            </a:r>
            <a:r>
              <a:rPr lang="it-IT" dirty="0"/>
              <a:t> dose» e raggiungere una condizione di nirvana. Iniziale peggioramento di sintomi seguito poi da cessazione del problema</a:t>
            </a:r>
          </a:p>
          <a:p>
            <a:pPr marL="0" indent="0">
              <a:buNone/>
            </a:pPr>
            <a:endParaRPr lang="it-IT"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25F1153-6D9F-43EC-80AD-0306B1BF832B}"/>
              </a:ext>
            </a:extLst>
          </p:cNvPr>
          <p:cNvSpPr>
            <a:spLocks noGrp="1"/>
          </p:cNvSpPr>
          <p:nvPr>
            <p:ph type="title"/>
          </p:nvPr>
        </p:nvSpPr>
        <p:spPr/>
        <p:txBody>
          <a:bodyPr/>
          <a:lstStyle/>
          <a:p>
            <a:r>
              <a:rPr lang="it-IT" dirty="0"/>
              <a:t>Betabloccanti</a:t>
            </a:r>
          </a:p>
        </p:txBody>
      </p:sp>
      <p:sp>
        <p:nvSpPr>
          <p:cNvPr id="3" name="Segnaposto contenuto 2">
            <a:extLst>
              <a:ext uri="{FF2B5EF4-FFF2-40B4-BE49-F238E27FC236}">
                <a16:creationId xmlns:a16="http://schemas.microsoft.com/office/drawing/2014/main" id="{F8859F3F-EB24-4B96-A65A-5748EEBEEDC5}"/>
              </a:ext>
            </a:extLst>
          </p:cNvPr>
          <p:cNvSpPr>
            <a:spLocks noGrp="1"/>
          </p:cNvSpPr>
          <p:nvPr>
            <p:ph idx="1"/>
          </p:nvPr>
        </p:nvSpPr>
        <p:spPr/>
        <p:txBody>
          <a:bodyPr/>
          <a:lstStyle/>
          <a:p>
            <a:r>
              <a:rPr lang="it-IT" dirty="0"/>
              <a:t>Bloccano l’ effetto della adrenalina sul corpo, utili per fobia sociale, per alcune forme di somatizzazione, ed a volte per ridurre la aggressività</a:t>
            </a:r>
          </a:p>
        </p:txBody>
      </p:sp>
    </p:spTree>
    <p:extLst>
      <p:ext uri="{BB962C8B-B14F-4D97-AF65-F5344CB8AC3E}">
        <p14:creationId xmlns:p14="http://schemas.microsoft.com/office/powerpoint/2010/main" val="20521666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AED6E64-C595-4191-B980-9A9CABFF9E36}"/>
              </a:ext>
            </a:extLst>
          </p:cNvPr>
          <p:cNvSpPr>
            <a:spLocks noGrp="1"/>
          </p:cNvSpPr>
          <p:nvPr>
            <p:ph type="title"/>
          </p:nvPr>
        </p:nvSpPr>
        <p:spPr/>
        <p:txBody>
          <a:bodyPr/>
          <a:lstStyle/>
          <a:p>
            <a:r>
              <a:rPr lang="it-IT" dirty="0"/>
              <a:t>Benzodiazepine</a:t>
            </a:r>
          </a:p>
        </p:txBody>
      </p:sp>
      <p:sp>
        <p:nvSpPr>
          <p:cNvPr id="3" name="Segnaposto contenuto 2">
            <a:extLst>
              <a:ext uri="{FF2B5EF4-FFF2-40B4-BE49-F238E27FC236}">
                <a16:creationId xmlns:a16="http://schemas.microsoft.com/office/drawing/2014/main" id="{0549CA3F-D683-448C-95FB-4A723071F628}"/>
              </a:ext>
            </a:extLst>
          </p:cNvPr>
          <p:cNvSpPr>
            <a:spLocks noGrp="1"/>
          </p:cNvSpPr>
          <p:nvPr>
            <p:ph idx="1"/>
          </p:nvPr>
        </p:nvSpPr>
        <p:spPr/>
        <p:txBody>
          <a:bodyPr/>
          <a:lstStyle/>
          <a:p>
            <a:r>
              <a:rPr lang="it-IT"/>
              <a:t>Limitato </a:t>
            </a:r>
            <a:r>
              <a:rPr lang="it-IT" dirty="0"/>
              <a:t>uso</a:t>
            </a:r>
          </a:p>
        </p:txBody>
      </p:sp>
    </p:spTree>
    <p:extLst>
      <p:ext uri="{BB962C8B-B14F-4D97-AF65-F5344CB8AC3E}">
        <p14:creationId xmlns:p14="http://schemas.microsoft.com/office/powerpoint/2010/main" val="425187872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POLIPRESCRIZIONE</a:t>
            </a:r>
            <a:br>
              <a:rPr lang="it-IT" dirty="0"/>
            </a:br>
            <a:endParaRPr lang="it-IT" dirty="0"/>
          </a:p>
        </p:txBody>
      </p:sp>
      <p:sp>
        <p:nvSpPr>
          <p:cNvPr id="3" name="Segnaposto contenuto 2"/>
          <p:cNvSpPr>
            <a:spLocks noGrp="1"/>
          </p:cNvSpPr>
          <p:nvPr>
            <p:ph idx="1"/>
          </p:nvPr>
        </p:nvSpPr>
        <p:spPr/>
        <p:txBody>
          <a:bodyPr>
            <a:normAutofit fontScale="77500" lnSpcReduction="20000"/>
          </a:bodyPr>
          <a:lstStyle/>
          <a:p>
            <a:r>
              <a:rPr lang="it-IT" dirty="0"/>
              <a:t>È LA NORMA, MA MANCANO INDICAZIONI CIRCA LA SUA UTILITA’</a:t>
            </a:r>
          </a:p>
          <a:p>
            <a:r>
              <a:rPr lang="it-IT" dirty="0"/>
              <a:t> Spesso semplificando la prescrizione non si perdono i risultati e si migliora la qualità di vita</a:t>
            </a:r>
          </a:p>
          <a:p>
            <a:r>
              <a:rPr lang="it-IT" dirty="0"/>
              <a:t>Porsi il problema del perché si aggiunge un farmaco, scriverlo e descriverlo al paziente ed al suo tutore, il farmaco aggiuntivo dovrebbe essere prescritto nell’interesse del paziente ed aggiunto gradualmente. Se non si notano miglioramenti rivalutare la situazione. Se ci sono miglioramenti, domandarsi se è necessario continuare con la prima prescrizione. Non aggiungere farmaci della stesa famiglia (es 2 antidepressivi serotoninergici) unica eccezione due antiepilettici spesso necessari per il controllo della epilessia).</a:t>
            </a:r>
          </a:p>
        </p:txBody>
      </p:sp>
    </p:spTree>
    <p:extLst>
      <p:ext uri="{BB962C8B-B14F-4D97-AF65-F5344CB8AC3E}">
        <p14:creationId xmlns:p14="http://schemas.microsoft.com/office/powerpoint/2010/main" val="426063205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953AF7D-CBAF-4ABA-AF23-02A57D08991A}"/>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34EBABC9-6E7F-4083-A83D-3E6D4411C5C6}"/>
              </a:ext>
            </a:extLst>
          </p:cNvPr>
          <p:cNvSpPr>
            <a:spLocks noGrp="1"/>
          </p:cNvSpPr>
          <p:nvPr>
            <p:ph idx="1"/>
          </p:nvPr>
        </p:nvSpPr>
        <p:spPr/>
        <p:txBody>
          <a:bodyPr>
            <a:normAutofit fontScale="92500"/>
          </a:bodyPr>
          <a:lstStyle/>
          <a:p>
            <a:r>
              <a:rPr lang="it-IT" dirty="0"/>
              <a:t>Se si hanno risultati, considerare la possibilità di ridurre le dosi, ritornare presto alla monoterapia, considerare le alternative non farmacologiche.</a:t>
            </a:r>
          </a:p>
          <a:p>
            <a:r>
              <a:rPr lang="it-IT" dirty="0"/>
              <a:t>Evitare più di due farmaci contemporaneamente se non dopo consulto. L’uso di più di tre farmaci contemporaneamente è difficile da giustificare a meno che non ci sia epilessia o disturbo psichiatrico concomitante.</a:t>
            </a:r>
          </a:p>
          <a:p>
            <a:endParaRPr lang="it-IT" dirty="0"/>
          </a:p>
        </p:txBody>
      </p:sp>
    </p:spTree>
    <p:extLst>
      <p:ext uri="{BB962C8B-B14F-4D97-AF65-F5344CB8AC3E}">
        <p14:creationId xmlns:p14="http://schemas.microsoft.com/office/powerpoint/2010/main" val="30118937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Riferimenti Bibliografici</a:t>
            </a:r>
          </a:p>
        </p:txBody>
      </p:sp>
      <p:sp>
        <p:nvSpPr>
          <p:cNvPr id="3" name="Segnaposto contenuto 2"/>
          <p:cNvSpPr>
            <a:spLocks noGrp="1"/>
          </p:cNvSpPr>
          <p:nvPr>
            <p:ph idx="1"/>
          </p:nvPr>
        </p:nvSpPr>
        <p:spPr/>
        <p:txBody>
          <a:bodyPr/>
          <a:lstStyle/>
          <a:p>
            <a:r>
              <a:rPr lang="it-IT" dirty="0"/>
              <a:t>Rovetto F. Psicologia clinica, psichiatria, psicofarmacologia: uno spazio di integrazione. Franco angeli 2016</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Si elimina un farmaco alla volta e con gradualità</a:t>
            </a:r>
          </a:p>
          <a:p>
            <a:r>
              <a:rPr lang="it-IT" dirty="0"/>
              <a:t>Per iniezione si usano praticamente solo prodotti deposito in caso di rischio di mancanza di </a:t>
            </a:r>
            <a:r>
              <a:rPr lang="it-IT" dirty="0" err="1"/>
              <a:t>compliance</a:t>
            </a:r>
            <a:r>
              <a:rPr lang="it-IT" dirty="0"/>
              <a:t> alla terapia.</a:t>
            </a:r>
          </a:p>
          <a:p>
            <a:endParaRPr lang="it-IT" dirty="0"/>
          </a:p>
          <a:p>
            <a:endParaRPr lang="it-IT" dirty="0"/>
          </a:p>
        </p:txBody>
      </p:sp>
    </p:spTree>
    <p:extLst>
      <p:ext uri="{BB962C8B-B14F-4D97-AF65-F5344CB8AC3E}">
        <p14:creationId xmlns:p14="http://schemas.microsoft.com/office/powerpoint/2010/main" val="363631697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39F383F-3CA5-4D55-92C5-77CB7035BD36}"/>
              </a:ext>
            </a:extLst>
          </p:cNvPr>
          <p:cNvSpPr>
            <a:spLocks noGrp="1"/>
          </p:cNvSpPr>
          <p:nvPr>
            <p:ph type="title"/>
          </p:nvPr>
        </p:nvSpPr>
        <p:spPr/>
        <p:txBody>
          <a:bodyPr>
            <a:normAutofit fontScale="90000"/>
          </a:bodyPr>
          <a:lstStyle/>
          <a:p>
            <a:r>
              <a:rPr lang="it-IT" dirty="0"/>
              <a:t>SEDAZIONE RAPIDA</a:t>
            </a:r>
            <a:br>
              <a:rPr lang="it-IT" dirty="0"/>
            </a:br>
            <a:endParaRPr lang="it-IT" dirty="0"/>
          </a:p>
        </p:txBody>
      </p:sp>
      <p:sp>
        <p:nvSpPr>
          <p:cNvPr id="3" name="Segnaposto contenuto 2">
            <a:extLst>
              <a:ext uri="{FF2B5EF4-FFF2-40B4-BE49-F238E27FC236}">
                <a16:creationId xmlns:a16="http://schemas.microsoft.com/office/drawing/2014/main" id="{7AF86040-433A-4BBC-ACBE-FB9BFE1D2AC1}"/>
              </a:ext>
            </a:extLst>
          </p:cNvPr>
          <p:cNvSpPr>
            <a:spLocks noGrp="1"/>
          </p:cNvSpPr>
          <p:nvPr>
            <p:ph idx="1"/>
          </p:nvPr>
        </p:nvSpPr>
        <p:spPr/>
        <p:txBody>
          <a:bodyPr>
            <a:normAutofit lnSpcReduction="10000"/>
          </a:bodyPr>
          <a:lstStyle/>
          <a:p>
            <a:r>
              <a:rPr lang="it-IT" dirty="0"/>
              <a:t>Viene usato </a:t>
            </a:r>
            <a:r>
              <a:rPr lang="it-IT" dirty="0" err="1"/>
              <a:t>entumin</a:t>
            </a:r>
            <a:r>
              <a:rPr lang="it-IT" dirty="0"/>
              <a:t> o </a:t>
            </a:r>
            <a:r>
              <a:rPr lang="it-IT" dirty="0" err="1"/>
              <a:t>aloperidolo</a:t>
            </a:r>
            <a:r>
              <a:rPr lang="it-IT" dirty="0"/>
              <a:t> 5-10 mg,  in alternativa </a:t>
            </a:r>
            <a:r>
              <a:rPr lang="it-IT" dirty="0" err="1"/>
              <a:t>talofen</a:t>
            </a:r>
            <a:r>
              <a:rPr lang="it-IT" dirty="0"/>
              <a:t> (fa dormire) o </a:t>
            </a:r>
            <a:r>
              <a:rPr lang="it-IT" dirty="0" err="1"/>
              <a:t>largactil</a:t>
            </a:r>
            <a:r>
              <a:rPr lang="it-IT" dirty="0"/>
              <a:t>. </a:t>
            </a:r>
          </a:p>
          <a:p>
            <a:r>
              <a:rPr lang="it-IT" dirty="0"/>
              <a:t>Meno utili le BDZ es diazepam, </a:t>
            </a:r>
            <a:r>
              <a:rPr lang="it-IT" dirty="0" err="1"/>
              <a:t>lorazepam</a:t>
            </a:r>
            <a:r>
              <a:rPr lang="it-IT" dirty="0"/>
              <a:t>, </a:t>
            </a:r>
            <a:r>
              <a:rPr lang="it-IT" dirty="0" err="1"/>
              <a:t>delorazepam</a:t>
            </a:r>
            <a:r>
              <a:rPr lang="it-IT" dirty="0"/>
              <a:t>. Che possono aumentare la aggressività per effetto paradosso</a:t>
            </a:r>
          </a:p>
          <a:p>
            <a:r>
              <a:rPr lang="it-IT" dirty="0"/>
              <a:t>In caso di reazioni violente particolarmente gravi pensare al ricovero.</a:t>
            </a:r>
          </a:p>
          <a:p>
            <a:r>
              <a:rPr lang="it-IT" dirty="0"/>
              <a:t> </a:t>
            </a:r>
          </a:p>
          <a:p>
            <a:pPr marL="0" indent="0">
              <a:buNone/>
            </a:pPr>
            <a:r>
              <a:rPr lang="it-IT" dirty="0"/>
              <a:t> </a:t>
            </a:r>
          </a:p>
          <a:p>
            <a:endParaRPr lang="it-IT" dirty="0"/>
          </a:p>
        </p:txBody>
      </p:sp>
    </p:spTree>
    <p:extLst>
      <p:ext uri="{BB962C8B-B14F-4D97-AF65-F5344CB8AC3E}">
        <p14:creationId xmlns:p14="http://schemas.microsoft.com/office/powerpoint/2010/main" val="123306636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Prescrizione al bisogno</a:t>
            </a:r>
            <a:br>
              <a:rPr lang="it-IT" dirty="0"/>
            </a:br>
            <a:endParaRPr lang="it-IT" dirty="0"/>
          </a:p>
        </p:txBody>
      </p:sp>
      <p:sp>
        <p:nvSpPr>
          <p:cNvPr id="3" name="Segnaposto contenuto 2"/>
          <p:cNvSpPr>
            <a:spLocks noGrp="1"/>
          </p:cNvSpPr>
          <p:nvPr>
            <p:ph idx="1"/>
          </p:nvPr>
        </p:nvSpPr>
        <p:spPr/>
        <p:txBody>
          <a:bodyPr>
            <a:normAutofit fontScale="77500" lnSpcReduction="20000"/>
          </a:bodyPr>
          <a:lstStyle/>
          <a:p>
            <a:r>
              <a:rPr lang="it-IT" dirty="0"/>
              <a:t>Dovrebbe collocarsi all’interno di un progetto terapeutico più ampio, indicare chiaramente ragioni e circostanze, risultati, frequenza di uso, indicare l’intervallo minimo tra le somministrazioni nel giorno, </a:t>
            </a:r>
          </a:p>
          <a:p>
            <a:r>
              <a:rPr lang="it-IT" dirty="0"/>
              <a:t>Se un farmaco non viene usato per sei mesi, considerare la possibilità di toglierlo dal piano terapeutico, non più di una classe di farmaci per uso al bisogno, </a:t>
            </a:r>
          </a:p>
          <a:p>
            <a:r>
              <a:rPr lang="it-IT" dirty="0"/>
              <a:t>se già prende un farmaco della stessa famiglia controllare rischio di eccessiva assunzione, </a:t>
            </a:r>
          </a:p>
          <a:p>
            <a:r>
              <a:rPr lang="it-IT" dirty="0"/>
              <a:t>se viene preso in continuazione prendere in considerazione la possibilità di includerlo nella prescrizione </a:t>
            </a:r>
          </a:p>
          <a:p>
            <a:endParaRPr lang="it-IT" dirty="0"/>
          </a:p>
          <a:p>
            <a:endParaRPr lang="it-IT" dirty="0"/>
          </a:p>
          <a:p>
            <a:endParaRPr lang="it-IT" dirty="0"/>
          </a:p>
          <a:p>
            <a:endParaRPr lang="it-IT" dirty="0"/>
          </a:p>
          <a:p>
            <a:endParaRPr lang="it-IT" dirty="0"/>
          </a:p>
        </p:txBody>
      </p:sp>
    </p:spTree>
    <p:extLst>
      <p:ext uri="{BB962C8B-B14F-4D97-AF65-F5344CB8AC3E}">
        <p14:creationId xmlns:p14="http://schemas.microsoft.com/office/powerpoint/2010/main" val="160279561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t>Il pano terapeutico dovrebbe essere scritto in modo chiaro (stampatello o macchina) prima di procedere alla compilazione delle ricette. </a:t>
            </a:r>
          </a:p>
          <a:p>
            <a:r>
              <a:rPr lang="it-IT" dirty="0"/>
              <a:t>Preoccuparsi del costo dei farmaci. I generici sono passati dal SSN. Funzionano bene, ma insistere che venga presa sempre la stessa marca (variabilità fino al 20% tra marche diverse)</a:t>
            </a:r>
          </a:p>
          <a:p>
            <a:pPr>
              <a:buNone/>
            </a:pPr>
            <a:r>
              <a:rPr lang="it-IT" dirty="0"/>
              <a:t> </a:t>
            </a:r>
          </a:p>
          <a:p>
            <a:r>
              <a:rPr lang="it-IT" dirty="0"/>
              <a:t>Prescrizioni spiegate e concordate col paziente, fatte nel suo interesse, meno restrittive possibile, aiutare il paziente a prendere le sue decisioni</a:t>
            </a:r>
          </a:p>
          <a:p>
            <a:endParaRPr lang="it-IT" dirty="0"/>
          </a:p>
        </p:txBody>
      </p:sp>
    </p:spTree>
    <p:extLst>
      <p:ext uri="{BB962C8B-B14F-4D97-AF65-F5344CB8AC3E}">
        <p14:creationId xmlns:p14="http://schemas.microsoft.com/office/powerpoint/2010/main" val="1480195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SOSPENSIONE DEL TRATTAMENTO</a:t>
            </a:r>
          </a:p>
        </p:txBody>
      </p:sp>
      <p:sp>
        <p:nvSpPr>
          <p:cNvPr id="3" name="Segnaposto contenuto 2"/>
          <p:cNvSpPr>
            <a:spLocks noGrp="1"/>
          </p:cNvSpPr>
          <p:nvPr>
            <p:ph idx="1"/>
          </p:nvPr>
        </p:nvSpPr>
        <p:spPr/>
        <p:txBody>
          <a:bodyPr>
            <a:normAutofit fontScale="77500" lnSpcReduction="20000"/>
          </a:bodyPr>
          <a:lstStyle/>
          <a:p>
            <a:endParaRPr lang="it-IT" dirty="0"/>
          </a:p>
          <a:p>
            <a:r>
              <a:rPr lang="it-IT" dirty="0"/>
              <a:t>NON SI TRATTA DI CURE A VITA</a:t>
            </a:r>
          </a:p>
          <a:p>
            <a:r>
              <a:rPr lang="it-IT" dirty="0"/>
              <a:t>In caso di miglioramento, con gradualità, gradualità dipende dal tipo di farmaco gravità della patologia e disponibilità di mezzi non farmacologici di trattamento. Discutere la sospensione con colleghi paziente e tutore.</a:t>
            </a:r>
          </a:p>
          <a:p>
            <a:r>
              <a:rPr lang="it-IT" dirty="0"/>
              <a:t>Prevedere un piano per evidenziare eventuali ricadute</a:t>
            </a:r>
          </a:p>
          <a:p>
            <a:r>
              <a:rPr lang="it-IT" dirty="0"/>
              <a:t>in caso di non risposta, dopo aver alzato la dose e provato per tempo congruo, avere coraggio di interrompere, accertarsi che la terapia sia stata seguita, tenere presente la possibilità di interazione tra farmaci controllare se la medicazione è ancora necessaria</a:t>
            </a:r>
          </a:p>
          <a:p>
            <a:endParaRPr lang="it-IT" dirty="0"/>
          </a:p>
          <a:p>
            <a:endParaRPr lang="it-IT" dirty="0"/>
          </a:p>
          <a:p>
            <a:endParaRPr lang="it-IT" dirty="0"/>
          </a:p>
          <a:p>
            <a:endParaRPr lang="it-IT" dirty="0"/>
          </a:p>
          <a:p>
            <a:endParaRPr lang="it-IT" dirty="0"/>
          </a:p>
          <a:p>
            <a:endParaRPr lang="it-IT" dirty="0"/>
          </a:p>
        </p:txBody>
      </p:sp>
    </p:spTree>
    <p:extLst>
      <p:ext uri="{BB962C8B-B14F-4D97-AF65-F5344CB8AC3E}">
        <p14:creationId xmlns:p14="http://schemas.microsoft.com/office/powerpoint/2010/main" val="77213193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10000"/>
          </a:bodyPr>
          <a:lstStyle/>
          <a:p>
            <a:r>
              <a:rPr lang="it-IT" dirty="0"/>
              <a:t>in condizioni in cui si nota un peggioramento, appurarne le cause, tenere presente il possibile ruolo dei farmaci</a:t>
            </a:r>
          </a:p>
          <a:p>
            <a:r>
              <a:rPr lang="it-IT" dirty="0"/>
              <a:t>12 mesi di comportamento stabile (o anche 6, ma non meno di 2) suggeriscono possibilità di iniziare il calo</a:t>
            </a:r>
          </a:p>
          <a:p>
            <a:r>
              <a:rPr lang="it-IT" dirty="0"/>
              <a:t>Se il comportamento problema riemerge dopo la sospensione forse abbiamo ridotti la terapia troppo in fretta: essere consapevoli degli effetti di sospensione (rimbalzo, astinenza ecc.) considerare le alternative non farmacologiche</a:t>
            </a:r>
          </a:p>
          <a:p>
            <a:r>
              <a:rPr lang="it-IT" dirty="0"/>
              <a:t>Particolare precauzione con dosi più alte del normale </a:t>
            </a:r>
          </a:p>
        </p:txBody>
      </p:sp>
    </p:spTree>
    <p:extLst>
      <p:ext uri="{BB962C8B-B14F-4D97-AF65-F5344CB8AC3E}">
        <p14:creationId xmlns:p14="http://schemas.microsoft.com/office/powerpoint/2010/main" val="218070967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La prescrizione col paziente con disabilità intellettiva</a:t>
            </a:r>
          </a:p>
        </p:txBody>
      </p:sp>
      <p:sp>
        <p:nvSpPr>
          <p:cNvPr id="3" name="Segnaposto contenuto 2"/>
          <p:cNvSpPr>
            <a:spLocks noGrp="1"/>
          </p:cNvSpPr>
          <p:nvPr>
            <p:ph idx="1"/>
          </p:nvPr>
        </p:nvSpPr>
        <p:spPr/>
        <p:txBody>
          <a:bodyPr>
            <a:normAutofit fontScale="92500" lnSpcReduction="10000"/>
          </a:bodyPr>
          <a:lstStyle/>
          <a:p>
            <a:r>
              <a:rPr lang="it-IT" dirty="0"/>
              <a:t>La decisione riguardo alla opportunità di un trattamento psicofarmacologico deve tener conto dell’andamento del problema, se è ciclico o se presenta un comportamento compulsivo in comorbilità.</a:t>
            </a:r>
          </a:p>
          <a:p>
            <a:r>
              <a:rPr lang="it-IT" dirty="0"/>
              <a:t>Opportuno interrogarsi sulla </a:t>
            </a:r>
            <a:r>
              <a:rPr lang="it-IT" dirty="0" err="1"/>
              <a:t>poliprescrizione</a:t>
            </a:r>
            <a:r>
              <a:rPr lang="it-IT" dirty="0"/>
              <a:t> e sulle dosi</a:t>
            </a:r>
          </a:p>
          <a:p>
            <a:r>
              <a:rPr lang="it-IT" dirty="0"/>
              <a:t>In generale interventi non farmacologici sono la prima scelta</a:t>
            </a:r>
          </a:p>
          <a:p>
            <a:r>
              <a:rPr lang="it-IT" dirty="0"/>
              <a:t>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dirty="0"/>
          </a:p>
        </p:txBody>
      </p:sp>
      <p:sp>
        <p:nvSpPr>
          <p:cNvPr id="3" name="Segnaposto contenuto 2"/>
          <p:cNvSpPr>
            <a:spLocks noGrp="1"/>
          </p:cNvSpPr>
          <p:nvPr>
            <p:ph idx="1"/>
          </p:nvPr>
        </p:nvSpPr>
        <p:spPr/>
        <p:txBody>
          <a:bodyPr>
            <a:normAutofit fontScale="85000" lnSpcReduction="10000"/>
          </a:bodyPr>
          <a:lstStyle/>
          <a:p>
            <a:r>
              <a:rPr lang="it-IT" dirty="0"/>
              <a:t>l’</a:t>
            </a:r>
            <a:r>
              <a:rPr lang="it-IT" dirty="0" err="1"/>
              <a:t>assessment</a:t>
            </a:r>
            <a:r>
              <a:rPr lang="it-IT" dirty="0"/>
              <a:t>  del caso continua in ogni fase del trattamento, anche se farmacologico, è importante mantenere un alto livello di comunicazione col paziente</a:t>
            </a:r>
          </a:p>
          <a:p>
            <a:r>
              <a:rPr lang="it-IT" dirty="0"/>
              <a:t>i problemi psichiatrici dovrebbero avere un adeguato trattamento farmacologico. </a:t>
            </a:r>
          </a:p>
          <a:p>
            <a:r>
              <a:rPr lang="it-IT" dirty="0"/>
              <a:t> Dopo aver preso in esame le alternative non farmacologiche, a volte è importante utilizzare farmaci in concomitanza con altre forme di intervento non farmacologico. Occorre rivalutare periodicamente gli interventi per valutarne la efficienza</a:t>
            </a:r>
          </a:p>
          <a:p>
            <a:endParaRPr lang="it-IT" dirty="0"/>
          </a:p>
        </p:txBody>
      </p:sp>
    </p:spTree>
    <p:extLst>
      <p:ext uri="{BB962C8B-B14F-4D97-AF65-F5344CB8AC3E}">
        <p14:creationId xmlns:p14="http://schemas.microsoft.com/office/powerpoint/2010/main" val="27804448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28220C2-70BE-48CA-840C-2B7C39E85A42}"/>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18BC8F84-3C92-4072-978D-F68DFDCC69B3}"/>
              </a:ext>
            </a:extLst>
          </p:cNvPr>
          <p:cNvSpPr>
            <a:spLocks noGrp="1"/>
          </p:cNvSpPr>
          <p:nvPr>
            <p:ph idx="1"/>
          </p:nvPr>
        </p:nvSpPr>
        <p:spPr/>
        <p:txBody>
          <a:bodyPr>
            <a:normAutofit fontScale="92500" lnSpcReduction="10000"/>
          </a:bodyPr>
          <a:lstStyle/>
          <a:p>
            <a:r>
              <a:rPr lang="it-IT" dirty="0"/>
              <a:t>Trattamento farmacologico va somministrato, se necessario, alla minima dose necessaria per il minimo tempo possibile. Importante prendere in considerazione la possibilità di rivolgersi a terapie non farmacologiche o a prove di eliminazione di farmaci.</a:t>
            </a:r>
          </a:p>
          <a:p>
            <a:r>
              <a:rPr lang="it-IT" dirty="0"/>
              <a:t>Nella prescrizione occorre tener presente le indicazione del paziente e dei suoi tutori.</a:t>
            </a:r>
          </a:p>
          <a:p>
            <a:r>
              <a:rPr lang="it-IT" dirty="0"/>
              <a:t>La prescrizione dovrebbe tener presente un concetto di rete.</a:t>
            </a:r>
          </a:p>
        </p:txBody>
      </p:sp>
    </p:spTree>
    <p:extLst>
      <p:ext uri="{BB962C8B-B14F-4D97-AF65-F5344CB8AC3E}">
        <p14:creationId xmlns:p14="http://schemas.microsoft.com/office/powerpoint/2010/main" val="25926610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dirty="0"/>
              <a:t>La prescrizione dovrebbe essere comunicata chiaramente alla persona con disabilità intellettiva ed alla famiglia che la ha in cura. Si dovrebbe ottenere una piena comprensione di quanto proposto (non «ordinato») ed un  consenso informato riguardo alla terapia</a:t>
            </a:r>
          </a:p>
          <a:p>
            <a:r>
              <a:rPr lang="it-IT" dirty="0"/>
              <a:t>Prima di iniziare una terapia occorre aver fatto una valutazione e formulazione del caso.</a:t>
            </a:r>
          </a:p>
          <a:p>
            <a:r>
              <a:rPr lang="it-IT" dirty="0"/>
              <a:t>Opportuna una valutazione anche fisica prima della prescrizione</a:t>
            </a:r>
          </a:p>
        </p:txBody>
      </p:sp>
    </p:spTree>
    <p:extLst>
      <p:ext uri="{BB962C8B-B14F-4D97-AF65-F5344CB8AC3E}">
        <p14:creationId xmlns:p14="http://schemas.microsoft.com/office/powerpoint/2010/main" val="25927633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Nella pratica clinica, un gran numero dei pazienti che incontriamo assumono farmaci</a:t>
            </a:r>
          </a:p>
          <a:p>
            <a:r>
              <a:rPr lang="it-IT" dirty="0"/>
              <a:t> Per qualche patologia l’uso dei farmaci è essenziale, per altre accessorio, per altre ancora l’utilità non è stata dimostrata, ma si fa lo stesso.</a:t>
            </a:r>
          </a:p>
          <a:p>
            <a:r>
              <a:rPr lang="it-IT" dirty="0"/>
              <a:t>Ciò accade ad esempio, nei disturbi personalità, autismo, disabilità intellettiva.</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10000"/>
          </a:bodyPr>
          <a:lstStyle/>
          <a:p>
            <a:r>
              <a:rPr lang="it-IT" dirty="0"/>
              <a:t>La prescrizione dovrebbe far parte di un più ampio approccio centrato sulla persona</a:t>
            </a:r>
          </a:p>
          <a:p>
            <a:r>
              <a:rPr lang="it-IT" dirty="0"/>
              <a:t>Si deve comunicare le caratteristiche del trattamento alle altre persone che seguono il paziente</a:t>
            </a:r>
          </a:p>
          <a:p>
            <a:r>
              <a:rPr lang="it-IT" dirty="0"/>
              <a:t>Si deve identificare una persona di riferimento che si accerti che la terapia venga effettivamente seguita</a:t>
            </a:r>
          </a:p>
          <a:p>
            <a:r>
              <a:rPr lang="it-IT" dirty="0"/>
              <a:t>La prescrizione deve essere scritta, in modo chiaramente leggibile, eventuali modifiche effettuate per telefono dovrebbero essere seguite da una prescrizione scritta</a:t>
            </a:r>
          </a:p>
          <a:p>
            <a:endParaRPr lang="it-IT" dirty="0"/>
          </a:p>
        </p:txBody>
      </p:sp>
    </p:spTree>
    <p:extLst>
      <p:ext uri="{BB962C8B-B14F-4D97-AF65-F5344CB8AC3E}">
        <p14:creationId xmlns:p14="http://schemas.microsoft.com/office/powerpoint/2010/main" val="145504410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70B32C1-3C9B-45D4-99ED-774D73CA6372}"/>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725D0128-FC17-4218-BCC3-0F5BC24D2278}"/>
              </a:ext>
            </a:extLst>
          </p:cNvPr>
          <p:cNvSpPr>
            <a:spLocks noGrp="1"/>
          </p:cNvSpPr>
          <p:nvPr>
            <p:ph idx="1"/>
          </p:nvPr>
        </p:nvSpPr>
        <p:spPr/>
        <p:txBody>
          <a:bodyPr>
            <a:normAutofit lnSpcReduction="10000"/>
          </a:bodyPr>
          <a:lstStyle/>
          <a:p>
            <a:r>
              <a:rPr lang="it-IT" dirty="0"/>
              <a:t>I possibili effetti collaterali della terapia dovrebbero essere descritti ed indicati possibilmente per scritto, si dovrebbe informare il paziente e chi lo segue riguardo a che fare se compaiono effetti collaterali</a:t>
            </a:r>
          </a:p>
          <a:p>
            <a:endParaRPr lang="it-IT" dirty="0"/>
          </a:p>
          <a:p>
            <a:r>
              <a:rPr lang="it-IT" dirty="0"/>
              <a:t>La scrittura dovrebbe essere chiara (le barzellette sulla scrittura dei medici non sono infondate)</a:t>
            </a:r>
          </a:p>
        </p:txBody>
      </p:sp>
    </p:spTree>
    <p:extLst>
      <p:ext uri="{BB962C8B-B14F-4D97-AF65-F5344CB8AC3E}">
        <p14:creationId xmlns:p14="http://schemas.microsoft.com/office/powerpoint/2010/main" val="82416760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Se un farmaco non funziona se ne prova un altro nella stessa famiglia e poi naturalmente si prende nota del prodotto efficace</a:t>
            </a:r>
          </a:p>
          <a:p>
            <a:r>
              <a:rPr lang="it-IT" dirty="0"/>
              <a:t>Frequente </a:t>
            </a:r>
            <a:r>
              <a:rPr lang="it-IT" dirty="0" err="1"/>
              <a:t>poliprescrizione</a:t>
            </a:r>
            <a:endParaRPr lang="it-IT" dirty="0"/>
          </a:p>
          <a:p>
            <a:r>
              <a:rPr lang="it-IT" dirty="0"/>
              <a:t>La prescrizione farmacologica viene spesso giustificata dal fallimento di interventi non farmacologici, rischio di danno o sofferenza per l’utente o di altre persone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Si dovrebbe cercare di non affrontare il comportamento quanto piuttosto le cause. </a:t>
            </a:r>
          </a:p>
          <a:p>
            <a:r>
              <a:rPr lang="it-IT" dirty="0"/>
              <a:t>Tra le molte cause di problemi comportamentali troviamo </a:t>
            </a:r>
          </a:p>
          <a:p>
            <a:pPr lvl="1"/>
            <a:r>
              <a:rPr lang="it-IT" dirty="0"/>
              <a:t>problemi di salute fisica e mentale, </a:t>
            </a:r>
          </a:p>
          <a:p>
            <a:pPr lvl="1"/>
            <a:r>
              <a:rPr lang="it-IT" dirty="0"/>
              <a:t>incapacità di fronteggiare i problemi, </a:t>
            </a:r>
          </a:p>
          <a:p>
            <a:pPr lvl="1"/>
            <a:r>
              <a:rPr lang="it-IT" dirty="0"/>
              <a:t>problemi esterni alla persona quale ambiente  caratterizzato da sovra o sottostimolazione</a:t>
            </a:r>
          </a:p>
          <a:p>
            <a:endParaRPr lang="it-IT" dirty="0"/>
          </a:p>
          <a:p>
            <a:endParaRPr lang="it-IT"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42FB5F8-8619-451E-9D7B-A7D2360A9C77}"/>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49952071-8C34-4C6E-A542-FB71372A1190}"/>
              </a:ext>
            </a:extLst>
          </p:cNvPr>
          <p:cNvSpPr>
            <a:spLocks noGrp="1"/>
          </p:cNvSpPr>
          <p:nvPr>
            <p:ph idx="1"/>
          </p:nvPr>
        </p:nvSpPr>
        <p:spPr/>
        <p:txBody>
          <a:bodyPr/>
          <a:lstStyle/>
          <a:p>
            <a:r>
              <a:rPr lang="it-IT" dirty="0"/>
              <a:t>Importante una valutazione accurata del caso ottenuta anche parlando con parenti e tutori e conoscendo l’ambiente, tenere presente gli aspetti organici e gli aspetti psichiatrici</a:t>
            </a:r>
          </a:p>
          <a:p>
            <a:r>
              <a:rPr lang="it-IT" dirty="0"/>
              <a:t>In molti case è utile andare a vedere la casa in cui abita il paziente</a:t>
            </a:r>
          </a:p>
        </p:txBody>
      </p:sp>
    </p:spTree>
    <p:extLst>
      <p:ext uri="{BB962C8B-B14F-4D97-AF65-F5344CB8AC3E}">
        <p14:creationId xmlns:p14="http://schemas.microsoft.com/office/powerpoint/2010/main" val="362872144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0000" lnSpcReduction="20000"/>
          </a:bodyPr>
          <a:lstStyle/>
          <a:p>
            <a:r>
              <a:rPr lang="it-IT" dirty="0"/>
              <a:t>Particolare cautela nei chiarire il concetto di terapia al bisogno</a:t>
            </a:r>
          </a:p>
          <a:p>
            <a:r>
              <a:rPr lang="it-IT" dirty="0"/>
              <a:t>Importante fissare visite per il controllo della terapia e dei suoi progressi</a:t>
            </a:r>
          </a:p>
          <a:p>
            <a:r>
              <a:rPr lang="it-IT" dirty="0"/>
              <a:t>Possono rivelarsi utili metodi standard di valutazione dell’andamento della terapia  (es scale standardizzate di valutazione)</a:t>
            </a:r>
          </a:p>
          <a:p>
            <a:r>
              <a:rPr lang="it-IT" dirty="0"/>
              <a:t>Nei limiti del possibile prescrivere un numero limitato di farmaci meglio se solo uno</a:t>
            </a:r>
          </a:p>
          <a:p>
            <a:r>
              <a:rPr lang="it-IT" dirty="0"/>
              <a:t>Opportuno stare entro dosi normalmente considerate cliniche</a:t>
            </a:r>
          </a:p>
          <a:p>
            <a:r>
              <a:rPr lang="it-IT" dirty="0"/>
              <a:t>Pianificare anche la eliminazione delle terapia</a:t>
            </a:r>
          </a:p>
          <a:p>
            <a:r>
              <a:rPr lang="it-IT" dirty="0"/>
              <a:t>Chi prescrive i farmaci dovrebbe sottolineare la importanza del trattamento non farmacologico </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PRESCRIZIONE PSICOFARMACOLOGICA CON ADULTI CON DISABILITA’ INTELL.</a:t>
            </a:r>
          </a:p>
        </p:txBody>
      </p:sp>
      <p:sp>
        <p:nvSpPr>
          <p:cNvPr id="3" name="Segnaposto contenuto 2"/>
          <p:cNvSpPr>
            <a:spLocks noGrp="1"/>
          </p:cNvSpPr>
          <p:nvPr>
            <p:ph idx="1"/>
          </p:nvPr>
        </p:nvSpPr>
        <p:spPr/>
        <p:txBody>
          <a:bodyPr>
            <a:normAutofit fontScale="85000" lnSpcReduction="20000"/>
          </a:bodyPr>
          <a:lstStyle/>
          <a:p>
            <a:pPr>
              <a:buNone/>
            </a:pPr>
            <a:endParaRPr lang="it-IT" dirty="0"/>
          </a:p>
          <a:p>
            <a:r>
              <a:rPr lang="it-IT" dirty="0"/>
              <a:t>Valutazione prima del trattamento</a:t>
            </a:r>
          </a:p>
          <a:p>
            <a:r>
              <a:rPr lang="it-IT" dirty="0"/>
              <a:t>Accertarsi che una valutazione sia stata effettuata prima del trattamento farmacologico, valutazione </a:t>
            </a:r>
            <a:r>
              <a:rPr lang="it-IT" dirty="0" err="1"/>
              <a:t>biopsicosociale</a:t>
            </a:r>
            <a:r>
              <a:rPr lang="it-IT" dirty="0"/>
              <a:t> BASIC  ID</a:t>
            </a:r>
          </a:p>
          <a:p>
            <a:r>
              <a:rPr lang="it-IT" dirty="0"/>
              <a:t>Formulazioni ed ipotesi di lavoro devono tener presente le terapie di trattamento non farmacologico ed il razionale per l’uso della terapia farmacologica</a:t>
            </a:r>
          </a:p>
          <a:p>
            <a:r>
              <a:rPr lang="it-IT" dirty="0"/>
              <a:t>Feedback, condivisione di informazioni, coinvolgimento di paziente e tutore, lavoro interdisciplinare. </a:t>
            </a:r>
          </a:p>
          <a:p>
            <a:r>
              <a:rPr lang="it-IT" dirty="0"/>
              <a:t>Aspetti legali; consenso informato alla terapia</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Inizio della terapia</a:t>
            </a:r>
          </a:p>
          <a:p>
            <a:r>
              <a:rPr lang="it-IT" dirty="0"/>
              <a:t>Valutazione ed effetti avversi, studio della qualità della vita del paziente (se possibile usare mezzi oggettivi di misura)</a:t>
            </a:r>
          </a:p>
          <a:p>
            <a:r>
              <a:rPr lang="it-IT" dirty="0"/>
              <a:t>Controllare il trattamento</a:t>
            </a:r>
          </a:p>
          <a:p>
            <a:r>
              <a:rPr lang="it-IT" dirty="0"/>
              <a:t>Tenere presente la possibilità di interrompere il trattamento</a:t>
            </a:r>
          </a:p>
          <a:p>
            <a:endParaRPr lang="it-IT"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ASSESSMENT</a:t>
            </a:r>
            <a:br>
              <a:rPr lang="it-IT" dirty="0"/>
            </a:br>
            <a:endParaRPr lang="it-IT" dirty="0"/>
          </a:p>
        </p:txBody>
      </p:sp>
      <p:sp>
        <p:nvSpPr>
          <p:cNvPr id="3" name="Segnaposto contenuto 2"/>
          <p:cNvSpPr>
            <a:spLocks noGrp="1"/>
          </p:cNvSpPr>
          <p:nvPr>
            <p:ph idx="1"/>
          </p:nvPr>
        </p:nvSpPr>
        <p:spPr/>
        <p:txBody>
          <a:bodyPr>
            <a:normAutofit fontScale="92500" lnSpcReduction="20000"/>
          </a:bodyPr>
          <a:lstStyle/>
          <a:p>
            <a:r>
              <a:rPr lang="it-IT" dirty="0"/>
              <a:t>Deve essere fatto prima della prescrizione, tenere presente </a:t>
            </a:r>
            <a:r>
              <a:rPr lang="it-IT" dirty="0" err="1"/>
              <a:t>basic</a:t>
            </a:r>
            <a:r>
              <a:rPr lang="it-IT" dirty="0"/>
              <a:t> id, con aspetti psichiatrici valutare la possibilità del paziente di comprendere e condividere la terapia discutere la valutazione con altre persone significative, valutazione del comportamento, diagnosi differenziale  PPPP prendere in considerazione tutte le alternative terapeutiche valutare il razionale della terapia proposta, effetti possibili della terapia sulla qualità della vita della persona</a:t>
            </a:r>
          </a:p>
          <a:p>
            <a:r>
              <a:rPr lang="it-IT" dirty="0"/>
              <a:t> </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dirty="0"/>
              <a:t>PIANO TERAPEUTICO FARMACOLOGICO</a:t>
            </a:r>
          </a:p>
          <a:p>
            <a:r>
              <a:rPr lang="it-IT" dirty="0"/>
              <a:t>A breve termine (pochi giorni)</a:t>
            </a:r>
          </a:p>
          <a:p>
            <a:r>
              <a:rPr lang="it-IT" dirty="0"/>
              <a:t>A medio termine (poche settimane)</a:t>
            </a:r>
          </a:p>
          <a:p>
            <a:r>
              <a:rPr lang="it-IT" dirty="0"/>
              <a:t>A lungo termine (mesi)</a:t>
            </a:r>
          </a:p>
          <a:p>
            <a:r>
              <a:rPr lang="it-IT" dirty="0"/>
              <a:t>Pianificare mezzi per valutare progressi e qualità di vita</a:t>
            </a:r>
          </a:p>
          <a:p>
            <a:r>
              <a:rPr lang="it-IT" dirty="0"/>
              <a:t>Porsi obiettivi concreti, realistici, misurabili, che servano per raggiungere ulteriori obiettivi</a:t>
            </a:r>
          </a:p>
          <a:p>
            <a:r>
              <a:rPr lang="it-IT" dirty="0"/>
              <a:t>Quindi non obiettivi astratti (es la socializzazione)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it-IT" dirty="0"/>
              <a:t>Anche per chi non può né vuole prescrivere farmaci è importante conoscere:</a:t>
            </a:r>
          </a:p>
          <a:p>
            <a:r>
              <a:rPr lang="it-IT" dirty="0"/>
              <a:t>Potenzialità del trattamento (sono frequenti </a:t>
            </a:r>
            <a:r>
              <a:rPr lang="it-IT" dirty="0" err="1"/>
              <a:t>sovrastime</a:t>
            </a:r>
            <a:r>
              <a:rPr lang="it-IT" dirty="0"/>
              <a:t>, e sottostime es. ti ho prescritto l’antidepressivo “giusto” quindi devi guarire; o i farmaci sono droghe quando inizi non puoi più smettere coprono solo i sintomi, impediscono un reale lavoro su sé stessi ecc ecc.)</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13D2889-5831-4490-9C35-2259EE16781A}"/>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63644D71-33AB-4A06-AD17-F53BE763C777}"/>
              </a:ext>
            </a:extLst>
          </p:cNvPr>
          <p:cNvSpPr>
            <a:spLocks noGrp="1"/>
          </p:cNvSpPr>
          <p:nvPr>
            <p:ph idx="1"/>
          </p:nvPr>
        </p:nvSpPr>
        <p:spPr/>
        <p:txBody>
          <a:bodyPr/>
          <a:lstStyle/>
          <a:p>
            <a:r>
              <a:rPr lang="it-IT" dirty="0"/>
              <a:t>Eventualmente nella disabilità intellettiva, data la lentezza dei progressi, fare videoregistrazioni periodiche della persona alle prese con compiti standard per poterne vedere i reali progressi</a:t>
            </a:r>
          </a:p>
        </p:txBody>
      </p:sp>
    </p:spTree>
    <p:extLst>
      <p:ext uri="{BB962C8B-B14F-4D97-AF65-F5344CB8AC3E}">
        <p14:creationId xmlns:p14="http://schemas.microsoft.com/office/powerpoint/2010/main" val="171999281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Formulare obiettivi e date per il controllo progetto terapeutico basato sulla persona discutere con altri professionisti la prescrizione iniziare da dosi basse e poi aumentare fino a risultati o a effetti collaterali, non prescrivere oltre le dosi previste, parlare anche col paziente lasciandogli il tempo di esprimersi</a:t>
            </a:r>
          </a:p>
          <a:p>
            <a:endParaRPr lang="it-IT"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B4D8C68-A692-479D-9225-B28898C46124}"/>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F2C321EE-7A23-4C3A-8C64-8BBB697A5F6F}"/>
              </a:ext>
            </a:extLst>
          </p:cNvPr>
          <p:cNvSpPr>
            <a:spLocks noGrp="1"/>
          </p:cNvSpPr>
          <p:nvPr>
            <p:ph idx="1"/>
          </p:nvPr>
        </p:nvSpPr>
        <p:spPr/>
        <p:txBody>
          <a:bodyPr>
            <a:normAutofit fontScale="92500" lnSpcReduction="20000"/>
          </a:bodyPr>
          <a:lstStyle/>
          <a:p>
            <a:r>
              <a:rPr lang="it-IT" dirty="0"/>
              <a:t>Illustrare effetti positivi e negativi, che fare in caso di problema, pensare a come controllare il problema senza farmaci dare informazioni scritte e confermare per scritto eventuali modifiche apportate alla terapia condividere con gli altri specialisti</a:t>
            </a:r>
          </a:p>
          <a:p>
            <a:r>
              <a:rPr lang="it-IT" dirty="0"/>
              <a:t>Nelle prescrizioni al bisogno chiarire per quanto possibile limiti </a:t>
            </a:r>
          </a:p>
          <a:p>
            <a:r>
              <a:rPr lang="it-IT" dirty="0"/>
              <a:t>Se possibile monoterapia o comunque poche prese</a:t>
            </a:r>
          </a:p>
          <a:p>
            <a:r>
              <a:rPr lang="it-IT" dirty="0"/>
              <a:t> </a:t>
            </a:r>
          </a:p>
        </p:txBody>
      </p:sp>
    </p:spTree>
    <p:extLst>
      <p:ext uri="{BB962C8B-B14F-4D97-AF65-F5344CB8AC3E}">
        <p14:creationId xmlns:p14="http://schemas.microsoft.com/office/powerpoint/2010/main" val="57591770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RICERCHE SPERIMENTALI SULLA UTILITA’ DEL TRATTAMENTO FARMAC.</a:t>
            </a:r>
          </a:p>
        </p:txBody>
      </p:sp>
      <p:sp>
        <p:nvSpPr>
          <p:cNvPr id="3" name="Segnaposto contenuto 2"/>
          <p:cNvSpPr>
            <a:spLocks noGrp="1"/>
          </p:cNvSpPr>
          <p:nvPr>
            <p:ph idx="1"/>
          </p:nvPr>
        </p:nvSpPr>
        <p:spPr/>
        <p:txBody>
          <a:bodyPr>
            <a:normAutofit fontScale="77500" lnSpcReduction="20000"/>
          </a:bodyPr>
          <a:lstStyle/>
          <a:p>
            <a:r>
              <a:rPr lang="it-IT" dirty="0"/>
              <a:t> Le ricerche sono assai complesse e le variabili in gioco troppe per cui non è facile affermare in modo preciso la validità del trattamento. difficile anche fare ricerche sulla efficacia di terapie riabilitative o stabilire gruppi terapeutici e di trattamento</a:t>
            </a:r>
          </a:p>
          <a:p>
            <a:r>
              <a:rPr lang="it-IT" dirty="0"/>
              <a:t>I farmaci dovrebbero essere utilizzati nell’interesse del paziente</a:t>
            </a:r>
          </a:p>
          <a:p>
            <a:r>
              <a:rPr lang="it-IT" dirty="0"/>
              <a:t>Considerare prima le alternative non farmacologiche</a:t>
            </a:r>
          </a:p>
          <a:p>
            <a:r>
              <a:rPr lang="it-IT" dirty="0"/>
              <a:t>Tenere presente quali trattamenti hanno funzionato e quali no in precedenza, conoscere effetti collaterali emersi in precedenza (</a:t>
            </a:r>
            <a:r>
              <a:rPr lang="it-IT" dirty="0" err="1"/>
              <a:t>es</a:t>
            </a:r>
            <a:r>
              <a:rPr lang="it-IT" dirty="0"/>
              <a:t> . BDZ)</a:t>
            </a:r>
          </a:p>
          <a:p>
            <a:r>
              <a:rPr lang="it-IT" dirty="0"/>
              <a:t>Si dovrebbe tener presente quali trattamenti sono realisticamente disponibili nel centro di terapia</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0000" lnSpcReduction="20000"/>
          </a:bodyPr>
          <a:lstStyle/>
          <a:p>
            <a:r>
              <a:rPr lang="it-IT" dirty="0"/>
              <a:t>Conoscere gli effetti collaterali che tuttavia sono stati studiati in pazienti normodotati </a:t>
            </a:r>
            <a:r>
              <a:rPr lang="it-IT" dirty="0" err="1"/>
              <a:t>es</a:t>
            </a:r>
            <a:r>
              <a:rPr lang="it-IT" dirty="0"/>
              <a:t> antipsicotici atipici aumento di peso, problemi cardiologici, anomalie metaboliche ed ormonali (prolattina, tiroide) e anormale tolleranza al glucosio.</a:t>
            </a:r>
          </a:p>
          <a:p>
            <a:r>
              <a:rPr lang="it-IT" dirty="0"/>
              <a:t>Segnalare i possibili effetti collaterali, loro probabilità incidenza e che fare per identificare quelli potenzialmente gravi</a:t>
            </a:r>
          </a:p>
          <a:p>
            <a:r>
              <a:rPr lang="it-IT" dirty="0"/>
              <a:t>Fare controlli fisici periodici (</a:t>
            </a:r>
            <a:r>
              <a:rPr lang="it-IT" dirty="0" err="1"/>
              <a:t>es</a:t>
            </a:r>
            <a:r>
              <a:rPr lang="it-IT" dirty="0"/>
              <a:t> sangue, tiroide prolattina, cuore ecc)</a:t>
            </a:r>
          </a:p>
          <a:p>
            <a:r>
              <a:rPr lang="it-IT" dirty="0" err="1"/>
              <a:t>Risperidone</a:t>
            </a:r>
            <a:r>
              <a:rPr lang="it-IT" dirty="0"/>
              <a:t> può migliorare aspetti comportamentali in persone autistiche o con disabilità cognitive, ma esistono effetti collaterali tra questi importante l aumento di peso e l’aumento della prolattina. Non si hanno farmaci specifici per particolari sintomi es. aggressività, autolesionismo, mancanza di attenzione ecc.</a:t>
            </a:r>
          </a:p>
          <a:p>
            <a:endParaRPr lang="it-IT"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10000"/>
          </a:bodyPr>
          <a:lstStyle/>
          <a:p>
            <a:r>
              <a:rPr lang="it-IT" dirty="0"/>
              <a:t>La prescrizione dovrebbe tener presente</a:t>
            </a:r>
          </a:p>
          <a:p>
            <a:r>
              <a:rPr lang="it-IT" dirty="0"/>
              <a:t>Giusta persona </a:t>
            </a:r>
          </a:p>
          <a:p>
            <a:r>
              <a:rPr lang="it-IT" dirty="0"/>
              <a:t>giusto farmaco, </a:t>
            </a:r>
          </a:p>
          <a:p>
            <a:r>
              <a:rPr lang="it-IT" dirty="0"/>
              <a:t>orario, </a:t>
            </a:r>
          </a:p>
          <a:p>
            <a:r>
              <a:rPr lang="it-IT" dirty="0"/>
              <a:t>dose, </a:t>
            </a:r>
          </a:p>
          <a:p>
            <a:r>
              <a:rPr lang="it-IT" dirty="0"/>
              <a:t>metodo (</a:t>
            </a:r>
            <a:r>
              <a:rPr lang="it-IT" dirty="0" err="1"/>
              <a:t>es</a:t>
            </a:r>
            <a:r>
              <a:rPr lang="it-IT" dirty="0"/>
              <a:t> non sbriciolare farmaco </a:t>
            </a:r>
            <a:r>
              <a:rPr lang="it-IT" dirty="0" err="1"/>
              <a:t>gastroresistente</a:t>
            </a:r>
            <a:r>
              <a:rPr lang="it-IT" dirty="0"/>
              <a:t>), </a:t>
            </a:r>
          </a:p>
          <a:p>
            <a:r>
              <a:rPr lang="it-IT" dirty="0"/>
              <a:t>procedura di somministrazione (evitare che sputi o che accumuli farmaci), </a:t>
            </a:r>
          </a:p>
          <a:p>
            <a:r>
              <a:rPr lang="it-IT" dirty="0"/>
              <a:t>registrare la somministrazione</a:t>
            </a:r>
          </a:p>
          <a:p>
            <a:pPr>
              <a:buNone/>
            </a:pPr>
            <a:r>
              <a:rPr lang="it-IT" dirty="0"/>
              <a:t> </a:t>
            </a:r>
          </a:p>
          <a:p>
            <a:endParaRPr lang="it-IT"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VALUTAZIONE DEL CASO</a:t>
            </a:r>
          </a:p>
        </p:txBody>
      </p:sp>
      <p:sp>
        <p:nvSpPr>
          <p:cNvPr id="3" name="Segnaposto contenuto 2"/>
          <p:cNvSpPr>
            <a:spLocks noGrp="1"/>
          </p:cNvSpPr>
          <p:nvPr>
            <p:ph idx="1"/>
          </p:nvPr>
        </p:nvSpPr>
        <p:spPr/>
        <p:txBody>
          <a:bodyPr>
            <a:normAutofit fontScale="77500" lnSpcReduction="20000"/>
          </a:bodyPr>
          <a:lstStyle/>
          <a:p>
            <a:r>
              <a:rPr lang="en-US" b="1" dirty="0"/>
              <a:t>Si </a:t>
            </a:r>
            <a:r>
              <a:rPr lang="en-US" b="1" dirty="0" err="1"/>
              <a:t>dovrebbe</a:t>
            </a:r>
            <a:r>
              <a:rPr lang="en-US" b="1" dirty="0"/>
              <a:t> </a:t>
            </a:r>
            <a:r>
              <a:rPr lang="en-US" b="1" dirty="0" err="1"/>
              <a:t>tenere</a:t>
            </a:r>
            <a:r>
              <a:rPr lang="en-US" b="1" dirty="0"/>
              <a:t> </a:t>
            </a:r>
            <a:r>
              <a:rPr lang="en-US" b="1" dirty="0" err="1"/>
              <a:t>conto</a:t>
            </a:r>
            <a:r>
              <a:rPr lang="en-US" b="1" dirty="0"/>
              <a:t> </a:t>
            </a:r>
            <a:r>
              <a:rPr lang="en-US" b="1" dirty="0" err="1"/>
              <a:t>delle</a:t>
            </a:r>
            <a:r>
              <a:rPr lang="en-US" b="1" dirty="0"/>
              <a:t> </a:t>
            </a:r>
            <a:r>
              <a:rPr lang="en-US" b="1" dirty="0" err="1"/>
              <a:t>seguenti</a:t>
            </a:r>
            <a:r>
              <a:rPr lang="en-US" b="1" dirty="0"/>
              <a:t> </a:t>
            </a:r>
            <a:r>
              <a:rPr lang="en-US" b="1" dirty="0" err="1"/>
              <a:t>variabili</a:t>
            </a:r>
            <a:r>
              <a:rPr lang="en-US" b="1" dirty="0"/>
              <a:t>:</a:t>
            </a:r>
          </a:p>
          <a:p>
            <a:endParaRPr lang="en-US" b="1" dirty="0"/>
          </a:p>
          <a:p>
            <a:r>
              <a:rPr lang="en-US" b="1" dirty="0"/>
              <a:t>B behavior </a:t>
            </a:r>
            <a:r>
              <a:rPr lang="en-US" b="1" dirty="0" err="1"/>
              <a:t>Comportamento</a:t>
            </a:r>
            <a:endParaRPr lang="en-US" b="1" dirty="0"/>
          </a:p>
          <a:p>
            <a:r>
              <a:rPr lang="en-US" b="1" dirty="0"/>
              <a:t>A </a:t>
            </a:r>
            <a:r>
              <a:rPr lang="en-US" b="1" dirty="0" err="1"/>
              <a:t>aspetto</a:t>
            </a:r>
            <a:r>
              <a:rPr lang="en-US" b="1" dirty="0"/>
              <a:t> </a:t>
            </a:r>
            <a:r>
              <a:rPr lang="en-US" b="1" dirty="0" err="1"/>
              <a:t>affettivo</a:t>
            </a:r>
            <a:endParaRPr lang="en-US" b="1" dirty="0"/>
          </a:p>
          <a:p>
            <a:r>
              <a:rPr lang="en-US" b="1" dirty="0"/>
              <a:t>S </a:t>
            </a:r>
            <a:r>
              <a:rPr lang="en-US" b="1" dirty="0" err="1"/>
              <a:t>aspetto</a:t>
            </a:r>
            <a:r>
              <a:rPr lang="en-US" b="1" dirty="0"/>
              <a:t> </a:t>
            </a:r>
            <a:r>
              <a:rPr lang="en-US" b="1" dirty="0" err="1"/>
              <a:t>sensoriale</a:t>
            </a:r>
            <a:endParaRPr lang="en-US" b="1" dirty="0"/>
          </a:p>
          <a:p>
            <a:r>
              <a:rPr lang="en-US" b="1" dirty="0"/>
              <a:t>I </a:t>
            </a:r>
            <a:r>
              <a:rPr lang="en-US" b="1" dirty="0" err="1"/>
              <a:t>aspetto</a:t>
            </a:r>
            <a:r>
              <a:rPr lang="en-US" b="1" dirty="0"/>
              <a:t> </a:t>
            </a:r>
            <a:r>
              <a:rPr lang="en-US" b="1" dirty="0" err="1"/>
              <a:t>immaginativo</a:t>
            </a:r>
            <a:endParaRPr lang="en-US" b="1" dirty="0"/>
          </a:p>
          <a:p>
            <a:r>
              <a:rPr lang="en-US" b="1" dirty="0"/>
              <a:t>C </a:t>
            </a:r>
            <a:r>
              <a:rPr lang="en-US" b="1" dirty="0" err="1"/>
              <a:t>aspetto</a:t>
            </a:r>
            <a:r>
              <a:rPr lang="en-US" b="1" dirty="0"/>
              <a:t> cognitive</a:t>
            </a:r>
          </a:p>
          <a:p>
            <a:endParaRPr lang="en-US" b="1" dirty="0"/>
          </a:p>
          <a:p>
            <a:r>
              <a:rPr lang="en-US" b="1" dirty="0"/>
              <a:t>I </a:t>
            </a:r>
            <a:r>
              <a:rPr lang="en-US" b="1" dirty="0" err="1"/>
              <a:t>aspetto</a:t>
            </a:r>
            <a:r>
              <a:rPr lang="en-US" b="1" dirty="0"/>
              <a:t> </a:t>
            </a:r>
            <a:r>
              <a:rPr lang="en-US" b="1" dirty="0" err="1"/>
              <a:t>interpersonale</a:t>
            </a:r>
            <a:endParaRPr lang="en-US" b="1" dirty="0"/>
          </a:p>
          <a:p>
            <a:r>
              <a:rPr lang="en-US" b="1" dirty="0"/>
              <a:t>D drugs and Diet, </a:t>
            </a:r>
            <a:r>
              <a:rPr lang="en-US" b="1" dirty="0" err="1"/>
              <a:t>ovvero</a:t>
            </a:r>
            <a:r>
              <a:rPr lang="en-US" b="1" dirty="0"/>
              <a:t> </a:t>
            </a:r>
            <a:r>
              <a:rPr lang="en-US" b="1" dirty="0" err="1"/>
              <a:t>aspetto</a:t>
            </a:r>
            <a:r>
              <a:rPr lang="en-US" b="1" dirty="0"/>
              <a:t> </a:t>
            </a:r>
            <a:r>
              <a:rPr lang="en-US" b="1" dirty="0" err="1"/>
              <a:t>organico</a:t>
            </a:r>
            <a:endParaRPr lang="en-US" b="1" dirty="0"/>
          </a:p>
          <a:p>
            <a:r>
              <a:rPr lang="it-IT" b="1" dirty="0"/>
              <a:t> </a:t>
            </a:r>
            <a:endParaRPr lang="it-IT"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A363F6E-129A-49CB-963A-06F579CCADA0}"/>
              </a:ext>
            </a:extLst>
          </p:cNvPr>
          <p:cNvSpPr>
            <a:spLocks noGrp="1"/>
          </p:cNvSpPr>
          <p:nvPr>
            <p:ph type="title"/>
          </p:nvPr>
        </p:nvSpPr>
        <p:spPr/>
        <p:txBody>
          <a:bodyPr/>
          <a:lstStyle/>
          <a:p>
            <a:r>
              <a:rPr lang="it-IT" dirty="0"/>
              <a:t>Le 4 P</a:t>
            </a:r>
          </a:p>
        </p:txBody>
      </p:sp>
      <p:sp>
        <p:nvSpPr>
          <p:cNvPr id="3" name="Segnaposto contenuto 2">
            <a:extLst>
              <a:ext uri="{FF2B5EF4-FFF2-40B4-BE49-F238E27FC236}">
                <a16:creationId xmlns:a16="http://schemas.microsoft.com/office/drawing/2014/main" id="{AF6C1DAA-023D-4B91-8044-EA061CF5F45E}"/>
              </a:ext>
            </a:extLst>
          </p:cNvPr>
          <p:cNvSpPr>
            <a:spLocks noGrp="1"/>
          </p:cNvSpPr>
          <p:nvPr>
            <p:ph idx="1"/>
          </p:nvPr>
        </p:nvSpPr>
        <p:spPr/>
        <p:txBody>
          <a:bodyPr/>
          <a:lstStyle/>
          <a:p>
            <a:r>
              <a:rPr lang="it-IT" dirty="0"/>
              <a:t>Fattori </a:t>
            </a:r>
          </a:p>
          <a:p>
            <a:r>
              <a:rPr lang="it-IT" dirty="0"/>
              <a:t>PREDISPONENTI</a:t>
            </a:r>
          </a:p>
          <a:p>
            <a:r>
              <a:rPr lang="it-IT" dirty="0"/>
              <a:t>PRECIPITANTI</a:t>
            </a:r>
          </a:p>
          <a:p>
            <a:r>
              <a:rPr lang="it-IT" dirty="0"/>
              <a:t>PERPETUANTI</a:t>
            </a:r>
          </a:p>
          <a:p>
            <a:r>
              <a:rPr lang="it-IT" dirty="0"/>
              <a:t>PROTETTIVI</a:t>
            </a:r>
          </a:p>
          <a:p>
            <a:r>
              <a:rPr lang="it-IT" dirty="0"/>
              <a:t>In molti casi l’aspetto più importante sta nella analisi dei fattori perpetuanti</a:t>
            </a:r>
          </a:p>
        </p:txBody>
      </p:sp>
    </p:spTree>
    <p:extLst>
      <p:ext uri="{BB962C8B-B14F-4D97-AF65-F5344CB8AC3E}">
        <p14:creationId xmlns:p14="http://schemas.microsoft.com/office/powerpoint/2010/main" val="425468838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VALUTAZIONE DEL COMPORTAMENTO PROBLEMA</a:t>
            </a:r>
          </a:p>
        </p:txBody>
      </p:sp>
      <p:sp>
        <p:nvSpPr>
          <p:cNvPr id="3" name="Segnaposto contenuto 2"/>
          <p:cNvSpPr>
            <a:spLocks noGrp="1"/>
          </p:cNvSpPr>
          <p:nvPr>
            <p:ph idx="1"/>
          </p:nvPr>
        </p:nvSpPr>
        <p:spPr/>
        <p:txBody>
          <a:bodyPr>
            <a:normAutofit fontScale="62500" lnSpcReduction="20000"/>
          </a:bodyPr>
          <a:lstStyle/>
          <a:p>
            <a:pPr>
              <a:buNone/>
            </a:pPr>
            <a:r>
              <a:rPr lang="it-IT" b="1" dirty="0"/>
              <a:t> </a:t>
            </a:r>
            <a:endParaRPr lang="it-IT" dirty="0"/>
          </a:p>
          <a:p>
            <a:r>
              <a:rPr lang="en-US" dirty="0"/>
              <a:t>• Tipo e natura dei </a:t>
            </a:r>
            <a:r>
              <a:rPr lang="en-US" dirty="0" err="1"/>
              <a:t>comportamenti</a:t>
            </a:r>
            <a:r>
              <a:rPr lang="en-US" dirty="0"/>
              <a:t>  </a:t>
            </a:r>
            <a:endParaRPr lang="it-IT" dirty="0"/>
          </a:p>
          <a:p>
            <a:r>
              <a:rPr lang="en-US" dirty="0"/>
              <a:t>• Storia </a:t>
            </a:r>
            <a:r>
              <a:rPr lang="en-US" dirty="0" err="1"/>
              <a:t>precedente</a:t>
            </a:r>
            <a:r>
              <a:rPr lang="en-US" dirty="0"/>
              <a:t> di </a:t>
            </a:r>
            <a:r>
              <a:rPr lang="en-US" dirty="0" err="1"/>
              <a:t>comportamenti</a:t>
            </a:r>
            <a:r>
              <a:rPr lang="en-US" dirty="0"/>
              <a:t> </a:t>
            </a:r>
            <a:r>
              <a:rPr lang="en-US" dirty="0" err="1"/>
              <a:t>problematici</a:t>
            </a:r>
            <a:endParaRPr lang="it-IT" dirty="0"/>
          </a:p>
          <a:p>
            <a:r>
              <a:rPr lang="en-US" dirty="0"/>
              <a:t>•</a:t>
            </a:r>
            <a:r>
              <a:rPr lang="en-US" dirty="0" err="1"/>
              <a:t>Comportamento</a:t>
            </a:r>
            <a:r>
              <a:rPr lang="en-US" dirty="0"/>
              <a:t> </a:t>
            </a:r>
            <a:r>
              <a:rPr lang="en-US" dirty="0" err="1"/>
              <a:t>precedente</a:t>
            </a:r>
            <a:r>
              <a:rPr lang="en-US" dirty="0"/>
              <a:t> la </a:t>
            </a:r>
            <a:r>
              <a:rPr lang="en-US" dirty="0" err="1"/>
              <a:t>manifestazione</a:t>
            </a:r>
            <a:r>
              <a:rPr lang="en-US" dirty="0"/>
              <a:t> del </a:t>
            </a:r>
            <a:r>
              <a:rPr lang="en-US" dirty="0" err="1"/>
              <a:t>comportamento</a:t>
            </a:r>
            <a:r>
              <a:rPr lang="en-US" dirty="0"/>
              <a:t> </a:t>
            </a:r>
            <a:r>
              <a:rPr lang="en-US" dirty="0" err="1"/>
              <a:t>problema</a:t>
            </a:r>
            <a:r>
              <a:rPr lang="en-US" dirty="0"/>
              <a:t>  </a:t>
            </a:r>
            <a:r>
              <a:rPr lang="it-IT" dirty="0"/>
              <a:t> </a:t>
            </a:r>
          </a:p>
          <a:p>
            <a:r>
              <a:rPr lang="en-US" dirty="0"/>
              <a:t>• </a:t>
            </a:r>
            <a:r>
              <a:rPr lang="en-US" dirty="0" err="1"/>
              <a:t>Manifestazioni</a:t>
            </a:r>
            <a:r>
              <a:rPr lang="en-US" dirty="0"/>
              <a:t> </a:t>
            </a:r>
            <a:r>
              <a:rPr lang="en-US" dirty="0" err="1"/>
              <a:t>iniziali</a:t>
            </a:r>
            <a:r>
              <a:rPr lang="en-US" dirty="0"/>
              <a:t> del </a:t>
            </a:r>
            <a:r>
              <a:rPr lang="en-US" dirty="0" err="1"/>
              <a:t>comportamento</a:t>
            </a:r>
            <a:r>
              <a:rPr lang="en-US" dirty="0"/>
              <a:t> </a:t>
            </a:r>
            <a:r>
              <a:rPr lang="en-US" dirty="0" err="1"/>
              <a:t>problema</a:t>
            </a:r>
            <a:r>
              <a:rPr lang="en-US" dirty="0"/>
              <a:t>  </a:t>
            </a:r>
            <a:endParaRPr lang="it-IT" dirty="0"/>
          </a:p>
          <a:p>
            <a:r>
              <a:rPr lang="en-US" dirty="0"/>
              <a:t>• </a:t>
            </a:r>
            <a:r>
              <a:rPr lang="en-US" dirty="0" err="1"/>
              <a:t>Frequenza</a:t>
            </a:r>
            <a:r>
              <a:rPr lang="en-US" dirty="0"/>
              <a:t>, </a:t>
            </a:r>
            <a:r>
              <a:rPr lang="en-US" dirty="0" err="1"/>
              <a:t>intensità</a:t>
            </a:r>
            <a:r>
              <a:rPr lang="en-US" dirty="0"/>
              <a:t> ed </a:t>
            </a:r>
            <a:r>
              <a:rPr lang="en-US" dirty="0" err="1"/>
              <a:t>occasioni</a:t>
            </a:r>
            <a:r>
              <a:rPr lang="en-US" dirty="0"/>
              <a:t> di </a:t>
            </a:r>
            <a:r>
              <a:rPr lang="en-US" dirty="0" err="1"/>
              <a:t>comparsa</a:t>
            </a:r>
            <a:r>
              <a:rPr lang="en-US" dirty="0"/>
              <a:t> del </a:t>
            </a:r>
            <a:r>
              <a:rPr lang="en-US" dirty="0" err="1"/>
              <a:t>comportamento</a:t>
            </a:r>
            <a:r>
              <a:rPr lang="en-US" dirty="0"/>
              <a:t> </a:t>
            </a:r>
            <a:r>
              <a:rPr lang="en-US" dirty="0" err="1"/>
              <a:t>problematico</a:t>
            </a:r>
            <a:r>
              <a:rPr lang="en-US" dirty="0"/>
              <a:t> </a:t>
            </a:r>
            <a:r>
              <a:rPr lang="it-IT" dirty="0"/>
              <a:t> </a:t>
            </a:r>
          </a:p>
          <a:p>
            <a:r>
              <a:rPr lang="en-US" dirty="0"/>
              <a:t>• </a:t>
            </a:r>
            <a:r>
              <a:rPr lang="en-US" dirty="0" err="1"/>
              <a:t>Comportamenti</a:t>
            </a:r>
            <a:r>
              <a:rPr lang="en-US" dirty="0"/>
              <a:t> </a:t>
            </a:r>
            <a:r>
              <a:rPr lang="en-US" dirty="0" err="1"/>
              <a:t>problematici</a:t>
            </a:r>
            <a:r>
              <a:rPr lang="en-US" dirty="0"/>
              <a:t> associate</a:t>
            </a:r>
          </a:p>
          <a:p>
            <a:r>
              <a:rPr lang="it-IT" dirty="0"/>
              <a:t> </a:t>
            </a:r>
          </a:p>
          <a:p>
            <a:r>
              <a:rPr lang="en-US" dirty="0"/>
              <a:t>•</a:t>
            </a:r>
            <a:r>
              <a:rPr lang="en-US" dirty="0" err="1"/>
              <a:t>Impatto</a:t>
            </a:r>
            <a:r>
              <a:rPr lang="en-US" dirty="0"/>
              <a:t> dei </a:t>
            </a:r>
            <a:r>
              <a:rPr lang="en-US" dirty="0" err="1"/>
              <a:t>prolemi</a:t>
            </a:r>
            <a:r>
              <a:rPr lang="en-US" dirty="0"/>
              <a:t> </a:t>
            </a:r>
            <a:r>
              <a:rPr lang="en-US" dirty="0" err="1"/>
              <a:t>nella</a:t>
            </a:r>
            <a:r>
              <a:rPr lang="en-US" dirty="0"/>
              <a:t> vita del </a:t>
            </a:r>
            <a:r>
              <a:rPr lang="en-US" dirty="0" err="1"/>
              <a:t>paziente</a:t>
            </a:r>
            <a:r>
              <a:rPr lang="en-US" dirty="0"/>
              <a:t> e di chi </a:t>
            </a:r>
            <a:r>
              <a:rPr lang="en-US" dirty="0" err="1"/>
              <a:t>gli</a:t>
            </a:r>
            <a:r>
              <a:rPr lang="en-US" dirty="0"/>
              <a:t> </a:t>
            </a:r>
            <a:r>
              <a:rPr lang="en-US" dirty="0" err="1"/>
              <a:t>sta</a:t>
            </a:r>
            <a:r>
              <a:rPr lang="en-US" dirty="0"/>
              <a:t> </a:t>
            </a:r>
            <a:r>
              <a:rPr lang="en-US" dirty="0" err="1"/>
              <a:t>attorno</a:t>
            </a:r>
            <a:r>
              <a:rPr lang="en-US" dirty="0"/>
              <a:t>.</a:t>
            </a:r>
          </a:p>
          <a:p>
            <a:r>
              <a:rPr lang="it-IT" dirty="0"/>
              <a:t> </a:t>
            </a:r>
          </a:p>
          <a:p>
            <a:r>
              <a:rPr lang="en-US" dirty="0"/>
              <a:t>•</a:t>
            </a:r>
            <a:r>
              <a:rPr lang="en-US" dirty="0" err="1"/>
              <a:t>Reazioni</a:t>
            </a:r>
            <a:r>
              <a:rPr lang="en-US" dirty="0"/>
              <a:t> degli </a:t>
            </a:r>
            <a:r>
              <a:rPr lang="en-US" dirty="0" err="1"/>
              <a:t>altri</a:t>
            </a:r>
            <a:r>
              <a:rPr lang="en-US" dirty="0"/>
              <a:t> </a:t>
            </a:r>
            <a:r>
              <a:rPr lang="en-US" dirty="0" err="1"/>
              <a:t>nei</a:t>
            </a:r>
            <a:r>
              <a:rPr lang="en-US" dirty="0"/>
              <a:t> </a:t>
            </a:r>
            <a:r>
              <a:rPr lang="en-US" dirty="0" err="1"/>
              <a:t>confronti</a:t>
            </a:r>
            <a:r>
              <a:rPr lang="en-US" dirty="0"/>
              <a:t> del </a:t>
            </a:r>
            <a:r>
              <a:rPr lang="en-US" dirty="0" err="1"/>
              <a:t>comportamento</a:t>
            </a:r>
            <a:r>
              <a:rPr lang="en-US" dirty="0"/>
              <a:t> </a:t>
            </a:r>
            <a:r>
              <a:rPr lang="en-US" dirty="0" err="1"/>
              <a:t>problema</a:t>
            </a:r>
            <a:endParaRPr lang="en-US" dirty="0"/>
          </a:p>
          <a:p>
            <a:r>
              <a:rPr lang="it-IT" dirty="0"/>
              <a:t> </a:t>
            </a:r>
          </a:p>
          <a:p>
            <a:r>
              <a:rPr lang="en-US" dirty="0"/>
              <a:t>• La </a:t>
            </a:r>
            <a:r>
              <a:rPr lang="en-US" dirty="0" err="1"/>
              <a:t>funzione</a:t>
            </a:r>
            <a:r>
              <a:rPr lang="en-US" dirty="0"/>
              <a:t> del </a:t>
            </a:r>
            <a:r>
              <a:rPr lang="en-US" dirty="0" err="1"/>
              <a:t>comportamento</a:t>
            </a:r>
            <a:r>
              <a:rPr lang="en-US" dirty="0"/>
              <a:t> </a:t>
            </a:r>
            <a:r>
              <a:rPr lang="en-US" dirty="0" err="1"/>
              <a:t>problema</a:t>
            </a:r>
            <a:r>
              <a:rPr lang="en-US" dirty="0"/>
              <a:t>  </a:t>
            </a:r>
            <a:endParaRPr lang="it-IT"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VALUTAZIONE DEL RISCHIO</a:t>
            </a:r>
          </a:p>
        </p:txBody>
      </p:sp>
      <p:sp>
        <p:nvSpPr>
          <p:cNvPr id="3" name="Segnaposto contenuto 2"/>
          <p:cNvSpPr>
            <a:spLocks noGrp="1"/>
          </p:cNvSpPr>
          <p:nvPr>
            <p:ph idx="1"/>
          </p:nvPr>
        </p:nvSpPr>
        <p:spPr/>
        <p:txBody>
          <a:bodyPr>
            <a:normAutofit fontScale="85000" lnSpcReduction="10000"/>
          </a:bodyPr>
          <a:lstStyle/>
          <a:p>
            <a:r>
              <a:rPr lang="en-US" b="1" dirty="0"/>
              <a:t>Risk assessment</a:t>
            </a:r>
            <a:endParaRPr lang="it-IT" dirty="0"/>
          </a:p>
          <a:p>
            <a:r>
              <a:rPr lang="en-US" dirty="0"/>
              <a:t>• </a:t>
            </a:r>
            <a:r>
              <a:rPr lang="en-US" dirty="0" err="1"/>
              <a:t>tipo</a:t>
            </a:r>
            <a:r>
              <a:rPr lang="en-US" dirty="0"/>
              <a:t> e natura del </a:t>
            </a:r>
            <a:r>
              <a:rPr lang="en-US" dirty="0" err="1"/>
              <a:t>rischio</a:t>
            </a:r>
            <a:r>
              <a:rPr lang="en-US" dirty="0"/>
              <a:t> </a:t>
            </a:r>
            <a:r>
              <a:rPr lang="it-IT" dirty="0"/>
              <a:t> </a:t>
            </a:r>
          </a:p>
          <a:p>
            <a:r>
              <a:rPr lang="en-US" dirty="0"/>
              <a:t>– </a:t>
            </a:r>
            <a:r>
              <a:rPr lang="en-US" dirty="0" err="1"/>
              <a:t>rischio</a:t>
            </a:r>
            <a:r>
              <a:rPr lang="en-US" dirty="0"/>
              <a:t> per </a:t>
            </a:r>
            <a:r>
              <a:rPr lang="en-US" dirty="0" err="1"/>
              <a:t>gli</a:t>
            </a:r>
            <a:r>
              <a:rPr lang="en-US" dirty="0"/>
              <a:t> </a:t>
            </a:r>
            <a:r>
              <a:rPr lang="en-US" dirty="0" err="1"/>
              <a:t>altri</a:t>
            </a:r>
            <a:endParaRPr lang="it-IT" dirty="0"/>
          </a:p>
          <a:p>
            <a:r>
              <a:rPr lang="en-US" dirty="0"/>
              <a:t>– </a:t>
            </a:r>
            <a:r>
              <a:rPr lang="en-US" dirty="0" err="1"/>
              <a:t>rischio</a:t>
            </a:r>
            <a:r>
              <a:rPr lang="en-US" dirty="0"/>
              <a:t> per se </a:t>
            </a:r>
            <a:r>
              <a:rPr lang="en-US" dirty="0" err="1"/>
              <a:t>stessi</a:t>
            </a:r>
            <a:endParaRPr lang="it-IT" dirty="0"/>
          </a:p>
          <a:p>
            <a:r>
              <a:rPr lang="en-US" dirty="0"/>
              <a:t>– </a:t>
            </a:r>
            <a:r>
              <a:rPr lang="en-US" dirty="0" err="1"/>
              <a:t>rischio</a:t>
            </a:r>
            <a:r>
              <a:rPr lang="en-US" dirty="0"/>
              <a:t> per </a:t>
            </a:r>
            <a:r>
              <a:rPr lang="en-US" dirty="0" err="1"/>
              <a:t>l’ambiente</a:t>
            </a:r>
            <a:endParaRPr lang="it-IT" dirty="0"/>
          </a:p>
          <a:p>
            <a:r>
              <a:rPr lang="en-US" dirty="0"/>
              <a:t>– </a:t>
            </a:r>
            <a:r>
              <a:rPr lang="en-US" dirty="0" err="1"/>
              <a:t>altri</a:t>
            </a:r>
            <a:r>
              <a:rPr lang="en-US" dirty="0"/>
              <a:t> </a:t>
            </a:r>
            <a:r>
              <a:rPr lang="en-US" dirty="0" err="1"/>
              <a:t>rischi</a:t>
            </a:r>
            <a:r>
              <a:rPr lang="en-US" dirty="0"/>
              <a:t> </a:t>
            </a:r>
            <a:r>
              <a:rPr lang="en-US" dirty="0" err="1"/>
              <a:t>inclusa</a:t>
            </a:r>
            <a:r>
              <a:rPr lang="en-US" dirty="0"/>
              <a:t> la </a:t>
            </a:r>
            <a:r>
              <a:rPr lang="en-US" dirty="0" err="1"/>
              <a:t>valutazione</a:t>
            </a:r>
            <a:r>
              <a:rPr lang="en-US" dirty="0"/>
              <a:t> </a:t>
            </a:r>
            <a:r>
              <a:rPr lang="en-US" dirty="0" err="1"/>
              <a:t>storica</a:t>
            </a:r>
            <a:r>
              <a:rPr lang="en-US" dirty="0"/>
              <a:t> dei </a:t>
            </a:r>
            <a:r>
              <a:rPr lang="en-US" dirty="0" err="1"/>
              <a:t>danni</a:t>
            </a:r>
            <a:r>
              <a:rPr lang="en-US" dirty="0"/>
              <a:t> </a:t>
            </a:r>
            <a:r>
              <a:rPr lang="en-US" dirty="0" err="1"/>
              <a:t>già</a:t>
            </a:r>
            <a:r>
              <a:rPr lang="en-US" dirty="0"/>
              <a:t> </a:t>
            </a:r>
            <a:r>
              <a:rPr lang="en-US" dirty="0" err="1"/>
              <a:t>arrecati</a:t>
            </a:r>
            <a:endParaRPr lang="it-IT" dirty="0"/>
          </a:p>
          <a:p>
            <a:r>
              <a:rPr lang="en-US" dirty="0"/>
              <a:t>• </a:t>
            </a:r>
            <a:r>
              <a:rPr lang="en-US" dirty="0" err="1"/>
              <a:t>metodi</a:t>
            </a:r>
            <a:r>
              <a:rPr lang="en-US" dirty="0"/>
              <a:t> di </a:t>
            </a:r>
            <a:r>
              <a:rPr lang="en-US" dirty="0" err="1"/>
              <a:t>valutazione</a:t>
            </a:r>
            <a:r>
              <a:rPr lang="en-US" dirty="0"/>
              <a:t> del </a:t>
            </a:r>
            <a:r>
              <a:rPr lang="en-US" dirty="0" err="1"/>
              <a:t>rischio</a:t>
            </a:r>
            <a:endParaRPr lang="it-IT" dirty="0"/>
          </a:p>
          <a:p>
            <a:r>
              <a:rPr lang="en-US" dirty="0"/>
              <a:t>• </a:t>
            </a:r>
            <a:r>
              <a:rPr lang="en-US" dirty="0" err="1"/>
              <a:t>valutazioni</a:t>
            </a:r>
            <a:r>
              <a:rPr lang="en-US" dirty="0"/>
              <a:t> </a:t>
            </a:r>
            <a:r>
              <a:rPr lang="en-US" dirty="0" err="1"/>
              <a:t>precedenti</a:t>
            </a:r>
            <a:r>
              <a:rPr lang="en-US" dirty="0"/>
              <a:t> del </a:t>
            </a:r>
            <a:r>
              <a:rPr lang="en-US" dirty="0" err="1"/>
              <a:t>rischio</a:t>
            </a:r>
            <a:r>
              <a:rPr lang="en-US" dirty="0"/>
              <a:t> in alter </a:t>
            </a:r>
            <a:r>
              <a:rPr lang="en-US" dirty="0" err="1"/>
              <a:t>persone</a:t>
            </a:r>
            <a:endParaRPr lang="it-IT" dirty="0"/>
          </a:p>
          <a:p>
            <a:r>
              <a:rPr lang="it-IT" dirty="0"/>
              <a:t>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500184F-6FDA-40FD-82BD-A8719FC7B328}"/>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176143E0-5F48-4A83-A13F-3603667A90D6}"/>
              </a:ext>
            </a:extLst>
          </p:cNvPr>
          <p:cNvSpPr>
            <a:spLocks noGrp="1"/>
          </p:cNvSpPr>
          <p:nvPr>
            <p:ph idx="1"/>
          </p:nvPr>
        </p:nvSpPr>
        <p:spPr/>
        <p:txBody>
          <a:bodyPr/>
          <a:lstStyle/>
          <a:p>
            <a:r>
              <a:rPr lang="it-IT" dirty="0"/>
              <a:t>Si tratta di strumenti che possono essere introdotti in una presa in carico di più ampio respiro, che spesso non sono risolutivi, ma che possono avere utili conseguenze nella gestione del caso</a:t>
            </a:r>
          </a:p>
        </p:txBody>
      </p:sp>
    </p:spTree>
    <p:extLst>
      <p:ext uri="{BB962C8B-B14F-4D97-AF65-F5344CB8AC3E}">
        <p14:creationId xmlns:p14="http://schemas.microsoft.com/office/powerpoint/2010/main" val="167079023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Sellers</a:t>
            </a:r>
          </a:p>
          <a:p>
            <a:r>
              <a:rPr lang="it-IT" dirty="0"/>
              <a:t>La valutazione del rischio con le persone con disabilità intellettiva</a:t>
            </a:r>
          </a:p>
          <a:p>
            <a:r>
              <a:rPr lang="it-IT" dirty="0" err="1"/>
              <a:t>Ediz</a:t>
            </a:r>
            <a:r>
              <a:rPr lang="it-IT" dirty="0"/>
              <a:t>. </a:t>
            </a:r>
            <a:r>
              <a:rPr lang="it-IT" dirty="0" err="1"/>
              <a:t>Vannini</a:t>
            </a:r>
            <a:r>
              <a:rPr lang="it-IT" dirty="0"/>
              <a:t> Brescia 2006</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VALUTAZIONE DEL CASO SPECIFICO</a:t>
            </a:r>
          </a:p>
        </p:txBody>
      </p:sp>
      <p:sp>
        <p:nvSpPr>
          <p:cNvPr id="3" name="Segnaposto contenuto 2"/>
          <p:cNvSpPr>
            <a:spLocks noGrp="1"/>
          </p:cNvSpPr>
          <p:nvPr>
            <p:ph idx="1"/>
          </p:nvPr>
        </p:nvSpPr>
        <p:spPr/>
        <p:txBody>
          <a:bodyPr>
            <a:normAutofit fontScale="70000" lnSpcReduction="20000"/>
          </a:bodyPr>
          <a:lstStyle/>
          <a:p>
            <a:pPr>
              <a:buNone/>
            </a:pPr>
            <a:r>
              <a:rPr lang="it-IT" b="1" i="1" dirty="0"/>
              <a:t> </a:t>
            </a:r>
            <a:endParaRPr lang="it-IT" dirty="0"/>
          </a:p>
          <a:p>
            <a:r>
              <a:rPr lang="en-US" b="1" dirty="0"/>
              <a:t>Assessment </a:t>
            </a:r>
            <a:r>
              <a:rPr lang="en-US" b="1" dirty="0" err="1"/>
              <a:t>individuale</a:t>
            </a:r>
            <a:r>
              <a:rPr lang="en-US" b="1" dirty="0"/>
              <a:t>:</a:t>
            </a:r>
            <a:endParaRPr lang="it-IT" dirty="0"/>
          </a:p>
          <a:p>
            <a:r>
              <a:rPr lang="en-US" dirty="0"/>
              <a:t>• </a:t>
            </a:r>
            <a:r>
              <a:rPr lang="en-US" dirty="0" err="1"/>
              <a:t>punti</a:t>
            </a:r>
            <a:r>
              <a:rPr lang="en-US" dirty="0"/>
              <a:t> di forza </a:t>
            </a:r>
            <a:r>
              <a:rPr lang="en-US" dirty="0" err="1"/>
              <a:t>abilità</a:t>
            </a:r>
            <a:r>
              <a:rPr lang="en-US" dirty="0"/>
              <a:t> </a:t>
            </a:r>
            <a:r>
              <a:rPr lang="en-US" dirty="0" err="1"/>
              <a:t>opportunità</a:t>
            </a:r>
            <a:r>
              <a:rPr lang="en-US" dirty="0"/>
              <a:t> </a:t>
            </a:r>
            <a:r>
              <a:rPr lang="en-US" dirty="0" err="1"/>
              <a:t>risorse</a:t>
            </a:r>
            <a:r>
              <a:rPr lang="en-US" dirty="0"/>
              <a:t> their strengths – abilities, opportunities,</a:t>
            </a:r>
            <a:r>
              <a:rPr lang="it-IT" dirty="0"/>
              <a:t> </a:t>
            </a:r>
            <a:r>
              <a:rPr lang="en-US" dirty="0"/>
              <a:t>resources</a:t>
            </a:r>
            <a:endParaRPr lang="it-IT" dirty="0"/>
          </a:p>
          <a:p>
            <a:r>
              <a:rPr lang="en-US" dirty="0"/>
              <a:t>• </a:t>
            </a:r>
            <a:r>
              <a:rPr lang="en-US" dirty="0" err="1"/>
              <a:t>Bisogni</a:t>
            </a:r>
            <a:r>
              <a:rPr lang="en-US" dirty="0"/>
              <a:t> </a:t>
            </a:r>
            <a:r>
              <a:rPr lang="en-US" dirty="0" err="1"/>
              <a:t>specifici</a:t>
            </a:r>
            <a:r>
              <a:rPr lang="en-US" dirty="0"/>
              <a:t> </a:t>
            </a:r>
            <a:r>
              <a:rPr lang="en-US" dirty="0" err="1"/>
              <a:t>impatto</a:t>
            </a:r>
            <a:r>
              <a:rPr lang="en-US" dirty="0"/>
              <a:t> </a:t>
            </a:r>
            <a:r>
              <a:rPr lang="en-US" dirty="0" err="1"/>
              <a:t>della</a:t>
            </a:r>
            <a:r>
              <a:rPr lang="en-US" dirty="0"/>
              <a:t> </a:t>
            </a:r>
            <a:r>
              <a:rPr lang="en-US" dirty="0" err="1"/>
              <a:t>disabilità</a:t>
            </a:r>
            <a:r>
              <a:rPr lang="en-US" dirty="0"/>
              <a:t> </a:t>
            </a:r>
            <a:r>
              <a:rPr lang="en-US" dirty="0" err="1"/>
              <a:t>bisogni</a:t>
            </a:r>
            <a:r>
              <a:rPr lang="en-US" dirty="0"/>
              <a:t> </a:t>
            </a:r>
            <a:r>
              <a:rPr lang="en-US" dirty="0" err="1"/>
              <a:t>derivanti</a:t>
            </a:r>
            <a:r>
              <a:rPr lang="en-US" dirty="0"/>
              <a:t> </a:t>
            </a:r>
            <a:r>
              <a:rPr lang="en-US" dirty="0" err="1"/>
              <a:t>dai</a:t>
            </a:r>
            <a:r>
              <a:rPr lang="en-US" dirty="0"/>
              <a:t> </a:t>
            </a:r>
            <a:r>
              <a:rPr lang="en-US" dirty="0" err="1"/>
              <a:t>disturbi</a:t>
            </a:r>
            <a:r>
              <a:rPr lang="en-US" dirty="0"/>
              <a:t> </a:t>
            </a:r>
            <a:r>
              <a:rPr lang="en-US" dirty="0" err="1"/>
              <a:t>mentali</a:t>
            </a:r>
            <a:r>
              <a:rPr lang="en-US" dirty="0"/>
              <a:t> e </a:t>
            </a:r>
            <a:r>
              <a:rPr lang="en-US" dirty="0" err="1"/>
              <a:t>dai</a:t>
            </a:r>
            <a:r>
              <a:rPr lang="en-US" dirty="0"/>
              <a:t> problem </a:t>
            </a:r>
            <a:r>
              <a:rPr lang="en-US" dirty="0" err="1"/>
              <a:t>organici</a:t>
            </a:r>
            <a:r>
              <a:rPr lang="en-US" dirty="0"/>
              <a:t>, </a:t>
            </a:r>
            <a:r>
              <a:rPr lang="en-US" dirty="0" err="1"/>
              <a:t>risorse</a:t>
            </a:r>
            <a:r>
              <a:rPr lang="en-US" dirty="0"/>
              <a:t> </a:t>
            </a:r>
            <a:r>
              <a:rPr lang="en-US" dirty="0" err="1"/>
              <a:t>presenti</a:t>
            </a:r>
            <a:r>
              <a:rPr lang="en-US" dirty="0"/>
              <a:t> </a:t>
            </a:r>
            <a:r>
              <a:rPr lang="en-US" dirty="0" err="1"/>
              <a:t>nella</a:t>
            </a:r>
            <a:r>
              <a:rPr lang="en-US" dirty="0"/>
              <a:t> Comunità  </a:t>
            </a:r>
            <a:r>
              <a:rPr lang="it-IT" dirty="0"/>
              <a:t> </a:t>
            </a:r>
          </a:p>
          <a:p>
            <a:r>
              <a:rPr lang="en-US" dirty="0"/>
              <a:t>• </a:t>
            </a:r>
            <a:r>
              <a:rPr lang="en-US" dirty="0" err="1"/>
              <a:t>Cose</a:t>
            </a:r>
            <a:r>
              <a:rPr lang="en-US" dirty="0"/>
              <a:t> </a:t>
            </a:r>
            <a:r>
              <a:rPr lang="en-US" dirty="0" err="1"/>
              <a:t>che</a:t>
            </a:r>
            <a:r>
              <a:rPr lang="en-US" dirty="0"/>
              <a:t> </a:t>
            </a:r>
            <a:r>
              <a:rPr lang="en-US" dirty="0" err="1"/>
              <a:t>piacciono</a:t>
            </a:r>
            <a:r>
              <a:rPr lang="en-US" dirty="0"/>
              <a:t> o </a:t>
            </a:r>
            <a:r>
              <a:rPr lang="en-US" dirty="0" err="1"/>
              <a:t>che</a:t>
            </a:r>
            <a:r>
              <a:rPr lang="en-US" dirty="0"/>
              <a:t> non </a:t>
            </a:r>
            <a:r>
              <a:rPr lang="en-US" dirty="0" err="1"/>
              <a:t>piacciono</a:t>
            </a:r>
            <a:r>
              <a:rPr lang="en-US" dirty="0"/>
              <a:t> e </a:t>
            </a:r>
            <a:r>
              <a:rPr lang="en-US" dirty="0" err="1"/>
              <a:t>loro</a:t>
            </a:r>
            <a:r>
              <a:rPr lang="en-US" dirty="0"/>
              <a:t> modo di </a:t>
            </a:r>
            <a:r>
              <a:rPr lang="en-US" dirty="0" err="1"/>
              <a:t>esprimere</a:t>
            </a:r>
            <a:r>
              <a:rPr lang="en-US" dirty="0"/>
              <a:t> </a:t>
            </a:r>
            <a:r>
              <a:rPr lang="en-US" dirty="0" err="1"/>
              <a:t>queste</a:t>
            </a:r>
            <a:r>
              <a:rPr lang="en-US" dirty="0"/>
              <a:t> </a:t>
            </a:r>
            <a:r>
              <a:rPr lang="en-US" dirty="0" err="1"/>
              <a:t>preferenze</a:t>
            </a:r>
            <a:r>
              <a:rPr lang="en-US" dirty="0"/>
              <a:t> </a:t>
            </a:r>
            <a:r>
              <a:rPr lang="it-IT" dirty="0"/>
              <a:t> </a:t>
            </a:r>
          </a:p>
          <a:p>
            <a:r>
              <a:rPr lang="en-US" dirty="0"/>
              <a:t>• Storia </a:t>
            </a:r>
            <a:r>
              <a:rPr lang="en-US" dirty="0" err="1"/>
              <a:t>dello</a:t>
            </a:r>
            <a:r>
              <a:rPr lang="en-US" dirty="0"/>
              <a:t> </a:t>
            </a:r>
            <a:r>
              <a:rPr lang="en-US" dirty="0" err="1"/>
              <a:t>sviluppo</a:t>
            </a:r>
            <a:r>
              <a:rPr lang="en-US" dirty="0"/>
              <a:t> e </a:t>
            </a:r>
            <a:r>
              <a:rPr lang="en-US" dirty="0" err="1"/>
              <a:t>della</a:t>
            </a:r>
            <a:r>
              <a:rPr lang="en-US" dirty="0"/>
              <a:t> </a:t>
            </a:r>
            <a:r>
              <a:rPr lang="en-US" dirty="0" err="1"/>
              <a:t>loro</a:t>
            </a:r>
            <a:r>
              <a:rPr lang="en-US" dirty="0"/>
              <a:t> vita </a:t>
            </a:r>
            <a:r>
              <a:rPr lang="en-US" dirty="0" err="1"/>
              <a:t>sociale</a:t>
            </a:r>
            <a:r>
              <a:rPr lang="en-US" dirty="0"/>
              <a:t> e </a:t>
            </a:r>
            <a:r>
              <a:rPr lang="en-US" dirty="0" err="1"/>
              <a:t>pricologica</a:t>
            </a:r>
            <a:r>
              <a:rPr lang="en-US" dirty="0"/>
              <a:t> e </a:t>
            </a:r>
            <a:r>
              <a:rPr lang="en-US" dirty="0" err="1"/>
              <a:t>relazione</a:t>
            </a:r>
            <a:r>
              <a:rPr lang="en-US" dirty="0"/>
              <a:t> col </a:t>
            </a:r>
            <a:r>
              <a:rPr lang="en-US" dirty="0" err="1"/>
              <a:t>servizio</a:t>
            </a:r>
            <a:endParaRPr lang="en-US" dirty="0"/>
          </a:p>
          <a:p>
            <a:r>
              <a:rPr lang="it-IT" dirty="0"/>
              <a:t> </a:t>
            </a:r>
          </a:p>
          <a:p>
            <a:r>
              <a:rPr lang="en-US" dirty="0"/>
              <a:t>• </a:t>
            </a:r>
            <a:r>
              <a:rPr lang="en-US" dirty="0" err="1"/>
              <a:t>difficoltà</a:t>
            </a:r>
            <a:r>
              <a:rPr lang="en-US" dirty="0"/>
              <a:t> </a:t>
            </a:r>
            <a:r>
              <a:rPr lang="en-US" dirty="0" err="1"/>
              <a:t>nello</a:t>
            </a:r>
            <a:r>
              <a:rPr lang="en-US" dirty="0"/>
              <a:t> </a:t>
            </a:r>
            <a:r>
              <a:rPr lang="en-US" dirty="0" err="1"/>
              <a:t>stabilire</a:t>
            </a:r>
            <a:r>
              <a:rPr lang="en-US" dirty="0"/>
              <a:t> e </a:t>
            </a:r>
            <a:r>
              <a:rPr lang="en-US" dirty="0" err="1"/>
              <a:t>mantenere</a:t>
            </a:r>
            <a:r>
              <a:rPr lang="en-US" dirty="0"/>
              <a:t> I rapport </a:t>
            </a:r>
            <a:r>
              <a:rPr lang="it-IT" dirty="0"/>
              <a:t> </a:t>
            </a:r>
          </a:p>
          <a:p>
            <a:r>
              <a:rPr lang="en-US" dirty="0" err="1"/>
              <a:t>Descrizione</a:t>
            </a:r>
            <a:r>
              <a:rPr lang="en-US" dirty="0"/>
              <a:t> </a:t>
            </a:r>
            <a:r>
              <a:rPr lang="en-US" dirty="0" err="1"/>
              <a:t>della</a:t>
            </a:r>
            <a:r>
              <a:rPr lang="en-US" dirty="0"/>
              <a:t> </a:t>
            </a:r>
            <a:r>
              <a:rPr lang="en-US" dirty="0" err="1"/>
              <a:t>loro</a:t>
            </a:r>
            <a:r>
              <a:rPr lang="en-US" dirty="0"/>
              <a:t> </a:t>
            </a:r>
            <a:r>
              <a:rPr lang="en-US" dirty="0" err="1"/>
              <a:t>giornata</a:t>
            </a:r>
            <a:r>
              <a:rPr lang="en-US" dirty="0"/>
              <a:t> e </a:t>
            </a:r>
            <a:r>
              <a:rPr lang="en-US" dirty="0" err="1"/>
              <a:t>della</a:t>
            </a:r>
            <a:r>
              <a:rPr lang="en-US" dirty="0"/>
              <a:t> </a:t>
            </a:r>
            <a:r>
              <a:rPr lang="en-US" dirty="0" err="1"/>
              <a:t>loro</a:t>
            </a:r>
            <a:r>
              <a:rPr lang="en-US" dirty="0"/>
              <a:t> </a:t>
            </a:r>
            <a:r>
              <a:rPr lang="en-US" dirty="0" err="1"/>
              <a:t>settimana</a:t>
            </a:r>
            <a:r>
              <a:rPr lang="en-US" dirty="0"/>
              <a:t> </a:t>
            </a:r>
            <a:r>
              <a:rPr lang="en-US" dirty="0" err="1"/>
              <a:t>tipica</a:t>
            </a:r>
            <a:r>
              <a:rPr lang="en-US" dirty="0"/>
              <a:t> </a:t>
            </a:r>
            <a:r>
              <a:rPr lang="it-IT" dirty="0"/>
              <a:t> </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FATTORI MEDICI ED ORGANICI</a:t>
            </a:r>
          </a:p>
        </p:txBody>
      </p:sp>
      <p:sp>
        <p:nvSpPr>
          <p:cNvPr id="3" name="Segnaposto contenuto 2"/>
          <p:cNvSpPr>
            <a:spLocks noGrp="1"/>
          </p:cNvSpPr>
          <p:nvPr>
            <p:ph idx="1"/>
          </p:nvPr>
        </p:nvSpPr>
        <p:spPr/>
        <p:txBody>
          <a:bodyPr>
            <a:normAutofit fontScale="70000" lnSpcReduction="20000"/>
          </a:bodyPr>
          <a:lstStyle/>
          <a:p>
            <a:r>
              <a:rPr lang="en-US" b="1" dirty="0"/>
              <a:t>Medical and organic factors:</a:t>
            </a:r>
            <a:endParaRPr lang="it-IT" dirty="0"/>
          </a:p>
          <a:p>
            <a:r>
              <a:rPr lang="en-US" dirty="0"/>
              <a:t>• </a:t>
            </a:r>
            <a:r>
              <a:rPr lang="en-US" dirty="0" err="1"/>
              <a:t>condizioni</a:t>
            </a:r>
            <a:r>
              <a:rPr lang="en-US" dirty="0"/>
              <a:t> </a:t>
            </a:r>
            <a:r>
              <a:rPr lang="en-US" dirty="0" err="1"/>
              <a:t>organiche</a:t>
            </a:r>
            <a:r>
              <a:rPr lang="en-US" dirty="0"/>
              <a:t> </a:t>
            </a:r>
            <a:r>
              <a:rPr lang="en-US" dirty="0" err="1"/>
              <a:t>croniche</a:t>
            </a:r>
            <a:r>
              <a:rPr lang="en-US" dirty="0"/>
              <a:t>  </a:t>
            </a:r>
            <a:endParaRPr lang="it-IT" dirty="0"/>
          </a:p>
          <a:p>
            <a:r>
              <a:rPr lang="en-US" dirty="0"/>
              <a:t>• </a:t>
            </a:r>
            <a:r>
              <a:rPr lang="en-US" dirty="0" err="1"/>
              <a:t>disturbi</a:t>
            </a:r>
            <a:r>
              <a:rPr lang="en-US" dirty="0"/>
              <a:t> </a:t>
            </a:r>
            <a:r>
              <a:rPr lang="en-US" dirty="0" err="1"/>
              <a:t>medici</a:t>
            </a:r>
            <a:r>
              <a:rPr lang="en-US" dirty="0"/>
              <a:t>  </a:t>
            </a:r>
            <a:endParaRPr lang="it-IT" dirty="0"/>
          </a:p>
          <a:p>
            <a:r>
              <a:rPr lang="en-US" dirty="0"/>
              <a:t>• </a:t>
            </a:r>
            <a:r>
              <a:rPr lang="en-US" dirty="0" err="1"/>
              <a:t>epilessia</a:t>
            </a:r>
            <a:r>
              <a:rPr lang="en-US" dirty="0"/>
              <a:t> </a:t>
            </a:r>
            <a:r>
              <a:rPr lang="it-IT" dirty="0"/>
              <a:t> </a:t>
            </a:r>
          </a:p>
          <a:p>
            <a:r>
              <a:rPr lang="en-US" dirty="0"/>
              <a:t>• alter </a:t>
            </a:r>
            <a:r>
              <a:rPr lang="en-US" dirty="0" err="1"/>
              <a:t>condizioni</a:t>
            </a:r>
            <a:r>
              <a:rPr lang="en-US" dirty="0"/>
              <a:t> </a:t>
            </a:r>
            <a:r>
              <a:rPr lang="en-US" dirty="0" err="1"/>
              <a:t>neurologiche</a:t>
            </a:r>
            <a:r>
              <a:rPr lang="en-US" dirty="0"/>
              <a:t> </a:t>
            </a:r>
            <a:r>
              <a:rPr lang="it-IT" dirty="0"/>
              <a:t> </a:t>
            </a:r>
          </a:p>
          <a:p>
            <a:r>
              <a:rPr lang="en-US" dirty="0"/>
              <a:t>• </a:t>
            </a:r>
            <a:r>
              <a:rPr lang="en-US" dirty="0" err="1"/>
              <a:t>aspetti</a:t>
            </a:r>
            <a:r>
              <a:rPr lang="en-US" dirty="0"/>
              <a:t> </a:t>
            </a:r>
            <a:r>
              <a:rPr lang="en-US" dirty="0" err="1"/>
              <a:t>genetici</a:t>
            </a:r>
            <a:r>
              <a:rPr lang="en-US" dirty="0"/>
              <a:t> </a:t>
            </a:r>
            <a:r>
              <a:rPr lang="it-IT" dirty="0"/>
              <a:t> </a:t>
            </a:r>
          </a:p>
          <a:p>
            <a:r>
              <a:rPr lang="en-US" dirty="0"/>
              <a:t>• </a:t>
            </a:r>
            <a:r>
              <a:rPr lang="en-US" dirty="0" err="1"/>
              <a:t>aspetti</a:t>
            </a:r>
            <a:r>
              <a:rPr lang="en-US" dirty="0"/>
              <a:t> </a:t>
            </a:r>
            <a:r>
              <a:rPr lang="en-US" dirty="0" err="1"/>
              <a:t>sensoriali</a:t>
            </a:r>
            <a:r>
              <a:rPr lang="en-US" dirty="0"/>
              <a:t> </a:t>
            </a:r>
            <a:r>
              <a:rPr lang="it-IT" dirty="0"/>
              <a:t> </a:t>
            </a:r>
          </a:p>
          <a:p>
            <a:r>
              <a:rPr lang="en-US" dirty="0"/>
              <a:t>• problem di </a:t>
            </a:r>
            <a:r>
              <a:rPr lang="en-US" dirty="0" err="1"/>
              <a:t>comunicazione</a:t>
            </a:r>
            <a:r>
              <a:rPr lang="en-US" dirty="0"/>
              <a:t> </a:t>
            </a:r>
            <a:r>
              <a:rPr lang="it-IT" dirty="0"/>
              <a:t> </a:t>
            </a:r>
          </a:p>
          <a:p>
            <a:r>
              <a:rPr lang="en-US" dirty="0"/>
              <a:t>• </a:t>
            </a:r>
            <a:r>
              <a:rPr lang="en-US" dirty="0" err="1"/>
              <a:t>disabilità</a:t>
            </a:r>
            <a:r>
              <a:rPr lang="en-US" dirty="0"/>
              <a:t> </a:t>
            </a:r>
            <a:r>
              <a:rPr lang="en-US" dirty="0" err="1"/>
              <a:t>fisiche</a:t>
            </a:r>
            <a:r>
              <a:rPr lang="en-US" dirty="0"/>
              <a:t> </a:t>
            </a:r>
            <a:r>
              <a:rPr lang="it-IT" dirty="0"/>
              <a:t> </a:t>
            </a:r>
          </a:p>
          <a:p>
            <a:r>
              <a:rPr lang="en-US" dirty="0"/>
              <a:t>• </a:t>
            </a:r>
            <a:r>
              <a:rPr lang="en-US" dirty="0" err="1"/>
              <a:t>uso</a:t>
            </a:r>
            <a:r>
              <a:rPr lang="en-US" dirty="0"/>
              <a:t> di </a:t>
            </a:r>
            <a:r>
              <a:rPr lang="en-US" dirty="0" err="1"/>
              <a:t>droghe</a:t>
            </a:r>
            <a:r>
              <a:rPr lang="en-US" dirty="0"/>
              <a:t> e/ di </a:t>
            </a:r>
            <a:r>
              <a:rPr lang="en-US" dirty="0" err="1"/>
              <a:t>alcol</a:t>
            </a:r>
            <a:endParaRPr lang="it-IT" dirty="0"/>
          </a:p>
          <a:p>
            <a:r>
              <a:rPr lang="en-US" dirty="0"/>
              <a:t>• </a:t>
            </a:r>
            <a:r>
              <a:rPr lang="en-US" dirty="0" err="1"/>
              <a:t>Farmacoterapia</a:t>
            </a:r>
            <a:r>
              <a:rPr lang="en-US" dirty="0"/>
              <a:t> in </a:t>
            </a:r>
            <a:r>
              <a:rPr lang="en-US" dirty="0" err="1"/>
              <a:t>atto</a:t>
            </a:r>
            <a:r>
              <a:rPr lang="en-US" dirty="0"/>
              <a:t>  </a:t>
            </a:r>
            <a:endParaRPr lang="it-IT" dirty="0"/>
          </a:p>
          <a:p>
            <a:r>
              <a:rPr lang="en-US" dirty="0"/>
              <a:t>• </a:t>
            </a:r>
            <a:r>
              <a:rPr lang="en-US" dirty="0" err="1"/>
              <a:t>aspetti</a:t>
            </a:r>
            <a:r>
              <a:rPr lang="en-US" dirty="0"/>
              <a:t> </a:t>
            </a:r>
            <a:r>
              <a:rPr lang="en-US" dirty="0" err="1"/>
              <a:t>rilevanti</a:t>
            </a:r>
            <a:r>
              <a:rPr lang="en-US" dirty="0"/>
              <a:t> </a:t>
            </a:r>
            <a:r>
              <a:rPr lang="en-US" dirty="0" err="1"/>
              <a:t>nella</a:t>
            </a:r>
            <a:r>
              <a:rPr lang="en-US" dirty="0"/>
              <a:t> </a:t>
            </a:r>
            <a:r>
              <a:rPr lang="en-US" dirty="0" err="1"/>
              <a:t>storia</a:t>
            </a:r>
            <a:r>
              <a:rPr lang="en-US" dirty="0"/>
              <a:t> medica e di </a:t>
            </a:r>
            <a:r>
              <a:rPr lang="en-US" dirty="0" err="1"/>
              <a:t>sviluppo</a:t>
            </a:r>
            <a:r>
              <a:rPr lang="en-US" dirty="0"/>
              <a:t>  </a:t>
            </a:r>
            <a:endParaRPr lang="it-IT"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ASPETTI PSICOLOGICI/ PSICHIATRICI</a:t>
            </a:r>
          </a:p>
        </p:txBody>
      </p:sp>
      <p:sp>
        <p:nvSpPr>
          <p:cNvPr id="3" name="Segnaposto contenuto 2"/>
          <p:cNvSpPr>
            <a:spLocks noGrp="1"/>
          </p:cNvSpPr>
          <p:nvPr>
            <p:ph idx="1"/>
          </p:nvPr>
        </p:nvSpPr>
        <p:spPr/>
        <p:txBody>
          <a:bodyPr>
            <a:normAutofit fontScale="85000" lnSpcReduction="10000"/>
          </a:bodyPr>
          <a:lstStyle/>
          <a:p>
            <a:pPr>
              <a:buNone/>
            </a:pPr>
            <a:endParaRPr lang="it-IT" dirty="0"/>
          </a:p>
          <a:p>
            <a:r>
              <a:rPr lang="en-US" dirty="0"/>
              <a:t>• psychiatric disorders</a:t>
            </a:r>
            <a:endParaRPr lang="it-IT" dirty="0"/>
          </a:p>
          <a:p>
            <a:r>
              <a:rPr lang="en-US" dirty="0"/>
              <a:t>• relevant history of psychological development</a:t>
            </a:r>
            <a:endParaRPr lang="it-IT" dirty="0"/>
          </a:p>
          <a:p>
            <a:r>
              <a:rPr lang="en-US" dirty="0"/>
              <a:t>• psychological emotional issues, such as</a:t>
            </a:r>
            <a:r>
              <a:rPr lang="it-IT" dirty="0"/>
              <a:t> </a:t>
            </a:r>
            <a:r>
              <a:rPr lang="en-US" dirty="0"/>
              <a:t>bereavement, relationship, abuse etc.</a:t>
            </a:r>
            <a:endParaRPr lang="it-IT" dirty="0"/>
          </a:p>
          <a:p>
            <a:r>
              <a:rPr lang="en-US" dirty="0"/>
              <a:t>• new/ ongoing/ recurrent stress</a:t>
            </a:r>
            <a:endParaRPr lang="it-IT" dirty="0"/>
          </a:p>
          <a:p>
            <a:r>
              <a:rPr lang="en-US" dirty="0"/>
              <a:t>• difficulty in developing fulfilling relationships</a:t>
            </a:r>
            <a:endParaRPr lang="it-IT" dirty="0"/>
          </a:p>
          <a:p>
            <a:r>
              <a:rPr lang="en-US" dirty="0"/>
              <a:t>• developmental disorders, like Autism Spectrum</a:t>
            </a:r>
            <a:r>
              <a:rPr lang="it-IT" dirty="0"/>
              <a:t> </a:t>
            </a:r>
            <a:r>
              <a:rPr lang="en-US" dirty="0"/>
              <a:t>Disorder (ASD) and Attention Deficit</a:t>
            </a:r>
            <a:endParaRPr lang="it-IT" dirty="0"/>
          </a:p>
          <a:p>
            <a:r>
              <a:rPr lang="en-US" dirty="0"/>
              <a:t>Hyperactivity Disorder (ADHD), including</a:t>
            </a:r>
            <a:r>
              <a:rPr lang="it-IT" dirty="0"/>
              <a:t> </a:t>
            </a:r>
            <a:r>
              <a:rPr lang="en-US" dirty="0"/>
              <a:t>impulsivity</a:t>
            </a:r>
            <a:endParaRPr lang="it-IT" dirty="0"/>
          </a:p>
          <a:p>
            <a:endParaRPr lang="it-IT" dirty="0"/>
          </a:p>
          <a:p>
            <a:endParaRPr lang="it-IT" dirty="0"/>
          </a:p>
          <a:p>
            <a:endParaRPr lang="it-IT" dirty="0"/>
          </a:p>
          <a:p>
            <a:endParaRPr lang="it-IT"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en-US" dirty="0"/>
              <a:t>• neuropsychological factors</a:t>
            </a:r>
            <a:endParaRPr lang="it-IT" dirty="0"/>
          </a:p>
          <a:p>
            <a:r>
              <a:rPr lang="en-US" dirty="0"/>
              <a:t>- impaired intelligence</a:t>
            </a:r>
            <a:endParaRPr lang="it-IT" dirty="0"/>
          </a:p>
          <a:p>
            <a:r>
              <a:rPr lang="en-US" dirty="0"/>
              <a:t>- impaired memory</a:t>
            </a:r>
            <a:endParaRPr lang="it-IT" dirty="0"/>
          </a:p>
          <a:p>
            <a:r>
              <a:rPr lang="en-US" dirty="0"/>
              <a:t>- impaired attention</a:t>
            </a:r>
            <a:endParaRPr lang="it-IT" dirty="0"/>
          </a:p>
          <a:p>
            <a:r>
              <a:rPr lang="en-US" dirty="0"/>
              <a:t>- impaired or abnormal</a:t>
            </a:r>
            <a:endParaRPr lang="it-IT" dirty="0"/>
          </a:p>
          <a:p>
            <a:r>
              <a:rPr lang="en-US" dirty="0"/>
              <a:t>communication skills</a:t>
            </a:r>
            <a:endParaRPr lang="it-IT" dirty="0"/>
          </a:p>
          <a:p>
            <a:r>
              <a:rPr lang="en-US" dirty="0"/>
              <a:t>- impaired executive function</a:t>
            </a:r>
            <a:endParaRPr lang="it-IT" dirty="0"/>
          </a:p>
          <a:p>
            <a:r>
              <a:rPr lang="en-US" dirty="0"/>
              <a:t>- impaired frontal lobe function, such as</a:t>
            </a:r>
            <a:endParaRPr lang="it-IT" dirty="0"/>
          </a:p>
          <a:p>
            <a:r>
              <a:rPr lang="en-US" dirty="0"/>
              <a:t>lack of initiative and apathy</a:t>
            </a:r>
            <a:endParaRPr lang="it-IT" dirty="0"/>
          </a:p>
          <a:p>
            <a:r>
              <a:rPr lang="en-US" dirty="0"/>
              <a:t>- lower threshold of stress tolerance.</a:t>
            </a:r>
            <a:endParaRPr lang="it-IT" dirty="0"/>
          </a:p>
          <a:p>
            <a:endParaRPr lang="it-IT"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FATTORI SOCIALI ED AMBIENTALI</a:t>
            </a:r>
          </a:p>
        </p:txBody>
      </p:sp>
      <p:sp>
        <p:nvSpPr>
          <p:cNvPr id="3" name="Segnaposto contenuto 2"/>
          <p:cNvSpPr>
            <a:spLocks noGrp="1"/>
          </p:cNvSpPr>
          <p:nvPr>
            <p:ph idx="1"/>
          </p:nvPr>
        </p:nvSpPr>
        <p:spPr/>
        <p:txBody>
          <a:bodyPr>
            <a:normAutofit fontScale="85000" lnSpcReduction="20000"/>
          </a:bodyPr>
          <a:lstStyle/>
          <a:p>
            <a:pPr>
              <a:buNone/>
            </a:pPr>
            <a:r>
              <a:rPr lang="it-IT" b="1" dirty="0"/>
              <a:t> </a:t>
            </a:r>
            <a:endParaRPr lang="it-IT" dirty="0"/>
          </a:p>
          <a:p>
            <a:r>
              <a:rPr lang="en-US" sz="3800" dirty="0"/>
              <a:t>• description and assessment of the</a:t>
            </a:r>
            <a:r>
              <a:rPr lang="it-IT" sz="3800" dirty="0"/>
              <a:t> </a:t>
            </a:r>
            <a:r>
              <a:rPr lang="en-US" sz="3800" dirty="0"/>
              <a:t>environment and daily activities</a:t>
            </a:r>
            <a:endParaRPr lang="it-IT" sz="3800" dirty="0"/>
          </a:p>
          <a:p>
            <a:r>
              <a:rPr lang="en-US" sz="3800" dirty="0"/>
              <a:t>• factors relating to other people around the</a:t>
            </a:r>
            <a:r>
              <a:rPr lang="it-IT" sz="3800" dirty="0"/>
              <a:t> </a:t>
            </a:r>
            <a:r>
              <a:rPr lang="en-US" sz="3800" dirty="0"/>
              <a:t>person, including staff/ </a:t>
            </a:r>
            <a:r>
              <a:rPr lang="en-US" sz="3800" dirty="0" err="1"/>
              <a:t>carers</a:t>
            </a:r>
            <a:endParaRPr lang="it-IT" sz="3800" dirty="0"/>
          </a:p>
          <a:p>
            <a:r>
              <a:rPr lang="en-US" sz="3800" dirty="0"/>
              <a:t>• change in the environment</a:t>
            </a:r>
            <a:endParaRPr lang="it-IT" sz="3800" dirty="0"/>
          </a:p>
          <a:p>
            <a:r>
              <a:rPr lang="en-US" sz="3800" dirty="0"/>
              <a:t>• influence of life events</a:t>
            </a:r>
            <a:endParaRPr lang="it-IT" sz="3800" dirty="0"/>
          </a:p>
          <a:p>
            <a:r>
              <a:rPr lang="en-US" sz="3800" dirty="0"/>
              <a:t>• relationship with peer group, friends, family</a:t>
            </a:r>
            <a:r>
              <a:rPr lang="it-IT" sz="3800" dirty="0"/>
              <a:t> </a:t>
            </a:r>
            <a:r>
              <a:rPr lang="en-US" sz="3800" dirty="0"/>
              <a:t>members and care staff (including any</a:t>
            </a:r>
            <a:r>
              <a:rPr lang="it-IT" sz="3800" dirty="0"/>
              <a:t> </a:t>
            </a:r>
            <a:r>
              <a:rPr lang="en-US" sz="3800" dirty="0"/>
              <a:t>changes)</a:t>
            </a:r>
            <a:endParaRPr lang="it-IT" sz="3800" dirty="0"/>
          </a:p>
          <a:p>
            <a:pPr>
              <a:buNone/>
            </a:pPr>
            <a:endParaRPr lang="it-IT" sz="3800"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7500" lnSpcReduction="20000"/>
          </a:bodyPr>
          <a:lstStyle/>
          <a:p>
            <a:r>
              <a:rPr lang="en-US" dirty="0"/>
              <a:t>• effect of the daily activities (including any</a:t>
            </a:r>
            <a:r>
              <a:rPr lang="it-IT" dirty="0"/>
              <a:t> </a:t>
            </a:r>
            <a:r>
              <a:rPr lang="en-US" dirty="0"/>
              <a:t>changes)</a:t>
            </a:r>
            <a:endParaRPr lang="it-IT" dirty="0"/>
          </a:p>
          <a:p>
            <a:r>
              <a:rPr lang="en-US" dirty="0"/>
              <a:t>• effect of (or lack of) leisure and day activities</a:t>
            </a:r>
            <a:r>
              <a:rPr lang="it-IT" dirty="0"/>
              <a:t> </a:t>
            </a:r>
            <a:r>
              <a:rPr lang="en-US" dirty="0"/>
              <a:t>(including any changes)</a:t>
            </a:r>
            <a:endParaRPr lang="it-IT" dirty="0"/>
          </a:p>
          <a:p>
            <a:r>
              <a:rPr lang="en-US" dirty="0"/>
              <a:t>• the </a:t>
            </a:r>
            <a:r>
              <a:rPr lang="en-US" dirty="0" err="1"/>
              <a:t>organisational</a:t>
            </a:r>
            <a:r>
              <a:rPr lang="en-US" dirty="0"/>
              <a:t> setting – systems and</a:t>
            </a:r>
            <a:r>
              <a:rPr lang="it-IT" dirty="0"/>
              <a:t> </a:t>
            </a:r>
            <a:r>
              <a:rPr lang="en-US" dirty="0"/>
              <a:t>procedure</a:t>
            </a:r>
            <a:endParaRPr lang="it-IT" dirty="0"/>
          </a:p>
          <a:p>
            <a:r>
              <a:rPr lang="en-US" dirty="0"/>
              <a:t>• absence of appropriate/ adequate support for</a:t>
            </a:r>
            <a:r>
              <a:rPr lang="it-IT" dirty="0"/>
              <a:t> </a:t>
            </a:r>
            <a:r>
              <a:rPr lang="en-US" dirty="0"/>
              <a:t>the person and their family or </a:t>
            </a:r>
            <a:r>
              <a:rPr lang="en-US" dirty="0" err="1"/>
              <a:t>carers</a:t>
            </a:r>
            <a:endParaRPr lang="it-IT" dirty="0"/>
          </a:p>
          <a:p>
            <a:r>
              <a:rPr lang="en-US" dirty="0"/>
              <a:t>• under- or over-stimulating environment</a:t>
            </a:r>
            <a:endParaRPr lang="it-IT" dirty="0"/>
          </a:p>
          <a:p>
            <a:r>
              <a:rPr lang="en-US" dirty="0"/>
              <a:t>• lack of (or opportunity for) appropriate social</a:t>
            </a:r>
            <a:r>
              <a:rPr lang="it-IT" dirty="0"/>
              <a:t> </a:t>
            </a:r>
            <a:r>
              <a:rPr lang="en-US" dirty="0"/>
              <a:t>exposures</a:t>
            </a:r>
            <a:endParaRPr lang="it-IT" dirty="0"/>
          </a:p>
          <a:p>
            <a:r>
              <a:rPr lang="en-US" dirty="0"/>
              <a:t>• issues relating to integration within the wider</a:t>
            </a:r>
            <a:r>
              <a:rPr lang="it-IT" dirty="0"/>
              <a:t> </a:t>
            </a:r>
            <a:r>
              <a:rPr lang="en-US" dirty="0"/>
              <a:t>society, </a:t>
            </a:r>
            <a:r>
              <a:rPr lang="en-US" dirty="0" err="1"/>
              <a:t>stigmatisation</a:t>
            </a:r>
            <a:r>
              <a:rPr lang="en-US" dirty="0"/>
              <a:t> and discrimination</a:t>
            </a:r>
            <a:endParaRPr lang="it-IT" dirty="0"/>
          </a:p>
          <a:p>
            <a:r>
              <a:rPr lang="en-US" dirty="0"/>
              <a:t>• </a:t>
            </a:r>
            <a:r>
              <a:rPr lang="en-US" dirty="0" err="1"/>
              <a:t>carer</a:t>
            </a:r>
            <a:r>
              <a:rPr lang="en-US" dirty="0"/>
              <a:t> issues, including levels of stress and lack</a:t>
            </a:r>
            <a:r>
              <a:rPr lang="it-IT" dirty="0"/>
              <a:t> </a:t>
            </a:r>
            <a:r>
              <a:rPr lang="en-US" dirty="0"/>
              <a:t>of support for </a:t>
            </a:r>
            <a:r>
              <a:rPr lang="en-US" dirty="0" err="1"/>
              <a:t>carers</a:t>
            </a:r>
            <a:r>
              <a:rPr lang="en-US" dirty="0"/>
              <a:t>.</a:t>
            </a:r>
            <a:endParaRPr lang="it-IT" dirty="0"/>
          </a:p>
          <a:p>
            <a:endParaRPr lang="it-IT"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Dei diversi farmaci oltre alle indicazioni, occorre conoscere gli</a:t>
            </a:r>
          </a:p>
          <a:p>
            <a:r>
              <a:rPr lang="it-IT" dirty="0"/>
              <a:t>Effetti collaterali (non sempre negativi es </a:t>
            </a:r>
            <a:r>
              <a:rPr lang="it-IT" dirty="0" err="1"/>
              <a:t>oxibutamina</a:t>
            </a:r>
            <a:r>
              <a:rPr lang="it-IT" dirty="0"/>
              <a:t> ed enuresi, </a:t>
            </a:r>
            <a:r>
              <a:rPr lang="it-IT" dirty="0" err="1"/>
              <a:t>seroxat</a:t>
            </a:r>
            <a:r>
              <a:rPr lang="it-IT" dirty="0"/>
              <a:t> ed eiaculazione precoce)</a:t>
            </a:r>
          </a:p>
          <a:p>
            <a:r>
              <a:rPr lang="it-IT" dirty="0"/>
              <a:t>Tempi in cui ci possiamo attendere gli effetti terapeutici e quelli collaterali</a:t>
            </a:r>
          </a:p>
          <a:p>
            <a:endParaRPr lang="it-IT"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EB029F3-8163-42AF-A91B-4371B294EFFC}"/>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583380D6-A997-4784-846E-1C62887584D8}"/>
              </a:ext>
            </a:extLst>
          </p:cNvPr>
          <p:cNvSpPr>
            <a:spLocks noGrp="1"/>
          </p:cNvSpPr>
          <p:nvPr>
            <p:ph idx="1"/>
          </p:nvPr>
        </p:nvSpPr>
        <p:spPr/>
        <p:txBody>
          <a:bodyPr/>
          <a:lstStyle/>
          <a:p>
            <a:r>
              <a:rPr lang="it-IT" dirty="0"/>
              <a:t>Modi in cui si possono osservare eventuali progressi</a:t>
            </a:r>
          </a:p>
          <a:p>
            <a:r>
              <a:rPr lang="it-IT" dirty="0"/>
              <a:t>Vissuto del paziente nei confronti delle diverse forme di trattamento proposto</a:t>
            </a:r>
          </a:p>
          <a:p>
            <a:endParaRPr lang="it-IT" dirty="0"/>
          </a:p>
        </p:txBody>
      </p:sp>
    </p:spTree>
    <p:extLst>
      <p:ext uri="{BB962C8B-B14F-4D97-AF65-F5344CB8AC3E}">
        <p14:creationId xmlns:p14="http://schemas.microsoft.com/office/powerpoint/2010/main" val="26648915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Farmacoterapia in autismo e disabilità intellettiva</a:t>
            </a:r>
          </a:p>
        </p:txBody>
      </p:sp>
      <p:sp>
        <p:nvSpPr>
          <p:cNvPr id="3" name="Segnaposto contenuto 2"/>
          <p:cNvSpPr>
            <a:spLocks noGrp="1"/>
          </p:cNvSpPr>
          <p:nvPr>
            <p:ph idx="1"/>
          </p:nvPr>
        </p:nvSpPr>
        <p:spPr/>
        <p:txBody>
          <a:bodyPr>
            <a:normAutofit/>
          </a:bodyPr>
          <a:lstStyle/>
          <a:p>
            <a:r>
              <a:rPr lang="it-IT" dirty="0"/>
              <a:t>Dal 20 al 45% dei soggetti con disabilità intellettiva utilizza farmaci psicotropi.</a:t>
            </a:r>
          </a:p>
          <a:p>
            <a:r>
              <a:rPr lang="it-IT" dirty="0"/>
              <a:t>Dal 14 al 30% li assume per comportamenti problema quale aggressività e comportamenti autolesionistici</a:t>
            </a:r>
          </a:p>
        </p:txBody>
      </p:sp>
    </p:spTree>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8269</TotalTime>
  <Words>3561</Words>
  <Application>Microsoft Office PowerPoint</Application>
  <PresentationFormat>Presentazione su schermo (4:3)</PresentationFormat>
  <Paragraphs>323</Paragraphs>
  <Slides>66</Slides>
  <Notes>1</Notes>
  <HiddenSlides>0</HiddenSlides>
  <MMClips>0</MMClips>
  <ScaleCrop>false</ScaleCrop>
  <HeadingPairs>
    <vt:vector size="6" baseType="variant">
      <vt:variant>
        <vt:lpstr>Caratteri utilizzati</vt:lpstr>
      </vt:variant>
      <vt:variant>
        <vt:i4>2</vt:i4>
      </vt:variant>
      <vt:variant>
        <vt:lpstr>Tema</vt:lpstr>
      </vt:variant>
      <vt:variant>
        <vt:i4>1</vt:i4>
      </vt:variant>
      <vt:variant>
        <vt:lpstr>Titoli diapositive</vt:lpstr>
      </vt:variant>
      <vt:variant>
        <vt:i4>66</vt:i4>
      </vt:variant>
    </vt:vector>
  </HeadingPairs>
  <TitlesOfParts>
    <vt:vector size="69" baseType="lpstr">
      <vt:lpstr>Arial</vt:lpstr>
      <vt:lpstr>Calibri</vt:lpstr>
      <vt:lpstr>Tema di Office</vt:lpstr>
      <vt:lpstr>Corso di perfezionamento in psicopatologia </vt:lpstr>
      <vt:lpstr>Psicopatologia, psicofarmaci e disabilità intellettiva</vt:lpstr>
      <vt:lpstr>Riferimenti Bibliografici</vt:lpstr>
      <vt:lpstr>Presentazione standard di PowerPoint</vt:lpstr>
      <vt:lpstr>Presentazione standard di PowerPoint</vt:lpstr>
      <vt:lpstr>Presentazione standard di PowerPoint</vt:lpstr>
      <vt:lpstr>Presentazione standard di PowerPoint</vt:lpstr>
      <vt:lpstr>Presentazione standard di PowerPoint</vt:lpstr>
      <vt:lpstr>Farmacoterapia in autismo e disabilità intellettiva</vt:lpstr>
      <vt:lpstr>Presentazione standard di PowerPoint</vt:lpstr>
      <vt:lpstr>Presentazione standard di PowerPoint</vt:lpstr>
      <vt:lpstr>Presentazione standard di PowerPoint</vt:lpstr>
      <vt:lpstr>DIFFICOLTA’ SPECIFICHE NEL TRATTAMENTO DI PERSONE CON disabilità intellettiva</vt:lpstr>
      <vt:lpstr>Presentazione standard di PowerPoint</vt:lpstr>
      <vt:lpstr>Terapia farmacologica di comportamenti problema</vt:lpstr>
      <vt:lpstr>Presentazione standard di PowerPoint</vt:lpstr>
      <vt:lpstr>Presentazione standard di PowerPoint</vt:lpstr>
      <vt:lpstr>ANTIPSICOTICI</vt:lpstr>
      <vt:lpstr>Farmaci deposito</vt:lpstr>
      <vt:lpstr>Effetti collaterali</vt:lpstr>
      <vt:lpstr>Stabilizzatori dell’umore</vt:lpstr>
      <vt:lpstr>Sali di Litio</vt:lpstr>
      <vt:lpstr>SSRI</vt:lpstr>
      <vt:lpstr>Dosaggi</vt:lpstr>
      <vt:lpstr>Naltrexone</vt:lpstr>
      <vt:lpstr>Betabloccanti</vt:lpstr>
      <vt:lpstr>Benzodiazepine</vt:lpstr>
      <vt:lpstr>POLIPRESCRIZIONE </vt:lpstr>
      <vt:lpstr>Presentazione standard di PowerPoint</vt:lpstr>
      <vt:lpstr>Presentazione standard di PowerPoint</vt:lpstr>
      <vt:lpstr>SEDAZIONE RAPIDA </vt:lpstr>
      <vt:lpstr>Prescrizione al bisogno </vt:lpstr>
      <vt:lpstr>Presentazione standard di PowerPoint</vt:lpstr>
      <vt:lpstr>SOSPENSIONE DEL TRATTAMENTO</vt:lpstr>
      <vt:lpstr>Presentazione standard di PowerPoint</vt:lpstr>
      <vt:lpstr>La prescrizione col paziente con disabilità intellettiva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PRESCRIZIONE PSICOFARMACOLOGICA CON ADULTI CON DISABILITA’ INTELL.</vt:lpstr>
      <vt:lpstr>Presentazione standard di PowerPoint</vt:lpstr>
      <vt:lpstr>ASSESSMENT </vt:lpstr>
      <vt:lpstr>Presentazione standard di PowerPoint</vt:lpstr>
      <vt:lpstr>Presentazione standard di PowerPoint</vt:lpstr>
      <vt:lpstr>Presentazione standard di PowerPoint</vt:lpstr>
      <vt:lpstr>Presentazione standard di PowerPoint</vt:lpstr>
      <vt:lpstr>RICERCHE SPERIMENTALI SULLA UTILITA’ DEL TRATTAMENTO FARMAC.</vt:lpstr>
      <vt:lpstr>Presentazione standard di PowerPoint</vt:lpstr>
      <vt:lpstr>Presentazione standard di PowerPoint</vt:lpstr>
      <vt:lpstr>VALUTAZIONE DEL CASO</vt:lpstr>
      <vt:lpstr>Le 4 P</vt:lpstr>
      <vt:lpstr>VALUTAZIONE DEL COMPORTAMENTO PROBLEMA</vt:lpstr>
      <vt:lpstr>VALUTAZIONE DEL RISCHIO</vt:lpstr>
      <vt:lpstr>Presentazione standard di PowerPoint</vt:lpstr>
      <vt:lpstr>VALUTAZIONE DEL CASO SPECIFICO</vt:lpstr>
      <vt:lpstr>FATTORI MEDICI ED ORGANICI</vt:lpstr>
      <vt:lpstr>ASPETTI PSICOLOGICI/ PSICHIATRICI</vt:lpstr>
      <vt:lpstr>Presentazione standard di PowerPoint</vt:lpstr>
      <vt:lpstr>FATTORI SOCIALI ED AMBIENTALI</vt:lpstr>
      <vt:lpstr>Presentazione standard di PowerPoint</vt:lpstr>
    </vt:vector>
  </TitlesOfParts>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PSICOTERAPIA E PSICOFARMACI una possibile integrazione</dc:title>
  <dc:creator>.</dc:creator>
  <cp:lastModifiedBy>FRANCESCO ROVETTO</cp:lastModifiedBy>
  <cp:revision>47</cp:revision>
  <dcterms:created xsi:type="dcterms:W3CDTF">2008-02-06T18:22:50Z</dcterms:created>
  <dcterms:modified xsi:type="dcterms:W3CDTF">2022-03-26T17:08:14Z</dcterms:modified>
</cp:coreProperties>
</file>