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6"/>
  </p:notesMasterIdLst>
  <p:sldIdLst>
    <p:sldId id="256" r:id="rId2"/>
    <p:sldId id="390" r:id="rId3"/>
    <p:sldId id="460" r:id="rId4"/>
    <p:sldId id="391" r:id="rId5"/>
    <p:sldId id="392" r:id="rId6"/>
    <p:sldId id="393" r:id="rId7"/>
    <p:sldId id="394" r:id="rId8"/>
    <p:sldId id="398" r:id="rId9"/>
    <p:sldId id="510" r:id="rId10"/>
    <p:sldId id="511" r:id="rId11"/>
    <p:sldId id="423" r:id="rId12"/>
    <p:sldId id="464" r:id="rId13"/>
    <p:sldId id="468" r:id="rId14"/>
    <p:sldId id="465" r:id="rId15"/>
    <p:sldId id="429" r:id="rId16"/>
    <p:sldId id="430" r:id="rId17"/>
    <p:sldId id="469" r:id="rId18"/>
    <p:sldId id="433" r:id="rId19"/>
    <p:sldId id="516" r:id="rId20"/>
    <p:sldId id="512" r:id="rId21"/>
    <p:sldId id="513" r:id="rId22"/>
    <p:sldId id="514" r:id="rId23"/>
    <p:sldId id="434" r:id="rId24"/>
    <p:sldId id="472" r:id="rId25"/>
    <p:sldId id="479" r:id="rId26"/>
    <p:sldId id="467" r:id="rId27"/>
    <p:sldId id="470" r:id="rId28"/>
    <p:sldId id="474" r:id="rId29"/>
    <p:sldId id="475" r:id="rId30"/>
    <p:sldId id="476" r:id="rId31"/>
    <p:sldId id="477" r:id="rId32"/>
    <p:sldId id="478" r:id="rId33"/>
    <p:sldId id="517" r:id="rId34"/>
    <p:sldId id="518" r:id="rId35"/>
    <p:sldId id="519" r:id="rId36"/>
    <p:sldId id="520" r:id="rId37"/>
    <p:sldId id="503" r:id="rId38"/>
    <p:sldId id="506" r:id="rId39"/>
    <p:sldId id="471" r:id="rId40"/>
    <p:sldId id="507" r:id="rId41"/>
    <p:sldId id="480" r:id="rId42"/>
    <p:sldId id="481" r:id="rId43"/>
    <p:sldId id="508" r:id="rId44"/>
    <p:sldId id="482" r:id="rId45"/>
    <p:sldId id="483" r:id="rId46"/>
    <p:sldId id="484" r:id="rId47"/>
    <p:sldId id="485" r:id="rId48"/>
    <p:sldId id="486" r:id="rId49"/>
    <p:sldId id="487" r:id="rId50"/>
    <p:sldId id="488" r:id="rId51"/>
    <p:sldId id="489" r:id="rId52"/>
    <p:sldId id="490" r:id="rId53"/>
    <p:sldId id="504" r:id="rId54"/>
    <p:sldId id="491" r:id="rId55"/>
    <p:sldId id="492" r:id="rId56"/>
    <p:sldId id="493" r:id="rId57"/>
    <p:sldId id="505" r:id="rId58"/>
    <p:sldId id="494" r:id="rId59"/>
    <p:sldId id="495" r:id="rId60"/>
    <p:sldId id="496" r:id="rId61"/>
    <p:sldId id="502" r:id="rId62"/>
    <p:sldId id="262" r:id="rId63"/>
    <p:sldId id="263" r:id="rId64"/>
    <p:sldId id="264" r:id="rId65"/>
    <p:sldId id="265" r:id="rId66"/>
    <p:sldId id="348" r:id="rId67"/>
    <p:sldId id="266" r:id="rId68"/>
    <p:sldId id="349" r:id="rId69"/>
    <p:sldId id="267" r:id="rId70"/>
    <p:sldId id="268" r:id="rId71"/>
    <p:sldId id="350" r:id="rId72"/>
    <p:sldId id="269" r:id="rId73"/>
    <p:sldId id="270" r:id="rId74"/>
    <p:sldId id="271" r:id="rId75"/>
    <p:sldId id="272" r:id="rId76"/>
    <p:sldId id="273" r:id="rId77"/>
    <p:sldId id="274" r:id="rId78"/>
    <p:sldId id="275" r:id="rId79"/>
    <p:sldId id="353" r:id="rId80"/>
    <p:sldId id="276" r:id="rId81"/>
    <p:sldId id="278" r:id="rId82"/>
    <p:sldId id="279" r:id="rId83"/>
    <p:sldId id="280" r:id="rId84"/>
    <p:sldId id="281" r:id="rId85"/>
    <p:sldId id="354" r:id="rId86"/>
    <p:sldId id="282" r:id="rId87"/>
    <p:sldId id="283" r:id="rId88"/>
    <p:sldId id="284" r:id="rId89"/>
    <p:sldId id="285" r:id="rId90"/>
    <p:sldId id="286" r:id="rId91"/>
    <p:sldId id="287" r:id="rId92"/>
    <p:sldId id="288" r:id="rId93"/>
    <p:sldId id="289" r:id="rId94"/>
    <p:sldId id="290" r:id="rId95"/>
    <p:sldId id="461" r:id="rId96"/>
    <p:sldId id="291" r:id="rId97"/>
    <p:sldId id="441" r:id="rId98"/>
    <p:sldId id="292" r:id="rId99"/>
    <p:sldId id="293" r:id="rId100"/>
    <p:sldId id="294" r:id="rId101"/>
    <p:sldId id="295" r:id="rId102"/>
    <p:sldId id="462" r:id="rId103"/>
    <p:sldId id="296" r:id="rId104"/>
    <p:sldId id="297" r:id="rId105"/>
    <p:sldId id="298" r:id="rId106"/>
    <p:sldId id="299" r:id="rId107"/>
    <p:sldId id="355" r:id="rId108"/>
    <p:sldId id="300" r:id="rId109"/>
    <p:sldId id="356" r:id="rId110"/>
    <p:sldId id="357" r:id="rId111"/>
    <p:sldId id="301" r:id="rId112"/>
    <p:sldId id="302" r:id="rId113"/>
    <p:sldId id="303" r:id="rId114"/>
    <p:sldId id="459" r:id="rId115"/>
    <p:sldId id="304" r:id="rId116"/>
    <p:sldId id="305" r:id="rId117"/>
    <p:sldId id="306" r:id="rId118"/>
    <p:sldId id="307" r:id="rId119"/>
    <p:sldId id="308" r:id="rId120"/>
    <p:sldId id="309" r:id="rId121"/>
    <p:sldId id="358" r:id="rId122"/>
    <p:sldId id="310" r:id="rId123"/>
    <p:sldId id="311" r:id="rId124"/>
    <p:sldId id="312" r:id="rId125"/>
    <p:sldId id="313" r:id="rId126"/>
    <p:sldId id="314" r:id="rId127"/>
    <p:sldId id="315" r:id="rId128"/>
    <p:sldId id="316" r:id="rId129"/>
    <p:sldId id="317" r:id="rId130"/>
    <p:sldId id="318" r:id="rId131"/>
    <p:sldId id="319" r:id="rId132"/>
    <p:sldId id="320" r:id="rId133"/>
    <p:sldId id="321" r:id="rId134"/>
    <p:sldId id="322" r:id="rId135"/>
    <p:sldId id="323" r:id="rId136"/>
    <p:sldId id="324" r:id="rId137"/>
    <p:sldId id="442" r:id="rId138"/>
    <p:sldId id="325" r:id="rId139"/>
    <p:sldId id="463" r:id="rId140"/>
    <p:sldId id="326" r:id="rId141"/>
    <p:sldId id="327" r:id="rId142"/>
    <p:sldId id="328" r:id="rId143"/>
    <p:sldId id="329" r:id="rId144"/>
    <p:sldId id="330" r:id="rId145"/>
    <p:sldId id="331" r:id="rId146"/>
    <p:sldId id="332" r:id="rId147"/>
    <p:sldId id="337" r:id="rId148"/>
    <p:sldId id="338" r:id="rId149"/>
    <p:sldId id="339" r:id="rId150"/>
    <p:sldId id="340" r:id="rId151"/>
    <p:sldId id="341" r:id="rId152"/>
    <p:sldId id="342" r:id="rId153"/>
    <p:sldId id="343" r:id="rId154"/>
    <p:sldId id="344" r:id="rId155"/>
    <p:sldId id="351" r:id="rId156"/>
    <p:sldId id="345" r:id="rId157"/>
    <p:sldId id="346" r:id="rId158"/>
    <p:sldId id="347" r:id="rId159"/>
    <p:sldId id="361" r:id="rId160"/>
    <p:sldId id="362" r:id="rId161"/>
    <p:sldId id="458" r:id="rId162"/>
    <p:sldId id="363" r:id="rId163"/>
    <p:sldId id="367" r:id="rId164"/>
    <p:sldId id="368" r:id="rId165"/>
    <p:sldId id="369" r:id="rId166"/>
    <p:sldId id="370" r:id="rId167"/>
    <p:sldId id="371" r:id="rId168"/>
    <p:sldId id="372" r:id="rId169"/>
    <p:sldId id="457" r:id="rId170"/>
    <p:sldId id="373" r:id="rId171"/>
    <p:sldId id="374" r:id="rId172"/>
    <p:sldId id="375" r:id="rId173"/>
    <p:sldId id="456" r:id="rId174"/>
    <p:sldId id="376" r:id="rId175"/>
    <p:sldId id="454" r:id="rId176"/>
    <p:sldId id="377" r:id="rId177"/>
    <p:sldId id="455" r:id="rId178"/>
    <p:sldId id="378" r:id="rId179"/>
    <p:sldId id="379" r:id="rId180"/>
    <p:sldId id="452" r:id="rId181"/>
    <p:sldId id="380" r:id="rId182"/>
    <p:sldId id="453" r:id="rId183"/>
    <p:sldId id="443" r:id="rId184"/>
    <p:sldId id="277" r:id="rId185"/>
    <p:sldId id="444" r:id="rId186"/>
    <p:sldId id="381" r:id="rId187"/>
    <p:sldId id="445" r:id="rId188"/>
    <p:sldId id="382" r:id="rId189"/>
    <p:sldId id="446" r:id="rId190"/>
    <p:sldId id="383" r:id="rId191"/>
    <p:sldId id="447" r:id="rId192"/>
    <p:sldId id="384" r:id="rId193"/>
    <p:sldId id="448" r:id="rId194"/>
    <p:sldId id="385" r:id="rId195"/>
    <p:sldId id="449" r:id="rId196"/>
    <p:sldId id="386" r:id="rId197"/>
    <p:sldId id="450" r:id="rId198"/>
    <p:sldId id="387" r:id="rId199"/>
    <p:sldId id="388" r:id="rId200"/>
    <p:sldId id="451" r:id="rId201"/>
    <p:sldId id="389" r:id="rId202"/>
    <p:sldId id="521" r:id="rId203"/>
    <p:sldId id="522" r:id="rId204"/>
    <p:sldId id="523" r:id="rId205"/>
    <p:sldId id="524" r:id="rId206"/>
    <p:sldId id="525" r:id="rId207"/>
    <p:sldId id="526" r:id="rId208"/>
    <p:sldId id="527" r:id="rId209"/>
    <p:sldId id="530" r:id="rId210"/>
    <p:sldId id="531" r:id="rId211"/>
    <p:sldId id="532" r:id="rId212"/>
    <p:sldId id="533" r:id="rId213"/>
    <p:sldId id="528" r:id="rId214"/>
    <p:sldId id="529" r:id="rId2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F6CD5C-B02E-443B-B490-B038EED1C890}" v="51" dt="2025-09-07T18:48:39.6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354" autoAdjust="0"/>
    <p:restoredTop sz="94660"/>
  </p:normalViewPr>
  <p:slideViewPr>
    <p:cSldViewPr>
      <p:cViewPr varScale="1">
        <p:scale>
          <a:sx n="75" d="100"/>
          <a:sy n="75" d="100"/>
        </p:scale>
        <p:origin x="777" y="2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notesMaster" Target="notesMasters/notes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presProps" Target="presProp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viewProps" Target="viewProps.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theme" Target="theme/theme1.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microsoft.com/office/2016/11/relationships/changesInfo" Target="changesInfos/changesInfo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microsoft.com/office/2015/10/relationships/revisionInfo" Target="revisionInfo.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undo custSel addSld delSld modSld sldOrd">
      <pc:chgData name="FRANCESCO ROVETTO" userId="5f88dbb262c9fade" providerId="LiveId" clId="{7F20A2AD-B8D6-474C-80DC-96F58A7F38F7}" dt="2025-09-07T18:50:43.689" v="524" actId="1076"/>
      <pc:docMkLst>
        <pc:docMk/>
      </pc:docMkLst>
      <pc:sldChg chg="modSp mod">
        <pc:chgData name="FRANCESCO ROVETTO" userId="5f88dbb262c9fade" providerId="LiveId" clId="{7F20A2AD-B8D6-474C-80DC-96F58A7F38F7}" dt="2025-09-07T17:58:36.761" v="45" actId="27636"/>
        <pc:sldMkLst>
          <pc:docMk/>
          <pc:sldMk cId="3750930585" sldId="391"/>
        </pc:sldMkLst>
        <pc:spChg chg="mod">
          <ac:chgData name="FRANCESCO ROVETTO" userId="5f88dbb262c9fade" providerId="LiveId" clId="{7F20A2AD-B8D6-474C-80DC-96F58A7F38F7}" dt="2025-09-07T17:58:36.761" v="45" actId="27636"/>
          <ac:spMkLst>
            <pc:docMk/>
            <pc:sldMk cId="3750930585" sldId="391"/>
            <ac:spMk id="2" creationId="{00000000-0000-0000-0000-000000000000}"/>
          </ac:spMkLst>
        </pc:spChg>
      </pc:sldChg>
      <pc:sldChg chg="modSp mod">
        <pc:chgData name="FRANCESCO ROVETTO" userId="5f88dbb262c9fade" providerId="LiveId" clId="{7F20A2AD-B8D6-474C-80DC-96F58A7F38F7}" dt="2025-09-07T18:00:10.043" v="155" actId="5793"/>
        <pc:sldMkLst>
          <pc:docMk/>
          <pc:sldMk cId="2690299039" sldId="392"/>
        </pc:sldMkLst>
        <pc:spChg chg="mod">
          <ac:chgData name="FRANCESCO ROVETTO" userId="5f88dbb262c9fade" providerId="LiveId" clId="{7F20A2AD-B8D6-474C-80DC-96F58A7F38F7}" dt="2025-09-07T18:00:10.043" v="155" actId="5793"/>
          <ac:spMkLst>
            <pc:docMk/>
            <pc:sldMk cId="2690299039" sldId="392"/>
            <ac:spMk id="2" creationId="{00000000-0000-0000-0000-000000000000}"/>
          </ac:spMkLst>
        </pc:spChg>
      </pc:sldChg>
      <pc:sldChg chg="modSp del mod">
        <pc:chgData name="FRANCESCO ROVETTO" userId="5f88dbb262c9fade" providerId="LiveId" clId="{7F20A2AD-B8D6-474C-80DC-96F58A7F38F7}" dt="2025-09-07T18:22:51.990" v="281" actId="2696"/>
        <pc:sldMkLst>
          <pc:docMk/>
          <pc:sldMk cId="3821507621" sldId="466"/>
        </pc:sldMkLst>
        <pc:spChg chg="mod">
          <ac:chgData name="FRANCESCO ROVETTO" userId="5f88dbb262c9fade" providerId="LiveId" clId="{7F20A2AD-B8D6-474C-80DC-96F58A7F38F7}" dt="2025-09-07T18:09:49.604" v="178" actId="27636"/>
          <ac:spMkLst>
            <pc:docMk/>
            <pc:sldMk cId="3821507621" sldId="466"/>
            <ac:spMk id="3" creationId="{84CCD6CB-E39F-0ADA-A8C9-66F5C41F247D}"/>
          </ac:spMkLst>
        </pc:spChg>
      </pc:sldChg>
      <pc:sldChg chg="modSp mod">
        <pc:chgData name="FRANCESCO ROVETTO" userId="5f88dbb262c9fade" providerId="LiveId" clId="{7F20A2AD-B8D6-474C-80DC-96F58A7F38F7}" dt="2025-09-07T15:45:29.973" v="14" actId="27636"/>
        <pc:sldMkLst>
          <pc:docMk/>
          <pc:sldMk cId="2037577470" sldId="471"/>
        </pc:sldMkLst>
        <pc:spChg chg="mod">
          <ac:chgData name="FRANCESCO ROVETTO" userId="5f88dbb262c9fade" providerId="LiveId" clId="{7F20A2AD-B8D6-474C-80DC-96F58A7F38F7}" dt="2025-09-07T15:45:09.727" v="11" actId="27636"/>
          <ac:spMkLst>
            <pc:docMk/>
            <pc:sldMk cId="2037577470" sldId="471"/>
            <ac:spMk id="2" creationId="{CC01C84D-7643-D0AA-E669-30B0968BB860}"/>
          </ac:spMkLst>
        </pc:spChg>
        <pc:spChg chg="mod">
          <ac:chgData name="FRANCESCO ROVETTO" userId="5f88dbb262c9fade" providerId="LiveId" clId="{7F20A2AD-B8D6-474C-80DC-96F58A7F38F7}" dt="2025-09-07T15:45:29.973" v="14" actId="27636"/>
          <ac:spMkLst>
            <pc:docMk/>
            <pc:sldMk cId="2037577470" sldId="471"/>
            <ac:spMk id="3" creationId="{B968C416-2777-4CB0-904F-08D0E27AD6C5}"/>
          </ac:spMkLst>
        </pc:spChg>
      </pc:sldChg>
      <pc:sldChg chg="modSp mod">
        <pc:chgData name="FRANCESCO ROVETTO" userId="5f88dbb262c9fade" providerId="LiveId" clId="{7F20A2AD-B8D6-474C-80DC-96F58A7F38F7}" dt="2025-09-07T15:43:13.430" v="0" actId="21"/>
        <pc:sldMkLst>
          <pc:docMk/>
          <pc:sldMk cId="2796597952" sldId="478"/>
        </pc:sldMkLst>
        <pc:spChg chg="mod">
          <ac:chgData name="FRANCESCO ROVETTO" userId="5f88dbb262c9fade" providerId="LiveId" clId="{7F20A2AD-B8D6-474C-80DC-96F58A7F38F7}" dt="2025-09-07T15:43:13.430" v="0" actId="21"/>
          <ac:spMkLst>
            <pc:docMk/>
            <pc:sldMk cId="2796597952" sldId="478"/>
            <ac:spMk id="3" creationId="{9A655AE6-D717-9032-D66D-F7302C45BBC1}"/>
          </ac:spMkLst>
        </pc:spChg>
      </pc:sldChg>
      <pc:sldChg chg="modSp mod">
        <pc:chgData name="FRANCESCO ROVETTO" userId="5f88dbb262c9fade" providerId="LiveId" clId="{7F20A2AD-B8D6-474C-80DC-96F58A7F38F7}" dt="2025-09-07T18:24:45.436" v="283" actId="255"/>
        <pc:sldMkLst>
          <pc:docMk/>
          <pc:sldMk cId="136353475" sldId="479"/>
        </pc:sldMkLst>
        <pc:spChg chg="mod">
          <ac:chgData name="FRANCESCO ROVETTO" userId="5f88dbb262c9fade" providerId="LiveId" clId="{7F20A2AD-B8D6-474C-80DC-96F58A7F38F7}" dt="2025-09-07T18:24:45.436" v="283" actId="255"/>
          <ac:spMkLst>
            <pc:docMk/>
            <pc:sldMk cId="136353475" sldId="479"/>
            <ac:spMk id="3" creationId="{2AA6D930-1336-E2FA-0E09-FAD120A2405E}"/>
          </ac:spMkLst>
        </pc:spChg>
      </pc:sldChg>
      <pc:sldChg chg="modSp mod">
        <pc:chgData name="FRANCESCO ROVETTO" userId="5f88dbb262c9fade" providerId="LiveId" clId="{7F20A2AD-B8D6-474C-80DC-96F58A7F38F7}" dt="2025-09-07T15:46:13.926" v="22" actId="27636"/>
        <pc:sldMkLst>
          <pc:docMk/>
          <pc:sldMk cId="793639956" sldId="480"/>
        </pc:sldMkLst>
        <pc:spChg chg="mod">
          <ac:chgData name="FRANCESCO ROVETTO" userId="5f88dbb262c9fade" providerId="LiveId" clId="{7F20A2AD-B8D6-474C-80DC-96F58A7F38F7}" dt="2025-09-07T15:46:13.920" v="21" actId="27636"/>
          <ac:spMkLst>
            <pc:docMk/>
            <pc:sldMk cId="793639956" sldId="480"/>
            <ac:spMk id="2" creationId="{8C02AB40-B243-C423-97FC-EC10ADF56E2F}"/>
          </ac:spMkLst>
        </pc:spChg>
        <pc:spChg chg="mod">
          <ac:chgData name="FRANCESCO ROVETTO" userId="5f88dbb262c9fade" providerId="LiveId" clId="{7F20A2AD-B8D6-474C-80DC-96F58A7F38F7}" dt="2025-09-07T15:46:13.926" v="22" actId="27636"/>
          <ac:spMkLst>
            <pc:docMk/>
            <pc:sldMk cId="793639956" sldId="480"/>
            <ac:spMk id="3" creationId="{9D42150A-041B-4E40-882F-A9C85063F92D}"/>
          </ac:spMkLst>
        </pc:spChg>
      </pc:sldChg>
      <pc:sldChg chg="modSp mod">
        <pc:chgData name="FRANCESCO ROVETTO" userId="5f88dbb262c9fade" providerId="LiveId" clId="{7F20A2AD-B8D6-474C-80DC-96F58A7F38F7}" dt="2025-09-07T15:46:48.653" v="28" actId="27636"/>
        <pc:sldMkLst>
          <pc:docMk/>
          <pc:sldMk cId="2062106010" sldId="481"/>
        </pc:sldMkLst>
        <pc:spChg chg="mod">
          <ac:chgData name="FRANCESCO ROVETTO" userId="5f88dbb262c9fade" providerId="LiveId" clId="{7F20A2AD-B8D6-474C-80DC-96F58A7F38F7}" dt="2025-09-07T15:46:25.663" v="24" actId="27636"/>
          <ac:spMkLst>
            <pc:docMk/>
            <pc:sldMk cId="2062106010" sldId="481"/>
            <ac:spMk id="2" creationId="{769317E9-4CD6-5668-1F43-CAEC4FCB8715}"/>
          </ac:spMkLst>
        </pc:spChg>
        <pc:spChg chg="mod">
          <ac:chgData name="FRANCESCO ROVETTO" userId="5f88dbb262c9fade" providerId="LiveId" clId="{7F20A2AD-B8D6-474C-80DC-96F58A7F38F7}" dt="2025-09-07T15:46:48.653" v="28" actId="27636"/>
          <ac:spMkLst>
            <pc:docMk/>
            <pc:sldMk cId="2062106010" sldId="481"/>
            <ac:spMk id="3" creationId="{9EF5C32C-4E3E-E7AB-F997-23BA924C3634}"/>
          </ac:spMkLst>
        </pc:spChg>
      </pc:sldChg>
      <pc:sldChg chg="modSp mod">
        <pc:chgData name="FRANCESCO ROVETTO" userId="5f88dbb262c9fade" providerId="LiveId" clId="{7F20A2AD-B8D6-474C-80DC-96F58A7F38F7}" dt="2025-09-07T15:47:32.067" v="38" actId="5793"/>
        <pc:sldMkLst>
          <pc:docMk/>
          <pc:sldMk cId="730328032" sldId="482"/>
        </pc:sldMkLst>
        <pc:spChg chg="mod">
          <ac:chgData name="FRANCESCO ROVETTO" userId="5f88dbb262c9fade" providerId="LiveId" clId="{7F20A2AD-B8D6-474C-80DC-96F58A7F38F7}" dt="2025-09-07T15:47:32.067" v="38" actId="5793"/>
          <ac:spMkLst>
            <pc:docMk/>
            <pc:sldMk cId="730328032" sldId="482"/>
            <ac:spMk id="3" creationId="{E8BC9CF3-4D52-62EF-BA23-30642BC40BF2}"/>
          </ac:spMkLst>
        </pc:spChg>
      </pc:sldChg>
      <pc:sldChg chg="modSp mod">
        <pc:chgData name="FRANCESCO ROVETTO" userId="5f88dbb262c9fade" providerId="LiveId" clId="{7F20A2AD-B8D6-474C-80DC-96F58A7F38F7}" dt="2025-09-07T15:44:32.454" v="5" actId="27636"/>
        <pc:sldMkLst>
          <pc:docMk/>
          <pc:sldMk cId="906261600" sldId="503"/>
        </pc:sldMkLst>
        <pc:spChg chg="mod">
          <ac:chgData name="FRANCESCO ROVETTO" userId="5f88dbb262c9fade" providerId="LiveId" clId="{7F20A2AD-B8D6-474C-80DC-96F58A7F38F7}" dt="2025-09-07T15:43:25.611" v="2" actId="27636"/>
          <ac:spMkLst>
            <pc:docMk/>
            <pc:sldMk cId="906261600" sldId="503"/>
            <ac:spMk id="2" creationId="{71F66C5E-FE26-6317-FC39-458278F5D78A}"/>
          </ac:spMkLst>
        </pc:spChg>
        <pc:spChg chg="mod">
          <ac:chgData name="FRANCESCO ROVETTO" userId="5f88dbb262c9fade" providerId="LiveId" clId="{7F20A2AD-B8D6-474C-80DC-96F58A7F38F7}" dt="2025-09-07T15:44:32.454" v="5" actId="27636"/>
          <ac:spMkLst>
            <pc:docMk/>
            <pc:sldMk cId="906261600" sldId="503"/>
            <ac:spMk id="3" creationId="{0D8428F2-F6B9-6BB3-6D26-35A0116BEE70}"/>
          </ac:spMkLst>
        </pc:spChg>
      </pc:sldChg>
      <pc:sldChg chg="modSp new mod">
        <pc:chgData name="FRANCESCO ROVETTO" userId="5f88dbb262c9fade" providerId="LiveId" clId="{7F20A2AD-B8D6-474C-80DC-96F58A7F38F7}" dt="2025-09-07T15:44:47.061" v="9" actId="27636"/>
        <pc:sldMkLst>
          <pc:docMk/>
          <pc:sldMk cId="4233257669" sldId="506"/>
        </pc:sldMkLst>
        <pc:spChg chg="mod">
          <ac:chgData name="FRANCESCO ROVETTO" userId="5f88dbb262c9fade" providerId="LiveId" clId="{7F20A2AD-B8D6-474C-80DC-96F58A7F38F7}" dt="2025-09-07T15:44:47.061" v="9" actId="27636"/>
          <ac:spMkLst>
            <pc:docMk/>
            <pc:sldMk cId="4233257669" sldId="506"/>
            <ac:spMk id="2" creationId="{408DEEC1-B8D2-30F1-F236-38735951CF50}"/>
          </ac:spMkLst>
        </pc:spChg>
        <pc:spChg chg="mod">
          <ac:chgData name="FRANCESCO ROVETTO" userId="5f88dbb262c9fade" providerId="LiveId" clId="{7F20A2AD-B8D6-474C-80DC-96F58A7F38F7}" dt="2025-09-07T15:44:40.651" v="7" actId="27636"/>
          <ac:spMkLst>
            <pc:docMk/>
            <pc:sldMk cId="4233257669" sldId="506"/>
            <ac:spMk id="3" creationId="{251B3304-A64F-3970-9D55-BB02E1501B3B}"/>
          </ac:spMkLst>
        </pc:spChg>
      </pc:sldChg>
      <pc:sldChg chg="modSp new mod">
        <pc:chgData name="FRANCESCO ROVETTO" userId="5f88dbb262c9fade" providerId="LiveId" clId="{7F20A2AD-B8D6-474C-80DC-96F58A7F38F7}" dt="2025-09-07T15:45:52.073" v="19" actId="27636"/>
        <pc:sldMkLst>
          <pc:docMk/>
          <pc:sldMk cId="2303660340" sldId="507"/>
        </pc:sldMkLst>
        <pc:spChg chg="mod">
          <ac:chgData name="FRANCESCO ROVETTO" userId="5f88dbb262c9fade" providerId="LiveId" clId="{7F20A2AD-B8D6-474C-80DC-96F58A7F38F7}" dt="2025-09-07T15:45:52.055" v="18" actId="27636"/>
          <ac:spMkLst>
            <pc:docMk/>
            <pc:sldMk cId="2303660340" sldId="507"/>
            <ac:spMk id="2" creationId="{D568B650-1EEA-65EB-5085-C067EB3293DA}"/>
          </ac:spMkLst>
        </pc:spChg>
        <pc:spChg chg="mod">
          <ac:chgData name="FRANCESCO ROVETTO" userId="5f88dbb262c9fade" providerId="LiveId" clId="{7F20A2AD-B8D6-474C-80DC-96F58A7F38F7}" dt="2025-09-07T15:45:52.073" v="19" actId="27636"/>
          <ac:spMkLst>
            <pc:docMk/>
            <pc:sldMk cId="2303660340" sldId="507"/>
            <ac:spMk id="3" creationId="{CD8C3659-7F76-ADE3-B5AF-4433F600C595}"/>
          </ac:spMkLst>
        </pc:spChg>
      </pc:sldChg>
      <pc:sldChg chg="modSp new mod">
        <pc:chgData name="FRANCESCO ROVETTO" userId="5f88dbb262c9fade" providerId="LiveId" clId="{7F20A2AD-B8D6-474C-80DC-96F58A7F38F7}" dt="2025-09-07T15:47:06.983" v="33" actId="27636"/>
        <pc:sldMkLst>
          <pc:docMk/>
          <pc:sldMk cId="3955937558" sldId="508"/>
        </pc:sldMkLst>
        <pc:spChg chg="mod">
          <ac:chgData name="FRANCESCO ROVETTO" userId="5f88dbb262c9fade" providerId="LiveId" clId="{7F20A2AD-B8D6-474C-80DC-96F58A7F38F7}" dt="2025-09-07T15:47:06.972" v="32" actId="27636"/>
          <ac:spMkLst>
            <pc:docMk/>
            <pc:sldMk cId="3955937558" sldId="508"/>
            <ac:spMk id="2" creationId="{6F6466AD-484D-D64A-C354-2D768CF8017C}"/>
          </ac:spMkLst>
        </pc:spChg>
        <pc:spChg chg="mod">
          <ac:chgData name="FRANCESCO ROVETTO" userId="5f88dbb262c9fade" providerId="LiveId" clId="{7F20A2AD-B8D6-474C-80DC-96F58A7F38F7}" dt="2025-09-07T15:47:06.983" v="33" actId="27636"/>
          <ac:spMkLst>
            <pc:docMk/>
            <pc:sldMk cId="3955937558" sldId="508"/>
            <ac:spMk id="3" creationId="{ED04B186-FF5E-F33A-A3F6-FCE092E573BB}"/>
          </ac:spMkLst>
        </pc:spChg>
      </pc:sldChg>
      <pc:sldChg chg="modSp new del mod">
        <pc:chgData name="FRANCESCO ROVETTO" userId="5f88dbb262c9fade" providerId="LiveId" clId="{7F20A2AD-B8D6-474C-80DC-96F58A7F38F7}" dt="2025-09-07T18:03:38.462" v="166" actId="2696"/>
        <pc:sldMkLst>
          <pc:docMk/>
          <pc:sldMk cId="2755175410" sldId="509"/>
        </pc:sldMkLst>
        <pc:spChg chg="mod">
          <ac:chgData name="FRANCESCO ROVETTO" userId="5f88dbb262c9fade" providerId="LiveId" clId="{7F20A2AD-B8D6-474C-80DC-96F58A7F38F7}" dt="2025-09-07T18:01:51.263" v="158" actId="27636"/>
          <ac:spMkLst>
            <pc:docMk/>
            <pc:sldMk cId="2755175410" sldId="509"/>
            <ac:spMk id="3" creationId="{411D5A7E-EBF7-E8DA-3FD3-2A86C30FDE58}"/>
          </ac:spMkLst>
        </pc:spChg>
      </pc:sldChg>
      <pc:sldChg chg="modSp new mod">
        <pc:chgData name="FRANCESCO ROVETTO" userId="5f88dbb262c9fade" providerId="LiveId" clId="{7F20A2AD-B8D6-474C-80DC-96F58A7F38F7}" dt="2025-09-07T18:04:37.828" v="169" actId="255"/>
        <pc:sldMkLst>
          <pc:docMk/>
          <pc:sldMk cId="2279876617" sldId="510"/>
        </pc:sldMkLst>
        <pc:spChg chg="mod">
          <ac:chgData name="FRANCESCO ROVETTO" userId="5f88dbb262c9fade" providerId="LiveId" clId="{7F20A2AD-B8D6-474C-80DC-96F58A7F38F7}" dt="2025-09-07T18:03:12.463" v="165" actId="27636"/>
          <ac:spMkLst>
            <pc:docMk/>
            <pc:sldMk cId="2279876617" sldId="510"/>
            <ac:spMk id="2" creationId="{E9A3C738-A449-98DC-CDA8-F37A40F5E331}"/>
          </ac:spMkLst>
        </pc:spChg>
        <pc:spChg chg="mod">
          <ac:chgData name="FRANCESCO ROVETTO" userId="5f88dbb262c9fade" providerId="LiveId" clId="{7F20A2AD-B8D6-474C-80DC-96F58A7F38F7}" dt="2025-09-07T18:04:37.828" v="169" actId="255"/>
          <ac:spMkLst>
            <pc:docMk/>
            <pc:sldMk cId="2279876617" sldId="510"/>
            <ac:spMk id="3" creationId="{8E5C4FC4-74C8-3487-982B-599D84FFC25A}"/>
          </ac:spMkLst>
        </pc:spChg>
      </pc:sldChg>
      <pc:sldChg chg="modSp new mod">
        <pc:chgData name="FRANCESCO ROVETTO" userId="5f88dbb262c9fade" providerId="LiveId" clId="{7F20A2AD-B8D6-474C-80DC-96F58A7F38F7}" dt="2025-09-07T18:06:51.421" v="176" actId="255"/>
        <pc:sldMkLst>
          <pc:docMk/>
          <pc:sldMk cId="2665905908" sldId="511"/>
        </pc:sldMkLst>
        <pc:spChg chg="mod">
          <ac:chgData name="FRANCESCO ROVETTO" userId="5f88dbb262c9fade" providerId="LiveId" clId="{7F20A2AD-B8D6-474C-80DC-96F58A7F38F7}" dt="2025-09-07T18:06:51.421" v="176" actId="255"/>
          <ac:spMkLst>
            <pc:docMk/>
            <pc:sldMk cId="2665905908" sldId="511"/>
            <ac:spMk id="2" creationId="{42BCD266-C0F1-1F7C-B478-6B35ACDE6D46}"/>
          </ac:spMkLst>
        </pc:spChg>
        <pc:spChg chg="mod">
          <ac:chgData name="FRANCESCO ROVETTO" userId="5f88dbb262c9fade" providerId="LiveId" clId="{7F20A2AD-B8D6-474C-80DC-96F58A7F38F7}" dt="2025-09-07T18:06:30.835" v="175" actId="255"/>
          <ac:spMkLst>
            <pc:docMk/>
            <pc:sldMk cId="2665905908" sldId="511"/>
            <ac:spMk id="3" creationId="{56CABE87-AF34-4D95-0D07-4509A22B184F}"/>
          </ac:spMkLst>
        </pc:spChg>
      </pc:sldChg>
      <pc:sldChg chg="modSp new mod">
        <pc:chgData name="FRANCESCO ROVETTO" userId="5f88dbb262c9fade" providerId="LiveId" clId="{7F20A2AD-B8D6-474C-80DC-96F58A7F38F7}" dt="2025-09-07T18:22:16.623" v="278" actId="27636"/>
        <pc:sldMkLst>
          <pc:docMk/>
          <pc:sldMk cId="3799421978" sldId="512"/>
        </pc:sldMkLst>
        <pc:spChg chg="mod">
          <ac:chgData name="FRANCESCO ROVETTO" userId="5f88dbb262c9fade" providerId="LiveId" clId="{7F20A2AD-B8D6-474C-80DC-96F58A7F38F7}" dt="2025-09-07T18:22:16.623" v="278" actId="27636"/>
          <ac:spMkLst>
            <pc:docMk/>
            <pc:sldMk cId="3799421978" sldId="512"/>
            <ac:spMk id="2" creationId="{F9779FB9-FD60-2039-23A8-30E0EE9A37EC}"/>
          </ac:spMkLst>
        </pc:spChg>
        <pc:spChg chg="mod">
          <ac:chgData name="FRANCESCO ROVETTO" userId="5f88dbb262c9fade" providerId="LiveId" clId="{7F20A2AD-B8D6-474C-80DC-96F58A7F38F7}" dt="2025-09-07T18:19:16.022" v="259" actId="255"/>
          <ac:spMkLst>
            <pc:docMk/>
            <pc:sldMk cId="3799421978" sldId="512"/>
            <ac:spMk id="3" creationId="{EC3E9B0D-4D44-FF42-2435-FFDA5374B10C}"/>
          </ac:spMkLst>
        </pc:spChg>
      </pc:sldChg>
      <pc:sldChg chg="modSp new mod">
        <pc:chgData name="FRANCESCO ROVETTO" userId="5f88dbb262c9fade" providerId="LiveId" clId="{7F20A2AD-B8D6-474C-80DC-96F58A7F38F7}" dt="2025-09-07T18:21:34.315" v="275" actId="255"/>
        <pc:sldMkLst>
          <pc:docMk/>
          <pc:sldMk cId="2005695344" sldId="513"/>
        </pc:sldMkLst>
        <pc:spChg chg="mod">
          <ac:chgData name="FRANCESCO ROVETTO" userId="5f88dbb262c9fade" providerId="LiveId" clId="{7F20A2AD-B8D6-474C-80DC-96F58A7F38F7}" dt="2025-09-07T18:21:34.315" v="275" actId="255"/>
          <ac:spMkLst>
            <pc:docMk/>
            <pc:sldMk cId="2005695344" sldId="513"/>
            <ac:spMk id="2" creationId="{C6BB7B17-C4C9-FB76-04AC-ADCD55FFF477}"/>
          </ac:spMkLst>
        </pc:spChg>
        <pc:spChg chg="mod">
          <ac:chgData name="FRANCESCO ROVETTO" userId="5f88dbb262c9fade" providerId="LiveId" clId="{7F20A2AD-B8D6-474C-80DC-96F58A7F38F7}" dt="2025-09-07T18:21:15.259" v="274" actId="255"/>
          <ac:spMkLst>
            <pc:docMk/>
            <pc:sldMk cId="2005695344" sldId="513"/>
            <ac:spMk id="3" creationId="{7C3C0FB8-552F-AC4F-33BF-A7A25F9B1176}"/>
          </ac:spMkLst>
        </pc:spChg>
      </pc:sldChg>
      <pc:sldChg chg="modSp new mod">
        <pc:chgData name="FRANCESCO ROVETTO" userId="5f88dbb262c9fade" providerId="LiveId" clId="{7F20A2AD-B8D6-474C-80DC-96F58A7F38F7}" dt="2025-09-07T18:21:54.696" v="276" actId="255"/>
        <pc:sldMkLst>
          <pc:docMk/>
          <pc:sldMk cId="2848775802" sldId="514"/>
        </pc:sldMkLst>
        <pc:spChg chg="mod">
          <ac:chgData name="FRANCESCO ROVETTO" userId="5f88dbb262c9fade" providerId="LiveId" clId="{7F20A2AD-B8D6-474C-80DC-96F58A7F38F7}" dt="2025-09-07T18:21:54.696" v="276" actId="255"/>
          <ac:spMkLst>
            <pc:docMk/>
            <pc:sldMk cId="2848775802" sldId="514"/>
            <ac:spMk id="2" creationId="{CAB34736-FC16-281A-F2B4-5B8391E9E6A7}"/>
          </ac:spMkLst>
        </pc:spChg>
        <pc:spChg chg="mod">
          <ac:chgData name="FRANCESCO ROVETTO" userId="5f88dbb262c9fade" providerId="LiveId" clId="{7F20A2AD-B8D6-474C-80DC-96F58A7F38F7}" dt="2025-09-07T18:20:27.185" v="270" actId="255"/>
          <ac:spMkLst>
            <pc:docMk/>
            <pc:sldMk cId="2848775802" sldId="514"/>
            <ac:spMk id="3" creationId="{1A2128F4-DF55-F487-E16E-EF36BE42F0BF}"/>
          </ac:spMkLst>
        </pc:spChg>
      </pc:sldChg>
      <pc:sldChg chg="new del">
        <pc:chgData name="FRANCESCO ROVETTO" userId="5f88dbb262c9fade" providerId="LiveId" clId="{7F20A2AD-B8D6-474C-80DC-96F58A7F38F7}" dt="2025-09-07T18:23:49.761" v="282" actId="2696"/>
        <pc:sldMkLst>
          <pc:docMk/>
          <pc:sldMk cId="2907857916" sldId="515"/>
        </pc:sldMkLst>
      </pc:sldChg>
      <pc:sldChg chg="modSp new mod ord">
        <pc:chgData name="FRANCESCO ROVETTO" userId="5f88dbb262c9fade" providerId="LiveId" clId="{7F20A2AD-B8D6-474C-80DC-96F58A7F38F7}" dt="2025-09-07T18:22:27.707" v="280" actId="27636"/>
        <pc:sldMkLst>
          <pc:docMk/>
          <pc:sldMk cId="3826804057" sldId="516"/>
        </pc:sldMkLst>
        <pc:spChg chg="mod">
          <ac:chgData name="FRANCESCO ROVETTO" userId="5f88dbb262c9fade" providerId="LiveId" clId="{7F20A2AD-B8D6-474C-80DC-96F58A7F38F7}" dt="2025-09-07T18:22:27.707" v="280" actId="27636"/>
          <ac:spMkLst>
            <pc:docMk/>
            <pc:sldMk cId="3826804057" sldId="516"/>
            <ac:spMk id="2" creationId="{CED5EE22-89D6-4564-25C5-D94ADDBD02AA}"/>
          </ac:spMkLst>
        </pc:spChg>
        <pc:spChg chg="mod">
          <ac:chgData name="FRANCESCO ROVETTO" userId="5f88dbb262c9fade" providerId="LiveId" clId="{7F20A2AD-B8D6-474C-80DC-96F58A7F38F7}" dt="2025-09-07T18:15:02.194" v="242" actId="255"/>
          <ac:spMkLst>
            <pc:docMk/>
            <pc:sldMk cId="3826804057" sldId="516"/>
            <ac:spMk id="3" creationId="{E644310E-C6DC-24C0-DF00-4C2DAA95782E}"/>
          </ac:spMkLst>
        </pc:spChg>
      </pc:sldChg>
      <pc:sldChg chg="modSp new mod">
        <pc:chgData name="FRANCESCO ROVETTO" userId="5f88dbb262c9fade" providerId="LiveId" clId="{7F20A2AD-B8D6-474C-80DC-96F58A7F38F7}" dt="2025-09-07T18:31:33.208" v="300" actId="5793"/>
        <pc:sldMkLst>
          <pc:docMk/>
          <pc:sldMk cId="2101551227" sldId="517"/>
        </pc:sldMkLst>
        <pc:spChg chg="mod">
          <ac:chgData name="FRANCESCO ROVETTO" userId="5f88dbb262c9fade" providerId="LiveId" clId="{7F20A2AD-B8D6-474C-80DC-96F58A7F38F7}" dt="2025-09-07T18:28:50.433" v="288" actId="27636"/>
          <ac:spMkLst>
            <pc:docMk/>
            <pc:sldMk cId="2101551227" sldId="517"/>
            <ac:spMk id="2" creationId="{6F99DE95-9069-BD26-D336-47409693E70D}"/>
          </ac:spMkLst>
        </pc:spChg>
        <pc:spChg chg="mod">
          <ac:chgData name="FRANCESCO ROVETTO" userId="5f88dbb262c9fade" providerId="LiveId" clId="{7F20A2AD-B8D6-474C-80DC-96F58A7F38F7}" dt="2025-09-07T18:31:33.208" v="300" actId="5793"/>
          <ac:spMkLst>
            <pc:docMk/>
            <pc:sldMk cId="2101551227" sldId="517"/>
            <ac:spMk id="3" creationId="{9C988071-130A-9BB0-0794-15805DD70A4C}"/>
          </ac:spMkLst>
        </pc:spChg>
      </pc:sldChg>
      <pc:sldChg chg="modSp new mod">
        <pc:chgData name="FRANCESCO ROVETTO" userId="5f88dbb262c9fade" providerId="LiveId" clId="{7F20A2AD-B8D6-474C-80DC-96F58A7F38F7}" dt="2025-09-07T18:33:01.616" v="318" actId="27636"/>
        <pc:sldMkLst>
          <pc:docMk/>
          <pc:sldMk cId="2191918524" sldId="518"/>
        </pc:sldMkLst>
        <pc:spChg chg="mod">
          <ac:chgData name="FRANCESCO ROVETTO" userId="5f88dbb262c9fade" providerId="LiveId" clId="{7F20A2AD-B8D6-474C-80DC-96F58A7F38F7}" dt="2025-09-07T18:32:14.863" v="308" actId="27636"/>
          <ac:spMkLst>
            <pc:docMk/>
            <pc:sldMk cId="2191918524" sldId="518"/>
            <ac:spMk id="2" creationId="{A64E0F10-1E05-EB2E-DC9C-8730A11E1692}"/>
          </ac:spMkLst>
        </pc:spChg>
        <pc:spChg chg="mod">
          <ac:chgData name="FRANCESCO ROVETTO" userId="5f88dbb262c9fade" providerId="LiveId" clId="{7F20A2AD-B8D6-474C-80DC-96F58A7F38F7}" dt="2025-09-07T18:33:01.616" v="318" actId="27636"/>
          <ac:spMkLst>
            <pc:docMk/>
            <pc:sldMk cId="2191918524" sldId="518"/>
            <ac:spMk id="3" creationId="{CDAEC28D-0104-AAC0-5519-4BF17051A35B}"/>
          </ac:spMkLst>
        </pc:spChg>
      </pc:sldChg>
      <pc:sldChg chg="modSp new mod">
        <pc:chgData name="FRANCESCO ROVETTO" userId="5f88dbb262c9fade" providerId="LiveId" clId="{7F20A2AD-B8D6-474C-80DC-96F58A7F38F7}" dt="2025-09-07T18:33:41.432" v="323" actId="27636"/>
        <pc:sldMkLst>
          <pc:docMk/>
          <pc:sldMk cId="1570000869" sldId="519"/>
        </pc:sldMkLst>
        <pc:spChg chg="mod">
          <ac:chgData name="FRANCESCO ROVETTO" userId="5f88dbb262c9fade" providerId="LiveId" clId="{7F20A2AD-B8D6-474C-80DC-96F58A7F38F7}" dt="2025-09-07T18:33:41.432" v="323" actId="27636"/>
          <ac:spMkLst>
            <pc:docMk/>
            <pc:sldMk cId="1570000869" sldId="519"/>
            <ac:spMk id="3" creationId="{C62D9750-AC30-6618-3BAD-55C6C2CA0273}"/>
          </ac:spMkLst>
        </pc:spChg>
      </pc:sldChg>
      <pc:sldChg chg="modSp new mod">
        <pc:chgData name="FRANCESCO ROVETTO" userId="5f88dbb262c9fade" providerId="LiveId" clId="{7F20A2AD-B8D6-474C-80DC-96F58A7F38F7}" dt="2025-09-07T18:34:16.812" v="348" actId="27636"/>
        <pc:sldMkLst>
          <pc:docMk/>
          <pc:sldMk cId="2740611433" sldId="520"/>
        </pc:sldMkLst>
        <pc:spChg chg="mod">
          <ac:chgData name="FRANCESCO ROVETTO" userId="5f88dbb262c9fade" providerId="LiveId" clId="{7F20A2AD-B8D6-474C-80DC-96F58A7F38F7}" dt="2025-09-07T18:34:16.812" v="348" actId="27636"/>
          <ac:spMkLst>
            <pc:docMk/>
            <pc:sldMk cId="2740611433" sldId="520"/>
            <ac:spMk id="3" creationId="{D65B6939-8CD4-2125-BED2-4E246E941899}"/>
          </ac:spMkLst>
        </pc:spChg>
      </pc:sldChg>
      <pc:sldChg chg="modSp new mod">
        <pc:chgData name="FRANCESCO ROVETTO" userId="5f88dbb262c9fade" providerId="LiveId" clId="{7F20A2AD-B8D6-474C-80DC-96F58A7F38F7}" dt="2025-09-07T18:40:40.090" v="412" actId="20577"/>
        <pc:sldMkLst>
          <pc:docMk/>
          <pc:sldMk cId="4165128587" sldId="521"/>
        </pc:sldMkLst>
        <pc:spChg chg="mod">
          <ac:chgData name="FRANCESCO ROVETTO" userId="5f88dbb262c9fade" providerId="LiveId" clId="{7F20A2AD-B8D6-474C-80DC-96F58A7F38F7}" dt="2025-09-07T18:40:40.090" v="412" actId="20577"/>
          <ac:spMkLst>
            <pc:docMk/>
            <pc:sldMk cId="4165128587" sldId="521"/>
            <ac:spMk id="3" creationId="{D36E1FC3-F439-BDBB-E9A8-280C87B971F0}"/>
          </ac:spMkLst>
        </pc:spChg>
      </pc:sldChg>
      <pc:sldChg chg="modSp new mod">
        <pc:chgData name="FRANCESCO ROVETTO" userId="5f88dbb262c9fade" providerId="LiveId" clId="{7F20A2AD-B8D6-474C-80DC-96F58A7F38F7}" dt="2025-09-07T18:41:14.987" v="418" actId="27636"/>
        <pc:sldMkLst>
          <pc:docMk/>
          <pc:sldMk cId="1395030743" sldId="522"/>
        </pc:sldMkLst>
        <pc:spChg chg="mod">
          <ac:chgData name="FRANCESCO ROVETTO" userId="5f88dbb262c9fade" providerId="LiveId" clId="{7F20A2AD-B8D6-474C-80DC-96F58A7F38F7}" dt="2025-09-07T18:41:04.101" v="416" actId="27636"/>
          <ac:spMkLst>
            <pc:docMk/>
            <pc:sldMk cId="1395030743" sldId="522"/>
            <ac:spMk id="2" creationId="{1189C0CC-6CE2-9BE3-D0A0-650AFD3238C5}"/>
          </ac:spMkLst>
        </pc:spChg>
        <pc:spChg chg="mod">
          <ac:chgData name="FRANCESCO ROVETTO" userId="5f88dbb262c9fade" providerId="LiveId" clId="{7F20A2AD-B8D6-474C-80DC-96F58A7F38F7}" dt="2025-09-07T18:41:14.987" v="418" actId="27636"/>
          <ac:spMkLst>
            <pc:docMk/>
            <pc:sldMk cId="1395030743" sldId="522"/>
            <ac:spMk id="3" creationId="{8BC12A6D-8CA8-5829-189D-EBA1238DBB99}"/>
          </ac:spMkLst>
        </pc:spChg>
      </pc:sldChg>
      <pc:sldChg chg="modSp new mod">
        <pc:chgData name="FRANCESCO ROVETTO" userId="5f88dbb262c9fade" providerId="LiveId" clId="{7F20A2AD-B8D6-474C-80DC-96F58A7F38F7}" dt="2025-09-07T18:41:21.956" v="420" actId="27636"/>
        <pc:sldMkLst>
          <pc:docMk/>
          <pc:sldMk cId="3674010222" sldId="523"/>
        </pc:sldMkLst>
        <pc:spChg chg="mod">
          <ac:chgData name="FRANCESCO ROVETTO" userId="5f88dbb262c9fade" providerId="LiveId" clId="{7F20A2AD-B8D6-474C-80DC-96F58A7F38F7}" dt="2025-09-07T18:41:21.956" v="420" actId="27636"/>
          <ac:spMkLst>
            <pc:docMk/>
            <pc:sldMk cId="3674010222" sldId="523"/>
            <ac:spMk id="3" creationId="{99C9D17E-AD70-6BC9-6CF2-3E89CA4A60F8}"/>
          </ac:spMkLst>
        </pc:spChg>
      </pc:sldChg>
      <pc:sldChg chg="modSp new mod">
        <pc:chgData name="FRANCESCO ROVETTO" userId="5f88dbb262c9fade" providerId="LiveId" clId="{7F20A2AD-B8D6-474C-80DC-96F58A7F38F7}" dt="2025-09-07T18:42:12.787" v="427" actId="27636"/>
        <pc:sldMkLst>
          <pc:docMk/>
          <pc:sldMk cId="1299534933" sldId="524"/>
        </pc:sldMkLst>
        <pc:spChg chg="mod">
          <ac:chgData name="FRANCESCO ROVETTO" userId="5f88dbb262c9fade" providerId="LiveId" clId="{7F20A2AD-B8D6-474C-80DC-96F58A7F38F7}" dt="2025-09-07T18:42:04.806" v="424" actId="27636"/>
          <ac:spMkLst>
            <pc:docMk/>
            <pc:sldMk cId="1299534933" sldId="524"/>
            <ac:spMk id="2" creationId="{CC80D789-22AD-F6CD-8388-30482ED9DE2C}"/>
          </ac:spMkLst>
        </pc:spChg>
        <pc:spChg chg="mod">
          <ac:chgData name="FRANCESCO ROVETTO" userId="5f88dbb262c9fade" providerId="LiveId" clId="{7F20A2AD-B8D6-474C-80DC-96F58A7F38F7}" dt="2025-09-07T18:42:12.787" v="427" actId="27636"/>
          <ac:spMkLst>
            <pc:docMk/>
            <pc:sldMk cId="1299534933" sldId="524"/>
            <ac:spMk id="3" creationId="{6700ACE2-CEEC-FB4E-E472-6E5EA15FCC97}"/>
          </ac:spMkLst>
        </pc:spChg>
      </pc:sldChg>
      <pc:sldChg chg="modSp new mod">
        <pc:chgData name="FRANCESCO ROVETTO" userId="5f88dbb262c9fade" providerId="LiveId" clId="{7F20A2AD-B8D6-474C-80DC-96F58A7F38F7}" dt="2025-09-07T18:42:24.901" v="432" actId="27636"/>
        <pc:sldMkLst>
          <pc:docMk/>
          <pc:sldMk cId="3583024135" sldId="525"/>
        </pc:sldMkLst>
        <pc:spChg chg="mod">
          <ac:chgData name="FRANCESCO ROVETTO" userId="5f88dbb262c9fade" providerId="LiveId" clId="{7F20A2AD-B8D6-474C-80DC-96F58A7F38F7}" dt="2025-09-07T18:42:24.901" v="432" actId="27636"/>
          <ac:spMkLst>
            <pc:docMk/>
            <pc:sldMk cId="3583024135" sldId="525"/>
            <ac:spMk id="2" creationId="{3573F4C2-033B-429F-6CE7-22BD56D25619}"/>
          </ac:spMkLst>
        </pc:spChg>
        <pc:spChg chg="mod">
          <ac:chgData name="FRANCESCO ROVETTO" userId="5f88dbb262c9fade" providerId="LiveId" clId="{7F20A2AD-B8D6-474C-80DC-96F58A7F38F7}" dt="2025-09-07T18:42:24.893" v="431" actId="27636"/>
          <ac:spMkLst>
            <pc:docMk/>
            <pc:sldMk cId="3583024135" sldId="525"/>
            <ac:spMk id="3" creationId="{13C18EC1-5B44-B287-46F0-40175E253C37}"/>
          </ac:spMkLst>
        </pc:spChg>
      </pc:sldChg>
      <pc:sldChg chg="modSp new mod">
        <pc:chgData name="FRANCESCO ROVETTO" userId="5f88dbb262c9fade" providerId="LiveId" clId="{7F20A2AD-B8D6-474C-80DC-96F58A7F38F7}" dt="2025-09-07T18:46:35.522" v="442" actId="27636"/>
        <pc:sldMkLst>
          <pc:docMk/>
          <pc:sldMk cId="2340262800" sldId="526"/>
        </pc:sldMkLst>
        <pc:spChg chg="mod">
          <ac:chgData name="FRANCESCO ROVETTO" userId="5f88dbb262c9fade" providerId="LiveId" clId="{7F20A2AD-B8D6-474C-80DC-96F58A7F38F7}" dt="2025-09-07T18:43:24.349" v="436" actId="27636"/>
          <ac:spMkLst>
            <pc:docMk/>
            <pc:sldMk cId="2340262800" sldId="526"/>
            <ac:spMk id="2" creationId="{A18005AD-FDD7-286A-8664-14BD6AFD6E16}"/>
          </ac:spMkLst>
        </pc:spChg>
        <pc:spChg chg="mod">
          <ac:chgData name="FRANCESCO ROVETTO" userId="5f88dbb262c9fade" providerId="LiveId" clId="{7F20A2AD-B8D6-474C-80DC-96F58A7F38F7}" dt="2025-09-07T18:46:35.522" v="442" actId="27636"/>
          <ac:spMkLst>
            <pc:docMk/>
            <pc:sldMk cId="2340262800" sldId="526"/>
            <ac:spMk id="3" creationId="{EC7E0ED8-6AD4-3EDE-6894-FA7D72E71EBB}"/>
          </ac:spMkLst>
        </pc:spChg>
      </pc:sldChg>
      <pc:sldChg chg="modSp new mod">
        <pc:chgData name="FRANCESCO ROVETTO" userId="5f88dbb262c9fade" providerId="LiveId" clId="{7F20A2AD-B8D6-474C-80DC-96F58A7F38F7}" dt="2025-09-07T18:47:04.062" v="448" actId="27636"/>
        <pc:sldMkLst>
          <pc:docMk/>
          <pc:sldMk cId="2976963190" sldId="527"/>
        </pc:sldMkLst>
        <pc:spChg chg="mod">
          <ac:chgData name="FRANCESCO ROVETTO" userId="5f88dbb262c9fade" providerId="LiveId" clId="{7F20A2AD-B8D6-474C-80DC-96F58A7F38F7}" dt="2025-09-07T18:46:53.124" v="446" actId="27636"/>
          <ac:spMkLst>
            <pc:docMk/>
            <pc:sldMk cId="2976963190" sldId="527"/>
            <ac:spMk id="2" creationId="{C0C1A0B0-81AD-BD64-F1B3-A1D310934470}"/>
          </ac:spMkLst>
        </pc:spChg>
        <pc:spChg chg="mod">
          <ac:chgData name="FRANCESCO ROVETTO" userId="5f88dbb262c9fade" providerId="LiveId" clId="{7F20A2AD-B8D6-474C-80DC-96F58A7F38F7}" dt="2025-09-07T18:47:04.062" v="448" actId="27636"/>
          <ac:spMkLst>
            <pc:docMk/>
            <pc:sldMk cId="2976963190" sldId="527"/>
            <ac:spMk id="3" creationId="{9DF7AD8F-AB7F-052B-CB82-2A0A03C4C211}"/>
          </ac:spMkLst>
        </pc:spChg>
      </pc:sldChg>
      <pc:sldChg chg="new">
        <pc:chgData name="FRANCESCO ROVETTO" userId="5f88dbb262c9fade" providerId="LiveId" clId="{7F20A2AD-B8D6-474C-80DC-96F58A7F38F7}" dt="2025-09-07T18:39:38.825" v="356" actId="680"/>
        <pc:sldMkLst>
          <pc:docMk/>
          <pc:sldMk cId="2344533611" sldId="528"/>
        </pc:sldMkLst>
      </pc:sldChg>
      <pc:sldChg chg="new">
        <pc:chgData name="FRANCESCO ROVETTO" userId="5f88dbb262c9fade" providerId="LiveId" clId="{7F20A2AD-B8D6-474C-80DC-96F58A7F38F7}" dt="2025-09-07T18:39:39.094" v="357" actId="680"/>
        <pc:sldMkLst>
          <pc:docMk/>
          <pc:sldMk cId="1963917313" sldId="529"/>
        </pc:sldMkLst>
      </pc:sldChg>
      <pc:sldChg chg="modSp new mod">
        <pc:chgData name="FRANCESCO ROVETTO" userId="5f88dbb262c9fade" providerId="LiveId" clId="{7F20A2AD-B8D6-474C-80DC-96F58A7F38F7}" dt="2025-09-07T18:50:43.689" v="524" actId="1076"/>
        <pc:sldMkLst>
          <pc:docMk/>
          <pc:sldMk cId="2165261872" sldId="530"/>
        </pc:sldMkLst>
        <pc:spChg chg="mod">
          <ac:chgData name="FRANCESCO ROVETTO" userId="5f88dbb262c9fade" providerId="LiveId" clId="{7F20A2AD-B8D6-474C-80DC-96F58A7F38F7}" dt="2025-09-07T18:50:43.689" v="524" actId="1076"/>
          <ac:spMkLst>
            <pc:docMk/>
            <pc:sldMk cId="2165261872" sldId="530"/>
            <ac:spMk id="2" creationId="{993CFAAE-A1DB-3A6C-70B4-EF34E0D85D7B}"/>
          </ac:spMkLst>
        </pc:spChg>
        <pc:spChg chg="mod">
          <ac:chgData name="FRANCESCO ROVETTO" userId="5f88dbb262c9fade" providerId="LiveId" clId="{7F20A2AD-B8D6-474C-80DC-96F58A7F38F7}" dt="2025-09-07T18:50:12.948" v="523" actId="27636"/>
          <ac:spMkLst>
            <pc:docMk/>
            <pc:sldMk cId="2165261872" sldId="530"/>
            <ac:spMk id="3" creationId="{2FD95B05-B9DC-0356-E09E-22B7B0C0EB4A}"/>
          </ac:spMkLst>
        </pc:spChg>
      </pc:sldChg>
      <pc:sldChg chg="modSp new mod">
        <pc:chgData name="FRANCESCO ROVETTO" userId="5f88dbb262c9fade" providerId="LiveId" clId="{7F20A2AD-B8D6-474C-80DC-96F58A7F38F7}" dt="2025-09-07T18:50:04.456" v="508" actId="27636"/>
        <pc:sldMkLst>
          <pc:docMk/>
          <pc:sldMk cId="1733205589" sldId="531"/>
        </pc:sldMkLst>
        <pc:spChg chg="mod">
          <ac:chgData name="FRANCESCO ROVETTO" userId="5f88dbb262c9fade" providerId="LiveId" clId="{7F20A2AD-B8D6-474C-80DC-96F58A7F38F7}" dt="2025-09-07T18:47:54.844" v="458" actId="27636"/>
          <ac:spMkLst>
            <pc:docMk/>
            <pc:sldMk cId="1733205589" sldId="531"/>
            <ac:spMk id="2" creationId="{0A551953-50A1-8A29-6BEC-C06171A15800}"/>
          </ac:spMkLst>
        </pc:spChg>
        <pc:spChg chg="mod">
          <ac:chgData name="FRANCESCO ROVETTO" userId="5f88dbb262c9fade" providerId="LiveId" clId="{7F20A2AD-B8D6-474C-80DC-96F58A7F38F7}" dt="2025-09-07T18:50:04.456" v="508" actId="27636"/>
          <ac:spMkLst>
            <pc:docMk/>
            <pc:sldMk cId="1733205589" sldId="531"/>
            <ac:spMk id="3" creationId="{037FC71A-BABC-B618-8DF2-568136FA9EBF}"/>
          </ac:spMkLst>
        </pc:spChg>
      </pc:sldChg>
      <pc:sldChg chg="modSp new mod">
        <pc:chgData name="FRANCESCO ROVETTO" userId="5f88dbb262c9fade" providerId="LiveId" clId="{7F20A2AD-B8D6-474C-80DC-96F58A7F38F7}" dt="2025-09-07T18:49:41.125" v="493" actId="27636"/>
        <pc:sldMkLst>
          <pc:docMk/>
          <pc:sldMk cId="3486510333" sldId="532"/>
        </pc:sldMkLst>
        <pc:spChg chg="mod">
          <ac:chgData name="FRANCESCO ROVETTO" userId="5f88dbb262c9fade" providerId="LiveId" clId="{7F20A2AD-B8D6-474C-80DC-96F58A7F38F7}" dt="2025-09-07T18:49:24.276" v="473" actId="255"/>
          <ac:spMkLst>
            <pc:docMk/>
            <pc:sldMk cId="3486510333" sldId="532"/>
            <ac:spMk id="2" creationId="{236EF764-86BB-2142-1759-382D66A6D991}"/>
          </ac:spMkLst>
        </pc:spChg>
        <pc:spChg chg="mod">
          <ac:chgData name="FRANCESCO ROVETTO" userId="5f88dbb262c9fade" providerId="LiveId" clId="{7F20A2AD-B8D6-474C-80DC-96F58A7F38F7}" dt="2025-09-07T18:49:41.125" v="493" actId="27636"/>
          <ac:spMkLst>
            <pc:docMk/>
            <pc:sldMk cId="3486510333" sldId="532"/>
            <ac:spMk id="3" creationId="{5B03A12F-C667-CDB4-1A82-F2683565D868}"/>
          </ac:spMkLst>
        </pc:spChg>
      </pc:sldChg>
      <pc:sldChg chg="modSp new mod">
        <pc:chgData name="FRANCESCO ROVETTO" userId="5f88dbb262c9fade" providerId="LiveId" clId="{7F20A2AD-B8D6-474C-80DC-96F58A7F38F7}" dt="2025-09-07T18:49:00.822" v="472" actId="27636"/>
        <pc:sldMkLst>
          <pc:docMk/>
          <pc:sldMk cId="4128962446" sldId="533"/>
        </pc:sldMkLst>
        <pc:spChg chg="mod">
          <ac:chgData name="FRANCESCO ROVETTO" userId="5f88dbb262c9fade" providerId="LiveId" clId="{7F20A2AD-B8D6-474C-80DC-96F58A7F38F7}" dt="2025-09-07T18:49:00.822" v="472" actId="27636"/>
          <ac:spMkLst>
            <pc:docMk/>
            <pc:sldMk cId="4128962446" sldId="533"/>
            <ac:spMk id="2" creationId="{3A4FD9E3-FA72-A96F-F34C-66A92FCED7C1}"/>
          </ac:spMkLst>
        </pc:spChg>
        <pc:spChg chg="mod">
          <ac:chgData name="FRANCESCO ROVETTO" userId="5f88dbb262c9fade" providerId="LiveId" clId="{7F20A2AD-B8D6-474C-80DC-96F58A7F38F7}" dt="2025-09-07T18:48:32.771" v="468"/>
          <ac:spMkLst>
            <pc:docMk/>
            <pc:sldMk cId="4128962446" sldId="533"/>
            <ac:spMk id="3" creationId="{A2909FF3-302A-173A-DB71-C482DEAFA42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2408C4-DE33-4C76-AE83-0EED56045948}" type="datetimeFigureOut">
              <a:rPr lang="it-IT" smtClean="0"/>
              <a:t>07/09/2025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66F15-1790-42E3-91B1-E6C1052E95C1}" type="slidenum">
              <a:rPr lang="it-IT" smtClean="0"/>
              <a:t>‹N›</a:t>
            </a:fld>
            <a:endParaRPr lang="it-IT"/>
          </a:p>
        </p:txBody>
      </p:sp>
    </p:spTree>
    <p:extLst>
      <p:ext uri="{BB962C8B-B14F-4D97-AF65-F5344CB8AC3E}">
        <p14:creationId xmlns:p14="http://schemas.microsoft.com/office/powerpoint/2010/main" val="390556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5B66F15-1790-42E3-91B1-E6C1052E95C1}" type="slidenum">
              <a:rPr lang="it-IT" smtClean="0"/>
              <a:t>17</a:t>
            </a:fld>
            <a:endParaRPr lang="it-IT"/>
          </a:p>
        </p:txBody>
      </p:sp>
    </p:spTree>
    <p:extLst>
      <p:ext uri="{BB962C8B-B14F-4D97-AF65-F5344CB8AC3E}">
        <p14:creationId xmlns:p14="http://schemas.microsoft.com/office/powerpoint/2010/main" val="1326407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047060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781981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637102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978032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97626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834886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FC02E1E-27D1-4A18-9F52-517CD9EF947A}" type="datetimeFigureOut">
              <a:rPr lang="it-IT" smtClean="0"/>
              <a:pPr/>
              <a:t>07/09/2025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83B3B45-4917-4ED5-AD1C-931D8CCCA94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02E1E-27D1-4A18-9F52-517CD9EF947A}" type="datetimeFigureOut">
              <a:rPr lang="it-IT" smtClean="0"/>
              <a:pPr/>
              <a:t>07/09/2025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3B3B45-4917-4ED5-AD1C-931D8CCCA94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7" r:id="rId16"/>
    <p:sldLayoutId id="2147483706"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ipocondria</a:t>
            </a:r>
          </a:p>
        </p:txBody>
      </p:sp>
      <p:sp>
        <p:nvSpPr>
          <p:cNvPr id="3" name="Sottotitolo 2"/>
          <p:cNvSpPr>
            <a:spLocks noGrp="1"/>
          </p:cNvSpPr>
          <p:nvPr>
            <p:ph type="subTitle" idx="1"/>
          </p:nvPr>
        </p:nvSpPr>
        <p:spPr/>
        <p:txBody>
          <a:bodyPr/>
          <a:lstStyle/>
          <a:p>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42BCD266-C0F1-1F7C-B478-6B35ACDE6D46}"/>
              </a:ext>
            </a:extLst>
          </p:cNvPr>
          <p:cNvSpPr>
            <a:spLocks noGrp="1"/>
          </p:cNvSpPr>
          <p:nvPr>
            <p:ph idx="1"/>
          </p:nvPr>
        </p:nvSpPr>
        <p:spPr/>
        <p:txBody>
          <a:bodyPr/>
          <a:lstStyle/>
          <a:p>
            <a:r>
              <a:rPr lang="it-IT" dirty="0"/>
              <a:t> </a:t>
            </a:r>
          </a:p>
          <a:p>
            <a:r>
              <a:rPr lang="it-IT" dirty="0"/>
              <a:t> </a:t>
            </a:r>
          </a:p>
          <a:p>
            <a:pPr lvl="0"/>
            <a:r>
              <a:rPr lang="it-IT" dirty="0"/>
              <a:t>Uno o più sintomi di alterazioni della funzione motoria o sensoriale (paralisi, cecità, crisi, ecc.). Incompatibilità tra i sintomi e le condizioni neurologiche/mediche note. Non spiegato meglio da altri disturbi. Causa disagio o compromissione significativa. </a:t>
            </a:r>
          </a:p>
          <a:p>
            <a:pPr lvl="0"/>
            <a:r>
              <a:rPr lang="it-IT" dirty="0"/>
              <a:t> </a:t>
            </a:r>
          </a:p>
          <a:p>
            <a:pPr lvl="0"/>
            <a:r>
              <a:rPr lang="it-IT" dirty="0"/>
              <a:t> </a:t>
            </a:r>
          </a:p>
          <a:p>
            <a:pPr lvl="0"/>
            <a:r>
              <a:rPr lang="it-IT" dirty="0"/>
              <a:t> </a:t>
            </a:r>
          </a:p>
          <a:p>
            <a:pPr lvl="0"/>
            <a:r>
              <a:rPr lang="it-IT" dirty="0"/>
              <a:t> </a:t>
            </a:r>
          </a:p>
          <a:p>
            <a:pPr lvl="0"/>
            <a:r>
              <a:rPr lang="it-IT" dirty="0"/>
              <a:t> </a:t>
            </a:r>
          </a:p>
          <a:p>
            <a:pPr lvl="0"/>
            <a:r>
              <a:rPr lang="it-IT" sz="2400" b="1" dirty="0"/>
              <a:t>Disturbo fittizio (</a:t>
            </a:r>
            <a:r>
              <a:rPr lang="it-IT" sz="2400" b="1" dirty="0" err="1"/>
              <a:t>Factitious</a:t>
            </a:r>
            <a:r>
              <a:rPr lang="it-IT" sz="2400" b="1" dirty="0"/>
              <a:t> Disorder)</a:t>
            </a:r>
            <a:r>
              <a:rPr lang="it-IT" sz="2400" dirty="0"/>
              <a:t> </a:t>
            </a:r>
          </a:p>
          <a:p>
            <a:pPr lvl="0"/>
            <a:r>
              <a:rPr lang="it-IT" dirty="0"/>
              <a:t> </a:t>
            </a:r>
          </a:p>
          <a:p>
            <a:pPr lvl="0"/>
            <a:r>
              <a:rPr lang="it-IT" dirty="0"/>
              <a:t> </a:t>
            </a:r>
          </a:p>
          <a:p>
            <a:pPr lvl="0"/>
            <a:r>
              <a:rPr lang="it-IT" dirty="0"/>
              <a:t>Produzione o falsificazione intenzionale di sintomi fisici o psicologici, con lo scopo di assumere il ruolo di malato, senza ricerca di vantaggi esterni (diverso dalla simulazione/</a:t>
            </a:r>
            <a:r>
              <a:rPr lang="it-IT" dirty="0" err="1"/>
              <a:t>malingering</a:t>
            </a:r>
            <a:r>
              <a:rPr lang="it-IT" dirty="0"/>
              <a:t>). Può essere imposto a sé stessi o ad altri (</a:t>
            </a:r>
            <a:r>
              <a:rPr lang="it-IT" dirty="0" err="1"/>
              <a:t>factitious</a:t>
            </a:r>
            <a:r>
              <a:rPr lang="it-IT" dirty="0"/>
              <a:t> disorder by proxy). </a:t>
            </a:r>
          </a:p>
          <a:p>
            <a:pPr lvl="0"/>
            <a:r>
              <a:rPr lang="it-IT" dirty="0"/>
              <a:t> </a:t>
            </a:r>
          </a:p>
          <a:p>
            <a:endParaRPr lang="it-IT" dirty="0"/>
          </a:p>
        </p:txBody>
      </p:sp>
      <p:sp>
        <p:nvSpPr>
          <p:cNvPr id="3" name="Titolo 2">
            <a:extLst>
              <a:ext uri="{FF2B5EF4-FFF2-40B4-BE49-F238E27FC236}">
                <a16:creationId xmlns:a16="http://schemas.microsoft.com/office/drawing/2014/main" id="{56CABE87-AF34-4D95-0D07-4509A22B184F}"/>
              </a:ext>
            </a:extLst>
          </p:cNvPr>
          <p:cNvSpPr>
            <a:spLocks noGrp="1"/>
          </p:cNvSpPr>
          <p:nvPr>
            <p:ph type="title"/>
          </p:nvPr>
        </p:nvSpPr>
        <p:spPr/>
        <p:txBody>
          <a:bodyPr>
            <a:normAutofit fontScale="90000"/>
          </a:bodyPr>
          <a:lstStyle/>
          <a:p>
            <a:r>
              <a:rPr lang="it-IT" sz="2700" dirty="0"/>
              <a:t>Disturbo di conversione (Disturbo neurologico funzionale)</a:t>
            </a:r>
            <a:br>
              <a:rPr lang="it-IT" dirty="0"/>
            </a:br>
            <a:endParaRPr lang="it-IT" dirty="0"/>
          </a:p>
        </p:txBody>
      </p:sp>
    </p:spTree>
    <p:extLst>
      <p:ext uri="{BB962C8B-B14F-4D97-AF65-F5344CB8AC3E}">
        <p14:creationId xmlns:p14="http://schemas.microsoft.com/office/powerpoint/2010/main" val="26659059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endParaRPr lang="it-IT" dirty="0"/>
          </a:p>
          <a:p>
            <a:r>
              <a:rPr lang="it-IT" b="1" dirty="0" err="1"/>
              <a:t>Assessment</a:t>
            </a:r>
            <a:r>
              <a:rPr lang="it-IT" b="1" dirty="0"/>
              <a:t> specifico</a:t>
            </a:r>
            <a:endParaRPr lang="it-IT" dirty="0"/>
          </a:p>
          <a:p>
            <a:r>
              <a:rPr lang="it-IT" dirty="0" err="1"/>
              <a:t>•Ricostruzione</a:t>
            </a:r>
            <a:r>
              <a:rPr lang="it-IT" dirty="0"/>
              <a:t> del modello dell’ipocondria e dei circoli viziosi di mantenimento</a:t>
            </a:r>
          </a:p>
          <a:p>
            <a:r>
              <a:rPr lang="it-IT" dirty="0"/>
              <a:t>–Diario dell’ansia connessa allo stato di salute</a:t>
            </a:r>
          </a:p>
          <a:p>
            <a:r>
              <a:rPr lang="it-IT" dirty="0"/>
              <a:t>–ABC</a:t>
            </a:r>
          </a:p>
          <a:p>
            <a:r>
              <a:rPr lang="it-IT" dirty="0" err="1"/>
              <a:t>–Laddering</a:t>
            </a:r>
            <a:endParaRPr lang="it-IT" dirty="0"/>
          </a:p>
          <a:p>
            <a:r>
              <a:rPr lang="it-IT" dirty="0" err="1"/>
              <a:t>–Autosservazione</a:t>
            </a:r>
            <a:endParaRPr lang="it-IT" dirty="0"/>
          </a:p>
          <a:p>
            <a:r>
              <a:rPr lang="it-IT" dirty="0"/>
              <a:t>–Definizione del contesto</a:t>
            </a:r>
          </a:p>
          <a:p>
            <a:r>
              <a:rPr lang="it-IT" dirty="0" err="1"/>
              <a:t>•Scompenso</a:t>
            </a:r>
            <a:endParaRPr lang="it-IT" dirty="0"/>
          </a:p>
          <a:p>
            <a:r>
              <a:rPr lang="it-IT" dirty="0" err="1"/>
              <a:t>•Problemi</a:t>
            </a:r>
            <a:r>
              <a:rPr lang="it-IT" dirty="0"/>
              <a:t> secondari</a:t>
            </a:r>
          </a:p>
          <a:p>
            <a:r>
              <a:rPr lang="it-IT" dirty="0"/>
              <a:t>•Fattori predisponenti</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683568" y="908720"/>
            <a:ext cx="7488832" cy="4093428"/>
          </a:xfrm>
          <a:prstGeom prst="rect">
            <a:avLst/>
          </a:prstGeom>
        </p:spPr>
        <p:txBody>
          <a:bodyPr wrap="square">
            <a:spAutoFit/>
          </a:bodyPr>
          <a:lstStyle/>
          <a:p>
            <a:r>
              <a:rPr lang="it-IT" dirty="0"/>
              <a:t> </a:t>
            </a:r>
          </a:p>
          <a:p>
            <a:r>
              <a:rPr lang="it-IT" sz="3200" b="1" dirty="0"/>
              <a:t>Diario dell’ansia </a:t>
            </a:r>
          </a:p>
          <a:p>
            <a:r>
              <a:rPr lang="it-IT" sz="3200" dirty="0"/>
              <a:t>Data </a:t>
            </a:r>
          </a:p>
          <a:p>
            <a:r>
              <a:rPr lang="it-IT" sz="3200" dirty="0"/>
              <a:t>Situazione</a:t>
            </a:r>
          </a:p>
          <a:p>
            <a:r>
              <a:rPr lang="it-IT" sz="3200" dirty="0"/>
              <a:t>Fattori Scatenanti dell’ansia </a:t>
            </a:r>
          </a:p>
          <a:p>
            <a:r>
              <a:rPr lang="it-IT" sz="3200" dirty="0"/>
              <a:t>Emozioni </a:t>
            </a:r>
          </a:p>
          <a:p>
            <a:r>
              <a:rPr lang="it-IT" sz="3200" dirty="0"/>
              <a:t>Pensiero negativo </a:t>
            </a:r>
          </a:p>
          <a:p>
            <a:r>
              <a:rPr lang="it-IT" sz="3200" dirty="0"/>
              <a:t>Risposta al pensiero negativo </a:t>
            </a:r>
            <a:r>
              <a:rPr lang="it-IT" sz="3200" b="1" dirty="0"/>
              <a:t> </a:t>
            </a:r>
          </a:p>
          <a:p>
            <a:endParaRPr lang="it-IT" b="1"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6B70992-2523-42F9-8680-209F3291BCBB}"/>
              </a:ext>
            </a:extLst>
          </p:cNvPr>
          <p:cNvSpPr txBox="1"/>
          <p:nvPr/>
        </p:nvSpPr>
        <p:spPr>
          <a:xfrm>
            <a:off x="899592" y="620688"/>
            <a:ext cx="7488832" cy="5262979"/>
          </a:xfrm>
          <a:prstGeom prst="rect">
            <a:avLst/>
          </a:prstGeom>
          <a:noFill/>
        </p:spPr>
        <p:txBody>
          <a:bodyPr wrap="square">
            <a:spAutoFit/>
          </a:bodyPr>
          <a:lstStyle/>
          <a:p>
            <a:r>
              <a:rPr lang="it-IT" sz="2800" dirty="0"/>
              <a:t>Istruzioni: quando inizia a preoccuparsi del proprio stato di salute, descriva in quale situazione si sta verificando nella colonna “Situazione”. Descriva il fattore scatenante i suoi dubbi questo potrebbe coincidere con la rilevazione del sintomo, con il pensare a qualcosa di particolare o con il sentire delle notizie riguardo alla malattia. Annoti anche le risposte emotive. Scriva il principale pensiero negativo. Nella colonna “Risposta al pensiero negativo” annoti la sua risposta o la sua risposta razionale al pensiero negativo; vanno considerate le risposte verbali o particolari comportamenti </a:t>
            </a:r>
          </a:p>
        </p:txBody>
      </p:sp>
    </p:spTree>
    <p:extLst>
      <p:ext uri="{BB962C8B-B14F-4D97-AF65-F5344CB8AC3E}">
        <p14:creationId xmlns:p14="http://schemas.microsoft.com/office/powerpoint/2010/main" val="756559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00034" y="642918"/>
            <a:ext cx="8143932" cy="6001643"/>
          </a:xfrm>
          <a:prstGeom prst="rect">
            <a:avLst/>
          </a:prstGeom>
        </p:spPr>
        <p:txBody>
          <a:bodyPr wrap="square">
            <a:spAutoFit/>
          </a:bodyPr>
          <a:lstStyle/>
          <a:p>
            <a:endParaRPr lang="it-IT" sz="2400" dirty="0"/>
          </a:p>
          <a:p>
            <a:r>
              <a:rPr lang="it-IT" sz="2400" b="1" dirty="0"/>
              <a:t>Definizione del contesto (Wells)</a:t>
            </a:r>
          </a:p>
          <a:p>
            <a:endParaRPr lang="it-IT" sz="2400" dirty="0"/>
          </a:p>
          <a:p>
            <a:endParaRPr lang="it-IT" sz="2400" dirty="0"/>
          </a:p>
          <a:p>
            <a:r>
              <a:rPr lang="it-IT" sz="2400" dirty="0" err="1"/>
              <a:t>•Partendo</a:t>
            </a:r>
            <a:r>
              <a:rPr lang="it-IT" sz="2400" dirty="0"/>
              <a:t> dal diario dell’ansia connessa allo stato di salute, il contesto in cui avvengono i sintomi può diventare più chiaro e può essere usato per contrastare la credenza circa la presenza di una malattia grave.</a:t>
            </a:r>
          </a:p>
          <a:p>
            <a:r>
              <a:rPr lang="it-IT" sz="2400" dirty="0" err="1"/>
              <a:t>•Si</a:t>
            </a:r>
            <a:r>
              <a:rPr lang="it-IT" sz="2400" dirty="0"/>
              <a:t> utilizzano delle domande al fine di fornire una spiegazione alternativa credibile:</a:t>
            </a:r>
          </a:p>
          <a:p>
            <a:r>
              <a:rPr lang="it-IT" sz="2400" dirty="0"/>
              <a:t>•“Se il suo disturbo è così grave, come mai i sintomi si manifestano solo in certe situazioni?</a:t>
            </a:r>
          </a:p>
          <a:p>
            <a:r>
              <a:rPr lang="it-IT" sz="2400" dirty="0" err="1"/>
              <a:t>•C</a:t>
            </a:r>
            <a:r>
              <a:rPr lang="it-IT" sz="2400" dirty="0"/>
              <a:t>’è qualche connessione con questi momenti della giornata e i sintomi?</a:t>
            </a:r>
          </a:p>
          <a:p>
            <a:r>
              <a:rPr lang="it-IT" sz="2400" dirty="0"/>
              <a:t>•Il terapeuta dovrebbe discutere le informazioni emerse individuando possibili cause.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428604"/>
            <a:ext cx="9144000" cy="5262979"/>
          </a:xfrm>
          <a:prstGeom prst="rect">
            <a:avLst/>
          </a:prstGeom>
        </p:spPr>
        <p:txBody>
          <a:bodyPr wrap="square">
            <a:spAutoFit/>
          </a:bodyPr>
          <a:lstStyle/>
          <a:p>
            <a:endParaRPr lang="it-IT" sz="2400" dirty="0"/>
          </a:p>
          <a:p>
            <a:r>
              <a:rPr lang="it-IT" sz="2400" b="1" dirty="0"/>
              <a:t>Fase 1</a:t>
            </a:r>
          </a:p>
          <a:p>
            <a:endParaRPr lang="it-IT" sz="2400" dirty="0"/>
          </a:p>
          <a:p>
            <a:endParaRPr lang="it-IT" sz="2400" dirty="0"/>
          </a:p>
          <a:p>
            <a:r>
              <a:rPr lang="it-IT" sz="2400" dirty="0"/>
              <a:t>⌦Costruzione della relazione terapeutica:</a:t>
            </a:r>
          </a:p>
          <a:p>
            <a:r>
              <a:rPr lang="it-IT" sz="2400" dirty="0"/>
              <a:t> </a:t>
            </a:r>
          </a:p>
          <a:p>
            <a:r>
              <a:rPr lang="it-IT" sz="2400" dirty="0"/>
              <a:t>⌦Attraverso:</a:t>
            </a:r>
          </a:p>
          <a:p>
            <a:r>
              <a:rPr lang="it-IT" sz="2400" dirty="0"/>
              <a:t>♣Ricostruzione dello schema </a:t>
            </a:r>
          </a:p>
          <a:p>
            <a:r>
              <a:rPr lang="it-IT" sz="2400" dirty="0"/>
              <a:t>♣Condivisione dello schema</a:t>
            </a:r>
          </a:p>
          <a:p>
            <a:r>
              <a:rPr lang="it-IT" sz="2400" dirty="0"/>
              <a:t>♣Allenamento sul modello del disturbo</a:t>
            </a:r>
          </a:p>
          <a:p>
            <a:r>
              <a:rPr lang="it-IT" sz="2400" dirty="0"/>
              <a:t>♣Analisi delle conseguenze delle rassicurazioni</a:t>
            </a:r>
          </a:p>
          <a:p>
            <a:r>
              <a:rPr lang="it-IT" sz="2400" dirty="0"/>
              <a:t>♣Esperimenti di attenzione selettiva</a:t>
            </a:r>
          </a:p>
          <a:p>
            <a:r>
              <a:rPr lang="it-IT" sz="2400" dirty="0"/>
              <a:t>♣Procedure paradossali</a:t>
            </a:r>
          </a:p>
          <a:p>
            <a:r>
              <a:rPr lang="it-IT" sz="2400" dirty="0"/>
              <a:t>♣Strategia del duplice modello</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4294967295"/>
          </p:nvPr>
        </p:nvSpPr>
        <p:spPr>
          <a:xfrm>
            <a:off x="357158" y="285728"/>
            <a:ext cx="8358246" cy="6286520"/>
          </a:xfrm>
        </p:spPr>
        <p:txBody>
          <a:bodyPr>
            <a:normAutofit fontScale="85000" lnSpcReduction="20000"/>
          </a:bodyPr>
          <a:lstStyle/>
          <a:p>
            <a:endParaRPr lang="it-IT" dirty="0"/>
          </a:p>
          <a:p>
            <a:r>
              <a:rPr lang="it-IT" b="1" dirty="0"/>
              <a:t>La Relazione Terapeutica (Wells, 1997)</a:t>
            </a:r>
          </a:p>
          <a:p>
            <a:endParaRPr lang="it-IT" dirty="0"/>
          </a:p>
          <a:p>
            <a:endParaRPr lang="it-IT" dirty="0"/>
          </a:p>
          <a:p>
            <a:r>
              <a:rPr lang="it-IT" dirty="0" err="1"/>
              <a:t>•Difficoltà</a:t>
            </a:r>
            <a:r>
              <a:rPr lang="it-IT" dirty="0"/>
              <a:t> nell’instaurare una relazione terapeutica costruttiva a causa di:</a:t>
            </a:r>
          </a:p>
          <a:p>
            <a:r>
              <a:rPr lang="it-IT" dirty="0"/>
              <a:t>–aspettative negative riguardo le professioni mediche basate su esperienze passate (sono dei divoratori di terapeuti)</a:t>
            </a:r>
          </a:p>
          <a:p>
            <a:r>
              <a:rPr lang="it-IT" dirty="0"/>
              <a:t>–focalizzazione su aspetti fisici e concreti (descrizioni dettagliate e ripetute di segni e sintomi fisici) a scapito di quelli psicologici</a:t>
            </a:r>
          </a:p>
          <a:p>
            <a:r>
              <a:rPr lang="it-IT" dirty="0"/>
              <a:t>–“boicottaggio” della psicoterapia per confermare causa organica (in psicoterapia per dimostrare l’inutilità di un approccio psicologico e concludere “deve esserci qualcosa di organico veramente grave”)</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85720" y="357166"/>
            <a:ext cx="8858280" cy="4647426"/>
          </a:xfrm>
          <a:prstGeom prst="rect">
            <a:avLst/>
          </a:prstGeom>
        </p:spPr>
        <p:txBody>
          <a:bodyPr wrap="square">
            <a:spAutoFit/>
          </a:bodyPr>
          <a:lstStyle/>
          <a:p>
            <a:endParaRPr lang="it-IT" dirty="0"/>
          </a:p>
          <a:p>
            <a:r>
              <a:rPr lang="it-IT" b="1" dirty="0"/>
              <a:t>La Relazione Terapeutica (Wells, 1997)</a:t>
            </a:r>
          </a:p>
          <a:p>
            <a:endParaRPr lang="it-IT" dirty="0"/>
          </a:p>
          <a:p>
            <a:endParaRPr lang="it-IT" dirty="0"/>
          </a:p>
          <a:p>
            <a:r>
              <a:rPr lang="it-IT" dirty="0" err="1"/>
              <a:t>•</a:t>
            </a:r>
            <a:r>
              <a:rPr lang="it-IT" sz="2800" b="1" dirty="0" err="1"/>
              <a:t>Gestione</a:t>
            </a:r>
            <a:r>
              <a:rPr lang="it-IT" sz="2800" b="1" dirty="0"/>
              <a:t> delle difficoltà:</a:t>
            </a:r>
          </a:p>
          <a:p>
            <a:r>
              <a:rPr lang="it-IT" sz="2800" dirty="0"/>
              <a:t>–“Non c’è nulla da perdere” nel provarci</a:t>
            </a:r>
          </a:p>
          <a:p>
            <a:r>
              <a:rPr lang="it-IT" sz="2800" dirty="0"/>
              <a:t>–Costruire e condividere con il </a:t>
            </a:r>
            <a:r>
              <a:rPr lang="it-IT" sz="2800" dirty="0" err="1"/>
              <a:t>pzil</a:t>
            </a:r>
            <a:r>
              <a:rPr lang="it-IT" sz="2800" dirty="0"/>
              <a:t> modello del suo disturbo</a:t>
            </a:r>
          </a:p>
          <a:p>
            <a:r>
              <a:rPr lang="it-IT" sz="2800" dirty="0"/>
              <a:t>–Ridiscutere ruolo della rassicurazione nel mantenimento del disturbo</a:t>
            </a:r>
          </a:p>
          <a:p>
            <a:r>
              <a:rPr lang="it-IT" sz="2800" dirty="0"/>
              <a:t>–Non svalutare i sintomi, anzi enfatizzare la realtà dei sintomi presentati fornendo delle cause tutt’altro che fisiche</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D61E3C0-CC25-49BF-9740-CD4640BC9966}"/>
              </a:ext>
            </a:extLst>
          </p:cNvPr>
          <p:cNvSpPr txBox="1"/>
          <p:nvPr/>
        </p:nvSpPr>
        <p:spPr>
          <a:xfrm>
            <a:off x="683568" y="1052736"/>
            <a:ext cx="7560840" cy="4524315"/>
          </a:xfrm>
          <a:prstGeom prst="rect">
            <a:avLst/>
          </a:prstGeom>
          <a:noFill/>
        </p:spPr>
        <p:txBody>
          <a:bodyPr wrap="square">
            <a:spAutoFit/>
          </a:bodyPr>
          <a:lstStyle/>
          <a:p>
            <a:r>
              <a:rPr lang="it-IT" sz="2400" dirty="0"/>
              <a:t>–Costruire esperimenti comportamentali subito</a:t>
            </a:r>
          </a:p>
          <a:p>
            <a:r>
              <a:rPr lang="it-IT" sz="2400" dirty="0"/>
              <a:t>–Coinvolgere sempre il pz nell’identificazione delle emozioni e dei pensieri, piuttosto che nell’analisi dei sintomi stessi (stimolare l’</a:t>
            </a:r>
            <a:r>
              <a:rPr lang="it-IT" sz="2400" dirty="0" err="1"/>
              <a:t>autoriflessività</a:t>
            </a:r>
            <a:r>
              <a:rPr lang="it-IT" sz="2400" dirty="0"/>
              <a:t>)</a:t>
            </a:r>
          </a:p>
          <a:p>
            <a:endParaRPr lang="it-IT" sz="2400" dirty="0"/>
          </a:p>
          <a:p>
            <a:r>
              <a:rPr lang="it-IT" sz="2400" dirty="0"/>
              <a:t>•</a:t>
            </a:r>
            <a:r>
              <a:rPr lang="it-IT" sz="2400" b="1" dirty="0"/>
              <a:t>Precauzioni</a:t>
            </a:r>
          </a:p>
          <a:p>
            <a:r>
              <a:rPr lang="it-IT" sz="2400" dirty="0"/>
              <a:t>–Atteggiamento comprensivo, che deve tener conto del timore del paziente a poter abbassare la guardia, quindi non forzarlo troppo presto.</a:t>
            </a:r>
          </a:p>
          <a:p>
            <a:r>
              <a:rPr lang="it-IT" sz="2400" dirty="0"/>
              <a:t>–Attenzione alle continue richieste di rassicurazione: impediscono il lavoro terapeutico se ci si casca si perde di specificità e di efficacia</a:t>
            </a:r>
          </a:p>
        </p:txBody>
      </p:sp>
    </p:spTree>
    <p:extLst>
      <p:ext uri="{BB962C8B-B14F-4D97-AF65-F5344CB8AC3E}">
        <p14:creationId xmlns:p14="http://schemas.microsoft.com/office/powerpoint/2010/main" val="27102594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2"/>
            <a:ext cx="9144000" cy="5632311"/>
          </a:xfrm>
          <a:prstGeom prst="rect">
            <a:avLst/>
          </a:prstGeom>
        </p:spPr>
        <p:txBody>
          <a:bodyPr wrap="square">
            <a:spAutoFit/>
          </a:bodyPr>
          <a:lstStyle/>
          <a:p>
            <a:r>
              <a:rPr lang="it-IT" sz="3600" b="1" i="1" dirty="0"/>
              <a:t>non c’è nulla da perdere (Wells, 1997)T: Sembra che lei sia preoccupato per la sua salute da molto tempo. P: Sono stato alcune volte dal medico, che ha richiesto un elettrocardiogramma ed esami ematochimici e sembra tutto normale. T: Pensa che le visite mediche e gli esami siano stati utili? P: Beh, mi sono sentito sollevato, ma solo per un po’perché ho notato qualcosa di strano al petto e tutto è ricominciato di nuovo.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3CD6E8-BA2F-481B-82C1-5FED4BCB698F}"/>
              </a:ext>
            </a:extLst>
          </p:cNvPr>
          <p:cNvSpPr txBox="1"/>
          <p:nvPr/>
        </p:nvSpPr>
        <p:spPr>
          <a:xfrm>
            <a:off x="899592" y="260648"/>
            <a:ext cx="7920880" cy="4832092"/>
          </a:xfrm>
          <a:prstGeom prst="rect">
            <a:avLst/>
          </a:prstGeom>
          <a:noFill/>
        </p:spPr>
        <p:txBody>
          <a:bodyPr wrap="square">
            <a:spAutoFit/>
          </a:bodyPr>
          <a:lstStyle/>
          <a:p>
            <a:r>
              <a:rPr lang="it-IT" sz="2800" b="1" i="1" dirty="0"/>
              <a:t>T: Quello che ha appena detto è molto importante per comprendere il suo problema. Lei ha detto che le visite dal medico l’hanno sollevata per un po' e le cose sono sembrate andare meglio per un certo periodo di tempo. Cosa le dice questo, riguardo al suo problema? P: Non so, non dovrei preoccuparmi se ho dolore al petto? T: Se il problema fosse stato di natura organica, queste rassicurazioni sarebbero riuscite a eliminarlo? P: No, non credo. T: Dunque, cosa ci suggerisce questo? P: Che ha a che fare con qualcosa per cui io sono preoccupato. </a:t>
            </a:r>
            <a:endParaRPr lang="it-IT" sz="2800" dirty="0"/>
          </a:p>
        </p:txBody>
      </p:sp>
    </p:spTree>
    <p:extLst>
      <p:ext uri="{BB962C8B-B14F-4D97-AF65-F5344CB8AC3E}">
        <p14:creationId xmlns:p14="http://schemas.microsoft.com/office/powerpoint/2010/main" val="4169196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1657350" y="2196695"/>
            <a:ext cx="5829300" cy="136089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rmAutofit/>
          </a:bodyPr>
          <a:lstStyle/>
          <a:p>
            <a:pPr eaLnBrk="1" hangingPunct="1"/>
            <a:r>
              <a:rPr lang="it-IT" sz="3450" dirty="0"/>
              <a:t>DISTURBO DA  ANSIA DA MALATTIA (ipocondria)</a:t>
            </a:r>
            <a:endParaRPr sz="3450" dirty="0"/>
          </a:p>
        </p:txBody>
      </p:sp>
      <p:sp>
        <p:nvSpPr>
          <p:cNvPr id="8" name="Sottotitolo 7"/>
          <p:cNvSpPr>
            <a:spLocks noGrp="1"/>
          </p:cNvSpPr>
          <p:nvPr>
            <p:ph type="subTitle" idx="1"/>
          </p:nvPr>
        </p:nvSpPr>
        <p:spPr/>
        <p:txBody>
          <a:bodyPr/>
          <a:lstStyle/>
          <a:p>
            <a:pPr eaLnBrk="1" hangingPunct="1">
              <a:defRPr/>
            </a:pPr>
            <a:r>
              <a:rPr lang="it-IT" dirty="0"/>
              <a:t> </a:t>
            </a:r>
          </a:p>
        </p:txBody>
      </p:sp>
    </p:spTree>
    <p:extLst>
      <p:ext uri="{BB962C8B-B14F-4D97-AF65-F5344CB8AC3E}">
        <p14:creationId xmlns:p14="http://schemas.microsoft.com/office/powerpoint/2010/main" val="417699063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FCB5738-5890-4E8C-B6C5-EE2A9201898A}"/>
              </a:ext>
            </a:extLst>
          </p:cNvPr>
          <p:cNvSpPr txBox="1"/>
          <p:nvPr/>
        </p:nvSpPr>
        <p:spPr>
          <a:xfrm>
            <a:off x="467544" y="615201"/>
            <a:ext cx="7848872" cy="5632311"/>
          </a:xfrm>
          <a:prstGeom prst="rect">
            <a:avLst/>
          </a:prstGeom>
          <a:noFill/>
        </p:spPr>
        <p:txBody>
          <a:bodyPr wrap="square">
            <a:spAutoFit/>
          </a:bodyPr>
          <a:lstStyle/>
          <a:p>
            <a:r>
              <a:rPr lang="it-IT" sz="2400" b="1" i="1" dirty="0"/>
              <a:t>T: Forse gran parte del problema ha qualcosa a che fare con le preoccupazioni sul suo stato di salute, piuttosto che con una grave malattia. P: Beh, non sono sicuro, dovrei pensarci su. Non ero ansioso o preoccupato, </a:t>
            </a:r>
            <a:r>
              <a:rPr lang="it-IT" sz="2400" b="1" i="1" dirty="0" err="1"/>
              <a:t>finchénon</a:t>
            </a:r>
            <a:r>
              <a:rPr lang="it-IT" sz="2400" b="1" i="1" dirty="0"/>
              <a:t> ho avuto per la prima volta dolore al petto. T: Il mio punto di vista </a:t>
            </a:r>
            <a:r>
              <a:rPr lang="it-IT" sz="2400" b="1" i="1" dirty="0" err="1"/>
              <a:t>èche</a:t>
            </a:r>
            <a:r>
              <a:rPr lang="it-IT" sz="2400" b="1" i="1" dirty="0"/>
              <a:t> lei abbia provato il percorso medico e che questo non l’ha portata molto lontano. Perché non provare con un approccio psicologico, solo per 10-15 sedute? Non c’è nulla da perdere e può soltanto guadagnarci. P: Ma non sono certo che sia d'aiuto. T: Ne può, comunque, trarre beneficio, non importa come va. Se funziona tanto meglio. Se non funziona almeno ci ha provato e il suo medico curante, avendo escluso una causa psicologica, sarà più motivato nel valutare altre spiegazioni del suo problema. Cosa ne pensa? P: Credo abbia ragione, non ho nulla da perdere, vero? </a:t>
            </a:r>
            <a:endParaRPr lang="it-IT" sz="2400" dirty="0"/>
          </a:p>
        </p:txBody>
      </p:sp>
    </p:spTree>
    <p:extLst>
      <p:ext uri="{BB962C8B-B14F-4D97-AF65-F5344CB8AC3E}">
        <p14:creationId xmlns:p14="http://schemas.microsoft.com/office/powerpoint/2010/main" val="38331408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548680"/>
            <a:ext cx="7200800" cy="3447098"/>
          </a:xfrm>
          <a:prstGeom prst="rect">
            <a:avLst/>
          </a:prstGeom>
        </p:spPr>
        <p:txBody>
          <a:bodyPr wrap="square">
            <a:spAutoFit/>
          </a:bodyPr>
          <a:lstStyle/>
          <a:p>
            <a:endParaRPr lang="it-IT" dirty="0"/>
          </a:p>
          <a:p>
            <a:r>
              <a:rPr lang="it-IT" sz="2000" b="1" dirty="0"/>
              <a:t>Fase 1: Condivisione col paziente</a:t>
            </a:r>
          </a:p>
          <a:p>
            <a:endParaRPr lang="it-IT" sz="2000" dirty="0"/>
          </a:p>
          <a:p>
            <a:endParaRPr lang="it-IT" sz="2000" dirty="0"/>
          </a:p>
          <a:p>
            <a:r>
              <a:rPr lang="it-IT" sz="2000" dirty="0" err="1"/>
              <a:t>•Illustrare</a:t>
            </a:r>
            <a:r>
              <a:rPr lang="it-IT" sz="2000" dirty="0"/>
              <a:t> al paziente lo schema dell’ipocondria</a:t>
            </a:r>
          </a:p>
          <a:p>
            <a:r>
              <a:rPr lang="it-IT" sz="2000" dirty="0" err="1"/>
              <a:t>•Allenamento</a:t>
            </a:r>
            <a:r>
              <a:rPr lang="it-IT" sz="2000" dirty="0"/>
              <a:t> ad usare lo schema come mappa</a:t>
            </a:r>
          </a:p>
          <a:p>
            <a:r>
              <a:rPr lang="it-IT" sz="2000" dirty="0"/>
              <a:t> </a:t>
            </a:r>
          </a:p>
          <a:p>
            <a:r>
              <a:rPr lang="it-IT" sz="2000" dirty="0"/>
              <a:t>•SCOPO:</a:t>
            </a:r>
          </a:p>
          <a:p>
            <a:r>
              <a:rPr lang="it-IT" sz="2000" dirty="0"/>
              <a:t>–Che il pz sappia ciò che gli accade</a:t>
            </a:r>
          </a:p>
          <a:p>
            <a:r>
              <a:rPr lang="it-IT" sz="2000" dirty="0"/>
              <a:t>–Che sappia che il </a:t>
            </a:r>
            <a:r>
              <a:rPr lang="it-IT" sz="2000" dirty="0" err="1"/>
              <a:t>tp</a:t>
            </a:r>
            <a:r>
              <a:rPr lang="it-IT" sz="2000" dirty="0"/>
              <a:t> lo sa</a:t>
            </a:r>
          </a:p>
          <a:p>
            <a:r>
              <a:rPr lang="it-IT" sz="2000" dirty="0"/>
              <a:t>–Che il pz conosca una spiegazione alternativa</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619672" y="692696"/>
            <a:ext cx="6120680" cy="4431983"/>
          </a:xfrm>
          <a:prstGeom prst="rect">
            <a:avLst/>
          </a:prstGeom>
        </p:spPr>
        <p:txBody>
          <a:bodyPr wrap="square">
            <a:spAutoFit/>
          </a:bodyPr>
          <a:lstStyle/>
          <a:p>
            <a:endParaRPr lang="it-IT" dirty="0"/>
          </a:p>
          <a:p>
            <a:r>
              <a:rPr lang="it-IT" sz="2400" b="1" dirty="0"/>
              <a:t>Fase 1: </a:t>
            </a:r>
          </a:p>
          <a:p>
            <a:r>
              <a:rPr lang="it-IT" sz="2400" b="1" dirty="0" err="1"/>
              <a:t>Psicoeducazione</a:t>
            </a:r>
            <a:r>
              <a:rPr lang="it-IT" sz="2400" b="1" dirty="0"/>
              <a:t> e Motivazione</a:t>
            </a:r>
          </a:p>
          <a:p>
            <a:endParaRPr lang="it-IT" sz="2400" dirty="0"/>
          </a:p>
          <a:p>
            <a:endParaRPr lang="it-IT" sz="2400" dirty="0"/>
          </a:p>
          <a:p>
            <a:r>
              <a:rPr lang="it-IT" sz="2400" dirty="0" err="1"/>
              <a:t>•In</a:t>
            </a:r>
            <a:r>
              <a:rPr lang="it-IT" sz="2400" dirty="0"/>
              <a:t> relazione al modello del disturbo costruito con il paziente, il terapeuta dovrebbe presentare in dettaglio il ruolo delle false interpretazioni e dei relativi comportamenti, nel mantenimento dell’ansia connessa allo stato di salute anche attraverso esperimenti comportamentali e prescrizioni paradossali</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76672"/>
            <a:ext cx="7632848" cy="5109091"/>
          </a:xfrm>
          <a:prstGeom prst="rect">
            <a:avLst/>
          </a:prstGeom>
        </p:spPr>
        <p:txBody>
          <a:bodyPr wrap="square">
            <a:spAutoFit/>
          </a:bodyPr>
          <a:lstStyle/>
          <a:p>
            <a:r>
              <a:rPr lang="it-IT" sz="2800" b="1" dirty="0"/>
              <a:t>Fase 1: Metafora del vampiro(</a:t>
            </a:r>
            <a:r>
              <a:rPr lang="it-IT" sz="2800" b="1" dirty="0" err="1"/>
              <a:t>Salkovskis</a:t>
            </a:r>
            <a:r>
              <a:rPr lang="it-IT" sz="2800" b="1" dirty="0"/>
              <a:t>, 1995)••</a:t>
            </a:r>
            <a:r>
              <a:rPr lang="it-IT" sz="2800" b="1" i="1" dirty="0"/>
              <a:t>Alcune persone credono nei vampiri, così Alcune così diventano molto ansiose quando viene sera ed diventano </a:t>
            </a:r>
            <a:r>
              <a:rPr lang="it-IT" sz="2800" b="1" i="1" dirty="0" err="1"/>
              <a:t>èora</a:t>
            </a:r>
            <a:r>
              <a:rPr lang="it-IT" sz="2800" b="1" i="1" dirty="0"/>
              <a:t> di andare a letto. Per evitare di essere morsi da ora un vampiro, si mettono collane di aglio intorno al collo. Naturalmente nessuno di loro ha mai visto un vampiro, perciò ritengono che l'aglio funzioni contro il vampiro, funzioni. Come possono scoprire che i vampiri non esistono? </a:t>
            </a:r>
          </a:p>
          <a:p>
            <a:endParaRPr lang="it-IT" sz="2800" b="1" i="1" dirty="0"/>
          </a:p>
          <a:p>
            <a:endParaRPr lang="it-IT" b="1" i="1"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C9D980D-9D36-4873-A25E-E96229BC004C}"/>
              </a:ext>
            </a:extLst>
          </p:cNvPr>
          <p:cNvSpPr txBox="1"/>
          <p:nvPr/>
        </p:nvSpPr>
        <p:spPr>
          <a:xfrm>
            <a:off x="467544" y="620688"/>
            <a:ext cx="7848872" cy="5078313"/>
          </a:xfrm>
          <a:prstGeom prst="rect">
            <a:avLst/>
          </a:prstGeom>
          <a:noFill/>
        </p:spPr>
        <p:txBody>
          <a:bodyPr wrap="square">
            <a:spAutoFit/>
          </a:bodyPr>
          <a:lstStyle/>
          <a:p>
            <a:r>
              <a:rPr lang="it-IT" sz="3600" dirty="0"/>
              <a:t>Analogamente, come può lei scoprire che non ha nessuna malattia? Lei può scoprire che non accadrà nulla di quello che pensa se utilizza i comportamenti protettivi? L’esempio mostra l'importanza di abbandonare i comportamenti protettivi per permettere un cambiamento delle credenze legate a giudizi negativi. </a:t>
            </a:r>
          </a:p>
        </p:txBody>
      </p:sp>
    </p:spTree>
    <p:extLst>
      <p:ext uri="{BB962C8B-B14F-4D97-AF65-F5344CB8AC3E}">
        <p14:creationId xmlns:p14="http://schemas.microsoft.com/office/powerpoint/2010/main" val="25419395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332656"/>
            <a:ext cx="7128792" cy="5016758"/>
          </a:xfrm>
          <a:prstGeom prst="rect">
            <a:avLst/>
          </a:prstGeom>
        </p:spPr>
        <p:txBody>
          <a:bodyPr wrap="square">
            <a:spAutoFit/>
          </a:bodyPr>
          <a:lstStyle/>
          <a:p>
            <a:endParaRPr lang="it-IT" sz="2000" dirty="0"/>
          </a:p>
          <a:p>
            <a:r>
              <a:rPr lang="it-IT" sz="2000" b="1" dirty="0"/>
              <a:t>Fase 1: </a:t>
            </a:r>
          </a:p>
          <a:p>
            <a:r>
              <a:rPr lang="it-IT" sz="2000" b="1" dirty="0"/>
              <a:t>Analisi delle conseguenze delle </a:t>
            </a:r>
          </a:p>
          <a:p>
            <a:r>
              <a:rPr lang="it-IT" sz="2000" b="1" dirty="0"/>
              <a:t>rassicurazioni(Wells, 1997)</a:t>
            </a:r>
          </a:p>
          <a:p>
            <a:endParaRPr lang="it-IT" sz="2000" dirty="0"/>
          </a:p>
          <a:p>
            <a:endParaRPr lang="it-IT" sz="2000" dirty="0"/>
          </a:p>
          <a:p>
            <a:r>
              <a:rPr lang="it-IT" sz="2000" dirty="0" err="1"/>
              <a:t>•Cosa</a:t>
            </a:r>
            <a:r>
              <a:rPr lang="it-IT" sz="2000" dirty="0"/>
              <a:t> accade ai sintomi, quando il suo medico le dice che non sono nulla di serio? </a:t>
            </a:r>
          </a:p>
          <a:p>
            <a:r>
              <a:rPr lang="it-IT" sz="2000" dirty="0" err="1"/>
              <a:t>•Il</a:t>
            </a:r>
            <a:r>
              <a:rPr lang="it-IT" sz="2000" dirty="0"/>
              <a:t> fatto che una rassicurazione possa alleviare il suo sintomo, cosa le suggerisce?</a:t>
            </a:r>
          </a:p>
          <a:p>
            <a:r>
              <a:rPr lang="it-IT" sz="2000" dirty="0"/>
              <a:t>•L’essere rassicurato la fa sentire meglio; come può accadere questo, se lei è seriamente malato? La rassicurazione è forse una cura contro... (ad es., cancro, disturbi cardiovascolari)? </a:t>
            </a:r>
          </a:p>
          <a:p>
            <a:r>
              <a:rPr lang="it-IT" sz="2000" dirty="0" err="1"/>
              <a:t>•Una</a:t>
            </a:r>
            <a:r>
              <a:rPr lang="it-IT" sz="2000" dirty="0"/>
              <a:t> grave malattia sarebbe influenzabile da una rassicurazione? </a:t>
            </a:r>
          </a:p>
          <a:p>
            <a:r>
              <a:rPr lang="it-IT" sz="2000" dirty="0" err="1"/>
              <a:t>•Come</a:t>
            </a:r>
            <a:r>
              <a:rPr lang="it-IT" sz="2000" dirty="0"/>
              <a:t> pensa che possa funzionare la rassicurazione? </a:t>
            </a:r>
          </a:p>
          <a:p>
            <a:r>
              <a:rPr lang="it-IT" sz="2000" dirty="0" err="1"/>
              <a:t>•Cosa</a:t>
            </a:r>
            <a:r>
              <a:rPr lang="it-IT" sz="2000" dirty="0"/>
              <a:t> le dice questo riguardo al suo problema?</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476672"/>
            <a:ext cx="7416824" cy="4062651"/>
          </a:xfrm>
          <a:prstGeom prst="rect">
            <a:avLst/>
          </a:prstGeom>
        </p:spPr>
        <p:txBody>
          <a:bodyPr wrap="square">
            <a:spAutoFit/>
          </a:bodyPr>
          <a:lstStyle/>
          <a:p>
            <a:endParaRPr lang="it-IT" dirty="0"/>
          </a:p>
          <a:p>
            <a:r>
              <a:rPr lang="it-IT" sz="2400" b="1" dirty="0"/>
              <a:t>Fase 1: </a:t>
            </a:r>
          </a:p>
          <a:p>
            <a:r>
              <a:rPr lang="it-IT" sz="2400" b="1" dirty="0"/>
              <a:t>Metafora del disturbo intelligente</a:t>
            </a:r>
          </a:p>
          <a:p>
            <a:r>
              <a:rPr lang="it-IT" sz="2400" dirty="0"/>
              <a:t>(</a:t>
            </a:r>
            <a:r>
              <a:rPr lang="it-IT" sz="2400" dirty="0" err="1"/>
              <a:t>Salkovskis</a:t>
            </a:r>
            <a:r>
              <a:rPr lang="it-IT" sz="2400" dirty="0"/>
              <a:t>, 1995)</a:t>
            </a:r>
          </a:p>
          <a:p>
            <a:endParaRPr lang="it-IT" sz="2400" dirty="0"/>
          </a:p>
          <a:p>
            <a:endParaRPr lang="it-IT" sz="2400" dirty="0"/>
          </a:p>
          <a:p>
            <a:r>
              <a:rPr lang="it-IT" sz="2400" dirty="0"/>
              <a:t>•Se un pz è sensibile alla rassicurazione, gli effetti della rassicurazione possono essere utilizzati per suggerire che la malattia può “pensare a se stessa”.</a:t>
            </a:r>
          </a:p>
          <a:p>
            <a:r>
              <a:rPr lang="it-IT" sz="2400" dirty="0"/>
              <a:t>–Come potrebbe sapere un tumore al cervello che l'individuo è stato rassicurato?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04664"/>
            <a:ext cx="7560840" cy="4801314"/>
          </a:xfrm>
          <a:prstGeom prst="rect">
            <a:avLst/>
          </a:prstGeom>
        </p:spPr>
        <p:txBody>
          <a:bodyPr wrap="square">
            <a:spAutoFit/>
          </a:bodyPr>
          <a:lstStyle/>
          <a:p>
            <a:endParaRPr lang="it-IT" dirty="0"/>
          </a:p>
          <a:p>
            <a:r>
              <a:rPr lang="it-IT" sz="2400" b="1" dirty="0"/>
              <a:t>Se il Pz non è sensibile alla rassicurazione…</a:t>
            </a:r>
          </a:p>
          <a:p>
            <a:endParaRPr lang="it-IT" sz="2400" dirty="0"/>
          </a:p>
          <a:p>
            <a:endParaRPr lang="it-IT" sz="2400" dirty="0"/>
          </a:p>
          <a:p>
            <a:r>
              <a:rPr lang="it-IT" sz="2400" dirty="0"/>
              <a:t>•si possono utilizzare gli evitamenti o altri comportamenti di sicurezza per sottolineare la natura psicologica del problema:</a:t>
            </a:r>
          </a:p>
          <a:p>
            <a:r>
              <a:rPr lang="it-IT" sz="2400" dirty="0"/>
              <a:t>–Ad esempio se un individuo evita di entrare in contatto con materiale medico, diffuso attraverso la televisione o pubblicato su riviste, perché questo potrebbe indurre un aumento dei sintomi. </a:t>
            </a:r>
          </a:p>
          <a:p>
            <a:r>
              <a:rPr lang="it-IT" sz="2400" dirty="0" err="1"/>
              <a:t>•Come</a:t>
            </a:r>
            <a:r>
              <a:rPr lang="it-IT" sz="2400" dirty="0"/>
              <a:t> potrebbe la lettura di materiale di medicina peggiorare i sintomi di un tumore cerebrale?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332656"/>
            <a:ext cx="8208912" cy="5632311"/>
          </a:xfrm>
          <a:prstGeom prst="rect">
            <a:avLst/>
          </a:prstGeom>
        </p:spPr>
        <p:txBody>
          <a:bodyPr wrap="square">
            <a:spAutoFit/>
          </a:bodyPr>
          <a:lstStyle/>
          <a:p>
            <a:r>
              <a:rPr lang="it-IT" sz="2400" b="1" dirty="0"/>
              <a:t>Fase 1:</a:t>
            </a:r>
          </a:p>
          <a:p>
            <a:r>
              <a:rPr lang="it-IT" sz="2400" b="1" dirty="0"/>
              <a:t>Esperimenti di attenzione selettiva</a:t>
            </a:r>
          </a:p>
          <a:p>
            <a:r>
              <a:rPr lang="it-IT" sz="2400" dirty="0"/>
              <a:t>• </a:t>
            </a:r>
            <a:r>
              <a:rPr lang="it-IT" sz="2400" b="1" dirty="0"/>
              <a:t>Razionale: dimostrare che focalizzando l’attenzione su specifiche parti del corpo si può diventare consapevoli di alcune sensazioni normalmente ignorate ma in realtà presenti e che l’intensità del sintomo percepito può essere notevolmente incrementata.</a:t>
            </a:r>
          </a:p>
          <a:p>
            <a:endParaRPr lang="it-IT" sz="2400" b="1" dirty="0"/>
          </a:p>
          <a:p>
            <a:r>
              <a:rPr lang="it-IT" sz="2400" dirty="0"/>
              <a:t>•</a:t>
            </a:r>
            <a:r>
              <a:rPr lang="it-IT" sz="2400" b="1" dirty="0"/>
              <a:t> Finalità: contrastare l’attenzione selettiva, i meccanismi di mantenimento e al cambiamento di alcune credenze del paziente.</a:t>
            </a:r>
          </a:p>
          <a:p>
            <a:r>
              <a:rPr lang="it-IT" sz="2400" dirty="0"/>
              <a:t>–Se concentrando l’attenzione su alcune parti del corpo, lei ha potuto notare sensazioni di cui non era mai stato consapevole, quanto a suo parere, questo risultato potrebbe contribuire al mantenimento del suo circolo vizioso?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548680"/>
            <a:ext cx="8568952" cy="5509200"/>
          </a:xfrm>
          <a:prstGeom prst="rect">
            <a:avLst/>
          </a:prstGeom>
        </p:spPr>
        <p:txBody>
          <a:bodyPr wrap="square">
            <a:spAutoFit/>
          </a:bodyPr>
          <a:lstStyle/>
          <a:p>
            <a:r>
              <a:rPr lang="it-IT" sz="3200" b="1" dirty="0"/>
              <a:t>Fase 1:</a:t>
            </a:r>
          </a:p>
          <a:p>
            <a:r>
              <a:rPr lang="it-IT" sz="3200" b="1" dirty="0"/>
              <a:t>Procedure paradossali</a:t>
            </a:r>
          </a:p>
          <a:p>
            <a:r>
              <a:rPr lang="it-IT" sz="3200" dirty="0"/>
              <a:t>• </a:t>
            </a:r>
            <a:r>
              <a:rPr lang="it-IT" sz="3200" b="1" dirty="0"/>
              <a:t>Modalità: Istruire il pz a aumentare il controllo sul corpo o rimuginare riguardo le sue paure.</a:t>
            </a:r>
          </a:p>
          <a:p>
            <a:r>
              <a:rPr lang="it-IT" sz="3200" dirty="0"/>
              <a:t>• </a:t>
            </a:r>
            <a:r>
              <a:rPr lang="it-IT" sz="3200" b="1" dirty="0"/>
              <a:t>Finalità:</a:t>
            </a:r>
          </a:p>
          <a:p>
            <a:r>
              <a:rPr lang="it-IT" sz="3200" dirty="0"/>
              <a:t>–rafforzare la credibilità dell’interpretazione psicologica attraverso la raccolta di prove a favore di alcuni aspetti del modello.</a:t>
            </a:r>
          </a:p>
          <a:p>
            <a:r>
              <a:rPr lang="it-IT" sz="3200" dirty="0"/>
              <a:t>–dimostrare l’effetto di questi atteggiamenti sulla consapevolezza del sintomo e sul cambiamento delle emozioni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5A11B1-0160-34DB-540C-1FBB95D1983A}"/>
              </a:ext>
            </a:extLst>
          </p:cNvPr>
          <p:cNvSpPr>
            <a:spLocks noGrp="1"/>
          </p:cNvSpPr>
          <p:nvPr>
            <p:ph type="title"/>
          </p:nvPr>
        </p:nvSpPr>
        <p:spPr/>
        <p:txBody>
          <a:bodyPr>
            <a:normAutofit fontScale="90000"/>
          </a:bodyPr>
          <a:lstStyle/>
          <a:p>
            <a:r>
              <a:rPr lang="it-IT" dirty="0"/>
              <a:t>DISTURBO DI ANSIA DA MALATTIA</a:t>
            </a:r>
            <a:br>
              <a:rPr lang="it-IT" dirty="0"/>
            </a:br>
            <a:r>
              <a:rPr lang="it-IT" dirty="0"/>
              <a:t>IPOCONDRIA</a:t>
            </a:r>
          </a:p>
        </p:txBody>
      </p:sp>
      <p:sp>
        <p:nvSpPr>
          <p:cNvPr id="3" name="Segnaposto contenuto 2">
            <a:extLst>
              <a:ext uri="{FF2B5EF4-FFF2-40B4-BE49-F238E27FC236}">
                <a16:creationId xmlns:a16="http://schemas.microsoft.com/office/drawing/2014/main" id="{B8BDA8F9-CFE1-7745-96FD-DB4C6B308832}"/>
              </a:ext>
            </a:extLst>
          </p:cNvPr>
          <p:cNvSpPr>
            <a:spLocks noGrp="1"/>
          </p:cNvSpPr>
          <p:nvPr>
            <p:ph idx="1"/>
          </p:nvPr>
        </p:nvSpPr>
        <p:spPr/>
        <p:txBody>
          <a:bodyPr>
            <a:normAutofit lnSpcReduction="10000"/>
          </a:bodyPr>
          <a:lstStyle/>
          <a:p>
            <a:pPr algn="just">
              <a:lnSpc>
                <a:spcPct val="115000"/>
              </a:lnSpc>
              <a:spcAft>
                <a:spcPts val="800"/>
              </a:spcAft>
            </a:pPr>
            <a:r>
              <a:rPr lang="it-IT" sz="2800" kern="100" dirty="0">
                <a:effectLst/>
                <a:latin typeface="Times New Roman" panose="02020603050405020304" pitchFamily="18" charset="0"/>
                <a:ea typeface="Aptos" panose="020B0004020202020204" pitchFamily="34" charset="0"/>
                <a:cs typeface="Times New Roman" panose="02020603050405020304" pitchFamily="18" charset="0"/>
              </a:rPr>
              <a:t>IPOCONDRIA</a:t>
            </a:r>
            <a:endParaRPr lang="it-IT" sz="2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L’ipocondria, ora definita </a:t>
            </a:r>
            <a:r>
              <a:rPr lang="it-IT" sz="2800" kern="100" dirty="0">
                <a:latin typeface="Times New Roman" panose="02020603050405020304" pitchFamily="18" charset="0"/>
                <a:ea typeface="Times New Roman" panose="02020603050405020304" pitchFamily="18" charset="0"/>
                <a:cs typeface="Times New Roman" panose="02020603050405020304" pitchFamily="18" charset="0"/>
              </a:rPr>
              <a:t>HEALTH ANXIETY (</a:t>
            </a: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disturbo d’ansia per la salute  più spesso definito in italiano disturbo di ansia da malattia) secondo il DSM-5 è caratterizzata da una preoccupazione eccessiva e persistente riguardo alla possibilità di avere una malattia grave, nonostante le rassicurazioni mediche e l’assenza di sintomi fisici significativi.</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637095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0"/>
            <a:ext cx="9144000" cy="5570756"/>
          </a:xfrm>
          <a:prstGeom prst="rect">
            <a:avLst/>
          </a:prstGeom>
        </p:spPr>
        <p:txBody>
          <a:bodyPr wrap="square">
            <a:spAutoFit/>
          </a:bodyPr>
          <a:lstStyle/>
          <a:p>
            <a:endParaRPr lang="it-IT" dirty="0"/>
          </a:p>
          <a:p>
            <a:r>
              <a:rPr lang="it-IT" sz="3200" b="1" dirty="0"/>
              <a:t>Strategia del duplice modello (Wells, 1997)</a:t>
            </a:r>
          </a:p>
          <a:p>
            <a:endParaRPr lang="it-IT" sz="3200" dirty="0"/>
          </a:p>
          <a:p>
            <a:endParaRPr lang="it-IT" sz="3200" dirty="0"/>
          </a:p>
          <a:p>
            <a:r>
              <a:rPr lang="it-IT" sz="3200" dirty="0" err="1"/>
              <a:t>•E</a:t>
            </a:r>
            <a:r>
              <a:rPr lang="it-IT" sz="3200" dirty="0"/>
              <a:t>’ un mezzo utile per</a:t>
            </a:r>
          </a:p>
          <a:p>
            <a:endParaRPr lang="it-IT" sz="3200" dirty="0"/>
          </a:p>
          <a:p>
            <a:r>
              <a:rPr lang="it-IT" sz="3200" dirty="0"/>
              <a:t>–assimilare spiegazioni alternative</a:t>
            </a:r>
          </a:p>
          <a:p>
            <a:endParaRPr lang="it-IT" sz="3200" dirty="0"/>
          </a:p>
          <a:p>
            <a:r>
              <a:rPr lang="it-IT" sz="3200" dirty="0"/>
              <a:t>–ottenere prove a supporto della spiegazione psicologica del problema</a:t>
            </a:r>
          </a:p>
          <a:p>
            <a:endParaRPr lang="it-IT" sz="3200" dirty="0"/>
          </a:p>
          <a:p>
            <a:endParaRPr lang="it-IT"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7EFEB53-E1D6-463C-950D-47DFE851FC0C}"/>
              </a:ext>
            </a:extLst>
          </p:cNvPr>
          <p:cNvSpPr txBox="1"/>
          <p:nvPr/>
        </p:nvSpPr>
        <p:spPr>
          <a:xfrm>
            <a:off x="323528" y="260648"/>
            <a:ext cx="8424936" cy="4524315"/>
          </a:xfrm>
          <a:prstGeom prst="rect">
            <a:avLst/>
          </a:prstGeom>
          <a:noFill/>
        </p:spPr>
        <p:txBody>
          <a:bodyPr wrap="square">
            <a:spAutoFit/>
          </a:bodyPr>
          <a:lstStyle/>
          <a:p>
            <a:r>
              <a:rPr lang="it-IT" dirty="0"/>
              <a:t>Prove che il mio problema è	</a:t>
            </a:r>
          </a:p>
          <a:p>
            <a:r>
              <a:rPr lang="it-IT" b="1" dirty="0"/>
              <a:t>Un grave problema cardiaco	Credenze e preoccupazione che io ho un problema cardiaco	</a:t>
            </a:r>
          </a:p>
          <a:p>
            <a:r>
              <a:rPr lang="it-IT" dirty="0"/>
              <a:t>Ricorrente dolore al petto</a:t>
            </a:r>
          </a:p>
          <a:p>
            <a:r>
              <a:rPr lang="it-IT" dirty="0"/>
              <a:t>Aritmie</a:t>
            </a:r>
          </a:p>
          <a:p>
            <a:r>
              <a:rPr lang="it-IT" dirty="0"/>
              <a:t>Mancanza d’aria	Se mi concentro sui sintomi, questi peggiorano</a:t>
            </a:r>
          </a:p>
          <a:p>
            <a:r>
              <a:rPr lang="it-IT" dirty="0"/>
              <a:t>Quando sono preoccupato, il ritmo cardiaco cambia</a:t>
            </a:r>
          </a:p>
          <a:p>
            <a:r>
              <a:rPr lang="it-IT" dirty="0"/>
              <a:t>La rassicurazione riduce o elimina il sintomo</a:t>
            </a:r>
          </a:p>
          <a:p>
            <a:r>
              <a:rPr lang="it-IT" dirty="0"/>
              <a:t>Ho sforzato il cuore correndo e non è accaduto nulla</a:t>
            </a:r>
          </a:p>
          <a:p>
            <a:r>
              <a:rPr lang="it-IT" dirty="0"/>
              <a:t>Se smetto di controllare il polso e il petto mi sento meglio	</a:t>
            </a:r>
          </a:p>
          <a:p>
            <a:endParaRPr lang="it-IT" dirty="0"/>
          </a:p>
          <a:p>
            <a:r>
              <a:rPr lang="it-IT" dirty="0"/>
              <a:t>Rielaborazione	</a:t>
            </a:r>
          </a:p>
          <a:p>
            <a:r>
              <a:rPr lang="it-IT" dirty="0"/>
              <a:t>Ci sono molte cause per il dolore al petto: tensione muscolare, controllo del respiro</a:t>
            </a:r>
          </a:p>
          <a:p>
            <a:r>
              <a:rPr lang="it-IT" dirty="0"/>
              <a:t>Il ritmo cardiaco ha normalmente delle fluttuazioni</a:t>
            </a:r>
          </a:p>
          <a:p>
            <a:r>
              <a:rPr lang="it-IT" dirty="0"/>
              <a:t>Se non sei allenato è facile rimanere senza fiato dopo uno sforzo</a:t>
            </a:r>
          </a:p>
          <a:p>
            <a:r>
              <a:rPr lang="it-IT" dirty="0"/>
              <a:t>La mia pressione è alta solo quando sono ansioso, non è cronica.	</a:t>
            </a:r>
          </a:p>
        </p:txBody>
      </p:sp>
    </p:spTree>
    <p:extLst>
      <p:ext uri="{BB962C8B-B14F-4D97-AF65-F5344CB8AC3E}">
        <p14:creationId xmlns:p14="http://schemas.microsoft.com/office/powerpoint/2010/main" val="333544182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404664"/>
            <a:ext cx="7200800" cy="2215991"/>
          </a:xfrm>
          <a:prstGeom prst="rect">
            <a:avLst/>
          </a:prstGeom>
        </p:spPr>
        <p:txBody>
          <a:bodyPr wrap="square">
            <a:spAutoFit/>
          </a:bodyPr>
          <a:lstStyle/>
          <a:p>
            <a:endParaRPr lang="it-IT" dirty="0"/>
          </a:p>
          <a:p>
            <a:r>
              <a:rPr lang="it-IT" sz="4000" b="1" dirty="0"/>
              <a:t>Fase 2:</a:t>
            </a:r>
          </a:p>
          <a:p>
            <a:r>
              <a:rPr lang="it-IT" sz="4000" b="1" dirty="0"/>
              <a:t>Perché è utile che il paziente accetti il rischio della malattia</a:t>
            </a:r>
            <a:endParaRPr lang="it-IT" sz="40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764704"/>
            <a:ext cx="6696744" cy="5262979"/>
          </a:xfrm>
          <a:prstGeom prst="rect">
            <a:avLst/>
          </a:prstGeom>
        </p:spPr>
        <p:txBody>
          <a:bodyPr wrap="square">
            <a:spAutoFit/>
          </a:bodyPr>
          <a:lstStyle/>
          <a:p>
            <a:r>
              <a:rPr lang="it-IT" sz="2400" dirty="0"/>
              <a:t>ACCETTARE IL RISCHIO DI MALATTIA</a:t>
            </a:r>
          </a:p>
          <a:p>
            <a:endParaRPr lang="it-IT" sz="2400" dirty="0"/>
          </a:p>
          <a:p>
            <a:r>
              <a:rPr lang="it-IT" sz="2400" dirty="0"/>
              <a:t>Se il paziente aumenta il livello di accettazione di </a:t>
            </a:r>
            <a:r>
              <a:rPr lang="it-IT" sz="2400" dirty="0" err="1"/>
              <a:t>di</a:t>
            </a:r>
            <a:r>
              <a:rPr lang="it-IT" sz="2400" dirty="0"/>
              <a:t> rischio di malattia </a:t>
            </a:r>
          </a:p>
          <a:p>
            <a:endParaRPr lang="it-IT" sz="2400" dirty="0"/>
          </a:p>
          <a:p>
            <a:r>
              <a:rPr lang="it-IT" sz="2400" dirty="0"/>
              <a:t>allora</a:t>
            </a:r>
          </a:p>
          <a:p>
            <a:r>
              <a:rPr lang="it-IT" sz="2400" dirty="0"/>
              <a:t>Investirà meno nella attività preventiva</a:t>
            </a:r>
          </a:p>
          <a:p>
            <a:endParaRPr lang="it-IT" sz="2400" dirty="0"/>
          </a:p>
          <a:p>
            <a:r>
              <a:rPr lang="it-IT" sz="2400" dirty="0"/>
              <a:t>allora</a:t>
            </a:r>
          </a:p>
          <a:p>
            <a:r>
              <a:rPr lang="it-IT" sz="2400" dirty="0"/>
              <a:t>processi cognitivi diventeranno meno prudenziali</a:t>
            </a:r>
          </a:p>
          <a:p>
            <a:endParaRPr lang="it-IT" sz="2400" dirty="0"/>
          </a:p>
          <a:p>
            <a:r>
              <a:rPr lang="it-IT" sz="2400" dirty="0"/>
              <a:t>dunque</a:t>
            </a:r>
          </a:p>
          <a:p>
            <a:r>
              <a:rPr lang="it-IT" sz="2400" dirty="0"/>
              <a:t>Si otterrà una minore resistenza al cambiamento delle assunzioni di minaccia</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116632"/>
            <a:ext cx="8136904" cy="5786199"/>
          </a:xfrm>
          <a:prstGeom prst="rect">
            <a:avLst/>
          </a:prstGeom>
        </p:spPr>
        <p:txBody>
          <a:bodyPr wrap="square">
            <a:spAutoFit/>
          </a:bodyPr>
          <a:lstStyle/>
          <a:p>
            <a:endParaRPr lang="it-IT" dirty="0"/>
          </a:p>
          <a:p>
            <a:r>
              <a:rPr lang="it-IT" sz="3200" b="1" dirty="0"/>
              <a:t>Fase 2:</a:t>
            </a:r>
          </a:p>
          <a:p>
            <a:r>
              <a:rPr lang="it-IT" sz="3200" b="1" dirty="0"/>
              <a:t>Come facilitare il processo di </a:t>
            </a:r>
          </a:p>
          <a:p>
            <a:r>
              <a:rPr lang="it-IT" sz="3200" b="1" dirty="0"/>
              <a:t>accettazione del rischio di malattia</a:t>
            </a:r>
          </a:p>
          <a:p>
            <a:endParaRPr lang="it-IT" sz="3200" dirty="0"/>
          </a:p>
          <a:p>
            <a:endParaRPr lang="it-IT" sz="3200" dirty="0"/>
          </a:p>
          <a:p>
            <a:r>
              <a:rPr lang="it-IT" sz="3200" dirty="0"/>
              <a:t>Modificando le assunzioni circa:</a:t>
            </a:r>
          </a:p>
          <a:p>
            <a:r>
              <a:rPr lang="it-IT" sz="3200" dirty="0"/>
              <a:t>la possibilità di diminuire il rischio</a:t>
            </a:r>
          </a:p>
          <a:p>
            <a:r>
              <a:rPr lang="it-IT" sz="3200" dirty="0"/>
              <a:t>la convenienza di ridurre il rischio</a:t>
            </a:r>
          </a:p>
          <a:p>
            <a:r>
              <a:rPr lang="it-IT" sz="3200" dirty="0"/>
              <a:t>Il diritto di non essere malato</a:t>
            </a:r>
          </a:p>
          <a:p>
            <a:r>
              <a:rPr lang="it-IT" sz="3200" dirty="0"/>
              <a:t>Imparare a vivere con la “spada di </a:t>
            </a:r>
            <a:r>
              <a:rPr lang="it-IT" sz="3200" dirty="0" err="1"/>
              <a:t>damocle</a:t>
            </a:r>
            <a:r>
              <a:rPr lang="it-IT" sz="3200" dirty="0"/>
              <a:t>” e investimenti alternativi</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692695"/>
            <a:ext cx="7992888" cy="5293757"/>
          </a:xfrm>
          <a:prstGeom prst="rect">
            <a:avLst/>
          </a:prstGeom>
        </p:spPr>
        <p:txBody>
          <a:bodyPr wrap="square">
            <a:spAutoFit/>
          </a:bodyPr>
          <a:lstStyle/>
          <a:p>
            <a:endParaRPr lang="it-IT" dirty="0"/>
          </a:p>
          <a:p>
            <a:r>
              <a:rPr lang="it-IT" sz="2000" b="1" dirty="0"/>
              <a:t>Fase 2:</a:t>
            </a:r>
          </a:p>
          <a:p>
            <a:r>
              <a:rPr lang="it-IT" sz="2000" b="1" dirty="0"/>
              <a:t>Accettazione del rischio di malattia</a:t>
            </a:r>
          </a:p>
          <a:p>
            <a:endParaRPr lang="it-IT" sz="2000" dirty="0"/>
          </a:p>
          <a:p>
            <a:endParaRPr lang="it-IT" sz="2000" dirty="0"/>
          </a:p>
          <a:p>
            <a:r>
              <a:rPr lang="it-IT" sz="2000" dirty="0" err="1"/>
              <a:t>•La</a:t>
            </a:r>
            <a:r>
              <a:rPr lang="it-IT" sz="2000" dirty="0"/>
              <a:t> impossibilità di diminuire il rischio: </a:t>
            </a:r>
          </a:p>
          <a:p>
            <a:r>
              <a:rPr lang="it-IT" sz="2000" dirty="0"/>
              <a:t>–utilizzando lo schema</a:t>
            </a:r>
          </a:p>
          <a:p>
            <a:r>
              <a:rPr lang="it-IT" sz="2000" dirty="0" err="1"/>
              <a:t>•la</a:t>
            </a:r>
            <a:r>
              <a:rPr lang="it-IT" sz="2000" dirty="0"/>
              <a:t> convenienza di ridurre il rischio: </a:t>
            </a:r>
          </a:p>
          <a:p>
            <a:r>
              <a:rPr lang="it-IT" sz="2000" dirty="0"/>
              <a:t>–i costi della persistenza delle rimuginazioni e preoccupazioni</a:t>
            </a:r>
          </a:p>
          <a:p>
            <a:r>
              <a:rPr lang="it-IT" sz="2000" dirty="0"/>
              <a:t>–Modificazione paura della morte</a:t>
            </a:r>
          </a:p>
          <a:p>
            <a:r>
              <a:rPr lang="it-IT" sz="2000" dirty="0" err="1"/>
              <a:t>•diritto</a:t>
            </a:r>
            <a:r>
              <a:rPr lang="it-IT" sz="2000" dirty="0"/>
              <a:t> di non essere malato: </a:t>
            </a:r>
          </a:p>
          <a:p>
            <a:r>
              <a:rPr lang="it-IT" sz="2000" dirty="0"/>
              <a:t>–Confronto con altri significativi </a:t>
            </a:r>
          </a:p>
          <a:p>
            <a:r>
              <a:rPr lang="it-IT" sz="2000" dirty="0"/>
              <a:t>–Modifica del livello di aspettativa (SET POINT DESIDERATO)</a:t>
            </a:r>
          </a:p>
          <a:p>
            <a:r>
              <a:rPr lang="it-IT" sz="2000" dirty="0"/>
              <a:t>–Definizione e gradazione degli scopi</a:t>
            </a:r>
          </a:p>
          <a:p>
            <a:r>
              <a:rPr lang="it-IT" sz="2000" dirty="0" err="1"/>
              <a:t>•regole</a:t>
            </a:r>
            <a:r>
              <a:rPr lang="it-IT" sz="2000" dirty="0"/>
              <a:t> di stop; </a:t>
            </a:r>
          </a:p>
          <a:p>
            <a:r>
              <a:rPr lang="it-IT" sz="2000" dirty="0" err="1"/>
              <a:t>•Analisi</a:t>
            </a:r>
            <a:r>
              <a:rPr lang="it-IT" sz="2000" dirty="0"/>
              <a:t> dei diversi gradi di patologia e diversi gradi di </a:t>
            </a:r>
            <a:r>
              <a:rPr lang="it-IT" sz="2000" dirty="0" err="1"/>
              <a:t>compromissionedella</a:t>
            </a:r>
            <a:r>
              <a:rPr lang="it-IT" sz="2000" dirty="0"/>
              <a:t> vita (Immaginativo e verbale)</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052736"/>
            <a:ext cx="7488832" cy="4832092"/>
          </a:xfrm>
          <a:prstGeom prst="rect">
            <a:avLst/>
          </a:prstGeom>
        </p:spPr>
        <p:txBody>
          <a:bodyPr wrap="square">
            <a:spAutoFit/>
          </a:bodyPr>
          <a:lstStyle/>
          <a:p>
            <a:r>
              <a:rPr lang="it-IT" sz="2800" dirty="0"/>
              <a:t>Preparando il paziente ad accettare la minaccia, motiviamo il paziente ad affrontare l’accettazione dei rischi reali di malattia. L’esposizione in questo contesto è utilizzata come pratica dell’accettazione del rischio di malattia, nel quale il paziente può sperimentarsi in tale processo step by step. Nel corso dell’esposizione il paziente viene aiutato e supportato a ricordare ciò che ha appreso nelle sessioni precedenti riguardo</a:t>
            </a:r>
          </a:p>
          <a:p>
            <a:r>
              <a:rPr lang="it-IT" sz="2800" dirty="0"/>
              <a:t>La possibilità, la convenienza e il dovere / diritto di ridurre il rischio di malattia</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15616" y="908720"/>
            <a:ext cx="6912768" cy="4678204"/>
          </a:xfrm>
          <a:prstGeom prst="rect">
            <a:avLst/>
          </a:prstGeom>
        </p:spPr>
        <p:txBody>
          <a:bodyPr wrap="square">
            <a:spAutoFit/>
          </a:bodyPr>
          <a:lstStyle/>
          <a:p>
            <a:endParaRPr lang="it-IT" dirty="0"/>
          </a:p>
          <a:p>
            <a:r>
              <a:rPr lang="it-IT" sz="2800" b="1" dirty="0"/>
              <a:t>Fase 2: Esposizione</a:t>
            </a:r>
          </a:p>
          <a:p>
            <a:endParaRPr lang="it-IT" sz="2800" dirty="0"/>
          </a:p>
          <a:p>
            <a:endParaRPr lang="it-IT" sz="2800" dirty="0"/>
          </a:p>
          <a:p>
            <a:r>
              <a:rPr lang="it-IT" sz="2800" dirty="0" err="1"/>
              <a:t>•Può</a:t>
            </a:r>
            <a:r>
              <a:rPr lang="it-IT" sz="2800" dirty="0"/>
              <a:t> essere condotta attraverso l’esposizione</a:t>
            </a:r>
          </a:p>
          <a:p>
            <a:r>
              <a:rPr lang="it-IT" sz="2800" dirty="0"/>
              <a:t>–del paziente nelle situazioni </a:t>
            </a:r>
            <a:r>
              <a:rPr lang="it-IT" sz="2800" dirty="0" err="1"/>
              <a:t>elicitanti</a:t>
            </a:r>
            <a:endParaRPr lang="it-IT" sz="2800" dirty="0"/>
          </a:p>
          <a:p>
            <a:r>
              <a:rPr lang="it-IT" sz="2800" dirty="0"/>
              <a:t>oppure</a:t>
            </a:r>
          </a:p>
          <a:p>
            <a:endParaRPr lang="it-IT" sz="2800" dirty="0"/>
          </a:p>
          <a:p>
            <a:r>
              <a:rPr lang="it-IT" sz="2800" dirty="0"/>
              <a:t>–immaginativamente attivando dubbi riguardo il suo stato di salute relativamente a determinati sintomi.</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7584" y="692696"/>
            <a:ext cx="7488832" cy="5293757"/>
          </a:xfrm>
          <a:prstGeom prst="rect">
            <a:avLst/>
          </a:prstGeom>
        </p:spPr>
        <p:txBody>
          <a:bodyPr wrap="square">
            <a:spAutoFit/>
          </a:bodyPr>
          <a:lstStyle/>
          <a:p>
            <a:endParaRPr lang="it-IT" dirty="0"/>
          </a:p>
          <a:p>
            <a:r>
              <a:rPr lang="it-IT" sz="3200" b="1" dirty="0"/>
              <a:t>Fase 3: Ristrutturazione cognitiva della percezione del rischio di malattia</a:t>
            </a:r>
          </a:p>
          <a:p>
            <a:endParaRPr lang="it-IT" sz="3200" dirty="0"/>
          </a:p>
          <a:p>
            <a:endParaRPr lang="it-IT" sz="3200" dirty="0"/>
          </a:p>
          <a:p>
            <a:r>
              <a:rPr lang="it-IT" sz="3200" dirty="0"/>
              <a:t>•Riattribuzione della stima delle probabilità</a:t>
            </a:r>
          </a:p>
          <a:p>
            <a:r>
              <a:rPr lang="it-IT" sz="3200" dirty="0"/>
              <a:t>–Grafico a torta (</a:t>
            </a:r>
            <a:r>
              <a:rPr lang="it-IT" sz="3200" dirty="0" err="1"/>
              <a:t>VanOppen</a:t>
            </a:r>
            <a:r>
              <a:rPr lang="it-IT" sz="3200" dirty="0"/>
              <a:t>, 1994):</a:t>
            </a:r>
          </a:p>
          <a:p>
            <a:r>
              <a:rPr lang="it-IT" sz="3200" dirty="0"/>
              <a:t>–Tecnica della Piramide Capovolta (Wells, 1997)</a:t>
            </a:r>
          </a:p>
          <a:p>
            <a:r>
              <a:rPr lang="it-IT" sz="3200" dirty="0" err="1"/>
              <a:t>•Trattamento</a:t>
            </a:r>
            <a:r>
              <a:rPr lang="it-IT" sz="3200" dirty="0"/>
              <a:t> delle </a:t>
            </a:r>
            <a:r>
              <a:rPr lang="it-IT" sz="3200" dirty="0" err="1"/>
              <a:t>rimuginazionie</a:t>
            </a:r>
            <a:r>
              <a:rPr lang="it-IT" sz="3200" dirty="0"/>
              <a:t> delle preoccupazioni</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97346"/>
            <a:ext cx="9144000" cy="6370975"/>
          </a:xfrm>
          <a:prstGeom prst="rect">
            <a:avLst/>
          </a:prstGeom>
        </p:spPr>
        <p:txBody>
          <a:bodyPr wrap="square">
            <a:spAutoFit/>
          </a:bodyPr>
          <a:lstStyle/>
          <a:p>
            <a:endParaRPr lang="it-IT" sz="2400" dirty="0"/>
          </a:p>
          <a:p>
            <a:r>
              <a:rPr lang="it-IT" sz="2400" b="1" dirty="0"/>
              <a:t>Fase 3:Grafico a Torta</a:t>
            </a:r>
          </a:p>
          <a:p>
            <a:endParaRPr lang="it-IT" sz="2400" dirty="0"/>
          </a:p>
          <a:p>
            <a:endParaRPr lang="it-IT" sz="2400" dirty="0"/>
          </a:p>
          <a:p>
            <a:r>
              <a:rPr lang="it-IT" sz="2400" dirty="0" err="1"/>
              <a:t>•Finalizzata</a:t>
            </a:r>
            <a:r>
              <a:rPr lang="it-IT" sz="2400" dirty="0"/>
              <a:t> a contrastare la tendenza a sovrastimare la gravità (mortale) delle conseguenze di segni e sintomi</a:t>
            </a:r>
          </a:p>
          <a:p>
            <a:r>
              <a:rPr lang="it-IT" sz="2400" dirty="0" err="1"/>
              <a:t>•Nella</a:t>
            </a:r>
            <a:r>
              <a:rPr lang="it-IT" sz="2400" dirty="0"/>
              <a:t> tecnica della torta (</a:t>
            </a:r>
            <a:r>
              <a:rPr lang="it-IT" sz="2400" dirty="0" err="1"/>
              <a:t>VanOppene</a:t>
            </a:r>
            <a:r>
              <a:rPr lang="it-IT" sz="2400" dirty="0"/>
              <a:t> </a:t>
            </a:r>
            <a:r>
              <a:rPr lang="it-IT" sz="2400" dirty="0" err="1"/>
              <a:t>Arntz</a:t>
            </a:r>
            <a:r>
              <a:rPr lang="it-IT" sz="2400" dirty="0"/>
              <a:t>, 1994; Wells, 1997) il soggetto, una volta stabilito il grado di probabilità dell’evento negativo, viene invitato a considerare una lista di possibili alternative, ovvero di eventi diversi che possono essere accaduti in luogo dell’evento negativo. Per ognuno di questi, viene richiesto di scrivere la relativa stima di probabilità di accadimento.</a:t>
            </a:r>
          </a:p>
          <a:p>
            <a:r>
              <a:rPr lang="it-IT" sz="2400" dirty="0"/>
              <a:t>•Dopo aver attribuito a ciascuna situazione possibile la relativa probabilità di accadimento, al soggetto viene richiesto di riempire il grafico della torta tracciando un segmento per ogni causa individuata, tenendo conto che la grandezza di ogni settore è data della stima di probabilità fornita dal soggetto.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DBB14C-E486-92B2-5E60-C1987ACFB524}"/>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Differenziazione dai disturbi somatici: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5707211-7340-FE07-CAA4-B50C15B19028}"/>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L’ipocondria non è caratterizzata dalla presenza di sintomi fisici gravi (come nel disturbo somatico), ma piuttosto dall’ansia per la possibilità di avere una malattia. Nel DSM-5, l’ipocondria è stata suddivisa in due categorie: disturbo d’ansia per la </a:t>
            </a:r>
            <a:r>
              <a:rPr lang="it-IT" sz="2400" kern="100" dirty="0">
                <a:latin typeface="Times New Roman" panose="02020603050405020304" pitchFamily="18" charset="0"/>
                <a:ea typeface="Times New Roman" panose="02020603050405020304" pitchFamily="18" charset="0"/>
                <a:cs typeface="Times New Roman" panose="02020603050405020304" pitchFamily="18" charset="0"/>
              </a:rPr>
              <a:t>malattia</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(quando non ci sono sintomi fisici rilevanti) e disturbo da sintomi somatici (quando i sintomi fisici sono presenti ma l’ansia è sproporzionata rispetto alla gravità dei sintomi stessi).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9717125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404664"/>
            <a:ext cx="7056784" cy="6278642"/>
          </a:xfrm>
          <a:prstGeom prst="rect">
            <a:avLst/>
          </a:prstGeom>
        </p:spPr>
        <p:txBody>
          <a:bodyPr wrap="square">
            <a:spAutoFit/>
          </a:bodyPr>
          <a:lstStyle/>
          <a:p>
            <a:endParaRPr lang="it-IT" dirty="0"/>
          </a:p>
          <a:p>
            <a:r>
              <a:rPr lang="it-IT" sz="3200" b="1" dirty="0"/>
              <a:t>Evento temuto: il mal di testa</a:t>
            </a:r>
          </a:p>
          <a:p>
            <a:r>
              <a:rPr lang="it-IT" sz="3200" b="1" dirty="0"/>
              <a:t>Spiegazioni possibili	</a:t>
            </a:r>
          </a:p>
          <a:p>
            <a:r>
              <a:rPr lang="it-IT" sz="3200" dirty="0"/>
              <a:t>Sarà il segno di un tumore al cervello	5	</a:t>
            </a:r>
          </a:p>
          <a:p>
            <a:r>
              <a:rPr lang="it-IT" sz="3200" dirty="0"/>
              <a:t>Mi capita spesso di averlo dopo aver bevuto	20	</a:t>
            </a:r>
          </a:p>
          <a:p>
            <a:r>
              <a:rPr lang="it-IT" sz="3200" dirty="0"/>
              <a:t>Sono stato agitato tutto il giorno per quel lavoro	15	</a:t>
            </a:r>
          </a:p>
          <a:p>
            <a:r>
              <a:rPr lang="it-IT" sz="3200" dirty="0"/>
              <a:t>Ho lavorato troppo al computer	25	</a:t>
            </a:r>
          </a:p>
          <a:p>
            <a:r>
              <a:rPr lang="it-IT" sz="3200" dirty="0"/>
              <a:t>Sarà la conseguenza di questo clima umido	15	</a:t>
            </a:r>
          </a:p>
          <a:p>
            <a:r>
              <a:rPr lang="it-IT" sz="3200" dirty="0"/>
              <a:t>Sono stanco	15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548680"/>
            <a:ext cx="8280920" cy="5970865"/>
          </a:xfrm>
          <a:prstGeom prst="rect">
            <a:avLst/>
          </a:prstGeom>
        </p:spPr>
        <p:txBody>
          <a:bodyPr wrap="square">
            <a:spAutoFit/>
          </a:bodyPr>
          <a:lstStyle/>
          <a:p>
            <a:endParaRPr lang="it-IT" dirty="0"/>
          </a:p>
          <a:p>
            <a:r>
              <a:rPr lang="it-IT" sz="2800" b="1" dirty="0"/>
              <a:t>Fase 3:</a:t>
            </a:r>
          </a:p>
          <a:p>
            <a:r>
              <a:rPr lang="it-IT" sz="2800" b="1" dirty="0"/>
              <a:t>Tecnica della Piramide Capovolta(Wells, 1997)</a:t>
            </a:r>
          </a:p>
          <a:p>
            <a:endParaRPr lang="it-IT" sz="2800" dirty="0"/>
          </a:p>
          <a:p>
            <a:endParaRPr lang="it-IT" sz="2800" dirty="0"/>
          </a:p>
          <a:p>
            <a:r>
              <a:rPr lang="it-IT" sz="2800" dirty="0" err="1"/>
              <a:t>•Finalizzata</a:t>
            </a:r>
            <a:r>
              <a:rPr lang="it-IT" sz="2800" dirty="0"/>
              <a:t> a ridurre la tendenza alla drammatizzazione e alla sovrastima delle possibilità di rischio.</a:t>
            </a:r>
          </a:p>
          <a:p>
            <a:r>
              <a:rPr lang="it-IT" sz="2800" dirty="0"/>
              <a:t>•La tecnica della piramide capovolta (</a:t>
            </a:r>
            <a:r>
              <a:rPr lang="it-IT" sz="2800" dirty="0" err="1"/>
              <a:t>Wellsetal</a:t>
            </a:r>
            <a:r>
              <a:rPr lang="it-IT" sz="2800" dirty="0"/>
              <a:t>., 1997) consiste nel chiedere al soggetto di indicare il numero delle persone coinvolte in diverse situazioni che possono condurre all’evento negativo, partendo dalla situazione più generica (in cui è coinvolto un insieme numeroso di persone) a quella più specifica (in cui ne è coinvolto solo un piccolo sottoinsieme).</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332656"/>
            <a:ext cx="7056784" cy="5262979"/>
          </a:xfrm>
          <a:prstGeom prst="rect">
            <a:avLst/>
          </a:prstGeom>
        </p:spPr>
        <p:txBody>
          <a:bodyPr wrap="square">
            <a:spAutoFit/>
          </a:bodyPr>
          <a:lstStyle/>
          <a:p>
            <a:r>
              <a:rPr lang="it-IT" sz="2800" dirty="0"/>
              <a:t>Numero di persone che vivono a Roma e che hanno avuto mal di testa questa mattina? ________Numero di persone che hanno ancora il mal di testa alla sera? ________Quante di queste persone avranno mal di testa domani? _______</a:t>
            </a:r>
          </a:p>
          <a:p>
            <a:r>
              <a:rPr lang="it-IT" sz="2800" dirty="0"/>
              <a:t>Quante di queste persone hanno fatto un indagini specifiche?_______</a:t>
            </a:r>
          </a:p>
          <a:p>
            <a:r>
              <a:rPr lang="it-IT" sz="2800" dirty="0"/>
              <a:t>Quante di queste persone riscontrano una malattia?_______</a:t>
            </a:r>
          </a:p>
          <a:p>
            <a:r>
              <a:rPr lang="it-IT" sz="2800" dirty="0"/>
              <a:t>A quanti viene detto che hanno un tumore al cervello?________</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764704"/>
            <a:ext cx="7560840" cy="4524315"/>
          </a:xfrm>
          <a:prstGeom prst="rect">
            <a:avLst/>
          </a:prstGeom>
        </p:spPr>
        <p:txBody>
          <a:bodyPr wrap="square">
            <a:spAutoFit/>
          </a:bodyPr>
          <a:lstStyle/>
          <a:p>
            <a:r>
              <a:rPr lang="it-IT" sz="3600" dirty="0"/>
              <a:t>Quante delle persone che vivono a Roma e che hanno avuto mal di testa questa mattina hanno realmente un tumore al cervello?</a:t>
            </a:r>
          </a:p>
          <a:p>
            <a:r>
              <a:rPr lang="it-IT" sz="3600" dirty="0"/>
              <a:t>Cioè, valuta il rapporto (risposta a domanda 6) ______ su ______ (risposta 1 a domanda) e valuta la </a:t>
            </a:r>
            <a:r>
              <a:rPr lang="it-IT" sz="3600" dirty="0" err="1"/>
              <a:t>probabilitàcosìcome</a:t>
            </a:r>
            <a:r>
              <a:rPr lang="it-IT" sz="3600" dirty="0"/>
              <a:t> la hai ragionata tu.</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58847"/>
            <a:ext cx="9144000" cy="6370975"/>
          </a:xfrm>
          <a:prstGeom prst="rect">
            <a:avLst/>
          </a:prstGeom>
        </p:spPr>
        <p:txBody>
          <a:bodyPr wrap="square">
            <a:spAutoFit/>
          </a:bodyPr>
          <a:lstStyle/>
          <a:p>
            <a:endParaRPr lang="it-IT" sz="2400" dirty="0"/>
          </a:p>
          <a:p>
            <a:r>
              <a:rPr lang="it-IT" sz="2400" b="1" dirty="0"/>
              <a:t>Fase 3:Torta e Piramide(Gragnani </a:t>
            </a:r>
            <a:r>
              <a:rPr lang="it-IT" sz="2400" b="1" dirty="0" err="1"/>
              <a:t>etal</a:t>
            </a:r>
            <a:r>
              <a:rPr lang="it-IT" sz="2400" b="1" dirty="0"/>
              <a:t>., 2003)</a:t>
            </a:r>
          </a:p>
          <a:p>
            <a:endParaRPr lang="it-IT" sz="2400" dirty="0"/>
          </a:p>
          <a:p>
            <a:endParaRPr lang="it-IT" sz="2400" dirty="0"/>
          </a:p>
          <a:p>
            <a:r>
              <a:rPr lang="it-IT" sz="2400" dirty="0" err="1"/>
              <a:t>•Entrambe</a:t>
            </a:r>
            <a:r>
              <a:rPr lang="it-IT" sz="2400" dirty="0"/>
              <a:t> le tecniche possiedono la caratteristica di spostare l’attenzione dall’ipotesi focale negativa in direzione di ipotesi alternative, in modo da favorire la produzione di un modello della situazione in oggetto </a:t>
            </a:r>
            <a:r>
              <a:rPr lang="it-IT" sz="2400" dirty="0" err="1"/>
              <a:t>piùcompleto</a:t>
            </a:r>
            <a:r>
              <a:rPr lang="it-IT" sz="2400" dirty="0"/>
              <a:t>. </a:t>
            </a:r>
          </a:p>
          <a:p>
            <a:r>
              <a:rPr lang="it-IT" sz="2400" dirty="0"/>
              <a:t>•Lo scopo di queste tecniche è aiutare il soggetto a considerare l’evento negativo in relazione ad altri scenari possibili. </a:t>
            </a:r>
          </a:p>
          <a:p>
            <a:r>
              <a:rPr lang="it-IT" sz="2400" dirty="0"/>
              <a:t>–Nel caso della “piramide”, pensare all’esito negativo come ad un evento che riguarda un numero circoscritto di persone, che fanno parte di un insieme numeroso, porta i soggetti a distribuire l’attenzione su un esame dei fatti più vasto. </a:t>
            </a:r>
          </a:p>
          <a:p>
            <a:r>
              <a:rPr lang="it-IT" sz="2400" dirty="0"/>
              <a:t>–Nel caso della tecnica della “torta”, la riduzione della stima della </a:t>
            </a:r>
            <a:r>
              <a:rPr lang="it-IT" sz="2400" dirty="0" err="1"/>
              <a:t>probabilitàavviene</a:t>
            </a:r>
            <a:r>
              <a:rPr lang="it-IT" sz="2400" dirty="0"/>
              <a:t> tramite l’elencazione di una serie di eventi alternativi possibili, espressi esplicitamente, all'accadimento dell'evento negativo.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404664"/>
            <a:ext cx="7920880" cy="4062651"/>
          </a:xfrm>
          <a:prstGeom prst="rect">
            <a:avLst/>
          </a:prstGeom>
        </p:spPr>
        <p:txBody>
          <a:bodyPr wrap="square">
            <a:spAutoFit/>
          </a:bodyPr>
          <a:lstStyle/>
          <a:p>
            <a:endParaRPr lang="it-IT" dirty="0"/>
          </a:p>
          <a:p>
            <a:r>
              <a:rPr lang="it-IT" sz="4000" b="1" dirty="0"/>
              <a:t>Fase 3: Immaginazione</a:t>
            </a:r>
          </a:p>
          <a:p>
            <a:endParaRPr lang="it-IT" sz="4000" dirty="0"/>
          </a:p>
          <a:p>
            <a:endParaRPr lang="it-IT" sz="4000" dirty="0"/>
          </a:p>
          <a:p>
            <a:r>
              <a:rPr lang="it-IT" sz="4000" dirty="0" err="1"/>
              <a:t>•Si</a:t>
            </a:r>
            <a:r>
              <a:rPr lang="it-IT" sz="4000" dirty="0"/>
              <a:t> possono modificare le </a:t>
            </a:r>
            <a:r>
              <a:rPr lang="it-IT" sz="4000" i="1" dirty="0"/>
              <a:t>immagini terrifiche attraverso l’immaginazione positiva</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7584" y="-218152"/>
            <a:ext cx="7920880" cy="6247864"/>
          </a:xfrm>
          <a:prstGeom prst="rect">
            <a:avLst/>
          </a:prstGeom>
        </p:spPr>
        <p:txBody>
          <a:bodyPr wrap="square">
            <a:spAutoFit/>
          </a:bodyPr>
          <a:lstStyle/>
          <a:p>
            <a:endParaRPr lang="it-IT" dirty="0"/>
          </a:p>
          <a:p>
            <a:r>
              <a:rPr lang="it-IT" sz="2800" b="1" dirty="0"/>
              <a:t>Fase 3:Trattamento delle </a:t>
            </a:r>
            <a:r>
              <a:rPr lang="it-IT" sz="2800" b="1" dirty="0" err="1"/>
              <a:t>rimuginazionie</a:t>
            </a:r>
            <a:r>
              <a:rPr lang="it-IT" sz="2800" b="1" dirty="0"/>
              <a:t> delle preoccupazioni</a:t>
            </a:r>
          </a:p>
          <a:p>
            <a:endParaRPr lang="it-IT" sz="2800" dirty="0"/>
          </a:p>
          <a:p>
            <a:endParaRPr lang="it-IT" sz="2800" dirty="0"/>
          </a:p>
          <a:p>
            <a:r>
              <a:rPr lang="it-IT" sz="2800" dirty="0"/>
              <a:t>•Credenza: se non mi preoccupo e mi permetto una visione più ottimistica della vita, mi ammalerò.</a:t>
            </a:r>
          </a:p>
          <a:p>
            <a:r>
              <a:rPr lang="it-IT" sz="2800" dirty="0" err="1"/>
              <a:t>•Obiettivo</a:t>
            </a:r>
            <a:r>
              <a:rPr lang="it-IT" sz="2800" dirty="0"/>
              <a:t>: </a:t>
            </a:r>
          </a:p>
          <a:p>
            <a:r>
              <a:rPr lang="it-IT" sz="2800" dirty="0"/>
              <a:t>–</a:t>
            </a:r>
            <a:r>
              <a:rPr lang="it-IT" sz="2800" b="1" dirty="0"/>
              <a:t>da Se abbasso la guardia succederà qualcosa di brutto</a:t>
            </a:r>
          </a:p>
          <a:p>
            <a:r>
              <a:rPr lang="it-IT" sz="2800" dirty="0"/>
              <a:t>–</a:t>
            </a:r>
            <a:r>
              <a:rPr lang="it-IT" sz="2800" b="1" dirty="0"/>
              <a:t>a &gt; se abbasso la guardia sono più sereno e non produco nessuna conseguenza sulle mie possibili malattie</a:t>
            </a:r>
          </a:p>
          <a:p>
            <a:r>
              <a:rPr lang="it-IT" sz="2800" dirty="0"/>
              <a:t>Modalità:</a:t>
            </a:r>
          </a:p>
          <a:p>
            <a:endParaRPr lang="it-IT"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6373581-4360-4975-AA04-892F2CD8926C}"/>
              </a:ext>
            </a:extLst>
          </p:cNvPr>
          <p:cNvSpPr txBox="1"/>
          <p:nvPr/>
        </p:nvSpPr>
        <p:spPr>
          <a:xfrm>
            <a:off x="539552" y="836712"/>
            <a:ext cx="7632848" cy="5016758"/>
          </a:xfrm>
          <a:prstGeom prst="rect">
            <a:avLst/>
          </a:prstGeom>
          <a:noFill/>
        </p:spPr>
        <p:txBody>
          <a:bodyPr wrap="square">
            <a:spAutoFit/>
          </a:bodyPr>
          <a:lstStyle/>
          <a:p>
            <a:r>
              <a:rPr lang="it-IT" sz="3200" dirty="0"/>
              <a:t>•Strategie controfattuali</a:t>
            </a:r>
          </a:p>
          <a:p>
            <a:r>
              <a:rPr lang="it-IT" sz="3200" dirty="0"/>
              <a:t>–Controesempi</a:t>
            </a:r>
          </a:p>
          <a:p>
            <a:r>
              <a:rPr lang="it-IT" sz="3200" dirty="0"/>
              <a:t>•Tutte le volte che non mi sono preoccupato e gli eventi </a:t>
            </a:r>
            <a:r>
              <a:rPr lang="it-IT" sz="3200" dirty="0" err="1"/>
              <a:t>negativinon</a:t>
            </a:r>
            <a:r>
              <a:rPr lang="it-IT" sz="3200" dirty="0"/>
              <a:t> sono occorsi (il problema è che se è vago il nesso causale si possa sempre trovare).</a:t>
            </a:r>
          </a:p>
          <a:p>
            <a:r>
              <a:rPr lang="it-IT" sz="3200" dirty="0"/>
              <a:t>•Tutte le volte che mi sono preoccupato, ma eventi negativi sono occorsi lo stesso.</a:t>
            </a:r>
          </a:p>
          <a:p>
            <a:r>
              <a:rPr lang="it-IT" sz="3200" dirty="0"/>
              <a:t>–Tutti i segni fisici che ho trascurato e che non hanno condotto a malattia</a:t>
            </a:r>
          </a:p>
        </p:txBody>
      </p:sp>
    </p:spTree>
    <p:extLst>
      <p:ext uri="{BB962C8B-B14F-4D97-AF65-F5344CB8AC3E}">
        <p14:creationId xmlns:p14="http://schemas.microsoft.com/office/powerpoint/2010/main" val="64144002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332656"/>
            <a:ext cx="8496944" cy="3693319"/>
          </a:xfrm>
          <a:prstGeom prst="rect">
            <a:avLst/>
          </a:prstGeom>
        </p:spPr>
        <p:txBody>
          <a:bodyPr wrap="square">
            <a:spAutoFit/>
          </a:bodyPr>
          <a:lstStyle/>
          <a:p>
            <a:endParaRPr lang="it-IT" dirty="0"/>
          </a:p>
          <a:p>
            <a:r>
              <a:rPr lang="it-IT" sz="2400" b="1" dirty="0"/>
              <a:t>Fase 3:Trattamento delle rimuginazioni e delle preoccupazioni</a:t>
            </a:r>
          </a:p>
          <a:p>
            <a:endParaRPr lang="it-IT" sz="2400" dirty="0"/>
          </a:p>
          <a:p>
            <a:endParaRPr lang="it-IT" sz="2400" dirty="0"/>
          </a:p>
          <a:p>
            <a:r>
              <a:rPr lang="it-IT" sz="2400" dirty="0" err="1"/>
              <a:t>•Interrompere</a:t>
            </a:r>
            <a:r>
              <a:rPr lang="it-IT" sz="2400" dirty="0"/>
              <a:t> il nesso causale tra azione mentale e conseguenza fisica </a:t>
            </a:r>
          </a:p>
          <a:p>
            <a:r>
              <a:rPr lang="it-IT" sz="2400" dirty="0"/>
              <a:t>–Testare le previsione del paziente assumendosi dei piccoli rischi</a:t>
            </a:r>
          </a:p>
          <a:p>
            <a:r>
              <a:rPr lang="it-IT" sz="2400" dirty="0" err="1"/>
              <a:t>•Esercizio</a:t>
            </a:r>
            <a:r>
              <a:rPr lang="it-IT" sz="2400" dirty="0"/>
              <a:t> di assunzione di rischio per trovare </a:t>
            </a:r>
            <a:r>
              <a:rPr lang="it-IT" sz="2400" dirty="0" err="1"/>
              <a:t>controesempi</a:t>
            </a:r>
            <a:endParaRPr lang="it-IT" sz="2400" dirty="0"/>
          </a:p>
          <a:p>
            <a:r>
              <a:rPr lang="it-IT" sz="2400" dirty="0"/>
              <a:t>–Definire il tipo conseguenza per tipo di atteggiamento positivo</a:t>
            </a:r>
          </a:p>
          <a:p>
            <a:r>
              <a:rPr lang="it-IT" sz="2400" dirty="0"/>
              <a:t>–</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2A558CC-07B6-4199-A072-735130721084}"/>
              </a:ext>
            </a:extLst>
          </p:cNvPr>
          <p:cNvPicPr>
            <a:picLocks noChangeAspect="1"/>
          </p:cNvPicPr>
          <p:nvPr/>
        </p:nvPicPr>
        <p:blipFill>
          <a:blip r:embed="rId2"/>
          <a:stretch>
            <a:fillRect/>
          </a:stretch>
        </p:blipFill>
        <p:spPr>
          <a:xfrm>
            <a:off x="0" y="764704"/>
            <a:ext cx="9144000" cy="4896544"/>
          </a:xfrm>
          <a:prstGeom prst="rect">
            <a:avLst/>
          </a:prstGeom>
        </p:spPr>
      </p:pic>
    </p:spTree>
    <p:extLst>
      <p:ext uri="{BB962C8B-B14F-4D97-AF65-F5344CB8AC3E}">
        <p14:creationId xmlns:p14="http://schemas.microsoft.com/office/powerpoint/2010/main" val="2061051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E821F4-3B1C-65E1-5482-76EDBFD33095}"/>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Caratteristiche principali: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2B30F4E-3A3A-925B-F7A8-4CC1852EF1E5}"/>
              </a:ext>
            </a:extLst>
          </p:cNvPr>
          <p:cNvSpPr>
            <a:spLocks noGrp="1"/>
          </p:cNvSpPr>
          <p:nvPr>
            <p:ph idx="1"/>
          </p:nvPr>
        </p:nvSpPr>
        <p:spPr/>
        <p:txBody>
          <a:bodyPr>
            <a:normAutofit fontScale="92500"/>
          </a:bodyPr>
          <a:lstStyle/>
          <a:p>
            <a:pPr marL="0" indent="0" algn="just">
              <a:lnSpc>
                <a:spcPct val="115000"/>
              </a:lnSpc>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Preoccupazione costante per la salute: Le persone con ipocondria sono ossessionate dall’idea di avere una malattia grave, anche se i medici dicono che stanno bene. Spesso si interpretano sensazioni corporee normali o lievi come segni di patologie gravi.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Controlli medici frequenti o evitamento: Alcuni pazienti consultano diversi medici, facendo frequenti visite e test, cercando conferma che non hanno malattie, mentre altri evitano i medici per paura di scoprire che qualcosa non 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3.	Ansia cronica: Questa preoccupazione per la salute provoca ansia intensa, che può compromettere la qualità della vita, le relazioni sociali e la produttività.</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4.	Comportamenti ossessivi: Il paziente può passare molto tempo a cercare informazioni sui sintomi o sulla malattia temuta, oppure monitorare costantemente il proprio corpo alla ricerca di cambiamenti fisici.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4344912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476673"/>
            <a:ext cx="7992888" cy="4801314"/>
          </a:xfrm>
          <a:prstGeom prst="rect">
            <a:avLst/>
          </a:prstGeom>
        </p:spPr>
        <p:txBody>
          <a:bodyPr wrap="square">
            <a:spAutoFit/>
          </a:bodyPr>
          <a:lstStyle/>
          <a:p>
            <a:endParaRPr lang="it-IT" dirty="0"/>
          </a:p>
          <a:p>
            <a:r>
              <a:rPr lang="it-IT" sz="3600" b="1" dirty="0"/>
              <a:t>Fase 3:Trattamento delle rimuginazioni e delle preoccupazioni</a:t>
            </a:r>
          </a:p>
          <a:p>
            <a:endParaRPr lang="it-IT" sz="3600" dirty="0"/>
          </a:p>
          <a:p>
            <a:endParaRPr lang="it-IT" sz="3600" dirty="0"/>
          </a:p>
          <a:p>
            <a:r>
              <a:rPr lang="it-IT" sz="3600" dirty="0" err="1"/>
              <a:t>•Prove</a:t>
            </a:r>
            <a:r>
              <a:rPr lang="it-IT" sz="3600" dirty="0"/>
              <a:t> a favore e prove contro</a:t>
            </a:r>
          </a:p>
          <a:p>
            <a:r>
              <a:rPr lang="it-IT" sz="3600" dirty="0" err="1"/>
              <a:t>•Costi</a:t>
            </a:r>
            <a:r>
              <a:rPr lang="it-IT" sz="3600" dirty="0"/>
              <a:t> dell’errore di commissione </a:t>
            </a:r>
          </a:p>
          <a:p>
            <a:r>
              <a:rPr lang="it-IT" sz="3600" dirty="0"/>
              <a:t>–V\S svantaggi della persistenza nelle preoccupazioni</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260648"/>
            <a:ext cx="8064896" cy="5786199"/>
          </a:xfrm>
          <a:prstGeom prst="rect">
            <a:avLst/>
          </a:prstGeom>
        </p:spPr>
        <p:txBody>
          <a:bodyPr wrap="square">
            <a:spAutoFit/>
          </a:bodyPr>
          <a:lstStyle/>
          <a:p>
            <a:endParaRPr lang="it-IT" dirty="0"/>
          </a:p>
          <a:p>
            <a:r>
              <a:rPr lang="it-IT" sz="3200" b="1" dirty="0"/>
              <a:t>4° fase: Prevenzione delle ricadute</a:t>
            </a:r>
          </a:p>
          <a:p>
            <a:endParaRPr lang="it-IT" sz="3200" dirty="0"/>
          </a:p>
          <a:p>
            <a:endParaRPr lang="it-IT" sz="3200" dirty="0"/>
          </a:p>
          <a:p>
            <a:r>
              <a:rPr lang="it-IT" sz="3200" dirty="0" err="1"/>
              <a:t>•Ricostruzione</a:t>
            </a:r>
            <a:r>
              <a:rPr lang="it-IT" sz="3200" dirty="0"/>
              <a:t> storia di vita al fine di:</a:t>
            </a:r>
          </a:p>
          <a:p>
            <a:r>
              <a:rPr lang="it-IT" sz="3200" dirty="0"/>
              <a:t>–Prevedere la possibilità e le circostanze</a:t>
            </a:r>
          </a:p>
          <a:p>
            <a:r>
              <a:rPr lang="it-IT" sz="3200" dirty="0"/>
              <a:t>–Modificare fattori di vulnerabilità</a:t>
            </a:r>
          </a:p>
          <a:p>
            <a:r>
              <a:rPr lang="it-IT" sz="3200" dirty="0" err="1"/>
              <a:t>•Sdrammatizzare</a:t>
            </a:r>
            <a:r>
              <a:rPr lang="it-IT" sz="3200" dirty="0"/>
              <a:t> </a:t>
            </a:r>
          </a:p>
          <a:p>
            <a:r>
              <a:rPr lang="it-IT" sz="3200" dirty="0" err="1"/>
              <a:t>•Identificare</a:t>
            </a:r>
            <a:r>
              <a:rPr lang="it-IT" sz="3200" dirty="0"/>
              <a:t> i segnali precoci: ripresa degli </a:t>
            </a:r>
            <a:r>
              <a:rPr lang="it-IT" sz="3200" dirty="0" err="1"/>
              <a:t>evitamenti</a:t>
            </a:r>
            <a:endParaRPr lang="it-IT" sz="3200" dirty="0"/>
          </a:p>
          <a:p>
            <a:r>
              <a:rPr lang="it-IT" sz="3200" dirty="0" err="1"/>
              <a:t>•Identificare</a:t>
            </a:r>
            <a:r>
              <a:rPr lang="it-IT" sz="3200" dirty="0"/>
              <a:t> i fattori terapeutici efficaci</a:t>
            </a:r>
          </a:p>
          <a:p>
            <a:r>
              <a:rPr lang="it-IT" sz="3200" dirty="0" err="1"/>
              <a:t>•Allenamento</a:t>
            </a:r>
            <a:r>
              <a:rPr lang="it-IT" sz="3200" dirty="0"/>
              <a:t>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692696"/>
            <a:ext cx="7992888" cy="4801314"/>
          </a:xfrm>
          <a:prstGeom prst="rect">
            <a:avLst/>
          </a:prstGeom>
        </p:spPr>
        <p:txBody>
          <a:bodyPr wrap="square">
            <a:spAutoFit/>
          </a:bodyPr>
          <a:lstStyle/>
          <a:p>
            <a:endParaRPr lang="it-IT" dirty="0"/>
          </a:p>
          <a:p>
            <a:r>
              <a:rPr lang="it-IT" sz="2400" dirty="0"/>
              <a:t>Esempio di trattamento(Wells, 1997; </a:t>
            </a:r>
            <a:r>
              <a:rPr lang="it-IT" sz="2400" dirty="0" err="1"/>
              <a:t>Fureretal</a:t>
            </a:r>
            <a:r>
              <a:rPr lang="it-IT" sz="2400" dirty="0"/>
              <a:t>., 2001)</a:t>
            </a:r>
          </a:p>
          <a:p>
            <a:endParaRPr lang="it-IT" sz="2400" dirty="0"/>
          </a:p>
          <a:p>
            <a:endParaRPr lang="it-IT" sz="2400" dirty="0"/>
          </a:p>
          <a:p>
            <a:r>
              <a:rPr lang="it-IT" sz="2400" dirty="0"/>
              <a:t>•</a:t>
            </a:r>
            <a:r>
              <a:rPr lang="it-IT" sz="2400" i="1" dirty="0"/>
              <a:t>1a seduta</a:t>
            </a:r>
          </a:p>
          <a:p>
            <a:r>
              <a:rPr lang="it-IT" sz="2400" dirty="0"/>
              <a:t>1.Riconsiderazione di recenti episodi di ansia connessa allo stato di salute e costruzione della concettualizzazione.</a:t>
            </a:r>
          </a:p>
          <a:p>
            <a:r>
              <a:rPr lang="it-IT" sz="2400" dirty="0"/>
              <a:t>2.Discussione del ruolo dei comportamenti nel mantenimento dei problemi.</a:t>
            </a:r>
          </a:p>
          <a:p>
            <a:r>
              <a:rPr lang="it-IT" sz="2400" dirty="0"/>
              <a:t>3.Esperimenti di introduzione (ad es., attenzione selettiva, riduzione dei controlli sul corpo).</a:t>
            </a:r>
          </a:p>
          <a:p>
            <a:r>
              <a:rPr lang="it-IT" sz="2400" dirty="0"/>
              <a:t>4.Compito a casa: monitorare i sintomi durante le </a:t>
            </a:r>
            <a:r>
              <a:rPr lang="it-IT" sz="2400" dirty="0" err="1"/>
              <a:t>attivitàprogrammate</a:t>
            </a:r>
            <a:r>
              <a:rPr lang="it-IT" sz="2400" dirty="0"/>
              <a:t>.</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260648"/>
            <a:ext cx="8352928" cy="5601533"/>
          </a:xfrm>
          <a:prstGeom prst="rect">
            <a:avLst/>
          </a:prstGeom>
        </p:spPr>
        <p:txBody>
          <a:bodyPr wrap="square">
            <a:spAutoFit/>
          </a:bodyPr>
          <a:lstStyle/>
          <a:p>
            <a:endParaRPr lang="it-IT" dirty="0"/>
          </a:p>
          <a:p>
            <a:r>
              <a:rPr lang="it-IT" sz="2000" dirty="0"/>
              <a:t>Esempio di trattamento(Wells, 1997; </a:t>
            </a:r>
            <a:r>
              <a:rPr lang="it-IT" sz="2000" dirty="0" err="1"/>
              <a:t>Fureretal</a:t>
            </a:r>
            <a:r>
              <a:rPr lang="it-IT" sz="2000" dirty="0"/>
              <a:t>., 2001)</a:t>
            </a:r>
          </a:p>
          <a:p>
            <a:endParaRPr lang="it-IT" sz="2000" dirty="0"/>
          </a:p>
          <a:p>
            <a:endParaRPr lang="it-IT" sz="2000" dirty="0"/>
          </a:p>
          <a:p>
            <a:r>
              <a:rPr lang="it-IT" sz="2000" dirty="0"/>
              <a:t>•</a:t>
            </a:r>
            <a:r>
              <a:rPr lang="it-IT" sz="2000" i="1" dirty="0"/>
              <a:t>2aseduta</a:t>
            </a:r>
          </a:p>
          <a:p>
            <a:r>
              <a:rPr lang="it-IT" sz="2000" dirty="0"/>
              <a:t>1.Esame dettagliato con il paziente del modello.</a:t>
            </a:r>
          </a:p>
          <a:p>
            <a:r>
              <a:rPr lang="it-IT" sz="2000" dirty="0"/>
              <a:t>2.Valutazione dei compiti a casa, individuando la costellazione dei sintomi (identificare i fattori scatenanti).</a:t>
            </a:r>
          </a:p>
          <a:p>
            <a:r>
              <a:rPr lang="it-IT" sz="2000" dirty="0"/>
              <a:t>3.Identificazione delle prove a supporto della principale credenza del disturbo e proporre spiegazioni alternative.</a:t>
            </a:r>
          </a:p>
          <a:p>
            <a:r>
              <a:rPr lang="it-IT" sz="2000" dirty="0"/>
              <a:t>4.Introduzione di esperimenti comportamentali; per esempio:</a:t>
            </a:r>
          </a:p>
          <a:p>
            <a:r>
              <a:rPr lang="it-IT" sz="2000" dirty="0"/>
              <a:t>1.Ridurre drasticamente i comportamenti protettivi.</a:t>
            </a:r>
          </a:p>
          <a:p>
            <a:r>
              <a:rPr lang="it-IT" sz="2000" dirty="0"/>
              <a:t>2.Esasperare i sintomi.</a:t>
            </a:r>
          </a:p>
          <a:p>
            <a:r>
              <a:rPr lang="it-IT" sz="2000" dirty="0"/>
              <a:t>5.Compito a casa:</a:t>
            </a:r>
          </a:p>
          <a:p>
            <a:r>
              <a:rPr lang="it-IT" sz="2000" dirty="0"/>
              <a:t>1.Monitorare i fattori scatenanti e i pensieri sugli appositi moduli di registrazione. </a:t>
            </a:r>
          </a:p>
          <a:p>
            <a:r>
              <a:rPr lang="it-IT" sz="2000" dirty="0"/>
              <a:t>2.Limitare la </a:t>
            </a:r>
            <a:r>
              <a:rPr lang="it-IT" sz="2000" dirty="0" err="1"/>
              <a:t>rimuginazione</a:t>
            </a:r>
            <a:endParaRPr lang="it-IT" sz="2000" dirty="0"/>
          </a:p>
          <a:p>
            <a:r>
              <a:rPr lang="it-IT" sz="2000" dirty="0"/>
              <a:t>3.Abolire i controlli sul corpo.</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188640"/>
            <a:ext cx="7848872" cy="5355312"/>
          </a:xfrm>
          <a:prstGeom prst="rect">
            <a:avLst/>
          </a:prstGeom>
        </p:spPr>
        <p:txBody>
          <a:bodyPr wrap="square">
            <a:spAutoFit/>
          </a:bodyPr>
          <a:lstStyle/>
          <a:p>
            <a:endParaRPr lang="it-IT" dirty="0"/>
          </a:p>
          <a:p>
            <a:r>
              <a:rPr lang="it-IT" dirty="0"/>
              <a:t>Esempio di trattamento(Wells, 1997; </a:t>
            </a:r>
            <a:r>
              <a:rPr lang="it-IT" dirty="0" err="1"/>
              <a:t>Fureretal</a:t>
            </a:r>
            <a:r>
              <a:rPr lang="it-IT" dirty="0"/>
              <a:t>., 2001)</a:t>
            </a:r>
          </a:p>
          <a:p>
            <a:endParaRPr lang="it-IT" dirty="0"/>
          </a:p>
          <a:p>
            <a:endParaRPr lang="it-IT" dirty="0"/>
          </a:p>
          <a:p>
            <a:r>
              <a:rPr lang="it-IT" dirty="0"/>
              <a:t>•</a:t>
            </a:r>
            <a:r>
              <a:rPr lang="it-IT" i="1" dirty="0"/>
              <a:t>3aseduta</a:t>
            </a:r>
          </a:p>
          <a:p>
            <a:endParaRPr lang="it-IT" dirty="0"/>
          </a:p>
          <a:p>
            <a:r>
              <a:rPr lang="it-IT" dirty="0"/>
              <a:t>1.Controllo del compito a casa, discutere i risultati nei termini del modello.</a:t>
            </a:r>
          </a:p>
          <a:p>
            <a:endParaRPr lang="it-IT" dirty="0"/>
          </a:p>
          <a:p>
            <a:r>
              <a:rPr lang="it-IT" dirty="0"/>
              <a:t>2.Valutazione nel ruolo della rassicurazione e vietarla.</a:t>
            </a:r>
          </a:p>
          <a:p>
            <a:endParaRPr lang="it-IT" dirty="0"/>
          </a:p>
          <a:p>
            <a:r>
              <a:rPr lang="it-IT" dirty="0"/>
              <a:t>3.Riattribuzioneverbale e continuare gli esperimenti comportamentali.</a:t>
            </a:r>
          </a:p>
          <a:p>
            <a:endParaRPr lang="it-IT" dirty="0"/>
          </a:p>
          <a:p>
            <a:r>
              <a:rPr lang="it-IT" dirty="0"/>
              <a:t>4.Compito a casa:</a:t>
            </a:r>
          </a:p>
          <a:p>
            <a:endParaRPr lang="it-IT" dirty="0"/>
          </a:p>
          <a:p>
            <a:r>
              <a:rPr lang="it-IT" dirty="0"/>
              <a:t>1.Introdurre le risposte razionali nel modulo per la registrazione dei pensieri.</a:t>
            </a:r>
          </a:p>
          <a:p>
            <a:endParaRPr lang="it-IT" dirty="0"/>
          </a:p>
          <a:p>
            <a:r>
              <a:rPr lang="it-IT" dirty="0"/>
              <a:t>2.Continuare a vietare i controlli sul corpo.</a:t>
            </a:r>
          </a:p>
          <a:p>
            <a:endParaRPr lang="it-IT" dirty="0"/>
          </a:p>
          <a:p>
            <a:r>
              <a:rPr lang="it-IT" dirty="0"/>
              <a:t>3.Vietare la ricerca di rassicurazione.</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260648"/>
            <a:ext cx="8064896" cy="6647974"/>
          </a:xfrm>
          <a:prstGeom prst="rect">
            <a:avLst/>
          </a:prstGeom>
        </p:spPr>
        <p:txBody>
          <a:bodyPr wrap="square">
            <a:spAutoFit/>
          </a:bodyPr>
          <a:lstStyle/>
          <a:p>
            <a:endParaRPr lang="it-IT" dirty="0"/>
          </a:p>
          <a:p>
            <a:r>
              <a:rPr lang="it-IT" sz="2400" dirty="0"/>
              <a:t>Esempio di trattamento(Wells, 1997; </a:t>
            </a:r>
            <a:r>
              <a:rPr lang="it-IT" sz="2400" dirty="0" err="1"/>
              <a:t>Fureretal</a:t>
            </a:r>
            <a:r>
              <a:rPr lang="it-IT" sz="2400" dirty="0"/>
              <a:t>., 2001)</a:t>
            </a:r>
          </a:p>
          <a:p>
            <a:endParaRPr lang="it-IT" sz="2400" dirty="0"/>
          </a:p>
          <a:p>
            <a:endParaRPr lang="it-IT" sz="2400" dirty="0"/>
          </a:p>
          <a:p>
            <a:r>
              <a:rPr lang="it-IT" sz="2400" dirty="0"/>
              <a:t>•</a:t>
            </a:r>
            <a:r>
              <a:rPr lang="it-IT" sz="2400" i="1" dirty="0"/>
              <a:t>4a-8° seduta</a:t>
            </a:r>
          </a:p>
          <a:p>
            <a:endParaRPr lang="it-IT" sz="2400" dirty="0"/>
          </a:p>
          <a:p>
            <a:r>
              <a:rPr lang="it-IT" sz="2400" dirty="0"/>
              <a:t>1.Continuazione della costruzione del modello alternativo.</a:t>
            </a:r>
          </a:p>
          <a:p>
            <a:endParaRPr lang="it-IT" sz="2400" dirty="0"/>
          </a:p>
          <a:p>
            <a:r>
              <a:rPr lang="it-IT" sz="2400" dirty="0"/>
              <a:t>2.Riconsiderazione delle evidenze delle false interpretazioni (strategia del duplice modello).</a:t>
            </a:r>
          </a:p>
          <a:p>
            <a:endParaRPr lang="it-IT" sz="2400" dirty="0"/>
          </a:p>
          <a:p>
            <a:r>
              <a:rPr lang="it-IT" sz="2400" dirty="0"/>
              <a:t>3.Continuazione della </a:t>
            </a:r>
            <a:r>
              <a:rPr lang="it-IT" sz="2400" dirty="0" err="1"/>
              <a:t>riattribuzioneverbale</a:t>
            </a:r>
            <a:r>
              <a:rPr lang="it-IT" sz="2400" dirty="0"/>
              <a:t>, ad esempio con grafici, piramide capovolta, classificazione degli errori di pensiero.</a:t>
            </a:r>
          </a:p>
          <a:p>
            <a:endParaRPr lang="it-IT" sz="2400" dirty="0"/>
          </a:p>
          <a:p>
            <a:r>
              <a:rPr lang="it-IT" sz="2400" dirty="0"/>
              <a:t>4.Esperimenti comportamentali –convertire l’evitamento, riduzione drastica dei comportamenti protettivi, esaltazione dei sintomi.</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332657"/>
            <a:ext cx="8136904" cy="5909310"/>
          </a:xfrm>
          <a:prstGeom prst="rect">
            <a:avLst/>
          </a:prstGeom>
        </p:spPr>
        <p:txBody>
          <a:bodyPr wrap="square">
            <a:spAutoFit/>
          </a:bodyPr>
          <a:lstStyle/>
          <a:p>
            <a:endParaRPr lang="it-IT" dirty="0"/>
          </a:p>
          <a:p>
            <a:r>
              <a:rPr lang="it-IT" sz="2400" dirty="0"/>
              <a:t>Esempio di trattamento(Wells, 1997; </a:t>
            </a:r>
            <a:r>
              <a:rPr lang="it-IT" sz="2400" dirty="0" err="1"/>
              <a:t>Fureretal</a:t>
            </a:r>
            <a:r>
              <a:rPr lang="it-IT" sz="2400" dirty="0"/>
              <a:t>., 2001)</a:t>
            </a:r>
          </a:p>
          <a:p>
            <a:endParaRPr lang="it-IT" sz="2400" dirty="0"/>
          </a:p>
          <a:p>
            <a:endParaRPr lang="it-IT" sz="2400" dirty="0"/>
          </a:p>
          <a:p>
            <a:r>
              <a:rPr lang="it-IT" sz="2400" dirty="0"/>
              <a:t>•</a:t>
            </a:r>
            <a:r>
              <a:rPr lang="it-IT" sz="2400" i="1" dirty="0"/>
              <a:t>9a-14 </a:t>
            </a:r>
            <a:r>
              <a:rPr lang="it-IT" sz="2400" i="1" dirty="0" err="1"/>
              <a:t>aseduta</a:t>
            </a:r>
            <a:endParaRPr lang="it-IT" sz="2400" i="1" dirty="0"/>
          </a:p>
          <a:p>
            <a:r>
              <a:rPr lang="it-IT" sz="2400" dirty="0"/>
              <a:t>1.Continuazione della valutazione delle false interpretazioni.</a:t>
            </a:r>
          </a:p>
          <a:p>
            <a:r>
              <a:rPr lang="it-IT" sz="2400" dirty="0"/>
              <a:t>2.Indagine su credenze e convinzioni.</a:t>
            </a:r>
          </a:p>
          <a:p>
            <a:r>
              <a:rPr lang="it-IT" sz="2400" dirty="0"/>
              <a:t>3.Modifica della credenza disfunzionale.</a:t>
            </a:r>
          </a:p>
          <a:p>
            <a:r>
              <a:rPr lang="it-IT" sz="2400" dirty="0"/>
              <a:t>4.Compito a casa.</a:t>
            </a:r>
          </a:p>
          <a:p>
            <a:r>
              <a:rPr lang="it-IT" sz="2400" dirty="0"/>
              <a:t>•</a:t>
            </a:r>
            <a:r>
              <a:rPr lang="it-IT" sz="2400" i="1" dirty="0"/>
              <a:t>15a-16° seduta</a:t>
            </a:r>
          </a:p>
          <a:p>
            <a:r>
              <a:rPr lang="it-IT" sz="2400" dirty="0"/>
              <a:t>1.Controllo della presenza di credenze e comportamenti residui e loro modificazione.</a:t>
            </a:r>
          </a:p>
          <a:p>
            <a:r>
              <a:rPr lang="it-IT" sz="2400" dirty="0"/>
              <a:t>2.Prevenzione delle ricadute: riassunto dei contenuti e delle strategie utilizzati durante la terapia.</a:t>
            </a:r>
          </a:p>
          <a:p>
            <a:r>
              <a:rPr lang="it-IT" sz="2400" dirty="0"/>
              <a:t>3.Programmazione di sedute di sostegno.</a:t>
            </a:r>
          </a:p>
          <a:p>
            <a:r>
              <a:rPr lang="it-IT" sz="2400" dirty="0"/>
              <a:t>4.Anticipazione di problemi e ripetizione di strategie.</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476672"/>
            <a:ext cx="8064896" cy="5293757"/>
          </a:xfrm>
          <a:prstGeom prst="rect">
            <a:avLst/>
          </a:prstGeom>
        </p:spPr>
        <p:txBody>
          <a:bodyPr wrap="square">
            <a:spAutoFit/>
          </a:bodyPr>
          <a:lstStyle/>
          <a:p>
            <a:endParaRPr lang="it-IT" dirty="0"/>
          </a:p>
          <a:p>
            <a:r>
              <a:rPr lang="it-IT" sz="2000" dirty="0"/>
              <a:t>Paure ipocondriache e loro gestione</a:t>
            </a:r>
          </a:p>
          <a:p>
            <a:endParaRPr lang="it-IT" sz="2000" dirty="0"/>
          </a:p>
          <a:p>
            <a:endParaRPr lang="it-IT" sz="2000" dirty="0"/>
          </a:p>
          <a:p>
            <a:r>
              <a:rPr lang="it-IT" sz="2000" dirty="0" err="1"/>
              <a:t>•Paura</a:t>
            </a:r>
            <a:r>
              <a:rPr lang="it-IT" sz="2000" dirty="0"/>
              <a:t> dell’estate perché potrebbe rivenire la depressione. </a:t>
            </a:r>
          </a:p>
          <a:p>
            <a:r>
              <a:rPr lang="it-IT" sz="2000" dirty="0"/>
              <a:t>–Preoccupazione da tre mesi prima</a:t>
            </a:r>
          </a:p>
          <a:p>
            <a:r>
              <a:rPr lang="it-IT" sz="2000" dirty="0"/>
              <a:t>–Richieste di rassicurazione a persone vicine</a:t>
            </a:r>
          </a:p>
          <a:p>
            <a:r>
              <a:rPr lang="it-IT" sz="2000" dirty="0"/>
              <a:t>–Attenzione ancora più focalizzata sui “prodromi”</a:t>
            </a:r>
          </a:p>
          <a:p>
            <a:r>
              <a:rPr lang="it-IT" sz="2000" dirty="0" err="1"/>
              <a:t>•Paura</a:t>
            </a:r>
            <a:r>
              <a:rPr lang="it-IT" sz="2000" dirty="0"/>
              <a:t> delle coliche</a:t>
            </a:r>
          </a:p>
          <a:p>
            <a:r>
              <a:rPr lang="it-IT" sz="2000" dirty="0"/>
              <a:t>–Previene: preoccupazione costante, maggiore in alcuni periodi “più sensibili”, mangia in bianco</a:t>
            </a:r>
          </a:p>
          <a:p>
            <a:r>
              <a:rPr lang="it-IT" sz="2000" dirty="0"/>
              <a:t>–Assunzione di ansiolitici locali prima di qualsiasi sintomo nei periodi “critici”</a:t>
            </a:r>
          </a:p>
          <a:p>
            <a:r>
              <a:rPr lang="it-IT" sz="2000" dirty="0"/>
              <a:t>–Continui controlli: si tasta più volte al giorno per capire il gonfiore della pancia.</a:t>
            </a:r>
          </a:p>
          <a:p>
            <a:r>
              <a:rPr lang="it-IT" sz="2000" dirty="0"/>
              <a:t>–Controllo delle feci</a:t>
            </a:r>
          </a:p>
          <a:p>
            <a:r>
              <a:rPr lang="it-IT" sz="2000" dirty="0"/>
              <a:t>–Richieste di rassicurazione al medico inviante</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692695"/>
            <a:ext cx="7848872" cy="4678204"/>
          </a:xfrm>
          <a:prstGeom prst="rect">
            <a:avLst/>
          </a:prstGeom>
        </p:spPr>
        <p:txBody>
          <a:bodyPr wrap="square">
            <a:spAutoFit/>
          </a:bodyPr>
          <a:lstStyle/>
          <a:p>
            <a:endParaRPr lang="it-IT" dirty="0"/>
          </a:p>
          <a:p>
            <a:r>
              <a:rPr lang="it-IT" sz="2800" dirty="0"/>
              <a:t>Paure ipocondriache e loro gestione</a:t>
            </a:r>
          </a:p>
          <a:p>
            <a:endParaRPr lang="it-IT" sz="2800" dirty="0"/>
          </a:p>
          <a:p>
            <a:endParaRPr lang="it-IT" sz="2800" dirty="0"/>
          </a:p>
          <a:p>
            <a:r>
              <a:rPr lang="it-IT" sz="2800" dirty="0" err="1"/>
              <a:t>•Raffreddore</a:t>
            </a:r>
            <a:r>
              <a:rPr lang="it-IT" sz="2800" dirty="0"/>
              <a:t>:</a:t>
            </a:r>
          </a:p>
          <a:p>
            <a:r>
              <a:rPr lang="it-IT" sz="2800" dirty="0"/>
              <a:t>–Previene: cerca di non sudare, di non stare vicino a correnti, evita sbalzi di temperature, ecc.</a:t>
            </a:r>
          </a:p>
          <a:p>
            <a:r>
              <a:rPr lang="it-IT" sz="2800" dirty="0"/>
              <a:t>–Se sente uno starnuto, previene il peggio e assume antibiotici</a:t>
            </a:r>
          </a:p>
          <a:p>
            <a:r>
              <a:rPr lang="it-IT" sz="2800" dirty="0"/>
              <a:t>–Controlli dal medico e richieste di rassicurazione che comunque non servono e assume medicinali</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620689"/>
            <a:ext cx="8280920" cy="4678204"/>
          </a:xfrm>
          <a:prstGeom prst="rect">
            <a:avLst/>
          </a:prstGeom>
        </p:spPr>
        <p:txBody>
          <a:bodyPr wrap="square">
            <a:spAutoFit/>
          </a:bodyPr>
          <a:lstStyle/>
          <a:p>
            <a:endParaRPr lang="it-IT" dirty="0"/>
          </a:p>
          <a:p>
            <a:r>
              <a:rPr lang="it-IT" sz="2800" b="1" dirty="0"/>
              <a:t>Idea di sé e Scopi prioritari</a:t>
            </a:r>
          </a:p>
          <a:p>
            <a:endParaRPr lang="it-IT" sz="2800" dirty="0"/>
          </a:p>
          <a:p>
            <a:endParaRPr lang="it-IT" sz="2800" dirty="0"/>
          </a:p>
          <a:p>
            <a:r>
              <a:rPr lang="it-IT" sz="2800" dirty="0" err="1"/>
              <a:t>•</a:t>
            </a:r>
            <a:r>
              <a:rPr lang="it-IT" sz="2800" b="1" dirty="0" err="1"/>
              <a:t>Visione</a:t>
            </a:r>
            <a:r>
              <a:rPr lang="it-IT" sz="2800" b="1" dirty="0"/>
              <a:t> di sé</a:t>
            </a:r>
          </a:p>
          <a:p>
            <a:r>
              <a:rPr lang="it-IT" sz="2800" dirty="0"/>
              <a:t>–Idea di debolezza di sé (anche come aspetto fisico)</a:t>
            </a:r>
          </a:p>
          <a:p>
            <a:r>
              <a:rPr lang="it-IT" sz="2800" dirty="0"/>
              <a:t>–Idea di essere facile alle malattie</a:t>
            </a:r>
          </a:p>
          <a:p>
            <a:r>
              <a:rPr lang="it-IT" sz="2800" dirty="0" err="1"/>
              <a:t>•</a:t>
            </a:r>
            <a:r>
              <a:rPr lang="it-IT" sz="2800" b="1" dirty="0" err="1"/>
              <a:t>Scopi</a:t>
            </a:r>
            <a:endParaRPr lang="it-IT" sz="2800" b="1" dirty="0"/>
          </a:p>
          <a:p>
            <a:r>
              <a:rPr lang="it-IT" sz="2800" dirty="0"/>
              <a:t>–non essere malato</a:t>
            </a:r>
          </a:p>
          <a:p>
            <a:r>
              <a:rPr lang="it-IT" sz="2800" dirty="0"/>
              <a:t>–non essere debole (ansia e depressione = debolezza) </a:t>
            </a:r>
          </a:p>
          <a:p>
            <a:r>
              <a:rPr lang="it-IT" sz="2800" dirty="0"/>
              <a:t>–devo prevenire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a:buFont typeface="Arial" pitchFamily="34" charset="0"/>
              <a:buChar char="•"/>
            </a:pPr>
            <a:r>
              <a:rPr lang="it-IT" sz="1950" dirty="0">
                <a:latin typeface="+mj-lt"/>
              </a:rPr>
              <a:t> La malattia diventa un </a:t>
            </a:r>
            <a:r>
              <a:rPr lang="it-IT" sz="1950" b="1" dirty="0">
                <a:latin typeface="+mj-lt"/>
              </a:rPr>
              <a:t>elemento centrale dell’identità e dell’immagine di sé </a:t>
            </a:r>
            <a:r>
              <a:rPr lang="it-IT" sz="1950" dirty="0">
                <a:latin typeface="+mj-lt"/>
              </a:rPr>
              <a:t>dell’individuo, un frequente argomento di conversazione e una reazione caratteristica a eventi di vita stressanti. </a:t>
            </a:r>
          </a:p>
          <a:p>
            <a:pPr>
              <a:buFont typeface="Arial" pitchFamily="34" charset="0"/>
              <a:buChar char="•"/>
            </a:pPr>
            <a:endParaRPr lang="it-IT" sz="1950" dirty="0">
              <a:latin typeface="+mj-lt"/>
            </a:endParaRPr>
          </a:p>
          <a:p>
            <a:pPr>
              <a:buFont typeface="Arial" pitchFamily="34" charset="0"/>
              <a:buChar char="•"/>
            </a:pPr>
            <a:r>
              <a:rPr lang="it-IT" sz="1950" dirty="0">
                <a:latin typeface="+mj-lt"/>
              </a:rPr>
              <a:t> Gli individui con questo disturbo spesso </a:t>
            </a:r>
            <a:r>
              <a:rPr lang="it-IT" sz="1950" b="1" dirty="0">
                <a:latin typeface="+mj-lt"/>
              </a:rPr>
              <a:t>controllano ripetutamente se stessi </a:t>
            </a:r>
            <a:r>
              <a:rPr lang="it-IT" sz="1950" dirty="0">
                <a:latin typeface="+mj-lt"/>
              </a:rPr>
              <a:t>(es., esaminandosi la gola allo specchio), fanno </a:t>
            </a:r>
            <a:r>
              <a:rPr lang="it-IT" sz="1950" b="1" dirty="0">
                <a:latin typeface="+mj-lt"/>
              </a:rPr>
              <a:t>ricerche eccessive sulla malattia</a:t>
            </a:r>
            <a:r>
              <a:rPr lang="it-IT" sz="1950" dirty="0">
                <a:latin typeface="+mj-lt"/>
              </a:rPr>
              <a:t> che sospettano di avere (es., tramite Internet) e cercano ripetutamente </a:t>
            </a:r>
            <a:r>
              <a:rPr lang="it-IT" sz="1950" b="1" dirty="0">
                <a:latin typeface="+mj-lt"/>
              </a:rPr>
              <a:t>rassicurazione</a:t>
            </a:r>
            <a:r>
              <a:rPr lang="it-IT" sz="1950" dirty="0">
                <a:latin typeface="+mj-lt"/>
              </a:rPr>
              <a:t> da parte di familiari, amici o medici. </a:t>
            </a:r>
          </a:p>
        </p:txBody>
      </p:sp>
      <p:sp>
        <p:nvSpPr>
          <p:cNvPr id="3" name="Titolo 2"/>
          <p:cNvSpPr>
            <a:spLocks noGrp="1"/>
          </p:cNvSpPr>
          <p:nvPr>
            <p:ph type="title"/>
          </p:nvPr>
        </p:nvSpPr>
        <p:spPr/>
        <p:txBody>
          <a:bodyPr/>
          <a:lstStyle/>
          <a:p>
            <a:r>
              <a:rPr sz="1650" dirty="0"/>
              <a:t>Caratteristiche diagnostiche </a:t>
            </a:r>
            <a:endParaRPr lang="it-IT" sz="1650" dirty="0"/>
          </a:p>
        </p:txBody>
      </p:sp>
    </p:spTree>
    <p:extLst>
      <p:ext uri="{BB962C8B-B14F-4D97-AF65-F5344CB8AC3E}">
        <p14:creationId xmlns:p14="http://schemas.microsoft.com/office/powerpoint/2010/main" val="332857562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86000" y="2690336"/>
            <a:ext cx="4572000" cy="1477328"/>
          </a:xfrm>
          <a:prstGeom prst="rect">
            <a:avLst/>
          </a:prstGeom>
        </p:spPr>
        <p:txBody>
          <a:bodyPr>
            <a:spAutoFit/>
          </a:bodyPr>
          <a:lstStyle/>
          <a:p>
            <a:endParaRPr lang="it-IT" dirty="0"/>
          </a:p>
          <a:p>
            <a:r>
              <a:rPr lang="it-IT" dirty="0"/>
              <a:t>Il Modello del disturbo</a:t>
            </a:r>
          </a:p>
          <a:p>
            <a:endParaRPr lang="it-IT" dirty="0"/>
          </a:p>
          <a:p>
            <a:endParaRPr lang="it-IT" dirty="0"/>
          </a:p>
          <a:p>
            <a:r>
              <a:rPr lang="it-IT" dirty="0" err="1"/>
              <a:t>•esercitazione</a:t>
            </a:r>
            <a:endParaRPr lang="it-IT"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58847"/>
            <a:ext cx="8064896" cy="4801314"/>
          </a:xfrm>
          <a:prstGeom prst="rect">
            <a:avLst/>
          </a:prstGeom>
        </p:spPr>
        <p:txBody>
          <a:bodyPr wrap="square">
            <a:spAutoFit/>
          </a:bodyPr>
          <a:lstStyle/>
          <a:p>
            <a:endParaRPr lang="it-IT" dirty="0"/>
          </a:p>
          <a:p>
            <a:r>
              <a:rPr lang="it-IT" dirty="0"/>
              <a:t>Il ruolo del pensiero magico</a:t>
            </a:r>
          </a:p>
          <a:p>
            <a:endParaRPr lang="it-IT" dirty="0"/>
          </a:p>
          <a:p>
            <a:r>
              <a:rPr lang="it-IT" dirty="0"/>
              <a:t>T: Lei si considera così cagionevole, ma come mai da 8 anni non succede niente di grave (il pz nell’analisi degli eventi dopo l’operazione al rene ha detto che sono stati tutti pericoli scampati)?</a:t>
            </a:r>
          </a:p>
          <a:p>
            <a:r>
              <a:rPr lang="it-IT" dirty="0"/>
              <a:t>P: Ammettere a me stesso che non ho una malattia grave da 8 </a:t>
            </a:r>
            <a:r>
              <a:rPr lang="it-IT" dirty="0" err="1"/>
              <a:t>annie</a:t>
            </a:r>
            <a:r>
              <a:rPr lang="it-IT" dirty="0"/>
              <a:t> assumere quindi un atteggiamento più ottimistico, significa per me prestare il fianco alla punizione. Perché con una visione ottimistica del mio futuro non prevedo e quindi non prevengo la punizione”</a:t>
            </a:r>
          </a:p>
          <a:p>
            <a:r>
              <a:rPr lang="it-IT" dirty="0"/>
              <a:t>T: Questo atteggiamento di aspettarsi sempre il peggio lei lo ha anche rispetto ad altre situazioni, ad esempio il lavoro.</a:t>
            </a:r>
          </a:p>
          <a:p>
            <a:r>
              <a:rPr lang="it-IT" dirty="0"/>
              <a:t>P: Si, anche lì se mi lascio andare ad entusiasmi come ho fatto una volta ed è successo quello che lei sa bene, mi presto alla tegola in testa”</a:t>
            </a:r>
          </a:p>
          <a:p>
            <a:r>
              <a:rPr lang="it-IT" dirty="0"/>
              <a:t>T: Cosa intende dire?</a:t>
            </a:r>
          </a:p>
          <a:p>
            <a:r>
              <a:rPr lang="it-IT" dirty="0"/>
              <a:t>P: Che se assumo anche li un atteggiamento ottimistico, ecco la che arriva la punizione perché non sono stato attento.</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476672"/>
            <a:ext cx="8352928" cy="4985980"/>
          </a:xfrm>
          <a:prstGeom prst="rect">
            <a:avLst/>
          </a:prstGeom>
        </p:spPr>
        <p:txBody>
          <a:bodyPr wrap="square">
            <a:spAutoFit/>
          </a:bodyPr>
          <a:lstStyle/>
          <a:p>
            <a:endParaRPr lang="it-IT" dirty="0"/>
          </a:p>
          <a:p>
            <a:r>
              <a:rPr lang="it-IT" sz="2000" dirty="0"/>
              <a:t>Il ruolo del pensiero magico -2</a:t>
            </a:r>
          </a:p>
          <a:p>
            <a:endParaRPr lang="it-IT" sz="2000" dirty="0"/>
          </a:p>
          <a:p>
            <a:endParaRPr lang="it-IT" sz="2000" dirty="0"/>
          </a:p>
          <a:p>
            <a:r>
              <a:rPr lang="it-IT" sz="2000" dirty="0"/>
              <a:t>•Il timore della punizione imminente (della spada di Damocle sopra la testa) se smette di preoccuparsi ed aspettarsi il peggio, in questo paziente non è confinata solamente allo stato di salute, ma si estende ad altri campi, che comunque si riallacciano alla salute psicologica perché il timore è di prendere la botta forte di depressione che non ti fa più riemergere, “il colpo di grazia”.</a:t>
            </a:r>
          </a:p>
          <a:p>
            <a:r>
              <a:rPr lang="it-IT" sz="2000" dirty="0" err="1"/>
              <a:t>•Il</a:t>
            </a:r>
            <a:r>
              <a:rPr lang="it-IT" sz="2000" dirty="0"/>
              <a:t> ricorso a questo tipo di pensiero è così massiccio che qualsiasi cosa negativa che succede, il paziente va a ritroso nel tempo finché non trova una sua qualche omissione o azione che possa “giustificare” l’evento avvenuto.</a:t>
            </a:r>
          </a:p>
          <a:p>
            <a:r>
              <a:rPr lang="it-IT" sz="2000" dirty="0" err="1"/>
              <a:t>•Se</a:t>
            </a:r>
            <a:r>
              <a:rPr lang="it-IT" sz="2000" dirty="0"/>
              <a:t> invece fa qualche azione particolare, finché non arriva una punizione (quella che sia) lui è teso e preoccupato che essa arrivi.</a:t>
            </a:r>
          </a:p>
          <a:p>
            <a:r>
              <a:rPr lang="it-IT" sz="2000" dirty="0"/>
              <a:t>–Ad es. Era andato fiducioso a fare un concorso a Milano, e il Pendolino è deragliato.</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620688"/>
            <a:ext cx="7560840" cy="4801314"/>
          </a:xfrm>
          <a:prstGeom prst="rect">
            <a:avLst/>
          </a:prstGeom>
        </p:spPr>
        <p:txBody>
          <a:bodyPr wrap="square">
            <a:spAutoFit/>
          </a:bodyPr>
          <a:lstStyle/>
          <a:p>
            <a:endParaRPr lang="it-IT" dirty="0"/>
          </a:p>
          <a:p>
            <a:r>
              <a:rPr lang="it-IT" sz="3600" dirty="0"/>
              <a:t>Il ruolo del pensiero magico -3</a:t>
            </a:r>
          </a:p>
          <a:p>
            <a:endParaRPr lang="it-IT" sz="3600" dirty="0"/>
          </a:p>
          <a:p>
            <a:endParaRPr lang="it-IT" sz="3600" dirty="0"/>
          </a:p>
          <a:p>
            <a:r>
              <a:rPr lang="it-IT" sz="3600" dirty="0" err="1"/>
              <a:t>•Come</a:t>
            </a:r>
            <a:r>
              <a:rPr lang="it-IT" sz="3600" dirty="0"/>
              <a:t> affrontare questa problematica?</a:t>
            </a:r>
          </a:p>
          <a:p>
            <a:r>
              <a:rPr lang="it-IT" sz="3600" dirty="0"/>
              <a:t>–Quali obiettivi? </a:t>
            </a:r>
          </a:p>
          <a:p>
            <a:r>
              <a:rPr lang="it-IT" sz="3600" dirty="0"/>
              <a:t>–Quale strategia?</a:t>
            </a:r>
          </a:p>
          <a:p>
            <a:r>
              <a:rPr lang="it-IT" sz="3600" dirty="0"/>
              <a:t>–Quali interventi?</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571528"/>
            <a:ext cx="7848872" cy="4985980"/>
          </a:xfrm>
          <a:prstGeom prst="rect">
            <a:avLst/>
          </a:prstGeom>
        </p:spPr>
        <p:txBody>
          <a:bodyPr wrap="square">
            <a:spAutoFit/>
          </a:bodyPr>
          <a:lstStyle/>
          <a:p>
            <a:endParaRPr lang="it-IT" dirty="0"/>
          </a:p>
          <a:p>
            <a:r>
              <a:rPr lang="it-IT" dirty="0"/>
              <a:t>Il ruolo del pensiero magico -4</a:t>
            </a:r>
          </a:p>
          <a:p>
            <a:endParaRPr lang="it-IT" sz="2400" dirty="0"/>
          </a:p>
          <a:p>
            <a:r>
              <a:rPr lang="it-IT" sz="2400" dirty="0"/>
              <a:t>Credenza: se non mi preoccupo e mi permetto una visione più ottimistica della vita, sarò punito.</a:t>
            </a:r>
          </a:p>
          <a:p>
            <a:r>
              <a:rPr lang="it-IT" sz="2400" dirty="0"/>
              <a:t>Fargli trovare i </a:t>
            </a:r>
            <a:r>
              <a:rPr lang="it-IT" sz="2400" dirty="0" err="1"/>
              <a:t>controesempi</a:t>
            </a:r>
            <a:r>
              <a:rPr lang="it-IT" sz="2400" dirty="0"/>
              <a:t>:</a:t>
            </a:r>
          </a:p>
          <a:p>
            <a:endParaRPr lang="it-IT" sz="2400" dirty="0"/>
          </a:p>
          <a:p>
            <a:r>
              <a:rPr lang="it-IT" sz="2400" dirty="0"/>
              <a:t>–Tutte le volte che ho fatto qualcosa (o avuto atteggiamento positivo) e non è avvenuta la punizione (il problema è che se è vago il nesso causale si possa sempre trovare).</a:t>
            </a:r>
          </a:p>
          <a:p>
            <a:r>
              <a:rPr lang="it-IT" sz="2400" dirty="0"/>
              <a:t>–Tutte le volte che mi sono preoccupato, ma eventi negativi sono occorsi lo stesso.</a:t>
            </a:r>
          </a:p>
          <a:p>
            <a:r>
              <a:rPr lang="it-IT" sz="2400" dirty="0"/>
              <a:t>Esercizio di assunzione di rischio per trovare </a:t>
            </a:r>
            <a:r>
              <a:rPr lang="it-IT" sz="2400" dirty="0" err="1"/>
              <a:t>controesempi</a:t>
            </a:r>
            <a:endParaRPr lang="it-IT" sz="2400" dirty="0"/>
          </a:p>
          <a:p>
            <a:endParaRPr lang="it-IT"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2910" y="857232"/>
            <a:ext cx="8072494" cy="5509200"/>
          </a:xfrm>
          <a:prstGeom prst="rect">
            <a:avLst/>
          </a:prstGeom>
        </p:spPr>
        <p:txBody>
          <a:bodyPr wrap="square">
            <a:spAutoFit/>
          </a:bodyPr>
          <a:lstStyle/>
          <a:p>
            <a:r>
              <a:rPr lang="it-IT" sz="3200" dirty="0"/>
              <a:t>•(atteggiamento positivo o azione &gt; punizione):</a:t>
            </a:r>
          </a:p>
          <a:p>
            <a:r>
              <a:rPr lang="it-IT" sz="3200" dirty="0"/>
              <a:t>–Definire il tipo di punizione per tipo di azione</a:t>
            </a:r>
          </a:p>
          <a:p>
            <a:r>
              <a:rPr lang="it-IT" sz="3200" dirty="0"/>
              <a:t>–Definire i tempi entro i quali deve avvenire (meglio massimo 1 settimana)</a:t>
            </a:r>
          </a:p>
          <a:p>
            <a:r>
              <a:rPr lang="it-IT" sz="3200" dirty="0"/>
              <a:t>–Fare una lista dei comportamenti e delle conseguenze e dei tempi, attribuendogli la gravità percepita (0-100).</a:t>
            </a:r>
          </a:p>
          <a:p>
            <a:r>
              <a:rPr lang="it-IT" sz="3200" dirty="0"/>
              <a:t>–Iniziare da un evento che comporta una conseguenza non terribile. </a:t>
            </a:r>
          </a:p>
          <a:p>
            <a:r>
              <a:rPr lang="it-IT" sz="3200" dirty="0"/>
              <a:t>–Compito a casa di mettere in atto e verificare le evidenze.</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692696"/>
            <a:ext cx="7776864" cy="5539978"/>
          </a:xfrm>
          <a:prstGeom prst="rect">
            <a:avLst/>
          </a:prstGeom>
        </p:spPr>
        <p:txBody>
          <a:bodyPr wrap="square">
            <a:spAutoFit/>
          </a:bodyPr>
          <a:lstStyle/>
          <a:p>
            <a:endParaRPr lang="it-IT" dirty="0"/>
          </a:p>
          <a:p>
            <a:r>
              <a:rPr lang="it-IT" sz="2800" b="1" dirty="0"/>
              <a:t>Idea di sé come fragile e facile alle malattie</a:t>
            </a:r>
          </a:p>
          <a:p>
            <a:endParaRPr lang="it-IT" sz="2800" dirty="0"/>
          </a:p>
          <a:p>
            <a:endParaRPr lang="it-IT" sz="2800" dirty="0"/>
          </a:p>
          <a:p>
            <a:r>
              <a:rPr lang="it-IT" sz="2800" dirty="0"/>
              <a:t>Metafora della malattia intelligente</a:t>
            </a:r>
          </a:p>
          <a:p>
            <a:r>
              <a:rPr lang="it-IT" sz="2800" dirty="0"/>
              <a:t>Confronto con altri</a:t>
            </a:r>
          </a:p>
          <a:p>
            <a:r>
              <a:rPr lang="it-IT" sz="2800" dirty="0"/>
              <a:t>Rendimento lavorativo</a:t>
            </a:r>
          </a:p>
          <a:p>
            <a:r>
              <a:rPr lang="it-IT" sz="2800" dirty="0"/>
              <a:t>–lui è uno che si considera con cali di attenzione perché alcune volte dopo 12 ore ininterrotte di lavoro si distrae dal computer e si mette a pensare ad altro</a:t>
            </a:r>
          </a:p>
          <a:p>
            <a:r>
              <a:rPr lang="it-IT" sz="2800" dirty="0"/>
              <a:t>Tecnica delle 2 sedie</a:t>
            </a:r>
          </a:p>
          <a:p>
            <a:r>
              <a:rPr lang="it-IT" sz="2800" dirty="0"/>
              <a:t>Tecnica del duplice modello</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980728"/>
            <a:ext cx="7920880" cy="5109091"/>
          </a:xfrm>
          <a:prstGeom prst="rect">
            <a:avLst/>
          </a:prstGeom>
        </p:spPr>
        <p:txBody>
          <a:bodyPr wrap="square">
            <a:spAutoFit/>
          </a:bodyPr>
          <a:lstStyle/>
          <a:p>
            <a:endParaRPr lang="it-IT" dirty="0"/>
          </a:p>
          <a:p>
            <a:r>
              <a:rPr lang="it-IT" sz="2800" b="1" dirty="0"/>
              <a:t>Idea di sé come fragile e facile alle malattie</a:t>
            </a:r>
          </a:p>
          <a:p>
            <a:endParaRPr lang="it-IT" sz="2800" dirty="0"/>
          </a:p>
          <a:p>
            <a:endParaRPr lang="it-IT" sz="2800" dirty="0"/>
          </a:p>
          <a:p>
            <a:r>
              <a:rPr lang="it-IT" sz="2800" dirty="0"/>
              <a:t>Intervento su pensiero magico</a:t>
            </a:r>
          </a:p>
          <a:p>
            <a:r>
              <a:rPr lang="it-IT" sz="2800" dirty="0"/>
              <a:t>Accettazione del rischio della malattia</a:t>
            </a:r>
          </a:p>
          <a:p>
            <a:r>
              <a:rPr lang="it-IT" sz="2800" dirty="0"/>
              <a:t>–Definizione e gradazione degli scopi</a:t>
            </a:r>
          </a:p>
          <a:p>
            <a:r>
              <a:rPr lang="it-IT" sz="2800" dirty="0" err="1"/>
              <a:t>•Regole</a:t>
            </a:r>
            <a:r>
              <a:rPr lang="it-IT" sz="2800" dirty="0"/>
              <a:t> di stop</a:t>
            </a:r>
          </a:p>
          <a:p>
            <a:r>
              <a:rPr lang="it-IT" sz="2800" dirty="0" err="1"/>
              <a:t>•I</a:t>
            </a:r>
            <a:r>
              <a:rPr lang="it-IT" sz="2800" dirty="0"/>
              <a:t> costi della persistenza</a:t>
            </a:r>
          </a:p>
          <a:p>
            <a:r>
              <a:rPr lang="it-IT" sz="2800" dirty="0" err="1"/>
              <a:t>•Analisi</a:t>
            </a:r>
            <a:r>
              <a:rPr lang="it-IT" sz="2800" dirty="0"/>
              <a:t> dei diversi gradi di patologia e diversi gradi di </a:t>
            </a:r>
            <a:r>
              <a:rPr lang="it-IT" sz="2800" dirty="0" err="1"/>
              <a:t>compromissionedella</a:t>
            </a:r>
            <a:r>
              <a:rPr lang="it-IT" sz="2800" dirty="0"/>
              <a:t> vita</a:t>
            </a:r>
          </a:p>
          <a:p>
            <a:r>
              <a:rPr lang="it-IT" sz="2800" dirty="0"/>
              <a:t>–Modifica del livello di aspettativa.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1484784"/>
            <a:ext cx="7992888" cy="3211329"/>
          </a:xfrm>
          <a:prstGeom prst="rect">
            <a:avLst/>
          </a:prstGeom>
        </p:spPr>
        <p:txBody>
          <a:bodyPr wrap="square">
            <a:spAutoFit/>
          </a:bodyPr>
          <a:lstStyle/>
          <a:p>
            <a:endParaRPr lang="it-IT" dirty="0"/>
          </a:p>
          <a:p>
            <a:r>
              <a:rPr lang="it-IT" dirty="0"/>
              <a:t>Cosa Ricordare </a:t>
            </a:r>
          </a:p>
          <a:p>
            <a:endParaRPr lang="it-IT" dirty="0"/>
          </a:p>
          <a:p>
            <a:endParaRPr lang="it-IT" dirty="0"/>
          </a:p>
          <a:p>
            <a:r>
              <a:rPr lang="it-IT" dirty="0" err="1"/>
              <a:t>•Saper</a:t>
            </a:r>
            <a:r>
              <a:rPr lang="it-IT" dirty="0"/>
              <a:t> ricostruire il Modello Cognitivo del disturbo</a:t>
            </a:r>
          </a:p>
          <a:p>
            <a:r>
              <a:rPr lang="it-IT" dirty="0" err="1"/>
              <a:t>•Il</a:t>
            </a:r>
            <a:r>
              <a:rPr lang="it-IT" dirty="0"/>
              <a:t> ruolo della Rassicurazione</a:t>
            </a:r>
          </a:p>
          <a:p>
            <a:r>
              <a:rPr lang="it-IT" dirty="0"/>
              <a:t>–Nel mantenimento del disturbo</a:t>
            </a:r>
          </a:p>
          <a:p>
            <a:r>
              <a:rPr lang="it-IT" dirty="0"/>
              <a:t>–Nella relazione terapeutica</a:t>
            </a:r>
          </a:p>
          <a:p>
            <a:r>
              <a:rPr lang="it-IT" dirty="0" err="1"/>
              <a:t>•Il</a:t>
            </a:r>
            <a:r>
              <a:rPr lang="it-IT" dirty="0"/>
              <a:t> rapporto che il terapeuta deve intrattenere con il sintomo fisico lamentato dal </a:t>
            </a:r>
            <a:r>
              <a:rPr lang="it-IT" dirty="0" err="1"/>
              <a:t>pz</a:t>
            </a:r>
            <a:r>
              <a:rPr lang="it-IT" dirty="0"/>
              <a:t>.</a:t>
            </a:r>
          </a:p>
          <a:p>
            <a:r>
              <a:rPr lang="it-IT" dirty="0" err="1"/>
              <a:t>•La</a:t>
            </a:r>
            <a:r>
              <a:rPr lang="it-IT" dirty="0"/>
              <a:t> necessità dell’Accettazione</a:t>
            </a:r>
          </a:p>
        </p:txBody>
      </p:sp>
      <p:sp>
        <p:nvSpPr>
          <p:cNvPr id="3" name="Rettangolo 2"/>
          <p:cNvSpPr/>
          <p:nvPr/>
        </p:nvSpPr>
        <p:spPr>
          <a:xfrm>
            <a:off x="4550479" y="951985"/>
            <a:ext cx="1633717" cy="369332"/>
          </a:xfrm>
          <a:prstGeom prst="rect">
            <a:avLst/>
          </a:prstGeom>
        </p:spPr>
        <p:txBody>
          <a:bodyPr wrap="none">
            <a:spAutoFit/>
          </a:bodyPr>
          <a:lstStyle/>
          <a:p>
            <a:pPr lvl="0"/>
            <a:r>
              <a:rPr lang="it-IT" dirty="0">
                <a:solidFill>
                  <a:prstClr val="black"/>
                </a:solidFill>
              </a:rPr>
              <a:t>Cosa Ricordare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5C28BF-5770-4836-8427-31BC78B03699}"/>
              </a:ext>
            </a:extLst>
          </p:cNvPr>
          <p:cNvSpPr>
            <a:spLocks noGrp="1"/>
          </p:cNvSpPr>
          <p:nvPr>
            <p:ph type="title"/>
          </p:nvPr>
        </p:nvSpPr>
        <p:spPr/>
        <p:txBody>
          <a:bodyPr>
            <a:normAutofit fontScale="90000"/>
          </a:bodyPr>
          <a:lstStyle/>
          <a:p>
            <a:r>
              <a:rPr lang="it-IT" dirty="0">
                <a:latin typeface="Tahoma" panose="020B0604030504040204" pitchFamily="34" charset="0"/>
              </a:rPr>
              <a:t>IPOCONDRIA: GENERALITÁ (I)</a:t>
            </a:r>
            <a:br>
              <a:rPr lang="it-IT" dirty="0">
                <a:latin typeface="Tahoma" panose="020B0604030504040204" pitchFamily="34" charset="0"/>
              </a:rPr>
            </a:br>
            <a:endParaRPr lang="it-IT" dirty="0"/>
          </a:p>
        </p:txBody>
      </p:sp>
      <p:sp>
        <p:nvSpPr>
          <p:cNvPr id="3" name="Segnaposto contenuto 2">
            <a:extLst>
              <a:ext uri="{FF2B5EF4-FFF2-40B4-BE49-F238E27FC236}">
                <a16:creationId xmlns:a16="http://schemas.microsoft.com/office/drawing/2014/main" id="{14DD5E6F-9CF1-42C6-B07B-8192F5B6BD1E}"/>
              </a:ext>
            </a:extLst>
          </p:cNvPr>
          <p:cNvSpPr>
            <a:spLocks noGrp="1"/>
          </p:cNvSpPr>
          <p:nvPr>
            <p:ph idx="1"/>
          </p:nvPr>
        </p:nvSpPr>
        <p:spPr/>
        <p:txBody>
          <a:bodyPr>
            <a:normAutofit/>
          </a:bodyPr>
          <a:lstStyle/>
          <a:p>
            <a:pPr algn="l"/>
            <a:r>
              <a:rPr lang="it-IT" sz="1800" dirty="0">
                <a:latin typeface="Tahoma" panose="020B0604030504040204" pitchFamily="34" charset="0"/>
              </a:rPr>
              <a:t>• La prevalenza non è nota. In uno studio del 1985 il 9% dei pazienti non</a:t>
            </a:r>
          </a:p>
          <a:p>
            <a:pPr algn="l"/>
            <a:r>
              <a:rPr lang="it-IT" sz="1800" dirty="0">
                <a:latin typeface="Tahoma" panose="020B0604030504040204" pitchFamily="34" charset="0"/>
              </a:rPr>
              <a:t>credeva alle rassicurazioni del medico.</a:t>
            </a:r>
          </a:p>
          <a:p>
            <a:pPr algn="l"/>
            <a:r>
              <a:rPr lang="it-IT" sz="1800" dirty="0">
                <a:latin typeface="Tahoma" panose="020B0604030504040204" pitchFamily="34" charset="0"/>
              </a:rPr>
              <a:t>• </a:t>
            </a:r>
            <a:r>
              <a:rPr lang="it-IT" sz="1800" dirty="0" err="1">
                <a:latin typeface="Tahoma" panose="020B0604030504040204" pitchFamily="34" charset="0"/>
              </a:rPr>
              <a:t>Pilowsky</a:t>
            </a:r>
            <a:r>
              <a:rPr lang="it-IT" sz="1800" dirty="0">
                <a:latin typeface="Tahoma" panose="020B0604030504040204" pitchFamily="34" charset="0"/>
              </a:rPr>
              <a:t> (1967) distingueva fra:</a:t>
            </a:r>
          </a:p>
          <a:p>
            <a:pPr algn="l"/>
            <a:r>
              <a:rPr lang="it-IT" sz="1800" dirty="0">
                <a:latin typeface="Tahoma" panose="020B0604030504040204" pitchFamily="34" charset="0"/>
              </a:rPr>
              <a:t>– Preoccupazioni corporee: continuo e ripetuto controllo del proprio corpo ed enfatizzazione dei propri disturbi fisici.</a:t>
            </a:r>
          </a:p>
          <a:p>
            <a:pPr algn="l"/>
            <a:r>
              <a:rPr lang="it-IT" sz="1800" dirty="0">
                <a:latin typeface="Tahoma" panose="020B0604030504040204" pitchFamily="34" charset="0"/>
              </a:rPr>
              <a:t>– Fobia delle malattie: evitamento del medico per il timore di diagnosi infausta.</a:t>
            </a:r>
          </a:p>
          <a:p>
            <a:pPr algn="l"/>
            <a:r>
              <a:rPr lang="it-IT" sz="1800" dirty="0">
                <a:latin typeface="Tahoma" panose="020B0604030504040204" pitchFamily="34" charset="0"/>
              </a:rPr>
              <a:t>– Convinzione di malattia: risposta aggressiva alle rassicurazioni del medico che non vi è alcuna malattia.</a:t>
            </a:r>
          </a:p>
          <a:p>
            <a:pPr algn="l"/>
            <a:r>
              <a:rPr lang="it-IT" sz="1800" dirty="0">
                <a:latin typeface="Tahoma" panose="020B0604030504040204" pitchFamily="34" charset="0"/>
              </a:rPr>
              <a:t>• L</a:t>
            </a:r>
            <a:r>
              <a:rPr lang="it-IT" sz="1800" dirty="0">
                <a:latin typeface="Arial" panose="020B0604020202020204" pitchFamily="34" charset="0"/>
              </a:rPr>
              <a:t>’</a:t>
            </a:r>
            <a:r>
              <a:rPr lang="it-IT" sz="1800" dirty="0">
                <a:latin typeface="Tahoma" panose="020B0604030504040204" pitchFamily="34" charset="0"/>
              </a:rPr>
              <a:t>età di inizio è la prima età adulta, sebbene possa verificarsi a ogni età.</a:t>
            </a:r>
          </a:p>
          <a:p>
            <a:pPr algn="l"/>
            <a:endParaRPr lang="it-IT" dirty="0"/>
          </a:p>
        </p:txBody>
      </p:sp>
    </p:spTree>
    <p:extLst>
      <p:ext uri="{BB962C8B-B14F-4D97-AF65-F5344CB8AC3E}">
        <p14:creationId xmlns:p14="http://schemas.microsoft.com/office/powerpoint/2010/main" val="2836798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1950" dirty="0">
                <a:latin typeface="+mj-lt"/>
              </a:rPr>
              <a:t> Questo incessante preoccuparsi diventa spesso </a:t>
            </a:r>
            <a:r>
              <a:rPr lang="it-IT" sz="1950" b="1" dirty="0">
                <a:latin typeface="+mj-lt"/>
              </a:rPr>
              <a:t>frustrante per gli altri </a:t>
            </a:r>
            <a:r>
              <a:rPr lang="it-IT" sz="1950" dirty="0">
                <a:latin typeface="+mj-lt"/>
              </a:rPr>
              <a:t>e può provocare </a:t>
            </a:r>
            <a:r>
              <a:rPr lang="it-IT" sz="1950" b="1" dirty="0">
                <a:latin typeface="+mj-lt"/>
              </a:rPr>
              <a:t>forte tensione all’interno della famiglia</a:t>
            </a:r>
            <a:r>
              <a:rPr lang="it-IT" sz="1950" dirty="0">
                <a:latin typeface="+mj-lt"/>
              </a:rPr>
              <a:t>. </a:t>
            </a:r>
          </a:p>
          <a:p>
            <a:pPr>
              <a:buFont typeface="Arial" pitchFamily="34" charset="0"/>
              <a:buChar char="•"/>
            </a:pPr>
            <a:endParaRPr lang="it-IT" sz="1950" dirty="0">
              <a:latin typeface="+mj-lt"/>
            </a:endParaRPr>
          </a:p>
          <a:p>
            <a:pPr>
              <a:buFont typeface="Arial" pitchFamily="34" charset="0"/>
              <a:buChar char="•"/>
            </a:pPr>
            <a:r>
              <a:rPr lang="it-IT" sz="1950" dirty="0">
                <a:latin typeface="+mj-lt"/>
              </a:rPr>
              <a:t> In alcuni casi, l’ansia porta a un </a:t>
            </a:r>
            <a:r>
              <a:rPr lang="it-IT" sz="1950" b="1" dirty="0">
                <a:latin typeface="+mj-lt"/>
              </a:rPr>
              <a:t>evitamento disadattivo </a:t>
            </a:r>
            <a:r>
              <a:rPr lang="it-IT" sz="1950" dirty="0">
                <a:latin typeface="+mj-lt"/>
              </a:rPr>
              <a:t>di situazioni (es., la visita a familiari malati) o di attività (es., l’esercizio fisico) che secondo questi individui potrebbero mettere a repentaglio la loro salute.</a:t>
            </a:r>
          </a:p>
          <a:p>
            <a:pPr>
              <a:buFont typeface="Arial" pitchFamily="34" charset="0"/>
              <a:buChar char="•"/>
            </a:pPr>
            <a:r>
              <a:rPr lang="it-IT" sz="1950" dirty="0">
                <a:latin typeface="+mj-lt"/>
              </a:rPr>
              <a:t> La maggior parte degli individui con disturbo da ansia di malattia fa ampiamente </a:t>
            </a:r>
            <a:r>
              <a:rPr lang="it-IT" sz="1950" b="1" dirty="0">
                <a:latin typeface="+mj-lt"/>
              </a:rPr>
              <a:t>ricorso all’assistenza medica</a:t>
            </a:r>
            <a:r>
              <a:rPr lang="it-IT" sz="1950" dirty="0">
                <a:latin typeface="+mj-lt"/>
              </a:rPr>
              <a:t>, anche se alcuni possono essere </a:t>
            </a:r>
            <a:r>
              <a:rPr lang="it-IT" sz="1950" b="1" dirty="0">
                <a:latin typeface="+mj-lt"/>
              </a:rPr>
              <a:t>troppo ansiosi per rivolgersi al medico</a:t>
            </a:r>
            <a:r>
              <a:rPr lang="it-IT" sz="1950" dirty="0">
                <a:latin typeface="+mj-lt"/>
              </a:rPr>
              <a:t>. </a:t>
            </a:r>
          </a:p>
          <a:p>
            <a:pPr>
              <a:buFont typeface="Arial" pitchFamily="34" charset="0"/>
              <a:buChar char="•"/>
            </a:pPr>
            <a:endParaRPr lang="it-IT" sz="1950" dirty="0">
              <a:latin typeface="+mj-lt"/>
            </a:endParaRPr>
          </a:p>
          <a:p>
            <a:pPr>
              <a:buFont typeface="Arial" pitchFamily="34" charset="0"/>
              <a:buChar char="•"/>
            </a:pPr>
            <a:r>
              <a:rPr lang="it-IT" sz="1950" dirty="0">
                <a:latin typeface="+mj-lt"/>
              </a:rPr>
              <a:t> Spesso consultano </a:t>
            </a:r>
            <a:r>
              <a:rPr lang="it-IT" sz="1950" b="1" dirty="0">
                <a:latin typeface="+mj-lt"/>
              </a:rPr>
              <a:t>più medici per lo stesso problema </a:t>
            </a:r>
            <a:r>
              <a:rPr lang="it-IT" sz="1950" dirty="0">
                <a:latin typeface="+mj-lt"/>
              </a:rPr>
              <a:t>e ottengono ripetutamente </a:t>
            </a:r>
            <a:r>
              <a:rPr lang="it-IT" sz="1950" b="1" dirty="0">
                <a:latin typeface="+mj-lt"/>
              </a:rPr>
              <a:t>risultati negativi nei test diagnostici</a:t>
            </a:r>
            <a:r>
              <a:rPr lang="it-IT" sz="1950" dirty="0">
                <a:latin typeface="+mj-lt"/>
              </a:rPr>
              <a:t>. Ma la rassicurazione dura poco</a:t>
            </a:r>
          </a:p>
          <a:p>
            <a:pPr>
              <a:buFont typeface="Arial" pitchFamily="34" charset="0"/>
              <a:buChar char="•"/>
            </a:pPr>
            <a:endParaRPr lang="it-IT" sz="1950" dirty="0">
              <a:latin typeface="+mj-lt"/>
            </a:endParaRPr>
          </a:p>
          <a:p>
            <a:endParaRPr lang="it-IT" dirty="0"/>
          </a:p>
        </p:txBody>
      </p:sp>
      <p:sp>
        <p:nvSpPr>
          <p:cNvPr id="3" name="Titolo 2"/>
          <p:cNvSpPr>
            <a:spLocks noGrp="1"/>
          </p:cNvSpPr>
          <p:nvPr>
            <p:ph type="title"/>
          </p:nvPr>
        </p:nvSpPr>
        <p:spPr/>
        <p:txBody>
          <a:bodyPr/>
          <a:lstStyle/>
          <a:p>
            <a:r>
              <a:rPr sz="1650" dirty="0"/>
              <a:t>Caratteristiche diagnostiche </a:t>
            </a:r>
            <a:endParaRPr lang="it-IT" sz="1650" dirty="0"/>
          </a:p>
        </p:txBody>
      </p:sp>
    </p:spTree>
    <p:extLst>
      <p:ext uri="{BB962C8B-B14F-4D97-AF65-F5344CB8AC3E}">
        <p14:creationId xmlns:p14="http://schemas.microsoft.com/office/powerpoint/2010/main" val="77648856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481AFB-0A61-4777-BB3F-65DAA8A3085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C8A2E01-B3A9-4EB5-97ED-E830BADF4C9A}"/>
              </a:ext>
            </a:extLst>
          </p:cNvPr>
          <p:cNvSpPr>
            <a:spLocks noGrp="1"/>
          </p:cNvSpPr>
          <p:nvPr>
            <p:ph idx="1"/>
          </p:nvPr>
        </p:nvSpPr>
        <p:spPr/>
        <p:txBody>
          <a:bodyPr>
            <a:normAutofit/>
          </a:bodyPr>
          <a:lstStyle/>
          <a:p>
            <a:pPr algn="l"/>
            <a:r>
              <a:rPr lang="it-IT" sz="2100" dirty="0">
                <a:latin typeface="Tahoma" panose="020B0604030504040204" pitchFamily="34" charset="0"/>
              </a:rPr>
              <a:t>• Il corso, senza trattamento, viene ritenuto cronico per la maggior parte dei pazienti, con oscillazioni. Con il trattamento i pazienti sembrano avere buona prognosi, sia a breve sia a lungo termine.</a:t>
            </a:r>
          </a:p>
          <a:p>
            <a:pPr algn="l"/>
            <a:r>
              <a:rPr lang="it-IT" sz="2100" dirty="0">
                <a:latin typeface="Tahoma" panose="020B0604030504040204" pitchFamily="34" charset="0"/>
              </a:rPr>
              <a:t>• Nel corso cronico, il disturbo appare simile a un DOC che dura l</a:t>
            </a:r>
            <a:r>
              <a:rPr lang="it-IT" sz="2100" dirty="0">
                <a:latin typeface="Arial" panose="020B0604020202020204" pitchFamily="34" charset="0"/>
              </a:rPr>
              <a:t>’</a:t>
            </a:r>
            <a:r>
              <a:rPr lang="it-IT" sz="2100" dirty="0">
                <a:latin typeface="Tahoma" panose="020B0604030504040204" pitchFamily="34" charset="0"/>
              </a:rPr>
              <a:t>intera vita, o anche a un disturbo di personalità. Quando il corso è intermittente, è possibile ricercare eventi di vita stressanti come causa della ricorrenza.</a:t>
            </a:r>
          </a:p>
          <a:p>
            <a:pPr algn="l"/>
            <a:endParaRPr lang="it-IT" sz="2100" dirty="0">
              <a:latin typeface="Tahoma" panose="020B0604030504040204" pitchFamily="34" charset="0"/>
            </a:endParaRPr>
          </a:p>
          <a:p>
            <a:pPr algn="l"/>
            <a:endParaRPr lang="it-IT" dirty="0"/>
          </a:p>
        </p:txBody>
      </p:sp>
    </p:spTree>
    <p:extLst>
      <p:ext uri="{BB962C8B-B14F-4D97-AF65-F5344CB8AC3E}">
        <p14:creationId xmlns:p14="http://schemas.microsoft.com/office/powerpoint/2010/main" val="357440589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72F2B8-3A80-49C2-B90A-9122BF162CA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D8D85FD-CAB5-418B-A380-F71E4B4E935A}"/>
              </a:ext>
            </a:extLst>
          </p:cNvPr>
          <p:cNvSpPr>
            <a:spLocks noGrp="1"/>
          </p:cNvSpPr>
          <p:nvPr>
            <p:ph idx="1"/>
          </p:nvPr>
        </p:nvSpPr>
        <p:spPr/>
        <p:txBody>
          <a:bodyPr>
            <a:normAutofit fontScale="85000" lnSpcReduction="20000"/>
          </a:bodyPr>
          <a:lstStyle/>
          <a:p>
            <a:r>
              <a:rPr lang="it-IT" dirty="0"/>
              <a:t>• I pazienti ipocondriaci hanno spesso la tendenza a passare sistematicamente in rassegna il proprio corpo alla ricerca di segni di malattia; tali controlli possono aggravare la condizione dell’area in questione, producendo </a:t>
            </a:r>
            <a:r>
              <a:rPr lang="it-IT" dirty="0" err="1"/>
              <a:t>segni,bolle</a:t>
            </a:r>
            <a:r>
              <a:rPr lang="it-IT" dirty="0"/>
              <a:t>, irritazioni, che inducono paziente e medico a sospettare erroneamente la presenza di una patologia. </a:t>
            </a:r>
          </a:p>
          <a:p>
            <a:endParaRPr lang="it-IT" dirty="0"/>
          </a:p>
          <a:p>
            <a:r>
              <a:rPr lang="it-IT" dirty="0"/>
              <a:t>Attualmente, in epoca di Internet, vi è la continua ricerca anche in rete di segni e sintomi patologico e di contatti </a:t>
            </a:r>
            <a:r>
              <a:rPr lang="it-IT" dirty="0" err="1"/>
              <a:t>conaltre</a:t>
            </a:r>
            <a:r>
              <a:rPr lang="it-IT" dirty="0"/>
              <a:t> persone che li presentano (“cybercondria”, Cairns, 1999).</a:t>
            </a:r>
          </a:p>
        </p:txBody>
      </p:sp>
    </p:spTree>
    <p:extLst>
      <p:ext uri="{BB962C8B-B14F-4D97-AF65-F5344CB8AC3E}">
        <p14:creationId xmlns:p14="http://schemas.microsoft.com/office/powerpoint/2010/main" val="193449022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9F0E8E-DFB2-4545-BEB2-BF7A09BB5A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5B3D9AE-C374-4169-8B7E-018AE7FFE1BC}"/>
              </a:ext>
            </a:extLst>
          </p:cNvPr>
          <p:cNvSpPr>
            <a:spLocks noGrp="1"/>
          </p:cNvSpPr>
          <p:nvPr>
            <p:ph idx="1"/>
          </p:nvPr>
        </p:nvSpPr>
        <p:spPr/>
        <p:txBody>
          <a:bodyPr>
            <a:normAutofit lnSpcReduction="10000"/>
          </a:bodyPr>
          <a:lstStyle/>
          <a:p>
            <a:r>
              <a:rPr lang="it-IT" dirty="0"/>
              <a:t>IPOCONDRIA: GENERALITÁ (II)</a:t>
            </a:r>
          </a:p>
          <a:p>
            <a:r>
              <a:rPr lang="it-IT" dirty="0"/>
              <a:t>• Il grado di insight varia da eccellente a scarso. Un declinare dell’insight porta a una “ideazione sopravvalutata”, che può giungere a un’intensità delirante. In caso di vero e proprio delirio per lunghi periodi, la diagnosi è </a:t>
            </a:r>
            <a:r>
              <a:rPr lang="it-IT" dirty="0" err="1"/>
              <a:t>diDisturbo</a:t>
            </a:r>
            <a:r>
              <a:rPr lang="it-IT" dirty="0"/>
              <a:t> Delirante o di Depressione Maggiore con caratteristiche psicotiche, non di Ipocondria.</a:t>
            </a:r>
          </a:p>
        </p:txBody>
      </p:sp>
    </p:spTree>
    <p:extLst>
      <p:ext uri="{BB962C8B-B14F-4D97-AF65-F5344CB8AC3E}">
        <p14:creationId xmlns:p14="http://schemas.microsoft.com/office/powerpoint/2010/main" val="323171413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EE6DB2-037F-4EBA-AD25-A88A53A9468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C0B3CD-CE61-42C8-8393-D12BDDF3CA8B}"/>
              </a:ext>
            </a:extLst>
          </p:cNvPr>
          <p:cNvSpPr>
            <a:spLocks noGrp="1"/>
          </p:cNvSpPr>
          <p:nvPr>
            <p:ph idx="1"/>
          </p:nvPr>
        </p:nvSpPr>
        <p:spPr/>
        <p:txBody>
          <a:bodyPr>
            <a:normAutofit fontScale="92500" lnSpcReduction="10000"/>
          </a:bodyPr>
          <a:lstStyle/>
          <a:p>
            <a:r>
              <a:rPr lang="it-IT" dirty="0"/>
              <a:t>• Ipocondria e Disturbo di Panico hanno caratteristiche comuni, soprattutto relativamente al fraintendimento di sintomi fisici. Però vi sono delle differenze:</a:t>
            </a:r>
          </a:p>
          <a:p>
            <a:r>
              <a:rPr lang="it-IT" dirty="0"/>
              <a:t>– La velocità con cui la catastrofe viene anticipata (immediatamente nel panico e a lungo termine nell’ipocondria).</a:t>
            </a:r>
          </a:p>
          <a:p>
            <a:r>
              <a:rPr lang="it-IT" dirty="0"/>
              <a:t>– I sintomi su cui si focalizzano i fraintendimenti (il panico coinvolge sintomi che sono più facilmente aumentati dall’ansia stessa).</a:t>
            </a:r>
          </a:p>
          <a:p>
            <a:endParaRPr lang="it-IT" dirty="0"/>
          </a:p>
        </p:txBody>
      </p:sp>
    </p:spTree>
    <p:extLst>
      <p:ext uri="{BB962C8B-B14F-4D97-AF65-F5344CB8AC3E}">
        <p14:creationId xmlns:p14="http://schemas.microsoft.com/office/powerpoint/2010/main" val="32024175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7240E8-3A06-47F7-BE39-6592EC116A1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7D5968-2209-4A0B-A4FC-63DDA2FBA19C}"/>
              </a:ext>
            </a:extLst>
          </p:cNvPr>
          <p:cNvSpPr>
            <a:spLocks noGrp="1"/>
          </p:cNvSpPr>
          <p:nvPr>
            <p:ph idx="1"/>
          </p:nvPr>
        </p:nvSpPr>
        <p:spPr/>
        <p:txBody>
          <a:bodyPr>
            <a:normAutofit fontScale="92500" lnSpcReduction="10000"/>
          </a:bodyPr>
          <a:lstStyle/>
          <a:p>
            <a:r>
              <a:rPr lang="it-IT" dirty="0"/>
              <a:t>– I comportamenti emessi dai pazienti per rassicurarsi (fuga ed evitamento </a:t>
            </a:r>
            <a:r>
              <a:rPr lang="it-IT" dirty="0" err="1"/>
              <a:t>nelpanico</a:t>
            </a:r>
            <a:r>
              <a:rPr lang="it-IT" dirty="0"/>
              <a:t>, controlli e rassicurazioni nell’ipocondria).</a:t>
            </a:r>
          </a:p>
          <a:p>
            <a:r>
              <a:rPr lang="it-IT" dirty="0"/>
              <a:t>• Rilevanti rassomiglianze vi sono anche fra DOC e ipocondria. Una forma ossessiva di ipocondria può essere presa in considerazione quando </a:t>
            </a:r>
            <a:r>
              <a:rPr lang="it-IT" dirty="0" err="1"/>
              <a:t>ilpaziente</a:t>
            </a:r>
            <a:r>
              <a:rPr lang="it-IT" dirty="0"/>
              <a:t> fa domande del tipo “Ma dottore, come posso essere sicuro?”.</a:t>
            </a:r>
          </a:p>
          <a:p>
            <a:r>
              <a:rPr lang="it-IT" dirty="0"/>
              <a:t>Questo sottotipo di ipocondria può essere curato   </a:t>
            </a:r>
            <a:r>
              <a:rPr lang="it-IT" dirty="0" err="1"/>
              <a:t>farmaciparticolarmente</a:t>
            </a:r>
            <a:r>
              <a:rPr lang="it-IT" dirty="0"/>
              <a:t> utili per il DOC.</a:t>
            </a:r>
          </a:p>
          <a:p>
            <a:endParaRPr lang="it-IT" dirty="0"/>
          </a:p>
        </p:txBody>
      </p:sp>
    </p:spTree>
    <p:extLst>
      <p:ext uri="{BB962C8B-B14F-4D97-AF65-F5344CB8AC3E}">
        <p14:creationId xmlns:p14="http://schemas.microsoft.com/office/powerpoint/2010/main" val="301106637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F0B0D-7554-4705-9C03-EBE28E942E2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54107DA-974F-46C7-9436-89387D53669C}"/>
              </a:ext>
            </a:extLst>
          </p:cNvPr>
          <p:cNvSpPr>
            <a:spLocks noGrp="1"/>
          </p:cNvSpPr>
          <p:nvPr>
            <p:ph idx="1"/>
          </p:nvPr>
        </p:nvSpPr>
        <p:spPr>
          <a:xfrm>
            <a:off x="375636" y="2193178"/>
            <a:ext cx="7886700" cy="3263504"/>
          </a:xfrm>
        </p:spPr>
        <p:txBody>
          <a:bodyPr>
            <a:normAutofit fontScale="77500" lnSpcReduction="20000"/>
          </a:bodyPr>
          <a:lstStyle/>
          <a:p>
            <a:pPr algn="l"/>
            <a:r>
              <a:rPr lang="it-IT" sz="4500" dirty="0">
                <a:latin typeface="Tahoma" panose="020B0604030504040204" pitchFamily="34" charset="0"/>
              </a:rPr>
              <a:t>IPOTESI EZIOPATOGENETICHE (I)</a:t>
            </a:r>
          </a:p>
          <a:p>
            <a:pPr algn="l"/>
            <a:r>
              <a:rPr lang="it-IT" sz="3300" dirty="0">
                <a:latin typeface="Tahoma" panose="020B0604030504040204" pitchFamily="34" charset="0"/>
              </a:rPr>
              <a:t> </a:t>
            </a:r>
            <a:endParaRPr lang="it-IT" sz="2100" dirty="0">
              <a:latin typeface="Tahoma" panose="020B0604030504040204" pitchFamily="34" charset="0"/>
            </a:endParaRPr>
          </a:p>
          <a:p>
            <a:pPr algn="l"/>
            <a:r>
              <a:rPr lang="it-IT" sz="3300" dirty="0">
                <a:latin typeface="Tahoma" panose="020B0604030504040204" pitchFamily="34" charset="0"/>
              </a:rPr>
              <a:t>• </a:t>
            </a:r>
            <a:r>
              <a:rPr lang="it-IT" sz="3000" dirty="0">
                <a:latin typeface="Tahoma" panose="020B0604030504040204" pitchFamily="34" charset="0"/>
              </a:rPr>
              <a:t>Modello cognitivo-comportamentale:</a:t>
            </a:r>
          </a:p>
          <a:p>
            <a:pPr algn="l"/>
            <a:r>
              <a:rPr lang="it-IT" sz="2100" dirty="0">
                <a:latin typeface="Tahoma" panose="020B0604030504040204" pitchFamily="34" charset="0"/>
              </a:rPr>
              <a:t>– L </a:t>
            </a:r>
            <a:r>
              <a:rPr lang="it-IT" sz="2100" dirty="0">
                <a:latin typeface="Arial" panose="020B0604020202020204" pitchFamily="34" charset="0"/>
              </a:rPr>
              <a:t>’ </a:t>
            </a:r>
            <a:r>
              <a:rPr lang="it-IT" sz="2100" dirty="0">
                <a:latin typeface="Tahoma" panose="020B0604030504040204" pitchFamily="34" charset="0"/>
              </a:rPr>
              <a:t>ipocondria deriva da errate percezioni e valutazioni irrealistiche di</a:t>
            </a:r>
          </a:p>
          <a:p>
            <a:pPr algn="l"/>
            <a:r>
              <a:rPr lang="it-IT" sz="2100" dirty="0">
                <a:latin typeface="Tahoma" panose="020B0604030504040204" pitchFamily="34" charset="0"/>
              </a:rPr>
              <a:t>minaccia in cui il soggetto fraintende innocui sintomi somatici come</a:t>
            </a:r>
          </a:p>
          <a:p>
            <a:pPr algn="l"/>
            <a:r>
              <a:rPr lang="it-IT" sz="2100" dirty="0">
                <a:latin typeface="Tahoma" panose="020B0604030504040204" pitchFamily="34" charset="0"/>
              </a:rPr>
              <a:t>aventi gravi implicazioni per la salute. La percezione della minaccia attiva</a:t>
            </a:r>
          </a:p>
          <a:p>
            <a:pPr algn="l"/>
            <a:r>
              <a:rPr lang="it-IT" sz="2100" dirty="0">
                <a:latin typeface="Tahoma" panose="020B0604030504040204" pitchFamily="34" charset="0"/>
              </a:rPr>
              <a:t>una strategia del tipo </a:t>
            </a:r>
            <a:r>
              <a:rPr lang="it-IT" sz="2100" dirty="0">
                <a:latin typeface="Arial" panose="020B0604020202020204" pitchFamily="34" charset="0"/>
              </a:rPr>
              <a:t>“</a:t>
            </a:r>
            <a:r>
              <a:rPr lang="it-IT" sz="2100" dirty="0">
                <a:latin typeface="Tahoma" panose="020B0604030504040204" pitchFamily="34" charset="0"/>
              </a:rPr>
              <a:t>meglio sicuri che dispiaciuti </a:t>
            </a:r>
            <a:r>
              <a:rPr lang="it-IT" sz="2100" dirty="0">
                <a:latin typeface="Arial" panose="020B0604020202020204" pitchFamily="34" charset="0"/>
              </a:rPr>
              <a:t>” </a:t>
            </a:r>
            <a:r>
              <a:rPr lang="it-IT" sz="2100" dirty="0">
                <a:latin typeface="Tahoma" panose="020B0604030504040204" pitchFamily="34" charset="0"/>
              </a:rPr>
              <a:t>, confermata da</a:t>
            </a:r>
          </a:p>
          <a:p>
            <a:pPr algn="l"/>
            <a:r>
              <a:rPr lang="it-IT" sz="2100" dirty="0" err="1">
                <a:latin typeface="Tahoma" panose="020B0604030504040204" pitchFamily="34" charset="0"/>
              </a:rPr>
              <a:t>Smeets</a:t>
            </a:r>
            <a:r>
              <a:rPr lang="it-IT" sz="2100" dirty="0">
                <a:latin typeface="Tahoma" panose="020B0604030504040204" pitchFamily="34" charset="0"/>
              </a:rPr>
              <a:t> e </a:t>
            </a:r>
            <a:r>
              <a:rPr lang="it-IT" sz="2100" dirty="0" err="1">
                <a:latin typeface="Tahoma" panose="020B0604030504040204" pitchFamily="34" charset="0"/>
              </a:rPr>
              <a:t>coll</a:t>
            </a:r>
            <a:r>
              <a:rPr lang="it-IT" sz="2100" dirty="0">
                <a:latin typeface="Tahoma" panose="020B0604030504040204" pitchFamily="34" charset="0"/>
              </a:rPr>
              <a:t>. (2000), che riscontrarono che gli ipocondriaci adottavano</a:t>
            </a:r>
          </a:p>
          <a:p>
            <a:pPr algn="l"/>
            <a:r>
              <a:rPr lang="it-IT" sz="2100" dirty="0">
                <a:latin typeface="Tahoma" panose="020B0604030504040204" pitchFamily="34" charset="0"/>
              </a:rPr>
              <a:t>questa strategia di fronte a una minaccia alla salute.</a:t>
            </a:r>
            <a:endParaRPr lang="it-IT" dirty="0"/>
          </a:p>
        </p:txBody>
      </p:sp>
    </p:spTree>
    <p:extLst>
      <p:ext uri="{BB962C8B-B14F-4D97-AF65-F5344CB8AC3E}">
        <p14:creationId xmlns:p14="http://schemas.microsoft.com/office/powerpoint/2010/main" val="90785091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FE7F3C-1AAF-4485-95DF-C39A4043E339}"/>
              </a:ext>
            </a:extLst>
          </p:cNvPr>
          <p:cNvSpPr>
            <a:spLocks noGrp="1"/>
          </p:cNvSpPr>
          <p:nvPr>
            <p:ph type="title"/>
          </p:nvPr>
        </p:nvSpPr>
        <p:spPr/>
        <p:txBody>
          <a:bodyPr>
            <a:normAutofit fontScale="90000"/>
          </a:bodyPr>
          <a:lstStyle/>
          <a:p>
            <a:r>
              <a:rPr lang="it-IT" dirty="0">
                <a:latin typeface="Tahoma" panose="020B0604030504040204" pitchFamily="34" charset="0"/>
              </a:rPr>
              <a:t>IPOTESI EZIOPATOGENETICHE (II)</a:t>
            </a:r>
            <a:br>
              <a:rPr lang="it-IT" dirty="0">
                <a:latin typeface="Tahoma" panose="020B0604030504040204" pitchFamily="34" charset="0"/>
              </a:rPr>
            </a:br>
            <a:endParaRPr lang="it-IT" dirty="0"/>
          </a:p>
        </p:txBody>
      </p:sp>
      <p:sp>
        <p:nvSpPr>
          <p:cNvPr id="3" name="Segnaposto contenuto 2">
            <a:extLst>
              <a:ext uri="{FF2B5EF4-FFF2-40B4-BE49-F238E27FC236}">
                <a16:creationId xmlns:a16="http://schemas.microsoft.com/office/drawing/2014/main" id="{13266378-950E-40AD-9AF4-AC8BBECC487E}"/>
              </a:ext>
            </a:extLst>
          </p:cNvPr>
          <p:cNvSpPr>
            <a:spLocks noGrp="1"/>
          </p:cNvSpPr>
          <p:nvPr>
            <p:ph idx="1"/>
          </p:nvPr>
        </p:nvSpPr>
        <p:spPr/>
        <p:txBody>
          <a:bodyPr>
            <a:normAutofit/>
          </a:bodyPr>
          <a:lstStyle/>
          <a:p>
            <a:pPr algn="l"/>
            <a:r>
              <a:rPr lang="it-IT" sz="2000" dirty="0">
                <a:latin typeface="Tahoma" panose="020B0604030504040204" pitchFamily="34" charset="0"/>
              </a:rPr>
              <a:t>– Questi moduli di pensiero negativi e distorti inducono i pazienti a</a:t>
            </a:r>
          </a:p>
          <a:p>
            <a:pPr algn="l"/>
            <a:r>
              <a:rPr lang="it-IT" sz="2000" dirty="0">
                <a:latin typeface="Tahoma" panose="020B0604030504040204" pitchFamily="34" charset="0"/>
              </a:rPr>
              <a:t>fraintendere le comunicazioni mediche, i sintomi somatici, e i</a:t>
            </a:r>
          </a:p>
          <a:p>
            <a:pPr algn="l"/>
            <a:r>
              <a:rPr lang="it-IT" sz="2000" dirty="0">
                <a:latin typeface="Tahoma" panose="020B0604030504040204" pitchFamily="34" charset="0"/>
              </a:rPr>
              <a:t>cambiamenti nelle funzioni somatiche e pensare che siano più pericolosi</a:t>
            </a:r>
          </a:p>
          <a:p>
            <a:pPr algn="l"/>
            <a:r>
              <a:rPr lang="it-IT" sz="2000" dirty="0">
                <a:latin typeface="Tahoma" panose="020B0604030504040204" pitchFamily="34" charset="0"/>
              </a:rPr>
              <a:t>di quanto sia realistico ritenere. Mediante la memoria selettiva e i</a:t>
            </a:r>
          </a:p>
          <a:p>
            <a:pPr algn="l"/>
            <a:r>
              <a:rPr lang="it-IT" sz="2000" dirty="0">
                <a:latin typeface="Tahoma" panose="020B0604030504040204" pitchFamily="34" charset="0"/>
              </a:rPr>
              <a:t>processi di valutazione, i pazienti filtrano le informazioni mediche e i</a:t>
            </a:r>
          </a:p>
          <a:p>
            <a:pPr algn="l"/>
            <a:r>
              <a:rPr lang="it-IT" sz="2000" dirty="0">
                <a:latin typeface="Tahoma" panose="020B0604030504040204" pitchFamily="34" charset="0"/>
              </a:rPr>
              <a:t>cambiamenti corporei che confermano una diagnosi di malattia,</a:t>
            </a:r>
          </a:p>
          <a:p>
            <a:pPr algn="l"/>
            <a:r>
              <a:rPr lang="it-IT" sz="2000" dirty="0">
                <a:latin typeface="Tahoma" panose="020B0604030504040204" pitchFamily="34" charset="0"/>
              </a:rPr>
              <a:t>escludendo nel contempo le informazioni incompatibili (</a:t>
            </a:r>
            <a:r>
              <a:rPr lang="it-IT" sz="2000" dirty="0" err="1">
                <a:latin typeface="Tahoma" panose="020B0604030504040204" pitchFamily="34" charset="0"/>
              </a:rPr>
              <a:t>Salkovskis</a:t>
            </a:r>
            <a:r>
              <a:rPr lang="it-IT" sz="2000" dirty="0">
                <a:latin typeface="Tahoma" panose="020B0604030504040204" pitchFamily="34" charset="0"/>
              </a:rPr>
              <a:t>,</a:t>
            </a:r>
          </a:p>
          <a:p>
            <a:pPr algn="l"/>
            <a:r>
              <a:rPr lang="it-IT" sz="2000" dirty="0">
                <a:latin typeface="Tahoma" panose="020B0604030504040204" pitchFamily="34" charset="0"/>
              </a:rPr>
              <a:t>1996).</a:t>
            </a:r>
          </a:p>
          <a:p>
            <a:pPr algn="l"/>
            <a:endParaRPr lang="it-IT" dirty="0"/>
          </a:p>
        </p:txBody>
      </p:sp>
    </p:spTree>
    <p:extLst>
      <p:ext uri="{BB962C8B-B14F-4D97-AF65-F5344CB8AC3E}">
        <p14:creationId xmlns:p14="http://schemas.microsoft.com/office/powerpoint/2010/main" val="72838338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BBA69-B4C8-44CC-9B58-AB0F7089DB7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5DDF4EB-D1B4-4495-BBD1-064634574832}"/>
              </a:ext>
            </a:extLst>
          </p:cNvPr>
          <p:cNvSpPr>
            <a:spLocks noGrp="1"/>
          </p:cNvSpPr>
          <p:nvPr>
            <p:ph idx="1"/>
          </p:nvPr>
        </p:nvSpPr>
        <p:spPr/>
        <p:txBody>
          <a:bodyPr>
            <a:normAutofit fontScale="92500" lnSpcReduction="20000"/>
          </a:bodyPr>
          <a:lstStyle/>
          <a:p>
            <a:pPr algn="l"/>
            <a:r>
              <a:rPr lang="it-IT" sz="2100" dirty="0">
                <a:latin typeface="Tahoma" panose="020B0604030504040204" pitchFamily="34" charset="0"/>
              </a:rPr>
              <a:t>– I pazienti divengono così sempre più </a:t>
            </a:r>
            <a:r>
              <a:rPr lang="it-IT" sz="2100" dirty="0" err="1">
                <a:latin typeface="Tahoma" panose="020B0604030504040204" pitchFamily="34" charset="0"/>
              </a:rPr>
              <a:t>ipervigilanti</a:t>
            </a:r>
            <a:r>
              <a:rPr lang="it-IT" sz="2100" dirty="0">
                <a:latin typeface="Tahoma" panose="020B0604030504040204" pitchFamily="34" charset="0"/>
              </a:rPr>
              <a:t> circa le sensazioni</a:t>
            </a:r>
          </a:p>
          <a:p>
            <a:pPr algn="l"/>
            <a:r>
              <a:rPr lang="it-IT" sz="2100" dirty="0">
                <a:latin typeface="Tahoma" panose="020B0604030504040204" pitchFamily="34" charset="0"/>
              </a:rPr>
              <a:t>fisiche che confermano la diagnosi di malattia e la loro errata</a:t>
            </a:r>
          </a:p>
          <a:p>
            <a:pPr algn="l"/>
            <a:r>
              <a:rPr lang="it-IT" sz="2100" dirty="0">
                <a:latin typeface="Tahoma" panose="020B0604030504040204" pitchFamily="34" charset="0"/>
              </a:rPr>
              <a:t>interpretazione dei sintomi alimenta l</a:t>
            </a:r>
            <a:r>
              <a:rPr lang="it-IT" sz="2100" dirty="0">
                <a:latin typeface="Arial" panose="020B0604020202020204" pitchFamily="34" charset="0"/>
              </a:rPr>
              <a:t>’</a:t>
            </a:r>
            <a:r>
              <a:rPr lang="it-IT" sz="2100" dirty="0">
                <a:latin typeface="Tahoma" panose="020B0604030504040204" pitchFamily="34" charset="0"/>
              </a:rPr>
              <a:t>ansia, spesso generando ulteriori</a:t>
            </a:r>
          </a:p>
          <a:p>
            <a:pPr algn="l"/>
            <a:r>
              <a:rPr lang="it-IT" sz="2100" dirty="0">
                <a:latin typeface="Tahoma" panose="020B0604030504040204" pitchFamily="34" charset="0"/>
              </a:rPr>
              <a:t>sintomi fisiologici.</a:t>
            </a:r>
          </a:p>
          <a:p>
            <a:pPr algn="l"/>
            <a:r>
              <a:rPr lang="it-IT" sz="2100" dirty="0">
                <a:latin typeface="Tahoma" panose="020B0604030504040204" pitchFamily="34" charset="0"/>
              </a:rPr>
              <a:t>– Sintomi panico-simili, come una sudorazione accentuata, accelerazione</a:t>
            </a:r>
          </a:p>
          <a:p>
            <a:pPr algn="l"/>
            <a:r>
              <a:rPr lang="it-IT" sz="2100" dirty="0">
                <a:latin typeface="Tahoma" panose="020B0604030504040204" pitchFamily="34" charset="0"/>
              </a:rPr>
              <a:t>del ritmo cardiaco, sensazioni strane, respiro corto, inducono il paziente</a:t>
            </a:r>
          </a:p>
          <a:p>
            <a:pPr algn="l"/>
            <a:r>
              <a:rPr lang="it-IT" sz="2100" dirty="0">
                <a:latin typeface="Tahoma" panose="020B0604030504040204" pitchFamily="34" charset="0"/>
              </a:rPr>
              <a:t>a convincersi sempre di più di avere una grave malattia (</a:t>
            </a:r>
            <a:r>
              <a:rPr lang="it-IT" sz="2100" dirty="0" err="1">
                <a:latin typeface="Tahoma" panose="020B0604030504040204" pitchFamily="34" charset="0"/>
              </a:rPr>
              <a:t>Salkovskis</a:t>
            </a:r>
            <a:r>
              <a:rPr lang="it-IT" sz="2100" dirty="0">
                <a:latin typeface="Tahoma" panose="020B0604030504040204" pitchFamily="34" charset="0"/>
              </a:rPr>
              <a:t> e</a:t>
            </a:r>
          </a:p>
          <a:p>
            <a:pPr algn="l"/>
            <a:r>
              <a:rPr lang="it-IT" sz="2100" dirty="0">
                <a:latin typeface="Tahoma" panose="020B0604030504040204" pitchFamily="34" charset="0"/>
              </a:rPr>
              <a:t>Clark, 1992). Di conseguenza, essi di percepiscono vittime impotenti</a:t>
            </a:r>
          </a:p>
          <a:p>
            <a:pPr algn="l"/>
            <a:r>
              <a:rPr lang="it-IT" sz="2100" dirty="0">
                <a:latin typeface="Tahoma" panose="020B0604030504040204" pitchFamily="34" charset="0"/>
              </a:rPr>
              <a:t>della patologia.</a:t>
            </a:r>
          </a:p>
          <a:p>
            <a:pPr algn="l"/>
            <a:r>
              <a:rPr lang="it-IT" sz="2100" dirty="0">
                <a:latin typeface="Tahoma" panose="020B0604030504040204" pitchFamily="34" charset="0"/>
              </a:rPr>
              <a:t>– La differenza fra DP e Ipocondria è la prospettiva temporale: i </a:t>
            </a:r>
            <a:r>
              <a:rPr lang="it-IT" sz="2100" dirty="0" err="1">
                <a:latin typeface="Tahoma" panose="020B0604030504040204" pitchFamily="34" charset="0"/>
              </a:rPr>
              <a:t>panicosi</a:t>
            </a:r>
            <a:endParaRPr lang="it-IT" sz="2100" dirty="0">
              <a:latin typeface="Tahoma" panose="020B0604030504040204" pitchFamily="34" charset="0"/>
            </a:endParaRPr>
          </a:p>
          <a:p>
            <a:pPr algn="l"/>
            <a:r>
              <a:rPr lang="it-IT" sz="2100" dirty="0">
                <a:latin typeface="Tahoma" panose="020B0604030504040204" pitchFamily="34" charset="0"/>
              </a:rPr>
              <a:t>temono conseguenze negative immediate, gli ipocondriaci effetti negativi</a:t>
            </a:r>
          </a:p>
          <a:p>
            <a:pPr algn="l"/>
            <a:r>
              <a:rPr lang="it-IT" sz="2100" dirty="0">
                <a:latin typeface="Tahoma" panose="020B0604030504040204" pitchFamily="34" charset="0"/>
              </a:rPr>
              <a:t>lontani nel tempo. Esiste una notevole comorbilità fra DP e Ipocondria</a:t>
            </a:r>
            <a:endParaRPr lang="it-IT" dirty="0"/>
          </a:p>
        </p:txBody>
      </p:sp>
    </p:spTree>
    <p:extLst>
      <p:ext uri="{BB962C8B-B14F-4D97-AF65-F5344CB8AC3E}">
        <p14:creationId xmlns:p14="http://schemas.microsoft.com/office/powerpoint/2010/main" val="106988012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1E4134-2EA7-4EC9-8AD0-BD2DD8C9BDA3}"/>
              </a:ext>
            </a:extLst>
          </p:cNvPr>
          <p:cNvSpPr>
            <a:spLocks noGrp="1"/>
          </p:cNvSpPr>
          <p:nvPr>
            <p:ph type="title"/>
          </p:nvPr>
        </p:nvSpPr>
        <p:spPr/>
        <p:txBody>
          <a:bodyPr>
            <a:normAutofit fontScale="90000"/>
          </a:bodyPr>
          <a:lstStyle/>
          <a:p>
            <a:r>
              <a:rPr lang="en-US" dirty="0">
                <a:latin typeface="Tahoma" panose="020B0604030504040204" pitchFamily="34" charset="0"/>
                <a:ea typeface="Tahoma" panose="020B0604030504040204" pitchFamily="34" charset="0"/>
              </a:rPr>
              <a:t>IPOTESI</a:t>
            </a:r>
            <a:r>
              <a:rPr lang="en-US" spc="-34" dirty="0">
                <a:latin typeface="Tahoma" panose="020B0604030504040204" pitchFamily="34" charset="0"/>
                <a:ea typeface="Tahoma" panose="020B0604030504040204" pitchFamily="34" charset="0"/>
              </a:rPr>
              <a:t> </a:t>
            </a:r>
            <a:r>
              <a:rPr lang="en-US" dirty="0">
                <a:latin typeface="Tahoma" panose="020B0604030504040204" pitchFamily="34" charset="0"/>
                <a:ea typeface="Tahoma" panose="020B0604030504040204" pitchFamily="34" charset="0"/>
              </a:rPr>
              <a:t>EZIOPATOGENETICHE</a:t>
            </a:r>
            <a:r>
              <a:rPr lang="en-US" spc="-23" dirty="0">
                <a:latin typeface="Tahoma" panose="020B0604030504040204" pitchFamily="34" charset="0"/>
                <a:ea typeface="Tahoma" panose="020B0604030504040204" pitchFamily="34" charset="0"/>
              </a:rPr>
              <a:t> </a:t>
            </a:r>
            <a:r>
              <a:rPr lang="en-US" dirty="0">
                <a:latin typeface="Tahoma" panose="020B0604030504040204" pitchFamily="34" charset="0"/>
                <a:ea typeface="Tahoma" panose="020B0604030504040204" pitchFamily="34" charset="0"/>
              </a:rPr>
              <a:t>(II)</a:t>
            </a:r>
            <a:br>
              <a:rPr lang="it-IT" dirty="0">
                <a:latin typeface="Tahoma" panose="020B0604030504040204" pitchFamily="34" charset="0"/>
                <a:ea typeface="Tahoma" panose="020B0604030504040204" pitchFamily="34" charset="0"/>
              </a:rPr>
            </a:br>
            <a:endParaRPr lang="it-IT" dirty="0"/>
          </a:p>
        </p:txBody>
      </p:sp>
      <p:sp>
        <p:nvSpPr>
          <p:cNvPr id="3" name="Segnaposto contenuto 2">
            <a:extLst>
              <a:ext uri="{FF2B5EF4-FFF2-40B4-BE49-F238E27FC236}">
                <a16:creationId xmlns:a16="http://schemas.microsoft.com/office/drawing/2014/main" id="{2CA1EE97-D8C5-485F-B936-402C2EE5F7D8}"/>
              </a:ext>
            </a:extLst>
          </p:cNvPr>
          <p:cNvSpPr>
            <a:spLocks noGrp="1"/>
          </p:cNvSpPr>
          <p:nvPr>
            <p:ph idx="1"/>
          </p:nvPr>
        </p:nvSpPr>
        <p:spPr/>
        <p:txBody>
          <a:bodyPr>
            <a:normAutofit/>
          </a:bodyPr>
          <a:lstStyle/>
          <a:p>
            <a:pPr marL="257175" marR="32385" indent="-257175" algn="just">
              <a:lnSpc>
                <a:spcPct val="88000"/>
              </a:lnSpc>
              <a:spcBef>
                <a:spcPts val="540"/>
              </a:spcBef>
              <a:buSzPts val="1000"/>
              <a:buFont typeface="Tahoma" panose="020B0604030504040204" pitchFamily="34" charset="0"/>
              <a:buChar char="–"/>
              <a:tabLst>
                <a:tab pos="314325" algn="l"/>
              </a:tabLst>
            </a:pPr>
            <a:r>
              <a:rPr lang="it-IT" sz="2800" dirty="0">
                <a:latin typeface="Tahoma" panose="020B0604030504040204" pitchFamily="34" charset="0"/>
                <a:ea typeface="Tahoma" panose="020B0604030504040204" pitchFamily="34" charset="0"/>
              </a:rPr>
              <a:t>Questi moduli di pensiero negativi e distorti inducono i pazienti a</a:t>
            </a:r>
            <a:r>
              <a:rPr lang="it-IT" sz="2800" spc="4"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fraintendere le comunicazioni mediche, i sintomi somatici, e i</a:t>
            </a:r>
            <a:r>
              <a:rPr lang="it-IT" sz="2800" spc="4"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cambiamenti nelle funzioni somatiche e pensare che siano più pericolosi</a:t>
            </a:r>
            <a:r>
              <a:rPr lang="it-IT" sz="2800" spc="4"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di quanto sia realistico ritenere. Mediante la memoria selettiva e i</a:t>
            </a:r>
            <a:r>
              <a:rPr lang="it-IT" sz="2800" spc="4"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processi di valutazione, i pazienti filtrano le informazioni mediche e i</a:t>
            </a:r>
            <a:r>
              <a:rPr lang="it-IT" sz="2800" spc="4"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cambiamenti corporei che confermano una diagnosi di malattia,</a:t>
            </a:r>
            <a:r>
              <a:rPr lang="it-IT" sz="2800" spc="4"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escludendo nel contempo le informazioni incompatibili</a:t>
            </a:r>
            <a:r>
              <a:rPr lang="it-IT" sz="2800" spc="233"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a:t>
            </a:r>
            <a:r>
              <a:rPr lang="it-IT" sz="2800" dirty="0" err="1">
                <a:latin typeface="Tahoma" panose="020B0604030504040204" pitchFamily="34" charset="0"/>
                <a:ea typeface="Tahoma" panose="020B0604030504040204" pitchFamily="34" charset="0"/>
              </a:rPr>
              <a:t>Salkovskis</a:t>
            </a:r>
            <a:r>
              <a:rPr lang="it-IT" sz="2800" dirty="0">
                <a:latin typeface="Tahoma" panose="020B0604030504040204" pitchFamily="34" charset="0"/>
                <a:ea typeface="Tahoma" panose="020B0604030504040204" pitchFamily="34" charset="0"/>
              </a:rPr>
              <a:t>,</a:t>
            </a:r>
            <a:r>
              <a:rPr lang="it-IT" sz="2800" spc="4" dirty="0">
                <a:latin typeface="Tahoma" panose="020B0604030504040204" pitchFamily="34" charset="0"/>
                <a:ea typeface="Tahoma" panose="020B0604030504040204" pitchFamily="34" charset="0"/>
              </a:rPr>
              <a:t> </a:t>
            </a:r>
            <a:r>
              <a:rPr lang="it-IT" sz="2800" dirty="0">
                <a:latin typeface="Tahoma" panose="020B0604030504040204" pitchFamily="34" charset="0"/>
                <a:ea typeface="Tahoma" panose="020B0604030504040204" pitchFamily="34" charset="0"/>
              </a:rPr>
              <a:t>1996).</a:t>
            </a:r>
          </a:p>
          <a:p>
            <a:endParaRPr lang="it-IT" dirty="0"/>
          </a:p>
        </p:txBody>
      </p:sp>
    </p:spTree>
    <p:extLst>
      <p:ext uri="{BB962C8B-B14F-4D97-AF65-F5344CB8AC3E}">
        <p14:creationId xmlns:p14="http://schemas.microsoft.com/office/powerpoint/2010/main" val="404051202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DFE33D-CB7E-4BED-99B8-613C4AAF6BF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4C4643C-F161-44A9-B821-1A8C6F4DC7EF}"/>
              </a:ext>
            </a:extLst>
          </p:cNvPr>
          <p:cNvSpPr>
            <a:spLocks noGrp="1"/>
          </p:cNvSpPr>
          <p:nvPr>
            <p:ph idx="1"/>
          </p:nvPr>
        </p:nvSpPr>
        <p:spPr/>
        <p:txBody>
          <a:bodyPr>
            <a:normAutofit fontScale="77500" lnSpcReduction="20000"/>
          </a:bodyPr>
          <a:lstStyle/>
          <a:p>
            <a:r>
              <a:rPr lang="it-IT" dirty="0"/>
              <a:t>I pazienti divengono così sempre più </a:t>
            </a:r>
            <a:r>
              <a:rPr lang="it-IT" dirty="0" err="1"/>
              <a:t>ipervigilanti</a:t>
            </a:r>
            <a:r>
              <a:rPr lang="it-IT" dirty="0"/>
              <a:t> circa le sensazioni fisiche che confermano la diagnosi di malattia e la loro errata interpretazione dei sintomi alimenta l’ansia, spesso generando ulteriori sintomi fisiologici.</a:t>
            </a:r>
          </a:p>
          <a:p>
            <a:r>
              <a:rPr lang="it-IT" dirty="0"/>
              <a:t>Sintomi panico-simili, come una sudorazione accentuata, accelerazione del ritmo cardiaco, sensazioni strane, respiro corto, inducono il paziente a convincersi sempre di più di avere una grave malattia (</a:t>
            </a:r>
            <a:r>
              <a:rPr lang="it-IT" dirty="0" err="1"/>
              <a:t>Salkovskis</a:t>
            </a:r>
            <a:r>
              <a:rPr lang="it-IT" dirty="0"/>
              <a:t> e Clark, 1992). Di conseguenza, essi di percepiscono vittime impotenti della patologia.</a:t>
            </a:r>
          </a:p>
          <a:p>
            <a:r>
              <a:rPr lang="it-IT" dirty="0"/>
              <a:t>La differenza fra DP e Ipocondria è la prospettiva temporale: i </a:t>
            </a:r>
            <a:r>
              <a:rPr lang="it-IT" dirty="0" err="1"/>
              <a:t>panicosi</a:t>
            </a:r>
            <a:r>
              <a:rPr lang="it-IT" dirty="0"/>
              <a:t> temono conseguenze negative immediate, gli ipocondriaci effetti negativi lontani nel tempo. Esiste una notevole comorbilità fra DP e Ipocondria.</a:t>
            </a:r>
          </a:p>
          <a:p>
            <a:endParaRPr lang="it-IT" dirty="0"/>
          </a:p>
        </p:txBody>
      </p:sp>
    </p:spTree>
    <p:extLst>
      <p:ext uri="{BB962C8B-B14F-4D97-AF65-F5344CB8AC3E}">
        <p14:creationId xmlns:p14="http://schemas.microsoft.com/office/powerpoint/2010/main" val="1119048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049E78-DEA8-2680-B7D0-0C5C18F088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89BABA9-DD12-74B4-8C64-0C6586403D31}"/>
              </a:ext>
            </a:extLst>
          </p:cNvPr>
          <p:cNvSpPr>
            <a:spLocks noGrp="1"/>
          </p:cNvSpPr>
          <p:nvPr>
            <p:ph idx="1"/>
          </p:nvPr>
        </p:nvSpPr>
        <p:spPr/>
        <p:txBody>
          <a:bodyPr>
            <a:normAutofit fontScale="92500" lnSpcReduction="10000"/>
          </a:bodyPr>
          <a:lstStyle/>
          <a:p>
            <a:r>
              <a:rPr lang="it-IT" sz="3200" dirty="0">
                <a:latin typeface="+mj-lt"/>
              </a:rPr>
              <a:t> La preoccupazione per la malattia è presente da almeno 6 mesi, ma la specifica patologia temuta può cambiare nel corso di tale periodo di tempo.</a:t>
            </a:r>
          </a:p>
          <a:p>
            <a:r>
              <a:rPr lang="it-IT" sz="3200" dirty="0">
                <a:latin typeface="+mj-lt"/>
              </a:rPr>
              <a:t> La preoccupazione riguardante la malattia non è meglio spiegata da un altro disturbo mentale, come il disturbo da sintomi somatici, il disturbo di panico, il disturbo d'ansia generalizzata, il disturbo di dismorfismo corporeo, il disturbo ossessivo-compulsivo o il disturbo delirante, tipo somatico.</a:t>
            </a:r>
          </a:p>
          <a:p>
            <a:endParaRPr lang="it-IT" sz="2800" dirty="0">
              <a:latin typeface="+mj-lt"/>
            </a:endParaRPr>
          </a:p>
          <a:p>
            <a:endParaRPr lang="it-IT" sz="2800" dirty="0">
              <a:latin typeface="+mj-lt"/>
            </a:endParaRPr>
          </a:p>
          <a:p>
            <a:endParaRPr lang="it-IT" dirty="0"/>
          </a:p>
        </p:txBody>
      </p:sp>
    </p:spTree>
    <p:extLst>
      <p:ext uri="{BB962C8B-B14F-4D97-AF65-F5344CB8AC3E}">
        <p14:creationId xmlns:p14="http://schemas.microsoft.com/office/powerpoint/2010/main" val="187272292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1D593C-8796-4722-B1CC-9C4CB5B09477}"/>
              </a:ext>
            </a:extLst>
          </p:cNvPr>
          <p:cNvSpPr>
            <a:spLocks noGrp="1"/>
          </p:cNvSpPr>
          <p:nvPr>
            <p:ph type="title"/>
          </p:nvPr>
        </p:nvSpPr>
        <p:spPr/>
        <p:txBody>
          <a:bodyPr>
            <a:normAutofit fontScale="90000"/>
          </a:bodyPr>
          <a:lstStyle/>
          <a:p>
            <a:r>
              <a:rPr lang="en-US" dirty="0">
                <a:latin typeface="Tahoma" panose="020B0604030504040204" pitchFamily="34" charset="0"/>
                <a:ea typeface="Tahoma" panose="020B0604030504040204" pitchFamily="34" charset="0"/>
              </a:rPr>
              <a:t>IPOTESI</a:t>
            </a:r>
            <a:r>
              <a:rPr lang="en-US" spc="-38" dirty="0">
                <a:latin typeface="Tahoma" panose="020B0604030504040204" pitchFamily="34" charset="0"/>
                <a:ea typeface="Tahoma" panose="020B0604030504040204" pitchFamily="34" charset="0"/>
              </a:rPr>
              <a:t> </a:t>
            </a:r>
            <a:r>
              <a:rPr lang="en-US" dirty="0">
                <a:latin typeface="Tahoma" panose="020B0604030504040204" pitchFamily="34" charset="0"/>
                <a:ea typeface="Tahoma" panose="020B0604030504040204" pitchFamily="34" charset="0"/>
              </a:rPr>
              <a:t>EZIOPATOGENETICHE</a:t>
            </a:r>
            <a:r>
              <a:rPr lang="en-US" spc="-23" dirty="0">
                <a:latin typeface="Tahoma" panose="020B0604030504040204" pitchFamily="34" charset="0"/>
                <a:ea typeface="Tahoma" panose="020B0604030504040204" pitchFamily="34" charset="0"/>
              </a:rPr>
              <a:t> </a:t>
            </a:r>
            <a:r>
              <a:rPr lang="en-US" dirty="0">
                <a:latin typeface="Tahoma" panose="020B0604030504040204" pitchFamily="34" charset="0"/>
                <a:ea typeface="Tahoma" panose="020B0604030504040204" pitchFamily="34" charset="0"/>
              </a:rPr>
              <a:t>(III)</a:t>
            </a:r>
            <a:br>
              <a:rPr lang="it-IT" dirty="0">
                <a:latin typeface="Tahoma" panose="020B0604030504040204" pitchFamily="34" charset="0"/>
                <a:ea typeface="Tahoma" panose="020B0604030504040204" pitchFamily="34" charset="0"/>
              </a:rPr>
            </a:br>
            <a:endParaRPr lang="it-IT" dirty="0"/>
          </a:p>
        </p:txBody>
      </p:sp>
      <p:sp>
        <p:nvSpPr>
          <p:cNvPr id="3" name="Segnaposto contenuto 2">
            <a:extLst>
              <a:ext uri="{FF2B5EF4-FFF2-40B4-BE49-F238E27FC236}">
                <a16:creationId xmlns:a16="http://schemas.microsoft.com/office/drawing/2014/main" id="{4E7A8867-D276-4E54-9C23-A89DC929B6FC}"/>
              </a:ext>
            </a:extLst>
          </p:cNvPr>
          <p:cNvSpPr>
            <a:spLocks noGrp="1"/>
          </p:cNvSpPr>
          <p:nvPr>
            <p:ph idx="1"/>
          </p:nvPr>
        </p:nvSpPr>
        <p:spPr/>
        <p:txBody>
          <a:bodyPr/>
          <a:lstStyle/>
          <a:p>
            <a:pPr marL="257175" marR="31909" indent="-257175" algn="just">
              <a:lnSpc>
                <a:spcPct val="90000"/>
              </a:lnSpc>
              <a:spcBef>
                <a:spcPts val="739"/>
              </a:spcBef>
              <a:buSzPts val="1000"/>
              <a:buFont typeface="Tahoma" panose="020B0604030504040204" pitchFamily="34" charset="0"/>
              <a:buChar char="–"/>
              <a:tabLst>
                <a:tab pos="314325" algn="l"/>
              </a:tabLst>
            </a:pPr>
            <a:r>
              <a:rPr lang="it-IT" sz="2000" dirty="0">
                <a:latin typeface="Tahoma" panose="020B0604030504040204" pitchFamily="34" charset="0"/>
                <a:ea typeface="Tahoma" panose="020B0604030504040204" pitchFamily="34" charset="0"/>
              </a:rPr>
              <a:t>Vari fattori mantengono l</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ansia per la salute e le preoccupazioni del</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paziente. Fra questi i comportamenti di sicurezza, come il body checking,</a:t>
            </a:r>
            <a:r>
              <a:rPr lang="it-IT" sz="2000" spc="-225"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l</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aumento della vigilanza verso le sensazioni somatiche, la ricerca di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rassicurazioni e l</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evitamento, i processi cognitivi fra cui la ruminazione e</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gli errori di pensiero, fattori fisiologici come un aumento del battito</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cardiaco</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e</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altre</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sensazioni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corporee</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indotte</a:t>
            </a:r>
            <a:r>
              <a:rPr lang="it-IT" sz="2000" spc="4" dirty="0">
                <a:latin typeface="Tahoma" panose="020B0604030504040204" pitchFamily="34" charset="0"/>
                <a:ea typeface="Tahoma" panose="020B0604030504040204" pitchFamily="34" charset="0"/>
              </a:rPr>
              <a:t> </a:t>
            </a:r>
            <a:r>
              <a:rPr lang="it-IT" sz="2000" dirty="0" err="1">
                <a:latin typeface="Tahoma" panose="020B0604030504040204" pitchFamily="34" charset="0"/>
                <a:ea typeface="Tahoma" panose="020B0604030504040204" pitchFamily="34" charset="0"/>
              </a:rPr>
              <a:t>dall</a:t>
            </a:r>
            <a:r>
              <a:rPr lang="it-IT" sz="2000" dirty="0">
                <a:latin typeface="Tahoma" panose="020B0604030504040204" pitchFamily="34" charset="0"/>
                <a:ea typeface="Tahoma" panose="020B0604030504040204" pitchFamily="34" charset="0"/>
              </a:rPr>
              <a:t> </a:t>
            </a:r>
            <a:r>
              <a:rPr lang="it-IT" sz="2000" dirty="0">
                <a:latin typeface="Arial" panose="020B0604020202020204" pitchFamily="34" charset="0"/>
                <a:ea typeface="Tahoma" panose="020B0604030504040204" pitchFamily="34" charset="0"/>
                <a:cs typeface="Tahoma" panose="020B0604030504040204" pitchFamily="34" charset="0"/>
              </a:rPr>
              <a:t>’ </a:t>
            </a:r>
            <a:r>
              <a:rPr lang="it-IT" sz="2000" dirty="0">
                <a:latin typeface="Tahoma" panose="020B0604030504040204" pitchFamily="34" charset="0"/>
                <a:ea typeface="Tahoma" panose="020B0604030504040204" pitchFamily="34" charset="0"/>
              </a:rPr>
              <a:t>ansia,</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ansia</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e</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depressione</a:t>
            </a:r>
            <a:r>
              <a:rPr lang="it-IT" sz="2000" spc="-11"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t>
            </a:r>
            <a:r>
              <a:rPr lang="it-IT" sz="2000" dirty="0" err="1">
                <a:latin typeface="Tahoma" panose="020B0604030504040204" pitchFamily="34" charset="0"/>
                <a:ea typeface="Tahoma" panose="020B0604030504040204" pitchFamily="34" charset="0"/>
              </a:rPr>
              <a:t>Salkovskis</a:t>
            </a:r>
            <a:r>
              <a:rPr lang="it-IT" sz="2000" dirty="0">
                <a:latin typeface="Tahoma" panose="020B0604030504040204" pitchFamily="34" charset="0"/>
                <a:ea typeface="Tahoma" panose="020B0604030504040204" pitchFamily="34" charset="0"/>
              </a:rPr>
              <a:t>,</a:t>
            </a:r>
            <a:r>
              <a:rPr lang="it-IT" sz="2000" spc="15"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1996;</a:t>
            </a:r>
            <a:r>
              <a:rPr lang="it-IT" sz="2000" spc="8"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Warwick et</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al.,</a:t>
            </a:r>
            <a:r>
              <a:rPr lang="it-IT" sz="2000" spc="-8"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1996).</a:t>
            </a:r>
          </a:p>
          <a:p>
            <a:pPr marL="257175" marR="31433" indent="-257175" algn="just">
              <a:lnSpc>
                <a:spcPct val="88000"/>
              </a:lnSpc>
              <a:spcBef>
                <a:spcPts val="139"/>
              </a:spcBef>
              <a:buSzPts val="1000"/>
              <a:buFont typeface="Tahoma" panose="020B0604030504040204" pitchFamily="34" charset="0"/>
              <a:buChar char="–"/>
              <a:tabLst>
                <a:tab pos="314325" algn="l"/>
              </a:tabLst>
            </a:pPr>
            <a:r>
              <a:rPr lang="it-IT" sz="2000" dirty="0">
                <a:latin typeface="Tahoma" panose="020B0604030504040204" pitchFamily="34" charset="0"/>
                <a:ea typeface="Tahoma" panose="020B0604030504040204" pitchFamily="34" charset="0"/>
              </a:rPr>
              <a:t>Tipici pensieri disfunzionali sono: </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I cambiamenti corporei sono di solito</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segno</a:t>
            </a:r>
            <a:r>
              <a:rPr lang="it-IT" sz="2000" spc="173"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di</a:t>
            </a:r>
            <a:r>
              <a:rPr lang="it-IT" sz="2000" spc="176"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grave</a:t>
            </a:r>
            <a:r>
              <a:rPr lang="it-IT" sz="2000" spc="176"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malattia,</a:t>
            </a:r>
            <a:r>
              <a:rPr lang="it-IT" sz="2000" spc="169"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perché</a:t>
            </a:r>
            <a:r>
              <a:rPr lang="it-IT" sz="2000" spc="180"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ogni</a:t>
            </a:r>
            <a:r>
              <a:rPr lang="it-IT" sz="2000" spc="173"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sintomo</a:t>
            </a:r>
            <a:r>
              <a:rPr lang="it-IT" sz="2000" spc="176"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deve</a:t>
            </a:r>
            <a:r>
              <a:rPr lang="it-IT" sz="2000" spc="180"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avere</a:t>
            </a:r>
            <a:r>
              <a:rPr lang="it-IT" sz="2000" spc="176"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una</a:t>
            </a:r>
            <a:r>
              <a:rPr lang="it-IT" sz="2000" spc="180"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causa</a:t>
            </a:r>
            <a:r>
              <a:rPr lang="it-IT" sz="2000" spc="-225"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fisica identificabile</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 </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Se non si va subito dal medico appena si nota un</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segno, sarà troppo tardi</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 </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Se non mi preoccupo della mia salute, potrei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ammalarmi</a:t>
            </a:r>
            <a:r>
              <a:rPr lang="it-IT" sz="2000" dirty="0">
                <a:latin typeface="Arial" panose="020B0604020202020204" pitchFamily="34" charset="0"/>
                <a:ea typeface="Tahoma" panose="020B0604030504040204" pitchFamily="34" charset="0"/>
                <a:cs typeface="Tahoma" panose="020B0604030504040204" pitchFamily="34" charset="0"/>
              </a:rPr>
              <a:t>”</a:t>
            </a:r>
            <a:r>
              <a:rPr lang="it-IT" sz="2000" dirty="0">
                <a:latin typeface="Tahoma" panose="020B0604030504040204" pitchFamily="34" charset="0"/>
                <a:ea typeface="Tahoma" panose="020B0604030504040204" pitchFamily="34" charset="0"/>
              </a:rPr>
              <a:t>.</a:t>
            </a:r>
          </a:p>
          <a:p>
            <a:endParaRPr lang="it-IT" dirty="0"/>
          </a:p>
        </p:txBody>
      </p:sp>
    </p:spTree>
    <p:extLst>
      <p:ext uri="{BB962C8B-B14F-4D97-AF65-F5344CB8AC3E}">
        <p14:creationId xmlns:p14="http://schemas.microsoft.com/office/powerpoint/2010/main" val="267769431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DB6C3F-3B76-4616-8E4F-79B30A4D2E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253C42-4588-40AB-B235-79D570B350D6}"/>
              </a:ext>
            </a:extLst>
          </p:cNvPr>
          <p:cNvSpPr>
            <a:spLocks noGrp="1"/>
          </p:cNvSpPr>
          <p:nvPr>
            <p:ph idx="1"/>
          </p:nvPr>
        </p:nvSpPr>
        <p:spPr/>
        <p:txBody>
          <a:bodyPr/>
          <a:lstStyle/>
          <a:p>
            <a:pPr marL="257175" indent="-257175">
              <a:spcBef>
                <a:spcPts val="23"/>
              </a:spcBef>
              <a:buSzPts val="1650"/>
              <a:buFont typeface="Tahoma" panose="020B0604030504040204" pitchFamily="34" charset="0"/>
              <a:buChar char="•"/>
              <a:tabLst>
                <a:tab pos="129540" algn="l"/>
              </a:tabLst>
            </a:pPr>
            <a:r>
              <a:rPr lang="it-IT" sz="2000" dirty="0">
                <a:latin typeface="Tahoma" panose="020B0604030504040204" pitchFamily="34" charset="0"/>
                <a:ea typeface="Tahoma" panose="020B0604030504040204" pitchFamily="34" charset="0"/>
              </a:rPr>
              <a:t>Un</a:t>
            </a:r>
            <a:r>
              <a:rPr lang="it-IT" sz="2000" spc="-15"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modello</a:t>
            </a:r>
            <a:r>
              <a:rPr lang="it-IT" sz="2000" spc="-19"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fisiologico</a:t>
            </a:r>
            <a:r>
              <a:rPr lang="it-IT" sz="2000" spc="-3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t>
            </a:r>
            <a:r>
              <a:rPr lang="it-IT" sz="2000" dirty="0" err="1">
                <a:latin typeface="Tahoma" panose="020B0604030504040204" pitchFamily="34" charset="0"/>
                <a:ea typeface="Tahoma" panose="020B0604030504040204" pitchFamily="34" charset="0"/>
              </a:rPr>
              <a:t>Oberhummer</a:t>
            </a:r>
            <a:r>
              <a:rPr lang="it-IT" sz="2000" spc="-11"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e </a:t>
            </a:r>
            <a:r>
              <a:rPr lang="it-IT" sz="2000" dirty="0" err="1">
                <a:latin typeface="Tahoma" panose="020B0604030504040204" pitchFamily="34" charset="0"/>
                <a:ea typeface="Tahoma" panose="020B0604030504040204" pitchFamily="34" charset="0"/>
              </a:rPr>
              <a:t>coll</a:t>
            </a:r>
            <a:r>
              <a:rPr lang="it-IT" sz="2000" dirty="0">
                <a:latin typeface="Tahoma" panose="020B0604030504040204" pitchFamily="34" charset="0"/>
                <a:ea typeface="Tahoma" panose="020B0604030504040204" pitchFamily="34" charset="0"/>
              </a:rPr>
              <a:t>.,</a:t>
            </a:r>
            <a:r>
              <a:rPr lang="it-IT" sz="2000" spc="-11"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1983):</a:t>
            </a:r>
          </a:p>
          <a:p>
            <a:pPr marL="557213" marR="8573" lvl="1" indent="-214313" algn="just">
              <a:spcBef>
                <a:spcPts val="165"/>
              </a:spcBef>
              <a:buSzPts val="1200"/>
              <a:buFont typeface="Tahoma" panose="020B0604030504040204" pitchFamily="34" charset="0"/>
              <a:buChar char="–"/>
              <a:tabLst>
                <a:tab pos="279083" algn="l"/>
              </a:tabLst>
            </a:pPr>
            <a:r>
              <a:rPr lang="it-IT" sz="2000" dirty="0">
                <a:latin typeface="Tahoma" panose="020B0604030504040204" pitchFamily="34" charset="0"/>
                <a:ea typeface="Tahoma" panose="020B0604030504040204" pitchFamily="34" charset="0"/>
              </a:rPr>
              <a:t>Tali autori hanno ipotizzato che gli ipocondriaci possano</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avere soglie più basse di risposta fisiologica a eventi di vita</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stressanti e quindi una acuita sensibilità a specifici indici di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paura.</a:t>
            </a:r>
            <a:r>
              <a:rPr lang="it-IT" sz="2000" spc="-11" dirty="0">
                <a:latin typeface="Tahoma" panose="020B0604030504040204" pitchFamily="34" charset="0"/>
                <a:ea typeface="Tahoma" panose="020B0604030504040204" pitchFamily="34" charset="0"/>
              </a:rPr>
              <a:t> </a:t>
            </a:r>
            <a:r>
              <a:rPr lang="en-US" sz="2000" dirty="0">
                <a:latin typeface="Tahoma" panose="020B0604030504040204" pitchFamily="34" charset="0"/>
                <a:ea typeface="Tahoma" panose="020B0604030504040204" pitchFamily="34" charset="0"/>
              </a:rPr>
              <a:t>Tale</a:t>
            </a:r>
            <a:r>
              <a:rPr lang="en-US" sz="2000" spc="-8" dirty="0">
                <a:latin typeface="Tahoma" panose="020B0604030504040204" pitchFamily="34" charset="0"/>
                <a:ea typeface="Tahoma" panose="020B0604030504040204" pitchFamily="34" charset="0"/>
              </a:rPr>
              <a:t> </a:t>
            </a:r>
            <a:r>
              <a:rPr lang="en-US" sz="2000" dirty="0" err="1">
                <a:latin typeface="Tahoma" panose="020B0604030504040204" pitchFamily="34" charset="0"/>
                <a:ea typeface="Tahoma" panose="020B0604030504040204" pitchFamily="34" charset="0"/>
              </a:rPr>
              <a:t>ipotesi</a:t>
            </a:r>
            <a:r>
              <a:rPr lang="en-US" sz="2000" spc="-15" dirty="0">
                <a:latin typeface="Tahoma" panose="020B0604030504040204" pitchFamily="34" charset="0"/>
                <a:ea typeface="Tahoma" panose="020B0604030504040204" pitchFamily="34" charset="0"/>
              </a:rPr>
              <a:t> </a:t>
            </a:r>
            <a:r>
              <a:rPr lang="en-US" sz="2000" dirty="0">
                <a:latin typeface="Tahoma" panose="020B0604030504040204" pitchFamily="34" charset="0"/>
                <a:ea typeface="Tahoma" panose="020B0604030504040204" pitchFamily="34" charset="0"/>
              </a:rPr>
              <a:t>fu</a:t>
            </a:r>
            <a:r>
              <a:rPr lang="en-US" sz="2000" spc="-8" dirty="0">
                <a:latin typeface="Tahoma" panose="020B0604030504040204" pitchFamily="34" charset="0"/>
                <a:ea typeface="Tahoma" panose="020B0604030504040204" pitchFamily="34" charset="0"/>
              </a:rPr>
              <a:t> </a:t>
            </a:r>
            <a:r>
              <a:rPr lang="en-US" sz="2000" dirty="0" err="1">
                <a:latin typeface="Tahoma" panose="020B0604030504040204" pitchFamily="34" charset="0"/>
                <a:ea typeface="Tahoma" panose="020B0604030504040204" pitchFamily="34" charset="0"/>
              </a:rPr>
              <a:t>confermata</a:t>
            </a:r>
            <a:r>
              <a:rPr lang="en-US" sz="2000" spc="-11" dirty="0">
                <a:latin typeface="Tahoma" panose="020B0604030504040204" pitchFamily="34" charset="0"/>
                <a:ea typeface="Tahoma" panose="020B0604030504040204" pitchFamily="34" charset="0"/>
              </a:rPr>
              <a:t> </a:t>
            </a:r>
            <a:r>
              <a:rPr lang="en-US" sz="2000" dirty="0">
                <a:latin typeface="Tahoma" panose="020B0604030504040204" pitchFamily="34" charset="0"/>
                <a:ea typeface="Tahoma" panose="020B0604030504040204" pitchFamily="34" charset="0"/>
              </a:rPr>
              <a:t>da</a:t>
            </a:r>
            <a:r>
              <a:rPr lang="en-US" sz="2000" spc="-8" dirty="0">
                <a:latin typeface="Tahoma" panose="020B0604030504040204" pitchFamily="34" charset="0"/>
                <a:ea typeface="Tahoma" panose="020B0604030504040204" pitchFamily="34" charset="0"/>
              </a:rPr>
              <a:t> </a:t>
            </a:r>
            <a:r>
              <a:rPr lang="en-US" sz="2000" dirty="0">
                <a:latin typeface="Tahoma" panose="020B0604030504040204" pitchFamily="34" charset="0"/>
                <a:ea typeface="Tahoma" panose="020B0604030504040204" pitchFamily="34" charset="0"/>
              </a:rPr>
              <a:t>Gramling</a:t>
            </a:r>
            <a:r>
              <a:rPr lang="en-US" sz="2000" spc="-8" dirty="0">
                <a:latin typeface="Tahoma" panose="020B0604030504040204" pitchFamily="34" charset="0"/>
                <a:ea typeface="Tahoma" panose="020B0604030504040204" pitchFamily="34" charset="0"/>
              </a:rPr>
              <a:t> </a:t>
            </a:r>
            <a:r>
              <a:rPr lang="en-US" sz="2000" dirty="0">
                <a:latin typeface="Tahoma" panose="020B0604030504040204" pitchFamily="34" charset="0"/>
                <a:ea typeface="Tahoma" panose="020B0604030504040204" pitchFamily="34" charset="0"/>
              </a:rPr>
              <a:t>e</a:t>
            </a:r>
            <a:r>
              <a:rPr lang="en-US" sz="2000" spc="-19" dirty="0">
                <a:latin typeface="Tahoma" panose="020B0604030504040204" pitchFamily="34" charset="0"/>
                <a:ea typeface="Tahoma" panose="020B0604030504040204" pitchFamily="34" charset="0"/>
              </a:rPr>
              <a:t> </a:t>
            </a:r>
            <a:r>
              <a:rPr lang="en-US" sz="2000" dirty="0">
                <a:latin typeface="Tahoma" panose="020B0604030504040204" pitchFamily="34" charset="0"/>
                <a:ea typeface="Tahoma" panose="020B0604030504040204" pitchFamily="34" charset="0"/>
              </a:rPr>
              <a:t>coll.</a:t>
            </a:r>
            <a:r>
              <a:rPr lang="en-US" sz="2000" spc="-4" dirty="0">
                <a:latin typeface="Tahoma" panose="020B0604030504040204" pitchFamily="34" charset="0"/>
                <a:ea typeface="Tahoma" panose="020B0604030504040204" pitchFamily="34" charset="0"/>
              </a:rPr>
              <a:t> </a:t>
            </a:r>
            <a:r>
              <a:rPr lang="en-US" sz="2000" dirty="0">
                <a:latin typeface="Tahoma" panose="020B0604030504040204" pitchFamily="34" charset="0"/>
                <a:ea typeface="Tahoma" panose="020B0604030504040204" pitchFamily="34" charset="0"/>
              </a:rPr>
              <a:t>(1996).</a:t>
            </a:r>
            <a:endParaRPr lang="it-IT" sz="2000" dirty="0">
              <a:latin typeface="Tahoma" panose="020B0604030504040204" pitchFamily="34" charset="0"/>
              <a:ea typeface="Tahoma" panose="020B0604030504040204" pitchFamily="34" charset="0"/>
            </a:endParaRPr>
          </a:p>
          <a:p>
            <a:pPr marL="557213" marR="9049" lvl="1" indent="-214313" algn="just">
              <a:spcBef>
                <a:spcPts val="191"/>
              </a:spcBef>
              <a:buSzPts val="1200"/>
              <a:buFont typeface="Tahoma" panose="020B0604030504040204" pitchFamily="34" charset="0"/>
              <a:buChar char="–"/>
              <a:tabLst>
                <a:tab pos="279083" algn="l"/>
              </a:tabLst>
            </a:pPr>
            <a:r>
              <a:rPr lang="it-IT" sz="2000" dirty="0">
                <a:latin typeface="Tahoma" panose="020B0604030504040204" pitchFamily="34" charset="0"/>
                <a:ea typeface="Tahoma" panose="020B0604030504040204" pitchFamily="34" charset="0"/>
              </a:rPr>
              <a:t>Il fatto che gli ipocondriaci fossero fisiologicamente più</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reattivi potrebbe costituire una differenza costituzionale o</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anche</a:t>
            </a:r>
            <a:r>
              <a:rPr lang="it-IT" sz="2000" spc="-15"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acquisita.</a:t>
            </a:r>
          </a:p>
          <a:p>
            <a:pPr marL="557213" marR="8573" lvl="1" indent="-214313" algn="just">
              <a:spcBef>
                <a:spcPts val="158"/>
              </a:spcBef>
              <a:buSzPts val="1200"/>
              <a:buFont typeface="Tahoma" panose="020B0604030504040204" pitchFamily="34" charset="0"/>
              <a:buChar char="–"/>
              <a:tabLst>
                <a:tab pos="279083" algn="l"/>
              </a:tabLst>
            </a:pPr>
            <a:r>
              <a:rPr lang="it-IT" sz="2000" dirty="0">
                <a:latin typeface="Tahoma" panose="020B0604030504040204" pitchFamily="34" charset="0"/>
                <a:ea typeface="Tahoma" panose="020B0604030504040204" pitchFamily="34" charset="0"/>
              </a:rPr>
              <a:t>Uno studio di </a:t>
            </a:r>
            <a:r>
              <a:rPr lang="it-IT" sz="2000" dirty="0" err="1">
                <a:latin typeface="Tahoma" panose="020B0604030504040204" pitchFamily="34" charset="0"/>
                <a:ea typeface="Tahoma" panose="020B0604030504040204" pitchFamily="34" charset="0"/>
              </a:rPr>
              <a:t>Barsky</a:t>
            </a:r>
            <a:r>
              <a:rPr lang="it-IT" sz="2000" dirty="0">
                <a:latin typeface="Tahoma" panose="020B0604030504040204" pitchFamily="34" charset="0"/>
                <a:ea typeface="Tahoma" panose="020B0604030504040204" pitchFamily="34" charset="0"/>
              </a:rPr>
              <a:t> e </a:t>
            </a:r>
            <a:r>
              <a:rPr lang="it-IT" sz="2000" dirty="0" err="1">
                <a:latin typeface="Tahoma" panose="020B0604030504040204" pitchFamily="34" charset="0"/>
                <a:ea typeface="Tahoma" panose="020B0604030504040204" pitchFamily="34" charset="0"/>
              </a:rPr>
              <a:t>coll</a:t>
            </a:r>
            <a:r>
              <a:rPr lang="it-IT" sz="2000" dirty="0">
                <a:latin typeface="Tahoma" panose="020B0604030504040204" pitchFamily="34" charset="0"/>
                <a:ea typeface="Tahoma" panose="020B0604030504040204" pitchFamily="34" charset="0"/>
              </a:rPr>
              <a:t>. (1995) ha dimostrato che gli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ipocondriaci non sono più consapevoli del battito del proprio</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cuore rispetto ai controlli, però presentano punteggi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significativamente più elevati alla </a:t>
            </a:r>
            <a:r>
              <a:rPr lang="it-IT" sz="2000" dirty="0" err="1">
                <a:latin typeface="Tahoma" panose="020B0604030504040204" pitchFamily="34" charset="0"/>
                <a:ea typeface="Tahoma" panose="020B0604030504040204" pitchFamily="34" charset="0"/>
              </a:rPr>
              <a:t>Somatosensory</a:t>
            </a:r>
            <a:r>
              <a:rPr lang="it-IT" sz="2000" spc="4" dirty="0">
                <a:latin typeface="Tahoma" panose="020B0604030504040204" pitchFamily="34" charset="0"/>
                <a:ea typeface="Tahoma" panose="020B0604030504040204" pitchFamily="34" charset="0"/>
              </a:rPr>
              <a:t> </a:t>
            </a:r>
            <a:r>
              <a:rPr lang="it-IT" sz="2000" dirty="0" err="1">
                <a:latin typeface="Tahoma" panose="020B0604030504040204" pitchFamily="34" charset="0"/>
                <a:ea typeface="Tahoma" panose="020B0604030504040204" pitchFamily="34" charset="0"/>
              </a:rPr>
              <a:t>Amplification</a:t>
            </a:r>
            <a:r>
              <a:rPr lang="it-IT" sz="2000" dirty="0">
                <a:latin typeface="Tahoma" panose="020B0604030504040204" pitchFamily="34" charset="0"/>
                <a:ea typeface="Tahoma" panose="020B0604030504040204" pitchFamily="34" charset="0"/>
              </a:rPr>
              <a:t> Scale, indicando che essi sono estremamente</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sensibili alle normali sensazioni fisiologiche e a sintomi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somatici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di</a:t>
            </a:r>
            <a:r>
              <a:rPr lang="it-IT" sz="2000" spc="4"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minore</a:t>
            </a:r>
            <a:r>
              <a:rPr lang="it-IT" sz="2000" spc="-11" dirty="0">
                <a:latin typeface="Tahoma" panose="020B0604030504040204" pitchFamily="34" charset="0"/>
                <a:ea typeface="Tahoma" panose="020B0604030504040204" pitchFamily="34" charset="0"/>
              </a:rPr>
              <a:t> </a:t>
            </a:r>
            <a:r>
              <a:rPr lang="it-IT" sz="2000" dirty="0">
                <a:latin typeface="Tahoma" panose="020B0604030504040204" pitchFamily="34" charset="0"/>
                <a:ea typeface="Tahoma" panose="020B0604030504040204" pitchFamily="34" charset="0"/>
              </a:rPr>
              <a:t>entità.</a:t>
            </a:r>
          </a:p>
          <a:p>
            <a:endParaRPr lang="it-IT" dirty="0"/>
          </a:p>
        </p:txBody>
      </p:sp>
    </p:spTree>
    <p:extLst>
      <p:ext uri="{BB962C8B-B14F-4D97-AF65-F5344CB8AC3E}">
        <p14:creationId xmlns:p14="http://schemas.microsoft.com/office/powerpoint/2010/main" val="75341646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CFB634-5663-41F4-9BD0-C13601BEF82D}"/>
              </a:ext>
            </a:extLst>
          </p:cNvPr>
          <p:cNvSpPr>
            <a:spLocks noGrp="1"/>
          </p:cNvSpPr>
          <p:nvPr>
            <p:ph type="title"/>
          </p:nvPr>
        </p:nvSpPr>
        <p:spPr/>
        <p:txBody>
          <a:bodyPr>
            <a:normAutofit fontScale="90000"/>
          </a:bodyPr>
          <a:lstStyle/>
          <a:p>
            <a:r>
              <a:rPr lang="en-US" dirty="0" err="1">
                <a:latin typeface="Tahoma" panose="020B0604030504040204" pitchFamily="34" charset="0"/>
                <a:ea typeface="Tahoma" panose="020B0604030504040204" pitchFamily="34" charset="0"/>
              </a:rPr>
              <a:t>Trattamento</a:t>
            </a:r>
            <a:r>
              <a:rPr lang="en-US" spc="-19"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dell</a:t>
            </a:r>
            <a:r>
              <a:rPr lang="en-US" dirty="0" err="1">
                <a:latin typeface="Arial" panose="020B0604020202020204" pitchFamily="34" charset="0"/>
                <a:ea typeface="Tahoma" panose="020B0604030504040204" pitchFamily="34" charset="0"/>
                <a:cs typeface="Tahoma" panose="020B0604030504040204" pitchFamily="34" charset="0"/>
              </a:rPr>
              <a:t>’</a:t>
            </a:r>
            <a:r>
              <a:rPr lang="en-US" dirty="0" err="1">
                <a:latin typeface="Tahoma" panose="020B0604030504040204" pitchFamily="34" charset="0"/>
                <a:ea typeface="Tahoma" panose="020B0604030504040204" pitchFamily="34" charset="0"/>
              </a:rPr>
              <a:t>ipocondria</a:t>
            </a:r>
            <a:r>
              <a:rPr lang="en-US" spc="-19" dirty="0">
                <a:latin typeface="Tahoma" panose="020B0604030504040204" pitchFamily="34" charset="0"/>
                <a:ea typeface="Tahoma" panose="020B0604030504040204" pitchFamily="34" charset="0"/>
              </a:rPr>
              <a:t> </a:t>
            </a:r>
            <a:r>
              <a:rPr lang="en-US" dirty="0">
                <a:latin typeface="Tahoma" panose="020B0604030504040204" pitchFamily="34" charset="0"/>
                <a:ea typeface="Tahoma" panose="020B0604030504040204" pitchFamily="34" charset="0"/>
              </a:rPr>
              <a:t>(I)</a:t>
            </a:r>
            <a:br>
              <a:rPr lang="it-IT" sz="1800" dirty="0">
                <a:latin typeface="Tahoma" panose="020B0604030504040204" pitchFamily="34" charset="0"/>
                <a:ea typeface="Tahoma" panose="020B0604030504040204" pitchFamily="34" charset="0"/>
              </a:rPr>
            </a:br>
            <a:endParaRPr lang="it-IT" dirty="0"/>
          </a:p>
        </p:txBody>
      </p:sp>
      <p:sp>
        <p:nvSpPr>
          <p:cNvPr id="3" name="Segnaposto contenuto 2">
            <a:extLst>
              <a:ext uri="{FF2B5EF4-FFF2-40B4-BE49-F238E27FC236}">
                <a16:creationId xmlns:a16="http://schemas.microsoft.com/office/drawing/2014/main" id="{951FD066-D433-4194-AF27-CF4B3BC04CB4}"/>
              </a:ext>
            </a:extLst>
          </p:cNvPr>
          <p:cNvSpPr>
            <a:spLocks noGrp="1"/>
          </p:cNvSpPr>
          <p:nvPr>
            <p:ph idx="1"/>
          </p:nvPr>
        </p:nvSpPr>
        <p:spPr/>
        <p:txBody>
          <a:bodyPr/>
          <a:lstStyle/>
          <a:p>
            <a:pPr marL="257175" indent="-257175">
              <a:lnSpc>
                <a:spcPts val="1069"/>
              </a:lnSpc>
              <a:spcBef>
                <a:spcPts val="64"/>
              </a:spcBef>
              <a:buSzPts val="1200"/>
              <a:buFont typeface="Tahoma" panose="020B0604030504040204" pitchFamily="34" charset="0"/>
              <a:buChar char="•"/>
              <a:tabLst>
                <a:tab pos="154305" algn="l"/>
              </a:tabLst>
            </a:pPr>
            <a:r>
              <a:rPr lang="en-US" sz="1600" dirty="0" err="1">
                <a:latin typeface="Tahoma" panose="020B0604030504040204" pitchFamily="34" charset="0"/>
                <a:ea typeface="Tahoma" panose="020B0604030504040204" pitchFamily="34" charset="0"/>
              </a:rPr>
              <a:t>Stabilire</a:t>
            </a:r>
            <a:r>
              <a:rPr lang="en-US" sz="1600" spc="-8" dirty="0">
                <a:latin typeface="Tahoma" panose="020B0604030504040204" pitchFamily="34" charset="0"/>
                <a:ea typeface="Tahoma" panose="020B0604030504040204" pitchFamily="34" charset="0"/>
              </a:rPr>
              <a:t> </a:t>
            </a:r>
            <a:r>
              <a:rPr lang="en-US" sz="1600" dirty="0">
                <a:latin typeface="Tahoma" panose="020B0604030504040204" pitchFamily="34" charset="0"/>
                <a:ea typeface="Tahoma" panose="020B0604030504040204" pitchFamily="34" charset="0"/>
              </a:rPr>
              <a:t>la</a:t>
            </a:r>
            <a:r>
              <a:rPr lang="en-US" sz="1600" spc="-8" dirty="0">
                <a:latin typeface="Tahoma" panose="020B0604030504040204" pitchFamily="34" charset="0"/>
                <a:ea typeface="Tahoma" panose="020B0604030504040204" pitchFamily="34" charset="0"/>
              </a:rPr>
              <a:t> </a:t>
            </a:r>
            <a:r>
              <a:rPr lang="en-US" sz="1600" dirty="0" err="1">
                <a:latin typeface="Tahoma" panose="020B0604030504040204" pitchFamily="34" charset="0"/>
                <a:ea typeface="Tahoma" panose="020B0604030504040204" pitchFamily="34" charset="0"/>
              </a:rPr>
              <a:t>verità</a:t>
            </a:r>
            <a:r>
              <a:rPr lang="en-US" sz="1600" dirty="0">
                <a:latin typeface="Tahoma" panose="020B0604030504040204" pitchFamily="34" charset="0"/>
                <a:ea typeface="Tahoma" panose="020B0604030504040204" pitchFamily="34" charset="0"/>
              </a:rPr>
              <a:t>.</a:t>
            </a:r>
            <a:endParaRPr lang="it-IT" sz="1600" dirty="0">
              <a:latin typeface="Tahoma" panose="020B0604030504040204" pitchFamily="34" charset="0"/>
              <a:ea typeface="Tahoma" panose="020B0604030504040204" pitchFamily="34" charset="0"/>
            </a:endParaRPr>
          </a:p>
          <a:p>
            <a:pPr marL="557213" marR="23813" lvl="1" indent="-214313" algn="just">
              <a:lnSpc>
                <a:spcPct val="80000"/>
              </a:lnSpc>
              <a:spcBef>
                <a:spcPts val="120"/>
              </a:spcBef>
              <a:buSzPts val="900"/>
              <a:buFont typeface="Tahoma" panose="020B0604030504040204" pitchFamily="34" charset="0"/>
              <a:buChar char="–"/>
              <a:tabLst>
                <a:tab pos="304324" algn="l"/>
              </a:tabLst>
            </a:pPr>
            <a:r>
              <a:rPr lang="it-IT" sz="1600" dirty="0">
                <a:latin typeface="Tahoma" panose="020B0604030504040204" pitchFamily="34" charset="0"/>
                <a:ea typeface="Tahoma" panose="020B0604030504040204" pitchFamily="34" charset="0"/>
              </a:rPr>
              <a:t>Sviluppare una relazione di fiducia col paziente e mostrare comprensione per il</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problemi</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del</a:t>
            </a:r>
            <a:r>
              <a:rPr lang="it-IT" sz="1600" spc="11"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paziente.</a:t>
            </a:r>
          </a:p>
          <a:p>
            <a:pPr marL="557213" marR="23336" lvl="1" indent="-214313" algn="just">
              <a:lnSpc>
                <a:spcPct val="80000"/>
              </a:lnSpc>
              <a:spcBef>
                <a:spcPts val="135"/>
              </a:spcBef>
              <a:buSzPts val="900"/>
              <a:buFont typeface="Tahoma" panose="020B0604030504040204" pitchFamily="34" charset="0"/>
              <a:buChar char="–"/>
              <a:tabLst>
                <a:tab pos="304324" algn="l"/>
              </a:tabLst>
            </a:pPr>
            <a:r>
              <a:rPr lang="it-IT" sz="1600" dirty="0">
                <a:latin typeface="Tahoma" panose="020B0604030504040204" pitchFamily="34" charset="0"/>
                <a:ea typeface="Tahoma" panose="020B0604030504040204" pitchFamily="34" charset="0"/>
              </a:rPr>
              <a:t>Validare l</a:t>
            </a:r>
            <a:r>
              <a:rPr lang="it-IT" sz="1600" dirty="0">
                <a:latin typeface="Arial" panose="020B0604020202020204" pitchFamily="34" charset="0"/>
                <a:ea typeface="Tahoma" panose="020B0604030504040204" pitchFamily="34" charset="0"/>
                <a:cs typeface="Tahoma" panose="020B0604030504040204" pitchFamily="34" charset="0"/>
              </a:rPr>
              <a:t>’</a:t>
            </a:r>
            <a:r>
              <a:rPr lang="it-IT" sz="1600" dirty="0">
                <a:latin typeface="Tahoma" panose="020B0604030504040204" pitchFamily="34" charset="0"/>
                <a:ea typeface="Tahoma" panose="020B0604030504040204" pitchFamily="34" charset="0"/>
              </a:rPr>
              <a:t>esperienza del paziente evitando l</a:t>
            </a:r>
            <a:r>
              <a:rPr lang="it-IT" sz="1600" dirty="0">
                <a:latin typeface="Arial" panose="020B0604020202020204" pitchFamily="34" charset="0"/>
                <a:ea typeface="Tahoma" panose="020B0604030504040204" pitchFamily="34" charset="0"/>
                <a:cs typeface="Tahoma" panose="020B0604030504040204" pitchFamily="34" charset="0"/>
              </a:rPr>
              <a:t>’</a:t>
            </a:r>
            <a:r>
              <a:rPr lang="it-IT" sz="1600" dirty="0">
                <a:latin typeface="Tahoma" panose="020B0604030504040204" pitchFamily="34" charset="0"/>
                <a:ea typeface="Tahoma" panose="020B0604030504040204" pitchFamily="34" charset="0"/>
              </a:rPr>
              <a:t>uso di termini diagnostici allarmanti.</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Risulta più utile usare il termine </a:t>
            </a:r>
            <a:r>
              <a:rPr lang="it-IT" sz="1600" dirty="0">
                <a:latin typeface="Arial" panose="020B0604020202020204" pitchFamily="34" charset="0"/>
                <a:ea typeface="Tahoma" panose="020B0604030504040204" pitchFamily="34" charset="0"/>
                <a:cs typeface="Tahoma" panose="020B0604030504040204" pitchFamily="34" charset="0"/>
              </a:rPr>
              <a:t>“</a:t>
            </a:r>
            <a:r>
              <a:rPr lang="it-IT" sz="1600" dirty="0">
                <a:latin typeface="Tahoma" panose="020B0604030504040204" pitchFamily="34" charset="0"/>
                <a:ea typeface="Tahoma" panose="020B0604030504040204" pitchFamily="34" charset="0"/>
              </a:rPr>
              <a:t>acuita preoccupazione per le malattie</a:t>
            </a:r>
            <a:r>
              <a:rPr lang="it-IT" sz="1600" dirty="0">
                <a:latin typeface="Arial" panose="020B0604020202020204" pitchFamily="34" charset="0"/>
                <a:ea typeface="Tahoma" panose="020B0604030504040204" pitchFamily="34" charset="0"/>
                <a:cs typeface="Tahoma" panose="020B0604030504040204" pitchFamily="34" charset="0"/>
              </a:rPr>
              <a:t>” </a:t>
            </a:r>
            <a:r>
              <a:rPr lang="it-IT" sz="1600" dirty="0">
                <a:latin typeface="Tahoma" panose="020B0604030504040204" pitchFamily="34" charset="0"/>
                <a:ea typeface="Tahoma" panose="020B0604030504040204" pitchFamily="34" charset="0"/>
              </a:rPr>
              <a:t>piuttosto</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che </a:t>
            </a:r>
            <a:r>
              <a:rPr lang="it-IT" sz="1600" dirty="0">
                <a:latin typeface="Arial" panose="020B0604020202020204" pitchFamily="34" charset="0"/>
                <a:ea typeface="Tahoma" panose="020B0604030504040204" pitchFamily="34" charset="0"/>
                <a:cs typeface="Tahoma" panose="020B0604030504040204" pitchFamily="34" charset="0"/>
              </a:rPr>
              <a:t>“</a:t>
            </a:r>
            <a:r>
              <a:rPr lang="it-IT" sz="1600" dirty="0">
                <a:latin typeface="Tahoma" panose="020B0604030504040204" pitchFamily="34" charset="0"/>
                <a:ea typeface="Tahoma" panose="020B0604030504040204" pitchFamily="34" charset="0"/>
              </a:rPr>
              <a:t>ipocondria</a:t>
            </a:r>
            <a:r>
              <a:rPr lang="it-IT" sz="1600" dirty="0">
                <a:latin typeface="Arial" panose="020B0604020202020204" pitchFamily="34" charset="0"/>
                <a:ea typeface="Tahoma" panose="020B0604030504040204" pitchFamily="34" charset="0"/>
                <a:cs typeface="Tahoma" panose="020B0604030504040204" pitchFamily="34" charset="0"/>
              </a:rPr>
              <a:t>”</a:t>
            </a:r>
            <a:r>
              <a:rPr lang="it-IT" sz="1600" dirty="0">
                <a:latin typeface="Tahoma" panose="020B0604030504040204" pitchFamily="34" charset="0"/>
                <a:ea typeface="Tahoma" panose="020B0604030504040204" pitchFamily="34" charset="0"/>
              </a:rPr>
              <a:t>, perché la prima è una descrizione più accurata dell</a:t>
            </a:r>
            <a:r>
              <a:rPr lang="it-IT" sz="1600" dirty="0">
                <a:latin typeface="Arial" panose="020B0604020202020204" pitchFamily="34" charset="0"/>
                <a:ea typeface="Tahoma" panose="020B0604030504040204" pitchFamily="34" charset="0"/>
                <a:cs typeface="Tahoma" panose="020B0604030504040204" pitchFamily="34" charset="0"/>
              </a:rPr>
              <a:t>’</a:t>
            </a:r>
            <a:r>
              <a:rPr lang="it-IT" sz="1600" dirty="0">
                <a:latin typeface="Tahoma" panose="020B0604030504040204" pitchFamily="34" charset="0"/>
                <a:ea typeface="Tahoma" panose="020B0604030504040204" pitchFamily="34" charset="0"/>
              </a:rPr>
              <a:t>esperienza</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del</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paziente,</a:t>
            </a:r>
            <a:r>
              <a:rPr lang="it-IT" sz="1600" spc="19"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mentre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la</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seconda</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è</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un</a:t>
            </a:r>
            <a:r>
              <a:rPr lang="it-IT" sz="1600" spc="-19"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termine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peggiorativo.</a:t>
            </a:r>
          </a:p>
          <a:p>
            <a:pPr marL="257175" indent="-257175">
              <a:lnSpc>
                <a:spcPts val="938"/>
              </a:lnSpc>
              <a:buSzPts val="1200"/>
              <a:buFont typeface="Tahoma" panose="020B0604030504040204" pitchFamily="34" charset="0"/>
              <a:buChar char="•"/>
              <a:tabLst>
                <a:tab pos="154305" algn="l"/>
              </a:tabLst>
            </a:pPr>
            <a:r>
              <a:rPr lang="en-US" sz="1600" dirty="0" err="1">
                <a:latin typeface="Tahoma" panose="020B0604030504040204" pitchFamily="34" charset="0"/>
                <a:ea typeface="Tahoma" panose="020B0604030504040204" pitchFamily="34" charset="0"/>
              </a:rPr>
              <a:t>Anamnesi</a:t>
            </a:r>
            <a:r>
              <a:rPr lang="en-US" sz="1600" dirty="0">
                <a:latin typeface="Tahoma" panose="020B0604030504040204" pitchFamily="34" charset="0"/>
                <a:ea typeface="Tahoma" panose="020B0604030504040204" pitchFamily="34" charset="0"/>
              </a:rPr>
              <a:t>.</a:t>
            </a:r>
            <a:endParaRPr lang="it-IT" sz="1600" dirty="0">
              <a:latin typeface="Tahoma" panose="020B0604030504040204" pitchFamily="34" charset="0"/>
              <a:ea typeface="Tahoma" panose="020B0604030504040204" pitchFamily="34" charset="0"/>
            </a:endParaRPr>
          </a:p>
          <a:p>
            <a:pPr marL="557213" marR="23336" lvl="1" indent="-214313" algn="just">
              <a:lnSpc>
                <a:spcPct val="80000"/>
              </a:lnSpc>
              <a:spcBef>
                <a:spcPts val="120"/>
              </a:spcBef>
              <a:buSzPts val="900"/>
              <a:buFont typeface="Tahoma" panose="020B0604030504040204" pitchFamily="34" charset="0"/>
              <a:buChar char="–"/>
              <a:tabLst>
                <a:tab pos="304324" algn="l"/>
              </a:tabLst>
            </a:pPr>
            <a:r>
              <a:rPr lang="it-IT" sz="1600" dirty="0">
                <a:latin typeface="Tahoma" panose="020B0604030504040204" pitchFamily="34" charset="0"/>
                <a:ea typeface="Tahoma" panose="020B0604030504040204" pitchFamily="34" charset="0"/>
              </a:rPr>
              <a:t>Ciò fornisce utili informazioni circa la comparsa iniziale, la gravità e la prevalenza</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delle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preoccupazioni somatiche del paziente.</a:t>
            </a:r>
          </a:p>
          <a:p>
            <a:endParaRPr lang="it-IT" dirty="0"/>
          </a:p>
        </p:txBody>
      </p:sp>
    </p:spTree>
    <p:extLst>
      <p:ext uri="{BB962C8B-B14F-4D97-AF65-F5344CB8AC3E}">
        <p14:creationId xmlns:p14="http://schemas.microsoft.com/office/powerpoint/2010/main" val="183716230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E22069-861F-4CDB-BE6A-8B5CA2A741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A60FC5-5085-4077-93ED-0CC4C72D29AA}"/>
              </a:ext>
            </a:extLst>
          </p:cNvPr>
          <p:cNvSpPr>
            <a:spLocks noGrp="1"/>
          </p:cNvSpPr>
          <p:nvPr>
            <p:ph idx="1"/>
          </p:nvPr>
        </p:nvSpPr>
        <p:spPr/>
        <p:txBody>
          <a:bodyPr>
            <a:normAutofit fontScale="70000" lnSpcReduction="20000"/>
          </a:bodyPr>
          <a:lstStyle/>
          <a:p>
            <a:r>
              <a:rPr lang="it-IT" dirty="0"/>
              <a:t> Identificazione degli </a:t>
            </a:r>
            <a:r>
              <a:rPr lang="it-IT" dirty="0" err="1"/>
              <a:t>stressor</a:t>
            </a:r>
            <a:endParaRPr lang="it-IT" dirty="0"/>
          </a:p>
          <a:p>
            <a:r>
              <a:rPr lang="it-IT" dirty="0"/>
              <a:t>Occorre identificare, attraverso le solite procedure di </a:t>
            </a:r>
            <a:r>
              <a:rPr lang="it-IT" dirty="0" err="1"/>
              <a:t>assessment</a:t>
            </a:r>
            <a:r>
              <a:rPr lang="it-IT" dirty="0"/>
              <a:t>, i fattori ambientali, sociali e biologici che possono mantenere le paure legate alle malattie.</a:t>
            </a:r>
          </a:p>
          <a:p>
            <a:r>
              <a:rPr lang="it-IT" dirty="0"/>
              <a:t>Piuttosto che chiedere “ perché”, risulta meglio parlare in termini di “ come, quando, dove e che cosa?”.</a:t>
            </a:r>
          </a:p>
          <a:p>
            <a:r>
              <a:rPr lang="it-IT" dirty="0"/>
              <a:t>Interventi educativi.</a:t>
            </a:r>
          </a:p>
          <a:p>
            <a:r>
              <a:rPr lang="it-IT" dirty="0"/>
              <a:t>Poiché i pazienti possono essere riluttanti a impegnarsi in un percorso psicoterapeutico se lo considerano di natura organica e quindi meglio trattabile da un medico, educare il paziente su come lo stress, le emozioni, una cattiva dieta o una mancanza di esercizio fisico possono innescare autentici sintomi fisici, è una componente essenziale del processo iniziale di impegno.</a:t>
            </a:r>
          </a:p>
          <a:p>
            <a:endParaRPr lang="it-IT" dirty="0"/>
          </a:p>
        </p:txBody>
      </p:sp>
    </p:spTree>
    <p:extLst>
      <p:ext uri="{BB962C8B-B14F-4D97-AF65-F5344CB8AC3E}">
        <p14:creationId xmlns:p14="http://schemas.microsoft.com/office/powerpoint/2010/main" val="212579457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C47162-F050-4621-9C0F-4F998BAE198B}"/>
              </a:ext>
            </a:extLst>
          </p:cNvPr>
          <p:cNvSpPr>
            <a:spLocks noGrp="1"/>
          </p:cNvSpPr>
          <p:nvPr>
            <p:ph type="title"/>
          </p:nvPr>
        </p:nvSpPr>
        <p:spPr/>
        <p:txBody>
          <a:bodyPr>
            <a:normAutofit fontScale="90000"/>
          </a:bodyPr>
          <a:lstStyle/>
          <a:p>
            <a:r>
              <a:rPr lang="en-US" dirty="0" err="1">
                <a:latin typeface="Tahoma" panose="020B0604030504040204" pitchFamily="34" charset="0"/>
                <a:ea typeface="Tahoma" panose="020B0604030504040204" pitchFamily="34" charset="0"/>
              </a:rPr>
              <a:t>Trattamento</a:t>
            </a:r>
            <a:r>
              <a:rPr lang="en-US" spc="-19" dirty="0">
                <a:latin typeface="Tahoma" panose="020B0604030504040204" pitchFamily="34" charset="0"/>
                <a:ea typeface="Tahoma" panose="020B0604030504040204" pitchFamily="34" charset="0"/>
              </a:rPr>
              <a:t> </a:t>
            </a:r>
            <a:r>
              <a:rPr lang="en-US" dirty="0" err="1">
                <a:latin typeface="Tahoma" panose="020B0604030504040204" pitchFamily="34" charset="0"/>
                <a:ea typeface="Tahoma" panose="020B0604030504040204" pitchFamily="34" charset="0"/>
              </a:rPr>
              <a:t>dell</a:t>
            </a:r>
            <a:r>
              <a:rPr lang="en-US" dirty="0" err="1">
                <a:latin typeface="Arial" panose="020B0604020202020204" pitchFamily="34" charset="0"/>
                <a:ea typeface="Tahoma" panose="020B0604030504040204" pitchFamily="34" charset="0"/>
                <a:cs typeface="Tahoma" panose="020B0604030504040204" pitchFamily="34" charset="0"/>
              </a:rPr>
              <a:t>’</a:t>
            </a:r>
            <a:r>
              <a:rPr lang="en-US" dirty="0" err="1">
                <a:latin typeface="Tahoma" panose="020B0604030504040204" pitchFamily="34" charset="0"/>
                <a:ea typeface="Tahoma" panose="020B0604030504040204" pitchFamily="34" charset="0"/>
              </a:rPr>
              <a:t>ipocondria</a:t>
            </a:r>
            <a:r>
              <a:rPr lang="en-US" spc="-19" dirty="0">
                <a:latin typeface="Tahoma" panose="020B0604030504040204" pitchFamily="34" charset="0"/>
                <a:ea typeface="Tahoma" panose="020B0604030504040204" pitchFamily="34" charset="0"/>
              </a:rPr>
              <a:t> </a:t>
            </a:r>
            <a:r>
              <a:rPr lang="en-US" dirty="0">
                <a:latin typeface="Tahoma" panose="020B0604030504040204" pitchFamily="34" charset="0"/>
                <a:ea typeface="Tahoma" panose="020B0604030504040204" pitchFamily="34" charset="0"/>
              </a:rPr>
              <a:t>(II)</a:t>
            </a:r>
            <a:br>
              <a:rPr lang="it-IT" sz="1800" dirty="0">
                <a:latin typeface="Tahoma" panose="020B0604030504040204" pitchFamily="34" charset="0"/>
                <a:ea typeface="Tahoma" panose="020B0604030504040204" pitchFamily="34" charset="0"/>
              </a:rPr>
            </a:br>
            <a:endParaRPr lang="it-IT" dirty="0"/>
          </a:p>
        </p:txBody>
      </p:sp>
      <p:sp>
        <p:nvSpPr>
          <p:cNvPr id="3" name="Segnaposto contenuto 2">
            <a:extLst>
              <a:ext uri="{FF2B5EF4-FFF2-40B4-BE49-F238E27FC236}">
                <a16:creationId xmlns:a16="http://schemas.microsoft.com/office/drawing/2014/main" id="{1A8BDE02-E463-45D0-8C34-F2FFB944304E}"/>
              </a:ext>
            </a:extLst>
          </p:cNvPr>
          <p:cNvSpPr>
            <a:spLocks noGrp="1"/>
          </p:cNvSpPr>
          <p:nvPr>
            <p:ph idx="1"/>
          </p:nvPr>
        </p:nvSpPr>
        <p:spPr/>
        <p:txBody>
          <a:bodyPr>
            <a:normAutofit/>
          </a:bodyPr>
          <a:lstStyle/>
          <a:p>
            <a:pPr marL="257175" indent="-257175">
              <a:lnSpc>
                <a:spcPts val="1253"/>
              </a:lnSpc>
              <a:spcBef>
                <a:spcPts val="23"/>
              </a:spcBef>
              <a:buSzPts val="1400"/>
              <a:buFont typeface="Tahoma" panose="020B0604030504040204" pitchFamily="34" charset="0"/>
              <a:buChar char="•"/>
              <a:tabLst>
                <a:tab pos="154305" algn="l"/>
              </a:tabLst>
            </a:pPr>
            <a:r>
              <a:rPr lang="en-US" sz="1600" dirty="0" err="1">
                <a:latin typeface="Tahoma" panose="020B0604030504040204" pitchFamily="34" charset="0"/>
                <a:ea typeface="Tahoma" panose="020B0604030504040204" pitchFamily="34" charset="0"/>
              </a:rPr>
              <a:t>Trattamento</a:t>
            </a:r>
            <a:r>
              <a:rPr lang="en-US" sz="1600" spc="-56" dirty="0">
                <a:latin typeface="Tahoma" panose="020B0604030504040204" pitchFamily="34" charset="0"/>
                <a:ea typeface="Tahoma" panose="020B0604030504040204" pitchFamily="34" charset="0"/>
              </a:rPr>
              <a:t> </a:t>
            </a:r>
            <a:r>
              <a:rPr lang="en-US" sz="1600" dirty="0" err="1">
                <a:latin typeface="Tahoma" panose="020B0604030504040204" pitchFamily="34" charset="0"/>
                <a:ea typeface="Tahoma" panose="020B0604030504040204" pitchFamily="34" charset="0"/>
              </a:rPr>
              <a:t>cognitivo-comportamentale</a:t>
            </a:r>
            <a:r>
              <a:rPr lang="en-US" sz="1600" dirty="0">
                <a:latin typeface="Tahoma" panose="020B0604030504040204" pitchFamily="34" charset="0"/>
                <a:ea typeface="Tahoma" panose="020B0604030504040204" pitchFamily="34" charset="0"/>
              </a:rPr>
              <a:t>.</a:t>
            </a:r>
            <a:endParaRPr lang="it-IT" sz="1600" dirty="0">
              <a:latin typeface="Tahoma" panose="020B0604030504040204" pitchFamily="34" charset="0"/>
              <a:ea typeface="Tahoma" panose="020B0604030504040204" pitchFamily="34" charset="0"/>
            </a:endParaRPr>
          </a:p>
          <a:p>
            <a:pPr marL="557213" marR="23813" lvl="1" indent="-214313" algn="just">
              <a:lnSpc>
                <a:spcPct val="80000"/>
              </a:lnSpc>
              <a:spcBef>
                <a:spcPts val="135"/>
              </a:spcBef>
              <a:buSzPts val="1000"/>
              <a:buFont typeface="Tahoma" panose="020B0604030504040204" pitchFamily="34" charset="0"/>
              <a:buChar char="–"/>
              <a:tabLst>
                <a:tab pos="304324" algn="l"/>
              </a:tabLst>
            </a:pPr>
            <a:r>
              <a:rPr lang="it-IT" sz="1600" dirty="0">
                <a:latin typeface="Tahoma" panose="020B0604030504040204" pitchFamily="34" charset="0"/>
                <a:ea typeface="Tahoma" panose="020B0604030504040204" pitchFamily="34" charset="0"/>
              </a:rPr>
              <a:t>Procedure di esposizione: avvengono tramite procedure graduate in vivo</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e</a:t>
            </a:r>
            <a:r>
              <a:rPr lang="it-IT" sz="1600" spc="-11"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in</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immaginazione.</a:t>
            </a:r>
          </a:p>
          <a:p>
            <a:pPr marL="857250" marR="23336" lvl="2" indent="-171450" algn="just">
              <a:lnSpc>
                <a:spcPct val="78000"/>
              </a:lnSpc>
              <a:spcBef>
                <a:spcPts val="75"/>
              </a:spcBef>
              <a:buSzPts val="1050"/>
              <a:buFont typeface="Tahoma" panose="020B0604030504040204" pitchFamily="34" charset="0"/>
              <a:buChar char="•"/>
              <a:tabLst>
                <a:tab pos="453866" algn="l"/>
              </a:tabLst>
            </a:pPr>
            <a:r>
              <a:rPr lang="it-IT" sz="1600" dirty="0">
                <a:latin typeface="Tahoma" panose="020B0604030504040204" pitchFamily="34" charset="0"/>
                <a:ea typeface="Tahoma" panose="020B0604030504040204" pitchFamily="34" charset="0"/>
              </a:rPr>
              <a:t>Le procedure in vivo possono comportare che il paziente visiti</a:t>
            </a:r>
            <a:r>
              <a:rPr lang="it-IT" sz="1600" spc="210"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ospedali,</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venga a contatto con pazienti malati ed eliciti sensazioni fisiche (dolore,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palpitazioni, ecc.) tramite una forte attività fisica; oppure gli vengono fornite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informazioni</a:t>
            </a:r>
            <a:r>
              <a:rPr lang="it-IT" sz="1600" spc="-11"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mediche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sono</a:t>
            </a:r>
            <a:r>
              <a:rPr lang="it-IT" sz="1600" spc="-8"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discusse</a:t>
            </a:r>
            <a:r>
              <a:rPr lang="it-IT" sz="1600" spc="8"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alcune</a:t>
            </a:r>
            <a:r>
              <a:rPr lang="it-IT" sz="1600" spc="-15"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malattie.</a:t>
            </a:r>
          </a:p>
          <a:p>
            <a:pPr marL="857250" marR="23813" lvl="2" indent="-171450" algn="just">
              <a:lnSpc>
                <a:spcPct val="78000"/>
              </a:lnSpc>
              <a:spcBef>
                <a:spcPts val="56"/>
              </a:spcBef>
              <a:buSzPts val="1050"/>
              <a:buFont typeface="Tahoma" panose="020B0604030504040204" pitchFamily="34" charset="0"/>
              <a:buChar char="•"/>
              <a:tabLst>
                <a:tab pos="453866" algn="l"/>
              </a:tabLst>
            </a:pPr>
            <a:r>
              <a:rPr lang="it-IT" sz="1600" dirty="0">
                <a:latin typeface="Tahoma" panose="020B0604030504040204" pitchFamily="34" charset="0"/>
                <a:ea typeface="Tahoma" panose="020B0604030504040204" pitchFamily="34" charset="0"/>
              </a:rPr>
              <a:t>Qualcuno con una fobia per l</a:t>
            </a:r>
            <a:r>
              <a:rPr lang="it-IT" sz="1600" dirty="0">
                <a:latin typeface="Arial" panose="020B0604020202020204" pitchFamily="34" charset="0"/>
                <a:ea typeface="Tahoma" panose="020B0604030504040204" pitchFamily="34" charset="0"/>
                <a:cs typeface="Tahoma" panose="020B0604030504040204" pitchFamily="34" charset="0"/>
              </a:rPr>
              <a:t>’</a:t>
            </a:r>
            <a:r>
              <a:rPr lang="it-IT" sz="1600" dirty="0">
                <a:latin typeface="Tahoma" panose="020B0604030504040204" pitchFamily="34" charset="0"/>
                <a:ea typeface="Tahoma" panose="020B0604030504040204" pitchFamily="34" charset="0"/>
              </a:rPr>
              <a:t>AIDS potrebbe camminare prima fuori di un</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ospedale,</a:t>
            </a:r>
            <a:r>
              <a:rPr lang="it-IT" sz="1600" spc="15"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poi in</a:t>
            </a:r>
            <a:r>
              <a:rPr lang="it-IT" sz="1600" spc="-11"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una</a:t>
            </a:r>
            <a:r>
              <a:rPr lang="it-IT" sz="1600" spc="-15"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corsia</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e</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quindi</a:t>
            </a:r>
            <a:r>
              <a:rPr lang="it-IT" sz="1600" spc="-4"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in un</a:t>
            </a:r>
            <a:r>
              <a:rPr lang="it-IT" sz="1600" spc="-19"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reparto</a:t>
            </a:r>
            <a:r>
              <a:rPr lang="it-IT" sz="1600" spc="8"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per</a:t>
            </a:r>
            <a:r>
              <a:rPr lang="it-IT" sz="1600" spc="8" dirty="0">
                <a:latin typeface="Tahoma" panose="020B0604030504040204" pitchFamily="34" charset="0"/>
                <a:ea typeface="Tahoma" panose="020B0604030504040204" pitchFamily="34" charset="0"/>
              </a:rPr>
              <a:t> </a:t>
            </a:r>
            <a:r>
              <a:rPr lang="it-IT" sz="1600" dirty="0">
                <a:latin typeface="Tahoma" panose="020B0604030504040204" pitchFamily="34" charset="0"/>
                <a:ea typeface="Tahoma" panose="020B0604030504040204" pitchFamily="34" charset="0"/>
              </a:rPr>
              <a:t>infettivi.</a:t>
            </a:r>
          </a:p>
          <a:p>
            <a:endParaRPr lang="it-IT" dirty="0"/>
          </a:p>
        </p:txBody>
      </p:sp>
    </p:spTree>
    <p:extLst>
      <p:ext uri="{BB962C8B-B14F-4D97-AF65-F5344CB8AC3E}">
        <p14:creationId xmlns:p14="http://schemas.microsoft.com/office/powerpoint/2010/main" val="95449958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1E862C-45CB-495A-BA4A-783CF6BC2AD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97D6ECF-FAF3-4A9E-8A64-896E69DE9E4C}"/>
              </a:ext>
            </a:extLst>
          </p:cNvPr>
          <p:cNvSpPr>
            <a:spLocks noGrp="1"/>
          </p:cNvSpPr>
          <p:nvPr>
            <p:ph idx="1"/>
          </p:nvPr>
        </p:nvSpPr>
        <p:spPr/>
        <p:txBody>
          <a:bodyPr>
            <a:normAutofit fontScale="62500" lnSpcReduction="20000"/>
          </a:bodyPr>
          <a:lstStyle/>
          <a:p>
            <a:r>
              <a:rPr lang="it-IT" dirty="0"/>
              <a:t>I pazienti possono usare metodi di esposizione indiretta o in immaginazione, in cui immaginano che un medico faccia loro una diagnosi di una malattia temuta. Possono ripetere questa interazione mettendola ripetutamente per iscritto, rivedendo mentalmente la scena o ascoltando un nastro senza fine in cui essa viene descritta, fino a ottenere assuefazione.</a:t>
            </a:r>
          </a:p>
          <a:p>
            <a:r>
              <a:rPr lang="it-IT" dirty="0"/>
              <a:t>Dopo ogni seduta di esposizione il terapeuta esamina con attenzione i pensieri e le immagini specifiche del paziente alla ricerca di eventuali distorsioni e quindi insegna le opportune abilità di coping.</a:t>
            </a:r>
          </a:p>
          <a:p>
            <a:r>
              <a:rPr lang="it-IT" dirty="0"/>
              <a:t>Procedure di prevenzione della risposta.</a:t>
            </a:r>
          </a:p>
          <a:p>
            <a:r>
              <a:rPr lang="it-IT" dirty="0"/>
              <a:t>Viene elaborato un programma in cui al paziente viene impedito di eseguire i rituali quotidiani. Insieme al terapeuta si negozia un numero via via sempre più ridotto di volte in cui al paziente viene permesso di consultare libri di medicina, controllare la superficie del proprio corpo, o chiedere rassicurazioni al medico o ai familiari. Un familiare può essere utilizzato come supervisore e</a:t>
            </a:r>
          </a:p>
          <a:p>
            <a:r>
              <a:rPr lang="it-IT" dirty="0"/>
              <a:t>controllore dell’andamento di tale programma.</a:t>
            </a:r>
          </a:p>
          <a:p>
            <a:endParaRPr lang="it-IT" dirty="0"/>
          </a:p>
        </p:txBody>
      </p:sp>
    </p:spTree>
    <p:extLst>
      <p:ext uri="{BB962C8B-B14F-4D97-AF65-F5344CB8AC3E}">
        <p14:creationId xmlns:p14="http://schemas.microsoft.com/office/powerpoint/2010/main" val="341563759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9E4B33-2D94-4856-B873-0B72EFBDF97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A1D12FD-4378-4ADB-BE94-8BA8D20EB743}"/>
              </a:ext>
            </a:extLst>
          </p:cNvPr>
          <p:cNvSpPr>
            <a:spLocks noGrp="1"/>
          </p:cNvSpPr>
          <p:nvPr>
            <p:ph idx="1"/>
          </p:nvPr>
        </p:nvSpPr>
        <p:spPr/>
        <p:txBody>
          <a:bodyPr>
            <a:normAutofit fontScale="92500"/>
          </a:bodyPr>
          <a:lstStyle/>
          <a:p>
            <a:r>
              <a:rPr lang="it-IT" dirty="0"/>
              <a:t>Trattamento dell’ipocondria (III)</a:t>
            </a:r>
          </a:p>
          <a:p>
            <a:r>
              <a:rPr lang="it-IT" dirty="0"/>
              <a:t>•	Occorre essere molto precisi e dettagliati nelle istruzioni al paziente, in modo che egli abbia scarsa possibilità di decidere se considerare normale o ritualistico un comportamento, in modo da ottenere una migliore compliance.</a:t>
            </a:r>
          </a:p>
          <a:p>
            <a:r>
              <a:rPr lang="it-IT" dirty="0"/>
              <a:t>•	Ottimale è l’associazione di esposizione e prevenzione della risposta, come nel DOC.</a:t>
            </a:r>
          </a:p>
          <a:p>
            <a:r>
              <a:rPr lang="it-IT" dirty="0"/>
              <a:t>•	</a:t>
            </a:r>
          </a:p>
        </p:txBody>
      </p:sp>
    </p:spTree>
    <p:extLst>
      <p:ext uri="{BB962C8B-B14F-4D97-AF65-F5344CB8AC3E}">
        <p14:creationId xmlns:p14="http://schemas.microsoft.com/office/powerpoint/2010/main" val="253994219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5D45EF-5D3C-4E30-A0B2-A7BB996BBB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1E11816-124C-422E-A17E-E739DBCC21E8}"/>
              </a:ext>
            </a:extLst>
          </p:cNvPr>
          <p:cNvSpPr>
            <a:spLocks noGrp="1"/>
          </p:cNvSpPr>
          <p:nvPr>
            <p:ph idx="1"/>
          </p:nvPr>
        </p:nvSpPr>
        <p:spPr/>
        <p:txBody>
          <a:bodyPr>
            <a:normAutofit fontScale="62500" lnSpcReduction="20000"/>
          </a:bodyPr>
          <a:lstStyle/>
          <a:p>
            <a:r>
              <a:rPr lang="it-IT" dirty="0"/>
              <a:t>Esperimenti comportamentali</a:t>
            </a:r>
          </a:p>
          <a:p>
            <a:r>
              <a:rPr lang="it-IT" dirty="0"/>
              <a:t>– Piuttosto che cercare di convincere il paziente che i suoi problemi sono di origine psicologica, il terapeuta potrebbe sostenere che forse il paziente ha ragione e che i suoi problemi sono di origine fisica, ma forse esiste un ’ altra spiegazione (o un fattore contribuente), così da esplorare insieme entrambe le ipotesi. Così si possono condurre degli esperimenti comportamentali per testare l’ipotesi che il paziente sia effettivamente malato (ipotesi A), oppure (ipotesi B) che il paziente è preoccupato circa la possibilità di una malattia e, indipendentemente dal fatto se i suoi sintomi sono originati da tale malattia, le preoccupazioni e l’ansia sono un problema rilevante, che può essere alleviato da metodi psicologici (</a:t>
            </a:r>
            <a:r>
              <a:rPr lang="it-IT" dirty="0" err="1"/>
              <a:t>Salkovskis</a:t>
            </a:r>
            <a:r>
              <a:rPr lang="it-IT" dirty="0"/>
              <a:t> &amp; </a:t>
            </a:r>
            <a:r>
              <a:rPr lang="it-IT" dirty="0" err="1"/>
              <a:t>Bass</a:t>
            </a:r>
            <a:r>
              <a:rPr lang="it-IT" dirty="0"/>
              <a:t>, 1997). Così entrambi possono passare in rassegna ciò che il paziente ha fatto finora per risolvere il problema; ci si potrà così rendere conto che il paziente finora si è concentrato sull’ipotesi A escludendo l’ipotesi B, per cui la sua ricerca non è stata utile. Il concetto delle due ipotesi ben si presta alla conduzione di vari esperimenti comportamentali, di cui si daranno di seguito vari esempi.</a:t>
            </a:r>
          </a:p>
          <a:p>
            <a:endParaRPr lang="it-IT" dirty="0"/>
          </a:p>
        </p:txBody>
      </p:sp>
    </p:spTree>
    <p:extLst>
      <p:ext uri="{BB962C8B-B14F-4D97-AF65-F5344CB8AC3E}">
        <p14:creationId xmlns:p14="http://schemas.microsoft.com/office/powerpoint/2010/main" val="204686599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73081A-80E9-49A9-8B04-41389ED4496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46C638A-EDCB-42E5-91C3-A0C7EFF78930}"/>
              </a:ext>
            </a:extLst>
          </p:cNvPr>
          <p:cNvSpPr>
            <a:spLocks noGrp="1"/>
          </p:cNvSpPr>
          <p:nvPr>
            <p:ph idx="1"/>
          </p:nvPr>
        </p:nvSpPr>
        <p:spPr/>
        <p:txBody>
          <a:bodyPr>
            <a:normAutofit fontScale="47500" lnSpcReduction="20000"/>
          </a:bodyPr>
          <a:lstStyle/>
          <a:p>
            <a:r>
              <a:rPr lang="it-IT" dirty="0"/>
              <a:t>Trattamento dell’ipocondria (IV)</a:t>
            </a:r>
          </a:p>
          <a:p>
            <a:r>
              <a:rPr lang="it-IT" dirty="0"/>
              <a:t>•	Convinzioni sulla necessità di essere responsabili</a:t>
            </a:r>
          </a:p>
          <a:p>
            <a:r>
              <a:rPr lang="it-IT" dirty="0"/>
              <a:t>–	Esperimento 1: timore di perdere qualcosa d’importante.</a:t>
            </a:r>
          </a:p>
          <a:p>
            <a:r>
              <a:rPr lang="it-IT" dirty="0"/>
              <a:t>•	Cognizioni bersaglio: se ho qualche sintomo o sensazione insolita, significa che ci può essere qualcosa di sbagliato in me; devo essere </a:t>
            </a:r>
            <a:r>
              <a:rPr lang="it-IT" dirty="0" err="1"/>
              <a:t>ipervigilante</a:t>
            </a:r>
            <a:r>
              <a:rPr lang="it-IT" dirty="0"/>
              <a:t> su tutto ciò che riguarda il fisico altrimenti potrò trascurare qualcosa di grave.</a:t>
            </a:r>
          </a:p>
          <a:p>
            <a:r>
              <a:rPr lang="it-IT" dirty="0"/>
              <a:t>•	Punto di vista alternativo: focalizzare l ’ attenzione su di un sintomo o </a:t>
            </a:r>
            <a:r>
              <a:rPr lang="it-IT" dirty="0" err="1"/>
              <a:t>automonitorarsi</a:t>
            </a:r>
            <a:r>
              <a:rPr lang="it-IT" dirty="0"/>
              <a:t> può fare perdere il senso delle proporzioni e peggiorare il problema.</a:t>
            </a:r>
          </a:p>
          <a:p>
            <a:r>
              <a:rPr lang="it-IT" dirty="0"/>
              <a:t>•	Previsione: Se non presto attenzione al sintomo, trascurerò qualcosa d’importante. Diventerò più ansioso perché non sto controllando questo e non potrò pensare ad altro.</a:t>
            </a:r>
          </a:p>
          <a:p>
            <a:r>
              <a:rPr lang="it-IT" dirty="0"/>
              <a:t>•	Esperimento: tenere un diario segnando tutte le volte in cui viene in mente il pensiero di una data malattia. A giorni alterni il paziente ci pensa tutte le volte che vuole e fa i controlli che desidera segnando i SUD per ogni situazione di ansia; nel giorno alterno il paziente deve semplicemente registrare i pensieri senza rispondere a essi in alcun modo, continuando a fare quello che stava facendo quando gli è venuto in mente il pensiero, anche in questo caso registrando i SUD. Ogni sera deve anche valutare il suo livello di convincimento relativo al pensiero “Devo essere malato gravemente o avere…”.</a:t>
            </a:r>
          </a:p>
          <a:p>
            <a:r>
              <a:rPr lang="it-IT" dirty="0"/>
              <a:t>•	Razionale: tale esperimento serve a fare capire al paziente che i suoi comportamenti di controllo e la focalizzazione dell’ attenzione sui sintomi servono solo a peggiorare i sintomi e ad aumentare la sua convinzione di essere malato.</a:t>
            </a:r>
          </a:p>
          <a:p>
            <a:endParaRPr lang="it-IT" dirty="0"/>
          </a:p>
        </p:txBody>
      </p:sp>
    </p:spTree>
    <p:extLst>
      <p:ext uri="{BB962C8B-B14F-4D97-AF65-F5344CB8AC3E}">
        <p14:creationId xmlns:p14="http://schemas.microsoft.com/office/powerpoint/2010/main" val="14568164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99AEC2-BA78-40B0-A056-40A519390BC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EE3C76-719B-4A6A-9D65-6E03B815BFA5}"/>
              </a:ext>
            </a:extLst>
          </p:cNvPr>
          <p:cNvSpPr>
            <a:spLocks noGrp="1"/>
          </p:cNvSpPr>
          <p:nvPr>
            <p:ph idx="1"/>
          </p:nvPr>
        </p:nvSpPr>
        <p:spPr/>
        <p:txBody>
          <a:bodyPr>
            <a:normAutofit fontScale="77500" lnSpcReduction="20000"/>
          </a:bodyPr>
          <a:lstStyle/>
          <a:p>
            <a:r>
              <a:rPr lang="it-IT" dirty="0"/>
              <a:t>Trattamento dell’ipocondria (V)</a:t>
            </a:r>
          </a:p>
          <a:p>
            <a:r>
              <a:rPr lang="it-IT" dirty="0"/>
              <a:t>•	Convinzioni sulla necessità di essere responsabili</a:t>
            </a:r>
          </a:p>
          <a:p>
            <a:r>
              <a:rPr lang="it-IT" dirty="0"/>
              <a:t>–	Esperimento 2: ritardare le visite dal medico di base.</a:t>
            </a:r>
          </a:p>
          <a:p>
            <a:r>
              <a:rPr lang="it-IT" dirty="0"/>
              <a:t>•	Cognizioni bersaglio: se non vado dal medico a investigare sui miei sintomi, soffrirò duramente per la malattia che sottostà ad essi e probabilmente morirò.</a:t>
            </a:r>
          </a:p>
          <a:p>
            <a:r>
              <a:rPr lang="it-IT" dirty="0"/>
              <a:t>•	Punto di vista alternativo: i miei sintomi spariranno anche se non mi faccio visitare dal medico di base o da uno specialista.</a:t>
            </a:r>
          </a:p>
          <a:p>
            <a:r>
              <a:rPr lang="it-IT" dirty="0"/>
              <a:t>•	Previsione: Se ritardo la mia visita dal medico l’ansia diventerà intollerabile e io sarò consumata dalle mie preoccupazioni per la salute.</a:t>
            </a:r>
          </a:p>
          <a:p>
            <a:r>
              <a:rPr lang="it-IT" dirty="0"/>
              <a:t>•	</a:t>
            </a:r>
          </a:p>
        </p:txBody>
      </p:sp>
    </p:spTree>
    <p:extLst>
      <p:ext uri="{BB962C8B-B14F-4D97-AF65-F5344CB8AC3E}">
        <p14:creationId xmlns:p14="http://schemas.microsoft.com/office/powerpoint/2010/main" val="2195324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971600" y="2420888"/>
            <a:ext cx="6665047" cy="2977407"/>
          </a:xfrm>
        </p:spPr>
        <p:txBody>
          <a:bodyPr>
            <a:normAutofit fontScale="85000" lnSpcReduction="10000"/>
          </a:bodyPr>
          <a:lstStyle/>
          <a:p>
            <a:pPr>
              <a:buFont typeface="Arial" pitchFamily="34" charset="0"/>
              <a:buChar char="•"/>
            </a:pPr>
            <a:r>
              <a:rPr lang="it-IT" sz="1650" dirty="0">
                <a:latin typeface="+mj-lt"/>
              </a:rPr>
              <a:t> </a:t>
            </a:r>
            <a:r>
              <a:rPr lang="it-IT" sz="2400" dirty="0">
                <a:latin typeface="+mj-lt"/>
              </a:rPr>
              <a:t>La prevalenza a 1-2 anni di ansia per la salute e/o convinzione di essere malati in </a:t>
            </a:r>
            <a:r>
              <a:rPr lang="it-IT" sz="2400" b="1" dirty="0">
                <a:latin typeface="+mj-lt"/>
              </a:rPr>
              <a:t>studi di comunità </a:t>
            </a:r>
            <a:r>
              <a:rPr lang="it-IT" sz="2400" dirty="0">
                <a:latin typeface="+mj-lt"/>
              </a:rPr>
              <a:t>varia tra l’1,3 e il 10%. </a:t>
            </a:r>
          </a:p>
          <a:p>
            <a:pPr>
              <a:buFont typeface="Arial" pitchFamily="34" charset="0"/>
              <a:buChar char="•"/>
            </a:pPr>
            <a:r>
              <a:rPr lang="it-IT" sz="2400" dirty="0">
                <a:latin typeface="+mj-lt"/>
              </a:rPr>
              <a:t> Nelle </a:t>
            </a:r>
            <a:r>
              <a:rPr lang="it-IT" sz="2400" b="1" dirty="0">
                <a:latin typeface="+mj-lt"/>
              </a:rPr>
              <a:t>popolazioni mediche ambulatoriali</a:t>
            </a:r>
            <a:r>
              <a:rPr lang="it-IT" sz="2400" dirty="0">
                <a:latin typeface="+mj-lt"/>
              </a:rPr>
              <a:t>, i tassi di prevalenza a 6 mesi/1 anno variano tra il 3 e l’8%. </a:t>
            </a:r>
          </a:p>
          <a:p>
            <a:pPr>
              <a:buFont typeface="Arial" pitchFamily="34" charset="0"/>
              <a:buChar char="•"/>
            </a:pPr>
            <a:r>
              <a:rPr lang="it-IT" sz="2400" dirty="0">
                <a:latin typeface="+mj-lt"/>
              </a:rPr>
              <a:t> La prevalenza del disturbo è </a:t>
            </a:r>
            <a:r>
              <a:rPr lang="it-IT" sz="2400" b="1" dirty="0">
                <a:latin typeface="+mj-lt"/>
              </a:rPr>
              <a:t>simile in maschi e femmine</a:t>
            </a:r>
            <a:r>
              <a:rPr lang="it-IT" sz="2400" dirty="0">
                <a:latin typeface="+mj-lt"/>
              </a:rPr>
              <a:t>.</a:t>
            </a:r>
          </a:p>
          <a:p>
            <a:pPr>
              <a:buFont typeface="Arial" pitchFamily="34" charset="0"/>
              <a:buChar char="•"/>
            </a:pPr>
            <a:r>
              <a:rPr lang="it-IT" sz="2400" dirty="0">
                <a:latin typeface="+mj-lt"/>
              </a:rPr>
              <a:t> Generalmente si pensa che il disturbo da ansia di malattia abbia un decorso </a:t>
            </a:r>
            <a:r>
              <a:rPr lang="it-IT" sz="2400" b="1" dirty="0">
                <a:latin typeface="+mj-lt"/>
              </a:rPr>
              <a:t>cronico e recidivante</a:t>
            </a:r>
            <a:r>
              <a:rPr lang="it-IT" sz="2400" dirty="0">
                <a:latin typeface="+mj-lt"/>
              </a:rPr>
              <a:t>, con esordio nella </a:t>
            </a:r>
            <a:r>
              <a:rPr lang="it-IT" sz="2400" b="1" dirty="0">
                <a:latin typeface="+mj-lt"/>
              </a:rPr>
              <a:t>prima età adulta </a:t>
            </a:r>
            <a:r>
              <a:rPr lang="it-IT" sz="2400" dirty="0">
                <a:latin typeface="+mj-lt"/>
              </a:rPr>
              <a:t>e nella </a:t>
            </a:r>
            <a:r>
              <a:rPr lang="it-IT" sz="2400" b="1" dirty="0">
                <a:latin typeface="+mj-lt"/>
              </a:rPr>
              <a:t>mezza età</a:t>
            </a:r>
            <a:r>
              <a:rPr lang="it-IT" sz="2400" dirty="0">
                <a:latin typeface="+mj-lt"/>
              </a:rPr>
              <a:t>.</a:t>
            </a:r>
          </a:p>
        </p:txBody>
      </p:sp>
      <p:sp>
        <p:nvSpPr>
          <p:cNvPr id="3" name="Titolo 2"/>
          <p:cNvSpPr>
            <a:spLocks noGrp="1"/>
          </p:cNvSpPr>
          <p:nvPr>
            <p:ph type="title"/>
          </p:nvPr>
        </p:nvSpPr>
        <p:spPr/>
        <p:txBody>
          <a:bodyPr/>
          <a:lstStyle/>
          <a:p>
            <a:r>
              <a:rPr sz="1650" dirty="0" err="1"/>
              <a:t>Prevalenza</a:t>
            </a:r>
            <a:r>
              <a:rPr sz="1650" dirty="0"/>
              <a:t>, </a:t>
            </a:r>
            <a:r>
              <a:rPr sz="1650" dirty="0" err="1"/>
              <a:t>decorso</a:t>
            </a:r>
            <a:r>
              <a:rPr sz="1650" dirty="0"/>
              <a:t> e </a:t>
            </a:r>
            <a:r>
              <a:rPr sz="1650" dirty="0" err="1"/>
              <a:t>fattori</a:t>
            </a:r>
            <a:r>
              <a:rPr sz="1650" dirty="0"/>
              <a:t> di </a:t>
            </a:r>
            <a:r>
              <a:rPr sz="1650" dirty="0" err="1"/>
              <a:t>rischio</a:t>
            </a:r>
            <a:r>
              <a:rPr sz="1650" dirty="0"/>
              <a:t> </a:t>
            </a:r>
            <a:endParaRPr lang="it-IT" sz="1650" dirty="0"/>
          </a:p>
        </p:txBody>
      </p:sp>
    </p:spTree>
    <p:extLst>
      <p:ext uri="{BB962C8B-B14F-4D97-AF65-F5344CB8AC3E}">
        <p14:creationId xmlns:p14="http://schemas.microsoft.com/office/powerpoint/2010/main" val="331558291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4D14E2-F5A6-49E7-8523-21CCAA3685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B88620D-6E51-4AD3-A938-EF6D169DECE1}"/>
              </a:ext>
            </a:extLst>
          </p:cNvPr>
          <p:cNvSpPr>
            <a:spLocks noGrp="1"/>
          </p:cNvSpPr>
          <p:nvPr>
            <p:ph idx="1"/>
          </p:nvPr>
        </p:nvSpPr>
        <p:spPr/>
        <p:txBody>
          <a:bodyPr>
            <a:normAutofit fontScale="92500" lnSpcReduction="20000"/>
          </a:bodyPr>
          <a:lstStyle/>
          <a:p>
            <a:r>
              <a:rPr lang="it-IT" dirty="0"/>
              <a:t>Esperimento: il paziente accetta di non vedere il suo medico per due settimane e non richiedere un appuntamento dallo specialista. Ogni giorno deve valutare la sua ansia in SUD e documentare il grado della sua convinzione di essere malato.</a:t>
            </a:r>
          </a:p>
          <a:p>
            <a:r>
              <a:rPr lang="it-IT" dirty="0"/>
              <a:t>•	Razionale: tale procedura dovrebbe dimostrare che dopo un aumento iniziale dell’ansia, questa a poco a poco decresce e quindi che il fare visita al medico contribuisce pesantemente al circolo vizioso, facendo aumentare in ultima analisi l’ansia.</a:t>
            </a:r>
          </a:p>
          <a:p>
            <a:endParaRPr lang="it-IT" dirty="0"/>
          </a:p>
        </p:txBody>
      </p:sp>
    </p:spTree>
    <p:extLst>
      <p:ext uri="{BB962C8B-B14F-4D97-AF65-F5344CB8AC3E}">
        <p14:creationId xmlns:p14="http://schemas.microsoft.com/office/powerpoint/2010/main" val="239121879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C63300-94F3-4406-B9C2-A9FB62EB2E9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494FB1E-7B3A-4E6F-BA10-DF670529F089}"/>
              </a:ext>
            </a:extLst>
          </p:cNvPr>
          <p:cNvSpPr>
            <a:spLocks noGrp="1"/>
          </p:cNvSpPr>
          <p:nvPr>
            <p:ph idx="1"/>
          </p:nvPr>
        </p:nvSpPr>
        <p:spPr/>
        <p:txBody>
          <a:bodyPr>
            <a:normAutofit fontScale="92500" lnSpcReduction="20000"/>
          </a:bodyPr>
          <a:lstStyle/>
          <a:p>
            <a:r>
              <a:rPr lang="it-IT" dirty="0"/>
              <a:t>Trattamento dell’ipocondria (VI)</a:t>
            </a:r>
          </a:p>
          <a:p>
            <a:r>
              <a:rPr lang="it-IT" dirty="0"/>
              <a:t>•	Convinzioni sulla necessità di essere responsabili</a:t>
            </a:r>
          </a:p>
          <a:p>
            <a:r>
              <a:rPr lang="it-IT" dirty="0"/>
              <a:t>–	Esperimento 3: focalizzarsi sui sintomi.</a:t>
            </a:r>
          </a:p>
          <a:p>
            <a:r>
              <a:rPr lang="it-IT" dirty="0"/>
              <a:t>•	Cognizioni bersaglio: se non monitoro il mio corpo peggiorerò e perderò l ’ opportunità di riferire al mio medico. Qualcosa di grave non verrà diagnosticato a meno che non lo individui presto e abbia informazioni molto accurate.</a:t>
            </a:r>
          </a:p>
          <a:p>
            <a:r>
              <a:rPr lang="it-IT" dirty="0"/>
              <a:t>•	</a:t>
            </a:r>
          </a:p>
        </p:txBody>
      </p:sp>
    </p:spTree>
    <p:extLst>
      <p:ext uri="{BB962C8B-B14F-4D97-AF65-F5344CB8AC3E}">
        <p14:creationId xmlns:p14="http://schemas.microsoft.com/office/powerpoint/2010/main" val="308723499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D5A981-1094-4A69-A1EE-3ED7A9DCE7C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F52ACAF-0900-4F58-B4C4-8939A93E12A7}"/>
              </a:ext>
            </a:extLst>
          </p:cNvPr>
          <p:cNvSpPr>
            <a:spLocks noGrp="1"/>
          </p:cNvSpPr>
          <p:nvPr>
            <p:ph idx="1"/>
          </p:nvPr>
        </p:nvSpPr>
        <p:spPr/>
        <p:txBody>
          <a:bodyPr>
            <a:normAutofit fontScale="85000" lnSpcReduction="20000"/>
          </a:bodyPr>
          <a:lstStyle/>
          <a:p>
            <a:r>
              <a:rPr lang="it-IT" dirty="0"/>
              <a:t>Punto di vista alternativo: il prestare attenzione a una parte del mio corpo può portare all’identificazione di sensazioni normali, che potrebbero essere riferite come “sintomi”. Se le cose stanno così, nel caso che io cambi la focalizzazione della mia attenzione, i sintomi potranno scomparire o si ridurranno.</a:t>
            </a:r>
          </a:p>
          <a:p>
            <a:r>
              <a:rPr lang="it-IT" dirty="0"/>
              <a:t>•	Previsione: se non li monitoro, i miei sintomi peggioreranno e lo stesso farà la mia ansia di potere avere una malattia grave. Sarò consumato dalle mie preoccupazioni per la salute e non riuscirò a concentrarmi su null’altro.</a:t>
            </a:r>
          </a:p>
          <a:p>
            <a:r>
              <a:rPr lang="it-IT" dirty="0"/>
              <a:t>•</a:t>
            </a:r>
          </a:p>
          <a:p>
            <a:endParaRPr lang="it-IT" dirty="0"/>
          </a:p>
        </p:txBody>
      </p:sp>
    </p:spTree>
    <p:extLst>
      <p:ext uri="{BB962C8B-B14F-4D97-AF65-F5344CB8AC3E}">
        <p14:creationId xmlns:p14="http://schemas.microsoft.com/office/powerpoint/2010/main" val="137149681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C9C341-7EC6-4992-A789-06496390FF2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9DED605-BFAF-4FCF-8D4A-71B3361A7DDC}"/>
              </a:ext>
            </a:extLst>
          </p:cNvPr>
          <p:cNvSpPr>
            <a:spLocks noGrp="1"/>
          </p:cNvSpPr>
          <p:nvPr>
            <p:ph idx="1"/>
          </p:nvPr>
        </p:nvSpPr>
        <p:spPr/>
        <p:txBody>
          <a:bodyPr>
            <a:normAutofit fontScale="85000" lnSpcReduction="10000"/>
          </a:bodyPr>
          <a:lstStyle/>
          <a:p>
            <a:r>
              <a:rPr lang="it-IT" dirty="0"/>
              <a:t>	Esperimento: il paziente e il terapeuta scelgono una parte del corpo su cui focalizzare l ’ attenzione e, dopo 2 minuti di concentrazione, entrambi descrivono ogni sensazione percepita. Tale processo viene ripetuto per diverse parti del corpo.</a:t>
            </a:r>
          </a:p>
          <a:p>
            <a:r>
              <a:rPr lang="it-IT" dirty="0"/>
              <a:t>•	Razionale: tale esperimento è mirato a dimostrare la capacità di produrre sensazioni particolari di questa modalità di concentrazione </a:t>
            </a:r>
            <a:r>
              <a:rPr lang="it-IT" dirty="0" err="1"/>
              <a:t>attentiva</a:t>
            </a:r>
            <a:r>
              <a:rPr lang="it-IT" dirty="0"/>
              <a:t>, in opposizione alla più generale concentrazione </a:t>
            </a:r>
            <a:r>
              <a:rPr lang="it-IT" dirty="0" err="1"/>
              <a:t>attentiva</a:t>
            </a:r>
            <a:r>
              <a:rPr lang="it-IT" dirty="0"/>
              <a:t> che normalmente viene usata.</a:t>
            </a:r>
          </a:p>
          <a:p>
            <a:endParaRPr lang="it-IT" dirty="0"/>
          </a:p>
        </p:txBody>
      </p:sp>
    </p:spTree>
    <p:extLst>
      <p:ext uri="{BB962C8B-B14F-4D97-AF65-F5344CB8AC3E}">
        <p14:creationId xmlns:p14="http://schemas.microsoft.com/office/powerpoint/2010/main" val="334283112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528CDA-F5BF-410C-8E2C-46634D99D54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E89C754-B2BB-4164-A2AA-8FA61F9F56DC}"/>
              </a:ext>
            </a:extLst>
          </p:cNvPr>
          <p:cNvSpPr>
            <a:spLocks noGrp="1"/>
          </p:cNvSpPr>
          <p:nvPr>
            <p:ph idx="1"/>
          </p:nvPr>
        </p:nvSpPr>
        <p:spPr/>
        <p:txBody>
          <a:bodyPr>
            <a:normAutofit fontScale="77500" lnSpcReduction="20000"/>
          </a:bodyPr>
          <a:lstStyle/>
          <a:p>
            <a:r>
              <a:rPr lang="it-IT" dirty="0"/>
              <a:t>Trattamento dell’ipocondria (VII)</a:t>
            </a:r>
          </a:p>
          <a:p>
            <a:r>
              <a:rPr lang="it-IT" dirty="0"/>
              <a:t>•	Convinzioni sulla necessità di essere responsabili</a:t>
            </a:r>
          </a:p>
          <a:p>
            <a:r>
              <a:rPr lang="it-IT" dirty="0"/>
              <a:t>–	Esperimento 4: cercare informazioni mediche.</a:t>
            </a:r>
          </a:p>
          <a:p>
            <a:r>
              <a:rPr lang="it-IT" dirty="0"/>
              <a:t>•	Cognizioni bersaglio: il cercare informazioni mediche mi aiuta a diminuire la mia ansia, perché essere informati costituisce l’unico modo per essere sicuro di non trascurare nulla e ottenere il trattamento appropriato.</a:t>
            </a:r>
          </a:p>
          <a:p>
            <a:r>
              <a:rPr lang="it-IT" dirty="0"/>
              <a:t>•	Punto di vista alternativo: cercare informazioni mediche contribuisce alla mia ansia tenendomi concentrato continuamente sulla mia salute.</a:t>
            </a:r>
          </a:p>
          <a:p>
            <a:r>
              <a:rPr lang="it-IT" dirty="0"/>
              <a:t>•	Previsione: se smetto di andare su internet o di leggere letteratura medica la mia ansia crescerà.</a:t>
            </a:r>
          </a:p>
          <a:p>
            <a:endParaRPr lang="it-IT" dirty="0"/>
          </a:p>
        </p:txBody>
      </p:sp>
    </p:spTree>
    <p:extLst>
      <p:ext uri="{BB962C8B-B14F-4D97-AF65-F5344CB8AC3E}">
        <p14:creationId xmlns:p14="http://schemas.microsoft.com/office/powerpoint/2010/main" val="221705537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47E39E-B1E1-4982-9B9A-47DBEBEA304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05B62F7-FE0D-4BFE-878B-BC1A3E2ACE48}"/>
              </a:ext>
            </a:extLst>
          </p:cNvPr>
          <p:cNvSpPr>
            <a:spLocks noGrp="1"/>
          </p:cNvSpPr>
          <p:nvPr>
            <p:ph idx="1"/>
          </p:nvPr>
        </p:nvSpPr>
        <p:spPr/>
        <p:txBody>
          <a:bodyPr>
            <a:normAutofit fontScale="85000" lnSpcReduction="20000"/>
          </a:bodyPr>
          <a:lstStyle/>
          <a:p>
            <a:r>
              <a:rPr lang="it-IT" dirty="0"/>
              <a:t>•	Esperimento: si può pianificare un programma di graduale riduzione della ricerca di informazioni mediche (nel caso che il paziente non si senta di interromperlo del tutto subito) nell’arco di tre settimane tenendo sempre conto quotidianamente dei livelli di SUD.</a:t>
            </a:r>
          </a:p>
          <a:p>
            <a:r>
              <a:rPr lang="it-IT" dirty="0"/>
              <a:t>•	Razionale: ciò può portare al rendersi conto che una parte dell’ansia provata dipende da ciò che si legge nella ricerca di tali informazioni mediche, per cui quanto meno si legge, tanto meno si proverà ansia. Inoltre si può diminuire ulteriormente l’ansia impegnandosi in altre attività piacevoli.</a:t>
            </a:r>
          </a:p>
          <a:p>
            <a:endParaRPr lang="it-IT" dirty="0"/>
          </a:p>
        </p:txBody>
      </p:sp>
    </p:spTree>
    <p:extLst>
      <p:ext uri="{BB962C8B-B14F-4D97-AF65-F5344CB8AC3E}">
        <p14:creationId xmlns:p14="http://schemas.microsoft.com/office/powerpoint/2010/main" val="311607813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AED087-1BA2-4092-B505-7E90CDD4C5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16695CA-B0F7-4CC1-B60F-3167A1E0EDFD}"/>
              </a:ext>
            </a:extLst>
          </p:cNvPr>
          <p:cNvSpPr>
            <a:spLocks noGrp="1"/>
          </p:cNvSpPr>
          <p:nvPr>
            <p:ph idx="1"/>
          </p:nvPr>
        </p:nvSpPr>
        <p:spPr/>
        <p:txBody>
          <a:bodyPr>
            <a:normAutofit fontScale="70000" lnSpcReduction="20000"/>
          </a:bodyPr>
          <a:lstStyle/>
          <a:p>
            <a:r>
              <a:rPr lang="it-IT" dirty="0"/>
              <a:t>Trattamento dell’ipocondria (VIII)</a:t>
            </a:r>
          </a:p>
          <a:p>
            <a:r>
              <a:rPr lang="it-IT" dirty="0"/>
              <a:t>•	Convinzioni sulla necessità di essere responsabili</a:t>
            </a:r>
          </a:p>
          <a:p>
            <a:r>
              <a:rPr lang="it-IT" dirty="0"/>
              <a:t>–	Esperimento 5: mettere alla prova il fatto che i comportamenti di sicurezza aumentano i sintomi.</a:t>
            </a:r>
          </a:p>
          <a:p>
            <a:r>
              <a:rPr lang="it-IT" dirty="0"/>
              <a:t>•	Cognizioni bersaglio: (esempio) la difficoltà nell’inghiottire e nell’ingoiare il cibo significa che ho un tumore alla gola.</a:t>
            </a:r>
          </a:p>
          <a:p>
            <a:r>
              <a:rPr lang="it-IT" dirty="0"/>
              <a:t>•	Punto di vista alternativo: la mia difficoltà a inghiottire deriva dalla mia ansia e dal fatto che io continuo a cercare di sentire le sensazioni della mia gola inghiottendo frequentemente.</a:t>
            </a:r>
          </a:p>
          <a:p>
            <a:r>
              <a:rPr lang="it-IT" dirty="0"/>
              <a:t>•	Previsione: ho bisogno di tenere continuamente monitorati i sintomi alla gola per assicurarmi che non peggiorino. Sarebbe sciocco ignorarli, perché è importante che un male venga diagnosticato prima possibile.</a:t>
            </a:r>
          </a:p>
          <a:p>
            <a:endParaRPr lang="it-IT" dirty="0"/>
          </a:p>
        </p:txBody>
      </p:sp>
    </p:spTree>
    <p:extLst>
      <p:ext uri="{BB962C8B-B14F-4D97-AF65-F5344CB8AC3E}">
        <p14:creationId xmlns:p14="http://schemas.microsoft.com/office/powerpoint/2010/main" val="62285422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FB3C95-820F-4253-A50D-88C5E3FA16D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8F4FC1-C82A-45C9-9E88-1D6D5D753276}"/>
              </a:ext>
            </a:extLst>
          </p:cNvPr>
          <p:cNvSpPr>
            <a:spLocks noGrp="1"/>
          </p:cNvSpPr>
          <p:nvPr>
            <p:ph idx="1"/>
          </p:nvPr>
        </p:nvSpPr>
        <p:spPr/>
        <p:txBody>
          <a:bodyPr>
            <a:normAutofit fontScale="85000" lnSpcReduction="10000"/>
          </a:bodyPr>
          <a:lstStyle/>
          <a:p>
            <a:r>
              <a:rPr lang="it-IT" dirty="0"/>
              <a:t>•	Esperimento: il paziente e il terapeuta monitorano i sintomi inghiottendo con grande frequenza, anche esagerando quello che il paziente fa normalmente e quindi, per esempio, inghiottendo otto volte di seguito.</a:t>
            </a:r>
          </a:p>
          <a:p>
            <a:r>
              <a:rPr lang="it-IT" dirty="0"/>
              <a:t>•	Razionale: il paziente può essere sorpreso dal fatto che il terapeuta riporta i suoi stessi sintomi e le stesse difficoltà (per esempio avere la bocca secca perché inghiottisce troppo spesso). Ciò serve a fare comprendere che compiere un’ azione più frequentemente di quanto si faccia di solito, fa sentire diversa e strana la parte del corpo coinvolta.</a:t>
            </a:r>
          </a:p>
          <a:p>
            <a:endParaRPr lang="it-IT" dirty="0"/>
          </a:p>
        </p:txBody>
      </p:sp>
    </p:spTree>
    <p:extLst>
      <p:ext uri="{BB962C8B-B14F-4D97-AF65-F5344CB8AC3E}">
        <p14:creationId xmlns:p14="http://schemas.microsoft.com/office/powerpoint/2010/main" val="190371946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303D0E-F468-4CEC-A7C8-7294CB9C3C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4727071-E847-45E2-8CC9-A2C3A1324E19}"/>
              </a:ext>
            </a:extLst>
          </p:cNvPr>
          <p:cNvSpPr>
            <a:spLocks noGrp="1"/>
          </p:cNvSpPr>
          <p:nvPr>
            <p:ph idx="1"/>
          </p:nvPr>
        </p:nvSpPr>
        <p:spPr/>
        <p:txBody>
          <a:bodyPr>
            <a:normAutofit fontScale="70000" lnSpcReduction="20000"/>
          </a:bodyPr>
          <a:lstStyle/>
          <a:p>
            <a:r>
              <a:rPr lang="it-IT" dirty="0"/>
              <a:t>Trattamento dell’ipocondria (IX)</a:t>
            </a:r>
          </a:p>
          <a:p>
            <a:r>
              <a:rPr lang="it-IT" dirty="0"/>
              <a:t>•	Convinzioni sulla necessità di essere responsabili</a:t>
            </a:r>
          </a:p>
          <a:p>
            <a:r>
              <a:rPr lang="it-IT" dirty="0"/>
              <a:t>–	Esperimento 6: dare troppe informazioni al medico di base.</a:t>
            </a:r>
          </a:p>
          <a:p>
            <a:r>
              <a:rPr lang="it-IT" dirty="0"/>
              <a:t>•	Cognizioni bersaglio: ho bisogno di dire al medico ogni particolare minuto di tutti i miei sintomi, altrimenti non capirà e non otterrò la diagnosi e il trattamento giusti.</a:t>
            </a:r>
          </a:p>
          <a:p>
            <a:r>
              <a:rPr lang="it-IT" dirty="0"/>
              <a:t>•	Punto di vista alternativo: i medici sono preparati a individuare ciò che è importante per fare una diagnosi. Ogni visita non può durare molto e, sebbene il paziente si senta frustrato quando il medico lo interrompe o sembra interromperlo, anche il medico lo è altrettanto quando è sopraffatto da particolari irrilevanti.</a:t>
            </a:r>
          </a:p>
          <a:p>
            <a:r>
              <a:rPr lang="it-IT" dirty="0"/>
              <a:t>•	Previsione: se non dico al medico tutto ciò che mi passa per la testa, egli potrebbe non riuscire a sapere ciò che è importante e quindi non otterrò il trattamento giusto.</a:t>
            </a:r>
          </a:p>
          <a:p>
            <a:r>
              <a:rPr lang="it-IT" dirty="0"/>
              <a:t>•	</a:t>
            </a:r>
          </a:p>
        </p:txBody>
      </p:sp>
    </p:spTree>
    <p:extLst>
      <p:ext uri="{BB962C8B-B14F-4D97-AF65-F5344CB8AC3E}">
        <p14:creationId xmlns:p14="http://schemas.microsoft.com/office/powerpoint/2010/main" val="227354899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DB712-9D34-4912-B8B4-EE4AC7D7D97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5D318A7-9923-4C9F-9761-E5E23C41D37F}"/>
              </a:ext>
            </a:extLst>
          </p:cNvPr>
          <p:cNvSpPr>
            <a:spLocks noGrp="1"/>
          </p:cNvSpPr>
          <p:nvPr>
            <p:ph idx="1"/>
          </p:nvPr>
        </p:nvSpPr>
        <p:spPr/>
        <p:txBody>
          <a:bodyPr>
            <a:normAutofit fontScale="92500" lnSpcReduction="20000"/>
          </a:bodyPr>
          <a:lstStyle/>
          <a:p>
            <a:r>
              <a:rPr lang="it-IT" dirty="0"/>
              <a:t>Esperimento: prima di recarsi dal medico, il paziente fa un </a:t>
            </a:r>
            <a:r>
              <a:rPr lang="it-IT" dirty="0" err="1"/>
              <a:t>role</a:t>
            </a:r>
            <a:r>
              <a:rPr lang="it-IT" dirty="0"/>
              <a:t>-playing col terapeuta per prepararsi a dirgli solo le cose più importanti circa i propri sintomi e ad assumere un atteggiamento disposto a rispondere alle domande del medico.</a:t>
            </a:r>
          </a:p>
          <a:p>
            <a:r>
              <a:rPr lang="it-IT" dirty="0"/>
              <a:t>•	Razionale: il paziente così ha l’opportunità di rendersi conto che anche in tal modo le sue preoccupazioni vengono prese in considerazione seriamente e che può essere utile ascoltare ciò che ha da dire il medico, invece di preoccuparsi solo di ciò che il paziente può dirli.</a:t>
            </a:r>
          </a:p>
          <a:p>
            <a:endParaRPr lang="it-IT" dirty="0"/>
          </a:p>
        </p:txBody>
      </p:sp>
    </p:spTree>
    <p:extLst>
      <p:ext uri="{BB962C8B-B14F-4D97-AF65-F5344CB8AC3E}">
        <p14:creationId xmlns:p14="http://schemas.microsoft.com/office/powerpoint/2010/main" val="1282126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ED5EE22-89D6-4564-25C5-D94ADDBD02AA}"/>
              </a:ext>
            </a:extLst>
          </p:cNvPr>
          <p:cNvSpPr>
            <a:spLocks noGrp="1"/>
          </p:cNvSpPr>
          <p:nvPr>
            <p:ph idx="1"/>
          </p:nvPr>
        </p:nvSpPr>
        <p:spPr/>
        <p:txBody>
          <a:bodyPr>
            <a:normAutofit fontScale="92500" lnSpcReduction="20000"/>
          </a:bodyPr>
          <a:lstStyle/>
          <a:p>
            <a:r>
              <a:rPr lang="it-IT" dirty="0"/>
              <a:t>Il Disturbo da Ansia da Malattia (DSM-5) – in passato noto come ipocondria – ha un’eziologia multifattoriale, cioè deriva dall’interazione di vari elementi biologici, psicologici e sociali. Le principali cause e fattori di mantenimento individuati in letteratura sono:</a:t>
            </a:r>
          </a:p>
          <a:p>
            <a:r>
              <a:rPr lang="it-IT" dirty="0"/>
              <a:t> </a:t>
            </a:r>
          </a:p>
          <a:p>
            <a:r>
              <a:rPr lang="it-IT" dirty="0"/>
              <a:t> </a:t>
            </a:r>
          </a:p>
          <a:p>
            <a:r>
              <a:rPr lang="it-IT" dirty="0"/>
              <a:t> </a:t>
            </a:r>
          </a:p>
          <a:p>
            <a:r>
              <a:rPr lang="it-IT" dirty="0"/>
              <a:t> </a:t>
            </a:r>
          </a:p>
          <a:p>
            <a:r>
              <a:rPr lang="it-IT" b="1" dirty="0"/>
              <a:t>🔹</a:t>
            </a:r>
            <a:r>
              <a:rPr lang="it-IT" sz="1800" b="1" dirty="0"/>
              <a:t> 1. Fattori biologici e predisposizione individuale</a:t>
            </a:r>
            <a:r>
              <a:rPr lang="it-IT" sz="1800" dirty="0"/>
              <a:t> </a:t>
            </a:r>
          </a:p>
          <a:p>
            <a:r>
              <a:rPr lang="it-IT" dirty="0"/>
              <a:t> </a:t>
            </a:r>
          </a:p>
          <a:p>
            <a:r>
              <a:rPr lang="it-IT" dirty="0"/>
              <a:t> </a:t>
            </a:r>
          </a:p>
          <a:p>
            <a:pPr lvl="0"/>
            <a:r>
              <a:rPr lang="it-IT" sz="1800" dirty="0"/>
              <a:t>Iperattivazione del sistema nervoso autonomo → maggiore sensibilità alle sensazioni corporee. Familiarità: presenza di parenti con disturbi d’ansia o somatici. Disfunzioni nei circuiti della paura e dell’ansia (corteccia prefrontale, amigdala, insula). Storia medica personale: chi ha vissuto malattie reali in passato può sviluppare ipervigilanza sui sintomi. </a:t>
            </a:r>
          </a:p>
          <a:p>
            <a:pPr lvl="0"/>
            <a:r>
              <a:rPr lang="it-IT" sz="1800" dirty="0"/>
              <a:t> </a:t>
            </a:r>
          </a:p>
          <a:p>
            <a:pPr lvl="0"/>
            <a:r>
              <a:rPr lang="it-IT" sz="1800" dirty="0"/>
              <a:t> </a:t>
            </a:r>
          </a:p>
          <a:p>
            <a:pPr lvl="0"/>
            <a:r>
              <a:rPr lang="it-IT" dirty="0"/>
              <a:t> </a:t>
            </a:r>
          </a:p>
          <a:p>
            <a:pPr lvl="0"/>
            <a:r>
              <a:rPr lang="it-IT" dirty="0"/>
              <a:t> </a:t>
            </a:r>
          </a:p>
          <a:p>
            <a:pPr lvl="0"/>
            <a:r>
              <a:rPr lang="it-IT" dirty="0"/>
              <a:t> </a:t>
            </a:r>
          </a:p>
          <a:p>
            <a:endParaRPr lang="it-IT" dirty="0"/>
          </a:p>
        </p:txBody>
      </p:sp>
      <p:sp>
        <p:nvSpPr>
          <p:cNvPr id="3" name="Titolo 2">
            <a:extLst>
              <a:ext uri="{FF2B5EF4-FFF2-40B4-BE49-F238E27FC236}">
                <a16:creationId xmlns:a16="http://schemas.microsoft.com/office/drawing/2014/main" id="{E644310E-C6DC-24C0-DF00-4C2DAA95782E}"/>
              </a:ext>
            </a:extLst>
          </p:cNvPr>
          <p:cNvSpPr>
            <a:spLocks noGrp="1"/>
          </p:cNvSpPr>
          <p:nvPr>
            <p:ph type="title"/>
          </p:nvPr>
        </p:nvSpPr>
        <p:spPr/>
        <p:txBody>
          <a:bodyPr>
            <a:noAutofit/>
          </a:bodyPr>
          <a:lstStyle/>
          <a:p>
            <a:r>
              <a:rPr lang="it-IT" sz="2800" dirty="0"/>
              <a:t>LE CAUSE DEL DISTURBO DA ANSIA DA MALATTIA</a:t>
            </a:r>
          </a:p>
        </p:txBody>
      </p:sp>
    </p:spTree>
    <p:extLst>
      <p:ext uri="{BB962C8B-B14F-4D97-AF65-F5344CB8AC3E}">
        <p14:creationId xmlns:p14="http://schemas.microsoft.com/office/powerpoint/2010/main" val="382680405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A49ACC-BBC9-4B24-BA4D-192E7F12D24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4F11660-A868-48F6-B193-CBA2E0194693}"/>
              </a:ext>
            </a:extLst>
          </p:cNvPr>
          <p:cNvSpPr>
            <a:spLocks noGrp="1"/>
          </p:cNvSpPr>
          <p:nvPr>
            <p:ph idx="1"/>
          </p:nvPr>
        </p:nvSpPr>
        <p:spPr/>
        <p:txBody>
          <a:bodyPr>
            <a:normAutofit fontScale="77500" lnSpcReduction="20000"/>
          </a:bodyPr>
          <a:lstStyle/>
          <a:p>
            <a:r>
              <a:rPr lang="it-IT" dirty="0"/>
              <a:t>Trattamento dell’ipocondria (X)</a:t>
            </a:r>
          </a:p>
          <a:p>
            <a:r>
              <a:rPr lang="it-IT" dirty="0"/>
              <a:t>•	Convinzioni sulla salute, la malattia e la morte</a:t>
            </a:r>
          </a:p>
          <a:p>
            <a:r>
              <a:rPr lang="it-IT" dirty="0"/>
              <a:t>–	Esperimento 1: normalità dei sintomi e delle sensazioni.</a:t>
            </a:r>
          </a:p>
          <a:p>
            <a:r>
              <a:rPr lang="it-IT" dirty="0"/>
              <a:t>•	Cognizioni bersaglio: i sintomi sono segni di malattia.</a:t>
            </a:r>
          </a:p>
          <a:p>
            <a:r>
              <a:rPr lang="it-IT" dirty="0"/>
              <a:t>•	Punto di vista alternativo: i sintomi sono accadimenti normali nella maggior parte delle persone sane.</a:t>
            </a:r>
          </a:p>
          <a:p>
            <a:r>
              <a:rPr lang="it-IT" dirty="0"/>
              <a:t>•	Previsione: le altre persone non provano sintomi come i miei, perché io sono malato e loro no.</a:t>
            </a:r>
          </a:p>
          <a:p>
            <a:r>
              <a:rPr lang="it-IT" dirty="0"/>
              <a:t>•	</a:t>
            </a:r>
          </a:p>
        </p:txBody>
      </p:sp>
    </p:spTree>
    <p:extLst>
      <p:ext uri="{BB962C8B-B14F-4D97-AF65-F5344CB8AC3E}">
        <p14:creationId xmlns:p14="http://schemas.microsoft.com/office/powerpoint/2010/main" val="284691343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B889EA-D47D-4E8C-B709-3E049A5163A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73B59AD-DF9C-4C41-8133-5219FD8F0B92}"/>
              </a:ext>
            </a:extLst>
          </p:cNvPr>
          <p:cNvSpPr>
            <a:spLocks noGrp="1"/>
          </p:cNvSpPr>
          <p:nvPr>
            <p:ph idx="1"/>
          </p:nvPr>
        </p:nvSpPr>
        <p:spPr/>
        <p:txBody>
          <a:bodyPr>
            <a:normAutofit fontScale="70000" lnSpcReduction="20000"/>
          </a:bodyPr>
          <a:lstStyle/>
          <a:p>
            <a:r>
              <a:rPr lang="it-IT" dirty="0"/>
              <a:t>Esperimento: viene condotta una inchiesta da parte sia del terapeuta sia del paziente. Entrambi chiedono ad amici, per esempio (a seconda dei </a:t>
            </a:r>
            <a:r>
              <a:rPr lang="it-IT" dirty="0" err="1"/>
              <a:t>sintiomi</a:t>
            </a:r>
            <a:r>
              <a:rPr lang="it-IT" dirty="0"/>
              <a:t> provati dal paziente), la frequenza di mal di testa, di sensazioni di stanchezza, di formicolii e di un “ lento adattamento ai mutamenti di temperatura” nell’ultimo mese. Quanti hanno avuto tali esperienze vengono interrogati sul modo in cui hanno reagito a questi sintomi e li hanno considerati.</a:t>
            </a:r>
          </a:p>
          <a:p>
            <a:r>
              <a:rPr lang="it-IT" dirty="0"/>
              <a:t>•	Razionale: tale esperimento serve a rendersi conto che molte persone provano tali sintomi e che danno interpretazioni di essi che sono molto meno catastrofiche di quelle del paziente. Va tenuto presente, comunque, che questa tecnica produce un cambiamento di convinzioni abbastanza ridotto e che quindi bisogna lavorare anche con altre modalità.</a:t>
            </a:r>
          </a:p>
          <a:p>
            <a:endParaRPr lang="it-IT" dirty="0"/>
          </a:p>
        </p:txBody>
      </p:sp>
    </p:spTree>
    <p:extLst>
      <p:ext uri="{BB962C8B-B14F-4D97-AF65-F5344CB8AC3E}">
        <p14:creationId xmlns:p14="http://schemas.microsoft.com/office/powerpoint/2010/main" val="115189532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58F6F2-CCDF-474B-9BFD-D6FA8DFA4CF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BAF4894-E69E-431B-847D-55216DF86A07}"/>
              </a:ext>
            </a:extLst>
          </p:cNvPr>
          <p:cNvSpPr>
            <a:spLocks noGrp="1"/>
          </p:cNvSpPr>
          <p:nvPr>
            <p:ph idx="1"/>
          </p:nvPr>
        </p:nvSpPr>
        <p:spPr/>
        <p:txBody>
          <a:bodyPr>
            <a:normAutofit fontScale="70000" lnSpcReduction="20000"/>
          </a:bodyPr>
          <a:lstStyle/>
          <a:p>
            <a:r>
              <a:rPr lang="it-IT" dirty="0"/>
              <a:t>Trattamento dell’ipocondria (XI)</a:t>
            </a:r>
          </a:p>
          <a:p>
            <a:r>
              <a:rPr lang="it-IT" dirty="0"/>
              <a:t>•	Convinzioni sulla salute, la malattia e la morte</a:t>
            </a:r>
          </a:p>
          <a:p>
            <a:r>
              <a:rPr lang="it-IT" dirty="0"/>
              <a:t>–	Esperimento 2: veloci esperimenti da fare in seduta per cercare spiegazioni alternative dei sintomi.</a:t>
            </a:r>
          </a:p>
          <a:p>
            <a:r>
              <a:rPr lang="it-IT" dirty="0"/>
              <a:t>•	“Il mio corpo non sta funzionando adeguatamente”: il paziente e il terapeuta tendono le braccia ad angolo retto rispetto al corpo per due minuti. A seconda della loro forza, prima o poi cominceranno a sentire dei dolori ai muscoli. Ciò dimostra che sensazioni fisiche e dolori possono derivare semplicemente </a:t>
            </a:r>
            <a:r>
              <a:rPr lang="it-IT" dirty="0" err="1"/>
              <a:t>dall</a:t>
            </a:r>
            <a:r>
              <a:rPr lang="it-IT" dirty="0"/>
              <a:t> ’ usare i muscoli in un  modo insolito. Si discutano le diverse interpretazioni “Io ho una distrofia muscolare” oppure “Io sono giù di esercizio”. Si può fare anche un’inchiesta, chiedendo a 20 persone di fare la stessa cosa.</a:t>
            </a:r>
          </a:p>
          <a:p>
            <a:endParaRPr lang="it-IT" dirty="0"/>
          </a:p>
        </p:txBody>
      </p:sp>
    </p:spTree>
    <p:extLst>
      <p:ext uri="{BB962C8B-B14F-4D97-AF65-F5344CB8AC3E}">
        <p14:creationId xmlns:p14="http://schemas.microsoft.com/office/powerpoint/2010/main" val="185737838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522413-4614-463F-B720-0B9BF20A541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A9DA323-13DD-4F4F-AC23-F27A870FED3B}"/>
              </a:ext>
            </a:extLst>
          </p:cNvPr>
          <p:cNvSpPr>
            <a:spLocks noGrp="1"/>
          </p:cNvSpPr>
          <p:nvPr>
            <p:ph idx="1"/>
          </p:nvPr>
        </p:nvSpPr>
        <p:spPr/>
        <p:txBody>
          <a:bodyPr>
            <a:normAutofit fontScale="85000" lnSpcReduction="10000"/>
          </a:bodyPr>
          <a:lstStyle/>
          <a:p>
            <a:r>
              <a:rPr lang="it-IT" dirty="0"/>
              <a:t>•	“La sensazione di testa confusa è prova del fatto che ho un tumore al cervello”: il terapeuta e il paziente si alzano e si siedono sulla loro sedia molto in fretta, girando la testa per indurre confusione e vertigini. Ciò dimostra che tali sensazioni possono essere prodotte facilmente nelle persone normali, ma che la cosa non viene di solito notata. Si può così discutere il fatto che i sistemi vestibolari si adattano velocemente ai cambiamenti di posizione e che le normali sensazioni di confusione e di vertigine vengono di solito ignorate, a meno che non si sia ansiosi a loro riguardo.</a:t>
            </a:r>
          </a:p>
          <a:p>
            <a:endParaRPr lang="it-IT" dirty="0"/>
          </a:p>
        </p:txBody>
      </p:sp>
    </p:spTree>
    <p:extLst>
      <p:ext uri="{BB962C8B-B14F-4D97-AF65-F5344CB8AC3E}">
        <p14:creationId xmlns:p14="http://schemas.microsoft.com/office/powerpoint/2010/main" val="171003387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4E79D3-0E61-4F80-9F87-E77C50FFD1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A76F035-5FD2-4014-9223-C12B6EF3916E}"/>
              </a:ext>
            </a:extLst>
          </p:cNvPr>
          <p:cNvSpPr>
            <a:spLocks noGrp="1"/>
          </p:cNvSpPr>
          <p:nvPr>
            <p:ph idx="1"/>
          </p:nvPr>
        </p:nvSpPr>
        <p:spPr/>
        <p:txBody>
          <a:bodyPr>
            <a:normAutofit fontScale="70000" lnSpcReduction="20000"/>
          </a:bodyPr>
          <a:lstStyle/>
          <a:p>
            <a:r>
              <a:rPr lang="it-IT" dirty="0"/>
              <a:t>Trattamento dell’ipocondria (XII)</a:t>
            </a:r>
          </a:p>
          <a:p>
            <a:r>
              <a:rPr lang="it-IT" dirty="0"/>
              <a:t>•	Convinzioni sulla salute, la malattia e la morte</a:t>
            </a:r>
          </a:p>
          <a:p>
            <a:r>
              <a:rPr lang="it-IT" dirty="0"/>
              <a:t>–	Esperimento 3: convinzioni sul costo della malattia o della morte.</a:t>
            </a:r>
          </a:p>
          <a:p>
            <a:r>
              <a:rPr lang="it-IT" dirty="0"/>
              <a:t>•	Cognizioni bersaglio: (per esempio) quando io morirò i miei cari non sapranno cavarsela con i miei figli e quindi questi diverranno soggetti alle cure dei servizi sociali.</a:t>
            </a:r>
          </a:p>
          <a:p>
            <a:r>
              <a:rPr lang="it-IT" dirty="0"/>
              <a:t>•	Punto di vista alternativo: se morissi, la mia famiglia si occuperà in modo adeguato dei miei figli.</a:t>
            </a:r>
          </a:p>
          <a:p>
            <a:r>
              <a:rPr lang="it-IT" dirty="0"/>
              <a:t>•	Previsione: se chiedessi a mio marito cosa succederebbe se io morissi, egli mi risponderebbe che non rinuncerebbe al suo lavoro e quindi non sarebbe in grado di occuparsi dei figli a casa.</a:t>
            </a:r>
          </a:p>
          <a:p>
            <a:r>
              <a:rPr lang="it-IT" dirty="0"/>
              <a:t>•	</a:t>
            </a:r>
          </a:p>
        </p:txBody>
      </p:sp>
    </p:spTree>
    <p:extLst>
      <p:ext uri="{BB962C8B-B14F-4D97-AF65-F5344CB8AC3E}">
        <p14:creationId xmlns:p14="http://schemas.microsoft.com/office/powerpoint/2010/main" val="4292805917"/>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FD3A74-A79E-470E-A68B-A9053B208B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5930760-D678-428B-903B-E0EBC77550A4}"/>
              </a:ext>
            </a:extLst>
          </p:cNvPr>
          <p:cNvSpPr>
            <a:spLocks noGrp="1"/>
          </p:cNvSpPr>
          <p:nvPr>
            <p:ph idx="1"/>
          </p:nvPr>
        </p:nvSpPr>
        <p:spPr/>
        <p:txBody>
          <a:bodyPr>
            <a:normAutofit fontScale="70000" lnSpcReduction="20000"/>
          </a:bodyPr>
          <a:lstStyle/>
          <a:p>
            <a:r>
              <a:rPr lang="it-IT" dirty="0"/>
              <a:t>Esperimento: insieme al terapeuta la paziente elabora un questionario che pone varie domande circa ciò che i familiari farebbero rispetto ai bambini e alla loro vita, in caso di morte della paziente. Quindi tale questionario viene somministrato al marito e ad altri parenti stretti.</a:t>
            </a:r>
          </a:p>
          <a:p>
            <a:r>
              <a:rPr lang="it-IT" dirty="0"/>
              <a:t>•	Razionale: tale esperimento è mirato a dimostrare alla paziente che i suoi familiari si sentono in grado di assicurare il fatto che i suoi bambini possano essere allevati bene in casa, senza troppi cambiamenti, anche se certamente tutto sarebbe più difficile e tutti sentirebbero la mancanza della paziente. Bisogna stare attenti affinché tali informazioni non vengano scartate come ipotetiche e non testabili nella realtà: nella vita ci regoliamo molto spesso su ciò che le persone dicono, senza potere prima testare la cosa nella realtà.</a:t>
            </a:r>
          </a:p>
          <a:p>
            <a:endParaRPr lang="it-IT" dirty="0"/>
          </a:p>
        </p:txBody>
      </p:sp>
    </p:spTree>
    <p:extLst>
      <p:ext uri="{BB962C8B-B14F-4D97-AF65-F5344CB8AC3E}">
        <p14:creationId xmlns:p14="http://schemas.microsoft.com/office/powerpoint/2010/main" val="309387443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6657E7-C94B-4A3E-8081-2060874CC3C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019D9EB-164D-40EC-8CD9-EF83D5454D66}"/>
              </a:ext>
            </a:extLst>
          </p:cNvPr>
          <p:cNvSpPr>
            <a:spLocks noGrp="1"/>
          </p:cNvSpPr>
          <p:nvPr>
            <p:ph idx="1"/>
          </p:nvPr>
        </p:nvSpPr>
        <p:spPr/>
        <p:txBody>
          <a:bodyPr>
            <a:normAutofit fontScale="85000" lnSpcReduction="20000"/>
          </a:bodyPr>
          <a:lstStyle/>
          <a:p>
            <a:r>
              <a:rPr lang="it-IT" dirty="0"/>
              <a:t>Trattamento dell’ipocondria (XIII)</a:t>
            </a:r>
          </a:p>
          <a:p>
            <a:r>
              <a:rPr lang="it-IT" dirty="0"/>
              <a:t>•	Convinzioni sugli effetti dell’ansia e della preoccupazione</a:t>
            </a:r>
          </a:p>
          <a:p>
            <a:r>
              <a:rPr lang="it-IT" dirty="0"/>
              <a:t>–	Esperimento 1: controllare i pensieri preoccupati.</a:t>
            </a:r>
          </a:p>
          <a:p>
            <a:r>
              <a:rPr lang="it-IT" dirty="0"/>
              <a:t>•	Cognizioni bersaglio: se non controllerò i miei pensieri, impazzirò.</a:t>
            </a:r>
          </a:p>
          <a:p>
            <a:r>
              <a:rPr lang="it-IT" dirty="0"/>
              <a:t>•	Punto di vista alternativo: molto spesso il paziente non ha un’alternativa al suo pensiero negativo e questo esperimento può servire a fargliela individuare.</a:t>
            </a:r>
          </a:p>
          <a:p>
            <a:r>
              <a:rPr lang="it-IT" dirty="0"/>
              <a:t>•	Previsione: se lascio liberi i miei pensieri e non li controllo, sfuggiranno al mio dominio e impazzirò.</a:t>
            </a:r>
          </a:p>
          <a:p>
            <a:endParaRPr lang="it-IT" dirty="0"/>
          </a:p>
        </p:txBody>
      </p:sp>
    </p:spTree>
    <p:extLst>
      <p:ext uri="{BB962C8B-B14F-4D97-AF65-F5344CB8AC3E}">
        <p14:creationId xmlns:p14="http://schemas.microsoft.com/office/powerpoint/2010/main" val="222777737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37C5B7-F7C9-4494-8D60-D340E6EC54B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8CCE7A-CC76-47D5-8D7C-590C3F95BE31}"/>
              </a:ext>
            </a:extLst>
          </p:cNvPr>
          <p:cNvSpPr>
            <a:spLocks noGrp="1"/>
          </p:cNvSpPr>
          <p:nvPr>
            <p:ph idx="1"/>
          </p:nvPr>
        </p:nvSpPr>
        <p:spPr/>
        <p:txBody>
          <a:bodyPr>
            <a:normAutofit fontScale="70000" lnSpcReduction="20000"/>
          </a:bodyPr>
          <a:lstStyle/>
          <a:p>
            <a:r>
              <a:rPr lang="it-IT" dirty="0"/>
              <a:t>•	Esperimento: sia il paziente sia il terapeuta cercano di individuare un pensiero da pensare ripetutamente e con intensità che è in grado di provocare in loro forte disagio; quindi si mettono seduti per alcuni minuti a occhi chiusi tentando con impegno a lasciarsi andare del tutto a tali pensieri sgradevoli e ansiogeni. Poi entrambi stanno a vedere cosa succede.</a:t>
            </a:r>
          </a:p>
          <a:p>
            <a:r>
              <a:rPr lang="it-IT" dirty="0"/>
              <a:t>•	Razionale: di solito entrambi si rendono conto che non accede nulla di terribile e che non impazziscono, anzi di solito hanno difficoltà a mantenersi concentrati su tali pensieri (cosa che va contro le aspettative del paziente). Ciò serve anche a dimostrare al paziente che può collaborare ad altri esperimenti che egli inizialmente poteva esitare a fare, in quanto gli apparivano troppo rischiosi per i </a:t>
            </a:r>
            <a:r>
              <a:rPr lang="it-IT" dirty="0" err="1"/>
              <a:t>ltimore</a:t>
            </a:r>
            <a:r>
              <a:rPr lang="it-IT" dirty="0"/>
              <a:t> di perdere il controllo.</a:t>
            </a:r>
          </a:p>
          <a:p>
            <a:endParaRPr lang="it-IT" dirty="0"/>
          </a:p>
        </p:txBody>
      </p:sp>
    </p:spTree>
    <p:extLst>
      <p:ext uri="{BB962C8B-B14F-4D97-AF65-F5344CB8AC3E}">
        <p14:creationId xmlns:p14="http://schemas.microsoft.com/office/powerpoint/2010/main" val="35441056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1D8F9A-8CF7-4F31-AF4C-2A4E5C27934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3774898-6A6A-48F5-8ACD-861A924D553B}"/>
              </a:ext>
            </a:extLst>
          </p:cNvPr>
          <p:cNvSpPr>
            <a:spLocks noGrp="1"/>
          </p:cNvSpPr>
          <p:nvPr>
            <p:ph idx="1"/>
          </p:nvPr>
        </p:nvSpPr>
        <p:spPr/>
        <p:txBody>
          <a:bodyPr>
            <a:normAutofit fontScale="92500" lnSpcReduction="10000"/>
          </a:bodyPr>
          <a:lstStyle/>
          <a:p>
            <a:r>
              <a:rPr lang="it-IT" dirty="0"/>
              <a:t>Trattamento dell’ipocondria (XIV)</a:t>
            </a:r>
          </a:p>
          <a:p>
            <a:r>
              <a:rPr lang="it-IT" dirty="0"/>
              <a:t>•	Convinzioni sugli effetti dell’ansia e della preoccupazione</a:t>
            </a:r>
          </a:p>
          <a:p>
            <a:r>
              <a:rPr lang="it-IT" dirty="0"/>
              <a:t>–	Esperimento 2: pensieri superstiziosi.</a:t>
            </a:r>
          </a:p>
          <a:p>
            <a:r>
              <a:rPr lang="it-IT" dirty="0"/>
              <a:t>•	“Se penso a essere malato, mi ammalerò”: si può dare il compito al paziente di pensare per una settimana a ogni ora che gli verrà un raffreddore e poi si vede cosa succede. Ciò serve a dimostrare che il legame fra pensieri e salute non è diretto.</a:t>
            </a:r>
          </a:p>
          <a:p>
            <a:endParaRPr lang="it-IT" dirty="0"/>
          </a:p>
        </p:txBody>
      </p:sp>
    </p:spTree>
    <p:extLst>
      <p:ext uri="{BB962C8B-B14F-4D97-AF65-F5344CB8AC3E}">
        <p14:creationId xmlns:p14="http://schemas.microsoft.com/office/powerpoint/2010/main" val="360675391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B7AB63-372C-4BE1-8858-F2A4F1BA848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315C9A5-C7A0-499C-BF8B-D903F90ECF67}"/>
              </a:ext>
            </a:extLst>
          </p:cNvPr>
          <p:cNvSpPr>
            <a:spLocks noGrp="1"/>
          </p:cNvSpPr>
          <p:nvPr>
            <p:ph idx="1"/>
          </p:nvPr>
        </p:nvSpPr>
        <p:spPr/>
        <p:txBody>
          <a:bodyPr>
            <a:normAutofit fontScale="92500" lnSpcReduction="10000"/>
          </a:bodyPr>
          <a:lstStyle/>
          <a:p>
            <a:r>
              <a:rPr lang="it-IT" dirty="0"/>
              <a:t>Trattamento dell’ipocondria (XV)</a:t>
            </a:r>
          </a:p>
          <a:p>
            <a:r>
              <a:rPr lang="it-IT" dirty="0"/>
              <a:t>•	Trattamenti alternativi</a:t>
            </a:r>
          </a:p>
          <a:p>
            <a:r>
              <a:rPr lang="it-IT" dirty="0"/>
              <a:t>–	Rilassamento.</a:t>
            </a:r>
          </a:p>
          <a:p>
            <a:r>
              <a:rPr lang="it-IT" dirty="0"/>
              <a:t>•	La meta consiste nel ridurre l’</a:t>
            </a:r>
            <a:r>
              <a:rPr lang="it-IT" dirty="0" err="1"/>
              <a:t>arousal</a:t>
            </a:r>
            <a:r>
              <a:rPr lang="it-IT" dirty="0"/>
              <a:t> al fine di sostenere un benessere fisico e psichico; ciò viene conseguito tramite la respirazione addominale, il rilassamento progressivo e l’immaginazione guidata.</a:t>
            </a:r>
          </a:p>
          <a:p>
            <a:r>
              <a:rPr lang="it-IT" dirty="0"/>
              <a:t>–	</a:t>
            </a:r>
          </a:p>
        </p:txBody>
      </p:sp>
    </p:spTree>
    <p:extLst>
      <p:ext uri="{BB962C8B-B14F-4D97-AF65-F5344CB8AC3E}">
        <p14:creationId xmlns:p14="http://schemas.microsoft.com/office/powerpoint/2010/main" val="1108741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xfrm>
            <a:off x="1657350" y="2196695"/>
            <a:ext cx="5829300" cy="136089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normAutofit fontScale="90000"/>
          </a:bodyPr>
          <a:lstStyle/>
          <a:p>
            <a:pPr eaLnBrk="1" hangingPunct="1"/>
            <a:r>
              <a:rPr lang="it-IT" sz="3450" dirty="0"/>
              <a:t>DISTURBO DA SINTOMI SOMATICI E DISTURBI CORRELATI</a:t>
            </a:r>
            <a:br>
              <a:rPr lang="it-IT" sz="3450" dirty="0"/>
            </a:br>
            <a:r>
              <a:rPr lang="it-IT" sz="3450" dirty="0"/>
              <a:t>disturbo da ansia da malattia</a:t>
            </a:r>
            <a:endParaRPr sz="3450" dirty="0"/>
          </a:p>
        </p:txBody>
      </p:sp>
      <p:sp>
        <p:nvSpPr>
          <p:cNvPr id="8" name="Sottotitolo 7"/>
          <p:cNvSpPr>
            <a:spLocks noGrp="1"/>
          </p:cNvSpPr>
          <p:nvPr>
            <p:ph type="subTitle" idx="1"/>
          </p:nvPr>
        </p:nvSpPr>
        <p:spPr/>
        <p:txBody>
          <a:bodyPr>
            <a:normAutofit fontScale="70000" lnSpcReduction="20000"/>
          </a:bodyPr>
          <a:lstStyle/>
          <a:p>
            <a:r>
              <a:rPr lang="it-IT" dirty="0"/>
              <a:t>FRANCESCO ROVETTO</a:t>
            </a:r>
          </a:p>
          <a:p>
            <a:r>
              <a:rPr lang="it-IT" dirty="0"/>
              <a:t>SIGMUND FREUD UNIVERSITY</a:t>
            </a:r>
          </a:p>
          <a:p>
            <a:r>
              <a:rPr lang="it-IT" dirty="0"/>
              <a:t>MILANO</a:t>
            </a:r>
          </a:p>
          <a:p>
            <a:r>
              <a:rPr lang="it-IT" dirty="0"/>
              <a:t>Tel 3356058145</a:t>
            </a:r>
          </a:p>
          <a:p>
            <a:r>
              <a:rPr lang="it-IT" dirty="0"/>
              <a:t>Email francesco@rovetto.net</a:t>
            </a:r>
          </a:p>
          <a:p>
            <a:pPr eaLnBrk="1" hangingPunct="1">
              <a:defRPr/>
            </a:pPr>
            <a:endParaRPr lang="it-IT" dirty="0"/>
          </a:p>
        </p:txBody>
      </p:sp>
    </p:spTree>
    <p:extLst>
      <p:ext uri="{BB962C8B-B14F-4D97-AF65-F5344CB8AC3E}">
        <p14:creationId xmlns:p14="http://schemas.microsoft.com/office/powerpoint/2010/main" val="495739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F9779FB9-FD60-2039-23A8-30E0EE9A37EC}"/>
              </a:ext>
            </a:extLst>
          </p:cNvPr>
          <p:cNvSpPr>
            <a:spLocks noGrp="1"/>
          </p:cNvSpPr>
          <p:nvPr>
            <p:ph idx="1"/>
          </p:nvPr>
        </p:nvSpPr>
        <p:spPr/>
        <p:txBody>
          <a:bodyPr>
            <a:normAutofit fontScale="92500" lnSpcReduction="10000"/>
          </a:bodyPr>
          <a:lstStyle/>
          <a:p>
            <a:pPr lvl="0"/>
            <a:r>
              <a:rPr lang="it-IT" dirty="0"/>
              <a:t> </a:t>
            </a:r>
          </a:p>
          <a:p>
            <a:pPr lvl="0"/>
            <a:r>
              <a:rPr lang="it-IT" dirty="0"/>
              <a:t> </a:t>
            </a:r>
          </a:p>
          <a:p>
            <a:pPr lvl="0"/>
            <a:r>
              <a:rPr lang="it-IT" sz="2400" dirty="0" err="1"/>
              <a:t>Bias</a:t>
            </a:r>
            <a:r>
              <a:rPr lang="it-IT" sz="2400" dirty="0"/>
              <a:t> attentivi: tendenza a focalizzarsi in modo selettivo sui segnali corporei. Interpretazioni catastrofiche: attribuzione di significati gravi a sintomi comuni (es. mal di testa = tumore). Scarsa tolleranza dell’incertezza e bisogno di rassicurazione continua. Stile di pensiero rigido e perfezionistico. Condizionamento: esperienze traumatiche con malattie o ospedalizzazioni in sé o nei familiari. </a:t>
            </a:r>
          </a:p>
          <a:p>
            <a:pPr lvl="0"/>
            <a:r>
              <a:rPr lang="it-IT" sz="2400" dirty="0"/>
              <a:t> </a:t>
            </a:r>
          </a:p>
          <a:p>
            <a:pPr lvl="0"/>
            <a:r>
              <a:rPr lang="it-IT" sz="2400" dirty="0"/>
              <a:t> </a:t>
            </a:r>
          </a:p>
          <a:p>
            <a:pPr lvl="0"/>
            <a:r>
              <a:rPr lang="it-IT" sz="2400" dirty="0"/>
              <a:t> </a:t>
            </a:r>
          </a:p>
          <a:p>
            <a:pPr lvl="0"/>
            <a:r>
              <a:rPr lang="it-IT" dirty="0"/>
              <a:t> </a:t>
            </a:r>
          </a:p>
          <a:p>
            <a:pPr lvl="0"/>
            <a:r>
              <a:rPr lang="it-IT" dirty="0"/>
              <a:t> </a:t>
            </a:r>
          </a:p>
          <a:p>
            <a:endParaRPr lang="it-IT" dirty="0"/>
          </a:p>
        </p:txBody>
      </p:sp>
      <p:sp>
        <p:nvSpPr>
          <p:cNvPr id="3" name="Titolo 2">
            <a:extLst>
              <a:ext uri="{FF2B5EF4-FFF2-40B4-BE49-F238E27FC236}">
                <a16:creationId xmlns:a16="http://schemas.microsoft.com/office/drawing/2014/main" id="{EC3E9B0D-4D44-FF42-2435-FFDA5374B10C}"/>
              </a:ext>
            </a:extLst>
          </p:cNvPr>
          <p:cNvSpPr>
            <a:spLocks noGrp="1"/>
          </p:cNvSpPr>
          <p:nvPr>
            <p:ph type="title"/>
          </p:nvPr>
        </p:nvSpPr>
        <p:spPr/>
        <p:txBody>
          <a:bodyPr>
            <a:normAutofit fontScale="90000"/>
          </a:bodyPr>
          <a:lstStyle/>
          <a:p>
            <a:r>
              <a:rPr lang="it-IT" sz="2200" dirty="0"/>
              <a:t>🔹 2. Fattori psicologici e cognitivi </a:t>
            </a:r>
            <a:br>
              <a:rPr lang="it-IT" sz="1400" dirty="0"/>
            </a:br>
            <a:endParaRPr lang="it-IT" dirty="0"/>
          </a:p>
        </p:txBody>
      </p:sp>
    </p:spTree>
    <p:extLst>
      <p:ext uri="{BB962C8B-B14F-4D97-AF65-F5344CB8AC3E}">
        <p14:creationId xmlns:p14="http://schemas.microsoft.com/office/powerpoint/2010/main" val="379942197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E15452-EB77-4175-9A31-853EE1D61F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BE9E26E-0F5F-4608-B368-9F29D87423AF}"/>
              </a:ext>
            </a:extLst>
          </p:cNvPr>
          <p:cNvSpPr>
            <a:spLocks noGrp="1"/>
          </p:cNvSpPr>
          <p:nvPr>
            <p:ph idx="1"/>
          </p:nvPr>
        </p:nvSpPr>
        <p:spPr/>
        <p:txBody>
          <a:bodyPr>
            <a:normAutofit fontScale="62500" lnSpcReduction="20000"/>
          </a:bodyPr>
          <a:lstStyle/>
          <a:p>
            <a:r>
              <a:rPr lang="it-IT" dirty="0"/>
              <a:t>Terapia di sostegno.</a:t>
            </a:r>
          </a:p>
          <a:p>
            <a:r>
              <a:rPr lang="it-IT" dirty="0"/>
              <a:t>•	Generalmente comprende rassicurazione, interventi educativi, e gestione dello stress.</a:t>
            </a:r>
          </a:p>
          <a:p>
            <a:r>
              <a:rPr lang="it-IT" dirty="0"/>
              <a:t>•	L’educazione è una componente chiave della terapia di sostegno, perché può essere usata per persuadere i pazienti che il problema primario non è una vera malattia organica. Tali pazienti in genere preferiscono che si fornisca loro un motivo per cui essi provano tali sintomi piuttosto che una conferma di non avere una grave malattia fisica. Quindi occorre spiegare come inneschi di tipo emozionale, quali conflitti familiari, stress lavorativo, bassa autostima, </a:t>
            </a:r>
            <a:r>
              <a:rPr lang="it-IT" dirty="0" err="1"/>
              <a:t>iperdipendenza</a:t>
            </a:r>
            <a:r>
              <a:rPr lang="it-IT" dirty="0"/>
              <a:t>, possano condurre le persone a sentirsi fisicamente vulnerabili e quindi a preoccuparsi eccessivamente per delle malattie.</a:t>
            </a:r>
          </a:p>
          <a:p>
            <a:r>
              <a:rPr lang="it-IT" dirty="0"/>
              <a:t>•	Quando le lamentele fisiche vengono affrontate con ragionevoli spiegazioni, i pazienti possono non sentirsi più costretti a cercare rassicurazioni.</a:t>
            </a:r>
          </a:p>
          <a:p>
            <a:endParaRPr lang="it-IT" dirty="0"/>
          </a:p>
        </p:txBody>
      </p:sp>
    </p:spTree>
    <p:extLst>
      <p:ext uri="{BB962C8B-B14F-4D97-AF65-F5344CB8AC3E}">
        <p14:creationId xmlns:p14="http://schemas.microsoft.com/office/powerpoint/2010/main" val="261067468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E33F80-54F7-4657-A8E1-3355FE33D19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288B07-CF79-449F-BEBC-024EFFA11229}"/>
              </a:ext>
            </a:extLst>
          </p:cNvPr>
          <p:cNvSpPr>
            <a:spLocks noGrp="1"/>
          </p:cNvSpPr>
          <p:nvPr>
            <p:ph idx="1"/>
          </p:nvPr>
        </p:nvSpPr>
        <p:spPr/>
        <p:txBody>
          <a:bodyPr>
            <a:normAutofit fontScale="70000" lnSpcReduction="20000"/>
          </a:bodyPr>
          <a:lstStyle/>
          <a:p>
            <a:r>
              <a:rPr lang="it-IT" dirty="0"/>
              <a:t>Trattamento dell’ipocondria (XVI)</a:t>
            </a:r>
          </a:p>
          <a:p>
            <a:r>
              <a:rPr lang="it-IT" dirty="0"/>
              <a:t>•	Farmacoterapia.</a:t>
            </a:r>
          </a:p>
          <a:p>
            <a:r>
              <a:rPr lang="it-IT" dirty="0"/>
              <a:t>–	Ipocondria primaria.</a:t>
            </a:r>
          </a:p>
          <a:p>
            <a:r>
              <a:rPr lang="it-IT" dirty="0"/>
              <a:t>•	 </a:t>
            </a:r>
            <a:r>
              <a:rPr lang="it-IT" dirty="0" err="1"/>
              <a:t>clomipramina</a:t>
            </a:r>
            <a:r>
              <a:rPr lang="it-IT" dirty="0"/>
              <a:t> (</a:t>
            </a:r>
            <a:r>
              <a:rPr lang="it-IT" dirty="0" err="1"/>
              <a:t>Anafranil</a:t>
            </a:r>
            <a:r>
              <a:rPr lang="it-IT" dirty="0"/>
              <a:t>); </a:t>
            </a:r>
            <a:r>
              <a:rPr lang="it-IT" dirty="0" err="1"/>
              <a:t>fluvoxamina</a:t>
            </a:r>
            <a:r>
              <a:rPr lang="it-IT" dirty="0"/>
              <a:t>; fluoxetina.</a:t>
            </a:r>
          </a:p>
          <a:p>
            <a:r>
              <a:rPr lang="it-IT" dirty="0"/>
              <a:t>–	Ipocondria secondaria.</a:t>
            </a:r>
          </a:p>
          <a:p>
            <a:r>
              <a:rPr lang="it-IT" dirty="0"/>
              <a:t>•	Depressione maggiore: </a:t>
            </a:r>
            <a:r>
              <a:rPr lang="it-IT" dirty="0" err="1"/>
              <a:t>amitriptilina</a:t>
            </a:r>
            <a:r>
              <a:rPr lang="it-IT" dirty="0"/>
              <a:t> (</a:t>
            </a:r>
            <a:r>
              <a:rPr lang="it-IT" dirty="0" err="1"/>
              <a:t>Laroxyl</a:t>
            </a:r>
            <a:r>
              <a:rPr lang="it-IT" dirty="0"/>
              <a:t>, </a:t>
            </a:r>
            <a:r>
              <a:rPr lang="it-IT" dirty="0" err="1"/>
              <a:t>Adepril</a:t>
            </a:r>
            <a:r>
              <a:rPr lang="it-IT" dirty="0"/>
              <a:t>, </a:t>
            </a:r>
            <a:r>
              <a:rPr lang="it-IT" dirty="0" err="1"/>
              <a:t>Triptizol</a:t>
            </a:r>
            <a:r>
              <a:rPr lang="it-IT" dirty="0"/>
              <a:t>).</a:t>
            </a:r>
          </a:p>
          <a:p>
            <a:r>
              <a:rPr lang="it-IT" dirty="0"/>
              <a:t>•	Disturbo Ossessivo-compulsivo: </a:t>
            </a:r>
            <a:r>
              <a:rPr lang="it-IT" dirty="0" err="1"/>
              <a:t>clonazepam</a:t>
            </a:r>
            <a:r>
              <a:rPr lang="it-IT" dirty="0"/>
              <a:t> (</a:t>
            </a:r>
            <a:r>
              <a:rPr lang="it-IT" dirty="0" err="1"/>
              <a:t>Rivotril</a:t>
            </a:r>
            <a:r>
              <a:rPr lang="it-IT" dirty="0"/>
              <a:t>), fluoxetina (Prozac, </a:t>
            </a:r>
            <a:r>
              <a:rPr lang="it-IT" dirty="0" err="1"/>
              <a:t>Fluoxeren</a:t>
            </a:r>
            <a:r>
              <a:rPr lang="it-IT" dirty="0"/>
              <a:t>).</a:t>
            </a:r>
          </a:p>
          <a:p>
            <a:r>
              <a:rPr lang="it-IT" dirty="0"/>
              <a:t>•	Disturbo delirante, tipo somatico: </a:t>
            </a:r>
            <a:r>
              <a:rPr lang="it-IT" dirty="0" err="1"/>
              <a:t>Haloperidolo</a:t>
            </a:r>
            <a:r>
              <a:rPr lang="it-IT" dirty="0"/>
              <a:t> (</a:t>
            </a:r>
            <a:r>
              <a:rPr lang="it-IT" dirty="0" err="1"/>
              <a:t>Serenase</a:t>
            </a:r>
            <a:r>
              <a:rPr lang="it-IT" dirty="0"/>
              <a:t>, </a:t>
            </a:r>
            <a:r>
              <a:rPr lang="it-IT" dirty="0" err="1"/>
              <a:t>Haldol</a:t>
            </a:r>
            <a:r>
              <a:rPr lang="it-IT" dirty="0"/>
              <a:t>), </a:t>
            </a:r>
            <a:r>
              <a:rPr lang="it-IT" dirty="0" err="1"/>
              <a:t>pimozide</a:t>
            </a:r>
            <a:r>
              <a:rPr lang="it-IT" dirty="0"/>
              <a:t> (</a:t>
            </a:r>
            <a:r>
              <a:rPr lang="it-IT" dirty="0" err="1"/>
              <a:t>Orap</a:t>
            </a:r>
            <a:r>
              <a:rPr lang="it-IT" dirty="0"/>
              <a:t>), </a:t>
            </a:r>
            <a:r>
              <a:rPr lang="it-IT" dirty="0" err="1"/>
              <a:t>tioridazina</a:t>
            </a:r>
            <a:r>
              <a:rPr lang="it-IT" dirty="0"/>
              <a:t> (</a:t>
            </a:r>
            <a:r>
              <a:rPr lang="it-IT" dirty="0" err="1"/>
              <a:t>Melleril</a:t>
            </a:r>
            <a:r>
              <a:rPr lang="it-IT" dirty="0"/>
              <a:t>).</a:t>
            </a:r>
          </a:p>
          <a:p>
            <a:r>
              <a:rPr lang="it-IT" dirty="0"/>
              <a:t>–	Sottolineare che perché compaia l ’ effetto farmacologico possono passare anche sei settimane e che gli eventuali effetti secondari spesso diminuiscono dopo le prime settimane.</a:t>
            </a:r>
          </a:p>
          <a:p>
            <a:endParaRPr lang="it-IT" dirty="0"/>
          </a:p>
        </p:txBody>
      </p:sp>
    </p:spTree>
    <p:extLst>
      <p:ext uri="{BB962C8B-B14F-4D97-AF65-F5344CB8AC3E}">
        <p14:creationId xmlns:p14="http://schemas.microsoft.com/office/powerpoint/2010/main" val="126749753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1FE542-EA4B-1F9E-55F5-64771A84CDD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6E1FC3-F439-BDBB-E9A8-280C87B971F0}"/>
              </a:ext>
            </a:extLst>
          </p:cNvPr>
          <p:cNvSpPr>
            <a:spLocks noGrp="1"/>
          </p:cNvSpPr>
          <p:nvPr>
            <p:ph idx="1"/>
          </p:nvPr>
        </p:nvSpPr>
        <p:spPr/>
        <p:txBody>
          <a:bodyPr/>
          <a:lstStyle/>
          <a:p>
            <a:r>
              <a:rPr lang="it-IT" dirty="0"/>
              <a:t>UN TIPICO FORMATO DI INTERVENTO </a:t>
            </a:r>
          </a:p>
          <a:p>
            <a:r>
              <a:rPr lang="it-IT" dirty="0"/>
              <a:t>CBT CON IPOCONDRIA</a:t>
            </a:r>
          </a:p>
        </p:txBody>
      </p:sp>
    </p:spTree>
    <p:extLst>
      <p:ext uri="{BB962C8B-B14F-4D97-AF65-F5344CB8AC3E}">
        <p14:creationId xmlns:p14="http://schemas.microsoft.com/office/powerpoint/2010/main" val="416512858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89C0CC-6CE2-9BE3-D0A0-650AFD3238C5}"/>
              </a:ext>
            </a:extLst>
          </p:cNvPr>
          <p:cNvSpPr>
            <a:spLocks noGrp="1"/>
          </p:cNvSpPr>
          <p:nvPr>
            <p:ph type="title"/>
          </p:nvPr>
        </p:nvSpPr>
        <p:spPr/>
        <p:txBody>
          <a:bodyPr>
            <a:normAutofit fontScale="90000"/>
          </a:bodyPr>
          <a:lstStyle/>
          <a:p>
            <a:r>
              <a:rPr lang="it-IT" b="1" dirty="0"/>
              <a:t>Protocollo CBT – Disturbo d’ansia di malattia</a:t>
            </a:r>
            <a:br>
              <a:rPr lang="it-IT" dirty="0"/>
            </a:br>
            <a:endParaRPr lang="it-IT" dirty="0"/>
          </a:p>
        </p:txBody>
      </p:sp>
      <p:sp>
        <p:nvSpPr>
          <p:cNvPr id="3" name="Segnaposto contenuto 2">
            <a:extLst>
              <a:ext uri="{FF2B5EF4-FFF2-40B4-BE49-F238E27FC236}">
                <a16:creationId xmlns:a16="http://schemas.microsoft.com/office/drawing/2014/main" id="{8BC12A6D-8CA8-5829-189D-EBA1238DBB99}"/>
              </a:ext>
            </a:extLst>
          </p:cNvPr>
          <p:cNvSpPr>
            <a:spLocks noGrp="1"/>
          </p:cNvSpPr>
          <p:nvPr>
            <p:ph idx="1"/>
          </p:nvPr>
        </p:nvSpPr>
        <p:spPr/>
        <p:txBody>
          <a:bodyPr>
            <a:normAutofit fontScale="47500" lnSpcReduction="20000"/>
          </a:bodyPr>
          <a:lstStyle/>
          <a:p>
            <a:r>
              <a:rPr lang="it-IT" dirty="0"/>
              <a:t> </a:t>
            </a:r>
          </a:p>
          <a:p>
            <a:r>
              <a:rPr lang="it-IT" dirty="0"/>
              <a:t> </a:t>
            </a:r>
          </a:p>
          <a:p>
            <a:r>
              <a:rPr lang="it-IT" dirty="0"/>
              <a:t>(Durata: 8–10 sedute settimanali, 50–60 min) </a:t>
            </a:r>
          </a:p>
          <a:p>
            <a:r>
              <a:rPr lang="it-IT" dirty="0"/>
              <a:t> </a:t>
            </a:r>
          </a:p>
          <a:p>
            <a:r>
              <a:rPr lang="it-IT" dirty="0"/>
              <a:t> </a:t>
            </a:r>
          </a:p>
          <a:p>
            <a:r>
              <a:rPr lang="it-IT" dirty="0"/>
              <a:t> </a:t>
            </a:r>
          </a:p>
          <a:p>
            <a:r>
              <a:rPr lang="it-IT" dirty="0"/>
              <a:t> </a:t>
            </a:r>
          </a:p>
          <a:p>
            <a:r>
              <a:rPr lang="it-IT" b="1" dirty="0"/>
              <a:t>Seduta 1 – Valutazione e psicoeducazione</a:t>
            </a:r>
            <a:r>
              <a:rPr lang="it-IT" dirty="0"/>
              <a:t> </a:t>
            </a:r>
          </a:p>
          <a:p>
            <a:r>
              <a:rPr lang="it-IT" dirty="0"/>
              <a:t> </a:t>
            </a:r>
          </a:p>
          <a:p>
            <a:r>
              <a:rPr lang="it-IT" dirty="0"/>
              <a:t> </a:t>
            </a:r>
          </a:p>
          <a:p>
            <a:pPr lvl="0"/>
            <a:r>
              <a:rPr lang="it-IT" dirty="0"/>
              <a:t>Raccolta della storia clinica, analisi dei sintomi e dei comportamenti di controllo/evitamento. Introduzione al modello cognitivo-comportamentale dell’ansia di malattia. Normalizzazione delle sensazioni corporee comuni.</a:t>
            </a:r>
            <a:br>
              <a:rPr lang="it-IT" dirty="0"/>
            </a:br>
            <a:r>
              <a:rPr lang="it-IT" dirty="0" err="1"/>
              <a:t>Homework</a:t>
            </a:r>
            <a:r>
              <a:rPr lang="it-IT" dirty="0"/>
              <a:t>: diario delle preoccupazioni di salute (quando compaiono, intensità, pensieri associati). </a:t>
            </a:r>
          </a:p>
          <a:p>
            <a:pPr lvl="0"/>
            <a:r>
              <a:rPr lang="it-IT" dirty="0"/>
              <a:t> </a:t>
            </a:r>
          </a:p>
          <a:p>
            <a:pPr lvl="0"/>
            <a:r>
              <a:rPr lang="it-IT" dirty="0"/>
              <a:t> </a:t>
            </a:r>
          </a:p>
          <a:p>
            <a:pPr lvl="0"/>
            <a:r>
              <a:rPr lang="it-IT" dirty="0"/>
              <a:t> </a:t>
            </a:r>
          </a:p>
          <a:p>
            <a:pPr lvl="0"/>
            <a:r>
              <a:rPr lang="it-IT" dirty="0"/>
              <a:t> </a:t>
            </a:r>
          </a:p>
          <a:p>
            <a:pPr lvl="0"/>
            <a:r>
              <a:rPr lang="it-IT" dirty="0"/>
              <a:t> </a:t>
            </a:r>
          </a:p>
          <a:p>
            <a:pPr lvl="0"/>
            <a:r>
              <a:rPr lang="it-IT" dirty="0"/>
              <a:t> </a:t>
            </a:r>
          </a:p>
          <a:p>
            <a:endParaRPr lang="it-IT" dirty="0"/>
          </a:p>
        </p:txBody>
      </p:sp>
    </p:spTree>
    <p:extLst>
      <p:ext uri="{BB962C8B-B14F-4D97-AF65-F5344CB8AC3E}">
        <p14:creationId xmlns:p14="http://schemas.microsoft.com/office/powerpoint/2010/main" val="139503074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917E38-1DD0-658D-EBB6-3D1E07C9E25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C9D17E-AD70-6BC9-6CF2-3E89CA4A60F8}"/>
              </a:ext>
            </a:extLst>
          </p:cNvPr>
          <p:cNvSpPr>
            <a:spLocks noGrp="1"/>
          </p:cNvSpPr>
          <p:nvPr>
            <p:ph idx="1"/>
          </p:nvPr>
        </p:nvSpPr>
        <p:spPr/>
        <p:txBody>
          <a:bodyPr>
            <a:normAutofit fontScale="85000" lnSpcReduction="20000"/>
          </a:bodyPr>
          <a:lstStyle/>
          <a:p>
            <a:pPr lvl="0"/>
            <a:r>
              <a:rPr lang="it-IT" b="1" dirty="0"/>
              <a:t>Seduta 2 – Analisi dei pensieri disfunzionali</a:t>
            </a:r>
            <a:r>
              <a:rPr lang="it-IT" dirty="0"/>
              <a:t> </a:t>
            </a:r>
          </a:p>
          <a:p>
            <a:pPr lvl="0"/>
            <a:r>
              <a:rPr lang="it-IT" dirty="0"/>
              <a:t> </a:t>
            </a:r>
          </a:p>
          <a:p>
            <a:pPr lvl="0"/>
            <a:r>
              <a:rPr lang="it-IT" dirty="0"/>
              <a:t> </a:t>
            </a:r>
          </a:p>
          <a:p>
            <a:pPr lvl="0"/>
            <a:r>
              <a:rPr lang="it-IT" dirty="0"/>
              <a:t>Identificazione dei pensieri automatici legati alle sensazioni corporee (“Ho il battito alto → avrò un infarto”). Introduzione delle schede ABC (situazione – pensiero – emozione – comportamento). Distinzione tra fatti e interpretazioni.</a:t>
            </a:r>
            <a:br>
              <a:rPr lang="it-IT" dirty="0"/>
            </a:br>
            <a:r>
              <a:rPr lang="it-IT" dirty="0" err="1"/>
              <a:t>Homework</a:t>
            </a:r>
            <a:r>
              <a:rPr lang="it-IT" dirty="0"/>
              <a:t>: compilare schede ABC su episodi di ansia da salute. </a:t>
            </a:r>
          </a:p>
          <a:p>
            <a:pPr lvl="0"/>
            <a:r>
              <a:rPr lang="it-IT" dirty="0"/>
              <a:t> </a:t>
            </a:r>
          </a:p>
          <a:p>
            <a:pPr lvl="0"/>
            <a:r>
              <a:rPr lang="it-IT" dirty="0"/>
              <a:t> </a:t>
            </a:r>
          </a:p>
          <a:p>
            <a:endParaRPr lang="it-IT" dirty="0"/>
          </a:p>
        </p:txBody>
      </p:sp>
    </p:spTree>
    <p:extLst>
      <p:ext uri="{BB962C8B-B14F-4D97-AF65-F5344CB8AC3E}">
        <p14:creationId xmlns:p14="http://schemas.microsoft.com/office/powerpoint/2010/main" val="367401022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80D789-22AD-F6CD-8388-30482ED9DE2C}"/>
              </a:ext>
            </a:extLst>
          </p:cNvPr>
          <p:cNvSpPr>
            <a:spLocks noGrp="1"/>
          </p:cNvSpPr>
          <p:nvPr>
            <p:ph type="title"/>
          </p:nvPr>
        </p:nvSpPr>
        <p:spPr/>
        <p:txBody>
          <a:bodyPr>
            <a:normAutofit fontScale="90000"/>
          </a:bodyPr>
          <a:lstStyle/>
          <a:p>
            <a:r>
              <a:rPr lang="it-IT" b="1" dirty="0"/>
              <a:t>Seduta 3 – Ristrutturazione cognitiva (1)</a:t>
            </a:r>
            <a:br>
              <a:rPr lang="it-IT" dirty="0"/>
            </a:br>
            <a:endParaRPr lang="it-IT" dirty="0"/>
          </a:p>
        </p:txBody>
      </p:sp>
      <p:sp>
        <p:nvSpPr>
          <p:cNvPr id="3" name="Segnaposto contenuto 2">
            <a:extLst>
              <a:ext uri="{FF2B5EF4-FFF2-40B4-BE49-F238E27FC236}">
                <a16:creationId xmlns:a16="http://schemas.microsoft.com/office/drawing/2014/main" id="{6700ACE2-CEEC-FB4E-E472-6E5EA15FCC97}"/>
              </a:ext>
            </a:extLst>
          </p:cNvPr>
          <p:cNvSpPr>
            <a:spLocks noGrp="1"/>
          </p:cNvSpPr>
          <p:nvPr>
            <p:ph idx="1"/>
          </p:nvPr>
        </p:nvSpPr>
        <p:spPr/>
        <p:txBody>
          <a:bodyPr>
            <a:normAutofit fontScale="70000" lnSpcReduction="20000"/>
          </a:bodyPr>
          <a:lstStyle/>
          <a:p>
            <a:r>
              <a:rPr lang="it-IT" dirty="0"/>
              <a:t> </a:t>
            </a:r>
          </a:p>
          <a:p>
            <a:r>
              <a:rPr lang="it-IT" dirty="0"/>
              <a:t> </a:t>
            </a:r>
          </a:p>
          <a:p>
            <a:pPr lvl="0"/>
            <a:r>
              <a:rPr lang="it-IT" dirty="0"/>
              <a:t>Tecniche di messa in discussione delle convinzioni catastrofiche. Esercizi di ricerca delle prove a favore e contro le ipotesi catastrofiche. Costruzione di pensieri alternativi più realistici.</a:t>
            </a:r>
            <a:br>
              <a:rPr lang="it-IT" dirty="0"/>
            </a:br>
            <a:r>
              <a:rPr lang="it-IT" dirty="0" err="1"/>
              <a:t>Homework</a:t>
            </a:r>
            <a:r>
              <a:rPr lang="it-IT" dirty="0"/>
              <a:t>: applicare ristrutturazione cognitiva a situazioni quotidiane. </a:t>
            </a:r>
          </a:p>
          <a:p>
            <a:pPr lvl="0"/>
            <a:r>
              <a:rPr lang="it-IT" dirty="0"/>
              <a:t> </a:t>
            </a:r>
          </a:p>
          <a:p>
            <a:pPr lvl="0"/>
            <a:r>
              <a:rPr lang="it-IT" dirty="0"/>
              <a:t> </a:t>
            </a:r>
          </a:p>
          <a:p>
            <a:pPr lvl="0"/>
            <a:r>
              <a:rPr lang="it-IT" dirty="0"/>
              <a:t> </a:t>
            </a:r>
          </a:p>
          <a:p>
            <a:pPr lvl="0"/>
            <a:r>
              <a:rPr lang="it-IT" dirty="0"/>
              <a:t> </a:t>
            </a:r>
          </a:p>
          <a:p>
            <a:pPr lvl="0"/>
            <a:r>
              <a:rPr lang="it-IT" dirty="0"/>
              <a:t> </a:t>
            </a:r>
          </a:p>
          <a:p>
            <a:pPr lvl="0"/>
            <a:r>
              <a:rPr lang="it-IT" dirty="0"/>
              <a:t> </a:t>
            </a:r>
          </a:p>
          <a:p>
            <a:endParaRPr lang="it-IT" dirty="0"/>
          </a:p>
        </p:txBody>
      </p:sp>
    </p:spTree>
    <p:extLst>
      <p:ext uri="{BB962C8B-B14F-4D97-AF65-F5344CB8AC3E}">
        <p14:creationId xmlns:p14="http://schemas.microsoft.com/office/powerpoint/2010/main" val="129953493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3F4C2-033B-429F-6CE7-22BD56D25619}"/>
              </a:ext>
            </a:extLst>
          </p:cNvPr>
          <p:cNvSpPr>
            <a:spLocks noGrp="1"/>
          </p:cNvSpPr>
          <p:nvPr>
            <p:ph type="title"/>
          </p:nvPr>
        </p:nvSpPr>
        <p:spPr/>
        <p:txBody>
          <a:bodyPr>
            <a:normAutofit fontScale="90000"/>
          </a:bodyPr>
          <a:lstStyle/>
          <a:p>
            <a:r>
              <a:rPr lang="it-IT" b="1" dirty="0"/>
              <a:t>Seduta 4 – Ristrutturazione cognitiva (2)</a:t>
            </a:r>
            <a:r>
              <a:rPr lang="it-IT" dirty="0"/>
              <a:t> </a:t>
            </a:r>
            <a:br>
              <a:rPr lang="it-IT" dirty="0"/>
            </a:br>
            <a:endParaRPr lang="it-IT" dirty="0"/>
          </a:p>
        </p:txBody>
      </p:sp>
      <p:sp>
        <p:nvSpPr>
          <p:cNvPr id="3" name="Segnaposto contenuto 2">
            <a:extLst>
              <a:ext uri="{FF2B5EF4-FFF2-40B4-BE49-F238E27FC236}">
                <a16:creationId xmlns:a16="http://schemas.microsoft.com/office/drawing/2014/main" id="{13C18EC1-5B44-B287-46F0-40175E253C37}"/>
              </a:ext>
            </a:extLst>
          </p:cNvPr>
          <p:cNvSpPr>
            <a:spLocks noGrp="1"/>
          </p:cNvSpPr>
          <p:nvPr>
            <p:ph idx="1"/>
          </p:nvPr>
        </p:nvSpPr>
        <p:spPr/>
        <p:txBody>
          <a:bodyPr>
            <a:normAutofit fontScale="85000" lnSpcReduction="20000"/>
          </a:bodyPr>
          <a:lstStyle/>
          <a:p>
            <a:pPr lvl="0"/>
            <a:r>
              <a:rPr lang="it-IT" dirty="0"/>
              <a:t> </a:t>
            </a:r>
          </a:p>
          <a:p>
            <a:pPr lvl="0"/>
            <a:r>
              <a:rPr lang="it-IT" dirty="0"/>
              <a:t> </a:t>
            </a:r>
          </a:p>
          <a:p>
            <a:pPr lvl="0"/>
            <a:r>
              <a:rPr lang="it-IT" dirty="0"/>
              <a:t>Approfondimento: “</a:t>
            </a:r>
            <a:r>
              <a:rPr lang="it-IT" dirty="0" err="1"/>
              <a:t>catastrofizzazione</a:t>
            </a:r>
            <a:r>
              <a:rPr lang="it-IT" dirty="0"/>
              <a:t>”, “intolleranza all’incertezza” e convinzioni su salute e malattia. Tecnica della probabilità realistica: calcolare quanto sia plausibile realmente l’ipotesi temuta. Discussione sul concetto di rassicurazione temporanea vs ansia di lungo periodo.</a:t>
            </a:r>
            <a:br>
              <a:rPr lang="it-IT" dirty="0"/>
            </a:br>
            <a:r>
              <a:rPr lang="it-IT" dirty="0" err="1"/>
              <a:t>Homework</a:t>
            </a:r>
            <a:r>
              <a:rPr lang="it-IT" dirty="0"/>
              <a:t>: esercizio scritto di “valutazione realistica” delle preoccupazioni. </a:t>
            </a:r>
          </a:p>
          <a:p>
            <a:pPr lvl="0"/>
            <a:r>
              <a:rPr lang="it-IT" dirty="0"/>
              <a:t> </a:t>
            </a:r>
          </a:p>
          <a:p>
            <a:pPr lvl="0"/>
            <a:r>
              <a:rPr lang="it-IT" dirty="0"/>
              <a:t> </a:t>
            </a:r>
          </a:p>
          <a:p>
            <a:endParaRPr lang="it-IT" dirty="0"/>
          </a:p>
        </p:txBody>
      </p:sp>
    </p:spTree>
    <p:extLst>
      <p:ext uri="{BB962C8B-B14F-4D97-AF65-F5344CB8AC3E}">
        <p14:creationId xmlns:p14="http://schemas.microsoft.com/office/powerpoint/2010/main" val="358302413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8005AD-FDD7-286A-8664-14BD6AFD6E16}"/>
              </a:ext>
            </a:extLst>
          </p:cNvPr>
          <p:cNvSpPr>
            <a:spLocks noGrp="1"/>
          </p:cNvSpPr>
          <p:nvPr>
            <p:ph type="title"/>
          </p:nvPr>
        </p:nvSpPr>
        <p:spPr/>
        <p:txBody>
          <a:bodyPr>
            <a:normAutofit fontScale="90000"/>
          </a:bodyPr>
          <a:lstStyle/>
          <a:p>
            <a:r>
              <a:rPr lang="it-IT" b="1" dirty="0"/>
              <a:t>Seduta 5 – Comportamenti di rassicurazione e controllo</a:t>
            </a:r>
            <a:br>
              <a:rPr lang="it-IT" dirty="0"/>
            </a:br>
            <a:endParaRPr lang="it-IT" dirty="0"/>
          </a:p>
        </p:txBody>
      </p:sp>
      <p:sp>
        <p:nvSpPr>
          <p:cNvPr id="3" name="Segnaposto contenuto 2">
            <a:extLst>
              <a:ext uri="{FF2B5EF4-FFF2-40B4-BE49-F238E27FC236}">
                <a16:creationId xmlns:a16="http://schemas.microsoft.com/office/drawing/2014/main" id="{EC7E0ED8-6AD4-3EDE-6894-FA7D72E71EBB}"/>
              </a:ext>
            </a:extLst>
          </p:cNvPr>
          <p:cNvSpPr>
            <a:spLocks noGrp="1"/>
          </p:cNvSpPr>
          <p:nvPr>
            <p:ph idx="1"/>
          </p:nvPr>
        </p:nvSpPr>
        <p:spPr/>
        <p:txBody>
          <a:bodyPr>
            <a:normAutofit fontScale="70000" lnSpcReduction="20000"/>
          </a:bodyPr>
          <a:lstStyle/>
          <a:p>
            <a:r>
              <a:rPr lang="it-IT" dirty="0"/>
              <a:t> </a:t>
            </a:r>
          </a:p>
          <a:p>
            <a:r>
              <a:rPr lang="it-IT" dirty="0"/>
              <a:t> </a:t>
            </a:r>
          </a:p>
          <a:p>
            <a:pPr lvl="0"/>
            <a:r>
              <a:rPr lang="it-IT" dirty="0"/>
              <a:t>Analisi dei comportamenti di checking (visite, misurazioni, ricerche online, richieste di rassicurazione). Introduzione della riduzione graduale (es. passare da 5 a 3 controlli al giorno). Costruzione di un piano di riduzione.</a:t>
            </a:r>
            <a:br>
              <a:rPr lang="it-IT" dirty="0"/>
            </a:br>
            <a:r>
              <a:rPr lang="it-IT" dirty="0" err="1"/>
              <a:t>Homework</a:t>
            </a:r>
            <a:r>
              <a:rPr lang="it-IT" dirty="0"/>
              <a:t>: monitoraggio e riduzione progressiva dei controlli. </a:t>
            </a:r>
          </a:p>
          <a:p>
            <a:pPr lvl="0"/>
            <a:r>
              <a:rPr lang="it-IT" dirty="0"/>
              <a:t> </a:t>
            </a:r>
          </a:p>
          <a:p>
            <a:pPr lvl="0"/>
            <a:r>
              <a:rPr lang="it-IT" dirty="0"/>
              <a:t> </a:t>
            </a:r>
          </a:p>
          <a:p>
            <a:pPr lvl="0"/>
            <a:r>
              <a:rPr lang="it-IT" dirty="0"/>
              <a:t> </a:t>
            </a:r>
          </a:p>
          <a:p>
            <a:pPr lvl="0"/>
            <a:r>
              <a:rPr lang="it-IT" dirty="0"/>
              <a:t> </a:t>
            </a:r>
          </a:p>
          <a:p>
            <a:pPr lvl="0"/>
            <a:r>
              <a:rPr lang="it-IT" dirty="0"/>
              <a:t> </a:t>
            </a:r>
          </a:p>
          <a:p>
            <a:endParaRPr lang="it-IT" dirty="0"/>
          </a:p>
        </p:txBody>
      </p:sp>
    </p:spTree>
    <p:extLst>
      <p:ext uri="{BB962C8B-B14F-4D97-AF65-F5344CB8AC3E}">
        <p14:creationId xmlns:p14="http://schemas.microsoft.com/office/powerpoint/2010/main" val="234026280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1A0B0-81AD-BD64-F1B3-A1D310934470}"/>
              </a:ext>
            </a:extLst>
          </p:cNvPr>
          <p:cNvSpPr>
            <a:spLocks noGrp="1"/>
          </p:cNvSpPr>
          <p:nvPr>
            <p:ph type="title"/>
          </p:nvPr>
        </p:nvSpPr>
        <p:spPr/>
        <p:txBody>
          <a:bodyPr>
            <a:normAutofit fontScale="90000"/>
          </a:bodyPr>
          <a:lstStyle/>
          <a:p>
            <a:r>
              <a:rPr lang="it-IT" b="1" dirty="0"/>
              <a:t>Seduta 6 – Esposizione con prevenzione della risposta (ERP)</a:t>
            </a:r>
            <a:r>
              <a:rPr lang="it-IT" dirty="0"/>
              <a:t> </a:t>
            </a:r>
            <a:br>
              <a:rPr lang="it-IT" dirty="0"/>
            </a:br>
            <a:endParaRPr lang="it-IT" dirty="0"/>
          </a:p>
        </p:txBody>
      </p:sp>
      <p:sp>
        <p:nvSpPr>
          <p:cNvPr id="3" name="Segnaposto contenuto 2">
            <a:extLst>
              <a:ext uri="{FF2B5EF4-FFF2-40B4-BE49-F238E27FC236}">
                <a16:creationId xmlns:a16="http://schemas.microsoft.com/office/drawing/2014/main" id="{9DF7AD8F-AB7F-052B-CB82-2A0A03C4C211}"/>
              </a:ext>
            </a:extLst>
          </p:cNvPr>
          <p:cNvSpPr>
            <a:spLocks noGrp="1"/>
          </p:cNvSpPr>
          <p:nvPr>
            <p:ph idx="1"/>
          </p:nvPr>
        </p:nvSpPr>
        <p:spPr/>
        <p:txBody>
          <a:bodyPr>
            <a:normAutofit fontScale="70000" lnSpcReduction="20000"/>
          </a:bodyPr>
          <a:lstStyle/>
          <a:p>
            <a:pPr lvl="0"/>
            <a:r>
              <a:rPr lang="it-IT" dirty="0"/>
              <a:t> </a:t>
            </a:r>
          </a:p>
          <a:p>
            <a:pPr lvl="0"/>
            <a:r>
              <a:rPr lang="it-IT" dirty="0"/>
              <a:t> </a:t>
            </a:r>
          </a:p>
          <a:p>
            <a:pPr lvl="0"/>
            <a:r>
              <a:rPr lang="it-IT" dirty="0"/>
              <a:t>Esposizione graduale a sensazioni corporee innocue (es. correre sul posto → tachicardia). Esposizione a stimoli temuti (es. leggere articoli medici) senza mettere in atto rassicurazioni. Costruzione di una gerarchia di esposizione.</a:t>
            </a:r>
            <a:br>
              <a:rPr lang="it-IT" dirty="0"/>
            </a:br>
            <a:r>
              <a:rPr lang="it-IT" dirty="0" err="1"/>
              <a:t>Homework</a:t>
            </a:r>
            <a:r>
              <a:rPr lang="it-IT" dirty="0"/>
              <a:t>: esercizi di esposizione graduale con diario dei risultati. </a:t>
            </a:r>
          </a:p>
          <a:p>
            <a:pPr lvl="0"/>
            <a:r>
              <a:rPr lang="it-IT" dirty="0"/>
              <a:t> </a:t>
            </a:r>
          </a:p>
          <a:p>
            <a:pPr lvl="0"/>
            <a:r>
              <a:rPr lang="it-IT" dirty="0"/>
              <a:t> </a:t>
            </a:r>
          </a:p>
          <a:p>
            <a:pPr lvl="0"/>
            <a:r>
              <a:rPr lang="it-IT" dirty="0"/>
              <a:t> </a:t>
            </a:r>
          </a:p>
          <a:p>
            <a:pPr lvl="0"/>
            <a:r>
              <a:rPr lang="it-IT" dirty="0"/>
              <a:t> </a:t>
            </a:r>
          </a:p>
          <a:p>
            <a:pPr lvl="0"/>
            <a:r>
              <a:rPr lang="it-IT" dirty="0"/>
              <a:t> </a:t>
            </a:r>
          </a:p>
          <a:p>
            <a:endParaRPr lang="it-IT" dirty="0"/>
          </a:p>
        </p:txBody>
      </p:sp>
    </p:spTree>
    <p:extLst>
      <p:ext uri="{BB962C8B-B14F-4D97-AF65-F5344CB8AC3E}">
        <p14:creationId xmlns:p14="http://schemas.microsoft.com/office/powerpoint/2010/main" val="297696319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3CFAAE-A1DB-3A6C-70B4-EF34E0D85D7B}"/>
              </a:ext>
            </a:extLst>
          </p:cNvPr>
          <p:cNvSpPr>
            <a:spLocks noGrp="1"/>
          </p:cNvSpPr>
          <p:nvPr>
            <p:ph type="title"/>
          </p:nvPr>
        </p:nvSpPr>
        <p:spPr>
          <a:xfrm>
            <a:off x="395536" y="908720"/>
            <a:ext cx="8229600" cy="1143000"/>
          </a:xfrm>
        </p:spPr>
        <p:txBody>
          <a:bodyPr>
            <a:normAutofit fontScale="90000"/>
          </a:bodyPr>
          <a:lstStyle/>
          <a:p>
            <a:r>
              <a:rPr lang="it-IT" b="1" dirty="0"/>
              <a:t>Seduta 7 – Mindfulness e accettazione delle sensazioni corporee</a:t>
            </a:r>
            <a:r>
              <a:rPr lang="it-IT" dirty="0"/>
              <a:t> </a:t>
            </a:r>
            <a:br>
              <a:rPr lang="it-IT" dirty="0"/>
            </a:br>
            <a:endParaRPr lang="it-IT" dirty="0"/>
          </a:p>
        </p:txBody>
      </p:sp>
      <p:sp>
        <p:nvSpPr>
          <p:cNvPr id="3" name="Segnaposto contenuto 2">
            <a:extLst>
              <a:ext uri="{FF2B5EF4-FFF2-40B4-BE49-F238E27FC236}">
                <a16:creationId xmlns:a16="http://schemas.microsoft.com/office/drawing/2014/main" id="{2FD95B05-B9DC-0356-E09E-22B7B0C0EB4A}"/>
              </a:ext>
            </a:extLst>
          </p:cNvPr>
          <p:cNvSpPr>
            <a:spLocks noGrp="1"/>
          </p:cNvSpPr>
          <p:nvPr>
            <p:ph idx="1"/>
          </p:nvPr>
        </p:nvSpPr>
        <p:spPr/>
        <p:txBody>
          <a:bodyPr>
            <a:normAutofit fontScale="92500" lnSpcReduction="10000"/>
          </a:bodyPr>
          <a:lstStyle/>
          <a:p>
            <a:pPr lvl="0"/>
            <a:r>
              <a:rPr lang="it-IT" dirty="0"/>
              <a:t> </a:t>
            </a:r>
          </a:p>
          <a:p>
            <a:pPr lvl="0"/>
            <a:r>
              <a:rPr lang="it-IT" dirty="0"/>
              <a:t> </a:t>
            </a:r>
          </a:p>
          <a:p>
            <a:pPr lvl="0"/>
            <a:r>
              <a:rPr lang="it-IT" dirty="0"/>
              <a:t>Introduzione a esercizi di mindfulness focalizzati sul corpo. Distinzione tra osservazione neutrale e interpretazione catastrofica. Tecniche di respirazione e rilassamento per la gestione dell’ansia.</a:t>
            </a:r>
            <a:br>
              <a:rPr lang="it-IT" dirty="0"/>
            </a:br>
            <a:r>
              <a:rPr lang="it-IT" dirty="0" err="1"/>
              <a:t>Homework</a:t>
            </a:r>
            <a:r>
              <a:rPr lang="it-IT" dirty="0"/>
              <a:t>: pratica quotidiana di mindfulness (10–15 minuti). </a:t>
            </a:r>
          </a:p>
          <a:p>
            <a:pPr lvl="0"/>
            <a:r>
              <a:rPr lang="it-IT" dirty="0"/>
              <a:t>  </a:t>
            </a:r>
          </a:p>
          <a:p>
            <a:endParaRPr lang="it-IT" dirty="0"/>
          </a:p>
        </p:txBody>
      </p:sp>
    </p:spTree>
    <p:extLst>
      <p:ext uri="{BB962C8B-B14F-4D97-AF65-F5344CB8AC3E}">
        <p14:creationId xmlns:p14="http://schemas.microsoft.com/office/powerpoint/2010/main" val="2165261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6BB7B17-C4C9-FB76-04AC-ADCD55FFF477}"/>
              </a:ext>
            </a:extLst>
          </p:cNvPr>
          <p:cNvSpPr>
            <a:spLocks noGrp="1"/>
          </p:cNvSpPr>
          <p:nvPr>
            <p:ph idx="1"/>
          </p:nvPr>
        </p:nvSpPr>
        <p:spPr/>
        <p:txBody>
          <a:bodyPr>
            <a:normAutofit/>
          </a:bodyPr>
          <a:lstStyle/>
          <a:p>
            <a:pPr lvl="0"/>
            <a:r>
              <a:rPr lang="it-IT" b="1" dirty="0"/>
              <a:t>🔹 </a:t>
            </a:r>
            <a:r>
              <a:rPr lang="it-IT" dirty="0"/>
              <a:t> </a:t>
            </a:r>
          </a:p>
          <a:p>
            <a:pPr lvl="0"/>
            <a:r>
              <a:rPr lang="it-IT" dirty="0"/>
              <a:t> </a:t>
            </a:r>
          </a:p>
          <a:p>
            <a:pPr lvl="0"/>
            <a:r>
              <a:rPr lang="it-IT" sz="2000" dirty="0"/>
              <a:t>Modelli appresi nell’infanzia: genitori iperprotettivi o ansiosi riguardo alla salute. Esperienze di perdita o malattia in famiglia: esposizione a morti improvvise o patologie gravi. Contesto culturale: in alcune culture, la preoccupazione per la salute ha maggior valore sociale e viene rinforzata. Influenza dei media e di Internet (“cybercondria”): ricerca compulsiva di sintomi online che alimenta l’ansia. </a:t>
            </a:r>
          </a:p>
          <a:p>
            <a:pPr lvl="0"/>
            <a:r>
              <a:rPr lang="it-IT" sz="2000" dirty="0"/>
              <a:t> </a:t>
            </a:r>
          </a:p>
          <a:p>
            <a:pPr lvl="0"/>
            <a:r>
              <a:rPr lang="it-IT" dirty="0"/>
              <a:t> </a:t>
            </a:r>
          </a:p>
          <a:p>
            <a:pPr lvl="0"/>
            <a:r>
              <a:rPr lang="it-IT" dirty="0"/>
              <a:t> </a:t>
            </a:r>
          </a:p>
          <a:p>
            <a:pPr lvl="0"/>
            <a:r>
              <a:rPr lang="it-IT" dirty="0"/>
              <a:t> </a:t>
            </a:r>
          </a:p>
          <a:p>
            <a:pPr lvl="0"/>
            <a:r>
              <a:rPr lang="it-IT" dirty="0"/>
              <a:t> </a:t>
            </a:r>
          </a:p>
          <a:p>
            <a:endParaRPr lang="it-IT" dirty="0"/>
          </a:p>
        </p:txBody>
      </p:sp>
      <p:sp>
        <p:nvSpPr>
          <p:cNvPr id="3" name="Titolo 2">
            <a:extLst>
              <a:ext uri="{FF2B5EF4-FFF2-40B4-BE49-F238E27FC236}">
                <a16:creationId xmlns:a16="http://schemas.microsoft.com/office/drawing/2014/main" id="{7C3C0FB8-552F-AC4F-33BF-A7A25F9B1176}"/>
              </a:ext>
            </a:extLst>
          </p:cNvPr>
          <p:cNvSpPr>
            <a:spLocks noGrp="1"/>
          </p:cNvSpPr>
          <p:nvPr>
            <p:ph type="title"/>
          </p:nvPr>
        </p:nvSpPr>
        <p:spPr/>
        <p:txBody>
          <a:bodyPr>
            <a:normAutofit fontScale="90000"/>
          </a:bodyPr>
          <a:lstStyle/>
          <a:p>
            <a:r>
              <a:rPr lang="it-IT" sz="2000" dirty="0"/>
              <a:t>3. Fattori familiari e sociali </a:t>
            </a:r>
            <a:br>
              <a:rPr lang="it-IT" dirty="0"/>
            </a:br>
            <a:endParaRPr lang="it-IT" dirty="0"/>
          </a:p>
        </p:txBody>
      </p:sp>
    </p:spTree>
    <p:extLst>
      <p:ext uri="{BB962C8B-B14F-4D97-AF65-F5344CB8AC3E}">
        <p14:creationId xmlns:p14="http://schemas.microsoft.com/office/powerpoint/2010/main" val="200569534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51953-50A1-8A29-6BEC-C06171A15800}"/>
              </a:ext>
            </a:extLst>
          </p:cNvPr>
          <p:cNvSpPr>
            <a:spLocks noGrp="1"/>
          </p:cNvSpPr>
          <p:nvPr>
            <p:ph type="title"/>
          </p:nvPr>
        </p:nvSpPr>
        <p:spPr/>
        <p:txBody>
          <a:bodyPr>
            <a:normAutofit fontScale="90000"/>
          </a:bodyPr>
          <a:lstStyle/>
          <a:p>
            <a:r>
              <a:rPr lang="it-IT" b="1" dirty="0"/>
              <a:t>Seduta 8 – Consolidamento e prevenzione delle ricadute (1)</a:t>
            </a:r>
            <a:r>
              <a:rPr lang="it-IT" dirty="0"/>
              <a:t> </a:t>
            </a:r>
            <a:br>
              <a:rPr lang="it-IT" dirty="0"/>
            </a:br>
            <a:endParaRPr lang="it-IT" dirty="0"/>
          </a:p>
        </p:txBody>
      </p:sp>
      <p:sp>
        <p:nvSpPr>
          <p:cNvPr id="3" name="Segnaposto contenuto 2">
            <a:extLst>
              <a:ext uri="{FF2B5EF4-FFF2-40B4-BE49-F238E27FC236}">
                <a16:creationId xmlns:a16="http://schemas.microsoft.com/office/drawing/2014/main" id="{037FC71A-BABC-B618-8DF2-568136FA9EBF}"/>
              </a:ext>
            </a:extLst>
          </p:cNvPr>
          <p:cNvSpPr>
            <a:spLocks noGrp="1"/>
          </p:cNvSpPr>
          <p:nvPr>
            <p:ph idx="1"/>
          </p:nvPr>
        </p:nvSpPr>
        <p:spPr/>
        <p:txBody>
          <a:bodyPr>
            <a:normAutofit fontScale="92500" lnSpcReduction="10000"/>
          </a:bodyPr>
          <a:lstStyle/>
          <a:p>
            <a:pPr lvl="0"/>
            <a:r>
              <a:rPr lang="it-IT" dirty="0"/>
              <a:t> </a:t>
            </a:r>
          </a:p>
          <a:p>
            <a:pPr lvl="0"/>
            <a:r>
              <a:rPr lang="it-IT" dirty="0"/>
              <a:t> </a:t>
            </a:r>
          </a:p>
          <a:p>
            <a:pPr lvl="0"/>
            <a:r>
              <a:rPr lang="it-IT" dirty="0"/>
              <a:t>Revisione dei progressi: riduzione di ansia, pensieri, comportamenti di controllo. Identificazione dei fattori di rischio personali (stress, malattia di familiari, media). Sviluppo di un “piano anti-ricaduta”.</a:t>
            </a:r>
            <a:br>
              <a:rPr lang="it-IT" dirty="0"/>
            </a:br>
            <a:r>
              <a:rPr lang="it-IT" dirty="0" err="1"/>
              <a:t>Homework</a:t>
            </a:r>
            <a:r>
              <a:rPr lang="it-IT" dirty="0"/>
              <a:t>: scrivere un vademecum personale con strategie apprese. </a:t>
            </a:r>
          </a:p>
          <a:p>
            <a:pPr lvl="0"/>
            <a:r>
              <a:rPr lang="it-IT" dirty="0"/>
              <a:t>  </a:t>
            </a:r>
          </a:p>
          <a:p>
            <a:endParaRPr lang="it-IT" dirty="0"/>
          </a:p>
        </p:txBody>
      </p:sp>
    </p:spTree>
    <p:extLst>
      <p:ext uri="{BB962C8B-B14F-4D97-AF65-F5344CB8AC3E}">
        <p14:creationId xmlns:p14="http://schemas.microsoft.com/office/powerpoint/2010/main" val="173320558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EF764-86BB-2142-1759-382D66A6D991}"/>
              </a:ext>
            </a:extLst>
          </p:cNvPr>
          <p:cNvSpPr>
            <a:spLocks noGrp="1"/>
          </p:cNvSpPr>
          <p:nvPr>
            <p:ph type="title"/>
          </p:nvPr>
        </p:nvSpPr>
        <p:spPr/>
        <p:txBody>
          <a:bodyPr>
            <a:normAutofit fontScale="90000"/>
          </a:bodyPr>
          <a:lstStyle/>
          <a:p>
            <a:r>
              <a:rPr lang="it-IT" sz="2700" b="1" dirty="0"/>
              <a:t>Seduta 9 (opzionale) – Approfondimento ERP e gestione delle crisi</a:t>
            </a:r>
            <a:r>
              <a:rPr lang="it-IT" sz="2700" dirty="0"/>
              <a:t> </a:t>
            </a:r>
            <a:br>
              <a:rPr lang="it-IT" dirty="0"/>
            </a:br>
            <a:endParaRPr lang="it-IT" dirty="0"/>
          </a:p>
        </p:txBody>
      </p:sp>
      <p:sp>
        <p:nvSpPr>
          <p:cNvPr id="3" name="Segnaposto contenuto 2">
            <a:extLst>
              <a:ext uri="{FF2B5EF4-FFF2-40B4-BE49-F238E27FC236}">
                <a16:creationId xmlns:a16="http://schemas.microsoft.com/office/drawing/2014/main" id="{5B03A12F-C667-CDB4-1A82-F2683565D868}"/>
              </a:ext>
            </a:extLst>
          </p:cNvPr>
          <p:cNvSpPr>
            <a:spLocks noGrp="1"/>
          </p:cNvSpPr>
          <p:nvPr>
            <p:ph idx="1"/>
          </p:nvPr>
        </p:nvSpPr>
        <p:spPr>
          <a:xfrm>
            <a:off x="457200" y="1600200"/>
            <a:ext cx="8229600" cy="4525963"/>
          </a:xfrm>
        </p:spPr>
        <p:txBody>
          <a:bodyPr>
            <a:normAutofit/>
          </a:bodyPr>
          <a:lstStyle/>
          <a:p>
            <a:pPr lvl="0"/>
            <a:r>
              <a:rPr lang="it-IT" dirty="0"/>
              <a:t> </a:t>
            </a:r>
          </a:p>
          <a:p>
            <a:pPr lvl="0"/>
            <a:r>
              <a:rPr lang="it-IT" dirty="0"/>
              <a:t> </a:t>
            </a:r>
          </a:p>
          <a:p>
            <a:pPr lvl="0"/>
            <a:r>
              <a:rPr lang="it-IT" dirty="0"/>
              <a:t>Rinforzo delle tecniche di esposizione e prevenzione della risposta. Training sulla gestione di picchi di ansia improvvisi (coping cards, grounding). </a:t>
            </a:r>
          </a:p>
          <a:p>
            <a:pPr lvl="0"/>
            <a:r>
              <a:rPr lang="it-IT" dirty="0"/>
              <a:t> </a:t>
            </a:r>
          </a:p>
          <a:p>
            <a:pPr lvl="0"/>
            <a:r>
              <a:rPr lang="it-IT" dirty="0"/>
              <a:t>  </a:t>
            </a:r>
          </a:p>
          <a:p>
            <a:endParaRPr lang="it-IT" dirty="0"/>
          </a:p>
        </p:txBody>
      </p:sp>
    </p:spTree>
    <p:extLst>
      <p:ext uri="{BB962C8B-B14F-4D97-AF65-F5344CB8AC3E}">
        <p14:creationId xmlns:p14="http://schemas.microsoft.com/office/powerpoint/2010/main" val="348651033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FD9E3-FA72-A96F-F34C-66A92FCED7C1}"/>
              </a:ext>
            </a:extLst>
          </p:cNvPr>
          <p:cNvSpPr>
            <a:spLocks noGrp="1"/>
          </p:cNvSpPr>
          <p:nvPr>
            <p:ph type="title"/>
          </p:nvPr>
        </p:nvSpPr>
        <p:spPr/>
        <p:txBody>
          <a:bodyPr>
            <a:normAutofit/>
          </a:bodyPr>
          <a:lstStyle/>
          <a:p>
            <a:r>
              <a:rPr lang="it-IT" sz="3200" b="1" dirty="0"/>
              <a:t>Seduta 10 (opzionale) – Chiusura e follow-up</a:t>
            </a:r>
            <a:r>
              <a:rPr lang="it-IT" sz="3200" dirty="0"/>
              <a:t> </a:t>
            </a:r>
            <a:br>
              <a:rPr lang="it-IT" sz="3200" dirty="0"/>
            </a:br>
            <a:endParaRPr lang="it-IT" sz="3200" dirty="0"/>
          </a:p>
        </p:txBody>
      </p:sp>
      <p:sp>
        <p:nvSpPr>
          <p:cNvPr id="3" name="Segnaposto contenuto 2">
            <a:extLst>
              <a:ext uri="{FF2B5EF4-FFF2-40B4-BE49-F238E27FC236}">
                <a16:creationId xmlns:a16="http://schemas.microsoft.com/office/drawing/2014/main" id="{A2909FF3-302A-173A-DB71-C482DEAFA42F}"/>
              </a:ext>
            </a:extLst>
          </p:cNvPr>
          <p:cNvSpPr>
            <a:spLocks noGrp="1"/>
          </p:cNvSpPr>
          <p:nvPr>
            <p:ph idx="1"/>
          </p:nvPr>
        </p:nvSpPr>
        <p:spPr/>
        <p:txBody>
          <a:bodyPr/>
          <a:lstStyle/>
          <a:p>
            <a:pPr lvl="0"/>
            <a:r>
              <a:rPr lang="it-IT" dirty="0"/>
              <a:t> </a:t>
            </a:r>
          </a:p>
          <a:p>
            <a:pPr lvl="0"/>
            <a:r>
              <a:rPr lang="it-IT" dirty="0"/>
              <a:t> </a:t>
            </a:r>
          </a:p>
          <a:p>
            <a:pPr lvl="0"/>
            <a:r>
              <a:rPr lang="it-IT" dirty="0"/>
              <a:t>Revisione dei progressi complessivi. Condivisione del piano di mantenimento a lungo termine. Programmazione di un follow-up (1–3 mesi). </a:t>
            </a:r>
          </a:p>
          <a:p>
            <a:endParaRPr lang="it-IT" dirty="0"/>
          </a:p>
        </p:txBody>
      </p:sp>
    </p:spTree>
    <p:extLst>
      <p:ext uri="{BB962C8B-B14F-4D97-AF65-F5344CB8AC3E}">
        <p14:creationId xmlns:p14="http://schemas.microsoft.com/office/powerpoint/2010/main" val="412896244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35F97F-FA28-0EB6-410A-533762F8710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E6DF62B-62B5-68CF-6FF0-10F4B4126D7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344533611"/>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421F73-7C18-19C0-9BCF-BC403E7AA3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D806317-5EFC-9D3F-30C3-41262A312F4E}"/>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963917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AB34736-FC16-281A-F2B4-5B8391E9E6A7}"/>
              </a:ext>
            </a:extLst>
          </p:cNvPr>
          <p:cNvSpPr>
            <a:spLocks noGrp="1"/>
          </p:cNvSpPr>
          <p:nvPr>
            <p:ph idx="1"/>
          </p:nvPr>
        </p:nvSpPr>
        <p:spPr/>
        <p:txBody>
          <a:bodyPr/>
          <a:lstStyle/>
          <a:p>
            <a:pPr lvl="0"/>
            <a:r>
              <a:rPr lang="it-IT" dirty="0"/>
              <a:t> </a:t>
            </a:r>
          </a:p>
          <a:p>
            <a:pPr lvl="0"/>
            <a:r>
              <a:rPr lang="it-IT" dirty="0"/>
              <a:t> </a:t>
            </a:r>
          </a:p>
          <a:p>
            <a:pPr lvl="0"/>
            <a:r>
              <a:rPr lang="it-IT" sz="2400" dirty="0"/>
              <a:t>Evitamento di attività per paura di peggiorare i sintomi. Richieste ripetute di esami e visite mediche che rinforzano temporaneamente ma mantengono il disturbo. Rassicurazioni da parte di familiari/medici che riducono l’ansia a breve termine ma la cronicizzano. Comorbidità: depressione, disturbo ossessivo-compulsivo e altri disturbi d’ansia che si intrecciano e rinforzano i sintomi. </a:t>
            </a:r>
          </a:p>
          <a:p>
            <a:pPr lvl="0"/>
            <a:r>
              <a:rPr lang="it-IT" sz="2400" dirty="0"/>
              <a:t> </a:t>
            </a:r>
          </a:p>
          <a:p>
            <a:pPr lvl="0"/>
            <a:r>
              <a:rPr lang="it-IT" sz="2400" dirty="0"/>
              <a:t> </a:t>
            </a:r>
          </a:p>
          <a:p>
            <a:endParaRPr lang="it-IT" dirty="0"/>
          </a:p>
        </p:txBody>
      </p:sp>
      <p:sp>
        <p:nvSpPr>
          <p:cNvPr id="3" name="Titolo 2">
            <a:extLst>
              <a:ext uri="{FF2B5EF4-FFF2-40B4-BE49-F238E27FC236}">
                <a16:creationId xmlns:a16="http://schemas.microsoft.com/office/drawing/2014/main" id="{1A2128F4-DF55-F487-E16E-EF36BE42F0BF}"/>
              </a:ext>
            </a:extLst>
          </p:cNvPr>
          <p:cNvSpPr>
            <a:spLocks noGrp="1"/>
          </p:cNvSpPr>
          <p:nvPr>
            <p:ph type="title"/>
          </p:nvPr>
        </p:nvSpPr>
        <p:spPr/>
        <p:txBody>
          <a:bodyPr>
            <a:normAutofit fontScale="90000"/>
          </a:bodyPr>
          <a:lstStyle/>
          <a:p>
            <a:r>
              <a:rPr lang="it-IT" sz="2200" dirty="0"/>
              <a:t>🔹 4. Fattori di mantenimento </a:t>
            </a:r>
            <a:br>
              <a:rPr lang="it-IT" dirty="0"/>
            </a:br>
            <a:endParaRPr lang="it-IT" dirty="0"/>
          </a:p>
        </p:txBody>
      </p:sp>
    </p:spTree>
    <p:extLst>
      <p:ext uri="{BB962C8B-B14F-4D97-AF65-F5344CB8AC3E}">
        <p14:creationId xmlns:p14="http://schemas.microsoft.com/office/powerpoint/2010/main" val="2848775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214313" indent="-214313">
              <a:buFont typeface="Arial" panose="020B0604020202020204" pitchFamily="34" charset="0"/>
              <a:buChar char="•"/>
            </a:pPr>
            <a:r>
              <a:rPr lang="it-IT" sz="1800" dirty="0">
                <a:latin typeface="+mj-lt"/>
              </a:rPr>
              <a:t>La prima diagnosi differenziale da considerare è quella con una </a:t>
            </a:r>
            <a:r>
              <a:rPr lang="it-IT" sz="1800" b="1" dirty="0">
                <a:latin typeface="+mj-lt"/>
              </a:rPr>
              <a:t>sottostante condizione medica</a:t>
            </a:r>
            <a:r>
              <a:rPr lang="it-IT" sz="1800" dirty="0">
                <a:latin typeface="+mj-lt"/>
              </a:rPr>
              <a:t>, comprese quelle </a:t>
            </a:r>
            <a:r>
              <a:rPr lang="it-IT" sz="1800" b="1" dirty="0">
                <a:latin typeface="+mj-lt"/>
              </a:rPr>
              <a:t>neurologiche</a:t>
            </a:r>
            <a:r>
              <a:rPr lang="it-IT" sz="1800" dirty="0">
                <a:latin typeface="+mj-lt"/>
              </a:rPr>
              <a:t> o </a:t>
            </a:r>
            <a:r>
              <a:rPr lang="it-IT" sz="1800" b="1" dirty="0">
                <a:latin typeface="+mj-lt"/>
              </a:rPr>
              <a:t>endocrine</a:t>
            </a:r>
            <a:r>
              <a:rPr lang="it-IT" sz="1800" dirty="0">
                <a:latin typeface="+mj-lt"/>
              </a:rPr>
              <a:t>, i </a:t>
            </a:r>
            <a:r>
              <a:rPr lang="it-IT" sz="1800" b="1" dirty="0">
                <a:latin typeface="+mj-lt"/>
              </a:rPr>
              <a:t>tumori occulti </a:t>
            </a:r>
            <a:r>
              <a:rPr lang="it-IT" sz="1800" dirty="0">
                <a:latin typeface="+mj-lt"/>
              </a:rPr>
              <a:t>e altre </a:t>
            </a:r>
            <a:r>
              <a:rPr lang="it-IT" sz="1800" b="1" dirty="0">
                <a:latin typeface="+mj-lt"/>
              </a:rPr>
              <a:t>malattie organiche sistemiche</a:t>
            </a:r>
            <a:r>
              <a:rPr lang="it-IT" sz="1800" dirty="0">
                <a:latin typeface="+mj-lt"/>
              </a:rPr>
              <a:t>.</a:t>
            </a:r>
          </a:p>
          <a:p>
            <a:pPr marL="214313" indent="-214313">
              <a:buFont typeface="Arial" panose="020B0604020202020204" pitchFamily="34" charset="0"/>
              <a:buChar char="•"/>
            </a:pPr>
            <a:r>
              <a:rPr lang="it-IT" sz="1800" dirty="0">
                <a:latin typeface="+mj-lt"/>
              </a:rPr>
              <a:t>La presenza di una condizione medica non esclude la possibilità di </a:t>
            </a:r>
            <a:r>
              <a:rPr lang="it-IT" sz="1800" b="1" dirty="0">
                <a:latin typeface="+mj-lt"/>
              </a:rPr>
              <a:t>coesistenza</a:t>
            </a:r>
            <a:r>
              <a:rPr lang="it-IT" sz="1800" dirty="0">
                <a:latin typeface="+mj-lt"/>
              </a:rPr>
              <a:t> del disturbo da ansia di malattia. Se è presente una condizione medica, l’ansia per la propria salute e le preoccupazioni legate alla malattia sono chiaramente </a:t>
            </a:r>
            <a:r>
              <a:rPr lang="it-IT" sz="1800" b="1" dirty="0">
                <a:latin typeface="+mj-lt"/>
              </a:rPr>
              <a:t>sproporzionate </a:t>
            </a:r>
            <a:r>
              <a:rPr lang="it-IT" sz="1800" dirty="0">
                <a:latin typeface="+mj-lt"/>
              </a:rPr>
              <a:t>rispetto alla sua gravità. </a:t>
            </a:r>
          </a:p>
          <a:p>
            <a:pPr marL="214313" indent="-214313">
              <a:buFont typeface="Arial" panose="020B0604020202020204" pitchFamily="34" charset="0"/>
              <a:buChar char="•"/>
            </a:pPr>
            <a:r>
              <a:rPr lang="it-IT" sz="1800" b="1" dirty="0">
                <a:latin typeface="+mj-lt"/>
              </a:rPr>
              <a:t>Preoccupazioni transitorie legate a una condizione medica </a:t>
            </a:r>
            <a:r>
              <a:rPr lang="it-IT" sz="1800" dirty="0">
                <a:latin typeface="+mj-lt"/>
              </a:rPr>
              <a:t>non costituiscono un disturbo da ansia di malattia.</a:t>
            </a:r>
          </a:p>
        </p:txBody>
      </p:sp>
      <p:sp>
        <p:nvSpPr>
          <p:cNvPr id="3" name="Titolo 2"/>
          <p:cNvSpPr>
            <a:spLocks noGrp="1"/>
          </p:cNvSpPr>
          <p:nvPr>
            <p:ph type="title"/>
          </p:nvPr>
        </p:nvSpPr>
        <p:spPr/>
        <p:txBody>
          <a:bodyPr/>
          <a:lstStyle/>
          <a:p>
            <a:r>
              <a:rPr lang="it-IT" sz="1650" dirty="0"/>
              <a:t>Diagnosi differenziale – e comorbilità </a:t>
            </a:r>
            <a:r>
              <a:rPr lang="it-IT" sz="1650" i="1" dirty="0"/>
              <a:t>Altre condizioni mediche</a:t>
            </a:r>
          </a:p>
        </p:txBody>
      </p:sp>
    </p:spTree>
    <p:extLst>
      <p:ext uri="{BB962C8B-B14F-4D97-AF65-F5344CB8AC3E}">
        <p14:creationId xmlns:p14="http://schemas.microsoft.com/office/powerpoint/2010/main" val="3618998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7CA67DB-D3E8-8548-4592-FDFBE1C8697D}"/>
              </a:ext>
            </a:extLst>
          </p:cNvPr>
          <p:cNvSpPr>
            <a:spLocks noGrp="1"/>
          </p:cNvSpPr>
          <p:nvPr>
            <p:ph idx="1"/>
          </p:nvPr>
        </p:nvSpPr>
        <p:spPr/>
        <p:txBody>
          <a:bodyPr>
            <a:noAutofit/>
          </a:bodyPr>
          <a:lstStyle/>
          <a:p>
            <a:r>
              <a:rPr lang="it-IT" sz="2800" dirty="0"/>
              <a:t>Il disturbo da ansia da malattia può a volte presentarsi con tratti simili a </a:t>
            </a:r>
          </a:p>
          <a:p>
            <a:r>
              <a:rPr lang="it-IT" sz="2800" dirty="0"/>
              <a:t>Disturbo ossessivo compulsivo</a:t>
            </a:r>
          </a:p>
          <a:p>
            <a:r>
              <a:rPr lang="it-IT" sz="2800" dirty="0"/>
              <a:t>Disturbo depressivo maggiore</a:t>
            </a:r>
          </a:p>
          <a:p>
            <a:r>
              <a:rPr lang="it-IT" sz="2800" dirty="0"/>
              <a:t>Disturbo di ansia generalizzata</a:t>
            </a:r>
          </a:p>
          <a:p>
            <a:r>
              <a:rPr lang="it-IT" sz="2800" dirty="0"/>
              <a:t>Disturbo da dismorfismo corporeo</a:t>
            </a:r>
          </a:p>
          <a:p>
            <a:r>
              <a:rPr lang="it-IT" sz="2800" dirty="0"/>
              <a:t>Disturbi psicotici</a:t>
            </a:r>
          </a:p>
          <a:p>
            <a:r>
              <a:rPr lang="it-IT" sz="2800" dirty="0"/>
              <a:t>Disturbi di panico su questa ultima diagnosi differenziale farò in seguito qualche osservazione utile anche per il trattamento</a:t>
            </a:r>
          </a:p>
        </p:txBody>
      </p:sp>
      <p:sp>
        <p:nvSpPr>
          <p:cNvPr id="3" name="Titolo 2">
            <a:extLst>
              <a:ext uri="{FF2B5EF4-FFF2-40B4-BE49-F238E27FC236}">
                <a16:creationId xmlns:a16="http://schemas.microsoft.com/office/drawing/2014/main" id="{358F8855-CA1C-99B8-5B94-F459940067E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973000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2B22EDA-0B87-DA37-FABC-2D007654C46B}"/>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Interpretare normali sintomi fisici come segni di malattie gravi.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Ansia persistente, che può interferire con la vita quotidiana.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Evitamento di attività o situazioni che potrebbero “esporre” il paziente a malattie o aumentare l’ansia.</a:t>
            </a:r>
          </a:p>
          <a:p>
            <a:pPr algn="just">
              <a:lnSpc>
                <a:spcPct val="115000"/>
              </a:lnSpc>
            </a:pP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Nel panico in genere la paura è proiettata sul presente «oddio muoio» nella ipocondria nel l’ipotetico futuro un piccolo linfonodo ingrossato potrebbe essere cancro «e chi mi assicura che non….»</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3" name="Titolo 2">
            <a:extLst>
              <a:ext uri="{FF2B5EF4-FFF2-40B4-BE49-F238E27FC236}">
                <a16:creationId xmlns:a16="http://schemas.microsoft.com/office/drawing/2014/main" id="{2AA6D930-1336-E2FA-0E09-FAD120A2405E}"/>
              </a:ext>
            </a:extLst>
          </p:cNvPr>
          <p:cNvSpPr>
            <a:spLocks noGrp="1"/>
          </p:cNvSpPr>
          <p:nvPr>
            <p:ph type="title"/>
          </p:nvPr>
        </p:nvSpPr>
        <p:spPr/>
        <p:txBody>
          <a:bodyPr>
            <a:normAutofit fontScale="90000"/>
          </a:bodyPr>
          <a:lstStyle/>
          <a:p>
            <a:r>
              <a:rPr lang="it-IT" sz="3100" kern="100" dirty="0">
                <a:latin typeface="Times New Roman" panose="02020603050405020304" pitchFamily="18" charset="0"/>
                <a:ea typeface="Times New Roman" panose="02020603050405020304" pitchFamily="18" charset="0"/>
                <a:cs typeface="Times New Roman" panose="02020603050405020304" pitchFamily="18" charset="0"/>
              </a:rPr>
              <a:t>Sintomi comuni: Panico ed ipocondria</a:t>
            </a:r>
            <a:br>
              <a:rPr lang="it-IT" sz="1600"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363534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CBA488-20E5-DDE9-E0C4-463C8D3B8700}"/>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Trattamento: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AC28425-336F-8F23-D58E-E5841AEE93CA}"/>
              </a:ext>
            </a:extLst>
          </p:cNvPr>
          <p:cNvSpPr>
            <a:spLocks noGrp="1"/>
          </p:cNvSpPr>
          <p:nvPr>
            <p:ph idx="1"/>
          </p:nvPr>
        </p:nvSpPr>
        <p:spPr/>
        <p:txBody>
          <a:bodyPr>
            <a:normAutofit fontScale="92500"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Il trattamento dell’ipocondria può includere diverse strategie: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1.	Terapia cognitivo-comportamentale (TCC): È il trattamento di elezione per il disturbo d’ansia per la salute. Aiuta il paziente a identificare e modificare i pensieri e i comportamenti disfunzionali legati alla preoccupazione per la salute.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2.	Terapia farmacologica: In alcuni casi, possono essere prescritti farmaci antidepressivi, come gli inibitori della ricaptazione della serotonina (SSRI), per ridurre l’ansia e l’ossessione.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3.	Psicoeducazione: È utile per aiutare il paziente a comprendere la natura del disturbo e per imparare strategie per affrontare l’ansia in modo più efficace.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4.	Terapie di rilassamento: Tecniche come la mindfulness o il rilassamento muscolare progressivo possono aiutare a ridurre l’ansia generale.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027059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824359-5EE7-CD28-2909-DEAEEDD4E16A}"/>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Prognosi: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49869DD-5965-AFDD-0979-6F0465D1A5FC}"/>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Con il trattamento adeguato, molte persone con ipocondria possono ridurre significativamente la loro ansia e migliorare la qualità della vita. Tuttavia, il disturbo tende a essere cronico e può richiedere interventi a lungo termine per prevenire ricadute.</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84161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DB7E80-5552-D2BD-9076-15C19784DFC2}"/>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Le due condizioni possono spesso sovrapporsi, poiché:</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F12D5FC-D1A1-E312-9688-61702ED8B28E}"/>
              </a:ext>
            </a:extLst>
          </p:cNvPr>
          <p:cNvSpPr>
            <a:spLocks noGrp="1"/>
          </p:cNvSpPr>
          <p:nvPr>
            <p:ph idx="1"/>
          </p:nvPr>
        </p:nvSpPr>
        <p:spPr/>
        <p:txBody>
          <a:bodyPr>
            <a:normAutofit fontScale="85000"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Preoccupazione per i sintomi fisici: Le persone con disturbo di panico, a causa dei sintomi fisici intensi durante gli attacchi, possono iniziare a preoccuparsi costantemente della loro salute, temendo che ci sia una malattia sottostante. Questa preoccupazione può assomigliare all’ansia da malattia.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Attacchi di panico indotti da pensieri legati alla salute: Nelle persone con ansia da malattia, il timore di essere malati può innescare attacchi di panico, soprattutto quando interpretano sintomi corporei come segni di una grave malattia.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Sensazioni fisiche percepite come pericolose: In entrambe le condizioni, le sensazioni corporee sono vissute come minacce. Nel disturbo di panico, queste sensazioni possono essere improvvise e intense, mentre nell’ansia da malattia sono più croniche e costanti.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Evitamento: In entrambe le condizioni, i pazienti possono evitare situazioni che possono scatenare l’ansia o gli attacchi di panico. Le persone con ansia da malattia possono evitare situazioni mediche, mentre chi soffre di disturbo di panico può evitare luoghi o situazioni in cui ha avuto attacchi.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12434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0642E-1771-C6DE-5EA0-586F68BDEEE6}"/>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Differenze principali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035B49A-33C4-48FF-AF38-5B27FB20EAA3}"/>
              </a:ext>
            </a:extLst>
          </p:cNvPr>
          <p:cNvSpPr>
            <a:spLocks noGrp="1"/>
          </p:cNvSpPr>
          <p:nvPr>
            <p:ph idx="1"/>
          </p:nvPr>
        </p:nvSpPr>
        <p:spPr/>
        <p:txBody>
          <a:bodyPr>
            <a:normAutofit fontScale="475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1.	Focalizzazione: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Nell’ansia da malattia, la preoccupazione principale è la possibilità di avere o sviluppare una malattia grave.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Nel disturbo di panico, la paura è rivolta agli attacchi di panico stessi, e il timore principale è di avere un altro attacco o di perdere il controllo durante un attacco.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2.	Sintomi fisici: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Nell’ansia da malattia, i sintomi sono interpretati come segni di malattie gravi (come tumori, malattie cardiache o neurologiche).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Nel disturbo di panico, i sintomi fisici sono intensi e acuti, come palpitazioni e mancanza di respiro, ma non sono necessariamente collegati a una preoccupazione cronica per malattie specifiche.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3.	Temporalità:</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L’ansia da malattia è più persistente e cronica, con una preoccupazione costante per la salute.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Il disturbo di panico è caratterizzato da attacchi acuti di ansia, ma tra gli attacchi il paziente può anche avere momenti di relativa calma.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17163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CCFD4F-A76F-43E8-BB07-FBF7608934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88223B-3EFE-4843-806D-56D21E74A69C}"/>
              </a:ext>
            </a:extLst>
          </p:cNvPr>
          <p:cNvSpPr>
            <a:spLocks noGrp="1"/>
          </p:cNvSpPr>
          <p:nvPr>
            <p:ph idx="1"/>
          </p:nvPr>
        </p:nvSpPr>
        <p:spPr/>
        <p:txBody>
          <a:bodyPr>
            <a:normAutofit/>
          </a:bodyPr>
          <a:lstStyle/>
          <a:p>
            <a:r>
              <a:rPr lang="it-IT" dirty="0"/>
              <a:t> </a:t>
            </a:r>
          </a:p>
          <a:p>
            <a:r>
              <a:rPr lang="it-IT" dirty="0"/>
              <a:t>Autori particolarmente citati Wells e </a:t>
            </a:r>
            <a:r>
              <a:rPr lang="it-IT" dirty="0" err="1"/>
              <a:t>Salkovskis</a:t>
            </a:r>
            <a:endParaRPr lang="it-IT" dirty="0"/>
          </a:p>
          <a:p>
            <a:r>
              <a:rPr lang="it-IT" dirty="0"/>
              <a:t>Può essere utile leggere il libro di Ivan Illich Nemesi Medica</a:t>
            </a:r>
          </a:p>
          <a:p>
            <a:endParaRPr lang="it-IT" dirty="0"/>
          </a:p>
        </p:txBody>
      </p:sp>
    </p:spTree>
    <p:extLst>
      <p:ext uri="{BB962C8B-B14F-4D97-AF65-F5344CB8AC3E}">
        <p14:creationId xmlns:p14="http://schemas.microsoft.com/office/powerpoint/2010/main" val="3081723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34BDF9-2E5E-E26C-EB1B-BE51D626E225}"/>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Trattamenti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770E12F-76F0-1E6F-A38C-FB248F56951D}"/>
              </a:ext>
            </a:extLst>
          </p:cNvPr>
          <p:cNvSpPr>
            <a:spLocks noGrp="1"/>
          </p:cNvSpPr>
          <p:nvPr>
            <p:ph idx="1"/>
          </p:nvPr>
        </p:nvSpPr>
        <p:spPr/>
        <p:txBody>
          <a:bodyPr>
            <a:normAutofit fontScale="85000" lnSpcReduction="2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Entrambe le condizioni possono essere trattate con approcci simili, ma con alcune differenze per adattarsi alle specificità di ciascuno.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1. Terapia Cognitivo-Comportamentale (TCC):</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Nell’ansia da malattia, la TCC si concentra sul modificare i pensieri catastrofici riguardanti la salute e sul ridurre i comportamenti ossessivi di controllo o evitamento.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Nel disturbo di panico, la TCC si concentra sull’esposizione graduale alle sensazioni corporee che scatenano il panico e sull’interruzione del ciclo di paura che alimenta gli attacchi.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2. Terapia di Accettazione e Impegno (ACT):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In entrambe le condizioni, l’ACT può aiutare i pazienti ad accettare l’ansia e i sintomi corporei come parte dell’esperienza umana, evitando di lasciarsi controllare da essi, e a concentrarsi su azioni che riflettono i loro valori.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68361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B35871-C751-9DE1-7528-8A77B08CE82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B23608-B1BE-F7DF-E00B-1507D29D79F7}"/>
              </a:ext>
            </a:extLst>
          </p:cNvPr>
          <p:cNvSpPr>
            <a:spLocks noGrp="1"/>
          </p:cNvSpPr>
          <p:nvPr>
            <p:ph idx="1"/>
          </p:nvPr>
        </p:nvSpPr>
        <p:spPr/>
        <p:txBody>
          <a:bodyPr>
            <a:normAutofit fontScale="55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3. Farmaci: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Gli antidepressivi SSRI possono essere utilizzati sia per il disturbo di panico che per l’ansia da malattia, poiché aiutano a ridurre l’ansia generale.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Le benzodiazepine possono essere utilizzate a breve termine per il disturbo di panico, ma devono essere prescritte con cautela a causa del rischio di dipendenza.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4. Terapie di rilassamento e mindfulness:</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Tecniche di respirazione e rilassamento muscolare progressivo possono essere utili per gestire i sintomi fisici dell’ansia in entrambe le condizioni.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58690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9A1B1-6AC3-A4DB-9151-FF57FB31DC71}"/>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Terapia Cognitivo-Comportamentale (TCC</a:t>
            </a:r>
            <a:endParaRPr lang="it-IT" dirty="0"/>
          </a:p>
        </p:txBody>
      </p:sp>
      <p:sp>
        <p:nvSpPr>
          <p:cNvPr id="3" name="Segnaposto contenuto 2">
            <a:extLst>
              <a:ext uri="{FF2B5EF4-FFF2-40B4-BE49-F238E27FC236}">
                <a16:creationId xmlns:a16="http://schemas.microsoft.com/office/drawing/2014/main" id="{9A655AE6-D717-9032-D66D-F7302C45BBC1}"/>
              </a:ext>
            </a:extLst>
          </p:cNvPr>
          <p:cNvSpPr>
            <a:spLocks noGrp="1"/>
          </p:cNvSpPr>
          <p:nvPr>
            <p:ph idx="1"/>
          </p:nvPr>
        </p:nvSpPr>
        <p:spPr/>
        <p:txBody>
          <a:bodyPr>
            <a:normAutofit fontScale="85000" lnSpcReduction="2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La TCC è il trattamento più efficace per l’ansia da malattia. Questo approccio si concentra su:</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Identificare i pensieri disfunzionali: I pazienti con ansia da malattia spesso interpretano erroneamente segnali corporei normali come segni di malattie gravi. La TCC aiuta a riconoscere questi pensieri distorti e a sostituirli con interpretazioni più realistiche.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Esposizione graduale: I pazienti vengono gradualmente esposti alle loro paure (ad esempio, visitare un medico o leggere informazioni sulle malattie) per ridurre l’ansia associata e abituarsi a tollerare incertezze legate alla salute.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Gestione dell’evitamento e dei comportamenti ossessivi: La terapia aiuta a ridurre comportamenti come la continua ricerca di rassicurazioni o i controlli eccessivi del corpo.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Accettazione dell’incertezza: Un aspetto importante della TCC è aiutare i pazienti a convivere con l’incertezza riguardo alla propria salute, evitando la ricerca compulsiva di certezza assoluta.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96597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99DE95-9069-BD26-D336-47409693E70D}"/>
              </a:ext>
            </a:extLst>
          </p:cNvPr>
          <p:cNvSpPr>
            <a:spLocks noGrp="1"/>
          </p:cNvSpPr>
          <p:nvPr>
            <p:ph type="title"/>
          </p:nvPr>
        </p:nvSpPr>
        <p:spPr/>
        <p:txBody>
          <a:bodyPr>
            <a:normAutofit fontScale="90000"/>
          </a:bodyPr>
          <a:lstStyle/>
          <a:p>
            <a:r>
              <a:rPr lang="it-IT" b="1" dirty="0">
                <a:latin typeface="TimesNewRomanPS-BoldMT"/>
                <a:ea typeface="Aptos" panose="020B0004020202020204" pitchFamily="34" charset="0"/>
                <a:cs typeface="Times New Roman" panose="02020603050405020304" pitchFamily="18" charset="0"/>
              </a:rPr>
              <a:t>CBT per Disturbo d’Ansia di Malattia</a:t>
            </a:r>
            <a:r>
              <a:rPr lang="it-IT" sz="3200" dirty="0">
                <a:latin typeface="Aptos" panose="020B0004020202020204" pitchFamily="34" charset="0"/>
                <a:ea typeface="Aptos" panose="020B0004020202020204" pitchFamily="34" charset="0"/>
                <a:cs typeface="Aptos" panose="020B0004020202020204" pitchFamily="34" charset="0"/>
              </a:rPr>
              <a:t> </a:t>
            </a:r>
            <a:br>
              <a:rPr lang="it-IT" sz="3200"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9C988071-130A-9BB0-0794-15805DD70A4C}"/>
              </a:ext>
            </a:extLst>
          </p:cNvPr>
          <p:cNvSpPr>
            <a:spLocks noGrp="1"/>
          </p:cNvSpPr>
          <p:nvPr>
            <p:ph idx="1"/>
          </p:nvPr>
        </p:nvSpPr>
        <p:spPr/>
        <p:txBody>
          <a:bodyPr>
            <a:noAutofit/>
          </a:bodyPr>
          <a:lstStyle/>
          <a:p>
            <a:pPr>
              <a:spcAft>
                <a:spcPts val="900"/>
              </a:spcAft>
              <a:buNone/>
            </a:pPr>
            <a:r>
              <a:rPr lang="it-IT" sz="800" dirty="0">
                <a:effectLst/>
                <a:latin typeface="Times New Roman" panose="02020603050405020304" pitchFamily="18" charset="0"/>
                <a:ea typeface="Aptos" panose="020B0004020202020204" pitchFamily="34" charset="0"/>
                <a:cs typeface="Aptos" panose="020B0004020202020204" pitchFamily="34" charset="0"/>
              </a:rPr>
              <a:t> </a:t>
            </a:r>
            <a:endParaRPr lang="it-IT" sz="8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spcAft>
                <a:spcPts val="900"/>
              </a:spcAft>
              <a:buFont typeface="+mj-lt"/>
              <a:buAutoNum type="arabicPeriod"/>
              <a:tabLst>
                <a:tab pos="457200" algn="l"/>
                <a:tab pos="457200" algn="l"/>
                <a:tab pos="457200" algn="l"/>
                <a:tab pos="457200" algn="l"/>
              </a:tabLst>
            </a:pPr>
            <a:r>
              <a:rPr lang="it-IT" sz="1800" dirty="0">
                <a:effectLst/>
                <a:latin typeface="Times New Roman" panose="02020603050405020304" pitchFamily="18" charset="0"/>
                <a:ea typeface="Times New Roman" panose="02020603050405020304" pitchFamily="18" charset="0"/>
                <a:cs typeface="Aptos" panose="020B0004020202020204" pitchFamily="34" charset="0"/>
              </a:rPr>
              <a:t>Ridurre l’ansia e le preoccupazioni legate alla salute.</a:t>
            </a:r>
            <a:r>
              <a:rPr lang="it-IT" sz="1800" dirty="0">
                <a:effectLst/>
                <a:latin typeface="Aptos" panose="020B0004020202020204" pitchFamily="34" charset="0"/>
                <a:ea typeface="Aptos" panose="020B0004020202020204" pitchFamily="34" charset="0"/>
                <a:cs typeface="Aptos" panose="020B0004020202020204" pitchFamily="34" charset="0"/>
              </a:rPr>
              <a:t> </a:t>
            </a:r>
          </a:p>
          <a:p>
            <a:pPr marL="342900" lvl="0" indent="-342900">
              <a:spcAft>
                <a:spcPts val="900"/>
              </a:spcAft>
              <a:buFont typeface="+mj-lt"/>
              <a:buAutoNum type="arabicPeriod"/>
              <a:tabLst>
                <a:tab pos="457200" algn="l"/>
                <a:tab pos="457200" algn="l"/>
                <a:tab pos="457200" algn="l"/>
                <a:tab pos="457200" algn="l"/>
              </a:tabLst>
            </a:pPr>
            <a:r>
              <a:rPr lang="it-IT" sz="1800" dirty="0">
                <a:effectLst/>
                <a:latin typeface="Times New Roman" panose="02020603050405020304" pitchFamily="18" charset="0"/>
                <a:ea typeface="Times New Roman" panose="02020603050405020304" pitchFamily="18" charset="0"/>
                <a:cs typeface="Aptos" panose="020B0004020202020204" pitchFamily="34" charset="0"/>
              </a:rPr>
              <a:t>Modificare pensieri catastrofici e convinzioni disfunzionali sul corpo.</a:t>
            </a:r>
            <a:r>
              <a:rPr lang="it-IT" sz="1800" dirty="0">
                <a:effectLst/>
                <a:latin typeface="Aptos" panose="020B0004020202020204" pitchFamily="34" charset="0"/>
                <a:ea typeface="Aptos" panose="020B0004020202020204" pitchFamily="34" charset="0"/>
                <a:cs typeface="Aptos" panose="020B0004020202020204" pitchFamily="34" charset="0"/>
              </a:rPr>
              <a:t> </a:t>
            </a:r>
          </a:p>
          <a:p>
            <a:pPr marL="342900" lvl="0" indent="-342900">
              <a:spcAft>
                <a:spcPts val="900"/>
              </a:spcAft>
              <a:buFont typeface="+mj-lt"/>
              <a:buAutoNum type="arabicPeriod"/>
              <a:tabLst>
                <a:tab pos="457200" algn="l"/>
                <a:tab pos="457200" algn="l"/>
                <a:tab pos="457200" algn="l"/>
                <a:tab pos="457200" algn="l"/>
              </a:tabLst>
            </a:pPr>
            <a:r>
              <a:rPr lang="it-IT" sz="1800" dirty="0">
                <a:effectLst/>
                <a:latin typeface="Times New Roman" panose="02020603050405020304" pitchFamily="18" charset="0"/>
                <a:ea typeface="Times New Roman" panose="02020603050405020304" pitchFamily="18" charset="0"/>
                <a:cs typeface="Aptos" panose="020B0004020202020204" pitchFamily="34" charset="0"/>
              </a:rPr>
              <a:t>Ridurre i comportamenti disadattivi (controlli, ricerche mediche, evitamenti).</a:t>
            </a:r>
            <a:endParaRPr lang="it-IT" sz="1800" dirty="0">
              <a:latin typeface="Aptos" panose="020B0004020202020204" pitchFamily="34" charset="0"/>
              <a:ea typeface="Times New Roman" panose="02020603050405020304" pitchFamily="18" charset="0"/>
              <a:cs typeface="Aptos" panose="020B0004020202020204" pitchFamily="34" charset="0"/>
            </a:endParaRPr>
          </a:p>
          <a:p>
            <a:pPr marL="342900" lvl="0" indent="-342900">
              <a:spcAft>
                <a:spcPts val="900"/>
              </a:spcAft>
              <a:buFont typeface="+mj-lt"/>
              <a:buAutoNum type="arabicPeriod"/>
              <a:tabLst>
                <a:tab pos="457200" algn="l"/>
                <a:tab pos="457200" algn="l"/>
                <a:tab pos="457200" algn="l"/>
                <a:tab pos="457200" algn="l"/>
              </a:tabLst>
            </a:pPr>
            <a:r>
              <a:rPr lang="it-IT" sz="1800" dirty="0">
                <a:effectLst/>
                <a:latin typeface="Times New Roman" panose="02020603050405020304" pitchFamily="18" charset="0"/>
                <a:ea typeface="Times New Roman" panose="02020603050405020304" pitchFamily="18" charset="0"/>
                <a:cs typeface="Aptos" panose="020B0004020202020204" pitchFamily="34" charset="0"/>
              </a:rPr>
              <a:t>Migliorare il funzionamento quotidiano e la qualità della vita.</a:t>
            </a:r>
            <a:r>
              <a:rPr lang="it-IT" sz="1800" dirty="0">
                <a:effectLst/>
                <a:latin typeface="Aptos" panose="020B0004020202020204" pitchFamily="34" charset="0"/>
                <a:ea typeface="Aptos" panose="020B0004020202020204" pitchFamily="34" charset="0"/>
                <a:cs typeface="Aptos" panose="020B0004020202020204" pitchFamily="34" charset="0"/>
              </a:rPr>
              <a:t> </a:t>
            </a:r>
          </a:p>
          <a:p>
            <a:pPr marL="0" lvl="0" indent="0">
              <a:spcAft>
                <a:spcPts val="900"/>
              </a:spcAft>
              <a:buNone/>
              <a:tabLst>
                <a:tab pos="457200" algn="l"/>
                <a:tab pos="457200" algn="l"/>
                <a:tab pos="457200" algn="l"/>
                <a:tab pos="457200" algn="l"/>
              </a:tabLst>
            </a:pP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101551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4E0F10-1E05-EB2E-DC9C-8730A11E1692}"/>
              </a:ext>
            </a:extLst>
          </p:cNvPr>
          <p:cNvSpPr>
            <a:spLocks noGrp="1"/>
          </p:cNvSpPr>
          <p:nvPr>
            <p:ph type="title"/>
          </p:nvPr>
        </p:nvSpPr>
        <p:spPr/>
        <p:txBody>
          <a:bodyPr>
            <a:normAutofit fontScale="90000"/>
          </a:bodyPr>
          <a:lstStyle/>
          <a:p>
            <a:r>
              <a:rPr lang="it-IT" b="1" dirty="0">
                <a:latin typeface="TimesNewRomanPS-BoldMT"/>
                <a:ea typeface="Aptos" panose="020B0004020202020204" pitchFamily="34" charset="0"/>
                <a:cs typeface="Times New Roman" panose="02020603050405020304" pitchFamily="18" charset="0"/>
              </a:rPr>
              <a:t>Componenti fondamentali della CBT</a:t>
            </a:r>
            <a:r>
              <a:rPr lang="it-IT" dirty="0">
                <a:latin typeface="Aptos" panose="020B0004020202020204" pitchFamily="34" charset="0"/>
                <a:ea typeface="Aptos" panose="020B0004020202020204" pitchFamily="34" charset="0"/>
                <a:cs typeface="Aptos" panose="020B0004020202020204" pitchFamily="34" charset="0"/>
              </a:rPr>
              <a:t> </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CDAEC28D-0104-AAC0-5519-4BF17051A35B}"/>
              </a:ext>
            </a:extLst>
          </p:cNvPr>
          <p:cNvSpPr>
            <a:spLocks noGrp="1"/>
          </p:cNvSpPr>
          <p:nvPr>
            <p:ph idx="1"/>
          </p:nvPr>
        </p:nvSpPr>
        <p:spPr/>
        <p:txBody>
          <a:bodyPr>
            <a:normAutofit fontScale="47500" lnSpcReduction="20000"/>
          </a:bodyPr>
          <a:lstStyle/>
          <a:p>
            <a:pPr lvl="0">
              <a:spcAft>
                <a:spcPts val="900"/>
              </a:spcAft>
              <a:buFont typeface="+mj-lt"/>
              <a:buAutoNum type="arabicPeriod"/>
              <a:tabLst>
                <a:tab pos="457200" algn="l"/>
                <a:tab pos="457200" algn="l"/>
                <a:tab pos="457200" algn="l"/>
                <a:tab pos="457200" algn="l"/>
              </a:tabLst>
            </a:pPr>
            <a:r>
              <a:rPr lang="it-IT" sz="800" dirty="0">
                <a:latin typeface="Times New Roman" panose="02020603050405020304" pitchFamily="18" charset="0"/>
                <a:ea typeface="Aptos" panose="020B0004020202020204" pitchFamily="34" charset="0"/>
                <a:cs typeface="Aptos" panose="020B0004020202020204" pitchFamily="34" charset="0"/>
              </a:rPr>
              <a:t> </a:t>
            </a:r>
            <a:endParaRPr lang="it-IT" sz="800" dirty="0">
              <a:latin typeface="Aptos" panose="020B0004020202020204" pitchFamily="34" charset="0"/>
              <a:ea typeface="Aptos" panose="020B0004020202020204" pitchFamily="34" charset="0"/>
              <a:cs typeface="Aptos" panose="020B0004020202020204" pitchFamily="34" charset="0"/>
            </a:endParaRPr>
          </a:p>
          <a:p>
            <a:pPr lvl="0">
              <a:spcAft>
                <a:spcPts val="900"/>
              </a:spcAft>
              <a:buFont typeface="+mj-lt"/>
              <a:buAutoNum type="arabicPeriod"/>
              <a:tabLst>
                <a:tab pos="457200" algn="l"/>
                <a:tab pos="457200" algn="l"/>
                <a:tab pos="457200" algn="l"/>
                <a:tab pos="457200" algn="l"/>
              </a:tabLst>
            </a:pPr>
            <a:r>
              <a:rPr lang="it-IT" sz="800" dirty="0">
                <a:solidFill>
                  <a:srgbClr val="808080"/>
                </a:solidFill>
                <a:latin typeface="Times New Roman" panose="02020603050405020304" pitchFamily="18" charset="0"/>
                <a:ea typeface="Aptos" panose="020B0004020202020204" pitchFamily="34" charset="0"/>
                <a:cs typeface="Aptos" panose="020B0004020202020204" pitchFamily="34" charset="0"/>
              </a:rPr>
              <a:t> </a:t>
            </a:r>
            <a:endParaRPr lang="it-IT" sz="800" dirty="0">
              <a:latin typeface="Aptos" panose="020B0004020202020204" pitchFamily="34" charset="0"/>
              <a:ea typeface="Aptos" panose="020B0004020202020204" pitchFamily="34" charset="0"/>
              <a:cs typeface="Aptos" panose="020B0004020202020204" pitchFamily="34" charset="0"/>
            </a:endParaRPr>
          </a:p>
          <a:p>
            <a:pPr lvl="0">
              <a:spcAft>
                <a:spcPts val="900"/>
              </a:spcAft>
              <a:buFont typeface="+mj-lt"/>
              <a:buAutoNum type="arabicPeriod"/>
              <a:tabLst>
                <a:tab pos="457200" algn="l"/>
                <a:tab pos="457200" algn="l"/>
                <a:tab pos="457200" algn="l"/>
                <a:tab pos="457200" algn="l"/>
              </a:tabLst>
            </a:pPr>
            <a:r>
              <a:rPr lang="it-IT" sz="800" dirty="0">
                <a:latin typeface="Times New Roman" panose="02020603050405020304" pitchFamily="18" charset="0"/>
                <a:ea typeface="Aptos" panose="020B0004020202020204" pitchFamily="34" charset="0"/>
                <a:cs typeface="Aptos" panose="020B0004020202020204" pitchFamily="34" charset="0"/>
              </a:rPr>
              <a:t> </a:t>
            </a:r>
            <a:r>
              <a:rPr lang="it-IT" sz="4400" dirty="0">
                <a:latin typeface="Times New Roman" panose="02020603050405020304" pitchFamily="18" charset="0"/>
                <a:ea typeface="Aptos" panose="020B0004020202020204" pitchFamily="34"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9144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Psicoeducazione</a:t>
            </a:r>
            <a:br>
              <a:rPr lang="it-IT" sz="4400" dirty="0">
                <a:latin typeface="Times New Roman" panose="02020603050405020304" pitchFamily="18" charset="0"/>
                <a:ea typeface="Times New Roman" panose="02020603050405020304" pitchFamily="18" charset="0"/>
                <a:cs typeface="Aptos" panose="020B0004020202020204" pitchFamily="34" charset="0"/>
              </a:rPr>
            </a:br>
            <a:r>
              <a:rPr lang="it-IT" sz="4400" dirty="0">
                <a:latin typeface="Times New Roman" panose="02020603050405020304" pitchFamily="18" charset="0"/>
                <a:ea typeface="Times New Roman" panose="02020603050405020304" pitchFamily="18" charset="0"/>
                <a:cs typeface="Times New Roman" panose="02020603050405020304" pitchFamily="18" charset="0"/>
              </a:rPr>
              <a:t>Informare il paziente sul disturbo e sul mantenimento dei sintomi (ciclo ansia → attenzione selettiva → interpretazioni catastrofiche → ansia maggiore).</a:t>
            </a:r>
            <a:endParaRPr lang="it-IT" sz="4400" dirty="0">
              <a:latin typeface="Aptos" panose="020B0004020202020204" pitchFamily="34" charset="0"/>
              <a:ea typeface="Aptos" panose="020B0004020202020204" pitchFamily="34" charset="0"/>
              <a:cs typeface="Times New Roman" panose="02020603050405020304" pitchFamily="18"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Normalizzare le sensazioni corporee comuni.</a:t>
            </a:r>
          </a:p>
          <a:p>
            <a:pPr lvl="0">
              <a:spcAft>
                <a:spcPts val="900"/>
              </a:spcAft>
              <a:buFont typeface="+mj-lt"/>
              <a:buAutoNum type="arabicPeriod"/>
              <a:tabLst>
                <a:tab pos="457200" algn="l"/>
                <a:tab pos="457200" algn="l"/>
                <a:tab pos="457200" algn="l"/>
                <a:tab pos="457200" algn="l"/>
                <a:tab pos="457200" algn="l"/>
                <a:tab pos="4572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9144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Ristrutturazione cognitiva</a:t>
            </a:r>
            <a:br>
              <a:rPr lang="it-IT" sz="4400" dirty="0">
                <a:latin typeface="Times New Roman" panose="02020603050405020304" pitchFamily="18" charset="0"/>
                <a:ea typeface="Times New Roman" panose="02020603050405020304" pitchFamily="18" charset="0"/>
                <a:cs typeface="Aptos" panose="020B0004020202020204" pitchFamily="34" charset="0"/>
              </a:rPr>
            </a:br>
            <a:r>
              <a:rPr lang="it-IT" sz="4400" dirty="0">
                <a:latin typeface="Times New Roman" panose="02020603050405020304" pitchFamily="18" charset="0"/>
                <a:ea typeface="Times New Roman" panose="02020603050405020304" pitchFamily="18" charset="0"/>
                <a:cs typeface="Times New Roman" panose="02020603050405020304" pitchFamily="18" charset="0"/>
              </a:rPr>
              <a:t>Identificare e mettere in discussione pensieri come “Se sento il cuore accelerare significa che avrò un infarto”.</a:t>
            </a:r>
            <a:endParaRPr lang="it-IT" sz="4400" dirty="0">
              <a:latin typeface="Aptos" panose="020B0004020202020204" pitchFamily="34" charset="0"/>
              <a:ea typeface="Aptos" panose="020B0004020202020204" pitchFamily="34" charset="0"/>
              <a:cs typeface="Times New Roman" panose="02020603050405020304" pitchFamily="18"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Tecniche di disputa cognitiva e ricerca di prove alternative.</a:t>
            </a:r>
          </a:p>
          <a:p>
            <a:endParaRPr lang="it-IT" dirty="0"/>
          </a:p>
        </p:txBody>
      </p:sp>
    </p:spTree>
    <p:extLst>
      <p:ext uri="{BB962C8B-B14F-4D97-AF65-F5344CB8AC3E}">
        <p14:creationId xmlns:p14="http://schemas.microsoft.com/office/powerpoint/2010/main" val="2191918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7AB2F6-3C15-F481-3FC2-833308E9010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62D9750-AC30-6618-3BAD-55C6C2CA0273}"/>
              </a:ext>
            </a:extLst>
          </p:cNvPr>
          <p:cNvSpPr>
            <a:spLocks noGrp="1"/>
          </p:cNvSpPr>
          <p:nvPr>
            <p:ph idx="1"/>
          </p:nvPr>
        </p:nvSpPr>
        <p:spPr/>
        <p:txBody>
          <a:bodyPr>
            <a:normAutofit fontScale="55000" lnSpcReduction="20000"/>
          </a:bodyPr>
          <a:lstStyle/>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Costruzione di interpretazioni più realistiche dei segnali corporei.</a:t>
            </a:r>
          </a:p>
          <a:p>
            <a:pPr lvl="0">
              <a:spcAft>
                <a:spcPts val="900"/>
              </a:spcAft>
              <a:buFont typeface="+mj-lt"/>
              <a:buAutoNum type="arabicPeriod"/>
              <a:tabLst>
                <a:tab pos="457200" algn="l"/>
                <a:tab pos="457200" algn="l"/>
                <a:tab pos="457200" algn="l"/>
                <a:tab pos="457200" algn="l"/>
                <a:tab pos="457200" algn="l"/>
                <a:tab pos="457200" algn="l"/>
                <a:tab pos="4572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9144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Esposizione con prevenzione della risposta (ERP)</a:t>
            </a:r>
            <a:br>
              <a:rPr lang="it-IT" sz="4400" dirty="0">
                <a:latin typeface="Times New Roman" panose="02020603050405020304" pitchFamily="18" charset="0"/>
                <a:ea typeface="Times New Roman" panose="02020603050405020304" pitchFamily="18" charset="0"/>
                <a:cs typeface="Aptos" panose="020B0004020202020204" pitchFamily="34" charset="0"/>
              </a:rPr>
            </a:br>
            <a:r>
              <a:rPr lang="it-IT" sz="4400" dirty="0">
                <a:latin typeface="Times New Roman" panose="02020603050405020304" pitchFamily="18" charset="0"/>
                <a:ea typeface="Times New Roman" panose="02020603050405020304" pitchFamily="18" charset="0"/>
                <a:cs typeface="Times New Roman" panose="02020603050405020304" pitchFamily="18" charset="0"/>
              </a:rPr>
              <a:t>Esporsi gradualmente a sensazioni corporee temute (es. esercizi fisici che fanno aumentare il battito cardiaco).</a:t>
            </a:r>
            <a:endParaRPr lang="it-IT" sz="4400" dirty="0">
              <a:latin typeface="Aptos" panose="020B0004020202020204" pitchFamily="34" charset="0"/>
              <a:ea typeface="Aptos" panose="020B0004020202020204" pitchFamily="34" charset="0"/>
              <a:cs typeface="Times New Roman" panose="02020603050405020304" pitchFamily="18"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Esporsi a situazioni evitate (es. leggere articoli di salute senza compulsioni di controllo).</a:t>
            </a: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Prevenire i rituali di rassicurazione (non chiedere continuamente pareri medici).</a:t>
            </a:r>
          </a:p>
          <a:p>
            <a:pPr lvl="0">
              <a:spcAft>
                <a:spcPts val="900"/>
              </a:spcAft>
              <a:buFont typeface="+mj-lt"/>
              <a:buAutoNum type="arabicPeriod"/>
              <a:tabLst>
                <a:tab pos="457200" algn="l"/>
                <a:tab pos="457200" algn="l"/>
                <a:tab pos="457200" algn="l"/>
                <a:tab pos="457200" algn="l"/>
                <a:tab pos="457200" algn="l"/>
                <a:tab pos="457200" algn="l"/>
                <a:tab pos="457200" algn="l"/>
                <a:tab pos="4572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570000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E2FBBD-2BA0-93F4-5C12-D0763D85CA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65B6939-8CD4-2125-BED2-4E246E941899}"/>
              </a:ext>
            </a:extLst>
          </p:cNvPr>
          <p:cNvSpPr>
            <a:spLocks noGrp="1"/>
          </p:cNvSpPr>
          <p:nvPr>
            <p:ph idx="1"/>
          </p:nvPr>
        </p:nvSpPr>
        <p:spPr/>
        <p:txBody>
          <a:bodyPr>
            <a:normAutofit fontScale="32500" lnSpcReduction="20000"/>
          </a:bodyPr>
          <a:lstStyle/>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457200" algn="l"/>
                <a:tab pos="9144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Riduzione dei controlli e dei comportamenti di rassicurazione</a:t>
            </a:r>
            <a:br>
              <a:rPr lang="it-IT" sz="4400" dirty="0">
                <a:latin typeface="Times New Roman" panose="02020603050405020304" pitchFamily="18" charset="0"/>
                <a:ea typeface="Times New Roman" panose="02020603050405020304" pitchFamily="18" charset="0"/>
                <a:cs typeface="Aptos" panose="020B0004020202020204" pitchFamily="34" charset="0"/>
              </a:rPr>
            </a:br>
            <a:r>
              <a:rPr lang="it-IT" sz="4400" dirty="0">
                <a:latin typeface="Times New Roman" panose="02020603050405020304" pitchFamily="18" charset="0"/>
                <a:ea typeface="Times New Roman" panose="02020603050405020304" pitchFamily="18" charset="0"/>
                <a:cs typeface="Times New Roman" panose="02020603050405020304" pitchFamily="18" charset="0"/>
              </a:rPr>
              <a:t>Monitoraggio dei comportamenti (quante volte si misura la pressione, si consulta il medico, ecc.).</a:t>
            </a:r>
            <a:endParaRPr lang="it-IT" sz="4400" dirty="0">
              <a:latin typeface="Aptos" panose="020B0004020202020204" pitchFamily="34" charset="0"/>
              <a:ea typeface="Aptos" panose="020B0004020202020204" pitchFamily="34" charset="0"/>
              <a:cs typeface="Times New Roman" panose="02020603050405020304" pitchFamily="18"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Programmare riduzione graduale.</a:t>
            </a:r>
          </a:p>
          <a:p>
            <a:pPr lvl="0">
              <a:spcAft>
                <a:spcPts val="900"/>
              </a:spcAft>
              <a:buFont typeface="+mj-lt"/>
              <a:buAutoNum type="arabicPeriod"/>
              <a:tabLst>
                <a:tab pos="457200" algn="l"/>
                <a:tab pos="457200" algn="l"/>
                <a:tab pos="457200" algn="l"/>
                <a:tab pos="457200" algn="l"/>
                <a:tab pos="457200" algn="l"/>
                <a:tab pos="457200" algn="l"/>
                <a:tab pos="457200" algn="l"/>
                <a:tab pos="457200" algn="l"/>
                <a:tab pos="4572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457200" algn="l"/>
                <a:tab pos="457200" algn="l"/>
                <a:tab pos="9144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Mindfulness e tecniche di gestione dell’ansia</a:t>
            </a:r>
            <a:br>
              <a:rPr lang="it-IT" sz="4400" dirty="0">
                <a:latin typeface="Times New Roman" panose="02020603050405020304" pitchFamily="18" charset="0"/>
                <a:ea typeface="Times New Roman" panose="02020603050405020304" pitchFamily="18" charset="0"/>
                <a:cs typeface="Aptos" panose="020B0004020202020204" pitchFamily="34" charset="0"/>
              </a:rPr>
            </a:br>
            <a:r>
              <a:rPr lang="it-IT" sz="4400" dirty="0">
                <a:latin typeface="Times New Roman" panose="02020603050405020304" pitchFamily="18" charset="0"/>
                <a:ea typeface="Times New Roman" panose="02020603050405020304" pitchFamily="18" charset="0"/>
                <a:cs typeface="Times New Roman" panose="02020603050405020304" pitchFamily="18" charset="0"/>
              </a:rPr>
              <a:t>Addestramento alla consapevolezza non giudicante delle sensazioni corporee.</a:t>
            </a:r>
            <a:endParaRPr lang="it-IT" sz="4400" dirty="0">
              <a:latin typeface="Aptos" panose="020B0004020202020204" pitchFamily="34" charset="0"/>
              <a:ea typeface="Aptos" panose="020B0004020202020204" pitchFamily="34" charset="0"/>
              <a:cs typeface="Times New Roman" panose="02020603050405020304" pitchFamily="18"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Tecniche di rilassamento e respirazione.</a:t>
            </a:r>
          </a:p>
          <a:p>
            <a:pPr lvl="0">
              <a:spcAft>
                <a:spcPts val="900"/>
              </a:spcAft>
              <a:buFont typeface="+mj-lt"/>
              <a:buAutoNum type="arabicPeriod"/>
              <a:tabLst>
                <a:tab pos="457200" algn="l"/>
                <a:tab pos="457200" algn="l"/>
                <a:tab pos="457200" algn="l"/>
                <a:tab pos="457200" algn="l"/>
                <a:tab pos="457200" algn="l"/>
                <a:tab pos="457200" algn="l"/>
                <a:tab pos="457200" algn="l"/>
                <a:tab pos="457200" algn="l"/>
                <a:tab pos="457200" algn="l"/>
                <a:tab pos="4572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457200" algn="l"/>
                <a:tab pos="457200" algn="l"/>
                <a:tab pos="457200" algn="l"/>
                <a:tab pos="914400" algn="l"/>
              </a:tabLst>
            </a:pPr>
            <a:r>
              <a:rPr lang="it-IT" sz="4400" dirty="0">
                <a:latin typeface="Times New Roman" panose="02020603050405020304" pitchFamily="18" charset="0"/>
                <a:ea typeface="Times New Roman" panose="02020603050405020304" pitchFamily="18" charset="0"/>
                <a:cs typeface="Aptos" panose="020B0004020202020204" pitchFamily="34" charset="0"/>
              </a:rPr>
              <a:t>Prevenzione delle ricadute</a:t>
            </a:r>
            <a:br>
              <a:rPr lang="it-IT" sz="4400" dirty="0">
                <a:latin typeface="Times New Roman" panose="02020603050405020304" pitchFamily="18" charset="0"/>
                <a:ea typeface="Times New Roman" panose="02020603050405020304" pitchFamily="18" charset="0"/>
                <a:cs typeface="Aptos" panose="020B0004020202020204" pitchFamily="34" charset="0"/>
              </a:rPr>
            </a:br>
            <a:r>
              <a:rPr lang="it-IT" sz="4400" dirty="0">
                <a:latin typeface="Times New Roman" panose="02020603050405020304" pitchFamily="18" charset="0"/>
                <a:ea typeface="Times New Roman" panose="02020603050405020304" pitchFamily="18" charset="0"/>
                <a:cs typeface="Times New Roman" panose="02020603050405020304" pitchFamily="18" charset="0"/>
              </a:rPr>
              <a:t>Identificazione dei segnali precoci di ricomparsa della paura.</a:t>
            </a:r>
            <a:endParaRPr lang="it-IT" sz="4400" dirty="0">
              <a:latin typeface="Aptos" panose="020B0004020202020204" pitchFamily="34" charset="0"/>
              <a:ea typeface="Aptos" panose="020B0004020202020204" pitchFamily="34" charset="0"/>
              <a:cs typeface="Times New Roman" panose="02020603050405020304" pitchFamily="18" charset="0"/>
            </a:endParaRPr>
          </a:p>
          <a:p>
            <a:pPr lvl="1">
              <a:spcAft>
                <a:spcPts val="900"/>
              </a:spcAft>
              <a:buSzPts val="1000"/>
              <a:buFont typeface="Courier New" panose="02070309020205020404" pitchFamily="49" charset="0"/>
              <a:buChar char="o"/>
              <a:tabLst>
                <a:tab pos="457200" algn="l"/>
                <a:tab pos="457200" algn="l"/>
                <a:tab pos="457200" algn="l"/>
                <a:tab pos="457200" algn="l"/>
                <a:tab pos="457200" algn="l"/>
                <a:tab pos="457200" algn="l"/>
                <a:tab pos="457200" algn="l"/>
                <a:tab pos="457200" algn="l"/>
                <a:tab pos="457200" algn="l"/>
                <a:tab pos="457200" algn="l"/>
                <a:tab pos="914400" algn="l"/>
              </a:tabLst>
            </a:pPr>
            <a:r>
              <a:rPr lang="it-IT" sz="4400" dirty="0">
                <a:latin typeface="Aptos" panose="020B0004020202020204" pitchFamily="34" charset="0"/>
                <a:ea typeface="Aptos" panose="020B0004020202020204" pitchFamily="34" charset="0"/>
                <a:cs typeface="Times New Roman" panose="02020603050405020304" pitchFamily="18" charset="0"/>
              </a:rPr>
              <a:t>Piano d’azione per gestire future preoccupazioni di salute.</a:t>
            </a:r>
          </a:p>
          <a:p>
            <a:pPr marL="0" lvl="0" indent="0">
              <a:spcAft>
                <a:spcPts val="900"/>
              </a:spcAft>
              <a:buNone/>
              <a:tabLst>
                <a:tab pos="457200" algn="l"/>
                <a:tab pos="457200" algn="l"/>
                <a:tab pos="457200" algn="l"/>
                <a:tab pos="457200" algn="l"/>
                <a:tab pos="457200" algn="l"/>
                <a:tab pos="457200" algn="l"/>
                <a:tab pos="457200" algn="l"/>
                <a:tab pos="457200" algn="l"/>
                <a:tab pos="457200" algn="l"/>
                <a:tab pos="457200" algn="l"/>
                <a:tab pos="457200" algn="l"/>
              </a:tabLst>
            </a:pPr>
            <a:r>
              <a:rPr lang="it-IT" sz="4400" dirty="0">
                <a:latin typeface="Times New Roman" panose="02020603050405020304" pitchFamily="18" charset="0"/>
                <a:ea typeface="Aptos" panose="020B0004020202020204" pitchFamily="34"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pPr lvl="0">
              <a:spcAft>
                <a:spcPts val="1050"/>
              </a:spcAft>
              <a:buFont typeface="+mj-lt"/>
              <a:buAutoNum type="arabicPeriod"/>
              <a:tabLst>
                <a:tab pos="457200" algn="l"/>
                <a:tab pos="457200" algn="l"/>
                <a:tab pos="457200" algn="l"/>
                <a:tab pos="457200" algn="l"/>
                <a:tab pos="457200" algn="l"/>
                <a:tab pos="457200" algn="l"/>
                <a:tab pos="457200" algn="l"/>
                <a:tab pos="457200" algn="l"/>
                <a:tab pos="457200" algn="l"/>
                <a:tab pos="457200" algn="l"/>
              </a:tabLst>
            </a:pPr>
            <a:r>
              <a:rPr lang="it-IT" sz="4400" b="1" dirty="0">
                <a:latin typeface="TimesNewRomanPS-BoldMT"/>
                <a:ea typeface="Aptos" panose="020B0004020202020204" pitchFamily="34" charset="0"/>
                <a:cs typeface="Times New Roman" panose="02020603050405020304" pitchFamily="18" charset="0"/>
              </a:rPr>
              <a:t>Formato tipico</a:t>
            </a:r>
            <a:r>
              <a:rPr lang="it-IT" sz="4400" dirty="0">
                <a:latin typeface="Aptos" panose="020B0004020202020204" pitchFamily="34" charset="0"/>
                <a:ea typeface="Aptos" panose="020B0004020202020204" pitchFamily="34" charset="0"/>
                <a:cs typeface="Aptos" panose="020B0004020202020204" pitchFamily="34" charset="0"/>
              </a:rPr>
              <a:t> </a:t>
            </a:r>
            <a:r>
              <a:rPr lang="it-IT" sz="4400" dirty="0">
                <a:latin typeface="Times New Roman" panose="02020603050405020304" pitchFamily="18" charset="0"/>
                <a:ea typeface="Aptos" panose="020B0004020202020204" pitchFamily="34" charset="0"/>
                <a:cs typeface="Aptos" panose="020B0004020202020204" pitchFamily="34" charset="0"/>
              </a:rPr>
              <a:t> </a:t>
            </a:r>
            <a:endParaRPr lang="it-IT" sz="4400" dirty="0">
              <a:latin typeface="Aptos" panose="020B0004020202020204" pitchFamily="34" charset="0"/>
              <a:ea typeface="Aptos" panose="020B0004020202020204" pitchFamily="34" charset="0"/>
              <a:cs typeface="Aptos" panose="020B0004020202020204" pitchFamily="34" charset="0"/>
            </a:endParaRPr>
          </a:p>
          <a:p>
            <a:pPr>
              <a:buNone/>
            </a:pPr>
            <a:r>
              <a:rPr lang="it-IT" sz="4400" dirty="0">
                <a:latin typeface="Times New Roman" panose="02020603050405020304" pitchFamily="18" charset="0"/>
                <a:ea typeface="Times New Roman" panose="02020603050405020304" pitchFamily="18" charset="0"/>
                <a:cs typeface="Aptos" panose="020B0004020202020204" pitchFamily="34" charset="0"/>
              </a:rPr>
              <a:t>Durata: 12–20 sedute settimanali (individuali o di gruppo).</a:t>
            </a:r>
            <a:r>
              <a:rPr lang="it-IT" sz="4400" dirty="0">
                <a:latin typeface="Aptos" panose="020B0004020202020204" pitchFamily="34" charset="0"/>
                <a:ea typeface="Aptos" panose="020B0004020202020204" pitchFamily="34" charset="0"/>
                <a:cs typeface="Aptos" panose="020B0004020202020204" pitchFamily="34" charset="0"/>
              </a:rPr>
              <a:t> </a:t>
            </a:r>
            <a:r>
              <a:rPr lang="it-IT" sz="4400" dirty="0" err="1">
                <a:latin typeface="Times New Roman" panose="02020603050405020304" pitchFamily="18" charset="0"/>
                <a:ea typeface="Times New Roman" panose="02020603050405020304" pitchFamily="18" charset="0"/>
                <a:cs typeface="Aptos" panose="020B0004020202020204" pitchFamily="34" charset="0"/>
              </a:rPr>
              <a:t>Homework</a:t>
            </a:r>
            <a:r>
              <a:rPr lang="it-IT" sz="4400" dirty="0">
                <a:latin typeface="Times New Roman" panose="02020603050405020304" pitchFamily="18" charset="0"/>
                <a:ea typeface="Times New Roman" panose="02020603050405020304" pitchFamily="18" charset="0"/>
                <a:cs typeface="Aptos" panose="020B0004020202020204" pitchFamily="34" charset="0"/>
              </a:rPr>
              <a:t>: diario dei pensieri, esercizi di esposizione, monitoraggio dei controlli.</a:t>
            </a:r>
            <a:r>
              <a:rPr lang="it-IT" sz="4400" dirty="0">
                <a:latin typeface="Aptos" panose="020B0004020202020204" pitchFamily="34" charset="0"/>
                <a:ea typeface="Aptos" panose="020B0004020202020204" pitchFamily="34" charset="0"/>
                <a:cs typeface="Aptos" panose="020B0004020202020204" pitchFamily="34" charset="0"/>
              </a:rPr>
              <a:t> </a:t>
            </a:r>
            <a:r>
              <a:rPr lang="it-IT" sz="4400" dirty="0">
                <a:latin typeface="Times New Roman" panose="02020603050405020304" pitchFamily="18" charset="0"/>
                <a:ea typeface="Times New Roman" panose="02020603050405020304" pitchFamily="18" charset="0"/>
                <a:cs typeface="Aptos" panose="020B0004020202020204" pitchFamily="34" charset="0"/>
              </a:rPr>
              <a:t>Possibile integrazione con farmaci (SSRI) nei casi gravi.</a:t>
            </a:r>
            <a:r>
              <a:rPr lang="it-IT" sz="4400" dirty="0">
                <a:latin typeface="Aptos" panose="020B0004020202020204" pitchFamily="34" charset="0"/>
                <a:ea typeface="Aptos" panose="020B0004020202020204" pitchFamily="34" charset="0"/>
                <a:cs typeface="Aptos" panose="020B0004020202020204" pitchFamily="34" charset="0"/>
              </a:rPr>
              <a:t> </a:t>
            </a:r>
            <a:endParaRPr lang="it-IT" sz="4400" dirty="0"/>
          </a:p>
          <a:p>
            <a:endParaRPr lang="it-IT" dirty="0"/>
          </a:p>
        </p:txBody>
      </p:sp>
    </p:spTree>
    <p:extLst>
      <p:ext uri="{BB962C8B-B14F-4D97-AF65-F5344CB8AC3E}">
        <p14:creationId xmlns:p14="http://schemas.microsoft.com/office/powerpoint/2010/main" val="27406114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66C5E-FE26-6317-FC39-458278F5D78A}"/>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Terapia di Accettazione e Impegno (ACT)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D8428F2-F6B9-6BB3-6D26-35A0116BEE70}"/>
              </a:ext>
            </a:extLst>
          </p:cNvPr>
          <p:cNvSpPr>
            <a:spLocks noGrp="1"/>
          </p:cNvSpPr>
          <p:nvPr>
            <p:ph idx="1"/>
          </p:nvPr>
        </p:nvSpPr>
        <p:spPr/>
        <p:txBody>
          <a:bodyPr>
            <a:normAutofit fontScale="85000" lnSpcReduction="1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La ACT è una forma di terapia cognitivo-comportamentale che enfatizza l’accettazione dell’ansia e delle emozioni negative piuttosto che cercare di eliminarle. I pazienti imparano a sviluppare una relazione più sana con i loro pensieri e sensazioni, accettando che l’ansia faccia parte della vita e concentrandosi su ciò che è importante per loro (valori personali) piuttosto che sui sintomi fisici.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06261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DEEC1-B8D2-30F1-F236-38735951CF50}"/>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Psicoeducazione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51B3304-A64F-3970-9D55-BB02E1501B3B}"/>
              </a:ext>
            </a:extLst>
          </p:cNvPr>
          <p:cNvSpPr>
            <a:spLocks noGrp="1"/>
          </p:cNvSpPr>
          <p:nvPr>
            <p:ph idx="1"/>
          </p:nvPr>
        </p:nvSpPr>
        <p:spPr/>
        <p:txBody>
          <a:bodyPr>
            <a:normAutofit fontScale="62500" lnSpcReduction="20000"/>
          </a:bodyPr>
          <a:lstStyle/>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La psicoeducazione è una componente essenziale del trattamento. Aiuta il paziente a comprendere:</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La natura dell’ansia da malattia e i suoi sintomi.</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Come il corpo può manifestare sintomi fisici legati all’ansia.</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	La differenza tra sensazioni corporee normali e sintomi di malattie gravi.</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Questa conoscenza può ridurre la preoccupazione eccessiva e migliorare la capacità del paziente di gestire l’ansia.</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33257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01C84D-7643-D0AA-E669-30B0968BB860}"/>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Terapia Farmacologica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968C416-2777-4CB0-904F-08D0E27AD6C5}"/>
              </a:ext>
            </a:extLst>
          </p:cNvPr>
          <p:cNvSpPr>
            <a:spLocks noGrp="1"/>
          </p:cNvSpPr>
          <p:nvPr>
            <p:ph idx="1"/>
          </p:nvPr>
        </p:nvSpPr>
        <p:spPr/>
        <p:txBody>
          <a:bodyPr>
            <a:normAutofit fontScale="70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In alcuni casi, l’uso di farmaci può essere utile, soprattutto se l’ansia è grave e interferisce significativamente con la vita quotidiana. I farmaci più comunemente utilizzati includono: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Antidepressivi SSRI (inibitori selettivi della ricaptazione della serotonina): Questi farmaci, come la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sertralina</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o l’</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escitalopram</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sono spesso prescritti per ridurre l’ansia e migliorare l’umore.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Benzodiazepine: Utilizzate con cautela per trattamenti a breve termine, poiché possono indurre dipendenza.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7577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43608" y="1714488"/>
            <a:ext cx="7200800" cy="4234792"/>
          </a:xfrm>
        </p:spPr>
        <p:txBody>
          <a:bodyPr>
            <a:normAutofit lnSpcReduction="10000"/>
          </a:bodyPr>
          <a:lstStyle/>
          <a:p>
            <a:r>
              <a:rPr lang="it-IT" sz="1800" dirty="0">
                <a:latin typeface="+mj-lt"/>
              </a:rPr>
              <a:t> </a:t>
            </a:r>
            <a:r>
              <a:rPr lang="it-IT" sz="1800" dirty="0"/>
              <a:t>Nel DSM-5-TR (2022) i Disturbi da sintomi somatici e disturbi correlati costituiscono una categoria diagnostica che ha sostituito e riorganizzato alcune diagnosi presenti nel DSM-IV (come ipocondria, disturbo di somatizzazione e disturbo da dolore </a:t>
            </a:r>
            <a:r>
              <a:rPr lang="it-IT" sz="1800" dirty="0" err="1"/>
              <a:t>somatoforme</a:t>
            </a:r>
            <a:r>
              <a:rPr lang="it-IT" sz="1800" dirty="0"/>
              <a:t>).</a:t>
            </a:r>
            <a:endParaRPr lang="it-IT" sz="1400" dirty="0"/>
          </a:p>
          <a:p>
            <a:r>
              <a:rPr lang="it-IT" sz="1800" dirty="0"/>
              <a:t> </a:t>
            </a:r>
            <a:endParaRPr lang="it-IT" sz="3200" dirty="0"/>
          </a:p>
          <a:p>
            <a:pPr>
              <a:buFont typeface="Arial" pitchFamily="34" charset="0"/>
              <a:buChar char="•"/>
            </a:pPr>
            <a:endParaRPr lang="it-IT" sz="1800" dirty="0">
              <a:latin typeface="+mj-lt"/>
            </a:endParaRPr>
          </a:p>
          <a:p>
            <a:pPr>
              <a:buFont typeface="Arial" pitchFamily="34" charset="0"/>
              <a:buChar char="•"/>
            </a:pPr>
            <a:r>
              <a:rPr lang="it-IT" sz="1800" dirty="0">
                <a:latin typeface="+mj-lt"/>
              </a:rPr>
              <a:t> Questo capitolo comprende le seguenti diagnosi: </a:t>
            </a:r>
          </a:p>
          <a:p>
            <a:pPr>
              <a:buFontTx/>
              <a:buChar char="-"/>
            </a:pPr>
            <a:r>
              <a:rPr lang="it-IT" sz="1800" b="1" dirty="0">
                <a:latin typeface="+mj-lt"/>
              </a:rPr>
              <a:t> disturbo da sintomi somatici</a:t>
            </a:r>
            <a:r>
              <a:rPr lang="it-IT" sz="1800" dirty="0">
                <a:latin typeface="+mj-lt"/>
              </a:rPr>
              <a:t>, </a:t>
            </a:r>
          </a:p>
          <a:p>
            <a:pPr>
              <a:buFontTx/>
              <a:buChar char="-"/>
            </a:pPr>
            <a:r>
              <a:rPr lang="it-IT" sz="1800" b="1" dirty="0">
                <a:latin typeface="+mj-lt"/>
              </a:rPr>
              <a:t> disturbo da ansia di malattia</a:t>
            </a:r>
            <a:r>
              <a:rPr lang="it-IT" sz="1800" dirty="0">
                <a:latin typeface="+mj-lt"/>
              </a:rPr>
              <a:t>, </a:t>
            </a:r>
          </a:p>
          <a:p>
            <a:pPr>
              <a:buFontTx/>
              <a:buChar char="-"/>
            </a:pPr>
            <a:r>
              <a:rPr lang="it-IT" sz="1800" b="1" dirty="0">
                <a:latin typeface="+mj-lt"/>
              </a:rPr>
              <a:t> disturbo di conversione</a:t>
            </a:r>
            <a:r>
              <a:rPr lang="it-IT" sz="1800" dirty="0">
                <a:latin typeface="+mj-lt"/>
              </a:rPr>
              <a:t> (disturbo da sintomi neurologici funzionali), </a:t>
            </a:r>
          </a:p>
          <a:p>
            <a:pPr>
              <a:buFontTx/>
              <a:buChar char="-"/>
            </a:pPr>
            <a:r>
              <a:rPr lang="it-IT" sz="1800" b="1" dirty="0">
                <a:latin typeface="+mj-lt"/>
              </a:rPr>
              <a:t> fattori psicologici che influenzano altre condizioni mediche</a:t>
            </a:r>
            <a:r>
              <a:rPr lang="it-IT" sz="1800" dirty="0">
                <a:latin typeface="+mj-lt"/>
              </a:rPr>
              <a:t>, </a:t>
            </a:r>
          </a:p>
          <a:p>
            <a:pPr>
              <a:buFontTx/>
              <a:buChar char="-"/>
            </a:pPr>
            <a:r>
              <a:rPr lang="it-IT" sz="1800" b="1" dirty="0">
                <a:latin typeface="+mj-lt"/>
              </a:rPr>
              <a:t> disturbo fittizio</a:t>
            </a:r>
            <a:r>
              <a:rPr lang="it-IT" sz="1800" dirty="0">
                <a:latin typeface="+mj-lt"/>
              </a:rPr>
              <a:t>, </a:t>
            </a:r>
          </a:p>
          <a:p>
            <a:pPr>
              <a:buFontTx/>
              <a:buChar char="-"/>
            </a:pPr>
            <a:r>
              <a:rPr lang="it-IT" sz="1800" dirty="0">
                <a:latin typeface="+mj-lt"/>
              </a:rPr>
              <a:t> disturbo da sintomi somatici e disturbi correlati </a:t>
            </a:r>
            <a:r>
              <a:rPr lang="it-IT" sz="1800" b="1" dirty="0">
                <a:latin typeface="+mj-lt"/>
              </a:rPr>
              <a:t>con altra specificazione</a:t>
            </a:r>
            <a:r>
              <a:rPr lang="it-IT" sz="1800" dirty="0">
                <a:latin typeface="+mj-lt"/>
              </a:rPr>
              <a:t>,</a:t>
            </a:r>
          </a:p>
          <a:p>
            <a:pPr>
              <a:buFontTx/>
              <a:buChar char="-"/>
            </a:pPr>
            <a:r>
              <a:rPr lang="it-IT" sz="1800" dirty="0">
                <a:latin typeface="+mj-lt"/>
              </a:rPr>
              <a:t> disturbo da sintomi somatici e disturbi correlati </a:t>
            </a:r>
            <a:r>
              <a:rPr lang="it-IT" sz="1800" b="1" dirty="0">
                <a:latin typeface="+mj-lt"/>
              </a:rPr>
              <a:t>senza specificazione</a:t>
            </a:r>
            <a:r>
              <a:rPr lang="it-IT" sz="1800" dirty="0">
                <a:latin typeface="+mj-lt"/>
              </a:rPr>
              <a:t>. </a:t>
            </a:r>
          </a:p>
        </p:txBody>
      </p:sp>
      <p:sp>
        <p:nvSpPr>
          <p:cNvPr id="3" name="Titolo 2"/>
          <p:cNvSpPr>
            <a:spLocks noGrp="1"/>
          </p:cNvSpPr>
          <p:nvPr>
            <p:ph type="title"/>
          </p:nvPr>
        </p:nvSpPr>
        <p:spPr/>
        <p:txBody>
          <a:bodyPr/>
          <a:lstStyle/>
          <a:p>
            <a:r>
              <a:rPr lang="it-IT" sz="1650" dirty="0"/>
              <a:t> </a:t>
            </a:r>
          </a:p>
        </p:txBody>
      </p:sp>
    </p:spTree>
    <p:extLst>
      <p:ext uri="{BB962C8B-B14F-4D97-AF65-F5344CB8AC3E}">
        <p14:creationId xmlns:p14="http://schemas.microsoft.com/office/powerpoint/2010/main" val="3750930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8B650-1EEA-65EB-5085-C067EB3293DA}"/>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Terapie di Rilassamento e Mindfulness</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D8C3659-7F76-ADE3-B5AF-4433F600C595}"/>
              </a:ext>
            </a:extLst>
          </p:cNvPr>
          <p:cNvSpPr>
            <a:spLocks noGrp="1"/>
          </p:cNvSpPr>
          <p:nvPr>
            <p:ph idx="1"/>
          </p:nvPr>
        </p:nvSpPr>
        <p:spPr/>
        <p:txBody>
          <a:bodyPr>
            <a:normAutofit fontScale="85000" lnSpcReduction="10000"/>
          </a:bodyPr>
          <a:lstStyle/>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Le tecniche di rilassamento, come la respirazione profonda, il rilassamento muscolare progressivo e la mindfulness, possono aiutare a gestire i sintomi fisici dell’ansia, come la tensione muscolare e il battito cardiaco accelerato. La mindfulness, in particolare, aiuta i pazienti a concentrarsi sul presente e a ridurre il controllo ossessivo sulle sensazioni corporee.</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03660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02AB40-B243-C423-97FC-EC10ADF56E2F}"/>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6. Approcci Comportamentali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D42150A-041B-4E40-882F-A9C85063F92D}"/>
              </a:ext>
            </a:extLst>
          </p:cNvPr>
          <p:cNvSpPr>
            <a:spLocks noGrp="1"/>
          </p:cNvSpPr>
          <p:nvPr>
            <p:ph idx="1"/>
          </p:nvPr>
        </p:nvSpPr>
        <p:spPr/>
        <p:txBody>
          <a:bodyPr>
            <a:normAutofit fontScale="70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A volte vengono utilizzati interventi comportamentali che mirano a modificare le abitudini legate all’ansia per la salute: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Limitare le ricerche ossessive: I pazienti vengono incoraggiati a ridurre o interrompere la ricerca online di informazioni mediche, un comportamento che spesso alimenta l’ansia.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Rinforzo positivo: Incrementare comportamenti legati al benessere, come l’esercizio fisico o la socializzazione, che distolgono l’attenzione dalla malattia temuta.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936399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9317E9-4CD6-5668-1F43-CAEC4FCB8715}"/>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Supporto Sociale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EF5C32C-4E3E-E7AB-F997-23BA924C3634}"/>
              </a:ext>
            </a:extLst>
          </p:cNvPr>
          <p:cNvSpPr>
            <a:spLocks noGrp="1"/>
          </p:cNvSpPr>
          <p:nvPr>
            <p:ph idx="1"/>
          </p:nvPr>
        </p:nvSpPr>
        <p:spPr/>
        <p:txBody>
          <a:bodyPr>
            <a:normAutofit fontScale="925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Il coinvolgimento di familiari e amici può essere utile per ridurre i comportamenti di rassicurazione eccessiva e fornire un supporto emotivo costruttivo. È importante che i familiari siano istruiti su come rispondere alle preoccupazioni senza alimentare l’ansia del paziente.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621060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6466AD-484D-D64A-C354-2D768CF8017C}"/>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8. Monitoraggio e prevenzione delle ricadute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D04B186-FF5E-F33A-A3F6-FCE092E573BB}"/>
              </a:ext>
            </a:extLst>
          </p:cNvPr>
          <p:cNvSpPr>
            <a:spLocks noGrp="1"/>
          </p:cNvSpPr>
          <p:nvPr>
            <p:ph idx="1"/>
          </p:nvPr>
        </p:nvSpPr>
        <p:spPr/>
        <p:txBody>
          <a:bodyPr>
            <a:normAutofit fontScale="92500"/>
          </a:bodyPr>
          <a:lstStyle/>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Poiché l’ansia da malattia può essere un disturbo cronico, il monitoraggio a lungo termine e l’implementazione di strategie per prevenire le ricadute sono fondamentali. Il paziente può avere bisogno di continue sedute di terapia di mantenimento o check-in periodici.</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559375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C8903-C167-3DAD-0C18-09682A5DB8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BC9CF3-4D52-62EF-BA23-30642BC40BF2}"/>
              </a:ext>
            </a:extLst>
          </p:cNvPr>
          <p:cNvSpPr>
            <a:spLocks noGrp="1"/>
          </p:cNvSpPr>
          <p:nvPr>
            <p:ph idx="1"/>
          </p:nvPr>
        </p:nvSpPr>
        <p:spPr/>
        <p:txBody>
          <a:bodyPr>
            <a:normAutofit fontScale="70000" lnSpcReduction="20000"/>
          </a:bodyPr>
          <a:lstStyle/>
          <a:p>
            <a:pPr marL="0" indent="0" algn="just">
              <a:lnSpc>
                <a:spcPct val="115000"/>
              </a:lnSpc>
              <a:buNone/>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Il trattamento dell’ansia da malattia è multidisciplinare, combinando approcci psicoterapeutici e, se necessario, farmacologici. Con un trattamento adeguato, molte persone riescono a migliorare significativamente la loro qualità di vita, riducendo l’impatto dell’ansia sulle loro attività quotidiane.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La Terapia Cognitivo-Comportamentale (TCC) è considerata uno dei trattamenti più efficaci per l’ansia da malattia (noto anche come disturbo d’ansia per la salute). L’obiettivo principale della TCC è aiutare il paziente a identificare e modificare i pensieri e i comportamenti disfunzionali legati alle preoccupazioni per la salute. Di seguito sono riportate le componenti principali della TCC applicata a questa condizione.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30328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B1E3BD-57DC-C1EC-5ED4-DB3AC46C7E3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063F2F9-72A0-8ABB-2B24-E37B638611DD}"/>
              </a:ext>
            </a:extLst>
          </p:cNvPr>
          <p:cNvSpPr>
            <a:spLocks noGrp="1"/>
          </p:cNvSpPr>
          <p:nvPr>
            <p:ph idx="1"/>
          </p:nvPr>
        </p:nvSpPr>
        <p:spPr/>
        <p:txBody>
          <a:bodyPr>
            <a:normAutofit fontScale="925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La Terapia Cognitivo-Comportamentale (TCC) è considerata uno dei trattamenti più efficaci per l’ansia da malattia (noto anche come disturbo d’ansia per la salute). L’obiettivo principale della TCC è aiutare il paziente a identificare e modificare i pensieri e i comportamenti disfunzionali legati alle preoccupazioni per la salute. Di seguito sono riportate le componenti principali della TCC applicata a questa condizione.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1. Educazione e concettualizzazione del disturbo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Nella fase iniziale, il terapeuta fornisce informazioni al paziente sull’ansia da malattia, spiegando come le normali sensazioni corporee siano spesso interpretate erroneamente come sintomi di malattie gravi. Questo aiuta il paziente a comprendere che l’ansia stessa può amplificare le percezioni corporee e generare ulteriore preoccupazione.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305525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6CFD9F-F2A2-9955-083F-607F4F35633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8ACA1F-5FC1-9D91-1452-A18F1C15F1B5}"/>
              </a:ext>
            </a:extLst>
          </p:cNvPr>
          <p:cNvSpPr>
            <a:spLocks noGrp="1"/>
          </p:cNvSpPr>
          <p:nvPr>
            <p:ph idx="1"/>
          </p:nvPr>
        </p:nvSpPr>
        <p:spPr/>
        <p:txBody>
          <a:bodyPr>
            <a:normAutofit fontScale="475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2. Ristrutturazione cognitiva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La ristrutturazione cognitiva è uno degli strumenti principali della TCC e si concentra sull’identificazione dei pensieri disfunzionali o irrazionali che alimentano l’ansia. I pazienti con ansia da malattia tendono a interpretare normali sensazioni corporee come indicatori di malattie gravi.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Identificazione dei pensieri catastrofici: Il terapeuta aiuta il paziente a riconoscere i pensieri disfunzionali, come “Se ho un mal di testa, potrei avere un tumore al cervello”.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Esame delle evidenze: Una volta identificati questi pensieri, il paziente è incoraggiato a esaminare le prove a favore e contro di essi. Ad esempio, il terapeuta potrebbe chiedere: “Quali altre spiegazioni potrebbero esserci per il mal di testa?”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Sviluppo di pensieri alternativi: Il terapeuta aiuta il paziente a sostituire i pensieri catastrofici con pensieri più realistici e adattivi, come “Il mal di testa potrebbe essere causato da stress o mancanza di sonno, non necessariamente da una malattia grave.”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654955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78D876-4E0D-9DC3-6CF1-9A8AA077D8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6AD53A0-E8F7-D64A-B91C-67A182D35F34}"/>
              </a:ext>
            </a:extLst>
          </p:cNvPr>
          <p:cNvSpPr>
            <a:spLocks noGrp="1"/>
          </p:cNvSpPr>
          <p:nvPr>
            <p:ph idx="1"/>
          </p:nvPr>
        </p:nvSpPr>
        <p:spPr/>
        <p:txBody>
          <a:bodyPr>
            <a:normAutofit fontScale="85000" lnSpcReduction="2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3. Esposizione ai trigger dell’ansia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L’esposizione è una tecnica essenziale nella TCC per l’ansia da malattia, poiché aiuta il paziente a ridurre l’evitamento e a sviluppare una tolleranza all’ansia legata alle sensazioni corporee o ai pensieri di malattia.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Esposizione graduale: Il paziente viene esposto in modo graduale alle situazioni o ai pensieri che scatenano l’ansia. Ad esempio, se un paziente teme di avere un problema cardiaco, potrebbe evitare di misurare il battito cardiaco o fare esercizio fisico per paura di innescare un attacco di cuore. Il terapeuta potrebbe iniziare a introdurre gradualmente attività come misurare il battito cardiaco o fare leggeri esercizi fisici, monitorando l’ansia e lavorando per diminuirla progressivamente.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Esposizione </a:t>
            </a:r>
            <a:r>
              <a:rPr lang="it-IT"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interocettiva</a:t>
            </a: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Questa tecnica prevede l’esposizione alle sensazioni corporee che provocano ansia. Ad esempio, se un paziente teme il battito cardiaco accelerato, il terapeuta potrebbe guidarlo in esercizi che simulano l’aumento della frequenza cardiaca, come correre sul posto o fare respiri rapidi. L’obiettivo è abituare il paziente a queste sensazioni e far sì che non le interpreti più come pericolose.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72457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53E7ED-F885-6B0E-527D-10433E2E1D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2F7F9DA-0120-6328-CC93-7C30A6867D6A}"/>
              </a:ext>
            </a:extLst>
          </p:cNvPr>
          <p:cNvSpPr>
            <a:spLocks noGrp="1"/>
          </p:cNvSpPr>
          <p:nvPr>
            <p:ph idx="1"/>
          </p:nvPr>
        </p:nvSpPr>
        <p:spPr/>
        <p:txBody>
          <a:bodyPr>
            <a:normAutofit fontScale="475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4. Riduzione dei comportamenti di rassicurazione e controllo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Le persone con ansia da malattia tendono a cercare rassicurazioni continue da medici o familiari, o a effettuare controlli ripetuti sui propri sintomi corporei (ad esempio, misurare la pressione o controllare il battito cardiaco). Questi comportamenti, sebbene forniscano sollievo temporaneo, tendono a mantenere l’ansia a lungo termine.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Riduzione della ricerca di rassicurazioni: Il terapeuta lavora con il paziente per ridurre gradualmente i comportamenti di rassicurazione. Ad esempio, il paziente potrebbe essere incoraggiato a limitare il numero di volte che controlla i propri sintomi o a evitare di cercare informazioni mediche su Internet.</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Sfidare il bisogno di controllo: Il paziente è aiutato a riconoscere che il controllo eccessivo dei sintomi non previene le malattie e, al contrario, amplifica l’ansia. Attraverso esercizi pratici, viene incoraggiato a tollerare l’incertezza riguardo alla propria salute.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543196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5B6A9-7B88-A8AA-96AB-8BF3F4DF22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7C7ACE7-FEE6-EE49-38D2-7EF96C0EEAE9}"/>
              </a:ext>
            </a:extLst>
          </p:cNvPr>
          <p:cNvSpPr>
            <a:spLocks noGrp="1"/>
          </p:cNvSpPr>
          <p:nvPr>
            <p:ph idx="1"/>
          </p:nvPr>
        </p:nvSpPr>
        <p:spPr/>
        <p:txBody>
          <a:bodyPr>
            <a:normAutofit/>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5. Esplorazione delle credenze riguardanti la malattia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Spesso, l’ansia da malattia è alimentata da convinzioni radicate riguardanti la vulnerabilità alle malattie o la gravità dei sintomi. Il terapeuta esplora con il paziente queste credenze e le sfida attraverso discussioni razionali.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Chiarire e sfidare le credenze: Ad esempio, un paziente potrebbe avere la convinzione che “Ogni sintomo fisico è segno di una malattia grave.” Il terapeuta lavorerà con il paziente per esaminare questa credenza e sostituirla con una più realistica, come “La maggior parte delle sensazioni corporee sono normali e non indicano malattie gravi.”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75040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buFont typeface="Arial" pitchFamily="34" charset="0"/>
              <a:buChar char="•"/>
            </a:pPr>
            <a:r>
              <a:rPr lang="it-IT" sz="1800" dirty="0">
                <a:latin typeface="+mj-lt"/>
              </a:rPr>
              <a:t> </a:t>
            </a:r>
            <a:r>
              <a:rPr lang="it-IT" sz="2400" dirty="0">
                <a:latin typeface="+mj-lt"/>
              </a:rPr>
              <a:t>Tutti i disturbi di questo capitolo hanno </a:t>
            </a:r>
            <a:r>
              <a:rPr lang="it-IT" sz="2400" b="1" dirty="0">
                <a:latin typeface="+mj-lt"/>
              </a:rPr>
              <a:t>una caratteristica comune</a:t>
            </a:r>
            <a:r>
              <a:rPr lang="it-IT" sz="2400" dirty="0">
                <a:latin typeface="+mj-lt"/>
              </a:rPr>
              <a:t>: la </a:t>
            </a:r>
            <a:r>
              <a:rPr lang="it-IT" sz="2400" b="1" dirty="0">
                <a:latin typeface="+mj-lt"/>
              </a:rPr>
              <a:t>rilevanza di sintomi somatici </a:t>
            </a:r>
            <a:r>
              <a:rPr lang="it-IT" sz="2400" dirty="0">
                <a:latin typeface="+mj-lt"/>
              </a:rPr>
              <a:t>associati a </a:t>
            </a:r>
            <a:r>
              <a:rPr lang="it-IT" sz="2400" b="1" dirty="0">
                <a:latin typeface="+mj-lt"/>
              </a:rPr>
              <a:t>disagio e compromissione significativi</a:t>
            </a:r>
            <a:r>
              <a:rPr lang="it-IT" sz="2400" dirty="0">
                <a:latin typeface="+mj-lt"/>
              </a:rPr>
              <a:t>.</a:t>
            </a:r>
          </a:p>
          <a:p>
            <a:pPr>
              <a:buFont typeface="Arial" pitchFamily="34" charset="0"/>
              <a:buChar char="•"/>
            </a:pPr>
            <a:r>
              <a:rPr lang="it-IT" sz="2400" dirty="0">
                <a:latin typeface="+mj-lt"/>
              </a:rPr>
              <a:t> Queste diagnosi sono state messe a punto in base a una riorganizzazione dei disturbi </a:t>
            </a:r>
            <a:r>
              <a:rPr lang="it-IT" sz="2400" dirty="0" err="1">
                <a:latin typeface="+mj-lt"/>
              </a:rPr>
              <a:t>somatoformi</a:t>
            </a:r>
            <a:r>
              <a:rPr lang="it-IT" sz="2400" dirty="0">
                <a:latin typeface="+mj-lt"/>
              </a:rPr>
              <a:t> del DSM-IV.</a:t>
            </a:r>
          </a:p>
          <a:p>
            <a:pPr>
              <a:buFont typeface="Arial" pitchFamily="34" charset="0"/>
              <a:buChar char="•"/>
            </a:pPr>
            <a:r>
              <a:rPr lang="it-IT" sz="2400" dirty="0">
                <a:latin typeface="+mj-lt"/>
              </a:rPr>
              <a:t> Le diagnosi descritte in questo capitolo si incontrano più frequentemente in medicina generale e in altri ambiti clinici rispetto alle strutture psichiatriche e di salute mentale.</a:t>
            </a:r>
          </a:p>
          <a:p>
            <a:endParaRPr lang="it-IT" sz="2400" dirty="0">
              <a:latin typeface="+mj-lt"/>
            </a:endParaRPr>
          </a:p>
          <a:p>
            <a:endParaRPr lang="it-IT" sz="1800" dirty="0">
              <a:latin typeface="+mj-lt"/>
            </a:endParaRPr>
          </a:p>
        </p:txBody>
      </p:sp>
      <p:sp>
        <p:nvSpPr>
          <p:cNvPr id="3" name="Titolo 2"/>
          <p:cNvSpPr>
            <a:spLocks noGrp="1"/>
          </p:cNvSpPr>
          <p:nvPr>
            <p:ph type="title"/>
          </p:nvPr>
        </p:nvSpPr>
        <p:spPr/>
        <p:txBody>
          <a:bodyPr/>
          <a:lstStyle/>
          <a:p>
            <a:r>
              <a:rPr lang="it-IT" sz="1650" dirty="0"/>
              <a:t> </a:t>
            </a:r>
          </a:p>
        </p:txBody>
      </p:sp>
    </p:spTree>
    <p:extLst>
      <p:ext uri="{BB962C8B-B14F-4D97-AF65-F5344CB8AC3E}">
        <p14:creationId xmlns:p14="http://schemas.microsoft.com/office/powerpoint/2010/main" val="26902990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9A853E-AAA3-E9F4-2D24-5CBC907B50A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4497081-22DB-780C-3C79-606E48DAA1DB}"/>
              </a:ext>
            </a:extLst>
          </p:cNvPr>
          <p:cNvSpPr>
            <a:spLocks noGrp="1"/>
          </p:cNvSpPr>
          <p:nvPr>
            <p:ph idx="1"/>
          </p:nvPr>
        </p:nvSpPr>
        <p:spPr/>
        <p:txBody>
          <a:bodyPr>
            <a:normAutofit fontScale="475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6. Mindfulness e tecniche di rilassamento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Le tecniche di mindfulness e rilassamento possono aiutare i pazienti a gestire l’ansia senza dover necessariamente agire sui sintomi fisici. La mindfulness insegna a rimanere nel momento presente e a osservare le sensazioni corporee senza giudicarle o cercare di cambiarle, mentre le tecniche di rilassamento (come la respirazione profonda o il rilassamento muscolare progressivo) possono ridurre la tensione fisica legata all’ansia.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Mindfulness: Il paziente impara a osservare i propri pensieri e sintomi fisici senza farsi travolgere da essi, mantenendo una distanza mentale che aiuta a ridurre l’ansia.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Tecniche di rilassamento: Possono includere esercizi di respirazione diaframmatica o rilassamento muscolare progressivo per gestire la componente fisica dell’ansia.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0683400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DC0188-C254-1036-1791-265F0EDC6A5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8D3C69F-D192-11B0-2325-4A911E555ED9}"/>
              </a:ext>
            </a:extLst>
          </p:cNvPr>
          <p:cNvSpPr>
            <a:spLocks noGrp="1"/>
          </p:cNvSpPr>
          <p:nvPr>
            <p:ph idx="1"/>
          </p:nvPr>
        </p:nvSpPr>
        <p:spPr/>
        <p:txBody>
          <a:bodyPr>
            <a:normAutofit fontScale="77500" lnSpcReduction="2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7. Prevenzione delle ricadute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Poiché l’ansia da malattia tende a essere cronica, è fondamentale lavorare su strategie di prevenzione delle ricadute. Il terapeuta aiuta il paziente a identificare i segnali precoci di una possibile ricaduta e a sviluppare un piano di azione per affrontarla.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Identificare i segnali d’allarme: Il paziente è incoraggiato a monitorare i propri pensieri e comportamenti, così da riconoscere rapidamente l’insorgenza di nuove preoccupazioni per la salute.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Piano d’azione: Viene sviluppato un piano personalizzato che include strategie di ristrutturazione cognitiva e tecniche di rilassamento per affrontare l’ansia se questa dovesse ripresentarsi.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Conclusione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La TCC per l’ansia da malattia è un approccio strutturato che mira a modificare i pensieri catastrofici e i comportamenti disfunzionali legati alla preoccupazione per la salute. Attraverso tecniche di ristrutturazione cognitiva, esposizione, gestione dei comportamenti di controllo e pratiche di mindfulness, il paziente può imparare a ridurre l’ansia e migliorare la propria qualità di vita.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5547571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5A6CDC-5AB4-06C2-A7CF-A68D200EEEC1}"/>
              </a:ext>
            </a:extLst>
          </p:cNvPr>
          <p:cNvSpPr>
            <a:spLocks noGrp="1"/>
          </p:cNvSpPr>
          <p:nvPr>
            <p:ph type="title"/>
          </p:nvPr>
        </p:nvSpPr>
        <p:spPr/>
        <p:txBody>
          <a:bodyPr/>
          <a:lstStyle/>
          <a:p>
            <a:r>
              <a:rPr lang="it-IT" dirty="0"/>
              <a:t>ACT</a:t>
            </a:r>
          </a:p>
        </p:txBody>
      </p:sp>
      <p:sp>
        <p:nvSpPr>
          <p:cNvPr id="3" name="Segnaposto contenuto 2">
            <a:extLst>
              <a:ext uri="{FF2B5EF4-FFF2-40B4-BE49-F238E27FC236}">
                <a16:creationId xmlns:a16="http://schemas.microsoft.com/office/drawing/2014/main" id="{C142B86D-84EA-E132-76EF-86ABD2F85C9C}"/>
              </a:ext>
            </a:extLst>
          </p:cNvPr>
          <p:cNvSpPr>
            <a:spLocks noGrp="1"/>
          </p:cNvSpPr>
          <p:nvPr>
            <p:ph idx="1"/>
          </p:nvPr>
        </p:nvSpPr>
        <p:spPr/>
        <p:txBody>
          <a:bodyPr>
            <a:normAutofit fontScale="85000" lnSpcReduction="10000"/>
          </a:bodyPr>
          <a:lstStyle/>
          <a:p>
            <a:pPr algn="just">
              <a:lnSpc>
                <a:spcPct val="115000"/>
              </a:lnSpc>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La Terapia di Accettazione e Impegno (ACT) è particolarmente efficace per il trattamento dell’ansia da malattia poiché si concentra sull’accettazione dell’esperienza interna e sull’impegno verso azioni coerenti con i propri valori, piuttosto che cercare di eliminare o controllare l’ansia. L’ACT è basata su sei processi principali, che lavorano insieme per aiutare i pazienti a sviluppare una relazione più flessibile con i propri pensieri e sintomi corporei.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5177071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76CF63-55F0-CAB0-1606-657FF819328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51C54D-2AB2-D049-1D09-1B5A15ECA3D6}"/>
              </a:ext>
            </a:extLst>
          </p:cNvPr>
          <p:cNvSpPr>
            <a:spLocks noGrp="1"/>
          </p:cNvSpPr>
          <p:nvPr>
            <p:ph idx="1"/>
          </p:nvPr>
        </p:nvSpPr>
        <p:spPr/>
        <p:txBody>
          <a:bodyPr>
            <a:normAutofit fontScale="625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I sei processi centrali dell’ACT nel trattamento dell’ansia da malattia: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1.	Accettazione: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L’accettazione in ACT significa permettere l’esistenza di sensazioni fisiche e ansia senza cercare di modificarle, evitarle o combatterle. Nella terapia dell’ansia da malattia, il paziente è incoraggiato a riconoscere i propri sintomi corporei e a tollerare l’incertezza e l’ansia che questi comportano, invece di cercare costantemente rassicurazioni o di evitare stimoli che evocano paura.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Un esercizio pratico potrebbe essere invitare il paziente a notare le sensazioni corporee senza etichettarle come “pericolose” o “gravi”, accogliendole come parte della loro esperienza umana, senza la necessità di agire subito su di esse.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09481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F89405-908D-EFAC-FC53-DDF04A1CF2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04C053-34A4-3B89-89AC-168CCAEE415A}"/>
              </a:ext>
            </a:extLst>
          </p:cNvPr>
          <p:cNvSpPr>
            <a:spLocks noGrp="1"/>
          </p:cNvSpPr>
          <p:nvPr>
            <p:ph idx="1"/>
          </p:nvPr>
        </p:nvSpPr>
        <p:spPr/>
        <p:txBody>
          <a:bodyPr>
            <a:normAutofit fontScale="70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2.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Defusione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cognitiva: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La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defusione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il processo di separazione dai propri pensieri, di riconoscere che i pensieri sono solo pensieri e non riflettono necessariamente la realtà. Nel contesto dell’ansia da malattia, questo significa aiutare il paziente a riconoscere che il pensiero “Ho una malattia grave” non è un fatto, ma solo un pensiero.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Esercizi pratici di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defusione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potrebbero includere dire ad alta voce il pensiero temuto (ad esempio “Potrei avere una malattia mortale”) ripetendolo fino a che perde la sua carica emotiva, o visualizzare i pensieri come nuvole che passano nel cielo.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dirty="0"/>
          </a:p>
        </p:txBody>
      </p:sp>
    </p:spTree>
    <p:extLst>
      <p:ext uri="{BB962C8B-B14F-4D97-AF65-F5344CB8AC3E}">
        <p14:creationId xmlns:p14="http://schemas.microsoft.com/office/powerpoint/2010/main" val="42539370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7A8666-385D-44D1-7FF2-0DD28846F80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55E044B-9F6F-8221-416D-4A2DBFC40EB4}"/>
              </a:ext>
            </a:extLst>
          </p:cNvPr>
          <p:cNvSpPr>
            <a:spLocks noGrp="1"/>
          </p:cNvSpPr>
          <p:nvPr>
            <p:ph idx="1"/>
          </p:nvPr>
        </p:nvSpPr>
        <p:spPr/>
        <p:txBody>
          <a:bodyPr>
            <a:normAutofit fontScale="70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3.	Contatto con il momento presente: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La consapevolezza o mindfulness è centrale nell’ACT e implica essere pienamente presenti nell’attimo in cui si vive, piuttosto che perdersi nei pensieri ansiosi o nelle preoccupazioni per la salute.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In pratica, questo potrebbe significare concentrarsi su attività quotidiane come mangiare, camminare o parlare con gli altri, senza lasciare che i pensieri legati alla malattia distraggano continuamente il paziente. Gli esercizi mindfulness possono aiutare i pazienti a spostare l’attenzione dai pensieri ossessivi sui sintomi corporei a ciò che sta accadendo intorno a loro nel presente.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425687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EB5E95-53DF-A903-0218-5195ECF268F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32B7021-F571-922E-E04C-D0BCE54E7CFF}"/>
              </a:ext>
            </a:extLst>
          </p:cNvPr>
          <p:cNvSpPr>
            <a:spLocks noGrp="1"/>
          </p:cNvSpPr>
          <p:nvPr>
            <p:ph idx="1"/>
          </p:nvPr>
        </p:nvSpPr>
        <p:spPr/>
        <p:txBody>
          <a:bodyPr>
            <a:normAutofit/>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4.	Sé come contesto: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Questo processo riguarda il riconoscere che il proprio sé è più grande dei propri pensieri, emozioni e sensazioni. Il paziente viene incoraggiato a vedere se stesso come un “osservatore” delle proprie esperienze interne, invece di identificarsi completamente con esse. Ad esempio, il paziente potrebbe dire: “Sto notando che sto provando ansia riguardo alla mia salute”, piuttosto che “Io sono ansioso”.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Un esercizio pratico potrebbe essere chiedere al paziente di immaginare di guardare i propri pensieri e sensazioni da una certa distanza, osservandoli come se fossero una parte di un paesaggio, senza lasciarsi trascinare da essi.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31487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391A06-118E-AE44-2E55-0AB939047C8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1DD9802-50BA-FC4B-0505-97BA959EE44E}"/>
              </a:ext>
            </a:extLst>
          </p:cNvPr>
          <p:cNvSpPr>
            <a:spLocks noGrp="1"/>
          </p:cNvSpPr>
          <p:nvPr>
            <p:ph idx="1"/>
          </p:nvPr>
        </p:nvSpPr>
        <p:spPr/>
        <p:txBody>
          <a:bodyPr>
            <a:normAutofit fontScale="70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5.	Chiarificazione dei valori: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L’ACT aiuta il paziente a identificare i propri valori, cioè ciò che è veramente importante nella vita, e a orientare il proprio comportamento verso questi valori, invece di essere guidati dall’ansia. Per esempio, una persona con ansia da malattia può identificare come valore il mantenere relazioni significative, ma l’ansia può impedirgli di partecipare a momenti sociali per paura di ammalarsi.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La chiarificazione dei valori aiuta il paziente a riconoscere ciò che è davvero significativo per lui, e a valutare come l’ansia lo stia allontanando dalla vita che desidera.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593087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180D5E-DF4D-9507-911D-98BAB3C1E3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3085D49-9D9B-BE94-AB70-A16CF85757DB}"/>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6.	Impegno nell’azione: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Una volta chiariti i valori, l’ACT incoraggia il paziente a intraprendere azioni concrete che riflettano quei valori, anche in presenza dell’ansia. Il concetto centrale è che il paziente può vivere una vita significativa nonostante le preoccupazioni per la salute.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Esempi pratici includono incoraggiare il paziente a impegnarsi in attività che potrebbero essere state evitate a causa dell’ansia da malattia, come partecipare a eventi sociali o praticare hobby, anche se la paura della malattia è ancora presente.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171302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1CE237-6A2F-13D7-A554-7A259011C29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1132C52-E99D-07C5-3409-256BDF250B34}"/>
              </a:ext>
            </a:extLst>
          </p:cNvPr>
          <p:cNvSpPr>
            <a:spLocks noGrp="1"/>
          </p:cNvSpPr>
          <p:nvPr>
            <p:ph idx="1"/>
          </p:nvPr>
        </p:nvSpPr>
        <p:spPr/>
        <p:txBody>
          <a:bodyPr>
            <a:normAutofit lnSpcReduction="10000"/>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Esempi di applicazione dell’ACT per l’ansia da malattia: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Riconoscere i pensieri intrusivi: Un paziente che pensa continuamente di avere una malattia grave può imparare a etichettare questi pensieri come “pensieri ansiosi” piuttosto che fatti reali.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Accettazione dei sintomi fisici: Invece di cercare di eliminare immediatamente sensazioni corporee come il battito cardiaco accelerato o piccoli dolori, il paziente può imparare a convivere con queste sensazioni, accettandole come parte della sua esperienza senza cercare di sopprimerle o controllarle.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Esplorare i valori: Un paziente potrebbe scoprire che, nonostante la sua ansia per la salute, i suoi valori principali riguardano trascorrere tempo con la famiglia o essere una persona attiva. Questo può incoraggiarlo a impegnarsi in attività familiari o di volontariato, anche se l’ansia è presente.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55973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a:buFont typeface="Arial" pitchFamily="34" charset="0"/>
              <a:buChar char="•"/>
            </a:pPr>
            <a:r>
              <a:rPr lang="it-IT" sz="1725" dirty="0">
                <a:latin typeface="+mj-lt"/>
              </a:rPr>
              <a:t> </a:t>
            </a:r>
            <a:r>
              <a:rPr lang="it-IT" sz="2400" dirty="0">
                <a:latin typeface="+mj-lt"/>
              </a:rPr>
              <a:t>La </a:t>
            </a:r>
            <a:r>
              <a:rPr lang="it-IT" sz="2400" b="1" dirty="0">
                <a:latin typeface="+mj-lt"/>
              </a:rPr>
              <a:t>diagnosi principale di questo capitolo</a:t>
            </a:r>
            <a:r>
              <a:rPr lang="it-IT" sz="2400" dirty="0">
                <a:latin typeface="+mj-lt"/>
              </a:rPr>
              <a:t>, il </a:t>
            </a:r>
            <a:r>
              <a:rPr lang="it-IT" sz="2400" b="1" dirty="0">
                <a:latin typeface="+mj-lt"/>
              </a:rPr>
              <a:t>disturbo da sintomi somatici</a:t>
            </a:r>
            <a:r>
              <a:rPr lang="it-IT" sz="2400" dirty="0">
                <a:latin typeface="+mj-lt"/>
              </a:rPr>
              <a:t>, dà rilievo alla </a:t>
            </a:r>
            <a:r>
              <a:rPr lang="it-IT" sz="2400" b="1" dirty="0">
                <a:latin typeface="+mj-lt"/>
              </a:rPr>
              <a:t>presenza di sintomi e segni positivi </a:t>
            </a:r>
            <a:r>
              <a:rPr lang="it-IT" sz="2400" dirty="0">
                <a:latin typeface="+mj-lt"/>
              </a:rPr>
              <a:t>(sintomi somatici che procurano disagio accompagnati da pensieri, sentimenti e comportamenti disfunzionali in risposta a tali sintomi), </a:t>
            </a:r>
            <a:r>
              <a:rPr lang="it-IT" sz="2400" b="1" dirty="0">
                <a:latin typeface="+mj-lt"/>
              </a:rPr>
              <a:t>piuttosto che all’assenza di una spiegazione medica </a:t>
            </a:r>
            <a:r>
              <a:rPr lang="it-IT" sz="2400" dirty="0">
                <a:latin typeface="+mj-lt"/>
              </a:rPr>
              <a:t>per i sintomi somatici (su cui erano focalizzati i disturbi </a:t>
            </a:r>
            <a:r>
              <a:rPr lang="it-IT" sz="2400" dirty="0" err="1">
                <a:latin typeface="+mj-lt"/>
              </a:rPr>
              <a:t>somatoformi</a:t>
            </a:r>
            <a:r>
              <a:rPr lang="it-IT" sz="2400" dirty="0">
                <a:latin typeface="+mj-lt"/>
              </a:rPr>
              <a:t> del DSM-IV).</a:t>
            </a:r>
          </a:p>
          <a:p>
            <a:pPr>
              <a:buFont typeface="Arial" pitchFamily="34" charset="0"/>
              <a:buChar char="•"/>
            </a:pPr>
            <a:endParaRPr lang="it-IT" sz="2400" dirty="0">
              <a:latin typeface="+mj-lt"/>
            </a:endParaRPr>
          </a:p>
          <a:p>
            <a:pPr>
              <a:buFont typeface="Arial" pitchFamily="34" charset="0"/>
              <a:buChar char="•"/>
            </a:pPr>
            <a:r>
              <a:rPr lang="it-IT" sz="2400" dirty="0">
                <a:latin typeface="+mj-lt"/>
              </a:rPr>
              <a:t> Una caratteristica distintiva di molti individui con disturbo da sintomi somatici non sono infatti i sintomi somatici in quanto tali, ma piuttosto </a:t>
            </a:r>
            <a:r>
              <a:rPr lang="it-IT" sz="2400" b="1" dirty="0">
                <a:latin typeface="+mj-lt"/>
              </a:rPr>
              <a:t>il modo in cui gli individui li presentano e li interpretano</a:t>
            </a:r>
            <a:r>
              <a:rPr lang="it-IT" sz="2400" dirty="0">
                <a:latin typeface="+mj-lt"/>
              </a:rPr>
              <a:t>. </a:t>
            </a:r>
          </a:p>
          <a:p>
            <a:pPr>
              <a:buFont typeface="Arial" pitchFamily="34" charset="0"/>
              <a:buChar char="•"/>
            </a:pPr>
            <a:endParaRPr lang="it-IT" sz="1650" dirty="0">
              <a:latin typeface="+mj-lt"/>
            </a:endParaRPr>
          </a:p>
        </p:txBody>
      </p:sp>
      <p:sp>
        <p:nvSpPr>
          <p:cNvPr id="3" name="Titolo 2"/>
          <p:cNvSpPr>
            <a:spLocks noGrp="1"/>
          </p:cNvSpPr>
          <p:nvPr>
            <p:ph type="title"/>
          </p:nvPr>
        </p:nvSpPr>
        <p:spPr/>
        <p:txBody>
          <a:bodyPr/>
          <a:lstStyle/>
          <a:p>
            <a:r>
              <a:rPr sz="1650"/>
              <a:t>Caratteristiche generali </a:t>
            </a:r>
            <a:r>
              <a:rPr sz="1650" dirty="0"/>
              <a:t>-</a:t>
            </a:r>
            <a:r>
              <a:rPr sz="1650"/>
              <a:t> differenziazione dal DSM-IV</a:t>
            </a:r>
            <a:endParaRPr lang="it-IT" sz="1650" dirty="0"/>
          </a:p>
        </p:txBody>
      </p:sp>
    </p:spTree>
    <p:extLst>
      <p:ext uri="{BB962C8B-B14F-4D97-AF65-F5344CB8AC3E}">
        <p14:creationId xmlns:p14="http://schemas.microsoft.com/office/powerpoint/2010/main" val="5765378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37CB0C-2611-6C16-29E0-072F5911538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F2127CA-E3AB-E423-B156-D5B098D4AC13}"/>
              </a:ext>
            </a:extLst>
          </p:cNvPr>
          <p:cNvSpPr>
            <a:spLocks noGrp="1"/>
          </p:cNvSpPr>
          <p:nvPr>
            <p:ph idx="1"/>
          </p:nvPr>
        </p:nvSpPr>
        <p:spPr/>
        <p:txBody>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Efficacia dell’ACT per l’ansia da malattia: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L’ACT si è dimostrata efficace nel trattamento di molti disturbi d’ansia, compreso l’ansia da malattia, poiché aiuta i pazienti a vivere una vita piena e significativa anche in presenza di ansia o incertezze sulla salute. L’obiettivo non è eliminare completamente l’ansia, ma piuttosto imparare a convivere con essa senza lasciare che domini la propria vita.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6" name="AutoShape 2">
            <a:extLst>
              <a:ext uri="{FF2B5EF4-FFF2-40B4-BE49-F238E27FC236}">
                <a16:creationId xmlns:a16="http://schemas.microsoft.com/office/drawing/2014/main" id="{5FEDC7EB-DDE4-2254-E1FB-D06120EF2F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846286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7E521A-2230-6E3E-EB91-532A4A1F232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33A9332-226F-9BE0-F23A-6FE9D44DDEF1}"/>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0636119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endParaRPr lang="it-IT" dirty="0"/>
          </a:p>
          <a:p>
            <a:r>
              <a:rPr lang="it-IT" dirty="0"/>
              <a:t>Il modello Cognitivo dell’Ipocondria</a:t>
            </a:r>
          </a:p>
          <a:p>
            <a:r>
              <a:rPr lang="it-IT" dirty="0"/>
              <a:t>(</a:t>
            </a:r>
            <a:r>
              <a:rPr lang="it-IT" dirty="0" err="1"/>
              <a:t>Salkovskis</a:t>
            </a:r>
            <a:r>
              <a:rPr lang="it-IT" dirty="0"/>
              <a:t>, 1989 -1995)</a:t>
            </a:r>
          </a:p>
          <a:p>
            <a:endParaRPr lang="it-IT" dirty="0"/>
          </a:p>
          <a:p>
            <a:r>
              <a:rPr lang="it-IT" b="1" dirty="0"/>
              <a:t>Modello della falsa interpretazione</a:t>
            </a:r>
          </a:p>
          <a:p>
            <a:endParaRPr lang="it-IT" dirty="0"/>
          </a:p>
          <a:p>
            <a:r>
              <a:rPr lang="it-IT" dirty="0" err="1"/>
              <a:t>•L</a:t>
            </a:r>
            <a:r>
              <a:rPr lang="it-IT" dirty="0"/>
              <a:t>’aspetto centrale di questo modello è che il disturbo deriva e viene mantenuto da una </a:t>
            </a:r>
            <a:r>
              <a:rPr lang="it-IT" i="1" dirty="0"/>
              <a:t>interpretazione erronea di normali segni o sintomi fisici, considerati invece indici di gravi malattie.</a:t>
            </a:r>
          </a:p>
          <a:p>
            <a:endParaRPr 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Ipocondria </a:t>
            </a:r>
            <a:r>
              <a:rPr lang="it-IT" dirty="0" err="1"/>
              <a:t>vsDisturbo</a:t>
            </a:r>
            <a:r>
              <a:rPr lang="it-IT" dirty="0"/>
              <a:t> da Panico</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a:buNone/>
            </a:pPr>
            <a:endParaRPr lang="it-IT" dirty="0"/>
          </a:p>
          <a:p>
            <a:r>
              <a:rPr lang="it-IT" dirty="0" err="1"/>
              <a:t>•Il</a:t>
            </a:r>
            <a:r>
              <a:rPr lang="it-IT" dirty="0"/>
              <a:t> processo è simile a quello dell’attacco di panico, differisce per quanto riguarda il momento temporale in cui dovrebbe accadere la conseguenza temuta</a:t>
            </a:r>
          </a:p>
          <a:p>
            <a:endParaRPr lang="it-IT" dirty="0"/>
          </a:p>
          <a:p>
            <a:r>
              <a:rPr lang="it-IT" dirty="0"/>
              <a:t>–PD:catastrofe imminente, morte imminente: cioè l’evento temuto avviene durante l’attacco stesso</a:t>
            </a:r>
          </a:p>
          <a:p>
            <a:endParaRPr lang="it-IT" dirty="0"/>
          </a:p>
          <a:p>
            <a:r>
              <a:rPr lang="it-IT" dirty="0" err="1"/>
              <a:t>–Hy</a:t>
            </a:r>
            <a:r>
              <a:rPr lang="it-IT" dirty="0"/>
              <a:t>:l’evento temuto (ad es. morte per tumore alla testa con sofferenze atroci) può verificarsi in un momento futuro imprecisato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Cognitivo dell’Ipocondria</a:t>
            </a:r>
            <a:br>
              <a:rPr lang="it-IT" dirty="0"/>
            </a:br>
            <a:r>
              <a:rPr lang="it-IT" dirty="0"/>
              <a:t>(</a:t>
            </a:r>
            <a:r>
              <a:rPr lang="it-IT" dirty="0" err="1"/>
              <a:t>Salkovskis</a:t>
            </a:r>
            <a:r>
              <a:rPr lang="it-IT" dirty="0"/>
              <a:t>, 1989 –1995 -2001)</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b="1" dirty="0"/>
              <a:t>Esperienze precoci</a:t>
            </a:r>
          </a:p>
          <a:p>
            <a:r>
              <a:rPr lang="it-IT" dirty="0"/>
              <a:t>di malattie (proprie o di persone vicine), di gestione medica insoddisfacente, di credenze errate sui sintomi fisici. </a:t>
            </a:r>
            <a:r>
              <a:rPr lang="it-IT" dirty="0" err="1"/>
              <a:t>Ipercura</a:t>
            </a:r>
            <a:r>
              <a:rPr lang="it-IT" dirty="0"/>
              <a:t> e reazioni alla malattia della famiglia</a:t>
            </a:r>
          </a:p>
          <a:p>
            <a:r>
              <a:rPr lang="it-IT" b="1" dirty="0"/>
              <a:t>Formazione di assunzioni disfunzionali:rigide e/o negative riguardo la salute.</a:t>
            </a:r>
          </a:p>
          <a:p>
            <a:r>
              <a:rPr lang="it-IT" b="1" dirty="0"/>
              <a:t>Incidente critico precipitante</a:t>
            </a:r>
          </a:p>
          <a:p>
            <a:r>
              <a:rPr lang="it-IT" dirty="0"/>
              <a:t>Incidente o sintomi che suggeriscono la presenza di malattia</a:t>
            </a:r>
          </a:p>
          <a:p>
            <a:r>
              <a:rPr lang="it-IT" b="1" dirty="0"/>
              <a:t>NAT e immagini vivide negative (</a:t>
            </a:r>
            <a:r>
              <a:rPr lang="it-IT" b="1" i="1" dirty="0"/>
              <a:t>terrifiche) rispetto alla propria salute.</a:t>
            </a:r>
          </a:p>
          <a:p>
            <a:r>
              <a:rPr lang="it-IT" b="1" dirty="0"/>
              <a:t>Ansia per la Salute</a:t>
            </a:r>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modello Cognitivo dell’Ipocondria</a:t>
            </a:r>
          </a:p>
          <a:p>
            <a:r>
              <a:rPr lang="it-IT" dirty="0"/>
              <a:t>(</a:t>
            </a:r>
            <a:r>
              <a:rPr lang="it-IT" dirty="0" err="1"/>
              <a:t>Salkovskis</a:t>
            </a:r>
            <a:r>
              <a:rPr lang="it-IT" dirty="0"/>
              <a:t>, 1989 -1995)</a:t>
            </a:r>
          </a:p>
          <a:p>
            <a:r>
              <a:rPr lang="it-IT" b="1" dirty="0"/>
              <a:t>Dinamica</a:t>
            </a:r>
          </a:p>
          <a:p>
            <a:r>
              <a:rPr lang="it-IT" dirty="0" err="1"/>
              <a:t>•L</a:t>
            </a:r>
            <a:r>
              <a:rPr lang="it-IT" dirty="0"/>
              <a:t>’evento critico per l’insorgenza può essere: morte di una persona cara, rilevazione di segni fisici prima ignorati, insorgenza di sintomi somatici non previsti, una malattia, informazioni relative a patologie mediche.</a:t>
            </a:r>
          </a:p>
          <a:p>
            <a:r>
              <a:rPr lang="it-IT" dirty="0" err="1"/>
              <a:t>•A</a:t>
            </a:r>
            <a:r>
              <a:rPr lang="it-IT" dirty="0"/>
              <a:t> questo punto si attivano delle convinzioni disfunzionali relative a temi di benessere.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•Una volte attivate, sotto forma di NAT e di immagini vivide negative (</a:t>
            </a:r>
            <a:r>
              <a:rPr lang="it-IT" i="1" dirty="0"/>
              <a:t>terrifiche) rispetto alla propria salute, tali credenze portano alla falsa interpretazione delle sensazioni come indici di gravi patologie fisiche</a:t>
            </a:r>
          </a:p>
          <a:p>
            <a:r>
              <a:rPr lang="it-IT" dirty="0"/>
              <a:t>–Immagine del cuore palpitante che esplode</a:t>
            </a:r>
          </a:p>
          <a:p>
            <a:r>
              <a:rPr lang="it-IT" dirty="0"/>
              <a:t>–Immagine dei polmoni che non si riempiono completamente di aria</a:t>
            </a:r>
          </a:p>
          <a:p>
            <a:r>
              <a:rPr lang="it-IT" dirty="0"/>
              <a:t>–Immagini di emorragie cerebrali</a:t>
            </a:r>
          </a:p>
          <a:p>
            <a:r>
              <a:rPr lang="it-IT" dirty="0"/>
              <a:t>–Immagini del corpo devastato dal cancro</a:t>
            </a:r>
          </a:p>
          <a:p>
            <a:r>
              <a:rPr lang="it-IT" dirty="0"/>
              <a:t>–Immagini o fantasie di sofferenze atroci legate alla devastazione del corpo</a:t>
            </a:r>
          </a:p>
          <a:p>
            <a:endParaRPr lang="it-IT"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endParaRPr lang="it-IT" dirty="0"/>
          </a:p>
          <a:p>
            <a:r>
              <a:rPr lang="it-IT" b="1" i="1" dirty="0"/>
              <a:t>Mio padre è morto per un tumore al cervello.</a:t>
            </a:r>
          </a:p>
          <a:p>
            <a:r>
              <a:rPr lang="it-IT" b="1" i="1" dirty="0"/>
              <a:t>Ogni volta che sento un sintomo, devo andare dal dottore perché potrebbe essere qualcosa di grave.</a:t>
            </a:r>
          </a:p>
          <a:p>
            <a:endParaRPr lang="it-IT" dirty="0"/>
          </a:p>
          <a:p>
            <a:r>
              <a:rPr lang="it-IT" b="1" i="1" dirty="0"/>
              <a:t>I sintomi fisici sono sempre indice di qualcosa che va male; Io devo sempre essere in grado di trovare una valida ragione per i miei sintomi.</a:t>
            </a:r>
          </a:p>
          <a:p>
            <a:endParaRPr lang="it-IT" dirty="0"/>
          </a:p>
          <a:p>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i="1" dirty="0"/>
              <a:t>Un mio amico è morto di cancro alcuni mesi fa. Io ho avuto recentemente molti mal di testa </a:t>
            </a:r>
          </a:p>
          <a:p>
            <a:endParaRPr lang="it-IT" dirty="0"/>
          </a:p>
          <a:p>
            <a:r>
              <a:rPr lang="it-IT" b="1" i="1" dirty="0"/>
              <a:t>Potrei avere un tumore al cervello.</a:t>
            </a:r>
          </a:p>
          <a:p>
            <a:r>
              <a:rPr lang="it-IT" b="1" i="1" dirty="0"/>
              <a:t>Non ho detto al dottore che ultimamente ho perso peso. </a:t>
            </a:r>
          </a:p>
          <a:p>
            <a:r>
              <a:rPr lang="it-IT" b="1" i="1" dirty="0"/>
              <a:t>Potrebbe essere oramai troppo tardi. La cosa peggiorerà. Avrò bisogno di un intervento neurochirurgico</a:t>
            </a:r>
          </a:p>
          <a:p>
            <a:endParaRPr lang="it-IT" dirty="0"/>
          </a:p>
          <a:p>
            <a:r>
              <a:rPr lang="it-IT" b="1" dirty="0"/>
              <a:t>Ansia per la Salute</a:t>
            </a:r>
            <a:endParaRPr lang="it-IT"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di Mantenimento</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endParaRPr lang="it-IT" dirty="0"/>
          </a:p>
          <a:p>
            <a:r>
              <a:rPr lang="it-IT" dirty="0"/>
              <a:t>(</a:t>
            </a:r>
            <a:r>
              <a:rPr lang="it-IT" dirty="0" err="1"/>
              <a:t>Salkovskis</a:t>
            </a:r>
            <a:r>
              <a:rPr lang="it-IT" dirty="0"/>
              <a:t>, 1989 –1995 -2001)</a:t>
            </a:r>
          </a:p>
          <a:p>
            <a:endParaRPr lang="it-IT" dirty="0"/>
          </a:p>
          <a:p>
            <a:endParaRPr lang="it-IT" dirty="0"/>
          </a:p>
          <a:p>
            <a:r>
              <a:rPr lang="it-IT" dirty="0" err="1"/>
              <a:t>•Vengono</a:t>
            </a:r>
            <a:r>
              <a:rPr lang="it-IT" dirty="0"/>
              <a:t> attivati una serie di meccanismi coinvolti nel mantenimento dell’ansia e della preoccupazione relative al benessere fisico:</a:t>
            </a:r>
          </a:p>
          <a:p>
            <a:r>
              <a:rPr lang="it-IT" dirty="0"/>
              <a:t>–Fattori cognitivi</a:t>
            </a:r>
          </a:p>
          <a:p>
            <a:r>
              <a:rPr lang="it-IT" dirty="0"/>
              <a:t>–Fattori emotivi </a:t>
            </a:r>
          </a:p>
          <a:p>
            <a:r>
              <a:rPr lang="it-IT" dirty="0"/>
              <a:t>–Comportamenti di ricerca di sicurezza </a:t>
            </a:r>
          </a:p>
          <a:p>
            <a:r>
              <a:rPr lang="it-IT" dirty="0" err="1"/>
              <a:t>•Fattori</a:t>
            </a:r>
            <a:r>
              <a:rPr lang="it-IT" dirty="0"/>
              <a:t> cognitivi</a:t>
            </a:r>
          </a:p>
          <a:p>
            <a:r>
              <a:rPr lang="it-IT" dirty="0" err="1"/>
              <a:t>•Fattori</a:t>
            </a:r>
            <a:r>
              <a:rPr lang="it-IT" dirty="0"/>
              <a:t> comportamentali</a:t>
            </a:r>
          </a:p>
          <a:p>
            <a:r>
              <a:rPr lang="it-IT" dirty="0"/>
              <a:t>–Cambiamenti fisiologici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a:buFont typeface="Arial" pitchFamily="34" charset="0"/>
              <a:buChar char="•"/>
            </a:pPr>
            <a:r>
              <a:rPr lang="it-IT" sz="3600" dirty="0">
                <a:latin typeface="+mj-lt"/>
              </a:rPr>
              <a:t> L’inclusione della </a:t>
            </a:r>
            <a:r>
              <a:rPr lang="it-IT" sz="3600" b="1" dirty="0">
                <a:latin typeface="+mj-lt"/>
              </a:rPr>
              <a:t>componente affettiva, cognitiva e comportamentale </a:t>
            </a:r>
            <a:r>
              <a:rPr lang="it-IT" sz="3600" dirty="0">
                <a:latin typeface="+mj-lt"/>
              </a:rPr>
              <a:t>fra i criteri del disturbo da sintomi somatici permette una </a:t>
            </a:r>
            <a:r>
              <a:rPr lang="it-IT" sz="3600" b="1" dirty="0">
                <a:latin typeface="+mj-lt"/>
              </a:rPr>
              <a:t>disamina più completa e accurata del reale quadro clinico</a:t>
            </a:r>
            <a:r>
              <a:rPr lang="it-IT" sz="3600" dirty="0">
                <a:latin typeface="+mj-lt"/>
              </a:rPr>
              <a:t>, rispetto a quanto avviene valutando solo i sintomi fisici.</a:t>
            </a:r>
          </a:p>
        </p:txBody>
      </p:sp>
      <p:sp>
        <p:nvSpPr>
          <p:cNvPr id="3" name="Titolo 2"/>
          <p:cNvSpPr>
            <a:spLocks noGrp="1"/>
          </p:cNvSpPr>
          <p:nvPr>
            <p:ph type="title"/>
          </p:nvPr>
        </p:nvSpPr>
        <p:spPr/>
        <p:txBody>
          <a:bodyPr/>
          <a:lstStyle/>
          <a:p>
            <a:r>
              <a:rPr sz="1650"/>
              <a:t>Caratteristiche generali - differenziazione dal DSM-IV</a:t>
            </a:r>
            <a:endParaRPr lang="it-IT" sz="1650" dirty="0"/>
          </a:p>
        </p:txBody>
      </p:sp>
    </p:spTree>
    <p:extLst>
      <p:ext uri="{BB962C8B-B14F-4D97-AF65-F5344CB8AC3E}">
        <p14:creationId xmlns:p14="http://schemas.microsoft.com/office/powerpoint/2010/main" val="26661582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mantenimento (</a:t>
            </a:r>
            <a:r>
              <a:rPr lang="it-IT" dirty="0" err="1"/>
              <a:t>Salkovskis</a:t>
            </a:r>
            <a:r>
              <a:rPr lang="it-IT" dirty="0"/>
              <a:t>, 1989 –1995 -2001)</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endParaRPr lang="it-IT" dirty="0"/>
          </a:p>
          <a:p>
            <a:endParaRPr lang="it-IT" dirty="0"/>
          </a:p>
          <a:p>
            <a:r>
              <a:rPr lang="it-IT" b="1" dirty="0"/>
              <a:t>Interpretazioni Negative su informazioni riguardanti la salute</a:t>
            </a:r>
          </a:p>
          <a:p>
            <a:endParaRPr lang="it-IT" dirty="0"/>
          </a:p>
          <a:p>
            <a:r>
              <a:rPr lang="it-IT" b="1" dirty="0"/>
              <a:t>Emozioni</a:t>
            </a:r>
          </a:p>
          <a:p>
            <a:r>
              <a:rPr lang="it-IT" b="1" dirty="0"/>
              <a:t>Ansia </a:t>
            </a:r>
          </a:p>
          <a:p>
            <a:r>
              <a:rPr lang="it-IT" b="1" dirty="0"/>
              <a:t>Depressione</a:t>
            </a:r>
          </a:p>
          <a:p>
            <a:endParaRPr lang="it-IT" dirty="0"/>
          </a:p>
          <a:p>
            <a:r>
              <a:rPr lang="it-IT" b="1" dirty="0"/>
              <a:t>Comportamenti di ricerca di sicurezza</a:t>
            </a:r>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err="1"/>
              <a:t>•Cognitivi</a:t>
            </a:r>
            <a:r>
              <a:rPr lang="it-IT" dirty="0"/>
              <a:t>: Attenzione selettiva; Monitoraggio delle sensazioni fisiche, Ruminazioni; Controllo dei pensieri</a:t>
            </a:r>
          </a:p>
          <a:p>
            <a:r>
              <a:rPr lang="it-IT" dirty="0"/>
              <a:t>•Comportamentali: Autoesami; Riposo forzato, Comportamenti difensivi, Misure preventive, Evitamenti, Richieste di Rassicurazione Consultazioni </a:t>
            </a:r>
            <a:r>
              <a:rPr lang="it-IT"/>
              <a:t>mediche </a:t>
            </a:r>
          </a:p>
          <a:p>
            <a:r>
              <a:rPr lang="it-IT" b="1" dirty="0"/>
              <a:t>Reazioni </a:t>
            </a:r>
            <a:r>
              <a:rPr lang="it-IT" b="1" dirty="0" err="1"/>
              <a:t>fisiche•Incremento</a:t>
            </a:r>
            <a:r>
              <a:rPr lang="it-IT" b="1" dirty="0"/>
              <a:t> dell’</a:t>
            </a:r>
            <a:r>
              <a:rPr lang="it-IT" b="1" dirty="0" err="1"/>
              <a:t>arousal•Cambiamenti</a:t>
            </a:r>
            <a:r>
              <a:rPr lang="it-IT" b="1" dirty="0"/>
              <a:t> nelle funzioni </a:t>
            </a:r>
            <a:r>
              <a:rPr lang="it-IT" b="1" dirty="0" err="1"/>
              <a:t>coorporee•Disturbi</a:t>
            </a:r>
            <a:r>
              <a:rPr lang="it-IT" b="1" dirty="0"/>
              <a:t> del sonno</a:t>
            </a:r>
            <a:endParaRPr lang="it-IT" dirty="0"/>
          </a:p>
          <a:p>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Cognitivi (</a:t>
            </a:r>
            <a:r>
              <a:rPr lang="it-IT" b="1" dirty="0" err="1"/>
              <a:t>Salkovskis</a:t>
            </a:r>
            <a:r>
              <a:rPr lang="it-IT" b="1" dirty="0"/>
              <a:t>, 1989 –1995 -2001)</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pPr>
              <a:buNone/>
            </a:pPr>
            <a:endParaRPr lang="it-IT" dirty="0"/>
          </a:p>
          <a:p>
            <a:pPr algn="ctr"/>
            <a:r>
              <a:rPr lang="it-IT" sz="5100" dirty="0" err="1"/>
              <a:t>•Attenzione</a:t>
            </a:r>
            <a:r>
              <a:rPr lang="it-IT" sz="5100" dirty="0"/>
              <a:t> selettiva:</a:t>
            </a:r>
          </a:p>
          <a:p>
            <a:r>
              <a:rPr lang="it-IT" dirty="0"/>
              <a:t>–&gt; su processi fisiologici:</a:t>
            </a:r>
          </a:p>
          <a:p>
            <a:r>
              <a:rPr lang="it-IT" dirty="0" err="1"/>
              <a:t>•Ad</a:t>
            </a:r>
            <a:r>
              <a:rPr lang="it-IT" dirty="0"/>
              <a:t> es.: Deglutizione; Respirazione; Ritmo cardiaco</a:t>
            </a:r>
          </a:p>
          <a:p>
            <a:r>
              <a:rPr lang="it-IT" dirty="0"/>
              <a:t>–&gt; su aspetti esteriori del corpo</a:t>
            </a:r>
          </a:p>
          <a:p>
            <a:r>
              <a:rPr lang="it-IT" dirty="0" err="1"/>
              <a:t>•Ad</a:t>
            </a:r>
            <a:r>
              <a:rPr lang="it-IT" dirty="0"/>
              <a:t> es.: Asimmetrie; Macchie pelle; Pupille; Crescita/perdita capelli</a:t>
            </a:r>
          </a:p>
          <a:p>
            <a:r>
              <a:rPr lang="it-IT" dirty="0"/>
              <a:t>–&gt; su caratteristiche delle secrezioni del corpo:</a:t>
            </a:r>
          </a:p>
          <a:p>
            <a:r>
              <a:rPr lang="it-IT" dirty="0" err="1"/>
              <a:t>•Colore</a:t>
            </a:r>
            <a:r>
              <a:rPr lang="it-IT" dirty="0"/>
              <a:t> feci, saliva, urina (ad es. presenza di sangue)</a:t>
            </a:r>
          </a:p>
          <a:p>
            <a:r>
              <a:rPr lang="it-IT" dirty="0"/>
              <a:t>–&gt; su informazioni riguardo alle malattie e alle informazioni negative</a:t>
            </a:r>
          </a:p>
          <a:p>
            <a:r>
              <a:rPr lang="it-IT" dirty="0" err="1"/>
              <a:t>•Sia</a:t>
            </a:r>
            <a:r>
              <a:rPr lang="it-IT" dirty="0"/>
              <a:t> per materiale consultato</a:t>
            </a:r>
          </a:p>
          <a:p>
            <a:r>
              <a:rPr lang="it-IT" dirty="0" err="1"/>
              <a:t>•Sia</a:t>
            </a:r>
            <a:r>
              <a:rPr lang="it-IT" dirty="0"/>
              <a:t> durante consultazioni mediche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Cognitivi (</a:t>
            </a:r>
            <a:r>
              <a:rPr lang="it-IT" b="1" dirty="0" err="1"/>
              <a:t>Salkovskis</a:t>
            </a:r>
            <a:r>
              <a:rPr lang="it-IT" b="1" dirty="0"/>
              <a:t>, 1989 –1995 -2001)</a:t>
            </a:r>
            <a:br>
              <a:rPr lang="it-IT" b="1" dirty="0"/>
            </a:br>
            <a:endParaRPr lang="it-IT" dirty="0"/>
          </a:p>
        </p:txBody>
      </p:sp>
      <p:sp>
        <p:nvSpPr>
          <p:cNvPr id="3" name="Segnaposto contenuto 2"/>
          <p:cNvSpPr>
            <a:spLocks noGrp="1"/>
          </p:cNvSpPr>
          <p:nvPr>
            <p:ph idx="1"/>
          </p:nvPr>
        </p:nvSpPr>
        <p:spPr/>
        <p:txBody>
          <a:bodyPr>
            <a:normAutofit lnSpcReduction="10000"/>
          </a:bodyPr>
          <a:lstStyle/>
          <a:p>
            <a:r>
              <a:rPr lang="it-IT" dirty="0" err="1"/>
              <a:t>•Rimuginazioni</a:t>
            </a:r>
            <a:r>
              <a:rPr lang="it-IT" dirty="0"/>
              <a:t> sulle salute fisica:</a:t>
            </a:r>
          </a:p>
          <a:p>
            <a:r>
              <a:rPr lang="it-IT" dirty="0"/>
              <a:t>–stretto controllo per individuare precocemente i segni di malattia</a:t>
            </a:r>
          </a:p>
          <a:p>
            <a:r>
              <a:rPr lang="it-IT" dirty="0"/>
              <a:t>– </a:t>
            </a:r>
            <a:r>
              <a:rPr lang="it-IT" b="1" dirty="0"/>
              <a:t>Risultato: l’individuo si focalizza sempre di più sul proprio corpo, influenza i sintomi somatici che chiudono il circolo vizioso rafforzando ed aumentando le false interpretazioni</a:t>
            </a:r>
          </a:p>
          <a:p>
            <a:r>
              <a:rPr lang="it-IT" dirty="0" err="1"/>
              <a:t>•Monitoraggio</a:t>
            </a:r>
            <a:r>
              <a:rPr lang="it-IT" dirty="0"/>
              <a:t> continuo del proprio corpo</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Distorsioni cognitive (</a:t>
            </a:r>
            <a:r>
              <a:rPr lang="it-IT" b="1" dirty="0" err="1"/>
              <a:t>Bias</a:t>
            </a:r>
            <a:r>
              <a:rPr lang="it-IT" b="1" dirty="0"/>
              <a:t>) (Wells, 1997)</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pPr>
              <a:buNone/>
            </a:pPr>
            <a:endParaRPr lang="it-IT" dirty="0"/>
          </a:p>
          <a:p>
            <a:r>
              <a:rPr lang="it-IT" dirty="0"/>
              <a:t>•Focalizzazione sull’ipotesi negativa riguardo le spiegazioni dei sintomi:</a:t>
            </a:r>
          </a:p>
          <a:p>
            <a:r>
              <a:rPr lang="it-IT" dirty="0"/>
              <a:t>–“E’ possibile sapere con certezza che una persona non è malata”</a:t>
            </a:r>
          </a:p>
          <a:p>
            <a:r>
              <a:rPr lang="it-IT" dirty="0"/>
              <a:t>–Enfasi su dettagli minori della conversazione: “l’ECG entro i limiti della norma, si consiglia un controllo in futuro” = “c’è qualcosa di talmente grave da tenere sotto stretto controllo”.</a:t>
            </a:r>
          </a:p>
          <a:p>
            <a:r>
              <a:rPr lang="it-IT" dirty="0" err="1"/>
              <a:t>•Eccessiva</a:t>
            </a:r>
            <a:r>
              <a:rPr lang="it-IT" dirty="0"/>
              <a:t> importanza data al significato dei sintomi</a:t>
            </a:r>
          </a:p>
          <a:p>
            <a:r>
              <a:rPr lang="it-IT" dirty="0" err="1"/>
              <a:t>•Disconferma</a:t>
            </a:r>
            <a:r>
              <a:rPr lang="it-IT" dirty="0"/>
              <a:t> selettiva dei dati dirimenti</a:t>
            </a:r>
          </a:p>
          <a:p>
            <a:r>
              <a:rPr lang="it-IT" dirty="0" err="1"/>
              <a:t>•Pensiero</a:t>
            </a:r>
            <a:r>
              <a:rPr lang="it-IT" dirty="0"/>
              <a:t> magico:</a:t>
            </a:r>
          </a:p>
          <a:p>
            <a:r>
              <a:rPr lang="it-IT" dirty="0"/>
              <a:t>–“Se le controllo non avviene”</a:t>
            </a:r>
          </a:p>
          <a:p>
            <a:r>
              <a:rPr lang="it-IT" dirty="0"/>
              <a:t>–“Se non mi preoccupo per la mia salute, allora mi ammalerò” (</a:t>
            </a:r>
            <a:r>
              <a:rPr lang="it-IT" dirty="0" err="1"/>
              <a:t>Salkovskis&amp;</a:t>
            </a:r>
            <a:r>
              <a:rPr lang="it-IT" dirty="0"/>
              <a:t> </a:t>
            </a:r>
            <a:r>
              <a:rPr lang="it-IT" dirty="0" err="1"/>
              <a:t>Warwick</a:t>
            </a:r>
            <a:r>
              <a:rPr lang="it-IT" dirty="0"/>
              <a:t>, 2002)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Altri Fattori Cognitivi (Mancini, 1998)</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a:buNone/>
            </a:pPr>
            <a:endParaRPr lang="it-IT" dirty="0"/>
          </a:p>
          <a:p>
            <a:r>
              <a:rPr lang="it-IT" dirty="0" err="1"/>
              <a:t>•Nel</a:t>
            </a:r>
            <a:r>
              <a:rPr lang="it-IT" dirty="0"/>
              <a:t> mantenimento entrano in gioco anche dei fattori automatici, ovvero degli stili cognitivi</a:t>
            </a:r>
            <a:r>
              <a:rPr lang="it-IT" i="1" dirty="0"/>
              <a:t> che tendono a far aumentare la probabilità attribuite alla possibilità di avere una malattia (ad es. disponibilità)</a:t>
            </a:r>
          </a:p>
          <a:p>
            <a:r>
              <a:rPr lang="it-IT" dirty="0" err="1"/>
              <a:t>•Evitamento</a:t>
            </a:r>
            <a:r>
              <a:rPr lang="it-IT" dirty="0"/>
              <a:t> di pensieri o immagini</a:t>
            </a:r>
          </a:p>
          <a:p>
            <a:r>
              <a:rPr lang="it-IT" dirty="0"/>
              <a:t>–Attraverso l’autocontrollo</a:t>
            </a:r>
          </a:p>
          <a:p>
            <a:r>
              <a:rPr lang="it-IT" dirty="0"/>
              <a:t>–Attraverso la distrazione</a:t>
            </a:r>
          </a:p>
          <a:p>
            <a:r>
              <a:rPr lang="it-IT" dirty="0" err="1"/>
              <a:t>•Soppressione</a:t>
            </a:r>
            <a:r>
              <a:rPr lang="it-IT" dirty="0"/>
              <a:t> di pensieri e immagini mentali</a:t>
            </a:r>
          </a:p>
          <a:p>
            <a:r>
              <a:rPr lang="it-IT" dirty="0"/>
              <a:t>–Attraverso l’</a:t>
            </a:r>
            <a:r>
              <a:rPr lang="it-IT" dirty="0" err="1"/>
              <a:t>autoimposizione</a:t>
            </a:r>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Comportamentali (Wells, 1997)</a:t>
            </a:r>
            <a:br>
              <a:rPr lang="it-IT" b="1" dirty="0"/>
            </a:br>
            <a:endParaRPr lang="it-IT" dirty="0"/>
          </a:p>
        </p:txBody>
      </p:sp>
      <p:sp>
        <p:nvSpPr>
          <p:cNvPr id="3" name="Segnaposto contenuto 2"/>
          <p:cNvSpPr>
            <a:spLocks noGrp="1"/>
          </p:cNvSpPr>
          <p:nvPr>
            <p:ph idx="1"/>
          </p:nvPr>
        </p:nvSpPr>
        <p:spPr/>
        <p:txBody>
          <a:bodyPr>
            <a:normAutofit fontScale="55000" lnSpcReduction="20000"/>
          </a:bodyPr>
          <a:lstStyle/>
          <a:p>
            <a:pPr>
              <a:buNone/>
            </a:pPr>
            <a:endParaRPr lang="it-IT" dirty="0"/>
          </a:p>
          <a:p>
            <a:r>
              <a:rPr lang="it-IT" dirty="0" err="1"/>
              <a:t>•Autoesamie</a:t>
            </a:r>
            <a:r>
              <a:rPr lang="it-IT" dirty="0"/>
              <a:t> Palpazioni dell’area affetta</a:t>
            </a:r>
          </a:p>
          <a:p>
            <a:endParaRPr lang="it-IT" dirty="0"/>
          </a:p>
          <a:p>
            <a:r>
              <a:rPr lang="it-IT" dirty="0"/>
              <a:t>–Esame accurato del seno che causa un’irritazione o lesione del tessuto</a:t>
            </a:r>
          </a:p>
          <a:p>
            <a:r>
              <a:rPr lang="it-IT" dirty="0"/>
              <a:t>Caso di Rozzano</a:t>
            </a:r>
          </a:p>
          <a:p>
            <a:endParaRPr lang="it-IT" dirty="0"/>
          </a:p>
          <a:p>
            <a:r>
              <a:rPr lang="it-IT" b="1" dirty="0"/>
              <a:t>Risultato : maggiore disagio come prova di presenza di patologia somatica in assenza di danni fisici</a:t>
            </a:r>
          </a:p>
          <a:p>
            <a:endParaRPr lang="it-IT" b="1" dirty="0"/>
          </a:p>
          <a:p>
            <a:r>
              <a:rPr lang="it-IT" b="1" dirty="0"/>
              <a:t>Risultato</a:t>
            </a:r>
          </a:p>
          <a:p>
            <a:endParaRPr lang="it-IT" dirty="0"/>
          </a:p>
          <a:p>
            <a:r>
              <a:rPr lang="it-IT" dirty="0" err="1"/>
              <a:t>•Comportamenti</a:t>
            </a:r>
            <a:r>
              <a:rPr lang="it-IT" dirty="0"/>
              <a:t> difensivi: </a:t>
            </a:r>
          </a:p>
          <a:p>
            <a:r>
              <a:rPr lang="it-IT" dirty="0"/>
              <a:t>–Controllo di risposte fisiche (es. deglutizione o respirazione); Posture particolari</a:t>
            </a:r>
          </a:p>
          <a:p>
            <a:r>
              <a:rPr lang="it-IT" dirty="0" err="1"/>
              <a:t>•Misure</a:t>
            </a:r>
            <a:r>
              <a:rPr lang="it-IT" dirty="0"/>
              <a:t> preventive: finalizzati a ridurre il rischio di malattie future</a:t>
            </a:r>
          </a:p>
          <a:p>
            <a:r>
              <a:rPr lang="it-IT" b="1" dirty="0"/>
              <a:t>Risultato: conferma idee di debolezza e di vulnerabilità alle malattie</a:t>
            </a:r>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Comportamentali (Wells, 1997)</a:t>
            </a:r>
            <a:br>
              <a:rPr lang="it-IT" b="1" dirty="0"/>
            </a:br>
            <a:endParaRPr lang="it-IT" dirty="0"/>
          </a:p>
        </p:txBody>
      </p:sp>
      <p:sp>
        <p:nvSpPr>
          <p:cNvPr id="3" name="Segnaposto contenuto 2"/>
          <p:cNvSpPr>
            <a:spLocks noGrp="1"/>
          </p:cNvSpPr>
          <p:nvPr>
            <p:ph idx="1"/>
          </p:nvPr>
        </p:nvSpPr>
        <p:spPr/>
        <p:txBody>
          <a:bodyPr>
            <a:normAutofit/>
          </a:bodyPr>
          <a:lstStyle/>
          <a:p>
            <a:pPr>
              <a:buNone/>
            </a:pPr>
            <a:endParaRPr lang="it-IT" dirty="0"/>
          </a:p>
          <a:p>
            <a:r>
              <a:rPr lang="it-IT" dirty="0" err="1"/>
              <a:t>•Riposo</a:t>
            </a:r>
            <a:r>
              <a:rPr lang="it-IT" dirty="0"/>
              <a:t> forzato</a:t>
            </a:r>
          </a:p>
          <a:p>
            <a:r>
              <a:rPr lang="it-IT" dirty="0" err="1"/>
              <a:t>•L</a:t>
            </a:r>
            <a:r>
              <a:rPr lang="it-IT" dirty="0"/>
              <a:t>’evitamento</a:t>
            </a:r>
          </a:p>
          <a:p>
            <a:r>
              <a:rPr lang="it-IT" dirty="0"/>
              <a:t>–di sforzi fisici</a:t>
            </a:r>
          </a:p>
          <a:p>
            <a:r>
              <a:rPr lang="it-IT" dirty="0"/>
              <a:t>–di situazioni che potrebbero fargli </a:t>
            </a:r>
            <a:r>
              <a:rPr lang="it-IT" dirty="0" err="1"/>
              <a:t>elicitare</a:t>
            </a:r>
            <a:r>
              <a:rPr lang="it-IT" dirty="0"/>
              <a:t> ansia rispetto allo stato di salute</a:t>
            </a:r>
          </a:p>
          <a:p>
            <a:r>
              <a:rPr lang="it-IT" b="1" dirty="0"/>
              <a:t>Risultato : impedimento della </a:t>
            </a:r>
            <a:r>
              <a:rPr lang="it-IT" b="1" dirty="0" err="1"/>
              <a:t>disconferma</a:t>
            </a:r>
            <a:r>
              <a:rPr lang="it-IT" b="1" dirty="0"/>
              <a:t> dell’interpretazione negativa</a:t>
            </a:r>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Mal di testa confusione stanchezza</a:t>
            </a:r>
          </a:p>
        </p:txBody>
      </p:sp>
      <p:sp>
        <p:nvSpPr>
          <p:cNvPr id="3" name="Segnaposto contenuto 2"/>
          <p:cNvSpPr>
            <a:spLocks noGrp="1"/>
          </p:cNvSpPr>
          <p:nvPr>
            <p:ph idx="1"/>
          </p:nvPr>
        </p:nvSpPr>
        <p:spPr/>
        <p:txBody>
          <a:bodyPr>
            <a:normAutofit/>
          </a:bodyPr>
          <a:lstStyle/>
          <a:p>
            <a:endParaRPr lang="it-IT" dirty="0"/>
          </a:p>
          <a:p>
            <a:r>
              <a:rPr lang="it-IT" b="1" dirty="0"/>
              <a:t>Ho un cancro in fase terminale al cervello</a:t>
            </a:r>
          </a:p>
          <a:p>
            <a:r>
              <a:rPr lang="it-IT" dirty="0"/>
              <a:t>Immagini del cervello devastato dal cancro</a:t>
            </a:r>
          </a:p>
          <a:p>
            <a:r>
              <a:rPr lang="it-IT" dirty="0"/>
              <a:t>Previsioni di sofferenze atroci</a:t>
            </a:r>
          </a:p>
          <a:p>
            <a:endParaRPr lang="it-IT" dirty="0"/>
          </a:p>
          <a:p>
            <a:r>
              <a:rPr lang="it-IT" b="1" dirty="0"/>
              <a:t>Ansioso </a:t>
            </a:r>
          </a:p>
          <a:p>
            <a:r>
              <a:rPr lang="it-IT" b="1" dirty="0"/>
              <a:t>Terrorizzato</a:t>
            </a:r>
          </a:p>
          <a:p>
            <a:endParaRPr lang="it-IT" dirty="0"/>
          </a:p>
          <a:p>
            <a:endParaRPr lang="it-IT"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•Cognitivi: Attenzione a tutte le informazioni mediche (TV, giornali); Monitoraggio delle sensazioni fisiche, Rimuginazioni sui fattori di rischio; tentativi di distrazione.</a:t>
            </a:r>
          </a:p>
          <a:p>
            <a:r>
              <a:rPr lang="it-IT" dirty="0" err="1"/>
              <a:t>•Comportamentali</a:t>
            </a:r>
            <a:r>
              <a:rPr lang="it-IT" dirty="0"/>
              <a:t>: Continue visite mediche e esami (TAC, RMN), Esame dei riflessi; Riposo forzato, Evita di dormire solo, Richieste di Rassicurazione. </a:t>
            </a:r>
            <a:r>
              <a:rPr lang="it-IT" dirty="0" err="1"/>
              <a:t>•Incremento</a:t>
            </a:r>
            <a:r>
              <a:rPr lang="it-IT" dirty="0"/>
              <a:t> dell’</a:t>
            </a:r>
            <a:r>
              <a:rPr lang="it-IT" dirty="0" err="1"/>
              <a:t>arousal</a:t>
            </a:r>
            <a:endParaRPr lang="it-IT" dirty="0"/>
          </a:p>
          <a:p>
            <a:r>
              <a:rPr lang="it-IT" dirty="0" err="1"/>
              <a:t>•Si</a:t>
            </a:r>
            <a:r>
              <a:rPr lang="it-IT" dirty="0"/>
              <a:t> sente debole e </a:t>
            </a:r>
            <a:r>
              <a:rPr lang="it-IT" dirty="0" err="1"/>
              <a:t>malata•Disturbi</a:t>
            </a:r>
            <a:r>
              <a:rPr lang="it-IT" dirty="0"/>
              <a:t> del ritmo sonno/</a:t>
            </a:r>
            <a:r>
              <a:rPr lang="it-IT" dirty="0" err="1"/>
              <a:t>veglia•Stanchezza</a:t>
            </a:r>
            <a:endParaRPr lang="it-IT" dirty="0"/>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pPr>
              <a:buFont typeface="Arial" pitchFamily="34" charset="0"/>
              <a:buChar char="•"/>
            </a:pPr>
            <a:r>
              <a:rPr lang="it-IT" sz="2400" dirty="0">
                <a:latin typeface="+mj-lt"/>
              </a:rPr>
              <a:t> Diversi fattori possono contribuire all’insorgenza dei disturbi da sintomi somatici e correlati, tra questi vi sono: </a:t>
            </a:r>
          </a:p>
          <a:p>
            <a:pPr>
              <a:buFontTx/>
              <a:buChar char="-"/>
            </a:pPr>
            <a:r>
              <a:rPr lang="it-IT" sz="2400" dirty="0">
                <a:latin typeface="+mj-lt"/>
              </a:rPr>
              <a:t> </a:t>
            </a:r>
            <a:r>
              <a:rPr lang="it-IT" sz="2400" b="1" dirty="0">
                <a:latin typeface="+mj-lt"/>
              </a:rPr>
              <a:t>vulnerabilità genetica e biologica </a:t>
            </a:r>
            <a:r>
              <a:rPr lang="it-IT" sz="2400" dirty="0">
                <a:latin typeface="+mj-lt"/>
              </a:rPr>
              <a:t>(per es., aumentata sensibilità al dolore), </a:t>
            </a:r>
          </a:p>
          <a:p>
            <a:pPr>
              <a:buFontTx/>
              <a:buChar char="-"/>
            </a:pPr>
            <a:r>
              <a:rPr lang="it-IT" sz="2400" dirty="0">
                <a:latin typeface="+mj-lt"/>
              </a:rPr>
              <a:t> </a:t>
            </a:r>
            <a:r>
              <a:rPr lang="it-IT" sz="2400" b="1" dirty="0">
                <a:latin typeface="+mj-lt"/>
              </a:rPr>
              <a:t>esperienze traumatiche </a:t>
            </a:r>
            <a:r>
              <a:rPr lang="it-IT" sz="2400" dirty="0">
                <a:latin typeface="+mj-lt"/>
              </a:rPr>
              <a:t>precoci (per es., violenza, abuso, deprivazione),</a:t>
            </a:r>
          </a:p>
          <a:p>
            <a:pPr>
              <a:buFontTx/>
              <a:buChar char="-"/>
            </a:pPr>
            <a:r>
              <a:rPr lang="it-IT" sz="2400" dirty="0">
                <a:latin typeface="+mj-lt"/>
              </a:rPr>
              <a:t> </a:t>
            </a:r>
            <a:r>
              <a:rPr lang="it-IT" sz="2400" b="1" dirty="0">
                <a:latin typeface="+mj-lt"/>
              </a:rPr>
              <a:t>apprendimento</a:t>
            </a:r>
            <a:r>
              <a:rPr lang="it-IT" sz="2400" dirty="0">
                <a:latin typeface="+mj-lt"/>
              </a:rPr>
              <a:t> (per es., attenzione ottenuta per mezzo della malattia, mancato rinforzo delle espressioni di disagio non somatiche), </a:t>
            </a:r>
          </a:p>
          <a:p>
            <a:pPr>
              <a:buFontTx/>
              <a:buChar char="-"/>
            </a:pPr>
            <a:r>
              <a:rPr lang="it-IT" sz="2400" dirty="0">
                <a:latin typeface="+mj-lt"/>
              </a:rPr>
              <a:t> </a:t>
            </a:r>
            <a:r>
              <a:rPr lang="it-IT" sz="2400" b="1" dirty="0">
                <a:latin typeface="+mj-lt"/>
              </a:rPr>
              <a:t>norme culturali/sociali </a:t>
            </a:r>
            <a:r>
              <a:rPr lang="it-IT" sz="2400" dirty="0">
                <a:latin typeface="+mj-lt"/>
              </a:rPr>
              <a:t>che svalutano e stigmatizzano la sofferenza psicologica rispetto al dolore fisico. </a:t>
            </a:r>
            <a:endParaRPr lang="it-IT" sz="2400" dirty="0"/>
          </a:p>
        </p:txBody>
      </p:sp>
      <p:sp>
        <p:nvSpPr>
          <p:cNvPr id="3" name="Titolo 2"/>
          <p:cNvSpPr>
            <a:spLocks noGrp="1"/>
          </p:cNvSpPr>
          <p:nvPr>
            <p:ph type="title"/>
          </p:nvPr>
        </p:nvSpPr>
        <p:spPr/>
        <p:txBody>
          <a:bodyPr/>
          <a:lstStyle/>
          <a:p>
            <a:r>
              <a:rPr sz="1650"/>
              <a:t>Caratteristiche generali - eziologia</a:t>
            </a:r>
            <a:endParaRPr lang="it-IT" sz="1650" dirty="0"/>
          </a:p>
        </p:txBody>
      </p:sp>
    </p:spTree>
    <p:extLst>
      <p:ext uri="{BB962C8B-B14F-4D97-AF65-F5344CB8AC3E}">
        <p14:creationId xmlns:p14="http://schemas.microsoft.com/office/powerpoint/2010/main" val="22342124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modello Completo (</a:t>
            </a:r>
            <a:r>
              <a:rPr lang="it-IT" dirty="0" err="1"/>
              <a:t>Salkovskis</a:t>
            </a:r>
            <a:r>
              <a:rPr lang="it-IT" dirty="0"/>
              <a:t>, 1989 –1995 -2001)</a:t>
            </a:r>
            <a:br>
              <a:rPr lang="it-IT" dirty="0"/>
            </a:br>
            <a:endParaRPr lang="it-IT" dirty="0"/>
          </a:p>
        </p:txBody>
      </p:sp>
      <p:sp>
        <p:nvSpPr>
          <p:cNvPr id="3" name="Segnaposto contenuto 2"/>
          <p:cNvSpPr>
            <a:spLocks noGrp="1"/>
          </p:cNvSpPr>
          <p:nvPr>
            <p:ph idx="1"/>
          </p:nvPr>
        </p:nvSpPr>
        <p:spPr/>
        <p:txBody>
          <a:bodyPr>
            <a:normAutofit fontScale="55000" lnSpcReduction="20000"/>
          </a:bodyPr>
          <a:lstStyle/>
          <a:p>
            <a:endParaRPr lang="it-IT" dirty="0"/>
          </a:p>
          <a:p>
            <a:endParaRPr lang="it-IT" dirty="0"/>
          </a:p>
          <a:p>
            <a:r>
              <a:rPr lang="it-IT" b="1" dirty="0"/>
              <a:t>Esperienze precoci di malattie e di gestione medica insoddisfacente</a:t>
            </a:r>
          </a:p>
          <a:p>
            <a:endParaRPr lang="it-IT" dirty="0"/>
          </a:p>
          <a:p>
            <a:r>
              <a:rPr lang="it-IT" b="1" dirty="0"/>
              <a:t>Formazione di assunzioni disfunzionali:</a:t>
            </a:r>
          </a:p>
          <a:p>
            <a:endParaRPr lang="it-IT" dirty="0"/>
          </a:p>
          <a:p>
            <a:r>
              <a:rPr lang="it-IT" b="1" dirty="0"/>
              <a:t>Incidente critico precipitante</a:t>
            </a:r>
          </a:p>
          <a:p>
            <a:endParaRPr lang="it-IT" dirty="0"/>
          </a:p>
          <a:p>
            <a:r>
              <a:rPr lang="it-IT" b="1" dirty="0"/>
              <a:t>Interpretazioni Negative su informazioni riguardanti la salute</a:t>
            </a:r>
          </a:p>
          <a:p>
            <a:r>
              <a:rPr lang="it-IT" b="1" dirty="0"/>
              <a:t>NAT e Immagini Terrifiche</a:t>
            </a:r>
          </a:p>
          <a:p>
            <a:endParaRPr lang="it-IT" dirty="0"/>
          </a:p>
          <a:p>
            <a:r>
              <a:rPr lang="it-IT" b="1" dirty="0"/>
              <a:t>Reazioni fisiche</a:t>
            </a:r>
          </a:p>
          <a:p>
            <a:endParaRPr lang="it-IT" dirty="0"/>
          </a:p>
          <a:p>
            <a:r>
              <a:rPr lang="it-IT" b="1" dirty="0"/>
              <a:t>Comportamenti di ricerca di sicurezza </a:t>
            </a:r>
          </a:p>
          <a:p>
            <a:r>
              <a:rPr lang="it-IT" b="1" dirty="0"/>
              <a:t>Emozioni Ansia Depressione</a:t>
            </a:r>
            <a:r>
              <a:rPr lang="it-IT" b="1" i="1" dirty="0"/>
              <a:t>  </a:t>
            </a:r>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a:p>
            <a:r>
              <a:rPr lang="it-IT" dirty="0"/>
              <a:t>Aspetti peculiari della personalità</a:t>
            </a:r>
          </a:p>
          <a:p>
            <a:endParaRPr lang="it-IT" dirty="0"/>
          </a:p>
          <a:p>
            <a:endParaRPr lang="it-IT" dirty="0"/>
          </a:p>
          <a:p>
            <a:r>
              <a:rPr lang="it-IT" dirty="0" err="1"/>
              <a:t>•</a:t>
            </a:r>
            <a:r>
              <a:rPr lang="it-IT" b="1" dirty="0" err="1"/>
              <a:t>Immagine</a:t>
            </a:r>
            <a:r>
              <a:rPr lang="it-IT" b="1" dirty="0"/>
              <a:t> di sé basata sull’assunzione di essere persone fragili, deboli, facili alle malattie</a:t>
            </a:r>
          </a:p>
          <a:p>
            <a:endParaRPr lang="it-IT"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Quali sono gli scopi fondamentali dell’ipocondriaco</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pPr>
              <a:buNone/>
            </a:pPr>
            <a:endParaRPr lang="it-IT" dirty="0"/>
          </a:p>
          <a:p>
            <a:r>
              <a:rPr lang="it-IT" dirty="0" err="1"/>
              <a:t>•Non</a:t>
            </a:r>
            <a:r>
              <a:rPr lang="it-IT" dirty="0"/>
              <a:t> essere malati</a:t>
            </a:r>
          </a:p>
          <a:p>
            <a:r>
              <a:rPr lang="it-IT" dirty="0" err="1"/>
              <a:t>•Non</a:t>
            </a:r>
            <a:r>
              <a:rPr lang="it-IT" dirty="0"/>
              <a:t> essere persone deboli </a:t>
            </a:r>
          </a:p>
          <a:p>
            <a:r>
              <a:rPr lang="it-IT" dirty="0"/>
              <a:t>(ad es. essere ansiosi = segno di debolezza)</a:t>
            </a:r>
          </a:p>
          <a:p>
            <a:endParaRPr lang="it-IT" dirty="0"/>
          </a:p>
          <a:p>
            <a:r>
              <a:rPr lang="it-IT" dirty="0" err="1"/>
              <a:t>•Essere</a:t>
            </a:r>
            <a:r>
              <a:rPr lang="it-IT" dirty="0"/>
              <a:t> prudenti, cioè saper prevenire problemi più gravi </a:t>
            </a:r>
          </a:p>
          <a:p>
            <a:endParaRPr lang="it-IT" dirty="0"/>
          </a:p>
          <a:p>
            <a:r>
              <a:rPr lang="it-IT" dirty="0"/>
              <a:t>(anche mediante il </a:t>
            </a:r>
            <a:r>
              <a:rPr lang="it-IT" i="1" dirty="0"/>
              <a:t>pensiero magico)</a:t>
            </a:r>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L’indefinitezza dello scopo </a:t>
            </a:r>
            <a:br>
              <a:rPr lang="it-IT" b="1" dirty="0"/>
            </a:br>
            <a:r>
              <a:rPr lang="it-IT" b="1" dirty="0"/>
              <a:t> </a:t>
            </a:r>
            <a:br>
              <a:rPr lang="it-IT" b="1" dirty="0"/>
            </a:br>
            <a:endParaRPr lang="it-IT" dirty="0"/>
          </a:p>
        </p:txBody>
      </p:sp>
      <p:sp>
        <p:nvSpPr>
          <p:cNvPr id="3" name="Segnaposto contenuto 2"/>
          <p:cNvSpPr>
            <a:spLocks noGrp="1"/>
          </p:cNvSpPr>
          <p:nvPr>
            <p:ph idx="1"/>
          </p:nvPr>
        </p:nvSpPr>
        <p:spPr/>
        <p:txBody>
          <a:bodyPr>
            <a:normAutofit fontScale="77500" lnSpcReduction="20000"/>
          </a:bodyPr>
          <a:lstStyle/>
          <a:p>
            <a:pPr>
              <a:buNone/>
            </a:pPr>
            <a:endParaRPr lang="it-IT" dirty="0"/>
          </a:p>
          <a:p>
            <a:r>
              <a:rPr lang="it-IT" dirty="0" err="1"/>
              <a:t>•Gli</a:t>
            </a:r>
            <a:r>
              <a:rPr lang="it-IT" dirty="0"/>
              <a:t> scopi perseguiti dall’ipocondriaco sono formulati come </a:t>
            </a:r>
            <a:r>
              <a:rPr lang="it-IT" b="1" dirty="0"/>
              <a:t>l’assenza di un male senza che venga specificato e definito che cosa egli cerca.</a:t>
            </a:r>
          </a:p>
          <a:p>
            <a:r>
              <a:rPr lang="it-IT" dirty="0"/>
              <a:t>–L’ipocondriaco sembra voler essere perfettamente sano, nel pieno controllo delle proprie emozioni e senza alcun tratto di debolezza. </a:t>
            </a:r>
          </a:p>
          <a:p>
            <a:r>
              <a:rPr lang="it-IT" dirty="0"/>
              <a:t>–In realtà, cerca di non essere malato, di non essere debole, di non commettere imprudenze che potrebbero peggiorare la situazione fisica.</a:t>
            </a:r>
          </a:p>
          <a:p>
            <a:r>
              <a:rPr lang="it-IT" dirty="0"/>
              <a:t>•L’ipocondriaco </a:t>
            </a:r>
            <a:r>
              <a:rPr lang="it-IT" b="1" dirty="0"/>
              <a:t> cerca di fuggire dai mali senza definire dove vuole arrivare ma solo da dove vuole fuggire. </a:t>
            </a:r>
          </a:p>
          <a:p>
            <a:r>
              <a:rPr lang="it-IT" dirty="0" err="1"/>
              <a:t>•Questi</a:t>
            </a:r>
            <a:r>
              <a:rPr lang="it-IT" dirty="0"/>
              <a:t> sono anti-goal.</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L’indefinitezza dello scopo </a:t>
            </a:r>
            <a:br>
              <a:rPr lang="it-IT" b="1" dirty="0"/>
            </a:br>
            <a:r>
              <a:rPr lang="it-IT" b="1" dirty="0"/>
              <a:t> </a:t>
            </a:r>
            <a:br>
              <a:rPr lang="it-IT" b="1" dirty="0"/>
            </a:br>
            <a:endParaRPr lang="it-IT" dirty="0"/>
          </a:p>
        </p:txBody>
      </p:sp>
      <p:sp>
        <p:nvSpPr>
          <p:cNvPr id="3" name="Segnaposto contenuto 2"/>
          <p:cNvSpPr>
            <a:spLocks noGrp="1"/>
          </p:cNvSpPr>
          <p:nvPr>
            <p:ph idx="1"/>
          </p:nvPr>
        </p:nvSpPr>
        <p:spPr/>
        <p:txBody>
          <a:bodyPr>
            <a:normAutofit/>
          </a:bodyPr>
          <a:lstStyle/>
          <a:p>
            <a:r>
              <a:rPr lang="it-IT" dirty="0" err="1"/>
              <a:t>•</a:t>
            </a:r>
            <a:r>
              <a:rPr lang="it-IT" b="1" dirty="0" err="1"/>
              <a:t>L</a:t>
            </a:r>
            <a:r>
              <a:rPr lang="it-IT" b="1" dirty="0"/>
              <a:t>’indefinitezza della meta implica due conseguenze per il soggetto ipocondriaco che favoriscono la persistenza ed ostacolano l’accettazione:</a:t>
            </a:r>
          </a:p>
          <a:p>
            <a:r>
              <a:rPr lang="it-IT" dirty="0"/>
              <a:t>– </a:t>
            </a:r>
            <a:r>
              <a:rPr lang="it-IT" b="1" dirty="0"/>
              <a:t>manca della regola di stop: sa da dove vuole fuggire ma non se è fuggito abbastanza lontano, se è arrivato in zona di sicurezza e dunque se si può fermare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–gli è difficile tener conto </a:t>
            </a:r>
            <a:r>
              <a:rPr lang="it-IT" b="1" dirty="0"/>
              <a:t>dei costi della persistenza</a:t>
            </a:r>
          </a:p>
          <a:p>
            <a:r>
              <a:rPr lang="it-IT" dirty="0"/>
              <a:t>Perché gli è più difficile fare paragoni se uno dei termini del confronto è vago. Dunque egli persevera in quello stato anche perché non tiene conto degli svantaggi della persistenza</a:t>
            </a:r>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Livello di compromissione degli scopi </a:t>
            </a:r>
            <a:br>
              <a:rPr lang="it-IT" b="1" dirty="0"/>
            </a:br>
            <a:endParaRPr lang="it-IT" dirty="0"/>
          </a:p>
        </p:txBody>
      </p:sp>
      <p:sp>
        <p:nvSpPr>
          <p:cNvPr id="3" name="Segnaposto contenuto 2"/>
          <p:cNvSpPr>
            <a:spLocks noGrp="1"/>
          </p:cNvSpPr>
          <p:nvPr>
            <p:ph idx="1"/>
          </p:nvPr>
        </p:nvSpPr>
        <p:spPr/>
        <p:txBody>
          <a:bodyPr>
            <a:normAutofit/>
          </a:bodyPr>
          <a:lstStyle/>
          <a:p>
            <a:pPr>
              <a:buNone/>
            </a:pPr>
            <a:r>
              <a:rPr lang="it-IT" dirty="0"/>
              <a:t>•Tipo di compromissione</a:t>
            </a:r>
          </a:p>
          <a:p>
            <a:r>
              <a:rPr lang="it-IT" dirty="0"/>
              <a:t>–Alcuni scopi possono essere compromessi o minacciati in gradi diversi (ricchezza).</a:t>
            </a:r>
          </a:p>
          <a:p>
            <a:r>
              <a:rPr lang="it-IT" dirty="0"/>
              <a:t>–Altri possono essere raggiunti o compromessi completamente: tipo ‘sì o no’(Laurearsi).</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Livello di compromissione degli scopi   </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endParaRPr lang="it-IT" dirty="0"/>
          </a:p>
          <a:p>
            <a:endParaRPr lang="it-IT" dirty="0"/>
          </a:p>
          <a:p>
            <a:endParaRPr lang="it-IT" dirty="0"/>
          </a:p>
          <a:p>
            <a:r>
              <a:rPr lang="it-IT" dirty="0" err="1"/>
              <a:t>•Lo</a:t>
            </a:r>
            <a:r>
              <a:rPr lang="it-IT" dirty="0"/>
              <a:t> scopo di </a:t>
            </a:r>
            <a:r>
              <a:rPr lang="it-IT" b="1" i="1" dirty="0"/>
              <a:t>non essere persone deboli può essere compromesso in modo più o meno grave</a:t>
            </a:r>
          </a:p>
          <a:p>
            <a:r>
              <a:rPr lang="it-IT" dirty="0"/>
              <a:t>–con il ripetersi degli eventi negativi il grado di compromissione può aumentare. E perciò per l’ipocondriaco, il ripetersi di episodi di ansia può comportare una compromissione via via maggiore dello scopo di non essere una persona debole.</a:t>
            </a:r>
          </a:p>
          <a:p>
            <a:r>
              <a:rPr lang="it-IT" dirty="0" err="1"/>
              <a:t>•Lo</a:t>
            </a:r>
            <a:r>
              <a:rPr lang="it-IT" dirty="0"/>
              <a:t> scopo di </a:t>
            </a:r>
            <a:r>
              <a:rPr lang="it-IT" b="1" i="1" dirty="0"/>
              <a:t>non essere malati è compromesso in grado diverso a seconda che si abbia un raffreddore piuttosto che una polmonite o un tumore. </a:t>
            </a:r>
          </a:p>
          <a:p>
            <a:r>
              <a:rPr lang="it-IT" dirty="0"/>
              <a:t>–è molto più facile accettare una compromissione modesta piuttosto che una grave.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L’inaccettabilità di essere malato</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pPr marL="0" indent="0">
              <a:buNone/>
            </a:pPr>
            <a:endParaRPr lang="it-IT" dirty="0"/>
          </a:p>
          <a:p>
            <a:r>
              <a:rPr lang="it-IT" dirty="0" err="1"/>
              <a:t>•Perché</a:t>
            </a:r>
            <a:r>
              <a:rPr lang="it-IT" dirty="0"/>
              <a:t> l’ipocondriaco, che si considera malato fisico, non ha nei confronti della malattia o del rischio di malattia lo stesso atteggiamento che hanno normalmente le persone realmente malate? </a:t>
            </a:r>
          </a:p>
          <a:p>
            <a:r>
              <a:rPr lang="it-IT" dirty="0" err="1"/>
              <a:t>•Perché</a:t>
            </a:r>
            <a:r>
              <a:rPr lang="it-IT" dirty="0"/>
              <a:t> l’ipocondriaco non accetta il rischio di essere malato ed insiste nel tentativo di azzerare il rischio per un tempo più lungo di quello che di solito sarebbe necessario per accettarlo?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differenza tra il malato “vero” e l’ipocondriaco   </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•non sta, nella probabilità del rischio percepito, ma nell’accettazione o meno del rischio.</a:t>
            </a:r>
          </a:p>
          <a:p>
            <a:r>
              <a:rPr lang="it-IT" dirty="0" err="1"/>
              <a:t>•dipende</a:t>
            </a:r>
            <a:r>
              <a:rPr lang="it-IT" dirty="0"/>
              <a:t> dal fatto che i due si trovano di fronte a due problemi diversi:</a:t>
            </a:r>
          </a:p>
          <a:p>
            <a:r>
              <a:rPr lang="it-IT" dirty="0"/>
              <a:t>–il primo deve accettare una minaccia,</a:t>
            </a:r>
          </a:p>
          <a:p>
            <a:r>
              <a:rPr lang="it-IT" dirty="0"/>
              <a:t>–il secondo un dato di fatto </a:t>
            </a:r>
            <a:r>
              <a:rPr lang="it-IT" dirty="0" err="1"/>
              <a:t>acclarato</a:t>
            </a:r>
            <a:r>
              <a:rPr lang="it-IT" dirty="0"/>
              <a:t>.</a:t>
            </a:r>
          </a:p>
          <a:p>
            <a:r>
              <a:rPr lang="it-IT" dirty="0"/>
              <a:t>•Accettare una minaccia è più difficile che accettare un fatto, allora l’ipocondriaco tende a persistere di più nei suoi tentativi di rassicurarsi.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E9A3C738-A449-98DC-CDA8-F37A40F5E331}"/>
              </a:ext>
            </a:extLst>
          </p:cNvPr>
          <p:cNvSpPr>
            <a:spLocks noGrp="1"/>
          </p:cNvSpPr>
          <p:nvPr>
            <p:ph idx="1"/>
          </p:nvPr>
        </p:nvSpPr>
        <p:spPr/>
        <p:txBody>
          <a:bodyPr>
            <a:normAutofit fontScale="70000" lnSpcReduction="20000"/>
          </a:bodyPr>
          <a:lstStyle/>
          <a:p>
            <a:r>
              <a:rPr lang="it-IT" dirty="0"/>
              <a:t> </a:t>
            </a:r>
            <a:endParaRPr lang="it-IT" sz="4800" dirty="0"/>
          </a:p>
          <a:p>
            <a:r>
              <a:rPr lang="it-IT" dirty="0"/>
              <a:t> </a:t>
            </a:r>
            <a:endParaRPr lang="it-IT" sz="4800" dirty="0"/>
          </a:p>
          <a:p>
            <a:r>
              <a:rPr lang="it-IT" b="1" dirty="0"/>
              <a:t>Criteri diagnostici principali:</a:t>
            </a:r>
            <a:r>
              <a:rPr lang="it-IT" sz="4000" dirty="0"/>
              <a:t> </a:t>
            </a:r>
          </a:p>
          <a:p>
            <a:r>
              <a:rPr lang="it-IT" dirty="0"/>
              <a:t> </a:t>
            </a:r>
            <a:endParaRPr lang="it-IT" sz="4800" dirty="0"/>
          </a:p>
          <a:p>
            <a:r>
              <a:rPr lang="it-IT" dirty="0"/>
              <a:t> </a:t>
            </a:r>
            <a:endParaRPr lang="it-IT" sz="4800" dirty="0"/>
          </a:p>
          <a:p>
            <a:pPr lvl="1"/>
            <a:r>
              <a:rPr lang="it-IT" dirty="0"/>
              <a:t>Uno o più sintomi somatici che causano disagio significativo o compromissione del funzionamento.</a:t>
            </a:r>
            <a:r>
              <a:rPr lang="it-IT" sz="2000" dirty="0"/>
              <a:t> </a:t>
            </a:r>
            <a:r>
              <a:rPr lang="it-IT" dirty="0"/>
              <a:t>Pensieri, emozioni o comportamenti eccessivi collegati ai sintomi, manifestati da almeno uno di questi:</a:t>
            </a:r>
            <a:br>
              <a:rPr lang="it-IT" sz="1200" dirty="0"/>
            </a:br>
            <a:r>
              <a:rPr lang="it-IT" dirty="0"/>
              <a:t>pensieri sproporzionati sulla gravità dei sintomi,</a:t>
            </a:r>
            <a:endParaRPr lang="it-IT" sz="2000" dirty="0"/>
          </a:p>
          <a:p>
            <a:pPr lvl="1"/>
            <a:r>
              <a:rPr lang="it-IT" dirty="0"/>
              <a:t>ansia persistente riguardo alla salute,</a:t>
            </a:r>
          </a:p>
          <a:p>
            <a:pPr lvl="1"/>
            <a:r>
              <a:rPr lang="it-IT" dirty="0"/>
              <a:t>tempo ed energie eccessivamente dedicati ai sintomi o alle preoccupazioni di salute.</a:t>
            </a:r>
          </a:p>
          <a:p>
            <a:pPr lvl="0"/>
            <a:r>
              <a:rPr lang="it-IT" dirty="0"/>
              <a:t> </a:t>
            </a:r>
            <a:endParaRPr lang="it-IT" sz="2600" dirty="0"/>
          </a:p>
          <a:p>
            <a:pPr lvl="0"/>
            <a:r>
              <a:rPr lang="it-IT" sz="2600" dirty="0"/>
              <a:t>La durata del disturbo è di almeno 6 mesi, anche se i sintomi possono variare. </a:t>
            </a:r>
          </a:p>
          <a:p>
            <a:pPr lvl="0"/>
            <a:r>
              <a:rPr lang="it-IT" dirty="0"/>
              <a:t> </a:t>
            </a:r>
            <a:endParaRPr lang="it-IT" sz="4800" dirty="0"/>
          </a:p>
          <a:p>
            <a:pPr lvl="0"/>
            <a:r>
              <a:rPr lang="it-IT" dirty="0"/>
              <a:t> </a:t>
            </a:r>
            <a:endParaRPr lang="it-IT" sz="4800" dirty="0"/>
          </a:p>
          <a:p>
            <a:pPr lvl="0"/>
            <a:r>
              <a:rPr lang="it-IT" dirty="0"/>
              <a:t> .</a:t>
            </a:r>
            <a:r>
              <a:rPr lang="it-IT" sz="2400" dirty="0"/>
              <a:t> </a:t>
            </a:r>
            <a:endParaRPr lang="it-IT" dirty="0"/>
          </a:p>
          <a:p>
            <a:endParaRPr lang="it-IT" dirty="0"/>
          </a:p>
        </p:txBody>
      </p:sp>
      <p:sp>
        <p:nvSpPr>
          <p:cNvPr id="3" name="Titolo 2">
            <a:extLst>
              <a:ext uri="{FF2B5EF4-FFF2-40B4-BE49-F238E27FC236}">
                <a16:creationId xmlns:a16="http://schemas.microsoft.com/office/drawing/2014/main" id="{8E5C4FC4-74C8-3487-982B-599D84FFC25A}"/>
              </a:ext>
            </a:extLst>
          </p:cNvPr>
          <p:cNvSpPr>
            <a:spLocks noGrp="1"/>
          </p:cNvSpPr>
          <p:nvPr>
            <p:ph type="title"/>
          </p:nvPr>
        </p:nvSpPr>
        <p:spPr/>
        <p:txBody>
          <a:bodyPr>
            <a:normAutofit fontScale="90000"/>
          </a:bodyPr>
          <a:lstStyle/>
          <a:p>
            <a:br>
              <a:rPr lang="it-IT" sz="2800" dirty="0"/>
            </a:br>
            <a:r>
              <a:rPr lang="it-IT" dirty="0"/>
              <a:t> </a:t>
            </a:r>
            <a:br>
              <a:rPr lang="it-IT" sz="6000" dirty="0"/>
            </a:br>
            <a:r>
              <a:rPr lang="it-IT" sz="4000" dirty="0"/>
              <a:t>Disturbo da sintomi somatici (SSD)</a:t>
            </a:r>
          </a:p>
        </p:txBody>
      </p:sp>
    </p:spTree>
    <p:extLst>
      <p:ext uri="{BB962C8B-B14F-4D97-AF65-F5344CB8AC3E}">
        <p14:creationId xmlns:p14="http://schemas.microsoft.com/office/powerpoint/2010/main" val="227987661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difficoltà ad accettare una minaccia dipende da diverse ragioni:</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pPr marL="0" indent="0">
              <a:buNone/>
            </a:pPr>
            <a:endParaRPr lang="it-IT" dirty="0"/>
          </a:p>
          <a:p>
            <a:r>
              <a:rPr lang="it-IT" dirty="0"/>
              <a:t>presuppone un ragionamento controfattuale, il che implica l’elaborazione contemporanea di ipotesi reciprocamente escludentesi</a:t>
            </a:r>
          </a:p>
          <a:p>
            <a:r>
              <a:rPr lang="it-IT" dirty="0"/>
              <a:t> confronto con un danno vero costringe un individuo a sperimentare un mondo senza il bene perduto e questo può aiutarlo a costruire progressivamente l’accettazione </a:t>
            </a:r>
          </a:p>
          <a:p>
            <a:pPr marL="0" indent="0">
              <a:buNone/>
            </a:pPr>
            <a:r>
              <a:rPr lang="it-IT" dirty="0"/>
              <a:t>il raggiungimento della certezza ha un’attrazione particolare per cui si è disposti ad investire molte risorse se in cambio si ritiene di poter mettere un punto fermo</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endParaRPr lang="it-IT" dirty="0"/>
          </a:p>
          <a:p>
            <a:endParaRPr lang="it-IT" dirty="0"/>
          </a:p>
          <a:p>
            <a:pPr marL="0" indent="0">
              <a:buNone/>
            </a:pPr>
            <a:r>
              <a:rPr lang="it-IT" dirty="0"/>
              <a:t>Nel determinare l’accettazione non interviene soltanto la valutazione delle probabilità dell’esito, ma anche </a:t>
            </a:r>
            <a:r>
              <a:rPr lang="it-IT" b="1" dirty="0"/>
              <a:t>l’entità della posta in gioco, la quale dipende a sua volta:</a:t>
            </a:r>
          </a:p>
          <a:p>
            <a:r>
              <a:rPr lang="it-IT" dirty="0"/>
              <a:t>–livello di aspettativa. </a:t>
            </a:r>
          </a:p>
          <a:p>
            <a:r>
              <a:rPr lang="it-IT" dirty="0"/>
              <a:t>–dal grado di definizione degli scopi rappresentati e coinvolti nella valutazione. </a:t>
            </a:r>
          </a:p>
          <a:p>
            <a:r>
              <a:rPr lang="it-IT" dirty="0"/>
              <a:t>–dal coefficiente di valore degli scopi coinvolti, </a:t>
            </a:r>
          </a:p>
          <a:p>
            <a:r>
              <a:rPr lang="it-IT" dirty="0"/>
              <a:t>–da “quanto”gravemente il soggetto assume che gli scopi coinvolti siano minacciati o compromessi</a:t>
            </a:r>
          </a:p>
          <a:p>
            <a:r>
              <a:rPr lang="it-IT" dirty="0" err="1"/>
              <a:t>•</a:t>
            </a:r>
            <a:r>
              <a:rPr lang="it-IT" b="1" dirty="0" err="1"/>
              <a:t>Quindi</a:t>
            </a:r>
            <a:r>
              <a:rPr lang="it-IT" b="1" dirty="0"/>
              <a:t> questi scopi sono essenziali anche come fattori di mantenimento</a:t>
            </a:r>
            <a:endParaRPr lang="it-IT"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ruolo della rassicurazione</a:t>
            </a:r>
            <a:br>
              <a:rPr lang="it-IT" b="1" dirty="0"/>
            </a:br>
            <a:endParaRPr lang="it-IT" dirty="0"/>
          </a:p>
        </p:txBody>
      </p:sp>
      <p:sp>
        <p:nvSpPr>
          <p:cNvPr id="3" name="Segnaposto contenuto 2"/>
          <p:cNvSpPr>
            <a:spLocks noGrp="1"/>
          </p:cNvSpPr>
          <p:nvPr>
            <p:ph idx="1"/>
          </p:nvPr>
        </p:nvSpPr>
        <p:spPr/>
        <p:txBody>
          <a:bodyPr>
            <a:normAutofit fontScale="70000" lnSpcReduction="20000"/>
          </a:bodyPr>
          <a:lstStyle/>
          <a:p>
            <a:pPr marL="0" indent="0">
              <a:buNone/>
            </a:pPr>
            <a:endParaRPr lang="it-IT" dirty="0"/>
          </a:p>
          <a:p>
            <a:r>
              <a:rPr lang="it-IT" dirty="0" err="1"/>
              <a:t>•Questi</a:t>
            </a:r>
            <a:r>
              <a:rPr lang="it-IT" dirty="0"/>
              <a:t> pazienti ricercano la rassicurazione, che può essere medica </a:t>
            </a:r>
            <a:r>
              <a:rPr lang="it-IT" dirty="0" err="1"/>
              <a:t>e\o</a:t>
            </a:r>
            <a:r>
              <a:rPr lang="it-IT" dirty="0"/>
              <a:t> di familiari.</a:t>
            </a:r>
          </a:p>
          <a:p>
            <a:r>
              <a:rPr lang="it-IT" dirty="0" err="1"/>
              <a:t>•Alcuni</a:t>
            </a:r>
            <a:r>
              <a:rPr lang="it-IT" dirty="0"/>
              <a:t> sono così spaventati dalla minaccia di avere una malattia che tendono ad evitare quella medica.</a:t>
            </a:r>
          </a:p>
          <a:p>
            <a:r>
              <a:rPr lang="it-IT" dirty="0" err="1"/>
              <a:t>•Spesso</a:t>
            </a:r>
            <a:r>
              <a:rPr lang="it-IT" dirty="0"/>
              <a:t> la richiesta di rassicurazione è subdola, non esplicita.</a:t>
            </a:r>
          </a:p>
          <a:p>
            <a:r>
              <a:rPr lang="it-IT" dirty="0" err="1"/>
              <a:t>•Una</a:t>
            </a:r>
            <a:r>
              <a:rPr lang="it-IT" dirty="0"/>
              <a:t> volta ottenuta spesso ha un effetto immediato di riduzione del disagio e delle preoccupazioni.</a:t>
            </a:r>
          </a:p>
          <a:p>
            <a:r>
              <a:rPr lang="it-IT" dirty="0" err="1"/>
              <a:t>•Ma</a:t>
            </a:r>
            <a:r>
              <a:rPr lang="it-IT" dirty="0"/>
              <a:t> la rassicurazione ha un effetto solo nel breve termine e dura solo qualche ora o giorno.</a:t>
            </a:r>
          </a:p>
          <a:p>
            <a:r>
              <a:rPr lang="it-IT" dirty="0" err="1"/>
              <a:t>•Tant</a:t>
            </a:r>
            <a:r>
              <a:rPr lang="it-IT" dirty="0"/>
              <a:t>’è che questa ricerca di rassicurazione può essere così estesa da diventare una tendenza a consultare in continuazione degli specialisti senza averne effettivamente bisogno.</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i="1" dirty="0"/>
              <a:t>Il Pensiero Magico</a:t>
            </a:r>
            <a:br>
              <a:rPr lang="it-IT" b="1" i="1" dirty="0"/>
            </a:br>
            <a:endParaRPr lang="it-IT" dirty="0"/>
          </a:p>
        </p:txBody>
      </p:sp>
      <p:sp>
        <p:nvSpPr>
          <p:cNvPr id="3" name="Segnaposto contenuto 2"/>
          <p:cNvSpPr>
            <a:spLocks noGrp="1"/>
          </p:cNvSpPr>
          <p:nvPr>
            <p:ph idx="1"/>
          </p:nvPr>
        </p:nvSpPr>
        <p:spPr/>
        <p:txBody>
          <a:bodyPr>
            <a:normAutofit fontScale="47500" lnSpcReduction="20000"/>
          </a:bodyPr>
          <a:lstStyle/>
          <a:p>
            <a:endParaRPr lang="it-IT" dirty="0"/>
          </a:p>
          <a:p>
            <a:endParaRPr lang="it-IT" dirty="0"/>
          </a:p>
          <a:p>
            <a:r>
              <a:rPr lang="it-IT" dirty="0"/>
              <a:t>I pz ipocondriaci di solito resistono al cambiamento ed in particolare al cessare di preoccuparsi:</a:t>
            </a:r>
          </a:p>
          <a:p>
            <a:endParaRPr lang="it-IT" dirty="0"/>
          </a:p>
          <a:p>
            <a:r>
              <a:rPr lang="it-IT" dirty="0"/>
              <a:t>–“Se non mi preoccupo per la mia salute, allora mi ammalerò” (</a:t>
            </a:r>
            <a:r>
              <a:rPr lang="it-IT" dirty="0" err="1"/>
              <a:t>Salkovskis&amp;</a:t>
            </a:r>
            <a:r>
              <a:rPr lang="it-IT" dirty="0"/>
              <a:t> </a:t>
            </a:r>
            <a:r>
              <a:rPr lang="it-IT" dirty="0" err="1"/>
              <a:t>Warwick</a:t>
            </a:r>
            <a:r>
              <a:rPr lang="it-IT" dirty="0"/>
              <a:t>, 2002)</a:t>
            </a:r>
          </a:p>
          <a:p>
            <a:endParaRPr lang="it-IT" dirty="0"/>
          </a:p>
          <a:p>
            <a:r>
              <a:rPr lang="it-IT" dirty="0" err="1"/>
              <a:t>•Questa</a:t>
            </a:r>
            <a:r>
              <a:rPr lang="it-IT" dirty="0"/>
              <a:t> è una forma di Pensiero magico</a:t>
            </a:r>
          </a:p>
          <a:p>
            <a:endParaRPr lang="it-IT" dirty="0"/>
          </a:p>
          <a:p>
            <a:r>
              <a:rPr lang="it-IT" dirty="0"/>
              <a:t>–“</a:t>
            </a:r>
            <a:r>
              <a:rPr lang="it-IT" i="1" dirty="0"/>
              <a:t>Credenza secondo cui si possono ottenere degli effetti nel mondo fisico attraverso delle operazione puramente simboliche non causalmente legate a tali effetti” (</a:t>
            </a:r>
            <a:r>
              <a:rPr lang="it-IT" i="1" dirty="0" err="1"/>
              <a:t>Henslin</a:t>
            </a:r>
            <a:r>
              <a:rPr lang="it-IT" i="1" dirty="0"/>
              <a:t>, 1967)</a:t>
            </a:r>
          </a:p>
          <a:p>
            <a:endParaRPr lang="it-IT" dirty="0"/>
          </a:p>
          <a:p>
            <a:r>
              <a:rPr lang="it-IT" dirty="0" err="1"/>
              <a:t>•Prevedere</a:t>
            </a:r>
            <a:r>
              <a:rPr lang="it-IT" dirty="0"/>
              <a:t> (cioè preoccuparsi, rimuginare) </a:t>
            </a:r>
          </a:p>
          <a:p>
            <a:endParaRPr lang="it-IT" dirty="0"/>
          </a:p>
          <a:p>
            <a:r>
              <a:rPr lang="it-IT" dirty="0"/>
              <a:t>–non solo implica la possibilità di prevenire (“me ne accorgo prima!”), </a:t>
            </a:r>
          </a:p>
          <a:p>
            <a:endParaRPr lang="it-IT" dirty="0"/>
          </a:p>
          <a:p>
            <a:r>
              <a:rPr lang="it-IT" dirty="0"/>
              <a:t>–ma è di per se una prevenzione: </a:t>
            </a:r>
            <a:r>
              <a:rPr lang="it-IT" i="1" dirty="0"/>
              <a:t>se sto all’erta, attento, se tengo in considerazione i pericoli, e le conseguenze peggiori(raffreddore&gt; broncopolmonite), in qualche modo le prevengo.</a:t>
            </a:r>
          </a:p>
          <a:p>
            <a:endParaRPr lang="it-IT"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dirty="0"/>
            </a:br>
            <a:r>
              <a:rPr lang="it-IT" b="1" i="1" dirty="0"/>
              <a:t>Il Pensiero Magico-2</a:t>
            </a:r>
            <a:br>
              <a:rPr lang="it-IT" b="1" i="1" dirty="0"/>
            </a:br>
            <a:endParaRPr lang="it-IT" dirty="0"/>
          </a:p>
        </p:txBody>
      </p:sp>
      <p:sp>
        <p:nvSpPr>
          <p:cNvPr id="3" name="Segnaposto contenuto 2"/>
          <p:cNvSpPr>
            <a:spLocks noGrp="1"/>
          </p:cNvSpPr>
          <p:nvPr>
            <p:ph idx="1"/>
          </p:nvPr>
        </p:nvSpPr>
        <p:spPr/>
        <p:txBody>
          <a:bodyPr>
            <a:normAutofit fontScale="55000" lnSpcReduction="20000"/>
          </a:bodyPr>
          <a:lstStyle/>
          <a:p>
            <a:endParaRPr lang="it-IT" dirty="0"/>
          </a:p>
          <a:p>
            <a:endParaRPr lang="it-IT" dirty="0"/>
          </a:p>
          <a:p>
            <a:r>
              <a:rPr lang="it-IT" dirty="0" err="1"/>
              <a:t>•Quindi</a:t>
            </a:r>
            <a:r>
              <a:rPr lang="it-IT" dirty="0"/>
              <a:t> smettere di prevedere e di preoccuparsi, distrarsi, vedere le cose da un’ottica più favorevole (ottimistica) o rivedere l’idea di sé come in pericolo implica un </a:t>
            </a:r>
            <a:r>
              <a:rPr lang="it-IT" b="1" i="1" dirty="0"/>
              <a:t>abbassare la guardia, che si rappresenta nella mente del </a:t>
            </a:r>
            <a:r>
              <a:rPr lang="it-IT" b="1" i="1" dirty="0" err="1"/>
              <a:t>pzcome</a:t>
            </a:r>
            <a:r>
              <a:rPr lang="it-IT" b="1" i="1" dirty="0"/>
              <a:t> un aumentare il doppiamente il rischio. </a:t>
            </a:r>
          </a:p>
          <a:p>
            <a:r>
              <a:rPr lang="it-IT" dirty="0"/>
              <a:t>–“</a:t>
            </a:r>
            <a:r>
              <a:rPr lang="it-IT" i="1" dirty="0"/>
              <a:t>devo evitare la botta, se mi aspetto il peggio reagirò nel modo migliore, ma se arriva così all’improvviso ci rimango sotto”.</a:t>
            </a:r>
          </a:p>
          <a:p>
            <a:r>
              <a:rPr lang="it-IT" dirty="0"/>
              <a:t>–“</a:t>
            </a:r>
            <a:r>
              <a:rPr lang="it-IT" i="1" dirty="0"/>
              <a:t>se non mi preoccupo e abbasso la guardia, allora mi ammalerò, … sarebbe un tirarsela da solo”</a:t>
            </a:r>
          </a:p>
          <a:p>
            <a:r>
              <a:rPr lang="it-IT" dirty="0" err="1"/>
              <a:t>•Il</a:t>
            </a:r>
            <a:r>
              <a:rPr lang="it-IT" dirty="0"/>
              <a:t> ricorso al pensiero magico è in funzione del livello del coinvolgimento emotivo e della posta in palio (più grave è la psicopatologia maggiore è il ricorso al pensiero magico). </a:t>
            </a:r>
          </a:p>
          <a:p>
            <a:r>
              <a:rPr lang="it-IT" dirty="0"/>
              <a:t>–Quindi quanto maggiore sarà la gravità attribuita al rischio di malattia, tanto maggiore sarà la tendenza ad utilizzare il pensiero magico e di conseguenza aumenterà la resistenza a revisionare </a:t>
            </a:r>
            <a:r>
              <a:rPr lang="it-IT" dirty="0" err="1"/>
              <a:t>lecredenze</a:t>
            </a:r>
            <a:r>
              <a:rPr lang="it-IT" dirty="0"/>
              <a:t> ipocondriache.</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522140-16FC-49E6-AC93-B864AF8D36DB}"/>
              </a:ext>
            </a:extLst>
          </p:cNvPr>
          <p:cNvSpPr>
            <a:spLocks noGrp="1"/>
          </p:cNvSpPr>
          <p:nvPr>
            <p:ph type="title"/>
          </p:nvPr>
        </p:nvSpPr>
        <p:spPr/>
        <p:txBody>
          <a:bodyPr/>
          <a:lstStyle/>
          <a:p>
            <a:r>
              <a:rPr lang="it-IT" dirty="0"/>
              <a:t>2 frasi bibliche</a:t>
            </a:r>
          </a:p>
        </p:txBody>
      </p:sp>
      <p:sp>
        <p:nvSpPr>
          <p:cNvPr id="3" name="Segnaposto contenuto 2">
            <a:extLst>
              <a:ext uri="{FF2B5EF4-FFF2-40B4-BE49-F238E27FC236}">
                <a16:creationId xmlns:a16="http://schemas.microsoft.com/office/drawing/2014/main" id="{954C39D7-2692-4BA4-9690-0C4FBA078C2C}"/>
              </a:ext>
            </a:extLst>
          </p:cNvPr>
          <p:cNvSpPr>
            <a:spLocks noGrp="1"/>
          </p:cNvSpPr>
          <p:nvPr>
            <p:ph idx="1"/>
          </p:nvPr>
        </p:nvSpPr>
        <p:spPr/>
        <p:txBody>
          <a:bodyPr>
            <a:normAutofit lnSpcReduction="10000"/>
          </a:bodyPr>
          <a:lstStyle/>
          <a:p>
            <a:r>
              <a:rPr lang="it-IT" dirty="0"/>
              <a:t>Perciò non preoccupatevi troppo per il domani, ci pensa lui, il domani, a portare altre pene. Per ogni giorno basta la sua pena-.</a:t>
            </a:r>
          </a:p>
          <a:p>
            <a:r>
              <a:rPr lang="it-IT" dirty="0"/>
              <a:t>(Marco 6; 34)</a:t>
            </a:r>
          </a:p>
          <a:p>
            <a:endParaRPr lang="it-IT" dirty="0"/>
          </a:p>
          <a:p>
            <a:r>
              <a:rPr lang="it-IT" dirty="0"/>
              <a:t>In fondo attento che una cosa è importante: Dio ci ha fatti equilibrati, ma noi  abbiamo inventato ogni genere di complicazione</a:t>
            </a:r>
          </a:p>
          <a:p>
            <a:r>
              <a:rPr lang="it-IT" dirty="0"/>
              <a:t>(Qoelet  7; 29)</a:t>
            </a:r>
          </a:p>
        </p:txBody>
      </p:sp>
    </p:spTree>
    <p:extLst>
      <p:ext uri="{BB962C8B-B14F-4D97-AF65-F5344CB8AC3E}">
        <p14:creationId xmlns:p14="http://schemas.microsoft.com/office/powerpoint/2010/main" val="34031165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Obiettivi della terapia</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endParaRPr lang="it-IT" dirty="0"/>
          </a:p>
          <a:p>
            <a:r>
              <a:rPr lang="it-IT" dirty="0" err="1"/>
              <a:t>•</a:t>
            </a:r>
            <a:r>
              <a:rPr lang="it-IT" b="1" dirty="0" err="1"/>
              <a:t>Promuovere</a:t>
            </a:r>
            <a:r>
              <a:rPr lang="it-IT" b="1" dirty="0"/>
              <a:t> nel paziente il processo di accettazione del rischio di potersi ammalare </a:t>
            </a:r>
          </a:p>
          <a:p>
            <a:r>
              <a:rPr lang="it-IT" dirty="0"/>
              <a:t>–Offrire al </a:t>
            </a:r>
            <a:r>
              <a:rPr lang="it-IT" dirty="0" err="1"/>
              <a:t>pz.una</a:t>
            </a:r>
            <a:r>
              <a:rPr lang="it-IT" dirty="0"/>
              <a:t> versione alternativa più credibile del problema in termini psicologici</a:t>
            </a:r>
          </a:p>
          <a:p>
            <a:r>
              <a:rPr lang="it-IT" dirty="0"/>
              <a:t>–Cambiare la convinzione del paziente di essere gravemente malato vs sono terrorizzato all’idea di potermi ammalare</a:t>
            </a:r>
          </a:p>
          <a:p>
            <a:r>
              <a:rPr lang="it-IT" dirty="0"/>
              <a:t>–Fornire modello alternativo di sé, in particolare dell’idea di sé come fragile, debole e facile alle malattie</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F0B4F1-6FD0-43F1-AFBA-0EBF73A15DFB}"/>
              </a:ext>
            </a:extLst>
          </p:cNvPr>
          <p:cNvSpPr>
            <a:spLocks noGrp="1"/>
          </p:cNvSpPr>
          <p:nvPr>
            <p:ph type="title"/>
          </p:nvPr>
        </p:nvSpPr>
        <p:spPr/>
        <p:txBody>
          <a:bodyPr>
            <a:normAutofit fontScale="90000"/>
          </a:bodyPr>
          <a:lstStyle/>
          <a:p>
            <a:r>
              <a:rPr lang="it-IT" dirty="0"/>
              <a:t>•Definire gli scopi</a:t>
            </a:r>
            <a:br>
              <a:rPr lang="it-IT" dirty="0"/>
            </a:br>
            <a:endParaRPr lang="it-IT" dirty="0"/>
          </a:p>
        </p:txBody>
      </p:sp>
      <p:sp>
        <p:nvSpPr>
          <p:cNvPr id="3" name="Segnaposto contenuto 2">
            <a:extLst>
              <a:ext uri="{FF2B5EF4-FFF2-40B4-BE49-F238E27FC236}">
                <a16:creationId xmlns:a16="http://schemas.microsoft.com/office/drawing/2014/main" id="{1ADFB31C-3E29-45CC-852E-6EF89FA46CD9}"/>
              </a:ext>
            </a:extLst>
          </p:cNvPr>
          <p:cNvSpPr>
            <a:spLocks noGrp="1"/>
          </p:cNvSpPr>
          <p:nvPr>
            <p:ph idx="1"/>
          </p:nvPr>
        </p:nvSpPr>
        <p:spPr/>
        <p:txBody>
          <a:bodyPr>
            <a:normAutofit fontScale="92500"/>
          </a:bodyPr>
          <a:lstStyle/>
          <a:p>
            <a:r>
              <a:rPr lang="it-IT" dirty="0"/>
              <a:t>–Ad es., non essere malato &gt; essere in salute</a:t>
            </a:r>
          </a:p>
          <a:p>
            <a:r>
              <a:rPr lang="it-IT" dirty="0"/>
              <a:t>•Graduare i livelli di compromissione degli scopi</a:t>
            </a:r>
          </a:p>
          <a:p>
            <a:r>
              <a:rPr lang="it-IT" dirty="0"/>
              <a:t>–da malato-in salute &gt; diversi gradi di benessere</a:t>
            </a:r>
          </a:p>
          <a:p>
            <a:r>
              <a:rPr lang="it-IT" dirty="0"/>
              <a:t>•Modificare il significato delle emozioni negative</a:t>
            </a:r>
          </a:p>
          <a:p>
            <a:r>
              <a:rPr lang="it-IT" dirty="0"/>
              <a:t>–da emozioni negative come sintomo di debolezza &gt; emozioni negative come risposta a eventi valutati negativamente</a:t>
            </a:r>
          </a:p>
          <a:p>
            <a:endParaRPr lang="it-IT" dirty="0"/>
          </a:p>
        </p:txBody>
      </p:sp>
    </p:spTree>
    <p:extLst>
      <p:ext uri="{BB962C8B-B14F-4D97-AF65-F5344CB8AC3E}">
        <p14:creationId xmlns:p14="http://schemas.microsoft.com/office/powerpoint/2010/main" val="260613305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endParaRPr lang="it-IT" dirty="0"/>
          </a:p>
          <a:p>
            <a:r>
              <a:rPr lang="it-IT" b="1" dirty="0"/>
              <a:t>Strategia iniziale (Wells, 1997)</a:t>
            </a:r>
          </a:p>
          <a:p>
            <a:endParaRPr lang="it-IT" dirty="0"/>
          </a:p>
          <a:p>
            <a:endParaRPr lang="it-IT" dirty="0"/>
          </a:p>
          <a:p>
            <a:r>
              <a:rPr lang="it-IT" dirty="0" err="1"/>
              <a:t>•Collezionare</a:t>
            </a:r>
            <a:r>
              <a:rPr lang="it-IT" dirty="0"/>
              <a:t> prove a favore di un modello psicologico alternativo, che dovrebbe rappresentare il cambiamento della rappresentazione di malattia, a cui fa riferimento il paziente</a:t>
            </a:r>
          </a:p>
          <a:p>
            <a:r>
              <a:rPr lang="it-IT" dirty="0" err="1"/>
              <a:t>•Enfatizzare</a:t>
            </a:r>
            <a:r>
              <a:rPr lang="it-IT" dirty="0"/>
              <a:t> il ricorso a verifiche dirette delle credenze</a:t>
            </a:r>
          </a:p>
          <a:p>
            <a:r>
              <a:rPr lang="it-IT" dirty="0" err="1"/>
              <a:t>•Costruzione</a:t>
            </a:r>
            <a:r>
              <a:rPr lang="it-IT" dirty="0"/>
              <a:t> del modello alternativo</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endParaRPr lang="it-IT" dirty="0"/>
          </a:p>
          <a:p>
            <a:endParaRPr lang="it-IT" dirty="0"/>
          </a:p>
          <a:p>
            <a:r>
              <a:rPr lang="it-IT" dirty="0" err="1"/>
              <a:t>Assessment</a:t>
            </a:r>
            <a:r>
              <a:rPr lang="it-IT" dirty="0"/>
              <a:t> generale </a:t>
            </a:r>
          </a:p>
          <a:p>
            <a:r>
              <a:rPr lang="it-IT" dirty="0" err="1"/>
              <a:t>Assessment</a:t>
            </a:r>
            <a:r>
              <a:rPr lang="it-IT" dirty="0"/>
              <a:t> specifico</a:t>
            </a:r>
          </a:p>
          <a:p>
            <a:r>
              <a:rPr lang="it-IT" dirty="0"/>
              <a:t>Fase 1: Costruzione della relazione terapeutica</a:t>
            </a:r>
          </a:p>
          <a:p>
            <a:pPr marL="0" indent="0">
              <a:buNone/>
            </a:pPr>
            <a:r>
              <a:rPr lang="it-IT" dirty="0"/>
              <a:t>	Condivisione e utilizzo del modello del disturbo</a:t>
            </a:r>
          </a:p>
          <a:p>
            <a:pPr marL="0" indent="0">
              <a:buNone/>
            </a:pPr>
            <a:r>
              <a:rPr lang="it-IT" dirty="0"/>
              <a:t>	</a:t>
            </a:r>
            <a:r>
              <a:rPr lang="it-IT" dirty="0" err="1"/>
              <a:t>Psicoeducazionee</a:t>
            </a:r>
            <a:r>
              <a:rPr lang="it-IT" dirty="0"/>
              <a:t> Motivazione</a:t>
            </a:r>
          </a:p>
          <a:p>
            <a:r>
              <a:rPr lang="it-IT" dirty="0"/>
              <a:t>Fase 2: Accettazione del rischio di malattia</a:t>
            </a:r>
          </a:p>
          <a:p>
            <a:r>
              <a:rPr lang="it-IT" dirty="0"/>
              <a:t>Fase 3: Ristrutturazione cognitiva della percezione del rischio di malattia</a:t>
            </a:r>
          </a:p>
          <a:p>
            <a:r>
              <a:rPr lang="it-IT" dirty="0"/>
              <a:t>Fase 4: La prevenzione delle ricadute</a:t>
            </a:r>
          </a:p>
          <a:p>
            <a:pPr lvl="1"/>
            <a:r>
              <a:rPr lang="it-IT" dirty="0"/>
              <a:t>La ricostruzione della storia personale</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1989</TotalTime>
  <Words>18135</Words>
  <Application>Microsoft Office PowerPoint</Application>
  <PresentationFormat>Presentazione su schermo (4:3)</PresentationFormat>
  <Paragraphs>1415</Paragraphs>
  <Slides>214</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214</vt:i4>
      </vt:variant>
    </vt:vector>
  </HeadingPairs>
  <TitlesOfParts>
    <vt:vector size="222" baseType="lpstr">
      <vt:lpstr>Aptos</vt:lpstr>
      <vt:lpstr>Arial</vt:lpstr>
      <vt:lpstr>Calibri</vt:lpstr>
      <vt:lpstr>Courier New</vt:lpstr>
      <vt:lpstr>Tahoma</vt:lpstr>
      <vt:lpstr>Times New Roman</vt:lpstr>
      <vt:lpstr>TimesNewRomanPS-BoldMT</vt:lpstr>
      <vt:lpstr>Tema di Office</vt:lpstr>
      <vt:lpstr>ipocondria</vt:lpstr>
      <vt:lpstr>DISTURBO DA SINTOMI SOMATICI E DISTURBI CORRELATI disturbo da ansia da malattia</vt:lpstr>
      <vt:lpstr>Presentazione standard di PowerPoint</vt:lpstr>
      <vt:lpstr> </vt:lpstr>
      <vt:lpstr> </vt:lpstr>
      <vt:lpstr>Caratteristiche generali - differenziazione dal DSM-IV</vt:lpstr>
      <vt:lpstr>Caratteristiche generali - differenziazione dal DSM-IV</vt:lpstr>
      <vt:lpstr>Caratteristiche generali - eziologia</vt:lpstr>
      <vt:lpstr>   Disturbo da sintomi somatici (SSD)</vt:lpstr>
      <vt:lpstr>Disturbo di conversione (Disturbo neurologico funzionale) </vt:lpstr>
      <vt:lpstr>DISTURBO DA  ANSIA DA MALATTIA (ipocondria)</vt:lpstr>
      <vt:lpstr>DISTURBO DI ANSIA DA MALATTIA IPOCONDRIA</vt:lpstr>
      <vt:lpstr>Differenziazione dai disturbi somatici: </vt:lpstr>
      <vt:lpstr>Caratteristiche principali: </vt:lpstr>
      <vt:lpstr>Caratteristiche diagnostiche </vt:lpstr>
      <vt:lpstr>Caratteristiche diagnostiche </vt:lpstr>
      <vt:lpstr>Presentazione standard di PowerPoint</vt:lpstr>
      <vt:lpstr>Prevalenza, decorso e fattori di rischio </vt:lpstr>
      <vt:lpstr>LE CAUSE DEL DISTURBO DA ANSIA DA MALATTIA</vt:lpstr>
      <vt:lpstr>🔹 2. Fattori psicologici e cognitivi  </vt:lpstr>
      <vt:lpstr>3. Fattori familiari e sociali  </vt:lpstr>
      <vt:lpstr>🔹 4. Fattori di mantenimento  </vt:lpstr>
      <vt:lpstr>Diagnosi differenziale – e comorbilità Altre condizioni mediche</vt:lpstr>
      <vt:lpstr>Presentazione standard di PowerPoint</vt:lpstr>
      <vt:lpstr>Sintomi comuni: Panico ed ipocondria </vt:lpstr>
      <vt:lpstr>Trattamento: </vt:lpstr>
      <vt:lpstr>Prognosi: </vt:lpstr>
      <vt:lpstr>Le due condizioni possono spesso sovrapporsi, poiché: </vt:lpstr>
      <vt:lpstr>Differenze principali </vt:lpstr>
      <vt:lpstr>Trattamenti </vt:lpstr>
      <vt:lpstr>Presentazione standard di PowerPoint</vt:lpstr>
      <vt:lpstr>1. Terapia Cognitivo-Comportamentale (TCC</vt:lpstr>
      <vt:lpstr>CBT per Disturbo d’Ansia di Malattia  </vt:lpstr>
      <vt:lpstr>Componenti fondamentali della CBT  </vt:lpstr>
      <vt:lpstr>Presentazione standard di PowerPoint</vt:lpstr>
      <vt:lpstr>Presentazione standard di PowerPoint</vt:lpstr>
      <vt:lpstr>2. Terapia di Accettazione e Impegno (ACT) </vt:lpstr>
      <vt:lpstr>3. Psicoeducazione </vt:lpstr>
      <vt:lpstr>4. Terapia Farmacologica </vt:lpstr>
      <vt:lpstr>5. Terapie di Rilassamento e Mindfulness </vt:lpstr>
      <vt:lpstr>6. Approcci Comportamentali </vt:lpstr>
      <vt:lpstr>7. Supporto Sociale </vt:lpstr>
      <vt:lpstr>8. Monitoraggio e prevenzione delle ricadute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ACT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Ipocondria vsDisturbo da Panico </vt:lpstr>
      <vt:lpstr>Il modello Cognitivo dell’Ipocondria (Salkovskis, 1989 –1995 -2001) </vt:lpstr>
      <vt:lpstr>Presentazione standard di PowerPoint</vt:lpstr>
      <vt:lpstr>Presentazione standard di PowerPoint</vt:lpstr>
      <vt:lpstr>Presentazione standard di PowerPoint</vt:lpstr>
      <vt:lpstr>Presentazione standard di PowerPoint</vt:lpstr>
      <vt:lpstr>Fattori di Mantenimento </vt:lpstr>
      <vt:lpstr>Il mantenimento (Salkovskis, 1989 –1995 -2001) </vt:lpstr>
      <vt:lpstr>Presentazione standard di PowerPoint</vt:lpstr>
      <vt:lpstr>Fattori Cognitivi (Salkovskis, 1989 –1995 -2001) </vt:lpstr>
      <vt:lpstr>Fattori Cognitivi (Salkovskis, 1989 –1995 -2001) </vt:lpstr>
      <vt:lpstr>Distorsioni cognitive (Bias) (Wells, 1997) </vt:lpstr>
      <vt:lpstr>Altri Fattori Cognitivi (Mancini, 1998) </vt:lpstr>
      <vt:lpstr>Fattori Comportamentali (Wells, 1997) </vt:lpstr>
      <vt:lpstr>Fattori Comportamentali (Wells, 1997) </vt:lpstr>
      <vt:lpstr>Mal di testa confusione stanchezza</vt:lpstr>
      <vt:lpstr>Presentazione standard di PowerPoint</vt:lpstr>
      <vt:lpstr>Il modello Completo (Salkovskis, 1989 –1995 -2001) </vt:lpstr>
      <vt:lpstr>Presentazione standard di PowerPoint</vt:lpstr>
      <vt:lpstr>Quali sono gli scopi fondamentali dell’ipocondriaco </vt:lpstr>
      <vt:lpstr>L’indefinitezza dello scopo    </vt:lpstr>
      <vt:lpstr>L’indefinitezza dello scopo    </vt:lpstr>
      <vt:lpstr>Presentazione standard di PowerPoint</vt:lpstr>
      <vt:lpstr>Livello di compromissione degli scopi  </vt:lpstr>
      <vt:lpstr>Livello di compromissione degli scopi    </vt:lpstr>
      <vt:lpstr>L’inaccettabilità di essere malato </vt:lpstr>
      <vt:lpstr>La differenza tra il malato “vero” e l’ipocondriaco    </vt:lpstr>
      <vt:lpstr>La difficoltà ad accettare una minaccia dipende da diverse ragioni: </vt:lpstr>
      <vt:lpstr>Presentazione standard di PowerPoint</vt:lpstr>
      <vt:lpstr>Il ruolo della rassicurazione </vt:lpstr>
      <vt:lpstr>Il Pensiero Magico </vt:lpstr>
      <vt:lpstr> Il Pensiero Magico-2 </vt:lpstr>
      <vt:lpstr>2 frasi bibliche</vt:lpstr>
      <vt:lpstr>Obiettivi della terapia </vt:lpstr>
      <vt:lpstr>•Definire gli scopi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IPOCONDRIA: GENERALITÁ (I)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IPOTESI EZIOPATOGENETICHE (II) </vt:lpstr>
      <vt:lpstr>Presentazione standard di PowerPoint</vt:lpstr>
      <vt:lpstr>IPOTESI EZIOPATOGENETICHE (II) </vt:lpstr>
      <vt:lpstr>Presentazione standard di PowerPoint</vt:lpstr>
      <vt:lpstr>IPOTESI EZIOPATOGENETICHE (III) </vt:lpstr>
      <vt:lpstr>Presentazione standard di PowerPoint</vt:lpstr>
      <vt:lpstr>Trattamento dell’ipocondria (I) </vt:lpstr>
      <vt:lpstr>Presentazione standard di PowerPoint</vt:lpstr>
      <vt:lpstr>Trattamento dell’ipocondria (II)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Protocollo CBT – Disturbo d’ansia di malattia </vt:lpstr>
      <vt:lpstr>Presentazione standard di PowerPoint</vt:lpstr>
      <vt:lpstr>Seduta 3 – Ristrutturazione cognitiva (1) </vt:lpstr>
      <vt:lpstr>Seduta 4 – Ristrutturazione cognitiva (2)  </vt:lpstr>
      <vt:lpstr>Seduta 5 – Comportamenti di rassicurazione e controllo </vt:lpstr>
      <vt:lpstr>Seduta 6 – Esposizione con prevenzione della risposta (ERP)  </vt:lpstr>
      <vt:lpstr>Seduta 7 – Mindfulness e accettazione delle sensazioni corporee  </vt:lpstr>
      <vt:lpstr>Seduta 8 – Consolidamento e prevenzione delle ricadute (1)  </vt:lpstr>
      <vt:lpstr>Seduta 9 (opzionale) – Approfondimento ERP e gestione delle crisi  </vt:lpstr>
      <vt:lpstr>Seduta 10 (opzionale) – Chiusura e follow-up  </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ipocondria</dc:title>
  <dc:creator>.</dc:creator>
  <cp:lastModifiedBy>FRANCESCO ROVETTO</cp:lastModifiedBy>
  <cp:revision>33</cp:revision>
  <dcterms:created xsi:type="dcterms:W3CDTF">2009-03-16T07:25:05Z</dcterms:created>
  <dcterms:modified xsi:type="dcterms:W3CDTF">2025-09-07T18:50:52Z</dcterms:modified>
</cp:coreProperties>
</file>