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01"/>
  </p:notesMasterIdLst>
  <p:sldIdLst>
    <p:sldId id="256" r:id="rId4"/>
    <p:sldId id="344" r:id="rId5"/>
    <p:sldId id="257" r:id="rId6"/>
    <p:sldId id="258" r:id="rId7"/>
    <p:sldId id="474" r:id="rId8"/>
    <p:sldId id="259" r:id="rId9"/>
    <p:sldId id="475" r:id="rId10"/>
    <p:sldId id="367" r:id="rId11"/>
    <p:sldId id="368" r:id="rId12"/>
    <p:sldId id="369" r:id="rId13"/>
    <p:sldId id="370" r:id="rId14"/>
    <p:sldId id="371" r:id="rId15"/>
    <p:sldId id="260" r:id="rId16"/>
    <p:sldId id="261" r:id="rId17"/>
    <p:sldId id="735" r:id="rId18"/>
    <p:sldId id="262" r:id="rId19"/>
    <p:sldId id="263" r:id="rId20"/>
    <p:sldId id="264" r:id="rId21"/>
    <p:sldId id="266" r:id="rId22"/>
    <p:sldId id="267" r:id="rId23"/>
    <p:sldId id="268" r:id="rId24"/>
    <p:sldId id="265" r:id="rId25"/>
    <p:sldId id="270" r:id="rId26"/>
    <p:sldId id="271" r:id="rId27"/>
    <p:sldId id="272" r:id="rId28"/>
    <p:sldId id="273" r:id="rId29"/>
    <p:sldId id="274" r:id="rId30"/>
    <p:sldId id="275" r:id="rId31"/>
    <p:sldId id="276" r:id="rId32"/>
    <p:sldId id="277" r:id="rId33"/>
    <p:sldId id="278" r:id="rId34"/>
    <p:sldId id="283" r:id="rId35"/>
    <p:sldId id="279" r:id="rId36"/>
    <p:sldId id="280" r:id="rId37"/>
    <p:sldId id="281" r:id="rId38"/>
    <p:sldId id="282" r:id="rId39"/>
    <p:sldId id="284" r:id="rId40"/>
    <p:sldId id="285" r:id="rId41"/>
    <p:sldId id="286" r:id="rId42"/>
    <p:sldId id="287" r:id="rId43"/>
    <p:sldId id="288" r:id="rId44"/>
    <p:sldId id="289" r:id="rId45"/>
    <p:sldId id="290" r:id="rId46"/>
    <p:sldId id="292" r:id="rId47"/>
    <p:sldId id="293" r:id="rId48"/>
    <p:sldId id="294" r:id="rId49"/>
    <p:sldId id="295" r:id="rId50"/>
    <p:sldId id="296" r:id="rId51"/>
    <p:sldId id="297" r:id="rId52"/>
    <p:sldId id="298" r:id="rId53"/>
    <p:sldId id="299" r:id="rId54"/>
    <p:sldId id="291" r:id="rId55"/>
    <p:sldId id="300" r:id="rId56"/>
    <p:sldId id="301" r:id="rId57"/>
    <p:sldId id="302" r:id="rId58"/>
    <p:sldId id="303" r:id="rId59"/>
    <p:sldId id="305" r:id="rId60"/>
    <p:sldId id="306" r:id="rId61"/>
    <p:sldId id="307" r:id="rId62"/>
    <p:sldId id="308" r:id="rId63"/>
    <p:sldId id="309" r:id="rId64"/>
    <p:sldId id="310" r:id="rId65"/>
    <p:sldId id="311" r:id="rId66"/>
    <p:sldId id="312" r:id="rId67"/>
    <p:sldId id="313" r:id="rId68"/>
    <p:sldId id="314" r:id="rId69"/>
    <p:sldId id="315" r:id="rId70"/>
    <p:sldId id="316" r:id="rId71"/>
    <p:sldId id="317" r:id="rId72"/>
    <p:sldId id="318" r:id="rId73"/>
    <p:sldId id="319" r:id="rId74"/>
    <p:sldId id="320" r:id="rId75"/>
    <p:sldId id="321" r:id="rId76"/>
    <p:sldId id="322" r:id="rId77"/>
    <p:sldId id="323" r:id="rId78"/>
    <p:sldId id="325" r:id="rId79"/>
    <p:sldId id="741" r:id="rId80"/>
    <p:sldId id="326" r:id="rId81"/>
    <p:sldId id="327" r:id="rId82"/>
    <p:sldId id="328" r:id="rId83"/>
    <p:sldId id="329" r:id="rId84"/>
    <p:sldId id="330" r:id="rId85"/>
    <p:sldId id="331" r:id="rId86"/>
    <p:sldId id="332" r:id="rId87"/>
    <p:sldId id="333" r:id="rId88"/>
    <p:sldId id="334" r:id="rId89"/>
    <p:sldId id="335" r:id="rId90"/>
    <p:sldId id="336" r:id="rId91"/>
    <p:sldId id="337" r:id="rId92"/>
    <p:sldId id="338" r:id="rId93"/>
    <p:sldId id="339" r:id="rId94"/>
    <p:sldId id="340" r:id="rId95"/>
    <p:sldId id="341" r:id="rId96"/>
    <p:sldId id="372" r:id="rId97"/>
    <p:sldId id="373" r:id="rId98"/>
    <p:sldId id="374" r:id="rId99"/>
    <p:sldId id="375" r:id="rId100"/>
    <p:sldId id="376" r:id="rId101"/>
    <p:sldId id="377" r:id="rId102"/>
    <p:sldId id="378" r:id="rId103"/>
    <p:sldId id="379" r:id="rId104"/>
    <p:sldId id="380" r:id="rId105"/>
    <p:sldId id="381" r:id="rId106"/>
    <p:sldId id="382" r:id="rId107"/>
    <p:sldId id="383" r:id="rId108"/>
    <p:sldId id="384" r:id="rId109"/>
    <p:sldId id="385" r:id="rId110"/>
    <p:sldId id="269" r:id="rId111"/>
    <p:sldId id="386" r:id="rId112"/>
    <p:sldId id="387" r:id="rId113"/>
    <p:sldId id="388" r:id="rId114"/>
    <p:sldId id="389" r:id="rId115"/>
    <p:sldId id="390" r:id="rId116"/>
    <p:sldId id="391" r:id="rId117"/>
    <p:sldId id="392" r:id="rId118"/>
    <p:sldId id="393" r:id="rId119"/>
    <p:sldId id="394" r:id="rId120"/>
    <p:sldId id="395" r:id="rId121"/>
    <p:sldId id="396" r:id="rId122"/>
    <p:sldId id="397" r:id="rId123"/>
    <p:sldId id="398" r:id="rId124"/>
    <p:sldId id="399" r:id="rId125"/>
    <p:sldId id="400" r:id="rId126"/>
    <p:sldId id="401" r:id="rId127"/>
    <p:sldId id="402" r:id="rId128"/>
    <p:sldId id="304" r:id="rId129"/>
    <p:sldId id="403" r:id="rId130"/>
    <p:sldId id="404" r:id="rId131"/>
    <p:sldId id="405" r:id="rId132"/>
    <p:sldId id="406" r:id="rId133"/>
    <p:sldId id="407" r:id="rId134"/>
    <p:sldId id="408" r:id="rId135"/>
    <p:sldId id="409" r:id="rId136"/>
    <p:sldId id="410" r:id="rId137"/>
    <p:sldId id="411" r:id="rId138"/>
    <p:sldId id="412" r:id="rId139"/>
    <p:sldId id="413" r:id="rId140"/>
    <p:sldId id="414" r:id="rId141"/>
    <p:sldId id="415" r:id="rId142"/>
    <p:sldId id="416" r:id="rId143"/>
    <p:sldId id="417" r:id="rId144"/>
    <p:sldId id="435" r:id="rId145"/>
    <p:sldId id="436" r:id="rId146"/>
    <p:sldId id="437" r:id="rId147"/>
    <p:sldId id="438" r:id="rId148"/>
    <p:sldId id="439" r:id="rId149"/>
    <p:sldId id="440" r:id="rId150"/>
    <p:sldId id="441" r:id="rId151"/>
    <p:sldId id="442" r:id="rId152"/>
    <p:sldId id="443" r:id="rId153"/>
    <p:sldId id="447" r:id="rId154"/>
    <p:sldId id="448" r:id="rId155"/>
    <p:sldId id="449" r:id="rId156"/>
    <p:sldId id="450" r:id="rId157"/>
    <p:sldId id="451" r:id="rId158"/>
    <p:sldId id="342" r:id="rId159"/>
    <p:sldId id="456" r:id="rId160"/>
    <p:sldId id="457" r:id="rId161"/>
    <p:sldId id="343" r:id="rId162"/>
    <p:sldId id="476" r:id="rId163"/>
    <p:sldId id="458" r:id="rId164"/>
    <p:sldId id="736" r:id="rId165"/>
    <p:sldId id="459" r:id="rId166"/>
    <p:sldId id="460" r:id="rId167"/>
    <p:sldId id="324" r:id="rId168"/>
    <p:sldId id="461" r:id="rId169"/>
    <p:sldId id="463" r:id="rId170"/>
    <p:sldId id="464" r:id="rId171"/>
    <p:sldId id="466" r:id="rId172"/>
    <p:sldId id="737" r:id="rId173"/>
    <p:sldId id="467" r:id="rId174"/>
    <p:sldId id="468" r:id="rId175"/>
    <p:sldId id="477" r:id="rId176"/>
    <p:sldId id="469" r:id="rId177"/>
    <p:sldId id="478" r:id="rId178"/>
    <p:sldId id="738" r:id="rId179"/>
    <p:sldId id="479" r:id="rId180"/>
    <p:sldId id="739" r:id="rId181"/>
    <p:sldId id="480" r:id="rId182"/>
    <p:sldId id="740" r:id="rId183"/>
    <p:sldId id="470" r:id="rId184"/>
    <p:sldId id="481" r:id="rId185"/>
    <p:sldId id="483" r:id="rId186"/>
    <p:sldId id="471" r:id="rId187"/>
    <p:sldId id="473" r:id="rId188"/>
    <p:sldId id="482" r:id="rId189"/>
    <p:sldId id="484" r:id="rId190"/>
    <p:sldId id="485" r:id="rId191"/>
    <p:sldId id="726" r:id="rId192"/>
    <p:sldId id="727" r:id="rId193"/>
    <p:sldId id="728" r:id="rId194"/>
    <p:sldId id="729" r:id="rId195"/>
    <p:sldId id="730" r:id="rId196"/>
    <p:sldId id="734" r:id="rId197"/>
    <p:sldId id="732" r:id="rId198"/>
    <p:sldId id="733" r:id="rId199"/>
    <p:sldId id="731" r:id="rId20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72" autoAdjust="0"/>
    <p:restoredTop sz="94660"/>
  </p:normalViewPr>
  <p:slideViewPr>
    <p:cSldViewPr snapToGrid="0">
      <p:cViewPr varScale="1">
        <p:scale>
          <a:sx n="55" d="100"/>
          <a:sy n="55" d="100"/>
        </p:scale>
        <p:origin x="68"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91" Type="http://schemas.openxmlformats.org/officeDocument/2006/relationships/slide" Target="slides/slide188.xml"/><Relationship Id="rId205" Type="http://schemas.openxmlformats.org/officeDocument/2006/relationships/tableStyles" Target="tableStyles.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181" Type="http://schemas.openxmlformats.org/officeDocument/2006/relationships/slide" Target="slides/slide178.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92" Type="http://schemas.openxmlformats.org/officeDocument/2006/relationships/slide" Target="slides/slide189.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182" Type="http://schemas.openxmlformats.org/officeDocument/2006/relationships/slide" Target="slides/slide179.xml"/><Relationship Id="rId6" Type="http://schemas.openxmlformats.org/officeDocument/2006/relationships/slide" Target="slides/slide3.xml"/><Relationship Id="rId23" Type="http://schemas.openxmlformats.org/officeDocument/2006/relationships/slide" Target="slides/slide20.xml"/><Relationship Id="rId119" Type="http://schemas.openxmlformats.org/officeDocument/2006/relationships/slide" Target="slides/slide116.xml"/><Relationship Id="rId44" Type="http://schemas.openxmlformats.org/officeDocument/2006/relationships/slide" Target="slides/slide41.xml"/><Relationship Id="rId65" Type="http://schemas.openxmlformats.org/officeDocument/2006/relationships/slide" Target="slides/slide62.xml"/><Relationship Id="rId86" Type="http://schemas.openxmlformats.org/officeDocument/2006/relationships/slide" Target="slides/slide83.xml"/><Relationship Id="rId130" Type="http://schemas.openxmlformats.org/officeDocument/2006/relationships/slide" Target="slides/slide127.xml"/><Relationship Id="rId151" Type="http://schemas.openxmlformats.org/officeDocument/2006/relationships/slide" Target="slides/slide148.xml"/><Relationship Id="rId172" Type="http://schemas.openxmlformats.org/officeDocument/2006/relationships/slide" Target="slides/slide169.xml"/><Relationship Id="rId193" Type="http://schemas.openxmlformats.org/officeDocument/2006/relationships/slide" Target="slides/slide190.xml"/><Relationship Id="rId13" Type="http://schemas.openxmlformats.org/officeDocument/2006/relationships/slide" Target="slides/slide10.xml"/><Relationship Id="rId109" Type="http://schemas.openxmlformats.org/officeDocument/2006/relationships/slide" Target="slides/slide106.xml"/><Relationship Id="rId34" Type="http://schemas.openxmlformats.org/officeDocument/2006/relationships/slide" Target="slides/slide31.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20" Type="http://schemas.openxmlformats.org/officeDocument/2006/relationships/slide" Target="slides/slide117.xml"/><Relationship Id="rId141" Type="http://schemas.openxmlformats.org/officeDocument/2006/relationships/slide" Target="slides/slide138.xml"/><Relationship Id="rId7" Type="http://schemas.openxmlformats.org/officeDocument/2006/relationships/slide" Target="slides/slide4.xml"/><Relationship Id="rId162" Type="http://schemas.openxmlformats.org/officeDocument/2006/relationships/slide" Target="slides/slide159.xml"/><Relationship Id="rId183" Type="http://schemas.openxmlformats.org/officeDocument/2006/relationships/slide" Target="slides/slide180.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slide" Target="slides/slide170.xml"/><Relationship Id="rId194" Type="http://schemas.openxmlformats.org/officeDocument/2006/relationships/slide" Target="slides/slide191.xml"/><Relationship Id="rId199" Type="http://schemas.openxmlformats.org/officeDocument/2006/relationships/slide" Target="slides/slide196.xml"/><Relationship Id="rId203"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184" Type="http://schemas.openxmlformats.org/officeDocument/2006/relationships/slide" Target="slides/slide181.xml"/><Relationship Id="rId189" Type="http://schemas.openxmlformats.org/officeDocument/2006/relationships/slide" Target="slides/slide186.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79" Type="http://schemas.openxmlformats.org/officeDocument/2006/relationships/slide" Target="slides/slide176.xml"/><Relationship Id="rId195" Type="http://schemas.openxmlformats.org/officeDocument/2006/relationships/slide" Target="slides/slide192.xml"/><Relationship Id="rId190" Type="http://schemas.openxmlformats.org/officeDocument/2006/relationships/slide" Target="slides/slide187.xml"/><Relationship Id="rId204" Type="http://schemas.openxmlformats.org/officeDocument/2006/relationships/theme" Target="theme/theme1.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185" Type="http://schemas.openxmlformats.org/officeDocument/2006/relationships/slide" Target="slides/slide182.xml"/><Relationship Id="rId4" Type="http://schemas.openxmlformats.org/officeDocument/2006/relationships/slide" Target="slides/slide1.xml"/><Relationship Id="rId9" Type="http://schemas.openxmlformats.org/officeDocument/2006/relationships/slide" Target="slides/slide6.xml"/><Relationship Id="rId180" Type="http://schemas.openxmlformats.org/officeDocument/2006/relationships/slide" Target="slides/slide177.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196" Type="http://schemas.openxmlformats.org/officeDocument/2006/relationships/slide" Target="slides/slide193.xml"/><Relationship Id="rId200" Type="http://schemas.openxmlformats.org/officeDocument/2006/relationships/slide" Target="slides/slide197.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186" Type="http://schemas.openxmlformats.org/officeDocument/2006/relationships/slide" Target="slides/slide183.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slide" Target="slides/slide173.xml"/><Relationship Id="rId197" Type="http://schemas.openxmlformats.org/officeDocument/2006/relationships/slide" Target="slides/slide194.xml"/><Relationship Id="rId201" Type="http://schemas.openxmlformats.org/officeDocument/2006/relationships/notesMaster" Target="notesMasters/notesMaster1.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87" Type="http://schemas.openxmlformats.org/officeDocument/2006/relationships/slide" Target="slides/slide184.xml"/><Relationship Id="rId1" Type="http://schemas.openxmlformats.org/officeDocument/2006/relationships/slideMaster" Target="slideMasters/slideMaster1.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60" Type="http://schemas.openxmlformats.org/officeDocument/2006/relationships/slide" Target="slides/slide57.xml"/><Relationship Id="rId81" Type="http://schemas.openxmlformats.org/officeDocument/2006/relationships/slide" Target="slides/slide78.xml"/><Relationship Id="rId135" Type="http://schemas.openxmlformats.org/officeDocument/2006/relationships/slide" Target="slides/slide132.xml"/><Relationship Id="rId156" Type="http://schemas.openxmlformats.org/officeDocument/2006/relationships/slide" Target="slides/slide153.xml"/><Relationship Id="rId177" Type="http://schemas.openxmlformats.org/officeDocument/2006/relationships/slide" Target="slides/slide174.xml"/><Relationship Id="rId198" Type="http://schemas.openxmlformats.org/officeDocument/2006/relationships/slide" Target="slides/slide195.xml"/><Relationship Id="rId202" Type="http://schemas.openxmlformats.org/officeDocument/2006/relationships/presProps" Target="presProps.xml"/><Relationship Id="rId18" Type="http://schemas.openxmlformats.org/officeDocument/2006/relationships/slide" Target="slides/slide15.xml"/><Relationship Id="rId39" Type="http://schemas.openxmlformats.org/officeDocument/2006/relationships/slide" Target="slides/slide36.xml"/><Relationship Id="rId50" Type="http://schemas.openxmlformats.org/officeDocument/2006/relationships/slide" Target="slides/slide47.xml"/><Relationship Id="rId104" Type="http://schemas.openxmlformats.org/officeDocument/2006/relationships/slide" Target="slides/slide101.xml"/><Relationship Id="rId125" Type="http://schemas.openxmlformats.org/officeDocument/2006/relationships/slide" Target="slides/slide122.xml"/><Relationship Id="rId146" Type="http://schemas.openxmlformats.org/officeDocument/2006/relationships/slide" Target="slides/slide143.xml"/><Relationship Id="rId167" Type="http://schemas.openxmlformats.org/officeDocument/2006/relationships/slide" Target="slides/slide164.xml"/><Relationship Id="rId188" Type="http://schemas.openxmlformats.org/officeDocument/2006/relationships/slide" Target="slides/slide185.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B4A30B-479C-4EF7-8BCC-1AA522F4D799}" type="datetimeFigureOut">
              <a:rPr lang="it-IT" smtClean="0"/>
              <a:t>10/07/2022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ED7F64-3737-440D-A296-20D29E974DD1}" type="slidenum">
              <a:rPr lang="it-IT" smtClean="0"/>
              <a:t>‹N›</a:t>
            </a:fld>
            <a:endParaRPr lang="it-IT"/>
          </a:p>
        </p:txBody>
      </p:sp>
    </p:spTree>
    <p:extLst>
      <p:ext uri="{BB962C8B-B14F-4D97-AF65-F5344CB8AC3E}">
        <p14:creationId xmlns:p14="http://schemas.microsoft.com/office/powerpoint/2010/main" val="3380638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4690" name="Rectangle 7">
            <a:extLst>
              <a:ext uri="{FF2B5EF4-FFF2-40B4-BE49-F238E27FC236}">
                <a16:creationId xmlns:a16="http://schemas.microsoft.com/office/drawing/2014/main" id="{9F6BE239-D68D-4165-9B79-A5AEB3386FD1}"/>
              </a:ext>
            </a:extLst>
          </p:cNvPr>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15E900D-FB58-4C93-A73F-19D7AB7F7935}" type="slidenum">
              <a:rPr kumimoji="0" lang="it-IT" altLang="it-IT"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104</a:t>
            </a:fld>
            <a:endParaRPr kumimoji="0" lang="it-IT" altLang="it-IT"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14691" name="Rectangle 2">
            <a:extLst>
              <a:ext uri="{FF2B5EF4-FFF2-40B4-BE49-F238E27FC236}">
                <a16:creationId xmlns:a16="http://schemas.microsoft.com/office/drawing/2014/main" id="{F86B4B19-3F1D-4752-8AB4-0C3E2D46F6E9}"/>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14692" name="Text Box 3">
            <a:extLst>
              <a:ext uri="{FF2B5EF4-FFF2-40B4-BE49-F238E27FC236}">
                <a16:creationId xmlns:a16="http://schemas.microsoft.com/office/drawing/2014/main" id="{DCD4501C-836F-4295-9A0E-F3C632B1A4D1}"/>
              </a:ext>
            </a:extLst>
          </p:cNvPr>
          <p:cNvSpPr>
            <a:spLocks noGrp="1" noChangeArrowheads="1"/>
          </p:cNvSpPr>
          <p:nvPr>
            <p:ph type="body" idx="1"/>
          </p:nvPr>
        </p:nvSpPr>
        <p:spPr bwMode="auto">
          <a:solidFill>
            <a:srgbClr val="FFFFFF"/>
          </a:solidFill>
          <a:ln w="9360">
            <a:solidFill>
              <a:srgbClr val="000000"/>
            </a:solidFill>
            <a:miter lim="800000"/>
            <a:headEnd/>
            <a:tailEnd/>
          </a:ln>
        </p:spPr>
        <p:txBody>
          <a:bodyPr wrap="square" lIns="90000" tIns="46800" rIns="90000" bIns="46800" numCol="1" anchor="t" anchorCtr="0" compatLnSpc="1">
            <a:prstTxWarp prst="textNoShape">
              <a:avLst/>
            </a:prstTxWarp>
            <a:spAutoFit/>
          </a:bodyPr>
          <a:lstStyle/>
          <a:p>
            <a:pPr defTabSz="449263" eaLnBrk="1" hangingPunct="1">
              <a:lnSpc>
                <a:spcPct val="95000"/>
              </a:lnSpc>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it-IT" sz="1400" b="1">
                <a:ea typeface="Arial Unicode MS" pitchFamily="34" charset="-128"/>
              </a:rPr>
              <a:t>Slide 11:  The reward pathway</a:t>
            </a:r>
          </a:p>
          <a:p>
            <a:pPr defTabSz="449263" eaLnBrk="1" hangingPunct="1">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it-IT" sz="1400">
                <a:ea typeface="Arial Unicode MS" pitchFamily="34" charset="-128"/>
              </a:rPr>
              <a:t>Tell your audience that this is a view of the brain cut down the middle.  An important part of the reward pathway is shown and the major structures are highlighted:  the ventral tegmental area (VTA), the nucleus accumbens and the prefrontal cortex.  The VTA is connected to both the nucleus accumbens and the prefrontal cortex via this pathway and it sends information to these structures via its neurons.  The neurons of the VTA contain the neurotransmitter dopamine which is released in the nucleus accumbens and in the prefrontal cortex (point to each of these structures). Reiterate that this pathway is activated by a rewarding stimulus.  [Note: the pathway shown here is not the only pathway activated by rewards, other structures are involved too, but only this part of the pathway is shown for simplicity.]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4" name="Rectangle 7">
            <a:extLst>
              <a:ext uri="{FF2B5EF4-FFF2-40B4-BE49-F238E27FC236}">
                <a16:creationId xmlns:a16="http://schemas.microsoft.com/office/drawing/2014/main" id="{51E0C3AA-7122-4169-AC8B-3683E6D931BA}"/>
              </a:ext>
            </a:extLst>
          </p:cNvPr>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6C71312-346E-452D-97C5-035D5D43C834}" type="slidenum">
              <a:rPr kumimoji="0" lang="it-IT" altLang="it-IT"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105</a:t>
            </a:fld>
            <a:endParaRPr kumimoji="0" lang="it-IT" altLang="it-IT"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15715" name="Rectangle 1026">
            <a:extLst>
              <a:ext uri="{FF2B5EF4-FFF2-40B4-BE49-F238E27FC236}">
                <a16:creationId xmlns:a16="http://schemas.microsoft.com/office/drawing/2014/main" id="{CD21F247-D2D2-4F88-8DC1-05D247C527AF}"/>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15716" name="Text Box 1027">
            <a:extLst>
              <a:ext uri="{FF2B5EF4-FFF2-40B4-BE49-F238E27FC236}">
                <a16:creationId xmlns:a16="http://schemas.microsoft.com/office/drawing/2014/main" id="{3C5FB5D1-7523-4350-9344-FC29D1C860EA}"/>
              </a:ext>
            </a:extLst>
          </p:cNvPr>
          <p:cNvSpPr>
            <a:spLocks noGrp="1" noChangeArrowheads="1"/>
          </p:cNvSpPr>
          <p:nvPr>
            <p:ph type="body" idx="1"/>
          </p:nvPr>
        </p:nvSpPr>
        <p:spPr bwMode="auto">
          <a:solidFill>
            <a:srgbClr val="FFFFFF"/>
          </a:solidFill>
          <a:ln w="9360">
            <a:solidFill>
              <a:srgbClr val="000000"/>
            </a:solidFill>
            <a:miter lim="800000"/>
            <a:headEnd/>
            <a:tailEnd/>
          </a:ln>
        </p:spPr>
        <p:txBody>
          <a:bodyPr wrap="square" lIns="90000" tIns="46800" rIns="90000" bIns="46800" numCol="1" anchor="t" anchorCtr="0" compatLnSpc="1">
            <a:prstTxWarp prst="textNoShape">
              <a:avLst/>
            </a:prstTxWarp>
            <a:spAutoFit/>
          </a:bodyPr>
          <a:lstStyle/>
          <a:p>
            <a:pPr defTabSz="449263" eaLnBrk="1" hangingPunct="1">
              <a:lnSpc>
                <a:spcPct val="95000"/>
              </a:lnSpc>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it-IT" sz="1400" b="1">
                <a:ea typeface="Arial Unicode MS" pitchFamily="34" charset="-128"/>
              </a:rPr>
              <a:t>Slide 30:  Summary;  addictive drugs activate the reward system via increasing dopamine neurotransmission</a:t>
            </a:r>
          </a:p>
          <a:p>
            <a:pPr defTabSz="449263" eaLnBrk="1" hangingPunct="1">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it-IT" sz="1400">
                <a:ea typeface="Arial Unicode MS" pitchFamily="34" charset="-128"/>
              </a:rPr>
              <a:t>In this last slide, the reward pathway is shown along with several drugs that have addictive potential.  Just as heroin (morphine) and cocaine activate the reward pathway in the VTA and nucleus accumbens, other drugs such as nicotine and alcohol activate this pathway as well, although sometimes indirectly (point to the globus pallidus, an area activated by alcohol that connects to the reward pathway). While each drug has a different mechanism of action, each drug increases the activity of the reward pathway by increasing dopamine transmission.  Because of the way our brains are designed, and because these drugs activate this particular brain pathway for reward, they have the ability to be abused.   Thus, addiction is truely a disease of the brain.  As scientists learn more about this disease, they may help to find an effective treatment strategy for the recovering addict.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948232-FCF4-B24B-808B-9AEC27DD8E3B}"/>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9A09D5D-13A3-F84C-A5EC-BEAC7CF5AE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2E15763-6602-AB4E-8EA8-7E5AA6D8A576}"/>
              </a:ext>
            </a:extLst>
          </p:cNvPr>
          <p:cNvSpPr>
            <a:spLocks noGrp="1"/>
          </p:cNvSpPr>
          <p:nvPr>
            <p:ph type="dt" sz="half" idx="10"/>
          </p:nvPr>
        </p:nvSpPr>
        <p:spPr/>
        <p:txBody>
          <a:bodyPr/>
          <a:lstStyle/>
          <a:p>
            <a:fld id="{6AE58FEC-E3B7-C34D-8D1E-C6C33E36CDB8}" type="datetimeFigureOut">
              <a:rPr lang="it-IT" smtClean="0"/>
              <a:t>10/07/2022</a:t>
            </a:fld>
            <a:endParaRPr lang="it-IT"/>
          </a:p>
        </p:txBody>
      </p:sp>
      <p:sp>
        <p:nvSpPr>
          <p:cNvPr id="5" name="Segnaposto piè di pagina 4">
            <a:extLst>
              <a:ext uri="{FF2B5EF4-FFF2-40B4-BE49-F238E27FC236}">
                <a16:creationId xmlns:a16="http://schemas.microsoft.com/office/drawing/2014/main" id="{C2F6B1A1-254E-B242-81AA-234A4227E98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5258E70-9BD5-3F4B-80A9-7B28A3C23617}"/>
              </a:ext>
            </a:extLst>
          </p:cNvPr>
          <p:cNvSpPr>
            <a:spLocks noGrp="1"/>
          </p:cNvSpPr>
          <p:nvPr>
            <p:ph type="sldNum" sz="quarter" idx="12"/>
          </p:nvPr>
        </p:nvSpPr>
        <p:spPr/>
        <p:txBody>
          <a:bodyPr/>
          <a:lstStyle/>
          <a:p>
            <a:fld id="{91142DA8-F46A-EC44-A821-38EDFCB1BF18}" type="slidenum">
              <a:rPr lang="it-IT" smtClean="0"/>
              <a:t>‹N›</a:t>
            </a:fld>
            <a:endParaRPr lang="it-IT"/>
          </a:p>
        </p:txBody>
      </p:sp>
    </p:spTree>
    <p:extLst>
      <p:ext uri="{BB962C8B-B14F-4D97-AF65-F5344CB8AC3E}">
        <p14:creationId xmlns:p14="http://schemas.microsoft.com/office/powerpoint/2010/main" val="390980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4ECE35-5644-324B-B59D-A4F3737366B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9D3ACD9-4B60-F541-9B24-3A09F8E1541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A04C55D-D751-6648-9A8E-CEC4579A4874}"/>
              </a:ext>
            </a:extLst>
          </p:cNvPr>
          <p:cNvSpPr>
            <a:spLocks noGrp="1"/>
          </p:cNvSpPr>
          <p:nvPr>
            <p:ph type="dt" sz="half" idx="10"/>
          </p:nvPr>
        </p:nvSpPr>
        <p:spPr/>
        <p:txBody>
          <a:bodyPr/>
          <a:lstStyle/>
          <a:p>
            <a:fld id="{6AE58FEC-E3B7-C34D-8D1E-C6C33E36CDB8}" type="datetimeFigureOut">
              <a:rPr lang="it-IT" smtClean="0"/>
              <a:t>10/07/2022</a:t>
            </a:fld>
            <a:endParaRPr lang="it-IT"/>
          </a:p>
        </p:txBody>
      </p:sp>
      <p:sp>
        <p:nvSpPr>
          <p:cNvPr id="5" name="Segnaposto piè di pagina 4">
            <a:extLst>
              <a:ext uri="{FF2B5EF4-FFF2-40B4-BE49-F238E27FC236}">
                <a16:creationId xmlns:a16="http://schemas.microsoft.com/office/drawing/2014/main" id="{989A3A7D-66FB-CF40-8CD6-85700BF642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FC5C5D-E04D-DE44-A1D7-A31E06FB9C33}"/>
              </a:ext>
            </a:extLst>
          </p:cNvPr>
          <p:cNvSpPr>
            <a:spLocks noGrp="1"/>
          </p:cNvSpPr>
          <p:nvPr>
            <p:ph type="sldNum" sz="quarter" idx="12"/>
          </p:nvPr>
        </p:nvSpPr>
        <p:spPr/>
        <p:txBody>
          <a:bodyPr/>
          <a:lstStyle/>
          <a:p>
            <a:fld id="{91142DA8-F46A-EC44-A821-38EDFCB1BF18}" type="slidenum">
              <a:rPr lang="it-IT" smtClean="0"/>
              <a:t>‹N›</a:t>
            </a:fld>
            <a:endParaRPr lang="it-IT"/>
          </a:p>
        </p:txBody>
      </p:sp>
    </p:spTree>
    <p:extLst>
      <p:ext uri="{BB962C8B-B14F-4D97-AF65-F5344CB8AC3E}">
        <p14:creationId xmlns:p14="http://schemas.microsoft.com/office/powerpoint/2010/main" val="2868270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4CBA49B-2E51-3846-9E7B-8AF5B8D332F1}"/>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9981B29-8C69-2F4D-8B39-252BD36979F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58CD35F-650D-5549-BDEF-33F2E629547F}"/>
              </a:ext>
            </a:extLst>
          </p:cNvPr>
          <p:cNvSpPr>
            <a:spLocks noGrp="1"/>
          </p:cNvSpPr>
          <p:nvPr>
            <p:ph type="dt" sz="half" idx="10"/>
          </p:nvPr>
        </p:nvSpPr>
        <p:spPr/>
        <p:txBody>
          <a:bodyPr/>
          <a:lstStyle/>
          <a:p>
            <a:fld id="{6AE58FEC-E3B7-C34D-8D1E-C6C33E36CDB8}" type="datetimeFigureOut">
              <a:rPr lang="it-IT" smtClean="0"/>
              <a:t>10/07/2022</a:t>
            </a:fld>
            <a:endParaRPr lang="it-IT"/>
          </a:p>
        </p:txBody>
      </p:sp>
      <p:sp>
        <p:nvSpPr>
          <p:cNvPr id="5" name="Segnaposto piè di pagina 4">
            <a:extLst>
              <a:ext uri="{FF2B5EF4-FFF2-40B4-BE49-F238E27FC236}">
                <a16:creationId xmlns:a16="http://schemas.microsoft.com/office/drawing/2014/main" id="{8D28DF7C-D3F5-734B-B07B-C7451907E75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ED1B2E6-CF25-2A46-B470-4F054D0CCEA6}"/>
              </a:ext>
            </a:extLst>
          </p:cNvPr>
          <p:cNvSpPr>
            <a:spLocks noGrp="1"/>
          </p:cNvSpPr>
          <p:nvPr>
            <p:ph type="sldNum" sz="quarter" idx="12"/>
          </p:nvPr>
        </p:nvSpPr>
        <p:spPr/>
        <p:txBody>
          <a:bodyPr/>
          <a:lstStyle/>
          <a:p>
            <a:fld id="{91142DA8-F46A-EC44-A821-38EDFCB1BF18}" type="slidenum">
              <a:rPr lang="it-IT" smtClean="0"/>
              <a:t>‹N›</a:t>
            </a:fld>
            <a:endParaRPr lang="it-IT"/>
          </a:p>
        </p:txBody>
      </p:sp>
    </p:spTree>
    <p:extLst>
      <p:ext uri="{BB962C8B-B14F-4D97-AF65-F5344CB8AC3E}">
        <p14:creationId xmlns:p14="http://schemas.microsoft.com/office/powerpoint/2010/main" val="23742431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a:t>Fare clic per modificare lo stile del titolo</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9E41541-27DE-42EA-8886-F1BF2EF72ED0}"/>
              </a:ext>
            </a:extLst>
          </p:cNvPr>
          <p:cNvSpPr>
            <a:spLocks noGrp="1"/>
          </p:cNvSpPr>
          <p:nvPr>
            <p:ph type="dt" sz="half" idx="10"/>
          </p:nvPr>
        </p:nvSpPr>
        <p:spPr/>
        <p:txBody>
          <a:bodyPr/>
          <a:lstStyle>
            <a:lvl1pPr>
              <a:defRPr/>
            </a:lvl1pPr>
          </a:lstStyle>
          <a:p>
            <a:pPr>
              <a:defRPr/>
            </a:pPr>
            <a:fld id="{17F08B4F-4F13-44E0-8605-442A621E555E}" type="datetimeFigureOut">
              <a:rPr lang="it-IT"/>
              <a:pPr>
                <a:defRPr/>
              </a:pPr>
              <a:t>10/07/2022</a:t>
            </a:fld>
            <a:endParaRPr lang="it-IT"/>
          </a:p>
        </p:txBody>
      </p:sp>
      <p:sp>
        <p:nvSpPr>
          <p:cNvPr id="5" name="Segnaposto piè di pagina 4">
            <a:extLst>
              <a:ext uri="{FF2B5EF4-FFF2-40B4-BE49-F238E27FC236}">
                <a16:creationId xmlns:a16="http://schemas.microsoft.com/office/drawing/2014/main" id="{F7F69BF0-B8F9-4301-8480-AE47409B1FB1}"/>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10C52216-990C-43B0-8A40-6B6E3F6CE8B2}"/>
              </a:ext>
            </a:extLst>
          </p:cNvPr>
          <p:cNvSpPr>
            <a:spLocks noGrp="1"/>
          </p:cNvSpPr>
          <p:nvPr>
            <p:ph type="sldNum" sz="quarter" idx="12"/>
          </p:nvPr>
        </p:nvSpPr>
        <p:spPr/>
        <p:txBody>
          <a:bodyPr/>
          <a:lstStyle>
            <a:lvl1pPr>
              <a:defRPr/>
            </a:lvl1pPr>
          </a:lstStyle>
          <a:p>
            <a:fld id="{BFE8B6AB-1152-4B5E-9D49-847A8E68837C}" type="slidenum">
              <a:rPr lang="it-IT" altLang="it-IT"/>
              <a:pPr/>
              <a:t>‹N›</a:t>
            </a:fld>
            <a:endParaRPr lang="it-IT" altLang="it-IT"/>
          </a:p>
        </p:txBody>
      </p:sp>
    </p:spTree>
    <p:extLst>
      <p:ext uri="{BB962C8B-B14F-4D97-AF65-F5344CB8AC3E}">
        <p14:creationId xmlns:p14="http://schemas.microsoft.com/office/powerpoint/2010/main" val="2045008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889C75E-B47B-4E8B-B85B-43105B9BB9D4}"/>
              </a:ext>
            </a:extLst>
          </p:cNvPr>
          <p:cNvSpPr>
            <a:spLocks noGrp="1"/>
          </p:cNvSpPr>
          <p:nvPr>
            <p:ph type="dt" sz="half" idx="10"/>
          </p:nvPr>
        </p:nvSpPr>
        <p:spPr/>
        <p:txBody>
          <a:bodyPr/>
          <a:lstStyle>
            <a:lvl1pPr>
              <a:defRPr/>
            </a:lvl1pPr>
          </a:lstStyle>
          <a:p>
            <a:pPr>
              <a:defRPr/>
            </a:pPr>
            <a:fld id="{933D4555-7116-4D79-AA64-C5FD67F57B15}" type="datetimeFigureOut">
              <a:rPr lang="it-IT"/>
              <a:pPr>
                <a:defRPr/>
              </a:pPr>
              <a:t>10/07/2022</a:t>
            </a:fld>
            <a:endParaRPr lang="it-IT"/>
          </a:p>
        </p:txBody>
      </p:sp>
      <p:sp>
        <p:nvSpPr>
          <p:cNvPr id="5" name="Segnaposto piè di pagina 4">
            <a:extLst>
              <a:ext uri="{FF2B5EF4-FFF2-40B4-BE49-F238E27FC236}">
                <a16:creationId xmlns:a16="http://schemas.microsoft.com/office/drawing/2014/main" id="{71B08653-5838-4D6E-A674-8575938EBA46}"/>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1F473ED9-F167-4027-ACE0-D2A44B0FD87B}"/>
              </a:ext>
            </a:extLst>
          </p:cNvPr>
          <p:cNvSpPr>
            <a:spLocks noGrp="1"/>
          </p:cNvSpPr>
          <p:nvPr>
            <p:ph type="sldNum" sz="quarter" idx="12"/>
          </p:nvPr>
        </p:nvSpPr>
        <p:spPr/>
        <p:txBody>
          <a:bodyPr/>
          <a:lstStyle>
            <a:lvl1pPr>
              <a:defRPr/>
            </a:lvl1pPr>
          </a:lstStyle>
          <a:p>
            <a:fld id="{41E0E655-FDB0-4E7B-B3DB-9FE91BF46E98}" type="slidenum">
              <a:rPr lang="it-IT" altLang="it-IT"/>
              <a:pPr/>
              <a:t>‹N›</a:t>
            </a:fld>
            <a:endParaRPr lang="it-IT" altLang="it-IT"/>
          </a:p>
        </p:txBody>
      </p:sp>
    </p:spTree>
    <p:extLst>
      <p:ext uri="{BB962C8B-B14F-4D97-AF65-F5344CB8AC3E}">
        <p14:creationId xmlns:p14="http://schemas.microsoft.com/office/powerpoint/2010/main" val="3745817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FCDC2D78-0DE0-4221-B646-633982ADE953}"/>
              </a:ext>
            </a:extLst>
          </p:cNvPr>
          <p:cNvSpPr>
            <a:spLocks noGrp="1"/>
          </p:cNvSpPr>
          <p:nvPr>
            <p:ph type="dt" sz="half" idx="10"/>
          </p:nvPr>
        </p:nvSpPr>
        <p:spPr/>
        <p:txBody>
          <a:bodyPr/>
          <a:lstStyle>
            <a:lvl1pPr>
              <a:defRPr/>
            </a:lvl1pPr>
          </a:lstStyle>
          <a:p>
            <a:pPr>
              <a:defRPr/>
            </a:pPr>
            <a:fld id="{9B4AD573-5EB1-42EC-BF2D-1E7B4BD6967D}" type="datetimeFigureOut">
              <a:rPr lang="it-IT"/>
              <a:pPr>
                <a:defRPr/>
              </a:pPr>
              <a:t>10/07/2022</a:t>
            </a:fld>
            <a:endParaRPr lang="it-IT"/>
          </a:p>
        </p:txBody>
      </p:sp>
      <p:sp>
        <p:nvSpPr>
          <p:cNvPr id="5" name="Segnaposto piè di pagina 4">
            <a:extLst>
              <a:ext uri="{FF2B5EF4-FFF2-40B4-BE49-F238E27FC236}">
                <a16:creationId xmlns:a16="http://schemas.microsoft.com/office/drawing/2014/main" id="{021E007C-23EF-41A1-8E82-6182375D61DB}"/>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CE7F7001-D916-4A82-91B7-0AC1A6B3B00D}"/>
              </a:ext>
            </a:extLst>
          </p:cNvPr>
          <p:cNvSpPr>
            <a:spLocks noGrp="1"/>
          </p:cNvSpPr>
          <p:nvPr>
            <p:ph type="sldNum" sz="quarter" idx="12"/>
          </p:nvPr>
        </p:nvSpPr>
        <p:spPr/>
        <p:txBody>
          <a:bodyPr/>
          <a:lstStyle>
            <a:lvl1pPr>
              <a:defRPr/>
            </a:lvl1pPr>
          </a:lstStyle>
          <a:p>
            <a:fld id="{A2D7A0AB-8F41-4652-8C87-4A4934D922EC}" type="slidenum">
              <a:rPr lang="it-IT" altLang="it-IT"/>
              <a:pPr/>
              <a:t>‹N›</a:t>
            </a:fld>
            <a:endParaRPr lang="it-IT" altLang="it-IT"/>
          </a:p>
        </p:txBody>
      </p:sp>
    </p:spTree>
    <p:extLst>
      <p:ext uri="{BB962C8B-B14F-4D97-AF65-F5344CB8AC3E}">
        <p14:creationId xmlns:p14="http://schemas.microsoft.com/office/powerpoint/2010/main" val="22433059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a:extLst>
              <a:ext uri="{FF2B5EF4-FFF2-40B4-BE49-F238E27FC236}">
                <a16:creationId xmlns:a16="http://schemas.microsoft.com/office/drawing/2014/main" id="{32BA8327-5E34-40DC-8B37-285E7472BCF9}"/>
              </a:ext>
            </a:extLst>
          </p:cNvPr>
          <p:cNvSpPr>
            <a:spLocks noGrp="1"/>
          </p:cNvSpPr>
          <p:nvPr>
            <p:ph type="dt" sz="half" idx="10"/>
          </p:nvPr>
        </p:nvSpPr>
        <p:spPr/>
        <p:txBody>
          <a:bodyPr/>
          <a:lstStyle>
            <a:lvl1pPr>
              <a:defRPr/>
            </a:lvl1pPr>
          </a:lstStyle>
          <a:p>
            <a:pPr>
              <a:defRPr/>
            </a:pPr>
            <a:fld id="{0E00612E-4AD5-45B7-A64C-C93FCFEE25BE}" type="datetimeFigureOut">
              <a:rPr lang="it-IT"/>
              <a:pPr>
                <a:defRPr/>
              </a:pPr>
              <a:t>10/07/2022</a:t>
            </a:fld>
            <a:endParaRPr lang="it-IT"/>
          </a:p>
        </p:txBody>
      </p:sp>
      <p:sp>
        <p:nvSpPr>
          <p:cNvPr id="6" name="Segnaposto piè di pagina 4">
            <a:extLst>
              <a:ext uri="{FF2B5EF4-FFF2-40B4-BE49-F238E27FC236}">
                <a16:creationId xmlns:a16="http://schemas.microsoft.com/office/drawing/2014/main" id="{D4786D6C-BF39-44EA-ACF9-1098D72BC1A9}"/>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1B034A44-6A9C-430D-9B62-E8AECEBC148C}"/>
              </a:ext>
            </a:extLst>
          </p:cNvPr>
          <p:cNvSpPr>
            <a:spLocks noGrp="1"/>
          </p:cNvSpPr>
          <p:nvPr>
            <p:ph type="sldNum" sz="quarter" idx="12"/>
          </p:nvPr>
        </p:nvSpPr>
        <p:spPr/>
        <p:txBody>
          <a:bodyPr/>
          <a:lstStyle>
            <a:lvl1pPr>
              <a:defRPr/>
            </a:lvl1pPr>
          </a:lstStyle>
          <a:p>
            <a:fld id="{C5FBDC25-E994-49D7-A09E-B2C868572BD8}" type="slidenum">
              <a:rPr lang="it-IT" altLang="it-IT"/>
              <a:pPr/>
              <a:t>‹N›</a:t>
            </a:fld>
            <a:endParaRPr lang="it-IT" altLang="it-IT"/>
          </a:p>
        </p:txBody>
      </p:sp>
    </p:spTree>
    <p:extLst>
      <p:ext uri="{BB962C8B-B14F-4D97-AF65-F5344CB8AC3E}">
        <p14:creationId xmlns:p14="http://schemas.microsoft.com/office/powerpoint/2010/main" val="29132713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a:extLst>
              <a:ext uri="{FF2B5EF4-FFF2-40B4-BE49-F238E27FC236}">
                <a16:creationId xmlns:a16="http://schemas.microsoft.com/office/drawing/2014/main" id="{E341745E-B0CF-4185-98FB-C8700F79639B}"/>
              </a:ext>
            </a:extLst>
          </p:cNvPr>
          <p:cNvSpPr>
            <a:spLocks noGrp="1"/>
          </p:cNvSpPr>
          <p:nvPr>
            <p:ph type="dt" sz="half" idx="10"/>
          </p:nvPr>
        </p:nvSpPr>
        <p:spPr/>
        <p:txBody>
          <a:bodyPr/>
          <a:lstStyle>
            <a:lvl1pPr>
              <a:defRPr/>
            </a:lvl1pPr>
          </a:lstStyle>
          <a:p>
            <a:pPr>
              <a:defRPr/>
            </a:pPr>
            <a:fld id="{F1D7FFEC-C2FC-4341-8B5F-D71546D46F0B}" type="datetimeFigureOut">
              <a:rPr lang="it-IT"/>
              <a:pPr>
                <a:defRPr/>
              </a:pPr>
              <a:t>10/07/2022</a:t>
            </a:fld>
            <a:endParaRPr lang="it-IT"/>
          </a:p>
        </p:txBody>
      </p:sp>
      <p:sp>
        <p:nvSpPr>
          <p:cNvPr id="8" name="Segnaposto piè di pagina 4">
            <a:extLst>
              <a:ext uri="{FF2B5EF4-FFF2-40B4-BE49-F238E27FC236}">
                <a16:creationId xmlns:a16="http://schemas.microsoft.com/office/drawing/2014/main" id="{7B061F84-8EE7-40D3-9F5C-921EC7A4CD2E}"/>
              </a:ext>
            </a:extLst>
          </p:cNvPr>
          <p:cNvSpPr>
            <a:spLocks noGrp="1"/>
          </p:cNvSpPr>
          <p:nvPr>
            <p:ph type="ftr" sz="quarter" idx="11"/>
          </p:nvPr>
        </p:nvSpPr>
        <p:spPr/>
        <p:txBody>
          <a:bodyPr/>
          <a:lstStyle>
            <a:lvl1pPr>
              <a:defRPr/>
            </a:lvl1pPr>
          </a:lstStyle>
          <a:p>
            <a:pPr>
              <a:defRPr/>
            </a:pPr>
            <a:endParaRPr lang="it-IT"/>
          </a:p>
        </p:txBody>
      </p:sp>
      <p:sp>
        <p:nvSpPr>
          <p:cNvPr id="9" name="Segnaposto numero diapositiva 5">
            <a:extLst>
              <a:ext uri="{FF2B5EF4-FFF2-40B4-BE49-F238E27FC236}">
                <a16:creationId xmlns:a16="http://schemas.microsoft.com/office/drawing/2014/main" id="{91708729-DFC7-4607-B926-AD317077D131}"/>
              </a:ext>
            </a:extLst>
          </p:cNvPr>
          <p:cNvSpPr>
            <a:spLocks noGrp="1"/>
          </p:cNvSpPr>
          <p:nvPr>
            <p:ph type="sldNum" sz="quarter" idx="12"/>
          </p:nvPr>
        </p:nvSpPr>
        <p:spPr/>
        <p:txBody>
          <a:bodyPr/>
          <a:lstStyle>
            <a:lvl1pPr>
              <a:defRPr/>
            </a:lvl1pPr>
          </a:lstStyle>
          <a:p>
            <a:fld id="{5039BBFF-7F10-497E-948F-E6E33C17D59C}" type="slidenum">
              <a:rPr lang="it-IT" altLang="it-IT"/>
              <a:pPr/>
              <a:t>‹N›</a:t>
            </a:fld>
            <a:endParaRPr lang="it-IT" altLang="it-IT"/>
          </a:p>
        </p:txBody>
      </p:sp>
    </p:spTree>
    <p:extLst>
      <p:ext uri="{BB962C8B-B14F-4D97-AF65-F5344CB8AC3E}">
        <p14:creationId xmlns:p14="http://schemas.microsoft.com/office/powerpoint/2010/main" val="24368678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a:extLst>
              <a:ext uri="{FF2B5EF4-FFF2-40B4-BE49-F238E27FC236}">
                <a16:creationId xmlns:a16="http://schemas.microsoft.com/office/drawing/2014/main" id="{C880229B-D099-4CE2-AFDD-6E9B3B8E11B4}"/>
              </a:ext>
            </a:extLst>
          </p:cNvPr>
          <p:cNvSpPr>
            <a:spLocks noGrp="1"/>
          </p:cNvSpPr>
          <p:nvPr>
            <p:ph type="dt" sz="half" idx="10"/>
          </p:nvPr>
        </p:nvSpPr>
        <p:spPr/>
        <p:txBody>
          <a:bodyPr/>
          <a:lstStyle>
            <a:lvl1pPr>
              <a:defRPr/>
            </a:lvl1pPr>
          </a:lstStyle>
          <a:p>
            <a:pPr>
              <a:defRPr/>
            </a:pPr>
            <a:fld id="{A045D486-90EB-49EB-B412-F00D6954130B}" type="datetimeFigureOut">
              <a:rPr lang="it-IT"/>
              <a:pPr>
                <a:defRPr/>
              </a:pPr>
              <a:t>10/07/2022</a:t>
            </a:fld>
            <a:endParaRPr lang="it-IT"/>
          </a:p>
        </p:txBody>
      </p:sp>
      <p:sp>
        <p:nvSpPr>
          <p:cNvPr id="4" name="Segnaposto piè di pagina 4">
            <a:extLst>
              <a:ext uri="{FF2B5EF4-FFF2-40B4-BE49-F238E27FC236}">
                <a16:creationId xmlns:a16="http://schemas.microsoft.com/office/drawing/2014/main" id="{C8146927-90F3-46B2-9D06-091507940693}"/>
              </a:ext>
            </a:extLst>
          </p:cNvPr>
          <p:cNvSpPr>
            <a:spLocks noGrp="1"/>
          </p:cNvSpPr>
          <p:nvPr>
            <p:ph type="ftr" sz="quarter" idx="11"/>
          </p:nvPr>
        </p:nvSpPr>
        <p:spPr/>
        <p:txBody>
          <a:bodyPr/>
          <a:lstStyle>
            <a:lvl1pPr>
              <a:defRPr/>
            </a:lvl1pPr>
          </a:lstStyle>
          <a:p>
            <a:pPr>
              <a:defRPr/>
            </a:pPr>
            <a:endParaRPr lang="it-IT"/>
          </a:p>
        </p:txBody>
      </p:sp>
      <p:sp>
        <p:nvSpPr>
          <p:cNvPr id="5" name="Segnaposto numero diapositiva 5">
            <a:extLst>
              <a:ext uri="{FF2B5EF4-FFF2-40B4-BE49-F238E27FC236}">
                <a16:creationId xmlns:a16="http://schemas.microsoft.com/office/drawing/2014/main" id="{04AF3572-9FD2-42DA-90B2-8423E2E1B428}"/>
              </a:ext>
            </a:extLst>
          </p:cNvPr>
          <p:cNvSpPr>
            <a:spLocks noGrp="1"/>
          </p:cNvSpPr>
          <p:nvPr>
            <p:ph type="sldNum" sz="quarter" idx="12"/>
          </p:nvPr>
        </p:nvSpPr>
        <p:spPr/>
        <p:txBody>
          <a:bodyPr/>
          <a:lstStyle>
            <a:lvl1pPr>
              <a:defRPr/>
            </a:lvl1pPr>
          </a:lstStyle>
          <a:p>
            <a:fld id="{BB3993DE-7B19-4B3D-984E-F53936085A4A}" type="slidenum">
              <a:rPr lang="it-IT" altLang="it-IT"/>
              <a:pPr/>
              <a:t>‹N›</a:t>
            </a:fld>
            <a:endParaRPr lang="it-IT" altLang="it-IT"/>
          </a:p>
        </p:txBody>
      </p:sp>
    </p:spTree>
    <p:extLst>
      <p:ext uri="{BB962C8B-B14F-4D97-AF65-F5344CB8AC3E}">
        <p14:creationId xmlns:p14="http://schemas.microsoft.com/office/powerpoint/2010/main" val="3441494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a:extLst>
              <a:ext uri="{FF2B5EF4-FFF2-40B4-BE49-F238E27FC236}">
                <a16:creationId xmlns:a16="http://schemas.microsoft.com/office/drawing/2014/main" id="{567EB4C9-FDE9-4648-8F08-4C73253ECB5F}"/>
              </a:ext>
            </a:extLst>
          </p:cNvPr>
          <p:cNvSpPr>
            <a:spLocks noGrp="1"/>
          </p:cNvSpPr>
          <p:nvPr>
            <p:ph type="dt" sz="half" idx="10"/>
          </p:nvPr>
        </p:nvSpPr>
        <p:spPr/>
        <p:txBody>
          <a:bodyPr/>
          <a:lstStyle>
            <a:lvl1pPr>
              <a:defRPr/>
            </a:lvl1pPr>
          </a:lstStyle>
          <a:p>
            <a:pPr>
              <a:defRPr/>
            </a:pPr>
            <a:fld id="{EF3DAAAE-AACA-4E79-B176-F96CAB451D16}" type="datetimeFigureOut">
              <a:rPr lang="it-IT"/>
              <a:pPr>
                <a:defRPr/>
              </a:pPr>
              <a:t>10/07/2022</a:t>
            </a:fld>
            <a:endParaRPr lang="it-IT"/>
          </a:p>
        </p:txBody>
      </p:sp>
      <p:sp>
        <p:nvSpPr>
          <p:cNvPr id="3" name="Segnaposto piè di pagina 4">
            <a:extLst>
              <a:ext uri="{FF2B5EF4-FFF2-40B4-BE49-F238E27FC236}">
                <a16:creationId xmlns:a16="http://schemas.microsoft.com/office/drawing/2014/main" id="{359B850F-438F-4AA6-99F1-8B3B240A82F5}"/>
              </a:ext>
            </a:extLst>
          </p:cNvPr>
          <p:cNvSpPr>
            <a:spLocks noGrp="1"/>
          </p:cNvSpPr>
          <p:nvPr>
            <p:ph type="ftr" sz="quarter" idx="11"/>
          </p:nvPr>
        </p:nvSpPr>
        <p:spPr/>
        <p:txBody>
          <a:bodyPr/>
          <a:lstStyle>
            <a:lvl1pPr>
              <a:defRPr/>
            </a:lvl1pPr>
          </a:lstStyle>
          <a:p>
            <a:pPr>
              <a:defRPr/>
            </a:pPr>
            <a:endParaRPr lang="it-IT"/>
          </a:p>
        </p:txBody>
      </p:sp>
      <p:sp>
        <p:nvSpPr>
          <p:cNvPr id="4" name="Segnaposto numero diapositiva 5">
            <a:extLst>
              <a:ext uri="{FF2B5EF4-FFF2-40B4-BE49-F238E27FC236}">
                <a16:creationId xmlns:a16="http://schemas.microsoft.com/office/drawing/2014/main" id="{4C65EF36-E3D5-441E-B8D5-D6BC726C79A2}"/>
              </a:ext>
            </a:extLst>
          </p:cNvPr>
          <p:cNvSpPr>
            <a:spLocks noGrp="1"/>
          </p:cNvSpPr>
          <p:nvPr>
            <p:ph type="sldNum" sz="quarter" idx="12"/>
          </p:nvPr>
        </p:nvSpPr>
        <p:spPr/>
        <p:txBody>
          <a:bodyPr/>
          <a:lstStyle>
            <a:lvl1pPr>
              <a:defRPr/>
            </a:lvl1pPr>
          </a:lstStyle>
          <a:p>
            <a:fld id="{3625FE6C-2286-4E35-A21F-B863794145CD}" type="slidenum">
              <a:rPr lang="it-IT" altLang="it-IT"/>
              <a:pPr/>
              <a:t>‹N›</a:t>
            </a:fld>
            <a:endParaRPr lang="it-IT" altLang="it-IT"/>
          </a:p>
        </p:txBody>
      </p:sp>
    </p:spTree>
    <p:extLst>
      <p:ext uri="{BB962C8B-B14F-4D97-AF65-F5344CB8AC3E}">
        <p14:creationId xmlns:p14="http://schemas.microsoft.com/office/powerpoint/2010/main" val="37465431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1A192D13-C746-4E9F-8EB3-F7C2BA8D4FDA}"/>
              </a:ext>
            </a:extLst>
          </p:cNvPr>
          <p:cNvSpPr>
            <a:spLocks noGrp="1"/>
          </p:cNvSpPr>
          <p:nvPr>
            <p:ph type="dt" sz="half" idx="10"/>
          </p:nvPr>
        </p:nvSpPr>
        <p:spPr/>
        <p:txBody>
          <a:bodyPr/>
          <a:lstStyle>
            <a:lvl1pPr>
              <a:defRPr/>
            </a:lvl1pPr>
          </a:lstStyle>
          <a:p>
            <a:pPr>
              <a:defRPr/>
            </a:pPr>
            <a:fld id="{85787167-76F7-4579-9696-830A76561507}" type="datetimeFigureOut">
              <a:rPr lang="it-IT"/>
              <a:pPr>
                <a:defRPr/>
              </a:pPr>
              <a:t>10/07/2022</a:t>
            </a:fld>
            <a:endParaRPr lang="it-IT"/>
          </a:p>
        </p:txBody>
      </p:sp>
      <p:sp>
        <p:nvSpPr>
          <p:cNvPr id="6" name="Segnaposto piè di pagina 4">
            <a:extLst>
              <a:ext uri="{FF2B5EF4-FFF2-40B4-BE49-F238E27FC236}">
                <a16:creationId xmlns:a16="http://schemas.microsoft.com/office/drawing/2014/main" id="{A6DA8A01-1B14-4E30-9714-B8AD6FD049D2}"/>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A4149391-145B-4BC7-A0D7-2A6CD7EB96A6}"/>
              </a:ext>
            </a:extLst>
          </p:cNvPr>
          <p:cNvSpPr>
            <a:spLocks noGrp="1"/>
          </p:cNvSpPr>
          <p:nvPr>
            <p:ph type="sldNum" sz="quarter" idx="12"/>
          </p:nvPr>
        </p:nvSpPr>
        <p:spPr/>
        <p:txBody>
          <a:bodyPr/>
          <a:lstStyle>
            <a:lvl1pPr>
              <a:defRPr/>
            </a:lvl1pPr>
          </a:lstStyle>
          <a:p>
            <a:fld id="{36FFA870-34AA-4260-BF93-343DBF82A4A7}" type="slidenum">
              <a:rPr lang="it-IT" altLang="it-IT"/>
              <a:pPr/>
              <a:t>‹N›</a:t>
            </a:fld>
            <a:endParaRPr lang="it-IT" altLang="it-IT"/>
          </a:p>
        </p:txBody>
      </p:sp>
    </p:spTree>
    <p:extLst>
      <p:ext uri="{BB962C8B-B14F-4D97-AF65-F5344CB8AC3E}">
        <p14:creationId xmlns:p14="http://schemas.microsoft.com/office/powerpoint/2010/main" val="1700099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3B687D-B42A-294C-AE53-AA9DB5099A2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8A78926-B910-EC47-B091-CCE527E9846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9366914-EE02-A847-B546-C40DAE2ED469}"/>
              </a:ext>
            </a:extLst>
          </p:cNvPr>
          <p:cNvSpPr>
            <a:spLocks noGrp="1"/>
          </p:cNvSpPr>
          <p:nvPr>
            <p:ph type="dt" sz="half" idx="10"/>
          </p:nvPr>
        </p:nvSpPr>
        <p:spPr/>
        <p:txBody>
          <a:bodyPr/>
          <a:lstStyle/>
          <a:p>
            <a:fld id="{6AE58FEC-E3B7-C34D-8D1E-C6C33E36CDB8}" type="datetimeFigureOut">
              <a:rPr lang="it-IT" smtClean="0"/>
              <a:t>10/07/2022</a:t>
            </a:fld>
            <a:endParaRPr lang="it-IT"/>
          </a:p>
        </p:txBody>
      </p:sp>
      <p:sp>
        <p:nvSpPr>
          <p:cNvPr id="5" name="Segnaposto piè di pagina 4">
            <a:extLst>
              <a:ext uri="{FF2B5EF4-FFF2-40B4-BE49-F238E27FC236}">
                <a16:creationId xmlns:a16="http://schemas.microsoft.com/office/drawing/2014/main" id="{4D994D08-8530-FA4F-83EB-898E0609E4C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26635C3-B73C-3243-BE8F-680B243FD7D5}"/>
              </a:ext>
            </a:extLst>
          </p:cNvPr>
          <p:cNvSpPr>
            <a:spLocks noGrp="1"/>
          </p:cNvSpPr>
          <p:nvPr>
            <p:ph type="sldNum" sz="quarter" idx="12"/>
          </p:nvPr>
        </p:nvSpPr>
        <p:spPr/>
        <p:txBody>
          <a:bodyPr/>
          <a:lstStyle/>
          <a:p>
            <a:fld id="{91142DA8-F46A-EC44-A821-38EDFCB1BF18}" type="slidenum">
              <a:rPr lang="it-IT" smtClean="0"/>
              <a:t>‹N›</a:t>
            </a:fld>
            <a:endParaRPr lang="it-IT"/>
          </a:p>
        </p:txBody>
      </p:sp>
    </p:spTree>
    <p:extLst>
      <p:ext uri="{BB962C8B-B14F-4D97-AF65-F5344CB8AC3E}">
        <p14:creationId xmlns:p14="http://schemas.microsoft.com/office/powerpoint/2010/main" val="30190000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83E814A1-7FFF-48BC-83EE-6054E9576EAE}"/>
              </a:ext>
            </a:extLst>
          </p:cNvPr>
          <p:cNvSpPr>
            <a:spLocks noGrp="1"/>
          </p:cNvSpPr>
          <p:nvPr>
            <p:ph type="dt" sz="half" idx="10"/>
          </p:nvPr>
        </p:nvSpPr>
        <p:spPr/>
        <p:txBody>
          <a:bodyPr/>
          <a:lstStyle>
            <a:lvl1pPr>
              <a:defRPr/>
            </a:lvl1pPr>
          </a:lstStyle>
          <a:p>
            <a:pPr>
              <a:defRPr/>
            </a:pPr>
            <a:fld id="{68074175-2CD5-42E8-8D08-3C2FCEC39049}" type="datetimeFigureOut">
              <a:rPr lang="it-IT"/>
              <a:pPr>
                <a:defRPr/>
              </a:pPr>
              <a:t>10/07/2022</a:t>
            </a:fld>
            <a:endParaRPr lang="it-IT"/>
          </a:p>
        </p:txBody>
      </p:sp>
      <p:sp>
        <p:nvSpPr>
          <p:cNvPr id="6" name="Segnaposto piè di pagina 4">
            <a:extLst>
              <a:ext uri="{FF2B5EF4-FFF2-40B4-BE49-F238E27FC236}">
                <a16:creationId xmlns:a16="http://schemas.microsoft.com/office/drawing/2014/main" id="{42EB386B-7DD1-46BE-8303-4D94E66EB061}"/>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3CC67B08-19BF-4E85-B660-B29F85576D82}"/>
              </a:ext>
            </a:extLst>
          </p:cNvPr>
          <p:cNvSpPr>
            <a:spLocks noGrp="1"/>
          </p:cNvSpPr>
          <p:nvPr>
            <p:ph type="sldNum" sz="quarter" idx="12"/>
          </p:nvPr>
        </p:nvSpPr>
        <p:spPr/>
        <p:txBody>
          <a:bodyPr/>
          <a:lstStyle>
            <a:lvl1pPr>
              <a:defRPr/>
            </a:lvl1pPr>
          </a:lstStyle>
          <a:p>
            <a:fld id="{B2CF6492-46CF-4418-929C-96E84167E55E}" type="slidenum">
              <a:rPr lang="it-IT" altLang="it-IT"/>
              <a:pPr/>
              <a:t>‹N›</a:t>
            </a:fld>
            <a:endParaRPr lang="it-IT" altLang="it-IT"/>
          </a:p>
        </p:txBody>
      </p:sp>
    </p:spTree>
    <p:extLst>
      <p:ext uri="{BB962C8B-B14F-4D97-AF65-F5344CB8AC3E}">
        <p14:creationId xmlns:p14="http://schemas.microsoft.com/office/powerpoint/2010/main" val="3740424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CD2B852-316A-49E5-BE02-28DCCECCD6EA}"/>
              </a:ext>
            </a:extLst>
          </p:cNvPr>
          <p:cNvSpPr>
            <a:spLocks noGrp="1"/>
          </p:cNvSpPr>
          <p:nvPr>
            <p:ph type="dt" sz="half" idx="10"/>
          </p:nvPr>
        </p:nvSpPr>
        <p:spPr/>
        <p:txBody>
          <a:bodyPr/>
          <a:lstStyle>
            <a:lvl1pPr>
              <a:defRPr/>
            </a:lvl1pPr>
          </a:lstStyle>
          <a:p>
            <a:pPr>
              <a:defRPr/>
            </a:pPr>
            <a:fld id="{09F263C7-41EB-4B3F-A8CD-8508F351EAD5}" type="datetimeFigureOut">
              <a:rPr lang="it-IT"/>
              <a:pPr>
                <a:defRPr/>
              </a:pPr>
              <a:t>10/07/2022</a:t>
            </a:fld>
            <a:endParaRPr lang="it-IT"/>
          </a:p>
        </p:txBody>
      </p:sp>
      <p:sp>
        <p:nvSpPr>
          <p:cNvPr id="5" name="Segnaposto piè di pagina 4">
            <a:extLst>
              <a:ext uri="{FF2B5EF4-FFF2-40B4-BE49-F238E27FC236}">
                <a16:creationId xmlns:a16="http://schemas.microsoft.com/office/drawing/2014/main" id="{74A40D4A-6128-46E8-9BFA-D98635C86F9E}"/>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A9A1C07F-5FE0-4043-86F2-D09D33828231}"/>
              </a:ext>
            </a:extLst>
          </p:cNvPr>
          <p:cNvSpPr>
            <a:spLocks noGrp="1"/>
          </p:cNvSpPr>
          <p:nvPr>
            <p:ph type="sldNum" sz="quarter" idx="12"/>
          </p:nvPr>
        </p:nvSpPr>
        <p:spPr/>
        <p:txBody>
          <a:bodyPr/>
          <a:lstStyle>
            <a:lvl1pPr>
              <a:defRPr/>
            </a:lvl1pPr>
          </a:lstStyle>
          <a:p>
            <a:fld id="{EA31BA72-5CE6-4CBC-8957-9EC59D30E48E}" type="slidenum">
              <a:rPr lang="it-IT" altLang="it-IT"/>
              <a:pPr/>
              <a:t>‹N›</a:t>
            </a:fld>
            <a:endParaRPr lang="it-IT" altLang="it-IT"/>
          </a:p>
        </p:txBody>
      </p:sp>
    </p:spTree>
    <p:extLst>
      <p:ext uri="{BB962C8B-B14F-4D97-AF65-F5344CB8AC3E}">
        <p14:creationId xmlns:p14="http://schemas.microsoft.com/office/powerpoint/2010/main" val="3158428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6ED995C-4DC4-471F-A25C-A6DAAD4DF578}"/>
              </a:ext>
            </a:extLst>
          </p:cNvPr>
          <p:cNvSpPr>
            <a:spLocks noGrp="1"/>
          </p:cNvSpPr>
          <p:nvPr>
            <p:ph type="dt" sz="half" idx="10"/>
          </p:nvPr>
        </p:nvSpPr>
        <p:spPr/>
        <p:txBody>
          <a:bodyPr/>
          <a:lstStyle>
            <a:lvl1pPr>
              <a:defRPr/>
            </a:lvl1pPr>
          </a:lstStyle>
          <a:p>
            <a:pPr>
              <a:defRPr/>
            </a:pPr>
            <a:fld id="{17EDE868-790A-4585-8976-68AFCAE9BED8}" type="datetimeFigureOut">
              <a:rPr lang="it-IT"/>
              <a:pPr>
                <a:defRPr/>
              </a:pPr>
              <a:t>10/07/2022</a:t>
            </a:fld>
            <a:endParaRPr lang="it-IT"/>
          </a:p>
        </p:txBody>
      </p:sp>
      <p:sp>
        <p:nvSpPr>
          <p:cNvPr id="5" name="Segnaposto piè di pagina 4">
            <a:extLst>
              <a:ext uri="{FF2B5EF4-FFF2-40B4-BE49-F238E27FC236}">
                <a16:creationId xmlns:a16="http://schemas.microsoft.com/office/drawing/2014/main" id="{2B269129-99D5-46E3-847A-D0886C372BFE}"/>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27ECDDC2-9B10-42C0-9F6A-3B8F744592A4}"/>
              </a:ext>
            </a:extLst>
          </p:cNvPr>
          <p:cNvSpPr>
            <a:spLocks noGrp="1"/>
          </p:cNvSpPr>
          <p:nvPr>
            <p:ph type="sldNum" sz="quarter" idx="12"/>
          </p:nvPr>
        </p:nvSpPr>
        <p:spPr/>
        <p:txBody>
          <a:bodyPr/>
          <a:lstStyle>
            <a:lvl1pPr>
              <a:defRPr/>
            </a:lvl1pPr>
          </a:lstStyle>
          <a:p>
            <a:fld id="{080A10FA-9D05-4BCC-9271-95BDA97A1B53}" type="slidenum">
              <a:rPr lang="it-IT" altLang="it-IT"/>
              <a:pPr/>
              <a:t>‹N›</a:t>
            </a:fld>
            <a:endParaRPr lang="it-IT" altLang="it-IT"/>
          </a:p>
        </p:txBody>
      </p:sp>
    </p:spTree>
    <p:extLst>
      <p:ext uri="{BB962C8B-B14F-4D97-AF65-F5344CB8AC3E}">
        <p14:creationId xmlns:p14="http://schemas.microsoft.com/office/powerpoint/2010/main" val="31661247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a:t>Fare clic per modificare lo stile del titolo</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7EFCC62F-567D-4D20-9FF7-0E8C9F816DA7}" type="datetimeFigureOut">
              <a:rPr lang="it-IT" smtClean="0"/>
              <a:pPr/>
              <a:t>10/07/2022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CE35EBC-D722-46F0-9E08-424AF5396F4F}" type="slidenum">
              <a:rPr lang="it-IT" smtClean="0"/>
              <a:pPr/>
              <a:t>‹N›</a:t>
            </a:fld>
            <a:endParaRPr lang="it-IT"/>
          </a:p>
        </p:txBody>
      </p:sp>
    </p:spTree>
    <p:extLst>
      <p:ext uri="{BB962C8B-B14F-4D97-AF65-F5344CB8AC3E}">
        <p14:creationId xmlns:p14="http://schemas.microsoft.com/office/powerpoint/2010/main" val="29770960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EFCC62F-567D-4D20-9FF7-0E8C9F816DA7}" type="datetimeFigureOut">
              <a:rPr lang="it-IT" smtClean="0"/>
              <a:pPr/>
              <a:t>10/07/2022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CE35EBC-D722-46F0-9E08-424AF5396F4F}" type="slidenum">
              <a:rPr lang="it-IT" smtClean="0"/>
              <a:pPr/>
              <a:t>‹N›</a:t>
            </a:fld>
            <a:endParaRPr lang="it-IT"/>
          </a:p>
        </p:txBody>
      </p:sp>
    </p:spTree>
    <p:extLst>
      <p:ext uri="{BB962C8B-B14F-4D97-AF65-F5344CB8AC3E}">
        <p14:creationId xmlns:p14="http://schemas.microsoft.com/office/powerpoint/2010/main" val="294507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7EFCC62F-567D-4D20-9FF7-0E8C9F816DA7}" type="datetimeFigureOut">
              <a:rPr lang="it-IT" smtClean="0"/>
              <a:pPr/>
              <a:t>10/07/2022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CE35EBC-D722-46F0-9E08-424AF5396F4F}" type="slidenum">
              <a:rPr lang="it-IT" smtClean="0"/>
              <a:pPr/>
              <a:t>‹N›</a:t>
            </a:fld>
            <a:endParaRPr lang="it-IT"/>
          </a:p>
        </p:txBody>
      </p:sp>
    </p:spTree>
    <p:extLst>
      <p:ext uri="{BB962C8B-B14F-4D97-AF65-F5344CB8AC3E}">
        <p14:creationId xmlns:p14="http://schemas.microsoft.com/office/powerpoint/2010/main" val="10453660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7EFCC62F-567D-4D20-9FF7-0E8C9F816DA7}" type="datetimeFigureOut">
              <a:rPr lang="it-IT" smtClean="0"/>
              <a:pPr/>
              <a:t>10/07/2022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CE35EBC-D722-46F0-9E08-424AF5396F4F}" type="slidenum">
              <a:rPr lang="it-IT" smtClean="0"/>
              <a:pPr/>
              <a:t>‹N›</a:t>
            </a:fld>
            <a:endParaRPr lang="it-IT"/>
          </a:p>
        </p:txBody>
      </p:sp>
    </p:spTree>
    <p:extLst>
      <p:ext uri="{BB962C8B-B14F-4D97-AF65-F5344CB8AC3E}">
        <p14:creationId xmlns:p14="http://schemas.microsoft.com/office/powerpoint/2010/main" val="1297040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7EFCC62F-567D-4D20-9FF7-0E8C9F816DA7}" type="datetimeFigureOut">
              <a:rPr lang="it-IT" smtClean="0"/>
              <a:pPr/>
              <a:t>10/07/2022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CCE35EBC-D722-46F0-9E08-424AF5396F4F}" type="slidenum">
              <a:rPr lang="it-IT" smtClean="0"/>
              <a:pPr/>
              <a:t>‹N›</a:t>
            </a:fld>
            <a:endParaRPr lang="it-IT"/>
          </a:p>
        </p:txBody>
      </p:sp>
    </p:spTree>
    <p:extLst>
      <p:ext uri="{BB962C8B-B14F-4D97-AF65-F5344CB8AC3E}">
        <p14:creationId xmlns:p14="http://schemas.microsoft.com/office/powerpoint/2010/main" val="29357834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7EFCC62F-567D-4D20-9FF7-0E8C9F816DA7}" type="datetimeFigureOut">
              <a:rPr lang="it-IT" smtClean="0"/>
              <a:pPr/>
              <a:t>10/07/2022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CCE35EBC-D722-46F0-9E08-424AF5396F4F}" type="slidenum">
              <a:rPr lang="it-IT" smtClean="0"/>
              <a:pPr/>
              <a:t>‹N›</a:t>
            </a:fld>
            <a:endParaRPr lang="it-IT"/>
          </a:p>
        </p:txBody>
      </p:sp>
    </p:spTree>
    <p:extLst>
      <p:ext uri="{BB962C8B-B14F-4D97-AF65-F5344CB8AC3E}">
        <p14:creationId xmlns:p14="http://schemas.microsoft.com/office/powerpoint/2010/main" val="28320987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EFCC62F-567D-4D20-9FF7-0E8C9F816DA7}" type="datetimeFigureOut">
              <a:rPr lang="it-IT" smtClean="0"/>
              <a:pPr/>
              <a:t>10/07/2022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CCE35EBC-D722-46F0-9E08-424AF5396F4F}" type="slidenum">
              <a:rPr lang="it-IT" smtClean="0"/>
              <a:pPr/>
              <a:t>‹N›</a:t>
            </a:fld>
            <a:endParaRPr lang="it-IT"/>
          </a:p>
        </p:txBody>
      </p:sp>
    </p:spTree>
    <p:extLst>
      <p:ext uri="{BB962C8B-B14F-4D97-AF65-F5344CB8AC3E}">
        <p14:creationId xmlns:p14="http://schemas.microsoft.com/office/powerpoint/2010/main" val="26250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7EE600-E1EE-9140-8C1D-9F9217803DC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42FA12F-776E-CA4B-844C-99A6C9B880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3A26869-2834-5B42-824D-74730FE4A47C}"/>
              </a:ext>
            </a:extLst>
          </p:cNvPr>
          <p:cNvSpPr>
            <a:spLocks noGrp="1"/>
          </p:cNvSpPr>
          <p:nvPr>
            <p:ph type="dt" sz="half" idx="10"/>
          </p:nvPr>
        </p:nvSpPr>
        <p:spPr/>
        <p:txBody>
          <a:bodyPr/>
          <a:lstStyle/>
          <a:p>
            <a:fld id="{6AE58FEC-E3B7-C34D-8D1E-C6C33E36CDB8}" type="datetimeFigureOut">
              <a:rPr lang="it-IT" smtClean="0"/>
              <a:t>10/07/2022</a:t>
            </a:fld>
            <a:endParaRPr lang="it-IT"/>
          </a:p>
        </p:txBody>
      </p:sp>
      <p:sp>
        <p:nvSpPr>
          <p:cNvPr id="5" name="Segnaposto piè di pagina 4">
            <a:extLst>
              <a:ext uri="{FF2B5EF4-FFF2-40B4-BE49-F238E27FC236}">
                <a16:creationId xmlns:a16="http://schemas.microsoft.com/office/drawing/2014/main" id="{A5A6F722-EC2D-1A4A-ADD2-41D9489A269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9C17B83-BADB-4F48-94C0-9AC3ED33D72F}"/>
              </a:ext>
            </a:extLst>
          </p:cNvPr>
          <p:cNvSpPr>
            <a:spLocks noGrp="1"/>
          </p:cNvSpPr>
          <p:nvPr>
            <p:ph type="sldNum" sz="quarter" idx="12"/>
          </p:nvPr>
        </p:nvSpPr>
        <p:spPr/>
        <p:txBody>
          <a:bodyPr/>
          <a:lstStyle/>
          <a:p>
            <a:fld id="{91142DA8-F46A-EC44-A821-38EDFCB1BF18}" type="slidenum">
              <a:rPr lang="it-IT" smtClean="0"/>
              <a:t>‹N›</a:t>
            </a:fld>
            <a:endParaRPr lang="it-IT"/>
          </a:p>
        </p:txBody>
      </p:sp>
    </p:spTree>
    <p:extLst>
      <p:ext uri="{BB962C8B-B14F-4D97-AF65-F5344CB8AC3E}">
        <p14:creationId xmlns:p14="http://schemas.microsoft.com/office/powerpoint/2010/main" val="3566452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EFCC62F-567D-4D20-9FF7-0E8C9F816DA7}" type="datetimeFigureOut">
              <a:rPr lang="it-IT" smtClean="0"/>
              <a:pPr/>
              <a:t>10/07/2022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CE35EBC-D722-46F0-9E08-424AF5396F4F}" type="slidenum">
              <a:rPr lang="it-IT" smtClean="0"/>
              <a:pPr/>
              <a:t>‹N›</a:t>
            </a:fld>
            <a:endParaRPr lang="it-IT"/>
          </a:p>
        </p:txBody>
      </p:sp>
    </p:spTree>
    <p:extLst>
      <p:ext uri="{BB962C8B-B14F-4D97-AF65-F5344CB8AC3E}">
        <p14:creationId xmlns:p14="http://schemas.microsoft.com/office/powerpoint/2010/main" val="30497296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EFCC62F-567D-4D20-9FF7-0E8C9F816DA7}" type="datetimeFigureOut">
              <a:rPr lang="it-IT" smtClean="0"/>
              <a:pPr/>
              <a:t>10/07/2022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CE35EBC-D722-46F0-9E08-424AF5396F4F}" type="slidenum">
              <a:rPr lang="it-IT" smtClean="0"/>
              <a:pPr/>
              <a:t>‹N›</a:t>
            </a:fld>
            <a:endParaRPr lang="it-IT"/>
          </a:p>
        </p:txBody>
      </p:sp>
    </p:spTree>
    <p:extLst>
      <p:ext uri="{BB962C8B-B14F-4D97-AF65-F5344CB8AC3E}">
        <p14:creationId xmlns:p14="http://schemas.microsoft.com/office/powerpoint/2010/main" val="30564246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EFCC62F-567D-4D20-9FF7-0E8C9F816DA7}" type="datetimeFigureOut">
              <a:rPr lang="it-IT" smtClean="0"/>
              <a:pPr/>
              <a:t>10/07/2022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CE35EBC-D722-46F0-9E08-424AF5396F4F}" type="slidenum">
              <a:rPr lang="it-IT" smtClean="0"/>
              <a:pPr/>
              <a:t>‹N›</a:t>
            </a:fld>
            <a:endParaRPr lang="it-IT"/>
          </a:p>
        </p:txBody>
      </p:sp>
    </p:spTree>
    <p:extLst>
      <p:ext uri="{BB962C8B-B14F-4D97-AF65-F5344CB8AC3E}">
        <p14:creationId xmlns:p14="http://schemas.microsoft.com/office/powerpoint/2010/main" val="1177930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EFCC62F-567D-4D20-9FF7-0E8C9F816DA7}" type="datetimeFigureOut">
              <a:rPr lang="it-IT" smtClean="0"/>
              <a:pPr/>
              <a:t>10/07/2022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CE35EBC-D722-46F0-9E08-424AF5396F4F}" type="slidenum">
              <a:rPr lang="it-IT" smtClean="0"/>
              <a:pPr/>
              <a:t>‹N›</a:t>
            </a:fld>
            <a:endParaRPr lang="it-IT"/>
          </a:p>
        </p:txBody>
      </p:sp>
    </p:spTree>
    <p:extLst>
      <p:ext uri="{BB962C8B-B14F-4D97-AF65-F5344CB8AC3E}">
        <p14:creationId xmlns:p14="http://schemas.microsoft.com/office/powerpoint/2010/main" val="63141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198364-EFAB-B44C-B836-27D5B59BA55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8AFD97D-8747-9747-A5DC-B360F3F3CF8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DA92917-D8C3-1F4E-9D7D-2A60C25A97A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8D5BCA1-4D09-1A4E-A152-43168C5ED3CB}"/>
              </a:ext>
            </a:extLst>
          </p:cNvPr>
          <p:cNvSpPr>
            <a:spLocks noGrp="1"/>
          </p:cNvSpPr>
          <p:nvPr>
            <p:ph type="dt" sz="half" idx="10"/>
          </p:nvPr>
        </p:nvSpPr>
        <p:spPr/>
        <p:txBody>
          <a:bodyPr/>
          <a:lstStyle/>
          <a:p>
            <a:fld id="{6AE58FEC-E3B7-C34D-8D1E-C6C33E36CDB8}" type="datetimeFigureOut">
              <a:rPr lang="it-IT" smtClean="0"/>
              <a:t>10/07/2022</a:t>
            </a:fld>
            <a:endParaRPr lang="it-IT"/>
          </a:p>
        </p:txBody>
      </p:sp>
      <p:sp>
        <p:nvSpPr>
          <p:cNvPr id="6" name="Segnaposto piè di pagina 5">
            <a:extLst>
              <a:ext uri="{FF2B5EF4-FFF2-40B4-BE49-F238E27FC236}">
                <a16:creationId xmlns:a16="http://schemas.microsoft.com/office/drawing/2014/main" id="{41061D0D-E5AD-E348-8A68-0AAF219982F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B652630-A1BE-FD40-9070-5707C961CD35}"/>
              </a:ext>
            </a:extLst>
          </p:cNvPr>
          <p:cNvSpPr>
            <a:spLocks noGrp="1"/>
          </p:cNvSpPr>
          <p:nvPr>
            <p:ph type="sldNum" sz="quarter" idx="12"/>
          </p:nvPr>
        </p:nvSpPr>
        <p:spPr/>
        <p:txBody>
          <a:bodyPr/>
          <a:lstStyle/>
          <a:p>
            <a:fld id="{91142DA8-F46A-EC44-A821-38EDFCB1BF18}" type="slidenum">
              <a:rPr lang="it-IT" smtClean="0"/>
              <a:t>‹N›</a:t>
            </a:fld>
            <a:endParaRPr lang="it-IT"/>
          </a:p>
        </p:txBody>
      </p:sp>
    </p:spTree>
    <p:extLst>
      <p:ext uri="{BB962C8B-B14F-4D97-AF65-F5344CB8AC3E}">
        <p14:creationId xmlns:p14="http://schemas.microsoft.com/office/powerpoint/2010/main" val="3972246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1B1174-62E2-0A4D-827C-F20FF13E0F5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63FD9F9-3C0A-BA44-BB29-F3BB118E63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5180406-C0B1-FC47-AA07-4D58119FDCCC}"/>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8D6CD80-A6B2-D34E-A5ED-98A3284D4D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25A89CE-8137-894F-B11B-3F86979B68F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D01857B-7F4D-1246-91C6-2FCECEFB16A6}"/>
              </a:ext>
            </a:extLst>
          </p:cNvPr>
          <p:cNvSpPr>
            <a:spLocks noGrp="1"/>
          </p:cNvSpPr>
          <p:nvPr>
            <p:ph type="dt" sz="half" idx="10"/>
          </p:nvPr>
        </p:nvSpPr>
        <p:spPr/>
        <p:txBody>
          <a:bodyPr/>
          <a:lstStyle/>
          <a:p>
            <a:fld id="{6AE58FEC-E3B7-C34D-8D1E-C6C33E36CDB8}" type="datetimeFigureOut">
              <a:rPr lang="it-IT" smtClean="0"/>
              <a:t>10/07/2022</a:t>
            </a:fld>
            <a:endParaRPr lang="it-IT"/>
          </a:p>
        </p:txBody>
      </p:sp>
      <p:sp>
        <p:nvSpPr>
          <p:cNvPr id="8" name="Segnaposto piè di pagina 7">
            <a:extLst>
              <a:ext uri="{FF2B5EF4-FFF2-40B4-BE49-F238E27FC236}">
                <a16:creationId xmlns:a16="http://schemas.microsoft.com/office/drawing/2014/main" id="{FD652B99-EF90-AB47-AC62-3B10D9999D4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40913B4-31F6-E944-9E60-BB829C953D9F}"/>
              </a:ext>
            </a:extLst>
          </p:cNvPr>
          <p:cNvSpPr>
            <a:spLocks noGrp="1"/>
          </p:cNvSpPr>
          <p:nvPr>
            <p:ph type="sldNum" sz="quarter" idx="12"/>
          </p:nvPr>
        </p:nvSpPr>
        <p:spPr/>
        <p:txBody>
          <a:bodyPr/>
          <a:lstStyle/>
          <a:p>
            <a:fld id="{91142DA8-F46A-EC44-A821-38EDFCB1BF18}" type="slidenum">
              <a:rPr lang="it-IT" smtClean="0"/>
              <a:t>‹N›</a:t>
            </a:fld>
            <a:endParaRPr lang="it-IT"/>
          </a:p>
        </p:txBody>
      </p:sp>
    </p:spTree>
    <p:extLst>
      <p:ext uri="{BB962C8B-B14F-4D97-AF65-F5344CB8AC3E}">
        <p14:creationId xmlns:p14="http://schemas.microsoft.com/office/powerpoint/2010/main" val="663213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81C66B-C3AB-E146-8966-07C070A53CA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3317532-790C-3345-B7B6-515FF980F020}"/>
              </a:ext>
            </a:extLst>
          </p:cNvPr>
          <p:cNvSpPr>
            <a:spLocks noGrp="1"/>
          </p:cNvSpPr>
          <p:nvPr>
            <p:ph type="dt" sz="half" idx="10"/>
          </p:nvPr>
        </p:nvSpPr>
        <p:spPr/>
        <p:txBody>
          <a:bodyPr/>
          <a:lstStyle/>
          <a:p>
            <a:fld id="{6AE58FEC-E3B7-C34D-8D1E-C6C33E36CDB8}" type="datetimeFigureOut">
              <a:rPr lang="it-IT" smtClean="0"/>
              <a:t>10/07/2022</a:t>
            </a:fld>
            <a:endParaRPr lang="it-IT"/>
          </a:p>
        </p:txBody>
      </p:sp>
      <p:sp>
        <p:nvSpPr>
          <p:cNvPr id="4" name="Segnaposto piè di pagina 3">
            <a:extLst>
              <a:ext uri="{FF2B5EF4-FFF2-40B4-BE49-F238E27FC236}">
                <a16:creationId xmlns:a16="http://schemas.microsoft.com/office/drawing/2014/main" id="{7B9510FC-9075-DD43-9ECB-1FE7E2DC169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2EE2D04-7F0E-7B49-8893-BC1D17DBAAE3}"/>
              </a:ext>
            </a:extLst>
          </p:cNvPr>
          <p:cNvSpPr>
            <a:spLocks noGrp="1"/>
          </p:cNvSpPr>
          <p:nvPr>
            <p:ph type="sldNum" sz="quarter" idx="12"/>
          </p:nvPr>
        </p:nvSpPr>
        <p:spPr/>
        <p:txBody>
          <a:bodyPr/>
          <a:lstStyle/>
          <a:p>
            <a:fld id="{91142DA8-F46A-EC44-A821-38EDFCB1BF18}" type="slidenum">
              <a:rPr lang="it-IT" smtClean="0"/>
              <a:t>‹N›</a:t>
            </a:fld>
            <a:endParaRPr lang="it-IT"/>
          </a:p>
        </p:txBody>
      </p:sp>
    </p:spTree>
    <p:extLst>
      <p:ext uri="{BB962C8B-B14F-4D97-AF65-F5344CB8AC3E}">
        <p14:creationId xmlns:p14="http://schemas.microsoft.com/office/powerpoint/2010/main" val="2809888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A088CCC-2086-A643-A1D6-CD2804ED9F73}"/>
              </a:ext>
            </a:extLst>
          </p:cNvPr>
          <p:cNvSpPr>
            <a:spLocks noGrp="1"/>
          </p:cNvSpPr>
          <p:nvPr>
            <p:ph type="dt" sz="half" idx="10"/>
          </p:nvPr>
        </p:nvSpPr>
        <p:spPr/>
        <p:txBody>
          <a:bodyPr/>
          <a:lstStyle/>
          <a:p>
            <a:fld id="{6AE58FEC-E3B7-C34D-8D1E-C6C33E36CDB8}" type="datetimeFigureOut">
              <a:rPr lang="it-IT" smtClean="0"/>
              <a:t>10/07/2022</a:t>
            </a:fld>
            <a:endParaRPr lang="it-IT"/>
          </a:p>
        </p:txBody>
      </p:sp>
      <p:sp>
        <p:nvSpPr>
          <p:cNvPr id="3" name="Segnaposto piè di pagina 2">
            <a:extLst>
              <a:ext uri="{FF2B5EF4-FFF2-40B4-BE49-F238E27FC236}">
                <a16:creationId xmlns:a16="http://schemas.microsoft.com/office/drawing/2014/main" id="{ABDD8AAF-41C3-4F41-AC40-B3C7F0B69D75}"/>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923DCA5-9933-9247-8DEF-9D8716B2FDA9}"/>
              </a:ext>
            </a:extLst>
          </p:cNvPr>
          <p:cNvSpPr>
            <a:spLocks noGrp="1"/>
          </p:cNvSpPr>
          <p:nvPr>
            <p:ph type="sldNum" sz="quarter" idx="12"/>
          </p:nvPr>
        </p:nvSpPr>
        <p:spPr/>
        <p:txBody>
          <a:bodyPr/>
          <a:lstStyle/>
          <a:p>
            <a:fld id="{91142DA8-F46A-EC44-A821-38EDFCB1BF18}" type="slidenum">
              <a:rPr lang="it-IT" smtClean="0"/>
              <a:t>‹N›</a:t>
            </a:fld>
            <a:endParaRPr lang="it-IT"/>
          </a:p>
        </p:txBody>
      </p:sp>
    </p:spTree>
    <p:extLst>
      <p:ext uri="{BB962C8B-B14F-4D97-AF65-F5344CB8AC3E}">
        <p14:creationId xmlns:p14="http://schemas.microsoft.com/office/powerpoint/2010/main" val="236047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CF7375-B205-CC4C-AFE1-CC45695FEA5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CBBEFF1-C73B-D448-BD2F-E56AFA1C8C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FB6F4EB-AB7C-2644-B745-BD6BC054CE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B9CD057-D21A-FD4B-92E4-56C9BF053DF5}"/>
              </a:ext>
            </a:extLst>
          </p:cNvPr>
          <p:cNvSpPr>
            <a:spLocks noGrp="1"/>
          </p:cNvSpPr>
          <p:nvPr>
            <p:ph type="dt" sz="half" idx="10"/>
          </p:nvPr>
        </p:nvSpPr>
        <p:spPr/>
        <p:txBody>
          <a:bodyPr/>
          <a:lstStyle/>
          <a:p>
            <a:fld id="{6AE58FEC-E3B7-C34D-8D1E-C6C33E36CDB8}" type="datetimeFigureOut">
              <a:rPr lang="it-IT" smtClean="0"/>
              <a:t>10/07/2022</a:t>
            </a:fld>
            <a:endParaRPr lang="it-IT"/>
          </a:p>
        </p:txBody>
      </p:sp>
      <p:sp>
        <p:nvSpPr>
          <p:cNvPr id="6" name="Segnaposto piè di pagina 5">
            <a:extLst>
              <a:ext uri="{FF2B5EF4-FFF2-40B4-BE49-F238E27FC236}">
                <a16:creationId xmlns:a16="http://schemas.microsoft.com/office/drawing/2014/main" id="{2524BB19-7A43-3D44-B5D3-A2B867AD25E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EF150EA-F762-9E4C-BCC1-A7AB48519328}"/>
              </a:ext>
            </a:extLst>
          </p:cNvPr>
          <p:cNvSpPr>
            <a:spLocks noGrp="1"/>
          </p:cNvSpPr>
          <p:nvPr>
            <p:ph type="sldNum" sz="quarter" idx="12"/>
          </p:nvPr>
        </p:nvSpPr>
        <p:spPr/>
        <p:txBody>
          <a:bodyPr/>
          <a:lstStyle/>
          <a:p>
            <a:fld id="{91142DA8-F46A-EC44-A821-38EDFCB1BF18}" type="slidenum">
              <a:rPr lang="it-IT" smtClean="0"/>
              <a:t>‹N›</a:t>
            </a:fld>
            <a:endParaRPr lang="it-IT"/>
          </a:p>
        </p:txBody>
      </p:sp>
    </p:spTree>
    <p:extLst>
      <p:ext uri="{BB962C8B-B14F-4D97-AF65-F5344CB8AC3E}">
        <p14:creationId xmlns:p14="http://schemas.microsoft.com/office/powerpoint/2010/main" val="42688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F09AEE-A5D8-4A40-B1DF-517897E38EB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6C33082F-36F6-9545-8009-427AC6FFBD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4A18DB9-7858-104E-9062-77569D1DF8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9ECF27C-A808-5B4D-A362-1B3B547D90B5}"/>
              </a:ext>
            </a:extLst>
          </p:cNvPr>
          <p:cNvSpPr>
            <a:spLocks noGrp="1"/>
          </p:cNvSpPr>
          <p:nvPr>
            <p:ph type="dt" sz="half" idx="10"/>
          </p:nvPr>
        </p:nvSpPr>
        <p:spPr/>
        <p:txBody>
          <a:bodyPr/>
          <a:lstStyle/>
          <a:p>
            <a:fld id="{6AE58FEC-E3B7-C34D-8D1E-C6C33E36CDB8}" type="datetimeFigureOut">
              <a:rPr lang="it-IT" smtClean="0"/>
              <a:t>10/07/2022</a:t>
            </a:fld>
            <a:endParaRPr lang="it-IT"/>
          </a:p>
        </p:txBody>
      </p:sp>
      <p:sp>
        <p:nvSpPr>
          <p:cNvPr id="6" name="Segnaposto piè di pagina 5">
            <a:extLst>
              <a:ext uri="{FF2B5EF4-FFF2-40B4-BE49-F238E27FC236}">
                <a16:creationId xmlns:a16="http://schemas.microsoft.com/office/drawing/2014/main" id="{E96AE612-514E-324E-B9DB-F5A21F1628E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061534-0C05-514F-BB4D-4863DB282D0A}"/>
              </a:ext>
            </a:extLst>
          </p:cNvPr>
          <p:cNvSpPr>
            <a:spLocks noGrp="1"/>
          </p:cNvSpPr>
          <p:nvPr>
            <p:ph type="sldNum" sz="quarter" idx="12"/>
          </p:nvPr>
        </p:nvSpPr>
        <p:spPr/>
        <p:txBody>
          <a:bodyPr/>
          <a:lstStyle/>
          <a:p>
            <a:fld id="{91142DA8-F46A-EC44-A821-38EDFCB1BF18}" type="slidenum">
              <a:rPr lang="it-IT" smtClean="0"/>
              <a:t>‹N›</a:t>
            </a:fld>
            <a:endParaRPr lang="it-IT"/>
          </a:p>
        </p:txBody>
      </p:sp>
    </p:spTree>
    <p:extLst>
      <p:ext uri="{BB962C8B-B14F-4D97-AF65-F5344CB8AC3E}">
        <p14:creationId xmlns:p14="http://schemas.microsoft.com/office/powerpoint/2010/main" val="1824549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35FCB54-1D5A-C641-A196-706BBBA2A0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76AB7E5-D1D8-F344-9FFF-183347DE61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A18A136-FF29-324F-8018-678280C515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58FEC-E3B7-C34D-8D1E-C6C33E36CDB8}" type="datetimeFigureOut">
              <a:rPr lang="it-IT" smtClean="0"/>
              <a:t>10/07/2022</a:t>
            </a:fld>
            <a:endParaRPr lang="it-IT"/>
          </a:p>
        </p:txBody>
      </p:sp>
      <p:sp>
        <p:nvSpPr>
          <p:cNvPr id="5" name="Segnaposto piè di pagina 4">
            <a:extLst>
              <a:ext uri="{FF2B5EF4-FFF2-40B4-BE49-F238E27FC236}">
                <a16:creationId xmlns:a16="http://schemas.microsoft.com/office/drawing/2014/main" id="{4F4D916A-AA78-0F4A-BDAB-33E947F60B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58B27EE-459E-ED46-AFB7-FD999FD4F1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142DA8-F46A-EC44-A821-38EDFCB1BF18}" type="slidenum">
              <a:rPr lang="it-IT" smtClean="0"/>
              <a:t>‹N›</a:t>
            </a:fld>
            <a:endParaRPr lang="it-IT"/>
          </a:p>
        </p:txBody>
      </p:sp>
    </p:spTree>
    <p:extLst>
      <p:ext uri="{BB962C8B-B14F-4D97-AF65-F5344CB8AC3E}">
        <p14:creationId xmlns:p14="http://schemas.microsoft.com/office/powerpoint/2010/main" val="625108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Segnaposto titolo 1">
            <a:extLst>
              <a:ext uri="{FF2B5EF4-FFF2-40B4-BE49-F238E27FC236}">
                <a16:creationId xmlns:a16="http://schemas.microsoft.com/office/drawing/2014/main" id="{14F787CC-7F91-457B-85F9-14DEE16131EB}"/>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2051" name="Segnaposto testo 2">
            <a:extLst>
              <a:ext uri="{FF2B5EF4-FFF2-40B4-BE49-F238E27FC236}">
                <a16:creationId xmlns:a16="http://schemas.microsoft.com/office/drawing/2014/main" id="{7E1F0455-F677-42D5-8A25-979A832DEF6C}"/>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a:extLst>
              <a:ext uri="{FF2B5EF4-FFF2-40B4-BE49-F238E27FC236}">
                <a16:creationId xmlns:a16="http://schemas.microsoft.com/office/drawing/2014/main" id="{45056C1C-43E6-4872-8CFC-E37277BA9373}"/>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9FF763A3-5182-44E2-B5A2-9C5404EDAFBC}" type="datetimeFigureOut">
              <a:rPr lang="it-IT"/>
              <a:pPr>
                <a:defRPr/>
              </a:pPr>
              <a:t>10/07/2022</a:t>
            </a:fld>
            <a:endParaRPr lang="it-IT"/>
          </a:p>
        </p:txBody>
      </p:sp>
      <p:sp>
        <p:nvSpPr>
          <p:cNvPr id="5" name="Segnaposto piè di pagina 4">
            <a:extLst>
              <a:ext uri="{FF2B5EF4-FFF2-40B4-BE49-F238E27FC236}">
                <a16:creationId xmlns:a16="http://schemas.microsoft.com/office/drawing/2014/main" id="{35B3D93C-63B2-49E6-8CC3-F16948BA34AF}"/>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a:extLst>
              <a:ext uri="{FF2B5EF4-FFF2-40B4-BE49-F238E27FC236}">
                <a16:creationId xmlns:a16="http://schemas.microsoft.com/office/drawing/2014/main" id="{6D28F707-E6AD-4B93-8AE9-4DBEDD7FAEEC}"/>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latin typeface="Calibri" panose="020F0502020204030204" pitchFamily="34" charset="0"/>
              </a:defRPr>
            </a:lvl1pPr>
          </a:lstStyle>
          <a:p>
            <a:fld id="{91255530-77B7-419C-B89B-54D043245DBD}" type="slidenum">
              <a:rPr lang="it-IT" altLang="it-IT"/>
              <a:pPr/>
              <a:t>‹N›</a:t>
            </a:fld>
            <a:endParaRPr lang="it-IT" altLang="it-IT"/>
          </a:p>
        </p:txBody>
      </p:sp>
    </p:spTree>
    <p:extLst>
      <p:ext uri="{BB962C8B-B14F-4D97-AF65-F5344CB8AC3E}">
        <p14:creationId xmlns:p14="http://schemas.microsoft.com/office/powerpoint/2010/main" val="413510778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FCC62F-567D-4D20-9FF7-0E8C9F816DA7}" type="datetimeFigureOut">
              <a:rPr lang="it-IT" smtClean="0"/>
              <a:pPr/>
              <a:t>10/07/2022</a:t>
            </a:fld>
            <a:endParaRPr lang="it-IT"/>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E35EBC-D722-46F0-9E08-424AF5396F4F}" type="slidenum">
              <a:rPr lang="it-IT" smtClean="0"/>
              <a:pPr/>
              <a:t>‹N›</a:t>
            </a:fld>
            <a:endParaRPr lang="it-IT"/>
          </a:p>
        </p:txBody>
      </p:sp>
    </p:spTree>
    <p:extLst>
      <p:ext uri="{BB962C8B-B14F-4D97-AF65-F5344CB8AC3E}">
        <p14:creationId xmlns:p14="http://schemas.microsoft.com/office/powerpoint/2010/main" val="3776889924"/>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francesco@rovetto.net" TargetMode="External"/><Relationship Id="rId2" Type="http://schemas.openxmlformats.org/officeDocument/2006/relationships/hyperlink" Target="http://www.rovetto.ne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file:///D:\rovettodoc\LEZIONI\DIAG-DSM4-progetti\CASE%20FORMULATION-SCHEMA.doc" TargetMode="External"/><Relationship Id="rId2" Type="http://schemas.openxmlformats.org/officeDocument/2006/relationships/hyperlink" Target="file:///D:\rovettodoc\LEZIONI\DIAG-DSM4-progetti\IDEE%20IRRAZIONALI1.doc" TargetMode="External"/><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hyperlink" Target="file:///D:\rovettodoc\LEZIONI\DIAG-DSM4-progetti\CASE%20FORMULATION-SCHEMA.doc" TargetMode="External"/><Relationship Id="rId2" Type="http://schemas.openxmlformats.org/officeDocument/2006/relationships/hyperlink" Target="file:///D:\rovettodoc\LEZIONI\DIAG-DSM4-progetti\IDEE%20IRRAZIONALI1.doc" TargetMode="Externa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143B48-9A5C-0A4E-B753-AE0CC8752B67}"/>
              </a:ext>
            </a:extLst>
          </p:cNvPr>
          <p:cNvSpPr>
            <a:spLocks noGrp="1"/>
          </p:cNvSpPr>
          <p:nvPr>
            <p:ph type="ctrTitle"/>
          </p:nvPr>
        </p:nvSpPr>
        <p:spPr/>
        <p:txBody>
          <a:bodyPr/>
          <a:lstStyle/>
          <a:p>
            <a:r>
              <a:rPr lang="it-IT" dirty="0"/>
              <a:t>L approccio comportamentale OGGI</a:t>
            </a:r>
          </a:p>
        </p:txBody>
      </p:sp>
      <p:sp>
        <p:nvSpPr>
          <p:cNvPr id="3" name="Sottotitolo 2">
            <a:extLst>
              <a:ext uri="{FF2B5EF4-FFF2-40B4-BE49-F238E27FC236}">
                <a16:creationId xmlns:a16="http://schemas.microsoft.com/office/drawing/2014/main" id="{9793DACE-349F-F74B-B866-7F748520BABE}"/>
              </a:ext>
            </a:extLst>
          </p:cNvPr>
          <p:cNvSpPr>
            <a:spLocks noGrp="1"/>
          </p:cNvSpPr>
          <p:nvPr>
            <p:ph type="subTitle" idx="1"/>
          </p:nvPr>
        </p:nvSpPr>
        <p:spPr/>
        <p:txBody>
          <a:bodyPr>
            <a:noAutofit/>
          </a:bodyPr>
          <a:lstStyle/>
          <a:p>
            <a:r>
              <a:rPr lang="it-IT" sz="2800" dirty="0"/>
              <a:t>Francesco Rovetto</a:t>
            </a:r>
          </a:p>
          <a:p>
            <a:r>
              <a:rPr lang="it-IT" sz="2800" dirty="0"/>
              <a:t>SFU Milano</a:t>
            </a:r>
          </a:p>
          <a:p>
            <a:r>
              <a:rPr lang="it-IT" sz="2800" dirty="0">
                <a:hlinkClick r:id="rId2"/>
              </a:rPr>
              <a:t>Www.Rovetto.net</a:t>
            </a:r>
            <a:endParaRPr lang="it-IT" sz="2800" dirty="0"/>
          </a:p>
          <a:p>
            <a:r>
              <a:rPr lang="it-IT" sz="2800" dirty="0">
                <a:hlinkClick r:id="rId3"/>
              </a:rPr>
              <a:t>francesco@rovetto.net</a:t>
            </a:r>
            <a:endParaRPr lang="it-IT" sz="2800" dirty="0"/>
          </a:p>
          <a:p>
            <a:r>
              <a:rPr lang="it-IT" sz="2800" dirty="0"/>
              <a:t>3356058145</a:t>
            </a:r>
          </a:p>
        </p:txBody>
      </p:sp>
    </p:spTree>
    <p:extLst>
      <p:ext uri="{BB962C8B-B14F-4D97-AF65-F5344CB8AC3E}">
        <p14:creationId xmlns:p14="http://schemas.microsoft.com/office/powerpoint/2010/main" val="1889878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EF65F8E5-01E4-4F75-A7DE-E1A1513C6294}"/>
              </a:ext>
            </a:extLst>
          </p:cNvPr>
          <p:cNvSpPr>
            <a:spLocks noGrp="1"/>
          </p:cNvSpPr>
          <p:nvPr>
            <p:ph type="title"/>
          </p:nvPr>
        </p:nvSpPr>
        <p:spPr/>
        <p:txBody>
          <a:bodyPr/>
          <a:lstStyle/>
          <a:p>
            <a:pPr eaLnBrk="1" hangingPunct="1"/>
            <a:endParaRPr lang="it-IT" altLang="it-IT"/>
          </a:p>
        </p:txBody>
      </p:sp>
      <p:sp>
        <p:nvSpPr>
          <p:cNvPr id="8195" name="Segnaposto contenuto 2">
            <a:extLst>
              <a:ext uri="{FF2B5EF4-FFF2-40B4-BE49-F238E27FC236}">
                <a16:creationId xmlns:a16="http://schemas.microsoft.com/office/drawing/2014/main" id="{C8B8D769-E1B0-4562-9D66-1CBA264D2F28}"/>
              </a:ext>
            </a:extLst>
          </p:cNvPr>
          <p:cNvSpPr>
            <a:spLocks noGrp="1"/>
          </p:cNvSpPr>
          <p:nvPr>
            <p:ph idx="1"/>
          </p:nvPr>
        </p:nvSpPr>
        <p:spPr/>
        <p:txBody>
          <a:bodyPr/>
          <a:lstStyle/>
          <a:p>
            <a:pPr eaLnBrk="1" hangingPunct="1"/>
            <a:r>
              <a:rPr lang="it-IT" altLang="it-IT"/>
              <a:t>Ti da la illusione di trasgredire</a:t>
            </a:r>
          </a:p>
          <a:p>
            <a:pPr eaLnBrk="1" hangingPunct="1"/>
            <a:r>
              <a:rPr lang="it-IT" altLang="it-IT"/>
              <a:t>E ti rende terribilmente conformista</a:t>
            </a:r>
          </a:p>
          <a:p>
            <a:pPr eaLnBrk="1" hangingPunct="1"/>
            <a:r>
              <a:rPr lang="it-IT" altLang="it-IT"/>
              <a:t>Ti da la illusione di ribellarti ai genitori</a:t>
            </a:r>
          </a:p>
          <a:p>
            <a:pPr eaLnBrk="1" hangingPunct="1"/>
            <a:r>
              <a:rPr lang="it-IT" altLang="it-IT"/>
              <a:t>E stai con loro fino a 50 anni</a:t>
            </a:r>
          </a:p>
          <a:p>
            <a:pPr eaLnBrk="1" hangingPunct="1"/>
            <a:r>
              <a:rPr lang="it-IT" altLang="it-IT"/>
              <a:t>Ti fornisce un gruppo di riferimento</a:t>
            </a:r>
          </a:p>
          <a:p>
            <a:pPr eaLnBrk="1" hangingPunct="1"/>
            <a:r>
              <a:rPr lang="it-IT" altLang="it-IT"/>
              <a:t>Che aumenta la tua reale solitudine</a:t>
            </a:r>
          </a:p>
          <a:p>
            <a:pPr eaLnBrk="1" hangingPunct="1"/>
            <a:endParaRPr lang="it-IT" altLang="it-IT"/>
          </a:p>
        </p:txBody>
      </p:sp>
    </p:spTree>
    <p:extLst>
      <p:ext uri="{BB962C8B-B14F-4D97-AF65-F5344CB8AC3E}">
        <p14:creationId xmlns:p14="http://schemas.microsoft.com/office/powerpoint/2010/main" val="301534434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7AF7C24D-32D9-4892-8B84-D0B643BD243A}"/>
              </a:ext>
            </a:extLst>
          </p:cNvPr>
          <p:cNvSpPr>
            <a:spLocks noGrp="1"/>
          </p:cNvSpPr>
          <p:nvPr>
            <p:ph type="title"/>
          </p:nvPr>
        </p:nvSpPr>
        <p:spPr/>
        <p:txBody>
          <a:bodyPr/>
          <a:lstStyle/>
          <a:p>
            <a:pPr eaLnBrk="1" hangingPunct="1"/>
            <a:endParaRPr lang="it-IT" altLang="it-IT"/>
          </a:p>
        </p:txBody>
      </p:sp>
      <p:sp>
        <p:nvSpPr>
          <p:cNvPr id="17411" name="Segnaposto contenuto 2">
            <a:extLst>
              <a:ext uri="{FF2B5EF4-FFF2-40B4-BE49-F238E27FC236}">
                <a16:creationId xmlns:a16="http://schemas.microsoft.com/office/drawing/2014/main" id="{BDF4EC36-C794-4C64-802F-1C6D816AABC6}"/>
              </a:ext>
            </a:extLst>
          </p:cNvPr>
          <p:cNvSpPr>
            <a:spLocks noGrp="1"/>
          </p:cNvSpPr>
          <p:nvPr>
            <p:ph idx="1"/>
          </p:nvPr>
        </p:nvSpPr>
        <p:spPr/>
        <p:txBody>
          <a:bodyPr/>
          <a:lstStyle/>
          <a:p>
            <a:pPr eaLnBrk="1" hangingPunct="1"/>
            <a:r>
              <a:rPr lang="it-IT" altLang="it-IT" dirty="0">
                <a:solidFill>
                  <a:schemeClr val="bg1"/>
                </a:solidFill>
              </a:rPr>
              <a:t>La ricompensa della gratificazione istantanea viene considerata più importante del costo dei potenziali effetti negativi che talvolta possono, o meno, verificarsi in un prossimo futuro. </a:t>
            </a:r>
          </a:p>
          <a:p>
            <a:pPr eaLnBrk="1" hangingPunct="1"/>
            <a:endParaRPr lang="it-IT" altLang="it-IT"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C9F62EC8-6956-4FCF-846F-09E9936D0B9C}"/>
              </a:ext>
            </a:extLst>
          </p:cNvPr>
          <p:cNvSpPr>
            <a:spLocks noGrp="1"/>
          </p:cNvSpPr>
          <p:nvPr>
            <p:ph type="title"/>
          </p:nvPr>
        </p:nvSpPr>
        <p:spPr/>
        <p:txBody>
          <a:bodyPr/>
          <a:lstStyle/>
          <a:p>
            <a:pPr eaLnBrk="1" hangingPunct="1"/>
            <a:r>
              <a:rPr lang="it-IT" altLang="it-IT" dirty="0">
                <a:solidFill>
                  <a:schemeClr val="bg1"/>
                </a:solidFill>
              </a:rPr>
              <a:t>AD OGNUNO I SUOI RINFORZI</a:t>
            </a:r>
          </a:p>
        </p:txBody>
      </p:sp>
      <p:sp>
        <p:nvSpPr>
          <p:cNvPr id="3" name="Segnaposto contenuto 2">
            <a:extLst>
              <a:ext uri="{FF2B5EF4-FFF2-40B4-BE49-F238E27FC236}">
                <a16:creationId xmlns:a16="http://schemas.microsoft.com/office/drawing/2014/main" id="{56E36FD2-F067-4750-BEED-AA65F9933857}"/>
              </a:ext>
            </a:extLst>
          </p:cNvPr>
          <p:cNvSpPr>
            <a:spLocks noGrp="1"/>
          </p:cNvSpPr>
          <p:nvPr>
            <p:ph idx="1"/>
          </p:nvPr>
        </p:nvSpPr>
        <p:spPr/>
        <p:txBody>
          <a:bodyPr rtlCol="0">
            <a:normAutofit fontScale="92500" lnSpcReduction="20000"/>
          </a:bodyPr>
          <a:lstStyle/>
          <a:p>
            <a:pPr eaLnBrk="1" fontAlgn="auto" hangingPunct="1">
              <a:spcAft>
                <a:spcPts val="0"/>
              </a:spcAft>
              <a:defRPr/>
            </a:pPr>
            <a:r>
              <a:rPr lang="it-IT" dirty="0">
                <a:solidFill>
                  <a:schemeClr val="bg1"/>
                </a:solidFill>
              </a:rPr>
              <a:t>Scelta di </a:t>
            </a:r>
            <a:r>
              <a:rPr lang="it-IT" dirty="0" err="1">
                <a:solidFill>
                  <a:schemeClr val="bg1"/>
                </a:solidFill>
              </a:rPr>
              <a:t>rinforzatori</a:t>
            </a:r>
            <a:r>
              <a:rPr lang="it-IT" dirty="0">
                <a:solidFill>
                  <a:schemeClr val="bg1"/>
                </a:solidFill>
              </a:rPr>
              <a:t>  non è semplice (ad ognuno la sua coccola) </a:t>
            </a:r>
          </a:p>
          <a:p>
            <a:pPr eaLnBrk="1" fontAlgn="auto" hangingPunct="1">
              <a:spcAft>
                <a:spcPts val="0"/>
              </a:spcAft>
              <a:defRPr/>
            </a:pPr>
            <a:r>
              <a:rPr lang="it-IT" dirty="0">
                <a:solidFill>
                  <a:schemeClr val="bg1"/>
                </a:solidFill>
              </a:rPr>
              <a:t>cibo avversativo per anoressica, sensazione di fame per lei gratificante, </a:t>
            </a:r>
          </a:p>
          <a:p>
            <a:pPr eaLnBrk="1" fontAlgn="auto" hangingPunct="1">
              <a:spcAft>
                <a:spcPts val="0"/>
              </a:spcAft>
              <a:defRPr/>
            </a:pPr>
            <a:r>
              <a:rPr lang="it-IT" dirty="0">
                <a:solidFill>
                  <a:schemeClr val="bg1"/>
                </a:solidFill>
              </a:rPr>
              <a:t>caramella avversativa per diabetico, </a:t>
            </a:r>
          </a:p>
          <a:p>
            <a:pPr eaLnBrk="1" fontAlgn="auto" hangingPunct="1">
              <a:spcAft>
                <a:spcPts val="0"/>
              </a:spcAft>
              <a:defRPr/>
            </a:pPr>
            <a:r>
              <a:rPr lang="it-IT" dirty="0">
                <a:solidFill>
                  <a:schemeClr val="bg1"/>
                </a:solidFill>
              </a:rPr>
              <a:t>difficile dire se caramella è rinforzante come alimento o come premio. </a:t>
            </a:r>
          </a:p>
          <a:p>
            <a:pPr eaLnBrk="1" fontAlgn="auto" hangingPunct="1">
              <a:spcAft>
                <a:spcPts val="0"/>
              </a:spcAft>
              <a:defRPr/>
            </a:pPr>
            <a:r>
              <a:rPr lang="it-IT" dirty="0">
                <a:solidFill>
                  <a:schemeClr val="bg1"/>
                </a:solidFill>
              </a:rPr>
              <a:t>Videogame può essere gratificante di per sé o perché distoglie da altre preoccupazioni. </a:t>
            </a:r>
          </a:p>
          <a:p>
            <a:pPr eaLnBrk="1" fontAlgn="auto" hangingPunct="1">
              <a:spcAft>
                <a:spcPts val="0"/>
              </a:spcAft>
              <a:defRPr/>
            </a:pPr>
            <a:r>
              <a:rPr lang="it-IT" dirty="0">
                <a:solidFill>
                  <a:schemeClr val="bg1"/>
                </a:solidFill>
              </a:rPr>
              <a:t>Nell’ autistico autolesionistico botte in testa, inducono la produzione di  endorfine ed </a:t>
            </a:r>
            <a:r>
              <a:rPr lang="it-IT" dirty="0" err="1">
                <a:solidFill>
                  <a:schemeClr val="bg1"/>
                </a:solidFill>
              </a:rPr>
              <a:t>autorinforzo</a:t>
            </a:r>
            <a:r>
              <a:rPr lang="it-IT" dirty="0">
                <a:solidFill>
                  <a:schemeClr val="bg1"/>
                </a:solidFill>
              </a:rPr>
              <a:t>.</a:t>
            </a:r>
          </a:p>
          <a:p>
            <a:pPr eaLnBrk="1" fontAlgn="auto" hangingPunct="1">
              <a:spcAft>
                <a:spcPts val="0"/>
              </a:spcAft>
              <a:defRPr/>
            </a:pPr>
            <a:endParaRPr lang="it-IT"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19458" name="Titolo 1">
            <a:extLst>
              <a:ext uri="{FF2B5EF4-FFF2-40B4-BE49-F238E27FC236}">
                <a16:creationId xmlns:a16="http://schemas.microsoft.com/office/drawing/2014/main" id="{4FC6AD87-4DD0-44D3-BA01-C490E9E21FEF}"/>
              </a:ext>
            </a:extLst>
          </p:cNvPr>
          <p:cNvSpPr>
            <a:spLocks noGrp="1"/>
          </p:cNvSpPr>
          <p:nvPr>
            <p:ph type="title"/>
          </p:nvPr>
        </p:nvSpPr>
        <p:spPr/>
        <p:txBody>
          <a:bodyPr/>
          <a:lstStyle/>
          <a:p>
            <a:pPr eaLnBrk="1" hangingPunct="1"/>
            <a:endParaRPr lang="it-IT" altLang="it-IT"/>
          </a:p>
        </p:txBody>
      </p:sp>
      <p:sp>
        <p:nvSpPr>
          <p:cNvPr id="19459" name="Segnaposto contenuto 2">
            <a:extLst>
              <a:ext uri="{FF2B5EF4-FFF2-40B4-BE49-F238E27FC236}">
                <a16:creationId xmlns:a16="http://schemas.microsoft.com/office/drawing/2014/main" id="{538E5BFD-FC63-459D-96C7-3B61E7DE7F3F}"/>
              </a:ext>
            </a:extLst>
          </p:cNvPr>
          <p:cNvSpPr>
            <a:spLocks noGrp="1"/>
          </p:cNvSpPr>
          <p:nvPr>
            <p:ph idx="1"/>
          </p:nvPr>
        </p:nvSpPr>
        <p:spPr/>
        <p:txBody>
          <a:bodyPr/>
          <a:lstStyle/>
          <a:p>
            <a:pPr eaLnBrk="1" hangingPunct="1"/>
            <a:r>
              <a:rPr lang="it-IT" altLang="it-IT" dirty="0"/>
              <a:t> </a:t>
            </a:r>
            <a:r>
              <a:rPr lang="it-IT" altLang="it-IT" dirty="0" err="1">
                <a:solidFill>
                  <a:schemeClr val="bg1"/>
                </a:solidFill>
              </a:rPr>
              <a:t>Rinforzatore</a:t>
            </a:r>
            <a:r>
              <a:rPr lang="it-IT" altLang="it-IT" dirty="0">
                <a:solidFill>
                  <a:schemeClr val="bg1"/>
                </a:solidFill>
              </a:rPr>
              <a:t> facilmente disponibile, che possa essere somministrato subito dopo comportamento, che non saturi che non richieda molto tempo per essere consumato. associare  rinforzo alla spiegazione ed alla lode,  </a:t>
            </a:r>
          </a:p>
          <a:p>
            <a:pPr eaLnBrk="1" hangingPunct="1"/>
            <a:endParaRPr lang="it-IT" altLang="it-IT"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6685ECB6-3448-4158-8E8E-F2637AB3A49E}"/>
              </a:ext>
            </a:extLst>
          </p:cNvPr>
          <p:cNvSpPr>
            <a:spLocks noGrp="1"/>
          </p:cNvSpPr>
          <p:nvPr>
            <p:ph type="title"/>
          </p:nvPr>
        </p:nvSpPr>
        <p:spPr/>
        <p:txBody>
          <a:bodyPr/>
          <a:lstStyle/>
          <a:p>
            <a:pPr eaLnBrk="1" hangingPunct="1"/>
            <a:endParaRPr lang="it-IT" altLang="it-IT"/>
          </a:p>
        </p:txBody>
      </p:sp>
      <p:sp>
        <p:nvSpPr>
          <p:cNvPr id="20483" name="Segnaposto contenuto 2">
            <a:extLst>
              <a:ext uri="{FF2B5EF4-FFF2-40B4-BE49-F238E27FC236}">
                <a16:creationId xmlns:a16="http://schemas.microsoft.com/office/drawing/2014/main" id="{48578634-47D0-4BEF-956E-D36A646D2BA3}"/>
              </a:ext>
            </a:extLst>
          </p:cNvPr>
          <p:cNvSpPr>
            <a:spLocks noGrp="1"/>
          </p:cNvSpPr>
          <p:nvPr>
            <p:ph idx="1"/>
          </p:nvPr>
        </p:nvSpPr>
        <p:spPr/>
        <p:txBody>
          <a:bodyPr/>
          <a:lstStyle/>
          <a:p>
            <a:pPr eaLnBrk="1" hangingPunct="1"/>
            <a:r>
              <a:rPr lang="it-IT" altLang="it-IT" dirty="0">
                <a:solidFill>
                  <a:schemeClr val="bg1"/>
                </a:solidFill>
              </a:rPr>
              <a:t>LE DROGHE, PER CHI CADE NEL CIRCOLO VIZIOSO DELLA TOSSICODIPENDENZA , SONO EFFICACISSIMI RINFORZATORI</a:t>
            </a:r>
          </a:p>
          <a:p>
            <a:pPr eaLnBrk="1" hangingPunct="1"/>
            <a:endParaRPr lang="it-IT" altLang="it-IT" dirty="0">
              <a:solidFill>
                <a:schemeClr val="bg1"/>
              </a:solidFill>
            </a:endParaRPr>
          </a:p>
          <a:p>
            <a:pPr eaLnBrk="1" hangingPunct="1"/>
            <a:r>
              <a:rPr lang="it-IT" altLang="it-IT" dirty="0">
                <a:solidFill>
                  <a:schemeClr val="bg1"/>
                </a:solidFill>
              </a:rPr>
              <a:t>L’ uovo oggi batte la gallina domani</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pic>
        <p:nvPicPr>
          <p:cNvPr id="21506" name="Picture 2">
            <a:extLst>
              <a:ext uri="{FF2B5EF4-FFF2-40B4-BE49-F238E27FC236}">
                <a16:creationId xmlns:a16="http://schemas.microsoft.com/office/drawing/2014/main" id="{D5E7E309-C365-4642-B4D2-5482C158C4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3">
            <a:extLst>
              <a:ext uri="{FF2B5EF4-FFF2-40B4-BE49-F238E27FC236}">
                <a16:creationId xmlns:a16="http://schemas.microsoft.com/office/drawing/2014/main" id="{F699DA7E-D73A-4E26-BACE-2AFFE10F5FED}"/>
              </a:ext>
            </a:extLst>
          </p:cNvPr>
          <p:cNvSpPr>
            <a:spLocks noGrp="1" noChangeArrowheads="1"/>
          </p:cNvSpPr>
          <p:nvPr>
            <p:ph type="title" idx="4294967295"/>
          </p:nvPr>
        </p:nvSpPr>
        <p:spPr/>
        <p:txBody>
          <a:bodyPr/>
          <a:lstStyle/>
          <a:p>
            <a:pPr eaLnBrk="1" hangingPunct="1"/>
            <a:endParaRPr lang="it-IT" altLang="it-IT"/>
          </a:p>
        </p:txBody>
      </p:sp>
    </p:spTree>
  </p:cSld>
  <p:clrMapOvr>
    <a:masterClrMapping/>
  </p:clrMapOvr>
  <p:transition spd="med"/>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FB5F78C8-CAD5-4F52-9CD5-5CCE9529B5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C420BB1D-B365-4F42-98ED-F201CBF7C9F8}"/>
              </a:ext>
            </a:extLst>
          </p:cNvPr>
          <p:cNvSpPr>
            <a:spLocks noGrp="1"/>
          </p:cNvSpPr>
          <p:nvPr>
            <p:ph type="title"/>
          </p:nvPr>
        </p:nvSpPr>
        <p:spPr/>
        <p:txBody>
          <a:bodyPr/>
          <a:lstStyle/>
          <a:p>
            <a:pPr eaLnBrk="1" hangingPunct="1"/>
            <a:endParaRPr lang="it-IT" altLang="it-IT"/>
          </a:p>
        </p:txBody>
      </p:sp>
      <p:sp>
        <p:nvSpPr>
          <p:cNvPr id="23555" name="Segnaposto contenuto 2">
            <a:extLst>
              <a:ext uri="{FF2B5EF4-FFF2-40B4-BE49-F238E27FC236}">
                <a16:creationId xmlns:a16="http://schemas.microsoft.com/office/drawing/2014/main" id="{5D31893C-B1FA-4045-A267-C52F499B2631}"/>
              </a:ext>
            </a:extLst>
          </p:cNvPr>
          <p:cNvSpPr>
            <a:spLocks noGrp="1"/>
          </p:cNvSpPr>
          <p:nvPr>
            <p:ph idx="1"/>
          </p:nvPr>
        </p:nvSpPr>
        <p:spPr/>
        <p:txBody>
          <a:bodyPr/>
          <a:lstStyle/>
          <a:p>
            <a:pPr eaLnBrk="1" hangingPunct="1"/>
            <a:r>
              <a:rPr lang="it-IT" altLang="it-IT" dirty="0">
                <a:solidFill>
                  <a:schemeClr val="bg1"/>
                </a:solidFill>
              </a:rPr>
              <a:t>Rinforzo negativo è costituito dalla cessazione di una condizione sgradita. </a:t>
            </a:r>
          </a:p>
          <a:p>
            <a:pPr eaLnBrk="1" hangingPunct="1"/>
            <a:r>
              <a:rPr lang="it-IT" altLang="it-IT" dirty="0">
                <a:solidFill>
                  <a:schemeClr val="bg1"/>
                </a:solidFill>
              </a:rPr>
              <a:t>All’inizio un tossico si droga perché è buono, in seguito per evitare astinenza.</a:t>
            </a:r>
          </a:p>
          <a:p>
            <a:pPr eaLnBrk="1" hangingPunct="1"/>
            <a:endParaRPr lang="it-IT" altLang="it-IT"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BBDBF9D8-DFFF-4F4C-B0B7-6399639F73BF}"/>
              </a:ext>
            </a:extLst>
          </p:cNvPr>
          <p:cNvSpPr>
            <a:spLocks noGrp="1"/>
          </p:cNvSpPr>
          <p:nvPr>
            <p:ph type="title"/>
          </p:nvPr>
        </p:nvSpPr>
        <p:spPr/>
        <p:txBody>
          <a:bodyPr/>
          <a:lstStyle/>
          <a:p>
            <a:pPr eaLnBrk="1" hangingPunct="1"/>
            <a:endParaRPr lang="it-IT" altLang="it-IT"/>
          </a:p>
        </p:txBody>
      </p:sp>
      <p:sp>
        <p:nvSpPr>
          <p:cNvPr id="24579" name="Segnaposto contenuto 2">
            <a:extLst>
              <a:ext uri="{FF2B5EF4-FFF2-40B4-BE49-F238E27FC236}">
                <a16:creationId xmlns:a16="http://schemas.microsoft.com/office/drawing/2014/main" id="{046CDA6D-DA54-4992-87EE-5AD177AA802C}"/>
              </a:ext>
            </a:extLst>
          </p:cNvPr>
          <p:cNvSpPr>
            <a:spLocks noGrp="1"/>
          </p:cNvSpPr>
          <p:nvPr>
            <p:ph idx="1"/>
          </p:nvPr>
        </p:nvSpPr>
        <p:spPr/>
        <p:txBody>
          <a:bodyPr/>
          <a:lstStyle/>
          <a:p>
            <a:pPr eaLnBrk="1" hangingPunct="1"/>
            <a:r>
              <a:rPr lang="it-IT" altLang="it-IT" dirty="0">
                <a:solidFill>
                  <a:schemeClr val="bg1"/>
                </a:solidFill>
              </a:rPr>
              <a:t>Diversi tipi di rinforzo positivo di consumi o, dinamici, di manipolazione, di possesso e sociali.</a:t>
            </a:r>
          </a:p>
          <a:p>
            <a:pPr eaLnBrk="1" hangingPunct="1"/>
            <a:endParaRPr lang="it-IT" altLang="it-IT"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5602" name="Titolo 1">
            <a:extLst>
              <a:ext uri="{FF2B5EF4-FFF2-40B4-BE49-F238E27FC236}">
                <a16:creationId xmlns:a16="http://schemas.microsoft.com/office/drawing/2014/main" id="{8F6146C5-A675-46E1-8003-7AD1B00FCB3C}"/>
              </a:ext>
            </a:extLst>
          </p:cNvPr>
          <p:cNvSpPr>
            <a:spLocks noGrp="1"/>
          </p:cNvSpPr>
          <p:nvPr>
            <p:ph type="title"/>
          </p:nvPr>
        </p:nvSpPr>
        <p:spPr/>
        <p:txBody>
          <a:bodyPr/>
          <a:lstStyle/>
          <a:p>
            <a:pPr eaLnBrk="1" hangingPunct="1"/>
            <a:endParaRPr lang="it-IT" altLang="it-IT"/>
          </a:p>
        </p:txBody>
      </p:sp>
      <p:sp>
        <p:nvSpPr>
          <p:cNvPr id="25603" name="Segnaposto contenuto 2">
            <a:extLst>
              <a:ext uri="{FF2B5EF4-FFF2-40B4-BE49-F238E27FC236}">
                <a16:creationId xmlns:a16="http://schemas.microsoft.com/office/drawing/2014/main" id="{FEA2FFF8-25C2-420D-98EE-58D4E22C1C44}"/>
              </a:ext>
            </a:extLst>
          </p:cNvPr>
          <p:cNvSpPr>
            <a:spLocks noGrp="1"/>
          </p:cNvSpPr>
          <p:nvPr>
            <p:ph idx="1"/>
          </p:nvPr>
        </p:nvSpPr>
        <p:spPr/>
        <p:txBody>
          <a:bodyPr/>
          <a:lstStyle/>
          <a:p>
            <a:pPr eaLnBrk="1" hangingPunct="1"/>
            <a:r>
              <a:rPr lang="it-IT" altLang="it-IT" dirty="0" err="1">
                <a:solidFill>
                  <a:schemeClr val="bg1"/>
                </a:solidFill>
              </a:rPr>
              <a:t>Premack</a:t>
            </a:r>
            <a:r>
              <a:rPr lang="it-IT" altLang="it-IT" dirty="0">
                <a:solidFill>
                  <a:schemeClr val="bg1"/>
                </a:solidFill>
              </a:rPr>
              <a:t> un comportamento ad alta frequenza ha probabilità di risultare utile </a:t>
            </a:r>
            <a:r>
              <a:rPr lang="it-IT" altLang="it-IT" dirty="0" err="1">
                <a:solidFill>
                  <a:schemeClr val="bg1"/>
                </a:solidFill>
              </a:rPr>
              <a:t>rinforzatore</a:t>
            </a:r>
            <a:r>
              <a:rPr lang="it-IT" altLang="it-IT" dirty="0">
                <a:solidFill>
                  <a:schemeClr val="bg1"/>
                </a:solidFill>
              </a:rPr>
              <a:t>.</a:t>
            </a:r>
          </a:p>
          <a:p>
            <a:pPr eaLnBrk="1" hangingPunct="1"/>
            <a:endParaRPr lang="it-IT" altLang="it-IT"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6626" name="Titolo 1">
            <a:extLst>
              <a:ext uri="{FF2B5EF4-FFF2-40B4-BE49-F238E27FC236}">
                <a16:creationId xmlns:a16="http://schemas.microsoft.com/office/drawing/2014/main" id="{52ED77B9-67B8-41C3-86CF-E9BC8C2E6CC1}"/>
              </a:ext>
            </a:extLst>
          </p:cNvPr>
          <p:cNvSpPr>
            <a:spLocks noGrp="1"/>
          </p:cNvSpPr>
          <p:nvPr>
            <p:ph type="title"/>
          </p:nvPr>
        </p:nvSpPr>
        <p:spPr/>
        <p:txBody>
          <a:bodyPr/>
          <a:lstStyle/>
          <a:p>
            <a:pPr eaLnBrk="1" hangingPunct="1"/>
            <a:endParaRPr lang="it-IT" altLang="it-IT"/>
          </a:p>
        </p:txBody>
      </p:sp>
      <p:sp>
        <p:nvSpPr>
          <p:cNvPr id="26627" name="Segnaposto contenuto 2">
            <a:extLst>
              <a:ext uri="{FF2B5EF4-FFF2-40B4-BE49-F238E27FC236}">
                <a16:creationId xmlns:a16="http://schemas.microsoft.com/office/drawing/2014/main" id="{4869FA7D-7194-4C92-AED9-C019ECFCC919}"/>
              </a:ext>
            </a:extLst>
          </p:cNvPr>
          <p:cNvSpPr>
            <a:spLocks noGrp="1"/>
          </p:cNvSpPr>
          <p:nvPr>
            <p:ph idx="1"/>
          </p:nvPr>
        </p:nvSpPr>
        <p:spPr/>
        <p:txBody>
          <a:bodyPr/>
          <a:lstStyle/>
          <a:p>
            <a:pPr eaLnBrk="1" hangingPunct="1"/>
            <a:r>
              <a:rPr lang="it-IT" altLang="it-IT" dirty="0" err="1">
                <a:solidFill>
                  <a:schemeClr val="bg1"/>
                </a:solidFill>
              </a:rPr>
              <a:t>Rinforzatore</a:t>
            </a:r>
            <a:r>
              <a:rPr lang="it-IT" altLang="it-IT" dirty="0">
                <a:solidFill>
                  <a:schemeClr val="bg1"/>
                </a:solidFill>
              </a:rPr>
              <a:t> perde sua capacità per </a:t>
            </a:r>
            <a:r>
              <a:rPr lang="it-IT" altLang="it-IT" dirty="0" err="1">
                <a:solidFill>
                  <a:schemeClr val="bg1"/>
                </a:solidFill>
              </a:rPr>
              <a:t>saziazione</a:t>
            </a:r>
            <a:r>
              <a:rPr lang="it-IT" altLang="it-IT" dirty="0">
                <a:solidFill>
                  <a:schemeClr val="bg1"/>
                </a:solidFill>
              </a:rPr>
              <a:t> e spesso aumenta per deprivazione, quindi si tratta di fenomeno dinamico.</a:t>
            </a:r>
          </a:p>
          <a:p>
            <a:pPr eaLnBrk="1" hangingPunct="1"/>
            <a:r>
              <a:rPr lang="it-IT" altLang="it-IT" dirty="0">
                <a:solidFill>
                  <a:schemeClr val="bg1"/>
                </a:solidFill>
              </a:rPr>
              <a:t>Immediatezza è fattore importante per definire la potenza di un </a:t>
            </a:r>
            <a:r>
              <a:rPr lang="it-IT" altLang="it-IT" dirty="0" err="1">
                <a:solidFill>
                  <a:schemeClr val="bg1"/>
                </a:solidFill>
              </a:rPr>
              <a:t>rinforzatore</a:t>
            </a:r>
            <a:r>
              <a:rPr lang="it-IT" altLang="it-IT" dirty="0">
                <a:solidFill>
                  <a:schemeClr val="bg1"/>
                </a:solidFill>
              </a:rPr>
              <a:t>. </a:t>
            </a:r>
          </a:p>
          <a:p>
            <a:pPr eaLnBrk="1" hangingPunct="1"/>
            <a:r>
              <a:rPr lang="it-IT" altLang="it-IT" dirty="0">
                <a:solidFill>
                  <a:schemeClr val="bg1"/>
                </a:solidFill>
              </a:rPr>
              <a:t>La latenza ideale per stabilire un condizionamento è inferiore a 30 secondi </a:t>
            </a:r>
          </a:p>
          <a:p>
            <a:pPr eaLnBrk="1" hangingPunct="1"/>
            <a:endParaRPr lang="it-IT" alt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7B1B677C-A340-4806-B54E-D0156D7F9321}"/>
              </a:ext>
            </a:extLst>
          </p:cNvPr>
          <p:cNvSpPr>
            <a:spLocks noGrp="1"/>
          </p:cNvSpPr>
          <p:nvPr>
            <p:ph type="title"/>
          </p:nvPr>
        </p:nvSpPr>
        <p:spPr/>
        <p:txBody>
          <a:bodyPr/>
          <a:lstStyle/>
          <a:p>
            <a:pPr eaLnBrk="1" hangingPunct="1"/>
            <a:endParaRPr lang="it-IT" altLang="it-IT"/>
          </a:p>
        </p:txBody>
      </p:sp>
      <p:sp>
        <p:nvSpPr>
          <p:cNvPr id="9219" name="Segnaposto contenuto 2">
            <a:extLst>
              <a:ext uri="{FF2B5EF4-FFF2-40B4-BE49-F238E27FC236}">
                <a16:creationId xmlns:a16="http://schemas.microsoft.com/office/drawing/2014/main" id="{07938E57-5402-4548-AC99-B4791B9CF623}"/>
              </a:ext>
            </a:extLst>
          </p:cNvPr>
          <p:cNvSpPr>
            <a:spLocks noGrp="1"/>
          </p:cNvSpPr>
          <p:nvPr>
            <p:ph idx="1"/>
          </p:nvPr>
        </p:nvSpPr>
        <p:spPr/>
        <p:txBody>
          <a:bodyPr/>
          <a:lstStyle/>
          <a:p>
            <a:pPr eaLnBrk="1" hangingPunct="1"/>
            <a:r>
              <a:rPr lang="it-IT" altLang="it-IT"/>
              <a:t>Ti  calma l’ansia, la depressione ed i dolori</a:t>
            </a:r>
          </a:p>
          <a:p>
            <a:pPr eaLnBrk="1" hangingPunct="1"/>
            <a:r>
              <a:rPr lang="it-IT" altLang="it-IT"/>
              <a:t>Che lei stessa ti ha procurato</a:t>
            </a:r>
          </a:p>
          <a:p>
            <a:pPr eaLnBrk="1" hangingPunct="1"/>
            <a:r>
              <a:rPr lang="it-IT" altLang="it-IT"/>
              <a:t>Ti procura un facile successo sul piano sessuale</a:t>
            </a:r>
          </a:p>
          <a:p>
            <a:pPr eaLnBrk="1" hangingPunct="1"/>
            <a:r>
              <a:rPr lang="it-IT" altLang="it-IT"/>
              <a:t>Ti priva di ogni reale affettività</a:t>
            </a:r>
          </a:p>
          <a:p>
            <a:pPr eaLnBrk="1" hangingPunct="1"/>
            <a:r>
              <a:rPr lang="it-IT" altLang="it-IT"/>
              <a:t>Pezzi di carne che si incontrano</a:t>
            </a:r>
          </a:p>
          <a:p>
            <a:pPr eaLnBrk="1" hangingPunct="1"/>
            <a:r>
              <a:rPr lang="it-IT" altLang="it-IT"/>
              <a:t>Le anime sono impegnate altrove</a:t>
            </a:r>
          </a:p>
        </p:txBody>
      </p:sp>
    </p:spTree>
    <p:extLst>
      <p:ext uri="{BB962C8B-B14F-4D97-AF65-F5344CB8AC3E}">
        <p14:creationId xmlns:p14="http://schemas.microsoft.com/office/powerpoint/2010/main" val="170980561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7650" name="Titolo 1">
            <a:extLst>
              <a:ext uri="{FF2B5EF4-FFF2-40B4-BE49-F238E27FC236}">
                <a16:creationId xmlns:a16="http://schemas.microsoft.com/office/drawing/2014/main" id="{A6ADF76E-557D-44F8-91AE-987410A7455E}"/>
              </a:ext>
            </a:extLst>
          </p:cNvPr>
          <p:cNvSpPr>
            <a:spLocks noGrp="1"/>
          </p:cNvSpPr>
          <p:nvPr>
            <p:ph type="title"/>
          </p:nvPr>
        </p:nvSpPr>
        <p:spPr/>
        <p:txBody>
          <a:bodyPr/>
          <a:lstStyle/>
          <a:p>
            <a:pPr eaLnBrk="1" hangingPunct="1"/>
            <a:endParaRPr lang="it-IT" altLang="it-IT"/>
          </a:p>
        </p:txBody>
      </p:sp>
      <p:sp>
        <p:nvSpPr>
          <p:cNvPr id="27651" name="Segnaposto contenuto 2">
            <a:extLst>
              <a:ext uri="{FF2B5EF4-FFF2-40B4-BE49-F238E27FC236}">
                <a16:creationId xmlns:a16="http://schemas.microsoft.com/office/drawing/2014/main" id="{56970DD3-9CDE-45B4-863A-3F571CB41AE1}"/>
              </a:ext>
            </a:extLst>
          </p:cNvPr>
          <p:cNvSpPr>
            <a:spLocks noGrp="1"/>
          </p:cNvSpPr>
          <p:nvPr>
            <p:ph idx="1"/>
          </p:nvPr>
        </p:nvSpPr>
        <p:spPr/>
        <p:txBody>
          <a:bodyPr/>
          <a:lstStyle/>
          <a:p>
            <a:pPr eaLnBrk="1" hangingPunct="1"/>
            <a:r>
              <a:rPr lang="it-IT" altLang="it-IT" dirty="0">
                <a:solidFill>
                  <a:schemeClr val="bg1"/>
                </a:solidFill>
              </a:rPr>
              <a:t>Le droghe hanno le caratteristiche di ottimi </a:t>
            </a:r>
            <a:r>
              <a:rPr lang="it-IT" altLang="it-IT" dirty="0" err="1">
                <a:solidFill>
                  <a:schemeClr val="bg1"/>
                </a:solidFill>
              </a:rPr>
              <a:t>rinforzatori</a:t>
            </a:r>
            <a:r>
              <a:rPr lang="it-IT" altLang="it-IT" dirty="0">
                <a:solidFill>
                  <a:schemeClr val="bg1"/>
                </a:solidFill>
              </a:rPr>
              <a:t> </a:t>
            </a:r>
          </a:p>
          <a:p>
            <a:pPr eaLnBrk="1" hangingPunct="1"/>
            <a:r>
              <a:rPr lang="it-IT" altLang="it-IT" dirty="0">
                <a:solidFill>
                  <a:schemeClr val="bg1"/>
                </a:solidFill>
              </a:rPr>
              <a:t>buona subito, </a:t>
            </a:r>
          </a:p>
          <a:p>
            <a:pPr eaLnBrk="1" hangingPunct="1"/>
            <a:r>
              <a:rPr lang="it-IT" altLang="it-IT" dirty="0">
                <a:solidFill>
                  <a:schemeClr val="bg1"/>
                </a:solidFill>
              </a:rPr>
              <a:t>Non dà </a:t>
            </a:r>
            <a:r>
              <a:rPr lang="it-IT" altLang="it-IT" dirty="0" err="1">
                <a:solidFill>
                  <a:schemeClr val="bg1"/>
                </a:solidFill>
              </a:rPr>
              <a:t>saziazione</a:t>
            </a:r>
            <a:endParaRPr lang="it-IT" altLang="it-IT" dirty="0">
              <a:solidFill>
                <a:schemeClr val="bg1"/>
              </a:solidFill>
            </a:endParaRPr>
          </a:p>
          <a:p>
            <a:pPr eaLnBrk="1" hangingPunct="1"/>
            <a:r>
              <a:rPr lang="it-IT" altLang="it-IT" dirty="0">
                <a:solidFill>
                  <a:schemeClr val="bg1"/>
                </a:solidFill>
              </a:rPr>
              <a:t>La sua sospensione crea forte e rapido disagio</a:t>
            </a:r>
          </a:p>
          <a:p>
            <a:pPr eaLnBrk="1" hangingPunct="1"/>
            <a:r>
              <a:rPr lang="it-IT" altLang="it-IT" dirty="0">
                <a:solidFill>
                  <a:schemeClr val="bg1"/>
                </a:solidFill>
              </a:rPr>
              <a:t>Tale disagio viene rapidamente controllato da una nuova dose</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8674" name="Titolo 1">
            <a:extLst>
              <a:ext uri="{FF2B5EF4-FFF2-40B4-BE49-F238E27FC236}">
                <a16:creationId xmlns:a16="http://schemas.microsoft.com/office/drawing/2014/main" id="{DEDBEEE4-33E7-4F5B-9C39-AA95C20234BE}"/>
              </a:ext>
            </a:extLst>
          </p:cNvPr>
          <p:cNvSpPr>
            <a:spLocks noGrp="1"/>
          </p:cNvSpPr>
          <p:nvPr>
            <p:ph type="title"/>
          </p:nvPr>
        </p:nvSpPr>
        <p:spPr/>
        <p:txBody>
          <a:bodyPr/>
          <a:lstStyle/>
          <a:p>
            <a:pPr eaLnBrk="1" hangingPunct="1"/>
            <a:endParaRPr lang="it-IT" altLang="it-IT"/>
          </a:p>
        </p:txBody>
      </p:sp>
      <p:sp>
        <p:nvSpPr>
          <p:cNvPr id="3" name="Segnaposto contenuto 2">
            <a:extLst>
              <a:ext uri="{FF2B5EF4-FFF2-40B4-BE49-F238E27FC236}">
                <a16:creationId xmlns:a16="http://schemas.microsoft.com/office/drawing/2014/main" id="{77B624D0-65E0-44FB-9072-C2CC17F159C1}"/>
              </a:ext>
            </a:extLst>
          </p:cNvPr>
          <p:cNvSpPr>
            <a:spLocks noGrp="1"/>
          </p:cNvSpPr>
          <p:nvPr>
            <p:ph idx="1"/>
          </p:nvPr>
        </p:nvSpPr>
        <p:spPr/>
        <p:txBody>
          <a:bodyPr rtlCol="0">
            <a:normAutofit lnSpcReduction="10000"/>
          </a:bodyPr>
          <a:lstStyle/>
          <a:p>
            <a:pPr eaLnBrk="1" fontAlgn="auto" hangingPunct="1">
              <a:spcAft>
                <a:spcPts val="0"/>
              </a:spcAft>
              <a:defRPr/>
            </a:pPr>
            <a:r>
              <a:rPr lang="it-IT" dirty="0">
                <a:solidFill>
                  <a:schemeClr val="bg1"/>
                </a:solidFill>
              </a:rPr>
              <a:t>esami universitari sono gratificanti ma richiedono molto impegno. </a:t>
            </a:r>
          </a:p>
          <a:p>
            <a:pPr eaLnBrk="1" fontAlgn="auto" hangingPunct="1">
              <a:spcAft>
                <a:spcPts val="0"/>
              </a:spcAft>
              <a:defRPr/>
            </a:pPr>
            <a:r>
              <a:rPr lang="it-IT" dirty="0">
                <a:solidFill>
                  <a:schemeClr val="bg1"/>
                </a:solidFill>
              </a:rPr>
              <a:t>se si vuole raggiungere la laurea non è solamente importante la prospettiva di conseguire il diploma ma anche il piacere intrinseco nello studiare ed altre gratificazioni contingenti. </a:t>
            </a:r>
          </a:p>
          <a:p>
            <a:pPr eaLnBrk="1" fontAlgn="auto" hangingPunct="1">
              <a:spcAft>
                <a:spcPts val="0"/>
              </a:spcAft>
              <a:defRPr/>
            </a:pPr>
            <a:r>
              <a:rPr lang="it-IT" dirty="0">
                <a:solidFill>
                  <a:schemeClr val="bg1"/>
                </a:solidFill>
              </a:rPr>
              <a:t>Giusto mix di rinforzi immediati e dilazionati (mediati dalle cognizioni e della coerenza con propri valori ecc). </a:t>
            </a:r>
          </a:p>
          <a:p>
            <a:pPr eaLnBrk="1" fontAlgn="auto" hangingPunct="1">
              <a:spcAft>
                <a:spcPts val="0"/>
              </a:spcAft>
              <a:defRPr/>
            </a:pPr>
            <a:r>
              <a:rPr lang="it-IT" dirty="0">
                <a:solidFill>
                  <a:schemeClr val="bg1"/>
                </a:solidFill>
              </a:rPr>
              <a:t>la conoscenza delle regole facilita il comportamento es. </a:t>
            </a:r>
            <a:r>
              <a:rPr lang="it-IT" dirty="0" err="1">
                <a:solidFill>
                  <a:schemeClr val="bg1"/>
                </a:solidFill>
              </a:rPr>
              <a:t>sudoku</a:t>
            </a:r>
            <a:r>
              <a:rPr lang="it-IT" dirty="0">
                <a:solidFill>
                  <a:schemeClr val="bg1"/>
                </a:solidFill>
              </a:rPr>
              <a:t>.</a:t>
            </a:r>
          </a:p>
          <a:p>
            <a:pPr eaLnBrk="1" fontAlgn="auto" hangingPunct="1">
              <a:spcAft>
                <a:spcPts val="0"/>
              </a:spcAft>
              <a:defRPr/>
            </a:pPr>
            <a:endParaRPr lang="it-IT" dirty="0">
              <a:solidFill>
                <a:schemeClr val="bg1"/>
              </a:solidFill>
            </a:endParaRPr>
          </a:p>
          <a:p>
            <a:pPr eaLnBrk="1" fontAlgn="auto" hangingPunct="1">
              <a:spcAft>
                <a:spcPts val="0"/>
              </a:spcAft>
              <a:defRPr/>
            </a:pPr>
            <a:endParaRPr lang="it-IT"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9698" name="Titolo 1">
            <a:extLst>
              <a:ext uri="{FF2B5EF4-FFF2-40B4-BE49-F238E27FC236}">
                <a16:creationId xmlns:a16="http://schemas.microsoft.com/office/drawing/2014/main" id="{84A0801C-88B5-408B-AC9C-BD4DB7F1B4C4}"/>
              </a:ext>
            </a:extLst>
          </p:cNvPr>
          <p:cNvSpPr>
            <a:spLocks noGrp="1"/>
          </p:cNvSpPr>
          <p:nvPr>
            <p:ph type="title"/>
          </p:nvPr>
        </p:nvSpPr>
        <p:spPr/>
        <p:txBody>
          <a:bodyPr/>
          <a:lstStyle/>
          <a:p>
            <a:pPr eaLnBrk="1" hangingPunct="1"/>
            <a:r>
              <a:rPr lang="it-IT" altLang="it-IT" dirty="0">
                <a:solidFill>
                  <a:schemeClr val="bg1"/>
                </a:solidFill>
              </a:rPr>
              <a:t>Insidie del rinforzo positivo</a:t>
            </a:r>
          </a:p>
        </p:txBody>
      </p:sp>
      <p:sp>
        <p:nvSpPr>
          <p:cNvPr id="3" name="Segnaposto contenuto 2">
            <a:extLst>
              <a:ext uri="{FF2B5EF4-FFF2-40B4-BE49-F238E27FC236}">
                <a16:creationId xmlns:a16="http://schemas.microsoft.com/office/drawing/2014/main" id="{1D1F541E-7982-4577-94AC-7787F7CA647E}"/>
              </a:ext>
            </a:extLst>
          </p:cNvPr>
          <p:cNvSpPr>
            <a:spLocks noGrp="1"/>
          </p:cNvSpPr>
          <p:nvPr>
            <p:ph idx="1"/>
          </p:nvPr>
        </p:nvSpPr>
        <p:spPr/>
        <p:txBody>
          <a:bodyPr rtlCol="0">
            <a:normAutofit/>
          </a:bodyPr>
          <a:lstStyle/>
          <a:p>
            <a:pPr eaLnBrk="1" fontAlgn="auto" hangingPunct="1">
              <a:spcAft>
                <a:spcPts val="0"/>
              </a:spcAft>
              <a:defRPr/>
            </a:pPr>
            <a:r>
              <a:rPr lang="it-IT" dirty="0">
                <a:solidFill>
                  <a:schemeClr val="bg1"/>
                </a:solidFill>
              </a:rPr>
              <a:t>si può gratificare un comportamento indesiderabile </a:t>
            </a:r>
            <a:r>
              <a:rPr lang="it-IT" dirty="0" err="1">
                <a:solidFill>
                  <a:schemeClr val="bg1"/>
                </a:solidFill>
              </a:rPr>
              <a:t>es</a:t>
            </a:r>
            <a:r>
              <a:rPr lang="it-IT" dirty="0">
                <a:solidFill>
                  <a:schemeClr val="bg1"/>
                </a:solidFill>
              </a:rPr>
              <a:t> cani e biscotto dato per metterli tranquilli se abbaiano o   </a:t>
            </a:r>
          </a:p>
          <a:p>
            <a:pPr eaLnBrk="1" fontAlgn="auto" hangingPunct="1">
              <a:spcAft>
                <a:spcPts val="0"/>
              </a:spcAft>
              <a:defRPr/>
            </a:pPr>
            <a:r>
              <a:rPr lang="it-IT" dirty="0">
                <a:solidFill>
                  <a:schemeClr val="bg1"/>
                </a:solidFill>
              </a:rPr>
              <a:t>attenzione a bambini con ritardo che compiono azioni pericolose, </a:t>
            </a:r>
          </a:p>
          <a:p>
            <a:pPr eaLnBrk="1" fontAlgn="auto" hangingPunct="1">
              <a:spcAft>
                <a:spcPts val="0"/>
              </a:spcAft>
              <a:defRPr/>
            </a:pPr>
            <a:r>
              <a:rPr lang="it-IT" dirty="0">
                <a:solidFill>
                  <a:schemeClr val="bg1"/>
                </a:solidFill>
              </a:rPr>
              <a:t>mostrarsi molto apprensivi quando paziente minaccia suicidio.</a:t>
            </a:r>
          </a:p>
          <a:p>
            <a:pPr eaLnBrk="1" fontAlgn="auto" hangingPunct="1">
              <a:spcAft>
                <a:spcPts val="0"/>
              </a:spcAft>
              <a:defRPr/>
            </a:pPr>
            <a:r>
              <a:rPr lang="it-IT" dirty="0">
                <a:solidFill>
                  <a:schemeClr val="bg1"/>
                </a:solidFill>
              </a:rPr>
              <a:t>Rinforzo deve essere gradualmente tolto a favore di rinforzi positivi naturali.</a:t>
            </a:r>
          </a:p>
          <a:p>
            <a:pPr eaLnBrk="1" fontAlgn="auto" hangingPunct="1">
              <a:spcAft>
                <a:spcPts val="0"/>
              </a:spcAft>
              <a:defRPr/>
            </a:pPr>
            <a:endParaRPr lang="it-IT"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77A72B-E963-4B05-917D-E3225E51F043}"/>
              </a:ext>
            </a:extLst>
          </p:cNvPr>
          <p:cNvSpPr>
            <a:spLocks noGrp="1"/>
          </p:cNvSpPr>
          <p:nvPr>
            <p:ph type="title"/>
          </p:nvPr>
        </p:nvSpPr>
        <p:spPr/>
        <p:txBody>
          <a:bodyPr rtlCol="0">
            <a:normAutofit fontScale="90000"/>
          </a:bodyPr>
          <a:lstStyle/>
          <a:p>
            <a:pPr eaLnBrk="1" fontAlgn="auto" hangingPunct="1">
              <a:spcAft>
                <a:spcPts val="0"/>
              </a:spcAft>
              <a:defRPr/>
            </a:pPr>
            <a:r>
              <a:rPr lang="it-IT" dirty="0">
                <a:solidFill>
                  <a:schemeClr val="bg1"/>
                </a:solidFill>
              </a:rPr>
              <a:t>Estinzione</a:t>
            </a:r>
            <a:br>
              <a:rPr lang="it-IT" dirty="0">
                <a:solidFill>
                  <a:schemeClr val="bg1"/>
                </a:solidFill>
              </a:rPr>
            </a:br>
            <a:endParaRPr lang="it-IT" dirty="0">
              <a:solidFill>
                <a:schemeClr val="bg1"/>
              </a:solidFill>
            </a:endParaRPr>
          </a:p>
        </p:txBody>
      </p:sp>
      <p:sp>
        <p:nvSpPr>
          <p:cNvPr id="30723" name="Segnaposto contenuto 2">
            <a:extLst>
              <a:ext uri="{FF2B5EF4-FFF2-40B4-BE49-F238E27FC236}">
                <a16:creationId xmlns:a16="http://schemas.microsoft.com/office/drawing/2014/main" id="{02A9F87A-475C-4FB6-A71F-B70F7851FF2E}"/>
              </a:ext>
            </a:extLst>
          </p:cNvPr>
          <p:cNvSpPr>
            <a:spLocks noGrp="1"/>
          </p:cNvSpPr>
          <p:nvPr>
            <p:ph idx="1"/>
          </p:nvPr>
        </p:nvSpPr>
        <p:spPr/>
        <p:txBody>
          <a:bodyPr/>
          <a:lstStyle/>
          <a:p>
            <a:pPr eaLnBrk="1" hangingPunct="1"/>
            <a:r>
              <a:rPr lang="it-IT" altLang="it-IT" dirty="0">
                <a:solidFill>
                  <a:schemeClr val="bg1"/>
                </a:solidFill>
              </a:rPr>
              <a:t>Non si può fare il vuoto, </a:t>
            </a:r>
          </a:p>
          <a:p>
            <a:pPr eaLnBrk="1" hangingPunct="1"/>
            <a:r>
              <a:rPr lang="it-IT" altLang="it-IT" dirty="0">
                <a:solidFill>
                  <a:schemeClr val="bg1"/>
                </a:solidFill>
              </a:rPr>
              <a:t>Opportuno rinforzare comportamenti alternativi. </a:t>
            </a:r>
          </a:p>
          <a:p>
            <a:pPr eaLnBrk="1" hangingPunct="1"/>
            <a:r>
              <a:rPr lang="it-IT" altLang="it-IT" dirty="0">
                <a:solidFill>
                  <a:schemeClr val="bg1"/>
                </a:solidFill>
              </a:rPr>
              <a:t>Es alcoldipendente</a:t>
            </a:r>
          </a:p>
          <a:p>
            <a:pPr eaLnBrk="1" hangingPunct="1"/>
            <a:endParaRPr lang="it-IT" altLang="it-IT"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31746" name="Titolo 1">
            <a:extLst>
              <a:ext uri="{FF2B5EF4-FFF2-40B4-BE49-F238E27FC236}">
                <a16:creationId xmlns:a16="http://schemas.microsoft.com/office/drawing/2014/main" id="{069BF7FE-B54F-4E2D-BBA9-80618F73EA06}"/>
              </a:ext>
            </a:extLst>
          </p:cNvPr>
          <p:cNvSpPr>
            <a:spLocks noGrp="1"/>
          </p:cNvSpPr>
          <p:nvPr>
            <p:ph type="title"/>
          </p:nvPr>
        </p:nvSpPr>
        <p:spPr/>
        <p:txBody>
          <a:bodyPr/>
          <a:lstStyle/>
          <a:p>
            <a:pPr eaLnBrk="1" hangingPunct="1"/>
            <a:endParaRPr lang="it-IT" altLang="it-IT"/>
          </a:p>
        </p:txBody>
      </p:sp>
      <p:sp>
        <p:nvSpPr>
          <p:cNvPr id="3" name="Segnaposto contenuto 2">
            <a:extLst>
              <a:ext uri="{FF2B5EF4-FFF2-40B4-BE49-F238E27FC236}">
                <a16:creationId xmlns:a16="http://schemas.microsoft.com/office/drawing/2014/main" id="{68316C15-86FF-4052-B1C6-7F9732939D05}"/>
              </a:ext>
            </a:extLst>
          </p:cNvPr>
          <p:cNvSpPr>
            <a:spLocks noGrp="1"/>
          </p:cNvSpPr>
          <p:nvPr>
            <p:ph idx="1"/>
          </p:nvPr>
        </p:nvSpPr>
        <p:spPr/>
        <p:txBody>
          <a:bodyPr rtlCol="0">
            <a:normAutofit fontScale="92500" lnSpcReduction="20000"/>
          </a:bodyPr>
          <a:lstStyle/>
          <a:p>
            <a:pPr eaLnBrk="1" fontAlgn="auto" hangingPunct="1">
              <a:spcAft>
                <a:spcPts val="0"/>
              </a:spcAft>
              <a:defRPr/>
            </a:pPr>
            <a:r>
              <a:rPr lang="it-IT" dirty="0">
                <a:solidFill>
                  <a:schemeClr val="bg1"/>
                </a:solidFill>
              </a:rPr>
              <a:t>Inizialmente la estinzione aumenta la intensità del comportamento che si tenta di estinguere</a:t>
            </a:r>
          </a:p>
          <a:p>
            <a:pPr eaLnBrk="1" fontAlgn="auto" hangingPunct="1">
              <a:spcAft>
                <a:spcPts val="0"/>
              </a:spcAft>
              <a:defRPr/>
            </a:pPr>
            <a:r>
              <a:rPr lang="it-IT" dirty="0">
                <a:solidFill>
                  <a:schemeClr val="bg1"/>
                </a:solidFill>
              </a:rPr>
              <a:t>Ricaduta nella droga dopo qualche giorno di  astinenza non ha fatto altro che aumentare il drive e con esso le capacità rinforzanti della sostanza</a:t>
            </a:r>
          </a:p>
          <a:p>
            <a:pPr eaLnBrk="1" fontAlgn="auto" hangingPunct="1">
              <a:spcAft>
                <a:spcPts val="0"/>
              </a:spcAft>
              <a:defRPr/>
            </a:pPr>
            <a:r>
              <a:rPr lang="it-IT" dirty="0">
                <a:solidFill>
                  <a:schemeClr val="bg1"/>
                </a:solidFill>
              </a:rPr>
              <a:t> Rinforzi dati da altri possono rovinare un programma di estinzione es. caramella per fare smettere un pianto che altri stanno cercando d ignorare. </a:t>
            </a:r>
          </a:p>
          <a:p>
            <a:pPr eaLnBrk="1" fontAlgn="auto" hangingPunct="1">
              <a:spcAft>
                <a:spcPts val="0"/>
              </a:spcAft>
              <a:defRPr/>
            </a:pPr>
            <a:r>
              <a:rPr lang="it-IT" dirty="0">
                <a:solidFill>
                  <a:schemeClr val="bg1"/>
                </a:solidFill>
              </a:rPr>
              <a:t>Nelle famiglie spesso atteggiamenti contraddittori</a:t>
            </a:r>
          </a:p>
          <a:p>
            <a:pPr eaLnBrk="1" fontAlgn="auto" hangingPunct="1">
              <a:spcAft>
                <a:spcPts val="0"/>
              </a:spcAft>
              <a:defRPr/>
            </a:pPr>
            <a:r>
              <a:rPr lang="it-IT" dirty="0">
                <a:solidFill>
                  <a:schemeClr val="bg1"/>
                </a:solidFill>
              </a:rPr>
              <a:t>Anoressica spesso gratificata dal senso di fame dai rimproveri con attenzioni. </a:t>
            </a:r>
          </a:p>
          <a:p>
            <a:pPr eaLnBrk="1" fontAlgn="auto" hangingPunct="1">
              <a:spcAft>
                <a:spcPts val="0"/>
              </a:spcAft>
              <a:defRPr/>
            </a:pPr>
            <a:endParaRPr lang="it-IT"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32770" name="Titolo 1">
            <a:extLst>
              <a:ext uri="{FF2B5EF4-FFF2-40B4-BE49-F238E27FC236}">
                <a16:creationId xmlns:a16="http://schemas.microsoft.com/office/drawing/2014/main" id="{1AF22256-F682-494F-91C7-ED1591A960A1}"/>
              </a:ext>
            </a:extLst>
          </p:cNvPr>
          <p:cNvSpPr>
            <a:spLocks noGrp="1"/>
          </p:cNvSpPr>
          <p:nvPr>
            <p:ph type="title"/>
          </p:nvPr>
        </p:nvSpPr>
        <p:spPr/>
        <p:txBody>
          <a:bodyPr/>
          <a:lstStyle/>
          <a:p>
            <a:pPr eaLnBrk="1" hangingPunct="1"/>
            <a:endParaRPr lang="it-IT" altLang="it-IT"/>
          </a:p>
        </p:txBody>
      </p:sp>
      <p:sp>
        <p:nvSpPr>
          <p:cNvPr id="32771" name="Segnaposto contenuto 2">
            <a:extLst>
              <a:ext uri="{FF2B5EF4-FFF2-40B4-BE49-F238E27FC236}">
                <a16:creationId xmlns:a16="http://schemas.microsoft.com/office/drawing/2014/main" id="{7B05E6F8-0C8E-4961-A29F-773A8A246069}"/>
              </a:ext>
            </a:extLst>
          </p:cNvPr>
          <p:cNvSpPr>
            <a:spLocks noGrp="1"/>
          </p:cNvSpPr>
          <p:nvPr>
            <p:ph idx="1"/>
          </p:nvPr>
        </p:nvSpPr>
        <p:spPr/>
        <p:txBody>
          <a:bodyPr/>
          <a:lstStyle/>
          <a:p>
            <a:pPr eaLnBrk="1" hangingPunct="1"/>
            <a:r>
              <a:rPr lang="it-IT" altLang="it-IT" dirty="0">
                <a:solidFill>
                  <a:schemeClr val="bg1"/>
                </a:solidFill>
              </a:rPr>
              <a:t>Importante usare regole esplicite (contratti comportamentali fatti all’ingresso in comunità) </a:t>
            </a:r>
          </a:p>
          <a:p>
            <a:pPr eaLnBrk="1" hangingPunct="1"/>
            <a:endParaRPr lang="it-IT" altLang="it-IT"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C9A3DE41-4C49-472D-B037-B74CAC2F1E33}"/>
              </a:ext>
            </a:extLst>
          </p:cNvPr>
          <p:cNvSpPr>
            <a:spLocks noGrp="1"/>
          </p:cNvSpPr>
          <p:nvPr>
            <p:ph type="title"/>
          </p:nvPr>
        </p:nvSpPr>
        <p:spPr/>
        <p:txBody>
          <a:bodyPr/>
          <a:lstStyle/>
          <a:p>
            <a:pPr eaLnBrk="1" hangingPunct="1"/>
            <a:endParaRPr lang="it-IT" altLang="it-IT"/>
          </a:p>
        </p:txBody>
      </p:sp>
      <p:sp>
        <p:nvSpPr>
          <p:cNvPr id="3" name="Segnaposto contenuto 2">
            <a:extLst>
              <a:ext uri="{FF2B5EF4-FFF2-40B4-BE49-F238E27FC236}">
                <a16:creationId xmlns:a16="http://schemas.microsoft.com/office/drawing/2014/main" id="{1945334D-DC4D-472D-9C2F-DE4C56EA6BA7}"/>
              </a:ext>
            </a:extLst>
          </p:cNvPr>
          <p:cNvSpPr>
            <a:spLocks noGrp="1"/>
          </p:cNvSpPr>
          <p:nvPr>
            <p:ph idx="1"/>
          </p:nvPr>
        </p:nvSpPr>
        <p:spPr/>
        <p:txBody>
          <a:bodyPr rtlCol="0">
            <a:normAutofit/>
          </a:bodyPr>
          <a:lstStyle/>
          <a:p>
            <a:pPr eaLnBrk="1" fontAlgn="auto" hangingPunct="1">
              <a:spcAft>
                <a:spcPts val="0"/>
              </a:spcAft>
              <a:defRPr/>
            </a:pPr>
            <a:r>
              <a:rPr lang="it-IT" dirty="0">
                <a:solidFill>
                  <a:schemeClr val="bg1"/>
                </a:solidFill>
              </a:rPr>
              <a:t>Estinzione più rapida dopo rinforzo continuo. </a:t>
            </a:r>
          </a:p>
          <a:p>
            <a:pPr eaLnBrk="1" fontAlgn="auto" hangingPunct="1">
              <a:spcAft>
                <a:spcPts val="0"/>
              </a:spcAft>
              <a:defRPr/>
            </a:pPr>
            <a:r>
              <a:rPr lang="it-IT" dirty="0">
                <a:solidFill>
                  <a:schemeClr val="bg1"/>
                </a:solidFill>
              </a:rPr>
              <a:t>Peggioramento prima del miglioramento.</a:t>
            </a:r>
          </a:p>
          <a:p>
            <a:pPr eaLnBrk="1" fontAlgn="auto" hangingPunct="1">
              <a:spcAft>
                <a:spcPts val="0"/>
              </a:spcAft>
              <a:defRPr/>
            </a:pPr>
            <a:r>
              <a:rPr lang="it-IT" dirty="0">
                <a:solidFill>
                  <a:schemeClr val="bg1"/>
                </a:solidFill>
              </a:rPr>
              <a:t>Possibile induzione di aggressività.</a:t>
            </a:r>
          </a:p>
          <a:p>
            <a:pPr eaLnBrk="1" fontAlgn="auto" hangingPunct="1">
              <a:spcAft>
                <a:spcPts val="0"/>
              </a:spcAft>
              <a:defRPr/>
            </a:pPr>
            <a:r>
              <a:rPr lang="it-IT" dirty="0">
                <a:solidFill>
                  <a:schemeClr val="bg1"/>
                </a:solidFill>
              </a:rPr>
              <a:t>Possibile ricomparsa del comportamento estinto. Recupero spontaneo è di solito minore rispetto a condizione precedente </a:t>
            </a:r>
            <a:r>
              <a:rPr lang="it-IT" dirty="0" err="1">
                <a:solidFill>
                  <a:schemeClr val="bg1"/>
                </a:solidFill>
              </a:rPr>
              <a:t>es</a:t>
            </a:r>
            <a:r>
              <a:rPr lang="it-IT" dirty="0">
                <a:solidFill>
                  <a:schemeClr val="bg1"/>
                </a:solidFill>
              </a:rPr>
              <a:t> enuresi.</a:t>
            </a:r>
          </a:p>
          <a:p>
            <a:pPr eaLnBrk="1" fontAlgn="auto" hangingPunct="1">
              <a:spcAft>
                <a:spcPts val="0"/>
              </a:spcAft>
              <a:defRPr/>
            </a:pPr>
            <a:r>
              <a:rPr lang="it-IT" dirty="0">
                <a:solidFill>
                  <a:schemeClr val="bg1"/>
                </a:solidFill>
              </a:rPr>
              <a:t>Con le sostanze, data la tolleranza e la maggiore gratificazione dopo interruzione di uso, rischi overdose </a:t>
            </a:r>
          </a:p>
          <a:p>
            <a:pPr eaLnBrk="1" fontAlgn="auto" hangingPunct="1">
              <a:spcAft>
                <a:spcPts val="0"/>
              </a:spcAft>
              <a:defRPr/>
            </a:pPr>
            <a:endParaRPr lang="it-IT"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34818" name="Titolo 1">
            <a:extLst>
              <a:ext uri="{FF2B5EF4-FFF2-40B4-BE49-F238E27FC236}">
                <a16:creationId xmlns:a16="http://schemas.microsoft.com/office/drawing/2014/main" id="{886DA9B9-21E3-4C56-A53A-2B55F2483EF9}"/>
              </a:ext>
            </a:extLst>
          </p:cNvPr>
          <p:cNvSpPr>
            <a:spLocks noGrp="1"/>
          </p:cNvSpPr>
          <p:nvPr>
            <p:ph type="title"/>
          </p:nvPr>
        </p:nvSpPr>
        <p:spPr/>
        <p:txBody>
          <a:bodyPr/>
          <a:lstStyle/>
          <a:p>
            <a:pPr eaLnBrk="1" hangingPunct="1"/>
            <a:endParaRPr lang="it-IT" altLang="it-IT"/>
          </a:p>
        </p:txBody>
      </p:sp>
      <p:sp>
        <p:nvSpPr>
          <p:cNvPr id="3" name="Segnaposto contenuto 2">
            <a:extLst>
              <a:ext uri="{FF2B5EF4-FFF2-40B4-BE49-F238E27FC236}">
                <a16:creationId xmlns:a16="http://schemas.microsoft.com/office/drawing/2014/main" id="{54926734-EB9D-48B6-9921-ACED1F8E51F7}"/>
              </a:ext>
            </a:extLst>
          </p:cNvPr>
          <p:cNvSpPr>
            <a:spLocks noGrp="1"/>
          </p:cNvSpPr>
          <p:nvPr>
            <p:ph idx="1"/>
          </p:nvPr>
        </p:nvSpPr>
        <p:spPr/>
        <p:txBody>
          <a:bodyPr rtlCol="0">
            <a:normAutofit fontScale="92500" lnSpcReduction="10000"/>
          </a:bodyPr>
          <a:lstStyle/>
          <a:p>
            <a:pPr eaLnBrk="1" fontAlgn="auto" hangingPunct="1">
              <a:spcAft>
                <a:spcPts val="0"/>
              </a:spcAft>
              <a:defRPr/>
            </a:pPr>
            <a:r>
              <a:rPr lang="it-IT" dirty="0">
                <a:solidFill>
                  <a:schemeClr val="bg1"/>
                </a:solidFill>
              </a:rPr>
              <a:t>Rischi di estinzione estinguere anche comportamenti positivi </a:t>
            </a:r>
            <a:r>
              <a:rPr lang="it-IT" dirty="0" err="1">
                <a:solidFill>
                  <a:schemeClr val="bg1"/>
                </a:solidFill>
              </a:rPr>
              <a:t>es</a:t>
            </a:r>
            <a:r>
              <a:rPr lang="it-IT" dirty="0">
                <a:solidFill>
                  <a:schemeClr val="bg1"/>
                </a:solidFill>
              </a:rPr>
              <a:t> non rispondendo ad aperture. </a:t>
            </a:r>
          </a:p>
          <a:p>
            <a:pPr eaLnBrk="1" fontAlgn="auto" hangingPunct="1">
              <a:spcAft>
                <a:spcPts val="0"/>
              </a:spcAft>
              <a:defRPr/>
            </a:pPr>
            <a:r>
              <a:rPr lang="it-IT" dirty="0">
                <a:solidFill>
                  <a:schemeClr val="bg1"/>
                </a:solidFill>
              </a:rPr>
              <a:t>Frequente regressione per tornare a ricevere attenzioni.</a:t>
            </a:r>
          </a:p>
          <a:p>
            <a:pPr eaLnBrk="1" fontAlgn="auto" hangingPunct="1">
              <a:spcAft>
                <a:spcPts val="0"/>
              </a:spcAft>
              <a:defRPr/>
            </a:pPr>
            <a:r>
              <a:rPr lang="it-IT" dirty="0">
                <a:solidFill>
                  <a:schemeClr val="bg1"/>
                </a:solidFill>
              </a:rPr>
              <a:t>Scegliere comportamento da estinguere (specifici) </a:t>
            </a:r>
          </a:p>
          <a:p>
            <a:pPr eaLnBrk="1" fontAlgn="auto" hangingPunct="1">
              <a:spcAft>
                <a:spcPts val="0"/>
              </a:spcAft>
              <a:defRPr/>
            </a:pPr>
            <a:r>
              <a:rPr lang="it-IT" dirty="0">
                <a:solidFill>
                  <a:schemeClr val="bg1"/>
                </a:solidFill>
              </a:rPr>
              <a:t>Pensare a possibile peggioramento e sue potenziali conseguenze es. autolesionismo, danni ecc.</a:t>
            </a:r>
          </a:p>
          <a:p>
            <a:pPr eaLnBrk="1" fontAlgn="auto" hangingPunct="1">
              <a:spcAft>
                <a:spcPts val="0"/>
              </a:spcAft>
              <a:defRPr/>
            </a:pPr>
            <a:r>
              <a:rPr lang="it-IT" dirty="0">
                <a:solidFill>
                  <a:schemeClr val="bg1"/>
                </a:solidFill>
              </a:rPr>
              <a:t>Selezionare comportamento di cui si conoscano i </a:t>
            </a:r>
            <a:r>
              <a:rPr lang="it-IT" dirty="0" err="1">
                <a:solidFill>
                  <a:schemeClr val="bg1"/>
                </a:solidFill>
              </a:rPr>
              <a:t>rinforzatori</a:t>
            </a:r>
            <a:r>
              <a:rPr lang="it-IT" dirty="0">
                <a:solidFill>
                  <a:schemeClr val="bg1"/>
                </a:solidFill>
              </a:rPr>
              <a:t> che lo mantengono</a:t>
            </a:r>
          </a:p>
          <a:p>
            <a:pPr eaLnBrk="1" fontAlgn="auto" hangingPunct="1">
              <a:spcAft>
                <a:spcPts val="0"/>
              </a:spcAft>
              <a:defRPr/>
            </a:pPr>
            <a:r>
              <a:rPr lang="it-IT" dirty="0">
                <a:solidFill>
                  <a:schemeClr val="bg1"/>
                </a:solidFill>
              </a:rPr>
              <a:t>.</a:t>
            </a:r>
          </a:p>
          <a:p>
            <a:pPr eaLnBrk="1" fontAlgn="auto" hangingPunct="1">
              <a:spcAft>
                <a:spcPts val="0"/>
              </a:spcAft>
              <a:defRPr/>
            </a:pPr>
            <a:endParaRPr lang="it-IT"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35842" name="Titolo 1">
            <a:extLst>
              <a:ext uri="{FF2B5EF4-FFF2-40B4-BE49-F238E27FC236}">
                <a16:creationId xmlns:a16="http://schemas.microsoft.com/office/drawing/2014/main" id="{4515EAE3-87BB-46FE-9137-C9405DA3B74F}"/>
              </a:ext>
            </a:extLst>
          </p:cNvPr>
          <p:cNvSpPr>
            <a:spLocks noGrp="1"/>
          </p:cNvSpPr>
          <p:nvPr>
            <p:ph type="title"/>
          </p:nvPr>
        </p:nvSpPr>
        <p:spPr/>
        <p:txBody>
          <a:bodyPr/>
          <a:lstStyle/>
          <a:p>
            <a:pPr eaLnBrk="1" hangingPunct="1"/>
            <a:endParaRPr lang="it-IT" altLang="it-IT"/>
          </a:p>
        </p:txBody>
      </p:sp>
      <p:sp>
        <p:nvSpPr>
          <p:cNvPr id="3" name="Segnaposto contenuto 2">
            <a:extLst>
              <a:ext uri="{FF2B5EF4-FFF2-40B4-BE49-F238E27FC236}">
                <a16:creationId xmlns:a16="http://schemas.microsoft.com/office/drawing/2014/main" id="{D6FB147C-A072-4133-B3A6-8B22BC173664}"/>
              </a:ext>
            </a:extLst>
          </p:cNvPr>
          <p:cNvSpPr>
            <a:spLocks noGrp="1"/>
          </p:cNvSpPr>
          <p:nvPr>
            <p:ph idx="1"/>
          </p:nvPr>
        </p:nvSpPr>
        <p:spPr/>
        <p:txBody>
          <a:bodyPr rtlCol="0">
            <a:normAutofit fontScale="92500" lnSpcReduction="10000"/>
          </a:bodyPr>
          <a:lstStyle/>
          <a:p>
            <a:pPr eaLnBrk="1" fontAlgn="auto" hangingPunct="1">
              <a:spcAft>
                <a:spcPts val="0"/>
              </a:spcAft>
              <a:defRPr/>
            </a:pPr>
            <a:r>
              <a:rPr lang="it-IT" dirty="0">
                <a:solidFill>
                  <a:schemeClr val="bg1"/>
                </a:solidFill>
              </a:rPr>
              <a:t>Rinforzare comportamenti positivi alternativi incompatibili </a:t>
            </a:r>
            <a:r>
              <a:rPr lang="it-IT" dirty="0" err="1">
                <a:solidFill>
                  <a:schemeClr val="bg1"/>
                </a:solidFill>
              </a:rPr>
              <a:t>es</a:t>
            </a:r>
            <a:r>
              <a:rPr lang="it-IT" dirty="0">
                <a:solidFill>
                  <a:schemeClr val="bg1"/>
                </a:solidFill>
              </a:rPr>
              <a:t> bibite non alcoliche o compagnie non alcolizzate</a:t>
            </a:r>
          </a:p>
          <a:p>
            <a:pPr eaLnBrk="1" fontAlgn="auto" hangingPunct="1">
              <a:spcAft>
                <a:spcPts val="0"/>
              </a:spcAft>
              <a:defRPr/>
            </a:pPr>
            <a:r>
              <a:rPr lang="it-IT" dirty="0">
                <a:solidFill>
                  <a:schemeClr val="bg1"/>
                </a:solidFill>
              </a:rPr>
              <a:t>Estinzione va condotta in contesto adeguato.</a:t>
            </a:r>
          </a:p>
          <a:p>
            <a:pPr eaLnBrk="1" fontAlgn="auto" hangingPunct="1">
              <a:spcAft>
                <a:spcPts val="0"/>
              </a:spcAft>
              <a:defRPr/>
            </a:pPr>
            <a:r>
              <a:rPr lang="it-IT" dirty="0">
                <a:solidFill>
                  <a:schemeClr val="bg1"/>
                </a:solidFill>
              </a:rPr>
              <a:t>Coordinare le persone rilevanti.</a:t>
            </a:r>
          </a:p>
          <a:p>
            <a:pPr eaLnBrk="1" fontAlgn="auto" hangingPunct="1">
              <a:spcAft>
                <a:spcPts val="0"/>
              </a:spcAft>
              <a:defRPr/>
            </a:pPr>
            <a:r>
              <a:rPr lang="it-IT" dirty="0">
                <a:solidFill>
                  <a:schemeClr val="bg1"/>
                </a:solidFill>
              </a:rPr>
              <a:t>Informare paziente circa il programma di estinzione, essere costanti e coerenti</a:t>
            </a:r>
          </a:p>
          <a:p>
            <a:pPr eaLnBrk="1" fontAlgn="auto" hangingPunct="1">
              <a:spcAft>
                <a:spcPts val="0"/>
              </a:spcAft>
              <a:defRPr/>
            </a:pPr>
            <a:r>
              <a:rPr lang="it-IT" dirty="0">
                <a:solidFill>
                  <a:schemeClr val="bg1"/>
                </a:solidFill>
              </a:rPr>
              <a:t>Svezzare la persona dal programma, essere preparati a recupero spontaneo, evitare rinforzi intermittenti provenienti da altre fonti, gratificare comportamenti alternativi positivi</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36866" name="Titolo 1">
            <a:extLst>
              <a:ext uri="{FF2B5EF4-FFF2-40B4-BE49-F238E27FC236}">
                <a16:creationId xmlns:a16="http://schemas.microsoft.com/office/drawing/2014/main" id="{1F9D8B29-1DA0-4A01-B292-D80B40D0154E}"/>
              </a:ext>
            </a:extLst>
          </p:cNvPr>
          <p:cNvSpPr>
            <a:spLocks noGrp="1"/>
          </p:cNvSpPr>
          <p:nvPr>
            <p:ph type="title"/>
          </p:nvPr>
        </p:nvSpPr>
        <p:spPr/>
        <p:txBody>
          <a:bodyPr/>
          <a:lstStyle/>
          <a:p>
            <a:pPr eaLnBrk="1" hangingPunct="1"/>
            <a:endParaRPr lang="it-IT" altLang="it-IT"/>
          </a:p>
        </p:txBody>
      </p:sp>
      <p:sp>
        <p:nvSpPr>
          <p:cNvPr id="36867" name="Segnaposto contenuto 2">
            <a:extLst>
              <a:ext uri="{FF2B5EF4-FFF2-40B4-BE49-F238E27FC236}">
                <a16:creationId xmlns:a16="http://schemas.microsoft.com/office/drawing/2014/main" id="{F31418CF-ACB8-4EC5-A097-04DCF8153A4C}"/>
              </a:ext>
            </a:extLst>
          </p:cNvPr>
          <p:cNvSpPr>
            <a:spLocks noGrp="1"/>
          </p:cNvSpPr>
          <p:nvPr>
            <p:ph idx="1"/>
          </p:nvPr>
        </p:nvSpPr>
        <p:spPr/>
        <p:txBody>
          <a:bodyPr/>
          <a:lstStyle/>
          <a:p>
            <a:pPr eaLnBrk="1" hangingPunct="1"/>
            <a:r>
              <a:rPr lang="it-IT" altLang="it-IT" dirty="0">
                <a:solidFill>
                  <a:schemeClr val="bg1"/>
                </a:solidFill>
              </a:rPr>
              <a:t>L’esposizione agli stimoli  che inducono a far uso della cocaina (per es. l’esposizione agli accessori necessari per assumere la droga), è stata esplorata come approccio comportamentale all’abuso di cocaina.</a:t>
            </a:r>
          </a:p>
          <a:p>
            <a:pPr eaLnBrk="1" hangingPunct="1">
              <a:buFont typeface="Arial" panose="020B0604020202020204" pitchFamily="34" charset="0"/>
              <a:buNone/>
            </a:pPr>
            <a:r>
              <a:rPr lang="it-IT" altLang="it-IT" dirty="0">
                <a:solidFill>
                  <a:schemeClr val="bg1"/>
                </a:solidFill>
              </a:rPr>
              <a:t> </a:t>
            </a:r>
          </a:p>
          <a:p>
            <a:pPr eaLnBrk="1" hangingPunct="1"/>
            <a:endParaRPr lang="it-IT" altLang="it-IT" dirty="0"/>
          </a:p>
        </p:txBody>
      </p:sp>
      <p:sp>
        <p:nvSpPr>
          <p:cNvPr id="36868" name="Rettangolo 3">
            <a:extLst>
              <a:ext uri="{FF2B5EF4-FFF2-40B4-BE49-F238E27FC236}">
                <a16:creationId xmlns:a16="http://schemas.microsoft.com/office/drawing/2014/main" id="{AAF304D1-7C19-42D6-9336-AD2A6AD87BFC}"/>
              </a:ext>
            </a:extLst>
          </p:cNvPr>
          <p:cNvSpPr>
            <a:spLocks noChangeArrowheads="1"/>
          </p:cNvSpPr>
          <p:nvPr/>
        </p:nvSpPr>
        <p:spPr bwMode="auto">
          <a:xfrm>
            <a:off x="3810000" y="2551114"/>
            <a:ext cx="457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it-IT" altLang="it-IT">
                <a:solidFill>
                  <a:prstClr val="white"/>
                </a:solidFill>
                <a:latin typeface="Calibri" panose="020F0502020204030204" pitchFamily="34" charset="0"/>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956109EA-6E27-4281-B83B-0D83C4952A1F}"/>
              </a:ext>
            </a:extLst>
          </p:cNvPr>
          <p:cNvSpPr>
            <a:spLocks noGrp="1"/>
          </p:cNvSpPr>
          <p:nvPr>
            <p:ph type="title"/>
          </p:nvPr>
        </p:nvSpPr>
        <p:spPr/>
        <p:txBody>
          <a:bodyPr/>
          <a:lstStyle/>
          <a:p>
            <a:pPr eaLnBrk="1" hangingPunct="1"/>
            <a:endParaRPr lang="it-IT" altLang="it-IT"/>
          </a:p>
        </p:txBody>
      </p:sp>
      <p:sp>
        <p:nvSpPr>
          <p:cNvPr id="10243" name="Segnaposto contenuto 2">
            <a:extLst>
              <a:ext uri="{FF2B5EF4-FFF2-40B4-BE49-F238E27FC236}">
                <a16:creationId xmlns:a16="http://schemas.microsoft.com/office/drawing/2014/main" id="{EB76A65C-5AD9-42D3-AC0B-4FADBA356056}"/>
              </a:ext>
            </a:extLst>
          </p:cNvPr>
          <p:cNvSpPr>
            <a:spLocks noGrp="1"/>
          </p:cNvSpPr>
          <p:nvPr>
            <p:ph idx="1"/>
          </p:nvPr>
        </p:nvSpPr>
        <p:spPr/>
        <p:txBody>
          <a:bodyPr/>
          <a:lstStyle/>
          <a:p>
            <a:pPr eaLnBrk="1" hangingPunct="1"/>
            <a:r>
              <a:rPr lang="it-IT" altLang="it-IT" dirty="0"/>
              <a:t>In ambito cognitivo comportamentale, ogni condizione patologica viene concettualizzata come un circolo vizioso.</a:t>
            </a:r>
          </a:p>
          <a:p>
            <a:pPr eaLnBrk="1" hangingPunct="1"/>
            <a:r>
              <a:rPr lang="it-IT" altLang="it-IT" dirty="0"/>
              <a:t> La persona viene concettualizzata come una unità Psico- Fisico- Sociale</a:t>
            </a:r>
          </a:p>
          <a:p>
            <a:pPr eaLnBrk="1" hangingPunct="1"/>
            <a:r>
              <a:rPr lang="it-IT" altLang="it-IT" dirty="0"/>
              <a:t>Vengono utilizzate le strategie dimostrate utili dalla sperimentazione che consentono di intervenire per spezzare tale circolo vizioso</a:t>
            </a:r>
          </a:p>
          <a:p>
            <a:pPr eaLnBrk="1" hangingPunct="1"/>
            <a:r>
              <a:rPr lang="it-IT" altLang="it-IT" dirty="0"/>
              <a:t>Oggi parliamo in particolare dell’aspetto comportamentale</a:t>
            </a:r>
          </a:p>
        </p:txBody>
      </p:sp>
    </p:spTree>
    <p:extLst>
      <p:ext uri="{BB962C8B-B14F-4D97-AF65-F5344CB8AC3E}">
        <p14:creationId xmlns:p14="http://schemas.microsoft.com/office/powerpoint/2010/main" val="255976205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203A8F-8B4D-4204-9B8D-07F016749E40}"/>
              </a:ext>
            </a:extLst>
          </p:cNvPr>
          <p:cNvSpPr>
            <a:spLocks noGrp="1"/>
          </p:cNvSpPr>
          <p:nvPr>
            <p:ph type="title"/>
          </p:nvPr>
        </p:nvSpPr>
        <p:spPr/>
        <p:txBody>
          <a:bodyPr rtlCol="0">
            <a:normAutofit fontScale="90000"/>
          </a:bodyPr>
          <a:lstStyle/>
          <a:p>
            <a:pPr eaLnBrk="1" fontAlgn="auto" hangingPunct="1">
              <a:spcAft>
                <a:spcPts val="0"/>
              </a:spcAft>
              <a:defRPr/>
            </a:pPr>
            <a:r>
              <a:rPr lang="it-IT" dirty="0" err="1">
                <a:solidFill>
                  <a:schemeClr val="bg1"/>
                </a:solidFill>
              </a:rPr>
              <a:t>Shaping</a:t>
            </a:r>
            <a:br>
              <a:rPr lang="it-IT" dirty="0"/>
            </a:br>
            <a:endParaRPr lang="it-IT" dirty="0"/>
          </a:p>
        </p:txBody>
      </p:sp>
      <p:sp>
        <p:nvSpPr>
          <p:cNvPr id="3" name="Segnaposto contenuto 2">
            <a:extLst>
              <a:ext uri="{FF2B5EF4-FFF2-40B4-BE49-F238E27FC236}">
                <a16:creationId xmlns:a16="http://schemas.microsoft.com/office/drawing/2014/main" id="{5A483B4C-08A6-4459-8D7A-F5A1E93A4656}"/>
              </a:ext>
            </a:extLst>
          </p:cNvPr>
          <p:cNvSpPr>
            <a:spLocks noGrp="1"/>
          </p:cNvSpPr>
          <p:nvPr>
            <p:ph idx="1"/>
          </p:nvPr>
        </p:nvSpPr>
        <p:spPr/>
        <p:txBody>
          <a:bodyPr rtlCol="0">
            <a:normAutofit fontScale="92500" lnSpcReduction="20000"/>
          </a:bodyPr>
          <a:lstStyle/>
          <a:p>
            <a:pPr eaLnBrk="1" fontAlgn="auto" hangingPunct="1">
              <a:spcAft>
                <a:spcPts val="0"/>
              </a:spcAft>
              <a:defRPr/>
            </a:pPr>
            <a:r>
              <a:rPr lang="it-IT" dirty="0">
                <a:solidFill>
                  <a:schemeClr val="bg1"/>
                </a:solidFill>
              </a:rPr>
              <a:t>Usato per sviluppare comportamento che non fa parte del repertorio di un individuo, rinforzo di comportamento che assomiglia vagamente, rinforzi di risposte sempre più vicine a quella desiderata (</a:t>
            </a:r>
            <a:r>
              <a:rPr lang="it-IT" dirty="0" err="1">
                <a:solidFill>
                  <a:schemeClr val="bg1"/>
                </a:solidFill>
              </a:rPr>
              <a:t>es</a:t>
            </a:r>
            <a:r>
              <a:rPr lang="it-IT" dirty="0">
                <a:solidFill>
                  <a:schemeClr val="bg1"/>
                </a:solidFill>
              </a:rPr>
              <a:t> caso di mutismo elettivo e </a:t>
            </a:r>
            <a:r>
              <a:rPr lang="it-IT" dirty="0" err="1">
                <a:solidFill>
                  <a:schemeClr val="bg1"/>
                </a:solidFill>
              </a:rPr>
              <a:t>shaping</a:t>
            </a:r>
            <a:r>
              <a:rPr lang="it-IT" dirty="0">
                <a:solidFill>
                  <a:schemeClr val="bg1"/>
                </a:solidFill>
              </a:rPr>
              <a:t> della parola).</a:t>
            </a:r>
          </a:p>
          <a:p>
            <a:pPr eaLnBrk="1" fontAlgn="auto" hangingPunct="1">
              <a:spcAft>
                <a:spcPts val="0"/>
              </a:spcAft>
              <a:defRPr/>
            </a:pPr>
            <a:r>
              <a:rPr lang="it-IT" dirty="0">
                <a:solidFill>
                  <a:schemeClr val="bg1"/>
                </a:solidFill>
              </a:rPr>
              <a:t>metodo delle approssimazioni successive. </a:t>
            </a:r>
          </a:p>
          <a:p>
            <a:pPr eaLnBrk="1" fontAlgn="auto" hangingPunct="1">
              <a:spcAft>
                <a:spcPts val="0"/>
              </a:spcAft>
              <a:defRPr/>
            </a:pPr>
            <a:r>
              <a:rPr lang="it-IT" dirty="0" err="1">
                <a:solidFill>
                  <a:schemeClr val="bg1"/>
                </a:solidFill>
              </a:rPr>
              <a:t>Shaping</a:t>
            </a:r>
            <a:r>
              <a:rPr lang="it-IT" dirty="0">
                <a:solidFill>
                  <a:schemeClr val="bg1"/>
                </a:solidFill>
              </a:rPr>
              <a:t> nell’insegnare a parlare. Topografia di risposta </a:t>
            </a:r>
            <a:r>
              <a:rPr lang="it-IT" dirty="0" err="1">
                <a:solidFill>
                  <a:schemeClr val="bg1"/>
                </a:solidFill>
              </a:rPr>
              <a:t>es</a:t>
            </a:r>
            <a:r>
              <a:rPr lang="it-IT" dirty="0">
                <a:solidFill>
                  <a:schemeClr val="bg1"/>
                </a:solidFill>
              </a:rPr>
              <a:t> tiro a golf , frequenza quantità </a:t>
            </a:r>
            <a:r>
              <a:rPr lang="it-IT" dirty="0" err="1">
                <a:solidFill>
                  <a:schemeClr val="bg1"/>
                </a:solidFill>
              </a:rPr>
              <a:t>es</a:t>
            </a:r>
            <a:r>
              <a:rPr lang="it-IT" dirty="0">
                <a:solidFill>
                  <a:schemeClr val="bg1"/>
                </a:solidFill>
              </a:rPr>
              <a:t> chilometri in bici, latenza </a:t>
            </a:r>
            <a:r>
              <a:rPr lang="it-IT" dirty="0" err="1">
                <a:solidFill>
                  <a:schemeClr val="bg1"/>
                </a:solidFill>
              </a:rPr>
              <a:t>es</a:t>
            </a:r>
            <a:r>
              <a:rPr lang="it-IT" dirty="0">
                <a:solidFill>
                  <a:schemeClr val="bg1"/>
                </a:solidFill>
              </a:rPr>
              <a:t> risposte sempre più rapide</a:t>
            </a:r>
          </a:p>
          <a:p>
            <a:pPr eaLnBrk="1" fontAlgn="auto" hangingPunct="1">
              <a:spcAft>
                <a:spcPts val="0"/>
              </a:spcAft>
              <a:defRPr/>
            </a:pPr>
            <a:r>
              <a:rPr lang="it-IT" dirty="0">
                <a:solidFill>
                  <a:schemeClr val="bg1"/>
                </a:solidFill>
              </a:rPr>
              <a:t>Specificare comportamento desiderato, scegliere comportamento di partenza.</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38914" name="Titolo 1">
            <a:extLst>
              <a:ext uri="{FF2B5EF4-FFF2-40B4-BE49-F238E27FC236}">
                <a16:creationId xmlns:a16="http://schemas.microsoft.com/office/drawing/2014/main" id="{785DE100-B2A4-43B9-B689-59E7C2837421}"/>
              </a:ext>
            </a:extLst>
          </p:cNvPr>
          <p:cNvSpPr>
            <a:spLocks noGrp="1"/>
          </p:cNvSpPr>
          <p:nvPr>
            <p:ph type="title"/>
          </p:nvPr>
        </p:nvSpPr>
        <p:spPr/>
        <p:txBody>
          <a:bodyPr/>
          <a:lstStyle/>
          <a:p>
            <a:pPr eaLnBrk="1" hangingPunct="1"/>
            <a:endParaRPr lang="it-IT" altLang="it-IT"/>
          </a:p>
        </p:txBody>
      </p:sp>
      <p:sp>
        <p:nvSpPr>
          <p:cNvPr id="38915" name="Segnaposto contenuto 2">
            <a:extLst>
              <a:ext uri="{FF2B5EF4-FFF2-40B4-BE49-F238E27FC236}">
                <a16:creationId xmlns:a16="http://schemas.microsoft.com/office/drawing/2014/main" id="{B028239A-665D-4DE7-B931-CBF31720E86B}"/>
              </a:ext>
            </a:extLst>
          </p:cNvPr>
          <p:cNvSpPr>
            <a:spLocks noGrp="1"/>
          </p:cNvSpPr>
          <p:nvPr>
            <p:ph idx="1"/>
          </p:nvPr>
        </p:nvSpPr>
        <p:spPr/>
        <p:txBody>
          <a:bodyPr/>
          <a:lstStyle/>
          <a:p>
            <a:pPr eaLnBrk="1" hangingPunct="1"/>
            <a:r>
              <a:rPr lang="it-IT" altLang="it-IT" dirty="0">
                <a:solidFill>
                  <a:schemeClr val="bg1"/>
                </a:solidFill>
              </a:rPr>
              <a:t>Non procedere troppo velocemente, passi piccoli, tornare indietro in caso di perdita del comportamento, progresso troppo lento demotiva. </a:t>
            </a:r>
          </a:p>
          <a:p>
            <a:pPr eaLnBrk="1" hangingPunct="1"/>
            <a:r>
              <a:rPr lang="it-IT" altLang="it-IT" dirty="0">
                <a:solidFill>
                  <a:schemeClr val="bg1"/>
                </a:solidFill>
              </a:rPr>
              <a:t>Non fornire rinforzi senza prestazioni es capire facilmente bambino che non parla o ignorare lallazione. </a:t>
            </a:r>
          </a:p>
          <a:p>
            <a:pPr eaLnBrk="1" hangingPunct="1"/>
            <a:endParaRPr lang="it-IT" altLang="it-IT" dirty="0">
              <a:solidFill>
                <a:schemeClr val="bg1"/>
              </a:solidFill>
            </a:endParaRPr>
          </a:p>
          <a:p>
            <a:pPr eaLnBrk="1" hangingPunct="1"/>
            <a:endParaRPr lang="it-IT" altLang="it-IT"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39938" name="Titolo 1">
            <a:extLst>
              <a:ext uri="{FF2B5EF4-FFF2-40B4-BE49-F238E27FC236}">
                <a16:creationId xmlns:a16="http://schemas.microsoft.com/office/drawing/2014/main" id="{04991B7E-589A-416E-9F1C-F54EB03B6CCD}"/>
              </a:ext>
            </a:extLst>
          </p:cNvPr>
          <p:cNvSpPr>
            <a:spLocks noGrp="1"/>
          </p:cNvSpPr>
          <p:nvPr>
            <p:ph type="title"/>
          </p:nvPr>
        </p:nvSpPr>
        <p:spPr/>
        <p:txBody>
          <a:bodyPr/>
          <a:lstStyle/>
          <a:p>
            <a:pPr eaLnBrk="1" hangingPunct="1"/>
            <a:endParaRPr lang="it-IT" altLang="it-IT"/>
          </a:p>
        </p:txBody>
      </p:sp>
      <p:sp>
        <p:nvSpPr>
          <p:cNvPr id="3" name="Segnaposto contenuto 2">
            <a:extLst>
              <a:ext uri="{FF2B5EF4-FFF2-40B4-BE49-F238E27FC236}">
                <a16:creationId xmlns:a16="http://schemas.microsoft.com/office/drawing/2014/main" id="{E1181129-A2DD-4370-8772-E11B08D75BD6}"/>
              </a:ext>
            </a:extLst>
          </p:cNvPr>
          <p:cNvSpPr>
            <a:spLocks noGrp="1"/>
          </p:cNvSpPr>
          <p:nvPr>
            <p:ph idx="1"/>
          </p:nvPr>
        </p:nvSpPr>
        <p:spPr/>
        <p:txBody>
          <a:bodyPr rtlCol="0">
            <a:normAutofit fontScale="85000" lnSpcReduction="20000"/>
          </a:bodyPr>
          <a:lstStyle/>
          <a:p>
            <a:pPr eaLnBrk="1" fontAlgn="auto" hangingPunct="1">
              <a:spcAft>
                <a:spcPts val="0"/>
              </a:spcAft>
              <a:defRPr/>
            </a:pPr>
            <a:r>
              <a:rPr lang="it-IT" dirty="0">
                <a:solidFill>
                  <a:schemeClr val="bg1"/>
                </a:solidFill>
              </a:rPr>
              <a:t>Linee guida per la applicazione dello </a:t>
            </a:r>
            <a:r>
              <a:rPr lang="it-IT" dirty="0" err="1">
                <a:solidFill>
                  <a:schemeClr val="bg1"/>
                </a:solidFill>
              </a:rPr>
              <a:t>shaping</a:t>
            </a:r>
            <a:endParaRPr lang="it-IT" dirty="0">
              <a:solidFill>
                <a:schemeClr val="bg1"/>
              </a:solidFill>
            </a:endParaRPr>
          </a:p>
          <a:p>
            <a:pPr eaLnBrk="1" fontAlgn="auto" hangingPunct="1">
              <a:spcAft>
                <a:spcPts val="0"/>
              </a:spcAft>
              <a:defRPr/>
            </a:pPr>
            <a:r>
              <a:rPr lang="it-IT" dirty="0">
                <a:solidFill>
                  <a:schemeClr val="bg1"/>
                </a:solidFill>
              </a:rPr>
              <a:t>Selezionare comportamento finale, specifico e non generico, utile per modificare quantità, latenza, intensità di comportamento, selezionare comportamento rinforzato naturalmente</a:t>
            </a:r>
          </a:p>
          <a:p>
            <a:pPr eaLnBrk="1" fontAlgn="auto" hangingPunct="1">
              <a:spcAft>
                <a:spcPts val="0"/>
              </a:spcAft>
              <a:defRPr/>
            </a:pPr>
            <a:r>
              <a:rPr lang="it-IT" dirty="0">
                <a:solidFill>
                  <a:schemeClr val="bg1"/>
                </a:solidFill>
              </a:rPr>
              <a:t>Selezionare comportamento adeguato.</a:t>
            </a:r>
          </a:p>
          <a:p>
            <a:pPr eaLnBrk="1" fontAlgn="auto" hangingPunct="1">
              <a:spcAft>
                <a:spcPts val="0"/>
              </a:spcAft>
              <a:defRPr/>
            </a:pPr>
            <a:r>
              <a:rPr lang="it-IT" dirty="0">
                <a:solidFill>
                  <a:schemeClr val="bg1"/>
                </a:solidFill>
              </a:rPr>
              <a:t>Gratificare approssimazioni accettabili, modificare programma a secondo dei progressi del soggetto</a:t>
            </a:r>
          </a:p>
          <a:p>
            <a:pPr eaLnBrk="1" fontAlgn="auto" hangingPunct="1">
              <a:spcAft>
                <a:spcPts val="0"/>
              </a:spcAft>
              <a:defRPr/>
            </a:pPr>
            <a:r>
              <a:rPr lang="it-IT" dirty="0">
                <a:solidFill>
                  <a:schemeClr val="bg1"/>
                </a:solidFill>
              </a:rPr>
              <a:t>Informare la persona del programma, procedere a tappa successiva quando più della metà dei comportamenti indicano padronanza nella tappa precedente.</a:t>
            </a:r>
          </a:p>
          <a:p>
            <a:pPr eaLnBrk="1" fontAlgn="auto" hangingPunct="1">
              <a:spcAft>
                <a:spcPts val="0"/>
              </a:spcAft>
              <a:defRPr/>
            </a:pPr>
            <a:r>
              <a:rPr lang="it-IT" dirty="0">
                <a:solidFill>
                  <a:schemeClr val="bg1"/>
                </a:solidFill>
              </a:rPr>
              <a:t>Non troppo veloce o troppo lenti.</a:t>
            </a:r>
          </a:p>
          <a:p>
            <a:pPr eaLnBrk="1" fontAlgn="auto" hangingPunct="1">
              <a:spcAft>
                <a:spcPts val="0"/>
              </a:spcAft>
              <a:defRPr/>
            </a:pPr>
            <a:endParaRPr lang="it-IT"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38616B-F33A-4FDF-8273-5FD1A7BFE7D1}"/>
              </a:ext>
            </a:extLst>
          </p:cNvPr>
          <p:cNvSpPr>
            <a:spLocks noGrp="1"/>
          </p:cNvSpPr>
          <p:nvPr>
            <p:ph type="title"/>
          </p:nvPr>
        </p:nvSpPr>
        <p:spPr/>
        <p:txBody>
          <a:bodyPr rtlCol="0">
            <a:normAutofit fontScale="90000"/>
          </a:bodyPr>
          <a:lstStyle/>
          <a:p>
            <a:pPr eaLnBrk="1" fontAlgn="auto" hangingPunct="1">
              <a:spcAft>
                <a:spcPts val="0"/>
              </a:spcAft>
              <a:defRPr/>
            </a:pPr>
            <a:r>
              <a:rPr lang="it-IT" dirty="0">
                <a:solidFill>
                  <a:schemeClr val="bg1"/>
                </a:solidFill>
              </a:rPr>
              <a:t>Rinforzo intermittente</a:t>
            </a:r>
            <a:br>
              <a:rPr lang="it-IT" dirty="0">
                <a:solidFill>
                  <a:schemeClr val="bg1"/>
                </a:solidFill>
              </a:rPr>
            </a:br>
            <a:endParaRPr lang="it-IT" dirty="0">
              <a:solidFill>
                <a:schemeClr val="bg1"/>
              </a:solidFill>
            </a:endParaRPr>
          </a:p>
        </p:txBody>
      </p:sp>
      <p:sp>
        <p:nvSpPr>
          <p:cNvPr id="3" name="Segnaposto contenuto 2">
            <a:extLst>
              <a:ext uri="{FF2B5EF4-FFF2-40B4-BE49-F238E27FC236}">
                <a16:creationId xmlns:a16="http://schemas.microsoft.com/office/drawing/2014/main" id="{4F2045C4-E892-4B69-A36A-F28B6AA10829}"/>
              </a:ext>
            </a:extLst>
          </p:cNvPr>
          <p:cNvSpPr>
            <a:spLocks noGrp="1"/>
          </p:cNvSpPr>
          <p:nvPr>
            <p:ph idx="1"/>
          </p:nvPr>
        </p:nvSpPr>
        <p:spPr/>
        <p:txBody>
          <a:bodyPr rtlCol="0">
            <a:normAutofit fontScale="85000" lnSpcReduction="20000"/>
          </a:bodyPr>
          <a:lstStyle/>
          <a:p>
            <a:pPr eaLnBrk="1" fontAlgn="auto" hangingPunct="1">
              <a:spcAft>
                <a:spcPts val="0"/>
              </a:spcAft>
              <a:defRPr/>
            </a:pPr>
            <a:r>
              <a:rPr lang="it-IT" dirty="0">
                <a:solidFill>
                  <a:schemeClr val="bg1"/>
                </a:solidFill>
              </a:rPr>
              <a:t>Rapporto fisso, </a:t>
            </a:r>
            <a:r>
              <a:rPr lang="it-IT" dirty="0" err="1">
                <a:solidFill>
                  <a:schemeClr val="bg1"/>
                </a:solidFill>
              </a:rPr>
              <a:t>es</a:t>
            </a:r>
            <a:r>
              <a:rPr lang="it-IT" dirty="0">
                <a:solidFill>
                  <a:schemeClr val="bg1"/>
                </a:solidFill>
              </a:rPr>
              <a:t> una gratificazione ogni 4 risposte, e  poi si aumenta rapporto, </a:t>
            </a:r>
          </a:p>
          <a:p>
            <a:pPr eaLnBrk="1" fontAlgn="auto" hangingPunct="1">
              <a:spcAft>
                <a:spcPts val="0"/>
              </a:spcAft>
              <a:defRPr/>
            </a:pPr>
            <a:r>
              <a:rPr lang="it-IT" dirty="0">
                <a:solidFill>
                  <a:schemeClr val="bg1"/>
                </a:solidFill>
              </a:rPr>
              <a:t>se aumento troppo rapido si arriva a riduzione della attività di rinforzo. </a:t>
            </a:r>
          </a:p>
          <a:p>
            <a:pPr eaLnBrk="1" fontAlgn="auto" hangingPunct="1">
              <a:spcAft>
                <a:spcPts val="0"/>
              </a:spcAft>
              <a:defRPr/>
            </a:pPr>
            <a:r>
              <a:rPr lang="it-IT" dirty="0">
                <a:solidFill>
                  <a:schemeClr val="bg1"/>
                </a:solidFill>
              </a:rPr>
              <a:t>Inducono pausa post rinforzo, non notata nel lavoro a cottimo</a:t>
            </a:r>
          </a:p>
          <a:p>
            <a:pPr eaLnBrk="1" fontAlgn="auto" hangingPunct="1">
              <a:spcAft>
                <a:spcPts val="0"/>
              </a:spcAft>
              <a:defRPr/>
            </a:pPr>
            <a:r>
              <a:rPr lang="it-IT" dirty="0">
                <a:solidFill>
                  <a:schemeClr val="bg1"/>
                </a:solidFill>
              </a:rPr>
              <a:t>Rapporto variabile, presenta una media </a:t>
            </a:r>
            <a:r>
              <a:rPr lang="it-IT" dirty="0" err="1">
                <a:solidFill>
                  <a:schemeClr val="bg1"/>
                </a:solidFill>
              </a:rPr>
              <a:t>es</a:t>
            </a:r>
            <a:r>
              <a:rPr lang="it-IT" dirty="0">
                <a:solidFill>
                  <a:schemeClr val="bg1"/>
                </a:solidFill>
              </a:rPr>
              <a:t> venditore fa una vendita ogni 10 clienti, non pausa post rinforzo, la prossima casa potrebbe essere quella buona, slot </a:t>
            </a:r>
            <a:r>
              <a:rPr lang="it-IT" dirty="0" err="1">
                <a:solidFill>
                  <a:schemeClr val="bg1"/>
                </a:solidFill>
              </a:rPr>
              <a:t>machine</a:t>
            </a:r>
            <a:endParaRPr lang="it-IT" dirty="0">
              <a:solidFill>
                <a:schemeClr val="bg1"/>
              </a:solidFill>
            </a:endParaRPr>
          </a:p>
          <a:p>
            <a:pPr eaLnBrk="1" fontAlgn="auto" hangingPunct="1">
              <a:spcAft>
                <a:spcPts val="0"/>
              </a:spcAft>
              <a:defRPr/>
            </a:pPr>
            <a:r>
              <a:rPr lang="it-IT" dirty="0">
                <a:solidFill>
                  <a:schemeClr val="bg1"/>
                </a:solidFill>
              </a:rPr>
              <a:t>Intervallo fisso </a:t>
            </a:r>
            <a:r>
              <a:rPr lang="it-IT" dirty="0" err="1">
                <a:solidFill>
                  <a:schemeClr val="bg1"/>
                </a:solidFill>
              </a:rPr>
              <a:t>es</a:t>
            </a:r>
            <a:r>
              <a:rPr lang="it-IT" dirty="0">
                <a:solidFill>
                  <a:schemeClr val="bg1"/>
                </a:solidFill>
              </a:rPr>
              <a:t> stipendio a fine mese, pranzo e spuntini</a:t>
            </a:r>
          </a:p>
          <a:p>
            <a:pPr eaLnBrk="1" fontAlgn="auto" hangingPunct="1">
              <a:spcAft>
                <a:spcPts val="0"/>
              </a:spcAft>
              <a:defRPr/>
            </a:pPr>
            <a:r>
              <a:rPr lang="it-IT" dirty="0">
                <a:solidFill>
                  <a:schemeClr val="bg1"/>
                </a:solidFill>
              </a:rPr>
              <a:t>Intervallo variabile </a:t>
            </a:r>
            <a:r>
              <a:rPr lang="it-IT" dirty="0" err="1">
                <a:solidFill>
                  <a:schemeClr val="bg1"/>
                </a:solidFill>
              </a:rPr>
              <a:t>es</a:t>
            </a:r>
            <a:r>
              <a:rPr lang="it-IT" dirty="0">
                <a:solidFill>
                  <a:schemeClr val="bg1"/>
                </a:solidFill>
              </a:rPr>
              <a:t> controllare posta in e-mail</a:t>
            </a:r>
          </a:p>
          <a:p>
            <a:pPr eaLnBrk="1" fontAlgn="auto" hangingPunct="1">
              <a:spcAft>
                <a:spcPts val="0"/>
              </a:spcAft>
              <a:defRPr/>
            </a:pPr>
            <a:r>
              <a:rPr lang="it-IT" dirty="0">
                <a:solidFill>
                  <a:schemeClr val="bg1"/>
                </a:solidFill>
              </a:rPr>
              <a:t>Durata fissa  (</a:t>
            </a:r>
            <a:r>
              <a:rPr lang="it-IT" dirty="0" err="1">
                <a:solidFill>
                  <a:schemeClr val="bg1"/>
                </a:solidFill>
              </a:rPr>
              <a:t>es</a:t>
            </a:r>
            <a:r>
              <a:rPr lang="it-IT" dirty="0">
                <a:solidFill>
                  <a:schemeClr val="bg1"/>
                </a:solidFill>
              </a:rPr>
              <a:t> pagato ad ore) e durata variabile </a:t>
            </a:r>
            <a:r>
              <a:rPr lang="it-IT" dirty="0" err="1">
                <a:solidFill>
                  <a:schemeClr val="bg1"/>
                </a:solidFill>
              </a:rPr>
              <a:t>es</a:t>
            </a:r>
            <a:r>
              <a:rPr lang="it-IT" dirty="0">
                <a:solidFill>
                  <a:schemeClr val="bg1"/>
                </a:solidFill>
              </a:rPr>
              <a:t> accendere fuoco sfregando bastoncini</a:t>
            </a:r>
          </a:p>
          <a:p>
            <a:pPr eaLnBrk="1" fontAlgn="auto" hangingPunct="1">
              <a:spcAft>
                <a:spcPts val="0"/>
              </a:spcAft>
              <a:defRPr/>
            </a:pPr>
            <a:endParaRPr lang="it-IT" dirty="0"/>
          </a:p>
          <a:p>
            <a:pPr eaLnBrk="1" fontAlgn="auto" hangingPunct="1">
              <a:spcAft>
                <a:spcPts val="0"/>
              </a:spcAft>
              <a:defRPr/>
            </a:pPr>
            <a:endParaRPr lang="it-IT"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41986" name="Titolo 1">
            <a:extLst>
              <a:ext uri="{FF2B5EF4-FFF2-40B4-BE49-F238E27FC236}">
                <a16:creationId xmlns:a16="http://schemas.microsoft.com/office/drawing/2014/main" id="{D9EA2BDA-41E9-4442-B639-F93560871202}"/>
              </a:ext>
            </a:extLst>
          </p:cNvPr>
          <p:cNvSpPr>
            <a:spLocks noGrp="1"/>
          </p:cNvSpPr>
          <p:nvPr>
            <p:ph type="title"/>
          </p:nvPr>
        </p:nvSpPr>
        <p:spPr/>
        <p:txBody>
          <a:bodyPr/>
          <a:lstStyle/>
          <a:p>
            <a:pPr eaLnBrk="1" hangingPunct="1"/>
            <a:endParaRPr lang="it-IT" altLang="it-IT"/>
          </a:p>
        </p:txBody>
      </p:sp>
      <p:sp>
        <p:nvSpPr>
          <p:cNvPr id="3" name="Segnaposto contenuto 2">
            <a:extLst>
              <a:ext uri="{FF2B5EF4-FFF2-40B4-BE49-F238E27FC236}">
                <a16:creationId xmlns:a16="http://schemas.microsoft.com/office/drawing/2014/main" id="{9615CBBD-9B3C-4EF6-93D1-ACCC27A567A4}"/>
              </a:ext>
            </a:extLst>
          </p:cNvPr>
          <p:cNvSpPr>
            <a:spLocks noGrp="1"/>
          </p:cNvSpPr>
          <p:nvPr>
            <p:ph idx="1"/>
          </p:nvPr>
        </p:nvSpPr>
        <p:spPr/>
        <p:txBody>
          <a:bodyPr rtlCol="0">
            <a:normAutofit/>
          </a:bodyPr>
          <a:lstStyle/>
          <a:p>
            <a:pPr eaLnBrk="1" fontAlgn="auto" hangingPunct="1">
              <a:spcAft>
                <a:spcPts val="0"/>
              </a:spcAft>
              <a:defRPr/>
            </a:pPr>
            <a:r>
              <a:rPr lang="it-IT" dirty="0">
                <a:solidFill>
                  <a:schemeClr val="bg1"/>
                </a:solidFill>
              </a:rPr>
              <a:t>Schemi di rinforzo concorrenti, conflitti attrazione </a:t>
            </a:r>
            <a:r>
              <a:rPr lang="it-IT" dirty="0" err="1">
                <a:solidFill>
                  <a:schemeClr val="bg1"/>
                </a:solidFill>
              </a:rPr>
              <a:t>attrazione</a:t>
            </a:r>
            <a:r>
              <a:rPr lang="it-IT" dirty="0">
                <a:solidFill>
                  <a:schemeClr val="bg1"/>
                </a:solidFill>
              </a:rPr>
              <a:t> </a:t>
            </a:r>
            <a:r>
              <a:rPr lang="it-IT" dirty="0" err="1">
                <a:solidFill>
                  <a:schemeClr val="bg1"/>
                </a:solidFill>
              </a:rPr>
              <a:t>es</a:t>
            </a:r>
            <a:r>
              <a:rPr lang="it-IT" dirty="0">
                <a:solidFill>
                  <a:schemeClr val="bg1"/>
                </a:solidFill>
              </a:rPr>
              <a:t> studiare guardare tv, telefonare ad amico ed andare in frigo a mangiare. Perdita di tempo o ansia per risultato d esame può indurre a rimandare ulteriormente studio a favore di azioni immediatamente gratificanti.</a:t>
            </a:r>
          </a:p>
          <a:p>
            <a:pPr eaLnBrk="1" fontAlgn="auto" hangingPunct="1">
              <a:spcAft>
                <a:spcPts val="0"/>
              </a:spcAft>
              <a:defRPr/>
            </a:pPr>
            <a:r>
              <a:rPr lang="it-IT" dirty="0">
                <a:solidFill>
                  <a:schemeClr val="bg1"/>
                </a:solidFill>
              </a:rPr>
              <a:t>Si notano aspetti di rinforzo intermittente anche in programmi non ben condotti di estinzione</a:t>
            </a:r>
          </a:p>
          <a:p>
            <a:pPr eaLnBrk="1" fontAlgn="auto" hangingPunct="1">
              <a:spcAft>
                <a:spcPts val="0"/>
              </a:spcAft>
              <a:defRPr/>
            </a:pPr>
            <a:r>
              <a:rPr lang="it-IT" dirty="0"/>
              <a:t> </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AB889D-321C-45A9-8E83-0F03F59CC07E}"/>
              </a:ext>
            </a:extLst>
          </p:cNvPr>
          <p:cNvSpPr>
            <a:spLocks noGrp="1"/>
          </p:cNvSpPr>
          <p:nvPr>
            <p:ph type="title"/>
          </p:nvPr>
        </p:nvSpPr>
        <p:spPr/>
        <p:txBody>
          <a:bodyPr rtlCol="0">
            <a:normAutofit fontScale="90000"/>
          </a:bodyPr>
          <a:lstStyle/>
          <a:p>
            <a:pPr eaLnBrk="1" fontAlgn="auto" hangingPunct="1">
              <a:spcAft>
                <a:spcPts val="0"/>
              </a:spcAft>
              <a:defRPr/>
            </a:pPr>
            <a:r>
              <a:rPr lang="it-IT" dirty="0">
                <a:solidFill>
                  <a:schemeClr val="bg1"/>
                </a:solidFill>
              </a:rPr>
              <a:t>Rinforzo differenziale</a:t>
            </a:r>
            <a:br>
              <a:rPr lang="it-IT" dirty="0"/>
            </a:br>
            <a:endParaRPr lang="it-IT" dirty="0"/>
          </a:p>
        </p:txBody>
      </p:sp>
      <p:sp>
        <p:nvSpPr>
          <p:cNvPr id="43011" name="Segnaposto contenuto 2">
            <a:extLst>
              <a:ext uri="{FF2B5EF4-FFF2-40B4-BE49-F238E27FC236}">
                <a16:creationId xmlns:a16="http://schemas.microsoft.com/office/drawing/2014/main" id="{9A8011CB-A8DE-49A8-8AC5-BF0FCB41C9D8}"/>
              </a:ext>
            </a:extLst>
          </p:cNvPr>
          <p:cNvSpPr>
            <a:spLocks noGrp="1"/>
          </p:cNvSpPr>
          <p:nvPr>
            <p:ph idx="1"/>
          </p:nvPr>
        </p:nvSpPr>
        <p:spPr/>
        <p:txBody>
          <a:bodyPr/>
          <a:lstStyle/>
          <a:p>
            <a:pPr eaLnBrk="1" hangingPunct="1">
              <a:buFont typeface="Arial" panose="020B0604020202020204" pitchFamily="34" charset="0"/>
              <a:buNone/>
            </a:pPr>
            <a:endParaRPr lang="it-IT" altLang="it-IT" dirty="0"/>
          </a:p>
          <a:p>
            <a:pPr eaLnBrk="1" hangingPunct="1"/>
            <a:r>
              <a:rPr lang="it-IT" altLang="it-IT" dirty="0"/>
              <a:t> </a:t>
            </a:r>
            <a:r>
              <a:rPr lang="it-IT" altLang="it-IT" dirty="0">
                <a:solidFill>
                  <a:schemeClr val="bg1"/>
                </a:solidFill>
              </a:rPr>
              <a:t>non si fa il vuoto di comportamento, si sposta, si modifica , es alcolista   prima si trovano bibite e compagnie alternative e gratificanti e poi si può provare a togliergli alcol. </a:t>
            </a:r>
          </a:p>
          <a:p>
            <a:pPr eaLnBrk="1" hangingPunct="1"/>
            <a:r>
              <a:rPr lang="it-IT" altLang="it-IT" dirty="0">
                <a:solidFill>
                  <a:schemeClr val="bg1"/>
                </a:solidFill>
              </a:rPr>
              <a:t>Ritardato che si masturba in aula può essere rinforzato a masturbarsi in camera da letto.</a:t>
            </a:r>
          </a:p>
          <a:p>
            <a:pPr eaLnBrk="1" hangingPunct="1"/>
            <a:r>
              <a:rPr lang="it-IT" altLang="it-IT" dirty="0">
                <a:solidFill>
                  <a:schemeClr val="bg1"/>
                </a:solidFill>
              </a:rPr>
              <a:t>Rinforzo differenziale di risposte incompatibili</a:t>
            </a:r>
          </a:p>
          <a:p>
            <a:pPr eaLnBrk="1" hangingPunct="1"/>
            <a:endParaRPr lang="it-IT" altLang="it-IT"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44034" name="Titolo 1">
            <a:extLst>
              <a:ext uri="{FF2B5EF4-FFF2-40B4-BE49-F238E27FC236}">
                <a16:creationId xmlns:a16="http://schemas.microsoft.com/office/drawing/2014/main" id="{EAA6D55E-0EE6-471F-8C4A-723CCB7C324A}"/>
              </a:ext>
            </a:extLst>
          </p:cNvPr>
          <p:cNvSpPr>
            <a:spLocks noGrp="1"/>
          </p:cNvSpPr>
          <p:nvPr>
            <p:ph type="title"/>
          </p:nvPr>
        </p:nvSpPr>
        <p:spPr/>
        <p:txBody>
          <a:bodyPr/>
          <a:lstStyle/>
          <a:p>
            <a:pPr eaLnBrk="1" hangingPunct="1"/>
            <a:endParaRPr lang="it-IT" altLang="it-IT"/>
          </a:p>
        </p:txBody>
      </p:sp>
      <p:sp>
        <p:nvSpPr>
          <p:cNvPr id="44035" name="Segnaposto contenuto 2">
            <a:extLst>
              <a:ext uri="{FF2B5EF4-FFF2-40B4-BE49-F238E27FC236}">
                <a16:creationId xmlns:a16="http://schemas.microsoft.com/office/drawing/2014/main" id="{6F06EFCD-E950-4AA1-99D1-BA7D221572C0}"/>
              </a:ext>
            </a:extLst>
          </p:cNvPr>
          <p:cNvSpPr>
            <a:spLocks noGrp="1"/>
          </p:cNvSpPr>
          <p:nvPr>
            <p:ph idx="1"/>
          </p:nvPr>
        </p:nvSpPr>
        <p:spPr/>
        <p:txBody>
          <a:bodyPr/>
          <a:lstStyle/>
          <a:p>
            <a:pPr eaLnBrk="1" hangingPunct="1"/>
            <a:r>
              <a:rPr lang="it-IT" altLang="it-IT" dirty="0">
                <a:solidFill>
                  <a:schemeClr val="bg1"/>
                </a:solidFill>
              </a:rPr>
              <a:t>vengono insegnate abilità comportamentali e cognitive quali il </a:t>
            </a:r>
          </a:p>
          <a:p>
            <a:pPr eaLnBrk="1" hangingPunct="1"/>
            <a:r>
              <a:rPr lang="it-IT" altLang="it-IT" dirty="0">
                <a:solidFill>
                  <a:schemeClr val="bg1"/>
                </a:solidFill>
              </a:rPr>
              <a:t>resistere alla pressione sociale, </a:t>
            </a:r>
          </a:p>
          <a:p>
            <a:pPr eaLnBrk="1" hangingPunct="1"/>
            <a:r>
              <a:rPr lang="it-IT" altLang="it-IT" dirty="0">
                <a:solidFill>
                  <a:schemeClr val="bg1"/>
                </a:solidFill>
              </a:rPr>
              <a:t>l’aumento dell’assertività, </a:t>
            </a:r>
          </a:p>
          <a:p>
            <a:pPr eaLnBrk="1" hangingPunct="1"/>
            <a:r>
              <a:rPr lang="it-IT" altLang="it-IT" dirty="0">
                <a:solidFill>
                  <a:schemeClr val="bg1"/>
                </a:solidFill>
              </a:rPr>
              <a:t>il rilassamento e </a:t>
            </a:r>
          </a:p>
          <a:p>
            <a:pPr eaLnBrk="1" hangingPunct="1"/>
            <a:r>
              <a:rPr lang="it-IT" altLang="it-IT" dirty="0">
                <a:solidFill>
                  <a:schemeClr val="bg1"/>
                </a:solidFill>
              </a:rPr>
              <a:t>la gestione dello stress o </a:t>
            </a:r>
          </a:p>
          <a:p>
            <a:pPr eaLnBrk="1" hangingPunct="1"/>
            <a:r>
              <a:rPr lang="it-IT" altLang="it-IT" dirty="0">
                <a:solidFill>
                  <a:schemeClr val="bg1"/>
                </a:solidFill>
              </a:rPr>
              <a:t>la comunicazione interpersonale. </a:t>
            </a:r>
          </a:p>
          <a:p>
            <a:pPr eaLnBrk="1" hangingPunct="1"/>
            <a:endParaRPr lang="it-IT" altLang="it-IT"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45058" name="Titolo 1">
            <a:extLst>
              <a:ext uri="{FF2B5EF4-FFF2-40B4-BE49-F238E27FC236}">
                <a16:creationId xmlns:a16="http://schemas.microsoft.com/office/drawing/2014/main" id="{8BEED9C7-B8D5-447A-8004-A11B0DFBD7AD}"/>
              </a:ext>
            </a:extLst>
          </p:cNvPr>
          <p:cNvSpPr>
            <a:spLocks noGrp="1"/>
          </p:cNvSpPr>
          <p:nvPr>
            <p:ph type="title"/>
          </p:nvPr>
        </p:nvSpPr>
        <p:spPr/>
        <p:txBody>
          <a:bodyPr/>
          <a:lstStyle/>
          <a:p>
            <a:pPr eaLnBrk="1" hangingPunct="1"/>
            <a:endParaRPr lang="it-IT" altLang="it-IT"/>
          </a:p>
        </p:txBody>
      </p:sp>
      <p:sp>
        <p:nvSpPr>
          <p:cNvPr id="45059" name="Segnaposto contenuto 2">
            <a:extLst>
              <a:ext uri="{FF2B5EF4-FFF2-40B4-BE49-F238E27FC236}">
                <a16:creationId xmlns:a16="http://schemas.microsoft.com/office/drawing/2014/main" id="{2E77D8E1-1FE5-4F2F-A606-A5AC3FE6C5C1}"/>
              </a:ext>
            </a:extLst>
          </p:cNvPr>
          <p:cNvSpPr>
            <a:spLocks noGrp="1"/>
          </p:cNvSpPr>
          <p:nvPr>
            <p:ph idx="1"/>
          </p:nvPr>
        </p:nvSpPr>
        <p:spPr/>
        <p:txBody>
          <a:bodyPr/>
          <a:lstStyle/>
          <a:p>
            <a:pPr eaLnBrk="1" hangingPunct="1"/>
            <a:r>
              <a:rPr lang="it-IT" altLang="it-IT" dirty="0">
                <a:solidFill>
                  <a:schemeClr val="bg1"/>
                </a:solidFill>
              </a:rPr>
              <a:t>Mettendosi in una situazione ad alto rischio insopportabilmente allettante, si può sostenere di essere sopraffatti dalle circostanze esterne a cui è impossibile resistere. </a:t>
            </a:r>
          </a:p>
          <a:p>
            <a:pPr eaLnBrk="1" hangingPunct="1"/>
            <a:endParaRPr lang="it-IT" altLang="it-IT" dirty="0">
              <a:solidFill>
                <a:schemeClr val="bg1"/>
              </a:solidFill>
            </a:endParaRPr>
          </a:p>
          <a:p>
            <a:pPr eaLnBrk="1" hangingPunct="1"/>
            <a:endParaRPr lang="it-IT" altLang="it-IT"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46082" name="Titolo 1">
            <a:extLst>
              <a:ext uri="{FF2B5EF4-FFF2-40B4-BE49-F238E27FC236}">
                <a16:creationId xmlns:a16="http://schemas.microsoft.com/office/drawing/2014/main" id="{88B17BBA-2381-4665-B748-49F2B3127453}"/>
              </a:ext>
            </a:extLst>
          </p:cNvPr>
          <p:cNvSpPr>
            <a:spLocks noGrp="1"/>
          </p:cNvSpPr>
          <p:nvPr>
            <p:ph type="title"/>
          </p:nvPr>
        </p:nvSpPr>
        <p:spPr/>
        <p:txBody>
          <a:bodyPr/>
          <a:lstStyle/>
          <a:p>
            <a:pPr eaLnBrk="1" hangingPunct="1"/>
            <a:endParaRPr lang="it-IT" altLang="it-IT"/>
          </a:p>
        </p:txBody>
      </p:sp>
      <p:sp>
        <p:nvSpPr>
          <p:cNvPr id="46083" name="Segnaposto contenuto 2">
            <a:extLst>
              <a:ext uri="{FF2B5EF4-FFF2-40B4-BE49-F238E27FC236}">
                <a16:creationId xmlns:a16="http://schemas.microsoft.com/office/drawing/2014/main" id="{C6DD9779-9EC8-46AB-AD6F-10C75C2228BD}"/>
              </a:ext>
            </a:extLst>
          </p:cNvPr>
          <p:cNvSpPr>
            <a:spLocks noGrp="1"/>
          </p:cNvSpPr>
          <p:nvPr>
            <p:ph idx="1"/>
          </p:nvPr>
        </p:nvSpPr>
        <p:spPr/>
        <p:txBody>
          <a:bodyPr/>
          <a:lstStyle/>
          <a:p>
            <a:pPr eaLnBrk="1" hangingPunct="1"/>
            <a:r>
              <a:rPr lang="it-IT" altLang="it-IT" dirty="0">
                <a:solidFill>
                  <a:schemeClr val="bg1"/>
                </a:solidFill>
              </a:rPr>
              <a:t>Un vantaggio finale del provocare la ricaduta in questo modo consiste nel fatto che l’individuo può cercare di evitare di assumersi personalmente la responsabilità dell’episodio della ricaduta</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7CC309-80D5-4B97-893A-27D89F1C23D8}"/>
              </a:ext>
            </a:extLst>
          </p:cNvPr>
          <p:cNvSpPr>
            <a:spLocks noGrp="1"/>
          </p:cNvSpPr>
          <p:nvPr>
            <p:ph type="title"/>
          </p:nvPr>
        </p:nvSpPr>
        <p:spPr/>
        <p:txBody>
          <a:bodyPr rtlCol="0">
            <a:normAutofit fontScale="90000"/>
          </a:bodyPr>
          <a:lstStyle/>
          <a:p>
            <a:pPr eaLnBrk="1" fontAlgn="auto" hangingPunct="1">
              <a:spcAft>
                <a:spcPts val="0"/>
              </a:spcAft>
              <a:defRPr/>
            </a:pPr>
            <a:r>
              <a:rPr lang="it-IT" dirty="0"/>
              <a:t>FORMULAZIONE </a:t>
            </a:r>
            <a:r>
              <a:rPr lang="it-IT" dirty="0" err="1"/>
              <a:t>DI</a:t>
            </a:r>
            <a:r>
              <a:rPr lang="it-IT" dirty="0"/>
              <a:t> SCOPI:</a:t>
            </a:r>
            <a:br>
              <a:rPr lang="it-IT" dirty="0"/>
            </a:br>
            <a:endParaRPr lang="it-IT" dirty="0"/>
          </a:p>
        </p:txBody>
      </p:sp>
      <p:sp>
        <p:nvSpPr>
          <p:cNvPr id="3" name="Segnaposto contenuto 2">
            <a:extLst>
              <a:ext uri="{FF2B5EF4-FFF2-40B4-BE49-F238E27FC236}">
                <a16:creationId xmlns:a16="http://schemas.microsoft.com/office/drawing/2014/main" id="{9F588F4D-F4AA-4F75-9242-FA20607EB1AC}"/>
              </a:ext>
            </a:extLst>
          </p:cNvPr>
          <p:cNvSpPr>
            <a:spLocks noGrp="1"/>
          </p:cNvSpPr>
          <p:nvPr>
            <p:ph idx="1"/>
          </p:nvPr>
        </p:nvSpPr>
        <p:spPr/>
        <p:txBody>
          <a:bodyPr rtlCol="0">
            <a:normAutofit fontScale="55000" lnSpcReduction="20000"/>
          </a:bodyPr>
          <a:lstStyle/>
          <a:p>
            <a:pPr eaLnBrk="1" fontAlgn="auto" hangingPunct="1">
              <a:spcAft>
                <a:spcPts val="0"/>
              </a:spcAft>
              <a:defRPr/>
            </a:pPr>
            <a:r>
              <a:rPr lang="it-IT" dirty="0">
                <a:solidFill>
                  <a:schemeClr val="bg1"/>
                </a:solidFill>
              </a:rPr>
              <a:t>	ok                                                             NON OK</a:t>
            </a:r>
          </a:p>
          <a:p>
            <a:pPr eaLnBrk="1" fontAlgn="auto" hangingPunct="1">
              <a:spcAft>
                <a:spcPts val="0"/>
              </a:spcAft>
              <a:defRPr/>
            </a:pPr>
            <a:r>
              <a:rPr lang="it-IT" dirty="0">
                <a:solidFill>
                  <a:schemeClr val="bg1"/>
                </a:solidFill>
              </a:rPr>
              <a:t>POSITIVO                           		non stare più in ansia</a:t>
            </a:r>
          </a:p>
          <a:p>
            <a:pPr eaLnBrk="1" fontAlgn="auto" hangingPunct="1">
              <a:spcAft>
                <a:spcPts val="0"/>
              </a:spcAft>
              <a:defRPr/>
            </a:pPr>
            <a:r>
              <a:rPr lang="it-IT" dirty="0">
                <a:solidFill>
                  <a:schemeClr val="bg1"/>
                </a:solidFill>
              </a:rPr>
              <a:t>APPROPRIATO ED ADEGUATO          	strangolare vecchiette al parco</a:t>
            </a:r>
          </a:p>
          <a:p>
            <a:pPr eaLnBrk="1" fontAlgn="auto" hangingPunct="1">
              <a:spcAft>
                <a:spcPts val="0"/>
              </a:spcAft>
              <a:defRPr/>
            </a:pPr>
            <a:r>
              <a:rPr lang="it-IT" dirty="0">
                <a:solidFill>
                  <a:schemeClr val="bg1"/>
                </a:solidFill>
              </a:rPr>
              <a:t>DIPENDENTE DA ME                           	mio marito non deve trattarmi così</a:t>
            </a:r>
          </a:p>
          <a:p>
            <a:pPr eaLnBrk="1" fontAlgn="auto" hangingPunct="1">
              <a:spcAft>
                <a:spcPts val="0"/>
              </a:spcAft>
              <a:defRPr/>
            </a:pPr>
            <a:r>
              <a:rPr lang="it-IT" dirty="0">
                <a:solidFill>
                  <a:schemeClr val="bg1"/>
                </a:solidFill>
              </a:rPr>
              <a:t>IN ACCORDO CON ALTRI SCOPI       	passare esami serve per la laurea</a:t>
            </a:r>
          </a:p>
          <a:p>
            <a:pPr eaLnBrk="1" fontAlgn="auto" hangingPunct="1">
              <a:spcAft>
                <a:spcPts val="0"/>
              </a:spcAft>
              <a:defRPr/>
            </a:pPr>
            <a:r>
              <a:rPr lang="it-IT" dirty="0">
                <a:solidFill>
                  <a:schemeClr val="bg1"/>
                </a:solidFill>
              </a:rPr>
              <a:t>REALISTICO POSSIBILE RAGGIUNGIBILE o presidente della </a:t>
            </a:r>
            <a:r>
              <a:rPr lang="it-IT" dirty="0" err="1">
                <a:solidFill>
                  <a:schemeClr val="bg1"/>
                </a:solidFill>
              </a:rPr>
              <a:t>repub</a:t>
            </a:r>
            <a:r>
              <a:rPr lang="it-IT" dirty="0">
                <a:solidFill>
                  <a:schemeClr val="bg1"/>
                </a:solidFill>
              </a:rPr>
              <a:t> o niente</a:t>
            </a:r>
          </a:p>
          <a:p>
            <a:pPr eaLnBrk="1" fontAlgn="auto" hangingPunct="1">
              <a:spcAft>
                <a:spcPts val="0"/>
              </a:spcAft>
              <a:defRPr/>
            </a:pPr>
            <a:r>
              <a:rPr lang="it-IT" dirty="0">
                <a:solidFill>
                  <a:schemeClr val="bg1"/>
                </a:solidFill>
              </a:rPr>
              <a:t>SEMPLICE E LIMITATO                       </a:t>
            </a:r>
          </a:p>
          <a:p>
            <a:pPr eaLnBrk="1" fontAlgn="auto" hangingPunct="1">
              <a:spcAft>
                <a:spcPts val="0"/>
              </a:spcAft>
              <a:defRPr/>
            </a:pPr>
            <a:r>
              <a:rPr lang="it-IT" dirty="0">
                <a:solidFill>
                  <a:schemeClr val="bg1"/>
                </a:solidFill>
              </a:rPr>
              <a:t>MODESTO POSSIBILISTA                  	donna di 40 </a:t>
            </a:r>
            <a:r>
              <a:rPr lang="it-IT" dirty="0" err="1">
                <a:solidFill>
                  <a:schemeClr val="bg1"/>
                </a:solidFill>
              </a:rPr>
              <a:t>aa</a:t>
            </a:r>
            <a:r>
              <a:rPr lang="it-IT" dirty="0">
                <a:solidFill>
                  <a:schemeClr val="bg1"/>
                </a:solidFill>
              </a:rPr>
              <a:t> che vuole diventare ballerina scala</a:t>
            </a:r>
          </a:p>
          <a:p>
            <a:pPr eaLnBrk="1" fontAlgn="auto" hangingPunct="1">
              <a:spcAft>
                <a:spcPts val="0"/>
              </a:spcAft>
              <a:defRPr/>
            </a:pPr>
            <a:r>
              <a:rPr lang="it-IT" dirty="0">
                <a:solidFill>
                  <a:schemeClr val="bg1"/>
                </a:solidFill>
              </a:rPr>
              <a:t>SPECIFICO                                           </a:t>
            </a:r>
          </a:p>
          <a:p>
            <a:pPr eaLnBrk="1" fontAlgn="auto" hangingPunct="1">
              <a:spcAft>
                <a:spcPts val="0"/>
              </a:spcAft>
              <a:defRPr/>
            </a:pPr>
            <a:r>
              <a:rPr lang="it-IT" dirty="0">
                <a:solidFill>
                  <a:schemeClr val="bg1"/>
                </a:solidFill>
              </a:rPr>
              <a:t>CONCRETO</a:t>
            </a:r>
          </a:p>
          <a:p>
            <a:pPr eaLnBrk="1" fontAlgn="auto" hangingPunct="1">
              <a:spcAft>
                <a:spcPts val="0"/>
              </a:spcAft>
              <a:defRPr/>
            </a:pPr>
            <a:r>
              <a:rPr lang="it-IT" dirty="0">
                <a:solidFill>
                  <a:schemeClr val="bg1"/>
                </a:solidFill>
              </a:rPr>
              <a:t>PRECISO E MISURABILE                   	voglio essere più donna</a:t>
            </a:r>
          </a:p>
          <a:p>
            <a:pPr eaLnBrk="1" fontAlgn="auto" hangingPunct="1">
              <a:spcAft>
                <a:spcPts val="0"/>
              </a:spcAft>
              <a:defRPr/>
            </a:pPr>
            <a:r>
              <a:rPr lang="it-IT" dirty="0">
                <a:solidFill>
                  <a:schemeClr val="bg1"/>
                </a:solidFill>
              </a:rPr>
              <a:t>VERIFICABILE</a:t>
            </a:r>
          </a:p>
          <a:p>
            <a:pPr eaLnBrk="1" fontAlgn="auto" hangingPunct="1">
              <a:spcAft>
                <a:spcPts val="0"/>
              </a:spcAft>
              <a:defRPr/>
            </a:pPr>
            <a:r>
              <a:rPr lang="it-IT" dirty="0">
                <a:solidFill>
                  <a:schemeClr val="bg1"/>
                </a:solidFill>
              </a:rPr>
              <a:t>GRATIFICANTE                                    	più rinforzi che punizioni</a:t>
            </a:r>
          </a:p>
          <a:p>
            <a:pPr eaLnBrk="1" fontAlgn="auto" hangingPunct="1">
              <a:spcAft>
                <a:spcPts val="0"/>
              </a:spcAft>
              <a:defRPr/>
            </a:pPr>
            <a:r>
              <a:rPr lang="it-IT" dirty="0">
                <a:solidFill>
                  <a:schemeClr val="bg1"/>
                </a:solidFill>
              </a:rPr>
              <a:t>TALE DA ARRICCHIRE COMPORTAMENTO aggiungere non togliere</a:t>
            </a:r>
          </a:p>
          <a:p>
            <a:pPr eaLnBrk="1" fontAlgn="auto" hangingPunct="1">
              <a:spcAft>
                <a:spcPts val="0"/>
              </a:spcAft>
              <a:defRPr/>
            </a:pPr>
            <a:r>
              <a:rPr lang="it-IT" dirty="0">
                <a:solidFill>
                  <a:schemeClr val="bg1"/>
                </a:solidFill>
              </a:rPr>
              <a:t>in terapia non si toglie la malattia si raggiunge il benessere</a:t>
            </a:r>
          </a:p>
          <a:p>
            <a:pPr eaLnBrk="1" fontAlgn="auto" hangingPunct="1">
              <a:spcAft>
                <a:spcPts val="0"/>
              </a:spcAft>
              <a:defRPr/>
            </a:pPr>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38C870-7F8A-E94B-835C-9856FB217D9D}"/>
              </a:ext>
            </a:extLst>
          </p:cNvPr>
          <p:cNvSpPr>
            <a:spLocks noGrp="1"/>
          </p:cNvSpPr>
          <p:nvPr>
            <p:ph type="title"/>
          </p:nvPr>
        </p:nvSpPr>
        <p:spPr>
          <a:xfrm>
            <a:off x="0" y="-4250241"/>
            <a:ext cx="10515600" cy="1325563"/>
          </a:xfrm>
        </p:spPr>
        <p:txBody>
          <a:bodyPr/>
          <a:lstStyle/>
          <a:p>
            <a:endParaRPr lang="it-IT"/>
          </a:p>
        </p:txBody>
      </p:sp>
      <p:sp>
        <p:nvSpPr>
          <p:cNvPr id="3" name="Segnaposto contenuto 2">
            <a:extLst>
              <a:ext uri="{FF2B5EF4-FFF2-40B4-BE49-F238E27FC236}">
                <a16:creationId xmlns:a16="http://schemas.microsoft.com/office/drawing/2014/main" id="{56877C0A-3A99-6A4F-997E-1F9983A0A8A1}"/>
              </a:ext>
            </a:extLst>
          </p:cNvPr>
          <p:cNvSpPr>
            <a:spLocks noGrp="1"/>
          </p:cNvSpPr>
          <p:nvPr>
            <p:ph idx="1"/>
          </p:nvPr>
        </p:nvSpPr>
        <p:spPr/>
        <p:txBody>
          <a:bodyPr/>
          <a:lstStyle/>
          <a:p>
            <a:r>
              <a:rPr lang="it-IT" dirty="0"/>
              <a:t>Di ogni caso si guardano le 4 P. Fattori predisponenti Precipitanti Perpetuanti e Protettivi. Tutti i casi sono costituiti da circoli viziosi. In terapia comportamentale si attribuisce particolare importanza ai fattori di mantenimento ovvero i fattori perpetuanti che non sono solamente di natura comportamentale. </a:t>
            </a:r>
          </a:p>
        </p:txBody>
      </p:sp>
    </p:spTree>
    <p:extLst>
      <p:ext uri="{BB962C8B-B14F-4D97-AF65-F5344CB8AC3E}">
        <p14:creationId xmlns:p14="http://schemas.microsoft.com/office/powerpoint/2010/main" val="244217869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6ADD23-4E4E-4686-88BF-6E977A88D59E}"/>
              </a:ext>
            </a:extLst>
          </p:cNvPr>
          <p:cNvSpPr>
            <a:spLocks noGrp="1"/>
          </p:cNvSpPr>
          <p:nvPr>
            <p:ph type="title"/>
          </p:nvPr>
        </p:nvSpPr>
        <p:spPr/>
        <p:txBody>
          <a:bodyPr rtlCol="0">
            <a:normAutofit fontScale="90000"/>
          </a:bodyPr>
          <a:lstStyle/>
          <a:p>
            <a:pPr eaLnBrk="1" fontAlgn="auto" hangingPunct="1">
              <a:spcAft>
                <a:spcPts val="0"/>
              </a:spcAft>
              <a:defRPr/>
            </a:pPr>
            <a:r>
              <a:rPr lang="it-IT" dirty="0">
                <a:solidFill>
                  <a:schemeClr val="bg1"/>
                </a:solidFill>
              </a:rPr>
              <a:t>Discriminazione dello stimolo</a:t>
            </a:r>
            <a:br>
              <a:rPr lang="it-IT" dirty="0"/>
            </a:br>
            <a:endParaRPr lang="it-IT" dirty="0"/>
          </a:p>
        </p:txBody>
      </p:sp>
      <p:sp>
        <p:nvSpPr>
          <p:cNvPr id="3" name="Segnaposto contenuto 2">
            <a:extLst>
              <a:ext uri="{FF2B5EF4-FFF2-40B4-BE49-F238E27FC236}">
                <a16:creationId xmlns:a16="http://schemas.microsoft.com/office/drawing/2014/main" id="{414A2628-9DBD-474F-8999-6D66ED4994F4}"/>
              </a:ext>
            </a:extLst>
          </p:cNvPr>
          <p:cNvSpPr>
            <a:spLocks noGrp="1"/>
          </p:cNvSpPr>
          <p:nvPr>
            <p:ph idx="1"/>
          </p:nvPr>
        </p:nvSpPr>
        <p:spPr/>
        <p:txBody>
          <a:bodyPr rtlCol="0">
            <a:normAutofit lnSpcReduction="10000"/>
          </a:bodyPr>
          <a:lstStyle/>
          <a:p>
            <a:pPr eaLnBrk="1" fontAlgn="auto" hangingPunct="1">
              <a:spcAft>
                <a:spcPts val="0"/>
              </a:spcAft>
              <a:defRPr/>
            </a:pPr>
            <a:r>
              <a:rPr lang="it-IT" dirty="0" err="1">
                <a:solidFill>
                  <a:schemeClr val="bg1"/>
                </a:solidFill>
              </a:rPr>
              <a:t>Es</a:t>
            </a:r>
            <a:r>
              <a:rPr lang="it-IT" dirty="0">
                <a:solidFill>
                  <a:schemeClr val="bg1"/>
                </a:solidFill>
              </a:rPr>
              <a:t> capriole opportune in palestra meno ad un colloquio di lavoro, </a:t>
            </a:r>
          </a:p>
          <a:p>
            <a:pPr eaLnBrk="1" fontAlgn="auto" hangingPunct="1">
              <a:spcAft>
                <a:spcPts val="0"/>
              </a:spcAft>
              <a:defRPr/>
            </a:pPr>
            <a:r>
              <a:rPr lang="it-IT" dirty="0">
                <a:solidFill>
                  <a:schemeClr val="bg1"/>
                </a:solidFill>
              </a:rPr>
              <a:t>parolacce ok all’osteria meno in chiesa, </a:t>
            </a:r>
          </a:p>
          <a:p>
            <a:pPr eaLnBrk="1" fontAlgn="auto" hangingPunct="1">
              <a:spcAft>
                <a:spcPts val="0"/>
              </a:spcAft>
              <a:defRPr/>
            </a:pPr>
            <a:r>
              <a:rPr lang="it-IT" dirty="0">
                <a:solidFill>
                  <a:schemeClr val="bg1"/>
                </a:solidFill>
              </a:rPr>
              <a:t>si passa col verde e ci si ferma col rosso. </a:t>
            </a:r>
          </a:p>
          <a:p>
            <a:pPr eaLnBrk="1" fontAlgn="auto" hangingPunct="1">
              <a:spcAft>
                <a:spcPts val="0"/>
              </a:spcAft>
              <a:defRPr/>
            </a:pPr>
            <a:r>
              <a:rPr lang="it-IT" dirty="0">
                <a:solidFill>
                  <a:schemeClr val="bg1"/>
                </a:solidFill>
              </a:rPr>
              <a:t>Controllo dello stimolo, guardare la maestra selezionare il piano quando si entra in ascensore. Chiedere il dolce dopo il pasto.</a:t>
            </a:r>
          </a:p>
          <a:p>
            <a:pPr eaLnBrk="1" fontAlgn="auto" hangingPunct="1">
              <a:spcAft>
                <a:spcPts val="0"/>
              </a:spcAft>
              <a:defRPr/>
            </a:pPr>
            <a:r>
              <a:rPr lang="it-IT" dirty="0">
                <a:solidFill>
                  <a:schemeClr val="bg1"/>
                </a:solidFill>
              </a:rPr>
              <a:t> A volte stimoli discriminativi difficili da riconoscere, </a:t>
            </a:r>
            <a:r>
              <a:rPr lang="it-IT" dirty="0" err="1">
                <a:solidFill>
                  <a:schemeClr val="bg1"/>
                </a:solidFill>
              </a:rPr>
              <a:t>es</a:t>
            </a:r>
            <a:r>
              <a:rPr lang="it-IT" dirty="0">
                <a:solidFill>
                  <a:schemeClr val="bg1"/>
                </a:solidFill>
              </a:rPr>
              <a:t> moglie è dell’umore giusto per fare sex e marito non distingue segnali. </a:t>
            </a:r>
          </a:p>
          <a:p>
            <a:pPr eaLnBrk="1" fontAlgn="auto" hangingPunct="1">
              <a:spcAft>
                <a:spcPts val="0"/>
              </a:spcAft>
              <a:defRPr/>
            </a:pPr>
            <a:endParaRPr lang="it-IT"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49154" name="Titolo 1">
            <a:extLst>
              <a:ext uri="{FF2B5EF4-FFF2-40B4-BE49-F238E27FC236}">
                <a16:creationId xmlns:a16="http://schemas.microsoft.com/office/drawing/2014/main" id="{DB428E73-5FAA-42DB-8DE1-6A8E6AA31075}"/>
              </a:ext>
            </a:extLst>
          </p:cNvPr>
          <p:cNvSpPr>
            <a:spLocks noGrp="1"/>
          </p:cNvSpPr>
          <p:nvPr>
            <p:ph type="title"/>
          </p:nvPr>
        </p:nvSpPr>
        <p:spPr/>
        <p:txBody>
          <a:bodyPr/>
          <a:lstStyle/>
          <a:p>
            <a:pPr eaLnBrk="1" hangingPunct="1"/>
            <a:endParaRPr lang="it-IT" altLang="it-IT"/>
          </a:p>
        </p:txBody>
      </p:sp>
      <p:sp>
        <p:nvSpPr>
          <p:cNvPr id="3" name="Segnaposto contenuto 2">
            <a:extLst>
              <a:ext uri="{FF2B5EF4-FFF2-40B4-BE49-F238E27FC236}">
                <a16:creationId xmlns:a16="http://schemas.microsoft.com/office/drawing/2014/main" id="{26D0E095-862C-4938-9E59-1495FF7347E5}"/>
              </a:ext>
            </a:extLst>
          </p:cNvPr>
          <p:cNvSpPr>
            <a:spLocks noGrp="1"/>
          </p:cNvSpPr>
          <p:nvPr>
            <p:ph idx="1"/>
          </p:nvPr>
        </p:nvSpPr>
        <p:spPr/>
        <p:txBody>
          <a:bodyPr rtlCol="0">
            <a:normAutofit/>
          </a:bodyPr>
          <a:lstStyle/>
          <a:p>
            <a:pPr eaLnBrk="1" fontAlgn="auto" hangingPunct="1">
              <a:spcAft>
                <a:spcPts val="0"/>
              </a:spcAft>
              <a:defRPr/>
            </a:pPr>
            <a:r>
              <a:rPr lang="it-IT" dirty="0">
                <a:solidFill>
                  <a:schemeClr val="bg1"/>
                </a:solidFill>
              </a:rPr>
              <a:t>A volte se non si risponde a stimoli discriminativi proposti ne conseguono eventi sgradevoli. Bussate e vi sarà aperto, chiedete e vi sarà data. </a:t>
            </a:r>
          </a:p>
          <a:p>
            <a:pPr eaLnBrk="1" fontAlgn="auto" hangingPunct="1">
              <a:spcAft>
                <a:spcPts val="0"/>
              </a:spcAft>
              <a:defRPr/>
            </a:pPr>
            <a:r>
              <a:rPr lang="it-IT" dirty="0">
                <a:solidFill>
                  <a:schemeClr val="bg1"/>
                </a:solidFill>
              </a:rPr>
              <a:t>Persone che non avendo appreso codici di comportamento da ragazzi hanno estreme difficoltà a farlo da adulti. Incapacità di discriminazione o errori di generalizzazione . </a:t>
            </a:r>
            <a:r>
              <a:rPr lang="it-IT" dirty="0" err="1">
                <a:solidFill>
                  <a:schemeClr val="bg1"/>
                </a:solidFill>
              </a:rPr>
              <a:t>es</a:t>
            </a:r>
            <a:r>
              <a:rPr lang="it-IT" dirty="0">
                <a:solidFill>
                  <a:schemeClr val="bg1"/>
                </a:solidFill>
              </a:rPr>
              <a:t> pensare che una sia disponibile solo per ampia scollatura, o non capire che è disponibile quando lancia messaggi per lei chiari.</a:t>
            </a:r>
          </a:p>
          <a:p>
            <a:pPr eaLnBrk="1" fontAlgn="auto" hangingPunct="1">
              <a:spcAft>
                <a:spcPts val="0"/>
              </a:spcAft>
              <a:buNone/>
              <a:defRPr/>
            </a:pPr>
            <a:endParaRPr lang="it-IT" dirty="0">
              <a:solidFill>
                <a:schemeClr val="bg1"/>
              </a:solidFill>
            </a:endParaRPr>
          </a:p>
          <a:p>
            <a:pPr eaLnBrk="1" fontAlgn="auto" hangingPunct="1">
              <a:spcAft>
                <a:spcPts val="0"/>
              </a:spcAft>
              <a:defRPr/>
            </a:pPr>
            <a:endParaRPr lang="it-IT"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50178" name="Titolo 1">
            <a:extLst>
              <a:ext uri="{FF2B5EF4-FFF2-40B4-BE49-F238E27FC236}">
                <a16:creationId xmlns:a16="http://schemas.microsoft.com/office/drawing/2014/main" id="{DC708FEE-8950-4E40-959D-3A2BC45A660D}"/>
              </a:ext>
            </a:extLst>
          </p:cNvPr>
          <p:cNvSpPr>
            <a:spLocks noGrp="1"/>
          </p:cNvSpPr>
          <p:nvPr>
            <p:ph type="title"/>
          </p:nvPr>
        </p:nvSpPr>
        <p:spPr/>
        <p:txBody>
          <a:bodyPr/>
          <a:lstStyle/>
          <a:p>
            <a:pPr eaLnBrk="1" hangingPunct="1"/>
            <a:endParaRPr lang="it-IT" altLang="it-IT"/>
          </a:p>
        </p:txBody>
      </p:sp>
      <p:sp>
        <p:nvSpPr>
          <p:cNvPr id="3" name="Segnaposto contenuto 2">
            <a:extLst>
              <a:ext uri="{FF2B5EF4-FFF2-40B4-BE49-F238E27FC236}">
                <a16:creationId xmlns:a16="http://schemas.microsoft.com/office/drawing/2014/main" id="{754B661A-44D7-4563-95A2-696B9EF992A9}"/>
              </a:ext>
            </a:extLst>
          </p:cNvPr>
          <p:cNvSpPr>
            <a:spLocks noGrp="1"/>
          </p:cNvSpPr>
          <p:nvPr>
            <p:ph idx="1"/>
          </p:nvPr>
        </p:nvSpPr>
        <p:spPr/>
        <p:txBody>
          <a:bodyPr rtlCol="0">
            <a:normAutofit lnSpcReduction="10000"/>
          </a:bodyPr>
          <a:lstStyle/>
          <a:p>
            <a:pPr eaLnBrk="1" fontAlgn="auto" hangingPunct="1">
              <a:spcAft>
                <a:spcPts val="0"/>
              </a:spcAft>
              <a:defRPr/>
            </a:pPr>
            <a:r>
              <a:rPr lang="it-IT" dirty="0">
                <a:solidFill>
                  <a:schemeClr val="bg1"/>
                </a:solidFill>
              </a:rPr>
              <a:t>Importante all’inizio usare segnali chiari e non pretendere telepatia. T</a:t>
            </a:r>
          </a:p>
          <a:p>
            <a:pPr eaLnBrk="1" fontAlgn="auto" hangingPunct="1">
              <a:spcAft>
                <a:spcPts val="0"/>
              </a:spcAft>
              <a:defRPr/>
            </a:pPr>
            <a:r>
              <a:rPr lang="it-IT" dirty="0" err="1">
                <a:solidFill>
                  <a:schemeClr val="bg1"/>
                </a:solidFill>
              </a:rPr>
              <a:t>raining</a:t>
            </a:r>
            <a:r>
              <a:rPr lang="it-IT" dirty="0">
                <a:solidFill>
                  <a:schemeClr val="bg1"/>
                </a:solidFill>
              </a:rPr>
              <a:t> di assertività come mezzo per fornire segnali chiari e comprensibili. </a:t>
            </a:r>
          </a:p>
          <a:p>
            <a:pPr eaLnBrk="1" fontAlgn="auto" hangingPunct="1">
              <a:spcAft>
                <a:spcPts val="0"/>
              </a:spcAft>
              <a:defRPr/>
            </a:pPr>
            <a:r>
              <a:rPr lang="it-IT" dirty="0">
                <a:solidFill>
                  <a:schemeClr val="bg1"/>
                </a:solidFill>
              </a:rPr>
              <a:t>Stimolo deve essere chiaramente diverso per più di una dimensione, possibilmente presentatola solo (</a:t>
            </a:r>
            <a:r>
              <a:rPr lang="it-IT" dirty="0" err="1">
                <a:solidFill>
                  <a:schemeClr val="bg1"/>
                </a:solidFill>
              </a:rPr>
              <a:t>es</a:t>
            </a:r>
            <a:r>
              <a:rPr lang="it-IT" dirty="0">
                <a:solidFill>
                  <a:schemeClr val="bg1"/>
                </a:solidFill>
              </a:rPr>
              <a:t> lettera in cui una che mai avete baciato firma “bacioni o un bacione” è abbastanza fuorviante ed anche un po’ imbarazzante.) </a:t>
            </a:r>
          </a:p>
          <a:p>
            <a:pPr eaLnBrk="1" fontAlgn="auto" hangingPunct="1">
              <a:spcAft>
                <a:spcPts val="0"/>
              </a:spcAft>
              <a:defRPr/>
            </a:pPr>
            <a:r>
              <a:rPr lang="it-IT" dirty="0">
                <a:solidFill>
                  <a:schemeClr val="bg1"/>
                </a:solidFill>
              </a:rPr>
              <a:t>Consentire alla persona di poter dare attenzione allo stimolo</a:t>
            </a:r>
            <a:r>
              <a:rPr lang="it-IT" dirty="0"/>
              <a:t>.  </a:t>
            </a:r>
          </a:p>
          <a:p>
            <a:pPr eaLnBrk="1" fontAlgn="auto" hangingPunct="1">
              <a:spcAft>
                <a:spcPts val="0"/>
              </a:spcAft>
              <a:defRPr/>
            </a:pPr>
            <a:endParaRPr lang="it-IT"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51202" name="Titolo 1">
            <a:extLst>
              <a:ext uri="{FF2B5EF4-FFF2-40B4-BE49-F238E27FC236}">
                <a16:creationId xmlns:a16="http://schemas.microsoft.com/office/drawing/2014/main" id="{22A29D26-A13D-459F-A2E3-61BB867792AF}"/>
              </a:ext>
            </a:extLst>
          </p:cNvPr>
          <p:cNvSpPr>
            <a:spLocks noGrp="1"/>
          </p:cNvSpPr>
          <p:nvPr>
            <p:ph type="title"/>
          </p:nvPr>
        </p:nvSpPr>
        <p:spPr/>
        <p:txBody>
          <a:bodyPr/>
          <a:lstStyle/>
          <a:p>
            <a:pPr eaLnBrk="1" hangingPunct="1"/>
            <a:endParaRPr lang="it-IT" altLang="it-IT"/>
          </a:p>
        </p:txBody>
      </p:sp>
      <p:sp>
        <p:nvSpPr>
          <p:cNvPr id="3" name="Segnaposto contenuto 2">
            <a:extLst>
              <a:ext uri="{FF2B5EF4-FFF2-40B4-BE49-F238E27FC236}">
                <a16:creationId xmlns:a16="http://schemas.microsoft.com/office/drawing/2014/main" id="{792A7595-1F23-4A17-8238-14D58781DAAD}"/>
              </a:ext>
            </a:extLst>
          </p:cNvPr>
          <p:cNvSpPr>
            <a:spLocks noGrp="1"/>
          </p:cNvSpPr>
          <p:nvPr>
            <p:ph idx="1"/>
          </p:nvPr>
        </p:nvSpPr>
        <p:spPr/>
        <p:txBody>
          <a:bodyPr rtlCol="0">
            <a:normAutofit/>
          </a:bodyPr>
          <a:lstStyle/>
          <a:p>
            <a:pPr eaLnBrk="1" fontAlgn="auto" hangingPunct="1">
              <a:spcAft>
                <a:spcPts val="0"/>
              </a:spcAft>
              <a:defRPr/>
            </a:pPr>
            <a:r>
              <a:rPr lang="it-IT" dirty="0">
                <a:solidFill>
                  <a:schemeClr val="bg1"/>
                </a:solidFill>
              </a:rPr>
              <a:t>Gradualmente si insegna alla persona a rispondere a stimoli sempre più sottili</a:t>
            </a:r>
          </a:p>
          <a:p>
            <a:pPr eaLnBrk="1" fontAlgn="auto" hangingPunct="1">
              <a:spcAft>
                <a:spcPts val="0"/>
              </a:spcAft>
              <a:defRPr/>
            </a:pPr>
            <a:r>
              <a:rPr lang="it-IT" dirty="0">
                <a:solidFill>
                  <a:schemeClr val="bg1"/>
                </a:solidFill>
              </a:rPr>
              <a:t>Comportamento governato da regole (</a:t>
            </a:r>
            <a:r>
              <a:rPr lang="it-IT" dirty="0" err="1">
                <a:solidFill>
                  <a:schemeClr val="bg1"/>
                </a:solidFill>
              </a:rPr>
              <a:t>es</a:t>
            </a:r>
            <a:r>
              <a:rPr lang="it-IT" dirty="0">
                <a:solidFill>
                  <a:schemeClr val="bg1"/>
                </a:solidFill>
              </a:rPr>
              <a:t> mio cartello ricontrollare la trascrizione delle espressioni) una regola descrive una contingenza di rinforzo, </a:t>
            </a:r>
          </a:p>
          <a:p>
            <a:pPr eaLnBrk="1" fontAlgn="auto" hangingPunct="1">
              <a:spcAft>
                <a:spcPts val="0"/>
              </a:spcAft>
              <a:defRPr/>
            </a:pPr>
            <a:r>
              <a:rPr lang="it-IT" dirty="0">
                <a:solidFill>
                  <a:schemeClr val="bg1"/>
                </a:solidFill>
              </a:rPr>
              <a:t>animali governati da contingenze esseri umani possono essere governati da regole.</a:t>
            </a:r>
          </a:p>
          <a:p>
            <a:pPr eaLnBrk="1" fontAlgn="auto" hangingPunct="1">
              <a:spcAft>
                <a:spcPts val="0"/>
              </a:spcAft>
              <a:buNone/>
              <a:defRPr/>
            </a:pPr>
            <a:r>
              <a:rPr lang="it-IT" dirty="0">
                <a:solidFill>
                  <a:schemeClr val="bg1"/>
                </a:solidFill>
              </a:rPr>
              <a:t> </a:t>
            </a:r>
          </a:p>
          <a:p>
            <a:pPr eaLnBrk="1" fontAlgn="auto" hangingPunct="1">
              <a:spcAft>
                <a:spcPts val="0"/>
              </a:spcAft>
              <a:defRPr/>
            </a:pPr>
            <a:endParaRPr lang="it-IT"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52226" name="Titolo 1">
            <a:extLst>
              <a:ext uri="{FF2B5EF4-FFF2-40B4-BE49-F238E27FC236}">
                <a16:creationId xmlns:a16="http://schemas.microsoft.com/office/drawing/2014/main" id="{347BE827-5BC8-44B1-9014-C3B6093C900F}"/>
              </a:ext>
            </a:extLst>
          </p:cNvPr>
          <p:cNvSpPr>
            <a:spLocks noGrp="1"/>
          </p:cNvSpPr>
          <p:nvPr>
            <p:ph type="title"/>
          </p:nvPr>
        </p:nvSpPr>
        <p:spPr/>
        <p:txBody>
          <a:bodyPr/>
          <a:lstStyle/>
          <a:p>
            <a:pPr eaLnBrk="1" hangingPunct="1"/>
            <a:endParaRPr lang="it-IT" altLang="it-IT"/>
          </a:p>
        </p:txBody>
      </p:sp>
      <p:sp>
        <p:nvSpPr>
          <p:cNvPr id="52227" name="Segnaposto contenuto 2">
            <a:extLst>
              <a:ext uri="{FF2B5EF4-FFF2-40B4-BE49-F238E27FC236}">
                <a16:creationId xmlns:a16="http://schemas.microsoft.com/office/drawing/2014/main" id="{8A68A2F4-A631-4DFF-BF5B-30879972D339}"/>
              </a:ext>
            </a:extLst>
          </p:cNvPr>
          <p:cNvSpPr>
            <a:spLocks noGrp="1"/>
          </p:cNvSpPr>
          <p:nvPr>
            <p:ph idx="1"/>
          </p:nvPr>
        </p:nvSpPr>
        <p:spPr/>
        <p:txBody>
          <a:bodyPr/>
          <a:lstStyle/>
          <a:p>
            <a:pPr eaLnBrk="1" hangingPunct="1"/>
            <a:r>
              <a:rPr lang="it-IT" altLang="it-IT" dirty="0">
                <a:solidFill>
                  <a:schemeClr val="bg1"/>
                </a:solidFill>
              </a:rPr>
              <a:t>Le situazioni ad alto rischio possono essere differenti, ma le principali riguardano:</a:t>
            </a:r>
          </a:p>
          <a:p>
            <a:pPr eaLnBrk="1" hangingPunct="1"/>
            <a:r>
              <a:rPr lang="it-IT" altLang="it-IT" dirty="0">
                <a:solidFill>
                  <a:schemeClr val="bg1"/>
                </a:solidFill>
              </a:rPr>
              <a:t>stati emotivi negativi: come frustrazione, rabbia, ansia, depressione, noia, </a:t>
            </a:r>
            <a:r>
              <a:rPr lang="it-IT" altLang="it-IT" dirty="0" err="1">
                <a:solidFill>
                  <a:schemeClr val="bg1"/>
                </a:solidFill>
              </a:rPr>
              <a:t>ecc</a:t>
            </a:r>
            <a:r>
              <a:rPr lang="it-IT" altLang="it-IT" dirty="0">
                <a:solidFill>
                  <a:schemeClr val="bg1"/>
                </a:solidFill>
              </a:rPr>
              <a:t>, che si verificano precedentemente o durante il primo errore;</a:t>
            </a:r>
          </a:p>
          <a:p>
            <a:pPr eaLnBrk="1" hangingPunct="1"/>
            <a:endParaRPr lang="it-IT" altLang="it-IT"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53250" name="Titolo 1">
            <a:extLst>
              <a:ext uri="{FF2B5EF4-FFF2-40B4-BE49-F238E27FC236}">
                <a16:creationId xmlns:a16="http://schemas.microsoft.com/office/drawing/2014/main" id="{ACD38752-63AB-4F25-AD28-82585226C867}"/>
              </a:ext>
            </a:extLst>
          </p:cNvPr>
          <p:cNvSpPr>
            <a:spLocks noGrp="1"/>
          </p:cNvSpPr>
          <p:nvPr>
            <p:ph type="title"/>
          </p:nvPr>
        </p:nvSpPr>
        <p:spPr/>
        <p:txBody>
          <a:bodyPr/>
          <a:lstStyle/>
          <a:p>
            <a:pPr eaLnBrk="1" hangingPunct="1"/>
            <a:endParaRPr lang="it-IT" altLang="it-IT"/>
          </a:p>
        </p:txBody>
      </p:sp>
      <p:sp>
        <p:nvSpPr>
          <p:cNvPr id="53251" name="Segnaposto contenuto 2">
            <a:extLst>
              <a:ext uri="{FF2B5EF4-FFF2-40B4-BE49-F238E27FC236}">
                <a16:creationId xmlns:a16="http://schemas.microsoft.com/office/drawing/2014/main" id="{1B5ACA6B-DE66-45DD-A4B8-FC9CAC7BA9BE}"/>
              </a:ext>
            </a:extLst>
          </p:cNvPr>
          <p:cNvSpPr>
            <a:spLocks noGrp="1"/>
          </p:cNvSpPr>
          <p:nvPr>
            <p:ph idx="1"/>
          </p:nvPr>
        </p:nvSpPr>
        <p:spPr/>
        <p:txBody>
          <a:bodyPr/>
          <a:lstStyle/>
          <a:p>
            <a:pPr eaLnBrk="1" hangingPunct="1"/>
            <a:r>
              <a:rPr lang="it-IT" altLang="it-IT" dirty="0">
                <a:solidFill>
                  <a:schemeClr val="bg1"/>
                </a:solidFill>
              </a:rPr>
              <a:t>conflitto interpersonale: associato a qualsiasi rapporto interpersonale come il matrimonio, l’amicizia, i familiari o le relazioni tra datore di lavoro e dipendente.  </a:t>
            </a:r>
          </a:p>
          <a:p>
            <a:pPr eaLnBrk="1" hangingPunct="1"/>
            <a:r>
              <a:rPr lang="it-IT" altLang="it-IT" dirty="0">
                <a:solidFill>
                  <a:schemeClr val="bg1"/>
                </a:solidFill>
              </a:rPr>
              <a:t>pressione sociale:   può essere diretta o indiretta.</a:t>
            </a:r>
          </a:p>
          <a:p>
            <a:pPr eaLnBrk="1" hangingPunct="1"/>
            <a:endParaRPr lang="it-IT" altLang="it-IT"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54274" name="Titolo 1">
            <a:extLst>
              <a:ext uri="{FF2B5EF4-FFF2-40B4-BE49-F238E27FC236}">
                <a16:creationId xmlns:a16="http://schemas.microsoft.com/office/drawing/2014/main" id="{9022D4AA-14B2-4A67-8A63-2BE2CD4F7E43}"/>
              </a:ext>
            </a:extLst>
          </p:cNvPr>
          <p:cNvSpPr>
            <a:spLocks noGrp="1"/>
          </p:cNvSpPr>
          <p:nvPr>
            <p:ph type="title"/>
          </p:nvPr>
        </p:nvSpPr>
        <p:spPr/>
        <p:txBody>
          <a:bodyPr/>
          <a:lstStyle/>
          <a:p>
            <a:pPr eaLnBrk="1" hangingPunct="1"/>
            <a:endParaRPr lang="it-IT" altLang="it-IT"/>
          </a:p>
        </p:txBody>
      </p:sp>
      <p:sp>
        <p:nvSpPr>
          <p:cNvPr id="54275" name="Segnaposto contenuto 2">
            <a:extLst>
              <a:ext uri="{FF2B5EF4-FFF2-40B4-BE49-F238E27FC236}">
                <a16:creationId xmlns:a16="http://schemas.microsoft.com/office/drawing/2014/main" id="{F6C0395F-D157-406B-806D-3DF2326CFDC9}"/>
              </a:ext>
            </a:extLst>
          </p:cNvPr>
          <p:cNvSpPr>
            <a:spLocks noGrp="1"/>
          </p:cNvSpPr>
          <p:nvPr>
            <p:ph idx="1"/>
          </p:nvPr>
        </p:nvSpPr>
        <p:spPr/>
        <p:txBody>
          <a:bodyPr/>
          <a:lstStyle/>
          <a:p>
            <a:pPr eaLnBrk="1" hangingPunct="1"/>
            <a:r>
              <a:rPr lang="it-IT" altLang="it-IT" dirty="0">
                <a:solidFill>
                  <a:schemeClr val="bg1"/>
                </a:solidFill>
              </a:rPr>
              <a:t>Un soggetto che affronta con successo una situazione a rischio è probabile che sperimenti una sensazione di padronanza o la percezione del controllo</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469D82-EC3F-49A3-B431-F882E97ACD23}"/>
              </a:ext>
            </a:extLst>
          </p:cNvPr>
          <p:cNvSpPr>
            <a:spLocks noGrp="1"/>
          </p:cNvSpPr>
          <p:nvPr>
            <p:ph type="title"/>
          </p:nvPr>
        </p:nvSpPr>
        <p:spPr/>
        <p:txBody>
          <a:bodyPr rtlCol="0">
            <a:normAutofit fontScale="90000"/>
          </a:bodyPr>
          <a:lstStyle/>
          <a:p>
            <a:pPr eaLnBrk="1" fontAlgn="auto" hangingPunct="1">
              <a:spcAft>
                <a:spcPts val="0"/>
              </a:spcAft>
              <a:defRPr/>
            </a:pPr>
            <a:r>
              <a:rPr lang="it-IT" dirty="0">
                <a:solidFill>
                  <a:schemeClr val="bg1"/>
                </a:solidFill>
              </a:rPr>
              <a:t>Fading</a:t>
            </a:r>
            <a:br>
              <a:rPr lang="it-IT" dirty="0"/>
            </a:br>
            <a:endParaRPr lang="it-IT" dirty="0"/>
          </a:p>
        </p:txBody>
      </p:sp>
      <p:sp>
        <p:nvSpPr>
          <p:cNvPr id="3" name="Segnaposto contenuto 2">
            <a:extLst>
              <a:ext uri="{FF2B5EF4-FFF2-40B4-BE49-F238E27FC236}">
                <a16:creationId xmlns:a16="http://schemas.microsoft.com/office/drawing/2014/main" id="{4AFC5371-5A09-4EAB-9AFD-9BE276EFC696}"/>
              </a:ext>
            </a:extLst>
          </p:cNvPr>
          <p:cNvSpPr>
            <a:spLocks noGrp="1"/>
          </p:cNvSpPr>
          <p:nvPr>
            <p:ph idx="1"/>
          </p:nvPr>
        </p:nvSpPr>
        <p:spPr/>
        <p:txBody>
          <a:bodyPr rtlCol="0">
            <a:normAutofit fontScale="77500" lnSpcReduction="20000"/>
          </a:bodyPr>
          <a:lstStyle/>
          <a:p>
            <a:pPr eaLnBrk="1" fontAlgn="auto" hangingPunct="1">
              <a:spcAft>
                <a:spcPts val="0"/>
              </a:spcAft>
              <a:defRPr/>
            </a:pPr>
            <a:r>
              <a:rPr lang="it-IT" dirty="0">
                <a:solidFill>
                  <a:schemeClr val="bg1"/>
                </a:solidFill>
              </a:rPr>
              <a:t>Cambiamento graduale di uno stimolo che controlla la risposta in modo tale che alla fine la risposta compaia in seguito ad uno stimolo parzialmente cambiato o completamente nuovo, </a:t>
            </a:r>
          </a:p>
          <a:p>
            <a:pPr eaLnBrk="1" fontAlgn="auto" hangingPunct="1">
              <a:spcAft>
                <a:spcPts val="0"/>
              </a:spcAft>
              <a:defRPr/>
            </a:pPr>
            <a:r>
              <a:rPr lang="it-IT" dirty="0">
                <a:solidFill>
                  <a:schemeClr val="bg1"/>
                </a:solidFill>
              </a:rPr>
              <a:t>Insegnare a camminare o bicicletta si diminuisce gradualmente aiuto, scuola guida sempre meno istruzioni verbali.</a:t>
            </a:r>
          </a:p>
          <a:p>
            <a:pPr eaLnBrk="1" fontAlgn="auto" hangingPunct="1">
              <a:spcAft>
                <a:spcPts val="0"/>
              </a:spcAft>
              <a:defRPr/>
            </a:pPr>
            <a:r>
              <a:rPr lang="it-IT" dirty="0">
                <a:solidFill>
                  <a:schemeClr val="bg1"/>
                </a:solidFill>
              </a:rPr>
              <a:t> Si può imparare anche senza commettere errori, gli errori poi vengono estinti ma questo è processo impegnativo </a:t>
            </a:r>
          </a:p>
          <a:p>
            <a:pPr eaLnBrk="1" fontAlgn="auto" hangingPunct="1">
              <a:spcAft>
                <a:spcPts val="0"/>
              </a:spcAft>
              <a:defRPr/>
            </a:pPr>
            <a:r>
              <a:rPr lang="it-IT" dirty="0">
                <a:solidFill>
                  <a:schemeClr val="bg1"/>
                </a:solidFill>
              </a:rPr>
              <a:t> iniziare con </a:t>
            </a:r>
            <a:r>
              <a:rPr lang="it-IT" dirty="0" err="1">
                <a:solidFill>
                  <a:schemeClr val="bg1"/>
                </a:solidFill>
              </a:rPr>
              <a:t>prompt</a:t>
            </a:r>
            <a:r>
              <a:rPr lang="it-IT" dirty="0">
                <a:solidFill>
                  <a:schemeClr val="bg1"/>
                </a:solidFill>
              </a:rPr>
              <a:t> fisici, gestuali e verbali, ridurre il verbale, annullare il fisico e lasciare un minimo gestuale. </a:t>
            </a:r>
          </a:p>
          <a:p>
            <a:pPr eaLnBrk="1" fontAlgn="auto" hangingPunct="1">
              <a:spcAft>
                <a:spcPts val="0"/>
              </a:spcAft>
              <a:defRPr/>
            </a:pPr>
            <a:r>
              <a:rPr lang="it-IT" dirty="0" err="1">
                <a:solidFill>
                  <a:schemeClr val="bg1"/>
                </a:solidFill>
              </a:rPr>
              <a:t>Es</a:t>
            </a:r>
            <a:r>
              <a:rPr lang="it-IT" dirty="0">
                <a:solidFill>
                  <a:schemeClr val="bg1"/>
                </a:solidFill>
              </a:rPr>
              <a:t> imparare gradualmente a colorare all’interno di figure ed a scrivere usando linee con puntini, togliendo poi gradualmente  i puntini.. e sin persona che non ha mai avuto rapporti sex meglio iniziare da baci casti e progredire gradualmente. </a:t>
            </a:r>
          </a:p>
          <a:p>
            <a:pPr eaLnBrk="1" fontAlgn="auto" hangingPunct="1">
              <a:spcAft>
                <a:spcPts val="0"/>
              </a:spcAft>
              <a:defRPr/>
            </a:pPr>
            <a:endParaRPr lang="it-IT"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56322" name="Titolo 1">
            <a:extLst>
              <a:ext uri="{FF2B5EF4-FFF2-40B4-BE49-F238E27FC236}">
                <a16:creationId xmlns:a16="http://schemas.microsoft.com/office/drawing/2014/main" id="{AE814352-1D99-4E5F-8D87-A6B0E78B6D58}"/>
              </a:ext>
            </a:extLst>
          </p:cNvPr>
          <p:cNvSpPr>
            <a:spLocks noGrp="1"/>
          </p:cNvSpPr>
          <p:nvPr>
            <p:ph type="title"/>
          </p:nvPr>
        </p:nvSpPr>
        <p:spPr/>
        <p:txBody>
          <a:bodyPr/>
          <a:lstStyle/>
          <a:p>
            <a:pPr eaLnBrk="1" hangingPunct="1"/>
            <a:endParaRPr lang="it-IT" altLang="it-IT"/>
          </a:p>
        </p:txBody>
      </p:sp>
      <p:sp>
        <p:nvSpPr>
          <p:cNvPr id="3" name="Segnaposto contenuto 2">
            <a:extLst>
              <a:ext uri="{FF2B5EF4-FFF2-40B4-BE49-F238E27FC236}">
                <a16:creationId xmlns:a16="http://schemas.microsoft.com/office/drawing/2014/main" id="{AB2F23DB-C3DC-4E5C-A68C-601F7AA43A77}"/>
              </a:ext>
            </a:extLst>
          </p:cNvPr>
          <p:cNvSpPr>
            <a:spLocks noGrp="1"/>
          </p:cNvSpPr>
          <p:nvPr>
            <p:ph idx="1"/>
          </p:nvPr>
        </p:nvSpPr>
        <p:spPr/>
        <p:txBody>
          <a:bodyPr rtlCol="0">
            <a:normAutofit fontScale="77500" lnSpcReduction="20000"/>
          </a:bodyPr>
          <a:lstStyle/>
          <a:p>
            <a:pPr eaLnBrk="1" fontAlgn="auto" hangingPunct="1">
              <a:spcAft>
                <a:spcPts val="0"/>
              </a:spcAft>
              <a:defRPr/>
            </a:pPr>
            <a:r>
              <a:rPr lang="it-IT" dirty="0">
                <a:solidFill>
                  <a:schemeClr val="bg1"/>
                </a:solidFill>
              </a:rPr>
              <a:t>Fattori che determinano la efficacia del fading: </a:t>
            </a:r>
          </a:p>
          <a:p>
            <a:pPr eaLnBrk="1" fontAlgn="auto" hangingPunct="1">
              <a:spcAft>
                <a:spcPts val="0"/>
              </a:spcAft>
              <a:defRPr/>
            </a:pPr>
            <a:r>
              <a:rPr lang="it-IT" dirty="0">
                <a:solidFill>
                  <a:schemeClr val="bg1"/>
                </a:solidFill>
              </a:rPr>
              <a:t>selezionare comportamento finale in modo tale che possa essere mantenuto da rinforzi naturali </a:t>
            </a:r>
            <a:r>
              <a:rPr lang="it-IT" dirty="0" err="1">
                <a:solidFill>
                  <a:schemeClr val="bg1"/>
                </a:solidFill>
              </a:rPr>
              <a:t>es</a:t>
            </a:r>
            <a:r>
              <a:rPr lang="it-IT" dirty="0">
                <a:solidFill>
                  <a:schemeClr val="bg1"/>
                </a:solidFill>
              </a:rPr>
              <a:t> comportamento socialmente accettabile e fonte di gratificazioni, utile ed in accordo con altri fini. </a:t>
            </a:r>
          </a:p>
          <a:p>
            <a:pPr eaLnBrk="1" fontAlgn="auto" hangingPunct="1">
              <a:spcAft>
                <a:spcPts val="0"/>
              </a:spcAft>
              <a:defRPr/>
            </a:pPr>
            <a:r>
              <a:rPr lang="it-IT" dirty="0">
                <a:solidFill>
                  <a:schemeClr val="bg1"/>
                </a:solidFill>
              </a:rPr>
              <a:t>Stimolo iniziale deve evocare il comportamento desiderato ed essere eventualmente associato ad altri </a:t>
            </a:r>
            <a:r>
              <a:rPr lang="it-IT" dirty="0" err="1">
                <a:solidFill>
                  <a:schemeClr val="bg1"/>
                </a:solidFill>
              </a:rPr>
              <a:t>prompts</a:t>
            </a:r>
            <a:r>
              <a:rPr lang="it-IT" dirty="0">
                <a:solidFill>
                  <a:schemeClr val="bg1"/>
                </a:solidFill>
              </a:rPr>
              <a:t>, che sono stimoli aggiuntivi, verbali gestuali e fisici. </a:t>
            </a:r>
          </a:p>
          <a:p>
            <a:pPr eaLnBrk="1" fontAlgn="auto" hangingPunct="1">
              <a:spcAft>
                <a:spcPts val="0"/>
              </a:spcAft>
              <a:defRPr/>
            </a:pPr>
            <a:r>
              <a:rPr lang="it-IT" dirty="0">
                <a:solidFill>
                  <a:schemeClr val="bg1"/>
                </a:solidFill>
              </a:rPr>
              <a:t>I </a:t>
            </a:r>
            <a:r>
              <a:rPr lang="it-IT" dirty="0" err="1">
                <a:solidFill>
                  <a:schemeClr val="bg1"/>
                </a:solidFill>
              </a:rPr>
              <a:t>prompt</a:t>
            </a:r>
            <a:r>
              <a:rPr lang="it-IT" dirty="0">
                <a:solidFill>
                  <a:schemeClr val="bg1"/>
                </a:solidFill>
              </a:rPr>
              <a:t> possono essere esterni o interni (</a:t>
            </a:r>
            <a:r>
              <a:rPr lang="it-IT" dirty="0" err="1">
                <a:solidFill>
                  <a:schemeClr val="bg1"/>
                </a:solidFill>
              </a:rPr>
              <a:t>es</a:t>
            </a:r>
            <a:r>
              <a:rPr lang="it-IT" dirty="0">
                <a:solidFill>
                  <a:schemeClr val="bg1"/>
                </a:solidFill>
              </a:rPr>
              <a:t> nel guidare gradualmente si sente l’auto con orecchio e con sedere, all’inizio si seguono di più indicazioni dell’istruttore e regole ).</a:t>
            </a:r>
          </a:p>
          <a:p>
            <a:pPr eaLnBrk="1" fontAlgn="auto" hangingPunct="1">
              <a:spcAft>
                <a:spcPts val="0"/>
              </a:spcAft>
              <a:defRPr/>
            </a:pPr>
            <a:r>
              <a:rPr lang="it-IT" dirty="0">
                <a:solidFill>
                  <a:schemeClr val="bg1"/>
                </a:solidFill>
              </a:rPr>
              <a:t>Velocità del fading è importante, se troppo rapido compaiono errori, se troppo lento ci si annoia o si diventa dipendenti dai </a:t>
            </a:r>
            <a:r>
              <a:rPr lang="it-IT" dirty="0" err="1">
                <a:solidFill>
                  <a:schemeClr val="bg1"/>
                </a:solidFill>
              </a:rPr>
              <a:t>prompt</a:t>
            </a:r>
            <a:r>
              <a:rPr lang="it-IT" dirty="0">
                <a:solidFill>
                  <a:schemeClr val="bg1"/>
                </a:solidFill>
              </a:rPr>
              <a:t>.  </a:t>
            </a:r>
            <a:r>
              <a:rPr lang="it-IT" dirty="0" err="1">
                <a:solidFill>
                  <a:schemeClr val="bg1"/>
                </a:solidFill>
              </a:rPr>
              <a:t>Es</a:t>
            </a:r>
            <a:r>
              <a:rPr lang="it-IT" dirty="0">
                <a:solidFill>
                  <a:schemeClr val="bg1"/>
                </a:solidFill>
              </a:rPr>
              <a:t> scuola guida</a:t>
            </a:r>
          </a:p>
          <a:p>
            <a:pPr eaLnBrk="1" fontAlgn="auto" hangingPunct="1">
              <a:spcAft>
                <a:spcPts val="0"/>
              </a:spcAft>
              <a:defRPr/>
            </a:pPr>
            <a:r>
              <a:rPr lang="it-IT" dirty="0">
                <a:solidFill>
                  <a:schemeClr val="bg1"/>
                </a:solidFill>
              </a:rPr>
              <a:t>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57346" name="Titolo 1">
            <a:extLst>
              <a:ext uri="{FF2B5EF4-FFF2-40B4-BE49-F238E27FC236}">
                <a16:creationId xmlns:a16="http://schemas.microsoft.com/office/drawing/2014/main" id="{F990A970-B511-4D16-9BD5-703607CA70F4}"/>
              </a:ext>
            </a:extLst>
          </p:cNvPr>
          <p:cNvSpPr>
            <a:spLocks noGrp="1"/>
          </p:cNvSpPr>
          <p:nvPr>
            <p:ph type="title"/>
          </p:nvPr>
        </p:nvSpPr>
        <p:spPr/>
        <p:txBody>
          <a:bodyPr/>
          <a:lstStyle/>
          <a:p>
            <a:pPr eaLnBrk="1" hangingPunct="1"/>
            <a:endParaRPr lang="it-IT" altLang="it-IT"/>
          </a:p>
        </p:txBody>
      </p:sp>
      <p:sp>
        <p:nvSpPr>
          <p:cNvPr id="57347" name="Segnaposto contenuto 2">
            <a:extLst>
              <a:ext uri="{FF2B5EF4-FFF2-40B4-BE49-F238E27FC236}">
                <a16:creationId xmlns:a16="http://schemas.microsoft.com/office/drawing/2014/main" id="{ABF525FA-E6A5-4823-8F75-45691A918250}"/>
              </a:ext>
            </a:extLst>
          </p:cNvPr>
          <p:cNvSpPr>
            <a:spLocks noGrp="1"/>
          </p:cNvSpPr>
          <p:nvPr>
            <p:ph idx="1"/>
          </p:nvPr>
        </p:nvSpPr>
        <p:spPr/>
        <p:txBody>
          <a:bodyPr/>
          <a:lstStyle/>
          <a:p>
            <a:pPr eaLnBrk="1" hangingPunct="1"/>
            <a:r>
              <a:rPr lang="it-IT" altLang="it-IT" dirty="0">
                <a:solidFill>
                  <a:schemeClr val="bg1"/>
                </a:solidFill>
              </a:rPr>
              <a:t>L’individuo prepara il terreno per una ricaduta attraverso una serie di decisioni apparentemente irrilevanti, ciascuna delle quali lo avvicina di un passo dalla ricaduta.</a:t>
            </a:r>
          </a:p>
          <a:p>
            <a:pPr eaLnBrk="1" hangingPunct="1"/>
            <a:endParaRPr lang="it-IT" alt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748F0E-4EC8-564B-BD41-C963B2FED973}"/>
              </a:ext>
            </a:extLst>
          </p:cNvPr>
          <p:cNvSpPr>
            <a:spLocks noGrp="1"/>
          </p:cNvSpPr>
          <p:nvPr>
            <p:ph type="title"/>
          </p:nvPr>
        </p:nvSpPr>
        <p:spPr/>
        <p:txBody>
          <a:bodyPr/>
          <a:lstStyle/>
          <a:p>
            <a:r>
              <a:rPr lang="it-IT" dirty="0"/>
              <a:t>L approccio </a:t>
            </a:r>
            <a:r>
              <a:rPr lang="it-IT" dirty="0" err="1"/>
              <a:t>multimodale</a:t>
            </a:r>
            <a:r>
              <a:rPr lang="it-IT" dirty="0"/>
              <a:t> di Arnold Lazarus</a:t>
            </a:r>
            <a:br>
              <a:rPr lang="it-IT" dirty="0"/>
            </a:br>
            <a:endParaRPr lang="it-IT" dirty="0"/>
          </a:p>
        </p:txBody>
      </p:sp>
      <p:sp>
        <p:nvSpPr>
          <p:cNvPr id="3" name="Segnaposto contenuto 2">
            <a:extLst>
              <a:ext uri="{FF2B5EF4-FFF2-40B4-BE49-F238E27FC236}">
                <a16:creationId xmlns:a16="http://schemas.microsoft.com/office/drawing/2014/main" id="{6F39FB25-D0AD-8140-94ED-54201681E1DA}"/>
              </a:ext>
            </a:extLst>
          </p:cNvPr>
          <p:cNvSpPr>
            <a:spLocks noGrp="1"/>
          </p:cNvSpPr>
          <p:nvPr>
            <p:ph idx="1"/>
          </p:nvPr>
        </p:nvSpPr>
        <p:spPr>
          <a:xfrm>
            <a:off x="5143810" y="0"/>
            <a:ext cx="10515600" cy="4351338"/>
          </a:xfrm>
        </p:spPr>
        <p:txBody>
          <a:bodyPr/>
          <a:lstStyle/>
          <a:p>
            <a:endParaRPr lang="it-IT" dirty="0"/>
          </a:p>
        </p:txBody>
      </p:sp>
    </p:spTree>
    <p:extLst>
      <p:ext uri="{BB962C8B-B14F-4D97-AF65-F5344CB8AC3E}">
        <p14:creationId xmlns:p14="http://schemas.microsoft.com/office/powerpoint/2010/main" val="24215018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58370" name="Titolo 1">
            <a:extLst>
              <a:ext uri="{FF2B5EF4-FFF2-40B4-BE49-F238E27FC236}">
                <a16:creationId xmlns:a16="http://schemas.microsoft.com/office/drawing/2014/main" id="{1AF33E5C-7748-4C19-8378-758AAC9619D1}"/>
              </a:ext>
            </a:extLst>
          </p:cNvPr>
          <p:cNvSpPr>
            <a:spLocks noGrp="1"/>
          </p:cNvSpPr>
          <p:nvPr>
            <p:ph type="title"/>
          </p:nvPr>
        </p:nvSpPr>
        <p:spPr/>
        <p:txBody>
          <a:bodyPr/>
          <a:lstStyle/>
          <a:p>
            <a:pPr eaLnBrk="1" hangingPunct="1"/>
            <a:r>
              <a:rPr lang="it-IT" altLang="it-IT" dirty="0">
                <a:solidFill>
                  <a:schemeClr val="bg1"/>
                </a:solidFill>
              </a:rPr>
              <a:t>Token economy, </a:t>
            </a:r>
          </a:p>
        </p:txBody>
      </p:sp>
      <p:sp>
        <p:nvSpPr>
          <p:cNvPr id="58371" name="Segnaposto contenuto 2">
            <a:extLst>
              <a:ext uri="{FF2B5EF4-FFF2-40B4-BE49-F238E27FC236}">
                <a16:creationId xmlns:a16="http://schemas.microsoft.com/office/drawing/2014/main" id="{9EE0A6ED-9AD6-4ACC-BF9E-2B6FBD4916FC}"/>
              </a:ext>
            </a:extLst>
          </p:cNvPr>
          <p:cNvSpPr>
            <a:spLocks noGrp="1"/>
          </p:cNvSpPr>
          <p:nvPr>
            <p:ph idx="1"/>
          </p:nvPr>
        </p:nvSpPr>
        <p:spPr/>
        <p:txBody>
          <a:bodyPr/>
          <a:lstStyle/>
          <a:p>
            <a:pPr eaLnBrk="1" hangingPunct="1"/>
            <a:r>
              <a:rPr lang="it-IT" altLang="it-IT" dirty="0">
                <a:solidFill>
                  <a:schemeClr val="bg1"/>
                </a:solidFill>
              </a:rPr>
              <a:t>gettoni, pezzi di aliante, grafico che sale.  </a:t>
            </a:r>
          </a:p>
          <a:p>
            <a:pPr eaLnBrk="1" hangingPunct="1"/>
            <a:r>
              <a:rPr lang="it-IT" altLang="it-IT" dirty="0" err="1">
                <a:solidFill>
                  <a:schemeClr val="bg1"/>
                </a:solidFill>
              </a:rPr>
              <a:t>Rinforzatori</a:t>
            </a:r>
            <a:r>
              <a:rPr lang="it-IT" altLang="it-IT" dirty="0">
                <a:solidFill>
                  <a:schemeClr val="bg1"/>
                </a:solidFill>
              </a:rPr>
              <a:t> di sostegno e </a:t>
            </a:r>
            <a:r>
              <a:rPr lang="it-IT" altLang="it-IT" dirty="0" err="1">
                <a:solidFill>
                  <a:schemeClr val="bg1"/>
                </a:solidFill>
              </a:rPr>
              <a:t>rinforzatori</a:t>
            </a:r>
            <a:r>
              <a:rPr lang="it-IT" altLang="it-IT" dirty="0">
                <a:solidFill>
                  <a:schemeClr val="bg1"/>
                </a:solidFill>
              </a:rPr>
              <a:t> generalizzati es denaro e lodi</a:t>
            </a:r>
          </a:p>
          <a:p>
            <a:pPr eaLnBrk="1" hangingPunct="1"/>
            <a:endParaRPr lang="it-IT" altLang="it-IT"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B41684-A5B1-404C-850B-3CEE28025EA9}"/>
              </a:ext>
            </a:extLst>
          </p:cNvPr>
          <p:cNvSpPr>
            <a:spLocks noGrp="1"/>
          </p:cNvSpPr>
          <p:nvPr>
            <p:ph type="title"/>
          </p:nvPr>
        </p:nvSpPr>
        <p:spPr/>
        <p:txBody>
          <a:bodyPr rtlCol="0">
            <a:normAutofit fontScale="90000"/>
          </a:bodyPr>
          <a:lstStyle/>
          <a:p>
            <a:pPr eaLnBrk="1" fontAlgn="auto" hangingPunct="1">
              <a:spcAft>
                <a:spcPts val="0"/>
              </a:spcAft>
              <a:defRPr/>
            </a:pPr>
            <a:r>
              <a:rPr lang="it-IT" dirty="0" err="1">
                <a:solidFill>
                  <a:schemeClr val="bg1"/>
                </a:solidFill>
              </a:rPr>
              <a:t>chaining</a:t>
            </a:r>
            <a:br>
              <a:rPr lang="it-IT" dirty="0"/>
            </a:br>
            <a:endParaRPr lang="it-IT" dirty="0"/>
          </a:p>
        </p:txBody>
      </p:sp>
      <p:sp>
        <p:nvSpPr>
          <p:cNvPr id="59395" name="Segnaposto contenuto 2">
            <a:extLst>
              <a:ext uri="{FF2B5EF4-FFF2-40B4-BE49-F238E27FC236}">
                <a16:creationId xmlns:a16="http://schemas.microsoft.com/office/drawing/2014/main" id="{6619A283-8C98-4109-8A31-37843A2B24CB}"/>
              </a:ext>
            </a:extLst>
          </p:cNvPr>
          <p:cNvSpPr>
            <a:spLocks noGrp="1"/>
          </p:cNvSpPr>
          <p:nvPr>
            <p:ph idx="1"/>
          </p:nvPr>
        </p:nvSpPr>
        <p:spPr/>
        <p:txBody>
          <a:bodyPr/>
          <a:lstStyle/>
          <a:p>
            <a:pPr eaLnBrk="1" hangingPunct="1"/>
            <a:r>
              <a:rPr lang="it-IT" altLang="it-IT" dirty="0">
                <a:solidFill>
                  <a:schemeClr val="bg1"/>
                </a:solidFill>
              </a:rPr>
              <a:t>analisi del compito </a:t>
            </a:r>
          </a:p>
          <a:p>
            <a:pPr eaLnBrk="1" hangingPunct="1"/>
            <a:r>
              <a:rPr lang="it-IT" altLang="it-IT" dirty="0">
                <a:solidFill>
                  <a:schemeClr val="bg1"/>
                </a:solidFill>
              </a:rPr>
              <a:t>insegnare sequenza nel modo normale</a:t>
            </a:r>
          </a:p>
          <a:p>
            <a:pPr eaLnBrk="1" hangingPunct="1"/>
            <a:r>
              <a:rPr lang="it-IT" altLang="it-IT" dirty="0">
                <a:solidFill>
                  <a:schemeClr val="bg1"/>
                </a:solidFill>
              </a:rPr>
              <a:t>fading di aiuti</a:t>
            </a:r>
          </a:p>
          <a:p>
            <a:pPr eaLnBrk="1" hangingPunct="1"/>
            <a:r>
              <a:rPr lang="it-IT" altLang="it-IT" dirty="0">
                <a:solidFill>
                  <a:schemeClr val="bg1"/>
                </a:solidFill>
              </a:rPr>
              <a:t>la fine della catena deve essere gratificante</a:t>
            </a:r>
          </a:p>
          <a:p>
            <a:pPr eaLnBrk="1" hangingPunct="1">
              <a:buFont typeface="Arial" panose="020B0604020202020204" pitchFamily="34" charset="0"/>
              <a:buNone/>
            </a:pPr>
            <a:r>
              <a:rPr lang="it-IT" altLang="it-IT" dirty="0">
                <a:solidFill>
                  <a:schemeClr val="bg1"/>
                </a:solidFill>
              </a:rPr>
              <a:t> </a:t>
            </a:r>
          </a:p>
          <a:p>
            <a:pPr eaLnBrk="1" hangingPunct="1"/>
            <a:endParaRPr lang="it-IT" altLang="it-IT"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88066" name="Titolo 1">
            <a:extLst>
              <a:ext uri="{FF2B5EF4-FFF2-40B4-BE49-F238E27FC236}">
                <a16:creationId xmlns:a16="http://schemas.microsoft.com/office/drawing/2014/main" id="{E0E07A6D-02CF-48DE-9D87-6C3717EFAFF0}"/>
              </a:ext>
            </a:extLst>
          </p:cNvPr>
          <p:cNvSpPr>
            <a:spLocks noGrp="1"/>
          </p:cNvSpPr>
          <p:nvPr>
            <p:ph type="title"/>
          </p:nvPr>
        </p:nvSpPr>
        <p:spPr/>
        <p:txBody>
          <a:bodyPr/>
          <a:lstStyle/>
          <a:p>
            <a:pPr eaLnBrk="1" hangingPunct="1"/>
            <a:r>
              <a:rPr lang="it-IT" altLang="it-IT" dirty="0">
                <a:solidFill>
                  <a:schemeClr val="bg1"/>
                </a:solidFill>
              </a:rPr>
              <a:t>TRAINING SPECIFICI</a:t>
            </a:r>
          </a:p>
        </p:txBody>
      </p:sp>
      <p:sp>
        <p:nvSpPr>
          <p:cNvPr id="88067" name="Segnaposto contenuto 2">
            <a:extLst>
              <a:ext uri="{FF2B5EF4-FFF2-40B4-BE49-F238E27FC236}">
                <a16:creationId xmlns:a16="http://schemas.microsoft.com/office/drawing/2014/main" id="{179B826A-B9AB-4777-B8D6-1CC90DCD5F79}"/>
              </a:ext>
            </a:extLst>
          </p:cNvPr>
          <p:cNvSpPr>
            <a:spLocks noGrp="1"/>
          </p:cNvSpPr>
          <p:nvPr>
            <p:ph idx="1"/>
          </p:nvPr>
        </p:nvSpPr>
        <p:spPr/>
        <p:txBody>
          <a:bodyPr/>
          <a:lstStyle/>
          <a:p>
            <a:pPr eaLnBrk="1" hangingPunct="1"/>
            <a:r>
              <a:rPr lang="it-IT" altLang="it-IT" dirty="0">
                <a:solidFill>
                  <a:schemeClr val="bg1"/>
                </a:solidFill>
              </a:rPr>
              <a:t> l’assertività, la gestione dello stress, il training di rilassamento, la gestione della rabbia, le capacità di comunicazione, la terapia coniugale, le abilità sociali in genere e/o la determinazione. </a:t>
            </a:r>
          </a:p>
        </p:txBody>
      </p:sp>
      <p:sp>
        <p:nvSpPr>
          <p:cNvPr id="4" name="Segnaposto numero diapositiva 3">
            <a:extLst>
              <a:ext uri="{FF2B5EF4-FFF2-40B4-BE49-F238E27FC236}">
                <a16:creationId xmlns:a16="http://schemas.microsoft.com/office/drawing/2014/main" id="{A32B41AB-A3BF-4513-836E-24DA2952D9B4}"/>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fld id="{FD91A36E-98DC-4C07-B40F-E0949129DD36}" type="slidenum">
              <a:rPr lang="it-IT" altLang="it-IT">
                <a:solidFill>
                  <a:srgbClr val="FFFFFF"/>
                </a:solidFill>
                <a:latin typeface="Calibri" panose="020F0502020204030204" pitchFamily="34" charset="0"/>
              </a:rPr>
              <a:pPr eaLnBrk="1" fontAlgn="base" hangingPunct="1">
                <a:spcBef>
                  <a:spcPct val="0"/>
                </a:spcBef>
                <a:spcAft>
                  <a:spcPct val="0"/>
                </a:spcAft>
              </a:pPr>
              <a:t>142</a:t>
            </a:fld>
            <a:endParaRPr lang="it-IT" altLang="it-IT">
              <a:solidFill>
                <a:srgbClr val="FFFFFF"/>
              </a:solidFill>
              <a:latin typeface="Calibri" panose="020F0502020204030204" pitchFamily="34" charset="0"/>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89090" name="Titolo 1">
            <a:extLst>
              <a:ext uri="{FF2B5EF4-FFF2-40B4-BE49-F238E27FC236}">
                <a16:creationId xmlns:a16="http://schemas.microsoft.com/office/drawing/2014/main" id="{BBE8FE1B-E2A1-49D0-B6EA-893822952B9E}"/>
              </a:ext>
            </a:extLst>
          </p:cNvPr>
          <p:cNvSpPr>
            <a:spLocks noGrp="1"/>
          </p:cNvSpPr>
          <p:nvPr>
            <p:ph type="title"/>
          </p:nvPr>
        </p:nvSpPr>
        <p:spPr/>
        <p:txBody>
          <a:bodyPr/>
          <a:lstStyle/>
          <a:p>
            <a:pPr eaLnBrk="1" hangingPunct="1"/>
            <a:endParaRPr lang="it-IT" altLang="it-IT"/>
          </a:p>
        </p:txBody>
      </p:sp>
      <p:sp>
        <p:nvSpPr>
          <p:cNvPr id="89091" name="Segnaposto contenuto 2">
            <a:extLst>
              <a:ext uri="{FF2B5EF4-FFF2-40B4-BE49-F238E27FC236}">
                <a16:creationId xmlns:a16="http://schemas.microsoft.com/office/drawing/2014/main" id="{1D470F72-17A6-4CC7-B060-388B7EB18E75}"/>
              </a:ext>
            </a:extLst>
          </p:cNvPr>
          <p:cNvSpPr>
            <a:spLocks noGrp="1"/>
          </p:cNvSpPr>
          <p:nvPr>
            <p:ph idx="1"/>
          </p:nvPr>
        </p:nvSpPr>
        <p:spPr/>
        <p:txBody>
          <a:bodyPr/>
          <a:lstStyle/>
          <a:p>
            <a:pPr eaLnBrk="1" hangingPunct="1"/>
            <a:r>
              <a:rPr lang="it-IT" altLang="it-IT" dirty="0">
                <a:solidFill>
                  <a:schemeClr val="bg1"/>
                </a:solidFill>
              </a:rPr>
              <a:t>Nel training delle abilità la gamma dei metodi utilizzati comprende </a:t>
            </a:r>
          </a:p>
          <a:p>
            <a:pPr eaLnBrk="1" hangingPunct="1"/>
            <a:r>
              <a:rPr lang="it-IT" altLang="it-IT" dirty="0">
                <a:solidFill>
                  <a:schemeClr val="bg1"/>
                </a:solidFill>
              </a:rPr>
              <a:t>le prove di comportamento, </a:t>
            </a:r>
          </a:p>
          <a:p>
            <a:pPr eaLnBrk="1" hangingPunct="1"/>
            <a:r>
              <a:rPr lang="it-IT" altLang="it-IT" dirty="0">
                <a:solidFill>
                  <a:schemeClr val="bg1"/>
                </a:solidFill>
              </a:rPr>
              <a:t>l’istruzione, </a:t>
            </a:r>
          </a:p>
          <a:p>
            <a:pPr eaLnBrk="1" hangingPunct="1"/>
            <a:r>
              <a:rPr lang="it-IT" altLang="it-IT" dirty="0">
                <a:solidFill>
                  <a:schemeClr val="bg1"/>
                </a:solidFill>
              </a:rPr>
              <a:t>l’allenamento, un </a:t>
            </a:r>
          </a:p>
          <a:p>
            <a:pPr eaLnBrk="1" hangingPunct="1"/>
            <a:r>
              <a:rPr lang="it-IT" altLang="it-IT" dirty="0">
                <a:solidFill>
                  <a:schemeClr val="bg1"/>
                </a:solidFill>
              </a:rPr>
              <a:t>feedback valutativo, </a:t>
            </a:r>
          </a:p>
          <a:p>
            <a:pPr eaLnBrk="1" hangingPunct="1"/>
            <a:r>
              <a:rPr lang="it-IT" altLang="it-IT" dirty="0">
                <a:solidFill>
                  <a:schemeClr val="bg1"/>
                </a:solidFill>
              </a:rPr>
              <a:t>il modellamento ed il gioco di ruoli. </a:t>
            </a:r>
          </a:p>
          <a:p>
            <a:pPr eaLnBrk="1" hangingPunct="1"/>
            <a:endParaRPr lang="it-IT" altLang="it-IT" dirty="0"/>
          </a:p>
        </p:txBody>
      </p:sp>
      <p:sp>
        <p:nvSpPr>
          <p:cNvPr id="4" name="Segnaposto numero diapositiva 3">
            <a:extLst>
              <a:ext uri="{FF2B5EF4-FFF2-40B4-BE49-F238E27FC236}">
                <a16:creationId xmlns:a16="http://schemas.microsoft.com/office/drawing/2014/main" id="{40508BB7-DB8B-4E52-A7DA-FCB302F4245E}"/>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fld id="{2EC1E2F4-2D43-451A-9E22-8251208F5F0D}" type="slidenum">
              <a:rPr lang="it-IT" altLang="it-IT">
                <a:solidFill>
                  <a:srgbClr val="FFFFFF"/>
                </a:solidFill>
                <a:latin typeface="Calibri" panose="020F0502020204030204" pitchFamily="34" charset="0"/>
              </a:rPr>
              <a:pPr eaLnBrk="1" fontAlgn="base" hangingPunct="1">
                <a:spcBef>
                  <a:spcPct val="0"/>
                </a:spcBef>
                <a:spcAft>
                  <a:spcPct val="0"/>
                </a:spcAft>
              </a:pPr>
              <a:t>143</a:t>
            </a:fld>
            <a:endParaRPr lang="it-IT" altLang="it-IT">
              <a:solidFill>
                <a:srgbClr val="FFFFFF"/>
              </a:solidFill>
              <a:latin typeface="Calibri" panose="020F0502020204030204" pitchFamily="34" charset="0"/>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90114" name="Titolo 1">
            <a:extLst>
              <a:ext uri="{FF2B5EF4-FFF2-40B4-BE49-F238E27FC236}">
                <a16:creationId xmlns:a16="http://schemas.microsoft.com/office/drawing/2014/main" id="{6288B825-8BE2-47BC-9822-D76E87D62A74}"/>
              </a:ext>
            </a:extLst>
          </p:cNvPr>
          <p:cNvSpPr>
            <a:spLocks noGrp="1"/>
          </p:cNvSpPr>
          <p:nvPr>
            <p:ph type="title"/>
          </p:nvPr>
        </p:nvSpPr>
        <p:spPr/>
        <p:txBody>
          <a:bodyPr/>
          <a:lstStyle/>
          <a:p>
            <a:pPr eaLnBrk="1" hangingPunct="1"/>
            <a:endParaRPr lang="it-IT" altLang="it-IT"/>
          </a:p>
        </p:txBody>
      </p:sp>
      <p:sp>
        <p:nvSpPr>
          <p:cNvPr id="90115" name="Segnaposto contenuto 2">
            <a:extLst>
              <a:ext uri="{FF2B5EF4-FFF2-40B4-BE49-F238E27FC236}">
                <a16:creationId xmlns:a16="http://schemas.microsoft.com/office/drawing/2014/main" id="{7C15D430-6A86-4B23-B597-2B6AFD43EBE0}"/>
              </a:ext>
            </a:extLst>
          </p:cNvPr>
          <p:cNvSpPr>
            <a:spLocks noGrp="1"/>
          </p:cNvSpPr>
          <p:nvPr>
            <p:ph idx="1"/>
          </p:nvPr>
        </p:nvSpPr>
        <p:spPr/>
        <p:txBody>
          <a:bodyPr/>
          <a:lstStyle/>
          <a:p>
            <a:pPr eaLnBrk="1" hangingPunct="1"/>
            <a:r>
              <a:rPr lang="it-IT" altLang="it-IT" dirty="0"/>
              <a:t> </a:t>
            </a:r>
          </a:p>
          <a:p>
            <a:pPr eaLnBrk="1" hangingPunct="1"/>
            <a:r>
              <a:rPr lang="it-IT" altLang="it-IT" dirty="0">
                <a:solidFill>
                  <a:schemeClr val="bg1"/>
                </a:solidFill>
              </a:rPr>
              <a:t>Nella prova della ricaduta viene insegnato al paziente ad immaginare di essere coinvolto in situazioni reali ad alto rischio e ad eseguire comportamenti e pensieri di </a:t>
            </a:r>
            <a:r>
              <a:rPr lang="it-IT" altLang="it-IT" dirty="0" err="1">
                <a:solidFill>
                  <a:schemeClr val="bg1"/>
                </a:solidFill>
              </a:rPr>
              <a:t>coping</a:t>
            </a:r>
            <a:r>
              <a:rPr lang="it-IT" altLang="it-IT" dirty="0">
                <a:solidFill>
                  <a:schemeClr val="bg1"/>
                </a:solidFill>
              </a:rPr>
              <a:t> più adattivi. L’accento è posto sul </a:t>
            </a:r>
            <a:r>
              <a:rPr lang="it-IT" altLang="it-IT" dirty="0" err="1">
                <a:solidFill>
                  <a:schemeClr val="bg1"/>
                </a:solidFill>
              </a:rPr>
              <a:t>coping</a:t>
            </a:r>
            <a:r>
              <a:rPr lang="it-IT" altLang="it-IT" dirty="0">
                <a:solidFill>
                  <a:schemeClr val="bg1"/>
                </a:solidFill>
              </a:rPr>
              <a:t> attivo piuttosto che sul resistere alla tentazione. </a:t>
            </a:r>
          </a:p>
          <a:p>
            <a:pPr eaLnBrk="1" hangingPunct="1"/>
            <a:r>
              <a:rPr lang="it-IT" altLang="it-IT" dirty="0">
                <a:solidFill>
                  <a:schemeClr val="bg1"/>
                </a:solidFill>
              </a:rPr>
              <a:t> </a:t>
            </a:r>
          </a:p>
          <a:p>
            <a:pPr eaLnBrk="1" hangingPunct="1"/>
            <a:endParaRPr lang="it-IT" altLang="it-IT" dirty="0"/>
          </a:p>
          <a:p>
            <a:pPr eaLnBrk="1" hangingPunct="1"/>
            <a:endParaRPr lang="it-IT" altLang="it-IT" dirty="0"/>
          </a:p>
        </p:txBody>
      </p:sp>
      <p:sp>
        <p:nvSpPr>
          <p:cNvPr id="4" name="Segnaposto numero diapositiva 3">
            <a:extLst>
              <a:ext uri="{FF2B5EF4-FFF2-40B4-BE49-F238E27FC236}">
                <a16:creationId xmlns:a16="http://schemas.microsoft.com/office/drawing/2014/main" id="{C9013E15-F99F-4094-915E-41376A6A3557}"/>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fld id="{BE90CA55-D939-4C3C-B2D6-A632158A9412}" type="slidenum">
              <a:rPr lang="it-IT" altLang="it-IT">
                <a:solidFill>
                  <a:srgbClr val="FFFFFF"/>
                </a:solidFill>
                <a:latin typeface="Calibri" panose="020F0502020204030204" pitchFamily="34" charset="0"/>
              </a:rPr>
              <a:pPr eaLnBrk="1" fontAlgn="base" hangingPunct="1">
                <a:spcBef>
                  <a:spcPct val="0"/>
                </a:spcBef>
                <a:spcAft>
                  <a:spcPct val="0"/>
                </a:spcAft>
              </a:pPr>
              <a:t>144</a:t>
            </a:fld>
            <a:endParaRPr lang="it-IT" altLang="it-IT">
              <a:solidFill>
                <a:srgbClr val="FFFFFF"/>
              </a:solidFill>
              <a:latin typeface="Calibri" panose="020F0502020204030204" pitchFamily="34" charset="0"/>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91138" name="Titolo 1">
            <a:extLst>
              <a:ext uri="{FF2B5EF4-FFF2-40B4-BE49-F238E27FC236}">
                <a16:creationId xmlns:a16="http://schemas.microsoft.com/office/drawing/2014/main" id="{E2C7E537-15F2-4CFF-BF50-6F0F577E9E63}"/>
              </a:ext>
            </a:extLst>
          </p:cNvPr>
          <p:cNvSpPr>
            <a:spLocks noGrp="1"/>
          </p:cNvSpPr>
          <p:nvPr>
            <p:ph type="title"/>
          </p:nvPr>
        </p:nvSpPr>
        <p:spPr/>
        <p:txBody>
          <a:bodyPr/>
          <a:lstStyle/>
          <a:p>
            <a:pPr eaLnBrk="1" hangingPunct="1"/>
            <a:endParaRPr lang="it-IT" altLang="it-IT"/>
          </a:p>
        </p:txBody>
      </p:sp>
      <p:sp>
        <p:nvSpPr>
          <p:cNvPr id="91139" name="Segnaposto contenuto 2">
            <a:extLst>
              <a:ext uri="{FF2B5EF4-FFF2-40B4-BE49-F238E27FC236}">
                <a16:creationId xmlns:a16="http://schemas.microsoft.com/office/drawing/2014/main" id="{DF45B909-BD68-440D-869E-B6D9FDF8D090}"/>
              </a:ext>
            </a:extLst>
          </p:cNvPr>
          <p:cNvSpPr>
            <a:spLocks noGrp="1"/>
          </p:cNvSpPr>
          <p:nvPr>
            <p:ph idx="1"/>
          </p:nvPr>
        </p:nvSpPr>
        <p:spPr/>
        <p:txBody>
          <a:bodyPr/>
          <a:lstStyle/>
          <a:p>
            <a:pPr eaLnBrk="1" hangingPunct="1"/>
            <a:r>
              <a:rPr lang="it-IT" altLang="it-IT" dirty="0">
                <a:solidFill>
                  <a:schemeClr val="bg1"/>
                </a:solidFill>
              </a:rPr>
              <a:t>La reazione del paziente dopo il passo falso è un punto di intervento fondamentale nel modello della PR, dal momento che determina il livello del passaggio, graduale e progressivo, da un errore singolo e isolato ad una ricaduta conclamata</a:t>
            </a:r>
            <a:r>
              <a:rPr lang="it-IT" altLang="it-IT" dirty="0"/>
              <a:t>. </a:t>
            </a:r>
          </a:p>
        </p:txBody>
      </p:sp>
      <p:sp>
        <p:nvSpPr>
          <p:cNvPr id="4" name="Segnaposto numero diapositiva 3">
            <a:extLst>
              <a:ext uri="{FF2B5EF4-FFF2-40B4-BE49-F238E27FC236}">
                <a16:creationId xmlns:a16="http://schemas.microsoft.com/office/drawing/2014/main" id="{645EA15C-290C-4029-B94B-1D70F3756460}"/>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fld id="{5166F9D6-2313-40CD-B5E6-01B854BEABE9}" type="slidenum">
              <a:rPr lang="it-IT" altLang="it-IT">
                <a:solidFill>
                  <a:srgbClr val="FFFFFF"/>
                </a:solidFill>
                <a:latin typeface="Calibri" panose="020F0502020204030204" pitchFamily="34" charset="0"/>
              </a:rPr>
              <a:pPr eaLnBrk="1" fontAlgn="base" hangingPunct="1">
                <a:spcBef>
                  <a:spcPct val="0"/>
                </a:spcBef>
                <a:spcAft>
                  <a:spcPct val="0"/>
                </a:spcAft>
              </a:pPr>
              <a:t>145</a:t>
            </a:fld>
            <a:endParaRPr lang="it-IT" altLang="it-IT">
              <a:solidFill>
                <a:srgbClr val="FFFFFF"/>
              </a:solidFill>
              <a:latin typeface="Calibri" panose="020F0502020204030204" pitchFamily="34" charset="0"/>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92162" name="Titolo 1">
            <a:extLst>
              <a:ext uri="{FF2B5EF4-FFF2-40B4-BE49-F238E27FC236}">
                <a16:creationId xmlns:a16="http://schemas.microsoft.com/office/drawing/2014/main" id="{B67FB6FE-5D83-42C8-A498-9C0FD7C06538}"/>
              </a:ext>
            </a:extLst>
          </p:cNvPr>
          <p:cNvSpPr>
            <a:spLocks noGrp="1"/>
          </p:cNvSpPr>
          <p:nvPr>
            <p:ph type="title"/>
          </p:nvPr>
        </p:nvSpPr>
        <p:spPr/>
        <p:txBody>
          <a:bodyPr/>
          <a:lstStyle/>
          <a:p>
            <a:pPr eaLnBrk="1" hangingPunct="1"/>
            <a:endParaRPr lang="it-IT" altLang="it-IT"/>
          </a:p>
        </p:txBody>
      </p:sp>
      <p:sp>
        <p:nvSpPr>
          <p:cNvPr id="92163" name="Segnaposto contenuto 2">
            <a:extLst>
              <a:ext uri="{FF2B5EF4-FFF2-40B4-BE49-F238E27FC236}">
                <a16:creationId xmlns:a16="http://schemas.microsoft.com/office/drawing/2014/main" id="{050D76E9-7AA6-4C81-88B0-6DEA4D8E4606}"/>
              </a:ext>
            </a:extLst>
          </p:cNvPr>
          <p:cNvSpPr>
            <a:spLocks noGrp="1"/>
          </p:cNvSpPr>
          <p:nvPr>
            <p:ph idx="1"/>
          </p:nvPr>
        </p:nvSpPr>
        <p:spPr/>
        <p:txBody>
          <a:bodyPr/>
          <a:lstStyle/>
          <a:p>
            <a:pPr lvl="1" eaLnBrk="1" hangingPunct="1"/>
            <a:r>
              <a:rPr lang="it-IT" altLang="it-IT" dirty="0"/>
              <a:t> </a:t>
            </a:r>
          </a:p>
          <a:p>
            <a:pPr eaLnBrk="1" hangingPunct="1"/>
            <a:r>
              <a:rPr lang="it-IT" altLang="it-IT" dirty="0">
                <a:solidFill>
                  <a:schemeClr val="bg1"/>
                </a:solidFill>
              </a:rPr>
              <a:t>Il primo passo nel prevedere e trattare questa reazione consiste nell’ideare un contratto terapeutico esplicito per limitare l’entità della risposta dannosa (l’uso di cocaina) se si fa un errore. </a:t>
            </a:r>
          </a:p>
          <a:p>
            <a:pPr eaLnBrk="1" hangingPunct="1"/>
            <a:r>
              <a:rPr lang="it-IT" altLang="it-IT" dirty="0">
                <a:solidFill>
                  <a:schemeClr val="bg1"/>
                </a:solidFill>
              </a:rPr>
              <a:t> </a:t>
            </a:r>
          </a:p>
          <a:p>
            <a:pPr eaLnBrk="1" hangingPunct="1"/>
            <a:endParaRPr lang="it-IT" altLang="it-IT" dirty="0"/>
          </a:p>
          <a:p>
            <a:pPr eaLnBrk="1" hangingPunct="1"/>
            <a:endParaRPr lang="it-IT" altLang="it-IT" dirty="0"/>
          </a:p>
        </p:txBody>
      </p:sp>
      <p:sp>
        <p:nvSpPr>
          <p:cNvPr id="4" name="Segnaposto numero diapositiva 3">
            <a:extLst>
              <a:ext uri="{FF2B5EF4-FFF2-40B4-BE49-F238E27FC236}">
                <a16:creationId xmlns:a16="http://schemas.microsoft.com/office/drawing/2014/main" id="{9C0C90F3-D1BF-4A51-ACAD-A737F4417083}"/>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fld id="{AE2AFB8A-0E0E-4394-B3D4-DBF122BC3781}" type="slidenum">
              <a:rPr lang="it-IT" altLang="it-IT">
                <a:solidFill>
                  <a:srgbClr val="FFFFFF"/>
                </a:solidFill>
                <a:latin typeface="Calibri" panose="020F0502020204030204" pitchFamily="34" charset="0"/>
              </a:rPr>
              <a:pPr eaLnBrk="1" fontAlgn="base" hangingPunct="1">
                <a:spcBef>
                  <a:spcPct val="0"/>
                </a:spcBef>
                <a:spcAft>
                  <a:spcPct val="0"/>
                </a:spcAft>
              </a:pPr>
              <a:t>146</a:t>
            </a:fld>
            <a:endParaRPr lang="it-IT" altLang="it-IT">
              <a:solidFill>
                <a:srgbClr val="FFFFFF"/>
              </a:solidFill>
              <a:latin typeface="Calibri" panose="020F0502020204030204" pitchFamily="34" charset="0"/>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93186" name="Titolo 1">
            <a:extLst>
              <a:ext uri="{FF2B5EF4-FFF2-40B4-BE49-F238E27FC236}">
                <a16:creationId xmlns:a16="http://schemas.microsoft.com/office/drawing/2014/main" id="{C7A5D24C-A769-43A6-851E-945CFA604C24}"/>
              </a:ext>
            </a:extLst>
          </p:cNvPr>
          <p:cNvSpPr>
            <a:spLocks noGrp="1"/>
          </p:cNvSpPr>
          <p:nvPr>
            <p:ph type="title"/>
          </p:nvPr>
        </p:nvSpPr>
        <p:spPr/>
        <p:txBody>
          <a:bodyPr/>
          <a:lstStyle/>
          <a:p>
            <a:pPr eaLnBrk="1" hangingPunct="1"/>
            <a:endParaRPr lang="it-IT" altLang="it-IT"/>
          </a:p>
        </p:txBody>
      </p:sp>
      <p:sp>
        <p:nvSpPr>
          <p:cNvPr id="93187" name="Segnaposto contenuto 2">
            <a:extLst>
              <a:ext uri="{FF2B5EF4-FFF2-40B4-BE49-F238E27FC236}">
                <a16:creationId xmlns:a16="http://schemas.microsoft.com/office/drawing/2014/main" id="{FF742974-4B9A-4EA0-A8ED-CCB6066A3993}"/>
              </a:ext>
            </a:extLst>
          </p:cNvPr>
          <p:cNvSpPr>
            <a:spLocks noGrp="1"/>
          </p:cNvSpPr>
          <p:nvPr>
            <p:ph idx="1"/>
          </p:nvPr>
        </p:nvSpPr>
        <p:spPr/>
        <p:txBody>
          <a:bodyPr/>
          <a:lstStyle/>
          <a:p>
            <a:pPr eaLnBrk="1" hangingPunct="1"/>
            <a:r>
              <a:rPr lang="it-IT" altLang="it-IT" dirty="0"/>
              <a:t> </a:t>
            </a:r>
            <a:r>
              <a:rPr lang="it-IT" altLang="it-IT" dirty="0">
                <a:solidFill>
                  <a:schemeClr val="bg1"/>
                </a:solidFill>
              </a:rPr>
              <a:t>sviluppo di procedure d’intervento globale per un cambiamento dello stile di vita. migliorare lo stile di vita del paziente per accrescere la capacità di affrontare fattori di stress più pervasivi che fungono da antecedenti per situazioni ad alto rischio.</a:t>
            </a:r>
          </a:p>
          <a:p>
            <a:pPr eaLnBrk="1" hangingPunct="1"/>
            <a:endParaRPr lang="it-IT" altLang="it-IT" dirty="0"/>
          </a:p>
        </p:txBody>
      </p:sp>
      <p:sp>
        <p:nvSpPr>
          <p:cNvPr id="4" name="Segnaposto numero diapositiva 3">
            <a:extLst>
              <a:ext uri="{FF2B5EF4-FFF2-40B4-BE49-F238E27FC236}">
                <a16:creationId xmlns:a16="http://schemas.microsoft.com/office/drawing/2014/main" id="{6D31B5D7-0FA3-425B-AFF1-0462068B0E22}"/>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fld id="{6BA96E4D-E863-4923-ADE3-6A8997E36F8F}" type="slidenum">
              <a:rPr lang="it-IT" altLang="it-IT">
                <a:solidFill>
                  <a:srgbClr val="FFFFFF"/>
                </a:solidFill>
                <a:latin typeface="Calibri" panose="020F0502020204030204" pitchFamily="34" charset="0"/>
              </a:rPr>
              <a:pPr eaLnBrk="1" fontAlgn="base" hangingPunct="1">
                <a:spcBef>
                  <a:spcPct val="0"/>
                </a:spcBef>
                <a:spcAft>
                  <a:spcPct val="0"/>
                </a:spcAft>
              </a:pPr>
              <a:t>147</a:t>
            </a:fld>
            <a:endParaRPr lang="it-IT" altLang="it-IT">
              <a:solidFill>
                <a:srgbClr val="FFFFFF"/>
              </a:solidFill>
              <a:latin typeface="Calibri" panose="020F0502020204030204" pitchFamily="34" charset="0"/>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94210" name="Titolo 1">
            <a:extLst>
              <a:ext uri="{FF2B5EF4-FFF2-40B4-BE49-F238E27FC236}">
                <a16:creationId xmlns:a16="http://schemas.microsoft.com/office/drawing/2014/main" id="{7AB5F795-3178-45DC-8312-BD9F667A79F6}"/>
              </a:ext>
            </a:extLst>
          </p:cNvPr>
          <p:cNvSpPr>
            <a:spLocks noGrp="1"/>
          </p:cNvSpPr>
          <p:nvPr>
            <p:ph type="title"/>
          </p:nvPr>
        </p:nvSpPr>
        <p:spPr/>
        <p:txBody>
          <a:bodyPr/>
          <a:lstStyle/>
          <a:p>
            <a:pPr eaLnBrk="1" hangingPunct="1"/>
            <a:endParaRPr lang="it-IT" altLang="it-IT"/>
          </a:p>
        </p:txBody>
      </p:sp>
      <p:sp>
        <p:nvSpPr>
          <p:cNvPr id="94211" name="Segnaposto contenuto 2">
            <a:extLst>
              <a:ext uri="{FF2B5EF4-FFF2-40B4-BE49-F238E27FC236}">
                <a16:creationId xmlns:a16="http://schemas.microsoft.com/office/drawing/2014/main" id="{DB083697-7B73-4766-8F84-EB1EC985EDDF}"/>
              </a:ext>
            </a:extLst>
          </p:cNvPr>
          <p:cNvSpPr>
            <a:spLocks noGrp="1"/>
          </p:cNvSpPr>
          <p:nvPr>
            <p:ph idx="1"/>
          </p:nvPr>
        </p:nvSpPr>
        <p:spPr/>
        <p:txBody>
          <a:bodyPr/>
          <a:lstStyle/>
          <a:p>
            <a:pPr eaLnBrk="1" hangingPunct="1">
              <a:buFont typeface="Arial" panose="020B0604020202020204" pitchFamily="34" charset="0"/>
              <a:buNone/>
            </a:pPr>
            <a:r>
              <a:rPr lang="it-IT" altLang="it-IT" dirty="0"/>
              <a:t> </a:t>
            </a:r>
          </a:p>
          <a:p>
            <a:pPr eaLnBrk="1" hangingPunct="1"/>
            <a:r>
              <a:rPr lang="it-IT" altLang="it-IT" dirty="0">
                <a:solidFill>
                  <a:schemeClr val="bg1"/>
                </a:solidFill>
              </a:rPr>
              <a:t>Un persistente e continuo disequilibrio tra le cose che si dovrebbero e quelle che si vorrebbero  può  favorire un senso cronico di deprivazione. Man mano che queste sensazioni aumentano, l’individuo può sperimentare un crescente desiderio di autoindulgenza.  </a:t>
            </a:r>
          </a:p>
        </p:txBody>
      </p:sp>
      <p:sp>
        <p:nvSpPr>
          <p:cNvPr id="4" name="Segnaposto numero diapositiva 3">
            <a:extLst>
              <a:ext uri="{FF2B5EF4-FFF2-40B4-BE49-F238E27FC236}">
                <a16:creationId xmlns:a16="http://schemas.microsoft.com/office/drawing/2014/main" id="{983ECA89-9C05-48FE-B5A4-0E7CDD6F3911}"/>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fld id="{342337DB-0A1E-4EFF-9D81-D2E446E9C611}" type="slidenum">
              <a:rPr lang="it-IT" altLang="it-IT">
                <a:solidFill>
                  <a:srgbClr val="FFFFFF"/>
                </a:solidFill>
                <a:latin typeface="Calibri" panose="020F0502020204030204" pitchFamily="34" charset="0"/>
              </a:rPr>
              <a:pPr eaLnBrk="1" fontAlgn="base" hangingPunct="1">
                <a:spcBef>
                  <a:spcPct val="0"/>
                </a:spcBef>
                <a:spcAft>
                  <a:spcPct val="0"/>
                </a:spcAft>
              </a:pPr>
              <a:t>148</a:t>
            </a:fld>
            <a:endParaRPr lang="it-IT" altLang="it-IT">
              <a:solidFill>
                <a:srgbClr val="FFFFFF"/>
              </a:solidFill>
              <a:latin typeface="Calibri" panose="020F0502020204030204" pitchFamily="34" charset="0"/>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95234" name="Titolo 1">
            <a:extLst>
              <a:ext uri="{FF2B5EF4-FFF2-40B4-BE49-F238E27FC236}">
                <a16:creationId xmlns:a16="http://schemas.microsoft.com/office/drawing/2014/main" id="{2383E3D0-CF75-41B4-B4A9-3D765E0675C1}"/>
              </a:ext>
            </a:extLst>
          </p:cNvPr>
          <p:cNvSpPr>
            <a:spLocks noGrp="1"/>
          </p:cNvSpPr>
          <p:nvPr>
            <p:ph type="title"/>
          </p:nvPr>
        </p:nvSpPr>
        <p:spPr/>
        <p:txBody>
          <a:bodyPr/>
          <a:lstStyle/>
          <a:p>
            <a:pPr eaLnBrk="1" hangingPunct="1"/>
            <a:endParaRPr lang="it-IT" altLang="it-IT"/>
          </a:p>
        </p:txBody>
      </p:sp>
      <p:sp>
        <p:nvSpPr>
          <p:cNvPr id="3" name="Segnaposto contenuto 2">
            <a:extLst>
              <a:ext uri="{FF2B5EF4-FFF2-40B4-BE49-F238E27FC236}">
                <a16:creationId xmlns:a16="http://schemas.microsoft.com/office/drawing/2014/main" id="{7844D231-612A-4D3C-BA63-D7A6D629193B}"/>
              </a:ext>
            </a:extLst>
          </p:cNvPr>
          <p:cNvSpPr>
            <a:spLocks noGrp="1"/>
          </p:cNvSpPr>
          <p:nvPr>
            <p:ph idx="1"/>
          </p:nvPr>
        </p:nvSpPr>
        <p:spPr/>
        <p:txBody>
          <a:bodyPr rtlCol="0">
            <a:normAutofit/>
          </a:bodyPr>
          <a:lstStyle/>
          <a:p>
            <a:pPr eaLnBrk="1" fontAlgn="auto" hangingPunct="1">
              <a:spcAft>
                <a:spcPts val="0"/>
              </a:spcAft>
              <a:defRPr/>
            </a:pPr>
            <a:r>
              <a:rPr lang="it-IT" dirty="0">
                <a:solidFill>
                  <a:schemeClr val="bg1"/>
                </a:solidFill>
              </a:rPr>
              <a:t>Bilancio di doveri e degli obblighi da una parte e dei piaceri divertenti dall’altra, il paziente diventa consapevole delle cause dello squilibrio. viene incoraggiato a cercare di ristabilire l’equilibrio impegnandosi ogni giorno in abitudini di vita salutari o in forme di dipendenza positive.</a:t>
            </a:r>
          </a:p>
          <a:p>
            <a:pPr eaLnBrk="1" fontAlgn="auto" hangingPunct="1">
              <a:spcAft>
                <a:spcPts val="0"/>
              </a:spcAft>
              <a:defRPr/>
            </a:pPr>
            <a:r>
              <a:rPr lang="it-IT" dirty="0">
                <a:solidFill>
                  <a:schemeClr val="bg1"/>
                </a:solidFill>
              </a:rPr>
              <a:t> </a:t>
            </a:r>
          </a:p>
          <a:p>
            <a:pPr eaLnBrk="1" fontAlgn="auto" hangingPunct="1">
              <a:spcAft>
                <a:spcPts val="0"/>
              </a:spcAft>
              <a:defRPr/>
            </a:pPr>
            <a:r>
              <a:rPr lang="it-IT" dirty="0">
                <a:solidFill>
                  <a:schemeClr val="bg1"/>
                </a:solidFill>
              </a:rPr>
              <a:t>  </a:t>
            </a:r>
          </a:p>
          <a:p>
            <a:pPr eaLnBrk="1" fontAlgn="auto" hangingPunct="1">
              <a:spcAft>
                <a:spcPts val="0"/>
              </a:spcAft>
              <a:defRPr/>
            </a:pPr>
            <a:endParaRPr lang="it-IT" dirty="0"/>
          </a:p>
        </p:txBody>
      </p:sp>
      <p:sp>
        <p:nvSpPr>
          <p:cNvPr id="4" name="Segnaposto numero diapositiva 3">
            <a:extLst>
              <a:ext uri="{FF2B5EF4-FFF2-40B4-BE49-F238E27FC236}">
                <a16:creationId xmlns:a16="http://schemas.microsoft.com/office/drawing/2014/main" id="{67416F2F-3113-4745-9EBF-26E78B876D3C}"/>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fld id="{A5DD7738-0158-4DA7-BB9C-B603B3483D47}" type="slidenum">
              <a:rPr lang="it-IT" altLang="it-IT">
                <a:solidFill>
                  <a:srgbClr val="FFFFFF"/>
                </a:solidFill>
                <a:latin typeface="Calibri" panose="020F0502020204030204" pitchFamily="34" charset="0"/>
              </a:rPr>
              <a:pPr eaLnBrk="1" fontAlgn="base" hangingPunct="1">
                <a:spcBef>
                  <a:spcPct val="0"/>
                </a:spcBef>
                <a:spcAft>
                  <a:spcPct val="0"/>
                </a:spcAft>
              </a:pPr>
              <a:t>149</a:t>
            </a:fld>
            <a:endParaRPr lang="it-IT" altLang="it-IT">
              <a:solidFill>
                <a:srgbClr val="FFFFFF"/>
              </a:solidFill>
              <a:latin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42606D-A07B-4CAD-8DC5-B92B2F5161F7}"/>
              </a:ext>
            </a:extLst>
          </p:cNvPr>
          <p:cNvSpPr>
            <a:spLocks noGrp="1"/>
          </p:cNvSpPr>
          <p:nvPr>
            <p:ph type="title"/>
          </p:nvPr>
        </p:nvSpPr>
        <p:spPr/>
        <p:txBody>
          <a:bodyPr rtlCol="0">
            <a:normAutofit fontScale="90000"/>
          </a:bodyPr>
          <a:lstStyle/>
          <a:p>
            <a:pPr eaLnBrk="1" fontAlgn="auto" hangingPunct="1">
              <a:spcAft>
                <a:spcPts val="0"/>
              </a:spcAft>
              <a:defRPr/>
            </a:pPr>
            <a:r>
              <a:rPr lang="it-IT" dirty="0">
                <a:solidFill>
                  <a:schemeClr val="bg1"/>
                </a:solidFill>
                <a:latin typeface="Times New Roman" pitchFamily="18" charset="0"/>
                <a:ea typeface="Times New Roman" pitchFamily="18" charset="0"/>
                <a:cs typeface="Times New Roman" pitchFamily="18" charset="0"/>
              </a:rPr>
              <a:t>"</a:t>
            </a:r>
            <a:r>
              <a:rPr lang="it-IT" b="1" dirty="0">
                <a:solidFill>
                  <a:schemeClr val="bg1"/>
                </a:solidFill>
                <a:latin typeface="Times New Roman" pitchFamily="18" charset="0"/>
                <a:ea typeface="Times New Roman" pitchFamily="18" charset="0"/>
                <a:cs typeface="Times New Roman" pitchFamily="18" charset="0"/>
              </a:rPr>
              <a:t>BASIC ID</a:t>
            </a:r>
            <a:r>
              <a:rPr lang="it-IT" dirty="0">
                <a:solidFill>
                  <a:schemeClr val="bg1"/>
                </a:solidFill>
                <a:latin typeface="Times New Roman" pitchFamily="18" charset="0"/>
                <a:ea typeface="Times New Roman" pitchFamily="18" charset="0"/>
                <a:cs typeface="Times New Roman" pitchFamily="18" charset="0"/>
              </a:rPr>
              <a:t>"</a:t>
            </a:r>
            <a:br>
              <a:rPr lang="it-IT" sz="1800" dirty="0">
                <a:latin typeface="Arial" pitchFamily="34" charset="0"/>
                <a:cs typeface="Arial" pitchFamily="34" charset="0"/>
              </a:rPr>
            </a:br>
            <a:endParaRPr lang="it-IT" dirty="0"/>
          </a:p>
        </p:txBody>
      </p:sp>
      <p:sp>
        <p:nvSpPr>
          <p:cNvPr id="3" name="Segnaposto contenuto 2">
            <a:extLst>
              <a:ext uri="{FF2B5EF4-FFF2-40B4-BE49-F238E27FC236}">
                <a16:creationId xmlns:a16="http://schemas.microsoft.com/office/drawing/2014/main" id="{3FE85038-605C-4DCD-9B7B-BECE8BC18BE2}"/>
              </a:ext>
            </a:extLst>
          </p:cNvPr>
          <p:cNvSpPr>
            <a:spLocks noGrp="1"/>
          </p:cNvSpPr>
          <p:nvPr>
            <p:ph idx="1"/>
          </p:nvPr>
        </p:nvSpPr>
        <p:spPr/>
        <p:txBody>
          <a:bodyPr rtlCol="0">
            <a:normAutofit fontScale="92500" lnSpcReduction="20000"/>
          </a:bodyPr>
          <a:lstStyle/>
          <a:p>
            <a:pPr marL="0" indent="0">
              <a:spcBef>
                <a:spcPct val="0"/>
              </a:spcBef>
              <a:buNone/>
              <a:defRPr/>
            </a:pPr>
            <a:r>
              <a:rPr lang="it-IT" dirty="0">
                <a:latin typeface="Times New Roman" pitchFamily="18" charset="0"/>
                <a:ea typeface="Times New Roman" pitchFamily="18" charset="0"/>
                <a:cs typeface="Times New Roman" pitchFamily="18" charset="0"/>
              </a:rPr>
              <a:t> </a:t>
            </a:r>
            <a:endParaRPr lang="it-IT" sz="1800" dirty="0">
              <a:solidFill>
                <a:schemeClr val="bg1"/>
              </a:solidFill>
              <a:latin typeface="Arial" pitchFamily="34" charset="0"/>
              <a:cs typeface="Arial" pitchFamily="34" charset="0"/>
            </a:endParaRPr>
          </a:p>
          <a:p>
            <a:pPr marL="0" indent="0">
              <a:spcBef>
                <a:spcPct val="0"/>
              </a:spcBef>
              <a:buNone/>
              <a:defRPr/>
            </a:pPr>
            <a:r>
              <a:rPr lang="it-IT" sz="4000" b="1" dirty="0" err="1">
                <a:solidFill>
                  <a:schemeClr val="bg1"/>
                </a:solidFill>
                <a:latin typeface="Times New Roman" pitchFamily="18" charset="0"/>
                <a:ea typeface="Times New Roman" pitchFamily="18" charset="0"/>
                <a:cs typeface="Times New Roman" pitchFamily="18" charset="0"/>
              </a:rPr>
              <a:t>B</a:t>
            </a:r>
            <a:r>
              <a:rPr lang="it-IT" dirty="0" err="1">
                <a:solidFill>
                  <a:schemeClr val="bg1"/>
                </a:solidFill>
                <a:latin typeface="Times New Roman" pitchFamily="18" charset="0"/>
                <a:ea typeface="Times New Roman" pitchFamily="18" charset="0"/>
                <a:cs typeface="Times New Roman" pitchFamily="18" charset="0"/>
              </a:rPr>
              <a:t>ehavior</a:t>
            </a:r>
            <a:r>
              <a:rPr lang="it-IT" dirty="0">
                <a:solidFill>
                  <a:schemeClr val="bg1"/>
                </a:solidFill>
                <a:latin typeface="Times New Roman" pitchFamily="18" charset="0"/>
                <a:ea typeface="Times New Roman" pitchFamily="18" charset="0"/>
                <a:cs typeface="Times New Roman" pitchFamily="18" charset="0"/>
              </a:rPr>
              <a:t> (Comportamento); </a:t>
            </a:r>
            <a:r>
              <a:rPr lang="it-IT" sz="1800" dirty="0">
                <a:solidFill>
                  <a:schemeClr val="bg1"/>
                </a:solidFill>
                <a:latin typeface="Times New Roman" pitchFamily="18" charset="0"/>
                <a:ea typeface="Times New Roman" pitchFamily="18" charset="0"/>
                <a:cs typeface="Times New Roman" pitchFamily="18" charset="0"/>
              </a:rPr>
              <a:t>intensità, frequenza, durata, conseguenze ed occasioni di comparsa </a:t>
            </a:r>
            <a:endParaRPr lang="it-IT" sz="1800" dirty="0">
              <a:solidFill>
                <a:schemeClr val="bg1"/>
              </a:solidFill>
              <a:latin typeface="Arial" pitchFamily="34" charset="0"/>
              <a:cs typeface="Arial" pitchFamily="34" charset="0"/>
            </a:endParaRPr>
          </a:p>
          <a:p>
            <a:pPr marL="0" indent="0">
              <a:spcBef>
                <a:spcPct val="0"/>
              </a:spcBef>
              <a:buNone/>
              <a:defRPr/>
            </a:pPr>
            <a:r>
              <a:rPr lang="it-IT" sz="4400" b="1" dirty="0" err="1">
                <a:solidFill>
                  <a:schemeClr val="bg1"/>
                </a:solidFill>
                <a:latin typeface="Times New Roman" pitchFamily="18" charset="0"/>
                <a:ea typeface="Times New Roman" pitchFamily="18" charset="0"/>
                <a:cs typeface="Times New Roman" pitchFamily="18" charset="0"/>
              </a:rPr>
              <a:t>A</a:t>
            </a:r>
            <a:r>
              <a:rPr lang="it-IT" dirty="0" err="1">
                <a:solidFill>
                  <a:schemeClr val="bg1"/>
                </a:solidFill>
                <a:latin typeface="Times New Roman" pitchFamily="18" charset="0"/>
                <a:ea typeface="Times New Roman" pitchFamily="18" charset="0"/>
                <a:cs typeface="Times New Roman" pitchFamily="18" charset="0"/>
              </a:rPr>
              <a:t>ffective</a:t>
            </a:r>
            <a:r>
              <a:rPr lang="it-IT" dirty="0">
                <a:solidFill>
                  <a:schemeClr val="bg1"/>
                </a:solidFill>
                <a:latin typeface="Times New Roman" pitchFamily="18" charset="0"/>
                <a:ea typeface="Times New Roman" pitchFamily="18" charset="0"/>
                <a:cs typeface="Times New Roman" pitchFamily="18" charset="0"/>
              </a:rPr>
              <a:t> </a:t>
            </a:r>
            <a:r>
              <a:rPr lang="it-IT" dirty="0" err="1">
                <a:solidFill>
                  <a:schemeClr val="bg1"/>
                </a:solidFill>
                <a:latin typeface="Times New Roman" pitchFamily="18" charset="0"/>
                <a:ea typeface="Times New Roman" pitchFamily="18" charset="0"/>
                <a:cs typeface="Times New Roman" pitchFamily="18" charset="0"/>
              </a:rPr>
              <a:t>processes</a:t>
            </a:r>
            <a:r>
              <a:rPr lang="it-IT" dirty="0">
                <a:solidFill>
                  <a:schemeClr val="bg1"/>
                </a:solidFill>
                <a:latin typeface="Times New Roman" pitchFamily="18" charset="0"/>
                <a:ea typeface="Times New Roman" pitchFamily="18" charset="0"/>
                <a:cs typeface="Times New Roman" pitchFamily="18" charset="0"/>
              </a:rPr>
              <a:t> (Processi emotivi); </a:t>
            </a:r>
            <a:r>
              <a:rPr lang="it-IT" sz="1800" dirty="0">
                <a:solidFill>
                  <a:schemeClr val="bg1"/>
                </a:solidFill>
                <a:latin typeface="Times New Roman" pitchFamily="18" charset="0"/>
                <a:ea typeface="Times New Roman" pitchFamily="18" charset="0"/>
                <a:cs typeface="Times New Roman" pitchFamily="18" charset="0"/>
              </a:rPr>
              <a:t>depressione, maniacalità, ansia</a:t>
            </a:r>
            <a:endParaRPr lang="it-IT" sz="1800" dirty="0">
              <a:solidFill>
                <a:schemeClr val="bg1"/>
              </a:solidFill>
              <a:latin typeface="Arial" pitchFamily="34" charset="0"/>
              <a:cs typeface="Arial" pitchFamily="34" charset="0"/>
            </a:endParaRPr>
          </a:p>
          <a:p>
            <a:pPr marL="0" indent="0">
              <a:spcBef>
                <a:spcPct val="0"/>
              </a:spcBef>
              <a:buNone/>
              <a:defRPr/>
            </a:pPr>
            <a:r>
              <a:rPr lang="it-IT" sz="4400" b="1" dirty="0" err="1">
                <a:solidFill>
                  <a:schemeClr val="bg1"/>
                </a:solidFill>
                <a:latin typeface="Times New Roman" pitchFamily="18" charset="0"/>
                <a:ea typeface="Times New Roman" pitchFamily="18" charset="0"/>
                <a:cs typeface="Times New Roman" pitchFamily="18" charset="0"/>
              </a:rPr>
              <a:t>S</a:t>
            </a:r>
            <a:r>
              <a:rPr lang="it-IT" dirty="0" err="1">
                <a:solidFill>
                  <a:schemeClr val="bg1"/>
                </a:solidFill>
                <a:latin typeface="Times New Roman" pitchFamily="18" charset="0"/>
                <a:ea typeface="Times New Roman" pitchFamily="18" charset="0"/>
                <a:cs typeface="Times New Roman" pitchFamily="18" charset="0"/>
              </a:rPr>
              <a:t>ensations</a:t>
            </a:r>
            <a:r>
              <a:rPr lang="it-IT" dirty="0">
                <a:solidFill>
                  <a:schemeClr val="bg1"/>
                </a:solidFill>
                <a:latin typeface="Times New Roman" pitchFamily="18" charset="0"/>
                <a:ea typeface="Times New Roman" pitchFamily="18" charset="0"/>
                <a:cs typeface="Times New Roman" pitchFamily="18" charset="0"/>
              </a:rPr>
              <a:t> (Sensazioni e funzionamento degli organi sensoriali); </a:t>
            </a:r>
            <a:endParaRPr lang="it-IT" sz="1800" dirty="0">
              <a:solidFill>
                <a:schemeClr val="bg1"/>
              </a:solidFill>
              <a:latin typeface="Arial" pitchFamily="34" charset="0"/>
              <a:cs typeface="Arial" pitchFamily="34" charset="0"/>
            </a:endParaRPr>
          </a:p>
          <a:p>
            <a:pPr marL="0" indent="0">
              <a:spcBef>
                <a:spcPct val="0"/>
              </a:spcBef>
              <a:buNone/>
              <a:defRPr/>
            </a:pPr>
            <a:r>
              <a:rPr lang="it-IT" sz="4400" b="1" dirty="0" err="1">
                <a:solidFill>
                  <a:schemeClr val="bg1"/>
                </a:solidFill>
                <a:latin typeface="Times New Roman" pitchFamily="18" charset="0"/>
                <a:ea typeface="Times New Roman" pitchFamily="18" charset="0"/>
                <a:cs typeface="Times New Roman" pitchFamily="18" charset="0"/>
              </a:rPr>
              <a:t>I</a:t>
            </a:r>
            <a:r>
              <a:rPr lang="it-IT" dirty="0" err="1">
                <a:solidFill>
                  <a:schemeClr val="bg1"/>
                </a:solidFill>
                <a:latin typeface="Times New Roman" pitchFamily="18" charset="0"/>
                <a:ea typeface="Times New Roman" pitchFamily="18" charset="0"/>
                <a:cs typeface="Times New Roman" pitchFamily="18" charset="0"/>
              </a:rPr>
              <a:t>mages</a:t>
            </a:r>
            <a:r>
              <a:rPr lang="it-IT" dirty="0">
                <a:solidFill>
                  <a:schemeClr val="bg1"/>
                </a:solidFill>
                <a:latin typeface="Times New Roman" pitchFamily="18" charset="0"/>
                <a:ea typeface="Times New Roman" pitchFamily="18" charset="0"/>
                <a:cs typeface="Times New Roman" pitchFamily="18" charset="0"/>
              </a:rPr>
              <a:t> (Immaginazione); </a:t>
            </a:r>
            <a:endParaRPr lang="it-IT" sz="1800" dirty="0">
              <a:solidFill>
                <a:schemeClr val="bg1"/>
              </a:solidFill>
              <a:latin typeface="Arial" pitchFamily="34" charset="0"/>
              <a:cs typeface="Arial" pitchFamily="34" charset="0"/>
            </a:endParaRPr>
          </a:p>
          <a:p>
            <a:pPr marL="0" indent="0">
              <a:spcBef>
                <a:spcPct val="0"/>
              </a:spcBef>
              <a:buNone/>
              <a:defRPr/>
            </a:pPr>
            <a:r>
              <a:rPr lang="it-IT" sz="4400" b="1" dirty="0" err="1">
                <a:solidFill>
                  <a:schemeClr val="bg1"/>
                </a:solidFill>
                <a:latin typeface="Times New Roman" pitchFamily="18" charset="0"/>
                <a:ea typeface="Times New Roman" pitchFamily="18" charset="0"/>
                <a:cs typeface="Times New Roman" pitchFamily="18" charset="0"/>
              </a:rPr>
              <a:t>C</a:t>
            </a:r>
            <a:r>
              <a:rPr lang="it-IT" dirty="0" err="1">
                <a:solidFill>
                  <a:schemeClr val="bg1"/>
                </a:solidFill>
                <a:latin typeface="Times New Roman" pitchFamily="18" charset="0"/>
                <a:ea typeface="Times New Roman" pitchFamily="18" charset="0"/>
                <a:cs typeface="Times New Roman" pitchFamily="18" charset="0"/>
              </a:rPr>
              <a:t>ognitions</a:t>
            </a:r>
            <a:r>
              <a:rPr lang="it-IT" dirty="0">
                <a:solidFill>
                  <a:schemeClr val="bg1"/>
                </a:solidFill>
                <a:latin typeface="Times New Roman" pitchFamily="18" charset="0"/>
                <a:ea typeface="Times New Roman" pitchFamily="18" charset="0"/>
                <a:cs typeface="Times New Roman" pitchFamily="18" charset="0"/>
              </a:rPr>
              <a:t> (Cognizioni); </a:t>
            </a:r>
            <a:r>
              <a:rPr lang="it-IT" sz="1800" dirty="0">
                <a:solidFill>
                  <a:schemeClr val="bg1"/>
                </a:solidFill>
                <a:latin typeface="Times New Roman" pitchFamily="18" charset="0"/>
                <a:ea typeface="Times New Roman" pitchFamily="18" charset="0"/>
                <a:cs typeface="Times New Roman" pitchFamily="18" charset="0"/>
                <a:hlinkClick r:id="rId2">
                  <a:extLst>
                    <a:ext uri="{A12FA001-AC4F-418D-AE19-62706E023703}">
                      <ahyp:hlinkClr xmlns:ahyp="http://schemas.microsoft.com/office/drawing/2018/hyperlinkcolor" val="tx"/>
                    </a:ext>
                  </a:extLst>
                </a:hlinkClick>
              </a:rPr>
              <a:t>Idee disfunzionali</a:t>
            </a:r>
            <a:r>
              <a:rPr lang="it-IT" sz="1800" dirty="0">
                <a:solidFill>
                  <a:schemeClr val="bg1"/>
                </a:solidFill>
                <a:latin typeface="Times New Roman" pitchFamily="18" charset="0"/>
                <a:ea typeface="Times New Roman" pitchFamily="18" charset="0"/>
                <a:cs typeface="Times New Roman" pitchFamily="18" charset="0"/>
              </a:rPr>
              <a:t>, distorsioni cognitive</a:t>
            </a:r>
            <a:r>
              <a:rPr lang="it-IT" dirty="0">
                <a:solidFill>
                  <a:schemeClr val="bg1"/>
                </a:solidFill>
                <a:latin typeface="Times New Roman" pitchFamily="18" charset="0"/>
                <a:ea typeface="Times New Roman" pitchFamily="18" charset="0"/>
                <a:cs typeface="Times New Roman" pitchFamily="18" charset="0"/>
              </a:rPr>
              <a:t> </a:t>
            </a:r>
            <a:endParaRPr lang="it-IT" sz="1800" dirty="0">
              <a:solidFill>
                <a:schemeClr val="bg1"/>
              </a:solidFill>
              <a:latin typeface="Arial" pitchFamily="34" charset="0"/>
              <a:cs typeface="Arial" pitchFamily="34" charset="0"/>
            </a:endParaRPr>
          </a:p>
          <a:p>
            <a:pPr marL="0" indent="0">
              <a:spcBef>
                <a:spcPct val="0"/>
              </a:spcBef>
              <a:buNone/>
              <a:defRPr/>
            </a:pPr>
            <a:r>
              <a:rPr lang="it-IT" sz="4400" b="1" dirty="0">
                <a:solidFill>
                  <a:schemeClr val="bg1"/>
                </a:solidFill>
                <a:latin typeface="Times New Roman" pitchFamily="18" charset="0"/>
                <a:ea typeface="Times New Roman" pitchFamily="18" charset="0"/>
                <a:cs typeface="Times New Roman" pitchFamily="18" charset="0"/>
              </a:rPr>
              <a:t>I</a:t>
            </a:r>
            <a:r>
              <a:rPr lang="it-IT" dirty="0">
                <a:solidFill>
                  <a:schemeClr val="bg1"/>
                </a:solidFill>
                <a:latin typeface="Times New Roman" pitchFamily="18" charset="0"/>
                <a:ea typeface="Times New Roman" pitchFamily="18" charset="0"/>
                <a:cs typeface="Times New Roman" pitchFamily="18" charset="0"/>
              </a:rPr>
              <a:t>nterpersonal Relations (Rapporti interpersonali);</a:t>
            </a:r>
            <a:endParaRPr lang="it-IT" sz="1800" dirty="0">
              <a:solidFill>
                <a:schemeClr val="bg1"/>
              </a:solidFill>
              <a:latin typeface="Arial" pitchFamily="34" charset="0"/>
              <a:cs typeface="Arial" pitchFamily="34" charset="0"/>
            </a:endParaRPr>
          </a:p>
          <a:p>
            <a:pPr marL="0" indent="0">
              <a:spcBef>
                <a:spcPct val="0"/>
              </a:spcBef>
              <a:buNone/>
              <a:defRPr/>
            </a:pPr>
            <a:r>
              <a:rPr lang="it-IT" sz="4400" b="1" dirty="0" err="1">
                <a:solidFill>
                  <a:schemeClr val="bg1"/>
                </a:solidFill>
                <a:latin typeface="Times New Roman" pitchFamily="18" charset="0"/>
                <a:ea typeface="Times New Roman" pitchFamily="18" charset="0"/>
                <a:cs typeface="Times New Roman" pitchFamily="18" charset="0"/>
              </a:rPr>
              <a:t>D</a:t>
            </a:r>
            <a:r>
              <a:rPr lang="it-IT" dirty="0" err="1">
                <a:solidFill>
                  <a:schemeClr val="bg1"/>
                </a:solidFill>
                <a:latin typeface="Times New Roman" pitchFamily="18" charset="0"/>
                <a:ea typeface="Times New Roman" pitchFamily="18" charset="0"/>
                <a:cs typeface="Times New Roman" pitchFamily="18" charset="0"/>
              </a:rPr>
              <a:t>rugs</a:t>
            </a:r>
            <a:r>
              <a:rPr lang="it-IT" dirty="0">
                <a:solidFill>
                  <a:schemeClr val="bg1"/>
                </a:solidFill>
                <a:latin typeface="Times New Roman" pitchFamily="18" charset="0"/>
                <a:ea typeface="Times New Roman" pitchFamily="18" charset="0"/>
                <a:cs typeface="Times New Roman" pitchFamily="18" charset="0"/>
              </a:rPr>
              <a:t> and </a:t>
            </a:r>
            <a:r>
              <a:rPr lang="it-IT" dirty="0" err="1">
                <a:solidFill>
                  <a:schemeClr val="bg1"/>
                </a:solidFill>
                <a:latin typeface="Times New Roman" pitchFamily="18" charset="0"/>
                <a:ea typeface="Times New Roman" pitchFamily="18" charset="0"/>
                <a:cs typeface="Times New Roman" pitchFamily="18" charset="0"/>
              </a:rPr>
              <a:t>Diet</a:t>
            </a:r>
            <a:r>
              <a:rPr lang="it-IT" dirty="0">
                <a:solidFill>
                  <a:schemeClr val="bg1"/>
                </a:solidFill>
                <a:latin typeface="Times New Roman" pitchFamily="18" charset="0"/>
                <a:ea typeface="Times New Roman" pitchFamily="18" charset="0"/>
                <a:cs typeface="Times New Roman" pitchFamily="18" charset="0"/>
              </a:rPr>
              <a:t> (ovvero, farmaci e dieta, in altre parole l'aspetto organico). </a:t>
            </a:r>
            <a:endParaRPr lang="it-IT" sz="1800" dirty="0">
              <a:solidFill>
                <a:schemeClr val="bg1"/>
              </a:solidFill>
              <a:latin typeface="Arial" pitchFamily="34" charset="0"/>
              <a:cs typeface="Arial" pitchFamily="34" charset="0"/>
            </a:endParaRPr>
          </a:p>
          <a:p>
            <a:pPr marL="0" indent="0">
              <a:spcBef>
                <a:spcPct val="0"/>
              </a:spcBef>
              <a:buNone/>
              <a:defRPr/>
            </a:pPr>
            <a:r>
              <a:rPr lang="it-IT" sz="1800" dirty="0">
                <a:solidFill>
                  <a:schemeClr val="bg1"/>
                </a:solidFill>
                <a:latin typeface="Arial" pitchFamily="34" charset="0"/>
                <a:ea typeface="Times New Roman" pitchFamily="18" charset="0"/>
                <a:cs typeface="Times New Roman" pitchFamily="18" charset="0"/>
                <a:hlinkClick r:id="rId3">
                  <a:extLst>
                    <a:ext uri="{A12FA001-AC4F-418D-AE19-62706E023703}">
                      <ahyp:hlinkClr xmlns:ahyp="http://schemas.microsoft.com/office/drawing/2018/hyperlinkcolor" val="tx"/>
                    </a:ext>
                  </a:extLst>
                </a:hlinkClick>
              </a:rPr>
              <a:t>CASE FORMULATION</a:t>
            </a:r>
            <a:endParaRPr lang="it-IT" sz="4400" dirty="0">
              <a:solidFill>
                <a:schemeClr val="bg1"/>
              </a:solidFill>
              <a:latin typeface="Arial" pitchFamily="34" charset="0"/>
              <a:cs typeface="Arial" pitchFamily="34" charset="0"/>
            </a:endParaRPr>
          </a:p>
          <a:p>
            <a:pPr eaLnBrk="1" fontAlgn="auto" hangingPunct="1">
              <a:spcAft>
                <a:spcPts val="0"/>
              </a:spcAft>
              <a:defRPr/>
            </a:pPr>
            <a:endParaRPr lang="it-IT" dirty="0"/>
          </a:p>
        </p:txBody>
      </p:sp>
    </p:spTree>
    <p:extLst>
      <p:ext uri="{BB962C8B-B14F-4D97-AF65-F5344CB8AC3E}">
        <p14:creationId xmlns:p14="http://schemas.microsoft.com/office/powerpoint/2010/main" val="113295154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96258" name="Titolo 1">
            <a:extLst>
              <a:ext uri="{FF2B5EF4-FFF2-40B4-BE49-F238E27FC236}">
                <a16:creationId xmlns:a16="http://schemas.microsoft.com/office/drawing/2014/main" id="{39A2EA81-1063-4808-B8E6-53F34170BE42}"/>
              </a:ext>
            </a:extLst>
          </p:cNvPr>
          <p:cNvSpPr>
            <a:spLocks noGrp="1"/>
          </p:cNvSpPr>
          <p:nvPr>
            <p:ph type="title"/>
          </p:nvPr>
        </p:nvSpPr>
        <p:spPr/>
        <p:txBody>
          <a:bodyPr/>
          <a:lstStyle/>
          <a:p>
            <a:pPr eaLnBrk="1" hangingPunct="1"/>
            <a:endParaRPr lang="it-IT" altLang="it-IT"/>
          </a:p>
        </p:txBody>
      </p:sp>
      <p:sp>
        <p:nvSpPr>
          <p:cNvPr id="96259" name="Segnaposto contenuto 2">
            <a:extLst>
              <a:ext uri="{FF2B5EF4-FFF2-40B4-BE49-F238E27FC236}">
                <a16:creationId xmlns:a16="http://schemas.microsoft.com/office/drawing/2014/main" id="{C57A57B4-6D09-46AF-A315-301C161BC5F8}"/>
              </a:ext>
            </a:extLst>
          </p:cNvPr>
          <p:cNvSpPr>
            <a:spLocks noGrp="1"/>
          </p:cNvSpPr>
          <p:nvPr>
            <p:ph idx="1"/>
          </p:nvPr>
        </p:nvSpPr>
        <p:spPr/>
        <p:txBody>
          <a:bodyPr/>
          <a:lstStyle/>
          <a:p>
            <a:pPr eaLnBrk="1" hangingPunct="1"/>
            <a:r>
              <a:rPr lang="it-IT" altLang="it-IT" dirty="0">
                <a:solidFill>
                  <a:schemeClr val="bg1"/>
                </a:solidFill>
              </a:rPr>
              <a:t>Per conquistare una vita libera dall’uso della sostanza sono necessarie due condizioni.  </a:t>
            </a:r>
          </a:p>
          <a:p>
            <a:pPr lvl="2" eaLnBrk="1" hangingPunct="1"/>
            <a:r>
              <a:rPr lang="it-IT" altLang="it-IT" dirty="0">
                <a:solidFill>
                  <a:schemeClr val="bg1"/>
                </a:solidFill>
              </a:rPr>
              <a:t> incremento della motivazione a raggiungere l’astinenza,  </a:t>
            </a:r>
          </a:p>
          <a:p>
            <a:pPr lvl="2" eaLnBrk="1" hangingPunct="1"/>
            <a:r>
              <a:rPr lang="it-IT" altLang="it-IT" dirty="0">
                <a:solidFill>
                  <a:schemeClr val="bg1"/>
                </a:solidFill>
              </a:rPr>
              <a:t>possibilità di insegnare ai pazienti come ricostruire la propria vita dopo aver deviato il focus delle attività sempre più lontano dall’uso delle sostanze.  </a:t>
            </a:r>
          </a:p>
          <a:p>
            <a:pPr eaLnBrk="1" hangingPunct="1"/>
            <a:endParaRPr lang="it-IT" altLang="it-IT" dirty="0"/>
          </a:p>
        </p:txBody>
      </p:sp>
      <p:sp>
        <p:nvSpPr>
          <p:cNvPr id="4" name="Segnaposto numero diapositiva 3">
            <a:extLst>
              <a:ext uri="{FF2B5EF4-FFF2-40B4-BE49-F238E27FC236}">
                <a16:creationId xmlns:a16="http://schemas.microsoft.com/office/drawing/2014/main" id="{D693C80B-C7D0-4ACF-9C2F-FB18625F49DC}"/>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fld id="{D1AEE539-3E12-403F-9420-6C6A12463EC9}" type="slidenum">
              <a:rPr lang="it-IT" altLang="it-IT">
                <a:solidFill>
                  <a:srgbClr val="FFFFFF"/>
                </a:solidFill>
                <a:latin typeface="Calibri" panose="020F0502020204030204" pitchFamily="34" charset="0"/>
              </a:rPr>
              <a:pPr eaLnBrk="1" fontAlgn="base" hangingPunct="1">
                <a:spcBef>
                  <a:spcPct val="0"/>
                </a:spcBef>
                <a:spcAft>
                  <a:spcPct val="0"/>
                </a:spcAft>
              </a:pPr>
              <a:t>150</a:t>
            </a:fld>
            <a:endParaRPr lang="it-IT" altLang="it-IT">
              <a:solidFill>
                <a:srgbClr val="FFFFFF"/>
              </a:solidFill>
              <a:latin typeface="Calibri" panose="020F0502020204030204" pitchFamily="34" charset="0"/>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100354" name="Titolo 1">
            <a:extLst>
              <a:ext uri="{FF2B5EF4-FFF2-40B4-BE49-F238E27FC236}">
                <a16:creationId xmlns:a16="http://schemas.microsoft.com/office/drawing/2014/main" id="{53405B8A-A4EA-423E-8B4A-FB5BCD8C8E55}"/>
              </a:ext>
            </a:extLst>
          </p:cNvPr>
          <p:cNvSpPr>
            <a:spLocks noGrp="1"/>
          </p:cNvSpPr>
          <p:nvPr>
            <p:ph type="title"/>
          </p:nvPr>
        </p:nvSpPr>
        <p:spPr/>
        <p:txBody>
          <a:bodyPr/>
          <a:lstStyle/>
          <a:p>
            <a:pPr eaLnBrk="1" hangingPunct="1"/>
            <a:endParaRPr lang="it-IT" altLang="it-IT"/>
          </a:p>
        </p:txBody>
      </p:sp>
      <p:sp>
        <p:nvSpPr>
          <p:cNvPr id="3" name="Segnaposto contenuto 2">
            <a:extLst>
              <a:ext uri="{FF2B5EF4-FFF2-40B4-BE49-F238E27FC236}">
                <a16:creationId xmlns:a16="http://schemas.microsoft.com/office/drawing/2014/main" id="{FE801937-4E7F-4834-AE67-CF95CC826B80}"/>
              </a:ext>
            </a:extLst>
          </p:cNvPr>
          <p:cNvSpPr>
            <a:spLocks noGrp="1"/>
          </p:cNvSpPr>
          <p:nvPr>
            <p:ph idx="1"/>
          </p:nvPr>
        </p:nvSpPr>
        <p:spPr/>
        <p:txBody>
          <a:bodyPr rtlCol="0">
            <a:normAutofit/>
          </a:bodyPr>
          <a:lstStyle/>
          <a:p>
            <a:pPr eaLnBrk="1" fontAlgn="auto" hangingPunct="1">
              <a:spcAft>
                <a:spcPts val="0"/>
              </a:spcAft>
              <a:defRPr/>
            </a:pPr>
            <a:r>
              <a:rPr lang="it-IT" dirty="0">
                <a:solidFill>
                  <a:schemeClr val="bg1"/>
                </a:solidFill>
              </a:rPr>
              <a:t>l’aumento dei contatti con amici che non fanno uso di sostanze,</a:t>
            </a:r>
          </a:p>
          <a:p>
            <a:pPr eaLnBrk="1" fontAlgn="auto" hangingPunct="1">
              <a:spcAft>
                <a:spcPts val="0"/>
              </a:spcAft>
              <a:defRPr/>
            </a:pPr>
            <a:r>
              <a:rPr lang="it-IT" dirty="0">
                <a:solidFill>
                  <a:schemeClr val="bg1"/>
                </a:solidFill>
              </a:rPr>
              <a:t>eliminazione degli accessori e dei nascondigli utilizzati per il consumo della cocaina, </a:t>
            </a:r>
          </a:p>
          <a:p>
            <a:pPr eaLnBrk="1" fontAlgn="auto" hangingPunct="1">
              <a:spcAft>
                <a:spcPts val="0"/>
              </a:spcAft>
              <a:defRPr/>
            </a:pPr>
            <a:r>
              <a:rPr lang="it-IT" dirty="0">
                <a:solidFill>
                  <a:schemeClr val="bg1"/>
                </a:solidFill>
              </a:rPr>
              <a:t>nel porre termine alle relazioni con gli spacciatori e gli amici che fanno uso di sostanze, </a:t>
            </a:r>
          </a:p>
          <a:p>
            <a:pPr eaLnBrk="1" fontAlgn="auto" hangingPunct="1">
              <a:spcAft>
                <a:spcPts val="0"/>
              </a:spcAft>
              <a:defRPr/>
            </a:pPr>
            <a:r>
              <a:rPr lang="it-IT" dirty="0">
                <a:solidFill>
                  <a:schemeClr val="bg1"/>
                </a:solidFill>
              </a:rPr>
              <a:t>nel cambiare numero di telefono o anche la residenza, </a:t>
            </a:r>
          </a:p>
        </p:txBody>
      </p:sp>
      <p:sp>
        <p:nvSpPr>
          <p:cNvPr id="4" name="Segnaposto numero diapositiva 3">
            <a:extLst>
              <a:ext uri="{FF2B5EF4-FFF2-40B4-BE49-F238E27FC236}">
                <a16:creationId xmlns:a16="http://schemas.microsoft.com/office/drawing/2014/main" id="{0F36DC93-174F-4EAE-9D26-997F31065FE4}"/>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fld id="{CF03594F-912F-4897-AD21-032B95D7F07C}" type="slidenum">
              <a:rPr lang="it-IT" altLang="it-IT">
                <a:solidFill>
                  <a:srgbClr val="FFFFFF"/>
                </a:solidFill>
                <a:latin typeface="Calibri" panose="020F0502020204030204" pitchFamily="34" charset="0"/>
              </a:rPr>
              <a:pPr eaLnBrk="1" fontAlgn="base" hangingPunct="1">
                <a:spcBef>
                  <a:spcPct val="0"/>
                </a:spcBef>
                <a:spcAft>
                  <a:spcPct val="0"/>
                </a:spcAft>
              </a:pPr>
              <a:t>151</a:t>
            </a:fld>
            <a:endParaRPr lang="it-IT" altLang="it-IT">
              <a:solidFill>
                <a:srgbClr val="FFFFFF"/>
              </a:solidFill>
              <a:latin typeface="Calibri" panose="020F0502020204030204" pitchFamily="34" charset="0"/>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101378" name="Titolo 1">
            <a:extLst>
              <a:ext uri="{FF2B5EF4-FFF2-40B4-BE49-F238E27FC236}">
                <a16:creationId xmlns:a16="http://schemas.microsoft.com/office/drawing/2014/main" id="{194BDE3F-249F-4BFB-9076-D3C0958801B6}"/>
              </a:ext>
            </a:extLst>
          </p:cNvPr>
          <p:cNvSpPr>
            <a:spLocks noGrp="1"/>
          </p:cNvSpPr>
          <p:nvPr>
            <p:ph type="title"/>
          </p:nvPr>
        </p:nvSpPr>
        <p:spPr/>
        <p:txBody>
          <a:bodyPr/>
          <a:lstStyle/>
          <a:p>
            <a:pPr eaLnBrk="1" hangingPunct="1"/>
            <a:endParaRPr lang="it-IT" altLang="it-IT"/>
          </a:p>
        </p:txBody>
      </p:sp>
      <p:sp>
        <p:nvSpPr>
          <p:cNvPr id="101379" name="Segnaposto contenuto 2">
            <a:extLst>
              <a:ext uri="{FF2B5EF4-FFF2-40B4-BE49-F238E27FC236}">
                <a16:creationId xmlns:a16="http://schemas.microsoft.com/office/drawing/2014/main" id="{1E5E4CEB-3A2E-4A13-9E4B-AB580C14A05F}"/>
              </a:ext>
            </a:extLst>
          </p:cNvPr>
          <p:cNvSpPr>
            <a:spLocks noGrp="1"/>
          </p:cNvSpPr>
          <p:nvPr>
            <p:ph idx="1"/>
          </p:nvPr>
        </p:nvSpPr>
        <p:spPr/>
        <p:txBody>
          <a:bodyPr/>
          <a:lstStyle/>
          <a:p>
            <a:pPr eaLnBrk="1" hangingPunct="1"/>
            <a:r>
              <a:rPr lang="it-IT" altLang="it-IT" dirty="0">
                <a:solidFill>
                  <a:schemeClr val="bg1"/>
                </a:solidFill>
              </a:rPr>
              <a:t>nel fornire counselling, </a:t>
            </a:r>
          </a:p>
          <a:p>
            <a:pPr eaLnBrk="1" hangingPunct="1"/>
            <a:r>
              <a:rPr lang="it-IT" altLang="it-IT" dirty="0">
                <a:solidFill>
                  <a:schemeClr val="bg1"/>
                </a:solidFill>
              </a:rPr>
              <a:t>nell’istruire il coniuge e la famiglia e nell’esaminare le aree problematiche della vita del paziente.</a:t>
            </a:r>
          </a:p>
          <a:p>
            <a:pPr eaLnBrk="1" hangingPunct="1"/>
            <a:r>
              <a:rPr lang="it-IT" altLang="it-IT" dirty="0">
                <a:solidFill>
                  <a:schemeClr val="bg1"/>
                </a:solidFill>
              </a:rPr>
              <a:t>Le tecniche per la prevenzione delle ricadute vengono introdotte gradatamente all’inizio del trattamento; esse diventano centrali dopo che si è iniziata l’astinenza. </a:t>
            </a:r>
          </a:p>
          <a:p>
            <a:pPr eaLnBrk="1" hangingPunct="1"/>
            <a:endParaRPr lang="it-IT" altLang="it-IT" dirty="0">
              <a:solidFill>
                <a:schemeClr val="bg1"/>
              </a:solidFill>
            </a:endParaRPr>
          </a:p>
          <a:p>
            <a:pPr eaLnBrk="1" hangingPunct="1"/>
            <a:endParaRPr lang="it-IT" altLang="it-IT" dirty="0"/>
          </a:p>
        </p:txBody>
      </p:sp>
      <p:sp>
        <p:nvSpPr>
          <p:cNvPr id="4" name="Segnaposto numero diapositiva 3">
            <a:extLst>
              <a:ext uri="{FF2B5EF4-FFF2-40B4-BE49-F238E27FC236}">
                <a16:creationId xmlns:a16="http://schemas.microsoft.com/office/drawing/2014/main" id="{6962BD74-3901-465F-A988-9B11A914D47C}"/>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fld id="{861C593D-D953-469C-BA17-EC91E58B99C0}" type="slidenum">
              <a:rPr lang="it-IT" altLang="it-IT">
                <a:solidFill>
                  <a:srgbClr val="FFFFFF"/>
                </a:solidFill>
                <a:latin typeface="Calibri" panose="020F0502020204030204" pitchFamily="34" charset="0"/>
              </a:rPr>
              <a:pPr eaLnBrk="1" fontAlgn="base" hangingPunct="1">
                <a:spcBef>
                  <a:spcPct val="0"/>
                </a:spcBef>
                <a:spcAft>
                  <a:spcPct val="0"/>
                </a:spcAft>
              </a:pPr>
              <a:t>152</a:t>
            </a:fld>
            <a:endParaRPr lang="it-IT" altLang="it-IT">
              <a:solidFill>
                <a:srgbClr val="FFFFFF"/>
              </a:solidFill>
              <a:latin typeface="Calibri" panose="020F0502020204030204" pitchFamily="34" charset="0"/>
            </a:endParaRP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102402" name="Titolo 1">
            <a:extLst>
              <a:ext uri="{FF2B5EF4-FFF2-40B4-BE49-F238E27FC236}">
                <a16:creationId xmlns:a16="http://schemas.microsoft.com/office/drawing/2014/main" id="{658B7065-7F36-4EEB-A6EE-BC4C0BCE7AF7}"/>
              </a:ext>
            </a:extLst>
          </p:cNvPr>
          <p:cNvSpPr>
            <a:spLocks noGrp="1"/>
          </p:cNvSpPr>
          <p:nvPr>
            <p:ph type="title"/>
          </p:nvPr>
        </p:nvSpPr>
        <p:spPr/>
        <p:txBody>
          <a:bodyPr/>
          <a:lstStyle/>
          <a:p>
            <a:pPr eaLnBrk="1" hangingPunct="1"/>
            <a:endParaRPr lang="it-IT" altLang="it-IT"/>
          </a:p>
        </p:txBody>
      </p:sp>
      <p:sp>
        <p:nvSpPr>
          <p:cNvPr id="3" name="Segnaposto contenuto 2">
            <a:extLst>
              <a:ext uri="{FF2B5EF4-FFF2-40B4-BE49-F238E27FC236}">
                <a16:creationId xmlns:a16="http://schemas.microsoft.com/office/drawing/2014/main" id="{3FD306F5-E3F7-4690-85A4-26F6CF002A73}"/>
              </a:ext>
            </a:extLst>
          </p:cNvPr>
          <p:cNvSpPr>
            <a:spLocks noGrp="1"/>
          </p:cNvSpPr>
          <p:nvPr>
            <p:ph idx="1"/>
          </p:nvPr>
        </p:nvSpPr>
        <p:spPr/>
        <p:txBody>
          <a:bodyPr rtlCol="0">
            <a:normAutofit/>
          </a:bodyPr>
          <a:lstStyle/>
          <a:p>
            <a:pPr eaLnBrk="1" fontAlgn="auto" hangingPunct="1">
              <a:spcAft>
                <a:spcPts val="0"/>
              </a:spcAft>
              <a:defRPr/>
            </a:pPr>
            <a:r>
              <a:rPr lang="it-IT" dirty="0">
                <a:solidFill>
                  <a:schemeClr val="bg1"/>
                </a:solidFill>
              </a:rPr>
              <a:t>L’eliminazione di stimoli condizionati può essere la misura di prevenzione più importante per gli individui che abusano di cocaina. </a:t>
            </a:r>
          </a:p>
          <a:p>
            <a:pPr eaLnBrk="1" fontAlgn="auto" hangingPunct="1">
              <a:spcAft>
                <a:spcPts val="0"/>
              </a:spcAft>
              <a:defRPr/>
            </a:pPr>
            <a:r>
              <a:rPr lang="it-IT" dirty="0">
                <a:solidFill>
                  <a:schemeClr val="bg1"/>
                </a:solidFill>
              </a:rPr>
              <a:t>In questi trattamenti ci sono quattro stadi per l’estinzione del </a:t>
            </a:r>
            <a:r>
              <a:rPr lang="it-IT" dirty="0" err="1">
                <a:solidFill>
                  <a:schemeClr val="bg1"/>
                </a:solidFill>
              </a:rPr>
              <a:t>craving</a:t>
            </a:r>
            <a:r>
              <a:rPr lang="it-IT" dirty="0">
                <a:solidFill>
                  <a:schemeClr val="bg1"/>
                </a:solidFill>
              </a:rPr>
              <a:t>.</a:t>
            </a:r>
          </a:p>
          <a:p>
            <a:pPr eaLnBrk="1" fontAlgn="auto" hangingPunct="1">
              <a:spcAft>
                <a:spcPts val="0"/>
              </a:spcAft>
              <a:defRPr/>
            </a:pPr>
            <a:r>
              <a:rPr lang="it-IT" dirty="0">
                <a:solidFill>
                  <a:schemeClr val="bg1"/>
                </a:solidFill>
              </a:rPr>
              <a:t>Durante le prime fasi dell’astinenza, l’imposizione dell’astinenza stessa dall’uso di sostanze è legata ad uno stretto evitamento degli stimoli condizionati.</a:t>
            </a:r>
          </a:p>
        </p:txBody>
      </p:sp>
      <p:sp>
        <p:nvSpPr>
          <p:cNvPr id="4" name="Segnaposto numero diapositiva 3">
            <a:extLst>
              <a:ext uri="{FF2B5EF4-FFF2-40B4-BE49-F238E27FC236}">
                <a16:creationId xmlns:a16="http://schemas.microsoft.com/office/drawing/2014/main" id="{0A658A9D-4BB1-4816-9D08-15EF01DF8B1A}"/>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fld id="{5D3C780C-24E0-452C-9547-0E72F96AAB64}" type="slidenum">
              <a:rPr lang="it-IT" altLang="it-IT">
                <a:solidFill>
                  <a:srgbClr val="FFFFFF"/>
                </a:solidFill>
                <a:latin typeface="Calibri" panose="020F0502020204030204" pitchFamily="34" charset="0"/>
              </a:rPr>
              <a:pPr eaLnBrk="1" fontAlgn="base" hangingPunct="1">
                <a:spcBef>
                  <a:spcPct val="0"/>
                </a:spcBef>
                <a:spcAft>
                  <a:spcPct val="0"/>
                </a:spcAft>
              </a:pPr>
              <a:t>153</a:t>
            </a:fld>
            <a:endParaRPr lang="it-IT" altLang="it-IT">
              <a:solidFill>
                <a:srgbClr val="FFFFFF"/>
              </a:solidFill>
              <a:latin typeface="Calibri" panose="020F0502020204030204" pitchFamily="34" charset="0"/>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103426" name="Titolo 1">
            <a:extLst>
              <a:ext uri="{FF2B5EF4-FFF2-40B4-BE49-F238E27FC236}">
                <a16:creationId xmlns:a16="http://schemas.microsoft.com/office/drawing/2014/main" id="{B41B83F5-9D79-404D-A05E-023A43B95295}"/>
              </a:ext>
            </a:extLst>
          </p:cNvPr>
          <p:cNvSpPr>
            <a:spLocks noGrp="1"/>
          </p:cNvSpPr>
          <p:nvPr>
            <p:ph type="title"/>
          </p:nvPr>
        </p:nvSpPr>
        <p:spPr/>
        <p:txBody>
          <a:bodyPr/>
          <a:lstStyle/>
          <a:p>
            <a:pPr eaLnBrk="1" hangingPunct="1"/>
            <a:endParaRPr lang="it-IT" altLang="it-IT"/>
          </a:p>
        </p:txBody>
      </p:sp>
      <p:sp>
        <p:nvSpPr>
          <p:cNvPr id="103427" name="Segnaposto contenuto 2">
            <a:extLst>
              <a:ext uri="{FF2B5EF4-FFF2-40B4-BE49-F238E27FC236}">
                <a16:creationId xmlns:a16="http://schemas.microsoft.com/office/drawing/2014/main" id="{BE38986D-DD21-44B7-B17A-E9CF05D6AA2B}"/>
              </a:ext>
            </a:extLst>
          </p:cNvPr>
          <p:cNvSpPr>
            <a:spLocks noGrp="1"/>
          </p:cNvSpPr>
          <p:nvPr>
            <p:ph idx="1"/>
          </p:nvPr>
        </p:nvSpPr>
        <p:spPr/>
        <p:txBody>
          <a:bodyPr/>
          <a:lstStyle/>
          <a:p>
            <a:pPr eaLnBrk="1" hangingPunct="1"/>
            <a:r>
              <a:rPr lang="it-IT" altLang="it-IT" dirty="0">
                <a:solidFill>
                  <a:schemeClr val="bg1"/>
                </a:solidFill>
              </a:rPr>
              <a:t>Vengono reintrodotti gli stimoli e gli incentivi dal punto di vista psicologico nel contesto dello sviluppo di strategie di autocontrollo.</a:t>
            </a:r>
          </a:p>
          <a:p>
            <a:pPr eaLnBrk="1" hangingPunct="1"/>
            <a:r>
              <a:rPr lang="it-IT" altLang="it-IT" dirty="0">
                <a:solidFill>
                  <a:schemeClr val="bg1"/>
                </a:solidFill>
              </a:rPr>
              <a:t>Avviene gradatamente il rientro in un ambiente ricco di stimoli in condizioni controllate. </a:t>
            </a:r>
          </a:p>
        </p:txBody>
      </p:sp>
      <p:sp>
        <p:nvSpPr>
          <p:cNvPr id="4" name="Segnaposto numero diapositiva 3">
            <a:extLst>
              <a:ext uri="{FF2B5EF4-FFF2-40B4-BE49-F238E27FC236}">
                <a16:creationId xmlns:a16="http://schemas.microsoft.com/office/drawing/2014/main" id="{8F3E461E-5406-4CAF-8500-1B455F872ABE}"/>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fld id="{886EC5AC-AB64-45BC-B8B1-68646E70FDBE}" type="slidenum">
              <a:rPr lang="it-IT" altLang="it-IT">
                <a:solidFill>
                  <a:srgbClr val="FFFFFF"/>
                </a:solidFill>
                <a:latin typeface="Calibri" panose="020F0502020204030204" pitchFamily="34" charset="0"/>
              </a:rPr>
              <a:pPr eaLnBrk="1" fontAlgn="base" hangingPunct="1">
                <a:spcBef>
                  <a:spcPct val="0"/>
                </a:spcBef>
                <a:spcAft>
                  <a:spcPct val="0"/>
                </a:spcAft>
              </a:pPr>
              <a:t>154</a:t>
            </a:fld>
            <a:endParaRPr lang="it-IT" altLang="it-IT">
              <a:solidFill>
                <a:srgbClr val="FFFFFF"/>
              </a:solidFill>
              <a:latin typeface="Calibri" panose="020F0502020204030204" pitchFamily="34" charset="0"/>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104450" name="Titolo 1">
            <a:extLst>
              <a:ext uri="{FF2B5EF4-FFF2-40B4-BE49-F238E27FC236}">
                <a16:creationId xmlns:a16="http://schemas.microsoft.com/office/drawing/2014/main" id="{700668E8-BDD6-44DE-8F54-E9B271B1D523}"/>
              </a:ext>
            </a:extLst>
          </p:cNvPr>
          <p:cNvSpPr>
            <a:spLocks noGrp="1"/>
          </p:cNvSpPr>
          <p:nvPr>
            <p:ph type="title"/>
          </p:nvPr>
        </p:nvSpPr>
        <p:spPr/>
        <p:txBody>
          <a:bodyPr/>
          <a:lstStyle/>
          <a:p>
            <a:pPr eaLnBrk="1" hangingPunct="1"/>
            <a:endParaRPr lang="it-IT" altLang="it-IT"/>
          </a:p>
        </p:txBody>
      </p:sp>
      <p:sp>
        <p:nvSpPr>
          <p:cNvPr id="104451" name="Segnaposto contenuto 2">
            <a:extLst>
              <a:ext uri="{FF2B5EF4-FFF2-40B4-BE49-F238E27FC236}">
                <a16:creationId xmlns:a16="http://schemas.microsoft.com/office/drawing/2014/main" id="{B642E0EF-B9B9-4322-A2CE-C12C9ABFD82A}"/>
              </a:ext>
            </a:extLst>
          </p:cNvPr>
          <p:cNvSpPr>
            <a:spLocks noGrp="1"/>
          </p:cNvSpPr>
          <p:nvPr>
            <p:ph idx="1"/>
          </p:nvPr>
        </p:nvSpPr>
        <p:spPr/>
        <p:txBody>
          <a:bodyPr/>
          <a:lstStyle/>
          <a:p>
            <a:pPr eaLnBrk="1" hangingPunct="1"/>
            <a:r>
              <a:rPr lang="it-IT" altLang="it-IT" dirty="0">
                <a:solidFill>
                  <a:schemeClr val="bg1"/>
                </a:solidFill>
              </a:rPr>
              <a:t>Il raggiungimento dell’astinenza viene integrato con terapie di mantenimento (per es. gruppi di auto-aiuto e di riabilitazione continuativi, riprese del trattamento) per controbilanciare il riemergere episodico a lungo termine del </a:t>
            </a:r>
            <a:r>
              <a:rPr lang="it-IT" altLang="it-IT" dirty="0" err="1">
                <a:solidFill>
                  <a:schemeClr val="bg1"/>
                </a:solidFill>
              </a:rPr>
              <a:t>craving</a:t>
            </a:r>
            <a:r>
              <a:rPr lang="it-IT" altLang="it-IT" dirty="0">
                <a:solidFill>
                  <a:schemeClr val="bg1"/>
                </a:solidFill>
              </a:rPr>
              <a:t> per gli stimolanti.</a:t>
            </a:r>
          </a:p>
          <a:p>
            <a:pPr eaLnBrk="1" hangingPunct="1">
              <a:buFont typeface="Arial" panose="020B0604020202020204" pitchFamily="34" charset="0"/>
              <a:buNone/>
            </a:pPr>
            <a:r>
              <a:rPr lang="it-IT" altLang="it-IT" dirty="0">
                <a:solidFill>
                  <a:schemeClr val="bg1"/>
                </a:solidFill>
              </a:rPr>
              <a:t> </a:t>
            </a:r>
          </a:p>
          <a:p>
            <a:pPr eaLnBrk="1" hangingPunct="1"/>
            <a:endParaRPr lang="it-IT" altLang="it-IT" dirty="0">
              <a:solidFill>
                <a:schemeClr val="bg1"/>
              </a:solidFill>
            </a:endParaRPr>
          </a:p>
          <a:p>
            <a:pPr eaLnBrk="1" hangingPunct="1"/>
            <a:endParaRPr lang="it-IT" altLang="it-IT" dirty="0"/>
          </a:p>
          <a:p>
            <a:pPr eaLnBrk="1" hangingPunct="1"/>
            <a:endParaRPr lang="it-IT" altLang="it-IT" dirty="0"/>
          </a:p>
        </p:txBody>
      </p:sp>
      <p:sp>
        <p:nvSpPr>
          <p:cNvPr id="4" name="Segnaposto numero diapositiva 3">
            <a:extLst>
              <a:ext uri="{FF2B5EF4-FFF2-40B4-BE49-F238E27FC236}">
                <a16:creationId xmlns:a16="http://schemas.microsoft.com/office/drawing/2014/main" id="{3E267AAE-575D-4EEE-A2DF-AB6994A9DFFC}"/>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fld id="{8811F933-BFCE-4213-9AB2-D4E8DCA36D4A}" type="slidenum">
              <a:rPr lang="it-IT" altLang="it-IT">
                <a:solidFill>
                  <a:srgbClr val="FFFFFF"/>
                </a:solidFill>
                <a:latin typeface="Calibri" panose="020F0502020204030204" pitchFamily="34" charset="0"/>
              </a:rPr>
              <a:pPr eaLnBrk="1" fontAlgn="base" hangingPunct="1">
                <a:spcBef>
                  <a:spcPct val="0"/>
                </a:spcBef>
                <a:spcAft>
                  <a:spcPct val="0"/>
                </a:spcAft>
              </a:pPr>
              <a:t>155</a:t>
            </a:fld>
            <a:endParaRPr lang="it-IT" altLang="it-IT">
              <a:solidFill>
                <a:srgbClr val="FFFFFF"/>
              </a:solidFill>
              <a:latin typeface="Calibri" panose="020F0502020204030204" pitchFamily="34" charset="0"/>
            </a:endParaRP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A496BB-D9AD-4BC7-9E58-34D6439C765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CA68A83-8E84-4618-ADD2-49F0B9649440}"/>
              </a:ext>
            </a:extLst>
          </p:cNvPr>
          <p:cNvSpPr>
            <a:spLocks noGrp="1"/>
          </p:cNvSpPr>
          <p:nvPr>
            <p:ph idx="1"/>
          </p:nvPr>
        </p:nvSpPr>
        <p:spPr/>
        <p:txBody>
          <a:bodyPr>
            <a:normAutofit/>
          </a:bodyPr>
          <a:lstStyle/>
          <a:p>
            <a:pPr marL="0" indent="0" algn="just">
              <a:lnSpc>
                <a:spcPct val="150000"/>
              </a:lnSpc>
              <a:buNone/>
            </a:pPr>
            <a:r>
              <a:rPr lang="it-IT" sz="1800" dirty="0">
                <a:effectLst/>
                <a:latin typeface="Times New Roman" panose="02020603050405020304" pitchFamily="18" charset="0"/>
                <a:ea typeface="Times New Roman" panose="02020603050405020304" pitchFamily="18" charset="0"/>
              </a:rPr>
              <a:t> </a:t>
            </a:r>
          </a:p>
          <a:p>
            <a:pPr algn="just">
              <a:lnSpc>
                <a:spcPct val="150000"/>
              </a:lnSpc>
            </a:pPr>
            <a:r>
              <a:rPr lang="it-IT" sz="1800" dirty="0">
                <a:effectLst/>
                <a:latin typeface="Times New Roman" panose="02020603050405020304" pitchFamily="18" charset="0"/>
                <a:ea typeface="Times New Roman" panose="02020603050405020304" pitchFamily="18" charset="0"/>
              </a:rPr>
              <a:t>Una settimana è formata da 168 ore.</a:t>
            </a:r>
          </a:p>
          <a:p>
            <a:pPr algn="just">
              <a:lnSpc>
                <a:spcPct val="150000"/>
              </a:lnSpc>
            </a:pPr>
            <a:r>
              <a:rPr lang="it-IT" sz="1800" dirty="0">
                <a:effectLst/>
                <a:latin typeface="Times New Roman" panose="02020603050405020304" pitchFamily="18" charset="0"/>
                <a:ea typeface="Times New Roman" panose="02020603050405020304" pitchFamily="18" charset="0"/>
              </a:rPr>
              <a:t>Nel tipico formato della terapia cognitivo-comportamentale, si prevede un colloquio settimanale della durata di circa un’ora. Anche in terapie che prevedono 3 o 4 incontri alla settimana, la sproporzione tra le ore di terapia e le altre ore di vita è impressionante. Sperare che una, o comunque poche ore, di semplice colloquio possano contrastare abitudini oramai consolidate, insegnare capacità mancanti, modificare  motivazioni, correggere pregiudizi circa se stessi, il mondo ed il futuro è probabilmente irrealistico. </a:t>
            </a:r>
          </a:p>
          <a:p>
            <a:endParaRPr lang="it-IT" dirty="0"/>
          </a:p>
        </p:txBody>
      </p:sp>
    </p:spTree>
    <p:extLst>
      <p:ext uri="{BB962C8B-B14F-4D97-AF65-F5344CB8AC3E}">
        <p14:creationId xmlns:p14="http://schemas.microsoft.com/office/powerpoint/2010/main" val="55404633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8BA58A-EFBD-4B5F-81A4-460702D8BF6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F50548D-BFA7-4442-B3FD-AE11E1B44B6A}"/>
              </a:ext>
            </a:extLst>
          </p:cNvPr>
          <p:cNvSpPr>
            <a:spLocks noGrp="1"/>
          </p:cNvSpPr>
          <p:nvPr>
            <p:ph idx="1"/>
          </p:nvPr>
        </p:nvSpPr>
        <p:spPr/>
        <p:txBody>
          <a:bodyPr>
            <a:normAutofit/>
          </a:bodyPr>
          <a:lstStyle/>
          <a:p>
            <a:r>
              <a:rPr lang="it-IT" sz="2800" dirty="0">
                <a:effectLst/>
                <a:latin typeface="Times New Roman" panose="02020603050405020304" pitchFamily="18" charset="0"/>
                <a:ea typeface="Times New Roman" panose="02020603050405020304" pitchFamily="18" charset="0"/>
              </a:rPr>
              <a:t>Le patologie che caratterizzano la maggior parte dei nostri pazienti sono costituite da circoli viziosi. Niente è più deprimente della depressione. Gli attacchi di panico strangolano come una tagliola che si serra sempre più; l’impedimento dei movimenti rende sempre più difficile non solo l’uscire, ma anche concepire l’autonomia o desiderare la libertà. Le soluzioni messe in atto ieri, ovvero l’isolamento progressivo del depresso, o l’evitamento di ogni situazione ritenuta pericolosa, rendono oggi sempre più gravi depressione ed agorafobia. </a:t>
            </a:r>
            <a:endParaRPr lang="it-IT" dirty="0"/>
          </a:p>
        </p:txBody>
      </p:sp>
    </p:spTree>
    <p:extLst>
      <p:ext uri="{BB962C8B-B14F-4D97-AF65-F5344CB8AC3E}">
        <p14:creationId xmlns:p14="http://schemas.microsoft.com/office/powerpoint/2010/main" val="211074095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51A96C-BF8B-4D4C-B47C-9F047C1E312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9742EB4-5455-472F-BBCB-04010283535F}"/>
              </a:ext>
            </a:extLst>
          </p:cNvPr>
          <p:cNvSpPr>
            <a:spLocks noGrp="1"/>
          </p:cNvSpPr>
          <p:nvPr>
            <p:ph idx="1"/>
          </p:nvPr>
        </p:nvSpPr>
        <p:spPr/>
        <p:txBody>
          <a:bodyPr/>
          <a:lstStyle/>
          <a:p>
            <a:r>
              <a:rPr lang="it-IT" sz="2800" dirty="0">
                <a:effectLst/>
                <a:latin typeface="Times New Roman" panose="02020603050405020304" pitchFamily="18" charset="0"/>
                <a:ea typeface="Times New Roman" panose="02020603050405020304" pitchFamily="18" charset="0"/>
              </a:rPr>
              <a:t>Gran parte delle patologie che affrontiamo sono in fondo situazioni di equilibrio. Si tratta di equilibri precari e dolorosi, inefficaci strategie volte ad evitare guai peggiori che comunque rendono sempre più difficile la sopravvivenza. Sicuri nella loro patologia, molti dei nostri pazienti chiedono di essere curati ma in fondo hanno paura di guarire. A volte si propongono obiettivi eccessivi per poi  fallire e rimanere nella loro rassicurante condizione patologica.</a:t>
            </a:r>
          </a:p>
          <a:p>
            <a:endParaRPr lang="it-IT" dirty="0"/>
          </a:p>
        </p:txBody>
      </p:sp>
    </p:spTree>
    <p:extLst>
      <p:ext uri="{BB962C8B-B14F-4D97-AF65-F5344CB8AC3E}">
        <p14:creationId xmlns:p14="http://schemas.microsoft.com/office/powerpoint/2010/main" val="75437463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59CD02-E999-4102-95E4-ED921852AD3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B3128F6-ACBE-4586-BD57-7FAF360C0EE4}"/>
              </a:ext>
            </a:extLst>
          </p:cNvPr>
          <p:cNvSpPr>
            <a:spLocks noGrp="1"/>
          </p:cNvSpPr>
          <p:nvPr>
            <p:ph idx="1"/>
          </p:nvPr>
        </p:nvSpPr>
        <p:spPr/>
        <p:txBody>
          <a:bodyPr>
            <a:normAutofit lnSpcReduction="10000"/>
          </a:bodyPr>
          <a:lstStyle/>
          <a:p>
            <a:pPr algn="just">
              <a:lnSpc>
                <a:spcPct val="150000"/>
              </a:lnSpc>
            </a:pPr>
            <a:r>
              <a:rPr lang="it-IT" sz="2800" dirty="0">
                <a:effectLst/>
                <a:latin typeface="Times New Roman" panose="02020603050405020304" pitchFamily="18" charset="0"/>
                <a:ea typeface="Times New Roman" panose="02020603050405020304" pitchFamily="18" charset="0"/>
              </a:rPr>
              <a:t>I compiti a casa costituiscono una delle caratteristiche portanti dell’intervento cognitivo comportamentale. Con i compiti a casa si moltiplica il tempo di terapia, si consente al paziente di rompere i suoi circoli viziosi, gli si consente di esplorare nuovi modi di essere. Eventuali rotture del suo equilibrio patologico sono effettuate in modo graduale, controllato, frutto di un accordo col terapeuta. Si mette in atto una vera e propria situazione </a:t>
            </a:r>
            <a:r>
              <a:rPr lang="it-IT" sz="2800" dirty="0" err="1">
                <a:effectLst/>
                <a:latin typeface="Times New Roman" panose="02020603050405020304" pitchFamily="18" charset="0"/>
                <a:ea typeface="Times New Roman" panose="02020603050405020304" pitchFamily="18" charset="0"/>
              </a:rPr>
              <a:t>win-win</a:t>
            </a:r>
            <a:r>
              <a:rPr lang="it-IT" sz="2800" dirty="0">
                <a:effectLst/>
                <a:latin typeface="Times New Roman" panose="02020603050405020304" pitchFamily="18" charset="0"/>
                <a:ea typeface="Times New Roman" panose="02020603050405020304" pitchFamily="18" charset="0"/>
              </a:rPr>
              <a:t>. </a:t>
            </a:r>
            <a:endParaRPr lang="it-IT" dirty="0"/>
          </a:p>
        </p:txBody>
      </p:sp>
    </p:spTree>
    <p:extLst>
      <p:ext uri="{BB962C8B-B14F-4D97-AF65-F5344CB8AC3E}">
        <p14:creationId xmlns:p14="http://schemas.microsoft.com/office/powerpoint/2010/main" val="2034247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3B29A8-7F75-A94F-90AC-3BBC95E3651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F13DD17-E052-774A-B9BE-F87D451A23D2}"/>
              </a:ext>
            </a:extLst>
          </p:cNvPr>
          <p:cNvSpPr>
            <a:spLocks noGrp="1"/>
          </p:cNvSpPr>
          <p:nvPr>
            <p:ph idx="1"/>
          </p:nvPr>
        </p:nvSpPr>
        <p:spPr/>
        <p:txBody>
          <a:bodyPr/>
          <a:lstStyle/>
          <a:p>
            <a:r>
              <a:rPr lang="it-IT" dirty="0"/>
              <a:t>Negli anni il corpus delle tecniche comportamentali si è progressivamente allargato fino a fornire tecniche per perseguire diversi obiettive. Distinguere tecniche puramente comportamentali e tecniche cognitive, come abbiamo visto, non è sempre facile ed a volte non è semplice e neppure sensato. Comunque si tratta di argomenti più teorici che utili nella pratica. </a:t>
            </a:r>
          </a:p>
        </p:txBody>
      </p:sp>
    </p:spTree>
    <p:extLst>
      <p:ext uri="{BB962C8B-B14F-4D97-AF65-F5344CB8AC3E}">
        <p14:creationId xmlns:p14="http://schemas.microsoft.com/office/powerpoint/2010/main" val="105078185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A1DC89-D9EC-4E51-99C7-3DA3B6A5152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A6C6BA6-D2E8-4F47-9630-95B4F6FB1A6B}"/>
              </a:ext>
            </a:extLst>
          </p:cNvPr>
          <p:cNvSpPr>
            <a:spLocks noGrp="1"/>
          </p:cNvSpPr>
          <p:nvPr>
            <p:ph idx="1"/>
          </p:nvPr>
        </p:nvSpPr>
        <p:spPr/>
        <p:txBody>
          <a:bodyPr/>
          <a:lstStyle/>
          <a:p>
            <a:r>
              <a:rPr lang="it-IT" sz="2800" dirty="0">
                <a:effectLst/>
                <a:latin typeface="Times New Roman" panose="02020603050405020304" pitchFamily="18" charset="0"/>
                <a:ea typeface="Times New Roman" panose="02020603050405020304" pitchFamily="18" charset="0"/>
              </a:rPr>
              <a:t>Se il paziente ha successo nel mettere in atto il suo compito si vede agire in modo diverso rispetto a ciò che faceva in precedenza. Entra in nuovi abiti mentali, smentisce aspettative catastrofiche, riesce a fare cose che in precedenza non poteva neppure sognare, modifica la opinione su di sé, modifica le sue aspettative, vive emozioni che sono spesso più terapeutiche di mille ragionamenti.</a:t>
            </a:r>
            <a:endParaRPr lang="it-IT" dirty="0"/>
          </a:p>
        </p:txBody>
      </p:sp>
    </p:spTree>
    <p:extLst>
      <p:ext uri="{BB962C8B-B14F-4D97-AF65-F5344CB8AC3E}">
        <p14:creationId xmlns:p14="http://schemas.microsoft.com/office/powerpoint/2010/main" val="229066733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7F793D-0546-4F90-9B7A-21D89962209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178828E-F893-4285-A266-712853B2EBB4}"/>
              </a:ext>
            </a:extLst>
          </p:cNvPr>
          <p:cNvSpPr>
            <a:spLocks noGrp="1"/>
          </p:cNvSpPr>
          <p:nvPr>
            <p:ph idx="1"/>
          </p:nvPr>
        </p:nvSpPr>
        <p:spPr/>
        <p:txBody>
          <a:bodyPr>
            <a:normAutofit/>
          </a:bodyPr>
          <a:lstStyle/>
          <a:p>
            <a:pPr algn="just">
              <a:lnSpc>
                <a:spcPct val="150000"/>
              </a:lnSpc>
            </a:pPr>
            <a:r>
              <a:rPr lang="it-IT" sz="2800" dirty="0">
                <a:effectLst/>
                <a:latin typeface="Times New Roman" panose="02020603050405020304" pitchFamily="18" charset="0"/>
                <a:ea typeface="Times New Roman" panose="02020603050405020304" pitchFamily="18" charset="0"/>
              </a:rPr>
              <a:t>Se invece il compito fallisce o non viene portato a termine in modo corretto, comunque contribuisce a suscitare emozioni vere reali ed attuali, fornisce esperienze che diventano oggetto di approfondimento in terapia. Il paziente può imparare così ad identificare quali possono essere gli effetti realistici e quali quelli solamente temuti delle sue nuove esperienze.  </a:t>
            </a:r>
            <a:endParaRPr lang="it-IT" dirty="0"/>
          </a:p>
        </p:txBody>
      </p:sp>
    </p:spTree>
    <p:extLst>
      <p:ext uri="{BB962C8B-B14F-4D97-AF65-F5344CB8AC3E}">
        <p14:creationId xmlns:p14="http://schemas.microsoft.com/office/powerpoint/2010/main" val="88986566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D5D0EC-2448-6FF3-FA53-EB3BC6BDD22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3A2284B-6F4A-1E70-5721-45BFAFB8272B}"/>
              </a:ext>
            </a:extLst>
          </p:cNvPr>
          <p:cNvSpPr>
            <a:spLocks noGrp="1"/>
          </p:cNvSpPr>
          <p:nvPr>
            <p:ph idx="1"/>
          </p:nvPr>
        </p:nvSpPr>
        <p:spPr/>
        <p:txBody>
          <a:bodyPr/>
          <a:lstStyle/>
          <a:p>
            <a:pPr marL="228600" marR="0" lvl="0" indent="-228600" algn="just"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it-IT"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Non si parla più di semplici idee o di astratti timori  ma di reali esperienze vissute, che, come tali, mettono in evidenza le aspettative irrazionali e disfunzionali del paziente. Si tratta di un opportuno bagno di realtà. Una esperienza comportamentale veramente vissuta favorisce la modificazione di aspetti cognitivi complessi e, soprattutto, coinvolge la vita emotiva del nostro paziente. </a:t>
            </a:r>
          </a:p>
          <a:p>
            <a:endParaRPr lang="it-IT" dirty="0"/>
          </a:p>
        </p:txBody>
      </p:sp>
    </p:spTree>
    <p:extLst>
      <p:ext uri="{BB962C8B-B14F-4D97-AF65-F5344CB8AC3E}">
        <p14:creationId xmlns:p14="http://schemas.microsoft.com/office/powerpoint/2010/main" val="162362522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D8EAF7-A970-462B-AC34-EF92CCD4147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1287F48-4292-4870-9F01-BDA981DACE29}"/>
              </a:ext>
            </a:extLst>
          </p:cNvPr>
          <p:cNvSpPr>
            <a:spLocks noGrp="1"/>
          </p:cNvSpPr>
          <p:nvPr>
            <p:ph idx="1"/>
          </p:nvPr>
        </p:nvSpPr>
        <p:spPr/>
        <p:txBody>
          <a:bodyPr>
            <a:normAutofit/>
          </a:bodyPr>
          <a:lstStyle/>
          <a:p>
            <a:r>
              <a:rPr lang="it-IT" sz="2800" dirty="0">
                <a:effectLst/>
                <a:latin typeface="Times New Roman" panose="02020603050405020304" pitchFamily="18" charset="0"/>
                <a:ea typeface="Times New Roman" panose="02020603050405020304" pitchFamily="18" charset="0"/>
              </a:rPr>
              <a:t>I compiti sono concordati tra paziente e terapeuta, e proprio per questo, deresponsabilizzano alquanto il paziente. La decisione di agire non è sua, è frutto di una prescrizione, come tale può essere inizialmente più semplice da mettere in atto. In effetti nessun terapeuta può affermare di guarire i suoi pazienti; al più li aiuta ad identificare i circoli viziosi che lo intrappolano e ad esplorare nuovi modi di agire, di pensare, di sentire. </a:t>
            </a:r>
            <a:endParaRPr lang="it-IT" dirty="0"/>
          </a:p>
        </p:txBody>
      </p:sp>
    </p:spTree>
    <p:extLst>
      <p:ext uri="{BB962C8B-B14F-4D97-AF65-F5344CB8AC3E}">
        <p14:creationId xmlns:p14="http://schemas.microsoft.com/office/powerpoint/2010/main" val="301889656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A1A093-12C5-489B-B121-73F9775AF32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877DF52-E8E4-484D-B34D-713D48D44663}"/>
              </a:ext>
            </a:extLst>
          </p:cNvPr>
          <p:cNvSpPr>
            <a:spLocks noGrp="1"/>
          </p:cNvSpPr>
          <p:nvPr>
            <p:ph idx="1"/>
          </p:nvPr>
        </p:nvSpPr>
        <p:spPr/>
        <p:txBody>
          <a:bodyPr/>
          <a:lstStyle/>
          <a:p>
            <a:r>
              <a:rPr lang="it-IT" sz="2800" dirty="0">
                <a:effectLst/>
                <a:latin typeface="Times New Roman" panose="02020603050405020304" pitchFamily="18" charset="0"/>
                <a:ea typeface="Times New Roman" panose="02020603050405020304" pitchFamily="18" charset="0"/>
              </a:rPr>
              <a:t>La fase della reazione, del cambiamento, spetta al paziente e nessuno può pensare di sostituirsi a lui ed alla sua responsabilità nella gestione della sua vita. Possiamo agevolare il processo di cambiamento, mettere a punto esperienze significative, sollecitare nel paziente nuovi modi di vedere la realtà, di agire, di sentire, ma in definitiva il cambiamento è un processo che coinvolge direttamente, e che non è delegabile. </a:t>
            </a:r>
          </a:p>
          <a:p>
            <a:endParaRPr lang="it-IT" dirty="0"/>
          </a:p>
        </p:txBody>
      </p:sp>
    </p:spTree>
    <p:extLst>
      <p:ext uri="{BB962C8B-B14F-4D97-AF65-F5344CB8AC3E}">
        <p14:creationId xmlns:p14="http://schemas.microsoft.com/office/powerpoint/2010/main" val="387181048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920895-4CBB-4F6C-BBA0-102123B46F6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6F863E0-3489-48C4-AF23-585376EF39FA}"/>
              </a:ext>
            </a:extLst>
          </p:cNvPr>
          <p:cNvSpPr>
            <a:spLocks noGrp="1"/>
          </p:cNvSpPr>
          <p:nvPr>
            <p:ph idx="1"/>
          </p:nvPr>
        </p:nvSpPr>
        <p:spPr/>
        <p:txBody>
          <a:bodyPr>
            <a:normAutofit lnSpcReduction="10000"/>
          </a:bodyPr>
          <a:lstStyle/>
          <a:p>
            <a:pPr algn="just">
              <a:lnSpc>
                <a:spcPct val="150000"/>
              </a:lnSpc>
            </a:pPr>
            <a:r>
              <a:rPr lang="it-IT" sz="2800" dirty="0">
                <a:effectLst/>
                <a:latin typeface="Times New Roman" panose="02020603050405020304" pitchFamily="18" charset="0"/>
                <a:ea typeface="Times New Roman" panose="02020603050405020304" pitchFamily="18" charset="0"/>
              </a:rPr>
              <a:t>A volte i compiti a casa seguono logiche paradossali. Col compito a casa si prescrivono sintomi invece di sfuggirli, si consentono i comportamenti patologici, ma se ne tolgono i rinforzi che tendevano a mantenerli nel tempo, togliendoli dal loro contesto, se ne modificano il significato e le risonanze emotive. Si esplorano nuovi tipi di reazione. In alcuni casi si creano conflitti nuovi per affrontare e risolvere abitudini patogene consolidate. </a:t>
            </a:r>
          </a:p>
          <a:p>
            <a:endParaRPr lang="it-IT" dirty="0"/>
          </a:p>
        </p:txBody>
      </p:sp>
    </p:spTree>
    <p:extLst>
      <p:ext uri="{BB962C8B-B14F-4D97-AF65-F5344CB8AC3E}">
        <p14:creationId xmlns:p14="http://schemas.microsoft.com/office/powerpoint/2010/main" val="305564781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D4D1F3-DC4F-4658-9C09-83B539E772A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AE927F1-2436-43F6-AD73-C49E74A95CA0}"/>
              </a:ext>
            </a:extLst>
          </p:cNvPr>
          <p:cNvSpPr>
            <a:spLocks noGrp="1"/>
          </p:cNvSpPr>
          <p:nvPr>
            <p:ph idx="1"/>
          </p:nvPr>
        </p:nvSpPr>
        <p:spPr/>
        <p:txBody>
          <a:bodyPr/>
          <a:lstStyle/>
          <a:p>
            <a:r>
              <a:rPr lang="it-IT" sz="2800" dirty="0">
                <a:effectLst/>
                <a:latin typeface="Times New Roman" panose="02020603050405020304" pitchFamily="18" charset="0"/>
                <a:ea typeface="Times New Roman" panose="02020603050405020304" pitchFamily="18" charset="0"/>
              </a:rPr>
              <a:t>I compiti a casa possono essere esperienze divertenti, anzi è generalmente meglio che lo siano. Divertirsi vuol dire infondo di-vertere, uscire dalle vie abituali, scardinare i seriosi sintomi che ci bloccano. Una risata, un po’ di sana auto-ironia, sono strumenti di cambiamento assai più efficaci di cambiamento rispetto alle serie considerazioni autoreferenziali in cui spesso il paziente sembra crogiolarsi in una terapia unicamente verbale. </a:t>
            </a:r>
          </a:p>
          <a:p>
            <a:endParaRPr lang="it-IT" dirty="0"/>
          </a:p>
        </p:txBody>
      </p:sp>
    </p:spTree>
    <p:extLst>
      <p:ext uri="{BB962C8B-B14F-4D97-AF65-F5344CB8AC3E}">
        <p14:creationId xmlns:p14="http://schemas.microsoft.com/office/powerpoint/2010/main" val="343515323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E73C03-86CA-4A46-B9B3-6523B85E208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B4820BF-7C02-455A-BF9F-F77F9E528A9C}"/>
              </a:ext>
            </a:extLst>
          </p:cNvPr>
          <p:cNvSpPr>
            <a:spLocks noGrp="1"/>
          </p:cNvSpPr>
          <p:nvPr>
            <p:ph idx="1"/>
          </p:nvPr>
        </p:nvSpPr>
        <p:spPr/>
        <p:txBody>
          <a:bodyPr/>
          <a:lstStyle/>
          <a:p>
            <a:pPr algn="just">
              <a:lnSpc>
                <a:spcPct val="150000"/>
              </a:lnSpc>
            </a:pPr>
            <a:r>
              <a:rPr lang="it-IT" sz="1800" dirty="0">
                <a:effectLst/>
                <a:latin typeface="Arial" panose="020B0604020202020204" pitchFamily="34" charset="0"/>
                <a:ea typeface="Times New Roman" panose="02020603050405020304" pitchFamily="18" charset="0"/>
              </a:rPr>
              <a:t>L’utilizzo, l’individuazione, l’assegnazione e la verifica dei “compiti a casa” è uno degli strumenti che caratterizzano la psicoterapia di orientamento cognitivo-comportamentale, fa parte della sua tradizione storica e rappresenta uno degli strumenti più validi ed efficaci nella pratica clinica.  </a:t>
            </a:r>
            <a:endParaRPr lang="it-IT" sz="1800"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244094596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31EA74-4205-4F1F-9D24-DB76825DFD5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A0B0CD1-3D2E-4C18-9343-0AE4D691E9F9}"/>
              </a:ext>
            </a:extLst>
          </p:cNvPr>
          <p:cNvSpPr>
            <a:spLocks noGrp="1"/>
          </p:cNvSpPr>
          <p:nvPr>
            <p:ph idx="1"/>
          </p:nvPr>
        </p:nvSpPr>
        <p:spPr/>
        <p:txBody>
          <a:bodyPr/>
          <a:lstStyle/>
          <a:p>
            <a:pPr>
              <a:lnSpc>
                <a:spcPct val="150000"/>
              </a:lnSpc>
            </a:pPr>
            <a:r>
              <a:rPr lang="it-IT" sz="1800" dirty="0">
                <a:effectLst/>
                <a:latin typeface="Arial" panose="020B0604020202020204" pitchFamily="34" charset="0"/>
                <a:ea typeface="Times New Roman" panose="02020603050405020304" pitchFamily="18" charset="0"/>
              </a:rPr>
              <a:t> </a:t>
            </a:r>
            <a:endParaRPr lang="it-IT" sz="1800" dirty="0">
              <a:effectLst/>
              <a:latin typeface="Times New Roman" panose="02020603050405020304" pitchFamily="18" charset="0"/>
              <a:ea typeface="Times New Roman" panose="02020603050405020304" pitchFamily="18" charset="0"/>
            </a:endParaRPr>
          </a:p>
          <a:p>
            <a:r>
              <a:rPr lang="it-IT" sz="1800" dirty="0">
                <a:effectLst/>
                <a:latin typeface="Arial" panose="020B0604020202020204" pitchFamily="34" charset="0"/>
                <a:ea typeface="Times New Roman" panose="02020603050405020304" pitchFamily="18" charset="0"/>
              </a:rPr>
              <a:t>Nella psicoterapia di orientamento cognitivo-comportamentale la prassi di assegnare gli </a:t>
            </a:r>
            <a:r>
              <a:rPr lang="it-IT" sz="1800" dirty="0" err="1">
                <a:effectLst/>
                <a:latin typeface="Arial" panose="020B0604020202020204" pitchFamily="34" charset="0"/>
                <a:ea typeface="Times New Roman" panose="02020603050405020304" pitchFamily="18" charset="0"/>
              </a:rPr>
              <a:t>homework</a:t>
            </a:r>
            <a:r>
              <a:rPr lang="it-IT" sz="1800" dirty="0">
                <a:effectLst/>
                <a:latin typeface="Arial" panose="020B0604020202020204" pitchFamily="34" charset="0"/>
                <a:ea typeface="Times New Roman" panose="02020603050405020304" pitchFamily="18" charset="0"/>
              </a:rPr>
              <a:t> al paziente è una consuetudine diffusa e consolidata. Cercherò di chiarire quanto questo metodo sia condiviso e utilizzato da psicoterapeuti di altre scuole ed orientamento. Prendendo in considerazione i principali modelli teorici e la loro prassi terapeutica si possono fare alcune considerazioni. Una prima distinzione si può formulare suddividendo le psicoterapie secondo due filoni principali: psicodinamico e cognitivo comportamentale. Secondo </a:t>
            </a:r>
            <a:r>
              <a:rPr lang="it-IT" sz="1800" dirty="0" err="1">
                <a:effectLst/>
                <a:latin typeface="Arial" panose="020B0604020202020204" pitchFamily="34" charset="0"/>
                <a:ea typeface="Times New Roman" panose="02020603050405020304" pitchFamily="18" charset="0"/>
              </a:rPr>
              <a:t>Maharaba</a:t>
            </a:r>
            <a:r>
              <a:rPr lang="it-IT" sz="1800" dirty="0">
                <a:effectLst/>
                <a:latin typeface="Arial" panose="020B0604020202020204" pitchFamily="34" charset="0"/>
                <a:ea typeface="Times New Roman" panose="02020603050405020304" pitchFamily="18" charset="0"/>
              </a:rPr>
              <a:t> e </a:t>
            </a:r>
            <a:r>
              <a:rPr lang="it-IT" sz="1800" dirty="0" err="1">
                <a:effectLst/>
                <a:latin typeface="Arial" panose="020B0604020202020204" pitchFamily="34" charset="0"/>
                <a:ea typeface="Times New Roman" panose="02020603050405020304" pitchFamily="18" charset="0"/>
              </a:rPr>
              <a:t>Armezzani</a:t>
            </a:r>
            <a:r>
              <a:rPr lang="it-IT" sz="1800" dirty="0">
                <a:effectLst/>
                <a:latin typeface="Arial" panose="020B0604020202020204" pitchFamily="34" charset="0"/>
                <a:ea typeface="Times New Roman" panose="02020603050405020304" pitchFamily="18" charset="0"/>
              </a:rPr>
              <a:t> (1988) questa distinzione consente di </a:t>
            </a:r>
            <a:endParaRPr lang="it-IT" dirty="0"/>
          </a:p>
        </p:txBody>
      </p:sp>
    </p:spTree>
    <p:extLst>
      <p:ext uri="{BB962C8B-B14F-4D97-AF65-F5344CB8AC3E}">
        <p14:creationId xmlns:p14="http://schemas.microsoft.com/office/powerpoint/2010/main" val="184217990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6712C8-38CB-4950-A62C-1B548050E75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A713163-B8C3-4FCB-B085-28227C62A65F}"/>
              </a:ext>
            </a:extLst>
          </p:cNvPr>
          <p:cNvSpPr>
            <a:spLocks noGrp="1"/>
          </p:cNvSpPr>
          <p:nvPr>
            <p:ph idx="1"/>
          </p:nvPr>
        </p:nvSpPr>
        <p:spPr/>
        <p:txBody>
          <a:bodyPr>
            <a:normAutofit/>
          </a:bodyPr>
          <a:lstStyle/>
          <a:p>
            <a:pPr algn="ctr">
              <a:lnSpc>
                <a:spcPct val="150000"/>
              </a:lnSpc>
            </a:pPr>
            <a:r>
              <a:rPr lang="it-IT" sz="1800" dirty="0">
                <a:effectLst/>
                <a:latin typeface="Arial" panose="020B0604020202020204" pitchFamily="34" charset="0"/>
                <a:ea typeface="Times New Roman" panose="02020603050405020304" pitchFamily="18" charset="0"/>
              </a:rPr>
              <a:t> la letteratura comportamentista </a:t>
            </a:r>
            <a:r>
              <a:rPr lang="it-IT" sz="1800" dirty="0" err="1">
                <a:effectLst/>
                <a:latin typeface="Arial" panose="020B0604020202020204" pitchFamily="34" charset="0"/>
                <a:ea typeface="Times New Roman" panose="02020603050405020304" pitchFamily="18" charset="0"/>
              </a:rPr>
              <a:t>Wolpe</a:t>
            </a:r>
            <a:r>
              <a:rPr lang="it-IT" sz="1800" dirty="0">
                <a:effectLst/>
                <a:latin typeface="Arial" panose="020B0604020202020204" pitchFamily="34" charset="0"/>
                <a:ea typeface="Times New Roman" panose="02020603050405020304" pitchFamily="18" charset="0"/>
              </a:rPr>
              <a:t> (1969), </a:t>
            </a:r>
            <a:r>
              <a:rPr lang="it-IT" sz="1800" dirty="0" err="1">
                <a:effectLst/>
                <a:latin typeface="Arial" panose="020B0604020202020204" pitchFamily="34" charset="0"/>
                <a:ea typeface="Times New Roman" panose="02020603050405020304" pitchFamily="18" charset="0"/>
              </a:rPr>
              <a:t>Eysenck</a:t>
            </a:r>
            <a:r>
              <a:rPr lang="it-IT" sz="1800" dirty="0">
                <a:effectLst/>
                <a:latin typeface="Arial" panose="020B0604020202020204" pitchFamily="34" charset="0"/>
                <a:ea typeface="Times New Roman" panose="02020603050405020304" pitchFamily="18" charset="0"/>
              </a:rPr>
              <a:t> (1960,1964), Lazarus(1958) evidenzia come l’assegnazione di compiti a casa sia una prassi comune in questo modello psicoterapeutico. Gli psicoterapeuti comportamentisti forniscono regolarmente ai propri pazienti le istruzioni per mettere in pratica le tecniche comportamentali specifiche per il trattamento del disturbo sul quale stanno intervenendo, </a:t>
            </a:r>
            <a:r>
              <a:rPr lang="it-IT" sz="1800" dirty="0" err="1">
                <a:effectLst/>
                <a:latin typeface="Arial" panose="020B0604020202020204" pitchFamily="34" charset="0"/>
                <a:ea typeface="Times New Roman" panose="02020603050405020304" pitchFamily="18" charset="0"/>
              </a:rPr>
              <a:t>Mosticoni</a:t>
            </a:r>
            <a:r>
              <a:rPr lang="it-IT" sz="1800" dirty="0">
                <a:effectLst/>
                <a:latin typeface="Arial" panose="020B0604020202020204" pitchFamily="34" charset="0"/>
                <a:ea typeface="Times New Roman" panose="02020603050405020304" pitchFamily="18" charset="0"/>
              </a:rPr>
              <a:t> (1984</a:t>
            </a:r>
            <a:endParaRPr lang="it-IT" dirty="0"/>
          </a:p>
        </p:txBody>
      </p:sp>
    </p:spTree>
    <p:extLst>
      <p:ext uri="{BB962C8B-B14F-4D97-AF65-F5344CB8AC3E}">
        <p14:creationId xmlns:p14="http://schemas.microsoft.com/office/powerpoint/2010/main" val="3559985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5F39F9-7D70-074D-81EF-0941F6BF3CA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4C90484-E20C-5B4B-A87E-BA0459DD6EA7}"/>
              </a:ext>
            </a:extLst>
          </p:cNvPr>
          <p:cNvSpPr>
            <a:spLocks noGrp="1"/>
          </p:cNvSpPr>
          <p:nvPr>
            <p:ph idx="1"/>
          </p:nvPr>
        </p:nvSpPr>
        <p:spPr/>
        <p:txBody>
          <a:bodyPr/>
          <a:lstStyle/>
          <a:p>
            <a:r>
              <a:rPr lang="it-IT" dirty="0"/>
              <a:t>Le tecniche comportamentali sono tra le poche efficaci con persone con disabilità intellettiva e persone con demenza con cui anche i farmaci hanno funzione molto limitata </a:t>
            </a:r>
          </a:p>
          <a:p>
            <a:r>
              <a:rPr lang="it-IT" dirty="0"/>
              <a:t>Sono eccezionali per favorire il miglioramento delle capacità di studio e di apprendimento</a:t>
            </a:r>
          </a:p>
          <a:p>
            <a:r>
              <a:rPr lang="it-IT" dirty="0"/>
              <a:t>Non si tratta però di tecniche di ammaestramento. La maturazione che coinvolgono aspetti sociali cognitivi ed anche biologiche assolutamente rilevanti</a:t>
            </a:r>
          </a:p>
        </p:txBody>
      </p:sp>
    </p:spTree>
    <p:extLst>
      <p:ext uri="{BB962C8B-B14F-4D97-AF65-F5344CB8AC3E}">
        <p14:creationId xmlns:p14="http://schemas.microsoft.com/office/powerpoint/2010/main" val="276230065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19ACDA-E0CF-2D03-9D2D-4CD39F37B15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1452CC6-00F0-20E7-5552-126A79A5EFBE}"/>
              </a:ext>
            </a:extLst>
          </p:cNvPr>
          <p:cNvSpPr>
            <a:spLocks noGrp="1"/>
          </p:cNvSpPr>
          <p:nvPr>
            <p:ph idx="1"/>
          </p:nvPr>
        </p:nvSpPr>
        <p:spPr/>
        <p:txBody>
          <a:bodyPr/>
          <a:lstStyle/>
          <a:p>
            <a:pPr marL="228600" marR="0" lvl="0" indent="-228600" algn="ctr"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it-IT" sz="17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Nella fase preliminare della psicoterapia vengono date al paziente le istruzioni per monitorare il problema che si sta affrontando, per costruire una base line. I dati raccolti in schede o in un diario dal paziente, tra una seduta e l’altra,  serviranno al terapeuta per elaborare una strategia terapeutica  adeguata, basata su dati attendibili e certi. </a:t>
            </a:r>
          </a:p>
          <a:p>
            <a:pPr marL="228600" marR="0" lvl="0" indent="-228600" algn="ctr"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it-IT" sz="17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Nella fase di trattamento vero e proprio, le istruzioni per mettere in atto comportamenti alternativi, rispetto a quelli patologici, sono parte essenziale del processo terapeutico. Le tecniche di desensibilizzazione sistematica</a:t>
            </a:r>
            <a:endParaRPr kumimoji="0" lang="it-IT" sz="26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it-IT" dirty="0"/>
          </a:p>
        </p:txBody>
      </p:sp>
    </p:spTree>
    <p:extLst>
      <p:ext uri="{BB962C8B-B14F-4D97-AF65-F5344CB8AC3E}">
        <p14:creationId xmlns:p14="http://schemas.microsoft.com/office/powerpoint/2010/main" val="401818081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096B3F-5007-4BC1-BAB4-93164D45F5E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12610C1-72CB-459F-AA05-207D1A1765EE}"/>
              </a:ext>
            </a:extLst>
          </p:cNvPr>
          <p:cNvSpPr>
            <a:spLocks noGrp="1"/>
          </p:cNvSpPr>
          <p:nvPr>
            <p:ph idx="1"/>
          </p:nvPr>
        </p:nvSpPr>
        <p:spPr/>
        <p:txBody>
          <a:bodyPr>
            <a:normAutofit fontScale="62500" lnSpcReduction="20000"/>
          </a:bodyPr>
          <a:lstStyle/>
          <a:p>
            <a:pPr algn="just">
              <a:lnSpc>
                <a:spcPct val="150000"/>
              </a:lnSpc>
            </a:pPr>
            <a:r>
              <a:rPr lang="it-IT" sz="2800" dirty="0">
                <a:effectLst/>
                <a:latin typeface="Arial" panose="020B0604020202020204" pitchFamily="34" charset="0"/>
                <a:ea typeface="Times New Roman" panose="02020603050405020304" pitchFamily="18" charset="0"/>
              </a:rPr>
              <a:t>o del </a:t>
            </a:r>
            <a:r>
              <a:rPr lang="it-IT" sz="2800" dirty="0" err="1">
                <a:effectLst/>
                <a:latin typeface="Arial" panose="020B0604020202020204" pitchFamily="34" charset="0"/>
                <a:ea typeface="Times New Roman" panose="02020603050405020304" pitchFamily="18" charset="0"/>
              </a:rPr>
              <a:t>flooding</a:t>
            </a:r>
            <a:r>
              <a:rPr lang="it-IT" sz="2800" dirty="0">
                <a:effectLst/>
                <a:latin typeface="Arial" panose="020B0604020202020204" pitchFamily="34" charset="0"/>
                <a:ea typeface="Times New Roman" panose="02020603050405020304" pitchFamily="18" charset="0"/>
              </a:rPr>
              <a:t> prevedono una fase di addestramento e di apprendimento in seduta, e successivamente l’assegnazione di prescrizioni comportamentali da mettere in pratica quotidianamente, nelle situazioni problematiche (</a:t>
            </a:r>
            <a:r>
              <a:rPr lang="it-IT" sz="2800" dirty="0" err="1">
                <a:effectLst/>
                <a:latin typeface="Arial" panose="020B0604020202020204" pitchFamily="34" charset="0"/>
                <a:ea typeface="Times New Roman" panose="02020603050405020304" pitchFamily="18" charset="0"/>
              </a:rPr>
              <a:t>Wolpe</a:t>
            </a:r>
            <a:r>
              <a:rPr lang="it-IT" sz="2800" dirty="0">
                <a:effectLst/>
                <a:latin typeface="Arial" panose="020B0604020202020204" pitchFamily="34" charset="0"/>
                <a:ea typeface="Times New Roman" panose="02020603050405020304" pitchFamily="18" charset="0"/>
              </a:rPr>
              <a:t> 1958). </a:t>
            </a:r>
          </a:p>
          <a:p>
            <a:pPr algn="just">
              <a:lnSpc>
                <a:spcPct val="150000"/>
              </a:lnSpc>
            </a:pPr>
            <a:r>
              <a:rPr lang="it-IT" sz="2800" dirty="0">
                <a:effectLst/>
                <a:latin typeface="Arial" panose="020B0604020202020204" pitchFamily="34" charset="0"/>
                <a:ea typeface="Times New Roman" panose="02020603050405020304" pitchFamily="18" charset="0"/>
              </a:rPr>
              <a:t>Nella desensibilizzazione sistematica i dati raccolti dal paziente nella fase iniziale di monitoraggio (base line) vengono sistematizzati e utilizzati per costruire una gerarchia di stimoli ansiogeni che verranno affrontati in seduta. Nella prima fase del trattamento il paziente viene addestrato ad una procedura di rilassamento muscolare (Jacobson o Schultz). La tecnica del rilassamento viene insegnata e praticata in seduta e poi viene assegnata la prescrizione di esercitarsi a casa, giornalmente. Successivamente gli stimoli ansiogeni, in ordine di intensità crescente, verranno associati allo stato di rilassamento appreso. </a:t>
            </a:r>
            <a:endParaRPr lang="it-IT" dirty="0"/>
          </a:p>
        </p:txBody>
      </p:sp>
    </p:spTree>
    <p:extLst>
      <p:ext uri="{BB962C8B-B14F-4D97-AF65-F5344CB8AC3E}">
        <p14:creationId xmlns:p14="http://schemas.microsoft.com/office/powerpoint/2010/main" val="239978727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C621C6-12ED-4E3B-89E4-96D91FEE53B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9A0C8F9-AF1A-469D-B81A-8F4EB529CE13}"/>
              </a:ext>
            </a:extLst>
          </p:cNvPr>
          <p:cNvSpPr>
            <a:spLocks noGrp="1"/>
          </p:cNvSpPr>
          <p:nvPr>
            <p:ph idx="1"/>
          </p:nvPr>
        </p:nvSpPr>
        <p:spPr/>
        <p:txBody>
          <a:bodyPr>
            <a:normAutofit/>
          </a:bodyPr>
          <a:lstStyle/>
          <a:p>
            <a:r>
              <a:rPr lang="it-IT" sz="2800" dirty="0">
                <a:effectLst/>
                <a:latin typeface="Arial" panose="020B0604020202020204" pitchFamily="34" charset="0"/>
                <a:ea typeface="Times New Roman" panose="02020603050405020304" pitchFamily="18" charset="0"/>
              </a:rPr>
              <a:t>Nella fase seguente del trattamento, quando il paziente, in seduta,  si sentirà in grado di fronteggiare l’emozione collegata alla situazione ansiogena, verranno concordate strategie comportamentali finalizzate ad affrontare le situazioni problematiche reali..</a:t>
            </a:r>
            <a:endParaRPr lang="it-IT" dirty="0"/>
          </a:p>
        </p:txBody>
      </p:sp>
    </p:spTree>
    <p:extLst>
      <p:ext uri="{BB962C8B-B14F-4D97-AF65-F5344CB8AC3E}">
        <p14:creationId xmlns:p14="http://schemas.microsoft.com/office/powerpoint/2010/main" val="2750797726"/>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647A91-BC24-4EDC-AE13-C678E717F82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FDE8F5F-F0DB-48E5-9BA4-A591B36F3275}"/>
              </a:ext>
            </a:extLst>
          </p:cNvPr>
          <p:cNvSpPr>
            <a:spLocks noGrp="1"/>
          </p:cNvSpPr>
          <p:nvPr>
            <p:ph idx="1"/>
          </p:nvPr>
        </p:nvSpPr>
        <p:spPr/>
        <p:txBody>
          <a:bodyPr>
            <a:normAutofit lnSpcReduction="10000"/>
          </a:bodyPr>
          <a:lstStyle/>
          <a:p>
            <a:r>
              <a:rPr lang="it-IT" sz="2800" dirty="0">
                <a:effectLst/>
                <a:latin typeface="Arial" panose="020B0604020202020204" pitchFamily="34" charset="0"/>
                <a:ea typeface="Times New Roman" panose="02020603050405020304" pitchFamily="18" charset="0"/>
              </a:rPr>
              <a:t>La conclusione del trattamento è caratterizzata dall’assegnazione, tra una seduta e l’altra, di prescrizioni di </a:t>
            </a:r>
            <a:r>
              <a:rPr lang="it-IT" sz="2800" dirty="0" err="1">
                <a:effectLst/>
                <a:latin typeface="Arial" panose="020B0604020202020204" pitchFamily="34" charset="0"/>
                <a:ea typeface="Times New Roman" panose="02020603050405020304" pitchFamily="18" charset="0"/>
              </a:rPr>
              <a:t>homework</a:t>
            </a:r>
            <a:r>
              <a:rPr lang="it-IT" sz="2800" dirty="0">
                <a:effectLst/>
                <a:latin typeface="Arial" panose="020B0604020202020204" pitchFamily="34" charset="0"/>
                <a:ea typeface="Times New Roman" panose="02020603050405020304" pitchFamily="18" charset="0"/>
              </a:rPr>
              <a:t> comportamentali mirati, che consistono nell’affrontare le situazioni temute. La verifica dei risultati raggiunti viene effettuata essenzialmente tramite il controllo degli </a:t>
            </a:r>
            <a:r>
              <a:rPr lang="it-IT" sz="2800" dirty="0" err="1">
                <a:effectLst/>
                <a:latin typeface="Arial" panose="020B0604020202020204" pitchFamily="34" charset="0"/>
                <a:ea typeface="Times New Roman" panose="02020603050405020304" pitchFamily="18" charset="0"/>
              </a:rPr>
              <a:t>homework</a:t>
            </a:r>
            <a:r>
              <a:rPr lang="it-IT" sz="2800" dirty="0">
                <a:effectLst/>
                <a:latin typeface="Arial" panose="020B0604020202020204" pitchFamily="34" charset="0"/>
                <a:ea typeface="Times New Roman" panose="02020603050405020304" pitchFamily="18" charset="0"/>
              </a:rPr>
              <a:t> svolti dal paziente. Il trattamento si conclude quando il paziente dimostra di riuscire ad applicare le modalità di comportamento apprese in seduta, nella propria vita quotidiana. Nel </a:t>
            </a:r>
            <a:r>
              <a:rPr lang="it-IT" sz="2800" dirty="0" err="1">
                <a:effectLst/>
                <a:latin typeface="Arial" panose="020B0604020202020204" pitchFamily="34" charset="0"/>
                <a:ea typeface="Times New Roman" panose="02020603050405020304" pitchFamily="18" charset="0"/>
              </a:rPr>
              <a:t>flooding</a:t>
            </a:r>
            <a:r>
              <a:rPr lang="it-IT" sz="2800" dirty="0">
                <a:effectLst/>
                <a:latin typeface="Arial" panose="020B0604020202020204" pitchFamily="34" charset="0"/>
                <a:ea typeface="Times New Roman" panose="02020603050405020304" pitchFamily="18" charset="0"/>
              </a:rPr>
              <a:t> la procedura di trattamento è simile. Cambia la strategia terapeutica perché viene chiesto al paziente di affrontare la situazione problematica al massimo grado di intensità emotiva</a:t>
            </a:r>
            <a:endParaRPr lang="it-IT" dirty="0"/>
          </a:p>
        </p:txBody>
      </p:sp>
    </p:spTree>
    <p:extLst>
      <p:ext uri="{BB962C8B-B14F-4D97-AF65-F5344CB8AC3E}">
        <p14:creationId xmlns:p14="http://schemas.microsoft.com/office/powerpoint/2010/main" val="214165833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D6A6FD-FE28-4C04-BECC-A29D0E54DD5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A59CC19-2E83-4D2C-8DA6-D2DB50791D02}"/>
              </a:ext>
            </a:extLst>
          </p:cNvPr>
          <p:cNvSpPr>
            <a:spLocks noGrp="1"/>
          </p:cNvSpPr>
          <p:nvPr>
            <p:ph idx="1"/>
          </p:nvPr>
        </p:nvSpPr>
        <p:spPr/>
        <p:txBody>
          <a:bodyPr>
            <a:normAutofit/>
          </a:bodyPr>
          <a:lstStyle/>
          <a:p>
            <a:pPr algn="just">
              <a:lnSpc>
                <a:spcPct val="150000"/>
              </a:lnSpc>
            </a:pPr>
            <a:r>
              <a:rPr lang="it-IT" sz="1800" dirty="0">
                <a:effectLst/>
                <a:latin typeface="Arial" panose="020B0604020202020204" pitchFamily="34" charset="0"/>
                <a:ea typeface="Times New Roman" panose="02020603050405020304" pitchFamily="18" charset="0"/>
              </a:rPr>
              <a:t>Un altro importante vantaggio pratico che si può riscontrare nella prassi di assegnare gli </a:t>
            </a:r>
            <a:r>
              <a:rPr lang="it-IT" sz="1800" dirty="0" err="1">
                <a:effectLst/>
                <a:latin typeface="Arial" panose="020B0604020202020204" pitchFamily="34" charset="0"/>
                <a:ea typeface="Times New Roman" panose="02020603050405020304" pitchFamily="18" charset="0"/>
              </a:rPr>
              <a:t>homework</a:t>
            </a:r>
            <a:r>
              <a:rPr lang="it-IT" sz="1800" dirty="0">
                <a:effectLst/>
                <a:latin typeface="Arial" panose="020B0604020202020204" pitchFamily="34" charset="0"/>
                <a:ea typeface="Times New Roman" panose="02020603050405020304" pitchFamily="18" charset="0"/>
              </a:rPr>
              <a:t>  è quello di aumentare in maniera notevole le capacità di cambiamento da parte dei pazienti. L’assumersi  in prima persona la responsabilità di cambiare, sperimentando tra una seduta e l’altra, modalità di comportamento diverse, rappresenta per i pazienti un momento fondamentale della terapia, per diversi motivi. Il primo riguarda la possibilità di verificare ulteriormente quanto la psicoterapia sia rivolta essenzialmente alla risoluzione di problemi pratici. Il fare, l’agire, il seguire le prescrizioni del terapeuta, permettono al paziente di acquisire maggiori capacità pratiche di fronteggiare le situazioni problematiche che lo disturbano. </a:t>
            </a:r>
            <a:endParaRPr lang="it-IT" dirty="0"/>
          </a:p>
        </p:txBody>
      </p:sp>
    </p:spTree>
    <p:extLst>
      <p:ext uri="{BB962C8B-B14F-4D97-AF65-F5344CB8AC3E}">
        <p14:creationId xmlns:p14="http://schemas.microsoft.com/office/powerpoint/2010/main" val="416636360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8BD69E-410D-401D-BC4E-3DE2D8F673A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91ABA76-5A38-461E-BB8F-857C247BF529}"/>
              </a:ext>
            </a:extLst>
          </p:cNvPr>
          <p:cNvSpPr>
            <a:spLocks noGrp="1"/>
          </p:cNvSpPr>
          <p:nvPr>
            <p:ph idx="1"/>
          </p:nvPr>
        </p:nvSpPr>
        <p:spPr/>
        <p:txBody>
          <a:bodyPr>
            <a:normAutofit fontScale="92500" lnSpcReduction="20000"/>
          </a:bodyPr>
          <a:lstStyle/>
          <a:p>
            <a:pPr algn="just">
              <a:lnSpc>
                <a:spcPct val="150000"/>
              </a:lnSpc>
            </a:pPr>
            <a:r>
              <a:rPr lang="it-IT" sz="2800" dirty="0">
                <a:effectLst/>
                <a:latin typeface="Arial" panose="020B0604020202020204" pitchFamily="34" charset="0"/>
                <a:ea typeface="Times New Roman" panose="02020603050405020304" pitchFamily="18" charset="0"/>
              </a:rPr>
              <a:t>Molto spesso i pazienti perdono di vista questo ultimo aspetto. Dialogando con lo psicoterapeuta, affrontando spesso temi filosofici o esistenziali, il paziente, più o meno consapevolmente, è portato a pensare che il processo terapeutico sia qualcosa di molto astratto e teorico, perdendo spesso di vista gli stessi motivi pratici e i problemi emotivi che lo hanno spinto a chiedere aiuto. Fare gli </a:t>
            </a:r>
            <a:r>
              <a:rPr lang="it-IT" sz="2800" dirty="0" err="1">
                <a:effectLst/>
                <a:latin typeface="Arial" panose="020B0604020202020204" pitchFamily="34" charset="0"/>
                <a:ea typeface="Times New Roman" panose="02020603050405020304" pitchFamily="18" charset="0"/>
              </a:rPr>
              <a:t>homework</a:t>
            </a:r>
            <a:r>
              <a:rPr lang="it-IT" sz="2800" dirty="0">
                <a:effectLst/>
                <a:latin typeface="Arial" panose="020B0604020202020204" pitchFamily="34" charset="0"/>
                <a:ea typeface="Times New Roman" panose="02020603050405020304" pitchFamily="18" charset="0"/>
              </a:rPr>
              <a:t> lo riporta “con i piedi per terra”, lo spinge a “sporcarsi le mani”, ad affrontare in maniera diversa i problemi quotidiani. </a:t>
            </a:r>
            <a:endParaRPr lang="it-IT" dirty="0"/>
          </a:p>
        </p:txBody>
      </p:sp>
    </p:spTree>
    <p:extLst>
      <p:ext uri="{BB962C8B-B14F-4D97-AF65-F5344CB8AC3E}">
        <p14:creationId xmlns:p14="http://schemas.microsoft.com/office/powerpoint/2010/main" val="72099070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03B7EF-E3CF-09E4-D6A5-441D3C3D44C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6BE6CCF-B52F-E3E7-CAA1-578B2FB440E6}"/>
              </a:ext>
            </a:extLst>
          </p:cNvPr>
          <p:cNvSpPr>
            <a:spLocks noGrp="1"/>
          </p:cNvSpPr>
          <p:nvPr>
            <p:ph idx="1"/>
          </p:nvPr>
        </p:nvSpPr>
        <p:spPr/>
        <p:txBody>
          <a:bodyPr/>
          <a:lstStyle/>
          <a:p>
            <a:r>
              <a:rPr lang="it-IT" sz="2800" dirty="0">
                <a:effectLst/>
                <a:latin typeface="Arial" panose="020B0604020202020204" pitchFamily="34" charset="0"/>
                <a:ea typeface="Times New Roman" panose="02020603050405020304" pitchFamily="18" charset="0"/>
              </a:rPr>
              <a:t>Un secondo importante motivo riguarda il grande impatto emotivo che la realizzazione di alcuni </a:t>
            </a:r>
            <a:r>
              <a:rPr lang="it-IT" sz="2800" dirty="0" err="1">
                <a:effectLst/>
                <a:latin typeface="Arial" panose="020B0604020202020204" pitchFamily="34" charset="0"/>
                <a:ea typeface="Times New Roman" panose="02020603050405020304" pitchFamily="18" charset="0"/>
              </a:rPr>
              <a:t>homework</a:t>
            </a:r>
            <a:r>
              <a:rPr lang="it-IT" sz="2800" dirty="0">
                <a:effectLst/>
                <a:latin typeface="Arial" panose="020B0604020202020204" pitchFamily="34" charset="0"/>
                <a:ea typeface="Times New Roman" panose="02020603050405020304" pitchFamily="18" charset="0"/>
              </a:rPr>
              <a:t> comporta. Gli </a:t>
            </a:r>
            <a:r>
              <a:rPr lang="it-IT" sz="2800" dirty="0" err="1">
                <a:effectLst/>
                <a:latin typeface="Arial" panose="020B0604020202020204" pitchFamily="34" charset="0"/>
                <a:ea typeface="Times New Roman" panose="02020603050405020304" pitchFamily="18" charset="0"/>
              </a:rPr>
              <a:t>homework</a:t>
            </a:r>
            <a:r>
              <a:rPr lang="it-IT" sz="2800" dirty="0">
                <a:effectLst/>
                <a:latin typeface="Arial" panose="020B0604020202020204" pitchFamily="34" charset="0"/>
                <a:ea typeface="Times New Roman" panose="02020603050405020304" pitchFamily="18" charset="0"/>
              </a:rPr>
              <a:t> comportamentali (come gli esercizi </a:t>
            </a:r>
            <a:r>
              <a:rPr lang="it-IT" sz="2800" dirty="0" err="1">
                <a:effectLst/>
                <a:latin typeface="Arial" panose="020B0604020202020204" pitchFamily="34" charset="0"/>
                <a:ea typeface="Times New Roman" panose="02020603050405020304" pitchFamily="18" charset="0"/>
              </a:rPr>
              <a:t>antivergogna</a:t>
            </a:r>
            <a:r>
              <a:rPr lang="it-IT" sz="2800" dirty="0">
                <a:effectLst/>
                <a:latin typeface="Arial" panose="020B0604020202020204" pitchFamily="34" charset="0"/>
                <a:ea typeface="Times New Roman" panose="02020603050405020304" pitchFamily="18" charset="0"/>
              </a:rPr>
              <a:t>, ad esempio) comportano un forte impatto emotivo nel metterli in pratica. Questo, una volta che il paziente riesce ad effettuarli, lo aiuta in maniera determinante a tollerare e sopportare emozioni negative e conseguentemente porterà a un cambiamento cognitivo importante. A volte talmente importante che determina una svolta netta nel percorso terapeutico.</a:t>
            </a:r>
            <a:endParaRPr lang="it-IT" dirty="0"/>
          </a:p>
        </p:txBody>
      </p:sp>
    </p:spTree>
    <p:extLst>
      <p:ext uri="{BB962C8B-B14F-4D97-AF65-F5344CB8AC3E}">
        <p14:creationId xmlns:p14="http://schemas.microsoft.com/office/powerpoint/2010/main" val="333037420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182B06-A665-4C06-8588-216603647BB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F06D53B-5C9F-4580-87D7-4150C2032CB4}"/>
              </a:ext>
            </a:extLst>
          </p:cNvPr>
          <p:cNvSpPr>
            <a:spLocks noGrp="1"/>
          </p:cNvSpPr>
          <p:nvPr>
            <p:ph idx="1"/>
          </p:nvPr>
        </p:nvSpPr>
        <p:spPr/>
        <p:txBody>
          <a:bodyPr>
            <a:normAutofit/>
          </a:bodyPr>
          <a:lstStyle/>
          <a:p>
            <a:pPr algn="just">
              <a:lnSpc>
                <a:spcPct val="150000"/>
              </a:lnSpc>
            </a:pPr>
            <a:r>
              <a:rPr lang="it-IT" sz="2800" dirty="0">
                <a:effectLst/>
                <a:latin typeface="Arial" panose="020B0604020202020204" pitchFamily="34" charset="0"/>
                <a:ea typeface="Times New Roman" panose="02020603050405020304" pitchFamily="18" charset="0"/>
              </a:rPr>
              <a:t>La presa di coscienza di essere in grado di affrontare situazioni pratiche caratterizzate da un forte impatto emotivo cambia radicalmente alcune convinzioni patologiche dei pazienti al punto tale, in alcuni casi, da rappresentare momento chiave del cambiamento terapeutico e spesso la conclusione della psicoterapia. </a:t>
            </a:r>
          </a:p>
          <a:p>
            <a:endParaRPr lang="it-IT" dirty="0"/>
          </a:p>
        </p:txBody>
      </p:sp>
    </p:spTree>
    <p:extLst>
      <p:ext uri="{BB962C8B-B14F-4D97-AF65-F5344CB8AC3E}">
        <p14:creationId xmlns:p14="http://schemas.microsoft.com/office/powerpoint/2010/main" val="746852202"/>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6219A9-920B-FFD0-C6F7-08025AA3FA0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731BE63-7257-9EAA-FD41-5194993ADFFB}"/>
              </a:ext>
            </a:extLst>
          </p:cNvPr>
          <p:cNvSpPr>
            <a:spLocks noGrp="1"/>
          </p:cNvSpPr>
          <p:nvPr>
            <p:ph idx="1"/>
          </p:nvPr>
        </p:nvSpPr>
        <p:spPr/>
        <p:txBody>
          <a:bodyPr/>
          <a:lstStyle/>
          <a:p>
            <a:r>
              <a:rPr lang="it-IT" sz="2800" dirty="0">
                <a:effectLst/>
                <a:latin typeface="Arial" panose="020B0604020202020204" pitchFamily="34" charset="0"/>
                <a:ea typeface="Times New Roman" panose="02020603050405020304" pitchFamily="18" charset="0"/>
              </a:rPr>
              <a:t>Mi è capitato di frequente di vedere alcuni pazienti nella seduta seguente alla buona riuscita di un </a:t>
            </a:r>
            <a:r>
              <a:rPr lang="it-IT" sz="2800" dirty="0" err="1">
                <a:effectLst/>
                <a:latin typeface="Arial" panose="020B0604020202020204" pitchFamily="34" charset="0"/>
                <a:ea typeface="Times New Roman" panose="02020603050405020304" pitchFamily="18" charset="0"/>
              </a:rPr>
              <a:t>homework</a:t>
            </a:r>
            <a:r>
              <a:rPr lang="it-IT" sz="2800" dirty="0">
                <a:effectLst/>
                <a:latin typeface="Arial" panose="020B0604020202020204" pitchFamily="34" charset="0"/>
                <a:ea typeface="Times New Roman" panose="02020603050405020304" pitchFamily="18" charset="0"/>
              </a:rPr>
              <a:t> significativo, arrivare nel mio studio con un aria stralunata ma felice, quasi avessero avuto un esperienza estatica, smaniosi di comunicarmi che: “finalmente avevano capito!”. L’</a:t>
            </a:r>
            <a:r>
              <a:rPr lang="it-IT" sz="2800" dirty="0" err="1">
                <a:effectLst/>
                <a:latin typeface="Arial" panose="020B0604020202020204" pitchFamily="34" charset="0"/>
                <a:ea typeface="Times New Roman" panose="02020603050405020304" pitchFamily="18" charset="0"/>
              </a:rPr>
              <a:t>homework</a:t>
            </a:r>
            <a:r>
              <a:rPr lang="it-IT" sz="2800" dirty="0">
                <a:effectLst/>
                <a:latin typeface="Arial" panose="020B0604020202020204" pitchFamily="34" charset="0"/>
                <a:ea typeface="Times New Roman" panose="02020603050405020304" pitchFamily="18" charset="0"/>
              </a:rPr>
              <a:t> che, dopo tante fatiche, erano riusciti a fare gli aveva dato piena e totale consapevolezza di: ”Quanto era stupido o inutile preoccuparsi così tanto per un problema del genere” oppure: “ Nonostante quello che ho fatto sono lo stesso di prima”, oppure: “ Se ce l’ho fatta in questa situazione posso riuscirci anche….”.  </a:t>
            </a:r>
            <a:endParaRPr lang="it-IT" dirty="0"/>
          </a:p>
        </p:txBody>
      </p:sp>
    </p:spTree>
    <p:extLst>
      <p:ext uri="{BB962C8B-B14F-4D97-AF65-F5344CB8AC3E}">
        <p14:creationId xmlns:p14="http://schemas.microsoft.com/office/powerpoint/2010/main" val="257115513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A09334-5EC9-4A2B-ADAF-770BDD8B422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87FF76A-7A69-460B-A54C-A6E09A42AB7C}"/>
              </a:ext>
            </a:extLst>
          </p:cNvPr>
          <p:cNvSpPr>
            <a:spLocks noGrp="1"/>
          </p:cNvSpPr>
          <p:nvPr>
            <p:ph idx="1"/>
          </p:nvPr>
        </p:nvSpPr>
        <p:spPr/>
        <p:txBody>
          <a:bodyPr>
            <a:normAutofit/>
          </a:bodyPr>
          <a:lstStyle/>
          <a:p>
            <a:r>
              <a:rPr lang="it-IT" sz="2800" dirty="0">
                <a:effectLst/>
                <a:latin typeface="Arial" panose="020B0604020202020204" pitchFamily="34" charset="0"/>
                <a:ea typeface="Times New Roman" panose="02020603050405020304" pitchFamily="18" charset="0"/>
              </a:rPr>
              <a:t>Un altro aspetto importante riguarda il senso di autoefficacia che i pazienti sperimentano nel momento in cui riescono a portare a termine gli </a:t>
            </a:r>
            <a:r>
              <a:rPr lang="it-IT" sz="2800" dirty="0" err="1">
                <a:effectLst/>
                <a:latin typeface="Arial" panose="020B0604020202020204" pitchFamily="34" charset="0"/>
                <a:ea typeface="Times New Roman" panose="02020603050405020304" pitchFamily="18" charset="0"/>
              </a:rPr>
              <a:t>homework</a:t>
            </a:r>
            <a:r>
              <a:rPr lang="it-IT" sz="2800" dirty="0">
                <a:effectLst/>
                <a:latin typeface="Arial" panose="020B0604020202020204" pitchFamily="34" charset="0"/>
                <a:ea typeface="Times New Roman" panose="02020603050405020304" pitchFamily="18" charset="0"/>
              </a:rPr>
              <a:t> assegnati. A questo proposito mi rifaccio ai testi di A. Bandura (   ), che ha trattato in maniera molto approfondita questo argomento. Nello svolgere un compito a casa il paziente spezza i circoli viziosi che alimentano la sua sofferenza: “Non riesco quindi non valgo, mi deprimo e ho ancora meno voglia di fare” e innescano invece un circolo virtuoso:</a:t>
            </a:r>
            <a:endParaRPr lang="it-IT" dirty="0"/>
          </a:p>
        </p:txBody>
      </p:sp>
    </p:spTree>
    <p:extLst>
      <p:ext uri="{BB962C8B-B14F-4D97-AF65-F5344CB8AC3E}">
        <p14:creationId xmlns:p14="http://schemas.microsoft.com/office/powerpoint/2010/main" val="3499804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ACF89E-4AEB-DD4A-B48C-3803B7D9B8B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EE59B2B-7FF5-5B45-AFCE-4D5C366FC2AB}"/>
              </a:ext>
            </a:extLst>
          </p:cNvPr>
          <p:cNvSpPr>
            <a:spLocks noGrp="1"/>
          </p:cNvSpPr>
          <p:nvPr>
            <p:ph idx="1"/>
          </p:nvPr>
        </p:nvSpPr>
        <p:spPr/>
        <p:txBody>
          <a:bodyPr/>
          <a:lstStyle/>
          <a:p>
            <a:r>
              <a:rPr lang="it-IT" dirty="0"/>
              <a:t>Esistono strategie e tecniche utili per aumentare la frequenza di comportamenti desiderati </a:t>
            </a:r>
            <a:r>
              <a:rPr lang="it-IT"/>
              <a:t>dimi</a:t>
            </a:r>
            <a:endParaRPr lang="it-IT" dirty="0"/>
          </a:p>
        </p:txBody>
      </p:sp>
    </p:spTree>
    <p:extLst>
      <p:ext uri="{BB962C8B-B14F-4D97-AF65-F5344CB8AC3E}">
        <p14:creationId xmlns:p14="http://schemas.microsoft.com/office/powerpoint/2010/main" val="140085127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91E5E7-CCE6-A596-9883-E4687B24E79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88626D7-26E8-44E1-DC0B-F387E8B1CA6A}"/>
              </a:ext>
            </a:extLst>
          </p:cNvPr>
          <p:cNvSpPr>
            <a:spLocks noGrp="1"/>
          </p:cNvSpPr>
          <p:nvPr>
            <p:ph idx="1"/>
          </p:nvPr>
        </p:nvSpPr>
        <p:spPr/>
        <p:txBody>
          <a:bodyPr/>
          <a:lstStyle/>
          <a:p>
            <a:r>
              <a:rPr lang="it-IT" sz="2800" dirty="0">
                <a:effectLst/>
                <a:latin typeface="Arial" panose="020B0604020202020204" pitchFamily="34" charset="0"/>
                <a:ea typeface="Times New Roman" panose="02020603050405020304" pitchFamily="18" charset="0"/>
              </a:rPr>
              <a:t>“Ce la faccio quindi non sono così incapace come credevo e quindi ci posso riprovare”. Un’ultima considerazione riguarda la stretta correlazione esistente tra </a:t>
            </a:r>
            <a:r>
              <a:rPr lang="it-IT" sz="2800" dirty="0" err="1">
                <a:effectLst/>
                <a:latin typeface="Arial" panose="020B0604020202020204" pitchFamily="34" charset="0"/>
                <a:ea typeface="Times New Roman" panose="02020603050405020304" pitchFamily="18" charset="0"/>
              </a:rPr>
              <a:t>homework</a:t>
            </a:r>
            <a:r>
              <a:rPr lang="it-IT" sz="2800" dirty="0">
                <a:effectLst/>
                <a:latin typeface="Arial" panose="020B0604020202020204" pitchFamily="34" charset="0"/>
                <a:ea typeface="Times New Roman" panose="02020603050405020304" pitchFamily="18" charset="0"/>
              </a:rPr>
              <a:t> comportamentali, emotivi e cognitivi. Nello svolgere un </a:t>
            </a:r>
            <a:r>
              <a:rPr lang="it-IT" sz="2800" dirty="0" err="1">
                <a:effectLst/>
                <a:latin typeface="Arial" panose="020B0604020202020204" pitchFamily="34" charset="0"/>
                <a:ea typeface="Times New Roman" panose="02020603050405020304" pitchFamily="18" charset="0"/>
              </a:rPr>
              <a:t>homework</a:t>
            </a:r>
            <a:r>
              <a:rPr lang="it-IT" sz="2800" dirty="0">
                <a:effectLst/>
                <a:latin typeface="Arial" panose="020B0604020202020204" pitchFamily="34" charset="0"/>
                <a:ea typeface="Times New Roman" panose="02020603050405020304" pitchFamily="18" charset="0"/>
              </a:rPr>
              <a:t> comportamentale il paziente si troverà a fronteggiare un’emozione negativa spesso molto intensa che, una volta superata, lo porterà a modificare certe convinzioni che lo condizionavano prima di svolgere quel compito. A questo proposito si può sostenere che riuscire a fare gli </a:t>
            </a:r>
            <a:r>
              <a:rPr lang="it-IT" sz="2800" dirty="0" err="1">
                <a:effectLst/>
                <a:latin typeface="Arial" panose="020B0604020202020204" pitchFamily="34" charset="0"/>
                <a:ea typeface="Times New Roman" panose="02020603050405020304" pitchFamily="18" charset="0"/>
              </a:rPr>
              <a:t>homework</a:t>
            </a:r>
            <a:r>
              <a:rPr lang="it-IT" sz="2800" dirty="0">
                <a:effectLst/>
                <a:latin typeface="Arial" panose="020B0604020202020204" pitchFamily="34" charset="0"/>
                <a:ea typeface="Times New Roman" panose="02020603050405020304" pitchFamily="18" charset="0"/>
              </a:rPr>
              <a:t> può determinare un cambiamento a tutto campo nei pazienti.</a:t>
            </a:r>
          </a:p>
          <a:p>
            <a:endParaRPr lang="it-IT" dirty="0"/>
          </a:p>
        </p:txBody>
      </p:sp>
    </p:spTree>
    <p:extLst>
      <p:ext uri="{BB962C8B-B14F-4D97-AF65-F5344CB8AC3E}">
        <p14:creationId xmlns:p14="http://schemas.microsoft.com/office/powerpoint/2010/main" val="58467539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11463E-E954-40CB-A749-99427B7F411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2E68BC6-B93D-4D9D-9560-C8C0D37079A5}"/>
              </a:ext>
            </a:extLst>
          </p:cNvPr>
          <p:cNvSpPr>
            <a:spLocks noGrp="1"/>
          </p:cNvSpPr>
          <p:nvPr>
            <p:ph idx="1"/>
          </p:nvPr>
        </p:nvSpPr>
        <p:spPr/>
        <p:txBody>
          <a:bodyPr>
            <a:normAutofit/>
          </a:bodyPr>
          <a:lstStyle/>
          <a:p>
            <a:pPr algn="just">
              <a:lnSpc>
                <a:spcPct val="150000"/>
              </a:lnSpc>
            </a:pPr>
            <a:r>
              <a:rPr lang="it-IT" sz="1800" dirty="0">
                <a:effectLst/>
                <a:latin typeface="Arial" panose="020B0604020202020204" pitchFamily="34" charset="0"/>
                <a:ea typeface="Times New Roman" panose="02020603050405020304" pitchFamily="18" charset="0"/>
              </a:rPr>
              <a:t>Alcuni autori (Guidano e Liotti 1979) sottolineano la differenza tra psicoterapia comportamentale e comportamentista. Nel loro testo sostengono che: “ Il paradigma comportamentista in psicologia è definito essenzialmente dal privilegio assoluto dato dall’ osservazione rispetto all’introspezione.” E ancora:” La rinuncia allo studio dei processi cognitivi (soluzioni di problemi, aspettative, valutazioni, fantasie, immaginazione, dialogo interno, ecc.) è stata da sempre la maggior limitazione del comportamentismo…”. </a:t>
            </a:r>
            <a:endParaRPr lang="it-IT" dirty="0"/>
          </a:p>
        </p:txBody>
      </p:sp>
    </p:spTree>
    <p:extLst>
      <p:ext uri="{BB962C8B-B14F-4D97-AF65-F5344CB8AC3E}">
        <p14:creationId xmlns:p14="http://schemas.microsoft.com/office/powerpoint/2010/main" val="12432805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CEC596-2B07-4C2C-B51E-C3C39D56DD1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05152F0-AFF8-488C-9C33-C50BB666F282}"/>
              </a:ext>
            </a:extLst>
          </p:cNvPr>
          <p:cNvSpPr>
            <a:spLocks noGrp="1"/>
          </p:cNvSpPr>
          <p:nvPr>
            <p:ph idx="1"/>
          </p:nvPr>
        </p:nvSpPr>
        <p:spPr/>
        <p:txBody>
          <a:bodyPr>
            <a:normAutofit/>
          </a:bodyPr>
          <a:lstStyle/>
          <a:p>
            <a:r>
              <a:rPr lang="it-IT" sz="2800" dirty="0">
                <a:effectLst/>
                <a:latin typeface="Arial" panose="020B0604020202020204" pitchFamily="34" charset="0"/>
                <a:ea typeface="Times New Roman" panose="02020603050405020304" pitchFamily="18" charset="0"/>
              </a:rPr>
              <a:t>Oltre a  Guidano e Liotti, altri autori, quali: Lazarus (1977), Bandura, </a:t>
            </a:r>
            <a:r>
              <a:rPr lang="it-IT" sz="2800" dirty="0" err="1">
                <a:effectLst/>
                <a:latin typeface="Arial" panose="020B0604020202020204" pitchFamily="34" charset="0"/>
                <a:ea typeface="Times New Roman" panose="02020603050405020304" pitchFamily="18" charset="0"/>
              </a:rPr>
              <a:t>Kanfer</a:t>
            </a:r>
            <a:r>
              <a:rPr lang="it-IT" sz="2800" dirty="0">
                <a:effectLst/>
                <a:latin typeface="Arial" panose="020B0604020202020204" pitchFamily="34" charset="0"/>
                <a:ea typeface="Times New Roman" panose="02020603050405020304" pitchFamily="18" charset="0"/>
              </a:rPr>
              <a:t>, Franks, </a:t>
            </a:r>
            <a:r>
              <a:rPr lang="it-IT" sz="2800" dirty="0" err="1">
                <a:effectLst/>
                <a:latin typeface="Arial" panose="020B0604020202020204" pitchFamily="34" charset="0"/>
                <a:ea typeface="Times New Roman" panose="02020603050405020304" pitchFamily="18" charset="0"/>
              </a:rPr>
              <a:t>Goldfried</a:t>
            </a:r>
            <a:r>
              <a:rPr lang="it-IT" sz="2800" dirty="0">
                <a:effectLst/>
                <a:latin typeface="Arial" panose="020B0604020202020204" pitchFamily="34" charset="0"/>
                <a:ea typeface="Times New Roman" panose="02020603050405020304" pitchFamily="18" charset="0"/>
              </a:rPr>
              <a:t>, Wilson, </a:t>
            </a:r>
            <a:r>
              <a:rPr lang="it-IT" sz="2800" dirty="0" err="1">
                <a:effectLst/>
                <a:latin typeface="Arial" panose="020B0604020202020204" pitchFamily="34" charset="0"/>
                <a:ea typeface="Times New Roman" panose="02020603050405020304" pitchFamily="18" charset="0"/>
              </a:rPr>
              <a:t>Krasner</a:t>
            </a:r>
            <a:r>
              <a:rPr lang="it-IT" sz="2800" dirty="0">
                <a:effectLst/>
                <a:latin typeface="Arial" panose="020B0604020202020204" pitchFamily="34" charset="0"/>
                <a:ea typeface="Times New Roman" panose="02020603050405020304" pitchFamily="18" charset="0"/>
              </a:rPr>
              <a:t>, Locke e London (vedasi Guidano, Liotti, op. cit. pag.10/11), sostengono le stesse posizioni. Il termine: Psicoterapia Comportamentale fa riferimento perciò ad un modello psicoterapeutico che si differenzia da quello comportamentista perché dà maggior importanza agli aspetti cognitivi.  </a:t>
            </a:r>
            <a:endParaRPr lang="it-IT" dirty="0"/>
          </a:p>
        </p:txBody>
      </p:sp>
    </p:spTree>
    <p:extLst>
      <p:ext uri="{BB962C8B-B14F-4D97-AF65-F5344CB8AC3E}">
        <p14:creationId xmlns:p14="http://schemas.microsoft.com/office/powerpoint/2010/main" val="84134278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7C1A97-7E9F-4912-BEF7-78A0C4032D7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5F76FAC-FC4A-42B3-81D2-968C708BFFE2}"/>
              </a:ext>
            </a:extLst>
          </p:cNvPr>
          <p:cNvSpPr>
            <a:spLocks noGrp="1"/>
          </p:cNvSpPr>
          <p:nvPr>
            <p:ph idx="1"/>
          </p:nvPr>
        </p:nvSpPr>
        <p:spPr/>
        <p:txBody>
          <a:bodyPr/>
          <a:lstStyle/>
          <a:p>
            <a:r>
              <a:rPr lang="it-IT" sz="2800" dirty="0">
                <a:effectLst/>
                <a:latin typeface="Arial" panose="020B0604020202020204" pitchFamily="34" charset="0"/>
                <a:ea typeface="Times New Roman" panose="02020603050405020304" pitchFamily="18" charset="0"/>
              </a:rPr>
              <a:t>Questa definizione si può considerare come un termine che indica una fase di passaggio e integrazione tra comportamentismo e cognitivismo.  A partire dalla metà degli anni ’50 e successivi, molti autori hanno dato un contributo essenziale al cognitivismo clinico e all’affermazione del modello cognitivo-comportamentale, tra questi, oltre a Ellis (1962) e Beck, (1976), Mahoney (1974), </a:t>
            </a:r>
            <a:r>
              <a:rPr lang="it-IT" sz="2800" dirty="0" err="1">
                <a:effectLst/>
                <a:latin typeface="Arial" panose="020B0604020202020204" pitchFamily="34" charset="0"/>
                <a:ea typeface="Times New Roman" panose="02020603050405020304" pitchFamily="18" charset="0"/>
              </a:rPr>
              <a:t>Kanfer</a:t>
            </a:r>
            <a:r>
              <a:rPr lang="it-IT" sz="2800" dirty="0">
                <a:effectLst/>
                <a:latin typeface="Arial" panose="020B0604020202020204" pitchFamily="34" charset="0"/>
                <a:ea typeface="Times New Roman" panose="02020603050405020304" pitchFamily="18" charset="0"/>
              </a:rPr>
              <a:t> e Goldstein (1975), </a:t>
            </a:r>
            <a:r>
              <a:rPr lang="it-IT" sz="2800" dirty="0" err="1">
                <a:effectLst/>
                <a:latin typeface="Arial" panose="020B0604020202020204" pitchFamily="34" charset="0"/>
                <a:ea typeface="Times New Roman" panose="02020603050405020304" pitchFamily="18" charset="0"/>
              </a:rPr>
              <a:t>Meichenbaum</a:t>
            </a:r>
            <a:r>
              <a:rPr lang="it-IT" sz="2800" dirty="0">
                <a:effectLst/>
                <a:latin typeface="Arial" panose="020B0604020202020204" pitchFamily="34" charset="0"/>
                <a:ea typeface="Times New Roman" panose="02020603050405020304" pitchFamily="18" charset="0"/>
              </a:rPr>
              <a:t> (1977). </a:t>
            </a:r>
            <a:r>
              <a:rPr lang="it-IT" sz="2800" b="1" dirty="0">
                <a:effectLst/>
                <a:latin typeface="Arial" panose="020B0604020202020204" pitchFamily="34" charset="0"/>
                <a:ea typeface="Times New Roman" panose="02020603050405020304" pitchFamily="18" charset="0"/>
              </a:rPr>
              <a:t> </a:t>
            </a:r>
            <a:endParaRPr lang="it-IT" sz="2800"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4242404693"/>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6C3890-74EA-46EB-A3BD-A2BB0F3B98B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AEA706E-78B1-47FD-A61B-4B1AF554B00E}"/>
              </a:ext>
            </a:extLst>
          </p:cNvPr>
          <p:cNvSpPr>
            <a:spLocks noGrp="1"/>
          </p:cNvSpPr>
          <p:nvPr>
            <p:ph idx="1"/>
          </p:nvPr>
        </p:nvSpPr>
        <p:spPr/>
        <p:txBody>
          <a:bodyPr>
            <a:normAutofit/>
          </a:bodyPr>
          <a:lstStyle/>
          <a:p>
            <a:r>
              <a:rPr lang="it-IT" sz="2800" dirty="0">
                <a:effectLst/>
                <a:latin typeface="Arial" panose="020B0604020202020204" pitchFamily="34" charset="0"/>
                <a:ea typeface="Times New Roman" panose="02020603050405020304" pitchFamily="18" charset="0"/>
              </a:rPr>
              <a:t>La psicoterapia cognitivo-comportamentale integra gli </a:t>
            </a:r>
            <a:r>
              <a:rPr lang="it-IT" sz="2800" dirty="0" err="1">
                <a:effectLst/>
                <a:latin typeface="Arial" panose="020B0604020202020204" pitchFamily="34" charset="0"/>
                <a:ea typeface="Times New Roman" panose="02020603050405020304" pitchFamily="18" charset="0"/>
              </a:rPr>
              <a:t>homework</a:t>
            </a:r>
            <a:r>
              <a:rPr lang="it-IT" sz="2800" dirty="0">
                <a:effectLst/>
                <a:latin typeface="Arial" panose="020B0604020202020204" pitchFamily="34" charset="0"/>
                <a:ea typeface="Times New Roman" panose="02020603050405020304" pitchFamily="18" charset="0"/>
              </a:rPr>
              <a:t> della tradizione comportamentista con quelli del cognitivismo L’ampia gamma di </a:t>
            </a:r>
            <a:r>
              <a:rPr lang="it-IT" sz="2800" dirty="0" err="1">
                <a:effectLst/>
                <a:latin typeface="Arial" panose="020B0604020202020204" pitchFamily="34" charset="0"/>
                <a:ea typeface="Times New Roman" panose="02020603050405020304" pitchFamily="18" charset="0"/>
              </a:rPr>
              <a:t>homework</a:t>
            </a:r>
            <a:r>
              <a:rPr lang="it-IT" sz="2800" dirty="0">
                <a:effectLst/>
                <a:latin typeface="Arial" panose="020B0604020202020204" pitchFamily="34" charset="0"/>
                <a:ea typeface="Times New Roman" panose="02020603050405020304" pitchFamily="18" charset="0"/>
              </a:rPr>
              <a:t> comportamentali che fanno  parte del  patrimonio di strumenti e tecniche di intervento del modello cognitivo-comportamentale, sono mutuati, in gran parte,  dalla tradizione psicoterapeutica comportamentista,  </a:t>
            </a:r>
            <a:endParaRPr lang="it-IT" dirty="0"/>
          </a:p>
        </p:txBody>
      </p:sp>
    </p:spTree>
    <p:extLst>
      <p:ext uri="{BB962C8B-B14F-4D97-AF65-F5344CB8AC3E}">
        <p14:creationId xmlns:p14="http://schemas.microsoft.com/office/powerpoint/2010/main" val="290384089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2D857B-D432-4B84-BA87-C84E6AC0DB5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C1091D8-AAE6-4F55-8F2F-0770CC9D4FD6}"/>
              </a:ext>
            </a:extLst>
          </p:cNvPr>
          <p:cNvSpPr>
            <a:spLocks noGrp="1"/>
          </p:cNvSpPr>
          <p:nvPr>
            <p:ph idx="1"/>
          </p:nvPr>
        </p:nvSpPr>
        <p:spPr/>
        <p:txBody>
          <a:bodyPr>
            <a:normAutofit/>
          </a:bodyPr>
          <a:lstStyle/>
          <a:p>
            <a:r>
              <a:rPr lang="it-IT" sz="2800" dirty="0">
                <a:effectLst/>
                <a:latin typeface="Arial" panose="020B0604020202020204" pitchFamily="34" charset="0"/>
                <a:ea typeface="Times New Roman" panose="02020603050405020304" pitchFamily="18" charset="0"/>
              </a:rPr>
              <a:t> Vorrei invece sottolineare </a:t>
            </a:r>
            <a:r>
              <a:rPr lang="it-IT" sz="2800" dirty="0" err="1">
                <a:effectLst/>
                <a:latin typeface="Arial" panose="020B0604020202020204" pitchFamily="34" charset="0"/>
                <a:ea typeface="Times New Roman" panose="02020603050405020304" pitchFamily="18" charset="0"/>
              </a:rPr>
              <a:t>un’aspetto</a:t>
            </a:r>
            <a:r>
              <a:rPr lang="it-IT" sz="2800" dirty="0">
                <a:effectLst/>
                <a:latin typeface="Arial" panose="020B0604020202020204" pitchFamily="34" charset="0"/>
                <a:ea typeface="Times New Roman" panose="02020603050405020304" pitchFamily="18" charset="0"/>
              </a:rPr>
              <a:t> importante che riguarda la suddivisione degli </a:t>
            </a:r>
            <a:r>
              <a:rPr lang="it-IT" sz="2800" dirty="0" err="1">
                <a:effectLst/>
                <a:latin typeface="Arial" panose="020B0604020202020204" pitchFamily="34" charset="0"/>
                <a:ea typeface="Times New Roman" panose="02020603050405020304" pitchFamily="18" charset="0"/>
              </a:rPr>
              <a:t>homework</a:t>
            </a:r>
            <a:r>
              <a:rPr lang="it-IT" sz="2800" dirty="0">
                <a:effectLst/>
                <a:latin typeface="Arial" panose="020B0604020202020204" pitchFamily="34" charset="0"/>
                <a:ea typeface="Times New Roman" panose="02020603050405020304" pitchFamily="18" charset="0"/>
              </a:rPr>
              <a:t> nelle tre categorie distinte: cognitivi, emotivi e comportamentali. Questa distinzione è da considerarsi utile solo a scopo didattico perché  in realtà è difficile, se non impossibile, tracciare dei confini netti tra le tre categorie citate. </a:t>
            </a:r>
            <a:endParaRPr lang="it-IT" dirty="0"/>
          </a:p>
        </p:txBody>
      </p:sp>
    </p:spTree>
    <p:extLst>
      <p:ext uri="{BB962C8B-B14F-4D97-AF65-F5344CB8AC3E}">
        <p14:creationId xmlns:p14="http://schemas.microsoft.com/office/powerpoint/2010/main" val="755438440"/>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D787A1-909D-4580-BEC7-18FF9B8E819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6AD260A-EE9D-4BA0-8463-E6C546F6AB6D}"/>
              </a:ext>
            </a:extLst>
          </p:cNvPr>
          <p:cNvSpPr>
            <a:spLocks noGrp="1"/>
          </p:cNvSpPr>
          <p:nvPr>
            <p:ph idx="1"/>
          </p:nvPr>
        </p:nvSpPr>
        <p:spPr/>
        <p:txBody>
          <a:bodyPr>
            <a:normAutofit/>
          </a:bodyPr>
          <a:lstStyle/>
          <a:p>
            <a:r>
              <a:rPr lang="it-IT" sz="2800" dirty="0">
                <a:effectLst/>
                <a:latin typeface="Arial" panose="020B0604020202020204" pitchFamily="34" charset="0"/>
                <a:ea typeface="Times New Roman" panose="02020603050405020304" pitchFamily="18" charset="0"/>
              </a:rPr>
              <a:t>Se, ad esempio, si assegna ad un paziente che soffre di ansia da prestazione,  un </a:t>
            </a:r>
            <a:r>
              <a:rPr lang="it-IT" sz="2800" dirty="0" err="1">
                <a:effectLst/>
                <a:latin typeface="Arial" panose="020B0604020202020204" pitchFamily="34" charset="0"/>
                <a:ea typeface="Times New Roman" panose="02020603050405020304" pitchFamily="18" charset="0"/>
              </a:rPr>
              <a:t>homework</a:t>
            </a:r>
            <a:r>
              <a:rPr lang="it-IT" sz="2800" dirty="0">
                <a:effectLst/>
                <a:latin typeface="Arial" panose="020B0604020202020204" pitchFamily="34" charset="0"/>
                <a:ea typeface="Times New Roman" panose="02020603050405020304" pitchFamily="18" charset="0"/>
              </a:rPr>
              <a:t> di tipo comportamentale come quello di prendere la parola ad una riunione di lavoro, si tratterà di una prescrizione che coinvolge principalmente l’area comportamentale, ma anche la parte cognitiva ed emotivo-affettiva. Il paziente infatti, con ogni probabilità proverà un certo livello di ansia prima di affrontare l’</a:t>
            </a:r>
            <a:r>
              <a:rPr lang="it-IT" sz="2800" dirty="0" err="1">
                <a:effectLst/>
                <a:latin typeface="Arial" panose="020B0604020202020204" pitchFamily="34" charset="0"/>
                <a:ea typeface="Times New Roman" panose="02020603050405020304" pitchFamily="18" charset="0"/>
              </a:rPr>
              <a:t>homework</a:t>
            </a:r>
            <a:r>
              <a:rPr lang="it-IT" sz="2800" dirty="0">
                <a:effectLst/>
                <a:latin typeface="Arial" panose="020B0604020202020204" pitchFamily="34" charset="0"/>
                <a:ea typeface="Times New Roman" panose="02020603050405020304" pitchFamily="18" charset="0"/>
              </a:rPr>
              <a:t>, destinata a calare subito dopo la sua prestazione. </a:t>
            </a:r>
            <a:endParaRPr lang="it-IT" dirty="0"/>
          </a:p>
        </p:txBody>
      </p:sp>
    </p:spTree>
    <p:extLst>
      <p:ext uri="{BB962C8B-B14F-4D97-AF65-F5344CB8AC3E}">
        <p14:creationId xmlns:p14="http://schemas.microsoft.com/office/powerpoint/2010/main" val="119041514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66C479-E953-4577-8E97-FA7188763F1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CA4A45E-1F11-482D-8925-86D078A82F8E}"/>
              </a:ext>
            </a:extLst>
          </p:cNvPr>
          <p:cNvSpPr>
            <a:spLocks noGrp="1"/>
          </p:cNvSpPr>
          <p:nvPr>
            <p:ph idx="1"/>
          </p:nvPr>
        </p:nvSpPr>
        <p:spPr/>
        <p:txBody>
          <a:bodyPr/>
          <a:lstStyle/>
          <a:p>
            <a:r>
              <a:rPr lang="it-IT" sz="2800" dirty="0">
                <a:effectLst/>
                <a:latin typeface="Arial" panose="020B0604020202020204" pitchFamily="34" charset="0"/>
                <a:ea typeface="Times New Roman" panose="02020603050405020304" pitchFamily="18" charset="0"/>
              </a:rPr>
              <a:t>Contemporaneamente, se riuscirà a parlare alla riunione, è molto probabile che tutto ciò abbia una ricaduta sul fronte cognitivo, perché egli potrà convincersi che non è poi così incapace come pensava di essere. Sarebbe quindi molto più corretto sostenere che si assegnano ai paziente </a:t>
            </a:r>
            <a:r>
              <a:rPr lang="it-IT" sz="2800" dirty="0" err="1">
                <a:effectLst/>
                <a:latin typeface="Arial" panose="020B0604020202020204" pitchFamily="34" charset="0"/>
                <a:ea typeface="Times New Roman" panose="02020603050405020304" pitchFamily="18" charset="0"/>
              </a:rPr>
              <a:t>homewok</a:t>
            </a:r>
            <a:r>
              <a:rPr lang="it-IT" sz="2800" dirty="0">
                <a:effectLst/>
                <a:latin typeface="Arial" panose="020B0604020202020204" pitchFamily="34" charset="0"/>
                <a:ea typeface="Times New Roman" panose="02020603050405020304" pitchFamily="18" charset="0"/>
              </a:rPr>
              <a:t>: prevalentemente cognitivi, prevalentemente emotivi, prevalentemente comportamentali. </a:t>
            </a:r>
            <a:endParaRPr lang="it-IT" sz="2800"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3853456928"/>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3E5FC0-0F39-4857-A23F-6BA025048626}"/>
              </a:ext>
            </a:extLst>
          </p:cNvPr>
          <p:cNvSpPr>
            <a:spLocks noGrp="1"/>
          </p:cNvSpPr>
          <p:nvPr>
            <p:ph type="title"/>
          </p:nvPr>
        </p:nvSpPr>
        <p:spPr/>
        <p:txBody>
          <a:bodyPr>
            <a:normAutofit/>
          </a:bodyPr>
          <a:lstStyle/>
          <a:p>
            <a:pPr algn="ctr"/>
            <a:r>
              <a:rPr lang="it-IT" dirty="0">
                <a:latin typeface="Calibri" panose="020F0502020204030204" pitchFamily="34" charset="0"/>
                <a:ea typeface="Calibri" panose="020F0502020204030204" pitchFamily="34" charset="0"/>
                <a:cs typeface="Times New Roman" panose="02020603050405020304" pitchFamily="18" charset="0"/>
              </a:rPr>
              <a:t>COMPORTAMENTISMO  </a:t>
            </a:r>
            <a:endParaRPr lang="it-IT" dirty="0"/>
          </a:p>
        </p:txBody>
      </p:sp>
      <p:sp>
        <p:nvSpPr>
          <p:cNvPr id="3" name="Segnaposto contenuto 2">
            <a:extLst>
              <a:ext uri="{FF2B5EF4-FFF2-40B4-BE49-F238E27FC236}">
                <a16:creationId xmlns:a16="http://schemas.microsoft.com/office/drawing/2014/main" id="{77643BF4-D9E0-4581-9C6D-0C2D361E924B}"/>
              </a:ext>
            </a:extLst>
          </p:cNvPr>
          <p:cNvSpPr>
            <a:spLocks noGrp="1"/>
          </p:cNvSpPr>
          <p:nvPr>
            <p:ph idx="1"/>
          </p:nvPr>
        </p:nvSpPr>
        <p:spPr/>
        <p:txBody>
          <a:bodyPr>
            <a:normAutofit/>
          </a:bodyPr>
          <a:lstStyle/>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•L'importanza della relazione terapeutica è stata sottolineata da illustri clinici CBT (per esempio Beck et al. , 1979; Brady, 1980;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Goldfried</a:t>
            </a:r>
            <a:r>
              <a:rPr lang="it-IT" sz="1800" dirty="0">
                <a:effectLst/>
                <a:latin typeface="Calibri" panose="020F0502020204030204" pitchFamily="34" charset="0"/>
                <a:ea typeface="Calibri" panose="020F0502020204030204" pitchFamily="34" charset="0"/>
                <a:cs typeface="Times New Roman" panose="02020603050405020304" pitchFamily="18" charset="0"/>
              </a:rPr>
              <a:t> &amp;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Davison</a:t>
            </a:r>
            <a:r>
              <a:rPr lang="it-IT" sz="1800" dirty="0">
                <a:effectLst/>
                <a:latin typeface="Calibri" panose="020F0502020204030204" pitchFamily="34" charset="0"/>
                <a:ea typeface="Calibri" panose="020F0502020204030204" pitchFamily="34" charset="0"/>
                <a:cs typeface="Times New Roman" panose="02020603050405020304" pitchFamily="18" charset="0"/>
              </a:rPr>
              <a:t>, 1976;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Kohlenberg</a:t>
            </a:r>
            <a:r>
              <a:rPr lang="it-IT" sz="1800" dirty="0">
                <a:effectLst/>
                <a:latin typeface="Calibri" panose="020F0502020204030204" pitchFamily="34" charset="0"/>
                <a:ea typeface="Calibri" panose="020F0502020204030204" pitchFamily="34" charset="0"/>
                <a:cs typeface="Times New Roman" panose="02020603050405020304" pitchFamily="18" charset="0"/>
              </a:rPr>
              <a:t> &amp;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Tsai</a:t>
            </a:r>
            <a:r>
              <a:rPr lang="it-IT" sz="1800" dirty="0">
                <a:effectLst/>
                <a:latin typeface="Calibri" panose="020F0502020204030204" pitchFamily="34" charset="0"/>
                <a:ea typeface="Calibri" panose="020F0502020204030204" pitchFamily="34" charset="0"/>
                <a:cs typeface="Times New Roman" panose="02020603050405020304" pitchFamily="18" charset="0"/>
              </a:rPr>
              <a:t>, 1991; Linehan, 1988;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Meichenbaum</a:t>
            </a:r>
            <a:r>
              <a:rPr lang="it-IT" sz="1800" dirty="0">
                <a:effectLst/>
                <a:latin typeface="Calibri" panose="020F0502020204030204" pitchFamily="34" charset="0"/>
                <a:ea typeface="Calibri" panose="020F0502020204030204" pitchFamily="34" charset="0"/>
                <a:cs typeface="Times New Roman" panose="02020603050405020304" pitchFamily="18" charset="0"/>
              </a:rPr>
              <a:t>, 2006; Meyer &amp; Gelder, 1963;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Wolpe</a:t>
            </a:r>
            <a:r>
              <a:rPr lang="it-IT" sz="1800" dirty="0">
                <a:effectLst/>
                <a:latin typeface="Calibri" panose="020F0502020204030204" pitchFamily="34" charset="0"/>
                <a:ea typeface="Calibri" panose="020F0502020204030204" pitchFamily="34" charset="0"/>
                <a:cs typeface="Times New Roman" panose="02020603050405020304" pitchFamily="18" charset="0"/>
              </a:rPr>
              <a:t> &amp; Lazarus, 1966)</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Ancora prima era stato confermato che i terapisti comportamentali erano almeno tanto caldi, empatici, sinceri e premurosi quanto i terapisti di altri orientamenti (per esempio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Brunink</a:t>
            </a:r>
            <a:r>
              <a:rPr lang="it-IT" sz="1800" dirty="0">
                <a:effectLst/>
                <a:latin typeface="Calibri" panose="020F0502020204030204" pitchFamily="34" charset="0"/>
                <a:ea typeface="Calibri" panose="020F0502020204030204" pitchFamily="34" charset="0"/>
                <a:cs typeface="Times New Roman" panose="02020603050405020304" pitchFamily="18" charset="0"/>
              </a:rPr>
              <a:t> &amp; Schroeder, 1979; Fischer,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Paveza</a:t>
            </a: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Kickertz</a:t>
            </a:r>
            <a:r>
              <a:rPr lang="it-IT" sz="1800" dirty="0">
                <a:effectLst/>
                <a:latin typeface="Calibri" panose="020F0502020204030204" pitchFamily="34" charset="0"/>
                <a:ea typeface="Calibri" panose="020F0502020204030204" pitchFamily="34" charset="0"/>
                <a:cs typeface="Times New Roman" panose="02020603050405020304" pitchFamily="18" charset="0"/>
              </a:rPr>
              <a:t>, Hubbard, &amp;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Grayson</a:t>
            </a:r>
            <a:r>
              <a:rPr lang="it-IT" sz="1800" dirty="0">
                <a:effectLst/>
                <a:latin typeface="Calibri" panose="020F0502020204030204" pitchFamily="34" charset="0"/>
                <a:ea typeface="Calibri" panose="020F0502020204030204" pitchFamily="34" charset="0"/>
                <a:cs typeface="Times New Roman" panose="02020603050405020304" pitchFamily="18" charset="0"/>
              </a:rPr>
              <a:t>, 1975; Sloan, Staples,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Cristol</a:t>
            </a: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Yorkston</a:t>
            </a:r>
            <a:r>
              <a:rPr lang="it-IT" sz="1800" dirty="0">
                <a:effectLst/>
                <a:latin typeface="Calibri" panose="020F0502020204030204" pitchFamily="34" charset="0"/>
                <a:ea typeface="Calibri" panose="020F0502020204030204" pitchFamily="34" charset="0"/>
                <a:cs typeface="Times New Roman" panose="02020603050405020304" pitchFamily="18" charset="0"/>
              </a:rPr>
              <a:t>, &amp; Whipple, 1975). </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Inoltre,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Aubuchon</a:t>
            </a:r>
            <a:r>
              <a:rPr lang="it-IT" sz="1800" dirty="0">
                <a:effectLst/>
                <a:latin typeface="Calibri" panose="020F0502020204030204" pitchFamily="34" charset="0"/>
                <a:ea typeface="Calibri" panose="020F0502020204030204" pitchFamily="34" charset="0"/>
                <a:cs typeface="Times New Roman" panose="02020603050405020304" pitchFamily="18" charset="0"/>
              </a:rPr>
              <a:t> e altri studiosi dell'area CBT hanno riflettuto sul ruolo del terapeuta CBT come modello per un rapporto non ansioso con il mondo e come figura rassicurante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AuBuchon</a:t>
            </a:r>
            <a:r>
              <a:rPr lang="it-IT" sz="1800" dirty="0">
                <a:effectLst/>
                <a:latin typeface="Calibri" panose="020F0502020204030204" pitchFamily="34" charset="0"/>
                <a:ea typeface="Calibri" panose="020F0502020204030204" pitchFamily="34" charset="0"/>
                <a:cs typeface="Times New Roman" panose="02020603050405020304" pitchFamily="18" charset="0"/>
              </a:rPr>
              <a:t> &amp;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Calhoun</a:t>
            </a:r>
            <a:r>
              <a:rPr lang="it-IT" sz="1800" dirty="0">
                <a:effectLst/>
                <a:latin typeface="Calibri" panose="020F0502020204030204" pitchFamily="34" charset="0"/>
                <a:ea typeface="Calibri" panose="020F0502020204030204" pitchFamily="34" charset="0"/>
                <a:cs typeface="Times New Roman" panose="02020603050405020304" pitchFamily="18" charset="0"/>
              </a:rPr>
              <a:t>, 1990; Bandura &amp;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Menlove</a:t>
            </a:r>
            <a:r>
              <a:rPr lang="it-IT" sz="1800" dirty="0">
                <a:effectLst/>
                <a:latin typeface="Calibri" panose="020F0502020204030204" pitchFamily="34" charset="0"/>
                <a:ea typeface="Calibri" panose="020F0502020204030204" pitchFamily="34" charset="0"/>
                <a:cs typeface="Times New Roman" panose="02020603050405020304" pitchFamily="18" charset="0"/>
              </a:rPr>
              <a:t>, 1968; Meyer, 1957;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Rachman</a:t>
            </a:r>
            <a:r>
              <a:rPr lang="it-IT" sz="1800" dirty="0">
                <a:effectLst/>
                <a:latin typeface="Calibri" panose="020F0502020204030204" pitchFamily="34" charset="0"/>
                <a:ea typeface="Calibri" panose="020F0502020204030204" pitchFamily="34" charset="0"/>
                <a:cs typeface="Times New Roman" panose="02020603050405020304" pitchFamily="18" charset="0"/>
              </a:rPr>
              <a:t>, 1983;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Wolpe</a:t>
            </a:r>
            <a:r>
              <a:rPr lang="it-IT" sz="1800" dirty="0">
                <a:effectLst/>
                <a:latin typeface="Calibri" panose="020F0502020204030204" pitchFamily="34" charset="0"/>
                <a:ea typeface="Calibri" panose="020F0502020204030204" pitchFamily="34" charset="0"/>
                <a:cs typeface="Times New Roman" panose="02020603050405020304" pitchFamily="18" charset="0"/>
              </a:rPr>
              <a:t>, 1980; Linehan, 1988;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Rosenfarb</a:t>
            </a:r>
            <a:r>
              <a:rPr lang="it-IT" sz="1800" dirty="0">
                <a:effectLst/>
                <a:latin typeface="Calibri" panose="020F0502020204030204" pitchFamily="34" charset="0"/>
                <a:ea typeface="Calibri" panose="020F0502020204030204" pitchFamily="34" charset="0"/>
                <a:cs typeface="Times New Roman" panose="02020603050405020304" pitchFamily="18" charset="0"/>
              </a:rPr>
              <a:t>, 1992)</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2827590889"/>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097F9D-B266-407B-A2A2-9D77E7BE9894}"/>
              </a:ext>
            </a:extLst>
          </p:cNvPr>
          <p:cNvSpPr>
            <a:spLocks noGrp="1"/>
          </p:cNvSpPr>
          <p:nvPr>
            <p:ph type="title"/>
          </p:nvPr>
        </p:nvSpPr>
        <p:spPr/>
        <p:txBody>
          <a:bodyPr>
            <a:normAutofit fontScale="90000"/>
          </a:bodyPr>
          <a:lstStyle/>
          <a:p>
            <a:r>
              <a:rPr lang="it-IT" dirty="0">
                <a:latin typeface="Calibri" panose="020F0502020204030204" pitchFamily="34" charset="0"/>
                <a:ea typeface="Calibri" panose="020F0502020204030204" pitchFamily="34" charset="0"/>
                <a:cs typeface="Times New Roman" panose="02020603050405020304" pitchFamily="18" charset="0"/>
              </a:rPr>
              <a:t>I pionieri della formulazione del caso Victor MEYER</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61E1EBB6-EF24-4A60-ABAD-80CE7F6BC6E6}"/>
              </a:ext>
            </a:extLst>
          </p:cNvPr>
          <p:cNvSpPr>
            <a:spLocks noGrp="1"/>
          </p:cNvSpPr>
          <p:nvPr>
            <p:ph idx="1"/>
          </p:nvPr>
        </p:nvSpPr>
        <p:spPr>
          <a:xfrm>
            <a:off x="1919536" y="1628801"/>
            <a:ext cx="8229600" cy="4525963"/>
          </a:xfrm>
        </p:spPr>
        <p:txBody>
          <a:bodyPr>
            <a:normAutofit fontScale="70000" lnSpcReduction="20000"/>
          </a:bodyPr>
          <a:lstStyle/>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I pionieri della formulazione del caso - Meyer</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	Comportamentismo (e non cognitivismo) pioniere della formulazione del caso</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	Terapie comportamentali prime a usare questo termine (Bruch, 1998, 2015; </a:t>
            </a:r>
            <a:r>
              <a:rPr lang="it-IT" sz="1800" dirty="0" err="1">
                <a:latin typeface="Calibri" panose="020F0502020204030204" pitchFamily="34" charset="0"/>
                <a:ea typeface="Calibri" panose="020F0502020204030204" pitchFamily="34" charset="0"/>
                <a:cs typeface="Times New Roman" panose="02020603050405020304" pitchFamily="18" charset="0"/>
              </a:rPr>
              <a:t>Eells</a:t>
            </a:r>
            <a:r>
              <a:rPr lang="it-IT" sz="1800" dirty="0">
                <a:latin typeface="Calibri" panose="020F0502020204030204" pitchFamily="34" charset="0"/>
                <a:ea typeface="Calibri" panose="020F0502020204030204" pitchFamily="34" charset="0"/>
                <a:cs typeface="Times New Roman" panose="02020603050405020304" pitchFamily="18" charset="0"/>
              </a:rPr>
              <a:t> ,2007, 2009; </a:t>
            </a:r>
            <a:r>
              <a:rPr lang="it-IT" sz="1800" dirty="0" err="1">
                <a:latin typeface="Calibri" panose="020F0502020204030204" pitchFamily="34" charset="0"/>
                <a:ea typeface="Calibri" panose="020F0502020204030204" pitchFamily="34" charset="0"/>
                <a:cs typeface="Times New Roman" panose="02020603050405020304" pitchFamily="18" charset="0"/>
              </a:rPr>
              <a:t>Sturmey</a:t>
            </a:r>
            <a:r>
              <a:rPr lang="it-IT" sz="1800" dirty="0">
                <a:latin typeface="Calibri" panose="020F0502020204030204" pitchFamily="34" charset="0"/>
                <a:ea typeface="Calibri" panose="020F0502020204030204" pitchFamily="34" charset="0"/>
                <a:cs typeface="Times New Roman" panose="02020603050405020304" pitchFamily="18" charset="0"/>
              </a:rPr>
              <a:t>, 2008, 2009).</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	</a:t>
            </a:r>
            <a:r>
              <a:rPr lang="it-IT" sz="1800" dirty="0" err="1">
                <a:latin typeface="Calibri" panose="020F0502020204030204" pitchFamily="34" charset="0"/>
                <a:ea typeface="Calibri" panose="020F0502020204030204" pitchFamily="34" charset="0"/>
                <a:cs typeface="Times New Roman" panose="02020603050405020304" pitchFamily="18" charset="0"/>
              </a:rPr>
              <a:t>Turkat</a:t>
            </a:r>
            <a:r>
              <a:rPr lang="it-IT" sz="1800" dirty="0">
                <a:latin typeface="Calibri" panose="020F0502020204030204" pitchFamily="34" charset="0"/>
                <a:ea typeface="Calibri" panose="020F0502020204030204" pitchFamily="34" charset="0"/>
                <a:cs typeface="Times New Roman" panose="02020603050405020304" pitchFamily="18" charset="0"/>
              </a:rPr>
              <a:t> (cognitivista): primo a usare l’espressione “Formulazione del caso” (</a:t>
            </a:r>
            <a:r>
              <a:rPr lang="it-IT" sz="1800" dirty="0" err="1">
                <a:latin typeface="Calibri" panose="020F0502020204030204" pitchFamily="34" charset="0"/>
                <a:ea typeface="Calibri" panose="020F0502020204030204" pitchFamily="34" charset="0"/>
                <a:cs typeface="Times New Roman" panose="02020603050405020304" pitchFamily="18" charset="0"/>
              </a:rPr>
              <a:t>Turkat</a:t>
            </a:r>
            <a:r>
              <a:rPr lang="it-IT" sz="1800" dirty="0">
                <a:latin typeface="Calibri" panose="020F0502020204030204" pitchFamily="34" charset="0"/>
                <a:ea typeface="Calibri" panose="020F0502020204030204" pitchFamily="34" charset="0"/>
                <a:cs typeface="Times New Roman" panose="02020603050405020304" pitchFamily="18" charset="0"/>
              </a:rPr>
              <a:t>, 1985, 1986): Victor Meyer (comportamentista) come “padre spirituale” (anni ‘60)</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Meyer - La formulazione comportamentale</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	Meyer: primo clinico ad applicare i principi della teoria dell'apprendimento ai contesti clinici con i pazienti psichiatrici</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	Il suo modello terapeutico comportamentale presupponeva:</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	Ipotesi sul funzionamento mentale del paziente e sulle sue disfunzioni sottostanti</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	Condivisione con il paziente del modello e del razionale del trattamento</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	Ciò era definito dallo stesso Meyer “Formulazione comportamentale”</a:t>
            </a:r>
          </a:p>
          <a:p>
            <a:endParaRPr lang="it-IT" dirty="0"/>
          </a:p>
        </p:txBody>
      </p:sp>
    </p:spTree>
    <p:extLst>
      <p:ext uri="{BB962C8B-B14F-4D97-AF65-F5344CB8AC3E}">
        <p14:creationId xmlns:p14="http://schemas.microsoft.com/office/powerpoint/2010/main" val="1654573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580A82-CF0A-431B-9890-DC332793617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A0B82E4-781D-4E8E-A6C0-C69CF917FDFF}"/>
              </a:ext>
            </a:extLst>
          </p:cNvPr>
          <p:cNvSpPr>
            <a:spLocks noGrp="1"/>
          </p:cNvSpPr>
          <p:nvPr>
            <p:ph idx="1"/>
          </p:nvPr>
        </p:nvSpPr>
        <p:spPr/>
        <p:txBody>
          <a:bodyPr>
            <a:normAutofit fontScale="92500" lnSpcReduction="20000"/>
          </a:bodyPr>
          <a:lstStyle/>
          <a:p>
            <a:r>
              <a:rPr lang="it-IT" dirty="0"/>
              <a:t>Certamente non è vero per l’analisi del comportamento, che non studia solo il comportamento osservabile umano, ma dichiara apertamente di voler studiare «anche» tutti quei fatti che vanno sotto il nome di eventi privati o eventi sotto la pelle e che non possono essere osservati direttamente, come, ad esempio, i processi cognitivi e le emozioni (Skinner, 1974).</a:t>
            </a:r>
          </a:p>
          <a:p>
            <a:r>
              <a:rPr lang="it-IT" dirty="0"/>
              <a:t>   Limitare il dominio e la possibilità di analisi esclusivamente a ciò che è osservabile è una scelta estremamente limitativa.</a:t>
            </a:r>
          </a:p>
          <a:p>
            <a:r>
              <a:rPr lang="it-IT" dirty="0"/>
              <a:t>   Per chiarezza ulteriore dobbiamo anche aggiungere che l’oggetto  dell’osservazione non è fisso e immutabile, e che la soglia di osservabilità di un evento varia a seconda di almeno tre fattori: il contesto dell’osservazione, le caratteristiche dell’osservatore e gli strumenti tecnologici dell’osservazione.” </a:t>
            </a:r>
          </a:p>
          <a:p>
            <a:endParaRPr lang="it-IT" dirty="0"/>
          </a:p>
        </p:txBody>
      </p:sp>
    </p:spTree>
    <p:extLst>
      <p:ext uri="{BB962C8B-B14F-4D97-AF65-F5344CB8AC3E}">
        <p14:creationId xmlns:p14="http://schemas.microsoft.com/office/powerpoint/2010/main" val="2270560044"/>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7C225E-D0FD-4D99-B575-AB26905AFC26}"/>
              </a:ext>
            </a:extLst>
          </p:cNvPr>
          <p:cNvSpPr>
            <a:spLocks noGrp="1"/>
          </p:cNvSpPr>
          <p:nvPr>
            <p:ph type="title"/>
          </p:nvPr>
        </p:nvSpPr>
        <p:spPr/>
        <p:txBody>
          <a:bodyPr>
            <a:normAutofit fontScale="90000"/>
          </a:bodyPr>
          <a:lstStyle/>
          <a:p>
            <a:r>
              <a:rPr lang="it-IT" dirty="0">
                <a:latin typeface="Calibri" panose="020F0502020204030204" pitchFamily="34" charset="0"/>
                <a:ea typeface="Calibri" panose="020F0502020204030204" pitchFamily="34" charset="0"/>
                <a:cs typeface="Times New Roman" panose="02020603050405020304" pitchFamily="18" charset="0"/>
              </a:rPr>
              <a:t>La formulazione comportamentale - caratteristiche</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86C3C7F-A32F-4B71-B799-BB860C6E9337}"/>
              </a:ext>
            </a:extLst>
          </p:cNvPr>
          <p:cNvSpPr>
            <a:spLocks noGrp="1"/>
          </p:cNvSpPr>
          <p:nvPr>
            <p:ph idx="1"/>
          </p:nvPr>
        </p:nvSpPr>
        <p:spPr/>
        <p:txBody>
          <a:bodyPr>
            <a:normAutofit fontScale="70000" lnSpcReduction="20000"/>
          </a:bodyPr>
          <a:lstStyle/>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La formulazione doveva essere sempre esplicitamente condivisa (anche nei suoi presupposti teorici)</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Nel libro “Beyond </a:t>
            </a:r>
            <a:r>
              <a:rPr lang="it-IT" dirty="0" err="1">
                <a:latin typeface="Calibri" panose="020F0502020204030204" pitchFamily="34" charset="0"/>
                <a:ea typeface="Calibri" panose="020F0502020204030204" pitchFamily="34" charset="0"/>
                <a:cs typeface="Times New Roman" panose="02020603050405020304" pitchFamily="18" charset="0"/>
              </a:rPr>
              <a:t>Diagnosis</a:t>
            </a:r>
            <a:r>
              <a:rPr lang="it-IT" dirty="0">
                <a:latin typeface="Calibri" panose="020F0502020204030204" pitchFamily="34" charset="0"/>
                <a:ea typeface="Calibri" panose="020F0502020204030204" pitchFamily="34" charset="0"/>
                <a:cs typeface="Times New Roman" panose="02020603050405020304" pitchFamily="18" charset="0"/>
              </a:rPr>
              <a:t>” (2015) Michael Bruch sottolinea questo merito di Meyer</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"Al paziente viene poi data la formulazione in termini semplici, e l'obiettivo del trattamento viene discusso con lui. Il soggetto deve dare il suo consenso in merito all'obiettivo del trattamento" (Bruch, 2015, pp. 11) </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La formulazione ha carattere provvisorio e può essere riformulata secondo la risposta del paziente (Bruch, 2015, pp. 12)</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La condivisione si attua sia sull’ipotesi sul dolore emotivo (quindi sulle disfunzioni cognitive), sia sul razionale (che quindi comporta un’alleanza in termini specificamente cognitivi)</a:t>
            </a:r>
          </a:p>
          <a:p>
            <a:endParaRPr lang="it-IT" dirty="0"/>
          </a:p>
        </p:txBody>
      </p:sp>
    </p:spTree>
    <p:extLst>
      <p:ext uri="{BB962C8B-B14F-4D97-AF65-F5344CB8AC3E}">
        <p14:creationId xmlns:p14="http://schemas.microsoft.com/office/powerpoint/2010/main" val="2347664523"/>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6D101C-4BCF-4794-9460-2717C44B5FB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5CD0C8B-8A01-4BF0-B0F8-CD77E3465AD2}"/>
              </a:ext>
            </a:extLst>
          </p:cNvPr>
          <p:cNvSpPr>
            <a:spLocks noGrp="1"/>
          </p:cNvSpPr>
          <p:nvPr>
            <p:ph idx="1"/>
          </p:nvPr>
        </p:nvSpPr>
        <p:spPr/>
        <p:txBody>
          <a:bodyPr>
            <a:normAutofit fontScale="85000" lnSpcReduction="20000"/>
          </a:bodyPr>
          <a:lstStyle/>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Meyer e la differenza con gli altri</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Non solo Meyer, altri pionieri dell’approccio comportamentale e CBT su formulazione del caso: Shapiro (1955, 1957), Lazarus (1960, 1976), </a:t>
            </a:r>
            <a:r>
              <a:rPr lang="it-IT" dirty="0" err="1">
                <a:latin typeface="Calibri" panose="020F0502020204030204" pitchFamily="34" charset="0"/>
                <a:ea typeface="Calibri" panose="020F0502020204030204" pitchFamily="34" charset="0"/>
                <a:cs typeface="Times New Roman" panose="02020603050405020304" pitchFamily="18" charset="0"/>
              </a:rPr>
              <a:t>Wolpe</a:t>
            </a:r>
            <a:r>
              <a:rPr lang="it-IT" dirty="0">
                <a:latin typeface="Calibri" panose="020F0502020204030204" pitchFamily="34" charset="0"/>
                <a:ea typeface="Calibri" panose="020F0502020204030204" pitchFamily="34" charset="0"/>
                <a:cs typeface="Times New Roman" panose="02020603050405020304" pitchFamily="18" charset="0"/>
              </a:rPr>
              <a:t> (1960), Yates (1960), </a:t>
            </a:r>
            <a:r>
              <a:rPr lang="it-IT" dirty="0" err="1">
                <a:latin typeface="Calibri" panose="020F0502020204030204" pitchFamily="34" charset="0"/>
                <a:ea typeface="Calibri" panose="020F0502020204030204" pitchFamily="34" charset="0"/>
                <a:cs typeface="Times New Roman" panose="02020603050405020304" pitchFamily="18" charset="0"/>
              </a:rPr>
              <a:t>Kanfer</a:t>
            </a:r>
            <a:r>
              <a:rPr lang="it-IT" dirty="0">
                <a:latin typeface="Calibri" panose="020F0502020204030204" pitchFamily="34" charset="0"/>
                <a:ea typeface="Calibri" panose="020F0502020204030204" pitchFamily="34" charset="0"/>
                <a:cs typeface="Times New Roman" panose="02020603050405020304" pitchFamily="18" charset="0"/>
              </a:rPr>
              <a:t> e </a:t>
            </a:r>
            <a:r>
              <a:rPr lang="it-IT" dirty="0" err="1">
                <a:latin typeface="Calibri" panose="020F0502020204030204" pitchFamily="34" charset="0"/>
                <a:ea typeface="Calibri" panose="020F0502020204030204" pitchFamily="34" charset="0"/>
                <a:cs typeface="Times New Roman" panose="02020603050405020304" pitchFamily="18" charset="0"/>
              </a:rPr>
              <a:t>Saslow</a:t>
            </a:r>
            <a:r>
              <a:rPr lang="it-IT" dirty="0">
                <a:latin typeface="Calibri" panose="020F0502020204030204" pitchFamily="34" charset="0"/>
                <a:ea typeface="Calibri" panose="020F0502020204030204" pitchFamily="34" charset="0"/>
                <a:cs typeface="Times New Roman" panose="02020603050405020304" pitchFamily="18" charset="0"/>
              </a:rPr>
              <a:t> (1969) e, in Italia, Ezio Sanavio (1991)</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Meyer si distingue per attenzione all’alleanza e condivisione col paziente, assente negli altri (Meyer, </a:t>
            </a:r>
            <a:r>
              <a:rPr lang="it-IT" dirty="0" err="1">
                <a:latin typeface="Calibri" panose="020F0502020204030204" pitchFamily="34" charset="0"/>
                <a:ea typeface="Calibri" panose="020F0502020204030204" pitchFamily="34" charset="0"/>
                <a:cs typeface="Times New Roman" panose="02020603050405020304" pitchFamily="18" charset="0"/>
              </a:rPr>
              <a:t>Vic</a:t>
            </a:r>
            <a:r>
              <a:rPr lang="it-IT" dirty="0">
                <a:latin typeface="Calibri" panose="020F0502020204030204" pitchFamily="34" charset="0"/>
                <a:ea typeface="Calibri" panose="020F0502020204030204" pitchFamily="34" charset="0"/>
                <a:cs typeface="Times New Roman" panose="02020603050405020304" pitchFamily="18" charset="0"/>
              </a:rPr>
              <a:t> e </a:t>
            </a:r>
            <a:r>
              <a:rPr lang="it-IT" dirty="0" err="1">
                <a:latin typeface="Calibri" panose="020F0502020204030204" pitchFamily="34" charset="0"/>
                <a:ea typeface="Calibri" panose="020F0502020204030204" pitchFamily="34" charset="0"/>
                <a:cs typeface="Times New Roman" panose="02020603050405020304" pitchFamily="18" charset="0"/>
              </a:rPr>
              <a:t>Turkat</a:t>
            </a:r>
            <a:r>
              <a:rPr lang="it-IT" dirty="0">
                <a:latin typeface="Calibri" panose="020F0502020204030204" pitchFamily="34" charset="0"/>
                <a:ea typeface="Calibri" panose="020F0502020204030204" pitchFamily="34" charset="0"/>
                <a:cs typeface="Times New Roman" panose="02020603050405020304" pitchFamily="18" charset="0"/>
              </a:rPr>
              <a:t>, 1979)</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Es. Shapiro: dopo raccolta dati, no riformulazione a paziente, no consenso, no lavoro congiunto</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68033523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44E16A-1884-45B5-84B2-02CE891F24E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545C8D-CD34-48DA-AA36-097CBD7F7280}"/>
              </a:ext>
            </a:extLst>
          </p:cNvPr>
          <p:cNvSpPr>
            <a:spLocks noGrp="1"/>
          </p:cNvSpPr>
          <p:nvPr>
            <p:ph idx="1"/>
          </p:nvPr>
        </p:nvSpPr>
        <p:spPr/>
        <p:txBody>
          <a:bodyPr>
            <a:normAutofit fontScale="85000" lnSpcReduction="20000"/>
          </a:bodyPr>
          <a:lstStyle/>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Meyer – l’importanza della volontà cosciente</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In Meyer condividere formulazione caso significa anche dare valore a funzioni esecutive volontarie</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No semplicemente gestione laterale di stati mentali generati altrove (pulsioni freudiane o credenze cognitive </a:t>
            </a:r>
            <a:r>
              <a:rPr lang="it-IT" dirty="0" err="1">
                <a:latin typeface="Calibri" panose="020F0502020204030204" pitchFamily="34" charset="0"/>
                <a:ea typeface="Calibri" panose="020F0502020204030204" pitchFamily="34" charset="0"/>
                <a:cs typeface="Times New Roman" panose="02020603050405020304" pitchFamily="18" charset="0"/>
              </a:rPr>
              <a:t>beckiane</a:t>
            </a:r>
            <a:r>
              <a:rPr lang="it-IT"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Potenziare capacità del paziente di fare scelta volontaria nel qui e ora, staccandolo da qualsiasi fattore che lo precede, compreso lo stesso ragionamento cognitivo su credenze e finalità che precede scelta ma non la condiziona in modo decisivo (Wells e Mathews, 1994)</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Meyer – l’importanza della volontà cosciente</a:t>
            </a:r>
          </a:p>
          <a:p>
            <a:endParaRPr lang="it-IT" dirty="0"/>
          </a:p>
        </p:txBody>
      </p:sp>
    </p:spTree>
    <p:extLst>
      <p:ext uri="{BB962C8B-B14F-4D97-AF65-F5344CB8AC3E}">
        <p14:creationId xmlns:p14="http://schemas.microsoft.com/office/powerpoint/2010/main" val="2313822650"/>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75B06E-AF93-4466-AEC2-437000AE957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BA08DFF-7CAF-407E-9F87-FE94D8A4A02D}"/>
              </a:ext>
            </a:extLst>
          </p:cNvPr>
          <p:cNvSpPr>
            <a:spLocks noGrp="1"/>
          </p:cNvSpPr>
          <p:nvPr>
            <p:ph idx="1"/>
          </p:nvPr>
        </p:nvSpPr>
        <p:spPr/>
        <p:txBody>
          <a:bodyPr>
            <a:normAutofit/>
          </a:bodyPr>
          <a:lstStyle/>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Meyer in azione</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	Dopo raccolta dati -&gt; condivisione e discussione con paziente di formulazione caso in termini di: </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	contesto</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	risposte comportamentali </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	conseguenze</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	No trasmissione a senso unico di informazioni da medico a paziente, ma dialogo tra pari</a:t>
            </a:r>
          </a:p>
          <a:p>
            <a:pPr>
              <a:lnSpc>
                <a:spcPct val="107000"/>
              </a:lnSpc>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rPr>
              <a:t>	Questa condivisione come parte integrante del cambiamento ambientale e comportamentale per realizzare cambiamento terapeutico (non all’insaputa del paziente)</a:t>
            </a:r>
          </a:p>
          <a:p>
            <a:pPr>
              <a:lnSpc>
                <a:spcPct val="107000"/>
              </a:lnSpc>
              <a:spcAft>
                <a:spcPts val="800"/>
              </a:spcAft>
            </a:pPr>
            <a:endParaRPr lang="it-IT" dirty="0"/>
          </a:p>
        </p:txBody>
      </p:sp>
    </p:spTree>
    <p:extLst>
      <p:ext uri="{BB962C8B-B14F-4D97-AF65-F5344CB8AC3E}">
        <p14:creationId xmlns:p14="http://schemas.microsoft.com/office/powerpoint/2010/main" val="2308087478"/>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2D333E-C0C5-4974-A91D-CDEA342C25C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7ACCE53-C215-4754-9757-C615091C5404}"/>
              </a:ext>
            </a:extLst>
          </p:cNvPr>
          <p:cNvSpPr>
            <a:spLocks noGrp="1"/>
          </p:cNvSpPr>
          <p:nvPr>
            <p:ph idx="1"/>
          </p:nvPr>
        </p:nvSpPr>
        <p:spPr/>
        <p:txBody>
          <a:bodyPr>
            <a:normAutofit fontScale="92500" lnSpcReduction="20000"/>
          </a:bodyPr>
          <a:lstStyle/>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Meyer in azione</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Riconoscimento di importanza dell’alleanza in Meyer grazie anche al suo forte impegno clinico</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Importante per terapeuta sviluppare ipotesi su natura del problema emotivo e discuterle e condividerle con paziente (Meyer, 1975, p. 22)</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Meyer arriva a definire alleanza in termini CBT condividendo formulazione caso</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esperimenti comportamentali per verificare vali</a:t>
            </a:r>
            <a:endParaRPr lang="it-IT" dirty="0"/>
          </a:p>
        </p:txBody>
      </p:sp>
    </p:spTree>
    <p:extLst>
      <p:ext uri="{BB962C8B-B14F-4D97-AF65-F5344CB8AC3E}">
        <p14:creationId xmlns:p14="http://schemas.microsoft.com/office/powerpoint/2010/main" val="1315548339"/>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735681-B6C1-452F-ABD7-297D1B02598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8FE98C0-F450-4FF1-A0FA-0018A78508B9}"/>
              </a:ext>
            </a:extLst>
          </p:cNvPr>
          <p:cNvSpPr>
            <a:spLocks noGrp="1"/>
          </p:cNvSpPr>
          <p:nvPr>
            <p:ph idx="1"/>
          </p:nvPr>
        </p:nvSpPr>
        <p:spPr/>
        <p:txBody>
          <a:bodyPr>
            <a:normAutofit fontScale="85000" lnSpcReduction="10000"/>
          </a:bodyPr>
          <a:lstStyle/>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Il contributo di </a:t>
            </a:r>
            <a:r>
              <a:rPr lang="it-IT" dirty="0" err="1">
                <a:latin typeface="Calibri" panose="020F0502020204030204" pitchFamily="34" charset="0"/>
                <a:ea typeface="Calibri" panose="020F0502020204030204" pitchFamily="34" charset="0"/>
                <a:cs typeface="Times New Roman" panose="02020603050405020304" pitchFamily="18" charset="0"/>
              </a:rPr>
              <a:t>Turkat</a:t>
            </a:r>
            <a:endParaRPr lang="it-IT"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Turkat</a:t>
            </a:r>
            <a:r>
              <a:rPr lang="it-IT" dirty="0">
                <a:latin typeface="Calibri" panose="020F0502020204030204" pitchFamily="34" charset="0"/>
                <a:ea typeface="Calibri" panose="020F0502020204030204" pitchFamily="34" charset="0"/>
                <a:cs typeface="Times New Roman" panose="02020603050405020304" pitchFamily="18" charset="0"/>
              </a:rPr>
              <a:t> (1985, 1986): formulazione del caso per sviluppare ipotesi su meccanismi che causano e mantengono problemi del paziente -&gt; su questa ipotesi costruzione del razionale per giustificare trattamento</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Monitoraggio della terapia (da parte di terapeuta e paziente) in base a variabili della formulazione del caso</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Se progressi evidenti -&gt; formulazione valida</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Se progressi non evidenti -&gt; riformulazione caso (insieme al  paziente)</a:t>
            </a:r>
          </a:p>
        </p:txBody>
      </p:sp>
    </p:spTree>
    <p:extLst>
      <p:ext uri="{BB962C8B-B14F-4D97-AF65-F5344CB8AC3E}">
        <p14:creationId xmlns:p14="http://schemas.microsoft.com/office/powerpoint/2010/main" val="3783636182"/>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001CAF-EB61-46CA-8321-DA198554D77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63DE0DF-C2CE-43CB-B26F-6B10EF92D5BB}"/>
              </a:ext>
            </a:extLst>
          </p:cNvPr>
          <p:cNvSpPr>
            <a:spLocks noGrp="1"/>
          </p:cNvSpPr>
          <p:nvPr>
            <p:ph idx="1"/>
          </p:nvPr>
        </p:nvSpPr>
        <p:spPr/>
        <p:txBody>
          <a:bodyPr>
            <a:normAutofit fontScale="85000" lnSpcReduction="10000"/>
          </a:bodyPr>
          <a:lstStyle/>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Il contributo di Lane</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Lane (1990) continua e formalizza lavoro di </a:t>
            </a:r>
            <a:r>
              <a:rPr lang="it-IT" dirty="0" err="1">
                <a:latin typeface="Calibri" panose="020F0502020204030204" pitchFamily="34" charset="0"/>
                <a:ea typeface="Calibri" panose="020F0502020204030204" pitchFamily="34" charset="0"/>
                <a:cs typeface="Times New Roman" panose="02020603050405020304" pitchFamily="18" charset="0"/>
              </a:rPr>
              <a:t>Turkat</a:t>
            </a:r>
            <a:r>
              <a:rPr lang="it-IT" dirty="0">
                <a:latin typeface="Calibri" panose="020F0502020204030204" pitchFamily="34" charset="0"/>
                <a:ea typeface="Calibri" panose="020F0502020204030204" pitchFamily="34" charset="0"/>
                <a:cs typeface="Times New Roman" panose="02020603050405020304" pitchFamily="18" charset="0"/>
              </a:rPr>
              <a:t> nel campo degli approcci CBT, riassumendolo nell'acronimo DEFINE, che significa:</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Definire il problema o l'obiettivo</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Esplorare i fattori di influenza: raccolta dati per determinare fattori del problema secondo teoria apprendimento</a:t>
            </a:r>
          </a:p>
          <a:p>
            <a:r>
              <a:rPr lang="it-IT" dirty="0">
                <a:latin typeface="Calibri" panose="020F0502020204030204" pitchFamily="34" charset="0"/>
                <a:ea typeface="Calibri" panose="020F0502020204030204" pitchFamily="34" charset="0"/>
                <a:cs typeface="Times New Roman" panose="02020603050405020304" pitchFamily="18" charset="0"/>
              </a:rPr>
              <a:t>•	Formulare una spiegazione dei fattori di influenza: valutazione e integrazione osservazioni per ottenere modello esplicativo; proposta</a:t>
            </a:r>
            <a:endParaRPr lang="it-IT" dirty="0"/>
          </a:p>
          <a:p>
            <a:endParaRPr lang="it-IT" dirty="0"/>
          </a:p>
        </p:txBody>
      </p:sp>
    </p:spTree>
    <p:extLst>
      <p:ext uri="{BB962C8B-B14F-4D97-AF65-F5344CB8AC3E}">
        <p14:creationId xmlns:p14="http://schemas.microsoft.com/office/powerpoint/2010/main" val="105491244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79A21-0E6B-4F4D-A575-1734E89BA35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A159B94-3B3F-4511-B1E0-3A85F088EDFB}"/>
              </a:ext>
            </a:extLst>
          </p:cNvPr>
          <p:cNvSpPr>
            <a:spLocks noGrp="1"/>
          </p:cNvSpPr>
          <p:nvPr>
            <p:ph idx="1"/>
          </p:nvPr>
        </p:nvSpPr>
        <p:spPr/>
        <p:txBody>
          <a:bodyPr>
            <a:normAutofit fontScale="55000" lnSpcReduction="20000"/>
          </a:bodyPr>
          <a:lstStyle/>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Grazie a lui è possibile elaborare terminologia operativa e specifica per area CBT dei problemi di alleanza e rapporto terapeutico senza prendere in prestito termini da fonti diverse</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Il contributo di </a:t>
            </a:r>
            <a:r>
              <a:rPr lang="it-IT" dirty="0" err="1">
                <a:latin typeface="Calibri" panose="020F0502020204030204" pitchFamily="34" charset="0"/>
                <a:ea typeface="Calibri" panose="020F0502020204030204" pitchFamily="34" charset="0"/>
                <a:cs typeface="Times New Roman" panose="02020603050405020304" pitchFamily="18" charset="0"/>
              </a:rPr>
              <a:t>Turkat</a:t>
            </a:r>
            <a:endParaRPr lang="it-IT"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Meyer e </a:t>
            </a:r>
            <a:r>
              <a:rPr lang="it-IT" dirty="0" err="1">
                <a:latin typeface="Calibri" panose="020F0502020204030204" pitchFamily="34" charset="0"/>
                <a:ea typeface="Calibri" panose="020F0502020204030204" pitchFamily="34" charset="0"/>
                <a:cs typeface="Times New Roman" panose="02020603050405020304" pitchFamily="18" charset="0"/>
              </a:rPr>
              <a:t>Turkat</a:t>
            </a:r>
            <a:r>
              <a:rPr lang="it-IT" dirty="0">
                <a:latin typeface="Calibri" panose="020F0502020204030204" pitchFamily="34" charset="0"/>
                <a:ea typeface="Calibri" panose="020F0502020204030204" pitchFamily="34" charset="0"/>
                <a:cs typeface="Times New Roman" panose="02020603050405020304" pitchFamily="18" charset="0"/>
              </a:rPr>
              <a:t> (suo collaboratore) nel 1979 definiscono la formulazione del caso come “un'ipotesi che:</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mette in relazione tutti i dati del cliente tra loro </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spiega perché l'individuo ha sviluppato queste difficoltà</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fornisce previsioni sul comportamento del paziente date le condizioni scatenanti" (pp. 261-262)</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Definizione di </a:t>
            </a:r>
            <a:r>
              <a:rPr lang="it-IT" dirty="0" err="1">
                <a:latin typeface="Calibri" panose="020F0502020204030204" pitchFamily="34" charset="0"/>
                <a:ea typeface="Calibri" panose="020F0502020204030204" pitchFamily="34" charset="0"/>
                <a:cs typeface="Times New Roman" panose="02020603050405020304" pitchFamily="18" charset="0"/>
              </a:rPr>
              <a:t>Turkat</a:t>
            </a:r>
            <a:r>
              <a:rPr lang="it-IT" dirty="0">
                <a:latin typeface="Calibri" panose="020F0502020204030204" pitchFamily="34" charset="0"/>
                <a:ea typeface="Calibri" panose="020F0502020204030204" pitchFamily="34" charset="0"/>
                <a:cs typeface="Times New Roman" panose="02020603050405020304" pitchFamily="18" charset="0"/>
              </a:rPr>
              <a:t> successiva (1985): formulazione del caso come un "approccio scientifico al caso clinico” </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“Approccio scientifico" si riferisce a metodo sperimentale su ipotesi e sua verifica; "caso clinico" indica metodo per modificare comportamento problematico.</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it-IT" dirty="0"/>
          </a:p>
        </p:txBody>
      </p:sp>
    </p:spTree>
    <p:extLst>
      <p:ext uri="{BB962C8B-B14F-4D97-AF65-F5344CB8AC3E}">
        <p14:creationId xmlns:p14="http://schemas.microsoft.com/office/powerpoint/2010/main" val="1493623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896065-CBE1-49AE-8967-C07936C4142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EFD4B55-7348-41AC-AF01-54171DC559F1}"/>
              </a:ext>
            </a:extLst>
          </p:cNvPr>
          <p:cNvSpPr>
            <a:spLocks noGrp="1"/>
          </p:cNvSpPr>
          <p:nvPr>
            <p:ph idx="1"/>
          </p:nvPr>
        </p:nvSpPr>
        <p:spPr/>
        <p:txBody>
          <a:bodyPr/>
          <a:lstStyle/>
          <a:p>
            <a:r>
              <a:rPr lang="it-IT" dirty="0"/>
              <a:t>Martin G., </a:t>
            </a:r>
            <a:r>
              <a:rPr lang="it-IT" dirty="0" err="1"/>
              <a:t>Pear</a:t>
            </a:r>
            <a:r>
              <a:rPr lang="it-IT" dirty="0"/>
              <a:t> J., 2000. Strategie e tecniche per il cambiamento. La via comportamentale (a cura di P. Moderato, F. Rovetto), McGraw-Hill.</a:t>
            </a:r>
          </a:p>
          <a:p>
            <a:endParaRPr lang="it-IT" dirty="0"/>
          </a:p>
        </p:txBody>
      </p:sp>
    </p:spTree>
    <p:extLst>
      <p:ext uri="{BB962C8B-B14F-4D97-AF65-F5344CB8AC3E}">
        <p14:creationId xmlns:p14="http://schemas.microsoft.com/office/powerpoint/2010/main" val="4002445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49486C-4C92-459D-97CA-574C6E92ECE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DE6E01A-0178-4273-B4BA-FECAC0FD1F60}"/>
              </a:ext>
            </a:extLst>
          </p:cNvPr>
          <p:cNvSpPr>
            <a:spLocks noGrp="1"/>
          </p:cNvSpPr>
          <p:nvPr>
            <p:ph idx="1"/>
          </p:nvPr>
        </p:nvSpPr>
        <p:spPr/>
        <p:txBody>
          <a:bodyPr>
            <a:normAutofit/>
          </a:bodyPr>
          <a:lstStyle/>
          <a:p>
            <a:r>
              <a:rPr lang="it-IT" dirty="0"/>
              <a:t>In questo periodo il comportamentismo si disinteressa di applicazioni cliniche. </a:t>
            </a:r>
          </a:p>
          <a:p>
            <a:r>
              <a:rPr lang="it-IT" dirty="0"/>
              <a:t> Si occupa prevalentemente di ricerca sperimentale sui processi di apprendimento per costruire una teoria del comportamento umano basato su questi processi sperimentati su animali.     </a:t>
            </a:r>
          </a:p>
          <a:p>
            <a:r>
              <a:rPr lang="it-IT" dirty="0"/>
              <a:t>Fra le ragioni di tale scelta vi è quella  di seguire il percorso indicato da una  scienza come  la fisica,  che era riuscita ad avere un progresso incredibile grazie a questo modo di procedere. </a:t>
            </a:r>
          </a:p>
          <a:p>
            <a:endParaRPr lang="it-IT" dirty="0"/>
          </a:p>
        </p:txBody>
      </p:sp>
    </p:spTree>
    <p:extLst>
      <p:ext uri="{BB962C8B-B14F-4D97-AF65-F5344CB8AC3E}">
        <p14:creationId xmlns:p14="http://schemas.microsoft.com/office/powerpoint/2010/main" val="357088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BDB32B-3437-4A9B-9C03-E942D2A61F9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F87FD1C-0EF0-44D7-9C93-84F17A7B8685}"/>
              </a:ext>
            </a:extLst>
          </p:cNvPr>
          <p:cNvSpPr>
            <a:spLocks noGrp="1"/>
          </p:cNvSpPr>
          <p:nvPr>
            <p:ph idx="1"/>
          </p:nvPr>
        </p:nvSpPr>
        <p:spPr/>
        <p:txBody>
          <a:bodyPr/>
          <a:lstStyle/>
          <a:p>
            <a:r>
              <a:rPr lang="it-IT" dirty="0"/>
              <a:t> Si determina una profonda frattura fra psicologia sperimentale, a orientamento  comportamentista, e psicologia clinica a orientamento  psicoanalitico. </a:t>
            </a:r>
          </a:p>
          <a:p>
            <a:endParaRPr lang="it-IT" dirty="0"/>
          </a:p>
          <a:p>
            <a:endParaRPr lang="it-IT" dirty="0"/>
          </a:p>
        </p:txBody>
      </p:sp>
    </p:spTree>
    <p:extLst>
      <p:ext uri="{BB962C8B-B14F-4D97-AF65-F5344CB8AC3E}">
        <p14:creationId xmlns:p14="http://schemas.microsoft.com/office/powerpoint/2010/main" val="35615449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3A97CE-9018-4E51-B40E-BFDC9EC96BE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C9EBCE6-D92A-4E4D-9B10-ED237D1F868E}"/>
              </a:ext>
            </a:extLst>
          </p:cNvPr>
          <p:cNvSpPr>
            <a:spLocks noGrp="1"/>
          </p:cNvSpPr>
          <p:nvPr>
            <p:ph idx="1"/>
          </p:nvPr>
        </p:nvSpPr>
        <p:spPr/>
        <p:txBody>
          <a:bodyPr/>
          <a:lstStyle/>
          <a:p>
            <a:r>
              <a:rPr lang="it-IT" dirty="0"/>
              <a:t>In totale opposizione al modello psicoanalitico, </a:t>
            </a:r>
          </a:p>
          <a:p>
            <a:r>
              <a:rPr lang="it-IT" dirty="0"/>
              <a:t>“il significato seminale della terapia del comportamento è stato lo sforzo di applicare i principi e le procedure della psicologia sperimentale ai problemi clinici, valutare con rigore gli effetti della terapia, e garantire che la pratica clinica sia guidata da tale obiettiva valutazione “</a:t>
            </a:r>
          </a:p>
          <a:p>
            <a:r>
              <a:rPr lang="it-IT" dirty="0"/>
              <a:t>(Wilson, 1997). </a:t>
            </a:r>
          </a:p>
          <a:p>
            <a:endParaRPr lang="it-IT" dirty="0"/>
          </a:p>
        </p:txBody>
      </p:sp>
    </p:spTree>
    <p:extLst>
      <p:ext uri="{BB962C8B-B14F-4D97-AF65-F5344CB8AC3E}">
        <p14:creationId xmlns:p14="http://schemas.microsoft.com/office/powerpoint/2010/main" val="3840747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0B9225-2E30-4EAA-A5B2-C7B57DC6B5C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FDA2A48-6E85-40D7-AA32-A586B3DB7113}"/>
              </a:ext>
            </a:extLst>
          </p:cNvPr>
          <p:cNvSpPr>
            <a:spLocks noGrp="1"/>
          </p:cNvSpPr>
          <p:nvPr>
            <p:ph idx="1"/>
          </p:nvPr>
        </p:nvSpPr>
        <p:spPr/>
        <p:txBody>
          <a:bodyPr>
            <a:normAutofit fontScale="92500" lnSpcReduction="10000"/>
          </a:bodyPr>
          <a:lstStyle/>
          <a:p>
            <a:r>
              <a:rPr lang="it-IT" dirty="0"/>
              <a:t>L’ABA consiste in una serie di strategie che: </a:t>
            </a:r>
          </a:p>
          <a:p>
            <a:r>
              <a:rPr lang="it-IT" dirty="0"/>
              <a:t>identificano, e se necessario modificano, le relazioni che esistono tra il comportamento e le situazioni che ne precedono e ne seguono la comparsa</a:t>
            </a:r>
          </a:p>
          <a:p>
            <a:endParaRPr lang="it-IT" dirty="0"/>
          </a:p>
          <a:p>
            <a:r>
              <a:rPr lang="it-IT" dirty="0"/>
              <a:t>Viene invertita l’ottica psicologica tradizionale secondo la quale i comportamenti sarebbero il risultato di processi interiori di natura cognitiva, inconscia. </a:t>
            </a:r>
          </a:p>
          <a:p>
            <a:endParaRPr lang="it-IT" dirty="0"/>
          </a:p>
          <a:p>
            <a:r>
              <a:rPr lang="it-IT" dirty="0"/>
              <a:t>E’ l’ambiente che deve essere cambiato in modo che la sua modificazione provochi quella del comportamento</a:t>
            </a:r>
          </a:p>
          <a:p>
            <a:endParaRPr lang="it-IT" dirty="0"/>
          </a:p>
        </p:txBody>
      </p:sp>
    </p:spTree>
    <p:extLst>
      <p:ext uri="{BB962C8B-B14F-4D97-AF65-F5344CB8AC3E}">
        <p14:creationId xmlns:p14="http://schemas.microsoft.com/office/powerpoint/2010/main" val="802433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C4261F-963E-4565-BFD5-E4BD5CC829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2064A55-AEC1-4C34-A81E-EC542DB1D658}"/>
              </a:ext>
            </a:extLst>
          </p:cNvPr>
          <p:cNvSpPr>
            <a:spLocks noGrp="1"/>
          </p:cNvSpPr>
          <p:nvPr>
            <p:ph idx="1"/>
          </p:nvPr>
        </p:nvSpPr>
        <p:spPr/>
        <p:txBody>
          <a:bodyPr>
            <a:normAutofit fontScale="92500" lnSpcReduction="10000"/>
          </a:bodyPr>
          <a:lstStyle/>
          <a:p>
            <a:r>
              <a:rPr lang="it-IT" dirty="0"/>
              <a:t>Operare sul piano comportamentale significa ottenere dati espliciti e verificabili</a:t>
            </a:r>
          </a:p>
          <a:p>
            <a:endParaRPr lang="it-IT" dirty="0"/>
          </a:p>
          <a:p>
            <a:r>
              <a:rPr lang="it-IT" dirty="0"/>
              <a:t>I comportamenti non consistono solo di azioni visibili, tra cui il linguaggio, ma anche di risposte private (</a:t>
            </a:r>
            <a:r>
              <a:rPr lang="it-IT" dirty="0" err="1"/>
              <a:t>covert</a:t>
            </a:r>
            <a:r>
              <a:rPr lang="it-IT" dirty="0"/>
              <a:t> </a:t>
            </a:r>
            <a:r>
              <a:rPr lang="it-IT" dirty="0" err="1"/>
              <a:t>responces</a:t>
            </a:r>
            <a:r>
              <a:rPr lang="it-IT" dirty="0"/>
              <a:t>) accessibili da parte della persona che le vive</a:t>
            </a:r>
          </a:p>
          <a:p>
            <a:endParaRPr lang="it-IT" dirty="0"/>
          </a:p>
          <a:p>
            <a:endParaRPr lang="it-IT" dirty="0"/>
          </a:p>
          <a:p>
            <a:r>
              <a:rPr lang="it-IT" dirty="0"/>
              <a:t>Lo stesso vale per l’ambiente  che non fa riferimento solo a stimoli esterni alla persona, ma anche a quelli ad essa interni, quali i pensieri, le emozioni ecc.(</a:t>
            </a:r>
            <a:r>
              <a:rPr lang="it-IT" dirty="0" err="1"/>
              <a:t>Meazzini</a:t>
            </a:r>
            <a:r>
              <a:rPr lang="it-IT" dirty="0"/>
              <a:t> 1995)</a:t>
            </a:r>
          </a:p>
          <a:p>
            <a:endParaRPr lang="it-IT" dirty="0"/>
          </a:p>
        </p:txBody>
      </p:sp>
    </p:spTree>
    <p:extLst>
      <p:ext uri="{BB962C8B-B14F-4D97-AF65-F5344CB8AC3E}">
        <p14:creationId xmlns:p14="http://schemas.microsoft.com/office/powerpoint/2010/main" val="2811332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B5408A-6D45-407C-B843-EF86FD04657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AA0C38F-5375-408F-B84C-EF44ECB44B2C}"/>
              </a:ext>
            </a:extLst>
          </p:cNvPr>
          <p:cNvSpPr>
            <a:spLocks noGrp="1"/>
          </p:cNvSpPr>
          <p:nvPr>
            <p:ph idx="1"/>
          </p:nvPr>
        </p:nvSpPr>
        <p:spPr/>
        <p:txBody>
          <a:bodyPr>
            <a:normAutofit fontScale="92500" lnSpcReduction="10000"/>
          </a:bodyPr>
          <a:lstStyle/>
          <a:p>
            <a:r>
              <a:rPr lang="it-IT" dirty="0"/>
              <a:t>Le tecniche di rilassamento:</a:t>
            </a:r>
          </a:p>
          <a:p>
            <a:r>
              <a:rPr lang="it-IT" dirty="0"/>
              <a:t>il rilassamento muscolare progressivo</a:t>
            </a:r>
          </a:p>
          <a:p>
            <a:r>
              <a:rPr lang="it-IT" dirty="0"/>
              <a:t>Il training autogeno</a:t>
            </a:r>
          </a:p>
          <a:p>
            <a:r>
              <a:rPr lang="it-IT" dirty="0"/>
              <a:t>Altre tecniche di rilassamento biofeedback, meditazione (mindfulness) ipnosi ed autoipnosi, pillole ed alcool</a:t>
            </a:r>
          </a:p>
          <a:p>
            <a:endParaRPr lang="it-IT" dirty="0"/>
          </a:p>
          <a:p>
            <a:r>
              <a:rPr lang="it-IT" dirty="0"/>
              <a:t>Le tecniche di esposizione allo stimolo:</a:t>
            </a:r>
          </a:p>
          <a:p>
            <a:r>
              <a:rPr lang="it-IT" dirty="0"/>
              <a:t>Esposizione graduata in vivo ed enterocettiva</a:t>
            </a:r>
          </a:p>
          <a:p>
            <a:r>
              <a:rPr lang="it-IT" dirty="0"/>
              <a:t>Terapia desensibilizzazione sistematica</a:t>
            </a:r>
          </a:p>
          <a:p>
            <a:r>
              <a:rPr lang="it-IT" dirty="0" err="1"/>
              <a:t>Flooding</a:t>
            </a:r>
            <a:endParaRPr lang="it-IT" dirty="0"/>
          </a:p>
          <a:p>
            <a:endParaRPr lang="it-IT" dirty="0"/>
          </a:p>
        </p:txBody>
      </p:sp>
    </p:spTree>
    <p:extLst>
      <p:ext uri="{BB962C8B-B14F-4D97-AF65-F5344CB8AC3E}">
        <p14:creationId xmlns:p14="http://schemas.microsoft.com/office/powerpoint/2010/main" val="6873634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D51A90-7C2F-4BB5-AB63-ECE857F8690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478EF86-4624-4E6C-8E29-0FF16C9C18A2}"/>
              </a:ext>
            </a:extLst>
          </p:cNvPr>
          <p:cNvSpPr>
            <a:spLocks noGrp="1"/>
          </p:cNvSpPr>
          <p:nvPr>
            <p:ph idx="1"/>
          </p:nvPr>
        </p:nvSpPr>
        <p:spPr/>
        <p:txBody>
          <a:bodyPr/>
          <a:lstStyle/>
          <a:p>
            <a:r>
              <a:rPr lang="it-IT" dirty="0"/>
              <a:t>La desensibilizzazione sistematica</a:t>
            </a:r>
          </a:p>
          <a:p>
            <a:endParaRPr lang="it-IT" dirty="0"/>
          </a:p>
          <a:p>
            <a:r>
              <a:rPr lang="it-IT" dirty="0"/>
              <a:t>I procedimenti avversivi es.  aumento del costo della risposta</a:t>
            </a:r>
          </a:p>
          <a:p>
            <a:endParaRPr lang="it-IT" dirty="0"/>
          </a:p>
          <a:p>
            <a:r>
              <a:rPr lang="it-IT" dirty="0"/>
              <a:t>Altre applicazioni</a:t>
            </a:r>
          </a:p>
          <a:p>
            <a:endParaRPr lang="it-IT" dirty="0"/>
          </a:p>
        </p:txBody>
      </p:sp>
    </p:spTree>
    <p:extLst>
      <p:ext uri="{BB962C8B-B14F-4D97-AF65-F5344CB8AC3E}">
        <p14:creationId xmlns:p14="http://schemas.microsoft.com/office/powerpoint/2010/main" val="25743862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526C3A-2F36-4DD5-B828-9BB602D4D7FF}"/>
              </a:ext>
            </a:extLst>
          </p:cNvPr>
          <p:cNvSpPr>
            <a:spLocks noGrp="1"/>
          </p:cNvSpPr>
          <p:nvPr>
            <p:ph type="title"/>
          </p:nvPr>
        </p:nvSpPr>
        <p:spPr/>
        <p:txBody>
          <a:bodyPr>
            <a:normAutofit fontScale="90000"/>
          </a:bodyPr>
          <a:lstStyle/>
          <a:p>
            <a:pPr algn="ctr"/>
            <a:r>
              <a:rPr lang="it-IT" b="1" dirty="0"/>
              <a:t>Tecniche che aumentano la probabilità di emissione di un comportamento:</a:t>
            </a:r>
            <a:br>
              <a:rPr lang="it-IT" b="1" dirty="0"/>
            </a:br>
            <a:endParaRPr lang="it-IT" b="1" dirty="0"/>
          </a:p>
        </p:txBody>
      </p:sp>
      <p:sp>
        <p:nvSpPr>
          <p:cNvPr id="3" name="Segnaposto contenuto 2">
            <a:extLst>
              <a:ext uri="{FF2B5EF4-FFF2-40B4-BE49-F238E27FC236}">
                <a16:creationId xmlns:a16="http://schemas.microsoft.com/office/drawing/2014/main" id="{6DBD243F-CF07-435A-80E2-AED416731B35}"/>
              </a:ext>
            </a:extLst>
          </p:cNvPr>
          <p:cNvSpPr>
            <a:spLocks noGrp="1"/>
          </p:cNvSpPr>
          <p:nvPr>
            <p:ph idx="1"/>
          </p:nvPr>
        </p:nvSpPr>
        <p:spPr/>
        <p:txBody>
          <a:bodyPr>
            <a:normAutofit/>
          </a:bodyPr>
          <a:lstStyle/>
          <a:p>
            <a:r>
              <a:rPr lang="it-IT" dirty="0"/>
              <a:t>Rinforzamento</a:t>
            </a:r>
          </a:p>
          <a:p>
            <a:r>
              <a:rPr lang="it-IT" dirty="0"/>
              <a:t>Shaping</a:t>
            </a:r>
          </a:p>
          <a:p>
            <a:r>
              <a:rPr lang="it-IT" dirty="0" err="1"/>
              <a:t>modeling</a:t>
            </a:r>
            <a:endParaRPr lang="it-IT" dirty="0"/>
          </a:p>
          <a:p>
            <a:r>
              <a:rPr lang="it-IT" dirty="0" err="1"/>
              <a:t>Chaining</a:t>
            </a:r>
            <a:endParaRPr lang="it-IT" dirty="0"/>
          </a:p>
          <a:p>
            <a:r>
              <a:rPr lang="it-IT" dirty="0" err="1"/>
              <a:t>Prompting</a:t>
            </a:r>
            <a:endParaRPr lang="it-IT" dirty="0"/>
          </a:p>
          <a:p>
            <a:r>
              <a:rPr lang="it-IT" dirty="0"/>
              <a:t>Matching</a:t>
            </a:r>
          </a:p>
          <a:p>
            <a:r>
              <a:rPr lang="it-IT" dirty="0"/>
              <a:t>Fading</a:t>
            </a:r>
          </a:p>
        </p:txBody>
      </p:sp>
    </p:spTree>
    <p:extLst>
      <p:ext uri="{BB962C8B-B14F-4D97-AF65-F5344CB8AC3E}">
        <p14:creationId xmlns:p14="http://schemas.microsoft.com/office/powerpoint/2010/main" val="38509633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B4C5AE-2E47-4526-9F9D-926F0392F9E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25126A0-F7BD-4074-8BF6-F3B4EECC39F2}"/>
              </a:ext>
            </a:extLst>
          </p:cNvPr>
          <p:cNvSpPr>
            <a:spLocks noGrp="1"/>
          </p:cNvSpPr>
          <p:nvPr>
            <p:ph idx="1"/>
          </p:nvPr>
        </p:nvSpPr>
        <p:spPr/>
        <p:txBody>
          <a:bodyPr/>
          <a:lstStyle/>
          <a:p>
            <a:r>
              <a:rPr lang="it-IT" dirty="0"/>
              <a:t>Tecniche che riducono la probabilità di emissione di un comportamento:</a:t>
            </a:r>
          </a:p>
          <a:p>
            <a:r>
              <a:rPr lang="it-IT" dirty="0"/>
              <a:t>Estinzione</a:t>
            </a:r>
          </a:p>
          <a:p>
            <a:r>
              <a:rPr lang="it-IT" dirty="0"/>
              <a:t>Punizione</a:t>
            </a:r>
          </a:p>
          <a:p>
            <a:r>
              <a:rPr lang="it-IT" dirty="0"/>
              <a:t>-Costo della risposta</a:t>
            </a:r>
          </a:p>
          <a:p>
            <a:r>
              <a:rPr lang="it-IT" dirty="0"/>
              <a:t>-</a:t>
            </a:r>
            <a:r>
              <a:rPr lang="it-IT" dirty="0" err="1"/>
              <a:t>Overcorrection</a:t>
            </a:r>
            <a:endParaRPr lang="it-IT" dirty="0"/>
          </a:p>
          <a:p>
            <a:r>
              <a:rPr lang="it-IT" dirty="0"/>
              <a:t>-Time out</a:t>
            </a:r>
          </a:p>
          <a:p>
            <a:r>
              <a:rPr lang="it-IT" dirty="0"/>
              <a:t>Arresto del pensiero</a:t>
            </a:r>
          </a:p>
          <a:p>
            <a:endParaRPr lang="it-IT" dirty="0"/>
          </a:p>
        </p:txBody>
      </p:sp>
    </p:spTree>
    <p:extLst>
      <p:ext uri="{BB962C8B-B14F-4D97-AF65-F5344CB8AC3E}">
        <p14:creationId xmlns:p14="http://schemas.microsoft.com/office/powerpoint/2010/main" val="4220307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80EB71-A1D8-4D2F-97D6-F72A01B822D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D263C03-66C4-4F9F-8DC7-A977A1671CCE}"/>
              </a:ext>
            </a:extLst>
          </p:cNvPr>
          <p:cNvSpPr>
            <a:spLocks noGrp="1"/>
          </p:cNvSpPr>
          <p:nvPr>
            <p:ph idx="1"/>
          </p:nvPr>
        </p:nvSpPr>
        <p:spPr/>
        <p:txBody>
          <a:bodyPr/>
          <a:lstStyle/>
          <a:p>
            <a:r>
              <a:rPr lang="it-IT" dirty="0"/>
              <a:t>Tecniche che aumentano o riducono: </a:t>
            </a:r>
          </a:p>
          <a:p>
            <a:r>
              <a:rPr lang="it-IT" dirty="0"/>
              <a:t>-Controllo dello stimolo </a:t>
            </a:r>
          </a:p>
          <a:p>
            <a:r>
              <a:rPr lang="it-IT" dirty="0"/>
              <a:t>-Rinforzamento differenziale</a:t>
            </a:r>
          </a:p>
          <a:p>
            <a:endParaRPr lang="it-IT" dirty="0"/>
          </a:p>
        </p:txBody>
      </p:sp>
    </p:spTree>
    <p:extLst>
      <p:ext uri="{BB962C8B-B14F-4D97-AF65-F5344CB8AC3E}">
        <p14:creationId xmlns:p14="http://schemas.microsoft.com/office/powerpoint/2010/main" val="4225162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65AB82-EFB4-FA40-9FB9-06D02DADF21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DB0A4F2-5139-4242-8599-D9D63A1A7387}"/>
              </a:ext>
            </a:extLst>
          </p:cNvPr>
          <p:cNvSpPr>
            <a:spLocks noGrp="1"/>
          </p:cNvSpPr>
          <p:nvPr>
            <p:ph idx="1"/>
          </p:nvPr>
        </p:nvSpPr>
        <p:spPr/>
        <p:txBody>
          <a:bodyPr/>
          <a:lstStyle/>
          <a:p>
            <a:r>
              <a:rPr lang="it-IT" dirty="0"/>
              <a:t>Qualche anno fa una collega eminente </a:t>
            </a:r>
            <a:r>
              <a:rPr lang="it-IT" dirty="0" err="1"/>
              <a:t>cognitivista</a:t>
            </a:r>
            <a:r>
              <a:rPr lang="it-IT" dirty="0"/>
              <a:t> mi ha telefonato inviandomi un paziente da lei seguito per due anni. Si era rivolto a lei per paura di volare in aereo. A detta della collega era molto migliorato ma non era ancora in grado di volare </a:t>
            </a:r>
          </a:p>
          <a:p>
            <a:endParaRPr lang="it-IT" dirty="0"/>
          </a:p>
          <a:p>
            <a:r>
              <a:rPr lang="it-IT" dirty="0"/>
              <a:t>L invio è stato simpatico: te lo mando per i tuoi “giochini comportamentali”</a:t>
            </a:r>
          </a:p>
        </p:txBody>
      </p:sp>
    </p:spTree>
    <p:extLst>
      <p:ext uri="{BB962C8B-B14F-4D97-AF65-F5344CB8AC3E}">
        <p14:creationId xmlns:p14="http://schemas.microsoft.com/office/powerpoint/2010/main" val="2608231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625FE-C530-46AF-9916-971DE2D17BE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FCE8625-24B4-4C4B-89FF-419B950AE297}"/>
              </a:ext>
            </a:extLst>
          </p:cNvPr>
          <p:cNvSpPr>
            <a:spLocks noGrp="1"/>
          </p:cNvSpPr>
          <p:nvPr>
            <p:ph idx="1"/>
          </p:nvPr>
        </p:nvSpPr>
        <p:spPr/>
        <p:txBody>
          <a:bodyPr/>
          <a:lstStyle/>
          <a:p>
            <a:r>
              <a:rPr lang="it-IT" dirty="0"/>
              <a:t>La token economy</a:t>
            </a:r>
          </a:p>
          <a:p>
            <a:r>
              <a:rPr lang="it-IT" dirty="0"/>
              <a:t>Biofeedback</a:t>
            </a:r>
          </a:p>
          <a:p>
            <a:endParaRPr lang="it-IT" dirty="0"/>
          </a:p>
        </p:txBody>
      </p:sp>
    </p:spTree>
    <p:extLst>
      <p:ext uri="{BB962C8B-B14F-4D97-AF65-F5344CB8AC3E}">
        <p14:creationId xmlns:p14="http://schemas.microsoft.com/office/powerpoint/2010/main" val="24859791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8685ED-1BD4-4A5B-AE2E-57AA4F89C90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3E9F6F0-68F9-4C7C-981B-EDFBEF99D4DA}"/>
              </a:ext>
            </a:extLst>
          </p:cNvPr>
          <p:cNvSpPr>
            <a:spLocks noGrp="1"/>
          </p:cNvSpPr>
          <p:nvPr>
            <p:ph idx="1"/>
          </p:nvPr>
        </p:nvSpPr>
        <p:spPr/>
        <p:txBody>
          <a:bodyPr>
            <a:normAutofit fontScale="92500" lnSpcReduction="10000"/>
          </a:bodyPr>
          <a:lstStyle/>
          <a:p>
            <a:r>
              <a:rPr lang="it-IT" dirty="0"/>
              <a:t>Il rilassamento non può essere considerato una tecnica che mira  alla mera modificazione delle risposte fisiologiche lasciando inalterate le condizioni </a:t>
            </a:r>
            <a:r>
              <a:rPr lang="it-IT" dirty="0" err="1"/>
              <a:t>ambientali,le</a:t>
            </a:r>
            <a:r>
              <a:rPr lang="it-IT" dirty="0"/>
              <a:t> problematiche e le disfunzionalità del paziente. </a:t>
            </a:r>
          </a:p>
          <a:p>
            <a:endParaRPr lang="it-IT" dirty="0"/>
          </a:p>
          <a:p>
            <a:r>
              <a:rPr lang="it-IT" dirty="0"/>
              <a:t>   Al contrario, produce indirettamente un effetto cognitivo importante aumentando l’autoefficacia, il convincimento di essere in grado di controllare almeno in parte le proprie risposte fisiologiche.</a:t>
            </a:r>
          </a:p>
          <a:p>
            <a:endParaRPr lang="it-IT" dirty="0"/>
          </a:p>
          <a:p>
            <a:endParaRPr lang="it-IT" dirty="0"/>
          </a:p>
          <a:p>
            <a:r>
              <a:rPr lang="it-IT" dirty="0"/>
              <a:t>Gli aspetti fisiologici e psicologici diventano interattivi e parti integranti del processo </a:t>
            </a:r>
          </a:p>
          <a:p>
            <a:endParaRPr lang="it-IT" dirty="0"/>
          </a:p>
        </p:txBody>
      </p:sp>
    </p:spTree>
    <p:extLst>
      <p:ext uri="{BB962C8B-B14F-4D97-AF65-F5344CB8AC3E}">
        <p14:creationId xmlns:p14="http://schemas.microsoft.com/office/powerpoint/2010/main" val="3886124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0F1BB3-9D73-427A-883D-8790CB46CDC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CA41B36-2935-426E-B9EC-97AC436E604D}"/>
              </a:ext>
            </a:extLst>
          </p:cNvPr>
          <p:cNvSpPr>
            <a:spLocks noGrp="1"/>
          </p:cNvSpPr>
          <p:nvPr>
            <p:ph idx="1"/>
          </p:nvPr>
        </p:nvSpPr>
        <p:spPr/>
        <p:txBody>
          <a:bodyPr/>
          <a:lstStyle/>
          <a:p>
            <a:r>
              <a:rPr lang="it-IT" dirty="0"/>
              <a:t>Le tecniche di rilassamento loro caratteristiche e campi di applicazione</a:t>
            </a:r>
          </a:p>
        </p:txBody>
      </p:sp>
    </p:spTree>
    <p:extLst>
      <p:ext uri="{BB962C8B-B14F-4D97-AF65-F5344CB8AC3E}">
        <p14:creationId xmlns:p14="http://schemas.microsoft.com/office/powerpoint/2010/main" val="25965057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E48F66-99C0-4571-AA74-40C90C33508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B56E6EF-BDA3-43D6-8940-DBB8A4A3B797}"/>
              </a:ext>
            </a:extLst>
          </p:cNvPr>
          <p:cNvSpPr>
            <a:spLocks noGrp="1"/>
          </p:cNvSpPr>
          <p:nvPr>
            <p:ph idx="1"/>
          </p:nvPr>
        </p:nvSpPr>
        <p:spPr/>
        <p:txBody>
          <a:bodyPr>
            <a:normAutofit lnSpcReduction="10000"/>
          </a:bodyPr>
          <a:lstStyle/>
          <a:p>
            <a:r>
              <a:rPr lang="it-IT" dirty="0"/>
              <a:t>Il rilassamento muscolare breve di </a:t>
            </a:r>
            <a:r>
              <a:rPr lang="it-IT" dirty="0" err="1"/>
              <a:t>Wolpe</a:t>
            </a:r>
            <a:r>
              <a:rPr lang="it-IT" dirty="0"/>
              <a:t> (1973)</a:t>
            </a:r>
          </a:p>
          <a:p>
            <a:r>
              <a:rPr lang="it-IT" dirty="0"/>
              <a:t>Tecniche di rilassamento muscolare di Bernstein e </a:t>
            </a:r>
            <a:r>
              <a:rPr lang="it-IT" dirty="0" err="1"/>
              <a:t>Borkocev</a:t>
            </a:r>
            <a:r>
              <a:rPr lang="it-IT" dirty="0"/>
              <a:t> (1973)</a:t>
            </a:r>
          </a:p>
          <a:p>
            <a:r>
              <a:rPr lang="it-IT" dirty="0"/>
              <a:t>   Rappresentano una versione abbreviata del rilassamento muscolare progressivo avendo constatato che producono la stessa efficacia</a:t>
            </a:r>
          </a:p>
          <a:p>
            <a:r>
              <a:rPr lang="it-IT" dirty="0"/>
              <a:t>La respirazione diaframmatica (Hesler,1996 et al.)</a:t>
            </a:r>
          </a:p>
          <a:p>
            <a:r>
              <a:rPr lang="it-IT" dirty="0"/>
              <a:t>La respirazione profonda (Di Filippo e </a:t>
            </a:r>
            <a:r>
              <a:rPr lang="it-IT" dirty="0" err="1"/>
              <a:t>Overhosler</a:t>
            </a:r>
            <a:r>
              <a:rPr lang="it-IT" dirty="0"/>
              <a:t> 1999)</a:t>
            </a:r>
          </a:p>
          <a:p>
            <a:r>
              <a:rPr lang="it-IT" dirty="0"/>
              <a:t>L’ABC </a:t>
            </a:r>
            <a:r>
              <a:rPr lang="it-IT" dirty="0" err="1"/>
              <a:t>relaxation</a:t>
            </a:r>
            <a:r>
              <a:rPr lang="it-IT" dirty="0"/>
              <a:t> di Smith 2002(</a:t>
            </a:r>
            <a:r>
              <a:rPr lang="it-IT" dirty="0" err="1"/>
              <a:t>attenzional</a:t>
            </a:r>
            <a:r>
              <a:rPr lang="it-IT" dirty="0"/>
              <a:t>, </a:t>
            </a:r>
            <a:r>
              <a:rPr lang="it-IT" dirty="0" err="1"/>
              <a:t>behavioral</a:t>
            </a:r>
            <a:r>
              <a:rPr lang="it-IT" dirty="0"/>
              <a:t>, cognitive)</a:t>
            </a:r>
          </a:p>
          <a:p>
            <a:r>
              <a:rPr lang="it-IT" dirty="0"/>
              <a:t>   Un insieme integrato delle tecniche di rilassamento in cui vengono sfruttate le peculiarità e i punti forti di ogni tecnica per adattarle ai singoli casi </a:t>
            </a:r>
          </a:p>
          <a:p>
            <a:endParaRPr lang="it-IT" dirty="0"/>
          </a:p>
          <a:p>
            <a:endParaRPr lang="it-IT" dirty="0"/>
          </a:p>
        </p:txBody>
      </p:sp>
    </p:spTree>
    <p:extLst>
      <p:ext uri="{BB962C8B-B14F-4D97-AF65-F5344CB8AC3E}">
        <p14:creationId xmlns:p14="http://schemas.microsoft.com/office/powerpoint/2010/main" val="22424918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7A68C9-A352-4866-B066-337585929A8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2786DF0-9C40-402C-B1F3-093D04A57C5F}"/>
              </a:ext>
            </a:extLst>
          </p:cNvPr>
          <p:cNvSpPr>
            <a:spLocks noGrp="1"/>
          </p:cNvSpPr>
          <p:nvPr>
            <p:ph idx="1"/>
          </p:nvPr>
        </p:nvSpPr>
        <p:spPr/>
        <p:txBody>
          <a:bodyPr>
            <a:normAutofit fontScale="85000" lnSpcReduction="20000"/>
          </a:bodyPr>
          <a:lstStyle/>
          <a:p>
            <a:r>
              <a:rPr lang="it-IT" dirty="0"/>
              <a:t>La risposta di rilassamento di Benson. </a:t>
            </a:r>
          </a:p>
          <a:p>
            <a:r>
              <a:rPr lang="it-IT" dirty="0"/>
              <a:t>   </a:t>
            </a:r>
          </a:p>
          <a:p>
            <a:r>
              <a:rPr lang="it-IT" dirty="0"/>
              <a:t>E’ una procedura derivata dalle tecniche di meditazione  che consiste nella ripetizione di una parola un suono o una frase mentre il paziente è seduto comodamente.</a:t>
            </a:r>
          </a:p>
          <a:p>
            <a:r>
              <a:rPr lang="it-IT" dirty="0"/>
              <a:t>   </a:t>
            </a:r>
          </a:p>
          <a:p>
            <a:r>
              <a:rPr lang="it-IT" dirty="0"/>
              <a:t>Secondo Benson (1975) qualsiasi parola è in grado di produrre le stesse  modificazioni fisiologiche del mantra (decremento del consumo di ossigeno, nell’eliminazione del diossido di carbonio e nel ritmo respiratorio). </a:t>
            </a:r>
          </a:p>
          <a:p>
            <a:r>
              <a:rPr lang="it-IT" dirty="0"/>
              <a:t>  </a:t>
            </a:r>
          </a:p>
          <a:p>
            <a:r>
              <a:rPr lang="it-IT" dirty="0"/>
              <a:t> Il rilassamento è favorito dalla concentrazione del soggetto su una parola capace di indurlo ad una respirazione più lenta e regolare</a:t>
            </a:r>
          </a:p>
        </p:txBody>
      </p:sp>
    </p:spTree>
    <p:extLst>
      <p:ext uri="{BB962C8B-B14F-4D97-AF65-F5344CB8AC3E}">
        <p14:creationId xmlns:p14="http://schemas.microsoft.com/office/powerpoint/2010/main" val="34541125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1FCF14-1897-4A2F-856C-E9BB594C06C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BC507D1-4AC7-455D-B11B-242CF922D8FD}"/>
              </a:ext>
            </a:extLst>
          </p:cNvPr>
          <p:cNvSpPr>
            <a:spLocks noGrp="1"/>
          </p:cNvSpPr>
          <p:nvPr>
            <p:ph idx="1"/>
          </p:nvPr>
        </p:nvSpPr>
        <p:spPr/>
        <p:txBody>
          <a:bodyPr/>
          <a:lstStyle/>
          <a:p>
            <a:r>
              <a:rPr lang="it-IT" dirty="0"/>
              <a:t>Le tecniche di esposizione allo stimolo:</a:t>
            </a:r>
          </a:p>
          <a:p>
            <a:r>
              <a:rPr lang="it-IT" dirty="0"/>
              <a:t>Terapia implosiva, </a:t>
            </a:r>
            <a:r>
              <a:rPr lang="it-IT" dirty="0" err="1"/>
              <a:t>Flooding</a:t>
            </a:r>
            <a:r>
              <a:rPr lang="it-IT" dirty="0"/>
              <a:t>, Esposizione graduata in vivo ed enterocettiva</a:t>
            </a:r>
          </a:p>
          <a:p>
            <a:endParaRPr lang="it-IT" dirty="0"/>
          </a:p>
          <a:p>
            <a:r>
              <a:rPr lang="it-IT" dirty="0"/>
              <a:t>L’esposizione può essere usata in molti modi: con stimoli reali o in immaginazione in modo graduale o immediato. </a:t>
            </a:r>
          </a:p>
          <a:p>
            <a:endParaRPr lang="it-IT" dirty="0"/>
          </a:p>
        </p:txBody>
      </p:sp>
    </p:spTree>
    <p:extLst>
      <p:ext uri="{BB962C8B-B14F-4D97-AF65-F5344CB8AC3E}">
        <p14:creationId xmlns:p14="http://schemas.microsoft.com/office/powerpoint/2010/main" val="5998486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EA564E-681F-4BC1-8720-1A070A2C4CD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F9DDF91-F836-4BCA-83FD-81B57509775F}"/>
              </a:ext>
            </a:extLst>
          </p:cNvPr>
          <p:cNvSpPr>
            <a:spLocks noGrp="1"/>
          </p:cNvSpPr>
          <p:nvPr>
            <p:ph idx="1"/>
          </p:nvPr>
        </p:nvSpPr>
        <p:spPr/>
        <p:txBody>
          <a:bodyPr/>
          <a:lstStyle/>
          <a:p>
            <a:r>
              <a:rPr lang="it-IT" dirty="0"/>
              <a:t>Abituazione</a:t>
            </a:r>
          </a:p>
          <a:p>
            <a:endParaRPr lang="it-IT" dirty="0"/>
          </a:p>
          <a:p>
            <a:r>
              <a:rPr lang="it-IT" dirty="0"/>
              <a:t>E’ un processo adattivo di apprendimento, caratterizzato da una progressiva riduzione dell’attenzione dell'organismo al ripresentarsi dello stimolo.</a:t>
            </a:r>
          </a:p>
          <a:p>
            <a:r>
              <a:rPr lang="it-IT" dirty="0"/>
              <a:t>Si configura come un processo di estinzione delle risposte di evitamento in cui il paziente viene addestrato a fronteggiare le emozioni elicitate da situazioni temute.</a:t>
            </a:r>
          </a:p>
          <a:p>
            <a:endParaRPr lang="it-IT" dirty="0"/>
          </a:p>
        </p:txBody>
      </p:sp>
    </p:spTree>
    <p:extLst>
      <p:ext uri="{BB962C8B-B14F-4D97-AF65-F5344CB8AC3E}">
        <p14:creationId xmlns:p14="http://schemas.microsoft.com/office/powerpoint/2010/main" val="15065037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631965-A154-4449-8D27-187745CC62F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531AE41-0279-4B05-82D9-767C83C716C2}"/>
              </a:ext>
            </a:extLst>
          </p:cNvPr>
          <p:cNvSpPr>
            <a:spLocks noGrp="1"/>
          </p:cNvSpPr>
          <p:nvPr>
            <p:ph idx="1"/>
          </p:nvPr>
        </p:nvSpPr>
        <p:spPr/>
        <p:txBody>
          <a:bodyPr/>
          <a:lstStyle/>
          <a:p>
            <a:r>
              <a:rPr lang="it-IT" dirty="0"/>
              <a:t>Tali strategie sono collocate fra quelle del condizionamento classico :</a:t>
            </a:r>
          </a:p>
          <a:p>
            <a:r>
              <a:rPr lang="it-IT" dirty="0"/>
              <a:t> rompono il legame fra situazione stimolo e risposta d’ansia attraverso il meccanismo di estinzione</a:t>
            </a:r>
          </a:p>
          <a:p>
            <a:endParaRPr lang="it-IT" dirty="0"/>
          </a:p>
          <a:p>
            <a:r>
              <a:rPr lang="it-IT" dirty="0"/>
              <a:t>Ma il mantenimento della associazione è legato a meccanismi operanti </a:t>
            </a:r>
          </a:p>
          <a:p>
            <a:r>
              <a:rPr lang="it-IT" dirty="0"/>
              <a:t> il rinforzo negativo che deriva</a:t>
            </a:r>
          </a:p>
          <a:p>
            <a:r>
              <a:rPr lang="it-IT" dirty="0"/>
              <a:t> dall’ evitamento della fonte di disagio</a:t>
            </a:r>
          </a:p>
          <a:p>
            <a:endParaRPr lang="it-IT" dirty="0"/>
          </a:p>
        </p:txBody>
      </p:sp>
    </p:spTree>
    <p:extLst>
      <p:ext uri="{BB962C8B-B14F-4D97-AF65-F5344CB8AC3E}">
        <p14:creationId xmlns:p14="http://schemas.microsoft.com/office/powerpoint/2010/main" val="25354324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78BCDE-A409-41ED-ADFB-F40019C6808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9D60ED9-5DAF-4FA7-BDBE-BA99EB1E772B}"/>
              </a:ext>
            </a:extLst>
          </p:cNvPr>
          <p:cNvSpPr>
            <a:spLocks noGrp="1"/>
          </p:cNvSpPr>
          <p:nvPr>
            <p:ph idx="1"/>
          </p:nvPr>
        </p:nvSpPr>
        <p:spPr/>
        <p:txBody>
          <a:bodyPr>
            <a:normAutofit fontScale="85000" lnSpcReduction="10000"/>
          </a:bodyPr>
          <a:lstStyle/>
          <a:p>
            <a:r>
              <a:rPr lang="it-IT" dirty="0"/>
              <a:t>Rappresenta l’applicazione pratica del principio dei due fattori di apprendimento dell’evitamento di </a:t>
            </a:r>
            <a:r>
              <a:rPr lang="it-IT" dirty="0" err="1"/>
              <a:t>Mowrer</a:t>
            </a:r>
            <a:r>
              <a:rPr lang="it-IT" dirty="0"/>
              <a:t> secondo cui il disturbo fobico viene mantenuto grazie al rinforzo negativo derivato dal decremento dell’ansia associato all’evitamento</a:t>
            </a:r>
          </a:p>
          <a:p>
            <a:endParaRPr lang="it-IT" dirty="0"/>
          </a:p>
          <a:p>
            <a:r>
              <a:rPr lang="it-IT" dirty="0"/>
              <a:t>Il superamento della fobia si realizza attraverso l’esposizione in immaginazione alle scene o situazioni che il soggetto teme di più, impedendogli l’evitamento fino a quando l’ansia non completa il suo corso e si estingue.</a:t>
            </a:r>
          </a:p>
          <a:p>
            <a:r>
              <a:rPr lang="it-IT" dirty="0"/>
              <a:t>La terapia implosiva si basa sul principio dell’estinzione sperimentale diretta, cioè nella presentazione dello stimolo condizionato in assenza dello stimolo incondizionato</a:t>
            </a:r>
          </a:p>
          <a:p>
            <a:r>
              <a:rPr lang="it-IT" dirty="0"/>
              <a:t> (stimoli associati a esperienze condizionate passate, specifiche e avversive)</a:t>
            </a:r>
            <a:br>
              <a:rPr lang="it-IT" dirty="0"/>
            </a:br>
            <a:endParaRPr lang="it-IT" dirty="0"/>
          </a:p>
          <a:p>
            <a:endParaRPr lang="it-IT" dirty="0"/>
          </a:p>
        </p:txBody>
      </p:sp>
    </p:spTree>
    <p:extLst>
      <p:ext uri="{BB962C8B-B14F-4D97-AF65-F5344CB8AC3E}">
        <p14:creationId xmlns:p14="http://schemas.microsoft.com/office/powerpoint/2010/main" val="10070877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C615AD-6C45-48AD-B5CD-DD9EB2D0FDE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E94D481-6CC0-4C14-9348-2BDF42E70C92}"/>
              </a:ext>
            </a:extLst>
          </p:cNvPr>
          <p:cNvSpPr>
            <a:spLocks noGrp="1"/>
          </p:cNvSpPr>
          <p:nvPr>
            <p:ph idx="1"/>
          </p:nvPr>
        </p:nvSpPr>
        <p:spPr/>
        <p:txBody>
          <a:bodyPr/>
          <a:lstStyle/>
          <a:p>
            <a:r>
              <a:rPr lang="it-IT" dirty="0"/>
              <a:t>L’implosione (</a:t>
            </a:r>
            <a:r>
              <a:rPr lang="it-IT" dirty="0" err="1"/>
              <a:t>implosion</a:t>
            </a:r>
            <a:r>
              <a:rPr lang="it-IT" dirty="0"/>
              <a:t>) viene ritenuta particolarmente utile nel trattamento del disturbo post traumatico da stress.</a:t>
            </a:r>
          </a:p>
          <a:p>
            <a:r>
              <a:rPr lang="it-IT" dirty="0"/>
              <a:t>Si utilizzano le esposizioni in immaginazione (60/90 min.) in cui al paziente viene chiesto di raccontare con attenzione in modo particolareggiato e partecipazione emotiva l’evento traumatico soprattutto nei dettagli che attivano di più.</a:t>
            </a:r>
          </a:p>
          <a:p>
            <a:r>
              <a:rPr lang="it-IT" dirty="0"/>
              <a:t>   Le sedute spesso sono registrate in modo da ripetere gli esercizi a casa.</a:t>
            </a:r>
          </a:p>
          <a:p>
            <a:endParaRPr lang="it-IT" dirty="0"/>
          </a:p>
        </p:txBody>
      </p:sp>
    </p:spTree>
    <p:extLst>
      <p:ext uri="{BB962C8B-B14F-4D97-AF65-F5344CB8AC3E}">
        <p14:creationId xmlns:p14="http://schemas.microsoft.com/office/powerpoint/2010/main" val="1553794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E60203-963B-6949-B30D-835D7F584EA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4A2FCD5-1D3D-E343-9345-76A685CACB08}"/>
              </a:ext>
            </a:extLst>
          </p:cNvPr>
          <p:cNvSpPr>
            <a:spLocks noGrp="1"/>
          </p:cNvSpPr>
          <p:nvPr>
            <p:ph idx="1"/>
          </p:nvPr>
        </p:nvSpPr>
        <p:spPr/>
        <p:txBody>
          <a:bodyPr/>
          <a:lstStyle/>
          <a:p>
            <a:r>
              <a:rPr lang="it-IT" dirty="0"/>
              <a:t>Il primo incontro è andato molto bene. Quindici giorni dopo volavamo da Pescara a Milano. </a:t>
            </a:r>
          </a:p>
          <a:p>
            <a:r>
              <a:rPr lang="it-IT" dirty="0"/>
              <a:t>Vediamo passo passo quello che è stato fatto e se proprio sono giochini e se gli interventi che collaborano allo “sblocco” di un comportamento si limitano solo al comportamento o se invece sono interventi che si estendono ben oltre L aspetto unicamente comportamentale</a:t>
            </a:r>
          </a:p>
        </p:txBody>
      </p:sp>
    </p:spTree>
    <p:extLst>
      <p:ext uri="{BB962C8B-B14F-4D97-AF65-F5344CB8AC3E}">
        <p14:creationId xmlns:p14="http://schemas.microsoft.com/office/powerpoint/2010/main" val="666843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55AC6C-436B-407B-907F-5B328F326CC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F4048CC-180B-4872-B124-CCF708D211ED}"/>
              </a:ext>
            </a:extLst>
          </p:cNvPr>
          <p:cNvSpPr>
            <a:spLocks noGrp="1"/>
          </p:cNvSpPr>
          <p:nvPr>
            <p:ph idx="1"/>
          </p:nvPr>
        </p:nvSpPr>
        <p:spPr/>
        <p:txBody>
          <a:bodyPr>
            <a:normAutofit fontScale="92500" lnSpcReduction="20000"/>
          </a:bodyPr>
          <a:lstStyle/>
          <a:p>
            <a:r>
              <a:rPr lang="it-IT" dirty="0"/>
              <a:t>Il </a:t>
            </a:r>
            <a:r>
              <a:rPr lang="it-IT" dirty="0" err="1"/>
              <a:t>flooding</a:t>
            </a:r>
            <a:r>
              <a:rPr lang="it-IT" dirty="0"/>
              <a:t>, “sommersione”, è una tecnica utilizzata particolarmente nelle patologie a base ansiosa (Polin,1959, </a:t>
            </a:r>
            <a:r>
              <a:rPr lang="it-IT" dirty="0" err="1"/>
              <a:t>Malleson</a:t>
            </a:r>
            <a:r>
              <a:rPr lang="it-IT" dirty="0"/>
              <a:t>, 1959) in particolare nelle forme fobiche: </a:t>
            </a:r>
          </a:p>
          <a:p>
            <a:r>
              <a:rPr lang="it-IT" dirty="0"/>
              <a:t>il paziente viene esposto direttamente, agli stimoli maggiormente temuti, per un lungo periodo di tempo senza possibilità di evitamento.</a:t>
            </a:r>
          </a:p>
          <a:p>
            <a:r>
              <a:rPr lang="it-IT" dirty="0"/>
              <a:t>Va inserita in un contesto più ampio del </a:t>
            </a:r>
            <a:r>
              <a:rPr lang="it-IT" dirty="0" err="1"/>
              <a:t>trattamento,senza</a:t>
            </a:r>
            <a:r>
              <a:rPr lang="it-IT" dirty="0"/>
              <a:t> sosta per un certo periodo(in media dai 60 ai 90 minuti),fino a quando l’ansia, che era salita notevolmente inizialmente, non scende a livelli prossimi allo zero. </a:t>
            </a:r>
          </a:p>
          <a:p>
            <a:r>
              <a:rPr lang="it-IT" dirty="0"/>
              <a:t>Lo scopo è evitare di far evitare. </a:t>
            </a:r>
          </a:p>
          <a:p>
            <a:r>
              <a:rPr lang="it-IT" dirty="0"/>
              <a:t>L’ansia completa il suo corso e si estingue.</a:t>
            </a:r>
          </a:p>
          <a:p>
            <a:r>
              <a:rPr lang="it-IT" dirty="0"/>
              <a:t> Il tempo di esposizione è importante poiché se l’implosione è troppo breve si produce un effetto di “sensibilizzazione” allo stimolo, con relativo aumento dell’ansia</a:t>
            </a:r>
          </a:p>
        </p:txBody>
      </p:sp>
    </p:spTree>
    <p:extLst>
      <p:ext uri="{BB962C8B-B14F-4D97-AF65-F5344CB8AC3E}">
        <p14:creationId xmlns:p14="http://schemas.microsoft.com/office/powerpoint/2010/main" val="8223198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BEC255-AC23-4F4D-A79D-3FD53D6C2DF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8EA77FC-E0D6-43E1-BD77-69D9749CCF3B}"/>
              </a:ext>
            </a:extLst>
          </p:cNvPr>
          <p:cNvSpPr>
            <a:spLocks noGrp="1"/>
          </p:cNvSpPr>
          <p:nvPr>
            <p:ph idx="1"/>
          </p:nvPr>
        </p:nvSpPr>
        <p:spPr/>
        <p:txBody>
          <a:bodyPr/>
          <a:lstStyle/>
          <a:p>
            <a:r>
              <a:rPr lang="it-IT" dirty="0"/>
              <a:t>Il </a:t>
            </a:r>
            <a:r>
              <a:rPr lang="it-IT" dirty="0" err="1"/>
              <a:t>flooding</a:t>
            </a:r>
            <a:r>
              <a:rPr lang="it-IT" dirty="0"/>
              <a:t> riduce le fobie con estrema rapidità, ma ha alcune controindicazioni:</a:t>
            </a:r>
            <a:br>
              <a:rPr lang="it-IT" dirty="0"/>
            </a:br>
            <a:endParaRPr lang="it-IT" dirty="0"/>
          </a:p>
          <a:p>
            <a:r>
              <a:rPr lang="it-IT" dirty="0"/>
              <a:t>a).La persona sulla quale si applica tale tecnica deve essere in grado di tollerare un’elevata dose di stress psicologico</a:t>
            </a:r>
          </a:p>
          <a:p>
            <a:r>
              <a:rPr lang="it-IT" dirty="0"/>
              <a:t>b).Può generare incubi notturni, irritabilità</a:t>
            </a:r>
          </a:p>
          <a:p>
            <a:r>
              <a:rPr lang="it-IT" dirty="0"/>
              <a:t>c).Deve essere eseguito sempre in presenza del terapeuta (Taylor,2002)</a:t>
            </a:r>
          </a:p>
          <a:p>
            <a:endParaRPr lang="it-IT" dirty="0"/>
          </a:p>
        </p:txBody>
      </p:sp>
    </p:spTree>
    <p:extLst>
      <p:ext uri="{BB962C8B-B14F-4D97-AF65-F5344CB8AC3E}">
        <p14:creationId xmlns:p14="http://schemas.microsoft.com/office/powerpoint/2010/main" val="27925841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8B9F40-2F1F-4C3E-8411-28FB308F71BF}"/>
              </a:ext>
            </a:extLst>
          </p:cNvPr>
          <p:cNvSpPr>
            <a:spLocks noGrp="1"/>
          </p:cNvSpPr>
          <p:nvPr>
            <p:ph type="title"/>
          </p:nvPr>
        </p:nvSpPr>
        <p:spPr/>
        <p:txBody>
          <a:bodyPr/>
          <a:lstStyle/>
          <a:p>
            <a:r>
              <a:rPr lang="it-IT" b="1" dirty="0"/>
              <a:t>Esposizione graduata in vivo</a:t>
            </a:r>
            <a:br>
              <a:rPr lang="it-IT" b="1" dirty="0"/>
            </a:br>
            <a:endParaRPr lang="it-IT" dirty="0"/>
          </a:p>
        </p:txBody>
      </p:sp>
      <p:sp>
        <p:nvSpPr>
          <p:cNvPr id="3" name="Segnaposto contenuto 2">
            <a:extLst>
              <a:ext uri="{FF2B5EF4-FFF2-40B4-BE49-F238E27FC236}">
                <a16:creationId xmlns:a16="http://schemas.microsoft.com/office/drawing/2014/main" id="{9BBAB755-3F9C-462A-AF56-CF2B15F1A19F}"/>
              </a:ext>
            </a:extLst>
          </p:cNvPr>
          <p:cNvSpPr>
            <a:spLocks noGrp="1"/>
          </p:cNvSpPr>
          <p:nvPr>
            <p:ph idx="1"/>
          </p:nvPr>
        </p:nvSpPr>
        <p:spPr/>
        <p:txBody>
          <a:bodyPr>
            <a:normAutofit fontScale="77500" lnSpcReduction="20000"/>
          </a:bodyPr>
          <a:lstStyle/>
          <a:p>
            <a:r>
              <a:rPr lang="it-IT" dirty="0"/>
              <a:t> È la metodica più frequentemente impiegata per ridurre la paura. </a:t>
            </a:r>
          </a:p>
          <a:p>
            <a:r>
              <a:rPr lang="it-IT" dirty="0"/>
              <a:t>    Come nella DS , l’esposizione graduata in vivo è una procedura che prevede 2 componenti:</a:t>
            </a:r>
            <a:br>
              <a:rPr lang="it-IT" dirty="0"/>
            </a:br>
            <a:endParaRPr lang="it-IT" dirty="0"/>
          </a:p>
          <a:p>
            <a:r>
              <a:rPr lang="it-IT" dirty="0"/>
              <a:t>    1.Addestramento della scala SUD </a:t>
            </a:r>
          </a:p>
          <a:p>
            <a:r>
              <a:rPr lang="it-IT" dirty="0"/>
              <a:t>      (unità soggettive di disagio 0/100)</a:t>
            </a:r>
          </a:p>
          <a:p>
            <a:r>
              <a:rPr lang="it-IT" dirty="0"/>
              <a:t>    2.Creazione della scala gerarchica degli stimoli ansiogeni (8/10)</a:t>
            </a:r>
          </a:p>
          <a:p>
            <a:r>
              <a:rPr lang="it-IT" dirty="0"/>
              <a:t>    I gradini della gerarchia vengono affrontati uno per volta dall’item che corrisponde alla situazione meno ansiogena fino al gradino più alto della scala. Ogni item successivo viene affrontato solo se quello precedente non produce una risposta ansiogena. </a:t>
            </a:r>
          </a:p>
          <a:p>
            <a:r>
              <a:rPr lang="it-IT" dirty="0"/>
              <a:t>A differenza della DS, non vi è l’apprendimento </a:t>
            </a:r>
            <a:r>
              <a:rPr lang="it-IT" dirty="0" err="1"/>
              <a:t>nè</a:t>
            </a:r>
            <a:r>
              <a:rPr lang="it-IT" dirty="0"/>
              <a:t> applicazione del rilassamento, in quanto si agisce sulla saturazione delle risposte di paura (estinzione) e non per controcondizionamento.</a:t>
            </a:r>
          </a:p>
        </p:txBody>
      </p:sp>
    </p:spTree>
    <p:extLst>
      <p:ext uri="{BB962C8B-B14F-4D97-AF65-F5344CB8AC3E}">
        <p14:creationId xmlns:p14="http://schemas.microsoft.com/office/powerpoint/2010/main" val="1571407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CE722D-7CFE-463E-99C4-9851795450EF}"/>
              </a:ext>
            </a:extLst>
          </p:cNvPr>
          <p:cNvSpPr>
            <a:spLocks noGrp="1"/>
          </p:cNvSpPr>
          <p:nvPr>
            <p:ph type="title"/>
          </p:nvPr>
        </p:nvSpPr>
        <p:spPr/>
        <p:txBody>
          <a:bodyPr/>
          <a:lstStyle/>
          <a:p>
            <a:r>
              <a:rPr lang="it-IT" dirty="0"/>
              <a:t>Esposizione enterocettiva</a:t>
            </a:r>
          </a:p>
        </p:txBody>
      </p:sp>
      <p:sp>
        <p:nvSpPr>
          <p:cNvPr id="3" name="Segnaposto contenuto 2">
            <a:extLst>
              <a:ext uri="{FF2B5EF4-FFF2-40B4-BE49-F238E27FC236}">
                <a16:creationId xmlns:a16="http://schemas.microsoft.com/office/drawing/2014/main" id="{D23FC9BC-59FF-4023-9566-C4C3FF921399}"/>
              </a:ext>
            </a:extLst>
          </p:cNvPr>
          <p:cNvSpPr>
            <a:spLocks noGrp="1"/>
          </p:cNvSpPr>
          <p:nvPr>
            <p:ph idx="1"/>
          </p:nvPr>
        </p:nvSpPr>
        <p:spPr/>
        <p:txBody>
          <a:bodyPr>
            <a:normAutofit fontScale="55000" lnSpcReduction="20000"/>
          </a:bodyPr>
          <a:lstStyle/>
          <a:p>
            <a:r>
              <a:rPr lang="it-IT" dirty="0"/>
              <a:t>È efficace per le situazioni interne che scatenano l’ansia  soprattutto negli attacchi di panico. </a:t>
            </a:r>
          </a:p>
          <a:p>
            <a:r>
              <a:rPr lang="it-IT" dirty="0"/>
              <a:t>  </a:t>
            </a:r>
          </a:p>
          <a:p>
            <a:r>
              <a:rPr lang="it-IT" dirty="0"/>
              <a:t>Può essere applicata sia in vivo, sia in immaginazione. </a:t>
            </a:r>
          </a:p>
          <a:p>
            <a:r>
              <a:rPr lang="it-IT" dirty="0"/>
              <a:t>    </a:t>
            </a:r>
          </a:p>
          <a:p>
            <a:r>
              <a:rPr lang="it-IT" dirty="0"/>
              <a:t>   Si basa sulla premessa che la risposta d’ansia sia la conseguenza di un processo di condizionamento classico o vicario.</a:t>
            </a:r>
          </a:p>
          <a:p>
            <a:r>
              <a:rPr lang="it-IT" dirty="0"/>
              <a:t>   </a:t>
            </a:r>
          </a:p>
          <a:p>
            <a:r>
              <a:rPr lang="it-IT" dirty="0"/>
              <a:t> Ha lo scopo di indurre sensazioni fisiche che </a:t>
            </a:r>
          </a:p>
          <a:p>
            <a:r>
              <a:rPr lang="it-IT" dirty="0"/>
              <a:t>aumentano l’</a:t>
            </a:r>
            <a:r>
              <a:rPr lang="it-IT" dirty="0" err="1"/>
              <a:t>arousal</a:t>
            </a:r>
            <a:endParaRPr lang="it-IT" dirty="0"/>
          </a:p>
          <a:p>
            <a:r>
              <a:rPr lang="it-IT" dirty="0"/>
              <a:t> Il presupposto è che i sintomi di un attacco di panico si susseguono in una progressione ben definita quindi:</a:t>
            </a:r>
          </a:p>
          <a:p>
            <a:r>
              <a:rPr lang="it-IT" dirty="0"/>
              <a:t>- si ricostruisce dettagliatamente insieme al paziente la successione dei sintomi fisiologici </a:t>
            </a:r>
          </a:p>
          <a:p>
            <a:r>
              <a:rPr lang="it-IT" dirty="0"/>
              <a:t>- lo si espone agli stessi mediante la loro induzione a partire dal primo che si presenta durante l’attacco di panico</a:t>
            </a:r>
          </a:p>
          <a:p>
            <a:r>
              <a:rPr lang="it-IT" dirty="0"/>
              <a:t>- l’esposizione ad ogni stimolo viene ripetuta </a:t>
            </a:r>
            <a:r>
              <a:rPr lang="it-IT" dirty="0" err="1"/>
              <a:t>finchè</a:t>
            </a:r>
            <a:r>
              <a:rPr lang="it-IT" dirty="0"/>
              <a:t> l’ansia non viene eliminata proseguendo sino all’ultimo stimolo. </a:t>
            </a:r>
          </a:p>
          <a:p>
            <a:r>
              <a:rPr lang="it-IT" dirty="0"/>
              <a:t> </a:t>
            </a:r>
          </a:p>
          <a:p>
            <a:r>
              <a:rPr lang="it-IT" dirty="0"/>
              <a:t>A questa procedura viene integrata la ristrutturazione cognitiva</a:t>
            </a:r>
          </a:p>
        </p:txBody>
      </p:sp>
    </p:spTree>
    <p:extLst>
      <p:ext uri="{BB962C8B-B14F-4D97-AF65-F5344CB8AC3E}">
        <p14:creationId xmlns:p14="http://schemas.microsoft.com/office/powerpoint/2010/main" val="11684599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086D66-EBEF-42F5-8A06-E28584D069E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FF46BB7-5A99-4662-8BD3-44086CE013A1}"/>
              </a:ext>
            </a:extLst>
          </p:cNvPr>
          <p:cNvSpPr>
            <a:spLocks noGrp="1"/>
          </p:cNvSpPr>
          <p:nvPr>
            <p:ph idx="1"/>
          </p:nvPr>
        </p:nvSpPr>
        <p:spPr/>
        <p:txBody>
          <a:bodyPr>
            <a:normAutofit fontScale="85000" lnSpcReduction="20000"/>
          </a:bodyPr>
          <a:lstStyle/>
          <a:p>
            <a:pPr algn="ctr">
              <a:buNone/>
            </a:pPr>
            <a:r>
              <a:rPr lang="it-IT" dirty="0"/>
              <a:t>È una procedura che mira ad eliminare le risposte di paura ed i comportamenti di evitamento.</a:t>
            </a:r>
          </a:p>
          <a:p>
            <a:pPr>
              <a:buNone/>
            </a:pPr>
            <a:r>
              <a:rPr lang="it-IT" dirty="0"/>
              <a:t>   </a:t>
            </a:r>
          </a:p>
          <a:p>
            <a:pPr algn="ctr">
              <a:buNone/>
            </a:pPr>
            <a:r>
              <a:rPr lang="it-IT" dirty="0"/>
              <a:t>È efficace nei </a:t>
            </a:r>
            <a:r>
              <a:rPr lang="it-IT" b="1" dirty="0"/>
              <a:t>disturbi fobici</a:t>
            </a:r>
            <a:r>
              <a:rPr lang="it-IT" dirty="0"/>
              <a:t> sia negli adulti che nei bambini</a:t>
            </a:r>
            <a:r>
              <a:rPr lang="it-IT" b="1" dirty="0"/>
              <a:t> (ansia da esame, ansia generalizzata, fobie odontoiatriche) ma anche nelle cefalee muscolo- tensive, nell’emicrania, nei disturbi sessuali e nel disturbo di Gilles de la </a:t>
            </a:r>
            <a:r>
              <a:rPr lang="it-IT" b="1" dirty="0" err="1"/>
              <a:t>Tourrette</a:t>
            </a:r>
            <a:r>
              <a:rPr lang="it-IT" b="1" dirty="0"/>
              <a:t>.</a:t>
            </a:r>
          </a:p>
          <a:p>
            <a:pPr algn="ctr">
              <a:buNone/>
            </a:pPr>
            <a:r>
              <a:rPr lang="it-IT" dirty="0"/>
              <a:t>                       </a:t>
            </a:r>
          </a:p>
          <a:p>
            <a:pPr>
              <a:buNone/>
            </a:pPr>
            <a:r>
              <a:rPr lang="it-IT" b="1" dirty="0"/>
              <a:t>                          Occorre quindi:</a:t>
            </a:r>
          </a:p>
          <a:p>
            <a:endParaRPr lang="it-IT" dirty="0"/>
          </a:p>
          <a:p>
            <a:r>
              <a:rPr lang="it-IT" i="1" dirty="0"/>
              <a:t>insegnare al paziente la risposta antagonista all’ansia attraverso la  tecnica del rilassamento</a:t>
            </a:r>
          </a:p>
          <a:p>
            <a:r>
              <a:rPr lang="it-IT" i="1" dirty="0"/>
              <a:t>esporre gradualmente il soggetto agli stimoli che elicitano in lui risposte d’ansia attraverso tecniche in vivo o in immaginazione</a:t>
            </a:r>
            <a:endParaRPr lang="it-IT" dirty="0"/>
          </a:p>
        </p:txBody>
      </p:sp>
    </p:spTree>
    <p:extLst>
      <p:ext uri="{BB962C8B-B14F-4D97-AF65-F5344CB8AC3E}">
        <p14:creationId xmlns:p14="http://schemas.microsoft.com/office/powerpoint/2010/main" val="40770709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1F4372-AE9A-4695-8E09-E9836E41D6E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9E8F973-3011-4994-9336-C4F060500901}"/>
              </a:ext>
            </a:extLst>
          </p:cNvPr>
          <p:cNvSpPr>
            <a:spLocks noGrp="1"/>
          </p:cNvSpPr>
          <p:nvPr>
            <p:ph idx="1"/>
          </p:nvPr>
        </p:nvSpPr>
        <p:spPr/>
        <p:txBody>
          <a:bodyPr>
            <a:normAutofit fontScale="70000" lnSpcReduction="20000"/>
          </a:bodyPr>
          <a:lstStyle/>
          <a:p>
            <a:r>
              <a:rPr lang="it-IT" dirty="0"/>
              <a:t>1.Addestramento all’impiego della scala SUD </a:t>
            </a:r>
          </a:p>
          <a:p>
            <a:r>
              <a:rPr lang="it-IT" dirty="0"/>
              <a:t>   (Unità Soggettive di Disagio) </a:t>
            </a:r>
          </a:p>
          <a:p>
            <a:r>
              <a:rPr lang="it-IT" dirty="0"/>
              <a:t>   Consiste nella quantificazione dell’ansia (su una scala da 0 a 100) rispetto a determinati</a:t>
            </a:r>
          </a:p>
          <a:p>
            <a:r>
              <a:rPr lang="it-IT" dirty="0"/>
              <a:t>   stimoli/situazioni.  </a:t>
            </a:r>
          </a:p>
          <a:p>
            <a:r>
              <a:rPr lang="it-IT" dirty="0"/>
              <a:t>   Ad es. il massimo della paura,100, è l’attacco di panico. </a:t>
            </a:r>
          </a:p>
          <a:p>
            <a:r>
              <a:rPr lang="it-IT" dirty="0"/>
              <a:t>   L’assenza di ansia è 0. </a:t>
            </a:r>
          </a:p>
          <a:p>
            <a:r>
              <a:rPr lang="it-IT" dirty="0"/>
              <a:t>2.Analisi comportamentale e creazione della scala gerarchica degli stimoli ansiogeni </a:t>
            </a:r>
          </a:p>
          <a:p>
            <a:r>
              <a:rPr lang="it-IT" dirty="0"/>
              <a:t>    Consiste in una lista di situazioni-stimolo(solitamente 8/10) ordinati  secondo l’ansia che </a:t>
            </a:r>
            <a:r>
              <a:rPr lang="it-IT" dirty="0" err="1"/>
              <a:t>producono,da</a:t>
            </a:r>
            <a:r>
              <a:rPr lang="it-IT" dirty="0"/>
              <a:t> quella meno ansiogena (0)a quella che produce uno stato maggiore di ansia(100). </a:t>
            </a:r>
          </a:p>
          <a:p>
            <a:r>
              <a:rPr lang="it-IT" dirty="0"/>
              <a:t>    </a:t>
            </a:r>
          </a:p>
          <a:p>
            <a:r>
              <a:rPr lang="it-IT" dirty="0"/>
              <a:t>Questi stimoli possono essere oggetti, persone, situazioni, sentimenti </a:t>
            </a:r>
            <a:r>
              <a:rPr lang="it-IT" dirty="0" err="1"/>
              <a:t>interni,stati</a:t>
            </a:r>
            <a:r>
              <a:rPr lang="it-IT" dirty="0"/>
              <a:t> fisiologici o una combinazione  di tali classi di stimoli. La gerarchia  può essere sia a stimoli esterni che a stati interni.</a:t>
            </a:r>
          </a:p>
          <a:p>
            <a:endParaRPr lang="it-IT" dirty="0"/>
          </a:p>
          <a:p>
            <a:endParaRPr lang="it-IT" dirty="0"/>
          </a:p>
        </p:txBody>
      </p:sp>
    </p:spTree>
    <p:extLst>
      <p:ext uri="{BB962C8B-B14F-4D97-AF65-F5344CB8AC3E}">
        <p14:creationId xmlns:p14="http://schemas.microsoft.com/office/powerpoint/2010/main" val="36359637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204637-1ED6-42E0-BDF1-D285EBB3ED4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B57BEEA-2CDF-47AD-B3E8-9BD93AB8481A}"/>
              </a:ext>
            </a:extLst>
          </p:cNvPr>
          <p:cNvSpPr>
            <a:spLocks noGrp="1"/>
          </p:cNvSpPr>
          <p:nvPr>
            <p:ph idx="1"/>
          </p:nvPr>
        </p:nvSpPr>
        <p:spPr/>
        <p:txBody>
          <a:bodyPr/>
          <a:lstStyle/>
          <a:p>
            <a:r>
              <a:rPr lang="it-IT" dirty="0"/>
              <a:t>2.Analisi comportamentale e creazione della scala gerarchica degli stimoli ansiogeni </a:t>
            </a:r>
          </a:p>
          <a:p>
            <a:r>
              <a:rPr lang="it-IT" dirty="0"/>
              <a:t>    Consiste in una lista di situazioni-stimolo(solitamente 8/10) ordinati  secondo l’ansia che </a:t>
            </a:r>
            <a:r>
              <a:rPr lang="it-IT" dirty="0" err="1"/>
              <a:t>producono,da</a:t>
            </a:r>
            <a:r>
              <a:rPr lang="it-IT" dirty="0"/>
              <a:t> quella meno ansiogena (0)a quella che produce uno stato maggiore di ansia(100). </a:t>
            </a:r>
          </a:p>
          <a:p>
            <a:r>
              <a:rPr lang="it-IT" dirty="0"/>
              <a:t>    </a:t>
            </a:r>
          </a:p>
          <a:p>
            <a:r>
              <a:rPr lang="it-IT" dirty="0"/>
              <a:t>Questi stimoli possono essere oggetti, persone, situazioni, sentimenti </a:t>
            </a:r>
            <a:r>
              <a:rPr lang="it-IT" dirty="0" err="1"/>
              <a:t>interni,stati</a:t>
            </a:r>
            <a:r>
              <a:rPr lang="it-IT" dirty="0"/>
              <a:t> fisiologici o una combinazione  di tali classi di stimoli. La gerarchia  può essere sia a stimoli esterni che a stati interni.</a:t>
            </a:r>
          </a:p>
          <a:p>
            <a:endParaRPr lang="it-IT" dirty="0"/>
          </a:p>
          <a:p>
            <a:endParaRPr lang="it-IT" dirty="0"/>
          </a:p>
        </p:txBody>
      </p:sp>
    </p:spTree>
    <p:extLst>
      <p:ext uri="{BB962C8B-B14F-4D97-AF65-F5344CB8AC3E}">
        <p14:creationId xmlns:p14="http://schemas.microsoft.com/office/powerpoint/2010/main" val="24085990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17F171-AE24-4403-B3B0-253436BEEC6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483E517-C9E9-451E-A37B-44F93D42C278}"/>
              </a:ext>
            </a:extLst>
          </p:cNvPr>
          <p:cNvSpPr>
            <a:spLocks noGrp="1"/>
          </p:cNvSpPr>
          <p:nvPr>
            <p:ph idx="1"/>
          </p:nvPr>
        </p:nvSpPr>
        <p:spPr/>
        <p:txBody>
          <a:bodyPr>
            <a:normAutofit fontScale="77500" lnSpcReduction="20000"/>
          </a:bodyPr>
          <a:lstStyle/>
          <a:p>
            <a:r>
              <a:rPr lang="it-IT" dirty="0"/>
              <a:t>3.Addestramento al rilassamento </a:t>
            </a:r>
          </a:p>
          <a:p>
            <a:r>
              <a:rPr lang="it-IT" dirty="0"/>
              <a:t>   Il rilassamento (training di rilassamento di Jacobson),appreso durante la seduta ,deve essere praticato per 15-20 minuti  al giorno a casa in un ambiente tranquillo. </a:t>
            </a:r>
            <a:br>
              <a:rPr lang="it-IT" dirty="0"/>
            </a:br>
            <a:r>
              <a:rPr lang="it-IT" dirty="0"/>
              <a:t>4. Combinazione dell’esposizione alla situazione stimolo fobica con il rilassamento </a:t>
            </a:r>
          </a:p>
          <a:p>
            <a:r>
              <a:rPr lang="it-IT" dirty="0"/>
              <a:t>     Essendo la DS una procedura di controcondizionamento, si procede con:</a:t>
            </a:r>
          </a:p>
          <a:p>
            <a:r>
              <a:rPr lang="it-IT" dirty="0"/>
              <a:t>l’immaginazione di un item ansiogeno previsto dalla gerarchia          (partendo da quello che produce grado di ansia minore fino al gradino più alto della scala)</a:t>
            </a:r>
          </a:p>
          <a:p>
            <a:r>
              <a:rPr lang="it-IT" dirty="0"/>
              <a:t>si chiede al paziente di indicare con un gesto della mano il momento in cui inizia a provare ansia </a:t>
            </a:r>
          </a:p>
          <a:p>
            <a:r>
              <a:rPr lang="it-IT" dirty="0"/>
              <a:t>a questo punto viene introdotto nuovamente il rilassamento </a:t>
            </a:r>
          </a:p>
          <a:p>
            <a:r>
              <a:rPr lang="it-IT" dirty="0"/>
              <a:t>ripetere la procedura fin quando il paziente riferisce di non aver provato ansia per almeno due volte</a:t>
            </a:r>
          </a:p>
          <a:p>
            <a:r>
              <a:rPr lang="it-IT" dirty="0"/>
              <a:t>si passa all’item successivo </a:t>
            </a:r>
            <a:br>
              <a:rPr lang="it-IT" dirty="0"/>
            </a:br>
            <a:endParaRPr lang="it-IT" dirty="0"/>
          </a:p>
          <a:p>
            <a:endParaRPr lang="it-IT" dirty="0"/>
          </a:p>
          <a:p>
            <a:endParaRPr lang="it-IT" dirty="0"/>
          </a:p>
        </p:txBody>
      </p:sp>
    </p:spTree>
    <p:extLst>
      <p:ext uri="{BB962C8B-B14F-4D97-AF65-F5344CB8AC3E}">
        <p14:creationId xmlns:p14="http://schemas.microsoft.com/office/powerpoint/2010/main" val="35589745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EAAB91-567B-483A-9B7D-87578924569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415C371-9B88-482A-ABFF-F7EB39CCECAA}"/>
              </a:ext>
            </a:extLst>
          </p:cNvPr>
          <p:cNvSpPr>
            <a:spLocks noGrp="1"/>
          </p:cNvSpPr>
          <p:nvPr>
            <p:ph idx="1"/>
          </p:nvPr>
        </p:nvSpPr>
        <p:spPr/>
        <p:txBody>
          <a:bodyPr>
            <a:normAutofit fontScale="92500"/>
          </a:bodyPr>
          <a:lstStyle/>
          <a:p>
            <a:r>
              <a:rPr lang="it-IT" dirty="0"/>
              <a:t>Viene usata con i bambini per la difficoltà ad evocare immagini mentali e far apprendere il rilassamento</a:t>
            </a:r>
          </a:p>
          <a:p>
            <a:r>
              <a:rPr lang="it-IT" dirty="0"/>
              <a:t>   </a:t>
            </a:r>
          </a:p>
          <a:p>
            <a:r>
              <a:rPr lang="it-IT" dirty="0"/>
              <a:t>Si fanno immaginare al bambino avventure con i suoi eroi preferiti in cui l’eroe riesce a vincere situazioni di paura  dalla più debole alla più forte.</a:t>
            </a:r>
          </a:p>
          <a:p>
            <a:r>
              <a:rPr lang="it-IT" dirty="0"/>
              <a:t>   </a:t>
            </a:r>
          </a:p>
          <a:p>
            <a:r>
              <a:rPr lang="it-IT" dirty="0"/>
              <a:t>Il B. viene così indotto a provare emozioni positive associate a  situazioni precedentemente ansiogene. Possono essere create in vivo attraverso il gioco situazioni ansiogene (</a:t>
            </a:r>
            <a:r>
              <a:rPr lang="it-IT" dirty="0" err="1"/>
              <a:t>es.Paure</a:t>
            </a:r>
            <a:r>
              <a:rPr lang="it-IT" dirty="0"/>
              <a:t> per pratiche mediche)</a:t>
            </a:r>
          </a:p>
          <a:p>
            <a:endParaRPr lang="it-IT" dirty="0"/>
          </a:p>
        </p:txBody>
      </p:sp>
    </p:spTree>
    <p:extLst>
      <p:ext uri="{BB962C8B-B14F-4D97-AF65-F5344CB8AC3E}">
        <p14:creationId xmlns:p14="http://schemas.microsoft.com/office/powerpoint/2010/main" val="8175721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F9E54E-B9E6-4794-9CAC-3A7107DFE6C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6C374BD-C719-4CAB-9F99-39EB5A66ED42}"/>
              </a:ext>
            </a:extLst>
          </p:cNvPr>
          <p:cNvSpPr>
            <a:spLocks noGrp="1"/>
          </p:cNvSpPr>
          <p:nvPr>
            <p:ph idx="1"/>
          </p:nvPr>
        </p:nvSpPr>
        <p:spPr/>
        <p:txBody>
          <a:bodyPr>
            <a:normAutofit fontScale="92500"/>
          </a:bodyPr>
          <a:lstStyle/>
          <a:p>
            <a:r>
              <a:rPr lang="it-IT" dirty="0"/>
              <a:t>Desensibilizzazione per contatto</a:t>
            </a:r>
          </a:p>
          <a:p>
            <a:r>
              <a:rPr lang="it-IT" dirty="0"/>
              <a:t>   E’ applicabile sia ai bambini che agli adulti</a:t>
            </a:r>
          </a:p>
          <a:p>
            <a:r>
              <a:rPr lang="it-IT" dirty="0"/>
              <a:t>   Vengono combinati la DS con il modellamento in vivo:</a:t>
            </a:r>
          </a:p>
          <a:p>
            <a:r>
              <a:rPr lang="it-IT" dirty="0"/>
              <a:t> a)costruire la gerarchia di stimoli ansiogeni: </a:t>
            </a:r>
          </a:p>
          <a:p>
            <a:r>
              <a:rPr lang="it-IT" dirty="0"/>
              <a:t> il terapeuta funge da modello e si sottopone ad essi prima del paziente</a:t>
            </a:r>
          </a:p>
          <a:p>
            <a:r>
              <a:rPr lang="it-IT" dirty="0"/>
              <a:t> b)Usa atteggiamenti motivanti, di guida e rinforza ogni progresso</a:t>
            </a:r>
          </a:p>
          <a:p>
            <a:r>
              <a:rPr lang="it-IT" dirty="0"/>
              <a:t> c)Gradualmente si fa da parte e lascia che il soggetto si sottoponga alla situazione ansiogena fino a che non prova più ansia</a:t>
            </a:r>
          </a:p>
          <a:p>
            <a:r>
              <a:rPr lang="it-IT" dirty="0"/>
              <a:t> d)Si passa all’item successivo</a:t>
            </a:r>
          </a:p>
          <a:p>
            <a:endParaRPr lang="it-IT" dirty="0"/>
          </a:p>
        </p:txBody>
      </p:sp>
    </p:spTree>
    <p:extLst>
      <p:ext uri="{BB962C8B-B14F-4D97-AF65-F5344CB8AC3E}">
        <p14:creationId xmlns:p14="http://schemas.microsoft.com/office/powerpoint/2010/main" val="1665552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C79EB2-48D4-499A-A33B-4DA389AF602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723144A-2B3F-4EC5-A138-CF14CE6304EB}"/>
              </a:ext>
            </a:extLst>
          </p:cNvPr>
          <p:cNvSpPr>
            <a:spLocks noGrp="1"/>
          </p:cNvSpPr>
          <p:nvPr>
            <p:ph idx="1"/>
          </p:nvPr>
        </p:nvSpPr>
        <p:spPr/>
        <p:txBody>
          <a:bodyPr/>
          <a:lstStyle/>
          <a:p>
            <a:r>
              <a:rPr lang="it-IT" dirty="0"/>
              <a:t>Descrizione intervento e messa in luce degli aspetti comportamentali e della difficoltà, direi anche della inutilità di distinguere aspetti cognitivi comportamentali ed anche, nel caso in oggetto, farmacologici</a:t>
            </a:r>
          </a:p>
        </p:txBody>
      </p:sp>
    </p:spTree>
    <p:extLst>
      <p:ext uri="{BB962C8B-B14F-4D97-AF65-F5344CB8AC3E}">
        <p14:creationId xmlns:p14="http://schemas.microsoft.com/office/powerpoint/2010/main" val="29847646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6BD383-6C29-481F-A5C6-C7219A055EE5}"/>
              </a:ext>
            </a:extLst>
          </p:cNvPr>
          <p:cNvSpPr>
            <a:spLocks noGrp="1"/>
          </p:cNvSpPr>
          <p:nvPr>
            <p:ph type="title"/>
          </p:nvPr>
        </p:nvSpPr>
        <p:spPr/>
        <p:txBody>
          <a:bodyPr/>
          <a:lstStyle/>
          <a:p>
            <a:r>
              <a:rPr lang="it-IT" dirty="0"/>
              <a:t>Tecniche avversive</a:t>
            </a:r>
          </a:p>
        </p:txBody>
      </p:sp>
      <p:sp>
        <p:nvSpPr>
          <p:cNvPr id="3" name="Segnaposto contenuto 2">
            <a:extLst>
              <a:ext uri="{FF2B5EF4-FFF2-40B4-BE49-F238E27FC236}">
                <a16:creationId xmlns:a16="http://schemas.microsoft.com/office/drawing/2014/main" id="{6701BC6B-26C8-4A47-B819-D7D8AB739AE5}"/>
              </a:ext>
            </a:extLst>
          </p:cNvPr>
          <p:cNvSpPr>
            <a:spLocks noGrp="1"/>
          </p:cNvSpPr>
          <p:nvPr>
            <p:ph idx="1"/>
          </p:nvPr>
        </p:nvSpPr>
        <p:spPr/>
        <p:txBody>
          <a:bodyPr/>
          <a:lstStyle/>
          <a:p>
            <a:r>
              <a:rPr lang="it-IT" dirty="0"/>
              <a:t> La loro utilizzazione solitamente è </a:t>
            </a:r>
            <a:r>
              <a:rPr lang="it-IT" dirty="0" err="1"/>
              <a:t>overt</a:t>
            </a:r>
            <a:r>
              <a:rPr lang="it-IT" dirty="0"/>
              <a:t> ma esistono esempi </a:t>
            </a:r>
            <a:r>
              <a:rPr lang="it-IT" dirty="0" err="1"/>
              <a:t>covert</a:t>
            </a:r>
            <a:r>
              <a:rPr lang="it-IT" dirty="0"/>
              <a:t> come l’associazione tra una condotta in immaginazione e la presentazione di una stimolazione olfattiva sgradevole</a:t>
            </a:r>
          </a:p>
          <a:p>
            <a:r>
              <a:rPr lang="it-IT" dirty="0"/>
              <a:t>Gli stimoli aversivi sono di quattro tipi:</a:t>
            </a:r>
          </a:p>
          <a:p>
            <a:r>
              <a:rPr lang="it-IT" dirty="0"/>
              <a:t>Elettrici</a:t>
            </a:r>
          </a:p>
          <a:p>
            <a:r>
              <a:rPr lang="it-IT" dirty="0"/>
              <a:t>Olfattivi</a:t>
            </a:r>
          </a:p>
          <a:p>
            <a:r>
              <a:rPr lang="it-IT" dirty="0"/>
              <a:t>Gustativi</a:t>
            </a:r>
          </a:p>
          <a:p>
            <a:r>
              <a:rPr lang="it-IT" dirty="0"/>
              <a:t>Chimici</a:t>
            </a:r>
          </a:p>
          <a:p>
            <a:r>
              <a:rPr lang="it-IT" dirty="0"/>
              <a:t>ANTABUSE</a:t>
            </a:r>
          </a:p>
        </p:txBody>
      </p:sp>
    </p:spTree>
    <p:extLst>
      <p:ext uri="{BB962C8B-B14F-4D97-AF65-F5344CB8AC3E}">
        <p14:creationId xmlns:p14="http://schemas.microsoft.com/office/powerpoint/2010/main" val="25487126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39266C-6CAB-427F-8E3D-9BE584C819C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32A2087-0659-48AB-973B-02DE275C52A8}"/>
              </a:ext>
            </a:extLst>
          </p:cNvPr>
          <p:cNvSpPr>
            <a:spLocks noGrp="1"/>
          </p:cNvSpPr>
          <p:nvPr>
            <p:ph idx="1"/>
          </p:nvPr>
        </p:nvSpPr>
        <p:spPr/>
        <p:txBody>
          <a:bodyPr/>
          <a:lstStyle/>
          <a:p>
            <a:r>
              <a:rPr lang="it-IT" dirty="0"/>
              <a:t>ENURESI </a:t>
            </a:r>
          </a:p>
        </p:txBody>
      </p:sp>
    </p:spTree>
    <p:extLst>
      <p:ext uri="{BB962C8B-B14F-4D97-AF65-F5344CB8AC3E}">
        <p14:creationId xmlns:p14="http://schemas.microsoft.com/office/powerpoint/2010/main" val="17771246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21C546-747F-450C-9712-5A724F1A1622}"/>
              </a:ext>
            </a:extLst>
          </p:cNvPr>
          <p:cNvSpPr>
            <a:spLocks noGrp="1"/>
          </p:cNvSpPr>
          <p:nvPr>
            <p:ph type="title"/>
          </p:nvPr>
        </p:nvSpPr>
        <p:spPr/>
        <p:txBody>
          <a:bodyPr/>
          <a:lstStyle/>
          <a:p>
            <a:r>
              <a:rPr lang="it-IT" dirty="0"/>
              <a:t>CONDIZIONAMENTO OPERANTE</a:t>
            </a:r>
          </a:p>
        </p:txBody>
      </p:sp>
      <p:sp>
        <p:nvSpPr>
          <p:cNvPr id="3" name="Segnaposto contenuto 2">
            <a:extLst>
              <a:ext uri="{FF2B5EF4-FFF2-40B4-BE49-F238E27FC236}">
                <a16:creationId xmlns:a16="http://schemas.microsoft.com/office/drawing/2014/main" id="{65735819-C513-4984-9067-027B384E5D88}"/>
              </a:ext>
            </a:extLst>
          </p:cNvPr>
          <p:cNvSpPr>
            <a:spLocks noGrp="1"/>
          </p:cNvSpPr>
          <p:nvPr>
            <p:ph idx="1"/>
          </p:nvPr>
        </p:nvSpPr>
        <p:spPr/>
        <p:txBody>
          <a:bodyPr>
            <a:normAutofit fontScale="70000" lnSpcReduction="20000"/>
          </a:bodyPr>
          <a:lstStyle/>
          <a:p>
            <a:r>
              <a:rPr lang="it-IT" dirty="0"/>
              <a:t>Il condizionamento operante è stato applicato in numerosissimi contesti e per il raggiungimento di finalità diverse:</a:t>
            </a:r>
          </a:p>
          <a:p>
            <a:r>
              <a:rPr lang="it-IT" dirty="0"/>
              <a:t> Educazione</a:t>
            </a:r>
          </a:p>
          <a:p>
            <a:r>
              <a:rPr lang="it-IT" dirty="0"/>
              <a:t>Educazione speciale </a:t>
            </a:r>
          </a:p>
          <a:p>
            <a:r>
              <a:rPr lang="it-IT" dirty="0"/>
              <a:t>   Clinica </a:t>
            </a:r>
          </a:p>
          <a:p>
            <a:r>
              <a:rPr lang="it-IT" dirty="0"/>
              <a:t> Lavoro</a:t>
            </a:r>
          </a:p>
          <a:p>
            <a:r>
              <a:rPr lang="it-IT" dirty="0"/>
              <a:t>Le tecniche operanti vengono distinte in </a:t>
            </a:r>
          </a:p>
          <a:p>
            <a:r>
              <a:rPr lang="it-IT" dirty="0"/>
              <a:t>tre categorie principali:</a:t>
            </a:r>
          </a:p>
          <a:p>
            <a:r>
              <a:rPr lang="it-IT" dirty="0"/>
              <a:t>1)tecniche mirate ad aumentare la probabilità di emissione di un comportamento</a:t>
            </a:r>
          </a:p>
          <a:p>
            <a:endParaRPr lang="it-IT" dirty="0"/>
          </a:p>
          <a:p>
            <a:r>
              <a:rPr lang="it-IT" dirty="0"/>
              <a:t>2)tecniche mirate alla riduzione della probabilità di emissione di un comportamento</a:t>
            </a:r>
          </a:p>
          <a:p>
            <a:endParaRPr lang="it-IT" dirty="0"/>
          </a:p>
          <a:p>
            <a:r>
              <a:rPr lang="it-IT" dirty="0"/>
              <a:t>3)tecniche mirate all’aumento o alla riduzione di un comportamento</a:t>
            </a:r>
          </a:p>
          <a:p>
            <a:endParaRPr lang="it-IT" dirty="0"/>
          </a:p>
        </p:txBody>
      </p:sp>
    </p:spTree>
    <p:extLst>
      <p:ext uri="{BB962C8B-B14F-4D97-AF65-F5344CB8AC3E}">
        <p14:creationId xmlns:p14="http://schemas.microsoft.com/office/powerpoint/2010/main" val="29921342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27C2CB-ED88-47BA-AF94-156E615BEEF2}"/>
              </a:ext>
            </a:extLst>
          </p:cNvPr>
          <p:cNvSpPr>
            <a:spLocks noGrp="1"/>
          </p:cNvSpPr>
          <p:nvPr>
            <p:ph type="title"/>
          </p:nvPr>
        </p:nvSpPr>
        <p:spPr/>
        <p:txBody>
          <a:bodyPr>
            <a:normAutofit fontScale="90000"/>
          </a:bodyPr>
          <a:lstStyle/>
          <a:p>
            <a:r>
              <a:rPr lang="en-US" dirty="0" err="1"/>
              <a:t>Rinforzo</a:t>
            </a:r>
            <a:r>
              <a:rPr lang="en-US" dirty="0"/>
              <a:t>, Shaping, Chaining, Prompting,  Fading, Matching</a:t>
            </a:r>
            <a:br>
              <a:rPr lang="en-US" dirty="0"/>
            </a:br>
            <a:endParaRPr lang="it-IT" dirty="0"/>
          </a:p>
        </p:txBody>
      </p:sp>
      <p:sp>
        <p:nvSpPr>
          <p:cNvPr id="3" name="Segnaposto contenuto 2">
            <a:extLst>
              <a:ext uri="{FF2B5EF4-FFF2-40B4-BE49-F238E27FC236}">
                <a16:creationId xmlns:a16="http://schemas.microsoft.com/office/drawing/2014/main" id="{3B00DC5D-01F9-4169-8345-C79389C1A98D}"/>
              </a:ext>
            </a:extLst>
          </p:cNvPr>
          <p:cNvSpPr>
            <a:spLocks noGrp="1"/>
          </p:cNvSpPr>
          <p:nvPr>
            <p:ph idx="1"/>
          </p:nvPr>
        </p:nvSpPr>
        <p:spPr/>
        <p:txBody>
          <a:bodyPr>
            <a:normAutofit fontScale="92500" lnSpcReduction="10000"/>
          </a:bodyPr>
          <a:lstStyle/>
          <a:p>
            <a:r>
              <a:rPr lang="it-IT" dirty="0"/>
              <a:t>Un procedimento in cui un evento positivo</a:t>
            </a:r>
          </a:p>
          <a:p>
            <a:r>
              <a:rPr lang="it-IT" dirty="0"/>
              <a:t>segue in maniera contingente un comportamento e ne aumenta la frequenza</a:t>
            </a:r>
          </a:p>
          <a:p>
            <a:r>
              <a:rPr lang="it-IT" dirty="0"/>
              <a:t>Un procedimento in cui un evento avversivo o spiacevole  che normalmente segue il comportamento in oggetto, viene rimosso o posposto in modo contingente all’emissione di quel particolare comportamento. Il comportamento  aumenta di frequenza grazie alla rimozione o al differimento dello stimolo avversivo. </a:t>
            </a:r>
          </a:p>
          <a:p>
            <a:r>
              <a:rPr lang="it-IT" dirty="0" err="1"/>
              <a:t>Es.Aspirina</a:t>
            </a:r>
            <a:r>
              <a:rPr lang="it-IT" dirty="0"/>
              <a:t>/dolore; finestra/spifferi;</a:t>
            </a:r>
          </a:p>
          <a:p>
            <a:r>
              <a:rPr lang="it-IT" dirty="0"/>
              <a:t>   limiti velocità/multa; urla bambino/ genitore interviene per far cessare i comportamenti spiacevoli /avversivi</a:t>
            </a:r>
          </a:p>
          <a:p>
            <a:endParaRPr lang="it-IT" dirty="0"/>
          </a:p>
        </p:txBody>
      </p:sp>
    </p:spTree>
    <p:extLst>
      <p:ext uri="{BB962C8B-B14F-4D97-AF65-F5344CB8AC3E}">
        <p14:creationId xmlns:p14="http://schemas.microsoft.com/office/powerpoint/2010/main" val="30179511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742567-E66C-4E44-A586-B314A82AB1A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486F690-DFE0-42F8-BB6D-A53B3089BE00}"/>
              </a:ext>
            </a:extLst>
          </p:cNvPr>
          <p:cNvSpPr>
            <a:spLocks noGrp="1"/>
          </p:cNvSpPr>
          <p:nvPr>
            <p:ph idx="1"/>
          </p:nvPr>
        </p:nvSpPr>
        <p:spPr/>
        <p:txBody>
          <a:bodyPr>
            <a:normAutofit fontScale="77500" lnSpcReduction="20000"/>
          </a:bodyPr>
          <a:lstStyle/>
          <a:p>
            <a:r>
              <a:rPr lang="it-IT" dirty="0"/>
              <a:t>Esistono vari tipi di </a:t>
            </a:r>
            <a:r>
              <a:rPr lang="it-IT" dirty="0" err="1"/>
              <a:t>rinforzatori</a:t>
            </a:r>
            <a:r>
              <a:rPr lang="it-IT" dirty="0"/>
              <a:t> positivi, i più significativi dei quali sono i seguenti:</a:t>
            </a:r>
          </a:p>
          <a:p>
            <a:endParaRPr lang="it-IT" dirty="0"/>
          </a:p>
          <a:p>
            <a:r>
              <a:rPr lang="it-IT" dirty="0"/>
              <a:t>- </a:t>
            </a:r>
            <a:r>
              <a:rPr lang="it-IT" dirty="0" err="1"/>
              <a:t>rinforzatori</a:t>
            </a:r>
            <a:r>
              <a:rPr lang="it-IT" dirty="0"/>
              <a:t> di consumo sono tutto ciò che una persona può mangiare o bere (saturazione)</a:t>
            </a:r>
          </a:p>
          <a:p>
            <a:r>
              <a:rPr lang="it-IT" dirty="0"/>
              <a:t>- </a:t>
            </a:r>
            <a:r>
              <a:rPr lang="it-IT" dirty="0" err="1"/>
              <a:t>rinforzatori</a:t>
            </a:r>
            <a:r>
              <a:rPr lang="it-IT" dirty="0"/>
              <a:t> sociali (Gesti di affetto, approvazione, attenzione ecc.)</a:t>
            </a:r>
          </a:p>
          <a:p>
            <a:r>
              <a:rPr lang="it-IT" dirty="0"/>
              <a:t>- </a:t>
            </a:r>
            <a:r>
              <a:rPr lang="it-IT" dirty="0" err="1"/>
              <a:t>rinforzatori</a:t>
            </a:r>
            <a:r>
              <a:rPr lang="it-IT" dirty="0"/>
              <a:t> dinamici (situazioni in cui si consente al soggetto di eseguire azioni per lui gratificanti)</a:t>
            </a:r>
          </a:p>
          <a:p>
            <a:r>
              <a:rPr lang="it-IT" dirty="0"/>
              <a:t>- </a:t>
            </a:r>
            <a:r>
              <a:rPr lang="it-IT" dirty="0" err="1"/>
              <a:t>rinforzatori</a:t>
            </a:r>
            <a:r>
              <a:rPr lang="it-IT" dirty="0"/>
              <a:t>  manipolativi (comprendono la possibilità di giocare con il gioco preferito, colorare, navigare in internet ecc..)</a:t>
            </a:r>
          </a:p>
          <a:p>
            <a:r>
              <a:rPr lang="it-IT" dirty="0"/>
              <a:t>- </a:t>
            </a:r>
            <a:r>
              <a:rPr lang="it-IT" dirty="0" err="1"/>
              <a:t>rinforzatori</a:t>
            </a:r>
            <a:r>
              <a:rPr lang="it-IT" dirty="0"/>
              <a:t>  di possesso (si riferiscono alla possibilità di indossare un abito o una maglietta che piacciono, sedersi sulla sedia preferita ecc.) (Martin G., </a:t>
            </a:r>
            <a:r>
              <a:rPr lang="it-IT" dirty="0" err="1"/>
              <a:t>Pear</a:t>
            </a:r>
            <a:r>
              <a:rPr lang="it-IT" dirty="0"/>
              <a:t> J.,2000)</a:t>
            </a:r>
          </a:p>
          <a:p>
            <a:r>
              <a:rPr lang="it-IT" dirty="0"/>
              <a:t>CIO’ CHE E’ RINFORZATORE PER UNA PERSONA PUO NON ESSERLO PER GLI ALTRI</a:t>
            </a:r>
          </a:p>
          <a:p>
            <a:r>
              <a:rPr lang="it-IT" dirty="0"/>
              <a:t>Es difficoltà </a:t>
            </a:r>
            <a:r>
              <a:rPr lang="it-IT" dirty="0" err="1"/>
              <a:t>nerl</a:t>
            </a:r>
            <a:r>
              <a:rPr lang="it-IT" dirty="0"/>
              <a:t> trovare </a:t>
            </a:r>
            <a:r>
              <a:rPr lang="it-IT" dirty="0" err="1"/>
              <a:t>rinforzatori</a:t>
            </a:r>
            <a:r>
              <a:rPr lang="it-IT" dirty="0"/>
              <a:t> per persone con autismo</a:t>
            </a:r>
          </a:p>
        </p:txBody>
      </p:sp>
    </p:spTree>
    <p:extLst>
      <p:ext uri="{BB962C8B-B14F-4D97-AF65-F5344CB8AC3E}">
        <p14:creationId xmlns:p14="http://schemas.microsoft.com/office/powerpoint/2010/main" val="17281082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A14398-8753-4AEF-9BA3-BDBAA4C7001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78306B5-871D-4648-9300-C13AD73CBF87}"/>
              </a:ext>
            </a:extLst>
          </p:cNvPr>
          <p:cNvSpPr>
            <a:spLocks noGrp="1"/>
          </p:cNvSpPr>
          <p:nvPr>
            <p:ph idx="1"/>
          </p:nvPr>
        </p:nvSpPr>
        <p:spPr/>
        <p:txBody>
          <a:bodyPr/>
          <a:lstStyle/>
          <a:p>
            <a:r>
              <a:rPr lang="it-IT" dirty="0"/>
              <a:t>Continuo: ogni risposta riceverà un rinforzo </a:t>
            </a:r>
          </a:p>
          <a:p>
            <a:r>
              <a:rPr lang="it-IT" dirty="0"/>
              <a:t> (se il comportamento non viene rinforzato si estingue velocemente)</a:t>
            </a:r>
          </a:p>
          <a:p>
            <a:r>
              <a:rPr lang="it-IT" dirty="0"/>
              <a:t>Intermittente: solo alcune risposte riceveranno un rinforzo</a:t>
            </a:r>
          </a:p>
          <a:p>
            <a:r>
              <a:rPr lang="it-IT" dirty="0"/>
              <a:t>  (se il comportamento non viene rinforzato si estingue più lentamente)</a:t>
            </a:r>
          </a:p>
          <a:p>
            <a:endParaRPr lang="it-IT" dirty="0"/>
          </a:p>
        </p:txBody>
      </p:sp>
    </p:spTree>
    <p:extLst>
      <p:ext uri="{BB962C8B-B14F-4D97-AF65-F5344CB8AC3E}">
        <p14:creationId xmlns:p14="http://schemas.microsoft.com/office/powerpoint/2010/main" val="39299082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02367E-96E8-4768-A7AE-5FBE449E776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0E538D5-B3F1-4DAF-B0BA-12CD090A535E}"/>
              </a:ext>
            </a:extLst>
          </p:cNvPr>
          <p:cNvSpPr>
            <a:spLocks noGrp="1"/>
          </p:cNvSpPr>
          <p:nvPr>
            <p:ph idx="1"/>
          </p:nvPr>
        </p:nvSpPr>
        <p:spPr/>
        <p:txBody>
          <a:bodyPr>
            <a:normAutofit fontScale="77500" lnSpcReduction="20000"/>
          </a:bodyPr>
          <a:lstStyle/>
          <a:p>
            <a:r>
              <a:rPr lang="it-IT" dirty="0"/>
              <a:t>a rapporto fisso: </a:t>
            </a:r>
          </a:p>
          <a:p>
            <a:r>
              <a:rPr lang="it-IT" dirty="0"/>
              <a:t>  il rinforzo viene presentato dopo un numero  fisso di risposte</a:t>
            </a:r>
          </a:p>
          <a:p>
            <a:r>
              <a:rPr lang="it-IT" dirty="0"/>
              <a:t>a rapporto variabile: </a:t>
            </a:r>
          </a:p>
          <a:p>
            <a:r>
              <a:rPr lang="it-IT" dirty="0"/>
              <a:t>  il rinforzo viene presentato dopo un numero variabile di risposte</a:t>
            </a:r>
          </a:p>
          <a:p>
            <a:r>
              <a:rPr lang="it-IT" dirty="0"/>
              <a:t>ad intervallo fisso: il rinforzo viene dato quando è trascorso un tempo fisso dalla somministrazione del rinforzo precedente </a:t>
            </a:r>
          </a:p>
          <a:p>
            <a:r>
              <a:rPr lang="it-IT" dirty="0"/>
              <a:t>ad intervallo variabile: il rinforzo viene dato in seguito a risposte che hanno luogo in intervalli di tempo fra loro diversi :</a:t>
            </a:r>
          </a:p>
          <a:p>
            <a:r>
              <a:rPr lang="it-IT" dirty="0"/>
              <a:t>- il comportamento è fortemente resistente all'estinzione </a:t>
            </a:r>
          </a:p>
          <a:p>
            <a:r>
              <a:rPr lang="it-IT" dirty="0"/>
              <a:t>- se gli intervalli fra le risposte rinforzate sono molto lunghi il comportamento può estinguersi</a:t>
            </a:r>
          </a:p>
          <a:p>
            <a:r>
              <a:rPr lang="it-IT" dirty="0"/>
              <a:t>- gli intervalli possono essere incrementati lentamente finché sono così distanziati che il comportamento si mantiene quasi senza alcun rinforzo</a:t>
            </a:r>
          </a:p>
          <a:p>
            <a:endParaRPr lang="it-IT" dirty="0"/>
          </a:p>
        </p:txBody>
      </p:sp>
    </p:spTree>
    <p:extLst>
      <p:ext uri="{BB962C8B-B14F-4D97-AF65-F5344CB8AC3E}">
        <p14:creationId xmlns:p14="http://schemas.microsoft.com/office/powerpoint/2010/main" val="39518893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92B2F0-9AFF-44A5-929B-ADD2F1DC71A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BC558A0-3EC5-4CDE-848E-005784E051DA}"/>
              </a:ext>
            </a:extLst>
          </p:cNvPr>
          <p:cNvSpPr>
            <a:spLocks noGrp="1"/>
          </p:cNvSpPr>
          <p:nvPr>
            <p:ph idx="1"/>
          </p:nvPr>
        </p:nvSpPr>
        <p:spPr/>
        <p:txBody>
          <a:bodyPr>
            <a:normAutofit lnSpcReduction="10000"/>
          </a:bodyPr>
          <a:lstStyle/>
          <a:p>
            <a:r>
              <a:rPr lang="it-IT" dirty="0"/>
              <a:t>Per consolidare  le abilità attraverso l'impiego di agenti di rinforzo  bisogna</a:t>
            </a:r>
          </a:p>
          <a:p>
            <a:r>
              <a:rPr lang="it-IT" dirty="0"/>
              <a:t>Identificare il comportamento da incrementare</a:t>
            </a:r>
          </a:p>
          <a:p>
            <a:r>
              <a:rPr lang="it-IT" dirty="0"/>
              <a:t>Rendere rinforzante uno stimolo (deprivazione/saturazione) </a:t>
            </a:r>
          </a:p>
          <a:p>
            <a:r>
              <a:rPr lang="it-IT" dirty="0"/>
              <a:t>Scegliere i </a:t>
            </a:r>
            <a:r>
              <a:rPr lang="it-IT" dirty="0" err="1"/>
              <a:t>rinforzatori</a:t>
            </a:r>
            <a:endParaRPr lang="it-IT" dirty="0"/>
          </a:p>
          <a:p>
            <a:r>
              <a:rPr lang="it-IT" dirty="0"/>
              <a:t>Rinforzare immediatamente dopo l'emissione di un comportamento</a:t>
            </a:r>
          </a:p>
          <a:p>
            <a:r>
              <a:rPr lang="it-IT" dirty="0"/>
              <a:t>Provvedere alla progressiva sostituzione dei </a:t>
            </a:r>
            <a:r>
              <a:rPr lang="it-IT" dirty="0" err="1"/>
              <a:t>rinforzatori</a:t>
            </a:r>
            <a:r>
              <a:rPr lang="it-IT" dirty="0"/>
              <a:t> materiali con </a:t>
            </a:r>
            <a:r>
              <a:rPr lang="it-IT" dirty="0" err="1"/>
              <a:t>rinforzatori</a:t>
            </a:r>
            <a:r>
              <a:rPr lang="it-IT" dirty="0"/>
              <a:t> maggiormente naturali</a:t>
            </a:r>
          </a:p>
          <a:p>
            <a:r>
              <a:rPr lang="it-IT" dirty="0"/>
              <a:t>Favorire il passaggio da schemi di rinforzo continuo a schemi di rinforzo intermittente</a:t>
            </a:r>
          </a:p>
          <a:p>
            <a:endParaRPr lang="it-IT" dirty="0"/>
          </a:p>
        </p:txBody>
      </p:sp>
    </p:spTree>
    <p:extLst>
      <p:ext uri="{BB962C8B-B14F-4D97-AF65-F5344CB8AC3E}">
        <p14:creationId xmlns:p14="http://schemas.microsoft.com/office/powerpoint/2010/main" val="25489350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481304-AE90-4FDA-9666-CA73214FF42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47A1124-759D-43A7-B131-CF21ADB593EB}"/>
              </a:ext>
            </a:extLst>
          </p:cNvPr>
          <p:cNvSpPr>
            <a:spLocks noGrp="1"/>
          </p:cNvSpPr>
          <p:nvPr>
            <p:ph idx="1"/>
          </p:nvPr>
        </p:nvSpPr>
        <p:spPr/>
        <p:txBody>
          <a:bodyPr>
            <a:normAutofit fontScale="70000" lnSpcReduction="20000"/>
          </a:bodyPr>
          <a:lstStyle/>
          <a:p>
            <a:r>
              <a:rPr lang="it-IT" dirty="0"/>
              <a:t>Il rinforzo diventa più efficace quanto più lungo è il periodo di deprivazione</a:t>
            </a:r>
          </a:p>
          <a:p>
            <a:endParaRPr lang="it-IT" dirty="0"/>
          </a:p>
          <a:p>
            <a:r>
              <a:rPr lang="it-IT" dirty="0"/>
              <a:t>Si parla di saturazione quando l’individuo è venuto così tanto in contatto con il rinforzo che questo perde la sua efficacia.</a:t>
            </a:r>
          </a:p>
          <a:p>
            <a:r>
              <a:rPr lang="it-IT" dirty="0"/>
              <a:t>Per scegliere i </a:t>
            </a:r>
            <a:r>
              <a:rPr lang="it-IT" dirty="0" err="1"/>
              <a:t>rinforzatori</a:t>
            </a:r>
            <a:r>
              <a:rPr lang="it-IT" dirty="0"/>
              <a:t> è utile esaminare liste già predisposte o completare una mappa di </a:t>
            </a:r>
            <a:r>
              <a:rPr lang="it-IT" dirty="0" err="1"/>
              <a:t>rinforzatori</a:t>
            </a:r>
            <a:endParaRPr lang="it-IT" dirty="0"/>
          </a:p>
          <a:p>
            <a:r>
              <a:rPr lang="it-IT" dirty="0"/>
              <a:t>   (Martin e </a:t>
            </a:r>
            <a:r>
              <a:rPr lang="it-IT" dirty="0" err="1"/>
              <a:t>Pear</a:t>
            </a:r>
            <a:r>
              <a:rPr lang="it-IT" dirty="0"/>
              <a:t>, 2000)</a:t>
            </a:r>
          </a:p>
          <a:p>
            <a:endParaRPr lang="it-IT" dirty="0"/>
          </a:p>
          <a:p>
            <a:r>
              <a:rPr lang="it-IT" dirty="0"/>
              <a:t>Un metodo utile consiste nell’osservare l’individuo nelle attività di ogni giorno  e annotare quelle intraprese più frequentemente</a:t>
            </a:r>
          </a:p>
          <a:p>
            <a:endParaRPr lang="it-IT" dirty="0"/>
          </a:p>
          <a:p>
            <a:r>
              <a:rPr lang="it-IT" dirty="0"/>
              <a:t>Questo metodo utilizza il principio di  </a:t>
            </a:r>
            <a:r>
              <a:rPr lang="it-IT" dirty="0" err="1"/>
              <a:t>Premak</a:t>
            </a:r>
            <a:r>
              <a:rPr lang="it-IT" dirty="0"/>
              <a:t>(1959): </a:t>
            </a:r>
          </a:p>
          <a:p>
            <a:r>
              <a:rPr lang="it-IT" dirty="0"/>
              <a:t>   ci si può avvalere  di un comportamento che ha un’alta probabilità di presentarsi per rinforzare un comportamento che ha una più bassa probabilità di presentarsi</a:t>
            </a:r>
          </a:p>
          <a:p>
            <a:endParaRPr lang="it-IT" dirty="0"/>
          </a:p>
        </p:txBody>
      </p:sp>
    </p:spTree>
    <p:extLst>
      <p:ext uri="{BB962C8B-B14F-4D97-AF65-F5344CB8AC3E}">
        <p14:creationId xmlns:p14="http://schemas.microsoft.com/office/powerpoint/2010/main" val="3953650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A6A0A2-8321-476F-8A99-3283B5C7BDFA}"/>
              </a:ext>
            </a:extLst>
          </p:cNvPr>
          <p:cNvSpPr>
            <a:spLocks noGrp="1"/>
          </p:cNvSpPr>
          <p:nvPr>
            <p:ph type="title"/>
          </p:nvPr>
        </p:nvSpPr>
        <p:spPr/>
        <p:txBody>
          <a:bodyPr/>
          <a:lstStyle/>
          <a:p>
            <a:r>
              <a:rPr lang="it-IT" dirty="0"/>
              <a:t>RINFORZI IN AZIENDA</a:t>
            </a:r>
          </a:p>
        </p:txBody>
      </p:sp>
      <p:sp>
        <p:nvSpPr>
          <p:cNvPr id="3" name="Segnaposto contenuto 2">
            <a:extLst>
              <a:ext uri="{FF2B5EF4-FFF2-40B4-BE49-F238E27FC236}">
                <a16:creationId xmlns:a16="http://schemas.microsoft.com/office/drawing/2014/main" id="{1866C1DB-F78E-44E4-97F9-6FC979C1E3AC}"/>
              </a:ext>
            </a:extLst>
          </p:cNvPr>
          <p:cNvSpPr>
            <a:spLocks noGrp="1"/>
          </p:cNvSpPr>
          <p:nvPr>
            <p:ph idx="1"/>
          </p:nvPr>
        </p:nvSpPr>
        <p:spPr/>
        <p:txBody>
          <a:bodyPr>
            <a:normAutofit lnSpcReduction="10000"/>
          </a:bodyPr>
          <a:lstStyle/>
          <a:p>
            <a:r>
              <a:rPr lang="it-IT" dirty="0"/>
              <a:t>Elogio, elogio di fronte agli altri, assegnazione di un compito speciale, parcheggio riservato, scelta dell’ufficio, scelta dell’arredamento per il proprio ufficio, invito a riunioni di più alto livello, scelta dell’abbigliamento da lavoro, contatti sociali con altri, richiesta di opinioni o idee, scelta del collega di lavoro, mansioni lavorative flessibili</a:t>
            </a:r>
          </a:p>
          <a:p>
            <a:r>
              <a:rPr lang="it-IT" dirty="0"/>
              <a:t>Promozione, ferie pagate, azioni dell’azienda, auto aziendale, pagamento giorni di malattia non sfruttati, pagamento straordinari accumulati, biglietti per eventi speciali, biglietti della lotteria, arredamento extra per ufficio, pasto per la famiglia in un bel ristorante, targa personalizzata, doni personalizzati, computer, carta di credito aziendale, conto spese</a:t>
            </a:r>
          </a:p>
          <a:p>
            <a:endParaRPr lang="it-IT" dirty="0"/>
          </a:p>
        </p:txBody>
      </p:sp>
    </p:spTree>
    <p:extLst>
      <p:ext uri="{BB962C8B-B14F-4D97-AF65-F5344CB8AC3E}">
        <p14:creationId xmlns:p14="http://schemas.microsoft.com/office/powerpoint/2010/main" val="1476253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04C683-CA49-444B-8367-7317F8A9EAD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02DA6E9-7529-DD42-AA64-343455DA0CCA}"/>
              </a:ext>
            </a:extLst>
          </p:cNvPr>
          <p:cNvSpPr>
            <a:spLocks noGrp="1"/>
          </p:cNvSpPr>
          <p:nvPr>
            <p:ph idx="1"/>
          </p:nvPr>
        </p:nvSpPr>
        <p:spPr/>
        <p:txBody>
          <a:bodyPr/>
          <a:lstStyle/>
          <a:p>
            <a:r>
              <a:rPr lang="it-IT" dirty="0"/>
              <a:t>Prendiamo in esame un’altra condizione : la tossicodipendenza. Ai fini maggiormente illustrativi parlo della eroina “bucata”. In questo caso oltre ad aspetti più tipicamente comportamentali entrano in gioco anche aspetti “</a:t>
            </a:r>
            <a:r>
              <a:rPr lang="it-IT" dirty="0" err="1"/>
              <a:t>Pavloviani</a:t>
            </a:r>
            <a:r>
              <a:rPr lang="it-IT" dirty="0"/>
              <a:t>”</a:t>
            </a:r>
          </a:p>
          <a:p>
            <a:r>
              <a:rPr lang="it-IT" dirty="0"/>
              <a:t>L inizio della sequenza si ha quando ci si trova con 50 euro in tasca. </a:t>
            </a:r>
          </a:p>
        </p:txBody>
      </p:sp>
    </p:spTree>
    <p:extLst>
      <p:ext uri="{BB962C8B-B14F-4D97-AF65-F5344CB8AC3E}">
        <p14:creationId xmlns:p14="http://schemas.microsoft.com/office/powerpoint/2010/main" val="12433131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3D48C2-2202-485D-A955-7205478847BA}"/>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5C63F200-3D36-4605-BDF4-2DD5D8EE1CB8}"/>
              </a:ext>
            </a:extLst>
          </p:cNvPr>
          <p:cNvSpPr>
            <a:spLocks noGrp="1"/>
          </p:cNvSpPr>
          <p:nvPr>
            <p:ph idx="1"/>
          </p:nvPr>
        </p:nvSpPr>
        <p:spPr/>
        <p:txBody>
          <a:bodyPr/>
          <a:lstStyle/>
          <a:p>
            <a:r>
              <a:rPr lang="it-IT" dirty="0"/>
              <a:t>Periodo libero per attività correlate al lavoro, periodo libero per affari personali, maggiore durata della pausa, intervallo per il pasto più </a:t>
            </a:r>
            <a:r>
              <a:rPr lang="it-IT" dirty="0" err="1"/>
              <a:t>lungo,scelta</a:t>
            </a:r>
            <a:r>
              <a:rPr lang="it-IT" dirty="0"/>
              <a:t> dell’orario di lavoro e dei giorni di riposo</a:t>
            </a:r>
          </a:p>
          <a:p>
            <a:r>
              <a:rPr lang="it-IT" dirty="0"/>
              <a:t>Contribuire a formare la politica aziendale, voce in decisioni politiche, contribuire a definire gli obiettivi, più responsabilità, opportunità di formazione</a:t>
            </a:r>
          </a:p>
          <a:p>
            <a:endParaRPr lang="it-IT" dirty="0"/>
          </a:p>
        </p:txBody>
      </p:sp>
    </p:spTree>
    <p:extLst>
      <p:ext uri="{BB962C8B-B14F-4D97-AF65-F5344CB8AC3E}">
        <p14:creationId xmlns:p14="http://schemas.microsoft.com/office/powerpoint/2010/main" val="7011363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77E6CE-510D-4AE6-A4DA-8121638BFEAA}"/>
              </a:ext>
            </a:extLst>
          </p:cNvPr>
          <p:cNvSpPr>
            <a:spLocks noGrp="1"/>
          </p:cNvSpPr>
          <p:nvPr>
            <p:ph type="title"/>
          </p:nvPr>
        </p:nvSpPr>
        <p:spPr/>
        <p:txBody>
          <a:bodyPr/>
          <a:lstStyle/>
          <a:p>
            <a:r>
              <a:rPr lang="it-IT" dirty="0"/>
              <a:t>	GENERALIZZAZIONE</a:t>
            </a:r>
          </a:p>
        </p:txBody>
      </p:sp>
      <p:sp>
        <p:nvSpPr>
          <p:cNvPr id="3" name="Segnaposto contenuto 2">
            <a:extLst>
              <a:ext uri="{FF2B5EF4-FFF2-40B4-BE49-F238E27FC236}">
                <a16:creationId xmlns:a16="http://schemas.microsoft.com/office/drawing/2014/main" id="{612F3C2F-8A12-40FF-848F-2FD0F0825130}"/>
              </a:ext>
            </a:extLst>
          </p:cNvPr>
          <p:cNvSpPr>
            <a:spLocks noGrp="1"/>
          </p:cNvSpPr>
          <p:nvPr>
            <p:ph idx="1"/>
          </p:nvPr>
        </p:nvSpPr>
        <p:spPr/>
        <p:txBody>
          <a:bodyPr>
            <a:normAutofit fontScale="92500" lnSpcReduction="20000"/>
          </a:bodyPr>
          <a:lstStyle/>
          <a:p>
            <a:r>
              <a:rPr lang="it-IT" dirty="0"/>
              <a:t>Per poter parlare di apprendimento, è necessario un mantenimento nel tempo delle abilità acquisite e la loro generalizzazione in contesti differenti da quelli in cui è avvenuto il training (</a:t>
            </a:r>
            <a:r>
              <a:rPr lang="it-IT" dirty="0" err="1"/>
              <a:t>Kadzin</a:t>
            </a:r>
            <a:r>
              <a:rPr lang="it-IT" dirty="0"/>
              <a:t>, 1975) attraverso l'impiego di specifiche strategie (</a:t>
            </a:r>
            <a:r>
              <a:rPr lang="it-IT" dirty="0" err="1"/>
              <a:t>Baer</a:t>
            </a:r>
            <a:r>
              <a:rPr lang="it-IT" dirty="0"/>
              <a:t>, </a:t>
            </a:r>
            <a:r>
              <a:rPr lang="it-IT" dirty="0" err="1"/>
              <a:t>Wolf</a:t>
            </a:r>
            <a:r>
              <a:rPr lang="it-IT" dirty="0"/>
              <a:t> e </a:t>
            </a:r>
            <a:r>
              <a:rPr lang="it-IT" dirty="0" err="1"/>
              <a:t>Risley</a:t>
            </a:r>
            <a:r>
              <a:rPr lang="it-IT" dirty="0"/>
              <a:t>, 1968). </a:t>
            </a:r>
          </a:p>
          <a:p>
            <a:endParaRPr lang="it-IT" dirty="0"/>
          </a:p>
          <a:p>
            <a:r>
              <a:rPr lang="it-IT" dirty="0"/>
              <a:t>Gli organismi devono possedere la capacità di reagire a situazioni stimolo simili in modo simile. Essa è un a priori, una caratteristica intrinseca e basilare dell’apprendimento: solo grazie alla possibilità di categorizzare la novità e di generalizzare su tale categorizzazione è possibile apprendere. Il processo di generalizzazione degli stimoli serve a dare stabilità e coerenza al comportamento degli individui in un ambiente altamente variabile. Infatti, nelle interazioni organismo-ambiente è di fatto impossibile che uno stimolo si ripresenti uguale a se stesso”.(Moderato P., Copelli C., 2008)</a:t>
            </a:r>
          </a:p>
          <a:p>
            <a:endParaRPr lang="it-IT" dirty="0"/>
          </a:p>
        </p:txBody>
      </p:sp>
    </p:spTree>
    <p:extLst>
      <p:ext uri="{BB962C8B-B14F-4D97-AF65-F5344CB8AC3E}">
        <p14:creationId xmlns:p14="http://schemas.microsoft.com/office/powerpoint/2010/main" val="36131156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F16699-FB26-4083-A66A-78F6B40EF04C}"/>
              </a:ext>
            </a:extLst>
          </p:cNvPr>
          <p:cNvSpPr>
            <a:spLocks noGrp="1"/>
          </p:cNvSpPr>
          <p:nvPr>
            <p:ph type="title"/>
          </p:nvPr>
        </p:nvSpPr>
        <p:spPr/>
        <p:txBody>
          <a:bodyPr/>
          <a:lstStyle/>
          <a:p>
            <a:r>
              <a:rPr lang="it-IT" dirty="0"/>
              <a:t>SHAPING</a:t>
            </a:r>
          </a:p>
        </p:txBody>
      </p:sp>
      <p:sp>
        <p:nvSpPr>
          <p:cNvPr id="3" name="Segnaposto contenuto 2">
            <a:extLst>
              <a:ext uri="{FF2B5EF4-FFF2-40B4-BE49-F238E27FC236}">
                <a16:creationId xmlns:a16="http://schemas.microsoft.com/office/drawing/2014/main" id="{D83EC539-6FC2-46A1-9BF6-098D003094CD}"/>
              </a:ext>
            </a:extLst>
          </p:cNvPr>
          <p:cNvSpPr>
            <a:spLocks noGrp="1"/>
          </p:cNvSpPr>
          <p:nvPr>
            <p:ph idx="1"/>
          </p:nvPr>
        </p:nvSpPr>
        <p:spPr/>
        <p:txBody>
          <a:bodyPr>
            <a:normAutofit fontScale="70000" lnSpcReduction="20000"/>
          </a:bodyPr>
          <a:lstStyle/>
          <a:p>
            <a:r>
              <a:rPr lang="it-IT" dirty="0"/>
              <a:t>La metodologia è basata sui processi di generalizzazione e discriminazione e sul concetto di classe operante</a:t>
            </a:r>
          </a:p>
          <a:p>
            <a:r>
              <a:rPr lang="it-IT" dirty="0"/>
              <a:t> </a:t>
            </a:r>
          </a:p>
          <a:p>
            <a:r>
              <a:rPr lang="it-IT" dirty="0"/>
              <a:t>   Ogni risposta si presenta con una certa variabilità che fa sì che le volte successive compaia in forme simili ma non perfettamente identiche: </a:t>
            </a:r>
          </a:p>
          <a:p>
            <a:r>
              <a:rPr lang="it-IT" dirty="0"/>
              <a:t>Rinforzando sistematicamente e progressivamente solo una fra queste </a:t>
            </a:r>
            <a:r>
              <a:rPr lang="it-IT" dirty="0" err="1"/>
              <a:t>forme,essa</a:t>
            </a:r>
            <a:r>
              <a:rPr lang="it-IT" dirty="0"/>
              <a:t> verrà discriminata e raggiungerà una frequenza stabile.</a:t>
            </a:r>
          </a:p>
          <a:p>
            <a:r>
              <a:rPr lang="it-IT" dirty="0"/>
              <a:t>Possono essere insegnate diverse abilità (motorie, </a:t>
            </a:r>
            <a:r>
              <a:rPr lang="it-IT" dirty="0" err="1"/>
              <a:t>cognitive,linguistiche</a:t>
            </a:r>
            <a:r>
              <a:rPr lang="it-IT" dirty="0"/>
              <a:t>, ecc.).</a:t>
            </a:r>
          </a:p>
          <a:p>
            <a:endParaRPr lang="it-IT" dirty="0"/>
          </a:p>
          <a:p>
            <a:endParaRPr lang="it-IT" dirty="0"/>
          </a:p>
          <a:p>
            <a:r>
              <a:rPr lang="it-IT" dirty="0"/>
              <a:t>    Viene considerato "uno degli strumenti clinici più utili prodotti dall'approccio comportamentale“(Bijou e </a:t>
            </a:r>
            <a:r>
              <a:rPr lang="it-IT" dirty="0" err="1"/>
              <a:t>Baer</a:t>
            </a:r>
            <a:r>
              <a:rPr lang="it-IT" dirty="0"/>
              <a:t>, 1978, p.82). </a:t>
            </a:r>
          </a:p>
          <a:p>
            <a:r>
              <a:rPr lang="it-IT" dirty="0"/>
              <a:t>  </a:t>
            </a:r>
          </a:p>
          <a:p>
            <a:r>
              <a:rPr lang="it-IT" dirty="0"/>
              <a:t>   Tale tecnica viene utilizzata in associazione ad altre e principalmente al </a:t>
            </a:r>
            <a:r>
              <a:rPr lang="it-IT" dirty="0" err="1"/>
              <a:t>prompting</a:t>
            </a:r>
            <a:r>
              <a:rPr lang="it-IT" dirty="0"/>
              <a:t> e al fading.</a:t>
            </a:r>
          </a:p>
          <a:p>
            <a:endParaRPr lang="it-IT" dirty="0"/>
          </a:p>
        </p:txBody>
      </p:sp>
    </p:spTree>
    <p:extLst>
      <p:ext uri="{BB962C8B-B14F-4D97-AF65-F5344CB8AC3E}">
        <p14:creationId xmlns:p14="http://schemas.microsoft.com/office/powerpoint/2010/main" val="26780149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8A964C-BEE7-4004-A40A-ECE2F45E136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948DF23-4E71-4B9D-9805-5535D30188DE}"/>
              </a:ext>
            </a:extLst>
          </p:cNvPr>
          <p:cNvSpPr>
            <a:spLocks noGrp="1"/>
          </p:cNvSpPr>
          <p:nvPr>
            <p:ph idx="1"/>
          </p:nvPr>
        </p:nvSpPr>
        <p:spPr/>
        <p:txBody>
          <a:bodyPr/>
          <a:lstStyle/>
          <a:p>
            <a:r>
              <a:rPr lang="it-IT" dirty="0"/>
              <a:t>Le caratteristiche fondamentali di un programma di </a:t>
            </a:r>
            <a:r>
              <a:rPr lang="it-IT" dirty="0" err="1"/>
              <a:t>modellaggio</a:t>
            </a:r>
            <a:r>
              <a:rPr lang="it-IT" dirty="0"/>
              <a:t> possono essere riassunte in tre punti:</a:t>
            </a:r>
          </a:p>
          <a:p>
            <a:r>
              <a:rPr lang="it-IT" dirty="0"/>
              <a:t> individuazione dell'abilità che si intende costruire (definizione del comportamento-meta) e selezione del comportamento iniziale;</a:t>
            </a:r>
          </a:p>
          <a:p>
            <a:r>
              <a:rPr lang="it-IT" dirty="0"/>
              <a:t>delineazione di una serie di approssimazioni successive, cioè di comportamenti che, partendo da quello iniziale, si avvicinino sempre più a quello meta;</a:t>
            </a:r>
          </a:p>
          <a:p>
            <a:r>
              <a:rPr lang="it-IT" dirty="0"/>
              <a:t>predisposizione di programmi di rinforzamento per far si che il soggetto possa progressivamente padroneggiare i vari comportamenti fino a raggiungere quello meta.</a:t>
            </a:r>
          </a:p>
          <a:p>
            <a:endParaRPr lang="it-IT" dirty="0"/>
          </a:p>
        </p:txBody>
      </p:sp>
    </p:spTree>
    <p:extLst>
      <p:ext uri="{BB962C8B-B14F-4D97-AF65-F5344CB8AC3E}">
        <p14:creationId xmlns:p14="http://schemas.microsoft.com/office/powerpoint/2010/main" val="30952464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0A1C16-9D87-41F0-BE8F-8E2DE5E9EB5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9A77202-2BB7-4818-8B19-292F8CDA3924}"/>
              </a:ext>
            </a:extLst>
          </p:cNvPr>
          <p:cNvSpPr>
            <a:spLocks noGrp="1"/>
          </p:cNvSpPr>
          <p:nvPr>
            <p:ph idx="1"/>
          </p:nvPr>
        </p:nvSpPr>
        <p:spPr/>
        <p:txBody>
          <a:bodyPr>
            <a:normAutofit fontScale="92500" lnSpcReduction="10000"/>
          </a:bodyPr>
          <a:lstStyle/>
          <a:p>
            <a:r>
              <a:rPr lang="it-IT" dirty="0"/>
              <a:t>L’efficacia dello </a:t>
            </a:r>
            <a:r>
              <a:rPr lang="it-IT" dirty="0" err="1"/>
              <a:t>Shaping</a:t>
            </a:r>
            <a:r>
              <a:rPr lang="it-IT" dirty="0"/>
              <a:t> dipende dai seguenti fattori:</a:t>
            </a:r>
          </a:p>
          <a:p>
            <a:r>
              <a:rPr lang="it-IT" dirty="0"/>
              <a:t>La tecnica deve essere sempre integrata dal rinforzamento</a:t>
            </a:r>
          </a:p>
          <a:p>
            <a:endParaRPr lang="it-IT" dirty="0"/>
          </a:p>
          <a:p>
            <a:r>
              <a:rPr lang="it-IT" dirty="0"/>
              <a:t>L’applicazione della tecnica deve essere  successiva alla precisa definizione iniziale dei comportamenti-meta e di tutte le </a:t>
            </a:r>
            <a:r>
              <a:rPr lang="it-IT" dirty="0" err="1"/>
              <a:t>sottomete</a:t>
            </a:r>
            <a:r>
              <a:rPr lang="it-IT" dirty="0"/>
              <a:t> necessarie al raggiungimento dell’obiettivo finale, con l’analisi dei prerequisiti necessari al suo ottenimento</a:t>
            </a:r>
          </a:p>
          <a:p>
            <a:endParaRPr lang="it-IT" dirty="0"/>
          </a:p>
          <a:p>
            <a:endParaRPr lang="it-IT" dirty="0"/>
          </a:p>
          <a:p>
            <a:r>
              <a:rPr lang="it-IT" dirty="0"/>
              <a:t>Ogni gradino del programma di </a:t>
            </a:r>
            <a:r>
              <a:rPr lang="it-IT" dirty="0" err="1"/>
              <a:t>modellaggio</a:t>
            </a:r>
            <a:r>
              <a:rPr lang="it-IT" dirty="0"/>
              <a:t> deve essere rinforzato in modo adeguato e corretto per frequenza e qualità (Nisi e Rolandi 1983)</a:t>
            </a:r>
          </a:p>
          <a:p>
            <a:endParaRPr lang="it-IT" dirty="0"/>
          </a:p>
        </p:txBody>
      </p:sp>
    </p:spTree>
    <p:extLst>
      <p:ext uri="{BB962C8B-B14F-4D97-AF65-F5344CB8AC3E}">
        <p14:creationId xmlns:p14="http://schemas.microsoft.com/office/powerpoint/2010/main" val="21977625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0EA7B9-C50D-4A96-94DD-6ECB919FD65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E2353DD-D40D-4C65-8527-26958AC9D375}"/>
              </a:ext>
            </a:extLst>
          </p:cNvPr>
          <p:cNvSpPr>
            <a:spLocks noGrp="1"/>
          </p:cNvSpPr>
          <p:nvPr>
            <p:ph idx="1"/>
          </p:nvPr>
        </p:nvSpPr>
        <p:spPr/>
        <p:txBody>
          <a:bodyPr/>
          <a:lstStyle/>
          <a:p>
            <a:r>
              <a:rPr lang="it-IT" dirty="0"/>
              <a:t>Insegnare a vestirsi, ad andare in bicicletta usare le bacchette al ristorante cinese</a:t>
            </a:r>
          </a:p>
          <a:p>
            <a:r>
              <a:rPr lang="it-IT" dirty="0"/>
              <a:t>Graduale allungamento dei tempi di studio</a:t>
            </a:r>
          </a:p>
          <a:p>
            <a:r>
              <a:rPr lang="it-IT" dirty="0"/>
              <a:t>Partire prontamente dopo lo </a:t>
            </a:r>
            <a:r>
              <a:rPr lang="it-IT" dirty="0" err="1"/>
              <a:t>strt</a:t>
            </a:r>
            <a:r>
              <a:rPr lang="it-IT" dirty="0"/>
              <a:t> in una gara di corsa</a:t>
            </a:r>
          </a:p>
          <a:p>
            <a:r>
              <a:rPr lang="it-IT" dirty="0"/>
              <a:t>Aumentare il volume di voce in persona timida</a:t>
            </a:r>
          </a:p>
          <a:p>
            <a:r>
              <a:rPr lang="it-IT" dirty="0"/>
              <a:t>Per ottenere questi obiettivi si procede gradualmente rinforzando i progressi</a:t>
            </a:r>
          </a:p>
        </p:txBody>
      </p:sp>
    </p:spTree>
    <p:extLst>
      <p:ext uri="{BB962C8B-B14F-4D97-AF65-F5344CB8AC3E}">
        <p14:creationId xmlns:p14="http://schemas.microsoft.com/office/powerpoint/2010/main" val="29355301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CAD7AB-DF4C-43DA-BD15-56EA83FF3B8F}"/>
              </a:ext>
            </a:extLst>
          </p:cNvPr>
          <p:cNvSpPr>
            <a:spLocks noGrp="1"/>
          </p:cNvSpPr>
          <p:nvPr>
            <p:ph type="title"/>
          </p:nvPr>
        </p:nvSpPr>
        <p:spPr/>
        <p:txBody>
          <a:bodyPr/>
          <a:lstStyle/>
          <a:p>
            <a:r>
              <a:rPr lang="it-IT" dirty="0" err="1"/>
              <a:t>chaining</a:t>
            </a:r>
            <a:endParaRPr lang="it-IT" dirty="0"/>
          </a:p>
        </p:txBody>
      </p:sp>
      <p:sp>
        <p:nvSpPr>
          <p:cNvPr id="3" name="Segnaposto contenuto 2">
            <a:extLst>
              <a:ext uri="{FF2B5EF4-FFF2-40B4-BE49-F238E27FC236}">
                <a16:creationId xmlns:a16="http://schemas.microsoft.com/office/drawing/2014/main" id="{9B88B079-8093-4774-BFF5-EA6FA487B80E}"/>
              </a:ext>
            </a:extLst>
          </p:cNvPr>
          <p:cNvSpPr>
            <a:spLocks noGrp="1"/>
          </p:cNvSpPr>
          <p:nvPr>
            <p:ph idx="1"/>
          </p:nvPr>
        </p:nvSpPr>
        <p:spPr/>
        <p:txBody>
          <a:bodyPr>
            <a:normAutofit fontScale="77500" lnSpcReduction="20000"/>
          </a:bodyPr>
          <a:lstStyle/>
          <a:p>
            <a:r>
              <a:rPr lang="it-IT" dirty="0"/>
              <a:t>E’ una particolare strategia utilizzata per l'insegnamento di abilità complesse costituite da sequenze di comportamenti ben delineabili. </a:t>
            </a:r>
          </a:p>
          <a:p>
            <a:r>
              <a:rPr lang="it-IT" dirty="0"/>
              <a:t>    E' il caso delle abilità di autosufficienza (vestirsi, svestirsi, ecc. ) e di molte abilità professionali che richiedono un regolare susseguirsi di fasi.</a:t>
            </a:r>
          </a:p>
          <a:p>
            <a:r>
              <a:rPr lang="it-IT" dirty="0"/>
              <a:t>    Molte abilità consistono in catene di azioni (ad esempio, lavarsi le mani) troppo complesse per poter essere insegnate tutte insieme: </a:t>
            </a:r>
          </a:p>
          <a:p>
            <a:r>
              <a:rPr lang="it-IT" dirty="0"/>
              <a:t>    vengono quindi scomposte in subunità e insegnate una alla volta, concatenandole tra loro all’interno di una catena (</a:t>
            </a:r>
            <a:r>
              <a:rPr lang="it-IT" dirty="0" err="1"/>
              <a:t>chaining</a:t>
            </a:r>
            <a:r>
              <a:rPr lang="it-IT" dirty="0"/>
              <a:t>), diminuendo allo stesso tempo sistematicamente i prompt. </a:t>
            </a:r>
          </a:p>
          <a:p>
            <a:r>
              <a:rPr lang="it-IT" dirty="0"/>
              <a:t>Una catena stimolo-risposta è una sequenza di stimoli discriminativi (</a:t>
            </a:r>
            <a:r>
              <a:rPr lang="it-IT" dirty="0" err="1"/>
              <a:t>Sd</a:t>
            </a:r>
            <a:r>
              <a:rPr lang="it-IT" dirty="0"/>
              <a:t>) e di risposte in cui ciascuna risposta, tranne l’ultima, ha la funzione di SD per la risposta successiva e l’ultima risposta è seguita da un </a:t>
            </a:r>
            <a:r>
              <a:rPr lang="it-IT" dirty="0" err="1"/>
              <a:t>rinforzatore</a:t>
            </a:r>
            <a:r>
              <a:rPr lang="it-IT" dirty="0"/>
              <a:t>.” </a:t>
            </a:r>
          </a:p>
          <a:p>
            <a:r>
              <a:rPr lang="it-IT" dirty="0"/>
              <a:t>(Moderato P., Copelli C.,2010)</a:t>
            </a:r>
          </a:p>
          <a:p>
            <a:r>
              <a:rPr lang="it-IT" dirty="0"/>
              <a:t> </a:t>
            </a:r>
          </a:p>
          <a:p>
            <a:endParaRPr lang="it-IT" dirty="0"/>
          </a:p>
        </p:txBody>
      </p:sp>
    </p:spTree>
    <p:extLst>
      <p:ext uri="{BB962C8B-B14F-4D97-AF65-F5344CB8AC3E}">
        <p14:creationId xmlns:p14="http://schemas.microsoft.com/office/powerpoint/2010/main" val="42932945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2DAEB4-9326-4254-BF36-596716B4E05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951E55D-C90B-4D1B-9D39-7875B271A4D0}"/>
              </a:ext>
            </a:extLst>
          </p:cNvPr>
          <p:cNvSpPr>
            <a:spLocks noGrp="1"/>
          </p:cNvSpPr>
          <p:nvPr>
            <p:ph idx="1"/>
          </p:nvPr>
        </p:nvSpPr>
        <p:spPr/>
        <p:txBody>
          <a:bodyPr>
            <a:normAutofit fontScale="92500" lnSpcReduction="20000"/>
          </a:bodyPr>
          <a:lstStyle/>
          <a:p>
            <a:pPr algn="ctr">
              <a:buNone/>
            </a:pPr>
            <a:r>
              <a:rPr lang="it-IT" sz="2800" dirty="0"/>
              <a:t>“Esistono tre principali metodi per insegnare una catena stimolo-risposta:</a:t>
            </a:r>
          </a:p>
          <a:p>
            <a:pPr marL="514350" indent="-514350">
              <a:buNone/>
            </a:pPr>
            <a:endParaRPr lang="it-IT" sz="2800" i="1" dirty="0"/>
          </a:p>
          <a:p>
            <a:pPr marL="514350" indent="-514350">
              <a:buNone/>
            </a:pPr>
            <a:r>
              <a:rPr lang="it-IT" sz="2800" i="1" dirty="0"/>
              <a:t>1. Compito totale: il soggetto tenta ogni volta tutti i passi dall’inizio alla </a:t>
            </a:r>
            <a:r>
              <a:rPr lang="it-IT" sz="2800" dirty="0"/>
              <a:t>fine della catena e prosegue con i tentativi di realizzare l’intero compito finché si è raggiunta una certa padronanza in ogni passo.</a:t>
            </a:r>
          </a:p>
          <a:p>
            <a:pPr marL="514350" indent="-514350">
              <a:buNone/>
            </a:pPr>
            <a:r>
              <a:rPr lang="it-IT" sz="2800" i="1" dirty="0"/>
              <a:t>2. Concatenamento retrogrado: viene insegnato per primo</a:t>
            </a:r>
          </a:p>
          <a:p>
            <a:pPr marL="514350" indent="-514350">
              <a:buNone/>
            </a:pPr>
            <a:r>
              <a:rPr lang="it-IT" sz="2800" i="1" dirty="0"/>
              <a:t>    l’ultimo passo, </a:t>
            </a:r>
            <a:r>
              <a:rPr lang="it-IT" sz="2800" dirty="0"/>
              <a:t>poi il penultimo e concatenato con l’ultimo, poi il terzultimo e concatenato con gli altri due, proseguendo a ritroso fino all’inizio della catena.</a:t>
            </a:r>
          </a:p>
          <a:p>
            <a:pPr>
              <a:buNone/>
            </a:pPr>
            <a:endParaRPr lang="it-IT" sz="700" dirty="0"/>
          </a:p>
          <a:p>
            <a:pPr>
              <a:buNone/>
            </a:pPr>
            <a:r>
              <a:rPr lang="it-IT" sz="2800" dirty="0"/>
              <a:t>3. </a:t>
            </a:r>
            <a:r>
              <a:rPr lang="it-IT" sz="2800" i="1" dirty="0"/>
              <a:t>Concatenamento anterogrado: viene insegnato per primo il primo passo </a:t>
            </a:r>
            <a:r>
              <a:rPr lang="it-IT" sz="2800" dirty="0"/>
              <a:t>della catena, poi vengono insegnati il primo e il secondo e concatenati l’uno con l’altro e così via finché non viene acquisita tutta la catena.”</a:t>
            </a:r>
          </a:p>
          <a:p>
            <a:endParaRPr lang="it-IT" dirty="0"/>
          </a:p>
        </p:txBody>
      </p:sp>
    </p:spTree>
    <p:extLst>
      <p:ext uri="{BB962C8B-B14F-4D97-AF65-F5344CB8AC3E}">
        <p14:creationId xmlns:p14="http://schemas.microsoft.com/office/powerpoint/2010/main" val="22134016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B5A585-8499-4999-B44D-7660F13506B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57A2F94-A909-457A-9E14-6BCC3FC7F7F5}"/>
              </a:ext>
            </a:extLst>
          </p:cNvPr>
          <p:cNvSpPr>
            <a:spLocks noGrp="1"/>
          </p:cNvSpPr>
          <p:nvPr>
            <p:ph idx="1"/>
          </p:nvPr>
        </p:nvSpPr>
        <p:spPr/>
        <p:txBody>
          <a:bodyPr/>
          <a:lstStyle/>
          <a:p>
            <a:r>
              <a:rPr lang="it-IT" dirty="0"/>
              <a:t>Il concatenamento si svolge nel seguente modo:</a:t>
            </a:r>
          </a:p>
          <a:p>
            <a:r>
              <a:rPr lang="it-IT" dirty="0"/>
              <a:t>appena il comportamento descritto nella prima componente è stato stabilmente appresso si passa a rinforzare il gradino successivo soltanto se il comportamento previsto viene emesso insieme, congiuntamente, in sequenza a quello precedente</a:t>
            </a:r>
          </a:p>
          <a:p>
            <a:r>
              <a:rPr lang="it-IT" dirty="0"/>
              <a:t>la prima componente da sola non viene più rinforzata </a:t>
            </a:r>
          </a:p>
          <a:p>
            <a:r>
              <a:rPr lang="it-IT" dirty="0"/>
              <a:t>apprese e concatenate le prime due componenti, si passa alla terza che sarà oggetto di rinforzamento soltanto se il comportamento descritto a tale livello viene emesso in sequenza ai due precedenti e così di seguito.</a:t>
            </a:r>
          </a:p>
          <a:p>
            <a:endParaRPr lang="it-IT" dirty="0"/>
          </a:p>
          <a:p>
            <a:endParaRPr lang="it-IT" dirty="0"/>
          </a:p>
        </p:txBody>
      </p:sp>
    </p:spTree>
    <p:extLst>
      <p:ext uri="{BB962C8B-B14F-4D97-AF65-F5344CB8AC3E}">
        <p14:creationId xmlns:p14="http://schemas.microsoft.com/office/powerpoint/2010/main" val="31169712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A51E71-3DCD-46B8-94B7-7619F7B3C6F1}"/>
              </a:ext>
            </a:extLst>
          </p:cNvPr>
          <p:cNvSpPr>
            <a:spLocks noGrp="1"/>
          </p:cNvSpPr>
          <p:nvPr>
            <p:ph type="title"/>
          </p:nvPr>
        </p:nvSpPr>
        <p:spPr/>
        <p:txBody>
          <a:bodyPr/>
          <a:lstStyle/>
          <a:p>
            <a:r>
              <a:rPr lang="it-IT" dirty="0"/>
              <a:t>PROMPTING</a:t>
            </a:r>
          </a:p>
        </p:txBody>
      </p:sp>
      <p:sp>
        <p:nvSpPr>
          <p:cNvPr id="3" name="Segnaposto contenuto 2">
            <a:extLst>
              <a:ext uri="{FF2B5EF4-FFF2-40B4-BE49-F238E27FC236}">
                <a16:creationId xmlns:a16="http://schemas.microsoft.com/office/drawing/2014/main" id="{6404921F-52FA-41C8-87CA-B09DF65FA30E}"/>
              </a:ext>
            </a:extLst>
          </p:cNvPr>
          <p:cNvSpPr>
            <a:spLocks noGrp="1"/>
          </p:cNvSpPr>
          <p:nvPr>
            <p:ph idx="1"/>
          </p:nvPr>
        </p:nvSpPr>
        <p:spPr/>
        <p:txBody>
          <a:bodyPr/>
          <a:lstStyle/>
          <a:p>
            <a:r>
              <a:rPr lang="it-IT" dirty="0"/>
              <a:t>Il prompt è uno stimolo di aiuto che serve al soggetto in un primo momento a non sbagliare, quando poi comincia a padroneggiare la nuova abilità il prompt viene eliminato in modo graduale (fading). (Celi 2002) </a:t>
            </a:r>
          </a:p>
          <a:p>
            <a:endParaRPr lang="it-IT" dirty="0"/>
          </a:p>
          <a:p>
            <a:r>
              <a:rPr lang="it-IT" dirty="0"/>
              <a:t>Sono stimoli supplementari che controllano il comportamento desiderato (la risposta) ma non fanno parte della risposta finale.</a:t>
            </a:r>
          </a:p>
          <a:p>
            <a:endParaRPr lang="it-IT" dirty="0"/>
          </a:p>
        </p:txBody>
      </p:sp>
    </p:spTree>
    <p:extLst>
      <p:ext uri="{BB962C8B-B14F-4D97-AF65-F5344CB8AC3E}">
        <p14:creationId xmlns:p14="http://schemas.microsoft.com/office/powerpoint/2010/main" val="786226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5C15C5-472D-406D-BFF4-98A9EEF7329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7B03610-124F-41F4-84D0-B29F921B7DF6}"/>
              </a:ext>
            </a:extLst>
          </p:cNvPr>
          <p:cNvSpPr>
            <a:spLocks noGrp="1"/>
          </p:cNvSpPr>
          <p:nvPr>
            <p:ph idx="1"/>
          </p:nvPr>
        </p:nvSpPr>
        <p:spPr/>
        <p:txBody>
          <a:bodyPr/>
          <a:lstStyle/>
          <a:p>
            <a:r>
              <a:rPr lang="it-IT" dirty="0"/>
              <a:t>Descrizione della sequenza dal punto di vista comportamentale ed anche pavloviano</a:t>
            </a:r>
          </a:p>
        </p:txBody>
      </p:sp>
    </p:spTree>
    <p:extLst>
      <p:ext uri="{BB962C8B-B14F-4D97-AF65-F5344CB8AC3E}">
        <p14:creationId xmlns:p14="http://schemas.microsoft.com/office/powerpoint/2010/main" val="30614542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D0321D-BDA4-4BE8-A248-8725A9611BC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EEA5952-F7B8-464E-85ED-FB390A8A0280}"/>
              </a:ext>
            </a:extLst>
          </p:cNvPr>
          <p:cNvSpPr>
            <a:spLocks noGrp="1"/>
          </p:cNvSpPr>
          <p:nvPr>
            <p:ph idx="1"/>
          </p:nvPr>
        </p:nvSpPr>
        <p:spPr/>
        <p:txBody>
          <a:bodyPr>
            <a:normAutofit fontScale="92500" lnSpcReduction="10000"/>
          </a:bodyPr>
          <a:lstStyle/>
          <a:p>
            <a:r>
              <a:rPr lang="it-IT" dirty="0"/>
              <a:t>L'utilizzo dei prompt velocizza il processo di apprendimento. </a:t>
            </a:r>
          </a:p>
          <a:p>
            <a:r>
              <a:rPr lang="it-IT" dirty="0"/>
              <a:t>E’ comunque importante che: </a:t>
            </a:r>
          </a:p>
          <a:p>
            <a:r>
              <a:rPr lang="it-IT" dirty="0"/>
              <a:t>  l'effettuazione di una determinata prestazione non sia dipendente  dalla presenza di prompt;</a:t>
            </a:r>
          </a:p>
          <a:p>
            <a:endParaRPr lang="it-IT" dirty="0"/>
          </a:p>
          <a:p>
            <a:r>
              <a:rPr lang="it-IT" dirty="0"/>
              <a:t>una volta consolidato il comportamento è necessario che questo dipenda esclusivamente dagli stimoli naturali, cioè da quegli stimoli che sono parte dell'ambiente; </a:t>
            </a:r>
          </a:p>
          <a:p>
            <a:endParaRPr lang="it-IT" dirty="0"/>
          </a:p>
          <a:p>
            <a:r>
              <a:rPr lang="it-IT" dirty="0"/>
              <a:t>per ottenere un simile controllo naturale è necessario attenuare progressivamente gli aiuti forniti attraverso il fading. </a:t>
            </a:r>
          </a:p>
          <a:p>
            <a:endParaRPr lang="it-IT" dirty="0"/>
          </a:p>
        </p:txBody>
      </p:sp>
    </p:spTree>
    <p:extLst>
      <p:ext uri="{BB962C8B-B14F-4D97-AF65-F5344CB8AC3E}">
        <p14:creationId xmlns:p14="http://schemas.microsoft.com/office/powerpoint/2010/main" val="19484084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74B4E2-F0E7-4D5B-AE34-364D89EE8EB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A267BC2-7998-4840-B7D6-D1C7C225661A}"/>
              </a:ext>
            </a:extLst>
          </p:cNvPr>
          <p:cNvSpPr>
            <a:spLocks noGrp="1"/>
          </p:cNvSpPr>
          <p:nvPr>
            <p:ph idx="1"/>
          </p:nvPr>
        </p:nvSpPr>
        <p:spPr/>
        <p:txBody>
          <a:bodyPr>
            <a:normAutofit lnSpcReduction="10000"/>
          </a:bodyPr>
          <a:lstStyle/>
          <a:p>
            <a:r>
              <a:rPr lang="it-IT" dirty="0"/>
              <a:t>Esistono vari tipi di prompt in grado di aiutare un soggetto ad avviare una risposta (</a:t>
            </a:r>
            <a:r>
              <a:rPr lang="it-IT" dirty="0" err="1"/>
              <a:t>Kazdin</a:t>
            </a:r>
            <a:r>
              <a:rPr lang="it-IT" dirty="0"/>
              <a:t>, 1975,Foxx, 1982):</a:t>
            </a:r>
          </a:p>
          <a:p>
            <a:r>
              <a:rPr lang="it-IT" dirty="0" err="1"/>
              <a:t>imitativo:viene</a:t>
            </a:r>
            <a:r>
              <a:rPr lang="it-IT" dirty="0"/>
              <a:t> dimostrato il comportamento corretto</a:t>
            </a:r>
          </a:p>
          <a:p>
            <a:r>
              <a:rPr lang="it-IT" dirty="0" err="1"/>
              <a:t>gestuale:viene</a:t>
            </a:r>
            <a:r>
              <a:rPr lang="it-IT" dirty="0"/>
              <a:t> indicata la risposta corretta</a:t>
            </a:r>
          </a:p>
          <a:p>
            <a:r>
              <a:rPr lang="it-IT" dirty="0" err="1"/>
              <a:t>fisico:guida</a:t>
            </a:r>
            <a:r>
              <a:rPr lang="it-IT" dirty="0"/>
              <a:t> fisica</a:t>
            </a:r>
          </a:p>
          <a:p>
            <a:r>
              <a:rPr lang="it-IT" dirty="0"/>
              <a:t> di </a:t>
            </a:r>
            <a:r>
              <a:rPr lang="it-IT" dirty="0" err="1"/>
              <a:t>posizione:viene</a:t>
            </a:r>
            <a:r>
              <a:rPr lang="it-IT" dirty="0"/>
              <a:t> disposto il materiale in modo da favorire la risposta corretta</a:t>
            </a:r>
          </a:p>
          <a:p>
            <a:r>
              <a:rPr lang="it-IT" dirty="0" err="1"/>
              <a:t>ambientale:viene</a:t>
            </a:r>
            <a:r>
              <a:rPr lang="it-IT" dirty="0"/>
              <a:t> modificato l’ambiente per suscitare la risposta corretta</a:t>
            </a:r>
          </a:p>
          <a:p>
            <a:r>
              <a:rPr lang="it-IT" dirty="0"/>
              <a:t>ecoico: viene suggerita la risposta</a:t>
            </a:r>
          </a:p>
          <a:p>
            <a:endParaRPr lang="it-IT" dirty="0"/>
          </a:p>
        </p:txBody>
      </p:sp>
    </p:spTree>
    <p:extLst>
      <p:ext uri="{BB962C8B-B14F-4D97-AF65-F5344CB8AC3E}">
        <p14:creationId xmlns:p14="http://schemas.microsoft.com/office/powerpoint/2010/main" val="17635715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941B6E-0DE2-4FC2-A59A-27E6FF82EC88}"/>
              </a:ext>
            </a:extLst>
          </p:cNvPr>
          <p:cNvSpPr>
            <a:spLocks noGrp="1"/>
          </p:cNvSpPr>
          <p:nvPr>
            <p:ph type="title"/>
          </p:nvPr>
        </p:nvSpPr>
        <p:spPr/>
        <p:txBody>
          <a:bodyPr/>
          <a:lstStyle/>
          <a:p>
            <a:r>
              <a:rPr lang="it-IT" dirty="0"/>
              <a:t>FADING</a:t>
            </a:r>
          </a:p>
        </p:txBody>
      </p:sp>
      <p:sp>
        <p:nvSpPr>
          <p:cNvPr id="3" name="Segnaposto contenuto 2">
            <a:extLst>
              <a:ext uri="{FF2B5EF4-FFF2-40B4-BE49-F238E27FC236}">
                <a16:creationId xmlns:a16="http://schemas.microsoft.com/office/drawing/2014/main" id="{73F5F0FA-E579-42B1-9864-2763B3225192}"/>
              </a:ext>
            </a:extLst>
          </p:cNvPr>
          <p:cNvSpPr>
            <a:spLocks noGrp="1"/>
          </p:cNvSpPr>
          <p:nvPr>
            <p:ph idx="1"/>
          </p:nvPr>
        </p:nvSpPr>
        <p:spPr/>
        <p:txBody>
          <a:bodyPr>
            <a:normAutofit lnSpcReduction="10000"/>
          </a:bodyPr>
          <a:lstStyle/>
          <a:p>
            <a:r>
              <a:rPr lang="it-IT" dirty="0"/>
              <a:t>Il fading è il cambiamento graduale di uno stimolo (prompt) che controlla una risposta, in modo tale </a:t>
            </a:r>
            <a:r>
              <a:rPr lang="it-IT" dirty="0" err="1"/>
              <a:t>che,alla</a:t>
            </a:r>
            <a:r>
              <a:rPr lang="it-IT" dirty="0"/>
              <a:t> fine, la risposta compaia in seguito a uno stimolo parzialmente cambiato o completamente nuovo senza prompt. </a:t>
            </a:r>
          </a:p>
          <a:p>
            <a:r>
              <a:rPr lang="it-IT" dirty="0"/>
              <a:t>   </a:t>
            </a:r>
          </a:p>
          <a:p>
            <a:r>
              <a:rPr lang="it-IT" dirty="0"/>
              <a:t>  Si modifica un solo attributo dello </a:t>
            </a:r>
            <a:r>
              <a:rPr lang="it-IT" dirty="0" err="1"/>
              <a:t>stimolo,colore,dimensione,intensità</a:t>
            </a:r>
            <a:endParaRPr lang="it-IT" dirty="0"/>
          </a:p>
          <a:p>
            <a:endParaRPr lang="it-IT" dirty="0"/>
          </a:p>
          <a:p>
            <a:r>
              <a:rPr lang="it-IT" dirty="0"/>
              <a:t>L’obiettivo è quello di fare in modo che l’apprendimento venga espresso e mantenuto dal soggetto anche nei contesti naturali</a:t>
            </a:r>
          </a:p>
          <a:p>
            <a:endParaRPr lang="it-IT" dirty="0"/>
          </a:p>
        </p:txBody>
      </p:sp>
    </p:spTree>
    <p:extLst>
      <p:ext uri="{BB962C8B-B14F-4D97-AF65-F5344CB8AC3E}">
        <p14:creationId xmlns:p14="http://schemas.microsoft.com/office/powerpoint/2010/main" val="8483951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9CBA23-FA04-46AA-A0E3-73DAF6B96E92}"/>
              </a:ext>
            </a:extLst>
          </p:cNvPr>
          <p:cNvSpPr>
            <a:spLocks noGrp="1"/>
          </p:cNvSpPr>
          <p:nvPr>
            <p:ph type="title"/>
          </p:nvPr>
        </p:nvSpPr>
        <p:spPr/>
        <p:txBody>
          <a:bodyPr/>
          <a:lstStyle/>
          <a:p>
            <a:r>
              <a:rPr lang="it-IT" dirty="0"/>
              <a:t>MATCHING</a:t>
            </a:r>
          </a:p>
        </p:txBody>
      </p:sp>
      <p:sp>
        <p:nvSpPr>
          <p:cNvPr id="3" name="Segnaposto contenuto 2">
            <a:extLst>
              <a:ext uri="{FF2B5EF4-FFF2-40B4-BE49-F238E27FC236}">
                <a16:creationId xmlns:a16="http://schemas.microsoft.com/office/drawing/2014/main" id="{5FB6830F-F37D-47E6-BCCF-8D8F5C4B62F5}"/>
              </a:ext>
            </a:extLst>
          </p:cNvPr>
          <p:cNvSpPr>
            <a:spLocks noGrp="1"/>
          </p:cNvSpPr>
          <p:nvPr>
            <p:ph idx="1"/>
          </p:nvPr>
        </p:nvSpPr>
        <p:spPr/>
        <p:txBody>
          <a:bodyPr>
            <a:normAutofit lnSpcReduction="10000"/>
          </a:bodyPr>
          <a:lstStyle/>
          <a:p>
            <a:r>
              <a:rPr lang="it-IT" dirty="0"/>
              <a:t>Il fading è il cambiamento graduale di uno stimolo (prompt) che controlla una risposta, in modo tale </a:t>
            </a:r>
            <a:r>
              <a:rPr lang="it-IT" dirty="0" err="1"/>
              <a:t>che,alla</a:t>
            </a:r>
            <a:r>
              <a:rPr lang="it-IT" dirty="0"/>
              <a:t> fine, la risposta compaia in seguito a uno stimolo parzialmente cambiato o completamente nuovo senza prompt. </a:t>
            </a:r>
          </a:p>
          <a:p>
            <a:r>
              <a:rPr lang="it-IT" dirty="0"/>
              <a:t>   </a:t>
            </a:r>
          </a:p>
          <a:p>
            <a:r>
              <a:rPr lang="it-IT" dirty="0"/>
              <a:t>  Si modifica un solo attributo dello </a:t>
            </a:r>
            <a:r>
              <a:rPr lang="it-IT" dirty="0" err="1"/>
              <a:t>stimolo,colore,dimensione,intensità</a:t>
            </a:r>
            <a:endParaRPr lang="it-IT" dirty="0"/>
          </a:p>
          <a:p>
            <a:endParaRPr lang="it-IT" dirty="0"/>
          </a:p>
          <a:p>
            <a:r>
              <a:rPr lang="it-IT" dirty="0"/>
              <a:t>L’obiettivo è quello di fare in modo che l’apprendimento venga espresso e mantenuto dal soggetto anche nei contesti naturali</a:t>
            </a:r>
          </a:p>
          <a:p>
            <a:endParaRPr lang="it-IT" dirty="0"/>
          </a:p>
        </p:txBody>
      </p:sp>
    </p:spTree>
    <p:extLst>
      <p:ext uri="{BB962C8B-B14F-4D97-AF65-F5344CB8AC3E}">
        <p14:creationId xmlns:p14="http://schemas.microsoft.com/office/powerpoint/2010/main" val="18799236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BEAFD4-51EC-432D-9AA1-FC9B80C75E36}"/>
              </a:ext>
            </a:extLst>
          </p:cNvPr>
          <p:cNvSpPr>
            <a:spLocks noGrp="1"/>
          </p:cNvSpPr>
          <p:nvPr>
            <p:ph type="title"/>
          </p:nvPr>
        </p:nvSpPr>
        <p:spPr/>
        <p:txBody>
          <a:bodyPr>
            <a:normAutofit fontScale="90000"/>
          </a:bodyPr>
          <a:lstStyle/>
          <a:p>
            <a:r>
              <a:rPr lang="it-IT" dirty="0"/>
              <a:t>TECNICHE UTILI PER RIDURRE LA PROBABILITA’ DI EMISSIONE DI UN COMPORTAMENTO</a:t>
            </a:r>
          </a:p>
        </p:txBody>
      </p:sp>
      <p:sp>
        <p:nvSpPr>
          <p:cNvPr id="3" name="Segnaposto contenuto 2">
            <a:extLst>
              <a:ext uri="{FF2B5EF4-FFF2-40B4-BE49-F238E27FC236}">
                <a16:creationId xmlns:a16="http://schemas.microsoft.com/office/drawing/2014/main" id="{13E87A87-A3D6-4A73-B878-DBCB2268BF30}"/>
              </a:ext>
            </a:extLst>
          </p:cNvPr>
          <p:cNvSpPr>
            <a:spLocks noGrp="1"/>
          </p:cNvSpPr>
          <p:nvPr>
            <p:ph idx="1"/>
          </p:nvPr>
        </p:nvSpPr>
        <p:spPr/>
        <p:txBody>
          <a:bodyPr/>
          <a:lstStyle/>
          <a:p>
            <a:r>
              <a:rPr lang="it-IT" dirty="0"/>
              <a:t> Estinzione, Punizione </a:t>
            </a:r>
          </a:p>
          <a:p>
            <a:r>
              <a:rPr lang="it-IT" dirty="0"/>
              <a:t>(Punizione </a:t>
            </a:r>
            <a:r>
              <a:rPr lang="it-IT" dirty="0" err="1"/>
              <a:t>fisica,Rimproveri</a:t>
            </a:r>
            <a:r>
              <a:rPr lang="it-IT" dirty="0"/>
              <a:t>, Costo della risposta, Time-out),</a:t>
            </a:r>
          </a:p>
          <a:p>
            <a:r>
              <a:rPr lang="it-IT" dirty="0" err="1"/>
              <a:t>Overcorrection</a:t>
            </a:r>
            <a:r>
              <a:rPr lang="it-IT" dirty="0"/>
              <a:t>, Arresto del pensiero</a:t>
            </a:r>
          </a:p>
        </p:txBody>
      </p:sp>
    </p:spTree>
    <p:extLst>
      <p:ext uri="{BB962C8B-B14F-4D97-AF65-F5344CB8AC3E}">
        <p14:creationId xmlns:p14="http://schemas.microsoft.com/office/powerpoint/2010/main" val="200243639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38BE28-70F7-457E-9878-5A650F94E059}"/>
              </a:ext>
            </a:extLst>
          </p:cNvPr>
          <p:cNvSpPr>
            <a:spLocks noGrp="1"/>
          </p:cNvSpPr>
          <p:nvPr>
            <p:ph type="title"/>
          </p:nvPr>
        </p:nvSpPr>
        <p:spPr/>
        <p:txBody>
          <a:bodyPr/>
          <a:lstStyle/>
          <a:p>
            <a:r>
              <a:rPr lang="it-IT" dirty="0"/>
              <a:t>ESTINZIONE</a:t>
            </a:r>
          </a:p>
        </p:txBody>
      </p:sp>
      <p:sp>
        <p:nvSpPr>
          <p:cNvPr id="3" name="Segnaposto contenuto 2">
            <a:extLst>
              <a:ext uri="{FF2B5EF4-FFF2-40B4-BE49-F238E27FC236}">
                <a16:creationId xmlns:a16="http://schemas.microsoft.com/office/drawing/2014/main" id="{5B3E51A6-77E5-4496-8B06-57BA0026F611}"/>
              </a:ext>
            </a:extLst>
          </p:cNvPr>
          <p:cNvSpPr>
            <a:spLocks noGrp="1"/>
          </p:cNvSpPr>
          <p:nvPr>
            <p:ph idx="1"/>
          </p:nvPr>
        </p:nvSpPr>
        <p:spPr/>
        <p:txBody>
          <a:bodyPr>
            <a:normAutofit fontScale="85000" lnSpcReduction="20000"/>
          </a:bodyPr>
          <a:lstStyle/>
          <a:p>
            <a:r>
              <a:rPr lang="it-IT" dirty="0"/>
              <a:t>Con questo termine si intende la diminuzione della forza della risposta.</a:t>
            </a:r>
          </a:p>
          <a:p>
            <a:endParaRPr lang="it-IT" dirty="0"/>
          </a:p>
          <a:p>
            <a:r>
              <a:rPr lang="it-IT" dirty="0"/>
              <a:t>E’ una delle procedure  più spesso impiegate al fine di ridurre o eliminare comportamenti indesiderati: alcune conseguenze rinforzano i comportamenti, invece la mancanza di conseguenze li indebolisce progressivamente.</a:t>
            </a:r>
          </a:p>
          <a:p>
            <a:endParaRPr lang="it-IT" dirty="0"/>
          </a:p>
          <a:p>
            <a:endParaRPr lang="it-IT" dirty="0"/>
          </a:p>
          <a:p>
            <a:r>
              <a:rPr lang="it-IT" dirty="0"/>
              <a:t>L’estinzione si ha sia nel condizionamento rispondente che in quello operante:</a:t>
            </a:r>
          </a:p>
          <a:p>
            <a:r>
              <a:rPr lang="it-IT" dirty="0"/>
              <a:t>Nel condizionamento rispondente è necessario che lo stimolo condizionato sia presentato ripetutamente in assenza dello stimolo incondizionato così da indebolire progressivamente la risposta condizionata</a:t>
            </a:r>
          </a:p>
          <a:p>
            <a:r>
              <a:rPr lang="it-IT" dirty="0"/>
              <a:t>Nel condizionamento operante l’estinzione avviene se una risposta non è più seguita dal rinforzo </a:t>
            </a:r>
          </a:p>
          <a:p>
            <a:endParaRPr lang="it-IT" dirty="0"/>
          </a:p>
        </p:txBody>
      </p:sp>
    </p:spTree>
    <p:extLst>
      <p:ext uri="{BB962C8B-B14F-4D97-AF65-F5344CB8AC3E}">
        <p14:creationId xmlns:p14="http://schemas.microsoft.com/office/powerpoint/2010/main" val="3656877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20D3E2-72D9-44DD-B552-07312A6B76D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B3BEBAD-04B0-426C-9550-C924F4626951}"/>
              </a:ext>
            </a:extLst>
          </p:cNvPr>
          <p:cNvSpPr>
            <a:spLocks noGrp="1"/>
          </p:cNvSpPr>
          <p:nvPr>
            <p:ph idx="1"/>
          </p:nvPr>
        </p:nvSpPr>
        <p:spPr/>
        <p:txBody>
          <a:bodyPr>
            <a:normAutofit/>
          </a:bodyPr>
          <a:lstStyle/>
          <a:p>
            <a:r>
              <a:rPr lang="it-IT" dirty="0"/>
              <a:t>L’assenza di rinforzo a una risposta precedentemente rinforzata determina nel tempo la sua estinzione ma nell’immediato produce anche reazioni che possono essere definite di frustrazione o rabbia. </a:t>
            </a:r>
          </a:p>
          <a:p>
            <a:r>
              <a:rPr lang="it-IT" dirty="0"/>
              <a:t>  </a:t>
            </a:r>
          </a:p>
          <a:p>
            <a:r>
              <a:rPr lang="it-IT" dirty="0"/>
              <a:t> Si manifesta un aumento della frequenza del comportamento: questo fenomeno è stato definito </a:t>
            </a:r>
            <a:r>
              <a:rPr lang="it-IT" dirty="0" err="1"/>
              <a:t>extinction</a:t>
            </a:r>
            <a:r>
              <a:rPr lang="it-IT" dirty="0"/>
              <a:t> </a:t>
            </a:r>
            <a:r>
              <a:rPr lang="it-IT" dirty="0" err="1"/>
              <a:t>burst</a:t>
            </a:r>
            <a:r>
              <a:rPr lang="it-IT" dirty="0"/>
              <a:t>, tradotto come </a:t>
            </a:r>
          </a:p>
          <a:p>
            <a:r>
              <a:rPr lang="it-IT" dirty="0"/>
              <a:t>scoppio dell’estinzione.</a:t>
            </a:r>
          </a:p>
          <a:p>
            <a:endParaRPr lang="it-IT" dirty="0"/>
          </a:p>
        </p:txBody>
      </p:sp>
    </p:spTree>
    <p:extLst>
      <p:ext uri="{BB962C8B-B14F-4D97-AF65-F5344CB8AC3E}">
        <p14:creationId xmlns:p14="http://schemas.microsoft.com/office/powerpoint/2010/main" val="21777221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0C4FBA-0F5F-87B4-D5B0-9B20E99EC04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F207785-103D-EDAC-83A5-7325B0610EBC}"/>
              </a:ext>
            </a:extLst>
          </p:cNvPr>
          <p:cNvSpPr>
            <a:spLocks noGrp="1"/>
          </p:cNvSpPr>
          <p:nvPr>
            <p:ph idx="1"/>
          </p:nvPr>
        </p:nvSpPr>
        <p:spPr/>
        <p:txBody>
          <a:bodyPr>
            <a:normAutofit fontScale="92500" lnSpcReduction="10000"/>
          </a:bodyPr>
          <a:lstStyle/>
          <a:p>
            <a:r>
              <a:rPr lang="it-IT" dirty="0"/>
              <a:t>La velocità con cui il  comportamento si decrementa dipende dalla storia di apprendimento dell’organismo. Se il comportamento è stato appreso attraverso un rinforzo intermittente, a rapporto variabile, vi è alta resistenza all’estinzione: infatti quando il rinforzo è</a:t>
            </a:r>
          </a:p>
          <a:p>
            <a:r>
              <a:rPr lang="it-IT" dirty="0"/>
              <a:t>   particolarmente discontinuo la risposta tende a persistere a lungo.</a:t>
            </a:r>
          </a:p>
          <a:p>
            <a:r>
              <a:rPr lang="it-IT" dirty="0"/>
              <a:t>ESEMPIO DI MACCHINA DEL CAFFE CHE NON FUNZIONA</a:t>
            </a:r>
          </a:p>
          <a:p>
            <a:r>
              <a:rPr lang="it-IT" dirty="0"/>
              <a:t>ESEMPIO DI BAMBINO ENCOPRETICO IN ELEMENTARI</a:t>
            </a:r>
          </a:p>
          <a:p>
            <a:r>
              <a:rPr lang="it-IT" dirty="0"/>
              <a:t>DIFFICOLTA AD IDENTIFICARE CATENE DI RINFORZO AMBIENTE A VOLTE NE FAVORISCE IL PERDURARE</a:t>
            </a:r>
          </a:p>
          <a:p>
            <a:endParaRPr lang="it-IT" dirty="0"/>
          </a:p>
          <a:p>
            <a:pPr marL="0" indent="0">
              <a:buNone/>
            </a:pPr>
            <a:r>
              <a:rPr lang="it-IT" dirty="0"/>
              <a:t>LA CODIPENDENZA</a:t>
            </a:r>
          </a:p>
          <a:p>
            <a:endParaRPr lang="it-IT" dirty="0"/>
          </a:p>
        </p:txBody>
      </p:sp>
    </p:spTree>
    <p:extLst>
      <p:ext uri="{BB962C8B-B14F-4D97-AF65-F5344CB8AC3E}">
        <p14:creationId xmlns:p14="http://schemas.microsoft.com/office/powerpoint/2010/main" val="14672274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50111A-40C3-4F76-80D1-B5389B6D1147}"/>
              </a:ext>
            </a:extLst>
          </p:cNvPr>
          <p:cNvSpPr>
            <a:spLocks noGrp="1"/>
          </p:cNvSpPr>
          <p:nvPr>
            <p:ph type="title"/>
          </p:nvPr>
        </p:nvSpPr>
        <p:spPr/>
        <p:txBody>
          <a:bodyPr/>
          <a:lstStyle/>
          <a:p>
            <a:r>
              <a:rPr lang="it-IT" dirty="0"/>
              <a:t>punizione</a:t>
            </a:r>
          </a:p>
        </p:txBody>
      </p:sp>
      <p:sp>
        <p:nvSpPr>
          <p:cNvPr id="3" name="Segnaposto contenuto 2">
            <a:extLst>
              <a:ext uri="{FF2B5EF4-FFF2-40B4-BE49-F238E27FC236}">
                <a16:creationId xmlns:a16="http://schemas.microsoft.com/office/drawing/2014/main" id="{B422827B-FFCB-49A9-B86D-CE038467A2A2}"/>
              </a:ext>
            </a:extLst>
          </p:cNvPr>
          <p:cNvSpPr>
            <a:spLocks noGrp="1"/>
          </p:cNvSpPr>
          <p:nvPr>
            <p:ph idx="1"/>
          </p:nvPr>
        </p:nvSpPr>
        <p:spPr/>
        <p:txBody>
          <a:bodyPr>
            <a:normAutofit fontScale="92500" lnSpcReduction="20000"/>
          </a:bodyPr>
          <a:lstStyle/>
          <a:p>
            <a:r>
              <a:rPr lang="it-IT" dirty="0"/>
              <a:t> Riduce la probabilità di comparsa della risposta</a:t>
            </a:r>
          </a:p>
          <a:p>
            <a:r>
              <a:rPr lang="it-IT" dirty="0"/>
              <a:t>La punizione è positiva quando aggiunge uno stimolo sgradevole</a:t>
            </a:r>
          </a:p>
          <a:p>
            <a:r>
              <a:rPr lang="it-IT" dirty="0"/>
              <a:t>Ad esempio : nota sul diario</a:t>
            </a:r>
          </a:p>
          <a:p>
            <a:r>
              <a:rPr lang="it-IT" dirty="0"/>
              <a:t>La punizione è negativa quando sottrae uno stimolo gradevole</a:t>
            </a:r>
          </a:p>
          <a:p>
            <a:r>
              <a:rPr lang="it-IT" dirty="0"/>
              <a:t>Ad esempio : tolgo la merendina</a:t>
            </a:r>
          </a:p>
          <a:p>
            <a:r>
              <a:rPr lang="it-IT" dirty="0"/>
              <a:t>Molti tipi di eventi se erogati come conseguenze di un comportamento, sono stimoli punitivi:</a:t>
            </a:r>
          </a:p>
          <a:p>
            <a:r>
              <a:rPr lang="it-IT" dirty="0"/>
              <a:t>a)punizione fisica</a:t>
            </a:r>
          </a:p>
          <a:p>
            <a:r>
              <a:rPr lang="it-IT" dirty="0"/>
              <a:t>b)Rimproveri</a:t>
            </a:r>
          </a:p>
          <a:p>
            <a:r>
              <a:rPr lang="it-IT" dirty="0"/>
              <a:t>c)Time-out (sospensione del rinforzo)</a:t>
            </a:r>
          </a:p>
          <a:p>
            <a:r>
              <a:rPr lang="it-IT" dirty="0"/>
              <a:t>d)Costo della risposta</a:t>
            </a:r>
          </a:p>
          <a:p>
            <a:endParaRPr lang="it-IT" dirty="0"/>
          </a:p>
        </p:txBody>
      </p:sp>
    </p:spTree>
    <p:extLst>
      <p:ext uri="{BB962C8B-B14F-4D97-AF65-F5344CB8AC3E}">
        <p14:creationId xmlns:p14="http://schemas.microsoft.com/office/powerpoint/2010/main" val="27758979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73A1A3-8DC1-4E4A-9A7F-D4F666CFFF2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FA1BDB7-FDDD-4099-958B-D50D2CC3C59B}"/>
              </a:ext>
            </a:extLst>
          </p:cNvPr>
          <p:cNvSpPr>
            <a:spLocks noGrp="1"/>
          </p:cNvSpPr>
          <p:nvPr>
            <p:ph idx="1"/>
          </p:nvPr>
        </p:nvSpPr>
        <p:spPr/>
        <p:txBody>
          <a:bodyPr/>
          <a:lstStyle/>
          <a:p>
            <a:endParaRPr lang="it-IT" dirty="0"/>
          </a:p>
        </p:txBody>
      </p:sp>
      <p:sp>
        <p:nvSpPr>
          <p:cNvPr id="5" name="CasellaDiTesto 4">
            <a:extLst>
              <a:ext uri="{FF2B5EF4-FFF2-40B4-BE49-F238E27FC236}">
                <a16:creationId xmlns:a16="http://schemas.microsoft.com/office/drawing/2014/main" id="{D1B161E4-0C8E-466B-998E-C76676CC5639}"/>
              </a:ext>
            </a:extLst>
          </p:cNvPr>
          <p:cNvSpPr txBox="1"/>
          <p:nvPr/>
        </p:nvSpPr>
        <p:spPr>
          <a:xfrm>
            <a:off x="3049361" y="1859340"/>
            <a:ext cx="6098720" cy="3139321"/>
          </a:xfrm>
          <a:prstGeom prst="rect">
            <a:avLst/>
          </a:prstGeom>
          <a:noFill/>
        </p:spPr>
        <p:txBody>
          <a:bodyPr wrap="square">
            <a:spAutoFit/>
          </a:bodyPr>
          <a:lstStyle/>
          <a:p>
            <a:r>
              <a:rPr lang="it-IT" dirty="0"/>
              <a:t>1. Non funziona bene come la ricompensa</a:t>
            </a:r>
          </a:p>
          <a:p>
            <a:r>
              <a:rPr lang="it-IT" dirty="0"/>
              <a:t>Il comportamento non è  disappreso, ma meramente </a:t>
            </a:r>
            <a:r>
              <a:rPr lang="it-IT" dirty="0" err="1"/>
              <a:t>soppresso,e</a:t>
            </a:r>
            <a:r>
              <a:rPr lang="it-IT" dirty="0"/>
              <a:t> può riapparire in altre situazioni</a:t>
            </a:r>
          </a:p>
          <a:p>
            <a:r>
              <a:rPr lang="it-IT" dirty="0"/>
              <a:t> Non indica il comportamento accettabile</a:t>
            </a:r>
          </a:p>
          <a:p>
            <a:r>
              <a:rPr lang="it-IT" dirty="0"/>
              <a:t> Aumenta i comportamenti di controllo da parte di chi la subisce e di chi la esercita</a:t>
            </a:r>
          </a:p>
          <a:p>
            <a:r>
              <a:rPr lang="it-IT" dirty="0"/>
              <a:t>2. Produce effetti collaterali:</a:t>
            </a:r>
          </a:p>
          <a:p>
            <a:r>
              <a:rPr lang="it-IT" dirty="0"/>
              <a:t>Sopprime un ampio spettro di comportamenti oltre al comportamento target</a:t>
            </a:r>
          </a:p>
          <a:p>
            <a:r>
              <a:rPr lang="it-IT" dirty="0"/>
              <a:t>Determina ansia e paura</a:t>
            </a:r>
          </a:p>
          <a:p>
            <a:r>
              <a:rPr lang="it-IT" dirty="0"/>
              <a:t>Elicita dolore e comportamenti aggressivi</a:t>
            </a:r>
          </a:p>
        </p:txBody>
      </p:sp>
    </p:spTree>
    <p:extLst>
      <p:ext uri="{BB962C8B-B14F-4D97-AF65-F5344CB8AC3E}">
        <p14:creationId xmlns:p14="http://schemas.microsoft.com/office/powerpoint/2010/main" val="1390661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917218-FED1-4BB9-B4CC-EAC664D849C0}"/>
              </a:ext>
            </a:extLst>
          </p:cNvPr>
          <p:cNvSpPr>
            <a:spLocks noGrp="1"/>
          </p:cNvSpPr>
          <p:nvPr>
            <p:ph type="title"/>
          </p:nvPr>
        </p:nvSpPr>
        <p:spPr/>
        <p:txBody>
          <a:bodyPr rtlCol="0">
            <a:normAutofit/>
          </a:bodyPr>
          <a:lstStyle/>
          <a:p>
            <a:pPr eaLnBrk="1" fontAlgn="auto" hangingPunct="1">
              <a:spcAft>
                <a:spcPts val="0"/>
              </a:spcAft>
              <a:defRPr/>
            </a:pPr>
            <a:r>
              <a:rPr lang="it-IT" dirty="0"/>
              <a:t>LA DROGA, TRAPPOLA PAVLOVIANA</a:t>
            </a:r>
          </a:p>
        </p:txBody>
      </p:sp>
      <p:sp>
        <p:nvSpPr>
          <p:cNvPr id="6147" name="Segnaposto contenuto 2">
            <a:extLst>
              <a:ext uri="{FF2B5EF4-FFF2-40B4-BE49-F238E27FC236}">
                <a16:creationId xmlns:a16="http://schemas.microsoft.com/office/drawing/2014/main" id="{B822978B-A592-4716-AB9B-C0C66CAF4C81}"/>
              </a:ext>
            </a:extLst>
          </p:cNvPr>
          <p:cNvSpPr>
            <a:spLocks noGrp="1"/>
          </p:cNvSpPr>
          <p:nvPr>
            <p:ph idx="1"/>
          </p:nvPr>
        </p:nvSpPr>
        <p:spPr/>
        <p:txBody>
          <a:bodyPr/>
          <a:lstStyle/>
          <a:p>
            <a:pPr eaLnBrk="1" hangingPunct="1"/>
            <a:r>
              <a:rPr lang="it-IT" altLang="it-IT"/>
              <a:t>Gratificante</a:t>
            </a:r>
          </a:p>
          <a:p>
            <a:pPr eaLnBrk="1" hangingPunct="1"/>
            <a:r>
              <a:rPr lang="it-IT" altLang="it-IT"/>
              <a:t>Rapidissima nei suoi effetti</a:t>
            </a:r>
          </a:p>
          <a:p>
            <a:pPr eaLnBrk="1" hangingPunct="1"/>
            <a:r>
              <a:rPr lang="it-IT" altLang="it-IT"/>
              <a:t>Incapace di saziare</a:t>
            </a:r>
          </a:p>
          <a:p>
            <a:pPr eaLnBrk="1" hangingPunct="1"/>
            <a:r>
              <a:rPr lang="it-IT" altLang="it-IT"/>
              <a:t>Ti gratifica se la usi, ti punisce se la abbandoni</a:t>
            </a:r>
          </a:p>
          <a:p>
            <a:pPr eaLnBrk="1" hangingPunct="1"/>
            <a:endParaRPr lang="it-IT" altLang="it-IT"/>
          </a:p>
          <a:p>
            <a:pPr eaLnBrk="1" hangingPunct="1"/>
            <a:r>
              <a:rPr lang="it-IT" altLang="it-IT"/>
              <a:t>… E NON SOLO</a:t>
            </a:r>
          </a:p>
          <a:p>
            <a:pPr eaLnBrk="1" hangingPunct="1"/>
            <a:endParaRPr lang="it-IT" altLang="it-IT"/>
          </a:p>
        </p:txBody>
      </p:sp>
    </p:spTree>
    <p:extLst>
      <p:ext uri="{BB962C8B-B14F-4D97-AF65-F5344CB8AC3E}">
        <p14:creationId xmlns:p14="http://schemas.microsoft.com/office/powerpoint/2010/main" val="66051931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83A81-5296-4E02-BE85-B770B52DF65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48FBF81-92D1-409D-B0EB-90533C5D75FE}"/>
              </a:ext>
            </a:extLst>
          </p:cNvPr>
          <p:cNvSpPr>
            <a:spLocks noGrp="1"/>
          </p:cNvSpPr>
          <p:nvPr>
            <p:ph idx="1"/>
          </p:nvPr>
        </p:nvSpPr>
        <p:spPr/>
        <p:txBody>
          <a:bodyPr/>
          <a:lstStyle/>
          <a:p>
            <a:endParaRPr lang="it-IT" dirty="0"/>
          </a:p>
        </p:txBody>
      </p:sp>
      <p:sp>
        <p:nvSpPr>
          <p:cNvPr id="5" name="CasellaDiTesto 4">
            <a:extLst>
              <a:ext uri="{FF2B5EF4-FFF2-40B4-BE49-F238E27FC236}">
                <a16:creationId xmlns:a16="http://schemas.microsoft.com/office/drawing/2014/main" id="{274A18AC-5702-4A30-B936-95C8AEBE1539}"/>
              </a:ext>
            </a:extLst>
          </p:cNvPr>
          <p:cNvSpPr txBox="1"/>
          <p:nvPr/>
        </p:nvSpPr>
        <p:spPr>
          <a:xfrm>
            <a:off x="3049361" y="1859340"/>
            <a:ext cx="6098720" cy="3139321"/>
          </a:xfrm>
          <a:prstGeom prst="rect">
            <a:avLst/>
          </a:prstGeom>
          <a:noFill/>
        </p:spPr>
        <p:txBody>
          <a:bodyPr wrap="square">
            <a:spAutoFit/>
          </a:bodyPr>
          <a:lstStyle/>
          <a:p>
            <a:r>
              <a:rPr lang="it-IT" dirty="0"/>
              <a:t>. Non funziona bene come la ricompensa</a:t>
            </a:r>
          </a:p>
          <a:p>
            <a:r>
              <a:rPr lang="it-IT" dirty="0"/>
              <a:t>Il comportamento non è  disappreso, ma meramente </a:t>
            </a:r>
            <a:r>
              <a:rPr lang="it-IT" dirty="0" err="1"/>
              <a:t>soppresso,e</a:t>
            </a:r>
            <a:r>
              <a:rPr lang="it-IT" dirty="0"/>
              <a:t> può riapparire in altre situazioni</a:t>
            </a:r>
          </a:p>
          <a:p>
            <a:r>
              <a:rPr lang="it-IT" dirty="0"/>
              <a:t> Non indica il comportamento accettabile</a:t>
            </a:r>
          </a:p>
          <a:p>
            <a:r>
              <a:rPr lang="it-IT" dirty="0"/>
              <a:t> Aumenta i comportamenti di controllo da parte di chi la subisce e di chi la esercita</a:t>
            </a:r>
          </a:p>
          <a:p>
            <a:r>
              <a:rPr lang="it-IT" dirty="0"/>
              <a:t>2. Produce effetti collaterali:</a:t>
            </a:r>
          </a:p>
          <a:p>
            <a:r>
              <a:rPr lang="it-IT" dirty="0"/>
              <a:t>Sopprime un ampio spettro di comportamenti oltre al comportamento target</a:t>
            </a:r>
          </a:p>
          <a:p>
            <a:r>
              <a:rPr lang="it-IT" dirty="0"/>
              <a:t>Determina ansia e paura</a:t>
            </a:r>
          </a:p>
          <a:p>
            <a:r>
              <a:rPr lang="it-IT" dirty="0"/>
              <a:t>Elicita dolore e comportamenti aggressivi</a:t>
            </a:r>
          </a:p>
        </p:txBody>
      </p:sp>
    </p:spTree>
    <p:extLst>
      <p:ext uri="{BB962C8B-B14F-4D97-AF65-F5344CB8AC3E}">
        <p14:creationId xmlns:p14="http://schemas.microsoft.com/office/powerpoint/2010/main" val="35384753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AB08EC-0ED2-4B6F-B292-C4C205118D9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9731A21-3D42-4628-AFCD-3BD090DD07D6}"/>
              </a:ext>
            </a:extLst>
          </p:cNvPr>
          <p:cNvSpPr>
            <a:spLocks noGrp="1"/>
          </p:cNvSpPr>
          <p:nvPr>
            <p:ph idx="1"/>
          </p:nvPr>
        </p:nvSpPr>
        <p:spPr/>
        <p:txBody>
          <a:bodyPr/>
          <a:lstStyle/>
          <a:p>
            <a:r>
              <a:rPr lang="it-IT"/>
              <a:t>3. Non trasmette un numero adeguato di informazioni</a:t>
            </a:r>
          </a:p>
          <a:p>
            <a:r>
              <a:rPr lang="it-IT"/>
              <a:t>4. Può danneggiare l’autostima della persona</a:t>
            </a:r>
          </a:p>
          <a:p>
            <a:r>
              <a:rPr lang="it-IT"/>
              <a:t>5.E’ vincolata spesso alla presenza di chi la eroga </a:t>
            </a:r>
          </a:p>
          <a:p>
            <a:endParaRPr lang="it-IT"/>
          </a:p>
          <a:p>
            <a:r>
              <a:rPr lang="it-IT"/>
              <a:t>Spesso le punizioni vengono date in maniera inappropriata .Le persone, quando lo fanno, sono talmente arrabbiate da non riuscire a pensare cosa stanno facendo e come.</a:t>
            </a:r>
          </a:p>
          <a:p>
            <a:r>
              <a:rPr lang="it-IT"/>
              <a:t> Dovrebbe essere l’extrema razio in situazioni di emergenza.</a:t>
            </a:r>
            <a:endParaRPr lang="it-IT" dirty="0"/>
          </a:p>
        </p:txBody>
      </p:sp>
    </p:spTree>
    <p:extLst>
      <p:ext uri="{BB962C8B-B14F-4D97-AF65-F5344CB8AC3E}">
        <p14:creationId xmlns:p14="http://schemas.microsoft.com/office/powerpoint/2010/main" val="2157698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32EF8D-8178-468F-B138-2217338000CC}"/>
              </a:ext>
            </a:extLst>
          </p:cNvPr>
          <p:cNvSpPr>
            <a:spLocks noGrp="1"/>
          </p:cNvSpPr>
          <p:nvPr>
            <p:ph type="title"/>
          </p:nvPr>
        </p:nvSpPr>
        <p:spPr/>
        <p:txBody>
          <a:bodyPr/>
          <a:lstStyle/>
          <a:p>
            <a:r>
              <a:rPr lang="it-IT" dirty="0"/>
              <a:t>Time out</a:t>
            </a:r>
          </a:p>
        </p:txBody>
      </p:sp>
      <p:sp>
        <p:nvSpPr>
          <p:cNvPr id="3" name="Segnaposto contenuto 2">
            <a:extLst>
              <a:ext uri="{FF2B5EF4-FFF2-40B4-BE49-F238E27FC236}">
                <a16:creationId xmlns:a16="http://schemas.microsoft.com/office/drawing/2014/main" id="{3AF12073-B859-494E-B688-92CE26CB9742}"/>
              </a:ext>
            </a:extLst>
          </p:cNvPr>
          <p:cNvSpPr>
            <a:spLocks noGrp="1"/>
          </p:cNvSpPr>
          <p:nvPr>
            <p:ph idx="1"/>
          </p:nvPr>
        </p:nvSpPr>
        <p:spPr/>
        <p:txBody>
          <a:bodyPr>
            <a:normAutofit fontScale="77500" lnSpcReduction="20000"/>
          </a:bodyPr>
          <a:lstStyle/>
          <a:p>
            <a:r>
              <a:rPr lang="it-IT" dirty="0"/>
              <a:t>Prevede che il soggetto venga spostato da una situazione più rinforzante ad una meno rinforzante come conseguenza di un dato comportamento </a:t>
            </a:r>
          </a:p>
          <a:p>
            <a:r>
              <a:rPr lang="it-IT" dirty="0"/>
              <a:t>(Van </a:t>
            </a:r>
            <a:r>
              <a:rPr lang="it-IT" dirty="0" err="1"/>
              <a:t>Houten</a:t>
            </a:r>
            <a:r>
              <a:rPr lang="it-IT" dirty="0"/>
              <a:t>, 1983)</a:t>
            </a:r>
          </a:p>
          <a:p>
            <a:r>
              <a:rPr lang="it-IT" dirty="0"/>
              <a:t>Esistono due tipi di </a:t>
            </a:r>
          </a:p>
          <a:p>
            <a:r>
              <a:rPr lang="it-IT" dirty="0"/>
              <a:t>Time-out</a:t>
            </a:r>
          </a:p>
          <a:p>
            <a:r>
              <a:rPr lang="it-IT" dirty="0"/>
              <a:t>Con esclusione: vi è la privazione  di ogni </a:t>
            </a:r>
            <a:r>
              <a:rPr lang="it-IT" dirty="0" err="1"/>
              <a:t>rinforzatore</a:t>
            </a:r>
            <a:r>
              <a:rPr lang="it-IT" dirty="0"/>
              <a:t> e l’isolamento in un'altra stanza per il tempo sufficiente alla cessazione dell'azione pericolosa per sé o per gli altri.</a:t>
            </a:r>
          </a:p>
          <a:p>
            <a:r>
              <a:rPr lang="it-IT" dirty="0"/>
              <a:t>Senza esclusione: consiste nell’introdurre nella situazione uno stimolo associato con un minore rinforzo</a:t>
            </a:r>
          </a:p>
          <a:p>
            <a:r>
              <a:rPr lang="it-IT" dirty="0"/>
              <a:t>Un es. è il nastro del time-out .In classe tutti i bambini indossavano un nastro al polso . Veniva tolto dal polso se il bambino emetteva un comportamento disturbante in classe venendo escluso dalle attività </a:t>
            </a:r>
          </a:p>
          <a:p>
            <a:r>
              <a:rPr lang="it-IT" dirty="0"/>
              <a:t>(Fox e Shapiro, 1978)</a:t>
            </a:r>
          </a:p>
        </p:txBody>
      </p:sp>
    </p:spTree>
    <p:extLst>
      <p:ext uri="{BB962C8B-B14F-4D97-AF65-F5344CB8AC3E}">
        <p14:creationId xmlns:p14="http://schemas.microsoft.com/office/powerpoint/2010/main" val="37574920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463857-7FFD-4BCC-BB57-A378707CA17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36C15F2-7A04-4A91-9AC7-07C2C17BBE6E}"/>
              </a:ext>
            </a:extLst>
          </p:cNvPr>
          <p:cNvSpPr>
            <a:spLocks noGrp="1"/>
          </p:cNvSpPr>
          <p:nvPr>
            <p:ph idx="1"/>
          </p:nvPr>
        </p:nvSpPr>
        <p:spPr/>
        <p:txBody>
          <a:bodyPr>
            <a:normAutofit lnSpcReduction="10000"/>
          </a:bodyPr>
          <a:lstStyle/>
          <a:p>
            <a:r>
              <a:rPr lang="it-IT" dirty="0"/>
              <a:t>E’ una procedura in cui viene tolto un </a:t>
            </a:r>
            <a:r>
              <a:rPr lang="it-IT" dirty="0" err="1"/>
              <a:t>rinforzatore</a:t>
            </a:r>
            <a:r>
              <a:rPr lang="it-IT" dirty="0"/>
              <a:t> di cui una persona è già in possesso in seguito ad una risposta indesiderabile. </a:t>
            </a:r>
          </a:p>
          <a:p>
            <a:endParaRPr lang="it-IT" dirty="0"/>
          </a:p>
          <a:p>
            <a:r>
              <a:rPr lang="it-IT" dirty="0"/>
              <a:t> Si usa per  la token economy e per l’enuresi secondaria.</a:t>
            </a:r>
          </a:p>
          <a:p>
            <a:r>
              <a:rPr lang="it-IT" dirty="0"/>
              <a:t> Per l’enuresi ad </a:t>
            </a:r>
            <a:r>
              <a:rPr lang="it-IT" dirty="0" err="1"/>
              <a:t>es.viene</a:t>
            </a:r>
            <a:r>
              <a:rPr lang="it-IT" dirty="0"/>
              <a:t> chiesto al bambino, al risveglio, di togliere ciò che ha bagnato e rifare il letto invece di farlo i genitori. Ad esempio si usa per l’enuresi secondaria. </a:t>
            </a:r>
          </a:p>
          <a:p>
            <a:r>
              <a:rPr lang="it-IT" dirty="0"/>
              <a:t> </a:t>
            </a:r>
          </a:p>
          <a:p>
            <a:r>
              <a:rPr lang="it-IT" dirty="0"/>
              <a:t>Rende più consapevole il soggetto delle conseguenze negative del suo comportamento</a:t>
            </a:r>
          </a:p>
          <a:p>
            <a:endParaRPr lang="it-IT" dirty="0"/>
          </a:p>
        </p:txBody>
      </p:sp>
    </p:spTree>
    <p:extLst>
      <p:ext uri="{BB962C8B-B14F-4D97-AF65-F5344CB8AC3E}">
        <p14:creationId xmlns:p14="http://schemas.microsoft.com/office/powerpoint/2010/main" val="329667085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3833CE-9D79-4FB3-AB16-7984FA7A078D}"/>
              </a:ext>
            </a:extLst>
          </p:cNvPr>
          <p:cNvSpPr>
            <a:spLocks noGrp="1"/>
          </p:cNvSpPr>
          <p:nvPr>
            <p:ph type="title"/>
          </p:nvPr>
        </p:nvSpPr>
        <p:spPr/>
        <p:txBody>
          <a:bodyPr/>
          <a:lstStyle/>
          <a:p>
            <a:r>
              <a:rPr lang="it-IT" dirty="0" err="1"/>
              <a:t>overcorrection</a:t>
            </a:r>
            <a:endParaRPr lang="it-IT" dirty="0"/>
          </a:p>
        </p:txBody>
      </p:sp>
      <p:sp>
        <p:nvSpPr>
          <p:cNvPr id="3" name="Segnaposto contenuto 2">
            <a:extLst>
              <a:ext uri="{FF2B5EF4-FFF2-40B4-BE49-F238E27FC236}">
                <a16:creationId xmlns:a16="http://schemas.microsoft.com/office/drawing/2014/main" id="{391B7AF1-540B-42C3-AA16-63B187EE2443}"/>
              </a:ext>
            </a:extLst>
          </p:cNvPr>
          <p:cNvSpPr>
            <a:spLocks noGrp="1"/>
          </p:cNvSpPr>
          <p:nvPr>
            <p:ph idx="1"/>
          </p:nvPr>
        </p:nvSpPr>
        <p:spPr/>
        <p:txBody>
          <a:bodyPr/>
          <a:lstStyle/>
          <a:p>
            <a:r>
              <a:rPr lang="it-IT" dirty="0"/>
              <a:t>E’ un costo della risposta in cui viene ampliato l’effetto punitivo.</a:t>
            </a:r>
          </a:p>
          <a:p>
            <a:endParaRPr lang="it-IT" dirty="0"/>
          </a:p>
          <a:p>
            <a:r>
              <a:rPr lang="it-IT" dirty="0"/>
              <a:t>Ad esempio ad un ragazzo istituzionalizzato</a:t>
            </a:r>
          </a:p>
          <a:p>
            <a:r>
              <a:rPr lang="it-IT" dirty="0"/>
              <a:t>che non tiene in ordine la sua stanza gli viene chiesto di riordinare non solo la sua ma anche locali comuni </a:t>
            </a:r>
          </a:p>
          <a:p>
            <a:endParaRPr lang="it-IT" dirty="0"/>
          </a:p>
        </p:txBody>
      </p:sp>
    </p:spTree>
    <p:extLst>
      <p:ext uri="{BB962C8B-B14F-4D97-AF65-F5344CB8AC3E}">
        <p14:creationId xmlns:p14="http://schemas.microsoft.com/office/powerpoint/2010/main" val="18851230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D1A43C-6407-4A33-B1D5-F6A5B9D78479}"/>
              </a:ext>
            </a:extLst>
          </p:cNvPr>
          <p:cNvSpPr>
            <a:spLocks noGrp="1"/>
          </p:cNvSpPr>
          <p:nvPr>
            <p:ph type="title"/>
          </p:nvPr>
        </p:nvSpPr>
        <p:spPr/>
        <p:txBody>
          <a:bodyPr/>
          <a:lstStyle/>
          <a:p>
            <a:r>
              <a:rPr lang="it-IT" dirty="0"/>
              <a:t>Arresto del pensiero</a:t>
            </a:r>
          </a:p>
        </p:txBody>
      </p:sp>
      <p:sp>
        <p:nvSpPr>
          <p:cNvPr id="3" name="Segnaposto contenuto 2">
            <a:extLst>
              <a:ext uri="{FF2B5EF4-FFF2-40B4-BE49-F238E27FC236}">
                <a16:creationId xmlns:a16="http://schemas.microsoft.com/office/drawing/2014/main" id="{6D6FC1B8-86FA-42BF-A570-AEFBCD9ED74F}"/>
              </a:ext>
            </a:extLst>
          </p:cNvPr>
          <p:cNvSpPr>
            <a:spLocks noGrp="1"/>
          </p:cNvSpPr>
          <p:nvPr>
            <p:ph idx="1"/>
          </p:nvPr>
        </p:nvSpPr>
        <p:spPr/>
        <p:txBody>
          <a:bodyPr>
            <a:normAutofit fontScale="62500" lnSpcReduction="20000"/>
          </a:bodyPr>
          <a:lstStyle/>
          <a:p>
            <a:r>
              <a:rPr lang="it-IT" dirty="0"/>
              <a:t>E’ una tecnica utilizzata soprattutto nel trattamento delle ruminazioni ossessive.</a:t>
            </a:r>
          </a:p>
          <a:p>
            <a:endParaRPr lang="it-IT" dirty="0"/>
          </a:p>
          <a:p>
            <a:r>
              <a:rPr lang="it-IT" dirty="0"/>
              <a:t>Attualmente viene usata con minore frequenza  privilegiando altre strategie</a:t>
            </a:r>
          </a:p>
          <a:p>
            <a:endParaRPr lang="it-IT" dirty="0"/>
          </a:p>
          <a:p>
            <a:r>
              <a:rPr lang="it-IT" dirty="0"/>
              <a:t> Si chiede al soggetto di pensare ad alta voce  alle sue idee ricorrenti  e quando comincia a verbalizzare una delle sue idee ossessive, il terapeuta grida </a:t>
            </a:r>
          </a:p>
          <a:p>
            <a:r>
              <a:rPr lang="it-IT" dirty="0"/>
              <a:t>"Stop" a voce alta.</a:t>
            </a:r>
          </a:p>
          <a:p>
            <a:endParaRPr lang="it-IT" dirty="0"/>
          </a:p>
          <a:p>
            <a:r>
              <a:rPr lang="it-IT" dirty="0"/>
              <a:t>Questo produce generalmente un sussulto del soggetto e le sue </a:t>
            </a:r>
            <a:r>
              <a:rPr lang="it-IT" dirty="0" err="1"/>
              <a:t>rimuginazioni</a:t>
            </a:r>
            <a:r>
              <a:rPr lang="it-IT" dirty="0"/>
              <a:t> vengono momentaneamente interrotte. La stessa sequenza viene ripetuta diverse volte ed il cliente viene addestrato gradualmente a dire a se stesso, dapprima ad alta voce poi solo nel pensiero, la parola "Stop". </a:t>
            </a:r>
          </a:p>
          <a:p>
            <a:r>
              <a:rPr lang="it-IT" dirty="0"/>
              <a:t>Si può migliorare l’efficacia della tecnica  anticipando lo “Stop” alle primissime espressioni verbali e all’</a:t>
            </a:r>
            <a:r>
              <a:rPr lang="it-IT" dirty="0" err="1"/>
              <a:t>autodialogo</a:t>
            </a:r>
            <a:r>
              <a:rPr lang="it-IT" dirty="0"/>
              <a:t>.</a:t>
            </a:r>
          </a:p>
          <a:p>
            <a:r>
              <a:rPr lang="it-IT" dirty="0"/>
              <a:t> Bisogna poi fare seguire attività distraenti</a:t>
            </a:r>
          </a:p>
          <a:p>
            <a:endParaRPr lang="it-IT" dirty="0"/>
          </a:p>
        </p:txBody>
      </p:sp>
    </p:spTree>
    <p:extLst>
      <p:ext uri="{BB962C8B-B14F-4D97-AF65-F5344CB8AC3E}">
        <p14:creationId xmlns:p14="http://schemas.microsoft.com/office/powerpoint/2010/main" val="220193850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7EABA3-B931-49B4-972A-EC1C2D3937EA}"/>
              </a:ext>
            </a:extLst>
          </p:cNvPr>
          <p:cNvSpPr>
            <a:spLocks noGrp="1"/>
          </p:cNvSpPr>
          <p:nvPr>
            <p:ph type="title"/>
          </p:nvPr>
        </p:nvSpPr>
        <p:spPr/>
        <p:txBody>
          <a:bodyPr/>
          <a:lstStyle/>
          <a:p>
            <a:r>
              <a:rPr lang="it-IT" dirty="0"/>
              <a:t>Controllo degli stimoli</a:t>
            </a:r>
          </a:p>
        </p:txBody>
      </p:sp>
      <p:sp>
        <p:nvSpPr>
          <p:cNvPr id="3" name="Segnaposto contenuto 2">
            <a:extLst>
              <a:ext uri="{FF2B5EF4-FFF2-40B4-BE49-F238E27FC236}">
                <a16:creationId xmlns:a16="http://schemas.microsoft.com/office/drawing/2014/main" id="{359D6503-92B1-42C5-877D-3C6C90A4DDFE}"/>
              </a:ext>
            </a:extLst>
          </p:cNvPr>
          <p:cNvSpPr>
            <a:spLocks noGrp="1"/>
          </p:cNvSpPr>
          <p:nvPr>
            <p:ph idx="1"/>
          </p:nvPr>
        </p:nvSpPr>
        <p:spPr/>
        <p:txBody>
          <a:bodyPr>
            <a:normAutofit lnSpcReduction="10000"/>
          </a:bodyPr>
          <a:lstStyle/>
          <a:p>
            <a:r>
              <a:rPr lang="it-IT" dirty="0"/>
              <a:t>Non andar3e nella piazza di spaccio</a:t>
            </a:r>
          </a:p>
          <a:p>
            <a:r>
              <a:rPr lang="it-IT" dirty="0"/>
              <a:t>Esempi nella pratica clinica:</a:t>
            </a:r>
          </a:p>
          <a:p>
            <a:r>
              <a:rPr lang="it-IT" dirty="0"/>
              <a:t>Gli acquisti compulsivi di un soggetto possono verificarsi solo in un dato negozio in cui ha facilitazioni all’acquisto</a:t>
            </a:r>
          </a:p>
          <a:p>
            <a:r>
              <a:rPr lang="it-IT" dirty="0"/>
              <a:t>Gli eccessi alimentari di un individuo possono avvenire soltanto quando mangia da solo</a:t>
            </a:r>
          </a:p>
          <a:p>
            <a:r>
              <a:rPr lang="it-IT" dirty="0"/>
              <a:t>In questi casi  può essere utile modificare il contesto:</a:t>
            </a:r>
          </a:p>
          <a:p>
            <a:r>
              <a:rPr lang="it-IT" dirty="0"/>
              <a:t>ritirare la carta di credito o dare istruzioni per non entrare in quel negozio</a:t>
            </a:r>
          </a:p>
          <a:p>
            <a:r>
              <a:rPr lang="it-IT" dirty="0"/>
              <a:t>Ridurre il numero dei pasti in cui il soggetto mangia da solo</a:t>
            </a:r>
          </a:p>
          <a:p>
            <a:endParaRPr lang="it-IT" dirty="0"/>
          </a:p>
        </p:txBody>
      </p:sp>
    </p:spTree>
    <p:extLst>
      <p:ext uri="{BB962C8B-B14F-4D97-AF65-F5344CB8AC3E}">
        <p14:creationId xmlns:p14="http://schemas.microsoft.com/office/powerpoint/2010/main" val="427278359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5A067C-F87A-4BCA-9CFA-BAB24C10DD21}"/>
              </a:ext>
            </a:extLst>
          </p:cNvPr>
          <p:cNvSpPr>
            <a:spLocks noGrp="1"/>
          </p:cNvSpPr>
          <p:nvPr>
            <p:ph type="title"/>
          </p:nvPr>
        </p:nvSpPr>
        <p:spPr/>
        <p:txBody>
          <a:bodyPr/>
          <a:lstStyle/>
          <a:p>
            <a:r>
              <a:rPr lang="it-IT" dirty="0"/>
              <a:t>Rinforzo differenziale</a:t>
            </a:r>
          </a:p>
        </p:txBody>
      </p:sp>
      <p:sp>
        <p:nvSpPr>
          <p:cNvPr id="3" name="Segnaposto contenuto 2">
            <a:extLst>
              <a:ext uri="{FF2B5EF4-FFF2-40B4-BE49-F238E27FC236}">
                <a16:creationId xmlns:a16="http://schemas.microsoft.com/office/drawing/2014/main" id="{B752AA4E-A9DE-4517-83A8-0AFBC6477282}"/>
              </a:ext>
            </a:extLst>
          </p:cNvPr>
          <p:cNvSpPr>
            <a:spLocks noGrp="1"/>
          </p:cNvSpPr>
          <p:nvPr>
            <p:ph idx="1"/>
          </p:nvPr>
        </p:nvSpPr>
        <p:spPr/>
        <p:txBody>
          <a:bodyPr>
            <a:normAutofit fontScale="85000" lnSpcReduction="20000"/>
          </a:bodyPr>
          <a:lstStyle/>
          <a:p>
            <a:r>
              <a:rPr lang="it-IT" dirty="0"/>
              <a:t>Si tratta di una strategia non aversiva, in quanto la riduzione dei comportamenti-problema non viene perseguita con la punizione o il rimprovero, ma tramite il rinforzo di comportamenti diversi ed inconciliabili da quello inadeguato</a:t>
            </a:r>
          </a:p>
          <a:p>
            <a:r>
              <a:rPr lang="it-IT" dirty="0"/>
              <a:t>   </a:t>
            </a:r>
          </a:p>
          <a:p>
            <a:r>
              <a:rPr lang="it-IT" dirty="0"/>
              <a:t>Esistono tre procedure di rinforzamento differenziale, delle </a:t>
            </a:r>
          </a:p>
          <a:p>
            <a:r>
              <a:rPr lang="it-IT" dirty="0"/>
              <a:t>quali è l'ultima ad avere il massimo significato operativo. Esse sono:</a:t>
            </a:r>
          </a:p>
          <a:p>
            <a:r>
              <a:rPr lang="it-IT" dirty="0"/>
              <a:t>- rinforzamento differenziale di altri comportamenti (</a:t>
            </a:r>
            <a:r>
              <a:rPr lang="it-IT" dirty="0" err="1"/>
              <a:t>differential</a:t>
            </a:r>
            <a:r>
              <a:rPr lang="it-IT" dirty="0"/>
              <a:t> </a:t>
            </a:r>
            <a:r>
              <a:rPr lang="it-IT" dirty="0" err="1"/>
              <a:t>reinforcement</a:t>
            </a:r>
            <a:r>
              <a:rPr lang="it-IT" dirty="0"/>
              <a:t> of </a:t>
            </a:r>
            <a:r>
              <a:rPr lang="it-IT" dirty="0" err="1"/>
              <a:t>other</a:t>
            </a:r>
            <a:r>
              <a:rPr lang="it-IT" dirty="0"/>
              <a:t> </a:t>
            </a:r>
            <a:r>
              <a:rPr lang="it-IT" dirty="0" err="1"/>
              <a:t>behavior</a:t>
            </a:r>
            <a:r>
              <a:rPr lang="it-IT" dirty="0"/>
              <a:t> “DRO”)</a:t>
            </a:r>
          </a:p>
          <a:p>
            <a:r>
              <a:rPr lang="it-IT" dirty="0"/>
              <a:t>- rinforzamento differenziale di comportamenti adeguati (</a:t>
            </a:r>
            <a:r>
              <a:rPr lang="it-IT" dirty="0" err="1"/>
              <a:t>differential</a:t>
            </a:r>
            <a:r>
              <a:rPr lang="it-IT" dirty="0"/>
              <a:t> </a:t>
            </a:r>
            <a:r>
              <a:rPr lang="it-IT" dirty="0" err="1"/>
              <a:t>reinforcement</a:t>
            </a:r>
            <a:r>
              <a:rPr lang="it-IT" dirty="0"/>
              <a:t> of appropriate </a:t>
            </a:r>
            <a:r>
              <a:rPr lang="it-IT" dirty="0" err="1"/>
              <a:t>behavior</a:t>
            </a:r>
            <a:r>
              <a:rPr lang="it-IT" dirty="0"/>
              <a:t> “DRA”)</a:t>
            </a:r>
          </a:p>
          <a:p>
            <a:r>
              <a:rPr lang="it-IT" dirty="0"/>
              <a:t>- rinforzamento differenziale di comportamenti incompatibili (</a:t>
            </a:r>
            <a:r>
              <a:rPr lang="it-IT" dirty="0" err="1"/>
              <a:t>differential</a:t>
            </a:r>
            <a:r>
              <a:rPr lang="it-IT" dirty="0"/>
              <a:t> </a:t>
            </a:r>
            <a:r>
              <a:rPr lang="it-IT" dirty="0" err="1"/>
              <a:t>reinforcement</a:t>
            </a:r>
            <a:r>
              <a:rPr lang="it-IT" dirty="0"/>
              <a:t> of </a:t>
            </a:r>
            <a:r>
              <a:rPr lang="it-IT" dirty="0" err="1"/>
              <a:t>incompatible</a:t>
            </a:r>
            <a:r>
              <a:rPr lang="it-IT" dirty="0"/>
              <a:t> </a:t>
            </a:r>
            <a:r>
              <a:rPr lang="it-IT" dirty="0" err="1"/>
              <a:t>behavior</a:t>
            </a:r>
            <a:r>
              <a:rPr lang="it-IT" dirty="0"/>
              <a:t> “DRI”</a:t>
            </a:r>
          </a:p>
          <a:p>
            <a:endParaRPr lang="it-IT" dirty="0"/>
          </a:p>
        </p:txBody>
      </p:sp>
    </p:spTree>
    <p:extLst>
      <p:ext uri="{BB962C8B-B14F-4D97-AF65-F5344CB8AC3E}">
        <p14:creationId xmlns:p14="http://schemas.microsoft.com/office/powerpoint/2010/main" val="7050419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468454-9848-4E46-8528-E1E16BE313E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BB22116-48E7-4C30-9002-3A908C9E3835}"/>
              </a:ext>
            </a:extLst>
          </p:cNvPr>
          <p:cNvSpPr>
            <a:spLocks noGrp="1"/>
          </p:cNvSpPr>
          <p:nvPr>
            <p:ph idx="1"/>
          </p:nvPr>
        </p:nvSpPr>
        <p:spPr/>
        <p:txBody>
          <a:bodyPr>
            <a:normAutofit fontScale="92500" lnSpcReduction="20000"/>
          </a:bodyPr>
          <a:lstStyle/>
          <a:p>
            <a:r>
              <a:rPr lang="it-IT" dirty="0"/>
              <a:t> Rinforzamento differenziale di altri comportamenti(DRO):</a:t>
            </a:r>
          </a:p>
          <a:p>
            <a:r>
              <a:rPr lang="it-IT" dirty="0"/>
              <a:t> il </a:t>
            </a:r>
            <a:r>
              <a:rPr lang="it-IT" dirty="0" err="1"/>
              <a:t>rinforzatore</a:t>
            </a:r>
            <a:r>
              <a:rPr lang="it-IT" dirty="0"/>
              <a:t> viene elargito ogni qualvolta non è presente il comportamento inadeguato. </a:t>
            </a:r>
          </a:p>
          <a:p>
            <a:endParaRPr lang="it-IT" dirty="0"/>
          </a:p>
          <a:p>
            <a:r>
              <a:rPr lang="it-IT" dirty="0"/>
              <a:t>Rinforzamento differenziale di comportamenti adeguati(DRA):non</a:t>
            </a:r>
          </a:p>
          <a:p>
            <a:r>
              <a:rPr lang="it-IT" dirty="0"/>
              <a:t> si rinforza qualsiasi comportamento, ma soltanto quelli positivi. </a:t>
            </a:r>
          </a:p>
          <a:p>
            <a:r>
              <a:rPr lang="it-IT" dirty="0"/>
              <a:t>(Si eliminano, in parte, gli inconvenienti di quella precedente)</a:t>
            </a:r>
          </a:p>
          <a:p>
            <a:endParaRPr lang="it-IT" dirty="0"/>
          </a:p>
          <a:p>
            <a:r>
              <a:rPr lang="it-IT" dirty="0"/>
              <a:t>  Rinforzamento differenziale di comportamenti incompatibili(DRI) </a:t>
            </a:r>
          </a:p>
          <a:p>
            <a:r>
              <a:rPr lang="it-IT" dirty="0"/>
              <a:t> è la procedura più efficace, tramite la quale si può sperare di ridurre comportamenti inadeguati senza l'applicazione di stimoli aversivi. </a:t>
            </a:r>
          </a:p>
          <a:p>
            <a:endParaRPr lang="it-IT" dirty="0"/>
          </a:p>
        </p:txBody>
      </p:sp>
    </p:spTree>
    <p:extLst>
      <p:ext uri="{BB962C8B-B14F-4D97-AF65-F5344CB8AC3E}">
        <p14:creationId xmlns:p14="http://schemas.microsoft.com/office/powerpoint/2010/main" val="255418434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42C513-7155-4DD8-BEAE-E8D8F99468E4}"/>
              </a:ext>
            </a:extLst>
          </p:cNvPr>
          <p:cNvSpPr>
            <a:spLocks noGrp="1"/>
          </p:cNvSpPr>
          <p:nvPr>
            <p:ph type="title"/>
          </p:nvPr>
        </p:nvSpPr>
        <p:spPr/>
        <p:txBody>
          <a:bodyPr/>
          <a:lstStyle/>
          <a:p>
            <a:r>
              <a:rPr lang="it-IT" dirty="0"/>
              <a:t>Token economy</a:t>
            </a:r>
          </a:p>
        </p:txBody>
      </p:sp>
      <p:sp>
        <p:nvSpPr>
          <p:cNvPr id="3" name="Segnaposto contenuto 2">
            <a:extLst>
              <a:ext uri="{FF2B5EF4-FFF2-40B4-BE49-F238E27FC236}">
                <a16:creationId xmlns:a16="http://schemas.microsoft.com/office/drawing/2014/main" id="{F17EA996-5967-49C2-ADA4-DAD110C5A36E}"/>
              </a:ext>
            </a:extLst>
          </p:cNvPr>
          <p:cNvSpPr>
            <a:spLocks noGrp="1"/>
          </p:cNvSpPr>
          <p:nvPr>
            <p:ph idx="1"/>
          </p:nvPr>
        </p:nvSpPr>
        <p:spPr/>
        <p:txBody>
          <a:bodyPr>
            <a:normAutofit fontScale="85000" lnSpcReduction="20000"/>
          </a:bodyPr>
          <a:lstStyle/>
          <a:p>
            <a:r>
              <a:rPr lang="it-IT" dirty="0"/>
              <a:t>E’ un contratto educativo con il quale l’alunno o il gruppo, pattuisce che l’accesso a certi </a:t>
            </a:r>
            <a:r>
              <a:rPr lang="it-IT" dirty="0" err="1"/>
              <a:t>rinforzatori</a:t>
            </a:r>
            <a:r>
              <a:rPr lang="it-IT" dirty="0"/>
              <a:t> (musica, televisione, dolci, giocattoli, giornalini, ecc.) avverrà previo pagamento di un certo numero di gettoni o altri oggetti simbolici stabiliti. </a:t>
            </a:r>
          </a:p>
          <a:p>
            <a:endParaRPr lang="it-IT" dirty="0"/>
          </a:p>
          <a:p>
            <a:r>
              <a:rPr lang="it-IT" dirty="0"/>
              <a:t>I gettoni, che sono </a:t>
            </a:r>
            <a:r>
              <a:rPr lang="it-IT" dirty="0" err="1"/>
              <a:t>rinforzatori</a:t>
            </a:r>
            <a:r>
              <a:rPr lang="it-IT" dirty="0"/>
              <a:t> simbolici generalizzati, si ottengono emettendo comportamenti adeguati(goals) previsti dal contratto. </a:t>
            </a:r>
          </a:p>
          <a:p>
            <a:endParaRPr lang="it-IT" dirty="0"/>
          </a:p>
          <a:p>
            <a:r>
              <a:rPr lang="it-IT" dirty="0"/>
              <a:t>è generalmente usata laddove altre procedure hanno fallito</a:t>
            </a:r>
          </a:p>
          <a:p>
            <a:r>
              <a:rPr lang="it-IT" dirty="0"/>
              <a:t>come tutti gli interventi ha carattere di provvisorietà  </a:t>
            </a:r>
          </a:p>
          <a:p>
            <a:r>
              <a:rPr lang="it-IT" dirty="0"/>
              <a:t>è certamente preferibile a procedure punitive</a:t>
            </a:r>
          </a:p>
          <a:p>
            <a:r>
              <a:rPr lang="it-IT" dirty="0"/>
              <a:t>il dare e l’avere è nella logica della vita quotidiana.</a:t>
            </a:r>
          </a:p>
          <a:p>
            <a:r>
              <a:rPr lang="it-IT" dirty="0"/>
              <a:t>utilizza i gettoni perché offrono numerosi vantaggi  </a:t>
            </a:r>
          </a:p>
          <a:p>
            <a:endParaRPr lang="it-IT" dirty="0"/>
          </a:p>
        </p:txBody>
      </p:sp>
    </p:spTree>
    <p:extLst>
      <p:ext uri="{BB962C8B-B14F-4D97-AF65-F5344CB8AC3E}">
        <p14:creationId xmlns:p14="http://schemas.microsoft.com/office/powerpoint/2010/main" val="687343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D1CF15-8D91-4BDA-A476-9C823D7E53A2}"/>
              </a:ext>
            </a:extLst>
          </p:cNvPr>
          <p:cNvSpPr>
            <a:spLocks noGrp="1"/>
          </p:cNvSpPr>
          <p:nvPr>
            <p:ph type="title"/>
          </p:nvPr>
        </p:nvSpPr>
        <p:spPr/>
        <p:txBody>
          <a:bodyPr rtlCol="0">
            <a:normAutofit/>
          </a:bodyPr>
          <a:lstStyle/>
          <a:p>
            <a:pPr eaLnBrk="1" fontAlgn="auto" hangingPunct="1">
              <a:spcAft>
                <a:spcPts val="0"/>
              </a:spcAft>
              <a:defRPr/>
            </a:pPr>
            <a:br>
              <a:rPr lang="it-IT" dirty="0"/>
            </a:br>
            <a:endParaRPr lang="it-IT" dirty="0"/>
          </a:p>
        </p:txBody>
      </p:sp>
      <p:sp>
        <p:nvSpPr>
          <p:cNvPr id="3" name="Segnaposto contenuto 2">
            <a:extLst>
              <a:ext uri="{FF2B5EF4-FFF2-40B4-BE49-F238E27FC236}">
                <a16:creationId xmlns:a16="http://schemas.microsoft.com/office/drawing/2014/main" id="{3D95D67F-F4D5-402F-B910-39432868CF70}"/>
              </a:ext>
            </a:extLst>
          </p:cNvPr>
          <p:cNvSpPr>
            <a:spLocks noGrp="1"/>
          </p:cNvSpPr>
          <p:nvPr>
            <p:ph idx="1"/>
          </p:nvPr>
        </p:nvSpPr>
        <p:spPr/>
        <p:txBody>
          <a:bodyPr rtlCol="0">
            <a:normAutofit/>
          </a:bodyPr>
          <a:lstStyle/>
          <a:p>
            <a:pPr eaLnBrk="1" fontAlgn="auto" hangingPunct="1">
              <a:spcAft>
                <a:spcPts val="0"/>
              </a:spcAft>
              <a:defRPr/>
            </a:pPr>
            <a:r>
              <a:rPr lang="it-IT" dirty="0"/>
              <a:t>Assopisce conflitti interiori</a:t>
            </a:r>
          </a:p>
          <a:p>
            <a:pPr eaLnBrk="1" fontAlgn="auto" hangingPunct="1">
              <a:spcAft>
                <a:spcPts val="0"/>
              </a:spcAft>
              <a:defRPr/>
            </a:pPr>
            <a:r>
              <a:rPr lang="it-IT" dirty="0"/>
              <a:t>Ma poi li aumenta sempre più</a:t>
            </a:r>
          </a:p>
          <a:p>
            <a:pPr eaLnBrk="1" fontAlgn="auto" hangingPunct="1">
              <a:spcAft>
                <a:spcPts val="0"/>
              </a:spcAft>
              <a:defRPr/>
            </a:pPr>
            <a:r>
              <a:rPr lang="it-IT" dirty="0"/>
              <a:t>Induce rapide sensazioni</a:t>
            </a:r>
          </a:p>
          <a:p>
            <a:pPr eaLnBrk="1" fontAlgn="auto" hangingPunct="1">
              <a:spcAft>
                <a:spcPts val="0"/>
              </a:spcAft>
              <a:defRPr/>
            </a:pPr>
            <a:r>
              <a:rPr lang="it-IT" dirty="0"/>
              <a:t>E toglie la capacità di gioire delle piccole gratificazioni</a:t>
            </a:r>
          </a:p>
          <a:p>
            <a:pPr eaLnBrk="1" fontAlgn="auto" hangingPunct="1">
              <a:spcAft>
                <a:spcPts val="0"/>
              </a:spcAft>
              <a:defRPr/>
            </a:pPr>
            <a:r>
              <a:rPr lang="it-IT" dirty="0"/>
              <a:t>Induce novità </a:t>
            </a:r>
          </a:p>
          <a:p>
            <a:pPr eaLnBrk="1" fontAlgn="auto" hangingPunct="1">
              <a:spcAft>
                <a:spcPts val="0"/>
              </a:spcAft>
              <a:defRPr/>
            </a:pPr>
            <a:r>
              <a:rPr lang="it-IT" dirty="0"/>
              <a:t>E ti mette “a ruota”</a:t>
            </a:r>
          </a:p>
          <a:p>
            <a:pPr eaLnBrk="1" fontAlgn="auto" hangingPunct="1">
              <a:spcAft>
                <a:spcPts val="0"/>
              </a:spcAft>
              <a:defRPr/>
            </a:pPr>
            <a:r>
              <a:rPr lang="it-IT" dirty="0"/>
              <a:t> </a:t>
            </a:r>
          </a:p>
        </p:txBody>
      </p:sp>
    </p:spTree>
    <p:extLst>
      <p:ext uri="{BB962C8B-B14F-4D97-AF65-F5344CB8AC3E}">
        <p14:creationId xmlns:p14="http://schemas.microsoft.com/office/powerpoint/2010/main" val="7097698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3DFB32-89A0-46E6-9F08-0CE1EB17437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05147C6-FCB8-409D-9955-03ADDF0A07A1}"/>
              </a:ext>
            </a:extLst>
          </p:cNvPr>
          <p:cNvSpPr>
            <a:spLocks noGrp="1"/>
          </p:cNvSpPr>
          <p:nvPr>
            <p:ph idx="1"/>
          </p:nvPr>
        </p:nvSpPr>
        <p:spPr/>
        <p:txBody>
          <a:bodyPr>
            <a:normAutofit fontScale="77500" lnSpcReduction="20000"/>
          </a:bodyPr>
          <a:lstStyle/>
          <a:p>
            <a:r>
              <a:rPr lang="it-IT" dirty="0"/>
              <a:t>Vantaggi del rinforzo con gettoni:</a:t>
            </a:r>
          </a:p>
          <a:p>
            <a:r>
              <a:rPr lang="it-IT" dirty="0"/>
              <a:t>Possono essere distribuiti subito dopo l’emissione del comportamento e scambiati dopo con i </a:t>
            </a:r>
            <a:r>
              <a:rPr lang="it-IT" dirty="0" err="1"/>
              <a:t>rinforzatori</a:t>
            </a:r>
            <a:r>
              <a:rPr lang="it-IT" dirty="0"/>
              <a:t>, colmando  le dilazioni di tempo tra la risposta e l’ottenimento del </a:t>
            </a:r>
            <a:r>
              <a:rPr lang="it-IT" dirty="0" err="1"/>
              <a:t>rinforzatore</a:t>
            </a:r>
            <a:endParaRPr lang="it-IT" dirty="0"/>
          </a:p>
          <a:p>
            <a:endParaRPr lang="it-IT" dirty="0"/>
          </a:p>
          <a:p>
            <a:r>
              <a:rPr lang="it-IT" dirty="0"/>
              <a:t>Lavorando con gruppi di soggetti i gettoni rendono più facile la somministrazione dei </a:t>
            </a:r>
            <a:r>
              <a:rPr lang="it-IT" dirty="0" err="1"/>
              <a:t>rinforzatori</a:t>
            </a:r>
            <a:r>
              <a:rPr lang="it-IT" dirty="0"/>
              <a:t> in modo efficace</a:t>
            </a:r>
          </a:p>
          <a:p>
            <a:r>
              <a:rPr lang="it-IT" dirty="0"/>
              <a:t>Stabilire gli obiettivi (comportamenti target)</a:t>
            </a:r>
          </a:p>
          <a:p>
            <a:r>
              <a:rPr lang="it-IT" dirty="0"/>
              <a:t>Scegliere i </a:t>
            </a:r>
            <a:r>
              <a:rPr lang="it-IT" dirty="0" err="1"/>
              <a:t>rinforzatori</a:t>
            </a:r>
            <a:r>
              <a:rPr lang="it-IT" dirty="0"/>
              <a:t> di sostegno</a:t>
            </a:r>
          </a:p>
          <a:p>
            <a:r>
              <a:rPr lang="it-IT" dirty="0"/>
              <a:t>Scegliere il tipo di gettone da </a:t>
            </a:r>
            <a:r>
              <a:rPr lang="it-IT" dirty="0" err="1"/>
              <a:t>usare,maneggevole</a:t>
            </a:r>
            <a:r>
              <a:rPr lang="it-IT" dirty="0"/>
              <a:t> e allettante in numero congruo con predisposto il materiale dove riporlo</a:t>
            </a:r>
          </a:p>
          <a:p>
            <a:r>
              <a:rPr lang="it-IT" dirty="0"/>
              <a:t>Individuare l’aiuto disponibile se necessario</a:t>
            </a:r>
          </a:p>
          <a:p>
            <a:r>
              <a:rPr lang="it-IT" dirty="0"/>
              <a:t>Scegliere i luoghi</a:t>
            </a:r>
          </a:p>
          <a:p>
            <a:endParaRPr lang="it-IT" dirty="0"/>
          </a:p>
        </p:txBody>
      </p:sp>
    </p:spTree>
    <p:extLst>
      <p:ext uri="{BB962C8B-B14F-4D97-AF65-F5344CB8AC3E}">
        <p14:creationId xmlns:p14="http://schemas.microsoft.com/office/powerpoint/2010/main" val="237957882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CF75BE-9727-4D20-99BA-E9915F21698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93A8877-5D28-4F0F-94E1-7775BDA5A1D2}"/>
              </a:ext>
            </a:extLst>
          </p:cNvPr>
          <p:cNvSpPr>
            <a:spLocks noGrp="1"/>
          </p:cNvSpPr>
          <p:nvPr>
            <p:ph idx="1"/>
          </p:nvPr>
        </p:nvSpPr>
        <p:spPr/>
        <p:txBody>
          <a:bodyPr>
            <a:normAutofit/>
          </a:bodyPr>
          <a:lstStyle/>
          <a:p>
            <a:r>
              <a:rPr lang="it-IT" dirty="0"/>
              <a:t>d) Stabilire quanti gettoni verrà a costare ciascuna ricompensa attenendosi ai seguenti criteri: </a:t>
            </a:r>
          </a:p>
          <a:p>
            <a:r>
              <a:rPr lang="it-IT" dirty="0"/>
              <a:t>più una ricompensa piace più gettoni costerà</a:t>
            </a:r>
          </a:p>
          <a:p>
            <a:r>
              <a:rPr lang="it-IT" dirty="0"/>
              <a:t> con il variare dei gusti del soggetto durante il programma variare il costo in gettoni delle ricompense in modo da ristabilire l’ordine di preferenza</a:t>
            </a:r>
            <a:br>
              <a:rPr lang="it-IT" dirty="0"/>
            </a:br>
            <a:endParaRPr lang="it-IT" dirty="0"/>
          </a:p>
        </p:txBody>
      </p:sp>
    </p:spTree>
    <p:extLst>
      <p:ext uri="{BB962C8B-B14F-4D97-AF65-F5344CB8AC3E}">
        <p14:creationId xmlns:p14="http://schemas.microsoft.com/office/powerpoint/2010/main" val="18134959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F97034-E2BC-457F-87C9-3CBAAC368A9B}"/>
              </a:ext>
            </a:extLst>
          </p:cNvPr>
          <p:cNvSpPr>
            <a:spLocks noGrp="1"/>
          </p:cNvSpPr>
          <p:nvPr>
            <p:ph type="title"/>
          </p:nvPr>
        </p:nvSpPr>
        <p:spPr/>
        <p:txBody>
          <a:bodyPr/>
          <a:lstStyle/>
          <a:p>
            <a:r>
              <a:rPr lang="it-IT" dirty="0"/>
              <a:t>biofeedback</a:t>
            </a:r>
          </a:p>
        </p:txBody>
      </p:sp>
      <p:sp>
        <p:nvSpPr>
          <p:cNvPr id="3" name="Segnaposto contenuto 2">
            <a:extLst>
              <a:ext uri="{FF2B5EF4-FFF2-40B4-BE49-F238E27FC236}">
                <a16:creationId xmlns:a16="http://schemas.microsoft.com/office/drawing/2014/main" id="{E13215CD-196C-46A6-A8DB-532393F93A76}"/>
              </a:ext>
            </a:extLst>
          </p:cNvPr>
          <p:cNvSpPr>
            <a:spLocks noGrp="1"/>
          </p:cNvSpPr>
          <p:nvPr>
            <p:ph idx="1"/>
          </p:nvPr>
        </p:nvSpPr>
        <p:spPr/>
        <p:txBody>
          <a:bodyPr>
            <a:normAutofit fontScale="92500" lnSpcReduction="20000"/>
          </a:bodyPr>
          <a:lstStyle/>
          <a:p>
            <a:r>
              <a:rPr lang="it-IT" dirty="0"/>
              <a:t>Rappresenta una traduzione ed un’applicazione speciale del concetto di feedback. </a:t>
            </a:r>
          </a:p>
          <a:p>
            <a:r>
              <a:rPr lang="it-IT" dirty="0"/>
              <a:t>   </a:t>
            </a:r>
          </a:p>
          <a:p>
            <a:r>
              <a:rPr lang="it-IT" dirty="0"/>
              <a:t>Può essere definito come una tecnica che utilizza una strumentazione, in genere elettronica, per indicare all’individuo alcuni suoi eventi fisiologici interni, normali o anormali, sottoforma di segnali visivi o acustici, allo scopo di insegnargli a controllare tali eventi, altrimenti involontari o non percepibili, mediante il controllo dei segnali che gli vengono presentati.</a:t>
            </a:r>
            <a:br>
              <a:rPr lang="it-IT" dirty="0"/>
            </a:br>
            <a:br>
              <a:rPr lang="it-IT" dirty="0"/>
            </a:br>
            <a:endParaRPr lang="it-IT" dirty="0"/>
          </a:p>
          <a:p>
            <a:r>
              <a:rPr lang="it-IT" dirty="0"/>
              <a:t>Questa tecnica fa si che il controllo volontario dell’individuo chiuda un circuito aperto di feedback: da qui il termine artificioso di Biofeedback (</a:t>
            </a:r>
            <a:r>
              <a:rPr lang="it-IT" dirty="0" err="1"/>
              <a:t>Basmajan</a:t>
            </a:r>
            <a:r>
              <a:rPr lang="it-IT" dirty="0"/>
              <a:t>, 1985) </a:t>
            </a:r>
          </a:p>
        </p:txBody>
      </p:sp>
    </p:spTree>
    <p:extLst>
      <p:ext uri="{BB962C8B-B14F-4D97-AF65-F5344CB8AC3E}">
        <p14:creationId xmlns:p14="http://schemas.microsoft.com/office/powerpoint/2010/main" val="326665484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C4BFFD-34BC-4068-AB0C-B18DF74CC718}"/>
              </a:ext>
            </a:extLst>
          </p:cNvPr>
          <p:cNvSpPr>
            <a:spLocks noGrp="1"/>
          </p:cNvSpPr>
          <p:nvPr>
            <p:ph type="title"/>
          </p:nvPr>
        </p:nvSpPr>
        <p:spPr/>
        <p:txBody>
          <a:bodyPr/>
          <a:lstStyle/>
          <a:p>
            <a:r>
              <a:rPr lang="it-IT" dirty="0" err="1"/>
              <a:t>Modeling</a:t>
            </a:r>
            <a:r>
              <a:rPr lang="it-IT" dirty="0"/>
              <a:t> training abilità sociali e training di assertività</a:t>
            </a:r>
          </a:p>
        </p:txBody>
      </p:sp>
      <p:sp>
        <p:nvSpPr>
          <p:cNvPr id="3" name="Segnaposto contenuto 2">
            <a:extLst>
              <a:ext uri="{FF2B5EF4-FFF2-40B4-BE49-F238E27FC236}">
                <a16:creationId xmlns:a16="http://schemas.microsoft.com/office/drawing/2014/main" id="{99AE3846-41D5-4B9C-A217-D948F89B9B5E}"/>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67689646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42606D-A07B-4CAD-8DC5-B92B2F5161F7}"/>
              </a:ext>
            </a:extLst>
          </p:cNvPr>
          <p:cNvSpPr>
            <a:spLocks noGrp="1"/>
          </p:cNvSpPr>
          <p:nvPr>
            <p:ph type="title"/>
          </p:nvPr>
        </p:nvSpPr>
        <p:spPr/>
        <p:txBody>
          <a:bodyPr rtlCol="0">
            <a:normAutofit fontScale="90000"/>
          </a:bodyPr>
          <a:lstStyle/>
          <a:p>
            <a:pPr eaLnBrk="1" fontAlgn="auto" hangingPunct="1">
              <a:spcAft>
                <a:spcPts val="0"/>
              </a:spcAft>
              <a:defRPr/>
            </a:pPr>
            <a:r>
              <a:rPr lang="it-IT" dirty="0">
                <a:solidFill>
                  <a:schemeClr val="bg1"/>
                </a:solidFill>
                <a:latin typeface="Times New Roman" pitchFamily="18" charset="0"/>
                <a:ea typeface="Times New Roman" pitchFamily="18" charset="0"/>
                <a:cs typeface="Times New Roman" pitchFamily="18" charset="0"/>
              </a:rPr>
              <a:t>"</a:t>
            </a:r>
            <a:r>
              <a:rPr lang="it-IT" b="1" dirty="0">
                <a:solidFill>
                  <a:schemeClr val="bg1"/>
                </a:solidFill>
                <a:latin typeface="Times New Roman" pitchFamily="18" charset="0"/>
                <a:ea typeface="Times New Roman" pitchFamily="18" charset="0"/>
                <a:cs typeface="Times New Roman" pitchFamily="18" charset="0"/>
              </a:rPr>
              <a:t>BASIC ID</a:t>
            </a:r>
            <a:r>
              <a:rPr lang="it-IT" dirty="0">
                <a:solidFill>
                  <a:schemeClr val="bg1"/>
                </a:solidFill>
                <a:latin typeface="Times New Roman" pitchFamily="18" charset="0"/>
                <a:ea typeface="Times New Roman" pitchFamily="18" charset="0"/>
                <a:cs typeface="Times New Roman" pitchFamily="18" charset="0"/>
              </a:rPr>
              <a:t>"</a:t>
            </a:r>
            <a:br>
              <a:rPr lang="it-IT" sz="1800" dirty="0">
                <a:latin typeface="Arial" pitchFamily="34" charset="0"/>
                <a:cs typeface="Arial" pitchFamily="34" charset="0"/>
              </a:rPr>
            </a:br>
            <a:endParaRPr lang="it-IT" dirty="0"/>
          </a:p>
        </p:txBody>
      </p:sp>
      <p:sp>
        <p:nvSpPr>
          <p:cNvPr id="3" name="Segnaposto contenuto 2">
            <a:extLst>
              <a:ext uri="{FF2B5EF4-FFF2-40B4-BE49-F238E27FC236}">
                <a16:creationId xmlns:a16="http://schemas.microsoft.com/office/drawing/2014/main" id="{3FE85038-605C-4DCD-9B7B-BECE8BC18BE2}"/>
              </a:ext>
            </a:extLst>
          </p:cNvPr>
          <p:cNvSpPr>
            <a:spLocks noGrp="1"/>
          </p:cNvSpPr>
          <p:nvPr>
            <p:ph idx="1"/>
          </p:nvPr>
        </p:nvSpPr>
        <p:spPr/>
        <p:txBody>
          <a:bodyPr rtlCol="0">
            <a:normAutofit fontScale="92500" lnSpcReduction="20000"/>
          </a:bodyPr>
          <a:lstStyle/>
          <a:p>
            <a:pPr marL="0" indent="0">
              <a:spcBef>
                <a:spcPct val="0"/>
              </a:spcBef>
              <a:buNone/>
              <a:defRPr/>
            </a:pPr>
            <a:r>
              <a:rPr lang="it-IT" dirty="0">
                <a:latin typeface="Times New Roman" pitchFamily="18" charset="0"/>
                <a:ea typeface="Times New Roman" pitchFamily="18" charset="0"/>
                <a:cs typeface="Times New Roman" pitchFamily="18" charset="0"/>
              </a:rPr>
              <a:t> </a:t>
            </a:r>
            <a:endParaRPr lang="it-IT" sz="1800" dirty="0">
              <a:solidFill>
                <a:schemeClr val="bg1"/>
              </a:solidFill>
              <a:latin typeface="Arial" pitchFamily="34" charset="0"/>
              <a:cs typeface="Arial" pitchFamily="34" charset="0"/>
            </a:endParaRPr>
          </a:p>
          <a:p>
            <a:pPr marL="0" indent="0">
              <a:spcBef>
                <a:spcPct val="0"/>
              </a:spcBef>
              <a:buNone/>
              <a:defRPr/>
            </a:pPr>
            <a:r>
              <a:rPr lang="it-IT" sz="4000" b="1" dirty="0" err="1">
                <a:solidFill>
                  <a:schemeClr val="bg1"/>
                </a:solidFill>
                <a:latin typeface="Times New Roman" pitchFamily="18" charset="0"/>
                <a:ea typeface="Times New Roman" pitchFamily="18" charset="0"/>
                <a:cs typeface="Times New Roman" pitchFamily="18" charset="0"/>
              </a:rPr>
              <a:t>B</a:t>
            </a:r>
            <a:r>
              <a:rPr lang="it-IT" dirty="0" err="1">
                <a:solidFill>
                  <a:schemeClr val="bg1"/>
                </a:solidFill>
                <a:latin typeface="Times New Roman" pitchFamily="18" charset="0"/>
                <a:ea typeface="Times New Roman" pitchFamily="18" charset="0"/>
                <a:cs typeface="Times New Roman" pitchFamily="18" charset="0"/>
              </a:rPr>
              <a:t>ehavior</a:t>
            </a:r>
            <a:r>
              <a:rPr lang="it-IT" dirty="0">
                <a:solidFill>
                  <a:schemeClr val="bg1"/>
                </a:solidFill>
                <a:latin typeface="Times New Roman" pitchFamily="18" charset="0"/>
                <a:ea typeface="Times New Roman" pitchFamily="18" charset="0"/>
                <a:cs typeface="Times New Roman" pitchFamily="18" charset="0"/>
              </a:rPr>
              <a:t> (Comportamento); </a:t>
            </a:r>
            <a:r>
              <a:rPr lang="it-IT" sz="1800" dirty="0">
                <a:solidFill>
                  <a:schemeClr val="bg1"/>
                </a:solidFill>
                <a:latin typeface="Times New Roman" pitchFamily="18" charset="0"/>
                <a:ea typeface="Times New Roman" pitchFamily="18" charset="0"/>
                <a:cs typeface="Times New Roman" pitchFamily="18" charset="0"/>
              </a:rPr>
              <a:t>intensità, frequenza, durata, conseguenze ed occasioni di comparsa </a:t>
            </a:r>
            <a:endParaRPr lang="it-IT" sz="1800" dirty="0">
              <a:solidFill>
                <a:schemeClr val="bg1"/>
              </a:solidFill>
              <a:latin typeface="Arial" pitchFamily="34" charset="0"/>
              <a:cs typeface="Arial" pitchFamily="34" charset="0"/>
            </a:endParaRPr>
          </a:p>
          <a:p>
            <a:pPr marL="0" indent="0">
              <a:spcBef>
                <a:spcPct val="0"/>
              </a:spcBef>
              <a:buNone/>
              <a:defRPr/>
            </a:pPr>
            <a:r>
              <a:rPr lang="it-IT" sz="4400" b="1" dirty="0" err="1">
                <a:solidFill>
                  <a:schemeClr val="bg1"/>
                </a:solidFill>
                <a:latin typeface="Times New Roman" pitchFamily="18" charset="0"/>
                <a:ea typeface="Times New Roman" pitchFamily="18" charset="0"/>
                <a:cs typeface="Times New Roman" pitchFamily="18" charset="0"/>
              </a:rPr>
              <a:t>A</a:t>
            </a:r>
            <a:r>
              <a:rPr lang="it-IT" dirty="0" err="1">
                <a:solidFill>
                  <a:schemeClr val="bg1"/>
                </a:solidFill>
                <a:latin typeface="Times New Roman" pitchFamily="18" charset="0"/>
                <a:ea typeface="Times New Roman" pitchFamily="18" charset="0"/>
                <a:cs typeface="Times New Roman" pitchFamily="18" charset="0"/>
              </a:rPr>
              <a:t>ffective</a:t>
            </a:r>
            <a:r>
              <a:rPr lang="it-IT" dirty="0">
                <a:solidFill>
                  <a:schemeClr val="bg1"/>
                </a:solidFill>
                <a:latin typeface="Times New Roman" pitchFamily="18" charset="0"/>
                <a:ea typeface="Times New Roman" pitchFamily="18" charset="0"/>
                <a:cs typeface="Times New Roman" pitchFamily="18" charset="0"/>
              </a:rPr>
              <a:t> </a:t>
            </a:r>
            <a:r>
              <a:rPr lang="it-IT" dirty="0" err="1">
                <a:solidFill>
                  <a:schemeClr val="bg1"/>
                </a:solidFill>
                <a:latin typeface="Times New Roman" pitchFamily="18" charset="0"/>
                <a:ea typeface="Times New Roman" pitchFamily="18" charset="0"/>
                <a:cs typeface="Times New Roman" pitchFamily="18" charset="0"/>
              </a:rPr>
              <a:t>processes</a:t>
            </a:r>
            <a:r>
              <a:rPr lang="it-IT" dirty="0">
                <a:solidFill>
                  <a:schemeClr val="bg1"/>
                </a:solidFill>
                <a:latin typeface="Times New Roman" pitchFamily="18" charset="0"/>
                <a:ea typeface="Times New Roman" pitchFamily="18" charset="0"/>
                <a:cs typeface="Times New Roman" pitchFamily="18" charset="0"/>
              </a:rPr>
              <a:t> (Processi emotivi); </a:t>
            </a:r>
            <a:r>
              <a:rPr lang="it-IT" sz="1800" dirty="0">
                <a:solidFill>
                  <a:schemeClr val="bg1"/>
                </a:solidFill>
                <a:latin typeface="Times New Roman" pitchFamily="18" charset="0"/>
                <a:ea typeface="Times New Roman" pitchFamily="18" charset="0"/>
                <a:cs typeface="Times New Roman" pitchFamily="18" charset="0"/>
              </a:rPr>
              <a:t>depressione, maniacalità, ansia</a:t>
            </a:r>
            <a:endParaRPr lang="it-IT" sz="1800" dirty="0">
              <a:solidFill>
                <a:schemeClr val="bg1"/>
              </a:solidFill>
              <a:latin typeface="Arial" pitchFamily="34" charset="0"/>
              <a:cs typeface="Arial" pitchFamily="34" charset="0"/>
            </a:endParaRPr>
          </a:p>
          <a:p>
            <a:pPr marL="0" indent="0">
              <a:spcBef>
                <a:spcPct val="0"/>
              </a:spcBef>
              <a:buNone/>
              <a:defRPr/>
            </a:pPr>
            <a:r>
              <a:rPr lang="it-IT" sz="4400" b="1" dirty="0" err="1">
                <a:solidFill>
                  <a:schemeClr val="bg1"/>
                </a:solidFill>
                <a:latin typeface="Times New Roman" pitchFamily="18" charset="0"/>
                <a:ea typeface="Times New Roman" pitchFamily="18" charset="0"/>
                <a:cs typeface="Times New Roman" pitchFamily="18" charset="0"/>
              </a:rPr>
              <a:t>S</a:t>
            </a:r>
            <a:r>
              <a:rPr lang="it-IT" dirty="0" err="1">
                <a:solidFill>
                  <a:schemeClr val="bg1"/>
                </a:solidFill>
                <a:latin typeface="Times New Roman" pitchFamily="18" charset="0"/>
                <a:ea typeface="Times New Roman" pitchFamily="18" charset="0"/>
                <a:cs typeface="Times New Roman" pitchFamily="18" charset="0"/>
              </a:rPr>
              <a:t>ensations</a:t>
            </a:r>
            <a:r>
              <a:rPr lang="it-IT" dirty="0">
                <a:solidFill>
                  <a:schemeClr val="bg1"/>
                </a:solidFill>
                <a:latin typeface="Times New Roman" pitchFamily="18" charset="0"/>
                <a:ea typeface="Times New Roman" pitchFamily="18" charset="0"/>
                <a:cs typeface="Times New Roman" pitchFamily="18" charset="0"/>
              </a:rPr>
              <a:t> (Sensazioni e funzionamento degli organi sensoriali); </a:t>
            </a:r>
            <a:endParaRPr lang="it-IT" sz="1800" dirty="0">
              <a:solidFill>
                <a:schemeClr val="bg1"/>
              </a:solidFill>
              <a:latin typeface="Arial" pitchFamily="34" charset="0"/>
              <a:cs typeface="Arial" pitchFamily="34" charset="0"/>
            </a:endParaRPr>
          </a:p>
          <a:p>
            <a:pPr marL="0" indent="0">
              <a:spcBef>
                <a:spcPct val="0"/>
              </a:spcBef>
              <a:buNone/>
              <a:defRPr/>
            </a:pPr>
            <a:r>
              <a:rPr lang="it-IT" sz="4400" b="1" dirty="0" err="1">
                <a:solidFill>
                  <a:schemeClr val="bg1"/>
                </a:solidFill>
                <a:latin typeface="Times New Roman" pitchFamily="18" charset="0"/>
                <a:ea typeface="Times New Roman" pitchFamily="18" charset="0"/>
                <a:cs typeface="Times New Roman" pitchFamily="18" charset="0"/>
              </a:rPr>
              <a:t>I</a:t>
            </a:r>
            <a:r>
              <a:rPr lang="it-IT" dirty="0" err="1">
                <a:solidFill>
                  <a:schemeClr val="bg1"/>
                </a:solidFill>
                <a:latin typeface="Times New Roman" pitchFamily="18" charset="0"/>
                <a:ea typeface="Times New Roman" pitchFamily="18" charset="0"/>
                <a:cs typeface="Times New Roman" pitchFamily="18" charset="0"/>
              </a:rPr>
              <a:t>mages</a:t>
            </a:r>
            <a:r>
              <a:rPr lang="it-IT" dirty="0">
                <a:solidFill>
                  <a:schemeClr val="bg1"/>
                </a:solidFill>
                <a:latin typeface="Times New Roman" pitchFamily="18" charset="0"/>
                <a:ea typeface="Times New Roman" pitchFamily="18" charset="0"/>
                <a:cs typeface="Times New Roman" pitchFamily="18" charset="0"/>
              </a:rPr>
              <a:t> (Immaginazione); </a:t>
            </a:r>
            <a:endParaRPr lang="it-IT" sz="1800" dirty="0">
              <a:solidFill>
                <a:schemeClr val="bg1"/>
              </a:solidFill>
              <a:latin typeface="Arial" pitchFamily="34" charset="0"/>
              <a:cs typeface="Arial" pitchFamily="34" charset="0"/>
            </a:endParaRPr>
          </a:p>
          <a:p>
            <a:pPr marL="0" indent="0">
              <a:spcBef>
                <a:spcPct val="0"/>
              </a:spcBef>
              <a:buNone/>
              <a:defRPr/>
            </a:pPr>
            <a:r>
              <a:rPr lang="it-IT" sz="4400" b="1" dirty="0" err="1">
                <a:solidFill>
                  <a:schemeClr val="bg1"/>
                </a:solidFill>
                <a:latin typeface="Times New Roman" pitchFamily="18" charset="0"/>
                <a:ea typeface="Times New Roman" pitchFamily="18" charset="0"/>
                <a:cs typeface="Times New Roman" pitchFamily="18" charset="0"/>
              </a:rPr>
              <a:t>C</a:t>
            </a:r>
            <a:r>
              <a:rPr lang="it-IT" dirty="0" err="1">
                <a:solidFill>
                  <a:schemeClr val="bg1"/>
                </a:solidFill>
                <a:latin typeface="Times New Roman" pitchFamily="18" charset="0"/>
                <a:ea typeface="Times New Roman" pitchFamily="18" charset="0"/>
                <a:cs typeface="Times New Roman" pitchFamily="18" charset="0"/>
              </a:rPr>
              <a:t>ognitions</a:t>
            </a:r>
            <a:r>
              <a:rPr lang="it-IT" dirty="0">
                <a:solidFill>
                  <a:schemeClr val="bg1"/>
                </a:solidFill>
                <a:latin typeface="Times New Roman" pitchFamily="18" charset="0"/>
                <a:ea typeface="Times New Roman" pitchFamily="18" charset="0"/>
                <a:cs typeface="Times New Roman" pitchFamily="18" charset="0"/>
              </a:rPr>
              <a:t> (Cognizioni); </a:t>
            </a:r>
            <a:r>
              <a:rPr lang="it-IT" sz="1800" dirty="0">
                <a:solidFill>
                  <a:schemeClr val="bg1"/>
                </a:solidFill>
                <a:latin typeface="Times New Roman" pitchFamily="18" charset="0"/>
                <a:ea typeface="Times New Roman" pitchFamily="18" charset="0"/>
                <a:cs typeface="Times New Roman" pitchFamily="18" charset="0"/>
                <a:hlinkClick r:id="rId2">
                  <a:extLst>
                    <a:ext uri="{A12FA001-AC4F-418D-AE19-62706E023703}">
                      <ahyp:hlinkClr xmlns:ahyp="http://schemas.microsoft.com/office/drawing/2018/hyperlinkcolor" val="tx"/>
                    </a:ext>
                  </a:extLst>
                </a:hlinkClick>
              </a:rPr>
              <a:t>Idee disfunzionali</a:t>
            </a:r>
            <a:r>
              <a:rPr lang="it-IT" sz="1800" dirty="0">
                <a:solidFill>
                  <a:schemeClr val="bg1"/>
                </a:solidFill>
                <a:latin typeface="Times New Roman" pitchFamily="18" charset="0"/>
                <a:ea typeface="Times New Roman" pitchFamily="18" charset="0"/>
                <a:cs typeface="Times New Roman" pitchFamily="18" charset="0"/>
              </a:rPr>
              <a:t>, distorsioni cognitive</a:t>
            </a:r>
            <a:r>
              <a:rPr lang="it-IT" dirty="0">
                <a:solidFill>
                  <a:schemeClr val="bg1"/>
                </a:solidFill>
                <a:latin typeface="Times New Roman" pitchFamily="18" charset="0"/>
                <a:ea typeface="Times New Roman" pitchFamily="18" charset="0"/>
                <a:cs typeface="Times New Roman" pitchFamily="18" charset="0"/>
              </a:rPr>
              <a:t> </a:t>
            </a:r>
            <a:endParaRPr lang="it-IT" sz="1800" dirty="0">
              <a:solidFill>
                <a:schemeClr val="bg1"/>
              </a:solidFill>
              <a:latin typeface="Arial" pitchFamily="34" charset="0"/>
              <a:cs typeface="Arial" pitchFamily="34" charset="0"/>
            </a:endParaRPr>
          </a:p>
          <a:p>
            <a:pPr marL="0" indent="0">
              <a:spcBef>
                <a:spcPct val="0"/>
              </a:spcBef>
              <a:buNone/>
              <a:defRPr/>
            </a:pPr>
            <a:r>
              <a:rPr lang="it-IT" sz="4400" b="1" dirty="0">
                <a:solidFill>
                  <a:schemeClr val="bg1"/>
                </a:solidFill>
                <a:latin typeface="Times New Roman" pitchFamily="18" charset="0"/>
                <a:ea typeface="Times New Roman" pitchFamily="18" charset="0"/>
                <a:cs typeface="Times New Roman" pitchFamily="18" charset="0"/>
              </a:rPr>
              <a:t>I</a:t>
            </a:r>
            <a:r>
              <a:rPr lang="it-IT" dirty="0">
                <a:solidFill>
                  <a:schemeClr val="bg1"/>
                </a:solidFill>
                <a:latin typeface="Times New Roman" pitchFamily="18" charset="0"/>
                <a:ea typeface="Times New Roman" pitchFamily="18" charset="0"/>
                <a:cs typeface="Times New Roman" pitchFamily="18" charset="0"/>
              </a:rPr>
              <a:t>nterpersonal Relations (Rapporti interpersonali);</a:t>
            </a:r>
            <a:endParaRPr lang="it-IT" sz="1800" dirty="0">
              <a:solidFill>
                <a:schemeClr val="bg1"/>
              </a:solidFill>
              <a:latin typeface="Arial" pitchFamily="34" charset="0"/>
              <a:cs typeface="Arial" pitchFamily="34" charset="0"/>
            </a:endParaRPr>
          </a:p>
          <a:p>
            <a:pPr marL="0" indent="0">
              <a:spcBef>
                <a:spcPct val="0"/>
              </a:spcBef>
              <a:buNone/>
              <a:defRPr/>
            </a:pPr>
            <a:r>
              <a:rPr lang="it-IT" sz="4400" b="1" dirty="0" err="1">
                <a:solidFill>
                  <a:schemeClr val="bg1"/>
                </a:solidFill>
                <a:latin typeface="Times New Roman" pitchFamily="18" charset="0"/>
                <a:ea typeface="Times New Roman" pitchFamily="18" charset="0"/>
                <a:cs typeface="Times New Roman" pitchFamily="18" charset="0"/>
              </a:rPr>
              <a:t>D</a:t>
            </a:r>
            <a:r>
              <a:rPr lang="it-IT" dirty="0" err="1">
                <a:solidFill>
                  <a:schemeClr val="bg1"/>
                </a:solidFill>
                <a:latin typeface="Times New Roman" pitchFamily="18" charset="0"/>
                <a:ea typeface="Times New Roman" pitchFamily="18" charset="0"/>
                <a:cs typeface="Times New Roman" pitchFamily="18" charset="0"/>
              </a:rPr>
              <a:t>rugs</a:t>
            </a:r>
            <a:r>
              <a:rPr lang="it-IT" dirty="0">
                <a:solidFill>
                  <a:schemeClr val="bg1"/>
                </a:solidFill>
                <a:latin typeface="Times New Roman" pitchFamily="18" charset="0"/>
                <a:ea typeface="Times New Roman" pitchFamily="18" charset="0"/>
                <a:cs typeface="Times New Roman" pitchFamily="18" charset="0"/>
              </a:rPr>
              <a:t> and </a:t>
            </a:r>
            <a:r>
              <a:rPr lang="it-IT" dirty="0" err="1">
                <a:solidFill>
                  <a:schemeClr val="bg1"/>
                </a:solidFill>
                <a:latin typeface="Times New Roman" pitchFamily="18" charset="0"/>
                <a:ea typeface="Times New Roman" pitchFamily="18" charset="0"/>
                <a:cs typeface="Times New Roman" pitchFamily="18" charset="0"/>
              </a:rPr>
              <a:t>Diet</a:t>
            </a:r>
            <a:r>
              <a:rPr lang="it-IT" dirty="0">
                <a:solidFill>
                  <a:schemeClr val="bg1"/>
                </a:solidFill>
                <a:latin typeface="Times New Roman" pitchFamily="18" charset="0"/>
                <a:ea typeface="Times New Roman" pitchFamily="18" charset="0"/>
                <a:cs typeface="Times New Roman" pitchFamily="18" charset="0"/>
              </a:rPr>
              <a:t> (ovvero, farmaci e dieta, in altre parole l'aspetto organico). </a:t>
            </a:r>
            <a:endParaRPr lang="it-IT" sz="1800" dirty="0">
              <a:solidFill>
                <a:schemeClr val="bg1"/>
              </a:solidFill>
              <a:latin typeface="Arial" pitchFamily="34" charset="0"/>
              <a:cs typeface="Arial" pitchFamily="34" charset="0"/>
            </a:endParaRPr>
          </a:p>
          <a:p>
            <a:pPr marL="0" indent="0">
              <a:spcBef>
                <a:spcPct val="0"/>
              </a:spcBef>
              <a:buNone/>
              <a:defRPr/>
            </a:pPr>
            <a:r>
              <a:rPr lang="it-IT" sz="1800" dirty="0">
                <a:solidFill>
                  <a:schemeClr val="bg1"/>
                </a:solidFill>
                <a:latin typeface="Arial" pitchFamily="34" charset="0"/>
                <a:ea typeface="Times New Roman" pitchFamily="18" charset="0"/>
                <a:cs typeface="Times New Roman" pitchFamily="18" charset="0"/>
                <a:hlinkClick r:id="rId3">
                  <a:extLst>
                    <a:ext uri="{A12FA001-AC4F-418D-AE19-62706E023703}">
                      <ahyp:hlinkClr xmlns:ahyp="http://schemas.microsoft.com/office/drawing/2018/hyperlinkcolor" val="tx"/>
                    </a:ext>
                  </a:extLst>
                </a:hlinkClick>
              </a:rPr>
              <a:t>CASE FORMULATION</a:t>
            </a:r>
            <a:endParaRPr lang="it-IT" sz="4400" dirty="0">
              <a:solidFill>
                <a:schemeClr val="bg1"/>
              </a:solidFill>
              <a:latin typeface="Arial" pitchFamily="34" charset="0"/>
              <a:cs typeface="Arial" pitchFamily="34" charset="0"/>
            </a:endParaRPr>
          </a:p>
          <a:p>
            <a:pPr eaLnBrk="1" fontAlgn="auto" hangingPunct="1">
              <a:spcAft>
                <a:spcPts val="0"/>
              </a:spcAft>
              <a:defRPr/>
            </a:pPr>
            <a:endParaRPr lang="it-IT"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DDB5EE90-A09A-4264-B584-A04D7594FC7C}"/>
              </a:ext>
            </a:extLst>
          </p:cNvPr>
          <p:cNvSpPr>
            <a:spLocks noGrp="1"/>
          </p:cNvSpPr>
          <p:nvPr>
            <p:ph type="title"/>
          </p:nvPr>
        </p:nvSpPr>
        <p:spPr/>
        <p:txBody>
          <a:bodyPr/>
          <a:lstStyle/>
          <a:p>
            <a:pPr eaLnBrk="1" hangingPunct="1"/>
            <a:endParaRPr lang="it-IT" altLang="it-IT"/>
          </a:p>
        </p:txBody>
      </p:sp>
      <p:sp>
        <p:nvSpPr>
          <p:cNvPr id="12291" name="Segnaposto contenuto 2">
            <a:extLst>
              <a:ext uri="{FF2B5EF4-FFF2-40B4-BE49-F238E27FC236}">
                <a16:creationId xmlns:a16="http://schemas.microsoft.com/office/drawing/2014/main" id="{53D67B30-EE67-40DF-8303-CEF545E3530C}"/>
              </a:ext>
            </a:extLst>
          </p:cNvPr>
          <p:cNvSpPr>
            <a:spLocks noGrp="1"/>
          </p:cNvSpPr>
          <p:nvPr>
            <p:ph idx="1"/>
          </p:nvPr>
        </p:nvSpPr>
        <p:spPr/>
        <p:txBody>
          <a:bodyPr/>
          <a:lstStyle/>
          <a:p>
            <a:pPr eaLnBrk="1" hangingPunct="1"/>
            <a:r>
              <a:rPr lang="it-IT" altLang="it-IT" b="1" dirty="0">
                <a:solidFill>
                  <a:schemeClr val="bg1"/>
                </a:solidFill>
              </a:rPr>
              <a:t>CASE FORMULATION</a:t>
            </a:r>
            <a:endParaRPr lang="it-IT" altLang="it-IT" dirty="0">
              <a:solidFill>
                <a:schemeClr val="bg1"/>
              </a:solidFill>
            </a:endParaRPr>
          </a:p>
          <a:p>
            <a:pPr eaLnBrk="1" hangingPunct="1"/>
            <a:r>
              <a:rPr lang="it-IT" altLang="it-IT" b="1" dirty="0">
                <a:solidFill>
                  <a:schemeClr val="bg1"/>
                </a:solidFill>
              </a:rPr>
              <a:t>i 4 P</a:t>
            </a:r>
            <a:r>
              <a:rPr lang="it-IT" altLang="it-IT" dirty="0">
                <a:solidFill>
                  <a:schemeClr val="bg1"/>
                </a:solidFill>
              </a:rPr>
              <a:t>: </a:t>
            </a:r>
          </a:p>
          <a:p>
            <a:pPr eaLnBrk="1" hangingPunct="1"/>
            <a:r>
              <a:rPr lang="it-IT" altLang="it-IT" dirty="0">
                <a:solidFill>
                  <a:schemeClr val="bg1"/>
                </a:solidFill>
              </a:rPr>
              <a:t>1) fattori </a:t>
            </a:r>
            <a:r>
              <a:rPr lang="it-IT" altLang="it-IT" b="1" dirty="0">
                <a:solidFill>
                  <a:schemeClr val="bg1"/>
                </a:solidFill>
              </a:rPr>
              <a:t>Predisponenti,</a:t>
            </a:r>
            <a:r>
              <a:rPr lang="it-IT" altLang="it-IT" dirty="0">
                <a:solidFill>
                  <a:schemeClr val="bg1"/>
                </a:solidFill>
              </a:rPr>
              <a:t> </a:t>
            </a:r>
          </a:p>
          <a:p>
            <a:pPr eaLnBrk="1" hangingPunct="1"/>
            <a:r>
              <a:rPr lang="it-IT" altLang="it-IT" dirty="0">
                <a:solidFill>
                  <a:schemeClr val="bg1"/>
                </a:solidFill>
              </a:rPr>
              <a:t>2) fattori </a:t>
            </a:r>
            <a:r>
              <a:rPr lang="it-IT" altLang="it-IT" b="1" dirty="0">
                <a:solidFill>
                  <a:schemeClr val="bg1"/>
                </a:solidFill>
              </a:rPr>
              <a:t>Precipitanti</a:t>
            </a:r>
            <a:r>
              <a:rPr lang="it-IT" altLang="it-IT" dirty="0">
                <a:solidFill>
                  <a:schemeClr val="bg1"/>
                </a:solidFill>
              </a:rPr>
              <a:t>, </a:t>
            </a:r>
          </a:p>
          <a:p>
            <a:pPr eaLnBrk="1" hangingPunct="1"/>
            <a:r>
              <a:rPr lang="it-IT" altLang="it-IT" dirty="0">
                <a:solidFill>
                  <a:schemeClr val="bg1"/>
                </a:solidFill>
              </a:rPr>
              <a:t>3) fattori </a:t>
            </a:r>
            <a:r>
              <a:rPr lang="it-IT" altLang="it-IT" b="1" dirty="0">
                <a:solidFill>
                  <a:schemeClr val="bg1"/>
                </a:solidFill>
              </a:rPr>
              <a:t>Perpetuanti</a:t>
            </a:r>
            <a:r>
              <a:rPr lang="it-IT" altLang="it-IT" dirty="0">
                <a:solidFill>
                  <a:schemeClr val="bg1"/>
                </a:solidFill>
              </a:rPr>
              <a:t> </a:t>
            </a:r>
          </a:p>
          <a:p>
            <a:pPr eaLnBrk="1" hangingPunct="1"/>
            <a:r>
              <a:rPr lang="it-IT" altLang="it-IT" dirty="0">
                <a:solidFill>
                  <a:schemeClr val="bg1"/>
                </a:solidFill>
              </a:rPr>
              <a:t>4) fattori </a:t>
            </a:r>
            <a:r>
              <a:rPr lang="it-IT" altLang="it-IT" b="1" dirty="0">
                <a:solidFill>
                  <a:schemeClr val="bg1"/>
                </a:solidFill>
              </a:rPr>
              <a:t>Protettivi.</a:t>
            </a:r>
            <a:endParaRPr lang="it-IT" altLang="it-IT" dirty="0">
              <a:solidFill>
                <a:schemeClr val="bg1"/>
              </a:solidFill>
            </a:endParaRPr>
          </a:p>
          <a:p>
            <a:pPr eaLnBrk="1" hangingPunct="1"/>
            <a:r>
              <a:rPr lang="it-IT" altLang="it-IT" dirty="0">
                <a:solidFill>
                  <a:schemeClr val="bg1"/>
                </a:solidFill>
              </a:rPr>
              <a:t> </a:t>
            </a:r>
          </a:p>
          <a:p>
            <a:pPr eaLnBrk="1" hangingPunct="1"/>
            <a:endParaRPr lang="it-IT" altLang="it-IT"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01B69415-CA5B-4BA3-BA9C-CAE1B2167495}"/>
              </a:ext>
            </a:extLst>
          </p:cNvPr>
          <p:cNvSpPr>
            <a:spLocks noGrp="1"/>
          </p:cNvSpPr>
          <p:nvPr>
            <p:ph type="title"/>
          </p:nvPr>
        </p:nvSpPr>
        <p:spPr/>
        <p:txBody>
          <a:bodyPr/>
          <a:lstStyle/>
          <a:p>
            <a:pPr eaLnBrk="1" hangingPunct="1"/>
            <a:r>
              <a:rPr lang="it-IT" altLang="it-IT"/>
              <a:t>Il circolo dell’ansia</a:t>
            </a:r>
          </a:p>
        </p:txBody>
      </p:sp>
      <p:sp>
        <p:nvSpPr>
          <p:cNvPr id="3" name="Segnaposto contenuto 2">
            <a:extLst>
              <a:ext uri="{FF2B5EF4-FFF2-40B4-BE49-F238E27FC236}">
                <a16:creationId xmlns:a16="http://schemas.microsoft.com/office/drawing/2014/main" id="{5EA79225-8344-435C-8C36-721430AC864C}"/>
              </a:ext>
            </a:extLst>
          </p:cNvPr>
          <p:cNvSpPr>
            <a:spLocks noGrp="1"/>
          </p:cNvSpPr>
          <p:nvPr>
            <p:ph idx="1"/>
          </p:nvPr>
        </p:nvSpPr>
        <p:spPr>
          <a:xfrm>
            <a:off x="787729" y="982684"/>
            <a:ext cx="10972800" cy="4525963"/>
          </a:xfrm>
        </p:spPr>
        <p:txBody>
          <a:bodyPr rtlCol="0">
            <a:normAutofit fontScale="77500" lnSpcReduction="20000"/>
          </a:bodyPr>
          <a:lstStyle/>
          <a:p>
            <a:pPr eaLnBrk="1" fontAlgn="auto" hangingPunct="1">
              <a:spcAft>
                <a:spcPts val="0"/>
              </a:spcAft>
              <a:buNone/>
              <a:defRPr/>
            </a:pPr>
            <a:endParaRPr lang="it-IT" dirty="0"/>
          </a:p>
          <a:p>
            <a:pPr eaLnBrk="1" fontAlgn="auto" hangingPunct="1">
              <a:spcAft>
                <a:spcPts val="0"/>
              </a:spcAft>
              <a:buNone/>
              <a:defRPr/>
            </a:pPr>
            <a:r>
              <a:rPr lang="x-none" dirty="0"/>
              <a:t> </a:t>
            </a:r>
            <a:endParaRPr lang="it-IT" dirty="0"/>
          </a:p>
          <a:p>
            <a:pPr eaLnBrk="1" fontAlgn="auto" hangingPunct="1">
              <a:spcAft>
                <a:spcPts val="0"/>
              </a:spcAft>
              <a:buNone/>
              <a:defRPr/>
            </a:pPr>
            <a:r>
              <a:rPr lang="it-IT" dirty="0">
                <a:solidFill>
                  <a:schemeClr val="bg1"/>
                </a:solidFill>
              </a:rPr>
              <a:t>Se</a:t>
            </a:r>
            <a:r>
              <a:rPr lang="x-none" dirty="0">
                <a:solidFill>
                  <a:schemeClr val="bg1"/>
                </a:solidFill>
              </a:rPr>
              <a:t>nsazioni corporee</a:t>
            </a:r>
            <a:endParaRPr lang="it-IT" dirty="0">
              <a:solidFill>
                <a:schemeClr val="bg1"/>
              </a:solidFill>
            </a:endParaRPr>
          </a:p>
          <a:p>
            <a:pPr eaLnBrk="1" fontAlgn="auto" hangingPunct="1">
              <a:spcAft>
                <a:spcPts val="0"/>
              </a:spcAft>
              <a:defRPr/>
            </a:pPr>
            <a:r>
              <a:rPr lang="it-IT" dirty="0">
                <a:solidFill>
                  <a:schemeClr val="bg1"/>
                </a:solidFill>
              </a:rPr>
              <a:t>Stimolo attivante (pensieri / immagini / situazioni / sensazioni corporee)</a:t>
            </a:r>
          </a:p>
          <a:p>
            <a:pPr eaLnBrk="1" fontAlgn="auto" hangingPunct="1">
              <a:spcAft>
                <a:spcPts val="0"/>
              </a:spcAft>
              <a:defRPr/>
            </a:pPr>
            <a:r>
              <a:rPr lang="x-none" dirty="0">
                <a:solidFill>
                  <a:schemeClr val="bg1"/>
                </a:solidFill>
              </a:rPr>
              <a:t> Percezione di pericolo</a:t>
            </a:r>
            <a:endParaRPr lang="it-IT" dirty="0">
              <a:solidFill>
                <a:schemeClr val="bg1"/>
              </a:solidFill>
            </a:endParaRPr>
          </a:p>
          <a:p>
            <a:pPr eaLnBrk="1" fontAlgn="auto" hangingPunct="1">
              <a:spcAft>
                <a:spcPts val="0"/>
              </a:spcAft>
              <a:defRPr/>
            </a:pPr>
            <a:r>
              <a:rPr lang="it-IT" dirty="0">
                <a:solidFill>
                  <a:schemeClr val="bg1"/>
                </a:solidFill>
              </a:rPr>
              <a:t>Fuga o evitamento o </a:t>
            </a:r>
            <a:r>
              <a:rPr lang="it-IT" dirty="0" err="1">
                <a:solidFill>
                  <a:schemeClr val="bg1"/>
                </a:solidFill>
              </a:rPr>
              <a:t>freezing</a:t>
            </a:r>
            <a:endParaRPr lang="it-IT" dirty="0">
              <a:solidFill>
                <a:schemeClr val="bg1"/>
              </a:solidFill>
            </a:endParaRPr>
          </a:p>
          <a:p>
            <a:pPr eaLnBrk="1" fontAlgn="auto" hangingPunct="1">
              <a:spcAft>
                <a:spcPts val="0"/>
              </a:spcAft>
              <a:defRPr/>
            </a:pPr>
            <a:r>
              <a:rPr lang="x-none" dirty="0">
                <a:solidFill>
                  <a:schemeClr val="bg1"/>
                </a:solidFill>
              </a:rPr>
              <a:t>Apprensione / paura</a:t>
            </a:r>
            <a:endParaRPr lang="it-IT" dirty="0">
              <a:solidFill>
                <a:schemeClr val="bg1"/>
              </a:solidFill>
            </a:endParaRPr>
          </a:p>
          <a:p>
            <a:pPr eaLnBrk="1" fontAlgn="auto" hangingPunct="1">
              <a:spcAft>
                <a:spcPts val="0"/>
              </a:spcAft>
              <a:defRPr/>
            </a:pPr>
            <a:r>
              <a:rPr lang="x-none" dirty="0">
                <a:solidFill>
                  <a:schemeClr val="bg1"/>
                </a:solidFill>
              </a:rPr>
              <a:t>Respiro affannoso</a:t>
            </a:r>
            <a:endParaRPr lang="it-IT" dirty="0">
              <a:solidFill>
                <a:schemeClr val="bg1"/>
              </a:solidFill>
            </a:endParaRPr>
          </a:p>
          <a:p>
            <a:pPr eaLnBrk="1" fontAlgn="auto" hangingPunct="1">
              <a:spcAft>
                <a:spcPts val="0"/>
              </a:spcAft>
              <a:defRPr/>
            </a:pPr>
            <a:r>
              <a:rPr lang="x-none" dirty="0">
                <a:solidFill>
                  <a:schemeClr val="bg1"/>
                </a:solidFill>
              </a:rPr>
              <a:t>Sensazioni corporee</a:t>
            </a:r>
            <a:endParaRPr lang="it-IT" dirty="0">
              <a:solidFill>
                <a:schemeClr val="bg1"/>
              </a:solidFill>
            </a:endParaRPr>
          </a:p>
          <a:p>
            <a:pPr eaLnBrk="1" fontAlgn="auto" hangingPunct="1">
              <a:spcAft>
                <a:spcPts val="0"/>
              </a:spcAft>
              <a:defRPr/>
            </a:pPr>
            <a:r>
              <a:rPr lang="x-none" dirty="0">
                <a:solidFill>
                  <a:schemeClr val="bg1"/>
                </a:solidFill>
              </a:rPr>
              <a:t>Pensieri che le sensazioni corporee </a:t>
            </a:r>
            <a:r>
              <a:rPr lang="it-IT" dirty="0">
                <a:solidFill>
                  <a:schemeClr val="bg1"/>
                </a:solidFill>
              </a:rPr>
              <a:t>sia</a:t>
            </a:r>
            <a:r>
              <a:rPr lang="x-none" dirty="0">
                <a:solidFill>
                  <a:schemeClr val="bg1"/>
                </a:solidFill>
              </a:rPr>
              <a:t>no segno di una catastrofe</a:t>
            </a:r>
            <a:endParaRPr lang="it-IT" dirty="0">
              <a:solidFill>
                <a:schemeClr val="bg1"/>
              </a:solidFill>
            </a:endParaRPr>
          </a:p>
          <a:p>
            <a:pPr eaLnBrk="1" fontAlgn="auto" hangingPunct="1">
              <a:spcAft>
                <a:spcPts val="0"/>
              </a:spcAft>
              <a:defRPr/>
            </a:pPr>
            <a:r>
              <a:rPr lang="x-none" dirty="0">
                <a:solidFill>
                  <a:schemeClr val="bg1"/>
                </a:solidFill>
              </a:rPr>
              <a:t>Percezione di pericolo</a:t>
            </a:r>
            <a:endParaRPr lang="it-IT" dirty="0">
              <a:solidFill>
                <a:schemeClr val="bg1"/>
              </a:solidFill>
            </a:endParaRPr>
          </a:p>
          <a:p>
            <a:pPr eaLnBrk="1" fontAlgn="auto" hangingPunct="1">
              <a:spcAft>
                <a:spcPts val="0"/>
              </a:spcAft>
              <a:defRPr/>
            </a:pPr>
            <a:endParaRPr lang="it-IT" dirty="0">
              <a:solidFill>
                <a:schemeClr val="bg1"/>
              </a:solidFill>
            </a:endParaRPr>
          </a:p>
          <a:p>
            <a:pPr eaLnBrk="1" fontAlgn="auto" hangingPunct="1">
              <a:spcAft>
                <a:spcPts val="0"/>
              </a:spcAft>
              <a:defRPr/>
            </a:pPr>
            <a:endParaRPr lang="it-IT"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D28A956E-160B-4481-BAAA-BB9EDAB81547}"/>
              </a:ext>
            </a:extLst>
          </p:cNvPr>
          <p:cNvSpPr>
            <a:spLocks noGrp="1"/>
          </p:cNvSpPr>
          <p:nvPr>
            <p:ph type="title"/>
          </p:nvPr>
        </p:nvSpPr>
        <p:spPr/>
        <p:txBody>
          <a:bodyPr/>
          <a:lstStyle/>
          <a:p>
            <a:pPr eaLnBrk="1" hangingPunct="1"/>
            <a:endParaRPr lang="it-IT" altLang="it-IT"/>
          </a:p>
        </p:txBody>
      </p:sp>
      <p:sp>
        <p:nvSpPr>
          <p:cNvPr id="3" name="Segnaposto contenuto 2">
            <a:extLst>
              <a:ext uri="{FF2B5EF4-FFF2-40B4-BE49-F238E27FC236}">
                <a16:creationId xmlns:a16="http://schemas.microsoft.com/office/drawing/2014/main" id="{919AF8BA-0F75-480C-96C7-1C798FA7B0AE}"/>
              </a:ext>
            </a:extLst>
          </p:cNvPr>
          <p:cNvSpPr>
            <a:spLocks noGrp="1"/>
          </p:cNvSpPr>
          <p:nvPr>
            <p:ph idx="1"/>
          </p:nvPr>
        </p:nvSpPr>
        <p:spPr/>
        <p:txBody>
          <a:bodyPr rtlCol="0">
            <a:normAutofit lnSpcReduction="10000"/>
          </a:bodyPr>
          <a:lstStyle/>
          <a:p>
            <a:pPr eaLnBrk="1" fontAlgn="auto" hangingPunct="1">
              <a:spcAft>
                <a:spcPts val="0"/>
              </a:spcAft>
              <a:defRPr/>
            </a:pPr>
            <a:r>
              <a:rPr lang="it-IT" dirty="0">
                <a:solidFill>
                  <a:schemeClr val="bg1"/>
                </a:solidFill>
              </a:rPr>
              <a:t>Si può intervenire:</a:t>
            </a:r>
          </a:p>
          <a:p>
            <a:pPr eaLnBrk="1" fontAlgn="auto" hangingPunct="1">
              <a:spcAft>
                <a:spcPts val="0"/>
              </a:spcAft>
              <a:defRPr/>
            </a:pPr>
            <a:r>
              <a:rPr lang="it-IT" dirty="0">
                <a:solidFill>
                  <a:schemeClr val="bg1"/>
                </a:solidFill>
              </a:rPr>
              <a:t>1) impedendo la fuga o l’evitamento  (esposizione, desensibilizzazione dal vivo)</a:t>
            </a:r>
          </a:p>
          <a:p>
            <a:pPr eaLnBrk="1" fontAlgn="auto" hangingPunct="1">
              <a:spcAft>
                <a:spcPts val="0"/>
              </a:spcAft>
              <a:defRPr/>
            </a:pPr>
            <a:r>
              <a:rPr lang="it-IT" dirty="0">
                <a:solidFill>
                  <a:schemeClr val="bg1"/>
                </a:solidFill>
              </a:rPr>
              <a:t>2) Riducendo le emozioni (esposizioni ripetute, </a:t>
            </a:r>
            <a:r>
              <a:rPr lang="it-IT" dirty="0" err="1">
                <a:solidFill>
                  <a:schemeClr val="bg1"/>
                </a:solidFill>
              </a:rPr>
              <a:t>modeling</a:t>
            </a:r>
            <a:r>
              <a:rPr lang="it-IT" dirty="0">
                <a:solidFill>
                  <a:schemeClr val="bg1"/>
                </a:solidFill>
              </a:rPr>
              <a:t>, farmaci ecc)</a:t>
            </a:r>
          </a:p>
          <a:p>
            <a:pPr eaLnBrk="1" fontAlgn="auto" hangingPunct="1">
              <a:spcAft>
                <a:spcPts val="0"/>
              </a:spcAft>
              <a:defRPr/>
            </a:pPr>
            <a:r>
              <a:rPr lang="it-IT" dirty="0">
                <a:solidFill>
                  <a:schemeClr val="bg1"/>
                </a:solidFill>
              </a:rPr>
              <a:t>3) modificando il modo di concepire gli stimoli (inclusi quelli interni; la metropolitana è utile e veloce, non una trappola per topi, tachicardia e sudorazione sono segni naturali non indici di ictus)</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EE389CAB-FBAC-4E2E-819D-12CE596AF76B}"/>
              </a:ext>
            </a:extLst>
          </p:cNvPr>
          <p:cNvSpPr>
            <a:spLocks noGrp="1"/>
          </p:cNvSpPr>
          <p:nvPr>
            <p:ph type="title"/>
          </p:nvPr>
        </p:nvSpPr>
        <p:spPr/>
        <p:txBody>
          <a:bodyPr/>
          <a:lstStyle/>
          <a:p>
            <a:pPr eaLnBrk="1" hangingPunct="1"/>
            <a:endParaRPr lang="it-IT" altLang="it-IT"/>
          </a:p>
        </p:txBody>
      </p:sp>
      <p:sp>
        <p:nvSpPr>
          <p:cNvPr id="15363" name="Segnaposto contenuto 2">
            <a:extLst>
              <a:ext uri="{FF2B5EF4-FFF2-40B4-BE49-F238E27FC236}">
                <a16:creationId xmlns:a16="http://schemas.microsoft.com/office/drawing/2014/main" id="{C84F428E-11F0-4AEE-B2CD-C01351CE305B}"/>
              </a:ext>
            </a:extLst>
          </p:cNvPr>
          <p:cNvSpPr>
            <a:spLocks noGrp="1"/>
          </p:cNvSpPr>
          <p:nvPr>
            <p:ph idx="1"/>
          </p:nvPr>
        </p:nvSpPr>
        <p:spPr/>
        <p:txBody>
          <a:bodyPr/>
          <a:lstStyle/>
          <a:p>
            <a:pPr eaLnBrk="1" hangingPunct="1"/>
            <a:r>
              <a:rPr lang="it-IT" altLang="it-IT" dirty="0">
                <a:solidFill>
                  <a:schemeClr val="bg1"/>
                </a:solidFill>
              </a:rPr>
              <a:t>Eroina gratificante per alcuni, </a:t>
            </a:r>
          </a:p>
          <a:p>
            <a:pPr eaLnBrk="1" hangingPunct="1"/>
            <a:r>
              <a:rPr lang="it-IT" altLang="it-IT" dirty="0">
                <a:solidFill>
                  <a:schemeClr val="bg1"/>
                </a:solidFill>
              </a:rPr>
              <a:t>conflittuale per altri, </a:t>
            </a:r>
          </a:p>
          <a:p>
            <a:pPr eaLnBrk="1" hangingPunct="1"/>
            <a:r>
              <a:rPr lang="it-IT" altLang="it-IT" dirty="0">
                <a:solidFill>
                  <a:schemeClr val="bg1"/>
                </a:solidFill>
              </a:rPr>
              <a:t>punitiva per altri (es. vomito, sensazione di perdere il controllo </a:t>
            </a:r>
            <a:r>
              <a:rPr lang="it-IT" altLang="it-IT" dirty="0" err="1">
                <a:solidFill>
                  <a:schemeClr val="bg1"/>
                </a:solidFill>
              </a:rPr>
              <a:t>ecc</a:t>
            </a:r>
            <a:r>
              <a:rPr lang="it-IT" altLang="it-IT" dirty="0">
                <a:solidFill>
                  <a:schemeClr val="bg1"/>
                </a:solidFill>
              </a:rPr>
              <a:t>) </a:t>
            </a:r>
          </a:p>
          <a:p>
            <a:pPr eaLnBrk="1" hangingPunct="1"/>
            <a:r>
              <a:rPr lang="it-IT" altLang="it-IT" dirty="0">
                <a:solidFill>
                  <a:schemeClr val="bg1"/>
                </a:solidFill>
              </a:rPr>
              <a:t>su cento che la provano la prima volta 70 non diventano tossicodipendenti.</a:t>
            </a:r>
          </a:p>
          <a:p>
            <a:pPr eaLnBrk="1" hangingPunct="1"/>
            <a:endParaRPr lang="it-IT" altLang="it-IT"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accent1">
            <a:alpha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A215BB-4539-4830-A387-BE83E312AF39}"/>
              </a:ext>
            </a:extLst>
          </p:cNvPr>
          <p:cNvSpPr>
            <a:spLocks noGrp="1"/>
          </p:cNvSpPr>
          <p:nvPr>
            <p:ph type="title"/>
          </p:nvPr>
        </p:nvSpPr>
        <p:spPr/>
        <p:txBody>
          <a:bodyPr rtlCol="0">
            <a:normAutofit fontScale="90000"/>
          </a:bodyPr>
          <a:lstStyle/>
          <a:p>
            <a:pPr eaLnBrk="1" fontAlgn="auto" hangingPunct="1">
              <a:spcAft>
                <a:spcPts val="0"/>
              </a:spcAft>
              <a:defRPr/>
            </a:pPr>
            <a:r>
              <a:rPr lang="it-IT" dirty="0">
                <a:solidFill>
                  <a:schemeClr val="bg1"/>
                </a:solidFill>
              </a:rPr>
              <a:t>Rinforzo positivo</a:t>
            </a:r>
            <a:br>
              <a:rPr lang="it-IT" dirty="0"/>
            </a:br>
            <a:endParaRPr lang="it-IT" dirty="0"/>
          </a:p>
        </p:txBody>
      </p:sp>
      <p:sp>
        <p:nvSpPr>
          <p:cNvPr id="16387" name="Segnaposto contenuto 2">
            <a:extLst>
              <a:ext uri="{FF2B5EF4-FFF2-40B4-BE49-F238E27FC236}">
                <a16:creationId xmlns:a16="http://schemas.microsoft.com/office/drawing/2014/main" id="{9EB63342-FB97-43F2-93A1-C289B7BE6215}"/>
              </a:ext>
            </a:extLst>
          </p:cNvPr>
          <p:cNvSpPr>
            <a:spLocks noGrp="1"/>
          </p:cNvSpPr>
          <p:nvPr>
            <p:ph idx="1"/>
          </p:nvPr>
        </p:nvSpPr>
        <p:spPr/>
        <p:txBody>
          <a:bodyPr/>
          <a:lstStyle/>
          <a:p>
            <a:pPr eaLnBrk="1" hangingPunct="1"/>
            <a:r>
              <a:rPr lang="it-IT" altLang="it-IT" dirty="0">
                <a:solidFill>
                  <a:schemeClr val="bg1"/>
                </a:solidFill>
              </a:rPr>
              <a:t>Stimolo percepito come gratificante e che aumenta la frequenza dei comportamenti che lo avevano preceduto </a:t>
            </a:r>
          </a:p>
          <a:p>
            <a:pPr eaLnBrk="1" hangingPunct="1"/>
            <a:r>
              <a:rPr lang="it-IT" altLang="it-IT" dirty="0">
                <a:solidFill>
                  <a:schemeClr val="bg1"/>
                </a:solidFill>
              </a:rPr>
              <a:t>Le droghe, per essere tali, hanno capacità rinforzanti</a:t>
            </a:r>
          </a:p>
          <a:p>
            <a:pPr eaLnBrk="1" hangingPunct="1"/>
            <a:r>
              <a:rPr lang="it-IT" altLang="it-IT" dirty="0">
                <a:solidFill>
                  <a:schemeClr val="bg1"/>
                </a:solidFill>
              </a:rPr>
              <a:t> In terapia utile rinforzare comportamenti che poi siano rinforzati naturalmente</a:t>
            </a:r>
          </a:p>
          <a:p>
            <a:pPr eaLnBrk="1" hangingPunct="1"/>
            <a:endParaRPr lang="it-IT" altLang="it-IT" dirty="0"/>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1251</TotalTime>
  <Words>13493</Words>
  <Application>Microsoft Office PowerPoint</Application>
  <PresentationFormat>Widescreen</PresentationFormat>
  <Paragraphs>893</Paragraphs>
  <Slides>197</Slides>
  <Notes>2</Notes>
  <HiddenSlides>0</HiddenSlides>
  <MMClips>0</MMClips>
  <ScaleCrop>false</ScaleCrop>
  <HeadingPairs>
    <vt:vector size="6" baseType="variant">
      <vt:variant>
        <vt:lpstr>Caratteri utilizzati</vt:lpstr>
      </vt:variant>
      <vt:variant>
        <vt:i4>4</vt:i4>
      </vt:variant>
      <vt:variant>
        <vt:lpstr>Tema</vt:lpstr>
      </vt:variant>
      <vt:variant>
        <vt:i4>3</vt:i4>
      </vt:variant>
      <vt:variant>
        <vt:lpstr>Titoli diapositive</vt:lpstr>
      </vt:variant>
      <vt:variant>
        <vt:i4>197</vt:i4>
      </vt:variant>
    </vt:vector>
  </HeadingPairs>
  <TitlesOfParts>
    <vt:vector size="204" baseType="lpstr">
      <vt:lpstr>Arial</vt:lpstr>
      <vt:lpstr>Calibri</vt:lpstr>
      <vt:lpstr>Calibri Light</vt:lpstr>
      <vt:lpstr>Times New Roman</vt:lpstr>
      <vt:lpstr>Tema di Office</vt:lpstr>
      <vt:lpstr>1_Tema di Office</vt:lpstr>
      <vt:lpstr>2_Tema di Office</vt:lpstr>
      <vt:lpstr>L approccio comportamentale OGGI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DROGA, TRAPPOLA PAVLOVIANA</vt:lpstr>
      <vt:lpstr> </vt:lpstr>
      <vt:lpstr>Presentazione standard di PowerPoint</vt:lpstr>
      <vt:lpstr>Presentazione standard di PowerPoint</vt:lpstr>
      <vt:lpstr>Presentazione standard di PowerPoint</vt:lpstr>
      <vt:lpstr>Presentazione standard di PowerPoint</vt:lpstr>
      <vt:lpstr>L approccio multimodale di Arnold Lazarus </vt:lpstr>
      <vt:lpstr>"BASIC ID"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Tecniche che aumentano la probabilità di emissione di un comportamento: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Esposizione graduata in vivo </vt:lpstr>
      <vt:lpstr>Esposizione enterocettiva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Tecniche avversive</vt:lpstr>
      <vt:lpstr>Presentazione standard di PowerPoint</vt:lpstr>
      <vt:lpstr>CONDIZIONAMENTO OPERANTE</vt:lpstr>
      <vt:lpstr>Rinforzo, Shaping, Chaining, Prompting,  Fading, Matching </vt:lpstr>
      <vt:lpstr>Presentazione standard di PowerPoint</vt:lpstr>
      <vt:lpstr>Presentazione standard di PowerPoint</vt:lpstr>
      <vt:lpstr>Presentazione standard di PowerPoint</vt:lpstr>
      <vt:lpstr>Presentazione standard di PowerPoint</vt:lpstr>
      <vt:lpstr>Presentazione standard di PowerPoint</vt:lpstr>
      <vt:lpstr>RINFORZI IN AZIENDA</vt:lpstr>
      <vt:lpstr>Presentazione standard di PowerPoint</vt:lpstr>
      <vt:lpstr> GENERALIZZAZIONE</vt:lpstr>
      <vt:lpstr>SHAPING</vt:lpstr>
      <vt:lpstr>Presentazione standard di PowerPoint</vt:lpstr>
      <vt:lpstr>Presentazione standard di PowerPoint</vt:lpstr>
      <vt:lpstr>Presentazione standard di PowerPoint</vt:lpstr>
      <vt:lpstr>chaining</vt:lpstr>
      <vt:lpstr>Presentazione standard di PowerPoint</vt:lpstr>
      <vt:lpstr>Presentazione standard di PowerPoint</vt:lpstr>
      <vt:lpstr>PROMPTING</vt:lpstr>
      <vt:lpstr>Presentazione standard di PowerPoint</vt:lpstr>
      <vt:lpstr>Presentazione standard di PowerPoint</vt:lpstr>
      <vt:lpstr>FADING</vt:lpstr>
      <vt:lpstr>MATCHING</vt:lpstr>
      <vt:lpstr>TECNICHE UTILI PER RIDURRE LA PROBABILITA’ DI EMISSIONE DI UN COMPORTAMENTO</vt:lpstr>
      <vt:lpstr>ESTINZIONE</vt:lpstr>
      <vt:lpstr>Presentazione standard di PowerPoint</vt:lpstr>
      <vt:lpstr>Presentazione standard di PowerPoint</vt:lpstr>
      <vt:lpstr>punizione</vt:lpstr>
      <vt:lpstr>Presentazione standard di PowerPoint</vt:lpstr>
      <vt:lpstr>Presentazione standard di PowerPoint</vt:lpstr>
      <vt:lpstr>Presentazione standard di PowerPoint</vt:lpstr>
      <vt:lpstr>Time out</vt:lpstr>
      <vt:lpstr>Presentazione standard di PowerPoint</vt:lpstr>
      <vt:lpstr>overcorrection</vt:lpstr>
      <vt:lpstr>Arresto del pensiero</vt:lpstr>
      <vt:lpstr>Controllo degli stimoli</vt:lpstr>
      <vt:lpstr>Rinforzo differenziale</vt:lpstr>
      <vt:lpstr>Presentazione standard di PowerPoint</vt:lpstr>
      <vt:lpstr>Token economy</vt:lpstr>
      <vt:lpstr>Presentazione standard di PowerPoint</vt:lpstr>
      <vt:lpstr>Presentazione standard di PowerPoint</vt:lpstr>
      <vt:lpstr>biofeedback</vt:lpstr>
      <vt:lpstr>Modeling training abilità sociali e training di assertività</vt:lpstr>
      <vt:lpstr>"BASIC ID" </vt:lpstr>
      <vt:lpstr>Presentazione standard di PowerPoint</vt:lpstr>
      <vt:lpstr>Il circolo dell’ansia</vt:lpstr>
      <vt:lpstr>Presentazione standard di PowerPoint</vt:lpstr>
      <vt:lpstr>Presentazione standard di PowerPoint</vt:lpstr>
      <vt:lpstr>Rinforzo positivo </vt:lpstr>
      <vt:lpstr>Presentazione standard di PowerPoint</vt:lpstr>
      <vt:lpstr>AD OGNUNO I SUOI RINFORZI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Insidie del rinforzo positivo</vt:lpstr>
      <vt:lpstr>Estinzione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Shaping </vt:lpstr>
      <vt:lpstr>Presentazione standard di PowerPoint</vt:lpstr>
      <vt:lpstr>Presentazione standard di PowerPoint</vt:lpstr>
      <vt:lpstr>Rinforzo intermittente </vt:lpstr>
      <vt:lpstr>Presentazione standard di PowerPoint</vt:lpstr>
      <vt:lpstr>Rinforzo differenziale </vt:lpstr>
      <vt:lpstr>Presentazione standard di PowerPoint</vt:lpstr>
      <vt:lpstr>Presentazione standard di PowerPoint</vt:lpstr>
      <vt:lpstr>Presentazione standard di PowerPoint</vt:lpstr>
      <vt:lpstr>FORMULAZIONE DI SCOPI: </vt:lpstr>
      <vt:lpstr>Discriminazione dello stimolo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Fading </vt:lpstr>
      <vt:lpstr>Presentazione standard di PowerPoint</vt:lpstr>
      <vt:lpstr>Presentazione standard di PowerPoint</vt:lpstr>
      <vt:lpstr>Token economy, </vt:lpstr>
      <vt:lpstr>chaining </vt:lpstr>
      <vt:lpstr>TRAINING SPECIFICI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COMPORTAMENTISMO  </vt:lpstr>
      <vt:lpstr>I pionieri della formulazione del caso Victor MEYER </vt:lpstr>
      <vt:lpstr>La formulazione comportamentale - caratteristiche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 approccio comportamentale OGGI</dc:title>
  <dc:creator>FRANCESCO ROVETTO</dc:creator>
  <cp:lastModifiedBy>FRANCESCO ROVETTO</cp:lastModifiedBy>
  <cp:revision>22</cp:revision>
  <dcterms:created xsi:type="dcterms:W3CDTF">2021-02-27T20:03:48Z</dcterms:created>
  <dcterms:modified xsi:type="dcterms:W3CDTF">2022-07-10T14:55:19Z</dcterms:modified>
</cp:coreProperties>
</file>