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9" r:id="rId5"/>
    <p:sldId id="257" r:id="rId6"/>
    <p:sldId id="258" r:id="rId7"/>
    <p:sldId id="259" r:id="rId8"/>
    <p:sldId id="260" r:id="rId9"/>
    <p:sldId id="264" r:id="rId10"/>
    <p:sldId id="266" r:id="rId11"/>
    <p:sldId id="261" r:id="rId12"/>
    <p:sldId id="262" r:id="rId13"/>
    <p:sldId id="263" r:id="rId14"/>
    <p:sldId id="265" r:id="rId15"/>
    <p:sldId id="270" r:id="rId16"/>
    <p:sldId id="271" r:id="rId17"/>
    <p:sldId id="272" r:id="rId18"/>
    <p:sldId id="273" r:id="rId19"/>
    <p:sldId id="274" r:id="rId20"/>
    <p:sldId id="275" r:id="rId21"/>
    <p:sldId id="276" r:id="rId2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F4E092-DD85-415A-BDDF-C8075457C718}" v="7" dt="2026-02-03T13:23:58.8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48" y="3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custSel addSld modSld">
      <pc:chgData name="FRANCESCO ROVETTO" userId="5f88dbb262c9fade" providerId="LiveId" clId="{7F20A2AD-B8D6-474C-80DC-96F58A7F38F7}" dt="2026-02-03T13:23:58.829" v="40"/>
      <pc:docMkLst>
        <pc:docMk/>
      </pc:docMkLst>
      <pc:sldChg chg="setBg">
        <pc:chgData name="FRANCESCO ROVETTO" userId="5f88dbb262c9fade" providerId="LiveId" clId="{7F20A2AD-B8D6-474C-80DC-96F58A7F38F7}" dt="2026-02-03T13:23:58.829" v="40"/>
        <pc:sldMkLst>
          <pc:docMk/>
          <pc:sldMk cId="3952180789" sldId="256"/>
        </pc:sldMkLst>
      </pc:sldChg>
      <pc:sldChg chg="setBg">
        <pc:chgData name="FRANCESCO ROVETTO" userId="5f88dbb262c9fade" providerId="LiveId" clId="{7F20A2AD-B8D6-474C-80DC-96F58A7F38F7}" dt="2026-02-03T13:23:58.829" v="40"/>
        <pc:sldMkLst>
          <pc:docMk/>
          <pc:sldMk cId="1900898204" sldId="257"/>
        </pc:sldMkLst>
      </pc:sldChg>
      <pc:sldChg chg="setBg">
        <pc:chgData name="FRANCESCO ROVETTO" userId="5f88dbb262c9fade" providerId="LiveId" clId="{7F20A2AD-B8D6-474C-80DC-96F58A7F38F7}" dt="2026-02-03T13:23:58.829" v="40"/>
        <pc:sldMkLst>
          <pc:docMk/>
          <pc:sldMk cId="3459552606" sldId="258"/>
        </pc:sldMkLst>
      </pc:sldChg>
      <pc:sldChg chg="setBg">
        <pc:chgData name="FRANCESCO ROVETTO" userId="5f88dbb262c9fade" providerId="LiveId" clId="{7F20A2AD-B8D6-474C-80DC-96F58A7F38F7}" dt="2026-02-03T13:23:58.829" v="40"/>
        <pc:sldMkLst>
          <pc:docMk/>
          <pc:sldMk cId="66003708" sldId="259"/>
        </pc:sldMkLst>
      </pc:sldChg>
      <pc:sldChg chg="setBg">
        <pc:chgData name="FRANCESCO ROVETTO" userId="5f88dbb262c9fade" providerId="LiveId" clId="{7F20A2AD-B8D6-474C-80DC-96F58A7F38F7}" dt="2026-02-03T13:23:58.829" v="40"/>
        <pc:sldMkLst>
          <pc:docMk/>
          <pc:sldMk cId="3713575703" sldId="260"/>
        </pc:sldMkLst>
      </pc:sldChg>
      <pc:sldChg chg="setBg">
        <pc:chgData name="FRANCESCO ROVETTO" userId="5f88dbb262c9fade" providerId="LiveId" clId="{7F20A2AD-B8D6-474C-80DC-96F58A7F38F7}" dt="2026-02-03T13:23:58.829" v="40"/>
        <pc:sldMkLst>
          <pc:docMk/>
          <pc:sldMk cId="1558559860" sldId="261"/>
        </pc:sldMkLst>
      </pc:sldChg>
      <pc:sldChg chg="setBg">
        <pc:chgData name="FRANCESCO ROVETTO" userId="5f88dbb262c9fade" providerId="LiveId" clId="{7F20A2AD-B8D6-474C-80DC-96F58A7F38F7}" dt="2026-02-03T13:23:58.829" v="40"/>
        <pc:sldMkLst>
          <pc:docMk/>
          <pc:sldMk cId="3935514003" sldId="262"/>
        </pc:sldMkLst>
      </pc:sldChg>
      <pc:sldChg chg="setBg">
        <pc:chgData name="FRANCESCO ROVETTO" userId="5f88dbb262c9fade" providerId="LiveId" clId="{7F20A2AD-B8D6-474C-80DC-96F58A7F38F7}" dt="2026-02-03T13:23:58.829" v="40"/>
        <pc:sldMkLst>
          <pc:docMk/>
          <pc:sldMk cId="390409189" sldId="263"/>
        </pc:sldMkLst>
      </pc:sldChg>
      <pc:sldChg chg="setBg">
        <pc:chgData name="FRANCESCO ROVETTO" userId="5f88dbb262c9fade" providerId="LiveId" clId="{7F20A2AD-B8D6-474C-80DC-96F58A7F38F7}" dt="2026-02-03T13:23:58.829" v="40"/>
        <pc:sldMkLst>
          <pc:docMk/>
          <pc:sldMk cId="773177573" sldId="264"/>
        </pc:sldMkLst>
      </pc:sldChg>
      <pc:sldChg chg="setBg">
        <pc:chgData name="FRANCESCO ROVETTO" userId="5f88dbb262c9fade" providerId="LiveId" clId="{7F20A2AD-B8D6-474C-80DC-96F58A7F38F7}" dt="2026-02-03T13:23:58.829" v="40"/>
        <pc:sldMkLst>
          <pc:docMk/>
          <pc:sldMk cId="4171035076" sldId="265"/>
        </pc:sldMkLst>
      </pc:sldChg>
      <pc:sldChg chg="setBg">
        <pc:chgData name="FRANCESCO ROVETTO" userId="5f88dbb262c9fade" providerId="LiveId" clId="{7F20A2AD-B8D6-474C-80DC-96F58A7F38F7}" dt="2026-02-03T13:23:58.829" v="40"/>
        <pc:sldMkLst>
          <pc:docMk/>
          <pc:sldMk cId="2039944499" sldId="266"/>
        </pc:sldMkLst>
      </pc:sldChg>
      <pc:sldChg chg="setBg">
        <pc:chgData name="FRANCESCO ROVETTO" userId="5f88dbb262c9fade" providerId="LiveId" clId="{7F20A2AD-B8D6-474C-80DC-96F58A7F38F7}" dt="2026-02-03T13:23:58.829" v="40"/>
        <pc:sldMkLst>
          <pc:docMk/>
          <pc:sldMk cId="1605047135" sldId="267"/>
        </pc:sldMkLst>
      </pc:sldChg>
      <pc:sldChg chg="setBg">
        <pc:chgData name="FRANCESCO ROVETTO" userId="5f88dbb262c9fade" providerId="LiveId" clId="{7F20A2AD-B8D6-474C-80DC-96F58A7F38F7}" dt="2026-02-03T13:23:58.829" v="40"/>
        <pc:sldMkLst>
          <pc:docMk/>
          <pc:sldMk cId="1321310053" sldId="268"/>
        </pc:sldMkLst>
      </pc:sldChg>
      <pc:sldChg chg="setBg">
        <pc:chgData name="FRANCESCO ROVETTO" userId="5f88dbb262c9fade" providerId="LiveId" clId="{7F20A2AD-B8D6-474C-80DC-96F58A7F38F7}" dt="2026-02-03T13:23:58.829" v="40"/>
        <pc:sldMkLst>
          <pc:docMk/>
          <pc:sldMk cId="849861636" sldId="269"/>
        </pc:sldMkLst>
      </pc:sldChg>
      <pc:sldChg chg="modSp new mod setBg">
        <pc:chgData name="FRANCESCO ROVETTO" userId="5f88dbb262c9fade" providerId="LiveId" clId="{7F20A2AD-B8D6-474C-80DC-96F58A7F38F7}" dt="2026-02-03T13:23:58.829" v="40"/>
        <pc:sldMkLst>
          <pc:docMk/>
          <pc:sldMk cId="2675847662" sldId="270"/>
        </pc:sldMkLst>
        <pc:spChg chg="mod">
          <ac:chgData name="FRANCESCO ROVETTO" userId="5f88dbb262c9fade" providerId="LiveId" clId="{7F20A2AD-B8D6-474C-80DC-96F58A7F38F7}" dt="2026-01-21T09:30:52.179" v="39" actId="20577"/>
          <ac:spMkLst>
            <pc:docMk/>
            <pc:sldMk cId="2675847662" sldId="270"/>
            <ac:spMk id="2" creationId="{4D52CB38-6140-025E-F593-F3959498172F}"/>
          </ac:spMkLst>
        </pc:spChg>
        <pc:spChg chg="mod">
          <ac:chgData name="FRANCESCO ROVETTO" userId="5f88dbb262c9fade" providerId="LiveId" clId="{7F20A2AD-B8D6-474C-80DC-96F58A7F38F7}" dt="2026-01-21T09:30:25.617" v="25" actId="27636"/>
          <ac:spMkLst>
            <pc:docMk/>
            <pc:sldMk cId="2675847662" sldId="270"/>
            <ac:spMk id="3" creationId="{7A2EAACB-AD3D-BDC2-28E1-9E48A4F0F442}"/>
          </ac:spMkLst>
        </pc:spChg>
      </pc:sldChg>
      <pc:sldChg chg="modSp new setBg">
        <pc:chgData name="FRANCESCO ROVETTO" userId="5f88dbb262c9fade" providerId="LiveId" clId="{7F20A2AD-B8D6-474C-80DC-96F58A7F38F7}" dt="2026-02-03T13:23:58.829" v="40"/>
        <pc:sldMkLst>
          <pc:docMk/>
          <pc:sldMk cId="2686689134" sldId="271"/>
        </pc:sldMkLst>
        <pc:spChg chg="mod">
          <ac:chgData name="FRANCESCO ROVETTO" userId="5f88dbb262c9fade" providerId="LiveId" clId="{7F20A2AD-B8D6-474C-80DC-96F58A7F38F7}" dt="2026-01-21T09:30:31.421" v="26"/>
          <ac:spMkLst>
            <pc:docMk/>
            <pc:sldMk cId="2686689134" sldId="271"/>
            <ac:spMk id="3" creationId="{4D5DFDDC-D37C-4D9E-FBFC-EA0408DEC8B7}"/>
          </ac:spMkLst>
        </pc:spChg>
      </pc:sldChg>
      <pc:sldChg chg="modSp new mod setBg">
        <pc:chgData name="FRANCESCO ROVETTO" userId="5f88dbb262c9fade" providerId="LiveId" clId="{7F20A2AD-B8D6-474C-80DC-96F58A7F38F7}" dt="2026-02-03T13:23:58.829" v="40"/>
        <pc:sldMkLst>
          <pc:docMk/>
          <pc:sldMk cId="2666588411" sldId="272"/>
        </pc:sldMkLst>
        <pc:spChg chg="mod">
          <ac:chgData name="FRANCESCO ROVETTO" userId="5f88dbb262c9fade" providerId="LiveId" clId="{7F20A2AD-B8D6-474C-80DC-96F58A7F38F7}" dt="2026-01-21T09:29:30.101" v="14" actId="27636"/>
          <ac:spMkLst>
            <pc:docMk/>
            <pc:sldMk cId="2666588411" sldId="272"/>
            <ac:spMk id="3" creationId="{E1D25AE9-9A43-563B-5CCC-BD50E66CAE8D}"/>
          </ac:spMkLst>
        </pc:spChg>
      </pc:sldChg>
      <pc:sldChg chg="modSp new mod setBg">
        <pc:chgData name="FRANCESCO ROVETTO" userId="5f88dbb262c9fade" providerId="LiveId" clId="{7F20A2AD-B8D6-474C-80DC-96F58A7F38F7}" dt="2026-02-03T13:23:58.829" v="40"/>
        <pc:sldMkLst>
          <pc:docMk/>
          <pc:sldMk cId="876599083" sldId="273"/>
        </pc:sldMkLst>
        <pc:spChg chg="mod">
          <ac:chgData name="FRANCESCO ROVETTO" userId="5f88dbb262c9fade" providerId="LiveId" clId="{7F20A2AD-B8D6-474C-80DC-96F58A7F38F7}" dt="2026-01-21T09:29:46.014" v="18" actId="27636"/>
          <ac:spMkLst>
            <pc:docMk/>
            <pc:sldMk cId="876599083" sldId="273"/>
            <ac:spMk id="3" creationId="{20DF6BCE-F06F-77B8-AEA0-1E7431DD6FF2}"/>
          </ac:spMkLst>
        </pc:spChg>
      </pc:sldChg>
      <pc:sldChg chg="modSp new mod setBg">
        <pc:chgData name="FRANCESCO ROVETTO" userId="5f88dbb262c9fade" providerId="LiveId" clId="{7F20A2AD-B8D6-474C-80DC-96F58A7F38F7}" dt="2026-02-03T13:23:58.829" v="40"/>
        <pc:sldMkLst>
          <pc:docMk/>
          <pc:sldMk cId="3440777033" sldId="274"/>
        </pc:sldMkLst>
        <pc:spChg chg="mod">
          <ac:chgData name="FRANCESCO ROVETTO" userId="5f88dbb262c9fade" providerId="LiveId" clId="{7F20A2AD-B8D6-474C-80DC-96F58A7F38F7}" dt="2026-01-21T09:30:07.964" v="22" actId="27636"/>
          <ac:spMkLst>
            <pc:docMk/>
            <pc:sldMk cId="3440777033" sldId="274"/>
            <ac:spMk id="3" creationId="{732CC781-A79A-A396-DC0B-8C9647441AC9}"/>
          </ac:spMkLst>
        </pc:spChg>
      </pc:sldChg>
      <pc:sldChg chg="modSp new setBg">
        <pc:chgData name="FRANCESCO ROVETTO" userId="5f88dbb262c9fade" providerId="LiveId" clId="{7F20A2AD-B8D6-474C-80DC-96F58A7F38F7}" dt="2026-02-03T13:23:58.829" v="40"/>
        <pc:sldMkLst>
          <pc:docMk/>
          <pc:sldMk cId="119394286" sldId="275"/>
        </pc:sldMkLst>
        <pc:spChg chg="mod">
          <ac:chgData name="FRANCESCO ROVETTO" userId="5f88dbb262c9fade" providerId="LiveId" clId="{7F20A2AD-B8D6-474C-80DC-96F58A7F38F7}" dt="2026-01-21T09:30:13.405" v="23"/>
          <ac:spMkLst>
            <pc:docMk/>
            <pc:sldMk cId="119394286" sldId="275"/>
            <ac:spMk id="3" creationId="{E2348474-58E4-EC32-DD92-D477AAA3C2E8}"/>
          </ac:spMkLst>
        </pc:spChg>
      </pc:sldChg>
      <pc:sldChg chg="new setBg">
        <pc:chgData name="FRANCESCO ROVETTO" userId="5f88dbb262c9fade" providerId="LiveId" clId="{7F20A2AD-B8D6-474C-80DC-96F58A7F38F7}" dt="2026-02-03T13:23:58.829" v="40"/>
        <pc:sldMkLst>
          <pc:docMk/>
          <pc:sldMk cId="3119489352" sldId="27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B0B9A4-8D2A-3456-BABA-8A151C32883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876DBE3-104C-1F30-27ED-9B658902F2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99BD881-104D-7F20-7E5C-8FF33773C36C}"/>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5" name="Segnaposto piè di pagina 4">
            <a:extLst>
              <a:ext uri="{FF2B5EF4-FFF2-40B4-BE49-F238E27FC236}">
                <a16:creationId xmlns:a16="http://schemas.microsoft.com/office/drawing/2014/main" id="{5810EF20-3BDE-48A0-D194-B93F99F5788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DF6FE07-F6CC-3D44-AFB2-5D8A1A627735}"/>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21165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DE5DD8-8250-473F-799E-A73C56C2FDF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57CBFA-0336-E387-FE97-549E4F235C8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0365F9-8D36-9BDE-1B1C-595C6F87DFAC}"/>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5" name="Segnaposto piè di pagina 4">
            <a:extLst>
              <a:ext uri="{FF2B5EF4-FFF2-40B4-BE49-F238E27FC236}">
                <a16:creationId xmlns:a16="http://schemas.microsoft.com/office/drawing/2014/main" id="{D92ECD52-7E7B-123E-4529-D54155CFA8D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A5DD89-0B31-9C3E-F6FE-3B5F6292D3A1}"/>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2256021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8541E81-153A-4D10-032C-3D978CBBA9F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1B11FB2-EED4-5ADA-F318-A3D960FD8D6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1C93F55-1A97-57FA-F9C8-5B571CC5AC9C}"/>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5" name="Segnaposto piè di pagina 4">
            <a:extLst>
              <a:ext uri="{FF2B5EF4-FFF2-40B4-BE49-F238E27FC236}">
                <a16:creationId xmlns:a16="http://schemas.microsoft.com/office/drawing/2014/main" id="{B988CCCE-BAD8-1853-4FBF-A849D06A407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F48E45-E757-4FA8-D4BF-F47C96CC44C2}"/>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99421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6DA90B-E27C-AD57-5FA7-B84E9D7EBBF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7A49B8-9341-C1D1-9DFD-69645E1B5DF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B394BDE-E976-083A-3932-EE376DD0E6BA}"/>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5" name="Segnaposto piè di pagina 4">
            <a:extLst>
              <a:ext uri="{FF2B5EF4-FFF2-40B4-BE49-F238E27FC236}">
                <a16:creationId xmlns:a16="http://schemas.microsoft.com/office/drawing/2014/main" id="{A970FD6E-DFC0-3E74-700A-F141DE03CD7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66125D0-E5FD-DFDE-B079-7392612D5850}"/>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598401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68F07D-4F6C-840B-4EC9-8C8172A9B25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5FD536F-34D1-3950-6CF4-DBE0C8F0A9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7F6D177-2422-80A7-4B87-E6040BBA548F}"/>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5" name="Segnaposto piè di pagina 4">
            <a:extLst>
              <a:ext uri="{FF2B5EF4-FFF2-40B4-BE49-F238E27FC236}">
                <a16:creationId xmlns:a16="http://schemas.microsoft.com/office/drawing/2014/main" id="{DCE6A18D-8083-9B5E-B5CB-364CF3DCF05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439C05-B7CF-11DA-C5EA-CC3BE15BA624}"/>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268279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AE59FF-6934-F3FF-3EE3-2D0030578E7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5B1920F-0883-CC60-6F85-F8E9F35C1A5C}"/>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63169B-FE66-99A7-16E0-16625295A83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1FAA691-E566-6AFC-4477-7A016C7BF95B}"/>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6" name="Segnaposto piè di pagina 5">
            <a:extLst>
              <a:ext uri="{FF2B5EF4-FFF2-40B4-BE49-F238E27FC236}">
                <a16:creationId xmlns:a16="http://schemas.microsoft.com/office/drawing/2014/main" id="{A824ABC7-8F8F-274A-0814-D1F745B9887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0EFAB4-EB6C-2600-D0A9-E57B3FF72C40}"/>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324431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E24D52-C62A-34F3-8687-9C2F7C8AA530}"/>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E193155-3D31-85AC-C7CD-214BF97B53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302B476-6FFA-4A4B-FD21-38D1778EBF4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7D80DC8-8B51-4626-F0C1-BB0D2A81B6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A6B8C7E-0D3A-0AEB-D98C-F4CB09DFDAC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D03AB26-2E48-DA24-ADBC-795CACBB6263}"/>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8" name="Segnaposto piè di pagina 7">
            <a:extLst>
              <a:ext uri="{FF2B5EF4-FFF2-40B4-BE49-F238E27FC236}">
                <a16:creationId xmlns:a16="http://schemas.microsoft.com/office/drawing/2014/main" id="{296A2188-7DED-2003-A996-7F2BCF87F72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71660BE-CA5B-A90C-7666-7F7007010825}"/>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2224401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957351-653C-A9F1-2ACE-76542D3113D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9918E78-CEB7-7EBC-9598-045ECC59FFC0}"/>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4" name="Segnaposto piè di pagina 3">
            <a:extLst>
              <a:ext uri="{FF2B5EF4-FFF2-40B4-BE49-F238E27FC236}">
                <a16:creationId xmlns:a16="http://schemas.microsoft.com/office/drawing/2014/main" id="{6FCFC138-4127-800F-4FC1-A3739B65A7E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3E068CC-3E01-E51E-A139-458746962F3D}"/>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929940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C2D2D81-E3A9-F9BB-7D2C-A72E98799B47}"/>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3" name="Segnaposto piè di pagina 2">
            <a:extLst>
              <a:ext uri="{FF2B5EF4-FFF2-40B4-BE49-F238E27FC236}">
                <a16:creationId xmlns:a16="http://schemas.microsoft.com/office/drawing/2014/main" id="{B6956D77-3CEB-780A-FDFF-FA289FAD72E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48D1714-DB69-4D7E-2131-1AB9966CB0F7}"/>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421651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2094D7-8F05-3CC1-8693-39C8DED2859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F819397-6264-0897-0B5A-ADDEFD5249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10516D20-BE6A-071F-F111-DFFE60A377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1A7A745-1513-7FE0-6BF8-6EED167090C0}"/>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6" name="Segnaposto piè di pagina 5">
            <a:extLst>
              <a:ext uri="{FF2B5EF4-FFF2-40B4-BE49-F238E27FC236}">
                <a16:creationId xmlns:a16="http://schemas.microsoft.com/office/drawing/2014/main" id="{E1FD3148-0034-6C3B-1539-51253B1D226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F9462C-1177-F819-0D61-5063AAA4A474}"/>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2867534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D3856D-8722-3A8A-5CFC-1A6A3984E6A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B3757CD-F674-8C9B-9603-8BE838AF9E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5235BFF-D319-9A0C-5334-19CAF842A3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AAE6D8A-1531-54B0-26FA-08C5072A64B0}"/>
              </a:ext>
            </a:extLst>
          </p:cNvPr>
          <p:cNvSpPr>
            <a:spLocks noGrp="1"/>
          </p:cNvSpPr>
          <p:nvPr>
            <p:ph type="dt" sz="half" idx="10"/>
          </p:nvPr>
        </p:nvSpPr>
        <p:spPr/>
        <p:txBody>
          <a:bodyPr/>
          <a:lstStyle/>
          <a:p>
            <a:fld id="{CEA468DF-B569-48F8-BCB6-D436F5162C8C}" type="datetimeFigureOut">
              <a:rPr lang="it-IT" smtClean="0"/>
              <a:t>03/02/2026</a:t>
            </a:fld>
            <a:endParaRPr lang="it-IT"/>
          </a:p>
        </p:txBody>
      </p:sp>
      <p:sp>
        <p:nvSpPr>
          <p:cNvPr id="6" name="Segnaposto piè di pagina 5">
            <a:extLst>
              <a:ext uri="{FF2B5EF4-FFF2-40B4-BE49-F238E27FC236}">
                <a16:creationId xmlns:a16="http://schemas.microsoft.com/office/drawing/2014/main" id="{D055C3E2-501E-CD7E-55F3-9A0A0156032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14B210F-9BB1-8DF4-1596-271A6C59DA85}"/>
              </a:ext>
            </a:extLst>
          </p:cNvPr>
          <p:cNvSpPr>
            <a:spLocks noGrp="1"/>
          </p:cNvSpPr>
          <p:nvPr>
            <p:ph type="sldNum" sz="quarter" idx="12"/>
          </p:nvPr>
        </p:nvSpPr>
        <p:spPr/>
        <p:txBody>
          <a:bodyPr/>
          <a:lstStyle/>
          <a:p>
            <a:fld id="{C6F074D5-6A89-409A-BD58-D31E8E880E48}" type="slidenum">
              <a:rPr lang="it-IT" smtClean="0"/>
              <a:t>‹N›</a:t>
            </a:fld>
            <a:endParaRPr lang="it-IT"/>
          </a:p>
        </p:txBody>
      </p:sp>
    </p:spTree>
    <p:extLst>
      <p:ext uri="{BB962C8B-B14F-4D97-AF65-F5344CB8AC3E}">
        <p14:creationId xmlns:p14="http://schemas.microsoft.com/office/powerpoint/2010/main" val="2944718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40DB520-5638-D3CB-A5EB-EC3C55B14D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91B2311-1603-D6F9-A18D-ADB01BD602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0BCDA33-52A5-0725-9EC2-E3E8BCBA9B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468DF-B569-48F8-BCB6-D436F5162C8C}" type="datetimeFigureOut">
              <a:rPr lang="it-IT" smtClean="0"/>
              <a:t>03/02/2026</a:t>
            </a:fld>
            <a:endParaRPr lang="it-IT"/>
          </a:p>
        </p:txBody>
      </p:sp>
      <p:sp>
        <p:nvSpPr>
          <p:cNvPr id="5" name="Segnaposto piè di pagina 4">
            <a:extLst>
              <a:ext uri="{FF2B5EF4-FFF2-40B4-BE49-F238E27FC236}">
                <a16:creationId xmlns:a16="http://schemas.microsoft.com/office/drawing/2014/main" id="{1F08FE44-B4F3-C369-8581-4491DB43C2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8F8F31F-1FCD-A0A1-9CE5-DD101A210B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F074D5-6A89-409A-BD58-D31E8E880E48}" type="slidenum">
              <a:rPr lang="it-IT" smtClean="0"/>
              <a:t>‹N›</a:t>
            </a:fld>
            <a:endParaRPr lang="it-IT"/>
          </a:p>
        </p:txBody>
      </p:sp>
    </p:spTree>
    <p:extLst>
      <p:ext uri="{BB962C8B-B14F-4D97-AF65-F5344CB8AC3E}">
        <p14:creationId xmlns:p14="http://schemas.microsoft.com/office/powerpoint/2010/main" val="1288735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1A7392-CB9D-3AF3-3D85-FF0FCEBD3454}"/>
              </a:ext>
            </a:extLst>
          </p:cNvPr>
          <p:cNvSpPr>
            <a:spLocks noGrp="1"/>
          </p:cNvSpPr>
          <p:nvPr>
            <p:ph type="ctrTitle"/>
          </p:nvPr>
        </p:nvSpPr>
        <p:spPr/>
        <p:txBody>
          <a:bodyPr/>
          <a:lstStyle/>
          <a:p>
            <a:r>
              <a:rPr lang="it-IT" dirty="0"/>
              <a:t>Il «rumore» nella diagnostica psicologica e psichiatrica</a:t>
            </a:r>
          </a:p>
        </p:txBody>
      </p:sp>
      <p:sp>
        <p:nvSpPr>
          <p:cNvPr id="3" name="Sottotitolo 2">
            <a:extLst>
              <a:ext uri="{FF2B5EF4-FFF2-40B4-BE49-F238E27FC236}">
                <a16:creationId xmlns:a16="http://schemas.microsoft.com/office/drawing/2014/main" id="{0E171095-107D-96E3-D8EE-68E424A4D0E4}"/>
              </a:ext>
            </a:extLst>
          </p:cNvPr>
          <p:cNvSpPr>
            <a:spLocks noGrp="1"/>
          </p:cNvSpPr>
          <p:nvPr>
            <p:ph type="subTitle" idx="1"/>
          </p:nvPr>
        </p:nvSpPr>
        <p:spPr/>
        <p:txBody>
          <a:bodyPr/>
          <a:lstStyle/>
          <a:p>
            <a:r>
              <a:rPr lang="it-IT" dirty="0"/>
              <a:t>Francesco rovetto </a:t>
            </a:r>
          </a:p>
          <a:p>
            <a:r>
              <a:rPr lang="it-IT" dirty="0"/>
              <a:t>tratto dal libro RUMORE un  difetto del ragionamento umano. Di </a:t>
            </a:r>
            <a:r>
              <a:rPr lang="it-IT" dirty="0" err="1"/>
              <a:t>Kahneman</a:t>
            </a:r>
            <a:r>
              <a:rPr lang="it-IT" dirty="0"/>
              <a:t> </a:t>
            </a:r>
            <a:r>
              <a:rPr lang="it-IT" dirty="0" err="1"/>
              <a:t>Sibony</a:t>
            </a:r>
            <a:r>
              <a:rPr lang="it-IT" dirty="0"/>
              <a:t> e Sunstein.</a:t>
            </a:r>
          </a:p>
        </p:txBody>
      </p:sp>
    </p:spTree>
    <p:extLst>
      <p:ext uri="{BB962C8B-B14F-4D97-AF65-F5344CB8AC3E}">
        <p14:creationId xmlns:p14="http://schemas.microsoft.com/office/powerpoint/2010/main" val="395218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67BA9F-A29C-61EC-2540-506BF04DD76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F520130-11DF-A4DE-BFFB-8751D33608F1}"/>
              </a:ext>
            </a:extLst>
          </p:cNvPr>
          <p:cNvSpPr>
            <a:spLocks noGrp="1"/>
          </p:cNvSpPr>
          <p:nvPr>
            <p:ph idx="1"/>
          </p:nvPr>
        </p:nvSpPr>
        <p:spPr/>
        <p:txBody>
          <a:bodyPr/>
          <a:lstStyle/>
          <a:p>
            <a:pPr algn="just"/>
            <a:r>
              <a:rPr lang="it-IT" sz="2800" dirty="0">
                <a:effectLst/>
                <a:latin typeface="Calibri" panose="020F0502020204030204" pitchFamily="34" charset="0"/>
                <a:ea typeface="Calibri" panose="020F0502020204030204" pitchFamily="34" charset="0"/>
                <a:cs typeface="Times New Roman" panose="02020603050405020304" pitchFamily="18" charset="0"/>
              </a:rPr>
              <a:t>Rimane comunque ampio il ricorso  a diagnostiche ambigue quale  disturbo misto ansioso depressivo, così inaffidabili da dimostrarsi inservibili nella pratica</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r>
              <a:rPr lang="it-IT" sz="2800" dirty="0">
                <a:effectLst/>
                <a:latin typeface="Calibri" panose="020F0502020204030204" pitchFamily="34" charset="0"/>
                <a:ea typeface="Calibri" panose="020F0502020204030204" pitchFamily="34" charset="0"/>
                <a:cs typeface="Times New Roman" panose="02020603050405020304" pitchFamily="18" charset="0"/>
              </a:rPr>
              <a:t>Sembra che il motivo principale del limitato successo delle linee guida sia stato il fatto che, in psichiatria, «i criteri diagnostici di alcuni disturbi sono ancora vaghi e difficili da rendere operativi».</a:t>
            </a:r>
            <a:endParaRPr lang="it-IT" dirty="0"/>
          </a:p>
          <a:p>
            <a:endParaRPr lang="it-IT" dirty="0"/>
          </a:p>
        </p:txBody>
      </p:sp>
    </p:spTree>
    <p:extLst>
      <p:ext uri="{BB962C8B-B14F-4D97-AF65-F5344CB8AC3E}">
        <p14:creationId xmlns:p14="http://schemas.microsoft.com/office/powerpoint/2010/main" val="2039944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621F19-4206-A75E-964E-15AACD0535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53F959-B83A-DA45-AC86-0486C5F24CF3}"/>
              </a:ext>
            </a:extLst>
          </p:cNvPr>
          <p:cNvSpPr>
            <a:spLocks noGrp="1"/>
          </p:cNvSpPr>
          <p:nvPr>
            <p:ph idx="1"/>
          </p:nvPr>
        </p:nvSpPr>
        <p:spPr/>
        <p:txBody>
          <a:bodyPr>
            <a:normAutofit fontScale="92500"/>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 Alcune linee guida riducono il rumore scomponendo il giudizio in criteri su cui c'è ridotto disaccordo, ma trattandosi di criteri relativamente indefiniti, la possibilità del rumore resta. A partire da ciò, sono state avanzate autorevoli proposte per la definizione di linee guida diagnostiche più standardizzate.  </a:t>
            </a:r>
          </a:p>
          <a:p>
            <a:r>
              <a:rPr lang="it-IT" dirty="0">
                <a:latin typeface="Calibri" panose="020F0502020204030204" pitchFamily="34" charset="0"/>
                <a:ea typeface="Calibri" panose="020F0502020204030204" pitchFamily="34" charset="0"/>
                <a:cs typeface="Times New Roman" panose="02020603050405020304" pitchFamily="18" charset="0"/>
              </a:rPr>
              <a:t>Ad esempio la nuova classificazione dei disturbi di personalità che deriva dalla analisi di 25 sfaccettature di 5 principali tratti di personalità</a:t>
            </a:r>
            <a:r>
              <a:rPr lang="it-IT" sz="2800" dirty="0">
                <a:effectLst/>
                <a:latin typeface="Calibri" panose="020F0502020204030204" pitchFamily="34" charset="0"/>
                <a:ea typeface="Calibri" panose="020F0502020204030204" pitchFamily="34" charset="0"/>
                <a:cs typeface="Times New Roman" panose="02020603050405020304" pitchFamily="18" charset="0"/>
              </a:rPr>
              <a:t> </a:t>
            </a:r>
          </a:p>
          <a:p>
            <a:r>
              <a:rPr lang="it-IT" sz="2800" dirty="0">
                <a:effectLst/>
                <a:latin typeface="Calibri" panose="020F0502020204030204" pitchFamily="34" charset="0"/>
                <a:ea typeface="Calibri" panose="020F0502020204030204" pitchFamily="34" charset="0"/>
                <a:cs typeface="Times New Roman" panose="02020603050405020304" pitchFamily="18" charset="0"/>
              </a:rPr>
              <a:t>È stata proposta una guida per le interviste basata su ventiquattro domande preliminari di screening, (tipo SCID 1) che ha condotto a diagnosi più affidabili, per esempio, dei disturbi ansiosi, depressivi e alimentari.</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58559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F7E365-0064-8917-BA03-5967862176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FAA963-7FE3-EB32-C5C8-657B611E32D9}"/>
              </a:ext>
            </a:extLst>
          </p:cNvPr>
          <p:cNvSpPr>
            <a:spLocks noGrp="1"/>
          </p:cNvSpPr>
          <p:nvPr>
            <p:ph idx="1"/>
          </p:nvPr>
        </p:nvSpPr>
        <p:spPr/>
        <p:txBody>
          <a:bodyPr>
            <a:normAutofit/>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 «il fare affidamento sui sintomi soggettivi del paziente, l'interpretazione degli stessi da parte del clinico e l'assenza di misure oggettive (come può esserlo un'analisi del sangue o una RMN) gettano i semi dell'inaffidabilità diagnostica dei disturbi psichiatrici ln questo senso la psichiatria potrebbe dimostrarsi particolarmente resistente ai tentativi di riduzione del rumore.</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5514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C5AAC-083C-C018-3003-37C8EAFE5A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E0C00FF-DDF2-85D9-31AB-316B78F049C4}"/>
              </a:ext>
            </a:extLst>
          </p:cNvPr>
          <p:cNvSpPr>
            <a:spLocks noGrp="1"/>
          </p:cNvSpPr>
          <p:nvPr>
            <p:ph idx="1"/>
          </p:nvPr>
        </p:nvSpPr>
        <p:spPr/>
        <p:txBody>
          <a:bodyPr>
            <a:normAutofit/>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A proposito delle linee guida in medicina «Tra i medici, il livello di rumore è decisamente più alto di quanto potessimo aspettarci. Nelle diagnosi di cancro e cardiopatie (e perfino nella lettura delle radiografie) talvolta gli specialisti sono in disaccordo. Ciò significa che il trattamento prescritto al paziente potrebbe essere il risultato di una lotteria.»</a:t>
            </a:r>
            <a:endParaRPr lang="it-IT" dirty="0"/>
          </a:p>
        </p:txBody>
      </p:sp>
    </p:spTree>
    <p:extLst>
      <p:ext uri="{BB962C8B-B14F-4D97-AF65-F5344CB8AC3E}">
        <p14:creationId xmlns:p14="http://schemas.microsoft.com/office/powerpoint/2010/main" val="390409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B27689-AD35-8B4C-84B6-B4E6204F83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E0D97BD-EBB6-74C9-8F12-03E7A09AF5BE}"/>
              </a:ext>
            </a:extLst>
          </p:cNvPr>
          <p:cNvSpPr>
            <a:spLocks noGrp="1"/>
          </p:cNvSpPr>
          <p:nvPr>
            <p:ph idx="1"/>
          </p:nvPr>
        </p:nvSpPr>
        <p:spPr/>
        <p:txBody>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«Ai medici piace pensare che le loro decisioni non varino a seconda del giorno della settimana o dell'ora del giorno, ma si è scoperto che ciò che i medici dicono e fanno potrebbe dipendere dal loro livello di stanchezza.» «Le linee guida mediche possono ridurre le probabilità che gli specialisti prendano abbagli a spese dei pazienti. Potrebbero inoltre essere d'aiuto a tutte le professioni sanitarie, in quanto riducono la variabilità.»</a:t>
            </a:r>
            <a:endParaRPr lang="it-IT" dirty="0"/>
          </a:p>
          <a:p>
            <a:endParaRPr lang="it-IT" dirty="0"/>
          </a:p>
        </p:txBody>
      </p:sp>
    </p:spTree>
    <p:extLst>
      <p:ext uri="{BB962C8B-B14F-4D97-AF65-F5344CB8AC3E}">
        <p14:creationId xmlns:p14="http://schemas.microsoft.com/office/powerpoint/2010/main" val="4171035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52CB38-6140-025E-F593-F3959498172F}"/>
              </a:ext>
            </a:extLst>
          </p:cNvPr>
          <p:cNvSpPr>
            <a:spLocks noGrp="1"/>
          </p:cNvSpPr>
          <p:nvPr>
            <p:ph type="title"/>
          </p:nvPr>
        </p:nvSpPr>
        <p:spPr/>
        <p:txBody>
          <a:bodyPr/>
          <a:lstStyle/>
          <a:p>
            <a:r>
              <a:rPr lang="it-IT" dirty="0" err="1"/>
              <a:t>Rosenhan</a:t>
            </a:r>
            <a:r>
              <a:rPr lang="it-IT" dirty="0"/>
              <a:t> 1973</a:t>
            </a:r>
          </a:p>
        </p:txBody>
      </p:sp>
      <p:sp>
        <p:nvSpPr>
          <p:cNvPr id="3" name="Segnaposto contenuto 2">
            <a:extLst>
              <a:ext uri="{FF2B5EF4-FFF2-40B4-BE49-F238E27FC236}">
                <a16:creationId xmlns:a16="http://schemas.microsoft.com/office/drawing/2014/main" id="{7A2EAACB-AD3D-BDC2-28E1-9E48A4F0F442}"/>
              </a:ext>
            </a:extLst>
          </p:cNvPr>
          <p:cNvSpPr>
            <a:spLocks noGrp="1"/>
          </p:cNvSpPr>
          <p:nvPr>
            <p:ph idx="1"/>
          </p:nvPr>
        </p:nvSpPr>
        <p:spPr/>
        <p:txBody>
          <a:bodyPr>
            <a:normAutofit/>
          </a:bodyPr>
          <a:lstStyle/>
          <a:p>
            <a:r>
              <a:rPr lang="it-IT" dirty="0"/>
              <a:t>Nel 1973, otto persone perfettamente sane varcarono le porte di diversi ospedali psichiatrici negli Stati Uniti. Non erano malate. Ma nessuno, all’interno di quelle mura, riuscì a vederlo.</a:t>
            </a:r>
          </a:p>
          <a:p>
            <a:r>
              <a:rPr lang="it-IT" dirty="0"/>
              <a:t>Era un esperimento. Uno degli esperimenti più sconvolgenti della storia della psichiatria. Ideato dallo psicologo David </a:t>
            </a:r>
            <a:r>
              <a:rPr lang="it-IT" dirty="0" err="1"/>
              <a:t>Rosenhan</a:t>
            </a:r>
            <a:r>
              <a:rPr lang="it-IT" dirty="0"/>
              <a:t>, iniziava con una domanda tanto semplice quanto destabilizzante: è davvero possibile distinguere in modo affidabile la sanità mentale dalla malattia mentale?</a:t>
            </a:r>
          </a:p>
          <a:p>
            <a:endParaRPr lang="it-IT" dirty="0"/>
          </a:p>
        </p:txBody>
      </p:sp>
    </p:spTree>
    <p:extLst>
      <p:ext uri="{BB962C8B-B14F-4D97-AF65-F5344CB8AC3E}">
        <p14:creationId xmlns:p14="http://schemas.microsoft.com/office/powerpoint/2010/main" val="2675847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8515DC-7F3D-03B7-B519-C75FBD6D362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D5DFDDC-D37C-4D9E-FBFC-EA0408DEC8B7}"/>
              </a:ext>
            </a:extLst>
          </p:cNvPr>
          <p:cNvSpPr>
            <a:spLocks noGrp="1"/>
          </p:cNvSpPr>
          <p:nvPr>
            <p:ph idx="1"/>
          </p:nvPr>
        </p:nvSpPr>
        <p:spPr/>
        <p:txBody>
          <a:bodyPr/>
          <a:lstStyle/>
          <a:p>
            <a:r>
              <a:rPr lang="it-IT" dirty="0"/>
              <a:t>Per scoprirlo, </a:t>
            </a:r>
            <a:r>
              <a:rPr lang="it-IT" dirty="0" err="1"/>
              <a:t>Rosenhan</a:t>
            </a:r>
            <a:r>
              <a:rPr lang="it-IT" dirty="0"/>
              <a:t> reclutò otto </a:t>
            </a:r>
            <a:r>
              <a:rPr lang="it-IT" dirty="0" err="1"/>
              <a:t>pseudopazienti</a:t>
            </a:r>
            <a:r>
              <a:rPr lang="it-IT" dirty="0"/>
              <a:t>. Erano persone comuni: un pittore, una casalinga, un pediatra, uno studente laureato. Mentivano su una sola cosa: dicevano di sentire voci. Solo questo. Nessun comportamento bizzarro, nessuna crisi, solo tre parole udite nella mente: “vuoto”, “cavo”, “tonfo”.</a:t>
            </a:r>
          </a:p>
          <a:p>
            <a:r>
              <a:rPr lang="it-IT" dirty="0"/>
              <a:t>Tutti vennero ricoverati. E subito dopo smisero di fingere. Si comportarono normalmente. Collaborarono. Chiesero di uscire. Non fu possibile.</a:t>
            </a:r>
          </a:p>
          <a:p>
            <a:endParaRPr lang="it-IT" dirty="0"/>
          </a:p>
        </p:txBody>
      </p:sp>
    </p:spTree>
    <p:extLst>
      <p:ext uri="{BB962C8B-B14F-4D97-AF65-F5344CB8AC3E}">
        <p14:creationId xmlns:p14="http://schemas.microsoft.com/office/powerpoint/2010/main" val="2686689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E4D56-5D27-7FAD-071F-07E9E38CCB1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D25AE9-9A43-563B-5CCC-BD50E66CAE8D}"/>
              </a:ext>
            </a:extLst>
          </p:cNvPr>
          <p:cNvSpPr>
            <a:spLocks noGrp="1"/>
          </p:cNvSpPr>
          <p:nvPr>
            <p:ph idx="1"/>
          </p:nvPr>
        </p:nvSpPr>
        <p:spPr/>
        <p:txBody>
          <a:bodyPr>
            <a:normAutofit/>
          </a:bodyPr>
          <a:lstStyle/>
          <a:p>
            <a:r>
              <a:rPr lang="it-IT" dirty="0"/>
              <a:t>Il personale non vedeva più persone, ma diagnosi. I loro gesti venivano reinterpretati attraverso la lente della malattia: scrivere appunti? Disturbo ossessivo. Stare in corridoio? Ricerca patologica di attenzione. Essere cortesi? Comportamento controllato e conforme alla patologia.</a:t>
            </a:r>
          </a:p>
          <a:p>
            <a:r>
              <a:rPr lang="it-IT" dirty="0"/>
              <a:t>Sette di loro furono etichettati come schizofrenici. Uno come maniaco depressivo. Nessuno venne riconosciuto come sano. Nessuno.</a:t>
            </a:r>
          </a:p>
          <a:p>
            <a:r>
              <a:rPr lang="it-IT" dirty="0"/>
              <a:t>Ma i pazienti veri se ne accorsero. Alcuni si avvicinavano e sussurravano: “Tu non sei come gli altri. Tu non dovresti stare qui”. Loro vedevano ciò che gli esperti non riuscivano a riconoscere.</a:t>
            </a:r>
          </a:p>
          <a:p>
            <a:endParaRPr lang="it-IT" dirty="0"/>
          </a:p>
        </p:txBody>
      </p:sp>
    </p:spTree>
    <p:extLst>
      <p:ext uri="{BB962C8B-B14F-4D97-AF65-F5344CB8AC3E}">
        <p14:creationId xmlns:p14="http://schemas.microsoft.com/office/powerpoint/2010/main" val="2666588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9E4791-B617-FC2B-EDE9-B3BB51A970D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0DF6BCE-F06F-77B8-AEA0-1E7431DD6FF2}"/>
              </a:ext>
            </a:extLst>
          </p:cNvPr>
          <p:cNvSpPr>
            <a:spLocks noGrp="1"/>
          </p:cNvSpPr>
          <p:nvPr>
            <p:ph idx="1"/>
          </p:nvPr>
        </p:nvSpPr>
        <p:spPr/>
        <p:txBody>
          <a:bodyPr>
            <a:normAutofit/>
          </a:bodyPr>
          <a:lstStyle/>
          <a:p>
            <a:r>
              <a:rPr lang="it-IT" dirty="0"/>
              <a:t>Il tempo medio di degenza fu di 19 giorni. Uno rimase ricoverato per 52 giorni. Ogni giorno trascorso, una conferma: l’etichetta era più potente della realtà.</a:t>
            </a:r>
          </a:p>
          <a:p>
            <a:r>
              <a:rPr lang="it-IT" dirty="0"/>
              <a:t>Quando </a:t>
            </a:r>
            <a:r>
              <a:rPr lang="it-IT" dirty="0" err="1"/>
              <a:t>Rosenhan</a:t>
            </a:r>
            <a:r>
              <a:rPr lang="it-IT" dirty="0"/>
              <a:t> pubblicò il suo studio — On </a:t>
            </a:r>
            <a:r>
              <a:rPr lang="it-IT" dirty="0" err="1"/>
              <a:t>Being</a:t>
            </a:r>
            <a:r>
              <a:rPr lang="it-IT" dirty="0"/>
              <a:t> Sane in Insane Places — fu un terremoto. La comunità psichiatrica esplose di rabbia. Un ospedale sfidò </a:t>
            </a:r>
            <a:r>
              <a:rPr lang="it-IT" dirty="0" err="1"/>
              <a:t>Rosenhan</a:t>
            </a:r>
            <a:r>
              <a:rPr lang="it-IT" dirty="0"/>
              <a:t> a inviare nuovi </a:t>
            </a:r>
            <a:r>
              <a:rPr lang="it-IT" dirty="0" err="1"/>
              <a:t>pseudopazienti</a:t>
            </a:r>
            <a:r>
              <a:rPr lang="it-IT" dirty="0"/>
              <a:t>: li avrebbero smascherati. Lui accettò. Nei mesi seguenti, l’ospedale identificò 41 presunti impostori. Ma </a:t>
            </a:r>
            <a:r>
              <a:rPr lang="it-IT" dirty="0" err="1"/>
              <a:t>Rosenhan</a:t>
            </a:r>
            <a:r>
              <a:rPr lang="it-IT" dirty="0"/>
              <a:t> non aveva mandato nessuno. Nessuno.</a:t>
            </a:r>
          </a:p>
          <a:p>
            <a:endParaRPr lang="it-IT" dirty="0"/>
          </a:p>
        </p:txBody>
      </p:sp>
    </p:spTree>
    <p:extLst>
      <p:ext uri="{BB962C8B-B14F-4D97-AF65-F5344CB8AC3E}">
        <p14:creationId xmlns:p14="http://schemas.microsoft.com/office/powerpoint/2010/main" val="876599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256953-B583-3C6F-D9C3-EF0B255669E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32CC781-A79A-A396-DC0B-8C9647441AC9}"/>
              </a:ext>
            </a:extLst>
          </p:cNvPr>
          <p:cNvSpPr>
            <a:spLocks noGrp="1"/>
          </p:cNvSpPr>
          <p:nvPr>
            <p:ph idx="1"/>
          </p:nvPr>
        </p:nvSpPr>
        <p:spPr/>
        <p:txBody>
          <a:bodyPr>
            <a:normAutofit/>
          </a:bodyPr>
          <a:lstStyle/>
          <a:p>
            <a:r>
              <a:rPr lang="it-IT" dirty="0"/>
              <a:t>La verità era ormai chiara: le diagnosi non erano sempre basate su fatti, ma su contesto. Una volta etichettata, una persona diventava prigioniera di quella narrazione. Anche se era sana. Anche se gridava la verità.</a:t>
            </a:r>
          </a:p>
          <a:p>
            <a:r>
              <a:rPr lang="it-IT" dirty="0"/>
              <a:t>Questo esperimento scardinò la fiducia cieca nelle etichette cliniche. Avviò riforme profonde nella diagnosi e nel trattamento delle malattie mentali. Ma soprattutto, lasciò una lezione inquietante e attualissima:</a:t>
            </a:r>
          </a:p>
          <a:p>
            <a:endParaRPr lang="it-IT" dirty="0"/>
          </a:p>
        </p:txBody>
      </p:sp>
    </p:spTree>
    <p:extLst>
      <p:ext uri="{BB962C8B-B14F-4D97-AF65-F5344CB8AC3E}">
        <p14:creationId xmlns:p14="http://schemas.microsoft.com/office/powerpoint/2010/main" val="3440777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2D74F2-6429-5122-3B69-AF4C1AAD179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C4877A5-134A-812D-6155-DEAE575242D0}"/>
              </a:ext>
            </a:extLst>
          </p:cNvPr>
          <p:cNvSpPr>
            <a:spLocks noGrp="1"/>
          </p:cNvSpPr>
          <p:nvPr>
            <p:ph idx="1"/>
          </p:nvPr>
        </p:nvSpPr>
        <p:spPr/>
        <p:txBody>
          <a:bodyPr/>
          <a:lstStyle/>
          <a:p>
            <a:r>
              <a:rPr lang="it-IT" dirty="0"/>
              <a:t>Tutte le operazioni che implicano un giudizio umano come ad esempio il giudizio in ambito processuale, i criteri di assunzione del personale e le diagnosi mediche sono soggette ad una potente interferenza da parte di fattori che Daniel </a:t>
            </a:r>
            <a:r>
              <a:rPr lang="it-IT" dirty="0" err="1"/>
              <a:t>Kahneman</a:t>
            </a:r>
            <a:r>
              <a:rPr lang="it-IT" dirty="0"/>
              <a:t> ha definito Rumore.</a:t>
            </a:r>
          </a:p>
          <a:p>
            <a:r>
              <a:rPr lang="it-IT" dirty="0"/>
              <a:t>Il rumore che altera i giudizi e le diagnosi è legato a fattori sistematici quali pregiudizi e fattori occasionali (prima o dopo pranzo, </a:t>
            </a:r>
            <a:r>
              <a:rPr lang="it-IT" dirty="0" err="1"/>
              <a:t>lunedi’</a:t>
            </a:r>
            <a:r>
              <a:rPr lang="it-IT" dirty="0"/>
              <a:t> o venerdì ed altre interferenze a volte legate a fattori incredibili (es vittoria o sconfitta della locale squadra di football)</a:t>
            </a:r>
          </a:p>
        </p:txBody>
      </p:sp>
    </p:spTree>
    <p:extLst>
      <p:ext uri="{BB962C8B-B14F-4D97-AF65-F5344CB8AC3E}">
        <p14:creationId xmlns:p14="http://schemas.microsoft.com/office/powerpoint/2010/main" val="1605047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10DBD2-10F3-BB03-2661-FF9E5571DA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2348474-58E4-EC32-DD92-D477AAA3C2E8}"/>
              </a:ext>
            </a:extLst>
          </p:cNvPr>
          <p:cNvSpPr>
            <a:spLocks noGrp="1"/>
          </p:cNvSpPr>
          <p:nvPr>
            <p:ph idx="1"/>
          </p:nvPr>
        </p:nvSpPr>
        <p:spPr/>
        <p:txBody>
          <a:bodyPr/>
          <a:lstStyle/>
          <a:p>
            <a:r>
              <a:rPr lang="it-IT" dirty="0"/>
              <a:t>La percezione può distorcere la realtà più della follia stessa.</a:t>
            </a:r>
          </a:p>
          <a:p>
            <a:r>
              <a:rPr lang="it-IT" dirty="0"/>
              <a:t>E spesso, l’illusione più pericolosa non è quella di chi è considerato folle, ma di chi è convinto di avere sempre ragione.</a:t>
            </a:r>
          </a:p>
          <a:p>
            <a:r>
              <a:rPr lang="it-IT" dirty="0"/>
              <a:t>Otto persone sane entrarono in ospedali psichiatrici nel 1973. Ne uscirono con una verità che il mondo non poté più ignorare.</a:t>
            </a:r>
          </a:p>
          <a:p>
            <a:endParaRPr lang="it-IT" dirty="0"/>
          </a:p>
        </p:txBody>
      </p:sp>
    </p:spTree>
    <p:extLst>
      <p:ext uri="{BB962C8B-B14F-4D97-AF65-F5344CB8AC3E}">
        <p14:creationId xmlns:p14="http://schemas.microsoft.com/office/powerpoint/2010/main" val="119394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57D5CC-3391-82DE-9956-E4179A1EF3B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6EB4FA2-7832-2582-CFD2-D7DF4F823C9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11948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FA0043-DBA6-481C-FF59-67C7B38ACE9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9189386-931A-E917-11C1-42116D9E21E4}"/>
              </a:ext>
            </a:extLst>
          </p:cNvPr>
          <p:cNvSpPr>
            <a:spLocks noGrp="1"/>
          </p:cNvSpPr>
          <p:nvPr>
            <p:ph idx="1"/>
          </p:nvPr>
        </p:nvSpPr>
        <p:spPr/>
        <p:txBody>
          <a:bodyPr/>
          <a:lstStyle/>
          <a:p>
            <a:r>
              <a:rPr lang="it-IT" dirty="0"/>
              <a:t>In ambito giuridico addirittura due giudici che devono decidere se concedere o meno il visto di ingresso a lavoratori, uno accetta 80 e respinge 20 uno accetta 20 e respinge 80. e questo rifacendosi alle stesse leggi.</a:t>
            </a:r>
          </a:p>
          <a:p>
            <a:r>
              <a:rPr lang="it-IT" dirty="0"/>
              <a:t>In psichiatria la situazione è a dir poco catastrofica, leggermente mitigata dal DSM 5 TR ma difficilmente si trova concordanza diagnostica tra operatori (inter </a:t>
            </a:r>
            <a:r>
              <a:rPr lang="it-IT" dirty="0" err="1"/>
              <a:t>rater</a:t>
            </a:r>
            <a:r>
              <a:rPr lang="it-IT" dirty="0"/>
              <a:t> reliability)</a:t>
            </a:r>
          </a:p>
        </p:txBody>
      </p:sp>
    </p:spTree>
    <p:extLst>
      <p:ext uri="{BB962C8B-B14F-4D97-AF65-F5344CB8AC3E}">
        <p14:creationId xmlns:p14="http://schemas.microsoft.com/office/powerpoint/2010/main" val="1321310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48D0C1-E6EF-05F3-9F9B-BA8809E4A1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1F3E975-777B-E6E9-0614-7DCFF691C5D1}"/>
              </a:ext>
            </a:extLst>
          </p:cNvPr>
          <p:cNvSpPr>
            <a:spLocks noGrp="1"/>
          </p:cNvSpPr>
          <p:nvPr>
            <p:ph idx="1"/>
          </p:nvPr>
        </p:nvSpPr>
        <p:spPr/>
        <p:txBody>
          <a:bodyPr/>
          <a:lstStyle/>
          <a:p>
            <a:r>
              <a:rPr lang="it-IT" dirty="0"/>
              <a:t>I disturbi di personalità sono spesso il campo più scivoloso tanto che la diagnosi è spesso maggiormente frutto di una proiezione di convincimenti preconcetti dell’esaminatore che non una espressione condivisibile di un quadro diagnostico.</a:t>
            </a:r>
          </a:p>
          <a:p>
            <a:r>
              <a:rPr lang="it-IT" dirty="0"/>
              <a:t>Abbiamo fatto progressi ma molto è ancora da scoprire e, come vedremo, siamo in un periodo di traghettamento tra sistemi diagnostici completamente diversi tra loro</a:t>
            </a:r>
          </a:p>
        </p:txBody>
      </p:sp>
    </p:spTree>
    <p:extLst>
      <p:ext uri="{BB962C8B-B14F-4D97-AF65-F5344CB8AC3E}">
        <p14:creationId xmlns:p14="http://schemas.microsoft.com/office/powerpoint/2010/main" val="849861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F02B6C-43B8-8AA2-1EE3-A5B94A9EEA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E750AD-42ED-B28A-B70F-5246D6E94FCD}"/>
              </a:ext>
            </a:extLst>
          </p:cNvPr>
          <p:cNvSpPr>
            <a:spLocks noGrp="1"/>
          </p:cNvSpPr>
          <p:nvPr>
            <p:ph idx="1"/>
          </p:nvPr>
        </p:nvSpPr>
        <p:spPr/>
        <p:txBody>
          <a:bodyPr>
            <a:normAutofit/>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 ln ambito medico e chirurgico, molti tentativi di impiego delle linee guida per contenere l’effetto del rumore hanno dato ottimi risultati. Si hanno invece risultati deprimenti in psichiatria ln termini di rumore, la psichiatria è un caso estremo. </a:t>
            </a:r>
          </a:p>
          <a:p>
            <a:r>
              <a:rPr lang="it-IT" sz="2800" dirty="0">
                <a:effectLst/>
                <a:latin typeface="Calibri" panose="020F0502020204030204" pitchFamily="34" charset="0"/>
                <a:ea typeface="Calibri" panose="020F0502020204030204" pitchFamily="34" charset="0"/>
                <a:cs typeface="Times New Roman" panose="02020603050405020304" pitchFamily="18" charset="0"/>
              </a:rPr>
              <a:t>Quando si tratta di assegnare una diagnosi agli stessi pazienti adottando gli stessi criteri diagnostici, spesso gli psichiatri sono in disaccordo tra loro, ed è per questo che, almeno dagli anni quaranta, la riduzione del rumore è una grande priorità nel settore.</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0898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8DF19D-AE29-26C3-3208-D7A9247B57F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53D5585-9A5B-9136-2351-982BC77D7ADB}"/>
              </a:ext>
            </a:extLst>
          </p:cNvPr>
          <p:cNvSpPr>
            <a:spLocks noGrp="1"/>
          </p:cNvSpPr>
          <p:nvPr>
            <p:ph idx="1"/>
          </p:nvPr>
        </p:nvSpPr>
        <p:spPr/>
        <p:txBody>
          <a:bodyPr>
            <a:normAutofit/>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Uno studio del 1964 analizzando   426 pazienti ospedalieri che erano stati visitati da due psichiatri, riscontrò un accordo solo nel 50% dei casi per le diagnosi indipendenti di malattia mentale dei due specialisti. </a:t>
            </a:r>
          </a:p>
          <a:p>
            <a:r>
              <a:rPr lang="it-IT" sz="2800" dirty="0">
                <a:effectLst/>
                <a:latin typeface="Calibri" panose="020F0502020204030204" pitchFamily="34" charset="0"/>
                <a:ea typeface="Calibri" panose="020F0502020204030204" pitchFamily="34" charset="0"/>
                <a:cs typeface="Times New Roman" panose="02020603050405020304" pitchFamily="18" charset="0"/>
              </a:rPr>
              <a:t>Alcuni psichiatri risultano inclini ad assegnare i pazienti a specifiche categorie diagnostiche. Qualcuno, per esempio era particolarmente propenso a diagnosticare casi di depressione, qualcun altro casi di ansia.</a:t>
            </a:r>
          </a:p>
          <a:p>
            <a:r>
              <a:rPr lang="it-IT" dirty="0">
                <a:latin typeface="Calibri" panose="020F0502020204030204" pitchFamily="34" charset="0"/>
                <a:ea typeface="Calibri" panose="020F0502020204030204" pitchFamily="34" charset="0"/>
                <a:cs typeface="Times New Roman" panose="02020603050405020304" pitchFamily="18" charset="0"/>
              </a:rPr>
              <a:t>Alcune diagnosi diventano «di moda» es bipolare </a:t>
            </a:r>
            <a:r>
              <a:rPr lang="it-IT" dirty="0" err="1">
                <a:latin typeface="Calibri" panose="020F0502020204030204" pitchFamily="34" charset="0"/>
                <a:ea typeface="Calibri" panose="020F0502020204030204" pitchFamily="34" charset="0"/>
                <a:cs typeface="Times New Roman" panose="02020603050405020304" pitchFamily="18" charset="0"/>
              </a:rPr>
              <a:t>addh</a:t>
            </a:r>
            <a:r>
              <a:rPr lang="it-IT" dirty="0">
                <a:latin typeface="Calibri" panose="020F0502020204030204" pitchFamily="34" charset="0"/>
                <a:ea typeface="Calibri" panose="020F0502020204030204" pitchFamily="34" charset="0"/>
                <a:cs typeface="Times New Roman" panose="02020603050405020304" pitchFamily="18" charset="0"/>
              </a:rPr>
              <a:t> autismo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552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68FBB-5747-A505-F999-D3F1DF6D2A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A093FD-7243-885A-2BAA-E86BC821DC96}"/>
              </a:ext>
            </a:extLst>
          </p:cNvPr>
          <p:cNvSpPr>
            <a:spLocks noGrp="1"/>
          </p:cNvSpPr>
          <p:nvPr>
            <p:ph idx="1"/>
          </p:nvPr>
        </p:nvSpPr>
        <p:spPr/>
        <p:txBody>
          <a:bodyPr>
            <a:normAutofit/>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Continuano a esserci alti livelli di rumore in psichiatria.  L'ampia serie di categorie diagnostiche è senz'altro un fattore da considerare è inoltre evidente «l'incostanza del medico»: diverse scuole di pensiero, diversi percorsi formativi, diverse esperienze cliniche, diversi stili di colloquio. </a:t>
            </a:r>
          </a:p>
          <a:p>
            <a:r>
              <a:rPr lang="it-IT" sz="2800" dirty="0">
                <a:effectLst/>
                <a:latin typeface="Calibri" panose="020F0502020204030204" pitchFamily="34" charset="0"/>
                <a:ea typeface="Calibri" panose="020F0502020204030204" pitchFamily="34" charset="0"/>
                <a:cs typeface="Times New Roman" panose="02020603050405020304" pitchFamily="18" charset="0"/>
              </a:rPr>
              <a:t>Mentre un «clinico con una formazione in psichiatria dell'età evolutiva poteva spiegare l'esperienza allucinatoria in termini di esperienza post traumatica di un maltrattamento subito», un altro «di orientamento biomedico poteva ricondurre le stesse allucinazioni al processo di schizofrenia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6003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252476-A2D8-454C-4B9E-508769264E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D3C387B-4781-B9FC-4E72-386FA91F2D7E}"/>
              </a:ext>
            </a:extLst>
          </p:cNvPr>
          <p:cNvSpPr>
            <a:spLocks noGrp="1"/>
          </p:cNvSpPr>
          <p:nvPr>
            <p:ph idx="1"/>
          </p:nvPr>
        </p:nvSpPr>
        <p:spPr/>
        <p:txBody>
          <a:bodyPr>
            <a:normAutofit/>
          </a:bodyPr>
          <a:lstStyle/>
          <a:p>
            <a:r>
              <a:rPr lang="it-IT" sz="2800" dirty="0">
                <a:effectLst/>
                <a:latin typeface="Calibri" panose="020F0502020204030204" pitchFamily="34" charset="0"/>
                <a:ea typeface="Calibri" panose="020F0502020204030204" pitchFamily="34" charset="0"/>
                <a:cs typeface="Times New Roman" panose="02020603050405020304" pitchFamily="18" charset="0"/>
              </a:rPr>
              <a:t>Al di là delle differenze tra i medici, però, la principale ragione alla base del rumore era «l'inadeguatezza della nomenclatura».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sz="2800" dirty="0">
                <a:effectLst/>
                <a:latin typeface="Calibri" panose="020F0502020204030204" pitchFamily="34" charset="0"/>
                <a:ea typeface="Calibri" panose="020F0502020204030204" pitchFamily="34" charset="0"/>
                <a:cs typeface="Times New Roman" panose="02020603050405020304" pitchFamily="18" charset="0"/>
              </a:rPr>
              <a:t>il DSM-III condusse a un netto aumento delle ricerche volte a indagare l'eventuale presenza di rumore nelle diagnosi e si dimostrò utile nel ridurlo sia pur di poco.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13575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D88597-369A-3280-B709-7A83FAEFF9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3199D5-4FE4-6864-275D-140C54D0A786}"/>
              </a:ext>
            </a:extLst>
          </p:cNvPr>
          <p:cNvSpPr>
            <a:spLocks noGrp="1"/>
          </p:cNvSpPr>
          <p:nvPr>
            <p:ph idx="1"/>
          </p:nvPr>
        </p:nvSpPr>
        <p:spPr/>
        <p:txBody>
          <a:bodyPr>
            <a:normAutofit/>
          </a:bodyPr>
          <a:lstStyle/>
          <a:p>
            <a:pPr algn="just"/>
            <a:r>
              <a:rPr lang="it-IT" sz="2800" dirty="0">
                <a:effectLst/>
                <a:latin typeface="Calibri" panose="020F0502020204030204" pitchFamily="34" charset="0"/>
                <a:ea typeface="Calibri" panose="020F0502020204030204" pitchFamily="34" charset="0"/>
                <a:cs typeface="Times New Roman" panose="02020603050405020304" pitchFamily="18" charset="0"/>
              </a:rPr>
              <a:t> «l'impiego di criteri diagnostici per i disturbi psichiatrici ha portato a un comprovato incremento dell'affidabilità delle diagnosi Dall'altra, c'era ancora un alto rischio che «le schede di ricovero per un singolo paziente facciano emergere diagnosi multiple per lo stesso individuo».   «gli psichiatri hanno grosse difficoltà a convenire su chi sia affetto da un grave disturbo depressivo e chi no». La sperimentazione clinica del DSM-5 rivelò un «accordo minimo», che «significa che gli alti specialisti di psichiatria coinvolti nello studio concordavano sulla depressione del paziente. </a:t>
            </a:r>
          </a:p>
        </p:txBody>
      </p:sp>
    </p:spTree>
    <p:extLst>
      <p:ext uri="{BB962C8B-B14F-4D97-AF65-F5344CB8AC3E}">
        <p14:creationId xmlns:p14="http://schemas.microsoft.com/office/powerpoint/2010/main" val="77317757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1520</Words>
  <Application>Microsoft Office PowerPoint</Application>
  <PresentationFormat>Widescreen</PresentationFormat>
  <Paragraphs>42</Paragraphs>
  <Slides>21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Calibri</vt:lpstr>
      <vt:lpstr>Calibri Light</vt:lpstr>
      <vt:lpstr>Tema di Office</vt:lpstr>
      <vt:lpstr>Il «rumore» nella diagnostica psicologica e psichiatrica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Rosenhan 1973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«rumore» nella diagnostica psicologica e psichiatrica</dc:title>
  <dc:creator>FRANCESCO ROVETTO</dc:creator>
  <cp:lastModifiedBy>FRANCESCO ROVETTO</cp:lastModifiedBy>
  <cp:revision>4</cp:revision>
  <dcterms:created xsi:type="dcterms:W3CDTF">2022-05-04T11:36:19Z</dcterms:created>
  <dcterms:modified xsi:type="dcterms:W3CDTF">2026-02-03T13:24:07Z</dcterms:modified>
</cp:coreProperties>
</file>