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335"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0" autoAdjust="0"/>
    <p:restoredTop sz="94660"/>
  </p:normalViewPr>
  <p:slideViewPr>
    <p:cSldViewPr snapToGrid="0">
      <p:cViewPr varScale="1">
        <p:scale>
          <a:sx n="72" d="100"/>
          <a:sy n="72" d="100"/>
        </p:scale>
        <p:origin x="2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669701-803C-4A5C-B485-0AF9FF81342D}" type="datetimeFigureOut">
              <a:rPr lang="it-IT" smtClean="0"/>
              <a:t>31/03/2022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081096-34E6-4DD3-B274-1AAA89BD6DF7}" type="slidenum">
              <a:rPr lang="it-IT" smtClean="0"/>
              <a:t>‹N›</a:t>
            </a:fld>
            <a:endParaRPr lang="it-IT"/>
          </a:p>
        </p:txBody>
      </p:sp>
    </p:spTree>
    <p:extLst>
      <p:ext uri="{BB962C8B-B14F-4D97-AF65-F5344CB8AC3E}">
        <p14:creationId xmlns:p14="http://schemas.microsoft.com/office/powerpoint/2010/main" val="343989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880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A2822EB-DFB5-466E-8AE9-BD2E28A8A546}" type="slidenum">
              <a:rPr lang="it-IT" altLang="it-IT" smtClean="0">
                <a:latin typeface="Arial" charset="0"/>
              </a:rPr>
              <a:pPr eaLnBrk="1" hangingPunct="1">
                <a:spcBef>
                  <a:spcPct val="0"/>
                </a:spcBef>
              </a:pPr>
              <a:t>17</a:t>
            </a:fld>
            <a:endParaRPr lang="it-IT" altLang="it-IT">
              <a:latin typeface="Arial" charset="0"/>
            </a:endParaRPr>
          </a:p>
        </p:txBody>
      </p:sp>
    </p:spTree>
    <p:extLst>
      <p:ext uri="{BB962C8B-B14F-4D97-AF65-F5344CB8AC3E}">
        <p14:creationId xmlns:p14="http://schemas.microsoft.com/office/powerpoint/2010/main" val="1128165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890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8E509FC-2596-4F4D-BEE5-07AAF349DCE8}" type="slidenum">
              <a:rPr lang="it-IT" altLang="it-IT" smtClean="0">
                <a:latin typeface="Arial" charset="0"/>
              </a:rPr>
              <a:pPr eaLnBrk="1" hangingPunct="1">
                <a:spcBef>
                  <a:spcPct val="0"/>
                </a:spcBef>
              </a:pPr>
              <a:t>37</a:t>
            </a:fld>
            <a:endParaRPr lang="it-IT" altLang="it-IT">
              <a:latin typeface="Arial" charset="0"/>
            </a:endParaRPr>
          </a:p>
        </p:txBody>
      </p:sp>
    </p:spTree>
    <p:extLst>
      <p:ext uri="{BB962C8B-B14F-4D97-AF65-F5344CB8AC3E}">
        <p14:creationId xmlns:p14="http://schemas.microsoft.com/office/powerpoint/2010/main" val="562415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901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E200ADA-D08C-414A-B8FB-46260731C05A}" type="slidenum">
              <a:rPr lang="it-IT" altLang="it-IT" smtClean="0">
                <a:latin typeface="Arial" charset="0"/>
              </a:rPr>
              <a:pPr eaLnBrk="1" hangingPunct="1">
                <a:spcBef>
                  <a:spcPct val="0"/>
                </a:spcBef>
              </a:pPr>
              <a:t>60</a:t>
            </a:fld>
            <a:endParaRPr lang="it-IT" altLang="it-IT">
              <a:latin typeface="Arial" charset="0"/>
            </a:endParaRPr>
          </a:p>
        </p:txBody>
      </p:sp>
    </p:spTree>
    <p:extLst>
      <p:ext uri="{BB962C8B-B14F-4D97-AF65-F5344CB8AC3E}">
        <p14:creationId xmlns:p14="http://schemas.microsoft.com/office/powerpoint/2010/main" val="388196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B7DD6EC-50A1-4DB3-80A9-DBE50EA35895}"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3468085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7DD6EC-50A1-4DB3-80A9-DBE50EA35895}"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2820824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7DD6EC-50A1-4DB3-80A9-DBE50EA35895}"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2711872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609600" y="1857365"/>
            <a:ext cx="109728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609600" y="1285860"/>
            <a:ext cx="11010939"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2147690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B7DD6EC-50A1-4DB3-80A9-DBE50EA35895}"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966219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4B7DD6EC-50A1-4DB3-80A9-DBE50EA35895}" type="datetimeFigureOut">
              <a:rPr lang="it-IT" smtClean="0"/>
              <a:t>31/03/2022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107462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B7DD6EC-50A1-4DB3-80A9-DBE50EA35895}" type="datetimeFigureOut">
              <a:rPr lang="it-IT" smtClean="0"/>
              <a:t>31/03/2022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1765461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B7DD6EC-50A1-4DB3-80A9-DBE50EA35895}" type="datetimeFigureOut">
              <a:rPr lang="it-IT" smtClean="0"/>
              <a:t>31/03/2022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685976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B7DD6EC-50A1-4DB3-80A9-DBE50EA35895}" type="datetimeFigureOut">
              <a:rPr lang="it-IT" smtClean="0"/>
              <a:t>31/03/2022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6971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7DD6EC-50A1-4DB3-80A9-DBE50EA35895}" type="datetimeFigureOut">
              <a:rPr lang="it-IT" smtClean="0"/>
              <a:t>31/03/2022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1373028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4B7DD6EC-50A1-4DB3-80A9-DBE50EA35895}" type="datetimeFigureOut">
              <a:rPr lang="it-IT" smtClean="0"/>
              <a:t>31/03/2022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1121080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4B7DD6EC-50A1-4DB3-80A9-DBE50EA35895}" type="datetimeFigureOut">
              <a:rPr lang="it-IT" smtClean="0"/>
              <a:t>31/03/2022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06A6CAA-F8FC-4505-ACAF-2FE6EAF72ECA}" type="slidenum">
              <a:rPr lang="it-IT" smtClean="0"/>
              <a:t>‹N›</a:t>
            </a:fld>
            <a:endParaRPr lang="it-IT"/>
          </a:p>
        </p:txBody>
      </p:sp>
    </p:spTree>
    <p:extLst>
      <p:ext uri="{BB962C8B-B14F-4D97-AF65-F5344CB8AC3E}">
        <p14:creationId xmlns:p14="http://schemas.microsoft.com/office/powerpoint/2010/main" val="1596022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7DD6EC-50A1-4DB3-80A9-DBE50EA35895}" type="datetimeFigureOut">
              <a:rPr lang="it-IT" smtClean="0"/>
              <a:t>31/03/2022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6A6CAA-F8FC-4505-ACAF-2FE6EAF72ECA}" type="slidenum">
              <a:rPr lang="it-IT" smtClean="0"/>
              <a:t>‹N›</a:t>
            </a:fld>
            <a:endParaRPr lang="it-IT"/>
          </a:p>
        </p:txBody>
      </p:sp>
    </p:spTree>
    <p:extLst>
      <p:ext uri="{BB962C8B-B14F-4D97-AF65-F5344CB8AC3E}">
        <p14:creationId xmlns:p14="http://schemas.microsoft.com/office/powerpoint/2010/main" val="154881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rovetto.it/" TargetMode="External"/><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024034" y="285728"/>
            <a:ext cx="8229600" cy="1143000"/>
          </a:xfrm>
        </p:spPr>
        <p:txBody>
          <a:bodyPr/>
          <a:lstStyle/>
          <a:p>
            <a:r>
              <a:rPr lang="it-IT" dirty="0"/>
              <a:t>Francesco Rovetto</a:t>
            </a:r>
          </a:p>
        </p:txBody>
      </p:sp>
      <p:sp>
        <p:nvSpPr>
          <p:cNvPr id="3" name="Segnaposto contenuto 2"/>
          <p:cNvSpPr>
            <a:spLocks noGrp="1"/>
          </p:cNvSpPr>
          <p:nvPr>
            <p:ph idx="1"/>
          </p:nvPr>
        </p:nvSpPr>
        <p:spPr>
          <a:ln>
            <a:solidFill>
              <a:srgbClr val="FFFF00"/>
            </a:solidFill>
          </a:ln>
        </p:spPr>
        <p:txBody>
          <a:bodyPr/>
          <a:lstStyle/>
          <a:p>
            <a:r>
              <a:rPr lang="it-IT" dirty="0"/>
              <a:t>Già </a:t>
            </a:r>
            <a:r>
              <a:rPr lang="it-IT" dirty="0" err="1"/>
              <a:t>Ord</a:t>
            </a:r>
            <a:r>
              <a:rPr lang="it-IT" dirty="0"/>
              <a:t> Psicologia Clinica e Psicofarmacologia</a:t>
            </a:r>
          </a:p>
          <a:p>
            <a:r>
              <a:rPr lang="it-IT" dirty="0" err="1"/>
              <a:t>CdL</a:t>
            </a:r>
            <a:r>
              <a:rPr lang="it-IT" dirty="0"/>
              <a:t> Psicologia Università di Pavia</a:t>
            </a:r>
          </a:p>
          <a:p>
            <a:r>
              <a:rPr lang="it-IT" dirty="0"/>
              <a:t>Attualmente docente </a:t>
            </a:r>
            <a:r>
              <a:rPr lang="it-IT"/>
              <a:t>SFU Milano</a:t>
            </a:r>
            <a:endParaRPr lang="it-IT" dirty="0"/>
          </a:p>
          <a:p>
            <a:r>
              <a:rPr lang="it-IT" dirty="0"/>
              <a:t>E-mail </a:t>
            </a:r>
            <a:r>
              <a:rPr lang="it-IT" dirty="0">
                <a:solidFill>
                  <a:srgbClr val="FFFF00"/>
                </a:solidFill>
                <a:hlinkClick r:id="rId2"/>
              </a:rPr>
              <a:t>francesco@rovetto.it</a:t>
            </a:r>
            <a:r>
              <a:rPr lang="it-IT" dirty="0">
                <a:solidFill>
                  <a:srgbClr val="FFFF00"/>
                </a:solidFill>
              </a:rPr>
              <a:t> </a:t>
            </a:r>
            <a:endParaRPr lang="it-IT" dirty="0"/>
          </a:p>
          <a:p>
            <a:r>
              <a:rPr lang="it-IT" dirty="0" err="1"/>
              <a:t>Tel</a:t>
            </a:r>
            <a:r>
              <a:rPr lang="it-IT" dirty="0"/>
              <a:t> 3356058145</a:t>
            </a:r>
          </a:p>
          <a:p>
            <a:r>
              <a:rPr lang="it-IT" dirty="0">
                <a:hlinkClick r:id="rId3"/>
              </a:rPr>
              <a:t>www.rovetto.it</a:t>
            </a:r>
            <a:r>
              <a:rPr lang="it-IT" dirty="0"/>
              <a:t> </a:t>
            </a:r>
          </a:p>
        </p:txBody>
      </p:sp>
      <p:sp>
        <p:nvSpPr>
          <p:cNvPr id="4" name="Segnaposto numero diapositiva 3"/>
          <p:cNvSpPr>
            <a:spLocks noGrp="1"/>
          </p:cNvSpPr>
          <p:nvPr>
            <p:ph type="sldNum" sz="quarter" idx="12"/>
          </p:nvPr>
        </p:nvSpPr>
        <p:spPr/>
        <p:txBody>
          <a:bodyPr/>
          <a:lstStyle/>
          <a:p>
            <a:fld id="{96A7221F-F32A-4195-AA69-91BFBE1DC6A3}" type="slidenum">
              <a:rPr lang="it-IT" smtClean="0"/>
              <a:pPr/>
              <a:t>1</a:t>
            </a:fld>
            <a:endParaRPr lang="it-IT"/>
          </a:p>
        </p:txBody>
      </p:sp>
    </p:spTree>
    <p:extLst>
      <p:ext uri="{BB962C8B-B14F-4D97-AF65-F5344CB8AC3E}">
        <p14:creationId xmlns:p14="http://schemas.microsoft.com/office/powerpoint/2010/main" val="1539049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endParaRPr lang="it-IT" altLang="it-IT"/>
          </a:p>
        </p:txBody>
      </p:sp>
      <p:sp>
        <p:nvSpPr>
          <p:cNvPr id="7171" name="Segnaposto contenuto 2"/>
          <p:cNvSpPr>
            <a:spLocks noGrp="1"/>
          </p:cNvSpPr>
          <p:nvPr>
            <p:ph idx="1"/>
          </p:nvPr>
        </p:nvSpPr>
        <p:spPr/>
        <p:txBody>
          <a:bodyPr/>
          <a:lstStyle/>
          <a:p>
            <a:pPr eaLnBrk="1" hangingPunct="1">
              <a:lnSpc>
                <a:spcPct val="80000"/>
              </a:lnSpc>
            </a:pPr>
            <a:r>
              <a:rPr lang="it-IT" altLang="it-IT" sz="2700"/>
              <a:t> è improbabile che il figlio riesca ad apprendere strategie di autocontrollo igienico prima dell'età in cui non riesce a stare in piedi autonomamente. </a:t>
            </a:r>
          </a:p>
          <a:p>
            <a:pPr eaLnBrk="1" hangingPunct="1">
              <a:lnSpc>
                <a:spcPct val="80000"/>
              </a:lnSpc>
            </a:pPr>
            <a:r>
              <a:rPr lang="it-IT" altLang="it-IT" sz="2700"/>
              <a:t>L'educazione alla minzione nel vasino dovrebbe essere organizzata come un gioco, cercando di identificare i segni di "bisogno" del bambino (gambe incrociate, compressione delle mani sul pube, ecc.). </a:t>
            </a:r>
          </a:p>
          <a:p>
            <a:pPr eaLnBrk="1" hangingPunct="1">
              <a:lnSpc>
                <a:spcPct val="80000"/>
              </a:lnSpc>
            </a:pPr>
            <a:r>
              <a:rPr lang="it-IT" altLang="it-IT" sz="2700"/>
              <a:t>Il mettere il bambino sul vasino dovrebbe essere accompagnato da spiegazioni su ciò che ci si aspetta da lui, senza eccessive imposizioni, lodandolo per l'eventuale successo ed evitando di punirlo per gli inevitabili "incidenti" o "rifiuti". </a:t>
            </a:r>
          </a:p>
          <a:p>
            <a:pPr eaLnBrk="1" hangingPunct="1">
              <a:lnSpc>
                <a:spcPct val="80000"/>
              </a:lnSpc>
            </a:pPr>
            <a:endParaRPr lang="it-IT" altLang="it-IT" sz="2700"/>
          </a:p>
        </p:txBody>
      </p:sp>
    </p:spTree>
    <p:extLst>
      <p:ext uri="{BB962C8B-B14F-4D97-AF65-F5344CB8AC3E}">
        <p14:creationId xmlns:p14="http://schemas.microsoft.com/office/powerpoint/2010/main" val="3554716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pPr eaLnBrk="1" hangingPunct="1"/>
            <a:endParaRPr lang="it-IT" altLang="it-IT"/>
          </a:p>
        </p:txBody>
      </p:sp>
      <p:sp>
        <p:nvSpPr>
          <p:cNvPr id="8195" name="Segnaposto contenuto 2"/>
          <p:cNvSpPr>
            <a:spLocks noGrp="1"/>
          </p:cNvSpPr>
          <p:nvPr>
            <p:ph idx="1"/>
          </p:nvPr>
        </p:nvSpPr>
        <p:spPr/>
        <p:txBody>
          <a:bodyPr/>
          <a:lstStyle/>
          <a:p>
            <a:pPr eaLnBrk="1" hangingPunct="1"/>
            <a:r>
              <a:rPr lang="it-IT" altLang="it-IT"/>
              <a:t>Feci ed urina non dovrebbero essere trattati con disgusto in quanto il bambino, generalmente, mostra di essere alquanto orgoglioso della sua "produzione" poiché, essendo incontinente fin dalla nascita, non ha certo le reazioni di schifo ed imbarazzo di un adulto di fronte ad un eventuale incidente e quindi difficilmente capirà commenti fatti in questo senso.  </a:t>
            </a:r>
          </a:p>
          <a:p>
            <a:pPr eaLnBrk="1" hangingPunct="1"/>
            <a:endParaRPr lang="it-IT" altLang="it-IT"/>
          </a:p>
        </p:txBody>
      </p:sp>
    </p:spTree>
    <p:extLst>
      <p:ext uri="{BB962C8B-B14F-4D97-AF65-F5344CB8AC3E}">
        <p14:creationId xmlns:p14="http://schemas.microsoft.com/office/powerpoint/2010/main" val="4143442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it-IT" altLang="it-IT" dirty="0"/>
              <a:t>ENURESI ED ENCOPRESI</a:t>
            </a:r>
            <a:br>
              <a:rPr lang="it-IT" altLang="it-IT" dirty="0"/>
            </a:br>
            <a:r>
              <a:rPr lang="it-IT" altLang="it-IT" dirty="0"/>
              <a:t>trattamento</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41-2</a:t>
            </a:r>
          </a:p>
        </p:txBody>
      </p:sp>
    </p:spTree>
    <p:extLst>
      <p:ext uri="{BB962C8B-B14F-4D97-AF65-F5344CB8AC3E}">
        <p14:creationId xmlns:p14="http://schemas.microsoft.com/office/powerpoint/2010/main" val="3196795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991544" y="1988840"/>
            <a:ext cx="8258204" cy="428628"/>
          </a:xfrm>
        </p:spPr>
        <p:txBody>
          <a:bodyPr>
            <a:normAutofit fontScale="90000"/>
          </a:bodyPr>
          <a:lstStyle/>
          <a:p>
            <a:pPr eaLnBrk="1" hangingPunct="1">
              <a:defRPr/>
            </a:pPr>
            <a:r>
              <a:rPr lang="it-IT" sz="3600" b="1"/>
              <a:t>Trattamento dell'enuresi</a:t>
            </a:r>
            <a:br>
              <a:rPr lang="it-IT" sz="3600"/>
            </a:br>
            <a:endParaRPr lang="it-IT" sz="3600"/>
          </a:p>
        </p:txBody>
      </p:sp>
      <p:sp>
        <p:nvSpPr>
          <p:cNvPr id="9219" name="Segnaposto contenuto 2"/>
          <p:cNvSpPr>
            <a:spLocks noGrp="1"/>
          </p:cNvSpPr>
          <p:nvPr>
            <p:ph idx="1"/>
          </p:nvPr>
        </p:nvSpPr>
        <p:spPr/>
        <p:txBody>
          <a:bodyPr/>
          <a:lstStyle/>
          <a:p>
            <a:pPr eaLnBrk="1" hangingPunct="1">
              <a:buFont typeface="Arial" charset="0"/>
              <a:buNone/>
            </a:pPr>
            <a:r>
              <a:rPr lang="it-IT" altLang="it-IT"/>
              <a:t> </a:t>
            </a:r>
          </a:p>
          <a:p>
            <a:pPr eaLnBrk="1" hangingPunct="1"/>
            <a:r>
              <a:rPr lang="it-IT" altLang="it-IT"/>
              <a:t>Trovandosi di fronte ad un'enuresi oramai consolidata in un bambino di sei anni o più, è quindi utile proporre un intervento.</a:t>
            </a:r>
          </a:p>
          <a:p>
            <a:pPr eaLnBrk="1" hangingPunct="1"/>
            <a:endParaRPr lang="it-IT" altLang="it-IT"/>
          </a:p>
        </p:txBody>
      </p:sp>
    </p:spTree>
    <p:extLst>
      <p:ext uri="{BB962C8B-B14F-4D97-AF65-F5344CB8AC3E}">
        <p14:creationId xmlns:p14="http://schemas.microsoft.com/office/powerpoint/2010/main" val="2300362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r>
              <a:rPr lang="it-IT" altLang="it-IT"/>
              <a:t>DIURESI – VALORI NORMALI</a:t>
            </a:r>
          </a:p>
        </p:txBody>
      </p:sp>
      <p:sp>
        <p:nvSpPr>
          <p:cNvPr id="10243" name="Segnaposto contenuto 2"/>
          <p:cNvSpPr>
            <a:spLocks noGrp="1"/>
          </p:cNvSpPr>
          <p:nvPr>
            <p:ph idx="1"/>
          </p:nvPr>
        </p:nvSpPr>
        <p:spPr/>
        <p:txBody>
          <a:bodyPr/>
          <a:lstStyle/>
          <a:p>
            <a:r>
              <a:rPr lang="it-IT" altLang="it-IT" dirty="0"/>
              <a:t>Produzione di orina 0,5-2 cc /minuto</a:t>
            </a:r>
          </a:p>
          <a:p>
            <a:r>
              <a:rPr lang="it-IT" altLang="it-IT" dirty="0"/>
              <a:t>Una notte 60 minuti x 8 ore = 480 minuti</a:t>
            </a:r>
          </a:p>
          <a:p>
            <a:r>
              <a:rPr lang="it-IT" altLang="it-IT" dirty="0"/>
              <a:t>A 0,5 cc al minuto = 240 cc di orina prodotta per notte</a:t>
            </a:r>
          </a:p>
        </p:txBody>
      </p:sp>
    </p:spTree>
    <p:extLst>
      <p:ext uri="{BB962C8B-B14F-4D97-AF65-F5344CB8AC3E}">
        <p14:creationId xmlns:p14="http://schemas.microsoft.com/office/powerpoint/2010/main" val="3051839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r>
              <a:rPr lang="it-IT" altLang="it-IT"/>
              <a:t>CAPACITA’ DELLA VESCICA</a:t>
            </a:r>
          </a:p>
        </p:txBody>
      </p:sp>
      <p:sp>
        <p:nvSpPr>
          <p:cNvPr id="11267" name="Segnaposto contenuto 2"/>
          <p:cNvSpPr>
            <a:spLocks noGrp="1"/>
          </p:cNvSpPr>
          <p:nvPr>
            <p:ph idx="1"/>
          </p:nvPr>
        </p:nvSpPr>
        <p:spPr/>
        <p:txBody>
          <a:bodyPr/>
          <a:lstStyle/>
          <a:p>
            <a:r>
              <a:rPr lang="it-IT" altLang="it-IT" dirty="0"/>
              <a:t>0-100 cc (oppure ml) non inducono normalmente una sensazione di bisogno</a:t>
            </a:r>
          </a:p>
          <a:p>
            <a:r>
              <a:rPr lang="it-IT" altLang="it-IT" dirty="0"/>
              <a:t>150 bisognino</a:t>
            </a:r>
          </a:p>
          <a:p>
            <a:r>
              <a:rPr lang="it-IT" altLang="it-IT" dirty="0"/>
              <a:t>250 Bisogno</a:t>
            </a:r>
          </a:p>
          <a:p>
            <a:r>
              <a:rPr lang="it-IT" altLang="it-IT" dirty="0"/>
              <a:t>350 Urgenza</a:t>
            </a:r>
          </a:p>
          <a:p>
            <a:r>
              <a:rPr lang="it-IT" altLang="it-IT" dirty="0"/>
              <a:t>500 limite che viene raramente superato</a:t>
            </a:r>
          </a:p>
          <a:p>
            <a:endParaRPr lang="it-IT" altLang="it-IT" dirty="0"/>
          </a:p>
        </p:txBody>
      </p:sp>
    </p:spTree>
    <p:extLst>
      <p:ext uri="{BB962C8B-B14F-4D97-AF65-F5344CB8AC3E}">
        <p14:creationId xmlns:p14="http://schemas.microsoft.com/office/powerpoint/2010/main" val="3475541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endParaRPr lang="it-IT" altLang="it-IT"/>
          </a:p>
        </p:txBody>
      </p:sp>
      <p:sp>
        <p:nvSpPr>
          <p:cNvPr id="12291" name="Segnaposto contenuto 2"/>
          <p:cNvSpPr>
            <a:spLocks noGrp="1"/>
          </p:cNvSpPr>
          <p:nvPr>
            <p:ph idx="1"/>
          </p:nvPr>
        </p:nvSpPr>
        <p:spPr/>
        <p:txBody>
          <a:bodyPr/>
          <a:lstStyle/>
          <a:p>
            <a:pPr eaLnBrk="1" hangingPunct="1"/>
            <a:r>
              <a:rPr lang="it-IT" altLang="it-IT" dirty="0"/>
              <a:t>I Test urodinamici sono una serie di test alquanto invasivi messi in atto dall’urologo per valutare la capacità e la funzionalità della vescica ed in genere sono da proporre solo dopo il fallimento di un intervento comportamentale</a:t>
            </a:r>
          </a:p>
        </p:txBody>
      </p:sp>
    </p:spTree>
    <p:extLst>
      <p:ext uri="{BB962C8B-B14F-4D97-AF65-F5344CB8AC3E}">
        <p14:creationId xmlns:p14="http://schemas.microsoft.com/office/powerpoint/2010/main" val="1403286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endParaRPr lang="it-IT" altLang="it-IT"/>
          </a:p>
        </p:txBody>
      </p:sp>
      <p:sp>
        <p:nvSpPr>
          <p:cNvPr id="13315" name="Segnaposto contenuto 2"/>
          <p:cNvSpPr>
            <a:spLocks noGrp="1"/>
          </p:cNvSpPr>
          <p:nvPr>
            <p:ph idx="1"/>
          </p:nvPr>
        </p:nvSpPr>
        <p:spPr/>
        <p:txBody>
          <a:bodyPr/>
          <a:lstStyle/>
          <a:p>
            <a:pPr eaLnBrk="1" hangingPunct="1"/>
            <a:r>
              <a:rPr lang="it-IT" altLang="it-IT" dirty="0"/>
              <a:t>Come primo passo dell'</a:t>
            </a:r>
            <a:r>
              <a:rPr lang="it-IT" altLang="it-IT" dirty="0" err="1"/>
              <a:t>assessment</a:t>
            </a:r>
            <a:r>
              <a:rPr lang="it-IT" altLang="it-IT" dirty="0"/>
              <a:t> ovvero della valutazione del caso si suggerisce ai genitori di procurarsi in contenitore graduato di plastica della capacità di circa 300 o 500 cc, da tenere nel gabinetto. SI propone al bambino di misurare il volume dell'urina emessa quando è in casa, scrivendo su un foglietto volume ed orario della minzione.</a:t>
            </a:r>
          </a:p>
          <a:p>
            <a:pPr eaLnBrk="1" hangingPunct="1"/>
            <a:endParaRPr lang="it-IT" altLang="it-IT" dirty="0"/>
          </a:p>
        </p:txBody>
      </p:sp>
    </p:spTree>
    <p:extLst>
      <p:ext uri="{BB962C8B-B14F-4D97-AF65-F5344CB8AC3E}">
        <p14:creationId xmlns:p14="http://schemas.microsoft.com/office/powerpoint/2010/main" val="4289073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4338" name="Titolo 1"/>
          <p:cNvSpPr>
            <a:spLocks noGrp="1"/>
          </p:cNvSpPr>
          <p:nvPr>
            <p:ph type="title"/>
          </p:nvPr>
        </p:nvSpPr>
        <p:spPr/>
        <p:txBody>
          <a:bodyPr/>
          <a:lstStyle/>
          <a:p>
            <a:pPr eaLnBrk="1" hangingPunct="1"/>
            <a:endParaRPr lang="it-IT" altLang="it-IT"/>
          </a:p>
        </p:txBody>
      </p:sp>
      <p:sp>
        <p:nvSpPr>
          <p:cNvPr id="14339" name="Segnaposto contenuto 2"/>
          <p:cNvSpPr>
            <a:spLocks noGrp="1"/>
          </p:cNvSpPr>
          <p:nvPr>
            <p:ph idx="1"/>
          </p:nvPr>
        </p:nvSpPr>
        <p:spPr/>
        <p:txBody>
          <a:bodyPr/>
          <a:lstStyle/>
          <a:p>
            <a:pPr eaLnBrk="1" hangingPunct="1"/>
            <a:r>
              <a:rPr lang="it-IT" altLang="it-IT"/>
              <a:t>Si cercherà inoltre di avere la collaborazione del bambino in modo di poter annotare, nell'arco di 15 giorni, l'orario delle minzioni anche al di fuori dell'abitazione. </a:t>
            </a:r>
          </a:p>
          <a:p>
            <a:pPr eaLnBrk="1" hangingPunct="1"/>
            <a:r>
              <a:rPr lang="it-IT" altLang="it-IT"/>
              <a:t>Questa base‑line potrà fornire delle indicazioni preziose per l'intervento.</a:t>
            </a:r>
          </a:p>
          <a:p>
            <a:pPr eaLnBrk="1" hangingPunct="1"/>
            <a:endParaRPr lang="it-IT" altLang="it-IT"/>
          </a:p>
        </p:txBody>
      </p:sp>
    </p:spTree>
    <p:extLst>
      <p:ext uri="{BB962C8B-B14F-4D97-AF65-F5344CB8AC3E}">
        <p14:creationId xmlns:p14="http://schemas.microsoft.com/office/powerpoint/2010/main" val="493651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pPr eaLnBrk="1" hangingPunct="1"/>
            <a:endParaRPr lang="it-IT" altLang="it-IT"/>
          </a:p>
        </p:txBody>
      </p:sp>
      <p:sp>
        <p:nvSpPr>
          <p:cNvPr id="15363" name="Segnaposto contenuto 2"/>
          <p:cNvSpPr>
            <a:spLocks noGrp="1"/>
          </p:cNvSpPr>
          <p:nvPr>
            <p:ph idx="1"/>
          </p:nvPr>
        </p:nvSpPr>
        <p:spPr/>
        <p:txBody>
          <a:bodyPr/>
          <a:lstStyle/>
          <a:p>
            <a:pPr eaLnBrk="1" hangingPunct="1"/>
            <a:r>
              <a:rPr lang="it-IT" altLang="it-IT" sz="3000"/>
              <a:t>Vi sono infatti bambini che orinano 10 o più volte al giorno e mostrano di non avere quasi mai un'autonomia superiore ad un paio d'ore o a 100 cc. </a:t>
            </a:r>
          </a:p>
          <a:p>
            <a:pPr eaLnBrk="1" hangingPunct="1"/>
            <a:r>
              <a:rPr lang="it-IT" altLang="it-IT" sz="3000"/>
              <a:t>In una notte si producono 200-250 cc di orina, la vescica di questi soggetti ha quindi una capacità così modesta da non consentire di trascorrere una notte senza orinare una o due volte e quindi, in pratica, senza bagnare il letto.</a:t>
            </a:r>
          </a:p>
          <a:p>
            <a:pPr eaLnBrk="1" hangingPunct="1"/>
            <a:endParaRPr lang="it-IT" altLang="it-IT" sz="3000"/>
          </a:p>
        </p:txBody>
      </p:sp>
    </p:spTree>
    <p:extLst>
      <p:ext uri="{BB962C8B-B14F-4D97-AF65-F5344CB8AC3E}">
        <p14:creationId xmlns:p14="http://schemas.microsoft.com/office/powerpoint/2010/main" val="1028140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it-IT" altLang="it-IT" dirty="0"/>
              <a:t>ENURESI ED ENCOPRESI</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41-1</a:t>
            </a:r>
          </a:p>
        </p:txBody>
      </p:sp>
    </p:spTree>
    <p:extLst>
      <p:ext uri="{BB962C8B-B14F-4D97-AF65-F5344CB8AC3E}">
        <p14:creationId xmlns:p14="http://schemas.microsoft.com/office/powerpoint/2010/main" val="3416273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endParaRPr lang="it-IT" altLang="it-IT"/>
          </a:p>
        </p:txBody>
      </p:sp>
      <p:sp>
        <p:nvSpPr>
          <p:cNvPr id="16387" name="Segnaposto contenuto 2"/>
          <p:cNvSpPr>
            <a:spLocks noGrp="1"/>
          </p:cNvSpPr>
          <p:nvPr>
            <p:ph idx="1"/>
          </p:nvPr>
        </p:nvSpPr>
        <p:spPr/>
        <p:txBody>
          <a:bodyPr/>
          <a:lstStyle/>
          <a:p>
            <a:pPr eaLnBrk="1" hangingPunct="1"/>
            <a:r>
              <a:rPr lang="it-IT" altLang="it-IT"/>
              <a:t>In altri casi, invece, la vescica mostra di avere una capienza adeguata (ad es. minzioni di 200 cc durante il giorno) ed un'adeguata autonomia (ad es. 4‑5 ore durante il giorno),</a:t>
            </a:r>
          </a:p>
          <a:p>
            <a:pPr eaLnBrk="1" hangingPunct="1"/>
            <a:r>
              <a:rPr lang="it-IT" altLang="it-IT"/>
              <a:t> ma la presenza di un sonno molto profondo (caratterizzato da lunga permanenza in fase 4) rende probabilmente difficile il risveglio e la continenza notturni. </a:t>
            </a:r>
          </a:p>
          <a:p>
            <a:pPr eaLnBrk="1" hangingPunct="1"/>
            <a:endParaRPr lang="it-IT" altLang="it-IT"/>
          </a:p>
        </p:txBody>
      </p:sp>
    </p:spTree>
    <p:extLst>
      <p:ext uri="{BB962C8B-B14F-4D97-AF65-F5344CB8AC3E}">
        <p14:creationId xmlns:p14="http://schemas.microsoft.com/office/powerpoint/2010/main" val="2621165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endParaRPr lang="it-IT" altLang="it-IT"/>
          </a:p>
        </p:txBody>
      </p:sp>
      <p:sp>
        <p:nvSpPr>
          <p:cNvPr id="17411" name="Segnaposto contenuto 2"/>
          <p:cNvSpPr>
            <a:spLocks noGrp="1"/>
          </p:cNvSpPr>
          <p:nvPr>
            <p:ph idx="1"/>
          </p:nvPr>
        </p:nvSpPr>
        <p:spPr/>
        <p:txBody>
          <a:bodyPr/>
          <a:lstStyle/>
          <a:p>
            <a:pPr eaLnBrk="1" hangingPunct="1"/>
            <a:r>
              <a:rPr lang="it-IT" altLang="it-IT"/>
              <a:t>In altri casi, infine, vi sono bambini che mostrano di avere delle vesciche alquanto instabili e molto reattive di fronte ad eventi di tipo emotivo (ad es. litigi in famiglia, separazioni, difficoltà scolastiche).</a:t>
            </a:r>
          </a:p>
          <a:p>
            <a:pPr eaLnBrk="1" hangingPunct="1"/>
            <a:endParaRPr lang="it-IT" altLang="it-IT"/>
          </a:p>
        </p:txBody>
      </p:sp>
    </p:spTree>
    <p:extLst>
      <p:ext uri="{BB962C8B-B14F-4D97-AF65-F5344CB8AC3E}">
        <p14:creationId xmlns:p14="http://schemas.microsoft.com/office/powerpoint/2010/main" val="2536633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8434" name="Titolo 1"/>
          <p:cNvSpPr>
            <a:spLocks noGrp="1"/>
          </p:cNvSpPr>
          <p:nvPr>
            <p:ph type="title"/>
          </p:nvPr>
        </p:nvSpPr>
        <p:spPr/>
        <p:txBody>
          <a:bodyPr/>
          <a:lstStyle/>
          <a:p>
            <a:pPr eaLnBrk="1" hangingPunct="1"/>
            <a:endParaRPr lang="it-IT" altLang="it-IT"/>
          </a:p>
        </p:txBody>
      </p:sp>
      <p:sp>
        <p:nvSpPr>
          <p:cNvPr id="18435" name="Segnaposto contenuto 2"/>
          <p:cNvSpPr>
            <a:spLocks noGrp="1"/>
          </p:cNvSpPr>
          <p:nvPr>
            <p:ph idx="1"/>
          </p:nvPr>
        </p:nvSpPr>
        <p:spPr/>
        <p:txBody>
          <a:bodyPr/>
          <a:lstStyle/>
          <a:p>
            <a:pPr eaLnBrk="1" hangingPunct="1"/>
            <a:r>
              <a:rPr lang="it-IT" altLang="it-IT"/>
              <a:t>È importante, infine, differenziare fra casi di </a:t>
            </a:r>
            <a:r>
              <a:rPr lang="it-IT" altLang="it-IT" b="1"/>
              <a:t>enuresi primaria</a:t>
            </a:r>
            <a:r>
              <a:rPr lang="it-IT" altLang="it-IT"/>
              <a:t>, in cui il bambino non ha mai acquisito il controllo della minzione, e casi di </a:t>
            </a:r>
            <a:r>
              <a:rPr lang="it-IT" altLang="it-IT" b="1"/>
              <a:t>enuresi secondaria</a:t>
            </a:r>
            <a:r>
              <a:rPr lang="it-IT" altLang="it-IT"/>
              <a:t>, in cui i bambini riprendono a bagnare il letto dopo un lungo tempo di continenza (ad es. 6 mesi, 1 anno).</a:t>
            </a:r>
          </a:p>
          <a:p>
            <a:pPr eaLnBrk="1" hangingPunct="1"/>
            <a:endParaRPr lang="it-IT" altLang="it-IT"/>
          </a:p>
        </p:txBody>
      </p:sp>
    </p:spTree>
    <p:extLst>
      <p:ext uri="{BB962C8B-B14F-4D97-AF65-F5344CB8AC3E}">
        <p14:creationId xmlns:p14="http://schemas.microsoft.com/office/powerpoint/2010/main" val="1345843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19458" name="Titolo 1"/>
          <p:cNvSpPr>
            <a:spLocks noGrp="1"/>
          </p:cNvSpPr>
          <p:nvPr>
            <p:ph type="title"/>
          </p:nvPr>
        </p:nvSpPr>
        <p:spPr/>
        <p:txBody>
          <a:bodyPr/>
          <a:lstStyle/>
          <a:p>
            <a:pPr eaLnBrk="1" hangingPunct="1"/>
            <a:endParaRPr lang="it-IT" altLang="it-IT"/>
          </a:p>
        </p:txBody>
      </p:sp>
      <p:sp>
        <p:nvSpPr>
          <p:cNvPr id="19459" name="Segnaposto contenuto 2"/>
          <p:cNvSpPr>
            <a:spLocks noGrp="1"/>
          </p:cNvSpPr>
          <p:nvPr>
            <p:ph idx="1"/>
          </p:nvPr>
        </p:nvSpPr>
        <p:spPr/>
        <p:txBody>
          <a:bodyPr/>
          <a:lstStyle/>
          <a:p>
            <a:pPr eaLnBrk="1" hangingPunct="1"/>
            <a:r>
              <a:rPr lang="it-IT" altLang="it-IT"/>
              <a:t>Il trattamento terapeutico dovrà essere basato sui risultati di questa fase di assessment, proponendo ovviamente strategie differenti a seconda delle caratteristiche del problema.</a:t>
            </a:r>
          </a:p>
          <a:p>
            <a:pPr eaLnBrk="1" hangingPunct="1"/>
            <a:endParaRPr lang="it-IT" altLang="it-IT"/>
          </a:p>
        </p:txBody>
      </p:sp>
    </p:spTree>
    <p:extLst>
      <p:ext uri="{BB962C8B-B14F-4D97-AF65-F5344CB8AC3E}">
        <p14:creationId xmlns:p14="http://schemas.microsoft.com/office/powerpoint/2010/main" val="336181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482" name="Titolo 1"/>
          <p:cNvSpPr>
            <a:spLocks noGrp="1"/>
          </p:cNvSpPr>
          <p:nvPr>
            <p:ph type="title"/>
          </p:nvPr>
        </p:nvSpPr>
        <p:spPr/>
        <p:txBody>
          <a:bodyPr/>
          <a:lstStyle/>
          <a:p>
            <a:pPr eaLnBrk="1" hangingPunct="1"/>
            <a:endParaRPr lang="it-IT" altLang="it-IT"/>
          </a:p>
        </p:txBody>
      </p:sp>
      <p:sp>
        <p:nvSpPr>
          <p:cNvPr id="20483" name="Segnaposto contenuto 2"/>
          <p:cNvSpPr>
            <a:spLocks noGrp="1"/>
          </p:cNvSpPr>
          <p:nvPr>
            <p:ph idx="1"/>
          </p:nvPr>
        </p:nvSpPr>
        <p:spPr/>
        <p:txBody>
          <a:bodyPr/>
          <a:lstStyle/>
          <a:p>
            <a:pPr eaLnBrk="1" hangingPunct="1"/>
            <a:r>
              <a:rPr lang="it-IT" altLang="it-IT" sz="3000"/>
              <a:t>Per i bambini che mostrano di avere una vescica di modestissima capienza, ad esempio, saranno proposti esercizi specifici volti ad aumentare la capacità di quest'organo; </a:t>
            </a:r>
          </a:p>
          <a:p>
            <a:pPr eaLnBrk="1" hangingPunct="1"/>
            <a:r>
              <a:rPr lang="it-IT" altLang="it-IT" sz="3000"/>
              <a:t>per quelli che tendono ad avere un sonno  troppo profondo, invece, saranno utili accorgimenti volti  ad insegnare al ragazzo a riconoscere i segnali interni che la vescica emette prima di iniziare la minzione.</a:t>
            </a:r>
          </a:p>
          <a:p>
            <a:pPr eaLnBrk="1" hangingPunct="1"/>
            <a:endParaRPr lang="it-IT" altLang="it-IT" sz="3000"/>
          </a:p>
        </p:txBody>
      </p:sp>
    </p:spTree>
    <p:extLst>
      <p:ext uri="{BB962C8B-B14F-4D97-AF65-F5344CB8AC3E}">
        <p14:creationId xmlns:p14="http://schemas.microsoft.com/office/powerpoint/2010/main" val="97371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it-IT" altLang="it-IT" dirty="0"/>
              <a:t>ENURESI ED ENCOPRESI</a:t>
            </a:r>
            <a:br>
              <a:rPr lang="it-IT" altLang="it-IT" dirty="0"/>
            </a:br>
            <a:r>
              <a:rPr lang="it-IT" altLang="it-IT" dirty="0"/>
              <a:t>valutazione del caso</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41-3</a:t>
            </a:r>
          </a:p>
        </p:txBody>
      </p:sp>
    </p:spTree>
    <p:extLst>
      <p:ext uri="{BB962C8B-B14F-4D97-AF65-F5344CB8AC3E}">
        <p14:creationId xmlns:p14="http://schemas.microsoft.com/office/powerpoint/2010/main" val="3937255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Nelle pagine che seguono troveremo una completa serie di domande utili per affrontare la maggioranza dei casi di enuresi.</a:t>
            </a:r>
          </a:p>
          <a:p>
            <a:r>
              <a:rPr lang="it-IT" sz="2400" dirty="0"/>
              <a:t>Il problema della enuresi può sembrare marginale, ma la chiarezza del sintomo consente di effettuare una indagine attenta e dettagliata. Per lo psicologo in formazione può essere utile conoscere la metodologia di questa raccolta anamnestica.</a:t>
            </a:r>
          </a:p>
          <a:p>
            <a:r>
              <a:rPr lang="it-IT" sz="2400"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36825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1524000" y="2204864"/>
            <a:ext cx="9144000"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it-IT" altLang="it-IT" sz="1600" dirty="0">
                <a:latin typeface="Times New Roman" pitchFamily="18" charset="0"/>
                <a:cs typeface="Times New Roman" pitchFamily="18" charset="0"/>
              </a:rPr>
              <a:t>   Nome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Nato il     			      et</a:t>
            </a:r>
            <a:r>
              <a:rPr lang="it-IT" altLang="it-IT" sz="1600" dirty="0">
                <a:latin typeface="Arial" charset="0"/>
                <a:cs typeface="Times New Roman" pitchFamily="18" charset="0"/>
              </a:rPr>
              <a:t>à</a:t>
            </a:r>
            <a:r>
              <a:rPr lang="it-IT" altLang="it-IT" sz="1600" dirty="0">
                <a:latin typeface="Times New Roman" pitchFamily="18" charset="0"/>
                <a:cs typeface="Times New Roman" pitchFamily="18" charset="0"/>
              </a:rPr>
              <a:t>        	   numero </a:t>
            </a:r>
            <a:r>
              <a:rPr lang="it-IT" altLang="it-IT" sz="1600" dirty="0" err="1">
                <a:latin typeface="Times New Roman" pitchFamily="18" charset="0"/>
                <a:cs typeface="Times New Roman" pitchFamily="18" charset="0"/>
              </a:rPr>
              <a:t>tel</a:t>
            </a: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Indirizzo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Professione      			 scuola        classe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r>
              <a:rPr lang="it-IT" altLang="it-IT" sz="1600" b="1" dirty="0">
                <a:latin typeface="Times New Roman" pitchFamily="18" charset="0"/>
                <a:cs typeface="Times New Roman" pitchFamily="18" charset="0"/>
              </a:rPr>
              <a:t>Caratteristiche generali dell'enuresi</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1.Hai bagnato il letto quasi ogni notte dalla nascita?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(Enuresi  primaria)</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2.Avevi imparato a non bagnare pi</a:t>
            </a:r>
            <a:r>
              <a:rPr lang="it-IT" altLang="it-IT" sz="1600" dirty="0">
                <a:latin typeface="Arial" charset="0"/>
                <a:cs typeface="Times New Roman" pitchFamily="18" charset="0"/>
              </a:rPr>
              <a:t>ù</a:t>
            </a:r>
            <a:r>
              <a:rPr lang="it-IT" altLang="it-IT" sz="1600" dirty="0">
                <a:latin typeface="Times New Roman" pitchFamily="18" charset="0"/>
                <a:cs typeface="Times New Roman" pitchFamily="18" charset="0"/>
              </a:rPr>
              <a:t> il letto ma poi hai  ricominciato a farlo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dopo pi</a:t>
            </a:r>
            <a:r>
              <a:rPr lang="it-IT" altLang="it-IT" sz="1600" dirty="0">
                <a:latin typeface="Arial" charset="0"/>
                <a:cs typeface="Times New Roman" pitchFamily="18" charset="0"/>
              </a:rPr>
              <a:t>ù</a:t>
            </a:r>
            <a:r>
              <a:rPr lang="it-IT" altLang="it-IT" sz="1600" dirty="0">
                <a:latin typeface="Times New Roman" pitchFamily="18" charset="0"/>
                <a:cs typeface="Times New Roman" pitchFamily="18" charset="0"/>
              </a:rPr>
              <a:t> di un anno che non lo bagnavi pi</a:t>
            </a:r>
            <a:r>
              <a:rPr lang="it-IT" altLang="it-IT" sz="1600" dirty="0">
                <a:latin typeface="Arial" charset="0"/>
                <a:cs typeface="Times New Roman" pitchFamily="18" charset="0"/>
              </a:rPr>
              <a:t>ù</a:t>
            </a:r>
            <a:r>
              <a:rPr lang="it-IT" altLang="it-IT" sz="1600" dirty="0">
                <a:latin typeface="Times New Roman" pitchFamily="18" charset="0"/>
                <a:cs typeface="Times New Roman" pitchFamily="18" charset="0"/>
              </a:rPr>
              <a:t>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(Enuresi secondaria)</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3.Ti bagni anche durante il giorno ?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4.Ti capita spesso di bagnarti quando ridi, tossisci o fai sforzi?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5.Ti capita ogni tanto di  farti la “cacca” addosso?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(Encopresi)</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6.Dormi con la plastica sul letto?   				Si   	No</a:t>
            </a:r>
            <a:endParaRPr lang="it-IT" altLang="it-IT" sz="1600" dirty="0">
              <a:latin typeface="Arial" charset="0"/>
            </a:endParaRPr>
          </a:p>
        </p:txBody>
      </p:sp>
    </p:spTree>
    <p:extLst>
      <p:ext uri="{BB962C8B-B14F-4D97-AF65-F5344CB8AC3E}">
        <p14:creationId xmlns:p14="http://schemas.microsoft.com/office/powerpoint/2010/main" val="1966590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7739" y="2489200"/>
            <a:ext cx="7754937"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7643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7890" name="Rettangolo 2"/>
          <p:cNvSpPr>
            <a:spLocks noChangeArrowheads="1"/>
          </p:cNvSpPr>
          <p:nvPr/>
        </p:nvSpPr>
        <p:spPr bwMode="auto">
          <a:xfrm>
            <a:off x="1524000" y="1556793"/>
            <a:ext cx="91440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it-IT" altLang="it-IT" sz="1600" dirty="0">
                <a:latin typeface="Times New Roman" pitchFamily="18" charset="0"/>
                <a:cs typeface="Times New Roman" pitchFamily="18" charset="0"/>
              </a:rPr>
              <a:t>13. Verso che ora, di solito bagni il letto?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Prima parte del sonno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Ultime ore del sonno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Pi</a:t>
            </a:r>
            <a:r>
              <a:rPr lang="it-IT" altLang="it-IT" sz="1600" dirty="0">
                <a:latin typeface="Arial" charset="0"/>
                <a:cs typeface="Times New Roman" pitchFamily="18" charset="0"/>
              </a:rPr>
              <a:t>ù</a:t>
            </a:r>
            <a:r>
              <a:rPr lang="it-IT" altLang="it-IT" sz="1600" dirty="0">
                <a:latin typeface="Times New Roman" pitchFamily="18" charset="0"/>
                <a:cs typeface="Times New Roman" pitchFamily="18" charset="0"/>
              </a:rPr>
              <a:t> volte per notte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Orari variabili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Non so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14.  Qualcun altro in famiglia bagna il letto ?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Se si, chi ?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Circa quante notti a settimana?             				(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15.Qualcuno dei tuoi familiari ha bagnato il letto oltre l'et</a:t>
            </a:r>
            <a:r>
              <a:rPr lang="it-IT" altLang="it-IT" sz="1600" dirty="0">
                <a:latin typeface="Arial" charset="0"/>
                <a:cs typeface="Times New Roman" pitchFamily="18" charset="0"/>
              </a:rPr>
              <a:t>à</a:t>
            </a:r>
            <a:r>
              <a:rPr lang="it-IT" altLang="it-IT" sz="1600" dirty="0">
                <a:latin typeface="Times New Roman" pitchFamily="18" charset="0"/>
                <a:cs typeface="Times New Roman" pitchFamily="18" charset="0"/>
              </a:rPr>
              <a:t> di 5 anni‘?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Se si, chi?   				fino a che et</a:t>
            </a:r>
            <a:r>
              <a:rPr lang="it-IT" altLang="it-IT" sz="1600" dirty="0">
                <a:latin typeface="Arial" charset="0"/>
                <a:cs typeface="Times New Roman" pitchFamily="18" charset="0"/>
              </a:rPr>
              <a:t>à</a:t>
            </a:r>
            <a:r>
              <a:rPr lang="it-IT" altLang="it-IT" sz="1600" dirty="0">
                <a:latin typeface="Times New Roman" pitchFamily="18" charset="0"/>
                <a:cs typeface="Times New Roman" pitchFamily="18" charset="0"/>
              </a:rPr>
              <a:t>     	(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16. Hai fatto in precedenza accertamenti medici per ricercare le cause dell'enuresi'?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Se si, descrivili.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17. Soffri di allergie (ai cibi, farmaci, pollini, ecc.)'?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p>
        </p:txBody>
      </p:sp>
    </p:spTree>
    <p:extLst>
      <p:ext uri="{BB962C8B-B14F-4D97-AF65-F5344CB8AC3E}">
        <p14:creationId xmlns:p14="http://schemas.microsoft.com/office/powerpoint/2010/main" val="85397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r>
              <a:rPr lang="it-IT" altLang="it-IT" dirty="0"/>
              <a:t>L’enuresi ed il suo trattamento</a:t>
            </a:r>
          </a:p>
        </p:txBody>
      </p:sp>
      <p:sp>
        <p:nvSpPr>
          <p:cNvPr id="21507" name="Segnaposto contenuto 2"/>
          <p:cNvSpPr>
            <a:spLocks noGrp="1"/>
          </p:cNvSpPr>
          <p:nvPr>
            <p:ph idx="1"/>
          </p:nvPr>
        </p:nvSpPr>
        <p:spPr/>
        <p:txBody>
          <a:bodyPr/>
          <a:lstStyle/>
          <a:p>
            <a:r>
              <a:rPr lang="it-IT" altLang="it-IT" sz="2400" b="1" dirty="0"/>
              <a:t>La manifestazione fondamentale dell’Enuresi è una ripetuta emissione di urine durante il giorno o di notte, nel letto o nei vestiti (Criterio A). La maggior parte delle volte ciò è involontario ma, occasionalmente può essere intenzionale. </a:t>
            </a:r>
            <a:r>
              <a:rPr lang="it-IT" altLang="it-IT" sz="2400" b="1" dirty="0">
                <a:solidFill>
                  <a:prstClr val="black"/>
                </a:solidFill>
              </a:rPr>
              <a:t>Perché sia autorizzata una diagnosi di Enuresi, l’emissione di urine deve avvenire almeno due volte alla settimana per almeno 3 mesi, o altrimenti deve causare disagio clinicamente significativo (criterio B) Il soggetto deve aver raggiunto un’età in cui è previsto il controllo della minzione (cioè, l’età cronologica del bambino deve essere di almeno 5 anni o, per i bambini con ritardi di sviluppo, deve esservi un’età mentale di almeno 5 anni) (Criterio C). </a:t>
            </a:r>
            <a:endParaRPr lang="it-IT" altLang="it-IT" sz="2400" dirty="0">
              <a:solidFill>
                <a:prstClr val="black"/>
              </a:solidFill>
            </a:endParaRPr>
          </a:p>
          <a:p>
            <a:endParaRPr lang="it-IT" altLang="it-IT" sz="2400" dirty="0"/>
          </a:p>
        </p:txBody>
      </p:sp>
    </p:spTree>
    <p:extLst>
      <p:ext uri="{BB962C8B-B14F-4D97-AF65-F5344CB8AC3E}">
        <p14:creationId xmlns:p14="http://schemas.microsoft.com/office/powerpoint/2010/main" val="1652436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Rettangolo 1"/>
          <p:cNvSpPr/>
          <p:nvPr/>
        </p:nvSpPr>
        <p:spPr>
          <a:xfrm>
            <a:off x="2135560" y="1628800"/>
            <a:ext cx="8352928" cy="2308324"/>
          </a:xfrm>
          <a:prstGeom prst="rect">
            <a:avLst/>
          </a:prstGeom>
        </p:spPr>
        <p:txBody>
          <a:bodyPr wrap="square">
            <a:spAutoFit/>
          </a:bodyPr>
          <a:lstStyle/>
          <a:p>
            <a:r>
              <a:rPr lang="it-IT" altLang="it-IT" dirty="0">
                <a:latin typeface="Times New Roman" pitchFamily="18" charset="0"/>
                <a:cs typeface="Times New Roman" pitchFamily="18" charset="0"/>
              </a:rPr>
              <a:t>18) Qualche volta riesci a svegliarti da solo di notte per andare al gabinetto		Si	No</a:t>
            </a:r>
          </a:p>
          <a:p>
            <a:r>
              <a:rPr lang="it-IT" altLang="it-IT" dirty="0">
                <a:latin typeface="Times New Roman" pitchFamily="18" charset="0"/>
                <a:cs typeface="Times New Roman" pitchFamily="18" charset="0"/>
              </a:rPr>
              <a:t> Elenca:</a:t>
            </a:r>
            <a:endParaRPr lang="it-IT" altLang="it-IT" dirty="0"/>
          </a:p>
          <a:p>
            <a:r>
              <a:rPr lang="it-IT" altLang="it-IT" dirty="0">
                <a:latin typeface="Times New Roman" pitchFamily="18" charset="0"/>
                <a:cs typeface="Times New Roman" pitchFamily="18" charset="0"/>
              </a:rPr>
              <a:t>   A) le malattie che hai avuto                                           </a:t>
            </a:r>
            <a:endParaRPr lang="it-IT" altLang="it-IT" dirty="0"/>
          </a:p>
          <a:p>
            <a:r>
              <a:rPr lang="it-IT" altLang="it-IT" dirty="0">
                <a:latin typeface="Times New Roman" pitchFamily="18" charset="0"/>
                <a:cs typeface="Times New Roman" pitchFamily="18" charset="0"/>
              </a:rPr>
              <a:t>   B) eventuali malformazioni                                       </a:t>
            </a:r>
            <a:endParaRPr lang="it-IT" altLang="it-IT" dirty="0"/>
          </a:p>
          <a:p>
            <a:r>
              <a:rPr lang="it-IT" altLang="it-IT" dirty="0">
                <a:latin typeface="Times New Roman" pitchFamily="18" charset="0"/>
                <a:cs typeface="Times New Roman" pitchFamily="18" charset="0"/>
              </a:rPr>
              <a:t>   C) gli interventi chirurgici subiti                                   </a:t>
            </a:r>
            <a:endParaRPr lang="it-IT" altLang="it-IT" dirty="0"/>
          </a:p>
          <a:p>
            <a:r>
              <a:rPr lang="it-IT" altLang="it-IT" dirty="0">
                <a:latin typeface="Times New Roman" pitchFamily="18" charset="0"/>
                <a:cs typeface="Times New Roman" pitchFamily="18" charset="0"/>
              </a:rPr>
              <a:t>   E) i farmaci usati nell'ultimo anno, sottolineando quelli che usi abitualmente </a:t>
            </a:r>
            <a:endParaRPr lang="it-IT" altLang="it-IT" dirty="0">
              <a:cs typeface="Times New Roman" pitchFamily="18" charset="0"/>
            </a:endParaRPr>
          </a:p>
          <a:p>
            <a:r>
              <a:rPr lang="it-IT" altLang="it-IT" dirty="0">
                <a:cs typeface="Times New Roman" pitchFamily="18" charset="0"/>
              </a:rPr>
              <a:t>   F)                  altre note </a:t>
            </a:r>
            <a:endParaRPr lang="it-IT" altLang="it-IT" dirty="0"/>
          </a:p>
        </p:txBody>
      </p:sp>
    </p:spTree>
    <p:extLst>
      <p:ext uri="{BB962C8B-B14F-4D97-AF65-F5344CB8AC3E}">
        <p14:creationId xmlns:p14="http://schemas.microsoft.com/office/powerpoint/2010/main" val="3713366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1524000" y="1600547"/>
            <a:ext cx="91440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it-IT" altLang="it-IT" sz="1600" dirty="0">
                <a:latin typeface="Times New Roman" pitchFamily="18" charset="0"/>
                <a:cs typeface="Times New Roman" pitchFamily="18" charset="0"/>
              </a:rPr>
              <a:t>  </a:t>
            </a:r>
            <a:r>
              <a:rPr lang="it-IT" altLang="it-IT" sz="1600" b="1" dirty="0">
                <a:latin typeface="Times New Roman" pitchFamily="18" charset="0"/>
                <a:cs typeface="Times New Roman" pitchFamily="18" charset="0"/>
              </a:rPr>
              <a:t>Caratteristiche della minzione</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22.  Al mattino devi interrompere lo studio (o il lavoro) per andare in gabinetto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ad orinare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Se si, quante volte (in media)?                          				(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23.  Nel pomeriggio devi interrompere le tue attivit</a:t>
            </a:r>
            <a:r>
              <a:rPr lang="it-IT" altLang="it-IT" sz="1600" dirty="0">
                <a:latin typeface="Arial" charset="0"/>
                <a:cs typeface="Times New Roman" pitchFamily="18" charset="0"/>
              </a:rPr>
              <a:t>à</a:t>
            </a:r>
            <a:r>
              <a:rPr lang="it-IT" altLang="it-IT" sz="1600" dirty="0">
                <a:latin typeface="Times New Roman" pitchFamily="18" charset="0"/>
                <a:cs typeface="Times New Roman" pitchFamily="18" charset="0"/>
              </a:rPr>
              <a:t> per andare in gabinetto ad</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orinare?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Se si, quante volte (in media)?                          				(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24. Secondo te, in media, quante volte al giorno vai al</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gabinetto per orinare?                                   				(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Quando vai al gabinetto per orinare, ti accorgi di avere qualcuna delle</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seguenti sensazioni?</a:t>
            </a:r>
            <a:endParaRPr lang="it-IT" altLang="it-IT" sz="1600" dirty="0">
              <a:latin typeface="Arial" charset="0"/>
            </a:endParaRPr>
          </a:p>
          <a:p>
            <a:pPr>
              <a:spcBef>
                <a:spcPct val="0"/>
              </a:spcBef>
              <a:buFontTx/>
              <a:buNone/>
            </a:pPr>
            <a:endParaRPr lang="it-IT" altLang="it-IT" sz="1600" dirty="0">
              <a:latin typeface="Arial" charset="0"/>
              <a:cs typeface="Times New Roman" pitchFamily="18" charset="0"/>
            </a:endParaRPr>
          </a:p>
          <a:p>
            <a:pPr>
              <a:spcBef>
                <a:spcPct val="0"/>
              </a:spcBef>
              <a:buFontTx/>
              <a:buNone/>
            </a:pPr>
            <a:r>
              <a:rPr lang="it-IT" altLang="it-IT" sz="1600" dirty="0">
                <a:latin typeface="Arial" charset="0"/>
                <a:cs typeface="Times New Roman" pitchFamily="18" charset="0"/>
              </a:rPr>
              <a:t>         </a:t>
            </a:r>
            <a:endParaRPr lang="it-IT" altLang="it-IT" sz="1600" dirty="0">
              <a:latin typeface="Arial" charset="0"/>
            </a:endParaRPr>
          </a:p>
        </p:txBody>
      </p:sp>
    </p:spTree>
    <p:extLst>
      <p:ext uri="{BB962C8B-B14F-4D97-AF65-F5344CB8AC3E}">
        <p14:creationId xmlns:p14="http://schemas.microsoft.com/office/powerpoint/2010/main" val="2606780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766242"/>
            <a:ext cx="7924800" cy="359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9509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9938" name="Rectangle 1"/>
          <p:cNvSpPr>
            <a:spLocks noChangeArrowheads="1"/>
          </p:cNvSpPr>
          <p:nvPr/>
        </p:nvSpPr>
        <p:spPr bwMode="auto">
          <a:xfrm>
            <a:off x="1524000" y="764704"/>
            <a:ext cx="9144000"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it-IT" altLang="it-IT" sz="1600" b="1" dirty="0">
                <a:latin typeface="Times New Roman" pitchFamily="18" charset="0"/>
                <a:cs typeface="Times New Roman" pitchFamily="18" charset="0"/>
              </a:rPr>
              <a:t> Reazioni di fronte all'enuresi</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Come reagiscono i tuoi familiari quando bagni il letto? (segna anche pi</a:t>
            </a:r>
            <a:r>
              <a:rPr lang="it-IT" altLang="it-IT" sz="1600" dirty="0">
                <a:latin typeface="Arial" charset="0"/>
                <a:cs typeface="Times New Roman" pitchFamily="18" charset="0"/>
              </a:rPr>
              <a:t>ù</a:t>
            </a:r>
            <a:r>
              <a:rPr lang="it-IT" altLang="it-IT" sz="1600" dirty="0">
                <a:latin typeface="Times New Roman" pitchFamily="18" charset="0"/>
                <a:cs typeface="Times New Roman" pitchFamily="18" charset="0"/>
              </a:rPr>
              <a:t> di una</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risposta).</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sgrida          punisce          si lamenta  	rassicura	ignora    	prende in giro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Madre</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Padre</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Fratelli</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Altri</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Note aggiuntive:</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Sei stato preso in giro o svergognato per il tuo disturbo? 			Si    No</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Da chi?   Come?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Il fatto di bagnare il letto spesso limita le possibilit</a:t>
            </a:r>
            <a:r>
              <a:rPr lang="it-IT" altLang="it-IT" sz="1600" dirty="0">
                <a:latin typeface="Arial" charset="0"/>
                <a:cs typeface="Times New Roman" pitchFamily="18" charset="0"/>
              </a:rPr>
              <a:t>à</a:t>
            </a:r>
            <a:r>
              <a:rPr lang="it-IT" altLang="it-IT" sz="1600" dirty="0">
                <a:latin typeface="Times New Roman" pitchFamily="18" charset="0"/>
                <a:cs typeface="Times New Roman" pitchFamily="18" charset="0"/>
              </a:rPr>
              <a:t> di movimento di una</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persona e le crea altri problemi. Vorrei cercare di capire assieme a te i</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problemi maggiori che ti pone la tua enuresi: segna con una crocetta quelli che</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tra i seguenti sono i tuoi problemi:</a:t>
            </a:r>
            <a:endParaRPr lang="it-IT" altLang="it-IT" sz="1600" dirty="0">
              <a:latin typeface="Arial" charset="0"/>
            </a:endParaRPr>
          </a:p>
        </p:txBody>
      </p:sp>
    </p:spTree>
    <p:extLst>
      <p:ext uri="{BB962C8B-B14F-4D97-AF65-F5344CB8AC3E}">
        <p14:creationId xmlns:p14="http://schemas.microsoft.com/office/powerpoint/2010/main" val="3707994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1523504" y="1196752"/>
            <a:ext cx="91440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it-IT" altLang="it-IT" sz="1600" dirty="0">
                <a:latin typeface="Times New Roman" pitchFamily="18" charset="0"/>
                <a:cs typeface="Times New Roman" pitchFamily="18" charset="0"/>
              </a:rPr>
              <a:t>A)                   non puoi andare in albergo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B)                   non puoi andare in campeggio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C)                   non puoi usare il sacco a pelo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D)                   non puoi andare ospite da amici o parenti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E)                   i genitori non ti danno da bere alla sera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F)                   vieni preso in giro in famiglia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G)                   non puoi invitare gli amici a dormire a casa tua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H) 	     vieni preso in giro dagli amici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I)                    devi portare di notte il pannolino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L)                   devi mettere la plastica nel letto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M)  	     vieni punito dai genitori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N)                   devi portare il pannolino di giorno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O)                   devi prendere medicine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P)                   ti devi lavare al mattino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Q)                   ti devi cambiare al mattino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R)                   dai molto lavoro in casa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S)                   ti senti piccolo e un po' sciocco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T)                   ti vergogni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U)                   hai paura che gli altri lo vengano a sapere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V)                   vieni trattato da bambino piccolo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Z)                   ti fa molto schifo essere bagnato di orina                          </a:t>
            </a:r>
            <a:endParaRPr lang="it-IT" altLang="it-IT" sz="1600" dirty="0">
              <a:latin typeface="Arial" charset="0"/>
            </a:endParaRPr>
          </a:p>
          <a:p>
            <a:pPr>
              <a:spcBef>
                <a:spcPct val="0"/>
              </a:spcBef>
              <a:buFontTx/>
              <a:buNone/>
            </a:pPr>
            <a:r>
              <a:rPr lang="it-IT" altLang="it-IT" sz="1600" dirty="0">
                <a:latin typeface="Times New Roman" pitchFamily="18" charset="0"/>
                <a:cs typeface="Times New Roman" pitchFamily="18" charset="0"/>
              </a:rPr>
              <a:t> </a:t>
            </a:r>
            <a:endParaRPr lang="it-IT" altLang="it-IT" sz="1600" dirty="0">
              <a:latin typeface="Arial" charset="0"/>
            </a:endParaRPr>
          </a:p>
        </p:txBody>
      </p:sp>
    </p:spTree>
    <p:extLst>
      <p:ext uri="{BB962C8B-B14F-4D97-AF65-F5344CB8AC3E}">
        <p14:creationId xmlns:p14="http://schemas.microsoft.com/office/powerpoint/2010/main" val="17368431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625" y="2924945"/>
            <a:ext cx="6675437" cy="164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9309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1986" name="Rectangle 1"/>
          <p:cNvSpPr>
            <a:spLocks noChangeArrowheads="1"/>
          </p:cNvSpPr>
          <p:nvPr/>
        </p:nvSpPr>
        <p:spPr bwMode="auto">
          <a:xfrm>
            <a:off x="1518816" y="1191369"/>
            <a:ext cx="9144000" cy="5309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it-IT" altLang="it-IT" sz="1800" dirty="0">
                <a:latin typeface="Times New Roman" pitchFamily="18" charset="0"/>
                <a:cs typeface="Times New Roman" pitchFamily="18" charset="0"/>
              </a:rPr>
              <a:t>       26. Secondo te, come e quando passer</a:t>
            </a:r>
            <a:r>
              <a:rPr lang="it-IT" altLang="it-IT" sz="1800" dirty="0">
                <a:latin typeface="Arial" charset="0"/>
                <a:cs typeface="Times New Roman" pitchFamily="18" charset="0"/>
              </a:rPr>
              <a:t>à</a:t>
            </a:r>
            <a:r>
              <a:rPr lang="it-IT" altLang="it-IT" sz="1800" dirty="0">
                <a:latin typeface="Times New Roman" pitchFamily="18" charset="0"/>
                <a:cs typeface="Times New Roman" pitchFamily="18" charset="0"/>
              </a:rPr>
              <a:t> la tua enuresi? (specificare)                                                                             </a:t>
            </a:r>
            <a:endParaRPr lang="it-IT" altLang="it-IT" sz="1800" b="1" dirty="0">
              <a:latin typeface="Times New Roman" pitchFamily="18" charset="0"/>
            </a:endParaRPr>
          </a:p>
          <a:p>
            <a:pPr>
              <a:spcBef>
                <a:spcPct val="0"/>
              </a:spcBef>
              <a:buFontTx/>
              <a:buNone/>
            </a:pPr>
            <a:r>
              <a:rPr lang="it-IT" altLang="it-IT" sz="1800" b="1" dirty="0">
                <a:latin typeface="Times New Roman" pitchFamily="18" charset="0"/>
              </a:rPr>
              <a:t>Enuresi secondaria</a:t>
            </a:r>
          </a:p>
          <a:p>
            <a:pPr>
              <a:spcBef>
                <a:spcPct val="0"/>
              </a:spcBef>
              <a:buFontTx/>
              <a:buNone/>
            </a:pPr>
            <a:r>
              <a:rPr lang="it-IT" altLang="it-IT" sz="1800" dirty="0">
                <a:latin typeface="Times New Roman" pitchFamily="18" charset="0"/>
                <a:cs typeface="Times New Roman" pitchFamily="18" charset="0"/>
              </a:rPr>
              <a:t>         </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Se l'enuresi </a:t>
            </a:r>
            <a:r>
              <a:rPr lang="it-IT" altLang="it-IT" sz="1800" dirty="0">
                <a:latin typeface="Arial" charset="0"/>
                <a:cs typeface="Times New Roman" pitchFamily="18" charset="0"/>
              </a:rPr>
              <a:t>è</a:t>
            </a:r>
            <a:r>
              <a:rPr lang="it-IT" altLang="it-IT" sz="1800" dirty="0">
                <a:latin typeface="Times New Roman" pitchFamily="18" charset="0"/>
                <a:cs typeface="Times New Roman" pitchFamily="18" charset="0"/>
              </a:rPr>
              <a:t> secondaria, cio</a:t>
            </a:r>
            <a:r>
              <a:rPr lang="it-IT" altLang="it-IT" sz="1800" dirty="0">
                <a:latin typeface="Arial" charset="0"/>
                <a:cs typeface="Times New Roman" pitchFamily="18" charset="0"/>
              </a:rPr>
              <a:t>è</a:t>
            </a:r>
            <a:r>
              <a:rPr lang="it-IT" altLang="it-IT" sz="1800" dirty="0">
                <a:latin typeface="Times New Roman" pitchFamily="18" charset="0"/>
                <a:cs typeface="Times New Roman" pitchFamily="18" charset="0"/>
              </a:rPr>
              <a:t> hai ripreso a bagnare il letto dopo un lungo</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periodo in cui avevi imparato a non farlo:</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27. A che et</a:t>
            </a:r>
            <a:r>
              <a:rPr lang="it-IT" altLang="it-IT" sz="1800" dirty="0">
                <a:latin typeface="Arial" charset="0"/>
                <a:cs typeface="Times New Roman" pitchFamily="18" charset="0"/>
              </a:rPr>
              <a:t>à</a:t>
            </a:r>
            <a:r>
              <a:rPr lang="it-IT" altLang="it-IT" sz="1800" dirty="0">
                <a:latin typeface="Times New Roman" pitchFamily="18" charset="0"/>
                <a:cs typeface="Times New Roman" pitchFamily="18" charset="0"/>
              </a:rPr>
              <a:t> avevi smesso di fare pip</a:t>
            </a:r>
            <a:r>
              <a:rPr lang="it-IT" altLang="it-IT" sz="1800" dirty="0">
                <a:latin typeface="Arial" charset="0"/>
                <a:cs typeface="Times New Roman" pitchFamily="18" charset="0"/>
              </a:rPr>
              <a:t>ì</a:t>
            </a:r>
            <a:r>
              <a:rPr lang="it-IT" altLang="it-IT" sz="1800" dirty="0">
                <a:latin typeface="Times New Roman" pitchFamily="18" charset="0"/>
                <a:cs typeface="Times New Roman" pitchFamily="18" charset="0"/>
              </a:rPr>
              <a:t> a letto?			(         )  </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28.  A che et</a:t>
            </a:r>
            <a:r>
              <a:rPr lang="it-IT" altLang="it-IT" sz="1800" dirty="0">
                <a:latin typeface="Arial" charset="0"/>
                <a:cs typeface="Times New Roman" pitchFamily="18" charset="0"/>
              </a:rPr>
              <a:t>à</a:t>
            </a:r>
            <a:r>
              <a:rPr lang="it-IT" altLang="it-IT" sz="1800" dirty="0">
                <a:latin typeface="Times New Roman" pitchFamily="18" charset="0"/>
                <a:cs typeface="Times New Roman" pitchFamily="18" charset="0"/>
              </a:rPr>
              <a:t> hai ricominciato?  				(         )     </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29. Sono accadute cose particolari nei 6 mesi precedenti l'inizio dell'enuresi</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(sottolinea l'eventuale risposta appropriata)</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A) Trasferimenti; B) immissione in una nuova scuola; C) bocciature; </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D) malattie; E) ricoveri; F) morte di un parente o di un amico (specificare)</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G) nascita di un fratellino; H) separazione dei genitori; I) allontanamento</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prolungato di uno dei genitori; L) altro (specificare) Note</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30. Hai una tua spiegazione del motivo per cui hai ripreso a bagnare il letto?</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(descrivila brevemente) </a:t>
            </a:r>
            <a:endParaRPr lang="it-IT" altLang="it-IT" sz="1800" dirty="0">
              <a:latin typeface="Arial" charset="0"/>
            </a:endParaRPr>
          </a:p>
          <a:p>
            <a:pPr>
              <a:spcBef>
                <a:spcPct val="0"/>
              </a:spcBef>
              <a:buFontTx/>
              <a:buNone/>
            </a:pPr>
            <a:r>
              <a:rPr lang="it-IT" altLang="it-IT" sz="1800" dirty="0">
                <a:latin typeface="Times New Roman" pitchFamily="18" charset="0"/>
                <a:cs typeface="Times New Roman" pitchFamily="18" charset="0"/>
              </a:rPr>
              <a:t>                       </a:t>
            </a:r>
            <a:endParaRPr lang="it-IT" altLang="it-IT" sz="1800" dirty="0">
              <a:latin typeface="Arial" charset="0"/>
            </a:endParaRPr>
          </a:p>
        </p:txBody>
      </p:sp>
    </p:spTree>
    <p:extLst>
      <p:ext uri="{BB962C8B-B14F-4D97-AF65-F5344CB8AC3E}">
        <p14:creationId xmlns:p14="http://schemas.microsoft.com/office/powerpoint/2010/main" val="33474612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3010" name="Rectangle 1"/>
          <p:cNvSpPr>
            <a:spLocks noChangeArrowheads="1"/>
          </p:cNvSpPr>
          <p:nvPr/>
        </p:nvSpPr>
        <p:spPr bwMode="auto">
          <a:xfrm>
            <a:off x="1631504" y="2420889"/>
            <a:ext cx="91440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just">
              <a:spcBef>
                <a:spcPct val="0"/>
              </a:spcBef>
              <a:buFontTx/>
              <a:buNone/>
            </a:pPr>
            <a:r>
              <a:rPr lang="it-IT" altLang="it-IT" sz="1800" b="1">
                <a:latin typeface="Times New Roman" pitchFamily="18" charset="0"/>
                <a:cs typeface="Times New Roman" pitchFamily="18" charset="0"/>
              </a:rPr>
              <a:t>Enuresi saltuaria</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Se l'enuresi </a:t>
            </a:r>
            <a:r>
              <a:rPr lang="it-IT" altLang="it-IT" sz="1800">
                <a:latin typeface="Arial" charset="0"/>
                <a:cs typeface="Times New Roman" pitchFamily="18" charset="0"/>
              </a:rPr>
              <a:t>è</a:t>
            </a:r>
            <a:r>
              <a:rPr lang="it-IT" altLang="it-IT" sz="1800">
                <a:latin typeface="Times New Roman" pitchFamily="18" charset="0"/>
                <a:cs typeface="Times New Roman" pitchFamily="18" charset="0"/>
              </a:rPr>
              <a:t> saltuaria, cio</a:t>
            </a:r>
            <a:r>
              <a:rPr lang="it-IT" altLang="it-IT" sz="1800">
                <a:latin typeface="Arial" charset="0"/>
                <a:cs typeface="Times New Roman" pitchFamily="18" charset="0"/>
              </a:rPr>
              <a:t>è</a:t>
            </a:r>
            <a:r>
              <a:rPr lang="it-IT" altLang="it-IT" sz="1800">
                <a:latin typeface="Times New Roman" pitchFamily="18" charset="0"/>
                <a:cs typeface="Times New Roman" pitchFamily="18" charset="0"/>
              </a:rPr>
              <a:t> non bagni il letto ogni sera, hai notato se ti  capita</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di bagnare il letto soprattutto se durante il giorno:</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1.Ti sei affaticato molto         			                Si    No</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2.Sei spaventato o preoccupato         				Si    No</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3.Sei andato a letto in orario diverso dal solito    		Si    No</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4.Hai mangiato cibi particolari         				Si    No</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5.Hai avuto la febbre o sei stato male         			Si    No</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6.Bagni pi</a:t>
            </a:r>
            <a:r>
              <a:rPr lang="it-IT" altLang="it-IT" sz="1800">
                <a:latin typeface="Arial" charset="0"/>
                <a:cs typeface="Times New Roman" pitchFamily="18" charset="0"/>
              </a:rPr>
              <a:t>ù</a:t>
            </a:r>
            <a:r>
              <a:rPr lang="it-IT" altLang="it-IT" sz="1800">
                <a:latin typeface="Times New Roman" pitchFamily="18" charset="0"/>
                <a:cs typeface="Times New Roman" pitchFamily="18" charset="0"/>
              </a:rPr>
              <a:t> frequentemente quando hai le mestruazioni     	Si    No</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                                     7.Ti sembra di notare segni spontanei di miglioramento?   	Si    No</a:t>
            </a:r>
            <a:endParaRPr lang="it-IT" altLang="it-IT" sz="1800">
              <a:latin typeface="Arial" charset="0"/>
            </a:endParaRPr>
          </a:p>
          <a:p>
            <a:pPr algn="just">
              <a:spcBef>
                <a:spcPct val="0"/>
              </a:spcBef>
              <a:buFontTx/>
              <a:buNone/>
            </a:pPr>
            <a:r>
              <a:rPr lang="it-IT" altLang="it-IT" sz="1800">
                <a:latin typeface="Times New Roman" pitchFamily="18" charset="0"/>
                <a:cs typeface="Times New Roman" pitchFamily="18" charset="0"/>
              </a:rPr>
              <a:t>Aggiungi tutte le osservazioni e le note che tu pensi possano  aiutare a comprendere meglio le caratteristiche della tua enuresi.</a:t>
            </a:r>
            <a:endParaRPr lang="it-IT" altLang="it-IT" sz="1800">
              <a:latin typeface="Arial" charset="0"/>
            </a:endParaRPr>
          </a:p>
        </p:txBody>
      </p:sp>
    </p:spTree>
    <p:extLst>
      <p:ext uri="{BB962C8B-B14F-4D97-AF65-F5344CB8AC3E}">
        <p14:creationId xmlns:p14="http://schemas.microsoft.com/office/powerpoint/2010/main" val="20620896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aphicFrame>
        <p:nvGraphicFramePr>
          <p:cNvPr id="2" name="Tabella 1"/>
          <p:cNvGraphicFramePr>
            <a:graphicFrameLocks noGrp="1"/>
          </p:cNvGraphicFramePr>
          <p:nvPr/>
        </p:nvGraphicFramePr>
        <p:xfrm>
          <a:off x="1919537" y="1484785"/>
          <a:ext cx="7191375" cy="4557717"/>
        </p:xfrm>
        <a:graphic>
          <a:graphicData uri="http://schemas.openxmlformats.org/drawingml/2006/table">
            <a:tbl>
              <a:tblPr/>
              <a:tblGrid>
                <a:gridCol w="898525">
                  <a:extLst>
                    <a:ext uri="{9D8B030D-6E8A-4147-A177-3AD203B41FA5}">
                      <a16:colId xmlns:a16="http://schemas.microsoft.com/office/drawing/2014/main" val="20000"/>
                    </a:ext>
                  </a:extLst>
                </a:gridCol>
                <a:gridCol w="898525">
                  <a:extLst>
                    <a:ext uri="{9D8B030D-6E8A-4147-A177-3AD203B41FA5}">
                      <a16:colId xmlns:a16="http://schemas.microsoft.com/office/drawing/2014/main" val="20001"/>
                    </a:ext>
                  </a:extLst>
                </a:gridCol>
                <a:gridCol w="898525">
                  <a:extLst>
                    <a:ext uri="{9D8B030D-6E8A-4147-A177-3AD203B41FA5}">
                      <a16:colId xmlns:a16="http://schemas.microsoft.com/office/drawing/2014/main" val="20002"/>
                    </a:ext>
                  </a:extLst>
                </a:gridCol>
                <a:gridCol w="900113">
                  <a:extLst>
                    <a:ext uri="{9D8B030D-6E8A-4147-A177-3AD203B41FA5}">
                      <a16:colId xmlns:a16="http://schemas.microsoft.com/office/drawing/2014/main" val="20003"/>
                    </a:ext>
                  </a:extLst>
                </a:gridCol>
                <a:gridCol w="898525">
                  <a:extLst>
                    <a:ext uri="{9D8B030D-6E8A-4147-A177-3AD203B41FA5}">
                      <a16:colId xmlns:a16="http://schemas.microsoft.com/office/drawing/2014/main" val="20004"/>
                    </a:ext>
                  </a:extLst>
                </a:gridCol>
                <a:gridCol w="898525">
                  <a:extLst>
                    <a:ext uri="{9D8B030D-6E8A-4147-A177-3AD203B41FA5}">
                      <a16:colId xmlns:a16="http://schemas.microsoft.com/office/drawing/2014/main" val="20005"/>
                    </a:ext>
                  </a:extLst>
                </a:gridCol>
                <a:gridCol w="898525">
                  <a:extLst>
                    <a:ext uri="{9D8B030D-6E8A-4147-A177-3AD203B41FA5}">
                      <a16:colId xmlns:a16="http://schemas.microsoft.com/office/drawing/2014/main" val="20006"/>
                    </a:ext>
                  </a:extLst>
                </a:gridCol>
                <a:gridCol w="900112">
                  <a:extLst>
                    <a:ext uri="{9D8B030D-6E8A-4147-A177-3AD203B41FA5}">
                      <a16:colId xmlns:a16="http://schemas.microsoft.com/office/drawing/2014/main" val="20007"/>
                    </a:ext>
                  </a:extLst>
                </a:gridCol>
              </a:tblGrid>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dirty="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LUN</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MAR</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MER</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GIOV</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VEN</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SAB</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DOM</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7</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8</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9</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a:ln>
                            <a:noFill/>
                          </a:ln>
                          <a:solidFill>
                            <a:schemeClr val="tx1"/>
                          </a:solidFill>
                          <a:effectLst/>
                          <a:latin typeface="Arial" charset="0"/>
                          <a:cs typeface="Times New Roman" pitchFamily="18" charset="0"/>
                        </a:rPr>
                        <a:t>10</a:t>
                      </a:r>
                      <a:endParaRPr kumimoji="0" lang="it-IT" sz="12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06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900" b="0" i="0" u="none" strike="noStrike" cap="none" normalizeH="0" baseline="0" dirty="0">
                        <a:ln>
                          <a:noFill/>
                        </a:ln>
                        <a:solidFill>
                          <a:schemeClr val="tx1"/>
                        </a:solidFill>
                        <a:effectLst/>
                        <a:latin typeface="Arial" charset="0"/>
                        <a:cs typeface="Times New Roman" pitchFamily="18" charset="0"/>
                      </a:endParaRPr>
                    </a:p>
                  </a:txBody>
                  <a:tcPr marL="67332" marR="6733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263142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it-IT" altLang="it-IT" dirty="0"/>
              <a:t>ENURESI ED ENCOPRESI</a:t>
            </a:r>
            <a:br>
              <a:rPr lang="it-IT" altLang="it-IT" dirty="0"/>
            </a:br>
            <a:r>
              <a:rPr lang="it-IT" altLang="it-IT" dirty="0"/>
              <a:t>le tecniche terapeutiche</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41-4</a:t>
            </a:r>
          </a:p>
        </p:txBody>
      </p:sp>
    </p:spTree>
    <p:extLst>
      <p:ext uri="{BB962C8B-B14F-4D97-AF65-F5344CB8AC3E}">
        <p14:creationId xmlns:p14="http://schemas.microsoft.com/office/powerpoint/2010/main" val="839764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Di solito la enuresi si manifesta solo di notte, rara la enuresi solo diurna,. Quando la enuresi è sia diurna sia notturna è particolarmente utile investigare l’aspetto organico e la funzionalità della vescica.</a:t>
            </a:r>
          </a:p>
          <a:p>
            <a:r>
              <a:rPr lang="it-IT" sz="2000" dirty="0"/>
              <a:t>La enuresi spesso limita la autonomia del bambino e la sua autostima.</a:t>
            </a:r>
          </a:p>
          <a:p>
            <a:r>
              <a:rPr lang="it-IT" sz="2000" dirty="0"/>
              <a:t>Di solito la enuresi primaria, ovvero quella presente fin dalla nascita non è conseguenza di conflitti psicologici, né è piuttosto causa.</a:t>
            </a:r>
          </a:p>
          <a:p>
            <a:r>
              <a:rPr lang="it-IT" sz="2000" dirty="0"/>
              <a:t>Nei casi di enuresi secondaria è opportuno valutare con attenzione e prudenza le condizioni di vita del bambino, la possibile presenza di abusi o di forme depressive.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8735686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991544" y="1772816"/>
            <a:ext cx="8258204" cy="428628"/>
          </a:xfrm>
        </p:spPr>
        <p:txBody>
          <a:bodyPr>
            <a:normAutofit fontScale="90000"/>
          </a:bodyPr>
          <a:lstStyle/>
          <a:p>
            <a:pPr eaLnBrk="1" hangingPunct="1">
              <a:defRPr/>
            </a:pPr>
            <a:r>
              <a:rPr lang="it-IT" sz="3600" b="1" dirty="0"/>
              <a:t>Le tecniche terapeutiche fondamentali</a:t>
            </a:r>
            <a:br>
              <a:rPr lang="it-IT" sz="3600" dirty="0"/>
            </a:br>
            <a:endParaRPr lang="it-IT" sz="3600" dirty="0"/>
          </a:p>
        </p:txBody>
      </p:sp>
      <p:sp>
        <p:nvSpPr>
          <p:cNvPr id="3" name="Segnaposto contenuto 2"/>
          <p:cNvSpPr>
            <a:spLocks noGrp="1"/>
          </p:cNvSpPr>
          <p:nvPr>
            <p:ph idx="1"/>
          </p:nvPr>
        </p:nvSpPr>
        <p:spPr>
          <a:xfrm>
            <a:off x="1919536" y="2276873"/>
            <a:ext cx="8229600" cy="4268799"/>
          </a:xfrm>
        </p:spPr>
        <p:txBody>
          <a:bodyPr rtlCol="0">
            <a:normAutofit fontScale="77500" lnSpcReduction="20000"/>
          </a:bodyPr>
          <a:lstStyle/>
          <a:p>
            <a:pPr>
              <a:defRPr/>
            </a:pPr>
            <a:r>
              <a:rPr lang="it-IT" dirty="0"/>
              <a:t>1. </a:t>
            </a:r>
            <a:r>
              <a:rPr lang="it-IT" b="1" dirty="0"/>
              <a:t>Strategie volte ad aumentare la capienza della vescica</a:t>
            </a:r>
            <a:r>
              <a:rPr lang="it-IT" dirty="0"/>
              <a:t>: secondo </a:t>
            </a:r>
            <a:r>
              <a:rPr lang="it-IT" dirty="0" err="1"/>
              <a:t>Kimmel</a:t>
            </a:r>
            <a:r>
              <a:rPr lang="it-IT" dirty="0"/>
              <a:t> e </a:t>
            </a:r>
            <a:r>
              <a:rPr lang="it-IT" dirty="0" err="1"/>
              <a:t>Kimmel</a:t>
            </a:r>
            <a:r>
              <a:rPr lang="it-IT" dirty="0"/>
              <a:t> (1970) può essere utile insegnare al bambino a segnalare il momento in cui sente il  bisogno di andare al gabinetto per orinare.</a:t>
            </a:r>
          </a:p>
          <a:p>
            <a:pPr>
              <a:defRPr/>
            </a:pPr>
            <a:r>
              <a:rPr lang="it-IT" dirty="0"/>
              <a:t>Da tale momento la mamma, o chi per essa, suggerirà al bambino di attendere due minuti;  progressivamente, dopo alcuni giorni, questo periodo verrà fatto aumentare (quattro,  sei, otto minuti, ecc.). </a:t>
            </a:r>
          </a:p>
          <a:p>
            <a:pPr>
              <a:defRPr/>
            </a:pPr>
            <a:r>
              <a:rPr lang="it-IT" dirty="0"/>
              <a:t>Gli autori hanno notato che, arrivando ad un ritardo di circa 30‑40 minuti rispetto al momento del bisogno iniziale di orinare, il bambino risulterà essere più capace di controllare l'emissione di urina, riducendo notevolmente il numero delle minzioni durante il giorno ed eseguendole di volume assai maggiore.</a:t>
            </a:r>
          </a:p>
          <a:p>
            <a:pPr>
              <a:defRPr/>
            </a:pPr>
            <a:r>
              <a:rPr lang="it-IT" dirty="0"/>
              <a:t>A questo punto, generalmente, cessa l'enuresi notturna.</a:t>
            </a:r>
          </a:p>
          <a:p>
            <a:pPr>
              <a:defRPr/>
            </a:pPr>
            <a:r>
              <a:rPr lang="it-IT" dirty="0"/>
              <a:t>L’intervento viene messo in atto di giorno.</a:t>
            </a:r>
          </a:p>
        </p:txBody>
      </p:sp>
    </p:spTree>
    <p:extLst>
      <p:ext uri="{BB962C8B-B14F-4D97-AF65-F5344CB8AC3E}">
        <p14:creationId xmlns:p14="http://schemas.microsoft.com/office/powerpoint/2010/main" val="1575266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6082" name="Titolo 1"/>
          <p:cNvSpPr>
            <a:spLocks noGrp="1"/>
          </p:cNvSpPr>
          <p:nvPr>
            <p:ph type="title"/>
          </p:nvPr>
        </p:nvSpPr>
        <p:spPr/>
        <p:txBody>
          <a:bodyPr/>
          <a:lstStyle/>
          <a:p>
            <a:pPr eaLnBrk="1" hangingPunct="1"/>
            <a:endParaRPr lang="it-IT" altLang="it-IT"/>
          </a:p>
        </p:txBody>
      </p:sp>
      <p:sp>
        <p:nvSpPr>
          <p:cNvPr id="3" name="Segnaposto contenuto 2"/>
          <p:cNvSpPr>
            <a:spLocks noGrp="1"/>
          </p:cNvSpPr>
          <p:nvPr>
            <p:ph idx="1"/>
          </p:nvPr>
        </p:nvSpPr>
        <p:spPr/>
        <p:txBody>
          <a:bodyPr rtlCol="0">
            <a:normAutofit/>
          </a:bodyPr>
          <a:lstStyle/>
          <a:p>
            <a:pPr>
              <a:defRPr/>
            </a:pPr>
            <a:r>
              <a:rPr lang="it-IT" dirty="0"/>
              <a:t>Questa tecnica funziona su casi selezionati, in cui vi sia una vescica di volume ridotto, ed è applicabile soprattutto con bambini più piccoli che possano restare sotto il controllo diretto e continuo di una figura adulta. </a:t>
            </a:r>
          </a:p>
          <a:p>
            <a:pPr>
              <a:defRPr/>
            </a:pPr>
            <a:r>
              <a:rPr lang="it-IT" dirty="0"/>
              <a:t>L'applicazione di questo programma ha messo in evidenza un problema fondamentale: l'incremento costante del ritardo non è del tutto fisiologico in quanto, nei primi giorni, può risultare difficile e penoso anche un ritardo di due minuti, mentre nelle settimane successive, quando la vescica si è già un po' dilatata, un aumento di questa entità è quasi insignificante.</a:t>
            </a:r>
          </a:p>
        </p:txBody>
      </p:sp>
    </p:spTree>
    <p:extLst>
      <p:ext uri="{BB962C8B-B14F-4D97-AF65-F5344CB8AC3E}">
        <p14:creationId xmlns:p14="http://schemas.microsoft.com/office/powerpoint/2010/main" val="125674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7106" name="Titolo 1"/>
          <p:cNvSpPr>
            <a:spLocks noGrp="1"/>
          </p:cNvSpPr>
          <p:nvPr>
            <p:ph type="title"/>
          </p:nvPr>
        </p:nvSpPr>
        <p:spPr/>
        <p:txBody>
          <a:bodyPr/>
          <a:lstStyle/>
          <a:p>
            <a:pPr eaLnBrk="1" hangingPunct="1"/>
            <a:endParaRPr lang="it-IT" altLang="it-IT"/>
          </a:p>
        </p:txBody>
      </p:sp>
      <p:sp>
        <p:nvSpPr>
          <p:cNvPr id="47107" name="Segnaposto contenuto 2"/>
          <p:cNvSpPr>
            <a:spLocks noGrp="1"/>
          </p:cNvSpPr>
          <p:nvPr>
            <p:ph idx="1"/>
          </p:nvPr>
        </p:nvSpPr>
        <p:spPr/>
        <p:txBody>
          <a:bodyPr/>
          <a:lstStyle/>
          <a:p>
            <a:pPr eaLnBrk="1" hangingPunct="1">
              <a:lnSpc>
                <a:spcPct val="90000"/>
              </a:lnSpc>
            </a:pPr>
            <a:r>
              <a:rPr lang="it-IT" altLang="it-IT" sz="2700"/>
              <a:t>Per superare questo ostacolo Azrin e Azrin (1976) hanno proposto  un accorgimento piuttosto semplice: utilizzando il contenitore graduato già usato in fase di assessment, si  chiede al bambino di segnare con il pennarello il livello massimo raggiunto. </a:t>
            </a:r>
          </a:p>
          <a:p>
            <a:pPr eaLnBrk="1" hangingPunct="1">
              <a:lnSpc>
                <a:spcPct val="90000"/>
              </a:lnSpc>
            </a:pPr>
            <a:r>
              <a:rPr lang="it-IT" altLang="it-IT" sz="2700"/>
              <a:t>Lo si invita poi, molto semplicemente, a battere il proprio record. Il rinforzo, in questo caso, è prevalentemente informazionale,  basato cioè sulla soddisfazione del ragazzo che constata i suoi progressi, anche se è possibile prevedere dei rinforzi tangibili per i successi conseguiti.</a:t>
            </a:r>
          </a:p>
          <a:p>
            <a:pPr eaLnBrk="1" hangingPunct="1">
              <a:lnSpc>
                <a:spcPct val="90000"/>
              </a:lnSpc>
            </a:pPr>
            <a:endParaRPr lang="it-IT" altLang="it-IT" sz="2700"/>
          </a:p>
        </p:txBody>
      </p:sp>
    </p:spTree>
    <p:extLst>
      <p:ext uri="{BB962C8B-B14F-4D97-AF65-F5344CB8AC3E}">
        <p14:creationId xmlns:p14="http://schemas.microsoft.com/office/powerpoint/2010/main" val="1302461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8130" name="Titolo 1"/>
          <p:cNvSpPr>
            <a:spLocks noGrp="1"/>
          </p:cNvSpPr>
          <p:nvPr>
            <p:ph type="title"/>
          </p:nvPr>
        </p:nvSpPr>
        <p:spPr/>
        <p:txBody>
          <a:bodyPr/>
          <a:lstStyle/>
          <a:p>
            <a:pPr eaLnBrk="1" hangingPunct="1"/>
            <a:endParaRPr lang="it-IT" altLang="it-IT"/>
          </a:p>
        </p:txBody>
      </p:sp>
      <p:sp>
        <p:nvSpPr>
          <p:cNvPr id="48131" name="Segnaposto contenuto 2"/>
          <p:cNvSpPr>
            <a:spLocks noGrp="1"/>
          </p:cNvSpPr>
          <p:nvPr>
            <p:ph idx="1"/>
          </p:nvPr>
        </p:nvSpPr>
        <p:spPr/>
        <p:txBody>
          <a:bodyPr/>
          <a:lstStyle/>
          <a:p>
            <a:pPr eaLnBrk="1" hangingPunct="1"/>
            <a:r>
              <a:rPr lang="it-IT" altLang="it-IT"/>
              <a:t>Generalmente l'enuresi notturna cessa quando il ragazzo raggiunge, stabilmente, la capacità di fare minzioni di circa 200 cc.</a:t>
            </a:r>
          </a:p>
          <a:p>
            <a:pPr eaLnBrk="1" hangingPunct="1"/>
            <a:r>
              <a:rPr lang="it-IT" altLang="it-IT"/>
              <a:t>Per facilitare i progressi nelle ultime fasi di entrambe queste tecniche di ritenzione urinaria progressiva, si suggerisce al bambino di bere molto durante il giorno</a:t>
            </a:r>
          </a:p>
          <a:p>
            <a:pPr eaLnBrk="1" hangingPunct="1"/>
            <a:endParaRPr lang="it-IT" altLang="it-IT"/>
          </a:p>
        </p:txBody>
      </p:sp>
    </p:spTree>
    <p:extLst>
      <p:ext uri="{BB962C8B-B14F-4D97-AF65-F5344CB8AC3E}">
        <p14:creationId xmlns:p14="http://schemas.microsoft.com/office/powerpoint/2010/main" val="39910538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endParaRPr lang="it-IT" altLang="it-IT"/>
          </a:p>
        </p:txBody>
      </p:sp>
      <p:sp>
        <p:nvSpPr>
          <p:cNvPr id="49155" name="Segnaposto contenuto 2"/>
          <p:cNvSpPr>
            <a:spLocks noGrp="1"/>
          </p:cNvSpPr>
          <p:nvPr>
            <p:ph idx="1"/>
          </p:nvPr>
        </p:nvSpPr>
        <p:spPr/>
        <p:txBody>
          <a:bodyPr/>
          <a:lstStyle/>
          <a:p>
            <a:r>
              <a:rPr lang="it-IT" altLang="it-IT"/>
              <a:t>Per bambini con capacità vescicale adeguata che fanno pipì nella ultima parte del sonno spesso è utile luce in bagno, premi per notti asciutte ed altri incentivi (sono vicini comunque a risolvere il problema).</a:t>
            </a:r>
          </a:p>
        </p:txBody>
      </p:sp>
    </p:spTree>
    <p:extLst>
      <p:ext uri="{BB962C8B-B14F-4D97-AF65-F5344CB8AC3E}">
        <p14:creationId xmlns:p14="http://schemas.microsoft.com/office/powerpoint/2010/main" val="3960854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it-IT" altLang="it-IT" dirty="0"/>
              <a:t>ENURESI ED ENCOPRESI</a:t>
            </a:r>
            <a:br>
              <a:rPr lang="it-IT" altLang="it-IT" dirty="0"/>
            </a:br>
            <a:r>
              <a:rPr lang="it-IT" altLang="it-IT" dirty="0"/>
              <a:t>tecniche terapeutiche</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42-1</a:t>
            </a:r>
          </a:p>
        </p:txBody>
      </p:sp>
    </p:spTree>
    <p:extLst>
      <p:ext uri="{BB962C8B-B14F-4D97-AF65-F5344CB8AC3E}">
        <p14:creationId xmlns:p14="http://schemas.microsoft.com/office/powerpoint/2010/main" val="9999980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0178" name="Titolo 1"/>
          <p:cNvSpPr>
            <a:spLocks noGrp="1"/>
          </p:cNvSpPr>
          <p:nvPr>
            <p:ph type="title"/>
          </p:nvPr>
        </p:nvSpPr>
        <p:spPr/>
        <p:txBody>
          <a:bodyPr/>
          <a:lstStyle/>
          <a:p>
            <a:pPr eaLnBrk="1" hangingPunct="1"/>
            <a:endParaRPr lang="it-IT" altLang="it-IT"/>
          </a:p>
        </p:txBody>
      </p:sp>
      <p:sp>
        <p:nvSpPr>
          <p:cNvPr id="3" name="Segnaposto contenuto 2"/>
          <p:cNvSpPr>
            <a:spLocks noGrp="1"/>
          </p:cNvSpPr>
          <p:nvPr>
            <p:ph idx="1"/>
          </p:nvPr>
        </p:nvSpPr>
        <p:spPr/>
        <p:txBody>
          <a:bodyPr rtlCol="0">
            <a:normAutofit/>
          </a:bodyPr>
          <a:lstStyle/>
          <a:p>
            <a:pPr>
              <a:defRPr/>
            </a:pPr>
            <a:r>
              <a:rPr lang="it-IT" b="1" dirty="0"/>
              <a:t>Sistemi per facilitare il risveglio notturno</a:t>
            </a:r>
            <a:r>
              <a:rPr lang="it-IT" dirty="0"/>
              <a:t>: la tecnica principale è quella descritta come "Bell and Pad", che ha origini assai antiche, essendo stata descritta da </a:t>
            </a:r>
            <a:r>
              <a:rPr lang="it-IT" dirty="0" err="1"/>
              <a:t>Mowrer</a:t>
            </a:r>
            <a:r>
              <a:rPr lang="it-IT" dirty="0"/>
              <a:t> e </a:t>
            </a:r>
            <a:r>
              <a:rPr lang="it-IT" dirty="0" err="1"/>
              <a:t>Mowrer</a:t>
            </a:r>
            <a:r>
              <a:rPr lang="it-IT" dirty="0"/>
              <a:t> nel 1938. La tecnica si basa sull'uso di un allarme acustico che suona immediatamente quando il bambino, nel sonno, emette le prime gocce di pipì. Il risveglio deve essere immediato e, grazie al progresso dell'elettronica, sono attualmente disponibili apparecchi assolutamente sicuri e di rapido funzionamento.</a:t>
            </a:r>
          </a:p>
        </p:txBody>
      </p:sp>
    </p:spTree>
    <p:extLst>
      <p:ext uri="{BB962C8B-B14F-4D97-AF65-F5344CB8AC3E}">
        <p14:creationId xmlns:p14="http://schemas.microsoft.com/office/powerpoint/2010/main" val="33751335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1202" name="Titolo 1"/>
          <p:cNvSpPr>
            <a:spLocks noGrp="1"/>
          </p:cNvSpPr>
          <p:nvPr>
            <p:ph type="title"/>
          </p:nvPr>
        </p:nvSpPr>
        <p:spPr/>
        <p:txBody>
          <a:bodyPr/>
          <a:lstStyle/>
          <a:p>
            <a:pPr eaLnBrk="1" hangingPunct="1"/>
            <a:endParaRPr lang="it-IT" altLang="it-IT"/>
          </a:p>
        </p:txBody>
      </p:sp>
      <p:sp>
        <p:nvSpPr>
          <p:cNvPr id="51203" name="Segnaposto contenuto 2"/>
          <p:cNvSpPr>
            <a:spLocks noGrp="1"/>
          </p:cNvSpPr>
          <p:nvPr>
            <p:ph idx="1"/>
          </p:nvPr>
        </p:nvSpPr>
        <p:spPr/>
        <p:txBody>
          <a:bodyPr/>
          <a:lstStyle/>
          <a:p>
            <a:pPr eaLnBrk="1" hangingPunct="1"/>
            <a:r>
              <a:rPr lang="it-IT" altLang="it-IT" dirty="0"/>
              <a:t>Successivamente al risveglio il bambino dovrà alzarsi, andare al gabinetto e completare la minzione; se necessario dovrà anche lavarsi, cambiarsi e aiutare i genitori a rifare il letto.</a:t>
            </a:r>
          </a:p>
          <a:p>
            <a:r>
              <a:rPr lang="it-IT" altLang="it-IT" dirty="0"/>
              <a:t>Anche questa componente leggermente "avversativa" sembra avere  efficacia nel contribuire all'esito della terapia (condizionamento operante).</a:t>
            </a:r>
          </a:p>
          <a:p>
            <a:pPr eaLnBrk="1" hangingPunct="1"/>
            <a:endParaRPr lang="it-IT" altLang="it-IT" dirty="0"/>
          </a:p>
        </p:txBody>
      </p:sp>
    </p:spTree>
    <p:extLst>
      <p:ext uri="{BB962C8B-B14F-4D97-AF65-F5344CB8AC3E}">
        <p14:creationId xmlns:p14="http://schemas.microsoft.com/office/powerpoint/2010/main" val="27130683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2226" name="Titolo 1"/>
          <p:cNvSpPr>
            <a:spLocks noGrp="1"/>
          </p:cNvSpPr>
          <p:nvPr>
            <p:ph type="title"/>
          </p:nvPr>
        </p:nvSpPr>
        <p:spPr/>
        <p:txBody>
          <a:bodyPr/>
          <a:lstStyle/>
          <a:p>
            <a:pPr eaLnBrk="1" hangingPunct="1"/>
            <a:endParaRPr lang="it-IT" altLang="it-IT"/>
          </a:p>
        </p:txBody>
      </p:sp>
      <p:sp>
        <p:nvSpPr>
          <p:cNvPr id="52227" name="Segnaposto contenuto 2"/>
          <p:cNvSpPr>
            <a:spLocks noGrp="1"/>
          </p:cNvSpPr>
          <p:nvPr>
            <p:ph idx="1"/>
          </p:nvPr>
        </p:nvSpPr>
        <p:spPr/>
        <p:txBody>
          <a:bodyPr/>
          <a:lstStyle/>
          <a:p>
            <a:pPr eaLnBrk="1" hangingPunct="1">
              <a:lnSpc>
                <a:spcPct val="80000"/>
              </a:lnSpc>
            </a:pPr>
            <a:r>
              <a:rPr lang="it-IT" altLang="it-IT" sz="2500"/>
              <a:t>Anche questa componente leggermente "avversativa" sembra avere  efficacia nel contribuire all'esito della terapia (condizionamento operante).</a:t>
            </a:r>
          </a:p>
          <a:p>
            <a:pPr eaLnBrk="1" hangingPunct="1">
              <a:lnSpc>
                <a:spcPct val="80000"/>
              </a:lnSpc>
            </a:pPr>
            <a:r>
              <a:rPr lang="it-IT" altLang="it-IT" sz="2500"/>
              <a:t>L'aspetto cruciale, comunque, sembra essere costituito dal risveglio rapido, mentre la minzione è in corso, in quanto, dopo un numero relativamente ridotto di tali associazioni, il ragazzo impara a distinguere le contrazioni vescicali che precedono la minzione ed a risvegliarsi "automaticamente" prima che tali contrazioni si organizzino in una minzione (condizionamento classico). </a:t>
            </a:r>
          </a:p>
          <a:p>
            <a:pPr eaLnBrk="1" hangingPunct="1">
              <a:lnSpc>
                <a:spcPct val="80000"/>
              </a:lnSpc>
            </a:pPr>
            <a:r>
              <a:rPr lang="it-IT" altLang="it-IT" sz="2500"/>
              <a:t>La terapia deve essere protratta per circa due mesi, anche se i risultati di solito si manifestano nei primi 15 giorni poiché, solo recuperando le eventuali prime ricadute, il comportamento enuretico si estingue in modo duraturo.</a:t>
            </a:r>
          </a:p>
          <a:p>
            <a:pPr eaLnBrk="1" hangingPunct="1">
              <a:lnSpc>
                <a:spcPct val="80000"/>
              </a:lnSpc>
            </a:pPr>
            <a:endParaRPr lang="it-IT" altLang="it-IT" sz="2500"/>
          </a:p>
          <a:p>
            <a:pPr eaLnBrk="1" hangingPunct="1">
              <a:lnSpc>
                <a:spcPct val="80000"/>
              </a:lnSpc>
            </a:pPr>
            <a:endParaRPr lang="it-IT" altLang="it-IT" sz="2500"/>
          </a:p>
        </p:txBody>
      </p:sp>
    </p:spTree>
    <p:extLst>
      <p:ext uri="{BB962C8B-B14F-4D97-AF65-F5344CB8AC3E}">
        <p14:creationId xmlns:p14="http://schemas.microsoft.com/office/powerpoint/2010/main" val="9167878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Per alcuni versi il condizionamento con allarme acustico ricorda il condizionamento Pavloviano, solo che qui, apparentemente, il campanello suona dopo la minzione (come se nell’esperimento di Pavlov il campanello suonasse dopo la salivazione rendendo impossibile il condizionamento).</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2318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0722" name="Titolo 1"/>
          <p:cNvSpPr>
            <a:spLocks noGrp="1"/>
          </p:cNvSpPr>
          <p:nvPr>
            <p:ph type="title"/>
          </p:nvPr>
        </p:nvSpPr>
        <p:spPr/>
        <p:txBody>
          <a:bodyPr/>
          <a:lstStyle/>
          <a:p>
            <a:endParaRPr lang="it-IT" altLang="it-IT"/>
          </a:p>
        </p:txBody>
      </p:sp>
      <p:sp>
        <p:nvSpPr>
          <p:cNvPr id="30723" name="Segnaposto contenuto 2"/>
          <p:cNvSpPr>
            <a:spLocks noGrp="1"/>
          </p:cNvSpPr>
          <p:nvPr>
            <p:ph idx="1"/>
          </p:nvPr>
        </p:nvSpPr>
        <p:spPr/>
        <p:txBody>
          <a:bodyPr/>
          <a:lstStyle/>
          <a:p>
            <a:pPr>
              <a:buFont typeface="Arial" charset="0"/>
              <a:buNone/>
            </a:pPr>
            <a:r>
              <a:rPr lang="it-IT" altLang="it-IT" dirty="0"/>
              <a:t>Sono stati indicati diversi fattori predisponenti, inclusa un’educazione sfinterica ritardata o trascurata, la </a:t>
            </a:r>
            <a:r>
              <a:rPr lang="it-IT" altLang="it-IT" dirty="0" err="1"/>
              <a:t>familiarietà</a:t>
            </a:r>
            <a:r>
              <a:rPr lang="it-IT" altLang="it-IT" dirty="0"/>
              <a:t>, stress psicosociale, ritardo nello sviluppo di ritmi circadiani normali nella produzione delle urine con conseguente poliuria notturna o anomalie della sensibilità del recettore alla vasopressina centrale e una ridotta capacità vescicale funzionale con iperattività vescicale (sindrome della vescica instabile).</a:t>
            </a:r>
          </a:p>
        </p:txBody>
      </p:sp>
    </p:spTree>
    <p:extLst>
      <p:ext uri="{BB962C8B-B14F-4D97-AF65-F5344CB8AC3E}">
        <p14:creationId xmlns:p14="http://schemas.microsoft.com/office/powerpoint/2010/main" val="30716238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3490" name="Titolo 1"/>
          <p:cNvSpPr>
            <a:spLocks noGrp="1"/>
          </p:cNvSpPr>
          <p:nvPr>
            <p:ph type="title"/>
          </p:nvPr>
        </p:nvSpPr>
        <p:spPr/>
        <p:txBody>
          <a:bodyPr/>
          <a:lstStyle/>
          <a:p>
            <a:pPr eaLnBrk="1" hangingPunct="1"/>
            <a:endParaRPr lang="it-IT" altLang="it-IT"/>
          </a:p>
        </p:txBody>
      </p:sp>
      <p:sp>
        <p:nvSpPr>
          <p:cNvPr id="63491" name="Segnaposto contenuto 2"/>
          <p:cNvSpPr>
            <a:spLocks noGrp="1"/>
          </p:cNvSpPr>
          <p:nvPr>
            <p:ph idx="1"/>
          </p:nvPr>
        </p:nvSpPr>
        <p:spPr/>
        <p:txBody>
          <a:bodyPr/>
          <a:lstStyle/>
          <a:p>
            <a:pPr eaLnBrk="1" hangingPunct="1"/>
            <a:r>
              <a:rPr lang="it-IT" altLang="it-IT" dirty="0"/>
              <a:t>Contrazioni vescica (stimolo - campanello di Pavlov)</a:t>
            </a:r>
          </a:p>
          <a:p>
            <a:pPr lvl="1" eaLnBrk="1" hangingPunct="1">
              <a:buFont typeface="Arial" charset="0"/>
              <a:buNone/>
            </a:pPr>
            <a:r>
              <a:rPr lang="it-IT" altLang="it-IT" dirty="0"/>
              <a:t>------</a:t>
            </a:r>
            <a:r>
              <a:rPr lang="it-IT" altLang="it-IT" dirty="0">
                <a:sym typeface="Wingdings" pitchFamily="2" charset="2"/>
              </a:rPr>
              <a:t> minzione</a:t>
            </a:r>
          </a:p>
          <a:p>
            <a:pPr lvl="1" eaLnBrk="1" hangingPunct="1">
              <a:buFont typeface="Arial" charset="0"/>
              <a:buNone/>
            </a:pPr>
            <a:r>
              <a:rPr lang="it-IT" altLang="it-IT" dirty="0">
                <a:sym typeface="Wingdings" pitchFamily="2" charset="2"/>
              </a:rPr>
              <a:t>----------SUONO</a:t>
            </a:r>
          </a:p>
          <a:p>
            <a:pPr lvl="1" eaLnBrk="1" hangingPunct="1">
              <a:buFont typeface="Arial" charset="0"/>
              <a:buNone/>
            </a:pPr>
            <a:r>
              <a:rPr lang="it-IT" altLang="it-IT" dirty="0">
                <a:sym typeface="Wingdings" pitchFamily="2" charset="2"/>
              </a:rPr>
              <a:t>------------- IMMEDIATO RISVEGLIO e blocco minzione (risposta incondizionata)</a:t>
            </a:r>
          </a:p>
          <a:p>
            <a:pPr lvl="1" eaLnBrk="1" hangingPunct="1">
              <a:buFont typeface="Arial" charset="0"/>
              <a:buNone/>
            </a:pPr>
            <a:endParaRPr lang="it-IT" altLang="it-IT" dirty="0"/>
          </a:p>
        </p:txBody>
      </p:sp>
    </p:spTree>
    <p:extLst>
      <p:ext uri="{BB962C8B-B14F-4D97-AF65-F5344CB8AC3E}">
        <p14:creationId xmlns:p14="http://schemas.microsoft.com/office/powerpoint/2010/main" val="35247754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4514" name="Titolo 1"/>
          <p:cNvSpPr>
            <a:spLocks noGrp="1"/>
          </p:cNvSpPr>
          <p:nvPr>
            <p:ph type="title"/>
          </p:nvPr>
        </p:nvSpPr>
        <p:spPr/>
        <p:txBody>
          <a:bodyPr/>
          <a:lstStyle/>
          <a:p>
            <a:pPr eaLnBrk="1" hangingPunct="1"/>
            <a:endParaRPr lang="it-IT" altLang="it-IT"/>
          </a:p>
        </p:txBody>
      </p:sp>
      <p:sp>
        <p:nvSpPr>
          <p:cNvPr id="64515" name="Segnaposto contenuto 2"/>
          <p:cNvSpPr>
            <a:spLocks noGrp="1"/>
          </p:cNvSpPr>
          <p:nvPr>
            <p:ph idx="1"/>
          </p:nvPr>
        </p:nvSpPr>
        <p:spPr/>
        <p:txBody>
          <a:bodyPr/>
          <a:lstStyle/>
          <a:p>
            <a:pPr eaLnBrk="1" hangingPunct="1"/>
            <a:r>
              <a:rPr lang="it-IT" altLang="it-IT"/>
              <a:t>DOPO UN ADEGUATO NUMERO DI ASSOCIAZIONI</a:t>
            </a:r>
          </a:p>
          <a:p>
            <a:pPr eaLnBrk="1" hangingPunct="1"/>
            <a:r>
              <a:rPr lang="it-IT" altLang="it-IT"/>
              <a:t>Le contrazioni della vescica inducono l’immediato</a:t>
            </a:r>
          </a:p>
          <a:p>
            <a:pPr eaLnBrk="1" hangingPunct="1"/>
            <a:r>
              <a:rPr lang="it-IT" altLang="it-IT"/>
              <a:t>Risveglio e blocco della minzione (risposta ora condizionata)</a:t>
            </a:r>
          </a:p>
        </p:txBody>
      </p:sp>
    </p:spTree>
    <p:extLst>
      <p:ext uri="{BB962C8B-B14F-4D97-AF65-F5344CB8AC3E}">
        <p14:creationId xmlns:p14="http://schemas.microsoft.com/office/powerpoint/2010/main" val="11765357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1442" name="Titolo 1"/>
          <p:cNvSpPr>
            <a:spLocks noGrp="1"/>
          </p:cNvSpPr>
          <p:nvPr>
            <p:ph type="title"/>
          </p:nvPr>
        </p:nvSpPr>
        <p:spPr/>
        <p:txBody>
          <a:bodyPr/>
          <a:lstStyle/>
          <a:p>
            <a:pPr eaLnBrk="1" hangingPunct="1"/>
            <a:endParaRPr lang="it-IT" altLang="it-IT"/>
          </a:p>
        </p:txBody>
      </p:sp>
      <p:sp>
        <p:nvSpPr>
          <p:cNvPr id="61443" name="Segnaposto contenuto 2"/>
          <p:cNvSpPr>
            <a:spLocks noGrp="1"/>
          </p:cNvSpPr>
          <p:nvPr>
            <p:ph idx="1"/>
          </p:nvPr>
        </p:nvSpPr>
        <p:spPr/>
        <p:txBody>
          <a:bodyPr/>
          <a:lstStyle/>
          <a:p>
            <a:pPr eaLnBrk="1" hangingPunct="1"/>
            <a:r>
              <a:rPr lang="it-IT" altLang="it-IT"/>
              <a:t>L'aspetto cruciale, comunque, sembra essere costituito dal risveglio rapido, mentre la minzione è in corso, in quanto, dopo un numero relativamente ridotto di tali associazioni, il ragazzo impara a distinguere le contrazioni vescicali che precedono la minzione ed a risvegliarsi "automaticamente" prima che tali contrazioni si organizzino in una minzione (condizionamento classico). </a:t>
            </a:r>
          </a:p>
          <a:p>
            <a:pPr eaLnBrk="1" hangingPunct="1"/>
            <a:endParaRPr lang="it-IT" altLang="it-IT"/>
          </a:p>
          <a:p>
            <a:pPr eaLnBrk="1" hangingPunct="1"/>
            <a:endParaRPr lang="it-IT" altLang="it-IT"/>
          </a:p>
        </p:txBody>
      </p:sp>
    </p:spTree>
    <p:extLst>
      <p:ext uri="{BB962C8B-B14F-4D97-AF65-F5344CB8AC3E}">
        <p14:creationId xmlns:p14="http://schemas.microsoft.com/office/powerpoint/2010/main" val="5871328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2466" name="Titolo 1"/>
          <p:cNvSpPr>
            <a:spLocks noGrp="1"/>
          </p:cNvSpPr>
          <p:nvPr>
            <p:ph type="title"/>
          </p:nvPr>
        </p:nvSpPr>
        <p:spPr/>
        <p:txBody>
          <a:bodyPr/>
          <a:lstStyle/>
          <a:p>
            <a:pPr eaLnBrk="1" hangingPunct="1"/>
            <a:endParaRPr lang="it-IT" altLang="it-IT"/>
          </a:p>
        </p:txBody>
      </p:sp>
      <p:sp>
        <p:nvSpPr>
          <p:cNvPr id="62467" name="Segnaposto contenuto 2"/>
          <p:cNvSpPr>
            <a:spLocks noGrp="1"/>
          </p:cNvSpPr>
          <p:nvPr>
            <p:ph idx="1"/>
          </p:nvPr>
        </p:nvSpPr>
        <p:spPr/>
        <p:txBody>
          <a:bodyPr/>
          <a:lstStyle/>
          <a:p>
            <a:pPr eaLnBrk="1" hangingPunct="1"/>
            <a:r>
              <a:rPr lang="it-IT" altLang="it-IT"/>
              <a:t>La terapia deve essere protratta per circa due mesi, anche se i risultati di solito si manifestano nei primi 15 giorni poiché, solo recuperando le eventuali prime ricadute, il comportamento enuretico si estingue in modo duraturo.</a:t>
            </a:r>
          </a:p>
          <a:p>
            <a:pPr eaLnBrk="1" hangingPunct="1"/>
            <a:endParaRPr lang="it-IT" altLang="it-IT"/>
          </a:p>
        </p:txBody>
      </p:sp>
    </p:spTree>
    <p:extLst>
      <p:ext uri="{BB962C8B-B14F-4D97-AF65-F5344CB8AC3E}">
        <p14:creationId xmlns:p14="http://schemas.microsoft.com/office/powerpoint/2010/main" val="31651560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5538" name="Titolo 1"/>
          <p:cNvSpPr>
            <a:spLocks noGrp="1"/>
          </p:cNvSpPr>
          <p:nvPr>
            <p:ph type="title"/>
          </p:nvPr>
        </p:nvSpPr>
        <p:spPr/>
        <p:txBody>
          <a:bodyPr/>
          <a:lstStyle/>
          <a:p>
            <a:pPr eaLnBrk="1" hangingPunct="1"/>
            <a:endParaRPr lang="it-IT" altLang="it-IT"/>
          </a:p>
        </p:txBody>
      </p:sp>
      <p:sp>
        <p:nvSpPr>
          <p:cNvPr id="65539" name="Segnaposto contenuto 2"/>
          <p:cNvSpPr>
            <a:spLocks noGrp="1"/>
          </p:cNvSpPr>
          <p:nvPr>
            <p:ph idx="1"/>
          </p:nvPr>
        </p:nvSpPr>
        <p:spPr/>
        <p:txBody>
          <a:bodyPr/>
          <a:lstStyle/>
          <a:p>
            <a:pPr eaLnBrk="1" hangingPunct="1"/>
            <a:r>
              <a:rPr lang="it-IT" altLang="it-IT"/>
              <a:t>Contemporaneamente esistono aspetti di apprendimento operante, aumento del costo della risposta, rinforzo sociale, autorinforzo</a:t>
            </a:r>
          </a:p>
        </p:txBody>
      </p:sp>
    </p:spTree>
    <p:extLst>
      <p:ext uri="{BB962C8B-B14F-4D97-AF65-F5344CB8AC3E}">
        <p14:creationId xmlns:p14="http://schemas.microsoft.com/office/powerpoint/2010/main" val="24091565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4274" name="Titolo 1"/>
          <p:cNvSpPr>
            <a:spLocks noGrp="1"/>
          </p:cNvSpPr>
          <p:nvPr>
            <p:ph type="title"/>
          </p:nvPr>
        </p:nvSpPr>
        <p:spPr/>
        <p:txBody>
          <a:bodyPr/>
          <a:lstStyle/>
          <a:p>
            <a:endParaRPr lang="it-IT" altLang="it-IT"/>
          </a:p>
        </p:txBody>
      </p:sp>
      <p:sp>
        <p:nvSpPr>
          <p:cNvPr id="54275" name="Segnaposto contenuto 2"/>
          <p:cNvSpPr>
            <a:spLocks noGrp="1"/>
          </p:cNvSpPr>
          <p:nvPr>
            <p:ph idx="1"/>
          </p:nvPr>
        </p:nvSpPr>
        <p:spPr/>
        <p:txBody>
          <a:bodyPr/>
          <a:lstStyle/>
          <a:p>
            <a:r>
              <a:rPr lang="it-IT" altLang="it-IT" sz="2400" dirty="0"/>
              <a:t>Il campanello dell’esperimento di Pavlov è da identificare con le contrazioni della vescica che, dopo alcune associazioni, provocheranno risveglio e chiusura dello sfintere.</a:t>
            </a:r>
          </a:p>
          <a:p>
            <a:r>
              <a:rPr lang="it-IT" altLang="it-IT" sz="2400" dirty="0"/>
              <a:t>Il condizionamento quindi avviene in modo corretto, secondo il parametro pavloviano.</a:t>
            </a:r>
          </a:p>
          <a:p>
            <a:r>
              <a:rPr lang="it-IT" altLang="it-IT" sz="2400" dirty="0"/>
              <a:t>Le spiegazioni del funzionamento di questa tecnica non possono essere identificate unicamente con un condizionamento, ma certamente anche questi meccanismi elementari non possono essere ignorati.</a:t>
            </a:r>
          </a:p>
          <a:p>
            <a:endParaRPr lang="it-IT" altLang="it-IT" sz="4000" dirty="0"/>
          </a:p>
        </p:txBody>
      </p:sp>
    </p:spTree>
    <p:extLst>
      <p:ext uri="{BB962C8B-B14F-4D97-AF65-F5344CB8AC3E}">
        <p14:creationId xmlns:p14="http://schemas.microsoft.com/office/powerpoint/2010/main" val="8187589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eaLnBrk="1" hangingPunct="1"/>
            <a:r>
              <a:rPr lang="it-IT" altLang="it-IT" dirty="0"/>
              <a:t>ENURESI ED ENCOPRESI</a:t>
            </a:r>
            <a:br>
              <a:rPr lang="it-IT" altLang="it-IT" dirty="0"/>
            </a:br>
            <a:r>
              <a:rPr lang="it-IT" altLang="it-IT" dirty="0"/>
              <a:t>tecniche terapeutiche</a:t>
            </a:r>
            <a:br>
              <a:rPr lang="it-IT" altLang="it-IT" dirty="0"/>
            </a:br>
            <a:r>
              <a:rPr lang="it-IT" altLang="it-IT" dirty="0"/>
              <a:t>TERAPIA FARMACOLOGICA</a:t>
            </a:r>
            <a:endParaRPr altLang="it-IT" dirty="0"/>
          </a:p>
        </p:txBody>
      </p:sp>
      <p:sp>
        <p:nvSpPr>
          <p:cNvPr id="8" name="Sottotitolo 7"/>
          <p:cNvSpPr>
            <a:spLocks noGrp="1"/>
          </p:cNvSpPr>
          <p:nvPr>
            <p:ph type="subTitle" idx="1"/>
          </p:nvPr>
        </p:nvSpPr>
        <p:spPr/>
        <p:txBody>
          <a:bodyPr/>
          <a:lstStyle/>
          <a:p>
            <a:pPr eaLnBrk="1" hangingPunct="1">
              <a:defRPr/>
            </a:pPr>
            <a:r>
              <a:rPr lang="it-IT" dirty="0"/>
              <a:t>LEZIONE 42-2</a:t>
            </a:r>
          </a:p>
        </p:txBody>
      </p:sp>
    </p:spTree>
    <p:extLst>
      <p:ext uri="{BB962C8B-B14F-4D97-AF65-F5344CB8AC3E}">
        <p14:creationId xmlns:p14="http://schemas.microsoft.com/office/powerpoint/2010/main" val="21568997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5298" name="Titolo 1"/>
          <p:cNvSpPr>
            <a:spLocks noGrp="1"/>
          </p:cNvSpPr>
          <p:nvPr>
            <p:ph type="title"/>
          </p:nvPr>
        </p:nvSpPr>
        <p:spPr/>
        <p:txBody>
          <a:bodyPr/>
          <a:lstStyle/>
          <a:p>
            <a:pPr eaLnBrk="1" hangingPunct="1"/>
            <a:endParaRPr lang="it-IT" altLang="it-IT"/>
          </a:p>
        </p:txBody>
      </p:sp>
      <p:sp>
        <p:nvSpPr>
          <p:cNvPr id="55299" name="Segnaposto contenuto 2"/>
          <p:cNvSpPr>
            <a:spLocks noGrp="1"/>
          </p:cNvSpPr>
          <p:nvPr>
            <p:ph idx="1"/>
          </p:nvPr>
        </p:nvSpPr>
        <p:spPr/>
        <p:txBody>
          <a:bodyPr/>
          <a:lstStyle/>
          <a:p>
            <a:pPr eaLnBrk="1" hangingPunct="1"/>
            <a:r>
              <a:rPr lang="it-IT" altLang="it-IT" sz="2400" b="1" dirty="0"/>
              <a:t>Tecniche farmacologiche</a:t>
            </a:r>
            <a:r>
              <a:rPr lang="it-IT" altLang="it-IT" sz="2400" dirty="0"/>
              <a:t>: l'uso del </a:t>
            </a:r>
            <a:r>
              <a:rPr lang="it-IT" altLang="it-IT" sz="2400" dirty="0" err="1"/>
              <a:t>Tofranil</a:t>
            </a:r>
            <a:r>
              <a:rPr lang="it-IT" altLang="it-IT" sz="2400" dirty="0"/>
              <a:t> (</a:t>
            </a:r>
            <a:r>
              <a:rPr lang="it-IT" altLang="it-IT" sz="2400" dirty="0" err="1"/>
              <a:t>Imipramina</a:t>
            </a:r>
            <a:r>
              <a:rPr lang="it-IT" altLang="it-IT" sz="2400" dirty="0"/>
              <a:t>, un antidepressivo triciclico) alla dose di 0,8 mg per Kg. di peso del paziente, somministrato in dose unica serale, circa sei ore prima dell'orario abituale dell'incidente enuretico, funzionava benissimo ma il prodotto è stato tolto dal  commercio</a:t>
            </a:r>
            <a:endParaRPr lang="it-IT" altLang="it-IT" dirty="0"/>
          </a:p>
          <a:p>
            <a:pPr eaLnBrk="1" hangingPunct="1"/>
            <a:endParaRPr lang="it-IT" altLang="it-IT" dirty="0"/>
          </a:p>
          <a:p>
            <a:pPr eaLnBrk="1" hangingPunct="1"/>
            <a:endParaRPr lang="it-IT" altLang="it-IT" dirty="0"/>
          </a:p>
        </p:txBody>
      </p:sp>
    </p:spTree>
    <p:extLst>
      <p:ext uri="{BB962C8B-B14F-4D97-AF65-F5344CB8AC3E}">
        <p14:creationId xmlns:p14="http://schemas.microsoft.com/office/powerpoint/2010/main" val="34190341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7346" name="Titolo 1"/>
          <p:cNvSpPr>
            <a:spLocks noGrp="1"/>
          </p:cNvSpPr>
          <p:nvPr>
            <p:ph type="title"/>
          </p:nvPr>
        </p:nvSpPr>
        <p:spPr/>
        <p:txBody>
          <a:bodyPr/>
          <a:lstStyle/>
          <a:p>
            <a:pPr eaLnBrk="1" hangingPunct="1"/>
            <a:endParaRPr lang="it-IT" altLang="it-IT"/>
          </a:p>
        </p:txBody>
      </p:sp>
      <p:sp>
        <p:nvSpPr>
          <p:cNvPr id="57347" name="Segnaposto contenuto 2"/>
          <p:cNvSpPr>
            <a:spLocks noGrp="1"/>
          </p:cNvSpPr>
          <p:nvPr>
            <p:ph idx="1"/>
          </p:nvPr>
        </p:nvSpPr>
        <p:spPr/>
        <p:txBody>
          <a:bodyPr/>
          <a:lstStyle/>
          <a:p>
            <a:pPr eaLnBrk="1" hangingPunct="1">
              <a:lnSpc>
                <a:spcPct val="90000"/>
              </a:lnSpc>
            </a:pPr>
            <a:r>
              <a:rPr lang="it-IT" altLang="it-IT" sz="2700"/>
              <a:t>Questa tecnica non arreca il disturbo notturno tipico del Bell and Pad e non è certamente lenta ed impegnativa </a:t>
            </a:r>
            <a:r>
              <a:rPr lang="it-IT" altLang="it-IT" sz="2700" b="1"/>
              <a:t>come le tecniche di ritenzione urinaria progressiva, ma vi è un alto tasso di ricadute alla sospensione del trattamento.</a:t>
            </a:r>
            <a:endParaRPr lang="it-IT" altLang="it-IT" sz="2700"/>
          </a:p>
          <a:p>
            <a:pPr eaLnBrk="1" hangingPunct="1">
              <a:lnSpc>
                <a:spcPct val="90000"/>
              </a:lnSpc>
            </a:pPr>
            <a:r>
              <a:rPr lang="it-IT" altLang="it-IT" sz="2700"/>
              <a:t>Per questo alcuni autori  propongono terapie piuttosto lunghe, la sospensione graduale del farmaco e, dopo la interruzione del problema, la somministrazione di carichi di liquidi serali per insegnare al soggetto a risvegliarsi durante la notte e recarsi al gabinetto per evitare l'episodio enuretico.</a:t>
            </a:r>
          </a:p>
          <a:p>
            <a:pPr eaLnBrk="1" hangingPunct="1">
              <a:lnSpc>
                <a:spcPct val="90000"/>
              </a:lnSpc>
            </a:pPr>
            <a:endParaRPr lang="it-IT" altLang="it-IT" sz="2700"/>
          </a:p>
        </p:txBody>
      </p:sp>
    </p:spTree>
    <p:extLst>
      <p:ext uri="{BB962C8B-B14F-4D97-AF65-F5344CB8AC3E}">
        <p14:creationId xmlns:p14="http://schemas.microsoft.com/office/powerpoint/2010/main" val="31001825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0658" name="Titolo 1"/>
          <p:cNvSpPr>
            <a:spLocks noGrp="1"/>
          </p:cNvSpPr>
          <p:nvPr>
            <p:ph type="title"/>
          </p:nvPr>
        </p:nvSpPr>
        <p:spPr/>
        <p:txBody>
          <a:bodyPr/>
          <a:lstStyle/>
          <a:p>
            <a:r>
              <a:rPr lang="it-IT" altLang="it-IT" dirty="0" err="1"/>
              <a:t>Lyrinel</a:t>
            </a:r>
            <a:r>
              <a:rPr lang="it-IT" altLang="it-IT" dirty="0"/>
              <a:t> (</a:t>
            </a:r>
            <a:r>
              <a:rPr lang="it-IT" altLang="it-IT" dirty="0" err="1"/>
              <a:t>Oxibutinina</a:t>
            </a:r>
            <a:r>
              <a:rPr lang="it-IT" altLang="it-IT" dirty="0"/>
              <a:t>)</a:t>
            </a:r>
          </a:p>
        </p:txBody>
      </p:sp>
      <p:sp>
        <p:nvSpPr>
          <p:cNvPr id="70659" name="Segnaposto contenuto 2"/>
          <p:cNvSpPr>
            <a:spLocks noGrp="1"/>
          </p:cNvSpPr>
          <p:nvPr>
            <p:ph idx="1"/>
          </p:nvPr>
        </p:nvSpPr>
        <p:spPr/>
        <p:txBody>
          <a:bodyPr/>
          <a:lstStyle/>
          <a:p>
            <a:r>
              <a:rPr lang="it-IT" altLang="it-IT" dirty="0" err="1"/>
              <a:t>Oxibutinina</a:t>
            </a:r>
            <a:r>
              <a:rPr lang="it-IT" altLang="it-IT" dirty="0"/>
              <a:t> 5 mg (es </a:t>
            </a:r>
            <a:r>
              <a:rPr lang="it-IT" altLang="it-IT" dirty="0" err="1"/>
              <a:t>Lyrinel</a:t>
            </a:r>
            <a:r>
              <a:rPr lang="it-IT" altLang="it-IT" dirty="0"/>
              <a:t>) rilassa il detrusore della vescica che diventa più capiente.</a:t>
            </a:r>
          </a:p>
          <a:p>
            <a:r>
              <a:rPr lang="it-IT" altLang="it-IT" dirty="0"/>
              <a:t>Questo farmaco è ufficialmente riconosciuto come utile per la terapia della enuresi</a:t>
            </a:r>
          </a:p>
          <a:p>
            <a:r>
              <a:rPr lang="it-IT" altLang="it-IT" dirty="0"/>
              <a:t>Possibile associazione con tecniche diurne di trattenimento della minzione</a:t>
            </a:r>
          </a:p>
        </p:txBody>
      </p:sp>
    </p:spTree>
    <p:extLst>
      <p:ext uri="{BB962C8B-B14F-4D97-AF65-F5344CB8AC3E}">
        <p14:creationId xmlns:p14="http://schemas.microsoft.com/office/powerpoint/2010/main" val="4149561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1746" name="Titolo 1"/>
          <p:cNvSpPr>
            <a:spLocks noGrp="1"/>
          </p:cNvSpPr>
          <p:nvPr>
            <p:ph type="title"/>
          </p:nvPr>
        </p:nvSpPr>
        <p:spPr>
          <a:xfrm>
            <a:off x="1991544" y="1772816"/>
            <a:ext cx="8258204" cy="428628"/>
          </a:xfrm>
        </p:spPr>
        <p:txBody>
          <a:bodyPr>
            <a:normAutofit fontScale="90000"/>
          </a:bodyPr>
          <a:lstStyle/>
          <a:p>
            <a:r>
              <a:rPr lang="it-IT" altLang="it-IT" b="1"/>
              <a:t>Prevalenza</a:t>
            </a:r>
            <a:br>
              <a:rPr lang="it-IT" altLang="it-IT" b="1"/>
            </a:br>
            <a:endParaRPr lang="it-IT" altLang="it-IT"/>
          </a:p>
        </p:txBody>
      </p:sp>
      <p:sp>
        <p:nvSpPr>
          <p:cNvPr id="31747" name="Segnaposto contenuto 2"/>
          <p:cNvSpPr>
            <a:spLocks noGrp="1"/>
          </p:cNvSpPr>
          <p:nvPr>
            <p:ph idx="1"/>
          </p:nvPr>
        </p:nvSpPr>
        <p:spPr/>
        <p:txBody>
          <a:bodyPr/>
          <a:lstStyle/>
          <a:p>
            <a:pPr>
              <a:buFont typeface="Arial" charset="0"/>
              <a:buNone/>
            </a:pPr>
            <a:endParaRPr lang="it-IT" altLang="it-IT" b="1" dirty="0"/>
          </a:p>
          <a:p>
            <a:r>
              <a:rPr lang="it-IT" altLang="it-IT" dirty="0"/>
              <a:t>La prevalenza dell’Enuresi è di circa il 5-10% tra i bambini di 5 anni, 3-5% tra quelli di 10 anni e di circa l’1% tra i soggetti di oltre 15 anni.</a:t>
            </a:r>
          </a:p>
        </p:txBody>
      </p:sp>
    </p:spTree>
    <p:extLst>
      <p:ext uri="{BB962C8B-B14F-4D97-AF65-F5344CB8AC3E}">
        <p14:creationId xmlns:p14="http://schemas.microsoft.com/office/powerpoint/2010/main" val="42522969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1682" name="Titolo 1"/>
          <p:cNvSpPr>
            <a:spLocks noGrp="1"/>
          </p:cNvSpPr>
          <p:nvPr>
            <p:ph type="title"/>
          </p:nvPr>
        </p:nvSpPr>
        <p:spPr/>
        <p:txBody>
          <a:bodyPr/>
          <a:lstStyle/>
          <a:p>
            <a:pPr eaLnBrk="1" hangingPunct="1"/>
            <a:endParaRPr lang="it-IT" altLang="it-IT"/>
          </a:p>
        </p:txBody>
      </p:sp>
      <p:sp>
        <p:nvSpPr>
          <p:cNvPr id="71683" name="Segnaposto contenuto 2"/>
          <p:cNvSpPr>
            <a:spLocks noGrp="1"/>
          </p:cNvSpPr>
          <p:nvPr>
            <p:ph idx="1"/>
          </p:nvPr>
        </p:nvSpPr>
        <p:spPr/>
        <p:txBody>
          <a:bodyPr/>
          <a:lstStyle/>
          <a:p>
            <a:pPr eaLnBrk="1" hangingPunct="1"/>
            <a:r>
              <a:rPr lang="it-IT" altLang="it-IT"/>
              <a:t> in alcuni casi l'associazione tra intervento farmacologico e le altre forme di terapia, porta ad un reciproco potenziamento</a:t>
            </a:r>
          </a:p>
          <a:p>
            <a:pPr eaLnBrk="1" hangingPunct="1"/>
            <a:r>
              <a:rPr lang="it-IT" altLang="it-IT"/>
              <a:t> questo  è il caso del Oxibutinina e delle tecniche di ritenzione urinaria progressiva. </a:t>
            </a:r>
          </a:p>
          <a:p>
            <a:pPr eaLnBrk="1" hangingPunct="1"/>
            <a:r>
              <a:rPr lang="it-IT" altLang="it-IT"/>
              <a:t>Il farmaco rende assai meno contratta la vescica e ciò consente di aumentarne più facilmente il volume. </a:t>
            </a:r>
          </a:p>
        </p:txBody>
      </p:sp>
    </p:spTree>
    <p:extLst>
      <p:ext uri="{BB962C8B-B14F-4D97-AF65-F5344CB8AC3E}">
        <p14:creationId xmlns:p14="http://schemas.microsoft.com/office/powerpoint/2010/main" val="26109607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2706" name="Titolo 1"/>
          <p:cNvSpPr>
            <a:spLocks noGrp="1"/>
          </p:cNvSpPr>
          <p:nvPr>
            <p:ph type="title"/>
          </p:nvPr>
        </p:nvSpPr>
        <p:spPr/>
        <p:txBody>
          <a:bodyPr/>
          <a:lstStyle/>
          <a:p>
            <a:pPr eaLnBrk="1" hangingPunct="1"/>
            <a:endParaRPr lang="it-IT" altLang="it-IT"/>
          </a:p>
        </p:txBody>
      </p:sp>
      <p:sp>
        <p:nvSpPr>
          <p:cNvPr id="72707" name="Segnaposto contenuto 2"/>
          <p:cNvSpPr>
            <a:spLocks noGrp="1"/>
          </p:cNvSpPr>
          <p:nvPr>
            <p:ph idx="1"/>
          </p:nvPr>
        </p:nvSpPr>
        <p:spPr/>
        <p:txBody>
          <a:bodyPr/>
          <a:lstStyle/>
          <a:p>
            <a:pPr eaLnBrk="1" hangingPunct="1"/>
            <a:r>
              <a:rPr lang="it-IT" altLang="it-IT"/>
              <a:t>Incongrua invece la associazione tra l'intervento farmacologico e l'uso dell'allarme acustico. </a:t>
            </a:r>
          </a:p>
          <a:p>
            <a:pPr eaLnBrk="1" hangingPunct="1"/>
            <a:r>
              <a:rPr lang="it-IT" altLang="it-IT"/>
              <a:t>Quest'ultimo agisce infatti proprio in quanto mette in evidenza gli "incidenti" trasformandoli in occasioni di apprendimento, </a:t>
            </a:r>
          </a:p>
          <a:p>
            <a:pPr eaLnBrk="1" hangingPunct="1"/>
            <a:r>
              <a:rPr lang="it-IT" altLang="it-IT"/>
              <a:t>il farmaco invece agisce impedendo gli "incidenti", </a:t>
            </a:r>
          </a:p>
        </p:txBody>
      </p:sp>
    </p:spTree>
    <p:extLst>
      <p:ext uri="{BB962C8B-B14F-4D97-AF65-F5344CB8AC3E}">
        <p14:creationId xmlns:p14="http://schemas.microsoft.com/office/powerpoint/2010/main" val="24088733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3730" name="Titolo 1"/>
          <p:cNvSpPr>
            <a:spLocks noGrp="1"/>
          </p:cNvSpPr>
          <p:nvPr>
            <p:ph type="title"/>
          </p:nvPr>
        </p:nvSpPr>
        <p:spPr/>
        <p:txBody>
          <a:bodyPr/>
          <a:lstStyle/>
          <a:p>
            <a:pPr eaLnBrk="1" hangingPunct="1"/>
            <a:endParaRPr lang="it-IT" altLang="it-IT"/>
          </a:p>
        </p:txBody>
      </p:sp>
      <p:sp>
        <p:nvSpPr>
          <p:cNvPr id="73731" name="Segnaposto contenuto 2"/>
          <p:cNvSpPr>
            <a:spLocks noGrp="1"/>
          </p:cNvSpPr>
          <p:nvPr>
            <p:ph idx="1"/>
          </p:nvPr>
        </p:nvSpPr>
        <p:spPr/>
        <p:txBody>
          <a:bodyPr/>
          <a:lstStyle/>
          <a:p>
            <a:pPr eaLnBrk="1" hangingPunct="1"/>
            <a:r>
              <a:rPr lang="it-IT" altLang="it-IT"/>
              <a:t> quando un ragazzo in cura con l'allarme acustico deve andare in viaggio e deve quindi interrompere il trattamento in quanto in albergo sarebbe assai poco piacevole svegliare gli altri ospiti col fischio assordante del segnalatore, così come, d'altra parte sarebbe assai imbarazzante bagnare il letto. </a:t>
            </a:r>
          </a:p>
          <a:p>
            <a:pPr eaLnBrk="1" hangingPunct="1"/>
            <a:endParaRPr lang="it-IT" altLang="it-IT"/>
          </a:p>
          <a:p>
            <a:pPr eaLnBrk="1" hangingPunct="1"/>
            <a:endParaRPr lang="it-IT" altLang="it-IT"/>
          </a:p>
        </p:txBody>
      </p:sp>
    </p:spTree>
    <p:extLst>
      <p:ext uri="{BB962C8B-B14F-4D97-AF65-F5344CB8AC3E}">
        <p14:creationId xmlns:p14="http://schemas.microsoft.com/office/powerpoint/2010/main" val="25636058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eaLnBrk="1" hangingPunct="1"/>
            <a:r>
              <a:rPr lang="it-IT" altLang="it-IT" dirty="0"/>
              <a:t>ENURESI</a:t>
            </a:r>
            <a:br>
              <a:rPr lang="it-IT" altLang="it-IT" dirty="0"/>
            </a:br>
            <a:r>
              <a:rPr lang="it-IT" altLang="it-IT" dirty="0" err="1"/>
              <a:t>minirin</a:t>
            </a:r>
            <a:br>
              <a:rPr lang="it-IT" altLang="it-IT" dirty="0"/>
            </a:br>
            <a:endParaRPr altLang="it-IT" dirty="0"/>
          </a:p>
        </p:txBody>
      </p:sp>
      <p:sp>
        <p:nvSpPr>
          <p:cNvPr id="8" name="Sottotitolo 7"/>
          <p:cNvSpPr>
            <a:spLocks noGrp="1"/>
          </p:cNvSpPr>
          <p:nvPr>
            <p:ph type="subTitle" idx="1"/>
          </p:nvPr>
        </p:nvSpPr>
        <p:spPr/>
        <p:txBody>
          <a:bodyPr/>
          <a:lstStyle/>
          <a:p>
            <a:pPr eaLnBrk="1" hangingPunct="1">
              <a:defRPr/>
            </a:pPr>
            <a:r>
              <a:rPr lang="it-IT" dirty="0"/>
              <a:t>LEZIONE 42-4</a:t>
            </a:r>
          </a:p>
        </p:txBody>
      </p:sp>
    </p:spTree>
    <p:extLst>
      <p:ext uri="{BB962C8B-B14F-4D97-AF65-F5344CB8AC3E}">
        <p14:creationId xmlns:p14="http://schemas.microsoft.com/office/powerpoint/2010/main" val="35581733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6562" name="Titolo 1"/>
          <p:cNvSpPr>
            <a:spLocks noGrp="1"/>
          </p:cNvSpPr>
          <p:nvPr>
            <p:ph type="title"/>
          </p:nvPr>
        </p:nvSpPr>
        <p:spPr/>
        <p:txBody>
          <a:bodyPr/>
          <a:lstStyle/>
          <a:p>
            <a:pPr eaLnBrk="1" hangingPunct="1"/>
            <a:r>
              <a:rPr lang="it-IT" altLang="it-IT"/>
              <a:t>Terapia farmacologica</a:t>
            </a:r>
          </a:p>
        </p:txBody>
      </p:sp>
      <p:sp>
        <p:nvSpPr>
          <p:cNvPr id="66563" name="Segnaposto contenuto 2"/>
          <p:cNvSpPr>
            <a:spLocks noGrp="1"/>
          </p:cNvSpPr>
          <p:nvPr>
            <p:ph idx="1"/>
          </p:nvPr>
        </p:nvSpPr>
        <p:spPr/>
        <p:txBody>
          <a:bodyPr/>
          <a:lstStyle/>
          <a:p>
            <a:pPr eaLnBrk="1" hangingPunct="1"/>
            <a:r>
              <a:rPr lang="it-IT" altLang="it-IT"/>
              <a:t>Desmopressina equivalente sintetico dell’ormone antidiuretico ADH. MINIRIN</a:t>
            </a:r>
          </a:p>
          <a:p>
            <a:pPr eaLnBrk="1" hangingPunct="1"/>
            <a:r>
              <a:rPr lang="it-IT" altLang="it-IT"/>
              <a:t>Venduta in compresse 0,1 e 0,2 mcg ed in spray nasale.</a:t>
            </a:r>
          </a:p>
          <a:p>
            <a:pPr eaLnBrk="1" hangingPunct="1"/>
            <a:r>
              <a:rPr lang="it-IT" altLang="it-IT"/>
              <a:t>Viene presa un’ora prima di andare a letto.</a:t>
            </a:r>
          </a:p>
          <a:p>
            <a:pPr eaLnBrk="1" hangingPunct="1"/>
            <a:r>
              <a:rPr lang="it-IT" altLang="it-IT"/>
              <a:t>Non bisogna bere un ora prima e per 8 ore dopo la assunzione</a:t>
            </a:r>
          </a:p>
        </p:txBody>
      </p:sp>
    </p:spTree>
    <p:extLst>
      <p:ext uri="{BB962C8B-B14F-4D97-AF65-F5344CB8AC3E}">
        <p14:creationId xmlns:p14="http://schemas.microsoft.com/office/powerpoint/2010/main" val="36888773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7586" name="Titolo 1"/>
          <p:cNvSpPr>
            <a:spLocks noGrp="1"/>
          </p:cNvSpPr>
          <p:nvPr>
            <p:ph type="title"/>
          </p:nvPr>
        </p:nvSpPr>
        <p:spPr/>
        <p:txBody>
          <a:bodyPr/>
          <a:lstStyle/>
          <a:p>
            <a:pPr eaLnBrk="1" hangingPunct="1"/>
            <a:endParaRPr lang="it-IT" altLang="it-IT"/>
          </a:p>
        </p:txBody>
      </p:sp>
      <p:sp>
        <p:nvSpPr>
          <p:cNvPr id="67587" name="Segnaposto contenuto 2"/>
          <p:cNvSpPr>
            <a:spLocks noGrp="1"/>
          </p:cNvSpPr>
          <p:nvPr>
            <p:ph idx="1"/>
          </p:nvPr>
        </p:nvSpPr>
        <p:spPr/>
        <p:txBody>
          <a:bodyPr/>
          <a:lstStyle/>
          <a:p>
            <a:pPr eaLnBrk="1" hangingPunct="1"/>
            <a:r>
              <a:rPr lang="it-IT" altLang="it-IT"/>
              <a:t>Possibili effetti collaterali</a:t>
            </a:r>
          </a:p>
          <a:p>
            <a:pPr eaLnBrk="1" hangingPunct="1"/>
            <a:r>
              <a:rPr lang="it-IT" altLang="it-IT"/>
              <a:t>Cefalea, eccessiva ritenzione idrica, aumentato rischio di epilessia, asma, ipertensione</a:t>
            </a:r>
          </a:p>
          <a:p>
            <a:pPr eaLnBrk="1" hangingPunct="1"/>
            <a:r>
              <a:rPr lang="it-IT" altLang="it-IT"/>
              <a:t>Funziona anche in tempi rapidi (es consente settimane bianche)</a:t>
            </a:r>
          </a:p>
          <a:p>
            <a:pPr eaLnBrk="1" hangingPunct="1"/>
            <a:r>
              <a:rPr lang="it-IT" altLang="it-IT"/>
              <a:t>Molta pressione sui pediatri</a:t>
            </a:r>
          </a:p>
        </p:txBody>
      </p:sp>
    </p:spTree>
    <p:extLst>
      <p:ext uri="{BB962C8B-B14F-4D97-AF65-F5344CB8AC3E}">
        <p14:creationId xmlns:p14="http://schemas.microsoft.com/office/powerpoint/2010/main" val="38442517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8610" name="Titolo 1"/>
          <p:cNvSpPr>
            <a:spLocks noGrp="1"/>
          </p:cNvSpPr>
          <p:nvPr>
            <p:ph type="title"/>
          </p:nvPr>
        </p:nvSpPr>
        <p:spPr/>
        <p:txBody>
          <a:bodyPr/>
          <a:lstStyle/>
          <a:p>
            <a:pPr eaLnBrk="1" hangingPunct="1"/>
            <a:endParaRPr lang="it-IT" altLang="it-IT"/>
          </a:p>
        </p:txBody>
      </p:sp>
      <p:sp>
        <p:nvSpPr>
          <p:cNvPr id="68611" name="Segnaposto contenuto 2"/>
          <p:cNvSpPr>
            <a:spLocks noGrp="1"/>
          </p:cNvSpPr>
          <p:nvPr>
            <p:ph idx="1"/>
          </p:nvPr>
        </p:nvSpPr>
        <p:spPr/>
        <p:txBody>
          <a:bodyPr/>
          <a:lstStyle/>
          <a:p>
            <a:pPr eaLnBrk="1" hangingPunct="1"/>
            <a:r>
              <a:rPr lang="it-IT" altLang="it-IT"/>
              <a:t>Elevato costo della terapia</a:t>
            </a:r>
          </a:p>
          <a:p>
            <a:pPr eaLnBrk="1" hangingPunct="1"/>
            <a:r>
              <a:rPr lang="it-IT" altLang="it-IT"/>
              <a:t>Facili ricadute alla sospensione</a:t>
            </a:r>
          </a:p>
          <a:p>
            <a:pPr eaLnBrk="1" hangingPunct="1"/>
            <a:r>
              <a:rPr lang="it-IT" altLang="it-IT"/>
              <a:t>Terapia dalla durata indefinita </a:t>
            </a:r>
          </a:p>
          <a:p>
            <a:pPr eaLnBrk="1" hangingPunct="1"/>
            <a:r>
              <a:rPr lang="it-IT" altLang="it-IT"/>
              <a:t>Non abitua ad usare la toilette di notte </a:t>
            </a:r>
          </a:p>
          <a:p>
            <a:pPr eaLnBrk="1" hangingPunct="1"/>
            <a:r>
              <a:rPr lang="it-IT" altLang="it-IT"/>
              <a:t>Vissuta in modo passivo</a:t>
            </a:r>
          </a:p>
        </p:txBody>
      </p:sp>
    </p:spTree>
    <p:extLst>
      <p:ext uri="{BB962C8B-B14F-4D97-AF65-F5344CB8AC3E}">
        <p14:creationId xmlns:p14="http://schemas.microsoft.com/office/powerpoint/2010/main" val="19406230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9634" name="Titolo 1"/>
          <p:cNvSpPr>
            <a:spLocks noGrp="1"/>
          </p:cNvSpPr>
          <p:nvPr>
            <p:ph type="title"/>
          </p:nvPr>
        </p:nvSpPr>
        <p:spPr/>
        <p:txBody>
          <a:bodyPr/>
          <a:lstStyle/>
          <a:p>
            <a:pPr eaLnBrk="1" hangingPunct="1"/>
            <a:endParaRPr lang="it-IT" altLang="it-IT"/>
          </a:p>
        </p:txBody>
      </p:sp>
      <p:sp>
        <p:nvSpPr>
          <p:cNvPr id="69635" name="Segnaposto contenuto 2"/>
          <p:cNvSpPr>
            <a:spLocks noGrp="1"/>
          </p:cNvSpPr>
          <p:nvPr>
            <p:ph idx="1"/>
          </p:nvPr>
        </p:nvSpPr>
        <p:spPr/>
        <p:txBody>
          <a:bodyPr/>
          <a:lstStyle/>
          <a:p>
            <a:pPr eaLnBrk="1" hangingPunct="1"/>
            <a:r>
              <a:rPr lang="it-IT" altLang="it-IT"/>
              <a:t> il paziente può attribuire il successo del trattamento al farmaco, piuttosto che al proprio impegno personale, ricadendo più facilmente nel disturbo. </a:t>
            </a:r>
          </a:p>
          <a:p>
            <a:pPr eaLnBrk="1" hangingPunct="1"/>
            <a:endParaRPr lang="it-IT" altLang="it-IT"/>
          </a:p>
        </p:txBody>
      </p:sp>
    </p:spTree>
    <p:extLst>
      <p:ext uri="{BB962C8B-B14F-4D97-AF65-F5344CB8AC3E}">
        <p14:creationId xmlns:p14="http://schemas.microsoft.com/office/powerpoint/2010/main" val="14956744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4754" name="Titolo 1"/>
          <p:cNvSpPr>
            <a:spLocks noGrp="1"/>
          </p:cNvSpPr>
          <p:nvPr>
            <p:ph type="title"/>
          </p:nvPr>
        </p:nvSpPr>
        <p:spPr/>
        <p:txBody>
          <a:bodyPr/>
          <a:lstStyle/>
          <a:p>
            <a:pPr eaLnBrk="1" hangingPunct="1"/>
            <a:endParaRPr lang="it-IT" altLang="it-IT"/>
          </a:p>
        </p:txBody>
      </p:sp>
      <p:sp>
        <p:nvSpPr>
          <p:cNvPr id="74755" name="Segnaposto contenuto 2"/>
          <p:cNvSpPr>
            <a:spLocks noGrp="1"/>
          </p:cNvSpPr>
          <p:nvPr>
            <p:ph idx="1"/>
          </p:nvPr>
        </p:nvSpPr>
        <p:spPr/>
        <p:txBody>
          <a:bodyPr/>
          <a:lstStyle/>
          <a:p>
            <a:pPr eaLnBrk="1" hangingPunct="1"/>
            <a:r>
              <a:rPr lang="it-IT" altLang="it-IT"/>
              <a:t>La proposta del farmaco in casi come questi può aumentare notevolmente la probabilità di fare una vacanza senza incidenti e, se necessario, al ritorno si riprenderà con la terapia precedente. </a:t>
            </a:r>
          </a:p>
          <a:p>
            <a:pPr eaLnBrk="1" hangingPunct="1"/>
            <a:r>
              <a:rPr lang="it-IT" altLang="it-IT"/>
              <a:t>Solo la conoscenza delle numerose terapie disponibili, consente di progettare adeguati interventi</a:t>
            </a:r>
          </a:p>
          <a:p>
            <a:pPr eaLnBrk="1" hangingPunct="1"/>
            <a:endParaRPr lang="it-IT" altLang="it-IT"/>
          </a:p>
        </p:txBody>
      </p:sp>
    </p:spTree>
    <p:extLst>
      <p:ext uri="{BB962C8B-B14F-4D97-AF65-F5344CB8AC3E}">
        <p14:creationId xmlns:p14="http://schemas.microsoft.com/office/powerpoint/2010/main" val="11335254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it-IT" altLang="it-IT" dirty="0"/>
              <a:t>ENCOPRESI</a:t>
            </a:r>
            <a:br>
              <a:rPr lang="it-IT" altLang="it-IT" dirty="0"/>
            </a:br>
            <a:endParaRPr altLang="it-IT" dirty="0"/>
          </a:p>
        </p:txBody>
      </p:sp>
      <p:sp>
        <p:nvSpPr>
          <p:cNvPr id="8" name="Sottotitolo 7"/>
          <p:cNvSpPr>
            <a:spLocks noGrp="1"/>
          </p:cNvSpPr>
          <p:nvPr>
            <p:ph type="subTitle" idx="1"/>
          </p:nvPr>
        </p:nvSpPr>
        <p:spPr/>
        <p:txBody>
          <a:bodyPr/>
          <a:lstStyle/>
          <a:p>
            <a:pPr eaLnBrk="1" hangingPunct="1">
              <a:defRPr/>
            </a:pPr>
            <a:r>
              <a:rPr lang="it-IT" dirty="0"/>
              <a:t>LEZIONE 42-4</a:t>
            </a:r>
          </a:p>
        </p:txBody>
      </p:sp>
    </p:spTree>
    <p:extLst>
      <p:ext uri="{BB962C8B-B14F-4D97-AF65-F5344CB8AC3E}">
        <p14:creationId xmlns:p14="http://schemas.microsoft.com/office/powerpoint/2010/main" val="103574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endParaRPr lang="it-IT" altLang="it-IT"/>
          </a:p>
        </p:txBody>
      </p:sp>
      <p:sp>
        <p:nvSpPr>
          <p:cNvPr id="4099" name="Segnaposto contenuto 2"/>
          <p:cNvSpPr>
            <a:spLocks noGrp="1"/>
          </p:cNvSpPr>
          <p:nvPr>
            <p:ph idx="1"/>
          </p:nvPr>
        </p:nvSpPr>
        <p:spPr/>
        <p:txBody>
          <a:bodyPr/>
          <a:lstStyle/>
          <a:p>
            <a:pPr eaLnBrk="1" hangingPunct="1"/>
            <a:r>
              <a:rPr lang="it-IT" altLang="it-IT"/>
              <a:t>circa metà dei bambini di due anni riesce a trascorrere la notte senza bagnare il letto. </a:t>
            </a:r>
          </a:p>
          <a:p>
            <a:pPr eaLnBrk="1" hangingPunct="1"/>
            <a:r>
              <a:rPr lang="it-IT" altLang="it-IT"/>
              <a:t> il disturbo mostra di avere, fino ai cinque anni, un tasso di remissione spontanea straordinariamente alto, ed in genere non occorre quindi alcun intervento per venire a capo del problema.</a:t>
            </a:r>
          </a:p>
          <a:p>
            <a:pPr eaLnBrk="1" hangingPunct="1"/>
            <a:endParaRPr lang="it-IT" altLang="it-IT"/>
          </a:p>
        </p:txBody>
      </p:sp>
    </p:spTree>
    <p:extLst>
      <p:ext uri="{BB962C8B-B14F-4D97-AF65-F5344CB8AC3E}">
        <p14:creationId xmlns:p14="http://schemas.microsoft.com/office/powerpoint/2010/main" val="19679387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5778" name="Titolo 1"/>
          <p:cNvSpPr>
            <a:spLocks noGrp="1"/>
          </p:cNvSpPr>
          <p:nvPr>
            <p:ph type="title"/>
          </p:nvPr>
        </p:nvSpPr>
        <p:spPr>
          <a:xfrm>
            <a:off x="1991544" y="1556792"/>
            <a:ext cx="8258204" cy="428628"/>
          </a:xfrm>
        </p:spPr>
        <p:txBody>
          <a:bodyPr>
            <a:normAutofit fontScale="90000"/>
          </a:bodyPr>
          <a:lstStyle/>
          <a:p>
            <a:r>
              <a:rPr lang="it-IT" altLang="it-IT" b="1"/>
              <a:t>Encopresi</a:t>
            </a:r>
            <a:br>
              <a:rPr lang="it-IT" altLang="it-IT"/>
            </a:br>
            <a:endParaRPr lang="it-IT" altLang="it-IT"/>
          </a:p>
        </p:txBody>
      </p:sp>
      <p:sp>
        <p:nvSpPr>
          <p:cNvPr id="75779" name="Segnaposto contenuto 2"/>
          <p:cNvSpPr>
            <a:spLocks noGrp="1"/>
          </p:cNvSpPr>
          <p:nvPr>
            <p:ph idx="1"/>
          </p:nvPr>
        </p:nvSpPr>
        <p:spPr/>
        <p:txBody>
          <a:bodyPr/>
          <a:lstStyle/>
          <a:p>
            <a:pPr>
              <a:buFont typeface="Arial" charset="0"/>
              <a:buNone/>
            </a:pPr>
            <a:r>
              <a:rPr lang="it-IT" altLang="it-IT" dirty="0"/>
              <a:t>  l'</a:t>
            </a:r>
            <a:r>
              <a:rPr lang="it-IT" altLang="it-IT" dirty="0" err="1"/>
              <a:t>encopretico</a:t>
            </a:r>
            <a:r>
              <a:rPr lang="it-IT" altLang="it-IT" dirty="0"/>
              <a:t>  non è generalmente un soggetto sporco che, volontariamente, si defeca nei vestiti. </a:t>
            </a:r>
          </a:p>
          <a:p>
            <a:r>
              <a:rPr lang="it-IT" altLang="it-IT" dirty="0"/>
              <a:t>la maggioranza degli </a:t>
            </a:r>
            <a:r>
              <a:rPr lang="it-IT" altLang="it-IT" dirty="0" err="1"/>
              <a:t>encopretici</a:t>
            </a:r>
            <a:r>
              <a:rPr lang="it-IT" altLang="it-IT" dirty="0"/>
              <a:t> sono soggetti stitici, che cercano in ogni modo di trattenere  le feci, anche quando non possono far a meno di emetterle</a:t>
            </a:r>
          </a:p>
        </p:txBody>
      </p:sp>
    </p:spTree>
    <p:extLst>
      <p:ext uri="{BB962C8B-B14F-4D97-AF65-F5344CB8AC3E}">
        <p14:creationId xmlns:p14="http://schemas.microsoft.com/office/powerpoint/2010/main" val="36109067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6802" name="Titolo 1"/>
          <p:cNvSpPr>
            <a:spLocks noGrp="1"/>
          </p:cNvSpPr>
          <p:nvPr>
            <p:ph type="title"/>
          </p:nvPr>
        </p:nvSpPr>
        <p:spPr/>
        <p:txBody>
          <a:bodyPr/>
          <a:lstStyle/>
          <a:p>
            <a:r>
              <a:rPr lang="it-IT" altLang="it-IT" dirty="0"/>
              <a:t>CRITERI DIAGNOSTICI ENCOPRESI</a:t>
            </a:r>
          </a:p>
        </p:txBody>
      </p:sp>
      <p:sp>
        <p:nvSpPr>
          <p:cNvPr id="76803" name="Segnaposto contenuto 2"/>
          <p:cNvSpPr>
            <a:spLocks noGrp="1"/>
          </p:cNvSpPr>
          <p:nvPr>
            <p:ph idx="1"/>
          </p:nvPr>
        </p:nvSpPr>
        <p:spPr/>
        <p:txBody>
          <a:bodyPr/>
          <a:lstStyle/>
          <a:p>
            <a:r>
              <a:rPr lang="it-IT" altLang="it-IT"/>
              <a:t>spesso lo fanno a natiche serrate ed in posti inconsueti come sopra un letto, sotto un tavolo, con la schiena appoggiata contro un muro, ecc.</a:t>
            </a:r>
          </a:p>
          <a:p>
            <a:r>
              <a:rPr lang="it-IT" altLang="it-IT"/>
              <a:t>La condizione di stitichezza cronica causa l'indurimento delle feci, fino a far diventare estremamente dolorosa la defecazione, che viene eseguita solitamente con estrema cautela ed in posizioni antalgiche.</a:t>
            </a:r>
          </a:p>
          <a:p>
            <a:endParaRPr lang="it-IT" altLang="it-IT"/>
          </a:p>
          <a:p>
            <a:endParaRPr lang="it-IT" altLang="it-IT"/>
          </a:p>
        </p:txBody>
      </p:sp>
    </p:spTree>
    <p:extLst>
      <p:ext uri="{BB962C8B-B14F-4D97-AF65-F5344CB8AC3E}">
        <p14:creationId xmlns:p14="http://schemas.microsoft.com/office/powerpoint/2010/main" val="3497180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7826" name="Titolo 1"/>
          <p:cNvSpPr>
            <a:spLocks noGrp="1"/>
          </p:cNvSpPr>
          <p:nvPr>
            <p:ph type="title"/>
          </p:nvPr>
        </p:nvSpPr>
        <p:spPr/>
        <p:txBody>
          <a:bodyPr/>
          <a:lstStyle/>
          <a:p>
            <a:endParaRPr lang="it-IT" altLang="it-IT"/>
          </a:p>
        </p:txBody>
      </p:sp>
      <p:sp>
        <p:nvSpPr>
          <p:cNvPr id="77827" name="Segnaposto contenuto 2"/>
          <p:cNvSpPr>
            <a:spLocks noGrp="1"/>
          </p:cNvSpPr>
          <p:nvPr>
            <p:ph idx="1"/>
          </p:nvPr>
        </p:nvSpPr>
        <p:spPr/>
        <p:txBody>
          <a:bodyPr/>
          <a:lstStyle/>
          <a:p>
            <a:r>
              <a:rPr lang="it-IT" altLang="it-IT" b="1"/>
              <a:t>Caratteristiche diagnostiche</a:t>
            </a:r>
          </a:p>
          <a:p>
            <a:r>
              <a:rPr lang="it-IT" altLang="it-IT" b="1"/>
              <a:t>La manifestazione fondamentale dell’Encopresi è la ripetuta evacuazione di feci in luoghi inappropriati (per es., nei vestiti o sul pavimento) (Criterio A). La maggior parte delle volte ciò è involontario, ma occasionalmente può essere intenzionale. </a:t>
            </a:r>
            <a:endParaRPr lang="it-IT" altLang="it-IT"/>
          </a:p>
        </p:txBody>
      </p:sp>
    </p:spTree>
    <p:extLst>
      <p:ext uri="{BB962C8B-B14F-4D97-AF65-F5344CB8AC3E}">
        <p14:creationId xmlns:p14="http://schemas.microsoft.com/office/powerpoint/2010/main" val="16688241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8850" name="Titolo 1"/>
          <p:cNvSpPr>
            <a:spLocks noGrp="1"/>
          </p:cNvSpPr>
          <p:nvPr>
            <p:ph type="title"/>
          </p:nvPr>
        </p:nvSpPr>
        <p:spPr/>
        <p:txBody>
          <a:bodyPr/>
          <a:lstStyle/>
          <a:p>
            <a:endParaRPr lang="it-IT" altLang="it-IT"/>
          </a:p>
        </p:txBody>
      </p:sp>
      <p:sp>
        <p:nvSpPr>
          <p:cNvPr id="78851" name="Segnaposto contenuto 2"/>
          <p:cNvSpPr>
            <a:spLocks noGrp="1"/>
          </p:cNvSpPr>
          <p:nvPr>
            <p:ph idx="1"/>
          </p:nvPr>
        </p:nvSpPr>
        <p:spPr/>
        <p:txBody>
          <a:bodyPr/>
          <a:lstStyle/>
          <a:p>
            <a:r>
              <a:rPr lang="it-IT" altLang="it-IT" dirty="0"/>
              <a:t>L’evento deve verificarsi almeno 1 volta al mese per almeno 3 mesi (Criterio B), e l’età cronologica del bambino deve essere di almeno 4 anni (o per bambini con ritardi di sviluppo, un’età mentale di almeno 4 anni) (Criterio C). L’incontinenza fecale non deve essere collegata esclusivamente agli effetti fisiologici diretti di una sostanza (per es., lassativi) o di una condizione medica generale, se non attraverso un meccanismo che comporti costipazione (Criterio D).</a:t>
            </a:r>
          </a:p>
        </p:txBody>
      </p:sp>
    </p:spTree>
    <p:extLst>
      <p:ext uri="{BB962C8B-B14F-4D97-AF65-F5344CB8AC3E}">
        <p14:creationId xmlns:p14="http://schemas.microsoft.com/office/powerpoint/2010/main" val="3140601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9874" name="Titolo 1"/>
          <p:cNvSpPr>
            <a:spLocks noGrp="1"/>
          </p:cNvSpPr>
          <p:nvPr>
            <p:ph type="title"/>
          </p:nvPr>
        </p:nvSpPr>
        <p:spPr/>
        <p:txBody>
          <a:bodyPr/>
          <a:lstStyle/>
          <a:p>
            <a:endParaRPr lang="it-IT" altLang="it-IT"/>
          </a:p>
        </p:txBody>
      </p:sp>
      <p:sp>
        <p:nvSpPr>
          <p:cNvPr id="79875" name="Segnaposto contenuto 2"/>
          <p:cNvSpPr>
            <a:spLocks noGrp="1"/>
          </p:cNvSpPr>
          <p:nvPr>
            <p:ph idx="1"/>
          </p:nvPr>
        </p:nvSpPr>
        <p:spPr/>
        <p:txBody>
          <a:bodyPr/>
          <a:lstStyle/>
          <a:p>
            <a:r>
              <a:rPr lang="it-IT" altLang="it-IT" dirty="0"/>
              <a:t>Quando l’evacuazione di feci è involontaria piuttosto che intenzionale, è spesso connessa a costipazione, intasamento e ritenzione, con successiva incontinenza da </a:t>
            </a:r>
            <a:r>
              <a:rPr lang="it-IT" altLang="it-IT" dirty="0" err="1"/>
              <a:t>sovrariempimento</a:t>
            </a:r>
            <a:r>
              <a:rPr lang="it-IT" altLang="it-IT" dirty="0"/>
              <a:t>. </a:t>
            </a:r>
          </a:p>
        </p:txBody>
      </p:sp>
    </p:spTree>
    <p:extLst>
      <p:ext uri="{BB962C8B-B14F-4D97-AF65-F5344CB8AC3E}">
        <p14:creationId xmlns:p14="http://schemas.microsoft.com/office/powerpoint/2010/main" val="27678243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0898" name="Titolo 1"/>
          <p:cNvSpPr>
            <a:spLocks noGrp="1"/>
          </p:cNvSpPr>
          <p:nvPr>
            <p:ph type="title"/>
          </p:nvPr>
        </p:nvSpPr>
        <p:spPr/>
        <p:txBody>
          <a:bodyPr/>
          <a:lstStyle/>
          <a:p>
            <a:endParaRPr lang="it-IT" altLang="it-IT"/>
          </a:p>
        </p:txBody>
      </p:sp>
      <p:sp>
        <p:nvSpPr>
          <p:cNvPr id="80899" name="Segnaposto contenuto 2"/>
          <p:cNvSpPr>
            <a:spLocks noGrp="1"/>
          </p:cNvSpPr>
          <p:nvPr>
            <p:ph idx="1"/>
          </p:nvPr>
        </p:nvSpPr>
        <p:spPr/>
        <p:txBody>
          <a:bodyPr/>
          <a:lstStyle/>
          <a:p>
            <a:r>
              <a:rPr lang="it-IT" altLang="it-IT" sz="2400" dirty="0"/>
              <a:t>La costipazione può svilupparsi per motivi psicologici (per es., ansia riguardante il defecare in un posto particolare, o una modalità più generale di comportamento ansioso o oppositivo), che portano ad evitare la defecazione. La predisposizione fisiologica alla costipazione include spinte inefficaci o dinamiche di defecazione parossistica, che comportano una contrazione piuttosto che un rilassamento dello sfintere esterno o del pavimento pelvico durante la defecazione. Possono indurre costipazione anche: disidratazione con febbre, ipotiroidismo o effetti collaterali da farmaci. </a:t>
            </a:r>
          </a:p>
        </p:txBody>
      </p:sp>
    </p:spTree>
    <p:extLst>
      <p:ext uri="{BB962C8B-B14F-4D97-AF65-F5344CB8AC3E}">
        <p14:creationId xmlns:p14="http://schemas.microsoft.com/office/powerpoint/2010/main" val="238626962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1922" name="Titolo 1"/>
          <p:cNvSpPr>
            <a:spLocks noGrp="1"/>
          </p:cNvSpPr>
          <p:nvPr>
            <p:ph type="title"/>
          </p:nvPr>
        </p:nvSpPr>
        <p:spPr/>
        <p:txBody>
          <a:bodyPr/>
          <a:lstStyle/>
          <a:p>
            <a:endParaRPr lang="it-IT" altLang="it-IT"/>
          </a:p>
        </p:txBody>
      </p:sp>
      <p:sp>
        <p:nvSpPr>
          <p:cNvPr id="81923" name="Segnaposto contenuto 2"/>
          <p:cNvSpPr>
            <a:spLocks noGrp="1"/>
          </p:cNvSpPr>
          <p:nvPr>
            <p:ph idx="1"/>
          </p:nvPr>
        </p:nvSpPr>
        <p:spPr/>
        <p:txBody>
          <a:bodyPr/>
          <a:lstStyle/>
          <a:p>
            <a:r>
              <a:rPr lang="it-IT" altLang="it-IT"/>
              <a:t>il primo provvedimento consiste nell'analisi ed eventualmente nella normalizzazione della dieta di questi soggetti che, in genere, risulta priva di scorie. </a:t>
            </a:r>
          </a:p>
          <a:p>
            <a:r>
              <a:rPr lang="it-IT" altLang="it-IT"/>
              <a:t>L'integrazione dell'alimentazione con frutta e verdura </a:t>
            </a:r>
          </a:p>
          <a:p>
            <a:r>
              <a:rPr lang="it-IT" altLang="it-IT"/>
              <a:t>l'educazione dei soggetti a defecare in orari relativamente fissi della giornata, </a:t>
            </a:r>
          </a:p>
        </p:txBody>
      </p:sp>
    </p:spTree>
    <p:extLst>
      <p:ext uri="{BB962C8B-B14F-4D97-AF65-F5344CB8AC3E}">
        <p14:creationId xmlns:p14="http://schemas.microsoft.com/office/powerpoint/2010/main" val="36796222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2946" name="Titolo 1"/>
          <p:cNvSpPr>
            <a:spLocks noGrp="1"/>
          </p:cNvSpPr>
          <p:nvPr>
            <p:ph type="title"/>
          </p:nvPr>
        </p:nvSpPr>
        <p:spPr/>
        <p:txBody>
          <a:bodyPr/>
          <a:lstStyle/>
          <a:p>
            <a:endParaRPr lang="it-IT" altLang="it-IT"/>
          </a:p>
        </p:txBody>
      </p:sp>
      <p:sp>
        <p:nvSpPr>
          <p:cNvPr id="82947" name="Segnaposto contenuto 2"/>
          <p:cNvSpPr>
            <a:spLocks noGrp="1"/>
          </p:cNvSpPr>
          <p:nvPr>
            <p:ph idx="1"/>
          </p:nvPr>
        </p:nvSpPr>
        <p:spPr/>
        <p:txBody>
          <a:bodyPr/>
          <a:lstStyle/>
          <a:p>
            <a:r>
              <a:rPr lang="it-IT" altLang="it-IT"/>
              <a:t>generalmente più facile defecare 10 o 20 minuti dopo uno dei pasti (quando è più intenso il riflesso gastro‑colico)  </a:t>
            </a:r>
          </a:p>
          <a:p>
            <a:r>
              <a:rPr lang="it-IT" altLang="it-IT"/>
              <a:t> spesso indispensabile liberare prima l'intestino dalle grosse masse fecali indurite in esso contenute, utilizzando eventualmente clisteri, supposte e lassativi.</a:t>
            </a:r>
          </a:p>
        </p:txBody>
      </p:sp>
    </p:spTree>
    <p:extLst>
      <p:ext uri="{BB962C8B-B14F-4D97-AF65-F5344CB8AC3E}">
        <p14:creationId xmlns:p14="http://schemas.microsoft.com/office/powerpoint/2010/main" val="38036987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3970" name="Titolo 1"/>
          <p:cNvSpPr>
            <a:spLocks noGrp="1"/>
          </p:cNvSpPr>
          <p:nvPr>
            <p:ph type="title"/>
          </p:nvPr>
        </p:nvSpPr>
        <p:spPr/>
        <p:txBody>
          <a:bodyPr/>
          <a:lstStyle/>
          <a:p>
            <a:endParaRPr lang="it-IT" altLang="it-IT"/>
          </a:p>
        </p:txBody>
      </p:sp>
      <p:sp>
        <p:nvSpPr>
          <p:cNvPr id="83971" name="Segnaposto contenuto 2"/>
          <p:cNvSpPr>
            <a:spLocks noGrp="1"/>
          </p:cNvSpPr>
          <p:nvPr>
            <p:ph idx="1"/>
          </p:nvPr>
        </p:nvSpPr>
        <p:spPr/>
        <p:txBody>
          <a:bodyPr/>
          <a:lstStyle/>
          <a:p>
            <a:r>
              <a:rPr lang="it-IT" altLang="it-IT"/>
              <a:t>Anche una corretta educazione all'igiene personale (con eventuali  chiarimenti sulla fisiologia della defecazione) e </a:t>
            </a:r>
          </a:p>
          <a:p>
            <a:r>
              <a:rPr lang="it-IT" altLang="it-IT"/>
              <a:t>l'uso del rinforzo differenziale di comportamenti adattivi sempre più adeguati possono essere elementi terapeutici.</a:t>
            </a:r>
          </a:p>
        </p:txBody>
      </p:sp>
    </p:spTree>
    <p:extLst>
      <p:ext uri="{BB962C8B-B14F-4D97-AF65-F5344CB8AC3E}">
        <p14:creationId xmlns:p14="http://schemas.microsoft.com/office/powerpoint/2010/main" val="32412689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84994" name="Titolo 1"/>
          <p:cNvSpPr>
            <a:spLocks noGrp="1"/>
          </p:cNvSpPr>
          <p:nvPr>
            <p:ph type="title"/>
          </p:nvPr>
        </p:nvSpPr>
        <p:spPr/>
        <p:txBody>
          <a:bodyPr/>
          <a:lstStyle/>
          <a:p>
            <a:endParaRPr lang="it-IT" altLang="it-IT"/>
          </a:p>
        </p:txBody>
      </p:sp>
      <p:sp>
        <p:nvSpPr>
          <p:cNvPr id="84995" name="Segnaposto contenuto 2"/>
          <p:cNvSpPr>
            <a:spLocks noGrp="1"/>
          </p:cNvSpPr>
          <p:nvPr>
            <p:ph idx="1"/>
          </p:nvPr>
        </p:nvSpPr>
        <p:spPr/>
        <p:txBody>
          <a:bodyPr/>
          <a:lstStyle/>
          <a:p>
            <a:r>
              <a:rPr lang="it-IT" altLang="it-IT" dirty="0"/>
              <a:t> l'</a:t>
            </a:r>
            <a:r>
              <a:rPr lang="it-IT" altLang="it-IT" dirty="0" err="1"/>
              <a:t>encopretico</a:t>
            </a:r>
            <a:r>
              <a:rPr lang="it-IT" altLang="it-IT" dirty="0"/>
              <a:t> ha spesso atteggiamenti, convinzioni e rapporti interpersonali particolarmente alterati ed, in particolare, dinamiche familiari non sempre di facile interpretazione. </a:t>
            </a:r>
          </a:p>
          <a:p>
            <a:r>
              <a:rPr lang="it-IT" altLang="it-IT" dirty="0"/>
              <a:t>Il profilo psicologico dell’</a:t>
            </a:r>
            <a:r>
              <a:rPr lang="it-IT" altLang="it-IT" dirty="0" err="1"/>
              <a:t>encopretico</a:t>
            </a:r>
            <a:r>
              <a:rPr lang="it-IT" altLang="it-IT" dirty="0"/>
              <a:t> spesso si identifica con la personalità ritentivo anale descritta da Freud. (permaloso, collezionista, con tratti ossessivi)</a:t>
            </a:r>
          </a:p>
          <a:p>
            <a:r>
              <a:rPr lang="it-IT" altLang="it-IT" dirty="0"/>
              <a:t> La terapia sarà necessariamente prolungata a complessa.  </a:t>
            </a:r>
          </a:p>
          <a:p>
            <a:endParaRPr lang="it-IT" altLang="it-IT" dirty="0"/>
          </a:p>
          <a:p>
            <a:endParaRPr lang="it-IT" altLang="it-IT" dirty="0"/>
          </a:p>
        </p:txBody>
      </p:sp>
    </p:spTree>
    <p:extLst>
      <p:ext uri="{BB962C8B-B14F-4D97-AF65-F5344CB8AC3E}">
        <p14:creationId xmlns:p14="http://schemas.microsoft.com/office/powerpoint/2010/main" val="3581246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endParaRPr lang="it-IT" altLang="it-IT"/>
          </a:p>
        </p:txBody>
      </p:sp>
      <p:sp>
        <p:nvSpPr>
          <p:cNvPr id="5123" name="Segnaposto contenuto 2"/>
          <p:cNvSpPr>
            <a:spLocks noGrp="1"/>
          </p:cNvSpPr>
          <p:nvPr>
            <p:ph idx="1"/>
          </p:nvPr>
        </p:nvSpPr>
        <p:spPr/>
        <p:txBody>
          <a:bodyPr/>
          <a:lstStyle/>
          <a:p>
            <a:pPr eaLnBrk="1" hangingPunct="1"/>
            <a:r>
              <a:rPr lang="it-IT" altLang="it-IT" dirty="0"/>
              <a:t>moltissime terapie prive di base razionale o sperimentale, quali le benedizioni, le diete asciutte, e l'ingestione di topi fritti, e la punizioni si sono acquisite nel tempo una certa fama di efficienza su pazienti che, verosimilmente, sarebbero "guariti" indipendentemente.</a:t>
            </a:r>
          </a:p>
          <a:p>
            <a:pPr eaLnBrk="1" hangingPunct="1"/>
            <a:endParaRPr lang="it-IT" altLang="it-IT" dirty="0"/>
          </a:p>
        </p:txBody>
      </p:sp>
    </p:spTree>
    <p:extLst>
      <p:ext uri="{BB962C8B-B14F-4D97-AF65-F5344CB8AC3E}">
        <p14:creationId xmlns:p14="http://schemas.microsoft.com/office/powerpoint/2010/main" val="2985052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pPr eaLnBrk="1" hangingPunct="1"/>
            <a:endParaRPr lang="it-IT" altLang="it-IT"/>
          </a:p>
        </p:txBody>
      </p:sp>
      <p:sp>
        <p:nvSpPr>
          <p:cNvPr id="6147" name="Segnaposto contenuto 2"/>
          <p:cNvSpPr>
            <a:spLocks noGrp="1"/>
          </p:cNvSpPr>
          <p:nvPr>
            <p:ph idx="1"/>
          </p:nvPr>
        </p:nvSpPr>
        <p:spPr/>
        <p:txBody>
          <a:bodyPr/>
          <a:lstStyle/>
          <a:p>
            <a:pPr eaLnBrk="1" hangingPunct="1">
              <a:lnSpc>
                <a:spcPct val="80000"/>
              </a:lnSpc>
            </a:pPr>
            <a:r>
              <a:rPr lang="it-IT" altLang="it-IT" sz="3000"/>
              <a:t>rifiutare in modo drastico un aiuto ad un genitore preoccupato per "l'enuresi" del proprio bambino di due anni può essere un errore. </a:t>
            </a:r>
          </a:p>
          <a:p>
            <a:pPr eaLnBrk="1" hangingPunct="1">
              <a:lnSpc>
                <a:spcPct val="80000"/>
              </a:lnSpc>
            </a:pPr>
            <a:r>
              <a:rPr lang="it-IT" altLang="it-IT" sz="3000"/>
              <a:t>Un colloquio con questi genitori, senza il bambino, può essere l'occasione per svolgere un compito preventivo insegnando loro principi di educazione all'igiene personale e, d'altra parte, può permettere di evidenziare dinamiche familiari alterate o atteggiamenti perfezionistici potenzialmente deleteri per l'educazione del bambino.</a:t>
            </a:r>
          </a:p>
          <a:p>
            <a:pPr eaLnBrk="1" hangingPunct="1">
              <a:lnSpc>
                <a:spcPct val="80000"/>
              </a:lnSpc>
            </a:pPr>
            <a:endParaRPr lang="it-IT" altLang="it-IT" sz="3000"/>
          </a:p>
        </p:txBody>
      </p:sp>
    </p:spTree>
    <p:extLst>
      <p:ext uri="{BB962C8B-B14F-4D97-AF65-F5344CB8AC3E}">
        <p14:creationId xmlns:p14="http://schemas.microsoft.com/office/powerpoint/2010/main" val="50447291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597</TotalTime>
  <Words>4595</Words>
  <Application>Microsoft Office PowerPoint</Application>
  <PresentationFormat>Widescreen</PresentationFormat>
  <Paragraphs>300</Paragraphs>
  <Slides>79</Slides>
  <Notes>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79</vt:i4>
      </vt:variant>
    </vt:vector>
  </HeadingPairs>
  <TitlesOfParts>
    <vt:vector size="85" baseType="lpstr">
      <vt:lpstr>Arial</vt:lpstr>
      <vt:lpstr>Calibri</vt:lpstr>
      <vt:lpstr>Calibri Light</vt:lpstr>
      <vt:lpstr>Tahoma</vt:lpstr>
      <vt:lpstr>Times New Roman</vt:lpstr>
      <vt:lpstr>Tema di Office</vt:lpstr>
      <vt:lpstr>Francesco Rovetto</vt:lpstr>
      <vt:lpstr>ENURESI ED ENCOPRESI</vt:lpstr>
      <vt:lpstr>L’enuresi ed il suo trattamento</vt:lpstr>
      <vt:lpstr>Presentazione standard di PowerPoint</vt:lpstr>
      <vt:lpstr>Presentazione standard di PowerPoint</vt:lpstr>
      <vt:lpstr>Prevalenza </vt:lpstr>
      <vt:lpstr>Presentazione standard di PowerPoint</vt:lpstr>
      <vt:lpstr>Presentazione standard di PowerPoint</vt:lpstr>
      <vt:lpstr>Presentazione standard di PowerPoint</vt:lpstr>
      <vt:lpstr>Presentazione standard di PowerPoint</vt:lpstr>
      <vt:lpstr>Presentazione standard di PowerPoint</vt:lpstr>
      <vt:lpstr>ENURESI ED ENCOPRESI trattamento</vt:lpstr>
      <vt:lpstr>Trattamento dell'enuresi </vt:lpstr>
      <vt:lpstr>DIURESI – VALORI NORMALI</vt:lpstr>
      <vt:lpstr>CAPACITA’ DELLA VESCICA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ENURESI ED ENCOPRESI valutazione del caso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ENURESI ED ENCOPRESI le tecniche terapeutiche</vt:lpstr>
      <vt:lpstr>Le tecniche terapeutiche fondamentali </vt:lpstr>
      <vt:lpstr>Presentazione standard di PowerPoint</vt:lpstr>
      <vt:lpstr>Presentazione standard di PowerPoint</vt:lpstr>
      <vt:lpstr>Presentazione standard di PowerPoint</vt:lpstr>
      <vt:lpstr>Presentazione standard di PowerPoint</vt:lpstr>
      <vt:lpstr>ENURESI ED ENCOPRESI tecniche terapeutiche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ENURESI ED ENCOPRESI tecniche terapeutiche TERAPIA FARMACOLOGICA</vt:lpstr>
      <vt:lpstr>Presentazione standard di PowerPoint</vt:lpstr>
      <vt:lpstr>Presentazione standard di PowerPoint</vt:lpstr>
      <vt:lpstr>Lyrinel (Oxibutinina)</vt:lpstr>
      <vt:lpstr>Presentazione standard di PowerPoint</vt:lpstr>
      <vt:lpstr>Presentazione standard di PowerPoint</vt:lpstr>
      <vt:lpstr>Presentazione standard di PowerPoint</vt:lpstr>
      <vt:lpstr>ENURESI minirin </vt:lpstr>
      <vt:lpstr>Terapia farmacologica</vt:lpstr>
      <vt:lpstr>Presentazione standard di PowerPoint</vt:lpstr>
      <vt:lpstr>Presentazione standard di PowerPoint</vt:lpstr>
      <vt:lpstr>Presentazione standard di PowerPoint</vt:lpstr>
      <vt:lpstr>Presentazione standard di PowerPoint</vt:lpstr>
      <vt:lpstr>ENCOPRESI </vt:lpstr>
      <vt:lpstr>Encopresi </vt:lpstr>
      <vt:lpstr>CRITERI DIAGNOSTICI ENCOPRESI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ROVETTO</dc:creator>
  <cp:lastModifiedBy>FRANCESCO ROVETTO</cp:lastModifiedBy>
  <cp:revision>3</cp:revision>
  <dcterms:created xsi:type="dcterms:W3CDTF">2018-11-30T08:41:20Z</dcterms:created>
  <dcterms:modified xsi:type="dcterms:W3CDTF">2022-03-31T15:48:44Z</dcterms:modified>
</cp:coreProperties>
</file>