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78" r:id="rId4"/>
    <p:sldId id="276" r:id="rId5"/>
    <p:sldId id="259" r:id="rId6"/>
    <p:sldId id="257" r:id="rId7"/>
    <p:sldId id="273" r:id="rId8"/>
    <p:sldId id="260" r:id="rId9"/>
    <p:sldId id="277" r:id="rId10"/>
    <p:sldId id="274" r:id="rId11"/>
    <p:sldId id="261" r:id="rId12"/>
    <p:sldId id="263" r:id="rId13"/>
    <p:sldId id="262" r:id="rId14"/>
    <p:sldId id="279" r:id="rId1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69" autoAdjust="0"/>
    <p:restoredTop sz="94660"/>
  </p:normalViewPr>
  <p:slideViewPr>
    <p:cSldViewPr snapToGrid="0">
      <p:cViewPr varScale="1">
        <p:scale>
          <a:sx n="67" d="100"/>
          <a:sy n="67" d="100"/>
        </p:scale>
        <p:origin x="56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0F371-B662-D968-D0ED-D9226213E459}"/>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EAD1AA8-9FE8-E261-A497-28CFBAA039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FE120F1-E90A-969B-3E46-F52F3EB8EADC}"/>
              </a:ext>
            </a:extLst>
          </p:cNvPr>
          <p:cNvSpPr>
            <a:spLocks noGrp="1"/>
          </p:cNvSpPr>
          <p:nvPr>
            <p:ph type="dt" sz="half" idx="10"/>
          </p:nvPr>
        </p:nvSpPr>
        <p:spPr/>
        <p:txBody>
          <a:bodyPr/>
          <a:lstStyle/>
          <a:p>
            <a:fld id="{9BA0744D-1A12-4847-AF22-5A8DA308FDB2}" type="datetimeFigureOut">
              <a:rPr lang="it-IT" smtClean="0"/>
              <a:t>17/06/2023</a:t>
            </a:fld>
            <a:endParaRPr lang="it-IT"/>
          </a:p>
        </p:txBody>
      </p:sp>
      <p:sp>
        <p:nvSpPr>
          <p:cNvPr id="5" name="Segnaposto piè di pagina 4">
            <a:extLst>
              <a:ext uri="{FF2B5EF4-FFF2-40B4-BE49-F238E27FC236}">
                <a16:creationId xmlns:a16="http://schemas.microsoft.com/office/drawing/2014/main" id="{9F1989A4-CD0F-47CF-C307-909B9FEAA1E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BA7A173-196B-517C-10D1-F5A2DED7E7DB}"/>
              </a:ext>
            </a:extLst>
          </p:cNvPr>
          <p:cNvSpPr>
            <a:spLocks noGrp="1"/>
          </p:cNvSpPr>
          <p:nvPr>
            <p:ph type="sldNum" sz="quarter" idx="12"/>
          </p:nvPr>
        </p:nvSpPr>
        <p:spPr/>
        <p:txBody>
          <a:bodyPr/>
          <a:lstStyle/>
          <a:p>
            <a:fld id="{10414CFF-24A5-4B39-A519-431868C53C4F}" type="slidenum">
              <a:rPr lang="it-IT" smtClean="0"/>
              <a:t>‹N›</a:t>
            </a:fld>
            <a:endParaRPr lang="it-IT"/>
          </a:p>
        </p:txBody>
      </p:sp>
    </p:spTree>
    <p:extLst>
      <p:ext uri="{BB962C8B-B14F-4D97-AF65-F5344CB8AC3E}">
        <p14:creationId xmlns:p14="http://schemas.microsoft.com/office/powerpoint/2010/main" val="2105039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FF95F9-28FF-1D1B-9A0C-E6BDE66451F8}"/>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3CC6BB5-E9DB-529F-E437-90DA730179BD}"/>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F6CAE97-E0D5-2618-122D-B23C30A31B07}"/>
              </a:ext>
            </a:extLst>
          </p:cNvPr>
          <p:cNvSpPr>
            <a:spLocks noGrp="1"/>
          </p:cNvSpPr>
          <p:nvPr>
            <p:ph type="dt" sz="half" idx="10"/>
          </p:nvPr>
        </p:nvSpPr>
        <p:spPr/>
        <p:txBody>
          <a:bodyPr/>
          <a:lstStyle/>
          <a:p>
            <a:fld id="{9BA0744D-1A12-4847-AF22-5A8DA308FDB2}" type="datetimeFigureOut">
              <a:rPr lang="it-IT" smtClean="0"/>
              <a:t>17/06/2023</a:t>
            </a:fld>
            <a:endParaRPr lang="it-IT"/>
          </a:p>
        </p:txBody>
      </p:sp>
      <p:sp>
        <p:nvSpPr>
          <p:cNvPr id="5" name="Segnaposto piè di pagina 4">
            <a:extLst>
              <a:ext uri="{FF2B5EF4-FFF2-40B4-BE49-F238E27FC236}">
                <a16:creationId xmlns:a16="http://schemas.microsoft.com/office/drawing/2014/main" id="{33797ACF-43BC-D5D7-D9BE-848917165AC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5C7115E-736E-1394-DFC6-8AEA0BCDF548}"/>
              </a:ext>
            </a:extLst>
          </p:cNvPr>
          <p:cNvSpPr>
            <a:spLocks noGrp="1"/>
          </p:cNvSpPr>
          <p:nvPr>
            <p:ph type="sldNum" sz="quarter" idx="12"/>
          </p:nvPr>
        </p:nvSpPr>
        <p:spPr/>
        <p:txBody>
          <a:bodyPr/>
          <a:lstStyle/>
          <a:p>
            <a:fld id="{10414CFF-24A5-4B39-A519-431868C53C4F}" type="slidenum">
              <a:rPr lang="it-IT" smtClean="0"/>
              <a:t>‹N›</a:t>
            </a:fld>
            <a:endParaRPr lang="it-IT"/>
          </a:p>
        </p:txBody>
      </p:sp>
    </p:spTree>
    <p:extLst>
      <p:ext uri="{BB962C8B-B14F-4D97-AF65-F5344CB8AC3E}">
        <p14:creationId xmlns:p14="http://schemas.microsoft.com/office/powerpoint/2010/main" val="526603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6C2673BF-F68B-7101-8AE1-2DCDBE180EC4}"/>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F6B5FD1-3927-0521-3E4C-0CF6BD34CAF5}"/>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29B99D8-65AE-C00D-B3D8-CAB48A911CF3}"/>
              </a:ext>
            </a:extLst>
          </p:cNvPr>
          <p:cNvSpPr>
            <a:spLocks noGrp="1"/>
          </p:cNvSpPr>
          <p:nvPr>
            <p:ph type="dt" sz="half" idx="10"/>
          </p:nvPr>
        </p:nvSpPr>
        <p:spPr/>
        <p:txBody>
          <a:bodyPr/>
          <a:lstStyle/>
          <a:p>
            <a:fld id="{9BA0744D-1A12-4847-AF22-5A8DA308FDB2}" type="datetimeFigureOut">
              <a:rPr lang="it-IT" smtClean="0"/>
              <a:t>17/06/2023</a:t>
            </a:fld>
            <a:endParaRPr lang="it-IT"/>
          </a:p>
        </p:txBody>
      </p:sp>
      <p:sp>
        <p:nvSpPr>
          <p:cNvPr id="5" name="Segnaposto piè di pagina 4">
            <a:extLst>
              <a:ext uri="{FF2B5EF4-FFF2-40B4-BE49-F238E27FC236}">
                <a16:creationId xmlns:a16="http://schemas.microsoft.com/office/drawing/2014/main" id="{A3A7DEE3-5D55-0F8C-4DEA-224BF8DB437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5DFE152-AE55-9CCD-3C59-B326F40830CC}"/>
              </a:ext>
            </a:extLst>
          </p:cNvPr>
          <p:cNvSpPr>
            <a:spLocks noGrp="1"/>
          </p:cNvSpPr>
          <p:nvPr>
            <p:ph type="sldNum" sz="quarter" idx="12"/>
          </p:nvPr>
        </p:nvSpPr>
        <p:spPr/>
        <p:txBody>
          <a:bodyPr/>
          <a:lstStyle/>
          <a:p>
            <a:fld id="{10414CFF-24A5-4B39-A519-431868C53C4F}" type="slidenum">
              <a:rPr lang="it-IT" smtClean="0"/>
              <a:t>‹N›</a:t>
            </a:fld>
            <a:endParaRPr lang="it-IT"/>
          </a:p>
        </p:txBody>
      </p:sp>
    </p:spTree>
    <p:extLst>
      <p:ext uri="{BB962C8B-B14F-4D97-AF65-F5344CB8AC3E}">
        <p14:creationId xmlns:p14="http://schemas.microsoft.com/office/powerpoint/2010/main" val="1705807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14EF4B-2124-57B1-6BA5-C7DCB588251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58739C4-C246-C408-6FE3-D0688EAE90B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DDB7E5B-3B14-10D0-E01F-4C5FA2385C2C}"/>
              </a:ext>
            </a:extLst>
          </p:cNvPr>
          <p:cNvSpPr>
            <a:spLocks noGrp="1"/>
          </p:cNvSpPr>
          <p:nvPr>
            <p:ph type="dt" sz="half" idx="10"/>
          </p:nvPr>
        </p:nvSpPr>
        <p:spPr/>
        <p:txBody>
          <a:bodyPr/>
          <a:lstStyle/>
          <a:p>
            <a:fld id="{9BA0744D-1A12-4847-AF22-5A8DA308FDB2}" type="datetimeFigureOut">
              <a:rPr lang="it-IT" smtClean="0"/>
              <a:t>17/06/2023</a:t>
            </a:fld>
            <a:endParaRPr lang="it-IT"/>
          </a:p>
        </p:txBody>
      </p:sp>
      <p:sp>
        <p:nvSpPr>
          <p:cNvPr id="5" name="Segnaposto piè di pagina 4">
            <a:extLst>
              <a:ext uri="{FF2B5EF4-FFF2-40B4-BE49-F238E27FC236}">
                <a16:creationId xmlns:a16="http://schemas.microsoft.com/office/drawing/2014/main" id="{0F87D523-9670-4108-C943-EFB3ADBA015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9B78EDE-60FF-6C9F-A97F-28181115C90A}"/>
              </a:ext>
            </a:extLst>
          </p:cNvPr>
          <p:cNvSpPr>
            <a:spLocks noGrp="1"/>
          </p:cNvSpPr>
          <p:nvPr>
            <p:ph type="sldNum" sz="quarter" idx="12"/>
          </p:nvPr>
        </p:nvSpPr>
        <p:spPr/>
        <p:txBody>
          <a:bodyPr/>
          <a:lstStyle/>
          <a:p>
            <a:fld id="{10414CFF-24A5-4B39-A519-431868C53C4F}" type="slidenum">
              <a:rPr lang="it-IT" smtClean="0"/>
              <a:t>‹N›</a:t>
            </a:fld>
            <a:endParaRPr lang="it-IT"/>
          </a:p>
        </p:txBody>
      </p:sp>
    </p:spTree>
    <p:extLst>
      <p:ext uri="{BB962C8B-B14F-4D97-AF65-F5344CB8AC3E}">
        <p14:creationId xmlns:p14="http://schemas.microsoft.com/office/powerpoint/2010/main" val="4036348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8D8ECA-8AAF-B778-9CCE-8CE98608DBEF}"/>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5BA2AB18-A191-3840-7ED1-BE88DA27E2E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A471F6F-E61B-0DA8-485B-5C71826D8349}"/>
              </a:ext>
            </a:extLst>
          </p:cNvPr>
          <p:cNvSpPr>
            <a:spLocks noGrp="1"/>
          </p:cNvSpPr>
          <p:nvPr>
            <p:ph type="dt" sz="half" idx="10"/>
          </p:nvPr>
        </p:nvSpPr>
        <p:spPr/>
        <p:txBody>
          <a:bodyPr/>
          <a:lstStyle/>
          <a:p>
            <a:fld id="{9BA0744D-1A12-4847-AF22-5A8DA308FDB2}" type="datetimeFigureOut">
              <a:rPr lang="it-IT" smtClean="0"/>
              <a:t>17/06/2023</a:t>
            </a:fld>
            <a:endParaRPr lang="it-IT"/>
          </a:p>
        </p:txBody>
      </p:sp>
      <p:sp>
        <p:nvSpPr>
          <p:cNvPr id="5" name="Segnaposto piè di pagina 4">
            <a:extLst>
              <a:ext uri="{FF2B5EF4-FFF2-40B4-BE49-F238E27FC236}">
                <a16:creationId xmlns:a16="http://schemas.microsoft.com/office/drawing/2014/main" id="{7264503F-A882-57B7-889F-8638F00703E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819258B-FF1A-E9A7-88A8-FBBE03D41F80}"/>
              </a:ext>
            </a:extLst>
          </p:cNvPr>
          <p:cNvSpPr>
            <a:spLocks noGrp="1"/>
          </p:cNvSpPr>
          <p:nvPr>
            <p:ph type="sldNum" sz="quarter" idx="12"/>
          </p:nvPr>
        </p:nvSpPr>
        <p:spPr/>
        <p:txBody>
          <a:bodyPr/>
          <a:lstStyle/>
          <a:p>
            <a:fld id="{10414CFF-24A5-4B39-A519-431868C53C4F}" type="slidenum">
              <a:rPr lang="it-IT" smtClean="0"/>
              <a:t>‹N›</a:t>
            </a:fld>
            <a:endParaRPr lang="it-IT"/>
          </a:p>
        </p:txBody>
      </p:sp>
    </p:spTree>
    <p:extLst>
      <p:ext uri="{BB962C8B-B14F-4D97-AF65-F5344CB8AC3E}">
        <p14:creationId xmlns:p14="http://schemas.microsoft.com/office/powerpoint/2010/main" val="2741255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EC0D2D-CD57-C908-417B-34581EBC7A9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DB74685-0B55-D0ED-37A2-28BC7952F657}"/>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0EB83EC3-23F5-B84C-822E-81C3150D7B36}"/>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E1F9D01-AA1E-AF13-C750-5135DA628F43}"/>
              </a:ext>
            </a:extLst>
          </p:cNvPr>
          <p:cNvSpPr>
            <a:spLocks noGrp="1"/>
          </p:cNvSpPr>
          <p:nvPr>
            <p:ph type="dt" sz="half" idx="10"/>
          </p:nvPr>
        </p:nvSpPr>
        <p:spPr/>
        <p:txBody>
          <a:bodyPr/>
          <a:lstStyle/>
          <a:p>
            <a:fld id="{9BA0744D-1A12-4847-AF22-5A8DA308FDB2}" type="datetimeFigureOut">
              <a:rPr lang="it-IT" smtClean="0"/>
              <a:t>17/06/2023</a:t>
            </a:fld>
            <a:endParaRPr lang="it-IT"/>
          </a:p>
        </p:txBody>
      </p:sp>
      <p:sp>
        <p:nvSpPr>
          <p:cNvPr id="6" name="Segnaposto piè di pagina 5">
            <a:extLst>
              <a:ext uri="{FF2B5EF4-FFF2-40B4-BE49-F238E27FC236}">
                <a16:creationId xmlns:a16="http://schemas.microsoft.com/office/drawing/2014/main" id="{7E44A14B-CEF8-8329-BCDA-56BA1200EAA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1E21288-DA07-BB0C-8C65-CF47BDC902CA}"/>
              </a:ext>
            </a:extLst>
          </p:cNvPr>
          <p:cNvSpPr>
            <a:spLocks noGrp="1"/>
          </p:cNvSpPr>
          <p:nvPr>
            <p:ph type="sldNum" sz="quarter" idx="12"/>
          </p:nvPr>
        </p:nvSpPr>
        <p:spPr/>
        <p:txBody>
          <a:bodyPr/>
          <a:lstStyle/>
          <a:p>
            <a:fld id="{10414CFF-24A5-4B39-A519-431868C53C4F}" type="slidenum">
              <a:rPr lang="it-IT" smtClean="0"/>
              <a:t>‹N›</a:t>
            </a:fld>
            <a:endParaRPr lang="it-IT"/>
          </a:p>
        </p:txBody>
      </p:sp>
    </p:spTree>
    <p:extLst>
      <p:ext uri="{BB962C8B-B14F-4D97-AF65-F5344CB8AC3E}">
        <p14:creationId xmlns:p14="http://schemas.microsoft.com/office/powerpoint/2010/main" val="1716224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655A86-C2DB-9F94-1C6D-992253B8A5FA}"/>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2430805C-70E5-BB0D-3692-557148CCC9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B23B3C2B-3936-599C-94EE-416ACB5A1F2C}"/>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80307C5-9E6D-1EFB-C71D-DA912E4C56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DBE88E81-5BD5-0769-D24D-86E66FF10B3B}"/>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B54041E4-B126-D732-9198-E8F5348878AA}"/>
              </a:ext>
            </a:extLst>
          </p:cNvPr>
          <p:cNvSpPr>
            <a:spLocks noGrp="1"/>
          </p:cNvSpPr>
          <p:nvPr>
            <p:ph type="dt" sz="half" idx="10"/>
          </p:nvPr>
        </p:nvSpPr>
        <p:spPr/>
        <p:txBody>
          <a:bodyPr/>
          <a:lstStyle/>
          <a:p>
            <a:fld id="{9BA0744D-1A12-4847-AF22-5A8DA308FDB2}" type="datetimeFigureOut">
              <a:rPr lang="it-IT" smtClean="0"/>
              <a:t>17/06/2023</a:t>
            </a:fld>
            <a:endParaRPr lang="it-IT"/>
          </a:p>
        </p:txBody>
      </p:sp>
      <p:sp>
        <p:nvSpPr>
          <p:cNvPr id="8" name="Segnaposto piè di pagina 7">
            <a:extLst>
              <a:ext uri="{FF2B5EF4-FFF2-40B4-BE49-F238E27FC236}">
                <a16:creationId xmlns:a16="http://schemas.microsoft.com/office/drawing/2014/main" id="{0555F92B-9045-1B2F-5E02-B77642567DBF}"/>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5D723BF2-04A4-ADA7-D7FA-2E437347EEF4}"/>
              </a:ext>
            </a:extLst>
          </p:cNvPr>
          <p:cNvSpPr>
            <a:spLocks noGrp="1"/>
          </p:cNvSpPr>
          <p:nvPr>
            <p:ph type="sldNum" sz="quarter" idx="12"/>
          </p:nvPr>
        </p:nvSpPr>
        <p:spPr/>
        <p:txBody>
          <a:bodyPr/>
          <a:lstStyle/>
          <a:p>
            <a:fld id="{10414CFF-24A5-4B39-A519-431868C53C4F}" type="slidenum">
              <a:rPr lang="it-IT" smtClean="0"/>
              <a:t>‹N›</a:t>
            </a:fld>
            <a:endParaRPr lang="it-IT"/>
          </a:p>
        </p:txBody>
      </p:sp>
    </p:spTree>
    <p:extLst>
      <p:ext uri="{BB962C8B-B14F-4D97-AF65-F5344CB8AC3E}">
        <p14:creationId xmlns:p14="http://schemas.microsoft.com/office/powerpoint/2010/main" val="835833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D45F1D-41FD-092A-9EE6-0A437CB05C4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CCDFE08F-2035-FE06-B403-2EBE54643D6A}"/>
              </a:ext>
            </a:extLst>
          </p:cNvPr>
          <p:cNvSpPr>
            <a:spLocks noGrp="1"/>
          </p:cNvSpPr>
          <p:nvPr>
            <p:ph type="dt" sz="half" idx="10"/>
          </p:nvPr>
        </p:nvSpPr>
        <p:spPr/>
        <p:txBody>
          <a:bodyPr/>
          <a:lstStyle/>
          <a:p>
            <a:fld id="{9BA0744D-1A12-4847-AF22-5A8DA308FDB2}" type="datetimeFigureOut">
              <a:rPr lang="it-IT" smtClean="0"/>
              <a:t>17/06/2023</a:t>
            </a:fld>
            <a:endParaRPr lang="it-IT"/>
          </a:p>
        </p:txBody>
      </p:sp>
      <p:sp>
        <p:nvSpPr>
          <p:cNvPr id="4" name="Segnaposto piè di pagina 3">
            <a:extLst>
              <a:ext uri="{FF2B5EF4-FFF2-40B4-BE49-F238E27FC236}">
                <a16:creationId xmlns:a16="http://schemas.microsoft.com/office/drawing/2014/main" id="{8F60832B-4203-974D-7581-4833FE5643AE}"/>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75DA4748-8D80-9100-4C77-8962FB5C7015}"/>
              </a:ext>
            </a:extLst>
          </p:cNvPr>
          <p:cNvSpPr>
            <a:spLocks noGrp="1"/>
          </p:cNvSpPr>
          <p:nvPr>
            <p:ph type="sldNum" sz="quarter" idx="12"/>
          </p:nvPr>
        </p:nvSpPr>
        <p:spPr/>
        <p:txBody>
          <a:bodyPr/>
          <a:lstStyle/>
          <a:p>
            <a:fld id="{10414CFF-24A5-4B39-A519-431868C53C4F}" type="slidenum">
              <a:rPr lang="it-IT" smtClean="0"/>
              <a:t>‹N›</a:t>
            </a:fld>
            <a:endParaRPr lang="it-IT"/>
          </a:p>
        </p:txBody>
      </p:sp>
    </p:spTree>
    <p:extLst>
      <p:ext uri="{BB962C8B-B14F-4D97-AF65-F5344CB8AC3E}">
        <p14:creationId xmlns:p14="http://schemas.microsoft.com/office/powerpoint/2010/main" val="2209067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1EEE760-980A-AE9E-2127-299014280E94}"/>
              </a:ext>
            </a:extLst>
          </p:cNvPr>
          <p:cNvSpPr>
            <a:spLocks noGrp="1"/>
          </p:cNvSpPr>
          <p:nvPr>
            <p:ph type="dt" sz="half" idx="10"/>
          </p:nvPr>
        </p:nvSpPr>
        <p:spPr/>
        <p:txBody>
          <a:bodyPr/>
          <a:lstStyle/>
          <a:p>
            <a:fld id="{9BA0744D-1A12-4847-AF22-5A8DA308FDB2}" type="datetimeFigureOut">
              <a:rPr lang="it-IT" smtClean="0"/>
              <a:t>17/06/2023</a:t>
            </a:fld>
            <a:endParaRPr lang="it-IT"/>
          </a:p>
        </p:txBody>
      </p:sp>
      <p:sp>
        <p:nvSpPr>
          <p:cNvPr id="3" name="Segnaposto piè di pagina 2">
            <a:extLst>
              <a:ext uri="{FF2B5EF4-FFF2-40B4-BE49-F238E27FC236}">
                <a16:creationId xmlns:a16="http://schemas.microsoft.com/office/drawing/2014/main" id="{0CB18AA3-0A47-D53E-CE09-C6FE3DA0346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41586037-C010-6CF7-962E-B998D19472F5}"/>
              </a:ext>
            </a:extLst>
          </p:cNvPr>
          <p:cNvSpPr>
            <a:spLocks noGrp="1"/>
          </p:cNvSpPr>
          <p:nvPr>
            <p:ph type="sldNum" sz="quarter" idx="12"/>
          </p:nvPr>
        </p:nvSpPr>
        <p:spPr/>
        <p:txBody>
          <a:bodyPr/>
          <a:lstStyle/>
          <a:p>
            <a:fld id="{10414CFF-24A5-4B39-A519-431868C53C4F}" type="slidenum">
              <a:rPr lang="it-IT" smtClean="0"/>
              <a:t>‹N›</a:t>
            </a:fld>
            <a:endParaRPr lang="it-IT"/>
          </a:p>
        </p:txBody>
      </p:sp>
    </p:spTree>
    <p:extLst>
      <p:ext uri="{BB962C8B-B14F-4D97-AF65-F5344CB8AC3E}">
        <p14:creationId xmlns:p14="http://schemas.microsoft.com/office/powerpoint/2010/main" val="1743538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DE29F1-C9DB-D513-ACC4-A7AFD46757E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6D04AFD-0FBA-CE12-4A58-CA9655E9E2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05CB0133-BE58-0D62-4C14-D037563610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11E9752-010E-1B83-C236-FC3D88824B80}"/>
              </a:ext>
            </a:extLst>
          </p:cNvPr>
          <p:cNvSpPr>
            <a:spLocks noGrp="1"/>
          </p:cNvSpPr>
          <p:nvPr>
            <p:ph type="dt" sz="half" idx="10"/>
          </p:nvPr>
        </p:nvSpPr>
        <p:spPr/>
        <p:txBody>
          <a:bodyPr/>
          <a:lstStyle/>
          <a:p>
            <a:fld id="{9BA0744D-1A12-4847-AF22-5A8DA308FDB2}" type="datetimeFigureOut">
              <a:rPr lang="it-IT" smtClean="0"/>
              <a:t>17/06/2023</a:t>
            </a:fld>
            <a:endParaRPr lang="it-IT"/>
          </a:p>
        </p:txBody>
      </p:sp>
      <p:sp>
        <p:nvSpPr>
          <p:cNvPr id="6" name="Segnaposto piè di pagina 5">
            <a:extLst>
              <a:ext uri="{FF2B5EF4-FFF2-40B4-BE49-F238E27FC236}">
                <a16:creationId xmlns:a16="http://schemas.microsoft.com/office/drawing/2014/main" id="{ED524B8A-307B-592E-872C-26C60F81CD7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129E206-9783-BEE2-14F2-FD8F4BBAD143}"/>
              </a:ext>
            </a:extLst>
          </p:cNvPr>
          <p:cNvSpPr>
            <a:spLocks noGrp="1"/>
          </p:cNvSpPr>
          <p:nvPr>
            <p:ph type="sldNum" sz="quarter" idx="12"/>
          </p:nvPr>
        </p:nvSpPr>
        <p:spPr/>
        <p:txBody>
          <a:bodyPr/>
          <a:lstStyle/>
          <a:p>
            <a:fld id="{10414CFF-24A5-4B39-A519-431868C53C4F}" type="slidenum">
              <a:rPr lang="it-IT" smtClean="0"/>
              <a:t>‹N›</a:t>
            </a:fld>
            <a:endParaRPr lang="it-IT"/>
          </a:p>
        </p:txBody>
      </p:sp>
    </p:spTree>
    <p:extLst>
      <p:ext uri="{BB962C8B-B14F-4D97-AF65-F5344CB8AC3E}">
        <p14:creationId xmlns:p14="http://schemas.microsoft.com/office/powerpoint/2010/main" val="3555656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895288-606C-08D2-2914-1515E4E52E6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C1B1B53A-5833-B556-F921-FD7E2F88F0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D067564-F43D-A32A-D49B-97101533B0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65CFE2D-1D1C-06A5-E403-1A4D4AFA6EE8}"/>
              </a:ext>
            </a:extLst>
          </p:cNvPr>
          <p:cNvSpPr>
            <a:spLocks noGrp="1"/>
          </p:cNvSpPr>
          <p:nvPr>
            <p:ph type="dt" sz="half" idx="10"/>
          </p:nvPr>
        </p:nvSpPr>
        <p:spPr/>
        <p:txBody>
          <a:bodyPr/>
          <a:lstStyle/>
          <a:p>
            <a:fld id="{9BA0744D-1A12-4847-AF22-5A8DA308FDB2}" type="datetimeFigureOut">
              <a:rPr lang="it-IT" smtClean="0"/>
              <a:t>17/06/2023</a:t>
            </a:fld>
            <a:endParaRPr lang="it-IT"/>
          </a:p>
        </p:txBody>
      </p:sp>
      <p:sp>
        <p:nvSpPr>
          <p:cNvPr id="6" name="Segnaposto piè di pagina 5">
            <a:extLst>
              <a:ext uri="{FF2B5EF4-FFF2-40B4-BE49-F238E27FC236}">
                <a16:creationId xmlns:a16="http://schemas.microsoft.com/office/drawing/2014/main" id="{9CE8D1E6-2F99-593C-85CC-505C85BE36A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51F1BFA-9289-516C-7598-AE11670F3D91}"/>
              </a:ext>
            </a:extLst>
          </p:cNvPr>
          <p:cNvSpPr>
            <a:spLocks noGrp="1"/>
          </p:cNvSpPr>
          <p:nvPr>
            <p:ph type="sldNum" sz="quarter" idx="12"/>
          </p:nvPr>
        </p:nvSpPr>
        <p:spPr/>
        <p:txBody>
          <a:bodyPr/>
          <a:lstStyle/>
          <a:p>
            <a:fld id="{10414CFF-24A5-4B39-A519-431868C53C4F}" type="slidenum">
              <a:rPr lang="it-IT" smtClean="0"/>
              <a:t>‹N›</a:t>
            </a:fld>
            <a:endParaRPr lang="it-IT"/>
          </a:p>
        </p:txBody>
      </p:sp>
    </p:spTree>
    <p:extLst>
      <p:ext uri="{BB962C8B-B14F-4D97-AF65-F5344CB8AC3E}">
        <p14:creationId xmlns:p14="http://schemas.microsoft.com/office/powerpoint/2010/main" val="1311456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47DE04EF-34B0-D489-7C83-E19952EB16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2DCB947-4DEB-CDEA-7196-5445E70DDD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2AF3D85-E02B-1E4E-C42C-C76BAF447D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A0744D-1A12-4847-AF22-5A8DA308FDB2}" type="datetimeFigureOut">
              <a:rPr lang="it-IT" smtClean="0"/>
              <a:t>17/06/2023</a:t>
            </a:fld>
            <a:endParaRPr lang="it-IT"/>
          </a:p>
        </p:txBody>
      </p:sp>
      <p:sp>
        <p:nvSpPr>
          <p:cNvPr id="5" name="Segnaposto piè di pagina 4">
            <a:extLst>
              <a:ext uri="{FF2B5EF4-FFF2-40B4-BE49-F238E27FC236}">
                <a16:creationId xmlns:a16="http://schemas.microsoft.com/office/drawing/2014/main" id="{A01137F0-B651-2C21-6D6A-4D91DFAE76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D4EDF3F4-C848-F006-AF5C-057BF17C11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414CFF-24A5-4B39-A519-431868C53C4F}" type="slidenum">
              <a:rPr lang="it-IT" smtClean="0"/>
              <a:t>‹N›</a:t>
            </a:fld>
            <a:endParaRPr lang="it-IT"/>
          </a:p>
        </p:txBody>
      </p:sp>
    </p:spTree>
    <p:extLst>
      <p:ext uri="{BB962C8B-B14F-4D97-AF65-F5344CB8AC3E}">
        <p14:creationId xmlns:p14="http://schemas.microsoft.com/office/powerpoint/2010/main" val="1250095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3B026D-3562-444C-24C1-B1E103D648CC}"/>
              </a:ext>
            </a:extLst>
          </p:cNvPr>
          <p:cNvSpPr>
            <a:spLocks noGrp="1"/>
          </p:cNvSpPr>
          <p:nvPr>
            <p:ph type="ctrTitle"/>
          </p:nvPr>
        </p:nvSpPr>
        <p:spPr/>
        <p:txBody>
          <a:bodyPr/>
          <a:lstStyle/>
          <a:p>
            <a:r>
              <a:rPr lang="it-IT" dirty="0"/>
              <a:t>DSM 5 TR IN AMBITO FORENSE appunti</a:t>
            </a:r>
          </a:p>
        </p:txBody>
      </p:sp>
      <p:sp>
        <p:nvSpPr>
          <p:cNvPr id="3" name="Sottotitolo 2">
            <a:extLst>
              <a:ext uri="{FF2B5EF4-FFF2-40B4-BE49-F238E27FC236}">
                <a16:creationId xmlns:a16="http://schemas.microsoft.com/office/drawing/2014/main" id="{B3B70441-B636-ABBE-49E8-16BAC99856DD}"/>
              </a:ext>
            </a:extLst>
          </p:cNvPr>
          <p:cNvSpPr>
            <a:spLocks noGrp="1"/>
          </p:cNvSpPr>
          <p:nvPr>
            <p:ph type="subTitle" idx="1"/>
          </p:nvPr>
        </p:nvSpPr>
        <p:spPr/>
        <p:txBody>
          <a:bodyPr/>
          <a:lstStyle/>
          <a:p>
            <a:endParaRPr lang="it-IT"/>
          </a:p>
        </p:txBody>
      </p:sp>
    </p:spTree>
    <p:extLst>
      <p:ext uri="{BB962C8B-B14F-4D97-AF65-F5344CB8AC3E}">
        <p14:creationId xmlns:p14="http://schemas.microsoft.com/office/powerpoint/2010/main" val="1562812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3EC574-02EF-4C4B-791B-B478749CAF4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C37381D-1F46-2B16-E408-71296C5B4BD1}"/>
              </a:ext>
            </a:extLst>
          </p:cNvPr>
          <p:cNvSpPr>
            <a:spLocks noGrp="1"/>
          </p:cNvSpPr>
          <p:nvPr>
            <p:ph idx="1"/>
          </p:nvPr>
        </p:nvSpPr>
        <p:spPr/>
        <p:txBody>
          <a:bodyPr>
            <a:normAutofit fontScale="92500"/>
          </a:bodyPr>
          <a:lstStyle/>
          <a:p>
            <a:pPr>
              <a:lnSpc>
                <a:spcPct val="107000"/>
              </a:lnSpc>
              <a:spcAft>
                <a:spcPts val="800"/>
              </a:spcAft>
            </a:pP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È spesso difficile distinguere simulazione di attori e pazienti di diagnosi genuina.</a:t>
            </a:r>
          </a:p>
          <a:p>
            <a:pPr>
              <a:lnSpc>
                <a:spcPct val="107000"/>
              </a:lnSpc>
              <a:spcAft>
                <a:spcPts val="800"/>
              </a:spcAft>
            </a:pPr>
            <a:r>
              <a:rPr lang="it-IT" kern="100" dirty="0">
                <a:latin typeface="Calibri" panose="020F0502020204030204" pitchFamily="34" charset="0"/>
                <a:ea typeface="Calibri" panose="020F0502020204030204" pitchFamily="34" charset="0"/>
                <a:cs typeface="Times New Roman" panose="02020603050405020304" pitchFamily="18" charset="0"/>
              </a:rPr>
              <a:t>Spesso i sintomi sono eterogenei. Nel caso del disturbo di panico esistono 12 sintomi e ne bastano 5 per giungere a diagnosi piena, esistono quindi statisticamente circa 100 diversi casi di manifestare un disturbo di panico.</a:t>
            </a:r>
          </a:p>
          <a:p>
            <a:pPr>
              <a:lnSpc>
                <a:spcPct val="107000"/>
              </a:lnSpc>
              <a:spcAft>
                <a:spcPts val="800"/>
              </a:spcAft>
            </a:pP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Alcuni sintomi e tratti sono comuni a molte diverse diagnosi es. il sintomo depressione è presente in depressione maggiore, nel disturbo bipolare, in Alzheimer, nell’uso di sostanze.</a:t>
            </a:r>
          </a:p>
          <a:p>
            <a:endParaRPr lang="it-IT" dirty="0"/>
          </a:p>
        </p:txBody>
      </p:sp>
    </p:spTree>
    <p:extLst>
      <p:ext uri="{BB962C8B-B14F-4D97-AF65-F5344CB8AC3E}">
        <p14:creationId xmlns:p14="http://schemas.microsoft.com/office/powerpoint/2010/main" val="1569095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E89B1C-C5FF-DCF4-E19B-AF240F7CD2E8}"/>
              </a:ext>
            </a:extLst>
          </p:cNvPr>
          <p:cNvSpPr>
            <a:spLocks noGrp="1"/>
          </p:cNvSpPr>
          <p:nvPr>
            <p:ph type="title"/>
          </p:nvPr>
        </p:nvSpPr>
        <p:spPr/>
        <p:txBody>
          <a:bodyPr/>
          <a:lstStyle/>
          <a:p>
            <a:r>
              <a:rPr lang="it-IT" dirty="0"/>
              <a:t>Imputato è anche dichiarante con interesse processuale</a:t>
            </a:r>
          </a:p>
        </p:txBody>
      </p:sp>
      <p:sp>
        <p:nvSpPr>
          <p:cNvPr id="3" name="Segnaposto contenuto 2">
            <a:extLst>
              <a:ext uri="{FF2B5EF4-FFF2-40B4-BE49-F238E27FC236}">
                <a16:creationId xmlns:a16="http://schemas.microsoft.com/office/drawing/2014/main" id="{460FB92E-0608-EA85-5781-7BB5AC4AC995}"/>
              </a:ext>
            </a:extLst>
          </p:cNvPr>
          <p:cNvSpPr>
            <a:spLocks noGrp="1"/>
          </p:cNvSpPr>
          <p:nvPr>
            <p:ph idx="1"/>
          </p:nvPr>
        </p:nvSpPr>
        <p:spPr/>
        <p:txBody>
          <a:bodyPr>
            <a:normAutofit/>
          </a:bodyPr>
          <a:lstStyle/>
          <a:p>
            <a:pPr>
              <a:lnSpc>
                <a:spcPct val="107000"/>
              </a:lnSpc>
              <a:spcAft>
                <a:spcPts val="800"/>
              </a:spcAft>
            </a:pPr>
            <a:r>
              <a:rPr lang="it-IT" kern="100" dirty="0">
                <a:latin typeface="Calibri" panose="020F0502020204030204" pitchFamily="34" charset="0"/>
                <a:ea typeface="Calibri" panose="020F0502020204030204" pitchFamily="34" charset="0"/>
                <a:cs typeface="Times New Roman" panose="02020603050405020304" pitchFamily="18" charset="0"/>
              </a:rPr>
              <a:t>IL periziando si presenta in modo diverso rispetto al paziente, e ciò anche nel colloquio col proprio CTP.  Il vizio totale di mente porta ad una non imputabilità (art 88) mentre un vizio parziale di mente (art 89), se riconosciuto, comporta una riduzione di 1/3 della pena.</a:t>
            </a:r>
          </a:p>
          <a:p>
            <a:pPr>
              <a:lnSpc>
                <a:spcPct val="107000"/>
              </a:lnSpc>
              <a:spcAft>
                <a:spcPts val="800"/>
              </a:spcAft>
            </a:pPr>
            <a:r>
              <a:rPr lang="it-IT" kern="100" dirty="0">
                <a:latin typeface="Calibri" panose="020F0502020204030204" pitchFamily="34" charset="0"/>
                <a:ea typeface="Calibri" panose="020F0502020204030204" pitchFamily="34" charset="0"/>
                <a:cs typeface="Times New Roman" panose="02020603050405020304" pitchFamily="18" charset="0"/>
              </a:rPr>
              <a:t>Le neuroimmagini non hanno piena valenza diagnostica, ma sottolineano la genuinità e la non simulazione del disturbo</a:t>
            </a:r>
          </a:p>
          <a:p>
            <a:pPr>
              <a:lnSpc>
                <a:spcPct val="107000"/>
              </a:lnSpc>
              <a:spcAft>
                <a:spcPts val="800"/>
              </a:spcAft>
            </a:pP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Il caso tipico forense è ambiguo l’imputato è dichiarante con interesse processuale</a:t>
            </a:r>
          </a:p>
          <a:p>
            <a:endParaRPr lang="it-IT" dirty="0"/>
          </a:p>
        </p:txBody>
      </p:sp>
    </p:spTree>
    <p:extLst>
      <p:ext uri="{BB962C8B-B14F-4D97-AF65-F5344CB8AC3E}">
        <p14:creationId xmlns:p14="http://schemas.microsoft.com/office/powerpoint/2010/main" val="1009382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8B70E0-B8A2-D25C-783F-463F3FA8730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0274DD1-B9F0-76A8-73E1-3CF72CD3EBAD}"/>
              </a:ext>
            </a:extLst>
          </p:cNvPr>
          <p:cNvSpPr>
            <a:spLocks noGrp="1"/>
          </p:cNvSpPr>
          <p:nvPr>
            <p:ph idx="1"/>
          </p:nvPr>
        </p:nvSpPr>
        <p:spPr/>
        <p:txBody>
          <a:bodyPr>
            <a:normAutofit lnSpcReduction="10000"/>
          </a:bodyPr>
          <a:lstStyle/>
          <a:p>
            <a:pPr>
              <a:lnSpc>
                <a:spcPct val="107000"/>
              </a:lnSpc>
              <a:spcAft>
                <a:spcPts val="800"/>
              </a:spcAft>
            </a:pP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Approccio convenzionalista vuole che alcune malattie siano riconosciute come vizi di mente es la psicosi schizofrenica, psicosi, alterazioni cerebrali, alterazioni genetiche, gravissimi disturbi di personalità cronici e da tempo riconosciuti. Il riconoscimenti di tali patologie conducono facilmente alla diagnosi di non imputabilità, mentre altre in genere non siano ritenute capaci di creare la non imputabilità es il disturbo di asperger</a:t>
            </a:r>
          </a:p>
          <a:p>
            <a:pPr>
              <a:lnSpc>
                <a:spcPct val="107000"/>
              </a:lnSpc>
              <a:spcAft>
                <a:spcPts val="800"/>
              </a:spcAft>
            </a:pP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nel DSM IV si notano accenni agli aspetti neurologici delle malattie. Molto aumentati nel DSM 5 TR</a:t>
            </a:r>
          </a:p>
          <a:p>
            <a:endParaRPr lang="it-IT" dirty="0"/>
          </a:p>
        </p:txBody>
      </p:sp>
    </p:spTree>
    <p:extLst>
      <p:ext uri="{BB962C8B-B14F-4D97-AF65-F5344CB8AC3E}">
        <p14:creationId xmlns:p14="http://schemas.microsoft.com/office/powerpoint/2010/main" val="2120641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F53B87-0543-E240-00E5-C2D8ABA39C7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08A8228-D334-30F7-0CA6-6E72F86F045B}"/>
              </a:ext>
            </a:extLst>
          </p:cNvPr>
          <p:cNvSpPr>
            <a:spLocks noGrp="1"/>
          </p:cNvSpPr>
          <p:nvPr>
            <p:ph idx="1"/>
          </p:nvPr>
        </p:nvSpPr>
        <p:spPr/>
        <p:txBody>
          <a:bodyPr>
            <a:normAutofit/>
          </a:bodyPr>
          <a:lstStyle/>
          <a:p>
            <a:pPr>
              <a:lnSpc>
                <a:spcPct val="107000"/>
              </a:lnSpc>
              <a:spcAft>
                <a:spcPts val="800"/>
              </a:spcAft>
            </a:pP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Se si dimostra la infermità non si dimostra necessariamente un nesso di causa effetto es schizofrenia paranoidea di gelosia e reato di falsificazione di moneta.</a:t>
            </a:r>
          </a:p>
          <a:p>
            <a:pPr>
              <a:lnSpc>
                <a:spcPct val="107000"/>
              </a:lnSpc>
              <a:spcAft>
                <a:spcPts val="800"/>
              </a:spcAft>
            </a:pPr>
            <a:r>
              <a:rPr lang="it-IT" kern="100" dirty="0">
                <a:latin typeface="Calibri" panose="020F0502020204030204" pitchFamily="34" charset="0"/>
                <a:ea typeface="Calibri" panose="020F0502020204030204" pitchFamily="34" charset="0"/>
                <a:cs typeface="Times New Roman" panose="02020603050405020304" pitchFamily="18" charset="0"/>
              </a:rPr>
              <a:t>Alcune categorie diagnostiche pur essendo potenzialmente inabilitanti, tendono a non essere considerate neppure utili per un parziale vizio di mente (es il disturbo di Asperger)</a:t>
            </a:r>
            <a:endParaRPr lang="it-IT"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Nella diagnosi effettuata ora per allora la criminodinamica aiuta in una diagnosi differenziale</a:t>
            </a:r>
          </a:p>
          <a:p>
            <a:endParaRPr lang="it-IT" dirty="0"/>
          </a:p>
        </p:txBody>
      </p:sp>
    </p:spTree>
    <p:extLst>
      <p:ext uri="{BB962C8B-B14F-4D97-AF65-F5344CB8AC3E}">
        <p14:creationId xmlns:p14="http://schemas.microsoft.com/office/powerpoint/2010/main" val="3154490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06DE23-3880-C83E-240A-E72662F5F60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30A6788-6FBE-3432-B937-792040448774}"/>
              </a:ext>
            </a:extLst>
          </p:cNvPr>
          <p:cNvSpPr>
            <a:spLocks noGrp="1"/>
          </p:cNvSpPr>
          <p:nvPr>
            <p:ph idx="1"/>
          </p:nvPr>
        </p:nvSpPr>
        <p:spPr/>
        <p:txBody>
          <a:bodyPr/>
          <a:lstStyle/>
          <a:p>
            <a:r>
              <a:rPr lang="it-IT" dirty="0"/>
              <a:t>Nonostante questi limiti la diagnosi in psichiatria a volte è argomento centrale per la dichiarazione di imputabilità ed il DSM 5 TR è la referenza maggiormente condivisa ed accettata per la diagnosi in </a:t>
            </a:r>
            <a:r>
              <a:rPr lang="it-IT"/>
              <a:t>questo ambito.</a:t>
            </a:r>
            <a:endParaRPr lang="it-IT" dirty="0"/>
          </a:p>
        </p:txBody>
      </p:sp>
    </p:spTree>
    <p:extLst>
      <p:ext uri="{BB962C8B-B14F-4D97-AF65-F5344CB8AC3E}">
        <p14:creationId xmlns:p14="http://schemas.microsoft.com/office/powerpoint/2010/main" val="836425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3EAA23-0458-1F5D-4D8A-6E961AEA0FD7}"/>
              </a:ext>
            </a:extLst>
          </p:cNvPr>
          <p:cNvSpPr>
            <a:spLocks noGrp="1"/>
          </p:cNvSpPr>
          <p:nvPr>
            <p:ph type="title"/>
          </p:nvPr>
        </p:nvSpPr>
        <p:spPr/>
        <p:txBody>
          <a:bodyPr/>
          <a:lstStyle/>
          <a:p>
            <a:r>
              <a:rPr lang="it-IT" dirty="0"/>
              <a:t>Il «Rumore» nel giudizio </a:t>
            </a:r>
            <a:r>
              <a:rPr lang="it-IT" dirty="0" err="1"/>
              <a:t>Kahneman</a:t>
            </a:r>
            <a:endParaRPr lang="it-IT" dirty="0"/>
          </a:p>
        </p:txBody>
      </p:sp>
      <p:sp>
        <p:nvSpPr>
          <p:cNvPr id="3" name="Segnaposto contenuto 2">
            <a:extLst>
              <a:ext uri="{FF2B5EF4-FFF2-40B4-BE49-F238E27FC236}">
                <a16:creationId xmlns:a16="http://schemas.microsoft.com/office/drawing/2014/main" id="{EB17C150-E425-E35A-94E7-C2698949EAE4}"/>
              </a:ext>
            </a:extLst>
          </p:cNvPr>
          <p:cNvSpPr>
            <a:spLocks noGrp="1"/>
          </p:cNvSpPr>
          <p:nvPr>
            <p:ph idx="1"/>
          </p:nvPr>
        </p:nvSpPr>
        <p:spPr/>
        <p:txBody>
          <a:bodyPr>
            <a:normAutofit fontScale="92500"/>
          </a:bodyPr>
          <a:lstStyle/>
          <a:p>
            <a:pPr>
              <a:lnSpc>
                <a:spcPct val="107000"/>
              </a:lnSpc>
              <a:spcAft>
                <a:spcPts val="800"/>
              </a:spcAft>
            </a:pP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In perizia si deve identificare i sintomi, emettere una diagnosi ed inoltre stabilire un rapporto di causa effetto la concordanza tra 3 periti indipendenti è </a:t>
            </a:r>
            <a:r>
              <a:rPr lang="it-IT" sz="2800" kern="100">
                <a:effectLst/>
                <a:latin typeface="Calibri" panose="020F0502020204030204" pitchFamily="34" charset="0"/>
                <a:ea typeface="Calibri" panose="020F0502020204030204" pitchFamily="34" charset="0"/>
                <a:cs typeface="Times New Roman" panose="02020603050405020304" pitchFamily="18" charset="0"/>
              </a:rPr>
              <a:t>molto bassa (0,55) </a:t>
            </a:r>
          </a:p>
          <a:p>
            <a:pPr>
              <a:lnSpc>
                <a:spcPct val="107000"/>
              </a:lnSpc>
              <a:spcAft>
                <a:spcPts val="800"/>
              </a:spcAft>
            </a:pP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Nella diagnosi in tipo psichiatrico si ha una bassissima </a:t>
            </a:r>
            <a:r>
              <a:rPr lang="it-IT" sz="2800" kern="100" dirty="0" err="1">
                <a:effectLst/>
                <a:latin typeface="Calibri" panose="020F0502020204030204" pitchFamily="34" charset="0"/>
                <a:ea typeface="Calibri" panose="020F0502020204030204" pitchFamily="34" charset="0"/>
                <a:cs typeface="Times New Roman" panose="02020603050405020304" pitchFamily="18" charset="0"/>
              </a:rPr>
              <a:t>interrater</a:t>
            </a: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 reliability che mostra una ampia possibilità di errore in ambito psicodiagnostico. Prezioso a questo aspetto il libro Rumore di Daniel </a:t>
            </a:r>
            <a:r>
              <a:rPr lang="it-IT" sz="2800" kern="100" dirty="0" err="1">
                <a:effectLst/>
                <a:latin typeface="Calibri" panose="020F0502020204030204" pitchFamily="34" charset="0"/>
                <a:ea typeface="Calibri" panose="020F0502020204030204" pitchFamily="34" charset="0"/>
                <a:cs typeface="Times New Roman" panose="02020603050405020304" pitchFamily="18" charset="0"/>
              </a:rPr>
              <a:t>Kahneman</a:t>
            </a: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 psicologo premio Nobel autore anche del volume pensieri lenti e veloci in cui troviamo importanti osservazioni sul pregiudizio e la formazione piuttosto acritica delle decisioni in ambito psichiatrico, ma anche in ambito giuridico. </a:t>
            </a:r>
            <a:endParaRPr lang="it-IT" dirty="0"/>
          </a:p>
        </p:txBody>
      </p:sp>
    </p:spTree>
    <p:extLst>
      <p:ext uri="{BB962C8B-B14F-4D97-AF65-F5344CB8AC3E}">
        <p14:creationId xmlns:p14="http://schemas.microsoft.com/office/powerpoint/2010/main" val="3151732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FB101C-A259-E7F0-F3A7-DA8F5F61792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8318C8C-4382-F64A-59D1-8DAA030AAFD0}"/>
              </a:ext>
            </a:extLst>
          </p:cNvPr>
          <p:cNvSpPr>
            <a:spLocks noGrp="1"/>
          </p:cNvSpPr>
          <p:nvPr>
            <p:ph idx="1"/>
          </p:nvPr>
        </p:nvSpPr>
        <p:spPr/>
        <p:txBody>
          <a:bodyPr/>
          <a:lstStyle/>
          <a:p>
            <a:r>
              <a:rPr lang="it-IT" sz="2800" kern="100" dirty="0">
                <a:effectLst/>
                <a:latin typeface="Calibri" panose="020F0502020204030204" pitchFamily="34" charset="0"/>
                <a:ea typeface="Calibri" panose="020F0502020204030204" pitchFamily="34" charset="0"/>
                <a:cs typeface="Times New Roman" panose="02020603050405020304" pitchFamily="18" charset="0"/>
              </a:rPr>
              <a:t>Classica la differenza dei giudizi in giudici che devono ammettere negli usa richiedenti asilo, a parità di condizioni alcuni ammettono 80% altri meno del 20. La disparità di giudizio si nota anche nella differenza di condanne inflitte da diversi giudici a parità di reato, ed ovviamente, anche nelle votazioni date da diversi docenti.</a:t>
            </a:r>
          </a:p>
        </p:txBody>
      </p:sp>
    </p:spTree>
    <p:extLst>
      <p:ext uri="{BB962C8B-B14F-4D97-AF65-F5344CB8AC3E}">
        <p14:creationId xmlns:p14="http://schemas.microsoft.com/office/powerpoint/2010/main" val="2653125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98A8B9-C99B-9AF6-4C16-D953F1CA0F1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719A0B4-2910-BF06-85F4-BEADAEC49A0C}"/>
              </a:ext>
            </a:extLst>
          </p:cNvPr>
          <p:cNvSpPr>
            <a:spLocks noGrp="1"/>
          </p:cNvSpPr>
          <p:nvPr>
            <p:ph idx="1"/>
          </p:nvPr>
        </p:nvSpPr>
        <p:spPr/>
        <p:txBody>
          <a:bodyPr>
            <a:normAutofit lnSpcReduction="10000"/>
          </a:bodyPr>
          <a:lstStyle/>
          <a:p>
            <a:pPr>
              <a:lnSpc>
                <a:spcPct val="107000"/>
              </a:lnSpc>
              <a:spcAft>
                <a:spcPts val="800"/>
              </a:spcAft>
            </a:pP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Anche se la diagnosi è condivisa tra un gruppo di valutatori indipendenti si raggiunge un consenso di poco migliore, in questo caso il primo che parla o il ruolo di chi parla indirizza il giudizio degli altri valutatori. In alcuni casi i computer funzionano meglio di valutatori umani, ma ciò espone a preoccupanti conseguenze, es tribunali gestiti da intelligenza artificiale che comunque acquisisce in fase di programmazione anche i pregiudizi del programmatore.</a:t>
            </a:r>
          </a:p>
          <a:p>
            <a:pPr>
              <a:lnSpc>
                <a:spcPct val="107000"/>
              </a:lnSpc>
              <a:spcAft>
                <a:spcPts val="800"/>
              </a:spcAft>
            </a:pP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In psichiatria (psicologia) forense si vede poco il paziente e ci si basa su cartelle cliniche anche esse fonte di valutazioni soggette a rumore</a:t>
            </a:r>
          </a:p>
          <a:p>
            <a:endParaRPr lang="it-IT" dirty="0"/>
          </a:p>
        </p:txBody>
      </p:sp>
    </p:spTree>
    <p:extLst>
      <p:ext uri="{BB962C8B-B14F-4D97-AF65-F5344CB8AC3E}">
        <p14:creationId xmlns:p14="http://schemas.microsoft.com/office/powerpoint/2010/main" val="1216172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5174B6-F07D-5360-90E5-9A060578FBAD}"/>
              </a:ext>
            </a:extLst>
          </p:cNvPr>
          <p:cNvSpPr>
            <a:spLocks noGrp="1"/>
          </p:cNvSpPr>
          <p:nvPr>
            <p:ph type="title"/>
          </p:nvPr>
        </p:nvSpPr>
        <p:spPr/>
        <p:txBody>
          <a:bodyPr/>
          <a:lstStyle/>
          <a:p>
            <a:r>
              <a:rPr lang="it-IT" dirty="0"/>
              <a:t>I test in ambito forense</a:t>
            </a:r>
          </a:p>
        </p:txBody>
      </p:sp>
      <p:sp>
        <p:nvSpPr>
          <p:cNvPr id="3" name="Segnaposto contenuto 2">
            <a:extLst>
              <a:ext uri="{FF2B5EF4-FFF2-40B4-BE49-F238E27FC236}">
                <a16:creationId xmlns:a16="http://schemas.microsoft.com/office/drawing/2014/main" id="{CF7D5D35-45D8-69D4-7F69-D0A329F776EE}"/>
              </a:ext>
            </a:extLst>
          </p:cNvPr>
          <p:cNvSpPr>
            <a:spLocks noGrp="1"/>
          </p:cNvSpPr>
          <p:nvPr>
            <p:ph idx="1"/>
          </p:nvPr>
        </p:nvSpPr>
        <p:spPr/>
        <p:txBody>
          <a:bodyPr>
            <a:normAutofit/>
          </a:bodyPr>
          <a:lstStyle/>
          <a:p>
            <a:pPr>
              <a:lnSpc>
                <a:spcPct val="107000"/>
              </a:lnSpc>
              <a:spcAft>
                <a:spcPts val="800"/>
              </a:spcAft>
            </a:pP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Molti test usati sono vecchi e non particolarmente adatti in ambito forense, spesso sono maggiormente proiettivi di che li valuta rispetto a rivelare caratteristiche del periziando.</a:t>
            </a:r>
          </a:p>
          <a:p>
            <a:pPr>
              <a:lnSpc>
                <a:spcPct val="107000"/>
              </a:lnSpc>
              <a:spcAft>
                <a:spcPts val="800"/>
              </a:spcAft>
            </a:pP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Pochi test sono stati messi a punto specificamente per l’ambito forense es PPI-R </a:t>
            </a:r>
            <a:r>
              <a:rPr lang="it-IT" sz="2800" kern="100" dirty="0" err="1">
                <a:effectLst/>
                <a:latin typeface="Calibri" panose="020F0502020204030204" pitchFamily="34" charset="0"/>
                <a:ea typeface="Calibri" panose="020F0502020204030204" pitchFamily="34" charset="0"/>
                <a:cs typeface="Times New Roman" panose="02020603050405020304" pitchFamily="18" charset="0"/>
              </a:rPr>
              <a:t>Psychopatic</a:t>
            </a: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it-IT" sz="2800" kern="100" dirty="0" err="1">
                <a:effectLst/>
                <a:latin typeface="Calibri" panose="020F0502020204030204" pitchFamily="34" charset="0"/>
                <a:ea typeface="Calibri" panose="020F0502020204030204" pitchFamily="34" charset="0"/>
                <a:cs typeface="Times New Roman" panose="02020603050405020304" pitchFamily="18" charset="0"/>
              </a:rPr>
              <a:t>Personality</a:t>
            </a: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 Inventory-</a:t>
            </a:r>
            <a:r>
              <a:rPr lang="it-IT" sz="2800" kern="100" dirty="0" err="1">
                <a:effectLst/>
                <a:latin typeface="Calibri" panose="020F0502020204030204" pitchFamily="34" charset="0"/>
                <a:ea typeface="Calibri" panose="020F0502020204030204" pitchFamily="34" charset="0"/>
                <a:cs typeface="Times New Roman" panose="02020603050405020304" pitchFamily="18" charset="0"/>
              </a:rPr>
              <a:t>Revised</a:t>
            </a: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Anche l’utilissimo MMPI fornisce esiti diversi a seconda del sistema di valutazione ed interpretazione scelto se si va oltre il conto delle risposte.</a:t>
            </a:r>
          </a:p>
          <a:p>
            <a:endParaRPr lang="it-IT" dirty="0"/>
          </a:p>
        </p:txBody>
      </p:sp>
    </p:spTree>
    <p:extLst>
      <p:ext uri="{BB962C8B-B14F-4D97-AF65-F5344CB8AC3E}">
        <p14:creationId xmlns:p14="http://schemas.microsoft.com/office/powerpoint/2010/main" val="611932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D5DF24-F852-4F63-3988-A4A07AD52D1D}"/>
              </a:ext>
            </a:extLst>
          </p:cNvPr>
          <p:cNvSpPr>
            <a:spLocks noGrp="1"/>
          </p:cNvSpPr>
          <p:nvPr>
            <p:ph type="title"/>
          </p:nvPr>
        </p:nvSpPr>
        <p:spPr/>
        <p:txBody>
          <a:bodyPr/>
          <a:lstStyle/>
          <a:p>
            <a:r>
              <a:rPr lang="it-IT" dirty="0"/>
              <a:t>Parafilie acquisite</a:t>
            </a:r>
          </a:p>
        </p:txBody>
      </p:sp>
      <p:sp>
        <p:nvSpPr>
          <p:cNvPr id="3" name="Segnaposto contenuto 2">
            <a:extLst>
              <a:ext uri="{FF2B5EF4-FFF2-40B4-BE49-F238E27FC236}">
                <a16:creationId xmlns:a16="http://schemas.microsoft.com/office/drawing/2014/main" id="{144C79A3-B706-249D-2366-3A7A2E48E401}"/>
              </a:ext>
            </a:extLst>
          </p:cNvPr>
          <p:cNvSpPr>
            <a:spLocks noGrp="1"/>
          </p:cNvSpPr>
          <p:nvPr>
            <p:ph idx="1"/>
          </p:nvPr>
        </p:nvSpPr>
        <p:spPr/>
        <p:txBody>
          <a:bodyPr>
            <a:normAutofit/>
          </a:bodyPr>
          <a:lstStyle/>
          <a:p>
            <a:pPr marL="0" indent="0">
              <a:lnSpc>
                <a:spcPct val="107000"/>
              </a:lnSpc>
              <a:spcAft>
                <a:spcPts val="800"/>
              </a:spcAft>
              <a:buNone/>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In tutte le diagnosi di parafilia si nota la dizione  ”se non introdotto da sostanze o da condizioni mediche” ci sono malattie neurologiche con sintomi psichiatrici (somatopsichica) ad es. parkinsoniani trattati a volte diventano </a:t>
            </a:r>
            <a:r>
              <a:rPr lang="it-IT" sz="1800" kern="100" dirty="0" err="1">
                <a:effectLst/>
                <a:latin typeface="Calibri" panose="020F0502020204030204" pitchFamily="34" charset="0"/>
                <a:ea typeface="Calibri" panose="020F0502020204030204" pitchFamily="34" charset="0"/>
                <a:cs typeface="Times New Roman" panose="02020603050405020304" pitchFamily="18" charset="0"/>
              </a:rPr>
              <a:t>ipersessualizzati</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e possono incorrere in </a:t>
            </a:r>
            <a:r>
              <a:rPr lang="it-IT" sz="1800" kern="100" dirty="0" err="1">
                <a:effectLst/>
                <a:latin typeface="Calibri" panose="020F0502020204030204" pitchFamily="34" charset="0"/>
                <a:ea typeface="Calibri" panose="020F0502020204030204" pitchFamily="34" charset="0"/>
                <a:cs typeface="Times New Roman" panose="02020603050405020304" pitchFamily="18" charset="0"/>
              </a:rPr>
              <a:t>frotteurismo</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esibizionismo o anche pedofilia</a:t>
            </a:r>
          </a:p>
          <a:p>
            <a:pPr>
              <a:lnSpc>
                <a:spcPct val="107000"/>
              </a:lnSpc>
              <a:spcAft>
                <a:spcPts val="800"/>
              </a:spcAft>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Ogni regione lavora in network la regione </a:t>
            </a:r>
            <a:r>
              <a:rPr lang="it-IT" sz="1800" kern="100" dirty="0" err="1">
                <a:effectLst/>
                <a:latin typeface="Calibri" panose="020F0502020204030204" pitchFamily="34" charset="0"/>
                <a:ea typeface="Calibri" panose="020F0502020204030204" pitchFamily="34" charset="0"/>
                <a:cs typeface="Times New Roman" panose="02020603050405020304" pitchFamily="18" charset="0"/>
              </a:rPr>
              <a:t>orbitofrontale</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bilaterale controlla la impulsività. Il tumore che interessa la regione </a:t>
            </a:r>
            <a:r>
              <a:rPr lang="it-IT" sz="1800" kern="100" dirty="0" err="1">
                <a:effectLst/>
                <a:latin typeface="Calibri" panose="020F0502020204030204" pitchFamily="34" charset="0"/>
                <a:ea typeface="Calibri" panose="020F0502020204030204" pitchFamily="34" charset="0"/>
                <a:cs typeface="Times New Roman" panose="02020603050405020304" pitchFamily="18" charset="0"/>
              </a:rPr>
              <a:t>orbitofrontale</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può favorire una impulsività acritica (incapacità di volere) che si può esprimere in ambito della aggressività anche fisica o in ambito </a:t>
            </a:r>
            <a:r>
              <a:rPr lang="it-IT" sz="1800" kern="100" dirty="0" err="1">
                <a:effectLst/>
                <a:latin typeface="Calibri" panose="020F0502020204030204" pitchFamily="34" charset="0"/>
                <a:ea typeface="Calibri" panose="020F0502020204030204" pitchFamily="34" charset="0"/>
                <a:cs typeface="Times New Roman" panose="02020603050405020304" pitchFamily="18" charset="0"/>
              </a:rPr>
              <a:t>parafilico</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tra cui la pedofilia</a:t>
            </a:r>
          </a:p>
          <a:p>
            <a:pPr>
              <a:lnSpc>
                <a:spcPct val="107000"/>
              </a:lnSpc>
              <a:spcAft>
                <a:spcPts val="800"/>
              </a:spcAft>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La pedofilia acquisita sintomi di danni neurologici è circa 1% dei casi si tratta di persone di età maggiore rispetto a quella del tipico pedofilo, che confessano rapidamente e che non fanno molto per non essere scoperti</a:t>
            </a:r>
          </a:p>
          <a:p>
            <a:pPr>
              <a:lnSpc>
                <a:spcPct val="107000"/>
              </a:lnSpc>
              <a:spcAft>
                <a:spcPts val="800"/>
              </a:spcAft>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Altre aree consentono la messa in atto della teoria della mente (nucleo fusale) e ciò potrebbe limitare la capacità di comprendere la portata antigiuridica del proprio agire-</a:t>
            </a:r>
          </a:p>
          <a:p>
            <a:pPr>
              <a:lnSpc>
                <a:spcPct val="107000"/>
              </a:lnSpc>
              <a:spcAft>
                <a:spcPts val="800"/>
              </a:spcAft>
            </a:pP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714834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835E85-8BC2-54D9-90A7-A4E080AE868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792958A-2A21-FB04-5EC5-9C2498F799EF}"/>
              </a:ext>
            </a:extLst>
          </p:cNvPr>
          <p:cNvSpPr>
            <a:spLocks noGrp="1"/>
          </p:cNvSpPr>
          <p:nvPr>
            <p:ph idx="1"/>
          </p:nvPr>
        </p:nvSpPr>
        <p:spPr/>
        <p:txBody>
          <a:bodyPr/>
          <a:lstStyle/>
          <a:p>
            <a:r>
              <a:rPr lang="it-IT" sz="2800" kern="100" dirty="0">
                <a:effectLst/>
                <a:latin typeface="Calibri" panose="020F0502020204030204" pitchFamily="34" charset="0"/>
                <a:ea typeface="Calibri" panose="020F0502020204030204" pitchFamily="34" charset="0"/>
                <a:cs typeface="Times New Roman" panose="02020603050405020304" pitchFamily="18" charset="0"/>
              </a:rPr>
              <a:t>In perizia si deve identificare i sintomi, emettere una diagnosi ed inoltre stabilire un rapporto di causa effetto la concordanza tra 3 periti indipendenti è 0,55 </a:t>
            </a:r>
          </a:p>
          <a:p>
            <a:endParaRPr lang="it-IT" dirty="0"/>
          </a:p>
        </p:txBody>
      </p:sp>
    </p:spTree>
    <p:extLst>
      <p:ext uri="{BB962C8B-B14F-4D97-AF65-F5344CB8AC3E}">
        <p14:creationId xmlns:p14="http://schemas.microsoft.com/office/powerpoint/2010/main" val="2753223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294308-CFB4-0867-536A-8BD5E06FDA1C}"/>
              </a:ext>
            </a:extLst>
          </p:cNvPr>
          <p:cNvSpPr>
            <a:spLocks noGrp="1"/>
          </p:cNvSpPr>
          <p:nvPr>
            <p:ph type="title"/>
          </p:nvPr>
        </p:nvSpPr>
        <p:spPr/>
        <p:txBody>
          <a:bodyPr/>
          <a:lstStyle/>
          <a:p>
            <a:r>
              <a:rPr lang="it-IT" dirty="0"/>
              <a:t>VALUTAZIONE NEURODIAGNOSTICA </a:t>
            </a:r>
            <a:br>
              <a:rPr lang="it-IT" dirty="0"/>
            </a:br>
            <a:r>
              <a:rPr lang="it-IT" dirty="0"/>
              <a:t>in psichiatria forense</a:t>
            </a:r>
          </a:p>
        </p:txBody>
      </p:sp>
      <p:sp>
        <p:nvSpPr>
          <p:cNvPr id="3" name="Segnaposto contenuto 2">
            <a:extLst>
              <a:ext uri="{FF2B5EF4-FFF2-40B4-BE49-F238E27FC236}">
                <a16:creationId xmlns:a16="http://schemas.microsoft.com/office/drawing/2014/main" id="{28E74B07-C9C2-2571-1D8F-6AA6BFDD1A7A}"/>
              </a:ext>
            </a:extLst>
          </p:cNvPr>
          <p:cNvSpPr>
            <a:spLocks noGrp="1"/>
          </p:cNvSpPr>
          <p:nvPr>
            <p:ph idx="1"/>
          </p:nvPr>
        </p:nvSpPr>
        <p:spPr/>
        <p:txBody>
          <a:bodyPr>
            <a:normAutofit/>
          </a:bodyPr>
          <a:lstStyle/>
          <a:p>
            <a:pPr>
              <a:lnSpc>
                <a:spcPct val="107000"/>
              </a:lnSpc>
              <a:spcAft>
                <a:spcPts val="800"/>
              </a:spcAft>
            </a:pP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La valutazione </a:t>
            </a:r>
            <a:r>
              <a:rPr lang="it-IT" sz="2800" kern="100" dirty="0" err="1">
                <a:effectLst/>
                <a:latin typeface="Calibri" panose="020F0502020204030204" pitchFamily="34" charset="0"/>
                <a:ea typeface="Calibri" panose="020F0502020204030204" pitchFamily="34" charset="0"/>
                <a:cs typeface="Times New Roman" panose="02020603050405020304" pitchFamily="18" charset="0"/>
              </a:rPr>
              <a:t>neurodiagnostica</a:t>
            </a: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 condotta con RMN, </a:t>
            </a:r>
            <a:r>
              <a:rPr lang="it-IT" sz="2800" kern="100" dirty="0" err="1">
                <a:effectLst/>
                <a:latin typeface="Calibri" panose="020F0502020204030204" pitchFamily="34" charset="0"/>
                <a:ea typeface="Calibri" panose="020F0502020204030204" pitchFamily="34" charset="0"/>
                <a:cs typeface="Times New Roman" panose="02020603050405020304" pitchFamily="18" charset="0"/>
              </a:rPr>
              <a:t>fRMN</a:t>
            </a: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 PET TAC </a:t>
            </a:r>
            <a:r>
              <a:rPr lang="it-IT" sz="2800" kern="100" dirty="0" err="1">
                <a:effectLst/>
                <a:latin typeface="Calibri" panose="020F0502020204030204" pitchFamily="34" charset="0"/>
                <a:ea typeface="Calibri" panose="020F0502020204030204" pitchFamily="34" charset="0"/>
                <a:cs typeface="Times New Roman" panose="02020603050405020304" pitchFamily="18" charset="0"/>
              </a:rPr>
              <a:t>ecc</a:t>
            </a: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 a volte mostra danni tipici nel cervello di alcuni malati (es atrofia e depositi di sostanza amiloide e grovigli neurofibrillari oltre a danni nell’ippocampo che giustificano i deficit di memoria) ma sono poche le patologie con questi sintomi facilmente identificabili, nella maggioranza dei casi ci troviamo di fronte a disturbi funzionali con correlati neurologici di difficile identificazione.. </a:t>
            </a:r>
          </a:p>
          <a:p>
            <a:endParaRPr lang="it-IT" dirty="0"/>
          </a:p>
        </p:txBody>
      </p:sp>
    </p:spTree>
    <p:extLst>
      <p:ext uri="{BB962C8B-B14F-4D97-AF65-F5344CB8AC3E}">
        <p14:creationId xmlns:p14="http://schemas.microsoft.com/office/powerpoint/2010/main" val="3868853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4B3C47-7476-1901-C34D-7FFDAD67239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9A73471-F3AF-EEE6-77D0-5620D83BA2C1}"/>
              </a:ext>
            </a:extLst>
          </p:cNvPr>
          <p:cNvSpPr>
            <a:spLocks noGrp="1"/>
          </p:cNvSpPr>
          <p:nvPr>
            <p:ph idx="1"/>
          </p:nvPr>
        </p:nvSpPr>
        <p:spPr/>
        <p:txBody>
          <a:bodyPr>
            <a:normAutofit lnSpcReduction="10000"/>
          </a:bodyPr>
          <a:lstStyle/>
          <a:p>
            <a:pPr>
              <a:lnSpc>
                <a:spcPct val="107000"/>
              </a:lnSpc>
              <a:spcAft>
                <a:spcPts val="800"/>
              </a:spcAft>
            </a:pP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La ricerca sta mostrando risultati anche in questi ambiti, ma si tratta di risultati statistici su grandi numeri di casi e non già patognomonici sul caso singolo. Interessanti le osservazioni emesse da Judith Rappoport che ha messo in luce il rapporto tra disfunzioni del circuito serotoninergico del lobo frontale e che i risultati positivi ottenuti sia con psicoterapia sia con farmacoterapia (es Prozac) mostrano un riequilibrio della funzionalità di tali aree.</a:t>
            </a:r>
          </a:p>
          <a:p>
            <a:pPr>
              <a:lnSpc>
                <a:spcPct val="107000"/>
              </a:lnSpc>
              <a:spcAft>
                <a:spcPts val="800"/>
              </a:spcAft>
            </a:pP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Mancano quindi </a:t>
            </a:r>
            <a:r>
              <a:rPr lang="it-IT" sz="2800" kern="100" dirty="0" err="1">
                <a:effectLst/>
                <a:latin typeface="Calibri" panose="020F0502020204030204" pitchFamily="34" charset="0"/>
                <a:ea typeface="Calibri" panose="020F0502020204030204" pitchFamily="34" charset="0"/>
                <a:cs typeface="Times New Roman" panose="02020603050405020304" pitchFamily="18" charset="0"/>
              </a:rPr>
              <a:t>biomarkers</a:t>
            </a:r>
            <a:r>
              <a:rPr lang="it-IT" sz="2800" kern="100" dirty="0">
                <a:effectLst/>
                <a:latin typeface="Calibri" panose="020F0502020204030204" pitchFamily="34" charset="0"/>
                <a:ea typeface="Calibri" panose="020F0502020204030204" pitchFamily="34" charset="0"/>
                <a:cs typeface="Times New Roman" panose="02020603050405020304" pitchFamily="18" charset="0"/>
              </a:rPr>
              <a:t> tipici di molti disturbi funzionali e ciò rende difficile fondare la diagnosi su dati oggettivi. </a:t>
            </a:r>
          </a:p>
          <a:p>
            <a:endParaRPr lang="it-IT" dirty="0"/>
          </a:p>
        </p:txBody>
      </p:sp>
    </p:spTree>
    <p:extLst>
      <p:ext uri="{BB962C8B-B14F-4D97-AF65-F5344CB8AC3E}">
        <p14:creationId xmlns:p14="http://schemas.microsoft.com/office/powerpoint/2010/main" val="111508159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TotalTime>
  <Words>1081</Words>
  <Application>Microsoft Office PowerPoint</Application>
  <PresentationFormat>Widescreen</PresentationFormat>
  <Paragraphs>34</Paragraphs>
  <Slides>14</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14</vt:i4>
      </vt:variant>
    </vt:vector>
  </HeadingPairs>
  <TitlesOfParts>
    <vt:vector size="18" baseType="lpstr">
      <vt:lpstr>Arial</vt:lpstr>
      <vt:lpstr>Calibri</vt:lpstr>
      <vt:lpstr>Calibri Light</vt:lpstr>
      <vt:lpstr>Tema di Office</vt:lpstr>
      <vt:lpstr>DSM 5 TR IN AMBITO FORENSE appunti</vt:lpstr>
      <vt:lpstr>Il «Rumore» nel giudizio Kahneman</vt:lpstr>
      <vt:lpstr>Presentazione standard di PowerPoint</vt:lpstr>
      <vt:lpstr>Presentazione standard di PowerPoint</vt:lpstr>
      <vt:lpstr>I test in ambito forense</vt:lpstr>
      <vt:lpstr>Parafilie acquisite</vt:lpstr>
      <vt:lpstr>Presentazione standard di PowerPoint</vt:lpstr>
      <vt:lpstr>VALUTAZIONE NEURODIAGNOSTICA  in psichiatria forense</vt:lpstr>
      <vt:lpstr>Presentazione standard di PowerPoint</vt:lpstr>
      <vt:lpstr>Presentazione standard di PowerPoint</vt:lpstr>
      <vt:lpstr>Imputato è anche dichiarante con interesse processuale</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DSM 5 TR IN AMBITO FORENSE appunti</dc:title>
  <dc:creator>FRANCESCO ROVETTO</dc:creator>
  <cp:lastModifiedBy>FRANCESCO ROVETTO</cp:lastModifiedBy>
  <cp:revision>3</cp:revision>
  <dcterms:created xsi:type="dcterms:W3CDTF">2023-06-17T09:45:39Z</dcterms:created>
  <dcterms:modified xsi:type="dcterms:W3CDTF">2023-06-17T16:06:29Z</dcterms:modified>
</cp:coreProperties>
</file>