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8"/>
  </p:notesMasterIdLst>
  <p:sldIdLst>
    <p:sldId id="256" r:id="rId3"/>
    <p:sldId id="327" r:id="rId4"/>
    <p:sldId id="319" r:id="rId5"/>
    <p:sldId id="290" r:id="rId6"/>
    <p:sldId id="322" r:id="rId7"/>
    <p:sldId id="291" r:id="rId8"/>
    <p:sldId id="323" r:id="rId9"/>
    <p:sldId id="292" r:id="rId10"/>
    <p:sldId id="762" r:id="rId11"/>
    <p:sldId id="293" r:id="rId12"/>
    <p:sldId id="294" r:id="rId13"/>
    <p:sldId id="295" r:id="rId14"/>
    <p:sldId id="324" r:id="rId15"/>
    <p:sldId id="867" r:id="rId16"/>
    <p:sldId id="257" r:id="rId17"/>
    <p:sldId id="258" r:id="rId18"/>
    <p:sldId id="259" r:id="rId19"/>
    <p:sldId id="260" r:id="rId20"/>
    <p:sldId id="261" r:id="rId21"/>
    <p:sldId id="328" r:id="rId22"/>
    <p:sldId id="326" r:id="rId23"/>
    <p:sldId id="263" r:id="rId24"/>
    <p:sldId id="264" r:id="rId25"/>
    <p:sldId id="265" r:id="rId26"/>
    <p:sldId id="266" r:id="rId27"/>
    <p:sldId id="267" r:id="rId28"/>
    <p:sldId id="275" r:id="rId29"/>
    <p:sldId id="282" r:id="rId30"/>
    <p:sldId id="331" r:id="rId31"/>
    <p:sldId id="332" r:id="rId32"/>
    <p:sldId id="333" r:id="rId33"/>
    <p:sldId id="334" r:id="rId34"/>
    <p:sldId id="335" r:id="rId35"/>
    <p:sldId id="339" r:id="rId36"/>
    <p:sldId id="344" r:id="rId37"/>
    <p:sldId id="345" r:id="rId38"/>
    <p:sldId id="346" r:id="rId39"/>
    <p:sldId id="347" r:id="rId40"/>
    <p:sldId id="348" r:id="rId41"/>
    <p:sldId id="349" r:id="rId42"/>
    <p:sldId id="350" r:id="rId43"/>
    <p:sldId id="351" r:id="rId44"/>
    <p:sldId id="352" r:id="rId45"/>
    <p:sldId id="353" r:id="rId46"/>
    <p:sldId id="354" r:id="rId47"/>
    <p:sldId id="355" r:id="rId48"/>
    <p:sldId id="356" r:id="rId49"/>
    <p:sldId id="357" r:id="rId50"/>
    <p:sldId id="358" r:id="rId51"/>
    <p:sldId id="359" r:id="rId52"/>
    <p:sldId id="360" r:id="rId53"/>
    <p:sldId id="361" r:id="rId54"/>
    <p:sldId id="362" r:id="rId55"/>
    <p:sldId id="363" r:id="rId56"/>
    <p:sldId id="364" r:id="rId57"/>
    <p:sldId id="367" r:id="rId58"/>
    <p:sldId id="369" r:id="rId59"/>
    <p:sldId id="370" r:id="rId60"/>
    <p:sldId id="371" r:id="rId61"/>
    <p:sldId id="372" r:id="rId62"/>
    <p:sldId id="373" r:id="rId63"/>
    <p:sldId id="374" r:id="rId64"/>
    <p:sldId id="375" r:id="rId65"/>
    <p:sldId id="376" r:id="rId66"/>
    <p:sldId id="377" r:id="rId67"/>
    <p:sldId id="378" r:id="rId68"/>
    <p:sldId id="385" r:id="rId69"/>
    <p:sldId id="386" r:id="rId70"/>
    <p:sldId id="871" r:id="rId71"/>
    <p:sldId id="745" r:id="rId72"/>
    <p:sldId id="413" r:id="rId73"/>
    <p:sldId id="872" r:id="rId74"/>
    <p:sldId id="746" r:id="rId75"/>
    <p:sldId id="873" r:id="rId76"/>
    <p:sldId id="535" r:id="rId77"/>
    <p:sldId id="748" r:id="rId78"/>
    <p:sldId id="536" r:id="rId79"/>
    <p:sldId id="414" r:id="rId80"/>
    <p:sldId id="415" r:id="rId81"/>
    <p:sldId id="875" r:id="rId82"/>
    <p:sldId id="416" r:id="rId83"/>
    <p:sldId id="417" r:id="rId84"/>
    <p:sldId id="418" r:id="rId85"/>
    <p:sldId id="419" r:id="rId86"/>
    <p:sldId id="804" r:id="rId87"/>
    <p:sldId id="420" r:id="rId88"/>
    <p:sldId id="421" r:id="rId89"/>
    <p:sldId id="422" r:id="rId90"/>
    <p:sldId id="423" r:id="rId91"/>
    <p:sldId id="424" r:id="rId92"/>
    <p:sldId id="430" r:id="rId93"/>
    <p:sldId id="432" r:id="rId94"/>
    <p:sldId id="866" r:id="rId95"/>
    <p:sldId id="441" r:id="rId96"/>
    <p:sldId id="442" r:id="rId97"/>
    <p:sldId id="443" r:id="rId98"/>
    <p:sldId id="870" r:id="rId99"/>
    <p:sldId id="444" r:id="rId100"/>
    <p:sldId id="445" r:id="rId101"/>
    <p:sldId id="446" r:id="rId102"/>
    <p:sldId id="447" r:id="rId103"/>
    <p:sldId id="448" r:id="rId104"/>
    <p:sldId id="449" r:id="rId105"/>
    <p:sldId id="450" r:id="rId106"/>
    <p:sldId id="451" r:id="rId107"/>
    <p:sldId id="452" r:id="rId108"/>
    <p:sldId id="453" r:id="rId109"/>
    <p:sldId id="454" r:id="rId110"/>
    <p:sldId id="455" r:id="rId111"/>
    <p:sldId id="456" r:id="rId112"/>
    <p:sldId id="458" r:id="rId113"/>
    <p:sldId id="459" r:id="rId114"/>
    <p:sldId id="460" r:id="rId115"/>
    <p:sldId id="461" r:id="rId116"/>
    <p:sldId id="462" r:id="rId117"/>
    <p:sldId id="463" r:id="rId118"/>
    <p:sldId id="464" r:id="rId119"/>
    <p:sldId id="465" r:id="rId120"/>
    <p:sldId id="820" r:id="rId121"/>
    <p:sldId id="874" r:id="rId122"/>
    <p:sldId id="853" r:id="rId123"/>
    <p:sldId id="826" r:id="rId124"/>
    <p:sldId id="827" r:id="rId125"/>
    <p:sldId id="828" r:id="rId126"/>
    <p:sldId id="829" r:id="rId127"/>
    <p:sldId id="842" r:id="rId128"/>
    <p:sldId id="854" r:id="rId129"/>
    <p:sldId id="843" r:id="rId130"/>
    <p:sldId id="831" r:id="rId131"/>
    <p:sldId id="855" r:id="rId132"/>
    <p:sldId id="844" r:id="rId133"/>
    <p:sldId id="832" r:id="rId134"/>
    <p:sldId id="845" r:id="rId135"/>
    <p:sldId id="856" r:id="rId136"/>
    <p:sldId id="833" r:id="rId137"/>
    <p:sldId id="857" r:id="rId138"/>
    <p:sldId id="858" r:id="rId139"/>
    <p:sldId id="834" r:id="rId140"/>
    <p:sldId id="846" r:id="rId141"/>
    <p:sldId id="835" r:id="rId142"/>
    <p:sldId id="859" r:id="rId143"/>
    <p:sldId id="847" r:id="rId144"/>
    <p:sldId id="860" r:id="rId145"/>
    <p:sldId id="836" r:id="rId146"/>
    <p:sldId id="861" r:id="rId147"/>
    <p:sldId id="862" r:id="rId148"/>
    <p:sldId id="837" r:id="rId149"/>
    <p:sldId id="848" r:id="rId150"/>
    <p:sldId id="863" r:id="rId151"/>
    <p:sldId id="838" r:id="rId152"/>
    <p:sldId id="849" r:id="rId153"/>
    <p:sldId id="850" r:id="rId154"/>
    <p:sldId id="839" r:id="rId155"/>
    <p:sldId id="851" r:id="rId156"/>
    <p:sldId id="840" r:id="rId157"/>
    <p:sldId id="852" r:id="rId158"/>
    <p:sldId id="864" r:id="rId159"/>
    <p:sldId id="841" r:id="rId160"/>
    <p:sldId id="865" r:id="rId161"/>
    <p:sldId id="876" r:id="rId162"/>
    <p:sldId id="877" r:id="rId163"/>
    <p:sldId id="878" r:id="rId164"/>
    <p:sldId id="879" r:id="rId165"/>
    <p:sldId id="880" r:id="rId166"/>
    <p:sldId id="881" r:id="rId16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830" autoAdjust="0"/>
    <p:restoredTop sz="94660"/>
  </p:normalViewPr>
  <p:slideViewPr>
    <p:cSldViewPr>
      <p:cViewPr varScale="1">
        <p:scale>
          <a:sx n="62" d="100"/>
          <a:sy n="62" d="100"/>
        </p:scale>
        <p:origin x="100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59" Type="http://schemas.openxmlformats.org/officeDocument/2006/relationships/slide" Target="slides/slide157.xml"/><Relationship Id="rId170" Type="http://schemas.openxmlformats.org/officeDocument/2006/relationships/viewProps" Target="viewProps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53" Type="http://schemas.openxmlformats.org/officeDocument/2006/relationships/slide" Target="slides/slide51.xml"/><Relationship Id="rId74" Type="http://schemas.openxmlformats.org/officeDocument/2006/relationships/slide" Target="slides/slide72.xml"/><Relationship Id="rId128" Type="http://schemas.openxmlformats.org/officeDocument/2006/relationships/slide" Target="slides/slide126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22" Type="http://schemas.openxmlformats.org/officeDocument/2006/relationships/slide" Target="slides/slide20.xml"/><Relationship Id="rId43" Type="http://schemas.openxmlformats.org/officeDocument/2006/relationships/slide" Target="slides/slide41.xml"/><Relationship Id="rId64" Type="http://schemas.openxmlformats.org/officeDocument/2006/relationships/slide" Target="slides/slide62.xml"/><Relationship Id="rId118" Type="http://schemas.openxmlformats.org/officeDocument/2006/relationships/slide" Target="slides/slide116.xml"/><Relationship Id="rId139" Type="http://schemas.openxmlformats.org/officeDocument/2006/relationships/slide" Target="slides/slide137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71" Type="http://schemas.openxmlformats.org/officeDocument/2006/relationships/theme" Target="theme/theme1.xml"/><Relationship Id="rId12" Type="http://schemas.openxmlformats.org/officeDocument/2006/relationships/slide" Target="slides/slide10.xml"/><Relationship Id="rId33" Type="http://schemas.openxmlformats.org/officeDocument/2006/relationships/slide" Target="slides/slide31.xml"/><Relationship Id="rId108" Type="http://schemas.openxmlformats.org/officeDocument/2006/relationships/slide" Target="slides/slide106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61" Type="http://schemas.openxmlformats.org/officeDocument/2006/relationships/slide" Target="slides/slide159.xml"/><Relationship Id="rId166" Type="http://schemas.openxmlformats.org/officeDocument/2006/relationships/slide" Target="slides/slide16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51" Type="http://schemas.openxmlformats.org/officeDocument/2006/relationships/slide" Target="slides/slide149.xml"/><Relationship Id="rId156" Type="http://schemas.openxmlformats.org/officeDocument/2006/relationships/slide" Target="slides/slide154.xml"/><Relationship Id="rId172" Type="http://schemas.openxmlformats.org/officeDocument/2006/relationships/tableStyles" Target="tableStyles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167" Type="http://schemas.openxmlformats.org/officeDocument/2006/relationships/slide" Target="slides/slide165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slide" Target="slides/slide16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slide" Target="slides/slide161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64" Type="http://schemas.openxmlformats.org/officeDocument/2006/relationships/slide" Target="slides/slide162.xml"/><Relationship Id="rId16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54" Type="http://schemas.openxmlformats.org/officeDocument/2006/relationships/slide" Target="slides/slide152.xml"/><Relationship Id="rId16" Type="http://schemas.openxmlformats.org/officeDocument/2006/relationships/slide" Target="slides/slide14.xml"/><Relationship Id="rId37" Type="http://schemas.openxmlformats.org/officeDocument/2006/relationships/slide" Target="slides/slide35.xml"/><Relationship Id="rId58" Type="http://schemas.openxmlformats.org/officeDocument/2006/relationships/slide" Target="slides/slide56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44" Type="http://schemas.openxmlformats.org/officeDocument/2006/relationships/slide" Target="slides/slide142.xml"/><Relationship Id="rId90" Type="http://schemas.openxmlformats.org/officeDocument/2006/relationships/slide" Target="slides/slide88.xml"/><Relationship Id="rId165" Type="http://schemas.openxmlformats.org/officeDocument/2006/relationships/slide" Target="slides/slide163.xml"/><Relationship Id="rId27" Type="http://schemas.openxmlformats.org/officeDocument/2006/relationships/slide" Target="slides/slide25.xml"/><Relationship Id="rId48" Type="http://schemas.openxmlformats.org/officeDocument/2006/relationships/slide" Target="slides/slide46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34" Type="http://schemas.openxmlformats.org/officeDocument/2006/relationships/slide" Target="slides/slide132.xml"/><Relationship Id="rId80" Type="http://schemas.openxmlformats.org/officeDocument/2006/relationships/slide" Target="slides/slide78.xml"/><Relationship Id="rId155" Type="http://schemas.openxmlformats.org/officeDocument/2006/relationships/slide" Target="slides/slide153.xml"/><Relationship Id="rId17" Type="http://schemas.openxmlformats.org/officeDocument/2006/relationships/slide" Target="slides/slide15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24" Type="http://schemas.openxmlformats.org/officeDocument/2006/relationships/slide" Target="slides/slide12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347853-BEE4-471A-8342-872301AF21D2}" type="datetimeFigureOut">
              <a:rPr lang="it-IT" smtClean="0"/>
              <a:pPr/>
              <a:t>25/05/2024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44248-8E03-434E-81F8-76066729F79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187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44248-8E03-434E-81F8-76066729F792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C44248-8E03-434E-81F8-76066729F792}" type="slidenum">
              <a:rPr lang="it-IT" smtClean="0"/>
              <a:pPr/>
              <a:t>70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4482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25/05/2024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25/05/2024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25/05/2024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6610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25/05/2024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9221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25/05/2024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1274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25/05/2024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5187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25/05/2024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1779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25/05/2024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7017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25/05/2024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82569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25/05/2024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6288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25/05/2024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25/05/2024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360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25/05/2024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6304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25/05/2024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23317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B4DE5-D054-40D8-B46D-47EB4D4590E5}" type="datetimeFigureOut">
              <a:rPr lang="it-IT" smtClean="0"/>
              <a:t>25/05/2024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12257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53734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57346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2816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9940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82325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485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25/05/2024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81590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93641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72048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94773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685051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53633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4461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95521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80570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064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25/05/2024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78371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61525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23467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84976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11307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41821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3430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21660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22764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1023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25/05/2024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48711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66104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31232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43068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636626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50528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615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53629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521718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2026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25/05/2024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92074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09183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16278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44648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97258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2"/>
          <p:cNvSpPr>
            <a:spLocks noGrp="1"/>
          </p:cNvSpPr>
          <p:nvPr>
            <p:ph idx="1"/>
          </p:nvPr>
        </p:nvSpPr>
        <p:spPr bwMode="auto">
          <a:xfrm>
            <a:off x="457200" y="1857364"/>
            <a:ext cx="8229600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>
              <a:buNone/>
              <a:defRPr sz="1600" b="0">
                <a:latin typeface="Tahoma" pitchFamily="34" charset="0"/>
                <a:cs typeface="Tahoma" pitchFamily="34" charset="0"/>
              </a:defRPr>
            </a:lvl1pPr>
          </a:lstStyle>
          <a:p>
            <a:pPr lvl="0"/>
            <a:r>
              <a:rPr lang="it-IT" noProof="0"/>
              <a:t>Fare clic per modificare stili del testo dello schema</a:t>
            </a: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428628"/>
          </a:xfrm>
          <a:prstGeom prst="rect">
            <a:avLst/>
          </a:prstGeom>
        </p:spPr>
        <p:txBody>
          <a:bodyPr anchor="b"/>
          <a:lstStyle>
            <a:lvl1pPr algn="l">
              <a:defRPr sz="2000" b="1" cap="none" baseline="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276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25/05/2024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25/05/2024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84926-5821-46C1-A414-2FC5361BD280}" type="datetimeFigureOut">
              <a:rPr lang="it-IT" smtClean="0"/>
              <a:pPr/>
              <a:t>25/05/2024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42" Type="http://schemas.openxmlformats.org/officeDocument/2006/relationships/slideLayout" Target="../slideLayouts/slideLayout54.xml"/><Relationship Id="rId47" Type="http://schemas.openxmlformats.org/officeDocument/2006/relationships/slideLayout" Target="../slideLayouts/slideLayout59.xml"/><Relationship Id="rId50" Type="http://schemas.openxmlformats.org/officeDocument/2006/relationships/slideLayout" Target="../slideLayouts/slideLayout62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3" Type="http://schemas.openxmlformats.org/officeDocument/2006/relationships/slideLayout" Target="../slideLayouts/slideLayout65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52" Type="http://schemas.openxmlformats.org/officeDocument/2006/relationships/slideLayout" Target="../slideLayouts/slideLayout64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Relationship Id="rId48" Type="http://schemas.openxmlformats.org/officeDocument/2006/relationships/slideLayout" Target="../slideLayouts/slideLayout60.xml"/><Relationship Id="rId8" Type="http://schemas.openxmlformats.org/officeDocument/2006/relationships/slideLayout" Target="../slideLayouts/slideLayout20.xml"/><Relationship Id="rId51" Type="http://schemas.openxmlformats.org/officeDocument/2006/relationships/slideLayout" Target="../slideLayouts/slideLayout63.xml"/><Relationship Id="rId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32.xml"/><Relationship Id="rId41" Type="http://schemas.openxmlformats.org/officeDocument/2006/relationships/slideLayout" Target="../slideLayouts/slideLayout53.xml"/><Relationship Id="rId54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84926-5821-46C1-A414-2FC5361BD280}" type="datetimeFigureOut">
              <a:rPr lang="it-IT" smtClean="0"/>
              <a:pPr/>
              <a:t>25/05/2024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637F0-F578-4DAB-B822-7C6DBE55585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4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B4DE5-D054-40D8-B46D-47EB4D4590E5}" type="datetimeFigureOut">
              <a:rPr lang="it-IT" smtClean="0"/>
              <a:t>25/05/2024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D6329-3C71-42C5-9277-FE5129B20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23815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  <p:sldLayoutId id="2147483711" r:id="rId24"/>
    <p:sldLayoutId id="2147483712" r:id="rId25"/>
    <p:sldLayoutId id="2147483713" r:id="rId26"/>
    <p:sldLayoutId id="2147483714" r:id="rId27"/>
    <p:sldLayoutId id="2147483715" r:id="rId28"/>
    <p:sldLayoutId id="2147483716" r:id="rId29"/>
    <p:sldLayoutId id="2147483717" r:id="rId30"/>
    <p:sldLayoutId id="2147483718" r:id="rId31"/>
    <p:sldLayoutId id="2147483719" r:id="rId32"/>
    <p:sldLayoutId id="2147483720" r:id="rId33"/>
    <p:sldLayoutId id="2147483721" r:id="rId34"/>
    <p:sldLayoutId id="2147483722" r:id="rId35"/>
    <p:sldLayoutId id="2147483723" r:id="rId36"/>
    <p:sldLayoutId id="2147483724" r:id="rId37"/>
    <p:sldLayoutId id="2147483725" r:id="rId38"/>
    <p:sldLayoutId id="2147483726" r:id="rId39"/>
    <p:sldLayoutId id="2147483727" r:id="rId40"/>
    <p:sldLayoutId id="2147483728" r:id="rId41"/>
    <p:sldLayoutId id="2147483729" r:id="rId42"/>
    <p:sldLayoutId id="2147483730" r:id="rId43"/>
    <p:sldLayoutId id="2147483731" r:id="rId44"/>
    <p:sldLayoutId id="2147483732" r:id="rId45"/>
    <p:sldLayoutId id="2147483733" r:id="rId46"/>
    <p:sldLayoutId id="2147483734" r:id="rId47"/>
    <p:sldLayoutId id="2147483735" r:id="rId48"/>
    <p:sldLayoutId id="2147483736" r:id="rId49"/>
    <p:sldLayoutId id="2147483737" r:id="rId50"/>
    <p:sldLayoutId id="2147483738" r:id="rId51"/>
    <p:sldLayoutId id="2147483739" r:id="rId52"/>
    <p:sldLayoutId id="2147483740" r:id="rId5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ovetto.net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Disturbi di Personalità</a:t>
            </a:r>
            <a:br>
              <a:rPr lang="it-IT" dirty="0"/>
            </a:br>
            <a:r>
              <a:rPr lang="it-IT" dirty="0"/>
              <a:t> </a:t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Francesco Rovetto</a:t>
            </a:r>
          </a:p>
          <a:p>
            <a:r>
              <a:rPr lang="it-IT" dirty="0"/>
              <a:t> </a:t>
            </a:r>
            <a:r>
              <a:rPr lang="it-IT" dirty="0" err="1"/>
              <a:t>rif</a:t>
            </a:r>
            <a:r>
              <a:rPr lang="it-IT" dirty="0"/>
              <a:t> </a:t>
            </a:r>
            <a:r>
              <a:rPr lang="it-IT" dirty="0" err="1"/>
              <a:t>biblio</a:t>
            </a:r>
            <a:r>
              <a:rPr lang="it-IT" dirty="0"/>
              <a:t>: </a:t>
            </a:r>
            <a:r>
              <a:rPr lang="it-IT" dirty="0" err="1"/>
              <a:t>Sperry</a:t>
            </a:r>
            <a:r>
              <a:rPr lang="it-IT" dirty="0"/>
              <a:t> i disturbi di personalità. McGraw-Hill 2 ed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4) Il paziente sembra capire e partecipare alla terapia ma poi evita ogni cambiamento. 5) I problemi del paziente sembrano essere </a:t>
            </a:r>
            <a:r>
              <a:rPr lang="it-IT" dirty="0" err="1"/>
              <a:t>egosintonici</a:t>
            </a:r>
            <a:r>
              <a:rPr lang="it-IT" dirty="0"/>
              <a:t>, vale a dire intimamente accettati e condivisi. 6) Il paziente non segue il regime terapeutico. 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400" dirty="0"/>
              <a:t>La persona si pone in posizione di scontro con gli altri, può avere un senso esagerato del proprio valore e della </a:t>
            </a:r>
            <a:r>
              <a:rPr lang="it-IT" sz="2400" dirty="0" err="1"/>
              <a:t>popria</a:t>
            </a:r>
            <a:r>
              <a:rPr lang="it-IT" sz="2400" dirty="0"/>
              <a:t> importanza ed attendersi trattamenti speciali, non si dimostra consapevole dei bisogni degli altri, tende a sfruttare gli altri  </a:t>
            </a:r>
            <a:r>
              <a:rPr lang="it-IT" sz="2400" dirty="0" err="1"/>
              <a:t>manc</a:t>
            </a:r>
            <a:r>
              <a:rPr lang="it-IT" sz="2400" dirty="0"/>
              <a:t> di empatia</a:t>
            </a:r>
          </a:p>
          <a:p>
            <a:endParaRPr lang="it-IT" sz="2400" dirty="0"/>
          </a:p>
          <a:p>
            <a:r>
              <a:rPr lang="it-IT" sz="2400" dirty="0"/>
              <a:t>TENDENZA A MANIPOLARE</a:t>
            </a:r>
          </a:p>
          <a:p>
            <a:r>
              <a:rPr lang="it-IT" sz="2400" dirty="0"/>
              <a:t>TENDENZA AD IMBROGLIARE</a:t>
            </a:r>
          </a:p>
          <a:p>
            <a:r>
              <a:rPr lang="it-IT" sz="2400" dirty="0"/>
              <a:t>GRANDIOSITA’</a:t>
            </a:r>
          </a:p>
          <a:p>
            <a:r>
              <a:rPr lang="it-IT" sz="2400" dirty="0"/>
              <a:t>RICERCA DI ATTENZIONI</a:t>
            </a:r>
          </a:p>
          <a:p>
            <a:r>
              <a:rPr lang="it-IT" sz="2400" dirty="0"/>
              <a:t>MANCANZA DI ATTENZIONE AI PROBLEMI BISOGNI E DESIDERI DEGLI ALTRI</a:t>
            </a:r>
          </a:p>
          <a:p>
            <a:r>
              <a:rPr lang="it-IT" sz="2400" dirty="0"/>
              <a:t>OSTILITA’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000" dirty="0"/>
              <a:t>ANTAGONISMO (vs disponibilità)</a:t>
            </a:r>
          </a:p>
        </p:txBody>
      </p:sp>
    </p:spTree>
    <p:extLst>
      <p:ext uri="{BB962C8B-B14F-4D97-AF65-F5344CB8AC3E}">
        <p14:creationId xmlns:p14="http://schemas.microsoft.com/office/powerpoint/2010/main" val="401297640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400" dirty="0"/>
              <a:t>Sono orientati a ricercare il piacere immediato, il comportamento è impulsivo, comandato da pensieri ed emozioni e stimoli del momento senza dar peso alla esperienza passata o alle possibili conseguenze future. Hanno difficoltà a rimandare nel tempo la gratificazione.</a:t>
            </a:r>
          </a:p>
          <a:p>
            <a:endParaRPr lang="it-IT" sz="2400" dirty="0"/>
          </a:p>
          <a:p>
            <a:r>
              <a:rPr lang="it-IT" sz="2400" dirty="0"/>
              <a:t>IRRESPONSABILITA’</a:t>
            </a:r>
          </a:p>
          <a:p>
            <a:r>
              <a:rPr lang="it-IT" sz="2400" dirty="0"/>
              <a:t>IMPULSIVITA’</a:t>
            </a:r>
          </a:p>
          <a:p>
            <a:r>
              <a:rPr lang="it-IT" sz="2400" dirty="0"/>
              <a:t>DISTRAIBILITA’</a:t>
            </a:r>
          </a:p>
          <a:p>
            <a:r>
              <a:rPr lang="it-IT" sz="2400" dirty="0"/>
              <a:t>ASSUNZIONE DI RISCHIO</a:t>
            </a:r>
          </a:p>
          <a:p>
            <a:r>
              <a:rPr lang="it-IT" sz="2400" dirty="0"/>
              <a:t>MANCANZA DI PERFEZIONISMO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DISINIBIZIONE (vs coscienziosità)</a:t>
            </a:r>
          </a:p>
        </p:txBody>
      </p:sp>
    </p:spTree>
    <p:extLst>
      <p:ext uri="{BB962C8B-B14F-4D97-AF65-F5344CB8AC3E}">
        <p14:creationId xmlns:p14="http://schemas.microsoft.com/office/powerpoint/2010/main" val="81106923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Manifesta numerosi comportamenti e pensieri </a:t>
            </a:r>
            <a:r>
              <a:rPr lang="it-IT" sz="2400" dirty="0" err="1"/>
              <a:t>stravaganti,strani</a:t>
            </a:r>
            <a:r>
              <a:rPr lang="it-IT" sz="2400" dirty="0"/>
              <a:t> eccentrici. Tali stranezze includono sia i processi (percezione, esperienze dissociative) che i contenuti (pensieri deliranti)</a:t>
            </a:r>
          </a:p>
          <a:p>
            <a:endParaRPr lang="it-IT" sz="2400" dirty="0"/>
          </a:p>
          <a:p>
            <a:r>
              <a:rPr lang="it-IT" sz="2400" dirty="0"/>
              <a:t>ESPERIENZE E CONVINZIONI INSOLITE</a:t>
            </a:r>
          </a:p>
          <a:p>
            <a:r>
              <a:rPr lang="it-IT" sz="2400" dirty="0"/>
              <a:t>ECCENTRICITA’</a:t>
            </a:r>
          </a:p>
          <a:p>
            <a:r>
              <a:rPr lang="it-IT" sz="2400" dirty="0"/>
              <a:t>DISREGOLAZIONE COGNITIVA E PERCETTIVA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000" dirty="0"/>
              <a:t>PSICOTICISMO (vs lucidità mentale)</a:t>
            </a:r>
          </a:p>
        </p:txBody>
      </p:sp>
    </p:spTree>
    <p:extLst>
      <p:ext uri="{BB962C8B-B14F-4D97-AF65-F5344CB8AC3E}">
        <p14:creationId xmlns:p14="http://schemas.microsoft.com/office/powerpoint/2010/main" val="393543027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000" dirty="0"/>
              <a:t>Assumendo che il tratto sia una dimensione continua, ne consegue che i Disturbi della Personalità (DP) si instaurano quando uno specifico tratto di base assume caratteristiche abnormi, si presenta in maniera eccessiva o troppo rigida e inflessibile oppure in tutte le circostanze della vita. </a:t>
            </a:r>
          </a:p>
          <a:p>
            <a:r>
              <a:rPr lang="it-IT" sz="2000" dirty="0"/>
              <a:t> </a:t>
            </a:r>
          </a:p>
          <a:p>
            <a:r>
              <a:rPr lang="it-IT" sz="2000" dirty="0"/>
              <a:t> </a:t>
            </a:r>
          </a:p>
          <a:p>
            <a:r>
              <a:rPr lang="it-IT" sz="2000" dirty="0"/>
              <a:t>I Disturbi di Personalità (DP) possono essere considerati quindi come varianti patologiche della personalità normale. in altre parole, un po’ di sospettosità è presente nella maggior parte delle persone, ed è un tratto salvavita, una forma di gelosia e sospettosità patologiche e pervasive caratterizzano la esistenza del paranoide</a:t>
            </a:r>
          </a:p>
          <a:p>
            <a:r>
              <a:rPr lang="it-IT" sz="2000" dirty="0"/>
              <a:t> </a:t>
            </a:r>
          </a:p>
          <a:p>
            <a:endParaRPr lang="it-IT" sz="20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424159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6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it-IT" sz="2800" dirty="0"/>
              <a:t>  I DIVERSI DISTURBI DI PERSONALITA’ NELLA NUOVA CLASSIFICAZIONE DSM 5</a:t>
            </a:r>
            <a:br>
              <a:rPr lang="it-IT" sz="2800" dirty="0"/>
            </a:br>
            <a:r>
              <a:rPr lang="it-IT" dirty="0"/>
              <a:t> </a:t>
            </a:r>
            <a:endParaRPr dirty="0"/>
          </a:p>
        </p:txBody>
      </p:sp>
      <p:sp>
        <p:nvSpPr>
          <p:cNvPr id="8" name="Sottotitolo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645099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disturbi descritti  nel DSM 5 sono:</a:t>
            </a:r>
          </a:p>
          <a:p>
            <a:endParaRPr lang="it-IT" b="1" dirty="0"/>
          </a:p>
          <a:p>
            <a:r>
              <a:rPr lang="it-IT" b="1" dirty="0"/>
              <a:t>Disturbo antisociale</a:t>
            </a:r>
          </a:p>
          <a:p>
            <a:r>
              <a:rPr lang="it-IT" b="1" dirty="0"/>
              <a:t>Disturbo evitante</a:t>
            </a:r>
          </a:p>
          <a:p>
            <a:r>
              <a:rPr lang="it-IT" b="1" dirty="0"/>
              <a:t>Disturbo borderline</a:t>
            </a:r>
          </a:p>
          <a:p>
            <a:r>
              <a:rPr lang="it-IT" b="1" dirty="0"/>
              <a:t>Disturbo narcisistico</a:t>
            </a:r>
          </a:p>
          <a:p>
            <a:r>
              <a:rPr lang="it-IT" b="1" dirty="0"/>
              <a:t>Disturbo ossessivo compulsivo</a:t>
            </a:r>
          </a:p>
          <a:p>
            <a:r>
              <a:rPr lang="it-IT" b="1" dirty="0"/>
              <a:t>Disturbo </a:t>
            </a:r>
            <a:r>
              <a:rPr lang="it-IT" b="1" dirty="0" err="1"/>
              <a:t>schizotipico</a:t>
            </a:r>
            <a:endParaRPr lang="it-IT" b="1" dirty="0"/>
          </a:p>
          <a:p>
            <a:endParaRPr lang="it-IT" dirty="0"/>
          </a:p>
          <a:p>
            <a:r>
              <a:rPr lang="it-IT" dirty="0"/>
              <a:t>Di ogni disturbo di personalità vengono definiti i caratteristici:</a:t>
            </a:r>
          </a:p>
          <a:p>
            <a:r>
              <a:rPr lang="it-IT" dirty="0"/>
              <a:t>Disturbi del funzionamento di personalità (criterio A)</a:t>
            </a:r>
          </a:p>
          <a:p>
            <a:r>
              <a:rPr lang="it-IT" dirty="0"/>
              <a:t>Caratteristiche dei tratti patologici di personalità (criterio B)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35490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 caratteristiche tipiche sono la incapacità di conformarsi al comportamento </a:t>
            </a:r>
            <a:r>
              <a:rPr lang="it-IT" dirty="0" err="1"/>
              <a:t>legaleed</a:t>
            </a:r>
            <a:r>
              <a:rPr lang="it-IT" dirty="0"/>
              <a:t> etico, la mancanza di preoccupazione per gli altri, accompagnata dalla tendenza ad imbrogliare, a manipolare e ad affrontare i rischi.</a:t>
            </a:r>
          </a:p>
          <a:p>
            <a:r>
              <a:rPr lang="it-IT" dirty="0"/>
              <a:t>Criterio A</a:t>
            </a:r>
          </a:p>
          <a:p>
            <a:r>
              <a:rPr lang="it-IT" b="1" dirty="0"/>
              <a:t>Identità</a:t>
            </a:r>
            <a:r>
              <a:rPr lang="it-IT" dirty="0"/>
              <a:t>: egocentrismo, autostima legata alla propria posizione di dominio, potere</a:t>
            </a:r>
          </a:p>
          <a:p>
            <a:r>
              <a:rPr lang="it-IT" b="1" dirty="0" err="1"/>
              <a:t>Autodirettività</a:t>
            </a:r>
            <a:r>
              <a:rPr lang="it-IT" b="1" dirty="0"/>
              <a:t>: </a:t>
            </a:r>
            <a:r>
              <a:rPr lang="it-IT" dirty="0"/>
              <a:t>obiettivi basati sulla gratificazione personale, assenza di standard </a:t>
            </a:r>
            <a:r>
              <a:rPr lang="it-IT" dirty="0" err="1"/>
              <a:t>prosociale</a:t>
            </a:r>
            <a:r>
              <a:rPr lang="it-IT" dirty="0"/>
              <a:t>, fallimento di conformarsi alla legge o alla etica</a:t>
            </a:r>
          </a:p>
          <a:p>
            <a:r>
              <a:rPr lang="it-IT" b="1" dirty="0"/>
              <a:t>Empatia</a:t>
            </a:r>
            <a:r>
              <a:rPr lang="it-IT" dirty="0"/>
              <a:t>: mancanza di considerazione per i bisogni degli altri e per la loro sofferenza, mancanza di rimorso</a:t>
            </a:r>
          </a:p>
          <a:p>
            <a:r>
              <a:rPr lang="it-IT" b="1" dirty="0"/>
              <a:t>Intimità</a:t>
            </a:r>
            <a:r>
              <a:rPr lang="it-IT" dirty="0"/>
              <a:t> incapacità di mantenere una relazione, sfruttamento inganno e dominanza dell’altro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DISTURBO ANTISOCIALE DI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265116334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Manipolazione (un aspetto dell’antagonismo) </a:t>
            </a:r>
            <a:r>
              <a:rPr lang="it-IT" dirty="0"/>
              <a:t>uso di seduzione per raggiungere obiettivi</a:t>
            </a:r>
          </a:p>
          <a:p>
            <a:r>
              <a:rPr lang="it-IT" b="1" dirty="0"/>
              <a:t>Incuria (un aspetto dell’antagonismo) </a:t>
            </a:r>
            <a:r>
              <a:rPr lang="it-IT" dirty="0"/>
              <a:t>mancanza di preoccupazione per i sentimenti altrui, di senso di colpa, aggressività, sadismo</a:t>
            </a:r>
          </a:p>
          <a:p>
            <a:r>
              <a:rPr lang="it-IT" b="1" dirty="0"/>
              <a:t>Tendenza ad imbrogliare (un aspetto dell’antagonismo) </a:t>
            </a:r>
            <a:r>
              <a:rPr lang="it-IT" dirty="0"/>
              <a:t>disonestà e fraudolenza, imbroglio sulle proprie capacità</a:t>
            </a:r>
          </a:p>
          <a:p>
            <a:r>
              <a:rPr lang="it-IT" b="1" dirty="0"/>
              <a:t>Ostilità (un aspetto dell’antagonismo) </a:t>
            </a:r>
            <a:r>
              <a:rPr lang="it-IT" dirty="0"/>
              <a:t>irritabilità, insulti, vendetta</a:t>
            </a:r>
          </a:p>
          <a:p>
            <a:r>
              <a:rPr lang="it-IT" b="1" dirty="0"/>
              <a:t>Assunzione di rischio (un aspetto della disinibizione) </a:t>
            </a:r>
            <a:r>
              <a:rPr lang="it-IT" dirty="0"/>
              <a:t>coinvolgimento in attività ad alto rischio senza considerazione alle conseguenze. Si annoiano facilmente, mancano di preoccupazione per eventuali conseguenze o per la propria incapacità.</a:t>
            </a:r>
          </a:p>
          <a:p>
            <a:r>
              <a:rPr lang="it-IT" b="1" dirty="0"/>
              <a:t>Impulsività (un aspetto della disinibizione) </a:t>
            </a:r>
            <a:r>
              <a:rPr lang="it-IT" dirty="0"/>
              <a:t>poca o nessuna pianificazione agisce sull’impulso del momento </a:t>
            </a:r>
          </a:p>
          <a:p>
            <a:r>
              <a:rPr lang="it-IT" b="1" dirty="0"/>
              <a:t>Irresponsabilità (un aspetto della disinibizione) </a:t>
            </a:r>
            <a:r>
              <a:rPr lang="it-IT" dirty="0"/>
              <a:t>non rispetta gli accordi debiti o promesse.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Antisociale (tratti)</a:t>
            </a:r>
          </a:p>
        </p:txBody>
      </p:sp>
    </p:spTree>
    <p:extLst>
      <p:ext uri="{BB962C8B-B14F-4D97-AF65-F5344CB8AC3E}">
        <p14:creationId xmlns:p14="http://schemas.microsoft.com/office/powerpoint/2010/main" val="153907135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Manca di ansia o di paura (dominio della affettività negativa), </a:t>
            </a:r>
            <a:r>
              <a:rPr lang="it-IT" dirty="0"/>
              <a:t>presenta uno stile interpersonale aggressivo e fraudolento.  Freddo e distaccato (dominio del distacco) ed alti livelli di ricerca di attenzione (dominio dell’antagonismo).</a:t>
            </a:r>
          </a:p>
          <a:p>
            <a:r>
              <a:rPr lang="it-IT" dirty="0"/>
              <a:t>Alta ricerca di attenzione, soggetto dominante ed assertivo. Immune allo stress.</a:t>
            </a:r>
          </a:p>
          <a:p>
            <a:r>
              <a:rPr lang="it-IT" dirty="0"/>
              <a:t>Il criterio della insensibilità alla ansia non è tipico del disturbo antisociale di personalità .</a:t>
            </a:r>
          </a:p>
          <a:p>
            <a:r>
              <a:rPr lang="it-IT" dirty="0"/>
              <a:t>Lo psicopatico può avere in molti casi un livello di funzionamento apparentemente meno compromesso di quello caratteristico del disturbo antisociale di personalità.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PSICOPATIA diversità con disturbo antisociale</a:t>
            </a:r>
          </a:p>
        </p:txBody>
      </p:sp>
    </p:spTree>
    <p:extLst>
      <p:ext uri="{BB962C8B-B14F-4D97-AF65-F5344CB8AC3E}">
        <p14:creationId xmlns:p14="http://schemas.microsoft.com/office/powerpoint/2010/main" val="367206295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Evitamento di situazioni sociali ed inibizione delle relazioni interpersonali associati a senso di inadeguatezza, preoccupazione ansiosa, paura del rifiuto e del ridicolo ed imbarazzo. Domini prevalenti affettività negativa e distacco.</a:t>
            </a:r>
          </a:p>
          <a:p>
            <a:r>
              <a:rPr lang="it-IT" dirty="0"/>
              <a:t>Criterio A</a:t>
            </a:r>
          </a:p>
          <a:p>
            <a:r>
              <a:rPr lang="it-IT" b="1" dirty="0"/>
              <a:t>Identità bassa autostima, </a:t>
            </a:r>
            <a:r>
              <a:rPr lang="it-IT" dirty="0"/>
              <a:t>si ritiene incapace socialmente, brutto inferiore e si vergogna</a:t>
            </a:r>
          </a:p>
          <a:p>
            <a:r>
              <a:rPr lang="it-IT" b="1" dirty="0" err="1"/>
              <a:t>Autodirettività</a:t>
            </a:r>
            <a:r>
              <a:rPr lang="it-IT" b="1" dirty="0"/>
              <a:t> </a:t>
            </a:r>
            <a:r>
              <a:rPr lang="it-IT" dirty="0"/>
              <a:t>si pone standard elevati associati alla percezione di non farcela, non si ritiene capace di impegnarsi in capacità che richiedono contatto sociale</a:t>
            </a:r>
          </a:p>
          <a:p>
            <a:r>
              <a:rPr lang="it-IT" b="1" dirty="0"/>
              <a:t>Empatia</a:t>
            </a:r>
            <a:r>
              <a:rPr lang="it-IT" dirty="0"/>
              <a:t>: sensibilità alla critica ed al rifiuto</a:t>
            </a:r>
          </a:p>
          <a:p>
            <a:r>
              <a:rPr lang="it-IT" b="1" dirty="0"/>
              <a:t>Intimità</a:t>
            </a:r>
            <a:r>
              <a:rPr lang="it-IT" dirty="0"/>
              <a:t> entra in rapporto solo quando è sicuro di essere accettato. Paura di essere preso in giro o ridicolizzato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000" dirty="0"/>
              <a:t>DISTURBO EVITANTE DI PERSONALITA</a:t>
            </a:r>
            <a:r>
              <a:rPr lang="it-IT" dirty="0"/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1870377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7) La terapia sembra essersi arrestata senza una vera e propria ragione. 8) Un intervento psicofarmacologico, impostato e condotto correttamente, non produce risultati apprezzabili. 9) Il paziente sembra essere inconsapevole degli effetti del suo comportamento sugli altri.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Ansia (un aspetto della affettività negativa) </a:t>
            </a:r>
            <a:r>
              <a:rPr lang="it-IT" dirty="0"/>
              <a:t>tensione fino al panico in relazione a situazioni sociali preoccupazioni relative agli effetti di esperienze sgradevoli passate. Paura dell’imbarazzo e della mancanza di certezza.</a:t>
            </a:r>
          </a:p>
          <a:p>
            <a:r>
              <a:rPr lang="it-IT" b="1" dirty="0"/>
              <a:t>Isolamento (un aspetto del distacco) </a:t>
            </a:r>
            <a:r>
              <a:rPr lang="it-IT" dirty="0"/>
              <a:t>evitamento di contatti sociali</a:t>
            </a:r>
          </a:p>
          <a:p>
            <a:r>
              <a:rPr lang="it-IT" b="1" dirty="0" err="1"/>
              <a:t>Aneidonia</a:t>
            </a:r>
            <a:r>
              <a:rPr lang="it-IT" b="1" dirty="0"/>
              <a:t> (un aspetto del distacco) </a:t>
            </a:r>
            <a:r>
              <a:rPr lang="it-IT" dirty="0"/>
              <a:t>mancanza di capacità di provare piacere o interesse</a:t>
            </a:r>
          </a:p>
          <a:p>
            <a:r>
              <a:rPr lang="it-IT" dirty="0"/>
              <a:t>Evitamento della intimità (un aspetto del distacco)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Criterio B disturbo evitante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560916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Instabilità nella visione di sé, dei propri obiettivi, delle relazioni interpersonali, della affettività, accompagnata da impulsività, grande assunzione di rischi ed ostilità</a:t>
            </a:r>
          </a:p>
          <a:p>
            <a:endParaRPr lang="it-IT" dirty="0"/>
          </a:p>
          <a:p>
            <a:r>
              <a:rPr lang="it-IT" dirty="0"/>
              <a:t>Criterio A</a:t>
            </a:r>
          </a:p>
          <a:p>
            <a:r>
              <a:rPr lang="it-IT" b="1" dirty="0"/>
              <a:t>Identità molto impoverita, </a:t>
            </a:r>
            <a:r>
              <a:rPr lang="it-IT" dirty="0"/>
              <a:t>poco sviluppata, immagine di sé poco stabile, molta critica di sé, senso cronico di vuoto, stati dissociativi sotto stress.</a:t>
            </a:r>
          </a:p>
          <a:p>
            <a:r>
              <a:rPr lang="it-IT" b="1" dirty="0" err="1"/>
              <a:t>Autodirettività</a:t>
            </a:r>
            <a:r>
              <a:rPr lang="it-IT" dirty="0"/>
              <a:t> instabilità di obiettivi aspirazioni e valori</a:t>
            </a:r>
          </a:p>
          <a:p>
            <a:r>
              <a:rPr lang="it-IT" b="1" dirty="0"/>
              <a:t>Empatia</a:t>
            </a:r>
            <a:r>
              <a:rPr lang="it-IT" dirty="0"/>
              <a:t> compromissione nella capacità di riconoscere i sentimenti e le emozioni degli altri.</a:t>
            </a:r>
          </a:p>
          <a:p>
            <a:r>
              <a:rPr lang="it-IT" b="1" dirty="0"/>
              <a:t>Intimità </a:t>
            </a:r>
            <a:r>
              <a:rPr lang="it-IT" dirty="0"/>
              <a:t>intensa, instabile e conflittuale, sfiducia, preoccupazione intensa relativa a reale o presunto abbandono. Estrema idealizzazione o svalutazione degli altri, ritiro o </a:t>
            </a:r>
            <a:r>
              <a:rPr lang="it-IT" dirty="0" err="1"/>
              <a:t>sopracoinvolgimento</a:t>
            </a:r>
            <a:r>
              <a:rPr lang="it-IT" dirty="0"/>
              <a:t>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DISTURBO BORDERLINE DI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297744521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Labilità emotiva (aspetto di affettività negativa) </a:t>
            </a:r>
          </a:p>
          <a:p>
            <a:r>
              <a:rPr lang="it-IT" b="1" dirty="0"/>
              <a:t>Ansia (aspetto di affettività negativa) </a:t>
            </a:r>
            <a:r>
              <a:rPr lang="it-IT" dirty="0"/>
              <a:t>ansia tensione fino al panico, spesso in relazione a situazioni stressanti interpersonali. Paura sul futuro, apprensione nei confronti della incertezza, paura di crollare.</a:t>
            </a:r>
          </a:p>
          <a:p>
            <a:r>
              <a:rPr lang="it-IT" b="1" dirty="0"/>
              <a:t>Ansia di separazione (aspetto di affettività negativa) </a:t>
            </a:r>
            <a:r>
              <a:rPr lang="it-IT" dirty="0"/>
              <a:t>paura di essere abbandonato da persone significativa associato alla pura della eccessiva dipendenza ed alla prospettiva di perdita di autonomia</a:t>
            </a:r>
          </a:p>
          <a:p>
            <a:r>
              <a:rPr lang="it-IT" b="1" dirty="0"/>
              <a:t>Impulsività (un aspetto della disinibizione) </a:t>
            </a:r>
            <a:r>
              <a:rPr lang="it-IT" dirty="0"/>
              <a:t>agisce di </a:t>
            </a:r>
            <a:r>
              <a:rPr lang="it-IT" dirty="0" err="1"/>
              <a:t>impuso</a:t>
            </a:r>
            <a:r>
              <a:rPr lang="it-IT" dirty="0"/>
              <a:t> come risposta a stimoli del momento, manca di pianificazione o considerazione sulle conseguenze, senso di urgenza e </a:t>
            </a:r>
            <a:r>
              <a:rPr lang="it-IT" dirty="0" err="1"/>
              <a:t>autolesività</a:t>
            </a:r>
            <a:r>
              <a:rPr lang="it-IT" dirty="0"/>
              <a:t> in condizioni di disagio emotivo.</a:t>
            </a:r>
          </a:p>
          <a:p>
            <a:r>
              <a:rPr lang="it-IT" b="1" dirty="0"/>
              <a:t>Assunzione di rischio (aspetto di affettività negativa) </a:t>
            </a:r>
            <a:r>
              <a:rPr lang="it-IT" dirty="0"/>
              <a:t>si coinvolge in attività rischiose ed autolesionistiche senza pensare alle conseguenze. Ignora le possibilità di rischio personale</a:t>
            </a:r>
          </a:p>
          <a:p>
            <a:r>
              <a:rPr lang="it-IT" b="1" dirty="0"/>
              <a:t>Ostilità (aspetto dell’antagonismo) </a:t>
            </a:r>
            <a:r>
              <a:rPr lang="it-IT" dirty="0"/>
              <a:t>si arrabbiano anche per piccole difficoltà o critiche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Borderline criterio B</a:t>
            </a:r>
          </a:p>
        </p:txBody>
      </p:sp>
    </p:spTree>
    <p:extLst>
      <p:ext uri="{BB962C8B-B14F-4D97-AF65-F5344CB8AC3E}">
        <p14:creationId xmlns:p14="http://schemas.microsoft.com/office/powerpoint/2010/main" val="368119801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Livessi</a:t>
            </a:r>
            <a:r>
              <a:rPr lang="it-IT" dirty="0"/>
              <a:t> variabili e volubili di autostima, ricercano la attenzione e la approvazione, e la grandiosità. </a:t>
            </a:r>
          </a:p>
          <a:p>
            <a:r>
              <a:rPr lang="it-IT" dirty="0"/>
              <a:t>Criteri A</a:t>
            </a:r>
          </a:p>
          <a:p>
            <a:r>
              <a:rPr lang="it-IT" b="1" dirty="0"/>
              <a:t>Identità</a:t>
            </a:r>
            <a:r>
              <a:rPr lang="it-IT" dirty="0"/>
              <a:t> si basano sugli altri per dare una definizione di se e della propria autostima, esagerata considerazione di sé la emotività è legata alla propria autostima</a:t>
            </a:r>
          </a:p>
          <a:p>
            <a:r>
              <a:rPr lang="it-IT" b="1" dirty="0" err="1"/>
              <a:t>Autodirettività</a:t>
            </a:r>
            <a:r>
              <a:rPr lang="it-IT" dirty="0"/>
              <a:t> gli obiettivi servono ad ottenere ammirazione ed approvazione, standard molto alti per sentirsi eccezionali o troppo bassi per </a:t>
            </a:r>
            <a:r>
              <a:rPr lang="it-IT" dirty="0" err="1"/>
              <a:t>assicurari</a:t>
            </a:r>
            <a:r>
              <a:rPr lang="it-IT" dirty="0"/>
              <a:t> il successo. Sono spesso inconsapevoli delle proprie motivazioni</a:t>
            </a:r>
          </a:p>
          <a:p>
            <a:r>
              <a:rPr lang="it-IT" b="1" dirty="0"/>
              <a:t>Empatia</a:t>
            </a:r>
            <a:r>
              <a:rPr lang="it-IT" dirty="0"/>
              <a:t> non considerano sentimenti o bisogni degli altri. Seguono i desideri degli altri solo per avere approvazione.</a:t>
            </a:r>
          </a:p>
          <a:p>
            <a:r>
              <a:rPr lang="it-IT" b="1" dirty="0"/>
              <a:t>Intimità</a:t>
            </a:r>
            <a:r>
              <a:rPr lang="it-IT" dirty="0"/>
              <a:t>: relazioni superficiali che servono ad aumentare la autostima ed i propri vantaggi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DISTURBO NARCISISTICO DI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225892451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Grandiosità (un aspetto dell’antagonismo) </a:t>
            </a:r>
            <a:r>
              <a:rPr lang="it-IT" dirty="0"/>
              <a:t>tutto centrato su di sé, sente di avere diritti speciali, pensa che una sia superiore agli altri</a:t>
            </a:r>
          </a:p>
          <a:p>
            <a:r>
              <a:rPr lang="it-IT" b="1" dirty="0"/>
              <a:t>Ricerca di attenzione (un aspetto dell’antagonismo) </a:t>
            </a:r>
            <a:r>
              <a:rPr lang="it-IT" dirty="0"/>
              <a:t>ricercano costantemente ammirazione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Criterio B disturbo narcisistico</a:t>
            </a:r>
          </a:p>
        </p:txBody>
      </p:sp>
    </p:spTree>
    <p:extLst>
      <p:ext uri="{BB962C8B-B14F-4D97-AF65-F5344CB8AC3E}">
        <p14:creationId xmlns:p14="http://schemas.microsoft.com/office/powerpoint/2010/main" val="124658146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Difficoltà a stabilire e mantenere rapporti interpersonali, perfezionismo, inflessibilità e restrizione nella espressione delle </a:t>
            </a:r>
            <a:r>
              <a:rPr lang="it-IT" dirty="0" err="1"/>
              <a:t>eemozioni</a:t>
            </a:r>
            <a:endParaRPr lang="it-IT" dirty="0"/>
          </a:p>
          <a:p>
            <a:endParaRPr lang="it-IT" dirty="0"/>
          </a:p>
          <a:p>
            <a:r>
              <a:rPr lang="it-IT" dirty="0"/>
              <a:t>Criterio A</a:t>
            </a:r>
          </a:p>
          <a:p>
            <a:r>
              <a:rPr lang="it-IT" b="1" dirty="0"/>
              <a:t>Identità</a:t>
            </a:r>
            <a:r>
              <a:rPr lang="it-IT" dirty="0"/>
              <a:t> deriva il senso di sé dal lavoro e dalla produttività, non esprime emozioni</a:t>
            </a:r>
          </a:p>
          <a:p>
            <a:r>
              <a:rPr lang="it-IT" b="1" dirty="0" err="1"/>
              <a:t>Autodirettività</a:t>
            </a:r>
            <a:r>
              <a:rPr lang="it-IT" b="1" dirty="0"/>
              <a:t> </a:t>
            </a:r>
            <a:r>
              <a:rPr lang="it-IT" dirty="0"/>
              <a:t>difficoltà nel portare a termine i compiti standard interni irragionevolmente alti. Molto coscienzioso e moralistico.</a:t>
            </a:r>
          </a:p>
          <a:p>
            <a:r>
              <a:rPr lang="it-IT" b="1" dirty="0"/>
              <a:t>Empatia</a:t>
            </a:r>
            <a:r>
              <a:rPr lang="it-IT" dirty="0"/>
              <a:t> gli risulta difficile capire ed apprezzare le idee, i sentimenti ed i comportamenti degli altri</a:t>
            </a:r>
          </a:p>
          <a:p>
            <a:r>
              <a:rPr lang="it-IT" b="1" dirty="0"/>
              <a:t>Intimità</a:t>
            </a:r>
            <a:r>
              <a:rPr lang="it-IT" dirty="0"/>
              <a:t> le relazioni sono considerate come secondarie rispetto al lavoro ed alla produttività. La loro rigidità influenza negativamente i loro rapporti con gli altri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DISTURBO OSSESSIVO COMPULSIVO DI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396496988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/>
              <a:t>Perfezionismo rigido (aspetto della estrema coscienziosità opposto del distacco) </a:t>
            </a:r>
            <a:r>
              <a:rPr lang="it-IT" sz="2400" dirty="0"/>
              <a:t>tutto deve essere perfetto e senza errori, estrema lentezza per guardare ogni dettaglio, difficoltà nel cambiare opinione</a:t>
            </a:r>
          </a:p>
          <a:p>
            <a:r>
              <a:rPr lang="it-IT" sz="2400" b="1" dirty="0"/>
              <a:t>Perseverazione (aspetto nella affettività negativa) </a:t>
            </a:r>
            <a:r>
              <a:rPr lang="it-IT" sz="2400" dirty="0"/>
              <a:t>insiste anche quando non serve o non funziona</a:t>
            </a:r>
          </a:p>
          <a:p>
            <a:r>
              <a:rPr lang="it-IT" sz="2400" b="1" dirty="0"/>
              <a:t>Evitamento della intimità (un aspetto del distacco)</a:t>
            </a:r>
          </a:p>
          <a:p>
            <a:r>
              <a:rPr lang="it-IT" sz="2400" b="1" dirty="0"/>
              <a:t>Affettività coartata ( un aspetto del distacco) </a:t>
            </a:r>
            <a:r>
              <a:rPr lang="it-IT" sz="2400" dirty="0"/>
              <a:t>scarse reazioni indifferenza e freddezza.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Disturbo ossessivo compulsivo Criterio B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383720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incapaci di relazioni sociali, eccentrici nel loro pensiero, nella percezione e nel comportamento associato ad una distorsione della immagine di sé, obiettivi personali incoerenti, sospettosi .</a:t>
            </a:r>
          </a:p>
          <a:p>
            <a:r>
              <a:rPr lang="it-IT" sz="2000" dirty="0"/>
              <a:t>Criterio A</a:t>
            </a:r>
          </a:p>
          <a:p>
            <a:r>
              <a:rPr lang="it-IT" sz="2000" b="1" dirty="0"/>
              <a:t>Identità</a:t>
            </a:r>
            <a:r>
              <a:rPr lang="it-IT" sz="2000" dirty="0"/>
              <a:t> confini confusi tra se e gli altri, concetto di se distorto, espressione delle emozioni spesso non congruente col contesto.</a:t>
            </a:r>
          </a:p>
          <a:p>
            <a:r>
              <a:rPr lang="it-IT" sz="2000" b="1" dirty="0" err="1"/>
              <a:t>Autodirettività</a:t>
            </a:r>
            <a:r>
              <a:rPr lang="it-IT" sz="2000" b="1" dirty="0"/>
              <a:t> </a:t>
            </a:r>
            <a:r>
              <a:rPr lang="it-IT" sz="2000" dirty="0"/>
              <a:t>obiettivi incoerenti o irrealistici, standard interni poco realistici</a:t>
            </a:r>
          </a:p>
          <a:p>
            <a:r>
              <a:rPr lang="it-IT" sz="2000" b="1" dirty="0"/>
              <a:t>Empatia</a:t>
            </a:r>
            <a:r>
              <a:rPr lang="it-IT" sz="2000" dirty="0"/>
              <a:t> difficoltà nel riconoscere le barriere tra se e gli altri frequente errori nel valutare le motivazioni o i comportamenti degli altri</a:t>
            </a:r>
          </a:p>
          <a:p>
            <a:r>
              <a:rPr lang="it-IT" sz="2000" b="1" dirty="0"/>
              <a:t>Intimità</a:t>
            </a:r>
            <a:r>
              <a:rPr lang="it-IT" sz="2000" dirty="0"/>
              <a:t> incapacità nello sviluppare relazioni intime, ansia e sfiducia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DISTURBO SCHIZOTIPICO DI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223727629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4 o più dei seguenti 6 tratti patologici di personalità</a:t>
            </a:r>
          </a:p>
          <a:p>
            <a:r>
              <a:rPr lang="it-IT" b="1" dirty="0" err="1"/>
              <a:t>Disregolazione</a:t>
            </a:r>
            <a:r>
              <a:rPr lang="it-IT" b="1" dirty="0"/>
              <a:t> percettiva e cognitiva (aspetto di </a:t>
            </a:r>
            <a:r>
              <a:rPr lang="it-IT" b="1" dirty="0" err="1"/>
              <a:t>psicoticismo</a:t>
            </a:r>
            <a:r>
              <a:rPr lang="it-IT" b="1" dirty="0"/>
              <a:t>) </a:t>
            </a:r>
            <a:r>
              <a:rPr lang="it-IT" dirty="0"/>
              <a:t>processi di pensiero insoliti, vaghi, metaforici, eccessivamente elaborati, pensiero o linguaggio stereotipati. Strane sensazioni percettive</a:t>
            </a:r>
          </a:p>
          <a:p>
            <a:r>
              <a:rPr lang="it-IT" b="1" dirty="0"/>
              <a:t>Convinzioni o esperienze insolite (un aspetto dello </a:t>
            </a:r>
            <a:r>
              <a:rPr lang="it-IT" b="1" dirty="0" err="1"/>
              <a:t>psicoticismo</a:t>
            </a:r>
            <a:r>
              <a:rPr lang="it-IT" b="1" dirty="0"/>
              <a:t>) </a:t>
            </a:r>
            <a:r>
              <a:rPr lang="it-IT" dirty="0"/>
              <a:t>pensiero dal contenuto  bizzarro e particolare. Esperienze insolite della realtà</a:t>
            </a:r>
          </a:p>
          <a:p>
            <a:r>
              <a:rPr lang="it-IT" b="1" dirty="0"/>
              <a:t>Eccentricità (un aspetto dello </a:t>
            </a:r>
            <a:r>
              <a:rPr lang="it-IT" b="1" dirty="0" err="1"/>
              <a:t>psicoticismo</a:t>
            </a:r>
            <a:r>
              <a:rPr lang="it-IT" b="1" dirty="0"/>
              <a:t>) </a:t>
            </a:r>
            <a:r>
              <a:rPr lang="it-IT" dirty="0"/>
              <a:t>comportamento o modo di presentarsi insolito, dice  cose strane o inappropriate</a:t>
            </a:r>
          </a:p>
          <a:p>
            <a:r>
              <a:rPr lang="it-IT" b="1" dirty="0"/>
              <a:t>Affettività ristretta (un aspetto del distacco) </a:t>
            </a:r>
            <a:r>
              <a:rPr lang="it-IT" dirty="0"/>
              <a:t>scarse reazioni emotive, emozioni coartate indifferenza freddezza</a:t>
            </a:r>
          </a:p>
          <a:p>
            <a:r>
              <a:rPr lang="it-IT" b="1" dirty="0"/>
              <a:t>Ritiro sociale (un aspetto del distacco) </a:t>
            </a:r>
            <a:r>
              <a:rPr lang="it-IT" dirty="0"/>
              <a:t>preferisce tare solo, reticente nei rapporti </a:t>
            </a:r>
            <a:r>
              <a:rPr lang="it-IT" dirty="0" err="1"/>
              <a:t>inteprersonali</a:t>
            </a:r>
            <a:r>
              <a:rPr lang="it-IT" dirty="0"/>
              <a:t> evita i contatti sociali manca di </a:t>
            </a:r>
            <a:r>
              <a:rPr lang="it-IT" dirty="0" err="1"/>
              <a:t>iniziaticve</a:t>
            </a:r>
            <a:r>
              <a:rPr lang="it-IT" dirty="0"/>
              <a:t> sul piano sociale</a:t>
            </a:r>
          </a:p>
          <a:p>
            <a:r>
              <a:rPr lang="it-IT" b="1" dirty="0"/>
              <a:t>Sospettosità (un aspetto di distacco) </a:t>
            </a:r>
            <a:r>
              <a:rPr lang="it-IT" dirty="0"/>
              <a:t>sensibilità al tradimento dubbi sulla lealtà degli altri senso di </a:t>
            </a:r>
            <a:r>
              <a:rPr lang="it-IT" dirty="0" err="1"/>
              <a:t>persecuzio</a:t>
            </a:r>
            <a:r>
              <a:rPr lang="it-IT" dirty="0"/>
              <a:t> ne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Disturbo </a:t>
            </a:r>
            <a:r>
              <a:rPr lang="it-IT" dirty="0" err="1"/>
              <a:t>schizotipico</a:t>
            </a:r>
            <a:r>
              <a:rPr lang="it-IT" dirty="0"/>
              <a:t> Criterio B</a:t>
            </a:r>
          </a:p>
        </p:txBody>
      </p:sp>
    </p:spTree>
    <p:extLst>
      <p:ext uri="{BB962C8B-B14F-4D97-AF65-F5344CB8AC3E}">
        <p14:creationId xmlns:p14="http://schemas.microsoft.com/office/powerpoint/2010/main" val="387164487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Se un paziente soddisfa i criteri per la presenza di un funzionamento patologico, ma non per uno dei 6 disturbi di personalità, il clinico viene invitato a procedere alla valutazione secondo i 5 grandi domini appena elencati, per mezzo dei quali vengono descritti una serie di </a:t>
            </a:r>
            <a:r>
              <a:rPr lang="it-IT" sz="2400" b="1" dirty="0" err="1"/>
              <a:t>Personality</a:t>
            </a:r>
            <a:r>
              <a:rPr lang="it-IT" sz="2400" b="1" dirty="0"/>
              <a:t> Disorders Trait </a:t>
            </a:r>
            <a:r>
              <a:rPr lang="it-IT" sz="2400" b="1" dirty="0" err="1"/>
              <a:t>Specified</a:t>
            </a:r>
            <a:r>
              <a:rPr lang="it-IT" sz="2400" b="1" dirty="0"/>
              <a:t> (</a:t>
            </a:r>
            <a:r>
              <a:rPr lang="it-IT" sz="2400" b="1" dirty="0" err="1"/>
              <a:t>PDTs</a:t>
            </a:r>
            <a:r>
              <a:rPr lang="it-IT" sz="2400" b="1" dirty="0"/>
              <a:t>) che prendono il posto dei famosi disturbi di personalità Non Altrimenti Specificati del DSM-IV-TR.</a:t>
            </a:r>
          </a:p>
          <a:p>
            <a:r>
              <a:rPr lang="it-IT" sz="2400" b="1" dirty="0"/>
              <a:t> 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227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Difficoltà incontrate in terapia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1) Mancanza di motivazione. Il paziente non è convinto d'avere un disturbo di personalità, e non riesce neppure ad immaginarsi i vantaggi che potrebbero conseguire al cambiamento.</a:t>
            </a:r>
          </a:p>
          <a:p>
            <a:r>
              <a:rPr lang="it-IT" dirty="0"/>
              <a:t>2) Mancanza di capacità sociali elementari. Tra queste, ad esempio, stringere amicizie, affrontare dei rischi ecc.   </a:t>
            </a:r>
          </a:p>
          <a:p>
            <a:r>
              <a:rPr lang="it-IT" dirty="0"/>
              <a:t>3) Scarso autocontrollo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923C90D3-1761-2D4F-C4B5-A7F6A1A3A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dirty="0"/>
              <a:t>La diagnosi di disturbo tratto specifico riguarda una tendenza a percepire, sentire, comportarsi e pensare in modo relativamente costanti nel tempo e nei contesti.</a:t>
            </a:r>
          </a:p>
          <a:p>
            <a:r>
              <a:rPr lang="it-IT" sz="2400" dirty="0"/>
              <a:t>I disturbi di personalità esclusi (schizoide, paranoide istrionico e dipendente) rientrano nelle possibilità di diagnosi di disturbo TS es. tratto di sospettosità del dominio distacco/estroversione esaurisce i criteri per il disturbo paranoide di personalità.</a:t>
            </a:r>
          </a:p>
          <a:p>
            <a:r>
              <a:rPr lang="it-IT" sz="2400" dirty="0"/>
              <a:t>La diagnosi di DP-TS quindi si fa quando il funzionamento è compromesso, ma il soggetto non presenta tratti patologici richiesti per </a:t>
            </a:r>
            <a:r>
              <a:rPr lang="it-IT" sz="2400"/>
              <a:t>la diagnosi </a:t>
            </a:r>
            <a:r>
              <a:rPr lang="it-IT" sz="2400" dirty="0"/>
              <a:t>dei 6DP, ma tratti di personalità patologici misti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31A4FE4-48FD-9484-3F41-6393002F5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315219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35E200D-65FA-4444-9C1D-13552FB9F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3600" dirty="0"/>
              <a:t>Il PID5 è un test di personalità basato sul modello alternativo del DSM5 si usa per valutare tratti e </a:t>
            </a:r>
            <a:r>
              <a:rPr lang="it-IT" sz="3600" dirty="0" err="1"/>
              <a:t>sottotratti</a:t>
            </a:r>
            <a:r>
              <a:rPr lang="it-IT" sz="3600" dirty="0"/>
              <a:t> (sfaccettature)  di personalità. Consiste di circa 220 domande cui rispondere con  valori che vanno da 0 a 3. la valutazione di queste risposte consente di giungere alla identificazione di uno dei 6 disturbi di personalità o ad una diagnosi di disturbo tratto specifico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6B2EA6A-FD55-47F1-931B-9C511C137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4000" dirty="0"/>
              <a:t>PID 5</a:t>
            </a:r>
            <a:br>
              <a:rPr lang="it-IT" sz="4000" dirty="0"/>
            </a:br>
            <a:r>
              <a:rPr lang="it-IT" sz="4000" dirty="0"/>
              <a:t>Caratteristiche e modalità di utilizzo</a:t>
            </a:r>
            <a:br>
              <a:rPr lang="it-IT" sz="4000" dirty="0"/>
            </a:b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139797119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F00C02C-BA0C-4CAD-BAF3-4907E0293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Inventario di personalità per il DSM-5 (PID-5) – Adulto</a:t>
            </a:r>
          </a:p>
          <a:p>
            <a:r>
              <a:rPr lang="it-IT" dirty="0"/>
              <a:t>Nome: _______________________________________ Età: ______________ Sesso: ❑ Maschio ❑ Femmina Data: ______________</a:t>
            </a:r>
          </a:p>
          <a:p>
            <a:r>
              <a:rPr lang="it-IT" dirty="0"/>
              <a:t>Istruzioni: Questo è un elenco di affermazioni che persone differenti potrebbero fare a proposito di loro stesse. Siamo interessati</a:t>
            </a:r>
          </a:p>
          <a:p>
            <a:r>
              <a:rPr lang="it-IT" dirty="0"/>
              <a:t>a sapere in quale modo lei si descriverebbe. Non ci sono risposte “giuste” o “sbagliate”. Quindi, cerchi di descriversi nel modo più</a:t>
            </a:r>
          </a:p>
          <a:p>
            <a:r>
              <a:rPr lang="it-IT" dirty="0"/>
              <a:t>sincero possibile; considereremo le sue risposte confidenziali. La invitiamo a usare tutto il tempo che le è necessario e a leggere</a:t>
            </a:r>
          </a:p>
          <a:p>
            <a:r>
              <a:rPr lang="it-IT" dirty="0"/>
              <a:t>attentamente ciascuna affermazione, scegliendo la risposta che la descrive nel modo migliore.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0434B78B-BF60-41FF-9797-B080D34F1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122167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E90A3D7C-5224-447F-BA8F-811E0763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1. Non traggo così tanto piacere dalle cose come gli altri</a:t>
            </a:r>
          </a:p>
          <a:p>
            <a:r>
              <a:rPr lang="it-IT" sz="2000" dirty="0"/>
              <a:t>sembrano trarne. 0 1 2 3</a:t>
            </a:r>
          </a:p>
          <a:p>
            <a:r>
              <a:rPr lang="it-IT" sz="2000" dirty="0"/>
              <a:t>2. Un sacco di gente ce l’ha con me. 0 1 2 3</a:t>
            </a:r>
          </a:p>
          <a:p>
            <a:r>
              <a:rPr lang="it-IT" sz="2000" dirty="0"/>
              <a:t>3. La gente mi descriverebbe come spericolato/a. 0 1 2 3</a:t>
            </a:r>
          </a:p>
          <a:p>
            <a:r>
              <a:rPr lang="it-IT" sz="2000" dirty="0"/>
              <a:t>4. Mi sento come se agissi completamente d’impulso. 0 1 2 3</a:t>
            </a:r>
          </a:p>
          <a:p>
            <a:r>
              <a:rPr lang="it-IT" sz="2000" dirty="0"/>
              <a:t>5. Spesso ho idee che sono troppo insolite per poterle spiegare a</a:t>
            </a:r>
          </a:p>
          <a:p>
            <a:r>
              <a:rPr lang="it-IT" sz="2000" dirty="0"/>
              <a:t>chiunque. 0 1 2 3</a:t>
            </a:r>
          </a:p>
          <a:p>
            <a:r>
              <a:rPr lang="it-IT" sz="2000" dirty="0"/>
              <a:t>6. Perdo il filo del discorso perché altre cose catturano la mia</a:t>
            </a:r>
          </a:p>
          <a:p>
            <a:r>
              <a:rPr lang="it-IT" sz="2000" dirty="0"/>
              <a:t>attenzione.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0E913E39-2836-4AC6-AB6F-5F222E839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46908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E32C9AF1-7094-4A2C-AA9B-07C725CEA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7. Evito le situazioni rischiose. 0 1 2 3</a:t>
            </a:r>
          </a:p>
          <a:p>
            <a:r>
              <a:rPr lang="it-IT" dirty="0"/>
              <a:t>8. Quando si arriva alle mie emozioni, la gente mi dice che sono</a:t>
            </a:r>
          </a:p>
          <a:p>
            <a:r>
              <a:rPr lang="it-IT" dirty="0"/>
              <a:t>“freddo/a come il marmo”. 0 1 2 3</a:t>
            </a:r>
          </a:p>
          <a:p>
            <a:r>
              <a:rPr lang="it-IT" dirty="0"/>
              <a:t>9. Modifico quello che faccio in base a quello che vogliono gli altri. 0 1 2 3</a:t>
            </a:r>
          </a:p>
          <a:p>
            <a:r>
              <a:rPr lang="it-IT" dirty="0"/>
              <a:t>10. Preferisco non entrare troppo in intimità con le persone. 0 1 2 3</a:t>
            </a:r>
          </a:p>
          <a:p>
            <a:r>
              <a:rPr lang="it-IT" dirty="0"/>
              <a:t>11. Spesso do inizio a scontri fisici. 0 1 2 3</a:t>
            </a:r>
          </a:p>
          <a:p>
            <a:r>
              <a:rPr lang="it-IT" dirty="0"/>
              <a:t>12. Sono terrorizzato/a dal restare senza qualcuno che mi ama. 0 1 2 3</a:t>
            </a:r>
          </a:p>
          <a:p>
            <a:r>
              <a:rPr lang="it-IT" dirty="0"/>
              <a:t>13. Essere scortese e ostile è proprio parte di ciò che sono. 0 1 2 3</a:t>
            </a:r>
          </a:p>
          <a:p>
            <a:r>
              <a:rPr lang="it-IT" dirty="0"/>
              <a:t>14. Faccio cose per essere certo che le persone mi notino. 0 1 2 3</a:t>
            </a:r>
          </a:p>
          <a:p>
            <a:r>
              <a:rPr lang="it-IT" dirty="0"/>
              <a:t>15. Solitamente faccio ciò che gli altri pensano che io dovrei fare. 0 1 2 3</a:t>
            </a:r>
          </a:p>
          <a:p>
            <a:r>
              <a:rPr lang="it-IT" dirty="0"/>
              <a:t>16. Solitamente faccio cose impulsivamente senza pensare a ciò</a:t>
            </a:r>
          </a:p>
          <a:p>
            <a:r>
              <a:rPr lang="it-IT" dirty="0"/>
              <a:t>che potrebbe accadere come conseguenza.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8C70125-A927-4D8F-9AD2-ACDB1F713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53536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74A40405-CD00-4D29-91E5-858FA78EB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804" y="1916832"/>
            <a:ext cx="8229600" cy="4268799"/>
          </a:xfrm>
        </p:spPr>
        <p:txBody>
          <a:bodyPr/>
          <a:lstStyle/>
          <a:p>
            <a:r>
              <a:rPr lang="it-IT" dirty="0"/>
              <a:t>17. Anche se avessi più buon senso, non riuscirei a smettere di</a:t>
            </a:r>
          </a:p>
          <a:p>
            <a:r>
              <a:rPr lang="it-IT" dirty="0"/>
              <a:t>prendere decisioni avventate. 0 1 2 3</a:t>
            </a:r>
          </a:p>
          <a:p>
            <a:r>
              <a:rPr lang="it-IT" dirty="0"/>
              <a:t>18. Talvolta le mie emozioni cambiano senza un valido motivo. 0 1 2 3</a:t>
            </a:r>
          </a:p>
          <a:p>
            <a:r>
              <a:rPr lang="it-IT" dirty="0"/>
              <a:t>19. Non m’importa nulla se faccio soffrire gli altri. 0 1 2 3</a:t>
            </a:r>
          </a:p>
          <a:p>
            <a:r>
              <a:rPr lang="it-IT" dirty="0"/>
              <a:t>20. Sto sulle mie. 0 1 2 3</a:t>
            </a:r>
          </a:p>
          <a:p>
            <a:r>
              <a:rPr lang="it-IT" dirty="0"/>
              <a:t>21. Spesso dico cose che gli altri trovano bizzarre o strane. 0 1 2 3</a:t>
            </a:r>
          </a:p>
          <a:p>
            <a:r>
              <a:rPr lang="it-IT" dirty="0"/>
              <a:t>22. Spesso faccio cose sull’impulso del momento. 0 1 2 3</a:t>
            </a:r>
          </a:p>
          <a:p>
            <a:r>
              <a:rPr lang="it-IT" dirty="0"/>
              <a:t>23. Nulla sembra interessarmi granché. 0 1 2 3</a:t>
            </a:r>
          </a:p>
          <a:p>
            <a:r>
              <a:rPr lang="it-IT" dirty="0"/>
              <a:t>24. Le altre persone sembrano considerare bizzarro il mio</a:t>
            </a:r>
          </a:p>
          <a:p>
            <a:r>
              <a:rPr lang="it-IT" dirty="0"/>
              <a:t>comportamento. 0 1 2 3</a:t>
            </a:r>
          </a:p>
          <a:p>
            <a:r>
              <a:rPr lang="it-IT" dirty="0"/>
              <a:t>25. Delle persone mi hanno detto che penso in modo davvero</a:t>
            </a:r>
          </a:p>
          <a:p>
            <a:r>
              <a:rPr lang="it-IT" dirty="0"/>
              <a:t>strano sulle cose. 0 1 2 3</a:t>
            </a:r>
          </a:p>
          <a:p>
            <a:r>
              <a:rPr lang="it-IT" dirty="0"/>
              <a:t>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0279545-F8F5-4997-8B19-1E1449AC6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8559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AF524917-5B77-4AC0-B02A-F904C2392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2627 Spesso mi sento come se nulla di ciò che faccio avesse</a:t>
            </a:r>
          </a:p>
          <a:p>
            <a:r>
              <a:rPr lang="it-IT" sz="2400" dirty="0"/>
              <a:t>importanza. 0 1 2 3</a:t>
            </a:r>
          </a:p>
          <a:p>
            <a:r>
              <a:rPr lang="it-IT" sz="2400" dirty="0"/>
              <a:t>28 Tratto male le persone quando fanno cose da poco che mi</a:t>
            </a:r>
          </a:p>
          <a:p>
            <a:r>
              <a:rPr lang="it-IT" sz="2400" dirty="0"/>
              <a:t>irritano. 0 1 2 3</a:t>
            </a:r>
          </a:p>
          <a:p>
            <a:r>
              <a:rPr lang="it-IT" sz="2400" dirty="0"/>
              <a:t>29 Non riesco a concentrarmi su alcunché. 0 1 2 3</a:t>
            </a:r>
          </a:p>
          <a:p>
            <a:r>
              <a:rPr lang="it-IT" sz="2400" dirty="0"/>
              <a:t>30 Sono una persona energica. 0 1 2 3</a:t>
            </a:r>
          </a:p>
          <a:p>
            <a:r>
              <a:rPr lang="it-IT" sz="2400" dirty="0"/>
              <a:t>31 Gli altri mi considerano irresponsabile. 0 1 2 3</a:t>
            </a:r>
          </a:p>
          <a:p>
            <a:r>
              <a:rPr lang="it-IT" sz="2400" dirty="0"/>
              <a:t>32 Quando mi serve, so essere cattivo.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9AF6829B-14A9-4827-80B4-5C512541C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1985234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C16B612-9F76-460B-8658-2C2BBE1B3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33 Spesso i miei pensieri se ne vanno in direzioni bizzarre o</a:t>
            </a:r>
          </a:p>
          <a:p>
            <a:r>
              <a:rPr lang="it-IT" dirty="0"/>
              <a:t>insolite. 0 1 2 3</a:t>
            </a:r>
          </a:p>
          <a:p>
            <a:r>
              <a:rPr lang="it-IT" dirty="0"/>
              <a:t>34 Mi è stato detto che impiego troppo tempo nell’assicurarmi che</a:t>
            </a:r>
          </a:p>
          <a:p>
            <a:r>
              <a:rPr lang="it-IT" dirty="0"/>
              <a:t>le cose siano esattamente al loro posto. 0 1 2 3</a:t>
            </a:r>
          </a:p>
          <a:p>
            <a:r>
              <a:rPr lang="it-IT" dirty="0"/>
              <a:t>35 Evito gli sport e le attività rischiose. 0 1 2 3</a:t>
            </a:r>
          </a:p>
          <a:p>
            <a:r>
              <a:rPr lang="it-IT" dirty="0"/>
              <a:t>36 Posso avere delle difficoltà a indicare la differenza tra i sogni e</a:t>
            </a:r>
          </a:p>
          <a:p>
            <a:r>
              <a:rPr lang="it-IT" dirty="0"/>
              <a:t>la vita reale. 0 1 2 3</a:t>
            </a:r>
          </a:p>
          <a:p>
            <a:r>
              <a:rPr lang="it-IT" dirty="0"/>
              <a:t>37 Talvolta ho la strana </a:t>
            </a:r>
            <a:r>
              <a:rPr lang="it-IT" dirty="0" err="1"/>
              <a:t>sensa</a:t>
            </a:r>
            <a:r>
              <a:rPr lang="it-IT" dirty="0"/>
              <a:t> Non traggo quasi mai piacere dalla vita. 0 1 2 3</a:t>
            </a:r>
          </a:p>
          <a:p>
            <a:r>
              <a:rPr lang="it-IT" dirty="0"/>
              <a:t>zione che parti del mio corpo</a:t>
            </a:r>
          </a:p>
          <a:p>
            <a:r>
              <a:rPr lang="it-IT" dirty="0"/>
              <a:t>sembrino come se fossero morte o come se non fossero mie. 0 1 2 3</a:t>
            </a:r>
          </a:p>
          <a:p>
            <a:r>
              <a:rPr lang="it-IT" dirty="0"/>
              <a:t>38 Mi arrabbio facilmente. 0 1 2 3</a:t>
            </a:r>
          </a:p>
          <a:p>
            <a:r>
              <a:rPr lang="it-IT" dirty="0"/>
              <a:t>39 Non ho limiti quando si tratta di fare cose pericolose.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49DAC6A-89FE-4926-8574-8EB07DEAD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122872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215EE965-6909-4289-A86E-823B02B1F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40 Per essere onesto, sono semplicemente più importante delle</a:t>
            </a:r>
          </a:p>
          <a:p>
            <a:r>
              <a:rPr lang="it-IT" dirty="0"/>
              <a:t>altre persone. 0 1 2 3</a:t>
            </a:r>
          </a:p>
          <a:p>
            <a:r>
              <a:rPr lang="it-IT" dirty="0"/>
              <a:t>41 Creo storie che si dà il caso che siano completamente false. 0 1 2 3</a:t>
            </a:r>
          </a:p>
          <a:p>
            <a:r>
              <a:rPr lang="it-IT" dirty="0"/>
              <a:t>42 La gente spesso dice che faccio delle cose di cui io non mi</a:t>
            </a:r>
          </a:p>
          <a:p>
            <a:r>
              <a:rPr lang="it-IT" dirty="0"/>
              <a:t>ricordo per nulla. 0 1 2 3</a:t>
            </a:r>
          </a:p>
          <a:p>
            <a:r>
              <a:rPr lang="it-IT" dirty="0"/>
              <a:t>43 Faccio delle cose affinché le persone debbano ammirarmi per</a:t>
            </a:r>
          </a:p>
          <a:p>
            <a:r>
              <a:rPr lang="it-IT" dirty="0"/>
              <a:t>forza. 0 1 2 3</a:t>
            </a:r>
          </a:p>
          <a:p>
            <a:r>
              <a:rPr lang="it-IT" dirty="0"/>
              <a:t>44 È strano, ma a volte oggetti usuali sembrano avere una forma</a:t>
            </a:r>
          </a:p>
          <a:p>
            <a:r>
              <a:rPr lang="it-IT" dirty="0"/>
              <a:t>diversa dalla solita. 0 1 2 3</a:t>
            </a:r>
          </a:p>
          <a:p>
            <a:r>
              <a:rPr lang="it-IT" dirty="0"/>
              <a:t>45 Non ho reazioni emotive verso le cose particolarmente</a:t>
            </a:r>
          </a:p>
          <a:p>
            <a:r>
              <a:rPr lang="it-IT" dirty="0"/>
              <a:t>durature. 0 1 2 3</a:t>
            </a:r>
          </a:p>
          <a:p>
            <a:r>
              <a:rPr lang="it-IT" dirty="0"/>
              <a:t>46 Mi riesce difficile interrompere un'attività, anche quando</a:t>
            </a:r>
          </a:p>
          <a:p>
            <a:r>
              <a:rPr lang="it-IT" dirty="0"/>
              <a:t>è il momento di farlo. 0 1 2 3</a:t>
            </a:r>
          </a:p>
          <a:p>
            <a:r>
              <a:rPr lang="it-IT" dirty="0"/>
              <a:t>47 Non sono bravo/a </a:t>
            </a:r>
            <a:r>
              <a:rPr lang="it-IT" dirty="0" err="1"/>
              <a:t>a</a:t>
            </a:r>
            <a:r>
              <a:rPr lang="it-IT" dirty="0"/>
              <a:t> fare piani per il futuro. 0 1 2 3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B049B245-2188-4BC1-B04E-9959B745C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621845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F04E9109-1FA6-4B28-A60E-02A40195E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 </a:t>
            </a:r>
          </a:p>
          <a:p>
            <a:r>
              <a:rPr lang="it-IT" dirty="0"/>
              <a:t> </a:t>
            </a:r>
          </a:p>
          <a:p>
            <a:r>
              <a:rPr lang="it-IT" sz="2000" dirty="0"/>
              <a:t>48 Faccio un sacco di cose che gli altri considerano pericolose. 0 1 2 3</a:t>
            </a:r>
          </a:p>
          <a:p>
            <a:r>
              <a:rPr lang="it-IT" sz="2000" dirty="0"/>
              <a:t>49 La gente mi dice che mi focalizzo troppo su dettagli</a:t>
            </a:r>
          </a:p>
          <a:p>
            <a:r>
              <a:rPr lang="it-IT" sz="2000" dirty="0"/>
              <a:t>trascurabili. 0 1 2 3</a:t>
            </a:r>
          </a:p>
          <a:p>
            <a:r>
              <a:rPr lang="it-IT" sz="2000" dirty="0"/>
              <a:t>50 Mi preoccupo un sacco di essere solo/a. 0 1 2 3</a:t>
            </a:r>
          </a:p>
          <a:p>
            <a:r>
              <a:rPr lang="it-IT" sz="2000" dirty="0"/>
              <a:t>51 Mi sono perso/a delle cose perché ero impegnato nel cercare di</a:t>
            </a:r>
          </a:p>
          <a:p>
            <a:r>
              <a:rPr lang="it-IT" sz="2000" dirty="0"/>
              <a:t>svolgere quello che stavo facendo nel modo esatto. 0 1 2 3</a:t>
            </a:r>
          </a:p>
          <a:p>
            <a:r>
              <a:rPr lang="it-IT" sz="2000" dirty="0"/>
              <a:t>52 Spesso i miei pensieri non hanno senso per gli altri. 0 1 2 3</a:t>
            </a:r>
          </a:p>
          <a:p>
            <a:r>
              <a:rPr lang="it-IT" sz="2000" dirty="0"/>
              <a:t>53 Spesso invento delle cose su di me affinché mi aiutino a</a:t>
            </a:r>
          </a:p>
          <a:p>
            <a:r>
              <a:rPr lang="it-IT" sz="2000" dirty="0"/>
              <a:t>ottenere quello che voglio.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3B576875-30A8-4601-A3AC-C3E02FE68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711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4) Paura di non farcela o di fallire.  </a:t>
            </a:r>
          </a:p>
          <a:p>
            <a:r>
              <a:rPr lang="it-IT" dirty="0"/>
              <a:t>5) Paura che gli altri non accetteranno il cambiamento ("non li posso tradire", "mi abbandoneranno").</a:t>
            </a:r>
          </a:p>
          <a:p>
            <a:r>
              <a:rPr lang="it-IT" dirty="0"/>
              <a:t>6) Paura di non accettarsi dopo il cambiamento ("non sarei più lo stesso" "sarebbe tutta una finzione").</a:t>
            </a:r>
          </a:p>
          <a:p>
            <a:r>
              <a:rPr lang="it-IT" dirty="0"/>
              <a:t>7) Rigidità caratteriale o bassa tolleranza alla frustrazione.</a:t>
            </a:r>
          </a:p>
          <a:p>
            <a:r>
              <a:rPr lang="it-IT" dirty="0"/>
              <a:t> 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4E09CC0-DD7E-4798-BA07-77BE2FF91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54 Vedere che altre persone vengono ferite non mi tocca per nulla. 0 1 2 3</a:t>
            </a:r>
          </a:p>
          <a:p>
            <a:r>
              <a:rPr lang="it-IT" sz="2000" dirty="0"/>
              <a:t>55 Spesso la gente mi guarda come se avessi detto qualcosa di</a:t>
            </a:r>
          </a:p>
          <a:p>
            <a:r>
              <a:rPr lang="it-IT" sz="2000" dirty="0"/>
              <a:t>davvero bizzarro. 0 1 2 3</a:t>
            </a:r>
          </a:p>
          <a:p>
            <a:r>
              <a:rPr lang="it-IT" sz="2000" dirty="0"/>
              <a:t>56 Le persone non si rendono conto che le sto adulando per</a:t>
            </a:r>
          </a:p>
          <a:p>
            <a:r>
              <a:rPr lang="it-IT" sz="2000" dirty="0"/>
              <a:t>ottenere qualcosa. 0 1 2 3</a:t>
            </a:r>
          </a:p>
          <a:p>
            <a:r>
              <a:rPr lang="it-IT" sz="2000" dirty="0"/>
              <a:t>57 Piuttosto che essere solo/a, preferirei avere una relazione</a:t>
            </a:r>
          </a:p>
          <a:p>
            <a:r>
              <a:rPr lang="it-IT" sz="2000" dirty="0"/>
              <a:t>insoddisfacente. 0 1 2 3</a:t>
            </a:r>
          </a:p>
          <a:p>
            <a:r>
              <a:rPr lang="it-IT" sz="2000" dirty="0"/>
              <a:t>58 Di solito penso prima di agire. 0 1 2 3</a:t>
            </a:r>
          </a:p>
          <a:p>
            <a:r>
              <a:rPr lang="it-IT" sz="2000" dirty="0"/>
              <a:t>59 Spesso vedo delle immagini irreali molto vivide quando mi sto</a:t>
            </a:r>
          </a:p>
          <a:p>
            <a:r>
              <a:rPr lang="it-IT" sz="2000" dirty="0"/>
              <a:t>addormentando o mi sto svegliando.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106ECFF-237E-497C-AF13-081BC0E1E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8148904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DFBE49D-F95F-47A1-BD2A-C5BE03A14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60 Continuo ad approcciare le cose allo stesso modo, anche</a:t>
            </a:r>
          </a:p>
          <a:p>
            <a:r>
              <a:rPr lang="it-IT" dirty="0"/>
              <a:t>quando questo non funziona. 0 1 2 3</a:t>
            </a:r>
          </a:p>
          <a:p>
            <a:r>
              <a:rPr lang="it-IT" dirty="0"/>
              <a:t>61 Sono </a:t>
            </a:r>
            <a:r>
              <a:rPr lang="it-IT" dirty="0" err="1"/>
              <a:t>insoddisfattissimo</a:t>
            </a:r>
            <a:r>
              <a:rPr lang="it-IT" dirty="0"/>
              <a:t>/a di me. 0 1 2 3</a:t>
            </a:r>
          </a:p>
          <a:p>
            <a:r>
              <a:rPr lang="it-IT" dirty="0"/>
              <a:t>62 Ho reazioni emotive più forti della maggior parte delle altre</a:t>
            </a:r>
          </a:p>
          <a:p>
            <a:r>
              <a:rPr lang="it-IT" dirty="0"/>
              <a:t>persone. 0 1 2 3</a:t>
            </a:r>
          </a:p>
          <a:p>
            <a:r>
              <a:rPr lang="it-IT" dirty="0"/>
              <a:t>63 Faccio quello che le </a:t>
            </a:r>
            <a:r>
              <a:rPr lang="it-IT" dirty="0" err="1"/>
              <a:t>aItre</a:t>
            </a:r>
            <a:r>
              <a:rPr lang="it-IT" dirty="0"/>
              <a:t> persone mi dicono di fare. 0 1 2 3</a:t>
            </a:r>
          </a:p>
          <a:p>
            <a:r>
              <a:rPr lang="it-IT" dirty="0"/>
              <a:t>64 Non sopporto di essere lasciato da solo/a, anche per poche ore. 0 1 2 3</a:t>
            </a:r>
          </a:p>
          <a:p>
            <a:r>
              <a:rPr lang="it-IT" dirty="0"/>
              <a:t>65 Ho qualità eccezionali che pochi altri possiedono. 0 1 2 3</a:t>
            </a:r>
          </a:p>
          <a:p>
            <a:r>
              <a:rPr lang="it-IT" dirty="0"/>
              <a:t>66 Il futuro mi sembra davvero senza speranza. 0 1 2 3</a:t>
            </a:r>
          </a:p>
          <a:p>
            <a:r>
              <a:rPr lang="it-IT" dirty="0"/>
              <a:t>67 Mi piace assumermi dei rischi. 0 1 2 3</a:t>
            </a:r>
          </a:p>
          <a:p>
            <a:r>
              <a:rPr lang="it-IT" dirty="0"/>
              <a:t>68 Non riesco a raggiungere degli obiettivi perché altre cose</a:t>
            </a:r>
          </a:p>
          <a:p>
            <a:r>
              <a:rPr lang="it-IT" dirty="0"/>
              <a:t>catturano la mia attenzione. 0 1 2 3</a:t>
            </a:r>
          </a:p>
          <a:p>
            <a:r>
              <a:rPr lang="it-IT" dirty="0"/>
              <a:t>69 Quando voglio fare qualcosa di potenzialmente rischioso non</a:t>
            </a:r>
          </a:p>
          <a:p>
            <a:r>
              <a:rPr lang="it-IT" dirty="0"/>
              <a:t>permetto che questo mi fermi. 0 1 2 3</a:t>
            </a:r>
          </a:p>
          <a:p>
            <a:r>
              <a:rPr lang="it-IT" dirty="0"/>
              <a:t>70 Gli altri sembrano ritenere che io sia un po’ strano o insolito. 0 1 2 3</a:t>
            </a:r>
          </a:p>
          <a:p>
            <a:r>
              <a:rPr lang="it-IT" dirty="0"/>
              <a:t>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31B3612-BA2C-4294-B64B-9295327A7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375784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133BF9AD-7624-4D36-A449-CBC9EEFCC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  <a:p>
            <a:r>
              <a:rPr lang="it-IT" dirty="0"/>
              <a:t>71 I miei pensieri sono strani e imprevedibili. 0 1 2 3</a:t>
            </a:r>
          </a:p>
          <a:p>
            <a:r>
              <a:rPr lang="it-IT" dirty="0"/>
              <a:t>72 Non m’importa dei sentimenti delle altre persone. 0 1 2 3</a:t>
            </a:r>
          </a:p>
          <a:p>
            <a:r>
              <a:rPr lang="it-IT" dirty="0"/>
              <a:t>73 Nella vita devi pestare i piedi a un po’ di persone per ottenere</a:t>
            </a:r>
          </a:p>
          <a:p>
            <a:r>
              <a:rPr lang="it-IT" dirty="0"/>
              <a:t>quello che vuoi. 0 1 2 3</a:t>
            </a:r>
          </a:p>
          <a:p>
            <a:r>
              <a:rPr lang="it-IT" dirty="0"/>
              <a:t>74 Adoro ottenere l’attenzione delle altre persone. 0 1 2 3</a:t>
            </a:r>
          </a:p>
          <a:p>
            <a:r>
              <a:rPr lang="it-IT" dirty="0"/>
              <a:t>75 Faccio l’impossibile per evitare qualsiasi attività di gruppo. 0 1 2 3</a:t>
            </a:r>
          </a:p>
          <a:p>
            <a:r>
              <a:rPr lang="it-IT" dirty="0"/>
              <a:t>76 So essere subdolo/a se questo significa ottenere ciò che voglio. 0 1 2 3</a:t>
            </a:r>
          </a:p>
          <a:p>
            <a:r>
              <a:rPr lang="it-IT" dirty="0"/>
              <a:t>77 A volte, quando guardo un oggetto familiare, in qualche modo è</a:t>
            </a:r>
          </a:p>
          <a:p>
            <a:r>
              <a:rPr lang="it-IT" dirty="0"/>
              <a:t>come se lo vedessi per la prima volta. 0 1 2 3</a:t>
            </a:r>
          </a:p>
          <a:p>
            <a:r>
              <a:rPr lang="it-IT" dirty="0"/>
              <a:t>78 Mi riesce difficile passare da un’attività a un’altra. 0 1 2 3</a:t>
            </a:r>
          </a:p>
          <a:p>
            <a:r>
              <a:rPr lang="it-IT" dirty="0"/>
              <a:t>79 Mi preoccupo molto per cose terribili che potrebbero accadere. 0 1 2 3</a:t>
            </a:r>
          </a:p>
          <a:p>
            <a:r>
              <a:rPr lang="it-IT" dirty="0"/>
              <a:t>80 Ho difficoltà a cambiare il modo in cui sto facendo qualcosa</a:t>
            </a:r>
          </a:p>
          <a:p>
            <a:r>
              <a:rPr lang="it-IT" dirty="0"/>
              <a:t>anche se ciò che sto facendo non sta andando bene. 0 1 2 3</a:t>
            </a:r>
          </a:p>
          <a:p>
            <a:r>
              <a:rPr lang="it-IT" dirty="0"/>
              <a:t>81 Il mondo sarebbe senz’altro migliore se fossi morto/a.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3977D98D-B3C5-4FE1-84FD-7C97A783F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45536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EE7887F9-B2B0-4F1C-99FD-C2B00E7E5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82 Mi tengo a distanza dalle persone. 0 1 2 3</a:t>
            </a:r>
          </a:p>
          <a:p>
            <a:r>
              <a:rPr lang="it-IT" dirty="0"/>
              <a:t>83 Spesso non riesco a controllare quello che penso. 0 1 2 3</a:t>
            </a:r>
          </a:p>
          <a:p>
            <a:r>
              <a:rPr lang="it-IT" dirty="0"/>
              <a:t>84 Non divento emotivo/a. 0 1 2 3</a:t>
            </a:r>
          </a:p>
          <a:p>
            <a:r>
              <a:rPr lang="it-IT" dirty="0"/>
              <a:t>85 Mi risento se mi si dice quello che devo fare, anche se sono i</a:t>
            </a:r>
          </a:p>
          <a:p>
            <a:r>
              <a:rPr lang="it-IT" dirty="0"/>
              <a:t>responsabili a farlo. 0 1 2 3</a:t>
            </a:r>
          </a:p>
          <a:p>
            <a:r>
              <a:rPr lang="it-IT" dirty="0"/>
              <a:t>86 Mi vergogno così tanto dei molti modi meschini con cui ho</a:t>
            </a:r>
          </a:p>
          <a:p>
            <a:r>
              <a:rPr lang="it-IT" dirty="0"/>
              <a:t>deluso le persone. 0 1 2 3</a:t>
            </a:r>
          </a:p>
          <a:p>
            <a:r>
              <a:rPr lang="it-IT" dirty="0"/>
              <a:t>87 Evito di fare qualsiasi cosa che possa essere anche solo un po’</a:t>
            </a:r>
          </a:p>
          <a:p>
            <a:r>
              <a:rPr lang="it-IT" dirty="0"/>
              <a:t>rischiosa.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0F59D7A-AC38-4132-82A7-E4363E442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449910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03465C56-8578-412B-8287-867BD48CC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88 Ho difficoltà a perseguire scopi specifici anche solo per brevi</a:t>
            </a:r>
          </a:p>
          <a:p>
            <a:r>
              <a:rPr lang="it-IT" dirty="0"/>
              <a:t>periodi di tempo. 0 1 2 3</a:t>
            </a:r>
          </a:p>
          <a:p>
            <a:r>
              <a:rPr lang="it-IT" dirty="0"/>
              <a:t>89 Preferisco tenere il romanticismo fuori dalla mia vita. 0 1 2 3</a:t>
            </a:r>
          </a:p>
          <a:p>
            <a:r>
              <a:rPr lang="it-IT" dirty="0"/>
              <a:t>90 Non farei mai del male a un’altra persona. 0 1 2 3</a:t>
            </a:r>
          </a:p>
          <a:p>
            <a:r>
              <a:rPr lang="it-IT" dirty="0"/>
              <a:t>91 Non manifesto intensamente le emozioni. 0 1 2 3</a:t>
            </a:r>
          </a:p>
          <a:p>
            <a:r>
              <a:rPr lang="it-IT" dirty="0"/>
              <a:t>92 Sono molto irritabile. 0 1 2 3</a:t>
            </a:r>
          </a:p>
          <a:p>
            <a:r>
              <a:rPr lang="it-IT" dirty="0"/>
              <a:t>93 Spesso mi preoccupo che avverrà qualcosa di brutto a causa di</a:t>
            </a:r>
          </a:p>
          <a:p>
            <a:r>
              <a:rPr lang="it-IT" dirty="0"/>
              <a:t>errori che ho commesso in passato. 0 1 2 3</a:t>
            </a:r>
          </a:p>
          <a:p>
            <a:r>
              <a:rPr lang="it-IT" dirty="0"/>
              <a:t>94 Ho delle capacità insolite, come per esempio sapere</a:t>
            </a:r>
          </a:p>
          <a:p>
            <a:r>
              <a:rPr lang="it-IT" dirty="0"/>
              <a:t>esattamente ciò che uno sta pensando. 0 1 2 3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1A5D9A3C-288B-428C-A374-CF857D05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53897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662FFB46-8CFC-44E8-BE97-71C154AB7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Sempre</a:t>
            </a:r>
          </a:p>
          <a:p>
            <a:r>
              <a:rPr lang="it-IT" dirty="0"/>
              <a:t> </a:t>
            </a:r>
          </a:p>
          <a:p>
            <a:r>
              <a:rPr lang="it-IT" dirty="0"/>
              <a:t>Item</a:t>
            </a:r>
          </a:p>
          <a:p>
            <a:r>
              <a:rPr lang="it-IT" dirty="0"/>
              <a:t>95 Quando penso al futuro, divento molto preoccupato/a. 0 1 2 3</a:t>
            </a:r>
          </a:p>
          <a:p>
            <a:r>
              <a:rPr lang="it-IT" dirty="0"/>
              <a:t>96 Raramente mi </a:t>
            </a:r>
            <a:r>
              <a:rPr lang="it-IT" dirty="0" err="1"/>
              <a:t>preccupo</a:t>
            </a:r>
            <a:r>
              <a:rPr lang="it-IT" dirty="0"/>
              <a:t> per qualcosa. 0 1 2 3</a:t>
            </a:r>
          </a:p>
          <a:p>
            <a:r>
              <a:rPr lang="it-IT" dirty="0"/>
              <a:t>97 Trovo piacevole essere innamorato/a. 0 1 2 3</a:t>
            </a:r>
          </a:p>
          <a:p>
            <a:r>
              <a:rPr lang="it-IT" dirty="0"/>
              <a:t>98 Preferisco andare sul sicuro piuttosto che assumermi dei rischi</a:t>
            </a:r>
          </a:p>
          <a:p>
            <a:r>
              <a:rPr lang="it-IT" dirty="0"/>
              <a:t>non necessari. 0 1 2 3</a:t>
            </a:r>
          </a:p>
          <a:p>
            <a:r>
              <a:rPr lang="it-IT" dirty="0"/>
              <a:t>99 Talvolta ho sentito cose che gli altri non erano in grado di</a:t>
            </a:r>
          </a:p>
          <a:p>
            <a:r>
              <a:rPr lang="it-IT" dirty="0"/>
              <a:t>sentire. 0 1 2 3</a:t>
            </a:r>
          </a:p>
          <a:p>
            <a:r>
              <a:rPr lang="it-IT" dirty="0"/>
              <a:t>100 Mi fisso su certe cose e non riesco a smettere. 0 1 2 3</a:t>
            </a:r>
          </a:p>
          <a:p>
            <a:r>
              <a:rPr lang="it-IT" dirty="0"/>
              <a:t>101 La gente mi dice che è difficile conoscere ciò che provo.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2F873A0-D430-4EDA-98D3-8D6C7DDA4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5890268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F00E270E-41F9-455A-A20B-03E76DC62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102 Sono una persona altamente emotiva. 0 1 2 3</a:t>
            </a:r>
          </a:p>
          <a:p>
            <a:r>
              <a:rPr lang="it-IT" dirty="0"/>
              <a:t>103 Se solo potessero, gli altri si approfitterebbero di me. 0 1 2 3</a:t>
            </a:r>
          </a:p>
          <a:p>
            <a:r>
              <a:rPr lang="it-IT" dirty="0"/>
              <a:t>104 Spesso mi sento come un/una fallito/a. 0 1 2 3</a:t>
            </a:r>
          </a:p>
          <a:p>
            <a:r>
              <a:rPr lang="it-IT" dirty="0"/>
              <a:t>105 Se qualcosa che faccio non è assolutamente perfetta,</a:t>
            </a:r>
          </a:p>
          <a:p>
            <a:r>
              <a:rPr lang="it-IT" dirty="0"/>
              <a:t>semplicemente è inaccettabile. 0 1 2 3</a:t>
            </a:r>
          </a:p>
          <a:p>
            <a:r>
              <a:rPr lang="it-IT" dirty="0"/>
              <a:t>106 Spesso ho esperienze insolite, come avvertire la presenza di</a:t>
            </a:r>
          </a:p>
          <a:p>
            <a:r>
              <a:rPr lang="it-IT" dirty="0"/>
              <a:t>qualcuno che non c’è realmente. 0 1 2 3</a:t>
            </a:r>
          </a:p>
          <a:p>
            <a:r>
              <a:rPr lang="it-IT" dirty="0"/>
              <a:t>107 Sono bravo a far fare alle persone ciò che voglio che facciano. 0 1 2 3</a:t>
            </a:r>
          </a:p>
          <a:p>
            <a:r>
              <a:rPr lang="it-IT" dirty="0"/>
              <a:t>108 Interrompo le relazioni se iniziano a diventare intime. 0 1 2 3</a:t>
            </a:r>
          </a:p>
          <a:p>
            <a:r>
              <a:rPr lang="it-IT" dirty="0"/>
              <a:t>109 Mi preoccupo sempre di qualcosa. 0 1 2 3</a:t>
            </a:r>
          </a:p>
          <a:p>
            <a:r>
              <a:rPr lang="it-IT" dirty="0"/>
              <a:t>110 Mi preoccupo pressoché di tutto. 0 1 2 3</a:t>
            </a:r>
          </a:p>
          <a:p>
            <a:r>
              <a:rPr lang="it-IT" dirty="0"/>
              <a:t>111 Mi piace distinguermi dalla massa.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D1B1B91-B42C-44AB-9805-DD7B24FC1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3043359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B8A15FB7-414E-4BAB-A4A3-D2EB7078D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112 Ogni tanto un po’ di rischio non mi dispiace. 0 1 2 3</a:t>
            </a:r>
          </a:p>
          <a:p>
            <a:r>
              <a:rPr lang="it-IT" dirty="0"/>
              <a:t>113 Il mio comportamento è spesso spavaldo e cattura l’attenzione</a:t>
            </a:r>
          </a:p>
          <a:p>
            <a:r>
              <a:rPr lang="it-IT" dirty="0"/>
              <a:t>delle persone. 0 1 2 3</a:t>
            </a:r>
          </a:p>
          <a:p>
            <a:r>
              <a:rPr lang="it-IT" dirty="0"/>
              <a:t>114 Sono migliore pressoché di chiunque altro. 0 1 2 3</a:t>
            </a:r>
          </a:p>
          <a:p>
            <a:r>
              <a:rPr lang="it-IT" dirty="0"/>
              <a:t>115 Le persone si lamentano del mio bisogno di avere ogni cosa</a:t>
            </a:r>
          </a:p>
          <a:p>
            <a:r>
              <a:rPr lang="it-IT" dirty="0"/>
              <a:t>completamente organizzata. 0 1 2 3</a:t>
            </a:r>
          </a:p>
          <a:p>
            <a:r>
              <a:rPr lang="it-IT" dirty="0"/>
              <a:t>116 Mi assicuro sempre di vendicarmi delle persone che mi hanno</a:t>
            </a:r>
          </a:p>
          <a:p>
            <a:r>
              <a:rPr lang="it-IT" dirty="0"/>
              <a:t>fatto un torto. 0 1 2 3</a:t>
            </a:r>
          </a:p>
          <a:p>
            <a:r>
              <a:rPr lang="it-IT" dirty="0"/>
              <a:t>117 Sto sempre in guardia per qualcuno che prova a imbrogliarmi o</a:t>
            </a:r>
          </a:p>
          <a:p>
            <a:r>
              <a:rPr lang="it-IT" dirty="0"/>
              <a:t>a farmi del male. 0 1 2 3</a:t>
            </a:r>
          </a:p>
          <a:p>
            <a:r>
              <a:rPr lang="it-IT" dirty="0"/>
              <a:t>118 Trovo difficile mantenere la mia mente concentrata su ciò che è</a:t>
            </a:r>
          </a:p>
          <a:p>
            <a:r>
              <a:rPr lang="it-IT" dirty="0"/>
              <a:t>necessario fare. 0 1 2 3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A1D831B-930C-4BE6-954F-60132BD76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4596150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0F641606-4F88-4842-B159-3A155A7EA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268799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119 Parlo molto del suicidio. 0 1 2 3</a:t>
            </a:r>
          </a:p>
          <a:p>
            <a:r>
              <a:rPr lang="it-IT" dirty="0"/>
              <a:t>120 Non sono granché interessato/a ad avere relazioni sessuali. 0 1 2 3</a:t>
            </a:r>
          </a:p>
          <a:p>
            <a:r>
              <a:rPr lang="it-IT" dirty="0"/>
              <a:t>121 Persevero un sacco nelle cose. 0 1 2 3</a:t>
            </a:r>
          </a:p>
          <a:p>
            <a:r>
              <a:rPr lang="it-IT" dirty="0"/>
              <a:t>122 Divento emotivo/a facilmente, spesso per un motivo da poco. 0 1 2 3</a:t>
            </a:r>
          </a:p>
          <a:p>
            <a:r>
              <a:rPr lang="it-IT" dirty="0"/>
              <a:t>123 Insisto per la perfezione assoluta in tutto ciò che faccio, anche</a:t>
            </a:r>
          </a:p>
          <a:p>
            <a:r>
              <a:rPr lang="it-IT" dirty="0"/>
              <a:t>se questo fa impazzire le altre persone. 0 1 2 3</a:t>
            </a:r>
          </a:p>
          <a:p>
            <a:r>
              <a:rPr lang="it-IT" dirty="0"/>
              <a:t>124 Non mi sento quasi mai felice delle mie attività quotidiane. 0 1 2 3</a:t>
            </a:r>
          </a:p>
          <a:p>
            <a:r>
              <a:rPr lang="it-IT" dirty="0"/>
              <a:t>125 Sviolinare gli altri mi aiuta a ottenere ciò che voglio. 0 1 2 3</a:t>
            </a:r>
          </a:p>
          <a:p>
            <a:r>
              <a:rPr lang="it-IT" dirty="0"/>
              <a:t>126 A volte c’è bisogno di fare affermazioni esagerate per fare</a:t>
            </a:r>
          </a:p>
          <a:p>
            <a:r>
              <a:rPr lang="it-IT" dirty="0"/>
              <a:t>strada. 0 1 2 3</a:t>
            </a:r>
          </a:p>
          <a:p>
            <a:r>
              <a:rPr lang="it-IT" dirty="0"/>
              <a:t>127 Temo il restare solo nella vita più di qualsiasi altra cosa. 0 1 2 3</a:t>
            </a:r>
          </a:p>
          <a:p>
            <a:r>
              <a:rPr lang="it-IT" dirty="0"/>
              <a:t>128 Persevero nel fare le cose in un certo modo, anche quando è</a:t>
            </a:r>
          </a:p>
          <a:p>
            <a:r>
              <a:rPr lang="it-IT" dirty="0"/>
              <a:t>chiaro che non funzionerà. 0 1 2 3</a:t>
            </a:r>
          </a:p>
          <a:p>
            <a:r>
              <a:rPr lang="it-IT" dirty="0"/>
              <a:t>129 Spesso sono piuttosto noncurante delle mie e delle altrui cose. 0 1 2 3</a:t>
            </a:r>
          </a:p>
          <a:p>
            <a:r>
              <a:rPr lang="it-IT" dirty="0"/>
              <a:t>130 Sono una persona molto ansiosa. 0 1 2 3</a:t>
            </a:r>
          </a:p>
          <a:p>
            <a:r>
              <a:rPr lang="it-IT" dirty="0"/>
              <a:t>131 Le persone sono sostanzialmente degne di fiducia.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04607DC-A3A0-4870-9DF5-A9B86A93E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630194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77DF5B8D-5676-4F05-8E47-C5457B18F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132 Vengo distratto/a facilmente. 0 1 2 3</a:t>
            </a:r>
          </a:p>
          <a:p>
            <a:r>
              <a:rPr lang="it-IT" dirty="0"/>
              <a:t>133 Sembra che io venga sempre trattato/a ingiustamente dagli altri. 0 1 2 3</a:t>
            </a:r>
          </a:p>
          <a:p>
            <a:r>
              <a:rPr lang="it-IT" dirty="0"/>
              <a:t>134 Non esito a barare se questo può farmi fare strada. 0 1 2 3</a:t>
            </a:r>
          </a:p>
          <a:p>
            <a:r>
              <a:rPr lang="it-IT" dirty="0"/>
              <a:t>135 Controllo le cose diverse volte per assicurarmi che siano</a:t>
            </a:r>
          </a:p>
          <a:p>
            <a:r>
              <a:rPr lang="it-IT" dirty="0"/>
              <a:t>perfette. 0 1 2 3</a:t>
            </a:r>
          </a:p>
          <a:p>
            <a:r>
              <a:rPr lang="it-IT" dirty="0"/>
              <a:t>136 Non mi piace passare il tempo con gli altri. 0 1 2 3</a:t>
            </a:r>
          </a:p>
          <a:p>
            <a:r>
              <a:rPr lang="it-IT" dirty="0"/>
              <a:t>137 Mi sento obbligato/a </a:t>
            </a:r>
            <a:r>
              <a:rPr lang="it-IT" dirty="0" err="1"/>
              <a:t>a</a:t>
            </a:r>
            <a:r>
              <a:rPr lang="it-IT" dirty="0"/>
              <a:t> continuare le cose anche quando ha</a:t>
            </a:r>
          </a:p>
          <a:p>
            <a:r>
              <a:rPr lang="it-IT" dirty="0"/>
              <a:t>poco senso fare così. 0 1 2 3</a:t>
            </a:r>
          </a:p>
          <a:p>
            <a:r>
              <a:rPr lang="it-IT" dirty="0"/>
              <a:t>138 Non so mai dove andranno le mie emozioni da un momento</a:t>
            </a:r>
          </a:p>
          <a:p>
            <a:r>
              <a:rPr lang="it-IT" dirty="0"/>
              <a:t>all’altro. 0 1 2 3</a:t>
            </a:r>
          </a:p>
          <a:p>
            <a:r>
              <a:rPr lang="it-IT" dirty="0"/>
              <a:t>139 Ho visto cose che non c’erano realmente. 0 1 2 3</a:t>
            </a:r>
          </a:p>
          <a:p>
            <a:r>
              <a:rPr lang="it-IT" dirty="0"/>
              <a:t>140 Per me è importante che le cose siano fatte in un certo modo. 0 1 2 3</a:t>
            </a:r>
          </a:p>
          <a:p>
            <a:r>
              <a:rPr lang="it-IT" dirty="0"/>
              <a:t>141 Mi aspetto sempre che accada il peggio. 0 1 2 3</a:t>
            </a:r>
          </a:p>
          <a:p>
            <a:r>
              <a:rPr lang="it-IT" dirty="0"/>
              <a:t>142 Cerco sempre di dire la verità anche quando è difficile. 0 1 2 3</a:t>
            </a:r>
          </a:p>
          <a:p>
            <a:r>
              <a:rPr lang="it-IT" dirty="0"/>
              <a:t>143 Credo che alcune persone possano muovere gli oggetti usando</a:t>
            </a:r>
          </a:p>
          <a:p>
            <a:r>
              <a:rPr lang="it-IT" dirty="0"/>
              <a:t>la loro mente. 0 1 2 3</a:t>
            </a:r>
          </a:p>
          <a:p>
            <a:r>
              <a:rPr lang="it-IT" dirty="0"/>
              <a:t>144 Non riesco a concentrarmi sulle cose molto a lungo. 0 1 2 3</a:t>
            </a:r>
          </a:p>
          <a:p>
            <a:r>
              <a:rPr lang="it-IT" dirty="0"/>
              <a:t>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42D8F42C-E671-41E6-8DA3-0DE95A090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3779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B3BAC1-B54B-CB96-101E-4E7A43BA2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CONTROTRANSFERT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9C5825-D306-6C7C-0562-AD33AD767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8724124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81A9B191-925D-41E4-A104-006355436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145 Mi tengo alla larga dalle relazioni sentimentali. 0 1 2 3</a:t>
            </a:r>
          </a:p>
          <a:p>
            <a:r>
              <a:rPr lang="it-IT" dirty="0"/>
              <a:t>146 Non mi interessa fare amicizie. 0 1 2 3</a:t>
            </a:r>
          </a:p>
          <a:p>
            <a:r>
              <a:rPr lang="it-IT" dirty="0"/>
              <a:t>147 Quando tratto con le persone, dico il meno possibile. 0 1 2 3</a:t>
            </a:r>
          </a:p>
          <a:p>
            <a:r>
              <a:rPr lang="it-IT" dirty="0"/>
              <a:t>148 Sono una persona inutile. 0 1 2 3</a:t>
            </a:r>
          </a:p>
          <a:p>
            <a:r>
              <a:rPr lang="it-IT" dirty="0"/>
              <a:t>149 Farei pressoché di tutto per impedire a una persona di</a:t>
            </a:r>
          </a:p>
          <a:p>
            <a:r>
              <a:rPr lang="it-IT" dirty="0"/>
              <a:t>abbandonarmi. 0 1 2 3</a:t>
            </a:r>
          </a:p>
          <a:p>
            <a:r>
              <a:rPr lang="it-IT" dirty="0"/>
              <a:t>150 A volte riesco a influenzare le altre persone inviando loro i miei</a:t>
            </a:r>
          </a:p>
          <a:p>
            <a:r>
              <a:rPr lang="it-IT" dirty="0"/>
              <a:t>pensieri.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B08FCED-AC11-4F31-B5A4-4EF56F59B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35539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15DA7853-7773-4827-9B22-F2CCBF473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151 La vita mi sembra piuttosto deprimente. 0 1 2 3</a:t>
            </a:r>
          </a:p>
          <a:p>
            <a:r>
              <a:rPr lang="it-IT" sz="2400" dirty="0"/>
              <a:t>152 Penso alle cose in modi talmente strani che per la maggior</a:t>
            </a:r>
          </a:p>
          <a:p>
            <a:r>
              <a:rPr lang="it-IT" sz="2400" dirty="0"/>
              <a:t>parte delle persone non hanno senso. 0 1 2 3</a:t>
            </a:r>
          </a:p>
          <a:p>
            <a:r>
              <a:rPr lang="it-IT" sz="2400" dirty="0"/>
              <a:t>153 Non m’importa se le mie azioni fanno del male agli altri. 0 1 2 3</a:t>
            </a:r>
          </a:p>
          <a:p>
            <a:r>
              <a:rPr lang="it-IT" sz="2400" dirty="0"/>
              <a:t>154 A volte mi sento “controllato/a” da pensieri che appartengono a</a:t>
            </a:r>
          </a:p>
          <a:p>
            <a:r>
              <a:rPr lang="it-IT" sz="2400" dirty="0"/>
              <a:t>qualcun altro. 0 1 2 3</a:t>
            </a:r>
          </a:p>
          <a:p>
            <a:r>
              <a:rPr lang="it-IT" sz="2400" dirty="0"/>
              <a:t>155 Vivo la vita davvero </a:t>
            </a:r>
            <a:r>
              <a:rPr lang="it-IT" sz="2400" dirty="0" err="1"/>
              <a:t>appienissimo</a:t>
            </a:r>
            <a:r>
              <a:rPr lang="it-IT" sz="2400" dirty="0"/>
              <a:t>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DDFE883-DA6D-4232-BCC0-092F2016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068442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B29FEAF-058F-4D2D-898B-02C8CF45B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156 Faccio promesse che non ho davvero intenzione di mantenere. 0 1 2 3</a:t>
            </a:r>
          </a:p>
          <a:p>
            <a:r>
              <a:rPr lang="it-IT" sz="2000" dirty="0"/>
              <a:t>157 Niente sembra farmi sentire bene. 0 1 2 3</a:t>
            </a:r>
          </a:p>
          <a:p>
            <a:r>
              <a:rPr lang="it-IT" sz="2000" dirty="0"/>
              <a:t>158 Vengo irritato/a facilmente da ogni sorta di cose. 0 1 2 3</a:t>
            </a:r>
          </a:p>
          <a:p>
            <a:r>
              <a:rPr lang="it-IT" sz="2000" dirty="0"/>
              <a:t>159 Faccio ciò che voglio senza badare a quanto possa essere</a:t>
            </a:r>
          </a:p>
          <a:p>
            <a:r>
              <a:rPr lang="it-IT" sz="2000" dirty="0"/>
              <a:t>pericoloso. 0 1 2 3</a:t>
            </a:r>
          </a:p>
          <a:p>
            <a:r>
              <a:rPr lang="it-IT" sz="2000" dirty="0"/>
              <a:t>160 Spesso dimentico di pagare i miei conti. 0 1 2 3</a:t>
            </a:r>
          </a:p>
          <a:p>
            <a:r>
              <a:rPr lang="it-IT" sz="2000" dirty="0"/>
              <a:t>161 Non mi piace entrare troppo in intimità con le persone. 0 1 2 3</a:t>
            </a:r>
          </a:p>
          <a:p>
            <a:r>
              <a:rPr lang="it-IT" sz="2000" dirty="0"/>
              <a:t>162 Sono bravo/a </a:t>
            </a:r>
            <a:r>
              <a:rPr lang="it-IT" sz="2000" dirty="0" err="1"/>
              <a:t>a</a:t>
            </a:r>
            <a:r>
              <a:rPr lang="it-IT" sz="2000" dirty="0"/>
              <a:t> raggirare le persone. 0 1 2 3</a:t>
            </a:r>
          </a:p>
          <a:p>
            <a:r>
              <a:rPr lang="it-IT" sz="2000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D5D3139-CEEA-4632-B49A-6BA0A46B0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2943298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B11A6924-990B-42C4-A584-172477EB0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163 Tutto mi sembra inutile. 0 1 2 3</a:t>
            </a:r>
          </a:p>
          <a:p>
            <a:r>
              <a:rPr lang="it-IT" sz="2000" dirty="0"/>
              <a:t>164 Non rischio mai. 0 1 2 3</a:t>
            </a:r>
          </a:p>
          <a:p>
            <a:r>
              <a:rPr lang="it-IT" sz="2000" dirty="0"/>
              <a:t>165 Divento emotivo/a per ogni cosa da poco. 0 1 2 3</a:t>
            </a:r>
          </a:p>
          <a:p>
            <a:r>
              <a:rPr lang="it-IT" sz="2000" dirty="0"/>
              <a:t>166 Se ferisco i sentimenti delle altre persone non è nulla di</a:t>
            </a:r>
          </a:p>
          <a:p>
            <a:r>
              <a:rPr lang="it-IT" sz="2000" dirty="0"/>
              <a:t>eccezionale. 0 1 2 3</a:t>
            </a:r>
          </a:p>
          <a:p>
            <a:r>
              <a:rPr lang="it-IT" sz="2000" dirty="0"/>
              <a:t>167 Non mostro mai le emozioni agli altri. 0 1 2 3</a:t>
            </a:r>
          </a:p>
          <a:p>
            <a:r>
              <a:rPr lang="it-IT" sz="2000" dirty="0"/>
              <a:t>168 Spesso mi sento proprio infelice. 0 1 2 3</a:t>
            </a:r>
          </a:p>
          <a:p>
            <a:r>
              <a:rPr lang="it-IT" sz="2000" dirty="0"/>
              <a:t>169 Non valgo nulla come persona. 0 1 2 3</a:t>
            </a:r>
          </a:p>
          <a:p>
            <a:r>
              <a:rPr lang="it-IT" sz="2000" dirty="0"/>
              <a:t>170 Di solito sono piuttosto ostile.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4C81935-5656-451E-9E43-AA697DF40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948311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6742507B-F1AD-434C-B928-C44AB9F8F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171 Sono “sparito/a” per evitare delle responsabilità. 0 1 2 3</a:t>
            </a:r>
          </a:p>
          <a:p>
            <a:r>
              <a:rPr lang="it-IT" dirty="0"/>
              <a:t>172 Mi è stato detto più di una volta che ho parecchie strane manie</a:t>
            </a:r>
          </a:p>
          <a:p>
            <a:r>
              <a:rPr lang="it-IT" dirty="0"/>
              <a:t>o abitudini. 0 1 2 3</a:t>
            </a:r>
          </a:p>
          <a:p>
            <a:r>
              <a:rPr lang="it-IT" dirty="0"/>
              <a:t>173 Mi piace essere una persona che viene notata. 0 1 2 3</a:t>
            </a:r>
          </a:p>
          <a:p>
            <a:r>
              <a:rPr lang="it-IT" dirty="0"/>
              <a:t>174 Sono sempre timoroso/a o nervoso/a per delle brutte cose che</a:t>
            </a:r>
          </a:p>
          <a:p>
            <a:r>
              <a:rPr lang="it-IT" dirty="0"/>
              <a:t>potrebbero verificarsi. 0 1 2 3</a:t>
            </a:r>
          </a:p>
          <a:p>
            <a:r>
              <a:rPr lang="it-IT" dirty="0"/>
              <a:t>175 Non voglio mai essere solo/a. 0 1 2 3</a:t>
            </a:r>
          </a:p>
          <a:p>
            <a:r>
              <a:rPr lang="it-IT" dirty="0"/>
              <a:t>176 Continuo a cercare di rendere le cose perfette, anche quando le</a:t>
            </a:r>
          </a:p>
          <a:p>
            <a:r>
              <a:rPr lang="it-IT" dirty="0"/>
              <a:t>ho fatte tanto bene quanto è verosimile farle. 0 1 2 3</a:t>
            </a:r>
          </a:p>
          <a:p>
            <a:r>
              <a:rPr lang="it-IT" dirty="0"/>
              <a:t>177 È raro che io abbia la sensazione che le persone che conosco</a:t>
            </a:r>
          </a:p>
          <a:p>
            <a:r>
              <a:rPr lang="it-IT" dirty="0"/>
              <a:t>stiano tentando di approfittarsi di me.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8A27D161-3013-4A11-8BF6-948B2BC95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7719233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E479F290-4AB2-4C35-B610-477BA14E8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178 So che prima o poi mi suiciderò. 0 1 2 3</a:t>
            </a:r>
          </a:p>
          <a:p>
            <a:r>
              <a:rPr lang="it-IT" dirty="0"/>
              <a:t>179 Ho avuto molto più successo pressoché di chiunque altro io</a:t>
            </a:r>
          </a:p>
          <a:p>
            <a:r>
              <a:rPr lang="it-IT" dirty="0"/>
              <a:t>conosca. 0 1 2 3</a:t>
            </a:r>
          </a:p>
          <a:p>
            <a:r>
              <a:rPr lang="it-IT" dirty="0"/>
              <a:t>180 So tirar fuori tutto il mio fascino se mi serve per averla vinta. 0 1 2 3</a:t>
            </a:r>
          </a:p>
          <a:p>
            <a:r>
              <a:rPr lang="it-IT" dirty="0"/>
              <a:t>181 Le mie emozioni sono imprevedibili. 0 1 2 3</a:t>
            </a:r>
          </a:p>
          <a:p>
            <a:r>
              <a:rPr lang="it-IT" dirty="0"/>
              <a:t>182 Non ho a che fare con le persone a meno che non sia</a:t>
            </a:r>
          </a:p>
          <a:p>
            <a:r>
              <a:rPr lang="it-IT" dirty="0"/>
              <a:t>necessario. 0 1 2 3</a:t>
            </a:r>
          </a:p>
          <a:p>
            <a:r>
              <a:rPr lang="it-IT" dirty="0"/>
              <a:t>183 Non mi interessano i problemi delle altre persone. 0 1 2 3</a:t>
            </a:r>
          </a:p>
          <a:p>
            <a:r>
              <a:rPr lang="it-IT" dirty="0"/>
              <a:t>184 Non reagisco molto a cose che sembrano rendere emotivi gli altri. 0 1 2 3</a:t>
            </a:r>
          </a:p>
          <a:p>
            <a:r>
              <a:rPr lang="it-IT" dirty="0"/>
              <a:t>185 Ho svariate abitudini che gli altri trovano eccentriche o strane. 0 1 2 3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FF21931-39AD-4CAE-977E-D9F34D178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08752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AC1C1A2-8FA4-4398-B93E-FA5FAB729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186 Evito gli eventi sociali. 0 1 2 3</a:t>
            </a:r>
          </a:p>
          <a:p>
            <a:r>
              <a:rPr lang="it-IT" dirty="0"/>
              <a:t>187 Merito un trattamento speciale. 0 1 2 3</a:t>
            </a:r>
          </a:p>
          <a:p>
            <a:r>
              <a:rPr lang="it-IT" dirty="0"/>
              <a:t>188 Mi fa davvero arrabbiare quando le persone mi offendono</a:t>
            </a:r>
          </a:p>
          <a:p>
            <a:r>
              <a:rPr lang="it-IT" dirty="0"/>
              <a:t>anche in modo trascurabile. 0 1 2 3</a:t>
            </a:r>
          </a:p>
          <a:p>
            <a:r>
              <a:rPr lang="it-IT" dirty="0"/>
              <a:t>189 Raramente mi entusiasmo per qualcosa. 0 1 2 3</a:t>
            </a:r>
          </a:p>
          <a:p>
            <a:r>
              <a:rPr lang="it-IT" dirty="0"/>
              <a:t>190 Sospetto che persino i miei cosiddetti “amici” mi tradiscano molto. 0 1 2 3</a:t>
            </a:r>
          </a:p>
          <a:p>
            <a:r>
              <a:rPr lang="it-IT" dirty="0"/>
              <a:t>191 Bramo l’attenzione. 0 1 2 3</a:t>
            </a:r>
          </a:p>
          <a:p>
            <a:r>
              <a:rPr lang="it-IT" dirty="0"/>
              <a:t>192 Talvolta penso che qualcun altro stia sottraendo dei pensieri</a:t>
            </a:r>
          </a:p>
          <a:p>
            <a:r>
              <a:rPr lang="it-IT" dirty="0"/>
              <a:t>dalla mia testa. 0 1 2 3</a:t>
            </a:r>
          </a:p>
          <a:p>
            <a:r>
              <a:rPr lang="it-IT" dirty="0"/>
              <a:t>193 Ho periodi in cui mi sento disconnesso/a dal mondo o da me</a:t>
            </a:r>
          </a:p>
          <a:p>
            <a:r>
              <a:rPr lang="it-IT" dirty="0"/>
              <a:t>stesso/a.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DB5A8BA-F0AD-4A49-A7E1-3D59DC81C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4146341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117946F-2052-484B-B581-9D818BC07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it-IT" dirty="0"/>
          </a:p>
          <a:p>
            <a:r>
              <a:rPr lang="it-IT" dirty="0"/>
              <a:t>195 Quando sto facendo delle cose che potrebbero essere</a:t>
            </a:r>
          </a:p>
          <a:p>
            <a:r>
              <a:rPr lang="it-IT" dirty="0"/>
              <a:t>pericolose non penso alla possibilità di farmi male. 0 1 2 3</a:t>
            </a:r>
          </a:p>
          <a:p>
            <a:r>
              <a:rPr lang="it-IT" dirty="0"/>
              <a:t>196 Semplicemente non sopporto che le cose siano fuori dal loro</a:t>
            </a:r>
          </a:p>
          <a:p>
            <a:r>
              <a:rPr lang="it-IT" dirty="0"/>
              <a:t>posto corretto. 0 1 2 3</a:t>
            </a:r>
          </a:p>
          <a:p>
            <a:r>
              <a:rPr lang="it-IT" dirty="0"/>
              <a:t>197 Spesso devo avere a che fare con persone che sono meno</a:t>
            </a:r>
          </a:p>
          <a:p>
            <a:r>
              <a:rPr lang="it-IT" dirty="0"/>
              <a:t>importanti di me. 0 1 2 3</a:t>
            </a:r>
          </a:p>
          <a:p>
            <a:r>
              <a:rPr lang="it-IT" dirty="0"/>
              <a:t>198 Talvolta colpisco le persone per ricordare loro chi comanda. 0 1 2 3</a:t>
            </a:r>
          </a:p>
          <a:p>
            <a:r>
              <a:rPr lang="it-IT" dirty="0"/>
              <a:t>199 Vengo distolto/a da un compito anche da distrazioni</a:t>
            </a:r>
          </a:p>
          <a:p>
            <a:r>
              <a:rPr lang="it-IT" dirty="0"/>
              <a:t>trascurabili. 0 1 2 3</a:t>
            </a:r>
          </a:p>
          <a:p>
            <a:r>
              <a:rPr lang="it-IT" dirty="0"/>
              <a:t>200 Provo piacere a fare apparire stupide le persone in autorità. 0 1 2 3</a:t>
            </a:r>
          </a:p>
          <a:p>
            <a:r>
              <a:rPr lang="it-IT" dirty="0"/>
              <a:t>201 Se non sono in vena, salto gli appuntamenti o gli incontri. 0 1 2 3</a:t>
            </a:r>
          </a:p>
          <a:p>
            <a:r>
              <a:rPr lang="it-IT" dirty="0"/>
              <a:t>202 Cerco di fare ciò che gli altri vogliono che io faccia. 0 1 2 3</a:t>
            </a:r>
          </a:p>
          <a:p>
            <a:r>
              <a:rPr lang="it-IT" dirty="0"/>
              <a:t>203 Preferisco essere solo/a che avere un partner sentimentale</a:t>
            </a:r>
          </a:p>
          <a:p>
            <a:r>
              <a:rPr lang="it-IT" dirty="0"/>
              <a:t>intimo. 0 1 2 3</a:t>
            </a:r>
          </a:p>
          <a:p>
            <a:r>
              <a:rPr lang="it-IT" dirty="0"/>
              <a:t>204 Sono molto impulsivo.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393BA19-EF60-4B99-9775-63761D367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3165930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1F73BA16-06E8-4519-B35A-71E3005829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205 Spesso ho pensieri che per me hanno senso, ma che le altre</a:t>
            </a:r>
          </a:p>
          <a:p>
            <a:r>
              <a:rPr lang="it-IT" sz="2000" dirty="0"/>
              <a:t>persone dicono che sono strani. 0 1 2 3</a:t>
            </a:r>
          </a:p>
          <a:p>
            <a:r>
              <a:rPr lang="it-IT" sz="2000" dirty="0"/>
              <a:t>206 Uso le persone per ottenere ciò che voglio. 0 1 2 3</a:t>
            </a:r>
          </a:p>
          <a:p>
            <a:r>
              <a:rPr lang="it-IT" sz="2000" dirty="0"/>
              <a:t>207 Non vedo il senso di sentirmi in colpa su delle cose che ho fatto</a:t>
            </a:r>
          </a:p>
          <a:p>
            <a:r>
              <a:rPr lang="it-IT" sz="2000" dirty="0"/>
              <a:t>che hanno ferito altre persone. 0 1 2 3</a:t>
            </a:r>
          </a:p>
          <a:p>
            <a:r>
              <a:rPr lang="it-IT" sz="2000" dirty="0"/>
              <a:t>208 La maggior parte delle volte non vedo il senso di essere cordiale. 0 1 2 3</a:t>
            </a:r>
          </a:p>
          <a:p>
            <a:r>
              <a:rPr lang="it-IT" sz="2000" dirty="0"/>
              <a:t>209 Ho avuto alcune esperienze davvero strane che sono molto</a:t>
            </a:r>
          </a:p>
          <a:p>
            <a:r>
              <a:rPr lang="it-IT" sz="2000" dirty="0"/>
              <a:t>difficili da spiegare. 0 1 2 3</a:t>
            </a:r>
          </a:p>
          <a:p>
            <a:r>
              <a:rPr lang="it-IT" sz="2000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74757A8-D5E8-4699-A34A-2C3B88805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2966742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22B47A6-72C4-4759-A7E7-DA7341A54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210 Porto a compimento gli impegni. 0 1 2 3</a:t>
            </a:r>
          </a:p>
          <a:p>
            <a:r>
              <a:rPr lang="it-IT" dirty="0"/>
              <a:t>211 Mi piace attirare l'attenzione su di me. 0 1 2 3</a:t>
            </a:r>
          </a:p>
          <a:p>
            <a:r>
              <a:rPr lang="it-IT" dirty="0"/>
              <a:t>212 Molte volte mi sento in colpa. 0 1 2 3</a:t>
            </a:r>
          </a:p>
          <a:p>
            <a:r>
              <a:rPr lang="it-IT" dirty="0"/>
              <a:t>213 Spesso “mi estraneo” e poi all’improvviso torno presente e mi</a:t>
            </a:r>
          </a:p>
          <a:p>
            <a:r>
              <a:rPr lang="it-IT" dirty="0"/>
              <a:t>rendo conto che è passato un sacco di tempo. 0 1 2 3</a:t>
            </a:r>
          </a:p>
          <a:p>
            <a:r>
              <a:rPr lang="it-IT" dirty="0"/>
              <a:t>214 Mi riesce facile mentire. 0 1 2 3</a:t>
            </a:r>
          </a:p>
          <a:p>
            <a:r>
              <a:rPr lang="it-IT" dirty="0"/>
              <a:t>215 Detesto correre rischi. 0 1 2 3</a:t>
            </a:r>
          </a:p>
          <a:p>
            <a:r>
              <a:rPr lang="it-IT" dirty="0"/>
              <a:t>216 Sono sgradevole e sgarbato/a con chiunque se lo meriti. 0 1 2 3</a:t>
            </a:r>
          </a:p>
          <a:p>
            <a:r>
              <a:rPr lang="it-IT" dirty="0"/>
              <a:t>217 Spesso le cose intorno a me sembrano irreali, o più reali del solito. 0 1 2 3</a:t>
            </a:r>
          </a:p>
          <a:p>
            <a:r>
              <a:rPr lang="it-IT" dirty="0"/>
              <a:t>218 Ingigantisco le cose se è a mio vantaggio. 0 1 2 3</a:t>
            </a:r>
          </a:p>
          <a:p>
            <a:r>
              <a:rPr lang="it-IT" dirty="0"/>
              <a:t>219 Mi riesce facile approfittare degli altri. 0 1 2 3</a:t>
            </a:r>
          </a:p>
          <a:p>
            <a:r>
              <a:rPr lang="it-IT" dirty="0"/>
              <a:t>220 Ho un modo rigoroso di fare le cose. 0 1 2 3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3025984-F9D2-4E27-9DBF-CFCCE3E52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611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DEFINIZIONE DSM-IV-TR e 5 TR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 Un Disturbo di Personalità rappresenta un modello di esperienza interiore e di comportamento che devia marcatamente rispetto alle aspettative della cultura dell’individuo, è pervasivo e inflessibile, esordisce nell’adolescenza o nella prima età adulta, è stabile nel tempo, e determina disagio o menomazione.  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39A444FB-09A1-48E4-9E13-5600B0987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personalità</a:t>
            </a:r>
          </a:p>
          <a:p>
            <a:r>
              <a:rPr lang="it-IT" dirty="0"/>
              <a:t>B. Item del PID-5 C. Punteggio grezzo totale/parziale di </a:t>
            </a:r>
            <a:r>
              <a:rPr lang="it-IT" dirty="0" err="1"/>
              <a:t>facet</a:t>
            </a:r>
            <a:endParaRPr lang="it-IT" dirty="0"/>
          </a:p>
          <a:p>
            <a:r>
              <a:rPr lang="it-IT" dirty="0"/>
              <a:t>D. Punteggio grezzo equivalente di </a:t>
            </a:r>
            <a:r>
              <a:rPr lang="it-IT" dirty="0" err="1"/>
              <a:t>facet</a:t>
            </a:r>
            <a:endParaRPr lang="it-IT" dirty="0"/>
          </a:p>
          <a:p>
            <a:r>
              <a:rPr lang="it-IT" dirty="0"/>
              <a:t>E. Punteggio medio di </a:t>
            </a:r>
            <a:r>
              <a:rPr lang="it-IT" dirty="0" err="1"/>
              <a:t>facet</a:t>
            </a:r>
            <a:endParaRPr lang="it-IT" dirty="0"/>
          </a:p>
          <a:p>
            <a:endParaRPr lang="it-IT" dirty="0"/>
          </a:p>
          <a:p>
            <a:r>
              <a:rPr lang="it-IT" dirty="0"/>
              <a:t>Affettività ridotta 8, 45, 84, 91, 101, 167, 184</a:t>
            </a:r>
          </a:p>
          <a:p>
            <a:r>
              <a:rPr lang="it-IT" dirty="0"/>
              <a:t>Anedonia 1, 23, 26, 30R, 124, 155R, 157, 189</a:t>
            </a:r>
          </a:p>
          <a:p>
            <a:r>
              <a:rPr lang="it-IT" dirty="0"/>
              <a:t>Angoscia di separazione 12, 50, 57, 64, 127, 149, 175</a:t>
            </a:r>
          </a:p>
          <a:p>
            <a:r>
              <a:rPr lang="it-IT" dirty="0"/>
              <a:t>Ansia 79, 93, 95, 96R, 109, 110, 130, 141, 174</a:t>
            </a:r>
          </a:p>
          <a:p>
            <a:r>
              <a:rPr lang="it-IT" dirty="0"/>
              <a:t>Convinzioni ed </a:t>
            </a:r>
            <a:r>
              <a:rPr lang="it-IT" dirty="0" err="1"/>
              <a:t>esperienzeinusuali</a:t>
            </a:r>
            <a:r>
              <a:rPr lang="it-IT" dirty="0"/>
              <a:t> 94, 99, 106, 139, 143, 150, 194, 209</a:t>
            </a:r>
          </a:p>
          <a:p>
            <a:r>
              <a:rPr lang="it-IT" dirty="0" err="1"/>
              <a:t>Depressività</a:t>
            </a:r>
            <a:r>
              <a:rPr lang="it-IT" dirty="0"/>
              <a:t> 27, 61, 66, 81, 86, 104, 119, 148, 151, 163, 168, 169,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AE08437C-A6BB-4B97-99C6-67A51AA82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38590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F4043682-E322-44B7-90E5-A61F324B5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178, 212</a:t>
            </a:r>
          </a:p>
          <a:p>
            <a:r>
              <a:rPr lang="it-IT" dirty="0" err="1"/>
              <a:t>Disregolazione</a:t>
            </a:r>
            <a:r>
              <a:rPr lang="it-IT" dirty="0"/>
              <a:t> percettiva 36, 37, 42, 44, 59, 77, 83, 154, 192, 193, 213, 217</a:t>
            </a:r>
          </a:p>
          <a:p>
            <a:r>
              <a:rPr lang="it-IT" dirty="0"/>
              <a:t>Distraibilità 6, 29, 47, 68, 88, 118, 132, 144, 199</a:t>
            </a:r>
          </a:p>
          <a:p>
            <a:r>
              <a:rPr lang="it-IT" dirty="0"/>
              <a:t>Eccentricità 5, 21, 24, 25, 33, 52, 55, 70, 71, 152, 172,185, 205</a:t>
            </a:r>
          </a:p>
          <a:p>
            <a:r>
              <a:rPr lang="it-IT" dirty="0"/>
              <a:t>Evitamento dell’intimità 89, 97R, 108, 120, 145, 203</a:t>
            </a:r>
          </a:p>
          <a:p>
            <a:r>
              <a:rPr lang="it-IT" dirty="0"/>
              <a:t>Grandiosità 40, 65, 114, 179, 187, 197</a:t>
            </a:r>
          </a:p>
          <a:p>
            <a:r>
              <a:rPr lang="it-IT" dirty="0"/>
              <a:t>Impulsività 4, 16, 17, 22, 58R, 204</a:t>
            </a:r>
          </a:p>
          <a:p>
            <a:r>
              <a:rPr lang="it-IT" dirty="0"/>
              <a:t>Inganno 41, 53, 56, 76, 126, 134, 142R, 206, 214, 218</a:t>
            </a:r>
          </a:p>
          <a:p>
            <a:r>
              <a:rPr lang="it-IT" dirty="0"/>
              <a:t>Insensibilità 11, 13, 19, 54, 72, 73, 90R, 153, 166, 183, 198, 200,</a:t>
            </a:r>
          </a:p>
          <a:p>
            <a:r>
              <a:rPr lang="it-IT" dirty="0"/>
              <a:t>207, 208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A1D1FB9-38C3-4654-9732-CEE9962B9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6429271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184FE1F-32FE-4365-8EBF-FC5A48A98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Irresponsabilità 31, 129, 156, 160, 171, 201, 210R</a:t>
            </a:r>
          </a:p>
          <a:p>
            <a:r>
              <a:rPr lang="it-IT" dirty="0"/>
              <a:t>Labilità emotiva 18, 62, 102, 122, 138, 165, 181</a:t>
            </a:r>
          </a:p>
          <a:p>
            <a:r>
              <a:rPr lang="it-IT" dirty="0" err="1"/>
              <a:t>Manipolatorietà</a:t>
            </a:r>
            <a:r>
              <a:rPr lang="it-IT" dirty="0"/>
              <a:t> 107, 125, 162, 180, 219</a:t>
            </a:r>
          </a:p>
          <a:p>
            <a:r>
              <a:rPr lang="it-IT" dirty="0"/>
              <a:t>Ostilità 28, 32, 38, 85, 92, 116, 158, 170, 188, 216</a:t>
            </a:r>
          </a:p>
          <a:p>
            <a:r>
              <a:rPr lang="it-IT" dirty="0"/>
              <a:t>Perfezionismo rigido 34, 49, 105, 115, 123, 135, 140, 176, 196, 220</a:t>
            </a:r>
          </a:p>
          <a:p>
            <a:r>
              <a:rPr lang="it-IT" dirty="0"/>
              <a:t>Perseverazione 46, 51, 60, 78, 80, 100, 121, 128, 137</a:t>
            </a:r>
          </a:p>
          <a:p>
            <a:r>
              <a:rPr lang="it-IT" dirty="0"/>
              <a:t>Ricerca di attenzione 14, 43, 74, 111, 113, 173, 191, 211</a:t>
            </a:r>
          </a:p>
          <a:p>
            <a:r>
              <a:rPr lang="it-IT" dirty="0"/>
              <a:t>Ritiro 10, 20, 75, 82, 136, 146, 147, 161, 182, 186</a:t>
            </a:r>
          </a:p>
          <a:p>
            <a:r>
              <a:rPr lang="it-IT" dirty="0"/>
              <a:t>Sospettosità 2, 103, 117, 131R, 133, 177R, 190</a:t>
            </a:r>
          </a:p>
          <a:p>
            <a:r>
              <a:rPr lang="it-IT" dirty="0"/>
              <a:t>Sottomissione 9, 15, 63, 202</a:t>
            </a:r>
          </a:p>
          <a:p>
            <a:r>
              <a:rPr lang="it-IT" dirty="0"/>
              <a:t>Tendenza a correre rischi 3, 7R, 35R, 39, 48, 67, 69, 87R, 98R, 112, 159, 164R,</a:t>
            </a:r>
          </a:p>
          <a:p>
            <a:r>
              <a:rPr lang="it-IT" dirty="0"/>
              <a:t>195, 215R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38DB6D5-EFD6-43F9-BE92-06558CFC5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6999879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CB25E5D9-59A1-47B4-9867-AB9029B2B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A. Dominio di tratto di personalità</a:t>
            </a:r>
          </a:p>
          <a:p>
            <a:r>
              <a:rPr lang="it-IT" dirty="0"/>
              <a:t>B. Scale delle </a:t>
            </a:r>
            <a:r>
              <a:rPr lang="it-IT" dirty="0" err="1"/>
              <a:t>facet</a:t>
            </a:r>
            <a:r>
              <a:rPr lang="it-IT" dirty="0"/>
              <a:t> del PID-5 che contribuiscono maggiormente al dominio</a:t>
            </a:r>
          </a:p>
          <a:p>
            <a:r>
              <a:rPr lang="it-IT" dirty="0"/>
              <a:t>C. Totale dei punteggi medi di </a:t>
            </a:r>
            <a:r>
              <a:rPr lang="it-IT" dirty="0" err="1"/>
              <a:t>facet</a:t>
            </a:r>
            <a:r>
              <a:rPr lang="it-IT" dirty="0"/>
              <a:t> (dalla colonna </a:t>
            </a:r>
            <a:r>
              <a:rPr lang="it-IT" dirty="0" err="1"/>
              <a:t>Edella</a:t>
            </a:r>
            <a:r>
              <a:rPr lang="it-IT" dirty="0"/>
              <a:t> Tabella delle </a:t>
            </a:r>
            <a:r>
              <a:rPr lang="it-IT" dirty="0" err="1"/>
              <a:t>facet</a:t>
            </a:r>
            <a:r>
              <a:rPr lang="it-IT" dirty="0"/>
              <a:t>)</a:t>
            </a:r>
          </a:p>
          <a:p>
            <a:r>
              <a:rPr lang="it-IT" dirty="0"/>
              <a:t>D. Media totale dei punteggi di </a:t>
            </a:r>
            <a:r>
              <a:rPr lang="it-IT" dirty="0" err="1"/>
              <a:t>facet</a:t>
            </a:r>
            <a:r>
              <a:rPr lang="it-IT" dirty="0"/>
              <a:t> (Il</a:t>
            </a:r>
          </a:p>
          <a:p>
            <a:r>
              <a:rPr lang="it-IT" dirty="0"/>
              <a:t>totale della colonna C di questa tabella diviso per 3 [cioè, il numero di scale</a:t>
            </a:r>
          </a:p>
          <a:p>
            <a:r>
              <a:rPr lang="it-IT" dirty="0"/>
              <a:t>elencate in colonna B]).</a:t>
            </a:r>
          </a:p>
          <a:p>
            <a:r>
              <a:rPr lang="it-IT" dirty="0"/>
              <a:t> </a:t>
            </a:r>
          </a:p>
          <a:p>
            <a:r>
              <a:rPr lang="it-IT" dirty="0"/>
              <a:t>Affettività negativa Labilità emotiva, Ansia, Angoscia di separazione</a:t>
            </a:r>
          </a:p>
          <a:p>
            <a:r>
              <a:rPr lang="it-IT" dirty="0"/>
              <a:t>Distacco Ritiro, Anedonia, Evitamento dell’intimità</a:t>
            </a:r>
          </a:p>
          <a:p>
            <a:r>
              <a:rPr lang="it-IT" dirty="0"/>
              <a:t>Antagonismo </a:t>
            </a:r>
            <a:r>
              <a:rPr lang="it-IT" dirty="0" err="1"/>
              <a:t>Manipolatorietà</a:t>
            </a:r>
            <a:r>
              <a:rPr lang="it-IT" dirty="0"/>
              <a:t>, Inganno, Grandiosità</a:t>
            </a:r>
          </a:p>
          <a:p>
            <a:r>
              <a:rPr lang="it-IT" dirty="0"/>
              <a:t>Disinibizione Irresponsabilità, Impulsività, Distraibilità</a:t>
            </a:r>
          </a:p>
          <a:p>
            <a:r>
              <a:rPr lang="it-IT" dirty="0" err="1"/>
              <a:t>Psicoticismo</a:t>
            </a:r>
            <a:r>
              <a:rPr lang="it-IT" dirty="0"/>
              <a:t> Convinzioni ed esperienze inusuali, Eccentricità,</a:t>
            </a:r>
          </a:p>
          <a:p>
            <a:r>
              <a:rPr lang="it-IT" dirty="0" err="1"/>
              <a:t>Disregolazione</a:t>
            </a:r>
            <a:r>
              <a:rPr lang="it-IT" dirty="0"/>
              <a:t> percettiva</a:t>
            </a:r>
          </a:p>
          <a:p>
            <a:r>
              <a:rPr lang="it-IT" dirty="0"/>
              <a:t> </a:t>
            </a:r>
          </a:p>
          <a:p>
            <a:r>
              <a:rPr lang="it-IT" dirty="0"/>
              <a:t>Istruzioni per il clinico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3D9D049D-CBA3-4320-8764-507A12D24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1800591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68F1F36C-A883-4459-9041-742E3B469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L’Inventario di personalità per il DSM-5 (PID-5) – Adulto è una scala autosomministrata per la valutazione della personalità composta da 220 item per soggetti maggiori di 18 anni. Valuta 25 </a:t>
            </a:r>
            <a:r>
              <a:rPr lang="it-IT" dirty="0" err="1"/>
              <a:t>facet</a:t>
            </a:r>
            <a:r>
              <a:rPr lang="it-IT" dirty="0"/>
              <a:t> di tratto di personalità, ovvero Affettività ridotta, Anedonia, Angoscia di</a:t>
            </a:r>
          </a:p>
          <a:p>
            <a:r>
              <a:rPr lang="it-IT" dirty="0"/>
              <a:t>separazione, Ansia, Convinzioni ed esperienze inusuali, </a:t>
            </a:r>
            <a:r>
              <a:rPr lang="it-IT" dirty="0" err="1"/>
              <a:t>Depressività</a:t>
            </a:r>
            <a:r>
              <a:rPr lang="it-IT" dirty="0"/>
              <a:t>, </a:t>
            </a:r>
            <a:r>
              <a:rPr lang="it-IT" dirty="0" err="1"/>
              <a:t>Disregolazione</a:t>
            </a:r>
            <a:r>
              <a:rPr lang="it-IT" dirty="0"/>
              <a:t> percettiva, Distraibilità, Eccentricità, Evitamento dell’intimità, Grandiosità, Impulsività, Inganno, Insensibilità, Irresponsabilità, Labilità emotiva, </a:t>
            </a:r>
            <a:r>
              <a:rPr lang="it-IT" dirty="0" err="1"/>
              <a:t>Manipolatorietà</a:t>
            </a:r>
            <a:r>
              <a:rPr lang="it-IT" dirty="0"/>
              <a:t>, Ostilità, Perfezionismo</a:t>
            </a:r>
          </a:p>
          <a:p>
            <a:r>
              <a:rPr lang="it-IT" dirty="0"/>
              <a:t>rigido, Perseverazione, Ricerca di attenzione, Ritiro, Sospettosità, Sottomissione, Tendenza a correre rischi,</a:t>
            </a:r>
          </a:p>
          <a:p>
            <a:endParaRPr lang="it-IT" dirty="0"/>
          </a:p>
          <a:p>
            <a:r>
              <a:rPr lang="it-IT" dirty="0"/>
              <a:t> Ogni </a:t>
            </a:r>
            <a:r>
              <a:rPr lang="it-IT" dirty="0" err="1"/>
              <a:t>facet</a:t>
            </a:r>
            <a:r>
              <a:rPr lang="it-IT" dirty="0"/>
              <a:t> di </a:t>
            </a:r>
            <a:r>
              <a:rPr lang="it-IT" dirty="0" err="1"/>
              <a:t>trattoha</a:t>
            </a:r>
            <a:r>
              <a:rPr lang="it-IT" dirty="0"/>
              <a:t> tra 4 e 14 item. Si possono combinare specifiche triplette di </a:t>
            </a:r>
            <a:r>
              <a:rPr lang="it-IT" dirty="0" err="1"/>
              <a:t>facet</a:t>
            </a:r>
            <a:r>
              <a:rPr lang="it-IT" dirty="0"/>
              <a:t> (gruppi di tre) per ottenere indici dei 5 maggiori domini di tratto</a:t>
            </a:r>
          </a:p>
          <a:p>
            <a:r>
              <a:rPr lang="it-IT" dirty="0"/>
              <a:t>ovvero Affettività negativa, Distacco, Antagonismo, Disinibizione e </a:t>
            </a:r>
            <a:r>
              <a:rPr lang="it-IT" dirty="0" err="1"/>
              <a:t>Psicoticismo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dirty="0"/>
              <a:t> La scala deve essere compilata dal soggetto (</a:t>
            </a:r>
            <a:r>
              <a:rPr lang="it-IT" dirty="0" err="1"/>
              <a:t>lapersona</a:t>
            </a:r>
            <a:r>
              <a:rPr lang="it-IT" dirty="0"/>
              <a:t> assistita) prima della visita con il clinico. Ogni item richiede al soggetto di valutare quanto accuratamente ogni affermazione</a:t>
            </a:r>
          </a:p>
          <a:p>
            <a:r>
              <a:rPr lang="it-IT" dirty="0"/>
              <a:t>lo descrive in generale.</a:t>
            </a:r>
          </a:p>
          <a:p>
            <a:endParaRPr lang="it-IT" dirty="0"/>
          </a:p>
          <a:p>
            <a:r>
              <a:rPr lang="it-IT" dirty="0"/>
              <a:t>Scoring e interpretazione</a:t>
            </a:r>
          </a:p>
          <a:p>
            <a:r>
              <a:rPr lang="it-IT" dirty="0"/>
              <a:t>Ogni item è valutato su una scala a 4 punti. Le possibilità di risposta per gli item sono: 0 = Sempre o spesso falso, 1= Talvolta o abbastanza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CAC6D178-9787-4790-8988-3E41781B1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4731944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CDC3A270-3D33-4F6B-AF4C-F30010067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falso, 2= Talvolta o abbastanza vero, 3 = Sempre o spesso vero. </a:t>
            </a:r>
          </a:p>
          <a:p>
            <a:endParaRPr lang="it-IT" dirty="0"/>
          </a:p>
          <a:p>
            <a:r>
              <a:rPr lang="it-IT" dirty="0"/>
              <a:t>Gli item 7, 30, 35, 58, 87, 90, 96, 97, 98, 131, 142, 155,164, 177, 210 e 215 vengono codificati all’inverso prima di inserirli nel conteggio dei punteggi (vedi istruzioni precedenti).</a:t>
            </a:r>
          </a:p>
          <a:p>
            <a:endParaRPr lang="it-IT" dirty="0"/>
          </a:p>
          <a:p>
            <a:r>
              <a:rPr lang="it-IT" dirty="0"/>
              <a:t>I punteggi degli item di ciascuna </a:t>
            </a:r>
            <a:r>
              <a:rPr lang="it-IT" dirty="0" err="1"/>
              <a:t>facet</a:t>
            </a:r>
            <a:r>
              <a:rPr lang="it-IT" dirty="0"/>
              <a:t> di tratto devono essere sommati e inseriti nell’apposita casella del punteggio grezzo di </a:t>
            </a:r>
            <a:r>
              <a:rPr lang="it-IT" dirty="0" err="1"/>
              <a:t>facet</a:t>
            </a:r>
            <a:r>
              <a:rPr lang="it-IT" dirty="0"/>
              <a:t>.</a:t>
            </a:r>
          </a:p>
          <a:p>
            <a:r>
              <a:rPr lang="it-IT" dirty="0"/>
              <a:t>Inoltre, al clinico viene chiesto di calcolare ed utilizzare i punteggi medi di ogni </a:t>
            </a:r>
            <a:r>
              <a:rPr lang="it-IT" dirty="0" err="1"/>
              <a:t>facet</a:t>
            </a:r>
            <a:r>
              <a:rPr lang="it-IT" dirty="0"/>
              <a:t> e di ogni dominio. I punteggi medi riducono il punteggio generale e i punteggi di ogni dominio in una scala a 4 punti, il che permette al clinico di considerare le disfunzioni di personalità del soggetto in accordo con le norme osservate.1 Il punteggio medio di ogni </a:t>
            </a:r>
            <a:r>
              <a:rPr lang="it-IT" dirty="0" err="1"/>
              <a:t>facet</a:t>
            </a:r>
            <a:r>
              <a:rPr lang="it-IT" dirty="0"/>
              <a:t> è calcolato dividendo il </a:t>
            </a:r>
            <a:r>
              <a:rPr lang="it-IT" dirty="0" err="1"/>
              <a:t>punteggiogrezzo</a:t>
            </a:r>
            <a:r>
              <a:rPr lang="it-IT" dirty="0"/>
              <a:t> della </a:t>
            </a:r>
            <a:r>
              <a:rPr lang="it-IT" dirty="0" err="1"/>
              <a:t>facet</a:t>
            </a:r>
            <a:r>
              <a:rPr lang="it-IT" dirty="0"/>
              <a:t> per il numero degli item della </a:t>
            </a:r>
            <a:r>
              <a:rPr lang="it-IT" dirty="0" err="1"/>
              <a:t>facet</a:t>
            </a:r>
            <a:r>
              <a:rPr lang="it-IT" dirty="0"/>
              <a:t> (per es., se a tutti agli item appartenenti ad “Anedonia” viene data risposta “Talvolta</a:t>
            </a:r>
          </a:p>
          <a:p>
            <a:r>
              <a:rPr lang="it-IT" dirty="0"/>
              <a:t>o abbastanza vero”, il punteggio medio della </a:t>
            </a:r>
            <a:r>
              <a:rPr lang="it-IT" dirty="0" err="1"/>
              <a:t>facet</a:t>
            </a:r>
            <a:r>
              <a:rPr lang="it-IT" dirty="0"/>
              <a:t> sarà 16/8 = 2, il che indica una moderata anedonia). I punteggi medi dei domini sono calcolati sommando e facendo poi la media dei punteggi delle 3 </a:t>
            </a:r>
            <a:r>
              <a:rPr lang="it-IT" dirty="0" err="1"/>
              <a:t>facet</a:t>
            </a:r>
            <a:r>
              <a:rPr lang="it-IT" dirty="0"/>
              <a:t> che contribuiscono maggiormente allo specifico</a:t>
            </a:r>
          </a:p>
          <a:p>
            <a:r>
              <a:rPr lang="it-IT" dirty="0"/>
              <a:t>dominio.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0B7F260-72EA-4290-9D2D-062FA99E0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008081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718C931-35D0-4AF3-99DB-F71B2E0A0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dirty="0"/>
              <a:t>Per esempio, se i punteggi medi di </a:t>
            </a:r>
            <a:r>
              <a:rPr lang="it-IT" sz="2400" dirty="0" err="1"/>
              <a:t>facet</a:t>
            </a:r>
            <a:r>
              <a:rPr lang="it-IT" sz="2400" dirty="0"/>
              <a:t> di Labilità emotiva, Ansia e Angoscia di separazione (le scale che contribuiscono maggiormente al dominio Affettività negativa) sono tutti uguali a 2, allora la somma sarà 6 e il punteggio medio di dominio sarà 6/3 = 2. Più elevati sono i punteggi, maggiore è la disfunzione nello specifico dominio o </a:t>
            </a:r>
            <a:r>
              <a:rPr lang="it-IT" sz="2400" dirty="0" err="1"/>
              <a:t>facet</a:t>
            </a:r>
            <a:r>
              <a:rPr lang="it-IT" sz="2400" dirty="0"/>
              <a:t> di tratto di personalità.</a:t>
            </a:r>
          </a:p>
          <a:p>
            <a:r>
              <a:rPr lang="it-IT" sz="2400" dirty="0"/>
              <a:t>Nota. Se non è stata data risposta a più del 25% degli item all’interno di una </a:t>
            </a:r>
            <a:r>
              <a:rPr lang="it-IT" sz="2400" dirty="0" err="1"/>
              <a:t>facet</a:t>
            </a:r>
            <a:r>
              <a:rPr lang="it-IT" sz="2400" dirty="0"/>
              <a:t> di tratto, il punteggio della </a:t>
            </a:r>
            <a:r>
              <a:rPr lang="it-IT" sz="2400" dirty="0" err="1"/>
              <a:t>facet</a:t>
            </a:r>
            <a:r>
              <a:rPr lang="it-IT" sz="2400" dirty="0"/>
              <a:t> corrispondente non dovrebbe essere utilizzato. Per questo motivo, il soggetto va incoraggiato a rispondere a tutti gli item della scala.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14AEEB2-15F1-48BE-9D0B-F26A5A219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6297876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2B29BCB-638B-4F2C-AAD0-39E950981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400" dirty="0"/>
              <a:t>In ogni caso, se non è stata data risposta al 25% o meno degli item per una </a:t>
            </a:r>
            <a:r>
              <a:rPr lang="it-IT" sz="2400" dirty="0" err="1"/>
              <a:t>facet</a:t>
            </a:r>
            <a:r>
              <a:rPr lang="it-IT" sz="2400" dirty="0"/>
              <a:t> specifica, si calcola il punteggio equivalente sommando </a:t>
            </a:r>
            <a:r>
              <a:rPr lang="it-IT" sz="2400" dirty="0" err="1"/>
              <a:t>innanzituttoil</a:t>
            </a:r>
            <a:r>
              <a:rPr lang="it-IT" sz="2400" dirty="0"/>
              <a:t> numero di item a cui è stata data risposta per ottenere un punteggio grezzo parziale. Successivamente, si moltiplica il punteggio grezzo parziale per il numero totale degli item che contribuiscono a quella </a:t>
            </a:r>
            <a:r>
              <a:rPr lang="it-IT" sz="2400" dirty="0" err="1"/>
              <a:t>facet</a:t>
            </a:r>
            <a:r>
              <a:rPr lang="it-IT" sz="2400" dirty="0"/>
              <a:t> (ossia 4-14). Infine, si divide il risultato per il numero degli item a cui è stata effettivamente data risposta, in modo da ottenere il punteggio totale equivalente o un punteggio grezzo di dominio.</a:t>
            </a:r>
          </a:p>
          <a:p>
            <a:r>
              <a:rPr lang="it-IT" sz="2400" dirty="0"/>
              <a:t>Punteggio equivalente = punteggio grezzo parziale x numero di item numero degli item a cui è stata data risposta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B2E18800-BD28-4B8A-9719-C20035E25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35706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A52A7208-2FB1-4A23-A534-6F3A06B2B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Frequenza d’utilizzo</a:t>
            </a:r>
          </a:p>
          <a:p>
            <a:r>
              <a:rPr lang="it-IT" dirty="0"/>
              <a:t>Al fine di monitorare nel tempo i cambiamenti nella gravità delle disfunzioni nella personalità del soggetto, la scala dovrebbe essere</a:t>
            </a:r>
          </a:p>
          <a:p>
            <a:r>
              <a:rPr lang="it-IT" dirty="0"/>
              <a:t>compilata a intervalli regolari come indicato clinicamente, in base alla stabilità dei sintomi del soggetto e allo stato del trattamento.</a:t>
            </a:r>
          </a:p>
          <a:p>
            <a:r>
              <a:rPr lang="it-IT" dirty="0"/>
              <a:t>Punteggi costantemente elevati in un particolare dominio possono indicare </a:t>
            </a:r>
            <a:r>
              <a:rPr lang="it-IT" dirty="0" err="1"/>
              <a:t>indicare</a:t>
            </a:r>
            <a:r>
              <a:rPr lang="it-IT" dirty="0"/>
              <a:t> sintomi significativi e aree problematiche per il</a:t>
            </a:r>
          </a:p>
          <a:p>
            <a:r>
              <a:rPr lang="it-IT" dirty="0"/>
              <a:t>soggetto, che potrebbero giustificare un’ulteriore valutazione, trattamento e follow-up. Il giudizio clinico dovrebbe guidare il processo</a:t>
            </a:r>
          </a:p>
          <a:p>
            <a:r>
              <a:rPr lang="it-IT" dirty="0"/>
              <a:t>decisionale.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77F0248-2F9D-4FB0-BACF-523965109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3517354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568ADA9-9B50-46EF-A0A6-7F9262E61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400" dirty="0"/>
              <a:t>Frequenza d’utilizzo</a:t>
            </a:r>
          </a:p>
          <a:p>
            <a:r>
              <a:rPr lang="it-IT" sz="2400" dirty="0"/>
              <a:t>Al fine di monitorare nel tempo i cambiamenti nella gravità delle disfunzioni nella personalità del soggetto, la scala dovrebbe essere</a:t>
            </a:r>
          </a:p>
          <a:p>
            <a:r>
              <a:rPr lang="it-IT" sz="2400" dirty="0"/>
              <a:t>compilata a intervalli regolari come indicato clinicamente, in base alla stabilità dei sintomi del soggetto e allo stato del trattamento.</a:t>
            </a:r>
          </a:p>
          <a:p>
            <a:r>
              <a:rPr lang="it-IT" sz="2400" dirty="0"/>
              <a:t>Punteggi costantemente elevati in un particolare dominio possono indicare </a:t>
            </a:r>
            <a:r>
              <a:rPr lang="it-IT" sz="2400" dirty="0" err="1"/>
              <a:t>indicare</a:t>
            </a:r>
            <a:r>
              <a:rPr lang="it-IT" sz="2400" dirty="0"/>
              <a:t> sintomi significativi e aree problematiche per il</a:t>
            </a:r>
          </a:p>
          <a:p>
            <a:r>
              <a:rPr lang="it-IT" sz="2400" dirty="0"/>
              <a:t>soggetto, che potrebbero giustificare un’ulteriore valutazione, trattamento e follow-up. Il giudizio clinico dovrebbe guidare il processo</a:t>
            </a:r>
          </a:p>
          <a:p>
            <a:r>
              <a:rPr lang="it-IT" sz="2400" dirty="0"/>
              <a:t>decisionale.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4420AC4-A82C-494B-843C-5A0D97C53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7407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 strani o eccentrici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Il </a:t>
            </a:r>
            <a:r>
              <a:rPr lang="it-IT" b="1" dirty="0"/>
              <a:t>Disturbo Paranoide di Personalità</a:t>
            </a:r>
            <a:r>
              <a:rPr lang="it-IT" dirty="0"/>
              <a:t> è un quadro caratterizzato da sfiducia e sospettosità, per cui le motivazioni degli altri vengono interpretate come malevole 0,5-2%.</a:t>
            </a:r>
          </a:p>
          <a:p>
            <a:r>
              <a:rPr lang="it-IT" b="1" dirty="0"/>
              <a:t>Il Disturbo Schizoide di Personalità </a:t>
            </a:r>
            <a:r>
              <a:rPr lang="it-IT" dirty="0"/>
              <a:t>è un quadro caratterizzato da distacco dalle relazioni sociali e da una gamma ristretta di espressività emotiva.</a:t>
            </a:r>
          </a:p>
          <a:p>
            <a:r>
              <a:rPr lang="it-IT" b="1" dirty="0"/>
              <a:t>Il Disturbo </a:t>
            </a:r>
            <a:r>
              <a:rPr lang="it-IT" b="1" dirty="0" err="1"/>
              <a:t>Schizotipico</a:t>
            </a:r>
            <a:r>
              <a:rPr lang="it-IT" b="1" dirty="0"/>
              <a:t> di Personalità</a:t>
            </a:r>
            <a:r>
              <a:rPr lang="it-IT" dirty="0"/>
              <a:t> è un quadro caratterizzato da distorsioni cognitive o percettive, ed eccentricità nel comportamento. 3%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8CF242D8-5C29-7132-A5E7-AFC925B67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L'Appendice 3 del DSM-5 (Manuale Diagnostico e Statistico dei Disturbi Mentali, Quinta Edizione) riguarda il "Modello Alternativo dei Disturbi di Personalità". Questo modello è stato sviluppato come un sistema alternativo di diagnosi dei disturbi di personalità, ponendo l'accento su una valutazione più sfumata e dimensionale, piuttosto che categoriale. Ecco una panoramica della valutazione del funzionamento della personalità in questo contesto: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### Valutazione del Funzionamento della Personalità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Modello Alternativo dei Disturbi di Personalità del DSM-5 include una valutazione del funzionamento della personalità che si basa su due elementi principali: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**Livello di Funzionamento della Personalità (LPFS - Level of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Functioning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Scale):**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**Identità:** Valutazione della percezione di sé e delle proprie emozioni.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**Auto-direzione:** Capacità di perseguire obiettivi coerenti e significativi e di riflettere sui propri comportamenti.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**Empatia:** Capacità di comprendere e apprezzare le esperienze e i sentimenti altrui.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**Intimità:** Capacità di stabilire relazioni intime e vicine con gli altri.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Il funzionamento in queste aree viene valutato su una scala da 0 a 4: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- 0: Funzionamento adeguato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- 1: Lievi difficoltà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- 2: Difficoltà moderate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- 3: Difficoltà gravi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- 4: Difficoltà estreme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19384A4C-33DC-909C-A282-4870DE0F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4867421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C2AF85E4-9D1F-5446-17DD-3E9346824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**Tratti Patologici di Personalità:**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I tratti patologici di personalità sono organizzati in cinque ampi domini: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**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Affectivity</a:t>
            </a:r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Negativa:** Emozioni spiacevoli frequenti, come ansia e depressione.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**Distacco:** Evitamento sociale ed emotivo.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**Antagonismo:** Comportamenti ostili verso gli altri.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**Disinibizione:** Impulsività e mancanza di autodisciplina.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 **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Psicotismo</a:t>
            </a:r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:** Percezioni ed esperienze insolite.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Ogni dominio include diversi tratti specifici, che vengono valutati in termini di gravità e frequenza.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### Processo di Valutazione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**Valutazione Clinica:**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La valutazione del livello di funzionamento della personalità e dei tratti patologici viene effettuata attraverso interviste cliniche, questionari e osservazioni comportamentali.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**Interpretazione e Diagnosi:**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6CC3FB8-52C3-FC17-BB35-A6806475E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6444663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BDF6773-6298-30E2-558E-6DB5DBAB3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I clinici utilizzano le informazioni raccolte per determinare la presenza di un disturbo di personalità specifico, basandosi sia sul livello di funzionamento della personalità sia sui tratti patologici presenti.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- Una diagnosi di disturbo di personalità richiede una significativa compromissione nel funzionamento della personalità e la presenza di tratti patologici persistenti.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### Vantaggi del Modello Alternativo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**Dimensionale vs. Categoriale:** Questo approccio dimensionale consente una valutazione più sfumata e continua dei disturbi di personalità rispetto all'approccio categoriale tradizionale.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**Individualizzazione:** Permette una comprensione più approfondita e personalizzata dei problemi di personalità di un individuo.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**Flessibilità:** Facilita l'identificazione di cambiamenti nel funzionamento della personalità nel tempo e può guidare interventi terapeutici mirati.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### Critiche e Limitazioni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**Complessità:** La valutazione può essere più complessa e richiedere più tempo rispetto all'approccio categoriale tradizionale.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**Accettazione Clinica:** Non tutti i clinici sono formati o pronti ad adottare questo modello, e potrebbe esserci una resistenza al cambiamento.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conclusione, l'Appendice 3 del DSM-5 offre un approccio alternativo e dettagliato per la valutazione dei disturbi di personalità, ponendo l'accento su una comprensione più sfumata e dimensionale dei problemi di personalità. Questo può portare a diagnosi più precise e interventi terapeutici più efficaci.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303937D-158E-5D84-87E6-E76648EE7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379407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6369E85-5D18-DD9F-7837-8CB322030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PID-5 si riferisce all'Inventario dei Disturbi di Personalità nella sua quinta edizione (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Inventory for DSM-5), uno strumento utilizzato per valutare i tratti di personalità patologici in linea con il Modello Alternativo per i Disturbi di Personalità (AMPD) presentato nel DSM-5.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PID-5 è costituito da un questionario che misura vari tratti di personalità patologici. Questi tratti sono raggruppati in cinque domini principali: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**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Emotional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Dysregulation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(Instabilità Emotiva)**: Questo dominio include tratti come l'ansia, la labilità emotiva, la depressione e la separazione affettiva. Riguarda la difficoltà a gestire e regolare le emozioni.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**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Antagonism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(Antagonismo)**: Questo dominio comprende tratti come il comportamento manipolativo, la grandiosità, l'inganno e la tendenza a intimidire gli altri. Si focalizza su atteggiamenti ostili e antagonisti verso gli altri.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CB34210-DA12-6FD5-D719-14CA36602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3828112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4666B24-CDF0-702B-AAE2-6ECB8E2E5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**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Detachment</a:t>
            </a:r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(Distacco)**: Include tratti come la riservatezza, l'evitamento delle interazioni sociali, l'anedonia e l'introversione. Questo dominio riguarda la tendenza a isolarsi socialmente e a provare un coinvolgimento emotivo ridotto nelle relazioni.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**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Disinhibition</a:t>
            </a:r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(Disinibizione)**: Comprende tratti come l'impulsività, la ricerca di emozioni forti, la noncuranza e la mancanza di responsabilità. Questo dominio riflette la difficoltà a mantenere un comportamento disciplinato e controllato.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**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Psychoticism</a:t>
            </a:r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Psicoticismo</a:t>
            </a:r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)**: Include tratti come le percezioni e le credenze eccentriche, le esperienze cognitive e percettive insolite e i pensieri disorganizzati. Questo dominio si riferisce a caratteristiche che indicano una disconnessione dalla realtà.</a:t>
            </a:r>
          </a:p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it-IT" sz="16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676F182-0FAC-B093-B6AE-12E3118EB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8341971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AE838C8C-AD5D-5BF5-CA41-9EE92B2B9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16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PID-5 viene utilizzato dai clinici per ottenere una comprensione dettagliata dei tratti di personalità patologici di un individuo, che possono contribuire alla diagnosi e al trattamento dei disturbi di personalità. Lo strumento è particolarmente utile per identificare pattern complessi e sfumati che possono non emergere chiaramente attraverso altre misure diagnostiche più tradizionali.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45A508F-AB50-F34E-A3A7-2DD9F01A6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7031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amplificativi, emotivi o imprevedibili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Il </a:t>
            </a:r>
            <a:r>
              <a:rPr lang="it-IT" b="1" dirty="0"/>
              <a:t>Disturbo Antisociale di Personalità</a:t>
            </a:r>
            <a:r>
              <a:rPr lang="it-IT" dirty="0"/>
              <a:t> è un quadro caratterizzato da inosservanza e violazione dei diritti degli altri 3% nei maschi 1% nelle femmine.</a:t>
            </a:r>
          </a:p>
          <a:p>
            <a:r>
              <a:rPr lang="it-IT" dirty="0"/>
              <a:t>Il </a:t>
            </a:r>
            <a:r>
              <a:rPr lang="it-IT" b="1" dirty="0"/>
              <a:t>Disturbo Borderline di Personalità</a:t>
            </a:r>
            <a:r>
              <a:rPr lang="it-IT" dirty="0"/>
              <a:t> è un quadro caratterizzato da instabilità delle relazioni interpersonali, dell’immagine di sé e degli affetti, e da marcata impulsività 2% 4 volte più femmine che maschi.</a:t>
            </a:r>
          </a:p>
          <a:p>
            <a:r>
              <a:rPr lang="it-IT" dirty="0"/>
              <a:t>Il </a:t>
            </a:r>
            <a:r>
              <a:rPr lang="it-IT" b="1" dirty="0"/>
              <a:t>Disturbo Istrionico di Personalità</a:t>
            </a:r>
            <a:r>
              <a:rPr lang="it-IT" dirty="0"/>
              <a:t> è un quadro caratterizzato da emotività eccessiva e da ricerca di attenzione 2-3%.</a:t>
            </a:r>
          </a:p>
          <a:p>
            <a:r>
              <a:rPr lang="it-IT" dirty="0"/>
              <a:t>Il </a:t>
            </a:r>
            <a:r>
              <a:rPr lang="it-IT" b="1" dirty="0"/>
              <a:t>Disturbo Narcisistico di Personalità</a:t>
            </a:r>
            <a:r>
              <a:rPr lang="it-IT" dirty="0"/>
              <a:t> è un quadro caratterizzato da grandiosità, necessità di ammirazione, e mancanza di empatia. 1% molto di più tra i pazienti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ansiosi o paurosi.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endParaRPr lang="it-IT" dirty="0"/>
          </a:p>
          <a:p>
            <a:r>
              <a:rPr lang="it-IT" dirty="0"/>
              <a:t>Il </a:t>
            </a:r>
            <a:r>
              <a:rPr lang="it-IT" b="1" dirty="0"/>
              <a:t>Disturbo Evitante di Personalità</a:t>
            </a:r>
            <a:r>
              <a:rPr lang="it-IT" dirty="0"/>
              <a:t> è un quadro caratterizzato da inibizione, sentimenti di inadeguatezza, e ipersensibilità ai giudizi negativi.1%</a:t>
            </a:r>
          </a:p>
          <a:p>
            <a:r>
              <a:rPr lang="it-IT" dirty="0"/>
              <a:t>Il </a:t>
            </a:r>
            <a:r>
              <a:rPr lang="it-IT" b="1" dirty="0"/>
              <a:t>Disturbo Dipendente di Personalità</a:t>
            </a:r>
            <a:r>
              <a:rPr lang="it-IT" dirty="0"/>
              <a:t> è un quadro caratterizzato da comportamento sottomesso e adesivo legato ad un eccessivo bisogno di essere accuditi. Molto frequente</a:t>
            </a:r>
          </a:p>
          <a:p>
            <a:r>
              <a:rPr lang="it-IT" dirty="0"/>
              <a:t>Il </a:t>
            </a:r>
            <a:r>
              <a:rPr lang="it-IT" b="1" dirty="0"/>
              <a:t>Disturbo </a:t>
            </a:r>
            <a:r>
              <a:rPr lang="it-IT" b="1" dirty="0" err="1"/>
              <a:t>Ossessivo-Compulsivo</a:t>
            </a:r>
            <a:r>
              <a:rPr lang="it-IT" b="1" dirty="0"/>
              <a:t> di Personalità</a:t>
            </a:r>
            <a:r>
              <a:rPr lang="it-IT" dirty="0"/>
              <a:t> è un quadro caratterizzato da preoccupazione per l’ordine, perfezionismo ed esigenze di controllo. 1-3%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4800" b="1" dirty="0"/>
              <a:t>I pazienti frequentemente presentano una concomitanza di Disturbi di Personalità </a:t>
            </a:r>
            <a:r>
              <a:rPr lang="it-IT" sz="4800" b="1"/>
              <a:t>appartenenti anche a </a:t>
            </a:r>
            <a:r>
              <a:rPr lang="it-IT" sz="4800" b="1" dirty="0"/>
              <a:t>gruppi diversi.</a:t>
            </a:r>
            <a:endParaRPr lang="it-IT" sz="4800" dirty="0"/>
          </a:p>
          <a:p>
            <a:endParaRPr lang="it-IT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Francesco Rovetto</a:t>
            </a:r>
          </a:p>
          <a:p>
            <a:r>
              <a:rPr lang="it-IT" dirty="0">
                <a:hlinkClick r:id="rId2"/>
              </a:rPr>
              <a:t>www.rovetto.net</a:t>
            </a:r>
            <a:endParaRPr lang="it-IT" dirty="0"/>
          </a:p>
          <a:p>
            <a:r>
              <a:rPr lang="it-IT" dirty="0"/>
              <a:t>Tel 3356058145</a:t>
            </a:r>
          </a:p>
          <a:p>
            <a:r>
              <a:rPr lang="it-IT" dirty="0"/>
              <a:t>francesco@rovetto.net</a:t>
            </a:r>
          </a:p>
          <a:p>
            <a:r>
              <a:rPr lang="it-IT" dirty="0" err="1"/>
              <a:t>Univ</a:t>
            </a:r>
            <a:r>
              <a:rPr lang="it-IT" dirty="0"/>
              <a:t> SFU </a:t>
            </a:r>
            <a:r>
              <a:rPr lang="it-IT" dirty="0" err="1"/>
              <a:t>vienna</a:t>
            </a:r>
            <a:r>
              <a:rPr lang="it-IT" dirty="0"/>
              <a:t> e milano</a:t>
            </a:r>
          </a:p>
        </p:txBody>
      </p:sp>
    </p:spTree>
    <p:extLst>
      <p:ext uri="{BB962C8B-B14F-4D97-AF65-F5344CB8AC3E}">
        <p14:creationId xmlns:p14="http://schemas.microsoft.com/office/powerpoint/2010/main" val="2006531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dati del National Epidemiologie </a:t>
            </a:r>
            <a:r>
              <a:rPr lang="it-IT" dirty="0" err="1"/>
              <a:t>Survey</a:t>
            </a:r>
            <a:r>
              <a:rPr lang="it-IT" dirty="0"/>
              <a:t> on </a:t>
            </a:r>
            <a:r>
              <a:rPr lang="it-IT" dirty="0" err="1"/>
              <a:t>Alcohol</a:t>
            </a:r>
            <a:r>
              <a:rPr lang="it-IT" dirty="0"/>
              <a:t> and </a:t>
            </a:r>
            <a:r>
              <a:rPr lang="it-IT" dirty="0" err="1"/>
              <a:t>Related</a:t>
            </a:r>
            <a:r>
              <a:rPr lang="it-IT" dirty="0"/>
              <a:t> </a:t>
            </a:r>
            <a:r>
              <a:rPr lang="it-IT" dirty="0" err="1"/>
              <a:t>Conditions</a:t>
            </a:r>
            <a:r>
              <a:rPr lang="it-IT"/>
              <a:t> del 2001-2002 suggeriscono che, negli Stati Uniti, circa il 15% degli adulti presenta almeno un disturbo di personalità.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4182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Controtransfert</a:t>
            </a:r>
          </a:p>
          <a:p>
            <a:r>
              <a:rPr lang="it-IT" dirty="0"/>
              <a:t>Branco di lupi</a:t>
            </a:r>
          </a:p>
          <a:p>
            <a:r>
              <a:rPr lang="it-IT" dirty="0"/>
              <a:t>30% creativi 70% esecutivi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Cloninger</a:t>
            </a:r>
            <a:r>
              <a:rPr lang="it-IT" dirty="0"/>
              <a:t> e colleghi (1993, 2000) hanno descritto la personalità come la sintesi tra carattere e temperamento, dove per temperamento si intendono le influenze genetiche e costituzionali esercitate sulla personalità, mentre il termine carattere si riferisce alle influenze apprese tramite il processo di socializzazione.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temperamento formato da quattro componenti: </a:t>
            </a:r>
          </a:p>
          <a:p>
            <a:r>
              <a:rPr lang="it-IT" sz="4000" b="1" dirty="0"/>
              <a:t>ricerca di novità, </a:t>
            </a:r>
          </a:p>
          <a:p>
            <a:r>
              <a:rPr lang="it-IT" sz="4000" b="1" dirty="0" err="1"/>
              <a:t>evitamento</a:t>
            </a:r>
            <a:r>
              <a:rPr lang="it-IT" sz="4000" b="1" dirty="0"/>
              <a:t> del danno, </a:t>
            </a:r>
          </a:p>
          <a:p>
            <a:r>
              <a:rPr lang="it-IT" sz="4000" b="1" dirty="0"/>
              <a:t>dipendenza dalla ricompensa</a:t>
            </a:r>
          </a:p>
          <a:p>
            <a:r>
              <a:rPr lang="it-IT" sz="4000" b="1" dirty="0"/>
              <a:t>(persistenza). </a:t>
            </a:r>
            <a:endParaRPr lang="it-IT" sz="4000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Per quanto riguarda il carattere, invece, è possibile distinguere tre fattori quantificabili: </a:t>
            </a:r>
          </a:p>
          <a:p>
            <a:r>
              <a:rPr lang="it-IT" sz="6000" b="1" dirty="0"/>
              <a:t>gestione del sé, </a:t>
            </a:r>
          </a:p>
          <a:p>
            <a:r>
              <a:rPr lang="it-IT" sz="6000" b="1" dirty="0" err="1"/>
              <a:t>cooperatività</a:t>
            </a:r>
            <a:r>
              <a:rPr lang="it-IT" sz="6000" b="1" dirty="0"/>
              <a:t>  </a:t>
            </a:r>
          </a:p>
          <a:p>
            <a:r>
              <a:rPr lang="it-IT" sz="6000" b="1" dirty="0"/>
              <a:t>senso dell’esistenza</a:t>
            </a:r>
            <a:r>
              <a:rPr lang="it-IT" sz="6000" dirty="0"/>
              <a:t>.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STILE vs DISTURBO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/>
            <a:r>
              <a:rPr lang="it-IT" b="1" i="1" dirty="0"/>
              <a:t>stili di personalità</a:t>
            </a:r>
            <a:r>
              <a:rPr lang="it-IT" dirty="0"/>
              <a:t> sono riconducibili alla combinazione tra fattori temperamentali di ciascun individuo e punteggi positivi o elevati nei tre fattori caratteriali. </a:t>
            </a:r>
          </a:p>
          <a:p>
            <a:pPr hangingPunct="0">
              <a:buNone/>
            </a:pPr>
            <a:r>
              <a:rPr lang="it-IT" dirty="0"/>
              <a:t> </a:t>
            </a:r>
          </a:p>
          <a:p>
            <a:r>
              <a:rPr lang="it-IT" dirty="0"/>
              <a:t>Al contrario i </a:t>
            </a:r>
            <a:r>
              <a:rPr lang="it-IT" b="1" i="1" dirty="0"/>
              <a:t>disturbi di personalità</a:t>
            </a:r>
            <a:r>
              <a:rPr lang="it-IT" dirty="0"/>
              <a:t> punteggi negativi nei fattori caratteriali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BIG FIVE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Il Modello dei Cinque Fattori (FFM)</a:t>
            </a:r>
            <a:r>
              <a:rPr lang="it-IT" dirty="0"/>
              <a:t>  </a:t>
            </a:r>
          </a:p>
          <a:p>
            <a:r>
              <a:rPr lang="it-IT" b="1" dirty="0"/>
              <a:t>apertura, </a:t>
            </a:r>
          </a:p>
          <a:p>
            <a:r>
              <a:rPr lang="it-IT" b="1" dirty="0" err="1"/>
              <a:t>coscenziosità</a:t>
            </a:r>
            <a:r>
              <a:rPr lang="it-IT" b="1" dirty="0"/>
              <a:t>, </a:t>
            </a:r>
          </a:p>
          <a:p>
            <a:r>
              <a:rPr lang="it-IT" b="1" dirty="0"/>
              <a:t>estroversione, </a:t>
            </a:r>
          </a:p>
          <a:p>
            <a:r>
              <a:rPr lang="it-IT" b="1" dirty="0"/>
              <a:t>amabilità</a:t>
            </a:r>
          </a:p>
          <a:p>
            <a:r>
              <a:rPr lang="it-IT" b="1" dirty="0" err="1"/>
              <a:t>nevroticismo</a:t>
            </a:r>
            <a:r>
              <a:rPr lang="it-IT" b="1" dirty="0"/>
              <a:t> </a:t>
            </a:r>
            <a:r>
              <a:rPr lang="it-IT" dirty="0"/>
              <a:t>(Costa &amp; </a:t>
            </a:r>
            <a:r>
              <a:rPr lang="it-IT" dirty="0" err="1"/>
              <a:t>McCrea</a:t>
            </a:r>
            <a:r>
              <a:rPr lang="it-IT" dirty="0"/>
              <a:t>, 1990, 1992). </a:t>
            </a:r>
          </a:p>
          <a:p>
            <a:r>
              <a:rPr lang="it-IT" sz="4400" b="1" dirty="0"/>
              <a:t>OCEAN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TRATTABILITA’ DEI D.P.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hangingPunct="0"/>
            <a:r>
              <a:rPr lang="it-IT" dirty="0"/>
              <a:t>I disturbi di personalità possono essere classificati anche in termini di trattabilità: </a:t>
            </a:r>
          </a:p>
          <a:p>
            <a:pPr hangingPunct="0"/>
            <a:r>
              <a:rPr lang="it-IT" dirty="0"/>
              <a:t>a) </a:t>
            </a:r>
            <a:r>
              <a:rPr lang="it-IT" i="1" dirty="0"/>
              <a:t>alta</a:t>
            </a:r>
            <a:r>
              <a:rPr lang="it-IT" dirty="0"/>
              <a:t>, nel caso dei disturbi dipendente, istrionico,  evitante ; </a:t>
            </a:r>
          </a:p>
          <a:p>
            <a:pPr hangingPunct="0"/>
            <a:r>
              <a:rPr lang="it-IT" dirty="0"/>
              <a:t>b) </a:t>
            </a:r>
            <a:r>
              <a:rPr lang="it-IT" i="1" dirty="0"/>
              <a:t>media</a:t>
            </a:r>
            <a:r>
              <a:rPr lang="it-IT" dirty="0"/>
              <a:t>, per i disturbi narcisistico, borderline </a:t>
            </a:r>
            <a:r>
              <a:rPr lang="it-IT" dirty="0" err="1"/>
              <a:t>schizotipico</a:t>
            </a:r>
            <a:r>
              <a:rPr lang="it-IT" dirty="0"/>
              <a:t>; ossessivo-compulsivo</a:t>
            </a:r>
          </a:p>
          <a:p>
            <a:pPr hangingPunct="0"/>
            <a:r>
              <a:rPr lang="it-IT" dirty="0"/>
              <a:t>c) </a:t>
            </a:r>
            <a:r>
              <a:rPr lang="it-IT" i="1" dirty="0"/>
              <a:t>bassa</a:t>
            </a:r>
            <a:r>
              <a:rPr lang="it-IT" dirty="0"/>
              <a:t>, per il disturbo paranoide, passivo-aggressivo (?), schizoide e antisociale. 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DA DISTURBO A STILE </a:t>
            </a:r>
            <a:r>
              <a:rPr lang="it-IT" dirty="0" err="1"/>
              <a:t>DI</a:t>
            </a:r>
            <a:r>
              <a:rPr lang="it-IT" dirty="0"/>
              <a:t> PERSONALITA’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/>
              <a:t>l’obiettivo base del trattamento è di facilitare lo spostamento da un funzionamento da “disturbo di personalità” ad uno da “stile di personalità”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i="1"/>
              <a:t>Premessa 1: </a:t>
            </a:r>
            <a:endParaRPr lang="it-IT" altLang="it-IT"/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it-IT" altLang="it-IT" i="1"/>
              <a:t>la migliore concettualizzazione dei disturbi di personalità è fatta in termini integrativi e biopsicosociali; di conseguenza il trattamento più efficace dovrà riflettere tale prospettiva biopsicosociale. </a:t>
            </a:r>
            <a:endParaRPr lang="it-IT" altLang="it-IT"/>
          </a:p>
          <a:p>
            <a:pPr eaLnBrk="1">
              <a:buFont typeface="Arial" panose="020B0604020202020204" pitchFamily="34" charset="0"/>
              <a:buNone/>
            </a:pPr>
            <a:endParaRPr lang="it-IT" altLang="it-IT"/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03885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disturbi della personalità non si manifestano con sintomi precisi come le altre patologie psichiatriche. </a:t>
            </a:r>
          </a:p>
          <a:p>
            <a:r>
              <a:rPr lang="it-IT" dirty="0"/>
              <a:t>Sono piuttosto caratterizzati da uno stile di comportamento molto rigido e controproducente che, in effetti, spesso è una manifestazione estremizzata di ciò che si nota nelle persone normali.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i="1"/>
              <a:t>Premessa 2:</a:t>
            </a:r>
            <a:endParaRPr lang="it-IT" alt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>
              <a:spcAft>
                <a:spcPts val="0"/>
              </a:spcAft>
              <a:defRPr/>
            </a:pPr>
            <a:r>
              <a:rPr lang="it-IT" i="1" dirty="0"/>
              <a:t> è essenziale massimizzare la propensione al cambiamento</a:t>
            </a:r>
            <a:br>
              <a:rPr lang="it-IT" dirty="0"/>
            </a:br>
            <a:endParaRPr lang="it-IT" dirty="0"/>
          </a:p>
          <a:p>
            <a:pPr eaLnBrk="1" fontAlgn="auto">
              <a:spcAft>
                <a:spcPts val="0"/>
              </a:spcAft>
              <a:defRPr/>
            </a:pPr>
            <a:r>
              <a:rPr lang="it-IT" dirty="0"/>
              <a:t>Con “</a:t>
            </a:r>
            <a:r>
              <a:rPr lang="it-IT" i="1" dirty="0"/>
              <a:t>attitudine</a:t>
            </a:r>
            <a:r>
              <a:rPr lang="it-IT" dirty="0"/>
              <a:t> </a:t>
            </a:r>
            <a:r>
              <a:rPr lang="it-IT" i="1" dirty="0"/>
              <a:t>al cambiamento</a:t>
            </a:r>
            <a:r>
              <a:rPr lang="it-IT" dirty="0"/>
              <a:t>” (</a:t>
            </a:r>
            <a:r>
              <a:rPr lang="it-IT" dirty="0" err="1"/>
              <a:t>readiness</a:t>
            </a:r>
            <a:r>
              <a:rPr lang="it-IT" dirty="0"/>
              <a:t>) si intende la motivazione al cambiamento e l’aspettativa che il paziente sviluppa verso l’esito dell’intervento. L’attitudine al cambiamento può essere valutata prendendo in considerazione la </a:t>
            </a:r>
            <a:r>
              <a:rPr lang="it-IT" dirty="0" err="1"/>
              <a:t>compliance</a:t>
            </a:r>
            <a:r>
              <a:rPr lang="it-IT" dirty="0"/>
              <a:t> del paziente durante trattamenti precedenti e il successo nella modificazione delle abitudini e dei comportamento</a:t>
            </a:r>
          </a:p>
        </p:txBody>
      </p:sp>
    </p:spTree>
    <p:extLst>
      <p:ext uri="{BB962C8B-B14F-4D97-AF65-F5344CB8AC3E}">
        <p14:creationId xmlns:p14="http://schemas.microsoft.com/office/powerpoint/2010/main" val="19617507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614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/>
              <a:t>Gli altri mi vorranno?</a:t>
            </a:r>
          </a:p>
          <a:p>
            <a:r>
              <a:rPr lang="it-IT" altLang="it-IT"/>
              <a:t>Io mi accetterò?</a:t>
            </a:r>
          </a:p>
          <a:p>
            <a:r>
              <a:rPr lang="it-IT" altLang="it-IT"/>
              <a:t>Sarò ancora me stesso?</a:t>
            </a:r>
          </a:p>
          <a:p>
            <a:r>
              <a:rPr lang="it-IT" altLang="it-IT"/>
              <a:t>Non sarà tutta una recita?</a:t>
            </a:r>
          </a:p>
        </p:txBody>
      </p:sp>
    </p:spTree>
    <p:extLst>
      <p:ext uri="{BB962C8B-B14F-4D97-AF65-F5344CB8AC3E}">
        <p14:creationId xmlns:p14="http://schemas.microsoft.com/office/powerpoint/2010/main" val="37468024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i="1"/>
              <a:t>Premessa 3: </a:t>
            </a:r>
            <a:endParaRPr lang="it-IT" altLang="it-IT"/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it-IT" altLang="it-IT" i="1"/>
              <a:t>il trattamento efficace per i disturbi di personalità è il trattamento individualizzato</a:t>
            </a:r>
            <a:endParaRPr lang="it-IT" altLang="it-IT"/>
          </a:p>
          <a:p>
            <a:pPr eaLnBrk="1">
              <a:buFont typeface="Arial" panose="020B0604020202020204" pitchFamily="34" charset="0"/>
              <a:buNone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26530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i="1"/>
              <a:t>Premessa 4: </a:t>
            </a:r>
            <a:endParaRPr lang="it-IT" altLang="it-IT"/>
          </a:p>
        </p:txBody>
      </p:sp>
      <p:sp>
        <p:nvSpPr>
          <p:cNvPr id="819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it-IT" altLang="it-IT" i="1"/>
              <a:t>minore è la trattabilità del disturbo, maggiore è la necessità di trattamenti combinati, integrati e altamente individualizzati</a:t>
            </a: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620390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i="1"/>
              <a:t>Premessa 5: </a:t>
            </a:r>
            <a:endParaRPr lang="it-IT" altLang="it-IT"/>
          </a:p>
        </p:txBody>
      </p:sp>
      <p:sp>
        <p:nvSpPr>
          <p:cNvPr id="1229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/>
            <a:r>
              <a:rPr lang="it-IT" altLang="it-IT" i="1"/>
              <a:t>l’obiettivo base del trattamento è di facilitare lo spostamento da un funzionamento da “disturbo di personalità” ad uno da “stile di personalità”</a:t>
            </a:r>
            <a:endParaRPr lang="it-IT" altLang="it-IT"/>
          </a:p>
          <a:p>
            <a:pPr eaLnBrk="1">
              <a:buFont typeface="Arial" panose="020B0604020202020204" pitchFamily="34" charset="0"/>
              <a:buNone/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289868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1741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 b="1"/>
              <a:t>Da una prospettiva psicoterapeutica evolutiva (Sperry, 2002) non si esclude che tramite il trattamento si possa persino ottenere un livello ottimale di funzionamento della persona.</a:t>
            </a: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224676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1843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z="5400"/>
              <a:t>E’ così facile stare bene!</a:t>
            </a:r>
          </a:p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084602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Stile di attaccamento e disturbi di personalità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i deficit nelle prime relazioni infantili portano sia a deficit neurofisiologici del cervello sia a deficit psicologici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 err="1"/>
              <a:t>Spitz</a:t>
            </a:r>
            <a:r>
              <a:rPr lang="it-IT" dirty="0"/>
              <a:t> il 1 anno di vita del </a:t>
            </a:r>
            <a:r>
              <a:rPr lang="it-IT"/>
              <a:t>bambino nani </a:t>
            </a:r>
            <a:r>
              <a:rPr lang="it-IT" dirty="0"/>
              <a:t>ritardati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Continue e valide interazioni genitore-figlio aiutano a stimolare lo sviluppo delle connessioni </a:t>
            </a:r>
            <a:r>
              <a:rPr lang="it-IT" dirty="0" err="1"/>
              <a:t>sinaptiche</a:t>
            </a:r>
            <a:r>
              <a:rPr lang="it-IT" dirty="0"/>
              <a:t> nella corteccia </a:t>
            </a:r>
            <a:r>
              <a:rPr lang="it-IT" dirty="0" err="1"/>
              <a:t>orbitofrontale</a:t>
            </a:r>
            <a:r>
              <a:rPr lang="it-IT" dirty="0"/>
              <a:t>, le quali fanno sì che il bambino moduli la frustrazione, la collera e la paura e risponda agli altri in modo flessibile.</a:t>
            </a:r>
          </a:p>
        </p:txBody>
      </p:sp>
    </p:spTree>
    <p:extLst>
      <p:ext uri="{BB962C8B-B14F-4D97-AF65-F5344CB8AC3E}">
        <p14:creationId xmlns:p14="http://schemas.microsoft.com/office/powerpoint/2010/main" val="37754004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2048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/>
              <a:t>Topolini allevati nella stalla</a:t>
            </a:r>
          </a:p>
          <a:p>
            <a:r>
              <a:rPr lang="it-IT" altLang="it-IT"/>
              <a:t>Topolini allevati in laboratorio</a:t>
            </a:r>
          </a:p>
          <a:p>
            <a:endParaRPr lang="it-IT" altLang="it-IT"/>
          </a:p>
          <a:p>
            <a:r>
              <a:rPr lang="it-IT" altLang="it-IT"/>
              <a:t>Spitz ed il primo anno senza stimoli nani e ritardati</a:t>
            </a:r>
          </a:p>
          <a:p>
            <a:endParaRPr lang="it-IT" altLang="it-IT"/>
          </a:p>
          <a:p>
            <a:r>
              <a:rPr lang="it-IT" altLang="it-IT"/>
              <a:t>Scimmia e scelta di madre di pelouche</a:t>
            </a:r>
          </a:p>
        </p:txBody>
      </p:sp>
    </p:spTree>
    <p:extLst>
      <p:ext uri="{BB962C8B-B14F-4D97-AF65-F5344CB8AC3E}">
        <p14:creationId xmlns:p14="http://schemas.microsoft.com/office/powerpoint/2010/main" val="36140087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2150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/>
              <a:t>un attaccamento sicuro del bambino sviluppa il sentiero neuronale che consente al bambino la gestione delle emozioni (resilience).</a:t>
            </a:r>
          </a:p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22010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pazienti con disturbi di personalità sembrano ricadere ripetutamente negli stessi errori e seguire un copione di vita molto rigido, quasi che siano impegnati in una recita ripetuta in continuazione.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i bambini con uno stile di attaccamento insicuro  sono più emotivamente instabili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hanno minori capacità di modulare la rabbia e gli affetti aggressivi, di calmare e consolare le proprie ansie e tristezze, nonché di tollerare alti livelli di piacere ed eccitazione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questi bambini hanno meno probabilità di interpretare correttamente i suggerimenti sociali degli altri, proprio a causa dei deficit nella corteccia </a:t>
            </a:r>
            <a:r>
              <a:rPr lang="it-IT" dirty="0" err="1"/>
              <a:t>orbitofrontale</a:t>
            </a:r>
            <a:r>
              <a:rPr lang="it-IT" dirty="0"/>
              <a:t> e questo complicherà ulteriormente le relazioni interpersonali.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82866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u="sng" dirty="0"/>
              <a:t>I diversi stili di attaccamento nella prima infanzia</a:t>
            </a:r>
            <a:br>
              <a:rPr lang="it-IT" dirty="0"/>
            </a:br>
            <a:endParaRPr lang="it-IT" dirty="0"/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Con il termine attaccamento ci si riferisce a quel particolare legame emotivo che si sviluppa tra il bambino e il genitore, o chi per lui, e che influenzerà la capacità del bambino di sviluppare intime relazioni mature una volta adulto.</a:t>
            </a:r>
          </a:p>
        </p:txBody>
      </p:sp>
    </p:spTree>
    <p:extLst>
      <p:ext uri="{BB962C8B-B14F-4D97-AF65-F5344CB8AC3E}">
        <p14:creationId xmlns:p14="http://schemas.microsoft.com/office/powerpoint/2010/main" val="36209631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457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L’impatto del processo di attaccamento sullo sviluppo non deve essere sottostimato in quanto “il modellamento e l’organizzazione delle relazioni di attaccamento durante l’infanzia è associato a processi propri della regolazione delle emozioni, delle relazioni sociali, dell’accesso alla memoria autobiografica e allo sviluppo dell’autoriflessione”</a:t>
            </a:r>
          </a:p>
        </p:txBody>
      </p:sp>
    </p:spTree>
    <p:extLst>
      <p:ext uri="{BB962C8B-B14F-4D97-AF65-F5344CB8AC3E}">
        <p14:creationId xmlns:p14="http://schemas.microsoft.com/office/powerpoint/2010/main" val="30000942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560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Lo stile </a:t>
            </a:r>
            <a:r>
              <a:rPr lang="it-IT" altLang="it-IT" i="1"/>
              <a:t>sicuro</a:t>
            </a:r>
            <a:r>
              <a:rPr lang="it-IT" altLang="it-IT"/>
              <a:t> è uno stile di attaccamento caratterizzato dell’interdipendenza emotiva, dalla fiducia e da sentimenti reciproci. Una volta adulti, gli individui con uno stile di attaccamento sicuro mostrano una </a:t>
            </a:r>
            <a:r>
              <a:rPr lang="it-IT" altLang="it-IT" i="1"/>
              <a:t>resilience</a:t>
            </a:r>
            <a:r>
              <a:rPr lang="it-IT" altLang="it-IT"/>
              <a:t> fisica ed emotiva maggiore rispetto a quelli con uno stile insicuro</a:t>
            </a:r>
          </a:p>
        </p:txBody>
      </p:sp>
    </p:spTree>
    <p:extLst>
      <p:ext uri="{BB962C8B-B14F-4D97-AF65-F5344CB8AC3E}">
        <p14:creationId xmlns:p14="http://schemas.microsoft.com/office/powerpoint/2010/main" val="3085629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662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Lo stile </a:t>
            </a:r>
            <a:r>
              <a:rPr lang="it-IT" altLang="it-IT" i="1"/>
              <a:t>insicuro</a:t>
            </a:r>
            <a:r>
              <a:rPr lang="it-IT" altLang="it-IT"/>
              <a:t> – è uno stile di attaccamento caratterizzato da instabilità o indisponibilità emotiva (Ainsworth et al., 1978).</a:t>
            </a:r>
          </a:p>
          <a:p>
            <a:pPr eaLnBrk="1" hangingPunct="1"/>
            <a:r>
              <a:rPr lang="it-IT" altLang="it-IT"/>
              <a:t>Più vulnerabili agli eventi stressanti e di conseguenza soggetti a problemi di salute, ansia, depressione, abuso di sostanze e disturbi sessuali o psichiatrici.  </a:t>
            </a:r>
          </a:p>
        </p:txBody>
      </p:sp>
    </p:spTree>
    <p:extLst>
      <p:ext uri="{BB962C8B-B14F-4D97-AF65-F5344CB8AC3E}">
        <p14:creationId xmlns:p14="http://schemas.microsoft.com/office/powerpoint/2010/main" val="40573035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765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 i="1"/>
              <a:t>attaccamento timoroso: </a:t>
            </a:r>
            <a:r>
              <a:rPr lang="it-IT" altLang="it-IT"/>
              <a:t>una comunicazione genitoriale che non tenga conto dei bisogni del bambino. </a:t>
            </a:r>
          </a:p>
          <a:p>
            <a:pPr eaLnBrk="1" hangingPunct="1"/>
            <a:r>
              <a:rPr lang="it-IT" altLang="it-IT" i="1"/>
              <a:t>attaccamento ambivalente, </a:t>
            </a:r>
            <a:r>
              <a:rPr lang="it-IT" altLang="it-IT"/>
              <a:t>il bambino ha un’esperienza della comunicazione genitoriale inconsistentemente contingente, a volte intrusiva mentre altre allineata con i suoi bisogni. </a:t>
            </a:r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2209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2867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/>
              <a:t>Se i genitori costituiscono una fonte di disorientamento e terrore, i bambini svilupperanno un </a:t>
            </a:r>
            <a:r>
              <a:rPr lang="it-IT" altLang="it-IT" i="1"/>
              <a:t>attaccamento disorganizzato</a:t>
            </a:r>
            <a:r>
              <a:rPr lang="it-IT" altLang="it-IT"/>
              <a:t>. In questo caso la comunicazione non è solo non contingente, ma il messaggio genitoriale crea uno stato interno di caos e di forte paura verso i genitori (Siegel, 1999). </a:t>
            </a:r>
          </a:p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830532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u="sng" dirty="0"/>
              <a:t>I diversi stili di attaccamento in età adulta</a:t>
            </a:r>
            <a:br>
              <a:rPr lang="it-IT" dirty="0"/>
            </a:br>
            <a:endParaRPr lang="it-IT" dirty="0"/>
          </a:p>
        </p:txBody>
      </p:sp>
      <p:sp>
        <p:nvSpPr>
          <p:cNvPr id="2969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Gli stili di attaccamento sviluppati durante l’infanzia tendono a persistere anche in età adulta</a:t>
            </a:r>
          </a:p>
          <a:p>
            <a:pPr eaLnBrk="1" hangingPunct="1"/>
            <a:r>
              <a:rPr lang="it-IT" altLang="it-IT"/>
              <a:t>due dimensioni principali: </a:t>
            </a:r>
          </a:p>
          <a:p>
            <a:pPr eaLnBrk="1" hangingPunct="1"/>
            <a:r>
              <a:rPr lang="it-IT" altLang="it-IT"/>
              <a:t>(1) la distinzione tra sé e gli altri e </a:t>
            </a:r>
          </a:p>
          <a:p>
            <a:pPr eaLnBrk="1" hangingPunct="1"/>
            <a:r>
              <a:rPr lang="it-IT" altLang="it-IT"/>
              <a:t>(2) valenza positiva vs. negativa. </a:t>
            </a:r>
          </a:p>
        </p:txBody>
      </p:sp>
    </p:spTree>
    <p:extLst>
      <p:ext uri="{BB962C8B-B14F-4D97-AF65-F5344CB8AC3E}">
        <p14:creationId xmlns:p14="http://schemas.microsoft.com/office/powerpoint/2010/main" val="42491578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3072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/>
            <a:r>
              <a:rPr lang="it-IT" altLang="it-IT"/>
              <a:t> Bartholomew ha individuato quattro stili prototipici di attaccamento adulto: </a:t>
            </a:r>
          </a:p>
          <a:p>
            <a:pPr eaLnBrk="1" hangingPunct="1"/>
            <a:r>
              <a:rPr lang="it-IT" altLang="it-IT" i="1"/>
              <a:t>attaccamento sicuro</a:t>
            </a:r>
            <a:r>
              <a:rPr lang="it-IT" altLang="it-IT"/>
              <a:t> (caratterizzato da una visione positiva di sé e degli altri), </a:t>
            </a:r>
          </a:p>
          <a:p>
            <a:pPr eaLnBrk="1" hangingPunct="1"/>
            <a:r>
              <a:rPr lang="it-IT" altLang="it-IT" i="1"/>
              <a:t>attaccamento preoccupato </a:t>
            </a:r>
            <a:r>
              <a:rPr lang="it-IT" altLang="it-IT"/>
              <a:t>(visione negativa di sé e positiva degli altri),</a:t>
            </a:r>
          </a:p>
          <a:p>
            <a:pPr eaLnBrk="1" hangingPunct="1"/>
            <a:r>
              <a:rPr lang="it-IT" altLang="it-IT" i="1"/>
              <a:t>attaccamento rifiutante </a:t>
            </a:r>
            <a:r>
              <a:rPr lang="it-IT" altLang="it-IT"/>
              <a:t>(caratterizzato da una visione positiva di sé, ma negativa degli altri) e </a:t>
            </a:r>
          </a:p>
          <a:p>
            <a:pPr eaLnBrk="1" hangingPunct="1"/>
            <a:r>
              <a:rPr lang="it-IT" altLang="it-IT" i="1"/>
              <a:t>attaccamento timoroso </a:t>
            </a:r>
            <a:r>
              <a:rPr lang="it-IT" altLang="it-IT"/>
              <a:t>(visione negativa di sé e degli altri)</a:t>
            </a:r>
          </a:p>
          <a:p>
            <a:pPr eaLnBrk="1" hangingPunct="1"/>
            <a:r>
              <a:rPr lang="it-IT" altLang="it-IT"/>
              <a:t>attaccamento </a:t>
            </a:r>
            <a:r>
              <a:rPr lang="it-IT" altLang="it-IT" i="1"/>
              <a:t>disorganizzato</a:t>
            </a:r>
            <a:r>
              <a:rPr lang="it-IT" altLang="it-IT"/>
              <a:t> (caratterizzato da una altalenante visione positiva e negativa di sé e degli altri)  </a:t>
            </a:r>
          </a:p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019791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3174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questo non vuol dire che “tutti gli individui debbano mostrare un solo stile di attaccamento” . </a:t>
            </a:r>
          </a:p>
          <a:p>
            <a:pPr eaLnBrk="1" hangingPunct="1"/>
            <a:r>
              <a:rPr lang="it-IT" altLang="it-IT"/>
              <a:t> è più appropriata una considerazione multidimensionale dell’attaccamento adulto, per cui gli individui mostrano uno o più stili di attaccamento come predominanti</a:t>
            </a:r>
          </a:p>
        </p:txBody>
      </p:sp>
    </p:spTree>
    <p:extLst>
      <p:ext uri="{BB962C8B-B14F-4D97-AF65-F5344CB8AC3E}">
        <p14:creationId xmlns:p14="http://schemas.microsoft.com/office/powerpoint/2010/main" val="2276590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8000" dirty="0"/>
              <a:t>La tentata soluzione di ieri </a:t>
            </a:r>
          </a:p>
          <a:p>
            <a:r>
              <a:rPr lang="it-IT" sz="8000" dirty="0"/>
              <a:t>è alla base dei problemi di oggi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b="1"/>
              <a:t>Stile di attaccamento preoccupato</a:t>
            </a:r>
            <a:endParaRPr lang="it-IT" altLang="it-IT"/>
          </a:p>
        </p:txBody>
      </p:sp>
      <p:sp>
        <p:nvSpPr>
          <p:cNvPr id="3277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Questo stile di attaccamento è caratterizzato da una visione di sé come immeritevole mentre la visione degli altri è positiva. Questi individui tendono ad essere orientati esternamente quando devono dare definizioni su di sé. I disturbi di personalità associati includono il disturbo dipendente, ossessivo-compulsivo e istrionico.</a:t>
            </a:r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671976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b="1"/>
              <a:t>Stile di attaccamento timoroso</a:t>
            </a:r>
            <a:endParaRPr lang="it-IT" alt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Le persone con attaccamento timoroso presentano una bassa considerazione di sé in termini di </a:t>
            </a:r>
            <a:r>
              <a:rPr lang="it-IT" dirty="0" err="1"/>
              <a:t>meritevolezza</a:t>
            </a:r>
            <a:r>
              <a:rPr lang="it-IT" dirty="0"/>
              <a:t> e si aspettano che gli altri siano rifiutanti e falsi.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Non credono né alle proprie sensazioni interne, né alle intenzioni degli altri. Nonostante si considerino speciali e in un qualche modo diversi dagli altri, essi sono guardinghi rispetto ai pericoli e alle situazioni inattese proprio perché non credono che gli altri li possano proteggere.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Il disturbo paranoide di personalità è il disturbo più caratteristico di tale stile di attaccamento.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23346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b="1"/>
              <a:t>Stile di attaccamento rifiutante. </a:t>
            </a:r>
            <a:endParaRPr lang="it-IT" alt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Gli individui con uno stile di attaccamento rifiutante presentano una considerazione di sé positiva e meritevole, mentre la valutazione degli altri è bassa e negativa e generalmente espressa tramite sfiducia nei loro confronti.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A causa della loro visione di sé come emotivamente autosufficienti e degli altri come negativi, questi individui respingono il loro bisogno di stringere amicizia e del contatto con gli altri.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Il disturbo di personalità più caratteristico e il disturbo schizoide di personalità.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31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31534" y="260648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Stile di attaccamento ansioso-evitante.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Questo stile di attaccamento si caratterizza per una visione di sé negativa e per una considerazione degli altri che oscilla tra il positivo e il negativo.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L’</a:t>
            </a:r>
            <a:r>
              <a:rPr lang="it-IT" dirty="0" err="1"/>
              <a:t>evitamento</a:t>
            </a:r>
            <a:r>
              <a:rPr lang="it-IT" dirty="0"/>
              <a:t> mostrato deriva da un lato dal desiderio di piacere agli altri e di essere accettati da essi, mentre dall’altro dalla paura di essere respinti e abbandonati.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Questo stile di attaccamento è all’origine del disturbo evitante di personalità.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85311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Stile di attaccamento ansioso-ambivalente.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In questo caso, gli individui hanno una visione degli altri negativa e una considerazione di sé che oscilla tra il positivo e il negativo.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Tendono ad avere una considerazione di sé come speciali e meritevoli, ma allo stesso tempo sono ben consapevoli del loro bisogno degli altri, i quali costituiscono potenziali fonti di dolore per loro. Per questo motivo tendono ad usare gli altri, rimanendo distaccati da essi.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Questo stile caratterizza i disturbi antisociale, narcisistico e </a:t>
            </a:r>
            <a:r>
              <a:rPr lang="it-IT" b="1" dirty="0" err="1"/>
              <a:t>schizotipico</a:t>
            </a:r>
            <a:r>
              <a:rPr lang="it-IT" b="1" dirty="0"/>
              <a:t> di personalità.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87602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Stile di attaccamento disorganizzato.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Gli individui che presentano uno stile di attaccamento disorganizzato hanno una visione di sé e degli altri oscillante tra il positivo e il negativo.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“L’attaccamento disorganizzato si sviluppa a partire dalla ripetuta esperienza di un </a:t>
            </a:r>
            <a:r>
              <a:rPr lang="it-IT" dirty="0" err="1"/>
              <a:t>caregiver</a:t>
            </a:r>
            <a:r>
              <a:rPr lang="it-IT" dirty="0"/>
              <a:t> spaventato o spaventante” (</a:t>
            </a:r>
            <a:r>
              <a:rPr lang="it-IT" dirty="0" err="1"/>
              <a:t>Siegel</a:t>
            </a:r>
            <a:r>
              <a:rPr lang="it-IT" dirty="0"/>
              <a:t>, 1999, p.117).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Tale stile di attaccamento è associato alla sintomatologia dissociativa che aumenta la predisposizione al disturbo da stress post-traumatico.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/>
              <a:t>Il disturbo borderline di personalità presenta una struttura di personalità instabile che sembra cambiare nei diversi stili di attaccamento insicuri, creando un profilo disorganizzato.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79966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4096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z="5400" dirty="0"/>
              <a:t>Il nostro cervello ha bisogno di emozioni e di problemi da risolvere, se non ce ne sono li andiamo a creare</a:t>
            </a:r>
          </a:p>
        </p:txBody>
      </p:sp>
    </p:spTree>
    <p:extLst>
      <p:ext uri="{BB962C8B-B14F-4D97-AF65-F5344CB8AC3E}">
        <p14:creationId xmlns:p14="http://schemas.microsoft.com/office/powerpoint/2010/main" val="6004427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4301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 pattern e i tratti temperamentali sono evidenti già alla nascita. </a:t>
            </a:r>
          </a:p>
          <a:p>
            <a:pPr eaLnBrk="1" hangingPunct="1"/>
            <a:r>
              <a:rPr lang="it-IT" altLang="it-IT"/>
              <a:t>Ad esempio è possibile notare che alcuni neonati sono sensibili alla luce e ai suoni, mentre altri no oppure che alcuni sono calmi e tranquilli, mentre altri sono attivi e molto agitati. </a:t>
            </a:r>
          </a:p>
        </p:txBody>
      </p:sp>
    </p:spTree>
    <p:extLst>
      <p:ext uri="{BB962C8B-B14F-4D97-AF65-F5344CB8AC3E}">
        <p14:creationId xmlns:p14="http://schemas.microsoft.com/office/powerpoint/2010/main" val="24235538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4403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Nei neonati sono stati osservati tre pattern principali di temperamento: </a:t>
            </a:r>
          </a:p>
          <a:p>
            <a:pPr eaLnBrk="1" hangingPunct="1"/>
            <a:r>
              <a:rPr lang="it-IT" altLang="it-IT" i="1"/>
              <a:t>facile </a:t>
            </a:r>
            <a:r>
              <a:rPr lang="it-IT" altLang="it-IT"/>
              <a:t>(bambini che sono generalmente prevedibili e di buon umore), </a:t>
            </a:r>
          </a:p>
          <a:p>
            <a:pPr eaLnBrk="1" hangingPunct="1"/>
            <a:r>
              <a:rPr lang="it-IT" altLang="it-IT" i="1"/>
              <a:t>lento da attivare </a:t>
            </a:r>
            <a:r>
              <a:rPr lang="it-IT" altLang="it-IT"/>
              <a:t>(ha maggiori probabilità di essere lunatico e resistente alle attenzioni)</a:t>
            </a:r>
          </a:p>
          <a:p>
            <a:pPr eaLnBrk="1" hangingPunct="1"/>
            <a:r>
              <a:rPr lang="it-IT" altLang="it-IT" i="1"/>
              <a:t>difficile</a:t>
            </a:r>
            <a:r>
              <a:rPr lang="it-IT" altLang="it-IT"/>
              <a:t> (bambino tipicamente imprevedibile e di cattivo umore) (Thomas &amp; Chess, 1977).</a:t>
            </a:r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497359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4505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l’ottimismo e la solidità degli sforzi sono più comuni negli adulti con temperamento facile</a:t>
            </a:r>
          </a:p>
          <a:p>
            <a:pPr eaLnBrk="1" hangingPunct="1"/>
            <a:r>
              <a:rPr lang="it-IT" altLang="it-IT"/>
              <a:t>le negatività e la sospettosità sono generalmente associati ad un temperamento difficile. </a:t>
            </a:r>
          </a:p>
          <a:p>
            <a:pPr eaLnBrk="1" hangingPunct="1"/>
            <a:r>
              <a:rPr lang="it-IT" altLang="it-IT"/>
              <a:t>La passività e la dipendenza, infine, sono associati al temperamento lento da attivare. </a:t>
            </a:r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50900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questi pazienti non credono neppure che sia possibile cambiare. Spesso anzi ritengono che il loro sia l'unico modo ragionevole d'essere, di pensare e di reagire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4608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Negli adulti sono stati identificati molti altri tratti temperamentali, quali, l’impulsività, l’irritabilità, l’ipersensibilità alle stimolazioni, la reattività, la labilità emotiva, l’inibizione, la capacità di riflessione, la repressione umorale, ipervigilanza e intensità.</a:t>
            </a:r>
          </a:p>
        </p:txBody>
      </p:sp>
    </p:spTree>
    <p:extLst>
      <p:ext uri="{BB962C8B-B14F-4D97-AF65-F5344CB8AC3E}">
        <p14:creationId xmlns:p14="http://schemas.microsoft.com/office/powerpoint/2010/main" val="39747937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4710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Una storia infantile di trascuratezza e di abusi verbali, emotivi, fisici e/o sessuali ha un impatto significativo sul funzionamento dell’adulto. </a:t>
            </a:r>
          </a:p>
          <a:p>
            <a:pPr eaLnBrk="1" hangingPunct="1"/>
            <a:r>
              <a:rPr lang="it-IT" altLang="it-IT"/>
              <a:t>l’abuso emotivo nell’infanzia è associato al disturbo borderline di personalità </a:t>
            </a:r>
          </a:p>
        </p:txBody>
      </p:sp>
    </p:spTree>
    <p:extLst>
      <p:ext uri="{BB962C8B-B14F-4D97-AF65-F5344CB8AC3E}">
        <p14:creationId xmlns:p14="http://schemas.microsoft.com/office/powerpoint/2010/main" val="77175527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4813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come la terapia comportamentale-dialettica (Linehan, 1993a) hanno enfatizzato questo percorso traumatico. Questi approcci scoraggiano l’utilizzo di interventi esplorativi, che potrebbero portare ad una regressione, a favore di metodi supportivi o di altri non regressivi.</a:t>
            </a:r>
          </a:p>
        </p:txBody>
      </p:sp>
    </p:spTree>
    <p:extLst>
      <p:ext uri="{BB962C8B-B14F-4D97-AF65-F5344CB8AC3E}">
        <p14:creationId xmlns:p14="http://schemas.microsoft.com/office/powerpoint/2010/main" val="25352855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4915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la negligenza emotiva nell’infanzia era inoltre predittiva per lo sviluppo del disturbo schizoide di personalità. </a:t>
            </a:r>
          </a:p>
          <a:p>
            <a:pPr eaLnBrk="1" hangingPunct="1"/>
            <a:r>
              <a:rPr lang="it-IT" altLang="it-IT"/>
              <a:t>Bernstein (2002) indica che storie infantili di </a:t>
            </a:r>
            <a:r>
              <a:rPr lang="it-IT" altLang="it-IT" i="1"/>
              <a:t>grave</a:t>
            </a:r>
            <a:r>
              <a:rPr lang="it-IT" altLang="it-IT"/>
              <a:t> abuso emotivo si ritrovano in adulti con diagnosi di disturbo borderline, narcisistico, antisociale schizoide e paranoide di personalità; </a:t>
            </a:r>
          </a:p>
        </p:txBody>
      </p:sp>
    </p:spTree>
    <p:extLst>
      <p:ext uri="{BB962C8B-B14F-4D97-AF65-F5344CB8AC3E}">
        <p14:creationId xmlns:p14="http://schemas.microsoft.com/office/powerpoint/2010/main" val="25461410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5017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un abuso da </a:t>
            </a:r>
            <a:r>
              <a:rPr lang="it-IT" altLang="it-IT" i="1"/>
              <a:t>moderato a grave</a:t>
            </a:r>
            <a:r>
              <a:rPr lang="it-IT" altLang="it-IT"/>
              <a:t> si ritrova nei disturbi ossessivo-compulsivo e istrionico di personalità; mentre un livello </a:t>
            </a:r>
            <a:r>
              <a:rPr lang="it-IT" altLang="it-IT" i="1"/>
              <a:t>moderato</a:t>
            </a:r>
            <a:r>
              <a:rPr lang="it-IT" altLang="it-IT"/>
              <a:t> è presente nei disturbi evitante e dipendente di personalità.  </a:t>
            </a:r>
          </a:p>
          <a:p>
            <a:pPr eaLnBrk="1" hangingPunct="1"/>
            <a:r>
              <a:rPr lang="it-IT" altLang="it-IT"/>
              <a:t>Alla gravità dell’abuso fa riscontro la scarsa trattabilità del disturbo</a:t>
            </a:r>
          </a:p>
        </p:txBody>
      </p:sp>
    </p:spTree>
    <p:extLst>
      <p:ext uri="{BB962C8B-B14F-4D97-AF65-F5344CB8AC3E}">
        <p14:creationId xmlns:p14="http://schemas.microsoft.com/office/powerpoint/2010/main" val="22000109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5120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i clienti che non hanno subito traumi, ma che piuttosto sono stati feriti nei loro sforzi di soddisfare i propri bisogni tendono a rispondere ad un maggior numero di interventi terapeutici. </a:t>
            </a:r>
          </a:p>
        </p:txBody>
      </p:sp>
    </p:spTree>
    <p:extLst>
      <p:ext uri="{BB962C8B-B14F-4D97-AF65-F5344CB8AC3E}">
        <p14:creationId xmlns:p14="http://schemas.microsoft.com/office/powerpoint/2010/main" val="31363953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5222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/>
              <a:t>Rischio di indurre falsi ricordi insistendo sulla più che probabile presenza di abusi nella storia di una borderline.</a:t>
            </a:r>
          </a:p>
        </p:txBody>
      </p:sp>
    </p:spTree>
    <p:extLst>
      <p:ext uri="{BB962C8B-B14F-4D97-AF65-F5344CB8AC3E}">
        <p14:creationId xmlns:p14="http://schemas.microsoft.com/office/powerpoint/2010/main" val="178372741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5939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Nel trattamento dei disturbi di personalità vengono utilizzate strategie sia top-down che bottom-up soprattutto riguardo ai tentativi di normalizzare l’espressione di tratti di personalità disadattivi tramite interventi comportamentali o l’utilizzo di farmaci psicotropi (Fawcett, 2002).</a:t>
            </a:r>
          </a:p>
        </p:txBody>
      </p:sp>
    </p:spTree>
    <p:extLst>
      <p:ext uri="{BB962C8B-B14F-4D97-AF65-F5344CB8AC3E}">
        <p14:creationId xmlns:p14="http://schemas.microsoft.com/office/powerpoint/2010/main" val="16295829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6041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Con il termine top-down ci si riferisce ai trattamenti che sono primariamente focalizzati sulle strutture corticali e sui tratti neurali (top), i quali possono poi influenzare i circuiti subcorticali come il sistema limbico (down). Al contrario con bottom-up ci si riferisce ai trattamenti che partono dal sistema limbico che poi produrrà dei cambiamenti nel circuito corticale</a:t>
            </a:r>
          </a:p>
        </p:txBody>
      </p:sp>
    </p:spTree>
    <p:extLst>
      <p:ext uri="{BB962C8B-B14F-4D97-AF65-F5344CB8AC3E}">
        <p14:creationId xmlns:p14="http://schemas.microsoft.com/office/powerpoint/2010/main" val="27295160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C9BFA7-51B4-1E4E-66AF-1494D6676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383397-2262-2D1F-425E-532D13E76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Per fare diagnosi si valutano 4 aree: cognizione intesa come i modo di percepire ed interpretare se stessi, gli altri e gli avvenimenti; affettività cioè la varietà, intensità, labilità ed adeguatezza della risposta emotiva; funzionamento interpersonale e controllo degli impulsi</a:t>
            </a:r>
          </a:p>
        </p:txBody>
      </p:sp>
    </p:spTree>
    <p:extLst>
      <p:ext uri="{BB962C8B-B14F-4D97-AF65-F5344CB8AC3E}">
        <p14:creationId xmlns:p14="http://schemas.microsoft.com/office/powerpoint/2010/main" val="2876456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Per queste ragioni spesso mostrano una tendenza ad evitare la psicoterapia, ed arrivano in terapia perché inviati dal giudice o spinti dalla famiglia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Disturbi personalità appendice 3 DSM5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rovetto</a:t>
            </a:r>
          </a:p>
        </p:txBody>
      </p:sp>
    </p:spTree>
    <p:extLst>
      <p:ext uri="{BB962C8B-B14F-4D97-AF65-F5344CB8AC3E}">
        <p14:creationId xmlns:p14="http://schemas.microsoft.com/office/powerpoint/2010/main" val="22642865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/>
              <a:t>Nel DSM 5 i disturbi della personalità sono presenti sia nella parte principale del testo, dove sono stati riproposte le stesse categorie diagnostiche categoriali presenti nel DSM IV TR, e che abbiamo preso  in esame, sia nella appendice dove si propone il nuovo modello prevalentemente dimensionale. </a:t>
            </a:r>
          </a:p>
          <a:p>
            <a:endParaRPr lang="it-IT" sz="20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94498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99EF8B0-8F8D-5D90-D844-2D8370478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Nella sezione 3 si propone un sistema alternativo di diagnosi.</a:t>
            </a:r>
          </a:p>
          <a:p>
            <a:r>
              <a:rPr lang="it-IT" sz="2800" dirty="0"/>
              <a:t>Il precedente sistema categoriale si riferiva alla occorrenza 0 non occorrenza di un sintomo, ad una diagnosi dimensionale orientata cioè ad inquadrare il funzionamento dell’individuo lungo un continuum  che va dalla normalità alla patologia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28BA552-24FD-6741-B41F-E7698AC24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870736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Sistema alternativo di classificazione dei disturbi di personalità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Precedente sistema era categoriale, le differenze erano prevalentemente qualitative. E’ stato criticato per la scarsa attenzione data al vissuto soggettivo e per le frequenti </a:t>
            </a:r>
            <a:r>
              <a:rPr lang="it-IT" dirty="0" err="1"/>
              <a:t>codiagnosi</a:t>
            </a:r>
            <a:endParaRPr lang="it-IT" dirty="0"/>
          </a:p>
          <a:p>
            <a:r>
              <a:rPr lang="it-IT" dirty="0"/>
              <a:t>Sistema alternativo si rifà a Modello dimensionale. La personalità è vista come un insieme di tratti disposti lungo un continuum e la patologia è valutata in modo quantitativo. Un problema può sorgere dal considerare la somma di singoli tratti come equivalente all’insieme.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201348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10AF37-7837-1D42-391A-42C8A8694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A3556E-76F3-FE73-4756-8BCBB6AA9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diagnosi dei disturbi di personalità proposta è ibrida, nel criterio A si segue un approccio </a:t>
            </a:r>
            <a:r>
              <a:rPr lang="it-IT" dirty="0" err="1"/>
              <a:t>categiriale</a:t>
            </a:r>
            <a:r>
              <a:rPr lang="it-IT" dirty="0"/>
              <a:t> nel valutare il funzionamento della personalità.</a:t>
            </a:r>
          </a:p>
          <a:p>
            <a:r>
              <a:rPr lang="it-IT" dirty="0"/>
              <a:t>Nel criterio B si valuta invece la presenza di tratti patologici di personalità</a:t>
            </a:r>
          </a:p>
        </p:txBody>
      </p:sp>
    </p:spTree>
    <p:extLst>
      <p:ext uri="{BB962C8B-B14F-4D97-AF65-F5344CB8AC3E}">
        <p14:creationId xmlns:p14="http://schemas.microsoft.com/office/powerpoint/2010/main" val="326057573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CD45D870-EDAC-415E-52FA-F352852B3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Questa apparente duplicazione deriva dal fatto che il nuovo sistema di classificazione è certamente molto diverso dal precedente e la sua improvvisa sostituzione avrebbe causato gravi rifiuti e problemi soprattutto dai clinici. Non si tratta infatti di un sistema semplice né da comprendere né da applicare.</a:t>
            </a:r>
          </a:p>
          <a:p>
            <a:r>
              <a:rPr lang="it-IT" sz="2400" dirty="0"/>
              <a:t>Lo scopo della proposta, per ora collocata in appendice, è abituare i clinici alla nuova classificazione, dimensionale e tratto specifica, ed orientare la ricerca  in questa direzione.  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2C8066D-6DED-3FF9-21D0-1F3D230ED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905726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La diagnosi secondo i criteri tradizionali posta da diversi osservatori sullo stesso caso non sempre coincide.</a:t>
            </a:r>
          </a:p>
          <a:p>
            <a:r>
              <a:rPr lang="it-IT" sz="2400" dirty="0"/>
              <a:t>Molti disturbi Asse 1 si presentano con sintomi simili a quelli che caratterizzano disturbi di asse 2</a:t>
            </a:r>
          </a:p>
          <a:p>
            <a:r>
              <a:rPr lang="it-IT" sz="2400" dirty="0"/>
              <a:t>Spesso dalla osservazione di alcuni tratti patologici di personalità il clinico arriva ad improprie diagnosi di disturbi di personalità</a:t>
            </a:r>
          </a:p>
          <a:p>
            <a:r>
              <a:rPr lang="it-IT" sz="2400" dirty="0"/>
              <a:t>Data la imprecisione delle definizioni dei disturbi di personalità  col sistema diagnostico precedente si arriva ad un eccesso di diagnosi di disturbo NAS (non altrimenti specificato) di personalità.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437088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97F33094-F062-FE66-9E13-3DCEE2636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In entrambi i sistemi i disturbi di personalità presentano delle caratteristiche  comuni.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989113AA-3232-7B5F-75B4-6302E6DF1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33447B9-3CBE-49FA-CEAE-3D437082F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708920"/>
            <a:ext cx="8003232" cy="295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33854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marL="342900" indent="-342900">
              <a:buAutoNum type="alphaUcParenR"/>
            </a:pPr>
            <a:r>
              <a:rPr lang="it-IT" sz="2800" b="1" dirty="0"/>
              <a:t> Disfunzione grave o moderata del funzionamento della personalità (sé ed interpersonale)</a:t>
            </a:r>
          </a:p>
          <a:p>
            <a:pPr marL="342900" indent="-342900">
              <a:buAutoNum type="alphaUcParenR"/>
            </a:pPr>
            <a:endParaRPr lang="it-IT" sz="2800" b="1" dirty="0"/>
          </a:p>
          <a:p>
            <a:pPr marL="342900" indent="-342900">
              <a:buAutoNum type="alphaUcParenR"/>
            </a:pPr>
            <a:r>
              <a:rPr lang="it-IT" sz="2800" b="1" dirty="0"/>
              <a:t> Uno o più tratti patologici di personalità</a:t>
            </a:r>
          </a:p>
          <a:p>
            <a:pPr marL="342900" indent="-342900">
              <a:buAutoNum type="alphaUcParenR"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58204" cy="702980"/>
          </a:xfrm>
        </p:spPr>
        <p:txBody>
          <a:bodyPr>
            <a:noAutofit/>
          </a:bodyPr>
          <a:lstStyle/>
          <a:p>
            <a:r>
              <a:rPr lang="it-IT" sz="2800" dirty="0"/>
              <a:t>CRITERI PER LA DEFINIZIONE DEI DISTURBI DI PERSONALITA’</a:t>
            </a:r>
            <a:br>
              <a:rPr lang="it-IT" sz="2800" dirty="0"/>
            </a:br>
            <a:r>
              <a:rPr lang="it-IT" sz="2800" dirty="0"/>
              <a:t>nel sistema dimensionale</a:t>
            </a:r>
          </a:p>
        </p:txBody>
      </p:sp>
    </p:spTree>
    <p:extLst>
      <p:ext uri="{BB962C8B-B14F-4D97-AF65-F5344CB8AC3E}">
        <p14:creationId xmlns:p14="http://schemas.microsoft.com/office/powerpoint/2010/main" val="140763304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3000" dirty="0"/>
              <a:t> In primo luogo si effettua una </a:t>
            </a:r>
            <a:r>
              <a:rPr lang="it-IT" sz="3000" b="1" dirty="0"/>
              <a:t>valutazione dimensionale del livello di compromissione del Sé e delle relazioni interpersonali</a:t>
            </a:r>
            <a:r>
              <a:rPr lang="it-IT" sz="3000" dirty="0"/>
              <a:t>, attraverso un continuum di gravità espresso con 5 livelli (0 equivale alla salute, nessuna patologia; 1 lievi segni patologici; 2 moderata patologia; 3 grave patologia; 4 estrema invalidità nella valutazione del Continuum del funzionamento del Sé e dei rapporti interpersonali).</a:t>
            </a:r>
          </a:p>
          <a:p>
            <a:r>
              <a:rPr lang="it-IT" sz="3000" dirty="0"/>
              <a:t> </a:t>
            </a:r>
          </a:p>
          <a:p>
            <a:endParaRPr lang="it-IT" sz="1800" dirty="0"/>
          </a:p>
          <a:p>
            <a:r>
              <a:rPr lang="it-IT" dirty="0"/>
              <a:t> 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CRITERIO A </a:t>
            </a:r>
            <a:br>
              <a:rPr lang="it-IT" sz="2800" dirty="0"/>
            </a:br>
            <a:r>
              <a:rPr lang="it-IT" sz="2800" dirty="0"/>
              <a:t>LIVELLO DI FUNZIONAMENTO DELLA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925588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1) Frasi del tipo: "Si è sempre comportato così fin da quando era bambino"; oppure "Non ne posso fare a meno, sono fatto così". 2) Il paziente attribuisce i suoi problemi a ciò che gli altri gli starebbero facendo (es. è tutta colpa del mio datore di lavoro). Non sembra disposto a mettere in discussione le proprie reazioni. 3) Il paziente mostra d'avere una scarsa motivazione al cambiamento. 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8FC55FE1-D14B-4C40-AD2D-F91C3B718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7CA594F-F89A-935E-A25B-CBA83C0AC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772938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800" dirty="0"/>
              <a:t>Il primo step valutativo è volto a definire i diversi livelli di organizzazione della personalità. </a:t>
            </a:r>
          </a:p>
          <a:p>
            <a:endParaRPr lang="it-IT" sz="2800" dirty="0"/>
          </a:p>
          <a:p>
            <a:r>
              <a:rPr lang="it-IT" sz="2800" dirty="0"/>
              <a:t>La Scala dei Livelli di Funzionamento della Personalità, permette di individuare delle dimensioni che si dividono in </a:t>
            </a:r>
          </a:p>
          <a:p>
            <a:endParaRPr lang="it-IT" sz="2800" dirty="0"/>
          </a:p>
          <a:p>
            <a:r>
              <a:rPr lang="it-IT" sz="2800" dirty="0"/>
              <a:t>Funzionamento del Sé e </a:t>
            </a:r>
          </a:p>
          <a:p>
            <a:r>
              <a:rPr lang="it-IT" sz="2800" dirty="0"/>
              <a:t>funzionamento interpersonale.</a:t>
            </a:r>
          </a:p>
          <a:p>
            <a:r>
              <a:rPr lang="it-IT" sz="2800" dirty="0"/>
              <a:t> </a:t>
            </a:r>
          </a:p>
          <a:p>
            <a:endParaRPr lang="it-IT" sz="28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567620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000" dirty="0"/>
              <a:t>Per quanto riguarda il funzionamento del Sé si hanno due aree da valutare lungo un continuum di gravità:</a:t>
            </a:r>
          </a:p>
          <a:p>
            <a:r>
              <a:rPr lang="it-IT" sz="2000" dirty="0"/>
              <a:t> </a:t>
            </a:r>
          </a:p>
          <a:p>
            <a:r>
              <a:rPr lang="it-IT" sz="2000" dirty="0"/>
              <a:t>(1)</a:t>
            </a:r>
            <a:r>
              <a:rPr lang="it-IT" sz="2000" b="1" dirty="0"/>
              <a:t> l’identità</a:t>
            </a:r>
            <a:r>
              <a:rPr lang="it-IT" sz="2000" dirty="0"/>
              <a:t>, intesa come l’esperienza di se stessi come soggetti unici e dotati di confini definiti, la stabilità della propria autostima, l’accuratezza della propria auto-valutazione e la capacità di regolare una vasta gamma di emozioni;</a:t>
            </a:r>
          </a:p>
          <a:p>
            <a:r>
              <a:rPr lang="it-IT" sz="2000" dirty="0"/>
              <a:t> </a:t>
            </a:r>
          </a:p>
          <a:p>
            <a:r>
              <a:rPr lang="it-IT" sz="2000" dirty="0"/>
              <a:t>(2) </a:t>
            </a:r>
            <a:r>
              <a:rPr lang="it-IT" sz="2000" b="1" dirty="0"/>
              <a:t>l’</a:t>
            </a:r>
            <a:r>
              <a:rPr lang="it-IT" sz="2000" b="1" dirty="0" err="1"/>
              <a:t>autodirezionalità</a:t>
            </a:r>
            <a:r>
              <a:rPr lang="it-IT" sz="2000" dirty="0"/>
              <a:t>, intesa come capacità di perseguire obiettivi a breve termine e scopi di vita coerenti e significativi, l’utilizzo di standard di comportamento interni costruttivi e </a:t>
            </a:r>
            <a:r>
              <a:rPr lang="it-IT" sz="2000" dirty="0" err="1"/>
              <a:t>prosociali</a:t>
            </a:r>
            <a:r>
              <a:rPr lang="it-IT" sz="2000" dirty="0"/>
              <a:t> e la capacità di riflette in modo produttivo su di sé.</a:t>
            </a:r>
          </a:p>
          <a:p>
            <a:r>
              <a:rPr lang="it-IT" sz="2000" dirty="0"/>
              <a:t> </a:t>
            </a:r>
          </a:p>
          <a:p>
            <a:endParaRPr lang="it-IT" sz="20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400" dirty="0"/>
              <a:t>Funzionamento del Sé CRITERIO A</a:t>
            </a:r>
          </a:p>
        </p:txBody>
      </p:sp>
    </p:spTree>
    <p:extLst>
      <p:ext uri="{BB962C8B-B14F-4D97-AF65-F5344CB8AC3E}">
        <p14:creationId xmlns:p14="http://schemas.microsoft.com/office/powerpoint/2010/main" val="347041864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Il Funzionamento interpersonale, invece, è valutato tenendo conto di due dimensioni:</a:t>
            </a:r>
          </a:p>
          <a:p>
            <a:r>
              <a:rPr lang="it-IT" sz="2000" dirty="0"/>
              <a:t> </a:t>
            </a:r>
          </a:p>
          <a:p>
            <a:r>
              <a:rPr lang="it-IT" sz="2000" dirty="0"/>
              <a:t>(1)</a:t>
            </a:r>
            <a:r>
              <a:rPr lang="it-IT" sz="2000" b="1" dirty="0"/>
              <a:t> l’empatia</a:t>
            </a:r>
            <a:r>
              <a:rPr lang="it-IT" sz="2000" dirty="0"/>
              <a:t>, intesa come comprensione delle esperienze e motivazioni altrui, tolleranza di prospettive diverse e comprensione degli effetti del proprio comportamento sugli altri;</a:t>
            </a:r>
          </a:p>
          <a:p>
            <a:r>
              <a:rPr lang="it-IT" sz="2000" dirty="0"/>
              <a:t> </a:t>
            </a:r>
          </a:p>
          <a:p>
            <a:r>
              <a:rPr lang="it-IT" sz="2000" dirty="0"/>
              <a:t>(2) </a:t>
            </a:r>
            <a:r>
              <a:rPr lang="it-IT" sz="2000" b="1" dirty="0"/>
              <a:t>l’intimità</a:t>
            </a:r>
            <a:r>
              <a:rPr lang="it-IT" sz="2000" dirty="0"/>
              <a:t>, intesa come profondità e durata delle relazioni positive con gli altri, desiderio e capacità di intimità e rispetto reciproco.</a:t>
            </a:r>
          </a:p>
          <a:p>
            <a:r>
              <a:rPr lang="it-IT" sz="2000" dirty="0"/>
              <a:t> </a:t>
            </a:r>
          </a:p>
          <a:p>
            <a:r>
              <a:rPr lang="it-IT" sz="2000" dirty="0"/>
              <a:t>Dopo aver definito questa parte generale, si passa a quella di diagnostica vera e propria, secondo passaggio.  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Il funzionamento interpersonale CRITERIO A</a:t>
            </a:r>
          </a:p>
        </p:txBody>
      </p:sp>
    </p:spTree>
    <p:extLst>
      <p:ext uri="{BB962C8B-B14F-4D97-AF65-F5344CB8AC3E}">
        <p14:creationId xmlns:p14="http://schemas.microsoft.com/office/powerpoint/2010/main" val="122944261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La presenza e la gravità di una alterazione del funzionamento della personalità (funzionamento del sé e funzionamento interpersonale) sono indispensabili premesse per poi procedere ad una più approfondita  diagnosi di disturbo di personalità.</a:t>
            </a:r>
          </a:p>
          <a:p>
            <a:endParaRPr lang="it-IT" sz="2400" dirty="0"/>
          </a:p>
          <a:p>
            <a:r>
              <a:rPr lang="it-IT" sz="2400" dirty="0"/>
              <a:t>Naturalmente questa valutazione chiama pesantemente in causa le competenze e la sensibilità del diagnosta rischiando di favorire diversità di opinione sui diversi casi.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963983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1800" dirty="0"/>
              <a:t> </a:t>
            </a:r>
            <a:r>
              <a:rPr lang="it-IT" sz="2800" dirty="0"/>
              <a:t>La </a:t>
            </a:r>
            <a:r>
              <a:rPr lang="it-IT" sz="2800" b="1" dirty="0"/>
              <a:t>valutazione dimensionale del livello di compromissione del Sé e delle relazioni interpersonali</a:t>
            </a:r>
            <a:r>
              <a:rPr lang="it-IT" sz="2800" dirty="0"/>
              <a:t>, viene effettuata attraverso una valutazione di gravità espressa con 5 livelli (0 equivale alla salute, nessuna patologia; 1 lievi segni patologici; 2 moderata patologia; 3 grave patologia; 4 estrema invalidità nella valutazione del Continuum del funzionamento del Sé e dei rapporti interpersonali).</a:t>
            </a:r>
          </a:p>
          <a:p>
            <a:r>
              <a:rPr lang="it-IT" sz="2800" dirty="0"/>
              <a:t> </a:t>
            </a:r>
          </a:p>
          <a:p>
            <a:endParaRPr lang="it-IT" sz="1800" dirty="0"/>
          </a:p>
          <a:p>
            <a:r>
              <a:rPr lang="it-IT" dirty="0"/>
              <a:t> 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1800" dirty="0"/>
              <a:t>CRITERIO A LIVELLO DI FUNZIONAMENTO DELLA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278297861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Successivamente, il clinico deve verificare se è presente un disturbo di personalità specifico (borderline, evitante, etc.).  Passando  alla valutazione dei tratti/domini di personalità.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217632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sz="4400" dirty="0"/>
              <a:t>Anche qui, però, sono state introdotte delle novità: saranno sei i disturbi di personalità che si possono diagnosticare: </a:t>
            </a:r>
          </a:p>
          <a:p>
            <a:endParaRPr lang="it-IT" sz="2400" b="1" dirty="0"/>
          </a:p>
          <a:p>
            <a:r>
              <a:rPr lang="it-IT" sz="5100" b="1" dirty="0" err="1"/>
              <a:t>schizotipico</a:t>
            </a:r>
            <a:r>
              <a:rPr lang="it-IT" sz="5100" b="1" dirty="0"/>
              <a:t>, </a:t>
            </a:r>
          </a:p>
          <a:p>
            <a:r>
              <a:rPr lang="it-IT" sz="5100" b="1" dirty="0"/>
              <a:t>antisociale</a:t>
            </a:r>
          </a:p>
          <a:p>
            <a:r>
              <a:rPr lang="it-IT" sz="5100" b="1" dirty="0"/>
              <a:t>borderline</a:t>
            </a:r>
          </a:p>
          <a:p>
            <a:r>
              <a:rPr lang="it-IT" sz="5100" b="1" dirty="0"/>
              <a:t>narcisistico</a:t>
            </a:r>
          </a:p>
          <a:p>
            <a:r>
              <a:rPr lang="it-IT" sz="5100" b="1" dirty="0"/>
              <a:t>evitante</a:t>
            </a:r>
          </a:p>
          <a:p>
            <a:r>
              <a:rPr lang="it-IT" sz="5100" b="1" dirty="0"/>
              <a:t>ossessivo compulsivo</a:t>
            </a:r>
          </a:p>
          <a:p>
            <a:r>
              <a:rPr lang="it-IT" sz="2400" dirty="0"/>
              <a:t> </a:t>
            </a:r>
          </a:p>
          <a:p>
            <a:r>
              <a:rPr lang="it-IT" dirty="0"/>
              <a:t> 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Diagnostica dei disturbi di personalità</a:t>
            </a:r>
          </a:p>
        </p:txBody>
      </p:sp>
    </p:spTree>
    <p:extLst>
      <p:ext uri="{BB962C8B-B14F-4D97-AF65-F5344CB8AC3E}">
        <p14:creationId xmlns:p14="http://schemas.microsoft.com/office/powerpoint/2010/main" val="106809846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800" dirty="0"/>
              <a:t>Mancano, e non saranno reintegrati lo </a:t>
            </a:r>
          </a:p>
          <a:p>
            <a:endParaRPr lang="it-IT" sz="2800" dirty="0"/>
          </a:p>
          <a:p>
            <a:r>
              <a:rPr lang="it-IT" sz="2800" dirty="0"/>
              <a:t>schizoide, </a:t>
            </a:r>
          </a:p>
          <a:p>
            <a:r>
              <a:rPr lang="it-IT" sz="2800" dirty="0"/>
              <a:t>l’istrionico,   </a:t>
            </a:r>
          </a:p>
          <a:p>
            <a:r>
              <a:rPr lang="it-IT" sz="2800" dirty="0"/>
              <a:t>paranoide  </a:t>
            </a:r>
          </a:p>
          <a:p>
            <a:r>
              <a:rPr lang="it-IT" sz="2800" dirty="0"/>
              <a:t>Dipendente</a:t>
            </a:r>
          </a:p>
          <a:p>
            <a:r>
              <a:rPr lang="it-IT" sz="2800" dirty="0"/>
              <a:t>Alcuni disturbi quali il passivo aggressivo e il depressivo di personalità erano stati eliminati e inseriti in appendice da un pezzo, malgrado fossero ancora presenti nella SCID II.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323995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Ognuno di questi disturbi di personalità è presentato in maniera più articolata da come era stato inserito nel DSM-IV TR, perché vengono ora definiti tratti e sfaccettature di tratto molto dettagliati </a:t>
            </a:r>
          </a:p>
          <a:p>
            <a:r>
              <a:rPr lang="it-IT" sz="2800" dirty="0"/>
              <a:t> 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0180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3FE81E-CB4B-4AE6-AC22-69C4BF25F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7A83C3-FC4C-4567-9181-0649A32A6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D. S. chiuso in casa</a:t>
            </a:r>
          </a:p>
          <a:p>
            <a:r>
              <a:rPr lang="it-IT" dirty="0"/>
              <a:t>G. ipocondriaco</a:t>
            </a:r>
          </a:p>
        </p:txBody>
      </p:sp>
    </p:spTree>
    <p:extLst>
      <p:ext uri="{BB962C8B-B14F-4D97-AF65-F5344CB8AC3E}">
        <p14:creationId xmlns:p14="http://schemas.microsoft.com/office/powerpoint/2010/main" val="247546046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6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it-IT" sz="3600" dirty="0"/>
              <a:t> ANALISI  DIMENSIONALE DEI TRATTI DEI DIVERSI DISTURBI DI PERSONALITA’ criterio B</a:t>
            </a:r>
            <a:br>
              <a:rPr lang="it-IT" sz="2800" dirty="0"/>
            </a:br>
            <a:r>
              <a:rPr lang="it-IT" dirty="0"/>
              <a:t> </a:t>
            </a:r>
            <a:endParaRPr dirty="0"/>
          </a:p>
        </p:txBody>
      </p:sp>
      <p:sp>
        <p:nvSpPr>
          <p:cNvPr id="8" name="Sottotitolo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15721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000" dirty="0"/>
              <a:t>Dopo la iniziale diagnosi del funzionamento del Sé e del funzionamento interpersonale, si passa alla parte successiva, ovvero l’individuazione di 5 grandi tratti/ domini </a:t>
            </a:r>
          </a:p>
          <a:p>
            <a:r>
              <a:rPr lang="it-IT" sz="2000" dirty="0"/>
              <a:t> </a:t>
            </a:r>
          </a:p>
          <a:p>
            <a:r>
              <a:rPr lang="it-IT" sz="2000" b="1" dirty="0"/>
              <a:t>Affettività Negativa (AN), </a:t>
            </a:r>
          </a:p>
          <a:p>
            <a:r>
              <a:rPr lang="it-IT" sz="2000" b="1" dirty="0"/>
              <a:t>Distacco (D), </a:t>
            </a:r>
          </a:p>
          <a:p>
            <a:r>
              <a:rPr lang="it-IT" sz="2000" b="1" dirty="0"/>
              <a:t>Antagonismo (A), </a:t>
            </a:r>
          </a:p>
          <a:p>
            <a:r>
              <a:rPr lang="it-IT" sz="2000" b="1" dirty="0"/>
              <a:t>Disinibizione vs </a:t>
            </a:r>
            <a:r>
              <a:rPr lang="it-IT" sz="2000" b="1" dirty="0" err="1"/>
              <a:t>Compulsività</a:t>
            </a:r>
            <a:r>
              <a:rPr lang="it-IT" sz="2000" b="1" dirty="0"/>
              <a:t> (DS vs C) e </a:t>
            </a:r>
          </a:p>
          <a:p>
            <a:r>
              <a:rPr lang="it-IT" sz="2000" b="1" dirty="0" err="1"/>
              <a:t>Psicoticismo</a:t>
            </a:r>
            <a:r>
              <a:rPr lang="it-IT" sz="2000" b="1" dirty="0"/>
              <a:t> (P).</a:t>
            </a:r>
          </a:p>
          <a:p>
            <a:endParaRPr lang="it-IT" sz="2000" dirty="0"/>
          </a:p>
          <a:p>
            <a:r>
              <a:rPr lang="it-IT" sz="2000" dirty="0"/>
              <a:t>Questi 5 domini, valutati anche su una scala dimensionale (0-3) sono ulteriormente articolabili in un totale di 25 sottodomini o “trait-</a:t>
            </a:r>
            <a:r>
              <a:rPr lang="it-IT" sz="2000" dirty="0" err="1"/>
              <a:t>facets</a:t>
            </a:r>
            <a:r>
              <a:rPr lang="it-IT" sz="2000" dirty="0"/>
              <a:t>” ovvero sfaccettature.</a:t>
            </a:r>
          </a:p>
          <a:p>
            <a:r>
              <a:rPr lang="it-IT" sz="2400" dirty="0"/>
              <a:t> 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5 GRANDI TRATTI DELLA PERSONALITA’ nel DSM5</a:t>
            </a:r>
          </a:p>
        </p:txBody>
      </p:sp>
    </p:spTree>
    <p:extLst>
      <p:ext uri="{BB962C8B-B14F-4D97-AF65-F5344CB8AC3E}">
        <p14:creationId xmlns:p14="http://schemas.microsoft.com/office/powerpoint/2010/main" val="310893818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800" dirty="0"/>
              <a:t>Questa descrizione può essere approfondita prendendo in considerazione le 25 sfaccettature associate ai vari domini. </a:t>
            </a:r>
          </a:p>
          <a:p>
            <a:r>
              <a:rPr lang="it-IT" sz="2800" dirty="0"/>
              <a:t>Le informazioni derivate da domini e sottodomini possono essere quindi utilizzate per la diagnosi e per  la formulazione del caso, ovvero per la progettazione di un intervento terapeutico anche se nessuno dei criteri dei disturbi della personalità sia soddisfatto.</a:t>
            </a:r>
          </a:p>
          <a:p>
            <a:r>
              <a:rPr lang="it-IT" sz="2400" dirty="0"/>
              <a:t> </a:t>
            </a:r>
          </a:p>
          <a:p>
            <a:r>
              <a:rPr lang="it-IT" sz="2400" dirty="0"/>
              <a:t> </a:t>
            </a: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85610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D7EAC-4EDF-498C-A64E-DDC60770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25 sfaccettature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0F69BA-450B-448C-A340-54BDD1252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Affettività ridotta, Anedonia, Angoscia di</a:t>
            </a:r>
          </a:p>
          <a:p>
            <a:r>
              <a:rPr lang="it-IT" dirty="0"/>
              <a:t>separazione, Ansia, Convinzioni ed esperienze inusuali, </a:t>
            </a:r>
            <a:r>
              <a:rPr lang="it-IT" dirty="0" err="1"/>
              <a:t>Depressività</a:t>
            </a:r>
            <a:r>
              <a:rPr lang="it-IT" dirty="0"/>
              <a:t>, </a:t>
            </a:r>
            <a:r>
              <a:rPr lang="it-IT" dirty="0" err="1"/>
              <a:t>Disregolazione</a:t>
            </a:r>
            <a:r>
              <a:rPr lang="it-IT" dirty="0"/>
              <a:t> percettiva, Distraibilità, Eccentricità, Evitamento dell’intimità, Grandiosità, Impulsività, Inganno, Insensibilità, Irresponsabilità, Labilità emotiva, </a:t>
            </a:r>
            <a:r>
              <a:rPr lang="it-IT" dirty="0" err="1"/>
              <a:t>Manipolatorietà</a:t>
            </a:r>
            <a:r>
              <a:rPr lang="it-IT" dirty="0"/>
              <a:t>, Ostilità, Perfezionismo rigido, Perseverazione, Ricerca di attenzione, Ritiro, Sospettosità, Sottomissione, Tendenza a correre rischi,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622651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6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it-IT" sz="2800" dirty="0"/>
              <a:t> </a:t>
            </a:r>
            <a:r>
              <a:rPr lang="it-IT" dirty="0"/>
              <a:t>ANALISI DEI TRATTI STABILI DEI DIVERSI DISTURBI DI PERSONALITA’ CRITERIO B</a:t>
            </a:r>
            <a:br>
              <a:rPr lang="it-IT" dirty="0"/>
            </a:br>
            <a:r>
              <a:rPr lang="it-IT" dirty="0"/>
              <a:t> </a:t>
            </a:r>
            <a:endParaRPr dirty="0"/>
          </a:p>
        </p:txBody>
      </p:sp>
      <p:sp>
        <p:nvSpPr>
          <p:cNvPr id="8" name="Sottotitolo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779853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I tratti patologici della personalità sono organizzati secondo il DSM 5 in 5 domini</a:t>
            </a:r>
          </a:p>
          <a:p>
            <a:endParaRPr lang="it-IT" sz="2800" b="1" dirty="0"/>
          </a:p>
          <a:p>
            <a:r>
              <a:rPr lang="it-IT" sz="2800" b="1" dirty="0"/>
              <a:t>AFFETTIVITA’ NEGATIVA</a:t>
            </a:r>
          </a:p>
          <a:p>
            <a:r>
              <a:rPr lang="it-IT" sz="2800" b="1" dirty="0"/>
              <a:t>DISTACCO</a:t>
            </a:r>
          </a:p>
          <a:p>
            <a:r>
              <a:rPr lang="it-IT" sz="2800" b="1" dirty="0"/>
              <a:t>ANTAGONISMO</a:t>
            </a:r>
          </a:p>
          <a:p>
            <a:r>
              <a:rPr lang="it-IT" sz="2800" b="1" dirty="0"/>
              <a:t>DISINIBIZIONE</a:t>
            </a:r>
          </a:p>
          <a:p>
            <a:r>
              <a:rPr lang="it-IT" sz="2800" b="1" dirty="0"/>
              <a:t>PSICOTICISMO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CRITERIO B TRATTI PATOLOGICI DI PERSONALITA’</a:t>
            </a:r>
          </a:p>
        </p:txBody>
      </p:sp>
    </p:spTree>
    <p:extLst>
      <p:ext uri="{BB962C8B-B14F-4D97-AF65-F5344CB8AC3E}">
        <p14:creationId xmlns:p14="http://schemas.microsoft.com/office/powerpoint/2010/main" val="283428005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Ognuno di questi tratti, come abbiamo visto si può suddividere in molteplici sfaccettature.</a:t>
            </a:r>
          </a:p>
          <a:p>
            <a:r>
              <a:rPr lang="it-IT" sz="3600" dirty="0"/>
              <a:t>Possiamo riassumere nelle prossime pagine l’elenco dei tratti e delle loro sfaccettature.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034557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2F457A7D-7476-54F0-830E-0046F0373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Il quadro che ne deriva è certamente complesso e non stupisce la opposizione dei clinici ad una proposta così articolata da divenire difficilmente usata in ambito applicativo.</a:t>
            </a:r>
          </a:p>
          <a:p>
            <a:r>
              <a:rPr lang="it-IT" sz="2400" dirty="0"/>
              <a:t>Per lo meno per ora.</a:t>
            </a:r>
          </a:p>
          <a:p>
            <a:r>
              <a:rPr lang="it-IT" sz="2400" dirty="0"/>
              <a:t>Chiaramente la definizione di tutti questi tratti impone il ricorso a sistemi, per quanto possibile, codificati di </a:t>
            </a:r>
            <a:r>
              <a:rPr lang="it-IT" sz="2400" dirty="0" err="1"/>
              <a:t>assessment</a:t>
            </a:r>
            <a:r>
              <a:rPr lang="it-IT" sz="2400" dirty="0"/>
              <a:t> (test) ed anche questi aspetti, graditissimi al mondo accademico che con essi può pubblicare moltissimo, rendono alquanto complessa la valutazione.</a:t>
            </a:r>
          </a:p>
          <a:p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31985484-E0CB-7405-4A82-C762654BB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142872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Il paziente manifesta frequenti e violente emozioni negative(ansia depressione colpa, vergogna, preoccupazione rabbia), con associate manifestazioni comportamentali (es autolesionismo) ed interpersonali (es eccessiva dipendenza)</a:t>
            </a:r>
          </a:p>
          <a:p>
            <a:endParaRPr lang="it-IT" dirty="0"/>
          </a:p>
          <a:p>
            <a:r>
              <a:rPr lang="it-IT" dirty="0"/>
              <a:t>SFACCETTATURE</a:t>
            </a:r>
          </a:p>
          <a:p>
            <a:r>
              <a:rPr lang="it-IT" dirty="0"/>
              <a:t>LABILITA’ EMOTIVA</a:t>
            </a:r>
          </a:p>
          <a:p>
            <a:r>
              <a:rPr lang="it-IT" dirty="0"/>
              <a:t>APPRENSIVITA’</a:t>
            </a:r>
          </a:p>
          <a:p>
            <a:r>
              <a:rPr lang="it-IT" dirty="0"/>
              <a:t>ANSIA DA SEPARAZIONE</a:t>
            </a:r>
          </a:p>
          <a:p>
            <a:r>
              <a:rPr lang="it-IT" dirty="0"/>
              <a:t>SOTTOMISSIONE</a:t>
            </a:r>
          </a:p>
          <a:p>
            <a:r>
              <a:rPr lang="it-IT" dirty="0"/>
              <a:t>OSTILITA’</a:t>
            </a:r>
          </a:p>
          <a:p>
            <a:r>
              <a:rPr lang="it-IT" dirty="0"/>
              <a:t>PERSEVERAZIONE (anche quando non è più utile o ci sono chiari segnali che indicano la opportunità di interrompere un comportamento la persona continua a ripetersi)</a:t>
            </a:r>
          </a:p>
          <a:p>
            <a:r>
              <a:rPr lang="it-IT" dirty="0"/>
              <a:t>DEPRESSIONE (presente anche nel tratto distacco)</a:t>
            </a:r>
          </a:p>
          <a:p>
            <a:r>
              <a:rPr lang="it-IT" dirty="0"/>
              <a:t>SOSPETTOSITA’ (presente anche nel tratto distacco)</a:t>
            </a:r>
          </a:p>
          <a:p>
            <a:r>
              <a:rPr lang="it-IT" dirty="0"/>
              <a:t>AFFETTIVITA’ RISTRETTA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AFFETTIVITA NEGATIVA (vs stabilità emotiva)</a:t>
            </a:r>
          </a:p>
        </p:txBody>
      </p:sp>
    </p:spTree>
    <p:extLst>
      <p:ext uri="{BB962C8B-B14F-4D97-AF65-F5344CB8AC3E}">
        <p14:creationId xmlns:p14="http://schemas.microsoft.com/office/powerpoint/2010/main" val="73327130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sz="2400" dirty="0"/>
              <a:t>Si tratta della tendenza ad evitare esperienze sociali ed emotive, una limitata capacità di esprimere sentimenti e di provare piacere o interesse. Si osservano introversione ed evitamento delle esperienze socio emotive, ritiro dalle relazioni interpersonali (es poche amicizie, mancanza di relazione affettive) sia attraverso lo scarso riconoscimento ed espressione delle emozioni e del piacere)</a:t>
            </a:r>
          </a:p>
          <a:p>
            <a:endParaRPr lang="it-IT" sz="2400" dirty="0"/>
          </a:p>
          <a:p>
            <a:r>
              <a:rPr lang="it-IT" sz="2400" dirty="0"/>
              <a:t>ISOLAMENTO</a:t>
            </a:r>
          </a:p>
          <a:p>
            <a:r>
              <a:rPr lang="it-IT" sz="2400" dirty="0"/>
              <a:t>EVITAMENTO DELLA INTIMITA’</a:t>
            </a:r>
          </a:p>
          <a:p>
            <a:r>
              <a:rPr lang="it-IT" sz="2400" dirty="0"/>
              <a:t>ANEIDONIA</a:t>
            </a:r>
          </a:p>
          <a:p>
            <a:r>
              <a:rPr lang="it-IT" sz="2400" dirty="0"/>
              <a:t>TENDENZE DEPRESSIVE</a:t>
            </a:r>
          </a:p>
          <a:p>
            <a:r>
              <a:rPr lang="it-IT" sz="2400" dirty="0"/>
              <a:t>AFFETTIVITA’ RISTRETTA</a:t>
            </a:r>
          </a:p>
          <a:p>
            <a:r>
              <a:rPr lang="it-IT" sz="2400" dirty="0"/>
              <a:t>SOSPETTOSITA’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dirty="0"/>
              <a:t>DISTACCO (vs estroversione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201080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7065</TotalTime>
  <Words>12682</Words>
  <Application>Microsoft Office PowerPoint</Application>
  <PresentationFormat>Presentazione su schermo (4:3)</PresentationFormat>
  <Paragraphs>928</Paragraphs>
  <Slides>165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165</vt:i4>
      </vt:variant>
    </vt:vector>
  </HeadingPairs>
  <TitlesOfParts>
    <vt:vector size="170" baseType="lpstr">
      <vt:lpstr>Arial</vt:lpstr>
      <vt:lpstr>Calibri</vt:lpstr>
      <vt:lpstr>Tahoma</vt:lpstr>
      <vt:lpstr>Tema di Office</vt:lpstr>
      <vt:lpstr>1_Tema di Office</vt:lpstr>
      <vt:lpstr>Disturbi di Personalità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Difficoltà incontrate in terapia</vt:lpstr>
      <vt:lpstr>Presentazione standard di PowerPoint</vt:lpstr>
      <vt:lpstr>CONTROTRANSFERT</vt:lpstr>
      <vt:lpstr>DEFINIZIONE DSM-IV-TR e 5 TR</vt:lpstr>
      <vt:lpstr> strani o eccentrici </vt:lpstr>
      <vt:lpstr>amplificativi, emotivi o imprevedibili </vt:lpstr>
      <vt:lpstr>ansiosi o paurosi.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STILE vs DISTURBO</vt:lpstr>
      <vt:lpstr>BIG FIVE</vt:lpstr>
      <vt:lpstr>TRATTABILITA’ DEI D.P.</vt:lpstr>
      <vt:lpstr>DA DISTURBO A STILE DI PERSONALITA’</vt:lpstr>
      <vt:lpstr>Premessa 1: </vt:lpstr>
      <vt:lpstr>Premessa 2:</vt:lpstr>
      <vt:lpstr>Presentazione standard di PowerPoint</vt:lpstr>
      <vt:lpstr>Premessa 3: </vt:lpstr>
      <vt:lpstr>Premessa 4: </vt:lpstr>
      <vt:lpstr>Premessa 5: </vt:lpstr>
      <vt:lpstr>Presentazione standard di PowerPoint</vt:lpstr>
      <vt:lpstr>Presentazione standard di PowerPoint</vt:lpstr>
      <vt:lpstr>Stile di attaccamento e disturbi di personalità </vt:lpstr>
      <vt:lpstr>Presentazione standard di PowerPoint</vt:lpstr>
      <vt:lpstr>Presentazione standard di PowerPoint</vt:lpstr>
      <vt:lpstr>Presentazione standard di PowerPoint</vt:lpstr>
      <vt:lpstr>I diversi stili di attaccamento nella prima infanzia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 diversi stili di attaccamento in età adulta </vt:lpstr>
      <vt:lpstr>Presentazione standard di PowerPoint</vt:lpstr>
      <vt:lpstr>Presentazione standard di PowerPoint</vt:lpstr>
      <vt:lpstr>Stile di attaccamento preoccupato</vt:lpstr>
      <vt:lpstr>Stile di attaccamento timoroso</vt:lpstr>
      <vt:lpstr>Stile di attaccamento rifiutante. </vt:lpstr>
      <vt:lpstr>Stile di attaccamento ansioso-evitante. </vt:lpstr>
      <vt:lpstr>Stile di attaccamento ansioso-ambivalente. </vt:lpstr>
      <vt:lpstr>Stile di attaccamento disorganizzato.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Disturbi personalità appendice 3 DSM5</vt:lpstr>
      <vt:lpstr>Presentazione standard di PowerPoint</vt:lpstr>
      <vt:lpstr>Presentazione standard di PowerPoint</vt:lpstr>
      <vt:lpstr>Sistema alternativo di classificazione dei disturbi di personalità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CRITERI PER LA DEFINIZIONE DEI DISTURBI DI PERSONALITA’ nel sistema dimensionale</vt:lpstr>
      <vt:lpstr>CRITERIO A  LIVELLO DI FUNZIONAMENTO DELLA PERSONALITA’</vt:lpstr>
      <vt:lpstr>Presentazione standard di PowerPoint</vt:lpstr>
      <vt:lpstr>Presentazione standard di PowerPoint</vt:lpstr>
      <vt:lpstr>Funzionamento del Sé CRITERIO A</vt:lpstr>
      <vt:lpstr>Il funzionamento interpersonale CRITERIO A</vt:lpstr>
      <vt:lpstr>Presentazione standard di PowerPoint</vt:lpstr>
      <vt:lpstr>CRITERIO A LIVELLO DI FUNZIONAMENTO DELLA PERSONALITA’</vt:lpstr>
      <vt:lpstr>Presentazione standard di PowerPoint</vt:lpstr>
      <vt:lpstr>Diagnostica dei disturbi di personalità</vt:lpstr>
      <vt:lpstr>Presentazione standard di PowerPoint</vt:lpstr>
      <vt:lpstr>Presentazione standard di PowerPoint</vt:lpstr>
      <vt:lpstr> ANALISI  DIMENSIONALE DEI TRATTI DEI DIVERSI DISTURBI DI PERSONALITA’ criterio B  </vt:lpstr>
      <vt:lpstr>I 5 GRANDI TRATTI DELLA PERSONALITA’ nel DSM5</vt:lpstr>
      <vt:lpstr>Presentazione standard di PowerPoint</vt:lpstr>
      <vt:lpstr>25 sfaccettature</vt:lpstr>
      <vt:lpstr> ANALISI DEI TRATTI STABILI DEI DIVERSI DISTURBI DI PERSONALITA’ CRITERIO B  </vt:lpstr>
      <vt:lpstr>CRITERIO B TRATTI PATOLOGICI DI PERSONALITA’</vt:lpstr>
      <vt:lpstr>Presentazione standard di PowerPoint</vt:lpstr>
      <vt:lpstr>Presentazione standard di PowerPoint</vt:lpstr>
      <vt:lpstr>AFFETTIVITA NEGATIVA (vs stabilità emotiva)</vt:lpstr>
      <vt:lpstr>DISTACCO (vs estroversione)</vt:lpstr>
      <vt:lpstr>ANTAGONISMO (vs disponibilità)</vt:lpstr>
      <vt:lpstr>DISINIBIZIONE (vs coscienziosità)</vt:lpstr>
      <vt:lpstr>PSICOTICISMO (vs lucidità mentale)</vt:lpstr>
      <vt:lpstr>Presentazione standard di PowerPoint</vt:lpstr>
      <vt:lpstr>  I DIVERSI DISTURBI DI PERSONALITA’ NELLA NUOVA CLASSIFICAZIONE DSM 5  </vt:lpstr>
      <vt:lpstr>Presentazione standard di PowerPoint</vt:lpstr>
      <vt:lpstr>DISTURBO ANTISOCIALE DI PERSONALITA’</vt:lpstr>
      <vt:lpstr>Antisociale (tratti)</vt:lpstr>
      <vt:lpstr> PSICOPATIA diversità con disturbo antisociale</vt:lpstr>
      <vt:lpstr>DISTURBO EVITANTE DI PERSONALITA’</vt:lpstr>
      <vt:lpstr>Criterio B disturbo evitante </vt:lpstr>
      <vt:lpstr>DISTURBO BORDERLINE DI PERSONALITA’</vt:lpstr>
      <vt:lpstr>Borderline criterio B</vt:lpstr>
      <vt:lpstr>DISTURBO NARCISISTICO DI PERSONALITA’</vt:lpstr>
      <vt:lpstr>Criterio B disturbo narcisistico</vt:lpstr>
      <vt:lpstr>DISTURBO OSSESSIVO COMPULSIVO DI PERSONALITA’</vt:lpstr>
      <vt:lpstr>Disturbo ossessivo compulsivo Criterio B </vt:lpstr>
      <vt:lpstr>DISTURBO SCHIZOTIPICO DI PERSONALITA’</vt:lpstr>
      <vt:lpstr>Disturbo schizotipico Criterio B</vt:lpstr>
      <vt:lpstr>Presentazione standard di PowerPoint</vt:lpstr>
      <vt:lpstr>Presentazione standard di PowerPoint</vt:lpstr>
      <vt:lpstr>PID 5 Caratteristiche e modalità di utilizzo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Disturbi di Personalità</dc:title>
  <dc:creator>.</dc:creator>
  <cp:lastModifiedBy>FRANCESCO ROVETTO</cp:lastModifiedBy>
  <cp:revision>69</cp:revision>
  <dcterms:created xsi:type="dcterms:W3CDTF">2007-06-12T20:37:24Z</dcterms:created>
  <dcterms:modified xsi:type="dcterms:W3CDTF">2024-05-25T14:35:19Z</dcterms:modified>
</cp:coreProperties>
</file>