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6"/>
  </p:notesMasterIdLst>
  <p:sldIdLst>
    <p:sldId id="256" r:id="rId3"/>
    <p:sldId id="327" r:id="rId4"/>
    <p:sldId id="319" r:id="rId5"/>
    <p:sldId id="290" r:id="rId6"/>
    <p:sldId id="322" r:id="rId7"/>
    <p:sldId id="291" r:id="rId8"/>
    <p:sldId id="323" r:id="rId9"/>
    <p:sldId id="292" r:id="rId10"/>
    <p:sldId id="762" r:id="rId11"/>
    <p:sldId id="293" r:id="rId12"/>
    <p:sldId id="294" r:id="rId13"/>
    <p:sldId id="295" r:id="rId14"/>
    <p:sldId id="324" r:id="rId15"/>
    <p:sldId id="867" r:id="rId16"/>
    <p:sldId id="257" r:id="rId17"/>
    <p:sldId id="258" r:id="rId18"/>
    <p:sldId id="259" r:id="rId19"/>
    <p:sldId id="260" r:id="rId20"/>
    <p:sldId id="261" r:id="rId21"/>
    <p:sldId id="328" r:id="rId22"/>
    <p:sldId id="326" r:id="rId23"/>
    <p:sldId id="263" r:id="rId24"/>
    <p:sldId id="264" r:id="rId25"/>
    <p:sldId id="265" r:id="rId26"/>
    <p:sldId id="266" r:id="rId27"/>
    <p:sldId id="267" r:id="rId28"/>
    <p:sldId id="275" r:id="rId29"/>
    <p:sldId id="282" r:id="rId30"/>
    <p:sldId id="331" r:id="rId31"/>
    <p:sldId id="332" r:id="rId32"/>
    <p:sldId id="333" r:id="rId33"/>
    <p:sldId id="334" r:id="rId34"/>
    <p:sldId id="335" r:id="rId35"/>
    <p:sldId id="339" r:id="rId36"/>
    <p:sldId id="344" r:id="rId37"/>
    <p:sldId id="345" r:id="rId38"/>
    <p:sldId id="346" r:id="rId39"/>
    <p:sldId id="347" r:id="rId40"/>
    <p:sldId id="348" r:id="rId41"/>
    <p:sldId id="349" r:id="rId42"/>
    <p:sldId id="350" r:id="rId43"/>
    <p:sldId id="351" r:id="rId44"/>
    <p:sldId id="352" r:id="rId45"/>
    <p:sldId id="353" r:id="rId46"/>
    <p:sldId id="354" r:id="rId47"/>
    <p:sldId id="355" r:id="rId48"/>
    <p:sldId id="356" r:id="rId49"/>
    <p:sldId id="357" r:id="rId50"/>
    <p:sldId id="358" r:id="rId51"/>
    <p:sldId id="359" r:id="rId52"/>
    <p:sldId id="360" r:id="rId53"/>
    <p:sldId id="361" r:id="rId54"/>
    <p:sldId id="362" r:id="rId55"/>
    <p:sldId id="363" r:id="rId56"/>
    <p:sldId id="364" r:id="rId57"/>
    <p:sldId id="367" r:id="rId58"/>
    <p:sldId id="369" r:id="rId59"/>
    <p:sldId id="370" r:id="rId60"/>
    <p:sldId id="371" r:id="rId61"/>
    <p:sldId id="372" r:id="rId62"/>
    <p:sldId id="373" r:id="rId63"/>
    <p:sldId id="374" r:id="rId64"/>
    <p:sldId id="375" r:id="rId65"/>
    <p:sldId id="376" r:id="rId66"/>
    <p:sldId id="377" r:id="rId67"/>
    <p:sldId id="378" r:id="rId68"/>
    <p:sldId id="385" r:id="rId69"/>
    <p:sldId id="386" r:id="rId70"/>
    <p:sldId id="745" r:id="rId71"/>
    <p:sldId id="746" r:id="rId72"/>
    <p:sldId id="747" r:id="rId73"/>
    <p:sldId id="748" r:id="rId74"/>
    <p:sldId id="749" r:id="rId75"/>
    <p:sldId id="750" r:id="rId76"/>
    <p:sldId id="751" r:id="rId77"/>
    <p:sldId id="752" r:id="rId78"/>
    <p:sldId id="753" r:id="rId79"/>
    <p:sldId id="754" r:id="rId80"/>
    <p:sldId id="755" r:id="rId81"/>
    <p:sldId id="757" r:id="rId82"/>
    <p:sldId id="758" r:id="rId83"/>
    <p:sldId id="759" r:id="rId84"/>
    <p:sldId id="761" r:id="rId85"/>
    <p:sldId id="793" r:id="rId86"/>
    <p:sldId id="794" r:id="rId87"/>
    <p:sldId id="795" r:id="rId88"/>
    <p:sldId id="796" r:id="rId89"/>
    <p:sldId id="797" r:id="rId90"/>
    <p:sldId id="798" r:id="rId91"/>
    <p:sldId id="866" r:id="rId92"/>
    <p:sldId id="799" r:id="rId93"/>
    <p:sldId id="800" r:id="rId94"/>
    <p:sldId id="803" r:id="rId95"/>
    <p:sldId id="804" r:id="rId96"/>
    <p:sldId id="805" r:id="rId97"/>
    <p:sldId id="806" r:id="rId98"/>
    <p:sldId id="807" r:id="rId99"/>
    <p:sldId id="808" r:id="rId100"/>
    <p:sldId id="809" r:id="rId101"/>
    <p:sldId id="810" r:id="rId102"/>
    <p:sldId id="811" r:id="rId103"/>
    <p:sldId id="812" r:id="rId104"/>
    <p:sldId id="814" r:id="rId105"/>
    <p:sldId id="815" r:id="rId106"/>
    <p:sldId id="816" r:id="rId107"/>
    <p:sldId id="817" r:id="rId108"/>
    <p:sldId id="818" r:id="rId109"/>
    <p:sldId id="819" r:id="rId110"/>
    <p:sldId id="820" r:id="rId111"/>
    <p:sldId id="821" r:id="rId112"/>
    <p:sldId id="822" r:id="rId113"/>
    <p:sldId id="823" r:id="rId114"/>
    <p:sldId id="824" r:id="rId115"/>
    <p:sldId id="825" r:id="rId116"/>
    <p:sldId id="853" r:id="rId117"/>
    <p:sldId id="826" r:id="rId118"/>
    <p:sldId id="827" r:id="rId119"/>
    <p:sldId id="828" r:id="rId120"/>
    <p:sldId id="829" r:id="rId121"/>
    <p:sldId id="842" r:id="rId122"/>
    <p:sldId id="854" r:id="rId123"/>
    <p:sldId id="843" r:id="rId124"/>
    <p:sldId id="831" r:id="rId125"/>
    <p:sldId id="855" r:id="rId126"/>
    <p:sldId id="844" r:id="rId127"/>
    <p:sldId id="832" r:id="rId128"/>
    <p:sldId id="845" r:id="rId129"/>
    <p:sldId id="856" r:id="rId130"/>
    <p:sldId id="833" r:id="rId131"/>
    <p:sldId id="857" r:id="rId132"/>
    <p:sldId id="858" r:id="rId133"/>
    <p:sldId id="834" r:id="rId134"/>
    <p:sldId id="846" r:id="rId135"/>
    <p:sldId id="835" r:id="rId136"/>
    <p:sldId id="859" r:id="rId137"/>
    <p:sldId id="847" r:id="rId138"/>
    <p:sldId id="860" r:id="rId139"/>
    <p:sldId id="836" r:id="rId140"/>
    <p:sldId id="861" r:id="rId141"/>
    <p:sldId id="862" r:id="rId142"/>
    <p:sldId id="837" r:id="rId143"/>
    <p:sldId id="848" r:id="rId144"/>
    <p:sldId id="863" r:id="rId145"/>
    <p:sldId id="838" r:id="rId146"/>
    <p:sldId id="849" r:id="rId147"/>
    <p:sldId id="850" r:id="rId148"/>
    <p:sldId id="839" r:id="rId149"/>
    <p:sldId id="851" r:id="rId150"/>
    <p:sldId id="840" r:id="rId151"/>
    <p:sldId id="852" r:id="rId152"/>
    <p:sldId id="864" r:id="rId153"/>
    <p:sldId id="841" r:id="rId154"/>
    <p:sldId id="865" r:id="rId15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30" autoAdjust="0"/>
    <p:restoredTop sz="94660"/>
  </p:normalViewPr>
  <p:slideViewPr>
    <p:cSldViewPr>
      <p:cViewPr varScale="1">
        <p:scale>
          <a:sx n="68" d="100"/>
          <a:sy n="68" d="100"/>
        </p:scale>
        <p:origin x="692"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theme" Target="theme/theme1.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tableStyles" Target="tableStyles.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347853-BEE4-471A-8342-872301AF21D2}" type="datetimeFigureOut">
              <a:rPr lang="it-IT" smtClean="0"/>
              <a:pPr/>
              <a:t>10/12/2022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C44248-8E03-434E-81F8-76066729F792}" type="slidenum">
              <a:rPr lang="it-IT" smtClean="0"/>
              <a:pPr/>
              <a:t>‹N›</a:t>
            </a:fld>
            <a:endParaRPr lang="it-IT"/>
          </a:p>
        </p:txBody>
      </p:sp>
    </p:spTree>
    <p:extLst>
      <p:ext uri="{BB962C8B-B14F-4D97-AF65-F5344CB8AC3E}">
        <p14:creationId xmlns:p14="http://schemas.microsoft.com/office/powerpoint/2010/main" val="171018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CC44248-8E03-434E-81F8-76066729F792}" type="slidenum">
              <a:rPr lang="it-IT" smtClean="0"/>
              <a:pPr/>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C44248-8E03-434E-81F8-76066729F792}" type="slidenum">
              <a:rPr lang="it-IT" smtClean="0"/>
              <a:pPr/>
              <a:t>69</a:t>
            </a:fld>
            <a:endParaRPr lang="it-IT"/>
          </a:p>
        </p:txBody>
      </p:sp>
    </p:spTree>
    <p:extLst>
      <p:ext uri="{BB962C8B-B14F-4D97-AF65-F5344CB8AC3E}">
        <p14:creationId xmlns:p14="http://schemas.microsoft.com/office/powerpoint/2010/main" val="4194482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019221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181274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965187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64B4DE5-D054-40D8-B46D-47EB4D4590E5}" type="datetimeFigureOut">
              <a:rPr lang="it-IT" smtClean="0"/>
              <a:t>10/12/2022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151779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64B4DE5-D054-40D8-B46D-47EB4D4590E5}" type="datetimeFigureOut">
              <a:rPr lang="it-IT" smtClean="0"/>
              <a:t>10/12/2022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517017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64B4DE5-D054-40D8-B46D-47EB4D4590E5}" type="datetimeFigureOut">
              <a:rPr lang="it-IT" smtClean="0"/>
              <a:t>10/12/2022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682569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64B4DE5-D054-40D8-B46D-47EB4D4590E5}" type="datetimeFigureOut">
              <a:rPr lang="it-IT" smtClean="0"/>
              <a:t>10/12/2022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1762881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10/12/2022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9936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10/12/2022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402630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4002331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831225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311478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95510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713771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2225176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18855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3878726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388912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405825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122798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0667716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5251815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5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1346588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670392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4920368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2543109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5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8898368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5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5728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5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432936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5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5658512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5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0271582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6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4953734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5057346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6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828164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6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179940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782325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6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9248552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6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258159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6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993641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6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8772048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6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7947735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7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9685051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7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153633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7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304461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7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495521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7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9980570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7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7006402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7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047837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7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1161525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7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8223467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7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284976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8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0211307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8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8541821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8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293430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8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021660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8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1822764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5610236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8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504871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8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466104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8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0731232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8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343068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9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7636626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9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550528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9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476157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9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653629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9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4652171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9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66202607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9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159207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9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8509183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9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3816278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9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9944648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00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3197258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0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742769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0584926-5821-46C1-A414-2FC5361BD280}" type="datetimeFigureOut">
              <a:rPr lang="it-IT" smtClean="0"/>
              <a:pPr/>
              <a:t>10/12/2022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7.xml"/><Relationship Id="rId21" Type="http://schemas.openxmlformats.org/officeDocument/2006/relationships/slideLayout" Target="../slideLayouts/slideLayout32.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74" Type="http://schemas.openxmlformats.org/officeDocument/2006/relationships/theme" Target="../theme/theme2.xml"/><Relationship Id="rId5" Type="http://schemas.openxmlformats.org/officeDocument/2006/relationships/slideLayout" Target="../slideLayouts/slideLayout16.xml"/><Relationship Id="rId61" Type="http://schemas.openxmlformats.org/officeDocument/2006/relationships/slideLayout" Target="../slideLayouts/slideLayout72.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slideLayout" Target="../slideLayouts/slideLayout83.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slideLayout" Target="../slideLayouts/slideLayout8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 Id="rId34" Type="http://schemas.openxmlformats.org/officeDocument/2006/relationships/slideLayout" Target="../slideLayouts/slideLayout45.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 Type="http://schemas.openxmlformats.org/officeDocument/2006/relationships/slideLayout" Target="../slideLayouts/slideLayout18.xml"/><Relationship Id="rId71"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84926-5821-46C1-A414-2FC5361BD280}" type="datetimeFigureOut">
              <a:rPr lang="it-IT" smtClean="0"/>
              <a:pPr/>
              <a:t>10/12/2022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637F0-F578-4DAB-B822-7C6DBE55585C}"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B4DE5-D054-40D8-B46D-47EB4D4590E5}" type="datetimeFigureOut">
              <a:rPr lang="it-IT" smtClean="0"/>
              <a:t>10/12/2022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D6329-3C71-42C5-9277-FE5129B20FEF}" type="slidenum">
              <a:rPr lang="it-IT" smtClean="0"/>
              <a:t>‹N›</a:t>
            </a:fld>
            <a:endParaRPr lang="it-IT"/>
          </a:p>
        </p:txBody>
      </p:sp>
    </p:spTree>
    <p:extLst>
      <p:ext uri="{BB962C8B-B14F-4D97-AF65-F5344CB8AC3E}">
        <p14:creationId xmlns:p14="http://schemas.microsoft.com/office/powerpoint/2010/main" val="40823815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 id="2147483696" r:id="rId29"/>
    <p:sldLayoutId id="2147483697" r:id="rId30"/>
    <p:sldLayoutId id="2147483698" r:id="rId31"/>
    <p:sldLayoutId id="2147483699" r:id="rId32"/>
    <p:sldLayoutId id="2147483700" r:id="rId33"/>
    <p:sldLayoutId id="2147483701" r:id="rId34"/>
    <p:sldLayoutId id="2147483702" r:id="rId35"/>
    <p:sldLayoutId id="2147483703" r:id="rId36"/>
    <p:sldLayoutId id="2147483704" r:id="rId37"/>
    <p:sldLayoutId id="2147483705" r:id="rId38"/>
    <p:sldLayoutId id="2147483706" r:id="rId39"/>
    <p:sldLayoutId id="2147483707" r:id="rId40"/>
    <p:sldLayoutId id="2147483708" r:id="rId41"/>
    <p:sldLayoutId id="2147483709" r:id="rId42"/>
    <p:sldLayoutId id="2147483710" r:id="rId43"/>
    <p:sldLayoutId id="2147483711" r:id="rId44"/>
    <p:sldLayoutId id="2147483712" r:id="rId45"/>
    <p:sldLayoutId id="2147483713" r:id="rId46"/>
    <p:sldLayoutId id="2147483714" r:id="rId47"/>
    <p:sldLayoutId id="2147483715" r:id="rId48"/>
    <p:sldLayoutId id="2147483716" r:id="rId49"/>
    <p:sldLayoutId id="2147483717" r:id="rId50"/>
    <p:sldLayoutId id="2147483718" r:id="rId51"/>
    <p:sldLayoutId id="2147483719" r:id="rId52"/>
    <p:sldLayoutId id="2147483720" r:id="rId53"/>
    <p:sldLayoutId id="2147483721" r:id="rId54"/>
    <p:sldLayoutId id="2147483722" r:id="rId55"/>
    <p:sldLayoutId id="2147483723" r:id="rId56"/>
    <p:sldLayoutId id="2147483724" r:id="rId57"/>
    <p:sldLayoutId id="2147483725" r:id="rId58"/>
    <p:sldLayoutId id="2147483726" r:id="rId59"/>
    <p:sldLayoutId id="2147483727" r:id="rId60"/>
    <p:sldLayoutId id="2147483728" r:id="rId61"/>
    <p:sldLayoutId id="2147483729" r:id="rId62"/>
    <p:sldLayoutId id="2147483730" r:id="rId63"/>
    <p:sldLayoutId id="2147483731" r:id="rId64"/>
    <p:sldLayoutId id="2147483732" r:id="rId65"/>
    <p:sldLayoutId id="2147483733" r:id="rId66"/>
    <p:sldLayoutId id="2147483734" r:id="rId67"/>
    <p:sldLayoutId id="2147483735" r:id="rId68"/>
    <p:sldLayoutId id="2147483736" r:id="rId69"/>
    <p:sldLayoutId id="2147483737" r:id="rId70"/>
    <p:sldLayoutId id="2147483738" r:id="rId71"/>
    <p:sldLayoutId id="2147483739" r:id="rId72"/>
    <p:sldLayoutId id="2147483740" r:id="rId7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Disturbi di Personalità</a:t>
            </a:r>
            <a:br>
              <a:rPr lang="it-IT" dirty="0"/>
            </a:br>
            <a:r>
              <a:rPr lang="it-IT" dirty="0"/>
              <a:t> </a:t>
            </a:r>
            <a:br>
              <a:rPr lang="it-IT" dirty="0"/>
            </a:br>
            <a:endParaRPr lang="it-IT" dirty="0"/>
          </a:p>
        </p:txBody>
      </p:sp>
      <p:sp>
        <p:nvSpPr>
          <p:cNvPr id="3" name="Sottotitolo 2"/>
          <p:cNvSpPr>
            <a:spLocks noGrp="1"/>
          </p:cNvSpPr>
          <p:nvPr>
            <p:ph type="subTitle" idx="1"/>
          </p:nvPr>
        </p:nvSpPr>
        <p:spPr/>
        <p:txBody>
          <a:bodyPr/>
          <a:lstStyle/>
          <a:p>
            <a:r>
              <a:rPr lang="it-IT" dirty="0"/>
              <a:t>Francesco Rovetto</a:t>
            </a:r>
          </a:p>
          <a:p>
            <a:r>
              <a:rPr lang="it-IT" dirty="0"/>
              <a:t> </a:t>
            </a:r>
            <a:r>
              <a:rPr lang="it-IT" dirty="0" err="1"/>
              <a:t>rif</a:t>
            </a:r>
            <a:r>
              <a:rPr lang="it-IT" dirty="0"/>
              <a:t> </a:t>
            </a:r>
            <a:r>
              <a:rPr lang="it-IT" dirty="0" err="1"/>
              <a:t>biblio</a:t>
            </a:r>
            <a:r>
              <a:rPr lang="it-IT" dirty="0"/>
              <a:t>: </a:t>
            </a:r>
            <a:r>
              <a:rPr lang="it-IT" dirty="0" err="1"/>
              <a:t>Sperry</a:t>
            </a:r>
            <a:r>
              <a:rPr lang="it-IT" dirty="0"/>
              <a:t> i disturbi di personalità. McGraw-Hill 2 ed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a:t>4) Il paziente sembra capire e partecipare alla terapia ma poi evita ogni cambiamento. 5) I problemi del paziente sembrano essere </a:t>
            </a:r>
            <a:r>
              <a:rPr lang="it-IT" dirty="0" err="1"/>
              <a:t>egosintonici</a:t>
            </a:r>
            <a:r>
              <a:rPr lang="it-IT" dirty="0"/>
              <a:t>, vale a dire intimamente accettati e condivisi. 6) Il paziente non segue il regime terapeutico.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Anche qui, però, sono state introdotte delle novità: saranno sei i disturbi di personalità che si possono diagnosticare: </a:t>
            </a:r>
          </a:p>
          <a:p>
            <a:r>
              <a:rPr lang="it-IT" sz="2400" b="1" dirty="0" err="1"/>
              <a:t>schizotipico</a:t>
            </a:r>
            <a:r>
              <a:rPr lang="it-IT" sz="2400" b="1" dirty="0"/>
              <a:t>, </a:t>
            </a:r>
          </a:p>
          <a:p>
            <a:r>
              <a:rPr lang="it-IT" sz="2400" b="1" dirty="0"/>
              <a:t>antisociale</a:t>
            </a:r>
          </a:p>
          <a:p>
            <a:r>
              <a:rPr lang="it-IT" sz="2400" b="1" dirty="0"/>
              <a:t>borderline</a:t>
            </a:r>
          </a:p>
          <a:p>
            <a:r>
              <a:rPr lang="it-IT" sz="2400" b="1" dirty="0"/>
              <a:t>narcisistico</a:t>
            </a:r>
          </a:p>
          <a:p>
            <a:r>
              <a:rPr lang="it-IT" sz="2400" b="1" dirty="0"/>
              <a:t>evitante</a:t>
            </a:r>
          </a:p>
          <a:p>
            <a:r>
              <a:rPr lang="it-IT" sz="2400" b="1" dirty="0"/>
              <a:t>ossessivo compulsivo</a:t>
            </a:r>
          </a:p>
          <a:p>
            <a:r>
              <a:rPr lang="it-IT" sz="2400" dirty="0"/>
              <a:t> </a:t>
            </a:r>
          </a:p>
          <a:p>
            <a:r>
              <a:rPr lang="it-IT" dirty="0"/>
              <a:t> </a:t>
            </a:r>
          </a:p>
          <a:p>
            <a:r>
              <a:rPr lang="it-IT" dirty="0"/>
              <a:t> </a:t>
            </a:r>
          </a:p>
          <a:p>
            <a:r>
              <a:rPr lang="it-IT" dirty="0"/>
              <a:t> </a:t>
            </a:r>
          </a:p>
          <a:p>
            <a:endParaRPr lang="it-IT" dirty="0"/>
          </a:p>
        </p:txBody>
      </p:sp>
      <p:sp>
        <p:nvSpPr>
          <p:cNvPr id="3" name="Titolo 2"/>
          <p:cNvSpPr>
            <a:spLocks noGrp="1"/>
          </p:cNvSpPr>
          <p:nvPr>
            <p:ph type="title"/>
          </p:nvPr>
        </p:nvSpPr>
        <p:spPr/>
        <p:txBody>
          <a:bodyPr/>
          <a:lstStyle/>
          <a:p>
            <a:r>
              <a:rPr lang="it-IT" dirty="0"/>
              <a:t>Diagnostica dei disturbi di personalità</a:t>
            </a:r>
          </a:p>
        </p:txBody>
      </p:sp>
    </p:spTree>
    <p:extLst>
      <p:ext uri="{BB962C8B-B14F-4D97-AF65-F5344CB8AC3E}">
        <p14:creationId xmlns:p14="http://schemas.microsoft.com/office/powerpoint/2010/main" val="291482951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Mancano, e non saranno reintegrati lo </a:t>
            </a:r>
          </a:p>
          <a:p>
            <a:r>
              <a:rPr lang="it-IT" sz="2800" dirty="0"/>
              <a:t>schizoide, </a:t>
            </a:r>
          </a:p>
          <a:p>
            <a:r>
              <a:rPr lang="it-IT" sz="2800" dirty="0"/>
              <a:t>l’istrionico,   </a:t>
            </a:r>
          </a:p>
          <a:p>
            <a:r>
              <a:rPr lang="it-IT" sz="2800" dirty="0"/>
              <a:t>paranoide  </a:t>
            </a:r>
          </a:p>
          <a:p>
            <a:r>
              <a:rPr lang="it-IT" sz="2800" dirty="0"/>
              <a:t>Dipendente</a:t>
            </a:r>
          </a:p>
          <a:p>
            <a:r>
              <a:rPr lang="it-IT" sz="2800" dirty="0"/>
              <a:t>Alcuni disturbi quali il passivo aggressivo e il depressivo di personalità erano stati eliminati e inseriti in appendice da un pezzo, malgrado fossero ancora presenti nella SCID II.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0526212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Ognuno di questi disturbi di personalità è presentato in maniera più articolata da come era stato inserito nel DSM-IV TR, perché vengono ora definiti da una parte per gli aspetti inerenti il funzionamento generale ed inoltre vengono descritti i tratti patologici di personalità relativamente stabili, non riconducibili alla condizioni socio-culturali dell’individuo e a una condizione medica generale o all’uso di sostanze.</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771268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b="1" dirty="0"/>
              <a:t>Teoria dei disturbi di personalità e modello dei «big </a:t>
            </a:r>
            <a:r>
              <a:rPr lang="it-IT" sz="2000" b="1" dirty="0" err="1"/>
              <a:t>five</a:t>
            </a:r>
            <a:r>
              <a:rPr lang="it-IT" sz="2000" b="1" dirty="0"/>
              <a:t>»</a:t>
            </a:r>
            <a:endParaRPr lang="it-IT" sz="2000" dirty="0"/>
          </a:p>
          <a:p>
            <a:r>
              <a:rPr lang="it-IT" sz="2000" dirty="0"/>
              <a:t>Da molte ricerche è emerso che la struttura di base della personalità sarebbe costituita da cinque «super tratti» o fattori:  </a:t>
            </a:r>
          </a:p>
          <a:p>
            <a:r>
              <a:rPr lang="it-IT" sz="2000" i="1" dirty="0"/>
              <a:t>apertura mentale, </a:t>
            </a:r>
          </a:p>
          <a:p>
            <a:r>
              <a:rPr lang="it-IT" sz="2000" i="1" dirty="0"/>
              <a:t>Coscienziosità</a:t>
            </a:r>
          </a:p>
          <a:p>
            <a:r>
              <a:rPr lang="it-IT" sz="2000" i="1" dirty="0"/>
              <a:t>energia</a:t>
            </a:r>
            <a:r>
              <a:rPr lang="it-IT" sz="2000" dirty="0"/>
              <a:t>,</a:t>
            </a:r>
            <a:r>
              <a:rPr lang="it-IT" sz="2000" i="1" dirty="0"/>
              <a:t> </a:t>
            </a:r>
          </a:p>
          <a:p>
            <a:r>
              <a:rPr lang="it-IT" sz="2000" i="1" dirty="0" err="1"/>
              <a:t>Amicalità</a:t>
            </a:r>
            <a:endParaRPr lang="it-IT" sz="2000" i="1" dirty="0"/>
          </a:p>
          <a:p>
            <a:r>
              <a:rPr lang="it-IT" sz="2000" i="1" dirty="0"/>
              <a:t>stabilità emotiva</a:t>
            </a:r>
          </a:p>
          <a:p>
            <a:r>
              <a:rPr lang="it-IT" sz="2000" dirty="0"/>
              <a:t>Che gli studenti di lingua inglese ricordano con l’acronimo OCEAN</a:t>
            </a:r>
          </a:p>
          <a:p>
            <a:endParaRPr lang="it-IT" dirty="0"/>
          </a:p>
          <a:p>
            <a:r>
              <a:rPr lang="it-IT" dirty="0"/>
              <a:t> </a:t>
            </a:r>
          </a:p>
        </p:txBody>
      </p:sp>
      <p:sp>
        <p:nvSpPr>
          <p:cNvPr id="3" name="Titolo 2"/>
          <p:cNvSpPr>
            <a:spLocks noGrp="1"/>
          </p:cNvSpPr>
          <p:nvPr>
            <p:ph type="title"/>
          </p:nvPr>
        </p:nvSpPr>
        <p:spPr/>
        <p:txBody>
          <a:bodyPr/>
          <a:lstStyle/>
          <a:p>
            <a:r>
              <a:rPr lang="it-IT" dirty="0"/>
              <a:t>IL MODELLO DEI BIG FIVE ed i tratti di personalità</a:t>
            </a:r>
          </a:p>
        </p:txBody>
      </p:sp>
    </p:spTree>
    <p:extLst>
      <p:ext uri="{BB962C8B-B14F-4D97-AF65-F5344CB8AC3E}">
        <p14:creationId xmlns:p14="http://schemas.microsoft.com/office/powerpoint/2010/main" val="5868472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Ognuno di questi fattori, definiti nel loro insieme «big </a:t>
            </a:r>
            <a:r>
              <a:rPr lang="it-IT" sz="2000" dirty="0" err="1"/>
              <a:t>five</a:t>
            </a:r>
            <a:r>
              <a:rPr lang="it-IT" sz="2000" dirty="0"/>
              <a:t>», è costituito da diverse sottodimensioni. </a:t>
            </a:r>
          </a:p>
          <a:p>
            <a:r>
              <a:rPr lang="it-IT" sz="2000" dirty="0"/>
              <a:t>Ansia e ostilità, ad esempio, sono sottodimensioni del fattore stabilità emotiva, </a:t>
            </a:r>
          </a:p>
          <a:p>
            <a:r>
              <a:rPr lang="it-IT" sz="2000" dirty="0"/>
              <a:t>mentre ottimismo e cordialità fanno parte del fattore energia. </a:t>
            </a:r>
          </a:p>
          <a:p>
            <a:r>
              <a:rPr lang="it-IT" sz="2000" dirty="0"/>
              <a:t>In teoria, la personalità di ognuno può essere riassunta in una combinazione dei cinque fattori principali. Un individuo può quindi manifestare un grado elevato di stabilità emotiva ed energia, media </a:t>
            </a:r>
            <a:r>
              <a:rPr lang="it-IT" sz="2000" dirty="0" err="1"/>
              <a:t>amicalità</a:t>
            </a:r>
            <a:r>
              <a:rPr lang="it-IT" sz="2000" dirty="0"/>
              <a:t> e bassa coscienziosità e apertura mentale; un’altra persona può invece avere livelli elevati di </a:t>
            </a:r>
            <a:r>
              <a:rPr lang="it-IT" sz="2000" dirty="0" err="1"/>
              <a:t>amicalità</a:t>
            </a:r>
            <a:r>
              <a:rPr lang="it-IT" sz="2000" dirty="0"/>
              <a:t> e coscienziosità, stabilità emotiva ed energia medi e bassa apertura mentale, e così via.</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9103495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000" dirty="0"/>
              <a:t>Molti sostenitori del modello dei «big </a:t>
            </a:r>
            <a:r>
              <a:rPr lang="it-IT" sz="2000" dirty="0" err="1"/>
              <a:t>five</a:t>
            </a:r>
            <a:r>
              <a:rPr lang="it-IT" sz="2000" dirty="0"/>
              <a:t>» sostengono che sarebbe meglio descrivere tutte le persone con disturbi di personalità in base all’intensità dei cinque fattori principali (livello elevato, basso o intermedio) e abbandonare del tutto i criteri attuali del DSM-IV-TR con le sue categorie dei disturbi di personalità. </a:t>
            </a:r>
          </a:p>
          <a:p>
            <a:r>
              <a:rPr lang="it-IT" sz="2000" dirty="0"/>
              <a:t>Così, un individuo attualmente definito con disturbo evitante di personalità, in base a questo modello verrebbe descritto con un elevato grado di stabilità emotiva, grado medio di </a:t>
            </a:r>
            <a:r>
              <a:rPr lang="it-IT" sz="2000" dirty="0" err="1"/>
              <a:t>amicalità</a:t>
            </a:r>
            <a:r>
              <a:rPr lang="it-IT" sz="2000" dirty="0"/>
              <a:t> e coscienziosità e grado molto basso di estroversione e apertura all’esperienza. </a:t>
            </a:r>
          </a:p>
          <a:p>
            <a:r>
              <a:rPr lang="it-IT" sz="2000" dirty="0"/>
              <a:t>Analogamente, una persona con diagnosi di disturbo narcisistico di personalità potrebbe essere definita, in base all’approccio dimensionale dei cinque fattori, con un grado molto elevato di stabilità emotiva ed energia, grado medio di coscienziosità e apertura mentale e grado molto basso di </a:t>
            </a:r>
            <a:r>
              <a:rPr lang="it-IT" sz="2000" dirty="0" err="1"/>
              <a:t>amicalità</a:t>
            </a:r>
            <a:r>
              <a:rPr lang="it-IT" sz="2000" dirty="0"/>
              <a:t>.</a:t>
            </a:r>
          </a:p>
          <a:p>
            <a:r>
              <a:rPr lang="it-IT" sz="2000" dirty="0"/>
              <a:t> </a:t>
            </a:r>
          </a:p>
          <a:p>
            <a:endParaRPr lang="it-IT" dirty="0"/>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952988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Sebbene molti teorici clinici concordino attualmente sul fatto che un approccio dimensionale rifletterebbe una patologia della personalità in modo più accurato rispetto all’approccio per categorie del DSM-IV-TR, non tutti ritengono che il modello dei «big </a:t>
            </a:r>
            <a:r>
              <a:rPr lang="it-IT" sz="2000" dirty="0" err="1"/>
              <a:t>five</a:t>
            </a:r>
            <a:r>
              <a:rPr lang="it-IT" sz="2000" dirty="0"/>
              <a:t>» sia l’approccio dimensionale più utile e centrato (</a:t>
            </a:r>
            <a:r>
              <a:rPr lang="it-IT" sz="2000" dirty="0" err="1"/>
              <a:t>Fowler</a:t>
            </a:r>
            <a:r>
              <a:rPr lang="it-IT" sz="2000" dirty="0"/>
              <a:t> et al., 2007).</a:t>
            </a:r>
          </a:p>
          <a:p>
            <a:r>
              <a:rPr lang="it-IT" sz="2000" dirty="0"/>
              <a:t>Per alcuni gli aggettivi che descrivono i tratti di personalità nel modello dei cinque fattori sono troppo pochi, altri sostengono che le valutazioni implicate da uno scarno elenco di aggettivi non siano in grado di definire la complessità dei problemi degli individui con disturbi della personalità.</a:t>
            </a:r>
          </a:p>
          <a:p>
            <a:r>
              <a:rPr lang="it-IT" sz="2000" dirty="0"/>
              <a:t>Alcuni hanno proposto quindi una classificazione con 12 fattori di personalità, ma se già 5 fattori dimensionali con 28 sfaccettature creano tante difficoltà, figuriamoci un sistema strutturalmente molto più complesso.</a:t>
            </a:r>
          </a:p>
          <a:p>
            <a:endParaRPr lang="it-IT" dirty="0"/>
          </a:p>
          <a:p>
            <a:endParaRPr lang="it-IT" dirty="0"/>
          </a:p>
        </p:txBody>
      </p:sp>
      <p:sp>
        <p:nvSpPr>
          <p:cNvPr id="3" name="Titolo 2"/>
          <p:cNvSpPr>
            <a:spLocks noGrp="1"/>
          </p:cNvSpPr>
          <p:nvPr>
            <p:ph type="title"/>
          </p:nvPr>
        </p:nvSpPr>
        <p:spPr>
          <a:xfrm>
            <a:off x="457200" y="1285860"/>
            <a:ext cx="8258204" cy="630972"/>
          </a:xfrm>
        </p:spPr>
        <p:txBody>
          <a:bodyPr>
            <a:normAutofit fontScale="90000"/>
          </a:bodyPr>
          <a:lstStyle/>
          <a:p>
            <a:r>
              <a:rPr lang="it-IT" dirty="0"/>
              <a:t>Approcci dimensionali alternativi</a:t>
            </a:r>
            <a:br>
              <a:rPr lang="it-IT" dirty="0"/>
            </a:br>
            <a:endParaRPr lang="it-IT" dirty="0"/>
          </a:p>
        </p:txBody>
      </p:sp>
    </p:spTree>
    <p:extLst>
      <p:ext uri="{BB962C8B-B14F-4D97-AF65-F5344CB8AC3E}">
        <p14:creationId xmlns:p14="http://schemas.microsoft.com/office/powerpoint/2010/main" val="7436237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Gli accademici , avvezzi all’uso di sistemi fortemente teorici, </a:t>
            </a:r>
            <a:r>
              <a:rPr lang="it-IT" sz="2400" dirty="0" err="1"/>
              <a:t>numerizzabili</a:t>
            </a:r>
            <a:r>
              <a:rPr lang="it-IT" sz="2400" dirty="0"/>
              <a:t> e complessi, hanno favorito questo approccio che però impone il ricorso a test e valutazioni complesse che difficilmente possono essere applicabili in ambito clinico assistenziale.</a:t>
            </a:r>
          </a:p>
          <a:p>
            <a:r>
              <a:rPr lang="it-IT" sz="2400" dirty="0"/>
              <a:t>Il DSM 5 nella sua proposta di classificazione di disturbi di personalità si rifà in qualche modo al sistema dei tratti e delle sfaccettature del Big </a:t>
            </a:r>
            <a:r>
              <a:rPr lang="it-IT" sz="2400" dirty="0" err="1"/>
              <a:t>Five</a:t>
            </a:r>
            <a:r>
              <a:rPr lang="it-IT" sz="2400" dirty="0"/>
              <a:t>, ma dato che gli accademici vivono (e sopravvivono) grazie alle polemiche ed alle pubblicazioni, si sono spinti alla ricerca di una precisazione diversa  dei domini dei cinque tratti presi in esame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38862329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Dopo la iniziale diagnosi del funzionamento del Sé e del funzionamento interpersonale, si passa alla parte successiva, ovvero l’individuazione di 5 grandi tratti/ domini che sono in gran parte gli aspetti negativi dei big </a:t>
            </a:r>
            <a:r>
              <a:rPr lang="it-IT" sz="2000" dirty="0" err="1"/>
              <a:t>five</a:t>
            </a:r>
            <a:r>
              <a:rPr lang="it-IT" sz="2000" dirty="0"/>
              <a:t>: </a:t>
            </a:r>
          </a:p>
          <a:p>
            <a:r>
              <a:rPr lang="it-IT" sz="2000" b="1" dirty="0"/>
              <a:t>Affettività Negativa (AN), </a:t>
            </a:r>
          </a:p>
          <a:p>
            <a:r>
              <a:rPr lang="it-IT" sz="2000" b="1" dirty="0"/>
              <a:t>Distacco (D), </a:t>
            </a:r>
          </a:p>
          <a:p>
            <a:r>
              <a:rPr lang="it-IT" sz="2000" b="1" dirty="0"/>
              <a:t>Antagonismo (A), </a:t>
            </a:r>
          </a:p>
          <a:p>
            <a:r>
              <a:rPr lang="it-IT" sz="2000" b="1" dirty="0"/>
              <a:t>Disinibizione vs </a:t>
            </a:r>
            <a:r>
              <a:rPr lang="it-IT" sz="2000" b="1" dirty="0" err="1"/>
              <a:t>Compulsività</a:t>
            </a:r>
            <a:r>
              <a:rPr lang="it-IT" sz="2000" b="1" dirty="0"/>
              <a:t> (DS vs C) e </a:t>
            </a:r>
          </a:p>
          <a:p>
            <a:r>
              <a:rPr lang="it-IT" sz="2000" b="1" dirty="0" err="1"/>
              <a:t>Psicoticismo</a:t>
            </a:r>
            <a:r>
              <a:rPr lang="it-IT" sz="2000" b="1" dirty="0"/>
              <a:t> (P).</a:t>
            </a:r>
          </a:p>
          <a:p>
            <a:r>
              <a:rPr lang="it-IT" sz="2000" dirty="0"/>
              <a:t>Questi 5 domini, valutati anche su una scala dimensionale (0-4) sono ulteriormente articolabili in un totale di 25 sottodomini o “trait-</a:t>
            </a:r>
            <a:r>
              <a:rPr lang="it-IT" sz="2000" dirty="0" err="1"/>
              <a:t>facets</a:t>
            </a:r>
            <a:r>
              <a:rPr lang="it-IT" sz="2000" dirty="0"/>
              <a:t>” ovvero sfaccettature.</a:t>
            </a:r>
          </a:p>
          <a:p>
            <a:r>
              <a:rPr lang="it-IT" sz="2400" dirty="0"/>
              <a:t> </a:t>
            </a:r>
          </a:p>
          <a:p>
            <a:endParaRPr lang="it-IT" dirty="0"/>
          </a:p>
        </p:txBody>
      </p:sp>
      <p:sp>
        <p:nvSpPr>
          <p:cNvPr id="3" name="Titolo 2"/>
          <p:cNvSpPr>
            <a:spLocks noGrp="1"/>
          </p:cNvSpPr>
          <p:nvPr>
            <p:ph type="title"/>
          </p:nvPr>
        </p:nvSpPr>
        <p:spPr/>
        <p:txBody>
          <a:bodyPr/>
          <a:lstStyle/>
          <a:p>
            <a:r>
              <a:rPr lang="it-IT" dirty="0"/>
              <a:t>I 5 GRANDI TRATTI DELLA PERSONALITA’ nel DSM5</a:t>
            </a:r>
          </a:p>
        </p:txBody>
      </p:sp>
    </p:spTree>
    <p:extLst>
      <p:ext uri="{BB962C8B-B14F-4D97-AF65-F5344CB8AC3E}">
        <p14:creationId xmlns:p14="http://schemas.microsoft.com/office/powerpoint/2010/main" val="123005888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Quindi, 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400" b="1" dirty="0" err="1"/>
              <a:t>Personality</a:t>
            </a:r>
            <a:r>
              <a:rPr lang="it-IT" sz="2400" b="1" dirty="0"/>
              <a:t> </a:t>
            </a:r>
            <a:r>
              <a:rPr lang="it-IT" sz="2400" b="1" dirty="0" err="1"/>
              <a:t>Disorders</a:t>
            </a:r>
            <a:r>
              <a:rPr lang="it-IT" sz="2400" b="1" dirty="0"/>
              <a:t> Trait </a:t>
            </a:r>
            <a:r>
              <a:rPr lang="it-IT" sz="2400" b="1" dirty="0" err="1"/>
              <a:t>Specified</a:t>
            </a:r>
            <a:r>
              <a:rPr lang="it-IT" sz="2400" b="1" dirty="0"/>
              <a:t> (</a:t>
            </a:r>
            <a:r>
              <a:rPr lang="it-IT" sz="2400" b="1" dirty="0" err="1"/>
              <a:t>PDTs</a:t>
            </a:r>
            <a:r>
              <a:rPr lang="it-IT" sz="2400" b="1" dirty="0"/>
              <a:t>) che prendono il posto dei famosi disturbi di personalità Non Altrimenti Specificati del DSM-IV-TR.</a:t>
            </a:r>
          </a:p>
          <a:p>
            <a:r>
              <a:rPr lang="it-IT" sz="2400" b="1"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8454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7) La terapia sembra essersi arrestata senza una vera e propria ragione. 8) Un intervento psicofarmacologico, impostato e condotto correttamente, non produce risultati apprezzabili. 9) Il paziente sembra essere inconsapevole degli effetti del suo comportamento sugli altri.</a:t>
            </a:r>
          </a:p>
          <a:p>
            <a:endParaRPr lang="it-IT"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Ogni tratto-dominio può essere ulteriormente valutato in modo dimensionale per mezzo di una scala a 4 passi (da 0 a 3). </a:t>
            </a:r>
          </a:p>
          <a:p>
            <a:r>
              <a:rPr lang="it-IT" sz="2400" dirty="0"/>
              <a:t>Questa descrizione può essere approfondita prendendo in considerazione le 25 sfaccettature associate ai vari domini. </a:t>
            </a:r>
          </a:p>
          <a:p>
            <a:r>
              <a:rPr lang="it-IT" sz="2400" dirty="0"/>
              <a:t>Le informazioni derivate da domini e sottodomini possono essere quindi utilizzate per la formulazione del caso, ovvero per la progettazione di un intervento terapeutico anche se nessuno dei criteri dei disturbi della personalità sia soddisfatto.</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5117891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Da quanto emerge, risulta essere abbastanza evidente la poca linearità e scorrevolezza nella diagnosi, al punto da risultare molto difficile da far digerire soprattutto a chi effettua diagnosi da molti anni. </a:t>
            </a:r>
          </a:p>
          <a:p>
            <a:r>
              <a:rPr lang="it-IT" sz="2400" dirty="0"/>
              <a:t>Si otterrà una valutazione del funzionamento globale del paziente e l’incasellamento dello stesso in categorie forse utili per la ricerca ma probabilmente poco diagnostiche.</a:t>
            </a:r>
          </a:p>
          <a:p>
            <a:endParaRPr lang="it-IT" sz="24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0588614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Il DSM-V supera la controversia su quale tipo di diagnosi, dimensionale o categoriale, meglio catturi le caratteristiche dei DP, proponendo un modello ibrido che coniuga la possibilità di misurare il Funzionamento della Personalità con lo studio descrittivo dei disturbi.</a:t>
            </a:r>
          </a:p>
          <a:p>
            <a:r>
              <a:rPr lang="it-IT" sz="2000" dirty="0"/>
              <a:t> </a:t>
            </a:r>
          </a:p>
          <a:p>
            <a:r>
              <a:rPr lang="it-IT" sz="2000" dirty="0"/>
              <a:t>Nello specifico, il Funzionamento della Personalità viene valutato prendendo in considerazione due domini: </a:t>
            </a:r>
          </a:p>
          <a:p>
            <a:r>
              <a:rPr lang="it-IT" sz="2000" b="1" dirty="0"/>
              <a:t>il dominio del sé </a:t>
            </a:r>
            <a:r>
              <a:rPr lang="it-IT" sz="2000" dirty="0"/>
              <a:t>che si riflette nelle dimensioni dell’</a:t>
            </a:r>
          </a:p>
          <a:p>
            <a:r>
              <a:rPr lang="it-IT" sz="2000" dirty="0"/>
              <a:t>identità e dell’</a:t>
            </a:r>
          </a:p>
          <a:p>
            <a:r>
              <a:rPr lang="it-IT" sz="2000" dirty="0"/>
              <a:t>auto-determinazione e </a:t>
            </a:r>
          </a:p>
          <a:p>
            <a:r>
              <a:rPr lang="it-IT" sz="2000" b="1" dirty="0"/>
              <a:t>il dominio interpersonale </a:t>
            </a:r>
            <a:r>
              <a:rPr lang="it-IT" sz="2000" dirty="0"/>
              <a:t>che comprende le dimensioni dell’</a:t>
            </a:r>
          </a:p>
          <a:p>
            <a:r>
              <a:rPr lang="it-IT" sz="2000" dirty="0"/>
              <a:t>empatia e dell’</a:t>
            </a:r>
          </a:p>
          <a:p>
            <a:r>
              <a:rPr lang="it-IT" sz="2000" dirty="0"/>
              <a:t>intimità.</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7628917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800" dirty="0"/>
              <a:t>Per identità si intende l’esperienza di sé come essere unico, con chiari confini tra sé e gli altri, stabilità dell’autostima e accuratezza nell'auto-valutarsi; capacità e abilità di regolare varie esperienze emotive.</a:t>
            </a:r>
          </a:p>
          <a:p>
            <a:r>
              <a:rPr lang="it-IT" sz="2800" dirty="0"/>
              <a:t>Per autodeterminazione si intende: la capacità di perseguire obiettivi coerenti e significativi sia a breve termine che esistenziali, di utilizzare standard di comportamenti interni costruttivi e </a:t>
            </a:r>
            <a:r>
              <a:rPr lang="it-IT" sz="2800" dirty="0" err="1"/>
              <a:t>prosociali</a:t>
            </a:r>
            <a:r>
              <a:rPr lang="it-IT" sz="2800" dirty="0"/>
              <a:t>, di riflettere su se stessi in maniera produttiva.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001347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DA30DAC-1E36-4C58-A401-051B707A14F5}"/>
              </a:ext>
            </a:extLst>
          </p:cNvPr>
          <p:cNvSpPr>
            <a:spLocks noGrp="1"/>
          </p:cNvSpPr>
          <p:nvPr>
            <p:ph idx="1"/>
          </p:nvPr>
        </p:nvSpPr>
        <p:spPr/>
        <p:txBody>
          <a:bodyPr>
            <a:normAutofit lnSpcReduction="10000"/>
          </a:bodyPr>
          <a:lstStyle/>
          <a:p>
            <a:r>
              <a:rPr lang="it-IT" sz="2400" dirty="0"/>
              <a:t>Per empatia si intende: la comprensione e l'apprezzamento delle esperienze e delle motivazioni altrui, la tolleranza di prospettive diverse, la comprensione degli effetti del proprio comportamento sugli altri.</a:t>
            </a:r>
          </a:p>
          <a:p>
            <a:r>
              <a:rPr lang="it-IT" sz="2400" dirty="0"/>
              <a:t>Per intimità si intende: profondità e durata di relazioni interpersonali gratificanti, desiderio e capacità di vicinanza, reciprocità. </a:t>
            </a:r>
          </a:p>
          <a:p>
            <a:r>
              <a:rPr lang="it-IT" sz="2400" dirty="0"/>
              <a:t>In ciascuna di queste dimensioni il paziente può essere valutato su una scala da 0, (corrispondente all’assenza di deficit) a 4 (che indica, invece, una compromissione estrema).</a:t>
            </a:r>
          </a:p>
          <a:p>
            <a:r>
              <a:rPr lang="it-IT" sz="2400" dirty="0"/>
              <a:t> </a:t>
            </a:r>
          </a:p>
          <a:p>
            <a:endParaRPr lang="it-IT" dirty="0"/>
          </a:p>
        </p:txBody>
      </p:sp>
      <p:sp>
        <p:nvSpPr>
          <p:cNvPr id="3" name="Titolo 2">
            <a:extLst>
              <a:ext uri="{FF2B5EF4-FFF2-40B4-BE49-F238E27FC236}">
                <a16:creationId xmlns:a16="http://schemas.microsoft.com/office/drawing/2014/main" id="{1FE2B251-A98E-4F48-B3D8-F3E0DC5F13E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716876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35E200D-65FA-4444-9C1D-13552FB9FA55}"/>
              </a:ext>
            </a:extLst>
          </p:cNvPr>
          <p:cNvSpPr>
            <a:spLocks noGrp="1"/>
          </p:cNvSpPr>
          <p:nvPr>
            <p:ph idx="1"/>
          </p:nvPr>
        </p:nvSpPr>
        <p:spPr/>
        <p:txBody>
          <a:bodyPr>
            <a:normAutofit/>
          </a:bodyPr>
          <a:lstStyle/>
          <a:p>
            <a:pPr algn="ctr"/>
            <a:r>
              <a:rPr lang="it-IT" sz="3600" dirty="0"/>
              <a:t>PID 5</a:t>
            </a:r>
          </a:p>
          <a:p>
            <a:pPr algn="ctr"/>
            <a:r>
              <a:rPr lang="it-IT" sz="3600" dirty="0"/>
              <a:t>Caratteristiche e modalità di utilizzo</a:t>
            </a:r>
          </a:p>
        </p:txBody>
      </p:sp>
      <p:sp>
        <p:nvSpPr>
          <p:cNvPr id="3" name="Titolo 2">
            <a:extLst>
              <a:ext uri="{FF2B5EF4-FFF2-40B4-BE49-F238E27FC236}">
                <a16:creationId xmlns:a16="http://schemas.microsoft.com/office/drawing/2014/main" id="{56B2EA6A-FD55-47F1-931B-9C511C137DE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39797119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4F00C02C-BA0C-4CAD-BAF3-4907E0293C78}"/>
              </a:ext>
            </a:extLst>
          </p:cNvPr>
          <p:cNvSpPr>
            <a:spLocks noGrp="1"/>
          </p:cNvSpPr>
          <p:nvPr>
            <p:ph idx="1"/>
          </p:nvPr>
        </p:nvSpPr>
        <p:spPr/>
        <p:txBody>
          <a:bodyPr>
            <a:normAutofit/>
          </a:bodyPr>
          <a:lstStyle/>
          <a:p>
            <a:r>
              <a:rPr lang="it-IT" dirty="0"/>
              <a:t>Inventario di personalità per il DSM-5 (PID-5) – Adulto</a:t>
            </a:r>
          </a:p>
          <a:p>
            <a:r>
              <a:rPr lang="it-IT" dirty="0"/>
              <a:t>Nome: _______________________________________ Età: ______________ Sesso: ❑ Maschio ❑ Femmina Data: ______________</a:t>
            </a:r>
          </a:p>
          <a:p>
            <a:r>
              <a:rPr lang="it-IT" dirty="0"/>
              <a:t>Istruzioni: Questo è un elenco di affermazioni che persone differenti potrebbero fare a proposito di loro stesse. Siamo interessati</a:t>
            </a:r>
          </a:p>
          <a:p>
            <a:r>
              <a:rPr lang="it-IT" dirty="0"/>
              <a:t>a sapere in quale modo lei si descriverebbe. Non ci sono risposte “giuste” o “sbagliate”. Quindi, cerchi di descriversi nel modo più</a:t>
            </a:r>
          </a:p>
          <a:p>
            <a:r>
              <a:rPr lang="it-IT" dirty="0"/>
              <a:t>sincero possibile; considereremo le sue risposte confidenziali. La invitiamo a usare tutto il tempo che le è necessario e a leggere</a:t>
            </a:r>
          </a:p>
          <a:p>
            <a:r>
              <a:rPr lang="it-IT" dirty="0"/>
              <a:t>attentamente ciascuna affermazione, scegliendo la risposta che la descrive nel modo migliore.</a:t>
            </a:r>
          </a:p>
          <a:p>
            <a:endParaRPr lang="it-IT" dirty="0"/>
          </a:p>
        </p:txBody>
      </p:sp>
      <p:sp>
        <p:nvSpPr>
          <p:cNvPr id="3" name="Titolo 2">
            <a:extLst>
              <a:ext uri="{FF2B5EF4-FFF2-40B4-BE49-F238E27FC236}">
                <a16:creationId xmlns:a16="http://schemas.microsoft.com/office/drawing/2014/main" id="{0434B78B-BF60-41FF-9797-B080D34F10E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80122167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90A3D7C-5224-447F-BA8F-811E0763A311}"/>
              </a:ext>
            </a:extLst>
          </p:cNvPr>
          <p:cNvSpPr>
            <a:spLocks noGrp="1"/>
          </p:cNvSpPr>
          <p:nvPr>
            <p:ph idx="1"/>
          </p:nvPr>
        </p:nvSpPr>
        <p:spPr/>
        <p:txBody>
          <a:bodyPr>
            <a:normAutofit/>
          </a:bodyPr>
          <a:lstStyle/>
          <a:p>
            <a:r>
              <a:rPr lang="it-IT" sz="2000" dirty="0"/>
              <a:t>1. Non traggo così tanto piacere dalle cose come gli altri</a:t>
            </a:r>
          </a:p>
          <a:p>
            <a:r>
              <a:rPr lang="it-IT" sz="2000" dirty="0"/>
              <a:t>sembrano trarne. 0 1 2 3</a:t>
            </a:r>
          </a:p>
          <a:p>
            <a:r>
              <a:rPr lang="it-IT" sz="2000" dirty="0"/>
              <a:t>2. Un sacco di gente ce l’ha con me. 0 1 2 3</a:t>
            </a:r>
          </a:p>
          <a:p>
            <a:r>
              <a:rPr lang="it-IT" sz="2000" dirty="0"/>
              <a:t>3. La gente mi descriverebbe come spericolato/a. 0 1 2 3</a:t>
            </a:r>
          </a:p>
          <a:p>
            <a:r>
              <a:rPr lang="it-IT" sz="2000" dirty="0"/>
              <a:t>4. Mi sento come se agissi completamente d’impulso. 0 1 2 3</a:t>
            </a:r>
          </a:p>
          <a:p>
            <a:r>
              <a:rPr lang="it-IT" sz="2000" dirty="0"/>
              <a:t>5. Spesso ho idee che sono troppo insolite per poterle spiegare a</a:t>
            </a:r>
          </a:p>
          <a:p>
            <a:r>
              <a:rPr lang="it-IT" sz="2000" dirty="0"/>
              <a:t>chiunque. 0 1 2 3</a:t>
            </a:r>
          </a:p>
          <a:p>
            <a:r>
              <a:rPr lang="it-IT" sz="2000" dirty="0"/>
              <a:t>6. Perdo il filo del discorso perché altre cose catturano la mia</a:t>
            </a:r>
          </a:p>
          <a:p>
            <a:r>
              <a:rPr lang="it-IT" sz="2000" dirty="0"/>
              <a:t>attenzione. 0 1 2 3</a:t>
            </a:r>
          </a:p>
          <a:p>
            <a:endParaRPr lang="it-IT" dirty="0"/>
          </a:p>
        </p:txBody>
      </p:sp>
      <p:sp>
        <p:nvSpPr>
          <p:cNvPr id="3" name="Titolo 2">
            <a:extLst>
              <a:ext uri="{FF2B5EF4-FFF2-40B4-BE49-F238E27FC236}">
                <a16:creationId xmlns:a16="http://schemas.microsoft.com/office/drawing/2014/main" id="{0E913E39-2836-4AC6-AB6F-5F222E8393F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0514690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32C9AF1-7094-4A2C-AA9B-07C725CEABDA}"/>
              </a:ext>
            </a:extLst>
          </p:cNvPr>
          <p:cNvSpPr>
            <a:spLocks noGrp="1"/>
          </p:cNvSpPr>
          <p:nvPr>
            <p:ph idx="1"/>
          </p:nvPr>
        </p:nvSpPr>
        <p:spPr/>
        <p:txBody>
          <a:bodyPr>
            <a:normAutofit/>
          </a:bodyPr>
          <a:lstStyle/>
          <a:p>
            <a:r>
              <a:rPr lang="it-IT" dirty="0"/>
              <a:t>7. Evito le situazioni rischiose. 0 1 2 3</a:t>
            </a:r>
          </a:p>
          <a:p>
            <a:r>
              <a:rPr lang="it-IT" dirty="0"/>
              <a:t>8. Quando si arriva alle mie emozioni, la gente mi dice che sono</a:t>
            </a:r>
          </a:p>
          <a:p>
            <a:r>
              <a:rPr lang="it-IT" dirty="0"/>
              <a:t>“freddo/a come il marmo”. 0 1 2 3</a:t>
            </a:r>
          </a:p>
          <a:p>
            <a:r>
              <a:rPr lang="it-IT" dirty="0"/>
              <a:t>9. Modifico quello che faccio in base a quello che vogliono gli altri. 0 1 2 3</a:t>
            </a:r>
          </a:p>
          <a:p>
            <a:r>
              <a:rPr lang="it-IT" dirty="0"/>
              <a:t>10. Preferisco non entrare troppo in intimità con le persone. 0 1 2 3</a:t>
            </a:r>
          </a:p>
          <a:p>
            <a:r>
              <a:rPr lang="it-IT" dirty="0"/>
              <a:t>11. Spesso do inizio a scontri fisici. 0 1 2 3</a:t>
            </a:r>
          </a:p>
          <a:p>
            <a:r>
              <a:rPr lang="it-IT" dirty="0"/>
              <a:t>12. Sono terrorizzato/a dal restare senza qualcuno che mi ama. 0 1 2 3</a:t>
            </a:r>
          </a:p>
          <a:p>
            <a:r>
              <a:rPr lang="it-IT" dirty="0"/>
              <a:t>13. Essere scortese e ostile è proprio parte di ciò che sono. 0 1 2 3</a:t>
            </a:r>
          </a:p>
          <a:p>
            <a:r>
              <a:rPr lang="it-IT" dirty="0"/>
              <a:t>14. Faccio cose per essere certo che le persone mi notino. 0 1 2 3</a:t>
            </a:r>
          </a:p>
          <a:p>
            <a:r>
              <a:rPr lang="it-IT" dirty="0"/>
              <a:t>15. Solitamente faccio ciò che gli altri pensano che io dovrei fare. 0 1 2 3</a:t>
            </a:r>
          </a:p>
          <a:p>
            <a:r>
              <a:rPr lang="it-IT" dirty="0"/>
              <a:t>16. Solitamente faccio cose impulsivamente senza pensare a ciò</a:t>
            </a:r>
          </a:p>
          <a:p>
            <a:r>
              <a:rPr lang="it-IT" dirty="0"/>
              <a:t>che potrebbe accadere come conseguenza. 0 1 2 3</a:t>
            </a:r>
          </a:p>
          <a:p>
            <a:endParaRPr lang="it-IT" dirty="0"/>
          </a:p>
        </p:txBody>
      </p:sp>
      <p:sp>
        <p:nvSpPr>
          <p:cNvPr id="3" name="Titolo 2">
            <a:extLst>
              <a:ext uri="{FF2B5EF4-FFF2-40B4-BE49-F238E27FC236}">
                <a16:creationId xmlns:a16="http://schemas.microsoft.com/office/drawing/2014/main" id="{58C70125-A927-4D8F-9AD2-ACDB1F713F5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95353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4A40405-CD00-4D29-91E5-858FA78EB9DE}"/>
              </a:ext>
            </a:extLst>
          </p:cNvPr>
          <p:cNvSpPr>
            <a:spLocks noGrp="1"/>
          </p:cNvSpPr>
          <p:nvPr>
            <p:ph idx="1"/>
          </p:nvPr>
        </p:nvSpPr>
        <p:spPr>
          <a:xfrm>
            <a:off x="485804" y="1916832"/>
            <a:ext cx="8229600" cy="4268799"/>
          </a:xfrm>
        </p:spPr>
        <p:txBody>
          <a:bodyPr/>
          <a:lstStyle/>
          <a:p>
            <a:r>
              <a:rPr lang="it-IT" dirty="0"/>
              <a:t>17. Anche se avessi più buon senso, non riuscirei a smettere di</a:t>
            </a:r>
          </a:p>
          <a:p>
            <a:r>
              <a:rPr lang="it-IT" dirty="0"/>
              <a:t>prendere decisioni avventate. 0 1 2 3</a:t>
            </a:r>
          </a:p>
          <a:p>
            <a:r>
              <a:rPr lang="it-IT" dirty="0"/>
              <a:t>18. Talvolta le mie emozioni cambiano senza un valido motivo. 0 1 2 3</a:t>
            </a:r>
          </a:p>
          <a:p>
            <a:r>
              <a:rPr lang="it-IT" dirty="0"/>
              <a:t>19. Non m’importa nulla se faccio soffrire gli altri. 0 1 2 3</a:t>
            </a:r>
          </a:p>
          <a:p>
            <a:r>
              <a:rPr lang="it-IT" dirty="0"/>
              <a:t>20. Sto sulle mie. 0 1 2 3</a:t>
            </a:r>
          </a:p>
          <a:p>
            <a:r>
              <a:rPr lang="it-IT" dirty="0"/>
              <a:t>21. Spesso dico cose che gli altri trovano bizzarre o strane. 0 1 2 3</a:t>
            </a:r>
          </a:p>
          <a:p>
            <a:r>
              <a:rPr lang="it-IT" dirty="0"/>
              <a:t>22. Spesso faccio cose sull’impulso del momento. 0 1 2 3</a:t>
            </a:r>
          </a:p>
          <a:p>
            <a:r>
              <a:rPr lang="it-IT" dirty="0"/>
              <a:t>23. Nulla sembra interessarmi granché. 0 1 2 3</a:t>
            </a:r>
          </a:p>
          <a:p>
            <a:r>
              <a:rPr lang="it-IT" dirty="0"/>
              <a:t>24. Le altre persone sembrano considerare bizzarro il mio</a:t>
            </a:r>
          </a:p>
          <a:p>
            <a:r>
              <a:rPr lang="it-IT" dirty="0"/>
              <a:t>comportamento. 0 1 2 3</a:t>
            </a:r>
          </a:p>
          <a:p>
            <a:r>
              <a:rPr lang="it-IT" dirty="0"/>
              <a:t>25. Delle persone mi hanno detto che penso in modo davvero</a:t>
            </a:r>
          </a:p>
          <a:p>
            <a:r>
              <a:rPr lang="it-IT" dirty="0"/>
              <a:t>strano sulle cose. 0 1 2 3</a:t>
            </a:r>
          </a:p>
          <a:p>
            <a:r>
              <a:rPr lang="it-IT" dirty="0"/>
              <a:t> </a:t>
            </a:r>
          </a:p>
        </p:txBody>
      </p:sp>
      <p:sp>
        <p:nvSpPr>
          <p:cNvPr id="3" name="Titolo 2">
            <a:extLst>
              <a:ext uri="{FF2B5EF4-FFF2-40B4-BE49-F238E27FC236}">
                <a16:creationId xmlns:a16="http://schemas.microsoft.com/office/drawing/2014/main" id="{C0279545-F8F5-4997-8B19-1E1449AC69F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52485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Difficoltà incontrate in terapia</a:t>
            </a:r>
          </a:p>
        </p:txBody>
      </p:sp>
      <p:sp>
        <p:nvSpPr>
          <p:cNvPr id="3" name="Segnaposto contenuto 2"/>
          <p:cNvSpPr>
            <a:spLocks noGrp="1"/>
          </p:cNvSpPr>
          <p:nvPr>
            <p:ph idx="1"/>
          </p:nvPr>
        </p:nvSpPr>
        <p:spPr/>
        <p:txBody>
          <a:bodyPr>
            <a:normAutofit/>
          </a:bodyPr>
          <a:lstStyle/>
          <a:p>
            <a:r>
              <a:rPr lang="it-IT" dirty="0"/>
              <a:t>1) Mancanza di motivazione. Il paziente non è convinto d'avere un disturbo di personalità, e non riesce neppure ad immaginarsi i vantaggi che potrebbero conseguire al cambiamento.</a:t>
            </a:r>
          </a:p>
          <a:p>
            <a:r>
              <a:rPr lang="it-IT" dirty="0"/>
              <a:t>2) Mancanza di capacità sociali elementari. Tra queste, ad esempio, stringere amicizie, affrontare dei rischi ecc.   </a:t>
            </a:r>
          </a:p>
          <a:p>
            <a:r>
              <a:rPr lang="it-IT" dirty="0"/>
              <a:t>3) Scarso autocontrollo</a:t>
            </a:r>
          </a:p>
          <a:p>
            <a:endParaRPr lang="it-IT"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F524917-5B77-4AC0-B02A-F904C2392C22}"/>
              </a:ext>
            </a:extLst>
          </p:cNvPr>
          <p:cNvSpPr>
            <a:spLocks noGrp="1"/>
          </p:cNvSpPr>
          <p:nvPr>
            <p:ph idx="1"/>
          </p:nvPr>
        </p:nvSpPr>
        <p:spPr/>
        <p:txBody>
          <a:bodyPr>
            <a:normAutofit/>
          </a:bodyPr>
          <a:lstStyle/>
          <a:p>
            <a:r>
              <a:rPr lang="it-IT" sz="2400" dirty="0"/>
              <a:t>2627 Spesso mi sento come se nulla di ciò che faccio avesse</a:t>
            </a:r>
          </a:p>
          <a:p>
            <a:r>
              <a:rPr lang="it-IT" sz="2400" dirty="0"/>
              <a:t>importanza. 0 1 2 3</a:t>
            </a:r>
          </a:p>
          <a:p>
            <a:r>
              <a:rPr lang="it-IT" sz="2400" dirty="0"/>
              <a:t>28 Tratto male le persone quando fanno cose da poco che mi</a:t>
            </a:r>
          </a:p>
          <a:p>
            <a:r>
              <a:rPr lang="it-IT" sz="2400" dirty="0"/>
              <a:t>irritano. 0 1 2 3</a:t>
            </a:r>
          </a:p>
          <a:p>
            <a:r>
              <a:rPr lang="it-IT" sz="2400" dirty="0"/>
              <a:t>29 Non riesco a concentrarmi su alcunché. 0 1 2 3</a:t>
            </a:r>
          </a:p>
          <a:p>
            <a:r>
              <a:rPr lang="it-IT" sz="2400" dirty="0"/>
              <a:t>30 Sono una persona energica. 0 1 2 3</a:t>
            </a:r>
          </a:p>
          <a:p>
            <a:r>
              <a:rPr lang="it-IT" sz="2400" dirty="0"/>
              <a:t>31 Gli altri mi considerano irresponsabile. 0 1 2 3</a:t>
            </a:r>
          </a:p>
          <a:p>
            <a:r>
              <a:rPr lang="it-IT" sz="2400" dirty="0"/>
              <a:t>32 Quando mi serve, so essere cattivo. 0 1 2 3</a:t>
            </a:r>
          </a:p>
          <a:p>
            <a:endParaRPr lang="it-IT" dirty="0"/>
          </a:p>
        </p:txBody>
      </p:sp>
      <p:sp>
        <p:nvSpPr>
          <p:cNvPr id="3" name="Titolo 2">
            <a:extLst>
              <a:ext uri="{FF2B5EF4-FFF2-40B4-BE49-F238E27FC236}">
                <a16:creationId xmlns:a16="http://schemas.microsoft.com/office/drawing/2014/main" id="{9AF6829B-14A9-4827-80B4-5C512541C13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96198523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16B612-9F76-460B-8658-2C2BBE1B380E}"/>
              </a:ext>
            </a:extLst>
          </p:cNvPr>
          <p:cNvSpPr>
            <a:spLocks noGrp="1"/>
          </p:cNvSpPr>
          <p:nvPr>
            <p:ph idx="1"/>
          </p:nvPr>
        </p:nvSpPr>
        <p:spPr/>
        <p:txBody>
          <a:bodyPr/>
          <a:lstStyle/>
          <a:p>
            <a:r>
              <a:rPr lang="it-IT" dirty="0"/>
              <a:t>33 Spesso i miei pensieri se ne vanno in direzioni bizzarre o</a:t>
            </a:r>
          </a:p>
          <a:p>
            <a:r>
              <a:rPr lang="it-IT" dirty="0"/>
              <a:t>insolite. 0 1 2 3</a:t>
            </a:r>
          </a:p>
          <a:p>
            <a:r>
              <a:rPr lang="it-IT" dirty="0"/>
              <a:t>34 Mi è stato detto che impiego troppo tempo nell’assicurarmi che</a:t>
            </a:r>
          </a:p>
          <a:p>
            <a:r>
              <a:rPr lang="it-IT" dirty="0"/>
              <a:t>le cose siano esattamente al loro posto. 0 1 2 3</a:t>
            </a:r>
          </a:p>
          <a:p>
            <a:r>
              <a:rPr lang="it-IT" dirty="0"/>
              <a:t>35 Evito gli sport e le attività rischiose. 0 1 2 3</a:t>
            </a:r>
          </a:p>
          <a:p>
            <a:r>
              <a:rPr lang="it-IT" dirty="0"/>
              <a:t>36 Posso avere delle difficoltà a indicare la differenza tra i sogni e</a:t>
            </a:r>
          </a:p>
          <a:p>
            <a:r>
              <a:rPr lang="it-IT" dirty="0"/>
              <a:t>la vita reale. 0 1 2 3</a:t>
            </a:r>
          </a:p>
          <a:p>
            <a:r>
              <a:rPr lang="it-IT" dirty="0"/>
              <a:t>37 Talvolta ho la strana </a:t>
            </a:r>
            <a:r>
              <a:rPr lang="it-IT" dirty="0" err="1"/>
              <a:t>sensa</a:t>
            </a:r>
            <a:r>
              <a:rPr lang="it-IT" dirty="0"/>
              <a:t> Non traggo quasi mai piacere dalla vita. 0 1 2 3</a:t>
            </a:r>
          </a:p>
          <a:p>
            <a:r>
              <a:rPr lang="it-IT" dirty="0"/>
              <a:t>zione che parti del mio corpo</a:t>
            </a:r>
          </a:p>
          <a:p>
            <a:r>
              <a:rPr lang="it-IT" dirty="0"/>
              <a:t>sembrino come se fossero morte o come se non fossero mie. 0 1 2 3</a:t>
            </a:r>
          </a:p>
          <a:p>
            <a:r>
              <a:rPr lang="it-IT" dirty="0"/>
              <a:t>38 Mi arrabbio facilmente. 0 1 2 3</a:t>
            </a:r>
          </a:p>
          <a:p>
            <a:r>
              <a:rPr lang="it-IT" dirty="0"/>
              <a:t>39 Non ho limiti quando si tratta di fare cose pericolose. 0 1 2 3</a:t>
            </a:r>
          </a:p>
          <a:p>
            <a:endParaRPr lang="it-IT" dirty="0"/>
          </a:p>
        </p:txBody>
      </p:sp>
      <p:sp>
        <p:nvSpPr>
          <p:cNvPr id="3" name="Titolo 2">
            <a:extLst>
              <a:ext uri="{FF2B5EF4-FFF2-40B4-BE49-F238E27FC236}">
                <a16:creationId xmlns:a16="http://schemas.microsoft.com/office/drawing/2014/main" id="{649DAC6A-89FE-4926-8574-8EB07DEADC1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20122872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15EE965-6909-4289-A86E-823B02B1FEBB}"/>
              </a:ext>
            </a:extLst>
          </p:cNvPr>
          <p:cNvSpPr>
            <a:spLocks noGrp="1"/>
          </p:cNvSpPr>
          <p:nvPr>
            <p:ph idx="1"/>
          </p:nvPr>
        </p:nvSpPr>
        <p:spPr/>
        <p:txBody>
          <a:bodyPr>
            <a:normAutofit lnSpcReduction="10000"/>
          </a:bodyPr>
          <a:lstStyle/>
          <a:p>
            <a:r>
              <a:rPr lang="it-IT" dirty="0"/>
              <a:t>40 Per essere onesto, sono semplicemente più importante delle</a:t>
            </a:r>
          </a:p>
          <a:p>
            <a:r>
              <a:rPr lang="it-IT" dirty="0"/>
              <a:t>altre persone. 0 1 2 3</a:t>
            </a:r>
          </a:p>
          <a:p>
            <a:r>
              <a:rPr lang="it-IT" dirty="0"/>
              <a:t>41 Creo storie che si dà il caso che siano completamente false. 0 1 2 3</a:t>
            </a:r>
          </a:p>
          <a:p>
            <a:r>
              <a:rPr lang="it-IT" dirty="0"/>
              <a:t>42 La gente spesso dice che faccio delle cose di cui io non mi</a:t>
            </a:r>
          </a:p>
          <a:p>
            <a:r>
              <a:rPr lang="it-IT" dirty="0"/>
              <a:t>ricordo per nulla. 0 1 2 3</a:t>
            </a:r>
          </a:p>
          <a:p>
            <a:r>
              <a:rPr lang="it-IT" dirty="0"/>
              <a:t>43 Faccio delle cose affinché le persone debbano ammirarmi per</a:t>
            </a:r>
          </a:p>
          <a:p>
            <a:r>
              <a:rPr lang="it-IT" dirty="0"/>
              <a:t>forza. 0 1 2 3</a:t>
            </a:r>
          </a:p>
          <a:p>
            <a:r>
              <a:rPr lang="it-IT" dirty="0"/>
              <a:t>44 È strano, ma a volte oggetti usuali sembrano avere una forma</a:t>
            </a:r>
          </a:p>
          <a:p>
            <a:r>
              <a:rPr lang="it-IT" dirty="0"/>
              <a:t>diversa dalla solita. 0 1 2 3</a:t>
            </a:r>
          </a:p>
          <a:p>
            <a:r>
              <a:rPr lang="it-IT" dirty="0"/>
              <a:t>45 Non ho reazioni emotive verso le cose particolarmente</a:t>
            </a:r>
          </a:p>
          <a:p>
            <a:r>
              <a:rPr lang="it-IT" dirty="0"/>
              <a:t>durature. 0 1 2 3</a:t>
            </a:r>
          </a:p>
          <a:p>
            <a:r>
              <a:rPr lang="it-IT" dirty="0"/>
              <a:t>46 Mi riesce difficile interrompere un'attività, anche quando</a:t>
            </a:r>
          </a:p>
          <a:p>
            <a:r>
              <a:rPr lang="it-IT" dirty="0"/>
              <a:t>è il momento di farlo. 0 1 2 3</a:t>
            </a:r>
          </a:p>
          <a:p>
            <a:r>
              <a:rPr lang="it-IT" dirty="0"/>
              <a:t>47 Non sono bravo/a </a:t>
            </a:r>
            <a:r>
              <a:rPr lang="it-IT" dirty="0" err="1"/>
              <a:t>a</a:t>
            </a:r>
            <a:r>
              <a:rPr lang="it-IT" dirty="0"/>
              <a:t> fare piani per il futuro. 0 1 2 3</a:t>
            </a:r>
          </a:p>
          <a:p>
            <a:r>
              <a:rPr lang="it-IT" dirty="0"/>
              <a:t> </a:t>
            </a:r>
          </a:p>
          <a:p>
            <a:endParaRPr lang="it-IT" dirty="0"/>
          </a:p>
        </p:txBody>
      </p:sp>
      <p:sp>
        <p:nvSpPr>
          <p:cNvPr id="3" name="Titolo 2">
            <a:extLst>
              <a:ext uri="{FF2B5EF4-FFF2-40B4-BE49-F238E27FC236}">
                <a16:creationId xmlns:a16="http://schemas.microsoft.com/office/drawing/2014/main" id="{B049B245-2188-4BC1-B04E-9959B745C82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65621845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04E9109-1FA6-4B28-A60E-02A40195ECE4}"/>
              </a:ext>
            </a:extLst>
          </p:cNvPr>
          <p:cNvSpPr>
            <a:spLocks noGrp="1"/>
          </p:cNvSpPr>
          <p:nvPr>
            <p:ph idx="1"/>
          </p:nvPr>
        </p:nvSpPr>
        <p:spPr/>
        <p:txBody>
          <a:bodyPr>
            <a:normAutofit/>
          </a:bodyPr>
          <a:lstStyle/>
          <a:p>
            <a:r>
              <a:rPr lang="it-IT" dirty="0"/>
              <a:t> </a:t>
            </a:r>
          </a:p>
          <a:p>
            <a:r>
              <a:rPr lang="it-IT" dirty="0"/>
              <a:t> </a:t>
            </a:r>
          </a:p>
          <a:p>
            <a:r>
              <a:rPr lang="it-IT" sz="2000" dirty="0"/>
              <a:t>48 Faccio un sacco di cose che gli altri considerano pericolose. 0 1 2 3</a:t>
            </a:r>
          </a:p>
          <a:p>
            <a:r>
              <a:rPr lang="it-IT" sz="2000" dirty="0"/>
              <a:t>49 La gente mi dice che mi focalizzo troppo su dettagli</a:t>
            </a:r>
          </a:p>
          <a:p>
            <a:r>
              <a:rPr lang="it-IT" sz="2000" dirty="0"/>
              <a:t>trascurabili. 0 1 2 3</a:t>
            </a:r>
          </a:p>
          <a:p>
            <a:r>
              <a:rPr lang="it-IT" sz="2000" dirty="0"/>
              <a:t>50 Mi preoccupo un sacco di essere solo/a. 0 1 2 3</a:t>
            </a:r>
          </a:p>
          <a:p>
            <a:r>
              <a:rPr lang="it-IT" sz="2000" dirty="0"/>
              <a:t>51 Mi sono perso/a delle cose perché ero impegnato nel cercare di</a:t>
            </a:r>
          </a:p>
          <a:p>
            <a:r>
              <a:rPr lang="it-IT" sz="2000" dirty="0"/>
              <a:t>svolgere quello che stavo facendo nel modo esatto. 0 1 2 3</a:t>
            </a:r>
          </a:p>
          <a:p>
            <a:r>
              <a:rPr lang="it-IT" sz="2000" dirty="0"/>
              <a:t>52 Spesso i miei pensieri non hanno senso per gli altri. 0 1 2 3</a:t>
            </a:r>
          </a:p>
          <a:p>
            <a:r>
              <a:rPr lang="it-IT" sz="2000" dirty="0"/>
              <a:t>53 Spesso invento delle cose su di me affinché mi aiutino a</a:t>
            </a:r>
          </a:p>
          <a:p>
            <a:r>
              <a:rPr lang="it-IT" sz="2000" dirty="0"/>
              <a:t>ottenere quello che voglio. 0 1 2 3</a:t>
            </a:r>
          </a:p>
          <a:p>
            <a:endParaRPr lang="it-IT" dirty="0"/>
          </a:p>
        </p:txBody>
      </p:sp>
      <p:sp>
        <p:nvSpPr>
          <p:cNvPr id="3" name="Titolo 2">
            <a:extLst>
              <a:ext uri="{FF2B5EF4-FFF2-40B4-BE49-F238E27FC236}">
                <a16:creationId xmlns:a16="http://schemas.microsoft.com/office/drawing/2014/main" id="{3B576875-30A8-4601-A3AC-C3E02FE6877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2471136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4E09CC0-DD7E-4798-BA07-77BE2FF913C6}"/>
              </a:ext>
            </a:extLst>
          </p:cNvPr>
          <p:cNvSpPr>
            <a:spLocks noGrp="1"/>
          </p:cNvSpPr>
          <p:nvPr>
            <p:ph idx="1"/>
          </p:nvPr>
        </p:nvSpPr>
        <p:spPr/>
        <p:txBody>
          <a:bodyPr/>
          <a:lstStyle/>
          <a:p>
            <a:r>
              <a:rPr lang="it-IT" sz="2000" dirty="0"/>
              <a:t>54 Vedere che altre persone vengono ferite non mi tocca per nulla. 0 1 2 3</a:t>
            </a:r>
          </a:p>
          <a:p>
            <a:r>
              <a:rPr lang="it-IT" sz="2000" dirty="0"/>
              <a:t>55 Spesso la gente mi guarda come se avessi detto qualcosa di</a:t>
            </a:r>
          </a:p>
          <a:p>
            <a:r>
              <a:rPr lang="it-IT" sz="2000" dirty="0"/>
              <a:t>davvero bizzarro. 0 1 2 3</a:t>
            </a:r>
          </a:p>
          <a:p>
            <a:r>
              <a:rPr lang="it-IT" sz="2000" dirty="0"/>
              <a:t>56 Le persone non si rendono conto che le sto adulando per</a:t>
            </a:r>
          </a:p>
          <a:p>
            <a:r>
              <a:rPr lang="it-IT" sz="2000" dirty="0"/>
              <a:t>ottenere qualcosa. 0 1 2 3</a:t>
            </a:r>
          </a:p>
          <a:p>
            <a:r>
              <a:rPr lang="it-IT" sz="2000" dirty="0"/>
              <a:t>57 Piuttosto che essere solo/a, preferirei avere una relazione</a:t>
            </a:r>
          </a:p>
          <a:p>
            <a:r>
              <a:rPr lang="it-IT" sz="2000" dirty="0"/>
              <a:t>insoddisfacente. 0 1 2 3</a:t>
            </a:r>
          </a:p>
          <a:p>
            <a:r>
              <a:rPr lang="it-IT" sz="2000" dirty="0"/>
              <a:t>58 Di solito penso prima di agire. 0 1 2 3</a:t>
            </a:r>
          </a:p>
          <a:p>
            <a:r>
              <a:rPr lang="it-IT" sz="2000" dirty="0"/>
              <a:t>59 Spesso vedo delle immagini irreali molto vivide quando mi sto</a:t>
            </a:r>
          </a:p>
          <a:p>
            <a:r>
              <a:rPr lang="it-IT" sz="2000" dirty="0"/>
              <a:t>addormentando o mi sto svegliando. 0 1 2 3</a:t>
            </a:r>
          </a:p>
          <a:p>
            <a:endParaRPr lang="it-IT" dirty="0"/>
          </a:p>
        </p:txBody>
      </p:sp>
      <p:sp>
        <p:nvSpPr>
          <p:cNvPr id="3" name="Titolo 2">
            <a:extLst>
              <a:ext uri="{FF2B5EF4-FFF2-40B4-BE49-F238E27FC236}">
                <a16:creationId xmlns:a16="http://schemas.microsoft.com/office/drawing/2014/main" id="{C106ECFF-237E-497C-AF13-081BC0E1E51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64814890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DFBE49D-F95F-47A1-BD2A-C5BE03A14D76}"/>
              </a:ext>
            </a:extLst>
          </p:cNvPr>
          <p:cNvSpPr>
            <a:spLocks noGrp="1"/>
          </p:cNvSpPr>
          <p:nvPr>
            <p:ph idx="1"/>
          </p:nvPr>
        </p:nvSpPr>
        <p:spPr/>
        <p:txBody>
          <a:bodyPr>
            <a:normAutofit fontScale="92500" lnSpcReduction="10000"/>
          </a:bodyPr>
          <a:lstStyle/>
          <a:p>
            <a:r>
              <a:rPr lang="it-IT" dirty="0"/>
              <a:t>60 Continuo ad approcciare le cose allo stesso modo, anche</a:t>
            </a:r>
          </a:p>
          <a:p>
            <a:r>
              <a:rPr lang="it-IT" dirty="0"/>
              <a:t>quando questo non funziona. 0 1 2 3</a:t>
            </a:r>
          </a:p>
          <a:p>
            <a:r>
              <a:rPr lang="it-IT" dirty="0"/>
              <a:t>61 Sono </a:t>
            </a:r>
            <a:r>
              <a:rPr lang="it-IT" dirty="0" err="1"/>
              <a:t>insoddisfattissimo</a:t>
            </a:r>
            <a:r>
              <a:rPr lang="it-IT" dirty="0"/>
              <a:t>/a di me. 0 1 2 3</a:t>
            </a:r>
          </a:p>
          <a:p>
            <a:r>
              <a:rPr lang="it-IT" dirty="0"/>
              <a:t>62 Ho reazioni emotive più forti della maggior parte delle altre</a:t>
            </a:r>
          </a:p>
          <a:p>
            <a:r>
              <a:rPr lang="it-IT" dirty="0"/>
              <a:t>persone. 0 1 2 3</a:t>
            </a:r>
          </a:p>
          <a:p>
            <a:r>
              <a:rPr lang="it-IT" dirty="0"/>
              <a:t>63 Faccio quello che le </a:t>
            </a:r>
            <a:r>
              <a:rPr lang="it-IT" dirty="0" err="1"/>
              <a:t>aItre</a:t>
            </a:r>
            <a:r>
              <a:rPr lang="it-IT" dirty="0"/>
              <a:t> persone mi dicono di fare. 0 1 2 3</a:t>
            </a:r>
          </a:p>
          <a:p>
            <a:r>
              <a:rPr lang="it-IT" dirty="0"/>
              <a:t>64 Non sopporto di essere lasciato da solo/a, anche per poche ore. 0 1 2 3</a:t>
            </a:r>
          </a:p>
          <a:p>
            <a:r>
              <a:rPr lang="it-IT" dirty="0"/>
              <a:t>65 Ho qualità eccezionali che pochi altri possiedono. 0 1 2 3</a:t>
            </a:r>
          </a:p>
          <a:p>
            <a:r>
              <a:rPr lang="it-IT" dirty="0"/>
              <a:t>66 Il futuro mi sembra davvero senza speranza. 0 1 2 3</a:t>
            </a:r>
          </a:p>
          <a:p>
            <a:r>
              <a:rPr lang="it-IT" dirty="0"/>
              <a:t>67 Mi piace assumermi dei rischi. 0 1 2 3</a:t>
            </a:r>
          </a:p>
          <a:p>
            <a:r>
              <a:rPr lang="it-IT" dirty="0"/>
              <a:t>68 Non riesco a raggiungere degli obiettivi perché altre cose</a:t>
            </a:r>
          </a:p>
          <a:p>
            <a:r>
              <a:rPr lang="it-IT" dirty="0"/>
              <a:t>catturano la mia attenzione. 0 1 2 3</a:t>
            </a:r>
          </a:p>
          <a:p>
            <a:r>
              <a:rPr lang="it-IT" dirty="0"/>
              <a:t>69 Quando voglio fare qualcosa di potenzialmente rischioso non</a:t>
            </a:r>
          </a:p>
          <a:p>
            <a:r>
              <a:rPr lang="it-IT" dirty="0"/>
              <a:t>permetto che questo mi fermi. 0 1 2 3</a:t>
            </a:r>
          </a:p>
          <a:p>
            <a:r>
              <a:rPr lang="it-IT" dirty="0"/>
              <a:t>70 Gli altri sembrano ritenere che io sia un po’ strano o insolito. 0 1 2 3</a:t>
            </a:r>
          </a:p>
          <a:p>
            <a:r>
              <a:rPr lang="it-IT" dirty="0"/>
              <a:t> </a:t>
            </a:r>
          </a:p>
        </p:txBody>
      </p:sp>
      <p:sp>
        <p:nvSpPr>
          <p:cNvPr id="3" name="Titolo 2">
            <a:extLst>
              <a:ext uri="{FF2B5EF4-FFF2-40B4-BE49-F238E27FC236}">
                <a16:creationId xmlns:a16="http://schemas.microsoft.com/office/drawing/2014/main" id="{F31B3612-BA2C-4294-B64B-9295327A7A2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18375784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33BF9AD-7624-4D36-A449-CBC9EEFCC917}"/>
              </a:ext>
            </a:extLst>
          </p:cNvPr>
          <p:cNvSpPr>
            <a:spLocks noGrp="1"/>
          </p:cNvSpPr>
          <p:nvPr>
            <p:ph idx="1"/>
          </p:nvPr>
        </p:nvSpPr>
        <p:spPr/>
        <p:txBody>
          <a:bodyPr>
            <a:normAutofit lnSpcReduction="10000"/>
          </a:bodyPr>
          <a:lstStyle/>
          <a:p>
            <a:endParaRPr lang="it-IT" dirty="0"/>
          </a:p>
          <a:p>
            <a:r>
              <a:rPr lang="it-IT" dirty="0"/>
              <a:t>71 I miei pensieri sono strani e imprevedibili. 0 1 2 3</a:t>
            </a:r>
          </a:p>
          <a:p>
            <a:r>
              <a:rPr lang="it-IT" dirty="0"/>
              <a:t>72 Non m’importa dei sentimenti delle altre persone. 0 1 2 3</a:t>
            </a:r>
          </a:p>
          <a:p>
            <a:r>
              <a:rPr lang="it-IT" dirty="0"/>
              <a:t>73 Nella vita devi pestare i piedi a un po’ di persone per ottenere</a:t>
            </a:r>
          </a:p>
          <a:p>
            <a:r>
              <a:rPr lang="it-IT" dirty="0"/>
              <a:t>quello che vuoi. 0 1 2 3</a:t>
            </a:r>
          </a:p>
          <a:p>
            <a:r>
              <a:rPr lang="it-IT" dirty="0"/>
              <a:t>74 Adoro ottenere l’attenzione delle altre persone. 0 1 2 3</a:t>
            </a:r>
          </a:p>
          <a:p>
            <a:r>
              <a:rPr lang="it-IT" dirty="0"/>
              <a:t>75 Faccio l’impossibile per evitare qualsiasi attività di gruppo. 0 1 2 3</a:t>
            </a:r>
          </a:p>
          <a:p>
            <a:r>
              <a:rPr lang="it-IT" dirty="0"/>
              <a:t>76 So essere subdolo/a se questo significa ottenere ciò che voglio. 0 1 2 3</a:t>
            </a:r>
          </a:p>
          <a:p>
            <a:r>
              <a:rPr lang="it-IT" dirty="0"/>
              <a:t>77 A volte, quando guardo un oggetto familiare, in qualche modo è</a:t>
            </a:r>
          </a:p>
          <a:p>
            <a:r>
              <a:rPr lang="it-IT" dirty="0"/>
              <a:t>come se lo vedessi per la prima volta. 0 1 2 3</a:t>
            </a:r>
          </a:p>
          <a:p>
            <a:r>
              <a:rPr lang="it-IT" dirty="0"/>
              <a:t>78 Mi riesce difficile passare da un’attività a un’altra. 0 1 2 3</a:t>
            </a:r>
          </a:p>
          <a:p>
            <a:r>
              <a:rPr lang="it-IT" dirty="0"/>
              <a:t>79 Mi preoccupo molto per cose terribili che potrebbero accadere. 0 1 2 3</a:t>
            </a:r>
          </a:p>
          <a:p>
            <a:r>
              <a:rPr lang="it-IT" dirty="0"/>
              <a:t>80 Ho difficoltà a cambiare il modo in cui sto facendo qualcosa</a:t>
            </a:r>
          </a:p>
          <a:p>
            <a:r>
              <a:rPr lang="it-IT" dirty="0"/>
              <a:t>anche se ciò che sto facendo non sta andando bene. 0 1 2 3</a:t>
            </a:r>
          </a:p>
          <a:p>
            <a:r>
              <a:rPr lang="it-IT" dirty="0"/>
              <a:t>81 Il mondo sarebbe senz’altro migliore se fossi morto/a. 0 1 2 3</a:t>
            </a:r>
          </a:p>
          <a:p>
            <a:endParaRPr lang="it-IT" dirty="0"/>
          </a:p>
        </p:txBody>
      </p:sp>
      <p:sp>
        <p:nvSpPr>
          <p:cNvPr id="3" name="Titolo 2">
            <a:extLst>
              <a:ext uri="{FF2B5EF4-FFF2-40B4-BE49-F238E27FC236}">
                <a16:creationId xmlns:a16="http://schemas.microsoft.com/office/drawing/2014/main" id="{3977D98D-B3C5-4FE1-84FD-7C97A783FAB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9445536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E7887F9-B2B0-4F1C-99FD-C2B00E7E5D35}"/>
              </a:ext>
            </a:extLst>
          </p:cNvPr>
          <p:cNvSpPr>
            <a:spLocks noGrp="1"/>
          </p:cNvSpPr>
          <p:nvPr>
            <p:ph idx="1"/>
          </p:nvPr>
        </p:nvSpPr>
        <p:spPr/>
        <p:txBody>
          <a:bodyPr>
            <a:normAutofit/>
          </a:bodyPr>
          <a:lstStyle/>
          <a:p>
            <a:r>
              <a:rPr lang="it-IT" dirty="0"/>
              <a:t>82 Mi tengo a distanza dalle persone. 0 1 2 3</a:t>
            </a:r>
          </a:p>
          <a:p>
            <a:r>
              <a:rPr lang="it-IT" dirty="0"/>
              <a:t>83 Spesso non riesco a controllare quello che penso. 0 1 2 3</a:t>
            </a:r>
          </a:p>
          <a:p>
            <a:r>
              <a:rPr lang="it-IT" dirty="0"/>
              <a:t>84 Non divento emotivo/a. 0 1 2 3</a:t>
            </a:r>
          </a:p>
          <a:p>
            <a:r>
              <a:rPr lang="it-IT" dirty="0"/>
              <a:t>85 Mi risento se mi si dice quello che devo fare, anche se sono i</a:t>
            </a:r>
          </a:p>
          <a:p>
            <a:r>
              <a:rPr lang="it-IT" dirty="0"/>
              <a:t>responsabili a farlo. 0 1 2 3</a:t>
            </a:r>
          </a:p>
          <a:p>
            <a:r>
              <a:rPr lang="it-IT" dirty="0"/>
              <a:t>86 Mi vergogno così tanto dei molti modi meschini con cui ho</a:t>
            </a:r>
          </a:p>
          <a:p>
            <a:r>
              <a:rPr lang="it-IT" dirty="0"/>
              <a:t>deluso le persone. 0 1 2 3</a:t>
            </a:r>
          </a:p>
          <a:p>
            <a:r>
              <a:rPr lang="it-IT" dirty="0"/>
              <a:t>87 Evito di fare qualsiasi cosa che possa essere anche solo un po’</a:t>
            </a:r>
          </a:p>
          <a:p>
            <a:r>
              <a:rPr lang="it-IT" dirty="0"/>
              <a:t>rischiosa. 0 1 2 3</a:t>
            </a:r>
          </a:p>
          <a:p>
            <a:endParaRPr lang="it-IT" dirty="0"/>
          </a:p>
        </p:txBody>
      </p:sp>
      <p:sp>
        <p:nvSpPr>
          <p:cNvPr id="3" name="Titolo 2">
            <a:extLst>
              <a:ext uri="{FF2B5EF4-FFF2-40B4-BE49-F238E27FC236}">
                <a16:creationId xmlns:a16="http://schemas.microsoft.com/office/drawing/2014/main" id="{50F59D7A-AC38-4132-82A7-E4363E4427A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7449910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3465C56-8578-412B-8287-867BD48CC606}"/>
              </a:ext>
            </a:extLst>
          </p:cNvPr>
          <p:cNvSpPr>
            <a:spLocks noGrp="1"/>
          </p:cNvSpPr>
          <p:nvPr>
            <p:ph idx="1"/>
          </p:nvPr>
        </p:nvSpPr>
        <p:spPr/>
        <p:txBody>
          <a:bodyPr/>
          <a:lstStyle/>
          <a:p>
            <a:r>
              <a:rPr lang="it-IT" dirty="0"/>
              <a:t>88 Ho difficoltà a perseguire scopi specifici anche solo per brevi</a:t>
            </a:r>
          </a:p>
          <a:p>
            <a:r>
              <a:rPr lang="it-IT" dirty="0"/>
              <a:t>periodi di tempo. 0 1 2 3</a:t>
            </a:r>
          </a:p>
          <a:p>
            <a:r>
              <a:rPr lang="it-IT" dirty="0"/>
              <a:t>89 Preferisco tenere il romanticismo fuori dalla mia vita. 0 1 2 3</a:t>
            </a:r>
          </a:p>
          <a:p>
            <a:r>
              <a:rPr lang="it-IT" dirty="0"/>
              <a:t>90 Non farei mai del male a un’altra persona. 0 1 2 3</a:t>
            </a:r>
          </a:p>
          <a:p>
            <a:r>
              <a:rPr lang="it-IT" dirty="0"/>
              <a:t>91 Non manifesto intensamente le emozioni. 0 1 2 3</a:t>
            </a:r>
          </a:p>
          <a:p>
            <a:r>
              <a:rPr lang="it-IT" dirty="0"/>
              <a:t>92 Sono molto irritabile. 0 1 2 3</a:t>
            </a:r>
          </a:p>
          <a:p>
            <a:r>
              <a:rPr lang="it-IT" dirty="0"/>
              <a:t>93 Spesso mi preoccupo che avverrà qualcosa di brutto a causa di</a:t>
            </a:r>
          </a:p>
          <a:p>
            <a:r>
              <a:rPr lang="it-IT" dirty="0"/>
              <a:t>errori che ho commesso in passato. 0 1 2 3</a:t>
            </a:r>
          </a:p>
          <a:p>
            <a:r>
              <a:rPr lang="it-IT" dirty="0"/>
              <a:t>94 Ho delle capacità insolite, come per esempio sapere</a:t>
            </a:r>
          </a:p>
          <a:p>
            <a:r>
              <a:rPr lang="it-IT" dirty="0"/>
              <a:t>esattamente ciò che uno sta pensando. 0 1 2 3</a:t>
            </a:r>
          </a:p>
        </p:txBody>
      </p:sp>
      <p:sp>
        <p:nvSpPr>
          <p:cNvPr id="3" name="Titolo 2">
            <a:extLst>
              <a:ext uri="{FF2B5EF4-FFF2-40B4-BE49-F238E27FC236}">
                <a16:creationId xmlns:a16="http://schemas.microsoft.com/office/drawing/2014/main" id="{1A5D9A3C-288B-428C-A374-CF857D051DA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5053897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62FFB46-8CFC-44E8-BE97-71C154AB75A6}"/>
              </a:ext>
            </a:extLst>
          </p:cNvPr>
          <p:cNvSpPr>
            <a:spLocks noGrp="1"/>
          </p:cNvSpPr>
          <p:nvPr>
            <p:ph idx="1"/>
          </p:nvPr>
        </p:nvSpPr>
        <p:spPr/>
        <p:txBody>
          <a:bodyPr>
            <a:normAutofit/>
          </a:bodyPr>
          <a:lstStyle/>
          <a:p>
            <a:r>
              <a:rPr lang="it-IT" dirty="0"/>
              <a:t>Sempre</a:t>
            </a:r>
          </a:p>
          <a:p>
            <a:r>
              <a:rPr lang="it-IT" dirty="0"/>
              <a:t> </a:t>
            </a:r>
          </a:p>
          <a:p>
            <a:r>
              <a:rPr lang="it-IT" dirty="0"/>
              <a:t>Item</a:t>
            </a:r>
          </a:p>
          <a:p>
            <a:r>
              <a:rPr lang="it-IT" dirty="0"/>
              <a:t>95 Quando penso al futuro, divento molto preoccupato/a. 0 1 2 3</a:t>
            </a:r>
          </a:p>
          <a:p>
            <a:r>
              <a:rPr lang="it-IT" dirty="0"/>
              <a:t>96 Raramente mi </a:t>
            </a:r>
            <a:r>
              <a:rPr lang="it-IT" dirty="0" err="1"/>
              <a:t>preccupo</a:t>
            </a:r>
            <a:r>
              <a:rPr lang="it-IT" dirty="0"/>
              <a:t> per qualcosa. 0 1 2 3</a:t>
            </a:r>
          </a:p>
          <a:p>
            <a:r>
              <a:rPr lang="it-IT" dirty="0"/>
              <a:t>97 Trovo piacevole essere innamorato/a. 0 1 2 3</a:t>
            </a:r>
          </a:p>
          <a:p>
            <a:r>
              <a:rPr lang="it-IT" dirty="0"/>
              <a:t>98 Preferisco andare sul sicuro piuttosto che assumermi dei rischi</a:t>
            </a:r>
          </a:p>
          <a:p>
            <a:r>
              <a:rPr lang="it-IT" dirty="0"/>
              <a:t>non necessari. 0 1 2 3</a:t>
            </a:r>
          </a:p>
          <a:p>
            <a:r>
              <a:rPr lang="it-IT" dirty="0"/>
              <a:t>99 Talvolta ho sentito cose che gli altri non erano in grado di</a:t>
            </a:r>
          </a:p>
          <a:p>
            <a:r>
              <a:rPr lang="it-IT" dirty="0"/>
              <a:t>sentire. 0 1 2 3</a:t>
            </a:r>
          </a:p>
          <a:p>
            <a:r>
              <a:rPr lang="it-IT" dirty="0"/>
              <a:t>100 Mi fisso su certe cose e non riesco a smettere. 0 1 2 3</a:t>
            </a:r>
          </a:p>
          <a:p>
            <a:r>
              <a:rPr lang="it-IT" dirty="0"/>
              <a:t>101 La gente mi dice che è difficile conoscere ciò che provo. 0 1 2 3</a:t>
            </a:r>
          </a:p>
          <a:p>
            <a:endParaRPr lang="it-IT" dirty="0"/>
          </a:p>
        </p:txBody>
      </p:sp>
      <p:sp>
        <p:nvSpPr>
          <p:cNvPr id="3" name="Titolo 2">
            <a:extLst>
              <a:ext uri="{FF2B5EF4-FFF2-40B4-BE49-F238E27FC236}">
                <a16:creationId xmlns:a16="http://schemas.microsoft.com/office/drawing/2014/main" id="{E2F873A0-D430-4EDA-98D3-8D6C7DDA446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785890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4) Paura di non farcela o di fallire.  </a:t>
            </a:r>
          </a:p>
          <a:p>
            <a:r>
              <a:rPr lang="it-IT" dirty="0"/>
              <a:t>5) Paura che gli altri non accetteranno il cambiamento ("non li posso tradire", "mi abbandoneranno").</a:t>
            </a:r>
          </a:p>
          <a:p>
            <a:r>
              <a:rPr lang="it-IT" dirty="0"/>
              <a:t>6) Paura di non accettarsi dopo il cambiamento ("non sarei più lo stesso" "sarebbe tutta una finzione").</a:t>
            </a:r>
          </a:p>
          <a:p>
            <a:r>
              <a:rPr lang="it-IT" dirty="0"/>
              <a:t>7) Rigidità caratteriale o bassa tolleranza alla frustrazione.</a:t>
            </a:r>
          </a:p>
          <a:p>
            <a:r>
              <a:rPr lang="it-IT" dirty="0"/>
              <a:t> </a:t>
            </a:r>
          </a:p>
          <a:p>
            <a:endParaRPr lang="it-IT"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00E270E-41F9-455A-A20B-03E76DC625D7}"/>
              </a:ext>
            </a:extLst>
          </p:cNvPr>
          <p:cNvSpPr>
            <a:spLocks noGrp="1"/>
          </p:cNvSpPr>
          <p:nvPr>
            <p:ph idx="1"/>
          </p:nvPr>
        </p:nvSpPr>
        <p:spPr/>
        <p:txBody>
          <a:bodyPr>
            <a:normAutofit/>
          </a:bodyPr>
          <a:lstStyle/>
          <a:p>
            <a:r>
              <a:rPr lang="it-IT" dirty="0"/>
              <a:t>102 Sono una persona altamente emotiva. 0 1 2 3</a:t>
            </a:r>
          </a:p>
          <a:p>
            <a:r>
              <a:rPr lang="it-IT" dirty="0"/>
              <a:t>103 Se solo potessero, gli altri si approfitterebbero di me. 0 1 2 3</a:t>
            </a:r>
          </a:p>
          <a:p>
            <a:r>
              <a:rPr lang="it-IT" dirty="0"/>
              <a:t>104 Spesso mi sento come un/una fallito/a. 0 1 2 3</a:t>
            </a:r>
          </a:p>
          <a:p>
            <a:r>
              <a:rPr lang="it-IT" dirty="0"/>
              <a:t>105 Se qualcosa che faccio non è assolutamente perfetta,</a:t>
            </a:r>
          </a:p>
          <a:p>
            <a:r>
              <a:rPr lang="it-IT" dirty="0"/>
              <a:t>semplicemente è inaccettabile. 0 1 2 3</a:t>
            </a:r>
          </a:p>
          <a:p>
            <a:r>
              <a:rPr lang="it-IT" dirty="0"/>
              <a:t>106 Spesso ho esperienze insolite, come avvertire la presenza di</a:t>
            </a:r>
          </a:p>
          <a:p>
            <a:r>
              <a:rPr lang="it-IT" dirty="0"/>
              <a:t>qualcuno che non c’è realmente. 0 1 2 3</a:t>
            </a:r>
          </a:p>
          <a:p>
            <a:r>
              <a:rPr lang="it-IT" dirty="0"/>
              <a:t>107 Sono bravo a far fare alle persone ciò che voglio che facciano. 0 1 2 3</a:t>
            </a:r>
          </a:p>
          <a:p>
            <a:r>
              <a:rPr lang="it-IT" dirty="0"/>
              <a:t>108 Interrompo le relazioni se iniziano a diventare intime. 0 1 2 3</a:t>
            </a:r>
          </a:p>
          <a:p>
            <a:r>
              <a:rPr lang="it-IT" dirty="0"/>
              <a:t>109 Mi preoccupo sempre di qualcosa. 0 1 2 3</a:t>
            </a:r>
          </a:p>
          <a:p>
            <a:r>
              <a:rPr lang="it-IT" dirty="0"/>
              <a:t>110 Mi preoccupo pressoché di tutto. 0 1 2 3</a:t>
            </a:r>
          </a:p>
          <a:p>
            <a:r>
              <a:rPr lang="it-IT" dirty="0"/>
              <a:t>111 Mi piace distinguermi dalla massa. 0 1 2 3</a:t>
            </a:r>
          </a:p>
          <a:p>
            <a:endParaRPr lang="it-IT" dirty="0"/>
          </a:p>
        </p:txBody>
      </p:sp>
      <p:sp>
        <p:nvSpPr>
          <p:cNvPr id="3" name="Titolo 2">
            <a:extLst>
              <a:ext uri="{FF2B5EF4-FFF2-40B4-BE49-F238E27FC236}">
                <a16:creationId xmlns:a16="http://schemas.microsoft.com/office/drawing/2014/main" id="{5D1B1B91-B42C-44AB-9805-DD7B24FC1DA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3304335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8A15FB7-414E-4BAB-A4A3-D2EB7078D335}"/>
              </a:ext>
            </a:extLst>
          </p:cNvPr>
          <p:cNvSpPr>
            <a:spLocks noGrp="1"/>
          </p:cNvSpPr>
          <p:nvPr>
            <p:ph idx="1"/>
          </p:nvPr>
        </p:nvSpPr>
        <p:spPr/>
        <p:txBody>
          <a:bodyPr/>
          <a:lstStyle/>
          <a:p>
            <a:r>
              <a:rPr lang="it-IT" dirty="0"/>
              <a:t>112 Ogni tanto un po’ di rischio non mi dispiace. 0 1 2 3</a:t>
            </a:r>
          </a:p>
          <a:p>
            <a:r>
              <a:rPr lang="it-IT" dirty="0"/>
              <a:t>113 Il mio comportamento è spesso spavaldo e cattura l’attenzione</a:t>
            </a:r>
          </a:p>
          <a:p>
            <a:r>
              <a:rPr lang="it-IT" dirty="0"/>
              <a:t>delle persone. 0 1 2 3</a:t>
            </a:r>
          </a:p>
          <a:p>
            <a:r>
              <a:rPr lang="it-IT" dirty="0"/>
              <a:t>114 Sono migliore pressoché di chiunque altro. 0 1 2 3</a:t>
            </a:r>
          </a:p>
          <a:p>
            <a:r>
              <a:rPr lang="it-IT" dirty="0"/>
              <a:t>115 Le persone si lamentano del mio bisogno di avere ogni cosa</a:t>
            </a:r>
          </a:p>
          <a:p>
            <a:r>
              <a:rPr lang="it-IT" dirty="0"/>
              <a:t>completamente organizzata. 0 1 2 3</a:t>
            </a:r>
          </a:p>
          <a:p>
            <a:r>
              <a:rPr lang="it-IT" dirty="0"/>
              <a:t>116 Mi assicuro sempre di vendicarmi delle persone che mi hanno</a:t>
            </a:r>
          </a:p>
          <a:p>
            <a:r>
              <a:rPr lang="it-IT" dirty="0"/>
              <a:t>fatto un torto. 0 1 2 3</a:t>
            </a:r>
          </a:p>
          <a:p>
            <a:r>
              <a:rPr lang="it-IT" dirty="0"/>
              <a:t>117 Sto sempre in guardia per qualcuno che prova a imbrogliarmi o</a:t>
            </a:r>
          </a:p>
          <a:p>
            <a:r>
              <a:rPr lang="it-IT" dirty="0"/>
              <a:t>a farmi del male. 0 1 2 3</a:t>
            </a:r>
          </a:p>
          <a:p>
            <a:r>
              <a:rPr lang="it-IT" dirty="0"/>
              <a:t>118 Trovo difficile mantenere la mia mente concentrata su ciò che è</a:t>
            </a:r>
          </a:p>
          <a:p>
            <a:r>
              <a:rPr lang="it-IT" dirty="0"/>
              <a:t>necessario fare. 0 1 2 3</a:t>
            </a:r>
          </a:p>
          <a:p>
            <a:r>
              <a:rPr lang="it-IT" dirty="0"/>
              <a:t> </a:t>
            </a:r>
          </a:p>
          <a:p>
            <a:endParaRPr lang="it-IT" dirty="0"/>
          </a:p>
        </p:txBody>
      </p:sp>
      <p:sp>
        <p:nvSpPr>
          <p:cNvPr id="3" name="Titolo 2">
            <a:extLst>
              <a:ext uri="{FF2B5EF4-FFF2-40B4-BE49-F238E27FC236}">
                <a16:creationId xmlns:a16="http://schemas.microsoft.com/office/drawing/2014/main" id="{2A1D831B-930C-4BE6-954F-60132BD763C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09459615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0F641606-4F88-4842-B159-3A155A7EA31B}"/>
              </a:ext>
            </a:extLst>
          </p:cNvPr>
          <p:cNvSpPr>
            <a:spLocks noGrp="1"/>
          </p:cNvSpPr>
          <p:nvPr>
            <p:ph idx="1"/>
          </p:nvPr>
        </p:nvSpPr>
        <p:spPr>
          <a:xfrm>
            <a:off x="323528" y="1844824"/>
            <a:ext cx="8229600" cy="4268799"/>
          </a:xfrm>
        </p:spPr>
        <p:txBody>
          <a:bodyPr>
            <a:normAutofit fontScale="92500" lnSpcReduction="10000"/>
          </a:bodyPr>
          <a:lstStyle/>
          <a:p>
            <a:r>
              <a:rPr lang="it-IT" dirty="0"/>
              <a:t>119 Parlo molto del suicidio. 0 1 2 3</a:t>
            </a:r>
          </a:p>
          <a:p>
            <a:r>
              <a:rPr lang="it-IT" dirty="0"/>
              <a:t>120 Non sono granché interessato/a ad avere relazioni sessuali. 0 1 2 3</a:t>
            </a:r>
          </a:p>
          <a:p>
            <a:r>
              <a:rPr lang="it-IT" dirty="0"/>
              <a:t>121 Persevero un sacco nelle cose. 0 1 2 3</a:t>
            </a:r>
          </a:p>
          <a:p>
            <a:r>
              <a:rPr lang="it-IT" dirty="0"/>
              <a:t>122 Divento emotivo/a facilmente, spesso per un motivo da poco. 0 1 2 3</a:t>
            </a:r>
          </a:p>
          <a:p>
            <a:r>
              <a:rPr lang="it-IT" dirty="0"/>
              <a:t>123 Insisto per la perfezione assoluta in tutto ciò che faccio, anche</a:t>
            </a:r>
          </a:p>
          <a:p>
            <a:r>
              <a:rPr lang="it-IT" dirty="0"/>
              <a:t>se questo fa impazzire le altre persone. 0 1 2 3</a:t>
            </a:r>
          </a:p>
          <a:p>
            <a:r>
              <a:rPr lang="it-IT" dirty="0"/>
              <a:t>124 Non mi sento quasi mai felice delle mie attività quotidiane. 0 1 2 3</a:t>
            </a:r>
          </a:p>
          <a:p>
            <a:r>
              <a:rPr lang="it-IT" dirty="0"/>
              <a:t>125 Sviolinare gli altri mi aiuta a ottenere ciò che voglio. 0 1 2 3</a:t>
            </a:r>
          </a:p>
          <a:p>
            <a:r>
              <a:rPr lang="it-IT" dirty="0"/>
              <a:t>126 A volte c’è bisogno di fare affermazioni esagerate per fare</a:t>
            </a:r>
          </a:p>
          <a:p>
            <a:r>
              <a:rPr lang="it-IT" dirty="0"/>
              <a:t>strada. 0 1 2 3</a:t>
            </a:r>
          </a:p>
          <a:p>
            <a:r>
              <a:rPr lang="it-IT" dirty="0"/>
              <a:t>127 Temo il restare solo nella vita più di qualsiasi altra cosa. 0 1 2 3</a:t>
            </a:r>
          </a:p>
          <a:p>
            <a:r>
              <a:rPr lang="it-IT" dirty="0"/>
              <a:t>128 Persevero nel fare le cose in un certo modo, anche quando è</a:t>
            </a:r>
          </a:p>
          <a:p>
            <a:r>
              <a:rPr lang="it-IT" dirty="0"/>
              <a:t>chiaro che non funzionerà. 0 1 2 3</a:t>
            </a:r>
          </a:p>
          <a:p>
            <a:r>
              <a:rPr lang="it-IT" dirty="0"/>
              <a:t>129 Spesso sono piuttosto noncurante delle mie e delle altrui cose. 0 1 2 3</a:t>
            </a:r>
          </a:p>
          <a:p>
            <a:r>
              <a:rPr lang="it-IT" dirty="0"/>
              <a:t>130 Sono una persona molto ansiosa. 0 1 2 3</a:t>
            </a:r>
          </a:p>
          <a:p>
            <a:r>
              <a:rPr lang="it-IT" dirty="0"/>
              <a:t>131 Le persone sono sostanzialmente degne di fiducia. 0 1 2 3</a:t>
            </a:r>
          </a:p>
          <a:p>
            <a:endParaRPr lang="it-IT" dirty="0"/>
          </a:p>
        </p:txBody>
      </p:sp>
      <p:sp>
        <p:nvSpPr>
          <p:cNvPr id="3" name="Titolo 2">
            <a:extLst>
              <a:ext uri="{FF2B5EF4-FFF2-40B4-BE49-F238E27FC236}">
                <a16:creationId xmlns:a16="http://schemas.microsoft.com/office/drawing/2014/main" id="{704607DC-A3A0-4870-9DF5-A9B86A93E09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39630194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7DF5B8D-5676-4F05-8E47-C5457B18F789}"/>
              </a:ext>
            </a:extLst>
          </p:cNvPr>
          <p:cNvSpPr>
            <a:spLocks noGrp="1"/>
          </p:cNvSpPr>
          <p:nvPr>
            <p:ph idx="1"/>
          </p:nvPr>
        </p:nvSpPr>
        <p:spPr/>
        <p:txBody>
          <a:bodyPr>
            <a:normAutofit fontScale="85000" lnSpcReduction="20000"/>
          </a:bodyPr>
          <a:lstStyle/>
          <a:p>
            <a:r>
              <a:rPr lang="it-IT" dirty="0"/>
              <a:t>132 Vengo distratto/a facilmente. 0 1 2 3</a:t>
            </a:r>
          </a:p>
          <a:p>
            <a:r>
              <a:rPr lang="it-IT" dirty="0"/>
              <a:t>133 Sembra che io venga sempre trattato/a ingiustamente dagli altri. 0 1 2 3</a:t>
            </a:r>
          </a:p>
          <a:p>
            <a:r>
              <a:rPr lang="it-IT" dirty="0"/>
              <a:t>134 Non esito a barare se questo può farmi fare strada. 0 1 2 3</a:t>
            </a:r>
          </a:p>
          <a:p>
            <a:r>
              <a:rPr lang="it-IT" dirty="0"/>
              <a:t>135 Controllo le cose diverse volte per assicurarmi che siano</a:t>
            </a:r>
          </a:p>
          <a:p>
            <a:r>
              <a:rPr lang="it-IT" dirty="0"/>
              <a:t>perfette. 0 1 2 3</a:t>
            </a:r>
          </a:p>
          <a:p>
            <a:r>
              <a:rPr lang="it-IT" dirty="0"/>
              <a:t>136 Non mi piace passare il tempo con gli altri. 0 1 2 3</a:t>
            </a:r>
          </a:p>
          <a:p>
            <a:r>
              <a:rPr lang="it-IT" dirty="0"/>
              <a:t>137 Mi sento obbligato/a </a:t>
            </a:r>
            <a:r>
              <a:rPr lang="it-IT" dirty="0" err="1"/>
              <a:t>a</a:t>
            </a:r>
            <a:r>
              <a:rPr lang="it-IT" dirty="0"/>
              <a:t> continuare le cose anche quando ha</a:t>
            </a:r>
          </a:p>
          <a:p>
            <a:r>
              <a:rPr lang="it-IT" dirty="0"/>
              <a:t>poco senso fare così. 0 1 2 3</a:t>
            </a:r>
          </a:p>
          <a:p>
            <a:r>
              <a:rPr lang="it-IT" dirty="0"/>
              <a:t>138 Non so mai dove andranno le mie emozioni da un momento</a:t>
            </a:r>
          </a:p>
          <a:p>
            <a:r>
              <a:rPr lang="it-IT" dirty="0"/>
              <a:t>all’altro. 0 1 2 3</a:t>
            </a:r>
          </a:p>
          <a:p>
            <a:r>
              <a:rPr lang="it-IT" dirty="0"/>
              <a:t>139 Ho visto cose che non c’erano realmente. 0 1 2 3</a:t>
            </a:r>
          </a:p>
          <a:p>
            <a:r>
              <a:rPr lang="it-IT" dirty="0"/>
              <a:t>140 Per me è importante che le cose siano fatte in un certo modo. 0 1 2 3</a:t>
            </a:r>
          </a:p>
          <a:p>
            <a:r>
              <a:rPr lang="it-IT" dirty="0"/>
              <a:t>141 Mi aspetto sempre che accada il peggio. 0 1 2 3</a:t>
            </a:r>
          </a:p>
          <a:p>
            <a:r>
              <a:rPr lang="it-IT" dirty="0"/>
              <a:t>142 Cerco sempre di dire la verità anche quando è difficile. 0 1 2 3</a:t>
            </a:r>
          </a:p>
          <a:p>
            <a:r>
              <a:rPr lang="it-IT" dirty="0"/>
              <a:t>143 Credo che alcune persone possano muovere gli oggetti usando</a:t>
            </a:r>
          </a:p>
          <a:p>
            <a:r>
              <a:rPr lang="it-IT" dirty="0"/>
              <a:t>la loro mente. 0 1 2 3</a:t>
            </a:r>
          </a:p>
          <a:p>
            <a:r>
              <a:rPr lang="it-IT" dirty="0"/>
              <a:t>144 Non riesco a concentrarmi sulle cose molto a lungo. 0 1 2 3</a:t>
            </a:r>
          </a:p>
          <a:p>
            <a:r>
              <a:rPr lang="it-IT" dirty="0"/>
              <a:t> </a:t>
            </a:r>
          </a:p>
        </p:txBody>
      </p:sp>
      <p:sp>
        <p:nvSpPr>
          <p:cNvPr id="3" name="Titolo 2">
            <a:extLst>
              <a:ext uri="{FF2B5EF4-FFF2-40B4-BE49-F238E27FC236}">
                <a16:creationId xmlns:a16="http://schemas.microsoft.com/office/drawing/2014/main" id="{42D8F42C-E671-41E6-8DA3-0DE95A090E6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43377946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81A9B191-925D-41E4-A104-006355436B7D}"/>
              </a:ext>
            </a:extLst>
          </p:cNvPr>
          <p:cNvSpPr>
            <a:spLocks noGrp="1"/>
          </p:cNvSpPr>
          <p:nvPr>
            <p:ph idx="1"/>
          </p:nvPr>
        </p:nvSpPr>
        <p:spPr/>
        <p:txBody>
          <a:bodyPr>
            <a:normAutofit/>
          </a:bodyPr>
          <a:lstStyle/>
          <a:p>
            <a:endParaRPr lang="it-IT" dirty="0"/>
          </a:p>
          <a:p>
            <a:r>
              <a:rPr lang="it-IT" dirty="0"/>
              <a:t>145 Mi tengo alla larga dalle relazioni sentimentali. 0 1 2 3</a:t>
            </a:r>
          </a:p>
          <a:p>
            <a:r>
              <a:rPr lang="it-IT" dirty="0"/>
              <a:t>146 Non mi interessa fare amicizie. 0 1 2 3</a:t>
            </a:r>
          </a:p>
          <a:p>
            <a:r>
              <a:rPr lang="it-IT" dirty="0"/>
              <a:t>147 Quando tratto con le persone, dico il meno possibile. 0 1 2 3</a:t>
            </a:r>
          </a:p>
          <a:p>
            <a:r>
              <a:rPr lang="it-IT" dirty="0"/>
              <a:t>148 Sono una persona inutile. 0 1 2 3</a:t>
            </a:r>
          </a:p>
          <a:p>
            <a:r>
              <a:rPr lang="it-IT" dirty="0"/>
              <a:t>149 Farei pressoché di tutto per impedire a una persona di</a:t>
            </a:r>
          </a:p>
          <a:p>
            <a:r>
              <a:rPr lang="it-IT" dirty="0"/>
              <a:t>abbandonarmi. 0 1 2 3</a:t>
            </a:r>
          </a:p>
          <a:p>
            <a:r>
              <a:rPr lang="it-IT" dirty="0"/>
              <a:t>150 A volte riesco a influenzare le altre persone inviando loro i miei</a:t>
            </a:r>
          </a:p>
          <a:p>
            <a:r>
              <a:rPr lang="it-IT" dirty="0"/>
              <a:t>pensieri. 0 1 2 3</a:t>
            </a:r>
          </a:p>
          <a:p>
            <a:endParaRPr lang="it-IT" dirty="0"/>
          </a:p>
        </p:txBody>
      </p:sp>
      <p:sp>
        <p:nvSpPr>
          <p:cNvPr id="3" name="Titolo 2">
            <a:extLst>
              <a:ext uri="{FF2B5EF4-FFF2-40B4-BE49-F238E27FC236}">
                <a16:creationId xmlns:a16="http://schemas.microsoft.com/office/drawing/2014/main" id="{FB08FCED-AC11-4F31-B5A4-4EF56F59B90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74535539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5DA7853-7773-4827-9B22-F2CCBF473A92}"/>
              </a:ext>
            </a:extLst>
          </p:cNvPr>
          <p:cNvSpPr>
            <a:spLocks noGrp="1"/>
          </p:cNvSpPr>
          <p:nvPr>
            <p:ph idx="1"/>
          </p:nvPr>
        </p:nvSpPr>
        <p:spPr/>
        <p:txBody>
          <a:bodyPr/>
          <a:lstStyle/>
          <a:p>
            <a:r>
              <a:rPr lang="it-IT" sz="2400" dirty="0"/>
              <a:t>151 La vita mi sembra piuttosto deprimente. 0 1 2 3</a:t>
            </a:r>
          </a:p>
          <a:p>
            <a:r>
              <a:rPr lang="it-IT" sz="2400" dirty="0"/>
              <a:t>152 Penso alle cose in modi talmente strani che per la maggior</a:t>
            </a:r>
          </a:p>
          <a:p>
            <a:r>
              <a:rPr lang="it-IT" sz="2400" dirty="0"/>
              <a:t>parte delle persone non hanno senso. 0 1 2 3</a:t>
            </a:r>
          </a:p>
          <a:p>
            <a:r>
              <a:rPr lang="it-IT" sz="2400" dirty="0"/>
              <a:t>153 Non m’importa se le mie azioni fanno del male agli altri. 0 1 2 3</a:t>
            </a:r>
          </a:p>
          <a:p>
            <a:r>
              <a:rPr lang="it-IT" sz="2400" dirty="0"/>
              <a:t>154 A volte mi sento “controllato/a” da pensieri che appartengono a</a:t>
            </a:r>
          </a:p>
          <a:p>
            <a:r>
              <a:rPr lang="it-IT" sz="2400" dirty="0"/>
              <a:t>qualcun altro. 0 1 2 3</a:t>
            </a:r>
          </a:p>
          <a:p>
            <a:r>
              <a:rPr lang="it-IT" sz="2400" dirty="0"/>
              <a:t>155 Vivo la vita davvero </a:t>
            </a:r>
            <a:r>
              <a:rPr lang="it-IT" sz="2400" dirty="0" err="1"/>
              <a:t>appienissimo</a:t>
            </a:r>
            <a:r>
              <a:rPr lang="it-IT" sz="2400" dirty="0"/>
              <a:t>. 0 1 2 3</a:t>
            </a:r>
          </a:p>
          <a:p>
            <a:endParaRPr lang="it-IT" dirty="0"/>
          </a:p>
        </p:txBody>
      </p:sp>
      <p:sp>
        <p:nvSpPr>
          <p:cNvPr id="3" name="Titolo 2">
            <a:extLst>
              <a:ext uri="{FF2B5EF4-FFF2-40B4-BE49-F238E27FC236}">
                <a16:creationId xmlns:a16="http://schemas.microsoft.com/office/drawing/2014/main" id="{7DDFE883-DA6D-4232-BCC0-092F201697E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46068442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B29FEAF-058F-4D2D-898B-02C8CF45BB9D}"/>
              </a:ext>
            </a:extLst>
          </p:cNvPr>
          <p:cNvSpPr>
            <a:spLocks noGrp="1"/>
          </p:cNvSpPr>
          <p:nvPr>
            <p:ph idx="1"/>
          </p:nvPr>
        </p:nvSpPr>
        <p:spPr/>
        <p:txBody>
          <a:bodyPr>
            <a:normAutofit/>
          </a:bodyPr>
          <a:lstStyle/>
          <a:p>
            <a:r>
              <a:rPr lang="it-IT" sz="2000" dirty="0"/>
              <a:t>156 Faccio promesse che non ho davvero intenzione di mantenere. 0 1 2 3</a:t>
            </a:r>
          </a:p>
          <a:p>
            <a:r>
              <a:rPr lang="it-IT" sz="2000" dirty="0"/>
              <a:t>157 Niente sembra farmi sentire bene. 0 1 2 3</a:t>
            </a:r>
          </a:p>
          <a:p>
            <a:r>
              <a:rPr lang="it-IT" sz="2000" dirty="0"/>
              <a:t>158 Vengo irritato/a facilmente da ogni sorta di cose. 0 1 2 3</a:t>
            </a:r>
          </a:p>
          <a:p>
            <a:r>
              <a:rPr lang="it-IT" sz="2000" dirty="0"/>
              <a:t>159 Faccio ciò che voglio senza badare a quanto possa essere</a:t>
            </a:r>
          </a:p>
          <a:p>
            <a:r>
              <a:rPr lang="it-IT" sz="2000" dirty="0"/>
              <a:t>pericoloso. 0 1 2 3</a:t>
            </a:r>
          </a:p>
          <a:p>
            <a:r>
              <a:rPr lang="it-IT" sz="2000" dirty="0"/>
              <a:t>160 Spesso dimentico di pagare i miei conti. 0 1 2 3</a:t>
            </a:r>
          </a:p>
          <a:p>
            <a:r>
              <a:rPr lang="it-IT" sz="2000" dirty="0"/>
              <a:t>161 Non mi piace entrare troppo in intimità con le persone. 0 1 2 3</a:t>
            </a:r>
          </a:p>
          <a:p>
            <a:r>
              <a:rPr lang="it-IT" sz="2000" dirty="0"/>
              <a:t>162 Sono bravo/a </a:t>
            </a:r>
            <a:r>
              <a:rPr lang="it-IT" sz="2000" dirty="0" err="1"/>
              <a:t>a</a:t>
            </a:r>
            <a:r>
              <a:rPr lang="it-IT" sz="2000" dirty="0"/>
              <a:t> raggirare le persone. 0 1 2 3</a:t>
            </a:r>
          </a:p>
          <a:p>
            <a:r>
              <a:rPr lang="it-IT" sz="2000" dirty="0"/>
              <a:t> </a:t>
            </a:r>
          </a:p>
          <a:p>
            <a:endParaRPr lang="it-IT" dirty="0"/>
          </a:p>
        </p:txBody>
      </p:sp>
      <p:sp>
        <p:nvSpPr>
          <p:cNvPr id="3" name="Titolo 2">
            <a:extLst>
              <a:ext uri="{FF2B5EF4-FFF2-40B4-BE49-F238E27FC236}">
                <a16:creationId xmlns:a16="http://schemas.microsoft.com/office/drawing/2014/main" id="{6D5D3139-CEEA-4632-B49A-6BA0A46B053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35294329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11A6924-990B-42C4-A584-172477EB0D89}"/>
              </a:ext>
            </a:extLst>
          </p:cNvPr>
          <p:cNvSpPr>
            <a:spLocks noGrp="1"/>
          </p:cNvSpPr>
          <p:nvPr>
            <p:ph idx="1"/>
          </p:nvPr>
        </p:nvSpPr>
        <p:spPr/>
        <p:txBody>
          <a:bodyPr/>
          <a:lstStyle/>
          <a:p>
            <a:r>
              <a:rPr lang="it-IT" sz="2000" dirty="0"/>
              <a:t>163 Tutto mi sembra inutile. 0 1 2 3</a:t>
            </a:r>
          </a:p>
          <a:p>
            <a:r>
              <a:rPr lang="it-IT" sz="2000" dirty="0"/>
              <a:t>164 Non rischio mai. 0 1 2 3</a:t>
            </a:r>
          </a:p>
          <a:p>
            <a:r>
              <a:rPr lang="it-IT" sz="2000" dirty="0"/>
              <a:t>165 Divento emotivo/a per ogni cosa da poco. 0 1 2 3</a:t>
            </a:r>
          </a:p>
          <a:p>
            <a:r>
              <a:rPr lang="it-IT" sz="2000" dirty="0"/>
              <a:t>166 Se ferisco i sentimenti delle altre persone non è nulla di</a:t>
            </a:r>
          </a:p>
          <a:p>
            <a:r>
              <a:rPr lang="it-IT" sz="2000" dirty="0"/>
              <a:t>eccezionale. 0 1 2 3</a:t>
            </a:r>
          </a:p>
          <a:p>
            <a:r>
              <a:rPr lang="it-IT" sz="2000" dirty="0"/>
              <a:t>167 Non mostro mai le emozioni agli altri. 0 1 2 3</a:t>
            </a:r>
          </a:p>
          <a:p>
            <a:r>
              <a:rPr lang="it-IT" sz="2000" dirty="0"/>
              <a:t>168 Spesso mi sento proprio infelice. 0 1 2 3</a:t>
            </a:r>
          </a:p>
          <a:p>
            <a:r>
              <a:rPr lang="it-IT" sz="2000" dirty="0"/>
              <a:t>169 Non valgo nulla come persona. 0 1 2 3</a:t>
            </a:r>
          </a:p>
          <a:p>
            <a:r>
              <a:rPr lang="it-IT" sz="2000" dirty="0"/>
              <a:t>170 Di solito sono piuttosto ostile. 0 1 2 3</a:t>
            </a:r>
          </a:p>
          <a:p>
            <a:endParaRPr lang="it-IT" dirty="0"/>
          </a:p>
        </p:txBody>
      </p:sp>
      <p:sp>
        <p:nvSpPr>
          <p:cNvPr id="3" name="Titolo 2">
            <a:extLst>
              <a:ext uri="{FF2B5EF4-FFF2-40B4-BE49-F238E27FC236}">
                <a16:creationId xmlns:a16="http://schemas.microsoft.com/office/drawing/2014/main" id="{64C81935-5656-451E-9E43-AA697DF4056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8394831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742507B-F1AD-434C-B928-C44AB9F8F69D}"/>
              </a:ext>
            </a:extLst>
          </p:cNvPr>
          <p:cNvSpPr>
            <a:spLocks noGrp="1"/>
          </p:cNvSpPr>
          <p:nvPr>
            <p:ph idx="1"/>
          </p:nvPr>
        </p:nvSpPr>
        <p:spPr/>
        <p:txBody>
          <a:bodyPr>
            <a:normAutofit/>
          </a:bodyPr>
          <a:lstStyle/>
          <a:p>
            <a:r>
              <a:rPr lang="it-IT" dirty="0"/>
              <a:t>171 Sono “sparito/a” per evitare delle responsabilità. 0 1 2 3</a:t>
            </a:r>
          </a:p>
          <a:p>
            <a:r>
              <a:rPr lang="it-IT" dirty="0"/>
              <a:t>172 Mi è stato detto più di una volta che ho parecchie strane manie</a:t>
            </a:r>
          </a:p>
          <a:p>
            <a:r>
              <a:rPr lang="it-IT" dirty="0"/>
              <a:t>o abitudini. 0 1 2 3</a:t>
            </a:r>
          </a:p>
          <a:p>
            <a:r>
              <a:rPr lang="it-IT" dirty="0"/>
              <a:t>173 Mi piace essere una persona che viene notata. 0 1 2 3</a:t>
            </a:r>
          </a:p>
          <a:p>
            <a:r>
              <a:rPr lang="it-IT" dirty="0"/>
              <a:t>174 Sono sempre timoroso/a o nervoso/a per delle brutte cose che</a:t>
            </a:r>
          </a:p>
          <a:p>
            <a:r>
              <a:rPr lang="it-IT" dirty="0"/>
              <a:t>potrebbero verificarsi. 0 1 2 3</a:t>
            </a:r>
          </a:p>
          <a:p>
            <a:r>
              <a:rPr lang="it-IT" dirty="0"/>
              <a:t>175 Non voglio mai essere solo/a. 0 1 2 3</a:t>
            </a:r>
          </a:p>
          <a:p>
            <a:r>
              <a:rPr lang="it-IT" dirty="0"/>
              <a:t>176 Continuo a cercare di rendere le cose perfette, anche quando le</a:t>
            </a:r>
          </a:p>
          <a:p>
            <a:r>
              <a:rPr lang="it-IT" dirty="0"/>
              <a:t>ho fatte tanto bene quanto è verosimile farle. 0 1 2 3</a:t>
            </a:r>
          </a:p>
          <a:p>
            <a:r>
              <a:rPr lang="it-IT" dirty="0"/>
              <a:t>177 È raro che io abbia la sensazione che le persone che conosco</a:t>
            </a:r>
          </a:p>
          <a:p>
            <a:r>
              <a:rPr lang="it-IT" dirty="0"/>
              <a:t>stiano tentando di approfittarsi di me. 0 1 2 3</a:t>
            </a:r>
          </a:p>
          <a:p>
            <a:endParaRPr lang="it-IT" dirty="0"/>
          </a:p>
        </p:txBody>
      </p:sp>
      <p:sp>
        <p:nvSpPr>
          <p:cNvPr id="3" name="Titolo 2">
            <a:extLst>
              <a:ext uri="{FF2B5EF4-FFF2-40B4-BE49-F238E27FC236}">
                <a16:creationId xmlns:a16="http://schemas.microsoft.com/office/drawing/2014/main" id="{8A27D161-3013-4A11-8BF6-948B2BC95B4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41771923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479F290-4AB2-4C35-B610-477BA14E8F42}"/>
              </a:ext>
            </a:extLst>
          </p:cNvPr>
          <p:cNvSpPr>
            <a:spLocks noGrp="1"/>
          </p:cNvSpPr>
          <p:nvPr>
            <p:ph idx="1"/>
          </p:nvPr>
        </p:nvSpPr>
        <p:spPr/>
        <p:txBody>
          <a:bodyPr>
            <a:normAutofit/>
          </a:bodyPr>
          <a:lstStyle/>
          <a:p>
            <a:r>
              <a:rPr lang="it-IT" dirty="0"/>
              <a:t>178 So che prima o poi mi suiciderò. 0 1 2 3</a:t>
            </a:r>
          </a:p>
          <a:p>
            <a:r>
              <a:rPr lang="it-IT" dirty="0"/>
              <a:t>179 Ho avuto molto più successo pressoché di chiunque altro io</a:t>
            </a:r>
          </a:p>
          <a:p>
            <a:r>
              <a:rPr lang="it-IT" dirty="0"/>
              <a:t>conosca. 0 1 2 3</a:t>
            </a:r>
          </a:p>
          <a:p>
            <a:r>
              <a:rPr lang="it-IT" dirty="0"/>
              <a:t>180 So tirar fuori tutto il mio fascino se mi serve per averla vinta. 0 1 2 3</a:t>
            </a:r>
          </a:p>
          <a:p>
            <a:r>
              <a:rPr lang="it-IT" dirty="0"/>
              <a:t>181 Le mie emozioni sono imprevedibili. 0 1 2 3</a:t>
            </a:r>
          </a:p>
          <a:p>
            <a:r>
              <a:rPr lang="it-IT" dirty="0"/>
              <a:t>182 Non ho a che fare con le persone a meno che non sia</a:t>
            </a:r>
          </a:p>
          <a:p>
            <a:r>
              <a:rPr lang="it-IT" dirty="0"/>
              <a:t>necessario. 0 1 2 3</a:t>
            </a:r>
          </a:p>
          <a:p>
            <a:r>
              <a:rPr lang="it-IT" dirty="0"/>
              <a:t>183 Non mi interessano i problemi delle altre persone. 0 1 2 3</a:t>
            </a:r>
          </a:p>
          <a:p>
            <a:r>
              <a:rPr lang="it-IT" dirty="0"/>
              <a:t>184 Non reagisco molto a cose che sembrano rendere emotivi gli altri. 0 1 2 3</a:t>
            </a:r>
          </a:p>
          <a:p>
            <a:r>
              <a:rPr lang="it-IT" dirty="0"/>
              <a:t>185 Ho svariate abitudini che gli altri trovano eccentriche o strane. 0 1 2 3</a:t>
            </a:r>
          </a:p>
          <a:p>
            <a:r>
              <a:rPr lang="it-IT" dirty="0"/>
              <a:t> </a:t>
            </a:r>
          </a:p>
          <a:p>
            <a:endParaRPr lang="it-IT" dirty="0"/>
          </a:p>
        </p:txBody>
      </p:sp>
      <p:sp>
        <p:nvSpPr>
          <p:cNvPr id="3" name="Titolo 2">
            <a:extLst>
              <a:ext uri="{FF2B5EF4-FFF2-40B4-BE49-F238E27FC236}">
                <a16:creationId xmlns:a16="http://schemas.microsoft.com/office/drawing/2014/main" id="{5FF21931-39AD-4CAE-977E-D9F34D178C2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47087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B3BAC1-B54B-CB96-101E-4E7A43BA24C9}"/>
              </a:ext>
            </a:extLst>
          </p:cNvPr>
          <p:cNvSpPr>
            <a:spLocks noGrp="1"/>
          </p:cNvSpPr>
          <p:nvPr>
            <p:ph type="title"/>
          </p:nvPr>
        </p:nvSpPr>
        <p:spPr/>
        <p:txBody>
          <a:bodyPr/>
          <a:lstStyle/>
          <a:p>
            <a:r>
              <a:rPr lang="it-IT" dirty="0"/>
              <a:t>CONTROTRANSFERT</a:t>
            </a:r>
          </a:p>
        </p:txBody>
      </p:sp>
      <p:sp>
        <p:nvSpPr>
          <p:cNvPr id="3" name="Segnaposto contenuto 2">
            <a:extLst>
              <a:ext uri="{FF2B5EF4-FFF2-40B4-BE49-F238E27FC236}">
                <a16:creationId xmlns:a16="http://schemas.microsoft.com/office/drawing/2014/main" id="{EB9C5825-D306-6C7C-0562-AD33AD76799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04872412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AC1C1A2-8FA4-4398-B93E-FA5FAB729979}"/>
              </a:ext>
            </a:extLst>
          </p:cNvPr>
          <p:cNvSpPr>
            <a:spLocks noGrp="1"/>
          </p:cNvSpPr>
          <p:nvPr>
            <p:ph idx="1"/>
          </p:nvPr>
        </p:nvSpPr>
        <p:spPr/>
        <p:txBody>
          <a:bodyPr/>
          <a:lstStyle/>
          <a:p>
            <a:r>
              <a:rPr lang="it-IT" dirty="0"/>
              <a:t>186 Evito gli eventi sociali. 0 1 2 3</a:t>
            </a:r>
          </a:p>
          <a:p>
            <a:r>
              <a:rPr lang="it-IT" dirty="0"/>
              <a:t>187 Merito un trattamento speciale. 0 1 2 3</a:t>
            </a:r>
          </a:p>
          <a:p>
            <a:r>
              <a:rPr lang="it-IT" dirty="0"/>
              <a:t>188 Mi fa davvero arrabbiare quando le persone mi offendono</a:t>
            </a:r>
          </a:p>
          <a:p>
            <a:r>
              <a:rPr lang="it-IT" dirty="0"/>
              <a:t>anche in modo trascurabile. 0 1 2 3</a:t>
            </a:r>
          </a:p>
          <a:p>
            <a:r>
              <a:rPr lang="it-IT" dirty="0"/>
              <a:t>189 Raramente mi entusiasmo per qualcosa. 0 1 2 3</a:t>
            </a:r>
          </a:p>
          <a:p>
            <a:r>
              <a:rPr lang="it-IT" dirty="0"/>
              <a:t>190 Sospetto che persino i miei cosiddetti “amici” mi tradiscano molto. 0 1 2 3</a:t>
            </a:r>
          </a:p>
          <a:p>
            <a:r>
              <a:rPr lang="it-IT" dirty="0"/>
              <a:t>191 Bramo l’attenzione. 0 1 2 3</a:t>
            </a:r>
          </a:p>
          <a:p>
            <a:r>
              <a:rPr lang="it-IT" dirty="0"/>
              <a:t>192 Talvolta penso che qualcun altro stia sottraendo dei pensieri</a:t>
            </a:r>
          </a:p>
          <a:p>
            <a:r>
              <a:rPr lang="it-IT" dirty="0"/>
              <a:t>dalla mia testa. 0 1 2 3</a:t>
            </a:r>
          </a:p>
          <a:p>
            <a:r>
              <a:rPr lang="it-IT" dirty="0"/>
              <a:t>193 Ho periodi in cui mi sento disconnesso/a dal mondo o da me</a:t>
            </a:r>
          </a:p>
          <a:p>
            <a:r>
              <a:rPr lang="it-IT" dirty="0"/>
              <a:t>stesso/a. 0 1 2 3</a:t>
            </a:r>
          </a:p>
          <a:p>
            <a:endParaRPr lang="it-IT" dirty="0"/>
          </a:p>
        </p:txBody>
      </p:sp>
      <p:sp>
        <p:nvSpPr>
          <p:cNvPr id="3" name="Titolo 2">
            <a:extLst>
              <a:ext uri="{FF2B5EF4-FFF2-40B4-BE49-F238E27FC236}">
                <a16:creationId xmlns:a16="http://schemas.microsoft.com/office/drawing/2014/main" id="{6DB5A8BA-F0AD-4A49-A7E1-3D59DC81C5D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22414634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117946F-2052-484B-B581-9D818BC07BE0}"/>
              </a:ext>
            </a:extLst>
          </p:cNvPr>
          <p:cNvSpPr>
            <a:spLocks noGrp="1"/>
          </p:cNvSpPr>
          <p:nvPr>
            <p:ph idx="1"/>
          </p:nvPr>
        </p:nvSpPr>
        <p:spPr/>
        <p:txBody>
          <a:bodyPr>
            <a:normAutofit fontScale="92500" lnSpcReduction="10000"/>
          </a:bodyPr>
          <a:lstStyle/>
          <a:p>
            <a:endParaRPr lang="it-IT" dirty="0"/>
          </a:p>
          <a:p>
            <a:r>
              <a:rPr lang="it-IT" dirty="0"/>
              <a:t>195 Quando sto facendo delle cose che potrebbero essere</a:t>
            </a:r>
          </a:p>
          <a:p>
            <a:r>
              <a:rPr lang="it-IT" dirty="0"/>
              <a:t>pericolose non penso alla possibilità di farmi male. 0 1 2 3</a:t>
            </a:r>
          </a:p>
          <a:p>
            <a:r>
              <a:rPr lang="it-IT" dirty="0"/>
              <a:t>196 Semplicemente non sopporto che le cose siano fuori dal loro</a:t>
            </a:r>
          </a:p>
          <a:p>
            <a:r>
              <a:rPr lang="it-IT" dirty="0"/>
              <a:t>posto corretto. 0 1 2 3</a:t>
            </a:r>
          </a:p>
          <a:p>
            <a:r>
              <a:rPr lang="it-IT" dirty="0"/>
              <a:t>197 Spesso devo avere a che fare con persone che sono meno</a:t>
            </a:r>
          </a:p>
          <a:p>
            <a:r>
              <a:rPr lang="it-IT" dirty="0"/>
              <a:t>importanti di me. 0 1 2 3</a:t>
            </a:r>
          </a:p>
          <a:p>
            <a:r>
              <a:rPr lang="it-IT" dirty="0"/>
              <a:t>198 Talvolta colpisco le persone per ricordare loro chi comanda. 0 1 2 3</a:t>
            </a:r>
          </a:p>
          <a:p>
            <a:r>
              <a:rPr lang="it-IT" dirty="0"/>
              <a:t>199 Vengo distolto/a da un compito anche da distrazioni</a:t>
            </a:r>
          </a:p>
          <a:p>
            <a:r>
              <a:rPr lang="it-IT" dirty="0"/>
              <a:t>trascurabili. 0 1 2 3</a:t>
            </a:r>
          </a:p>
          <a:p>
            <a:r>
              <a:rPr lang="it-IT" dirty="0"/>
              <a:t>200 Provo piacere a fare apparire stupide le persone in autorità. 0 1 2 3</a:t>
            </a:r>
          </a:p>
          <a:p>
            <a:r>
              <a:rPr lang="it-IT" dirty="0"/>
              <a:t>201 Se non sono in vena, salto gli appuntamenti o gli incontri. 0 1 2 3</a:t>
            </a:r>
          </a:p>
          <a:p>
            <a:r>
              <a:rPr lang="it-IT" dirty="0"/>
              <a:t>202 Cerco di fare ciò che gli altri vogliono che io faccia. 0 1 2 3</a:t>
            </a:r>
          </a:p>
          <a:p>
            <a:r>
              <a:rPr lang="it-IT" dirty="0"/>
              <a:t>203 Preferisco essere solo/a che avere un partner sentimentale</a:t>
            </a:r>
          </a:p>
          <a:p>
            <a:r>
              <a:rPr lang="it-IT" dirty="0"/>
              <a:t>intimo. 0 1 2 3</a:t>
            </a:r>
          </a:p>
          <a:p>
            <a:r>
              <a:rPr lang="it-IT" dirty="0"/>
              <a:t>204 Sono molto impulsivo. 0 1 2 3</a:t>
            </a:r>
          </a:p>
          <a:p>
            <a:endParaRPr lang="it-IT" dirty="0"/>
          </a:p>
        </p:txBody>
      </p:sp>
      <p:sp>
        <p:nvSpPr>
          <p:cNvPr id="3" name="Titolo 2">
            <a:extLst>
              <a:ext uri="{FF2B5EF4-FFF2-40B4-BE49-F238E27FC236}">
                <a16:creationId xmlns:a16="http://schemas.microsoft.com/office/drawing/2014/main" id="{7393BA19-EF60-4B99-9775-63761D36742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36316593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F73BA16-06E8-4519-B35A-71E3005829CF}"/>
              </a:ext>
            </a:extLst>
          </p:cNvPr>
          <p:cNvSpPr>
            <a:spLocks noGrp="1"/>
          </p:cNvSpPr>
          <p:nvPr>
            <p:ph idx="1"/>
          </p:nvPr>
        </p:nvSpPr>
        <p:spPr/>
        <p:txBody>
          <a:bodyPr>
            <a:normAutofit/>
          </a:bodyPr>
          <a:lstStyle/>
          <a:p>
            <a:r>
              <a:rPr lang="it-IT" sz="2000" dirty="0"/>
              <a:t>205 Spesso ho pensieri che per me hanno senso, ma che le altre</a:t>
            </a:r>
          </a:p>
          <a:p>
            <a:r>
              <a:rPr lang="it-IT" sz="2000" dirty="0"/>
              <a:t>persone dicono che sono strani. 0 1 2 3</a:t>
            </a:r>
          </a:p>
          <a:p>
            <a:r>
              <a:rPr lang="it-IT" sz="2000" dirty="0"/>
              <a:t>206 Uso le persone per ottenere ciò che voglio. 0 1 2 3</a:t>
            </a:r>
          </a:p>
          <a:p>
            <a:r>
              <a:rPr lang="it-IT" sz="2000" dirty="0"/>
              <a:t>207 Non vedo il senso di sentirmi in colpa su delle cose che ho fatto</a:t>
            </a:r>
          </a:p>
          <a:p>
            <a:r>
              <a:rPr lang="it-IT" sz="2000" dirty="0"/>
              <a:t>che hanno ferito altre persone. 0 1 2 3</a:t>
            </a:r>
          </a:p>
          <a:p>
            <a:r>
              <a:rPr lang="it-IT" sz="2000" dirty="0"/>
              <a:t>208 La maggior parte delle volte non vedo il senso di essere cordiale. 0 1 2 3</a:t>
            </a:r>
          </a:p>
          <a:p>
            <a:r>
              <a:rPr lang="it-IT" sz="2000" dirty="0"/>
              <a:t>209 Ho avuto alcune esperienze davvero strane che sono molto</a:t>
            </a:r>
          </a:p>
          <a:p>
            <a:r>
              <a:rPr lang="it-IT" sz="2000" dirty="0"/>
              <a:t>difficili da spiegare. 0 1 2 3</a:t>
            </a:r>
          </a:p>
          <a:p>
            <a:r>
              <a:rPr lang="it-IT" sz="2000" dirty="0"/>
              <a:t> </a:t>
            </a:r>
          </a:p>
          <a:p>
            <a:endParaRPr lang="it-IT" dirty="0"/>
          </a:p>
        </p:txBody>
      </p:sp>
      <p:sp>
        <p:nvSpPr>
          <p:cNvPr id="3" name="Titolo 2">
            <a:extLst>
              <a:ext uri="{FF2B5EF4-FFF2-40B4-BE49-F238E27FC236}">
                <a16:creationId xmlns:a16="http://schemas.microsoft.com/office/drawing/2014/main" id="{574757A8-D5E8-4699-A34A-2C3B8880537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4629667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22B47A6-72C4-4759-A7E7-DA7341A543AE}"/>
              </a:ext>
            </a:extLst>
          </p:cNvPr>
          <p:cNvSpPr>
            <a:spLocks noGrp="1"/>
          </p:cNvSpPr>
          <p:nvPr>
            <p:ph idx="1"/>
          </p:nvPr>
        </p:nvSpPr>
        <p:spPr/>
        <p:txBody>
          <a:bodyPr/>
          <a:lstStyle/>
          <a:p>
            <a:r>
              <a:rPr lang="it-IT" dirty="0"/>
              <a:t>210 Porto a compimento gli impegni. 0 1 2 3</a:t>
            </a:r>
          </a:p>
          <a:p>
            <a:r>
              <a:rPr lang="it-IT" dirty="0"/>
              <a:t>211 Mi piace attirare l'attenzione su di me. 0 1 2 3</a:t>
            </a:r>
          </a:p>
          <a:p>
            <a:r>
              <a:rPr lang="it-IT" dirty="0"/>
              <a:t>212 Molte volte mi sento in colpa. 0 1 2 3</a:t>
            </a:r>
          </a:p>
          <a:p>
            <a:r>
              <a:rPr lang="it-IT" dirty="0"/>
              <a:t>213 Spesso “mi estraneo” e poi all’improvviso torno presente e mi</a:t>
            </a:r>
          </a:p>
          <a:p>
            <a:r>
              <a:rPr lang="it-IT" dirty="0"/>
              <a:t>rendo conto che è passato un sacco di tempo. 0 1 2 3</a:t>
            </a:r>
          </a:p>
          <a:p>
            <a:r>
              <a:rPr lang="it-IT" dirty="0"/>
              <a:t>214 Mi riesce facile mentire. 0 1 2 3</a:t>
            </a:r>
          </a:p>
          <a:p>
            <a:r>
              <a:rPr lang="it-IT" dirty="0"/>
              <a:t>215 Detesto correre rischi. 0 1 2 3</a:t>
            </a:r>
          </a:p>
          <a:p>
            <a:r>
              <a:rPr lang="it-IT" dirty="0"/>
              <a:t>216 Sono sgradevole e sgarbato/a con chiunque se lo meriti. 0 1 2 3</a:t>
            </a:r>
          </a:p>
          <a:p>
            <a:r>
              <a:rPr lang="it-IT" dirty="0"/>
              <a:t>217 Spesso le cose intorno a me sembrano irreali, o più reali del solito. 0 1 2 3</a:t>
            </a:r>
          </a:p>
          <a:p>
            <a:r>
              <a:rPr lang="it-IT" dirty="0"/>
              <a:t>218 Ingigantisco le cose se è a mio vantaggio. 0 1 2 3</a:t>
            </a:r>
          </a:p>
          <a:p>
            <a:r>
              <a:rPr lang="it-IT" dirty="0"/>
              <a:t>219 Mi riesce facile approfittare degli altri. 0 1 2 3</a:t>
            </a:r>
          </a:p>
          <a:p>
            <a:r>
              <a:rPr lang="it-IT" dirty="0"/>
              <a:t>220 Ho un modo rigoroso di fare le cose. 0 1 2 3</a:t>
            </a:r>
          </a:p>
          <a:p>
            <a:endParaRPr lang="it-IT" dirty="0"/>
          </a:p>
        </p:txBody>
      </p:sp>
      <p:sp>
        <p:nvSpPr>
          <p:cNvPr id="3" name="Titolo 2">
            <a:extLst>
              <a:ext uri="{FF2B5EF4-FFF2-40B4-BE49-F238E27FC236}">
                <a16:creationId xmlns:a16="http://schemas.microsoft.com/office/drawing/2014/main" id="{73025984-F9D2-4E27-9DBF-CFCCE3E52A8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52461146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39A444FB-09A1-48E4-9E13-5600B09874FB}"/>
              </a:ext>
            </a:extLst>
          </p:cNvPr>
          <p:cNvSpPr>
            <a:spLocks noGrp="1"/>
          </p:cNvSpPr>
          <p:nvPr>
            <p:ph idx="1"/>
          </p:nvPr>
        </p:nvSpPr>
        <p:spPr/>
        <p:txBody>
          <a:bodyPr>
            <a:normAutofit/>
          </a:bodyPr>
          <a:lstStyle/>
          <a:p>
            <a:r>
              <a:rPr lang="it-IT" dirty="0"/>
              <a:t>personalità</a:t>
            </a:r>
          </a:p>
          <a:p>
            <a:r>
              <a:rPr lang="it-IT" dirty="0"/>
              <a:t>B. Item del PID-5 C. Punteggio grezzo totale/parziale di </a:t>
            </a:r>
            <a:r>
              <a:rPr lang="it-IT" dirty="0" err="1"/>
              <a:t>facet</a:t>
            </a:r>
            <a:endParaRPr lang="it-IT" dirty="0"/>
          </a:p>
          <a:p>
            <a:r>
              <a:rPr lang="it-IT" dirty="0"/>
              <a:t>D. Punteggio grezzo equivalente di </a:t>
            </a:r>
            <a:r>
              <a:rPr lang="it-IT" dirty="0" err="1"/>
              <a:t>facet</a:t>
            </a:r>
            <a:endParaRPr lang="it-IT" dirty="0"/>
          </a:p>
          <a:p>
            <a:r>
              <a:rPr lang="it-IT" dirty="0"/>
              <a:t>E. Punteggio medio di </a:t>
            </a:r>
            <a:r>
              <a:rPr lang="it-IT" dirty="0" err="1"/>
              <a:t>facet</a:t>
            </a:r>
            <a:endParaRPr lang="it-IT" dirty="0"/>
          </a:p>
          <a:p>
            <a:endParaRPr lang="it-IT" dirty="0"/>
          </a:p>
          <a:p>
            <a:r>
              <a:rPr lang="it-IT" dirty="0"/>
              <a:t>Affettività ridotta 8, 45, 84, 91, 101, 167, 184</a:t>
            </a:r>
          </a:p>
          <a:p>
            <a:r>
              <a:rPr lang="it-IT" dirty="0"/>
              <a:t>Anedonia 1, 23, 26, 30R, 124, 155R, 157, 189</a:t>
            </a:r>
          </a:p>
          <a:p>
            <a:r>
              <a:rPr lang="it-IT" dirty="0"/>
              <a:t>Angoscia di separazione 12, 50, 57, 64, 127, 149, 175</a:t>
            </a:r>
          </a:p>
          <a:p>
            <a:r>
              <a:rPr lang="it-IT" dirty="0"/>
              <a:t>Ansia 79, 93, 95, 96R, 109, 110, 130, 141, 174</a:t>
            </a:r>
          </a:p>
          <a:p>
            <a:r>
              <a:rPr lang="it-IT" dirty="0"/>
              <a:t>Convinzioni ed </a:t>
            </a:r>
            <a:r>
              <a:rPr lang="it-IT" dirty="0" err="1"/>
              <a:t>esperienzeinusuali</a:t>
            </a:r>
            <a:r>
              <a:rPr lang="it-IT" dirty="0"/>
              <a:t> 94, 99, 106, 139, 143, 150, 194, 209</a:t>
            </a:r>
          </a:p>
          <a:p>
            <a:r>
              <a:rPr lang="it-IT" dirty="0" err="1"/>
              <a:t>Depressività</a:t>
            </a:r>
            <a:r>
              <a:rPr lang="it-IT" dirty="0"/>
              <a:t> 27, 61, 66, 81, 86, 104, 119, 148, 151, 163, 168, 169,</a:t>
            </a:r>
          </a:p>
          <a:p>
            <a:endParaRPr lang="it-IT" dirty="0"/>
          </a:p>
        </p:txBody>
      </p:sp>
      <p:sp>
        <p:nvSpPr>
          <p:cNvPr id="3" name="Titolo 2">
            <a:extLst>
              <a:ext uri="{FF2B5EF4-FFF2-40B4-BE49-F238E27FC236}">
                <a16:creationId xmlns:a16="http://schemas.microsoft.com/office/drawing/2014/main" id="{AE08437C-A6BB-4B97-99C6-67A51AA82CB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01038590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4043682-E322-44B7-90E5-A61F324B571A}"/>
              </a:ext>
            </a:extLst>
          </p:cNvPr>
          <p:cNvSpPr>
            <a:spLocks noGrp="1"/>
          </p:cNvSpPr>
          <p:nvPr>
            <p:ph idx="1"/>
          </p:nvPr>
        </p:nvSpPr>
        <p:spPr/>
        <p:txBody>
          <a:bodyPr>
            <a:normAutofit/>
          </a:bodyPr>
          <a:lstStyle/>
          <a:p>
            <a:r>
              <a:rPr lang="it-IT" dirty="0"/>
              <a:t>178, 212</a:t>
            </a:r>
          </a:p>
          <a:p>
            <a:r>
              <a:rPr lang="it-IT" dirty="0" err="1"/>
              <a:t>Disregolazione</a:t>
            </a:r>
            <a:r>
              <a:rPr lang="it-IT" dirty="0"/>
              <a:t> percettiva 36, 37, 42, 44, 59, 77, 83, 154, 192, 193, 213, 217</a:t>
            </a:r>
          </a:p>
          <a:p>
            <a:r>
              <a:rPr lang="it-IT" dirty="0"/>
              <a:t>Distraibilità 6, 29, 47, 68, 88, 118, 132, 144, 199</a:t>
            </a:r>
          </a:p>
          <a:p>
            <a:r>
              <a:rPr lang="it-IT" dirty="0"/>
              <a:t>Eccentricità 5, 21, 24, 25, 33, 52, 55, 70, 71, 152, 172,185, 205</a:t>
            </a:r>
          </a:p>
          <a:p>
            <a:r>
              <a:rPr lang="it-IT" dirty="0"/>
              <a:t>Evitamento dell’intimità 89, 97R, 108, 120, 145, 203</a:t>
            </a:r>
          </a:p>
          <a:p>
            <a:r>
              <a:rPr lang="it-IT" dirty="0"/>
              <a:t>Grandiosità 40, 65, 114, 179, 187, 197</a:t>
            </a:r>
          </a:p>
          <a:p>
            <a:r>
              <a:rPr lang="it-IT" dirty="0"/>
              <a:t>Impulsività 4, 16, 17, 22, 58R, 204</a:t>
            </a:r>
          </a:p>
          <a:p>
            <a:r>
              <a:rPr lang="it-IT" dirty="0"/>
              <a:t>Inganno 41, 53, 56, 76, 126, 134, 142R, 206, 214, 218</a:t>
            </a:r>
          </a:p>
          <a:p>
            <a:r>
              <a:rPr lang="it-IT" dirty="0"/>
              <a:t>Insensibilità 11, 13, 19, 54, 72, 73, 90R, 153, 166, 183, 198, 200,</a:t>
            </a:r>
          </a:p>
          <a:p>
            <a:r>
              <a:rPr lang="it-IT" dirty="0"/>
              <a:t>207, 208</a:t>
            </a:r>
          </a:p>
          <a:p>
            <a:r>
              <a:rPr lang="it-IT" dirty="0"/>
              <a:t> </a:t>
            </a:r>
          </a:p>
          <a:p>
            <a:endParaRPr lang="it-IT" dirty="0"/>
          </a:p>
        </p:txBody>
      </p:sp>
      <p:sp>
        <p:nvSpPr>
          <p:cNvPr id="3" name="Titolo 2">
            <a:extLst>
              <a:ext uri="{FF2B5EF4-FFF2-40B4-BE49-F238E27FC236}">
                <a16:creationId xmlns:a16="http://schemas.microsoft.com/office/drawing/2014/main" id="{CA1D1FB9-38C3-4654-9732-CEE9962B90E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7642927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4184FE1F-32FE-4365-8EBF-FC5A48A981A4}"/>
              </a:ext>
            </a:extLst>
          </p:cNvPr>
          <p:cNvSpPr>
            <a:spLocks noGrp="1"/>
          </p:cNvSpPr>
          <p:nvPr>
            <p:ph idx="1"/>
          </p:nvPr>
        </p:nvSpPr>
        <p:spPr/>
        <p:txBody>
          <a:bodyPr/>
          <a:lstStyle/>
          <a:p>
            <a:r>
              <a:rPr lang="it-IT" dirty="0"/>
              <a:t>Irresponsabilità 31, 129, 156, 160, 171, 201, 210R</a:t>
            </a:r>
          </a:p>
          <a:p>
            <a:r>
              <a:rPr lang="it-IT" dirty="0"/>
              <a:t>Labilità emotiva 18, 62, 102, 122, 138, 165, 181</a:t>
            </a:r>
          </a:p>
          <a:p>
            <a:r>
              <a:rPr lang="it-IT" dirty="0" err="1"/>
              <a:t>Manipolatorietà</a:t>
            </a:r>
            <a:r>
              <a:rPr lang="it-IT" dirty="0"/>
              <a:t> 107, 125, 162, 180, 219</a:t>
            </a:r>
          </a:p>
          <a:p>
            <a:r>
              <a:rPr lang="it-IT" dirty="0"/>
              <a:t>Ostilità 28, 32, 38, 85, 92, 116, 158, 170, 188, 216</a:t>
            </a:r>
          </a:p>
          <a:p>
            <a:r>
              <a:rPr lang="it-IT" dirty="0"/>
              <a:t>Perfezionismo rigido 34, 49, 105, 115, 123, 135, 140, 176, 196, 220</a:t>
            </a:r>
          </a:p>
          <a:p>
            <a:r>
              <a:rPr lang="it-IT" dirty="0"/>
              <a:t>Perseverazione 46, 51, 60, 78, 80, 100, 121, 128, 137</a:t>
            </a:r>
          </a:p>
          <a:p>
            <a:r>
              <a:rPr lang="it-IT" dirty="0"/>
              <a:t>Ricerca di attenzione 14, 43, 74, 111, 113, 173, 191, 211</a:t>
            </a:r>
          </a:p>
          <a:p>
            <a:r>
              <a:rPr lang="it-IT" dirty="0"/>
              <a:t>Ritiro 10, 20, 75, 82, 136, 146, 147, 161, 182, 186</a:t>
            </a:r>
          </a:p>
          <a:p>
            <a:r>
              <a:rPr lang="it-IT" dirty="0"/>
              <a:t>Sospettosità 2, 103, 117, 131R, 133, 177R, 190</a:t>
            </a:r>
          </a:p>
          <a:p>
            <a:r>
              <a:rPr lang="it-IT" dirty="0"/>
              <a:t>Sottomissione 9, 15, 63, 202</a:t>
            </a:r>
          </a:p>
          <a:p>
            <a:r>
              <a:rPr lang="it-IT" dirty="0"/>
              <a:t>Tendenza a correre rischi 3, 7R, 35R, 39, 48, 67, 69, 87R, 98R, 112, 159, 164R,</a:t>
            </a:r>
          </a:p>
          <a:p>
            <a:r>
              <a:rPr lang="it-IT" dirty="0"/>
              <a:t>195, 215R</a:t>
            </a:r>
          </a:p>
          <a:p>
            <a:endParaRPr lang="it-IT" dirty="0"/>
          </a:p>
        </p:txBody>
      </p:sp>
      <p:sp>
        <p:nvSpPr>
          <p:cNvPr id="3" name="Titolo 2">
            <a:extLst>
              <a:ext uri="{FF2B5EF4-FFF2-40B4-BE49-F238E27FC236}">
                <a16:creationId xmlns:a16="http://schemas.microsoft.com/office/drawing/2014/main" id="{738DB6D5-EFD6-43F9-BE92-06558CFC5D4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22699987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B25E5D9-59A1-47B4-9867-AB9029B2B5C6}"/>
              </a:ext>
            </a:extLst>
          </p:cNvPr>
          <p:cNvSpPr>
            <a:spLocks noGrp="1"/>
          </p:cNvSpPr>
          <p:nvPr>
            <p:ph idx="1"/>
          </p:nvPr>
        </p:nvSpPr>
        <p:spPr/>
        <p:txBody>
          <a:bodyPr>
            <a:normAutofit lnSpcReduction="10000"/>
          </a:bodyPr>
          <a:lstStyle/>
          <a:p>
            <a:r>
              <a:rPr lang="it-IT" dirty="0"/>
              <a:t>A. Dominio di tratto di personalità</a:t>
            </a:r>
          </a:p>
          <a:p>
            <a:r>
              <a:rPr lang="it-IT" dirty="0"/>
              <a:t>B. Scale delle </a:t>
            </a:r>
            <a:r>
              <a:rPr lang="it-IT" dirty="0" err="1"/>
              <a:t>facet</a:t>
            </a:r>
            <a:r>
              <a:rPr lang="it-IT" dirty="0"/>
              <a:t> del PID-5 che contribuiscono maggiormente al dominio</a:t>
            </a:r>
          </a:p>
          <a:p>
            <a:r>
              <a:rPr lang="it-IT" dirty="0"/>
              <a:t>C. Totale dei punteggi medi di </a:t>
            </a:r>
            <a:r>
              <a:rPr lang="it-IT" dirty="0" err="1"/>
              <a:t>facet</a:t>
            </a:r>
            <a:r>
              <a:rPr lang="it-IT" dirty="0"/>
              <a:t> (dalla colonna </a:t>
            </a:r>
            <a:r>
              <a:rPr lang="it-IT" dirty="0" err="1"/>
              <a:t>Edella</a:t>
            </a:r>
            <a:r>
              <a:rPr lang="it-IT" dirty="0"/>
              <a:t> Tabella delle </a:t>
            </a:r>
            <a:r>
              <a:rPr lang="it-IT" dirty="0" err="1"/>
              <a:t>facet</a:t>
            </a:r>
            <a:r>
              <a:rPr lang="it-IT" dirty="0"/>
              <a:t>)</a:t>
            </a:r>
          </a:p>
          <a:p>
            <a:r>
              <a:rPr lang="it-IT" dirty="0"/>
              <a:t>D. Media totale dei punteggi di </a:t>
            </a:r>
            <a:r>
              <a:rPr lang="it-IT" dirty="0" err="1"/>
              <a:t>facet</a:t>
            </a:r>
            <a:r>
              <a:rPr lang="it-IT" dirty="0"/>
              <a:t> (Il</a:t>
            </a:r>
          </a:p>
          <a:p>
            <a:r>
              <a:rPr lang="it-IT" dirty="0"/>
              <a:t>totale della colonna C di questa tabella diviso per 3 [cioè, il numero di scale</a:t>
            </a:r>
          </a:p>
          <a:p>
            <a:r>
              <a:rPr lang="it-IT" dirty="0"/>
              <a:t>elencate in colonna B]).</a:t>
            </a:r>
          </a:p>
          <a:p>
            <a:r>
              <a:rPr lang="it-IT" dirty="0"/>
              <a:t> </a:t>
            </a:r>
          </a:p>
          <a:p>
            <a:r>
              <a:rPr lang="it-IT" dirty="0"/>
              <a:t>Affettività negativa Labilità emotiva, Ansia, Angoscia di separazione</a:t>
            </a:r>
          </a:p>
          <a:p>
            <a:r>
              <a:rPr lang="it-IT" dirty="0"/>
              <a:t>Distacco Ritiro, Anedonia, Evitamento dell’intimità</a:t>
            </a:r>
          </a:p>
          <a:p>
            <a:r>
              <a:rPr lang="it-IT" dirty="0"/>
              <a:t>Antagonismo </a:t>
            </a:r>
            <a:r>
              <a:rPr lang="it-IT" dirty="0" err="1"/>
              <a:t>Manipolatorietà</a:t>
            </a:r>
            <a:r>
              <a:rPr lang="it-IT" dirty="0"/>
              <a:t>, Inganno, Grandiosità</a:t>
            </a:r>
          </a:p>
          <a:p>
            <a:r>
              <a:rPr lang="it-IT" dirty="0"/>
              <a:t>Disinibizione Irresponsabilità, Impulsività, Distraibilità</a:t>
            </a:r>
          </a:p>
          <a:p>
            <a:r>
              <a:rPr lang="it-IT" dirty="0" err="1"/>
              <a:t>Psicoticismo</a:t>
            </a:r>
            <a:r>
              <a:rPr lang="it-IT" dirty="0"/>
              <a:t> Convinzioni ed esperienze inusuali, Eccentricità,</a:t>
            </a:r>
          </a:p>
          <a:p>
            <a:r>
              <a:rPr lang="it-IT" dirty="0" err="1"/>
              <a:t>Disregolazione</a:t>
            </a:r>
            <a:r>
              <a:rPr lang="it-IT" dirty="0"/>
              <a:t> percettiva</a:t>
            </a:r>
          </a:p>
          <a:p>
            <a:r>
              <a:rPr lang="it-IT" dirty="0"/>
              <a:t> </a:t>
            </a:r>
          </a:p>
          <a:p>
            <a:r>
              <a:rPr lang="it-IT" dirty="0"/>
              <a:t>Istruzioni per il clinico</a:t>
            </a:r>
          </a:p>
          <a:p>
            <a:endParaRPr lang="it-IT" dirty="0"/>
          </a:p>
        </p:txBody>
      </p:sp>
      <p:sp>
        <p:nvSpPr>
          <p:cNvPr id="3" name="Titolo 2">
            <a:extLst>
              <a:ext uri="{FF2B5EF4-FFF2-40B4-BE49-F238E27FC236}">
                <a16:creationId xmlns:a16="http://schemas.microsoft.com/office/drawing/2014/main" id="{3D9D049D-CBA3-4320-8764-507A12D2419D}"/>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5180059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8F1F36C-A883-4459-9041-742E3B469D03}"/>
              </a:ext>
            </a:extLst>
          </p:cNvPr>
          <p:cNvSpPr>
            <a:spLocks noGrp="1"/>
          </p:cNvSpPr>
          <p:nvPr>
            <p:ph idx="1"/>
          </p:nvPr>
        </p:nvSpPr>
        <p:spPr/>
        <p:txBody>
          <a:bodyPr>
            <a:normAutofit fontScale="92500" lnSpcReduction="20000"/>
          </a:bodyPr>
          <a:lstStyle/>
          <a:p>
            <a:r>
              <a:rPr lang="it-IT" dirty="0"/>
              <a:t>L’Inventario di personalità per il DSM-5 (PID-5) – Adulto è una scala autosomministrata per la valutazione della personalità composta da 220 item per soggetti maggiori di 18 anni. Valuta 25 </a:t>
            </a:r>
            <a:r>
              <a:rPr lang="it-IT" dirty="0" err="1"/>
              <a:t>facet</a:t>
            </a:r>
            <a:r>
              <a:rPr lang="it-IT" dirty="0"/>
              <a:t> di tratto di personalità, ovvero Affettività ridotta, Anedonia, Angoscia di</a:t>
            </a:r>
          </a:p>
          <a:p>
            <a:r>
              <a:rPr lang="it-IT" dirty="0"/>
              <a:t>separazione, Ansia, Convinzioni ed esperienze inusuali, </a:t>
            </a:r>
            <a:r>
              <a:rPr lang="it-IT" dirty="0" err="1"/>
              <a:t>Depressività</a:t>
            </a:r>
            <a:r>
              <a:rPr lang="it-IT" dirty="0"/>
              <a:t>, </a:t>
            </a:r>
            <a:r>
              <a:rPr lang="it-IT" dirty="0" err="1"/>
              <a:t>Disregolazione</a:t>
            </a:r>
            <a:r>
              <a:rPr lang="it-IT" dirty="0"/>
              <a:t> percettiva, Distraibilità, Eccentricità, Evitamento dell’intimità, Grandiosità, Impulsività, Inganno, Insensibilità, Irresponsabilità, Labilità emotiva, </a:t>
            </a:r>
            <a:r>
              <a:rPr lang="it-IT" dirty="0" err="1"/>
              <a:t>Manipolatorietà</a:t>
            </a:r>
            <a:r>
              <a:rPr lang="it-IT" dirty="0"/>
              <a:t>, Ostilità, Perfezionismo</a:t>
            </a:r>
          </a:p>
          <a:p>
            <a:r>
              <a:rPr lang="it-IT" dirty="0"/>
              <a:t>rigido, Perseverazione, Ricerca di attenzione, Ritiro, Sospettosità, Sottomissione, Tendenza a correre rischi,</a:t>
            </a:r>
          </a:p>
          <a:p>
            <a:endParaRPr lang="it-IT" dirty="0"/>
          </a:p>
          <a:p>
            <a:r>
              <a:rPr lang="it-IT" dirty="0"/>
              <a:t> Ogni </a:t>
            </a:r>
            <a:r>
              <a:rPr lang="it-IT" dirty="0" err="1"/>
              <a:t>facet</a:t>
            </a:r>
            <a:r>
              <a:rPr lang="it-IT" dirty="0"/>
              <a:t> di </a:t>
            </a:r>
            <a:r>
              <a:rPr lang="it-IT" dirty="0" err="1"/>
              <a:t>trattoha</a:t>
            </a:r>
            <a:r>
              <a:rPr lang="it-IT" dirty="0"/>
              <a:t> tra 4 e 14 item. Si possono combinare specifiche triplette di </a:t>
            </a:r>
            <a:r>
              <a:rPr lang="it-IT" dirty="0" err="1"/>
              <a:t>facet</a:t>
            </a:r>
            <a:r>
              <a:rPr lang="it-IT" dirty="0"/>
              <a:t> (gruppi di tre) per ottenere indici dei 5 maggiori domini di tratto</a:t>
            </a:r>
          </a:p>
          <a:p>
            <a:r>
              <a:rPr lang="it-IT" dirty="0"/>
              <a:t>ovvero Affettività negativa, Distacco, Antagonismo, Disinibizione e </a:t>
            </a:r>
            <a:r>
              <a:rPr lang="it-IT" dirty="0" err="1"/>
              <a:t>Psicoticismo</a:t>
            </a:r>
            <a:r>
              <a:rPr lang="it-IT" dirty="0"/>
              <a:t>.</a:t>
            </a:r>
          </a:p>
          <a:p>
            <a:endParaRPr lang="it-IT" dirty="0"/>
          </a:p>
          <a:p>
            <a:r>
              <a:rPr lang="it-IT" dirty="0"/>
              <a:t> La scala deve essere compilata dal soggetto (</a:t>
            </a:r>
            <a:r>
              <a:rPr lang="it-IT" dirty="0" err="1"/>
              <a:t>lapersona</a:t>
            </a:r>
            <a:r>
              <a:rPr lang="it-IT" dirty="0"/>
              <a:t> assistita) prima della visita con il clinico. Ogni item richiede al soggetto di valutare quanto accuratamente ogni affermazione</a:t>
            </a:r>
          </a:p>
          <a:p>
            <a:r>
              <a:rPr lang="it-IT" dirty="0"/>
              <a:t>lo descrive in generale.</a:t>
            </a:r>
          </a:p>
          <a:p>
            <a:endParaRPr lang="it-IT" dirty="0"/>
          </a:p>
          <a:p>
            <a:r>
              <a:rPr lang="it-IT" dirty="0"/>
              <a:t>Scoring e interpretazione</a:t>
            </a:r>
          </a:p>
          <a:p>
            <a:r>
              <a:rPr lang="it-IT" dirty="0"/>
              <a:t>Ogni item è valutato su una scala a 4 punti. Le possibilità di risposta per gli item sono: 0 = Sempre o spesso falso, 1= Talvolta o abbastanza</a:t>
            </a:r>
          </a:p>
          <a:p>
            <a:endParaRPr lang="it-IT" dirty="0"/>
          </a:p>
        </p:txBody>
      </p:sp>
      <p:sp>
        <p:nvSpPr>
          <p:cNvPr id="3" name="Titolo 2">
            <a:extLst>
              <a:ext uri="{FF2B5EF4-FFF2-40B4-BE49-F238E27FC236}">
                <a16:creationId xmlns:a16="http://schemas.microsoft.com/office/drawing/2014/main" id="{CAC6D178-9787-4790-8988-3E41781B1CF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57473194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C3A270-3D33-4F6B-AF4C-F30010067979}"/>
              </a:ext>
            </a:extLst>
          </p:cNvPr>
          <p:cNvSpPr>
            <a:spLocks noGrp="1"/>
          </p:cNvSpPr>
          <p:nvPr>
            <p:ph idx="1"/>
          </p:nvPr>
        </p:nvSpPr>
        <p:spPr/>
        <p:txBody>
          <a:bodyPr>
            <a:normAutofit fontScale="92500" lnSpcReduction="10000"/>
          </a:bodyPr>
          <a:lstStyle/>
          <a:p>
            <a:r>
              <a:rPr lang="it-IT" dirty="0"/>
              <a:t>falso, 2= Talvolta o abbastanza vero, 3 = Sempre o spesso vero. </a:t>
            </a:r>
          </a:p>
          <a:p>
            <a:endParaRPr lang="it-IT" dirty="0"/>
          </a:p>
          <a:p>
            <a:r>
              <a:rPr lang="it-IT" dirty="0"/>
              <a:t>Gli item 7, 30, 35, 58, 87, 90, 96, 97, 98, 131, 142, 155,164, 177, 210 e 215 vengono codificati all’inverso prima di inserirli nel conteggio dei punteggi (vedi istruzioni precedenti).</a:t>
            </a:r>
          </a:p>
          <a:p>
            <a:endParaRPr lang="it-IT" dirty="0"/>
          </a:p>
          <a:p>
            <a:r>
              <a:rPr lang="it-IT" dirty="0"/>
              <a:t>I punteggi degli item di ciascuna </a:t>
            </a:r>
            <a:r>
              <a:rPr lang="it-IT" dirty="0" err="1"/>
              <a:t>facet</a:t>
            </a:r>
            <a:r>
              <a:rPr lang="it-IT" dirty="0"/>
              <a:t> di tratto devono essere sommati e inseriti nell’apposita casella del punteggio grezzo di </a:t>
            </a:r>
            <a:r>
              <a:rPr lang="it-IT" dirty="0" err="1"/>
              <a:t>facet</a:t>
            </a:r>
            <a:r>
              <a:rPr lang="it-IT" dirty="0"/>
              <a:t>.</a:t>
            </a:r>
          </a:p>
          <a:p>
            <a:r>
              <a:rPr lang="it-IT" dirty="0"/>
              <a:t>Inoltre, al clinico viene chiesto di calcolare ed utilizzare i punteggi medi di ogni </a:t>
            </a:r>
            <a:r>
              <a:rPr lang="it-IT" dirty="0" err="1"/>
              <a:t>facet</a:t>
            </a:r>
            <a:r>
              <a:rPr lang="it-IT" dirty="0"/>
              <a:t> e di ogni dominio. I punteggi medi riducono il punteggio generale e i punteggi di ogni dominio in una scala a 4 punti, il che permette al clinico di considerare le disfunzioni di personalità del soggetto in accordo con le norme osservate.1 Il punteggio medio di ogni </a:t>
            </a:r>
            <a:r>
              <a:rPr lang="it-IT" dirty="0" err="1"/>
              <a:t>facet</a:t>
            </a:r>
            <a:r>
              <a:rPr lang="it-IT" dirty="0"/>
              <a:t> è calcolato dividendo il </a:t>
            </a:r>
            <a:r>
              <a:rPr lang="it-IT" dirty="0" err="1"/>
              <a:t>punteggiogrezzo</a:t>
            </a:r>
            <a:r>
              <a:rPr lang="it-IT" dirty="0"/>
              <a:t> della </a:t>
            </a:r>
            <a:r>
              <a:rPr lang="it-IT" dirty="0" err="1"/>
              <a:t>facet</a:t>
            </a:r>
            <a:r>
              <a:rPr lang="it-IT" dirty="0"/>
              <a:t> per il numero degli item della </a:t>
            </a:r>
            <a:r>
              <a:rPr lang="it-IT" dirty="0" err="1"/>
              <a:t>facet</a:t>
            </a:r>
            <a:r>
              <a:rPr lang="it-IT" dirty="0"/>
              <a:t> (per es., se a tutti agli item appartenenti ad “Anedonia” viene data risposta “Talvolta</a:t>
            </a:r>
          </a:p>
          <a:p>
            <a:r>
              <a:rPr lang="it-IT" dirty="0"/>
              <a:t>o abbastanza vero”, il punteggio medio della </a:t>
            </a:r>
            <a:r>
              <a:rPr lang="it-IT" dirty="0" err="1"/>
              <a:t>facet</a:t>
            </a:r>
            <a:r>
              <a:rPr lang="it-IT" dirty="0"/>
              <a:t> sarà 16/8 = 2, il che indica una moderata anedonia). I punteggi medi dei domini sono calcolati sommando e facendo poi la media dei punteggi delle 3 </a:t>
            </a:r>
            <a:r>
              <a:rPr lang="it-IT" dirty="0" err="1"/>
              <a:t>facet</a:t>
            </a:r>
            <a:r>
              <a:rPr lang="it-IT" dirty="0"/>
              <a:t> che contribuiscono maggiormente allo specifico</a:t>
            </a:r>
          </a:p>
          <a:p>
            <a:r>
              <a:rPr lang="it-IT" dirty="0"/>
              <a:t>dominio. </a:t>
            </a:r>
          </a:p>
        </p:txBody>
      </p:sp>
      <p:sp>
        <p:nvSpPr>
          <p:cNvPr id="3" name="Titolo 2">
            <a:extLst>
              <a:ext uri="{FF2B5EF4-FFF2-40B4-BE49-F238E27FC236}">
                <a16:creationId xmlns:a16="http://schemas.microsoft.com/office/drawing/2014/main" id="{E0B7F260-72EA-4290-9D2D-062FA99E080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425008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DEFINIZIONE DSM-IV-TR e 5</a:t>
            </a:r>
          </a:p>
        </p:txBody>
      </p:sp>
      <p:sp>
        <p:nvSpPr>
          <p:cNvPr id="3" name="Segnaposto contenuto 2"/>
          <p:cNvSpPr>
            <a:spLocks noGrp="1"/>
          </p:cNvSpPr>
          <p:nvPr>
            <p:ph idx="1"/>
          </p:nvPr>
        </p:nvSpPr>
        <p:spPr/>
        <p:txBody>
          <a:bodyPr/>
          <a:lstStyle/>
          <a:p>
            <a:r>
              <a:rPr lang="it-IT" dirty="0"/>
              <a:t> Un Disturbo di Personalità rappresenta un modello di esperienza interiore e di comportamento che devia marcatamente rispetto alle aspettative della cultura dell’individuo, è pervasivo e inflessibile, esordisce nell’adolescenza o nella prima età adulta, è stabile nel tempo, e determina disagio o menomazione.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5718C931-35D0-4AF3-99DB-F71B2E0A02ED}"/>
              </a:ext>
            </a:extLst>
          </p:cNvPr>
          <p:cNvSpPr>
            <a:spLocks noGrp="1"/>
          </p:cNvSpPr>
          <p:nvPr>
            <p:ph idx="1"/>
          </p:nvPr>
        </p:nvSpPr>
        <p:spPr/>
        <p:txBody>
          <a:bodyPr>
            <a:noAutofit/>
          </a:bodyPr>
          <a:lstStyle/>
          <a:p>
            <a:r>
              <a:rPr lang="it-IT" sz="2400" dirty="0"/>
              <a:t>Per esempio, se i punteggi medi di </a:t>
            </a:r>
            <a:r>
              <a:rPr lang="it-IT" sz="2400" dirty="0" err="1"/>
              <a:t>facet</a:t>
            </a:r>
            <a:r>
              <a:rPr lang="it-IT" sz="2400" dirty="0"/>
              <a:t> di Labilità emotiva, Ansia e Angoscia di separazione (le scale che contribuiscono maggiormente al dominio Affettività negativa) sono tutti uguali a 2, allora la somma sarà 6 e il punteggio medio di dominio sarà 6/3 = 2. Più elevati sono i punteggi, maggiore è la disfunzione nello specifico dominio o </a:t>
            </a:r>
            <a:r>
              <a:rPr lang="it-IT" sz="2400" dirty="0" err="1"/>
              <a:t>facet</a:t>
            </a:r>
            <a:r>
              <a:rPr lang="it-IT" sz="2400" dirty="0"/>
              <a:t> di tratto di personalità.</a:t>
            </a:r>
          </a:p>
          <a:p>
            <a:r>
              <a:rPr lang="it-IT" sz="2400" dirty="0"/>
              <a:t>Nota. Se non è stata data risposta a più del 25% degli item all’interno di una </a:t>
            </a:r>
            <a:r>
              <a:rPr lang="it-IT" sz="2400" dirty="0" err="1"/>
              <a:t>facet</a:t>
            </a:r>
            <a:r>
              <a:rPr lang="it-IT" sz="2400" dirty="0"/>
              <a:t> di tratto, il punteggio della </a:t>
            </a:r>
            <a:r>
              <a:rPr lang="it-IT" sz="2400" dirty="0" err="1"/>
              <a:t>facet</a:t>
            </a:r>
            <a:r>
              <a:rPr lang="it-IT" sz="2400" dirty="0"/>
              <a:t> corrispondente non dovrebbe essere utilizzato. Per questo motivo, il soggetto va incoraggiato a rispondere a tutti gli item della scala. </a:t>
            </a:r>
          </a:p>
        </p:txBody>
      </p:sp>
      <p:sp>
        <p:nvSpPr>
          <p:cNvPr id="3" name="Titolo 2">
            <a:extLst>
              <a:ext uri="{FF2B5EF4-FFF2-40B4-BE49-F238E27FC236}">
                <a16:creationId xmlns:a16="http://schemas.microsoft.com/office/drawing/2014/main" id="{214AEEB2-15F1-48BE-9D0B-F26A5A21938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14629787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2B29BCB-638B-4F2C-AAD0-39E950981644}"/>
              </a:ext>
            </a:extLst>
          </p:cNvPr>
          <p:cNvSpPr>
            <a:spLocks noGrp="1"/>
          </p:cNvSpPr>
          <p:nvPr>
            <p:ph idx="1"/>
          </p:nvPr>
        </p:nvSpPr>
        <p:spPr/>
        <p:txBody>
          <a:bodyPr>
            <a:normAutofit fontScale="92500"/>
          </a:bodyPr>
          <a:lstStyle/>
          <a:p>
            <a:r>
              <a:rPr lang="it-IT" sz="2400" dirty="0"/>
              <a:t>In ogni caso, se non è stata data risposta al 25% o meno degli item per una </a:t>
            </a:r>
            <a:r>
              <a:rPr lang="it-IT" sz="2400" dirty="0" err="1"/>
              <a:t>facet</a:t>
            </a:r>
            <a:r>
              <a:rPr lang="it-IT" sz="2400" dirty="0"/>
              <a:t> specifica, si calcola il punteggio equivalente sommando </a:t>
            </a:r>
            <a:r>
              <a:rPr lang="it-IT" sz="2400" dirty="0" err="1"/>
              <a:t>innanzituttoil</a:t>
            </a:r>
            <a:r>
              <a:rPr lang="it-IT" sz="2400" dirty="0"/>
              <a:t> numero di item a cui è stata data risposta per ottenere un punteggio grezzo parziale. Successivamente, si moltiplica il punteggio grezzo parziale per il numero totale degli item che contribuiscono a quella </a:t>
            </a:r>
            <a:r>
              <a:rPr lang="it-IT" sz="2400" dirty="0" err="1"/>
              <a:t>facet</a:t>
            </a:r>
            <a:r>
              <a:rPr lang="it-IT" sz="2400" dirty="0"/>
              <a:t> (ossia 4-14). Infine, si divide il risultato per il numero degli item a cui è stata effettivamente data risposta, in modo da ottenere il punteggio totale equivalente o un punteggio grezzo di dominio.</a:t>
            </a:r>
          </a:p>
          <a:p>
            <a:r>
              <a:rPr lang="it-IT" sz="2400" dirty="0"/>
              <a:t>Punteggio equivalente = punteggio grezzo parziale x numero di item numero degli item a cui è stata data risposta</a:t>
            </a:r>
          </a:p>
          <a:p>
            <a:endParaRPr lang="it-IT" dirty="0"/>
          </a:p>
        </p:txBody>
      </p:sp>
      <p:sp>
        <p:nvSpPr>
          <p:cNvPr id="3" name="Titolo 2">
            <a:extLst>
              <a:ext uri="{FF2B5EF4-FFF2-40B4-BE49-F238E27FC236}">
                <a16:creationId xmlns:a16="http://schemas.microsoft.com/office/drawing/2014/main" id="{B2E18800-BD28-4B8A-9719-C20035E25EE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9073570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A52A7208-2FB1-4A23-A534-6F3A06B2B3DE}"/>
              </a:ext>
            </a:extLst>
          </p:cNvPr>
          <p:cNvSpPr>
            <a:spLocks noGrp="1"/>
          </p:cNvSpPr>
          <p:nvPr>
            <p:ph idx="1"/>
          </p:nvPr>
        </p:nvSpPr>
        <p:spPr/>
        <p:txBody>
          <a:bodyPr>
            <a:normAutofit/>
          </a:bodyPr>
          <a:lstStyle/>
          <a:p>
            <a:r>
              <a:rPr lang="it-IT" dirty="0"/>
              <a:t>Frequenza d’utilizzo</a:t>
            </a:r>
          </a:p>
          <a:p>
            <a:r>
              <a:rPr lang="it-IT" dirty="0"/>
              <a:t>Al fine di monitorare nel tempo i cambiamenti nella gravità delle disfunzioni nella personalità del soggetto, la scala dovrebbe essere</a:t>
            </a:r>
          </a:p>
          <a:p>
            <a:r>
              <a:rPr lang="it-IT" dirty="0"/>
              <a:t>compilata a intervalli regolari come indicato clinicamente, in base alla stabilità dei sintomi del soggetto e allo stato del trattamento.</a:t>
            </a:r>
          </a:p>
          <a:p>
            <a:r>
              <a:rPr lang="it-IT" dirty="0"/>
              <a:t>Punteggi costantemente elevati in un particolare dominio possono indicare </a:t>
            </a:r>
            <a:r>
              <a:rPr lang="it-IT" dirty="0" err="1"/>
              <a:t>indicare</a:t>
            </a:r>
            <a:r>
              <a:rPr lang="it-IT" dirty="0"/>
              <a:t> sintomi significativi e aree problematiche per il</a:t>
            </a:r>
          </a:p>
          <a:p>
            <a:r>
              <a:rPr lang="it-IT" dirty="0"/>
              <a:t>soggetto, che potrebbero giustificare un’ulteriore valutazione, trattamento e follow-up. Il giudizio clinico dovrebbe guidare il processo</a:t>
            </a:r>
          </a:p>
          <a:p>
            <a:r>
              <a:rPr lang="it-IT" dirty="0"/>
              <a:t>decisionale.</a:t>
            </a:r>
          </a:p>
          <a:p>
            <a:r>
              <a:rPr lang="it-IT" dirty="0"/>
              <a:t> </a:t>
            </a:r>
          </a:p>
          <a:p>
            <a:endParaRPr lang="it-IT" dirty="0"/>
          </a:p>
        </p:txBody>
      </p:sp>
      <p:sp>
        <p:nvSpPr>
          <p:cNvPr id="3" name="Titolo 2">
            <a:extLst>
              <a:ext uri="{FF2B5EF4-FFF2-40B4-BE49-F238E27FC236}">
                <a16:creationId xmlns:a16="http://schemas.microsoft.com/office/drawing/2014/main" id="{277F0248-2F9D-4FB0-BACF-523965109D4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92351735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568ADA9-9B50-46EF-A0A6-7F9262E61B85}"/>
              </a:ext>
            </a:extLst>
          </p:cNvPr>
          <p:cNvSpPr>
            <a:spLocks noGrp="1"/>
          </p:cNvSpPr>
          <p:nvPr>
            <p:ph idx="1"/>
          </p:nvPr>
        </p:nvSpPr>
        <p:spPr/>
        <p:txBody>
          <a:bodyPr>
            <a:normAutofit fontScale="92500" lnSpcReduction="20000"/>
          </a:bodyPr>
          <a:lstStyle/>
          <a:p>
            <a:r>
              <a:rPr lang="it-IT" sz="2400" dirty="0"/>
              <a:t>Frequenza d’utilizzo</a:t>
            </a:r>
          </a:p>
          <a:p>
            <a:r>
              <a:rPr lang="it-IT" sz="2400" dirty="0"/>
              <a:t>Al fine di monitorare nel tempo i cambiamenti nella gravità delle disfunzioni nella personalità del soggetto, la scala dovrebbe essere</a:t>
            </a:r>
          </a:p>
          <a:p>
            <a:r>
              <a:rPr lang="it-IT" sz="2400" dirty="0"/>
              <a:t>compilata a intervalli regolari come indicato clinicamente, in base alla stabilità dei sintomi del soggetto e allo stato del trattamento.</a:t>
            </a:r>
          </a:p>
          <a:p>
            <a:r>
              <a:rPr lang="it-IT" sz="2400" dirty="0"/>
              <a:t>Punteggi costantemente elevati in un particolare dominio possono indicare </a:t>
            </a:r>
            <a:r>
              <a:rPr lang="it-IT" sz="2400" dirty="0" err="1"/>
              <a:t>indicare</a:t>
            </a:r>
            <a:r>
              <a:rPr lang="it-IT" sz="2400" dirty="0"/>
              <a:t> sintomi significativi e aree problematiche per il</a:t>
            </a:r>
          </a:p>
          <a:p>
            <a:r>
              <a:rPr lang="it-IT" sz="2400" dirty="0"/>
              <a:t>soggetto, che potrebbero giustificare un’ulteriore valutazione, trattamento e follow-up. Il giudizio clinico dovrebbe guidare il processo</a:t>
            </a:r>
          </a:p>
          <a:p>
            <a:r>
              <a:rPr lang="it-IT" sz="2400" dirty="0"/>
              <a:t>decisionale.</a:t>
            </a:r>
          </a:p>
          <a:p>
            <a:r>
              <a:rPr lang="it-IT" dirty="0"/>
              <a:t> </a:t>
            </a:r>
          </a:p>
          <a:p>
            <a:endParaRPr lang="it-IT" dirty="0"/>
          </a:p>
        </p:txBody>
      </p:sp>
      <p:sp>
        <p:nvSpPr>
          <p:cNvPr id="3" name="Titolo 2">
            <a:extLst>
              <a:ext uri="{FF2B5EF4-FFF2-40B4-BE49-F238E27FC236}">
                <a16:creationId xmlns:a16="http://schemas.microsoft.com/office/drawing/2014/main" id="{E4420AC4-A82C-494B-843C-5A0D97C53DB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097407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strani o eccentrici</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Il </a:t>
            </a:r>
            <a:r>
              <a:rPr lang="it-IT" b="1" dirty="0"/>
              <a:t>Disturbo Paranoide di Personalità</a:t>
            </a:r>
            <a:r>
              <a:rPr lang="it-IT" dirty="0"/>
              <a:t> è un quadro caratterizzato da sfiducia e sospettosità, per cui le motivazioni degli altri vengono interpretate come malevole 0,5-2%.</a:t>
            </a:r>
          </a:p>
          <a:p>
            <a:r>
              <a:rPr lang="it-IT" b="1" dirty="0"/>
              <a:t>Il Disturbo Schizoide di Personalità </a:t>
            </a:r>
            <a:r>
              <a:rPr lang="it-IT" dirty="0"/>
              <a:t>è un quadro caratterizzato da distacco dalle relazioni sociali e da una gamma ristretta di espressività emotiva.</a:t>
            </a:r>
          </a:p>
          <a:p>
            <a:r>
              <a:rPr lang="it-IT" b="1" dirty="0"/>
              <a:t>Il Disturbo </a:t>
            </a:r>
            <a:r>
              <a:rPr lang="it-IT" b="1" dirty="0" err="1"/>
              <a:t>Schizotipico</a:t>
            </a:r>
            <a:r>
              <a:rPr lang="it-IT" b="1" dirty="0"/>
              <a:t> di Personalità</a:t>
            </a:r>
            <a:r>
              <a:rPr lang="it-IT" dirty="0"/>
              <a:t> è un quadro caratterizzato da distorsioni cognitive o percettive, ed eccentricità nel comportamento. 3%</a:t>
            </a:r>
          </a:p>
          <a:p>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amplificativi, emotivi o imprevedibili </a:t>
            </a:r>
          </a:p>
        </p:txBody>
      </p:sp>
      <p:sp>
        <p:nvSpPr>
          <p:cNvPr id="3" name="Segnaposto contenuto 2"/>
          <p:cNvSpPr>
            <a:spLocks noGrp="1"/>
          </p:cNvSpPr>
          <p:nvPr>
            <p:ph idx="1"/>
          </p:nvPr>
        </p:nvSpPr>
        <p:spPr/>
        <p:txBody>
          <a:bodyPr>
            <a:normAutofit fontScale="77500" lnSpcReduction="20000"/>
          </a:bodyPr>
          <a:lstStyle/>
          <a:p>
            <a:r>
              <a:rPr lang="it-IT" dirty="0"/>
              <a:t>Il </a:t>
            </a:r>
            <a:r>
              <a:rPr lang="it-IT" b="1" dirty="0"/>
              <a:t>Disturbo Antisociale di Personalità</a:t>
            </a:r>
            <a:r>
              <a:rPr lang="it-IT" dirty="0"/>
              <a:t> è un quadro caratterizzato da inosservanza e violazione dei diritti degli altri 3% nei maschi 1% nelle femmine.</a:t>
            </a:r>
          </a:p>
          <a:p>
            <a:r>
              <a:rPr lang="it-IT" dirty="0"/>
              <a:t>Il </a:t>
            </a:r>
            <a:r>
              <a:rPr lang="it-IT" b="1" dirty="0"/>
              <a:t>Disturbo Borderline di Personalità</a:t>
            </a:r>
            <a:r>
              <a:rPr lang="it-IT" dirty="0"/>
              <a:t> è un quadro caratterizzato da instabilità delle relazioni interpersonali, dell’immagine di sé e degli affetti, e da marcata impulsività 2% 4 volte più femmine che maschi.</a:t>
            </a:r>
          </a:p>
          <a:p>
            <a:r>
              <a:rPr lang="it-IT" dirty="0"/>
              <a:t>Il </a:t>
            </a:r>
            <a:r>
              <a:rPr lang="it-IT" b="1" dirty="0"/>
              <a:t>Disturbo Istrionico di Personalità</a:t>
            </a:r>
            <a:r>
              <a:rPr lang="it-IT" dirty="0"/>
              <a:t> è un quadro caratterizzato da emotività eccessiva e da ricerca di attenzione 2-3%.</a:t>
            </a:r>
          </a:p>
          <a:p>
            <a:r>
              <a:rPr lang="it-IT" dirty="0"/>
              <a:t>Il </a:t>
            </a:r>
            <a:r>
              <a:rPr lang="it-IT" b="1" dirty="0"/>
              <a:t>Disturbo Narcisistico di Personalità</a:t>
            </a:r>
            <a:r>
              <a:rPr lang="it-IT" dirty="0"/>
              <a:t> è un quadro caratterizzato da grandiosità, necessità di ammirazione, e mancanza di empatia. 1% molto di più tra i pazienti</a:t>
            </a:r>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ansiosi o paurosi.</a:t>
            </a:r>
          </a:p>
        </p:txBody>
      </p:sp>
      <p:sp>
        <p:nvSpPr>
          <p:cNvPr id="3" name="Segnaposto contenuto 2"/>
          <p:cNvSpPr>
            <a:spLocks noGrp="1"/>
          </p:cNvSpPr>
          <p:nvPr>
            <p:ph idx="1"/>
          </p:nvPr>
        </p:nvSpPr>
        <p:spPr/>
        <p:txBody>
          <a:bodyPr>
            <a:normAutofit fontScale="85000" lnSpcReduction="10000"/>
          </a:bodyPr>
          <a:lstStyle/>
          <a:p>
            <a:pPr>
              <a:buNone/>
            </a:pPr>
            <a:endParaRPr lang="it-IT" dirty="0"/>
          </a:p>
          <a:p>
            <a:r>
              <a:rPr lang="it-IT" dirty="0"/>
              <a:t>Il </a:t>
            </a:r>
            <a:r>
              <a:rPr lang="it-IT" b="1" dirty="0"/>
              <a:t>Disturbo Evitante di Personalità</a:t>
            </a:r>
            <a:r>
              <a:rPr lang="it-IT" dirty="0"/>
              <a:t> è un quadro caratterizzato da inibizione, sentimenti di inadeguatezza, e ipersensibilità ai giudizi negativi.1%</a:t>
            </a:r>
          </a:p>
          <a:p>
            <a:r>
              <a:rPr lang="it-IT" dirty="0"/>
              <a:t>Il </a:t>
            </a:r>
            <a:r>
              <a:rPr lang="it-IT" b="1" dirty="0"/>
              <a:t>Disturbo Dipendente di Personalità</a:t>
            </a:r>
            <a:r>
              <a:rPr lang="it-IT" dirty="0"/>
              <a:t> è un quadro caratterizzato da comportamento sottomesso e adesivo legato ad un eccessivo bisogno di essere accuditi. Molto frequente</a:t>
            </a:r>
          </a:p>
          <a:p>
            <a:r>
              <a:rPr lang="it-IT" dirty="0"/>
              <a:t>Il </a:t>
            </a:r>
            <a:r>
              <a:rPr lang="it-IT" b="1" dirty="0"/>
              <a:t>Disturbo </a:t>
            </a:r>
            <a:r>
              <a:rPr lang="it-IT" b="1" dirty="0" err="1"/>
              <a:t>Ossessivo-Compulsivo</a:t>
            </a:r>
            <a:r>
              <a:rPr lang="it-IT" b="1" dirty="0"/>
              <a:t> di Personalità</a:t>
            </a:r>
            <a:r>
              <a:rPr lang="it-IT" dirty="0"/>
              <a:t> è un quadro caratterizzato da preoccupazione per l’ordine, perfezionismo ed esigenze di controllo. 1-3%</a:t>
            </a:r>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sz="4800" b="1" dirty="0"/>
              <a:t>I pazienti frequentemente presentano una concomitanza di Disturbi di Personalità </a:t>
            </a:r>
            <a:r>
              <a:rPr lang="it-IT" sz="4800" b="1"/>
              <a:t>appartenenti anche a </a:t>
            </a:r>
            <a:r>
              <a:rPr lang="it-IT" sz="4800" b="1" dirty="0"/>
              <a:t>gruppi diversi.</a:t>
            </a:r>
            <a:endParaRPr lang="it-IT" sz="4800" dirty="0"/>
          </a:p>
          <a:p>
            <a:endParaRPr lang="it-IT" sz="4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hlinkClick r:id="rId2"/>
              </a:rPr>
              <a:t>www.rovetto.net</a:t>
            </a:r>
            <a:endParaRPr lang="it-IT" dirty="0"/>
          </a:p>
          <a:p>
            <a:r>
              <a:rPr lang="it-IT" dirty="0"/>
              <a:t>Tel 3356058145</a:t>
            </a:r>
          </a:p>
          <a:p>
            <a:r>
              <a:rPr lang="it-IT" dirty="0"/>
              <a:t>francesco@rovetto.net</a:t>
            </a:r>
          </a:p>
          <a:p>
            <a:r>
              <a:rPr lang="it-IT" dirty="0" err="1"/>
              <a:t>Univ</a:t>
            </a:r>
            <a:r>
              <a:rPr lang="it-IT" dirty="0"/>
              <a:t> SFU </a:t>
            </a:r>
            <a:r>
              <a:rPr lang="it-IT" dirty="0" err="1"/>
              <a:t>vienna</a:t>
            </a:r>
            <a:r>
              <a:rPr lang="it-IT" dirty="0"/>
              <a:t> e milano</a:t>
            </a:r>
          </a:p>
        </p:txBody>
      </p:sp>
    </p:spTree>
    <p:extLst>
      <p:ext uri="{BB962C8B-B14F-4D97-AF65-F5344CB8AC3E}">
        <p14:creationId xmlns:p14="http://schemas.microsoft.com/office/powerpoint/2010/main" val="2006531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dati del National Epidemiologie </a:t>
            </a:r>
            <a:r>
              <a:rPr lang="it-IT" dirty="0" err="1"/>
              <a:t>Survey</a:t>
            </a:r>
            <a:r>
              <a:rPr lang="it-IT" dirty="0"/>
              <a:t> on </a:t>
            </a:r>
            <a:r>
              <a:rPr lang="it-IT" dirty="0" err="1"/>
              <a:t>Alcohol</a:t>
            </a:r>
            <a:r>
              <a:rPr lang="it-IT" dirty="0"/>
              <a:t> and </a:t>
            </a:r>
            <a:r>
              <a:rPr lang="it-IT" dirty="0" err="1"/>
              <a:t>Related</a:t>
            </a:r>
            <a:r>
              <a:rPr lang="it-IT" dirty="0"/>
              <a:t> </a:t>
            </a:r>
            <a:r>
              <a:rPr lang="it-IT" dirty="0" err="1"/>
              <a:t>Conditions</a:t>
            </a:r>
            <a:r>
              <a:rPr lang="it-IT"/>
              <a:t> del 2001-2002 suggeriscono che, negli Stati Uniti, circa il 15% degli adulti presenta almeno un disturbo di personalità.</a:t>
            </a:r>
          </a:p>
          <a:p>
            <a:endParaRPr lang="it-IT"/>
          </a:p>
        </p:txBody>
      </p:sp>
    </p:spTree>
    <p:extLst>
      <p:ext uri="{BB962C8B-B14F-4D97-AF65-F5344CB8AC3E}">
        <p14:creationId xmlns:p14="http://schemas.microsoft.com/office/powerpoint/2010/main" val="2794182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Controtransfert</a:t>
            </a:r>
          </a:p>
          <a:p>
            <a:r>
              <a:rPr lang="it-IT" dirty="0"/>
              <a:t>Branco di lupi</a:t>
            </a:r>
          </a:p>
          <a:p>
            <a:r>
              <a:rPr lang="it-IT" dirty="0"/>
              <a:t>30% creativi 70% esecutivi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a:t>Cloninger</a:t>
            </a:r>
            <a:r>
              <a:rPr lang="it-IT" dirty="0"/>
              <a:t> e colleghi (1993, 2000) hanno descritto la personalità come la sintesi tra carattere e temperamento, dove per temperamento si intendono le influenze genetiche e costituzionali esercitate sulla personalità, mentre il termine carattere si riferisce alle influenze apprese tramite il processo di socializzazione. </a:t>
            </a:r>
          </a:p>
          <a:p>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temperamento formato da quattro componenti: </a:t>
            </a:r>
          </a:p>
          <a:p>
            <a:r>
              <a:rPr lang="it-IT" sz="4000" b="1" dirty="0"/>
              <a:t>ricerca di novità, </a:t>
            </a:r>
          </a:p>
          <a:p>
            <a:r>
              <a:rPr lang="it-IT" sz="4000" b="1" dirty="0" err="1"/>
              <a:t>evitamento</a:t>
            </a:r>
            <a:r>
              <a:rPr lang="it-IT" sz="4000" b="1" dirty="0"/>
              <a:t> del danno, </a:t>
            </a:r>
          </a:p>
          <a:p>
            <a:r>
              <a:rPr lang="it-IT" sz="4000" b="1" dirty="0"/>
              <a:t>dipendenza dalla ricompensa</a:t>
            </a:r>
          </a:p>
          <a:p>
            <a:r>
              <a:rPr lang="it-IT" sz="4000" b="1" dirty="0"/>
              <a:t>(persistenza). </a:t>
            </a:r>
            <a:endParaRPr lang="it-IT" sz="4000" dirty="0"/>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quanto riguarda il carattere, invece, è possibile distinguere tre fattori quantificabili: </a:t>
            </a:r>
          </a:p>
          <a:p>
            <a:r>
              <a:rPr lang="it-IT" sz="6000" b="1" dirty="0"/>
              <a:t>gestione del sé, </a:t>
            </a:r>
          </a:p>
          <a:p>
            <a:r>
              <a:rPr lang="it-IT" sz="6000" b="1" dirty="0" err="1"/>
              <a:t>cooperatività</a:t>
            </a:r>
            <a:r>
              <a:rPr lang="it-IT" sz="6000" b="1" dirty="0"/>
              <a:t>  </a:t>
            </a:r>
          </a:p>
          <a:p>
            <a:r>
              <a:rPr lang="it-IT" sz="6000" b="1" dirty="0"/>
              <a:t>senso dell’esistenza</a:t>
            </a:r>
            <a:r>
              <a:rPr lang="it-IT" sz="6000" dirty="0"/>
              <a:t>. </a:t>
            </a:r>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STILE vs DISTURBO</a:t>
            </a:r>
          </a:p>
        </p:txBody>
      </p:sp>
      <p:sp>
        <p:nvSpPr>
          <p:cNvPr id="3" name="Segnaposto contenuto 2"/>
          <p:cNvSpPr>
            <a:spLocks noGrp="1"/>
          </p:cNvSpPr>
          <p:nvPr>
            <p:ph idx="1"/>
          </p:nvPr>
        </p:nvSpPr>
        <p:spPr/>
        <p:txBody>
          <a:bodyPr/>
          <a:lstStyle/>
          <a:p>
            <a:pPr hangingPunct="0"/>
            <a:r>
              <a:rPr lang="it-IT" b="1" i="1" dirty="0"/>
              <a:t>stili di personalità</a:t>
            </a:r>
            <a:r>
              <a:rPr lang="it-IT" dirty="0"/>
              <a:t> sono riconducibili alla combinazione tra fattori temperamentali di ciascun individuo e punteggi positivi o elevati nei tre fattori caratteriali. </a:t>
            </a:r>
          </a:p>
          <a:p>
            <a:pPr hangingPunct="0">
              <a:buNone/>
            </a:pPr>
            <a:r>
              <a:rPr lang="it-IT" dirty="0"/>
              <a:t> </a:t>
            </a:r>
          </a:p>
          <a:p>
            <a:r>
              <a:rPr lang="it-IT" dirty="0"/>
              <a:t>Al contrario i </a:t>
            </a:r>
            <a:r>
              <a:rPr lang="it-IT" b="1" i="1" dirty="0"/>
              <a:t>disturbi di personalità</a:t>
            </a:r>
            <a:r>
              <a:rPr lang="it-IT" dirty="0"/>
              <a:t> punteggi negativi nei fattori caratteriali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BIG FIVE</a:t>
            </a:r>
          </a:p>
        </p:txBody>
      </p:sp>
      <p:sp>
        <p:nvSpPr>
          <p:cNvPr id="3" name="Segnaposto contenuto 2"/>
          <p:cNvSpPr>
            <a:spLocks noGrp="1"/>
          </p:cNvSpPr>
          <p:nvPr>
            <p:ph idx="1"/>
          </p:nvPr>
        </p:nvSpPr>
        <p:spPr/>
        <p:txBody>
          <a:bodyPr/>
          <a:lstStyle/>
          <a:p>
            <a:r>
              <a:rPr lang="it-IT" b="1" dirty="0"/>
              <a:t>Il Modello dei Cinque Fattori (FFM)</a:t>
            </a:r>
            <a:r>
              <a:rPr lang="it-IT" dirty="0"/>
              <a:t>  </a:t>
            </a:r>
          </a:p>
          <a:p>
            <a:r>
              <a:rPr lang="it-IT" b="1" dirty="0"/>
              <a:t>apertura, </a:t>
            </a:r>
          </a:p>
          <a:p>
            <a:r>
              <a:rPr lang="it-IT" b="1" dirty="0" err="1"/>
              <a:t>coscenziosità</a:t>
            </a:r>
            <a:r>
              <a:rPr lang="it-IT" b="1" dirty="0"/>
              <a:t>, </a:t>
            </a:r>
          </a:p>
          <a:p>
            <a:r>
              <a:rPr lang="it-IT" b="1" dirty="0"/>
              <a:t>estroversione, </a:t>
            </a:r>
          </a:p>
          <a:p>
            <a:r>
              <a:rPr lang="it-IT" b="1" dirty="0"/>
              <a:t>amabilità</a:t>
            </a:r>
          </a:p>
          <a:p>
            <a:r>
              <a:rPr lang="it-IT" b="1" dirty="0" err="1"/>
              <a:t>nevroticismo</a:t>
            </a:r>
            <a:r>
              <a:rPr lang="it-IT" b="1" dirty="0"/>
              <a:t> </a:t>
            </a:r>
            <a:r>
              <a:rPr lang="it-IT" dirty="0"/>
              <a:t>(Costa &amp; </a:t>
            </a:r>
            <a:r>
              <a:rPr lang="it-IT" dirty="0" err="1"/>
              <a:t>McCrea</a:t>
            </a:r>
            <a:r>
              <a:rPr lang="it-IT" dirty="0"/>
              <a:t>, 1990, 1992). </a:t>
            </a:r>
          </a:p>
          <a:p>
            <a:r>
              <a:rPr lang="it-IT" sz="4400" b="1" dirty="0"/>
              <a:t>OCEAN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TRATTABILITA’ DEI D.P.</a:t>
            </a:r>
          </a:p>
        </p:txBody>
      </p:sp>
      <p:sp>
        <p:nvSpPr>
          <p:cNvPr id="3" name="Segnaposto contenuto 2"/>
          <p:cNvSpPr>
            <a:spLocks noGrp="1"/>
          </p:cNvSpPr>
          <p:nvPr>
            <p:ph idx="1"/>
          </p:nvPr>
        </p:nvSpPr>
        <p:spPr/>
        <p:txBody>
          <a:bodyPr>
            <a:normAutofit/>
          </a:bodyPr>
          <a:lstStyle/>
          <a:p>
            <a:pPr hangingPunct="0"/>
            <a:r>
              <a:rPr lang="it-IT" dirty="0"/>
              <a:t>I disturbi di personalità possono essere classificati anche in termini di trattabilità: </a:t>
            </a:r>
          </a:p>
          <a:p>
            <a:pPr hangingPunct="0"/>
            <a:r>
              <a:rPr lang="it-IT" dirty="0"/>
              <a:t>a) </a:t>
            </a:r>
            <a:r>
              <a:rPr lang="it-IT" i="1" dirty="0"/>
              <a:t>alta</a:t>
            </a:r>
            <a:r>
              <a:rPr lang="it-IT" dirty="0"/>
              <a:t>, nel caso dei disturbi dipendente, istrionico,  evitante ; </a:t>
            </a:r>
          </a:p>
          <a:p>
            <a:pPr hangingPunct="0"/>
            <a:r>
              <a:rPr lang="it-IT" dirty="0"/>
              <a:t>b) </a:t>
            </a:r>
            <a:r>
              <a:rPr lang="it-IT" i="1" dirty="0"/>
              <a:t>media</a:t>
            </a:r>
            <a:r>
              <a:rPr lang="it-IT" dirty="0"/>
              <a:t>, per i disturbi narcisistico, borderline </a:t>
            </a:r>
            <a:r>
              <a:rPr lang="it-IT" dirty="0" err="1"/>
              <a:t>schizotipico</a:t>
            </a:r>
            <a:r>
              <a:rPr lang="it-IT" dirty="0"/>
              <a:t>; ossessivo-compulsivo</a:t>
            </a:r>
          </a:p>
          <a:p>
            <a:pPr hangingPunct="0"/>
            <a:r>
              <a:rPr lang="it-IT" dirty="0"/>
              <a:t>c) </a:t>
            </a:r>
            <a:r>
              <a:rPr lang="it-IT" i="1" dirty="0"/>
              <a:t>bassa</a:t>
            </a:r>
            <a:r>
              <a:rPr lang="it-IT" dirty="0"/>
              <a:t>, per il disturbo paranoide, passivo-aggressivo (?), schizoide e antisociale. </a:t>
            </a:r>
          </a:p>
          <a:p>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DA DISTURBO A STILE </a:t>
            </a:r>
            <a:r>
              <a:rPr lang="it-IT" dirty="0" err="1"/>
              <a:t>DI</a:t>
            </a:r>
            <a:r>
              <a:rPr lang="it-IT" dirty="0"/>
              <a:t> PERSONALITA’</a:t>
            </a:r>
          </a:p>
        </p:txBody>
      </p:sp>
      <p:sp>
        <p:nvSpPr>
          <p:cNvPr id="3" name="Segnaposto contenuto 2"/>
          <p:cNvSpPr>
            <a:spLocks noGrp="1"/>
          </p:cNvSpPr>
          <p:nvPr>
            <p:ph idx="1"/>
          </p:nvPr>
        </p:nvSpPr>
        <p:spPr/>
        <p:txBody>
          <a:bodyPr/>
          <a:lstStyle/>
          <a:p>
            <a:r>
              <a:rPr lang="it-IT" i="1" dirty="0"/>
              <a:t>l’obiettivo base del trattamento è di facilitare lo spostamento da un funzionamento da “disturbo di personalità” ad uno da “stile di personalità”</a:t>
            </a:r>
            <a:endParaRPr lang="it-IT" dirty="0"/>
          </a:p>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i="1"/>
              <a:t>Premessa 1: </a:t>
            </a:r>
            <a:endParaRPr lang="it-IT" altLang="it-IT"/>
          </a:p>
        </p:txBody>
      </p:sp>
      <p:sp>
        <p:nvSpPr>
          <p:cNvPr id="4099" name="Segnaposto contenuto 2"/>
          <p:cNvSpPr>
            <a:spLocks noGrp="1"/>
          </p:cNvSpPr>
          <p:nvPr>
            <p:ph idx="1"/>
          </p:nvPr>
        </p:nvSpPr>
        <p:spPr/>
        <p:txBody>
          <a:bodyPr/>
          <a:lstStyle/>
          <a:p>
            <a:pPr eaLnBrk="1"/>
            <a:r>
              <a:rPr lang="it-IT" altLang="it-IT" i="1"/>
              <a:t>la migliore concettualizzazione dei disturbi di personalità è fatta in termini integrativi e biopsicosociali; di conseguenza il trattamento più efficace dovrà riflettere tale prospettiva biopsicosociale. </a:t>
            </a:r>
            <a:endParaRPr lang="it-IT" altLang="it-IT"/>
          </a:p>
          <a:p>
            <a:pPr eaLnBrk="1">
              <a:buFont typeface="Arial" panose="020B0604020202020204" pitchFamily="34" charset="0"/>
              <a:buNone/>
            </a:pPr>
            <a:endParaRPr lang="it-IT" altLang="it-IT"/>
          </a:p>
          <a:p>
            <a:pPr eaLnBrk="1" hangingPunct="1"/>
            <a:endParaRPr lang="it-IT" altLang="it-IT"/>
          </a:p>
        </p:txBody>
      </p:sp>
    </p:spTree>
    <p:extLst>
      <p:ext uri="{BB962C8B-B14F-4D97-AF65-F5344CB8AC3E}">
        <p14:creationId xmlns:p14="http://schemas.microsoft.com/office/powerpoint/2010/main" val="2603885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I disturbi della personalità non si manifestano con sintomi precisi come le altre patologie psichiatriche. </a:t>
            </a:r>
          </a:p>
          <a:p>
            <a:r>
              <a:rPr lang="it-IT" dirty="0"/>
              <a:t>Sono piuttosto caratterizzati da uno stile di comportamento molto rigido e controproducente che, in effetti, spesso è una manifestazione estremizzata di ciò che si nota nelle persone normali.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r>
              <a:rPr lang="it-IT" altLang="it-IT" i="1"/>
              <a:t>Premessa 2:</a:t>
            </a:r>
            <a:endParaRPr lang="it-IT" altLang="it-IT"/>
          </a:p>
        </p:txBody>
      </p:sp>
      <p:sp>
        <p:nvSpPr>
          <p:cNvPr id="3" name="Segnaposto contenuto 2"/>
          <p:cNvSpPr>
            <a:spLocks noGrp="1"/>
          </p:cNvSpPr>
          <p:nvPr>
            <p:ph idx="1"/>
          </p:nvPr>
        </p:nvSpPr>
        <p:spPr/>
        <p:txBody>
          <a:bodyPr rtlCol="0">
            <a:normAutofit fontScale="92500" lnSpcReduction="20000"/>
          </a:bodyPr>
          <a:lstStyle/>
          <a:p>
            <a:pPr eaLnBrk="1" fontAlgn="auto">
              <a:spcAft>
                <a:spcPts val="0"/>
              </a:spcAft>
              <a:defRPr/>
            </a:pPr>
            <a:r>
              <a:rPr lang="it-IT" i="1" dirty="0"/>
              <a:t> è essenziale massimizzare la propensione al cambiamento</a:t>
            </a:r>
            <a:br>
              <a:rPr lang="it-IT" dirty="0"/>
            </a:br>
            <a:endParaRPr lang="it-IT" dirty="0"/>
          </a:p>
          <a:p>
            <a:pPr eaLnBrk="1" fontAlgn="auto">
              <a:spcAft>
                <a:spcPts val="0"/>
              </a:spcAft>
              <a:defRPr/>
            </a:pPr>
            <a:r>
              <a:rPr lang="it-IT" dirty="0"/>
              <a:t>Con “</a:t>
            </a:r>
            <a:r>
              <a:rPr lang="it-IT" i="1" dirty="0"/>
              <a:t>attitudine</a:t>
            </a:r>
            <a:r>
              <a:rPr lang="it-IT" dirty="0"/>
              <a:t> </a:t>
            </a:r>
            <a:r>
              <a:rPr lang="it-IT" i="1" dirty="0"/>
              <a:t>al cambiamento</a:t>
            </a:r>
            <a:r>
              <a:rPr lang="it-IT" dirty="0"/>
              <a:t>” (</a:t>
            </a:r>
            <a:r>
              <a:rPr lang="it-IT" dirty="0" err="1"/>
              <a:t>readiness</a:t>
            </a:r>
            <a:r>
              <a:rPr lang="it-IT" dirty="0"/>
              <a:t>) si intende la motivazione al cambiamento e l’aspettativa che il paziente sviluppa verso l’esito dell’intervento. L’attitudine al cambiamento può essere valutata prendendo in considerazione la </a:t>
            </a:r>
            <a:r>
              <a:rPr lang="it-IT" dirty="0" err="1"/>
              <a:t>compliance</a:t>
            </a:r>
            <a:r>
              <a:rPr lang="it-IT" dirty="0"/>
              <a:t> del paziente durante trattamenti precedenti e il successo nella modificazione delle abitudini e dei comportamento</a:t>
            </a:r>
          </a:p>
        </p:txBody>
      </p:sp>
    </p:spTree>
    <p:extLst>
      <p:ext uri="{BB962C8B-B14F-4D97-AF65-F5344CB8AC3E}">
        <p14:creationId xmlns:p14="http://schemas.microsoft.com/office/powerpoint/2010/main" val="1961750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endParaRPr lang="it-IT" altLang="it-IT"/>
          </a:p>
        </p:txBody>
      </p:sp>
      <p:sp>
        <p:nvSpPr>
          <p:cNvPr id="6147" name="Segnaposto contenuto 2"/>
          <p:cNvSpPr>
            <a:spLocks noGrp="1"/>
          </p:cNvSpPr>
          <p:nvPr>
            <p:ph idx="1"/>
          </p:nvPr>
        </p:nvSpPr>
        <p:spPr/>
        <p:txBody>
          <a:bodyPr/>
          <a:lstStyle/>
          <a:p>
            <a:r>
              <a:rPr lang="it-IT" altLang="it-IT"/>
              <a:t>Gli altri mi vorranno?</a:t>
            </a:r>
          </a:p>
          <a:p>
            <a:r>
              <a:rPr lang="it-IT" altLang="it-IT"/>
              <a:t>Io mi accetterò?</a:t>
            </a:r>
          </a:p>
          <a:p>
            <a:r>
              <a:rPr lang="it-IT" altLang="it-IT"/>
              <a:t>Sarò ancora me stesso?</a:t>
            </a:r>
          </a:p>
          <a:p>
            <a:r>
              <a:rPr lang="it-IT" altLang="it-IT"/>
              <a:t>Non sarà tutta una recita?</a:t>
            </a:r>
          </a:p>
        </p:txBody>
      </p:sp>
    </p:spTree>
    <p:extLst>
      <p:ext uri="{BB962C8B-B14F-4D97-AF65-F5344CB8AC3E}">
        <p14:creationId xmlns:p14="http://schemas.microsoft.com/office/powerpoint/2010/main" val="3746802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i="1"/>
              <a:t>Premessa 3: </a:t>
            </a:r>
            <a:endParaRPr lang="it-IT" altLang="it-IT"/>
          </a:p>
        </p:txBody>
      </p:sp>
      <p:sp>
        <p:nvSpPr>
          <p:cNvPr id="7171" name="Segnaposto contenuto 2"/>
          <p:cNvSpPr>
            <a:spLocks noGrp="1"/>
          </p:cNvSpPr>
          <p:nvPr>
            <p:ph idx="1"/>
          </p:nvPr>
        </p:nvSpPr>
        <p:spPr/>
        <p:txBody>
          <a:bodyPr/>
          <a:lstStyle/>
          <a:p>
            <a:pPr eaLnBrk="1"/>
            <a:r>
              <a:rPr lang="it-IT" altLang="it-IT" i="1"/>
              <a:t>il trattamento efficace per i disturbi di personalità è il trattamento individualizzato</a:t>
            </a:r>
            <a:endParaRPr lang="it-IT" altLang="it-IT"/>
          </a:p>
          <a:p>
            <a:pPr eaLnBrk="1">
              <a:buFont typeface="Arial" panose="020B0604020202020204" pitchFamily="34" charset="0"/>
              <a:buNone/>
            </a:pPr>
            <a:endParaRPr lang="it-IT" altLang="it-IT"/>
          </a:p>
        </p:txBody>
      </p:sp>
    </p:spTree>
    <p:extLst>
      <p:ext uri="{BB962C8B-B14F-4D97-AF65-F5344CB8AC3E}">
        <p14:creationId xmlns:p14="http://schemas.microsoft.com/office/powerpoint/2010/main" val="222653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pPr eaLnBrk="1" hangingPunct="1"/>
            <a:r>
              <a:rPr lang="it-IT" altLang="it-IT" i="1"/>
              <a:t>Premessa 4: </a:t>
            </a:r>
            <a:endParaRPr lang="it-IT" altLang="it-IT"/>
          </a:p>
        </p:txBody>
      </p:sp>
      <p:sp>
        <p:nvSpPr>
          <p:cNvPr id="8195" name="Segnaposto contenuto 2"/>
          <p:cNvSpPr>
            <a:spLocks noGrp="1"/>
          </p:cNvSpPr>
          <p:nvPr>
            <p:ph idx="1"/>
          </p:nvPr>
        </p:nvSpPr>
        <p:spPr/>
        <p:txBody>
          <a:bodyPr/>
          <a:lstStyle/>
          <a:p>
            <a:pPr eaLnBrk="1"/>
            <a:r>
              <a:rPr lang="it-IT" altLang="it-IT" i="1"/>
              <a:t>minore è la trattabilità del disturbo, maggiore è la necessità di trattamenti combinati, integrati e altamente individualizzati</a:t>
            </a:r>
            <a:endParaRPr lang="it-IT" altLang="it-IT"/>
          </a:p>
        </p:txBody>
      </p:sp>
    </p:spTree>
    <p:extLst>
      <p:ext uri="{BB962C8B-B14F-4D97-AF65-F5344CB8AC3E}">
        <p14:creationId xmlns:p14="http://schemas.microsoft.com/office/powerpoint/2010/main" val="2062039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r>
              <a:rPr lang="it-IT" altLang="it-IT" i="1"/>
              <a:t>Premessa 5: </a:t>
            </a:r>
            <a:endParaRPr lang="it-IT" altLang="it-IT"/>
          </a:p>
        </p:txBody>
      </p:sp>
      <p:sp>
        <p:nvSpPr>
          <p:cNvPr id="12291" name="Segnaposto contenuto 2"/>
          <p:cNvSpPr>
            <a:spLocks noGrp="1"/>
          </p:cNvSpPr>
          <p:nvPr>
            <p:ph idx="1"/>
          </p:nvPr>
        </p:nvSpPr>
        <p:spPr/>
        <p:txBody>
          <a:bodyPr/>
          <a:lstStyle/>
          <a:p>
            <a:pPr eaLnBrk="1"/>
            <a:r>
              <a:rPr lang="it-IT" altLang="it-IT" i="1"/>
              <a:t>l’obiettivo base del trattamento è di facilitare lo spostamento da un funzionamento da “disturbo di personalità” ad uno da “stile di personalità”</a:t>
            </a:r>
            <a:endParaRPr lang="it-IT" altLang="it-IT"/>
          </a:p>
          <a:p>
            <a:pPr eaLnBrk="1">
              <a:buFont typeface="Arial" panose="020B0604020202020204" pitchFamily="34" charset="0"/>
              <a:buNone/>
            </a:pPr>
            <a:endParaRPr lang="it-IT" altLang="it-IT"/>
          </a:p>
        </p:txBody>
      </p:sp>
    </p:spTree>
    <p:extLst>
      <p:ext uri="{BB962C8B-B14F-4D97-AF65-F5344CB8AC3E}">
        <p14:creationId xmlns:p14="http://schemas.microsoft.com/office/powerpoint/2010/main" val="1428986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endParaRPr lang="it-IT" altLang="it-IT"/>
          </a:p>
        </p:txBody>
      </p:sp>
      <p:sp>
        <p:nvSpPr>
          <p:cNvPr id="17411" name="Segnaposto contenuto 2"/>
          <p:cNvSpPr>
            <a:spLocks noGrp="1"/>
          </p:cNvSpPr>
          <p:nvPr>
            <p:ph idx="1"/>
          </p:nvPr>
        </p:nvSpPr>
        <p:spPr/>
        <p:txBody>
          <a:bodyPr/>
          <a:lstStyle/>
          <a:p>
            <a:pPr eaLnBrk="1" hangingPunct="1"/>
            <a:r>
              <a:rPr lang="it-IT" altLang="it-IT" b="1"/>
              <a:t>Da una prospettiva psicoterapeutica evolutiva (Sperry, 2002) non si esclude che tramite il trattamento si possa persino ottenere un livello ottimale di funzionamento della persona.</a:t>
            </a:r>
            <a:endParaRPr lang="it-IT" altLang="it-IT"/>
          </a:p>
        </p:txBody>
      </p:sp>
    </p:spTree>
    <p:extLst>
      <p:ext uri="{BB962C8B-B14F-4D97-AF65-F5344CB8AC3E}">
        <p14:creationId xmlns:p14="http://schemas.microsoft.com/office/powerpoint/2010/main" val="25224676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endParaRPr lang="it-IT" altLang="it-IT"/>
          </a:p>
        </p:txBody>
      </p:sp>
      <p:sp>
        <p:nvSpPr>
          <p:cNvPr id="18435" name="Segnaposto contenuto 2"/>
          <p:cNvSpPr>
            <a:spLocks noGrp="1"/>
          </p:cNvSpPr>
          <p:nvPr>
            <p:ph idx="1"/>
          </p:nvPr>
        </p:nvSpPr>
        <p:spPr/>
        <p:txBody>
          <a:bodyPr/>
          <a:lstStyle/>
          <a:p>
            <a:r>
              <a:rPr lang="it-IT" altLang="it-IT" sz="5400"/>
              <a:t>E’ così facile stare bene!</a:t>
            </a:r>
          </a:p>
          <a:p>
            <a:endParaRPr lang="it-IT" altLang="it-IT"/>
          </a:p>
        </p:txBody>
      </p:sp>
    </p:spTree>
    <p:extLst>
      <p:ext uri="{BB962C8B-B14F-4D97-AF65-F5344CB8AC3E}">
        <p14:creationId xmlns:p14="http://schemas.microsoft.com/office/powerpoint/2010/main" val="21084602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a:t>Stile di attaccamento e disturbi di personalità</a:t>
            </a:r>
            <a:br>
              <a:rPr lang="it-IT" dirty="0"/>
            </a:br>
            <a:endParaRPr lang="it-IT" dirty="0"/>
          </a:p>
        </p:txBody>
      </p:sp>
      <p:sp>
        <p:nvSpPr>
          <p:cNvPr id="3" name="Segnaposto contenuto 2"/>
          <p:cNvSpPr>
            <a:spLocks noGrp="1"/>
          </p:cNvSpPr>
          <p:nvPr>
            <p:ph idx="1"/>
          </p:nvPr>
        </p:nvSpPr>
        <p:spPr/>
        <p:txBody>
          <a:bodyPr rtlCol="0">
            <a:normAutofit fontScale="92500" lnSpcReduction="10000"/>
          </a:bodyPr>
          <a:lstStyle/>
          <a:p>
            <a:pPr eaLnBrk="1" fontAlgn="auto" hangingPunct="1">
              <a:spcAft>
                <a:spcPts val="0"/>
              </a:spcAft>
              <a:defRPr/>
            </a:pPr>
            <a:r>
              <a:rPr lang="it-IT" dirty="0"/>
              <a:t>i deficit nelle prime relazioni infantili portano sia a deficit neurofisiologici del cervello sia a deficit psicologici</a:t>
            </a:r>
          </a:p>
          <a:p>
            <a:pPr eaLnBrk="1" fontAlgn="auto" hangingPunct="1">
              <a:spcAft>
                <a:spcPts val="0"/>
              </a:spcAft>
              <a:defRPr/>
            </a:pPr>
            <a:r>
              <a:rPr lang="it-IT" dirty="0" err="1"/>
              <a:t>Spitz</a:t>
            </a:r>
            <a:r>
              <a:rPr lang="it-IT" dirty="0"/>
              <a:t> il 1 anno di vita del </a:t>
            </a:r>
            <a:r>
              <a:rPr lang="it-IT"/>
              <a:t>bambino nani </a:t>
            </a:r>
            <a:r>
              <a:rPr lang="it-IT" dirty="0"/>
              <a:t>ritardati</a:t>
            </a:r>
          </a:p>
          <a:p>
            <a:pPr eaLnBrk="1" fontAlgn="auto" hangingPunct="1">
              <a:spcAft>
                <a:spcPts val="0"/>
              </a:spcAft>
              <a:defRPr/>
            </a:pPr>
            <a:r>
              <a:rPr lang="it-IT" dirty="0"/>
              <a:t>Continue e valide interazioni genitore-figlio aiutano a stimolare lo sviluppo delle connessioni </a:t>
            </a:r>
            <a:r>
              <a:rPr lang="it-IT" dirty="0" err="1"/>
              <a:t>sinaptiche</a:t>
            </a:r>
            <a:r>
              <a:rPr lang="it-IT" dirty="0"/>
              <a:t> nella corteccia </a:t>
            </a:r>
            <a:r>
              <a:rPr lang="it-IT" dirty="0" err="1"/>
              <a:t>orbitofrontale</a:t>
            </a:r>
            <a:r>
              <a:rPr lang="it-IT" dirty="0"/>
              <a:t>, le quali fanno sì che il bambino moduli la frustrazione, la collera e la paura e risponda agli altri in modo flessibile.</a:t>
            </a:r>
          </a:p>
        </p:txBody>
      </p:sp>
    </p:spTree>
    <p:extLst>
      <p:ext uri="{BB962C8B-B14F-4D97-AF65-F5344CB8AC3E}">
        <p14:creationId xmlns:p14="http://schemas.microsoft.com/office/powerpoint/2010/main" val="3775400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p:txBody>
          <a:bodyPr/>
          <a:lstStyle/>
          <a:p>
            <a:endParaRPr lang="it-IT" altLang="it-IT"/>
          </a:p>
        </p:txBody>
      </p:sp>
      <p:sp>
        <p:nvSpPr>
          <p:cNvPr id="20483" name="Segnaposto contenuto 2"/>
          <p:cNvSpPr>
            <a:spLocks noGrp="1"/>
          </p:cNvSpPr>
          <p:nvPr>
            <p:ph idx="1"/>
          </p:nvPr>
        </p:nvSpPr>
        <p:spPr/>
        <p:txBody>
          <a:bodyPr/>
          <a:lstStyle/>
          <a:p>
            <a:r>
              <a:rPr lang="it-IT" altLang="it-IT"/>
              <a:t>Topolini allevati nella stalla</a:t>
            </a:r>
          </a:p>
          <a:p>
            <a:r>
              <a:rPr lang="it-IT" altLang="it-IT"/>
              <a:t>Topolini allevati in laboratorio</a:t>
            </a:r>
          </a:p>
          <a:p>
            <a:endParaRPr lang="it-IT" altLang="it-IT"/>
          </a:p>
          <a:p>
            <a:r>
              <a:rPr lang="it-IT" altLang="it-IT"/>
              <a:t>Spitz ed il primo anno senza stimoli nani e ritardati</a:t>
            </a:r>
          </a:p>
          <a:p>
            <a:endParaRPr lang="it-IT" altLang="it-IT"/>
          </a:p>
          <a:p>
            <a:r>
              <a:rPr lang="it-IT" altLang="it-IT"/>
              <a:t>Scimmia e scelta di madre di pelouche</a:t>
            </a:r>
          </a:p>
        </p:txBody>
      </p:sp>
    </p:spTree>
    <p:extLst>
      <p:ext uri="{BB962C8B-B14F-4D97-AF65-F5344CB8AC3E}">
        <p14:creationId xmlns:p14="http://schemas.microsoft.com/office/powerpoint/2010/main" val="3614008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endParaRPr lang="it-IT" altLang="it-IT"/>
          </a:p>
        </p:txBody>
      </p:sp>
      <p:sp>
        <p:nvSpPr>
          <p:cNvPr id="21507" name="Segnaposto contenuto 2"/>
          <p:cNvSpPr>
            <a:spLocks noGrp="1"/>
          </p:cNvSpPr>
          <p:nvPr>
            <p:ph idx="1"/>
          </p:nvPr>
        </p:nvSpPr>
        <p:spPr/>
        <p:txBody>
          <a:bodyPr/>
          <a:lstStyle/>
          <a:p>
            <a:r>
              <a:rPr lang="it-IT" altLang="it-IT"/>
              <a:t>un attaccamento sicuro del bambino sviluppa il sentiero neuronale che consente al bambino la gestione delle emozioni (resilience).</a:t>
            </a:r>
          </a:p>
          <a:p>
            <a:endParaRPr lang="it-IT" altLang="it-IT"/>
          </a:p>
        </p:txBody>
      </p:sp>
    </p:spTree>
    <p:extLst>
      <p:ext uri="{BB962C8B-B14F-4D97-AF65-F5344CB8AC3E}">
        <p14:creationId xmlns:p14="http://schemas.microsoft.com/office/powerpoint/2010/main" val="822010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I pazienti con disturbi di personalità sembrano ricadere ripetutamente negli stessi errori e seguire un copione di vita molto rigido, quasi che siano impegnati in una recita ripetuta in continuazione.</a:t>
            </a:r>
          </a:p>
          <a:p>
            <a:endParaRPr lang="it-IT"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pPr eaLnBrk="1" hangingPunct="1"/>
            <a:endParaRPr lang="it-IT" altLang="it-IT"/>
          </a:p>
        </p:txBody>
      </p:sp>
      <p:sp>
        <p:nvSpPr>
          <p:cNvPr id="3" name="Segnaposto contenuto 2"/>
          <p:cNvSpPr>
            <a:spLocks noGrp="1"/>
          </p:cNvSpPr>
          <p:nvPr>
            <p:ph idx="1"/>
          </p:nvPr>
        </p:nvSpPr>
        <p:spPr/>
        <p:txBody>
          <a:bodyPr rtlCol="0">
            <a:normAutofit fontScale="92500" lnSpcReduction="20000"/>
          </a:bodyPr>
          <a:lstStyle/>
          <a:p>
            <a:pPr eaLnBrk="1" fontAlgn="auto" hangingPunct="1">
              <a:spcAft>
                <a:spcPts val="0"/>
              </a:spcAft>
              <a:defRPr/>
            </a:pPr>
            <a:r>
              <a:rPr lang="it-IT" dirty="0"/>
              <a:t>i bambini con uno stile di attaccamento insicuro  sono più emotivamente instabili </a:t>
            </a:r>
          </a:p>
          <a:p>
            <a:pPr eaLnBrk="1" fontAlgn="auto" hangingPunct="1">
              <a:spcAft>
                <a:spcPts val="0"/>
              </a:spcAft>
              <a:defRPr/>
            </a:pPr>
            <a:r>
              <a:rPr lang="it-IT" dirty="0"/>
              <a:t>hanno minori capacità di modulare la rabbia e gli affetti aggressivi, di calmare e consolare le proprie ansie e tristezze, nonché di tollerare alti livelli di piacere ed eccitazione</a:t>
            </a:r>
          </a:p>
          <a:p>
            <a:pPr eaLnBrk="1" fontAlgn="auto" hangingPunct="1">
              <a:spcAft>
                <a:spcPts val="0"/>
              </a:spcAft>
              <a:defRPr/>
            </a:pPr>
            <a:r>
              <a:rPr lang="it-IT" dirty="0"/>
              <a:t>questi bambini hanno meno probabilità di interpretare correttamente i suggerimenti sociali degli altri, proprio a causa dei deficit nella corteccia </a:t>
            </a:r>
            <a:r>
              <a:rPr lang="it-IT" dirty="0" err="1"/>
              <a:t>orbitofrontale</a:t>
            </a:r>
            <a:r>
              <a:rPr lang="it-IT" dirty="0"/>
              <a:t> e questo complicherà ulteriormente le relazioni interpersonali.</a:t>
            </a:r>
          </a:p>
          <a:p>
            <a:pPr eaLnBrk="1" fontAlgn="auto" hangingPunct="1">
              <a:spcAft>
                <a:spcPts val="0"/>
              </a:spcAft>
              <a:defRPr/>
            </a:pPr>
            <a:endParaRPr lang="it-IT" dirty="0"/>
          </a:p>
        </p:txBody>
      </p:sp>
    </p:spTree>
    <p:extLst>
      <p:ext uri="{BB962C8B-B14F-4D97-AF65-F5344CB8AC3E}">
        <p14:creationId xmlns:p14="http://schemas.microsoft.com/office/powerpoint/2010/main" val="2978286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u="sng" dirty="0"/>
              <a:t>I diversi stili di attaccamento nella prima infanzia</a:t>
            </a:r>
            <a:br>
              <a:rPr lang="it-IT" dirty="0"/>
            </a:br>
            <a:endParaRPr lang="it-IT" dirty="0"/>
          </a:p>
        </p:txBody>
      </p:sp>
      <p:sp>
        <p:nvSpPr>
          <p:cNvPr id="23555" name="Segnaposto contenuto 2"/>
          <p:cNvSpPr>
            <a:spLocks noGrp="1"/>
          </p:cNvSpPr>
          <p:nvPr>
            <p:ph idx="1"/>
          </p:nvPr>
        </p:nvSpPr>
        <p:spPr/>
        <p:txBody>
          <a:bodyPr/>
          <a:lstStyle/>
          <a:p>
            <a:pPr eaLnBrk="1" hangingPunct="1"/>
            <a:r>
              <a:rPr lang="it-IT" altLang="it-IT"/>
              <a:t>Con il termine attaccamento ci si riferisce a quel particolare legame emotivo che si sviluppa tra il bambino e il genitore, o chi per lui, e che influenzerà la capacità del bambino di sviluppare intime relazioni mature una volta adulto.</a:t>
            </a:r>
          </a:p>
        </p:txBody>
      </p:sp>
    </p:spTree>
    <p:extLst>
      <p:ext uri="{BB962C8B-B14F-4D97-AF65-F5344CB8AC3E}">
        <p14:creationId xmlns:p14="http://schemas.microsoft.com/office/powerpoint/2010/main" val="3620963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pPr eaLnBrk="1" hangingPunct="1"/>
            <a:endParaRPr lang="it-IT" altLang="it-IT"/>
          </a:p>
        </p:txBody>
      </p:sp>
      <p:sp>
        <p:nvSpPr>
          <p:cNvPr id="24579" name="Segnaposto contenuto 2"/>
          <p:cNvSpPr>
            <a:spLocks noGrp="1"/>
          </p:cNvSpPr>
          <p:nvPr>
            <p:ph idx="1"/>
          </p:nvPr>
        </p:nvSpPr>
        <p:spPr/>
        <p:txBody>
          <a:bodyPr/>
          <a:lstStyle/>
          <a:p>
            <a:pPr eaLnBrk="1" hangingPunct="1"/>
            <a:r>
              <a:rPr lang="it-IT" altLang="it-IT"/>
              <a:t>L’impatto del processo di attaccamento sullo sviluppo non deve essere sottostimato in quanto “il modellamento e l’organizzazione delle relazioni di attaccamento durante l’infanzia è associato a processi propri della regolazione delle emozioni, delle relazioni sociali, dell’accesso alla memoria autobiografica e allo sviluppo dell’autoriflessione”</a:t>
            </a:r>
          </a:p>
        </p:txBody>
      </p:sp>
    </p:spTree>
    <p:extLst>
      <p:ext uri="{BB962C8B-B14F-4D97-AF65-F5344CB8AC3E}">
        <p14:creationId xmlns:p14="http://schemas.microsoft.com/office/powerpoint/2010/main" val="30000942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pPr eaLnBrk="1" hangingPunct="1"/>
            <a:endParaRPr lang="it-IT" altLang="it-IT"/>
          </a:p>
        </p:txBody>
      </p:sp>
      <p:sp>
        <p:nvSpPr>
          <p:cNvPr id="25603" name="Segnaposto contenuto 2"/>
          <p:cNvSpPr>
            <a:spLocks noGrp="1"/>
          </p:cNvSpPr>
          <p:nvPr>
            <p:ph idx="1"/>
          </p:nvPr>
        </p:nvSpPr>
        <p:spPr/>
        <p:txBody>
          <a:bodyPr/>
          <a:lstStyle/>
          <a:p>
            <a:pPr eaLnBrk="1" hangingPunct="1"/>
            <a:r>
              <a:rPr lang="it-IT" altLang="it-IT"/>
              <a:t>Lo stile </a:t>
            </a:r>
            <a:r>
              <a:rPr lang="it-IT" altLang="it-IT" i="1"/>
              <a:t>sicuro</a:t>
            </a:r>
            <a:r>
              <a:rPr lang="it-IT" altLang="it-IT"/>
              <a:t> è uno stile di attaccamento caratterizzato dell’interdipendenza emotiva, dalla fiducia e da sentimenti reciproci. Una volta adulti, gli individui con uno stile di attaccamento sicuro mostrano una </a:t>
            </a:r>
            <a:r>
              <a:rPr lang="it-IT" altLang="it-IT" i="1"/>
              <a:t>resilience</a:t>
            </a:r>
            <a:r>
              <a:rPr lang="it-IT" altLang="it-IT"/>
              <a:t> fisica ed emotiva maggiore rispetto a quelli con uno stile insicuro</a:t>
            </a:r>
          </a:p>
        </p:txBody>
      </p:sp>
    </p:spTree>
    <p:extLst>
      <p:ext uri="{BB962C8B-B14F-4D97-AF65-F5344CB8AC3E}">
        <p14:creationId xmlns:p14="http://schemas.microsoft.com/office/powerpoint/2010/main" val="308562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pPr eaLnBrk="1" hangingPunct="1"/>
            <a:endParaRPr lang="it-IT" altLang="it-IT"/>
          </a:p>
        </p:txBody>
      </p:sp>
      <p:sp>
        <p:nvSpPr>
          <p:cNvPr id="26627" name="Segnaposto contenuto 2"/>
          <p:cNvSpPr>
            <a:spLocks noGrp="1"/>
          </p:cNvSpPr>
          <p:nvPr>
            <p:ph idx="1"/>
          </p:nvPr>
        </p:nvSpPr>
        <p:spPr/>
        <p:txBody>
          <a:bodyPr/>
          <a:lstStyle/>
          <a:p>
            <a:pPr eaLnBrk="1" hangingPunct="1"/>
            <a:r>
              <a:rPr lang="it-IT" altLang="it-IT"/>
              <a:t>Lo stile </a:t>
            </a:r>
            <a:r>
              <a:rPr lang="it-IT" altLang="it-IT" i="1"/>
              <a:t>insicuro</a:t>
            </a:r>
            <a:r>
              <a:rPr lang="it-IT" altLang="it-IT"/>
              <a:t> – è uno stile di attaccamento caratterizzato da instabilità o indisponibilità emotiva (Ainsworth et al., 1978).</a:t>
            </a:r>
          </a:p>
          <a:p>
            <a:pPr eaLnBrk="1" hangingPunct="1"/>
            <a:r>
              <a:rPr lang="it-IT" altLang="it-IT"/>
              <a:t>Più vulnerabili agli eventi stressanti e di conseguenza soggetti a problemi di salute, ansia, depressione, abuso di sostanze e disturbi sessuali o psichiatrici.  </a:t>
            </a:r>
          </a:p>
        </p:txBody>
      </p:sp>
    </p:spTree>
    <p:extLst>
      <p:ext uri="{BB962C8B-B14F-4D97-AF65-F5344CB8AC3E}">
        <p14:creationId xmlns:p14="http://schemas.microsoft.com/office/powerpoint/2010/main" val="4057303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pPr eaLnBrk="1" hangingPunct="1"/>
            <a:endParaRPr lang="it-IT" altLang="it-IT"/>
          </a:p>
        </p:txBody>
      </p:sp>
      <p:sp>
        <p:nvSpPr>
          <p:cNvPr id="27651" name="Segnaposto contenuto 2"/>
          <p:cNvSpPr>
            <a:spLocks noGrp="1"/>
          </p:cNvSpPr>
          <p:nvPr>
            <p:ph idx="1"/>
          </p:nvPr>
        </p:nvSpPr>
        <p:spPr/>
        <p:txBody>
          <a:bodyPr/>
          <a:lstStyle/>
          <a:p>
            <a:pPr eaLnBrk="1" hangingPunct="1"/>
            <a:r>
              <a:rPr lang="it-IT" altLang="it-IT" i="1"/>
              <a:t>attaccamento timoroso: </a:t>
            </a:r>
            <a:r>
              <a:rPr lang="it-IT" altLang="it-IT"/>
              <a:t>una comunicazione genitoriale che non tenga conto dei bisogni del bambino. </a:t>
            </a:r>
          </a:p>
          <a:p>
            <a:pPr eaLnBrk="1" hangingPunct="1"/>
            <a:r>
              <a:rPr lang="it-IT" altLang="it-IT" i="1"/>
              <a:t>attaccamento ambivalente, </a:t>
            </a:r>
            <a:r>
              <a:rPr lang="it-IT" altLang="it-IT"/>
              <a:t>il bambino ha un’esperienza della comunicazione genitoriale inconsistentemente contingente, a volte intrusiva mentre altre allineata con i suoi bisogni. </a:t>
            </a:r>
          </a:p>
          <a:p>
            <a:pPr eaLnBrk="1" hangingPunct="1"/>
            <a:endParaRPr lang="it-IT" altLang="it-IT"/>
          </a:p>
        </p:txBody>
      </p:sp>
    </p:spTree>
    <p:extLst>
      <p:ext uri="{BB962C8B-B14F-4D97-AF65-F5344CB8AC3E}">
        <p14:creationId xmlns:p14="http://schemas.microsoft.com/office/powerpoint/2010/main" val="17220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endParaRPr lang="it-IT" altLang="it-IT"/>
          </a:p>
        </p:txBody>
      </p:sp>
      <p:sp>
        <p:nvSpPr>
          <p:cNvPr id="28675" name="Segnaposto contenuto 2"/>
          <p:cNvSpPr>
            <a:spLocks noGrp="1"/>
          </p:cNvSpPr>
          <p:nvPr>
            <p:ph idx="1"/>
          </p:nvPr>
        </p:nvSpPr>
        <p:spPr/>
        <p:txBody>
          <a:bodyPr/>
          <a:lstStyle/>
          <a:p>
            <a:r>
              <a:rPr lang="it-IT" altLang="it-IT"/>
              <a:t>Se i genitori costituiscono una fonte di disorientamento e terrore, i bambini svilupperanno un </a:t>
            </a:r>
            <a:r>
              <a:rPr lang="it-IT" altLang="it-IT" i="1"/>
              <a:t>attaccamento disorganizzato</a:t>
            </a:r>
            <a:r>
              <a:rPr lang="it-IT" altLang="it-IT"/>
              <a:t>. In questo caso la comunicazione non è solo non contingente, ma il messaggio genitoriale crea uno stato interno di caos e di forte paura verso i genitori (Siegel, 1999). </a:t>
            </a:r>
          </a:p>
          <a:p>
            <a:endParaRPr lang="it-IT" altLang="it-IT"/>
          </a:p>
        </p:txBody>
      </p:sp>
    </p:spTree>
    <p:extLst>
      <p:ext uri="{BB962C8B-B14F-4D97-AF65-F5344CB8AC3E}">
        <p14:creationId xmlns:p14="http://schemas.microsoft.com/office/powerpoint/2010/main" val="2883053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u="sng" dirty="0"/>
              <a:t>I diversi stili di attaccamento in età adulta</a:t>
            </a:r>
            <a:br>
              <a:rPr lang="it-IT" dirty="0"/>
            </a:br>
            <a:endParaRPr lang="it-IT" dirty="0"/>
          </a:p>
        </p:txBody>
      </p:sp>
      <p:sp>
        <p:nvSpPr>
          <p:cNvPr id="29699" name="Segnaposto contenuto 2"/>
          <p:cNvSpPr>
            <a:spLocks noGrp="1"/>
          </p:cNvSpPr>
          <p:nvPr>
            <p:ph idx="1"/>
          </p:nvPr>
        </p:nvSpPr>
        <p:spPr/>
        <p:txBody>
          <a:bodyPr/>
          <a:lstStyle/>
          <a:p>
            <a:pPr eaLnBrk="1" hangingPunct="1"/>
            <a:r>
              <a:rPr lang="it-IT" altLang="it-IT"/>
              <a:t>Gli stili di attaccamento sviluppati durante l’infanzia tendono a persistere anche in età adulta</a:t>
            </a:r>
          </a:p>
          <a:p>
            <a:pPr eaLnBrk="1" hangingPunct="1"/>
            <a:r>
              <a:rPr lang="it-IT" altLang="it-IT"/>
              <a:t>due dimensioni principali: </a:t>
            </a:r>
          </a:p>
          <a:p>
            <a:pPr eaLnBrk="1" hangingPunct="1"/>
            <a:r>
              <a:rPr lang="it-IT" altLang="it-IT"/>
              <a:t>(1) la distinzione tra sé e gli altri e </a:t>
            </a:r>
          </a:p>
          <a:p>
            <a:pPr eaLnBrk="1" hangingPunct="1"/>
            <a:r>
              <a:rPr lang="it-IT" altLang="it-IT"/>
              <a:t>(2) valenza positiva vs. negativa. </a:t>
            </a:r>
          </a:p>
        </p:txBody>
      </p:sp>
    </p:spTree>
    <p:extLst>
      <p:ext uri="{BB962C8B-B14F-4D97-AF65-F5344CB8AC3E}">
        <p14:creationId xmlns:p14="http://schemas.microsoft.com/office/powerpoint/2010/main" val="42491578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endParaRPr lang="it-IT" altLang="it-IT"/>
          </a:p>
        </p:txBody>
      </p:sp>
      <p:sp>
        <p:nvSpPr>
          <p:cNvPr id="30723" name="Segnaposto contenuto 2"/>
          <p:cNvSpPr>
            <a:spLocks noGrp="1"/>
          </p:cNvSpPr>
          <p:nvPr>
            <p:ph idx="1"/>
          </p:nvPr>
        </p:nvSpPr>
        <p:spPr/>
        <p:txBody>
          <a:bodyPr>
            <a:normAutofit fontScale="77500" lnSpcReduction="20000"/>
          </a:bodyPr>
          <a:lstStyle/>
          <a:p>
            <a:pPr eaLnBrk="1" hangingPunct="1"/>
            <a:r>
              <a:rPr lang="it-IT" altLang="it-IT"/>
              <a:t> Bartholomew ha individuato quattro stili prototipici di attaccamento adulto: </a:t>
            </a:r>
          </a:p>
          <a:p>
            <a:pPr eaLnBrk="1" hangingPunct="1"/>
            <a:r>
              <a:rPr lang="it-IT" altLang="it-IT" i="1"/>
              <a:t>attaccamento sicuro</a:t>
            </a:r>
            <a:r>
              <a:rPr lang="it-IT" altLang="it-IT"/>
              <a:t> (caratterizzato da una visione positiva di sé e degli altri), </a:t>
            </a:r>
          </a:p>
          <a:p>
            <a:pPr eaLnBrk="1" hangingPunct="1"/>
            <a:r>
              <a:rPr lang="it-IT" altLang="it-IT" i="1"/>
              <a:t>attaccamento preoccupato </a:t>
            </a:r>
            <a:r>
              <a:rPr lang="it-IT" altLang="it-IT"/>
              <a:t>(visione negativa di sé e positiva degli altri),</a:t>
            </a:r>
          </a:p>
          <a:p>
            <a:pPr eaLnBrk="1" hangingPunct="1"/>
            <a:r>
              <a:rPr lang="it-IT" altLang="it-IT" i="1"/>
              <a:t>attaccamento rifiutante </a:t>
            </a:r>
            <a:r>
              <a:rPr lang="it-IT" altLang="it-IT"/>
              <a:t>(caratterizzato da una visione positiva di sé, ma negativa degli altri) e </a:t>
            </a:r>
          </a:p>
          <a:p>
            <a:pPr eaLnBrk="1" hangingPunct="1"/>
            <a:r>
              <a:rPr lang="it-IT" altLang="it-IT" i="1"/>
              <a:t>attaccamento timoroso </a:t>
            </a:r>
            <a:r>
              <a:rPr lang="it-IT" altLang="it-IT"/>
              <a:t>(visione negativa di sé e degli altri)</a:t>
            </a:r>
          </a:p>
          <a:p>
            <a:pPr eaLnBrk="1" hangingPunct="1"/>
            <a:r>
              <a:rPr lang="it-IT" altLang="it-IT"/>
              <a:t>attaccamento </a:t>
            </a:r>
            <a:r>
              <a:rPr lang="it-IT" altLang="it-IT" i="1"/>
              <a:t>disorganizzato</a:t>
            </a:r>
            <a:r>
              <a:rPr lang="it-IT" altLang="it-IT"/>
              <a:t> (caratterizzato da una altalenante visione positiva e negativa di sé e degli altri)  </a:t>
            </a:r>
          </a:p>
          <a:p>
            <a:endParaRPr lang="it-IT" altLang="it-IT"/>
          </a:p>
        </p:txBody>
      </p:sp>
    </p:spTree>
    <p:extLst>
      <p:ext uri="{BB962C8B-B14F-4D97-AF65-F5344CB8AC3E}">
        <p14:creationId xmlns:p14="http://schemas.microsoft.com/office/powerpoint/2010/main" val="37019791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p:txBody>
          <a:bodyPr/>
          <a:lstStyle/>
          <a:p>
            <a:pPr eaLnBrk="1" hangingPunct="1"/>
            <a:endParaRPr lang="it-IT" altLang="it-IT"/>
          </a:p>
        </p:txBody>
      </p:sp>
      <p:sp>
        <p:nvSpPr>
          <p:cNvPr id="31747" name="Segnaposto contenuto 2"/>
          <p:cNvSpPr>
            <a:spLocks noGrp="1"/>
          </p:cNvSpPr>
          <p:nvPr>
            <p:ph idx="1"/>
          </p:nvPr>
        </p:nvSpPr>
        <p:spPr/>
        <p:txBody>
          <a:bodyPr/>
          <a:lstStyle/>
          <a:p>
            <a:pPr eaLnBrk="1" hangingPunct="1"/>
            <a:r>
              <a:rPr lang="it-IT" altLang="it-IT"/>
              <a:t>questo non vuol dire che “tutti gli individui debbano mostrare un solo stile di attaccamento” . </a:t>
            </a:r>
          </a:p>
          <a:p>
            <a:pPr eaLnBrk="1" hangingPunct="1"/>
            <a:r>
              <a:rPr lang="it-IT" altLang="it-IT"/>
              <a:t> è più appropriata una considerazione multidimensionale dell’attaccamento adulto, per cui gli individui mostrano uno o più stili di attaccamento come predominanti</a:t>
            </a:r>
          </a:p>
        </p:txBody>
      </p:sp>
    </p:spTree>
    <p:extLst>
      <p:ext uri="{BB962C8B-B14F-4D97-AF65-F5344CB8AC3E}">
        <p14:creationId xmlns:p14="http://schemas.microsoft.com/office/powerpoint/2010/main" val="2276590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sz="8000" dirty="0"/>
              <a:t>La tentata soluzione di ieri </a:t>
            </a:r>
          </a:p>
          <a:p>
            <a:r>
              <a:rPr lang="it-IT" sz="8000" dirty="0"/>
              <a:t>è alla base dei problemi di oggi</a:t>
            </a:r>
          </a:p>
          <a:p>
            <a:pPr>
              <a:buNone/>
            </a:pPr>
            <a:endParaRPr 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p:txBody>
          <a:bodyPr/>
          <a:lstStyle/>
          <a:p>
            <a:pPr eaLnBrk="1" hangingPunct="1"/>
            <a:r>
              <a:rPr lang="it-IT" altLang="it-IT" b="1"/>
              <a:t>Stile di attaccamento preoccupato</a:t>
            </a:r>
            <a:endParaRPr lang="it-IT" altLang="it-IT"/>
          </a:p>
        </p:txBody>
      </p:sp>
      <p:sp>
        <p:nvSpPr>
          <p:cNvPr id="32771" name="Segnaposto contenuto 2"/>
          <p:cNvSpPr>
            <a:spLocks noGrp="1"/>
          </p:cNvSpPr>
          <p:nvPr>
            <p:ph idx="1"/>
          </p:nvPr>
        </p:nvSpPr>
        <p:spPr/>
        <p:txBody>
          <a:bodyPr/>
          <a:lstStyle/>
          <a:p>
            <a:pPr eaLnBrk="1" hangingPunct="1"/>
            <a:r>
              <a:rPr lang="it-IT" altLang="it-IT"/>
              <a:t>Questo stile di attaccamento è caratterizzato da una visione di sé come immeritevole mentre la visione degli altri è positiva. Questi individui tendono ad essere orientati esternamente quando devono dare definizioni su di sé. I disturbi di personalità associati includono il disturbo dipendente, ossessivo-compulsivo e istrionico.</a:t>
            </a:r>
          </a:p>
          <a:p>
            <a:pPr eaLnBrk="1" hangingPunct="1"/>
            <a:endParaRPr lang="it-IT" altLang="it-IT"/>
          </a:p>
        </p:txBody>
      </p:sp>
    </p:spTree>
    <p:extLst>
      <p:ext uri="{BB962C8B-B14F-4D97-AF65-F5344CB8AC3E}">
        <p14:creationId xmlns:p14="http://schemas.microsoft.com/office/powerpoint/2010/main" val="567197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pPr eaLnBrk="1" hangingPunct="1"/>
            <a:r>
              <a:rPr lang="it-IT" altLang="it-IT" b="1"/>
              <a:t>Stile di attaccamento timoroso</a:t>
            </a:r>
            <a:endParaRPr lang="it-IT" altLang="it-IT"/>
          </a:p>
        </p:txBody>
      </p:sp>
      <p:sp>
        <p:nvSpPr>
          <p:cNvPr id="3" name="Segnaposto contenuto 2"/>
          <p:cNvSpPr>
            <a:spLocks noGrp="1"/>
          </p:cNvSpPr>
          <p:nvPr>
            <p:ph idx="1"/>
          </p:nvPr>
        </p:nvSpPr>
        <p:spPr/>
        <p:txBody>
          <a:bodyPr rtlCol="0">
            <a:normAutofit fontScale="85000" lnSpcReduction="10000"/>
          </a:bodyPr>
          <a:lstStyle/>
          <a:p>
            <a:pPr eaLnBrk="1" fontAlgn="auto" hangingPunct="1">
              <a:spcAft>
                <a:spcPts val="0"/>
              </a:spcAft>
              <a:defRPr/>
            </a:pPr>
            <a:r>
              <a:rPr lang="it-IT" dirty="0"/>
              <a:t>Le persone con attaccamento timoroso presentano una bassa considerazione di sé in termini di </a:t>
            </a:r>
            <a:r>
              <a:rPr lang="it-IT" dirty="0" err="1"/>
              <a:t>meritevolezza</a:t>
            </a:r>
            <a:r>
              <a:rPr lang="it-IT" dirty="0"/>
              <a:t> e si aspettano che gli altri siano rifiutanti e falsi. </a:t>
            </a:r>
          </a:p>
          <a:p>
            <a:pPr eaLnBrk="1" fontAlgn="auto" hangingPunct="1">
              <a:spcAft>
                <a:spcPts val="0"/>
              </a:spcAft>
              <a:defRPr/>
            </a:pPr>
            <a:r>
              <a:rPr lang="it-IT" dirty="0"/>
              <a:t>Non credono né alle proprie sensazioni interne, né alle intenzioni degli altri. Nonostante si considerino speciali e in un qualche modo diversi dagli altri, essi sono guardinghi rispetto ai pericoli e alle situazioni inattese proprio perché non credono che gli altri li possano proteggere. </a:t>
            </a:r>
          </a:p>
          <a:p>
            <a:pPr eaLnBrk="1" fontAlgn="auto" hangingPunct="1">
              <a:spcAft>
                <a:spcPts val="0"/>
              </a:spcAft>
              <a:defRPr/>
            </a:pPr>
            <a:r>
              <a:rPr lang="it-IT" b="1" dirty="0"/>
              <a:t>Il disturbo paranoide di personalità è il disturbo più caratteristico di tale stile di attaccamento. </a:t>
            </a:r>
          </a:p>
          <a:p>
            <a:pPr eaLnBrk="1" fontAlgn="auto" hangingPunct="1">
              <a:spcAft>
                <a:spcPts val="0"/>
              </a:spcAft>
              <a:defRPr/>
            </a:pPr>
            <a:endParaRPr lang="it-IT" dirty="0"/>
          </a:p>
        </p:txBody>
      </p:sp>
    </p:spTree>
    <p:extLst>
      <p:ext uri="{BB962C8B-B14F-4D97-AF65-F5344CB8AC3E}">
        <p14:creationId xmlns:p14="http://schemas.microsoft.com/office/powerpoint/2010/main" val="17023346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p:txBody>
          <a:bodyPr/>
          <a:lstStyle/>
          <a:p>
            <a:pPr eaLnBrk="1" hangingPunct="1"/>
            <a:r>
              <a:rPr lang="it-IT" altLang="it-IT" b="1"/>
              <a:t>Stile di attaccamento rifiutante. </a:t>
            </a:r>
            <a:endParaRPr lang="it-IT" altLang="it-IT"/>
          </a:p>
        </p:txBody>
      </p:sp>
      <p:sp>
        <p:nvSpPr>
          <p:cNvPr id="3" name="Segnaposto contenuto 2"/>
          <p:cNvSpPr>
            <a:spLocks noGrp="1"/>
          </p:cNvSpPr>
          <p:nvPr>
            <p:ph idx="1"/>
          </p:nvPr>
        </p:nvSpPr>
        <p:spPr/>
        <p:txBody>
          <a:bodyPr rtlCol="0">
            <a:normAutofit fontScale="85000" lnSpcReduction="10000"/>
          </a:bodyPr>
          <a:lstStyle/>
          <a:p>
            <a:pPr eaLnBrk="1" fontAlgn="auto" hangingPunct="1">
              <a:spcAft>
                <a:spcPts val="0"/>
              </a:spcAft>
              <a:defRPr/>
            </a:pPr>
            <a:r>
              <a:rPr lang="it-IT" dirty="0"/>
              <a:t>Gli individui con uno stile di attaccamento rifiutante presentano una considerazione di sé positiva e meritevole, mentre la valutazione degli altri è bassa e negativa e generalmente espressa tramite sfiducia nei loro confronti. </a:t>
            </a:r>
          </a:p>
          <a:p>
            <a:pPr eaLnBrk="1" fontAlgn="auto" hangingPunct="1">
              <a:spcAft>
                <a:spcPts val="0"/>
              </a:spcAft>
              <a:defRPr/>
            </a:pPr>
            <a:r>
              <a:rPr lang="it-IT" dirty="0"/>
              <a:t>A causa della loro visione di sé come emotivamente autosufficienti e degli altri come negativi, questi individui respingono il loro bisogno di stringere amicizia e del contatto con gli altri. </a:t>
            </a:r>
          </a:p>
          <a:p>
            <a:pPr eaLnBrk="1" fontAlgn="auto" hangingPunct="1">
              <a:spcAft>
                <a:spcPts val="0"/>
              </a:spcAft>
              <a:defRPr/>
            </a:pPr>
            <a:r>
              <a:rPr lang="it-IT" b="1" dirty="0"/>
              <a:t>Il disturbo di personalità più caratteristico e il disturbo schizoide di personalità.</a:t>
            </a:r>
          </a:p>
          <a:p>
            <a:pPr eaLnBrk="1" fontAlgn="auto" hangingPunct="1">
              <a:spcAft>
                <a:spcPts val="0"/>
              </a:spcAft>
              <a:defRPr/>
            </a:pPr>
            <a:endParaRPr lang="it-IT" dirty="0"/>
          </a:p>
        </p:txBody>
      </p:sp>
    </p:spTree>
    <p:extLst>
      <p:ext uri="{BB962C8B-B14F-4D97-AF65-F5344CB8AC3E}">
        <p14:creationId xmlns:p14="http://schemas.microsoft.com/office/powerpoint/2010/main" val="6831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534" y="260648"/>
            <a:ext cx="8229600" cy="1143000"/>
          </a:xfrm>
        </p:spPr>
        <p:txBody>
          <a:bodyPr rtlCol="0">
            <a:normAutofit fontScale="90000"/>
          </a:bodyPr>
          <a:lstStyle/>
          <a:p>
            <a:pPr eaLnBrk="1" fontAlgn="auto" hangingPunct="1">
              <a:spcAft>
                <a:spcPts val="0"/>
              </a:spcAft>
              <a:defRPr/>
            </a:pPr>
            <a:r>
              <a:rPr lang="it-IT" b="1" dirty="0"/>
              <a:t>Stile di attaccamento ansioso-evitante. </a:t>
            </a:r>
            <a:endParaRPr lang="it-IT" dirty="0"/>
          </a:p>
        </p:txBody>
      </p:sp>
      <p:sp>
        <p:nvSpPr>
          <p:cNvPr id="3" name="Segnaposto contenuto 2"/>
          <p:cNvSpPr>
            <a:spLocks noGrp="1"/>
          </p:cNvSpPr>
          <p:nvPr>
            <p:ph idx="1"/>
          </p:nvPr>
        </p:nvSpPr>
        <p:spPr>
          <a:xfrm>
            <a:off x="457200" y="1783357"/>
            <a:ext cx="8229600" cy="4525963"/>
          </a:xfrm>
        </p:spPr>
        <p:txBody>
          <a:bodyPr rtlCol="0">
            <a:normAutofit fontScale="92500" lnSpcReduction="10000"/>
          </a:bodyPr>
          <a:lstStyle/>
          <a:p>
            <a:pPr eaLnBrk="1" fontAlgn="auto" hangingPunct="1">
              <a:spcAft>
                <a:spcPts val="0"/>
              </a:spcAft>
              <a:defRPr/>
            </a:pPr>
            <a:r>
              <a:rPr lang="it-IT" dirty="0"/>
              <a:t>Questo stile di attaccamento si caratterizza per una visione di sé negativa e per una considerazione degli altri che oscilla tra il positivo e il negativo. </a:t>
            </a:r>
          </a:p>
          <a:p>
            <a:pPr eaLnBrk="1" fontAlgn="auto" hangingPunct="1">
              <a:spcAft>
                <a:spcPts val="0"/>
              </a:spcAft>
              <a:defRPr/>
            </a:pPr>
            <a:r>
              <a:rPr lang="it-IT" dirty="0"/>
              <a:t>L’</a:t>
            </a:r>
            <a:r>
              <a:rPr lang="it-IT" dirty="0" err="1"/>
              <a:t>evitamento</a:t>
            </a:r>
            <a:r>
              <a:rPr lang="it-IT" dirty="0"/>
              <a:t> mostrato deriva da un lato dal desiderio di piacere agli altri e di essere accettati da essi, mentre dall’altro dalla paura di essere respinti e abbandonati. </a:t>
            </a:r>
          </a:p>
          <a:p>
            <a:pPr eaLnBrk="1" fontAlgn="auto" hangingPunct="1">
              <a:spcAft>
                <a:spcPts val="0"/>
              </a:spcAft>
              <a:defRPr/>
            </a:pPr>
            <a:r>
              <a:rPr lang="it-IT" b="1" dirty="0"/>
              <a:t>Questo stile di attaccamento è all’origine del disturbo evitante di personalità.</a:t>
            </a:r>
          </a:p>
          <a:p>
            <a:pPr eaLnBrk="1" fontAlgn="auto" hangingPunct="1">
              <a:spcAft>
                <a:spcPts val="0"/>
              </a:spcAft>
              <a:defRPr/>
            </a:pPr>
            <a:endParaRPr lang="it-IT" dirty="0"/>
          </a:p>
        </p:txBody>
      </p:sp>
    </p:spTree>
    <p:extLst>
      <p:ext uri="{BB962C8B-B14F-4D97-AF65-F5344CB8AC3E}">
        <p14:creationId xmlns:p14="http://schemas.microsoft.com/office/powerpoint/2010/main" val="4178531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a:t>Stile di attaccamento ansioso-ambivalente. </a:t>
            </a:r>
            <a:endParaRPr lang="it-IT" dirty="0"/>
          </a:p>
        </p:txBody>
      </p:sp>
      <p:sp>
        <p:nvSpPr>
          <p:cNvPr id="3" name="Segnaposto contenuto 2"/>
          <p:cNvSpPr>
            <a:spLocks noGrp="1"/>
          </p:cNvSpPr>
          <p:nvPr>
            <p:ph idx="1"/>
          </p:nvPr>
        </p:nvSpPr>
        <p:spPr/>
        <p:txBody>
          <a:bodyPr rtlCol="0">
            <a:normAutofit fontScale="92500" lnSpcReduction="20000"/>
          </a:bodyPr>
          <a:lstStyle/>
          <a:p>
            <a:pPr eaLnBrk="1" fontAlgn="auto" hangingPunct="1">
              <a:spcAft>
                <a:spcPts val="0"/>
              </a:spcAft>
              <a:defRPr/>
            </a:pPr>
            <a:r>
              <a:rPr lang="it-IT" dirty="0"/>
              <a:t>In questo caso, gli individui hanno una visione degli altri negativa e una considerazione di sé che oscilla tra il positivo e il negativo. </a:t>
            </a:r>
          </a:p>
          <a:p>
            <a:pPr eaLnBrk="1" fontAlgn="auto" hangingPunct="1">
              <a:spcAft>
                <a:spcPts val="0"/>
              </a:spcAft>
              <a:defRPr/>
            </a:pPr>
            <a:r>
              <a:rPr lang="it-IT" dirty="0"/>
              <a:t>Tendono ad avere una considerazione di sé come speciali e meritevoli, ma allo stesso tempo sono ben consapevoli del loro bisogno degli altri, i quali costituiscono potenziali fonti di dolore per loro. Per questo motivo tendono ad usare gli altri, rimanendo distaccati da essi. </a:t>
            </a:r>
          </a:p>
          <a:p>
            <a:pPr eaLnBrk="1" fontAlgn="auto" hangingPunct="1">
              <a:spcAft>
                <a:spcPts val="0"/>
              </a:spcAft>
              <a:defRPr/>
            </a:pPr>
            <a:r>
              <a:rPr lang="it-IT" b="1" dirty="0"/>
              <a:t>Questo stile caratterizza i disturbi antisociale, narcisistico e </a:t>
            </a:r>
            <a:r>
              <a:rPr lang="it-IT" b="1" dirty="0" err="1"/>
              <a:t>schizotipico</a:t>
            </a:r>
            <a:r>
              <a:rPr lang="it-IT" b="1" dirty="0"/>
              <a:t> di personalità.</a:t>
            </a:r>
          </a:p>
          <a:p>
            <a:pPr eaLnBrk="1" fontAlgn="auto" hangingPunct="1">
              <a:spcAft>
                <a:spcPts val="0"/>
              </a:spcAft>
              <a:defRPr/>
            </a:pPr>
            <a:endParaRPr lang="it-IT" dirty="0"/>
          </a:p>
        </p:txBody>
      </p:sp>
    </p:spTree>
    <p:extLst>
      <p:ext uri="{BB962C8B-B14F-4D97-AF65-F5344CB8AC3E}">
        <p14:creationId xmlns:p14="http://schemas.microsoft.com/office/powerpoint/2010/main" val="21087602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b="1" dirty="0"/>
              <a:t>Stile di attaccamento disorganizzato. </a:t>
            </a:r>
            <a:endParaRPr lang="it-IT" dirty="0"/>
          </a:p>
        </p:txBody>
      </p:sp>
      <p:sp>
        <p:nvSpPr>
          <p:cNvPr id="3" name="Segnaposto contenuto 2"/>
          <p:cNvSpPr>
            <a:spLocks noGrp="1"/>
          </p:cNvSpPr>
          <p:nvPr>
            <p:ph idx="1"/>
          </p:nvPr>
        </p:nvSpPr>
        <p:spPr/>
        <p:txBody>
          <a:bodyPr rtlCol="0">
            <a:normAutofit fontScale="77500" lnSpcReduction="20000"/>
          </a:bodyPr>
          <a:lstStyle/>
          <a:p>
            <a:pPr eaLnBrk="1" fontAlgn="auto" hangingPunct="1">
              <a:spcAft>
                <a:spcPts val="0"/>
              </a:spcAft>
              <a:defRPr/>
            </a:pPr>
            <a:r>
              <a:rPr lang="it-IT" dirty="0"/>
              <a:t>Gli individui che presentano uno stile di attaccamento disorganizzato hanno una visione di sé e degli altri oscillante tra il positivo e il negativo. </a:t>
            </a:r>
          </a:p>
          <a:p>
            <a:pPr eaLnBrk="1" fontAlgn="auto" hangingPunct="1">
              <a:spcAft>
                <a:spcPts val="0"/>
              </a:spcAft>
              <a:defRPr/>
            </a:pPr>
            <a:r>
              <a:rPr lang="it-IT" dirty="0"/>
              <a:t>“L’attaccamento disorganizzato si sviluppa a partire dalla ripetuta esperienza di un </a:t>
            </a:r>
            <a:r>
              <a:rPr lang="it-IT" dirty="0" err="1"/>
              <a:t>caregiver</a:t>
            </a:r>
            <a:r>
              <a:rPr lang="it-IT" dirty="0"/>
              <a:t> spaventato o spaventante” (</a:t>
            </a:r>
            <a:r>
              <a:rPr lang="it-IT" dirty="0" err="1"/>
              <a:t>Siegel</a:t>
            </a:r>
            <a:r>
              <a:rPr lang="it-IT" dirty="0"/>
              <a:t>, 1999, p.117). </a:t>
            </a:r>
          </a:p>
          <a:p>
            <a:pPr eaLnBrk="1" fontAlgn="auto" hangingPunct="1">
              <a:spcAft>
                <a:spcPts val="0"/>
              </a:spcAft>
              <a:defRPr/>
            </a:pPr>
            <a:r>
              <a:rPr lang="it-IT" dirty="0"/>
              <a:t>Tale stile di attaccamento è associato alla sintomatologia dissociativa che aumenta la predisposizione al disturbo da stress post-traumatico. </a:t>
            </a:r>
          </a:p>
          <a:p>
            <a:pPr eaLnBrk="1" fontAlgn="auto" hangingPunct="1">
              <a:spcAft>
                <a:spcPts val="0"/>
              </a:spcAft>
              <a:defRPr/>
            </a:pPr>
            <a:r>
              <a:rPr lang="it-IT" b="1" dirty="0"/>
              <a:t>Il disturbo borderline di personalità presenta una struttura di personalità instabile che sembra cambiare nei diversi stili di attaccamento insicuri, creando un profilo disorganizzato. </a:t>
            </a:r>
          </a:p>
          <a:p>
            <a:pPr eaLnBrk="1" fontAlgn="auto" hangingPunct="1">
              <a:spcAft>
                <a:spcPts val="0"/>
              </a:spcAft>
              <a:defRPr/>
            </a:pPr>
            <a:endParaRPr lang="it-IT" dirty="0"/>
          </a:p>
        </p:txBody>
      </p:sp>
    </p:spTree>
    <p:extLst>
      <p:ext uri="{BB962C8B-B14F-4D97-AF65-F5344CB8AC3E}">
        <p14:creationId xmlns:p14="http://schemas.microsoft.com/office/powerpoint/2010/main" val="35479966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endParaRPr lang="it-IT" altLang="it-IT"/>
          </a:p>
        </p:txBody>
      </p:sp>
      <p:sp>
        <p:nvSpPr>
          <p:cNvPr id="40963" name="Segnaposto contenuto 2"/>
          <p:cNvSpPr>
            <a:spLocks noGrp="1"/>
          </p:cNvSpPr>
          <p:nvPr>
            <p:ph idx="1"/>
          </p:nvPr>
        </p:nvSpPr>
        <p:spPr/>
        <p:txBody>
          <a:bodyPr/>
          <a:lstStyle/>
          <a:p>
            <a:r>
              <a:rPr lang="it-IT" altLang="it-IT" sz="5400" dirty="0"/>
              <a:t>Il nostro cervello ha bisogno di emozioni e di problemi da risolvere, se non ce ne sono li andiamo a creare</a:t>
            </a:r>
          </a:p>
        </p:txBody>
      </p:sp>
    </p:spTree>
    <p:extLst>
      <p:ext uri="{BB962C8B-B14F-4D97-AF65-F5344CB8AC3E}">
        <p14:creationId xmlns:p14="http://schemas.microsoft.com/office/powerpoint/2010/main" val="6004427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p:txBody>
          <a:bodyPr/>
          <a:lstStyle/>
          <a:p>
            <a:pPr eaLnBrk="1" hangingPunct="1"/>
            <a:endParaRPr lang="it-IT" altLang="it-IT"/>
          </a:p>
        </p:txBody>
      </p:sp>
      <p:sp>
        <p:nvSpPr>
          <p:cNvPr id="43011" name="Segnaposto contenuto 2"/>
          <p:cNvSpPr>
            <a:spLocks noGrp="1"/>
          </p:cNvSpPr>
          <p:nvPr>
            <p:ph idx="1"/>
          </p:nvPr>
        </p:nvSpPr>
        <p:spPr/>
        <p:txBody>
          <a:bodyPr/>
          <a:lstStyle/>
          <a:p>
            <a:pPr eaLnBrk="1" hangingPunct="1"/>
            <a:r>
              <a:rPr lang="it-IT" altLang="it-IT"/>
              <a:t>I pattern e i tratti temperamentali sono evidenti già alla nascita. </a:t>
            </a:r>
          </a:p>
          <a:p>
            <a:pPr eaLnBrk="1" hangingPunct="1"/>
            <a:r>
              <a:rPr lang="it-IT" altLang="it-IT"/>
              <a:t>Ad esempio è possibile notare che alcuni neonati sono sensibili alla luce e ai suoni, mentre altri no oppure che alcuni sono calmi e tranquilli, mentre altri sono attivi e molto agitati. </a:t>
            </a:r>
          </a:p>
        </p:txBody>
      </p:sp>
    </p:spTree>
    <p:extLst>
      <p:ext uri="{BB962C8B-B14F-4D97-AF65-F5344CB8AC3E}">
        <p14:creationId xmlns:p14="http://schemas.microsoft.com/office/powerpoint/2010/main" val="24235538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p:cNvSpPr>
            <a:spLocks noGrp="1"/>
          </p:cNvSpPr>
          <p:nvPr>
            <p:ph type="title"/>
          </p:nvPr>
        </p:nvSpPr>
        <p:spPr/>
        <p:txBody>
          <a:bodyPr/>
          <a:lstStyle/>
          <a:p>
            <a:pPr eaLnBrk="1" hangingPunct="1"/>
            <a:endParaRPr lang="it-IT" altLang="it-IT"/>
          </a:p>
        </p:txBody>
      </p:sp>
      <p:sp>
        <p:nvSpPr>
          <p:cNvPr id="44035" name="Segnaposto contenuto 2"/>
          <p:cNvSpPr>
            <a:spLocks noGrp="1"/>
          </p:cNvSpPr>
          <p:nvPr>
            <p:ph idx="1"/>
          </p:nvPr>
        </p:nvSpPr>
        <p:spPr/>
        <p:txBody>
          <a:bodyPr/>
          <a:lstStyle/>
          <a:p>
            <a:pPr eaLnBrk="1" hangingPunct="1"/>
            <a:r>
              <a:rPr lang="it-IT" altLang="it-IT"/>
              <a:t>Nei neonati sono stati osservati tre pattern principali di temperamento: </a:t>
            </a:r>
          </a:p>
          <a:p>
            <a:pPr eaLnBrk="1" hangingPunct="1"/>
            <a:r>
              <a:rPr lang="it-IT" altLang="it-IT" i="1"/>
              <a:t>facile </a:t>
            </a:r>
            <a:r>
              <a:rPr lang="it-IT" altLang="it-IT"/>
              <a:t>(bambini che sono generalmente prevedibili e di buon umore), </a:t>
            </a:r>
          </a:p>
          <a:p>
            <a:pPr eaLnBrk="1" hangingPunct="1"/>
            <a:r>
              <a:rPr lang="it-IT" altLang="it-IT" i="1"/>
              <a:t>lento da attivare </a:t>
            </a:r>
            <a:r>
              <a:rPr lang="it-IT" altLang="it-IT"/>
              <a:t>(ha maggiori probabilità di essere lunatico e resistente alle attenzioni)</a:t>
            </a:r>
          </a:p>
          <a:p>
            <a:pPr eaLnBrk="1" hangingPunct="1"/>
            <a:r>
              <a:rPr lang="it-IT" altLang="it-IT" i="1"/>
              <a:t>difficile</a:t>
            </a:r>
            <a:r>
              <a:rPr lang="it-IT" altLang="it-IT"/>
              <a:t> (bambino tipicamente imprevedibile e di cattivo umore) (Thomas &amp; Chess, 1977).</a:t>
            </a:r>
          </a:p>
          <a:p>
            <a:pPr eaLnBrk="1" hangingPunct="1"/>
            <a:endParaRPr lang="it-IT" altLang="it-IT"/>
          </a:p>
        </p:txBody>
      </p:sp>
    </p:spTree>
    <p:extLst>
      <p:ext uri="{BB962C8B-B14F-4D97-AF65-F5344CB8AC3E}">
        <p14:creationId xmlns:p14="http://schemas.microsoft.com/office/powerpoint/2010/main" val="5497359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p:cNvSpPr>
            <a:spLocks noGrp="1"/>
          </p:cNvSpPr>
          <p:nvPr>
            <p:ph type="title"/>
          </p:nvPr>
        </p:nvSpPr>
        <p:spPr/>
        <p:txBody>
          <a:bodyPr/>
          <a:lstStyle/>
          <a:p>
            <a:pPr eaLnBrk="1" hangingPunct="1"/>
            <a:endParaRPr lang="it-IT" altLang="it-IT"/>
          </a:p>
        </p:txBody>
      </p:sp>
      <p:sp>
        <p:nvSpPr>
          <p:cNvPr id="45059" name="Segnaposto contenuto 2"/>
          <p:cNvSpPr>
            <a:spLocks noGrp="1"/>
          </p:cNvSpPr>
          <p:nvPr>
            <p:ph idx="1"/>
          </p:nvPr>
        </p:nvSpPr>
        <p:spPr/>
        <p:txBody>
          <a:bodyPr/>
          <a:lstStyle/>
          <a:p>
            <a:pPr eaLnBrk="1" hangingPunct="1"/>
            <a:r>
              <a:rPr lang="it-IT" altLang="it-IT"/>
              <a:t>l’ottimismo e la solidità degli sforzi sono più comuni negli adulti con temperamento facile</a:t>
            </a:r>
          </a:p>
          <a:p>
            <a:pPr eaLnBrk="1" hangingPunct="1"/>
            <a:r>
              <a:rPr lang="it-IT" altLang="it-IT"/>
              <a:t>le negatività e la sospettosità sono generalmente associati ad un temperamento difficile. </a:t>
            </a:r>
          </a:p>
          <a:p>
            <a:pPr eaLnBrk="1" hangingPunct="1"/>
            <a:r>
              <a:rPr lang="it-IT" altLang="it-IT"/>
              <a:t>La passività e la dipendenza, infine, sono associati al temperamento lento da attivare. </a:t>
            </a:r>
          </a:p>
          <a:p>
            <a:pPr eaLnBrk="1" hangingPunct="1"/>
            <a:endParaRPr lang="it-IT" altLang="it-IT"/>
          </a:p>
        </p:txBody>
      </p:sp>
    </p:spTree>
    <p:extLst>
      <p:ext uri="{BB962C8B-B14F-4D97-AF65-F5344CB8AC3E}">
        <p14:creationId xmlns:p14="http://schemas.microsoft.com/office/powerpoint/2010/main" val="1350900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a:t>questi pazienti non credono neppure che sia possibile cambiare. Spesso anzi ritengono che il loro sia l'unico modo ragionevole d'essere, di pensare e di reagire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p:txBody>
          <a:bodyPr/>
          <a:lstStyle/>
          <a:p>
            <a:pPr eaLnBrk="1" hangingPunct="1"/>
            <a:endParaRPr lang="it-IT" altLang="it-IT"/>
          </a:p>
        </p:txBody>
      </p:sp>
      <p:sp>
        <p:nvSpPr>
          <p:cNvPr id="46083" name="Segnaposto contenuto 2"/>
          <p:cNvSpPr>
            <a:spLocks noGrp="1"/>
          </p:cNvSpPr>
          <p:nvPr>
            <p:ph idx="1"/>
          </p:nvPr>
        </p:nvSpPr>
        <p:spPr/>
        <p:txBody>
          <a:bodyPr/>
          <a:lstStyle/>
          <a:p>
            <a:pPr eaLnBrk="1" hangingPunct="1"/>
            <a:r>
              <a:rPr lang="it-IT" altLang="it-IT"/>
              <a:t>Negli adulti sono stati identificati molti altri tratti temperamentali, quali, l’impulsività, l’irritabilità, l’ipersensibilità alle stimolazioni, la reattività, la labilità emotiva, l’inibizione, la capacità di riflessione, la repressione umorale, ipervigilanza e intensità.</a:t>
            </a:r>
          </a:p>
        </p:txBody>
      </p:sp>
    </p:spTree>
    <p:extLst>
      <p:ext uri="{BB962C8B-B14F-4D97-AF65-F5344CB8AC3E}">
        <p14:creationId xmlns:p14="http://schemas.microsoft.com/office/powerpoint/2010/main" val="39747937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p:cNvSpPr>
            <a:spLocks noGrp="1"/>
          </p:cNvSpPr>
          <p:nvPr>
            <p:ph type="title"/>
          </p:nvPr>
        </p:nvSpPr>
        <p:spPr/>
        <p:txBody>
          <a:bodyPr/>
          <a:lstStyle/>
          <a:p>
            <a:pPr eaLnBrk="1" hangingPunct="1"/>
            <a:endParaRPr lang="it-IT" altLang="it-IT"/>
          </a:p>
        </p:txBody>
      </p:sp>
      <p:sp>
        <p:nvSpPr>
          <p:cNvPr id="47107" name="Segnaposto contenuto 2"/>
          <p:cNvSpPr>
            <a:spLocks noGrp="1"/>
          </p:cNvSpPr>
          <p:nvPr>
            <p:ph idx="1"/>
          </p:nvPr>
        </p:nvSpPr>
        <p:spPr/>
        <p:txBody>
          <a:bodyPr/>
          <a:lstStyle/>
          <a:p>
            <a:pPr eaLnBrk="1" hangingPunct="1"/>
            <a:r>
              <a:rPr lang="it-IT" altLang="it-IT"/>
              <a:t>Una storia infantile di trascuratezza e di abusi verbali, emotivi, fisici e/o sessuali ha un impatto significativo sul funzionamento dell’adulto. </a:t>
            </a:r>
          </a:p>
          <a:p>
            <a:pPr eaLnBrk="1" hangingPunct="1"/>
            <a:r>
              <a:rPr lang="it-IT" altLang="it-IT"/>
              <a:t>l’abuso emotivo nell’infanzia è associato al disturbo borderline di personalità </a:t>
            </a:r>
          </a:p>
        </p:txBody>
      </p:sp>
    </p:spTree>
    <p:extLst>
      <p:ext uri="{BB962C8B-B14F-4D97-AF65-F5344CB8AC3E}">
        <p14:creationId xmlns:p14="http://schemas.microsoft.com/office/powerpoint/2010/main" val="7717552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p:cNvSpPr>
            <a:spLocks noGrp="1"/>
          </p:cNvSpPr>
          <p:nvPr>
            <p:ph type="title"/>
          </p:nvPr>
        </p:nvSpPr>
        <p:spPr/>
        <p:txBody>
          <a:bodyPr/>
          <a:lstStyle/>
          <a:p>
            <a:pPr eaLnBrk="1" hangingPunct="1"/>
            <a:endParaRPr lang="it-IT" altLang="it-IT"/>
          </a:p>
        </p:txBody>
      </p:sp>
      <p:sp>
        <p:nvSpPr>
          <p:cNvPr id="48131" name="Segnaposto contenuto 2"/>
          <p:cNvSpPr>
            <a:spLocks noGrp="1"/>
          </p:cNvSpPr>
          <p:nvPr>
            <p:ph idx="1"/>
          </p:nvPr>
        </p:nvSpPr>
        <p:spPr/>
        <p:txBody>
          <a:bodyPr/>
          <a:lstStyle/>
          <a:p>
            <a:pPr eaLnBrk="1" hangingPunct="1"/>
            <a:r>
              <a:rPr lang="it-IT" altLang="it-IT"/>
              <a:t>come la terapia comportamentale-dialettica (Linehan, 1993a) hanno enfatizzato questo percorso traumatico. Questi approcci scoraggiano l’utilizzo di interventi esplorativi, che potrebbero portare ad una regressione, a favore di metodi supportivi o di altri non regressivi.</a:t>
            </a:r>
          </a:p>
        </p:txBody>
      </p:sp>
    </p:spTree>
    <p:extLst>
      <p:ext uri="{BB962C8B-B14F-4D97-AF65-F5344CB8AC3E}">
        <p14:creationId xmlns:p14="http://schemas.microsoft.com/office/powerpoint/2010/main" val="25352855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pPr eaLnBrk="1" hangingPunct="1"/>
            <a:endParaRPr lang="it-IT" altLang="it-IT"/>
          </a:p>
        </p:txBody>
      </p:sp>
      <p:sp>
        <p:nvSpPr>
          <p:cNvPr id="49155" name="Segnaposto contenuto 2"/>
          <p:cNvSpPr>
            <a:spLocks noGrp="1"/>
          </p:cNvSpPr>
          <p:nvPr>
            <p:ph idx="1"/>
          </p:nvPr>
        </p:nvSpPr>
        <p:spPr/>
        <p:txBody>
          <a:bodyPr/>
          <a:lstStyle/>
          <a:p>
            <a:pPr eaLnBrk="1" hangingPunct="1"/>
            <a:r>
              <a:rPr lang="it-IT" altLang="it-IT"/>
              <a:t>la negligenza emotiva nell’infanzia era inoltre predittiva per lo sviluppo del disturbo schizoide di personalità. </a:t>
            </a:r>
          </a:p>
          <a:p>
            <a:pPr eaLnBrk="1" hangingPunct="1"/>
            <a:r>
              <a:rPr lang="it-IT" altLang="it-IT"/>
              <a:t>Bernstein (2002) indica che storie infantili di </a:t>
            </a:r>
            <a:r>
              <a:rPr lang="it-IT" altLang="it-IT" i="1"/>
              <a:t>grave</a:t>
            </a:r>
            <a:r>
              <a:rPr lang="it-IT" altLang="it-IT"/>
              <a:t> abuso emotivo si ritrovano in adulti con diagnosi di disturbo borderline, narcisistico, antisociale schizoide e paranoide di personalità; </a:t>
            </a:r>
          </a:p>
        </p:txBody>
      </p:sp>
    </p:spTree>
    <p:extLst>
      <p:ext uri="{BB962C8B-B14F-4D97-AF65-F5344CB8AC3E}">
        <p14:creationId xmlns:p14="http://schemas.microsoft.com/office/powerpoint/2010/main" val="25461410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p:cNvSpPr>
            <a:spLocks noGrp="1"/>
          </p:cNvSpPr>
          <p:nvPr>
            <p:ph type="title"/>
          </p:nvPr>
        </p:nvSpPr>
        <p:spPr/>
        <p:txBody>
          <a:bodyPr/>
          <a:lstStyle/>
          <a:p>
            <a:pPr eaLnBrk="1" hangingPunct="1"/>
            <a:endParaRPr lang="it-IT" altLang="it-IT"/>
          </a:p>
        </p:txBody>
      </p:sp>
      <p:sp>
        <p:nvSpPr>
          <p:cNvPr id="50179" name="Segnaposto contenuto 2"/>
          <p:cNvSpPr>
            <a:spLocks noGrp="1"/>
          </p:cNvSpPr>
          <p:nvPr>
            <p:ph idx="1"/>
          </p:nvPr>
        </p:nvSpPr>
        <p:spPr/>
        <p:txBody>
          <a:bodyPr/>
          <a:lstStyle/>
          <a:p>
            <a:pPr eaLnBrk="1" hangingPunct="1"/>
            <a:r>
              <a:rPr lang="it-IT" altLang="it-IT"/>
              <a:t>un abuso da </a:t>
            </a:r>
            <a:r>
              <a:rPr lang="it-IT" altLang="it-IT" i="1"/>
              <a:t>moderato a grave</a:t>
            </a:r>
            <a:r>
              <a:rPr lang="it-IT" altLang="it-IT"/>
              <a:t> si ritrova nei disturbi ossessivo-compulsivo e istrionico di personalità; mentre un livello </a:t>
            </a:r>
            <a:r>
              <a:rPr lang="it-IT" altLang="it-IT" i="1"/>
              <a:t>moderato</a:t>
            </a:r>
            <a:r>
              <a:rPr lang="it-IT" altLang="it-IT"/>
              <a:t> è presente nei disturbi evitante e dipendente di personalità.  </a:t>
            </a:r>
          </a:p>
          <a:p>
            <a:pPr eaLnBrk="1" hangingPunct="1"/>
            <a:r>
              <a:rPr lang="it-IT" altLang="it-IT"/>
              <a:t>Alla gravità dell’abuso fa riscontro la scarsa trattabilità del disturbo</a:t>
            </a:r>
          </a:p>
        </p:txBody>
      </p:sp>
    </p:spTree>
    <p:extLst>
      <p:ext uri="{BB962C8B-B14F-4D97-AF65-F5344CB8AC3E}">
        <p14:creationId xmlns:p14="http://schemas.microsoft.com/office/powerpoint/2010/main" val="22000109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lstStyle/>
          <a:p>
            <a:pPr eaLnBrk="1" hangingPunct="1"/>
            <a:endParaRPr lang="it-IT" altLang="it-IT"/>
          </a:p>
        </p:txBody>
      </p:sp>
      <p:sp>
        <p:nvSpPr>
          <p:cNvPr id="51203" name="Segnaposto contenuto 2"/>
          <p:cNvSpPr>
            <a:spLocks noGrp="1"/>
          </p:cNvSpPr>
          <p:nvPr>
            <p:ph idx="1"/>
          </p:nvPr>
        </p:nvSpPr>
        <p:spPr/>
        <p:txBody>
          <a:bodyPr/>
          <a:lstStyle/>
          <a:p>
            <a:pPr eaLnBrk="1" hangingPunct="1"/>
            <a:r>
              <a:rPr lang="it-IT" altLang="it-IT"/>
              <a:t>i clienti che non hanno subito traumi, ma che piuttosto sono stati feriti nei loro sforzi di soddisfare i propri bisogni tendono a rispondere ad un maggior numero di interventi terapeutici. </a:t>
            </a:r>
          </a:p>
        </p:txBody>
      </p:sp>
    </p:spTree>
    <p:extLst>
      <p:ext uri="{BB962C8B-B14F-4D97-AF65-F5344CB8AC3E}">
        <p14:creationId xmlns:p14="http://schemas.microsoft.com/office/powerpoint/2010/main" val="31363953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endParaRPr lang="it-IT" altLang="it-IT"/>
          </a:p>
        </p:txBody>
      </p:sp>
      <p:sp>
        <p:nvSpPr>
          <p:cNvPr id="52227" name="Segnaposto contenuto 2"/>
          <p:cNvSpPr>
            <a:spLocks noGrp="1"/>
          </p:cNvSpPr>
          <p:nvPr>
            <p:ph idx="1"/>
          </p:nvPr>
        </p:nvSpPr>
        <p:spPr/>
        <p:txBody>
          <a:bodyPr/>
          <a:lstStyle/>
          <a:p>
            <a:r>
              <a:rPr lang="it-IT" altLang="it-IT"/>
              <a:t>Rischio di indurre falsi ricordi insistendo sulla più che probabile presenza di abusi nella storia di una borderline.</a:t>
            </a:r>
          </a:p>
        </p:txBody>
      </p:sp>
    </p:spTree>
    <p:extLst>
      <p:ext uri="{BB962C8B-B14F-4D97-AF65-F5344CB8AC3E}">
        <p14:creationId xmlns:p14="http://schemas.microsoft.com/office/powerpoint/2010/main" val="17837274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olo 1"/>
          <p:cNvSpPr>
            <a:spLocks noGrp="1"/>
          </p:cNvSpPr>
          <p:nvPr>
            <p:ph type="title"/>
          </p:nvPr>
        </p:nvSpPr>
        <p:spPr/>
        <p:txBody>
          <a:bodyPr/>
          <a:lstStyle/>
          <a:p>
            <a:pPr eaLnBrk="1" hangingPunct="1"/>
            <a:endParaRPr lang="it-IT" altLang="it-IT"/>
          </a:p>
        </p:txBody>
      </p:sp>
      <p:sp>
        <p:nvSpPr>
          <p:cNvPr id="59395" name="Segnaposto contenuto 2"/>
          <p:cNvSpPr>
            <a:spLocks noGrp="1"/>
          </p:cNvSpPr>
          <p:nvPr>
            <p:ph idx="1"/>
          </p:nvPr>
        </p:nvSpPr>
        <p:spPr/>
        <p:txBody>
          <a:bodyPr/>
          <a:lstStyle/>
          <a:p>
            <a:pPr eaLnBrk="1" hangingPunct="1"/>
            <a:r>
              <a:rPr lang="it-IT" altLang="it-IT" dirty="0"/>
              <a:t>Nel trattamento dei disturbi di personalità vengono utilizzate strategie sia top-down che bottom-up soprattutto riguardo ai tentativi di normalizzare l’espressione di tratti di personalità disadattivi tramite interventi comportamentali o l’utilizzo di farmaci psicotropi (Fawcett, 2002).</a:t>
            </a:r>
          </a:p>
        </p:txBody>
      </p:sp>
    </p:spTree>
    <p:extLst>
      <p:ext uri="{BB962C8B-B14F-4D97-AF65-F5344CB8AC3E}">
        <p14:creationId xmlns:p14="http://schemas.microsoft.com/office/powerpoint/2010/main" val="16295829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1"/>
          <p:cNvSpPr>
            <a:spLocks noGrp="1"/>
          </p:cNvSpPr>
          <p:nvPr>
            <p:ph type="title"/>
          </p:nvPr>
        </p:nvSpPr>
        <p:spPr/>
        <p:txBody>
          <a:bodyPr/>
          <a:lstStyle/>
          <a:p>
            <a:pPr eaLnBrk="1" hangingPunct="1"/>
            <a:endParaRPr lang="it-IT" altLang="it-IT"/>
          </a:p>
        </p:txBody>
      </p:sp>
      <p:sp>
        <p:nvSpPr>
          <p:cNvPr id="60419" name="Segnaposto contenuto 2"/>
          <p:cNvSpPr>
            <a:spLocks noGrp="1"/>
          </p:cNvSpPr>
          <p:nvPr>
            <p:ph idx="1"/>
          </p:nvPr>
        </p:nvSpPr>
        <p:spPr/>
        <p:txBody>
          <a:bodyPr/>
          <a:lstStyle/>
          <a:p>
            <a:pPr eaLnBrk="1" hangingPunct="1"/>
            <a:r>
              <a:rPr lang="it-IT" altLang="it-IT"/>
              <a:t>Con il termine top-down ci si riferisce ai trattamenti che sono primariamente focalizzati sulle strutture corticali e sui tratti neurali (top), i quali possono poi influenzare i circuiti subcorticali come il sistema limbico (down). Al contrario con bottom-up ci si riferisce ai trattamenti che partono dal sistema limbico che poi produrrà dei cambiamenti nel circuito corticale</a:t>
            </a:r>
          </a:p>
        </p:txBody>
      </p:sp>
    </p:spTree>
    <p:extLst>
      <p:ext uri="{BB962C8B-B14F-4D97-AF65-F5344CB8AC3E}">
        <p14:creationId xmlns:p14="http://schemas.microsoft.com/office/powerpoint/2010/main" val="2729516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personalità appendice 3 DSM5</a:t>
            </a:r>
          </a:p>
        </p:txBody>
      </p:sp>
      <p:sp>
        <p:nvSpPr>
          <p:cNvPr id="3" name="Sottotitolo 2"/>
          <p:cNvSpPr>
            <a:spLocks noGrp="1"/>
          </p:cNvSpPr>
          <p:nvPr>
            <p:ph type="subTitle" idx="1"/>
          </p:nvPr>
        </p:nvSpPr>
        <p:spPr/>
        <p:txBody>
          <a:bodyPr/>
          <a:lstStyle/>
          <a:p>
            <a:r>
              <a:rPr lang="it-IT" dirty="0"/>
              <a:t>rovetto</a:t>
            </a:r>
          </a:p>
        </p:txBody>
      </p:sp>
    </p:spTree>
    <p:extLst>
      <p:ext uri="{BB962C8B-B14F-4D97-AF65-F5344CB8AC3E}">
        <p14:creationId xmlns:p14="http://schemas.microsoft.com/office/powerpoint/2010/main" val="2264286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queste ragioni spesso mostrano una tendenza ad evitare la psicoterapia, ed arrivano in terapia perché inviati dal giudice o spinti dalla famiglia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Sistema alternativo di classificazione dei disturbi di personalità</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Precedente sistema era categoriale, differenze qualitative. A lungo criticato per la scarsa attenzione data al vissuto soggettivo e frequenti </a:t>
            </a:r>
            <a:r>
              <a:rPr lang="it-IT" dirty="0" err="1"/>
              <a:t>codiagnosi</a:t>
            </a:r>
            <a:endParaRPr lang="it-IT" dirty="0"/>
          </a:p>
          <a:p>
            <a:r>
              <a:rPr lang="it-IT" dirty="0"/>
              <a:t>Sistema alternativo si rifà a Modello dimensionale la personalità è vista come un insieme di tratti disposti lungo un continuum e la patologia è valutata in modo quantitativo. Un problema è quello di considerare la somma di singoli tratti come equivalente all’insieme. Compromissioni del funzionamento della personalità</a:t>
            </a:r>
          </a:p>
          <a:p>
            <a:endParaRPr lang="it-IT" dirty="0"/>
          </a:p>
        </p:txBody>
      </p:sp>
    </p:spTree>
    <p:extLst>
      <p:ext uri="{BB962C8B-B14F-4D97-AF65-F5344CB8AC3E}">
        <p14:creationId xmlns:p14="http://schemas.microsoft.com/office/powerpoint/2010/main" val="37722511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r>
              <a:rPr lang="it-IT" sz="2400" dirty="0"/>
              <a:t>La diagnostica attualmente utilizzata per definire i disturbi di personalità resta immutata o quasi rispetto al DSM IV TR, ma nella ultima parte del libro si anticipa un nuovo modello di concettualizzazione di tali disturbi.</a:t>
            </a:r>
          </a:p>
          <a:p>
            <a:r>
              <a:rPr lang="it-IT" sz="2400" dirty="0"/>
              <a:t>Tale proposta deriva dalla constatazione che ogni paziente con disturbo di personalità in effetti presenta anche altri concomitanti disturbi di personalità, la diagnosi quindi non è precisa e mostra eccessivi spazi di sovrapposizione. </a:t>
            </a:r>
          </a:p>
          <a:p>
            <a:r>
              <a:rPr lang="it-IT" sz="2400" dirty="0"/>
              <a:t>Alcuni pazienti manifestano disturbi di personalità difficilmente inquadrabili con i sistemi tradizionali.</a:t>
            </a:r>
          </a:p>
        </p:txBody>
      </p:sp>
      <p:sp>
        <p:nvSpPr>
          <p:cNvPr id="3" name="Titolo 2"/>
          <p:cNvSpPr>
            <a:spLocks noGrp="1"/>
          </p:cNvSpPr>
          <p:nvPr>
            <p:ph type="title"/>
          </p:nvPr>
        </p:nvSpPr>
        <p:spPr>
          <a:xfrm>
            <a:off x="1485900" y="260648"/>
            <a:ext cx="6193653" cy="1584176"/>
          </a:xfrm>
        </p:spPr>
        <p:txBody>
          <a:bodyPr>
            <a:noAutofit/>
          </a:bodyPr>
          <a:lstStyle/>
          <a:p>
            <a:r>
              <a:rPr lang="it-IT" sz="2400" b="1" dirty="0"/>
              <a:t>Il modello alternativo di diagnosi dei disturbi di personalità proposto dal DSM 5</a:t>
            </a:r>
          </a:p>
        </p:txBody>
      </p:sp>
    </p:spTree>
    <p:extLst>
      <p:ext uri="{BB962C8B-B14F-4D97-AF65-F5344CB8AC3E}">
        <p14:creationId xmlns:p14="http://schemas.microsoft.com/office/powerpoint/2010/main" val="26671878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diagnosi secondo i criteri tradizionali posta da diversi osservatori sullo stesso caso non sempre coincide.</a:t>
            </a:r>
          </a:p>
          <a:p>
            <a:r>
              <a:rPr lang="it-IT" sz="2400" dirty="0"/>
              <a:t>Molti disturbi Asse 1 si presentano con sintomi simili a quelli che caratterizzano disturbi di asse 2</a:t>
            </a:r>
          </a:p>
          <a:p>
            <a:r>
              <a:rPr lang="it-IT" sz="2400" dirty="0"/>
              <a:t>Spesso dalla osservazione di alcuni tratti patologici di personalità il clinico arriva ad improprie diagnosi di disturbi di personalità</a:t>
            </a:r>
          </a:p>
          <a:p>
            <a:r>
              <a:rPr lang="it-IT" sz="2400" dirty="0"/>
              <a:t>Data la imprecisione delle definizioni dei disturbi di personalità si arriva ad un eccesso di diagnosi di disturbo NAS (non altrimenti specificato)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6701003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nuovo sistema proposto si basa sulla analisi </a:t>
            </a:r>
            <a:r>
              <a:rPr lang="it-IT" sz="2000" b="1" dirty="0"/>
              <a:t>del funzionamento della personalità</a:t>
            </a:r>
            <a:r>
              <a:rPr lang="it-IT" sz="2000" dirty="0"/>
              <a:t> e sulla messa in luce </a:t>
            </a:r>
            <a:r>
              <a:rPr lang="it-IT" sz="2000" b="1" dirty="0"/>
              <a:t>di tratti (patologici) di personalità</a:t>
            </a:r>
            <a:r>
              <a:rPr lang="it-IT" sz="2000" dirty="0"/>
              <a:t>.</a:t>
            </a:r>
          </a:p>
          <a:p>
            <a:r>
              <a:rPr lang="it-IT" sz="2000" dirty="0"/>
              <a:t>Col nuovo sistema si possono identificare </a:t>
            </a:r>
            <a:r>
              <a:rPr lang="it-IT" sz="2000" b="1" dirty="0"/>
              <a:t>disturbi di personalità antisociale, evitante, borderline narcisistico, ossessivo compulsivo e </a:t>
            </a:r>
            <a:r>
              <a:rPr lang="it-IT" sz="2000" b="1" dirty="0" err="1"/>
              <a:t>schizotipico</a:t>
            </a:r>
            <a:r>
              <a:rPr lang="it-IT" sz="2000" b="1" dirty="0"/>
              <a:t>.</a:t>
            </a:r>
            <a:r>
              <a:rPr lang="it-IT" sz="2000" dirty="0"/>
              <a:t> </a:t>
            </a:r>
          </a:p>
          <a:p>
            <a:r>
              <a:rPr lang="it-IT" sz="2000" dirty="0"/>
              <a:t>Il nuovo sistema prevede inoltre modalità per effettuare diagnosi di disturbi di personalità basandosi sulla presenza di specifici tratti patologici o di combinazione di essi.</a:t>
            </a:r>
          </a:p>
          <a:p>
            <a:r>
              <a:rPr lang="it-IT" sz="2000" dirty="0"/>
              <a:t>Qualora si identifichi un disturbo di personalità caratterizzato dalla presenza di alcuni tratti, invece di ricorrere alla dizione NAS col nuovo sistema si preferisce definirlo Disturbo di Personalità Tratto Specificato (PDTS) indicando il tratto di personalità che maggiormente caratterizza il quadro patologico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2329793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normAutofit fontScale="90000"/>
          </a:bodyPr>
          <a:lstStyle/>
          <a:p>
            <a:pPr eaLnBrk="1" hangingPunct="1"/>
            <a:r>
              <a:rPr lang="it-IT" altLang="it-IT" dirty="0"/>
              <a:t>Criteri generali DSM5 per la definizione dei disturbi di Personalità</a:t>
            </a:r>
          </a:p>
        </p:txBody>
      </p:sp>
      <p:sp>
        <p:nvSpPr>
          <p:cNvPr id="51203" name="Segnaposto contenuto 2"/>
          <p:cNvSpPr>
            <a:spLocks noGrp="1"/>
          </p:cNvSpPr>
          <p:nvPr>
            <p:ph idx="1"/>
          </p:nvPr>
        </p:nvSpPr>
        <p:spPr/>
        <p:txBody>
          <a:bodyPr>
            <a:normAutofit fontScale="92500" lnSpcReduction="10000"/>
          </a:bodyPr>
          <a:lstStyle/>
          <a:p>
            <a:pPr algn="just" eaLnBrk="1" hangingPunct="1">
              <a:lnSpc>
                <a:spcPct val="90000"/>
              </a:lnSpc>
              <a:buFont typeface="Symbol" pitchFamily="18" charset="2"/>
              <a:buChar char=""/>
            </a:pPr>
            <a:r>
              <a:rPr lang="en-US" altLang="it-IT" dirty="0"/>
              <a:t>A. </a:t>
            </a:r>
            <a:r>
              <a:rPr lang="it-IT" altLang="it-IT" dirty="0">
                <a:latin typeface="Times New Roman" pitchFamily="18" charset="0"/>
                <a:ea typeface="Calibri" pitchFamily="34" charset="0"/>
                <a:cs typeface="Times New Roman" pitchFamily="18" charset="0"/>
              </a:rPr>
              <a:t>Menomazioni significative nel sé (identità o auto-direzione) e nel funzionamento interpersonale  (empatia o intimità).</a:t>
            </a:r>
            <a:endParaRPr lang="en-US" altLang="it-IT" dirty="0"/>
          </a:p>
          <a:p>
            <a:pPr eaLnBrk="1" hangingPunct="1">
              <a:lnSpc>
                <a:spcPct val="90000"/>
              </a:lnSpc>
            </a:pPr>
            <a:r>
              <a:rPr lang="en-US" altLang="it-IT" dirty="0"/>
              <a:t>B. </a:t>
            </a:r>
            <a:r>
              <a:rPr lang="it-IT" altLang="it-IT" dirty="0">
                <a:latin typeface="Times New Roman" pitchFamily="18" charset="0"/>
                <a:ea typeface="Calibri" pitchFamily="34" charset="0"/>
                <a:cs typeface="Calibri" pitchFamily="34" charset="0"/>
              </a:rPr>
              <a:t>Uno o più domini di tratto patologici di personalità o sfaccettature del tratto.</a:t>
            </a:r>
            <a:endParaRPr lang="en-US" altLang="it-IT" dirty="0"/>
          </a:p>
          <a:p>
            <a:pPr algn="just">
              <a:lnSpc>
                <a:spcPct val="90000"/>
              </a:lnSpc>
              <a:buFont typeface="Symbol" pitchFamily="18" charset="2"/>
              <a:buChar char=""/>
            </a:pPr>
            <a:r>
              <a:rPr lang="en-US" altLang="it-IT" dirty="0"/>
              <a:t>C. </a:t>
            </a:r>
            <a:r>
              <a:rPr lang="it-IT" altLang="it-IT" dirty="0">
                <a:latin typeface="Times New Roman" pitchFamily="18" charset="0"/>
                <a:ea typeface="Calibri" pitchFamily="34" charset="0"/>
                <a:cs typeface="Calibri" pitchFamily="34" charset="0"/>
              </a:rPr>
              <a:t>I disturbi nel funzionamento della personalità e nell'espressione di tratto della personalità dell'individuo sono relativamente stabili nel tempo e coerenti nelle situazioni</a:t>
            </a:r>
            <a:r>
              <a:rPr lang="it-IT" dirty="0"/>
              <a:t> ed hanno origine per lo meno nella adolescenza o nella primissima età adulta.</a:t>
            </a:r>
          </a:p>
          <a:p>
            <a:pPr algn="just" eaLnBrk="1" hangingPunct="1">
              <a:lnSpc>
                <a:spcPct val="90000"/>
              </a:lnSpc>
              <a:buFont typeface="Symbol" pitchFamily="18" charset="2"/>
              <a:buChar char=""/>
            </a:pPr>
            <a:endParaRPr lang="it-IT" altLang="it-IT" dirty="0">
              <a:ea typeface="Calibri" pitchFamily="34" charset="0"/>
              <a:cs typeface="Calibri" pitchFamily="34" charset="0"/>
            </a:endParaRPr>
          </a:p>
          <a:p>
            <a:pPr eaLnBrk="1" hangingPunct="1">
              <a:lnSpc>
                <a:spcPct val="90000"/>
              </a:lnSpc>
            </a:pPr>
            <a:endParaRPr lang="it-IT" altLang="it-IT" dirty="0"/>
          </a:p>
          <a:p>
            <a:pPr eaLnBrk="1" hangingPunct="1">
              <a:lnSpc>
                <a:spcPct val="90000"/>
              </a:lnSpc>
            </a:pPr>
            <a:endParaRPr lang="it-IT" altLang="it-IT" dirty="0"/>
          </a:p>
        </p:txBody>
      </p:sp>
    </p:spTree>
    <p:extLst>
      <p:ext uri="{BB962C8B-B14F-4D97-AF65-F5344CB8AC3E}">
        <p14:creationId xmlns:p14="http://schemas.microsoft.com/office/powerpoint/2010/main" val="29961376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pPr eaLnBrk="1" hangingPunct="1"/>
            <a:endParaRPr lang="it-IT" altLang="it-IT"/>
          </a:p>
        </p:txBody>
      </p:sp>
      <p:sp>
        <p:nvSpPr>
          <p:cNvPr id="52227" name="Segnaposto contenuto 2"/>
          <p:cNvSpPr>
            <a:spLocks noGrp="1"/>
          </p:cNvSpPr>
          <p:nvPr>
            <p:ph idx="1"/>
          </p:nvPr>
        </p:nvSpPr>
        <p:spPr/>
        <p:txBody>
          <a:bodyPr/>
          <a:lstStyle/>
          <a:p>
            <a:pPr eaLnBrk="1" hangingPunct="1">
              <a:lnSpc>
                <a:spcPct val="90000"/>
              </a:lnSpc>
            </a:pPr>
            <a:r>
              <a:rPr lang="en-US" altLang="it-IT" sz="2800" dirty="0"/>
              <a:t>D. </a:t>
            </a:r>
            <a:r>
              <a:rPr lang="it-IT" altLang="it-IT" sz="2800" dirty="0">
                <a:latin typeface="Times New Roman" pitchFamily="18" charset="0"/>
                <a:ea typeface="Calibri" pitchFamily="34" charset="0"/>
                <a:cs typeface="Calibri" pitchFamily="34" charset="0"/>
              </a:rPr>
              <a:t>Il deficit nel funzionamento della personalità e nell'espressione del tratto individuale della personalità non sono meglio compresi come normativi per la fase inerente allo sviluppo o l'ambiente socioculturale dell'individuo.</a:t>
            </a:r>
            <a:endParaRPr lang="it-IT" altLang="it-IT" sz="2800" dirty="0"/>
          </a:p>
          <a:p>
            <a:pPr eaLnBrk="1" hangingPunct="1">
              <a:lnSpc>
                <a:spcPct val="90000"/>
              </a:lnSpc>
            </a:pPr>
            <a:r>
              <a:rPr lang="en-US" altLang="it-IT" sz="2800" dirty="0"/>
              <a:t>E. </a:t>
            </a:r>
            <a:r>
              <a:rPr lang="it-IT" altLang="it-IT" sz="2800" dirty="0">
                <a:latin typeface="Times New Roman" pitchFamily="18" charset="0"/>
                <a:ea typeface="Calibri" pitchFamily="34" charset="0"/>
                <a:cs typeface="Calibri" pitchFamily="34" charset="0"/>
              </a:rPr>
              <a:t>I danni nel funzionamento della personalità e nell'espressione del tratto individuale della personalità non sono solamente dovuti agli effetti fisiologici diretti di una sostanza (per esempio, abuso di droghe, farmaci) o di una condizione medica generale (per esempio, grave trauma cranico)</a:t>
            </a:r>
            <a:r>
              <a:rPr lang="it-IT" altLang="it-IT" sz="2025" dirty="0">
                <a:latin typeface="Times New Roman" pitchFamily="18" charset="0"/>
                <a:ea typeface="Calibri" pitchFamily="34" charset="0"/>
                <a:cs typeface="Calibri" pitchFamily="34" charset="0"/>
              </a:rPr>
              <a:t>.</a:t>
            </a:r>
            <a:endParaRPr lang="it-IT" altLang="it-IT" sz="2025" dirty="0"/>
          </a:p>
        </p:txBody>
      </p:sp>
    </p:spTree>
    <p:extLst>
      <p:ext uri="{BB962C8B-B14F-4D97-AF65-F5344CB8AC3E}">
        <p14:creationId xmlns:p14="http://schemas.microsoft.com/office/powerpoint/2010/main" val="3505154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la diagnosi occorre valutazione del livello di </a:t>
            </a:r>
            <a:r>
              <a:rPr lang="it-IT" b="1" dirty="0"/>
              <a:t>alterazione del funzionamento della personalità </a:t>
            </a:r>
            <a:r>
              <a:rPr lang="it-IT" dirty="0"/>
              <a:t>ed una </a:t>
            </a:r>
            <a:r>
              <a:rPr lang="it-IT" b="1" dirty="0"/>
              <a:t>valutazione dei tratti (patologici)</a:t>
            </a:r>
            <a:r>
              <a:rPr lang="it-IT" dirty="0"/>
              <a:t> di personalità</a:t>
            </a:r>
          </a:p>
          <a:p>
            <a:endParaRPr lang="it-IT" dirty="0"/>
          </a:p>
          <a:p>
            <a:r>
              <a:rPr lang="it-IT" dirty="0"/>
              <a:t>Livello di funzionamento di personalità</a:t>
            </a:r>
          </a:p>
          <a:p>
            <a:r>
              <a:rPr lang="it-IT" dirty="0"/>
              <a:t>I disturbi riguardano il sé e gli aspetti interpersonali</a:t>
            </a:r>
          </a:p>
        </p:txBody>
      </p:sp>
      <p:sp>
        <p:nvSpPr>
          <p:cNvPr id="3" name="Titolo 2"/>
          <p:cNvSpPr>
            <a:spLocks noGrp="1"/>
          </p:cNvSpPr>
          <p:nvPr>
            <p:ph type="title"/>
          </p:nvPr>
        </p:nvSpPr>
        <p:spPr/>
        <p:txBody>
          <a:bodyPr>
            <a:normAutofit fontScale="90000"/>
          </a:bodyPr>
          <a:lstStyle/>
          <a:p>
            <a:r>
              <a:rPr lang="it-IT" dirty="0"/>
              <a:t>Alterazione del funzionamento della personalità</a:t>
            </a:r>
          </a:p>
        </p:txBody>
      </p:sp>
    </p:spTree>
    <p:extLst>
      <p:ext uri="{BB962C8B-B14F-4D97-AF65-F5344CB8AC3E}">
        <p14:creationId xmlns:p14="http://schemas.microsoft.com/office/powerpoint/2010/main" val="7060358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defRPr/>
            </a:pPr>
            <a:br>
              <a:rPr lang="it-IT" sz="2400" dirty="0">
                <a:ea typeface="Calibri" pitchFamily="34" charset="0"/>
                <a:cs typeface="Times New Roman" pitchFamily="18" charset="0"/>
              </a:rPr>
            </a:br>
            <a:r>
              <a:rPr lang="it-IT" sz="2700" u="sng" dirty="0">
                <a:latin typeface="Times New Roman" pitchFamily="18" charset="0"/>
                <a:ea typeface="Calibri" pitchFamily="34" charset="0"/>
                <a:cs typeface="Times New Roman" pitchFamily="18" charset="0"/>
              </a:rPr>
              <a:t>Se stesso:</a:t>
            </a:r>
            <a:endParaRPr lang="it-IT" sz="2700" dirty="0">
              <a:ea typeface="Calibri" pitchFamily="34" charset="0"/>
              <a:cs typeface="Times New Roman" pitchFamily="18" charset="0"/>
            </a:endParaRPr>
          </a:p>
        </p:txBody>
      </p:sp>
      <p:sp>
        <p:nvSpPr>
          <p:cNvPr id="54275" name="Segnaposto contenuto 2"/>
          <p:cNvSpPr>
            <a:spLocks noGrp="1"/>
          </p:cNvSpPr>
          <p:nvPr>
            <p:ph idx="1"/>
          </p:nvPr>
        </p:nvSpPr>
        <p:spPr/>
        <p:txBody>
          <a:bodyPr/>
          <a:lstStyle/>
          <a:p>
            <a:pPr algn="just" eaLnBrk="1" hangingPunct="1">
              <a:buFont typeface="Symbol" pitchFamily="18" charset="2"/>
              <a:buChar char=""/>
            </a:pPr>
            <a:r>
              <a:rPr lang="it-IT" altLang="it-IT" sz="2800" b="1" dirty="0">
                <a:latin typeface="Times New Roman" pitchFamily="18" charset="0"/>
                <a:ea typeface="Calibri" pitchFamily="34" charset="0"/>
                <a:cs typeface="Times New Roman" pitchFamily="18" charset="0"/>
              </a:rPr>
              <a:t>Identità</a:t>
            </a:r>
            <a:r>
              <a:rPr lang="it-IT" altLang="it-IT" sz="2800" dirty="0">
                <a:latin typeface="Times New Roman" pitchFamily="18" charset="0"/>
                <a:ea typeface="Calibri" pitchFamily="34" charset="0"/>
                <a:cs typeface="Times New Roman" pitchFamily="18" charset="0"/>
              </a:rPr>
              <a:t>: Esperienza di sé come essere unico, con chiari confini tra sé e gli altri; stabilità nell’autostima e accuratezza nell’autovalutazione; capacità e abilità nel regolare, una gamma di esperienze emozionali.</a:t>
            </a:r>
            <a:endParaRPr lang="en-US" altLang="it-IT" sz="2800" b="1" dirty="0">
              <a:ea typeface="Calibri" pitchFamily="34" charset="0"/>
              <a:cs typeface="Times New Roman" pitchFamily="18" charset="0"/>
            </a:endParaRPr>
          </a:p>
          <a:p>
            <a:pPr algn="just" eaLnBrk="1" hangingPunct="1">
              <a:buFont typeface="Symbol" pitchFamily="18" charset="2"/>
              <a:buChar char=""/>
            </a:pPr>
            <a:r>
              <a:rPr lang="it-IT" altLang="it-IT" sz="2800" b="1" dirty="0">
                <a:latin typeface="Times New Roman" pitchFamily="18" charset="0"/>
                <a:ea typeface="Calibri" pitchFamily="34" charset="0"/>
                <a:cs typeface="Times New Roman" pitchFamily="18" charset="0"/>
              </a:rPr>
              <a:t>Auto-direzione</a:t>
            </a:r>
            <a:r>
              <a:rPr lang="it-IT" altLang="it-IT" sz="2800" dirty="0">
                <a:latin typeface="Times New Roman" pitchFamily="18" charset="0"/>
                <a:ea typeface="Calibri" pitchFamily="34" charset="0"/>
                <a:cs typeface="Times New Roman" pitchFamily="18" charset="0"/>
              </a:rPr>
              <a:t>: Ricerca di coerenti e significativi obiettivi a breve termine e di vita; utilizzo di standard interni di comportamento prosociali e costruttivi; capacità di autoriflessione produttiva. </a:t>
            </a:r>
            <a:endParaRPr lang="it-IT" altLang="it-IT" sz="2800" dirty="0">
              <a:ea typeface="Calibri" pitchFamily="34" charset="0"/>
              <a:cs typeface="Times New Roman" pitchFamily="18" charset="0"/>
            </a:endParaRPr>
          </a:p>
          <a:p>
            <a:pPr eaLnBrk="1" hangingPunct="1"/>
            <a:endParaRPr lang="it-IT" altLang="it-IT" sz="2250" dirty="0">
              <a:ea typeface="Calibri" pitchFamily="34" charset="0"/>
              <a:cs typeface="Times New Roman" pitchFamily="18" charset="0"/>
            </a:endParaRPr>
          </a:p>
        </p:txBody>
      </p:sp>
    </p:spTree>
    <p:extLst>
      <p:ext uri="{BB962C8B-B14F-4D97-AF65-F5344CB8AC3E}">
        <p14:creationId xmlns:p14="http://schemas.microsoft.com/office/powerpoint/2010/main" val="29893422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p:cNvSpPr>
            <a:spLocks noGrp="1"/>
          </p:cNvSpPr>
          <p:nvPr>
            <p:ph type="title"/>
          </p:nvPr>
        </p:nvSpPr>
        <p:spPr/>
        <p:txBody>
          <a:bodyPr/>
          <a:lstStyle/>
          <a:p>
            <a:pPr eaLnBrk="1" hangingPunct="1"/>
            <a:r>
              <a:rPr lang="it-IT" altLang="it-IT" b="1" u="sng" dirty="0">
                <a:latin typeface="Times New Roman" pitchFamily="18" charset="0"/>
                <a:ea typeface="Calibri" pitchFamily="34" charset="0"/>
                <a:cs typeface="Times New Roman" pitchFamily="18" charset="0"/>
              </a:rPr>
              <a:t>Interpersonale:</a:t>
            </a:r>
            <a:endParaRPr lang="it-IT" altLang="it-IT" sz="3000" dirty="0">
              <a:ea typeface="Calibri" pitchFamily="34" charset="0"/>
              <a:cs typeface="Times New Roman" pitchFamily="18" charset="0"/>
            </a:endParaRPr>
          </a:p>
        </p:txBody>
      </p:sp>
      <p:sp>
        <p:nvSpPr>
          <p:cNvPr id="55299" name="Segnaposto contenuto 2"/>
          <p:cNvSpPr>
            <a:spLocks noGrp="1"/>
          </p:cNvSpPr>
          <p:nvPr>
            <p:ph idx="1"/>
          </p:nvPr>
        </p:nvSpPr>
        <p:spPr/>
        <p:txBody>
          <a:bodyPr/>
          <a:lstStyle/>
          <a:p>
            <a:pPr algn="just" eaLnBrk="1" hangingPunct="1">
              <a:buFont typeface="Symbol" pitchFamily="18" charset="2"/>
              <a:buChar char=""/>
            </a:pPr>
            <a:r>
              <a:rPr lang="it-IT" altLang="it-IT" sz="2250" b="1" dirty="0">
                <a:latin typeface="Times New Roman" pitchFamily="18" charset="0"/>
                <a:ea typeface="Calibri" pitchFamily="34" charset="0"/>
                <a:cs typeface="Times New Roman" pitchFamily="18" charset="0"/>
              </a:rPr>
              <a:t>Empatia</a:t>
            </a:r>
            <a:r>
              <a:rPr lang="it-IT" altLang="it-IT" sz="2250" dirty="0">
                <a:latin typeface="Times New Roman" pitchFamily="18" charset="0"/>
                <a:ea typeface="Calibri" pitchFamily="34" charset="0"/>
                <a:cs typeface="Times New Roman" pitchFamily="18" charset="0"/>
              </a:rPr>
              <a:t>: Comprensione ed apprezzamento delle esperienze e motivazioni degli altri; tolleranza delle differenti prospettive; comprensione degli effetti del proprio comportamento su altri.</a:t>
            </a:r>
            <a:endParaRPr lang="it-IT" altLang="it-IT" sz="1950" dirty="0">
              <a:ea typeface="Calibri" pitchFamily="34" charset="0"/>
              <a:cs typeface="Times New Roman" pitchFamily="18" charset="0"/>
            </a:endParaRPr>
          </a:p>
          <a:p>
            <a:pPr algn="just" eaLnBrk="1" hangingPunct="1">
              <a:buFont typeface="Symbol" pitchFamily="18" charset="2"/>
              <a:buChar char=""/>
            </a:pPr>
            <a:r>
              <a:rPr lang="it-IT" altLang="it-IT" sz="2250" b="1" dirty="0">
                <a:latin typeface="Times New Roman" pitchFamily="18" charset="0"/>
                <a:ea typeface="Calibri" pitchFamily="34" charset="0"/>
                <a:cs typeface="Times New Roman" pitchFamily="18" charset="0"/>
              </a:rPr>
              <a:t>Intimità</a:t>
            </a:r>
            <a:r>
              <a:rPr lang="it-IT" altLang="it-IT" sz="2250" dirty="0">
                <a:latin typeface="Times New Roman" pitchFamily="18" charset="0"/>
                <a:ea typeface="Calibri" pitchFamily="34" charset="0"/>
                <a:cs typeface="Times New Roman" pitchFamily="18" charset="0"/>
              </a:rPr>
              <a:t>: Profondità e durata dei collegamenti positivi con gli altri; desiderio e capacità di mantenere la vicinanza; considerazione reciproca riflessa nel comportamento interpersonale.</a:t>
            </a:r>
            <a:endParaRPr lang="it-IT" altLang="it-IT" sz="1950" dirty="0">
              <a:ea typeface="Calibri" pitchFamily="34" charset="0"/>
              <a:cs typeface="Times New Roman" pitchFamily="18" charset="0"/>
            </a:endParaRPr>
          </a:p>
          <a:p>
            <a:pPr algn="just" eaLnBrk="1" hangingPunct="1">
              <a:buFont typeface="Symbol" pitchFamily="18" charset="2"/>
              <a:buChar char=""/>
            </a:pPr>
            <a:endParaRPr lang="en-US" altLang="it-IT" sz="2250" b="1" dirty="0">
              <a:ea typeface="Calibri" pitchFamily="34" charset="0"/>
              <a:cs typeface="Times New Roman" pitchFamily="18" charset="0"/>
            </a:endParaRPr>
          </a:p>
          <a:p>
            <a:pPr eaLnBrk="1" hangingPunct="1"/>
            <a:r>
              <a:rPr lang="it-IT" altLang="it-IT" sz="2250" dirty="0">
                <a:ea typeface="Calibri" pitchFamily="34" charset="0"/>
                <a:cs typeface="Times New Roman" pitchFamily="18" charset="0"/>
              </a:rPr>
              <a:t>Valutazione da 0 a 4 che indica compromissione totale</a:t>
            </a:r>
          </a:p>
        </p:txBody>
      </p:sp>
    </p:spTree>
    <p:extLst>
      <p:ext uri="{BB962C8B-B14F-4D97-AF65-F5344CB8AC3E}">
        <p14:creationId xmlns:p14="http://schemas.microsoft.com/office/powerpoint/2010/main" val="42381839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Tratti patologici di personalità</a:t>
            </a:r>
          </a:p>
        </p:txBody>
      </p:sp>
      <p:sp>
        <p:nvSpPr>
          <p:cNvPr id="3" name="Segnaposto contenuto 2"/>
          <p:cNvSpPr>
            <a:spLocks noGrp="1"/>
          </p:cNvSpPr>
          <p:nvPr>
            <p:ph idx="1"/>
          </p:nvPr>
        </p:nvSpPr>
        <p:spPr/>
        <p:txBody>
          <a:bodyPr>
            <a:normAutofit fontScale="85000" lnSpcReduction="20000"/>
          </a:bodyPr>
          <a:lstStyle/>
          <a:p>
            <a:r>
              <a:rPr lang="it-IT" dirty="0"/>
              <a:t>Secondo criterio in ordine categoriale ricerca tratti di personalità patologico. Esistono 25 sfaccettature di tratto che sono state organizzate in 5 tratti di ordine superiore</a:t>
            </a:r>
          </a:p>
          <a:p>
            <a:r>
              <a:rPr lang="it-IT" dirty="0"/>
              <a:t>Affettività negativa vs stabilità emotiva ( provare intense e frequenti emozioni negative)</a:t>
            </a:r>
          </a:p>
          <a:p>
            <a:r>
              <a:rPr lang="it-IT" dirty="0"/>
              <a:t>Distacco vs estroversione (ritiro dalle relazioni)</a:t>
            </a:r>
          </a:p>
          <a:p>
            <a:r>
              <a:rPr lang="it-IT" dirty="0"/>
              <a:t>Antagonismo vs disponibilità </a:t>
            </a:r>
          </a:p>
          <a:p>
            <a:r>
              <a:rPr lang="it-IT" dirty="0"/>
              <a:t>Disinibizione vs </a:t>
            </a:r>
            <a:r>
              <a:rPr lang="it-IT" dirty="0" err="1"/>
              <a:t>coscenziosità</a:t>
            </a:r>
            <a:r>
              <a:rPr lang="it-IT" dirty="0"/>
              <a:t> (non riflettere su conseguenze future)</a:t>
            </a:r>
          </a:p>
          <a:p>
            <a:r>
              <a:rPr lang="it-IT" dirty="0" err="1"/>
              <a:t>Psicoticismo</a:t>
            </a:r>
            <a:r>
              <a:rPr lang="it-IT" dirty="0"/>
              <a:t> vs lucidità mentale (avere esperienze insolite e bizzarre)</a:t>
            </a:r>
          </a:p>
          <a:p>
            <a:endParaRPr lang="it-IT" dirty="0"/>
          </a:p>
        </p:txBody>
      </p:sp>
    </p:spTree>
    <p:extLst>
      <p:ext uri="{BB962C8B-B14F-4D97-AF65-F5344CB8AC3E}">
        <p14:creationId xmlns:p14="http://schemas.microsoft.com/office/powerpoint/2010/main" val="99663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a:t>1) Frasi del tipo: "Si è sempre comportato così fin da quando era bambino"; oppure "Non ne posso fare a meno, sono fatto così". 2) Il paziente attribuisce i suoi problemi a ciò che gli altri gli starebbero facendo (es. è tutta colpa del mio datore di lavoro). Non sembra disposto a mettere in discussione le proprie reazioni. 3) Il paziente mostra d'avere una scarsa motivazione al cambiamento.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p:txBody>
          <a:bodyPr/>
          <a:lstStyle/>
          <a:p>
            <a:pPr eaLnBrk="1" hangingPunct="1"/>
            <a:endParaRPr lang="it-IT" altLang="it-IT"/>
          </a:p>
        </p:txBody>
      </p:sp>
      <p:sp>
        <p:nvSpPr>
          <p:cNvPr id="39939" name="Segnaposto contenuto 2"/>
          <p:cNvSpPr>
            <a:spLocks noGrp="1"/>
          </p:cNvSpPr>
          <p:nvPr>
            <p:ph idx="1"/>
          </p:nvPr>
        </p:nvSpPr>
        <p:spPr/>
        <p:txBody>
          <a:bodyPr>
            <a:normAutofit/>
          </a:bodyPr>
          <a:lstStyle/>
          <a:p>
            <a:pPr eaLnBrk="1" hangingPunct="1"/>
            <a:r>
              <a:rPr lang="it-IT" altLang="it-IT" sz="2400" dirty="0"/>
              <a:t>Vengono mantenuti 5 disturbi prototipici di personalità, </a:t>
            </a:r>
          </a:p>
          <a:p>
            <a:pPr eaLnBrk="1" hangingPunct="1"/>
            <a:r>
              <a:rPr lang="it-IT" altLang="it-IT" sz="2400" dirty="0"/>
              <a:t>antisociale/psicopatico; </a:t>
            </a:r>
          </a:p>
          <a:p>
            <a:pPr eaLnBrk="1" hangingPunct="1"/>
            <a:r>
              <a:rPr lang="it-IT" altLang="it-IT" sz="2400" dirty="0"/>
              <a:t>evitante; </a:t>
            </a:r>
          </a:p>
          <a:p>
            <a:pPr eaLnBrk="1" hangingPunct="1"/>
            <a:r>
              <a:rPr lang="it-IT" altLang="it-IT" sz="2400" dirty="0"/>
              <a:t>borderline, </a:t>
            </a:r>
          </a:p>
          <a:p>
            <a:pPr eaLnBrk="1" hangingPunct="1"/>
            <a:r>
              <a:rPr lang="it-IT" altLang="it-IT" sz="2400" dirty="0"/>
              <a:t>ossessivo/compulsivo e </a:t>
            </a:r>
          </a:p>
          <a:p>
            <a:pPr eaLnBrk="1" hangingPunct="1"/>
            <a:r>
              <a:rPr lang="it-IT" altLang="it-IT" sz="2400" dirty="0" err="1"/>
              <a:t>schizotipico</a:t>
            </a:r>
            <a:r>
              <a:rPr lang="it-IT" altLang="it-IT" sz="2400" dirty="0"/>
              <a:t>. </a:t>
            </a:r>
          </a:p>
          <a:p>
            <a:r>
              <a:rPr lang="it-IT" sz="2400" dirty="0"/>
              <a:t>disturbo di personalità tratto specifico quando si ha un disturbo di personalità che non soddisfa i criteri</a:t>
            </a:r>
            <a:endParaRPr lang="it-IT" altLang="it-IT" sz="2400" dirty="0"/>
          </a:p>
          <a:p>
            <a:pPr eaLnBrk="1" hangingPunct="1"/>
            <a:endParaRPr lang="it-IT" altLang="it-IT" sz="1800" dirty="0"/>
          </a:p>
          <a:p>
            <a:pPr eaLnBrk="1" hangingPunct="1"/>
            <a:r>
              <a:rPr lang="it-IT" altLang="it-IT" sz="1800" dirty="0"/>
              <a:t>L’analisi quantitativa dei tratti consentirebbe di porre in un grafico la collocazione del caso a seconda dei valori numerici assunti dai differenti tratti. </a:t>
            </a:r>
          </a:p>
          <a:p>
            <a:pPr eaLnBrk="1" hangingPunct="1"/>
            <a:endParaRPr lang="it-IT" altLang="it-IT" sz="1800" dirty="0"/>
          </a:p>
        </p:txBody>
      </p:sp>
    </p:spTree>
    <p:extLst>
      <p:ext uri="{BB962C8B-B14F-4D97-AF65-F5344CB8AC3E}">
        <p14:creationId xmlns:p14="http://schemas.microsoft.com/office/powerpoint/2010/main" val="11596427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pPr eaLnBrk="1" hangingPunct="1"/>
            <a:endParaRPr lang="it-IT" altLang="it-IT"/>
          </a:p>
        </p:txBody>
      </p:sp>
      <p:sp>
        <p:nvSpPr>
          <p:cNvPr id="40963" name="Segnaposto contenuto 2"/>
          <p:cNvSpPr>
            <a:spLocks noGrp="1"/>
          </p:cNvSpPr>
          <p:nvPr>
            <p:ph idx="1"/>
          </p:nvPr>
        </p:nvSpPr>
        <p:spPr/>
        <p:txBody>
          <a:bodyPr/>
          <a:lstStyle/>
          <a:p>
            <a:pPr eaLnBrk="1" hangingPunct="1"/>
            <a:r>
              <a:rPr lang="it-IT" altLang="it-IT" dirty="0"/>
              <a:t>Alcuni disturbi di personalità precedentemente descritti quali il disturbo paranoide e lo schizoide ed il disturbo istrionico di personalità sono stati cancellati rappresentando diverse sfaccettature della composizione di tratti patologici.  </a:t>
            </a:r>
          </a:p>
          <a:p>
            <a:pPr eaLnBrk="1" hangingPunct="1"/>
            <a:endParaRPr lang="it-IT" altLang="it-IT" dirty="0"/>
          </a:p>
        </p:txBody>
      </p:sp>
    </p:spTree>
    <p:extLst>
      <p:ext uri="{BB962C8B-B14F-4D97-AF65-F5344CB8AC3E}">
        <p14:creationId xmlns:p14="http://schemas.microsoft.com/office/powerpoint/2010/main" val="8734119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p:txBody>
          <a:bodyPr/>
          <a:lstStyle/>
          <a:p>
            <a:pPr eaLnBrk="1" hangingPunct="1"/>
            <a:endParaRPr lang="it-IT" altLang="it-IT"/>
          </a:p>
        </p:txBody>
      </p:sp>
      <p:sp>
        <p:nvSpPr>
          <p:cNvPr id="41987" name="Segnaposto contenuto 2"/>
          <p:cNvSpPr>
            <a:spLocks noGrp="1"/>
          </p:cNvSpPr>
          <p:nvPr>
            <p:ph idx="1"/>
          </p:nvPr>
        </p:nvSpPr>
        <p:spPr/>
        <p:txBody>
          <a:bodyPr>
            <a:normAutofit/>
          </a:bodyPr>
          <a:lstStyle/>
          <a:p>
            <a:pPr eaLnBrk="1" hangingPunct="1"/>
            <a:r>
              <a:rPr lang="it-IT" altLang="it-IT" sz="2400" dirty="0"/>
              <a:t>I cambiamenti proposti sembrano troppo drastici ed i criteri diagnostici difficilmente applicabili in un ambito clinico. </a:t>
            </a:r>
          </a:p>
          <a:p>
            <a:pPr eaLnBrk="1" hangingPunct="1"/>
            <a:r>
              <a:rPr lang="it-IT" altLang="it-IT" sz="2400" dirty="0"/>
              <a:t>Per tale motivi la nuova proposta di concettualizzazione dei disturbi di personalità costituisce per ora una proposta, ben fondata sul piano scientifico, e ben descritta in una sorta di appendice del DSM 5.</a:t>
            </a:r>
          </a:p>
          <a:p>
            <a:pPr eaLnBrk="1" hangingPunct="1"/>
            <a:r>
              <a:rPr lang="it-IT" altLang="it-IT" sz="2400" dirty="0"/>
              <a:t>Nei prossimi anni ho la impressione che verranno messi a punto agevoli sistemi di supporto alla diagnosi che renderanno meno disagevole il ricorso a questa modalità diagnostica.  </a:t>
            </a:r>
          </a:p>
        </p:txBody>
      </p:sp>
    </p:spTree>
    <p:extLst>
      <p:ext uri="{BB962C8B-B14F-4D97-AF65-F5344CB8AC3E}">
        <p14:creationId xmlns:p14="http://schemas.microsoft.com/office/powerpoint/2010/main" val="2992371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br>
              <a:rPr lang="it-IT" altLang="it-IT" sz="2175" b="1" dirty="0">
                <a:ea typeface="Calibri" pitchFamily="34" charset="0"/>
                <a:cs typeface="Times New Roman" pitchFamily="18" charset="0"/>
              </a:rPr>
            </a:br>
            <a:r>
              <a:rPr lang="it-IT" altLang="it-IT" sz="2400" dirty="0">
                <a:latin typeface="Times New Roman" pitchFamily="18" charset="0"/>
                <a:ea typeface="Calibri" pitchFamily="34" charset="0"/>
                <a:cs typeface="Times New Roman" pitchFamily="18" charset="0"/>
              </a:rPr>
              <a:t>Guida all’esecuzione di una valutazione DSM5</a:t>
            </a:r>
            <a:endParaRPr lang="it-IT" altLang="it-IT" sz="2400" b="1" dirty="0">
              <a:ea typeface="Calibri" pitchFamily="34" charset="0"/>
              <a:cs typeface="Times New Roman" pitchFamily="18" charset="0"/>
            </a:endParaRPr>
          </a:p>
        </p:txBody>
      </p:sp>
      <p:sp>
        <p:nvSpPr>
          <p:cNvPr id="49155" name="Segnaposto contenuto 2"/>
          <p:cNvSpPr>
            <a:spLocks noGrp="1"/>
          </p:cNvSpPr>
          <p:nvPr>
            <p:ph idx="1"/>
          </p:nvPr>
        </p:nvSpPr>
        <p:spPr/>
        <p:txBody>
          <a:bodyPr/>
          <a:lstStyle/>
          <a:p>
            <a:pPr algn="just" eaLnBrk="1" hangingPunct="1">
              <a:lnSpc>
                <a:spcPct val="80000"/>
              </a:lnSpc>
              <a:buFont typeface="Symbol" pitchFamily="18" charset="2"/>
              <a:buChar char=""/>
            </a:pPr>
            <a:r>
              <a:rPr lang="it-IT" altLang="it-IT" sz="1800" dirty="0">
                <a:latin typeface="Times New Roman" pitchFamily="18" charset="0"/>
                <a:ea typeface="Calibri" pitchFamily="34" charset="0"/>
                <a:cs typeface="Times New Roman" pitchFamily="18" charset="0"/>
              </a:rPr>
              <a:t>Un approccio standard alla valutazione di personalità patologiche utilizzando il modello del DSM-5 potrebbe essere il seguente:</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1. Il danno nel funzionamento della personalità (auto ed interpersonale) è presente oppure no?</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2. In caso affermativo, valutare il livello di compromissione nel funzionamento del sé (identità o auto-direzione) e interpersonale (empatia o intimità) sulla Scala dei Livelli di Funzionamento della Personalità.</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3. È presente una delle 6 tipologie definite?</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4. In caso affermativo, registrare la tipologia e la severità del danno. </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5. Se non è così, è presente il Disturbo di Personalità Tratto Specificato</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6. In caso affermativo, registrare PDTS, identificare ed elencare i domini di tratto che sono applicabili, e registrare la severità del danno.</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7. Se è presente il Disturbo di Personalità e se si desidera o sembra essere utile un profilo dettagliato della personalità nel caso di una concettualizzazione, valutare le sfaccettature del tratto.</a:t>
            </a:r>
            <a:endParaRPr lang="it-IT" altLang="it-IT" sz="1800" dirty="0">
              <a:ea typeface="Calibri" pitchFamily="34" charset="0"/>
              <a:cs typeface="Times New Roman" pitchFamily="18" charset="0"/>
            </a:endParaRPr>
          </a:p>
          <a:p>
            <a:pPr algn="just" eaLnBrk="1" hangingPunct="1">
              <a:lnSpc>
                <a:spcPct val="80000"/>
              </a:lnSpc>
            </a:pPr>
            <a:r>
              <a:rPr lang="it-IT" altLang="it-IT" sz="1800" dirty="0">
                <a:latin typeface="Times New Roman" pitchFamily="18" charset="0"/>
                <a:ea typeface="Calibri" pitchFamily="34" charset="0"/>
                <a:cs typeface="Times New Roman" pitchFamily="18" charset="0"/>
              </a:rPr>
              <a:t>8. Se non è presente né una tipologia specifica di PD né PDTS, valutare i domini di tratto e/o le sfaccettature di tratto, se questi sono pertinenti ed utili nel caso di una concettualizzazione.</a:t>
            </a:r>
            <a:endParaRPr lang="it-IT" altLang="it-IT" sz="1800" dirty="0">
              <a:ea typeface="Calibri" pitchFamily="34" charset="0"/>
              <a:cs typeface="Times New Roman" pitchFamily="18" charset="0"/>
            </a:endParaRPr>
          </a:p>
          <a:p>
            <a:pPr eaLnBrk="1" hangingPunct="1">
              <a:lnSpc>
                <a:spcPct val="80000"/>
              </a:lnSpc>
            </a:pPr>
            <a:endParaRPr lang="it-IT" altLang="it-IT" sz="1350" dirty="0">
              <a:ea typeface="Calibri" pitchFamily="34" charset="0"/>
              <a:cs typeface="Times New Roman" pitchFamily="18" charset="0"/>
            </a:endParaRPr>
          </a:p>
        </p:txBody>
      </p:sp>
    </p:spTree>
    <p:extLst>
      <p:ext uri="{BB962C8B-B14F-4D97-AF65-F5344CB8AC3E}">
        <p14:creationId xmlns:p14="http://schemas.microsoft.com/office/powerpoint/2010/main" val="37490682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normAutofit fontScale="90000"/>
          </a:bodyPr>
          <a:lstStyle/>
          <a:p>
            <a:pPr eaLnBrk="1" hangingPunct="1"/>
            <a:r>
              <a:rPr lang="it-IT" altLang="it-IT" dirty="0"/>
              <a:t>Criteri generali DSM5 per la definizione dei </a:t>
            </a:r>
            <a:r>
              <a:rPr lang="it-IT" altLang="it-IT" dirty="0" err="1"/>
              <a:t>dist</a:t>
            </a:r>
            <a:r>
              <a:rPr lang="it-IT" altLang="it-IT" dirty="0"/>
              <a:t> Personalità</a:t>
            </a:r>
          </a:p>
        </p:txBody>
      </p:sp>
      <p:sp>
        <p:nvSpPr>
          <p:cNvPr id="51203" name="Segnaposto contenuto 2"/>
          <p:cNvSpPr>
            <a:spLocks noGrp="1"/>
          </p:cNvSpPr>
          <p:nvPr>
            <p:ph idx="1"/>
          </p:nvPr>
        </p:nvSpPr>
        <p:spPr/>
        <p:txBody>
          <a:bodyPr/>
          <a:lstStyle/>
          <a:p>
            <a:pPr algn="just" eaLnBrk="1" hangingPunct="1">
              <a:lnSpc>
                <a:spcPct val="90000"/>
              </a:lnSpc>
              <a:buFont typeface="Symbol" pitchFamily="18" charset="2"/>
              <a:buChar char=""/>
            </a:pPr>
            <a:r>
              <a:rPr lang="en-US" altLang="it-IT" sz="2800" dirty="0"/>
              <a:t>A. </a:t>
            </a:r>
            <a:r>
              <a:rPr lang="it-IT" altLang="it-IT" sz="2800" dirty="0">
                <a:latin typeface="Times New Roman" pitchFamily="18" charset="0"/>
                <a:ea typeface="Calibri" pitchFamily="34" charset="0"/>
                <a:cs typeface="Times New Roman" pitchFamily="18" charset="0"/>
              </a:rPr>
              <a:t>Menomazioni significative nel sé (identità o auto-direzione) e nel funzionamento interpersonale  (empatia o intimità).</a:t>
            </a:r>
            <a:endParaRPr lang="en-US" altLang="it-IT" sz="2800" dirty="0"/>
          </a:p>
          <a:p>
            <a:pPr eaLnBrk="1" hangingPunct="1">
              <a:lnSpc>
                <a:spcPct val="90000"/>
              </a:lnSpc>
            </a:pPr>
            <a:r>
              <a:rPr lang="en-US" altLang="it-IT" sz="2800" dirty="0"/>
              <a:t>B. </a:t>
            </a:r>
            <a:r>
              <a:rPr lang="it-IT" altLang="it-IT" sz="2800" dirty="0">
                <a:latin typeface="Times New Roman" pitchFamily="18" charset="0"/>
                <a:ea typeface="Calibri" pitchFamily="34" charset="0"/>
                <a:cs typeface="Calibri" pitchFamily="34" charset="0"/>
              </a:rPr>
              <a:t>Uno o più domini di tratto patologici di personalità o sfaccettature del tratto.</a:t>
            </a:r>
            <a:endParaRPr lang="en-US" altLang="it-IT" sz="2800" dirty="0"/>
          </a:p>
          <a:p>
            <a:pPr algn="just">
              <a:lnSpc>
                <a:spcPct val="90000"/>
              </a:lnSpc>
              <a:buFont typeface="Symbol" pitchFamily="18" charset="2"/>
              <a:buChar char=""/>
            </a:pPr>
            <a:r>
              <a:rPr lang="en-US" altLang="it-IT" sz="2800" dirty="0"/>
              <a:t>C. </a:t>
            </a:r>
            <a:r>
              <a:rPr lang="it-IT" altLang="it-IT" sz="2800" dirty="0">
                <a:latin typeface="Times New Roman" pitchFamily="18" charset="0"/>
                <a:ea typeface="Calibri" pitchFamily="34" charset="0"/>
                <a:cs typeface="Calibri" pitchFamily="34" charset="0"/>
              </a:rPr>
              <a:t>I disturbi nel funzionamento della personalità e nell'espressione di tratto della personalità dell'individuo sono relativamente stabili nel tempo e coerenti nelle situazioni</a:t>
            </a:r>
            <a:r>
              <a:rPr lang="it-IT" sz="2800" dirty="0"/>
              <a:t> ed hanno origine per lo meno nella adolescenza o nella primissima età adulta.</a:t>
            </a:r>
          </a:p>
          <a:p>
            <a:pPr algn="just" eaLnBrk="1" hangingPunct="1">
              <a:lnSpc>
                <a:spcPct val="90000"/>
              </a:lnSpc>
              <a:buFont typeface="Symbol" pitchFamily="18" charset="2"/>
              <a:buChar char=""/>
            </a:pPr>
            <a:endParaRPr lang="it-IT" altLang="it-IT" sz="2800" dirty="0">
              <a:ea typeface="Calibri" pitchFamily="34" charset="0"/>
              <a:cs typeface="Calibri" pitchFamily="34" charset="0"/>
            </a:endParaRPr>
          </a:p>
          <a:p>
            <a:pPr eaLnBrk="1" hangingPunct="1">
              <a:lnSpc>
                <a:spcPct val="90000"/>
              </a:lnSpc>
            </a:pPr>
            <a:endParaRPr lang="it-IT" altLang="it-IT" dirty="0"/>
          </a:p>
          <a:p>
            <a:pPr eaLnBrk="1" hangingPunct="1">
              <a:lnSpc>
                <a:spcPct val="90000"/>
              </a:lnSpc>
            </a:pPr>
            <a:endParaRPr lang="it-IT" altLang="it-IT" dirty="0"/>
          </a:p>
        </p:txBody>
      </p:sp>
    </p:spTree>
    <p:extLst>
      <p:ext uri="{BB962C8B-B14F-4D97-AF65-F5344CB8AC3E}">
        <p14:creationId xmlns:p14="http://schemas.microsoft.com/office/powerpoint/2010/main" val="942098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pPr eaLnBrk="1" hangingPunct="1"/>
            <a:endParaRPr lang="it-IT" altLang="it-IT"/>
          </a:p>
        </p:txBody>
      </p:sp>
      <p:sp>
        <p:nvSpPr>
          <p:cNvPr id="52227" name="Segnaposto contenuto 2"/>
          <p:cNvSpPr>
            <a:spLocks noGrp="1"/>
          </p:cNvSpPr>
          <p:nvPr>
            <p:ph idx="1"/>
          </p:nvPr>
        </p:nvSpPr>
        <p:spPr/>
        <p:txBody>
          <a:bodyPr/>
          <a:lstStyle/>
          <a:p>
            <a:pPr eaLnBrk="1" hangingPunct="1">
              <a:lnSpc>
                <a:spcPct val="90000"/>
              </a:lnSpc>
            </a:pPr>
            <a:r>
              <a:rPr lang="en-US" altLang="it-IT" sz="2700"/>
              <a:t>D. </a:t>
            </a:r>
            <a:r>
              <a:rPr lang="it-IT" altLang="it-IT" sz="2700">
                <a:latin typeface="Times New Roman" pitchFamily="18" charset="0"/>
                <a:ea typeface="Calibri" pitchFamily="34" charset="0"/>
                <a:cs typeface="Calibri" pitchFamily="34" charset="0"/>
              </a:rPr>
              <a:t>Il deficit nel funzionamento della personalità e nell'espressione del tratto individuale della personalità non sono meglio compresi come normativi per la fase inerente allo sviluppo o l'ambiente socioculturale dell'individuo.</a:t>
            </a:r>
            <a:endParaRPr lang="it-IT" altLang="it-IT" sz="2700"/>
          </a:p>
          <a:p>
            <a:pPr eaLnBrk="1" hangingPunct="1">
              <a:lnSpc>
                <a:spcPct val="90000"/>
              </a:lnSpc>
            </a:pPr>
            <a:r>
              <a:rPr lang="en-US" altLang="it-IT" sz="2700"/>
              <a:t>E. </a:t>
            </a:r>
            <a:r>
              <a:rPr lang="it-IT" altLang="it-IT" sz="2700">
                <a:latin typeface="Times New Roman" pitchFamily="18" charset="0"/>
                <a:ea typeface="Calibri" pitchFamily="34" charset="0"/>
                <a:cs typeface="Calibri" pitchFamily="34" charset="0"/>
              </a:rPr>
              <a:t>I danni nel funzionamento della personalità e nell'espressione del tratto individuale della personalità non sono solamente dovuti agli effetti fisiologici diretti di una sostanza (per esempio, abuso di droghe, farmaci) o di una condizione medica generale (per esempio, grave trauma cranico).</a:t>
            </a:r>
            <a:endParaRPr lang="it-IT" altLang="it-IT" sz="2700"/>
          </a:p>
        </p:txBody>
      </p:sp>
    </p:spTree>
    <p:extLst>
      <p:ext uri="{BB962C8B-B14F-4D97-AF65-F5344CB8AC3E}">
        <p14:creationId xmlns:p14="http://schemas.microsoft.com/office/powerpoint/2010/main" val="9831203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la diagnosi occorre valutazione del livello di </a:t>
            </a:r>
            <a:r>
              <a:rPr lang="it-IT" b="1" dirty="0"/>
              <a:t>alterazione del funzionamento della personalità </a:t>
            </a:r>
            <a:r>
              <a:rPr lang="it-IT" dirty="0"/>
              <a:t>ed una </a:t>
            </a:r>
            <a:r>
              <a:rPr lang="it-IT" b="1" dirty="0"/>
              <a:t>valutazione dei tratti (patologici)</a:t>
            </a:r>
            <a:r>
              <a:rPr lang="it-IT" dirty="0"/>
              <a:t> di personalità</a:t>
            </a:r>
          </a:p>
          <a:p>
            <a:endParaRPr lang="it-IT" dirty="0"/>
          </a:p>
          <a:p>
            <a:r>
              <a:rPr lang="it-IT" dirty="0"/>
              <a:t>Livello di funzionamento di personalità</a:t>
            </a:r>
          </a:p>
          <a:p>
            <a:r>
              <a:rPr lang="it-IT" dirty="0"/>
              <a:t>I disturbi riguardano il sé e gli aspetti interpersonali</a:t>
            </a:r>
          </a:p>
        </p:txBody>
      </p:sp>
      <p:sp>
        <p:nvSpPr>
          <p:cNvPr id="3" name="Titolo 2"/>
          <p:cNvSpPr>
            <a:spLocks noGrp="1"/>
          </p:cNvSpPr>
          <p:nvPr>
            <p:ph type="title"/>
          </p:nvPr>
        </p:nvSpPr>
        <p:spPr/>
        <p:txBody>
          <a:bodyPr>
            <a:normAutofit fontScale="90000"/>
          </a:bodyPr>
          <a:lstStyle/>
          <a:p>
            <a:r>
              <a:rPr lang="it-IT" dirty="0"/>
              <a:t>Alterazione del funzionamento della personalità</a:t>
            </a:r>
          </a:p>
        </p:txBody>
      </p:sp>
    </p:spTree>
    <p:extLst>
      <p:ext uri="{BB962C8B-B14F-4D97-AF65-F5344CB8AC3E}">
        <p14:creationId xmlns:p14="http://schemas.microsoft.com/office/powerpoint/2010/main" val="2089431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defRPr/>
            </a:pPr>
            <a:br>
              <a:rPr lang="it-IT" sz="3200" dirty="0">
                <a:ea typeface="Calibri" pitchFamily="34" charset="0"/>
                <a:cs typeface="Times New Roman" pitchFamily="18" charset="0"/>
              </a:rPr>
            </a:br>
            <a:r>
              <a:rPr lang="it-IT" sz="3600" u="sng" dirty="0">
                <a:latin typeface="Times New Roman" pitchFamily="18" charset="0"/>
                <a:ea typeface="Calibri" pitchFamily="34" charset="0"/>
                <a:cs typeface="Times New Roman" pitchFamily="18" charset="0"/>
              </a:rPr>
              <a:t>Se stesso:</a:t>
            </a:r>
            <a:endParaRPr lang="it-IT" sz="3600" dirty="0">
              <a:ea typeface="Calibri" pitchFamily="34" charset="0"/>
              <a:cs typeface="Times New Roman" pitchFamily="18" charset="0"/>
            </a:endParaRPr>
          </a:p>
        </p:txBody>
      </p:sp>
      <p:sp>
        <p:nvSpPr>
          <p:cNvPr id="54275" name="Segnaposto contenuto 2"/>
          <p:cNvSpPr>
            <a:spLocks noGrp="1"/>
          </p:cNvSpPr>
          <p:nvPr>
            <p:ph idx="1"/>
          </p:nvPr>
        </p:nvSpPr>
        <p:spPr/>
        <p:txBody>
          <a:bodyPr/>
          <a:lstStyle/>
          <a:p>
            <a:pPr algn="just" eaLnBrk="1" hangingPunct="1">
              <a:buFont typeface="Symbol" pitchFamily="18" charset="2"/>
              <a:buChar char=""/>
            </a:pPr>
            <a:r>
              <a:rPr lang="it-IT" altLang="it-IT" sz="3000" b="1">
                <a:latin typeface="Times New Roman" pitchFamily="18" charset="0"/>
                <a:ea typeface="Calibri" pitchFamily="34" charset="0"/>
                <a:cs typeface="Times New Roman" pitchFamily="18" charset="0"/>
              </a:rPr>
              <a:t>Identità</a:t>
            </a:r>
            <a:r>
              <a:rPr lang="it-IT" altLang="it-IT" sz="3000">
                <a:latin typeface="Times New Roman" pitchFamily="18" charset="0"/>
                <a:ea typeface="Calibri" pitchFamily="34" charset="0"/>
                <a:cs typeface="Times New Roman" pitchFamily="18" charset="0"/>
              </a:rPr>
              <a:t>: Esperienza di sé come essere unico, con chiari confini tra sé e gli altri; stabilità nell’autostima e accuratezza nell’autovalutazione; capacità e abilità nel regolare, una gamma di esperienze emozionali.</a:t>
            </a:r>
            <a:endParaRPr lang="en-US" altLang="it-IT" sz="3000" b="1">
              <a:ea typeface="Calibri" pitchFamily="34" charset="0"/>
              <a:cs typeface="Times New Roman" pitchFamily="18" charset="0"/>
            </a:endParaRPr>
          </a:p>
          <a:p>
            <a:pPr algn="just" eaLnBrk="1" hangingPunct="1">
              <a:buFont typeface="Symbol" pitchFamily="18" charset="2"/>
              <a:buChar char=""/>
            </a:pPr>
            <a:r>
              <a:rPr lang="it-IT" altLang="it-IT" sz="3000" b="1">
                <a:latin typeface="Times New Roman" pitchFamily="18" charset="0"/>
                <a:ea typeface="Calibri" pitchFamily="34" charset="0"/>
                <a:cs typeface="Times New Roman" pitchFamily="18" charset="0"/>
              </a:rPr>
              <a:t>Auto-direzione</a:t>
            </a:r>
            <a:r>
              <a:rPr lang="it-IT" altLang="it-IT" sz="3000">
                <a:latin typeface="Times New Roman" pitchFamily="18" charset="0"/>
                <a:ea typeface="Calibri" pitchFamily="34" charset="0"/>
                <a:cs typeface="Times New Roman" pitchFamily="18" charset="0"/>
              </a:rPr>
              <a:t>: Ricerca di coerenti e significativi obiettivi a breve termine e di vita; utilizzo di standard interni di comportamento prosociali e costruttivi; capacità di autoriflessione produttiva. </a:t>
            </a:r>
            <a:endParaRPr lang="it-IT" altLang="it-IT" sz="2600">
              <a:ea typeface="Calibri" pitchFamily="34" charset="0"/>
              <a:cs typeface="Times New Roman" pitchFamily="18" charset="0"/>
            </a:endParaRPr>
          </a:p>
          <a:p>
            <a:pPr eaLnBrk="1" hangingPunct="1"/>
            <a:endParaRPr lang="it-IT" altLang="it-IT" sz="3000">
              <a:ea typeface="Calibri" pitchFamily="34" charset="0"/>
              <a:cs typeface="Times New Roman" pitchFamily="18" charset="0"/>
            </a:endParaRPr>
          </a:p>
        </p:txBody>
      </p:sp>
    </p:spTree>
    <p:extLst>
      <p:ext uri="{BB962C8B-B14F-4D97-AF65-F5344CB8AC3E}">
        <p14:creationId xmlns:p14="http://schemas.microsoft.com/office/powerpoint/2010/main" val="10008711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p:cNvSpPr>
            <a:spLocks noGrp="1"/>
          </p:cNvSpPr>
          <p:nvPr>
            <p:ph type="title"/>
          </p:nvPr>
        </p:nvSpPr>
        <p:spPr/>
        <p:txBody>
          <a:bodyPr/>
          <a:lstStyle/>
          <a:p>
            <a:pPr eaLnBrk="1" hangingPunct="1"/>
            <a:r>
              <a:rPr lang="it-IT" altLang="it-IT" b="1" u="sng" dirty="0">
                <a:latin typeface="Times New Roman" pitchFamily="18" charset="0"/>
                <a:ea typeface="Calibri" pitchFamily="34" charset="0"/>
                <a:cs typeface="Times New Roman" pitchFamily="18" charset="0"/>
              </a:rPr>
              <a:t>Interpersonale:</a:t>
            </a:r>
            <a:endParaRPr lang="it-IT" altLang="it-IT" sz="4000" dirty="0">
              <a:ea typeface="Calibri" pitchFamily="34" charset="0"/>
              <a:cs typeface="Times New Roman" pitchFamily="18" charset="0"/>
            </a:endParaRPr>
          </a:p>
        </p:txBody>
      </p:sp>
      <p:sp>
        <p:nvSpPr>
          <p:cNvPr id="55299" name="Segnaposto contenuto 2"/>
          <p:cNvSpPr>
            <a:spLocks noGrp="1"/>
          </p:cNvSpPr>
          <p:nvPr>
            <p:ph idx="1"/>
          </p:nvPr>
        </p:nvSpPr>
        <p:spPr/>
        <p:txBody>
          <a:bodyPr/>
          <a:lstStyle/>
          <a:p>
            <a:pPr algn="just" eaLnBrk="1" hangingPunct="1">
              <a:buFont typeface="Symbol" pitchFamily="18" charset="2"/>
              <a:buChar char=""/>
            </a:pPr>
            <a:r>
              <a:rPr lang="it-IT" altLang="it-IT" sz="3000" b="1">
                <a:latin typeface="Times New Roman" pitchFamily="18" charset="0"/>
                <a:ea typeface="Calibri" pitchFamily="34" charset="0"/>
                <a:cs typeface="Times New Roman" pitchFamily="18" charset="0"/>
              </a:rPr>
              <a:t>Empatia</a:t>
            </a:r>
            <a:r>
              <a:rPr lang="it-IT" altLang="it-IT" sz="3000">
                <a:latin typeface="Times New Roman" pitchFamily="18" charset="0"/>
                <a:ea typeface="Calibri" pitchFamily="34" charset="0"/>
                <a:cs typeface="Times New Roman" pitchFamily="18" charset="0"/>
              </a:rPr>
              <a:t>: Comprensione ed apprezzamento delle esperienze e motivazioni degli altri; tolleranza delle differenti prospettive; comprensione degli effetti del proprio comportamento su altri.</a:t>
            </a:r>
            <a:endParaRPr lang="it-IT" altLang="it-IT" sz="2600">
              <a:ea typeface="Calibri" pitchFamily="34" charset="0"/>
              <a:cs typeface="Times New Roman" pitchFamily="18" charset="0"/>
            </a:endParaRPr>
          </a:p>
          <a:p>
            <a:pPr algn="just" eaLnBrk="1" hangingPunct="1">
              <a:buFont typeface="Symbol" pitchFamily="18" charset="2"/>
              <a:buChar char=""/>
            </a:pPr>
            <a:r>
              <a:rPr lang="it-IT" altLang="it-IT" sz="3000" b="1">
                <a:latin typeface="Times New Roman" pitchFamily="18" charset="0"/>
                <a:ea typeface="Calibri" pitchFamily="34" charset="0"/>
                <a:cs typeface="Times New Roman" pitchFamily="18" charset="0"/>
              </a:rPr>
              <a:t>Intimità</a:t>
            </a:r>
            <a:r>
              <a:rPr lang="it-IT" altLang="it-IT" sz="3000">
                <a:latin typeface="Times New Roman" pitchFamily="18" charset="0"/>
                <a:ea typeface="Calibri" pitchFamily="34" charset="0"/>
                <a:cs typeface="Times New Roman" pitchFamily="18" charset="0"/>
              </a:rPr>
              <a:t>: Profondità e durata dei collegamenti positivi con gli altri; desiderio e capacità di mantenere la vicinanza; considerazione reciproca riflessa nel comportamento interpersonale.</a:t>
            </a:r>
            <a:endParaRPr lang="it-IT" altLang="it-IT" sz="2600">
              <a:ea typeface="Calibri" pitchFamily="34" charset="0"/>
              <a:cs typeface="Times New Roman" pitchFamily="18" charset="0"/>
            </a:endParaRPr>
          </a:p>
          <a:p>
            <a:pPr algn="just" eaLnBrk="1" hangingPunct="1">
              <a:buFont typeface="Symbol" pitchFamily="18" charset="2"/>
              <a:buChar char=""/>
            </a:pPr>
            <a:endParaRPr lang="en-US" altLang="it-IT" sz="3000" b="1">
              <a:ea typeface="Calibri" pitchFamily="34" charset="0"/>
              <a:cs typeface="Times New Roman" pitchFamily="18" charset="0"/>
            </a:endParaRPr>
          </a:p>
          <a:p>
            <a:pPr eaLnBrk="1" hangingPunct="1"/>
            <a:endParaRPr lang="it-IT" altLang="it-IT" sz="3000">
              <a:ea typeface="Calibri" pitchFamily="34" charset="0"/>
              <a:cs typeface="Times New Roman" pitchFamily="18" charset="0"/>
            </a:endParaRPr>
          </a:p>
        </p:txBody>
      </p:sp>
    </p:spTree>
    <p:extLst>
      <p:ext uri="{BB962C8B-B14F-4D97-AF65-F5344CB8AC3E}">
        <p14:creationId xmlns:p14="http://schemas.microsoft.com/office/powerpoint/2010/main" val="23322739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altLang="it-IT" dirty="0">
                <a:latin typeface="Times New Roman" pitchFamily="18" charset="0"/>
                <a:ea typeface="Calibri" pitchFamily="34" charset="0"/>
                <a:cs typeface="Times New Roman" pitchFamily="18" charset="0"/>
              </a:rPr>
              <a:t>Cinque estesi domini di tratto di personalità affettività negativa, </a:t>
            </a:r>
          </a:p>
          <a:p>
            <a:r>
              <a:rPr lang="it-IT" altLang="it-IT" dirty="0">
                <a:latin typeface="Times New Roman" pitchFamily="18" charset="0"/>
                <a:ea typeface="Calibri" pitchFamily="34" charset="0"/>
                <a:cs typeface="Times New Roman" pitchFamily="18" charset="0"/>
              </a:rPr>
              <a:t>separazione,</a:t>
            </a:r>
          </a:p>
          <a:p>
            <a:r>
              <a:rPr lang="it-IT" altLang="it-IT" dirty="0">
                <a:latin typeface="Times New Roman" pitchFamily="18" charset="0"/>
                <a:ea typeface="Calibri" pitchFamily="34" charset="0"/>
                <a:cs typeface="Times New Roman" pitchFamily="18" charset="0"/>
              </a:rPr>
              <a:t> antagonismo, </a:t>
            </a:r>
          </a:p>
          <a:p>
            <a:r>
              <a:rPr lang="it-IT" altLang="it-IT" dirty="0">
                <a:latin typeface="Times New Roman" pitchFamily="18" charset="0"/>
                <a:ea typeface="Calibri" pitchFamily="34" charset="0"/>
                <a:cs typeface="Times New Roman" pitchFamily="18" charset="0"/>
              </a:rPr>
              <a:t>disinibizione, e</a:t>
            </a:r>
          </a:p>
          <a:p>
            <a:r>
              <a:rPr lang="it-IT" altLang="it-IT" dirty="0">
                <a:latin typeface="Times New Roman" pitchFamily="18" charset="0"/>
                <a:ea typeface="Calibri" pitchFamily="34" charset="0"/>
                <a:cs typeface="Times New Roman" pitchFamily="18" charset="0"/>
              </a:rPr>
              <a:t> </a:t>
            </a:r>
            <a:r>
              <a:rPr lang="it-IT" altLang="it-IT" dirty="0" err="1">
                <a:latin typeface="Times New Roman" pitchFamily="18" charset="0"/>
                <a:ea typeface="Calibri" pitchFamily="34" charset="0"/>
                <a:cs typeface="Times New Roman" pitchFamily="18" charset="0"/>
              </a:rPr>
              <a:t>psicoticismo</a:t>
            </a:r>
            <a:endParaRPr lang="it-IT" altLang="it-IT" dirty="0">
              <a:latin typeface="Times New Roman" pitchFamily="18" charset="0"/>
              <a:ea typeface="Calibri" pitchFamily="34" charset="0"/>
              <a:cs typeface="Times New Roman" pitchFamily="18" charset="0"/>
            </a:endParaRPr>
          </a:p>
          <a:p>
            <a:r>
              <a:rPr lang="it-IT" altLang="it-IT" dirty="0">
                <a:latin typeface="Times New Roman" pitchFamily="18" charset="0"/>
                <a:ea typeface="Calibri" pitchFamily="34" charset="0"/>
                <a:cs typeface="Times New Roman" pitchFamily="18" charset="0"/>
              </a:rPr>
              <a:t> sono definiti, come pure sfaccettature delle componenti di tratto (per esempio, impulsività e  rigido perfezionismo</a:t>
            </a:r>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731213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3FE81E-CB4B-4AE6-AC22-69C4BF25F5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97A83C3-FC4C-4567-9181-0649A32A67CC}"/>
              </a:ext>
            </a:extLst>
          </p:cNvPr>
          <p:cNvSpPr>
            <a:spLocks noGrp="1"/>
          </p:cNvSpPr>
          <p:nvPr>
            <p:ph idx="1"/>
          </p:nvPr>
        </p:nvSpPr>
        <p:spPr/>
        <p:txBody>
          <a:bodyPr/>
          <a:lstStyle/>
          <a:p>
            <a:r>
              <a:rPr lang="it-IT" dirty="0"/>
              <a:t>D. S. chiuso in casa</a:t>
            </a:r>
          </a:p>
          <a:p>
            <a:r>
              <a:rPr lang="it-IT" dirty="0"/>
              <a:t>G. ipocondriaco</a:t>
            </a:r>
          </a:p>
        </p:txBody>
      </p:sp>
    </p:spTree>
    <p:extLst>
      <p:ext uri="{BB962C8B-B14F-4D97-AF65-F5344CB8AC3E}">
        <p14:creationId xmlns:p14="http://schemas.microsoft.com/office/powerpoint/2010/main" val="24754604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D7EAC-4EDF-498C-A64E-DDC60770A3EC}"/>
              </a:ext>
            </a:extLst>
          </p:cNvPr>
          <p:cNvSpPr>
            <a:spLocks noGrp="1"/>
          </p:cNvSpPr>
          <p:nvPr>
            <p:ph type="title"/>
          </p:nvPr>
        </p:nvSpPr>
        <p:spPr/>
        <p:txBody>
          <a:bodyPr/>
          <a:lstStyle/>
          <a:p>
            <a:r>
              <a:rPr lang="it-IT" dirty="0"/>
              <a:t>25 sfaccettature</a:t>
            </a:r>
          </a:p>
        </p:txBody>
      </p:sp>
      <p:sp>
        <p:nvSpPr>
          <p:cNvPr id="3" name="Segnaposto contenuto 2">
            <a:extLst>
              <a:ext uri="{FF2B5EF4-FFF2-40B4-BE49-F238E27FC236}">
                <a16:creationId xmlns:a16="http://schemas.microsoft.com/office/drawing/2014/main" id="{3F0F69BA-450B-448C-A340-54BDD12526F8}"/>
              </a:ext>
            </a:extLst>
          </p:cNvPr>
          <p:cNvSpPr>
            <a:spLocks noGrp="1"/>
          </p:cNvSpPr>
          <p:nvPr>
            <p:ph idx="1"/>
          </p:nvPr>
        </p:nvSpPr>
        <p:spPr/>
        <p:txBody>
          <a:bodyPr>
            <a:normAutofit fontScale="92500" lnSpcReduction="10000"/>
          </a:bodyPr>
          <a:lstStyle/>
          <a:p>
            <a:r>
              <a:rPr lang="it-IT" dirty="0"/>
              <a:t>Affettività ridotta, Anedonia, Angoscia di</a:t>
            </a:r>
          </a:p>
          <a:p>
            <a:r>
              <a:rPr lang="it-IT" dirty="0"/>
              <a:t>separazione, Ansia, Convinzioni ed esperienze inusuali, </a:t>
            </a:r>
            <a:r>
              <a:rPr lang="it-IT" dirty="0" err="1"/>
              <a:t>Depressività</a:t>
            </a:r>
            <a:r>
              <a:rPr lang="it-IT" dirty="0"/>
              <a:t>, </a:t>
            </a:r>
            <a:r>
              <a:rPr lang="it-IT" dirty="0" err="1"/>
              <a:t>Disregolazione</a:t>
            </a:r>
            <a:r>
              <a:rPr lang="it-IT" dirty="0"/>
              <a:t> percettiva, Distraibilità, Eccentricità, Evitamento dell’intimità, Grandiosità, Impulsività, Inganno, Insensibilità, Irresponsabilità, Labilità emotiva, </a:t>
            </a:r>
            <a:r>
              <a:rPr lang="it-IT" dirty="0" err="1"/>
              <a:t>Manipolatorietà</a:t>
            </a:r>
            <a:r>
              <a:rPr lang="it-IT" dirty="0"/>
              <a:t>, Ostilità, Perfezionismo rigido, Perseverazione, Ricerca di attenzione, Ritiro, Sospettosità, Sottomissione, Tendenza a correre rischi,</a:t>
            </a:r>
          </a:p>
          <a:p>
            <a:endParaRPr lang="it-IT" dirty="0"/>
          </a:p>
        </p:txBody>
      </p:sp>
    </p:spTree>
    <p:extLst>
      <p:ext uri="{BB962C8B-B14F-4D97-AF65-F5344CB8AC3E}">
        <p14:creationId xmlns:p14="http://schemas.microsoft.com/office/powerpoint/2010/main" val="35965594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p:txBody>
          <a:bodyPr/>
          <a:lstStyle/>
          <a:p>
            <a:pPr eaLnBrk="1" hangingPunct="1"/>
            <a:endParaRPr lang="it-IT" altLang="it-IT"/>
          </a:p>
        </p:txBody>
      </p:sp>
      <p:sp>
        <p:nvSpPr>
          <p:cNvPr id="39939" name="Segnaposto contenuto 2"/>
          <p:cNvSpPr>
            <a:spLocks noGrp="1"/>
          </p:cNvSpPr>
          <p:nvPr>
            <p:ph idx="1"/>
          </p:nvPr>
        </p:nvSpPr>
        <p:spPr/>
        <p:txBody>
          <a:bodyPr>
            <a:normAutofit lnSpcReduction="10000"/>
          </a:bodyPr>
          <a:lstStyle/>
          <a:p>
            <a:pPr eaLnBrk="1" hangingPunct="1"/>
            <a:r>
              <a:rPr lang="it-IT" altLang="it-IT" sz="2400" dirty="0"/>
              <a:t>Vengono mantenuti 5 disturbi prototipici di personalità, </a:t>
            </a:r>
          </a:p>
          <a:p>
            <a:pPr eaLnBrk="1" hangingPunct="1"/>
            <a:r>
              <a:rPr lang="it-IT" altLang="it-IT" sz="2400" dirty="0"/>
              <a:t>antisociale/psicopatico; </a:t>
            </a:r>
          </a:p>
          <a:p>
            <a:pPr eaLnBrk="1" hangingPunct="1"/>
            <a:r>
              <a:rPr lang="it-IT" altLang="it-IT" sz="2400" dirty="0"/>
              <a:t>evitante; </a:t>
            </a:r>
          </a:p>
          <a:p>
            <a:pPr eaLnBrk="1" hangingPunct="1"/>
            <a:r>
              <a:rPr lang="it-IT" altLang="it-IT" sz="2400" dirty="0"/>
              <a:t>borderline, </a:t>
            </a:r>
          </a:p>
          <a:p>
            <a:pPr eaLnBrk="1" hangingPunct="1"/>
            <a:r>
              <a:rPr lang="it-IT" altLang="it-IT" sz="2400" dirty="0"/>
              <a:t>ossessivo/compulsivo e </a:t>
            </a:r>
          </a:p>
          <a:p>
            <a:pPr eaLnBrk="1" hangingPunct="1"/>
            <a:r>
              <a:rPr lang="it-IT" altLang="it-IT" sz="2400" dirty="0" err="1"/>
              <a:t>schizotipico</a:t>
            </a:r>
            <a:r>
              <a:rPr lang="it-IT" altLang="it-IT" sz="2400" dirty="0"/>
              <a:t>. </a:t>
            </a:r>
          </a:p>
          <a:p>
            <a:pPr eaLnBrk="1" hangingPunct="1"/>
            <a:r>
              <a:rPr lang="it-IT" altLang="it-IT" sz="2400" dirty="0"/>
              <a:t>narcisista</a:t>
            </a:r>
          </a:p>
          <a:p>
            <a:pPr eaLnBrk="1" hangingPunct="1"/>
            <a:endParaRPr lang="it-IT" altLang="it-IT" sz="2400" dirty="0"/>
          </a:p>
          <a:p>
            <a:pPr eaLnBrk="1" hangingPunct="1"/>
            <a:r>
              <a:rPr lang="it-IT" altLang="it-IT" sz="2400" dirty="0"/>
              <a:t>L’analisi quantitativa dei tratti consentirebbe di porre in un grafico la collocazione del caso a seconda dei valori numerici assunti dai differenti tratti. </a:t>
            </a:r>
          </a:p>
        </p:txBody>
      </p:sp>
    </p:spTree>
    <p:extLst>
      <p:ext uri="{BB962C8B-B14F-4D97-AF65-F5344CB8AC3E}">
        <p14:creationId xmlns:p14="http://schemas.microsoft.com/office/powerpoint/2010/main" val="7540980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pPr eaLnBrk="1" hangingPunct="1"/>
            <a:endParaRPr lang="it-IT" altLang="it-IT"/>
          </a:p>
        </p:txBody>
      </p:sp>
      <p:sp>
        <p:nvSpPr>
          <p:cNvPr id="40963" name="Segnaposto contenuto 2"/>
          <p:cNvSpPr>
            <a:spLocks noGrp="1"/>
          </p:cNvSpPr>
          <p:nvPr>
            <p:ph idx="1"/>
          </p:nvPr>
        </p:nvSpPr>
        <p:spPr/>
        <p:txBody>
          <a:bodyPr/>
          <a:lstStyle/>
          <a:p>
            <a:pPr eaLnBrk="1" hangingPunct="1"/>
            <a:r>
              <a:rPr lang="it-IT" altLang="it-IT" dirty="0"/>
              <a:t>Alcuni disturbi di personalità precedentemente descritti quali il disturbo paranoide e lo schizoide ed il disturbo istrionico di personalità sono stati cancellati rappresentando diverse sfaccettature della composizione di tratti patologici.  </a:t>
            </a:r>
          </a:p>
          <a:p>
            <a:pPr eaLnBrk="1" hangingPunct="1"/>
            <a:endParaRPr lang="it-IT" altLang="it-IT" dirty="0"/>
          </a:p>
        </p:txBody>
      </p:sp>
    </p:spTree>
    <p:extLst>
      <p:ext uri="{BB962C8B-B14F-4D97-AF65-F5344CB8AC3E}">
        <p14:creationId xmlns:p14="http://schemas.microsoft.com/office/powerpoint/2010/main" val="81514766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276872"/>
            <a:ext cx="8229600" cy="3849291"/>
          </a:xfrm>
        </p:spPr>
        <p:txBody>
          <a:bodyPr/>
          <a:lstStyle/>
          <a:p>
            <a:pPr marL="342900" indent="-342900">
              <a:buAutoNum type="alphaUcParenR"/>
            </a:pPr>
            <a:r>
              <a:rPr lang="it-IT" b="1" dirty="0"/>
              <a:t>Disfunzione grave o moderata del funzionamento della personalità (sé ed interpersonale)</a:t>
            </a:r>
          </a:p>
          <a:p>
            <a:pPr marL="342900" indent="-342900">
              <a:buAutoNum type="alphaUcParenR"/>
            </a:pPr>
            <a:r>
              <a:rPr lang="it-IT" b="1" dirty="0"/>
              <a:t>Uno o più tratti patologici di personalità</a:t>
            </a:r>
          </a:p>
          <a:p>
            <a:pPr marL="342900" indent="-342900">
              <a:buAutoNum type="alphaUcParenR"/>
            </a:pPr>
            <a:r>
              <a:rPr lang="it-IT" dirty="0"/>
              <a:t>Questi disfunzioni e questi tratti sono inflessibili e pervasivi e condizionano molte reazioni personali e sociali</a:t>
            </a:r>
          </a:p>
          <a:p>
            <a:pPr marL="342900" indent="-342900">
              <a:buAutoNum type="alphaUcParenR"/>
            </a:pPr>
            <a:r>
              <a:rPr lang="it-IT" dirty="0"/>
              <a:t>Tali disfunzioni sono stabili nel tempo e risalgono alla infanzia o alla adolescenza</a:t>
            </a:r>
          </a:p>
          <a:p>
            <a:pPr marL="342900" indent="-342900">
              <a:buAutoNum type="alphaUcParenR"/>
            </a:pPr>
            <a:r>
              <a:rPr lang="it-IT" dirty="0"/>
              <a:t>Le disfunzioni della personalità ed i tratti patologici non sono meglio spiegati dalla presenza di una psicopatologia</a:t>
            </a:r>
          </a:p>
          <a:p>
            <a:pPr marL="342900" indent="-342900">
              <a:buAutoNum type="alphaUcParenR"/>
            </a:pPr>
            <a:r>
              <a:rPr lang="it-IT" dirty="0"/>
              <a:t>Non sono attribuibili agli effetti di una sostanza o di una condizione medica o di una sostanza</a:t>
            </a:r>
          </a:p>
          <a:p>
            <a:pPr marL="342900" indent="-342900">
              <a:buAutoNum type="alphaUcParenR"/>
            </a:pPr>
            <a:r>
              <a:rPr lang="it-IT" dirty="0"/>
              <a:t>Non sono spiegabili in base a fattori socioculturali ed ambientali</a:t>
            </a:r>
          </a:p>
        </p:txBody>
      </p:sp>
      <p:sp>
        <p:nvSpPr>
          <p:cNvPr id="3" name="Titolo 2"/>
          <p:cNvSpPr>
            <a:spLocks noGrp="1"/>
          </p:cNvSpPr>
          <p:nvPr>
            <p:ph type="title"/>
          </p:nvPr>
        </p:nvSpPr>
        <p:spPr>
          <a:xfrm>
            <a:off x="457200" y="1285860"/>
            <a:ext cx="8258204" cy="702980"/>
          </a:xfrm>
        </p:spPr>
        <p:txBody>
          <a:bodyPr/>
          <a:lstStyle/>
          <a:p>
            <a:r>
              <a:rPr lang="it-IT" dirty="0"/>
              <a:t>CRITERI BASE PER LA DEFINIZIONE DEI DISTURBI DI PERSONALITA’</a:t>
            </a:r>
          </a:p>
        </p:txBody>
      </p:sp>
    </p:spTree>
    <p:extLst>
      <p:ext uri="{BB962C8B-B14F-4D97-AF65-F5344CB8AC3E}">
        <p14:creationId xmlns:p14="http://schemas.microsoft.com/office/powerpoint/2010/main" val="41575889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1800" dirty="0"/>
              <a:t>Come prima fase di diagnosi vera e propria il clinico esperto, deve seguire una serie di indicazioni che portano a valutare la gravità del disturbo presentato e il funzionamento interpersonale del paziente.  </a:t>
            </a:r>
          </a:p>
          <a:p>
            <a:r>
              <a:rPr lang="it-IT" sz="1800" dirty="0"/>
              <a:t> </a:t>
            </a:r>
          </a:p>
          <a:p>
            <a:r>
              <a:rPr lang="it-IT" sz="1800" dirty="0"/>
              <a:t>In primo luogo, dunque, si effettua una </a:t>
            </a:r>
            <a:r>
              <a:rPr lang="it-IT" sz="1800" b="1" dirty="0"/>
              <a:t>valutazione dimensionale del livello di compromissione del Sé e delle relazioni interpersonali</a:t>
            </a:r>
            <a:r>
              <a:rPr lang="it-IT" sz="1800" dirty="0"/>
              <a:t>, attraverso un continuum di gravità espresso con 5 livelli (0 equivale alla salute, nessuna patologia; 1 lievi segni patologici; 2 moderata patologia; 3 grave patologia; 4 estrema invalidità nella valutazione del Continuum del funzionamento del Sé e dei rapporti interpersonali).</a:t>
            </a:r>
          </a:p>
          <a:p>
            <a:r>
              <a:rPr lang="it-IT" sz="1800" dirty="0"/>
              <a:t> </a:t>
            </a:r>
          </a:p>
          <a:p>
            <a:endParaRPr lang="it-IT" sz="1800" dirty="0"/>
          </a:p>
          <a:p>
            <a:r>
              <a:rPr lang="it-IT" dirty="0"/>
              <a:t> </a:t>
            </a:r>
          </a:p>
          <a:p>
            <a:endParaRPr lang="it-IT" dirty="0"/>
          </a:p>
        </p:txBody>
      </p:sp>
      <p:sp>
        <p:nvSpPr>
          <p:cNvPr id="3" name="Titolo 2"/>
          <p:cNvSpPr>
            <a:spLocks noGrp="1"/>
          </p:cNvSpPr>
          <p:nvPr>
            <p:ph type="title"/>
          </p:nvPr>
        </p:nvSpPr>
        <p:spPr/>
        <p:txBody>
          <a:bodyPr/>
          <a:lstStyle/>
          <a:p>
            <a:r>
              <a:rPr lang="it-IT" sz="1800" dirty="0"/>
              <a:t>CRITERIO A LIVELLO DI FUNZIONAMENTO DELLA PERSONALITA’</a:t>
            </a:r>
          </a:p>
        </p:txBody>
      </p:sp>
    </p:spTree>
    <p:extLst>
      <p:ext uri="{BB962C8B-B14F-4D97-AF65-F5344CB8AC3E}">
        <p14:creationId xmlns:p14="http://schemas.microsoft.com/office/powerpoint/2010/main" val="31572979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Primo </a:t>
            </a:r>
            <a:r>
              <a:rPr lang="it-IT" sz="2800" dirty="0" err="1"/>
              <a:t>step</a:t>
            </a:r>
            <a:r>
              <a:rPr lang="it-IT" sz="2800" dirty="0"/>
              <a:t> valutativo che mira a definire i diversi livelli di organizzazione della personalità. </a:t>
            </a:r>
          </a:p>
          <a:p>
            <a:r>
              <a:rPr lang="it-IT" sz="2800" dirty="0"/>
              <a:t>La Scala dei Livelli di Funzionamento della Personalità, permette di individuare delle dimensioni che si dividono in </a:t>
            </a:r>
          </a:p>
          <a:p>
            <a:r>
              <a:rPr lang="it-IT" sz="2800" dirty="0"/>
              <a:t>disturbi del Sé e </a:t>
            </a:r>
          </a:p>
          <a:p>
            <a:r>
              <a:rPr lang="it-IT" sz="2800" dirty="0"/>
              <a:t>funzionamento interpersonale.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7611330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Per quanto riguarda i disturbi del Sé si hanno due aree da valutare lungo un continuum di gravità:</a:t>
            </a:r>
          </a:p>
          <a:p>
            <a:r>
              <a:rPr lang="it-IT" sz="2000" dirty="0"/>
              <a:t> </a:t>
            </a:r>
          </a:p>
          <a:p>
            <a:r>
              <a:rPr lang="it-IT" sz="2000" dirty="0"/>
              <a:t>(1)</a:t>
            </a:r>
            <a:r>
              <a:rPr lang="it-IT" sz="2000" b="1" dirty="0"/>
              <a:t> l’identità</a:t>
            </a:r>
            <a:r>
              <a:rPr lang="it-IT" sz="2000" dirty="0"/>
              <a:t>, intesa come l’esperienza di se stessi come soggetti unici e dotati di confini definiti, la stabilità della propria autostima, l’accuratezza della propria auto-valutazione e la capacità di regolare una vasta gamma di emozioni;</a:t>
            </a:r>
          </a:p>
          <a:p>
            <a:r>
              <a:rPr lang="it-IT" sz="2000" dirty="0"/>
              <a:t> </a:t>
            </a:r>
          </a:p>
          <a:p>
            <a:r>
              <a:rPr lang="it-IT" sz="2000" dirty="0"/>
              <a:t>(2) </a:t>
            </a:r>
            <a:r>
              <a:rPr lang="it-IT" sz="2000" b="1" dirty="0"/>
              <a:t>l’</a:t>
            </a:r>
            <a:r>
              <a:rPr lang="it-IT" sz="2000" b="1" dirty="0" err="1"/>
              <a:t>autodirezionalità</a:t>
            </a:r>
            <a:r>
              <a:rPr lang="it-IT" sz="2000" dirty="0"/>
              <a:t>, intesa come capacità di perseguire obiettivi a breve termine e scopi di vita coerenti e significativi, l’utilizzo di standard di comportamento interni costruttivi e </a:t>
            </a:r>
            <a:r>
              <a:rPr lang="it-IT" sz="2000" dirty="0" err="1"/>
              <a:t>prosociali</a:t>
            </a:r>
            <a:r>
              <a:rPr lang="it-IT" sz="2000" dirty="0"/>
              <a:t> e la capacità di riflette in modo produttivo su di sé.</a:t>
            </a:r>
          </a:p>
          <a:p>
            <a:r>
              <a:rPr lang="it-IT" sz="2000" dirty="0"/>
              <a:t> </a:t>
            </a:r>
          </a:p>
          <a:p>
            <a:endParaRPr lang="it-IT" sz="2000" dirty="0"/>
          </a:p>
        </p:txBody>
      </p:sp>
      <p:sp>
        <p:nvSpPr>
          <p:cNvPr id="3" name="Titolo 2"/>
          <p:cNvSpPr>
            <a:spLocks noGrp="1"/>
          </p:cNvSpPr>
          <p:nvPr>
            <p:ph type="title"/>
          </p:nvPr>
        </p:nvSpPr>
        <p:spPr/>
        <p:txBody>
          <a:bodyPr/>
          <a:lstStyle/>
          <a:p>
            <a:r>
              <a:rPr lang="it-IT" dirty="0"/>
              <a:t>Funzionamento del Sé</a:t>
            </a:r>
          </a:p>
        </p:txBody>
      </p:sp>
    </p:spTree>
    <p:extLst>
      <p:ext uri="{BB962C8B-B14F-4D97-AF65-F5344CB8AC3E}">
        <p14:creationId xmlns:p14="http://schemas.microsoft.com/office/powerpoint/2010/main" val="17933981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Funzionamento interpersonale, invece, è valutato tenendo conto di due dimensioni:</a:t>
            </a:r>
          </a:p>
          <a:p>
            <a:r>
              <a:rPr lang="it-IT" sz="2000" dirty="0"/>
              <a:t> </a:t>
            </a:r>
          </a:p>
          <a:p>
            <a:r>
              <a:rPr lang="it-IT" sz="2000" dirty="0"/>
              <a:t>(1)</a:t>
            </a:r>
            <a:r>
              <a:rPr lang="it-IT" sz="2000" b="1" dirty="0"/>
              <a:t> l’empatia</a:t>
            </a:r>
            <a:r>
              <a:rPr lang="it-IT" sz="2000" dirty="0"/>
              <a:t>, intesa come comprensione delle esperienze e motivazioni altrui, tolleranza di prospettive diverse e comprensione degli effetti del proprio comportamento sugli altri;</a:t>
            </a:r>
          </a:p>
          <a:p>
            <a:r>
              <a:rPr lang="it-IT" sz="2000" dirty="0"/>
              <a:t> </a:t>
            </a:r>
          </a:p>
          <a:p>
            <a:r>
              <a:rPr lang="it-IT" sz="2000" dirty="0"/>
              <a:t>(2) </a:t>
            </a:r>
            <a:r>
              <a:rPr lang="it-IT" sz="2000" b="1" dirty="0"/>
              <a:t>l’intimità</a:t>
            </a:r>
            <a:r>
              <a:rPr lang="it-IT" sz="2000" dirty="0"/>
              <a:t>, intesa come profondità e durata delle relazioni positive con gli altri, desiderio e capacità di intimità e rispetto reciproco.</a:t>
            </a:r>
          </a:p>
          <a:p>
            <a:r>
              <a:rPr lang="it-IT" sz="2000" dirty="0"/>
              <a:t> </a:t>
            </a:r>
          </a:p>
          <a:p>
            <a:r>
              <a:rPr lang="it-IT" sz="2000" dirty="0"/>
              <a:t>Dopo aver definito questa parte generale, si passa a quella di diagnostica vera e propria, secondo passaggio.  </a:t>
            </a:r>
          </a:p>
          <a:p>
            <a:endParaRPr lang="it-IT" dirty="0"/>
          </a:p>
        </p:txBody>
      </p:sp>
      <p:sp>
        <p:nvSpPr>
          <p:cNvPr id="3" name="Titolo 2"/>
          <p:cNvSpPr>
            <a:spLocks noGrp="1"/>
          </p:cNvSpPr>
          <p:nvPr>
            <p:ph type="title"/>
          </p:nvPr>
        </p:nvSpPr>
        <p:spPr/>
        <p:txBody>
          <a:bodyPr/>
          <a:lstStyle/>
          <a:p>
            <a:r>
              <a:rPr lang="it-IT" dirty="0"/>
              <a:t>Il funzionamento interpersonale</a:t>
            </a:r>
          </a:p>
        </p:txBody>
      </p:sp>
    </p:spTree>
    <p:extLst>
      <p:ext uri="{BB962C8B-B14F-4D97-AF65-F5344CB8AC3E}">
        <p14:creationId xmlns:p14="http://schemas.microsoft.com/office/powerpoint/2010/main" val="28373830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La presenza e la gravità di una alterazione del funzionamento della personalità predice la presenza di uno o più disturbi di personalità.</a:t>
            </a:r>
          </a:p>
          <a:p>
            <a:r>
              <a:rPr lang="it-IT" sz="2400" dirty="0"/>
              <a:t>È necessario che esista per lo meno una alterazione moderata del funzionamento per esprimere una diagnosi di disturbo di personalità.</a:t>
            </a:r>
          </a:p>
          <a:p>
            <a:r>
              <a:rPr lang="it-IT" sz="2400" dirty="0"/>
              <a:t>Naturalmente questa valutazione chiama pesantemente in causa le competenze e la sensibilità del diagnosta rischiando di favorire diversità di opinione sui diversi casi.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728706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Successivamente, il clinico deve verificare se è presente un disturbo di personalità patologico (borderline, evitante, etc.). Nel caso in cui non fosse presente patologia, ma solo una compromissione generale derivante dalla prima valutazione effettuata, si passa alla valutazione dei tratti/domini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9404976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4873</TotalTime>
  <Words>11710</Words>
  <Application>Microsoft Office PowerPoint</Application>
  <PresentationFormat>Presentazione su schermo (4:3)</PresentationFormat>
  <Paragraphs>813</Paragraphs>
  <Slides>153</Slides>
  <Notes>2</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153</vt:i4>
      </vt:variant>
    </vt:vector>
  </HeadingPairs>
  <TitlesOfParts>
    <vt:vector size="160" baseType="lpstr">
      <vt:lpstr>Arial</vt:lpstr>
      <vt:lpstr>Calibri</vt:lpstr>
      <vt:lpstr>Symbol</vt:lpstr>
      <vt:lpstr>Tahoma</vt:lpstr>
      <vt:lpstr>Times New Roman</vt:lpstr>
      <vt:lpstr>Tema di Office</vt:lpstr>
      <vt:lpstr>1_Tema di Office</vt:lpstr>
      <vt:lpstr>Disturbi di Personalità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Difficoltà incontrate in terapia</vt:lpstr>
      <vt:lpstr>Presentazione standard di PowerPoint</vt:lpstr>
      <vt:lpstr>CONTROTRANSFERT</vt:lpstr>
      <vt:lpstr>DEFINIZIONE DSM-IV-TR e 5</vt:lpstr>
      <vt:lpstr> strani o eccentrici </vt:lpstr>
      <vt:lpstr>amplificativi, emotivi o imprevedibili </vt:lpstr>
      <vt:lpstr>ansiosi o paurosi.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STILE vs DISTURBO</vt:lpstr>
      <vt:lpstr>BIG FIVE</vt:lpstr>
      <vt:lpstr>TRATTABILITA’ DEI D.P.</vt:lpstr>
      <vt:lpstr>DA DISTURBO A STILE DI PERSONALITA’</vt:lpstr>
      <vt:lpstr>Premessa 1: </vt:lpstr>
      <vt:lpstr>Premessa 2:</vt:lpstr>
      <vt:lpstr>Presentazione standard di PowerPoint</vt:lpstr>
      <vt:lpstr>Premessa 3: </vt:lpstr>
      <vt:lpstr>Premessa 4: </vt:lpstr>
      <vt:lpstr>Premessa 5: </vt:lpstr>
      <vt:lpstr>Presentazione standard di PowerPoint</vt:lpstr>
      <vt:lpstr>Presentazione standard di PowerPoint</vt:lpstr>
      <vt:lpstr>Stile di attaccamento e disturbi di personalità </vt:lpstr>
      <vt:lpstr>Presentazione standard di PowerPoint</vt:lpstr>
      <vt:lpstr>Presentazione standard di PowerPoint</vt:lpstr>
      <vt:lpstr>Presentazione standard di PowerPoint</vt:lpstr>
      <vt:lpstr>I diversi stili di attaccamento nella prima infanzia </vt:lpstr>
      <vt:lpstr>Presentazione standard di PowerPoint</vt:lpstr>
      <vt:lpstr>Presentazione standard di PowerPoint</vt:lpstr>
      <vt:lpstr>Presentazione standard di PowerPoint</vt:lpstr>
      <vt:lpstr>Presentazione standard di PowerPoint</vt:lpstr>
      <vt:lpstr>Presentazione standard di PowerPoint</vt:lpstr>
      <vt:lpstr>I diversi stili di attaccamento in età adulta </vt:lpstr>
      <vt:lpstr>Presentazione standard di PowerPoint</vt:lpstr>
      <vt:lpstr>Presentazione standard di PowerPoint</vt:lpstr>
      <vt:lpstr>Stile di attaccamento preoccupato</vt:lpstr>
      <vt:lpstr>Stile di attaccamento timoroso</vt:lpstr>
      <vt:lpstr>Stile di attaccamento rifiutante. </vt:lpstr>
      <vt:lpstr>Stile di attaccamento ansioso-evitante. </vt:lpstr>
      <vt:lpstr>Stile di attaccamento ansioso-ambivalente. </vt:lpstr>
      <vt:lpstr>Stile di attaccamento disorganizzato.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personalità appendice 3 DSM5</vt:lpstr>
      <vt:lpstr>Sistema alternativo di classificazione dei disturbi di personalità </vt:lpstr>
      <vt:lpstr>Il modello alternativo di diagnosi dei disturbi di personalità proposto dal DSM 5</vt:lpstr>
      <vt:lpstr>Presentazione standard di PowerPoint</vt:lpstr>
      <vt:lpstr>Presentazione standard di PowerPoint</vt:lpstr>
      <vt:lpstr>Criteri generali DSM5 per la definizione dei disturbi di Personalità</vt:lpstr>
      <vt:lpstr>Presentazione standard di PowerPoint</vt:lpstr>
      <vt:lpstr>Alterazione del funzionamento della personalità</vt:lpstr>
      <vt:lpstr> Se stesso:</vt:lpstr>
      <vt:lpstr>Interpersonale:</vt:lpstr>
      <vt:lpstr>Tratti patologici di personalità</vt:lpstr>
      <vt:lpstr>Presentazione standard di PowerPoint</vt:lpstr>
      <vt:lpstr>Presentazione standard di PowerPoint</vt:lpstr>
      <vt:lpstr>Presentazione standard di PowerPoint</vt:lpstr>
      <vt:lpstr> Guida all’esecuzione di una valutazione DSM5</vt:lpstr>
      <vt:lpstr>Criteri generali DSM5 per la definizione dei dist Personalità</vt:lpstr>
      <vt:lpstr>Presentazione standard di PowerPoint</vt:lpstr>
      <vt:lpstr>Alterazione del funzionamento della personalità</vt:lpstr>
      <vt:lpstr> Se stesso:</vt:lpstr>
      <vt:lpstr>Interpersonale:</vt:lpstr>
      <vt:lpstr>Presentazione standard di PowerPoint</vt:lpstr>
      <vt:lpstr>25 sfaccettature</vt:lpstr>
      <vt:lpstr>Presentazione standard di PowerPoint</vt:lpstr>
      <vt:lpstr>Presentazione standard di PowerPoint</vt:lpstr>
      <vt:lpstr>CRITERI BASE PER LA DEFINIZIONE DEI DISTURBI DI PERSONALITA’</vt:lpstr>
      <vt:lpstr>CRITERIO A LIVELLO DI FUNZIONAMENTO DELLA PERSONALITA’</vt:lpstr>
      <vt:lpstr>Presentazione standard di PowerPoint</vt:lpstr>
      <vt:lpstr>Funzionamento del Sé</vt:lpstr>
      <vt:lpstr>Il funzionamento interpersonale</vt:lpstr>
      <vt:lpstr>Presentazione standard di PowerPoint</vt:lpstr>
      <vt:lpstr>Presentazione standard di PowerPoint</vt:lpstr>
      <vt:lpstr>Diagnostica dei disturbi di personalità</vt:lpstr>
      <vt:lpstr>Presentazione standard di PowerPoint</vt:lpstr>
      <vt:lpstr>Presentazione standard di PowerPoint</vt:lpstr>
      <vt:lpstr>IL MODELLO DEI BIG FIVE ed i tratti di personalità</vt:lpstr>
      <vt:lpstr>Presentazione standard di PowerPoint</vt:lpstr>
      <vt:lpstr>Presentazione standard di PowerPoint</vt:lpstr>
      <vt:lpstr>Approcci dimensionali alternativi </vt:lpstr>
      <vt:lpstr>Presentazione standard di PowerPoint</vt:lpstr>
      <vt:lpstr>I 5 GRANDI TRATTI DELLA PERSONALITA’ nel DSM5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Disturbi di Personalità</dc:title>
  <dc:creator>.</dc:creator>
  <cp:lastModifiedBy>FRANCESCO ROVETTO</cp:lastModifiedBy>
  <cp:revision>61</cp:revision>
  <dcterms:created xsi:type="dcterms:W3CDTF">2007-06-12T20:37:24Z</dcterms:created>
  <dcterms:modified xsi:type="dcterms:W3CDTF">2022-12-10T16:26:49Z</dcterms:modified>
</cp:coreProperties>
</file>