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slides/slide184.xml" ContentType="application/vnd.openxmlformats-officedocument.presentationml.slide+xml"/>
  <Override PartName="/ppt/slides/slide185.xml" ContentType="application/vnd.openxmlformats-officedocument.presentationml.slide+xml"/>
  <Override PartName="/ppt/slides/slide186.xml" ContentType="application/vnd.openxmlformats-officedocument.presentationml.slide+xml"/>
  <Override PartName="/ppt/slides/slide187.xml" ContentType="application/vnd.openxmlformats-officedocument.presentationml.slide+xml"/>
  <Override PartName="/ppt/slides/slide188.xml" ContentType="application/vnd.openxmlformats-officedocument.presentationml.slide+xml"/>
  <Override PartName="/ppt/slides/slide189.xml" ContentType="application/vnd.openxmlformats-officedocument.presentationml.slide+xml"/>
  <Override PartName="/ppt/slides/slide190.xml" ContentType="application/vnd.openxmlformats-officedocument.presentationml.slide+xml"/>
  <Override PartName="/ppt/slides/slide191.xml" ContentType="application/vnd.openxmlformats-officedocument.presentationml.slide+xml"/>
  <Override PartName="/ppt/slides/slide192.xml" ContentType="application/vnd.openxmlformats-officedocument.presentationml.slide+xml"/>
  <Override PartName="/ppt/slides/slide193.xml" ContentType="application/vnd.openxmlformats-officedocument.presentationml.slide+xml"/>
  <Override PartName="/ppt/slides/slide194.xml" ContentType="application/vnd.openxmlformats-officedocument.presentationml.slide+xml"/>
  <Override PartName="/ppt/slides/slide195.xml" ContentType="application/vnd.openxmlformats-officedocument.presentationml.slide+xml"/>
  <Override PartName="/ppt/slides/slide196.xml" ContentType="application/vnd.openxmlformats-officedocument.presentationml.slide+xml"/>
  <Override PartName="/ppt/slides/slide197.xml" ContentType="application/vnd.openxmlformats-officedocument.presentationml.slide+xml"/>
  <Override PartName="/ppt/slides/slide198.xml" ContentType="application/vnd.openxmlformats-officedocument.presentationml.slide+xml"/>
  <Override PartName="/ppt/slides/slide199.xml" ContentType="application/vnd.openxmlformats-officedocument.presentationml.slide+xml"/>
  <Override PartName="/ppt/slides/slide200.xml" ContentType="application/vnd.openxmlformats-officedocument.presentationml.slide+xml"/>
  <Override PartName="/ppt/slides/slide201.xml" ContentType="application/vnd.openxmlformats-officedocument.presentationml.slide+xml"/>
  <Override PartName="/ppt/slides/slide202.xml" ContentType="application/vnd.openxmlformats-officedocument.presentationml.slide+xml"/>
  <Override PartName="/ppt/slides/slide203.xml" ContentType="application/vnd.openxmlformats-officedocument.presentationml.slide+xml"/>
  <Override PartName="/ppt/slides/slide204.xml" ContentType="application/vnd.openxmlformats-officedocument.presentationml.slide+xml"/>
  <Override PartName="/ppt/slides/slide205.xml" ContentType="application/vnd.openxmlformats-officedocument.presentationml.slide+xml"/>
  <Override PartName="/ppt/slides/slide206.xml" ContentType="application/vnd.openxmlformats-officedocument.presentationml.slide+xml"/>
  <Override PartName="/ppt/slides/slide207.xml" ContentType="application/vnd.openxmlformats-officedocument.presentationml.slide+xml"/>
  <Override PartName="/ppt/slides/slide208.xml" ContentType="application/vnd.openxmlformats-officedocument.presentationml.slide+xml"/>
  <Override PartName="/ppt/slides/slide209.xml" ContentType="application/vnd.openxmlformats-officedocument.presentationml.slide+xml"/>
  <Override PartName="/ppt/slides/slide210.xml" ContentType="application/vnd.openxmlformats-officedocument.presentationml.slide+xml"/>
  <Override PartName="/ppt/slides/slide211.xml" ContentType="application/vnd.openxmlformats-officedocument.presentationml.slide+xml"/>
  <Override PartName="/ppt/slides/slide212.xml" ContentType="application/vnd.openxmlformats-officedocument.presentationml.slide+xml"/>
  <Override PartName="/ppt/slides/slide213.xml" ContentType="application/vnd.openxmlformats-officedocument.presentationml.slide+xml"/>
  <Override PartName="/ppt/slides/slide214.xml" ContentType="application/vnd.openxmlformats-officedocument.presentationml.slide+xml"/>
  <Override PartName="/ppt/slides/slide215.xml" ContentType="application/vnd.openxmlformats-officedocument.presentationml.slide+xml"/>
  <Override PartName="/ppt/slides/slide216.xml" ContentType="application/vnd.openxmlformats-officedocument.presentationml.slide+xml"/>
  <Override PartName="/ppt/slides/slide217.xml" ContentType="application/vnd.openxmlformats-officedocument.presentationml.slide+xml"/>
  <Override PartName="/ppt/slides/slide218.xml" ContentType="application/vnd.openxmlformats-officedocument.presentationml.slide+xml"/>
  <Override PartName="/ppt/slides/slide219.xml" ContentType="application/vnd.openxmlformats-officedocument.presentationml.slide+xml"/>
  <Override PartName="/ppt/slides/slide220.xml" ContentType="application/vnd.openxmlformats-officedocument.presentationml.slide+xml"/>
  <Override PartName="/ppt/slides/slide221.xml" ContentType="application/vnd.openxmlformats-officedocument.presentationml.slide+xml"/>
  <Override PartName="/ppt/slides/slide222.xml" ContentType="application/vnd.openxmlformats-officedocument.presentationml.slide+xml"/>
  <Override PartName="/ppt/slides/slide223.xml" ContentType="application/vnd.openxmlformats-officedocument.presentationml.slide+xml"/>
  <Override PartName="/ppt/slides/slide224.xml" ContentType="application/vnd.openxmlformats-officedocument.presentationml.slide+xml"/>
  <Override PartName="/ppt/slides/slide225.xml" ContentType="application/vnd.openxmlformats-officedocument.presentationml.slide+xml"/>
  <Override PartName="/ppt/slides/slide226.xml" ContentType="application/vnd.openxmlformats-officedocument.presentationml.slide+xml"/>
  <Override PartName="/ppt/slides/slide227.xml" ContentType="application/vnd.openxmlformats-officedocument.presentationml.slide+xml"/>
  <Override PartName="/ppt/slides/slide228.xml" ContentType="application/vnd.openxmlformats-officedocument.presentationml.slide+xml"/>
  <Override PartName="/ppt/slides/slide229.xml" ContentType="application/vnd.openxmlformats-officedocument.presentationml.slide+xml"/>
  <Override PartName="/ppt/slides/slide230.xml" ContentType="application/vnd.openxmlformats-officedocument.presentationml.slide+xml"/>
  <Override PartName="/ppt/slides/slide231.xml" ContentType="application/vnd.openxmlformats-officedocument.presentationml.slide+xml"/>
  <Override PartName="/ppt/slides/slide232.xml" ContentType="application/vnd.openxmlformats-officedocument.presentationml.slide+xml"/>
  <Override PartName="/ppt/slides/slide233.xml" ContentType="application/vnd.openxmlformats-officedocument.presentationml.slide+xml"/>
  <Override PartName="/ppt/slides/slide234.xml" ContentType="application/vnd.openxmlformats-officedocument.presentationml.slide+xml"/>
  <Override PartName="/ppt/slides/slide235.xml" ContentType="application/vnd.openxmlformats-officedocument.presentationml.slide+xml"/>
  <Override PartName="/ppt/slides/slide236.xml" ContentType="application/vnd.openxmlformats-officedocument.presentationml.slide+xml"/>
  <Override PartName="/ppt/slides/slide237.xml" ContentType="application/vnd.openxmlformats-officedocument.presentationml.slide+xml"/>
  <Override PartName="/ppt/slides/slide238.xml" ContentType="application/vnd.openxmlformats-officedocument.presentationml.slide+xml"/>
  <Override PartName="/ppt/slides/slide239.xml" ContentType="application/vnd.openxmlformats-officedocument.presentationml.slide+xml"/>
  <Override PartName="/ppt/slides/slide240.xml" ContentType="application/vnd.openxmlformats-officedocument.presentationml.slide+xml"/>
  <Override PartName="/ppt/slides/slide241.xml" ContentType="application/vnd.openxmlformats-officedocument.presentationml.slide+xml"/>
  <Override PartName="/ppt/slides/slide242.xml" ContentType="application/vnd.openxmlformats-officedocument.presentationml.slide+xml"/>
  <Override PartName="/ppt/slides/slide243.xml" ContentType="application/vnd.openxmlformats-officedocument.presentationml.slide+xml"/>
  <Override PartName="/ppt/slides/slide244.xml" ContentType="application/vnd.openxmlformats-officedocument.presentationml.slide+xml"/>
  <Override PartName="/ppt/slides/slide245.xml" ContentType="application/vnd.openxmlformats-officedocument.presentationml.slide+xml"/>
  <Override PartName="/ppt/slides/slide246.xml" ContentType="application/vnd.openxmlformats-officedocument.presentationml.slide+xml"/>
  <Override PartName="/ppt/slides/slide247.xml" ContentType="application/vnd.openxmlformats-officedocument.presentationml.slide+xml"/>
  <Override PartName="/ppt/slides/slide248.xml" ContentType="application/vnd.openxmlformats-officedocument.presentationml.slide+xml"/>
  <Override PartName="/ppt/slides/slide249.xml" ContentType="application/vnd.openxmlformats-officedocument.presentationml.slide+xml"/>
  <Override PartName="/ppt/slides/slide250.xml" ContentType="application/vnd.openxmlformats-officedocument.presentationml.slide+xml"/>
  <Override PartName="/ppt/slides/slide251.xml" ContentType="application/vnd.openxmlformats-officedocument.presentationml.slide+xml"/>
  <Override PartName="/ppt/slides/slide252.xml" ContentType="application/vnd.openxmlformats-officedocument.presentationml.slide+xml"/>
  <Override PartName="/ppt/slides/slide253.xml" ContentType="application/vnd.openxmlformats-officedocument.presentationml.slide+xml"/>
  <Override PartName="/ppt/slides/slide254.xml" ContentType="application/vnd.openxmlformats-officedocument.presentationml.slide+xml"/>
  <Override PartName="/ppt/slides/slide255.xml" ContentType="application/vnd.openxmlformats-officedocument.presentationml.slide+xml"/>
  <Override PartName="/ppt/slides/slide256.xml" ContentType="application/vnd.openxmlformats-officedocument.presentationml.slide+xml"/>
  <Override PartName="/ppt/slides/slide257.xml" ContentType="application/vnd.openxmlformats-officedocument.presentationml.slide+xml"/>
  <Override PartName="/ppt/slides/slide258.xml" ContentType="application/vnd.openxmlformats-officedocument.presentationml.slide+xml"/>
  <Override PartName="/ppt/slides/slide259.xml" ContentType="application/vnd.openxmlformats-officedocument.presentationml.slide+xml"/>
  <Override PartName="/ppt/slides/slide260.xml" ContentType="application/vnd.openxmlformats-officedocument.presentationml.slide+xml"/>
  <Override PartName="/ppt/slides/slide261.xml" ContentType="application/vnd.openxmlformats-officedocument.presentationml.slide+xml"/>
  <Override PartName="/ppt/slides/slide262.xml" ContentType="application/vnd.openxmlformats-officedocument.presentationml.slide+xml"/>
  <Override PartName="/ppt/slides/slide263.xml" ContentType="application/vnd.openxmlformats-officedocument.presentationml.slide+xml"/>
  <Override PartName="/ppt/slides/slide264.xml" ContentType="application/vnd.openxmlformats-officedocument.presentationml.slide+xml"/>
  <Override PartName="/ppt/slides/slide265.xml" ContentType="application/vnd.openxmlformats-officedocument.presentationml.slide+xml"/>
  <Override PartName="/ppt/slides/slide266.xml" ContentType="application/vnd.openxmlformats-officedocument.presentationml.slide+xml"/>
  <Override PartName="/ppt/slides/slide267.xml" ContentType="application/vnd.openxmlformats-officedocument.presentationml.slide+xml"/>
  <Override PartName="/ppt/slides/slide268.xml" ContentType="application/vnd.openxmlformats-officedocument.presentationml.slide+xml"/>
  <Override PartName="/ppt/slides/slide269.xml" ContentType="application/vnd.openxmlformats-officedocument.presentationml.slide+xml"/>
  <Override PartName="/ppt/slides/slide270.xml" ContentType="application/vnd.openxmlformats-officedocument.presentationml.slide+xml"/>
  <Override PartName="/ppt/slides/slide271.xml" ContentType="application/vnd.openxmlformats-officedocument.presentationml.slide+xml"/>
  <Override PartName="/ppt/slides/slide272.xml" ContentType="application/vnd.openxmlformats-officedocument.presentationml.slide+xml"/>
  <Override PartName="/ppt/slides/slide273.xml" ContentType="application/vnd.openxmlformats-officedocument.presentationml.slide+xml"/>
  <Override PartName="/ppt/slides/slide274.xml" ContentType="application/vnd.openxmlformats-officedocument.presentationml.slide+xml"/>
  <Override PartName="/ppt/slides/slide275.xml" ContentType="application/vnd.openxmlformats-officedocument.presentationml.slide+xml"/>
  <Override PartName="/ppt/slides/slide276.xml" ContentType="application/vnd.openxmlformats-officedocument.presentationml.slide+xml"/>
  <Override PartName="/ppt/slides/slide277.xml" ContentType="application/vnd.openxmlformats-officedocument.presentationml.slide+xml"/>
  <Override PartName="/ppt/slides/slide278.xml" ContentType="application/vnd.openxmlformats-officedocument.presentationml.slide+xml"/>
  <Override PartName="/ppt/slides/slide279.xml" ContentType="application/vnd.openxmlformats-officedocument.presentationml.slide+xml"/>
  <Override PartName="/ppt/slides/slide280.xml" ContentType="application/vnd.openxmlformats-officedocument.presentationml.slide+xml"/>
  <Override PartName="/ppt/slides/slide281.xml" ContentType="application/vnd.openxmlformats-officedocument.presentationml.slide+xml"/>
  <Override PartName="/ppt/slides/slide282.xml" ContentType="application/vnd.openxmlformats-officedocument.presentationml.slide+xml"/>
  <Override PartName="/ppt/slides/slide283.xml" ContentType="application/vnd.openxmlformats-officedocument.presentationml.slide+xml"/>
  <Override PartName="/ppt/slides/slide284.xml" ContentType="application/vnd.openxmlformats-officedocument.presentationml.slide+xml"/>
  <Override PartName="/ppt/slides/slide285.xml" ContentType="application/vnd.openxmlformats-officedocument.presentationml.slide+xml"/>
  <Override PartName="/ppt/slides/slide286.xml" ContentType="application/vnd.openxmlformats-officedocument.presentationml.slide+xml"/>
  <Override PartName="/ppt/slides/slide287.xml" ContentType="application/vnd.openxmlformats-officedocument.presentationml.slide+xml"/>
  <Override PartName="/ppt/slides/slide288.xml" ContentType="application/vnd.openxmlformats-officedocument.presentationml.slide+xml"/>
  <Override PartName="/ppt/slides/slide289.xml" ContentType="application/vnd.openxmlformats-officedocument.presentationml.slide+xml"/>
  <Override PartName="/ppt/slides/slide290.xml" ContentType="application/vnd.openxmlformats-officedocument.presentationml.slide+xml"/>
  <Override PartName="/ppt/slides/slide291.xml" ContentType="application/vnd.openxmlformats-officedocument.presentationml.slide+xml"/>
  <Override PartName="/ppt/slides/slide292.xml" ContentType="application/vnd.openxmlformats-officedocument.presentationml.slide+xml"/>
  <Override PartName="/ppt/slides/slide293.xml" ContentType="application/vnd.openxmlformats-officedocument.presentationml.slide+xml"/>
  <Override PartName="/ppt/slides/slide294.xml" ContentType="application/vnd.openxmlformats-officedocument.presentationml.slide+xml"/>
  <Override PartName="/ppt/slides/slide295.xml" ContentType="application/vnd.openxmlformats-officedocument.presentationml.slide+xml"/>
  <Override PartName="/ppt/slides/slide296.xml" ContentType="application/vnd.openxmlformats-officedocument.presentationml.slide+xml"/>
  <Override PartName="/ppt/slides/slide297.xml" ContentType="application/vnd.openxmlformats-officedocument.presentationml.slide+xml"/>
  <Override PartName="/ppt/slides/slide298.xml" ContentType="application/vnd.openxmlformats-officedocument.presentationml.slide+xml"/>
  <Override PartName="/ppt/slides/slide299.xml" ContentType="application/vnd.openxmlformats-officedocument.presentationml.slide+xml"/>
  <Override PartName="/ppt/slides/slide300.xml" ContentType="application/vnd.openxmlformats-officedocument.presentationml.slide+xml"/>
  <Override PartName="/ppt/slides/slide301.xml" ContentType="application/vnd.openxmlformats-officedocument.presentationml.slide+xml"/>
  <Override PartName="/ppt/slides/slide302.xml" ContentType="application/vnd.openxmlformats-officedocument.presentationml.slide+xml"/>
  <Override PartName="/ppt/slides/slide303.xml" ContentType="application/vnd.openxmlformats-officedocument.presentationml.slide+xml"/>
  <Override PartName="/ppt/slides/slide304.xml" ContentType="application/vnd.openxmlformats-officedocument.presentationml.slide+xml"/>
  <Override PartName="/ppt/slides/slide305.xml" ContentType="application/vnd.openxmlformats-officedocument.presentationml.slide+xml"/>
  <Override PartName="/ppt/slides/slide306.xml" ContentType="application/vnd.openxmlformats-officedocument.presentationml.slide+xml"/>
  <Override PartName="/ppt/slides/slide307.xml" ContentType="application/vnd.openxmlformats-officedocument.presentationml.slide+xml"/>
  <Override PartName="/ppt/slides/slide308.xml" ContentType="application/vnd.openxmlformats-officedocument.presentationml.slide+xml"/>
  <Override PartName="/ppt/slides/slide309.xml" ContentType="application/vnd.openxmlformats-officedocument.presentationml.slide+xml"/>
  <Override PartName="/ppt/slides/slide310.xml" ContentType="application/vnd.openxmlformats-officedocument.presentationml.slide+xml"/>
  <Override PartName="/ppt/slides/slide3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sldIdLst>
    <p:sldId id="256" r:id="rId3"/>
    <p:sldId id="407" r:id="rId4"/>
    <p:sldId id="408" r:id="rId5"/>
    <p:sldId id="409" r:id="rId6"/>
    <p:sldId id="410" r:id="rId7"/>
    <p:sldId id="411" r:id="rId8"/>
    <p:sldId id="412" r:id="rId9"/>
    <p:sldId id="413" r:id="rId10"/>
    <p:sldId id="414" r:id="rId11"/>
    <p:sldId id="415" r:id="rId12"/>
    <p:sldId id="416" r:id="rId13"/>
    <p:sldId id="417" r:id="rId14"/>
    <p:sldId id="418" r:id="rId15"/>
    <p:sldId id="419" r:id="rId16"/>
    <p:sldId id="420" r:id="rId17"/>
    <p:sldId id="421" r:id="rId18"/>
    <p:sldId id="422" r:id="rId19"/>
    <p:sldId id="423" r:id="rId20"/>
    <p:sldId id="424" r:id="rId21"/>
    <p:sldId id="425" r:id="rId22"/>
    <p:sldId id="426" r:id="rId23"/>
    <p:sldId id="427" r:id="rId24"/>
    <p:sldId id="428" r:id="rId25"/>
    <p:sldId id="429" r:id="rId26"/>
    <p:sldId id="430" r:id="rId27"/>
    <p:sldId id="431" r:id="rId28"/>
    <p:sldId id="432" r:id="rId29"/>
    <p:sldId id="433" r:id="rId30"/>
    <p:sldId id="434" r:id="rId31"/>
    <p:sldId id="435" r:id="rId32"/>
    <p:sldId id="444" r:id="rId33"/>
    <p:sldId id="445" r:id="rId34"/>
    <p:sldId id="446" r:id="rId35"/>
    <p:sldId id="447" r:id="rId36"/>
    <p:sldId id="448" r:id="rId37"/>
    <p:sldId id="449" r:id="rId38"/>
    <p:sldId id="450" r:id="rId39"/>
    <p:sldId id="451" r:id="rId40"/>
    <p:sldId id="452" r:id="rId41"/>
    <p:sldId id="453" r:id="rId42"/>
    <p:sldId id="454" r:id="rId43"/>
    <p:sldId id="455" r:id="rId44"/>
    <p:sldId id="456" r:id="rId45"/>
    <p:sldId id="457" r:id="rId46"/>
    <p:sldId id="458" r:id="rId47"/>
    <p:sldId id="459" r:id="rId48"/>
    <p:sldId id="460" r:id="rId49"/>
    <p:sldId id="461" r:id="rId50"/>
    <p:sldId id="462" r:id="rId51"/>
    <p:sldId id="463" r:id="rId52"/>
    <p:sldId id="464" r:id="rId53"/>
    <p:sldId id="465" r:id="rId54"/>
    <p:sldId id="466" r:id="rId55"/>
    <p:sldId id="467" r:id="rId56"/>
    <p:sldId id="468" r:id="rId57"/>
    <p:sldId id="469" r:id="rId58"/>
    <p:sldId id="470" r:id="rId59"/>
    <p:sldId id="471" r:id="rId60"/>
    <p:sldId id="477" r:id="rId61"/>
    <p:sldId id="478" r:id="rId62"/>
    <p:sldId id="479" r:id="rId63"/>
    <p:sldId id="480" r:id="rId64"/>
    <p:sldId id="481" r:id="rId65"/>
    <p:sldId id="482" r:id="rId66"/>
    <p:sldId id="483" r:id="rId67"/>
    <p:sldId id="484" r:id="rId68"/>
    <p:sldId id="485" r:id="rId69"/>
    <p:sldId id="486" r:id="rId70"/>
    <p:sldId id="487" r:id="rId71"/>
    <p:sldId id="488" r:id="rId72"/>
    <p:sldId id="489" r:id="rId73"/>
    <p:sldId id="490" r:id="rId74"/>
    <p:sldId id="491" r:id="rId75"/>
    <p:sldId id="492" r:id="rId76"/>
    <p:sldId id="493" r:id="rId77"/>
    <p:sldId id="494" r:id="rId78"/>
    <p:sldId id="495" r:id="rId79"/>
    <p:sldId id="506" r:id="rId80"/>
    <p:sldId id="507" r:id="rId81"/>
    <p:sldId id="513" r:id="rId82"/>
    <p:sldId id="514" r:id="rId83"/>
    <p:sldId id="515" r:id="rId84"/>
    <p:sldId id="516" r:id="rId85"/>
    <p:sldId id="517" r:id="rId86"/>
    <p:sldId id="518" r:id="rId87"/>
    <p:sldId id="519" r:id="rId88"/>
    <p:sldId id="520" r:id="rId89"/>
    <p:sldId id="521" r:id="rId90"/>
    <p:sldId id="522" r:id="rId91"/>
    <p:sldId id="523" r:id="rId92"/>
    <p:sldId id="524" r:id="rId93"/>
    <p:sldId id="525" r:id="rId94"/>
    <p:sldId id="526" r:id="rId95"/>
    <p:sldId id="527" r:id="rId96"/>
    <p:sldId id="528" r:id="rId97"/>
    <p:sldId id="529" r:id="rId98"/>
    <p:sldId id="530" r:id="rId99"/>
    <p:sldId id="531" r:id="rId100"/>
    <p:sldId id="532" r:id="rId101"/>
    <p:sldId id="533" r:id="rId102"/>
    <p:sldId id="534" r:id="rId103"/>
    <p:sldId id="535" r:id="rId104"/>
    <p:sldId id="536" r:id="rId105"/>
    <p:sldId id="537" r:id="rId106"/>
    <p:sldId id="538" r:id="rId107"/>
    <p:sldId id="539" r:id="rId108"/>
    <p:sldId id="540" r:id="rId109"/>
    <p:sldId id="541" r:id="rId110"/>
    <p:sldId id="542" r:id="rId111"/>
    <p:sldId id="543" r:id="rId112"/>
    <p:sldId id="544" r:id="rId113"/>
    <p:sldId id="545" r:id="rId114"/>
    <p:sldId id="546" r:id="rId115"/>
    <p:sldId id="547" r:id="rId116"/>
    <p:sldId id="548" r:id="rId117"/>
    <p:sldId id="549" r:id="rId118"/>
    <p:sldId id="550" r:id="rId119"/>
    <p:sldId id="551" r:id="rId120"/>
    <p:sldId id="552" r:id="rId121"/>
    <p:sldId id="553" r:id="rId122"/>
    <p:sldId id="554" r:id="rId123"/>
    <p:sldId id="555" r:id="rId124"/>
    <p:sldId id="556" r:id="rId125"/>
    <p:sldId id="557" r:id="rId126"/>
    <p:sldId id="558" r:id="rId127"/>
    <p:sldId id="559" r:id="rId128"/>
    <p:sldId id="560" r:id="rId129"/>
    <p:sldId id="561" r:id="rId130"/>
    <p:sldId id="562" r:id="rId131"/>
    <p:sldId id="563" r:id="rId132"/>
    <p:sldId id="564" r:id="rId133"/>
    <p:sldId id="565" r:id="rId134"/>
    <p:sldId id="566" r:id="rId135"/>
    <p:sldId id="567" r:id="rId136"/>
    <p:sldId id="568" r:id="rId137"/>
    <p:sldId id="569" r:id="rId138"/>
    <p:sldId id="570" r:id="rId139"/>
    <p:sldId id="571" r:id="rId140"/>
    <p:sldId id="572" r:id="rId141"/>
    <p:sldId id="573" r:id="rId142"/>
    <p:sldId id="574" r:id="rId143"/>
    <p:sldId id="575" r:id="rId144"/>
    <p:sldId id="576" r:id="rId145"/>
    <p:sldId id="577" r:id="rId146"/>
    <p:sldId id="578" r:id="rId147"/>
    <p:sldId id="579" r:id="rId148"/>
    <p:sldId id="580" r:id="rId149"/>
    <p:sldId id="581" r:id="rId150"/>
    <p:sldId id="582" r:id="rId151"/>
    <p:sldId id="583" r:id="rId152"/>
    <p:sldId id="584" r:id="rId153"/>
    <p:sldId id="585" r:id="rId154"/>
    <p:sldId id="586" r:id="rId155"/>
    <p:sldId id="587" r:id="rId156"/>
    <p:sldId id="588" r:id="rId157"/>
    <p:sldId id="589" r:id="rId158"/>
    <p:sldId id="590" r:id="rId159"/>
    <p:sldId id="591" r:id="rId160"/>
    <p:sldId id="592" r:id="rId161"/>
    <p:sldId id="593" r:id="rId162"/>
    <p:sldId id="594" r:id="rId163"/>
    <p:sldId id="595" r:id="rId164"/>
    <p:sldId id="596" r:id="rId165"/>
    <p:sldId id="597" r:id="rId166"/>
    <p:sldId id="598" r:id="rId167"/>
    <p:sldId id="599" r:id="rId168"/>
    <p:sldId id="600" r:id="rId169"/>
    <p:sldId id="601" r:id="rId170"/>
    <p:sldId id="602" r:id="rId171"/>
    <p:sldId id="603" r:id="rId172"/>
    <p:sldId id="604" r:id="rId173"/>
    <p:sldId id="605" r:id="rId174"/>
    <p:sldId id="606" r:id="rId175"/>
    <p:sldId id="607" r:id="rId176"/>
    <p:sldId id="608" r:id="rId177"/>
    <p:sldId id="609" r:id="rId178"/>
    <p:sldId id="610" r:id="rId179"/>
    <p:sldId id="611" r:id="rId180"/>
    <p:sldId id="612" r:id="rId181"/>
    <p:sldId id="613" r:id="rId182"/>
    <p:sldId id="614" r:id="rId183"/>
    <p:sldId id="615" r:id="rId184"/>
    <p:sldId id="616" r:id="rId185"/>
    <p:sldId id="617" r:id="rId186"/>
    <p:sldId id="618" r:id="rId187"/>
    <p:sldId id="619" r:id="rId188"/>
    <p:sldId id="620" r:id="rId189"/>
    <p:sldId id="621" r:id="rId190"/>
    <p:sldId id="622" r:id="rId191"/>
    <p:sldId id="623" r:id="rId192"/>
    <p:sldId id="624" r:id="rId193"/>
    <p:sldId id="625" r:id="rId194"/>
    <p:sldId id="626" r:id="rId195"/>
    <p:sldId id="627" r:id="rId196"/>
    <p:sldId id="628" r:id="rId197"/>
    <p:sldId id="629" r:id="rId198"/>
    <p:sldId id="630" r:id="rId199"/>
    <p:sldId id="631" r:id="rId200"/>
    <p:sldId id="632" r:id="rId201"/>
    <p:sldId id="633" r:id="rId202"/>
    <p:sldId id="634" r:id="rId203"/>
    <p:sldId id="635" r:id="rId204"/>
    <p:sldId id="636" r:id="rId205"/>
    <p:sldId id="637" r:id="rId206"/>
    <p:sldId id="638" r:id="rId207"/>
    <p:sldId id="639" r:id="rId208"/>
    <p:sldId id="640" r:id="rId209"/>
    <p:sldId id="641" r:id="rId210"/>
    <p:sldId id="642" r:id="rId211"/>
    <p:sldId id="643" r:id="rId212"/>
    <p:sldId id="644" r:id="rId213"/>
    <p:sldId id="645" r:id="rId214"/>
    <p:sldId id="646" r:id="rId215"/>
    <p:sldId id="647" r:id="rId216"/>
    <p:sldId id="648" r:id="rId217"/>
    <p:sldId id="649" r:id="rId218"/>
    <p:sldId id="650" r:id="rId219"/>
    <p:sldId id="651" r:id="rId220"/>
    <p:sldId id="652" r:id="rId221"/>
    <p:sldId id="653" r:id="rId222"/>
    <p:sldId id="654" r:id="rId223"/>
    <p:sldId id="655" r:id="rId224"/>
    <p:sldId id="656" r:id="rId225"/>
    <p:sldId id="657" r:id="rId226"/>
    <p:sldId id="658" r:id="rId227"/>
    <p:sldId id="659" r:id="rId228"/>
    <p:sldId id="660" r:id="rId229"/>
    <p:sldId id="661" r:id="rId230"/>
    <p:sldId id="662" r:id="rId231"/>
    <p:sldId id="663" r:id="rId232"/>
    <p:sldId id="664" r:id="rId233"/>
    <p:sldId id="665" r:id="rId234"/>
    <p:sldId id="666" r:id="rId235"/>
    <p:sldId id="667" r:id="rId236"/>
    <p:sldId id="668" r:id="rId237"/>
    <p:sldId id="669" r:id="rId238"/>
    <p:sldId id="670" r:id="rId239"/>
    <p:sldId id="671" r:id="rId240"/>
    <p:sldId id="672" r:id="rId241"/>
    <p:sldId id="673" r:id="rId242"/>
    <p:sldId id="674" r:id="rId243"/>
    <p:sldId id="675" r:id="rId244"/>
    <p:sldId id="676" r:id="rId245"/>
    <p:sldId id="677" r:id="rId246"/>
    <p:sldId id="678" r:id="rId247"/>
    <p:sldId id="679" r:id="rId248"/>
    <p:sldId id="680" r:id="rId249"/>
    <p:sldId id="681" r:id="rId250"/>
    <p:sldId id="682" r:id="rId251"/>
    <p:sldId id="683" r:id="rId252"/>
    <p:sldId id="684" r:id="rId253"/>
    <p:sldId id="685" r:id="rId254"/>
    <p:sldId id="686" r:id="rId255"/>
    <p:sldId id="687" r:id="rId256"/>
    <p:sldId id="688" r:id="rId257"/>
    <p:sldId id="689" r:id="rId258"/>
    <p:sldId id="690" r:id="rId259"/>
    <p:sldId id="691" r:id="rId260"/>
    <p:sldId id="692" r:id="rId261"/>
    <p:sldId id="693" r:id="rId262"/>
    <p:sldId id="694" r:id="rId263"/>
    <p:sldId id="695" r:id="rId264"/>
    <p:sldId id="696" r:id="rId265"/>
    <p:sldId id="697" r:id="rId266"/>
    <p:sldId id="698" r:id="rId267"/>
    <p:sldId id="699" r:id="rId268"/>
    <p:sldId id="700" r:id="rId269"/>
    <p:sldId id="701" r:id="rId270"/>
    <p:sldId id="702" r:id="rId271"/>
    <p:sldId id="703" r:id="rId272"/>
    <p:sldId id="704" r:id="rId273"/>
    <p:sldId id="705" r:id="rId274"/>
    <p:sldId id="706" r:id="rId275"/>
    <p:sldId id="707" r:id="rId276"/>
    <p:sldId id="708" r:id="rId277"/>
    <p:sldId id="709" r:id="rId278"/>
    <p:sldId id="710" r:id="rId279"/>
    <p:sldId id="711" r:id="rId280"/>
    <p:sldId id="712" r:id="rId281"/>
    <p:sldId id="713" r:id="rId282"/>
    <p:sldId id="714" r:id="rId283"/>
    <p:sldId id="715" r:id="rId284"/>
    <p:sldId id="716" r:id="rId285"/>
    <p:sldId id="717" r:id="rId286"/>
    <p:sldId id="718" r:id="rId287"/>
    <p:sldId id="719" r:id="rId288"/>
    <p:sldId id="720" r:id="rId289"/>
    <p:sldId id="721" r:id="rId290"/>
    <p:sldId id="722" r:id="rId291"/>
    <p:sldId id="723" r:id="rId292"/>
    <p:sldId id="724" r:id="rId293"/>
    <p:sldId id="725" r:id="rId294"/>
    <p:sldId id="726" r:id="rId295"/>
    <p:sldId id="727" r:id="rId296"/>
    <p:sldId id="728" r:id="rId297"/>
    <p:sldId id="729" r:id="rId298"/>
    <p:sldId id="730" r:id="rId299"/>
    <p:sldId id="731" r:id="rId300"/>
    <p:sldId id="732" r:id="rId301"/>
    <p:sldId id="733" r:id="rId302"/>
    <p:sldId id="734" r:id="rId303"/>
    <p:sldId id="735" r:id="rId304"/>
    <p:sldId id="736" r:id="rId305"/>
    <p:sldId id="737" r:id="rId306"/>
    <p:sldId id="738" r:id="rId307"/>
    <p:sldId id="739" r:id="rId308"/>
    <p:sldId id="740" r:id="rId309"/>
    <p:sldId id="741" r:id="rId310"/>
    <p:sldId id="742" r:id="rId311"/>
    <p:sldId id="743" r:id="rId312"/>
    <p:sldId id="744" r:id="rId313"/>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2" autoAdjust="0"/>
    <p:restoredTop sz="94660"/>
  </p:normalViewPr>
  <p:slideViewPr>
    <p:cSldViewPr snapToGrid="0">
      <p:cViewPr varScale="1">
        <p:scale>
          <a:sx n="56" d="100"/>
          <a:sy n="56" d="100"/>
        </p:scale>
        <p:origin x="80" y="40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5.xml"/><Relationship Id="rId299" Type="http://schemas.openxmlformats.org/officeDocument/2006/relationships/slide" Target="slides/slide297.xml"/><Relationship Id="rId21" Type="http://schemas.openxmlformats.org/officeDocument/2006/relationships/slide" Target="slides/slide19.xml"/><Relationship Id="rId63" Type="http://schemas.openxmlformats.org/officeDocument/2006/relationships/slide" Target="slides/slide61.xml"/><Relationship Id="rId159" Type="http://schemas.openxmlformats.org/officeDocument/2006/relationships/slide" Target="slides/slide157.xml"/><Relationship Id="rId170" Type="http://schemas.openxmlformats.org/officeDocument/2006/relationships/slide" Target="slides/slide168.xml"/><Relationship Id="rId226" Type="http://schemas.openxmlformats.org/officeDocument/2006/relationships/slide" Target="slides/slide224.xml"/><Relationship Id="rId268" Type="http://schemas.openxmlformats.org/officeDocument/2006/relationships/slide" Target="slides/slide266.xml"/><Relationship Id="rId32" Type="http://schemas.openxmlformats.org/officeDocument/2006/relationships/slide" Target="slides/slide30.xml"/><Relationship Id="rId74" Type="http://schemas.openxmlformats.org/officeDocument/2006/relationships/slide" Target="slides/slide72.xml"/><Relationship Id="rId128" Type="http://schemas.openxmlformats.org/officeDocument/2006/relationships/slide" Target="slides/slide126.xml"/><Relationship Id="rId5" Type="http://schemas.openxmlformats.org/officeDocument/2006/relationships/slide" Target="slides/slide3.xml"/><Relationship Id="rId181" Type="http://schemas.openxmlformats.org/officeDocument/2006/relationships/slide" Target="slides/slide179.xml"/><Relationship Id="rId237" Type="http://schemas.openxmlformats.org/officeDocument/2006/relationships/slide" Target="slides/slide235.xml"/><Relationship Id="rId279" Type="http://schemas.openxmlformats.org/officeDocument/2006/relationships/slide" Target="slides/slide277.xml"/><Relationship Id="rId43" Type="http://schemas.openxmlformats.org/officeDocument/2006/relationships/slide" Target="slides/slide41.xml"/><Relationship Id="rId139" Type="http://schemas.openxmlformats.org/officeDocument/2006/relationships/slide" Target="slides/slide137.xml"/><Relationship Id="rId290" Type="http://schemas.openxmlformats.org/officeDocument/2006/relationships/slide" Target="slides/slide288.xml"/><Relationship Id="rId304" Type="http://schemas.openxmlformats.org/officeDocument/2006/relationships/slide" Target="slides/slide302.xml"/><Relationship Id="rId85" Type="http://schemas.openxmlformats.org/officeDocument/2006/relationships/slide" Target="slides/slide83.xml"/><Relationship Id="rId150" Type="http://schemas.openxmlformats.org/officeDocument/2006/relationships/slide" Target="slides/slide148.xml"/><Relationship Id="rId192" Type="http://schemas.openxmlformats.org/officeDocument/2006/relationships/slide" Target="slides/slide190.xml"/><Relationship Id="rId206" Type="http://schemas.openxmlformats.org/officeDocument/2006/relationships/slide" Target="slides/slide204.xml"/><Relationship Id="rId248" Type="http://schemas.openxmlformats.org/officeDocument/2006/relationships/slide" Target="slides/slide246.xml"/><Relationship Id="rId12" Type="http://schemas.openxmlformats.org/officeDocument/2006/relationships/slide" Target="slides/slide10.xml"/><Relationship Id="rId108" Type="http://schemas.openxmlformats.org/officeDocument/2006/relationships/slide" Target="slides/slide106.xml"/><Relationship Id="rId315" Type="http://schemas.openxmlformats.org/officeDocument/2006/relationships/viewProps" Target="viewProps.xml"/><Relationship Id="rId54" Type="http://schemas.openxmlformats.org/officeDocument/2006/relationships/slide" Target="slides/slide52.xml"/><Relationship Id="rId96" Type="http://schemas.openxmlformats.org/officeDocument/2006/relationships/slide" Target="slides/slide94.xml"/><Relationship Id="rId161" Type="http://schemas.openxmlformats.org/officeDocument/2006/relationships/slide" Target="slides/slide159.xml"/><Relationship Id="rId217" Type="http://schemas.openxmlformats.org/officeDocument/2006/relationships/slide" Target="slides/slide215.xml"/><Relationship Id="rId259" Type="http://schemas.openxmlformats.org/officeDocument/2006/relationships/slide" Target="slides/slide257.xml"/><Relationship Id="rId23" Type="http://schemas.openxmlformats.org/officeDocument/2006/relationships/slide" Target="slides/slide21.xml"/><Relationship Id="rId119" Type="http://schemas.openxmlformats.org/officeDocument/2006/relationships/slide" Target="slides/slide117.xml"/><Relationship Id="rId270" Type="http://schemas.openxmlformats.org/officeDocument/2006/relationships/slide" Target="slides/slide268.xml"/><Relationship Id="rId65" Type="http://schemas.openxmlformats.org/officeDocument/2006/relationships/slide" Target="slides/slide63.xml"/><Relationship Id="rId130" Type="http://schemas.openxmlformats.org/officeDocument/2006/relationships/slide" Target="slides/slide128.xml"/><Relationship Id="rId172" Type="http://schemas.openxmlformats.org/officeDocument/2006/relationships/slide" Target="slides/slide170.xml"/><Relationship Id="rId228" Type="http://schemas.openxmlformats.org/officeDocument/2006/relationships/slide" Target="slides/slide226.xml"/><Relationship Id="rId13" Type="http://schemas.openxmlformats.org/officeDocument/2006/relationships/slide" Target="slides/slide11.xml"/><Relationship Id="rId109" Type="http://schemas.openxmlformats.org/officeDocument/2006/relationships/slide" Target="slides/slide107.xml"/><Relationship Id="rId260" Type="http://schemas.openxmlformats.org/officeDocument/2006/relationships/slide" Target="slides/slide258.xml"/><Relationship Id="rId281" Type="http://schemas.openxmlformats.org/officeDocument/2006/relationships/slide" Target="slides/slide279.xml"/><Relationship Id="rId316" Type="http://schemas.openxmlformats.org/officeDocument/2006/relationships/theme" Target="theme/theme1.xml"/><Relationship Id="rId34" Type="http://schemas.openxmlformats.org/officeDocument/2006/relationships/slide" Target="slides/slide32.xml"/><Relationship Id="rId55" Type="http://schemas.openxmlformats.org/officeDocument/2006/relationships/slide" Target="slides/slide53.xml"/><Relationship Id="rId76" Type="http://schemas.openxmlformats.org/officeDocument/2006/relationships/slide" Target="slides/slide74.xml"/><Relationship Id="rId97" Type="http://schemas.openxmlformats.org/officeDocument/2006/relationships/slide" Target="slides/slide95.xml"/><Relationship Id="rId120" Type="http://schemas.openxmlformats.org/officeDocument/2006/relationships/slide" Target="slides/slide118.xml"/><Relationship Id="rId141" Type="http://schemas.openxmlformats.org/officeDocument/2006/relationships/slide" Target="slides/slide139.xml"/><Relationship Id="rId7" Type="http://schemas.openxmlformats.org/officeDocument/2006/relationships/slide" Target="slides/slide5.xml"/><Relationship Id="rId162" Type="http://schemas.openxmlformats.org/officeDocument/2006/relationships/slide" Target="slides/slide160.xml"/><Relationship Id="rId183" Type="http://schemas.openxmlformats.org/officeDocument/2006/relationships/slide" Target="slides/slide181.xml"/><Relationship Id="rId218" Type="http://schemas.openxmlformats.org/officeDocument/2006/relationships/slide" Target="slides/slide216.xml"/><Relationship Id="rId239" Type="http://schemas.openxmlformats.org/officeDocument/2006/relationships/slide" Target="slides/slide237.xml"/><Relationship Id="rId250" Type="http://schemas.openxmlformats.org/officeDocument/2006/relationships/slide" Target="slides/slide248.xml"/><Relationship Id="rId271" Type="http://schemas.openxmlformats.org/officeDocument/2006/relationships/slide" Target="slides/slide269.xml"/><Relationship Id="rId292" Type="http://schemas.openxmlformats.org/officeDocument/2006/relationships/slide" Target="slides/slide290.xml"/><Relationship Id="rId306" Type="http://schemas.openxmlformats.org/officeDocument/2006/relationships/slide" Target="slides/slide304.xml"/><Relationship Id="rId24" Type="http://schemas.openxmlformats.org/officeDocument/2006/relationships/slide" Target="slides/slide22.xml"/><Relationship Id="rId45" Type="http://schemas.openxmlformats.org/officeDocument/2006/relationships/slide" Target="slides/slide43.xml"/><Relationship Id="rId66" Type="http://schemas.openxmlformats.org/officeDocument/2006/relationships/slide" Target="slides/slide64.xml"/><Relationship Id="rId87" Type="http://schemas.openxmlformats.org/officeDocument/2006/relationships/slide" Target="slides/slide85.xml"/><Relationship Id="rId110" Type="http://schemas.openxmlformats.org/officeDocument/2006/relationships/slide" Target="slides/slide108.xml"/><Relationship Id="rId131" Type="http://schemas.openxmlformats.org/officeDocument/2006/relationships/slide" Target="slides/slide129.xml"/><Relationship Id="rId152" Type="http://schemas.openxmlformats.org/officeDocument/2006/relationships/slide" Target="slides/slide150.xml"/><Relationship Id="rId173" Type="http://schemas.openxmlformats.org/officeDocument/2006/relationships/slide" Target="slides/slide171.xml"/><Relationship Id="rId194" Type="http://schemas.openxmlformats.org/officeDocument/2006/relationships/slide" Target="slides/slide192.xml"/><Relationship Id="rId208" Type="http://schemas.openxmlformats.org/officeDocument/2006/relationships/slide" Target="slides/slide206.xml"/><Relationship Id="rId229" Type="http://schemas.openxmlformats.org/officeDocument/2006/relationships/slide" Target="slides/slide227.xml"/><Relationship Id="rId240" Type="http://schemas.openxmlformats.org/officeDocument/2006/relationships/slide" Target="slides/slide238.xml"/><Relationship Id="rId261" Type="http://schemas.openxmlformats.org/officeDocument/2006/relationships/slide" Target="slides/slide259.xml"/><Relationship Id="rId14" Type="http://schemas.openxmlformats.org/officeDocument/2006/relationships/slide" Target="slides/slide12.xml"/><Relationship Id="rId35" Type="http://schemas.openxmlformats.org/officeDocument/2006/relationships/slide" Target="slides/slide33.xml"/><Relationship Id="rId56" Type="http://schemas.openxmlformats.org/officeDocument/2006/relationships/slide" Target="slides/slide54.xml"/><Relationship Id="rId77" Type="http://schemas.openxmlformats.org/officeDocument/2006/relationships/slide" Target="slides/slide75.xml"/><Relationship Id="rId100" Type="http://schemas.openxmlformats.org/officeDocument/2006/relationships/slide" Target="slides/slide98.xml"/><Relationship Id="rId282" Type="http://schemas.openxmlformats.org/officeDocument/2006/relationships/slide" Target="slides/slide280.xml"/><Relationship Id="rId317" Type="http://schemas.openxmlformats.org/officeDocument/2006/relationships/tableStyles" Target="tableStyles.xml"/><Relationship Id="rId8" Type="http://schemas.openxmlformats.org/officeDocument/2006/relationships/slide" Target="slides/slide6.xml"/><Relationship Id="rId98" Type="http://schemas.openxmlformats.org/officeDocument/2006/relationships/slide" Target="slides/slide96.xml"/><Relationship Id="rId121" Type="http://schemas.openxmlformats.org/officeDocument/2006/relationships/slide" Target="slides/slide119.xml"/><Relationship Id="rId142" Type="http://schemas.openxmlformats.org/officeDocument/2006/relationships/slide" Target="slides/slide140.xml"/><Relationship Id="rId163" Type="http://schemas.openxmlformats.org/officeDocument/2006/relationships/slide" Target="slides/slide161.xml"/><Relationship Id="rId184" Type="http://schemas.openxmlformats.org/officeDocument/2006/relationships/slide" Target="slides/slide182.xml"/><Relationship Id="rId219" Type="http://schemas.openxmlformats.org/officeDocument/2006/relationships/slide" Target="slides/slide217.xml"/><Relationship Id="rId230" Type="http://schemas.openxmlformats.org/officeDocument/2006/relationships/slide" Target="slides/slide228.xml"/><Relationship Id="rId251" Type="http://schemas.openxmlformats.org/officeDocument/2006/relationships/slide" Target="slides/slide249.xml"/><Relationship Id="rId25" Type="http://schemas.openxmlformats.org/officeDocument/2006/relationships/slide" Target="slides/slide23.xml"/><Relationship Id="rId46" Type="http://schemas.openxmlformats.org/officeDocument/2006/relationships/slide" Target="slides/slide44.xml"/><Relationship Id="rId67" Type="http://schemas.openxmlformats.org/officeDocument/2006/relationships/slide" Target="slides/slide65.xml"/><Relationship Id="rId272" Type="http://schemas.openxmlformats.org/officeDocument/2006/relationships/slide" Target="slides/slide270.xml"/><Relationship Id="rId293" Type="http://schemas.openxmlformats.org/officeDocument/2006/relationships/slide" Target="slides/slide291.xml"/><Relationship Id="rId307" Type="http://schemas.openxmlformats.org/officeDocument/2006/relationships/slide" Target="slides/slide305.xml"/><Relationship Id="rId88" Type="http://schemas.openxmlformats.org/officeDocument/2006/relationships/slide" Target="slides/slide86.xml"/><Relationship Id="rId111" Type="http://schemas.openxmlformats.org/officeDocument/2006/relationships/slide" Target="slides/slide109.xml"/><Relationship Id="rId132" Type="http://schemas.openxmlformats.org/officeDocument/2006/relationships/slide" Target="slides/slide130.xml"/><Relationship Id="rId153" Type="http://schemas.openxmlformats.org/officeDocument/2006/relationships/slide" Target="slides/slide151.xml"/><Relationship Id="rId174" Type="http://schemas.openxmlformats.org/officeDocument/2006/relationships/slide" Target="slides/slide172.xml"/><Relationship Id="rId195" Type="http://schemas.openxmlformats.org/officeDocument/2006/relationships/slide" Target="slides/slide193.xml"/><Relationship Id="rId209" Type="http://schemas.openxmlformats.org/officeDocument/2006/relationships/slide" Target="slides/slide207.xml"/><Relationship Id="rId220" Type="http://schemas.openxmlformats.org/officeDocument/2006/relationships/slide" Target="slides/slide218.xml"/><Relationship Id="rId241" Type="http://schemas.openxmlformats.org/officeDocument/2006/relationships/slide" Target="slides/slide239.xml"/><Relationship Id="rId15" Type="http://schemas.openxmlformats.org/officeDocument/2006/relationships/slide" Target="slides/slide13.xml"/><Relationship Id="rId36" Type="http://schemas.openxmlformats.org/officeDocument/2006/relationships/slide" Target="slides/slide34.xml"/><Relationship Id="rId57" Type="http://schemas.openxmlformats.org/officeDocument/2006/relationships/slide" Target="slides/slide55.xml"/><Relationship Id="rId262" Type="http://schemas.openxmlformats.org/officeDocument/2006/relationships/slide" Target="slides/slide260.xml"/><Relationship Id="rId283" Type="http://schemas.openxmlformats.org/officeDocument/2006/relationships/slide" Target="slides/slide281.xml"/><Relationship Id="rId78" Type="http://schemas.openxmlformats.org/officeDocument/2006/relationships/slide" Target="slides/slide76.xml"/><Relationship Id="rId99" Type="http://schemas.openxmlformats.org/officeDocument/2006/relationships/slide" Target="slides/slide97.xml"/><Relationship Id="rId101" Type="http://schemas.openxmlformats.org/officeDocument/2006/relationships/slide" Target="slides/slide99.xml"/><Relationship Id="rId122" Type="http://schemas.openxmlformats.org/officeDocument/2006/relationships/slide" Target="slides/slide120.xml"/><Relationship Id="rId143" Type="http://schemas.openxmlformats.org/officeDocument/2006/relationships/slide" Target="slides/slide141.xml"/><Relationship Id="rId164" Type="http://schemas.openxmlformats.org/officeDocument/2006/relationships/slide" Target="slides/slide162.xml"/><Relationship Id="rId185" Type="http://schemas.openxmlformats.org/officeDocument/2006/relationships/slide" Target="slides/slide183.xml"/><Relationship Id="rId9" Type="http://schemas.openxmlformats.org/officeDocument/2006/relationships/slide" Target="slides/slide7.xml"/><Relationship Id="rId210" Type="http://schemas.openxmlformats.org/officeDocument/2006/relationships/slide" Target="slides/slide208.xml"/><Relationship Id="rId26" Type="http://schemas.openxmlformats.org/officeDocument/2006/relationships/slide" Target="slides/slide24.xml"/><Relationship Id="rId231" Type="http://schemas.openxmlformats.org/officeDocument/2006/relationships/slide" Target="slides/slide229.xml"/><Relationship Id="rId252" Type="http://schemas.openxmlformats.org/officeDocument/2006/relationships/slide" Target="slides/slide250.xml"/><Relationship Id="rId273" Type="http://schemas.openxmlformats.org/officeDocument/2006/relationships/slide" Target="slides/slide271.xml"/><Relationship Id="rId294" Type="http://schemas.openxmlformats.org/officeDocument/2006/relationships/slide" Target="slides/slide292.xml"/><Relationship Id="rId308" Type="http://schemas.openxmlformats.org/officeDocument/2006/relationships/slide" Target="slides/slide306.xml"/><Relationship Id="rId47" Type="http://schemas.openxmlformats.org/officeDocument/2006/relationships/slide" Target="slides/slide45.xml"/><Relationship Id="rId68" Type="http://schemas.openxmlformats.org/officeDocument/2006/relationships/slide" Target="slides/slide66.xml"/><Relationship Id="rId89" Type="http://schemas.openxmlformats.org/officeDocument/2006/relationships/slide" Target="slides/slide87.xml"/><Relationship Id="rId112" Type="http://schemas.openxmlformats.org/officeDocument/2006/relationships/slide" Target="slides/slide110.xml"/><Relationship Id="rId133" Type="http://schemas.openxmlformats.org/officeDocument/2006/relationships/slide" Target="slides/slide131.xml"/><Relationship Id="rId154" Type="http://schemas.openxmlformats.org/officeDocument/2006/relationships/slide" Target="slides/slide152.xml"/><Relationship Id="rId175" Type="http://schemas.openxmlformats.org/officeDocument/2006/relationships/slide" Target="slides/slide173.xml"/><Relationship Id="rId196" Type="http://schemas.openxmlformats.org/officeDocument/2006/relationships/slide" Target="slides/slide194.xml"/><Relationship Id="rId200" Type="http://schemas.openxmlformats.org/officeDocument/2006/relationships/slide" Target="slides/slide198.xml"/><Relationship Id="rId16" Type="http://schemas.openxmlformats.org/officeDocument/2006/relationships/slide" Target="slides/slide14.xml"/><Relationship Id="rId221" Type="http://schemas.openxmlformats.org/officeDocument/2006/relationships/slide" Target="slides/slide219.xml"/><Relationship Id="rId242" Type="http://schemas.openxmlformats.org/officeDocument/2006/relationships/slide" Target="slides/slide240.xml"/><Relationship Id="rId263" Type="http://schemas.openxmlformats.org/officeDocument/2006/relationships/slide" Target="slides/slide261.xml"/><Relationship Id="rId284" Type="http://schemas.openxmlformats.org/officeDocument/2006/relationships/slide" Target="slides/slide282.xml"/><Relationship Id="rId37" Type="http://schemas.openxmlformats.org/officeDocument/2006/relationships/slide" Target="slides/slide35.xml"/><Relationship Id="rId58" Type="http://schemas.openxmlformats.org/officeDocument/2006/relationships/slide" Target="slides/slide56.xml"/><Relationship Id="rId79" Type="http://schemas.openxmlformats.org/officeDocument/2006/relationships/slide" Target="slides/slide77.xml"/><Relationship Id="rId102" Type="http://schemas.openxmlformats.org/officeDocument/2006/relationships/slide" Target="slides/slide100.xml"/><Relationship Id="rId123" Type="http://schemas.openxmlformats.org/officeDocument/2006/relationships/slide" Target="slides/slide121.xml"/><Relationship Id="rId144" Type="http://schemas.openxmlformats.org/officeDocument/2006/relationships/slide" Target="slides/slide142.xml"/><Relationship Id="rId90" Type="http://schemas.openxmlformats.org/officeDocument/2006/relationships/slide" Target="slides/slide88.xml"/><Relationship Id="rId165" Type="http://schemas.openxmlformats.org/officeDocument/2006/relationships/slide" Target="slides/slide163.xml"/><Relationship Id="rId186" Type="http://schemas.openxmlformats.org/officeDocument/2006/relationships/slide" Target="slides/slide184.xml"/><Relationship Id="rId211" Type="http://schemas.openxmlformats.org/officeDocument/2006/relationships/slide" Target="slides/slide209.xml"/><Relationship Id="rId232" Type="http://schemas.openxmlformats.org/officeDocument/2006/relationships/slide" Target="slides/slide230.xml"/><Relationship Id="rId253" Type="http://schemas.openxmlformats.org/officeDocument/2006/relationships/slide" Target="slides/slide251.xml"/><Relationship Id="rId274" Type="http://schemas.openxmlformats.org/officeDocument/2006/relationships/slide" Target="slides/slide272.xml"/><Relationship Id="rId295" Type="http://schemas.openxmlformats.org/officeDocument/2006/relationships/slide" Target="slides/slide293.xml"/><Relationship Id="rId309" Type="http://schemas.openxmlformats.org/officeDocument/2006/relationships/slide" Target="slides/slide307.xml"/><Relationship Id="rId27" Type="http://schemas.openxmlformats.org/officeDocument/2006/relationships/slide" Target="slides/slide25.xml"/><Relationship Id="rId48" Type="http://schemas.openxmlformats.org/officeDocument/2006/relationships/slide" Target="slides/slide46.xml"/><Relationship Id="rId69" Type="http://schemas.openxmlformats.org/officeDocument/2006/relationships/slide" Target="slides/slide67.xml"/><Relationship Id="rId113" Type="http://schemas.openxmlformats.org/officeDocument/2006/relationships/slide" Target="slides/slide111.xml"/><Relationship Id="rId134" Type="http://schemas.openxmlformats.org/officeDocument/2006/relationships/slide" Target="slides/slide132.xml"/><Relationship Id="rId80" Type="http://schemas.openxmlformats.org/officeDocument/2006/relationships/slide" Target="slides/slide78.xml"/><Relationship Id="rId155" Type="http://schemas.openxmlformats.org/officeDocument/2006/relationships/slide" Target="slides/slide153.xml"/><Relationship Id="rId176" Type="http://schemas.openxmlformats.org/officeDocument/2006/relationships/slide" Target="slides/slide174.xml"/><Relationship Id="rId197" Type="http://schemas.openxmlformats.org/officeDocument/2006/relationships/slide" Target="slides/slide195.xml"/><Relationship Id="rId201" Type="http://schemas.openxmlformats.org/officeDocument/2006/relationships/slide" Target="slides/slide199.xml"/><Relationship Id="rId222" Type="http://schemas.openxmlformats.org/officeDocument/2006/relationships/slide" Target="slides/slide220.xml"/><Relationship Id="rId243" Type="http://schemas.openxmlformats.org/officeDocument/2006/relationships/slide" Target="slides/slide241.xml"/><Relationship Id="rId264" Type="http://schemas.openxmlformats.org/officeDocument/2006/relationships/slide" Target="slides/slide262.xml"/><Relationship Id="rId285" Type="http://schemas.openxmlformats.org/officeDocument/2006/relationships/slide" Target="slides/slide283.xml"/><Relationship Id="rId17" Type="http://schemas.openxmlformats.org/officeDocument/2006/relationships/slide" Target="slides/slide15.xml"/><Relationship Id="rId38" Type="http://schemas.openxmlformats.org/officeDocument/2006/relationships/slide" Target="slides/slide36.xml"/><Relationship Id="rId59" Type="http://schemas.openxmlformats.org/officeDocument/2006/relationships/slide" Target="slides/slide57.xml"/><Relationship Id="rId103" Type="http://schemas.openxmlformats.org/officeDocument/2006/relationships/slide" Target="slides/slide101.xml"/><Relationship Id="rId124" Type="http://schemas.openxmlformats.org/officeDocument/2006/relationships/slide" Target="slides/slide122.xml"/><Relationship Id="rId310" Type="http://schemas.openxmlformats.org/officeDocument/2006/relationships/slide" Target="slides/slide308.xml"/><Relationship Id="rId70" Type="http://schemas.openxmlformats.org/officeDocument/2006/relationships/slide" Target="slides/slide68.xml"/><Relationship Id="rId91" Type="http://schemas.openxmlformats.org/officeDocument/2006/relationships/slide" Target="slides/slide89.xml"/><Relationship Id="rId145" Type="http://schemas.openxmlformats.org/officeDocument/2006/relationships/slide" Target="slides/slide143.xml"/><Relationship Id="rId166" Type="http://schemas.openxmlformats.org/officeDocument/2006/relationships/slide" Target="slides/slide164.xml"/><Relationship Id="rId187" Type="http://schemas.openxmlformats.org/officeDocument/2006/relationships/slide" Target="slides/slide185.xml"/><Relationship Id="rId1" Type="http://schemas.openxmlformats.org/officeDocument/2006/relationships/slideMaster" Target="slideMasters/slideMaster1.xml"/><Relationship Id="rId212" Type="http://schemas.openxmlformats.org/officeDocument/2006/relationships/slide" Target="slides/slide210.xml"/><Relationship Id="rId233" Type="http://schemas.openxmlformats.org/officeDocument/2006/relationships/slide" Target="slides/slide231.xml"/><Relationship Id="rId254" Type="http://schemas.openxmlformats.org/officeDocument/2006/relationships/slide" Target="slides/slide252.xml"/><Relationship Id="rId28" Type="http://schemas.openxmlformats.org/officeDocument/2006/relationships/slide" Target="slides/slide26.xml"/><Relationship Id="rId49" Type="http://schemas.openxmlformats.org/officeDocument/2006/relationships/slide" Target="slides/slide47.xml"/><Relationship Id="rId114" Type="http://schemas.openxmlformats.org/officeDocument/2006/relationships/slide" Target="slides/slide112.xml"/><Relationship Id="rId275" Type="http://schemas.openxmlformats.org/officeDocument/2006/relationships/slide" Target="slides/slide273.xml"/><Relationship Id="rId296" Type="http://schemas.openxmlformats.org/officeDocument/2006/relationships/slide" Target="slides/slide294.xml"/><Relationship Id="rId300" Type="http://schemas.openxmlformats.org/officeDocument/2006/relationships/slide" Target="slides/slide298.xml"/><Relationship Id="rId60" Type="http://schemas.openxmlformats.org/officeDocument/2006/relationships/slide" Target="slides/slide58.xml"/><Relationship Id="rId81" Type="http://schemas.openxmlformats.org/officeDocument/2006/relationships/slide" Target="slides/slide79.xml"/><Relationship Id="rId135" Type="http://schemas.openxmlformats.org/officeDocument/2006/relationships/slide" Target="slides/slide133.xml"/><Relationship Id="rId156" Type="http://schemas.openxmlformats.org/officeDocument/2006/relationships/slide" Target="slides/slide154.xml"/><Relationship Id="rId177" Type="http://schemas.openxmlformats.org/officeDocument/2006/relationships/slide" Target="slides/slide175.xml"/><Relationship Id="rId198" Type="http://schemas.openxmlformats.org/officeDocument/2006/relationships/slide" Target="slides/slide196.xml"/><Relationship Id="rId202" Type="http://schemas.openxmlformats.org/officeDocument/2006/relationships/slide" Target="slides/slide200.xml"/><Relationship Id="rId223" Type="http://schemas.openxmlformats.org/officeDocument/2006/relationships/slide" Target="slides/slide221.xml"/><Relationship Id="rId244" Type="http://schemas.openxmlformats.org/officeDocument/2006/relationships/slide" Target="slides/slide242.xml"/><Relationship Id="rId18" Type="http://schemas.openxmlformats.org/officeDocument/2006/relationships/slide" Target="slides/slide16.xml"/><Relationship Id="rId39" Type="http://schemas.openxmlformats.org/officeDocument/2006/relationships/slide" Target="slides/slide37.xml"/><Relationship Id="rId265" Type="http://schemas.openxmlformats.org/officeDocument/2006/relationships/slide" Target="slides/slide263.xml"/><Relationship Id="rId286" Type="http://schemas.openxmlformats.org/officeDocument/2006/relationships/slide" Target="slides/slide284.xml"/><Relationship Id="rId50" Type="http://schemas.openxmlformats.org/officeDocument/2006/relationships/slide" Target="slides/slide48.xml"/><Relationship Id="rId104" Type="http://schemas.openxmlformats.org/officeDocument/2006/relationships/slide" Target="slides/slide102.xml"/><Relationship Id="rId125" Type="http://schemas.openxmlformats.org/officeDocument/2006/relationships/slide" Target="slides/slide123.xml"/><Relationship Id="rId146" Type="http://schemas.openxmlformats.org/officeDocument/2006/relationships/slide" Target="slides/slide144.xml"/><Relationship Id="rId167" Type="http://schemas.openxmlformats.org/officeDocument/2006/relationships/slide" Target="slides/slide165.xml"/><Relationship Id="rId188" Type="http://schemas.openxmlformats.org/officeDocument/2006/relationships/slide" Target="slides/slide186.xml"/><Relationship Id="rId311" Type="http://schemas.openxmlformats.org/officeDocument/2006/relationships/slide" Target="slides/slide309.xml"/><Relationship Id="rId71" Type="http://schemas.openxmlformats.org/officeDocument/2006/relationships/slide" Target="slides/slide69.xml"/><Relationship Id="rId92" Type="http://schemas.openxmlformats.org/officeDocument/2006/relationships/slide" Target="slides/slide90.xml"/><Relationship Id="rId213" Type="http://schemas.openxmlformats.org/officeDocument/2006/relationships/slide" Target="slides/slide211.xml"/><Relationship Id="rId234" Type="http://schemas.openxmlformats.org/officeDocument/2006/relationships/slide" Target="slides/slide232.xml"/><Relationship Id="rId2" Type="http://schemas.openxmlformats.org/officeDocument/2006/relationships/slideMaster" Target="slideMasters/slideMaster2.xml"/><Relationship Id="rId29" Type="http://schemas.openxmlformats.org/officeDocument/2006/relationships/slide" Target="slides/slide27.xml"/><Relationship Id="rId255" Type="http://schemas.openxmlformats.org/officeDocument/2006/relationships/slide" Target="slides/slide253.xml"/><Relationship Id="rId276" Type="http://schemas.openxmlformats.org/officeDocument/2006/relationships/slide" Target="slides/slide274.xml"/><Relationship Id="rId297" Type="http://schemas.openxmlformats.org/officeDocument/2006/relationships/slide" Target="slides/slide295.xml"/><Relationship Id="rId40" Type="http://schemas.openxmlformats.org/officeDocument/2006/relationships/slide" Target="slides/slide38.xml"/><Relationship Id="rId115" Type="http://schemas.openxmlformats.org/officeDocument/2006/relationships/slide" Target="slides/slide113.xml"/><Relationship Id="rId136" Type="http://schemas.openxmlformats.org/officeDocument/2006/relationships/slide" Target="slides/slide134.xml"/><Relationship Id="rId157" Type="http://schemas.openxmlformats.org/officeDocument/2006/relationships/slide" Target="slides/slide155.xml"/><Relationship Id="rId178" Type="http://schemas.openxmlformats.org/officeDocument/2006/relationships/slide" Target="slides/slide176.xml"/><Relationship Id="rId301" Type="http://schemas.openxmlformats.org/officeDocument/2006/relationships/slide" Target="slides/slide299.xml"/><Relationship Id="rId61" Type="http://schemas.openxmlformats.org/officeDocument/2006/relationships/slide" Target="slides/slide59.xml"/><Relationship Id="rId82" Type="http://schemas.openxmlformats.org/officeDocument/2006/relationships/slide" Target="slides/slide80.xml"/><Relationship Id="rId199" Type="http://schemas.openxmlformats.org/officeDocument/2006/relationships/slide" Target="slides/slide197.xml"/><Relationship Id="rId203" Type="http://schemas.openxmlformats.org/officeDocument/2006/relationships/slide" Target="slides/slide201.xml"/><Relationship Id="rId19" Type="http://schemas.openxmlformats.org/officeDocument/2006/relationships/slide" Target="slides/slide17.xml"/><Relationship Id="rId224" Type="http://schemas.openxmlformats.org/officeDocument/2006/relationships/slide" Target="slides/slide222.xml"/><Relationship Id="rId245" Type="http://schemas.openxmlformats.org/officeDocument/2006/relationships/slide" Target="slides/slide243.xml"/><Relationship Id="rId266" Type="http://schemas.openxmlformats.org/officeDocument/2006/relationships/slide" Target="slides/slide264.xml"/><Relationship Id="rId287" Type="http://schemas.openxmlformats.org/officeDocument/2006/relationships/slide" Target="slides/slide285.xml"/><Relationship Id="rId30" Type="http://schemas.openxmlformats.org/officeDocument/2006/relationships/slide" Target="slides/slide28.xml"/><Relationship Id="rId105" Type="http://schemas.openxmlformats.org/officeDocument/2006/relationships/slide" Target="slides/slide103.xml"/><Relationship Id="rId126" Type="http://schemas.openxmlformats.org/officeDocument/2006/relationships/slide" Target="slides/slide124.xml"/><Relationship Id="rId147" Type="http://schemas.openxmlformats.org/officeDocument/2006/relationships/slide" Target="slides/slide145.xml"/><Relationship Id="rId168" Type="http://schemas.openxmlformats.org/officeDocument/2006/relationships/slide" Target="slides/slide166.xml"/><Relationship Id="rId312" Type="http://schemas.openxmlformats.org/officeDocument/2006/relationships/slide" Target="slides/slide310.xml"/><Relationship Id="rId51" Type="http://schemas.openxmlformats.org/officeDocument/2006/relationships/slide" Target="slides/slide49.xml"/><Relationship Id="rId72" Type="http://schemas.openxmlformats.org/officeDocument/2006/relationships/slide" Target="slides/slide70.xml"/><Relationship Id="rId93" Type="http://schemas.openxmlformats.org/officeDocument/2006/relationships/slide" Target="slides/slide91.xml"/><Relationship Id="rId189" Type="http://schemas.openxmlformats.org/officeDocument/2006/relationships/slide" Target="slides/slide187.xml"/><Relationship Id="rId3" Type="http://schemas.openxmlformats.org/officeDocument/2006/relationships/slide" Target="slides/slide1.xml"/><Relationship Id="rId214" Type="http://schemas.openxmlformats.org/officeDocument/2006/relationships/slide" Target="slides/slide212.xml"/><Relationship Id="rId235" Type="http://schemas.openxmlformats.org/officeDocument/2006/relationships/slide" Target="slides/slide233.xml"/><Relationship Id="rId256" Type="http://schemas.openxmlformats.org/officeDocument/2006/relationships/slide" Target="slides/slide254.xml"/><Relationship Id="rId277" Type="http://schemas.openxmlformats.org/officeDocument/2006/relationships/slide" Target="slides/slide275.xml"/><Relationship Id="rId298" Type="http://schemas.openxmlformats.org/officeDocument/2006/relationships/slide" Target="slides/slide296.xml"/><Relationship Id="rId116" Type="http://schemas.openxmlformats.org/officeDocument/2006/relationships/slide" Target="slides/slide114.xml"/><Relationship Id="rId137" Type="http://schemas.openxmlformats.org/officeDocument/2006/relationships/slide" Target="slides/slide135.xml"/><Relationship Id="rId158" Type="http://schemas.openxmlformats.org/officeDocument/2006/relationships/slide" Target="slides/slide156.xml"/><Relationship Id="rId302" Type="http://schemas.openxmlformats.org/officeDocument/2006/relationships/slide" Target="slides/slide300.xml"/><Relationship Id="rId20" Type="http://schemas.openxmlformats.org/officeDocument/2006/relationships/slide" Target="slides/slide18.xml"/><Relationship Id="rId41" Type="http://schemas.openxmlformats.org/officeDocument/2006/relationships/slide" Target="slides/slide39.xml"/><Relationship Id="rId62" Type="http://schemas.openxmlformats.org/officeDocument/2006/relationships/slide" Target="slides/slide60.xml"/><Relationship Id="rId83" Type="http://schemas.openxmlformats.org/officeDocument/2006/relationships/slide" Target="slides/slide81.xml"/><Relationship Id="rId179" Type="http://schemas.openxmlformats.org/officeDocument/2006/relationships/slide" Target="slides/slide177.xml"/><Relationship Id="rId190" Type="http://schemas.openxmlformats.org/officeDocument/2006/relationships/slide" Target="slides/slide188.xml"/><Relationship Id="rId204" Type="http://schemas.openxmlformats.org/officeDocument/2006/relationships/slide" Target="slides/slide202.xml"/><Relationship Id="rId225" Type="http://schemas.openxmlformats.org/officeDocument/2006/relationships/slide" Target="slides/slide223.xml"/><Relationship Id="rId246" Type="http://schemas.openxmlformats.org/officeDocument/2006/relationships/slide" Target="slides/slide244.xml"/><Relationship Id="rId267" Type="http://schemas.openxmlformats.org/officeDocument/2006/relationships/slide" Target="slides/slide265.xml"/><Relationship Id="rId288" Type="http://schemas.openxmlformats.org/officeDocument/2006/relationships/slide" Target="slides/slide286.xml"/><Relationship Id="rId106" Type="http://schemas.openxmlformats.org/officeDocument/2006/relationships/slide" Target="slides/slide104.xml"/><Relationship Id="rId127" Type="http://schemas.openxmlformats.org/officeDocument/2006/relationships/slide" Target="slides/slide125.xml"/><Relationship Id="rId313" Type="http://schemas.openxmlformats.org/officeDocument/2006/relationships/slide" Target="slides/slide311.xml"/><Relationship Id="rId10" Type="http://schemas.openxmlformats.org/officeDocument/2006/relationships/slide" Target="slides/slide8.xml"/><Relationship Id="rId31" Type="http://schemas.openxmlformats.org/officeDocument/2006/relationships/slide" Target="slides/slide29.xml"/><Relationship Id="rId52" Type="http://schemas.openxmlformats.org/officeDocument/2006/relationships/slide" Target="slides/slide50.xml"/><Relationship Id="rId73" Type="http://schemas.openxmlformats.org/officeDocument/2006/relationships/slide" Target="slides/slide71.xml"/><Relationship Id="rId94" Type="http://schemas.openxmlformats.org/officeDocument/2006/relationships/slide" Target="slides/slide92.xml"/><Relationship Id="rId148" Type="http://schemas.openxmlformats.org/officeDocument/2006/relationships/slide" Target="slides/slide146.xml"/><Relationship Id="rId169" Type="http://schemas.openxmlformats.org/officeDocument/2006/relationships/slide" Target="slides/slide167.xml"/><Relationship Id="rId4" Type="http://schemas.openxmlformats.org/officeDocument/2006/relationships/slide" Target="slides/slide2.xml"/><Relationship Id="rId180" Type="http://schemas.openxmlformats.org/officeDocument/2006/relationships/slide" Target="slides/slide178.xml"/><Relationship Id="rId215" Type="http://schemas.openxmlformats.org/officeDocument/2006/relationships/slide" Target="slides/slide213.xml"/><Relationship Id="rId236" Type="http://schemas.openxmlformats.org/officeDocument/2006/relationships/slide" Target="slides/slide234.xml"/><Relationship Id="rId257" Type="http://schemas.openxmlformats.org/officeDocument/2006/relationships/slide" Target="slides/slide255.xml"/><Relationship Id="rId278" Type="http://schemas.openxmlformats.org/officeDocument/2006/relationships/slide" Target="slides/slide276.xml"/><Relationship Id="rId303" Type="http://schemas.openxmlformats.org/officeDocument/2006/relationships/slide" Target="slides/slide301.xml"/><Relationship Id="rId42" Type="http://schemas.openxmlformats.org/officeDocument/2006/relationships/slide" Target="slides/slide40.xml"/><Relationship Id="rId84" Type="http://schemas.openxmlformats.org/officeDocument/2006/relationships/slide" Target="slides/slide82.xml"/><Relationship Id="rId138" Type="http://schemas.openxmlformats.org/officeDocument/2006/relationships/slide" Target="slides/slide136.xml"/><Relationship Id="rId191" Type="http://schemas.openxmlformats.org/officeDocument/2006/relationships/slide" Target="slides/slide189.xml"/><Relationship Id="rId205" Type="http://schemas.openxmlformats.org/officeDocument/2006/relationships/slide" Target="slides/slide203.xml"/><Relationship Id="rId247" Type="http://schemas.openxmlformats.org/officeDocument/2006/relationships/slide" Target="slides/slide245.xml"/><Relationship Id="rId107" Type="http://schemas.openxmlformats.org/officeDocument/2006/relationships/slide" Target="slides/slide105.xml"/><Relationship Id="rId289" Type="http://schemas.openxmlformats.org/officeDocument/2006/relationships/slide" Target="slides/slide287.xml"/><Relationship Id="rId11" Type="http://schemas.openxmlformats.org/officeDocument/2006/relationships/slide" Target="slides/slide9.xml"/><Relationship Id="rId53" Type="http://schemas.openxmlformats.org/officeDocument/2006/relationships/slide" Target="slides/slide51.xml"/><Relationship Id="rId149" Type="http://schemas.openxmlformats.org/officeDocument/2006/relationships/slide" Target="slides/slide147.xml"/><Relationship Id="rId314" Type="http://schemas.openxmlformats.org/officeDocument/2006/relationships/presProps" Target="presProps.xml"/><Relationship Id="rId95" Type="http://schemas.openxmlformats.org/officeDocument/2006/relationships/slide" Target="slides/slide93.xml"/><Relationship Id="rId160" Type="http://schemas.openxmlformats.org/officeDocument/2006/relationships/slide" Target="slides/slide158.xml"/><Relationship Id="rId216" Type="http://schemas.openxmlformats.org/officeDocument/2006/relationships/slide" Target="slides/slide214.xml"/><Relationship Id="rId258" Type="http://schemas.openxmlformats.org/officeDocument/2006/relationships/slide" Target="slides/slide256.xml"/><Relationship Id="rId22" Type="http://schemas.openxmlformats.org/officeDocument/2006/relationships/slide" Target="slides/slide20.xml"/><Relationship Id="rId64" Type="http://schemas.openxmlformats.org/officeDocument/2006/relationships/slide" Target="slides/slide62.xml"/><Relationship Id="rId118" Type="http://schemas.openxmlformats.org/officeDocument/2006/relationships/slide" Target="slides/slide116.xml"/><Relationship Id="rId171" Type="http://schemas.openxmlformats.org/officeDocument/2006/relationships/slide" Target="slides/slide169.xml"/><Relationship Id="rId227" Type="http://schemas.openxmlformats.org/officeDocument/2006/relationships/slide" Target="slides/slide225.xml"/><Relationship Id="rId269" Type="http://schemas.openxmlformats.org/officeDocument/2006/relationships/slide" Target="slides/slide267.xml"/><Relationship Id="rId33" Type="http://schemas.openxmlformats.org/officeDocument/2006/relationships/slide" Target="slides/slide31.xml"/><Relationship Id="rId129" Type="http://schemas.openxmlformats.org/officeDocument/2006/relationships/slide" Target="slides/slide127.xml"/><Relationship Id="rId280" Type="http://schemas.openxmlformats.org/officeDocument/2006/relationships/slide" Target="slides/slide278.xml"/><Relationship Id="rId75" Type="http://schemas.openxmlformats.org/officeDocument/2006/relationships/slide" Target="slides/slide73.xml"/><Relationship Id="rId140" Type="http://schemas.openxmlformats.org/officeDocument/2006/relationships/slide" Target="slides/slide138.xml"/><Relationship Id="rId182" Type="http://schemas.openxmlformats.org/officeDocument/2006/relationships/slide" Target="slides/slide180.xml"/><Relationship Id="rId6" Type="http://schemas.openxmlformats.org/officeDocument/2006/relationships/slide" Target="slides/slide4.xml"/><Relationship Id="rId238" Type="http://schemas.openxmlformats.org/officeDocument/2006/relationships/slide" Target="slides/slide236.xml"/><Relationship Id="rId291" Type="http://schemas.openxmlformats.org/officeDocument/2006/relationships/slide" Target="slides/slide289.xml"/><Relationship Id="rId305" Type="http://schemas.openxmlformats.org/officeDocument/2006/relationships/slide" Target="slides/slide303.xml"/><Relationship Id="rId44" Type="http://schemas.openxmlformats.org/officeDocument/2006/relationships/slide" Target="slides/slide42.xml"/><Relationship Id="rId86" Type="http://schemas.openxmlformats.org/officeDocument/2006/relationships/slide" Target="slides/slide84.xml"/><Relationship Id="rId151" Type="http://schemas.openxmlformats.org/officeDocument/2006/relationships/slide" Target="slides/slide149.xml"/><Relationship Id="rId193" Type="http://schemas.openxmlformats.org/officeDocument/2006/relationships/slide" Target="slides/slide191.xml"/><Relationship Id="rId207" Type="http://schemas.openxmlformats.org/officeDocument/2006/relationships/slide" Target="slides/slide205.xml"/><Relationship Id="rId249" Type="http://schemas.openxmlformats.org/officeDocument/2006/relationships/slide" Target="slides/slide24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252A4EA-1D59-4F69-BD59-8C10F2FA4ED1}"/>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78DC485B-05BC-40CD-87EF-743CF047C08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E2CF4597-FD43-4832-8C1E-186C443F0FE5}"/>
              </a:ext>
            </a:extLst>
          </p:cNvPr>
          <p:cNvSpPr>
            <a:spLocks noGrp="1"/>
          </p:cNvSpPr>
          <p:nvPr>
            <p:ph type="dt" sz="half" idx="10"/>
          </p:nvPr>
        </p:nvSpPr>
        <p:spPr/>
        <p:txBody>
          <a:bodyPr/>
          <a:lstStyle/>
          <a:p>
            <a:fld id="{F59C8009-5CAD-4782-816A-BD011E381B9E}" type="datetimeFigureOut">
              <a:rPr lang="it-IT" smtClean="0"/>
              <a:t>04/03/2022</a:t>
            </a:fld>
            <a:endParaRPr lang="it-IT"/>
          </a:p>
        </p:txBody>
      </p:sp>
      <p:sp>
        <p:nvSpPr>
          <p:cNvPr id="5" name="Segnaposto piè di pagina 4">
            <a:extLst>
              <a:ext uri="{FF2B5EF4-FFF2-40B4-BE49-F238E27FC236}">
                <a16:creationId xmlns:a16="http://schemas.microsoft.com/office/drawing/2014/main" id="{6663048A-F96B-4FEE-827D-0039AA2436B5}"/>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0C76C057-8565-4AB3-9FF6-81CD9B7F2395}"/>
              </a:ext>
            </a:extLst>
          </p:cNvPr>
          <p:cNvSpPr>
            <a:spLocks noGrp="1"/>
          </p:cNvSpPr>
          <p:nvPr>
            <p:ph type="sldNum" sz="quarter" idx="12"/>
          </p:nvPr>
        </p:nvSpPr>
        <p:spPr/>
        <p:txBody>
          <a:bodyPr/>
          <a:lstStyle/>
          <a:p>
            <a:fld id="{23DE0A74-9ED7-41C3-8F38-8EADDFB89223}" type="slidenum">
              <a:rPr lang="it-IT" smtClean="0"/>
              <a:t>‹N›</a:t>
            </a:fld>
            <a:endParaRPr lang="it-IT"/>
          </a:p>
        </p:txBody>
      </p:sp>
    </p:spTree>
    <p:extLst>
      <p:ext uri="{BB962C8B-B14F-4D97-AF65-F5344CB8AC3E}">
        <p14:creationId xmlns:p14="http://schemas.microsoft.com/office/powerpoint/2010/main" val="30343889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ACB5788-57ED-4C92-A4D4-55AA2DBD0A2C}"/>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6DF008C1-9A28-435B-9D14-F7A5D1BDD36C}"/>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A023BD8F-EF3F-477E-8413-C5A93DEAD212}"/>
              </a:ext>
            </a:extLst>
          </p:cNvPr>
          <p:cNvSpPr>
            <a:spLocks noGrp="1"/>
          </p:cNvSpPr>
          <p:nvPr>
            <p:ph type="dt" sz="half" idx="10"/>
          </p:nvPr>
        </p:nvSpPr>
        <p:spPr/>
        <p:txBody>
          <a:bodyPr/>
          <a:lstStyle/>
          <a:p>
            <a:fld id="{F59C8009-5CAD-4782-816A-BD011E381B9E}" type="datetimeFigureOut">
              <a:rPr lang="it-IT" smtClean="0"/>
              <a:t>04/03/2022</a:t>
            </a:fld>
            <a:endParaRPr lang="it-IT"/>
          </a:p>
        </p:txBody>
      </p:sp>
      <p:sp>
        <p:nvSpPr>
          <p:cNvPr id="5" name="Segnaposto piè di pagina 4">
            <a:extLst>
              <a:ext uri="{FF2B5EF4-FFF2-40B4-BE49-F238E27FC236}">
                <a16:creationId xmlns:a16="http://schemas.microsoft.com/office/drawing/2014/main" id="{6E709C43-D03D-49FD-8653-A66DBAE556E7}"/>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C954EF39-3526-4D01-9077-C6ADE7452BE2}"/>
              </a:ext>
            </a:extLst>
          </p:cNvPr>
          <p:cNvSpPr>
            <a:spLocks noGrp="1"/>
          </p:cNvSpPr>
          <p:nvPr>
            <p:ph type="sldNum" sz="quarter" idx="12"/>
          </p:nvPr>
        </p:nvSpPr>
        <p:spPr/>
        <p:txBody>
          <a:bodyPr/>
          <a:lstStyle/>
          <a:p>
            <a:fld id="{23DE0A74-9ED7-41C3-8F38-8EADDFB89223}" type="slidenum">
              <a:rPr lang="it-IT" smtClean="0"/>
              <a:t>‹N›</a:t>
            </a:fld>
            <a:endParaRPr lang="it-IT"/>
          </a:p>
        </p:txBody>
      </p:sp>
    </p:spTree>
    <p:extLst>
      <p:ext uri="{BB962C8B-B14F-4D97-AF65-F5344CB8AC3E}">
        <p14:creationId xmlns:p14="http://schemas.microsoft.com/office/powerpoint/2010/main" val="20768012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3FEAFC51-8237-4B9A-96D6-57DFC7EB485A}"/>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39CB1951-A8C8-408E-BDBC-F72240028335}"/>
              </a:ext>
            </a:extLst>
          </p:cNvPr>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E3AB6993-0438-4D5C-B65A-98B7F0A30150}"/>
              </a:ext>
            </a:extLst>
          </p:cNvPr>
          <p:cNvSpPr>
            <a:spLocks noGrp="1"/>
          </p:cNvSpPr>
          <p:nvPr>
            <p:ph type="dt" sz="half" idx="10"/>
          </p:nvPr>
        </p:nvSpPr>
        <p:spPr/>
        <p:txBody>
          <a:bodyPr/>
          <a:lstStyle/>
          <a:p>
            <a:fld id="{F59C8009-5CAD-4782-816A-BD011E381B9E}" type="datetimeFigureOut">
              <a:rPr lang="it-IT" smtClean="0"/>
              <a:t>04/03/2022</a:t>
            </a:fld>
            <a:endParaRPr lang="it-IT"/>
          </a:p>
        </p:txBody>
      </p:sp>
      <p:sp>
        <p:nvSpPr>
          <p:cNvPr id="5" name="Segnaposto piè di pagina 4">
            <a:extLst>
              <a:ext uri="{FF2B5EF4-FFF2-40B4-BE49-F238E27FC236}">
                <a16:creationId xmlns:a16="http://schemas.microsoft.com/office/drawing/2014/main" id="{58B8A1F5-85AE-42FB-8C34-136A38EA0B42}"/>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53D14D6B-9922-48CB-8D6C-DBFC9BDA77CC}"/>
              </a:ext>
            </a:extLst>
          </p:cNvPr>
          <p:cNvSpPr>
            <a:spLocks noGrp="1"/>
          </p:cNvSpPr>
          <p:nvPr>
            <p:ph type="sldNum" sz="quarter" idx="12"/>
          </p:nvPr>
        </p:nvSpPr>
        <p:spPr/>
        <p:txBody>
          <a:bodyPr/>
          <a:lstStyle/>
          <a:p>
            <a:fld id="{23DE0A74-9ED7-41C3-8F38-8EADDFB89223}" type="slidenum">
              <a:rPr lang="it-IT" smtClean="0"/>
              <a:t>‹N›</a:t>
            </a:fld>
            <a:endParaRPr lang="it-IT"/>
          </a:p>
        </p:txBody>
      </p:sp>
    </p:spTree>
    <p:extLst>
      <p:ext uri="{BB962C8B-B14F-4D97-AF65-F5344CB8AC3E}">
        <p14:creationId xmlns:p14="http://schemas.microsoft.com/office/powerpoint/2010/main" val="220704392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914400" y="2130426"/>
            <a:ext cx="10363200" cy="1470025"/>
          </a:xfrm>
        </p:spPr>
        <p:txBody>
          <a:bodyPr/>
          <a:lstStyle/>
          <a:p>
            <a:r>
              <a:rPr lang="it-IT"/>
              <a:t>Fare clic per modificare lo stile del titolo</a:t>
            </a:r>
          </a:p>
        </p:txBody>
      </p:sp>
      <p:sp>
        <p:nvSpPr>
          <p:cNvPr id="3" name="Sottotitolo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p>
        </p:txBody>
      </p:sp>
      <p:sp>
        <p:nvSpPr>
          <p:cNvPr id="4" name="Segnaposto data 3"/>
          <p:cNvSpPr>
            <a:spLocks noGrp="1"/>
          </p:cNvSpPr>
          <p:nvPr>
            <p:ph type="dt" sz="half" idx="10"/>
          </p:nvPr>
        </p:nvSpPr>
        <p:spPr/>
        <p:txBody>
          <a:bodyPr/>
          <a:lstStyle/>
          <a:p>
            <a:fld id="{30584926-5821-46C1-A414-2FC5361BD280}" type="datetimeFigureOut">
              <a:rPr lang="it-IT" smtClean="0"/>
              <a:pPr/>
              <a:t>04/03/2022</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77C637F0-F578-4DAB-B822-7C6DBE55585C}" type="slidenum">
              <a:rPr lang="it-IT" smtClean="0"/>
              <a:pPr/>
              <a:t>‹N›</a:t>
            </a:fld>
            <a:endParaRPr lang="it-IT"/>
          </a:p>
        </p:txBody>
      </p:sp>
    </p:spTree>
    <p:extLst>
      <p:ext uri="{BB962C8B-B14F-4D97-AF65-F5344CB8AC3E}">
        <p14:creationId xmlns:p14="http://schemas.microsoft.com/office/powerpoint/2010/main" val="415171835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30584926-5821-46C1-A414-2FC5361BD280}" type="datetimeFigureOut">
              <a:rPr lang="it-IT" smtClean="0"/>
              <a:pPr/>
              <a:t>04/03/2022</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77C637F0-F578-4DAB-B822-7C6DBE55585C}" type="slidenum">
              <a:rPr lang="it-IT" smtClean="0"/>
              <a:pPr/>
              <a:t>‹N›</a:t>
            </a:fld>
            <a:endParaRPr lang="it-IT"/>
          </a:p>
        </p:txBody>
      </p:sp>
    </p:spTree>
    <p:extLst>
      <p:ext uri="{BB962C8B-B14F-4D97-AF65-F5344CB8AC3E}">
        <p14:creationId xmlns:p14="http://schemas.microsoft.com/office/powerpoint/2010/main" val="158577658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963084" y="4406901"/>
            <a:ext cx="10363200" cy="1362075"/>
          </a:xfrm>
        </p:spPr>
        <p:txBody>
          <a:bodyPr anchor="t"/>
          <a:lstStyle>
            <a:lvl1pPr algn="l">
              <a:defRPr sz="4000" b="1" cap="all"/>
            </a:lvl1pPr>
          </a:lstStyle>
          <a:p>
            <a:r>
              <a:rPr lang="it-IT"/>
              <a:t>Fare clic per modificare lo stile del titolo</a:t>
            </a:r>
          </a:p>
        </p:txBody>
      </p:sp>
      <p:sp>
        <p:nvSpPr>
          <p:cNvPr id="3" name="Segnaposto testo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stili del testo dello schema</a:t>
            </a:r>
          </a:p>
        </p:txBody>
      </p:sp>
      <p:sp>
        <p:nvSpPr>
          <p:cNvPr id="4" name="Segnaposto data 3"/>
          <p:cNvSpPr>
            <a:spLocks noGrp="1"/>
          </p:cNvSpPr>
          <p:nvPr>
            <p:ph type="dt" sz="half" idx="10"/>
          </p:nvPr>
        </p:nvSpPr>
        <p:spPr/>
        <p:txBody>
          <a:bodyPr/>
          <a:lstStyle/>
          <a:p>
            <a:fld id="{30584926-5821-46C1-A414-2FC5361BD280}" type="datetimeFigureOut">
              <a:rPr lang="it-IT" smtClean="0"/>
              <a:pPr/>
              <a:t>04/03/2022</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77C637F0-F578-4DAB-B822-7C6DBE55585C}" type="slidenum">
              <a:rPr lang="it-IT" smtClean="0"/>
              <a:pPr/>
              <a:t>‹N›</a:t>
            </a:fld>
            <a:endParaRPr lang="it-IT"/>
          </a:p>
        </p:txBody>
      </p:sp>
    </p:spTree>
    <p:extLst>
      <p:ext uri="{BB962C8B-B14F-4D97-AF65-F5344CB8AC3E}">
        <p14:creationId xmlns:p14="http://schemas.microsoft.com/office/powerpoint/2010/main" val="80866798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p:cNvSpPr>
            <a:spLocks noGrp="1"/>
          </p:cNvSpPr>
          <p:nvPr>
            <p:ph type="dt" sz="half" idx="10"/>
          </p:nvPr>
        </p:nvSpPr>
        <p:spPr/>
        <p:txBody>
          <a:bodyPr/>
          <a:lstStyle/>
          <a:p>
            <a:fld id="{30584926-5821-46C1-A414-2FC5361BD280}" type="datetimeFigureOut">
              <a:rPr lang="it-IT" smtClean="0"/>
              <a:pPr/>
              <a:t>04/03/2022</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77C637F0-F578-4DAB-B822-7C6DBE55585C}" type="slidenum">
              <a:rPr lang="it-IT" smtClean="0"/>
              <a:pPr/>
              <a:t>‹N›</a:t>
            </a:fld>
            <a:endParaRPr lang="it-IT"/>
          </a:p>
        </p:txBody>
      </p:sp>
    </p:spTree>
    <p:extLst>
      <p:ext uri="{BB962C8B-B14F-4D97-AF65-F5344CB8AC3E}">
        <p14:creationId xmlns:p14="http://schemas.microsoft.com/office/powerpoint/2010/main" val="388400582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a:t>Fare clic per modificare lo stile del titolo</a:t>
            </a:r>
          </a:p>
        </p:txBody>
      </p:sp>
      <p:sp>
        <p:nvSpPr>
          <p:cNvPr id="3" name="Segnaposto testo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4" name="Segnaposto contenuto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6" name="Segnaposto contenuto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p:cNvSpPr>
            <a:spLocks noGrp="1"/>
          </p:cNvSpPr>
          <p:nvPr>
            <p:ph type="dt" sz="half" idx="10"/>
          </p:nvPr>
        </p:nvSpPr>
        <p:spPr/>
        <p:txBody>
          <a:bodyPr/>
          <a:lstStyle/>
          <a:p>
            <a:fld id="{30584926-5821-46C1-A414-2FC5361BD280}" type="datetimeFigureOut">
              <a:rPr lang="it-IT" smtClean="0"/>
              <a:pPr/>
              <a:t>04/03/2022</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77C637F0-F578-4DAB-B822-7C6DBE55585C}" type="slidenum">
              <a:rPr lang="it-IT" smtClean="0"/>
              <a:pPr/>
              <a:t>‹N›</a:t>
            </a:fld>
            <a:endParaRPr lang="it-IT"/>
          </a:p>
        </p:txBody>
      </p:sp>
    </p:spTree>
    <p:extLst>
      <p:ext uri="{BB962C8B-B14F-4D97-AF65-F5344CB8AC3E}">
        <p14:creationId xmlns:p14="http://schemas.microsoft.com/office/powerpoint/2010/main" val="162036949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data 2"/>
          <p:cNvSpPr>
            <a:spLocks noGrp="1"/>
          </p:cNvSpPr>
          <p:nvPr>
            <p:ph type="dt" sz="half" idx="10"/>
          </p:nvPr>
        </p:nvSpPr>
        <p:spPr/>
        <p:txBody>
          <a:bodyPr/>
          <a:lstStyle/>
          <a:p>
            <a:fld id="{30584926-5821-46C1-A414-2FC5361BD280}" type="datetimeFigureOut">
              <a:rPr lang="it-IT" smtClean="0"/>
              <a:pPr/>
              <a:t>04/03/2022</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77C637F0-F578-4DAB-B822-7C6DBE55585C}" type="slidenum">
              <a:rPr lang="it-IT" smtClean="0"/>
              <a:pPr/>
              <a:t>‹N›</a:t>
            </a:fld>
            <a:endParaRPr lang="it-IT"/>
          </a:p>
        </p:txBody>
      </p:sp>
    </p:spTree>
    <p:extLst>
      <p:ext uri="{BB962C8B-B14F-4D97-AF65-F5344CB8AC3E}">
        <p14:creationId xmlns:p14="http://schemas.microsoft.com/office/powerpoint/2010/main" val="132057403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30584926-5821-46C1-A414-2FC5361BD280}" type="datetimeFigureOut">
              <a:rPr lang="it-IT" smtClean="0"/>
              <a:pPr/>
              <a:t>04/03/2022</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77C637F0-F578-4DAB-B822-7C6DBE55585C}" type="slidenum">
              <a:rPr lang="it-IT" smtClean="0"/>
              <a:pPr/>
              <a:t>‹N›</a:t>
            </a:fld>
            <a:endParaRPr lang="it-IT"/>
          </a:p>
        </p:txBody>
      </p:sp>
    </p:spTree>
    <p:extLst>
      <p:ext uri="{BB962C8B-B14F-4D97-AF65-F5344CB8AC3E}">
        <p14:creationId xmlns:p14="http://schemas.microsoft.com/office/powerpoint/2010/main" val="201540340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609601" y="273050"/>
            <a:ext cx="4011084" cy="1162050"/>
          </a:xfrm>
        </p:spPr>
        <p:txBody>
          <a:bodyPr anchor="b"/>
          <a:lstStyle>
            <a:lvl1pPr algn="l">
              <a:defRPr sz="2000" b="1"/>
            </a:lvl1pPr>
          </a:lstStyle>
          <a:p>
            <a:r>
              <a:rPr lang="it-IT"/>
              <a:t>Fare clic per modificare lo stile del titolo</a:t>
            </a:r>
          </a:p>
        </p:txBody>
      </p:sp>
      <p:sp>
        <p:nvSpPr>
          <p:cNvPr id="3" name="Segnaposto contenuto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Segnaposto data 4"/>
          <p:cNvSpPr>
            <a:spLocks noGrp="1"/>
          </p:cNvSpPr>
          <p:nvPr>
            <p:ph type="dt" sz="half" idx="10"/>
          </p:nvPr>
        </p:nvSpPr>
        <p:spPr/>
        <p:txBody>
          <a:bodyPr/>
          <a:lstStyle/>
          <a:p>
            <a:fld id="{30584926-5821-46C1-A414-2FC5361BD280}" type="datetimeFigureOut">
              <a:rPr lang="it-IT" smtClean="0"/>
              <a:pPr/>
              <a:t>04/03/2022</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77C637F0-F578-4DAB-B822-7C6DBE55585C}" type="slidenum">
              <a:rPr lang="it-IT" smtClean="0"/>
              <a:pPr/>
              <a:t>‹N›</a:t>
            </a:fld>
            <a:endParaRPr lang="it-IT"/>
          </a:p>
        </p:txBody>
      </p:sp>
    </p:spTree>
    <p:extLst>
      <p:ext uri="{BB962C8B-B14F-4D97-AF65-F5344CB8AC3E}">
        <p14:creationId xmlns:p14="http://schemas.microsoft.com/office/powerpoint/2010/main" val="29214531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3F49044-590D-4C66-B214-226244972F2C}"/>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C428CF62-5AD0-4AFB-8E78-8E5FC2832AF3}"/>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F3AF72A5-3368-499B-9DB8-3F31C14DD4AE}"/>
              </a:ext>
            </a:extLst>
          </p:cNvPr>
          <p:cNvSpPr>
            <a:spLocks noGrp="1"/>
          </p:cNvSpPr>
          <p:nvPr>
            <p:ph type="dt" sz="half" idx="10"/>
          </p:nvPr>
        </p:nvSpPr>
        <p:spPr/>
        <p:txBody>
          <a:bodyPr/>
          <a:lstStyle/>
          <a:p>
            <a:fld id="{F59C8009-5CAD-4782-816A-BD011E381B9E}" type="datetimeFigureOut">
              <a:rPr lang="it-IT" smtClean="0"/>
              <a:t>04/03/2022</a:t>
            </a:fld>
            <a:endParaRPr lang="it-IT"/>
          </a:p>
        </p:txBody>
      </p:sp>
      <p:sp>
        <p:nvSpPr>
          <p:cNvPr id="5" name="Segnaposto piè di pagina 4">
            <a:extLst>
              <a:ext uri="{FF2B5EF4-FFF2-40B4-BE49-F238E27FC236}">
                <a16:creationId xmlns:a16="http://schemas.microsoft.com/office/drawing/2014/main" id="{4CCB9D3B-BDC9-42CB-B248-D62D9D83EBE1}"/>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B619294D-BF2A-40D9-842B-CD5A4CC728C7}"/>
              </a:ext>
            </a:extLst>
          </p:cNvPr>
          <p:cNvSpPr>
            <a:spLocks noGrp="1"/>
          </p:cNvSpPr>
          <p:nvPr>
            <p:ph type="sldNum" sz="quarter" idx="12"/>
          </p:nvPr>
        </p:nvSpPr>
        <p:spPr/>
        <p:txBody>
          <a:bodyPr/>
          <a:lstStyle/>
          <a:p>
            <a:fld id="{23DE0A74-9ED7-41C3-8F38-8EADDFB89223}" type="slidenum">
              <a:rPr lang="it-IT" smtClean="0"/>
              <a:t>‹N›</a:t>
            </a:fld>
            <a:endParaRPr lang="it-IT"/>
          </a:p>
        </p:txBody>
      </p:sp>
    </p:spTree>
    <p:extLst>
      <p:ext uri="{BB962C8B-B14F-4D97-AF65-F5344CB8AC3E}">
        <p14:creationId xmlns:p14="http://schemas.microsoft.com/office/powerpoint/2010/main" val="92281855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2389717" y="4800600"/>
            <a:ext cx="7315200" cy="566738"/>
          </a:xfrm>
        </p:spPr>
        <p:txBody>
          <a:bodyPr anchor="b"/>
          <a:lstStyle>
            <a:lvl1pPr algn="l">
              <a:defRPr sz="2000" b="1"/>
            </a:lvl1pPr>
          </a:lstStyle>
          <a:p>
            <a:r>
              <a:rPr lang="it-IT"/>
              <a:t>Fare clic per modificare lo stile del titolo</a:t>
            </a:r>
          </a:p>
        </p:txBody>
      </p:sp>
      <p:sp>
        <p:nvSpPr>
          <p:cNvPr id="3" name="Segnaposto immagine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Segnaposto data 4"/>
          <p:cNvSpPr>
            <a:spLocks noGrp="1"/>
          </p:cNvSpPr>
          <p:nvPr>
            <p:ph type="dt" sz="half" idx="10"/>
          </p:nvPr>
        </p:nvSpPr>
        <p:spPr/>
        <p:txBody>
          <a:bodyPr/>
          <a:lstStyle/>
          <a:p>
            <a:fld id="{30584926-5821-46C1-A414-2FC5361BD280}" type="datetimeFigureOut">
              <a:rPr lang="it-IT" smtClean="0"/>
              <a:pPr/>
              <a:t>04/03/2022</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77C637F0-F578-4DAB-B822-7C6DBE55585C}" type="slidenum">
              <a:rPr lang="it-IT" smtClean="0"/>
              <a:pPr/>
              <a:t>‹N›</a:t>
            </a:fld>
            <a:endParaRPr lang="it-IT"/>
          </a:p>
        </p:txBody>
      </p:sp>
    </p:spTree>
    <p:extLst>
      <p:ext uri="{BB962C8B-B14F-4D97-AF65-F5344CB8AC3E}">
        <p14:creationId xmlns:p14="http://schemas.microsoft.com/office/powerpoint/2010/main" val="34615525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testo verticale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30584926-5821-46C1-A414-2FC5361BD280}" type="datetimeFigureOut">
              <a:rPr lang="it-IT" smtClean="0"/>
              <a:pPr/>
              <a:t>04/03/2022</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77C637F0-F578-4DAB-B822-7C6DBE55585C}" type="slidenum">
              <a:rPr lang="it-IT" smtClean="0"/>
              <a:pPr/>
              <a:t>‹N›</a:t>
            </a:fld>
            <a:endParaRPr lang="it-IT"/>
          </a:p>
        </p:txBody>
      </p:sp>
    </p:spTree>
    <p:extLst>
      <p:ext uri="{BB962C8B-B14F-4D97-AF65-F5344CB8AC3E}">
        <p14:creationId xmlns:p14="http://schemas.microsoft.com/office/powerpoint/2010/main" val="36499855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8839200" y="274639"/>
            <a:ext cx="2743200" cy="5851525"/>
          </a:xfrm>
        </p:spPr>
        <p:txBody>
          <a:bodyPr vert="eaVert"/>
          <a:lstStyle/>
          <a:p>
            <a:r>
              <a:rPr lang="it-IT"/>
              <a:t>Fare clic per modificare lo stile del titolo</a:t>
            </a:r>
          </a:p>
        </p:txBody>
      </p:sp>
      <p:sp>
        <p:nvSpPr>
          <p:cNvPr id="3" name="Segnaposto testo verticale 2"/>
          <p:cNvSpPr>
            <a:spLocks noGrp="1"/>
          </p:cNvSpPr>
          <p:nvPr>
            <p:ph type="body" orient="vert" idx="1"/>
          </p:nvPr>
        </p:nvSpPr>
        <p:spPr>
          <a:xfrm>
            <a:off x="609600" y="274639"/>
            <a:ext cx="8026400" cy="5851525"/>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30584926-5821-46C1-A414-2FC5361BD280}" type="datetimeFigureOut">
              <a:rPr lang="it-IT" smtClean="0"/>
              <a:pPr/>
              <a:t>04/03/2022</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77C637F0-F578-4DAB-B822-7C6DBE55585C}" type="slidenum">
              <a:rPr lang="it-IT" smtClean="0"/>
              <a:pPr/>
              <a:t>‹N›</a:t>
            </a:fld>
            <a:endParaRPr lang="it-IT"/>
          </a:p>
        </p:txBody>
      </p:sp>
    </p:spTree>
    <p:extLst>
      <p:ext uri="{BB962C8B-B14F-4D97-AF65-F5344CB8AC3E}">
        <p14:creationId xmlns:p14="http://schemas.microsoft.com/office/powerpoint/2010/main" val="1832002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8A66D99-0085-42D7-8128-F601689A7518}"/>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0290A667-3391-46C0-A1D6-BFC55D115E4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17C89E76-A416-4526-B9DE-A2D5A9923BA9}"/>
              </a:ext>
            </a:extLst>
          </p:cNvPr>
          <p:cNvSpPr>
            <a:spLocks noGrp="1"/>
          </p:cNvSpPr>
          <p:nvPr>
            <p:ph type="dt" sz="half" idx="10"/>
          </p:nvPr>
        </p:nvSpPr>
        <p:spPr/>
        <p:txBody>
          <a:bodyPr/>
          <a:lstStyle/>
          <a:p>
            <a:fld id="{F59C8009-5CAD-4782-816A-BD011E381B9E}" type="datetimeFigureOut">
              <a:rPr lang="it-IT" smtClean="0"/>
              <a:t>04/03/2022</a:t>
            </a:fld>
            <a:endParaRPr lang="it-IT"/>
          </a:p>
        </p:txBody>
      </p:sp>
      <p:sp>
        <p:nvSpPr>
          <p:cNvPr id="5" name="Segnaposto piè di pagina 4">
            <a:extLst>
              <a:ext uri="{FF2B5EF4-FFF2-40B4-BE49-F238E27FC236}">
                <a16:creationId xmlns:a16="http://schemas.microsoft.com/office/drawing/2014/main" id="{1D152E7F-AF75-4E86-9FCC-F98E8ADE2C55}"/>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36FF63AA-26A1-4E29-B6B9-ED32B1EFFD34}"/>
              </a:ext>
            </a:extLst>
          </p:cNvPr>
          <p:cNvSpPr>
            <a:spLocks noGrp="1"/>
          </p:cNvSpPr>
          <p:nvPr>
            <p:ph type="sldNum" sz="quarter" idx="12"/>
          </p:nvPr>
        </p:nvSpPr>
        <p:spPr/>
        <p:txBody>
          <a:bodyPr/>
          <a:lstStyle/>
          <a:p>
            <a:fld id="{23DE0A74-9ED7-41C3-8F38-8EADDFB89223}" type="slidenum">
              <a:rPr lang="it-IT" smtClean="0"/>
              <a:t>‹N›</a:t>
            </a:fld>
            <a:endParaRPr lang="it-IT"/>
          </a:p>
        </p:txBody>
      </p:sp>
    </p:spTree>
    <p:extLst>
      <p:ext uri="{BB962C8B-B14F-4D97-AF65-F5344CB8AC3E}">
        <p14:creationId xmlns:p14="http://schemas.microsoft.com/office/powerpoint/2010/main" val="4686160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730FDCA-E6B2-4743-818B-AB7B36537C75}"/>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BCE19DAC-6E41-4BC6-A523-04A2A1D4C79E}"/>
              </a:ext>
            </a:extLst>
          </p:cNvPr>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C24532EA-A603-4FE1-9D6C-9766CEC4C46A}"/>
              </a:ext>
            </a:extLst>
          </p:cNvPr>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423AFCF8-E38D-40AF-A558-EFC3BDEDD9E6}"/>
              </a:ext>
            </a:extLst>
          </p:cNvPr>
          <p:cNvSpPr>
            <a:spLocks noGrp="1"/>
          </p:cNvSpPr>
          <p:nvPr>
            <p:ph type="dt" sz="half" idx="10"/>
          </p:nvPr>
        </p:nvSpPr>
        <p:spPr/>
        <p:txBody>
          <a:bodyPr/>
          <a:lstStyle/>
          <a:p>
            <a:fld id="{F59C8009-5CAD-4782-816A-BD011E381B9E}" type="datetimeFigureOut">
              <a:rPr lang="it-IT" smtClean="0"/>
              <a:t>04/03/2022</a:t>
            </a:fld>
            <a:endParaRPr lang="it-IT"/>
          </a:p>
        </p:txBody>
      </p:sp>
      <p:sp>
        <p:nvSpPr>
          <p:cNvPr id="6" name="Segnaposto piè di pagina 5">
            <a:extLst>
              <a:ext uri="{FF2B5EF4-FFF2-40B4-BE49-F238E27FC236}">
                <a16:creationId xmlns:a16="http://schemas.microsoft.com/office/drawing/2014/main" id="{3FFEFEA4-CDFB-4C1E-B46E-7D89341C5AD6}"/>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1FB19ADB-7135-47D0-8AB1-F9A020E9F62B}"/>
              </a:ext>
            </a:extLst>
          </p:cNvPr>
          <p:cNvSpPr>
            <a:spLocks noGrp="1"/>
          </p:cNvSpPr>
          <p:nvPr>
            <p:ph type="sldNum" sz="quarter" idx="12"/>
          </p:nvPr>
        </p:nvSpPr>
        <p:spPr/>
        <p:txBody>
          <a:bodyPr/>
          <a:lstStyle/>
          <a:p>
            <a:fld id="{23DE0A74-9ED7-41C3-8F38-8EADDFB89223}" type="slidenum">
              <a:rPr lang="it-IT" smtClean="0"/>
              <a:t>‹N›</a:t>
            </a:fld>
            <a:endParaRPr lang="it-IT"/>
          </a:p>
        </p:txBody>
      </p:sp>
    </p:spTree>
    <p:extLst>
      <p:ext uri="{BB962C8B-B14F-4D97-AF65-F5344CB8AC3E}">
        <p14:creationId xmlns:p14="http://schemas.microsoft.com/office/powerpoint/2010/main" val="34826839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7504D55-AC0B-4110-84F5-8E2CB4F2D447}"/>
              </a:ext>
            </a:extLst>
          </p:cNvPr>
          <p:cNvSpPr>
            <a:spLocks noGrp="1"/>
          </p:cNvSpPr>
          <p:nvPr>
            <p:ph type="title"/>
          </p:nvPr>
        </p:nvSpPr>
        <p:spPr>
          <a:xfrm>
            <a:off x="839788" y="365125"/>
            <a:ext cx="105156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B917B49C-98E4-420D-9B4B-7D46CACD3E3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4E3D1A50-D1D6-47AB-9DAA-28FE3C994EBF}"/>
              </a:ext>
            </a:extLst>
          </p:cNvPr>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7B3A3B9E-6E7E-442B-86A9-C47043EA7D7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F7E5C95C-BEB7-40EA-AB06-D79DD7CDE66C}"/>
              </a:ext>
            </a:extLst>
          </p:cNvPr>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D0CBF482-0BFF-4AC4-A29B-48630FC31A28}"/>
              </a:ext>
            </a:extLst>
          </p:cNvPr>
          <p:cNvSpPr>
            <a:spLocks noGrp="1"/>
          </p:cNvSpPr>
          <p:nvPr>
            <p:ph type="dt" sz="half" idx="10"/>
          </p:nvPr>
        </p:nvSpPr>
        <p:spPr/>
        <p:txBody>
          <a:bodyPr/>
          <a:lstStyle/>
          <a:p>
            <a:fld id="{F59C8009-5CAD-4782-816A-BD011E381B9E}" type="datetimeFigureOut">
              <a:rPr lang="it-IT" smtClean="0"/>
              <a:t>04/03/2022</a:t>
            </a:fld>
            <a:endParaRPr lang="it-IT"/>
          </a:p>
        </p:txBody>
      </p:sp>
      <p:sp>
        <p:nvSpPr>
          <p:cNvPr id="8" name="Segnaposto piè di pagina 7">
            <a:extLst>
              <a:ext uri="{FF2B5EF4-FFF2-40B4-BE49-F238E27FC236}">
                <a16:creationId xmlns:a16="http://schemas.microsoft.com/office/drawing/2014/main" id="{03E1E63C-CF38-4E48-9309-3D75BAF8C1E1}"/>
              </a:ext>
            </a:extLst>
          </p:cNvPr>
          <p:cNvSpPr>
            <a:spLocks noGrp="1"/>
          </p:cNvSpPr>
          <p:nvPr>
            <p:ph type="ftr" sz="quarter" idx="11"/>
          </p:nvPr>
        </p:nvSpPr>
        <p:spPr/>
        <p:txBody>
          <a:bodyPr/>
          <a:lstStyle/>
          <a:p>
            <a:endParaRPr lang="it-IT"/>
          </a:p>
        </p:txBody>
      </p:sp>
      <p:sp>
        <p:nvSpPr>
          <p:cNvPr id="9" name="Segnaposto numero diapositiva 8">
            <a:extLst>
              <a:ext uri="{FF2B5EF4-FFF2-40B4-BE49-F238E27FC236}">
                <a16:creationId xmlns:a16="http://schemas.microsoft.com/office/drawing/2014/main" id="{36278C26-9FA0-4D8E-B327-7FFAB395AF66}"/>
              </a:ext>
            </a:extLst>
          </p:cNvPr>
          <p:cNvSpPr>
            <a:spLocks noGrp="1"/>
          </p:cNvSpPr>
          <p:nvPr>
            <p:ph type="sldNum" sz="quarter" idx="12"/>
          </p:nvPr>
        </p:nvSpPr>
        <p:spPr/>
        <p:txBody>
          <a:bodyPr/>
          <a:lstStyle/>
          <a:p>
            <a:fld id="{23DE0A74-9ED7-41C3-8F38-8EADDFB89223}" type="slidenum">
              <a:rPr lang="it-IT" smtClean="0"/>
              <a:t>‹N›</a:t>
            </a:fld>
            <a:endParaRPr lang="it-IT"/>
          </a:p>
        </p:txBody>
      </p:sp>
    </p:spTree>
    <p:extLst>
      <p:ext uri="{BB962C8B-B14F-4D97-AF65-F5344CB8AC3E}">
        <p14:creationId xmlns:p14="http://schemas.microsoft.com/office/powerpoint/2010/main" val="40756380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29ED63C-75CE-41BB-8F76-AC06D953BC7C}"/>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C0E2C1B8-AB8D-47E0-A8DE-93F6771BB8C4}"/>
              </a:ext>
            </a:extLst>
          </p:cNvPr>
          <p:cNvSpPr>
            <a:spLocks noGrp="1"/>
          </p:cNvSpPr>
          <p:nvPr>
            <p:ph type="dt" sz="half" idx="10"/>
          </p:nvPr>
        </p:nvSpPr>
        <p:spPr/>
        <p:txBody>
          <a:bodyPr/>
          <a:lstStyle/>
          <a:p>
            <a:fld id="{F59C8009-5CAD-4782-816A-BD011E381B9E}" type="datetimeFigureOut">
              <a:rPr lang="it-IT" smtClean="0"/>
              <a:t>04/03/2022</a:t>
            </a:fld>
            <a:endParaRPr lang="it-IT"/>
          </a:p>
        </p:txBody>
      </p:sp>
      <p:sp>
        <p:nvSpPr>
          <p:cNvPr id="4" name="Segnaposto piè di pagina 3">
            <a:extLst>
              <a:ext uri="{FF2B5EF4-FFF2-40B4-BE49-F238E27FC236}">
                <a16:creationId xmlns:a16="http://schemas.microsoft.com/office/drawing/2014/main" id="{964B4D29-79B9-49EB-BBBE-4C1E206732FD}"/>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BA9DFBDC-C2F6-4C47-B4C0-699B82F6FA2F}"/>
              </a:ext>
            </a:extLst>
          </p:cNvPr>
          <p:cNvSpPr>
            <a:spLocks noGrp="1"/>
          </p:cNvSpPr>
          <p:nvPr>
            <p:ph type="sldNum" sz="quarter" idx="12"/>
          </p:nvPr>
        </p:nvSpPr>
        <p:spPr/>
        <p:txBody>
          <a:bodyPr/>
          <a:lstStyle/>
          <a:p>
            <a:fld id="{23DE0A74-9ED7-41C3-8F38-8EADDFB89223}" type="slidenum">
              <a:rPr lang="it-IT" smtClean="0"/>
              <a:t>‹N›</a:t>
            </a:fld>
            <a:endParaRPr lang="it-IT"/>
          </a:p>
        </p:txBody>
      </p:sp>
    </p:spTree>
    <p:extLst>
      <p:ext uri="{BB962C8B-B14F-4D97-AF65-F5344CB8AC3E}">
        <p14:creationId xmlns:p14="http://schemas.microsoft.com/office/powerpoint/2010/main" val="18175965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9D097AC0-A9B9-4387-97BA-BAA460C9AB35}"/>
              </a:ext>
            </a:extLst>
          </p:cNvPr>
          <p:cNvSpPr>
            <a:spLocks noGrp="1"/>
          </p:cNvSpPr>
          <p:nvPr>
            <p:ph type="dt" sz="half" idx="10"/>
          </p:nvPr>
        </p:nvSpPr>
        <p:spPr/>
        <p:txBody>
          <a:bodyPr/>
          <a:lstStyle/>
          <a:p>
            <a:fld id="{F59C8009-5CAD-4782-816A-BD011E381B9E}" type="datetimeFigureOut">
              <a:rPr lang="it-IT" smtClean="0"/>
              <a:t>04/03/2022</a:t>
            </a:fld>
            <a:endParaRPr lang="it-IT"/>
          </a:p>
        </p:txBody>
      </p:sp>
      <p:sp>
        <p:nvSpPr>
          <p:cNvPr id="3" name="Segnaposto piè di pagina 2">
            <a:extLst>
              <a:ext uri="{FF2B5EF4-FFF2-40B4-BE49-F238E27FC236}">
                <a16:creationId xmlns:a16="http://schemas.microsoft.com/office/drawing/2014/main" id="{E9FA1079-D367-4EC7-B187-5A38F6852334}"/>
              </a:ext>
            </a:extLst>
          </p:cNvPr>
          <p:cNvSpPr>
            <a:spLocks noGrp="1"/>
          </p:cNvSpPr>
          <p:nvPr>
            <p:ph type="ftr" sz="quarter" idx="11"/>
          </p:nvPr>
        </p:nvSpPr>
        <p:spPr/>
        <p:txBody>
          <a:bodyPr/>
          <a:lstStyle/>
          <a:p>
            <a:endParaRPr lang="it-IT"/>
          </a:p>
        </p:txBody>
      </p:sp>
      <p:sp>
        <p:nvSpPr>
          <p:cNvPr id="4" name="Segnaposto numero diapositiva 3">
            <a:extLst>
              <a:ext uri="{FF2B5EF4-FFF2-40B4-BE49-F238E27FC236}">
                <a16:creationId xmlns:a16="http://schemas.microsoft.com/office/drawing/2014/main" id="{26C3306C-B851-464E-888C-EC639EB82E0D}"/>
              </a:ext>
            </a:extLst>
          </p:cNvPr>
          <p:cNvSpPr>
            <a:spLocks noGrp="1"/>
          </p:cNvSpPr>
          <p:nvPr>
            <p:ph type="sldNum" sz="quarter" idx="12"/>
          </p:nvPr>
        </p:nvSpPr>
        <p:spPr/>
        <p:txBody>
          <a:bodyPr/>
          <a:lstStyle/>
          <a:p>
            <a:fld id="{23DE0A74-9ED7-41C3-8F38-8EADDFB89223}" type="slidenum">
              <a:rPr lang="it-IT" smtClean="0"/>
              <a:t>‹N›</a:t>
            </a:fld>
            <a:endParaRPr lang="it-IT"/>
          </a:p>
        </p:txBody>
      </p:sp>
    </p:spTree>
    <p:extLst>
      <p:ext uri="{BB962C8B-B14F-4D97-AF65-F5344CB8AC3E}">
        <p14:creationId xmlns:p14="http://schemas.microsoft.com/office/powerpoint/2010/main" val="19317482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65603A2-4766-4F07-98C4-891FF5D150F6}"/>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59D68C28-BE2F-46A2-AE75-FE90339E0DD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3FE41A49-4FB6-4783-9B07-BA59FCA7FB4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120E9E89-4166-4985-8868-93EE8E86476F}"/>
              </a:ext>
            </a:extLst>
          </p:cNvPr>
          <p:cNvSpPr>
            <a:spLocks noGrp="1"/>
          </p:cNvSpPr>
          <p:nvPr>
            <p:ph type="dt" sz="half" idx="10"/>
          </p:nvPr>
        </p:nvSpPr>
        <p:spPr/>
        <p:txBody>
          <a:bodyPr/>
          <a:lstStyle/>
          <a:p>
            <a:fld id="{F59C8009-5CAD-4782-816A-BD011E381B9E}" type="datetimeFigureOut">
              <a:rPr lang="it-IT" smtClean="0"/>
              <a:t>04/03/2022</a:t>
            </a:fld>
            <a:endParaRPr lang="it-IT"/>
          </a:p>
        </p:txBody>
      </p:sp>
      <p:sp>
        <p:nvSpPr>
          <p:cNvPr id="6" name="Segnaposto piè di pagina 5">
            <a:extLst>
              <a:ext uri="{FF2B5EF4-FFF2-40B4-BE49-F238E27FC236}">
                <a16:creationId xmlns:a16="http://schemas.microsoft.com/office/drawing/2014/main" id="{88ADB719-2EFB-43A5-AD6D-66BFDCBB0DE0}"/>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9615AB70-47AC-408F-8588-9AA7E8648C38}"/>
              </a:ext>
            </a:extLst>
          </p:cNvPr>
          <p:cNvSpPr>
            <a:spLocks noGrp="1"/>
          </p:cNvSpPr>
          <p:nvPr>
            <p:ph type="sldNum" sz="quarter" idx="12"/>
          </p:nvPr>
        </p:nvSpPr>
        <p:spPr/>
        <p:txBody>
          <a:bodyPr/>
          <a:lstStyle/>
          <a:p>
            <a:fld id="{23DE0A74-9ED7-41C3-8F38-8EADDFB89223}" type="slidenum">
              <a:rPr lang="it-IT" smtClean="0"/>
              <a:t>‹N›</a:t>
            </a:fld>
            <a:endParaRPr lang="it-IT"/>
          </a:p>
        </p:txBody>
      </p:sp>
    </p:spTree>
    <p:extLst>
      <p:ext uri="{BB962C8B-B14F-4D97-AF65-F5344CB8AC3E}">
        <p14:creationId xmlns:p14="http://schemas.microsoft.com/office/powerpoint/2010/main" val="41135216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AFAEFF8-B504-4AB2-9B55-8A8B61795732}"/>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C5F1D551-D56B-41F3-9541-900AACD1BD9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5C53986D-3227-4C3F-B80A-E229D9A5E3A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029EA071-91B4-4E5B-A47B-9FACA79FCC98}"/>
              </a:ext>
            </a:extLst>
          </p:cNvPr>
          <p:cNvSpPr>
            <a:spLocks noGrp="1"/>
          </p:cNvSpPr>
          <p:nvPr>
            <p:ph type="dt" sz="half" idx="10"/>
          </p:nvPr>
        </p:nvSpPr>
        <p:spPr/>
        <p:txBody>
          <a:bodyPr/>
          <a:lstStyle/>
          <a:p>
            <a:fld id="{F59C8009-5CAD-4782-816A-BD011E381B9E}" type="datetimeFigureOut">
              <a:rPr lang="it-IT" smtClean="0"/>
              <a:t>04/03/2022</a:t>
            </a:fld>
            <a:endParaRPr lang="it-IT"/>
          </a:p>
        </p:txBody>
      </p:sp>
      <p:sp>
        <p:nvSpPr>
          <p:cNvPr id="6" name="Segnaposto piè di pagina 5">
            <a:extLst>
              <a:ext uri="{FF2B5EF4-FFF2-40B4-BE49-F238E27FC236}">
                <a16:creationId xmlns:a16="http://schemas.microsoft.com/office/drawing/2014/main" id="{EDD2E6C0-A694-4B2A-B6A3-18325E8166A8}"/>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D53B3EF8-B9D1-401D-B496-66B04F1C0174}"/>
              </a:ext>
            </a:extLst>
          </p:cNvPr>
          <p:cNvSpPr>
            <a:spLocks noGrp="1"/>
          </p:cNvSpPr>
          <p:nvPr>
            <p:ph type="sldNum" sz="quarter" idx="12"/>
          </p:nvPr>
        </p:nvSpPr>
        <p:spPr/>
        <p:txBody>
          <a:bodyPr/>
          <a:lstStyle/>
          <a:p>
            <a:fld id="{23DE0A74-9ED7-41C3-8F38-8EADDFB89223}" type="slidenum">
              <a:rPr lang="it-IT" smtClean="0"/>
              <a:t>‹N›</a:t>
            </a:fld>
            <a:endParaRPr lang="it-IT"/>
          </a:p>
        </p:txBody>
      </p:sp>
    </p:spTree>
    <p:extLst>
      <p:ext uri="{BB962C8B-B14F-4D97-AF65-F5344CB8AC3E}">
        <p14:creationId xmlns:p14="http://schemas.microsoft.com/office/powerpoint/2010/main" val="30085563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B8AEA699-7449-4222-9132-A83C15A8159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09171240-E8A9-42A7-8673-40EA05C9CC9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E726369E-040A-4A15-B1DD-F63A2C02E29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59C8009-5CAD-4782-816A-BD011E381B9E}" type="datetimeFigureOut">
              <a:rPr lang="it-IT" smtClean="0"/>
              <a:t>04/03/2022</a:t>
            </a:fld>
            <a:endParaRPr lang="it-IT"/>
          </a:p>
        </p:txBody>
      </p:sp>
      <p:sp>
        <p:nvSpPr>
          <p:cNvPr id="5" name="Segnaposto piè di pagina 4">
            <a:extLst>
              <a:ext uri="{FF2B5EF4-FFF2-40B4-BE49-F238E27FC236}">
                <a16:creationId xmlns:a16="http://schemas.microsoft.com/office/drawing/2014/main" id="{40AA8EC0-CC49-475C-B906-855E2AD0788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a:extLst>
              <a:ext uri="{FF2B5EF4-FFF2-40B4-BE49-F238E27FC236}">
                <a16:creationId xmlns:a16="http://schemas.microsoft.com/office/drawing/2014/main" id="{F4BAE618-D58B-4A56-AD03-D27BA9027D4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3DE0A74-9ED7-41C3-8F38-8EADDFB89223}" type="slidenum">
              <a:rPr lang="it-IT" smtClean="0"/>
              <a:t>‹N›</a:t>
            </a:fld>
            <a:endParaRPr lang="it-IT"/>
          </a:p>
        </p:txBody>
      </p:sp>
    </p:spTree>
    <p:extLst>
      <p:ext uri="{BB962C8B-B14F-4D97-AF65-F5344CB8AC3E}">
        <p14:creationId xmlns:p14="http://schemas.microsoft.com/office/powerpoint/2010/main" val="332030727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it-IT"/>
              <a:t>Fare clic per modificare lo stile del titolo</a:t>
            </a:r>
          </a:p>
        </p:txBody>
      </p:sp>
      <p:sp>
        <p:nvSpPr>
          <p:cNvPr id="3" name="Segnaposto testo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0584926-5821-46C1-A414-2FC5361BD280}" type="datetimeFigureOut">
              <a:rPr lang="it-IT" smtClean="0"/>
              <a:pPr/>
              <a:t>04/03/2022</a:t>
            </a:fld>
            <a:endParaRPr lang="it-IT"/>
          </a:p>
        </p:txBody>
      </p:sp>
      <p:sp>
        <p:nvSpPr>
          <p:cNvPr id="5" name="Segnaposto piè di pagina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7C637F0-F578-4DAB-B822-7C6DBE55585C}" type="slidenum">
              <a:rPr lang="it-IT" smtClean="0"/>
              <a:pPr/>
              <a:t>‹N›</a:t>
            </a:fld>
            <a:endParaRPr lang="it-IT"/>
          </a:p>
        </p:txBody>
      </p:sp>
    </p:spTree>
    <p:extLst>
      <p:ext uri="{BB962C8B-B14F-4D97-AF65-F5344CB8AC3E}">
        <p14:creationId xmlns:p14="http://schemas.microsoft.com/office/powerpoint/2010/main" val="973792651"/>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5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5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5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5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5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5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5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5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5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6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6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6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6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6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6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6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6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6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6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7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7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7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7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7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7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7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7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7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7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8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8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8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8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8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8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8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8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8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8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9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9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9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9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9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9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9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9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9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9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0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0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0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0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0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0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0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0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0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0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1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1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1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1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1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1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1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1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1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2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2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2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2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2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2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2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2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2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2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3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3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3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3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3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3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3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3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3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3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4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4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4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4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4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4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4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4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4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4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5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5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5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5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5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5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5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5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5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5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6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6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6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6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6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6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6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6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6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6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7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7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7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7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7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7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7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7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7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7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8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8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8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8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8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8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8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8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8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8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9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9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9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9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9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9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9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9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9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9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0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0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0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0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0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0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0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0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0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0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1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4939519-5644-4255-A078-F25AAFBE6C7E}"/>
              </a:ext>
            </a:extLst>
          </p:cNvPr>
          <p:cNvSpPr>
            <a:spLocks noGrp="1"/>
          </p:cNvSpPr>
          <p:nvPr>
            <p:ph type="ctrTitle"/>
          </p:nvPr>
        </p:nvSpPr>
        <p:spPr/>
        <p:txBody>
          <a:bodyPr/>
          <a:lstStyle/>
          <a:p>
            <a:r>
              <a:rPr lang="it-IT" dirty="0"/>
              <a:t>Disturbo borderline e</a:t>
            </a:r>
            <a:br>
              <a:rPr lang="it-IT" dirty="0"/>
            </a:br>
            <a:r>
              <a:rPr lang="it-IT" dirty="0"/>
              <a:t>DBT Linehan</a:t>
            </a:r>
          </a:p>
        </p:txBody>
      </p:sp>
      <p:sp>
        <p:nvSpPr>
          <p:cNvPr id="3" name="Sottotitolo 2">
            <a:extLst>
              <a:ext uri="{FF2B5EF4-FFF2-40B4-BE49-F238E27FC236}">
                <a16:creationId xmlns:a16="http://schemas.microsoft.com/office/drawing/2014/main" id="{4C2482DB-53BF-4489-B86E-2C8A23FF9E39}"/>
              </a:ext>
            </a:extLst>
          </p:cNvPr>
          <p:cNvSpPr>
            <a:spLocks noGrp="1"/>
          </p:cNvSpPr>
          <p:nvPr>
            <p:ph type="subTitle" idx="1"/>
          </p:nvPr>
        </p:nvSpPr>
        <p:spPr/>
        <p:txBody>
          <a:bodyPr/>
          <a:lstStyle/>
          <a:p>
            <a:endParaRPr lang="it-IT"/>
          </a:p>
        </p:txBody>
      </p:sp>
    </p:spTree>
    <p:extLst>
      <p:ext uri="{BB962C8B-B14F-4D97-AF65-F5344CB8AC3E}">
        <p14:creationId xmlns:p14="http://schemas.microsoft.com/office/powerpoint/2010/main" val="21641287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Stile comportamentale</a:t>
            </a:r>
          </a:p>
        </p:txBody>
      </p:sp>
      <p:sp>
        <p:nvSpPr>
          <p:cNvPr id="3" name="Segnaposto contenuto 2"/>
          <p:cNvSpPr>
            <a:spLocks noGrp="1"/>
          </p:cNvSpPr>
          <p:nvPr>
            <p:ph idx="1"/>
          </p:nvPr>
        </p:nvSpPr>
        <p:spPr/>
        <p:txBody>
          <a:bodyPr>
            <a:normAutofit/>
          </a:bodyPr>
          <a:lstStyle/>
          <a:p>
            <a:pPr hangingPunct="0"/>
            <a:r>
              <a:rPr lang="it-IT" dirty="0"/>
              <a:t>Dal punto di vista comportamentale, gli individui borderline sono caratterizzati da atti fisicamente autodistruttivi, come gesti suicidi, automutilazioni o provocazione di scontri fisici.  </a:t>
            </a:r>
          </a:p>
          <a:p>
            <a:endParaRPr lang="it-IT" dirty="0"/>
          </a:p>
        </p:txBody>
      </p:sp>
    </p:spTree>
    <p:extLst>
      <p:ext uri="{BB962C8B-B14F-4D97-AF65-F5344CB8AC3E}">
        <p14:creationId xmlns:p14="http://schemas.microsoft.com/office/powerpoint/2010/main" val="3411065163"/>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r>
              <a:rPr lang="it-IT" dirty="0">
                <a:solidFill>
                  <a:prstClr val="white"/>
                </a:solidFill>
              </a:rPr>
              <a:t>Così, sembra che il training per le abilità sociali funga da strategia di trattamento per normalizzare quei comportamenti, mediati dal sistema limbico (ad es. l’impulsività, l’aggressività e la labilità dell’umore) che riflettono i deficit in abilità specifiche negli individui con disturbo borderline di personalità</a:t>
            </a:r>
            <a:endParaRPr lang="it-IT" dirty="0"/>
          </a:p>
        </p:txBody>
      </p:sp>
    </p:spTree>
    <p:extLst>
      <p:ext uri="{BB962C8B-B14F-4D97-AF65-F5344CB8AC3E}">
        <p14:creationId xmlns:p14="http://schemas.microsoft.com/office/powerpoint/2010/main" val="1424181660"/>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pPr hangingPunct="0"/>
            <a:r>
              <a:rPr lang="it-IT" dirty="0"/>
              <a:t>. </a:t>
            </a:r>
            <a:r>
              <a:rPr lang="it-IT" dirty="0" err="1"/>
              <a:t>Sperry</a:t>
            </a:r>
            <a:r>
              <a:rPr lang="it-IT" dirty="0"/>
              <a:t> (1999) sostiene che, quando sono presenti tali deficit di abilità, l’intervento del training di abilità strutturate sia una potente ed efficace strategia nel trattamento. Nel trattamento del disturbo borderline di personalità sono rilevanti numerose strategie di intervento strutturato per modificare gli stili affettivi, comportamentali e cognitivi dell’individuo (</a:t>
            </a:r>
            <a:r>
              <a:rPr lang="it-IT" dirty="0" err="1"/>
              <a:t>Sperry</a:t>
            </a:r>
            <a:r>
              <a:rPr lang="it-IT" dirty="0"/>
              <a:t>, 1999).</a:t>
            </a:r>
          </a:p>
          <a:p>
            <a:pPr hangingPunct="0"/>
            <a:r>
              <a:rPr lang="it-IT" dirty="0"/>
              <a:t> </a:t>
            </a:r>
          </a:p>
          <a:p>
            <a:endParaRPr lang="it-IT" dirty="0"/>
          </a:p>
        </p:txBody>
      </p:sp>
    </p:spTree>
    <p:extLst>
      <p:ext uri="{BB962C8B-B14F-4D97-AF65-F5344CB8AC3E}">
        <p14:creationId xmlns:p14="http://schemas.microsoft.com/office/powerpoint/2010/main" val="41280317"/>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pPr hangingPunct="0"/>
            <a:r>
              <a:rPr lang="it-IT" dirty="0"/>
              <a:t>Terapia cognitiva focalizzata sulle strategie di </a:t>
            </a:r>
            <a:r>
              <a:rPr lang="it-IT" dirty="0" err="1"/>
              <a:t>coping</a:t>
            </a:r>
            <a:r>
              <a:rPr lang="it-IT" dirty="0"/>
              <a:t>. Questa terapia rappresenta un approccio attivo, direttivo, didattico e strutturato per il trattamento degli individui con disturbi di personalità (</a:t>
            </a:r>
            <a:r>
              <a:rPr lang="it-IT" dirty="0" err="1"/>
              <a:t>Sharoff</a:t>
            </a:r>
            <a:r>
              <a:rPr lang="it-IT" dirty="0"/>
              <a:t>, 2002). Si tratta di un approccio completo che inizia con la valutazione delle abilità di </a:t>
            </a:r>
            <a:r>
              <a:rPr lang="it-IT" dirty="0" err="1"/>
              <a:t>coping</a:t>
            </a:r>
            <a:r>
              <a:rPr lang="it-IT" dirty="0"/>
              <a:t> del paziente – dalle catene di abilità alle sotto abilità e micro abilità – e successivamente si concentra sull’incremento della abilità nelle aree richieste. </a:t>
            </a:r>
          </a:p>
        </p:txBody>
      </p:sp>
    </p:spTree>
    <p:extLst>
      <p:ext uri="{BB962C8B-B14F-4D97-AF65-F5344CB8AC3E}">
        <p14:creationId xmlns:p14="http://schemas.microsoft.com/office/powerpoint/2010/main" val="1105074854"/>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lnSpcReduction="10000"/>
          </a:bodyPr>
          <a:lstStyle/>
          <a:p>
            <a:pPr hangingPunct="0"/>
            <a:r>
              <a:rPr lang="it-IT" dirty="0"/>
              <a:t>Le cinque aree principali che richiedono lo sviluppo di abilità sono: le abilità cognitive (</a:t>
            </a:r>
            <a:r>
              <a:rPr lang="it-IT" dirty="0" err="1"/>
              <a:t>problem-solving</a:t>
            </a:r>
            <a:r>
              <a:rPr lang="it-IT" dirty="0"/>
              <a:t>, training di autoistruzione e gestione di sé), le abilità emotive (contenimento emotivo), le abilità percettive (arresto del pensiero, mantenimento della prospettiva e presa di distanza psicologica), le abilità fisiologiche (meditazione e training di rilassamento) e le abilità comportamentali (comunicazione e training assertivo).. </a:t>
            </a:r>
          </a:p>
          <a:p>
            <a:pPr hangingPunct="0"/>
            <a:r>
              <a:rPr lang="it-IT" dirty="0"/>
              <a:t> </a:t>
            </a:r>
          </a:p>
          <a:p>
            <a:endParaRPr lang="it-IT" dirty="0"/>
          </a:p>
        </p:txBody>
      </p:sp>
    </p:spTree>
    <p:extLst>
      <p:ext uri="{BB962C8B-B14F-4D97-AF65-F5344CB8AC3E}">
        <p14:creationId xmlns:p14="http://schemas.microsoft.com/office/powerpoint/2010/main" val="3290707525"/>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sz="2700" dirty="0" err="1">
                <a:solidFill>
                  <a:prstClr val="white"/>
                </a:solidFill>
              </a:rPr>
              <a:t>Sharoff</a:t>
            </a:r>
            <a:r>
              <a:rPr lang="it-IT" sz="2700" dirty="0">
                <a:solidFill>
                  <a:prstClr val="white"/>
                </a:solidFill>
              </a:rPr>
              <a:t> (2002) propone un protocollo dettagliato e degli esempi clinici per l’utilizzo di questo approccio strutturato nel trattamento dei pazienti con disturbo borderline di personalità</a:t>
            </a:r>
            <a:endParaRPr lang="it-IT" dirty="0"/>
          </a:p>
        </p:txBody>
      </p:sp>
    </p:spTree>
    <p:extLst>
      <p:ext uri="{BB962C8B-B14F-4D97-AF65-F5344CB8AC3E}">
        <p14:creationId xmlns:p14="http://schemas.microsoft.com/office/powerpoint/2010/main" val="766291733"/>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SCHEMA THERAPY</a:t>
            </a:r>
          </a:p>
        </p:txBody>
      </p:sp>
      <p:sp>
        <p:nvSpPr>
          <p:cNvPr id="3" name="Segnaposto contenuto 2"/>
          <p:cNvSpPr>
            <a:spLocks noGrp="1"/>
          </p:cNvSpPr>
          <p:nvPr>
            <p:ph idx="1"/>
          </p:nvPr>
        </p:nvSpPr>
        <p:spPr/>
        <p:txBody>
          <a:bodyPr>
            <a:normAutofit fontScale="85000" lnSpcReduction="20000"/>
          </a:bodyPr>
          <a:lstStyle/>
          <a:p>
            <a:pPr hangingPunct="0"/>
            <a:r>
              <a:rPr lang="it-IT" dirty="0"/>
              <a:t>Terapia degli schemi. La terapia di modificazione degli schemi è un’elaborazione della terapia cognitiva, sviluppata da Young (1999) e Young e colleghi (2003) specificatamente per i disturbi di personalità e per altri problemi individuali e di coppia. La terapia per la modificazione degli schemi presuppone l’identificazione degli schemi </a:t>
            </a:r>
            <a:r>
              <a:rPr lang="it-IT" dirty="0" err="1"/>
              <a:t>disadattivi</a:t>
            </a:r>
            <a:r>
              <a:rPr lang="it-IT" dirty="0"/>
              <a:t> e la pianificazione di specifiche strategie e interventi. Quattro delle principali strategie sono, cognitive, </a:t>
            </a:r>
            <a:r>
              <a:rPr lang="it-IT" dirty="0" err="1"/>
              <a:t>esperenziali</a:t>
            </a:r>
            <a:r>
              <a:rPr lang="it-IT" dirty="0"/>
              <a:t>, comportamentali e la stessa relazione terapeutica. La ristrutturazione cognitiva – cioè la modificazione degli schemi </a:t>
            </a:r>
            <a:r>
              <a:rPr lang="it-IT" dirty="0" err="1"/>
              <a:t>disadattivi</a:t>
            </a:r>
            <a:r>
              <a:rPr lang="it-IT" dirty="0"/>
              <a:t> – è un’importante strategia cognitiva, ma viene integrata con esercizi immaginativi,  con il confronto empatico, con l’assegnazione di compiti e con la “definizione dei limiti” (ad es.  una forma di esperienza emotiva correttiva; Young, 1999).</a:t>
            </a:r>
          </a:p>
          <a:p>
            <a:endParaRPr lang="it-IT" dirty="0"/>
          </a:p>
        </p:txBody>
      </p:sp>
    </p:spTree>
    <p:extLst>
      <p:ext uri="{BB962C8B-B14F-4D97-AF65-F5344CB8AC3E}">
        <p14:creationId xmlns:p14="http://schemas.microsoft.com/office/powerpoint/2010/main" val="322020250"/>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Autofit/>
          </a:bodyPr>
          <a:lstStyle/>
          <a:p>
            <a:pPr lvl="0" hangingPunct="0"/>
            <a:r>
              <a:rPr lang="it-IT" sz="2800" dirty="0">
                <a:solidFill>
                  <a:prstClr val="white"/>
                </a:solidFill>
              </a:rPr>
              <a:t>Gli schemi disadattivi che sono solitamente associati al disturbo borderline di personalità sono i seguenti: </a:t>
            </a:r>
          </a:p>
          <a:p>
            <a:pPr lvl="0" hangingPunct="0"/>
            <a:r>
              <a:rPr lang="it-IT" sz="2800" i="1" dirty="0">
                <a:solidFill>
                  <a:prstClr val="white"/>
                </a:solidFill>
              </a:rPr>
              <a:t>abbandono</a:t>
            </a:r>
            <a:r>
              <a:rPr lang="it-IT" sz="2800" dirty="0">
                <a:solidFill>
                  <a:prstClr val="white"/>
                </a:solidFill>
              </a:rPr>
              <a:t>, la credenza secondo la quale le persone care non possono o non vogliono offrire un supporto stabile e affidabile; </a:t>
            </a:r>
          </a:p>
          <a:p>
            <a:pPr lvl="0" hangingPunct="0"/>
            <a:r>
              <a:rPr lang="it-IT" sz="2800" i="1" dirty="0">
                <a:solidFill>
                  <a:prstClr val="white"/>
                </a:solidFill>
              </a:rPr>
              <a:t>imperfezione</a:t>
            </a:r>
            <a:r>
              <a:rPr lang="it-IT" sz="2800" dirty="0">
                <a:solidFill>
                  <a:prstClr val="white"/>
                </a:solidFill>
              </a:rPr>
              <a:t>, la credenza di essere imperfetti, cattivi, indesiderati e nettamente inferiori; </a:t>
            </a:r>
            <a:r>
              <a:rPr lang="it-IT" sz="2800" i="1" dirty="0">
                <a:solidFill>
                  <a:prstClr val="white"/>
                </a:solidFill>
              </a:rPr>
              <a:t>abuso/sfiducia</a:t>
            </a:r>
            <a:r>
              <a:rPr lang="it-IT" sz="2800" dirty="0">
                <a:solidFill>
                  <a:prstClr val="white"/>
                </a:solidFill>
              </a:rPr>
              <a:t>, cioè la credenza secondo cui gli altri umiliano, tradiscono, mentono, manipolano o si approfittano del prossimo; </a:t>
            </a:r>
          </a:p>
          <a:p>
            <a:endParaRPr lang="it-IT" sz="2800" dirty="0"/>
          </a:p>
        </p:txBody>
      </p:sp>
    </p:spTree>
    <p:extLst>
      <p:ext uri="{BB962C8B-B14F-4D97-AF65-F5344CB8AC3E}">
        <p14:creationId xmlns:p14="http://schemas.microsoft.com/office/powerpoint/2010/main" val="3363394997"/>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pPr lvl="0" hangingPunct="0"/>
            <a:r>
              <a:rPr lang="it-IT" sz="2400" i="1" dirty="0">
                <a:solidFill>
                  <a:prstClr val="white"/>
                </a:solidFill>
              </a:rPr>
              <a:t>deprivazione emotiva</a:t>
            </a:r>
            <a:r>
              <a:rPr lang="it-IT" sz="2400" dirty="0">
                <a:solidFill>
                  <a:prstClr val="white"/>
                </a:solidFill>
              </a:rPr>
              <a:t>, la credenza secondo cui le altre persone non forniranno l’appoggio emotivo di cui la persona abbisogna; </a:t>
            </a:r>
          </a:p>
          <a:p>
            <a:pPr lvl="0" hangingPunct="0"/>
            <a:r>
              <a:rPr lang="it-IT" sz="2400" i="1" dirty="0">
                <a:solidFill>
                  <a:prstClr val="white"/>
                </a:solidFill>
              </a:rPr>
              <a:t>isolamento sociale</a:t>
            </a:r>
            <a:r>
              <a:rPr lang="it-IT" sz="2400" dirty="0">
                <a:solidFill>
                  <a:prstClr val="white"/>
                </a:solidFill>
              </a:rPr>
              <a:t>, la credenza di essere estraniati, diversi dagli altri o di non essere parte di alcun gruppo; e </a:t>
            </a:r>
          </a:p>
          <a:p>
            <a:pPr lvl="0" hangingPunct="0"/>
            <a:r>
              <a:rPr lang="it-IT" sz="2400" i="1" dirty="0">
                <a:solidFill>
                  <a:prstClr val="white"/>
                </a:solidFill>
              </a:rPr>
              <a:t>scarso autocontrollo</a:t>
            </a:r>
            <a:r>
              <a:rPr lang="it-IT" sz="2400" dirty="0">
                <a:solidFill>
                  <a:prstClr val="white"/>
                </a:solidFill>
              </a:rPr>
              <a:t>, la credenza secondo la quale è impossibile avere autocontrollo o tollerare la frustrazione (Bernstein, 2002). Young et al., (2003) forniscono un protocollo dettagliato per l’approccio centrato sugli schemi, nel trattamento dei pazienti con disturbo borderline di personalità.</a:t>
            </a:r>
          </a:p>
          <a:p>
            <a:endParaRPr lang="it-IT" dirty="0"/>
          </a:p>
        </p:txBody>
      </p:sp>
    </p:spTree>
    <p:extLst>
      <p:ext uri="{BB962C8B-B14F-4D97-AF65-F5344CB8AC3E}">
        <p14:creationId xmlns:p14="http://schemas.microsoft.com/office/powerpoint/2010/main" val="943535676"/>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10000"/>
          </a:bodyPr>
          <a:lstStyle/>
          <a:p>
            <a:pPr hangingPunct="0"/>
            <a:r>
              <a:rPr lang="it-IT" dirty="0"/>
              <a:t>Altri interventi cognitivo comportamentali. </a:t>
            </a:r>
            <a:r>
              <a:rPr lang="it-IT" dirty="0" err="1"/>
              <a:t>Smucker</a:t>
            </a:r>
            <a:r>
              <a:rPr lang="it-IT" dirty="0"/>
              <a:t> (1999) propone un approccio cognitivo comportamentale che utilizza l’immaginazione guidata come strategia per focalizzarsi sulle immagini e sugli affetti associati agli abusi infantili subiti dai soggetti borderline. Tale approccio è stato sviluppato a seguito dell’esperienza dell’Autore con pazienti borderline gravemente traumatizzati e che spesso soddisfacevano anche i criteri per il disturbo da stress post- traumatico. Spesso, altri trattamenti avevano fallito con questi pazienti.</a:t>
            </a:r>
          </a:p>
          <a:p>
            <a:pPr hangingPunct="0"/>
            <a:r>
              <a:rPr lang="it-IT" dirty="0"/>
              <a:t> </a:t>
            </a:r>
          </a:p>
          <a:p>
            <a:endParaRPr lang="it-IT" dirty="0"/>
          </a:p>
        </p:txBody>
      </p:sp>
    </p:spTree>
    <p:extLst>
      <p:ext uri="{BB962C8B-B14F-4D97-AF65-F5344CB8AC3E}">
        <p14:creationId xmlns:p14="http://schemas.microsoft.com/office/powerpoint/2010/main" val="1645753109"/>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Approccio interpersonale</a:t>
            </a:r>
            <a:br>
              <a:rPr lang="it-IT" dirty="0"/>
            </a:br>
            <a:endParaRPr lang="it-IT" dirty="0"/>
          </a:p>
        </p:txBody>
      </p:sp>
      <p:sp>
        <p:nvSpPr>
          <p:cNvPr id="3" name="Segnaposto contenuto 2"/>
          <p:cNvSpPr>
            <a:spLocks noGrp="1"/>
          </p:cNvSpPr>
          <p:nvPr>
            <p:ph idx="1"/>
          </p:nvPr>
        </p:nvSpPr>
        <p:spPr/>
        <p:txBody>
          <a:bodyPr>
            <a:normAutofit/>
          </a:bodyPr>
          <a:lstStyle/>
          <a:p>
            <a:pPr hangingPunct="0"/>
            <a:r>
              <a:rPr lang="it-IT" dirty="0"/>
              <a:t>Benjamin (1996) spiega che gli interventi psicoterapeutici con individui con disturbo borderline di personalità hanno un buon esito se migliorano la collaborazione, facilitano l’apprendimento riguardo ai pattern disadattivi e le loro origini, neutralizzano tali pattern, aumentano la propensione al cambiamento e promuovono efficacemente nuovi pattern.</a:t>
            </a:r>
          </a:p>
        </p:txBody>
      </p:sp>
    </p:spTree>
    <p:extLst>
      <p:ext uri="{BB962C8B-B14F-4D97-AF65-F5344CB8AC3E}">
        <p14:creationId xmlns:p14="http://schemas.microsoft.com/office/powerpoint/2010/main" val="128089423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pPr lvl="0" hangingPunct="0"/>
            <a:r>
              <a:rPr lang="it-IT" sz="3600" dirty="0">
                <a:solidFill>
                  <a:prstClr val="white"/>
                </a:solidFill>
              </a:rPr>
              <a:t>I loro adempimenti sociali e lavorativi sono spesso inferiori alla loro intelligenza e alle loro abilità. Tra tutti i disturbi di personalità, questo ha le maggiori probabilità di irregolarità nel ritmo circadiano, specialmente per quanto riguarda il ciclo sonno-veglia. Infatti, una lamentela frequente è l’insonnia cronica.</a:t>
            </a:r>
          </a:p>
          <a:p>
            <a:endParaRPr lang="it-IT" sz="3600" dirty="0"/>
          </a:p>
        </p:txBody>
      </p:sp>
    </p:spTree>
    <p:extLst>
      <p:ext uri="{BB962C8B-B14F-4D97-AF65-F5344CB8AC3E}">
        <p14:creationId xmlns:p14="http://schemas.microsoft.com/office/powerpoint/2010/main" val="3333685314"/>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pPr lvl="0" hangingPunct="0"/>
            <a:r>
              <a:rPr lang="it-IT" sz="2800" dirty="0">
                <a:solidFill>
                  <a:prstClr val="white"/>
                </a:solidFill>
              </a:rPr>
              <a:t>Benjamin propone un certo numero di osservazioni, per facilitare la collaborazione. Secondo l’Autrice è necessario offrire al paziente un contratto per la costruzione di abilità piuttosto che facilitare la regressione. Una collaborazione basata sulla costruzione di risorse, deve essere sottolineata costantemente, sia durante le sedute, sia al telefono, sia infine nel corridoio della sala d’attesa; deve essere l’obiettivo comune grazie al quale gli individui possono incitarsi a vicenda. </a:t>
            </a:r>
          </a:p>
          <a:p>
            <a:endParaRPr lang="it-IT" sz="2800" dirty="0"/>
          </a:p>
        </p:txBody>
      </p:sp>
    </p:spTree>
    <p:extLst>
      <p:ext uri="{BB962C8B-B14F-4D97-AF65-F5344CB8AC3E}">
        <p14:creationId xmlns:p14="http://schemas.microsoft.com/office/powerpoint/2010/main" val="303419866"/>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pPr lvl="0"/>
            <a:r>
              <a:rPr lang="it-IT" dirty="0">
                <a:solidFill>
                  <a:prstClr val="white"/>
                </a:solidFill>
              </a:rPr>
              <a:t>La collaborazione deve essere contro “quello”, ovvero contro le loro caratteristiche distruttive. Una sana collaborazione, inoltre, dovrà richiedere l'evitamento dei problemi di transfert e controtransfert tramite lo stabilirsi di un solido legame fisico e verbale. L’avvertenza della Benjamin è che questo approccio non è indicato per quei pazienti che non sono in grado di aderire al contratto per la costruzione di abilità.</a:t>
            </a:r>
          </a:p>
          <a:p>
            <a:endParaRPr lang="it-IT" dirty="0"/>
          </a:p>
        </p:txBody>
      </p:sp>
    </p:spTree>
    <p:extLst>
      <p:ext uri="{BB962C8B-B14F-4D97-AF65-F5344CB8AC3E}">
        <p14:creationId xmlns:p14="http://schemas.microsoft.com/office/powerpoint/2010/main" val="1309450793"/>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r>
              <a:rPr lang="it-IT" dirty="0"/>
              <a:t>Gli individui borderline devono imparare a riconoscere che la percezione di abbandono scatena una serie di pattern autodistruttivi. Questi individui sono in grado abbandonare i comportamenti di automutilazione, auto sabotaggio, suicidi ed omicidi, nel caso in cui possano separarsi dalle abusanti figure di attaccamento che hanno interiorizzato. In sostanza devono abbandonare il desiderio di ricevere conferme da queste rappresentazioni interiorizzate. </a:t>
            </a:r>
          </a:p>
          <a:p>
            <a:endParaRPr lang="it-IT" dirty="0"/>
          </a:p>
        </p:txBody>
      </p:sp>
    </p:spTree>
    <p:extLst>
      <p:ext uri="{BB962C8B-B14F-4D97-AF65-F5344CB8AC3E}">
        <p14:creationId xmlns:p14="http://schemas.microsoft.com/office/powerpoint/2010/main" val="2150871684"/>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r>
              <a:rPr lang="it-IT" dirty="0"/>
              <a:t>Questo può accadere sviluppando un disprezzo per queste figure, oppure rimpiazzando questo attaccamento con un attaccamento ad altre figure più costruttive, come ad esempio il clinico. Una volta raggiunti questi obiettivi, il focus del trattamento può essere spostato sulla facilitazione dei nuovi apprendimenti. </a:t>
            </a:r>
          </a:p>
        </p:txBody>
      </p:sp>
    </p:spTree>
    <p:extLst>
      <p:ext uri="{BB962C8B-B14F-4D97-AF65-F5344CB8AC3E}">
        <p14:creationId xmlns:p14="http://schemas.microsoft.com/office/powerpoint/2010/main" val="2908446581"/>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pPr lvl="0"/>
            <a:r>
              <a:rPr lang="it-IT" sz="3000" dirty="0">
                <a:solidFill>
                  <a:prstClr val="white"/>
                </a:solidFill>
              </a:rPr>
              <a:t>L’obiettivo primario diventa quello di imparare a dare e ricevere autonomia, mantenendo un atteggiamento amichevole. Benjamin, infine, raccomanda i trattamenti standard per facilitare la crescita personale.</a:t>
            </a:r>
          </a:p>
          <a:p>
            <a:endParaRPr lang="it-IT" dirty="0"/>
          </a:p>
        </p:txBody>
      </p:sp>
    </p:spTree>
    <p:extLst>
      <p:ext uri="{BB962C8B-B14F-4D97-AF65-F5344CB8AC3E}">
        <p14:creationId xmlns:p14="http://schemas.microsoft.com/office/powerpoint/2010/main" val="2307974904"/>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TERAPIA DI GRUPPO</a:t>
            </a:r>
          </a:p>
        </p:txBody>
      </p:sp>
      <p:sp>
        <p:nvSpPr>
          <p:cNvPr id="3" name="Segnaposto contenuto 2"/>
          <p:cNvSpPr>
            <a:spLocks noGrp="1"/>
          </p:cNvSpPr>
          <p:nvPr>
            <p:ph idx="1"/>
          </p:nvPr>
        </p:nvSpPr>
        <p:spPr/>
        <p:txBody>
          <a:bodyPr>
            <a:normAutofit lnSpcReduction="10000"/>
          </a:bodyPr>
          <a:lstStyle/>
          <a:p>
            <a:pPr hangingPunct="0"/>
            <a:r>
              <a:rPr lang="it-IT" dirty="0"/>
              <a:t>La letteratura sul trattamento di gruppo ad orientamento psicodinamico per i pazienti borderline, inizia negli anni ’50. Il consenso generale è che questo tipo di terapia possa essere utile come parte integrativa alla terapia dinamica individuale, ma non come trattamento a sé (</a:t>
            </a:r>
            <a:r>
              <a:rPr lang="it-IT" dirty="0" err="1"/>
              <a:t>Hulse</a:t>
            </a:r>
            <a:r>
              <a:rPr lang="it-IT" dirty="0"/>
              <a:t>, 1958; </a:t>
            </a:r>
            <a:r>
              <a:rPr lang="it-IT" dirty="0" err="1"/>
              <a:t>Slavson</a:t>
            </a:r>
            <a:r>
              <a:rPr lang="it-IT" dirty="0"/>
              <a:t>, 1064; </a:t>
            </a:r>
            <a:r>
              <a:rPr lang="it-IT" dirty="0" err="1"/>
              <a:t>Day</a:t>
            </a:r>
            <a:r>
              <a:rPr lang="it-IT" dirty="0"/>
              <a:t> &amp; </a:t>
            </a:r>
            <a:r>
              <a:rPr lang="it-IT" dirty="0" err="1"/>
              <a:t>Semrad</a:t>
            </a:r>
            <a:r>
              <a:rPr lang="it-IT" dirty="0"/>
              <a:t>, 1971; Horowitz, 1980). Horowitz (1980), infatti, sostiene che la terapia individuale possa fungere da sostegno rispetto allo stress elicitato dal gruppo e che permetta di integrare gli affetti suscitati dallo stesso gruppo negli individui borderline. </a:t>
            </a:r>
          </a:p>
        </p:txBody>
      </p:sp>
    </p:spTree>
    <p:extLst>
      <p:ext uri="{BB962C8B-B14F-4D97-AF65-F5344CB8AC3E}">
        <p14:creationId xmlns:p14="http://schemas.microsoft.com/office/powerpoint/2010/main" val="4249231408"/>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pPr lvl="0" hangingPunct="0"/>
            <a:r>
              <a:rPr lang="it-IT" sz="2000" dirty="0">
                <a:solidFill>
                  <a:prstClr val="white"/>
                </a:solidFill>
              </a:rPr>
              <a:t>Inoltre, senza la terapia individuale è probabile un abbandono precoce della terapia di gruppo. D’altra parte, </a:t>
            </a:r>
            <a:r>
              <a:rPr lang="it-IT" sz="2000" dirty="0" err="1">
                <a:solidFill>
                  <a:prstClr val="white"/>
                </a:solidFill>
              </a:rPr>
              <a:t>Pines</a:t>
            </a:r>
            <a:r>
              <a:rPr lang="it-IT" sz="2000" dirty="0">
                <a:solidFill>
                  <a:prstClr val="white"/>
                </a:solidFill>
              </a:rPr>
              <a:t> (1975) sostiene che non è necessaria una contemporanea terapia individuale, in quanto il gruppo costituisce già un ambiente protettivo, in grado di contenere le proiezioni e gli impulsi primitivi. Horowitz (1977) sostiene, inoltre, che il terapeuta individuale non deve fungere anche da terapeuta di gruppo, al fine di evitare le possibili gelosie e fantasie di favoritismi, tra i membri del gruppo.</a:t>
            </a:r>
          </a:p>
          <a:p>
            <a:endParaRPr lang="it-IT" dirty="0"/>
          </a:p>
        </p:txBody>
      </p:sp>
    </p:spTree>
    <p:extLst>
      <p:ext uri="{BB962C8B-B14F-4D97-AF65-F5344CB8AC3E}">
        <p14:creationId xmlns:p14="http://schemas.microsoft.com/office/powerpoint/2010/main" val="414851812"/>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10000"/>
          </a:bodyPr>
          <a:lstStyle/>
          <a:p>
            <a:r>
              <a:rPr lang="it-IT" dirty="0"/>
              <a:t>La maggior parte degli scritti sulle terapie di gruppo ad orientamento dinamico consigliano i gruppi eterogenei rispetto a quelli omogenei. I ricercatori insistono nel dire che gli individui borderline vengono trattati più efficacemente in gruppi formati da individui ad alto funzionamento, con nevrosi o altri disturbi di personalità (</a:t>
            </a:r>
            <a:r>
              <a:rPr lang="it-IT" dirty="0" err="1"/>
              <a:t>Day</a:t>
            </a:r>
            <a:r>
              <a:rPr lang="it-IT" dirty="0"/>
              <a:t> &amp; </a:t>
            </a:r>
            <a:r>
              <a:rPr lang="it-IT" dirty="0" err="1"/>
              <a:t>Semrad</a:t>
            </a:r>
            <a:r>
              <a:rPr lang="it-IT" dirty="0"/>
              <a:t>, 1971; Horowitz, 1977; Stone &amp; </a:t>
            </a:r>
            <a:r>
              <a:rPr lang="it-IT" dirty="0" err="1"/>
              <a:t>Weissman</a:t>
            </a:r>
            <a:r>
              <a:rPr lang="it-IT" dirty="0"/>
              <a:t>, 1984). Tuttavia, esistono delle ricerche i cui risultati sostengono l’utilizzo di gruppi a formazione omogenea, con individui con disturbo borderline di personalità (</a:t>
            </a:r>
            <a:r>
              <a:rPr lang="it-IT" dirty="0" err="1"/>
              <a:t>O’Leary</a:t>
            </a:r>
            <a:r>
              <a:rPr lang="it-IT" dirty="0"/>
              <a:t> </a:t>
            </a:r>
            <a:r>
              <a:rPr lang="it-IT" dirty="0" err="1"/>
              <a:t>et</a:t>
            </a:r>
            <a:r>
              <a:rPr lang="it-IT" dirty="0"/>
              <a:t> al., 1991; </a:t>
            </a:r>
            <a:r>
              <a:rPr lang="it-IT" dirty="0" err="1"/>
              <a:t>Finn</a:t>
            </a:r>
            <a:r>
              <a:rPr lang="it-IT" dirty="0"/>
              <a:t> &amp; </a:t>
            </a:r>
            <a:r>
              <a:rPr lang="it-IT" dirty="0" err="1"/>
              <a:t>Shakir</a:t>
            </a:r>
            <a:r>
              <a:rPr lang="it-IT" dirty="0"/>
              <a:t>, 1990; </a:t>
            </a:r>
            <a:r>
              <a:rPr lang="it-IT" dirty="0" err="1"/>
              <a:t>Linehan</a:t>
            </a:r>
            <a:r>
              <a:rPr lang="it-IT" dirty="0"/>
              <a:t> </a:t>
            </a:r>
            <a:r>
              <a:rPr lang="it-IT" dirty="0" err="1"/>
              <a:t>et</a:t>
            </a:r>
            <a:r>
              <a:rPr lang="it-IT" dirty="0"/>
              <a:t> al., 1991).</a:t>
            </a:r>
          </a:p>
          <a:p>
            <a:endParaRPr lang="it-IT" dirty="0"/>
          </a:p>
        </p:txBody>
      </p:sp>
    </p:spTree>
    <p:extLst>
      <p:ext uri="{BB962C8B-B14F-4D97-AF65-F5344CB8AC3E}">
        <p14:creationId xmlns:p14="http://schemas.microsoft.com/office/powerpoint/2010/main" val="70468613"/>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pPr hangingPunct="0"/>
            <a:r>
              <a:rPr lang="it-IT" dirty="0"/>
              <a:t>Tra i vantaggi della terapia di gruppo a orientamento dinamico troviamo la “diluizione”  degli aspetti </a:t>
            </a:r>
            <a:r>
              <a:rPr lang="it-IT" dirty="0" err="1"/>
              <a:t>transferali</a:t>
            </a:r>
            <a:r>
              <a:rPr lang="it-IT" dirty="0"/>
              <a:t>  (Horowitz, 1980),  che altrimenti sarebbero diretti solo al singolo terapeuta: affetti come la rabbia sono - per così dire - distribuiti verso tutti gli altri membri del gruppo. I pazienti, inoltre, sono più propensi ad accettare commenti e feedback da parte dei pari rispetto a quelli provenienti dal singolo clinico. </a:t>
            </a:r>
          </a:p>
        </p:txBody>
      </p:sp>
    </p:spTree>
    <p:extLst>
      <p:ext uri="{BB962C8B-B14F-4D97-AF65-F5344CB8AC3E}">
        <p14:creationId xmlns:p14="http://schemas.microsoft.com/office/powerpoint/2010/main" val="1305100114"/>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pPr lvl="0" hangingPunct="0"/>
            <a:r>
              <a:rPr lang="it-IT" dirty="0">
                <a:solidFill>
                  <a:prstClr val="white"/>
                </a:solidFill>
              </a:rPr>
              <a:t>Infine, all’interno del gruppo è più facile comprendere e gestire alcuni tipici meccanismi di difesa della personalità borderline, come la scissione e l’identificazione proiettiva. </a:t>
            </a:r>
            <a:endParaRPr lang="it-IT" dirty="0"/>
          </a:p>
        </p:txBody>
      </p:sp>
    </p:spTree>
    <p:extLst>
      <p:ext uri="{BB962C8B-B14F-4D97-AF65-F5344CB8AC3E}">
        <p14:creationId xmlns:p14="http://schemas.microsoft.com/office/powerpoint/2010/main" val="122801511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Stile interpersonale</a:t>
            </a:r>
          </a:p>
        </p:txBody>
      </p:sp>
      <p:sp>
        <p:nvSpPr>
          <p:cNvPr id="3" name="Segnaposto contenuto 2"/>
          <p:cNvSpPr>
            <a:spLocks noGrp="1"/>
          </p:cNvSpPr>
          <p:nvPr>
            <p:ph idx="1"/>
          </p:nvPr>
        </p:nvSpPr>
        <p:spPr/>
        <p:txBody>
          <a:bodyPr>
            <a:normAutofit/>
          </a:bodyPr>
          <a:lstStyle/>
          <a:p>
            <a:pPr hangingPunct="0"/>
            <a:r>
              <a:rPr lang="it-IT" dirty="0"/>
              <a:t>. Dal punto di vista interpersonale, questi individui sono caratterizzati dalla loro paradossale instabilità; ovvero, passano velocemente dall’idealizzazione ed eccessiva dipendenza da un individuo, alla sua </a:t>
            </a:r>
            <a:r>
              <a:rPr lang="it-IT" dirty="0" err="1"/>
              <a:t>svalorizzazione</a:t>
            </a:r>
            <a:r>
              <a:rPr lang="it-IT" dirty="0"/>
              <a:t> e opposizione. </a:t>
            </a:r>
          </a:p>
          <a:p>
            <a:pPr hangingPunct="0"/>
            <a:r>
              <a:rPr lang="it-IT" dirty="0"/>
              <a:t> </a:t>
            </a:r>
          </a:p>
          <a:p>
            <a:endParaRPr lang="it-IT" dirty="0"/>
          </a:p>
        </p:txBody>
      </p:sp>
    </p:spTree>
    <p:extLst>
      <p:ext uri="{BB962C8B-B14F-4D97-AF65-F5344CB8AC3E}">
        <p14:creationId xmlns:p14="http://schemas.microsoft.com/office/powerpoint/2010/main" val="4042476724"/>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pPr marL="342900" indent="-342900" hangingPunct="0">
              <a:spcBef>
                <a:spcPct val="20000"/>
              </a:spcBef>
            </a:pPr>
            <a:br>
              <a:rPr lang="it-IT" sz="2000" dirty="0">
                <a:solidFill>
                  <a:prstClr val="white"/>
                </a:solidFill>
                <a:ea typeface="+mn-ea"/>
                <a:cs typeface="+mn-cs"/>
              </a:rPr>
            </a:br>
            <a:br>
              <a:rPr lang="it-IT" sz="2000" dirty="0">
                <a:solidFill>
                  <a:prstClr val="white"/>
                </a:solidFill>
                <a:ea typeface="+mn-ea"/>
                <a:cs typeface="+mn-cs"/>
              </a:rPr>
            </a:br>
            <a:endParaRPr lang="it-IT" dirty="0"/>
          </a:p>
        </p:txBody>
      </p:sp>
      <p:sp>
        <p:nvSpPr>
          <p:cNvPr id="3" name="Segnaposto contenuto 2"/>
          <p:cNvSpPr>
            <a:spLocks noGrp="1"/>
          </p:cNvSpPr>
          <p:nvPr>
            <p:ph idx="1"/>
          </p:nvPr>
        </p:nvSpPr>
        <p:spPr/>
        <p:txBody>
          <a:bodyPr/>
          <a:lstStyle/>
          <a:p>
            <a:pPr lvl="0" hangingPunct="0"/>
            <a:r>
              <a:rPr lang="it-IT" sz="2000" dirty="0">
                <a:solidFill>
                  <a:prstClr val="white"/>
                </a:solidFill>
              </a:rPr>
              <a:t>Esistono anche degli svantaggi e alcune difficoltà nel trattamento di gruppo dei pazienti borderline. </a:t>
            </a:r>
          </a:p>
          <a:p>
            <a:pPr lvl="0" hangingPunct="0"/>
            <a:r>
              <a:rPr lang="it-IT" sz="2000" dirty="0">
                <a:solidFill>
                  <a:prstClr val="white"/>
                </a:solidFill>
              </a:rPr>
              <a:t>Prima di tutto questi pazienti rischiano di diventare il capro espiatorio del gruppo a causa del loro modo di comportarsi. </a:t>
            </a:r>
          </a:p>
          <a:p>
            <a:pPr lvl="0" hangingPunct="0"/>
            <a:r>
              <a:rPr lang="it-IT" sz="2000" dirty="0">
                <a:solidFill>
                  <a:prstClr val="white"/>
                </a:solidFill>
              </a:rPr>
              <a:t>In secondo luogo possono sviluppare sentimenti di deprivazione a causa della normale competizione tra i membri per assicurarsi l’attenzione del terapeuta. </a:t>
            </a:r>
          </a:p>
          <a:p>
            <a:pPr lvl="0" hangingPunct="0"/>
            <a:r>
              <a:rPr lang="it-IT" sz="2000" dirty="0">
                <a:solidFill>
                  <a:prstClr val="white"/>
                </a:solidFill>
              </a:rPr>
              <a:t>In terzo luogo possono mantenere un certo distacco dal gruppo privilegiando l’attaccamento al loro terapeuta individuale (</a:t>
            </a:r>
            <a:r>
              <a:rPr lang="it-IT" sz="2000" dirty="0" err="1">
                <a:solidFill>
                  <a:prstClr val="white"/>
                </a:solidFill>
              </a:rPr>
              <a:t>Gabbard</a:t>
            </a:r>
            <a:r>
              <a:rPr lang="it-IT" sz="2000" dirty="0">
                <a:solidFill>
                  <a:prstClr val="white"/>
                </a:solidFill>
              </a:rPr>
              <a:t>, 1994). I gruppi ad orientamento dinamico tendono a estendersi dalla psicologia dell’Io (</a:t>
            </a:r>
            <a:r>
              <a:rPr lang="it-IT" sz="2000" dirty="0" err="1">
                <a:solidFill>
                  <a:prstClr val="white"/>
                </a:solidFill>
              </a:rPr>
              <a:t>O’Leary</a:t>
            </a:r>
            <a:r>
              <a:rPr lang="it-IT" sz="2000" dirty="0">
                <a:solidFill>
                  <a:prstClr val="white"/>
                </a:solidFill>
              </a:rPr>
              <a:t> et al., 1991; </a:t>
            </a:r>
            <a:r>
              <a:rPr lang="it-IT" sz="2000" dirty="0" err="1">
                <a:solidFill>
                  <a:prstClr val="white"/>
                </a:solidFill>
              </a:rPr>
              <a:t>Finn</a:t>
            </a:r>
            <a:r>
              <a:rPr lang="it-IT" sz="2000" dirty="0">
                <a:solidFill>
                  <a:prstClr val="white"/>
                </a:solidFill>
              </a:rPr>
              <a:t> &amp; </a:t>
            </a:r>
            <a:r>
              <a:rPr lang="it-IT" sz="2000" dirty="0" err="1">
                <a:solidFill>
                  <a:prstClr val="white"/>
                </a:solidFill>
              </a:rPr>
              <a:t>Shakir</a:t>
            </a:r>
            <a:r>
              <a:rPr lang="it-IT" sz="2000" dirty="0">
                <a:solidFill>
                  <a:prstClr val="white"/>
                </a:solidFill>
              </a:rPr>
              <a:t>, 1990), fino alla psicologia del sé (</a:t>
            </a:r>
            <a:r>
              <a:rPr lang="it-IT" sz="2000" dirty="0" err="1">
                <a:solidFill>
                  <a:prstClr val="white"/>
                </a:solidFill>
              </a:rPr>
              <a:t>Harwood</a:t>
            </a:r>
            <a:r>
              <a:rPr lang="it-IT" sz="2000" dirty="0">
                <a:solidFill>
                  <a:prstClr val="white"/>
                </a:solidFill>
              </a:rPr>
              <a:t>, 1992).  </a:t>
            </a:r>
          </a:p>
          <a:p>
            <a:pPr lvl="0"/>
            <a:endParaRPr lang="it-IT" sz="2000" dirty="0">
              <a:solidFill>
                <a:prstClr val="white"/>
              </a:solidFill>
            </a:endParaRPr>
          </a:p>
          <a:p>
            <a:endParaRPr lang="it-IT" dirty="0"/>
          </a:p>
        </p:txBody>
      </p:sp>
    </p:spTree>
    <p:extLst>
      <p:ext uri="{BB962C8B-B14F-4D97-AF65-F5344CB8AC3E}">
        <p14:creationId xmlns:p14="http://schemas.microsoft.com/office/powerpoint/2010/main" val="3272576074"/>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GRUPPI AD ORIENTAMENTO COMPORTAMENTALE</a:t>
            </a:r>
          </a:p>
        </p:txBody>
      </p:sp>
      <p:sp>
        <p:nvSpPr>
          <p:cNvPr id="3" name="Segnaposto contenuto 2"/>
          <p:cNvSpPr>
            <a:spLocks noGrp="1"/>
          </p:cNvSpPr>
          <p:nvPr>
            <p:ph idx="1"/>
          </p:nvPr>
        </p:nvSpPr>
        <p:spPr/>
        <p:txBody>
          <a:bodyPr>
            <a:normAutofit lnSpcReduction="10000"/>
          </a:bodyPr>
          <a:lstStyle/>
          <a:p>
            <a:pPr hangingPunct="0"/>
            <a:r>
              <a:rPr lang="it-IT" dirty="0"/>
              <a:t>Il trattamento di gruppo ad orientamento comportamentale si focalizza sui sintomi e sui comportamenti ricorrenti dell’individuo piuttosto che sulle dinamiche intrapsichiche; tale trattamento appare particolarmente indicato per l’acquisizione di capacità di autocontrollo, per ridurre le distorsioni cognitive e l’identificazione proiettiva e per pianificare delle alternative ai comportamenti auto-distruttivi. In particolare </a:t>
            </a:r>
            <a:r>
              <a:rPr lang="it-IT" dirty="0" err="1"/>
              <a:t>Linehan</a:t>
            </a:r>
            <a:r>
              <a:rPr lang="it-IT" dirty="0"/>
              <a:t> (1983, 1987, 1993a) ha pubblicato un manuale per il trattamento dell’aggressività e della impulsività, tramite la terapia comportamentale dialettica. </a:t>
            </a:r>
          </a:p>
        </p:txBody>
      </p:sp>
    </p:spTree>
    <p:extLst>
      <p:ext uri="{BB962C8B-B14F-4D97-AF65-F5344CB8AC3E}">
        <p14:creationId xmlns:p14="http://schemas.microsoft.com/office/powerpoint/2010/main" val="2962045874"/>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pPr lvl="0" hangingPunct="0"/>
            <a:r>
              <a:rPr lang="it-IT" sz="2400" dirty="0">
                <a:solidFill>
                  <a:prstClr val="white"/>
                </a:solidFill>
              </a:rPr>
              <a:t>Sebbene questo trattamento sia stato originariamente proposto per pazienti femmine borderline con comportamenti suicidi, esso è applicabile anche a individui ad elevato funzionamento. All’interno delle sedute di gruppo vengono utilizzate diverse strategie quali l’insegnamento e il training di abilità sociali nonché tecniche quali la ripetizione comportamentale (</a:t>
            </a:r>
            <a:r>
              <a:rPr lang="it-IT" sz="2400" dirty="0" err="1">
                <a:solidFill>
                  <a:prstClr val="white"/>
                </a:solidFill>
              </a:rPr>
              <a:t>behavioral</a:t>
            </a:r>
            <a:r>
              <a:rPr lang="it-IT" sz="2400" dirty="0">
                <a:solidFill>
                  <a:prstClr val="white"/>
                </a:solidFill>
              </a:rPr>
              <a:t> </a:t>
            </a:r>
            <a:r>
              <a:rPr lang="it-IT" sz="2400" dirty="0" err="1">
                <a:solidFill>
                  <a:prstClr val="white"/>
                </a:solidFill>
              </a:rPr>
              <a:t>rehearsal</a:t>
            </a:r>
            <a:r>
              <a:rPr lang="it-IT" sz="2400" dirty="0">
                <a:solidFill>
                  <a:prstClr val="white"/>
                </a:solidFill>
              </a:rPr>
              <a:t>) volta al superamento della dipendenza e delle altre caratteristiche interpersonali e al miglioramento della tolleranza affettiva. Nell’approccio proposto da </a:t>
            </a:r>
            <a:r>
              <a:rPr lang="it-IT" sz="2400" dirty="0" err="1">
                <a:solidFill>
                  <a:prstClr val="white"/>
                </a:solidFill>
              </a:rPr>
              <a:t>Linehan</a:t>
            </a:r>
            <a:r>
              <a:rPr lang="it-IT" sz="2400" dirty="0">
                <a:solidFill>
                  <a:prstClr val="white"/>
                </a:solidFill>
              </a:rPr>
              <a:t> (1993) l’intervento di gruppo, che si tiene 1-2 volte la settimana per almeno un anno, viene ad integrarsi con il trattamento individuale su base settimanale.</a:t>
            </a:r>
          </a:p>
          <a:p>
            <a:endParaRPr lang="it-IT" dirty="0"/>
          </a:p>
        </p:txBody>
      </p:sp>
    </p:spTree>
    <p:extLst>
      <p:ext uri="{BB962C8B-B14F-4D97-AF65-F5344CB8AC3E}">
        <p14:creationId xmlns:p14="http://schemas.microsoft.com/office/powerpoint/2010/main" val="1076117177"/>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pPr hangingPunct="0"/>
            <a:r>
              <a:rPr lang="it-IT" dirty="0"/>
              <a:t> In un altro studio (</a:t>
            </a:r>
            <a:r>
              <a:rPr lang="it-IT" dirty="0" err="1"/>
              <a:t>Linehan</a:t>
            </a:r>
            <a:r>
              <a:rPr lang="it-IT" dirty="0"/>
              <a:t> et al, 1991), pazienti femmine borderline con comportamenti suicidi erano state assegnate in modo randomizzato alla terapia comportamentale dialettica di gruppo o alla terapia di gruppo tradizionale per un anno; le persone che frequentarono la terapia comportamentale mostrarono meno comportamenti suicidari e ricorsero meno alle strutture psichiatriche rispetto ai pazienti curati con la terapia tradizionale</a:t>
            </a:r>
          </a:p>
          <a:p>
            <a:endParaRPr lang="it-IT" dirty="0"/>
          </a:p>
          <a:p>
            <a:endParaRPr lang="it-IT" dirty="0"/>
          </a:p>
        </p:txBody>
      </p:sp>
    </p:spTree>
    <p:extLst>
      <p:ext uri="{BB962C8B-B14F-4D97-AF65-F5344CB8AC3E}">
        <p14:creationId xmlns:p14="http://schemas.microsoft.com/office/powerpoint/2010/main" val="3673441978"/>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pPr lvl="0" hangingPunct="0"/>
            <a:r>
              <a:rPr lang="it-IT" sz="2000" dirty="0">
                <a:solidFill>
                  <a:prstClr val="white"/>
                </a:solidFill>
              </a:rPr>
              <a:t>. Di rilievo anche il fatto che i pazienti trattati con l’approccio comportamentale dialettico tendevano a non abbandonare la terapia individuale che a cui erano contemporaneamente sottoposti.  Infine in uno studio clinico randomizzato, venne paragonato un approccio di gruppo limitato nel tempo (chiamato psicoterapia per la gestione relazionale), con una psicoterapia individuale ad orientamento dinamico. Lo studio mostrò che nonostante entrambe le terapie ottenessero dei miglioramenti significativi in quasi tutte le aree principali, l’approccio strutturato di gruppo si era dimostrato la scelta di trattamento più breve e meno costosa (</a:t>
            </a:r>
            <a:r>
              <a:rPr lang="it-IT" sz="2000" dirty="0" err="1">
                <a:solidFill>
                  <a:prstClr val="white"/>
                </a:solidFill>
              </a:rPr>
              <a:t>Munroe-Blum</a:t>
            </a:r>
            <a:r>
              <a:rPr lang="it-IT" sz="2000" dirty="0">
                <a:solidFill>
                  <a:prstClr val="white"/>
                </a:solidFill>
              </a:rPr>
              <a:t>, 1992).</a:t>
            </a:r>
          </a:p>
          <a:p>
            <a:endParaRPr lang="it-IT" dirty="0"/>
          </a:p>
        </p:txBody>
      </p:sp>
    </p:spTree>
    <p:extLst>
      <p:ext uri="{BB962C8B-B14F-4D97-AF65-F5344CB8AC3E}">
        <p14:creationId xmlns:p14="http://schemas.microsoft.com/office/powerpoint/2010/main" val="2960849151"/>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Terapia di coppia e familiare.</a:t>
            </a:r>
            <a:br>
              <a:rPr lang="it-IT" dirty="0"/>
            </a:br>
            <a:endParaRPr lang="it-IT" dirty="0"/>
          </a:p>
        </p:txBody>
      </p:sp>
      <p:sp>
        <p:nvSpPr>
          <p:cNvPr id="3" name="Segnaposto contenuto 2"/>
          <p:cNvSpPr>
            <a:spLocks noGrp="1"/>
          </p:cNvSpPr>
          <p:nvPr>
            <p:ph idx="1"/>
          </p:nvPr>
        </p:nvSpPr>
        <p:spPr/>
        <p:txBody>
          <a:bodyPr>
            <a:normAutofit/>
          </a:bodyPr>
          <a:lstStyle/>
          <a:p>
            <a:pPr hangingPunct="0"/>
            <a:r>
              <a:rPr lang="it-IT" dirty="0"/>
              <a:t> </a:t>
            </a:r>
          </a:p>
          <a:p>
            <a:pPr hangingPunct="0"/>
            <a:r>
              <a:rPr lang="it-IT" dirty="0"/>
              <a:t>Le famiglie dei pazienti borderline spesso presentano patologie gravi che possono essere utili dal punto di vista eziologico. I genitori dei pazienti borderline presentano un alta incidenza di psicopatologia come disturbi dell’umore, alcolismo, disturbo antisociale di personalità e borderline. In questo tipo di famiglie la relazione genitore-bambino è caratterizzata dagli estremi di rifiuto e </a:t>
            </a:r>
            <a:r>
              <a:rPr lang="it-IT" dirty="0" err="1"/>
              <a:t>iperprotezione</a:t>
            </a:r>
            <a:r>
              <a:rPr lang="it-IT" dirty="0"/>
              <a:t>. </a:t>
            </a:r>
          </a:p>
        </p:txBody>
      </p:sp>
    </p:spTree>
    <p:extLst>
      <p:ext uri="{BB962C8B-B14F-4D97-AF65-F5344CB8AC3E}">
        <p14:creationId xmlns:p14="http://schemas.microsoft.com/office/powerpoint/2010/main" val="1966728856"/>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pPr lvl="0" hangingPunct="0"/>
            <a:r>
              <a:rPr lang="it-IT" dirty="0">
                <a:solidFill>
                  <a:prstClr val="white"/>
                </a:solidFill>
              </a:rPr>
              <a:t>Il coinvolgimento della famiglia è utile, ma può diventare indispensabile, per far si che il paziente continui a frequentare la terapia individuale o di gruppo; questo è tanto più vero se il paziente è economicamente e/o emotivamente dipendente dai propri genitori. </a:t>
            </a:r>
          </a:p>
          <a:p>
            <a:endParaRPr lang="it-IT" dirty="0"/>
          </a:p>
        </p:txBody>
      </p:sp>
    </p:spTree>
    <p:extLst>
      <p:ext uri="{BB962C8B-B14F-4D97-AF65-F5344CB8AC3E}">
        <p14:creationId xmlns:p14="http://schemas.microsoft.com/office/powerpoint/2010/main" val="729124247"/>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pPr hangingPunct="0"/>
            <a:r>
              <a:rPr lang="it-IT" dirty="0"/>
              <a:t>La terapia familiare dei pazienti borderline si è sviluppata lungo tre concettualizzazioni teoriche. La prima è ad orientamento psicodinamico, particolarmente per quanto riguarda le relazioni oggettuali e sistemico. Everett </a:t>
            </a:r>
            <a:r>
              <a:rPr lang="it-IT" dirty="0" err="1"/>
              <a:t>et</a:t>
            </a:r>
            <a:r>
              <a:rPr lang="it-IT" dirty="0"/>
              <a:t> al. (1989) propongono la spiegazione più completa di questo approccio, nel libro </a:t>
            </a:r>
            <a:r>
              <a:rPr lang="it-IT" dirty="0" err="1"/>
              <a:t>Treating</a:t>
            </a:r>
            <a:r>
              <a:rPr lang="it-IT" dirty="0"/>
              <a:t> the Borderline Family:A </a:t>
            </a:r>
            <a:r>
              <a:rPr lang="it-IT" dirty="0" err="1"/>
              <a:t>Systemic</a:t>
            </a:r>
            <a:r>
              <a:rPr lang="it-IT" dirty="0"/>
              <a:t> </a:t>
            </a:r>
            <a:r>
              <a:rPr lang="it-IT" dirty="0" err="1"/>
              <a:t>Approach</a:t>
            </a:r>
            <a:r>
              <a:rPr lang="it-IT" dirty="0"/>
              <a:t>. </a:t>
            </a:r>
          </a:p>
        </p:txBody>
      </p:sp>
    </p:spTree>
    <p:extLst>
      <p:ext uri="{BB962C8B-B14F-4D97-AF65-F5344CB8AC3E}">
        <p14:creationId xmlns:p14="http://schemas.microsoft.com/office/powerpoint/2010/main" val="3091892088"/>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10000"/>
          </a:bodyPr>
          <a:lstStyle/>
          <a:p>
            <a:r>
              <a:rPr lang="it-IT" dirty="0"/>
              <a:t>Gli autori individuano sei obiettivi di trattamento: 1) aumentare la capacità della famiglia di ridurre i processi di scissione; 2) aumentare la capacità della famiglia di riconoscere i processi di scissione dell’oggetto e di entrare in relazione con la “totalità” dell’altro; 3) ridurre i comportamenti oppositivi e stereotipati di tutti i membri; 4) ristrutturare i confini esterni alla famiglia (per esempio, i rapporti con la generazione precedente) e 5) quelli interni tra genitori, genitori-figli e tra fratelli; 6) consentire una maggiore alleanza tra i coniugi e limitare le intrusioni sia dei figli che dei genitori. </a:t>
            </a:r>
          </a:p>
          <a:p>
            <a:endParaRPr lang="it-IT" dirty="0"/>
          </a:p>
        </p:txBody>
      </p:sp>
    </p:spTree>
    <p:extLst>
      <p:ext uri="{BB962C8B-B14F-4D97-AF65-F5344CB8AC3E}">
        <p14:creationId xmlns:p14="http://schemas.microsoft.com/office/powerpoint/2010/main" val="3893415657"/>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pPr lvl="0" hangingPunct="0"/>
            <a:r>
              <a:rPr lang="it-IT" dirty="0">
                <a:solidFill>
                  <a:prstClr val="white"/>
                </a:solidFill>
              </a:rPr>
              <a:t>Per raggiungere questi obiettivi vengono usate le seguenti strategie: sviluppare e mantenere la struttura del trattamento; l’esame di realtà all’interno della famiglia; lo sganciamento a livello relazionale; l’intervento sulle diverse generazioni; il consolidamento dell’alleanza tra coniugi e delle relazioni tra fratelli.</a:t>
            </a:r>
          </a:p>
          <a:p>
            <a:endParaRPr lang="it-IT" dirty="0"/>
          </a:p>
        </p:txBody>
      </p:sp>
    </p:spTree>
    <p:extLst>
      <p:ext uri="{BB962C8B-B14F-4D97-AF65-F5344CB8AC3E}">
        <p14:creationId xmlns:p14="http://schemas.microsoft.com/office/powerpoint/2010/main" val="422641622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r>
              <a:rPr lang="it-IT" dirty="0"/>
              <a:t>Sono molto sensibili ai rifiuti e sperimentano depressione da abbandono anche a seguito del più piccolo evento stressante. </a:t>
            </a:r>
            <a:r>
              <a:rPr lang="it-IT" dirty="0" err="1"/>
              <a:t>Millon</a:t>
            </a:r>
            <a:r>
              <a:rPr lang="it-IT" dirty="0"/>
              <a:t> e Davis (1996) considerano l’ansia da separazione, la causa primaria del disturbo borderline. </a:t>
            </a:r>
          </a:p>
        </p:txBody>
      </p:sp>
    </p:spTree>
    <p:extLst>
      <p:ext uri="{BB962C8B-B14F-4D97-AF65-F5344CB8AC3E}">
        <p14:creationId xmlns:p14="http://schemas.microsoft.com/office/powerpoint/2010/main" val="942547205"/>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pPr lvl="0" hangingPunct="0"/>
            <a:r>
              <a:rPr lang="it-IT" sz="2800" dirty="0">
                <a:solidFill>
                  <a:prstClr val="white"/>
                </a:solidFill>
              </a:rPr>
              <a:t>Un secondo approccio di trattamento è rappresentato dall’approccio familiare strutturale, sviluppato da </a:t>
            </a:r>
            <a:r>
              <a:rPr lang="it-IT" sz="2800" dirty="0" err="1">
                <a:solidFill>
                  <a:prstClr val="white"/>
                </a:solidFill>
              </a:rPr>
              <a:t>Minuchin</a:t>
            </a:r>
            <a:r>
              <a:rPr lang="it-IT" sz="2800" dirty="0">
                <a:solidFill>
                  <a:prstClr val="white"/>
                </a:solidFill>
              </a:rPr>
              <a:t> (1974). </a:t>
            </a:r>
            <a:r>
              <a:rPr lang="it-IT" sz="2800" dirty="0" err="1">
                <a:solidFill>
                  <a:prstClr val="white"/>
                </a:solidFill>
              </a:rPr>
              <a:t>Schane</a:t>
            </a:r>
            <a:r>
              <a:rPr lang="it-IT" sz="2800" dirty="0">
                <a:solidFill>
                  <a:prstClr val="white"/>
                </a:solidFill>
              </a:rPr>
              <a:t> e </a:t>
            </a:r>
            <a:r>
              <a:rPr lang="it-IT" sz="2800" dirty="0" err="1">
                <a:solidFill>
                  <a:prstClr val="white"/>
                </a:solidFill>
              </a:rPr>
              <a:t>Kovel</a:t>
            </a:r>
            <a:r>
              <a:rPr lang="it-IT" sz="2800" dirty="0">
                <a:solidFill>
                  <a:prstClr val="white"/>
                </a:solidFill>
              </a:rPr>
              <a:t> (1988) descrivono una grave forma di patologia borderline in cui all’interno della coppia, la sposa ha un sottosistema internamente </a:t>
            </a:r>
            <a:r>
              <a:rPr lang="it-IT" sz="2800" dirty="0" err="1">
                <a:solidFill>
                  <a:prstClr val="white"/>
                </a:solidFill>
              </a:rPr>
              <a:t>ipercoinvolto</a:t>
            </a:r>
            <a:r>
              <a:rPr lang="it-IT" sz="2800" dirty="0">
                <a:solidFill>
                  <a:prstClr val="white"/>
                </a:solidFill>
              </a:rPr>
              <a:t> mentre contemporaneamente rimane distaccata e distante dal sistema familiare. </a:t>
            </a:r>
            <a:endParaRPr lang="it-IT" sz="2800" dirty="0"/>
          </a:p>
        </p:txBody>
      </p:sp>
    </p:spTree>
    <p:extLst>
      <p:ext uri="{BB962C8B-B14F-4D97-AF65-F5344CB8AC3E}">
        <p14:creationId xmlns:p14="http://schemas.microsoft.com/office/powerpoint/2010/main" val="969961242"/>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pPr lvl="0" hangingPunct="0"/>
            <a:r>
              <a:rPr lang="it-IT" dirty="0">
                <a:solidFill>
                  <a:prstClr val="white"/>
                </a:solidFill>
              </a:rPr>
              <a:t>In effetti le pazienti femmine borderline hanno un equivalente sistema di scissione oggettuale, nel quale i sottosistemi familiari sono organizzati intorno a estremi dicotomici: collusione e sabotaggio, devozione e capro espiatorio, inclusione e rifiuto, educazione e negligenza, simbiosi e abbandono. </a:t>
            </a:r>
            <a:endParaRPr lang="it-IT" dirty="0"/>
          </a:p>
          <a:p>
            <a:endParaRPr lang="it-IT" dirty="0"/>
          </a:p>
        </p:txBody>
      </p:sp>
    </p:spTree>
    <p:extLst>
      <p:ext uri="{BB962C8B-B14F-4D97-AF65-F5344CB8AC3E}">
        <p14:creationId xmlns:p14="http://schemas.microsoft.com/office/powerpoint/2010/main" val="1878029083"/>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pPr lvl="0"/>
            <a:r>
              <a:rPr lang="it-IT" dirty="0">
                <a:solidFill>
                  <a:prstClr val="white"/>
                </a:solidFill>
              </a:rPr>
              <a:t>Proprio questa caratteristica strutturale delle interazioni familiari, sarà al centro del cambiamento sistemico. </a:t>
            </a:r>
            <a:r>
              <a:rPr lang="it-IT" dirty="0" err="1">
                <a:solidFill>
                  <a:prstClr val="white"/>
                </a:solidFill>
              </a:rPr>
              <a:t>Lachkar</a:t>
            </a:r>
            <a:r>
              <a:rPr lang="it-IT" dirty="0">
                <a:solidFill>
                  <a:prstClr val="white"/>
                </a:solidFill>
              </a:rPr>
              <a:t> (1992) fornisce un’estesa discussione sulle relazioni oggettuali integrate e l’approccio della psicologia del sé, nel trattamento di coppia dei pazienti borderline. Per illustrare questa metodologia, fornisce un protocollo dettagliato e un certo numero di casi clinici.</a:t>
            </a:r>
          </a:p>
          <a:p>
            <a:endParaRPr lang="it-IT" dirty="0"/>
          </a:p>
        </p:txBody>
      </p:sp>
    </p:spTree>
    <p:extLst>
      <p:ext uri="{BB962C8B-B14F-4D97-AF65-F5344CB8AC3E}">
        <p14:creationId xmlns:p14="http://schemas.microsoft.com/office/powerpoint/2010/main" val="2642415236"/>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pPr hangingPunct="0"/>
            <a:r>
              <a:rPr lang="it-IT" dirty="0"/>
              <a:t>Il terzo approccio riguarda la terapia finalizzata al miglioramento delle relazioni di coppia (</a:t>
            </a:r>
            <a:r>
              <a:rPr lang="it-IT" dirty="0" err="1"/>
              <a:t>Relationship</a:t>
            </a:r>
            <a:r>
              <a:rPr lang="it-IT" dirty="0"/>
              <a:t> </a:t>
            </a:r>
            <a:r>
              <a:rPr lang="it-IT" dirty="0" err="1"/>
              <a:t>enhancement</a:t>
            </a:r>
            <a:r>
              <a:rPr lang="it-IT" dirty="0"/>
              <a:t> </a:t>
            </a:r>
            <a:r>
              <a:rPr lang="it-IT" dirty="0" err="1"/>
              <a:t>therapy</a:t>
            </a:r>
            <a:r>
              <a:rPr lang="it-IT" dirty="0"/>
              <a:t>), sviluppata da </a:t>
            </a:r>
            <a:r>
              <a:rPr lang="it-IT" dirty="0" err="1"/>
              <a:t>Guerney</a:t>
            </a:r>
            <a:r>
              <a:rPr lang="it-IT" dirty="0"/>
              <a:t> (1977). Questo approccio integra, il training per lo sviluppo di abilità sociali, i principi psicodinamici e le tecniche della terapia interpersonale. </a:t>
            </a:r>
          </a:p>
        </p:txBody>
      </p:sp>
    </p:spTree>
    <p:extLst>
      <p:ext uri="{BB962C8B-B14F-4D97-AF65-F5344CB8AC3E}">
        <p14:creationId xmlns:p14="http://schemas.microsoft.com/office/powerpoint/2010/main" val="655468885"/>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pPr hangingPunct="0"/>
            <a:r>
              <a:rPr lang="it-IT" dirty="0"/>
              <a:t>Poiché i pazienti borderline hanno grossi problemi a livello di comunicazione e differenziazione del sé, la focalizzazione sulla costruzione di abilità, tipica di questo approccio, sembra particolarmente promettente, nei contesti di coppia e familiari (Waldo &amp; </a:t>
            </a:r>
            <a:r>
              <a:rPr lang="it-IT" dirty="0" err="1"/>
              <a:t>Harman</a:t>
            </a:r>
            <a:r>
              <a:rPr lang="it-IT" dirty="0"/>
              <a:t>, 1993). </a:t>
            </a:r>
          </a:p>
          <a:p>
            <a:endParaRPr lang="it-IT" dirty="0"/>
          </a:p>
          <a:p>
            <a:endParaRPr lang="it-IT" dirty="0"/>
          </a:p>
        </p:txBody>
      </p:sp>
    </p:spTree>
    <p:extLst>
      <p:ext uri="{BB962C8B-B14F-4D97-AF65-F5344CB8AC3E}">
        <p14:creationId xmlns:p14="http://schemas.microsoft.com/office/powerpoint/2010/main" val="1911122913"/>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pPr lvl="0" hangingPunct="0"/>
            <a:r>
              <a:rPr lang="it-IT" sz="1800" dirty="0">
                <a:solidFill>
                  <a:prstClr val="white"/>
                </a:solidFill>
              </a:rPr>
              <a:t>Il ruolo del clinico è quello di aiutare i pazienti nella costruzione di abilità di tipo relazionale. Gli incontri, condotti con i due membri della coppia, hanno una durata di due ore. Waldo e </a:t>
            </a:r>
            <a:r>
              <a:rPr lang="it-IT" sz="1800" dirty="0" err="1">
                <a:solidFill>
                  <a:prstClr val="white"/>
                </a:solidFill>
              </a:rPr>
              <a:t>Harman</a:t>
            </a:r>
            <a:r>
              <a:rPr lang="it-IT" sz="1800" dirty="0">
                <a:solidFill>
                  <a:prstClr val="white"/>
                </a:solidFill>
              </a:rPr>
              <a:t> (1993) riportano un fortunato intervento limitato nel tempo, dove il follow-up a distanza di un anno, mostra il mantenimento dei cambiamenti ottenuti. Gli autori, inoltre, descrivono il lavoro di due terapeuti con coppie, in cui uno dei due presenta un disturbo borderline di personalità (Waldo &amp; </a:t>
            </a:r>
            <a:r>
              <a:rPr lang="it-IT" sz="1800" dirty="0" err="1">
                <a:solidFill>
                  <a:prstClr val="white"/>
                </a:solidFill>
              </a:rPr>
              <a:t>Harman</a:t>
            </a:r>
            <a:r>
              <a:rPr lang="it-IT" sz="1800" dirty="0">
                <a:solidFill>
                  <a:prstClr val="white"/>
                </a:solidFill>
              </a:rPr>
              <a:t>, 1998).</a:t>
            </a:r>
          </a:p>
          <a:p>
            <a:pPr lvl="0" hangingPunct="0"/>
            <a:r>
              <a:rPr lang="it-IT" sz="1800" dirty="0" err="1">
                <a:solidFill>
                  <a:prstClr val="white"/>
                </a:solidFill>
              </a:rPr>
              <a:t>Lachkar</a:t>
            </a:r>
            <a:r>
              <a:rPr lang="it-IT" sz="1800" dirty="0">
                <a:solidFill>
                  <a:prstClr val="white"/>
                </a:solidFill>
              </a:rPr>
              <a:t> (1999), porta l’attenzione sul trattamento di coppie composte da un membro con disturbo borderline di personalità, mentre l’altro presenta caratteristiche narcisistiche. Solomon (1999), consiglia un trattamento delle coppie borderline-narcisistiche, da una prospettiva psicoanalitica.   </a:t>
            </a:r>
          </a:p>
          <a:p>
            <a:endParaRPr lang="it-IT" dirty="0"/>
          </a:p>
        </p:txBody>
      </p:sp>
    </p:spTree>
    <p:extLst>
      <p:ext uri="{BB962C8B-B14F-4D97-AF65-F5344CB8AC3E}">
        <p14:creationId xmlns:p14="http://schemas.microsoft.com/office/powerpoint/2010/main" val="3532668025"/>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Farmaci</a:t>
            </a:r>
          </a:p>
        </p:txBody>
      </p:sp>
      <p:sp>
        <p:nvSpPr>
          <p:cNvPr id="3" name="Segnaposto contenuto 2"/>
          <p:cNvSpPr>
            <a:spLocks noGrp="1"/>
          </p:cNvSpPr>
          <p:nvPr>
            <p:ph idx="1"/>
          </p:nvPr>
        </p:nvSpPr>
        <p:spPr/>
        <p:txBody>
          <a:bodyPr>
            <a:normAutofit/>
          </a:bodyPr>
          <a:lstStyle/>
          <a:p>
            <a:pPr hangingPunct="0"/>
            <a:r>
              <a:rPr lang="it-IT" dirty="0"/>
              <a:t>Prodotti psicotropi sono stati abitualmente utilizzati nel trattamento dei pazienti borderline. Ad oggi possiamo disporre di un ampio numero di studi su trattamenti farmacologici controllati dei pazienti con disturbo borderline di personalità (</a:t>
            </a:r>
            <a:r>
              <a:rPr lang="it-IT" dirty="0" err="1"/>
              <a:t>Koenigsberg</a:t>
            </a:r>
            <a:r>
              <a:rPr lang="it-IT" dirty="0"/>
              <a:t>, </a:t>
            </a:r>
            <a:r>
              <a:rPr lang="it-IT" dirty="0" err="1"/>
              <a:t>Woo</a:t>
            </a:r>
            <a:r>
              <a:rPr lang="it-IT" dirty="0"/>
              <a:t>-Ming, &amp; </a:t>
            </a:r>
            <a:r>
              <a:rPr lang="it-IT" dirty="0" err="1"/>
              <a:t>Siever</a:t>
            </a:r>
            <a:r>
              <a:rPr lang="it-IT" dirty="0"/>
              <a:t>, 20002).</a:t>
            </a:r>
          </a:p>
        </p:txBody>
      </p:sp>
    </p:spTree>
    <p:extLst>
      <p:ext uri="{BB962C8B-B14F-4D97-AF65-F5344CB8AC3E}">
        <p14:creationId xmlns:p14="http://schemas.microsoft.com/office/powerpoint/2010/main" val="3553159101"/>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10000"/>
          </a:bodyPr>
          <a:lstStyle/>
          <a:p>
            <a:r>
              <a:rPr lang="it-IT" dirty="0"/>
              <a:t>Nella gamma di farmaci utilizzati con questi pazienti troviamo: basse dosi di neurolettici, antidepressivi triciclici, anticonvulsivanti e, più di recente, inibitori selettivi della ricaptazione della serotonina (SSRI). Poiché molte persone con questa diagnosi possono presentare sintomi refrattari a qualsiasi intervento non è raro che sia i pazienti che i clinici ripongano eccessive aspettative nei farmaci come strumenti di cura, anche di tipo palliativo. Non sorprende, perciò che il trattamento farmacologico di questi pazienti possa risultare difficile e frustrante sia per il clinico che per il paziente. </a:t>
            </a:r>
          </a:p>
          <a:p>
            <a:endParaRPr lang="it-IT" dirty="0"/>
          </a:p>
        </p:txBody>
      </p:sp>
    </p:spTree>
    <p:extLst>
      <p:ext uri="{BB962C8B-B14F-4D97-AF65-F5344CB8AC3E}">
        <p14:creationId xmlns:p14="http://schemas.microsoft.com/office/powerpoint/2010/main" val="3767592267"/>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pPr lvl="0" hangingPunct="0"/>
            <a:r>
              <a:rPr lang="it-IT" sz="2000" dirty="0">
                <a:solidFill>
                  <a:prstClr val="white"/>
                </a:solidFill>
              </a:rPr>
              <a:t>La strategia di trattamento basilare consiste nel prendere in considerazione degli agenti farmacologici con degli effetti specifici per certi sintomi o dimensioni del temperamento. Recenti ricerche di tipo farmacologico e neurobiologico suggeriscono di prendere in considerazione tre particolari aspetti nel trattamento del disturbo borderline: l’instabilità affettiva, l’impulsività che da origine a comportamenti aggressivi e le distorsioni cognitive che comprendono anche gli stati psicotici transitori (</a:t>
            </a:r>
            <a:r>
              <a:rPr lang="it-IT" sz="2000" dirty="0" err="1">
                <a:solidFill>
                  <a:prstClr val="white"/>
                </a:solidFill>
              </a:rPr>
              <a:t>Coccaro</a:t>
            </a:r>
            <a:r>
              <a:rPr lang="it-IT" sz="2000" dirty="0">
                <a:solidFill>
                  <a:prstClr val="white"/>
                </a:solidFill>
              </a:rPr>
              <a:t> &amp; </a:t>
            </a:r>
            <a:r>
              <a:rPr lang="it-IT" sz="2000" dirty="0" err="1">
                <a:solidFill>
                  <a:prstClr val="white"/>
                </a:solidFill>
              </a:rPr>
              <a:t>Kavoussi</a:t>
            </a:r>
            <a:r>
              <a:rPr lang="it-IT" sz="2000" dirty="0">
                <a:solidFill>
                  <a:prstClr val="white"/>
                </a:solidFill>
              </a:rPr>
              <a:t>, 1991). </a:t>
            </a:r>
            <a:endParaRPr lang="it-IT" dirty="0"/>
          </a:p>
        </p:txBody>
      </p:sp>
    </p:spTree>
    <p:extLst>
      <p:ext uri="{BB962C8B-B14F-4D97-AF65-F5344CB8AC3E}">
        <p14:creationId xmlns:p14="http://schemas.microsoft.com/office/powerpoint/2010/main" val="2410352953"/>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10000"/>
          </a:bodyPr>
          <a:lstStyle/>
          <a:p>
            <a:pPr lvl="0" hangingPunct="0"/>
            <a:r>
              <a:rPr lang="it-IT" dirty="0">
                <a:solidFill>
                  <a:prstClr val="white"/>
                </a:solidFill>
              </a:rPr>
              <a:t>E’ opportuno notare che questi aspetti caratterizzano spesso il temperamento dei pazienti borderline. L’instabilità affettiva è legata a certe anormalità nel sistema adrenergico e colinergico del cervello: farmaci come il carbonato di litio o le carbamazepina, si sono dimostrati efficaci per modulare tale instabilità. Anormalità a livello del sistema serotoninergico conducono ad impulsività, che sembra essere modificata da farmaci serotoninergici come il Prozac. Infine, anormalità nel sistema dopaminergico possono spiegare gli stati psicotici transitori che beneficiano di basse dosi di neurolettici.</a:t>
            </a:r>
          </a:p>
          <a:p>
            <a:pPr lvl="0" hangingPunct="0"/>
            <a:r>
              <a:rPr lang="it-IT" sz="2000" dirty="0">
                <a:solidFill>
                  <a:prstClr val="white"/>
                </a:solidFill>
              </a:rPr>
              <a:t>	</a:t>
            </a:r>
          </a:p>
          <a:p>
            <a:endParaRPr lang="it-IT" dirty="0"/>
          </a:p>
        </p:txBody>
      </p:sp>
    </p:spTree>
    <p:extLst>
      <p:ext uri="{BB962C8B-B14F-4D97-AF65-F5344CB8AC3E}">
        <p14:creationId xmlns:p14="http://schemas.microsoft.com/office/powerpoint/2010/main" val="153442243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pPr lvl="0"/>
            <a:r>
              <a:rPr lang="it-IT" sz="2500" dirty="0">
                <a:solidFill>
                  <a:prstClr val="white"/>
                </a:solidFill>
              </a:rPr>
              <a:t>Le relazioni interpersonali si sviluppano piuttosto velocemente e intensamente eppure la loro adattabilità sociale risulta alquanto superficiale. Sono estremamente intolleranti alla solitudine e cercano in tutti i modi la compagnia degli altri attraverso incontri sessuali promiscui, con telefonate notturne a parenti o a persone conosciute di recente, o con visite notturne al pronto soccorso lamentando vaghe problematiche mediche e/o psichiatriche.</a:t>
            </a:r>
          </a:p>
          <a:p>
            <a:endParaRPr lang="it-IT" dirty="0"/>
          </a:p>
        </p:txBody>
      </p:sp>
    </p:spTree>
    <p:extLst>
      <p:ext uri="{BB962C8B-B14F-4D97-AF65-F5344CB8AC3E}">
        <p14:creationId xmlns:p14="http://schemas.microsoft.com/office/powerpoint/2010/main" val="2392001402"/>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lnSpcReduction="10000"/>
          </a:bodyPr>
          <a:lstStyle/>
          <a:p>
            <a:pPr hangingPunct="0"/>
            <a:r>
              <a:rPr lang="it-IT" dirty="0"/>
              <a:t>L’efficacia degli SSRI per specifici sintomi come disforia o impulsività aggressiva sono stati valutati in una serie di studi clinici. La </a:t>
            </a:r>
            <a:r>
              <a:rPr lang="it-IT" dirty="0" err="1"/>
              <a:t>fluoxetina</a:t>
            </a:r>
            <a:r>
              <a:rPr lang="it-IT" dirty="0"/>
              <a:t> (Prozac) sembra efficace nel trattare sintomi legati alla depressione e all’aggressività di natura impulsiva (</a:t>
            </a:r>
            <a:r>
              <a:rPr lang="it-IT" dirty="0" err="1"/>
              <a:t>Coccaro</a:t>
            </a:r>
            <a:r>
              <a:rPr lang="it-IT" dirty="0"/>
              <a:t>, 1993). Risultati simili sono stati riportati anche in uno studio prospettico, non condotto in condizioni di </a:t>
            </a:r>
            <a:r>
              <a:rPr lang="it-IT" dirty="0" err="1"/>
              <a:t>ciecità</a:t>
            </a:r>
            <a:r>
              <a:rPr lang="it-IT" dirty="0"/>
              <a:t> (</a:t>
            </a:r>
            <a:r>
              <a:rPr lang="it-IT" dirty="0" err="1"/>
              <a:t>Markowitz</a:t>
            </a:r>
            <a:r>
              <a:rPr lang="it-IT" dirty="0"/>
              <a:t> </a:t>
            </a:r>
            <a:r>
              <a:rPr lang="it-IT" dirty="0" err="1"/>
              <a:t>et</a:t>
            </a:r>
            <a:r>
              <a:rPr lang="it-IT" dirty="0"/>
              <a:t> al., 1991). Per confermare l’efficacia di questi farmaci per il disturbo borderline, occorrono ulteriori studi condotti in doppio-cieco e con gruppi di controllo sottoposti a placebo. </a:t>
            </a:r>
          </a:p>
        </p:txBody>
      </p:sp>
    </p:spTree>
    <p:extLst>
      <p:ext uri="{BB962C8B-B14F-4D97-AF65-F5344CB8AC3E}">
        <p14:creationId xmlns:p14="http://schemas.microsoft.com/office/powerpoint/2010/main" val="3800941724"/>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dirty="0"/>
              <a:t>Non va dimenticato che il trattamento farmacologico degli individui con disturbo di personalità borderline può dare origini a complicazioni e determinare alcuni svantaggi. Innanzitutto esiste il problema della compliance, legato sia agli effetti collaterali dei farmaci sia alla presenza di vantaggi secondari. </a:t>
            </a:r>
          </a:p>
          <a:p>
            <a:endParaRPr lang="it-IT" dirty="0"/>
          </a:p>
        </p:txBody>
      </p:sp>
    </p:spTree>
    <p:extLst>
      <p:ext uri="{BB962C8B-B14F-4D97-AF65-F5344CB8AC3E}">
        <p14:creationId xmlns:p14="http://schemas.microsoft.com/office/powerpoint/2010/main" val="2940241516"/>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pPr lvl="0" hangingPunct="0"/>
            <a:r>
              <a:rPr lang="it-IT" sz="1800" dirty="0">
                <a:solidFill>
                  <a:prstClr val="white"/>
                </a:solidFill>
              </a:rPr>
              <a:t>L’assunzione di farmaci può essere infatti utilizzata come strategia per controllare il terapeuta o altre persone coinvolte nella cura del paziente: pressanti e continue richieste per il cambiamento del dosaggio o del tipo di farmaci, overdose da farmaci e scarsa </a:t>
            </a:r>
            <a:r>
              <a:rPr lang="it-IT" sz="1800" dirty="0" err="1">
                <a:solidFill>
                  <a:prstClr val="white"/>
                </a:solidFill>
              </a:rPr>
              <a:t>compliance</a:t>
            </a:r>
            <a:r>
              <a:rPr lang="it-IT" sz="1800" dirty="0">
                <a:solidFill>
                  <a:prstClr val="white"/>
                </a:solidFill>
              </a:rPr>
              <a:t> vanno considerati come aspetti legati al transfert sul piano agito. In secondo luogo, i pazienti possono apparire migliorati nonostante non riportino alcun beneficio a livello soggettivo; secondo </a:t>
            </a:r>
            <a:r>
              <a:rPr lang="it-IT" sz="1800" dirty="0" err="1">
                <a:solidFill>
                  <a:prstClr val="white"/>
                </a:solidFill>
              </a:rPr>
              <a:t>Gunderson</a:t>
            </a:r>
            <a:r>
              <a:rPr lang="it-IT" sz="1800" dirty="0">
                <a:solidFill>
                  <a:prstClr val="white"/>
                </a:solidFill>
              </a:rPr>
              <a:t> (1989) questo apparente paradosso può nascere se il paziente crede che un miglioramento sintomatico sarà seguito da conseguenze indesiderabili come la perdita di gratificazioni. </a:t>
            </a:r>
          </a:p>
          <a:p>
            <a:endParaRPr lang="it-IT" dirty="0"/>
          </a:p>
        </p:txBody>
      </p:sp>
    </p:spTree>
    <p:extLst>
      <p:ext uri="{BB962C8B-B14F-4D97-AF65-F5344CB8AC3E}">
        <p14:creationId xmlns:p14="http://schemas.microsoft.com/office/powerpoint/2010/main" val="1854835458"/>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Protocollo farmacologico. </a:t>
            </a:r>
          </a:p>
        </p:txBody>
      </p:sp>
      <p:sp>
        <p:nvSpPr>
          <p:cNvPr id="3" name="Segnaposto contenuto 2"/>
          <p:cNvSpPr>
            <a:spLocks noGrp="1"/>
          </p:cNvSpPr>
          <p:nvPr>
            <p:ph idx="1"/>
          </p:nvPr>
        </p:nvSpPr>
        <p:spPr/>
        <p:txBody>
          <a:bodyPr>
            <a:normAutofit fontScale="92500" lnSpcReduction="10000"/>
          </a:bodyPr>
          <a:lstStyle/>
          <a:p>
            <a:pPr hangingPunct="0"/>
            <a:r>
              <a:rPr lang="it-IT" dirty="0"/>
              <a:t>Si può iniziare con degli SSRI con dosaggi antidepressivi. Se questo fallisce, provare con un altro. Se la risposta è parziale si può considerare l’aggiunta di agenti psicotici atipici o di stabilizzatori dell’umore come il </a:t>
            </a:r>
            <a:r>
              <a:rPr lang="it-IT" dirty="0" err="1"/>
              <a:t>valproato</a:t>
            </a:r>
            <a:r>
              <a:rPr lang="it-IT" dirty="0"/>
              <a:t> di sodio e  le </a:t>
            </a:r>
            <a:r>
              <a:rPr lang="it-IT" dirty="0" err="1"/>
              <a:t>carbamazepine</a:t>
            </a:r>
            <a:r>
              <a:rPr lang="it-IT" dirty="0"/>
              <a:t>. Per gli individui con una prevalente sensibilità al rifiuto, si consiglia di tentare con gli </a:t>
            </a:r>
            <a:r>
              <a:rPr lang="it-IT" dirty="0" err="1"/>
              <a:t>anti-MAO</a:t>
            </a:r>
            <a:r>
              <a:rPr lang="it-IT" dirty="0"/>
              <a:t>, soprattutto se questi individui hanno una storia di </a:t>
            </a:r>
            <a:r>
              <a:rPr lang="it-IT" dirty="0" err="1"/>
              <a:t>compliance</a:t>
            </a:r>
            <a:r>
              <a:rPr lang="it-IT" dirty="0"/>
              <a:t> ai trattamenti. Il </a:t>
            </a:r>
            <a:r>
              <a:rPr lang="it-IT" dirty="0" err="1"/>
              <a:t>naltrexone</a:t>
            </a:r>
            <a:r>
              <a:rPr lang="it-IT" dirty="0"/>
              <a:t> può essere un’utile aggiunta per i soggetti con comportamenti autodistruttivi (Reich, 2002). </a:t>
            </a:r>
            <a:r>
              <a:rPr lang="it-IT" dirty="0" err="1"/>
              <a:t>Koenigsberg</a:t>
            </a:r>
            <a:r>
              <a:rPr lang="it-IT" dirty="0"/>
              <a:t> </a:t>
            </a:r>
            <a:r>
              <a:rPr lang="it-IT" dirty="0" err="1"/>
              <a:t>et</a:t>
            </a:r>
            <a:r>
              <a:rPr lang="it-IT" dirty="0"/>
              <a:t> al. (2002), propongono una strategia di trattamento simile. </a:t>
            </a:r>
          </a:p>
          <a:p>
            <a:pPr marL="0" indent="0" hangingPunct="0">
              <a:buNone/>
            </a:pPr>
            <a:endParaRPr lang="it-IT" dirty="0"/>
          </a:p>
        </p:txBody>
      </p:sp>
    </p:spTree>
    <p:extLst>
      <p:ext uri="{BB962C8B-B14F-4D97-AF65-F5344CB8AC3E}">
        <p14:creationId xmlns:p14="http://schemas.microsoft.com/office/powerpoint/2010/main" val="2988677875"/>
      </p:ext>
    </p:extLst>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Trattamenti combinati e integrati</a:t>
            </a:r>
            <a:br>
              <a:rPr lang="it-IT" dirty="0"/>
            </a:br>
            <a:endParaRPr lang="it-IT" dirty="0"/>
          </a:p>
        </p:txBody>
      </p:sp>
      <p:sp>
        <p:nvSpPr>
          <p:cNvPr id="3" name="Segnaposto contenuto 2"/>
          <p:cNvSpPr>
            <a:spLocks noGrp="1"/>
          </p:cNvSpPr>
          <p:nvPr>
            <p:ph idx="1"/>
          </p:nvPr>
        </p:nvSpPr>
        <p:spPr/>
        <p:txBody>
          <a:bodyPr>
            <a:normAutofit fontScale="85000" lnSpcReduction="20000"/>
          </a:bodyPr>
          <a:lstStyle/>
          <a:p>
            <a:pPr hangingPunct="0"/>
            <a:r>
              <a:rPr lang="it-IT" dirty="0"/>
              <a:t> </a:t>
            </a:r>
          </a:p>
          <a:p>
            <a:pPr hangingPunct="0"/>
            <a:r>
              <a:rPr lang="it-IT" dirty="0"/>
              <a:t>Un trattamento combinato viene oggi considerato essenziale per gli esiti positivi di casi di disturbo borderline, sia per la gravità di questa condizione sia per la resistenza messa in atto dai pazienti durante la terapia. L’esperienza clinica insegna che gli esiti del trattamento sono assai differenti per pazienti ad alto funzionamento globale (GAF sopra i 65) e basso funzionamento (GAF sotto i 45). L’utilizzo di una classica terapia psicoanalitica può essere utile per i pazienti con più alto funzionamento ma si dimostra eccessivamente regressiva per i pazienti con minore funzionamento complessivo. In linea con le premesse basilari di questo libro, minore è il funzionamento, l’attitudine al cambiamento e la motivazione del paziente maggiore è la necessità di ricorrere a trattamenti integrati e combinati.</a:t>
            </a:r>
          </a:p>
        </p:txBody>
      </p:sp>
    </p:spTree>
    <p:extLst>
      <p:ext uri="{BB962C8B-B14F-4D97-AF65-F5344CB8AC3E}">
        <p14:creationId xmlns:p14="http://schemas.microsoft.com/office/powerpoint/2010/main" val="2813569623"/>
      </p:ext>
    </p:extLst>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pPr lvl="0" hangingPunct="0"/>
            <a:r>
              <a:rPr lang="it-IT" sz="1800" dirty="0">
                <a:solidFill>
                  <a:prstClr val="white"/>
                </a:solidFill>
              </a:rPr>
              <a:t>La forma di combinazione maggiormente raccomandata è quella tra la terapia individuale e quella di gruppo anche se non vi è consenso né su quale tipo di orientamento teorico sia più indicato, né se le due terapie debbano essere contemporanee o sequenziali. Uno dei primi suggerimenti a riguardo, è stato proposto da </a:t>
            </a:r>
            <a:r>
              <a:rPr lang="it-IT" sz="1800" dirty="0" err="1">
                <a:solidFill>
                  <a:prstClr val="white"/>
                </a:solidFill>
              </a:rPr>
              <a:t>Tacbacnik</a:t>
            </a:r>
            <a:r>
              <a:rPr lang="it-IT" sz="1800" dirty="0">
                <a:solidFill>
                  <a:prstClr val="white"/>
                </a:solidFill>
              </a:rPr>
              <a:t> (1965), il quale ha consigliato l’utilizzo contemporaneo di una psicoterapia individuale a orientamento dinamico e una terapia di gruppo sempre ad orientamento dinamico. Dall’altra parte, invece, troviamo la posizione di Horowitz (1977), il quale consiglia un’iniziale terapia dinamica di gruppo, la quale preparerà l’individuo ad utilizzare in modo più produttivo la successiva terapia individuale. Anche </a:t>
            </a:r>
            <a:r>
              <a:rPr lang="it-IT" sz="1800" dirty="0" err="1">
                <a:solidFill>
                  <a:prstClr val="white"/>
                </a:solidFill>
              </a:rPr>
              <a:t>Clarkin</a:t>
            </a:r>
            <a:r>
              <a:rPr lang="it-IT" sz="1800" dirty="0">
                <a:solidFill>
                  <a:prstClr val="white"/>
                </a:solidFill>
              </a:rPr>
              <a:t> et al. (1991) suggeriscono la combinazione del trattamento individuale con quello di gruppo, favorendo, però, un trattamento comportamentale individuale con una terapia di gruppo guidata, a lungo termine. </a:t>
            </a:r>
          </a:p>
          <a:p>
            <a:pPr lvl="0"/>
            <a:endParaRPr lang="it-IT" sz="1500" dirty="0">
              <a:solidFill>
                <a:prstClr val="white"/>
              </a:solidFill>
            </a:endParaRPr>
          </a:p>
          <a:p>
            <a:endParaRPr lang="it-IT" dirty="0"/>
          </a:p>
        </p:txBody>
      </p:sp>
    </p:spTree>
    <p:extLst>
      <p:ext uri="{BB962C8B-B14F-4D97-AF65-F5344CB8AC3E}">
        <p14:creationId xmlns:p14="http://schemas.microsoft.com/office/powerpoint/2010/main" val="1316159899"/>
      </p:ext>
    </p:extLst>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pPr hangingPunct="0"/>
            <a:r>
              <a:rPr lang="it-IT" dirty="0"/>
              <a:t>Altri raccomandano la combinazione della terapia individuale con la terapia familiare. Tra gli esponenti troviamo </a:t>
            </a:r>
            <a:r>
              <a:rPr lang="it-IT" dirty="0" err="1"/>
              <a:t>Kernberg</a:t>
            </a:r>
            <a:r>
              <a:rPr lang="it-IT" dirty="0"/>
              <a:t> (1984), il quale fornisce le indicazioni sia per l’utilizzo sequenziale che per quello contemporaneo delle due terapie. </a:t>
            </a:r>
          </a:p>
          <a:p>
            <a:endParaRPr lang="it-IT" dirty="0"/>
          </a:p>
        </p:txBody>
      </p:sp>
    </p:spTree>
    <p:extLst>
      <p:ext uri="{BB962C8B-B14F-4D97-AF65-F5344CB8AC3E}">
        <p14:creationId xmlns:p14="http://schemas.microsoft.com/office/powerpoint/2010/main" val="1928919720"/>
      </p:ext>
    </p:extLst>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pPr lvl="0" hangingPunct="0"/>
            <a:r>
              <a:rPr lang="it-IT" sz="1800" dirty="0">
                <a:solidFill>
                  <a:prstClr val="white"/>
                </a:solidFill>
              </a:rPr>
              <a:t>Berger (1987) suggerisce l’utilizzo combinato della farmacologia e della psicoterapia, considerate le problematiche relative ad un loro utilizzo separato. L’autore, però, sottolinea le possibile problematiche delle terapie combinate, in quanto i pazienti borderline, tendono spesso a idealizzare un trattamento, a discapito dell’altro. </a:t>
            </a:r>
            <a:r>
              <a:rPr lang="it-IT" sz="1800" dirty="0" err="1">
                <a:solidFill>
                  <a:prstClr val="white"/>
                </a:solidFill>
              </a:rPr>
              <a:t>Koenigsberg</a:t>
            </a:r>
            <a:r>
              <a:rPr lang="it-IT" sz="1800" dirty="0">
                <a:solidFill>
                  <a:prstClr val="white"/>
                </a:solidFill>
              </a:rPr>
              <a:t> (1993) propone un’approfondita revisione della combinazione di psicoterapia e farmaci, sottolineando le indicazioni e le controindicazioni per la scelta di questo trattamento. </a:t>
            </a:r>
            <a:endParaRPr lang="it-IT" dirty="0"/>
          </a:p>
        </p:txBody>
      </p:sp>
    </p:spTree>
    <p:extLst>
      <p:ext uri="{BB962C8B-B14F-4D97-AF65-F5344CB8AC3E}">
        <p14:creationId xmlns:p14="http://schemas.microsoft.com/office/powerpoint/2010/main" val="321258453"/>
      </p:ext>
    </p:extLst>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pPr lvl="0"/>
            <a:r>
              <a:rPr lang="it-IT" dirty="0">
                <a:solidFill>
                  <a:prstClr val="white"/>
                </a:solidFill>
              </a:rPr>
              <a:t>Egli crede che le controindicazioni associate alle strategie di trattamento combinato, possano essere risolte tramite, un’accurata strutturazione del trattamento, un’attenzione particolare al controtransfert e una costante vigilanza della scissione. L’autore sostiene la validità della combinazione di queste terapie, per i pazienti molto sintomatici, con scarsa compliance al trattamento o che sono suscettibili a tempeste affettive o a regressioni psicotiche. </a:t>
            </a:r>
          </a:p>
          <a:p>
            <a:endParaRPr lang="it-IT" dirty="0"/>
          </a:p>
        </p:txBody>
      </p:sp>
    </p:spTree>
    <p:extLst>
      <p:ext uri="{BB962C8B-B14F-4D97-AF65-F5344CB8AC3E}">
        <p14:creationId xmlns:p14="http://schemas.microsoft.com/office/powerpoint/2010/main" val="1475112077"/>
      </p:ext>
    </p:extLst>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pPr hangingPunct="0"/>
            <a:r>
              <a:rPr lang="it-IT" dirty="0" err="1"/>
              <a:t>Lazarus</a:t>
            </a:r>
            <a:r>
              <a:rPr lang="it-IT" dirty="0"/>
              <a:t> (1985), il fondatore della terapia multimodale, propose la combinazione di un largo numero di modalità differenti, sia sequenziali che concorrenti per un vasto numero di pazienti, tra cui quelli con disturbo borderline di personalità. </a:t>
            </a:r>
            <a:r>
              <a:rPr lang="it-IT" dirty="0" err="1"/>
              <a:t>Vaccani</a:t>
            </a:r>
            <a:r>
              <a:rPr lang="it-IT" dirty="0"/>
              <a:t> (1989), ha proposto un trattamento per pazienti borderline alcolisti, tramite la combinazione di psicoterapia, terapia familiare e incontri presso gli Alcolisti Anonimi. </a:t>
            </a:r>
          </a:p>
        </p:txBody>
      </p:sp>
    </p:spTree>
    <p:extLst>
      <p:ext uri="{BB962C8B-B14F-4D97-AF65-F5344CB8AC3E}">
        <p14:creationId xmlns:p14="http://schemas.microsoft.com/office/powerpoint/2010/main" val="38951750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Stile cognitivo. </a:t>
            </a:r>
          </a:p>
        </p:txBody>
      </p:sp>
      <p:sp>
        <p:nvSpPr>
          <p:cNvPr id="3" name="Segnaposto contenuto 2"/>
          <p:cNvSpPr>
            <a:spLocks noGrp="1"/>
          </p:cNvSpPr>
          <p:nvPr>
            <p:ph idx="1"/>
          </p:nvPr>
        </p:nvSpPr>
        <p:spPr/>
        <p:txBody>
          <a:bodyPr>
            <a:normAutofit/>
          </a:bodyPr>
          <a:lstStyle/>
          <a:p>
            <a:pPr hangingPunct="0"/>
            <a:r>
              <a:rPr lang="it-IT" dirty="0"/>
              <a:t>Il loro stile cognitivo viene descritto come inflessibile e impulsivo (</a:t>
            </a:r>
            <a:r>
              <a:rPr lang="it-IT" dirty="0" err="1"/>
              <a:t>Millon</a:t>
            </a:r>
            <a:r>
              <a:rPr lang="it-IT" dirty="0"/>
              <a:t>, 1981). </a:t>
            </a:r>
          </a:p>
          <a:p>
            <a:pPr hangingPunct="0"/>
            <a:r>
              <a:rPr lang="it-IT" dirty="0"/>
              <a:t>L’inflessibilità è caratterizzata dalle rigide astrazioni che portano ad una grandiosa e idealizzata percezione degli altri, non come persone reali, ma come personificazioni di individui “totalmente buoni” o “totalmente cattivi”. </a:t>
            </a:r>
          </a:p>
        </p:txBody>
      </p:sp>
    </p:spTree>
    <p:extLst>
      <p:ext uri="{BB962C8B-B14F-4D97-AF65-F5344CB8AC3E}">
        <p14:creationId xmlns:p14="http://schemas.microsoft.com/office/powerpoint/2010/main" val="877893419"/>
      </p:ext>
    </p:extLst>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pPr lvl="0" hangingPunct="0"/>
            <a:r>
              <a:rPr lang="it-IT" dirty="0" err="1">
                <a:solidFill>
                  <a:prstClr val="white"/>
                </a:solidFill>
              </a:rPr>
              <a:t>Nehls</a:t>
            </a:r>
            <a:r>
              <a:rPr lang="it-IT" dirty="0">
                <a:solidFill>
                  <a:prstClr val="white"/>
                </a:solidFill>
              </a:rPr>
              <a:t> e Diamond (1993) propongono una somministrazione del trattamento combinato in un </a:t>
            </a:r>
            <a:r>
              <a:rPr lang="it-IT" dirty="0" err="1">
                <a:solidFill>
                  <a:prstClr val="white"/>
                </a:solidFill>
              </a:rPr>
              <a:t>setting</a:t>
            </a:r>
            <a:r>
              <a:rPr lang="it-IT" dirty="0">
                <a:solidFill>
                  <a:prstClr val="white"/>
                </a:solidFill>
              </a:rPr>
              <a:t> residenziale per i pazienti a più basso funzionamento. Le modalità di trattamento sono coordinate e continuative e includono la terapia individuale, la terapia di gruppo, la terapia farmacologica, servizi per problemi legati alla dipendenza da sostanze e alcol, riabilitazione psicosociale e interventi per la gestione delle crisi.</a:t>
            </a:r>
          </a:p>
          <a:p>
            <a:endParaRPr lang="it-IT" dirty="0"/>
          </a:p>
        </p:txBody>
      </p:sp>
    </p:spTree>
    <p:extLst>
      <p:ext uri="{BB962C8B-B14F-4D97-AF65-F5344CB8AC3E}">
        <p14:creationId xmlns:p14="http://schemas.microsoft.com/office/powerpoint/2010/main" val="1881132751"/>
      </p:ext>
    </p:extLst>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lstStyle/>
          <a:p>
            <a:r>
              <a:rPr lang="it-IT" dirty="0" err="1"/>
              <a:t>linehan</a:t>
            </a:r>
            <a:endParaRPr lang="it-IT" dirty="0"/>
          </a:p>
        </p:txBody>
      </p:sp>
      <p:sp>
        <p:nvSpPr>
          <p:cNvPr id="3" name="Sottotitolo 2"/>
          <p:cNvSpPr>
            <a:spLocks noGrp="1"/>
          </p:cNvSpPr>
          <p:nvPr>
            <p:ph type="subTitle" idx="1"/>
          </p:nvPr>
        </p:nvSpPr>
        <p:spPr/>
        <p:txBody>
          <a:bodyPr/>
          <a:lstStyle/>
          <a:p>
            <a:endParaRPr lang="it-IT"/>
          </a:p>
        </p:txBody>
      </p:sp>
    </p:spTree>
    <p:extLst>
      <p:ext uri="{BB962C8B-B14F-4D97-AF65-F5344CB8AC3E}">
        <p14:creationId xmlns:p14="http://schemas.microsoft.com/office/powerpoint/2010/main" val="1306531256"/>
      </p:ext>
    </p:extLst>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b="1" dirty="0">
                <a:latin typeface="Times"/>
                <a:ea typeface="Times New Roman"/>
                <a:cs typeface="Times New Roman"/>
              </a:rPr>
              <a:t>TRAINING DI ABILITA’</a:t>
            </a:r>
            <a:br>
              <a:rPr lang="it-IT" dirty="0">
                <a:latin typeface="Times"/>
                <a:ea typeface="Times New Roman"/>
                <a:cs typeface="Times New Roman"/>
              </a:rPr>
            </a:br>
            <a:endParaRPr lang="it-IT" dirty="0"/>
          </a:p>
        </p:txBody>
      </p:sp>
      <p:sp>
        <p:nvSpPr>
          <p:cNvPr id="3" name="Segnaposto contenuto 2"/>
          <p:cNvSpPr>
            <a:spLocks noGrp="1"/>
          </p:cNvSpPr>
          <p:nvPr>
            <p:ph idx="1"/>
          </p:nvPr>
        </p:nvSpPr>
        <p:spPr/>
        <p:txBody>
          <a:bodyPr>
            <a:normAutofit/>
          </a:bodyPr>
          <a:lstStyle/>
          <a:p>
            <a:r>
              <a:rPr lang="it-IT" dirty="0">
                <a:effectLst/>
                <a:latin typeface="Times"/>
                <a:ea typeface="Times New Roman"/>
                <a:cs typeface="Times New Roman"/>
              </a:rPr>
              <a:t>  </a:t>
            </a:r>
          </a:p>
          <a:p>
            <a:pPr algn="ctr"/>
            <a:r>
              <a:rPr lang="it-IT" b="1" dirty="0">
                <a:effectLst/>
                <a:latin typeface="Times"/>
                <a:ea typeface="Times New Roman"/>
                <a:cs typeface="Times New Roman"/>
              </a:rPr>
              <a:t>SCOPO</a:t>
            </a:r>
            <a:endParaRPr lang="it-IT" dirty="0">
              <a:effectLst/>
              <a:latin typeface="Times"/>
              <a:ea typeface="Times New Roman"/>
              <a:cs typeface="Times New Roman"/>
            </a:endParaRPr>
          </a:p>
          <a:p>
            <a:pPr algn="ctr"/>
            <a:r>
              <a:rPr lang="it-IT" b="1" dirty="0">
                <a:effectLst/>
                <a:latin typeface="Times"/>
                <a:ea typeface="Times New Roman"/>
                <a:cs typeface="Times New Roman"/>
              </a:rPr>
              <a:t> </a:t>
            </a:r>
            <a:endParaRPr lang="it-IT" dirty="0">
              <a:effectLst/>
              <a:latin typeface="Times"/>
              <a:ea typeface="Times New Roman"/>
              <a:cs typeface="Times New Roman"/>
            </a:endParaRPr>
          </a:p>
          <a:p>
            <a:pPr algn="ctr"/>
            <a:r>
              <a:rPr lang="it-IT" b="1" dirty="0">
                <a:effectLst/>
                <a:latin typeface="Times"/>
                <a:ea typeface="Times New Roman"/>
                <a:cs typeface="Times New Roman"/>
              </a:rPr>
              <a:t>Apprendere delle abilità per modificare le emozioni, i pensieri, gli atteggiamenti e i comportamenti che causano problemi di varia natura nella vita quotidiana. In parole più semplici, cambiare quegli aspetti nel nostro modo di essere che ci causano sofferenza, angoscia e infelicità</a:t>
            </a:r>
            <a:endParaRPr lang="it-IT" dirty="0">
              <a:effectLst/>
              <a:latin typeface="Times"/>
              <a:ea typeface="Times New Roman"/>
              <a:cs typeface="Times New Roman"/>
            </a:endParaRPr>
          </a:p>
          <a:p>
            <a:pPr algn="ctr"/>
            <a:endParaRPr lang="it-IT" dirty="0">
              <a:effectLst/>
              <a:latin typeface="Times"/>
              <a:ea typeface="Times New Roman"/>
              <a:cs typeface="Times New Roman"/>
            </a:endParaRPr>
          </a:p>
        </p:txBody>
      </p:sp>
    </p:spTree>
    <p:extLst>
      <p:ext uri="{BB962C8B-B14F-4D97-AF65-F5344CB8AC3E}">
        <p14:creationId xmlns:p14="http://schemas.microsoft.com/office/powerpoint/2010/main" val="921923729"/>
      </p:ext>
    </p:extLst>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b="1" cap="all" dirty="0">
                <a:latin typeface="Times"/>
                <a:ea typeface="Times New Roman"/>
                <a:cs typeface="Times New Roman"/>
              </a:rPr>
              <a:t>Obiettivi specifici</a:t>
            </a:r>
            <a:br>
              <a:rPr lang="it-IT" dirty="0">
                <a:latin typeface="Times"/>
                <a:ea typeface="Times New Roman"/>
                <a:cs typeface="Times New Roman"/>
              </a:rPr>
            </a:br>
            <a:endParaRPr lang="it-IT" dirty="0"/>
          </a:p>
        </p:txBody>
      </p:sp>
      <p:sp>
        <p:nvSpPr>
          <p:cNvPr id="3" name="Segnaposto contenuto 2"/>
          <p:cNvSpPr>
            <a:spLocks noGrp="1"/>
          </p:cNvSpPr>
          <p:nvPr>
            <p:ph idx="1"/>
          </p:nvPr>
        </p:nvSpPr>
        <p:spPr/>
        <p:txBody>
          <a:bodyPr>
            <a:normAutofit fontScale="92500" lnSpcReduction="20000"/>
          </a:bodyPr>
          <a:lstStyle/>
          <a:p>
            <a:pPr marL="0" indent="0" algn="ctr">
              <a:buNone/>
            </a:pPr>
            <a:r>
              <a:rPr lang="it-IT" b="1" cap="all" dirty="0">
                <a:latin typeface="Times"/>
                <a:ea typeface="Times New Roman"/>
                <a:cs typeface="Times New Roman"/>
              </a:rPr>
              <a:t> </a:t>
            </a:r>
            <a:endParaRPr lang="it-IT" dirty="0">
              <a:latin typeface="Times"/>
              <a:ea typeface="Times New Roman"/>
              <a:cs typeface="Times New Roman"/>
            </a:endParaRPr>
          </a:p>
          <a:p>
            <a:pPr algn="ctr"/>
            <a:r>
              <a:rPr lang="it-IT" b="1" cap="all" dirty="0">
                <a:latin typeface="Times"/>
                <a:ea typeface="Times New Roman"/>
                <a:cs typeface="Times New Roman"/>
              </a:rPr>
              <a:t>R</a:t>
            </a:r>
            <a:r>
              <a:rPr lang="it-IT" b="1" dirty="0">
                <a:latin typeface="Times"/>
                <a:ea typeface="Times New Roman"/>
                <a:cs typeface="Times New Roman"/>
              </a:rPr>
              <a:t>idurre la frequenza dei seguenti comportamenti:</a:t>
            </a:r>
            <a:endParaRPr lang="it-IT" dirty="0">
              <a:latin typeface="Times"/>
              <a:ea typeface="Times New Roman"/>
              <a:cs typeface="Times New Roman"/>
            </a:endParaRPr>
          </a:p>
          <a:p>
            <a:pPr algn="ctr"/>
            <a:r>
              <a:rPr lang="it-IT" b="1" dirty="0">
                <a:latin typeface="Times"/>
                <a:ea typeface="Times New Roman"/>
                <a:cs typeface="Times New Roman"/>
              </a:rPr>
              <a:t> </a:t>
            </a:r>
            <a:endParaRPr lang="it-IT" dirty="0">
              <a:latin typeface="Times"/>
              <a:ea typeface="Times New Roman"/>
              <a:cs typeface="Times New Roman"/>
            </a:endParaRPr>
          </a:p>
          <a:p>
            <a:pPr lvl="0">
              <a:buFont typeface="+mj-lt"/>
              <a:buAutoNum type="arabicPeriod"/>
            </a:pPr>
            <a:r>
              <a:rPr lang="it-IT" sz="3800" cap="all" dirty="0" err="1">
                <a:latin typeface="Times"/>
                <a:ea typeface="Times New Roman"/>
                <a:cs typeface="Times New Roman"/>
              </a:rPr>
              <a:t>cONFUSIONE</a:t>
            </a:r>
            <a:r>
              <a:rPr lang="it-IT" sz="3800" cap="all" dirty="0">
                <a:latin typeface="Times"/>
                <a:ea typeface="Times New Roman"/>
                <a:cs typeface="Times New Roman"/>
              </a:rPr>
              <a:t> E CAOS NEI RAPPORTI CON GLI ALTRI</a:t>
            </a:r>
            <a:endParaRPr lang="it-IT" sz="3800" dirty="0">
              <a:latin typeface="Times"/>
              <a:ea typeface="Times New Roman"/>
              <a:cs typeface="Times New Roman"/>
            </a:endParaRPr>
          </a:p>
          <a:p>
            <a:pPr lvl="0">
              <a:buFont typeface="+mj-lt"/>
              <a:buAutoNum type="arabicPeriod"/>
            </a:pPr>
            <a:r>
              <a:rPr lang="it-IT" sz="3800" cap="all" dirty="0">
                <a:latin typeface="Times"/>
                <a:ea typeface="Times New Roman"/>
                <a:cs typeface="Times New Roman"/>
              </a:rPr>
              <a:t>INSTABILITA’ DELL’UMORE</a:t>
            </a:r>
            <a:endParaRPr lang="it-IT" sz="3800" dirty="0">
              <a:latin typeface="Times"/>
              <a:ea typeface="Times New Roman"/>
              <a:cs typeface="Times New Roman"/>
            </a:endParaRPr>
          </a:p>
          <a:p>
            <a:pPr lvl="0">
              <a:buFont typeface="+mj-lt"/>
              <a:buAutoNum type="arabicPeriod"/>
            </a:pPr>
            <a:r>
              <a:rPr lang="it-IT" sz="3800" cap="all" dirty="0">
                <a:latin typeface="Times"/>
                <a:ea typeface="Times New Roman"/>
                <a:cs typeface="Times New Roman"/>
              </a:rPr>
              <a:t>IMPULSIVITA’</a:t>
            </a:r>
            <a:endParaRPr lang="it-IT" sz="3800" dirty="0">
              <a:latin typeface="Times"/>
              <a:ea typeface="Times New Roman"/>
              <a:cs typeface="Times New Roman"/>
            </a:endParaRPr>
          </a:p>
          <a:p>
            <a:pPr lvl="0">
              <a:buFont typeface="+mj-lt"/>
              <a:buAutoNum type="arabicPeriod"/>
            </a:pPr>
            <a:r>
              <a:rPr lang="it-IT" sz="3800" cap="all" dirty="0">
                <a:latin typeface="Times"/>
                <a:ea typeface="Times New Roman"/>
                <a:cs typeface="Times New Roman"/>
              </a:rPr>
              <a:t>SENSO DI CONFUSIONE RISPETTO ALL’IMMAGINE DI SE’</a:t>
            </a:r>
            <a:r>
              <a:rPr lang="it-IT" cap="all" dirty="0">
                <a:latin typeface="Times"/>
                <a:ea typeface="Times New Roman"/>
                <a:cs typeface="Times New Roman"/>
              </a:rPr>
              <a:t> </a:t>
            </a:r>
            <a:endParaRPr lang="it-IT" dirty="0">
              <a:latin typeface="Times"/>
              <a:ea typeface="Times New Roman"/>
              <a:cs typeface="Times New Roman"/>
            </a:endParaRPr>
          </a:p>
          <a:p>
            <a:endParaRPr lang="it-IT" dirty="0"/>
          </a:p>
        </p:txBody>
      </p:sp>
    </p:spTree>
    <p:extLst>
      <p:ext uri="{BB962C8B-B14F-4D97-AF65-F5344CB8AC3E}">
        <p14:creationId xmlns:p14="http://schemas.microsoft.com/office/powerpoint/2010/main" val="4258780376"/>
      </p:ext>
    </p:extLst>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b="1" cap="all" dirty="0">
                <a:latin typeface="Times"/>
                <a:ea typeface="Times New Roman"/>
                <a:cs typeface="Times New Roman"/>
              </a:rPr>
              <a:t>A</a:t>
            </a:r>
            <a:r>
              <a:rPr lang="it-IT" b="1" dirty="0">
                <a:latin typeface="Times"/>
                <a:ea typeface="Times New Roman"/>
                <a:cs typeface="Times New Roman"/>
              </a:rPr>
              <a:t>umentare la frequenza dei seguenti comportamenti:</a:t>
            </a:r>
            <a:br>
              <a:rPr lang="it-IT" dirty="0">
                <a:latin typeface="Times"/>
                <a:ea typeface="Times New Roman"/>
                <a:cs typeface="Times New Roman"/>
              </a:rPr>
            </a:br>
            <a:endParaRPr lang="it-IT" dirty="0"/>
          </a:p>
        </p:txBody>
      </p:sp>
      <p:sp>
        <p:nvSpPr>
          <p:cNvPr id="3" name="Segnaposto contenuto 2"/>
          <p:cNvSpPr>
            <a:spLocks noGrp="1"/>
          </p:cNvSpPr>
          <p:nvPr>
            <p:ph idx="1"/>
          </p:nvPr>
        </p:nvSpPr>
        <p:spPr/>
        <p:txBody>
          <a:bodyPr>
            <a:normAutofit/>
          </a:bodyPr>
          <a:lstStyle/>
          <a:p>
            <a:pPr algn="ctr"/>
            <a:r>
              <a:rPr lang="it-IT" b="1" dirty="0">
                <a:latin typeface="Times"/>
                <a:ea typeface="Times New Roman"/>
                <a:cs typeface="Times New Roman"/>
              </a:rPr>
              <a:t> </a:t>
            </a:r>
            <a:endParaRPr lang="it-IT" dirty="0">
              <a:latin typeface="Times"/>
              <a:ea typeface="Times New Roman"/>
              <a:cs typeface="Times New Roman"/>
            </a:endParaRPr>
          </a:p>
          <a:p>
            <a:pPr lvl="0" algn="ctr">
              <a:buFont typeface="+mj-lt"/>
              <a:buAutoNum type="arabicPeriod"/>
            </a:pPr>
            <a:r>
              <a:rPr lang="it-IT" cap="all" dirty="0">
                <a:latin typeface="Times"/>
                <a:ea typeface="Times New Roman"/>
                <a:cs typeface="Times New Roman"/>
              </a:rPr>
              <a:t>EFFICACIA NEI RAPPORTI CON GLI ALTRI</a:t>
            </a:r>
            <a:endParaRPr lang="it-IT" dirty="0">
              <a:latin typeface="Times"/>
              <a:ea typeface="Times New Roman"/>
              <a:cs typeface="Times New Roman"/>
            </a:endParaRPr>
          </a:p>
          <a:p>
            <a:pPr lvl="0" algn="ctr">
              <a:buFont typeface="+mj-lt"/>
              <a:buAutoNum type="arabicPeriod"/>
            </a:pPr>
            <a:r>
              <a:rPr lang="it-IT" cap="all" dirty="0">
                <a:latin typeface="Times"/>
                <a:ea typeface="Times New Roman"/>
                <a:cs typeface="Times New Roman"/>
              </a:rPr>
              <a:t>REGOLAZIONE DELLE PROPRIE EMOZIONI</a:t>
            </a:r>
            <a:endParaRPr lang="it-IT" dirty="0">
              <a:latin typeface="Times"/>
              <a:ea typeface="Times New Roman"/>
              <a:cs typeface="Times New Roman"/>
            </a:endParaRPr>
          </a:p>
          <a:p>
            <a:pPr lvl="0" algn="ctr">
              <a:buFont typeface="+mj-lt"/>
              <a:buAutoNum type="arabicPeriod"/>
            </a:pPr>
            <a:r>
              <a:rPr lang="it-IT" sz="3000" cap="all" dirty="0">
                <a:latin typeface="Times"/>
                <a:ea typeface="Times New Roman"/>
                <a:cs typeface="Times New Roman"/>
              </a:rPr>
              <a:t>TOLLERANZA DEL DOLORE/ANGOSCIA/NOIA</a:t>
            </a:r>
            <a:endParaRPr lang="it-IT" sz="3000" dirty="0">
              <a:latin typeface="Times"/>
              <a:ea typeface="Times New Roman"/>
              <a:cs typeface="Times New Roman"/>
            </a:endParaRPr>
          </a:p>
          <a:p>
            <a:pPr lvl="0" algn="just">
              <a:buFont typeface="+mj-lt"/>
              <a:buAutoNum type="arabicPeriod"/>
            </a:pPr>
            <a:r>
              <a:rPr lang="it-IT" cap="all" dirty="0">
                <a:latin typeface="Times"/>
                <a:ea typeface="Times New Roman"/>
                <a:cs typeface="Times New Roman"/>
              </a:rPr>
              <a:t>SVILUPPO DI UNA MAGGIORE CONSAPEVOLEZZA DI SE’ COME PARTE DEL </a:t>
            </a:r>
            <a:r>
              <a:rPr lang="it-IT" dirty="0">
                <a:latin typeface="Times"/>
                <a:ea typeface="Times New Roman"/>
                <a:cs typeface="Times New Roman"/>
              </a:rPr>
              <a:t>MONDO</a:t>
            </a:r>
          </a:p>
          <a:p>
            <a:r>
              <a:rPr lang="it-IT" dirty="0">
                <a:latin typeface="Times"/>
                <a:ea typeface="Times New Roman"/>
                <a:cs typeface="Times New Roman"/>
              </a:rPr>
              <a:t> </a:t>
            </a:r>
          </a:p>
          <a:p>
            <a:endParaRPr lang="it-IT" dirty="0"/>
          </a:p>
          <a:p>
            <a:endParaRPr lang="it-IT" dirty="0"/>
          </a:p>
        </p:txBody>
      </p:sp>
    </p:spTree>
    <p:extLst>
      <p:ext uri="{BB962C8B-B14F-4D97-AF65-F5344CB8AC3E}">
        <p14:creationId xmlns:p14="http://schemas.microsoft.com/office/powerpoint/2010/main" val="2528882499"/>
      </p:ext>
    </p:extLst>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b="1" dirty="0">
                <a:latin typeface="Times"/>
                <a:ea typeface="Times New Roman"/>
                <a:cs typeface="Times New Roman"/>
              </a:rPr>
              <a:t>CONSAPEVOLEZZA  II</a:t>
            </a:r>
            <a:endParaRPr lang="it-IT" sz="4000" dirty="0">
              <a:latin typeface="Times"/>
              <a:ea typeface="Times New Roman"/>
              <a:cs typeface="Times New Roman"/>
            </a:endParaRPr>
          </a:p>
        </p:txBody>
      </p:sp>
      <p:sp>
        <p:nvSpPr>
          <p:cNvPr id="3" name="Segnaposto contenuto 2"/>
          <p:cNvSpPr>
            <a:spLocks noGrp="1"/>
          </p:cNvSpPr>
          <p:nvPr>
            <p:ph idx="1"/>
          </p:nvPr>
        </p:nvSpPr>
        <p:spPr>
          <a:xfrm>
            <a:off x="2063552" y="1556793"/>
            <a:ext cx="8229600" cy="4525963"/>
          </a:xfrm>
        </p:spPr>
        <p:txBody>
          <a:bodyPr>
            <a:normAutofit fontScale="77500" lnSpcReduction="20000"/>
          </a:bodyPr>
          <a:lstStyle/>
          <a:p>
            <a:pPr algn="ctr">
              <a:buNone/>
            </a:pPr>
            <a:r>
              <a:rPr lang="it-IT" sz="3600" dirty="0">
                <a:latin typeface="Times"/>
                <a:ea typeface="Times New Roman"/>
                <a:cs typeface="Times New Roman"/>
              </a:rPr>
              <a:t> </a:t>
            </a:r>
          </a:p>
          <a:p>
            <a:pPr algn="ctr"/>
            <a:r>
              <a:rPr lang="it-IT" sz="3600" b="1" dirty="0">
                <a:latin typeface="Times"/>
                <a:ea typeface="Times New Roman"/>
                <a:cs typeface="Times New Roman"/>
              </a:rPr>
              <a:t>OSSERVARE</a:t>
            </a:r>
            <a:endParaRPr lang="it-IT" sz="3600" dirty="0">
              <a:latin typeface="Times"/>
              <a:ea typeface="Times New Roman"/>
              <a:cs typeface="Times New Roman"/>
            </a:endParaRPr>
          </a:p>
          <a:p>
            <a:r>
              <a:rPr lang="it-IT" b="1" dirty="0">
                <a:effectLst/>
                <a:latin typeface="Times"/>
                <a:ea typeface="Times New Roman"/>
                <a:cs typeface="Times New Roman"/>
              </a:rPr>
              <a:t> </a:t>
            </a:r>
            <a:endParaRPr lang="it-IT" sz="3600" dirty="0">
              <a:latin typeface="Times"/>
              <a:ea typeface="Times New Roman"/>
              <a:cs typeface="Times New Roman"/>
            </a:endParaRPr>
          </a:p>
          <a:p>
            <a:pPr lvl="0">
              <a:buFont typeface="+mj-lt"/>
              <a:buAutoNum type="arabicPeriod"/>
            </a:pPr>
            <a:r>
              <a:rPr lang="it-IT" dirty="0">
                <a:effectLst/>
                <a:latin typeface="Times"/>
                <a:ea typeface="Times New Roman"/>
                <a:cs typeface="Times New Roman"/>
              </a:rPr>
              <a:t>LIMITATI AD OSSERVARE CIO’ CHE SUCCEDE ATTORNO A TE. Nota le cose senza farti coinvolgere da esse. Diventa consapevole di quanto accade senza reagire</a:t>
            </a:r>
            <a:endParaRPr lang="it-IT" sz="3600" dirty="0">
              <a:latin typeface="Times"/>
              <a:ea typeface="Times New Roman"/>
              <a:cs typeface="Times New Roman"/>
            </a:endParaRPr>
          </a:p>
          <a:p>
            <a:r>
              <a:rPr lang="it-IT" dirty="0">
                <a:effectLst/>
                <a:latin typeface="Times"/>
                <a:ea typeface="Times New Roman"/>
                <a:cs typeface="Times New Roman"/>
              </a:rPr>
              <a:t> </a:t>
            </a:r>
            <a:endParaRPr lang="it-IT" sz="3600" dirty="0">
              <a:latin typeface="Times"/>
              <a:ea typeface="Times New Roman"/>
              <a:cs typeface="Times New Roman"/>
            </a:endParaRPr>
          </a:p>
          <a:p>
            <a:pPr lvl="0">
              <a:buFont typeface="+mj-lt"/>
              <a:buAutoNum type="arabicPeriod"/>
            </a:pPr>
            <a:r>
              <a:rPr lang="it-IT" dirty="0">
                <a:effectLst/>
                <a:latin typeface="Times"/>
                <a:ea typeface="Times New Roman"/>
                <a:cs typeface="Times New Roman"/>
              </a:rPr>
              <a:t>RENDI TRASPARENTE LA TUA MENTE. Non  trattenere nulla nella tua mente di quanto capita attorno a te. Lascia che i pensieri, le emozioni e le immagini vadano e vengano nella tua mente senza cercare di controllarli né di frenarli</a:t>
            </a:r>
            <a:endParaRPr lang="it-IT" sz="3600" dirty="0">
              <a:latin typeface="Times"/>
              <a:ea typeface="Times New Roman"/>
              <a:cs typeface="Times New Roman"/>
            </a:endParaRPr>
          </a:p>
          <a:p>
            <a:r>
              <a:rPr lang="it-IT" dirty="0">
                <a:effectLst/>
                <a:latin typeface="Times"/>
                <a:ea typeface="Times New Roman"/>
                <a:cs typeface="Times New Roman"/>
              </a:rPr>
              <a:t> </a:t>
            </a:r>
            <a:endParaRPr lang="it-IT" sz="3600" dirty="0">
              <a:latin typeface="Times"/>
              <a:ea typeface="Times New Roman"/>
              <a:cs typeface="Times New Roman"/>
            </a:endParaRPr>
          </a:p>
        </p:txBody>
      </p:sp>
    </p:spTree>
    <p:extLst>
      <p:ext uri="{BB962C8B-B14F-4D97-AF65-F5344CB8AC3E}">
        <p14:creationId xmlns:p14="http://schemas.microsoft.com/office/powerpoint/2010/main" val="3183717636"/>
      </p:ext>
    </p:extLst>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62500" lnSpcReduction="20000"/>
          </a:bodyPr>
          <a:lstStyle/>
          <a:p>
            <a:pPr lvl="0">
              <a:buFont typeface="+mj-lt"/>
              <a:buAutoNum type="arabicPeriod"/>
            </a:pPr>
            <a:r>
              <a:rPr lang="it-IT" dirty="0">
                <a:latin typeface="Times"/>
                <a:ea typeface="Times New Roman"/>
                <a:cs typeface="Times New Roman"/>
              </a:rPr>
              <a:t>DIVENTA CONSAPEVOLE IL PIU’ POSSIBILE DELL’ATTIVITA’ DELLA TUA MENTE SENZA CERCARE </a:t>
            </a:r>
            <a:r>
              <a:rPr lang="it-IT" dirty="0" err="1">
                <a:latin typeface="Times"/>
                <a:ea typeface="Times New Roman"/>
                <a:cs typeface="Times New Roman"/>
              </a:rPr>
              <a:t>DI</a:t>
            </a:r>
            <a:r>
              <a:rPr lang="it-IT" dirty="0">
                <a:latin typeface="Times"/>
                <a:ea typeface="Times New Roman"/>
                <a:cs typeface="Times New Roman"/>
              </a:rPr>
              <a:t> CONTROLLARLA. 	</a:t>
            </a:r>
            <a:endParaRPr lang="it-IT" sz="3600" dirty="0">
              <a:latin typeface="Times"/>
              <a:ea typeface="Times New Roman"/>
              <a:cs typeface="Times New Roman"/>
            </a:endParaRPr>
          </a:p>
          <a:p>
            <a:r>
              <a:rPr lang="it-IT" dirty="0">
                <a:latin typeface="Times"/>
                <a:ea typeface="Times New Roman"/>
                <a:cs typeface="Times New Roman"/>
              </a:rPr>
              <a:t> </a:t>
            </a:r>
            <a:endParaRPr lang="it-IT" sz="3600" dirty="0">
              <a:latin typeface="Times"/>
              <a:ea typeface="Times New Roman"/>
              <a:cs typeface="Times New Roman"/>
            </a:endParaRPr>
          </a:p>
          <a:p>
            <a:pPr lvl="0">
              <a:buFont typeface="+mj-lt"/>
              <a:buAutoNum type="arabicPeriod"/>
            </a:pPr>
            <a:r>
              <a:rPr lang="it-IT" dirty="0">
                <a:latin typeface="Times"/>
                <a:ea typeface="Times New Roman"/>
                <a:cs typeface="Times New Roman"/>
              </a:rPr>
              <a:t>DIVENTA IL GUARDIANO DELLA TUA MENTE. Fai attenzione a qualsiasi cosa che varca il cancello della tua mente</a:t>
            </a:r>
            <a:endParaRPr lang="it-IT" sz="3600" dirty="0">
              <a:latin typeface="Times"/>
              <a:ea typeface="Times New Roman"/>
              <a:cs typeface="Times New Roman"/>
            </a:endParaRPr>
          </a:p>
          <a:p>
            <a:r>
              <a:rPr lang="it-IT" dirty="0">
                <a:latin typeface="Times"/>
                <a:ea typeface="Times New Roman"/>
                <a:cs typeface="Times New Roman"/>
              </a:rPr>
              <a:t> </a:t>
            </a:r>
            <a:endParaRPr lang="it-IT" sz="3600" dirty="0">
              <a:latin typeface="Times"/>
              <a:ea typeface="Times New Roman"/>
              <a:cs typeface="Times New Roman"/>
            </a:endParaRPr>
          </a:p>
          <a:p>
            <a:pPr lvl="0">
              <a:buFont typeface="+mj-lt"/>
              <a:buAutoNum type="arabicPeriod"/>
            </a:pPr>
            <a:r>
              <a:rPr lang="it-IT" dirty="0">
                <a:latin typeface="Times"/>
                <a:ea typeface="Times New Roman"/>
                <a:cs typeface="Times New Roman"/>
              </a:rPr>
              <a:t>ENTRA DENTRO TE STESSO E OSSERVA I TUOI PENSIERI ANDARE E VENIRE. Immagina che siano nuvole che passano nel cielo. Nota ogni emozione crescere e decrescere: immagina che siano come le onde del mare. Diventa sempre più consapevole di ciò che stai facendo</a:t>
            </a:r>
            <a:endParaRPr lang="it-IT" sz="3600" dirty="0">
              <a:latin typeface="Times"/>
              <a:ea typeface="Times New Roman"/>
              <a:cs typeface="Times New Roman"/>
            </a:endParaRPr>
          </a:p>
          <a:p>
            <a:r>
              <a:rPr lang="it-IT" dirty="0">
                <a:latin typeface="Times"/>
                <a:ea typeface="Times New Roman"/>
                <a:cs typeface="Times New Roman"/>
              </a:rPr>
              <a:t> </a:t>
            </a:r>
            <a:endParaRPr lang="it-IT" sz="3600" dirty="0">
              <a:latin typeface="Times"/>
              <a:ea typeface="Times New Roman"/>
              <a:cs typeface="Times New Roman"/>
            </a:endParaRPr>
          </a:p>
          <a:p>
            <a:pPr lvl="0">
              <a:buFont typeface="+mj-lt"/>
              <a:buAutoNum type="arabicPeriod"/>
            </a:pPr>
            <a:r>
              <a:rPr lang="it-IT" dirty="0">
                <a:latin typeface="Times"/>
                <a:ea typeface="Times New Roman"/>
                <a:cs typeface="Times New Roman"/>
              </a:rPr>
              <a:t>RIVOLGI LA TUA ATTENZIONE A QUELLO CHE PROVI ATTRAVERSO I TUOI SENSI. A ciò che vedi, senti, agli odori, a ciò che tocchi, ai sapori. Fai attenzione alle altre persone, ai loro volti, a ciò che fanno.</a:t>
            </a:r>
            <a:endParaRPr lang="it-IT" sz="3600" dirty="0">
              <a:latin typeface="Times"/>
              <a:ea typeface="Times New Roman"/>
              <a:cs typeface="Times New Roman"/>
            </a:endParaRPr>
          </a:p>
          <a:p>
            <a:r>
              <a:rPr lang="it-IT" dirty="0">
                <a:latin typeface="Times"/>
                <a:ea typeface="Times New Roman"/>
                <a:cs typeface="Times New Roman"/>
              </a:rPr>
              <a:t> </a:t>
            </a:r>
            <a:endParaRPr lang="it-IT" sz="3600" dirty="0">
              <a:latin typeface="Times"/>
              <a:ea typeface="Times New Roman"/>
              <a:cs typeface="Times New Roman"/>
            </a:endParaRPr>
          </a:p>
          <a:p>
            <a:endParaRPr lang="it-IT" dirty="0"/>
          </a:p>
        </p:txBody>
      </p:sp>
    </p:spTree>
    <p:extLst>
      <p:ext uri="{BB962C8B-B14F-4D97-AF65-F5344CB8AC3E}">
        <p14:creationId xmlns:p14="http://schemas.microsoft.com/office/powerpoint/2010/main" val="4236307946"/>
      </p:ext>
    </p:extLst>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b="1" dirty="0">
                <a:latin typeface="Times"/>
                <a:ea typeface="Times New Roman"/>
                <a:cs typeface="Times New Roman"/>
              </a:rPr>
              <a:t>DESCRIVERE</a:t>
            </a:r>
            <a:br>
              <a:rPr lang="it-IT" sz="4800" dirty="0">
                <a:latin typeface="Times"/>
                <a:ea typeface="Times New Roman"/>
                <a:cs typeface="Times New Roman"/>
              </a:rPr>
            </a:br>
            <a:endParaRPr lang="it-IT" dirty="0"/>
          </a:p>
        </p:txBody>
      </p:sp>
      <p:sp>
        <p:nvSpPr>
          <p:cNvPr id="3" name="Segnaposto contenuto 2"/>
          <p:cNvSpPr>
            <a:spLocks noGrp="1"/>
          </p:cNvSpPr>
          <p:nvPr>
            <p:ph idx="1"/>
          </p:nvPr>
        </p:nvSpPr>
        <p:spPr/>
        <p:txBody>
          <a:bodyPr>
            <a:normAutofit fontScale="85000" lnSpcReduction="10000"/>
          </a:bodyPr>
          <a:lstStyle/>
          <a:p>
            <a:pPr algn="ctr"/>
            <a:r>
              <a:rPr lang="it-IT" b="1" dirty="0">
                <a:latin typeface="Times"/>
                <a:ea typeface="Times New Roman"/>
                <a:cs typeface="Times New Roman"/>
              </a:rPr>
              <a:t> </a:t>
            </a:r>
            <a:endParaRPr lang="it-IT" sz="3600" dirty="0">
              <a:latin typeface="Times"/>
              <a:ea typeface="Times New Roman"/>
              <a:cs typeface="Times New Roman"/>
            </a:endParaRPr>
          </a:p>
          <a:p>
            <a:pPr lvl="0">
              <a:buFont typeface="+mj-lt"/>
              <a:buAutoNum type="arabicPeriod"/>
            </a:pPr>
            <a:r>
              <a:rPr lang="it-IT" dirty="0">
                <a:latin typeface="Times"/>
                <a:ea typeface="Times New Roman"/>
                <a:cs typeface="Times New Roman"/>
              </a:rPr>
              <a:t>DEFINIRE ATTRAVERSO LE PAROLE LA PROPRIA ESPERIENZA. Quando provi un’emozione, pensi o fai qualcosa, descrivilo con parole tue. Per esempio, puoi dire “Sto provando tristezza”, “Mi si sta chiudendo lo stomaco”, “il pensiero ‘non ce la farò mai’ mi è venuto in mente”, o più semplicemente “cammina”, “corri”, ecc.</a:t>
            </a:r>
            <a:endParaRPr lang="it-IT" sz="3600" dirty="0">
              <a:latin typeface="Times"/>
              <a:ea typeface="Times New Roman"/>
              <a:cs typeface="Times New Roman"/>
            </a:endParaRPr>
          </a:p>
          <a:p>
            <a:r>
              <a:rPr lang="it-IT" dirty="0">
                <a:latin typeface="Times"/>
                <a:ea typeface="Times New Roman"/>
                <a:cs typeface="Times New Roman"/>
              </a:rPr>
              <a:t> </a:t>
            </a:r>
            <a:endParaRPr lang="it-IT" sz="3600" dirty="0">
              <a:latin typeface="Times"/>
              <a:ea typeface="Times New Roman"/>
              <a:cs typeface="Times New Roman"/>
            </a:endParaRPr>
          </a:p>
          <a:p>
            <a:pPr lvl="0">
              <a:buFont typeface="+mj-lt"/>
              <a:buAutoNum type="arabicPeriod"/>
            </a:pPr>
            <a:r>
              <a:rPr lang="it-IT" dirty="0">
                <a:latin typeface="Times"/>
                <a:ea typeface="Times New Roman"/>
                <a:cs typeface="Times New Roman"/>
              </a:rPr>
              <a:t>NON INTERPRETARE MA LIMITATI A DESCRIVERE COSA ACCADE. Dai un nome alle tue emozioni, descrivi semplicemente un pensiero o un sentimento senza rimanere intrappolato nelle parole</a:t>
            </a:r>
            <a:endParaRPr lang="it-IT" sz="3600" dirty="0">
              <a:latin typeface="Times"/>
              <a:ea typeface="Times New Roman"/>
              <a:cs typeface="Times New Roman"/>
            </a:endParaRPr>
          </a:p>
          <a:p>
            <a:r>
              <a:rPr lang="it-IT" dirty="0">
                <a:latin typeface="Times"/>
                <a:ea typeface="Times New Roman"/>
                <a:cs typeface="Times New Roman"/>
              </a:rPr>
              <a:t> </a:t>
            </a:r>
            <a:endParaRPr lang="it-IT" sz="3600" dirty="0">
              <a:latin typeface="Times"/>
              <a:ea typeface="Times New Roman"/>
              <a:cs typeface="Times New Roman"/>
            </a:endParaRPr>
          </a:p>
          <a:p>
            <a:endParaRPr lang="it-IT" dirty="0"/>
          </a:p>
        </p:txBody>
      </p:sp>
    </p:spTree>
    <p:extLst>
      <p:ext uri="{BB962C8B-B14F-4D97-AF65-F5344CB8AC3E}">
        <p14:creationId xmlns:p14="http://schemas.microsoft.com/office/powerpoint/2010/main" val="2120669948"/>
      </p:ext>
    </p:extLst>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b="1" dirty="0">
                <a:latin typeface="Times"/>
                <a:ea typeface="Times New Roman"/>
                <a:cs typeface="Times New Roman"/>
              </a:rPr>
              <a:t>VIVERE</a:t>
            </a:r>
            <a:br>
              <a:rPr lang="it-IT" sz="4800" dirty="0">
                <a:latin typeface="Times"/>
                <a:ea typeface="Times New Roman"/>
                <a:cs typeface="Times New Roman"/>
              </a:rPr>
            </a:br>
            <a:endParaRPr lang="it-IT" dirty="0"/>
          </a:p>
        </p:txBody>
      </p:sp>
      <p:sp>
        <p:nvSpPr>
          <p:cNvPr id="3" name="Segnaposto contenuto 2"/>
          <p:cNvSpPr>
            <a:spLocks noGrp="1"/>
          </p:cNvSpPr>
          <p:nvPr>
            <p:ph idx="1"/>
          </p:nvPr>
        </p:nvSpPr>
        <p:spPr/>
        <p:txBody>
          <a:bodyPr>
            <a:normAutofit fontScale="85000" lnSpcReduction="10000"/>
          </a:bodyPr>
          <a:lstStyle/>
          <a:p>
            <a:pPr algn="ctr"/>
            <a:r>
              <a:rPr lang="it-IT" b="1" dirty="0">
                <a:latin typeface="Times"/>
                <a:ea typeface="Times New Roman"/>
                <a:cs typeface="Times New Roman"/>
              </a:rPr>
              <a:t> </a:t>
            </a:r>
            <a:endParaRPr lang="it-IT" sz="3600" dirty="0">
              <a:latin typeface="Times"/>
              <a:ea typeface="Times New Roman"/>
              <a:cs typeface="Times New Roman"/>
            </a:endParaRPr>
          </a:p>
          <a:p>
            <a:pPr lvl="0">
              <a:buFont typeface="+mj-lt"/>
              <a:buAutoNum type="arabicPeriod"/>
            </a:pPr>
            <a:r>
              <a:rPr lang="it-IT" dirty="0">
                <a:latin typeface="Times"/>
                <a:ea typeface="Times New Roman"/>
                <a:cs typeface="Times New Roman"/>
              </a:rPr>
              <a:t>LASCIATI COINVOLGERE DALL’ESPERIENZA, CERCA DI VIVERE QUELL’ATTIMO E LASCIA ANDARE I TUOI PENSIERI. Dimenticati di te stesso e cerca di fonderti completamente nell’esperienza.</a:t>
            </a:r>
            <a:endParaRPr lang="it-IT" sz="3600" dirty="0">
              <a:latin typeface="Times"/>
              <a:ea typeface="Times New Roman"/>
              <a:cs typeface="Times New Roman"/>
            </a:endParaRPr>
          </a:p>
          <a:p>
            <a:r>
              <a:rPr lang="it-IT" dirty="0">
                <a:latin typeface="Times"/>
                <a:ea typeface="Times New Roman"/>
                <a:cs typeface="Times New Roman"/>
              </a:rPr>
              <a:t> </a:t>
            </a:r>
            <a:endParaRPr lang="it-IT" sz="3600" dirty="0">
              <a:latin typeface="Times"/>
              <a:ea typeface="Times New Roman"/>
              <a:cs typeface="Times New Roman"/>
            </a:endParaRPr>
          </a:p>
          <a:p>
            <a:pPr lvl="0">
              <a:buFont typeface="+mj-lt"/>
              <a:buAutoNum type="arabicPeriod"/>
            </a:pPr>
            <a:r>
              <a:rPr lang="it-IT" dirty="0">
                <a:latin typeface="Times"/>
                <a:ea typeface="Times New Roman"/>
                <a:cs typeface="Times New Roman"/>
              </a:rPr>
              <a:t>AGISCI COME TI SUGGERISCE L’INTUIZIONE IN QUEL MOMENTO. Fai solo ciò che è strettamente necessario in ogni situazione: non opprimerti con l’essere troppo attivo ma non allo stesso tempo non essere passivo. Fai quello che va fatto: né più né meno.</a:t>
            </a:r>
            <a:endParaRPr lang="it-IT" sz="3600" dirty="0">
              <a:latin typeface="Times"/>
              <a:ea typeface="Times New Roman"/>
              <a:cs typeface="Times New Roman"/>
            </a:endParaRPr>
          </a:p>
          <a:p>
            <a:r>
              <a:rPr lang="it-IT" dirty="0">
                <a:latin typeface="Times"/>
                <a:ea typeface="Times New Roman"/>
                <a:cs typeface="Times New Roman"/>
              </a:rPr>
              <a:t> </a:t>
            </a:r>
            <a:endParaRPr lang="it-IT" sz="3600" dirty="0">
              <a:latin typeface="Times"/>
              <a:ea typeface="Times New Roman"/>
              <a:cs typeface="Times New Roman"/>
            </a:endParaRPr>
          </a:p>
        </p:txBody>
      </p:sp>
    </p:spTree>
    <p:extLst>
      <p:ext uri="{BB962C8B-B14F-4D97-AF65-F5344CB8AC3E}">
        <p14:creationId xmlns:p14="http://schemas.microsoft.com/office/powerpoint/2010/main" val="2131457807"/>
      </p:ext>
    </p:extLst>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pPr lvl="0">
              <a:buFont typeface="+mj-lt"/>
              <a:buAutoNum type="arabicPeriod"/>
            </a:pPr>
            <a:r>
              <a:rPr lang="it-IT" dirty="0">
                <a:latin typeface="Times"/>
                <a:ea typeface="Times New Roman"/>
                <a:cs typeface="Times New Roman"/>
              </a:rPr>
              <a:t>PRATICA LE ABILITA’ CHE IMPARERAI IN QUESTO TRAINING FINCHE’ DIVENTERANNO PARTE DEL TUO ESSERE. </a:t>
            </a:r>
            <a:endParaRPr lang="it-IT" dirty="0"/>
          </a:p>
          <a:p>
            <a:endParaRPr lang="it-IT" dirty="0"/>
          </a:p>
        </p:txBody>
      </p:sp>
    </p:spTree>
    <p:extLst>
      <p:ext uri="{BB962C8B-B14F-4D97-AF65-F5344CB8AC3E}">
        <p14:creationId xmlns:p14="http://schemas.microsoft.com/office/powerpoint/2010/main" val="133714018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pPr lvl="0" hangingPunct="0"/>
            <a:r>
              <a:rPr lang="it-IT" sz="2500" dirty="0">
                <a:solidFill>
                  <a:prstClr val="white"/>
                </a:solidFill>
              </a:rPr>
              <a:t>Hanno difficoltà a ragionare in modo logico e ad imparare dalle esperienze e relazioni passate. A causa del loro locus of control esterno, quando le cose vanno storte, gli individui borderline attribuiscono la colpa agli altri. Inoltre, proprio perché sono consapevoli della loro scarsa competenza, non si ritengono in grado di cambiare le circostanze esterne e, conseguentemente, le loro emozioni fluttuano tra la speranza e la disperazione (</a:t>
            </a:r>
            <a:r>
              <a:rPr lang="it-IT" sz="2500" dirty="0" err="1">
                <a:solidFill>
                  <a:prstClr val="white"/>
                </a:solidFill>
              </a:rPr>
              <a:t>Shulman</a:t>
            </a:r>
            <a:r>
              <a:rPr lang="it-IT" sz="2500" dirty="0">
                <a:solidFill>
                  <a:prstClr val="white"/>
                </a:solidFill>
              </a:rPr>
              <a:t>, 1982).</a:t>
            </a:r>
          </a:p>
          <a:p>
            <a:endParaRPr lang="it-IT" dirty="0"/>
          </a:p>
        </p:txBody>
      </p:sp>
    </p:spTree>
    <p:extLst>
      <p:ext uri="{BB962C8B-B14F-4D97-AF65-F5344CB8AC3E}">
        <p14:creationId xmlns:p14="http://schemas.microsoft.com/office/powerpoint/2010/main" val="1040389719"/>
      </p:ext>
    </p:extLst>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pPr lvl="0">
              <a:buFont typeface="+mj-lt"/>
              <a:buAutoNum type="arabicPeriod"/>
            </a:pPr>
            <a:r>
              <a:rPr lang="it-IT" dirty="0">
                <a:latin typeface="Times"/>
                <a:ea typeface="Times New Roman"/>
                <a:cs typeface="Times New Roman"/>
              </a:rPr>
              <a:t>Pratica queste tre cose:</a:t>
            </a:r>
            <a:endParaRPr lang="it-IT" sz="3600" dirty="0">
              <a:latin typeface="Times"/>
              <a:ea typeface="Times New Roman"/>
              <a:cs typeface="Times New Roman"/>
            </a:endParaRPr>
          </a:p>
          <a:p>
            <a:pPr lvl="0">
              <a:buSzPts val="1100"/>
              <a:buFont typeface="Arial"/>
              <a:buAutoNum type="arabicParenR"/>
            </a:pPr>
            <a:r>
              <a:rPr lang="it-IT" dirty="0">
                <a:latin typeface="Times"/>
                <a:ea typeface="Times New Roman"/>
                <a:cs typeface="Times New Roman"/>
              </a:rPr>
              <a:t>Modifica le situazioni che possono causarti danno</a:t>
            </a:r>
          </a:p>
          <a:p>
            <a:pPr lvl="0">
              <a:buSzPts val="1100"/>
              <a:buFont typeface="Arial"/>
              <a:buAutoNum type="arabicParenR"/>
            </a:pPr>
            <a:endParaRPr lang="it-IT" sz="3600" dirty="0">
              <a:latin typeface="Times"/>
              <a:ea typeface="Times New Roman"/>
              <a:cs typeface="Times New Roman"/>
            </a:endParaRPr>
          </a:p>
          <a:p>
            <a:pPr lvl="0">
              <a:buSzPts val="1100"/>
              <a:buFont typeface="Arial"/>
              <a:buAutoNum type="arabicParenR"/>
            </a:pPr>
            <a:r>
              <a:rPr lang="it-IT" dirty="0">
                <a:latin typeface="Times"/>
                <a:ea typeface="Times New Roman"/>
                <a:cs typeface="Times New Roman"/>
              </a:rPr>
              <a:t>Modifica le tue reazioni dannose alle situazioni</a:t>
            </a:r>
          </a:p>
          <a:p>
            <a:pPr lvl="0">
              <a:buSzPts val="1100"/>
              <a:buFont typeface="Arial"/>
              <a:buAutoNum type="arabicParenR"/>
            </a:pPr>
            <a:endParaRPr lang="it-IT" sz="3600" dirty="0">
              <a:latin typeface="Times"/>
              <a:ea typeface="Times New Roman"/>
              <a:cs typeface="Times New Roman"/>
            </a:endParaRPr>
          </a:p>
          <a:p>
            <a:pPr lvl="0">
              <a:buSzPts val="1100"/>
              <a:buFont typeface="Arial"/>
              <a:buAutoNum type="arabicParenR"/>
            </a:pPr>
            <a:r>
              <a:rPr lang="it-IT" dirty="0">
                <a:latin typeface="Times"/>
                <a:ea typeface="Times New Roman"/>
                <a:cs typeface="Times New Roman"/>
              </a:rPr>
              <a:t>Accetta te stesso e ciò che ti capita senza tentare alcuna modifica</a:t>
            </a:r>
            <a:endParaRPr lang="it-IT" sz="3600" dirty="0">
              <a:latin typeface="Times"/>
              <a:ea typeface="Times New Roman"/>
              <a:cs typeface="Times New Roman"/>
            </a:endParaRPr>
          </a:p>
          <a:p>
            <a:endParaRPr lang="it-IT" dirty="0"/>
          </a:p>
        </p:txBody>
      </p:sp>
    </p:spTree>
    <p:extLst>
      <p:ext uri="{BB962C8B-B14F-4D97-AF65-F5344CB8AC3E}">
        <p14:creationId xmlns:p14="http://schemas.microsoft.com/office/powerpoint/2010/main" val="4199958513"/>
      </p:ext>
    </p:extLst>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b="1" dirty="0">
                <a:latin typeface="Times"/>
                <a:ea typeface="Times New Roman"/>
                <a:cs typeface="Times New Roman"/>
              </a:rPr>
              <a:t>CONSAPEVOLEZZA  III</a:t>
            </a:r>
            <a:br>
              <a:rPr lang="it-IT" dirty="0">
                <a:latin typeface="Times"/>
                <a:ea typeface="Times New Roman"/>
                <a:cs typeface="Times New Roman"/>
              </a:rPr>
            </a:br>
            <a:endParaRPr lang="it-IT" dirty="0"/>
          </a:p>
        </p:txBody>
      </p:sp>
      <p:sp>
        <p:nvSpPr>
          <p:cNvPr id="3" name="Segnaposto contenuto 2"/>
          <p:cNvSpPr>
            <a:spLocks noGrp="1"/>
          </p:cNvSpPr>
          <p:nvPr>
            <p:ph idx="1"/>
          </p:nvPr>
        </p:nvSpPr>
        <p:spPr/>
        <p:txBody>
          <a:bodyPr>
            <a:normAutofit fontScale="92500" lnSpcReduction="10000"/>
          </a:bodyPr>
          <a:lstStyle/>
          <a:p>
            <a:pPr marL="0" indent="0" algn="ctr">
              <a:buNone/>
            </a:pPr>
            <a:r>
              <a:rPr lang="it-IT" sz="3600" b="1" dirty="0">
                <a:latin typeface="Times"/>
                <a:ea typeface="Times New Roman"/>
                <a:cs typeface="Times New Roman"/>
              </a:rPr>
              <a:t>Come fare?</a:t>
            </a:r>
            <a:endParaRPr lang="it-IT" dirty="0">
              <a:effectLst/>
              <a:latin typeface="Times"/>
              <a:ea typeface="Times New Roman"/>
              <a:cs typeface="Times New Roman"/>
            </a:endParaRPr>
          </a:p>
          <a:p>
            <a:pPr algn="ctr"/>
            <a:r>
              <a:rPr lang="it-IT" b="1" dirty="0">
                <a:solidFill>
                  <a:srgbClr val="FF0000"/>
                </a:solidFill>
                <a:effectLst/>
                <a:latin typeface="Times"/>
                <a:ea typeface="Times New Roman"/>
                <a:cs typeface="Times New Roman"/>
              </a:rPr>
              <a:t> </a:t>
            </a:r>
            <a:endParaRPr lang="it-IT" dirty="0">
              <a:effectLst/>
              <a:latin typeface="Times"/>
              <a:ea typeface="Times New Roman"/>
              <a:cs typeface="Times New Roman"/>
            </a:endParaRPr>
          </a:p>
          <a:p>
            <a:pPr algn="ctr"/>
            <a:r>
              <a:rPr lang="it-IT" b="1" dirty="0">
                <a:effectLst/>
                <a:latin typeface="Times"/>
                <a:ea typeface="Times New Roman"/>
                <a:cs typeface="Times New Roman"/>
              </a:rPr>
              <a:t>NON GIUDICARE </a:t>
            </a:r>
            <a:endParaRPr lang="it-IT" dirty="0">
              <a:effectLst/>
              <a:latin typeface="Times"/>
              <a:ea typeface="Times New Roman"/>
              <a:cs typeface="Times New Roman"/>
            </a:endParaRPr>
          </a:p>
          <a:p>
            <a:pPr marL="228600" indent="-228600">
              <a:tabLst>
                <a:tab pos="228600" algn="l"/>
              </a:tabLst>
            </a:pPr>
            <a:r>
              <a:rPr lang="en-US" dirty="0">
                <a:effectLst/>
                <a:latin typeface="Symbol"/>
                <a:ea typeface="Times New Roman"/>
                <a:cs typeface="Times New Roman"/>
              </a:rPr>
              <a:t>·	</a:t>
            </a:r>
            <a:r>
              <a:rPr lang="it-IT" b="1" dirty="0">
                <a:effectLst/>
                <a:latin typeface="Times"/>
                <a:ea typeface="Times New Roman"/>
                <a:cs typeface="Times New Roman"/>
              </a:rPr>
              <a:t>Osservare senza giudicare: </a:t>
            </a:r>
            <a:r>
              <a:rPr lang="it-IT" dirty="0">
                <a:effectLst/>
                <a:latin typeface="Times"/>
                <a:ea typeface="Times New Roman"/>
                <a:cs typeface="Times New Roman"/>
              </a:rPr>
              <a:t>assumere una posizione priva di giudizi. Solo i fatti hanno importanza. Concentrarsi sul “cosa”, non sul “giusto” o “sbagliato”, sul “terribile” o “fantastico”, sul “si dovrebbe” o “non si dovrebbe”.</a:t>
            </a:r>
          </a:p>
          <a:p>
            <a:pPr marL="228600" indent="-228600">
              <a:tabLst>
                <a:tab pos="228600" algn="l"/>
              </a:tabLst>
            </a:pPr>
            <a:r>
              <a:rPr lang="en-US" dirty="0">
                <a:effectLst/>
                <a:latin typeface="Symbol"/>
                <a:ea typeface="Times New Roman"/>
                <a:cs typeface="Times New Roman"/>
              </a:rPr>
              <a:t>·	</a:t>
            </a:r>
            <a:r>
              <a:rPr lang="it-IT" b="1" dirty="0">
                <a:effectLst/>
                <a:latin typeface="Times"/>
                <a:ea typeface="Times New Roman"/>
                <a:cs typeface="Times New Roman"/>
              </a:rPr>
              <a:t>Separare le opinioni dai fatti</a:t>
            </a:r>
            <a:r>
              <a:rPr lang="it-IT" dirty="0">
                <a:effectLst/>
                <a:latin typeface="Times"/>
                <a:ea typeface="Times New Roman"/>
                <a:cs typeface="Times New Roman"/>
              </a:rPr>
              <a:t> e cioè dal “chi, cosa, quando e dove”</a:t>
            </a:r>
          </a:p>
        </p:txBody>
      </p:sp>
    </p:spTree>
    <p:extLst>
      <p:ext uri="{BB962C8B-B14F-4D97-AF65-F5344CB8AC3E}">
        <p14:creationId xmlns:p14="http://schemas.microsoft.com/office/powerpoint/2010/main" val="1584175562"/>
      </p:ext>
    </p:extLst>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pPr marL="228600" indent="-228600">
              <a:tabLst>
                <a:tab pos="228600" algn="l"/>
              </a:tabLst>
            </a:pPr>
            <a:r>
              <a:rPr lang="en-US" dirty="0">
                <a:latin typeface="Symbol"/>
                <a:ea typeface="Times New Roman"/>
                <a:cs typeface="Times New Roman"/>
              </a:rPr>
              <a:t>·	</a:t>
            </a:r>
            <a:r>
              <a:rPr lang="it-IT" b="1" dirty="0">
                <a:latin typeface="Times"/>
                <a:ea typeface="Times New Roman"/>
                <a:cs typeface="Times New Roman"/>
              </a:rPr>
              <a:t>Accettare </a:t>
            </a:r>
            <a:r>
              <a:rPr lang="it-IT" dirty="0">
                <a:latin typeface="Times"/>
                <a:ea typeface="Times New Roman"/>
                <a:cs typeface="Times New Roman"/>
              </a:rPr>
              <a:t>ogni momento, ogni evento così come una coperta distesa sul prato accoglie sole, pioggia ed ogni foglia che le si appoggia sopra</a:t>
            </a:r>
          </a:p>
          <a:p>
            <a:pPr marL="228600" indent="-228600">
              <a:tabLst>
                <a:tab pos="228600" algn="l"/>
              </a:tabLst>
            </a:pPr>
            <a:r>
              <a:rPr lang="en-US" dirty="0">
                <a:latin typeface="Symbol"/>
                <a:ea typeface="Times New Roman"/>
                <a:cs typeface="Times New Roman"/>
              </a:rPr>
              <a:t>·	</a:t>
            </a:r>
            <a:r>
              <a:rPr lang="it-IT" b="1" dirty="0">
                <a:latin typeface="Times"/>
                <a:ea typeface="Times New Roman"/>
                <a:cs typeface="Times New Roman"/>
              </a:rPr>
              <a:t>Riconoscere </a:t>
            </a:r>
            <a:r>
              <a:rPr lang="it-IT" dirty="0">
                <a:latin typeface="Times"/>
                <a:ea typeface="Times New Roman"/>
                <a:cs typeface="Times New Roman"/>
              </a:rPr>
              <a:t>ciò che è utile e sano, ma non giudicarlo. Riconoscere ciò che è dannoso e malsano ma non giudicarlo.</a:t>
            </a:r>
          </a:p>
          <a:p>
            <a:pPr marL="228600" indent="-228600">
              <a:tabLst>
                <a:tab pos="228600" algn="l"/>
              </a:tabLst>
            </a:pPr>
            <a:r>
              <a:rPr lang="en-US" dirty="0">
                <a:latin typeface="Symbol"/>
                <a:ea typeface="Times New Roman"/>
                <a:cs typeface="Times New Roman"/>
              </a:rPr>
              <a:t>·	</a:t>
            </a:r>
            <a:r>
              <a:rPr lang="it-IT" dirty="0">
                <a:latin typeface="Times"/>
                <a:ea typeface="Times New Roman"/>
                <a:cs typeface="Times New Roman"/>
              </a:rPr>
              <a:t>Quando ci si ritrova a giudicare, </a:t>
            </a:r>
            <a:r>
              <a:rPr lang="it-IT" b="1" dirty="0">
                <a:latin typeface="Times"/>
                <a:ea typeface="Times New Roman"/>
                <a:cs typeface="Times New Roman"/>
              </a:rPr>
              <a:t>non giudicare il proprio giudizio. </a:t>
            </a:r>
            <a:endParaRPr lang="it-IT" dirty="0">
              <a:latin typeface="Times"/>
              <a:ea typeface="Times New Roman"/>
              <a:cs typeface="Times New Roman"/>
            </a:endParaRPr>
          </a:p>
          <a:p>
            <a:endParaRPr lang="it-IT" dirty="0"/>
          </a:p>
        </p:txBody>
      </p:sp>
    </p:spTree>
    <p:extLst>
      <p:ext uri="{BB962C8B-B14F-4D97-AF65-F5344CB8AC3E}">
        <p14:creationId xmlns:p14="http://schemas.microsoft.com/office/powerpoint/2010/main" val="652419610"/>
      </p:ext>
    </p:extLst>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b="1" dirty="0">
                <a:latin typeface="Times"/>
                <a:ea typeface="Times New Roman"/>
                <a:cs typeface="Times New Roman"/>
              </a:rPr>
              <a:t>PIENEZZA DEL PENSIERO</a:t>
            </a:r>
            <a:br>
              <a:rPr lang="it-IT" dirty="0">
                <a:latin typeface="Times"/>
                <a:ea typeface="Times New Roman"/>
                <a:cs typeface="Times New Roman"/>
              </a:rPr>
            </a:br>
            <a:endParaRPr lang="it-IT" dirty="0"/>
          </a:p>
        </p:txBody>
      </p:sp>
      <p:sp>
        <p:nvSpPr>
          <p:cNvPr id="3" name="Segnaposto contenuto 2"/>
          <p:cNvSpPr>
            <a:spLocks noGrp="1"/>
          </p:cNvSpPr>
          <p:nvPr>
            <p:ph idx="1"/>
          </p:nvPr>
        </p:nvSpPr>
        <p:spPr/>
        <p:txBody>
          <a:bodyPr>
            <a:normAutofit/>
          </a:bodyPr>
          <a:lstStyle/>
          <a:p>
            <a:pPr marL="228600" indent="-228600">
              <a:tabLst>
                <a:tab pos="228600" algn="l"/>
              </a:tabLst>
            </a:pPr>
            <a:r>
              <a:rPr lang="en-US" dirty="0">
                <a:latin typeface="Symbol"/>
                <a:ea typeface="Times New Roman"/>
                <a:cs typeface="Times New Roman"/>
              </a:rPr>
              <a:t>·	</a:t>
            </a:r>
            <a:r>
              <a:rPr lang="it-IT" b="1" dirty="0">
                <a:latin typeface="Times"/>
                <a:ea typeface="Times New Roman"/>
                <a:cs typeface="Times New Roman"/>
              </a:rPr>
              <a:t>Fare una cosa alla volta: </a:t>
            </a:r>
            <a:r>
              <a:rPr lang="it-IT" dirty="0">
                <a:latin typeface="Times"/>
                <a:ea typeface="Times New Roman"/>
                <a:cs typeface="Times New Roman"/>
              </a:rPr>
              <a:t>mentre stai mangiando, mangia. Mentre stai camminando, cammina. Mentre ti fai un bagno, fatti un bagno. Mentre stai lavorando, lavora. Quando sei in un gruppo di persone, o nel mezzo di una conversazione, concentra la tua attenzione su ogni singolo istante che tu passi in compagnia delle altre persone. Mentre pensi, pensa. Quando sei preoccupato, sii preoccupato. Mentre stai facendo dei progetti, progetta. Mentre ricordi, ricorda. Fai qualsiasi cosa con tutta la tua attenzione.</a:t>
            </a:r>
          </a:p>
          <a:p>
            <a:endParaRPr lang="it-IT" dirty="0"/>
          </a:p>
        </p:txBody>
      </p:sp>
    </p:spTree>
    <p:extLst>
      <p:ext uri="{BB962C8B-B14F-4D97-AF65-F5344CB8AC3E}">
        <p14:creationId xmlns:p14="http://schemas.microsoft.com/office/powerpoint/2010/main" val="2268975684"/>
      </p:ext>
    </p:extLst>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pPr marL="228600" indent="-228600">
              <a:tabLst>
                <a:tab pos="228600" algn="l"/>
              </a:tabLst>
            </a:pPr>
            <a:r>
              <a:rPr lang="en-US" dirty="0">
                <a:latin typeface="Symbol"/>
                <a:ea typeface="Times New Roman"/>
                <a:cs typeface="Times New Roman"/>
              </a:rPr>
              <a:t>·	</a:t>
            </a:r>
            <a:r>
              <a:rPr lang="it-IT" dirty="0">
                <a:latin typeface="Times"/>
                <a:ea typeface="Times New Roman"/>
                <a:cs typeface="Times New Roman"/>
              </a:rPr>
              <a:t>Se altre azioni, altri pensieri o forti sensazioni ti distraggono, </a:t>
            </a:r>
            <a:r>
              <a:rPr lang="it-IT" b="1" dirty="0">
                <a:latin typeface="Times"/>
                <a:ea typeface="Times New Roman"/>
                <a:cs typeface="Times New Roman"/>
              </a:rPr>
              <a:t>LASCIA</a:t>
            </a:r>
            <a:r>
              <a:rPr lang="it-IT" dirty="0">
                <a:latin typeface="Times"/>
                <a:ea typeface="Times New Roman"/>
                <a:cs typeface="Times New Roman"/>
              </a:rPr>
              <a:t> </a:t>
            </a:r>
            <a:r>
              <a:rPr lang="it-IT" b="1" dirty="0">
                <a:latin typeface="Times"/>
                <a:ea typeface="Times New Roman"/>
                <a:cs typeface="Times New Roman"/>
              </a:rPr>
              <a:t>ANDARE QUESTE SENSAZIONI O PENSIERI SENZA TENTARE DI RESPINGERLI </a:t>
            </a:r>
            <a:r>
              <a:rPr lang="it-IT" dirty="0">
                <a:latin typeface="Times"/>
                <a:ea typeface="Times New Roman"/>
                <a:cs typeface="Times New Roman"/>
              </a:rPr>
              <a:t>e torna a ciò che stavi facendo.</a:t>
            </a:r>
          </a:p>
          <a:p>
            <a:pPr marL="228600" indent="-228600">
              <a:tabLst>
                <a:tab pos="228600" algn="l"/>
              </a:tabLst>
            </a:pPr>
            <a:r>
              <a:rPr lang="en-US" dirty="0">
                <a:latin typeface="Symbol"/>
                <a:ea typeface="Times New Roman"/>
                <a:cs typeface="Times New Roman"/>
              </a:rPr>
              <a:t>·	</a:t>
            </a:r>
            <a:r>
              <a:rPr lang="it-IT" b="1" dirty="0">
                <a:latin typeface="Times"/>
                <a:ea typeface="Times New Roman"/>
                <a:cs typeface="Times New Roman"/>
              </a:rPr>
              <a:t>Concentra la tua attenzione</a:t>
            </a:r>
            <a:r>
              <a:rPr lang="it-IT" dirty="0">
                <a:latin typeface="Times"/>
                <a:ea typeface="Times New Roman"/>
                <a:cs typeface="Times New Roman"/>
              </a:rPr>
              <a:t>: se stai facendo due cose alla volta, fermati e concentrati solo su una.</a:t>
            </a:r>
            <a:endParaRPr lang="it-IT" dirty="0"/>
          </a:p>
          <a:p>
            <a:endParaRPr lang="it-IT" dirty="0"/>
          </a:p>
        </p:txBody>
      </p:sp>
    </p:spTree>
    <p:extLst>
      <p:ext uri="{BB962C8B-B14F-4D97-AF65-F5344CB8AC3E}">
        <p14:creationId xmlns:p14="http://schemas.microsoft.com/office/powerpoint/2010/main" val="2327909579"/>
      </p:ext>
    </p:extLst>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b="1" dirty="0">
                <a:latin typeface="Times"/>
                <a:ea typeface="Times New Roman"/>
                <a:cs typeface="Times New Roman"/>
              </a:rPr>
              <a:t>AZIONE</a:t>
            </a:r>
            <a:br>
              <a:rPr lang="it-IT" dirty="0">
                <a:latin typeface="Times"/>
                <a:ea typeface="Times New Roman"/>
                <a:cs typeface="Times New Roman"/>
              </a:rPr>
            </a:br>
            <a:endParaRPr lang="it-IT" dirty="0"/>
          </a:p>
        </p:txBody>
      </p:sp>
      <p:sp>
        <p:nvSpPr>
          <p:cNvPr id="3" name="Segnaposto contenuto 2"/>
          <p:cNvSpPr>
            <a:spLocks noGrp="1"/>
          </p:cNvSpPr>
          <p:nvPr>
            <p:ph idx="1"/>
          </p:nvPr>
        </p:nvSpPr>
        <p:spPr/>
        <p:txBody>
          <a:bodyPr>
            <a:normAutofit fontScale="85000" lnSpcReduction="20000"/>
          </a:bodyPr>
          <a:lstStyle/>
          <a:p>
            <a:pPr marL="228600" indent="-228600">
              <a:tabLst>
                <a:tab pos="228600" algn="l"/>
              </a:tabLst>
            </a:pPr>
            <a:r>
              <a:rPr lang="en-US" dirty="0">
                <a:latin typeface="Symbol"/>
                <a:ea typeface="Times New Roman"/>
                <a:cs typeface="Times New Roman"/>
              </a:rPr>
              <a:t>·	</a:t>
            </a:r>
            <a:r>
              <a:rPr lang="it-IT" b="1" dirty="0">
                <a:latin typeface="Times"/>
                <a:ea typeface="Times New Roman"/>
                <a:cs typeface="Times New Roman"/>
              </a:rPr>
              <a:t>Concentrati su ciò che funziona:</a:t>
            </a:r>
            <a:r>
              <a:rPr lang="it-IT" b="1" dirty="0">
                <a:solidFill>
                  <a:srgbClr val="FF0000"/>
                </a:solidFill>
                <a:latin typeface="Times"/>
                <a:ea typeface="Times New Roman"/>
                <a:cs typeface="Times New Roman"/>
              </a:rPr>
              <a:t> </a:t>
            </a:r>
            <a:r>
              <a:rPr lang="it-IT" dirty="0">
                <a:latin typeface="Times"/>
                <a:ea typeface="Times New Roman"/>
                <a:cs typeface="Times New Roman"/>
              </a:rPr>
              <a:t>fai ciò che deve essere fatto in ogni situazione. Lascia perdere i “giusto” o “sbagliato”, “buono” o “cattivo”, “si dovrebbe” o “non si dovrebbe”.</a:t>
            </a:r>
          </a:p>
          <a:p>
            <a:pPr marL="228600" indent="-228600">
              <a:tabLst>
                <a:tab pos="228600" algn="l"/>
              </a:tabLst>
            </a:pPr>
            <a:r>
              <a:rPr lang="en-US" dirty="0">
                <a:latin typeface="Symbol"/>
                <a:ea typeface="Times New Roman"/>
                <a:cs typeface="Times New Roman"/>
              </a:rPr>
              <a:t>·	</a:t>
            </a:r>
            <a:r>
              <a:rPr lang="it-IT" b="1" dirty="0">
                <a:latin typeface="Times"/>
                <a:ea typeface="Times New Roman"/>
                <a:cs typeface="Times New Roman"/>
              </a:rPr>
              <a:t>Gioca secondo le regole: </a:t>
            </a:r>
            <a:r>
              <a:rPr lang="it-IT" dirty="0">
                <a:latin typeface="Times"/>
                <a:ea typeface="Times New Roman"/>
                <a:cs typeface="Times New Roman"/>
              </a:rPr>
              <a:t>non “tirarti la zappa sul piede”.</a:t>
            </a:r>
          </a:p>
          <a:p>
            <a:pPr marL="228600" indent="-228600">
              <a:tabLst>
                <a:tab pos="228600" algn="l"/>
              </a:tabLst>
            </a:pPr>
            <a:r>
              <a:rPr lang="en-US" dirty="0">
                <a:latin typeface="Symbol"/>
                <a:ea typeface="Times New Roman"/>
                <a:cs typeface="Times New Roman"/>
              </a:rPr>
              <a:t>·	</a:t>
            </a:r>
            <a:r>
              <a:rPr lang="it-IT" b="1" dirty="0">
                <a:latin typeface="Times"/>
                <a:ea typeface="Times New Roman"/>
                <a:cs typeface="Times New Roman"/>
              </a:rPr>
              <a:t>Comportati nel modo più adeguato</a:t>
            </a:r>
            <a:r>
              <a:rPr lang="it-IT" dirty="0">
                <a:latin typeface="Times"/>
                <a:ea typeface="Times New Roman"/>
                <a:cs typeface="Times New Roman"/>
              </a:rPr>
              <a:t> venendo incontro alle necessità della situazione in cui ti trovi; NON DELLA SITUAZIONE IN CUI VORRESTI TROVARTI; NON IN QUELLA IN CUI TI SENTIRESTI PIÙ A TUO AGIO…</a:t>
            </a:r>
          </a:p>
          <a:p>
            <a:pPr marL="228600" indent="-228600">
              <a:tabLst>
                <a:tab pos="228600" algn="l"/>
              </a:tabLst>
            </a:pPr>
            <a:r>
              <a:rPr lang="en-US" dirty="0">
                <a:latin typeface="Symbol"/>
                <a:ea typeface="Times New Roman"/>
                <a:cs typeface="Times New Roman"/>
              </a:rPr>
              <a:t>·	</a:t>
            </a:r>
            <a:r>
              <a:rPr lang="it-IT" dirty="0">
                <a:latin typeface="Times"/>
                <a:ea typeface="Times New Roman"/>
                <a:cs typeface="Times New Roman"/>
              </a:rPr>
              <a:t>In ogni situazione </a:t>
            </a:r>
            <a:r>
              <a:rPr lang="it-IT" b="1" dirty="0">
                <a:latin typeface="Times"/>
                <a:ea typeface="Times New Roman"/>
                <a:cs typeface="Times New Roman"/>
              </a:rPr>
              <a:t>tieni sottocchio i tuoi obiettivi </a:t>
            </a:r>
            <a:r>
              <a:rPr lang="it-IT" dirty="0">
                <a:latin typeface="Times"/>
                <a:ea typeface="Times New Roman"/>
                <a:cs typeface="Times New Roman"/>
              </a:rPr>
              <a:t>e fai ciò che è necessario per raggiungerli.</a:t>
            </a:r>
          </a:p>
          <a:p>
            <a:pPr marL="228600" indent="-228600">
              <a:tabLst>
                <a:tab pos="228600" algn="l"/>
              </a:tabLst>
            </a:pPr>
            <a:r>
              <a:rPr lang="en-US" dirty="0">
                <a:latin typeface="Symbol"/>
                <a:ea typeface="Times New Roman"/>
                <a:cs typeface="Times New Roman"/>
              </a:rPr>
              <a:t>·	</a:t>
            </a:r>
            <a:r>
              <a:rPr lang="it-IT" dirty="0">
                <a:latin typeface="Times"/>
                <a:ea typeface="Times New Roman"/>
                <a:cs typeface="Times New Roman"/>
              </a:rPr>
              <a:t>Lascia perdere vendette, rabbie inutili, giustificazioni che ti fanno soffrire e non servono a nulla.</a:t>
            </a:r>
          </a:p>
        </p:txBody>
      </p:sp>
    </p:spTree>
    <p:extLst>
      <p:ext uri="{BB962C8B-B14F-4D97-AF65-F5344CB8AC3E}">
        <p14:creationId xmlns:p14="http://schemas.microsoft.com/office/powerpoint/2010/main" val="507745203"/>
      </p:ext>
    </p:extLst>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b="1" dirty="0">
                <a:latin typeface="Times"/>
                <a:ea typeface="Times New Roman"/>
                <a:cs typeface="Times New Roman"/>
              </a:rPr>
              <a:t>EFFICACIA INTERPERSONALE  I</a:t>
            </a:r>
            <a:br>
              <a:rPr lang="it-IT" dirty="0">
                <a:latin typeface="Times"/>
                <a:ea typeface="Times New Roman"/>
                <a:cs typeface="Times New Roman"/>
              </a:rPr>
            </a:br>
            <a:endParaRPr lang="it-IT" dirty="0"/>
          </a:p>
        </p:txBody>
      </p:sp>
      <p:sp>
        <p:nvSpPr>
          <p:cNvPr id="3" name="Segnaposto contenuto 2"/>
          <p:cNvSpPr>
            <a:spLocks noGrp="1"/>
          </p:cNvSpPr>
          <p:nvPr>
            <p:ph idx="1"/>
          </p:nvPr>
        </p:nvSpPr>
        <p:spPr/>
        <p:txBody>
          <a:bodyPr>
            <a:normAutofit lnSpcReduction="10000"/>
          </a:bodyPr>
          <a:lstStyle/>
          <a:p>
            <a:pPr marL="0" indent="0" algn="ctr">
              <a:buNone/>
            </a:pPr>
            <a:r>
              <a:rPr lang="it-IT" sz="3600" b="1" dirty="0">
                <a:latin typeface="Times"/>
                <a:ea typeface="Times New Roman"/>
                <a:cs typeface="Times New Roman"/>
              </a:rPr>
              <a:t>Situazioni per una maggiore efficacia interpersonale</a:t>
            </a:r>
            <a:endParaRPr lang="it-IT" dirty="0">
              <a:effectLst/>
              <a:latin typeface="Times"/>
              <a:ea typeface="Times New Roman"/>
              <a:cs typeface="Times New Roman"/>
            </a:endParaRPr>
          </a:p>
          <a:p>
            <a:pPr algn="ctr"/>
            <a:r>
              <a:rPr lang="it-IT" sz="3600" b="1" dirty="0">
                <a:latin typeface="Times"/>
                <a:ea typeface="Times New Roman"/>
                <a:cs typeface="Times New Roman"/>
              </a:rPr>
              <a:t> </a:t>
            </a:r>
            <a:endParaRPr lang="it-IT" dirty="0">
              <a:effectLst/>
              <a:latin typeface="Times"/>
              <a:ea typeface="Times New Roman"/>
              <a:cs typeface="Times New Roman"/>
            </a:endParaRPr>
          </a:p>
          <a:p>
            <a:pPr algn="ctr"/>
            <a:r>
              <a:rPr lang="it-IT" b="1" dirty="0">
                <a:effectLst/>
                <a:latin typeface="Times"/>
                <a:ea typeface="Times New Roman"/>
                <a:cs typeface="Times New Roman"/>
              </a:rPr>
              <a:t>PRENDERSI CURA delle RELAZIONI </a:t>
            </a:r>
            <a:endParaRPr lang="it-IT" dirty="0">
              <a:effectLst/>
              <a:latin typeface="Times"/>
              <a:ea typeface="Times New Roman"/>
              <a:cs typeface="Times New Roman"/>
            </a:endParaRPr>
          </a:p>
          <a:p>
            <a:pPr marL="228600" indent="-228600">
              <a:tabLst>
                <a:tab pos="228600" algn="l"/>
              </a:tabLst>
            </a:pPr>
            <a:r>
              <a:rPr lang="en-US" dirty="0">
                <a:effectLst/>
                <a:latin typeface="Symbol"/>
                <a:ea typeface="Times New Roman"/>
                <a:cs typeface="Times New Roman"/>
              </a:rPr>
              <a:t>·	</a:t>
            </a:r>
            <a:r>
              <a:rPr lang="it-IT" dirty="0">
                <a:effectLst/>
                <a:latin typeface="Times"/>
                <a:ea typeface="Times New Roman"/>
                <a:cs typeface="Times New Roman"/>
              </a:rPr>
              <a:t>Non lasciare che problemi e ferite si accumulino</a:t>
            </a:r>
          </a:p>
          <a:p>
            <a:pPr marL="228600" indent="-228600">
              <a:tabLst>
                <a:tab pos="228600" algn="l"/>
              </a:tabLst>
            </a:pPr>
            <a:r>
              <a:rPr lang="en-US" dirty="0">
                <a:effectLst/>
                <a:latin typeface="Symbol"/>
                <a:ea typeface="Times New Roman"/>
                <a:cs typeface="Times New Roman"/>
              </a:rPr>
              <a:t>·	</a:t>
            </a:r>
            <a:r>
              <a:rPr lang="it-IT" dirty="0">
                <a:effectLst/>
                <a:latin typeface="Times"/>
                <a:ea typeface="Times New Roman"/>
                <a:cs typeface="Times New Roman"/>
              </a:rPr>
              <a:t>Utilizza le abilità relazionali per fare fronte ai problemi</a:t>
            </a:r>
          </a:p>
          <a:p>
            <a:pPr marL="228600" indent="-228600">
              <a:tabLst>
                <a:tab pos="228600" algn="l"/>
              </a:tabLst>
            </a:pPr>
            <a:r>
              <a:rPr lang="en-US" dirty="0">
                <a:effectLst/>
                <a:latin typeface="Symbol"/>
                <a:ea typeface="Times New Roman"/>
                <a:cs typeface="Times New Roman"/>
              </a:rPr>
              <a:t>·	</a:t>
            </a:r>
            <a:r>
              <a:rPr lang="it-IT" dirty="0">
                <a:effectLst/>
                <a:latin typeface="Times"/>
                <a:ea typeface="Times New Roman"/>
                <a:cs typeface="Times New Roman"/>
              </a:rPr>
              <a:t>Metti fine ai rapporti senza speranza</a:t>
            </a:r>
          </a:p>
          <a:p>
            <a:pPr marL="228600" indent="-228600">
              <a:tabLst>
                <a:tab pos="228600" algn="l"/>
              </a:tabLst>
            </a:pPr>
            <a:r>
              <a:rPr lang="en-US" dirty="0">
                <a:effectLst/>
                <a:latin typeface="Symbol"/>
                <a:ea typeface="Times New Roman"/>
                <a:cs typeface="Times New Roman"/>
              </a:rPr>
              <a:t>·	</a:t>
            </a:r>
            <a:r>
              <a:rPr lang="it-IT" dirty="0">
                <a:effectLst/>
                <a:latin typeface="Times"/>
                <a:ea typeface="Times New Roman"/>
                <a:cs typeface="Times New Roman"/>
              </a:rPr>
              <a:t>Risolvi i conflitti prima di venirne sommerso</a:t>
            </a:r>
            <a:br>
              <a:rPr lang="it-IT" dirty="0">
                <a:effectLst/>
                <a:latin typeface="Times"/>
                <a:ea typeface="Times New Roman"/>
                <a:cs typeface="Times New Roman"/>
              </a:rPr>
            </a:br>
            <a:endParaRPr lang="it-IT" dirty="0"/>
          </a:p>
        </p:txBody>
      </p:sp>
    </p:spTree>
    <p:extLst>
      <p:ext uri="{BB962C8B-B14F-4D97-AF65-F5344CB8AC3E}">
        <p14:creationId xmlns:p14="http://schemas.microsoft.com/office/powerpoint/2010/main" val="2694765862"/>
      </p:ext>
    </p:extLst>
  </p:cSld>
  <p:clrMapOvr>
    <a:masterClrMapping/>
  </p:clrMapOvr>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sz="3600" b="1" dirty="0">
                <a:latin typeface="Times"/>
                <a:ea typeface="Times New Roman"/>
                <a:cs typeface="Times New Roman"/>
              </a:rPr>
              <a:t>TROVARE un EQUILIBRIO tra le tue ESIGENZE E QUELLE DEGLI ALTRI</a:t>
            </a:r>
            <a:br>
              <a:rPr lang="it-IT" sz="3600" dirty="0">
                <a:latin typeface="Times"/>
                <a:ea typeface="Times New Roman"/>
                <a:cs typeface="Times New Roman"/>
              </a:rPr>
            </a:br>
            <a:endParaRPr lang="it-IT" sz="3600" dirty="0"/>
          </a:p>
        </p:txBody>
      </p:sp>
      <p:sp>
        <p:nvSpPr>
          <p:cNvPr id="3" name="Segnaposto contenuto 2"/>
          <p:cNvSpPr>
            <a:spLocks noGrp="1"/>
          </p:cNvSpPr>
          <p:nvPr>
            <p:ph idx="1"/>
          </p:nvPr>
        </p:nvSpPr>
        <p:spPr/>
        <p:txBody>
          <a:bodyPr>
            <a:normAutofit/>
          </a:bodyPr>
          <a:lstStyle/>
          <a:p>
            <a:pPr marL="228600" indent="-228600">
              <a:tabLst>
                <a:tab pos="228600" algn="l"/>
              </a:tabLst>
            </a:pPr>
            <a:r>
              <a:rPr lang="en-US" dirty="0">
                <a:latin typeface="Symbol"/>
                <a:ea typeface="Times New Roman"/>
                <a:cs typeface="Times New Roman"/>
              </a:rPr>
              <a:t>·	</a:t>
            </a:r>
            <a:r>
              <a:rPr lang="it-IT" dirty="0">
                <a:latin typeface="Times"/>
                <a:ea typeface="Times New Roman"/>
                <a:cs typeface="Times New Roman"/>
              </a:rPr>
              <a:t>Se sei sommerso dalle richieste altrui , elimina o  rinvia le richieste meno importanti</a:t>
            </a:r>
          </a:p>
          <a:p>
            <a:pPr marL="228600" indent="-228600">
              <a:tabLst>
                <a:tab pos="228600" algn="l"/>
              </a:tabLst>
            </a:pPr>
            <a:r>
              <a:rPr lang="en-US" dirty="0">
                <a:latin typeface="Symbol"/>
                <a:ea typeface="Times New Roman"/>
                <a:cs typeface="Times New Roman"/>
              </a:rPr>
              <a:t>·	</a:t>
            </a:r>
            <a:r>
              <a:rPr lang="it-IT" dirty="0">
                <a:latin typeface="Times"/>
                <a:ea typeface="Times New Roman"/>
                <a:cs typeface="Times New Roman"/>
              </a:rPr>
              <a:t>Chiedi aiuto agli altri; Dì “no” se necessario</a:t>
            </a:r>
          </a:p>
          <a:p>
            <a:pPr marL="228600" indent="-228600">
              <a:tabLst>
                <a:tab pos="228600" algn="l"/>
              </a:tabLst>
            </a:pPr>
            <a:r>
              <a:rPr lang="en-US" dirty="0">
                <a:latin typeface="Symbol"/>
                <a:ea typeface="Times New Roman"/>
                <a:cs typeface="Times New Roman"/>
              </a:rPr>
              <a:t>·	</a:t>
            </a:r>
            <a:r>
              <a:rPr lang="it-IT" dirty="0">
                <a:latin typeface="Times"/>
                <a:ea typeface="Times New Roman"/>
                <a:cs typeface="Times New Roman"/>
              </a:rPr>
              <a:t>Se non hai molto da fare, cerca di crearti delle attività, interessi, ecc.; offriti di poter far qualcosa.</a:t>
            </a:r>
          </a:p>
          <a:p>
            <a:pPr marL="0" indent="0">
              <a:buNone/>
            </a:pPr>
            <a:endParaRPr lang="it-IT" dirty="0">
              <a:latin typeface="Times"/>
              <a:ea typeface="Times New Roman"/>
              <a:cs typeface="Times New Roman"/>
            </a:endParaRPr>
          </a:p>
        </p:txBody>
      </p:sp>
    </p:spTree>
    <p:extLst>
      <p:ext uri="{BB962C8B-B14F-4D97-AF65-F5344CB8AC3E}">
        <p14:creationId xmlns:p14="http://schemas.microsoft.com/office/powerpoint/2010/main" val="3548492705"/>
      </p:ext>
    </p:extLst>
  </p:cSld>
  <p:clrMapOvr>
    <a:masterClrMapping/>
  </p:clrMapOvr>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b="1" dirty="0">
                <a:latin typeface="Times"/>
                <a:ea typeface="Times New Roman"/>
                <a:cs typeface="Times New Roman"/>
              </a:rPr>
              <a:t>BILANCIARE i DESIDERI con i DOVERI</a:t>
            </a:r>
            <a:br>
              <a:rPr lang="it-IT" dirty="0">
                <a:latin typeface="Times"/>
                <a:ea typeface="Times New Roman"/>
                <a:cs typeface="Times New Roman"/>
              </a:rPr>
            </a:br>
            <a:endParaRPr lang="it-IT" dirty="0"/>
          </a:p>
        </p:txBody>
      </p:sp>
      <p:sp>
        <p:nvSpPr>
          <p:cNvPr id="3" name="Segnaposto contenuto 2"/>
          <p:cNvSpPr>
            <a:spLocks noGrp="1"/>
          </p:cNvSpPr>
          <p:nvPr>
            <p:ph idx="1"/>
          </p:nvPr>
        </p:nvSpPr>
        <p:spPr/>
        <p:txBody>
          <a:bodyPr>
            <a:normAutofit/>
          </a:bodyPr>
          <a:lstStyle/>
          <a:p>
            <a:pPr marL="228600" indent="-228600">
              <a:tabLst>
                <a:tab pos="228600" algn="l"/>
              </a:tabLst>
            </a:pPr>
            <a:r>
              <a:rPr lang="en-US" dirty="0">
                <a:latin typeface="Symbol"/>
                <a:ea typeface="Times New Roman"/>
                <a:cs typeface="Times New Roman"/>
              </a:rPr>
              <a:t>·	</a:t>
            </a:r>
            <a:r>
              <a:rPr lang="it-IT" dirty="0">
                <a:latin typeface="Times"/>
                <a:ea typeface="Times New Roman"/>
                <a:cs typeface="Times New Roman"/>
              </a:rPr>
              <a:t>Osserva ciò che fai perché ti diverte o perché lo </a:t>
            </a:r>
            <a:r>
              <a:rPr lang="it-IT" i="1" dirty="0">
                <a:latin typeface="Times"/>
                <a:ea typeface="Times New Roman"/>
                <a:cs typeface="Times New Roman"/>
              </a:rPr>
              <a:t>vuoi</a:t>
            </a:r>
            <a:r>
              <a:rPr lang="it-IT" dirty="0">
                <a:latin typeface="Times"/>
                <a:ea typeface="Times New Roman"/>
                <a:cs typeface="Times New Roman"/>
              </a:rPr>
              <a:t> fare; e osserva ciò che fai perché deve essere fatto e tu lo </a:t>
            </a:r>
            <a:r>
              <a:rPr lang="it-IT" i="1" dirty="0">
                <a:latin typeface="Times"/>
                <a:ea typeface="Times New Roman"/>
                <a:cs typeface="Times New Roman"/>
              </a:rPr>
              <a:t>devi</a:t>
            </a:r>
            <a:r>
              <a:rPr lang="it-IT" dirty="0">
                <a:latin typeface="Times"/>
                <a:ea typeface="Times New Roman"/>
                <a:cs typeface="Times New Roman"/>
              </a:rPr>
              <a:t> fare. Cerca di equilibrare piaceri e doveri anche se ciò può portarti a:</a:t>
            </a:r>
          </a:p>
          <a:p>
            <a:pPr marL="228600" indent="-228600">
              <a:tabLst>
                <a:tab pos="457200" algn="l"/>
              </a:tabLst>
            </a:pPr>
            <a:r>
              <a:rPr lang="en-US" dirty="0">
                <a:latin typeface="Symbol"/>
                <a:ea typeface="Times New Roman"/>
                <a:cs typeface="Times New Roman"/>
              </a:rPr>
              <a:t>·	</a:t>
            </a:r>
            <a:r>
              <a:rPr lang="en-US" dirty="0" err="1">
                <a:latin typeface="Times"/>
                <a:ea typeface="Times New Roman"/>
                <a:cs typeface="Times New Roman"/>
              </a:rPr>
              <a:t>esprimere</a:t>
            </a:r>
            <a:r>
              <a:rPr lang="en-US" dirty="0">
                <a:latin typeface="Times"/>
                <a:ea typeface="Times New Roman"/>
                <a:cs typeface="Times New Roman"/>
              </a:rPr>
              <a:t> le </a:t>
            </a:r>
            <a:r>
              <a:rPr lang="en-US" dirty="0" err="1">
                <a:latin typeface="Times"/>
                <a:ea typeface="Times New Roman"/>
                <a:cs typeface="Times New Roman"/>
              </a:rPr>
              <a:t>tue</a:t>
            </a:r>
            <a:r>
              <a:rPr lang="en-US" dirty="0">
                <a:latin typeface="Times"/>
                <a:ea typeface="Times New Roman"/>
                <a:cs typeface="Times New Roman"/>
              </a:rPr>
              <a:t> </a:t>
            </a:r>
            <a:r>
              <a:rPr lang="en-US" dirty="0" err="1">
                <a:latin typeface="Times"/>
                <a:ea typeface="Times New Roman"/>
                <a:cs typeface="Times New Roman"/>
              </a:rPr>
              <a:t>esigenze</a:t>
            </a:r>
            <a:r>
              <a:rPr lang="en-US" dirty="0">
                <a:latin typeface="Times"/>
                <a:ea typeface="Times New Roman"/>
                <a:cs typeface="Times New Roman"/>
              </a:rPr>
              <a:t> e le </a:t>
            </a:r>
            <a:r>
              <a:rPr lang="en-US" dirty="0" err="1">
                <a:latin typeface="Times"/>
                <a:ea typeface="Times New Roman"/>
                <a:cs typeface="Times New Roman"/>
              </a:rPr>
              <a:t>tue</a:t>
            </a:r>
            <a:r>
              <a:rPr lang="en-US" dirty="0">
                <a:latin typeface="Times"/>
                <a:ea typeface="Times New Roman"/>
                <a:cs typeface="Times New Roman"/>
              </a:rPr>
              <a:t> </a:t>
            </a:r>
            <a:r>
              <a:rPr lang="en-US" dirty="0" err="1">
                <a:latin typeface="Times"/>
                <a:ea typeface="Times New Roman"/>
                <a:cs typeface="Times New Roman"/>
              </a:rPr>
              <a:t>opinioni</a:t>
            </a:r>
            <a:r>
              <a:rPr lang="en-US" dirty="0">
                <a:latin typeface="Times"/>
                <a:ea typeface="Times New Roman"/>
                <a:cs typeface="Times New Roman"/>
              </a:rPr>
              <a:t> </a:t>
            </a:r>
            <a:r>
              <a:rPr lang="it-IT" dirty="0">
                <a:latin typeface="Times"/>
                <a:ea typeface="Times New Roman"/>
                <a:cs typeface="Times New Roman"/>
              </a:rPr>
              <a:t>in modo tale che vengano prese seriamente;</a:t>
            </a:r>
          </a:p>
          <a:p>
            <a:pPr marL="228600" indent="-228600">
              <a:tabLst>
                <a:tab pos="457200" algn="l"/>
              </a:tabLst>
            </a:pPr>
            <a:r>
              <a:rPr lang="en-US" dirty="0">
                <a:latin typeface="Symbol"/>
                <a:ea typeface="Times New Roman"/>
                <a:cs typeface="Times New Roman"/>
              </a:rPr>
              <a:t>·	</a:t>
            </a:r>
            <a:r>
              <a:rPr lang="it-IT" dirty="0">
                <a:latin typeface="Times"/>
                <a:ea typeface="Times New Roman"/>
                <a:cs typeface="Times New Roman"/>
              </a:rPr>
              <a:t>chiedere agli altri di svolgere dei compiti;</a:t>
            </a:r>
          </a:p>
          <a:p>
            <a:pPr marL="228600" indent="-228600">
              <a:tabLst>
                <a:tab pos="457200" algn="l"/>
              </a:tabLst>
            </a:pPr>
            <a:r>
              <a:rPr lang="en-US" dirty="0">
                <a:latin typeface="Symbol"/>
                <a:ea typeface="Times New Roman"/>
                <a:cs typeface="Times New Roman"/>
              </a:rPr>
              <a:t>·	</a:t>
            </a:r>
            <a:r>
              <a:rPr lang="it-IT" dirty="0">
                <a:latin typeface="Times"/>
                <a:ea typeface="Times New Roman"/>
                <a:cs typeface="Times New Roman"/>
              </a:rPr>
              <a:t>dire “no” quando è necessario; </a:t>
            </a:r>
          </a:p>
          <a:p>
            <a:endParaRPr lang="it-IT" dirty="0"/>
          </a:p>
        </p:txBody>
      </p:sp>
    </p:spTree>
    <p:extLst>
      <p:ext uri="{BB962C8B-B14F-4D97-AF65-F5344CB8AC3E}">
        <p14:creationId xmlns:p14="http://schemas.microsoft.com/office/powerpoint/2010/main" val="1757135965"/>
      </p:ext>
    </p:extLst>
  </p:cSld>
  <p:clrMapOvr>
    <a:masterClrMapping/>
  </p:clrMapOvr>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b="1" dirty="0">
                <a:latin typeface="Times"/>
                <a:ea typeface="Times New Roman"/>
                <a:cs typeface="Times New Roman"/>
              </a:rPr>
              <a:t>ACCRESCERE PADRONANZA e AUTOSTIMA</a:t>
            </a:r>
            <a:br>
              <a:rPr lang="it-IT" dirty="0">
                <a:latin typeface="Times"/>
                <a:ea typeface="Times New Roman"/>
                <a:cs typeface="Times New Roman"/>
              </a:rPr>
            </a:br>
            <a:endParaRPr lang="it-IT" dirty="0"/>
          </a:p>
        </p:txBody>
      </p:sp>
      <p:sp>
        <p:nvSpPr>
          <p:cNvPr id="3" name="Segnaposto contenuto 2"/>
          <p:cNvSpPr>
            <a:spLocks noGrp="1"/>
          </p:cNvSpPr>
          <p:nvPr>
            <p:ph idx="1"/>
          </p:nvPr>
        </p:nvSpPr>
        <p:spPr/>
        <p:txBody>
          <a:bodyPr/>
          <a:lstStyle/>
          <a:p>
            <a:pPr marL="228600" indent="-228600">
              <a:tabLst>
                <a:tab pos="228600" algn="l"/>
              </a:tabLst>
            </a:pPr>
            <a:r>
              <a:rPr lang="en-US" dirty="0">
                <a:latin typeface="Symbol"/>
                <a:ea typeface="Times New Roman"/>
                <a:cs typeface="Times New Roman"/>
              </a:rPr>
              <a:t>·	</a:t>
            </a:r>
            <a:r>
              <a:rPr lang="it-IT" dirty="0">
                <a:latin typeface="Times"/>
                <a:ea typeface="Times New Roman"/>
                <a:cs typeface="Times New Roman"/>
              </a:rPr>
              <a:t>Interagisci in modo da sentirti competente ed efficace e non impotente ed eccessivamente dipendente</a:t>
            </a:r>
          </a:p>
          <a:p>
            <a:pPr marL="228600" indent="-228600">
              <a:tabLst>
                <a:tab pos="228600" algn="l"/>
              </a:tabLst>
            </a:pPr>
            <a:r>
              <a:rPr lang="en-US" dirty="0">
                <a:latin typeface="Symbol"/>
                <a:ea typeface="Times New Roman"/>
                <a:cs typeface="Times New Roman"/>
              </a:rPr>
              <a:t>·	</a:t>
            </a:r>
            <a:r>
              <a:rPr lang="it-IT" dirty="0">
                <a:latin typeface="Times"/>
                <a:ea typeface="Times New Roman"/>
                <a:cs typeface="Times New Roman"/>
              </a:rPr>
              <a:t>Difendi te stesso, le tue convinzioni ed opinioni; dai retta alla tua mente “saggia”</a:t>
            </a:r>
          </a:p>
          <a:p>
            <a:endParaRPr lang="it-IT" dirty="0"/>
          </a:p>
        </p:txBody>
      </p:sp>
    </p:spTree>
    <p:extLst>
      <p:ext uri="{BB962C8B-B14F-4D97-AF65-F5344CB8AC3E}">
        <p14:creationId xmlns:p14="http://schemas.microsoft.com/office/powerpoint/2010/main" val="279680282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Lo stile cognitivo : IMPULSIVITA’</a:t>
            </a:r>
          </a:p>
        </p:txBody>
      </p:sp>
      <p:sp>
        <p:nvSpPr>
          <p:cNvPr id="3" name="Segnaposto contenuto 2"/>
          <p:cNvSpPr>
            <a:spLocks noGrp="1"/>
          </p:cNvSpPr>
          <p:nvPr>
            <p:ph idx="1"/>
          </p:nvPr>
        </p:nvSpPr>
        <p:spPr/>
        <p:txBody>
          <a:bodyPr>
            <a:normAutofit/>
          </a:bodyPr>
          <a:lstStyle/>
          <a:p>
            <a:pPr hangingPunct="0"/>
            <a:r>
              <a:rPr lang="it-IT" dirty="0"/>
              <a:t> anche i loro pensieri si spostano da un estremo all’altro: “mi piacciono le persone. No non mi piacciono”; “avere degli obiettivi è positivo. No non è vero”; “devo sistemare la mia vita. No, non posso, sono senza speranza”. Il processo di formazione dell’identità viene complicato dal loro atteggiamento inflessibile e impulsivo, il quale si riflette nella loro incertezza riguardo l’immagine di sé, gli obiettivi, i valori e le scelte lavorative. </a:t>
            </a:r>
          </a:p>
          <a:p>
            <a:endParaRPr lang="it-IT" dirty="0"/>
          </a:p>
          <a:p>
            <a:endParaRPr lang="it-IT" dirty="0"/>
          </a:p>
        </p:txBody>
      </p:sp>
    </p:spTree>
    <p:extLst>
      <p:ext uri="{BB962C8B-B14F-4D97-AF65-F5344CB8AC3E}">
        <p14:creationId xmlns:p14="http://schemas.microsoft.com/office/powerpoint/2010/main" val="2877559462"/>
      </p:ext>
    </p:extLst>
  </p:cSld>
  <p:clrMapOvr>
    <a:masterClrMapping/>
  </p:clrMapOvr>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sz="4000" b="1" dirty="0">
                <a:latin typeface="Times"/>
                <a:ea typeface="Times New Roman"/>
                <a:cs typeface="Times New Roman"/>
              </a:rPr>
              <a:t>EFFICACIA INTERPERSONALE  </a:t>
            </a:r>
            <a:r>
              <a:rPr lang="it-IT" sz="4000" b="1" dirty="0" err="1">
                <a:latin typeface="Times"/>
                <a:ea typeface="Times New Roman"/>
                <a:cs typeface="Times New Roman"/>
              </a:rPr>
              <a:t>IIScopi</a:t>
            </a:r>
            <a:r>
              <a:rPr lang="it-IT" sz="4000" b="1" dirty="0">
                <a:latin typeface="Times"/>
                <a:ea typeface="Times New Roman"/>
                <a:cs typeface="Times New Roman"/>
              </a:rPr>
              <a:t> dell’efficacia interpersonale</a:t>
            </a:r>
            <a:br>
              <a:rPr lang="it-IT" sz="4000" dirty="0">
                <a:latin typeface="Times"/>
                <a:ea typeface="Times New Roman"/>
                <a:cs typeface="Times New Roman"/>
              </a:rPr>
            </a:br>
            <a:br>
              <a:rPr lang="it-IT" dirty="0">
                <a:latin typeface="Times"/>
                <a:ea typeface="Times New Roman"/>
                <a:cs typeface="Times New Roman"/>
              </a:rPr>
            </a:br>
            <a:endParaRPr lang="it-IT" dirty="0"/>
          </a:p>
        </p:txBody>
      </p:sp>
      <p:sp>
        <p:nvSpPr>
          <p:cNvPr id="3" name="Segnaposto contenuto 2"/>
          <p:cNvSpPr>
            <a:spLocks noGrp="1"/>
          </p:cNvSpPr>
          <p:nvPr>
            <p:ph idx="1"/>
          </p:nvPr>
        </p:nvSpPr>
        <p:spPr/>
        <p:txBody>
          <a:bodyPr>
            <a:normAutofit fontScale="92500" lnSpcReduction="20000"/>
          </a:bodyPr>
          <a:lstStyle/>
          <a:p>
            <a:pPr marL="0" indent="0" algn="ctr">
              <a:buNone/>
            </a:pPr>
            <a:r>
              <a:rPr lang="it-IT" b="1" dirty="0">
                <a:effectLst/>
                <a:latin typeface="Times"/>
                <a:ea typeface="Times New Roman"/>
                <a:cs typeface="Times New Roman"/>
              </a:rPr>
              <a:t>EFFICACIA degli OBIETTIVI</a:t>
            </a:r>
            <a:endParaRPr lang="it-IT" dirty="0">
              <a:effectLst/>
              <a:latin typeface="Times"/>
              <a:ea typeface="Times New Roman"/>
              <a:cs typeface="Times New Roman"/>
            </a:endParaRPr>
          </a:p>
          <a:p>
            <a:pPr algn="ctr"/>
            <a:r>
              <a:rPr lang="it-IT" b="1" dirty="0">
                <a:effectLst/>
                <a:latin typeface="Times"/>
                <a:ea typeface="Times New Roman"/>
                <a:cs typeface="Times New Roman"/>
              </a:rPr>
              <a:t>Raggiungi i tuoi obiettivi e scopi</a:t>
            </a:r>
            <a:endParaRPr lang="it-IT" dirty="0">
              <a:effectLst/>
              <a:latin typeface="Times"/>
              <a:ea typeface="Times New Roman"/>
              <a:cs typeface="Times New Roman"/>
            </a:endParaRPr>
          </a:p>
          <a:p>
            <a:pPr algn="ctr"/>
            <a:r>
              <a:rPr lang="it-IT" b="1" dirty="0">
                <a:effectLst/>
                <a:latin typeface="Times"/>
                <a:ea typeface="Times New Roman"/>
                <a:cs typeface="Times New Roman"/>
              </a:rPr>
              <a:t> </a:t>
            </a:r>
            <a:endParaRPr lang="it-IT" dirty="0">
              <a:effectLst/>
              <a:latin typeface="Times"/>
              <a:ea typeface="Times New Roman"/>
              <a:cs typeface="Times New Roman"/>
            </a:endParaRPr>
          </a:p>
          <a:p>
            <a:pPr marL="228600" indent="-228600">
              <a:tabLst>
                <a:tab pos="228600" algn="l"/>
              </a:tabLst>
            </a:pPr>
            <a:r>
              <a:rPr lang="en-US" dirty="0">
                <a:effectLst/>
                <a:latin typeface="Symbol"/>
                <a:ea typeface="Times New Roman"/>
                <a:cs typeface="Times New Roman"/>
              </a:rPr>
              <a:t>·	</a:t>
            </a:r>
            <a:r>
              <a:rPr lang="it-IT" dirty="0">
                <a:effectLst/>
                <a:latin typeface="Times"/>
                <a:ea typeface="Times New Roman"/>
                <a:cs typeface="Times New Roman"/>
              </a:rPr>
              <a:t>Ottenendo i tuoi diritti legittimi</a:t>
            </a:r>
          </a:p>
          <a:p>
            <a:pPr marL="228600" indent="-228600">
              <a:tabLst>
                <a:tab pos="228600" algn="l"/>
              </a:tabLst>
            </a:pPr>
            <a:r>
              <a:rPr lang="en-US" dirty="0">
                <a:effectLst/>
                <a:latin typeface="Symbol"/>
                <a:ea typeface="Times New Roman"/>
                <a:cs typeface="Times New Roman"/>
              </a:rPr>
              <a:t>·	</a:t>
            </a:r>
            <a:r>
              <a:rPr lang="it-IT" dirty="0">
                <a:effectLst/>
                <a:latin typeface="Times"/>
                <a:ea typeface="Times New Roman"/>
                <a:cs typeface="Times New Roman"/>
              </a:rPr>
              <a:t>Facendo in modo che anche gli altri prendano le proprie responsabilità </a:t>
            </a:r>
          </a:p>
          <a:p>
            <a:pPr marL="228600" indent="-228600">
              <a:tabLst>
                <a:tab pos="228600" algn="l"/>
              </a:tabLst>
            </a:pPr>
            <a:r>
              <a:rPr lang="en-US" dirty="0">
                <a:effectLst/>
                <a:latin typeface="Symbol"/>
                <a:ea typeface="Times New Roman"/>
                <a:cs typeface="Times New Roman"/>
              </a:rPr>
              <a:t>·	</a:t>
            </a:r>
            <a:r>
              <a:rPr lang="it-IT" dirty="0">
                <a:effectLst/>
                <a:latin typeface="Times"/>
                <a:ea typeface="Times New Roman"/>
                <a:cs typeface="Times New Roman"/>
              </a:rPr>
              <a:t>Rifiutando richieste indesiderate e irragionevoli</a:t>
            </a:r>
          </a:p>
          <a:p>
            <a:pPr marL="228600" indent="-228600">
              <a:tabLst>
                <a:tab pos="228600" algn="l"/>
              </a:tabLst>
            </a:pPr>
            <a:r>
              <a:rPr lang="en-US" dirty="0">
                <a:effectLst/>
                <a:latin typeface="Symbol"/>
                <a:ea typeface="Times New Roman"/>
                <a:cs typeface="Times New Roman"/>
              </a:rPr>
              <a:t>·	</a:t>
            </a:r>
            <a:r>
              <a:rPr lang="it-IT" dirty="0">
                <a:effectLst/>
                <a:latin typeface="Times"/>
                <a:ea typeface="Times New Roman"/>
                <a:cs typeface="Times New Roman"/>
              </a:rPr>
              <a:t>Risolvendo i conflitti interpersonali</a:t>
            </a:r>
          </a:p>
          <a:p>
            <a:pPr marL="228600" indent="-228600">
              <a:tabLst>
                <a:tab pos="228600" algn="l"/>
              </a:tabLst>
            </a:pPr>
            <a:r>
              <a:rPr lang="en-US" dirty="0">
                <a:effectLst/>
                <a:latin typeface="Symbol"/>
                <a:ea typeface="Times New Roman"/>
                <a:cs typeface="Times New Roman"/>
              </a:rPr>
              <a:t>·	</a:t>
            </a:r>
            <a:r>
              <a:rPr lang="it-IT" dirty="0">
                <a:effectLst/>
                <a:latin typeface="Times"/>
                <a:ea typeface="Times New Roman"/>
                <a:cs typeface="Times New Roman"/>
              </a:rPr>
              <a:t>Facendo in modo che le tue opinioni e punti di vista vengano presi seriamente</a:t>
            </a:r>
          </a:p>
        </p:txBody>
      </p:sp>
    </p:spTree>
    <p:extLst>
      <p:ext uri="{BB962C8B-B14F-4D97-AF65-F5344CB8AC3E}">
        <p14:creationId xmlns:p14="http://schemas.microsoft.com/office/powerpoint/2010/main" val="2692393562"/>
      </p:ext>
    </p:extLst>
  </p:cSld>
  <p:clrMapOvr>
    <a:masterClrMapping/>
  </p:clrMapOvr>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pPr algn="ctr"/>
            <a:r>
              <a:rPr lang="it-IT" i="1" dirty="0">
                <a:latin typeface="Times"/>
                <a:ea typeface="Times New Roman"/>
                <a:cs typeface="Times New Roman"/>
              </a:rPr>
              <a:t>DOMANDE</a:t>
            </a:r>
            <a:endParaRPr lang="it-IT" dirty="0">
              <a:latin typeface="Times"/>
              <a:ea typeface="Times New Roman"/>
              <a:cs typeface="Times New Roman"/>
            </a:endParaRPr>
          </a:p>
          <a:p>
            <a:pPr marL="228600" indent="-228600">
              <a:tabLst>
                <a:tab pos="228600" algn="l"/>
              </a:tabLst>
            </a:pPr>
            <a:r>
              <a:rPr lang="en-US" i="1" dirty="0">
                <a:latin typeface="Times"/>
                <a:ea typeface="Times New Roman"/>
                <a:cs typeface="Times New Roman"/>
              </a:rPr>
              <a:t>1.	</a:t>
            </a:r>
            <a:r>
              <a:rPr lang="it-IT" i="1" dirty="0">
                <a:latin typeface="Times"/>
                <a:ea typeface="Times New Roman"/>
                <a:cs typeface="Times New Roman"/>
              </a:rPr>
              <a:t>Quali specifici risultati o cambiamenti voglio da questa interazione?</a:t>
            </a:r>
            <a:endParaRPr lang="it-IT" dirty="0">
              <a:latin typeface="Times"/>
              <a:ea typeface="Times New Roman"/>
              <a:cs typeface="Times New Roman"/>
            </a:endParaRPr>
          </a:p>
          <a:p>
            <a:pPr marL="228600" indent="-228600">
              <a:tabLst>
                <a:tab pos="228600" algn="l"/>
              </a:tabLst>
            </a:pPr>
            <a:r>
              <a:rPr lang="en-US" i="1" dirty="0">
                <a:latin typeface="Times"/>
                <a:ea typeface="Times New Roman"/>
                <a:cs typeface="Times New Roman"/>
              </a:rPr>
              <a:t>2.	</a:t>
            </a:r>
            <a:r>
              <a:rPr lang="it-IT" i="1" dirty="0">
                <a:latin typeface="Times"/>
                <a:ea typeface="Times New Roman"/>
                <a:cs typeface="Times New Roman"/>
              </a:rPr>
              <a:t>Cosa devo fare per ottenere dei risultati? Cosa può funzionare?</a:t>
            </a:r>
            <a:endParaRPr lang="it-IT" dirty="0">
              <a:latin typeface="Times"/>
              <a:ea typeface="Times New Roman"/>
              <a:cs typeface="Times New Roman"/>
            </a:endParaRPr>
          </a:p>
          <a:p>
            <a:endParaRPr lang="it-IT" dirty="0"/>
          </a:p>
        </p:txBody>
      </p:sp>
    </p:spTree>
    <p:extLst>
      <p:ext uri="{BB962C8B-B14F-4D97-AF65-F5344CB8AC3E}">
        <p14:creationId xmlns:p14="http://schemas.microsoft.com/office/powerpoint/2010/main" val="1580023352"/>
      </p:ext>
    </p:extLst>
  </p:cSld>
  <p:clrMapOvr>
    <a:masterClrMapping/>
  </p:clrMapOvr>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b="1" dirty="0">
                <a:latin typeface="Times"/>
                <a:ea typeface="Times New Roman"/>
                <a:cs typeface="Times New Roman"/>
              </a:rPr>
              <a:t>EFFFICACIA della RELAZIONE</a:t>
            </a:r>
            <a:br>
              <a:rPr lang="it-IT" dirty="0">
                <a:latin typeface="Times"/>
                <a:ea typeface="Times New Roman"/>
                <a:cs typeface="Times New Roman"/>
              </a:rPr>
            </a:br>
            <a:r>
              <a:rPr lang="it-IT" b="1" dirty="0">
                <a:latin typeface="Times"/>
                <a:ea typeface="Times New Roman"/>
                <a:cs typeface="Times New Roman"/>
              </a:rPr>
              <a:t>Crea o mantieni dei buoni rapporti</a:t>
            </a:r>
            <a:br>
              <a:rPr lang="it-IT" dirty="0">
                <a:latin typeface="Times"/>
                <a:ea typeface="Times New Roman"/>
                <a:cs typeface="Times New Roman"/>
              </a:rPr>
            </a:br>
            <a:endParaRPr lang="it-IT" dirty="0"/>
          </a:p>
        </p:txBody>
      </p:sp>
      <p:sp>
        <p:nvSpPr>
          <p:cNvPr id="3" name="Segnaposto contenuto 2"/>
          <p:cNvSpPr>
            <a:spLocks noGrp="1"/>
          </p:cNvSpPr>
          <p:nvPr>
            <p:ph idx="1"/>
          </p:nvPr>
        </p:nvSpPr>
        <p:spPr/>
        <p:txBody>
          <a:bodyPr>
            <a:normAutofit fontScale="77500" lnSpcReduction="20000"/>
          </a:bodyPr>
          <a:lstStyle/>
          <a:p>
            <a:pPr algn="ctr"/>
            <a:endParaRPr lang="it-IT" dirty="0">
              <a:latin typeface="Times"/>
              <a:ea typeface="Times New Roman"/>
              <a:cs typeface="Times New Roman"/>
            </a:endParaRPr>
          </a:p>
          <a:p>
            <a:pPr algn="ctr"/>
            <a:r>
              <a:rPr lang="it-IT" b="1" dirty="0">
                <a:latin typeface="Times"/>
                <a:ea typeface="Times New Roman"/>
                <a:cs typeface="Times New Roman"/>
              </a:rPr>
              <a:t> </a:t>
            </a:r>
            <a:r>
              <a:rPr lang="it-IT" dirty="0">
                <a:latin typeface="Times"/>
                <a:ea typeface="Times New Roman"/>
                <a:cs typeface="Times New Roman"/>
              </a:rPr>
              <a:t>Comportandoti in modo che le altre persone continuino a volerti bene e a rispettarti</a:t>
            </a:r>
          </a:p>
          <a:p>
            <a:pPr marL="228600" indent="-228600">
              <a:tabLst>
                <a:tab pos="228600" algn="l"/>
              </a:tabLst>
            </a:pPr>
            <a:r>
              <a:rPr lang="en-US" dirty="0">
                <a:latin typeface="Symbol"/>
                <a:ea typeface="Times New Roman"/>
                <a:cs typeface="Times New Roman"/>
              </a:rPr>
              <a:t>·	</a:t>
            </a:r>
            <a:r>
              <a:rPr lang="it-IT" dirty="0">
                <a:latin typeface="Times"/>
                <a:ea typeface="Times New Roman"/>
                <a:cs typeface="Times New Roman"/>
              </a:rPr>
              <a:t>Bilanciando il raggiungimento degli scopi più immediati con i vantaggi di una relazione a lungo termine</a:t>
            </a:r>
          </a:p>
          <a:p>
            <a:r>
              <a:rPr lang="it-IT" b="1" dirty="0">
                <a:latin typeface="Times"/>
                <a:ea typeface="Times New Roman"/>
                <a:cs typeface="Times New Roman"/>
              </a:rPr>
              <a:t> </a:t>
            </a:r>
            <a:endParaRPr lang="it-IT" dirty="0">
              <a:latin typeface="Times"/>
              <a:ea typeface="Times New Roman"/>
              <a:cs typeface="Times New Roman"/>
            </a:endParaRPr>
          </a:p>
          <a:p>
            <a:pPr algn="ctr"/>
            <a:r>
              <a:rPr lang="it-IT" i="1" dirty="0">
                <a:latin typeface="Times"/>
                <a:ea typeface="Times New Roman"/>
                <a:cs typeface="Times New Roman"/>
              </a:rPr>
              <a:t>DOMANDE</a:t>
            </a:r>
            <a:endParaRPr lang="it-IT" dirty="0">
              <a:latin typeface="Times"/>
              <a:ea typeface="Times New Roman"/>
              <a:cs typeface="Times New Roman"/>
            </a:endParaRPr>
          </a:p>
          <a:p>
            <a:pPr marL="228600" indent="-228600">
              <a:tabLst>
                <a:tab pos="228600" algn="l"/>
              </a:tabLst>
            </a:pPr>
            <a:r>
              <a:rPr lang="en-US" i="1" dirty="0">
                <a:latin typeface="Times"/>
                <a:ea typeface="Times New Roman"/>
                <a:cs typeface="Times New Roman"/>
              </a:rPr>
              <a:t>1.	</a:t>
            </a:r>
            <a:r>
              <a:rPr lang="it-IT" i="1" dirty="0">
                <a:latin typeface="Times"/>
                <a:ea typeface="Times New Roman"/>
                <a:cs typeface="Times New Roman"/>
              </a:rPr>
              <a:t>Cosa voglio che pensino di me le altre persone una volta che l’interazione </a:t>
            </a:r>
            <a:r>
              <a:rPr lang="it-IT" i="1" dirty="0" err="1">
                <a:latin typeface="Times"/>
                <a:ea typeface="Times New Roman"/>
                <a:cs typeface="Times New Roman"/>
              </a:rPr>
              <a:t>é</a:t>
            </a:r>
            <a:r>
              <a:rPr lang="it-IT" i="1" dirty="0">
                <a:latin typeface="Times"/>
                <a:ea typeface="Times New Roman"/>
                <a:cs typeface="Times New Roman"/>
              </a:rPr>
              <a:t> finita?</a:t>
            </a:r>
            <a:endParaRPr lang="it-IT" dirty="0">
              <a:latin typeface="Times"/>
              <a:ea typeface="Times New Roman"/>
              <a:cs typeface="Times New Roman"/>
            </a:endParaRPr>
          </a:p>
          <a:p>
            <a:pPr marL="228600" indent="-228600">
              <a:tabLst>
                <a:tab pos="228600" algn="l"/>
              </a:tabLst>
            </a:pPr>
            <a:r>
              <a:rPr lang="en-US" i="1" dirty="0">
                <a:latin typeface="Times"/>
                <a:ea typeface="Times New Roman"/>
                <a:cs typeface="Times New Roman"/>
              </a:rPr>
              <a:t>2.	</a:t>
            </a:r>
            <a:r>
              <a:rPr lang="it-IT" i="1" dirty="0">
                <a:latin typeface="Times"/>
                <a:ea typeface="Times New Roman"/>
                <a:cs typeface="Times New Roman"/>
              </a:rPr>
              <a:t>Cosa devo fare per creare (o mantenere) questo rapporto?</a:t>
            </a:r>
            <a:endParaRPr lang="it-IT" dirty="0">
              <a:latin typeface="Times"/>
              <a:ea typeface="Times New Roman"/>
              <a:cs typeface="Times New Roman"/>
            </a:endParaRPr>
          </a:p>
          <a:p>
            <a:pPr marL="0" indent="0">
              <a:buNone/>
            </a:pPr>
            <a:br>
              <a:rPr lang="it-IT" sz="3600" b="1" dirty="0">
                <a:latin typeface="Times"/>
                <a:ea typeface="Times New Roman"/>
                <a:cs typeface="Times New Roman"/>
              </a:rPr>
            </a:br>
            <a:endParaRPr lang="it-IT" dirty="0"/>
          </a:p>
          <a:p>
            <a:endParaRPr lang="it-IT" dirty="0"/>
          </a:p>
        </p:txBody>
      </p:sp>
    </p:spTree>
    <p:extLst>
      <p:ext uri="{BB962C8B-B14F-4D97-AF65-F5344CB8AC3E}">
        <p14:creationId xmlns:p14="http://schemas.microsoft.com/office/powerpoint/2010/main" val="3456787631"/>
      </p:ext>
    </p:extLst>
  </p:cSld>
  <p:clrMapOvr>
    <a:masterClrMapping/>
  </p:clrMapOvr>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b="1" dirty="0">
                <a:latin typeface="Times"/>
                <a:ea typeface="Times New Roman"/>
                <a:cs typeface="Times New Roman"/>
              </a:rPr>
              <a:t>EFFICACIA dell’AUTOSTIMA</a:t>
            </a:r>
            <a:br>
              <a:rPr lang="it-IT" dirty="0">
                <a:latin typeface="Times"/>
                <a:ea typeface="Times New Roman"/>
                <a:cs typeface="Times New Roman"/>
              </a:rPr>
            </a:br>
            <a:endParaRPr lang="it-IT" dirty="0"/>
          </a:p>
        </p:txBody>
      </p:sp>
      <p:sp>
        <p:nvSpPr>
          <p:cNvPr id="3" name="Segnaposto contenuto 2"/>
          <p:cNvSpPr>
            <a:spLocks noGrp="1"/>
          </p:cNvSpPr>
          <p:nvPr>
            <p:ph idx="1"/>
          </p:nvPr>
        </p:nvSpPr>
        <p:spPr/>
        <p:txBody>
          <a:bodyPr>
            <a:normAutofit fontScale="77500" lnSpcReduction="20000"/>
          </a:bodyPr>
          <a:lstStyle/>
          <a:p>
            <a:pPr algn="ctr"/>
            <a:r>
              <a:rPr lang="it-IT" b="1" dirty="0">
                <a:latin typeface="Times"/>
                <a:ea typeface="Times New Roman"/>
                <a:cs typeface="Times New Roman"/>
              </a:rPr>
              <a:t>Mantieni o migliora la tua autostima e il tuo amor proprio</a:t>
            </a:r>
            <a:endParaRPr lang="it-IT" dirty="0">
              <a:latin typeface="Times"/>
              <a:ea typeface="Times New Roman"/>
              <a:cs typeface="Times New Roman"/>
            </a:endParaRPr>
          </a:p>
          <a:p>
            <a:pPr algn="ctr"/>
            <a:r>
              <a:rPr lang="it-IT" b="1" dirty="0">
                <a:latin typeface="Times"/>
                <a:ea typeface="Times New Roman"/>
                <a:cs typeface="Times New Roman"/>
              </a:rPr>
              <a:t> </a:t>
            </a:r>
            <a:endParaRPr lang="it-IT" dirty="0">
              <a:latin typeface="Times"/>
              <a:ea typeface="Times New Roman"/>
              <a:cs typeface="Times New Roman"/>
            </a:endParaRPr>
          </a:p>
          <a:p>
            <a:pPr marL="228600" indent="-228600">
              <a:tabLst>
                <a:tab pos="228600" algn="l"/>
              </a:tabLst>
            </a:pPr>
            <a:r>
              <a:rPr lang="en-US" dirty="0">
                <a:latin typeface="Symbol"/>
                <a:ea typeface="Times New Roman"/>
                <a:cs typeface="Times New Roman"/>
              </a:rPr>
              <a:t>·	</a:t>
            </a:r>
            <a:r>
              <a:rPr lang="it-IT" dirty="0">
                <a:latin typeface="Times"/>
                <a:ea typeface="Times New Roman"/>
                <a:cs typeface="Times New Roman"/>
              </a:rPr>
              <a:t>Rispettando i tuoi valori e le tue convinzioni; comportandoti nella maniera che ti fa sentire onesto</a:t>
            </a:r>
          </a:p>
          <a:p>
            <a:pPr marL="228600" indent="-228600">
              <a:tabLst>
                <a:tab pos="228600" algn="l"/>
              </a:tabLst>
            </a:pPr>
            <a:r>
              <a:rPr lang="en-US" dirty="0">
                <a:latin typeface="Symbol"/>
                <a:ea typeface="Times New Roman"/>
                <a:cs typeface="Times New Roman"/>
              </a:rPr>
              <a:t>·	</a:t>
            </a:r>
            <a:r>
              <a:rPr lang="it-IT" dirty="0">
                <a:latin typeface="Times"/>
                <a:ea typeface="Times New Roman"/>
                <a:cs typeface="Times New Roman"/>
              </a:rPr>
              <a:t>Comportandoti nella maniera che ti fa sentire capace ed efficace</a:t>
            </a:r>
          </a:p>
          <a:p>
            <a:pPr algn="ctr"/>
            <a:r>
              <a:rPr lang="it-IT" i="1" dirty="0">
                <a:latin typeface="Times"/>
                <a:ea typeface="Times New Roman"/>
                <a:cs typeface="Times New Roman"/>
              </a:rPr>
              <a:t> </a:t>
            </a:r>
            <a:endParaRPr lang="it-IT" dirty="0">
              <a:latin typeface="Times"/>
              <a:ea typeface="Times New Roman"/>
              <a:cs typeface="Times New Roman"/>
            </a:endParaRPr>
          </a:p>
          <a:p>
            <a:pPr algn="ctr"/>
            <a:r>
              <a:rPr lang="it-IT" i="1" dirty="0">
                <a:latin typeface="Times"/>
                <a:ea typeface="Times New Roman"/>
                <a:cs typeface="Times New Roman"/>
              </a:rPr>
              <a:t>DOMANDE</a:t>
            </a:r>
            <a:endParaRPr lang="it-IT" dirty="0">
              <a:latin typeface="Times"/>
              <a:ea typeface="Times New Roman"/>
              <a:cs typeface="Times New Roman"/>
            </a:endParaRPr>
          </a:p>
          <a:p>
            <a:pPr marL="228600" indent="-228600">
              <a:tabLst>
                <a:tab pos="228600" algn="l"/>
              </a:tabLst>
            </a:pPr>
            <a:r>
              <a:rPr lang="en-US" i="1" dirty="0">
                <a:latin typeface="Times"/>
                <a:ea typeface="Times New Roman"/>
                <a:cs typeface="Times New Roman"/>
              </a:rPr>
              <a:t>1.	</a:t>
            </a:r>
            <a:r>
              <a:rPr lang="it-IT" i="1" dirty="0">
                <a:latin typeface="Times"/>
                <a:ea typeface="Times New Roman"/>
                <a:cs typeface="Times New Roman"/>
              </a:rPr>
              <a:t>Come mi voglio sentire una volta che l’interazione è finita?</a:t>
            </a:r>
            <a:endParaRPr lang="it-IT" dirty="0">
              <a:latin typeface="Times"/>
              <a:ea typeface="Times New Roman"/>
              <a:cs typeface="Times New Roman"/>
            </a:endParaRPr>
          </a:p>
          <a:p>
            <a:pPr marL="228600" indent="-228600">
              <a:tabLst>
                <a:tab pos="228600" algn="l"/>
              </a:tabLst>
            </a:pPr>
            <a:r>
              <a:rPr lang="en-US" i="1" dirty="0">
                <a:latin typeface="Times"/>
                <a:ea typeface="Times New Roman"/>
                <a:cs typeface="Times New Roman"/>
              </a:rPr>
              <a:t>2.	</a:t>
            </a:r>
            <a:r>
              <a:rPr lang="it-IT" i="1" dirty="0">
                <a:latin typeface="Times"/>
                <a:ea typeface="Times New Roman"/>
                <a:cs typeface="Times New Roman"/>
              </a:rPr>
              <a:t>Come mi devo comportare per sentirmi in questo modo? Cosa può funzionare?</a:t>
            </a:r>
            <a:endParaRPr lang="it-IT" dirty="0">
              <a:latin typeface="Times"/>
              <a:ea typeface="Times New Roman"/>
              <a:cs typeface="Times New Roman"/>
            </a:endParaRPr>
          </a:p>
          <a:p>
            <a:r>
              <a:rPr lang="it-IT" i="1" dirty="0">
                <a:latin typeface="Times"/>
                <a:ea typeface="Times New Roman"/>
                <a:cs typeface="Times New Roman"/>
              </a:rPr>
              <a:t> </a:t>
            </a:r>
            <a:endParaRPr lang="it-IT" dirty="0">
              <a:latin typeface="Times"/>
              <a:ea typeface="Times New Roman"/>
              <a:cs typeface="Times New Roman"/>
            </a:endParaRPr>
          </a:p>
          <a:p>
            <a:pPr algn="ctr"/>
            <a:r>
              <a:rPr lang="it-IT" sz="3600" b="1" dirty="0">
                <a:latin typeface="Times"/>
                <a:ea typeface="Times New Roman"/>
                <a:cs typeface="Times New Roman"/>
              </a:rPr>
              <a:t> </a:t>
            </a:r>
            <a:endParaRPr lang="it-IT" dirty="0">
              <a:latin typeface="Times"/>
              <a:ea typeface="Times New Roman"/>
              <a:cs typeface="Times New Roman"/>
            </a:endParaRPr>
          </a:p>
        </p:txBody>
      </p:sp>
    </p:spTree>
    <p:extLst>
      <p:ext uri="{BB962C8B-B14F-4D97-AF65-F5344CB8AC3E}">
        <p14:creationId xmlns:p14="http://schemas.microsoft.com/office/powerpoint/2010/main" val="661655688"/>
      </p:ext>
    </p:extLst>
  </p:cSld>
  <p:clrMapOvr>
    <a:masterClrMapping/>
  </p:clrMapOvr>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pPr indent="449580"/>
            <a:r>
              <a:rPr lang="it-IT" b="1" dirty="0">
                <a:latin typeface="Times"/>
                <a:ea typeface="Times New Roman"/>
                <a:cs typeface="Times New Roman"/>
              </a:rPr>
              <a:t>EFFICACIA INTERPERSONALE</a:t>
            </a:r>
            <a:br>
              <a:rPr lang="it-IT" sz="4000" dirty="0">
                <a:latin typeface="Times"/>
                <a:ea typeface="Times New Roman"/>
                <a:cs typeface="Times New Roman"/>
              </a:rPr>
            </a:br>
            <a:r>
              <a:rPr lang="it-IT" b="1" dirty="0">
                <a:latin typeface="Times"/>
                <a:ea typeface="Times New Roman"/>
                <a:cs typeface="Times New Roman"/>
              </a:rPr>
              <a:t>ESERCITAZIONI (1° foglio)</a:t>
            </a:r>
            <a:br>
              <a:rPr lang="it-IT" sz="4000" dirty="0">
                <a:latin typeface="Times"/>
                <a:ea typeface="Times New Roman"/>
                <a:cs typeface="Times New Roman"/>
              </a:rPr>
            </a:br>
            <a:endParaRPr lang="it-IT" dirty="0"/>
          </a:p>
        </p:txBody>
      </p:sp>
      <p:sp>
        <p:nvSpPr>
          <p:cNvPr id="3" name="Segnaposto contenuto 2"/>
          <p:cNvSpPr>
            <a:spLocks noGrp="1"/>
          </p:cNvSpPr>
          <p:nvPr>
            <p:ph idx="1"/>
          </p:nvPr>
        </p:nvSpPr>
        <p:spPr/>
        <p:txBody>
          <a:bodyPr>
            <a:noAutofit/>
          </a:bodyPr>
          <a:lstStyle/>
          <a:p>
            <a:pPr indent="449580" algn="ctr"/>
            <a:r>
              <a:rPr lang="it-IT" sz="1600" b="1" dirty="0">
                <a:latin typeface="Times"/>
                <a:ea typeface="Times New Roman"/>
                <a:cs typeface="Times New Roman"/>
              </a:rPr>
              <a:t>_________</a:t>
            </a:r>
            <a:endParaRPr lang="it-IT" sz="1600" dirty="0">
              <a:latin typeface="Times"/>
              <a:ea typeface="Times New Roman"/>
              <a:cs typeface="Times New Roman"/>
            </a:endParaRPr>
          </a:p>
          <a:p>
            <a:pPr indent="449580" algn="ctr"/>
            <a:r>
              <a:rPr lang="it-IT" sz="1600" b="1" dirty="0">
                <a:latin typeface="Times"/>
                <a:ea typeface="Times New Roman"/>
                <a:cs typeface="Times New Roman"/>
              </a:rPr>
              <a:t>Scopi e priorità nelle situazioni interpersonali</a:t>
            </a:r>
            <a:endParaRPr lang="it-IT" sz="1600" dirty="0">
              <a:latin typeface="Times"/>
              <a:ea typeface="Times New Roman"/>
              <a:cs typeface="Times New Roman"/>
            </a:endParaRPr>
          </a:p>
          <a:p>
            <a:pPr indent="449580"/>
            <a:r>
              <a:rPr lang="it-IT" sz="2400" b="1" dirty="0">
                <a:latin typeface="Times"/>
                <a:ea typeface="Times New Roman"/>
                <a:cs typeface="Times New Roman"/>
              </a:rPr>
              <a:t> </a:t>
            </a:r>
            <a:endParaRPr lang="it-IT" sz="2400" dirty="0">
              <a:latin typeface="Times"/>
              <a:ea typeface="Times New Roman"/>
              <a:cs typeface="Times New Roman"/>
            </a:endParaRPr>
          </a:p>
          <a:p>
            <a:pPr>
              <a:lnSpc>
                <a:spcPts val="1800"/>
              </a:lnSpc>
            </a:pPr>
            <a:r>
              <a:rPr lang="it-IT" sz="2400" dirty="0">
                <a:latin typeface="Times"/>
                <a:ea typeface="Times New Roman"/>
                <a:cs typeface="Times New Roman"/>
              </a:rPr>
              <a:t>Nome______________________________________________________	Data___________________</a:t>
            </a:r>
          </a:p>
          <a:p>
            <a:pPr>
              <a:lnSpc>
                <a:spcPts val="1800"/>
              </a:lnSpc>
            </a:pPr>
            <a:r>
              <a:rPr lang="it-IT" sz="2400" dirty="0">
                <a:latin typeface="Times"/>
                <a:ea typeface="Times New Roman"/>
                <a:cs typeface="Times New Roman"/>
              </a:rPr>
              <a:t> </a:t>
            </a:r>
          </a:p>
          <a:p>
            <a:pPr algn="just"/>
            <a:r>
              <a:rPr lang="it-IT" sz="2400" dirty="0">
                <a:latin typeface="Times"/>
                <a:ea typeface="Times New Roman"/>
                <a:cs typeface="Times New Roman"/>
              </a:rPr>
              <a:t>Utilizza questo foglio per stabilire quali sono i tuoi scopi e le tue priorità nelle situazioni interpersonali che ti creano qualche problema, come ad esempio: 1) i tuoi diritti o i tuoi desideri non vengono rispettati, 2) vuoi che qualcuno faccia o cambi qualche cosa o che ti dia qualcosa, 3) vuoi o hai bisogno di rifiutare o di resistere alle pressioni riguardo al fare qualcosa, 4) vuoi che le tue posizioni o il tuo punto di vista vengano presi sul serio, 5) c’è un conflitto con un’altra persona. </a:t>
            </a:r>
          </a:p>
        </p:txBody>
      </p:sp>
    </p:spTree>
    <p:extLst>
      <p:ext uri="{BB962C8B-B14F-4D97-AF65-F5344CB8AC3E}">
        <p14:creationId xmlns:p14="http://schemas.microsoft.com/office/powerpoint/2010/main" val="2414363585"/>
      </p:ext>
    </p:extLst>
  </p:cSld>
  <p:clrMapOvr>
    <a:masterClrMapping/>
  </p:clrMapOvr>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pPr algn="just"/>
            <a:r>
              <a:rPr lang="it-IT" dirty="0">
                <a:latin typeface="Times"/>
                <a:ea typeface="Times New Roman"/>
                <a:cs typeface="Times New Roman"/>
              </a:rPr>
              <a:t>Osserva e descrivi il tutto subito dopo in cui ti sei trovato in una situazione problematica</a:t>
            </a:r>
          </a:p>
          <a:p>
            <a:pPr algn="just"/>
            <a:r>
              <a:rPr lang="it-IT" dirty="0">
                <a:latin typeface="Times"/>
                <a:ea typeface="Times New Roman"/>
                <a:cs typeface="Times New Roman"/>
              </a:rPr>
              <a:t>Se hai bisogno di maggiore spazio scrivi dietro al foglio.</a:t>
            </a:r>
          </a:p>
          <a:p>
            <a:pPr algn="just"/>
            <a:endParaRPr lang="it-IT" b="1" dirty="0">
              <a:latin typeface="Times"/>
              <a:ea typeface="Times New Roman"/>
              <a:cs typeface="Times New Roman"/>
            </a:endParaRPr>
          </a:p>
          <a:p>
            <a:pPr algn="just"/>
            <a:r>
              <a:rPr lang="it-IT" b="1" dirty="0">
                <a:latin typeface="Times"/>
                <a:ea typeface="Times New Roman"/>
                <a:cs typeface="Times New Roman"/>
              </a:rPr>
              <a:t>SITUAZIONE</a:t>
            </a:r>
            <a:r>
              <a:rPr lang="it-IT" dirty="0">
                <a:latin typeface="Times"/>
                <a:ea typeface="Times New Roman"/>
                <a:cs typeface="Times New Roman"/>
              </a:rPr>
              <a:t>: Cosa è successo? Chi era coinvolto? Qual è stata la causa scatenante? Cosa costituisce un problema per me in questa situazione </a:t>
            </a:r>
          </a:p>
          <a:p>
            <a:endParaRPr lang="it-IT" dirty="0"/>
          </a:p>
        </p:txBody>
      </p:sp>
    </p:spTree>
    <p:extLst>
      <p:ext uri="{BB962C8B-B14F-4D97-AF65-F5344CB8AC3E}">
        <p14:creationId xmlns:p14="http://schemas.microsoft.com/office/powerpoint/2010/main" val="3568723412"/>
      </p:ext>
    </p:extLst>
  </p:cSld>
  <p:clrMapOvr>
    <a:masterClrMapping/>
  </p:clrMapOvr>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latin typeface="Times"/>
                <a:ea typeface="Times New Roman"/>
                <a:cs typeface="Times New Roman"/>
              </a:rPr>
              <a:t>Le mie </a:t>
            </a:r>
            <a:r>
              <a:rPr lang="it-IT" b="1" dirty="0">
                <a:latin typeface="Times"/>
                <a:ea typeface="Times New Roman"/>
                <a:cs typeface="Times New Roman"/>
              </a:rPr>
              <a:t>ASPETTATIVE </a:t>
            </a:r>
            <a:r>
              <a:rPr lang="it-IT" dirty="0">
                <a:latin typeface="Times"/>
                <a:ea typeface="Times New Roman"/>
                <a:cs typeface="Times New Roman"/>
              </a:rPr>
              <a:t>e i miei </a:t>
            </a:r>
            <a:r>
              <a:rPr lang="it-IT" b="1" dirty="0">
                <a:latin typeface="Times"/>
                <a:ea typeface="Times New Roman"/>
                <a:cs typeface="Times New Roman"/>
              </a:rPr>
              <a:t>DESIDERI</a:t>
            </a:r>
            <a:r>
              <a:rPr lang="it-IT" dirty="0">
                <a:latin typeface="Times"/>
                <a:ea typeface="Times New Roman"/>
                <a:cs typeface="Times New Roman"/>
              </a:rPr>
              <a:t> in questa situazione:</a:t>
            </a:r>
            <a:endParaRPr lang="it-IT" dirty="0"/>
          </a:p>
        </p:txBody>
      </p:sp>
      <p:sp>
        <p:nvSpPr>
          <p:cNvPr id="3" name="Segnaposto contenuto 2"/>
          <p:cNvSpPr>
            <a:spLocks noGrp="1"/>
          </p:cNvSpPr>
          <p:nvPr>
            <p:ph idx="1"/>
          </p:nvPr>
        </p:nvSpPr>
        <p:spPr/>
        <p:txBody>
          <a:bodyPr>
            <a:normAutofit fontScale="77500" lnSpcReduction="20000"/>
          </a:bodyPr>
          <a:lstStyle/>
          <a:p>
            <a:pPr algn="just"/>
            <a:r>
              <a:rPr lang="it-IT" b="1" dirty="0">
                <a:latin typeface="Times"/>
                <a:ea typeface="Times New Roman"/>
                <a:cs typeface="Times New Roman"/>
              </a:rPr>
              <a:t>======================================================================</a:t>
            </a:r>
            <a:endParaRPr lang="it-IT" dirty="0">
              <a:latin typeface="Times"/>
              <a:ea typeface="Times New Roman"/>
              <a:cs typeface="Times New Roman"/>
            </a:endParaRPr>
          </a:p>
          <a:p>
            <a:pPr indent="449580" algn="just"/>
            <a:r>
              <a:rPr lang="it-IT" sz="4200" dirty="0">
                <a:latin typeface="Times"/>
                <a:ea typeface="Times New Roman"/>
                <a:cs typeface="Times New Roman"/>
              </a:rPr>
              <a:t>OBIETTIVI: Quali specifici risultati vorrei? Quale cambiamento vorrei che facesse questa persona?</a:t>
            </a:r>
          </a:p>
          <a:p>
            <a:pPr indent="449580" algn="just"/>
            <a:r>
              <a:rPr lang="it-IT" sz="4200" dirty="0">
                <a:latin typeface="Times"/>
                <a:ea typeface="Times New Roman"/>
                <a:cs typeface="Times New Roman"/>
              </a:rPr>
              <a:t>  </a:t>
            </a:r>
          </a:p>
          <a:p>
            <a:pPr indent="449580" algn="just"/>
            <a:r>
              <a:rPr lang="it-IT" sz="4200" dirty="0">
                <a:latin typeface="Times"/>
                <a:ea typeface="Times New Roman"/>
                <a:cs typeface="Times New Roman"/>
              </a:rPr>
              <a:t>RELAZIONE: Cosa vorrei che provasse l’altra persona nei miei confronti dopo questa discussione?</a:t>
            </a:r>
          </a:p>
          <a:p>
            <a:pPr indent="449580" algn="just"/>
            <a:r>
              <a:rPr lang="it-IT" sz="4200" dirty="0">
                <a:latin typeface="Times"/>
                <a:ea typeface="Times New Roman"/>
                <a:cs typeface="Times New Roman"/>
              </a:rPr>
              <a:t>  </a:t>
            </a:r>
          </a:p>
          <a:p>
            <a:pPr indent="449580" algn="just"/>
            <a:r>
              <a:rPr lang="it-IT" sz="4200" dirty="0">
                <a:latin typeface="Times"/>
                <a:ea typeface="Times New Roman"/>
                <a:cs typeface="Times New Roman"/>
              </a:rPr>
              <a:t>AUTOSTIMA: Come vorrei sentirmi dopo questa discussione?  </a:t>
            </a:r>
          </a:p>
        </p:txBody>
      </p:sp>
    </p:spTree>
    <p:extLst>
      <p:ext uri="{BB962C8B-B14F-4D97-AF65-F5344CB8AC3E}">
        <p14:creationId xmlns:p14="http://schemas.microsoft.com/office/powerpoint/2010/main" val="3818139956"/>
      </p:ext>
    </p:extLst>
  </p:cSld>
  <p:clrMapOvr>
    <a:masterClrMapping/>
  </p:clrMapOvr>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pPr algn="just"/>
            <a:r>
              <a:rPr lang="it-IT" dirty="0">
                <a:latin typeface="Times"/>
                <a:ea typeface="Times New Roman"/>
                <a:cs typeface="Times New Roman"/>
              </a:rPr>
              <a:t>Le mie </a:t>
            </a:r>
            <a:r>
              <a:rPr lang="it-IT" b="1" dirty="0">
                <a:latin typeface="Times"/>
                <a:ea typeface="Times New Roman"/>
                <a:cs typeface="Times New Roman"/>
              </a:rPr>
              <a:t>PRIORITA’ </a:t>
            </a:r>
            <a:r>
              <a:rPr lang="it-IT" dirty="0">
                <a:latin typeface="Times"/>
                <a:ea typeface="Times New Roman"/>
                <a:cs typeface="Times New Roman"/>
              </a:rPr>
              <a:t>in questa situazione. Assegna un ordine di priorità ai tre aspetti descritti sotto secondo la scala illustrata </a:t>
            </a:r>
          </a:p>
          <a:p>
            <a:pPr algn="just"/>
            <a:r>
              <a:rPr lang="it-IT" sz="2000" b="1" dirty="0">
                <a:latin typeface="Times"/>
                <a:ea typeface="Times New Roman"/>
                <a:cs typeface="Times New Roman"/>
              </a:rPr>
              <a:t>	1 = </a:t>
            </a:r>
            <a:r>
              <a:rPr lang="it-IT" sz="2000" dirty="0">
                <a:latin typeface="Times"/>
                <a:ea typeface="Times New Roman"/>
                <a:cs typeface="Times New Roman"/>
              </a:rPr>
              <a:t>la più importante	</a:t>
            </a:r>
            <a:r>
              <a:rPr lang="it-IT" sz="2000" b="1" dirty="0">
                <a:latin typeface="Times"/>
                <a:ea typeface="Times New Roman"/>
                <a:cs typeface="Times New Roman"/>
              </a:rPr>
              <a:t>2 = </a:t>
            </a:r>
            <a:r>
              <a:rPr lang="it-IT" sz="2000" dirty="0">
                <a:latin typeface="Times"/>
                <a:ea typeface="Times New Roman"/>
                <a:cs typeface="Times New Roman"/>
              </a:rPr>
              <a:t>la seconda più importante	</a:t>
            </a:r>
            <a:r>
              <a:rPr lang="it-IT" sz="2000" b="1" dirty="0">
                <a:latin typeface="Times"/>
                <a:ea typeface="Times New Roman"/>
                <a:cs typeface="Times New Roman"/>
              </a:rPr>
              <a:t>3 = </a:t>
            </a:r>
            <a:r>
              <a:rPr lang="it-IT" sz="2000" dirty="0">
                <a:latin typeface="Times"/>
                <a:ea typeface="Times New Roman"/>
                <a:cs typeface="Times New Roman"/>
              </a:rPr>
              <a:t>la meno importante</a:t>
            </a:r>
            <a:endParaRPr lang="it-IT" dirty="0">
              <a:latin typeface="Times"/>
              <a:ea typeface="Times New Roman"/>
              <a:cs typeface="Times New Roman"/>
            </a:endParaRPr>
          </a:p>
          <a:p>
            <a:pPr algn="just"/>
            <a:r>
              <a:rPr lang="it-IT" sz="2000" dirty="0">
                <a:latin typeface="Times"/>
                <a:ea typeface="Times New Roman"/>
                <a:cs typeface="Times New Roman"/>
              </a:rPr>
              <a:t> </a:t>
            </a:r>
            <a:endParaRPr lang="it-IT" dirty="0">
              <a:latin typeface="Times"/>
              <a:ea typeface="Times New Roman"/>
              <a:cs typeface="Times New Roman"/>
            </a:endParaRPr>
          </a:p>
          <a:p>
            <a:pPr algn="just"/>
            <a:r>
              <a:rPr lang="it-IT" sz="2000" dirty="0">
                <a:latin typeface="Times"/>
                <a:ea typeface="Times New Roman"/>
                <a:cs typeface="Times New Roman"/>
              </a:rPr>
              <a:t>	_______ OBIETTIVI		_______ RELAZIONE		_______ AUTOSTIMA</a:t>
            </a:r>
            <a:endParaRPr lang="it-IT" dirty="0">
              <a:latin typeface="Times"/>
              <a:ea typeface="Times New Roman"/>
              <a:cs typeface="Times New Roman"/>
            </a:endParaRPr>
          </a:p>
          <a:p>
            <a:pPr algn="just"/>
            <a:r>
              <a:rPr lang="it-IT" b="1" dirty="0">
                <a:latin typeface="Times"/>
                <a:ea typeface="Times New Roman"/>
                <a:cs typeface="Times New Roman"/>
              </a:rPr>
              <a:t>======================================================================</a:t>
            </a:r>
            <a:endParaRPr lang="it-IT" dirty="0">
              <a:latin typeface="Times"/>
              <a:ea typeface="Times New Roman"/>
              <a:cs typeface="Times New Roman"/>
            </a:endParaRPr>
          </a:p>
          <a:p>
            <a:endParaRPr lang="it-IT" dirty="0"/>
          </a:p>
          <a:p>
            <a:endParaRPr lang="it-IT" dirty="0"/>
          </a:p>
          <a:p>
            <a:endParaRPr lang="it-IT" dirty="0"/>
          </a:p>
        </p:txBody>
      </p:sp>
    </p:spTree>
    <p:extLst>
      <p:ext uri="{BB962C8B-B14F-4D97-AF65-F5344CB8AC3E}">
        <p14:creationId xmlns:p14="http://schemas.microsoft.com/office/powerpoint/2010/main" val="803265424"/>
      </p:ext>
    </p:extLst>
  </p:cSld>
  <p:clrMapOvr>
    <a:masterClrMapping/>
  </p:clrMapOvr>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dirty="0">
                <a:latin typeface="Times"/>
                <a:ea typeface="Times New Roman"/>
                <a:cs typeface="Times New Roman"/>
              </a:rPr>
              <a:t>Quali sono i </a:t>
            </a:r>
            <a:r>
              <a:rPr lang="it-IT" b="1" dirty="0">
                <a:latin typeface="Times"/>
                <a:ea typeface="Times New Roman"/>
                <a:cs typeface="Times New Roman"/>
              </a:rPr>
              <a:t>CONFLITTI tra le PRIORITA’, </a:t>
            </a:r>
            <a:r>
              <a:rPr lang="it-IT" dirty="0">
                <a:latin typeface="Times"/>
                <a:ea typeface="Times New Roman"/>
                <a:cs typeface="Times New Roman"/>
              </a:rPr>
              <a:t>in questa situazione, che rendono difficile l’essere efficaci?</a:t>
            </a:r>
          </a:p>
          <a:p>
            <a:endParaRPr lang="it-IT" dirty="0"/>
          </a:p>
        </p:txBody>
      </p:sp>
    </p:spTree>
    <p:extLst>
      <p:ext uri="{BB962C8B-B14F-4D97-AF65-F5344CB8AC3E}">
        <p14:creationId xmlns:p14="http://schemas.microsoft.com/office/powerpoint/2010/main" val="1565683062"/>
      </p:ext>
    </p:extLst>
  </p:cSld>
  <p:clrMapOvr>
    <a:masterClrMapping/>
  </p:clrMapOvr>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b="1" dirty="0">
                <a:latin typeface="Times"/>
                <a:ea typeface="Times New Roman"/>
                <a:cs typeface="Times New Roman"/>
              </a:rPr>
              <a:t>EFFICACIA INTERPERSONALE   Sezione III</a:t>
            </a:r>
            <a:br>
              <a:rPr lang="it-IT" dirty="0">
                <a:latin typeface="Times"/>
                <a:ea typeface="Times New Roman"/>
                <a:cs typeface="Times New Roman"/>
              </a:rPr>
            </a:br>
            <a:endParaRPr lang="it-IT" dirty="0"/>
          </a:p>
        </p:txBody>
      </p:sp>
      <p:sp>
        <p:nvSpPr>
          <p:cNvPr id="3" name="Segnaposto contenuto 2"/>
          <p:cNvSpPr>
            <a:spLocks noGrp="1"/>
          </p:cNvSpPr>
          <p:nvPr>
            <p:ph idx="1"/>
          </p:nvPr>
        </p:nvSpPr>
        <p:spPr/>
        <p:txBody>
          <a:bodyPr>
            <a:normAutofit lnSpcReduction="10000"/>
          </a:bodyPr>
          <a:lstStyle/>
          <a:p>
            <a:pPr algn="ctr"/>
            <a:r>
              <a:rPr lang="it-IT" sz="3600" b="1" dirty="0">
                <a:latin typeface="Times"/>
                <a:ea typeface="Times New Roman"/>
                <a:cs typeface="Times New Roman"/>
              </a:rPr>
              <a:t>__________</a:t>
            </a:r>
            <a:endParaRPr lang="it-IT" dirty="0">
              <a:effectLst/>
              <a:latin typeface="Times"/>
              <a:ea typeface="Times New Roman"/>
              <a:cs typeface="Times New Roman"/>
            </a:endParaRPr>
          </a:p>
          <a:p>
            <a:pPr algn="ctr"/>
            <a:r>
              <a:rPr lang="it-IT" sz="3600" b="1" dirty="0">
                <a:latin typeface="Times"/>
                <a:ea typeface="Times New Roman"/>
                <a:cs typeface="Times New Roman"/>
              </a:rPr>
              <a:t>Fattori che riducono l’efficacia interpersonale</a:t>
            </a:r>
            <a:endParaRPr lang="it-IT" dirty="0">
              <a:effectLst/>
              <a:latin typeface="Times"/>
              <a:ea typeface="Times New Roman"/>
              <a:cs typeface="Times New Roman"/>
            </a:endParaRPr>
          </a:p>
          <a:p>
            <a:pPr algn="ctr"/>
            <a:r>
              <a:rPr lang="it-IT" sz="3600" b="1" dirty="0">
                <a:latin typeface="Times"/>
                <a:ea typeface="Times New Roman"/>
                <a:cs typeface="Times New Roman"/>
              </a:rPr>
              <a:t> </a:t>
            </a:r>
            <a:endParaRPr lang="it-IT" dirty="0">
              <a:effectLst/>
              <a:latin typeface="Times"/>
              <a:ea typeface="Times New Roman"/>
              <a:cs typeface="Times New Roman"/>
            </a:endParaRPr>
          </a:p>
          <a:p>
            <a:pPr algn="ctr"/>
            <a:r>
              <a:rPr lang="it-IT" b="1" dirty="0">
                <a:effectLst/>
                <a:latin typeface="Times"/>
                <a:ea typeface="Times New Roman"/>
                <a:cs typeface="Times New Roman"/>
              </a:rPr>
              <a:t>MANCANZA di ABILITA’</a:t>
            </a:r>
            <a:endParaRPr lang="it-IT" dirty="0">
              <a:effectLst/>
              <a:latin typeface="Times"/>
              <a:ea typeface="Times New Roman"/>
              <a:cs typeface="Times New Roman"/>
            </a:endParaRPr>
          </a:p>
          <a:p>
            <a:r>
              <a:rPr lang="it-IT" dirty="0">
                <a:effectLst/>
                <a:latin typeface="Times"/>
                <a:ea typeface="Times New Roman"/>
                <a:cs typeface="Times New Roman"/>
              </a:rPr>
              <a:t>A volte non si sa cosa dire o come comportarti. Non sai cosa dovresti fare per raggiungere i tuoi obiettivi. Non sai cosa può funzionare.</a:t>
            </a:r>
          </a:p>
          <a:p>
            <a:pPr algn="ctr"/>
            <a:r>
              <a:rPr lang="it-IT" sz="3600" b="1" dirty="0">
                <a:latin typeface="Times"/>
                <a:ea typeface="Times New Roman"/>
                <a:cs typeface="Times New Roman"/>
              </a:rPr>
              <a:t> </a:t>
            </a:r>
            <a:endParaRPr lang="it-IT" dirty="0">
              <a:effectLst/>
              <a:latin typeface="Times"/>
              <a:ea typeface="Times New Roman"/>
              <a:cs typeface="Times New Roman"/>
            </a:endParaRPr>
          </a:p>
        </p:txBody>
      </p:sp>
    </p:spTree>
    <p:extLst>
      <p:ext uri="{BB962C8B-B14F-4D97-AF65-F5344CB8AC3E}">
        <p14:creationId xmlns:p14="http://schemas.microsoft.com/office/powerpoint/2010/main" val="35914527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pPr hangingPunct="0"/>
            <a:r>
              <a:rPr lang="it-IT" dirty="0"/>
              <a:t>L’inflessibilità e l’impulsività si notano anche nella loro tendenza ad adottare il meccanismo di difesa della  “scissione” che consiste nel </a:t>
            </a:r>
            <a:r>
              <a:rPr lang="it-IT" dirty="0" err="1"/>
              <a:t>dicotomizzare</a:t>
            </a:r>
            <a:r>
              <a:rPr lang="it-IT" dirty="0"/>
              <a:t> gli oggetti e gli individui in “totalmente buoni “ o “totalmente cattivi” e nell’incapacità di integrare in un tutt’uno gli aspetti positivi e negativi di un’altra persona</a:t>
            </a:r>
          </a:p>
        </p:txBody>
      </p:sp>
    </p:spTree>
    <p:extLst>
      <p:ext uri="{BB962C8B-B14F-4D97-AF65-F5344CB8AC3E}">
        <p14:creationId xmlns:p14="http://schemas.microsoft.com/office/powerpoint/2010/main" val="2603499811"/>
      </p:ext>
    </p:extLst>
  </p:cSld>
  <p:clrMapOvr>
    <a:masterClrMapping/>
  </p:clrMapOvr>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b="1" dirty="0">
                <a:latin typeface="Times"/>
                <a:ea typeface="Times New Roman"/>
                <a:cs typeface="Times New Roman"/>
              </a:rPr>
              <a:t>PREOCCUPAZIONI</a:t>
            </a:r>
            <a:br>
              <a:rPr lang="it-IT" dirty="0">
                <a:latin typeface="Times"/>
                <a:ea typeface="Times New Roman"/>
                <a:cs typeface="Times New Roman"/>
              </a:rPr>
            </a:br>
            <a:endParaRPr lang="it-IT" dirty="0"/>
          </a:p>
        </p:txBody>
      </p:sp>
      <p:sp>
        <p:nvSpPr>
          <p:cNvPr id="3" name="Segnaposto contenuto 2"/>
          <p:cNvSpPr>
            <a:spLocks noGrp="1"/>
          </p:cNvSpPr>
          <p:nvPr>
            <p:ph idx="1"/>
          </p:nvPr>
        </p:nvSpPr>
        <p:spPr/>
        <p:txBody>
          <a:bodyPr>
            <a:normAutofit/>
          </a:bodyPr>
          <a:lstStyle/>
          <a:p>
            <a:r>
              <a:rPr lang="it-IT" dirty="0">
                <a:latin typeface="Times"/>
                <a:ea typeface="Times New Roman"/>
                <a:cs typeface="Times New Roman"/>
              </a:rPr>
              <a:t>Le preoccupazioni interferiscono con le tue abilità nel comportarti efficacemente. Puoi avere le abilità, ma le preoccupazioni interferiscono nel dire e fare ciò che vuoi.</a:t>
            </a:r>
          </a:p>
          <a:p>
            <a:pPr marL="228600" indent="-228600">
              <a:tabLst>
                <a:tab pos="228600" algn="l"/>
              </a:tabLst>
            </a:pPr>
            <a:r>
              <a:rPr lang="en-US" dirty="0">
                <a:latin typeface="Symbol"/>
                <a:ea typeface="Times New Roman"/>
                <a:cs typeface="Times New Roman"/>
              </a:rPr>
              <a:t>·	</a:t>
            </a:r>
            <a:r>
              <a:rPr lang="it-IT" dirty="0">
                <a:latin typeface="Times"/>
                <a:ea typeface="Times New Roman"/>
                <a:cs typeface="Times New Roman"/>
              </a:rPr>
              <a:t>preoccupazioni rispetto alle CONSEGUENZE NEGATIVE: </a:t>
            </a:r>
          </a:p>
          <a:p>
            <a:r>
              <a:rPr lang="it-IT" i="1" dirty="0">
                <a:latin typeface="Times"/>
                <a:ea typeface="Times New Roman"/>
                <a:cs typeface="Times New Roman"/>
              </a:rPr>
              <a:t>      “Non piacerò” “Penserà che sono uno/a stupido/a”</a:t>
            </a:r>
            <a:endParaRPr lang="it-IT" dirty="0">
              <a:latin typeface="Times"/>
              <a:ea typeface="Times New Roman"/>
              <a:cs typeface="Times New Roman"/>
            </a:endParaRPr>
          </a:p>
          <a:p>
            <a:r>
              <a:rPr lang="it-IT" i="1" dirty="0">
                <a:latin typeface="Times"/>
                <a:ea typeface="Times New Roman"/>
                <a:cs typeface="Times New Roman"/>
              </a:rPr>
              <a:t> </a:t>
            </a:r>
            <a:endParaRPr lang="it-IT" dirty="0"/>
          </a:p>
          <a:p>
            <a:endParaRPr lang="it-IT" dirty="0"/>
          </a:p>
        </p:txBody>
      </p:sp>
    </p:spTree>
    <p:extLst>
      <p:ext uri="{BB962C8B-B14F-4D97-AF65-F5344CB8AC3E}">
        <p14:creationId xmlns:p14="http://schemas.microsoft.com/office/powerpoint/2010/main" val="1632250799"/>
      </p:ext>
    </p:extLst>
  </p:cSld>
  <p:clrMapOvr>
    <a:masterClrMapping/>
  </p:clrMapOvr>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lnSpcReduction="10000"/>
          </a:bodyPr>
          <a:lstStyle/>
          <a:p>
            <a:pPr marL="228600" indent="-228600">
              <a:tabLst>
                <a:tab pos="228600" algn="l"/>
              </a:tabLst>
            </a:pPr>
            <a:r>
              <a:rPr lang="en-US" dirty="0">
                <a:latin typeface="Symbol"/>
                <a:ea typeface="Times New Roman"/>
                <a:cs typeface="Times New Roman"/>
              </a:rPr>
              <a:t>·	</a:t>
            </a:r>
            <a:r>
              <a:rPr lang="it-IT" dirty="0">
                <a:latin typeface="Times"/>
                <a:ea typeface="Times New Roman"/>
                <a:cs typeface="Times New Roman"/>
              </a:rPr>
              <a:t>preoccupazioni rispetto al fatto di MERITARE CIO’ CHE SI DESIDERA</a:t>
            </a:r>
          </a:p>
          <a:p>
            <a:r>
              <a:rPr lang="it-IT" i="1" dirty="0">
                <a:latin typeface="Times"/>
                <a:ea typeface="Times New Roman"/>
                <a:cs typeface="Times New Roman"/>
              </a:rPr>
              <a:t>      “Sono talmente una brutta persona che non mi merito questo”</a:t>
            </a:r>
            <a:endParaRPr lang="it-IT" dirty="0">
              <a:latin typeface="Times"/>
              <a:ea typeface="Times New Roman"/>
              <a:cs typeface="Times New Roman"/>
            </a:endParaRPr>
          </a:p>
          <a:p>
            <a:pPr marL="228600" indent="-228600">
              <a:tabLst>
                <a:tab pos="228600" algn="l"/>
              </a:tabLst>
            </a:pPr>
            <a:r>
              <a:rPr lang="en-US" dirty="0">
                <a:latin typeface="Symbol"/>
                <a:ea typeface="Times New Roman"/>
                <a:cs typeface="Times New Roman"/>
              </a:rPr>
              <a:t>·	</a:t>
            </a:r>
            <a:r>
              <a:rPr lang="it-IT" dirty="0">
                <a:latin typeface="Times"/>
                <a:ea typeface="Times New Roman"/>
                <a:cs typeface="Times New Roman"/>
              </a:rPr>
              <a:t>preoccupazioni rispetto al fatto di NON ESSERE EFFICACI (insultando o offendendo sé stessi)</a:t>
            </a:r>
          </a:p>
          <a:p>
            <a:r>
              <a:rPr lang="it-IT" i="1" dirty="0">
                <a:latin typeface="Times"/>
                <a:ea typeface="Times New Roman"/>
                <a:cs typeface="Times New Roman"/>
              </a:rPr>
              <a:t>      “Non riuscirò a farlo bene” “probabilmente crollerò” “Sono così stupido/a”</a:t>
            </a:r>
            <a:endParaRPr lang="it-IT" dirty="0">
              <a:latin typeface="Times"/>
              <a:ea typeface="Times New Roman"/>
              <a:cs typeface="Times New Roman"/>
            </a:endParaRPr>
          </a:p>
          <a:p>
            <a:r>
              <a:rPr lang="it-IT" i="1" dirty="0">
                <a:latin typeface="Times"/>
                <a:ea typeface="Times New Roman"/>
                <a:cs typeface="Times New Roman"/>
              </a:rPr>
              <a:t> </a:t>
            </a:r>
            <a:endParaRPr lang="it-IT" dirty="0">
              <a:latin typeface="Times"/>
              <a:ea typeface="Times New Roman"/>
              <a:cs typeface="Times New Roman"/>
            </a:endParaRPr>
          </a:p>
          <a:p>
            <a:endParaRPr lang="it-IT" dirty="0"/>
          </a:p>
        </p:txBody>
      </p:sp>
    </p:spTree>
    <p:extLst>
      <p:ext uri="{BB962C8B-B14F-4D97-AF65-F5344CB8AC3E}">
        <p14:creationId xmlns:p14="http://schemas.microsoft.com/office/powerpoint/2010/main" val="1723501561"/>
      </p:ext>
    </p:extLst>
  </p:cSld>
  <p:clrMapOvr>
    <a:masterClrMapping/>
  </p:clrMapOvr>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b="1" dirty="0">
                <a:latin typeface="Times"/>
                <a:ea typeface="Times New Roman"/>
                <a:cs typeface="Times New Roman"/>
              </a:rPr>
              <a:t>EMOZIONI</a:t>
            </a:r>
            <a:br>
              <a:rPr lang="it-IT" dirty="0">
                <a:latin typeface="Times"/>
                <a:ea typeface="Times New Roman"/>
                <a:cs typeface="Times New Roman"/>
              </a:rPr>
            </a:br>
            <a:endParaRPr lang="it-IT" dirty="0"/>
          </a:p>
        </p:txBody>
      </p:sp>
      <p:sp>
        <p:nvSpPr>
          <p:cNvPr id="3" name="Segnaposto contenuto 2"/>
          <p:cNvSpPr>
            <a:spLocks noGrp="1"/>
          </p:cNvSpPr>
          <p:nvPr>
            <p:ph idx="1"/>
          </p:nvPr>
        </p:nvSpPr>
        <p:spPr/>
        <p:txBody>
          <a:bodyPr>
            <a:normAutofit/>
          </a:bodyPr>
          <a:lstStyle/>
          <a:p>
            <a:endParaRPr lang="it-IT" dirty="0">
              <a:latin typeface="Times"/>
              <a:ea typeface="Times New Roman"/>
              <a:cs typeface="Times New Roman"/>
            </a:endParaRPr>
          </a:p>
          <a:p>
            <a:r>
              <a:rPr lang="it-IT" dirty="0">
                <a:latin typeface="Times"/>
                <a:ea typeface="Times New Roman"/>
                <a:cs typeface="Times New Roman"/>
              </a:rPr>
              <a:t>Le tue emozioni (rabbia, frustrazione, paura, senso di colpa) interferiscono con le tue abilità nel comportarti efficacemente. Puoi avere le abilità, ma le tue emozioni ti rendono incapace nel dire e fare ciò che vuoi. Le emozioni, piuttosto che le tue abilità, controllano ciò che dici e che fai.</a:t>
            </a:r>
          </a:p>
          <a:p>
            <a:pPr marL="0" indent="0">
              <a:buNone/>
            </a:pPr>
            <a:endParaRPr lang="it-IT" dirty="0">
              <a:latin typeface="Times"/>
              <a:ea typeface="Times New Roman"/>
              <a:cs typeface="Times New Roman"/>
            </a:endParaRPr>
          </a:p>
          <a:p>
            <a:pPr algn="ctr"/>
            <a:endParaRPr lang="it-IT" dirty="0">
              <a:latin typeface="Times"/>
              <a:ea typeface="Times New Roman"/>
              <a:cs typeface="Times New Roman"/>
            </a:endParaRPr>
          </a:p>
        </p:txBody>
      </p:sp>
    </p:spTree>
    <p:extLst>
      <p:ext uri="{BB962C8B-B14F-4D97-AF65-F5344CB8AC3E}">
        <p14:creationId xmlns:p14="http://schemas.microsoft.com/office/powerpoint/2010/main" val="3640271189"/>
      </p:ext>
    </p:extLst>
  </p:cSld>
  <p:clrMapOvr>
    <a:masterClrMapping/>
  </p:clrMapOvr>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b="1" dirty="0">
                <a:latin typeface="Times"/>
                <a:ea typeface="Times New Roman"/>
                <a:cs typeface="Times New Roman"/>
              </a:rPr>
              <a:t>INDECISIONI</a:t>
            </a:r>
            <a:br>
              <a:rPr lang="it-IT" dirty="0">
                <a:latin typeface="Times"/>
                <a:ea typeface="Times New Roman"/>
                <a:cs typeface="Times New Roman"/>
              </a:rPr>
            </a:br>
            <a:endParaRPr lang="it-IT" dirty="0"/>
          </a:p>
        </p:txBody>
      </p:sp>
      <p:sp>
        <p:nvSpPr>
          <p:cNvPr id="3" name="Segnaposto contenuto 2"/>
          <p:cNvSpPr>
            <a:spLocks noGrp="1"/>
          </p:cNvSpPr>
          <p:nvPr>
            <p:ph idx="1"/>
          </p:nvPr>
        </p:nvSpPr>
        <p:spPr/>
        <p:txBody>
          <a:bodyPr>
            <a:normAutofit/>
          </a:bodyPr>
          <a:lstStyle/>
          <a:p>
            <a:r>
              <a:rPr lang="it-IT" dirty="0">
                <a:latin typeface="Times"/>
                <a:ea typeface="Times New Roman"/>
                <a:cs typeface="Times New Roman"/>
              </a:rPr>
              <a:t>NON RIESCI A DECIDERE cosa fare o cosa davvero desideri. Puoi avere le abilità, ma la tua indecisione interferisce nel dire e fare ciò che vuoi. Non sai decidere quali siano le cose importanti per te. Non  riesci a capire come trovare un equilibrio tra:</a:t>
            </a:r>
          </a:p>
          <a:p>
            <a:pPr marL="228600" indent="-228600">
              <a:tabLst>
                <a:tab pos="228600" algn="l"/>
              </a:tabLst>
            </a:pPr>
            <a:r>
              <a:rPr lang="en-US" dirty="0">
                <a:latin typeface="Symbol"/>
                <a:ea typeface="Times New Roman"/>
                <a:cs typeface="Times New Roman"/>
              </a:rPr>
              <a:t>·	</a:t>
            </a:r>
            <a:r>
              <a:rPr lang="it-IT" dirty="0">
                <a:latin typeface="Times"/>
                <a:ea typeface="Times New Roman"/>
                <a:cs typeface="Times New Roman"/>
              </a:rPr>
              <a:t>chiedere troppo o non chiedere nulla</a:t>
            </a:r>
          </a:p>
          <a:p>
            <a:pPr marL="228600" indent="-228600">
              <a:tabLst>
                <a:tab pos="228600" algn="l"/>
              </a:tabLst>
            </a:pPr>
            <a:r>
              <a:rPr lang="en-US" dirty="0">
                <a:latin typeface="Symbol"/>
                <a:ea typeface="Times New Roman"/>
                <a:cs typeface="Times New Roman"/>
              </a:rPr>
              <a:t>·	</a:t>
            </a:r>
            <a:r>
              <a:rPr lang="it-IT" dirty="0">
                <a:latin typeface="Times"/>
                <a:ea typeface="Times New Roman"/>
                <a:cs typeface="Times New Roman"/>
              </a:rPr>
              <a:t>dire “no” a tutto o cedere ad ogni richiesta</a:t>
            </a:r>
          </a:p>
          <a:p>
            <a:pPr marL="0" indent="0">
              <a:buNone/>
            </a:pPr>
            <a:endParaRPr lang="it-IT" dirty="0">
              <a:latin typeface="Times"/>
              <a:ea typeface="Times New Roman"/>
              <a:cs typeface="Times New Roman"/>
            </a:endParaRPr>
          </a:p>
        </p:txBody>
      </p:sp>
    </p:spTree>
    <p:extLst>
      <p:ext uri="{BB962C8B-B14F-4D97-AF65-F5344CB8AC3E}">
        <p14:creationId xmlns:p14="http://schemas.microsoft.com/office/powerpoint/2010/main" val="4097285964"/>
      </p:ext>
    </p:extLst>
  </p:cSld>
  <p:clrMapOvr>
    <a:masterClrMapping/>
  </p:clrMapOvr>
</p:sld>
</file>

<file path=ppt/slides/slide1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b="1" dirty="0">
                <a:latin typeface="Times"/>
                <a:ea typeface="Times New Roman"/>
                <a:cs typeface="Times New Roman"/>
              </a:rPr>
              <a:t>AMBIENTE</a:t>
            </a:r>
            <a:br>
              <a:rPr lang="it-IT" dirty="0">
                <a:latin typeface="Times"/>
                <a:ea typeface="Times New Roman"/>
                <a:cs typeface="Times New Roman"/>
              </a:rPr>
            </a:br>
            <a:endParaRPr lang="it-IT" dirty="0"/>
          </a:p>
        </p:txBody>
      </p:sp>
      <p:sp>
        <p:nvSpPr>
          <p:cNvPr id="3" name="Segnaposto contenuto 2"/>
          <p:cNvSpPr>
            <a:spLocks noGrp="1"/>
          </p:cNvSpPr>
          <p:nvPr>
            <p:ph idx="1"/>
          </p:nvPr>
        </p:nvSpPr>
        <p:spPr/>
        <p:txBody>
          <a:bodyPr>
            <a:normAutofit fontScale="92500"/>
          </a:bodyPr>
          <a:lstStyle/>
          <a:p>
            <a:r>
              <a:rPr lang="it-IT" dirty="0">
                <a:latin typeface="Times"/>
                <a:ea typeface="Times New Roman"/>
                <a:cs typeface="Times New Roman"/>
              </a:rPr>
              <a:t>Le caratteristiche dell’ambiente rendono impossibile anche alle persone più abili l’essere efficaci. L’ESSERE ABILI NON FUNZIONA SE:</a:t>
            </a:r>
          </a:p>
          <a:p>
            <a:pPr marL="228600" indent="-228600">
              <a:tabLst>
                <a:tab pos="228600" algn="l"/>
              </a:tabLst>
            </a:pPr>
            <a:r>
              <a:rPr lang="en-US" dirty="0">
                <a:latin typeface="Symbol"/>
                <a:ea typeface="Times New Roman"/>
                <a:cs typeface="Times New Roman"/>
              </a:rPr>
              <a:t>·	</a:t>
            </a:r>
            <a:r>
              <a:rPr lang="it-IT" dirty="0">
                <a:latin typeface="Times"/>
                <a:ea typeface="Times New Roman"/>
                <a:cs typeface="Times New Roman"/>
              </a:rPr>
              <a:t>altre persone hanno troppo potere</a:t>
            </a:r>
          </a:p>
          <a:p>
            <a:pPr marL="228600" indent="-228600">
              <a:tabLst>
                <a:tab pos="228600" algn="l"/>
              </a:tabLst>
            </a:pPr>
            <a:r>
              <a:rPr lang="en-US" dirty="0">
                <a:latin typeface="Symbol"/>
                <a:ea typeface="Times New Roman"/>
                <a:cs typeface="Times New Roman"/>
              </a:rPr>
              <a:t>·	</a:t>
            </a:r>
            <a:r>
              <a:rPr lang="it-IT" dirty="0">
                <a:latin typeface="Times"/>
                <a:ea typeface="Times New Roman"/>
                <a:cs typeface="Times New Roman"/>
              </a:rPr>
              <a:t>altre persone potrebbero sentirsi minacciate o avere qualche altra ragione per non apprezzarti se tu arrivi ad avere ciò che vuoi</a:t>
            </a:r>
          </a:p>
          <a:p>
            <a:pPr marL="228600" indent="-228600">
              <a:tabLst>
                <a:tab pos="228600" algn="l"/>
              </a:tabLst>
            </a:pPr>
            <a:r>
              <a:rPr lang="en-US" dirty="0">
                <a:latin typeface="Symbol"/>
                <a:ea typeface="Times New Roman"/>
                <a:cs typeface="Times New Roman"/>
              </a:rPr>
              <a:t>·	</a:t>
            </a:r>
            <a:r>
              <a:rPr lang="it-IT" dirty="0">
                <a:latin typeface="Times"/>
                <a:ea typeface="Times New Roman"/>
                <a:cs typeface="Times New Roman"/>
              </a:rPr>
              <a:t>altre persone non ti danno ciò di cui tu hai bisogno o non ti lasceranno dire “no” senza punirti, a meno che tu non sacrifichi almeno un po’ della tua autostima o dignità</a:t>
            </a:r>
          </a:p>
          <a:p>
            <a:endParaRPr lang="it-IT" dirty="0"/>
          </a:p>
        </p:txBody>
      </p:sp>
    </p:spTree>
    <p:extLst>
      <p:ext uri="{BB962C8B-B14F-4D97-AF65-F5344CB8AC3E}">
        <p14:creationId xmlns:p14="http://schemas.microsoft.com/office/powerpoint/2010/main" val="3610053816"/>
      </p:ext>
    </p:extLst>
  </p:cSld>
  <p:clrMapOvr>
    <a:masterClrMapping/>
  </p:clrMapOvr>
</p:sld>
</file>

<file path=ppt/slides/slide1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b="1" dirty="0">
                <a:latin typeface="Times"/>
                <a:ea typeface="Times New Roman"/>
                <a:cs typeface="Times New Roman"/>
              </a:rPr>
              <a:t>EFFICACIA INTERPERSONALE</a:t>
            </a:r>
            <a:br>
              <a:rPr lang="it-IT" sz="4000" dirty="0">
                <a:latin typeface="Times"/>
                <a:ea typeface="Times New Roman"/>
                <a:cs typeface="Times New Roman"/>
              </a:rPr>
            </a:br>
            <a:r>
              <a:rPr lang="it-IT" b="1" dirty="0">
                <a:latin typeface="Times"/>
                <a:ea typeface="Times New Roman"/>
                <a:cs typeface="Times New Roman"/>
              </a:rPr>
              <a:t>ESERCITAZIONI (2° foglio)</a:t>
            </a:r>
            <a:br>
              <a:rPr lang="it-IT" sz="4000" dirty="0">
                <a:latin typeface="Times"/>
                <a:ea typeface="Times New Roman"/>
                <a:cs typeface="Times New Roman"/>
              </a:rPr>
            </a:br>
            <a:endParaRPr lang="it-IT" dirty="0"/>
          </a:p>
        </p:txBody>
      </p:sp>
      <p:sp>
        <p:nvSpPr>
          <p:cNvPr id="3" name="Segnaposto contenuto 2"/>
          <p:cNvSpPr>
            <a:spLocks noGrp="1"/>
          </p:cNvSpPr>
          <p:nvPr>
            <p:ph idx="1"/>
          </p:nvPr>
        </p:nvSpPr>
        <p:spPr/>
        <p:txBody>
          <a:bodyPr>
            <a:normAutofit fontScale="40000" lnSpcReduction="20000"/>
          </a:bodyPr>
          <a:lstStyle/>
          <a:p>
            <a:pPr indent="449580" algn="ctr"/>
            <a:r>
              <a:rPr lang="it-IT" sz="4000" b="1" dirty="0">
                <a:latin typeface="Times"/>
                <a:ea typeface="Times New Roman"/>
                <a:cs typeface="Times New Roman"/>
              </a:rPr>
              <a:t>_________</a:t>
            </a:r>
            <a:endParaRPr lang="it-IT" sz="3600" dirty="0">
              <a:latin typeface="Times"/>
              <a:ea typeface="Times New Roman"/>
              <a:cs typeface="Times New Roman"/>
            </a:endParaRPr>
          </a:p>
          <a:p>
            <a:pPr algn="ctr"/>
            <a:r>
              <a:rPr lang="it-IT" sz="7200" b="1" dirty="0">
                <a:latin typeface="Times"/>
                <a:ea typeface="Times New Roman"/>
                <a:cs typeface="Times New Roman"/>
              </a:rPr>
              <a:t>Osserva e descrivi le situazioni interpersonali</a:t>
            </a:r>
            <a:endParaRPr lang="it-IT" sz="7200" dirty="0">
              <a:latin typeface="Times"/>
              <a:ea typeface="Times New Roman"/>
              <a:cs typeface="Times New Roman"/>
            </a:endParaRPr>
          </a:p>
          <a:p>
            <a:pPr>
              <a:lnSpc>
                <a:spcPts val="1800"/>
              </a:lnSpc>
            </a:pPr>
            <a:r>
              <a:rPr lang="it-IT" sz="7200" dirty="0">
                <a:latin typeface="Times"/>
                <a:ea typeface="Times New Roman"/>
                <a:cs typeface="Times New Roman"/>
              </a:rPr>
              <a:t>Nome__________________________________________________	Data___________________</a:t>
            </a:r>
          </a:p>
          <a:p>
            <a:pPr>
              <a:lnSpc>
                <a:spcPts val="1800"/>
              </a:lnSpc>
            </a:pPr>
            <a:r>
              <a:rPr lang="it-IT" sz="7200" dirty="0">
                <a:latin typeface="Times"/>
                <a:ea typeface="Times New Roman"/>
                <a:cs typeface="Times New Roman"/>
              </a:rPr>
              <a:t> </a:t>
            </a:r>
          </a:p>
          <a:p>
            <a:pPr algn="just"/>
            <a:r>
              <a:rPr lang="it-IT" sz="7200" dirty="0">
                <a:latin typeface="Times"/>
                <a:ea typeface="Times New Roman"/>
                <a:cs typeface="Times New Roman"/>
              </a:rPr>
              <a:t>Completa questo foglio durante o subito dopo una situazione che ti crea qualche problema, come ad esempio: 1) i tuoi diritti o i tuoi desideri non vengono rispettati, 2) vuoi che qualcuno faccia o cambi qualche cosa o che ti dia qualcosa, 3) vuoi o hai bisogno di rifiutare o di resistere alle pressioni riguardo al fare qualcosa, 4) vuoi che le tue posizioni o il tuo punto di vista vengano presi sul serio, 5) c’è un conflitto con un’altra persona. </a:t>
            </a:r>
          </a:p>
        </p:txBody>
      </p:sp>
    </p:spTree>
    <p:extLst>
      <p:ext uri="{BB962C8B-B14F-4D97-AF65-F5344CB8AC3E}">
        <p14:creationId xmlns:p14="http://schemas.microsoft.com/office/powerpoint/2010/main" val="2322248721"/>
      </p:ext>
    </p:extLst>
  </p:cSld>
  <p:clrMapOvr>
    <a:masterClrMapping/>
  </p:clrMapOvr>
</p:sld>
</file>

<file path=ppt/slides/slide1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pPr algn="just"/>
            <a:r>
              <a:rPr lang="it-IT" dirty="0">
                <a:latin typeface="Times"/>
                <a:ea typeface="Times New Roman"/>
                <a:cs typeface="Times New Roman"/>
              </a:rPr>
              <a:t>Osserva e descrivi il tutto subito dopo in cui ti sei trovato in una situazione problematica</a:t>
            </a:r>
          </a:p>
          <a:p>
            <a:pPr algn="just"/>
            <a:r>
              <a:rPr lang="it-IT" dirty="0">
                <a:latin typeface="Times"/>
                <a:ea typeface="Times New Roman"/>
                <a:cs typeface="Times New Roman"/>
              </a:rPr>
              <a:t>Se hai bisogno di maggiore spazio scrivi dietro al foglio.</a:t>
            </a:r>
          </a:p>
          <a:p>
            <a:pPr algn="just"/>
            <a:r>
              <a:rPr lang="it-IT" b="1" dirty="0">
                <a:latin typeface="Times"/>
                <a:ea typeface="Times New Roman"/>
                <a:cs typeface="Times New Roman"/>
              </a:rPr>
              <a:t>====================================================================== SITUAZIONE</a:t>
            </a:r>
            <a:r>
              <a:rPr lang="it-IT" dirty="0">
                <a:latin typeface="Times"/>
                <a:ea typeface="Times New Roman"/>
                <a:cs typeface="Times New Roman"/>
              </a:rPr>
              <a:t>: Cosa è successo? Chi era coinvolto? Qual è stata la causa scatenante? Cosa costituisce un problema per me in questa situazione?</a:t>
            </a:r>
          </a:p>
          <a:p>
            <a:pPr algn="just"/>
            <a:r>
              <a:rPr lang="it-IT" sz="1200" dirty="0">
                <a:latin typeface="Times"/>
                <a:ea typeface="Times New Roman"/>
                <a:cs typeface="Times New Roman"/>
              </a:rPr>
              <a:t> </a:t>
            </a:r>
          </a:p>
          <a:p>
            <a:pPr algn="just"/>
            <a:r>
              <a:rPr lang="it-IT" sz="1200" dirty="0">
                <a:latin typeface="Times"/>
                <a:ea typeface="Times New Roman"/>
                <a:cs typeface="Times New Roman"/>
              </a:rPr>
              <a:t> </a:t>
            </a:r>
          </a:p>
          <a:p>
            <a:endParaRPr lang="it-IT" dirty="0"/>
          </a:p>
        </p:txBody>
      </p:sp>
    </p:spTree>
    <p:extLst>
      <p:ext uri="{BB962C8B-B14F-4D97-AF65-F5344CB8AC3E}">
        <p14:creationId xmlns:p14="http://schemas.microsoft.com/office/powerpoint/2010/main" val="28854289"/>
      </p:ext>
    </p:extLst>
  </p:cSld>
  <p:clrMapOvr>
    <a:masterClrMapping/>
  </p:clrMapOvr>
</p:sld>
</file>

<file path=ppt/slides/slide1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latin typeface="Times"/>
                <a:ea typeface="Times New Roman"/>
                <a:cs typeface="Times New Roman"/>
              </a:rPr>
              <a:t>Cosa </a:t>
            </a:r>
            <a:r>
              <a:rPr lang="it-IT" b="1" dirty="0">
                <a:latin typeface="Times"/>
                <a:ea typeface="Times New Roman"/>
                <a:cs typeface="Times New Roman"/>
              </a:rPr>
              <a:t>HO DETTO </a:t>
            </a:r>
            <a:r>
              <a:rPr lang="it-IT" dirty="0">
                <a:latin typeface="Times"/>
                <a:ea typeface="Times New Roman"/>
                <a:cs typeface="Times New Roman"/>
              </a:rPr>
              <a:t>o </a:t>
            </a:r>
            <a:r>
              <a:rPr lang="it-IT" b="1" dirty="0">
                <a:latin typeface="Times"/>
                <a:ea typeface="Times New Roman"/>
                <a:cs typeface="Times New Roman"/>
              </a:rPr>
              <a:t>HO FATTO </a:t>
            </a:r>
            <a:r>
              <a:rPr lang="it-IT" dirty="0">
                <a:latin typeface="Times"/>
                <a:ea typeface="Times New Roman"/>
                <a:cs typeface="Times New Roman"/>
              </a:rPr>
              <a:t>in questa situazione.</a:t>
            </a:r>
            <a:br>
              <a:rPr lang="it-IT" dirty="0">
                <a:latin typeface="Times"/>
                <a:ea typeface="Times New Roman"/>
                <a:cs typeface="Times New Roman"/>
              </a:rPr>
            </a:br>
            <a:endParaRPr lang="it-IT" dirty="0"/>
          </a:p>
        </p:txBody>
      </p:sp>
      <p:sp>
        <p:nvSpPr>
          <p:cNvPr id="3" name="Segnaposto contenuto 2"/>
          <p:cNvSpPr>
            <a:spLocks noGrp="1"/>
          </p:cNvSpPr>
          <p:nvPr>
            <p:ph idx="1"/>
          </p:nvPr>
        </p:nvSpPr>
        <p:spPr/>
        <p:txBody>
          <a:bodyPr>
            <a:normAutofit fontScale="32500" lnSpcReduction="20000"/>
          </a:bodyPr>
          <a:lstStyle/>
          <a:p>
            <a:pPr algn="just"/>
            <a:r>
              <a:rPr lang="it-IT" sz="5400" dirty="0">
                <a:latin typeface="Times"/>
                <a:ea typeface="Times New Roman"/>
                <a:cs typeface="Times New Roman"/>
              </a:rPr>
              <a:t>Indica il grado di </a:t>
            </a:r>
            <a:r>
              <a:rPr lang="it-IT" sz="5400" b="1" dirty="0">
                <a:latin typeface="Times"/>
                <a:ea typeface="Times New Roman"/>
                <a:cs typeface="Times New Roman"/>
              </a:rPr>
              <a:t>INTENSITA’ </a:t>
            </a:r>
            <a:r>
              <a:rPr lang="it-IT" sz="5400" dirty="0">
                <a:latin typeface="Times"/>
                <a:ea typeface="Times New Roman"/>
                <a:cs typeface="Times New Roman"/>
              </a:rPr>
              <a:t>della risposta (0-6): _________</a:t>
            </a:r>
          </a:p>
          <a:p>
            <a:pPr algn="just"/>
            <a:r>
              <a:rPr lang="it-IT" sz="5400" dirty="0">
                <a:latin typeface="Times"/>
                <a:ea typeface="Times New Roman"/>
                <a:cs typeface="Times New Roman"/>
              </a:rPr>
              <a:t> </a:t>
            </a:r>
          </a:p>
          <a:p>
            <a:pPr algn="ctr"/>
            <a:r>
              <a:rPr lang="it-IT" sz="6400" b="1" dirty="0">
                <a:latin typeface="Times"/>
                <a:ea typeface="Times New Roman"/>
                <a:cs typeface="Times New Roman"/>
              </a:rPr>
              <a:t>ALTA INTENSITA’: CERCARE DI MODIFICARE LA SITUAZIONE</a:t>
            </a:r>
            <a:endParaRPr lang="it-IT" sz="6400" dirty="0">
              <a:latin typeface="Times"/>
              <a:ea typeface="Times New Roman"/>
              <a:cs typeface="Times New Roman"/>
            </a:endParaRPr>
          </a:p>
          <a:p>
            <a:pPr algn="ctr"/>
            <a:r>
              <a:rPr lang="it-IT" sz="6400" b="1" dirty="0">
                <a:latin typeface="Times"/>
                <a:ea typeface="Times New Roman"/>
                <a:cs typeface="Times New Roman"/>
              </a:rPr>
              <a:t> </a:t>
            </a:r>
            <a:endParaRPr lang="it-IT" sz="6400" dirty="0">
              <a:latin typeface="Times"/>
              <a:ea typeface="Times New Roman"/>
              <a:cs typeface="Times New Roman"/>
            </a:endParaRPr>
          </a:p>
          <a:p>
            <a:pPr algn="ctr"/>
            <a:r>
              <a:rPr lang="it-IT" sz="6400" b="1" dirty="0">
                <a:latin typeface="Times"/>
                <a:ea typeface="Times New Roman"/>
                <a:cs typeface="Times New Roman"/>
              </a:rPr>
              <a:t> RICHIESTA					RIFIUTO</a:t>
            </a:r>
            <a:endParaRPr lang="it-IT" sz="6400" dirty="0">
              <a:latin typeface="Times"/>
              <a:ea typeface="Times New Roman"/>
              <a:cs typeface="Times New Roman"/>
            </a:endParaRPr>
          </a:p>
          <a:p>
            <a:r>
              <a:rPr lang="it-IT" sz="5600" dirty="0">
                <a:latin typeface="Times"/>
                <a:ea typeface="Times New Roman"/>
                <a:cs typeface="Times New Roman"/>
              </a:rPr>
              <a:t> Chiedere con fermezza, insistere a lungo…</a:t>
            </a:r>
            <a:r>
              <a:rPr lang="it-IT" sz="5600" b="1" dirty="0">
                <a:latin typeface="Times"/>
                <a:ea typeface="Times New Roman"/>
                <a:cs typeface="Times New Roman"/>
              </a:rPr>
              <a:t>6.........</a:t>
            </a:r>
            <a:r>
              <a:rPr lang="it-IT" sz="5600" dirty="0">
                <a:latin typeface="Times"/>
                <a:ea typeface="Times New Roman"/>
                <a:cs typeface="Times New Roman"/>
              </a:rPr>
              <a:t>…                           Rifiutare con fermezza, non cedere</a:t>
            </a:r>
          </a:p>
          <a:p>
            <a:pPr indent="449580" algn="ctr"/>
            <a:r>
              <a:rPr lang="it-IT" sz="5600" dirty="0">
                <a:latin typeface="Times"/>
                <a:ea typeface="Times New Roman"/>
                <a:cs typeface="Times New Roman"/>
              </a:rPr>
              <a:t>Chiedere con fermezza, insistere…… ….....</a:t>
            </a:r>
            <a:r>
              <a:rPr lang="it-IT" sz="5600" b="1" dirty="0">
                <a:latin typeface="Times"/>
                <a:ea typeface="Times New Roman"/>
                <a:cs typeface="Times New Roman"/>
              </a:rPr>
              <a:t>5</a:t>
            </a:r>
            <a:r>
              <a:rPr lang="it-IT" sz="5600" dirty="0">
                <a:latin typeface="Times"/>
                <a:ea typeface="Times New Roman"/>
                <a:cs typeface="Times New Roman"/>
              </a:rPr>
              <a:t>...........Rifiutare con fermezza, trattenersi dal cedere</a:t>
            </a:r>
          </a:p>
          <a:p>
            <a:pPr marL="0" indent="0" algn="ctr">
              <a:buNone/>
            </a:pPr>
            <a:r>
              <a:rPr lang="it-IT" sz="5600" dirty="0">
                <a:latin typeface="Times"/>
                <a:ea typeface="Times New Roman"/>
                <a:cs typeface="Times New Roman"/>
              </a:rPr>
              <a:t>  Chiedere con fermezza ………………................</a:t>
            </a:r>
            <a:r>
              <a:rPr lang="it-IT" sz="5600" b="1" dirty="0">
                <a:latin typeface="Times"/>
                <a:ea typeface="Times New Roman"/>
                <a:cs typeface="Times New Roman"/>
              </a:rPr>
              <a:t>4</a:t>
            </a:r>
            <a:r>
              <a:rPr lang="it-IT" sz="5600" dirty="0">
                <a:latin typeface="Times"/>
                <a:ea typeface="Times New Roman"/>
                <a:cs typeface="Times New Roman"/>
              </a:rPr>
              <a:t>…............Rifiutare con fermezza, ma con dei ripensamenti</a:t>
            </a:r>
          </a:p>
          <a:p>
            <a:pPr marL="0" indent="0" algn="ctr">
              <a:buNone/>
            </a:pPr>
            <a:r>
              <a:rPr lang="it-IT" sz="5600" dirty="0">
                <a:latin typeface="Times"/>
                <a:ea typeface="Times New Roman"/>
                <a:cs typeface="Times New Roman"/>
              </a:rPr>
              <a:t>Chiedere con esitazione………………….</a:t>
            </a:r>
            <a:r>
              <a:rPr lang="it-IT" sz="5600" b="1" dirty="0">
                <a:latin typeface="Times"/>
                <a:ea typeface="Times New Roman"/>
                <a:cs typeface="Times New Roman"/>
              </a:rPr>
              <a:t>3..............                       </a:t>
            </a:r>
            <a:r>
              <a:rPr lang="it-IT" sz="5600" dirty="0">
                <a:latin typeface="Times"/>
                <a:ea typeface="Times New Roman"/>
                <a:cs typeface="Times New Roman"/>
              </a:rPr>
              <a:t>… Esprimere riluttanza</a:t>
            </a:r>
          </a:p>
          <a:p>
            <a:pPr algn="ctr"/>
            <a:r>
              <a:rPr lang="it-IT" sz="5600" dirty="0">
                <a:latin typeface="Times"/>
                <a:ea typeface="Times New Roman"/>
                <a:cs typeface="Times New Roman"/>
              </a:rPr>
              <a:t> Accennare apertamente……………....................…….</a:t>
            </a:r>
            <a:r>
              <a:rPr lang="it-IT" sz="5600" b="1" dirty="0">
                <a:latin typeface="Times"/>
                <a:ea typeface="Times New Roman"/>
                <a:cs typeface="Times New Roman"/>
              </a:rPr>
              <a:t>2</a:t>
            </a:r>
            <a:r>
              <a:rPr lang="it-IT" sz="5600" dirty="0">
                <a:latin typeface="Times"/>
                <a:ea typeface="Times New Roman"/>
                <a:cs typeface="Times New Roman"/>
              </a:rPr>
              <a:t>…..........Esprimere riluttanza, ma rispondere di “sì”</a:t>
            </a:r>
          </a:p>
          <a:p>
            <a:r>
              <a:rPr lang="it-IT" sz="5600" dirty="0">
                <a:latin typeface="Times"/>
                <a:ea typeface="Times New Roman"/>
                <a:cs typeface="Times New Roman"/>
              </a:rPr>
              <a:t>      Accennare indirettamente ………………................… </a:t>
            </a:r>
            <a:r>
              <a:rPr lang="it-IT" sz="5600" b="1" dirty="0">
                <a:latin typeface="Times"/>
                <a:ea typeface="Times New Roman"/>
                <a:cs typeface="Times New Roman"/>
              </a:rPr>
              <a:t>1</a:t>
            </a:r>
            <a:r>
              <a:rPr lang="it-IT" sz="5600" dirty="0">
                <a:latin typeface="Times"/>
                <a:ea typeface="Times New Roman"/>
                <a:cs typeface="Times New Roman"/>
              </a:rPr>
              <a:t>…..........Esitare un poco rispondendo di “sì”</a:t>
            </a:r>
          </a:p>
          <a:p>
            <a:pPr algn="ctr"/>
            <a:r>
              <a:rPr lang="it-IT" sz="5600" dirty="0">
                <a:latin typeface="Times"/>
                <a:ea typeface="Times New Roman"/>
                <a:cs typeface="Times New Roman"/>
              </a:rPr>
              <a:t>Non chiedere e non accennare………………...........     .....</a:t>
            </a:r>
            <a:r>
              <a:rPr lang="it-IT" sz="5600" b="1" dirty="0">
                <a:latin typeface="Times"/>
                <a:ea typeface="Times New Roman"/>
                <a:cs typeface="Times New Roman"/>
              </a:rPr>
              <a:t>0</a:t>
            </a:r>
            <a:r>
              <a:rPr lang="it-IT" sz="5600" dirty="0">
                <a:latin typeface="Times"/>
                <a:ea typeface="Times New Roman"/>
                <a:cs typeface="Times New Roman"/>
              </a:rPr>
              <a:t>................Fare ciò che gli altri desiderano senza      					che lo abbia richiesto nessuno</a:t>
            </a:r>
          </a:p>
          <a:p>
            <a:pPr algn="ctr"/>
            <a:r>
              <a:rPr lang="it-IT" sz="6400" dirty="0">
                <a:latin typeface="Times"/>
                <a:ea typeface="Times New Roman"/>
                <a:cs typeface="Times New Roman"/>
              </a:rPr>
              <a:t> </a:t>
            </a:r>
          </a:p>
          <a:p>
            <a:pPr algn="ctr"/>
            <a:r>
              <a:rPr lang="it-IT" sz="6400" b="1" dirty="0">
                <a:latin typeface="Times"/>
                <a:ea typeface="Times New Roman"/>
                <a:cs typeface="Times New Roman"/>
              </a:rPr>
              <a:t>BASSA INTENSITA’ : ACCETTARE LA SITUAZIONE COSI’ COME E’ </a:t>
            </a:r>
            <a:endParaRPr lang="it-IT" sz="6400" dirty="0">
              <a:latin typeface="Times"/>
              <a:ea typeface="Times New Roman"/>
              <a:cs typeface="Times New Roman"/>
            </a:endParaRPr>
          </a:p>
          <a:p>
            <a:endParaRPr lang="it-IT" sz="6400" dirty="0"/>
          </a:p>
        </p:txBody>
      </p:sp>
    </p:spTree>
    <p:extLst>
      <p:ext uri="{BB962C8B-B14F-4D97-AF65-F5344CB8AC3E}">
        <p14:creationId xmlns:p14="http://schemas.microsoft.com/office/powerpoint/2010/main" val="4023942371"/>
      </p:ext>
    </p:extLst>
  </p:cSld>
  <p:clrMapOvr>
    <a:masterClrMapping/>
  </p:clrMapOvr>
</p:sld>
</file>

<file path=ppt/slides/slide1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b="1" dirty="0">
                <a:latin typeface="Times"/>
                <a:ea typeface="Times New Roman"/>
                <a:cs typeface="Times New Roman"/>
              </a:rPr>
              <a:t>FATTORI che RIDUCONO la mia EFFICACIA </a:t>
            </a:r>
            <a:r>
              <a:rPr lang="it-IT" dirty="0">
                <a:latin typeface="Times"/>
                <a:ea typeface="Times New Roman"/>
                <a:cs typeface="Times New Roman"/>
              </a:rPr>
              <a:t>in questa situazione</a:t>
            </a:r>
            <a:endParaRPr lang="it-IT" dirty="0"/>
          </a:p>
        </p:txBody>
      </p:sp>
      <p:sp>
        <p:nvSpPr>
          <p:cNvPr id="3" name="Segnaposto contenuto 2"/>
          <p:cNvSpPr>
            <a:spLocks noGrp="1"/>
          </p:cNvSpPr>
          <p:nvPr>
            <p:ph idx="1"/>
          </p:nvPr>
        </p:nvSpPr>
        <p:spPr>
          <a:xfrm>
            <a:off x="2063552" y="1556793"/>
            <a:ext cx="8229600" cy="4525963"/>
          </a:xfrm>
        </p:spPr>
        <p:txBody>
          <a:bodyPr>
            <a:normAutofit fontScale="70000" lnSpcReduction="20000"/>
          </a:bodyPr>
          <a:lstStyle/>
          <a:p>
            <a:pPr algn="just"/>
            <a:r>
              <a:rPr lang="it-IT" dirty="0">
                <a:latin typeface="Times"/>
                <a:ea typeface="Times New Roman"/>
                <a:cs typeface="Times New Roman"/>
              </a:rPr>
              <a:t>:</a:t>
            </a:r>
          </a:p>
          <a:p>
            <a:pPr algn="just"/>
            <a:r>
              <a:rPr lang="it-IT" dirty="0">
                <a:latin typeface="Times"/>
                <a:ea typeface="Times New Roman"/>
                <a:cs typeface="Times New Roman"/>
              </a:rPr>
              <a:t>	MANCANZA di ABILITA’: (Non so fare o dire qualche cosa?)</a:t>
            </a:r>
          </a:p>
          <a:p>
            <a:pPr algn="just"/>
            <a:r>
              <a:rPr lang="it-IT" dirty="0">
                <a:latin typeface="Times"/>
                <a:ea typeface="Times New Roman"/>
                <a:cs typeface="Times New Roman"/>
              </a:rPr>
              <a:t> </a:t>
            </a:r>
          </a:p>
          <a:p>
            <a:pPr algn="just"/>
            <a:r>
              <a:rPr lang="it-IT" dirty="0">
                <a:latin typeface="Times"/>
                <a:ea typeface="Times New Roman"/>
                <a:cs typeface="Times New Roman"/>
              </a:rPr>
              <a:t> </a:t>
            </a:r>
          </a:p>
          <a:p>
            <a:pPr algn="just"/>
            <a:r>
              <a:rPr lang="it-IT" dirty="0">
                <a:latin typeface="Times"/>
                <a:ea typeface="Times New Roman"/>
                <a:cs typeface="Times New Roman"/>
              </a:rPr>
              <a:t> </a:t>
            </a:r>
          </a:p>
          <a:p>
            <a:pPr algn="just"/>
            <a:r>
              <a:rPr lang="it-IT" dirty="0">
                <a:latin typeface="Times"/>
                <a:ea typeface="Times New Roman"/>
                <a:cs typeface="Times New Roman"/>
              </a:rPr>
              <a:t>	PREOCCUPAZIONI:</a:t>
            </a:r>
          </a:p>
          <a:p>
            <a:pPr algn="just"/>
            <a:r>
              <a:rPr lang="it-IT" dirty="0">
                <a:latin typeface="Times"/>
                <a:ea typeface="Times New Roman"/>
                <a:cs typeface="Times New Roman"/>
              </a:rPr>
              <a:t> </a:t>
            </a:r>
          </a:p>
          <a:p>
            <a:pPr algn="just"/>
            <a:r>
              <a:rPr lang="it-IT" dirty="0">
                <a:latin typeface="Times"/>
                <a:ea typeface="Times New Roman"/>
                <a:cs typeface="Times New Roman"/>
              </a:rPr>
              <a:t> </a:t>
            </a:r>
          </a:p>
          <a:p>
            <a:pPr algn="just"/>
            <a:r>
              <a:rPr lang="it-IT" dirty="0">
                <a:latin typeface="Times"/>
                <a:ea typeface="Times New Roman"/>
                <a:cs typeface="Times New Roman"/>
              </a:rPr>
              <a:t> </a:t>
            </a:r>
          </a:p>
          <a:p>
            <a:pPr algn="just"/>
            <a:r>
              <a:rPr lang="it-IT" dirty="0">
                <a:latin typeface="Times"/>
                <a:ea typeface="Times New Roman"/>
                <a:cs typeface="Times New Roman"/>
              </a:rPr>
              <a:t>	EMOZIONI INTERFERENTI:</a:t>
            </a:r>
          </a:p>
          <a:p>
            <a:br>
              <a:rPr lang="it-IT" sz="3600" b="1" dirty="0">
                <a:latin typeface="Times"/>
                <a:ea typeface="Times New Roman"/>
                <a:cs typeface="Times New Roman"/>
              </a:rPr>
            </a:br>
            <a:endParaRPr lang="it-IT" dirty="0"/>
          </a:p>
          <a:p>
            <a:endParaRPr lang="it-IT" dirty="0"/>
          </a:p>
        </p:txBody>
      </p:sp>
    </p:spTree>
    <p:extLst>
      <p:ext uri="{BB962C8B-B14F-4D97-AF65-F5344CB8AC3E}">
        <p14:creationId xmlns:p14="http://schemas.microsoft.com/office/powerpoint/2010/main" val="951001979"/>
      </p:ext>
    </p:extLst>
  </p:cSld>
  <p:clrMapOvr>
    <a:masterClrMapping/>
  </p:clrMapOvr>
</p:sld>
</file>

<file path=ppt/slides/slide1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pPr indent="449580"/>
            <a:r>
              <a:rPr lang="it-IT" b="1" dirty="0">
                <a:latin typeface="Times"/>
                <a:ea typeface="Times New Roman"/>
                <a:cs typeface="Times New Roman"/>
              </a:rPr>
              <a:t>EFFICACIA INTERPERSONALE</a:t>
            </a:r>
            <a:br>
              <a:rPr lang="it-IT" dirty="0">
                <a:latin typeface="Times"/>
                <a:ea typeface="Times New Roman"/>
                <a:cs typeface="Times New Roman"/>
              </a:rPr>
            </a:br>
            <a:r>
              <a:rPr lang="it-IT" b="1" dirty="0">
                <a:latin typeface="Times"/>
                <a:ea typeface="Times New Roman"/>
                <a:cs typeface="Times New Roman"/>
              </a:rPr>
              <a:t>ESERCITAZIONI (2° foglio)</a:t>
            </a:r>
            <a:br>
              <a:rPr lang="it-IT" dirty="0">
                <a:latin typeface="Times"/>
                <a:ea typeface="Times New Roman"/>
                <a:cs typeface="Times New Roman"/>
              </a:rPr>
            </a:br>
            <a:endParaRPr lang="it-IT" dirty="0"/>
          </a:p>
        </p:txBody>
      </p:sp>
      <p:sp>
        <p:nvSpPr>
          <p:cNvPr id="3" name="Segnaposto contenuto 2"/>
          <p:cNvSpPr>
            <a:spLocks noGrp="1"/>
          </p:cNvSpPr>
          <p:nvPr>
            <p:ph idx="1"/>
          </p:nvPr>
        </p:nvSpPr>
        <p:spPr>
          <a:xfrm>
            <a:off x="1919536" y="1556793"/>
            <a:ext cx="8229600" cy="4525963"/>
          </a:xfrm>
        </p:spPr>
        <p:txBody>
          <a:bodyPr>
            <a:normAutofit fontScale="25000" lnSpcReduction="20000"/>
          </a:bodyPr>
          <a:lstStyle/>
          <a:p>
            <a:pPr algn="ctr"/>
            <a:r>
              <a:rPr lang="it-IT" sz="3600" b="1" dirty="0">
                <a:latin typeface="Times"/>
                <a:ea typeface="Times New Roman"/>
                <a:cs typeface="Times New Roman"/>
              </a:rPr>
              <a:t>(CONTINUA.....)</a:t>
            </a:r>
            <a:endParaRPr lang="it-IT" dirty="0">
              <a:effectLst/>
              <a:latin typeface="Times"/>
              <a:ea typeface="Times New Roman"/>
              <a:cs typeface="Times New Roman"/>
            </a:endParaRPr>
          </a:p>
          <a:p>
            <a:pPr algn="just"/>
            <a:r>
              <a:rPr lang="it-IT" sz="7200" dirty="0">
                <a:latin typeface="Times"/>
                <a:ea typeface="Times New Roman"/>
                <a:cs typeface="Times New Roman"/>
              </a:rPr>
              <a:t>INDECISIONI (o conflitti sugli scopi) incontrat</a:t>
            </a:r>
            <a:r>
              <a:rPr lang="it-IT" sz="5500" dirty="0">
                <a:latin typeface="Times"/>
                <a:ea typeface="Times New Roman"/>
                <a:cs typeface="Times New Roman"/>
              </a:rPr>
              <a:t>i:</a:t>
            </a:r>
          </a:p>
          <a:p>
            <a:pPr marL="899160" algn="just"/>
            <a:r>
              <a:rPr lang="it-IT" sz="5500" dirty="0">
                <a:latin typeface="Times"/>
                <a:ea typeface="Times New Roman"/>
                <a:cs typeface="Times New Roman"/>
              </a:rPr>
              <a:t> </a:t>
            </a:r>
          </a:p>
          <a:p>
            <a:pPr marL="899160" algn="just"/>
            <a:r>
              <a:rPr lang="it-IT" sz="5500" dirty="0">
                <a:latin typeface="Times"/>
                <a:ea typeface="Times New Roman"/>
                <a:cs typeface="Times New Roman"/>
              </a:rPr>
              <a:t>negli OBIETTIVI: Quali specifici risultati vorrei? Quale cambiamento vorrei che facesse questa persona?</a:t>
            </a:r>
          </a:p>
          <a:p>
            <a:pPr marL="899160" algn="just"/>
            <a:r>
              <a:rPr lang="it-IT" sz="5500" dirty="0">
                <a:latin typeface="Times"/>
                <a:ea typeface="Times New Roman"/>
                <a:cs typeface="Times New Roman"/>
              </a:rPr>
              <a:t>  </a:t>
            </a:r>
          </a:p>
          <a:p>
            <a:pPr marL="899160" algn="just"/>
            <a:r>
              <a:rPr lang="it-IT" sz="5500" dirty="0">
                <a:latin typeface="Times"/>
                <a:ea typeface="Times New Roman"/>
                <a:cs typeface="Times New Roman"/>
              </a:rPr>
              <a:t> </a:t>
            </a:r>
          </a:p>
          <a:p>
            <a:pPr marL="899160" algn="just"/>
            <a:r>
              <a:rPr lang="it-IT" sz="5500" dirty="0">
                <a:latin typeface="Times"/>
                <a:ea typeface="Times New Roman"/>
                <a:cs typeface="Times New Roman"/>
              </a:rPr>
              <a:t>nella RELAZIONE: Cosa vorrei che provasse l’altra persona nei miei confronti dopo questa discussione?</a:t>
            </a:r>
          </a:p>
          <a:p>
            <a:pPr marL="449580" indent="449580" algn="just"/>
            <a:r>
              <a:rPr lang="it-IT" sz="5500" dirty="0">
                <a:latin typeface="Times"/>
                <a:ea typeface="Times New Roman"/>
                <a:cs typeface="Times New Roman"/>
              </a:rPr>
              <a:t> </a:t>
            </a:r>
          </a:p>
          <a:p>
            <a:pPr marL="449580" indent="449580" algn="just"/>
            <a:r>
              <a:rPr lang="it-IT" sz="5500" dirty="0">
                <a:latin typeface="Times"/>
                <a:ea typeface="Times New Roman"/>
                <a:cs typeface="Times New Roman"/>
              </a:rPr>
              <a:t> </a:t>
            </a:r>
          </a:p>
          <a:p>
            <a:pPr marL="449580" indent="449580" algn="just"/>
            <a:r>
              <a:rPr lang="it-IT" sz="5500" dirty="0">
                <a:latin typeface="Times"/>
                <a:ea typeface="Times New Roman"/>
                <a:cs typeface="Times New Roman"/>
              </a:rPr>
              <a:t>Nell’AUTOSTIMA: Come vorrei sentirmi dopo questa discussione?</a:t>
            </a:r>
          </a:p>
          <a:p>
            <a:pPr marL="449580" indent="449580" algn="just"/>
            <a:r>
              <a:rPr lang="it-IT" sz="5500" dirty="0">
                <a:latin typeface="Times"/>
                <a:ea typeface="Times New Roman"/>
                <a:cs typeface="Times New Roman"/>
              </a:rPr>
              <a:t> </a:t>
            </a:r>
          </a:p>
          <a:p>
            <a:pPr marL="449580" indent="0" algn="just">
              <a:buNone/>
            </a:pPr>
            <a:r>
              <a:rPr lang="it-IT" sz="7200" dirty="0">
                <a:latin typeface="Times"/>
                <a:ea typeface="Times New Roman"/>
                <a:cs typeface="Times New Roman"/>
              </a:rPr>
              <a:t> </a:t>
            </a:r>
          </a:p>
          <a:p>
            <a:pPr indent="0" algn="just">
              <a:buNone/>
            </a:pPr>
            <a:r>
              <a:rPr lang="it-IT" sz="7200" dirty="0">
                <a:latin typeface="Times"/>
                <a:ea typeface="Times New Roman"/>
                <a:cs typeface="Times New Roman"/>
              </a:rPr>
              <a:t>ALTRI CONFLITTI o INDECISIONI?</a:t>
            </a:r>
          </a:p>
          <a:p>
            <a:pPr indent="449580" algn="just"/>
            <a:r>
              <a:rPr lang="it-IT" sz="7200" dirty="0">
                <a:latin typeface="Times"/>
                <a:ea typeface="Times New Roman"/>
                <a:cs typeface="Times New Roman"/>
              </a:rPr>
              <a:t> </a:t>
            </a:r>
          </a:p>
          <a:p>
            <a:pPr indent="449580" algn="just"/>
            <a:r>
              <a:rPr lang="it-IT" sz="7200" dirty="0">
                <a:latin typeface="Times"/>
                <a:ea typeface="Times New Roman"/>
                <a:cs typeface="Times New Roman"/>
              </a:rPr>
              <a:t> </a:t>
            </a:r>
          </a:p>
          <a:p>
            <a:pPr indent="0" algn="just">
              <a:buNone/>
            </a:pPr>
            <a:r>
              <a:rPr lang="it-IT" sz="7200" dirty="0">
                <a:latin typeface="Times"/>
                <a:ea typeface="Times New Roman"/>
                <a:cs typeface="Times New Roman"/>
              </a:rPr>
              <a:t>FATTORI AMBIENTALI PROBLEMATICI:</a:t>
            </a:r>
          </a:p>
          <a:p>
            <a:pPr algn="just"/>
            <a:r>
              <a:rPr lang="it-IT" sz="7200" dirty="0">
                <a:latin typeface="Times"/>
                <a:ea typeface="Times New Roman"/>
                <a:cs typeface="Times New Roman"/>
              </a:rPr>
              <a:t> </a:t>
            </a:r>
          </a:p>
          <a:p>
            <a:pPr algn="just"/>
            <a:r>
              <a:rPr lang="it-IT" sz="7200" dirty="0">
                <a:latin typeface="Times"/>
                <a:ea typeface="Times New Roman"/>
                <a:cs typeface="Times New Roman"/>
              </a:rPr>
              <a:t> </a:t>
            </a:r>
          </a:p>
          <a:p>
            <a:endParaRPr lang="it-IT" dirty="0"/>
          </a:p>
        </p:txBody>
      </p:sp>
    </p:spTree>
    <p:extLst>
      <p:ext uri="{BB962C8B-B14F-4D97-AF65-F5344CB8AC3E}">
        <p14:creationId xmlns:p14="http://schemas.microsoft.com/office/powerpoint/2010/main" val="180341291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pPr marL="0" indent="0" hangingPunct="0">
              <a:buNone/>
            </a:pPr>
            <a:r>
              <a:rPr lang="it-IT" sz="3000" dirty="0">
                <a:solidFill>
                  <a:prstClr val="white"/>
                </a:solidFill>
              </a:rPr>
              <a:t> utilizzano l’identificazione proiettiva attribuendo agli altri i loro sentimenti negativi e pericolosi. Infine, il loro stile cognitivo è caratterizzato dall’incapacità di tollerare la frustrazione. </a:t>
            </a:r>
          </a:p>
          <a:p>
            <a:endParaRPr lang="it-IT" dirty="0"/>
          </a:p>
        </p:txBody>
      </p:sp>
    </p:spTree>
    <p:extLst>
      <p:ext uri="{BB962C8B-B14F-4D97-AF65-F5344CB8AC3E}">
        <p14:creationId xmlns:p14="http://schemas.microsoft.com/office/powerpoint/2010/main" val="3019441601"/>
      </p:ext>
    </p:extLst>
  </p:cSld>
  <p:clrMapOvr>
    <a:masterClrMapping/>
  </p:clrMapOvr>
</p:sld>
</file>

<file path=ppt/slides/slide1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graphicFrame>
        <p:nvGraphicFramePr>
          <p:cNvPr id="4" name="Segnaposto contenuto 3"/>
          <p:cNvGraphicFramePr>
            <a:graphicFrameLocks noGrp="1"/>
          </p:cNvGraphicFramePr>
          <p:nvPr>
            <p:ph idx="1"/>
          </p:nvPr>
        </p:nvGraphicFramePr>
        <p:xfrm>
          <a:off x="2207569" y="1988836"/>
          <a:ext cx="7044953" cy="5667765"/>
        </p:xfrm>
        <a:graphic>
          <a:graphicData uri="http://schemas.openxmlformats.org/drawingml/2006/table">
            <a:tbl>
              <a:tblPr/>
              <a:tblGrid>
                <a:gridCol w="404495">
                  <a:extLst>
                    <a:ext uri="{9D8B030D-6E8A-4147-A177-3AD203B41FA5}">
                      <a16:colId xmlns:a16="http://schemas.microsoft.com/office/drawing/2014/main" val="20000"/>
                    </a:ext>
                  </a:extLst>
                </a:gridCol>
                <a:gridCol w="1980565">
                  <a:extLst>
                    <a:ext uri="{9D8B030D-6E8A-4147-A177-3AD203B41FA5}">
                      <a16:colId xmlns:a16="http://schemas.microsoft.com/office/drawing/2014/main" val="20001"/>
                    </a:ext>
                  </a:extLst>
                </a:gridCol>
                <a:gridCol w="810260">
                  <a:extLst>
                    <a:ext uri="{9D8B030D-6E8A-4147-A177-3AD203B41FA5}">
                      <a16:colId xmlns:a16="http://schemas.microsoft.com/office/drawing/2014/main" val="20002"/>
                    </a:ext>
                  </a:extLst>
                </a:gridCol>
                <a:gridCol w="2524125">
                  <a:extLst>
                    <a:ext uri="{9D8B030D-6E8A-4147-A177-3AD203B41FA5}">
                      <a16:colId xmlns:a16="http://schemas.microsoft.com/office/drawing/2014/main" val="20003"/>
                    </a:ext>
                  </a:extLst>
                </a:gridCol>
                <a:gridCol w="1325508">
                  <a:extLst>
                    <a:ext uri="{9D8B030D-6E8A-4147-A177-3AD203B41FA5}">
                      <a16:colId xmlns:a16="http://schemas.microsoft.com/office/drawing/2014/main" val="20004"/>
                    </a:ext>
                  </a:extLst>
                </a:gridCol>
              </a:tblGrid>
              <a:tr h="288201">
                <a:tc>
                  <a:txBody>
                    <a:bodyPr/>
                    <a:lstStyle/>
                    <a:p>
                      <a:pPr algn="just">
                        <a:spcAft>
                          <a:spcPts val="0"/>
                        </a:spcAft>
                      </a:pPr>
                      <a:r>
                        <a:rPr lang="it-IT" sz="1000">
                          <a:effectLst/>
                          <a:latin typeface="Times"/>
                          <a:ea typeface="Times New Roman"/>
                          <a:cs typeface="Times New Roman"/>
                        </a:rPr>
                        <a:t> </a:t>
                      </a:r>
                      <a:endParaRPr lang="it-IT" sz="1200">
                        <a:effectLst/>
                        <a:latin typeface="Times"/>
                        <a:ea typeface="Times New Roman"/>
                        <a:cs typeface="Times New Roman"/>
                      </a:endParaRPr>
                    </a:p>
                  </a:txBody>
                  <a:tcPr marL="44450" marR="44450"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tcPr>
                </a:tc>
                <a:tc>
                  <a:txBody>
                    <a:bodyPr/>
                    <a:lstStyle/>
                    <a:p>
                      <a:pPr algn="ctr">
                        <a:spcAft>
                          <a:spcPts val="0"/>
                        </a:spcAft>
                      </a:pPr>
                      <a:r>
                        <a:rPr lang="it-IT" sz="1400" b="1" dirty="0">
                          <a:effectLst/>
                          <a:latin typeface="Times"/>
                          <a:ea typeface="Times New Roman"/>
                          <a:cs typeface="Times New Roman"/>
                        </a:rPr>
                        <a:t>CHIEDERE</a:t>
                      </a:r>
                      <a:endParaRPr lang="it-IT" sz="1400" dirty="0">
                        <a:effectLst/>
                        <a:latin typeface="Times"/>
                        <a:ea typeface="Times New Roman"/>
                        <a:cs typeface="Times New Roman"/>
                      </a:endParaRPr>
                    </a:p>
                  </a:txBody>
                  <a:tcPr marL="44450" marR="44450"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algn="just">
                        <a:spcAft>
                          <a:spcPts val="0"/>
                        </a:spcAft>
                      </a:pPr>
                      <a:r>
                        <a:rPr lang="it-IT" sz="1400">
                          <a:effectLst/>
                          <a:latin typeface="Times"/>
                          <a:ea typeface="Times New Roman"/>
                          <a:cs typeface="Times New Roman"/>
                        </a:rPr>
                        <a:t> </a:t>
                      </a:r>
                    </a:p>
                  </a:txBody>
                  <a:tcPr marL="44450" marR="44450"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algn="ctr">
                        <a:spcAft>
                          <a:spcPts val="0"/>
                        </a:spcAft>
                      </a:pPr>
                      <a:r>
                        <a:rPr lang="it-IT" sz="1400" b="1">
                          <a:effectLst/>
                          <a:latin typeface="Times"/>
                          <a:ea typeface="Times New Roman"/>
                          <a:cs typeface="Times New Roman"/>
                        </a:rPr>
                        <a:t>RIFIUTARE</a:t>
                      </a:r>
                      <a:endParaRPr lang="it-IT" sz="1400">
                        <a:effectLst/>
                        <a:latin typeface="Times"/>
                        <a:ea typeface="Times New Roman"/>
                        <a:cs typeface="Times New Roman"/>
                      </a:endParaRPr>
                    </a:p>
                  </a:txBody>
                  <a:tcPr marL="44450" marR="44450"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algn="just">
                        <a:spcAft>
                          <a:spcPts val="0"/>
                        </a:spcAft>
                      </a:pPr>
                      <a:r>
                        <a:rPr lang="it-IT" sz="1400">
                          <a:effectLst/>
                          <a:latin typeface="Times"/>
                          <a:ea typeface="Times New Roman"/>
                          <a:cs typeface="Times New Roman"/>
                        </a:rPr>
                        <a:t> </a:t>
                      </a:r>
                    </a:p>
                  </a:txBody>
                  <a:tcPr marL="44450" marR="44450"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10000"/>
                  </a:ext>
                </a:extLst>
              </a:tr>
              <a:tr h="576401">
                <a:tc>
                  <a:txBody>
                    <a:bodyPr/>
                    <a:lstStyle/>
                    <a:p>
                      <a:pPr algn="just">
                        <a:spcAft>
                          <a:spcPts val="0"/>
                        </a:spcAft>
                      </a:pPr>
                      <a:r>
                        <a:rPr lang="it-IT" sz="1000">
                          <a:effectLst/>
                          <a:latin typeface="Times"/>
                          <a:ea typeface="Times New Roman"/>
                          <a:cs typeface="Times New Roman"/>
                        </a:rPr>
                        <a:t> </a:t>
                      </a:r>
                      <a:endParaRPr lang="it-IT" sz="1200">
                        <a:effectLst/>
                        <a:latin typeface="Times"/>
                        <a:ea typeface="Times New Roman"/>
                        <a:cs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a:spcAft>
                          <a:spcPts val="0"/>
                        </a:spcAft>
                      </a:pPr>
                      <a:r>
                        <a:rPr lang="it-IT" sz="1400">
                          <a:effectLst/>
                          <a:latin typeface="Times"/>
                          <a:ea typeface="Times New Roman"/>
                          <a:cs typeface="Times New Roman"/>
                        </a:rPr>
                        <a:t>(Se sono più numerosi i SI dei NO, allora CHIEDI)</a:t>
                      </a:r>
                    </a:p>
                  </a:txBody>
                  <a:tcPr marL="44450" marR="44450" marT="0" marB="0">
                    <a:lnL w="12700" cap="flat" cmpd="sng" algn="ctr">
                      <a:solidFill>
                        <a:srgbClr val="000000"/>
                      </a:solidFill>
                      <a:prstDash val="solid"/>
                      <a:round/>
                      <a:headEnd type="none" w="med" len="med"/>
                      <a:tailEnd type="none" w="med" len="med"/>
                    </a:lnL>
                    <a:lnR>
                      <a:noFill/>
                    </a:lnR>
                    <a:lnT>
                      <a:noFill/>
                    </a:lnT>
                    <a:lnB>
                      <a:noFill/>
                    </a:lnB>
                  </a:tcPr>
                </a:tc>
                <a:tc>
                  <a:txBody>
                    <a:bodyPr/>
                    <a:lstStyle/>
                    <a:p>
                      <a:pPr>
                        <a:spcAft>
                          <a:spcPts val="0"/>
                        </a:spcAft>
                      </a:pPr>
                      <a:r>
                        <a:rPr lang="it-IT" sz="1400" b="1">
                          <a:effectLst/>
                          <a:latin typeface="Times"/>
                          <a:ea typeface="Times New Roman"/>
                          <a:cs typeface="Times New Roman"/>
                        </a:rPr>
                        <a:t> </a:t>
                      </a:r>
                      <a:endParaRPr lang="it-IT" sz="1400">
                        <a:effectLst/>
                        <a:latin typeface="Times"/>
                        <a:ea typeface="Times New Roman"/>
                        <a:cs typeface="Times New Roman"/>
                      </a:endParaRPr>
                    </a:p>
                  </a:txBody>
                  <a:tcPr marL="44450" marR="44450" marT="0" marB="0">
                    <a:lnL>
                      <a:noFill/>
                    </a:lnL>
                    <a:lnR>
                      <a:noFill/>
                    </a:lnR>
                    <a:lnT>
                      <a:noFill/>
                    </a:lnT>
                    <a:lnB>
                      <a:noFill/>
                    </a:lnB>
                  </a:tcPr>
                </a:tc>
                <a:tc>
                  <a:txBody>
                    <a:bodyPr/>
                    <a:lstStyle/>
                    <a:p>
                      <a:pPr algn="ctr">
                        <a:spcAft>
                          <a:spcPts val="0"/>
                        </a:spcAft>
                      </a:pPr>
                      <a:r>
                        <a:rPr lang="it-IT" sz="1400" dirty="0">
                          <a:effectLst/>
                          <a:latin typeface="Times"/>
                          <a:ea typeface="Times New Roman"/>
                          <a:cs typeface="Times New Roman"/>
                        </a:rPr>
                        <a:t>(Se sono più numerosi i NO dei SI, allora RIFIUTA)</a:t>
                      </a:r>
                    </a:p>
                  </a:txBody>
                  <a:tcPr marL="44450" marR="44450" marT="0" marB="0">
                    <a:lnL>
                      <a:noFill/>
                    </a:lnL>
                    <a:lnR>
                      <a:noFill/>
                    </a:lnR>
                    <a:lnT>
                      <a:noFill/>
                    </a:lnT>
                    <a:lnB>
                      <a:noFill/>
                    </a:lnB>
                  </a:tcPr>
                </a:tc>
                <a:tc>
                  <a:txBody>
                    <a:bodyPr/>
                    <a:lstStyle/>
                    <a:p>
                      <a:pPr algn="just">
                        <a:spcAft>
                          <a:spcPts val="0"/>
                        </a:spcAft>
                      </a:pPr>
                      <a:r>
                        <a:rPr lang="it-IT" sz="1400">
                          <a:effectLst/>
                          <a:latin typeface="Times"/>
                          <a:ea typeface="Times New Roman"/>
                          <a:cs typeface="Times New Roman"/>
                        </a:rPr>
                        <a:t> </a:t>
                      </a:r>
                    </a:p>
                  </a:txBody>
                  <a:tcPr marL="44450" marR="44450" marT="0" marB="0">
                    <a:lnL>
                      <a:noFill/>
                    </a:lnL>
                    <a:lnR w="1270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0001"/>
                  </a:ext>
                </a:extLst>
              </a:tr>
              <a:tr h="288201">
                <a:tc>
                  <a:txBody>
                    <a:bodyPr/>
                    <a:lstStyle/>
                    <a:p>
                      <a:pPr algn="just">
                        <a:spcAft>
                          <a:spcPts val="0"/>
                        </a:spcAft>
                      </a:pPr>
                      <a:r>
                        <a:rPr lang="it-IT" sz="1000">
                          <a:effectLst/>
                          <a:latin typeface="Times"/>
                          <a:ea typeface="Times New Roman"/>
                          <a:cs typeface="Times New Roman"/>
                        </a:rPr>
                        <a:t> </a:t>
                      </a:r>
                      <a:endParaRPr lang="it-IT" sz="1200">
                        <a:effectLst/>
                        <a:latin typeface="Times"/>
                        <a:ea typeface="Times New Roman"/>
                        <a:cs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just">
                        <a:spcAft>
                          <a:spcPts val="0"/>
                        </a:spcAft>
                      </a:pPr>
                      <a:r>
                        <a:rPr lang="it-IT" sz="1400">
                          <a:effectLst/>
                          <a:latin typeface="Times"/>
                          <a:ea typeface="Times New Roman"/>
                          <a:cs typeface="Times New Roman"/>
                        </a:rPr>
                        <a:t> </a:t>
                      </a:r>
                    </a:p>
                  </a:txBody>
                  <a:tcPr marL="44450" marR="44450" marT="0" marB="0">
                    <a:lnL w="12700" cap="flat" cmpd="sng" algn="ctr">
                      <a:solidFill>
                        <a:srgbClr val="000000"/>
                      </a:solidFill>
                      <a:prstDash val="solid"/>
                      <a:round/>
                      <a:headEnd type="none" w="med" len="med"/>
                      <a:tailEnd type="none" w="med" len="med"/>
                    </a:lnL>
                    <a:lnR>
                      <a:noFill/>
                    </a:lnR>
                    <a:lnT>
                      <a:noFill/>
                    </a:lnT>
                    <a:lnB>
                      <a:noFill/>
                    </a:lnB>
                  </a:tcPr>
                </a:tc>
                <a:tc>
                  <a:txBody>
                    <a:bodyPr/>
                    <a:lstStyle/>
                    <a:p>
                      <a:pPr algn="just">
                        <a:spcAft>
                          <a:spcPts val="0"/>
                        </a:spcAft>
                      </a:pPr>
                      <a:r>
                        <a:rPr lang="it-IT" sz="1400" b="1">
                          <a:effectLst/>
                          <a:latin typeface="Times"/>
                          <a:ea typeface="Times New Roman"/>
                          <a:cs typeface="Times New Roman"/>
                        </a:rPr>
                        <a:t> </a:t>
                      </a:r>
                      <a:endParaRPr lang="it-IT" sz="1400">
                        <a:effectLst/>
                        <a:latin typeface="Times"/>
                        <a:ea typeface="Times New Roman"/>
                        <a:cs typeface="Times New Roman"/>
                      </a:endParaRPr>
                    </a:p>
                  </a:txBody>
                  <a:tcPr marL="44450" marR="44450" marT="0" marB="0">
                    <a:lnL>
                      <a:noFill/>
                    </a:lnL>
                    <a:lnR>
                      <a:noFill/>
                    </a:lnR>
                    <a:lnT>
                      <a:noFill/>
                    </a:lnT>
                    <a:lnB>
                      <a:noFill/>
                    </a:lnB>
                  </a:tcPr>
                </a:tc>
                <a:tc>
                  <a:txBody>
                    <a:bodyPr/>
                    <a:lstStyle/>
                    <a:p>
                      <a:pPr algn="just">
                        <a:spcAft>
                          <a:spcPts val="0"/>
                        </a:spcAft>
                      </a:pPr>
                      <a:r>
                        <a:rPr lang="it-IT" sz="1400" dirty="0">
                          <a:effectLst/>
                          <a:latin typeface="Times"/>
                          <a:ea typeface="Times New Roman"/>
                          <a:cs typeface="Times New Roman"/>
                        </a:rPr>
                        <a:t> </a:t>
                      </a:r>
                    </a:p>
                  </a:txBody>
                  <a:tcPr marL="44450" marR="44450" marT="0" marB="0">
                    <a:lnL>
                      <a:noFill/>
                    </a:lnL>
                    <a:lnR>
                      <a:noFill/>
                    </a:lnR>
                    <a:lnT>
                      <a:noFill/>
                    </a:lnT>
                    <a:lnB>
                      <a:noFill/>
                    </a:lnB>
                  </a:tcPr>
                </a:tc>
                <a:tc>
                  <a:txBody>
                    <a:bodyPr/>
                    <a:lstStyle/>
                    <a:p>
                      <a:pPr algn="just">
                        <a:spcAft>
                          <a:spcPts val="0"/>
                        </a:spcAft>
                      </a:pPr>
                      <a:r>
                        <a:rPr lang="it-IT" sz="1400">
                          <a:effectLst/>
                          <a:latin typeface="Times"/>
                          <a:ea typeface="Times New Roman"/>
                          <a:cs typeface="Times New Roman"/>
                        </a:rPr>
                        <a:t> </a:t>
                      </a:r>
                    </a:p>
                  </a:txBody>
                  <a:tcPr marL="44450" marR="44450" marT="0" marB="0">
                    <a:lnL>
                      <a:noFill/>
                    </a:lnL>
                    <a:lnR w="1270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0002"/>
                  </a:ext>
                </a:extLst>
              </a:tr>
              <a:tr h="230561">
                <a:tc>
                  <a:txBody>
                    <a:bodyPr/>
                    <a:lstStyle/>
                    <a:p>
                      <a:pPr algn="just">
                        <a:spcAft>
                          <a:spcPts val="0"/>
                        </a:spcAft>
                      </a:pPr>
                      <a:r>
                        <a:rPr lang="it-IT" sz="800">
                          <a:effectLst/>
                          <a:latin typeface="Times"/>
                          <a:ea typeface="Times New Roman"/>
                          <a:cs typeface="Times New Roman"/>
                        </a:rPr>
                        <a:t>SI  NO</a:t>
                      </a:r>
                      <a:endParaRPr lang="it-IT" sz="1200">
                        <a:effectLst/>
                        <a:latin typeface="Times"/>
                        <a:ea typeface="Times New Roman"/>
                        <a:cs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just">
                        <a:spcAft>
                          <a:spcPts val="0"/>
                        </a:spcAft>
                      </a:pPr>
                      <a:r>
                        <a:rPr lang="it-IT" sz="1400">
                          <a:effectLst/>
                          <a:latin typeface="Times"/>
                          <a:ea typeface="Times New Roman"/>
                          <a:cs typeface="Times New Roman"/>
                        </a:rPr>
                        <a:t>Questa persona può darmi ciò che desidero?</a:t>
                      </a:r>
                    </a:p>
                  </a:txBody>
                  <a:tcPr marL="44450" marR="44450" marT="0" marB="0">
                    <a:lnL w="12700" cap="flat" cmpd="sng" algn="ctr">
                      <a:solidFill>
                        <a:srgbClr val="000000"/>
                      </a:solidFill>
                      <a:prstDash val="solid"/>
                      <a:round/>
                      <a:headEnd type="none" w="med" len="med"/>
                      <a:tailEnd type="none" w="med" len="med"/>
                    </a:lnL>
                    <a:lnR>
                      <a:noFill/>
                    </a:lnR>
                    <a:lnT>
                      <a:noFill/>
                    </a:lnT>
                    <a:lnB>
                      <a:noFill/>
                    </a:lnB>
                  </a:tcPr>
                </a:tc>
                <a:tc>
                  <a:txBody>
                    <a:bodyPr/>
                    <a:lstStyle/>
                    <a:p>
                      <a:pPr>
                        <a:spcAft>
                          <a:spcPts val="0"/>
                        </a:spcAft>
                      </a:pPr>
                      <a:r>
                        <a:rPr lang="it-IT" sz="1400" b="1">
                          <a:effectLst/>
                          <a:latin typeface="Times"/>
                          <a:ea typeface="Times New Roman"/>
                          <a:cs typeface="Times New Roman"/>
                        </a:rPr>
                        <a:t>Capacità</a:t>
                      </a:r>
                      <a:endParaRPr lang="it-IT" sz="1400">
                        <a:effectLst/>
                        <a:latin typeface="Times"/>
                        <a:ea typeface="Times New Roman"/>
                        <a:cs typeface="Times New Roman"/>
                      </a:endParaRPr>
                    </a:p>
                  </a:txBody>
                  <a:tcPr marL="44450" marR="44450" marT="0" marB="0">
                    <a:lnL>
                      <a:noFill/>
                    </a:lnL>
                    <a:lnR>
                      <a:noFill/>
                    </a:lnR>
                    <a:lnT>
                      <a:noFill/>
                    </a:lnT>
                    <a:lnB>
                      <a:noFill/>
                    </a:lnB>
                  </a:tcPr>
                </a:tc>
                <a:tc>
                  <a:txBody>
                    <a:bodyPr/>
                    <a:lstStyle/>
                    <a:p>
                      <a:pPr algn="just">
                        <a:spcAft>
                          <a:spcPts val="0"/>
                        </a:spcAft>
                      </a:pPr>
                      <a:r>
                        <a:rPr lang="it-IT" sz="1400">
                          <a:effectLst/>
                          <a:latin typeface="Times"/>
                          <a:ea typeface="Times New Roman"/>
                          <a:cs typeface="Times New Roman"/>
                        </a:rPr>
                        <a:t>Possiedo ciò che mi stanno chiedendo?</a:t>
                      </a:r>
                    </a:p>
                  </a:txBody>
                  <a:tcPr marL="44450" marR="44450" marT="0" marB="0">
                    <a:lnL>
                      <a:noFill/>
                    </a:lnL>
                    <a:lnR>
                      <a:noFill/>
                    </a:lnR>
                    <a:lnT>
                      <a:noFill/>
                    </a:lnT>
                    <a:lnB>
                      <a:noFill/>
                    </a:lnB>
                  </a:tcPr>
                </a:tc>
                <a:tc>
                  <a:txBody>
                    <a:bodyPr/>
                    <a:lstStyle/>
                    <a:p>
                      <a:pPr algn="just">
                        <a:spcAft>
                          <a:spcPts val="0"/>
                        </a:spcAft>
                      </a:pPr>
                      <a:r>
                        <a:rPr lang="it-IT" sz="1400">
                          <a:effectLst/>
                          <a:latin typeface="Times"/>
                          <a:ea typeface="Times New Roman"/>
                          <a:cs typeface="Times New Roman"/>
                        </a:rPr>
                        <a:t>SI  NO</a:t>
                      </a:r>
                    </a:p>
                  </a:txBody>
                  <a:tcPr marL="44450" marR="44450" marT="0" marB="0">
                    <a:lnL>
                      <a:noFill/>
                    </a:lnL>
                    <a:lnR w="1270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0003"/>
                  </a:ext>
                </a:extLst>
              </a:tr>
              <a:tr h="230561">
                <a:tc>
                  <a:txBody>
                    <a:bodyPr/>
                    <a:lstStyle/>
                    <a:p>
                      <a:pPr algn="just">
                        <a:spcAft>
                          <a:spcPts val="0"/>
                        </a:spcAft>
                      </a:pPr>
                      <a:r>
                        <a:rPr lang="it-IT" sz="800">
                          <a:effectLst/>
                          <a:latin typeface="Times"/>
                          <a:ea typeface="Times New Roman"/>
                          <a:cs typeface="Times New Roman"/>
                        </a:rPr>
                        <a:t>SI  NO</a:t>
                      </a:r>
                      <a:endParaRPr lang="it-IT" sz="1200">
                        <a:effectLst/>
                        <a:latin typeface="Times"/>
                        <a:ea typeface="Times New Roman"/>
                        <a:cs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just">
                        <a:spcAft>
                          <a:spcPts val="0"/>
                        </a:spcAft>
                      </a:pPr>
                      <a:r>
                        <a:rPr lang="it-IT" sz="1400">
                          <a:effectLst/>
                          <a:latin typeface="Times"/>
                          <a:ea typeface="Times New Roman"/>
                          <a:cs typeface="Times New Roman"/>
                        </a:rPr>
                        <a:t>E’ il momento giusto per chiedere?</a:t>
                      </a:r>
                    </a:p>
                  </a:txBody>
                  <a:tcPr marL="44450" marR="44450" marT="0" marB="0">
                    <a:lnL w="12700" cap="flat" cmpd="sng" algn="ctr">
                      <a:solidFill>
                        <a:srgbClr val="000000"/>
                      </a:solidFill>
                      <a:prstDash val="solid"/>
                      <a:round/>
                      <a:headEnd type="none" w="med" len="med"/>
                      <a:tailEnd type="none" w="med" len="med"/>
                    </a:lnL>
                    <a:lnR>
                      <a:noFill/>
                    </a:lnR>
                    <a:lnT>
                      <a:noFill/>
                    </a:lnT>
                    <a:lnB>
                      <a:noFill/>
                    </a:lnB>
                  </a:tcPr>
                </a:tc>
                <a:tc>
                  <a:txBody>
                    <a:bodyPr/>
                    <a:lstStyle/>
                    <a:p>
                      <a:pPr>
                        <a:spcAft>
                          <a:spcPts val="0"/>
                        </a:spcAft>
                      </a:pPr>
                      <a:r>
                        <a:rPr lang="it-IT" sz="1400" b="1">
                          <a:effectLst/>
                          <a:latin typeface="Times"/>
                          <a:ea typeface="Times New Roman"/>
                          <a:cs typeface="Times New Roman"/>
                        </a:rPr>
                        <a:t>Appropriatezza</a:t>
                      </a:r>
                      <a:endParaRPr lang="it-IT" sz="1400">
                        <a:effectLst/>
                        <a:latin typeface="Times"/>
                        <a:ea typeface="Times New Roman"/>
                        <a:cs typeface="Times New Roman"/>
                      </a:endParaRPr>
                    </a:p>
                  </a:txBody>
                  <a:tcPr marL="44450" marR="44450" marT="0" marB="0">
                    <a:lnL>
                      <a:noFill/>
                    </a:lnL>
                    <a:lnR>
                      <a:noFill/>
                    </a:lnR>
                    <a:lnT>
                      <a:noFill/>
                    </a:lnT>
                    <a:lnB>
                      <a:noFill/>
                    </a:lnB>
                  </a:tcPr>
                </a:tc>
                <a:tc>
                  <a:txBody>
                    <a:bodyPr/>
                    <a:lstStyle/>
                    <a:p>
                      <a:pPr algn="just">
                        <a:spcAft>
                          <a:spcPts val="0"/>
                        </a:spcAft>
                      </a:pPr>
                      <a:r>
                        <a:rPr lang="it-IT" sz="1400" dirty="0">
                          <a:effectLst/>
                          <a:latin typeface="Times"/>
                          <a:ea typeface="Times New Roman"/>
                          <a:cs typeface="Times New Roman"/>
                        </a:rPr>
                        <a:t>E’ il momento sbagliato per rifiutare?</a:t>
                      </a:r>
                    </a:p>
                  </a:txBody>
                  <a:tcPr marL="44450" marR="44450" marT="0" marB="0">
                    <a:lnL>
                      <a:noFill/>
                    </a:lnL>
                    <a:lnR>
                      <a:noFill/>
                    </a:lnR>
                    <a:lnT>
                      <a:noFill/>
                    </a:lnT>
                    <a:lnB>
                      <a:noFill/>
                    </a:lnB>
                  </a:tcPr>
                </a:tc>
                <a:tc>
                  <a:txBody>
                    <a:bodyPr/>
                    <a:lstStyle/>
                    <a:p>
                      <a:pPr algn="just">
                        <a:spcAft>
                          <a:spcPts val="0"/>
                        </a:spcAft>
                      </a:pPr>
                      <a:r>
                        <a:rPr lang="it-IT" sz="1400">
                          <a:effectLst/>
                          <a:latin typeface="Times"/>
                          <a:ea typeface="Times New Roman"/>
                          <a:cs typeface="Times New Roman"/>
                        </a:rPr>
                        <a:t>SI  NO</a:t>
                      </a:r>
                    </a:p>
                  </a:txBody>
                  <a:tcPr marL="44450" marR="44450" marT="0" marB="0">
                    <a:lnL>
                      <a:noFill/>
                    </a:lnL>
                    <a:lnR w="1270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0004"/>
                  </a:ext>
                </a:extLst>
              </a:tr>
              <a:tr h="230561">
                <a:tc>
                  <a:txBody>
                    <a:bodyPr/>
                    <a:lstStyle/>
                    <a:p>
                      <a:pPr algn="just">
                        <a:spcAft>
                          <a:spcPts val="0"/>
                        </a:spcAft>
                      </a:pPr>
                      <a:r>
                        <a:rPr lang="it-IT" sz="800">
                          <a:effectLst/>
                          <a:latin typeface="Times"/>
                          <a:ea typeface="Times New Roman"/>
                          <a:cs typeface="Times New Roman"/>
                        </a:rPr>
                        <a:t>SI  NO</a:t>
                      </a:r>
                      <a:endParaRPr lang="it-IT" sz="1200">
                        <a:effectLst/>
                        <a:latin typeface="Times"/>
                        <a:ea typeface="Times New Roman"/>
                        <a:cs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just">
                        <a:spcAft>
                          <a:spcPts val="0"/>
                        </a:spcAft>
                      </a:pPr>
                      <a:r>
                        <a:rPr lang="it-IT" sz="1400">
                          <a:effectLst/>
                          <a:latin typeface="Times"/>
                          <a:ea typeface="Times New Roman"/>
                          <a:cs typeface="Times New Roman"/>
                        </a:rPr>
                        <a:t>Sono preparato?</a:t>
                      </a:r>
                    </a:p>
                  </a:txBody>
                  <a:tcPr marL="44450" marR="44450" marT="0" marB="0">
                    <a:lnL w="12700" cap="flat" cmpd="sng" algn="ctr">
                      <a:solidFill>
                        <a:srgbClr val="000000"/>
                      </a:solidFill>
                      <a:prstDash val="solid"/>
                      <a:round/>
                      <a:headEnd type="none" w="med" len="med"/>
                      <a:tailEnd type="none" w="med" len="med"/>
                    </a:lnL>
                    <a:lnR>
                      <a:noFill/>
                    </a:lnR>
                    <a:lnT>
                      <a:noFill/>
                    </a:lnT>
                    <a:lnB>
                      <a:noFill/>
                    </a:lnB>
                  </a:tcPr>
                </a:tc>
                <a:tc>
                  <a:txBody>
                    <a:bodyPr/>
                    <a:lstStyle/>
                    <a:p>
                      <a:pPr algn="just">
                        <a:spcAft>
                          <a:spcPts val="0"/>
                        </a:spcAft>
                      </a:pPr>
                      <a:r>
                        <a:rPr lang="it-IT" sz="1400" b="1">
                          <a:effectLst/>
                          <a:latin typeface="Times"/>
                          <a:ea typeface="Times New Roman"/>
                          <a:cs typeface="Times New Roman"/>
                        </a:rPr>
                        <a:t>Compiti</a:t>
                      </a:r>
                      <a:endParaRPr lang="it-IT" sz="1400">
                        <a:effectLst/>
                        <a:latin typeface="Times"/>
                        <a:ea typeface="Times New Roman"/>
                        <a:cs typeface="Times New Roman"/>
                      </a:endParaRPr>
                    </a:p>
                  </a:txBody>
                  <a:tcPr marL="44450" marR="44450" marT="0" marB="0">
                    <a:lnL>
                      <a:noFill/>
                    </a:lnL>
                    <a:lnR>
                      <a:noFill/>
                    </a:lnR>
                    <a:lnT>
                      <a:noFill/>
                    </a:lnT>
                    <a:lnB>
                      <a:noFill/>
                    </a:lnB>
                  </a:tcPr>
                </a:tc>
                <a:tc>
                  <a:txBody>
                    <a:bodyPr/>
                    <a:lstStyle/>
                    <a:p>
                      <a:pPr algn="just">
                        <a:spcAft>
                          <a:spcPts val="0"/>
                        </a:spcAft>
                      </a:pPr>
                      <a:r>
                        <a:rPr lang="it-IT" sz="1400" dirty="0">
                          <a:effectLst/>
                          <a:latin typeface="Times"/>
                          <a:ea typeface="Times New Roman"/>
                          <a:cs typeface="Times New Roman"/>
                        </a:rPr>
                        <a:t>La richiesta è chiara?</a:t>
                      </a:r>
                    </a:p>
                  </a:txBody>
                  <a:tcPr marL="44450" marR="44450" marT="0" marB="0">
                    <a:lnL>
                      <a:noFill/>
                    </a:lnL>
                    <a:lnR>
                      <a:noFill/>
                    </a:lnR>
                    <a:lnT>
                      <a:noFill/>
                    </a:lnT>
                    <a:lnB>
                      <a:noFill/>
                    </a:lnB>
                  </a:tcPr>
                </a:tc>
                <a:tc>
                  <a:txBody>
                    <a:bodyPr/>
                    <a:lstStyle/>
                    <a:p>
                      <a:pPr algn="just">
                        <a:spcAft>
                          <a:spcPts val="0"/>
                        </a:spcAft>
                      </a:pPr>
                      <a:r>
                        <a:rPr lang="it-IT" sz="1400">
                          <a:effectLst/>
                          <a:latin typeface="Times"/>
                          <a:ea typeface="Times New Roman"/>
                          <a:cs typeface="Times New Roman"/>
                        </a:rPr>
                        <a:t>SI  NO</a:t>
                      </a:r>
                    </a:p>
                  </a:txBody>
                  <a:tcPr marL="44450" marR="44450" marT="0" marB="0">
                    <a:lnL>
                      <a:noFill/>
                    </a:lnL>
                    <a:lnR w="1270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0005"/>
                  </a:ext>
                </a:extLst>
              </a:tr>
              <a:tr h="230561">
                <a:tc>
                  <a:txBody>
                    <a:bodyPr/>
                    <a:lstStyle/>
                    <a:p>
                      <a:pPr algn="just">
                        <a:spcAft>
                          <a:spcPts val="0"/>
                        </a:spcAft>
                      </a:pPr>
                      <a:r>
                        <a:rPr lang="it-IT" sz="800">
                          <a:effectLst/>
                          <a:latin typeface="Times"/>
                          <a:ea typeface="Times New Roman"/>
                          <a:cs typeface="Times New Roman"/>
                        </a:rPr>
                        <a:t>SI  NO</a:t>
                      </a:r>
                      <a:endParaRPr lang="it-IT" sz="1200">
                        <a:effectLst/>
                        <a:latin typeface="Times"/>
                        <a:ea typeface="Times New Roman"/>
                        <a:cs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just">
                        <a:spcAft>
                          <a:spcPts val="0"/>
                        </a:spcAft>
                      </a:pPr>
                      <a:r>
                        <a:rPr lang="it-IT" sz="1400">
                          <a:effectLst/>
                          <a:latin typeface="Times"/>
                          <a:ea typeface="Times New Roman"/>
                          <a:cs typeface="Times New Roman"/>
                        </a:rPr>
                        <a:t>Quello che fa questa persona  mi riguarda?</a:t>
                      </a:r>
                    </a:p>
                  </a:txBody>
                  <a:tcPr marL="44450" marR="44450" marT="0" marB="0">
                    <a:lnL w="12700" cap="flat" cmpd="sng" algn="ctr">
                      <a:solidFill>
                        <a:srgbClr val="000000"/>
                      </a:solidFill>
                      <a:prstDash val="solid"/>
                      <a:round/>
                      <a:headEnd type="none" w="med" len="med"/>
                      <a:tailEnd type="none" w="med" len="med"/>
                    </a:lnL>
                    <a:lnR>
                      <a:noFill/>
                    </a:lnR>
                    <a:lnT>
                      <a:noFill/>
                    </a:lnT>
                    <a:lnB>
                      <a:noFill/>
                    </a:lnB>
                  </a:tcPr>
                </a:tc>
                <a:tc>
                  <a:txBody>
                    <a:bodyPr/>
                    <a:lstStyle/>
                    <a:p>
                      <a:pPr algn="just">
                        <a:spcAft>
                          <a:spcPts val="0"/>
                        </a:spcAft>
                      </a:pPr>
                      <a:r>
                        <a:rPr lang="it-IT" sz="1400" b="1">
                          <a:effectLst/>
                          <a:latin typeface="Times"/>
                          <a:ea typeface="Times New Roman"/>
                          <a:cs typeface="Times New Roman"/>
                        </a:rPr>
                        <a:t>Autorità</a:t>
                      </a:r>
                      <a:endParaRPr lang="it-IT" sz="1400">
                        <a:effectLst/>
                        <a:latin typeface="Times"/>
                        <a:ea typeface="Times New Roman"/>
                        <a:cs typeface="Times New Roman"/>
                      </a:endParaRPr>
                    </a:p>
                  </a:txBody>
                  <a:tcPr marL="44450" marR="44450" marT="0" marB="0">
                    <a:lnL>
                      <a:noFill/>
                    </a:lnL>
                    <a:lnR>
                      <a:noFill/>
                    </a:lnR>
                    <a:lnT>
                      <a:noFill/>
                    </a:lnT>
                    <a:lnB>
                      <a:noFill/>
                    </a:lnB>
                  </a:tcPr>
                </a:tc>
                <a:tc>
                  <a:txBody>
                    <a:bodyPr/>
                    <a:lstStyle/>
                    <a:p>
                      <a:pPr algn="just">
                        <a:spcAft>
                          <a:spcPts val="0"/>
                        </a:spcAft>
                      </a:pPr>
                      <a:r>
                        <a:rPr lang="it-IT" sz="1400" dirty="0">
                          <a:effectLst/>
                          <a:latin typeface="Times"/>
                          <a:ea typeface="Times New Roman"/>
                          <a:cs typeface="Times New Roman"/>
                        </a:rPr>
                        <a:t>Questa persona ha un’autorità su di me?</a:t>
                      </a:r>
                    </a:p>
                  </a:txBody>
                  <a:tcPr marL="44450" marR="44450" marT="0" marB="0">
                    <a:lnL>
                      <a:noFill/>
                    </a:lnL>
                    <a:lnR>
                      <a:noFill/>
                    </a:lnR>
                    <a:lnT>
                      <a:noFill/>
                    </a:lnT>
                    <a:lnB>
                      <a:noFill/>
                    </a:lnB>
                  </a:tcPr>
                </a:tc>
                <a:tc>
                  <a:txBody>
                    <a:bodyPr/>
                    <a:lstStyle/>
                    <a:p>
                      <a:pPr algn="just">
                        <a:spcAft>
                          <a:spcPts val="0"/>
                        </a:spcAft>
                      </a:pPr>
                      <a:r>
                        <a:rPr lang="it-IT" sz="1400">
                          <a:effectLst/>
                          <a:latin typeface="Times"/>
                          <a:ea typeface="Times New Roman"/>
                          <a:cs typeface="Times New Roman"/>
                        </a:rPr>
                        <a:t>SI  NO</a:t>
                      </a:r>
                    </a:p>
                  </a:txBody>
                  <a:tcPr marL="44450" marR="44450" marT="0" marB="0">
                    <a:lnL>
                      <a:noFill/>
                    </a:lnL>
                    <a:lnR w="1270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0006"/>
                  </a:ext>
                </a:extLst>
              </a:tr>
              <a:tr h="230561">
                <a:tc>
                  <a:txBody>
                    <a:bodyPr/>
                    <a:lstStyle/>
                    <a:p>
                      <a:pPr algn="just">
                        <a:spcAft>
                          <a:spcPts val="0"/>
                        </a:spcAft>
                      </a:pPr>
                      <a:r>
                        <a:rPr lang="it-IT" sz="800">
                          <a:effectLst/>
                          <a:latin typeface="Times"/>
                          <a:ea typeface="Times New Roman"/>
                          <a:cs typeface="Times New Roman"/>
                        </a:rPr>
                        <a:t>SI  NO</a:t>
                      </a:r>
                      <a:endParaRPr lang="it-IT" sz="1200">
                        <a:effectLst/>
                        <a:latin typeface="Times"/>
                        <a:ea typeface="Times New Roman"/>
                        <a:cs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just">
                        <a:spcAft>
                          <a:spcPts val="0"/>
                        </a:spcAft>
                      </a:pPr>
                      <a:r>
                        <a:rPr lang="it-IT" sz="1400">
                          <a:effectLst/>
                          <a:latin typeface="Times"/>
                          <a:ea typeface="Times New Roman"/>
                          <a:cs typeface="Times New Roman"/>
                        </a:rPr>
                        <a:t>Ho il diritto di avere ciò che sto chiedendo?</a:t>
                      </a:r>
                    </a:p>
                  </a:txBody>
                  <a:tcPr marL="44450" marR="44450" marT="0" marB="0">
                    <a:lnL w="12700" cap="flat" cmpd="sng" algn="ctr">
                      <a:solidFill>
                        <a:srgbClr val="000000"/>
                      </a:solidFill>
                      <a:prstDash val="solid"/>
                      <a:round/>
                      <a:headEnd type="none" w="med" len="med"/>
                      <a:tailEnd type="none" w="med" len="med"/>
                    </a:lnL>
                    <a:lnR>
                      <a:noFill/>
                    </a:lnR>
                    <a:lnT>
                      <a:noFill/>
                    </a:lnT>
                    <a:lnB>
                      <a:noFill/>
                    </a:lnB>
                  </a:tcPr>
                </a:tc>
                <a:tc>
                  <a:txBody>
                    <a:bodyPr/>
                    <a:lstStyle/>
                    <a:p>
                      <a:pPr algn="just">
                        <a:spcAft>
                          <a:spcPts val="0"/>
                        </a:spcAft>
                      </a:pPr>
                      <a:r>
                        <a:rPr lang="it-IT" sz="1400" b="1">
                          <a:effectLst/>
                          <a:latin typeface="Times"/>
                          <a:ea typeface="Times New Roman"/>
                          <a:cs typeface="Times New Roman"/>
                        </a:rPr>
                        <a:t>Diritti</a:t>
                      </a:r>
                      <a:endParaRPr lang="it-IT" sz="1400">
                        <a:effectLst/>
                        <a:latin typeface="Times"/>
                        <a:ea typeface="Times New Roman"/>
                        <a:cs typeface="Times New Roman"/>
                      </a:endParaRPr>
                    </a:p>
                  </a:txBody>
                  <a:tcPr marL="44450" marR="44450" marT="0" marB="0">
                    <a:lnL>
                      <a:noFill/>
                    </a:lnL>
                    <a:lnR>
                      <a:noFill/>
                    </a:lnR>
                    <a:lnT>
                      <a:noFill/>
                    </a:lnT>
                    <a:lnB>
                      <a:noFill/>
                    </a:lnB>
                  </a:tcPr>
                </a:tc>
                <a:tc>
                  <a:txBody>
                    <a:bodyPr/>
                    <a:lstStyle/>
                    <a:p>
                      <a:pPr algn="just">
                        <a:spcAft>
                          <a:spcPts val="0"/>
                        </a:spcAft>
                      </a:pPr>
                      <a:r>
                        <a:rPr lang="it-IT" sz="1400">
                          <a:effectLst/>
                          <a:latin typeface="Times"/>
                          <a:ea typeface="Times New Roman"/>
                          <a:cs typeface="Times New Roman"/>
                        </a:rPr>
                        <a:t>Rifiutando violo il diritto di questa persona?</a:t>
                      </a:r>
                    </a:p>
                  </a:txBody>
                  <a:tcPr marL="44450" marR="44450" marT="0" marB="0">
                    <a:lnL>
                      <a:noFill/>
                    </a:lnL>
                    <a:lnR>
                      <a:noFill/>
                    </a:lnR>
                    <a:lnT>
                      <a:noFill/>
                    </a:lnT>
                    <a:lnB>
                      <a:noFill/>
                    </a:lnB>
                  </a:tcPr>
                </a:tc>
                <a:tc>
                  <a:txBody>
                    <a:bodyPr/>
                    <a:lstStyle/>
                    <a:p>
                      <a:pPr algn="just">
                        <a:spcAft>
                          <a:spcPts val="0"/>
                        </a:spcAft>
                      </a:pPr>
                      <a:r>
                        <a:rPr lang="it-IT" sz="1400">
                          <a:effectLst/>
                          <a:latin typeface="Times"/>
                          <a:ea typeface="Times New Roman"/>
                          <a:cs typeface="Times New Roman"/>
                        </a:rPr>
                        <a:t>SI  NO</a:t>
                      </a:r>
                    </a:p>
                  </a:txBody>
                  <a:tcPr marL="44450" marR="44450" marT="0" marB="0">
                    <a:lnL>
                      <a:noFill/>
                    </a:lnL>
                    <a:lnR w="1270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0007"/>
                  </a:ext>
                </a:extLst>
              </a:tr>
              <a:tr h="230561">
                <a:tc>
                  <a:txBody>
                    <a:bodyPr/>
                    <a:lstStyle/>
                    <a:p>
                      <a:pPr algn="just">
                        <a:spcAft>
                          <a:spcPts val="0"/>
                        </a:spcAft>
                      </a:pPr>
                      <a:r>
                        <a:rPr lang="it-IT" sz="800">
                          <a:effectLst/>
                          <a:latin typeface="Times"/>
                          <a:ea typeface="Times New Roman"/>
                          <a:cs typeface="Times New Roman"/>
                        </a:rPr>
                        <a:t>SI  NO</a:t>
                      </a:r>
                      <a:endParaRPr lang="it-IT" sz="1200">
                        <a:effectLst/>
                        <a:latin typeface="Times"/>
                        <a:ea typeface="Times New Roman"/>
                        <a:cs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just">
                        <a:spcAft>
                          <a:spcPts val="0"/>
                        </a:spcAft>
                      </a:pPr>
                      <a:r>
                        <a:rPr lang="it-IT" sz="1400">
                          <a:effectLst/>
                          <a:latin typeface="Times"/>
                          <a:ea typeface="Times New Roman"/>
                          <a:cs typeface="Times New Roman"/>
                        </a:rPr>
                        <a:t>La richiesta è appropriata al tipo di rapporto?</a:t>
                      </a:r>
                    </a:p>
                  </a:txBody>
                  <a:tcPr marL="44450" marR="44450" marT="0" marB="0">
                    <a:lnL w="12700" cap="flat" cmpd="sng" algn="ctr">
                      <a:solidFill>
                        <a:srgbClr val="000000"/>
                      </a:solidFill>
                      <a:prstDash val="solid"/>
                      <a:round/>
                      <a:headEnd type="none" w="med" len="med"/>
                      <a:tailEnd type="none" w="med" len="med"/>
                    </a:lnL>
                    <a:lnR>
                      <a:noFill/>
                    </a:lnR>
                    <a:lnT>
                      <a:noFill/>
                    </a:lnT>
                    <a:lnB>
                      <a:noFill/>
                    </a:lnB>
                  </a:tcPr>
                </a:tc>
                <a:tc>
                  <a:txBody>
                    <a:bodyPr/>
                    <a:lstStyle/>
                    <a:p>
                      <a:pPr algn="just">
                        <a:spcAft>
                          <a:spcPts val="0"/>
                        </a:spcAft>
                      </a:pPr>
                      <a:r>
                        <a:rPr lang="it-IT" sz="1400" b="1">
                          <a:effectLst/>
                          <a:latin typeface="Times"/>
                          <a:ea typeface="Times New Roman"/>
                          <a:cs typeface="Times New Roman"/>
                        </a:rPr>
                        <a:t>Rapporti</a:t>
                      </a:r>
                      <a:endParaRPr lang="it-IT" sz="1400">
                        <a:effectLst/>
                        <a:latin typeface="Times"/>
                        <a:ea typeface="Times New Roman"/>
                        <a:cs typeface="Times New Roman"/>
                      </a:endParaRPr>
                    </a:p>
                  </a:txBody>
                  <a:tcPr marL="44450" marR="44450" marT="0" marB="0">
                    <a:lnL>
                      <a:noFill/>
                    </a:lnL>
                    <a:lnR>
                      <a:noFill/>
                    </a:lnR>
                    <a:lnT>
                      <a:noFill/>
                    </a:lnT>
                    <a:lnB>
                      <a:noFill/>
                    </a:lnB>
                  </a:tcPr>
                </a:tc>
                <a:tc>
                  <a:txBody>
                    <a:bodyPr/>
                    <a:lstStyle/>
                    <a:p>
                      <a:pPr algn="just">
                        <a:spcAft>
                          <a:spcPts val="0"/>
                        </a:spcAft>
                      </a:pPr>
                      <a:r>
                        <a:rPr lang="it-IT" sz="1400">
                          <a:effectLst/>
                          <a:latin typeface="Times"/>
                          <a:ea typeface="Times New Roman"/>
                          <a:cs typeface="Times New Roman"/>
                        </a:rPr>
                        <a:t>La richiesta è appropriata?</a:t>
                      </a:r>
                    </a:p>
                  </a:txBody>
                  <a:tcPr marL="44450" marR="44450" marT="0" marB="0">
                    <a:lnL>
                      <a:noFill/>
                    </a:lnL>
                    <a:lnR>
                      <a:noFill/>
                    </a:lnR>
                    <a:lnT>
                      <a:noFill/>
                    </a:lnT>
                    <a:lnB>
                      <a:noFill/>
                    </a:lnB>
                  </a:tcPr>
                </a:tc>
                <a:tc>
                  <a:txBody>
                    <a:bodyPr/>
                    <a:lstStyle/>
                    <a:p>
                      <a:pPr algn="just">
                        <a:spcAft>
                          <a:spcPts val="0"/>
                        </a:spcAft>
                      </a:pPr>
                      <a:r>
                        <a:rPr lang="it-IT" sz="1400" dirty="0">
                          <a:effectLst/>
                          <a:latin typeface="Times"/>
                          <a:ea typeface="Times New Roman"/>
                          <a:cs typeface="Times New Roman"/>
                        </a:rPr>
                        <a:t>SI  NO</a:t>
                      </a:r>
                    </a:p>
                  </a:txBody>
                  <a:tcPr marL="44450" marR="44450" marT="0" marB="0">
                    <a:lnL>
                      <a:noFill/>
                    </a:lnL>
                    <a:lnR w="1270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0008"/>
                  </a:ext>
                </a:extLst>
              </a:tr>
              <a:tr h="230561">
                <a:tc>
                  <a:txBody>
                    <a:bodyPr/>
                    <a:lstStyle/>
                    <a:p>
                      <a:pPr algn="just">
                        <a:spcAft>
                          <a:spcPts val="0"/>
                        </a:spcAft>
                      </a:pPr>
                      <a:r>
                        <a:rPr lang="it-IT" sz="800">
                          <a:effectLst/>
                          <a:latin typeface="Times"/>
                          <a:ea typeface="Times New Roman"/>
                          <a:cs typeface="Times New Roman"/>
                        </a:rPr>
                        <a:t>SI  NO</a:t>
                      </a:r>
                      <a:endParaRPr lang="it-IT" sz="1200">
                        <a:effectLst/>
                        <a:latin typeface="Times"/>
                        <a:ea typeface="Times New Roman"/>
                        <a:cs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just">
                        <a:spcAft>
                          <a:spcPts val="0"/>
                        </a:spcAft>
                      </a:pPr>
                      <a:r>
                        <a:rPr lang="it-IT" sz="1400">
                          <a:effectLst/>
                          <a:latin typeface="Times"/>
                          <a:ea typeface="Times New Roman"/>
                          <a:cs typeface="Times New Roman"/>
                        </a:rPr>
                        <a:t>Sto chiedendo più di quello che do?</a:t>
                      </a:r>
                    </a:p>
                  </a:txBody>
                  <a:tcPr marL="44450" marR="44450" marT="0" marB="0">
                    <a:lnL w="12700" cap="flat" cmpd="sng" algn="ctr">
                      <a:solidFill>
                        <a:srgbClr val="000000"/>
                      </a:solidFill>
                      <a:prstDash val="solid"/>
                      <a:round/>
                      <a:headEnd type="none" w="med" len="med"/>
                      <a:tailEnd type="none" w="med" len="med"/>
                    </a:lnL>
                    <a:lnR>
                      <a:noFill/>
                    </a:lnR>
                    <a:lnT>
                      <a:noFill/>
                    </a:lnT>
                    <a:lnB>
                      <a:noFill/>
                    </a:lnB>
                  </a:tcPr>
                </a:tc>
                <a:tc>
                  <a:txBody>
                    <a:bodyPr/>
                    <a:lstStyle/>
                    <a:p>
                      <a:pPr algn="just">
                        <a:spcAft>
                          <a:spcPts val="0"/>
                        </a:spcAft>
                      </a:pPr>
                      <a:r>
                        <a:rPr lang="it-IT" sz="1400" b="1">
                          <a:effectLst/>
                          <a:latin typeface="Times"/>
                          <a:ea typeface="Times New Roman"/>
                          <a:cs typeface="Times New Roman"/>
                        </a:rPr>
                        <a:t>Reciprocità</a:t>
                      </a:r>
                      <a:endParaRPr lang="it-IT" sz="1400">
                        <a:effectLst/>
                        <a:latin typeface="Times"/>
                        <a:ea typeface="Times New Roman"/>
                        <a:cs typeface="Times New Roman"/>
                      </a:endParaRPr>
                    </a:p>
                  </a:txBody>
                  <a:tcPr marL="44450" marR="44450" marT="0" marB="0">
                    <a:lnL>
                      <a:noFill/>
                    </a:lnL>
                    <a:lnR>
                      <a:noFill/>
                    </a:lnR>
                    <a:lnT>
                      <a:noFill/>
                    </a:lnT>
                    <a:lnB>
                      <a:noFill/>
                    </a:lnB>
                  </a:tcPr>
                </a:tc>
                <a:tc>
                  <a:txBody>
                    <a:bodyPr/>
                    <a:lstStyle/>
                    <a:p>
                      <a:pPr algn="just">
                        <a:spcAft>
                          <a:spcPts val="0"/>
                        </a:spcAft>
                      </a:pPr>
                      <a:r>
                        <a:rPr lang="it-IT" sz="1400">
                          <a:effectLst/>
                          <a:latin typeface="Times"/>
                          <a:ea typeface="Times New Roman"/>
                          <a:cs typeface="Times New Roman"/>
                        </a:rPr>
                        <a:t>Questa persona  mi  ha dato molto? Le devo qualcosa?</a:t>
                      </a:r>
                    </a:p>
                  </a:txBody>
                  <a:tcPr marL="44450" marR="44450" marT="0" marB="0">
                    <a:lnL>
                      <a:noFill/>
                    </a:lnL>
                    <a:lnR>
                      <a:noFill/>
                    </a:lnR>
                    <a:lnT>
                      <a:noFill/>
                    </a:lnT>
                    <a:lnB>
                      <a:noFill/>
                    </a:lnB>
                  </a:tcPr>
                </a:tc>
                <a:tc>
                  <a:txBody>
                    <a:bodyPr/>
                    <a:lstStyle/>
                    <a:p>
                      <a:pPr algn="just">
                        <a:spcAft>
                          <a:spcPts val="0"/>
                        </a:spcAft>
                      </a:pPr>
                      <a:r>
                        <a:rPr lang="it-IT" sz="1400">
                          <a:effectLst/>
                          <a:latin typeface="Times"/>
                          <a:ea typeface="Times New Roman"/>
                          <a:cs typeface="Times New Roman"/>
                        </a:rPr>
                        <a:t>SI  NO</a:t>
                      </a:r>
                    </a:p>
                  </a:txBody>
                  <a:tcPr marL="44450" marR="44450" marT="0" marB="0">
                    <a:lnL>
                      <a:noFill/>
                    </a:lnL>
                    <a:lnR w="1270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0009"/>
                  </a:ext>
                </a:extLst>
              </a:tr>
              <a:tr h="461120">
                <a:tc>
                  <a:txBody>
                    <a:bodyPr/>
                    <a:lstStyle/>
                    <a:p>
                      <a:pPr algn="just">
                        <a:spcAft>
                          <a:spcPts val="0"/>
                        </a:spcAft>
                      </a:pPr>
                      <a:r>
                        <a:rPr lang="it-IT" sz="800">
                          <a:effectLst/>
                          <a:latin typeface="Times"/>
                          <a:ea typeface="Times New Roman"/>
                          <a:cs typeface="Times New Roman"/>
                        </a:rPr>
                        <a:t>SI  NO</a:t>
                      </a:r>
                      <a:endParaRPr lang="it-IT" sz="1200">
                        <a:effectLst/>
                        <a:latin typeface="Times"/>
                        <a:ea typeface="Times New Roman"/>
                        <a:cs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just">
                        <a:spcAft>
                          <a:spcPts val="0"/>
                        </a:spcAft>
                      </a:pPr>
                      <a:r>
                        <a:rPr lang="it-IT" sz="1400">
                          <a:effectLst/>
                          <a:latin typeface="Times"/>
                          <a:ea typeface="Times New Roman"/>
                          <a:cs typeface="Times New Roman"/>
                        </a:rPr>
                        <a:t>Chiedere questo é importante a lungo termine?</a:t>
                      </a:r>
                    </a:p>
                  </a:txBody>
                  <a:tcPr marL="44450" marR="44450" marT="0" marB="0">
                    <a:lnL w="12700" cap="flat" cmpd="sng" algn="ctr">
                      <a:solidFill>
                        <a:srgbClr val="000000"/>
                      </a:solidFill>
                      <a:prstDash val="solid"/>
                      <a:round/>
                      <a:headEnd type="none" w="med" len="med"/>
                      <a:tailEnd type="none" w="med" len="med"/>
                    </a:lnL>
                    <a:lnR>
                      <a:noFill/>
                    </a:lnR>
                    <a:lnT>
                      <a:noFill/>
                    </a:lnT>
                    <a:lnB>
                      <a:noFill/>
                    </a:lnB>
                  </a:tcPr>
                </a:tc>
                <a:tc>
                  <a:txBody>
                    <a:bodyPr/>
                    <a:lstStyle/>
                    <a:p>
                      <a:pPr algn="just">
                        <a:spcAft>
                          <a:spcPts val="0"/>
                        </a:spcAft>
                      </a:pPr>
                      <a:r>
                        <a:rPr lang="it-IT" sz="1400" b="1">
                          <a:effectLst/>
                          <a:latin typeface="Times"/>
                          <a:ea typeface="Times New Roman"/>
                          <a:cs typeface="Times New Roman"/>
                        </a:rPr>
                        <a:t>Scopi</a:t>
                      </a:r>
                      <a:endParaRPr lang="it-IT" sz="1400">
                        <a:effectLst/>
                        <a:latin typeface="Times"/>
                        <a:ea typeface="Times New Roman"/>
                        <a:cs typeface="Times New Roman"/>
                      </a:endParaRPr>
                    </a:p>
                  </a:txBody>
                  <a:tcPr marL="44450" marR="44450" marT="0" marB="0">
                    <a:lnL>
                      <a:noFill/>
                    </a:lnL>
                    <a:lnR>
                      <a:noFill/>
                    </a:lnR>
                    <a:lnT>
                      <a:noFill/>
                    </a:lnT>
                    <a:lnB>
                      <a:noFill/>
                    </a:lnB>
                  </a:tcPr>
                </a:tc>
                <a:tc>
                  <a:txBody>
                    <a:bodyPr/>
                    <a:lstStyle/>
                    <a:p>
                      <a:pPr algn="just">
                        <a:spcAft>
                          <a:spcPts val="0"/>
                        </a:spcAft>
                      </a:pPr>
                      <a:r>
                        <a:rPr lang="it-IT" sz="1400">
                          <a:effectLst/>
                          <a:latin typeface="Times"/>
                          <a:ea typeface="Times New Roman"/>
                          <a:cs typeface="Times New Roman"/>
                        </a:rPr>
                        <a:t>Rifiutare ora può interferire con gli scopi a lungo termine?</a:t>
                      </a:r>
                    </a:p>
                  </a:txBody>
                  <a:tcPr marL="44450" marR="44450" marT="0" marB="0">
                    <a:lnL>
                      <a:noFill/>
                    </a:lnL>
                    <a:lnR>
                      <a:noFill/>
                    </a:lnR>
                    <a:lnT>
                      <a:noFill/>
                    </a:lnT>
                    <a:lnB>
                      <a:noFill/>
                    </a:lnB>
                  </a:tcPr>
                </a:tc>
                <a:tc>
                  <a:txBody>
                    <a:bodyPr/>
                    <a:lstStyle/>
                    <a:p>
                      <a:pPr algn="just">
                        <a:spcAft>
                          <a:spcPts val="0"/>
                        </a:spcAft>
                      </a:pPr>
                      <a:r>
                        <a:rPr lang="it-IT" sz="1400" dirty="0">
                          <a:effectLst/>
                          <a:latin typeface="Times"/>
                          <a:ea typeface="Times New Roman"/>
                          <a:cs typeface="Times New Roman"/>
                        </a:rPr>
                        <a:t>SI  NO</a:t>
                      </a:r>
                    </a:p>
                  </a:txBody>
                  <a:tcPr marL="44450" marR="44450" marT="0" marB="0">
                    <a:lnL>
                      <a:noFill/>
                    </a:lnL>
                    <a:lnR w="1270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0010"/>
                  </a:ext>
                </a:extLst>
              </a:tr>
              <a:tr h="230561">
                <a:tc>
                  <a:txBody>
                    <a:bodyPr/>
                    <a:lstStyle/>
                    <a:p>
                      <a:pPr algn="just">
                        <a:spcAft>
                          <a:spcPts val="0"/>
                        </a:spcAft>
                      </a:pPr>
                      <a:r>
                        <a:rPr lang="it-IT" sz="800">
                          <a:effectLst/>
                          <a:latin typeface="Times"/>
                          <a:ea typeface="Times New Roman"/>
                          <a:cs typeface="Times New Roman"/>
                        </a:rPr>
                        <a:t>SI  NO</a:t>
                      </a:r>
                      <a:endParaRPr lang="it-IT" sz="1200">
                        <a:effectLst/>
                        <a:latin typeface="Times"/>
                        <a:ea typeface="Times New Roman"/>
                        <a:cs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just">
                        <a:spcAft>
                          <a:spcPts val="0"/>
                        </a:spcAft>
                      </a:pPr>
                      <a:r>
                        <a:rPr lang="it-IT" sz="1400">
                          <a:effectLst/>
                          <a:latin typeface="Times"/>
                          <a:ea typeface="Times New Roman"/>
                          <a:cs typeface="Times New Roman"/>
                        </a:rPr>
                        <a:t>Sto agendo in maniera competente?</a:t>
                      </a:r>
                    </a:p>
                  </a:txBody>
                  <a:tcPr marL="44450" marR="44450" marT="0" marB="0">
                    <a:lnL w="12700" cap="flat" cmpd="sng" algn="ctr">
                      <a:solidFill>
                        <a:srgbClr val="000000"/>
                      </a:solidFill>
                      <a:prstDash val="solid"/>
                      <a:round/>
                      <a:headEnd type="none" w="med" len="med"/>
                      <a:tailEnd type="none" w="med" len="med"/>
                    </a:lnL>
                    <a:lnR>
                      <a:noFill/>
                    </a:lnR>
                    <a:lnT>
                      <a:noFill/>
                    </a:lnT>
                    <a:lnB>
                      <a:noFill/>
                    </a:lnB>
                  </a:tcPr>
                </a:tc>
                <a:tc>
                  <a:txBody>
                    <a:bodyPr/>
                    <a:lstStyle/>
                    <a:p>
                      <a:pPr algn="just">
                        <a:spcAft>
                          <a:spcPts val="0"/>
                        </a:spcAft>
                      </a:pPr>
                      <a:r>
                        <a:rPr lang="it-IT" sz="1400" b="1">
                          <a:effectLst/>
                          <a:latin typeface="Times"/>
                          <a:ea typeface="Times New Roman"/>
                          <a:cs typeface="Times New Roman"/>
                        </a:rPr>
                        <a:t>Rispetto</a:t>
                      </a:r>
                      <a:endParaRPr lang="it-IT" sz="1400">
                        <a:effectLst/>
                        <a:latin typeface="Times"/>
                        <a:ea typeface="Times New Roman"/>
                        <a:cs typeface="Times New Roman"/>
                      </a:endParaRPr>
                    </a:p>
                  </a:txBody>
                  <a:tcPr marL="44450" marR="44450" marT="0" marB="0">
                    <a:lnL>
                      <a:noFill/>
                    </a:lnL>
                    <a:lnR>
                      <a:noFill/>
                    </a:lnR>
                    <a:lnT>
                      <a:noFill/>
                    </a:lnT>
                    <a:lnB>
                      <a:noFill/>
                    </a:lnB>
                  </a:tcPr>
                </a:tc>
                <a:tc>
                  <a:txBody>
                    <a:bodyPr/>
                    <a:lstStyle/>
                    <a:p>
                      <a:pPr algn="just">
                        <a:spcAft>
                          <a:spcPts val="0"/>
                        </a:spcAft>
                      </a:pPr>
                      <a:r>
                        <a:rPr lang="it-IT" sz="1400">
                          <a:effectLst/>
                          <a:latin typeface="Times"/>
                          <a:ea typeface="Times New Roman"/>
                          <a:cs typeface="Times New Roman"/>
                        </a:rPr>
                        <a:t>Il mio intuito  profondo mi dice di accettare?</a:t>
                      </a:r>
                    </a:p>
                  </a:txBody>
                  <a:tcPr marL="44450" marR="44450" marT="0" marB="0">
                    <a:lnL>
                      <a:noFill/>
                    </a:lnL>
                    <a:lnR>
                      <a:noFill/>
                    </a:lnR>
                    <a:lnT>
                      <a:noFill/>
                    </a:lnT>
                    <a:lnB>
                      <a:noFill/>
                    </a:lnB>
                  </a:tcPr>
                </a:tc>
                <a:tc>
                  <a:txBody>
                    <a:bodyPr/>
                    <a:lstStyle/>
                    <a:p>
                      <a:pPr algn="just">
                        <a:spcAft>
                          <a:spcPts val="0"/>
                        </a:spcAft>
                      </a:pPr>
                      <a:r>
                        <a:rPr lang="it-IT" sz="1400" dirty="0">
                          <a:effectLst/>
                          <a:latin typeface="Times"/>
                          <a:ea typeface="Times New Roman"/>
                          <a:cs typeface="Times New Roman"/>
                        </a:rPr>
                        <a:t>SI  NO</a:t>
                      </a:r>
                    </a:p>
                  </a:txBody>
                  <a:tcPr marL="44450" marR="44450" marT="0" marB="0">
                    <a:lnL>
                      <a:noFill/>
                    </a:lnL>
                    <a:lnR w="1270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0011"/>
                  </a:ext>
                </a:extLst>
              </a:tr>
              <a:tr h="230561">
                <a:tc>
                  <a:txBody>
                    <a:bodyPr/>
                    <a:lstStyle/>
                    <a:p>
                      <a:pPr algn="just">
                        <a:spcAft>
                          <a:spcPts val="0"/>
                        </a:spcAft>
                      </a:pPr>
                      <a:r>
                        <a:rPr lang="it-IT" sz="800">
                          <a:effectLst/>
                          <a:latin typeface="Times"/>
                          <a:ea typeface="Times New Roman"/>
                          <a:cs typeface="Times New Roman"/>
                        </a:rPr>
                        <a:t> </a:t>
                      </a:r>
                      <a:endParaRPr lang="it-IT" sz="1200">
                        <a:effectLst/>
                        <a:latin typeface="Times"/>
                        <a:ea typeface="Times New Roman"/>
                        <a:cs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just">
                        <a:spcAft>
                          <a:spcPts val="0"/>
                        </a:spcAft>
                      </a:pPr>
                      <a:r>
                        <a:rPr lang="it-IT" sz="1400">
                          <a:effectLst/>
                          <a:latin typeface="Times"/>
                          <a:ea typeface="Times New Roman"/>
                          <a:cs typeface="Times New Roman"/>
                        </a:rPr>
                        <a:t> </a:t>
                      </a:r>
                    </a:p>
                  </a:txBody>
                  <a:tcPr marL="44450" marR="44450" marT="0" marB="0">
                    <a:lnL w="12700" cap="flat" cmpd="sng" algn="ctr">
                      <a:solidFill>
                        <a:srgbClr val="000000"/>
                      </a:solidFill>
                      <a:prstDash val="solid"/>
                      <a:round/>
                      <a:headEnd type="none" w="med" len="med"/>
                      <a:tailEnd type="none" w="med" len="med"/>
                    </a:lnL>
                    <a:lnR>
                      <a:noFill/>
                    </a:lnR>
                    <a:lnT>
                      <a:noFill/>
                    </a:lnT>
                    <a:lnB>
                      <a:noFill/>
                    </a:lnB>
                  </a:tcPr>
                </a:tc>
                <a:tc>
                  <a:txBody>
                    <a:bodyPr/>
                    <a:lstStyle/>
                    <a:p>
                      <a:pPr algn="just">
                        <a:spcAft>
                          <a:spcPts val="0"/>
                        </a:spcAft>
                      </a:pPr>
                      <a:r>
                        <a:rPr lang="it-IT" sz="1400">
                          <a:effectLst/>
                          <a:latin typeface="Times"/>
                          <a:ea typeface="Times New Roman"/>
                          <a:cs typeface="Times New Roman"/>
                        </a:rPr>
                        <a:t> </a:t>
                      </a:r>
                    </a:p>
                  </a:txBody>
                  <a:tcPr marL="44450" marR="44450" marT="0" marB="0">
                    <a:lnL>
                      <a:noFill/>
                    </a:lnL>
                    <a:lnR>
                      <a:noFill/>
                    </a:lnR>
                    <a:lnT>
                      <a:noFill/>
                    </a:lnT>
                    <a:lnB>
                      <a:noFill/>
                    </a:lnB>
                  </a:tcPr>
                </a:tc>
                <a:tc>
                  <a:txBody>
                    <a:bodyPr/>
                    <a:lstStyle/>
                    <a:p>
                      <a:pPr algn="just">
                        <a:spcAft>
                          <a:spcPts val="0"/>
                        </a:spcAft>
                      </a:pPr>
                      <a:r>
                        <a:rPr lang="it-IT" sz="1400">
                          <a:effectLst/>
                          <a:latin typeface="Times"/>
                          <a:ea typeface="Times New Roman"/>
                          <a:cs typeface="Times New Roman"/>
                        </a:rPr>
                        <a:t> </a:t>
                      </a:r>
                    </a:p>
                  </a:txBody>
                  <a:tcPr marL="44450" marR="44450" marT="0" marB="0">
                    <a:lnL>
                      <a:noFill/>
                    </a:lnL>
                    <a:lnR>
                      <a:noFill/>
                    </a:lnR>
                    <a:lnT>
                      <a:noFill/>
                    </a:lnT>
                    <a:lnB>
                      <a:noFill/>
                    </a:lnB>
                  </a:tcPr>
                </a:tc>
                <a:tc>
                  <a:txBody>
                    <a:bodyPr/>
                    <a:lstStyle/>
                    <a:p>
                      <a:pPr algn="just">
                        <a:spcAft>
                          <a:spcPts val="0"/>
                        </a:spcAft>
                      </a:pPr>
                      <a:r>
                        <a:rPr lang="it-IT" sz="1400" dirty="0">
                          <a:effectLst/>
                          <a:latin typeface="Times"/>
                          <a:ea typeface="Times New Roman"/>
                          <a:cs typeface="Times New Roman"/>
                        </a:rPr>
                        <a:t> </a:t>
                      </a:r>
                    </a:p>
                  </a:txBody>
                  <a:tcPr marL="44450" marR="44450" marT="0" marB="0">
                    <a:lnL>
                      <a:noFill/>
                    </a:lnL>
                    <a:lnR w="1270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0012"/>
                  </a:ext>
                </a:extLst>
              </a:tr>
              <a:tr h="415488">
                <a:tc gridSpan="2">
                  <a:txBody>
                    <a:bodyPr/>
                    <a:lstStyle/>
                    <a:p>
                      <a:pPr algn="just">
                        <a:spcAft>
                          <a:spcPts val="0"/>
                        </a:spcAft>
                      </a:pPr>
                      <a:r>
                        <a:rPr lang="it-IT" sz="1400">
                          <a:effectLst/>
                          <a:latin typeface="Times"/>
                          <a:ea typeface="Times New Roman"/>
                          <a:cs typeface="Times New Roman"/>
                        </a:rPr>
                        <a:t>_______ n° delle risposte positive</a:t>
                      </a: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hMerge="1">
                  <a:txBody>
                    <a:bodyPr/>
                    <a:lstStyle/>
                    <a:p>
                      <a:endParaRPr lang="it-IT"/>
                    </a:p>
                  </a:txBody>
                  <a:tcPr/>
                </a:tc>
                <a:tc>
                  <a:txBody>
                    <a:bodyPr/>
                    <a:lstStyle/>
                    <a:p>
                      <a:pPr algn="just">
                        <a:spcAft>
                          <a:spcPts val="0"/>
                        </a:spcAft>
                      </a:pPr>
                      <a:r>
                        <a:rPr lang="it-IT" sz="1400">
                          <a:effectLst/>
                          <a:latin typeface="Times"/>
                          <a:ea typeface="Times New Roman"/>
                          <a:cs typeface="Times New Roman"/>
                        </a:rPr>
                        <a:t> </a:t>
                      </a:r>
                    </a:p>
                  </a:txBody>
                  <a:tcPr marL="44450" marR="44450" marT="0" marB="0">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tcPr>
                </a:tc>
                <a:tc gridSpan="2">
                  <a:txBody>
                    <a:bodyPr/>
                    <a:lstStyle/>
                    <a:p>
                      <a:pPr algn="r">
                        <a:spcAft>
                          <a:spcPts val="0"/>
                        </a:spcAft>
                      </a:pPr>
                      <a:r>
                        <a:rPr lang="it-IT" sz="1400" dirty="0">
                          <a:effectLst/>
                          <a:latin typeface="Times"/>
                          <a:ea typeface="Times New Roman"/>
                          <a:cs typeface="Times New Roman"/>
                        </a:rPr>
                        <a:t> n° delle risposte negative ______</a:t>
                      </a:r>
                    </a:p>
                  </a:txBody>
                  <a:tcPr marL="44450" marR="44450" marT="0" marB="0">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hMerge="1">
                  <a:txBody>
                    <a:bodyPr/>
                    <a:lstStyle/>
                    <a:p>
                      <a:endParaRPr lang="it-IT"/>
                    </a:p>
                  </a:txBody>
                  <a:tcPr/>
                </a:tc>
                <a:extLst>
                  <a:ext uri="{0D108BD9-81ED-4DB2-BD59-A6C34878D82A}">
                    <a16:rowId xmlns:a16="http://schemas.microsoft.com/office/drawing/2014/main" val="10013"/>
                  </a:ext>
                </a:extLst>
              </a:tr>
            </a:tbl>
          </a:graphicData>
        </a:graphic>
      </p:graphicFrame>
      <p:sp>
        <p:nvSpPr>
          <p:cNvPr id="5" name="Rectangle 1"/>
          <p:cNvSpPr>
            <a:spLocks noChangeArrowheads="1"/>
          </p:cNvSpPr>
          <p:nvPr/>
        </p:nvSpPr>
        <p:spPr bwMode="auto">
          <a:xfrm>
            <a:off x="3011489" y="2822059"/>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fontAlgn="base">
              <a:spcBef>
                <a:spcPct val="0"/>
              </a:spcBef>
              <a:spcAft>
                <a:spcPct val="0"/>
              </a:spcAft>
            </a:pPr>
            <a:endParaRPr lang="it-IT">
              <a:solidFill>
                <a:prstClr val="white"/>
              </a:solidFill>
              <a:latin typeface="Arial" pitchFamily="34" charset="0"/>
              <a:cs typeface="Arial" pitchFamily="34" charset="0"/>
            </a:endParaRPr>
          </a:p>
        </p:txBody>
      </p:sp>
    </p:spTree>
    <p:extLst>
      <p:ext uri="{BB962C8B-B14F-4D97-AF65-F5344CB8AC3E}">
        <p14:creationId xmlns:p14="http://schemas.microsoft.com/office/powerpoint/2010/main" val="3343910603"/>
      </p:ext>
    </p:extLst>
  </p:cSld>
  <p:clrMapOvr>
    <a:masterClrMapping/>
  </p:clrMapOvr>
</p:sld>
</file>

<file path=ppt/slides/slide1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b="1" dirty="0">
                <a:latin typeface="Times"/>
                <a:ea typeface="Times New Roman"/>
                <a:cs typeface="Times New Roman"/>
              </a:rPr>
              <a:t>EFFICACIA INTERPERSONALE  IV</a:t>
            </a:r>
            <a:br>
              <a:rPr lang="it-IT" dirty="0">
                <a:latin typeface="Times"/>
                <a:ea typeface="Times New Roman"/>
                <a:cs typeface="Times New Roman"/>
              </a:rPr>
            </a:br>
            <a:endParaRPr lang="it-IT" dirty="0"/>
          </a:p>
        </p:txBody>
      </p:sp>
      <p:sp>
        <p:nvSpPr>
          <p:cNvPr id="3" name="Segnaposto contenuto 2"/>
          <p:cNvSpPr>
            <a:spLocks noGrp="1"/>
          </p:cNvSpPr>
          <p:nvPr>
            <p:ph idx="1"/>
          </p:nvPr>
        </p:nvSpPr>
        <p:spPr/>
        <p:txBody>
          <a:bodyPr>
            <a:normAutofit fontScale="77500" lnSpcReduction="20000"/>
          </a:bodyPr>
          <a:lstStyle/>
          <a:p>
            <a:pPr algn="ctr"/>
            <a:r>
              <a:rPr lang="it-IT" sz="3600" b="1" dirty="0">
                <a:latin typeface="Times"/>
                <a:ea typeface="Times New Roman"/>
                <a:cs typeface="Times New Roman"/>
              </a:rPr>
              <a:t>________</a:t>
            </a:r>
            <a:endParaRPr lang="it-IT" dirty="0">
              <a:effectLst/>
              <a:latin typeface="Times"/>
              <a:ea typeface="Times New Roman"/>
              <a:cs typeface="Times New Roman"/>
            </a:endParaRPr>
          </a:p>
          <a:p>
            <a:pPr algn="ctr"/>
            <a:r>
              <a:rPr lang="it-IT" sz="3800" b="1" dirty="0">
                <a:latin typeface="Times"/>
                <a:ea typeface="Times New Roman"/>
                <a:cs typeface="Times New Roman"/>
              </a:rPr>
              <a:t>I “miti” sull’efficacia interpersonale</a:t>
            </a:r>
            <a:endParaRPr lang="it-IT" sz="3800" dirty="0">
              <a:latin typeface="Times"/>
              <a:ea typeface="Times New Roman"/>
              <a:cs typeface="Times New Roman"/>
            </a:endParaRPr>
          </a:p>
          <a:p>
            <a:pPr algn="ctr"/>
            <a:r>
              <a:rPr lang="it-IT" sz="3800" b="1" dirty="0">
                <a:latin typeface="Times"/>
                <a:ea typeface="Times New Roman"/>
                <a:cs typeface="Times New Roman"/>
              </a:rPr>
              <a:t> </a:t>
            </a:r>
            <a:endParaRPr lang="it-IT" sz="3800" dirty="0">
              <a:latin typeface="Times"/>
              <a:ea typeface="Times New Roman"/>
              <a:cs typeface="Times New Roman"/>
            </a:endParaRPr>
          </a:p>
          <a:p>
            <a:pPr marL="228600" indent="-228600">
              <a:tabLst>
                <a:tab pos="228600" algn="l"/>
              </a:tabLst>
            </a:pPr>
            <a:r>
              <a:rPr lang="it-IT" sz="3800" dirty="0">
                <a:latin typeface="Times"/>
                <a:ea typeface="Times New Roman"/>
                <a:cs typeface="Times New Roman"/>
              </a:rPr>
              <a:t>1.	Non sopporto che qualcuno si arrabbi con me.</a:t>
            </a:r>
          </a:p>
          <a:p>
            <a:pPr marL="228600" indent="-228600">
              <a:tabLst>
                <a:tab pos="228600" algn="l"/>
              </a:tabLst>
            </a:pPr>
            <a:r>
              <a:rPr lang="it-IT" sz="3800" dirty="0">
                <a:latin typeface="Times"/>
                <a:ea typeface="Times New Roman"/>
                <a:cs typeface="Times New Roman"/>
              </a:rPr>
              <a:t>2.	Se mi dicono di no, sarà una tragedia.</a:t>
            </a:r>
          </a:p>
          <a:p>
            <a:pPr marL="228600" indent="-228600">
              <a:tabLst>
                <a:tab pos="228600" algn="l"/>
              </a:tabLst>
            </a:pPr>
            <a:r>
              <a:rPr lang="it-IT" sz="3800" dirty="0">
                <a:latin typeface="Times"/>
                <a:ea typeface="Times New Roman"/>
                <a:cs typeface="Times New Roman"/>
              </a:rPr>
              <a:t>3.	Non merito di avere ciò che voglio o ciò di cui ho bisogno.</a:t>
            </a:r>
          </a:p>
          <a:p>
            <a:pPr marL="228600" indent="-228600">
              <a:tabLst>
                <a:tab pos="228600" algn="l"/>
              </a:tabLst>
            </a:pPr>
            <a:r>
              <a:rPr lang="it-IT" sz="3800" dirty="0">
                <a:latin typeface="Times"/>
                <a:ea typeface="Times New Roman"/>
                <a:cs typeface="Times New Roman"/>
              </a:rPr>
              <a:t>4.	Se faccio una richiesta, dimostrerò di essere una persona veramente debole.</a:t>
            </a:r>
          </a:p>
          <a:p>
            <a:pPr marL="228600" indent="-228600">
              <a:tabLst>
                <a:tab pos="228600" algn="l"/>
              </a:tabLst>
            </a:pPr>
            <a:r>
              <a:rPr lang="it-IT" sz="3800" dirty="0">
                <a:latin typeface="Times"/>
                <a:ea typeface="Times New Roman"/>
                <a:cs typeface="Times New Roman"/>
              </a:rPr>
              <a:t>5.	Devo davvero essere imbranato se non riesco a gestire questa situazione da solo.</a:t>
            </a:r>
          </a:p>
          <a:p>
            <a:pPr marL="228600" indent="-228600">
              <a:tabLst>
                <a:tab pos="228600" algn="l"/>
              </a:tabLst>
            </a:pPr>
            <a:endParaRPr lang="it-IT" sz="3800" dirty="0"/>
          </a:p>
        </p:txBody>
      </p:sp>
    </p:spTree>
    <p:extLst>
      <p:ext uri="{BB962C8B-B14F-4D97-AF65-F5344CB8AC3E}">
        <p14:creationId xmlns:p14="http://schemas.microsoft.com/office/powerpoint/2010/main" val="2585775741"/>
      </p:ext>
    </p:extLst>
  </p:cSld>
  <p:clrMapOvr>
    <a:masterClrMapping/>
  </p:clrMapOvr>
</p:sld>
</file>

<file path=ppt/slides/slide1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pPr marL="228600" indent="-228600">
              <a:tabLst>
                <a:tab pos="228600" algn="l"/>
              </a:tabLst>
            </a:pPr>
            <a:r>
              <a:rPr lang="it-IT" dirty="0">
                <a:latin typeface="Times"/>
                <a:ea typeface="Times New Roman"/>
                <a:cs typeface="Times New Roman"/>
              </a:rPr>
              <a:t>6.	Devo sapere se una persona è disposta ad accettare prima di farle una richiesta.</a:t>
            </a:r>
          </a:p>
          <a:p>
            <a:pPr marL="228600" indent="-228600">
              <a:tabLst>
                <a:tab pos="228600" algn="l"/>
              </a:tabLst>
            </a:pPr>
            <a:r>
              <a:rPr lang="it-IT" dirty="0">
                <a:latin typeface="Times"/>
                <a:ea typeface="Times New Roman"/>
                <a:cs typeface="Times New Roman"/>
              </a:rPr>
              <a:t>7.	Fare delle richieste è davvero una cosa invadente (brutta, egocentrica, egoista, irragionevole).</a:t>
            </a:r>
          </a:p>
          <a:p>
            <a:pPr marL="228600" indent="-228600">
              <a:tabLst>
                <a:tab pos="228600" algn="l"/>
              </a:tabLst>
            </a:pPr>
            <a:r>
              <a:rPr lang="it-IT" dirty="0">
                <a:latin typeface="Times"/>
                <a:ea typeface="Times New Roman"/>
                <a:cs typeface="Times New Roman"/>
              </a:rPr>
              <a:t>8.	Qualsiasi cosa si fa è priva di importanza e in fondo non me ne importa affatto.</a:t>
            </a:r>
          </a:p>
          <a:p>
            <a:pPr marL="228600" indent="-228600">
              <a:tabLst>
                <a:tab pos="228600" algn="l"/>
              </a:tabLst>
            </a:pPr>
            <a:r>
              <a:rPr lang="it-IT" dirty="0">
                <a:latin typeface="Times"/>
                <a:ea typeface="Times New Roman"/>
                <a:cs typeface="Times New Roman"/>
              </a:rPr>
              <a:t>9.	Ovviamente il problema è solo nella mia testa. Se solo la pensassi differentemente non dovrei infastidire gli altri </a:t>
            </a:r>
          </a:p>
          <a:p>
            <a:endParaRPr lang="it-IT" dirty="0"/>
          </a:p>
        </p:txBody>
      </p:sp>
    </p:spTree>
    <p:extLst>
      <p:ext uri="{BB962C8B-B14F-4D97-AF65-F5344CB8AC3E}">
        <p14:creationId xmlns:p14="http://schemas.microsoft.com/office/powerpoint/2010/main" val="2360177899"/>
      </p:ext>
    </p:extLst>
  </p:cSld>
  <p:clrMapOvr>
    <a:masterClrMapping/>
  </p:clrMapOvr>
</p:sld>
</file>

<file path=ppt/slides/slide1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77500" lnSpcReduction="20000"/>
          </a:bodyPr>
          <a:lstStyle/>
          <a:p>
            <a:pPr marL="228600" indent="-228600">
              <a:tabLst>
                <a:tab pos="228600" algn="l"/>
              </a:tabLst>
            </a:pPr>
            <a:r>
              <a:rPr lang="it-IT" dirty="0">
                <a:latin typeface="Times"/>
                <a:ea typeface="Times New Roman"/>
                <a:cs typeface="Times New Roman"/>
              </a:rPr>
              <a:t>10 	E’ una catastrofe (è davvero brutto, è terribile, mi farà impazzire, mi distruggerà, è un disastro).</a:t>
            </a:r>
          </a:p>
          <a:p>
            <a:pPr marL="228600" indent="-228600">
              <a:tabLst>
                <a:tab pos="228600" algn="l"/>
              </a:tabLst>
            </a:pPr>
            <a:r>
              <a:rPr lang="it-IT" dirty="0">
                <a:latin typeface="Times"/>
                <a:ea typeface="Times New Roman"/>
                <a:cs typeface="Times New Roman"/>
              </a:rPr>
              <a:t>11.	Dire “no” ad una richiesta è sempre una cosa egoista.</a:t>
            </a:r>
          </a:p>
          <a:p>
            <a:pPr marL="228600" indent="-228600">
              <a:tabLst>
                <a:tab pos="228600" algn="l"/>
              </a:tabLst>
            </a:pPr>
            <a:r>
              <a:rPr lang="it-IT" dirty="0">
                <a:latin typeface="Times"/>
                <a:ea typeface="Times New Roman"/>
                <a:cs typeface="Times New Roman"/>
              </a:rPr>
              <a:t>12.	Dovrei sacrificare sempre i miei bisogni per gli altri.</a:t>
            </a:r>
          </a:p>
          <a:p>
            <a:pPr>
              <a:tabLst>
                <a:tab pos="228600" algn="l"/>
              </a:tabLst>
            </a:pPr>
            <a:r>
              <a:rPr lang="it-IT" dirty="0">
                <a:latin typeface="Times"/>
                <a:ea typeface="Times New Roman"/>
                <a:cs typeface="Times New Roman"/>
              </a:rPr>
              <a:t> </a:t>
            </a:r>
          </a:p>
          <a:p>
            <a:pPr>
              <a:tabLst>
                <a:tab pos="228600" algn="l"/>
              </a:tabLst>
            </a:pPr>
            <a:r>
              <a:rPr lang="it-IT" dirty="0">
                <a:latin typeface="Times"/>
                <a:ea typeface="Times New Roman"/>
                <a:cs typeface="Times New Roman"/>
              </a:rPr>
              <a:t> </a:t>
            </a:r>
          </a:p>
          <a:p>
            <a:pPr>
              <a:tabLst>
                <a:tab pos="228600" algn="l"/>
              </a:tabLst>
            </a:pPr>
            <a:r>
              <a:rPr lang="it-IT" dirty="0">
                <a:latin typeface="Times"/>
                <a:ea typeface="Times New Roman"/>
                <a:cs typeface="Times New Roman"/>
              </a:rPr>
              <a:t>TROVA DELLE OBIEZIONI A CIASCUNO DI QUESTI MITI E RIPORTA DEGLI ESEMPI DELLA TUA VITA CHE LI CONTRASTANO;</a:t>
            </a:r>
          </a:p>
          <a:p>
            <a:pPr>
              <a:tabLst>
                <a:tab pos="228600" algn="l"/>
              </a:tabLst>
            </a:pPr>
            <a:r>
              <a:rPr lang="it-IT" dirty="0">
                <a:latin typeface="Times"/>
                <a:ea typeface="Times New Roman"/>
                <a:cs typeface="Times New Roman"/>
              </a:rPr>
              <a:t>PRENDI NOTA DI ALTRI  MITI CHE SONO IMPORTANTI PER TE.</a:t>
            </a:r>
          </a:p>
          <a:p>
            <a:br>
              <a:rPr lang="it-IT" dirty="0">
                <a:latin typeface="Times"/>
                <a:ea typeface="Times New Roman"/>
                <a:cs typeface="Times New Roman"/>
              </a:rPr>
            </a:br>
            <a:endParaRPr lang="it-IT" dirty="0"/>
          </a:p>
        </p:txBody>
      </p:sp>
    </p:spTree>
    <p:extLst>
      <p:ext uri="{BB962C8B-B14F-4D97-AF65-F5344CB8AC3E}">
        <p14:creationId xmlns:p14="http://schemas.microsoft.com/office/powerpoint/2010/main" val="3576190837"/>
      </p:ext>
    </p:extLst>
  </p:cSld>
  <p:clrMapOvr>
    <a:masterClrMapping/>
  </p:clrMapOvr>
</p:sld>
</file>

<file path=ppt/slides/slide1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b="1" dirty="0">
                <a:latin typeface="Times"/>
                <a:ea typeface="Times New Roman"/>
                <a:cs typeface="Times New Roman"/>
              </a:rPr>
              <a:t>EFFICACIA INTERPERSONALE   V</a:t>
            </a:r>
            <a:br>
              <a:rPr lang="it-IT" dirty="0">
                <a:latin typeface="Times"/>
                <a:ea typeface="Times New Roman"/>
                <a:cs typeface="Times New Roman"/>
              </a:rPr>
            </a:br>
            <a:endParaRPr lang="it-IT" dirty="0"/>
          </a:p>
        </p:txBody>
      </p:sp>
      <p:sp>
        <p:nvSpPr>
          <p:cNvPr id="3" name="Segnaposto contenuto 2"/>
          <p:cNvSpPr>
            <a:spLocks noGrp="1"/>
          </p:cNvSpPr>
          <p:nvPr>
            <p:ph idx="1"/>
          </p:nvPr>
        </p:nvSpPr>
        <p:spPr>
          <a:xfrm>
            <a:off x="1919536" y="1484785"/>
            <a:ext cx="8229600" cy="4525963"/>
          </a:xfrm>
        </p:spPr>
        <p:txBody>
          <a:bodyPr>
            <a:normAutofit fontScale="40000" lnSpcReduction="20000"/>
          </a:bodyPr>
          <a:lstStyle/>
          <a:p>
            <a:pPr algn="ctr"/>
            <a:r>
              <a:rPr lang="it-IT" sz="3600" b="1" dirty="0">
                <a:latin typeface="Times"/>
                <a:ea typeface="Times New Roman"/>
                <a:cs typeface="Times New Roman"/>
              </a:rPr>
              <a:t>__________</a:t>
            </a:r>
            <a:endParaRPr lang="it-IT" dirty="0">
              <a:effectLst/>
              <a:latin typeface="Times"/>
              <a:ea typeface="Times New Roman"/>
              <a:cs typeface="Times New Roman"/>
            </a:endParaRPr>
          </a:p>
          <a:p>
            <a:pPr algn="ctr"/>
            <a:r>
              <a:rPr lang="it-IT" sz="3600" b="1" dirty="0">
                <a:latin typeface="Times"/>
                <a:ea typeface="Times New Roman"/>
                <a:cs typeface="Times New Roman"/>
              </a:rPr>
              <a:t>Le “regole” dell’efficacia interpersonale</a:t>
            </a:r>
            <a:endParaRPr lang="it-IT" dirty="0">
              <a:effectLst/>
              <a:latin typeface="Times"/>
              <a:ea typeface="Times New Roman"/>
              <a:cs typeface="Times New Roman"/>
            </a:endParaRPr>
          </a:p>
          <a:p>
            <a:pPr algn="ctr"/>
            <a:r>
              <a:rPr lang="it-IT" sz="6400" b="1" dirty="0">
                <a:latin typeface="Times"/>
                <a:ea typeface="Times New Roman"/>
                <a:cs typeface="Times New Roman"/>
              </a:rPr>
              <a:t> </a:t>
            </a:r>
            <a:endParaRPr lang="it-IT" sz="6400" dirty="0">
              <a:latin typeface="Times"/>
              <a:ea typeface="Times New Roman"/>
              <a:cs typeface="Times New Roman"/>
            </a:endParaRPr>
          </a:p>
          <a:p>
            <a:pPr marL="228600" indent="-228600">
              <a:tabLst>
                <a:tab pos="228600" algn="l"/>
              </a:tabLst>
            </a:pPr>
            <a:r>
              <a:rPr lang="it-IT" sz="6400" dirty="0">
                <a:latin typeface="Times"/>
                <a:ea typeface="Times New Roman"/>
                <a:cs typeface="Times New Roman"/>
              </a:rPr>
              <a:t>1.	E’ giusto desiderare o avere bisogno qualcosa da qualcun altro.</a:t>
            </a:r>
          </a:p>
          <a:p>
            <a:pPr marL="228600" indent="-228600">
              <a:tabLst>
                <a:tab pos="228600" algn="l"/>
              </a:tabLst>
            </a:pPr>
            <a:r>
              <a:rPr lang="it-IT" sz="6400" dirty="0">
                <a:latin typeface="Times"/>
                <a:ea typeface="Times New Roman"/>
                <a:cs typeface="Times New Roman"/>
              </a:rPr>
              <a:t>2.	Posso scegliere di chiedere a qualcuno ciò che desidero o ciò di cui ho bisogno.</a:t>
            </a:r>
          </a:p>
          <a:p>
            <a:pPr marL="228600" indent="-228600">
              <a:tabLst>
                <a:tab pos="228600" algn="l"/>
              </a:tabLst>
            </a:pPr>
            <a:r>
              <a:rPr lang="it-IT" sz="6400" dirty="0">
                <a:latin typeface="Times"/>
                <a:ea typeface="Times New Roman"/>
                <a:cs typeface="Times New Roman"/>
              </a:rPr>
              <a:t>3.	Posso tollerare di non poter ottenere ciò che desidero o ciò di cui ho bisogno.</a:t>
            </a:r>
          </a:p>
          <a:p>
            <a:pPr marL="228600" indent="-228600">
              <a:tabLst>
                <a:tab pos="228600" algn="l"/>
              </a:tabLst>
            </a:pPr>
            <a:r>
              <a:rPr lang="it-IT" sz="6400" dirty="0">
                <a:latin typeface="Times"/>
                <a:ea typeface="Times New Roman"/>
                <a:cs typeface="Times New Roman"/>
              </a:rPr>
              <a:t>4.	Il fatto che qualcuno risponda “no” ad una mia richiesta non significa che non avrei dovuto chiederla </a:t>
            </a:r>
          </a:p>
          <a:p>
            <a:pPr marL="228600" indent="-228600">
              <a:tabLst>
                <a:tab pos="228600" algn="l"/>
              </a:tabLst>
            </a:pPr>
            <a:r>
              <a:rPr lang="it-IT" sz="6400" dirty="0">
                <a:latin typeface="Times"/>
                <a:ea typeface="Times New Roman"/>
                <a:cs typeface="Times New Roman"/>
              </a:rPr>
              <a:t>5.	Se non raggiungo i miei obiettivi, non significa che io non abbia affrontato la situazione con abilità.</a:t>
            </a:r>
          </a:p>
        </p:txBody>
      </p:sp>
    </p:spTree>
    <p:extLst>
      <p:ext uri="{BB962C8B-B14F-4D97-AF65-F5344CB8AC3E}">
        <p14:creationId xmlns:p14="http://schemas.microsoft.com/office/powerpoint/2010/main" val="2965444511"/>
      </p:ext>
    </p:extLst>
  </p:cSld>
  <p:clrMapOvr>
    <a:masterClrMapping/>
  </p:clrMapOvr>
</p:sld>
</file>

<file path=ppt/slides/slide1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10000"/>
          </a:bodyPr>
          <a:lstStyle/>
          <a:p>
            <a:pPr marL="228600" indent="-228600">
              <a:tabLst>
                <a:tab pos="228600" algn="l"/>
              </a:tabLst>
            </a:pPr>
            <a:r>
              <a:rPr lang="it-IT" dirty="0">
                <a:latin typeface="Times"/>
                <a:ea typeface="Times New Roman"/>
                <a:cs typeface="Times New Roman"/>
              </a:rPr>
              <a:t>6.	Affermare me stesso rispetto a “piccole” questioni, può avere la stessa importanza che altri danno a delle questioni più “grosse”.</a:t>
            </a:r>
          </a:p>
          <a:p>
            <a:pPr marL="228600" indent="-228600">
              <a:tabLst>
                <a:tab pos="228600" algn="l"/>
              </a:tabLst>
            </a:pPr>
            <a:r>
              <a:rPr lang="it-IT" dirty="0">
                <a:latin typeface="Times"/>
                <a:ea typeface="Times New Roman"/>
                <a:cs typeface="Times New Roman"/>
              </a:rPr>
              <a:t>7.	Posso insistere per i miei diritti pur restando una brava persona.</a:t>
            </a:r>
          </a:p>
          <a:p>
            <a:pPr marL="228600" indent="-228600">
              <a:tabLst>
                <a:tab pos="228600" algn="l"/>
              </a:tabLst>
            </a:pPr>
            <a:r>
              <a:rPr lang="it-IT" dirty="0">
                <a:latin typeface="Times"/>
                <a:ea typeface="Times New Roman"/>
                <a:cs typeface="Times New Roman"/>
              </a:rPr>
              <a:t>8.	Qualche volta ho il diritto di farmi valere, anche se ciò può disturbare altre persone.</a:t>
            </a:r>
          </a:p>
          <a:p>
            <a:pPr marL="228600" indent="-228600">
              <a:tabLst>
                <a:tab pos="228600" algn="l"/>
              </a:tabLst>
            </a:pPr>
            <a:r>
              <a:rPr lang="it-IT" dirty="0">
                <a:latin typeface="Times"/>
                <a:ea typeface="Times New Roman"/>
                <a:cs typeface="Times New Roman"/>
              </a:rPr>
              <a:t>9.	Il fatto che altre persone non siano assertive non significa che anch’io non debba esserlo.</a:t>
            </a:r>
          </a:p>
          <a:p>
            <a:pPr marL="228600" indent="-228600">
              <a:tabLst>
                <a:tab pos="228600" algn="l"/>
              </a:tabLst>
            </a:pPr>
            <a:r>
              <a:rPr lang="it-IT" dirty="0">
                <a:latin typeface="Times"/>
                <a:ea typeface="Times New Roman"/>
                <a:cs typeface="Times New Roman"/>
              </a:rPr>
              <a:t>10.	Posso andare d’accordo e stimare altre persone, pur continuando a chiedere ciò che desidero.</a:t>
            </a:r>
          </a:p>
          <a:p>
            <a:endParaRPr lang="it-IT" dirty="0"/>
          </a:p>
        </p:txBody>
      </p:sp>
    </p:spTree>
    <p:extLst>
      <p:ext uri="{BB962C8B-B14F-4D97-AF65-F5344CB8AC3E}">
        <p14:creationId xmlns:p14="http://schemas.microsoft.com/office/powerpoint/2010/main" val="3507168252"/>
      </p:ext>
    </p:extLst>
  </p:cSld>
  <p:clrMapOvr>
    <a:masterClrMapping/>
  </p:clrMapOvr>
</p:sld>
</file>

<file path=ppt/slides/slide1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a:bodyPr>
          <a:lstStyle/>
          <a:p>
            <a:pPr marL="228600" indent="-228600">
              <a:tabLst>
                <a:tab pos="228600" algn="l"/>
              </a:tabLst>
            </a:pPr>
            <a:r>
              <a:rPr lang="it-IT" dirty="0">
                <a:latin typeface="Times"/>
                <a:ea typeface="Times New Roman"/>
                <a:cs typeface="Times New Roman"/>
              </a:rPr>
              <a:t>11.	Non è scritto da nessuna parte che le opinioni delle altre persone siano più importanti delle mie.</a:t>
            </a:r>
          </a:p>
          <a:p>
            <a:pPr marL="228600" indent="-228600">
              <a:tabLst>
                <a:tab pos="228600" algn="l"/>
              </a:tabLst>
            </a:pPr>
            <a:r>
              <a:rPr lang="it-IT" dirty="0">
                <a:latin typeface="Times"/>
                <a:ea typeface="Times New Roman"/>
                <a:cs typeface="Times New Roman"/>
              </a:rPr>
              <a:t>12.	Pur desiderando di piacere alle persone a cui tengo, non significa che io debba accontentarli sempre.</a:t>
            </a:r>
          </a:p>
          <a:p>
            <a:pPr marL="228600" indent="-228600">
              <a:tabLst>
                <a:tab pos="228600" algn="l"/>
              </a:tabLst>
            </a:pPr>
            <a:r>
              <a:rPr lang="it-IT" dirty="0">
                <a:latin typeface="Times"/>
                <a:ea typeface="Times New Roman"/>
                <a:cs typeface="Times New Roman"/>
              </a:rPr>
              <a:t>13.	Dare, dare, dare, non è l’essenza della vita. Anch’io sono una persona importante in questo mondo.</a:t>
            </a:r>
          </a:p>
          <a:p>
            <a:pPr marL="228600" indent="-228600">
              <a:tabLst>
                <a:tab pos="228600" algn="l"/>
              </a:tabLst>
            </a:pPr>
            <a:r>
              <a:rPr lang="it-IT" dirty="0">
                <a:latin typeface="Times"/>
                <a:ea typeface="Times New Roman"/>
                <a:cs typeface="Times New Roman"/>
              </a:rPr>
              <a:t>14.	Se rifiuto di fare un favore a qualcuno, non significa che questa persona non mi piaccia; probabilmente anche lui lo comprenderà.</a:t>
            </a:r>
            <a:br>
              <a:rPr lang="it-IT" dirty="0">
                <a:latin typeface="Times"/>
                <a:ea typeface="Times New Roman"/>
                <a:cs typeface="Times New Roman"/>
              </a:rPr>
            </a:br>
            <a:endParaRPr lang="it-IT" dirty="0"/>
          </a:p>
          <a:p>
            <a:endParaRPr lang="it-IT" dirty="0"/>
          </a:p>
        </p:txBody>
      </p:sp>
    </p:spTree>
    <p:extLst>
      <p:ext uri="{BB962C8B-B14F-4D97-AF65-F5344CB8AC3E}">
        <p14:creationId xmlns:p14="http://schemas.microsoft.com/office/powerpoint/2010/main" val="370115975"/>
      </p:ext>
    </p:extLst>
  </p:cSld>
  <p:clrMapOvr>
    <a:masterClrMapping/>
  </p:clrMapOvr>
</p:sld>
</file>

<file path=ppt/slides/slide1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70000" lnSpcReduction="20000"/>
          </a:bodyPr>
          <a:lstStyle/>
          <a:p>
            <a:pPr marL="228600" indent="-228600">
              <a:tabLst>
                <a:tab pos="228600" algn="l"/>
              </a:tabLst>
            </a:pPr>
            <a:r>
              <a:rPr lang="it-IT" dirty="0">
                <a:latin typeface="Times"/>
                <a:ea typeface="Times New Roman"/>
                <a:cs typeface="Times New Roman"/>
              </a:rPr>
              <a:t>15.	Non sono obbligato a dire “si” alle persone solamente perché queste mi hanno chiesto un favore.</a:t>
            </a:r>
          </a:p>
          <a:p>
            <a:pPr marL="228600" indent="-228600">
              <a:tabLst>
                <a:tab pos="228600" algn="l"/>
              </a:tabLst>
            </a:pPr>
            <a:r>
              <a:rPr lang="it-IT" dirty="0">
                <a:latin typeface="Times"/>
                <a:ea typeface="Times New Roman"/>
                <a:cs typeface="Times New Roman"/>
              </a:rPr>
              <a:t>16.	Il fatto che io dica “no” a qualcuno non fa di me una persona egoista.</a:t>
            </a:r>
          </a:p>
          <a:p>
            <a:pPr marL="228600" indent="-228600">
              <a:tabLst>
                <a:tab pos="228600" algn="l"/>
              </a:tabLst>
            </a:pPr>
            <a:r>
              <a:rPr lang="it-IT" dirty="0">
                <a:latin typeface="Times"/>
                <a:ea typeface="Times New Roman"/>
                <a:cs typeface="Times New Roman"/>
              </a:rPr>
              <a:t>17.	Se dico di no a qualcuno e questo si arrabbia, non significa che avrei dovuto dirgli di “si”.</a:t>
            </a:r>
          </a:p>
          <a:p>
            <a:pPr marL="228600" indent="-228600">
              <a:tabLst>
                <a:tab pos="228600" algn="l"/>
              </a:tabLst>
            </a:pPr>
            <a:r>
              <a:rPr lang="it-IT" dirty="0">
                <a:latin typeface="Times"/>
                <a:ea typeface="Times New Roman"/>
                <a:cs typeface="Times New Roman"/>
              </a:rPr>
              <a:t>18.	Posso continuare a star bene con me stesso anche se c’è qualcuno che è arrabbiato con me.</a:t>
            </a:r>
          </a:p>
          <a:p>
            <a:r>
              <a:rPr lang="it-IT" dirty="0">
                <a:latin typeface="Times"/>
                <a:ea typeface="Times New Roman"/>
                <a:cs typeface="Times New Roman"/>
              </a:rPr>
              <a:t> </a:t>
            </a:r>
          </a:p>
          <a:p>
            <a:r>
              <a:rPr lang="it-IT" dirty="0">
                <a:latin typeface="Times"/>
                <a:ea typeface="Times New Roman"/>
                <a:cs typeface="Times New Roman"/>
              </a:rPr>
              <a:t> </a:t>
            </a:r>
          </a:p>
          <a:p>
            <a:r>
              <a:rPr lang="it-IT" dirty="0">
                <a:latin typeface="Times"/>
                <a:ea typeface="Times New Roman"/>
                <a:cs typeface="Times New Roman"/>
              </a:rPr>
              <a:t>COMPLETARE LA LISTA CON ALTRI SUGGERIMENTI; USARE LE ARGOMENTAZIONI CONTRO I MITI PRESENTATI NEL FOGLIO PRECEDENTE (IV)</a:t>
            </a:r>
          </a:p>
          <a:p>
            <a:r>
              <a:rPr lang="it-IT" dirty="0">
                <a:latin typeface="Times"/>
                <a:ea typeface="Times New Roman"/>
                <a:cs typeface="Times New Roman"/>
              </a:rPr>
              <a:t> </a:t>
            </a:r>
          </a:p>
          <a:p>
            <a:endParaRPr lang="it-IT" dirty="0"/>
          </a:p>
        </p:txBody>
      </p:sp>
    </p:spTree>
    <p:extLst>
      <p:ext uri="{BB962C8B-B14F-4D97-AF65-F5344CB8AC3E}">
        <p14:creationId xmlns:p14="http://schemas.microsoft.com/office/powerpoint/2010/main" val="990704186"/>
      </p:ext>
    </p:extLst>
  </p:cSld>
  <p:clrMapOvr>
    <a:masterClrMapping/>
  </p:clrMapOvr>
</p:sld>
</file>

<file path=ppt/slides/slide1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b="1" dirty="0">
                <a:latin typeface="Times"/>
                <a:ea typeface="Times New Roman"/>
                <a:cs typeface="Times New Roman"/>
              </a:rPr>
              <a:t>EFFICACIA INTERPERSONALE   VI</a:t>
            </a:r>
            <a:br>
              <a:rPr lang="it-IT" sz="4000" dirty="0">
                <a:latin typeface="Times"/>
                <a:ea typeface="Times New Roman"/>
                <a:cs typeface="Times New Roman"/>
              </a:rPr>
            </a:br>
            <a:endParaRPr lang="it-IT" dirty="0"/>
          </a:p>
        </p:txBody>
      </p:sp>
      <p:sp>
        <p:nvSpPr>
          <p:cNvPr id="3" name="Segnaposto contenuto 2"/>
          <p:cNvSpPr>
            <a:spLocks noGrp="1"/>
          </p:cNvSpPr>
          <p:nvPr>
            <p:ph idx="1"/>
          </p:nvPr>
        </p:nvSpPr>
        <p:spPr/>
        <p:txBody>
          <a:bodyPr>
            <a:normAutofit/>
          </a:bodyPr>
          <a:lstStyle/>
          <a:p>
            <a:pPr algn="ctr"/>
            <a:r>
              <a:rPr lang="it-IT" b="1" dirty="0">
                <a:effectLst/>
                <a:latin typeface="Times"/>
                <a:ea typeface="Times New Roman"/>
                <a:cs typeface="Times New Roman"/>
              </a:rPr>
              <a:t>______</a:t>
            </a:r>
            <a:endParaRPr lang="it-IT" sz="2800" dirty="0">
              <a:latin typeface="Times"/>
              <a:ea typeface="Times New Roman"/>
              <a:cs typeface="Times New Roman"/>
            </a:endParaRPr>
          </a:p>
          <a:p>
            <a:pPr algn="ctr"/>
            <a:r>
              <a:rPr lang="it-IT" b="1" dirty="0">
                <a:effectLst/>
                <a:latin typeface="Times"/>
                <a:ea typeface="Times New Roman"/>
                <a:cs typeface="Times New Roman"/>
              </a:rPr>
              <a:t>Fattori da considerare nello scegliere</a:t>
            </a:r>
            <a:endParaRPr lang="it-IT" sz="2800" dirty="0">
              <a:latin typeface="Times"/>
              <a:ea typeface="Times New Roman"/>
              <a:cs typeface="Times New Roman"/>
            </a:endParaRPr>
          </a:p>
          <a:p>
            <a:pPr algn="ctr"/>
            <a:r>
              <a:rPr lang="it-IT" b="1" dirty="0">
                <a:effectLst/>
                <a:latin typeface="Times"/>
                <a:ea typeface="Times New Roman"/>
                <a:cs typeface="Times New Roman"/>
              </a:rPr>
              <a:t> i diversi gradi di intensità della mia richiesta o del mio rifiuto</a:t>
            </a:r>
            <a:endParaRPr lang="it-IT" sz="2800" dirty="0">
              <a:latin typeface="Times"/>
              <a:ea typeface="Times New Roman"/>
              <a:cs typeface="Times New Roman"/>
            </a:endParaRPr>
          </a:p>
          <a:p>
            <a:pPr algn="ctr"/>
            <a:r>
              <a:rPr lang="it-IT" b="1" dirty="0">
                <a:effectLst/>
                <a:latin typeface="Times"/>
                <a:ea typeface="Times New Roman"/>
                <a:cs typeface="Times New Roman"/>
              </a:rPr>
              <a:t> </a:t>
            </a:r>
            <a:endParaRPr lang="it-IT" sz="2800" dirty="0">
              <a:latin typeface="Times"/>
              <a:ea typeface="Times New Roman"/>
              <a:cs typeface="Times New Roman"/>
            </a:endParaRPr>
          </a:p>
          <a:p>
            <a:pPr algn="ctr"/>
            <a:r>
              <a:rPr lang="it-IT" b="1" dirty="0">
                <a:effectLst/>
                <a:latin typeface="Times"/>
                <a:ea typeface="Times New Roman"/>
                <a:cs typeface="Times New Roman"/>
              </a:rPr>
              <a:t> </a:t>
            </a:r>
            <a:endParaRPr lang="it-IT" sz="2800" dirty="0">
              <a:latin typeface="Times"/>
              <a:ea typeface="Times New Roman"/>
              <a:cs typeface="Times New Roman"/>
            </a:endParaRPr>
          </a:p>
          <a:p>
            <a:pPr algn="ctr"/>
            <a:r>
              <a:rPr lang="it-IT" b="1" dirty="0">
                <a:effectLst/>
                <a:latin typeface="Times"/>
                <a:ea typeface="Times New Roman"/>
                <a:cs typeface="Times New Roman"/>
              </a:rPr>
              <a:t>OPZIONI</a:t>
            </a:r>
            <a:endParaRPr lang="it-IT" sz="2800" dirty="0">
              <a:latin typeface="Times"/>
              <a:ea typeface="Times New Roman"/>
              <a:cs typeface="Times New Roman"/>
            </a:endParaRPr>
          </a:p>
          <a:p>
            <a:endParaRPr lang="it-IT" dirty="0"/>
          </a:p>
        </p:txBody>
      </p:sp>
    </p:spTree>
    <p:extLst>
      <p:ext uri="{BB962C8B-B14F-4D97-AF65-F5344CB8AC3E}">
        <p14:creationId xmlns:p14="http://schemas.microsoft.com/office/powerpoint/2010/main" val="2664321169"/>
      </p:ext>
    </p:extLst>
  </p:cSld>
  <p:clrMapOvr>
    <a:masterClrMapping/>
  </p:clrMapOvr>
</p:sld>
</file>

<file path=ppt/slides/slide1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55000" lnSpcReduction="20000"/>
          </a:bodyPr>
          <a:lstStyle/>
          <a:p>
            <a:pPr algn="ctr"/>
            <a:r>
              <a:rPr lang="it-IT" b="1" dirty="0">
                <a:latin typeface="Times"/>
                <a:ea typeface="Times New Roman"/>
                <a:cs typeface="Times New Roman"/>
              </a:rPr>
              <a:t> </a:t>
            </a:r>
            <a:endParaRPr lang="it-IT" dirty="0">
              <a:latin typeface="Times"/>
              <a:ea typeface="Times New Roman"/>
              <a:cs typeface="Times New Roman"/>
            </a:endParaRPr>
          </a:p>
          <a:p>
            <a:pPr algn="ctr"/>
            <a:r>
              <a:rPr lang="it-IT" sz="3400" b="1" dirty="0">
                <a:latin typeface="Times"/>
                <a:ea typeface="Times New Roman"/>
                <a:cs typeface="Times New Roman"/>
              </a:rPr>
              <a:t>ALTA INTENSITA’: CERCARE DI MODIFICARE LA SITUAZIONE</a:t>
            </a:r>
            <a:endParaRPr lang="it-IT" sz="3400" dirty="0">
              <a:latin typeface="Times"/>
              <a:ea typeface="Times New Roman"/>
              <a:cs typeface="Times New Roman"/>
            </a:endParaRPr>
          </a:p>
          <a:p>
            <a:pPr algn="ctr"/>
            <a:r>
              <a:rPr lang="it-IT" sz="3400" b="1" dirty="0">
                <a:latin typeface="Times"/>
                <a:ea typeface="Times New Roman"/>
                <a:cs typeface="Times New Roman"/>
              </a:rPr>
              <a:t> </a:t>
            </a:r>
            <a:endParaRPr lang="it-IT" sz="3400" dirty="0">
              <a:latin typeface="Times"/>
              <a:ea typeface="Times New Roman"/>
              <a:cs typeface="Times New Roman"/>
            </a:endParaRPr>
          </a:p>
          <a:p>
            <a:pPr algn="ctr"/>
            <a:r>
              <a:rPr lang="it-IT" sz="3400" b="1" dirty="0">
                <a:latin typeface="Times"/>
                <a:ea typeface="Times New Roman"/>
                <a:cs typeface="Times New Roman"/>
              </a:rPr>
              <a:t> </a:t>
            </a:r>
            <a:endParaRPr lang="it-IT" sz="3400" dirty="0">
              <a:latin typeface="Times"/>
              <a:ea typeface="Times New Roman"/>
              <a:cs typeface="Times New Roman"/>
            </a:endParaRPr>
          </a:p>
          <a:p>
            <a:r>
              <a:rPr lang="it-IT" sz="3400" b="1" dirty="0">
                <a:latin typeface="Times"/>
                <a:ea typeface="Times New Roman"/>
                <a:cs typeface="Times New Roman"/>
              </a:rPr>
              <a:t>			RICHIESTA			RIFIUTO</a:t>
            </a:r>
            <a:endParaRPr lang="it-IT" sz="3400" dirty="0">
              <a:latin typeface="Times"/>
              <a:ea typeface="Times New Roman"/>
              <a:cs typeface="Times New Roman"/>
            </a:endParaRPr>
          </a:p>
          <a:p>
            <a:r>
              <a:rPr lang="it-IT" sz="3400" dirty="0">
                <a:latin typeface="Times"/>
                <a:ea typeface="Times New Roman"/>
                <a:cs typeface="Times New Roman"/>
              </a:rPr>
              <a:t>        Chiedere con fermezza, insistere a lungo…</a:t>
            </a:r>
            <a:r>
              <a:rPr lang="it-IT" sz="3400" b="1" dirty="0">
                <a:latin typeface="Times"/>
                <a:ea typeface="Times New Roman"/>
                <a:cs typeface="Times New Roman"/>
              </a:rPr>
              <a:t>6</a:t>
            </a:r>
            <a:r>
              <a:rPr lang="it-IT" sz="3400" dirty="0">
                <a:latin typeface="Times"/>
                <a:ea typeface="Times New Roman"/>
                <a:cs typeface="Times New Roman"/>
              </a:rPr>
              <a:t>…Rifiutare con fermezza, non cedere</a:t>
            </a:r>
          </a:p>
          <a:p>
            <a:pPr algn="ctr"/>
            <a:r>
              <a:rPr lang="it-IT" sz="3400" dirty="0">
                <a:latin typeface="Times"/>
                <a:ea typeface="Times New Roman"/>
                <a:cs typeface="Times New Roman"/>
              </a:rPr>
              <a:t>   Chiedere con fermezza, insistere…………</a:t>
            </a:r>
            <a:r>
              <a:rPr lang="it-IT" sz="3400" b="1" dirty="0">
                <a:latin typeface="Times"/>
                <a:ea typeface="Times New Roman"/>
                <a:cs typeface="Times New Roman"/>
              </a:rPr>
              <a:t>5</a:t>
            </a:r>
            <a:r>
              <a:rPr lang="it-IT" sz="3400" dirty="0">
                <a:latin typeface="Times"/>
                <a:ea typeface="Times New Roman"/>
                <a:cs typeface="Times New Roman"/>
              </a:rPr>
              <a:t>…Rifiutare con fermezza, trattenersi dal cedere</a:t>
            </a:r>
          </a:p>
          <a:p>
            <a:pPr algn="ctr"/>
            <a:r>
              <a:rPr lang="it-IT" sz="3400" dirty="0">
                <a:latin typeface="Times"/>
                <a:ea typeface="Times New Roman"/>
                <a:cs typeface="Times New Roman"/>
              </a:rPr>
              <a:t>          Chiedere con fermezza ………………  </a:t>
            </a:r>
            <a:r>
              <a:rPr lang="it-IT" sz="3400" b="1" dirty="0">
                <a:latin typeface="Times"/>
                <a:ea typeface="Times New Roman"/>
                <a:cs typeface="Times New Roman"/>
              </a:rPr>
              <a:t>4</a:t>
            </a:r>
            <a:r>
              <a:rPr lang="it-IT" sz="3400" dirty="0">
                <a:latin typeface="Times"/>
                <a:ea typeface="Times New Roman"/>
                <a:cs typeface="Times New Roman"/>
              </a:rPr>
              <a:t>…Rifiutare con fermezza, ma con dei ripensamenti</a:t>
            </a:r>
          </a:p>
          <a:p>
            <a:r>
              <a:rPr lang="it-IT" sz="3400" dirty="0">
                <a:latin typeface="Times"/>
                <a:ea typeface="Times New Roman"/>
                <a:cs typeface="Times New Roman"/>
              </a:rPr>
              <a:t>         Chiedere con esitazione………………….</a:t>
            </a:r>
            <a:r>
              <a:rPr lang="it-IT" sz="3400" b="1" dirty="0">
                <a:latin typeface="Times"/>
                <a:ea typeface="Times New Roman"/>
                <a:cs typeface="Times New Roman"/>
              </a:rPr>
              <a:t>3</a:t>
            </a:r>
            <a:r>
              <a:rPr lang="it-IT" sz="3400" dirty="0">
                <a:latin typeface="Times"/>
                <a:ea typeface="Times New Roman"/>
                <a:cs typeface="Times New Roman"/>
              </a:rPr>
              <a:t>…Esprimere riluttanza</a:t>
            </a:r>
          </a:p>
          <a:p>
            <a:pPr algn="ctr"/>
            <a:r>
              <a:rPr lang="it-IT" sz="3400" dirty="0">
                <a:latin typeface="Times"/>
                <a:ea typeface="Times New Roman"/>
                <a:cs typeface="Times New Roman"/>
              </a:rPr>
              <a:t> Accennare apertamente………………….</a:t>
            </a:r>
            <a:r>
              <a:rPr lang="it-IT" sz="3400" b="1" dirty="0">
                <a:latin typeface="Times"/>
                <a:ea typeface="Times New Roman"/>
                <a:cs typeface="Times New Roman"/>
              </a:rPr>
              <a:t>2</a:t>
            </a:r>
            <a:r>
              <a:rPr lang="it-IT" sz="3400" dirty="0">
                <a:latin typeface="Times"/>
                <a:ea typeface="Times New Roman"/>
                <a:cs typeface="Times New Roman"/>
              </a:rPr>
              <a:t>…Esprimere riluttanza, ma rispondere di “sì”</a:t>
            </a:r>
          </a:p>
          <a:p>
            <a:r>
              <a:rPr lang="it-IT" sz="3400" dirty="0">
                <a:latin typeface="Times"/>
                <a:ea typeface="Times New Roman"/>
                <a:cs typeface="Times New Roman"/>
              </a:rPr>
              <a:t>      Accennare indirettamente ………………… </a:t>
            </a:r>
            <a:r>
              <a:rPr lang="it-IT" sz="3400" b="1" dirty="0">
                <a:latin typeface="Times"/>
                <a:ea typeface="Times New Roman"/>
                <a:cs typeface="Times New Roman"/>
              </a:rPr>
              <a:t>1</a:t>
            </a:r>
            <a:r>
              <a:rPr lang="it-IT" sz="3400" dirty="0">
                <a:latin typeface="Times"/>
                <a:ea typeface="Times New Roman"/>
                <a:cs typeface="Times New Roman"/>
              </a:rPr>
              <a:t>…Esitare un poco rispondendo di “sì”</a:t>
            </a:r>
          </a:p>
          <a:p>
            <a:pPr algn="ctr"/>
            <a:r>
              <a:rPr lang="it-IT" sz="3400" dirty="0">
                <a:latin typeface="Times"/>
                <a:ea typeface="Times New Roman"/>
                <a:cs typeface="Times New Roman"/>
              </a:rPr>
              <a:t>Non chiedere e non accennare……………</a:t>
            </a:r>
            <a:r>
              <a:rPr lang="it-IT" sz="3400" b="1" dirty="0">
                <a:latin typeface="Times"/>
                <a:ea typeface="Times New Roman"/>
                <a:cs typeface="Times New Roman"/>
              </a:rPr>
              <a:t>0</a:t>
            </a:r>
            <a:r>
              <a:rPr lang="it-IT" sz="3400" dirty="0">
                <a:latin typeface="Times"/>
                <a:ea typeface="Times New Roman"/>
                <a:cs typeface="Times New Roman"/>
              </a:rPr>
              <a:t>…Fare ciò che gli altri desiderano senza che lo</a:t>
            </a:r>
          </a:p>
          <a:p>
            <a:pPr algn="ctr"/>
            <a:r>
              <a:rPr lang="it-IT" sz="3400" dirty="0">
                <a:latin typeface="Times"/>
                <a:ea typeface="Times New Roman"/>
                <a:cs typeface="Times New Roman"/>
              </a:rPr>
              <a:t>                                             abbia richiesto nessuno</a:t>
            </a:r>
          </a:p>
          <a:p>
            <a:pPr algn="ctr"/>
            <a:r>
              <a:rPr lang="it-IT" sz="3400" dirty="0">
                <a:latin typeface="Times"/>
                <a:ea typeface="Times New Roman"/>
                <a:cs typeface="Times New Roman"/>
              </a:rPr>
              <a:t> </a:t>
            </a:r>
          </a:p>
          <a:p>
            <a:pPr algn="ctr"/>
            <a:r>
              <a:rPr lang="it-IT" sz="3400" b="1" dirty="0">
                <a:latin typeface="Times"/>
                <a:ea typeface="Times New Roman"/>
                <a:cs typeface="Times New Roman"/>
              </a:rPr>
              <a:t>BASSA INTENSITA’ : ACCETTARE LA SITUAZIONE COSI’ COME E’ </a:t>
            </a:r>
            <a:r>
              <a:rPr lang="it-IT" sz="3400" dirty="0">
                <a:latin typeface="Times"/>
                <a:ea typeface="Times New Roman"/>
                <a:cs typeface="Times New Roman"/>
              </a:rPr>
              <a:t> </a:t>
            </a:r>
          </a:p>
          <a:p>
            <a:endParaRPr lang="it-IT" sz="3400" dirty="0"/>
          </a:p>
        </p:txBody>
      </p:sp>
    </p:spTree>
    <p:extLst>
      <p:ext uri="{BB962C8B-B14F-4D97-AF65-F5344CB8AC3E}">
        <p14:creationId xmlns:p14="http://schemas.microsoft.com/office/powerpoint/2010/main" val="41954331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Disturbo borderline di personalità</a:t>
            </a:r>
            <a:br>
              <a:rPr lang="it-IT" dirty="0"/>
            </a:br>
            <a:endParaRPr lang="it-IT" dirty="0"/>
          </a:p>
        </p:txBody>
      </p:sp>
      <p:sp>
        <p:nvSpPr>
          <p:cNvPr id="3" name="Segnaposto contenuto 2"/>
          <p:cNvSpPr>
            <a:spLocks noGrp="1"/>
          </p:cNvSpPr>
          <p:nvPr>
            <p:ph idx="1"/>
          </p:nvPr>
        </p:nvSpPr>
        <p:spPr/>
        <p:txBody>
          <a:bodyPr>
            <a:normAutofit/>
          </a:bodyPr>
          <a:lstStyle/>
          <a:p>
            <a:pPr hangingPunct="0"/>
            <a:r>
              <a:rPr lang="it-IT" dirty="0"/>
              <a:t>  non tutti concordano sul fatto che sia un disturbo dell’asse II; alcuni infatti pensano che potrebbe essere una variante della depressione, del disturbo bipolare o di qualche altro disturbo dell’asse I (</a:t>
            </a:r>
            <a:r>
              <a:rPr lang="it-IT" dirty="0" err="1"/>
              <a:t>Silk</a:t>
            </a:r>
            <a:r>
              <a:rPr lang="it-IT" dirty="0"/>
              <a:t>, 2002). </a:t>
            </a:r>
          </a:p>
        </p:txBody>
      </p:sp>
    </p:spTree>
    <p:extLst>
      <p:ext uri="{BB962C8B-B14F-4D97-AF65-F5344CB8AC3E}">
        <p14:creationId xmlns:p14="http://schemas.microsoft.com/office/powerpoint/2010/main" val="425235585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sz="2500" dirty="0">
                <a:solidFill>
                  <a:prstClr val="white"/>
                </a:solidFill>
              </a:rPr>
              <a:t>Adler (1985) suggerisce che questi individui abbiano una memoria evocativa non adeguatamente sviluppata e questo creerebbe dei problemi nel riportare alla mente immagini e sentimenti che li possono strutturare e consolare nei momenti di agitazione.</a:t>
            </a:r>
            <a:endParaRPr lang="it-IT" dirty="0"/>
          </a:p>
        </p:txBody>
      </p:sp>
    </p:spTree>
    <p:extLst>
      <p:ext uri="{BB962C8B-B14F-4D97-AF65-F5344CB8AC3E}">
        <p14:creationId xmlns:p14="http://schemas.microsoft.com/office/powerpoint/2010/main" val="3369569064"/>
      </p:ext>
    </p:extLst>
  </p:cSld>
  <p:clrMapOvr>
    <a:masterClrMapping/>
  </p:clrMapOvr>
</p:sld>
</file>

<file path=ppt/slides/slide2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br>
              <a:rPr lang="it-IT" dirty="0">
                <a:latin typeface="Times"/>
                <a:ea typeface="Times New Roman"/>
                <a:cs typeface="Times New Roman"/>
              </a:rPr>
            </a:br>
            <a:r>
              <a:rPr lang="it-IT" b="1" dirty="0">
                <a:latin typeface="Times"/>
                <a:ea typeface="Times New Roman"/>
                <a:cs typeface="Times New Roman"/>
              </a:rPr>
              <a:t>FATTORI da CONSIDERARE</a:t>
            </a:r>
            <a:br>
              <a:rPr lang="it-IT" dirty="0">
                <a:latin typeface="Times"/>
                <a:ea typeface="Times New Roman"/>
                <a:cs typeface="Times New Roman"/>
              </a:rPr>
            </a:br>
            <a:endParaRPr lang="it-IT" dirty="0"/>
          </a:p>
        </p:txBody>
      </p:sp>
      <p:sp>
        <p:nvSpPr>
          <p:cNvPr id="3" name="Segnaposto contenuto 2"/>
          <p:cNvSpPr>
            <a:spLocks noGrp="1"/>
          </p:cNvSpPr>
          <p:nvPr>
            <p:ph idx="1"/>
          </p:nvPr>
        </p:nvSpPr>
        <p:spPr/>
        <p:txBody>
          <a:bodyPr>
            <a:normAutofit fontScale="77500" lnSpcReduction="20000"/>
          </a:bodyPr>
          <a:lstStyle/>
          <a:p>
            <a:pPr algn="ctr"/>
            <a:r>
              <a:rPr lang="it-IT" dirty="0">
                <a:effectLst/>
                <a:latin typeface="Times"/>
                <a:ea typeface="Times New Roman"/>
                <a:cs typeface="Times New Roman"/>
              </a:rPr>
              <a:t> </a:t>
            </a:r>
          </a:p>
          <a:p>
            <a:r>
              <a:rPr lang="it-IT" dirty="0">
                <a:effectLst/>
                <a:latin typeface="Times"/>
                <a:ea typeface="Times New Roman"/>
                <a:cs typeface="Times New Roman"/>
              </a:rPr>
              <a:t> </a:t>
            </a:r>
            <a:r>
              <a:rPr lang="it-IT" b="1" dirty="0">
                <a:effectLst/>
                <a:latin typeface="Times"/>
                <a:ea typeface="Times New Roman"/>
                <a:cs typeface="Times New Roman"/>
              </a:rPr>
              <a:t> </a:t>
            </a:r>
            <a:endParaRPr lang="it-IT" dirty="0">
              <a:effectLst/>
              <a:latin typeface="Times"/>
              <a:ea typeface="Times New Roman"/>
              <a:cs typeface="Times New Roman"/>
            </a:endParaRPr>
          </a:p>
          <a:p>
            <a:r>
              <a:rPr lang="it-IT" b="1" dirty="0">
                <a:effectLst/>
                <a:latin typeface="Times"/>
                <a:ea typeface="Times New Roman"/>
                <a:cs typeface="Times New Roman"/>
              </a:rPr>
              <a:t>1. PRIORITA’:		</a:t>
            </a:r>
            <a:r>
              <a:rPr lang="it-IT" dirty="0">
                <a:effectLst/>
                <a:latin typeface="Times"/>
                <a:ea typeface="Times New Roman"/>
                <a:cs typeface="Times New Roman"/>
              </a:rPr>
              <a:t>Gli OBIETTIVI sono molto importanti? Aumenta l’intensità</a:t>
            </a:r>
          </a:p>
          <a:p>
            <a:pPr marL="1798320"/>
            <a:r>
              <a:rPr lang="it-IT" dirty="0">
                <a:effectLst/>
                <a:latin typeface="Times"/>
                <a:ea typeface="Times New Roman"/>
                <a:cs typeface="Times New Roman"/>
              </a:rPr>
              <a:t>Il RAPPORTO INTERPERSONALE è molto esile? Cerca di ridurre l’intensità.</a:t>
            </a:r>
          </a:p>
          <a:p>
            <a:pPr marL="1795780" indent="2540"/>
            <a:r>
              <a:rPr lang="it-IT" dirty="0">
                <a:effectLst/>
                <a:latin typeface="Times"/>
                <a:ea typeface="Times New Roman"/>
                <a:cs typeface="Times New Roman"/>
              </a:rPr>
              <a:t>L’AUTOSTIMA è in pericolo? L’intensità dovrebbe aumentare.</a:t>
            </a:r>
          </a:p>
          <a:p>
            <a:pPr marL="1346200"/>
            <a:r>
              <a:rPr lang="it-IT" dirty="0">
                <a:effectLst/>
                <a:latin typeface="Times"/>
                <a:ea typeface="Times New Roman"/>
                <a:cs typeface="Times New Roman"/>
              </a:rPr>
              <a:t> </a:t>
            </a:r>
          </a:p>
          <a:p>
            <a:pPr marL="0" indent="0">
              <a:buNone/>
            </a:pPr>
            <a:r>
              <a:rPr lang="it-IT" b="1" dirty="0">
                <a:effectLst/>
                <a:latin typeface="Times"/>
                <a:ea typeface="Times New Roman"/>
                <a:cs typeface="Times New Roman"/>
              </a:rPr>
              <a:t>2. CAPACITA’:		</a:t>
            </a:r>
            <a:r>
              <a:rPr lang="it-IT" dirty="0">
                <a:effectLst/>
                <a:latin typeface="Times"/>
                <a:ea typeface="Times New Roman"/>
                <a:cs typeface="Times New Roman"/>
              </a:rPr>
              <a:t>Questa persona è in grado di darmi ciò che desidero? </a:t>
            </a:r>
          </a:p>
          <a:p>
            <a:pPr marL="1803400" indent="444500"/>
            <a:r>
              <a:rPr lang="it-IT" dirty="0">
                <a:effectLst/>
                <a:latin typeface="Times"/>
                <a:ea typeface="Times New Roman"/>
                <a:cs typeface="Times New Roman"/>
              </a:rPr>
              <a:t>Se SI’ aumenta l’intensità della RICHIESTA.</a:t>
            </a:r>
          </a:p>
          <a:p>
            <a:pPr marL="1798320" indent="7620"/>
            <a:r>
              <a:rPr lang="it-IT" dirty="0">
                <a:effectLst/>
                <a:latin typeface="Times"/>
                <a:ea typeface="Times New Roman"/>
                <a:cs typeface="Times New Roman"/>
              </a:rPr>
              <a:t>Sono in grado di fare o possiedo ciò che le persone mi richiedono? </a:t>
            </a:r>
          </a:p>
          <a:p>
            <a:pPr marL="1798320" indent="449580"/>
            <a:r>
              <a:rPr lang="it-IT" dirty="0">
                <a:effectLst/>
                <a:latin typeface="Times"/>
                <a:ea typeface="Times New Roman"/>
                <a:cs typeface="Times New Roman"/>
              </a:rPr>
              <a:t>Se NO, aumenta l’intensità del RIFIUTO.</a:t>
            </a:r>
          </a:p>
          <a:p>
            <a:endParaRPr lang="it-IT" dirty="0"/>
          </a:p>
        </p:txBody>
      </p:sp>
    </p:spTree>
    <p:extLst>
      <p:ext uri="{BB962C8B-B14F-4D97-AF65-F5344CB8AC3E}">
        <p14:creationId xmlns:p14="http://schemas.microsoft.com/office/powerpoint/2010/main" val="2308782298"/>
      </p:ext>
    </p:extLst>
  </p:cSld>
  <p:clrMapOvr>
    <a:masterClrMapping/>
  </p:clrMapOvr>
</p:sld>
</file>

<file path=ppt/slides/slide2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b="1" dirty="0">
                <a:latin typeface="Times"/>
                <a:ea typeface="Times New Roman"/>
                <a:cs typeface="Times New Roman"/>
              </a:rPr>
              <a:t>EFFICACIA INTERPERSONALE   VI</a:t>
            </a:r>
            <a:br>
              <a:rPr lang="it-IT" dirty="0">
                <a:latin typeface="Times"/>
                <a:ea typeface="Times New Roman"/>
                <a:cs typeface="Times New Roman"/>
              </a:rPr>
            </a:br>
            <a:endParaRPr lang="it-IT" dirty="0"/>
          </a:p>
        </p:txBody>
      </p:sp>
      <p:sp>
        <p:nvSpPr>
          <p:cNvPr id="3" name="Segnaposto contenuto 2"/>
          <p:cNvSpPr>
            <a:spLocks noGrp="1"/>
          </p:cNvSpPr>
          <p:nvPr>
            <p:ph idx="1"/>
          </p:nvPr>
        </p:nvSpPr>
        <p:spPr/>
        <p:txBody>
          <a:bodyPr>
            <a:normAutofit fontScale="62500" lnSpcReduction="20000"/>
          </a:bodyPr>
          <a:lstStyle/>
          <a:p>
            <a:pPr algn="ctr"/>
            <a:r>
              <a:rPr lang="it-IT" sz="3600" b="1" dirty="0">
                <a:latin typeface="Times"/>
                <a:ea typeface="Times New Roman"/>
                <a:cs typeface="Times New Roman"/>
              </a:rPr>
              <a:t>______</a:t>
            </a:r>
            <a:endParaRPr lang="it-IT" dirty="0">
              <a:effectLst/>
              <a:latin typeface="Times"/>
              <a:ea typeface="Times New Roman"/>
              <a:cs typeface="Times New Roman"/>
            </a:endParaRPr>
          </a:p>
          <a:p>
            <a:pPr algn="ctr"/>
            <a:r>
              <a:rPr lang="it-IT" sz="3600" b="1" dirty="0">
                <a:latin typeface="Times"/>
                <a:ea typeface="Times New Roman"/>
                <a:cs typeface="Times New Roman"/>
              </a:rPr>
              <a:t>Fattori da considerare nello scegliere</a:t>
            </a:r>
            <a:endParaRPr lang="it-IT" dirty="0">
              <a:effectLst/>
              <a:latin typeface="Times"/>
              <a:ea typeface="Times New Roman"/>
              <a:cs typeface="Times New Roman"/>
            </a:endParaRPr>
          </a:p>
          <a:p>
            <a:pPr algn="ctr"/>
            <a:r>
              <a:rPr lang="it-IT" sz="3600" b="1" dirty="0">
                <a:latin typeface="Times"/>
                <a:ea typeface="Times New Roman"/>
                <a:cs typeface="Times New Roman"/>
              </a:rPr>
              <a:t> i diversi gradi di intensità della mia richiesta o del mio rifiuto</a:t>
            </a:r>
            <a:endParaRPr lang="it-IT" dirty="0">
              <a:effectLst/>
              <a:latin typeface="Times"/>
              <a:ea typeface="Times New Roman"/>
              <a:cs typeface="Times New Roman"/>
            </a:endParaRPr>
          </a:p>
          <a:p>
            <a:pPr marL="1798320" indent="449580"/>
            <a:r>
              <a:rPr lang="it-IT" b="1" dirty="0">
                <a:effectLst/>
                <a:latin typeface="Times"/>
                <a:ea typeface="Times New Roman"/>
                <a:cs typeface="Times New Roman"/>
              </a:rPr>
              <a:t>(Continua...)</a:t>
            </a:r>
            <a:endParaRPr lang="it-IT" dirty="0">
              <a:effectLst/>
              <a:latin typeface="Times"/>
              <a:ea typeface="Times New Roman"/>
              <a:cs typeface="Times New Roman"/>
            </a:endParaRPr>
          </a:p>
          <a:p>
            <a:pPr marL="1346200" indent="-1346200"/>
            <a:r>
              <a:rPr lang="it-IT" dirty="0">
                <a:effectLst/>
                <a:latin typeface="Times"/>
                <a:ea typeface="Times New Roman"/>
                <a:cs typeface="Times New Roman"/>
              </a:rPr>
              <a:t> </a:t>
            </a:r>
          </a:p>
          <a:p>
            <a:pPr marL="1346200" indent="-1346200"/>
            <a:r>
              <a:rPr lang="it-IT" dirty="0">
                <a:effectLst/>
                <a:latin typeface="Times"/>
                <a:ea typeface="Times New Roman"/>
                <a:cs typeface="Times New Roman"/>
              </a:rPr>
              <a:t> </a:t>
            </a:r>
          </a:p>
          <a:p>
            <a:pPr marL="1798320" indent="-1798320"/>
            <a:r>
              <a:rPr lang="it-IT" b="1" dirty="0">
                <a:effectLst/>
                <a:latin typeface="Times"/>
                <a:ea typeface="Times New Roman"/>
                <a:cs typeface="Times New Roman"/>
              </a:rPr>
              <a:t>3. APPROPRIATEZZA:	</a:t>
            </a:r>
            <a:r>
              <a:rPr lang="it-IT" dirty="0">
                <a:effectLst/>
                <a:latin typeface="Times"/>
                <a:ea typeface="Times New Roman"/>
                <a:cs typeface="Times New Roman"/>
              </a:rPr>
              <a:t>E’ il momento giusto per chiedere? Questa persona è nell’umore giusto per ascoltarmi e di darmi la sua attenzione? E’ disposta ad accettare la mia richiesta?</a:t>
            </a:r>
          </a:p>
          <a:p>
            <a:pPr marL="1798320" indent="-1798320"/>
            <a:r>
              <a:rPr lang="it-IT" dirty="0">
                <a:effectLst/>
                <a:latin typeface="Times"/>
                <a:ea typeface="Times New Roman"/>
                <a:cs typeface="Times New Roman"/>
              </a:rPr>
              <a:t>			Se SI’ aumenta l’intensità della RICHIESTA.</a:t>
            </a:r>
          </a:p>
          <a:p>
            <a:pPr marL="1798320" indent="-1798320"/>
            <a:r>
              <a:rPr lang="it-IT" dirty="0">
                <a:effectLst/>
                <a:latin typeface="Times"/>
                <a:ea typeface="Times New Roman"/>
                <a:cs typeface="Times New Roman"/>
              </a:rPr>
              <a:t>	E’ il momento sbagliato del RIFIUTO? Posso rinviare la risposta ad un altro momento?</a:t>
            </a:r>
          </a:p>
          <a:p>
            <a:pPr marL="1798320" indent="-1798320"/>
            <a:r>
              <a:rPr lang="it-IT" dirty="0">
                <a:effectLst/>
                <a:latin typeface="Times"/>
                <a:ea typeface="Times New Roman"/>
                <a:cs typeface="Times New Roman"/>
              </a:rPr>
              <a:t>			Se NO, aumenta l’intensità del RIFIUTO.</a:t>
            </a:r>
          </a:p>
          <a:p>
            <a:r>
              <a:rPr lang="it-IT" sz="2000" b="1" dirty="0">
                <a:latin typeface="Times"/>
                <a:ea typeface="Times New Roman"/>
                <a:cs typeface="Times New Roman"/>
              </a:rPr>
              <a:t> </a:t>
            </a:r>
            <a:endParaRPr lang="it-IT" dirty="0">
              <a:effectLst/>
              <a:latin typeface="Times"/>
              <a:ea typeface="Times New Roman"/>
              <a:cs typeface="Times New Roman"/>
            </a:endParaRPr>
          </a:p>
          <a:p>
            <a:r>
              <a:rPr lang="it-IT" b="1" dirty="0">
                <a:effectLst/>
                <a:latin typeface="Times"/>
                <a:ea typeface="Times New Roman"/>
                <a:cs typeface="Times New Roman"/>
              </a:rPr>
              <a:t>4. COMPITI:		</a:t>
            </a:r>
            <a:r>
              <a:rPr lang="it-IT" dirty="0">
                <a:effectLst/>
                <a:latin typeface="Times"/>
                <a:ea typeface="Times New Roman"/>
                <a:cs typeface="Times New Roman"/>
              </a:rPr>
              <a:t>Ho fatto ciò che dovevo fare? Conosco tutto ciò che mi può servire per				sostenere la mia richiesta? Ho chiaro in testa ciò che voglio? </a:t>
            </a:r>
          </a:p>
        </p:txBody>
      </p:sp>
    </p:spTree>
    <p:extLst>
      <p:ext uri="{BB962C8B-B14F-4D97-AF65-F5344CB8AC3E}">
        <p14:creationId xmlns:p14="http://schemas.microsoft.com/office/powerpoint/2010/main" val="8041743"/>
      </p:ext>
    </p:extLst>
  </p:cSld>
  <p:clrMapOvr>
    <a:masterClrMapping/>
  </p:clrMapOvr>
</p:sld>
</file>

<file path=ppt/slides/slide2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pPr marL="1798320" indent="449580"/>
            <a:r>
              <a:rPr lang="it-IT" dirty="0">
                <a:latin typeface="Times"/>
                <a:ea typeface="Times New Roman"/>
                <a:cs typeface="Times New Roman"/>
              </a:rPr>
              <a:t>Se SI’, aumenta l’intensità della RICHIESTA.</a:t>
            </a:r>
          </a:p>
          <a:p>
            <a:r>
              <a:rPr lang="it-IT" dirty="0">
                <a:latin typeface="Times"/>
                <a:ea typeface="Times New Roman"/>
                <a:cs typeface="Times New Roman"/>
              </a:rPr>
              <a:t>				Sono chiare le richieste delle altre persone? So cosa sto per accettare? </a:t>
            </a:r>
          </a:p>
          <a:p>
            <a:r>
              <a:rPr lang="it-IT" dirty="0">
                <a:latin typeface="Times"/>
                <a:ea typeface="Times New Roman"/>
                <a:cs typeface="Times New Roman"/>
              </a:rPr>
              <a:t>					Se NO, aumenta l’intensità del RIFIUTO.</a:t>
            </a:r>
          </a:p>
          <a:p>
            <a:r>
              <a:rPr lang="it-IT" sz="2000" dirty="0">
                <a:latin typeface="Times"/>
                <a:ea typeface="Times New Roman"/>
                <a:cs typeface="Times New Roman"/>
              </a:rPr>
              <a:t> </a:t>
            </a:r>
            <a:endParaRPr lang="it-IT" dirty="0">
              <a:latin typeface="Times"/>
              <a:ea typeface="Times New Roman"/>
              <a:cs typeface="Times New Roman"/>
            </a:endParaRPr>
          </a:p>
          <a:p>
            <a:endParaRPr lang="it-IT" dirty="0"/>
          </a:p>
          <a:p>
            <a:endParaRPr lang="it-IT" dirty="0"/>
          </a:p>
        </p:txBody>
      </p:sp>
    </p:spTree>
    <p:extLst>
      <p:ext uri="{BB962C8B-B14F-4D97-AF65-F5344CB8AC3E}">
        <p14:creationId xmlns:p14="http://schemas.microsoft.com/office/powerpoint/2010/main" val="1723569060"/>
      </p:ext>
    </p:extLst>
  </p:cSld>
  <p:clrMapOvr>
    <a:masterClrMapping/>
  </p:clrMapOvr>
</p:sld>
</file>

<file path=ppt/slides/slide2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b="1" dirty="0">
                <a:latin typeface="Times"/>
                <a:ea typeface="Times New Roman"/>
                <a:cs typeface="Times New Roman"/>
              </a:rPr>
              <a:t>5. AUTORITA’:</a:t>
            </a:r>
            <a:endParaRPr lang="it-IT" dirty="0"/>
          </a:p>
        </p:txBody>
      </p:sp>
      <p:sp>
        <p:nvSpPr>
          <p:cNvPr id="3" name="Segnaposto contenuto 2"/>
          <p:cNvSpPr>
            <a:spLocks noGrp="1"/>
          </p:cNvSpPr>
          <p:nvPr>
            <p:ph idx="1"/>
          </p:nvPr>
        </p:nvSpPr>
        <p:spPr/>
        <p:txBody>
          <a:bodyPr>
            <a:normAutofit/>
          </a:bodyPr>
          <a:lstStyle/>
          <a:p>
            <a:pPr marL="1798320" indent="-1798320">
              <a:buNone/>
            </a:pPr>
            <a:r>
              <a:rPr lang="it-IT" dirty="0">
                <a:latin typeface="Times"/>
                <a:ea typeface="Times New Roman"/>
                <a:cs typeface="Times New Roman"/>
              </a:rPr>
              <a:t>Sono nella posizione di dare delle direttive o dire alle persone cosa devono fare?	</a:t>
            </a:r>
          </a:p>
          <a:p>
            <a:pPr marL="1798320" indent="449580"/>
            <a:r>
              <a:rPr lang="it-IT" dirty="0">
                <a:latin typeface="Times"/>
                <a:ea typeface="Times New Roman"/>
                <a:cs typeface="Times New Roman"/>
              </a:rPr>
              <a:t>Se SI’ aumenta l’intensità della RICHIESTA.</a:t>
            </a:r>
          </a:p>
          <a:p>
            <a:pPr marL="1798320" indent="449580"/>
            <a:r>
              <a:rPr lang="it-IT" dirty="0">
                <a:latin typeface="Times"/>
                <a:ea typeface="Times New Roman"/>
                <a:cs typeface="Times New Roman"/>
              </a:rPr>
              <a:t>Questa persona ha un’autorità su di me (es. è il mio capo, il mio professore, educatore)? E ciò che mi chiede è pertinente al ruolo che occupa?</a:t>
            </a:r>
          </a:p>
          <a:p>
            <a:pPr marL="1798320" indent="5080"/>
            <a:r>
              <a:rPr lang="it-IT" dirty="0">
                <a:latin typeface="Times"/>
                <a:ea typeface="Times New Roman"/>
                <a:cs typeface="Times New Roman"/>
              </a:rPr>
              <a:t>	Se No, aumenta l’intensità del RIFIUTO.</a:t>
            </a:r>
          </a:p>
          <a:p>
            <a:r>
              <a:rPr lang="it-IT" sz="2000" dirty="0">
                <a:latin typeface="Times"/>
                <a:ea typeface="Times New Roman"/>
                <a:cs typeface="Times New Roman"/>
              </a:rPr>
              <a:t> </a:t>
            </a:r>
            <a:endParaRPr lang="it-IT" dirty="0">
              <a:latin typeface="Times"/>
              <a:ea typeface="Times New Roman"/>
              <a:cs typeface="Times New Roman"/>
            </a:endParaRPr>
          </a:p>
          <a:p>
            <a:endParaRPr lang="it-IT" dirty="0"/>
          </a:p>
        </p:txBody>
      </p:sp>
    </p:spTree>
    <p:extLst>
      <p:ext uri="{BB962C8B-B14F-4D97-AF65-F5344CB8AC3E}">
        <p14:creationId xmlns:p14="http://schemas.microsoft.com/office/powerpoint/2010/main" val="355150565"/>
      </p:ext>
    </p:extLst>
  </p:cSld>
  <p:clrMapOvr>
    <a:masterClrMapping/>
  </p:clrMapOvr>
</p:sld>
</file>

<file path=ppt/slides/slide2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b="1" dirty="0">
                <a:latin typeface="Times"/>
                <a:ea typeface="Times New Roman"/>
                <a:cs typeface="Times New Roman"/>
              </a:rPr>
              <a:t>6. DIRITTI:</a:t>
            </a:r>
            <a:endParaRPr lang="it-IT" dirty="0"/>
          </a:p>
        </p:txBody>
      </p:sp>
      <p:sp>
        <p:nvSpPr>
          <p:cNvPr id="3" name="Segnaposto contenuto 2"/>
          <p:cNvSpPr>
            <a:spLocks noGrp="1"/>
          </p:cNvSpPr>
          <p:nvPr>
            <p:ph idx="1"/>
          </p:nvPr>
        </p:nvSpPr>
        <p:spPr/>
        <p:txBody>
          <a:bodyPr>
            <a:normAutofit/>
          </a:bodyPr>
          <a:lstStyle/>
          <a:p>
            <a:pPr marL="0" indent="0">
              <a:buNone/>
            </a:pPr>
            <a:r>
              <a:rPr lang="it-IT" b="1" dirty="0">
                <a:latin typeface="Times"/>
                <a:ea typeface="Times New Roman"/>
                <a:cs typeface="Times New Roman"/>
              </a:rPr>
              <a:t>	</a:t>
            </a:r>
            <a:r>
              <a:rPr lang="it-IT" dirty="0">
                <a:latin typeface="Times"/>
                <a:ea typeface="Times New Roman"/>
                <a:cs typeface="Times New Roman"/>
              </a:rPr>
              <a:t>Questa persona è obbligata per legge o per un codice morale a darmi ciò che desidero? </a:t>
            </a:r>
          </a:p>
          <a:p>
            <a:pPr marL="1798320"/>
            <a:r>
              <a:rPr lang="it-IT" dirty="0">
                <a:latin typeface="Times"/>
                <a:ea typeface="Times New Roman"/>
                <a:cs typeface="Times New Roman"/>
              </a:rPr>
              <a:t>		Se SI’, aumenta l’intensità della RICHIESTA.</a:t>
            </a:r>
          </a:p>
          <a:p>
            <a:pPr marL="1798320" indent="5080"/>
            <a:r>
              <a:rPr lang="it-IT" dirty="0">
                <a:latin typeface="Times"/>
                <a:ea typeface="Times New Roman"/>
                <a:cs typeface="Times New Roman"/>
              </a:rPr>
              <a:t>Sono obbligato a dare alle persone quello che vogliono? Dicendo di no violo un diritto altrui?</a:t>
            </a:r>
          </a:p>
          <a:p>
            <a:pPr marL="1798320" indent="5080"/>
            <a:r>
              <a:rPr lang="it-IT" dirty="0">
                <a:latin typeface="Times"/>
                <a:ea typeface="Times New Roman"/>
                <a:cs typeface="Times New Roman"/>
              </a:rPr>
              <a:t>	Se NO, aumenta l’intensità del RIFIUTO.</a:t>
            </a:r>
          </a:p>
          <a:p>
            <a:r>
              <a:rPr lang="it-IT" sz="2000" dirty="0">
                <a:latin typeface="Times"/>
                <a:ea typeface="Times New Roman"/>
                <a:cs typeface="Times New Roman"/>
              </a:rPr>
              <a:t> </a:t>
            </a:r>
            <a:endParaRPr lang="it-IT" dirty="0">
              <a:latin typeface="Times"/>
              <a:ea typeface="Times New Roman"/>
              <a:cs typeface="Times New Roman"/>
            </a:endParaRPr>
          </a:p>
        </p:txBody>
      </p:sp>
    </p:spTree>
    <p:extLst>
      <p:ext uri="{BB962C8B-B14F-4D97-AF65-F5344CB8AC3E}">
        <p14:creationId xmlns:p14="http://schemas.microsoft.com/office/powerpoint/2010/main" val="3018558381"/>
      </p:ext>
    </p:extLst>
  </p:cSld>
  <p:clrMapOvr>
    <a:masterClrMapping/>
  </p:clrMapOvr>
</p:sld>
</file>

<file path=ppt/slides/slide2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b="1" dirty="0">
                <a:latin typeface="Times"/>
                <a:ea typeface="Times New Roman"/>
                <a:cs typeface="Times New Roman"/>
              </a:rPr>
              <a:t>7. RAPPORTO </a:t>
            </a:r>
            <a:endParaRPr lang="it-IT" dirty="0"/>
          </a:p>
        </p:txBody>
      </p:sp>
      <p:sp>
        <p:nvSpPr>
          <p:cNvPr id="3" name="Segnaposto contenuto 2"/>
          <p:cNvSpPr>
            <a:spLocks noGrp="1"/>
          </p:cNvSpPr>
          <p:nvPr>
            <p:ph idx="1"/>
          </p:nvPr>
        </p:nvSpPr>
        <p:spPr/>
        <p:txBody>
          <a:bodyPr>
            <a:normAutofit/>
          </a:bodyPr>
          <a:lstStyle/>
          <a:p>
            <a:r>
              <a:rPr lang="it-IT" b="1" dirty="0">
                <a:latin typeface="Times"/>
                <a:ea typeface="Times New Roman"/>
                <a:cs typeface="Times New Roman"/>
              </a:rPr>
              <a:t>		</a:t>
            </a:r>
            <a:r>
              <a:rPr lang="it-IT" dirty="0">
                <a:latin typeface="Times"/>
                <a:ea typeface="Times New Roman"/>
                <a:cs typeface="Times New Roman"/>
              </a:rPr>
              <a:t>Ciò che voglio è appropriato rispetto al tipo di relazione instaurata? </a:t>
            </a:r>
          </a:p>
          <a:p>
            <a:r>
              <a:rPr lang="it-IT" b="1" dirty="0">
                <a:latin typeface="Times"/>
                <a:ea typeface="Times New Roman"/>
                <a:cs typeface="Times New Roman"/>
              </a:rPr>
              <a:t>INTERPERSONALE:		</a:t>
            </a:r>
            <a:r>
              <a:rPr lang="it-IT" dirty="0">
                <a:latin typeface="Times"/>
                <a:ea typeface="Times New Roman"/>
                <a:cs typeface="Times New Roman"/>
              </a:rPr>
              <a:t>Se SI’, aumenta l’intensità della RICHIESTA.</a:t>
            </a:r>
          </a:p>
          <a:p>
            <a:pPr marL="1798320" indent="5080"/>
            <a:r>
              <a:rPr lang="it-IT" dirty="0">
                <a:latin typeface="Times"/>
                <a:ea typeface="Times New Roman"/>
                <a:cs typeface="Times New Roman"/>
              </a:rPr>
              <a:t>Ciò che mi stanno chiedendo è appropriato col tipo di relazione che hanno con me?</a:t>
            </a:r>
          </a:p>
          <a:p>
            <a:pPr marL="1798320" indent="5080"/>
            <a:r>
              <a:rPr lang="it-IT" dirty="0">
                <a:latin typeface="Times"/>
                <a:ea typeface="Times New Roman"/>
                <a:cs typeface="Times New Roman"/>
              </a:rPr>
              <a:t>	Se NO, aumenta l’intensità del RIFIUTO.</a:t>
            </a:r>
          </a:p>
          <a:p>
            <a:r>
              <a:rPr lang="it-IT" sz="1600" dirty="0">
                <a:latin typeface="Times"/>
                <a:ea typeface="Times New Roman"/>
                <a:cs typeface="Times New Roman"/>
              </a:rPr>
              <a:t> </a:t>
            </a:r>
            <a:endParaRPr lang="it-IT" dirty="0">
              <a:latin typeface="Times"/>
              <a:ea typeface="Times New Roman"/>
              <a:cs typeface="Times New Roman"/>
            </a:endParaRPr>
          </a:p>
          <a:p>
            <a:endParaRPr lang="it-IT" dirty="0"/>
          </a:p>
        </p:txBody>
      </p:sp>
    </p:spTree>
    <p:extLst>
      <p:ext uri="{BB962C8B-B14F-4D97-AF65-F5344CB8AC3E}">
        <p14:creationId xmlns:p14="http://schemas.microsoft.com/office/powerpoint/2010/main" val="3527052683"/>
      </p:ext>
    </p:extLst>
  </p:cSld>
  <p:clrMapOvr>
    <a:masterClrMapping/>
  </p:clrMapOvr>
</p:sld>
</file>

<file path=ppt/slides/slide2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b="1" dirty="0">
                <a:latin typeface="Times"/>
                <a:ea typeface="Times New Roman"/>
                <a:cs typeface="Times New Roman"/>
              </a:rPr>
              <a:t>8. RECIPROCITA’:</a:t>
            </a:r>
            <a:endParaRPr lang="it-IT" dirty="0"/>
          </a:p>
        </p:txBody>
      </p:sp>
      <p:sp>
        <p:nvSpPr>
          <p:cNvPr id="3" name="Segnaposto contenuto 2"/>
          <p:cNvSpPr>
            <a:spLocks noGrp="1"/>
          </p:cNvSpPr>
          <p:nvPr>
            <p:ph idx="1"/>
          </p:nvPr>
        </p:nvSpPr>
        <p:spPr/>
        <p:txBody>
          <a:bodyPr>
            <a:normAutofit/>
          </a:bodyPr>
          <a:lstStyle/>
          <a:p>
            <a:pPr marL="1798320" indent="-1798320"/>
            <a:r>
              <a:rPr lang="it-IT" b="1" dirty="0">
                <a:latin typeface="Times"/>
                <a:ea typeface="Times New Roman"/>
                <a:cs typeface="Times New Roman"/>
              </a:rPr>
              <a:t>	</a:t>
            </a:r>
            <a:r>
              <a:rPr lang="it-IT" dirty="0">
                <a:latin typeface="Times"/>
                <a:ea typeface="Times New Roman"/>
                <a:cs typeface="Times New Roman"/>
              </a:rPr>
              <a:t>Cosa ho fatto io per questa persona? Sto dandole almeno tanto quanto le sto chiedendo? Sono disposto a dare se questa persona accetta la mia richiesta?</a:t>
            </a:r>
          </a:p>
          <a:p>
            <a:pPr marL="1798320"/>
            <a:r>
              <a:rPr lang="it-IT" dirty="0">
                <a:latin typeface="Times"/>
                <a:ea typeface="Times New Roman"/>
                <a:cs typeface="Times New Roman"/>
              </a:rPr>
              <a:t>		Se SI’, aumenta l’intensità della RICHIESTA.</a:t>
            </a:r>
          </a:p>
          <a:p>
            <a:pPr marL="1798320" indent="-1798320"/>
            <a:r>
              <a:rPr lang="it-IT" dirty="0">
                <a:latin typeface="Times"/>
                <a:ea typeface="Times New Roman"/>
                <a:cs typeface="Times New Roman"/>
              </a:rPr>
              <a:t>	A questa persona devo un favore? Ha fatto molto per me?</a:t>
            </a:r>
          </a:p>
          <a:p>
            <a:pPr marL="1798320" indent="-899160" algn="ctr"/>
            <a:r>
              <a:rPr lang="it-IT" dirty="0">
                <a:latin typeface="Times"/>
                <a:ea typeface="Times New Roman"/>
                <a:cs typeface="Times New Roman"/>
              </a:rPr>
              <a:t>Se NO, aumenta l’intensità del RIFIUTO.</a:t>
            </a:r>
            <a:r>
              <a:rPr lang="it-IT" b="1" dirty="0">
                <a:latin typeface="Times"/>
                <a:ea typeface="Times New Roman"/>
                <a:cs typeface="Times New Roman"/>
              </a:rPr>
              <a:t> </a:t>
            </a:r>
            <a:endParaRPr lang="it-IT" dirty="0">
              <a:latin typeface="Times"/>
              <a:ea typeface="Times New Roman"/>
              <a:cs typeface="Times New Roman"/>
            </a:endParaRPr>
          </a:p>
          <a:p>
            <a:endParaRPr lang="it-IT" dirty="0"/>
          </a:p>
          <a:p>
            <a:endParaRPr lang="it-IT" dirty="0"/>
          </a:p>
        </p:txBody>
      </p:sp>
    </p:spTree>
    <p:extLst>
      <p:ext uri="{BB962C8B-B14F-4D97-AF65-F5344CB8AC3E}">
        <p14:creationId xmlns:p14="http://schemas.microsoft.com/office/powerpoint/2010/main" val="842169767"/>
      </p:ext>
    </p:extLst>
  </p:cSld>
  <p:clrMapOvr>
    <a:masterClrMapping/>
  </p:clrMapOvr>
</p:sld>
</file>

<file path=ppt/slides/slide2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b="1" dirty="0">
                <a:latin typeface="Times"/>
                <a:ea typeface="Times New Roman"/>
                <a:cs typeface="Times New Roman"/>
              </a:rPr>
              <a:t>EFFICACIA INTERPERSONALE   VI</a:t>
            </a:r>
            <a:br>
              <a:rPr lang="it-IT" dirty="0">
                <a:latin typeface="Times"/>
                <a:ea typeface="Times New Roman"/>
                <a:cs typeface="Times New Roman"/>
              </a:rPr>
            </a:br>
            <a:endParaRPr lang="it-IT" dirty="0"/>
          </a:p>
        </p:txBody>
      </p:sp>
      <p:sp>
        <p:nvSpPr>
          <p:cNvPr id="3" name="Segnaposto contenuto 2"/>
          <p:cNvSpPr>
            <a:spLocks noGrp="1"/>
          </p:cNvSpPr>
          <p:nvPr>
            <p:ph idx="1"/>
          </p:nvPr>
        </p:nvSpPr>
        <p:spPr/>
        <p:txBody>
          <a:bodyPr>
            <a:normAutofit/>
          </a:bodyPr>
          <a:lstStyle/>
          <a:p>
            <a:pPr algn="ctr"/>
            <a:r>
              <a:rPr lang="it-IT" sz="3600" b="1" dirty="0">
                <a:latin typeface="Times"/>
                <a:ea typeface="Times New Roman"/>
                <a:cs typeface="Times New Roman"/>
              </a:rPr>
              <a:t>______</a:t>
            </a:r>
            <a:endParaRPr lang="it-IT" dirty="0">
              <a:effectLst/>
              <a:latin typeface="Times"/>
              <a:ea typeface="Times New Roman"/>
              <a:cs typeface="Times New Roman"/>
            </a:endParaRPr>
          </a:p>
          <a:p>
            <a:pPr algn="ctr"/>
            <a:r>
              <a:rPr lang="it-IT" sz="3600" b="1" dirty="0">
                <a:latin typeface="Times"/>
                <a:ea typeface="Times New Roman"/>
                <a:cs typeface="Times New Roman"/>
              </a:rPr>
              <a:t>Fattori da considerare nello scegliere</a:t>
            </a:r>
            <a:endParaRPr lang="it-IT" dirty="0">
              <a:effectLst/>
              <a:latin typeface="Times"/>
              <a:ea typeface="Times New Roman"/>
              <a:cs typeface="Times New Roman"/>
            </a:endParaRPr>
          </a:p>
          <a:p>
            <a:pPr algn="ctr"/>
            <a:r>
              <a:rPr lang="it-IT" sz="3600" b="1" dirty="0">
                <a:latin typeface="Times"/>
                <a:ea typeface="Times New Roman"/>
                <a:cs typeface="Times New Roman"/>
              </a:rPr>
              <a:t> i diversi gradi di intensità della mia richiesta o del mio rifiuto</a:t>
            </a:r>
            <a:endParaRPr lang="it-IT" dirty="0">
              <a:effectLst/>
              <a:latin typeface="Times"/>
              <a:ea typeface="Times New Roman"/>
              <a:cs typeface="Times New Roman"/>
            </a:endParaRPr>
          </a:p>
          <a:p>
            <a:pPr marL="1798320" indent="449580"/>
            <a:r>
              <a:rPr lang="it-IT" b="1" dirty="0">
                <a:effectLst/>
                <a:latin typeface="Times"/>
                <a:ea typeface="Times New Roman"/>
                <a:cs typeface="Times New Roman"/>
              </a:rPr>
              <a:t>(Continua...)</a:t>
            </a:r>
            <a:endParaRPr lang="it-IT" dirty="0">
              <a:effectLst/>
              <a:latin typeface="Times"/>
              <a:ea typeface="Times New Roman"/>
              <a:cs typeface="Times New Roman"/>
            </a:endParaRPr>
          </a:p>
          <a:p>
            <a:r>
              <a:rPr lang="it-IT" dirty="0">
                <a:effectLst/>
                <a:latin typeface="Times"/>
                <a:ea typeface="Times New Roman"/>
                <a:cs typeface="Times New Roman"/>
              </a:rPr>
              <a:t> </a:t>
            </a:r>
          </a:p>
          <a:p>
            <a:r>
              <a:rPr lang="it-IT" dirty="0">
                <a:effectLst/>
                <a:latin typeface="Times"/>
                <a:ea typeface="Times New Roman"/>
                <a:cs typeface="Times New Roman"/>
              </a:rPr>
              <a:t> </a:t>
            </a:r>
          </a:p>
        </p:txBody>
      </p:sp>
    </p:spTree>
    <p:extLst>
      <p:ext uri="{BB962C8B-B14F-4D97-AF65-F5344CB8AC3E}">
        <p14:creationId xmlns:p14="http://schemas.microsoft.com/office/powerpoint/2010/main" val="4230111325"/>
      </p:ext>
    </p:extLst>
  </p:cSld>
  <p:clrMapOvr>
    <a:masterClrMapping/>
  </p:clrMapOvr>
</p:sld>
</file>

<file path=ppt/slides/slide2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pPr lvl="0">
              <a:buSzPts val="1200"/>
              <a:buFont typeface="Times"/>
              <a:buAutoNum type="arabicPeriod" startAt="9"/>
            </a:pPr>
            <a:r>
              <a:rPr lang="it-IT" b="1" dirty="0">
                <a:latin typeface="Times"/>
                <a:ea typeface="Times New Roman"/>
                <a:cs typeface="Times New Roman"/>
              </a:rPr>
              <a:t>VANTAGGI A BREVE O </a:t>
            </a:r>
            <a:br>
              <a:rPr lang="it-IT" dirty="0">
                <a:latin typeface="Times"/>
                <a:ea typeface="Times New Roman"/>
                <a:cs typeface="Times New Roman"/>
              </a:rPr>
            </a:br>
            <a:r>
              <a:rPr lang="it-IT" b="1" dirty="0">
                <a:latin typeface="Times"/>
                <a:ea typeface="Times New Roman"/>
                <a:cs typeface="Times New Roman"/>
              </a:rPr>
              <a:t>LUNGO TERMINE:</a:t>
            </a:r>
            <a:endParaRPr lang="it-IT" dirty="0"/>
          </a:p>
        </p:txBody>
      </p:sp>
      <p:sp>
        <p:nvSpPr>
          <p:cNvPr id="3" name="Segnaposto contenuto 2"/>
          <p:cNvSpPr>
            <a:spLocks noGrp="1"/>
          </p:cNvSpPr>
          <p:nvPr>
            <p:ph idx="1"/>
          </p:nvPr>
        </p:nvSpPr>
        <p:spPr/>
        <p:txBody>
          <a:bodyPr>
            <a:normAutofit fontScale="85000" lnSpcReduction="10000"/>
          </a:bodyPr>
          <a:lstStyle/>
          <a:p>
            <a:pPr lvl="0">
              <a:buSzPts val="1200"/>
              <a:buFont typeface="Times"/>
              <a:buAutoNum type="arabicPeriod" startAt="9"/>
            </a:pPr>
            <a:r>
              <a:rPr lang="it-IT" b="1" dirty="0">
                <a:latin typeface="Times"/>
                <a:ea typeface="Times New Roman"/>
                <a:cs typeface="Times New Roman"/>
              </a:rPr>
              <a:t>		</a:t>
            </a:r>
            <a:r>
              <a:rPr lang="it-IT" dirty="0">
                <a:latin typeface="Times"/>
                <a:ea typeface="Times New Roman"/>
                <a:cs typeface="Times New Roman"/>
              </a:rPr>
              <a:t>Essere PASSIVO (senza fare richieste) porta tranquillità ora ma    creerà dei problemi a lungo andare? </a:t>
            </a:r>
          </a:p>
          <a:p>
            <a:pPr marL="449580" indent="449580"/>
            <a:r>
              <a:rPr lang="it-IT" dirty="0">
                <a:latin typeface="Times"/>
                <a:ea typeface="Times New Roman"/>
                <a:cs typeface="Times New Roman"/>
              </a:rPr>
              <a:t>		Se SI’, aumenta l’intensità della RICHIESTA.</a:t>
            </a:r>
          </a:p>
          <a:p>
            <a:pPr marL="449580" indent="449580"/>
            <a:endParaRPr lang="it-IT" dirty="0">
              <a:latin typeface="Times"/>
              <a:ea typeface="Times New Roman"/>
              <a:cs typeface="Times New Roman"/>
            </a:endParaRPr>
          </a:p>
          <a:p>
            <a:pPr marL="1803400"/>
            <a:r>
              <a:rPr lang="it-IT" dirty="0">
                <a:latin typeface="Times"/>
                <a:ea typeface="Times New Roman"/>
                <a:cs typeface="Times New Roman"/>
              </a:rPr>
              <a:t>Accettare una richiesta o una situazione per raggiungere una tranquillità momentanea è più importante del benessere a lungo termine?  Mi pentirò o sarò risentito rispetto al mio rifiuto?</a:t>
            </a:r>
          </a:p>
          <a:p>
            <a:pPr marL="1798320" indent="5080"/>
            <a:r>
              <a:rPr lang="it-IT" dirty="0">
                <a:latin typeface="Times"/>
                <a:ea typeface="Times New Roman"/>
                <a:cs typeface="Times New Roman"/>
              </a:rPr>
              <a:t>Se NO, aumenta l’intensità del RIFIUTO.</a:t>
            </a:r>
          </a:p>
          <a:p>
            <a:pPr algn="ctr"/>
            <a:r>
              <a:rPr lang="it-IT" sz="2000" b="1" dirty="0">
                <a:latin typeface="Times"/>
                <a:ea typeface="Times New Roman"/>
                <a:cs typeface="Times New Roman"/>
              </a:rPr>
              <a:t> </a:t>
            </a:r>
            <a:endParaRPr lang="it-IT" dirty="0">
              <a:latin typeface="Times"/>
              <a:ea typeface="Times New Roman"/>
              <a:cs typeface="Times New Roman"/>
            </a:endParaRPr>
          </a:p>
          <a:p>
            <a:br>
              <a:rPr lang="it-IT" b="1" dirty="0">
                <a:latin typeface="Times"/>
                <a:ea typeface="Times New Roman"/>
                <a:cs typeface="Times New Roman"/>
              </a:rPr>
            </a:br>
            <a:endParaRPr lang="it-IT" dirty="0"/>
          </a:p>
          <a:p>
            <a:endParaRPr lang="it-IT" dirty="0"/>
          </a:p>
        </p:txBody>
      </p:sp>
    </p:spTree>
    <p:extLst>
      <p:ext uri="{BB962C8B-B14F-4D97-AF65-F5344CB8AC3E}">
        <p14:creationId xmlns:p14="http://schemas.microsoft.com/office/powerpoint/2010/main" val="1320172968"/>
      </p:ext>
    </p:extLst>
  </p:cSld>
  <p:clrMapOvr>
    <a:masterClrMapping/>
  </p:clrMapOvr>
</p:sld>
</file>

<file path=ppt/slides/slide2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b="1" dirty="0">
                <a:latin typeface="Times"/>
                <a:ea typeface="Times New Roman"/>
                <a:cs typeface="Times New Roman"/>
              </a:rPr>
              <a:t>10. RISPETTO:</a:t>
            </a:r>
            <a:endParaRPr lang="it-IT" dirty="0"/>
          </a:p>
        </p:txBody>
      </p:sp>
      <p:sp>
        <p:nvSpPr>
          <p:cNvPr id="3" name="Segnaposto contenuto 2"/>
          <p:cNvSpPr>
            <a:spLocks noGrp="1"/>
          </p:cNvSpPr>
          <p:nvPr>
            <p:ph idx="1"/>
          </p:nvPr>
        </p:nvSpPr>
        <p:spPr/>
        <p:txBody>
          <a:bodyPr>
            <a:normAutofit/>
          </a:bodyPr>
          <a:lstStyle/>
          <a:p>
            <a:pPr marL="0" indent="0">
              <a:buNone/>
            </a:pPr>
            <a:r>
              <a:rPr lang="it-IT" b="1" dirty="0">
                <a:latin typeface="Times"/>
                <a:ea typeface="Times New Roman"/>
                <a:cs typeface="Times New Roman"/>
              </a:rPr>
              <a:t>	</a:t>
            </a:r>
            <a:r>
              <a:rPr lang="it-IT" dirty="0">
                <a:latin typeface="Times"/>
                <a:ea typeface="Times New Roman"/>
                <a:cs typeface="Times New Roman"/>
              </a:rPr>
              <a:t>Normalmente faccio delle cose per me stesso? Sto attento a non comportarmi da incapace quando non lo sono?</a:t>
            </a:r>
          </a:p>
          <a:p>
            <a:pPr marL="0" indent="0">
              <a:buNone/>
            </a:pPr>
            <a:r>
              <a:rPr lang="it-IT" dirty="0">
                <a:latin typeface="Times"/>
                <a:ea typeface="Times New Roman"/>
                <a:cs typeface="Times New Roman"/>
              </a:rPr>
              <a:t>Se SI’, aumenta l’intensità della RICHIESTA.</a:t>
            </a:r>
          </a:p>
          <a:p>
            <a:pPr marL="1455420" indent="0">
              <a:buNone/>
            </a:pPr>
            <a:r>
              <a:rPr lang="it-IT" dirty="0">
                <a:latin typeface="Times"/>
                <a:ea typeface="Times New Roman"/>
                <a:cs typeface="Times New Roman"/>
              </a:rPr>
              <a:t>Dire di no mi fa stare male anche quando sono convinto che sia la scelta più saggia?</a:t>
            </a:r>
          </a:p>
          <a:p>
            <a:pPr marL="0" indent="0">
              <a:buNone/>
            </a:pPr>
            <a:r>
              <a:rPr lang="it-IT" dirty="0">
                <a:latin typeface="Times"/>
                <a:ea typeface="Times New Roman"/>
                <a:cs typeface="Times New Roman"/>
              </a:rPr>
              <a:t>Se NO, aumenta l’intensità del RIFIUTO</a:t>
            </a:r>
          </a:p>
          <a:p>
            <a:pPr marL="1798320" indent="-1798320"/>
            <a:r>
              <a:rPr lang="it-IT" dirty="0">
                <a:latin typeface="Times"/>
                <a:ea typeface="Times New Roman"/>
                <a:cs typeface="Times New Roman"/>
              </a:rPr>
              <a:t> </a:t>
            </a:r>
          </a:p>
          <a:p>
            <a:pPr marL="1798320" indent="-1798320"/>
            <a:r>
              <a:rPr lang="it-IT" dirty="0">
                <a:latin typeface="Times"/>
                <a:ea typeface="Times New Roman"/>
                <a:cs typeface="Times New Roman"/>
              </a:rPr>
              <a:t> </a:t>
            </a:r>
          </a:p>
          <a:p>
            <a:endParaRPr lang="it-IT" dirty="0"/>
          </a:p>
        </p:txBody>
      </p:sp>
    </p:spTree>
    <p:extLst>
      <p:ext uri="{BB962C8B-B14F-4D97-AF65-F5344CB8AC3E}">
        <p14:creationId xmlns:p14="http://schemas.microsoft.com/office/powerpoint/2010/main" val="59554101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pPr hangingPunct="0"/>
            <a:r>
              <a:rPr lang="it-IT" dirty="0"/>
              <a:t>Si possono notare episodi psicotici quando l’individuo è sottoposto a grande stress. Questi si presentano sotto forma di processi di pensiero strani e mal definiti in risposta a situazioni non strutturate piuttosto che a quelle strutturate</a:t>
            </a:r>
          </a:p>
        </p:txBody>
      </p:sp>
    </p:spTree>
    <p:extLst>
      <p:ext uri="{BB962C8B-B14F-4D97-AF65-F5344CB8AC3E}">
        <p14:creationId xmlns:p14="http://schemas.microsoft.com/office/powerpoint/2010/main" val="2138211930"/>
      </p:ext>
    </p:extLst>
  </p:cSld>
  <p:clrMapOvr>
    <a:masterClrMapping/>
  </p:clrMapOvr>
</p:sld>
</file>

<file path=ppt/slides/slide2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b="1" dirty="0">
                <a:latin typeface="Times"/>
                <a:ea typeface="Times New Roman"/>
                <a:cs typeface="Times New Roman"/>
              </a:rPr>
              <a:t>EFFICACIA INTERPERSONALE  VII </a:t>
            </a:r>
            <a:br>
              <a:rPr lang="it-IT" dirty="0">
                <a:latin typeface="Times"/>
                <a:ea typeface="Times New Roman"/>
                <a:cs typeface="Times New Roman"/>
              </a:rPr>
            </a:br>
            <a:endParaRPr lang="it-IT" dirty="0"/>
          </a:p>
        </p:txBody>
      </p:sp>
      <p:sp>
        <p:nvSpPr>
          <p:cNvPr id="3" name="Segnaposto contenuto 2"/>
          <p:cNvSpPr>
            <a:spLocks noGrp="1"/>
          </p:cNvSpPr>
          <p:nvPr>
            <p:ph idx="1"/>
          </p:nvPr>
        </p:nvSpPr>
        <p:spPr/>
        <p:txBody>
          <a:bodyPr>
            <a:normAutofit fontScale="85000" lnSpcReduction="10000"/>
          </a:bodyPr>
          <a:lstStyle/>
          <a:p>
            <a:pPr marL="1798320" indent="-1798320" algn="ctr"/>
            <a:r>
              <a:rPr lang="it-IT" b="1" dirty="0">
                <a:effectLst/>
                <a:latin typeface="Times"/>
                <a:ea typeface="Times New Roman"/>
                <a:cs typeface="Times New Roman"/>
              </a:rPr>
              <a:t>___________</a:t>
            </a:r>
            <a:endParaRPr lang="it-IT" dirty="0">
              <a:effectLst/>
              <a:latin typeface="Times"/>
              <a:ea typeface="Times New Roman"/>
              <a:cs typeface="Times New Roman"/>
            </a:endParaRPr>
          </a:p>
          <a:p>
            <a:pPr marL="1798320" indent="-1798320" algn="ctr"/>
            <a:r>
              <a:rPr lang="it-IT" b="1" dirty="0">
                <a:effectLst/>
                <a:latin typeface="Times"/>
                <a:ea typeface="Times New Roman"/>
                <a:cs typeface="Times New Roman"/>
              </a:rPr>
              <a:t>Suggerimenti per esercitarsi nell’efficacia interpersonale</a:t>
            </a:r>
            <a:endParaRPr lang="it-IT" dirty="0">
              <a:effectLst/>
              <a:latin typeface="Times"/>
              <a:ea typeface="Times New Roman"/>
              <a:cs typeface="Times New Roman"/>
            </a:endParaRPr>
          </a:p>
          <a:p>
            <a:pPr marL="1798320" indent="-1798320" algn="ctr"/>
            <a:r>
              <a:rPr lang="it-IT" b="1" dirty="0">
                <a:effectLst/>
                <a:latin typeface="Times"/>
                <a:ea typeface="Times New Roman"/>
                <a:cs typeface="Times New Roman"/>
              </a:rPr>
              <a:t> </a:t>
            </a:r>
            <a:endParaRPr lang="it-IT" dirty="0">
              <a:effectLst/>
              <a:latin typeface="Times"/>
              <a:ea typeface="Times New Roman"/>
              <a:cs typeface="Times New Roman"/>
            </a:endParaRPr>
          </a:p>
          <a:p>
            <a:pPr indent="1905" algn="just"/>
            <a:r>
              <a:rPr lang="it-IT" dirty="0">
                <a:effectLst/>
                <a:latin typeface="Times"/>
                <a:ea typeface="Times New Roman"/>
                <a:cs typeface="Times New Roman"/>
              </a:rPr>
              <a:t>Le abilità interpersonali possono essere apprese solamente con la PRATICA, esercitandosi, esercitandosi, esercitandosi. Per fare questo, bisogna stare pronti ad ogni opportunità di esercizio. Se le situazioni non si presentano naturalmente, bisogna fare in modo di trovare o crearsi delle opportunità. Alcune delle seguenti situazioni sono degli esempi di situazioni che si possono creare per esercitarsi. Altre sono delle situazioni che si ritrovano nella vita quotidiana di tutti i giorni.</a:t>
            </a:r>
          </a:p>
          <a:p>
            <a:pPr indent="0" algn="just">
              <a:buNone/>
            </a:pPr>
            <a:endParaRPr lang="it-IT" dirty="0">
              <a:effectLst/>
              <a:latin typeface="Times"/>
              <a:ea typeface="Times New Roman"/>
              <a:cs typeface="Times New Roman"/>
            </a:endParaRPr>
          </a:p>
        </p:txBody>
      </p:sp>
    </p:spTree>
    <p:extLst>
      <p:ext uri="{BB962C8B-B14F-4D97-AF65-F5344CB8AC3E}">
        <p14:creationId xmlns:p14="http://schemas.microsoft.com/office/powerpoint/2010/main" val="3733511150"/>
      </p:ext>
    </p:extLst>
  </p:cSld>
  <p:clrMapOvr>
    <a:masterClrMapping/>
  </p:clrMapOvr>
</p:sld>
</file>

<file path=ppt/slides/slide2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pPr marL="230505" indent="-228600" algn="just">
              <a:tabLst>
                <a:tab pos="228600" algn="l"/>
              </a:tabLst>
            </a:pPr>
            <a:r>
              <a:rPr lang="it-IT" dirty="0">
                <a:latin typeface="Times"/>
                <a:ea typeface="Times New Roman"/>
                <a:cs typeface="Times New Roman"/>
              </a:rPr>
              <a:t>1.	Vai in una libreria e chiedi assistenza al proprietario per cercare un libro (variazione: chiedi ad un commesso di aiutarti a cercare qualcosa).</a:t>
            </a:r>
          </a:p>
          <a:p>
            <a:pPr marL="230505" indent="-228600" algn="just">
              <a:tabLst>
                <a:tab pos="228600" algn="l"/>
              </a:tabLst>
            </a:pPr>
            <a:r>
              <a:rPr lang="it-IT" dirty="0">
                <a:latin typeface="Times"/>
                <a:ea typeface="Times New Roman"/>
                <a:cs typeface="Times New Roman"/>
              </a:rPr>
              <a:t>2.	Mentre stai parlando con qualcuno, cambia argomento.</a:t>
            </a:r>
          </a:p>
          <a:p>
            <a:pPr marL="230505" indent="-228600" algn="just">
              <a:tabLst>
                <a:tab pos="228600" algn="l"/>
              </a:tabLst>
            </a:pPr>
            <a:r>
              <a:rPr lang="it-IT" dirty="0">
                <a:latin typeface="Times"/>
                <a:ea typeface="Times New Roman"/>
                <a:cs typeface="Times New Roman"/>
              </a:rPr>
              <a:t>3.	Invita un amico a cena (a casa tua o al ristorante).</a:t>
            </a:r>
          </a:p>
          <a:p>
            <a:endParaRPr lang="it-IT" dirty="0"/>
          </a:p>
        </p:txBody>
      </p:sp>
    </p:spTree>
    <p:extLst>
      <p:ext uri="{BB962C8B-B14F-4D97-AF65-F5344CB8AC3E}">
        <p14:creationId xmlns:p14="http://schemas.microsoft.com/office/powerpoint/2010/main" val="3725620154"/>
      </p:ext>
    </p:extLst>
  </p:cSld>
  <p:clrMapOvr>
    <a:masterClrMapping/>
  </p:clrMapOvr>
</p:sld>
</file>

<file path=ppt/slides/slide2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pPr marL="230505" indent="-228600" algn="just">
              <a:tabLst>
                <a:tab pos="228600" algn="l"/>
              </a:tabLst>
            </a:pPr>
            <a:r>
              <a:rPr lang="it-IT" dirty="0">
                <a:latin typeface="Times"/>
                <a:ea typeface="Times New Roman"/>
                <a:cs typeface="Times New Roman"/>
              </a:rPr>
              <a:t>4.	Chiama una compagnia di assicurazioni e chiedi informazioni rispetto ai costi.</a:t>
            </a:r>
          </a:p>
          <a:p>
            <a:pPr marL="230505" indent="-228600" algn="just">
              <a:tabLst>
                <a:tab pos="228600" algn="l"/>
              </a:tabLst>
            </a:pPr>
            <a:r>
              <a:rPr lang="it-IT" dirty="0">
                <a:latin typeface="Times"/>
                <a:ea typeface="Times New Roman"/>
                <a:cs typeface="Times New Roman"/>
              </a:rPr>
              <a:t>5.	Porta dei vecchi libri in un negozio di libri usati e cerca di scoprire quanto possono valere. Esci dopo aver avuto le tue informazioni.</a:t>
            </a:r>
          </a:p>
          <a:p>
            <a:pPr marL="230505" indent="-228600" algn="just">
              <a:tabLst>
                <a:tab pos="228600" algn="l"/>
              </a:tabLst>
            </a:pPr>
            <a:r>
              <a:rPr lang="it-IT" dirty="0">
                <a:latin typeface="Times"/>
                <a:ea typeface="Times New Roman"/>
                <a:cs typeface="Times New Roman"/>
              </a:rPr>
              <a:t>6.	Paga un quotidiano, un pacchetto di cicche, o qualsiasi altra cosa che costi meno di 5 euro con un biglietto da 50 euro.</a:t>
            </a:r>
          </a:p>
        </p:txBody>
      </p:sp>
    </p:spTree>
    <p:extLst>
      <p:ext uri="{BB962C8B-B14F-4D97-AF65-F5344CB8AC3E}">
        <p14:creationId xmlns:p14="http://schemas.microsoft.com/office/powerpoint/2010/main" val="2714456665"/>
      </p:ext>
    </p:extLst>
  </p:cSld>
  <p:clrMapOvr>
    <a:masterClrMapping/>
  </p:clrMapOvr>
</p:sld>
</file>

<file path=ppt/slides/slide2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pPr marL="230505" indent="-228600" algn="just">
              <a:tabLst>
                <a:tab pos="228600" algn="l"/>
              </a:tabLst>
            </a:pPr>
            <a:r>
              <a:rPr lang="it-IT" dirty="0">
                <a:latin typeface="Times"/>
                <a:ea typeface="Times New Roman"/>
                <a:cs typeface="Times New Roman"/>
              </a:rPr>
              <a:t>7.	Entra in una tabaccheria o vai da un giornalaio e fatti cambiare un biglietto da 100 euro senza comprare nulla.</a:t>
            </a:r>
          </a:p>
          <a:p>
            <a:pPr marL="230505" indent="-228600" algn="just">
              <a:tabLst>
                <a:tab pos="228600" algn="l"/>
              </a:tabLst>
            </a:pPr>
            <a:r>
              <a:rPr lang="it-IT" dirty="0">
                <a:latin typeface="Times"/>
                <a:ea typeface="Times New Roman"/>
                <a:cs typeface="Times New Roman"/>
              </a:rPr>
              <a:t>8.	Vai al ristorante o in un bar durante una pausa e chiedi un bicchiere d’acqua, bevilo, ringrazia ed esci.</a:t>
            </a:r>
          </a:p>
          <a:p>
            <a:pPr marL="230505" indent="-228600" algn="just">
              <a:tabLst>
                <a:tab pos="228600" algn="l"/>
              </a:tabLst>
            </a:pPr>
            <a:r>
              <a:rPr lang="it-IT" dirty="0">
                <a:latin typeface="Times"/>
                <a:ea typeface="Times New Roman"/>
                <a:cs typeface="Times New Roman"/>
              </a:rPr>
              <a:t>9.	Vai al ristorante e chiedi di poter usare la toilette; esci senza mangiare nulla.</a:t>
            </a:r>
          </a:p>
          <a:p>
            <a:endParaRPr lang="it-IT" dirty="0"/>
          </a:p>
          <a:p>
            <a:endParaRPr lang="it-IT" dirty="0"/>
          </a:p>
        </p:txBody>
      </p:sp>
    </p:spTree>
    <p:extLst>
      <p:ext uri="{BB962C8B-B14F-4D97-AF65-F5344CB8AC3E}">
        <p14:creationId xmlns:p14="http://schemas.microsoft.com/office/powerpoint/2010/main" val="2353247523"/>
      </p:ext>
    </p:extLst>
  </p:cSld>
  <p:clrMapOvr>
    <a:masterClrMapping/>
  </p:clrMapOvr>
</p:sld>
</file>

<file path=ppt/slides/slide2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pPr marL="230505" indent="-228600" algn="just">
              <a:tabLst>
                <a:tab pos="228600" algn="l"/>
              </a:tabLst>
            </a:pPr>
            <a:r>
              <a:rPr lang="it-IT" dirty="0">
                <a:latin typeface="Times"/>
                <a:ea typeface="Times New Roman"/>
                <a:cs typeface="Times New Roman"/>
              </a:rPr>
              <a:t>10.	Chiama la nettezza urbana, chiedi di parlare con il responsabile e lamentati della raccolta dei rifiuti nel tuo quartiere (le variazioni su questo tema sono numerose: lamentarsi del servizio telefonico, della consegna del quotidiano, del servizio taxi, del servizio dei bus, dei programmi televisivi, ecc.)</a:t>
            </a:r>
          </a:p>
          <a:p>
            <a:endParaRPr lang="it-IT" dirty="0"/>
          </a:p>
        </p:txBody>
      </p:sp>
    </p:spTree>
    <p:extLst>
      <p:ext uri="{BB962C8B-B14F-4D97-AF65-F5344CB8AC3E}">
        <p14:creationId xmlns:p14="http://schemas.microsoft.com/office/powerpoint/2010/main" val="1044215458"/>
      </p:ext>
    </p:extLst>
  </p:cSld>
  <p:clrMapOvr>
    <a:masterClrMapping/>
  </p:clrMapOvr>
</p:sld>
</file>

<file path=ppt/slides/slide2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pPr marL="230505" indent="-228600" algn="just">
              <a:tabLst>
                <a:tab pos="228600" algn="l"/>
              </a:tabLst>
            </a:pPr>
            <a:r>
              <a:rPr lang="it-IT" dirty="0">
                <a:latin typeface="Times"/>
                <a:ea typeface="Times New Roman"/>
                <a:cs typeface="Times New Roman"/>
              </a:rPr>
              <a:t>11.	Vai ad una stazione di servizio e chiedi al benzinaio di controllare l’acqua nel radiatore (o la pressione dei pneumatici), vai via senza fare benzina.</a:t>
            </a:r>
          </a:p>
          <a:p>
            <a:pPr marL="230505" indent="-228600" algn="just">
              <a:tabLst>
                <a:tab pos="228600" algn="l"/>
              </a:tabLst>
            </a:pPr>
            <a:r>
              <a:rPr lang="it-IT" dirty="0">
                <a:latin typeface="Times"/>
                <a:ea typeface="Times New Roman"/>
                <a:cs typeface="Times New Roman"/>
              </a:rPr>
              <a:t>12.	Aspettando l’autobus chiedi agli altri passeggeri di cambiarti la moneta (le variazioni su questo tema sono numerose: chiedere a qualcuno di cambiarti la moneta per un quotidiano, un parchimetro, ecc.)</a:t>
            </a:r>
          </a:p>
          <a:p>
            <a:endParaRPr lang="it-IT" dirty="0"/>
          </a:p>
        </p:txBody>
      </p:sp>
    </p:spTree>
    <p:extLst>
      <p:ext uri="{BB962C8B-B14F-4D97-AF65-F5344CB8AC3E}">
        <p14:creationId xmlns:p14="http://schemas.microsoft.com/office/powerpoint/2010/main" val="286858217"/>
      </p:ext>
    </p:extLst>
  </p:cSld>
  <p:clrMapOvr>
    <a:masterClrMapping/>
  </p:clrMapOvr>
</p:sld>
</file>

<file path=ppt/slides/slide2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pPr marL="230505" indent="-228600" algn="just">
              <a:tabLst>
                <a:tab pos="228600" algn="l"/>
              </a:tabLst>
            </a:pPr>
            <a:r>
              <a:rPr lang="it-IT" dirty="0">
                <a:latin typeface="Times"/>
                <a:ea typeface="Times New Roman"/>
                <a:cs typeface="Times New Roman"/>
              </a:rPr>
              <a:t>13.	Chiama e prendi un appuntamento per tagliarti i capelli. Richiama più tardi e cancella l’appuntamento (variazioni: fai e cancella una prenotazione al ristorante o per un viaggio aereo).</a:t>
            </a:r>
          </a:p>
          <a:p>
            <a:pPr marL="230505" indent="-228600" algn="just">
              <a:tabLst>
                <a:tab pos="228600" algn="l"/>
              </a:tabLst>
            </a:pPr>
            <a:r>
              <a:rPr lang="it-IT" dirty="0">
                <a:latin typeface="Times"/>
                <a:ea typeface="Times New Roman"/>
                <a:cs typeface="Times New Roman"/>
              </a:rPr>
              <a:t>14.	Chiedi al farmacista delle informazioni riguardo ad un medicinale.</a:t>
            </a:r>
          </a:p>
          <a:p>
            <a:endParaRPr lang="it-IT" dirty="0"/>
          </a:p>
          <a:p>
            <a:endParaRPr lang="it-IT" dirty="0"/>
          </a:p>
        </p:txBody>
      </p:sp>
    </p:spTree>
    <p:extLst>
      <p:ext uri="{BB962C8B-B14F-4D97-AF65-F5344CB8AC3E}">
        <p14:creationId xmlns:p14="http://schemas.microsoft.com/office/powerpoint/2010/main" val="3437145287"/>
      </p:ext>
    </p:extLst>
  </p:cSld>
  <p:clrMapOvr>
    <a:masterClrMapping/>
  </p:clrMapOvr>
</p:sld>
</file>

<file path=ppt/slides/slide2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pPr marL="230505" indent="-228600" algn="just">
              <a:tabLst>
                <a:tab pos="228600" algn="l"/>
              </a:tabLst>
            </a:pPr>
            <a:r>
              <a:rPr lang="it-IT" dirty="0">
                <a:latin typeface="Times"/>
                <a:ea typeface="Times New Roman"/>
                <a:cs typeface="Times New Roman"/>
              </a:rPr>
              <a:t>15.	Chiedi una variazione su un panino al McDonald’s, </a:t>
            </a:r>
            <a:r>
              <a:rPr lang="it-IT" dirty="0" err="1">
                <a:latin typeface="Times"/>
                <a:ea typeface="Times New Roman"/>
                <a:cs typeface="Times New Roman"/>
              </a:rPr>
              <a:t>Burger</a:t>
            </a:r>
            <a:r>
              <a:rPr lang="it-IT" dirty="0">
                <a:latin typeface="Times"/>
                <a:ea typeface="Times New Roman"/>
                <a:cs typeface="Times New Roman"/>
              </a:rPr>
              <a:t> King o un altro fast-food (variazione: chiedi una sostituzione nel menu fisso di un ristorante).</a:t>
            </a:r>
          </a:p>
          <a:p>
            <a:pPr marL="230505" indent="-228600" algn="just">
              <a:tabLst>
                <a:tab pos="228600" algn="l"/>
              </a:tabLst>
            </a:pPr>
            <a:r>
              <a:rPr lang="it-IT" dirty="0">
                <a:latin typeface="Times"/>
                <a:ea typeface="Times New Roman"/>
                <a:cs typeface="Times New Roman"/>
              </a:rPr>
              <a:t>16.	Chiedi ad un commesso in un negozio di aiutarti a cercare qualcosa.</a:t>
            </a:r>
          </a:p>
          <a:p>
            <a:pPr algn="just">
              <a:buSzPts val="1200"/>
              <a:buFont typeface="Times"/>
              <a:buAutoNum type="arabicPeriod" startAt="17"/>
              <a:tabLst>
                <a:tab pos="228600" algn="l"/>
              </a:tabLst>
            </a:pPr>
            <a:r>
              <a:rPr lang="it-IT" dirty="0">
                <a:latin typeface="Times"/>
                <a:ea typeface="Times New Roman"/>
                <a:cs typeface="Times New Roman"/>
              </a:rPr>
              <a:t>Chiedi al direttore di un supermercato di ordinare qualcosa che desidereresti comprare ma che loro non vendono.</a:t>
            </a:r>
          </a:p>
          <a:p>
            <a:endParaRPr lang="it-IT" dirty="0"/>
          </a:p>
        </p:txBody>
      </p:sp>
    </p:spTree>
    <p:extLst>
      <p:ext uri="{BB962C8B-B14F-4D97-AF65-F5344CB8AC3E}">
        <p14:creationId xmlns:p14="http://schemas.microsoft.com/office/powerpoint/2010/main" val="1058250566"/>
      </p:ext>
    </p:extLst>
  </p:cSld>
  <p:clrMapOvr>
    <a:masterClrMapping/>
  </p:clrMapOvr>
</p:sld>
</file>

<file path=ppt/slides/slide2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b="1" dirty="0">
                <a:latin typeface="Times"/>
                <a:ea typeface="Times New Roman"/>
                <a:cs typeface="Times New Roman"/>
              </a:rPr>
              <a:t>EFFICACIA INTERPERSONALE  VII </a:t>
            </a:r>
            <a:br>
              <a:rPr lang="it-IT" dirty="0">
                <a:latin typeface="Times"/>
                <a:ea typeface="Times New Roman"/>
                <a:cs typeface="Times New Roman"/>
              </a:rPr>
            </a:br>
            <a:endParaRPr lang="it-IT" dirty="0"/>
          </a:p>
        </p:txBody>
      </p:sp>
      <p:sp>
        <p:nvSpPr>
          <p:cNvPr id="3" name="Segnaposto contenuto 2"/>
          <p:cNvSpPr>
            <a:spLocks noGrp="1"/>
          </p:cNvSpPr>
          <p:nvPr>
            <p:ph idx="1"/>
          </p:nvPr>
        </p:nvSpPr>
        <p:spPr/>
        <p:txBody>
          <a:bodyPr>
            <a:normAutofit fontScale="70000" lnSpcReduction="20000"/>
          </a:bodyPr>
          <a:lstStyle/>
          <a:p>
            <a:pPr marL="0" indent="0" algn="ctr">
              <a:buNone/>
            </a:pPr>
            <a:r>
              <a:rPr lang="it-IT" b="1" dirty="0">
                <a:effectLst/>
                <a:latin typeface="Times"/>
                <a:ea typeface="Times New Roman"/>
                <a:cs typeface="Times New Roman"/>
              </a:rPr>
              <a:t>Suggerimenti per esercitarsi nell’efficacia interpersonale</a:t>
            </a:r>
            <a:endParaRPr lang="it-IT" dirty="0">
              <a:effectLst/>
              <a:latin typeface="Times"/>
              <a:ea typeface="Times New Roman"/>
              <a:cs typeface="Times New Roman"/>
            </a:endParaRPr>
          </a:p>
          <a:p>
            <a:pPr algn="ctr"/>
            <a:r>
              <a:rPr lang="it-IT" sz="2000" b="1" dirty="0">
                <a:latin typeface="Times"/>
                <a:ea typeface="Times New Roman"/>
                <a:cs typeface="Times New Roman"/>
              </a:rPr>
              <a:t>(CONTINUA...)</a:t>
            </a:r>
            <a:endParaRPr lang="it-IT" dirty="0">
              <a:effectLst/>
              <a:latin typeface="Times"/>
              <a:ea typeface="Times New Roman"/>
              <a:cs typeface="Times New Roman"/>
            </a:endParaRPr>
          </a:p>
          <a:p>
            <a:pPr marL="1798320" indent="-1798320"/>
            <a:r>
              <a:rPr lang="it-IT" dirty="0">
                <a:effectLst/>
                <a:latin typeface="Times"/>
                <a:ea typeface="Times New Roman"/>
                <a:cs typeface="Times New Roman"/>
              </a:rPr>
              <a:t> </a:t>
            </a:r>
          </a:p>
          <a:p>
            <a:r>
              <a:rPr lang="it-IT" dirty="0">
                <a:effectLst/>
                <a:latin typeface="Times"/>
                <a:ea typeface="Times New Roman"/>
                <a:cs typeface="Times New Roman"/>
              </a:rPr>
              <a:t> </a:t>
            </a:r>
          </a:p>
          <a:p>
            <a:pPr marL="228600" indent="-228600" algn="just">
              <a:tabLst>
                <a:tab pos="228600" algn="l"/>
              </a:tabLst>
            </a:pPr>
            <a:r>
              <a:rPr lang="it-IT" sz="3800" dirty="0">
                <a:latin typeface="Times"/>
                <a:ea typeface="Times New Roman"/>
                <a:cs typeface="Times New Roman"/>
              </a:rPr>
              <a:t>18.	Chiedi ad un commesso se hanno della verdura più fresca nel magazzino (variazione: chiedi ad un commesso di controllare se hanno ciò che vorresti comprare nel magazzino se tu non lo trovi tra gli scaffali).</a:t>
            </a:r>
          </a:p>
          <a:p>
            <a:pPr marL="228600" indent="-228600" algn="just">
              <a:tabLst>
                <a:tab pos="228600" algn="l"/>
              </a:tabLst>
            </a:pPr>
            <a:r>
              <a:rPr lang="it-IT" sz="3800" dirty="0">
                <a:latin typeface="Times"/>
                <a:ea typeface="Times New Roman"/>
                <a:cs typeface="Times New Roman"/>
              </a:rPr>
              <a:t>19.	Vai in una salumeria e chiedi mezzo etto di affettato o formaggio. Esci senza comprare nient’altro.</a:t>
            </a:r>
          </a:p>
          <a:p>
            <a:pPr marL="228600" indent="-228600" algn="just">
              <a:tabLst>
                <a:tab pos="228600" algn="l"/>
              </a:tabLst>
            </a:pPr>
            <a:r>
              <a:rPr lang="it-IT" sz="3800" dirty="0">
                <a:latin typeface="Times"/>
                <a:ea typeface="Times New Roman"/>
                <a:cs typeface="Times New Roman"/>
              </a:rPr>
              <a:t>20.	Vai in un grande magazzino e chiedi al commesso di aiutarti nel scegliere qualcosa (variazione: chiedi al commesso un opinione riguardo a ciò che vuoi comprare).</a:t>
            </a:r>
          </a:p>
        </p:txBody>
      </p:sp>
    </p:spTree>
    <p:extLst>
      <p:ext uri="{BB962C8B-B14F-4D97-AF65-F5344CB8AC3E}">
        <p14:creationId xmlns:p14="http://schemas.microsoft.com/office/powerpoint/2010/main" val="877873230"/>
      </p:ext>
    </p:extLst>
  </p:cSld>
  <p:clrMapOvr>
    <a:masterClrMapping/>
  </p:clrMapOvr>
</p:sld>
</file>

<file path=ppt/slides/slide2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pPr marL="228600" indent="-228600" algn="just">
              <a:tabLst>
                <a:tab pos="228600" algn="l"/>
              </a:tabLst>
            </a:pPr>
            <a:r>
              <a:rPr lang="it-IT" dirty="0">
                <a:latin typeface="Times"/>
                <a:ea typeface="Times New Roman"/>
                <a:cs typeface="Times New Roman"/>
              </a:rPr>
              <a:t>21.	Chiama e chiedi informazioni riguardo a dei posti di lavoro trovati tra le pagine degli annunci del giornale (le variazioni su questo tema sono numerose: chiedere di qualcosa che si vende su altri annunci; chiamare una scuola e chiedere informazioni sulle lezioni; ecc.)</a:t>
            </a:r>
          </a:p>
          <a:p>
            <a:pPr marL="228600" indent="-228600" algn="just">
              <a:tabLst>
                <a:tab pos="228600" algn="l"/>
              </a:tabLst>
            </a:pPr>
            <a:r>
              <a:rPr lang="it-IT" dirty="0">
                <a:latin typeface="Times"/>
                <a:ea typeface="Times New Roman"/>
                <a:cs typeface="Times New Roman"/>
              </a:rPr>
              <a:t>22.	Chiedi ai tuoi colleghi o compagni di farti un favore (es. preparare una tazza di caffè mentre preparano la loro, darti un opinione rispetto a qualcosa riguardante il tuo lavoro, ecc.).</a:t>
            </a:r>
          </a:p>
          <a:p>
            <a:endParaRPr lang="it-IT" dirty="0"/>
          </a:p>
        </p:txBody>
      </p:sp>
    </p:spTree>
    <p:extLst>
      <p:ext uri="{BB962C8B-B14F-4D97-AF65-F5344CB8AC3E}">
        <p14:creationId xmlns:p14="http://schemas.microsoft.com/office/powerpoint/2010/main" val="305032266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pPr lvl="0" hangingPunct="0"/>
            <a:r>
              <a:rPr lang="it-IT" sz="2700" dirty="0">
                <a:solidFill>
                  <a:prstClr val="white"/>
                </a:solidFill>
              </a:rPr>
              <a:t>possono prendere la forma di derealizzazione, depersonalizzazione, intense reazioni colleriche, insolite reazioni ai medicinali e intensi ma brevi episodi paranoidi. </a:t>
            </a:r>
          </a:p>
          <a:p>
            <a:pPr lvl="0" hangingPunct="0"/>
            <a:r>
              <a:rPr lang="it-IT" sz="2700" dirty="0">
                <a:solidFill>
                  <a:prstClr val="white"/>
                </a:solidFill>
              </a:rPr>
              <a:t>A causa della loro difficoltà nel focalizzare l’attenzione e alla conseguente perdita di informazioni rilevanti, gli individui borderline hanno una scarsa capacità di elaborare le informazioni.</a:t>
            </a:r>
          </a:p>
          <a:p>
            <a:pPr lvl="0" hangingPunct="0"/>
            <a:r>
              <a:rPr lang="it-IT" sz="2700" dirty="0">
                <a:solidFill>
                  <a:prstClr val="white"/>
                </a:solidFill>
              </a:rPr>
              <a:t> </a:t>
            </a:r>
          </a:p>
          <a:p>
            <a:endParaRPr lang="it-IT" dirty="0"/>
          </a:p>
        </p:txBody>
      </p:sp>
    </p:spTree>
    <p:extLst>
      <p:ext uri="{BB962C8B-B14F-4D97-AF65-F5344CB8AC3E}">
        <p14:creationId xmlns:p14="http://schemas.microsoft.com/office/powerpoint/2010/main" val="29193202"/>
      </p:ext>
    </p:extLst>
  </p:cSld>
  <p:clrMapOvr>
    <a:masterClrMapping/>
  </p:clrMapOvr>
</p:sld>
</file>

<file path=ppt/slides/slide2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10000"/>
          </a:bodyPr>
          <a:lstStyle/>
          <a:p>
            <a:pPr marL="228600" indent="-228600" algn="just">
              <a:tabLst>
                <a:tab pos="228600" algn="l"/>
              </a:tabLst>
            </a:pPr>
            <a:r>
              <a:rPr lang="it-IT" dirty="0">
                <a:latin typeface="Times"/>
                <a:ea typeface="Times New Roman"/>
                <a:cs typeface="Times New Roman"/>
              </a:rPr>
              <a:t>23.	Chiedi a qualcuno un passaggio.</a:t>
            </a:r>
          </a:p>
          <a:p>
            <a:pPr marL="228600" indent="-228600" algn="just">
              <a:tabLst>
                <a:tab pos="228600" algn="l"/>
              </a:tabLst>
            </a:pPr>
            <a:r>
              <a:rPr lang="it-IT" dirty="0">
                <a:latin typeface="Times"/>
                <a:ea typeface="Times New Roman"/>
                <a:cs typeface="Times New Roman"/>
              </a:rPr>
              <a:t>24.	Dì a qualcuno di essere in disaccordo con le sue opinioni.</a:t>
            </a:r>
          </a:p>
          <a:p>
            <a:pPr marL="228600" indent="-228600" algn="just">
              <a:tabLst>
                <a:tab pos="228600" algn="l"/>
              </a:tabLst>
            </a:pPr>
            <a:r>
              <a:rPr lang="it-IT" dirty="0">
                <a:latin typeface="Times"/>
                <a:ea typeface="Times New Roman"/>
                <a:cs typeface="Times New Roman"/>
              </a:rPr>
              <a:t>25.	Esprimi il tuo disaccordo con un genitore, sposo, partner o amico rispetto a specifici argomenti (cambio di programmi, vita sessuale, tempo da trascorrere insieme, ecc.)</a:t>
            </a:r>
          </a:p>
          <a:p>
            <a:pPr marL="228600" indent="-228600" algn="just">
              <a:tabLst>
                <a:tab pos="228600" algn="l"/>
              </a:tabLst>
            </a:pPr>
            <a:r>
              <a:rPr lang="it-IT" dirty="0">
                <a:latin typeface="Times"/>
                <a:ea typeface="Times New Roman"/>
                <a:cs typeface="Times New Roman"/>
              </a:rPr>
              <a:t>26.	Esprimi il tuo disaccordo riguardo alle attività proposte o fissate da un tuo genitore, sposo, partner o amico.</a:t>
            </a:r>
          </a:p>
          <a:p>
            <a:br>
              <a:rPr lang="it-IT" dirty="0">
                <a:latin typeface="Times"/>
                <a:ea typeface="Times New Roman"/>
                <a:cs typeface="Times New Roman"/>
              </a:rPr>
            </a:br>
            <a:endParaRPr lang="it-IT" dirty="0"/>
          </a:p>
          <a:p>
            <a:endParaRPr lang="it-IT" dirty="0"/>
          </a:p>
        </p:txBody>
      </p:sp>
    </p:spTree>
    <p:extLst>
      <p:ext uri="{BB962C8B-B14F-4D97-AF65-F5344CB8AC3E}">
        <p14:creationId xmlns:p14="http://schemas.microsoft.com/office/powerpoint/2010/main" val="3298882205"/>
      </p:ext>
    </p:extLst>
  </p:cSld>
  <p:clrMapOvr>
    <a:masterClrMapping/>
  </p:clrMapOvr>
</p:sld>
</file>

<file path=ppt/slides/slide2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pPr marL="228600" indent="-228600" algn="just">
              <a:tabLst>
                <a:tab pos="228600" algn="l"/>
              </a:tabLst>
            </a:pPr>
            <a:r>
              <a:rPr lang="it-IT" dirty="0">
                <a:latin typeface="Times"/>
                <a:ea typeface="Times New Roman"/>
                <a:cs typeface="Times New Roman"/>
              </a:rPr>
              <a:t>27.	Chiedi a un tuo genitore, sposo, partner o figlio di assumersi più responsabilità in qualche area specifica.</a:t>
            </a:r>
          </a:p>
          <a:p>
            <a:pPr marL="228600" indent="-228600" algn="just">
              <a:tabLst>
                <a:tab pos="228600" algn="l"/>
              </a:tabLst>
            </a:pPr>
            <a:r>
              <a:rPr lang="it-IT" dirty="0">
                <a:latin typeface="Times"/>
                <a:ea typeface="Times New Roman"/>
                <a:cs typeface="Times New Roman"/>
              </a:rPr>
              <a:t>28.	Chiedi a un amico di aiutarti a preparare qualcosa.</a:t>
            </a:r>
          </a:p>
          <a:p>
            <a:pPr marL="228600" indent="-228600" algn="just">
              <a:tabLst>
                <a:tab pos="228600" algn="l"/>
              </a:tabLst>
            </a:pPr>
            <a:r>
              <a:rPr lang="it-IT" dirty="0">
                <a:latin typeface="Times"/>
                <a:ea typeface="Times New Roman"/>
                <a:cs typeface="Times New Roman"/>
              </a:rPr>
              <a:t>29.	Chiedi a qualcuno che sta facendo troppo rumore di fare un po’ più silenzio (persone che parlano al cinema, i vicini con la musica troppo alta, ecc.)</a:t>
            </a:r>
          </a:p>
          <a:p>
            <a:endParaRPr lang="it-IT" dirty="0"/>
          </a:p>
        </p:txBody>
      </p:sp>
    </p:spTree>
    <p:extLst>
      <p:ext uri="{BB962C8B-B14F-4D97-AF65-F5344CB8AC3E}">
        <p14:creationId xmlns:p14="http://schemas.microsoft.com/office/powerpoint/2010/main" val="2019989562"/>
      </p:ext>
    </p:extLst>
  </p:cSld>
  <p:clrMapOvr>
    <a:masterClrMapping/>
  </p:clrMapOvr>
</p:sld>
</file>

<file path=ppt/slides/slide2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pPr marL="228600" indent="-228600" algn="just">
              <a:tabLst>
                <a:tab pos="228600" algn="l"/>
              </a:tabLst>
            </a:pPr>
            <a:r>
              <a:rPr lang="it-IT" dirty="0">
                <a:latin typeface="Times"/>
                <a:ea typeface="Times New Roman"/>
                <a:cs typeface="Times New Roman"/>
              </a:rPr>
              <a:t>30.	Chiedi un favore al tuo terapeuta o avvocato.</a:t>
            </a:r>
          </a:p>
          <a:p>
            <a:pPr marL="228600" indent="-228600" algn="just">
              <a:tabLst>
                <a:tab pos="228600" algn="l"/>
              </a:tabLst>
            </a:pPr>
            <a:r>
              <a:rPr lang="it-IT" dirty="0">
                <a:latin typeface="Times"/>
                <a:ea typeface="Times New Roman"/>
                <a:cs typeface="Times New Roman"/>
              </a:rPr>
              <a:t>31.	Chiedi un aiuto per spostare dei mobili.</a:t>
            </a:r>
          </a:p>
          <a:p>
            <a:pPr marL="228600" indent="-228600" algn="just">
              <a:tabLst>
                <a:tab pos="228600" algn="l"/>
              </a:tabLst>
            </a:pPr>
            <a:r>
              <a:rPr lang="it-IT" dirty="0">
                <a:latin typeface="Times"/>
                <a:ea typeface="Times New Roman"/>
                <a:cs typeface="Times New Roman"/>
              </a:rPr>
              <a:t>32.	Chiedi al tuo padrone di casa di fare delle riparazioni. </a:t>
            </a:r>
          </a:p>
          <a:p>
            <a:pPr marL="228600" indent="-228600" algn="just">
              <a:tabLst>
                <a:tab pos="228600" algn="l"/>
              </a:tabLst>
            </a:pPr>
            <a:r>
              <a:rPr lang="it-IT" dirty="0">
                <a:latin typeface="Times"/>
                <a:ea typeface="Times New Roman"/>
                <a:cs typeface="Times New Roman"/>
              </a:rPr>
              <a:t>33.	Vai da un dentista o un medico e digli chiaramente quale è il problema.</a:t>
            </a:r>
          </a:p>
          <a:p>
            <a:pPr marL="228600" indent="-228600" algn="just">
              <a:tabLst>
                <a:tab pos="228600" algn="l"/>
              </a:tabLst>
            </a:pPr>
            <a:r>
              <a:rPr lang="it-IT" dirty="0">
                <a:latin typeface="Times"/>
                <a:ea typeface="Times New Roman"/>
                <a:cs typeface="Times New Roman"/>
              </a:rPr>
              <a:t>34.	Ordina qualcosa di non alcolico in un enoteca o in una birreria.</a:t>
            </a:r>
          </a:p>
          <a:p>
            <a:endParaRPr lang="it-IT" dirty="0"/>
          </a:p>
        </p:txBody>
      </p:sp>
    </p:spTree>
    <p:extLst>
      <p:ext uri="{BB962C8B-B14F-4D97-AF65-F5344CB8AC3E}">
        <p14:creationId xmlns:p14="http://schemas.microsoft.com/office/powerpoint/2010/main" val="2079207965"/>
      </p:ext>
    </p:extLst>
  </p:cSld>
  <p:clrMapOvr>
    <a:masterClrMapping/>
  </p:clrMapOvr>
</p:sld>
</file>

<file path=ppt/slides/slide2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20000"/>
          </a:bodyPr>
          <a:lstStyle/>
          <a:p>
            <a:pPr marL="228600" indent="-228600" algn="just">
              <a:tabLst>
                <a:tab pos="228600" algn="l"/>
              </a:tabLst>
            </a:pPr>
            <a:r>
              <a:rPr lang="it-IT" dirty="0">
                <a:latin typeface="Times"/>
                <a:ea typeface="Times New Roman"/>
                <a:cs typeface="Times New Roman"/>
              </a:rPr>
              <a:t>35.	Chiedi scusa per un’assenza o un impegno mancato o un permesso per finire prima una certa attività.</a:t>
            </a:r>
          </a:p>
          <a:p>
            <a:pPr marL="228600" indent="-228600" algn="just">
              <a:tabLst>
                <a:tab pos="228600" algn="l"/>
              </a:tabLst>
            </a:pPr>
            <a:r>
              <a:rPr lang="it-IT" dirty="0">
                <a:latin typeface="Times"/>
                <a:ea typeface="Times New Roman"/>
                <a:cs typeface="Times New Roman"/>
              </a:rPr>
              <a:t>36.	Chiedi a qualcuno di smettere di fare qualcosa che ti infastidisce.</a:t>
            </a:r>
          </a:p>
          <a:p>
            <a:pPr marL="228600" indent="-228600" algn="just">
              <a:tabLst>
                <a:tab pos="228600" algn="l"/>
              </a:tabLst>
            </a:pPr>
            <a:r>
              <a:rPr lang="it-IT" dirty="0">
                <a:latin typeface="Times"/>
                <a:ea typeface="Times New Roman"/>
                <a:cs typeface="Times New Roman"/>
              </a:rPr>
              <a:t>37.	Chiedi ad un insegnante (che si sta dilungando) di terminare la lezione perché il tempo è finito.</a:t>
            </a:r>
          </a:p>
          <a:p>
            <a:pPr algn="just">
              <a:buSzPts val="1200"/>
              <a:buFont typeface="Times"/>
              <a:buAutoNum type="arabicPeriod" startAt="38"/>
              <a:tabLst>
                <a:tab pos="228600" algn="l"/>
              </a:tabLst>
            </a:pPr>
            <a:r>
              <a:rPr lang="it-IT" dirty="0">
                <a:latin typeface="Times"/>
                <a:ea typeface="Times New Roman"/>
                <a:cs typeface="Times New Roman"/>
              </a:rPr>
              <a:t>Chiedi ad un insegnante un po’ di tempo per parlare e lamentati o fai un complimento riguardo alle lezioni.</a:t>
            </a:r>
          </a:p>
          <a:p>
            <a:pPr algn="just">
              <a:tabLst>
                <a:tab pos="228600" algn="l"/>
              </a:tabLst>
            </a:pPr>
            <a:r>
              <a:rPr lang="it-IT" dirty="0">
                <a:latin typeface="Times"/>
                <a:ea typeface="Times New Roman"/>
                <a:cs typeface="Times New Roman"/>
              </a:rPr>
              <a:t> </a:t>
            </a:r>
          </a:p>
          <a:p>
            <a:r>
              <a:rPr lang="it-IT" dirty="0">
                <a:latin typeface="Times"/>
                <a:ea typeface="Times New Roman"/>
                <a:cs typeface="Times New Roman"/>
              </a:rPr>
              <a:t>COMPLETARE LA LISTA CON ALTRI SUGGERIMENTI</a:t>
            </a:r>
          </a:p>
          <a:p>
            <a:endParaRPr lang="it-IT" dirty="0"/>
          </a:p>
        </p:txBody>
      </p:sp>
    </p:spTree>
    <p:extLst>
      <p:ext uri="{BB962C8B-B14F-4D97-AF65-F5344CB8AC3E}">
        <p14:creationId xmlns:p14="http://schemas.microsoft.com/office/powerpoint/2010/main" val="1069058396"/>
      </p:ext>
    </p:extLst>
  </p:cSld>
  <p:clrMapOvr>
    <a:masterClrMapping/>
  </p:clrMapOvr>
</p:sld>
</file>

<file path=ppt/slides/slide2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pPr algn="just">
              <a:tabLst>
                <a:tab pos="228600" algn="l"/>
              </a:tabLst>
            </a:pPr>
            <a:br>
              <a:rPr lang="it-IT" dirty="0">
                <a:latin typeface="Times"/>
                <a:ea typeface="Times New Roman"/>
                <a:cs typeface="Times New Roman"/>
              </a:rPr>
            </a:br>
            <a:r>
              <a:rPr lang="it-IT" b="1" dirty="0">
                <a:latin typeface="Times"/>
                <a:ea typeface="Times New Roman"/>
                <a:cs typeface="Times New Roman"/>
              </a:rPr>
              <a:t>EFFICACIA INTERPERSONALE VIII</a:t>
            </a:r>
            <a:br>
              <a:rPr lang="it-IT" dirty="0">
                <a:latin typeface="Times"/>
                <a:ea typeface="Times New Roman"/>
                <a:cs typeface="Times New Roman"/>
              </a:rPr>
            </a:br>
            <a:endParaRPr lang="it-IT" dirty="0"/>
          </a:p>
        </p:txBody>
      </p:sp>
      <p:sp>
        <p:nvSpPr>
          <p:cNvPr id="3" name="Segnaposto contenuto 2"/>
          <p:cNvSpPr>
            <a:spLocks noGrp="1"/>
          </p:cNvSpPr>
          <p:nvPr>
            <p:ph idx="1"/>
          </p:nvPr>
        </p:nvSpPr>
        <p:spPr/>
        <p:txBody>
          <a:bodyPr>
            <a:normAutofit fontScale="70000" lnSpcReduction="20000"/>
          </a:bodyPr>
          <a:lstStyle/>
          <a:p>
            <a:pPr algn="just">
              <a:tabLst>
                <a:tab pos="228600" algn="l"/>
              </a:tabLst>
            </a:pPr>
            <a:r>
              <a:rPr lang="it-IT" dirty="0">
                <a:effectLst/>
                <a:latin typeface="Times"/>
                <a:ea typeface="Times New Roman"/>
                <a:cs typeface="Times New Roman"/>
              </a:rPr>
              <a:t> </a:t>
            </a:r>
          </a:p>
          <a:p>
            <a:pPr algn="ctr"/>
            <a:r>
              <a:rPr lang="it-IT" sz="3600" dirty="0">
                <a:latin typeface="Times"/>
                <a:ea typeface="Times New Roman"/>
                <a:cs typeface="Times New Roman"/>
              </a:rPr>
              <a:t>Linee guida per l’efficacia interpersonale:</a:t>
            </a:r>
            <a:endParaRPr lang="it-IT" dirty="0">
              <a:effectLst/>
              <a:latin typeface="Times"/>
              <a:ea typeface="Times New Roman"/>
              <a:cs typeface="Times New Roman"/>
            </a:endParaRPr>
          </a:p>
          <a:p>
            <a:pPr algn="ctr"/>
            <a:r>
              <a:rPr lang="it-IT" sz="3600" b="1" dirty="0">
                <a:latin typeface="Times"/>
                <a:ea typeface="Times New Roman"/>
                <a:cs typeface="Times New Roman"/>
              </a:rPr>
              <a:t>Ottenere ciò che si desidera</a:t>
            </a:r>
            <a:endParaRPr lang="it-IT" dirty="0">
              <a:effectLst/>
              <a:latin typeface="Times"/>
              <a:ea typeface="Times New Roman"/>
              <a:cs typeface="Times New Roman"/>
            </a:endParaRPr>
          </a:p>
          <a:p>
            <a:pPr algn="ctr"/>
            <a:r>
              <a:rPr lang="it-IT" sz="2000" b="1" dirty="0">
                <a:latin typeface="Times"/>
                <a:ea typeface="Times New Roman"/>
                <a:cs typeface="Times New Roman"/>
              </a:rPr>
              <a:t> </a:t>
            </a:r>
            <a:endParaRPr lang="it-IT" dirty="0">
              <a:effectLst/>
              <a:latin typeface="Times"/>
              <a:ea typeface="Times New Roman"/>
              <a:cs typeface="Times New Roman"/>
            </a:endParaRPr>
          </a:p>
          <a:p>
            <a:pPr algn="ctr"/>
            <a:r>
              <a:rPr lang="it-IT" b="1" dirty="0">
                <a:effectLst/>
                <a:latin typeface="Times"/>
                <a:ea typeface="Times New Roman"/>
                <a:cs typeface="Times New Roman"/>
              </a:rPr>
              <a:t>DESCRIVERE</a:t>
            </a:r>
            <a:endParaRPr lang="it-IT" dirty="0">
              <a:effectLst/>
              <a:latin typeface="Times"/>
              <a:ea typeface="Times New Roman"/>
              <a:cs typeface="Times New Roman"/>
            </a:endParaRPr>
          </a:p>
          <a:p>
            <a:pPr algn="ctr"/>
            <a:r>
              <a:rPr lang="it-IT" b="1" dirty="0">
                <a:effectLst/>
                <a:latin typeface="Times"/>
                <a:ea typeface="Times New Roman"/>
                <a:cs typeface="Times New Roman"/>
              </a:rPr>
              <a:t>ESPRIMERSI</a:t>
            </a:r>
            <a:endParaRPr lang="it-IT" dirty="0">
              <a:effectLst/>
              <a:latin typeface="Times"/>
              <a:ea typeface="Times New Roman"/>
              <a:cs typeface="Times New Roman"/>
            </a:endParaRPr>
          </a:p>
          <a:p>
            <a:pPr algn="ctr"/>
            <a:r>
              <a:rPr lang="it-IT" b="1" dirty="0">
                <a:effectLst/>
                <a:latin typeface="Times"/>
                <a:ea typeface="Times New Roman"/>
                <a:cs typeface="Times New Roman"/>
              </a:rPr>
              <a:t>FARSI VALERE</a:t>
            </a:r>
            <a:endParaRPr lang="it-IT" dirty="0">
              <a:effectLst/>
              <a:latin typeface="Times"/>
              <a:ea typeface="Times New Roman"/>
              <a:cs typeface="Times New Roman"/>
            </a:endParaRPr>
          </a:p>
          <a:p>
            <a:pPr algn="ctr"/>
            <a:r>
              <a:rPr lang="it-IT" b="1" dirty="0">
                <a:effectLst/>
                <a:latin typeface="Times"/>
                <a:ea typeface="Times New Roman"/>
                <a:cs typeface="Times New Roman"/>
              </a:rPr>
              <a:t>DARE dei RINFORZI</a:t>
            </a:r>
            <a:endParaRPr lang="it-IT" dirty="0">
              <a:effectLst/>
              <a:latin typeface="Times"/>
              <a:ea typeface="Times New Roman"/>
              <a:cs typeface="Times New Roman"/>
            </a:endParaRPr>
          </a:p>
          <a:p>
            <a:pPr algn="ctr"/>
            <a:r>
              <a:rPr lang="it-IT" b="1" dirty="0">
                <a:effectLst/>
                <a:latin typeface="Times"/>
                <a:ea typeface="Times New Roman"/>
                <a:cs typeface="Times New Roman"/>
              </a:rPr>
              <a:t>ESSERE CONSAPEVOLI</a:t>
            </a:r>
            <a:endParaRPr lang="it-IT" dirty="0">
              <a:effectLst/>
              <a:latin typeface="Times"/>
              <a:ea typeface="Times New Roman"/>
              <a:cs typeface="Times New Roman"/>
            </a:endParaRPr>
          </a:p>
          <a:p>
            <a:pPr algn="ctr"/>
            <a:r>
              <a:rPr lang="it-IT" b="1" dirty="0">
                <a:effectLst/>
                <a:latin typeface="Times"/>
                <a:ea typeface="Times New Roman"/>
                <a:cs typeface="Times New Roman"/>
              </a:rPr>
              <a:t>APPARIRE SICURI di SE’</a:t>
            </a:r>
            <a:endParaRPr lang="it-IT" dirty="0">
              <a:effectLst/>
              <a:latin typeface="Times"/>
              <a:ea typeface="Times New Roman"/>
              <a:cs typeface="Times New Roman"/>
            </a:endParaRPr>
          </a:p>
          <a:p>
            <a:pPr algn="ctr"/>
            <a:r>
              <a:rPr lang="it-IT" b="1" dirty="0">
                <a:effectLst/>
                <a:latin typeface="Times"/>
                <a:ea typeface="Times New Roman"/>
                <a:cs typeface="Times New Roman"/>
              </a:rPr>
              <a:t>NEGOZIARE</a:t>
            </a:r>
            <a:endParaRPr lang="it-IT" dirty="0">
              <a:effectLst/>
              <a:latin typeface="Times"/>
              <a:ea typeface="Times New Roman"/>
              <a:cs typeface="Times New Roman"/>
            </a:endParaRPr>
          </a:p>
          <a:p>
            <a:pPr algn="ctr"/>
            <a:r>
              <a:rPr lang="it-IT" sz="2000" b="1" dirty="0">
                <a:latin typeface="Times"/>
                <a:ea typeface="Times New Roman"/>
                <a:cs typeface="Times New Roman"/>
              </a:rPr>
              <a:t> </a:t>
            </a:r>
            <a:endParaRPr lang="it-IT" dirty="0">
              <a:effectLst/>
              <a:latin typeface="Times"/>
              <a:ea typeface="Times New Roman"/>
              <a:cs typeface="Times New Roman"/>
            </a:endParaRPr>
          </a:p>
          <a:p>
            <a:pPr algn="just"/>
            <a:r>
              <a:rPr lang="it-IT" dirty="0">
                <a:effectLst/>
                <a:latin typeface="Times"/>
                <a:ea typeface="Times New Roman"/>
                <a:cs typeface="Times New Roman"/>
              </a:rPr>
              <a:t>			Dì esattamente alle persone cosa vuoi cambiare. Resta fedele ai fatti.</a:t>
            </a:r>
          </a:p>
          <a:p>
            <a:pPr algn="just"/>
            <a:r>
              <a:rPr lang="it-IT" sz="2000" dirty="0">
                <a:latin typeface="Times"/>
                <a:ea typeface="Times New Roman"/>
                <a:cs typeface="Times New Roman"/>
              </a:rPr>
              <a:t> </a:t>
            </a:r>
            <a:endParaRPr lang="it-IT" dirty="0">
              <a:effectLst/>
              <a:latin typeface="Times"/>
              <a:ea typeface="Times New Roman"/>
              <a:cs typeface="Times New Roman"/>
            </a:endParaRPr>
          </a:p>
        </p:txBody>
      </p:sp>
    </p:spTree>
    <p:extLst>
      <p:ext uri="{BB962C8B-B14F-4D97-AF65-F5344CB8AC3E}">
        <p14:creationId xmlns:p14="http://schemas.microsoft.com/office/powerpoint/2010/main" val="576029308"/>
      </p:ext>
    </p:extLst>
  </p:cSld>
  <p:clrMapOvr>
    <a:masterClrMapping/>
  </p:clrMapOvr>
</p:sld>
</file>

<file path=ppt/slides/slide2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70000" lnSpcReduction="20000"/>
          </a:bodyPr>
          <a:lstStyle/>
          <a:p>
            <a:pPr algn="just">
              <a:lnSpc>
                <a:spcPts val="1800"/>
              </a:lnSpc>
            </a:pPr>
            <a:r>
              <a:rPr lang="it-IT" sz="2400" dirty="0">
                <a:latin typeface="Times"/>
                <a:ea typeface="Times New Roman"/>
                <a:cs typeface="Times New Roman"/>
              </a:rPr>
              <a:t> </a:t>
            </a:r>
            <a:r>
              <a:rPr lang="it-IT" sz="4000" b="1" dirty="0">
                <a:latin typeface="Times"/>
                <a:ea typeface="Times New Roman"/>
                <a:cs typeface="Times New Roman"/>
              </a:rPr>
              <a:t>Descrivere</a:t>
            </a:r>
            <a:r>
              <a:rPr lang="it-IT" sz="2400" b="1" dirty="0">
                <a:latin typeface="Times"/>
                <a:ea typeface="Times New Roman"/>
                <a:cs typeface="Times New Roman"/>
              </a:rPr>
              <a:t>		</a:t>
            </a:r>
            <a:r>
              <a:rPr lang="it-IT" sz="1800" dirty="0">
                <a:latin typeface="Times"/>
                <a:ea typeface="Times New Roman"/>
                <a:cs typeface="Times New Roman"/>
              </a:rPr>
              <a:t>Descrivi la </a:t>
            </a:r>
            <a:r>
              <a:rPr lang="it-IT" sz="1800" cap="all" dirty="0">
                <a:latin typeface="Times"/>
                <a:ea typeface="Times New Roman"/>
                <a:cs typeface="Times New Roman"/>
              </a:rPr>
              <a:t>situazione</a:t>
            </a:r>
            <a:r>
              <a:rPr lang="it-IT" sz="1800" dirty="0">
                <a:latin typeface="Times"/>
                <a:ea typeface="Times New Roman"/>
                <a:cs typeface="Times New Roman"/>
              </a:rPr>
              <a:t> in cui ti trovi (se necessario)</a:t>
            </a:r>
          </a:p>
          <a:p>
            <a:pPr algn="just">
              <a:lnSpc>
                <a:spcPts val="1800"/>
              </a:lnSpc>
            </a:pPr>
            <a:r>
              <a:rPr lang="it-IT" sz="3600" b="1" dirty="0">
                <a:latin typeface="Times"/>
                <a:ea typeface="Times New Roman"/>
                <a:cs typeface="Times New Roman"/>
              </a:rPr>
              <a:t>Esprimere</a:t>
            </a:r>
            <a:r>
              <a:rPr lang="it-IT" sz="2000" b="1" dirty="0">
                <a:latin typeface="Times"/>
                <a:ea typeface="Times New Roman"/>
                <a:cs typeface="Times New Roman"/>
              </a:rPr>
              <a:t>		</a:t>
            </a:r>
            <a:r>
              <a:rPr lang="it-IT" dirty="0">
                <a:latin typeface="Times"/>
                <a:ea typeface="Times New Roman"/>
                <a:cs typeface="Times New Roman"/>
              </a:rPr>
              <a:t>Esprimi i tuoi SENTIMENTI e OPINIONI riguardo la situazione.</a:t>
            </a:r>
          </a:p>
          <a:p>
            <a:pPr marL="1346200" algn="just"/>
            <a:r>
              <a:rPr lang="it-IT" dirty="0">
                <a:latin typeface="Times"/>
                <a:ea typeface="Times New Roman"/>
                <a:cs typeface="Times New Roman"/>
              </a:rPr>
              <a:t>I tuoi sentimenti e le tue opinioni non sono evidenti se non li esprimi. Utilizza frasi come “vorrei” “non voglio” invece di “ho bisogno”, “devi” o “non posso”.</a:t>
            </a:r>
          </a:p>
          <a:p>
            <a:pPr algn="just"/>
            <a:endParaRPr lang="it-IT" dirty="0">
              <a:latin typeface="Times"/>
              <a:ea typeface="Times New Roman"/>
              <a:cs typeface="Times New Roman"/>
            </a:endParaRPr>
          </a:p>
          <a:p>
            <a:pPr algn="just"/>
            <a:r>
              <a:rPr lang="it-IT" sz="3600" b="1" dirty="0">
                <a:latin typeface="Times"/>
                <a:ea typeface="Times New Roman"/>
                <a:cs typeface="Times New Roman"/>
              </a:rPr>
              <a:t>Farsi valere	</a:t>
            </a:r>
            <a:r>
              <a:rPr lang="it-IT" dirty="0">
                <a:latin typeface="Times"/>
                <a:ea typeface="Times New Roman"/>
                <a:cs typeface="Times New Roman"/>
              </a:rPr>
              <a:t>Fatti valere CHIEDENDO ciò che vuoi o DICENDO “NO” </a:t>
            </a:r>
          </a:p>
          <a:p>
            <a:pPr marL="899160" indent="449580" algn="just"/>
            <a:r>
              <a:rPr lang="it-IT" dirty="0">
                <a:latin typeface="Times"/>
                <a:ea typeface="Times New Roman"/>
                <a:cs typeface="Times New Roman"/>
              </a:rPr>
              <a:t>chiaramente.</a:t>
            </a:r>
          </a:p>
          <a:p>
            <a:pPr marL="1346200" algn="just"/>
            <a:r>
              <a:rPr lang="it-IT" dirty="0">
                <a:latin typeface="Times"/>
                <a:ea typeface="Times New Roman"/>
                <a:cs typeface="Times New Roman"/>
              </a:rPr>
              <a:t>Gli altri non possono immaginarsi o fare ciò che vuoi senza che tu lo chieda.  Non possono leggerti nella mente. Non puoi aspettarti che gli altri sappiano quanto sia difficile per te chiedere le cose che vuoi direttamente.</a:t>
            </a:r>
          </a:p>
          <a:p>
            <a:pPr algn="just"/>
            <a:r>
              <a:rPr lang="it-IT" sz="2000" dirty="0">
                <a:latin typeface="Times"/>
                <a:ea typeface="Times New Roman"/>
                <a:cs typeface="Times New Roman"/>
              </a:rPr>
              <a:t> </a:t>
            </a:r>
            <a:endParaRPr lang="it-IT" dirty="0">
              <a:latin typeface="Times"/>
              <a:ea typeface="Times New Roman"/>
              <a:cs typeface="Times New Roman"/>
            </a:endParaRPr>
          </a:p>
          <a:p>
            <a:pPr algn="just">
              <a:tabLst>
                <a:tab pos="228600" algn="l"/>
              </a:tabLst>
            </a:pPr>
            <a:br>
              <a:rPr lang="it-IT" sz="2000" dirty="0">
                <a:latin typeface="Times"/>
                <a:ea typeface="Times New Roman"/>
                <a:cs typeface="Times New Roman"/>
              </a:rPr>
            </a:br>
            <a:endParaRPr lang="it-IT" dirty="0"/>
          </a:p>
          <a:p>
            <a:endParaRPr lang="it-IT" dirty="0"/>
          </a:p>
        </p:txBody>
      </p:sp>
    </p:spTree>
    <p:extLst>
      <p:ext uri="{BB962C8B-B14F-4D97-AF65-F5344CB8AC3E}">
        <p14:creationId xmlns:p14="http://schemas.microsoft.com/office/powerpoint/2010/main" val="1348789639"/>
      </p:ext>
    </p:extLst>
  </p:cSld>
  <p:clrMapOvr>
    <a:masterClrMapping/>
  </p:clrMapOvr>
</p:sld>
</file>

<file path=ppt/slides/slide2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b="1" dirty="0">
                <a:latin typeface="Times"/>
                <a:ea typeface="Times New Roman"/>
                <a:cs typeface="Times New Roman"/>
              </a:rPr>
              <a:t>Dare dei rinforzi</a:t>
            </a:r>
            <a:r>
              <a:rPr lang="it-IT" sz="2800" b="1" dirty="0">
                <a:latin typeface="Times"/>
                <a:ea typeface="Times New Roman"/>
                <a:cs typeface="Times New Roman"/>
              </a:rPr>
              <a:t>	</a:t>
            </a:r>
            <a:endParaRPr lang="it-IT" dirty="0"/>
          </a:p>
        </p:txBody>
      </p:sp>
      <p:sp>
        <p:nvSpPr>
          <p:cNvPr id="3" name="Segnaposto contenuto 2"/>
          <p:cNvSpPr>
            <a:spLocks noGrp="1"/>
          </p:cNvSpPr>
          <p:nvPr>
            <p:ph idx="1"/>
          </p:nvPr>
        </p:nvSpPr>
        <p:spPr/>
        <p:txBody>
          <a:bodyPr/>
          <a:lstStyle/>
          <a:p>
            <a:pPr algn="just">
              <a:lnSpc>
                <a:spcPts val="1800"/>
              </a:lnSpc>
            </a:pPr>
            <a:r>
              <a:rPr lang="it-IT" sz="2000" dirty="0">
                <a:latin typeface="Times"/>
                <a:ea typeface="Times New Roman"/>
                <a:cs typeface="Times New Roman"/>
              </a:rPr>
              <a:t>S</a:t>
            </a:r>
            <a:r>
              <a:rPr lang="it-IT" dirty="0">
                <a:latin typeface="Times"/>
                <a:ea typeface="Times New Roman"/>
                <a:cs typeface="Times New Roman"/>
              </a:rPr>
              <a:t>piega quanto sia importante per te ottenere ciò che hai chiesto.</a:t>
            </a:r>
          </a:p>
          <a:p>
            <a:pPr marL="1346200" algn="just"/>
            <a:r>
              <a:rPr lang="it-IT" dirty="0">
                <a:latin typeface="Times"/>
                <a:ea typeface="Times New Roman"/>
                <a:cs typeface="Times New Roman"/>
              </a:rPr>
              <a:t>Spiega agli altri quali saranno gli effetti positivi nel poter avere ciò che tu desideri. Spiega (se necessario) gli effetti negativi nel non poterlo avere. Aiutali a sentirsi bene già prima di fare o accettare di fare ciò che tu desideri. Ricompensali successivamente.</a:t>
            </a:r>
          </a:p>
          <a:p>
            <a:endParaRPr lang="it-IT" dirty="0"/>
          </a:p>
        </p:txBody>
      </p:sp>
    </p:spTree>
    <p:extLst>
      <p:ext uri="{BB962C8B-B14F-4D97-AF65-F5344CB8AC3E}">
        <p14:creationId xmlns:p14="http://schemas.microsoft.com/office/powerpoint/2010/main" val="3451660814"/>
      </p:ext>
    </p:extLst>
  </p:cSld>
  <p:clrMapOvr>
    <a:masterClrMapping/>
  </p:clrMapOvr>
</p:sld>
</file>

<file path=ppt/slides/slide2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b="1" dirty="0">
                <a:latin typeface="Times"/>
                <a:ea typeface="Times New Roman"/>
                <a:cs typeface="Times New Roman"/>
              </a:rPr>
              <a:t>EFFICACIA INTERPERSONALE VIII</a:t>
            </a:r>
            <a:br>
              <a:rPr lang="it-IT" dirty="0">
                <a:latin typeface="Times"/>
                <a:ea typeface="Times New Roman"/>
                <a:cs typeface="Times New Roman"/>
              </a:rPr>
            </a:br>
            <a:endParaRPr lang="it-IT" dirty="0"/>
          </a:p>
        </p:txBody>
      </p:sp>
      <p:sp>
        <p:nvSpPr>
          <p:cNvPr id="3" name="Segnaposto contenuto 2"/>
          <p:cNvSpPr>
            <a:spLocks noGrp="1"/>
          </p:cNvSpPr>
          <p:nvPr>
            <p:ph idx="1"/>
          </p:nvPr>
        </p:nvSpPr>
        <p:spPr/>
        <p:txBody>
          <a:bodyPr>
            <a:normAutofit fontScale="92500" lnSpcReduction="10000"/>
          </a:bodyPr>
          <a:lstStyle/>
          <a:p>
            <a:pPr algn="ctr"/>
            <a:r>
              <a:rPr lang="it-IT" sz="3600" b="1" dirty="0">
                <a:latin typeface="Times"/>
                <a:ea typeface="Times New Roman"/>
                <a:cs typeface="Times New Roman"/>
              </a:rPr>
              <a:t>_______</a:t>
            </a:r>
            <a:endParaRPr lang="it-IT" dirty="0">
              <a:effectLst/>
              <a:latin typeface="Times"/>
              <a:ea typeface="Times New Roman"/>
              <a:cs typeface="Times New Roman"/>
            </a:endParaRPr>
          </a:p>
          <a:p>
            <a:pPr algn="ctr"/>
            <a:r>
              <a:rPr lang="it-IT" sz="3600" b="1" dirty="0">
                <a:latin typeface="Times"/>
                <a:ea typeface="Times New Roman"/>
                <a:cs typeface="Times New Roman"/>
              </a:rPr>
              <a:t>Ottenere ciò che si desidera</a:t>
            </a:r>
            <a:endParaRPr lang="it-IT" dirty="0">
              <a:effectLst/>
              <a:latin typeface="Times"/>
              <a:ea typeface="Times New Roman"/>
              <a:cs typeface="Times New Roman"/>
            </a:endParaRPr>
          </a:p>
          <a:p>
            <a:pPr algn="ctr"/>
            <a:r>
              <a:rPr lang="it-IT" sz="2000" b="1" dirty="0">
                <a:latin typeface="Times"/>
                <a:ea typeface="Times New Roman"/>
                <a:cs typeface="Times New Roman"/>
              </a:rPr>
              <a:t>(CONTINUA...)</a:t>
            </a:r>
            <a:endParaRPr lang="it-IT" dirty="0">
              <a:effectLst/>
              <a:latin typeface="Times"/>
              <a:ea typeface="Times New Roman"/>
              <a:cs typeface="Times New Roman"/>
            </a:endParaRPr>
          </a:p>
          <a:p>
            <a:pPr algn="ctr"/>
            <a:r>
              <a:rPr lang="it-IT" sz="2000" dirty="0">
                <a:latin typeface="Times"/>
                <a:ea typeface="Times New Roman"/>
                <a:cs typeface="Times New Roman"/>
              </a:rPr>
              <a:t> </a:t>
            </a:r>
            <a:endParaRPr lang="it-IT" dirty="0">
              <a:effectLst/>
              <a:latin typeface="Times"/>
              <a:ea typeface="Times New Roman"/>
              <a:cs typeface="Times New Roman"/>
            </a:endParaRPr>
          </a:p>
          <a:p>
            <a:pPr algn="just"/>
            <a:r>
              <a:rPr lang="it-IT" sz="3600" b="1" dirty="0">
                <a:latin typeface="Times"/>
                <a:ea typeface="Times New Roman"/>
                <a:cs typeface="Times New Roman"/>
              </a:rPr>
              <a:t>Essere consapevoli</a:t>
            </a:r>
            <a:r>
              <a:rPr lang="it-IT" sz="2000" b="1" dirty="0">
                <a:latin typeface="Times"/>
                <a:ea typeface="Times New Roman"/>
                <a:cs typeface="Times New Roman"/>
              </a:rPr>
              <a:t>       </a:t>
            </a:r>
            <a:r>
              <a:rPr lang="it-IT" dirty="0">
                <a:effectLst/>
                <a:latin typeface="Times"/>
                <a:ea typeface="Times New Roman"/>
                <a:cs typeface="Times New Roman"/>
              </a:rPr>
              <a:t>Concentra la tua attenzione sugli OBIETTIVI. Mantieni le tue posizioni. </a:t>
            </a:r>
          </a:p>
          <a:p>
            <a:pPr marL="1348740" algn="just"/>
            <a:r>
              <a:rPr lang="it-IT" dirty="0">
                <a:effectLst/>
                <a:latin typeface="Times"/>
                <a:ea typeface="Times New Roman"/>
                <a:cs typeface="Times New Roman"/>
              </a:rPr>
              <a:t>        Non distrarti.</a:t>
            </a:r>
          </a:p>
          <a:p>
            <a:pPr marL="1348740" algn="just">
              <a:lnSpc>
                <a:spcPts val="1800"/>
              </a:lnSpc>
            </a:pPr>
            <a:r>
              <a:rPr lang="it-IT" dirty="0">
                <a:effectLst/>
                <a:latin typeface="Times"/>
                <a:ea typeface="Times New Roman"/>
                <a:cs typeface="Times New Roman"/>
              </a:rPr>
              <a:t> </a:t>
            </a:r>
          </a:p>
          <a:p>
            <a:pPr algn="just">
              <a:lnSpc>
                <a:spcPts val="1800"/>
              </a:lnSpc>
            </a:pPr>
            <a:r>
              <a:rPr lang="it-IT" sz="2800" dirty="0">
                <a:latin typeface="Times"/>
                <a:ea typeface="Times New Roman"/>
                <a:cs typeface="Times New Roman"/>
              </a:rPr>
              <a:t>      </a:t>
            </a:r>
            <a:r>
              <a:rPr lang="it-IT" sz="2800" i="1" dirty="0">
                <a:latin typeface="Times"/>
                <a:ea typeface="Times New Roman"/>
                <a:cs typeface="Times New Roman"/>
              </a:rPr>
              <a:t>“disco rotto”</a:t>
            </a:r>
            <a:r>
              <a:rPr lang="it-IT" sz="2000" b="1" dirty="0">
                <a:latin typeface="Times"/>
                <a:ea typeface="Times New Roman"/>
                <a:cs typeface="Times New Roman"/>
              </a:rPr>
              <a:t> 	</a:t>
            </a:r>
            <a:r>
              <a:rPr lang="it-IT" dirty="0">
                <a:effectLst/>
                <a:latin typeface="Times"/>
                <a:ea typeface="Times New Roman"/>
                <a:cs typeface="Times New Roman"/>
              </a:rPr>
              <a:t>Continua a chiedere, rifiutare o esprimere la tua opinione in continuazione.</a:t>
            </a:r>
          </a:p>
          <a:p>
            <a:pPr algn="just">
              <a:lnSpc>
                <a:spcPts val="1800"/>
              </a:lnSpc>
            </a:pPr>
            <a:r>
              <a:rPr lang="it-IT" dirty="0">
                <a:effectLst/>
                <a:latin typeface="Times"/>
                <a:ea typeface="Times New Roman"/>
                <a:cs typeface="Times New Roman"/>
              </a:rPr>
              <a:t> </a:t>
            </a:r>
          </a:p>
        </p:txBody>
      </p:sp>
    </p:spTree>
    <p:extLst>
      <p:ext uri="{BB962C8B-B14F-4D97-AF65-F5344CB8AC3E}">
        <p14:creationId xmlns:p14="http://schemas.microsoft.com/office/powerpoint/2010/main" val="3647249552"/>
      </p:ext>
    </p:extLst>
  </p:cSld>
  <p:clrMapOvr>
    <a:masterClrMapping/>
  </p:clrMapOvr>
</p:sld>
</file>

<file path=ppt/slides/slide2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85000" lnSpcReduction="20000"/>
          </a:bodyPr>
          <a:lstStyle/>
          <a:p>
            <a:pPr marL="1346200" indent="-1346200" algn="just"/>
            <a:r>
              <a:rPr lang="it-IT" sz="5700" dirty="0">
                <a:latin typeface="Times"/>
                <a:ea typeface="Times New Roman"/>
                <a:cs typeface="Times New Roman"/>
              </a:rPr>
              <a:t> </a:t>
            </a:r>
            <a:r>
              <a:rPr lang="it-IT" sz="5700" i="1" dirty="0">
                <a:latin typeface="Times"/>
                <a:ea typeface="Times New Roman"/>
                <a:cs typeface="Times New Roman"/>
              </a:rPr>
              <a:t>“Ignorare”</a:t>
            </a:r>
            <a:r>
              <a:rPr lang="it-IT" sz="5700" b="1" dirty="0">
                <a:latin typeface="Times"/>
                <a:ea typeface="Times New Roman"/>
                <a:cs typeface="Times New Roman"/>
              </a:rPr>
              <a:t>	</a:t>
            </a:r>
            <a:r>
              <a:rPr lang="it-IT" sz="2000" b="1" dirty="0">
                <a:latin typeface="Times"/>
                <a:ea typeface="Times New Roman"/>
                <a:cs typeface="Times New Roman"/>
              </a:rPr>
              <a:t>	</a:t>
            </a:r>
            <a:r>
              <a:rPr lang="it-IT" dirty="0">
                <a:latin typeface="Times"/>
                <a:ea typeface="Times New Roman"/>
                <a:cs typeface="Times New Roman"/>
              </a:rPr>
              <a:t>Se un’altra persona ti attacca, ti minaccia o cerca di cambiare argomento, ignora le minacce, i commenti o i tentativi di distrarti. Non rispondere agli attacchi. Non distrarti. Limitati a sostenere la tua posizione. 	</a:t>
            </a:r>
          </a:p>
          <a:p>
            <a:r>
              <a:rPr lang="it-IT" dirty="0">
                <a:latin typeface="Times"/>
                <a:ea typeface="Times New Roman"/>
                <a:cs typeface="Times New Roman"/>
              </a:rPr>
              <a:t> </a:t>
            </a:r>
          </a:p>
          <a:p>
            <a:r>
              <a:rPr lang="it-IT" sz="3600" b="1" dirty="0">
                <a:latin typeface="Times"/>
                <a:ea typeface="Times New Roman"/>
                <a:cs typeface="Times New Roman"/>
              </a:rPr>
              <a:t>Apparire sicuri di sé</a:t>
            </a:r>
            <a:r>
              <a:rPr lang="it-IT" sz="2000" b="1" dirty="0">
                <a:latin typeface="Times"/>
                <a:ea typeface="Times New Roman"/>
                <a:cs typeface="Times New Roman"/>
              </a:rPr>
              <a:t>	</a:t>
            </a:r>
            <a:r>
              <a:rPr lang="it-IT" dirty="0">
                <a:latin typeface="Times"/>
                <a:ea typeface="Times New Roman"/>
                <a:cs typeface="Times New Roman"/>
              </a:rPr>
              <a:t>Fai in modo di apparire EFFICIENTE e competente. Utilizza un tono </a:t>
            </a:r>
          </a:p>
          <a:p>
            <a:pPr marL="1798320"/>
            <a:r>
              <a:rPr lang="it-IT" dirty="0">
                <a:latin typeface="Times"/>
                <a:ea typeface="Times New Roman"/>
                <a:cs typeface="Times New Roman"/>
              </a:rPr>
              <a:t>di voce e dei gesti che ti facciano apparire sicuro di te; guarda dritto negli occhi. Non balbettare, bisbigliare, guardare in basso, cedere o dire “non sono sicuro”, ecc.</a:t>
            </a:r>
          </a:p>
          <a:p>
            <a:pPr marL="1346200" algn="just"/>
            <a:r>
              <a:rPr lang="it-IT" dirty="0">
                <a:latin typeface="Times"/>
                <a:ea typeface="Times New Roman"/>
                <a:cs typeface="Times New Roman"/>
              </a:rPr>
              <a:t> </a:t>
            </a:r>
          </a:p>
        </p:txBody>
      </p:sp>
    </p:spTree>
    <p:extLst>
      <p:ext uri="{BB962C8B-B14F-4D97-AF65-F5344CB8AC3E}">
        <p14:creationId xmlns:p14="http://schemas.microsoft.com/office/powerpoint/2010/main" val="1758193363"/>
      </p:ext>
    </p:extLst>
  </p:cSld>
  <p:clrMapOvr>
    <a:masterClrMapping/>
  </p:clrMapOvr>
</p:sld>
</file>

<file path=ppt/slides/slide2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55000" lnSpcReduction="20000"/>
          </a:bodyPr>
          <a:lstStyle/>
          <a:p>
            <a:pPr marL="1346200" indent="-1346200" algn="just"/>
            <a:r>
              <a:rPr lang="it-IT" sz="8700" b="1" dirty="0">
                <a:latin typeface="Times"/>
                <a:ea typeface="Times New Roman"/>
                <a:cs typeface="Times New Roman"/>
              </a:rPr>
              <a:t>Negoziare</a:t>
            </a:r>
            <a:r>
              <a:rPr lang="it-IT" sz="2000" b="1" dirty="0">
                <a:latin typeface="Times"/>
                <a:ea typeface="Times New Roman"/>
                <a:cs typeface="Times New Roman"/>
              </a:rPr>
              <a:t>		</a:t>
            </a:r>
            <a:r>
              <a:rPr lang="it-IT" dirty="0">
                <a:latin typeface="Times"/>
                <a:ea typeface="Times New Roman"/>
                <a:cs typeface="Times New Roman"/>
              </a:rPr>
              <a:t>Sii disposto a DARE PER RICEVERE. Offri e chiedi delle soluzioni o delle alternative al problema. Diminuisci le tue richieste. Insisti nel rifiutare una richiesta, ma offriti di fare qualcos’altro o di risolvere il problema in qualche altro modo. Concentra i tuoi sforzi su ciò che può funzionare.</a:t>
            </a:r>
          </a:p>
          <a:p>
            <a:pPr marL="1346200" indent="-1346200" algn="just"/>
            <a:r>
              <a:rPr lang="it-IT" sz="2800" dirty="0">
                <a:latin typeface="Times"/>
                <a:ea typeface="Times New Roman"/>
                <a:cs typeface="Times New Roman"/>
              </a:rPr>
              <a:t> </a:t>
            </a:r>
            <a:endParaRPr lang="it-IT" dirty="0">
              <a:latin typeface="Times"/>
              <a:ea typeface="Times New Roman"/>
              <a:cs typeface="Times New Roman"/>
            </a:endParaRPr>
          </a:p>
          <a:p>
            <a:pPr marL="1346200" indent="-1346200" algn="just"/>
            <a:r>
              <a:rPr lang="it-IT" sz="9800" i="1" dirty="0">
                <a:latin typeface="Times"/>
                <a:ea typeface="Times New Roman"/>
                <a:cs typeface="Times New Roman"/>
              </a:rPr>
              <a:t>Rovescia la situazione</a:t>
            </a:r>
            <a:r>
              <a:rPr lang="it-IT" b="1" i="1" dirty="0">
                <a:latin typeface="Times"/>
                <a:ea typeface="Times New Roman"/>
                <a:cs typeface="Times New Roman"/>
              </a:rPr>
              <a:t>		  </a:t>
            </a:r>
            <a:r>
              <a:rPr lang="it-IT" dirty="0">
                <a:latin typeface="Times"/>
                <a:ea typeface="Times New Roman"/>
                <a:cs typeface="Times New Roman"/>
              </a:rPr>
              <a:t>Coinvolgi le altre persone. Chiedi una soluzione alternativa: “Cosa pensi che </a:t>
            </a:r>
          </a:p>
          <a:p>
            <a:pPr marL="1346200" indent="2540" algn="just"/>
            <a:r>
              <a:rPr lang="it-IT" dirty="0">
                <a:latin typeface="Times"/>
                <a:ea typeface="Times New Roman"/>
                <a:cs typeface="Times New Roman"/>
              </a:rPr>
              <a:t>   dovremmo fare?”, ”Non posso accettare, ma sembra che tu mi voglia </a:t>
            </a:r>
          </a:p>
          <a:p>
            <a:pPr marL="1346200" indent="2540" algn="just"/>
            <a:r>
              <a:rPr lang="it-IT" dirty="0">
                <a:latin typeface="Times"/>
                <a:ea typeface="Times New Roman"/>
                <a:cs typeface="Times New Roman"/>
              </a:rPr>
              <a:t>    obbligare a farlo. “Come possiamo fare?”, ”Come si può risolvere questo </a:t>
            </a:r>
          </a:p>
          <a:p>
            <a:pPr marL="1346200" indent="2540" algn="just"/>
            <a:r>
              <a:rPr lang="it-IT" dirty="0">
                <a:latin typeface="Times"/>
                <a:ea typeface="Times New Roman"/>
                <a:cs typeface="Times New Roman"/>
              </a:rPr>
              <a:t>    problema?”.</a:t>
            </a:r>
          </a:p>
          <a:p>
            <a:pPr marL="1346200" indent="-1346200" algn="just"/>
            <a:r>
              <a:rPr lang="it-IT" dirty="0">
                <a:latin typeface="Times"/>
                <a:ea typeface="Times New Roman"/>
                <a:cs typeface="Times New Roman"/>
              </a:rPr>
              <a:t> </a:t>
            </a:r>
          </a:p>
          <a:p>
            <a:pPr marL="1346200" indent="-1346200" algn="just"/>
            <a:r>
              <a:rPr lang="it-IT" dirty="0">
                <a:latin typeface="Times"/>
                <a:ea typeface="Times New Roman"/>
                <a:cs typeface="Times New Roman"/>
              </a:rPr>
              <a:t> </a:t>
            </a:r>
          </a:p>
          <a:p>
            <a:br>
              <a:rPr lang="it-IT" dirty="0">
                <a:latin typeface="Times"/>
                <a:ea typeface="Times New Roman"/>
                <a:cs typeface="Times New Roman"/>
              </a:rPr>
            </a:br>
            <a:endParaRPr lang="it-IT" dirty="0"/>
          </a:p>
          <a:p>
            <a:endParaRPr lang="it-IT" dirty="0"/>
          </a:p>
        </p:txBody>
      </p:sp>
    </p:spTree>
    <p:extLst>
      <p:ext uri="{BB962C8B-B14F-4D97-AF65-F5344CB8AC3E}">
        <p14:creationId xmlns:p14="http://schemas.microsoft.com/office/powerpoint/2010/main" val="409498463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Stile affettivo</a:t>
            </a:r>
          </a:p>
        </p:txBody>
      </p:sp>
      <p:sp>
        <p:nvSpPr>
          <p:cNvPr id="3" name="Segnaposto contenuto 2"/>
          <p:cNvSpPr>
            <a:spLocks noGrp="1"/>
          </p:cNvSpPr>
          <p:nvPr>
            <p:ph idx="1"/>
          </p:nvPr>
        </p:nvSpPr>
        <p:spPr/>
        <p:txBody>
          <a:bodyPr>
            <a:normAutofit/>
          </a:bodyPr>
          <a:lstStyle/>
          <a:p>
            <a:pPr hangingPunct="0"/>
            <a:r>
              <a:rPr lang="it-IT" dirty="0"/>
              <a:t>. Lo stile affettivo è caratterizzato da marcate oscillazioni umorali, da normale a disforico. Inoltre provano facilmente rabbia e collera a livello intenso e inappropriato. Sull’altro estremo troviamo sentimenti di vuoto, di profonda inutilità e di noia. </a:t>
            </a:r>
          </a:p>
          <a:p>
            <a:endParaRPr lang="it-IT" dirty="0"/>
          </a:p>
          <a:p>
            <a:endParaRPr lang="it-IT" dirty="0"/>
          </a:p>
        </p:txBody>
      </p:sp>
    </p:spTree>
    <p:extLst>
      <p:ext uri="{BB962C8B-B14F-4D97-AF65-F5344CB8AC3E}">
        <p14:creationId xmlns:p14="http://schemas.microsoft.com/office/powerpoint/2010/main" val="3030781838"/>
      </p:ext>
    </p:extLst>
  </p:cSld>
  <p:clrMapOvr>
    <a:masterClrMapping/>
  </p:clrMapOvr>
</p:sld>
</file>

<file path=ppt/slides/slide2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b="1" dirty="0">
                <a:latin typeface="Times"/>
                <a:ea typeface="Times New Roman"/>
                <a:cs typeface="Times New Roman"/>
              </a:rPr>
              <a:t>EFFICACIA INTERPERSONALE </a:t>
            </a:r>
            <a:r>
              <a:rPr lang="it-IT" b="1" dirty="0" err="1">
                <a:latin typeface="Times"/>
                <a:ea typeface="Times New Roman"/>
                <a:cs typeface="Times New Roman"/>
              </a:rPr>
              <a:t>IX</a:t>
            </a:r>
            <a:br>
              <a:rPr lang="it-IT" dirty="0">
                <a:latin typeface="Times"/>
                <a:ea typeface="Times New Roman"/>
                <a:cs typeface="Times New Roman"/>
              </a:rPr>
            </a:br>
            <a:endParaRPr lang="it-IT" dirty="0"/>
          </a:p>
        </p:txBody>
      </p:sp>
      <p:sp>
        <p:nvSpPr>
          <p:cNvPr id="3" name="Segnaposto contenuto 2"/>
          <p:cNvSpPr>
            <a:spLocks noGrp="1"/>
          </p:cNvSpPr>
          <p:nvPr>
            <p:ph idx="1"/>
          </p:nvPr>
        </p:nvSpPr>
        <p:spPr/>
        <p:txBody>
          <a:bodyPr>
            <a:normAutofit fontScale="77500" lnSpcReduction="20000"/>
          </a:bodyPr>
          <a:lstStyle/>
          <a:p>
            <a:pPr algn="ctr"/>
            <a:r>
              <a:rPr lang="it-IT" sz="3600" b="1" dirty="0">
                <a:latin typeface="Times"/>
                <a:ea typeface="Times New Roman"/>
                <a:cs typeface="Times New Roman"/>
              </a:rPr>
              <a:t>________</a:t>
            </a:r>
            <a:endParaRPr lang="it-IT" dirty="0">
              <a:effectLst/>
              <a:latin typeface="Times"/>
              <a:ea typeface="Times New Roman"/>
              <a:cs typeface="Times New Roman"/>
            </a:endParaRPr>
          </a:p>
          <a:p>
            <a:pPr algn="ctr"/>
            <a:r>
              <a:rPr lang="it-IT" sz="3600" dirty="0">
                <a:latin typeface="Times"/>
                <a:ea typeface="Times New Roman"/>
                <a:cs typeface="Times New Roman"/>
              </a:rPr>
              <a:t>Linee guida per un’efficacia interpersonale:</a:t>
            </a:r>
            <a:endParaRPr lang="it-IT" dirty="0">
              <a:effectLst/>
              <a:latin typeface="Times"/>
              <a:ea typeface="Times New Roman"/>
              <a:cs typeface="Times New Roman"/>
            </a:endParaRPr>
          </a:p>
          <a:p>
            <a:pPr algn="ctr"/>
            <a:r>
              <a:rPr lang="it-IT" sz="3600" b="1" dirty="0">
                <a:latin typeface="Times"/>
                <a:ea typeface="Times New Roman"/>
                <a:cs typeface="Times New Roman"/>
              </a:rPr>
              <a:t>Mantenere i rapporti</a:t>
            </a:r>
            <a:endParaRPr lang="it-IT" dirty="0">
              <a:effectLst/>
              <a:latin typeface="Times"/>
              <a:ea typeface="Times New Roman"/>
              <a:cs typeface="Times New Roman"/>
            </a:endParaRPr>
          </a:p>
          <a:p>
            <a:pPr algn="ctr"/>
            <a:r>
              <a:rPr lang="it-IT" sz="3600" b="1" dirty="0">
                <a:latin typeface="Times"/>
                <a:ea typeface="Times New Roman"/>
                <a:cs typeface="Times New Roman"/>
              </a:rPr>
              <a:t> </a:t>
            </a:r>
            <a:endParaRPr lang="it-IT" dirty="0">
              <a:effectLst/>
              <a:latin typeface="Times"/>
              <a:ea typeface="Times New Roman"/>
              <a:cs typeface="Times New Roman"/>
            </a:endParaRPr>
          </a:p>
          <a:p>
            <a:pPr algn="ctr"/>
            <a:r>
              <a:rPr lang="it-IT" b="1" dirty="0">
                <a:effectLst/>
                <a:latin typeface="Times"/>
                <a:ea typeface="Times New Roman"/>
                <a:cs typeface="Times New Roman"/>
              </a:rPr>
              <a:t>ESSERE GENTILI</a:t>
            </a:r>
            <a:endParaRPr lang="it-IT" dirty="0">
              <a:effectLst/>
              <a:latin typeface="Times"/>
              <a:ea typeface="Times New Roman"/>
              <a:cs typeface="Times New Roman"/>
            </a:endParaRPr>
          </a:p>
          <a:p>
            <a:pPr algn="ctr"/>
            <a:r>
              <a:rPr lang="it-IT" b="1" dirty="0">
                <a:effectLst/>
                <a:latin typeface="Times"/>
                <a:ea typeface="Times New Roman"/>
                <a:cs typeface="Times New Roman"/>
              </a:rPr>
              <a:t>DIMOSTRARSI INTERESSATI</a:t>
            </a:r>
            <a:endParaRPr lang="it-IT" dirty="0">
              <a:effectLst/>
              <a:latin typeface="Times"/>
              <a:ea typeface="Times New Roman"/>
              <a:cs typeface="Times New Roman"/>
            </a:endParaRPr>
          </a:p>
          <a:p>
            <a:pPr algn="ctr"/>
            <a:r>
              <a:rPr lang="it-IT" b="1" dirty="0">
                <a:effectLst/>
                <a:latin typeface="Times"/>
                <a:ea typeface="Times New Roman"/>
                <a:cs typeface="Times New Roman"/>
              </a:rPr>
              <a:t>RICONOSCERE</a:t>
            </a:r>
            <a:endParaRPr lang="it-IT" dirty="0">
              <a:effectLst/>
              <a:latin typeface="Times"/>
              <a:ea typeface="Times New Roman"/>
              <a:cs typeface="Times New Roman"/>
            </a:endParaRPr>
          </a:p>
          <a:p>
            <a:pPr algn="ctr"/>
            <a:r>
              <a:rPr lang="it-IT" b="1" dirty="0">
                <a:effectLst/>
                <a:latin typeface="Times"/>
                <a:ea typeface="Times New Roman"/>
                <a:cs typeface="Times New Roman"/>
              </a:rPr>
              <a:t>ESSERE DISINVOLTI</a:t>
            </a:r>
            <a:endParaRPr lang="it-IT" dirty="0">
              <a:effectLst/>
              <a:latin typeface="Times"/>
              <a:ea typeface="Times New Roman"/>
              <a:cs typeface="Times New Roman"/>
            </a:endParaRPr>
          </a:p>
          <a:p>
            <a:pPr algn="ctr"/>
            <a:r>
              <a:rPr lang="it-IT" b="1" dirty="0">
                <a:effectLst/>
                <a:latin typeface="Times"/>
                <a:ea typeface="Times New Roman"/>
                <a:cs typeface="Times New Roman"/>
              </a:rPr>
              <a:t> </a:t>
            </a:r>
            <a:endParaRPr lang="it-IT" dirty="0">
              <a:effectLst/>
              <a:latin typeface="Times"/>
              <a:ea typeface="Times New Roman"/>
              <a:cs typeface="Times New Roman"/>
            </a:endParaRPr>
          </a:p>
          <a:p>
            <a:br>
              <a:rPr lang="it-IT" dirty="0">
                <a:effectLst/>
                <a:latin typeface="Times"/>
                <a:ea typeface="Times New Roman"/>
                <a:cs typeface="Times New Roman"/>
              </a:rPr>
            </a:br>
            <a:endParaRPr lang="it-IT" dirty="0"/>
          </a:p>
        </p:txBody>
      </p:sp>
    </p:spTree>
    <p:extLst>
      <p:ext uri="{BB962C8B-B14F-4D97-AF65-F5344CB8AC3E}">
        <p14:creationId xmlns:p14="http://schemas.microsoft.com/office/powerpoint/2010/main" val="1889764717"/>
      </p:ext>
    </p:extLst>
  </p:cSld>
  <p:clrMapOvr>
    <a:masterClrMapping/>
  </p:clrMapOvr>
</p:sld>
</file>

<file path=ppt/slides/slide2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70000" lnSpcReduction="20000"/>
          </a:bodyPr>
          <a:lstStyle/>
          <a:p>
            <a:pPr>
              <a:lnSpc>
                <a:spcPts val="1800"/>
              </a:lnSpc>
            </a:pPr>
            <a:r>
              <a:rPr lang="it-IT" sz="3600" b="1" dirty="0">
                <a:latin typeface="Times"/>
                <a:ea typeface="Times New Roman"/>
                <a:cs typeface="Times New Roman"/>
              </a:rPr>
              <a:t>Essere gentili</a:t>
            </a:r>
            <a:r>
              <a:rPr lang="it-IT" sz="2000" b="1" dirty="0">
                <a:latin typeface="Times"/>
                <a:ea typeface="Times New Roman"/>
                <a:cs typeface="Times New Roman"/>
              </a:rPr>
              <a:t>		</a:t>
            </a:r>
            <a:r>
              <a:rPr lang="it-IT" dirty="0">
                <a:latin typeface="Times"/>
                <a:ea typeface="Times New Roman"/>
                <a:cs typeface="Times New Roman"/>
              </a:rPr>
              <a:t>Sii cortese e moderato nei tuoi approcci.</a:t>
            </a:r>
          </a:p>
          <a:p>
            <a:pPr>
              <a:lnSpc>
                <a:spcPts val="1800"/>
              </a:lnSpc>
            </a:pPr>
            <a:r>
              <a:rPr lang="it-IT" dirty="0">
                <a:latin typeface="Times"/>
                <a:ea typeface="Times New Roman"/>
                <a:cs typeface="Times New Roman"/>
              </a:rPr>
              <a:t> </a:t>
            </a:r>
          </a:p>
          <a:p>
            <a:pPr marL="1348740" indent="-899160" algn="just"/>
            <a:r>
              <a:rPr lang="it-IT" sz="2800" i="1" dirty="0">
                <a:latin typeface="Times"/>
                <a:ea typeface="Times New Roman"/>
                <a:cs typeface="Times New Roman"/>
              </a:rPr>
              <a:t>non</a:t>
            </a:r>
            <a:r>
              <a:rPr lang="it-IT" sz="2800" dirty="0">
                <a:latin typeface="Times"/>
                <a:ea typeface="Times New Roman"/>
                <a:cs typeface="Times New Roman"/>
              </a:rPr>
              <a:t> </a:t>
            </a:r>
            <a:r>
              <a:rPr lang="it-IT" sz="2800" i="1" dirty="0">
                <a:latin typeface="Times"/>
                <a:ea typeface="Times New Roman"/>
                <a:cs typeface="Times New Roman"/>
              </a:rPr>
              <a:t>attaccare</a:t>
            </a:r>
            <a:r>
              <a:rPr lang="it-IT" sz="2000" b="1" i="1" dirty="0">
                <a:latin typeface="Times"/>
                <a:ea typeface="Times New Roman"/>
                <a:cs typeface="Times New Roman"/>
              </a:rPr>
              <a:t>	</a:t>
            </a:r>
            <a:r>
              <a:rPr lang="it-IT" dirty="0">
                <a:latin typeface="Times"/>
                <a:ea typeface="Times New Roman"/>
                <a:cs typeface="Times New Roman"/>
              </a:rPr>
              <a:t>Evita attacchi fisici o verbali. Non colpire o stringere i pugni. Esprimi la rabbia direttamente dicendo “sono arrabbiato perché.........”</a:t>
            </a:r>
          </a:p>
          <a:p>
            <a:pPr marL="1348740" indent="-899160" algn="just"/>
            <a:r>
              <a:rPr lang="it-IT" dirty="0">
                <a:latin typeface="Times"/>
                <a:ea typeface="Times New Roman"/>
                <a:cs typeface="Times New Roman"/>
              </a:rPr>
              <a:t> </a:t>
            </a:r>
          </a:p>
          <a:p>
            <a:pPr marL="1348740" indent="-899160" algn="just"/>
            <a:r>
              <a:rPr lang="it-IT" sz="2800" i="1" dirty="0">
                <a:latin typeface="Times"/>
                <a:ea typeface="Times New Roman"/>
                <a:cs typeface="Times New Roman"/>
              </a:rPr>
              <a:t>non minacciare </a:t>
            </a:r>
            <a:r>
              <a:rPr lang="it-IT" sz="2000" b="1" i="1" dirty="0">
                <a:latin typeface="Times"/>
                <a:ea typeface="Times New Roman"/>
                <a:cs typeface="Times New Roman"/>
              </a:rPr>
              <a:t>	</a:t>
            </a:r>
            <a:r>
              <a:rPr lang="it-IT" dirty="0">
                <a:latin typeface="Times"/>
                <a:ea typeface="Times New Roman"/>
                <a:cs typeface="Times New Roman"/>
              </a:rPr>
              <a:t>Evita affermazioni “manipolative” o minacce nascoste o accennate. Evita di dire cose come “Io mi ammazzo se </a:t>
            </a:r>
            <a:r>
              <a:rPr lang="it-IT" dirty="0" err="1">
                <a:latin typeface="Times"/>
                <a:ea typeface="Times New Roman"/>
                <a:cs typeface="Times New Roman"/>
              </a:rPr>
              <a:t>tu…</a:t>
            </a:r>
            <a:r>
              <a:rPr lang="it-IT" dirty="0">
                <a:latin typeface="Times"/>
                <a:ea typeface="Times New Roman"/>
                <a:cs typeface="Times New Roman"/>
              </a:rPr>
              <a:t>”. Tollera un “no” alle tue richieste. Continua le discussioni anche se diventa per te doloroso. Esci dalle discussioni il più gentilmente possibile.</a:t>
            </a:r>
          </a:p>
          <a:p>
            <a:pPr marL="1348740" indent="-899160" algn="just"/>
            <a:r>
              <a:rPr lang="it-IT" dirty="0">
                <a:latin typeface="Times"/>
                <a:ea typeface="Times New Roman"/>
                <a:cs typeface="Times New Roman"/>
              </a:rPr>
              <a:t> </a:t>
            </a:r>
          </a:p>
          <a:p>
            <a:pPr marL="1348740" indent="-899160" algn="just"/>
            <a:r>
              <a:rPr lang="it-IT" sz="2800" i="1" dirty="0">
                <a:latin typeface="Times"/>
                <a:ea typeface="Times New Roman"/>
                <a:cs typeface="Times New Roman"/>
              </a:rPr>
              <a:t>non giudicare</a:t>
            </a:r>
            <a:r>
              <a:rPr lang="it-IT" sz="2000" b="1" i="1" dirty="0">
                <a:latin typeface="Times"/>
                <a:ea typeface="Times New Roman"/>
                <a:cs typeface="Times New Roman"/>
              </a:rPr>
              <a:t>	</a:t>
            </a:r>
            <a:r>
              <a:rPr lang="it-IT" dirty="0">
                <a:latin typeface="Times"/>
                <a:ea typeface="Times New Roman"/>
                <a:cs typeface="Times New Roman"/>
              </a:rPr>
              <a:t>Non moralizzare. Evita di dire “se tu fossi una brava persona, </a:t>
            </a:r>
            <a:r>
              <a:rPr lang="it-IT" dirty="0" err="1">
                <a:latin typeface="Times"/>
                <a:ea typeface="Times New Roman"/>
                <a:cs typeface="Times New Roman"/>
              </a:rPr>
              <a:t>faresti…</a:t>
            </a:r>
            <a:r>
              <a:rPr lang="it-IT" dirty="0">
                <a:latin typeface="Times"/>
                <a:ea typeface="Times New Roman"/>
                <a:cs typeface="Times New Roman"/>
              </a:rPr>
              <a:t>”,”tu </a:t>
            </a:r>
            <a:r>
              <a:rPr lang="it-IT" dirty="0" err="1">
                <a:latin typeface="Times"/>
                <a:ea typeface="Times New Roman"/>
                <a:cs typeface="Times New Roman"/>
              </a:rPr>
              <a:t>dovresti…</a:t>
            </a:r>
            <a:r>
              <a:rPr lang="it-IT" dirty="0">
                <a:latin typeface="Times"/>
                <a:ea typeface="Times New Roman"/>
                <a:cs typeface="Times New Roman"/>
              </a:rPr>
              <a:t>”,”tu non </a:t>
            </a:r>
            <a:r>
              <a:rPr lang="it-IT" dirty="0" err="1">
                <a:latin typeface="Times"/>
                <a:ea typeface="Times New Roman"/>
                <a:cs typeface="Times New Roman"/>
              </a:rPr>
              <a:t>dovresti…</a:t>
            </a:r>
            <a:r>
              <a:rPr lang="it-IT" dirty="0">
                <a:latin typeface="Times"/>
                <a:ea typeface="Times New Roman"/>
                <a:cs typeface="Times New Roman"/>
              </a:rPr>
              <a:t>”.</a:t>
            </a:r>
          </a:p>
          <a:p>
            <a:pPr marL="1348740" indent="-899160" algn="just"/>
            <a:r>
              <a:rPr lang="it-IT" dirty="0">
                <a:latin typeface="Times"/>
                <a:ea typeface="Times New Roman"/>
                <a:cs typeface="Times New Roman"/>
              </a:rPr>
              <a:t> </a:t>
            </a:r>
          </a:p>
          <a:p>
            <a:endParaRPr lang="it-IT" dirty="0"/>
          </a:p>
        </p:txBody>
      </p:sp>
    </p:spTree>
    <p:extLst>
      <p:ext uri="{BB962C8B-B14F-4D97-AF65-F5344CB8AC3E}">
        <p14:creationId xmlns:p14="http://schemas.microsoft.com/office/powerpoint/2010/main" val="3818163541"/>
      </p:ext>
    </p:extLst>
  </p:cSld>
  <p:clrMapOvr>
    <a:masterClrMapping/>
  </p:clrMapOvr>
</p:sld>
</file>

<file path=ppt/slides/slide2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b="1" dirty="0">
                <a:latin typeface="Times"/>
                <a:ea typeface="Times New Roman"/>
                <a:cs typeface="Times New Roman"/>
              </a:rPr>
              <a:t>Dimostrarsi interessati</a:t>
            </a:r>
            <a:endParaRPr lang="it-IT" dirty="0"/>
          </a:p>
        </p:txBody>
      </p:sp>
      <p:sp>
        <p:nvSpPr>
          <p:cNvPr id="3" name="Segnaposto contenuto 2"/>
          <p:cNvSpPr>
            <a:spLocks noGrp="1"/>
          </p:cNvSpPr>
          <p:nvPr>
            <p:ph idx="1"/>
          </p:nvPr>
        </p:nvSpPr>
        <p:spPr/>
        <p:txBody>
          <a:bodyPr>
            <a:normAutofit fontScale="70000" lnSpcReduction="20000"/>
          </a:bodyPr>
          <a:lstStyle/>
          <a:p>
            <a:pPr marL="1346200" indent="-1346200" algn="just">
              <a:lnSpc>
                <a:spcPts val="1800"/>
              </a:lnSpc>
              <a:buNone/>
            </a:pPr>
            <a:r>
              <a:rPr lang="it-IT" dirty="0">
                <a:latin typeface="Times"/>
                <a:ea typeface="Times New Roman"/>
                <a:cs typeface="Times New Roman"/>
              </a:rPr>
              <a:t>ASCOLTA e interessati alle altre persone.</a:t>
            </a:r>
          </a:p>
          <a:p>
            <a:pPr marL="1346200" indent="-1346200" algn="just"/>
            <a:r>
              <a:rPr lang="it-IT" dirty="0">
                <a:latin typeface="Times"/>
                <a:ea typeface="Times New Roman"/>
                <a:cs typeface="Times New Roman"/>
              </a:rPr>
              <a:t>		Ascolta il punto di vista, le opinioni, le ragioni di un rifiuto o di una richiesta delle altre persone. Non interrompere, lascia esprimere la persona. Sii sensibile al desiderio degli altri di rimandare la discussione. Sii paziente.</a:t>
            </a:r>
          </a:p>
          <a:p>
            <a:pPr marL="1346200" indent="-1346200" algn="just"/>
            <a:r>
              <a:rPr lang="it-IT" dirty="0">
                <a:latin typeface="Times"/>
                <a:ea typeface="Times New Roman"/>
                <a:cs typeface="Times New Roman"/>
              </a:rPr>
              <a:t> </a:t>
            </a:r>
          </a:p>
          <a:p>
            <a:pPr marL="1346200" indent="-1346200" algn="just">
              <a:buNone/>
            </a:pPr>
            <a:r>
              <a:rPr lang="it-IT" sz="3600" b="1" dirty="0">
                <a:latin typeface="Times"/>
                <a:ea typeface="Times New Roman"/>
                <a:cs typeface="Times New Roman"/>
              </a:rPr>
              <a:t>Riconoscere</a:t>
            </a:r>
            <a:r>
              <a:rPr lang="it-IT" sz="2000" b="1" dirty="0">
                <a:latin typeface="Times"/>
                <a:ea typeface="Times New Roman"/>
                <a:cs typeface="Times New Roman"/>
              </a:rPr>
              <a:t>	</a:t>
            </a:r>
            <a:r>
              <a:rPr lang="it-IT" dirty="0">
                <a:latin typeface="Times"/>
                <a:ea typeface="Times New Roman"/>
                <a:cs typeface="Times New Roman"/>
              </a:rPr>
              <a:t>Riconosci e conferma i sentimenti, i desideri, le difficoltà, le opinioni sulla situazione delle altre persone. Non giudicare ma cerca di dire: “Posso capire come ti senti, </a:t>
            </a:r>
            <a:r>
              <a:rPr lang="it-IT" dirty="0" err="1">
                <a:latin typeface="Times"/>
                <a:ea typeface="Times New Roman"/>
                <a:cs typeface="Times New Roman"/>
              </a:rPr>
              <a:t>ma…</a:t>
            </a:r>
            <a:r>
              <a:rPr lang="it-IT" dirty="0">
                <a:latin typeface="Times"/>
                <a:ea typeface="Times New Roman"/>
                <a:cs typeface="Times New Roman"/>
              </a:rPr>
              <a:t>”; ”Capisco che è difficile per te, </a:t>
            </a:r>
            <a:r>
              <a:rPr lang="it-IT" dirty="0" err="1">
                <a:latin typeface="Times"/>
                <a:ea typeface="Times New Roman"/>
                <a:cs typeface="Times New Roman"/>
              </a:rPr>
              <a:t>ma…</a:t>
            </a:r>
            <a:r>
              <a:rPr lang="it-IT" dirty="0">
                <a:latin typeface="Times"/>
                <a:ea typeface="Times New Roman"/>
                <a:cs typeface="Times New Roman"/>
              </a:rPr>
              <a:t>”; ”Lo so che sei occupato, </a:t>
            </a:r>
            <a:r>
              <a:rPr lang="it-IT" dirty="0" err="1">
                <a:latin typeface="Times"/>
                <a:ea typeface="Times New Roman"/>
                <a:cs typeface="Times New Roman"/>
              </a:rPr>
              <a:t>ma…</a:t>
            </a:r>
            <a:r>
              <a:rPr lang="it-IT" dirty="0">
                <a:latin typeface="Times"/>
                <a:ea typeface="Times New Roman"/>
                <a:cs typeface="Times New Roman"/>
              </a:rPr>
              <a:t>”</a:t>
            </a:r>
          </a:p>
          <a:p>
            <a:pPr marL="1346200" indent="-1346200" algn="just"/>
            <a:r>
              <a:rPr lang="it-IT" dirty="0">
                <a:latin typeface="Times"/>
                <a:ea typeface="Times New Roman"/>
                <a:cs typeface="Times New Roman"/>
              </a:rPr>
              <a:t> </a:t>
            </a:r>
          </a:p>
          <a:p>
            <a:pPr marL="1346200" indent="-1346200" algn="just">
              <a:buNone/>
            </a:pPr>
            <a:r>
              <a:rPr lang="it-IT" sz="3600" b="1" dirty="0">
                <a:latin typeface="Times"/>
                <a:ea typeface="Times New Roman"/>
                <a:cs typeface="Times New Roman"/>
              </a:rPr>
              <a:t>Essere disinvolti</a:t>
            </a:r>
            <a:r>
              <a:rPr lang="it-IT" sz="2000" b="1" dirty="0">
                <a:latin typeface="Times"/>
                <a:ea typeface="Times New Roman"/>
                <a:cs typeface="Times New Roman"/>
              </a:rPr>
              <a:t>	</a:t>
            </a:r>
            <a:r>
              <a:rPr lang="it-IT" dirty="0">
                <a:latin typeface="Times"/>
                <a:ea typeface="Times New Roman"/>
                <a:cs typeface="Times New Roman"/>
              </a:rPr>
              <a:t>Utilizza un po’ di umorismo. SORRIDI.  Tranquillizza le persone. Sii a cuor leggero, usa qualche lusinga.  Utilizza solo la persuasione, cerca di non imporre le cose agli altri. Sii avveduto e prudente.</a:t>
            </a:r>
          </a:p>
        </p:txBody>
      </p:sp>
    </p:spTree>
    <p:extLst>
      <p:ext uri="{BB962C8B-B14F-4D97-AF65-F5344CB8AC3E}">
        <p14:creationId xmlns:p14="http://schemas.microsoft.com/office/powerpoint/2010/main" val="4056028743"/>
      </p:ext>
    </p:extLst>
  </p:cSld>
  <p:clrMapOvr>
    <a:masterClrMapping/>
  </p:clrMapOvr>
</p:sld>
</file>

<file path=ppt/slides/slide2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b="1" dirty="0">
                <a:latin typeface="Times"/>
                <a:ea typeface="Times New Roman"/>
                <a:cs typeface="Times New Roman"/>
              </a:rPr>
              <a:t>EFFICACIA INTERPERSONALE  X</a:t>
            </a:r>
            <a:br>
              <a:rPr lang="it-IT" sz="4000" dirty="0">
                <a:latin typeface="Times"/>
                <a:ea typeface="Times New Roman"/>
                <a:cs typeface="Times New Roman"/>
              </a:rPr>
            </a:br>
            <a:endParaRPr lang="it-IT" dirty="0"/>
          </a:p>
        </p:txBody>
      </p:sp>
      <p:sp>
        <p:nvSpPr>
          <p:cNvPr id="3" name="Segnaposto contenuto 2"/>
          <p:cNvSpPr>
            <a:spLocks noGrp="1"/>
          </p:cNvSpPr>
          <p:nvPr>
            <p:ph idx="1"/>
          </p:nvPr>
        </p:nvSpPr>
        <p:spPr/>
        <p:txBody>
          <a:bodyPr>
            <a:normAutofit fontScale="85000" lnSpcReduction="20000"/>
          </a:bodyPr>
          <a:lstStyle/>
          <a:p>
            <a:pPr algn="ctr"/>
            <a:r>
              <a:rPr lang="it-IT" b="1" dirty="0">
                <a:effectLst/>
                <a:latin typeface="Times"/>
                <a:ea typeface="Times New Roman"/>
                <a:cs typeface="Times New Roman"/>
              </a:rPr>
              <a:t>_________</a:t>
            </a:r>
            <a:endParaRPr lang="it-IT" sz="2800" dirty="0">
              <a:latin typeface="Times"/>
              <a:ea typeface="Times New Roman"/>
              <a:cs typeface="Times New Roman"/>
            </a:endParaRPr>
          </a:p>
          <a:p>
            <a:pPr algn="ctr"/>
            <a:r>
              <a:rPr lang="it-IT" dirty="0">
                <a:effectLst/>
                <a:latin typeface="Times"/>
                <a:ea typeface="Times New Roman"/>
                <a:cs typeface="Times New Roman"/>
              </a:rPr>
              <a:t>Linee guida per l’efficacia dell’autostima:</a:t>
            </a:r>
            <a:endParaRPr lang="it-IT" sz="2800" dirty="0">
              <a:latin typeface="Times"/>
              <a:ea typeface="Times New Roman"/>
              <a:cs typeface="Times New Roman"/>
            </a:endParaRPr>
          </a:p>
          <a:p>
            <a:pPr algn="ctr"/>
            <a:r>
              <a:rPr lang="it-IT" b="1" dirty="0">
                <a:effectLst/>
                <a:latin typeface="Times"/>
                <a:ea typeface="Times New Roman"/>
                <a:cs typeface="Times New Roman"/>
              </a:rPr>
              <a:t>Conservare il rispetto di sé</a:t>
            </a:r>
            <a:endParaRPr lang="it-IT" sz="2800" dirty="0">
              <a:latin typeface="Times"/>
              <a:ea typeface="Times New Roman"/>
              <a:cs typeface="Times New Roman"/>
            </a:endParaRPr>
          </a:p>
          <a:p>
            <a:pPr algn="ctr"/>
            <a:r>
              <a:rPr lang="it-IT" b="1" dirty="0">
                <a:effectLst/>
                <a:latin typeface="Times"/>
                <a:ea typeface="Times New Roman"/>
                <a:cs typeface="Times New Roman"/>
              </a:rPr>
              <a:t> </a:t>
            </a:r>
            <a:endParaRPr lang="it-IT" sz="2800" dirty="0">
              <a:latin typeface="Times"/>
              <a:ea typeface="Times New Roman"/>
              <a:cs typeface="Times New Roman"/>
            </a:endParaRPr>
          </a:p>
          <a:p>
            <a:pPr algn="ctr"/>
            <a:r>
              <a:rPr lang="it-IT" sz="2800" b="1" dirty="0">
                <a:latin typeface="Times"/>
                <a:ea typeface="Times New Roman"/>
                <a:cs typeface="Times New Roman"/>
              </a:rPr>
              <a:t>ESSERE</a:t>
            </a:r>
            <a:r>
              <a:rPr lang="it-IT" b="1" dirty="0">
                <a:effectLst/>
                <a:latin typeface="Times"/>
                <a:ea typeface="Times New Roman"/>
                <a:cs typeface="Times New Roman"/>
              </a:rPr>
              <a:t> </a:t>
            </a:r>
            <a:r>
              <a:rPr lang="it-IT" sz="2800" b="1" dirty="0">
                <a:latin typeface="Times"/>
                <a:ea typeface="Times New Roman"/>
                <a:cs typeface="Times New Roman"/>
              </a:rPr>
              <a:t>GIUSTI</a:t>
            </a:r>
            <a:endParaRPr lang="it-IT" sz="2800" dirty="0">
              <a:latin typeface="Times"/>
              <a:ea typeface="Times New Roman"/>
              <a:cs typeface="Times New Roman"/>
            </a:endParaRPr>
          </a:p>
          <a:p>
            <a:pPr algn="ctr"/>
            <a:r>
              <a:rPr lang="it-IT" sz="2800" b="1" dirty="0">
                <a:latin typeface="Times"/>
                <a:ea typeface="Times New Roman"/>
                <a:cs typeface="Times New Roman"/>
              </a:rPr>
              <a:t>NON SCUSARSI</a:t>
            </a:r>
            <a:endParaRPr lang="it-IT" sz="2800" dirty="0">
              <a:latin typeface="Times"/>
              <a:ea typeface="Times New Roman"/>
              <a:cs typeface="Times New Roman"/>
            </a:endParaRPr>
          </a:p>
          <a:p>
            <a:pPr algn="ctr"/>
            <a:r>
              <a:rPr lang="it-IT" sz="2800" b="1" dirty="0">
                <a:latin typeface="Times"/>
                <a:ea typeface="Times New Roman"/>
                <a:cs typeface="Times New Roman"/>
              </a:rPr>
              <a:t>ESSERE FEDELI ai PROPRI VALORI</a:t>
            </a:r>
            <a:endParaRPr lang="it-IT" sz="2800" dirty="0">
              <a:latin typeface="Times"/>
              <a:ea typeface="Times New Roman"/>
              <a:cs typeface="Times New Roman"/>
            </a:endParaRPr>
          </a:p>
          <a:p>
            <a:pPr algn="ctr"/>
            <a:r>
              <a:rPr lang="it-IT" sz="2800" b="1" dirty="0">
                <a:latin typeface="Times"/>
                <a:ea typeface="Times New Roman"/>
                <a:cs typeface="Times New Roman"/>
              </a:rPr>
              <a:t>ESSERE SINCERI</a:t>
            </a:r>
            <a:endParaRPr lang="it-IT" sz="2800" dirty="0">
              <a:latin typeface="Times"/>
              <a:ea typeface="Times New Roman"/>
              <a:cs typeface="Times New Roman"/>
            </a:endParaRPr>
          </a:p>
          <a:p>
            <a:r>
              <a:rPr lang="it-IT" sz="2800" b="1" dirty="0">
                <a:latin typeface="Times"/>
                <a:ea typeface="Times New Roman"/>
                <a:cs typeface="Times New Roman"/>
              </a:rPr>
              <a:t> </a:t>
            </a:r>
            <a:endParaRPr lang="it-IT" sz="2800" dirty="0">
              <a:latin typeface="Times"/>
              <a:ea typeface="Times New Roman"/>
              <a:cs typeface="Times New Roman"/>
            </a:endParaRPr>
          </a:p>
          <a:p>
            <a:br>
              <a:rPr lang="it-IT" sz="2800" dirty="0">
                <a:latin typeface="Times"/>
                <a:ea typeface="Times New Roman"/>
                <a:cs typeface="Times New Roman"/>
              </a:rPr>
            </a:br>
            <a:endParaRPr lang="it-IT" dirty="0"/>
          </a:p>
        </p:txBody>
      </p:sp>
    </p:spTree>
    <p:extLst>
      <p:ext uri="{BB962C8B-B14F-4D97-AF65-F5344CB8AC3E}">
        <p14:creationId xmlns:p14="http://schemas.microsoft.com/office/powerpoint/2010/main" val="1478242037"/>
      </p:ext>
    </p:extLst>
  </p:cSld>
  <p:clrMapOvr>
    <a:masterClrMapping/>
  </p:clrMapOvr>
</p:sld>
</file>

<file path=ppt/slides/slide2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70000" lnSpcReduction="20000"/>
          </a:bodyPr>
          <a:lstStyle/>
          <a:p>
            <a:r>
              <a:rPr lang="it-IT" b="1" dirty="0">
                <a:latin typeface="Times"/>
                <a:ea typeface="Times New Roman"/>
                <a:cs typeface="Times New Roman"/>
              </a:rPr>
              <a:t>Essere onesti</a:t>
            </a:r>
            <a:r>
              <a:rPr lang="it-IT" sz="2000" b="1" dirty="0">
                <a:latin typeface="Times"/>
                <a:ea typeface="Times New Roman"/>
                <a:cs typeface="Times New Roman"/>
              </a:rPr>
              <a:t>		</a:t>
            </a:r>
            <a:r>
              <a:rPr lang="it-IT" dirty="0">
                <a:latin typeface="Times"/>
                <a:ea typeface="Times New Roman"/>
                <a:cs typeface="Times New Roman"/>
              </a:rPr>
              <a:t>Sii onesto con te stesso e con gli altri.</a:t>
            </a:r>
          </a:p>
          <a:p>
            <a:r>
              <a:rPr lang="it-IT" dirty="0">
                <a:latin typeface="Times"/>
                <a:ea typeface="Times New Roman"/>
                <a:cs typeface="Times New Roman"/>
              </a:rPr>
              <a:t> </a:t>
            </a:r>
          </a:p>
          <a:p>
            <a:pPr marL="1346200" indent="-1346200" algn="just">
              <a:buNone/>
            </a:pPr>
            <a:r>
              <a:rPr lang="it-IT" b="1" dirty="0">
                <a:latin typeface="Times"/>
                <a:ea typeface="Times New Roman"/>
                <a:cs typeface="Times New Roman"/>
              </a:rPr>
              <a:t>Non scusarsi</a:t>
            </a:r>
            <a:r>
              <a:rPr lang="it-IT" sz="2000" b="1" dirty="0">
                <a:latin typeface="Times"/>
                <a:ea typeface="Times New Roman"/>
                <a:cs typeface="Times New Roman"/>
              </a:rPr>
              <a:t>		</a:t>
            </a:r>
            <a:r>
              <a:rPr lang="it-IT" dirty="0">
                <a:latin typeface="Times"/>
                <a:ea typeface="Times New Roman"/>
                <a:cs typeface="Times New Roman"/>
              </a:rPr>
              <a:t>Non scusarti in continuazione. Non scusarti per essere vivo, per fare una richiesta. Non scusarti per il fatto di avere un opinione o per essere in disaccordo con qualcuno.</a:t>
            </a:r>
          </a:p>
          <a:p>
            <a:pPr marL="1346200" indent="-1346200" algn="just"/>
            <a:r>
              <a:rPr lang="it-IT" dirty="0">
                <a:latin typeface="Times"/>
                <a:ea typeface="Times New Roman"/>
                <a:cs typeface="Times New Roman"/>
              </a:rPr>
              <a:t> </a:t>
            </a:r>
          </a:p>
          <a:p>
            <a:pPr marL="1346200" indent="-1346200" algn="just">
              <a:buNone/>
            </a:pPr>
            <a:r>
              <a:rPr lang="it-IT" b="1" dirty="0">
                <a:latin typeface="Times"/>
                <a:ea typeface="Times New Roman"/>
                <a:cs typeface="Times New Roman"/>
              </a:rPr>
              <a:t>Essere </a:t>
            </a:r>
            <a:r>
              <a:rPr lang="it-IT" b="1" dirty="0" err="1">
                <a:latin typeface="Times"/>
                <a:ea typeface="Times New Roman"/>
                <a:cs typeface="Times New Roman"/>
              </a:rPr>
              <a:t>fedele</a:t>
            </a:r>
            <a:r>
              <a:rPr lang="it-IT" dirty="0" err="1">
                <a:latin typeface="Times"/>
                <a:ea typeface="Times New Roman"/>
                <a:cs typeface="Times New Roman"/>
              </a:rPr>
              <a:t>.</a:t>
            </a:r>
            <a:r>
              <a:rPr lang="it-IT" b="1" dirty="0" err="1">
                <a:latin typeface="Times"/>
                <a:ea typeface="Times New Roman"/>
                <a:cs typeface="Times New Roman"/>
              </a:rPr>
              <a:t>ai</a:t>
            </a:r>
            <a:r>
              <a:rPr lang="it-IT" b="1" dirty="0">
                <a:latin typeface="Times"/>
                <a:ea typeface="Times New Roman"/>
                <a:cs typeface="Times New Roman"/>
              </a:rPr>
              <a:t> propri valori</a:t>
            </a:r>
            <a:r>
              <a:rPr lang="it-IT" sz="2000" b="1" dirty="0">
                <a:latin typeface="Times"/>
                <a:ea typeface="Times New Roman"/>
                <a:cs typeface="Times New Roman"/>
              </a:rPr>
              <a:t>	</a:t>
            </a:r>
            <a:r>
              <a:rPr lang="it-IT" dirty="0">
                <a:latin typeface="Times"/>
                <a:ea typeface="Times New Roman"/>
                <a:cs typeface="Times New Roman"/>
              </a:rPr>
              <a:t>Non svendere i tuoi valori o la tua integrità per delle ragioni che non sono davvero importanti. Essere chiari riguardo a ciò che si vuole è una maniera morale e apprezzata di pensare e agire. Mantieni le tue posizioni. </a:t>
            </a:r>
          </a:p>
          <a:p>
            <a:pPr marL="1346200" indent="-1346200" algn="just"/>
            <a:r>
              <a:rPr lang="it-IT" dirty="0">
                <a:latin typeface="Times"/>
                <a:ea typeface="Times New Roman"/>
                <a:cs typeface="Times New Roman"/>
              </a:rPr>
              <a:t> </a:t>
            </a:r>
          </a:p>
          <a:p>
            <a:pPr marL="1346200" indent="-1346200" algn="just">
              <a:buNone/>
            </a:pPr>
            <a:r>
              <a:rPr lang="it-IT" b="1" dirty="0">
                <a:latin typeface="Times"/>
                <a:ea typeface="Times New Roman"/>
                <a:cs typeface="Times New Roman"/>
              </a:rPr>
              <a:t>Essere sinceri</a:t>
            </a:r>
            <a:r>
              <a:rPr lang="it-IT" sz="2000" b="1" dirty="0">
                <a:latin typeface="Times"/>
                <a:ea typeface="Times New Roman"/>
                <a:cs typeface="Times New Roman"/>
              </a:rPr>
              <a:t>	</a:t>
            </a:r>
            <a:r>
              <a:rPr lang="it-IT" dirty="0">
                <a:latin typeface="Times"/>
                <a:ea typeface="Times New Roman"/>
                <a:cs typeface="Times New Roman"/>
              </a:rPr>
              <a:t>NON MENTIRE, evita di comportarti da incapace quando non lo sei, evita di esagerare. Non inventare scuse.</a:t>
            </a:r>
          </a:p>
          <a:p>
            <a:pPr marL="1346200" indent="-1346200" algn="just"/>
            <a:r>
              <a:rPr lang="it-IT" dirty="0">
                <a:latin typeface="Times"/>
                <a:ea typeface="Times New Roman"/>
                <a:cs typeface="Times New Roman"/>
              </a:rPr>
              <a:t> </a:t>
            </a:r>
          </a:p>
          <a:p>
            <a:pPr marL="1346200" indent="-1346200" algn="just"/>
            <a:r>
              <a:rPr lang="it-IT" dirty="0">
                <a:latin typeface="Times"/>
                <a:ea typeface="Times New Roman"/>
                <a:cs typeface="Times New Roman"/>
              </a:rPr>
              <a:t> </a:t>
            </a:r>
          </a:p>
          <a:p>
            <a:endParaRPr lang="it-IT" dirty="0"/>
          </a:p>
        </p:txBody>
      </p:sp>
    </p:spTree>
    <p:extLst>
      <p:ext uri="{BB962C8B-B14F-4D97-AF65-F5344CB8AC3E}">
        <p14:creationId xmlns:p14="http://schemas.microsoft.com/office/powerpoint/2010/main" val="375762671"/>
      </p:ext>
    </p:extLst>
  </p:cSld>
  <p:clrMapOvr>
    <a:masterClrMapping/>
  </p:clrMapOvr>
</p:sld>
</file>

<file path=ppt/slides/slide2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b="1" dirty="0">
                <a:latin typeface="Times"/>
                <a:ea typeface="Times New Roman"/>
                <a:cs typeface="Times New Roman"/>
              </a:rPr>
              <a:t> EFFICACIA INTERPERSONALE</a:t>
            </a:r>
            <a:br>
              <a:rPr lang="it-IT" sz="4000" dirty="0">
                <a:latin typeface="Times"/>
                <a:ea typeface="Times New Roman"/>
                <a:cs typeface="Times New Roman"/>
              </a:rPr>
            </a:br>
            <a:r>
              <a:rPr lang="it-IT" b="1" dirty="0">
                <a:latin typeface="Times"/>
                <a:ea typeface="Times New Roman"/>
                <a:cs typeface="Times New Roman"/>
              </a:rPr>
              <a:t>ESERCITAZIONI (3° foglio)</a:t>
            </a:r>
            <a:br>
              <a:rPr lang="it-IT" sz="4000" dirty="0">
                <a:latin typeface="Times"/>
                <a:ea typeface="Times New Roman"/>
                <a:cs typeface="Times New Roman"/>
              </a:rPr>
            </a:br>
            <a:endParaRPr lang="it-IT" dirty="0"/>
          </a:p>
        </p:txBody>
      </p:sp>
      <p:sp>
        <p:nvSpPr>
          <p:cNvPr id="3" name="Segnaposto contenuto 2"/>
          <p:cNvSpPr>
            <a:spLocks noGrp="1"/>
          </p:cNvSpPr>
          <p:nvPr>
            <p:ph idx="1"/>
          </p:nvPr>
        </p:nvSpPr>
        <p:spPr/>
        <p:txBody>
          <a:bodyPr>
            <a:normAutofit fontScale="85000" lnSpcReduction="10000"/>
          </a:bodyPr>
          <a:lstStyle/>
          <a:p>
            <a:r>
              <a:rPr lang="it-IT" sz="4000" b="1" dirty="0">
                <a:latin typeface="Times"/>
                <a:ea typeface="Times New Roman"/>
                <a:cs typeface="Times New Roman"/>
              </a:rPr>
              <a:t> </a:t>
            </a:r>
            <a:endParaRPr lang="it-IT" sz="3600" dirty="0">
              <a:latin typeface="Times"/>
              <a:ea typeface="Times New Roman"/>
              <a:cs typeface="Times New Roman"/>
            </a:endParaRPr>
          </a:p>
          <a:p>
            <a:r>
              <a:rPr lang="it-IT" dirty="0">
                <a:effectLst/>
                <a:latin typeface="Times"/>
                <a:ea typeface="Times New Roman"/>
                <a:cs typeface="Times New Roman"/>
              </a:rPr>
              <a:t>Nome______________________________________	Settimana d’inizio___________________________</a:t>
            </a:r>
            <a:endParaRPr lang="it-IT" sz="3600" dirty="0">
              <a:latin typeface="Times"/>
              <a:ea typeface="Times New Roman"/>
              <a:cs typeface="Times New Roman"/>
            </a:endParaRPr>
          </a:p>
          <a:p>
            <a:r>
              <a:rPr lang="it-IT" dirty="0">
                <a:effectLst/>
                <a:latin typeface="Times"/>
                <a:ea typeface="Times New Roman"/>
                <a:cs typeface="Times New Roman"/>
              </a:rPr>
              <a:t> </a:t>
            </a:r>
            <a:endParaRPr lang="it-IT" sz="3600" dirty="0">
              <a:latin typeface="Times"/>
              <a:ea typeface="Times New Roman"/>
              <a:cs typeface="Times New Roman"/>
            </a:endParaRPr>
          </a:p>
          <a:p>
            <a:r>
              <a:rPr lang="it-IT" dirty="0">
                <a:effectLst/>
                <a:latin typeface="Times"/>
                <a:ea typeface="Times New Roman"/>
                <a:cs typeface="Times New Roman"/>
              </a:rPr>
              <a:t>Completa questo foglio ogni volta che ti alleni nelle tue abilità interpersonali e ogni volta che hai l’opportunità di metterle in pratica anche se non farai nulla (o quasi nulla) per metterle in pratica.</a:t>
            </a:r>
            <a:endParaRPr lang="it-IT" sz="3600" dirty="0">
              <a:latin typeface="Times"/>
              <a:ea typeface="Times New Roman"/>
              <a:cs typeface="Times New Roman"/>
            </a:endParaRPr>
          </a:p>
          <a:p>
            <a:pPr algn="just"/>
            <a:r>
              <a:rPr lang="it-IT" dirty="0">
                <a:effectLst/>
                <a:latin typeface="Times"/>
                <a:ea typeface="Times New Roman"/>
                <a:cs typeface="Times New Roman"/>
              </a:rPr>
              <a:t>Se hai bisogno di maggiore spazio scrivi dietro al foglio.</a:t>
            </a:r>
            <a:endParaRPr lang="it-IT" sz="3600" dirty="0">
              <a:latin typeface="Times"/>
              <a:ea typeface="Times New Roman"/>
              <a:cs typeface="Times New Roman"/>
            </a:endParaRPr>
          </a:p>
          <a:p>
            <a:r>
              <a:rPr lang="it-IT" sz="3600" b="1" dirty="0">
                <a:latin typeface="Times"/>
                <a:ea typeface="Times New Roman"/>
                <a:cs typeface="Times New Roman"/>
              </a:rPr>
              <a:t>======================================================================</a:t>
            </a:r>
            <a:endParaRPr lang="it-IT" sz="3600" dirty="0">
              <a:latin typeface="Times"/>
              <a:ea typeface="Times New Roman"/>
              <a:cs typeface="Times New Roman"/>
            </a:endParaRPr>
          </a:p>
          <a:p>
            <a:pPr algn="just"/>
            <a:endParaRPr lang="it-IT" sz="3600" dirty="0">
              <a:latin typeface="Times"/>
              <a:ea typeface="Times New Roman"/>
              <a:cs typeface="Times New Roman"/>
            </a:endParaRPr>
          </a:p>
          <a:p>
            <a:pPr indent="449580" algn="just"/>
            <a:endParaRPr lang="it-IT" dirty="0"/>
          </a:p>
        </p:txBody>
      </p:sp>
    </p:spTree>
    <p:extLst>
      <p:ext uri="{BB962C8B-B14F-4D97-AF65-F5344CB8AC3E}">
        <p14:creationId xmlns:p14="http://schemas.microsoft.com/office/powerpoint/2010/main" val="285810030"/>
      </p:ext>
    </p:extLst>
  </p:cSld>
  <p:clrMapOvr>
    <a:masterClrMapping/>
  </p:clrMapOvr>
</p:sld>
</file>

<file path=ppt/slides/slide2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70000" lnSpcReduction="20000"/>
          </a:bodyPr>
          <a:lstStyle/>
          <a:p>
            <a:pPr algn="just"/>
            <a:r>
              <a:rPr lang="it-IT" b="1" dirty="0">
                <a:latin typeface="Times"/>
                <a:ea typeface="Times New Roman"/>
                <a:cs typeface="Times New Roman"/>
              </a:rPr>
              <a:t>SITUAZIONE</a:t>
            </a:r>
            <a:r>
              <a:rPr lang="it-IT" dirty="0">
                <a:latin typeface="Times"/>
                <a:ea typeface="Times New Roman"/>
                <a:cs typeface="Times New Roman"/>
              </a:rPr>
              <a:t>: Cos è successo? Chi era coinvolto? Qual è stata la causa scatenante? Cosa costituisce un problema per me in questa situazione?</a:t>
            </a:r>
          </a:p>
          <a:p>
            <a:pPr algn="just">
              <a:buNone/>
            </a:pPr>
            <a:r>
              <a:rPr lang="it-IT" dirty="0">
                <a:latin typeface="Times"/>
                <a:ea typeface="Times New Roman"/>
                <a:cs typeface="Times New Roman"/>
              </a:rPr>
              <a:t> </a:t>
            </a:r>
          </a:p>
          <a:p>
            <a:pPr algn="just"/>
            <a:r>
              <a:rPr lang="it-IT" dirty="0">
                <a:latin typeface="Times"/>
                <a:ea typeface="Times New Roman"/>
                <a:cs typeface="Times New Roman"/>
              </a:rPr>
              <a:t> </a:t>
            </a:r>
          </a:p>
          <a:p>
            <a:pPr indent="449580" algn="just"/>
            <a:r>
              <a:rPr lang="it-IT" dirty="0">
                <a:latin typeface="Times"/>
                <a:ea typeface="Times New Roman"/>
                <a:cs typeface="Times New Roman"/>
              </a:rPr>
              <a:t>OBIETTIVI della situazione (quali specifici risultati vorrei?) </a:t>
            </a:r>
          </a:p>
          <a:p>
            <a:pPr indent="449580" algn="just"/>
            <a:r>
              <a:rPr lang="it-IT" dirty="0">
                <a:latin typeface="Times"/>
                <a:ea typeface="Times New Roman"/>
                <a:cs typeface="Times New Roman"/>
              </a:rPr>
              <a:t> </a:t>
            </a:r>
          </a:p>
          <a:p>
            <a:pPr indent="449580" algn="just"/>
            <a:r>
              <a:rPr lang="it-IT" dirty="0">
                <a:latin typeface="Times"/>
                <a:ea typeface="Times New Roman"/>
                <a:cs typeface="Times New Roman"/>
              </a:rPr>
              <a:t> </a:t>
            </a:r>
          </a:p>
          <a:p>
            <a:pPr indent="449580" algn="just"/>
            <a:r>
              <a:rPr lang="it-IT" dirty="0">
                <a:latin typeface="Times"/>
                <a:ea typeface="Times New Roman"/>
                <a:cs typeface="Times New Roman"/>
              </a:rPr>
              <a:t> </a:t>
            </a:r>
          </a:p>
          <a:p>
            <a:pPr indent="449580" algn="just"/>
            <a:r>
              <a:rPr lang="it-IT" dirty="0">
                <a:latin typeface="Times"/>
                <a:ea typeface="Times New Roman"/>
                <a:cs typeface="Times New Roman"/>
              </a:rPr>
              <a:t>RELAZIONE (cosa vorrei che provasse l’altra persona nei miei confronti?)</a:t>
            </a:r>
          </a:p>
          <a:p>
            <a:pPr indent="449580" algn="just"/>
            <a:r>
              <a:rPr lang="it-IT" dirty="0">
                <a:latin typeface="Times"/>
                <a:ea typeface="Times New Roman"/>
                <a:cs typeface="Times New Roman"/>
              </a:rPr>
              <a:t> </a:t>
            </a:r>
          </a:p>
          <a:p>
            <a:pPr indent="449580" algn="just"/>
            <a:r>
              <a:rPr lang="it-IT" dirty="0">
                <a:latin typeface="Times"/>
                <a:ea typeface="Times New Roman"/>
                <a:cs typeface="Times New Roman"/>
              </a:rPr>
              <a:t> </a:t>
            </a:r>
          </a:p>
          <a:p>
            <a:pPr indent="449580" algn="just"/>
            <a:r>
              <a:rPr lang="it-IT" dirty="0">
                <a:latin typeface="Times"/>
                <a:ea typeface="Times New Roman"/>
                <a:cs typeface="Times New Roman"/>
              </a:rPr>
              <a:t> </a:t>
            </a:r>
          </a:p>
          <a:p>
            <a:pPr indent="449580" algn="just"/>
            <a:r>
              <a:rPr lang="it-IT" dirty="0">
                <a:latin typeface="Times"/>
                <a:ea typeface="Times New Roman"/>
                <a:cs typeface="Times New Roman"/>
              </a:rPr>
              <a:t>AUTOSTIMA (come vorrei sentirmi?):</a:t>
            </a:r>
          </a:p>
          <a:p>
            <a:pPr indent="449580" algn="just">
              <a:buNone/>
            </a:pPr>
            <a:endParaRPr lang="it-IT" dirty="0">
              <a:latin typeface="Times"/>
              <a:ea typeface="Times New Roman"/>
              <a:cs typeface="Times New Roman"/>
            </a:endParaRPr>
          </a:p>
        </p:txBody>
      </p:sp>
    </p:spTree>
    <p:extLst>
      <p:ext uri="{BB962C8B-B14F-4D97-AF65-F5344CB8AC3E}">
        <p14:creationId xmlns:p14="http://schemas.microsoft.com/office/powerpoint/2010/main" val="1539906610"/>
      </p:ext>
    </p:extLst>
  </p:cSld>
  <p:clrMapOvr>
    <a:masterClrMapping/>
  </p:clrMapOvr>
</p:sld>
</file>

<file path=ppt/slides/slide2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latin typeface="Times"/>
                <a:ea typeface="Times New Roman"/>
                <a:cs typeface="Times New Roman"/>
              </a:rPr>
              <a:t>Cosa </a:t>
            </a:r>
            <a:r>
              <a:rPr lang="it-IT" b="1" dirty="0">
                <a:latin typeface="Times"/>
                <a:ea typeface="Times New Roman"/>
                <a:cs typeface="Times New Roman"/>
              </a:rPr>
              <a:t>HO DETTO </a:t>
            </a:r>
            <a:r>
              <a:rPr lang="it-IT" dirty="0">
                <a:latin typeface="Times"/>
                <a:ea typeface="Times New Roman"/>
                <a:cs typeface="Times New Roman"/>
              </a:rPr>
              <a:t>o </a:t>
            </a:r>
            <a:r>
              <a:rPr lang="it-IT" b="1" dirty="0">
                <a:latin typeface="Times"/>
                <a:ea typeface="Times New Roman"/>
                <a:cs typeface="Times New Roman"/>
              </a:rPr>
              <a:t>HO FATTO </a:t>
            </a:r>
            <a:r>
              <a:rPr lang="it-IT" dirty="0">
                <a:latin typeface="Times"/>
                <a:ea typeface="Times New Roman"/>
                <a:cs typeface="Times New Roman"/>
              </a:rPr>
              <a:t>in questa situazione:</a:t>
            </a:r>
            <a:br>
              <a:rPr lang="it-IT" dirty="0">
                <a:latin typeface="Times"/>
                <a:ea typeface="Times New Roman"/>
                <a:cs typeface="Times New Roman"/>
              </a:rPr>
            </a:br>
            <a:endParaRPr lang="it-IT" dirty="0"/>
          </a:p>
        </p:txBody>
      </p:sp>
      <p:sp>
        <p:nvSpPr>
          <p:cNvPr id="3" name="Segnaposto contenuto 2"/>
          <p:cNvSpPr>
            <a:spLocks noGrp="1"/>
          </p:cNvSpPr>
          <p:nvPr>
            <p:ph idx="1"/>
          </p:nvPr>
        </p:nvSpPr>
        <p:spPr/>
        <p:txBody>
          <a:bodyPr>
            <a:normAutofit fontScale="25000" lnSpcReduction="20000"/>
          </a:bodyPr>
          <a:lstStyle/>
          <a:p>
            <a:pPr indent="449580" algn="just"/>
            <a:endParaRPr lang="it-IT" sz="4400" dirty="0">
              <a:latin typeface="Times"/>
              <a:ea typeface="Times New Roman"/>
              <a:cs typeface="Times New Roman"/>
            </a:endParaRPr>
          </a:p>
          <a:p>
            <a:pPr algn="just"/>
            <a:r>
              <a:rPr lang="it-IT" sz="4400" dirty="0">
                <a:latin typeface="Times"/>
                <a:ea typeface="Times New Roman"/>
                <a:cs typeface="Times New Roman"/>
              </a:rPr>
              <a:t> </a:t>
            </a:r>
          </a:p>
          <a:p>
            <a:r>
              <a:rPr lang="it-IT" sz="5600" b="1" dirty="0">
                <a:latin typeface="Times"/>
                <a:ea typeface="Times New Roman"/>
                <a:cs typeface="Times New Roman"/>
              </a:rPr>
              <a:t>OTTENERE CIÒ CHE SI DESIDERA:</a:t>
            </a:r>
            <a:endParaRPr lang="it-IT" sz="5600" dirty="0">
              <a:latin typeface="Times"/>
              <a:ea typeface="Times New Roman"/>
              <a:cs typeface="Times New Roman"/>
            </a:endParaRPr>
          </a:p>
          <a:p>
            <a:r>
              <a:rPr lang="it-IT" sz="5600" dirty="0">
                <a:latin typeface="Times"/>
                <a:ea typeface="Times New Roman"/>
                <a:cs typeface="Times New Roman"/>
              </a:rPr>
              <a:t>____Ho descritto la situazione?				____sono consapevole/ho mantenuto l’attenzione?</a:t>
            </a:r>
          </a:p>
          <a:p>
            <a:r>
              <a:rPr lang="it-IT" sz="5600" dirty="0">
                <a:latin typeface="Times"/>
                <a:ea typeface="Times New Roman"/>
                <a:cs typeface="Times New Roman"/>
              </a:rPr>
              <a:t>____Ho espresso i miei desideri/opinioni?				____disco rotto?</a:t>
            </a:r>
          </a:p>
          <a:p>
            <a:r>
              <a:rPr lang="it-IT" sz="5600" dirty="0">
                <a:latin typeface="Times"/>
                <a:ea typeface="Times New Roman"/>
                <a:cs typeface="Times New Roman"/>
              </a:rPr>
              <a:t>____Mi sono fatto valere?						____ho ignorato?</a:t>
            </a:r>
          </a:p>
          <a:p>
            <a:r>
              <a:rPr lang="it-IT" sz="5600" dirty="0">
                <a:latin typeface="Times"/>
                <a:ea typeface="Times New Roman"/>
                <a:cs typeface="Times New Roman"/>
              </a:rPr>
              <a:t>____Ho dato dei rinforzi? 					____Sono sembrato sicuro di me?</a:t>
            </a:r>
          </a:p>
          <a:p>
            <a:pPr marL="3147060" indent="449580"/>
            <a:r>
              <a:rPr lang="it-IT" sz="5600" dirty="0">
                <a:latin typeface="Times"/>
                <a:ea typeface="Times New Roman"/>
                <a:cs typeface="Times New Roman"/>
              </a:rPr>
              <a:t>____Ho negoziato?</a:t>
            </a:r>
          </a:p>
          <a:p>
            <a:r>
              <a:rPr lang="it-IT" sz="5600" b="1" cap="all" dirty="0">
                <a:latin typeface="Times"/>
                <a:ea typeface="Times New Roman"/>
                <a:cs typeface="Times New Roman"/>
              </a:rPr>
              <a:t>Mantenere i rapporti</a:t>
            </a:r>
            <a:endParaRPr lang="it-IT" sz="5600" dirty="0">
              <a:latin typeface="Times"/>
              <a:ea typeface="Times New Roman"/>
              <a:cs typeface="Times New Roman"/>
            </a:endParaRPr>
          </a:p>
          <a:p>
            <a:r>
              <a:rPr lang="it-IT" sz="5600" dirty="0">
                <a:latin typeface="Times"/>
                <a:ea typeface="Times New Roman"/>
                <a:cs typeface="Times New Roman"/>
              </a:rPr>
              <a:t>____Sono stato gentile? 					____Mi sono dimostrato interessato?</a:t>
            </a:r>
          </a:p>
          <a:p>
            <a:r>
              <a:rPr lang="it-IT" sz="5600" dirty="0">
                <a:latin typeface="Times"/>
                <a:ea typeface="Times New Roman"/>
                <a:cs typeface="Times New Roman"/>
              </a:rPr>
              <a:t>    ____Ho evitato minacce?				____Ho riconosciuto i sentimenti e le esigenze altrui?</a:t>
            </a:r>
          </a:p>
          <a:p>
            <a:r>
              <a:rPr lang="it-IT" sz="5600" dirty="0">
                <a:latin typeface="Times"/>
                <a:ea typeface="Times New Roman"/>
                <a:cs typeface="Times New Roman"/>
              </a:rPr>
              <a:t>    ____Ho evitato attacchi?				____Sono stato avveduto e prudente?</a:t>
            </a:r>
          </a:p>
          <a:p>
            <a:pPr algn="just"/>
            <a:r>
              <a:rPr lang="it-IT" sz="5600" dirty="0">
                <a:latin typeface="Times"/>
                <a:ea typeface="Times New Roman"/>
                <a:cs typeface="Times New Roman"/>
              </a:rPr>
              <a:t>    ____Ho evitato giudizi?</a:t>
            </a:r>
          </a:p>
          <a:p>
            <a:pPr algn="just"/>
            <a:r>
              <a:rPr lang="it-IT" sz="5600" dirty="0">
                <a:latin typeface="Times"/>
                <a:ea typeface="Times New Roman"/>
                <a:cs typeface="Times New Roman"/>
              </a:rPr>
              <a:t> </a:t>
            </a:r>
          </a:p>
          <a:p>
            <a:r>
              <a:rPr lang="it-IT" sz="5600" b="1" cap="all" dirty="0">
                <a:latin typeface="Times"/>
                <a:ea typeface="Times New Roman"/>
                <a:cs typeface="Times New Roman"/>
              </a:rPr>
              <a:t>Conservare il rispetto di sé</a:t>
            </a:r>
            <a:endParaRPr lang="it-IT" sz="5600" dirty="0">
              <a:latin typeface="Times"/>
              <a:ea typeface="Times New Roman"/>
              <a:cs typeface="Times New Roman"/>
            </a:endParaRPr>
          </a:p>
          <a:p>
            <a:r>
              <a:rPr lang="it-IT" sz="5600" dirty="0">
                <a:latin typeface="Times"/>
                <a:ea typeface="Times New Roman"/>
                <a:cs typeface="Times New Roman"/>
              </a:rPr>
              <a:t>____Sono stato onesto? 					____Sono stato fedele ai miei valori?</a:t>
            </a:r>
          </a:p>
          <a:p>
            <a:r>
              <a:rPr lang="it-IT" sz="5600" dirty="0">
                <a:latin typeface="Times"/>
                <a:ea typeface="Times New Roman"/>
                <a:cs typeface="Times New Roman"/>
              </a:rPr>
              <a:t>____Ho evitato di scusarmi? 				____Sono stato sincero?</a:t>
            </a:r>
          </a:p>
          <a:p>
            <a:br>
              <a:rPr lang="it-IT" sz="5600" dirty="0">
                <a:latin typeface="Times"/>
                <a:ea typeface="Times New Roman"/>
                <a:cs typeface="Times New Roman"/>
              </a:rPr>
            </a:br>
            <a:endParaRPr lang="it-IT" sz="5600" dirty="0"/>
          </a:p>
        </p:txBody>
      </p:sp>
    </p:spTree>
    <p:extLst>
      <p:ext uri="{BB962C8B-B14F-4D97-AF65-F5344CB8AC3E}">
        <p14:creationId xmlns:p14="http://schemas.microsoft.com/office/powerpoint/2010/main" val="3366364914"/>
      </p:ext>
    </p:extLst>
  </p:cSld>
  <p:clrMapOvr>
    <a:masterClrMapping/>
  </p:clrMapOvr>
</p:sld>
</file>

<file path=ppt/slides/slide2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b="1" dirty="0">
                <a:latin typeface="Times"/>
                <a:ea typeface="Times New Roman"/>
                <a:cs typeface="Times New Roman"/>
              </a:rPr>
              <a:t>EFFICACIA INTERPERSONALE</a:t>
            </a:r>
            <a:br>
              <a:rPr lang="it-IT" dirty="0">
                <a:latin typeface="Times"/>
                <a:ea typeface="Times New Roman"/>
                <a:cs typeface="Times New Roman"/>
              </a:rPr>
            </a:br>
            <a:r>
              <a:rPr lang="it-IT" b="1" dirty="0">
                <a:latin typeface="Times"/>
                <a:ea typeface="Times New Roman"/>
                <a:cs typeface="Times New Roman"/>
              </a:rPr>
              <a:t>ESERCITAZIONI (3° foglio)</a:t>
            </a:r>
            <a:br>
              <a:rPr lang="it-IT" dirty="0">
                <a:latin typeface="Times"/>
                <a:ea typeface="Times New Roman"/>
                <a:cs typeface="Times New Roman"/>
              </a:rPr>
            </a:br>
            <a:endParaRPr lang="it-IT" dirty="0"/>
          </a:p>
        </p:txBody>
      </p:sp>
      <p:sp>
        <p:nvSpPr>
          <p:cNvPr id="3" name="Segnaposto contenuto 2"/>
          <p:cNvSpPr>
            <a:spLocks noGrp="1"/>
          </p:cNvSpPr>
          <p:nvPr>
            <p:ph idx="1"/>
          </p:nvPr>
        </p:nvSpPr>
        <p:spPr/>
        <p:txBody>
          <a:bodyPr>
            <a:normAutofit fontScale="70000" lnSpcReduction="20000"/>
          </a:bodyPr>
          <a:lstStyle/>
          <a:p>
            <a:pPr algn="ctr"/>
            <a:r>
              <a:rPr lang="it-IT" sz="3600" b="1" dirty="0">
                <a:latin typeface="Times"/>
                <a:ea typeface="Times New Roman"/>
                <a:cs typeface="Times New Roman"/>
              </a:rPr>
              <a:t>(CONTINUA....)</a:t>
            </a:r>
            <a:endParaRPr lang="it-IT" dirty="0">
              <a:effectLst/>
              <a:latin typeface="Times"/>
              <a:ea typeface="Times New Roman"/>
              <a:cs typeface="Times New Roman"/>
            </a:endParaRPr>
          </a:p>
          <a:p>
            <a:pPr algn="just"/>
            <a:r>
              <a:rPr lang="it-IT" sz="2000" dirty="0">
                <a:latin typeface="Times"/>
                <a:ea typeface="Times New Roman"/>
                <a:cs typeface="Times New Roman"/>
              </a:rPr>
              <a:t> </a:t>
            </a:r>
            <a:endParaRPr lang="it-IT" dirty="0">
              <a:effectLst/>
              <a:latin typeface="Times"/>
              <a:ea typeface="Times New Roman"/>
              <a:cs typeface="Times New Roman"/>
            </a:endParaRPr>
          </a:p>
          <a:p>
            <a:pPr algn="just"/>
            <a:r>
              <a:rPr lang="it-IT" dirty="0">
                <a:effectLst/>
                <a:latin typeface="Times"/>
                <a:ea typeface="Times New Roman"/>
                <a:cs typeface="Times New Roman"/>
              </a:rPr>
              <a:t>Indica il grado di </a:t>
            </a:r>
            <a:r>
              <a:rPr lang="it-IT" b="1" dirty="0">
                <a:effectLst/>
                <a:latin typeface="Times"/>
                <a:ea typeface="Times New Roman"/>
                <a:cs typeface="Times New Roman"/>
              </a:rPr>
              <a:t>INTENSITA’ </a:t>
            </a:r>
            <a:r>
              <a:rPr lang="it-IT" dirty="0">
                <a:effectLst/>
                <a:latin typeface="Times"/>
                <a:ea typeface="Times New Roman"/>
                <a:cs typeface="Times New Roman"/>
              </a:rPr>
              <a:t>della TUA RISPOSTA EFFETTIVA (0-6): _________</a:t>
            </a:r>
          </a:p>
          <a:p>
            <a:pPr algn="just"/>
            <a:r>
              <a:rPr lang="it-IT" dirty="0">
                <a:effectLst/>
                <a:latin typeface="Times"/>
                <a:ea typeface="Times New Roman"/>
                <a:cs typeface="Times New Roman"/>
              </a:rPr>
              <a:t>Indica il grado di </a:t>
            </a:r>
            <a:r>
              <a:rPr lang="it-IT" b="1" dirty="0">
                <a:effectLst/>
                <a:latin typeface="Times"/>
                <a:ea typeface="Times New Roman"/>
                <a:cs typeface="Times New Roman"/>
              </a:rPr>
              <a:t>INTENSITA’ </a:t>
            </a:r>
            <a:r>
              <a:rPr lang="it-IT" dirty="0">
                <a:effectLst/>
                <a:latin typeface="Times"/>
                <a:ea typeface="Times New Roman"/>
                <a:cs typeface="Times New Roman"/>
              </a:rPr>
              <a:t>CHE AVRESTI DESIDERATO METTERE IN ATTO (0-6): _________</a:t>
            </a:r>
          </a:p>
          <a:p>
            <a:pPr algn="just"/>
            <a:r>
              <a:rPr lang="it-IT" dirty="0">
                <a:effectLst/>
                <a:latin typeface="Times"/>
                <a:ea typeface="Times New Roman"/>
                <a:cs typeface="Times New Roman"/>
              </a:rPr>
              <a:t> </a:t>
            </a:r>
          </a:p>
          <a:p>
            <a:pPr algn="ctr"/>
            <a:r>
              <a:rPr lang="it-IT" sz="1600" b="1" dirty="0">
                <a:latin typeface="Times"/>
                <a:ea typeface="Times New Roman"/>
                <a:cs typeface="Times New Roman"/>
              </a:rPr>
              <a:t>ALTA INTENSITA’: CERCARE DI MODIFICARE LA SITUAZIONE</a:t>
            </a:r>
            <a:endParaRPr lang="it-IT" dirty="0">
              <a:effectLst/>
              <a:latin typeface="Times"/>
              <a:ea typeface="Times New Roman"/>
              <a:cs typeface="Times New Roman"/>
            </a:endParaRPr>
          </a:p>
          <a:p>
            <a:pPr algn="ctr"/>
            <a:r>
              <a:rPr lang="it-IT" sz="1600" b="1" dirty="0">
                <a:latin typeface="Times"/>
                <a:ea typeface="Times New Roman"/>
                <a:cs typeface="Times New Roman"/>
              </a:rPr>
              <a:t> </a:t>
            </a:r>
            <a:endParaRPr lang="it-IT" dirty="0">
              <a:effectLst/>
              <a:latin typeface="Times"/>
              <a:ea typeface="Times New Roman"/>
              <a:cs typeface="Times New Roman"/>
            </a:endParaRPr>
          </a:p>
          <a:p>
            <a:pPr algn="ctr"/>
            <a:r>
              <a:rPr lang="it-IT" sz="1600" b="1" dirty="0">
                <a:latin typeface="Times"/>
                <a:ea typeface="Times New Roman"/>
                <a:cs typeface="Times New Roman"/>
              </a:rPr>
              <a:t> </a:t>
            </a:r>
            <a:endParaRPr lang="it-IT" dirty="0">
              <a:effectLst/>
              <a:latin typeface="Times"/>
              <a:ea typeface="Times New Roman"/>
              <a:cs typeface="Times New Roman"/>
            </a:endParaRPr>
          </a:p>
          <a:p>
            <a:r>
              <a:rPr lang="it-IT" sz="1600" b="1" dirty="0">
                <a:latin typeface="Times"/>
                <a:ea typeface="Times New Roman"/>
                <a:cs typeface="Times New Roman"/>
              </a:rPr>
              <a:t>			RICHIESTA					RIFIUTO</a:t>
            </a:r>
            <a:endParaRPr lang="it-IT" dirty="0">
              <a:effectLst/>
              <a:latin typeface="Times"/>
              <a:ea typeface="Times New Roman"/>
              <a:cs typeface="Times New Roman"/>
            </a:endParaRPr>
          </a:p>
          <a:p>
            <a:r>
              <a:rPr lang="it-IT" sz="1600" dirty="0">
                <a:latin typeface="Times"/>
                <a:ea typeface="Times New Roman"/>
                <a:cs typeface="Times New Roman"/>
              </a:rPr>
              <a:t>        			Chiedere con fermezza, insistere a lungo…</a:t>
            </a:r>
            <a:r>
              <a:rPr lang="it-IT" sz="1600" b="1" dirty="0">
                <a:latin typeface="Times"/>
                <a:ea typeface="Times New Roman"/>
                <a:cs typeface="Times New Roman"/>
              </a:rPr>
              <a:t>6.........</a:t>
            </a:r>
            <a:r>
              <a:rPr lang="it-IT" sz="1600" dirty="0">
                <a:latin typeface="Times"/>
                <a:ea typeface="Times New Roman"/>
                <a:cs typeface="Times New Roman"/>
              </a:rPr>
              <a:t>…Rifiutare con fermezza, non cedere</a:t>
            </a:r>
            <a:endParaRPr lang="it-IT" dirty="0">
              <a:effectLst/>
              <a:latin typeface="Times"/>
              <a:ea typeface="Times New Roman"/>
              <a:cs typeface="Times New Roman"/>
            </a:endParaRPr>
          </a:p>
          <a:p>
            <a:pPr indent="449580" algn="ctr"/>
            <a:r>
              <a:rPr lang="it-IT" sz="1600" dirty="0">
                <a:latin typeface="Times"/>
                <a:ea typeface="Times New Roman"/>
                <a:cs typeface="Times New Roman"/>
              </a:rPr>
              <a:t>Chiedere con fermezza, insistere…… ….....</a:t>
            </a:r>
            <a:r>
              <a:rPr lang="it-IT" sz="1600" b="1" dirty="0">
                <a:latin typeface="Times"/>
                <a:ea typeface="Times New Roman"/>
                <a:cs typeface="Times New Roman"/>
              </a:rPr>
              <a:t>5</a:t>
            </a:r>
            <a:r>
              <a:rPr lang="it-IT" sz="1600" dirty="0">
                <a:latin typeface="Times"/>
                <a:ea typeface="Times New Roman"/>
                <a:cs typeface="Times New Roman"/>
              </a:rPr>
              <a:t>...........Rifiutare con fermezza, trattenersi dal cedere</a:t>
            </a:r>
            <a:endParaRPr lang="it-IT" dirty="0">
              <a:effectLst/>
              <a:latin typeface="Times"/>
              <a:ea typeface="Times New Roman"/>
              <a:cs typeface="Times New Roman"/>
            </a:endParaRPr>
          </a:p>
          <a:p>
            <a:pPr algn="ctr"/>
            <a:r>
              <a:rPr lang="it-IT" sz="1600" dirty="0">
                <a:latin typeface="Times"/>
                <a:ea typeface="Times New Roman"/>
                <a:cs typeface="Times New Roman"/>
              </a:rPr>
              <a:t>                    Chiedere con fermezza ………………................</a:t>
            </a:r>
            <a:r>
              <a:rPr lang="it-IT" sz="1600" b="1" dirty="0">
                <a:latin typeface="Times"/>
                <a:ea typeface="Times New Roman"/>
                <a:cs typeface="Times New Roman"/>
              </a:rPr>
              <a:t>4</a:t>
            </a:r>
            <a:r>
              <a:rPr lang="it-IT" sz="1600" dirty="0">
                <a:latin typeface="Times"/>
                <a:ea typeface="Times New Roman"/>
                <a:cs typeface="Times New Roman"/>
              </a:rPr>
              <a:t>…............Rifiutare con fermezza, ma con dei ripensamenti</a:t>
            </a:r>
            <a:endParaRPr lang="it-IT" dirty="0">
              <a:effectLst/>
              <a:latin typeface="Times"/>
              <a:ea typeface="Times New Roman"/>
              <a:cs typeface="Times New Roman"/>
            </a:endParaRPr>
          </a:p>
          <a:p>
            <a:pPr marL="899160"/>
            <a:r>
              <a:rPr lang="it-IT" sz="1600" dirty="0">
                <a:latin typeface="Times"/>
                <a:ea typeface="Times New Roman"/>
                <a:cs typeface="Times New Roman"/>
              </a:rPr>
              <a:t>        	 Chiedere con esitazione………………….</a:t>
            </a:r>
            <a:r>
              <a:rPr lang="it-IT" sz="1600" b="1" dirty="0">
                <a:latin typeface="Times"/>
                <a:ea typeface="Times New Roman"/>
                <a:cs typeface="Times New Roman"/>
              </a:rPr>
              <a:t>3..............</a:t>
            </a:r>
            <a:r>
              <a:rPr lang="it-IT" sz="1600" dirty="0">
                <a:latin typeface="Times"/>
                <a:ea typeface="Times New Roman"/>
                <a:cs typeface="Times New Roman"/>
              </a:rPr>
              <a:t>…Esprimere riluttanza</a:t>
            </a:r>
            <a:endParaRPr lang="it-IT" dirty="0">
              <a:effectLst/>
              <a:latin typeface="Times"/>
              <a:ea typeface="Times New Roman"/>
              <a:cs typeface="Times New Roman"/>
            </a:endParaRPr>
          </a:p>
          <a:p>
            <a:pPr algn="ctr"/>
            <a:r>
              <a:rPr lang="it-IT" sz="1600" dirty="0">
                <a:latin typeface="Times"/>
                <a:ea typeface="Times New Roman"/>
                <a:cs typeface="Times New Roman"/>
              </a:rPr>
              <a:t> Accennare apertamente……………....................…….</a:t>
            </a:r>
            <a:r>
              <a:rPr lang="it-IT" sz="1600" b="1" dirty="0">
                <a:latin typeface="Times"/>
                <a:ea typeface="Times New Roman"/>
                <a:cs typeface="Times New Roman"/>
              </a:rPr>
              <a:t>2</a:t>
            </a:r>
            <a:r>
              <a:rPr lang="it-IT" sz="1600" dirty="0">
                <a:latin typeface="Times"/>
                <a:ea typeface="Times New Roman"/>
                <a:cs typeface="Times New Roman"/>
              </a:rPr>
              <a:t>…..........Esprimere riluttanza, ma rispondere di “sì”</a:t>
            </a:r>
            <a:endParaRPr lang="it-IT" dirty="0">
              <a:effectLst/>
              <a:latin typeface="Times"/>
              <a:ea typeface="Times New Roman"/>
              <a:cs typeface="Times New Roman"/>
            </a:endParaRPr>
          </a:p>
          <a:p>
            <a:r>
              <a:rPr lang="it-IT" sz="1600" dirty="0">
                <a:latin typeface="Times"/>
                <a:ea typeface="Times New Roman"/>
                <a:cs typeface="Times New Roman"/>
              </a:rPr>
              <a:t>      		Accennare indirettamente ………………................… </a:t>
            </a:r>
            <a:r>
              <a:rPr lang="it-IT" sz="1600" b="1" dirty="0">
                <a:latin typeface="Times"/>
                <a:ea typeface="Times New Roman"/>
                <a:cs typeface="Times New Roman"/>
              </a:rPr>
              <a:t>1</a:t>
            </a:r>
            <a:r>
              <a:rPr lang="it-IT" sz="1600" dirty="0">
                <a:latin typeface="Times"/>
                <a:ea typeface="Times New Roman"/>
                <a:cs typeface="Times New Roman"/>
              </a:rPr>
              <a:t>…..........Esitare un poco rispondendo di “sì”</a:t>
            </a:r>
            <a:endParaRPr lang="it-IT" dirty="0">
              <a:effectLst/>
              <a:latin typeface="Times"/>
              <a:ea typeface="Times New Roman"/>
              <a:cs typeface="Times New Roman"/>
            </a:endParaRPr>
          </a:p>
          <a:p>
            <a:pPr algn="ctr"/>
            <a:r>
              <a:rPr lang="it-IT" sz="1600" dirty="0">
                <a:latin typeface="Times"/>
                <a:ea typeface="Times New Roman"/>
                <a:cs typeface="Times New Roman"/>
              </a:rPr>
              <a:t>Non chiedere e non accennare………………...........     .....</a:t>
            </a:r>
            <a:r>
              <a:rPr lang="it-IT" sz="1600" b="1" dirty="0">
                <a:latin typeface="Times"/>
                <a:ea typeface="Times New Roman"/>
                <a:cs typeface="Times New Roman"/>
              </a:rPr>
              <a:t>0</a:t>
            </a:r>
            <a:r>
              <a:rPr lang="it-IT" sz="1600" dirty="0">
                <a:latin typeface="Times"/>
                <a:ea typeface="Times New Roman"/>
                <a:cs typeface="Times New Roman"/>
              </a:rPr>
              <a:t>................Fare ciò che gli altri desiderano senza che lo</a:t>
            </a:r>
            <a:endParaRPr lang="it-IT" dirty="0">
              <a:effectLst/>
              <a:latin typeface="Times"/>
              <a:ea typeface="Times New Roman"/>
              <a:cs typeface="Times New Roman"/>
            </a:endParaRPr>
          </a:p>
          <a:p>
            <a:pPr algn="ctr"/>
            <a:r>
              <a:rPr lang="it-IT" sz="1600" dirty="0">
                <a:latin typeface="Times"/>
                <a:ea typeface="Times New Roman"/>
                <a:cs typeface="Times New Roman"/>
              </a:rPr>
              <a:t>                                             		abbia richiesto nessuno</a:t>
            </a:r>
            <a:endParaRPr lang="it-IT" dirty="0">
              <a:effectLst/>
              <a:latin typeface="Times"/>
              <a:ea typeface="Times New Roman"/>
              <a:cs typeface="Times New Roman"/>
            </a:endParaRPr>
          </a:p>
          <a:p>
            <a:pPr algn="ctr"/>
            <a:r>
              <a:rPr lang="it-IT" sz="1600" dirty="0">
                <a:latin typeface="Times"/>
                <a:ea typeface="Times New Roman"/>
                <a:cs typeface="Times New Roman"/>
              </a:rPr>
              <a:t> </a:t>
            </a:r>
            <a:endParaRPr lang="it-IT" dirty="0">
              <a:effectLst/>
              <a:latin typeface="Times"/>
              <a:ea typeface="Times New Roman"/>
              <a:cs typeface="Times New Roman"/>
            </a:endParaRPr>
          </a:p>
          <a:p>
            <a:pPr algn="ctr"/>
            <a:r>
              <a:rPr lang="it-IT" sz="1600" b="1" dirty="0">
                <a:latin typeface="Times"/>
                <a:ea typeface="Times New Roman"/>
                <a:cs typeface="Times New Roman"/>
              </a:rPr>
              <a:t>BASSA INTENSITA’ : ACCETTARE LA SITUAZIONE COSI’ COME E’ </a:t>
            </a:r>
            <a:endParaRPr lang="it-IT" dirty="0">
              <a:effectLst/>
              <a:latin typeface="Times"/>
              <a:ea typeface="Times New Roman"/>
              <a:cs typeface="Times New Roman"/>
            </a:endParaRPr>
          </a:p>
          <a:p>
            <a:pPr algn="ctr"/>
            <a:r>
              <a:rPr lang="it-IT" sz="1600" b="1" dirty="0">
                <a:latin typeface="Times"/>
                <a:ea typeface="Times New Roman"/>
                <a:cs typeface="Times New Roman"/>
              </a:rPr>
              <a:t> </a:t>
            </a:r>
            <a:endParaRPr lang="it-IT" dirty="0">
              <a:effectLst/>
              <a:latin typeface="Times"/>
              <a:ea typeface="Times New Roman"/>
              <a:cs typeface="Times New Roman"/>
            </a:endParaRPr>
          </a:p>
          <a:p>
            <a:endParaRPr lang="it-IT" dirty="0"/>
          </a:p>
        </p:txBody>
      </p:sp>
    </p:spTree>
    <p:extLst>
      <p:ext uri="{BB962C8B-B14F-4D97-AF65-F5344CB8AC3E}">
        <p14:creationId xmlns:p14="http://schemas.microsoft.com/office/powerpoint/2010/main" val="3371072221"/>
      </p:ext>
    </p:extLst>
  </p:cSld>
  <p:clrMapOvr>
    <a:masterClrMapping/>
  </p:clrMapOvr>
</p:sld>
</file>

<file path=ppt/slides/slide2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55000" lnSpcReduction="20000"/>
          </a:bodyPr>
          <a:lstStyle/>
          <a:p>
            <a:pPr algn="just"/>
            <a:r>
              <a:rPr lang="it-IT" b="1" dirty="0">
                <a:latin typeface="Times"/>
                <a:ea typeface="Times New Roman"/>
                <a:cs typeface="Times New Roman"/>
              </a:rPr>
              <a:t>FATTORI che RIDUCONO la mia EFFICACIA</a:t>
            </a:r>
            <a:r>
              <a:rPr lang="it-IT" dirty="0">
                <a:latin typeface="Times"/>
                <a:ea typeface="Times New Roman"/>
                <a:cs typeface="Times New Roman"/>
              </a:rPr>
              <a:t> (indicali e descrivili):</a:t>
            </a:r>
          </a:p>
          <a:p>
            <a:pPr algn="just"/>
            <a:r>
              <a:rPr lang="it-IT" dirty="0">
                <a:latin typeface="Times"/>
                <a:ea typeface="Times New Roman"/>
                <a:cs typeface="Times New Roman"/>
              </a:rPr>
              <a:t> </a:t>
            </a:r>
          </a:p>
          <a:p>
            <a:pPr algn="just"/>
            <a:r>
              <a:rPr lang="it-IT" dirty="0">
                <a:latin typeface="Times"/>
                <a:ea typeface="Times New Roman"/>
                <a:cs typeface="Times New Roman"/>
              </a:rPr>
              <a:t>____MANCANZA di ABILITA’:</a:t>
            </a:r>
          </a:p>
          <a:p>
            <a:pPr algn="just"/>
            <a:r>
              <a:rPr lang="it-IT" dirty="0">
                <a:latin typeface="Times"/>
                <a:ea typeface="Times New Roman"/>
                <a:cs typeface="Times New Roman"/>
              </a:rPr>
              <a:t> </a:t>
            </a:r>
          </a:p>
          <a:p>
            <a:pPr algn="just"/>
            <a:r>
              <a:rPr lang="it-IT" dirty="0">
                <a:latin typeface="Times"/>
                <a:ea typeface="Times New Roman"/>
                <a:cs typeface="Times New Roman"/>
              </a:rPr>
              <a:t> </a:t>
            </a:r>
          </a:p>
          <a:p>
            <a:pPr algn="just"/>
            <a:r>
              <a:rPr lang="it-IT" dirty="0">
                <a:latin typeface="Times"/>
                <a:ea typeface="Times New Roman"/>
                <a:cs typeface="Times New Roman"/>
              </a:rPr>
              <a:t>____PREOCCUPAZIONI:</a:t>
            </a:r>
          </a:p>
          <a:p>
            <a:pPr algn="just"/>
            <a:r>
              <a:rPr lang="it-IT" dirty="0">
                <a:latin typeface="Times"/>
                <a:ea typeface="Times New Roman"/>
                <a:cs typeface="Times New Roman"/>
              </a:rPr>
              <a:t> </a:t>
            </a:r>
          </a:p>
          <a:p>
            <a:pPr algn="just"/>
            <a:r>
              <a:rPr lang="it-IT" dirty="0">
                <a:latin typeface="Times"/>
                <a:ea typeface="Times New Roman"/>
                <a:cs typeface="Times New Roman"/>
              </a:rPr>
              <a:t> </a:t>
            </a:r>
          </a:p>
          <a:p>
            <a:pPr algn="just"/>
            <a:r>
              <a:rPr lang="it-IT" dirty="0">
                <a:latin typeface="Times"/>
                <a:ea typeface="Times New Roman"/>
                <a:cs typeface="Times New Roman"/>
              </a:rPr>
              <a:t>____EMOZIONI INTERFERENTI:</a:t>
            </a:r>
          </a:p>
          <a:p>
            <a:r>
              <a:rPr lang="it-IT" sz="3600" dirty="0">
                <a:latin typeface="Times"/>
                <a:ea typeface="Times New Roman"/>
                <a:cs typeface="Times New Roman"/>
              </a:rPr>
              <a:t> </a:t>
            </a:r>
            <a:endParaRPr lang="it-IT" dirty="0">
              <a:latin typeface="Times"/>
              <a:ea typeface="Times New Roman"/>
              <a:cs typeface="Times New Roman"/>
            </a:endParaRPr>
          </a:p>
          <a:p>
            <a:r>
              <a:rPr lang="it-IT" sz="3600" b="1" dirty="0">
                <a:latin typeface="Times"/>
                <a:ea typeface="Times New Roman"/>
                <a:cs typeface="Times New Roman"/>
              </a:rPr>
              <a:t>___</a:t>
            </a:r>
            <a:r>
              <a:rPr lang="it-IT" dirty="0">
                <a:latin typeface="Times"/>
                <a:ea typeface="Times New Roman"/>
                <a:cs typeface="Times New Roman"/>
              </a:rPr>
              <a:t>INDECISIONI:</a:t>
            </a:r>
          </a:p>
          <a:p>
            <a:r>
              <a:rPr lang="it-IT" dirty="0">
                <a:latin typeface="Times"/>
                <a:ea typeface="Times New Roman"/>
                <a:cs typeface="Times New Roman"/>
              </a:rPr>
              <a:t> </a:t>
            </a:r>
          </a:p>
          <a:p>
            <a:r>
              <a:rPr lang="it-IT" dirty="0">
                <a:latin typeface="Times"/>
                <a:ea typeface="Times New Roman"/>
                <a:cs typeface="Times New Roman"/>
              </a:rPr>
              <a:t> </a:t>
            </a:r>
          </a:p>
          <a:p>
            <a:r>
              <a:rPr lang="it-IT" dirty="0">
                <a:latin typeface="Times"/>
                <a:ea typeface="Times New Roman"/>
                <a:cs typeface="Times New Roman"/>
              </a:rPr>
              <a:t>___FATTORI AMBIENTALI:</a:t>
            </a:r>
          </a:p>
          <a:p>
            <a:r>
              <a:rPr lang="it-IT" dirty="0">
                <a:latin typeface="Times"/>
                <a:ea typeface="Times New Roman"/>
                <a:cs typeface="Times New Roman"/>
              </a:rPr>
              <a:t> </a:t>
            </a:r>
          </a:p>
          <a:p>
            <a:endParaRPr lang="it-IT" dirty="0"/>
          </a:p>
        </p:txBody>
      </p:sp>
    </p:spTree>
    <p:extLst>
      <p:ext uri="{BB962C8B-B14F-4D97-AF65-F5344CB8AC3E}">
        <p14:creationId xmlns:p14="http://schemas.microsoft.com/office/powerpoint/2010/main" val="407175336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Stile di attaccamento. </a:t>
            </a:r>
          </a:p>
        </p:txBody>
      </p:sp>
      <p:sp>
        <p:nvSpPr>
          <p:cNvPr id="3" name="Segnaposto contenuto 2"/>
          <p:cNvSpPr>
            <a:spLocks noGrp="1"/>
          </p:cNvSpPr>
          <p:nvPr>
            <p:ph idx="1"/>
          </p:nvPr>
        </p:nvSpPr>
        <p:spPr/>
        <p:txBody>
          <a:bodyPr>
            <a:normAutofit/>
          </a:bodyPr>
          <a:lstStyle/>
          <a:p>
            <a:pPr hangingPunct="0"/>
            <a:r>
              <a:rPr lang="it-IT" dirty="0"/>
              <a:t>Gli individui con una considerazione di sé e degli altri vacillante, mostrano uno stile di attaccamento disorganizzato. “L’attaccamento disorganizzato si sviluppa da ripetute esperienze in cui il </a:t>
            </a:r>
            <a:r>
              <a:rPr lang="it-IT" dirty="0" err="1"/>
              <a:t>caregiver</a:t>
            </a:r>
            <a:r>
              <a:rPr lang="it-IT" dirty="0"/>
              <a:t> terrorizza il bambino o mostra sentimenti di terrore” (</a:t>
            </a:r>
            <a:r>
              <a:rPr lang="it-IT" dirty="0" err="1"/>
              <a:t>Siegel</a:t>
            </a:r>
            <a:r>
              <a:rPr lang="it-IT" dirty="0"/>
              <a:t>, 1999, p.117). </a:t>
            </a:r>
          </a:p>
        </p:txBody>
      </p:sp>
    </p:spTree>
    <p:extLst>
      <p:ext uri="{BB962C8B-B14F-4D97-AF65-F5344CB8AC3E}">
        <p14:creationId xmlns:p14="http://schemas.microsoft.com/office/powerpoint/2010/main" val="1161944578"/>
      </p:ext>
    </p:extLst>
  </p:cSld>
  <p:clrMapOvr>
    <a:masterClrMapping/>
  </p:clrMapOvr>
</p:sld>
</file>

<file path=ppt/slides/slide2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graphicFrame>
        <p:nvGraphicFramePr>
          <p:cNvPr id="4" name="Segnaposto contenuto 3"/>
          <p:cNvGraphicFramePr>
            <a:graphicFrameLocks noGrp="1"/>
          </p:cNvGraphicFramePr>
          <p:nvPr>
            <p:ph idx="1"/>
          </p:nvPr>
        </p:nvGraphicFramePr>
        <p:xfrm>
          <a:off x="2783632" y="2060848"/>
          <a:ext cx="6684912" cy="4032452"/>
        </p:xfrm>
        <a:graphic>
          <a:graphicData uri="http://schemas.openxmlformats.org/drawingml/2006/table">
            <a:tbl>
              <a:tblPr/>
              <a:tblGrid>
                <a:gridCol w="920382">
                  <a:extLst>
                    <a:ext uri="{9D8B030D-6E8A-4147-A177-3AD203B41FA5}">
                      <a16:colId xmlns:a16="http://schemas.microsoft.com/office/drawing/2014/main" val="20000"/>
                    </a:ext>
                  </a:extLst>
                </a:gridCol>
                <a:gridCol w="1980565">
                  <a:extLst>
                    <a:ext uri="{9D8B030D-6E8A-4147-A177-3AD203B41FA5}">
                      <a16:colId xmlns:a16="http://schemas.microsoft.com/office/drawing/2014/main" val="20001"/>
                    </a:ext>
                  </a:extLst>
                </a:gridCol>
                <a:gridCol w="810260">
                  <a:extLst>
                    <a:ext uri="{9D8B030D-6E8A-4147-A177-3AD203B41FA5}">
                      <a16:colId xmlns:a16="http://schemas.microsoft.com/office/drawing/2014/main" val="20002"/>
                    </a:ext>
                  </a:extLst>
                </a:gridCol>
                <a:gridCol w="2524125">
                  <a:extLst>
                    <a:ext uri="{9D8B030D-6E8A-4147-A177-3AD203B41FA5}">
                      <a16:colId xmlns:a16="http://schemas.microsoft.com/office/drawing/2014/main" val="20003"/>
                    </a:ext>
                  </a:extLst>
                </a:gridCol>
                <a:gridCol w="449580">
                  <a:extLst>
                    <a:ext uri="{9D8B030D-6E8A-4147-A177-3AD203B41FA5}">
                      <a16:colId xmlns:a16="http://schemas.microsoft.com/office/drawing/2014/main" val="20004"/>
                    </a:ext>
                  </a:extLst>
                </a:gridCol>
              </a:tblGrid>
              <a:tr h="283144">
                <a:tc>
                  <a:txBody>
                    <a:bodyPr/>
                    <a:lstStyle/>
                    <a:p>
                      <a:pPr algn="just">
                        <a:spcAft>
                          <a:spcPts val="0"/>
                        </a:spcAft>
                      </a:pPr>
                      <a:r>
                        <a:rPr lang="it-IT" sz="1000">
                          <a:effectLst/>
                          <a:latin typeface="Times"/>
                          <a:ea typeface="Times New Roman"/>
                          <a:cs typeface="Times New Roman"/>
                        </a:rPr>
                        <a:t> </a:t>
                      </a:r>
                      <a:endParaRPr lang="it-IT" sz="1200">
                        <a:effectLst/>
                        <a:latin typeface="Times"/>
                        <a:ea typeface="Times New Roman"/>
                        <a:cs typeface="Times New Roman"/>
                      </a:endParaRPr>
                    </a:p>
                  </a:txBody>
                  <a:tcPr marL="44450" marR="44450"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tcPr>
                </a:tc>
                <a:tc>
                  <a:txBody>
                    <a:bodyPr/>
                    <a:lstStyle/>
                    <a:p>
                      <a:pPr algn="ctr">
                        <a:spcAft>
                          <a:spcPts val="0"/>
                        </a:spcAft>
                      </a:pPr>
                      <a:r>
                        <a:rPr lang="it-IT" sz="1000" b="1">
                          <a:effectLst/>
                          <a:latin typeface="Times"/>
                          <a:ea typeface="Times New Roman"/>
                          <a:cs typeface="Times New Roman"/>
                        </a:rPr>
                        <a:t>CHIEDERE</a:t>
                      </a:r>
                      <a:endParaRPr lang="it-IT" sz="1200">
                        <a:effectLst/>
                        <a:latin typeface="Times"/>
                        <a:ea typeface="Times New Roman"/>
                        <a:cs typeface="Times New Roman"/>
                      </a:endParaRPr>
                    </a:p>
                  </a:txBody>
                  <a:tcPr marL="44450" marR="44450"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algn="just">
                        <a:spcAft>
                          <a:spcPts val="0"/>
                        </a:spcAft>
                      </a:pPr>
                      <a:r>
                        <a:rPr lang="it-IT" sz="1000">
                          <a:effectLst/>
                          <a:latin typeface="Times"/>
                          <a:ea typeface="Times New Roman"/>
                          <a:cs typeface="Times New Roman"/>
                        </a:rPr>
                        <a:t> </a:t>
                      </a:r>
                      <a:endParaRPr lang="it-IT" sz="1200">
                        <a:effectLst/>
                        <a:latin typeface="Times"/>
                        <a:ea typeface="Times New Roman"/>
                        <a:cs typeface="Times New Roman"/>
                      </a:endParaRPr>
                    </a:p>
                  </a:txBody>
                  <a:tcPr marL="44450" marR="44450"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algn="ctr">
                        <a:spcAft>
                          <a:spcPts val="0"/>
                        </a:spcAft>
                      </a:pPr>
                      <a:r>
                        <a:rPr lang="it-IT" sz="1000" b="1">
                          <a:effectLst/>
                          <a:latin typeface="Times"/>
                          <a:ea typeface="Times New Roman"/>
                          <a:cs typeface="Times New Roman"/>
                        </a:rPr>
                        <a:t>RIFIUTARE</a:t>
                      </a:r>
                      <a:endParaRPr lang="it-IT" sz="1200">
                        <a:effectLst/>
                        <a:latin typeface="Times"/>
                        <a:ea typeface="Times New Roman"/>
                        <a:cs typeface="Times New Roman"/>
                      </a:endParaRPr>
                    </a:p>
                  </a:txBody>
                  <a:tcPr marL="44450" marR="44450"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algn="just">
                        <a:spcAft>
                          <a:spcPts val="0"/>
                        </a:spcAft>
                      </a:pPr>
                      <a:r>
                        <a:rPr lang="it-IT" sz="1000">
                          <a:effectLst/>
                          <a:latin typeface="Times"/>
                          <a:ea typeface="Times New Roman"/>
                          <a:cs typeface="Times New Roman"/>
                        </a:rPr>
                        <a:t> </a:t>
                      </a:r>
                      <a:endParaRPr lang="it-IT" sz="1200">
                        <a:effectLst/>
                        <a:latin typeface="Times"/>
                        <a:ea typeface="Times New Roman"/>
                        <a:cs typeface="Times New Roman"/>
                      </a:endParaRPr>
                    </a:p>
                  </a:txBody>
                  <a:tcPr marL="44450" marR="44450"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10000"/>
                  </a:ext>
                </a:extLst>
              </a:tr>
              <a:tr h="566289">
                <a:tc>
                  <a:txBody>
                    <a:bodyPr/>
                    <a:lstStyle/>
                    <a:p>
                      <a:pPr algn="just">
                        <a:spcAft>
                          <a:spcPts val="0"/>
                        </a:spcAft>
                      </a:pPr>
                      <a:r>
                        <a:rPr lang="it-IT" sz="1000">
                          <a:effectLst/>
                          <a:latin typeface="Times"/>
                          <a:ea typeface="Times New Roman"/>
                          <a:cs typeface="Times New Roman"/>
                        </a:rPr>
                        <a:t> </a:t>
                      </a:r>
                      <a:endParaRPr lang="it-IT" sz="1200">
                        <a:effectLst/>
                        <a:latin typeface="Times"/>
                        <a:ea typeface="Times New Roman"/>
                        <a:cs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a:spcAft>
                          <a:spcPts val="0"/>
                        </a:spcAft>
                      </a:pPr>
                      <a:r>
                        <a:rPr lang="it-IT" sz="1000">
                          <a:effectLst/>
                          <a:latin typeface="Times"/>
                          <a:ea typeface="Times New Roman"/>
                          <a:cs typeface="Times New Roman"/>
                        </a:rPr>
                        <a:t>(Se sono più numerosi i SI dei NO, allora CHIEDI)</a:t>
                      </a:r>
                      <a:endParaRPr lang="it-IT" sz="1200">
                        <a:effectLst/>
                        <a:latin typeface="Times"/>
                        <a:ea typeface="Times New Roman"/>
                        <a:cs typeface="Times New Roman"/>
                      </a:endParaRPr>
                    </a:p>
                  </a:txBody>
                  <a:tcPr marL="44450" marR="44450" marT="0" marB="0">
                    <a:lnL w="12700" cap="flat" cmpd="sng" algn="ctr">
                      <a:solidFill>
                        <a:srgbClr val="000000"/>
                      </a:solidFill>
                      <a:prstDash val="solid"/>
                      <a:round/>
                      <a:headEnd type="none" w="med" len="med"/>
                      <a:tailEnd type="none" w="med" len="med"/>
                    </a:lnL>
                    <a:lnR>
                      <a:noFill/>
                    </a:lnR>
                    <a:lnT>
                      <a:noFill/>
                    </a:lnT>
                    <a:lnB>
                      <a:noFill/>
                    </a:lnB>
                  </a:tcPr>
                </a:tc>
                <a:tc>
                  <a:txBody>
                    <a:bodyPr/>
                    <a:lstStyle/>
                    <a:p>
                      <a:pPr>
                        <a:spcAft>
                          <a:spcPts val="0"/>
                        </a:spcAft>
                      </a:pPr>
                      <a:r>
                        <a:rPr lang="it-IT" sz="1000" b="1">
                          <a:effectLst/>
                          <a:latin typeface="Times"/>
                          <a:ea typeface="Times New Roman"/>
                          <a:cs typeface="Times New Roman"/>
                        </a:rPr>
                        <a:t> </a:t>
                      </a:r>
                      <a:endParaRPr lang="it-IT" sz="1200">
                        <a:effectLst/>
                        <a:latin typeface="Times"/>
                        <a:ea typeface="Times New Roman"/>
                        <a:cs typeface="Times New Roman"/>
                      </a:endParaRPr>
                    </a:p>
                  </a:txBody>
                  <a:tcPr marL="44450" marR="44450" marT="0" marB="0">
                    <a:lnL>
                      <a:noFill/>
                    </a:lnL>
                    <a:lnR>
                      <a:noFill/>
                    </a:lnR>
                    <a:lnT>
                      <a:noFill/>
                    </a:lnT>
                    <a:lnB>
                      <a:noFill/>
                    </a:lnB>
                  </a:tcPr>
                </a:tc>
                <a:tc>
                  <a:txBody>
                    <a:bodyPr/>
                    <a:lstStyle/>
                    <a:p>
                      <a:pPr algn="ctr">
                        <a:spcAft>
                          <a:spcPts val="0"/>
                        </a:spcAft>
                      </a:pPr>
                      <a:r>
                        <a:rPr lang="it-IT" sz="1000">
                          <a:effectLst/>
                          <a:latin typeface="Times"/>
                          <a:ea typeface="Times New Roman"/>
                          <a:cs typeface="Times New Roman"/>
                        </a:rPr>
                        <a:t>(Se sono più numerosi i NO dei SI, allora RIFIUTA)</a:t>
                      </a:r>
                      <a:endParaRPr lang="it-IT" sz="1200">
                        <a:effectLst/>
                        <a:latin typeface="Times"/>
                        <a:ea typeface="Times New Roman"/>
                        <a:cs typeface="Times New Roman"/>
                      </a:endParaRPr>
                    </a:p>
                  </a:txBody>
                  <a:tcPr marL="44450" marR="44450" marT="0" marB="0">
                    <a:lnL>
                      <a:noFill/>
                    </a:lnL>
                    <a:lnR>
                      <a:noFill/>
                    </a:lnR>
                    <a:lnT>
                      <a:noFill/>
                    </a:lnT>
                    <a:lnB>
                      <a:noFill/>
                    </a:lnB>
                  </a:tcPr>
                </a:tc>
                <a:tc>
                  <a:txBody>
                    <a:bodyPr/>
                    <a:lstStyle/>
                    <a:p>
                      <a:pPr algn="just">
                        <a:spcAft>
                          <a:spcPts val="0"/>
                        </a:spcAft>
                      </a:pPr>
                      <a:r>
                        <a:rPr lang="it-IT" sz="1000">
                          <a:effectLst/>
                          <a:latin typeface="Times"/>
                          <a:ea typeface="Times New Roman"/>
                          <a:cs typeface="Times New Roman"/>
                        </a:rPr>
                        <a:t> </a:t>
                      </a:r>
                      <a:endParaRPr lang="it-IT" sz="1200">
                        <a:effectLst/>
                        <a:latin typeface="Times"/>
                        <a:ea typeface="Times New Roman"/>
                        <a:cs typeface="Times New Roman"/>
                      </a:endParaRPr>
                    </a:p>
                  </a:txBody>
                  <a:tcPr marL="44450" marR="44450" marT="0" marB="0">
                    <a:lnL>
                      <a:noFill/>
                    </a:lnL>
                    <a:lnR w="1270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0001"/>
                  </a:ext>
                </a:extLst>
              </a:tr>
              <a:tr h="283144">
                <a:tc>
                  <a:txBody>
                    <a:bodyPr/>
                    <a:lstStyle/>
                    <a:p>
                      <a:pPr algn="just">
                        <a:spcAft>
                          <a:spcPts val="0"/>
                        </a:spcAft>
                      </a:pPr>
                      <a:r>
                        <a:rPr lang="it-IT" sz="1000">
                          <a:effectLst/>
                          <a:latin typeface="Times"/>
                          <a:ea typeface="Times New Roman"/>
                          <a:cs typeface="Times New Roman"/>
                        </a:rPr>
                        <a:t> </a:t>
                      </a:r>
                      <a:endParaRPr lang="it-IT" sz="1200">
                        <a:effectLst/>
                        <a:latin typeface="Times"/>
                        <a:ea typeface="Times New Roman"/>
                        <a:cs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just">
                        <a:spcAft>
                          <a:spcPts val="0"/>
                        </a:spcAft>
                      </a:pPr>
                      <a:r>
                        <a:rPr lang="it-IT" sz="1000">
                          <a:effectLst/>
                          <a:latin typeface="Times"/>
                          <a:ea typeface="Times New Roman"/>
                          <a:cs typeface="Times New Roman"/>
                        </a:rPr>
                        <a:t> </a:t>
                      </a:r>
                      <a:endParaRPr lang="it-IT" sz="1200">
                        <a:effectLst/>
                        <a:latin typeface="Times"/>
                        <a:ea typeface="Times New Roman"/>
                        <a:cs typeface="Times New Roman"/>
                      </a:endParaRPr>
                    </a:p>
                  </a:txBody>
                  <a:tcPr marL="44450" marR="44450" marT="0" marB="0">
                    <a:lnL w="12700" cap="flat" cmpd="sng" algn="ctr">
                      <a:solidFill>
                        <a:srgbClr val="000000"/>
                      </a:solidFill>
                      <a:prstDash val="solid"/>
                      <a:round/>
                      <a:headEnd type="none" w="med" len="med"/>
                      <a:tailEnd type="none" w="med" len="med"/>
                    </a:lnL>
                    <a:lnR>
                      <a:noFill/>
                    </a:lnR>
                    <a:lnT>
                      <a:noFill/>
                    </a:lnT>
                    <a:lnB>
                      <a:noFill/>
                    </a:lnB>
                  </a:tcPr>
                </a:tc>
                <a:tc>
                  <a:txBody>
                    <a:bodyPr/>
                    <a:lstStyle/>
                    <a:p>
                      <a:pPr algn="just">
                        <a:spcAft>
                          <a:spcPts val="0"/>
                        </a:spcAft>
                      </a:pPr>
                      <a:r>
                        <a:rPr lang="it-IT" sz="1000" b="1">
                          <a:effectLst/>
                          <a:latin typeface="Times"/>
                          <a:ea typeface="Times New Roman"/>
                          <a:cs typeface="Times New Roman"/>
                        </a:rPr>
                        <a:t> </a:t>
                      </a:r>
                      <a:endParaRPr lang="it-IT" sz="1200">
                        <a:effectLst/>
                        <a:latin typeface="Times"/>
                        <a:ea typeface="Times New Roman"/>
                        <a:cs typeface="Times New Roman"/>
                      </a:endParaRPr>
                    </a:p>
                  </a:txBody>
                  <a:tcPr marL="44450" marR="44450" marT="0" marB="0">
                    <a:lnL>
                      <a:noFill/>
                    </a:lnL>
                    <a:lnR>
                      <a:noFill/>
                    </a:lnR>
                    <a:lnT>
                      <a:noFill/>
                    </a:lnT>
                    <a:lnB>
                      <a:noFill/>
                    </a:lnB>
                  </a:tcPr>
                </a:tc>
                <a:tc>
                  <a:txBody>
                    <a:bodyPr/>
                    <a:lstStyle/>
                    <a:p>
                      <a:pPr algn="just">
                        <a:spcAft>
                          <a:spcPts val="0"/>
                        </a:spcAft>
                      </a:pPr>
                      <a:r>
                        <a:rPr lang="it-IT" sz="1000">
                          <a:effectLst/>
                          <a:latin typeface="Times"/>
                          <a:ea typeface="Times New Roman"/>
                          <a:cs typeface="Times New Roman"/>
                        </a:rPr>
                        <a:t> </a:t>
                      </a:r>
                      <a:endParaRPr lang="it-IT" sz="1200">
                        <a:effectLst/>
                        <a:latin typeface="Times"/>
                        <a:ea typeface="Times New Roman"/>
                        <a:cs typeface="Times New Roman"/>
                      </a:endParaRPr>
                    </a:p>
                  </a:txBody>
                  <a:tcPr marL="44450" marR="44450" marT="0" marB="0">
                    <a:lnL>
                      <a:noFill/>
                    </a:lnL>
                    <a:lnR>
                      <a:noFill/>
                    </a:lnR>
                    <a:lnT>
                      <a:noFill/>
                    </a:lnT>
                    <a:lnB>
                      <a:noFill/>
                    </a:lnB>
                  </a:tcPr>
                </a:tc>
                <a:tc>
                  <a:txBody>
                    <a:bodyPr/>
                    <a:lstStyle/>
                    <a:p>
                      <a:pPr algn="just">
                        <a:spcAft>
                          <a:spcPts val="0"/>
                        </a:spcAft>
                      </a:pPr>
                      <a:r>
                        <a:rPr lang="it-IT" sz="1000">
                          <a:effectLst/>
                          <a:latin typeface="Times"/>
                          <a:ea typeface="Times New Roman"/>
                          <a:cs typeface="Times New Roman"/>
                        </a:rPr>
                        <a:t> </a:t>
                      </a:r>
                      <a:endParaRPr lang="it-IT" sz="1200">
                        <a:effectLst/>
                        <a:latin typeface="Times"/>
                        <a:ea typeface="Times New Roman"/>
                        <a:cs typeface="Times New Roman"/>
                      </a:endParaRPr>
                    </a:p>
                  </a:txBody>
                  <a:tcPr marL="44450" marR="44450" marT="0" marB="0">
                    <a:lnL>
                      <a:noFill/>
                    </a:lnL>
                    <a:lnR w="1270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0002"/>
                  </a:ext>
                </a:extLst>
              </a:tr>
              <a:tr h="226516">
                <a:tc>
                  <a:txBody>
                    <a:bodyPr/>
                    <a:lstStyle/>
                    <a:p>
                      <a:pPr algn="just">
                        <a:spcAft>
                          <a:spcPts val="0"/>
                        </a:spcAft>
                      </a:pPr>
                      <a:r>
                        <a:rPr lang="it-IT" sz="800">
                          <a:effectLst/>
                          <a:latin typeface="Times"/>
                          <a:ea typeface="Times New Roman"/>
                          <a:cs typeface="Times New Roman"/>
                        </a:rPr>
                        <a:t>SI  NO</a:t>
                      </a:r>
                      <a:endParaRPr lang="it-IT" sz="1200">
                        <a:effectLst/>
                        <a:latin typeface="Times"/>
                        <a:ea typeface="Times New Roman"/>
                        <a:cs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just">
                        <a:spcAft>
                          <a:spcPts val="0"/>
                        </a:spcAft>
                      </a:pPr>
                      <a:r>
                        <a:rPr lang="it-IT" sz="800">
                          <a:effectLst/>
                          <a:latin typeface="Times"/>
                          <a:ea typeface="Times New Roman"/>
                          <a:cs typeface="Times New Roman"/>
                        </a:rPr>
                        <a:t>Questa persona può darmi ciò che desidero?</a:t>
                      </a:r>
                      <a:endParaRPr lang="it-IT" sz="1200">
                        <a:effectLst/>
                        <a:latin typeface="Times"/>
                        <a:ea typeface="Times New Roman"/>
                        <a:cs typeface="Times New Roman"/>
                      </a:endParaRPr>
                    </a:p>
                  </a:txBody>
                  <a:tcPr marL="44450" marR="44450" marT="0" marB="0">
                    <a:lnL w="12700" cap="flat" cmpd="sng" algn="ctr">
                      <a:solidFill>
                        <a:srgbClr val="000000"/>
                      </a:solidFill>
                      <a:prstDash val="solid"/>
                      <a:round/>
                      <a:headEnd type="none" w="med" len="med"/>
                      <a:tailEnd type="none" w="med" len="med"/>
                    </a:lnL>
                    <a:lnR>
                      <a:noFill/>
                    </a:lnR>
                    <a:lnT>
                      <a:noFill/>
                    </a:lnT>
                    <a:lnB>
                      <a:noFill/>
                    </a:lnB>
                  </a:tcPr>
                </a:tc>
                <a:tc>
                  <a:txBody>
                    <a:bodyPr/>
                    <a:lstStyle/>
                    <a:p>
                      <a:pPr>
                        <a:spcAft>
                          <a:spcPts val="0"/>
                        </a:spcAft>
                      </a:pPr>
                      <a:r>
                        <a:rPr lang="it-IT" sz="800" b="1">
                          <a:effectLst/>
                          <a:latin typeface="Times"/>
                          <a:ea typeface="Times New Roman"/>
                          <a:cs typeface="Times New Roman"/>
                        </a:rPr>
                        <a:t>Capacità</a:t>
                      </a:r>
                      <a:endParaRPr lang="it-IT" sz="1200">
                        <a:effectLst/>
                        <a:latin typeface="Times"/>
                        <a:ea typeface="Times New Roman"/>
                        <a:cs typeface="Times New Roman"/>
                      </a:endParaRPr>
                    </a:p>
                  </a:txBody>
                  <a:tcPr marL="44450" marR="44450" marT="0" marB="0">
                    <a:lnL>
                      <a:noFill/>
                    </a:lnL>
                    <a:lnR>
                      <a:noFill/>
                    </a:lnR>
                    <a:lnT>
                      <a:noFill/>
                    </a:lnT>
                    <a:lnB>
                      <a:noFill/>
                    </a:lnB>
                  </a:tcPr>
                </a:tc>
                <a:tc>
                  <a:txBody>
                    <a:bodyPr/>
                    <a:lstStyle/>
                    <a:p>
                      <a:pPr algn="just">
                        <a:spcAft>
                          <a:spcPts val="0"/>
                        </a:spcAft>
                      </a:pPr>
                      <a:r>
                        <a:rPr lang="it-IT" sz="800">
                          <a:effectLst/>
                          <a:latin typeface="Times"/>
                          <a:ea typeface="Times New Roman"/>
                          <a:cs typeface="Times New Roman"/>
                        </a:rPr>
                        <a:t>Possiedo ciò che mi stanno chiedendo?</a:t>
                      </a:r>
                      <a:endParaRPr lang="it-IT" sz="1200">
                        <a:effectLst/>
                        <a:latin typeface="Times"/>
                        <a:ea typeface="Times New Roman"/>
                        <a:cs typeface="Times New Roman"/>
                      </a:endParaRPr>
                    </a:p>
                  </a:txBody>
                  <a:tcPr marL="44450" marR="44450" marT="0" marB="0">
                    <a:lnL>
                      <a:noFill/>
                    </a:lnL>
                    <a:lnR>
                      <a:noFill/>
                    </a:lnR>
                    <a:lnT>
                      <a:noFill/>
                    </a:lnT>
                    <a:lnB>
                      <a:noFill/>
                    </a:lnB>
                  </a:tcPr>
                </a:tc>
                <a:tc>
                  <a:txBody>
                    <a:bodyPr/>
                    <a:lstStyle/>
                    <a:p>
                      <a:pPr algn="just">
                        <a:spcAft>
                          <a:spcPts val="0"/>
                        </a:spcAft>
                      </a:pPr>
                      <a:r>
                        <a:rPr lang="it-IT" sz="800">
                          <a:effectLst/>
                          <a:latin typeface="Times"/>
                          <a:ea typeface="Times New Roman"/>
                          <a:cs typeface="Times New Roman"/>
                        </a:rPr>
                        <a:t>SI  NO</a:t>
                      </a:r>
                      <a:endParaRPr lang="it-IT" sz="1200">
                        <a:effectLst/>
                        <a:latin typeface="Times"/>
                        <a:ea typeface="Times New Roman"/>
                        <a:cs typeface="Times New Roman"/>
                      </a:endParaRPr>
                    </a:p>
                  </a:txBody>
                  <a:tcPr marL="44450" marR="44450" marT="0" marB="0">
                    <a:lnL>
                      <a:noFill/>
                    </a:lnL>
                    <a:lnR w="1270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0003"/>
                  </a:ext>
                </a:extLst>
              </a:tr>
              <a:tr h="226516">
                <a:tc>
                  <a:txBody>
                    <a:bodyPr/>
                    <a:lstStyle/>
                    <a:p>
                      <a:pPr algn="just">
                        <a:spcAft>
                          <a:spcPts val="0"/>
                        </a:spcAft>
                      </a:pPr>
                      <a:r>
                        <a:rPr lang="it-IT" sz="800">
                          <a:effectLst/>
                          <a:latin typeface="Times"/>
                          <a:ea typeface="Times New Roman"/>
                          <a:cs typeface="Times New Roman"/>
                        </a:rPr>
                        <a:t>SI  NO</a:t>
                      </a:r>
                      <a:endParaRPr lang="it-IT" sz="1200">
                        <a:effectLst/>
                        <a:latin typeface="Times"/>
                        <a:ea typeface="Times New Roman"/>
                        <a:cs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just">
                        <a:spcAft>
                          <a:spcPts val="0"/>
                        </a:spcAft>
                      </a:pPr>
                      <a:r>
                        <a:rPr lang="it-IT" sz="800">
                          <a:effectLst/>
                          <a:latin typeface="Times"/>
                          <a:ea typeface="Times New Roman"/>
                          <a:cs typeface="Times New Roman"/>
                        </a:rPr>
                        <a:t>E’ il momento giusto per chiedere?</a:t>
                      </a:r>
                      <a:endParaRPr lang="it-IT" sz="1200">
                        <a:effectLst/>
                        <a:latin typeface="Times"/>
                        <a:ea typeface="Times New Roman"/>
                        <a:cs typeface="Times New Roman"/>
                      </a:endParaRPr>
                    </a:p>
                  </a:txBody>
                  <a:tcPr marL="44450" marR="44450" marT="0" marB="0">
                    <a:lnL w="12700" cap="flat" cmpd="sng" algn="ctr">
                      <a:solidFill>
                        <a:srgbClr val="000000"/>
                      </a:solidFill>
                      <a:prstDash val="solid"/>
                      <a:round/>
                      <a:headEnd type="none" w="med" len="med"/>
                      <a:tailEnd type="none" w="med" len="med"/>
                    </a:lnL>
                    <a:lnR>
                      <a:noFill/>
                    </a:lnR>
                    <a:lnT>
                      <a:noFill/>
                    </a:lnT>
                    <a:lnB>
                      <a:noFill/>
                    </a:lnB>
                  </a:tcPr>
                </a:tc>
                <a:tc>
                  <a:txBody>
                    <a:bodyPr/>
                    <a:lstStyle/>
                    <a:p>
                      <a:pPr>
                        <a:spcAft>
                          <a:spcPts val="0"/>
                        </a:spcAft>
                      </a:pPr>
                      <a:r>
                        <a:rPr lang="it-IT" sz="800" b="1">
                          <a:effectLst/>
                          <a:latin typeface="Times"/>
                          <a:ea typeface="Times New Roman"/>
                          <a:cs typeface="Times New Roman"/>
                        </a:rPr>
                        <a:t>Appropriatezza</a:t>
                      </a:r>
                      <a:endParaRPr lang="it-IT" sz="1200">
                        <a:effectLst/>
                        <a:latin typeface="Times"/>
                        <a:ea typeface="Times New Roman"/>
                        <a:cs typeface="Times New Roman"/>
                      </a:endParaRPr>
                    </a:p>
                  </a:txBody>
                  <a:tcPr marL="44450" marR="44450" marT="0" marB="0">
                    <a:lnL>
                      <a:noFill/>
                    </a:lnL>
                    <a:lnR>
                      <a:noFill/>
                    </a:lnR>
                    <a:lnT>
                      <a:noFill/>
                    </a:lnT>
                    <a:lnB>
                      <a:noFill/>
                    </a:lnB>
                  </a:tcPr>
                </a:tc>
                <a:tc>
                  <a:txBody>
                    <a:bodyPr/>
                    <a:lstStyle/>
                    <a:p>
                      <a:pPr algn="just">
                        <a:spcAft>
                          <a:spcPts val="0"/>
                        </a:spcAft>
                      </a:pPr>
                      <a:r>
                        <a:rPr lang="it-IT" sz="800">
                          <a:effectLst/>
                          <a:latin typeface="Times"/>
                          <a:ea typeface="Times New Roman"/>
                          <a:cs typeface="Times New Roman"/>
                        </a:rPr>
                        <a:t>E’ il momento sbagliato per rifiutare?</a:t>
                      </a:r>
                      <a:endParaRPr lang="it-IT" sz="1200">
                        <a:effectLst/>
                        <a:latin typeface="Times"/>
                        <a:ea typeface="Times New Roman"/>
                        <a:cs typeface="Times New Roman"/>
                      </a:endParaRPr>
                    </a:p>
                  </a:txBody>
                  <a:tcPr marL="44450" marR="44450" marT="0" marB="0">
                    <a:lnL>
                      <a:noFill/>
                    </a:lnL>
                    <a:lnR>
                      <a:noFill/>
                    </a:lnR>
                    <a:lnT>
                      <a:noFill/>
                    </a:lnT>
                    <a:lnB>
                      <a:noFill/>
                    </a:lnB>
                  </a:tcPr>
                </a:tc>
                <a:tc>
                  <a:txBody>
                    <a:bodyPr/>
                    <a:lstStyle/>
                    <a:p>
                      <a:pPr algn="just">
                        <a:spcAft>
                          <a:spcPts val="0"/>
                        </a:spcAft>
                      </a:pPr>
                      <a:r>
                        <a:rPr lang="it-IT" sz="800">
                          <a:effectLst/>
                          <a:latin typeface="Times"/>
                          <a:ea typeface="Times New Roman"/>
                          <a:cs typeface="Times New Roman"/>
                        </a:rPr>
                        <a:t>SI  NO</a:t>
                      </a:r>
                      <a:endParaRPr lang="it-IT" sz="1200">
                        <a:effectLst/>
                        <a:latin typeface="Times"/>
                        <a:ea typeface="Times New Roman"/>
                        <a:cs typeface="Times New Roman"/>
                      </a:endParaRPr>
                    </a:p>
                  </a:txBody>
                  <a:tcPr marL="44450" marR="44450" marT="0" marB="0">
                    <a:lnL>
                      <a:noFill/>
                    </a:lnL>
                    <a:lnR w="1270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0004"/>
                  </a:ext>
                </a:extLst>
              </a:tr>
              <a:tr h="226516">
                <a:tc>
                  <a:txBody>
                    <a:bodyPr/>
                    <a:lstStyle/>
                    <a:p>
                      <a:pPr algn="just">
                        <a:spcAft>
                          <a:spcPts val="0"/>
                        </a:spcAft>
                      </a:pPr>
                      <a:r>
                        <a:rPr lang="it-IT" sz="800">
                          <a:effectLst/>
                          <a:latin typeface="Times"/>
                          <a:ea typeface="Times New Roman"/>
                          <a:cs typeface="Times New Roman"/>
                        </a:rPr>
                        <a:t>SI  NO</a:t>
                      </a:r>
                      <a:endParaRPr lang="it-IT" sz="1200">
                        <a:effectLst/>
                        <a:latin typeface="Times"/>
                        <a:ea typeface="Times New Roman"/>
                        <a:cs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just">
                        <a:spcAft>
                          <a:spcPts val="0"/>
                        </a:spcAft>
                      </a:pPr>
                      <a:r>
                        <a:rPr lang="it-IT" sz="800">
                          <a:effectLst/>
                          <a:latin typeface="Times"/>
                          <a:ea typeface="Times New Roman"/>
                          <a:cs typeface="Times New Roman"/>
                        </a:rPr>
                        <a:t>Sono preparato?</a:t>
                      </a:r>
                      <a:endParaRPr lang="it-IT" sz="1200">
                        <a:effectLst/>
                        <a:latin typeface="Times"/>
                        <a:ea typeface="Times New Roman"/>
                        <a:cs typeface="Times New Roman"/>
                      </a:endParaRPr>
                    </a:p>
                  </a:txBody>
                  <a:tcPr marL="44450" marR="44450" marT="0" marB="0">
                    <a:lnL w="12700" cap="flat" cmpd="sng" algn="ctr">
                      <a:solidFill>
                        <a:srgbClr val="000000"/>
                      </a:solidFill>
                      <a:prstDash val="solid"/>
                      <a:round/>
                      <a:headEnd type="none" w="med" len="med"/>
                      <a:tailEnd type="none" w="med" len="med"/>
                    </a:lnL>
                    <a:lnR>
                      <a:noFill/>
                    </a:lnR>
                    <a:lnT>
                      <a:noFill/>
                    </a:lnT>
                    <a:lnB>
                      <a:noFill/>
                    </a:lnB>
                  </a:tcPr>
                </a:tc>
                <a:tc>
                  <a:txBody>
                    <a:bodyPr/>
                    <a:lstStyle/>
                    <a:p>
                      <a:pPr algn="just">
                        <a:spcAft>
                          <a:spcPts val="0"/>
                        </a:spcAft>
                      </a:pPr>
                      <a:r>
                        <a:rPr lang="it-IT" sz="800" b="1">
                          <a:effectLst/>
                          <a:latin typeface="Times"/>
                          <a:ea typeface="Times New Roman"/>
                          <a:cs typeface="Times New Roman"/>
                        </a:rPr>
                        <a:t>Compiti</a:t>
                      </a:r>
                      <a:endParaRPr lang="it-IT" sz="1200">
                        <a:effectLst/>
                        <a:latin typeface="Times"/>
                        <a:ea typeface="Times New Roman"/>
                        <a:cs typeface="Times New Roman"/>
                      </a:endParaRPr>
                    </a:p>
                  </a:txBody>
                  <a:tcPr marL="44450" marR="44450" marT="0" marB="0">
                    <a:lnL>
                      <a:noFill/>
                    </a:lnL>
                    <a:lnR>
                      <a:noFill/>
                    </a:lnR>
                    <a:lnT>
                      <a:noFill/>
                    </a:lnT>
                    <a:lnB>
                      <a:noFill/>
                    </a:lnB>
                  </a:tcPr>
                </a:tc>
                <a:tc>
                  <a:txBody>
                    <a:bodyPr/>
                    <a:lstStyle/>
                    <a:p>
                      <a:pPr algn="just">
                        <a:spcAft>
                          <a:spcPts val="0"/>
                        </a:spcAft>
                      </a:pPr>
                      <a:r>
                        <a:rPr lang="it-IT" sz="800">
                          <a:effectLst/>
                          <a:latin typeface="Times"/>
                          <a:ea typeface="Times New Roman"/>
                          <a:cs typeface="Times New Roman"/>
                        </a:rPr>
                        <a:t>La richiesta è chiara?</a:t>
                      </a:r>
                      <a:endParaRPr lang="it-IT" sz="1200">
                        <a:effectLst/>
                        <a:latin typeface="Times"/>
                        <a:ea typeface="Times New Roman"/>
                        <a:cs typeface="Times New Roman"/>
                      </a:endParaRPr>
                    </a:p>
                  </a:txBody>
                  <a:tcPr marL="44450" marR="44450" marT="0" marB="0">
                    <a:lnL>
                      <a:noFill/>
                    </a:lnL>
                    <a:lnR>
                      <a:noFill/>
                    </a:lnR>
                    <a:lnT>
                      <a:noFill/>
                    </a:lnT>
                    <a:lnB>
                      <a:noFill/>
                    </a:lnB>
                  </a:tcPr>
                </a:tc>
                <a:tc>
                  <a:txBody>
                    <a:bodyPr/>
                    <a:lstStyle/>
                    <a:p>
                      <a:pPr algn="just">
                        <a:spcAft>
                          <a:spcPts val="0"/>
                        </a:spcAft>
                      </a:pPr>
                      <a:r>
                        <a:rPr lang="it-IT" sz="800">
                          <a:effectLst/>
                          <a:latin typeface="Times"/>
                          <a:ea typeface="Times New Roman"/>
                          <a:cs typeface="Times New Roman"/>
                        </a:rPr>
                        <a:t>SI  NO</a:t>
                      </a:r>
                      <a:endParaRPr lang="it-IT" sz="1200">
                        <a:effectLst/>
                        <a:latin typeface="Times"/>
                        <a:ea typeface="Times New Roman"/>
                        <a:cs typeface="Times New Roman"/>
                      </a:endParaRPr>
                    </a:p>
                  </a:txBody>
                  <a:tcPr marL="44450" marR="44450" marT="0" marB="0">
                    <a:lnL>
                      <a:noFill/>
                    </a:lnL>
                    <a:lnR w="1270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0005"/>
                  </a:ext>
                </a:extLst>
              </a:tr>
              <a:tr h="226516">
                <a:tc>
                  <a:txBody>
                    <a:bodyPr/>
                    <a:lstStyle/>
                    <a:p>
                      <a:pPr algn="just">
                        <a:spcAft>
                          <a:spcPts val="0"/>
                        </a:spcAft>
                      </a:pPr>
                      <a:r>
                        <a:rPr lang="it-IT" sz="800">
                          <a:effectLst/>
                          <a:latin typeface="Times"/>
                          <a:ea typeface="Times New Roman"/>
                          <a:cs typeface="Times New Roman"/>
                        </a:rPr>
                        <a:t>SI  NO</a:t>
                      </a:r>
                      <a:endParaRPr lang="it-IT" sz="1200">
                        <a:effectLst/>
                        <a:latin typeface="Times"/>
                        <a:ea typeface="Times New Roman"/>
                        <a:cs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just">
                        <a:spcAft>
                          <a:spcPts val="0"/>
                        </a:spcAft>
                      </a:pPr>
                      <a:r>
                        <a:rPr lang="it-IT" sz="800">
                          <a:effectLst/>
                          <a:latin typeface="Times"/>
                          <a:ea typeface="Times New Roman"/>
                          <a:cs typeface="Times New Roman"/>
                        </a:rPr>
                        <a:t>Quello che fa questa persona  mi riguarda?</a:t>
                      </a:r>
                      <a:endParaRPr lang="it-IT" sz="1200">
                        <a:effectLst/>
                        <a:latin typeface="Times"/>
                        <a:ea typeface="Times New Roman"/>
                        <a:cs typeface="Times New Roman"/>
                      </a:endParaRPr>
                    </a:p>
                  </a:txBody>
                  <a:tcPr marL="44450" marR="44450" marT="0" marB="0">
                    <a:lnL w="12700" cap="flat" cmpd="sng" algn="ctr">
                      <a:solidFill>
                        <a:srgbClr val="000000"/>
                      </a:solidFill>
                      <a:prstDash val="solid"/>
                      <a:round/>
                      <a:headEnd type="none" w="med" len="med"/>
                      <a:tailEnd type="none" w="med" len="med"/>
                    </a:lnL>
                    <a:lnR>
                      <a:noFill/>
                    </a:lnR>
                    <a:lnT>
                      <a:noFill/>
                    </a:lnT>
                    <a:lnB>
                      <a:noFill/>
                    </a:lnB>
                  </a:tcPr>
                </a:tc>
                <a:tc>
                  <a:txBody>
                    <a:bodyPr/>
                    <a:lstStyle/>
                    <a:p>
                      <a:pPr algn="just">
                        <a:spcAft>
                          <a:spcPts val="0"/>
                        </a:spcAft>
                      </a:pPr>
                      <a:r>
                        <a:rPr lang="it-IT" sz="800" b="1">
                          <a:effectLst/>
                          <a:latin typeface="Times"/>
                          <a:ea typeface="Times New Roman"/>
                          <a:cs typeface="Times New Roman"/>
                        </a:rPr>
                        <a:t>Autorità</a:t>
                      </a:r>
                      <a:endParaRPr lang="it-IT" sz="1200">
                        <a:effectLst/>
                        <a:latin typeface="Times"/>
                        <a:ea typeface="Times New Roman"/>
                        <a:cs typeface="Times New Roman"/>
                      </a:endParaRPr>
                    </a:p>
                  </a:txBody>
                  <a:tcPr marL="44450" marR="44450" marT="0" marB="0">
                    <a:lnL>
                      <a:noFill/>
                    </a:lnL>
                    <a:lnR>
                      <a:noFill/>
                    </a:lnR>
                    <a:lnT>
                      <a:noFill/>
                    </a:lnT>
                    <a:lnB>
                      <a:noFill/>
                    </a:lnB>
                  </a:tcPr>
                </a:tc>
                <a:tc>
                  <a:txBody>
                    <a:bodyPr/>
                    <a:lstStyle/>
                    <a:p>
                      <a:pPr algn="just">
                        <a:spcAft>
                          <a:spcPts val="0"/>
                        </a:spcAft>
                      </a:pPr>
                      <a:r>
                        <a:rPr lang="it-IT" sz="800">
                          <a:effectLst/>
                          <a:latin typeface="Times"/>
                          <a:ea typeface="Times New Roman"/>
                          <a:cs typeface="Times New Roman"/>
                        </a:rPr>
                        <a:t>Questa persona ha un’autorità su di me?</a:t>
                      </a:r>
                      <a:endParaRPr lang="it-IT" sz="1200">
                        <a:effectLst/>
                        <a:latin typeface="Times"/>
                        <a:ea typeface="Times New Roman"/>
                        <a:cs typeface="Times New Roman"/>
                      </a:endParaRPr>
                    </a:p>
                  </a:txBody>
                  <a:tcPr marL="44450" marR="44450" marT="0" marB="0">
                    <a:lnL>
                      <a:noFill/>
                    </a:lnL>
                    <a:lnR>
                      <a:noFill/>
                    </a:lnR>
                    <a:lnT>
                      <a:noFill/>
                    </a:lnT>
                    <a:lnB>
                      <a:noFill/>
                    </a:lnB>
                  </a:tcPr>
                </a:tc>
                <a:tc>
                  <a:txBody>
                    <a:bodyPr/>
                    <a:lstStyle/>
                    <a:p>
                      <a:pPr algn="just">
                        <a:spcAft>
                          <a:spcPts val="0"/>
                        </a:spcAft>
                      </a:pPr>
                      <a:r>
                        <a:rPr lang="it-IT" sz="800">
                          <a:effectLst/>
                          <a:latin typeface="Times"/>
                          <a:ea typeface="Times New Roman"/>
                          <a:cs typeface="Times New Roman"/>
                        </a:rPr>
                        <a:t>SI  NO</a:t>
                      </a:r>
                      <a:endParaRPr lang="it-IT" sz="1200">
                        <a:effectLst/>
                        <a:latin typeface="Times"/>
                        <a:ea typeface="Times New Roman"/>
                        <a:cs typeface="Times New Roman"/>
                      </a:endParaRPr>
                    </a:p>
                  </a:txBody>
                  <a:tcPr marL="44450" marR="44450" marT="0" marB="0">
                    <a:lnL>
                      <a:noFill/>
                    </a:lnL>
                    <a:lnR w="1270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0006"/>
                  </a:ext>
                </a:extLst>
              </a:tr>
              <a:tr h="226516">
                <a:tc>
                  <a:txBody>
                    <a:bodyPr/>
                    <a:lstStyle/>
                    <a:p>
                      <a:pPr algn="just">
                        <a:spcAft>
                          <a:spcPts val="0"/>
                        </a:spcAft>
                      </a:pPr>
                      <a:r>
                        <a:rPr lang="it-IT" sz="800">
                          <a:effectLst/>
                          <a:latin typeface="Times"/>
                          <a:ea typeface="Times New Roman"/>
                          <a:cs typeface="Times New Roman"/>
                        </a:rPr>
                        <a:t>SI  NO</a:t>
                      </a:r>
                      <a:endParaRPr lang="it-IT" sz="1200">
                        <a:effectLst/>
                        <a:latin typeface="Times"/>
                        <a:ea typeface="Times New Roman"/>
                        <a:cs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just">
                        <a:spcAft>
                          <a:spcPts val="0"/>
                        </a:spcAft>
                      </a:pPr>
                      <a:r>
                        <a:rPr lang="it-IT" sz="800">
                          <a:effectLst/>
                          <a:latin typeface="Times"/>
                          <a:ea typeface="Times New Roman"/>
                          <a:cs typeface="Times New Roman"/>
                        </a:rPr>
                        <a:t>Ho il diritto di avere ciò che sto chiedendo?</a:t>
                      </a:r>
                      <a:endParaRPr lang="it-IT" sz="1200">
                        <a:effectLst/>
                        <a:latin typeface="Times"/>
                        <a:ea typeface="Times New Roman"/>
                        <a:cs typeface="Times New Roman"/>
                      </a:endParaRPr>
                    </a:p>
                  </a:txBody>
                  <a:tcPr marL="44450" marR="44450" marT="0" marB="0">
                    <a:lnL w="12700" cap="flat" cmpd="sng" algn="ctr">
                      <a:solidFill>
                        <a:srgbClr val="000000"/>
                      </a:solidFill>
                      <a:prstDash val="solid"/>
                      <a:round/>
                      <a:headEnd type="none" w="med" len="med"/>
                      <a:tailEnd type="none" w="med" len="med"/>
                    </a:lnL>
                    <a:lnR>
                      <a:noFill/>
                    </a:lnR>
                    <a:lnT>
                      <a:noFill/>
                    </a:lnT>
                    <a:lnB>
                      <a:noFill/>
                    </a:lnB>
                  </a:tcPr>
                </a:tc>
                <a:tc>
                  <a:txBody>
                    <a:bodyPr/>
                    <a:lstStyle/>
                    <a:p>
                      <a:pPr algn="just">
                        <a:spcAft>
                          <a:spcPts val="0"/>
                        </a:spcAft>
                      </a:pPr>
                      <a:r>
                        <a:rPr lang="it-IT" sz="800" b="1">
                          <a:effectLst/>
                          <a:latin typeface="Times"/>
                          <a:ea typeface="Times New Roman"/>
                          <a:cs typeface="Times New Roman"/>
                        </a:rPr>
                        <a:t>Diritti</a:t>
                      </a:r>
                      <a:endParaRPr lang="it-IT" sz="1200">
                        <a:effectLst/>
                        <a:latin typeface="Times"/>
                        <a:ea typeface="Times New Roman"/>
                        <a:cs typeface="Times New Roman"/>
                      </a:endParaRPr>
                    </a:p>
                  </a:txBody>
                  <a:tcPr marL="44450" marR="44450" marT="0" marB="0">
                    <a:lnL>
                      <a:noFill/>
                    </a:lnL>
                    <a:lnR>
                      <a:noFill/>
                    </a:lnR>
                    <a:lnT>
                      <a:noFill/>
                    </a:lnT>
                    <a:lnB>
                      <a:noFill/>
                    </a:lnB>
                  </a:tcPr>
                </a:tc>
                <a:tc>
                  <a:txBody>
                    <a:bodyPr/>
                    <a:lstStyle/>
                    <a:p>
                      <a:pPr algn="just">
                        <a:spcAft>
                          <a:spcPts val="0"/>
                        </a:spcAft>
                      </a:pPr>
                      <a:r>
                        <a:rPr lang="it-IT" sz="800">
                          <a:effectLst/>
                          <a:latin typeface="Times"/>
                          <a:ea typeface="Times New Roman"/>
                          <a:cs typeface="Times New Roman"/>
                        </a:rPr>
                        <a:t>Rifiutando violo il diritto di questa persona?</a:t>
                      </a:r>
                      <a:endParaRPr lang="it-IT" sz="1200">
                        <a:effectLst/>
                        <a:latin typeface="Times"/>
                        <a:ea typeface="Times New Roman"/>
                        <a:cs typeface="Times New Roman"/>
                      </a:endParaRPr>
                    </a:p>
                  </a:txBody>
                  <a:tcPr marL="44450" marR="44450" marT="0" marB="0">
                    <a:lnL>
                      <a:noFill/>
                    </a:lnL>
                    <a:lnR>
                      <a:noFill/>
                    </a:lnR>
                    <a:lnT>
                      <a:noFill/>
                    </a:lnT>
                    <a:lnB>
                      <a:noFill/>
                    </a:lnB>
                  </a:tcPr>
                </a:tc>
                <a:tc>
                  <a:txBody>
                    <a:bodyPr/>
                    <a:lstStyle/>
                    <a:p>
                      <a:pPr algn="just">
                        <a:spcAft>
                          <a:spcPts val="0"/>
                        </a:spcAft>
                      </a:pPr>
                      <a:r>
                        <a:rPr lang="it-IT" sz="800">
                          <a:effectLst/>
                          <a:latin typeface="Times"/>
                          <a:ea typeface="Times New Roman"/>
                          <a:cs typeface="Times New Roman"/>
                        </a:rPr>
                        <a:t>SI  NO</a:t>
                      </a:r>
                      <a:endParaRPr lang="it-IT" sz="1200">
                        <a:effectLst/>
                        <a:latin typeface="Times"/>
                        <a:ea typeface="Times New Roman"/>
                        <a:cs typeface="Times New Roman"/>
                      </a:endParaRPr>
                    </a:p>
                  </a:txBody>
                  <a:tcPr marL="44450" marR="44450" marT="0" marB="0">
                    <a:lnL>
                      <a:noFill/>
                    </a:lnL>
                    <a:lnR w="1270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0007"/>
                  </a:ext>
                </a:extLst>
              </a:tr>
              <a:tr h="226516">
                <a:tc>
                  <a:txBody>
                    <a:bodyPr/>
                    <a:lstStyle/>
                    <a:p>
                      <a:pPr algn="just">
                        <a:spcAft>
                          <a:spcPts val="0"/>
                        </a:spcAft>
                      </a:pPr>
                      <a:r>
                        <a:rPr lang="it-IT" sz="800">
                          <a:effectLst/>
                          <a:latin typeface="Times"/>
                          <a:ea typeface="Times New Roman"/>
                          <a:cs typeface="Times New Roman"/>
                        </a:rPr>
                        <a:t>SI  NO</a:t>
                      </a:r>
                      <a:endParaRPr lang="it-IT" sz="1200">
                        <a:effectLst/>
                        <a:latin typeface="Times"/>
                        <a:ea typeface="Times New Roman"/>
                        <a:cs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just">
                        <a:spcAft>
                          <a:spcPts val="0"/>
                        </a:spcAft>
                      </a:pPr>
                      <a:r>
                        <a:rPr lang="it-IT" sz="800">
                          <a:effectLst/>
                          <a:latin typeface="Times"/>
                          <a:ea typeface="Times New Roman"/>
                          <a:cs typeface="Times New Roman"/>
                        </a:rPr>
                        <a:t>La richiesta è appropriata al tipo di rapporto?</a:t>
                      </a:r>
                      <a:endParaRPr lang="it-IT" sz="1200">
                        <a:effectLst/>
                        <a:latin typeface="Times"/>
                        <a:ea typeface="Times New Roman"/>
                        <a:cs typeface="Times New Roman"/>
                      </a:endParaRPr>
                    </a:p>
                  </a:txBody>
                  <a:tcPr marL="44450" marR="44450" marT="0" marB="0">
                    <a:lnL w="12700" cap="flat" cmpd="sng" algn="ctr">
                      <a:solidFill>
                        <a:srgbClr val="000000"/>
                      </a:solidFill>
                      <a:prstDash val="solid"/>
                      <a:round/>
                      <a:headEnd type="none" w="med" len="med"/>
                      <a:tailEnd type="none" w="med" len="med"/>
                    </a:lnL>
                    <a:lnR>
                      <a:noFill/>
                    </a:lnR>
                    <a:lnT>
                      <a:noFill/>
                    </a:lnT>
                    <a:lnB>
                      <a:noFill/>
                    </a:lnB>
                  </a:tcPr>
                </a:tc>
                <a:tc>
                  <a:txBody>
                    <a:bodyPr/>
                    <a:lstStyle/>
                    <a:p>
                      <a:pPr algn="just">
                        <a:spcAft>
                          <a:spcPts val="0"/>
                        </a:spcAft>
                      </a:pPr>
                      <a:r>
                        <a:rPr lang="it-IT" sz="800" b="1">
                          <a:effectLst/>
                          <a:latin typeface="Times"/>
                          <a:ea typeface="Times New Roman"/>
                          <a:cs typeface="Times New Roman"/>
                        </a:rPr>
                        <a:t>Rapporti</a:t>
                      </a:r>
                      <a:endParaRPr lang="it-IT" sz="1200">
                        <a:effectLst/>
                        <a:latin typeface="Times"/>
                        <a:ea typeface="Times New Roman"/>
                        <a:cs typeface="Times New Roman"/>
                      </a:endParaRPr>
                    </a:p>
                  </a:txBody>
                  <a:tcPr marL="44450" marR="44450" marT="0" marB="0">
                    <a:lnL>
                      <a:noFill/>
                    </a:lnL>
                    <a:lnR>
                      <a:noFill/>
                    </a:lnR>
                    <a:lnT>
                      <a:noFill/>
                    </a:lnT>
                    <a:lnB>
                      <a:noFill/>
                    </a:lnB>
                  </a:tcPr>
                </a:tc>
                <a:tc>
                  <a:txBody>
                    <a:bodyPr/>
                    <a:lstStyle/>
                    <a:p>
                      <a:pPr algn="just">
                        <a:spcAft>
                          <a:spcPts val="0"/>
                        </a:spcAft>
                      </a:pPr>
                      <a:r>
                        <a:rPr lang="it-IT" sz="800">
                          <a:effectLst/>
                          <a:latin typeface="Times"/>
                          <a:ea typeface="Times New Roman"/>
                          <a:cs typeface="Times New Roman"/>
                        </a:rPr>
                        <a:t>La richiesta è appropriata?</a:t>
                      </a:r>
                      <a:endParaRPr lang="it-IT" sz="1200">
                        <a:effectLst/>
                        <a:latin typeface="Times"/>
                        <a:ea typeface="Times New Roman"/>
                        <a:cs typeface="Times New Roman"/>
                      </a:endParaRPr>
                    </a:p>
                  </a:txBody>
                  <a:tcPr marL="44450" marR="44450" marT="0" marB="0">
                    <a:lnL>
                      <a:noFill/>
                    </a:lnL>
                    <a:lnR>
                      <a:noFill/>
                    </a:lnR>
                    <a:lnT>
                      <a:noFill/>
                    </a:lnT>
                    <a:lnB>
                      <a:noFill/>
                    </a:lnB>
                  </a:tcPr>
                </a:tc>
                <a:tc>
                  <a:txBody>
                    <a:bodyPr/>
                    <a:lstStyle/>
                    <a:p>
                      <a:pPr algn="just">
                        <a:spcAft>
                          <a:spcPts val="0"/>
                        </a:spcAft>
                      </a:pPr>
                      <a:r>
                        <a:rPr lang="it-IT" sz="800">
                          <a:effectLst/>
                          <a:latin typeface="Times"/>
                          <a:ea typeface="Times New Roman"/>
                          <a:cs typeface="Times New Roman"/>
                        </a:rPr>
                        <a:t>SI  NO</a:t>
                      </a:r>
                      <a:endParaRPr lang="it-IT" sz="1200">
                        <a:effectLst/>
                        <a:latin typeface="Times"/>
                        <a:ea typeface="Times New Roman"/>
                        <a:cs typeface="Times New Roman"/>
                      </a:endParaRPr>
                    </a:p>
                  </a:txBody>
                  <a:tcPr marL="44450" marR="44450" marT="0" marB="0">
                    <a:lnL>
                      <a:noFill/>
                    </a:lnL>
                    <a:lnR w="1270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0008"/>
                  </a:ext>
                </a:extLst>
              </a:tr>
              <a:tr h="226516">
                <a:tc>
                  <a:txBody>
                    <a:bodyPr/>
                    <a:lstStyle/>
                    <a:p>
                      <a:pPr algn="just">
                        <a:spcAft>
                          <a:spcPts val="0"/>
                        </a:spcAft>
                      </a:pPr>
                      <a:r>
                        <a:rPr lang="it-IT" sz="800">
                          <a:effectLst/>
                          <a:latin typeface="Times"/>
                          <a:ea typeface="Times New Roman"/>
                          <a:cs typeface="Times New Roman"/>
                        </a:rPr>
                        <a:t>SI  NO</a:t>
                      </a:r>
                      <a:endParaRPr lang="it-IT" sz="1200">
                        <a:effectLst/>
                        <a:latin typeface="Times"/>
                        <a:ea typeface="Times New Roman"/>
                        <a:cs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just">
                        <a:spcAft>
                          <a:spcPts val="0"/>
                        </a:spcAft>
                      </a:pPr>
                      <a:r>
                        <a:rPr lang="it-IT" sz="800">
                          <a:effectLst/>
                          <a:latin typeface="Times"/>
                          <a:ea typeface="Times New Roman"/>
                          <a:cs typeface="Times New Roman"/>
                        </a:rPr>
                        <a:t>Sto chiedendo più di quello che do?</a:t>
                      </a:r>
                      <a:endParaRPr lang="it-IT" sz="1200">
                        <a:effectLst/>
                        <a:latin typeface="Times"/>
                        <a:ea typeface="Times New Roman"/>
                        <a:cs typeface="Times New Roman"/>
                      </a:endParaRPr>
                    </a:p>
                  </a:txBody>
                  <a:tcPr marL="44450" marR="44450" marT="0" marB="0">
                    <a:lnL w="12700" cap="flat" cmpd="sng" algn="ctr">
                      <a:solidFill>
                        <a:srgbClr val="000000"/>
                      </a:solidFill>
                      <a:prstDash val="solid"/>
                      <a:round/>
                      <a:headEnd type="none" w="med" len="med"/>
                      <a:tailEnd type="none" w="med" len="med"/>
                    </a:lnL>
                    <a:lnR>
                      <a:noFill/>
                    </a:lnR>
                    <a:lnT>
                      <a:noFill/>
                    </a:lnT>
                    <a:lnB>
                      <a:noFill/>
                    </a:lnB>
                  </a:tcPr>
                </a:tc>
                <a:tc>
                  <a:txBody>
                    <a:bodyPr/>
                    <a:lstStyle/>
                    <a:p>
                      <a:pPr algn="just">
                        <a:spcAft>
                          <a:spcPts val="0"/>
                        </a:spcAft>
                      </a:pPr>
                      <a:r>
                        <a:rPr lang="it-IT" sz="800" b="1">
                          <a:effectLst/>
                          <a:latin typeface="Times"/>
                          <a:ea typeface="Times New Roman"/>
                          <a:cs typeface="Times New Roman"/>
                        </a:rPr>
                        <a:t>Reciprocità</a:t>
                      </a:r>
                      <a:endParaRPr lang="it-IT" sz="1200">
                        <a:effectLst/>
                        <a:latin typeface="Times"/>
                        <a:ea typeface="Times New Roman"/>
                        <a:cs typeface="Times New Roman"/>
                      </a:endParaRPr>
                    </a:p>
                  </a:txBody>
                  <a:tcPr marL="44450" marR="44450" marT="0" marB="0">
                    <a:lnL>
                      <a:noFill/>
                    </a:lnL>
                    <a:lnR>
                      <a:noFill/>
                    </a:lnR>
                    <a:lnT>
                      <a:noFill/>
                    </a:lnT>
                    <a:lnB>
                      <a:noFill/>
                    </a:lnB>
                  </a:tcPr>
                </a:tc>
                <a:tc>
                  <a:txBody>
                    <a:bodyPr/>
                    <a:lstStyle/>
                    <a:p>
                      <a:pPr algn="just">
                        <a:spcAft>
                          <a:spcPts val="0"/>
                        </a:spcAft>
                      </a:pPr>
                      <a:r>
                        <a:rPr lang="it-IT" sz="800">
                          <a:effectLst/>
                          <a:latin typeface="Times"/>
                          <a:ea typeface="Times New Roman"/>
                          <a:cs typeface="Times New Roman"/>
                        </a:rPr>
                        <a:t>Questa persona  mi  ha dato molto? Le devo qualcosa?</a:t>
                      </a:r>
                      <a:endParaRPr lang="it-IT" sz="1200">
                        <a:effectLst/>
                        <a:latin typeface="Times"/>
                        <a:ea typeface="Times New Roman"/>
                        <a:cs typeface="Times New Roman"/>
                      </a:endParaRPr>
                    </a:p>
                  </a:txBody>
                  <a:tcPr marL="44450" marR="44450" marT="0" marB="0">
                    <a:lnL>
                      <a:noFill/>
                    </a:lnL>
                    <a:lnR>
                      <a:noFill/>
                    </a:lnR>
                    <a:lnT>
                      <a:noFill/>
                    </a:lnT>
                    <a:lnB>
                      <a:noFill/>
                    </a:lnB>
                  </a:tcPr>
                </a:tc>
                <a:tc>
                  <a:txBody>
                    <a:bodyPr/>
                    <a:lstStyle/>
                    <a:p>
                      <a:pPr algn="just">
                        <a:spcAft>
                          <a:spcPts val="0"/>
                        </a:spcAft>
                      </a:pPr>
                      <a:r>
                        <a:rPr lang="it-IT" sz="800">
                          <a:effectLst/>
                          <a:latin typeface="Times"/>
                          <a:ea typeface="Times New Roman"/>
                          <a:cs typeface="Times New Roman"/>
                        </a:rPr>
                        <a:t>SI  NO</a:t>
                      </a:r>
                      <a:endParaRPr lang="it-IT" sz="1200">
                        <a:effectLst/>
                        <a:latin typeface="Times"/>
                        <a:ea typeface="Times New Roman"/>
                        <a:cs typeface="Times New Roman"/>
                      </a:endParaRPr>
                    </a:p>
                  </a:txBody>
                  <a:tcPr marL="44450" marR="44450" marT="0" marB="0">
                    <a:lnL>
                      <a:noFill/>
                    </a:lnL>
                    <a:lnR w="1270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0009"/>
                  </a:ext>
                </a:extLst>
              </a:tr>
              <a:tr h="453031">
                <a:tc>
                  <a:txBody>
                    <a:bodyPr/>
                    <a:lstStyle/>
                    <a:p>
                      <a:pPr algn="just">
                        <a:spcAft>
                          <a:spcPts val="0"/>
                        </a:spcAft>
                      </a:pPr>
                      <a:r>
                        <a:rPr lang="it-IT" sz="800">
                          <a:effectLst/>
                          <a:latin typeface="Times"/>
                          <a:ea typeface="Times New Roman"/>
                          <a:cs typeface="Times New Roman"/>
                        </a:rPr>
                        <a:t>SI  NO</a:t>
                      </a:r>
                      <a:endParaRPr lang="it-IT" sz="1200">
                        <a:effectLst/>
                        <a:latin typeface="Times"/>
                        <a:ea typeface="Times New Roman"/>
                        <a:cs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just">
                        <a:spcAft>
                          <a:spcPts val="0"/>
                        </a:spcAft>
                      </a:pPr>
                      <a:r>
                        <a:rPr lang="it-IT" sz="800">
                          <a:effectLst/>
                          <a:latin typeface="Times"/>
                          <a:ea typeface="Times New Roman"/>
                          <a:cs typeface="Times New Roman"/>
                        </a:rPr>
                        <a:t>Chiedere questo é importante a lungo termine?</a:t>
                      </a:r>
                      <a:endParaRPr lang="it-IT" sz="1200">
                        <a:effectLst/>
                        <a:latin typeface="Times"/>
                        <a:ea typeface="Times New Roman"/>
                        <a:cs typeface="Times New Roman"/>
                      </a:endParaRPr>
                    </a:p>
                  </a:txBody>
                  <a:tcPr marL="44450" marR="44450" marT="0" marB="0">
                    <a:lnL w="12700" cap="flat" cmpd="sng" algn="ctr">
                      <a:solidFill>
                        <a:srgbClr val="000000"/>
                      </a:solidFill>
                      <a:prstDash val="solid"/>
                      <a:round/>
                      <a:headEnd type="none" w="med" len="med"/>
                      <a:tailEnd type="none" w="med" len="med"/>
                    </a:lnL>
                    <a:lnR>
                      <a:noFill/>
                    </a:lnR>
                    <a:lnT>
                      <a:noFill/>
                    </a:lnT>
                    <a:lnB>
                      <a:noFill/>
                    </a:lnB>
                  </a:tcPr>
                </a:tc>
                <a:tc>
                  <a:txBody>
                    <a:bodyPr/>
                    <a:lstStyle/>
                    <a:p>
                      <a:pPr algn="just">
                        <a:spcAft>
                          <a:spcPts val="0"/>
                        </a:spcAft>
                      </a:pPr>
                      <a:r>
                        <a:rPr lang="it-IT" sz="800" b="1">
                          <a:effectLst/>
                          <a:latin typeface="Times"/>
                          <a:ea typeface="Times New Roman"/>
                          <a:cs typeface="Times New Roman"/>
                        </a:rPr>
                        <a:t>Scopi</a:t>
                      </a:r>
                      <a:endParaRPr lang="it-IT" sz="1200">
                        <a:effectLst/>
                        <a:latin typeface="Times"/>
                        <a:ea typeface="Times New Roman"/>
                        <a:cs typeface="Times New Roman"/>
                      </a:endParaRPr>
                    </a:p>
                  </a:txBody>
                  <a:tcPr marL="44450" marR="44450" marT="0" marB="0">
                    <a:lnL>
                      <a:noFill/>
                    </a:lnL>
                    <a:lnR>
                      <a:noFill/>
                    </a:lnR>
                    <a:lnT>
                      <a:noFill/>
                    </a:lnT>
                    <a:lnB>
                      <a:noFill/>
                    </a:lnB>
                  </a:tcPr>
                </a:tc>
                <a:tc>
                  <a:txBody>
                    <a:bodyPr/>
                    <a:lstStyle/>
                    <a:p>
                      <a:pPr algn="just">
                        <a:spcAft>
                          <a:spcPts val="0"/>
                        </a:spcAft>
                      </a:pPr>
                      <a:r>
                        <a:rPr lang="it-IT" sz="800">
                          <a:effectLst/>
                          <a:latin typeface="Times"/>
                          <a:ea typeface="Times New Roman"/>
                          <a:cs typeface="Times New Roman"/>
                        </a:rPr>
                        <a:t>Rifiutare ora può interferire con gli scopi a lungo termine?</a:t>
                      </a:r>
                      <a:endParaRPr lang="it-IT" sz="1200">
                        <a:effectLst/>
                        <a:latin typeface="Times"/>
                        <a:ea typeface="Times New Roman"/>
                        <a:cs typeface="Times New Roman"/>
                      </a:endParaRPr>
                    </a:p>
                  </a:txBody>
                  <a:tcPr marL="44450" marR="44450" marT="0" marB="0">
                    <a:lnL>
                      <a:noFill/>
                    </a:lnL>
                    <a:lnR>
                      <a:noFill/>
                    </a:lnR>
                    <a:lnT>
                      <a:noFill/>
                    </a:lnT>
                    <a:lnB>
                      <a:noFill/>
                    </a:lnB>
                  </a:tcPr>
                </a:tc>
                <a:tc>
                  <a:txBody>
                    <a:bodyPr/>
                    <a:lstStyle/>
                    <a:p>
                      <a:pPr algn="just">
                        <a:spcAft>
                          <a:spcPts val="0"/>
                        </a:spcAft>
                      </a:pPr>
                      <a:r>
                        <a:rPr lang="it-IT" sz="800">
                          <a:effectLst/>
                          <a:latin typeface="Times"/>
                          <a:ea typeface="Times New Roman"/>
                          <a:cs typeface="Times New Roman"/>
                        </a:rPr>
                        <a:t>SI  NO</a:t>
                      </a:r>
                      <a:endParaRPr lang="it-IT" sz="1200">
                        <a:effectLst/>
                        <a:latin typeface="Times"/>
                        <a:ea typeface="Times New Roman"/>
                        <a:cs typeface="Times New Roman"/>
                      </a:endParaRPr>
                    </a:p>
                  </a:txBody>
                  <a:tcPr marL="44450" marR="44450" marT="0" marB="0">
                    <a:lnL>
                      <a:noFill/>
                    </a:lnL>
                    <a:lnR w="1270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0010"/>
                  </a:ext>
                </a:extLst>
              </a:tr>
              <a:tr h="226516">
                <a:tc>
                  <a:txBody>
                    <a:bodyPr/>
                    <a:lstStyle/>
                    <a:p>
                      <a:pPr algn="just">
                        <a:spcAft>
                          <a:spcPts val="0"/>
                        </a:spcAft>
                      </a:pPr>
                      <a:r>
                        <a:rPr lang="it-IT" sz="800">
                          <a:effectLst/>
                          <a:latin typeface="Times"/>
                          <a:ea typeface="Times New Roman"/>
                          <a:cs typeface="Times New Roman"/>
                        </a:rPr>
                        <a:t>SI  NO</a:t>
                      </a:r>
                      <a:endParaRPr lang="it-IT" sz="1200">
                        <a:effectLst/>
                        <a:latin typeface="Times"/>
                        <a:ea typeface="Times New Roman"/>
                        <a:cs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just">
                        <a:spcAft>
                          <a:spcPts val="0"/>
                        </a:spcAft>
                      </a:pPr>
                      <a:r>
                        <a:rPr lang="it-IT" sz="800">
                          <a:effectLst/>
                          <a:latin typeface="Times"/>
                          <a:ea typeface="Times New Roman"/>
                          <a:cs typeface="Times New Roman"/>
                        </a:rPr>
                        <a:t>Sto agendo in maniera competente?</a:t>
                      </a:r>
                      <a:endParaRPr lang="it-IT" sz="1200">
                        <a:effectLst/>
                        <a:latin typeface="Times"/>
                        <a:ea typeface="Times New Roman"/>
                        <a:cs typeface="Times New Roman"/>
                      </a:endParaRPr>
                    </a:p>
                  </a:txBody>
                  <a:tcPr marL="44450" marR="44450" marT="0" marB="0">
                    <a:lnL w="12700" cap="flat" cmpd="sng" algn="ctr">
                      <a:solidFill>
                        <a:srgbClr val="000000"/>
                      </a:solidFill>
                      <a:prstDash val="solid"/>
                      <a:round/>
                      <a:headEnd type="none" w="med" len="med"/>
                      <a:tailEnd type="none" w="med" len="med"/>
                    </a:lnL>
                    <a:lnR>
                      <a:noFill/>
                    </a:lnR>
                    <a:lnT>
                      <a:noFill/>
                    </a:lnT>
                    <a:lnB>
                      <a:noFill/>
                    </a:lnB>
                  </a:tcPr>
                </a:tc>
                <a:tc>
                  <a:txBody>
                    <a:bodyPr/>
                    <a:lstStyle/>
                    <a:p>
                      <a:pPr algn="just">
                        <a:spcAft>
                          <a:spcPts val="0"/>
                        </a:spcAft>
                      </a:pPr>
                      <a:r>
                        <a:rPr lang="it-IT" sz="800" b="1">
                          <a:effectLst/>
                          <a:latin typeface="Times"/>
                          <a:ea typeface="Times New Roman"/>
                          <a:cs typeface="Times New Roman"/>
                        </a:rPr>
                        <a:t>Rispetto</a:t>
                      </a:r>
                      <a:endParaRPr lang="it-IT" sz="1200">
                        <a:effectLst/>
                        <a:latin typeface="Times"/>
                        <a:ea typeface="Times New Roman"/>
                        <a:cs typeface="Times New Roman"/>
                      </a:endParaRPr>
                    </a:p>
                  </a:txBody>
                  <a:tcPr marL="44450" marR="44450" marT="0" marB="0">
                    <a:lnL>
                      <a:noFill/>
                    </a:lnL>
                    <a:lnR>
                      <a:noFill/>
                    </a:lnR>
                    <a:lnT>
                      <a:noFill/>
                    </a:lnT>
                    <a:lnB>
                      <a:noFill/>
                    </a:lnB>
                  </a:tcPr>
                </a:tc>
                <a:tc>
                  <a:txBody>
                    <a:bodyPr/>
                    <a:lstStyle/>
                    <a:p>
                      <a:pPr algn="just">
                        <a:spcAft>
                          <a:spcPts val="0"/>
                        </a:spcAft>
                      </a:pPr>
                      <a:r>
                        <a:rPr lang="it-IT" sz="800">
                          <a:effectLst/>
                          <a:latin typeface="Times"/>
                          <a:ea typeface="Times New Roman"/>
                          <a:cs typeface="Times New Roman"/>
                        </a:rPr>
                        <a:t>Il mio intuito  profondo mi dice di accettare?</a:t>
                      </a:r>
                      <a:endParaRPr lang="it-IT" sz="1200">
                        <a:effectLst/>
                        <a:latin typeface="Times"/>
                        <a:ea typeface="Times New Roman"/>
                        <a:cs typeface="Times New Roman"/>
                      </a:endParaRPr>
                    </a:p>
                  </a:txBody>
                  <a:tcPr marL="44450" marR="44450" marT="0" marB="0">
                    <a:lnL>
                      <a:noFill/>
                    </a:lnL>
                    <a:lnR>
                      <a:noFill/>
                    </a:lnR>
                    <a:lnT>
                      <a:noFill/>
                    </a:lnT>
                    <a:lnB>
                      <a:noFill/>
                    </a:lnB>
                  </a:tcPr>
                </a:tc>
                <a:tc>
                  <a:txBody>
                    <a:bodyPr/>
                    <a:lstStyle/>
                    <a:p>
                      <a:pPr algn="just">
                        <a:spcAft>
                          <a:spcPts val="0"/>
                        </a:spcAft>
                      </a:pPr>
                      <a:r>
                        <a:rPr lang="it-IT" sz="800">
                          <a:effectLst/>
                          <a:latin typeface="Times"/>
                          <a:ea typeface="Times New Roman"/>
                          <a:cs typeface="Times New Roman"/>
                        </a:rPr>
                        <a:t>SI  NO</a:t>
                      </a:r>
                      <a:endParaRPr lang="it-IT" sz="1200">
                        <a:effectLst/>
                        <a:latin typeface="Times"/>
                        <a:ea typeface="Times New Roman"/>
                        <a:cs typeface="Times New Roman"/>
                      </a:endParaRPr>
                    </a:p>
                  </a:txBody>
                  <a:tcPr marL="44450" marR="44450" marT="0" marB="0">
                    <a:lnL>
                      <a:noFill/>
                    </a:lnL>
                    <a:lnR w="1270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0011"/>
                  </a:ext>
                </a:extLst>
              </a:tr>
              <a:tr h="226516">
                <a:tc>
                  <a:txBody>
                    <a:bodyPr/>
                    <a:lstStyle/>
                    <a:p>
                      <a:pPr algn="just">
                        <a:spcAft>
                          <a:spcPts val="0"/>
                        </a:spcAft>
                      </a:pPr>
                      <a:r>
                        <a:rPr lang="it-IT" sz="800">
                          <a:effectLst/>
                          <a:latin typeface="Times"/>
                          <a:ea typeface="Times New Roman"/>
                          <a:cs typeface="Times New Roman"/>
                        </a:rPr>
                        <a:t> </a:t>
                      </a:r>
                      <a:endParaRPr lang="it-IT" sz="1200">
                        <a:effectLst/>
                        <a:latin typeface="Times"/>
                        <a:ea typeface="Times New Roman"/>
                        <a:cs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just">
                        <a:spcAft>
                          <a:spcPts val="0"/>
                        </a:spcAft>
                      </a:pPr>
                      <a:r>
                        <a:rPr lang="it-IT" sz="800">
                          <a:effectLst/>
                          <a:latin typeface="Times"/>
                          <a:ea typeface="Times New Roman"/>
                          <a:cs typeface="Times New Roman"/>
                        </a:rPr>
                        <a:t> </a:t>
                      </a:r>
                      <a:endParaRPr lang="it-IT" sz="1200">
                        <a:effectLst/>
                        <a:latin typeface="Times"/>
                        <a:ea typeface="Times New Roman"/>
                        <a:cs typeface="Times New Roman"/>
                      </a:endParaRPr>
                    </a:p>
                  </a:txBody>
                  <a:tcPr marL="44450" marR="44450" marT="0" marB="0">
                    <a:lnL w="12700" cap="flat" cmpd="sng" algn="ctr">
                      <a:solidFill>
                        <a:srgbClr val="000000"/>
                      </a:solidFill>
                      <a:prstDash val="solid"/>
                      <a:round/>
                      <a:headEnd type="none" w="med" len="med"/>
                      <a:tailEnd type="none" w="med" len="med"/>
                    </a:lnL>
                    <a:lnR>
                      <a:noFill/>
                    </a:lnR>
                    <a:lnT>
                      <a:noFill/>
                    </a:lnT>
                    <a:lnB>
                      <a:noFill/>
                    </a:lnB>
                  </a:tcPr>
                </a:tc>
                <a:tc>
                  <a:txBody>
                    <a:bodyPr/>
                    <a:lstStyle/>
                    <a:p>
                      <a:pPr algn="just">
                        <a:spcAft>
                          <a:spcPts val="0"/>
                        </a:spcAft>
                      </a:pPr>
                      <a:r>
                        <a:rPr lang="it-IT" sz="800">
                          <a:effectLst/>
                          <a:latin typeface="Times"/>
                          <a:ea typeface="Times New Roman"/>
                          <a:cs typeface="Times New Roman"/>
                        </a:rPr>
                        <a:t> </a:t>
                      </a:r>
                      <a:endParaRPr lang="it-IT" sz="1200">
                        <a:effectLst/>
                        <a:latin typeface="Times"/>
                        <a:ea typeface="Times New Roman"/>
                        <a:cs typeface="Times New Roman"/>
                      </a:endParaRPr>
                    </a:p>
                  </a:txBody>
                  <a:tcPr marL="44450" marR="44450" marT="0" marB="0">
                    <a:lnL>
                      <a:noFill/>
                    </a:lnL>
                    <a:lnR>
                      <a:noFill/>
                    </a:lnR>
                    <a:lnT>
                      <a:noFill/>
                    </a:lnT>
                    <a:lnB>
                      <a:noFill/>
                    </a:lnB>
                  </a:tcPr>
                </a:tc>
                <a:tc>
                  <a:txBody>
                    <a:bodyPr/>
                    <a:lstStyle/>
                    <a:p>
                      <a:pPr algn="just">
                        <a:spcAft>
                          <a:spcPts val="0"/>
                        </a:spcAft>
                      </a:pPr>
                      <a:r>
                        <a:rPr lang="it-IT" sz="800">
                          <a:effectLst/>
                          <a:latin typeface="Times"/>
                          <a:ea typeface="Times New Roman"/>
                          <a:cs typeface="Times New Roman"/>
                        </a:rPr>
                        <a:t> </a:t>
                      </a:r>
                      <a:endParaRPr lang="it-IT" sz="1200">
                        <a:effectLst/>
                        <a:latin typeface="Times"/>
                        <a:ea typeface="Times New Roman"/>
                        <a:cs typeface="Times New Roman"/>
                      </a:endParaRPr>
                    </a:p>
                  </a:txBody>
                  <a:tcPr marL="44450" marR="44450" marT="0" marB="0">
                    <a:lnL>
                      <a:noFill/>
                    </a:lnL>
                    <a:lnR>
                      <a:noFill/>
                    </a:lnR>
                    <a:lnT>
                      <a:noFill/>
                    </a:lnT>
                    <a:lnB>
                      <a:noFill/>
                    </a:lnB>
                  </a:tcPr>
                </a:tc>
                <a:tc>
                  <a:txBody>
                    <a:bodyPr/>
                    <a:lstStyle/>
                    <a:p>
                      <a:pPr algn="just">
                        <a:spcAft>
                          <a:spcPts val="0"/>
                        </a:spcAft>
                      </a:pPr>
                      <a:r>
                        <a:rPr lang="it-IT" sz="800">
                          <a:effectLst/>
                          <a:latin typeface="Times"/>
                          <a:ea typeface="Times New Roman"/>
                          <a:cs typeface="Times New Roman"/>
                        </a:rPr>
                        <a:t> </a:t>
                      </a:r>
                      <a:endParaRPr lang="it-IT" sz="1200">
                        <a:effectLst/>
                        <a:latin typeface="Times"/>
                        <a:ea typeface="Times New Roman"/>
                        <a:cs typeface="Times New Roman"/>
                      </a:endParaRPr>
                    </a:p>
                  </a:txBody>
                  <a:tcPr marL="44450" marR="44450" marT="0" marB="0">
                    <a:lnL>
                      <a:noFill/>
                    </a:lnL>
                    <a:lnR w="1270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0012"/>
                  </a:ext>
                </a:extLst>
              </a:tr>
              <a:tr h="408200">
                <a:tc gridSpan="2">
                  <a:txBody>
                    <a:bodyPr/>
                    <a:lstStyle/>
                    <a:p>
                      <a:pPr algn="just">
                        <a:spcAft>
                          <a:spcPts val="0"/>
                        </a:spcAft>
                      </a:pPr>
                      <a:r>
                        <a:rPr lang="it-IT" sz="1000">
                          <a:effectLst/>
                          <a:latin typeface="Times"/>
                          <a:ea typeface="Times New Roman"/>
                          <a:cs typeface="Times New Roman"/>
                        </a:rPr>
                        <a:t>_______ n° delle risposte positive</a:t>
                      </a:r>
                      <a:endParaRPr lang="it-IT" sz="1200">
                        <a:effectLst/>
                        <a:latin typeface="Times"/>
                        <a:ea typeface="Times New Roman"/>
                        <a:cs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hMerge="1">
                  <a:txBody>
                    <a:bodyPr/>
                    <a:lstStyle/>
                    <a:p>
                      <a:endParaRPr lang="it-IT"/>
                    </a:p>
                  </a:txBody>
                  <a:tcPr/>
                </a:tc>
                <a:tc>
                  <a:txBody>
                    <a:bodyPr/>
                    <a:lstStyle/>
                    <a:p>
                      <a:pPr algn="just">
                        <a:spcAft>
                          <a:spcPts val="0"/>
                        </a:spcAft>
                      </a:pPr>
                      <a:r>
                        <a:rPr lang="it-IT" sz="1000">
                          <a:effectLst/>
                          <a:latin typeface="Times"/>
                          <a:ea typeface="Times New Roman"/>
                          <a:cs typeface="Times New Roman"/>
                        </a:rPr>
                        <a:t> </a:t>
                      </a:r>
                      <a:endParaRPr lang="it-IT" sz="1200">
                        <a:effectLst/>
                        <a:latin typeface="Times"/>
                        <a:ea typeface="Times New Roman"/>
                        <a:cs typeface="Times New Roman"/>
                      </a:endParaRPr>
                    </a:p>
                  </a:txBody>
                  <a:tcPr marL="44450" marR="44450" marT="0" marB="0">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tcPr>
                </a:tc>
                <a:tc gridSpan="2">
                  <a:txBody>
                    <a:bodyPr/>
                    <a:lstStyle/>
                    <a:p>
                      <a:pPr algn="r">
                        <a:spcAft>
                          <a:spcPts val="0"/>
                        </a:spcAft>
                      </a:pPr>
                      <a:r>
                        <a:rPr lang="it-IT" sz="1000" dirty="0">
                          <a:effectLst/>
                          <a:latin typeface="Times"/>
                          <a:ea typeface="Times New Roman"/>
                          <a:cs typeface="Times New Roman"/>
                        </a:rPr>
                        <a:t> n° delle risposte negative ______</a:t>
                      </a:r>
                      <a:endParaRPr lang="it-IT" sz="1200" dirty="0">
                        <a:effectLst/>
                        <a:latin typeface="Times"/>
                        <a:ea typeface="Times New Roman"/>
                        <a:cs typeface="Times New Roman"/>
                      </a:endParaRPr>
                    </a:p>
                  </a:txBody>
                  <a:tcPr marL="44450" marR="44450" marT="0" marB="0">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hMerge="1">
                  <a:txBody>
                    <a:bodyPr/>
                    <a:lstStyle/>
                    <a:p>
                      <a:endParaRPr lang="it-IT"/>
                    </a:p>
                  </a:txBody>
                  <a:tcPr/>
                </a:tc>
                <a:extLst>
                  <a:ext uri="{0D108BD9-81ED-4DB2-BD59-A6C34878D82A}">
                    <a16:rowId xmlns:a16="http://schemas.microsoft.com/office/drawing/2014/main" val="10013"/>
                  </a:ext>
                </a:extLst>
              </a:tr>
            </a:tbl>
          </a:graphicData>
        </a:graphic>
      </p:graphicFrame>
    </p:spTree>
    <p:extLst>
      <p:ext uri="{BB962C8B-B14F-4D97-AF65-F5344CB8AC3E}">
        <p14:creationId xmlns:p14="http://schemas.microsoft.com/office/powerpoint/2010/main" val="3445761282"/>
      </p:ext>
    </p:extLst>
  </p:cSld>
  <p:clrMapOvr>
    <a:masterClrMapping/>
  </p:clrMapOvr>
</p:sld>
</file>

<file path=ppt/slides/slide2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b="1" dirty="0">
                <a:latin typeface="Times"/>
                <a:ea typeface="Times New Roman"/>
                <a:cs typeface="Times New Roman"/>
              </a:rPr>
              <a:t>REGOLAZIONE delle EMOZIONI  I</a:t>
            </a:r>
            <a:br>
              <a:rPr lang="it-IT" dirty="0">
                <a:latin typeface="Times"/>
                <a:ea typeface="Times New Roman"/>
                <a:cs typeface="Times New Roman"/>
              </a:rPr>
            </a:br>
            <a:endParaRPr lang="it-IT" dirty="0"/>
          </a:p>
        </p:txBody>
      </p:sp>
      <p:sp>
        <p:nvSpPr>
          <p:cNvPr id="3" name="Segnaposto contenuto 2"/>
          <p:cNvSpPr>
            <a:spLocks noGrp="1"/>
          </p:cNvSpPr>
          <p:nvPr>
            <p:ph idx="1"/>
          </p:nvPr>
        </p:nvSpPr>
        <p:spPr/>
        <p:txBody>
          <a:bodyPr>
            <a:normAutofit fontScale="85000" lnSpcReduction="20000"/>
          </a:bodyPr>
          <a:lstStyle/>
          <a:p>
            <a:pPr algn="ctr">
              <a:buNone/>
            </a:pPr>
            <a:r>
              <a:rPr lang="it-IT" sz="3600" b="1" dirty="0">
                <a:latin typeface="Times"/>
                <a:ea typeface="Times New Roman"/>
                <a:cs typeface="Times New Roman"/>
              </a:rPr>
              <a:t>Scopi di un allenamento alla regolazione delle emozioni</a:t>
            </a:r>
            <a:endParaRPr lang="it-IT" dirty="0">
              <a:effectLst/>
              <a:latin typeface="Times"/>
              <a:ea typeface="Times New Roman"/>
              <a:cs typeface="Times New Roman"/>
            </a:endParaRPr>
          </a:p>
          <a:p>
            <a:pPr algn="ctr"/>
            <a:r>
              <a:rPr lang="it-IT" sz="3600" b="1" dirty="0">
                <a:latin typeface="Times"/>
                <a:ea typeface="Times New Roman"/>
                <a:cs typeface="Times New Roman"/>
              </a:rPr>
              <a:t> </a:t>
            </a:r>
            <a:endParaRPr lang="it-IT" dirty="0">
              <a:effectLst/>
              <a:latin typeface="Times"/>
              <a:ea typeface="Times New Roman"/>
              <a:cs typeface="Times New Roman"/>
            </a:endParaRPr>
          </a:p>
          <a:p>
            <a:pPr algn="ctr"/>
            <a:r>
              <a:rPr lang="it-IT" sz="3600" b="1" dirty="0">
                <a:latin typeface="Times"/>
                <a:ea typeface="Times New Roman"/>
                <a:cs typeface="Times New Roman"/>
              </a:rPr>
              <a:t> </a:t>
            </a:r>
            <a:endParaRPr lang="it-IT" dirty="0">
              <a:effectLst/>
              <a:latin typeface="Times"/>
              <a:ea typeface="Times New Roman"/>
              <a:cs typeface="Times New Roman"/>
            </a:endParaRPr>
          </a:p>
          <a:p>
            <a:pPr marL="1348740" indent="449580"/>
            <a:r>
              <a:rPr lang="it-IT" b="1" dirty="0">
                <a:effectLst/>
                <a:latin typeface="Times"/>
                <a:ea typeface="Times New Roman"/>
                <a:cs typeface="Times New Roman"/>
              </a:rPr>
              <a:t> </a:t>
            </a:r>
            <a:endParaRPr lang="it-IT" dirty="0">
              <a:effectLst/>
              <a:latin typeface="Times"/>
              <a:ea typeface="Times New Roman"/>
              <a:cs typeface="Times New Roman"/>
            </a:endParaRPr>
          </a:p>
          <a:p>
            <a:pPr marL="1348740" indent="449580"/>
            <a:r>
              <a:rPr lang="it-IT" b="1" dirty="0">
                <a:effectLst/>
                <a:latin typeface="Times"/>
                <a:ea typeface="Times New Roman"/>
                <a:cs typeface="Times New Roman"/>
              </a:rPr>
              <a:t>COMPRENSIONE delle EMOZIONI</a:t>
            </a:r>
            <a:endParaRPr lang="it-IT" dirty="0">
              <a:effectLst/>
              <a:latin typeface="Times"/>
              <a:ea typeface="Times New Roman"/>
              <a:cs typeface="Times New Roman"/>
            </a:endParaRPr>
          </a:p>
          <a:p>
            <a:pPr marL="1348740"/>
            <a:r>
              <a:rPr lang="it-IT" b="1" dirty="0">
                <a:effectLst/>
                <a:latin typeface="Times"/>
                <a:ea typeface="Times New Roman"/>
                <a:cs typeface="Times New Roman"/>
              </a:rPr>
              <a:t> </a:t>
            </a:r>
            <a:endParaRPr lang="it-IT" dirty="0">
              <a:effectLst/>
              <a:latin typeface="Times"/>
              <a:ea typeface="Times New Roman"/>
              <a:cs typeface="Times New Roman"/>
            </a:endParaRPr>
          </a:p>
          <a:p>
            <a:pPr marL="228600" indent="-228600">
              <a:lnSpc>
                <a:spcPts val="1800"/>
              </a:lnSpc>
              <a:tabLst>
                <a:tab pos="1577340" algn="l"/>
              </a:tabLst>
            </a:pPr>
            <a:r>
              <a:rPr lang="en-US" dirty="0">
                <a:effectLst/>
                <a:latin typeface="Symbol"/>
                <a:ea typeface="Times New Roman"/>
                <a:cs typeface="Times New Roman"/>
              </a:rPr>
              <a:t>·</a:t>
            </a:r>
            <a:r>
              <a:rPr lang="it-IT" dirty="0">
                <a:effectLst/>
                <a:latin typeface="Symbol"/>
                <a:ea typeface="Times New Roman"/>
                <a:cs typeface="Times New Roman"/>
              </a:rPr>
              <a:t>	</a:t>
            </a:r>
            <a:r>
              <a:rPr lang="it-IT" dirty="0">
                <a:effectLst/>
                <a:latin typeface="Times"/>
                <a:ea typeface="Times New Roman"/>
                <a:cs typeface="Times New Roman"/>
              </a:rPr>
              <a:t>Identificare (osservare e descrivere) le emozioni</a:t>
            </a:r>
          </a:p>
          <a:p>
            <a:pPr marL="228600" indent="-228600">
              <a:lnSpc>
                <a:spcPts val="1800"/>
              </a:lnSpc>
              <a:tabLst>
                <a:tab pos="1577340" algn="l"/>
              </a:tabLst>
            </a:pPr>
            <a:r>
              <a:rPr lang="en-US" dirty="0">
                <a:effectLst/>
                <a:latin typeface="Symbol"/>
                <a:ea typeface="Times New Roman"/>
                <a:cs typeface="Times New Roman"/>
              </a:rPr>
              <a:t>·</a:t>
            </a:r>
            <a:r>
              <a:rPr lang="it-IT" dirty="0">
                <a:effectLst/>
                <a:latin typeface="Symbol"/>
                <a:ea typeface="Times New Roman"/>
                <a:cs typeface="Times New Roman"/>
              </a:rPr>
              <a:t>	</a:t>
            </a:r>
            <a:r>
              <a:rPr lang="it-IT" dirty="0">
                <a:effectLst/>
                <a:latin typeface="Times"/>
                <a:ea typeface="Times New Roman"/>
                <a:cs typeface="Times New Roman"/>
              </a:rPr>
              <a:t>Comprendere a cosa servono le emozioni </a:t>
            </a:r>
          </a:p>
          <a:p>
            <a:pPr marL="1348740"/>
            <a:r>
              <a:rPr lang="it-IT" b="1" dirty="0">
                <a:effectLst/>
                <a:latin typeface="Times"/>
                <a:ea typeface="Times New Roman"/>
                <a:cs typeface="Times New Roman"/>
              </a:rPr>
              <a:t> </a:t>
            </a:r>
            <a:r>
              <a:rPr lang="it-IT" b="1" dirty="0">
                <a:effectLst/>
                <a:latin typeface="Times New Roman"/>
                <a:ea typeface="Times New Roman"/>
                <a:cs typeface="Times New Roman"/>
              </a:rPr>
              <a:t> </a:t>
            </a:r>
            <a:endParaRPr lang="it-IT" dirty="0">
              <a:effectLst/>
              <a:latin typeface="Times"/>
              <a:ea typeface="Times New Roman"/>
              <a:cs typeface="Times New Roman"/>
            </a:endParaRPr>
          </a:p>
          <a:p>
            <a:br>
              <a:rPr lang="it-IT" b="1" dirty="0">
                <a:effectLst/>
                <a:latin typeface="Times"/>
                <a:ea typeface="Times New Roman"/>
                <a:cs typeface="Times New Roman"/>
              </a:rPr>
            </a:br>
            <a:endParaRPr lang="it-IT" dirty="0"/>
          </a:p>
        </p:txBody>
      </p:sp>
    </p:spTree>
    <p:extLst>
      <p:ext uri="{BB962C8B-B14F-4D97-AF65-F5344CB8AC3E}">
        <p14:creationId xmlns:p14="http://schemas.microsoft.com/office/powerpoint/2010/main" val="195576936"/>
      </p:ext>
    </p:extLst>
  </p:cSld>
  <p:clrMapOvr>
    <a:masterClrMapping/>
  </p:clrMapOvr>
</p:sld>
</file>

<file path=ppt/slides/slide2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85000" lnSpcReduction="10000"/>
          </a:bodyPr>
          <a:lstStyle/>
          <a:p>
            <a:pPr marL="1348740" indent="449580">
              <a:buNone/>
            </a:pPr>
            <a:r>
              <a:rPr lang="it-IT" b="1" dirty="0">
                <a:latin typeface="Times New Roman"/>
                <a:ea typeface="Times New Roman"/>
                <a:cs typeface="Times New Roman"/>
              </a:rPr>
              <a:t>RIDURRE la VULNERABILITA’ EMOTIVA</a:t>
            </a:r>
            <a:endParaRPr lang="it-IT" dirty="0">
              <a:latin typeface="Times"/>
              <a:ea typeface="Times New Roman"/>
              <a:cs typeface="Times New Roman"/>
            </a:endParaRPr>
          </a:p>
          <a:p>
            <a:pPr marL="1348740" indent="449580"/>
            <a:r>
              <a:rPr lang="it-IT" b="1" dirty="0">
                <a:latin typeface="Times New Roman"/>
                <a:ea typeface="Times New Roman"/>
                <a:cs typeface="Times New Roman"/>
              </a:rPr>
              <a:t> </a:t>
            </a:r>
            <a:endParaRPr lang="it-IT" dirty="0">
              <a:latin typeface="Times"/>
              <a:ea typeface="Times New Roman"/>
              <a:cs typeface="Times New Roman"/>
            </a:endParaRPr>
          </a:p>
          <a:p>
            <a:pPr lvl="0">
              <a:buFont typeface="+mj-lt"/>
              <a:buAutoNum type="arabicPeriod"/>
            </a:pPr>
            <a:r>
              <a:rPr lang="it-IT" b="1" dirty="0">
                <a:latin typeface="Times New Roman"/>
                <a:ea typeface="Times New Roman"/>
                <a:cs typeface="Times New Roman"/>
              </a:rPr>
              <a:t>	</a:t>
            </a:r>
            <a:r>
              <a:rPr lang="it-IT" dirty="0">
                <a:latin typeface="Times New Roman"/>
                <a:ea typeface="Times New Roman"/>
                <a:cs typeface="Times New Roman"/>
              </a:rPr>
              <a:t>Dipendere in misura minore dalle proprie emozioni</a:t>
            </a:r>
            <a:endParaRPr lang="it-IT" dirty="0">
              <a:latin typeface="Times"/>
              <a:ea typeface="Times New Roman"/>
              <a:cs typeface="Times New Roman"/>
            </a:endParaRPr>
          </a:p>
          <a:p>
            <a:pPr lvl="0">
              <a:buFont typeface="+mj-lt"/>
              <a:buAutoNum type="arabicPeriod"/>
            </a:pPr>
            <a:r>
              <a:rPr lang="it-IT" dirty="0">
                <a:latin typeface="Times New Roman"/>
                <a:ea typeface="Times New Roman"/>
                <a:cs typeface="Times New Roman"/>
              </a:rPr>
              <a:t>	Incrementare le emozioni positive.</a:t>
            </a:r>
            <a:endParaRPr lang="it-IT" dirty="0">
              <a:latin typeface="Times"/>
              <a:ea typeface="Times New Roman"/>
              <a:cs typeface="Times New Roman"/>
            </a:endParaRPr>
          </a:p>
          <a:p>
            <a:pPr marL="1348740" algn="ctr"/>
            <a:r>
              <a:rPr lang="it-IT" b="1" dirty="0">
                <a:latin typeface="Times"/>
                <a:ea typeface="Times New Roman"/>
                <a:cs typeface="Times New Roman"/>
              </a:rPr>
              <a:t> </a:t>
            </a:r>
            <a:endParaRPr lang="it-IT" dirty="0">
              <a:latin typeface="Times"/>
              <a:ea typeface="Times New Roman"/>
              <a:cs typeface="Times New Roman"/>
            </a:endParaRPr>
          </a:p>
          <a:p>
            <a:pPr marL="1348740">
              <a:buNone/>
            </a:pPr>
            <a:r>
              <a:rPr lang="it-IT" b="1" dirty="0">
                <a:latin typeface="Times"/>
                <a:ea typeface="Times New Roman"/>
                <a:cs typeface="Times New Roman"/>
              </a:rPr>
              <a:t>RIDURRE le EMOZIONI DOLOROSE</a:t>
            </a:r>
            <a:endParaRPr lang="it-IT" dirty="0">
              <a:latin typeface="Times"/>
              <a:ea typeface="Times New Roman"/>
              <a:cs typeface="Times New Roman"/>
            </a:endParaRPr>
          </a:p>
          <a:p>
            <a:pPr marL="1348740" indent="449580"/>
            <a:r>
              <a:rPr lang="it-IT" b="1" dirty="0">
                <a:latin typeface="Times"/>
                <a:ea typeface="Times New Roman"/>
                <a:cs typeface="Times New Roman"/>
              </a:rPr>
              <a:t> </a:t>
            </a:r>
            <a:endParaRPr lang="it-IT" dirty="0">
              <a:latin typeface="Times"/>
              <a:ea typeface="Times New Roman"/>
              <a:cs typeface="Times New Roman"/>
            </a:endParaRPr>
          </a:p>
          <a:p>
            <a:pPr marL="228600" indent="-228600">
              <a:lnSpc>
                <a:spcPts val="1800"/>
              </a:lnSpc>
              <a:tabLst>
                <a:tab pos="1577340" algn="l"/>
              </a:tabLst>
            </a:pPr>
            <a:r>
              <a:rPr lang="en-US" dirty="0">
                <a:latin typeface="Symbol"/>
                <a:ea typeface="Times New Roman"/>
                <a:cs typeface="Times New Roman"/>
              </a:rPr>
              <a:t>·    </a:t>
            </a:r>
            <a:r>
              <a:rPr lang="it-IT" dirty="0">
                <a:latin typeface="Times"/>
                <a:ea typeface="Times New Roman"/>
                <a:cs typeface="Times New Roman"/>
              </a:rPr>
              <a:t>Lasciare andare le emozioni dolorose attraverso la consapevolezza</a:t>
            </a:r>
          </a:p>
          <a:p>
            <a:pPr marL="228600" indent="-228600">
              <a:lnSpc>
                <a:spcPts val="1800"/>
              </a:lnSpc>
              <a:tabLst>
                <a:tab pos="1577340" algn="l"/>
              </a:tabLst>
            </a:pPr>
            <a:r>
              <a:rPr lang="en-US" dirty="0">
                <a:latin typeface="Symbol"/>
                <a:ea typeface="Times New Roman"/>
                <a:cs typeface="Times New Roman"/>
              </a:rPr>
              <a:t>·</a:t>
            </a:r>
            <a:r>
              <a:rPr lang="it-IT" dirty="0">
                <a:latin typeface="Symbol"/>
                <a:ea typeface="Times New Roman"/>
                <a:cs typeface="Times New Roman"/>
              </a:rPr>
              <a:t>	</a:t>
            </a:r>
            <a:r>
              <a:rPr lang="it-IT" dirty="0">
                <a:latin typeface="Times"/>
                <a:ea typeface="Times New Roman"/>
                <a:cs typeface="Times New Roman"/>
              </a:rPr>
              <a:t>Cambiare le emozioni negative per mezzo di azioni opposte</a:t>
            </a:r>
          </a:p>
          <a:p>
            <a:pPr marL="1348740"/>
            <a:r>
              <a:rPr lang="it-IT" b="1" dirty="0">
                <a:latin typeface="Times"/>
                <a:ea typeface="Times New Roman"/>
                <a:cs typeface="Times New Roman"/>
              </a:rPr>
              <a:t> </a:t>
            </a:r>
            <a:endParaRPr lang="it-IT" dirty="0">
              <a:latin typeface="Times"/>
              <a:ea typeface="Times New Roman"/>
              <a:cs typeface="Times New Roman"/>
            </a:endParaRPr>
          </a:p>
        </p:txBody>
      </p:sp>
    </p:spTree>
    <p:extLst>
      <p:ext uri="{BB962C8B-B14F-4D97-AF65-F5344CB8AC3E}">
        <p14:creationId xmlns:p14="http://schemas.microsoft.com/office/powerpoint/2010/main" val="1315273384"/>
      </p:ext>
    </p:extLst>
  </p:cSld>
  <p:clrMapOvr>
    <a:masterClrMapping/>
  </p:clrMapOvr>
</p:sld>
</file>

<file path=ppt/slides/slide2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b="1" dirty="0">
                <a:latin typeface="Times"/>
                <a:ea typeface="Times New Roman"/>
                <a:cs typeface="Times New Roman"/>
              </a:rPr>
              <a:t>REGOLAZIONE delle EMOZIONI  II</a:t>
            </a:r>
            <a:br>
              <a:rPr lang="it-IT" dirty="0">
                <a:latin typeface="Times"/>
                <a:ea typeface="Times New Roman"/>
                <a:cs typeface="Times New Roman"/>
              </a:rPr>
            </a:br>
            <a:endParaRPr lang="it-IT" dirty="0"/>
          </a:p>
        </p:txBody>
      </p:sp>
      <p:sp>
        <p:nvSpPr>
          <p:cNvPr id="3" name="Segnaposto contenuto 2"/>
          <p:cNvSpPr>
            <a:spLocks noGrp="1"/>
          </p:cNvSpPr>
          <p:nvPr>
            <p:ph idx="1"/>
          </p:nvPr>
        </p:nvSpPr>
        <p:spPr/>
        <p:txBody>
          <a:bodyPr>
            <a:normAutofit fontScale="77500" lnSpcReduction="20000"/>
          </a:bodyPr>
          <a:lstStyle/>
          <a:p>
            <a:pPr marL="449580" indent="449580" algn="ctr"/>
            <a:r>
              <a:rPr lang="it-IT" sz="3600" b="1" dirty="0">
                <a:latin typeface="Times"/>
                <a:ea typeface="Times New Roman"/>
                <a:cs typeface="Times New Roman"/>
              </a:rPr>
              <a:t> </a:t>
            </a:r>
            <a:endParaRPr lang="it-IT" dirty="0">
              <a:effectLst/>
              <a:latin typeface="Times"/>
              <a:ea typeface="Times New Roman"/>
              <a:cs typeface="Times New Roman"/>
            </a:endParaRPr>
          </a:p>
          <a:p>
            <a:pPr marL="449580" indent="449580" algn="ctr"/>
            <a:r>
              <a:rPr lang="it-IT" sz="3600" b="1" dirty="0">
                <a:latin typeface="Times"/>
                <a:ea typeface="Times New Roman"/>
                <a:cs typeface="Times New Roman"/>
              </a:rPr>
              <a:t>______</a:t>
            </a:r>
            <a:endParaRPr lang="it-IT" dirty="0">
              <a:effectLst/>
              <a:latin typeface="Times"/>
              <a:ea typeface="Times New Roman"/>
              <a:cs typeface="Times New Roman"/>
            </a:endParaRPr>
          </a:p>
          <a:p>
            <a:pPr marL="449580" indent="449580" algn="ctr"/>
            <a:r>
              <a:rPr lang="it-IT" sz="3600" b="1" dirty="0">
                <a:latin typeface="Times"/>
                <a:ea typeface="Times New Roman"/>
                <a:cs typeface="Times New Roman"/>
              </a:rPr>
              <a:t>I “miti” sulle emozioni</a:t>
            </a:r>
            <a:endParaRPr lang="it-IT" dirty="0">
              <a:effectLst/>
              <a:latin typeface="Times"/>
              <a:ea typeface="Times New Roman"/>
              <a:cs typeface="Times New Roman"/>
            </a:endParaRPr>
          </a:p>
          <a:p>
            <a:pPr marL="449580" indent="449580" algn="ctr"/>
            <a:r>
              <a:rPr lang="it-IT" sz="3600" b="1" dirty="0">
                <a:latin typeface="Times"/>
                <a:ea typeface="Times New Roman"/>
                <a:cs typeface="Times New Roman"/>
              </a:rPr>
              <a:t> </a:t>
            </a:r>
            <a:endParaRPr lang="it-IT" dirty="0">
              <a:effectLst/>
              <a:latin typeface="Times"/>
              <a:ea typeface="Times New Roman"/>
              <a:cs typeface="Times New Roman"/>
            </a:endParaRPr>
          </a:p>
          <a:p>
            <a:pPr marL="678180" indent="-228600">
              <a:lnSpc>
                <a:spcPct val="150000"/>
              </a:lnSpc>
              <a:tabLst>
                <a:tab pos="678180" algn="l"/>
              </a:tabLst>
            </a:pPr>
            <a:r>
              <a:rPr lang="it-IT" dirty="0">
                <a:effectLst/>
                <a:latin typeface="Times"/>
                <a:ea typeface="Times New Roman"/>
                <a:cs typeface="Times New Roman"/>
              </a:rPr>
              <a:t>1.	Per ogni situazione c’è una emozione che è più appropriata di altre.</a:t>
            </a:r>
          </a:p>
          <a:p>
            <a:pPr marL="678180" indent="-228600">
              <a:lnSpc>
                <a:spcPct val="150000"/>
              </a:lnSpc>
              <a:tabLst>
                <a:tab pos="678180" algn="l"/>
              </a:tabLst>
            </a:pPr>
            <a:r>
              <a:rPr lang="it-IT" dirty="0">
                <a:effectLst/>
                <a:latin typeface="Times"/>
                <a:ea typeface="Times New Roman"/>
                <a:cs typeface="Times New Roman"/>
              </a:rPr>
              <a:t>2.	Far capire agli altri che si sta male è una debolezza.</a:t>
            </a:r>
          </a:p>
          <a:p>
            <a:pPr marL="678180" indent="-228600">
              <a:lnSpc>
                <a:spcPct val="150000"/>
              </a:lnSpc>
              <a:tabLst>
                <a:tab pos="678180" algn="l"/>
              </a:tabLst>
            </a:pPr>
            <a:r>
              <a:rPr lang="it-IT" dirty="0">
                <a:effectLst/>
                <a:latin typeface="Times"/>
                <a:ea typeface="Times New Roman"/>
                <a:cs typeface="Times New Roman"/>
              </a:rPr>
              <a:t>3.	I sentimenti negativi sono cattivi e distruttivi.</a:t>
            </a:r>
          </a:p>
          <a:p>
            <a:pPr marL="678180" indent="-228600">
              <a:lnSpc>
                <a:spcPct val="150000"/>
              </a:lnSpc>
              <a:tabLst>
                <a:tab pos="678180" algn="l"/>
              </a:tabLst>
            </a:pPr>
            <a:r>
              <a:rPr lang="it-IT" dirty="0">
                <a:effectLst/>
                <a:latin typeface="Times"/>
                <a:ea typeface="Times New Roman"/>
                <a:cs typeface="Times New Roman"/>
              </a:rPr>
              <a:t>4.	Essere emotivi significa essere fuori controllo.</a:t>
            </a:r>
          </a:p>
          <a:p>
            <a:pPr marL="678180" indent="-228600">
              <a:lnSpc>
                <a:spcPct val="150000"/>
              </a:lnSpc>
              <a:tabLst>
                <a:tab pos="678180" algn="l"/>
              </a:tabLst>
            </a:pPr>
            <a:r>
              <a:rPr lang="it-IT" dirty="0">
                <a:effectLst/>
                <a:latin typeface="Times"/>
                <a:ea typeface="Times New Roman"/>
                <a:cs typeface="Times New Roman"/>
              </a:rPr>
              <a:t>5.	Le emozioni accadono senza un motivo preciso.</a:t>
            </a:r>
          </a:p>
        </p:txBody>
      </p:sp>
    </p:spTree>
    <p:extLst>
      <p:ext uri="{BB962C8B-B14F-4D97-AF65-F5344CB8AC3E}">
        <p14:creationId xmlns:p14="http://schemas.microsoft.com/office/powerpoint/2010/main" val="1804986707"/>
      </p:ext>
    </p:extLst>
  </p:cSld>
  <p:clrMapOvr>
    <a:masterClrMapping/>
  </p:clrMapOvr>
</p:sld>
</file>

<file path=ppt/slides/slide2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70000" lnSpcReduction="20000"/>
          </a:bodyPr>
          <a:lstStyle/>
          <a:p>
            <a:pPr marL="678180" indent="-228600">
              <a:lnSpc>
                <a:spcPct val="150000"/>
              </a:lnSpc>
              <a:tabLst>
                <a:tab pos="678180" algn="l"/>
              </a:tabLst>
            </a:pPr>
            <a:r>
              <a:rPr lang="it-IT" dirty="0">
                <a:latin typeface="Times"/>
                <a:ea typeface="Times New Roman"/>
                <a:cs typeface="Times New Roman"/>
              </a:rPr>
              <a:t>6.	Alcune emozioni sono davvero stupide.</a:t>
            </a:r>
          </a:p>
          <a:p>
            <a:pPr marL="678180" indent="-228600">
              <a:lnSpc>
                <a:spcPct val="150000"/>
              </a:lnSpc>
              <a:tabLst>
                <a:tab pos="678180" algn="l"/>
              </a:tabLst>
            </a:pPr>
            <a:r>
              <a:rPr lang="it-IT" dirty="0">
                <a:latin typeface="Times"/>
                <a:ea typeface="Times New Roman"/>
                <a:cs typeface="Times New Roman"/>
              </a:rPr>
              <a:t>7.	Tutte le emozioni dolorose sono il risultato di una personalità negativa.</a:t>
            </a:r>
          </a:p>
          <a:p>
            <a:pPr marL="678180" indent="-228600">
              <a:lnSpc>
                <a:spcPct val="150000"/>
              </a:lnSpc>
              <a:tabLst>
                <a:tab pos="678180" algn="l"/>
              </a:tabLst>
            </a:pPr>
            <a:r>
              <a:rPr lang="it-IT" dirty="0">
                <a:latin typeface="Times"/>
                <a:ea typeface="Times New Roman"/>
                <a:cs typeface="Times New Roman"/>
              </a:rPr>
              <a:t>8.	Se gli altri considerano sbagliato ciò che provo, non dovrei provare quel sentimento.</a:t>
            </a:r>
          </a:p>
          <a:p>
            <a:pPr marL="678180" indent="-228600">
              <a:lnSpc>
                <a:spcPct val="150000"/>
              </a:lnSpc>
              <a:tabLst>
                <a:tab pos="678180" algn="l"/>
              </a:tabLst>
            </a:pPr>
            <a:r>
              <a:rPr lang="it-IT" dirty="0">
                <a:latin typeface="Times"/>
                <a:ea typeface="Times New Roman"/>
                <a:cs typeface="Times New Roman"/>
              </a:rPr>
              <a:t>9.	Le altre persone sono i migliori giudici dei miei sentimenti.</a:t>
            </a:r>
          </a:p>
          <a:p>
            <a:pPr marL="678180" indent="-228600">
              <a:lnSpc>
                <a:spcPct val="150000"/>
              </a:lnSpc>
              <a:tabLst>
                <a:tab pos="678180" algn="l"/>
              </a:tabLst>
            </a:pPr>
            <a:r>
              <a:rPr lang="it-IT" dirty="0">
                <a:latin typeface="Times"/>
                <a:ea typeface="Times New Roman"/>
                <a:cs typeface="Times New Roman"/>
              </a:rPr>
              <a:t>10.	Le emozioni negative non sono importanti e andrebbero ignorate.</a:t>
            </a:r>
          </a:p>
          <a:p>
            <a:pPr marL="678180" indent="-228600">
              <a:lnSpc>
                <a:spcPct val="150000"/>
              </a:lnSpc>
              <a:tabLst>
                <a:tab pos="678180" algn="l"/>
              </a:tabLst>
            </a:pPr>
            <a:r>
              <a:rPr lang="it-IT" b="1" dirty="0">
                <a:latin typeface="Times"/>
                <a:ea typeface="Times New Roman"/>
                <a:cs typeface="Times New Roman"/>
              </a:rPr>
              <a:t> </a:t>
            </a:r>
            <a:endParaRPr lang="it-IT" dirty="0">
              <a:latin typeface="Times"/>
              <a:ea typeface="Times New Roman"/>
              <a:cs typeface="Times New Roman"/>
            </a:endParaRPr>
          </a:p>
          <a:p>
            <a:pPr>
              <a:lnSpc>
                <a:spcPct val="150000"/>
              </a:lnSpc>
            </a:pPr>
            <a:r>
              <a:rPr lang="it-IT" dirty="0">
                <a:latin typeface="Times"/>
                <a:ea typeface="Times New Roman"/>
                <a:cs typeface="Times New Roman"/>
              </a:rPr>
              <a:t>COMPLETARE LA LISTA CON ALTRI SUGGERIMENTI</a:t>
            </a:r>
            <a:r>
              <a:rPr lang="it-IT" b="1" dirty="0">
                <a:latin typeface="Times"/>
                <a:ea typeface="Times New Roman"/>
                <a:cs typeface="Times New Roman"/>
              </a:rPr>
              <a:t>	</a:t>
            </a:r>
            <a:endParaRPr lang="it-IT" dirty="0"/>
          </a:p>
          <a:p>
            <a:endParaRPr lang="it-IT" dirty="0"/>
          </a:p>
        </p:txBody>
      </p:sp>
    </p:spTree>
    <p:extLst>
      <p:ext uri="{BB962C8B-B14F-4D97-AF65-F5344CB8AC3E}">
        <p14:creationId xmlns:p14="http://schemas.microsoft.com/office/powerpoint/2010/main" val="1359790786"/>
      </p:ext>
    </p:extLst>
  </p:cSld>
  <p:clrMapOvr>
    <a:masterClrMapping/>
  </p:clrMapOvr>
</p:sld>
</file>

<file path=ppt/slides/slide2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b="1" dirty="0">
                <a:latin typeface="Times"/>
                <a:ea typeface="Times New Roman"/>
                <a:cs typeface="Times New Roman"/>
              </a:rPr>
              <a:t>REGOLAZIONE delle EMOZIONI IV</a:t>
            </a:r>
            <a:br>
              <a:rPr lang="it-IT" dirty="0">
                <a:latin typeface="Times"/>
                <a:ea typeface="Times New Roman"/>
                <a:cs typeface="Times New Roman"/>
              </a:rPr>
            </a:br>
            <a:endParaRPr lang="it-IT" dirty="0"/>
          </a:p>
        </p:txBody>
      </p:sp>
      <p:sp>
        <p:nvSpPr>
          <p:cNvPr id="3" name="Segnaposto contenuto 2"/>
          <p:cNvSpPr>
            <a:spLocks noGrp="1"/>
          </p:cNvSpPr>
          <p:nvPr>
            <p:ph idx="1"/>
          </p:nvPr>
        </p:nvSpPr>
        <p:spPr>
          <a:xfrm>
            <a:off x="1981200" y="1639342"/>
            <a:ext cx="8229600" cy="4525963"/>
          </a:xfrm>
        </p:spPr>
        <p:txBody>
          <a:bodyPr>
            <a:normAutofit fontScale="47500" lnSpcReduction="20000"/>
          </a:bodyPr>
          <a:lstStyle/>
          <a:p>
            <a:pPr marL="449580" indent="449580" algn="ctr">
              <a:buNone/>
            </a:pPr>
            <a:endParaRPr lang="it-IT" dirty="0">
              <a:effectLst/>
              <a:latin typeface="Times"/>
              <a:ea typeface="Times New Roman"/>
              <a:cs typeface="Times New Roman"/>
            </a:endParaRPr>
          </a:p>
          <a:p>
            <a:pPr marL="449580" indent="449580" algn="ctr"/>
            <a:r>
              <a:rPr lang="it-IT" sz="3600" b="1" dirty="0">
                <a:latin typeface="Times"/>
                <a:ea typeface="Times New Roman"/>
                <a:cs typeface="Times New Roman"/>
              </a:rPr>
              <a:t>Modi per descrivere le emozioni</a:t>
            </a:r>
            <a:endParaRPr lang="it-IT" dirty="0">
              <a:effectLst/>
              <a:latin typeface="Times"/>
              <a:ea typeface="Times New Roman"/>
              <a:cs typeface="Times New Roman"/>
            </a:endParaRPr>
          </a:p>
          <a:p>
            <a:pPr marL="449580" indent="449580" algn="ctr"/>
            <a:r>
              <a:rPr lang="it-IT" sz="3600" b="1" dirty="0">
                <a:latin typeface="Times"/>
                <a:ea typeface="Times New Roman"/>
                <a:cs typeface="Times New Roman"/>
              </a:rPr>
              <a:t> </a:t>
            </a:r>
            <a:endParaRPr lang="it-IT" dirty="0">
              <a:effectLst/>
              <a:latin typeface="Times"/>
              <a:ea typeface="Times New Roman"/>
              <a:cs typeface="Times New Roman"/>
            </a:endParaRPr>
          </a:p>
          <a:p>
            <a:pPr marL="449580" indent="449580" algn="ctr"/>
            <a:r>
              <a:rPr lang="it-IT" b="1" dirty="0">
                <a:effectLst/>
                <a:latin typeface="Times"/>
                <a:ea typeface="Times New Roman"/>
                <a:cs typeface="Times New Roman"/>
              </a:rPr>
              <a:t>PAROLE PER ESPRIMERE AFFETTO</a:t>
            </a:r>
            <a:endParaRPr lang="it-IT" dirty="0">
              <a:effectLst/>
              <a:latin typeface="Times"/>
              <a:ea typeface="Times New Roman"/>
              <a:cs typeface="Times New Roman"/>
            </a:endParaRPr>
          </a:p>
          <a:p>
            <a:pPr marL="449580" indent="449580"/>
            <a:r>
              <a:rPr lang="it-IT" b="1" dirty="0">
                <a:effectLst/>
                <a:latin typeface="Times"/>
                <a:ea typeface="Times New Roman"/>
                <a:cs typeface="Times New Roman"/>
              </a:rPr>
              <a:t> </a:t>
            </a:r>
            <a:endParaRPr lang="it-IT" dirty="0">
              <a:effectLst/>
              <a:latin typeface="Times"/>
              <a:ea typeface="Times New Roman"/>
              <a:cs typeface="Times New Roman"/>
            </a:endParaRPr>
          </a:p>
          <a:p>
            <a:pPr marL="899160" indent="449580"/>
            <a:r>
              <a:rPr lang="it-IT" dirty="0">
                <a:effectLst/>
                <a:latin typeface="Times"/>
                <a:ea typeface="Times New Roman"/>
                <a:cs typeface="Times New Roman"/>
              </a:rPr>
              <a:t>amore				compassione							nostalgia</a:t>
            </a:r>
          </a:p>
          <a:p>
            <a:pPr marL="899160" indent="449580"/>
            <a:r>
              <a:rPr lang="it-IT" dirty="0">
                <a:effectLst/>
                <a:latin typeface="Times"/>
                <a:ea typeface="Times New Roman"/>
                <a:cs typeface="Times New Roman"/>
              </a:rPr>
              <a:t>adorazione			desiderio			brama</a:t>
            </a:r>
          </a:p>
          <a:p>
            <a:pPr marL="899160" indent="449580"/>
            <a:r>
              <a:rPr lang="it-IT" dirty="0">
                <a:effectLst/>
                <a:latin typeface="Times"/>
                <a:ea typeface="Times New Roman"/>
                <a:cs typeface="Times New Roman"/>
              </a:rPr>
              <a:t>affetto				incanto				passione</a:t>
            </a:r>
          </a:p>
          <a:p>
            <a:pPr marL="899160" indent="449580"/>
            <a:r>
              <a:rPr lang="it-IT" dirty="0">
                <a:effectLst/>
                <a:latin typeface="Times"/>
                <a:ea typeface="Times New Roman"/>
                <a:cs typeface="Times New Roman"/>
              </a:rPr>
              <a:t>eccitazione			tenerezza			sentimentalismo</a:t>
            </a:r>
          </a:p>
          <a:p>
            <a:pPr marL="899160" indent="449580"/>
            <a:r>
              <a:rPr lang="it-IT" dirty="0">
                <a:effectLst/>
                <a:latin typeface="Times"/>
                <a:ea typeface="Times New Roman"/>
                <a:cs typeface="Times New Roman"/>
              </a:rPr>
              <a:t>attrazione			infatuazione			simpatia</a:t>
            </a:r>
          </a:p>
          <a:p>
            <a:pPr marL="899160" indent="449580"/>
            <a:r>
              <a:rPr lang="it-IT" dirty="0">
                <a:effectLst/>
                <a:latin typeface="Times"/>
                <a:ea typeface="Times New Roman"/>
                <a:cs typeface="Times New Roman"/>
              </a:rPr>
              <a:t>prendersi cura			gentilezza			fascino			piacere				calore</a:t>
            </a:r>
          </a:p>
          <a:p>
            <a:r>
              <a:rPr lang="it-IT" dirty="0">
                <a:effectLst/>
                <a:latin typeface="Times"/>
                <a:ea typeface="Times New Roman"/>
                <a:cs typeface="Times New Roman"/>
              </a:rPr>
              <a:t> </a:t>
            </a:r>
          </a:p>
          <a:p>
            <a:r>
              <a:rPr lang="it-IT" dirty="0">
                <a:effectLst/>
                <a:latin typeface="Times"/>
                <a:ea typeface="Times New Roman"/>
                <a:cs typeface="Times New Roman"/>
              </a:rPr>
              <a:t>COMPLETARE LA LISTA CON ALTRI SUGGERIMENTI</a:t>
            </a:r>
          </a:p>
          <a:p>
            <a:pPr algn="ctr"/>
            <a:r>
              <a:rPr lang="it-IT" b="1" dirty="0">
                <a:effectLst/>
                <a:latin typeface="Times"/>
                <a:ea typeface="Times New Roman"/>
                <a:cs typeface="Times New Roman"/>
              </a:rPr>
              <a:t> </a:t>
            </a:r>
            <a:endParaRPr lang="it-IT" dirty="0">
              <a:effectLst/>
              <a:latin typeface="Times"/>
              <a:ea typeface="Times New Roman"/>
              <a:cs typeface="Times New Roman"/>
            </a:endParaRPr>
          </a:p>
          <a:p>
            <a:pPr algn="ctr"/>
            <a:r>
              <a:rPr lang="it-IT" b="1" dirty="0">
                <a:effectLst/>
                <a:latin typeface="Times"/>
                <a:ea typeface="Times New Roman"/>
                <a:cs typeface="Times New Roman"/>
              </a:rPr>
              <a:t> </a:t>
            </a:r>
            <a:endParaRPr lang="it-IT" dirty="0">
              <a:effectLst/>
              <a:latin typeface="Times"/>
              <a:ea typeface="Times New Roman"/>
              <a:cs typeface="Times New Roman"/>
            </a:endParaRPr>
          </a:p>
          <a:p>
            <a:endParaRPr lang="it-IT" dirty="0"/>
          </a:p>
        </p:txBody>
      </p:sp>
    </p:spTree>
    <p:extLst>
      <p:ext uri="{BB962C8B-B14F-4D97-AF65-F5344CB8AC3E}">
        <p14:creationId xmlns:p14="http://schemas.microsoft.com/office/powerpoint/2010/main" val="4066847241"/>
      </p:ext>
    </p:extLst>
  </p:cSld>
  <p:clrMapOvr>
    <a:masterClrMapping/>
  </p:clrMapOvr>
</p:sld>
</file>

<file path=ppt/slides/slide2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b="1" dirty="0">
                <a:latin typeface="Times"/>
                <a:ea typeface="Times New Roman"/>
                <a:cs typeface="Times New Roman"/>
              </a:rPr>
              <a:t>Eventi scatenanti sensazioni di affetto</a:t>
            </a:r>
            <a:endParaRPr lang="it-IT" dirty="0"/>
          </a:p>
        </p:txBody>
      </p:sp>
      <p:sp>
        <p:nvSpPr>
          <p:cNvPr id="3" name="Segnaposto contenuto 2"/>
          <p:cNvSpPr>
            <a:spLocks noGrp="1"/>
          </p:cNvSpPr>
          <p:nvPr>
            <p:ph idx="1"/>
          </p:nvPr>
        </p:nvSpPr>
        <p:spPr/>
        <p:txBody>
          <a:bodyPr>
            <a:normAutofit fontScale="85000" lnSpcReduction="20000"/>
          </a:bodyPr>
          <a:lstStyle/>
          <a:p>
            <a:pPr algn="ctr"/>
            <a:r>
              <a:rPr lang="it-IT" b="1" dirty="0">
                <a:effectLst/>
                <a:latin typeface="Times"/>
                <a:ea typeface="Times New Roman"/>
                <a:cs typeface="Times New Roman"/>
              </a:rPr>
              <a:t> </a:t>
            </a:r>
            <a:endParaRPr lang="it-IT" dirty="0">
              <a:effectLst/>
              <a:latin typeface="Times"/>
              <a:ea typeface="Times New Roman"/>
              <a:cs typeface="Times New Roman"/>
            </a:endParaRPr>
          </a:p>
          <a:p>
            <a:pPr algn="ctr"/>
            <a:r>
              <a:rPr lang="it-IT" b="1" dirty="0">
                <a:effectLst/>
                <a:latin typeface="Times"/>
                <a:ea typeface="Times New Roman"/>
                <a:cs typeface="Times New Roman"/>
              </a:rPr>
              <a:t> </a:t>
            </a:r>
            <a:endParaRPr lang="it-IT" dirty="0">
              <a:effectLst/>
              <a:latin typeface="Times"/>
              <a:ea typeface="Times New Roman"/>
              <a:cs typeface="Times New Roman"/>
            </a:endParaRPr>
          </a:p>
          <a:p>
            <a:r>
              <a:rPr lang="it-IT" dirty="0">
                <a:effectLst/>
                <a:latin typeface="Times"/>
                <a:ea typeface="Times New Roman"/>
                <a:cs typeface="Times New Roman"/>
              </a:rPr>
              <a:t>Qualcuno ti offre o ti da qualcosa che vuoi, che hai bisogno o che desideri.</a:t>
            </a:r>
          </a:p>
          <a:p>
            <a:r>
              <a:rPr lang="it-IT" dirty="0">
                <a:effectLst/>
                <a:latin typeface="Times"/>
                <a:ea typeface="Times New Roman"/>
                <a:cs typeface="Times New Roman"/>
              </a:rPr>
              <a:t>Una persona fa delle cose per te che tu desideravi lei facesse.</a:t>
            </a:r>
          </a:p>
          <a:p>
            <a:r>
              <a:rPr lang="it-IT" dirty="0">
                <a:effectLst/>
                <a:latin typeface="Times"/>
                <a:ea typeface="Times New Roman"/>
                <a:cs typeface="Times New Roman"/>
              </a:rPr>
              <a:t>Passare molto tempo con una persona.</a:t>
            </a:r>
          </a:p>
          <a:p>
            <a:r>
              <a:rPr lang="it-IT" dirty="0">
                <a:effectLst/>
                <a:latin typeface="Times"/>
                <a:ea typeface="Times New Roman"/>
                <a:cs typeface="Times New Roman"/>
              </a:rPr>
              <a:t>Condividere un’esperienza speciale insieme a qualcuno.</a:t>
            </a:r>
          </a:p>
          <a:p>
            <a:r>
              <a:rPr lang="it-IT" dirty="0">
                <a:effectLst/>
                <a:latin typeface="Times"/>
                <a:ea typeface="Times New Roman"/>
                <a:cs typeface="Times New Roman"/>
              </a:rPr>
              <a:t>Avere una comunicazione eccezionalmente buona con qualcuno.</a:t>
            </a:r>
          </a:p>
          <a:p>
            <a:r>
              <a:rPr lang="it-IT" dirty="0">
                <a:effectLst/>
                <a:latin typeface="Times"/>
                <a:ea typeface="Times New Roman"/>
                <a:cs typeface="Times New Roman"/>
              </a:rPr>
              <a:t> </a:t>
            </a:r>
          </a:p>
          <a:p>
            <a:r>
              <a:rPr lang="it-IT" dirty="0">
                <a:effectLst/>
                <a:latin typeface="Times"/>
                <a:ea typeface="Times New Roman"/>
                <a:cs typeface="Times New Roman"/>
              </a:rPr>
              <a:t>COMPLETARE LA LISTA CON ALTRI SUGGERIMENTI</a:t>
            </a:r>
          </a:p>
          <a:p>
            <a:pPr algn="ctr"/>
            <a:r>
              <a:rPr lang="it-IT" b="1" dirty="0">
                <a:effectLst/>
                <a:latin typeface="Times"/>
                <a:ea typeface="Times New Roman"/>
                <a:cs typeface="Times New Roman"/>
              </a:rPr>
              <a:t> </a:t>
            </a:r>
            <a:endParaRPr lang="it-IT" dirty="0">
              <a:effectLst/>
              <a:latin typeface="Times"/>
              <a:ea typeface="Times New Roman"/>
              <a:cs typeface="Times New Roman"/>
            </a:endParaRPr>
          </a:p>
          <a:p>
            <a:endParaRPr lang="it-IT" dirty="0"/>
          </a:p>
        </p:txBody>
      </p:sp>
    </p:spTree>
    <p:extLst>
      <p:ext uri="{BB962C8B-B14F-4D97-AF65-F5344CB8AC3E}">
        <p14:creationId xmlns:p14="http://schemas.microsoft.com/office/powerpoint/2010/main" val="1601447768"/>
      </p:ext>
    </p:extLst>
  </p:cSld>
  <p:clrMapOvr>
    <a:masterClrMapping/>
  </p:clrMapOvr>
</p:sld>
</file>

<file path=ppt/slides/slide2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b="1" dirty="0">
                <a:latin typeface="Times"/>
                <a:ea typeface="Times New Roman"/>
                <a:cs typeface="Times New Roman"/>
              </a:rPr>
              <a:t>Interpretazioni che scatenano sentimenti di affetto</a:t>
            </a:r>
            <a:br>
              <a:rPr lang="it-IT" dirty="0">
                <a:latin typeface="Times"/>
                <a:ea typeface="Times New Roman"/>
                <a:cs typeface="Times New Roman"/>
              </a:rPr>
            </a:br>
            <a:endParaRPr lang="it-IT" dirty="0"/>
          </a:p>
        </p:txBody>
      </p:sp>
      <p:sp>
        <p:nvSpPr>
          <p:cNvPr id="3" name="Segnaposto contenuto 2"/>
          <p:cNvSpPr>
            <a:spLocks noGrp="1"/>
          </p:cNvSpPr>
          <p:nvPr>
            <p:ph idx="1"/>
          </p:nvPr>
        </p:nvSpPr>
        <p:spPr/>
        <p:txBody>
          <a:bodyPr>
            <a:normAutofit fontScale="92500" lnSpcReduction="10000"/>
          </a:bodyPr>
          <a:lstStyle/>
          <a:p>
            <a:pPr algn="ctr"/>
            <a:r>
              <a:rPr lang="it-IT" b="1" dirty="0">
                <a:effectLst/>
                <a:latin typeface="Times"/>
                <a:ea typeface="Times New Roman"/>
                <a:cs typeface="Times New Roman"/>
              </a:rPr>
              <a:t> </a:t>
            </a:r>
            <a:endParaRPr lang="it-IT" dirty="0">
              <a:effectLst/>
              <a:latin typeface="Times"/>
              <a:ea typeface="Times New Roman"/>
              <a:cs typeface="Times New Roman"/>
            </a:endParaRPr>
          </a:p>
          <a:p>
            <a:r>
              <a:rPr lang="it-IT" dirty="0">
                <a:effectLst/>
                <a:latin typeface="Times"/>
                <a:ea typeface="Times New Roman"/>
                <a:cs typeface="Times New Roman"/>
              </a:rPr>
              <a:t>Credere che qualcuno ti ami, ti apprezzi o abbia bisogno di te.</a:t>
            </a:r>
          </a:p>
          <a:p>
            <a:r>
              <a:rPr lang="it-IT" dirty="0">
                <a:effectLst/>
                <a:latin typeface="Times"/>
                <a:ea typeface="Times New Roman"/>
                <a:cs typeface="Times New Roman"/>
              </a:rPr>
              <a:t>Pensare che qualcuno sia fisicamente attraente.</a:t>
            </a:r>
          </a:p>
          <a:p>
            <a:r>
              <a:rPr lang="it-IT" dirty="0">
                <a:effectLst/>
                <a:latin typeface="Times"/>
                <a:ea typeface="Times New Roman"/>
                <a:cs typeface="Times New Roman"/>
              </a:rPr>
              <a:t>Giudicare la personalità di qualcuno come fantastica, piacevole o attraente.</a:t>
            </a:r>
          </a:p>
          <a:p>
            <a:r>
              <a:rPr lang="it-IT" dirty="0">
                <a:effectLst/>
                <a:latin typeface="Times"/>
                <a:ea typeface="Times New Roman"/>
                <a:cs typeface="Times New Roman"/>
              </a:rPr>
              <a:t>Credere che su qualcuno si possa contare e che sarà sempre lì per te.</a:t>
            </a:r>
          </a:p>
          <a:p>
            <a:r>
              <a:rPr lang="it-IT" dirty="0">
                <a:effectLst/>
                <a:latin typeface="Times"/>
                <a:ea typeface="Times New Roman"/>
                <a:cs typeface="Times New Roman"/>
              </a:rPr>
              <a:t> </a:t>
            </a:r>
          </a:p>
          <a:p>
            <a:r>
              <a:rPr lang="it-IT" dirty="0">
                <a:effectLst/>
                <a:latin typeface="Times"/>
                <a:ea typeface="Times New Roman"/>
                <a:cs typeface="Times New Roman"/>
              </a:rPr>
              <a:t>COMPLETARE LA LISTA CON ALTRI SUGGERIMENTI</a:t>
            </a:r>
            <a:br>
              <a:rPr lang="it-IT" dirty="0">
                <a:effectLst/>
                <a:latin typeface="Times"/>
                <a:ea typeface="Times New Roman"/>
                <a:cs typeface="Times New Roman"/>
              </a:rPr>
            </a:br>
            <a:endParaRPr lang="it-IT" dirty="0"/>
          </a:p>
        </p:txBody>
      </p:sp>
    </p:spTree>
    <p:extLst>
      <p:ext uri="{BB962C8B-B14F-4D97-AF65-F5344CB8AC3E}">
        <p14:creationId xmlns:p14="http://schemas.microsoft.com/office/powerpoint/2010/main" val="1080837178"/>
      </p:ext>
    </p:extLst>
  </p:cSld>
  <p:clrMapOvr>
    <a:masterClrMapping/>
  </p:clrMapOvr>
</p:sld>
</file>

<file path=ppt/slides/slide2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b="1" dirty="0">
                <a:latin typeface="Times"/>
                <a:ea typeface="Times New Roman"/>
                <a:cs typeface="Times New Roman"/>
              </a:rPr>
              <a:t>REGOLAZIONE delle EMOZIONI IV</a:t>
            </a:r>
            <a:br>
              <a:rPr lang="it-IT" dirty="0">
                <a:latin typeface="Times"/>
                <a:ea typeface="Times New Roman"/>
                <a:cs typeface="Times New Roman"/>
              </a:rPr>
            </a:br>
            <a:endParaRPr lang="it-IT" dirty="0"/>
          </a:p>
        </p:txBody>
      </p:sp>
      <p:sp>
        <p:nvSpPr>
          <p:cNvPr id="3" name="Segnaposto contenuto 2"/>
          <p:cNvSpPr>
            <a:spLocks noGrp="1"/>
          </p:cNvSpPr>
          <p:nvPr>
            <p:ph idx="1"/>
          </p:nvPr>
        </p:nvSpPr>
        <p:spPr>
          <a:xfrm>
            <a:off x="1991544" y="1556793"/>
            <a:ext cx="8229600" cy="4525963"/>
          </a:xfrm>
        </p:spPr>
        <p:txBody>
          <a:bodyPr>
            <a:normAutofit fontScale="62500" lnSpcReduction="20000"/>
          </a:bodyPr>
          <a:lstStyle/>
          <a:p>
            <a:pPr marL="449580" indent="449580" algn="ctr"/>
            <a:r>
              <a:rPr lang="it-IT" b="1" dirty="0">
                <a:effectLst/>
                <a:latin typeface="Times"/>
                <a:ea typeface="Times New Roman"/>
                <a:cs typeface="Times New Roman"/>
              </a:rPr>
              <a:t> </a:t>
            </a:r>
            <a:endParaRPr lang="it-IT" dirty="0">
              <a:effectLst/>
              <a:latin typeface="Times"/>
              <a:ea typeface="Times New Roman"/>
              <a:cs typeface="Times New Roman"/>
            </a:endParaRPr>
          </a:p>
          <a:p>
            <a:pPr marL="449580" indent="449580" algn="ctr"/>
            <a:r>
              <a:rPr lang="it-IT" b="1" cap="all" dirty="0">
                <a:effectLst/>
                <a:latin typeface="Times"/>
                <a:ea typeface="Times New Roman"/>
                <a:cs typeface="Times New Roman"/>
              </a:rPr>
              <a:t>(continua.........)</a:t>
            </a:r>
            <a:endParaRPr lang="it-IT" dirty="0">
              <a:effectLst/>
              <a:latin typeface="Times"/>
              <a:ea typeface="Times New Roman"/>
              <a:cs typeface="Times New Roman"/>
            </a:endParaRPr>
          </a:p>
          <a:p>
            <a:pPr marL="449580" indent="449580" algn="ctr"/>
            <a:r>
              <a:rPr lang="it-IT" b="1" dirty="0">
                <a:effectLst/>
                <a:latin typeface="Times"/>
                <a:ea typeface="Times New Roman"/>
                <a:cs typeface="Times New Roman"/>
              </a:rPr>
              <a:t> </a:t>
            </a:r>
            <a:endParaRPr lang="it-IT" dirty="0">
              <a:effectLst/>
              <a:latin typeface="Times"/>
              <a:ea typeface="Times New Roman"/>
              <a:cs typeface="Times New Roman"/>
            </a:endParaRPr>
          </a:p>
          <a:p>
            <a:pPr marL="449580" indent="449580" algn="ctr"/>
            <a:r>
              <a:rPr lang="it-IT" b="1" dirty="0">
                <a:effectLst/>
                <a:latin typeface="Times"/>
                <a:ea typeface="Times New Roman"/>
                <a:cs typeface="Times New Roman"/>
              </a:rPr>
              <a:t>Sperimentare la sensazione di affetto</a:t>
            </a:r>
            <a:endParaRPr lang="it-IT" dirty="0">
              <a:effectLst/>
              <a:latin typeface="Times"/>
              <a:ea typeface="Times New Roman"/>
              <a:cs typeface="Times New Roman"/>
            </a:endParaRPr>
          </a:p>
          <a:p>
            <a:pPr marL="449580" indent="449580" algn="ctr"/>
            <a:r>
              <a:rPr lang="it-IT" dirty="0">
                <a:effectLst/>
                <a:latin typeface="Times"/>
                <a:ea typeface="Times New Roman"/>
                <a:cs typeface="Times New Roman"/>
              </a:rPr>
              <a:t> </a:t>
            </a:r>
          </a:p>
          <a:p>
            <a:r>
              <a:rPr lang="it-IT" dirty="0">
                <a:effectLst/>
                <a:latin typeface="Times"/>
                <a:ea typeface="Times New Roman"/>
                <a:cs typeface="Times New Roman"/>
              </a:rPr>
              <a:t>Quando si è con qualcuno o lo si pensa:</a:t>
            </a:r>
          </a:p>
          <a:p>
            <a:r>
              <a:rPr lang="it-IT" dirty="0">
                <a:effectLst/>
                <a:latin typeface="Times"/>
                <a:ea typeface="Times New Roman"/>
                <a:cs typeface="Times New Roman"/>
              </a:rPr>
              <a:t>	ci si sente eccitati e pieni di energia</a:t>
            </a:r>
          </a:p>
          <a:p>
            <a:pPr indent="449580"/>
            <a:r>
              <a:rPr lang="it-IT" dirty="0">
                <a:effectLst/>
                <a:latin typeface="Times"/>
                <a:ea typeface="Times New Roman"/>
                <a:cs typeface="Times New Roman"/>
              </a:rPr>
              <a:t>il cuore batte forte</a:t>
            </a:r>
          </a:p>
          <a:p>
            <a:pPr indent="449580"/>
            <a:r>
              <a:rPr lang="it-IT" dirty="0">
                <a:effectLst/>
                <a:latin typeface="Times"/>
                <a:ea typeface="Times New Roman"/>
                <a:cs typeface="Times New Roman"/>
              </a:rPr>
              <a:t>ci si sente e si agisce sicuri di sé</a:t>
            </a:r>
          </a:p>
          <a:p>
            <a:pPr indent="449580"/>
            <a:r>
              <a:rPr lang="it-IT" dirty="0">
                <a:effectLst/>
                <a:latin typeface="Times"/>
                <a:ea typeface="Times New Roman"/>
                <a:cs typeface="Times New Roman"/>
              </a:rPr>
              <a:t>ci si sente invulnerabili</a:t>
            </a:r>
          </a:p>
          <a:p>
            <a:pPr indent="449580"/>
            <a:r>
              <a:rPr lang="it-IT" dirty="0">
                <a:effectLst/>
                <a:latin typeface="Times"/>
                <a:ea typeface="Times New Roman"/>
                <a:cs typeface="Times New Roman"/>
              </a:rPr>
              <a:t>ci si sente felici, gioiosi o esuberanti</a:t>
            </a:r>
          </a:p>
          <a:p>
            <a:pPr indent="449580"/>
            <a:r>
              <a:rPr lang="it-IT" dirty="0">
                <a:effectLst/>
                <a:latin typeface="Times"/>
                <a:ea typeface="Times New Roman"/>
                <a:cs typeface="Times New Roman"/>
              </a:rPr>
              <a:t>ci si sente affettuosi, fiduciosi e sicuri</a:t>
            </a:r>
          </a:p>
          <a:p>
            <a:pPr indent="449580"/>
            <a:r>
              <a:rPr lang="it-IT" dirty="0">
                <a:effectLst/>
                <a:latin typeface="Times"/>
                <a:ea typeface="Times New Roman"/>
                <a:cs typeface="Times New Roman"/>
              </a:rPr>
              <a:t>ci si sente rilassati e calmi</a:t>
            </a:r>
          </a:p>
          <a:p>
            <a:pPr algn="ctr"/>
            <a:r>
              <a:rPr lang="it-IT" b="1" dirty="0">
                <a:effectLst/>
                <a:latin typeface="Times"/>
                <a:ea typeface="Times New Roman"/>
                <a:cs typeface="Times New Roman"/>
              </a:rPr>
              <a:t> </a:t>
            </a:r>
            <a:endParaRPr lang="it-IT" dirty="0">
              <a:effectLst/>
              <a:latin typeface="Times"/>
              <a:ea typeface="Times New Roman"/>
              <a:cs typeface="Times New Roman"/>
            </a:endParaRPr>
          </a:p>
          <a:p>
            <a:endParaRPr lang="it-IT" dirty="0"/>
          </a:p>
        </p:txBody>
      </p:sp>
    </p:spTree>
    <p:extLst>
      <p:ext uri="{BB962C8B-B14F-4D97-AF65-F5344CB8AC3E}">
        <p14:creationId xmlns:p14="http://schemas.microsoft.com/office/powerpoint/2010/main" val="3986990364"/>
      </p:ext>
    </p:extLst>
  </p:cSld>
  <p:clrMapOvr>
    <a:masterClrMapping/>
  </p:clrMapOvr>
</p:sld>
</file>

<file path=ppt/slides/slide2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77500" lnSpcReduction="20000"/>
          </a:bodyPr>
          <a:lstStyle/>
          <a:p>
            <a:r>
              <a:rPr lang="it-IT" dirty="0">
                <a:latin typeface="Times"/>
                <a:ea typeface="Times New Roman"/>
                <a:cs typeface="Times New Roman"/>
              </a:rPr>
              <a:t>Volere il meglio per una persona.</a:t>
            </a:r>
          </a:p>
          <a:p>
            <a:r>
              <a:rPr lang="it-IT" dirty="0">
                <a:latin typeface="Times"/>
                <a:ea typeface="Times New Roman"/>
                <a:cs typeface="Times New Roman"/>
              </a:rPr>
              <a:t>Volere dare qualcosa a quella persona.</a:t>
            </a:r>
          </a:p>
          <a:p>
            <a:r>
              <a:rPr lang="it-IT" dirty="0">
                <a:latin typeface="Times"/>
                <a:ea typeface="Times New Roman"/>
                <a:cs typeface="Times New Roman"/>
              </a:rPr>
              <a:t>Volere vedere o passare del tempo con quella persona..</a:t>
            </a:r>
          </a:p>
          <a:p>
            <a:r>
              <a:rPr lang="it-IT" dirty="0">
                <a:latin typeface="Times"/>
                <a:ea typeface="Times New Roman"/>
                <a:cs typeface="Times New Roman"/>
              </a:rPr>
              <a:t>Volere passare la propria vita con quella persona..</a:t>
            </a:r>
          </a:p>
          <a:p>
            <a:r>
              <a:rPr lang="it-IT" dirty="0">
                <a:latin typeface="Times"/>
                <a:ea typeface="Times New Roman"/>
                <a:cs typeface="Times New Roman"/>
              </a:rPr>
              <a:t>Volere un’intimità fisica o sessuale.</a:t>
            </a:r>
          </a:p>
          <a:p>
            <a:r>
              <a:rPr lang="it-IT" dirty="0">
                <a:latin typeface="Times"/>
                <a:ea typeface="Times New Roman"/>
                <a:cs typeface="Times New Roman"/>
              </a:rPr>
              <a:t>Stare sempre vicino a quella persona.</a:t>
            </a:r>
          </a:p>
          <a:p>
            <a:r>
              <a:rPr lang="it-IT" dirty="0">
                <a:latin typeface="Times"/>
                <a:ea typeface="Times New Roman"/>
                <a:cs typeface="Times New Roman"/>
              </a:rPr>
              <a:t> </a:t>
            </a:r>
          </a:p>
          <a:p>
            <a:r>
              <a:rPr lang="it-IT" dirty="0">
                <a:latin typeface="Times"/>
                <a:ea typeface="Times New Roman"/>
                <a:cs typeface="Times New Roman"/>
              </a:rPr>
              <a:t> </a:t>
            </a:r>
          </a:p>
          <a:p>
            <a:r>
              <a:rPr lang="it-IT" dirty="0">
                <a:latin typeface="Times"/>
                <a:ea typeface="Times New Roman"/>
                <a:cs typeface="Times New Roman"/>
              </a:rPr>
              <a:t>COMPLETARE LA LISTA CON ALTRI SUGGERIMENTI</a:t>
            </a:r>
          </a:p>
          <a:p>
            <a:r>
              <a:rPr lang="it-IT" dirty="0">
                <a:latin typeface="Times"/>
                <a:ea typeface="Times New Roman"/>
                <a:cs typeface="Times New Roman"/>
              </a:rPr>
              <a:t> </a:t>
            </a:r>
          </a:p>
          <a:p>
            <a:r>
              <a:rPr lang="it-IT" b="1" dirty="0">
                <a:latin typeface="Times"/>
                <a:ea typeface="Times New Roman"/>
                <a:cs typeface="Times New Roman"/>
              </a:rPr>
              <a:t> </a:t>
            </a:r>
            <a:endParaRPr lang="it-IT" dirty="0">
              <a:latin typeface="Times"/>
              <a:ea typeface="Times New Roman"/>
              <a:cs typeface="Times New Roman"/>
            </a:endParaRPr>
          </a:p>
          <a:p>
            <a:endParaRPr lang="it-IT" dirty="0"/>
          </a:p>
        </p:txBody>
      </p:sp>
    </p:spTree>
    <p:extLst>
      <p:ext uri="{BB962C8B-B14F-4D97-AF65-F5344CB8AC3E}">
        <p14:creationId xmlns:p14="http://schemas.microsoft.com/office/powerpoint/2010/main" val="387756023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dirty="0"/>
              <a:t>Stile di attaccamento disorganizzato</a:t>
            </a:r>
          </a:p>
        </p:txBody>
      </p:sp>
      <p:sp>
        <p:nvSpPr>
          <p:cNvPr id="3" name="Segnaposto contenuto 2"/>
          <p:cNvSpPr>
            <a:spLocks noGrp="1"/>
          </p:cNvSpPr>
          <p:nvPr>
            <p:ph idx="1"/>
          </p:nvPr>
        </p:nvSpPr>
        <p:spPr/>
        <p:txBody>
          <a:bodyPr/>
          <a:lstStyle/>
          <a:p>
            <a:pPr lvl="0" hangingPunct="0"/>
            <a:r>
              <a:rPr lang="it-IT" sz="2500" dirty="0">
                <a:solidFill>
                  <a:prstClr val="white"/>
                </a:solidFill>
              </a:rPr>
              <a:t>Questo stile è associato ad una sintomatologia dissociativa, la quale aumenta la predisposizione al disturbo da stress post-traumatico. Il disturbo borderline di personalità è caratterizzato da una struttura di personalità instabile che sembra oscillare tra i diversi stili di attaccamento insicuro, creando, così, un profilo disorganizzato che va sotto il nome di stile di attaccamento disorganizzato (</a:t>
            </a:r>
            <a:r>
              <a:rPr lang="it-IT" sz="2500" dirty="0" err="1">
                <a:solidFill>
                  <a:prstClr val="white"/>
                </a:solidFill>
              </a:rPr>
              <a:t>Lyddon</a:t>
            </a:r>
            <a:r>
              <a:rPr lang="it-IT" sz="2500" dirty="0">
                <a:solidFill>
                  <a:prstClr val="white"/>
                </a:solidFill>
              </a:rPr>
              <a:t> e Sherry, 2001).</a:t>
            </a:r>
          </a:p>
          <a:p>
            <a:pPr lvl="0" hangingPunct="0"/>
            <a:r>
              <a:rPr lang="it-IT" sz="2500" dirty="0">
                <a:solidFill>
                  <a:prstClr val="white"/>
                </a:solidFill>
              </a:rPr>
              <a:t> </a:t>
            </a:r>
          </a:p>
          <a:p>
            <a:endParaRPr lang="it-IT" dirty="0"/>
          </a:p>
        </p:txBody>
      </p:sp>
    </p:spTree>
    <p:extLst>
      <p:ext uri="{BB962C8B-B14F-4D97-AF65-F5344CB8AC3E}">
        <p14:creationId xmlns:p14="http://schemas.microsoft.com/office/powerpoint/2010/main" val="2838431753"/>
      </p:ext>
    </p:extLst>
  </p:cSld>
  <p:clrMapOvr>
    <a:masterClrMapping/>
  </p:clrMapOvr>
</p:sld>
</file>

<file path=ppt/slides/slide2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b="1" dirty="0">
                <a:latin typeface="Times"/>
                <a:ea typeface="Times New Roman"/>
                <a:cs typeface="Times New Roman"/>
              </a:rPr>
              <a:t>Espressioni e atteggiamenti di affetto</a:t>
            </a:r>
            <a:br>
              <a:rPr lang="it-IT" dirty="0">
                <a:latin typeface="Times"/>
                <a:ea typeface="Times New Roman"/>
                <a:cs typeface="Times New Roman"/>
              </a:rPr>
            </a:br>
            <a:endParaRPr lang="it-IT" dirty="0"/>
          </a:p>
        </p:txBody>
      </p:sp>
      <p:sp>
        <p:nvSpPr>
          <p:cNvPr id="3" name="Segnaposto contenuto 2"/>
          <p:cNvSpPr>
            <a:spLocks noGrp="1"/>
          </p:cNvSpPr>
          <p:nvPr>
            <p:ph idx="1"/>
          </p:nvPr>
        </p:nvSpPr>
        <p:spPr/>
        <p:txBody>
          <a:bodyPr>
            <a:normAutofit fontScale="85000" lnSpcReduction="20000"/>
          </a:bodyPr>
          <a:lstStyle/>
          <a:p>
            <a:r>
              <a:rPr lang="it-IT" b="1" dirty="0">
                <a:effectLst/>
                <a:latin typeface="Times"/>
                <a:ea typeface="Times New Roman"/>
                <a:cs typeface="Times New Roman"/>
              </a:rPr>
              <a:t> </a:t>
            </a:r>
            <a:endParaRPr lang="it-IT" dirty="0">
              <a:effectLst/>
              <a:latin typeface="Times"/>
              <a:ea typeface="Times New Roman"/>
              <a:cs typeface="Times New Roman"/>
            </a:endParaRPr>
          </a:p>
          <a:p>
            <a:r>
              <a:rPr lang="it-IT" dirty="0">
                <a:effectLst/>
                <a:latin typeface="Times"/>
                <a:ea typeface="Times New Roman"/>
                <a:cs typeface="Times New Roman"/>
              </a:rPr>
              <a:t>Dire “ti amo”</a:t>
            </a:r>
          </a:p>
          <a:p>
            <a:r>
              <a:rPr lang="it-IT" dirty="0">
                <a:effectLst/>
                <a:latin typeface="Times"/>
                <a:ea typeface="Times New Roman"/>
                <a:cs typeface="Times New Roman"/>
              </a:rPr>
              <a:t>Esprimere sensazioni positive a qualcuno.</a:t>
            </a:r>
          </a:p>
          <a:p>
            <a:r>
              <a:rPr lang="it-IT" dirty="0">
                <a:effectLst/>
                <a:latin typeface="Times"/>
                <a:ea typeface="Times New Roman"/>
                <a:cs typeface="Times New Roman"/>
              </a:rPr>
              <a:t>Fissarsi negli occhi reciprocamente.</a:t>
            </a:r>
          </a:p>
          <a:p>
            <a:r>
              <a:rPr lang="it-IT" dirty="0">
                <a:effectLst/>
                <a:latin typeface="Times"/>
                <a:ea typeface="Times New Roman"/>
                <a:cs typeface="Times New Roman"/>
              </a:rPr>
              <a:t>Toccarsi, abbracciarsi, coccolarsi, stringersi.</a:t>
            </a:r>
          </a:p>
          <a:p>
            <a:r>
              <a:rPr lang="it-IT" dirty="0">
                <a:effectLst/>
                <a:latin typeface="Times"/>
                <a:ea typeface="Times New Roman"/>
                <a:cs typeface="Times New Roman"/>
              </a:rPr>
              <a:t>Sorridere.</a:t>
            </a:r>
          </a:p>
          <a:p>
            <a:r>
              <a:rPr lang="it-IT" dirty="0">
                <a:effectLst/>
                <a:latin typeface="Times"/>
                <a:ea typeface="Times New Roman"/>
                <a:cs typeface="Times New Roman"/>
              </a:rPr>
              <a:t>Dividere il tempo e le esperienze con qualcuno.</a:t>
            </a:r>
          </a:p>
          <a:p>
            <a:r>
              <a:rPr lang="it-IT" dirty="0">
                <a:effectLst/>
                <a:latin typeface="Times"/>
                <a:ea typeface="Times New Roman"/>
                <a:cs typeface="Times New Roman"/>
              </a:rPr>
              <a:t>Fare cose che l’altra persona desidera o ha bisogno.</a:t>
            </a:r>
          </a:p>
          <a:p>
            <a:r>
              <a:rPr lang="it-IT" dirty="0">
                <a:effectLst/>
                <a:latin typeface="Times"/>
                <a:ea typeface="Times New Roman"/>
                <a:cs typeface="Times New Roman"/>
              </a:rPr>
              <a:t> </a:t>
            </a:r>
          </a:p>
          <a:p>
            <a:r>
              <a:rPr lang="it-IT" dirty="0">
                <a:effectLst/>
                <a:latin typeface="Times"/>
                <a:ea typeface="Times New Roman"/>
                <a:cs typeface="Times New Roman"/>
              </a:rPr>
              <a:t>COMPLETARE LA LISTA CON ALTRI SUGGERIMENTI</a:t>
            </a:r>
          </a:p>
          <a:p>
            <a:endParaRPr lang="it-IT" dirty="0"/>
          </a:p>
        </p:txBody>
      </p:sp>
    </p:spTree>
    <p:extLst>
      <p:ext uri="{BB962C8B-B14F-4D97-AF65-F5344CB8AC3E}">
        <p14:creationId xmlns:p14="http://schemas.microsoft.com/office/powerpoint/2010/main" val="2415216059"/>
      </p:ext>
    </p:extLst>
  </p:cSld>
  <p:clrMapOvr>
    <a:masterClrMapping/>
  </p:clrMapOvr>
</p:sld>
</file>

<file path=ppt/slides/slide2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b="1" dirty="0">
                <a:latin typeface="Times"/>
                <a:ea typeface="Times New Roman"/>
                <a:cs typeface="Times New Roman"/>
              </a:rPr>
              <a:t>Come ci si sente dopo aver provato sentimenti di affetto</a:t>
            </a:r>
            <a:br>
              <a:rPr lang="it-IT" dirty="0">
                <a:latin typeface="Times"/>
                <a:ea typeface="Times New Roman"/>
                <a:cs typeface="Times New Roman"/>
              </a:rPr>
            </a:br>
            <a:endParaRPr lang="it-IT" dirty="0"/>
          </a:p>
        </p:txBody>
      </p:sp>
      <p:sp>
        <p:nvSpPr>
          <p:cNvPr id="3" name="Segnaposto contenuto 2"/>
          <p:cNvSpPr>
            <a:spLocks noGrp="1"/>
          </p:cNvSpPr>
          <p:nvPr>
            <p:ph idx="1"/>
          </p:nvPr>
        </p:nvSpPr>
        <p:spPr/>
        <p:txBody>
          <a:bodyPr>
            <a:normAutofit fontScale="85000" lnSpcReduction="20000"/>
          </a:bodyPr>
          <a:lstStyle/>
          <a:p>
            <a:r>
              <a:rPr lang="it-IT" dirty="0">
                <a:effectLst/>
                <a:latin typeface="Times"/>
                <a:ea typeface="Times New Roman"/>
                <a:cs typeface="Times New Roman"/>
              </a:rPr>
              <a:t> </a:t>
            </a:r>
          </a:p>
          <a:p>
            <a:pPr algn="ctr"/>
            <a:r>
              <a:rPr lang="it-IT" b="1" dirty="0">
                <a:effectLst/>
                <a:latin typeface="Times"/>
                <a:ea typeface="Times New Roman"/>
                <a:cs typeface="Times New Roman"/>
              </a:rPr>
              <a:t> </a:t>
            </a:r>
            <a:endParaRPr lang="it-IT" dirty="0">
              <a:effectLst/>
              <a:latin typeface="Times"/>
              <a:ea typeface="Times New Roman"/>
              <a:cs typeface="Times New Roman"/>
            </a:endParaRPr>
          </a:p>
          <a:p>
            <a:r>
              <a:rPr lang="it-IT" dirty="0">
                <a:effectLst/>
                <a:latin typeface="Times"/>
                <a:ea typeface="Times New Roman"/>
                <a:cs typeface="Times New Roman"/>
              </a:rPr>
              <a:t>Si è capaci di vedere soltanto il lato positivo della persona.</a:t>
            </a:r>
          </a:p>
          <a:p>
            <a:r>
              <a:rPr lang="it-IT" dirty="0">
                <a:effectLst/>
                <a:latin typeface="Times"/>
                <a:ea typeface="Times New Roman"/>
                <a:cs typeface="Times New Roman"/>
              </a:rPr>
              <a:t>Sentirsi smemorati o distratti; sognare ad occhi aperti.</a:t>
            </a:r>
          </a:p>
          <a:p>
            <a:r>
              <a:rPr lang="it-IT" dirty="0">
                <a:effectLst/>
                <a:latin typeface="Times"/>
                <a:ea typeface="Times New Roman"/>
                <a:cs typeface="Times New Roman"/>
              </a:rPr>
              <a:t>Sentirsi aperti e fiduciosi.</a:t>
            </a:r>
          </a:p>
          <a:p>
            <a:r>
              <a:rPr lang="it-IT" dirty="0">
                <a:effectLst/>
                <a:latin typeface="Times"/>
                <a:ea typeface="Times New Roman"/>
                <a:cs typeface="Times New Roman"/>
              </a:rPr>
              <a:t>Ricordare altri periodi e altre persone amate.</a:t>
            </a:r>
          </a:p>
          <a:p>
            <a:r>
              <a:rPr lang="it-IT" dirty="0">
                <a:effectLst/>
                <a:latin typeface="Times"/>
                <a:ea typeface="Times New Roman"/>
                <a:cs typeface="Times New Roman"/>
              </a:rPr>
              <a:t>Ricordare e immaginare altri eventi positivi.</a:t>
            </a:r>
          </a:p>
          <a:p>
            <a:r>
              <a:rPr lang="it-IT" dirty="0">
                <a:effectLst/>
                <a:latin typeface="Times"/>
                <a:ea typeface="Times New Roman"/>
                <a:cs typeface="Times New Roman"/>
              </a:rPr>
              <a:t> </a:t>
            </a:r>
          </a:p>
          <a:p>
            <a:r>
              <a:rPr lang="it-IT" dirty="0">
                <a:effectLst/>
                <a:latin typeface="Times"/>
                <a:ea typeface="Times New Roman"/>
                <a:cs typeface="Times New Roman"/>
              </a:rPr>
              <a:t>COMPLETARE LA LISTA CON ALTRI SUGGERIMENTI</a:t>
            </a:r>
          </a:p>
          <a:p>
            <a:r>
              <a:rPr lang="it-IT" dirty="0">
                <a:effectLst/>
                <a:latin typeface="Times"/>
                <a:ea typeface="Times New Roman"/>
                <a:cs typeface="Times New Roman"/>
              </a:rPr>
              <a:t> </a:t>
            </a:r>
          </a:p>
          <a:p>
            <a:endParaRPr lang="it-IT" dirty="0"/>
          </a:p>
        </p:txBody>
      </p:sp>
    </p:spTree>
    <p:extLst>
      <p:ext uri="{BB962C8B-B14F-4D97-AF65-F5344CB8AC3E}">
        <p14:creationId xmlns:p14="http://schemas.microsoft.com/office/powerpoint/2010/main" val="401846923"/>
      </p:ext>
    </p:extLst>
  </p:cSld>
  <p:clrMapOvr>
    <a:masterClrMapping/>
  </p:clrMapOvr>
</p:sld>
</file>

<file path=ppt/slides/slide2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pPr lvl="0"/>
            <a:r>
              <a:rPr lang="it-IT" b="1" dirty="0">
                <a:latin typeface="Times" pitchFamily="18" charset="0"/>
                <a:ea typeface="Times New Roman" pitchFamily="18" charset="0"/>
                <a:cs typeface="Times New Roman" pitchFamily="18" charset="0"/>
              </a:rPr>
              <a:t>REGOLAZIONE delle EMOZIONI V </a:t>
            </a:r>
            <a:br>
              <a:rPr lang="it-IT" sz="3600" dirty="0">
                <a:latin typeface="Arial" pitchFamily="34" charset="0"/>
                <a:cs typeface="Arial" pitchFamily="34" charset="0"/>
              </a:rPr>
            </a:br>
            <a:endParaRPr lang="it-IT" dirty="0"/>
          </a:p>
        </p:txBody>
      </p:sp>
      <p:graphicFrame>
        <p:nvGraphicFramePr>
          <p:cNvPr id="4" name="Segnaposto contenuto 3"/>
          <p:cNvGraphicFramePr>
            <a:graphicFrameLocks noGrp="1"/>
          </p:cNvGraphicFramePr>
          <p:nvPr>
            <p:ph idx="1"/>
          </p:nvPr>
        </p:nvGraphicFramePr>
        <p:xfrm>
          <a:off x="3203893" y="3040221"/>
          <a:ext cx="5784215" cy="1645920"/>
        </p:xfrm>
        <a:graphic>
          <a:graphicData uri="http://schemas.openxmlformats.org/drawingml/2006/table">
            <a:tbl>
              <a:tblPr/>
              <a:tblGrid>
                <a:gridCol w="1438275">
                  <a:extLst>
                    <a:ext uri="{9D8B030D-6E8A-4147-A177-3AD203B41FA5}">
                      <a16:colId xmlns:a16="http://schemas.microsoft.com/office/drawing/2014/main" val="20000"/>
                    </a:ext>
                  </a:extLst>
                </a:gridCol>
                <a:gridCol w="1438275">
                  <a:extLst>
                    <a:ext uri="{9D8B030D-6E8A-4147-A177-3AD203B41FA5}">
                      <a16:colId xmlns:a16="http://schemas.microsoft.com/office/drawing/2014/main" val="20001"/>
                    </a:ext>
                  </a:extLst>
                </a:gridCol>
                <a:gridCol w="1530350">
                  <a:extLst>
                    <a:ext uri="{9D8B030D-6E8A-4147-A177-3AD203B41FA5}">
                      <a16:colId xmlns:a16="http://schemas.microsoft.com/office/drawing/2014/main" val="20002"/>
                    </a:ext>
                  </a:extLst>
                </a:gridCol>
                <a:gridCol w="1377315">
                  <a:extLst>
                    <a:ext uri="{9D8B030D-6E8A-4147-A177-3AD203B41FA5}">
                      <a16:colId xmlns:a16="http://schemas.microsoft.com/office/drawing/2014/main" val="20003"/>
                    </a:ext>
                  </a:extLst>
                </a:gridCol>
              </a:tblGrid>
              <a:tr h="0">
                <a:tc>
                  <a:txBody>
                    <a:bodyPr/>
                    <a:lstStyle/>
                    <a:p>
                      <a:pPr>
                        <a:spcAft>
                          <a:spcPts val="0"/>
                        </a:spcAft>
                      </a:pPr>
                      <a:r>
                        <a:rPr lang="it-IT" sz="1200" dirty="0">
                          <a:effectLst/>
                          <a:latin typeface="Times"/>
                          <a:ea typeface="Times New Roman"/>
                          <a:cs typeface="Times New Roman"/>
                        </a:rPr>
                        <a:t>gioia</a:t>
                      </a:r>
                    </a:p>
                    <a:p>
                      <a:pPr>
                        <a:spcAft>
                          <a:spcPts val="0"/>
                        </a:spcAft>
                      </a:pPr>
                      <a:r>
                        <a:rPr lang="it-IT" sz="1200" dirty="0">
                          <a:effectLst/>
                          <a:latin typeface="Times"/>
                          <a:ea typeface="Times New Roman"/>
                          <a:cs typeface="Times New Roman"/>
                        </a:rPr>
                        <a:t>divertimento</a:t>
                      </a:r>
                    </a:p>
                    <a:p>
                      <a:pPr>
                        <a:spcAft>
                          <a:spcPts val="0"/>
                        </a:spcAft>
                      </a:pPr>
                      <a:r>
                        <a:rPr lang="it-IT" sz="1200" dirty="0">
                          <a:effectLst/>
                          <a:latin typeface="Times"/>
                          <a:ea typeface="Times New Roman"/>
                          <a:cs typeface="Times New Roman"/>
                        </a:rPr>
                        <a:t>beatitudine</a:t>
                      </a:r>
                    </a:p>
                    <a:p>
                      <a:pPr>
                        <a:spcAft>
                          <a:spcPts val="0"/>
                        </a:spcAft>
                      </a:pPr>
                      <a:r>
                        <a:rPr lang="it-IT" sz="1200" dirty="0">
                          <a:effectLst/>
                          <a:latin typeface="Times"/>
                          <a:ea typeface="Times New Roman"/>
                          <a:cs typeface="Times New Roman"/>
                        </a:rPr>
                        <a:t>allegria</a:t>
                      </a:r>
                    </a:p>
                    <a:p>
                      <a:pPr>
                        <a:spcAft>
                          <a:spcPts val="0"/>
                        </a:spcAft>
                      </a:pPr>
                      <a:r>
                        <a:rPr lang="it-IT" sz="1200" dirty="0">
                          <a:effectLst/>
                          <a:latin typeface="Times"/>
                          <a:ea typeface="Times New Roman"/>
                          <a:cs typeface="Times New Roman"/>
                        </a:rPr>
                        <a:t>contentezza</a:t>
                      </a:r>
                    </a:p>
                    <a:p>
                      <a:pPr>
                        <a:spcAft>
                          <a:spcPts val="0"/>
                        </a:spcAft>
                      </a:pPr>
                      <a:r>
                        <a:rPr lang="it-IT" sz="1200" dirty="0">
                          <a:effectLst/>
                          <a:latin typeface="Times"/>
                          <a:ea typeface="Times New Roman"/>
                          <a:cs typeface="Times New Roman"/>
                        </a:rPr>
                        <a:t>delizia</a:t>
                      </a:r>
                    </a:p>
                    <a:p>
                      <a:pPr>
                        <a:spcAft>
                          <a:spcPts val="0"/>
                        </a:spcAft>
                      </a:pPr>
                      <a:r>
                        <a:rPr lang="it-IT" sz="1200" dirty="0">
                          <a:effectLst/>
                          <a:latin typeface="Times"/>
                          <a:ea typeface="Times New Roman"/>
                          <a:cs typeface="Times New Roman"/>
                        </a:rPr>
                        <a:t>premura</a:t>
                      </a:r>
                    </a:p>
                    <a:p>
                      <a:pPr>
                        <a:spcAft>
                          <a:spcPts val="0"/>
                        </a:spcAft>
                      </a:pPr>
                      <a:r>
                        <a:rPr lang="it-IT" sz="1200" dirty="0">
                          <a:effectLst/>
                          <a:latin typeface="Times"/>
                          <a:ea typeface="Times New Roman"/>
                          <a:cs typeface="Times New Roman"/>
                        </a:rPr>
                        <a:t>estasi</a:t>
                      </a:r>
                    </a:p>
                    <a:p>
                      <a:pPr>
                        <a:spcAft>
                          <a:spcPts val="0"/>
                        </a:spcAft>
                      </a:pPr>
                      <a:r>
                        <a:rPr lang="it-IT" sz="1200" dirty="0">
                          <a:effectLst/>
                          <a:latin typeface="Times"/>
                          <a:ea typeface="Times New Roman"/>
                          <a:cs typeface="Times New Roman"/>
                        </a:rPr>
                        <a:t>esaltazione</a:t>
                      </a:r>
                    </a:p>
                  </a:txBody>
                  <a:tcPr marL="44450" marR="44450" marT="0" marB="0">
                    <a:lnL>
                      <a:noFill/>
                    </a:lnL>
                    <a:lnR>
                      <a:noFill/>
                    </a:lnR>
                    <a:lnT>
                      <a:noFill/>
                    </a:lnT>
                    <a:lnB>
                      <a:noFill/>
                    </a:lnB>
                  </a:tcPr>
                </a:tc>
                <a:tc>
                  <a:txBody>
                    <a:bodyPr/>
                    <a:lstStyle/>
                    <a:p>
                      <a:pPr>
                        <a:spcAft>
                          <a:spcPts val="0"/>
                        </a:spcAft>
                      </a:pPr>
                      <a:r>
                        <a:rPr lang="it-IT" sz="1200">
                          <a:effectLst/>
                          <a:latin typeface="Times"/>
                          <a:ea typeface="Times New Roman"/>
                          <a:cs typeface="Times New Roman"/>
                        </a:rPr>
                        <a:t>godimento</a:t>
                      </a:r>
                    </a:p>
                    <a:p>
                      <a:pPr>
                        <a:spcAft>
                          <a:spcPts val="0"/>
                        </a:spcAft>
                      </a:pPr>
                      <a:r>
                        <a:rPr lang="it-IT" sz="1200">
                          <a:effectLst/>
                          <a:latin typeface="Times"/>
                          <a:ea typeface="Times New Roman"/>
                          <a:cs typeface="Times New Roman"/>
                        </a:rPr>
                        <a:t>incanto</a:t>
                      </a:r>
                    </a:p>
                    <a:p>
                      <a:pPr>
                        <a:spcAft>
                          <a:spcPts val="0"/>
                        </a:spcAft>
                      </a:pPr>
                      <a:r>
                        <a:rPr lang="it-IT" sz="1200">
                          <a:effectLst/>
                          <a:latin typeface="Times"/>
                          <a:ea typeface="Times New Roman"/>
                          <a:cs typeface="Times New Roman"/>
                        </a:rPr>
                        <a:t>entusiasmo</a:t>
                      </a:r>
                    </a:p>
                    <a:p>
                      <a:pPr>
                        <a:spcAft>
                          <a:spcPts val="0"/>
                        </a:spcAft>
                      </a:pPr>
                      <a:r>
                        <a:rPr lang="it-IT" sz="1200">
                          <a:effectLst/>
                          <a:latin typeface="Times"/>
                          <a:ea typeface="Times New Roman"/>
                          <a:cs typeface="Times New Roman"/>
                        </a:rPr>
                        <a:t>euforia</a:t>
                      </a:r>
                    </a:p>
                    <a:p>
                      <a:pPr>
                        <a:spcAft>
                          <a:spcPts val="0"/>
                        </a:spcAft>
                      </a:pPr>
                      <a:r>
                        <a:rPr lang="it-IT" sz="1200">
                          <a:effectLst/>
                          <a:latin typeface="Times"/>
                          <a:ea typeface="Times New Roman"/>
                          <a:cs typeface="Times New Roman"/>
                        </a:rPr>
                        <a:t>eccitazione</a:t>
                      </a:r>
                    </a:p>
                    <a:p>
                      <a:pPr>
                        <a:spcAft>
                          <a:spcPts val="0"/>
                        </a:spcAft>
                      </a:pPr>
                      <a:r>
                        <a:rPr lang="it-IT" sz="1200">
                          <a:effectLst/>
                          <a:latin typeface="Times"/>
                          <a:ea typeface="Times New Roman"/>
                          <a:cs typeface="Times New Roman"/>
                        </a:rPr>
                        <a:t>gaiezza</a:t>
                      </a:r>
                    </a:p>
                    <a:p>
                      <a:pPr>
                        <a:spcAft>
                          <a:spcPts val="0"/>
                        </a:spcAft>
                      </a:pPr>
                      <a:r>
                        <a:rPr lang="it-IT" sz="1200">
                          <a:effectLst/>
                          <a:latin typeface="Times"/>
                          <a:ea typeface="Times New Roman"/>
                          <a:cs typeface="Times New Roman"/>
                        </a:rPr>
                        <a:t>gradimento</a:t>
                      </a:r>
                    </a:p>
                  </a:txBody>
                  <a:tcPr marL="44450" marR="44450" marT="0" marB="0">
                    <a:lnL>
                      <a:noFill/>
                    </a:lnL>
                    <a:lnR>
                      <a:noFill/>
                    </a:lnR>
                    <a:lnT>
                      <a:noFill/>
                    </a:lnT>
                    <a:lnB>
                      <a:noFill/>
                    </a:lnB>
                  </a:tcPr>
                </a:tc>
                <a:tc>
                  <a:txBody>
                    <a:bodyPr/>
                    <a:lstStyle/>
                    <a:p>
                      <a:pPr>
                        <a:spcAft>
                          <a:spcPts val="0"/>
                        </a:spcAft>
                      </a:pPr>
                      <a:r>
                        <a:rPr lang="it-IT" sz="1200">
                          <a:effectLst/>
                          <a:latin typeface="Times"/>
                          <a:ea typeface="Times New Roman"/>
                          <a:cs typeface="Times New Roman"/>
                        </a:rPr>
                        <a:t>felicità</a:t>
                      </a:r>
                    </a:p>
                    <a:p>
                      <a:pPr>
                        <a:spcAft>
                          <a:spcPts val="0"/>
                        </a:spcAft>
                      </a:pPr>
                      <a:r>
                        <a:rPr lang="it-IT" sz="1200">
                          <a:effectLst/>
                          <a:latin typeface="Times"/>
                          <a:ea typeface="Times New Roman"/>
                          <a:cs typeface="Times New Roman"/>
                        </a:rPr>
                        <a:t>speranza</a:t>
                      </a:r>
                    </a:p>
                    <a:p>
                      <a:pPr>
                        <a:spcAft>
                          <a:spcPts val="0"/>
                        </a:spcAft>
                      </a:pPr>
                      <a:r>
                        <a:rPr lang="it-IT" sz="1200">
                          <a:effectLst/>
                          <a:latin typeface="Times"/>
                          <a:ea typeface="Times New Roman"/>
                          <a:cs typeface="Times New Roman"/>
                        </a:rPr>
                        <a:t>vivacità</a:t>
                      </a:r>
                    </a:p>
                    <a:p>
                      <a:pPr>
                        <a:spcAft>
                          <a:spcPts val="0"/>
                        </a:spcAft>
                      </a:pPr>
                      <a:r>
                        <a:rPr lang="it-IT" sz="1200">
                          <a:effectLst/>
                          <a:latin typeface="Times"/>
                          <a:ea typeface="Times New Roman"/>
                          <a:cs typeface="Times New Roman"/>
                        </a:rPr>
                        <a:t>giovialità</a:t>
                      </a:r>
                    </a:p>
                    <a:p>
                      <a:pPr>
                        <a:spcAft>
                          <a:spcPts val="0"/>
                        </a:spcAft>
                      </a:pPr>
                      <a:r>
                        <a:rPr lang="it-IT" sz="1200">
                          <a:effectLst/>
                          <a:latin typeface="Times"/>
                          <a:ea typeface="Times New Roman"/>
                          <a:cs typeface="Times New Roman"/>
                        </a:rPr>
                        <a:t>giubilo</a:t>
                      </a:r>
                    </a:p>
                    <a:p>
                      <a:pPr>
                        <a:spcAft>
                          <a:spcPts val="0"/>
                        </a:spcAft>
                      </a:pPr>
                      <a:r>
                        <a:rPr lang="it-IT" sz="1200">
                          <a:effectLst/>
                          <a:latin typeface="Times"/>
                          <a:ea typeface="Times New Roman"/>
                          <a:cs typeface="Times New Roman"/>
                        </a:rPr>
                        <a:t>ottimismo</a:t>
                      </a:r>
                    </a:p>
                    <a:p>
                      <a:pPr>
                        <a:spcAft>
                          <a:spcPts val="0"/>
                        </a:spcAft>
                      </a:pPr>
                      <a:r>
                        <a:rPr lang="it-IT" sz="1200">
                          <a:effectLst/>
                          <a:latin typeface="Times"/>
                          <a:ea typeface="Times New Roman"/>
                          <a:cs typeface="Times New Roman"/>
                        </a:rPr>
                        <a:t>piacere</a:t>
                      </a:r>
                    </a:p>
                    <a:p>
                      <a:pPr>
                        <a:spcAft>
                          <a:spcPts val="0"/>
                        </a:spcAft>
                      </a:pPr>
                      <a:r>
                        <a:rPr lang="it-IT" sz="1200">
                          <a:effectLst/>
                          <a:latin typeface="Times"/>
                          <a:ea typeface="Times New Roman"/>
                          <a:cs typeface="Times New Roman"/>
                        </a:rPr>
                        <a:t> </a:t>
                      </a:r>
                    </a:p>
                    <a:p>
                      <a:pPr>
                        <a:spcAft>
                          <a:spcPts val="0"/>
                        </a:spcAft>
                      </a:pPr>
                      <a:r>
                        <a:rPr lang="it-IT" sz="1200">
                          <a:effectLst/>
                          <a:latin typeface="Times"/>
                          <a:ea typeface="Times New Roman"/>
                          <a:cs typeface="Times New Roman"/>
                        </a:rPr>
                        <a:t> </a:t>
                      </a:r>
                    </a:p>
                  </a:txBody>
                  <a:tcPr marL="44450" marR="44450" marT="0" marB="0">
                    <a:lnL>
                      <a:noFill/>
                    </a:lnL>
                    <a:lnR>
                      <a:noFill/>
                    </a:lnR>
                    <a:lnT>
                      <a:noFill/>
                    </a:lnT>
                    <a:lnB>
                      <a:noFill/>
                    </a:lnB>
                  </a:tcPr>
                </a:tc>
                <a:tc>
                  <a:txBody>
                    <a:bodyPr/>
                    <a:lstStyle/>
                    <a:p>
                      <a:pPr>
                        <a:spcAft>
                          <a:spcPts val="0"/>
                        </a:spcAft>
                      </a:pPr>
                      <a:r>
                        <a:rPr lang="it-IT" sz="1200" dirty="0">
                          <a:effectLst/>
                          <a:latin typeface="Times"/>
                          <a:ea typeface="Times New Roman"/>
                          <a:cs typeface="Times New Roman"/>
                        </a:rPr>
                        <a:t>orgoglio </a:t>
                      </a:r>
                    </a:p>
                    <a:p>
                      <a:pPr>
                        <a:spcAft>
                          <a:spcPts val="0"/>
                        </a:spcAft>
                      </a:pPr>
                      <a:r>
                        <a:rPr lang="it-IT" sz="1200" dirty="0">
                          <a:effectLst/>
                          <a:latin typeface="Times"/>
                          <a:ea typeface="Times New Roman"/>
                          <a:cs typeface="Times New Roman"/>
                        </a:rPr>
                        <a:t>trasporto</a:t>
                      </a:r>
                    </a:p>
                    <a:p>
                      <a:pPr>
                        <a:spcAft>
                          <a:spcPts val="0"/>
                        </a:spcAft>
                      </a:pPr>
                      <a:r>
                        <a:rPr lang="it-IT" sz="1200" dirty="0">
                          <a:effectLst/>
                          <a:latin typeface="Times"/>
                          <a:ea typeface="Times New Roman"/>
                          <a:cs typeface="Times New Roman"/>
                        </a:rPr>
                        <a:t>sollievo</a:t>
                      </a:r>
                    </a:p>
                    <a:p>
                      <a:pPr>
                        <a:spcAft>
                          <a:spcPts val="0"/>
                        </a:spcAft>
                      </a:pPr>
                      <a:r>
                        <a:rPr lang="it-IT" sz="1200" dirty="0">
                          <a:effectLst/>
                          <a:latin typeface="Times"/>
                          <a:ea typeface="Times New Roman"/>
                          <a:cs typeface="Times New Roman"/>
                        </a:rPr>
                        <a:t>soddisfazione</a:t>
                      </a:r>
                    </a:p>
                    <a:p>
                      <a:pPr>
                        <a:spcAft>
                          <a:spcPts val="0"/>
                        </a:spcAft>
                      </a:pPr>
                      <a:r>
                        <a:rPr lang="it-IT" sz="1200" dirty="0">
                          <a:effectLst/>
                          <a:latin typeface="Times"/>
                          <a:ea typeface="Times New Roman"/>
                          <a:cs typeface="Times New Roman"/>
                        </a:rPr>
                        <a:t>fremito</a:t>
                      </a:r>
                    </a:p>
                    <a:p>
                      <a:pPr>
                        <a:spcAft>
                          <a:spcPts val="0"/>
                        </a:spcAft>
                      </a:pPr>
                      <a:r>
                        <a:rPr lang="it-IT" sz="1200" dirty="0">
                          <a:effectLst/>
                          <a:latin typeface="Times"/>
                          <a:ea typeface="Times New Roman"/>
                          <a:cs typeface="Times New Roman"/>
                        </a:rPr>
                        <a:t>trionfo</a:t>
                      </a:r>
                    </a:p>
                    <a:p>
                      <a:pPr>
                        <a:spcAft>
                          <a:spcPts val="0"/>
                        </a:spcAft>
                      </a:pPr>
                      <a:r>
                        <a:rPr lang="it-IT" sz="1200" dirty="0">
                          <a:effectLst/>
                          <a:latin typeface="Times"/>
                          <a:ea typeface="Times New Roman"/>
                          <a:cs typeface="Times New Roman"/>
                        </a:rPr>
                        <a:t>zelo</a:t>
                      </a:r>
                    </a:p>
                    <a:p>
                      <a:pPr>
                        <a:spcAft>
                          <a:spcPts val="0"/>
                        </a:spcAft>
                      </a:pPr>
                      <a:r>
                        <a:rPr lang="it-IT" sz="1200" dirty="0">
                          <a:effectLst/>
                          <a:latin typeface="Times"/>
                          <a:ea typeface="Times New Roman"/>
                          <a:cs typeface="Times New Roman"/>
                        </a:rPr>
                        <a:t> </a:t>
                      </a:r>
                    </a:p>
                  </a:txBody>
                  <a:tcPr marL="44450" marR="44450" marT="0" marB="0">
                    <a:lnL>
                      <a:noFill/>
                    </a:lnL>
                    <a:lnR>
                      <a:noFill/>
                    </a:lnR>
                    <a:lnT>
                      <a:noFill/>
                    </a:lnT>
                    <a:lnB>
                      <a:noFill/>
                    </a:lnB>
                  </a:tcPr>
                </a:tc>
                <a:extLst>
                  <a:ext uri="{0D108BD9-81ED-4DB2-BD59-A6C34878D82A}">
                    <a16:rowId xmlns:a16="http://schemas.microsoft.com/office/drawing/2014/main" val="10000"/>
                  </a:ext>
                </a:extLst>
              </a:tr>
            </a:tbl>
          </a:graphicData>
        </a:graphic>
      </p:graphicFrame>
      <p:sp>
        <p:nvSpPr>
          <p:cNvPr id="5" name="Rectangle 1"/>
          <p:cNvSpPr>
            <a:spLocks noChangeArrowheads="1"/>
          </p:cNvSpPr>
          <p:nvPr/>
        </p:nvSpPr>
        <p:spPr bwMode="auto">
          <a:xfrm>
            <a:off x="3215681" y="2562121"/>
            <a:ext cx="3910045"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eaLnBrk="0" fontAlgn="base" hangingPunct="0">
              <a:spcBef>
                <a:spcPct val="0"/>
              </a:spcBef>
              <a:spcAft>
                <a:spcPct val="0"/>
              </a:spcAft>
            </a:pPr>
            <a:r>
              <a:rPr lang="it-IT" sz="1200" b="1" dirty="0">
                <a:solidFill>
                  <a:prstClr val="white"/>
                </a:solidFill>
                <a:latin typeface="Times" pitchFamily="18" charset="0"/>
                <a:ea typeface="Times New Roman" pitchFamily="18" charset="0"/>
                <a:cs typeface="Times New Roman" pitchFamily="18" charset="0"/>
              </a:rPr>
              <a:t> </a:t>
            </a:r>
            <a:endParaRPr lang="it-IT" dirty="0">
              <a:solidFill>
                <a:prstClr val="white"/>
              </a:solidFill>
              <a:latin typeface="Arial" pitchFamily="34" charset="0"/>
              <a:cs typeface="Arial" pitchFamily="34" charset="0"/>
            </a:endParaRPr>
          </a:p>
        </p:txBody>
      </p:sp>
      <p:sp>
        <p:nvSpPr>
          <p:cNvPr id="6" name="Rettangolo 5"/>
          <p:cNvSpPr/>
          <p:nvPr/>
        </p:nvSpPr>
        <p:spPr>
          <a:xfrm>
            <a:off x="4819529" y="1790314"/>
            <a:ext cx="1489318" cy="276999"/>
          </a:xfrm>
          <a:prstGeom prst="rect">
            <a:avLst/>
          </a:prstGeom>
        </p:spPr>
        <p:txBody>
          <a:bodyPr wrap="none">
            <a:spAutoFit/>
          </a:bodyPr>
          <a:lstStyle/>
          <a:p>
            <a:pPr eaLnBrk="0" fontAlgn="base" hangingPunct="0">
              <a:spcBef>
                <a:spcPct val="0"/>
              </a:spcBef>
              <a:spcAft>
                <a:spcPct val="0"/>
              </a:spcAft>
            </a:pPr>
            <a:r>
              <a:rPr lang="it-IT" sz="1200" b="1" dirty="0">
                <a:solidFill>
                  <a:prstClr val="white"/>
                </a:solidFill>
                <a:latin typeface="Times" pitchFamily="18" charset="0"/>
                <a:ea typeface="Times New Roman" pitchFamily="18" charset="0"/>
                <a:cs typeface="Times New Roman" pitchFamily="18" charset="0"/>
              </a:rPr>
              <a:t>PAROLE di GIOIA</a:t>
            </a:r>
            <a:endParaRPr lang="it-IT" sz="1100" dirty="0">
              <a:solidFill>
                <a:prstClr val="white"/>
              </a:solidFill>
              <a:latin typeface="Arial" pitchFamily="34" charset="0"/>
              <a:cs typeface="Arial" pitchFamily="34" charset="0"/>
            </a:endParaRPr>
          </a:p>
        </p:txBody>
      </p:sp>
    </p:spTree>
    <p:extLst>
      <p:ext uri="{BB962C8B-B14F-4D97-AF65-F5344CB8AC3E}">
        <p14:creationId xmlns:p14="http://schemas.microsoft.com/office/powerpoint/2010/main" val="1742678642"/>
      </p:ext>
    </p:extLst>
  </p:cSld>
  <p:clrMapOvr>
    <a:masterClrMapping/>
  </p:clrMapOvr>
</p:sld>
</file>

<file path=ppt/slides/slide2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pPr lvl="0" algn="l" fontAlgn="base">
              <a:spcAft>
                <a:spcPct val="0"/>
              </a:spcAft>
            </a:pPr>
            <a:r>
              <a:rPr lang="it-IT" sz="4800" b="1" dirty="0">
                <a:latin typeface="Times" pitchFamily="18" charset="0"/>
                <a:ea typeface="Times New Roman" pitchFamily="18" charset="0"/>
                <a:cs typeface="Times New Roman" pitchFamily="18" charset="0"/>
              </a:rPr>
              <a:t>EMOZIONI V </a:t>
            </a:r>
            <a:br>
              <a:rPr lang="it-IT" sz="4000" dirty="0">
                <a:latin typeface="Arial" pitchFamily="34" charset="0"/>
                <a:cs typeface="Arial" pitchFamily="34" charset="0"/>
              </a:rPr>
            </a:br>
            <a:r>
              <a:rPr kumimoji="0" lang="it-IT" b="1" i="0" u="none" strike="noStrike" cap="none" normalizeH="0" baseline="0" dirty="0">
                <a:ln>
                  <a:noFill/>
                </a:ln>
                <a:solidFill>
                  <a:schemeClr val="tx1"/>
                </a:solidFill>
                <a:effectLst/>
                <a:latin typeface="Times" pitchFamily="18" charset="0"/>
                <a:ea typeface="Times New Roman" pitchFamily="18" charset="0"/>
                <a:cs typeface="Times New Roman" pitchFamily="18" charset="0"/>
              </a:rPr>
              <a:t>PAROLE di GIOIA</a:t>
            </a:r>
            <a:br>
              <a:rPr lang="it-IT" sz="4000" dirty="0">
                <a:latin typeface="Arial" pitchFamily="34" charset="0"/>
                <a:cs typeface="Arial" pitchFamily="34" charset="0"/>
              </a:rPr>
            </a:br>
            <a:endParaRPr lang="it-IT" dirty="0"/>
          </a:p>
        </p:txBody>
      </p:sp>
      <p:graphicFrame>
        <p:nvGraphicFramePr>
          <p:cNvPr id="4" name="Segnaposto contenuto 3"/>
          <p:cNvGraphicFramePr>
            <a:graphicFrameLocks noGrp="1"/>
          </p:cNvGraphicFramePr>
          <p:nvPr>
            <p:ph idx="1"/>
          </p:nvPr>
        </p:nvGraphicFramePr>
        <p:xfrm>
          <a:off x="3203893" y="3040221"/>
          <a:ext cx="5784215" cy="1645920"/>
        </p:xfrm>
        <a:graphic>
          <a:graphicData uri="http://schemas.openxmlformats.org/drawingml/2006/table">
            <a:tbl>
              <a:tblPr/>
              <a:tblGrid>
                <a:gridCol w="1438275">
                  <a:extLst>
                    <a:ext uri="{9D8B030D-6E8A-4147-A177-3AD203B41FA5}">
                      <a16:colId xmlns:a16="http://schemas.microsoft.com/office/drawing/2014/main" val="20000"/>
                    </a:ext>
                  </a:extLst>
                </a:gridCol>
                <a:gridCol w="1438275">
                  <a:extLst>
                    <a:ext uri="{9D8B030D-6E8A-4147-A177-3AD203B41FA5}">
                      <a16:colId xmlns:a16="http://schemas.microsoft.com/office/drawing/2014/main" val="20001"/>
                    </a:ext>
                  </a:extLst>
                </a:gridCol>
                <a:gridCol w="1530350">
                  <a:extLst>
                    <a:ext uri="{9D8B030D-6E8A-4147-A177-3AD203B41FA5}">
                      <a16:colId xmlns:a16="http://schemas.microsoft.com/office/drawing/2014/main" val="20002"/>
                    </a:ext>
                  </a:extLst>
                </a:gridCol>
                <a:gridCol w="1377315">
                  <a:extLst>
                    <a:ext uri="{9D8B030D-6E8A-4147-A177-3AD203B41FA5}">
                      <a16:colId xmlns:a16="http://schemas.microsoft.com/office/drawing/2014/main" val="20003"/>
                    </a:ext>
                  </a:extLst>
                </a:gridCol>
              </a:tblGrid>
              <a:tr h="0">
                <a:tc>
                  <a:txBody>
                    <a:bodyPr/>
                    <a:lstStyle/>
                    <a:p>
                      <a:pPr>
                        <a:spcAft>
                          <a:spcPts val="0"/>
                        </a:spcAft>
                      </a:pPr>
                      <a:r>
                        <a:rPr lang="it-IT" sz="1200" dirty="0">
                          <a:effectLst/>
                          <a:latin typeface="Times"/>
                          <a:ea typeface="Times New Roman"/>
                          <a:cs typeface="Times New Roman"/>
                        </a:rPr>
                        <a:t>gioia</a:t>
                      </a:r>
                    </a:p>
                    <a:p>
                      <a:pPr>
                        <a:spcAft>
                          <a:spcPts val="0"/>
                        </a:spcAft>
                      </a:pPr>
                      <a:r>
                        <a:rPr lang="it-IT" sz="1200" dirty="0">
                          <a:effectLst/>
                          <a:latin typeface="Times"/>
                          <a:ea typeface="Times New Roman"/>
                          <a:cs typeface="Times New Roman"/>
                        </a:rPr>
                        <a:t>divertimento</a:t>
                      </a:r>
                    </a:p>
                    <a:p>
                      <a:pPr>
                        <a:spcAft>
                          <a:spcPts val="0"/>
                        </a:spcAft>
                      </a:pPr>
                      <a:r>
                        <a:rPr lang="it-IT" sz="1200" dirty="0">
                          <a:effectLst/>
                          <a:latin typeface="Times"/>
                          <a:ea typeface="Times New Roman"/>
                          <a:cs typeface="Times New Roman"/>
                        </a:rPr>
                        <a:t>beatitudine</a:t>
                      </a:r>
                    </a:p>
                    <a:p>
                      <a:pPr>
                        <a:spcAft>
                          <a:spcPts val="0"/>
                        </a:spcAft>
                      </a:pPr>
                      <a:r>
                        <a:rPr lang="it-IT" sz="1200" dirty="0">
                          <a:effectLst/>
                          <a:latin typeface="Times"/>
                          <a:ea typeface="Times New Roman"/>
                          <a:cs typeface="Times New Roman"/>
                        </a:rPr>
                        <a:t>allegria</a:t>
                      </a:r>
                    </a:p>
                    <a:p>
                      <a:pPr>
                        <a:spcAft>
                          <a:spcPts val="0"/>
                        </a:spcAft>
                      </a:pPr>
                      <a:r>
                        <a:rPr lang="it-IT" sz="1200" dirty="0">
                          <a:effectLst/>
                          <a:latin typeface="Times"/>
                          <a:ea typeface="Times New Roman"/>
                          <a:cs typeface="Times New Roman"/>
                        </a:rPr>
                        <a:t>contentezza</a:t>
                      </a:r>
                    </a:p>
                    <a:p>
                      <a:pPr>
                        <a:spcAft>
                          <a:spcPts val="0"/>
                        </a:spcAft>
                      </a:pPr>
                      <a:r>
                        <a:rPr lang="it-IT" sz="1200" dirty="0">
                          <a:effectLst/>
                          <a:latin typeface="Times"/>
                          <a:ea typeface="Times New Roman"/>
                          <a:cs typeface="Times New Roman"/>
                        </a:rPr>
                        <a:t>delizia</a:t>
                      </a:r>
                    </a:p>
                    <a:p>
                      <a:pPr>
                        <a:spcAft>
                          <a:spcPts val="0"/>
                        </a:spcAft>
                      </a:pPr>
                      <a:r>
                        <a:rPr lang="it-IT" sz="1200" dirty="0">
                          <a:effectLst/>
                          <a:latin typeface="Times"/>
                          <a:ea typeface="Times New Roman"/>
                          <a:cs typeface="Times New Roman"/>
                        </a:rPr>
                        <a:t>premura</a:t>
                      </a:r>
                    </a:p>
                    <a:p>
                      <a:pPr>
                        <a:spcAft>
                          <a:spcPts val="0"/>
                        </a:spcAft>
                      </a:pPr>
                      <a:r>
                        <a:rPr lang="it-IT" sz="1200" dirty="0">
                          <a:effectLst/>
                          <a:latin typeface="Times"/>
                          <a:ea typeface="Times New Roman"/>
                          <a:cs typeface="Times New Roman"/>
                        </a:rPr>
                        <a:t>estasi</a:t>
                      </a:r>
                    </a:p>
                    <a:p>
                      <a:pPr>
                        <a:spcAft>
                          <a:spcPts val="0"/>
                        </a:spcAft>
                      </a:pPr>
                      <a:r>
                        <a:rPr lang="it-IT" sz="1200" dirty="0">
                          <a:effectLst/>
                          <a:latin typeface="Times"/>
                          <a:ea typeface="Times New Roman"/>
                          <a:cs typeface="Times New Roman"/>
                        </a:rPr>
                        <a:t>esaltazione</a:t>
                      </a:r>
                    </a:p>
                  </a:txBody>
                  <a:tcPr marL="44450" marR="44450" marT="0" marB="0">
                    <a:lnL>
                      <a:noFill/>
                    </a:lnL>
                    <a:lnR>
                      <a:noFill/>
                    </a:lnR>
                    <a:lnT>
                      <a:noFill/>
                    </a:lnT>
                    <a:lnB>
                      <a:noFill/>
                    </a:lnB>
                  </a:tcPr>
                </a:tc>
                <a:tc>
                  <a:txBody>
                    <a:bodyPr/>
                    <a:lstStyle/>
                    <a:p>
                      <a:pPr>
                        <a:spcAft>
                          <a:spcPts val="0"/>
                        </a:spcAft>
                      </a:pPr>
                      <a:r>
                        <a:rPr lang="it-IT" sz="1200" dirty="0">
                          <a:effectLst/>
                          <a:latin typeface="Times"/>
                          <a:ea typeface="Times New Roman"/>
                          <a:cs typeface="Times New Roman"/>
                        </a:rPr>
                        <a:t>godimento</a:t>
                      </a:r>
                    </a:p>
                    <a:p>
                      <a:pPr>
                        <a:spcAft>
                          <a:spcPts val="0"/>
                        </a:spcAft>
                      </a:pPr>
                      <a:r>
                        <a:rPr lang="it-IT" sz="1200" dirty="0">
                          <a:effectLst/>
                          <a:latin typeface="Times"/>
                          <a:ea typeface="Times New Roman"/>
                          <a:cs typeface="Times New Roman"/>
                        </a:rPr>
                        <a:t>incanto</a:t>
                      </a:r>
                    </a:p>
                    <a:p>
                      <a:pPr>
                        <a:spcAft>
                          <a:spcPts val="0"/>
                        </a:spcAft>
                      </a:pPr>
                      <a:r>
                        <a:rPr lang="it-IT" sz="1200" dirty="0">
                          <a:effectLst/>
                          <a:latin typeface="Times"/>
                          <a:ea typeface="Times New Roman"/>
                          <a:cs typeface="Times New Roman"/>
                        </a:rPr>
                        <a:t>entusiasmo</a:t>
                      </a:r>
                    </a:p>
                    <a:p>
                      <a:pPr>
                        <a:spcAft>
                          <a:spcPts val="0"/>
                        </a:spcAft>
                      </a:pPr>
                      <a:r>
                        <a:rPr lang="it-IT" sz="1200" dirty="0">
                          <a:effectLst/>
                          <a:latin typeface="Times"/>
                          <a:ea typeface="Times New Roman"/>
                          <a:cs typeface="Times New Roman"/>
                        </a:rPr>
                        <a:t>euforia</a:t>
                      </a:r>
                    </a:p>
                    <a:p>
                      <a:pPr>
                        <a:spcAft>
                          <a:spcPts val="0"/>
                        </a:spcAft>
                      </a:pPr>
                      <a:r>
                        <a:rPr lang="it-IT" sz="1200" dirty="0">
                          <a:effectLst/>
                          <a:latin typeface="Times"/>
                          <a:ea typeface="Times New Roman"/>
                          <a:cs typeface="Times New Roman"/>
                        </a:rPr>
                        <a:t>eccitazione</a:t>
                      </a:r>
                    </a:p>
                    <a:p>
                      <a:pPr>
                        <a:spcAft>
                          <a:spcPts val="0"/>
                        </a:spcAft>
                      </a:pPr>
                      <a:r>
                        <a:rPr lang="it-IT" sz="1200" dirty="0">
                          <a:effectLst/>
                          <a:latin typeface="Times"/>
                          <a:ea typeface="Times New Roman"/>
                          <a:cs typeface="Times New Roman"/>
                        </a:rPr>
                        <a:t>gaiezza</a:t>
                      </a:r>
                    </a:p>
                    <a:p>
                      <a:pPr>
                        <a:spcAft>
                          <a:spcPts val="0"/>
                        </a:spcAft>
                      </a:pPr>
                      <a:r>
                        <a:rPr lang="it-IT" sz="1200" dirty="0">
                          <a:effectLst/>
                          <a:latin typeface="Times"/>
                          <a:ea typeface="Times New Roman"/>
                          <a:cs typeface="Times New Roman"/>
                        </a:rPr>
                        <a:t>gradimento</a:t>
                      </a:r>
                    </a:p>
                  </a:txBody>
                  <a:tcPr marL="44450" marR="44450" marT="0" marB="0">
                    <a:lnL>
                      <a:noFill/>
                    </a:lnL>
                    <a:lnR>
                      <a:noFill/>
                    </a:lnR>
                    <a:lnT>
                      <a:noFill/>
                    </a:lnT>
                    <a:lnB>
                      <a:noFill/>
                    </a:lnB>
                  </a:tcPr>
                </a:tc>
                <a:tc>
                  <a:txBody>
                    <a:bodyPr/>
                    <a:lstStyle/>
                    <a:p>
                      <a:pPr>
                        <a:spcAft>
                          <a:spcPts val="0"/>
                        </a:spcAft>
                      </a:pPr>
                      <a:r>
                        <a:rPr lang="it-IT" sz="1200">
                          <a:effectLst/>
                          <a:latin typeface="Times"/>
                          <a:ea typeface="Times New Roman"/>
                          <a:cs typeface="Times New Roman"/>
                        </a:rPr>
                        <a:t>felicità</a:t>
                      </a:r>
                    </a:p>
                    <a:p>
                      <a:pPr>
                        <a:spcAft>
                          <a:spcPts val="0"/>
                        </a:spcAft>
                      </a:pPr>
                      <a:r>
                        <a:rPr lang="it-IT" sz="1200">
                          <a:effectLst/>
                          <a:latin typeface="Times"/>
                          <a:ea typeface="Times New Roman"/>
                          <a:cs typeface="Times New Roman"/>
                        </a:rPr>
                        <a:t>speranza</a:t>
                      </a:r>
                    </a:p>
                    <a:p>
                      <a:pPr>
                        <a:spcAft>
                          <a:spcPts val="0"/>
                        </a:spcAft>
                      </a:pPr>
                      <a:r>
                        <a:rPr lang="it-IT" sz="1200">
                          <a:effectLst/>
                          <a:latin typeface="Times"/>
                          <a:ea typeface="Times New Roman"/>
                          <a:cs typeface="Times New Roman"/>
                        </a:rPr>
                        <a:t>vivacità</a:t>
                      </a:r>
                    </a:p>
                    <a:p>
                      <a:pPr>
                        <a:spcAft>
                          <a:spcPts val="0"/>
                        </a:spcAft>
                      </a:pPr>
                      <a:r>
                        <a:rPr lang="it-IT" sz="1200">
                          <a:effectLst/>
                          <a:latin typeface="Times"/>
                          <a:ea typeface="Times New Roman"/>
                          <a:cs typeface="Times New Roman"/>
                        </a:rPr>
                        <a:t>giovialità</a:t>
                      </a:r>
                    </a:p>
                    <a:p>
                      <a:pPr>
                        <a:spcAft>
                          <a:spcPts val="0"/>
                        </a:spcAft>
                      </a:pPr>
                      <a:r>
                        <a:rPr lang="it-IT" sz="1200">
                          <a:effectLst/>
                          <a:latin typeface="Times"/>
                          <a:ea typeface="Times New Roman"/>
                          <a:cs typeface="Times New Roman"/>
                        </a:rPr>
                        <a:t>giubilo</a:t>
                      </a:r>
                    </a:p>
                    <a:p>
                      <a:pPr>
                        <a:spcAft>
                          <a:spcPts val="0"/>
                        </a:spcAft>
                      </a:pPr>
                      <a:r>
                        <a:rPr lang="it-IT" sz="1200">
                          <a:effectLst/>
                          <a:latin typeface="Times"/>
                          <a:ea typeface="Times New Roman"/>
                          <a:cs typeface="Times New Roman"/>
                        </a:rPr>
                        <a:t>ottimismo</a:t>
                      </a:r>
                    </a:p>
                    <a:p>
                      <a:pPr>
                        <a:spcAft>
                          <a:spcPts val="0"/>
                        </a:spcAft>
                      </a:pPr>
                      <a:r>
                        <a:rPr lang="it-IT" sz="1200">
                          <a:effectLst/>
                          <a:latin typeface="Times"/>
                          <a:ea typeface="Times New Roman"/>
                          <a:cs typeface="Times New Roman"/>
                        </a:rPr>
                        <a:t>piacere</a:t>
                      </a:r>
                    </a:p>
                    <a:p>
                      <a:pPr>
                        <a:spcAft>
                          <a:spcPts val="0"/>
                        </a:spcAft>
                      </a:pPr>
                      <a:r>
                        <a:rPr lang="it-IT" sz="1200">
                          <a:effectLst/>
                          <a:latin typeface="Times"/>
                          <a:ea typeface="Times New Roman"/>
                          <a:cs typeface="Times New Roman"/>
                        </a:rPr>
                        <a:t> </a:t>
                      </a:r>
                    </a:p>
                    <a:p>
                      <a:pPr>
                        <a:spcAft>
                          <a:spcPts val="0"/>
                        </a:spcAft>
                      </a:pPr>
                      <a:r>
                        <a:rPr lang="it-IT" sz="1200">
                          <a:effectLst/>
                          <a:latin typeface="Times"/>
                          <a:ea typeface="Times New Roman"/>
                          <a:cs typeface="Times New Roman"/>
                        </a:rPr>
                        <a:t> </a:t>
                      </a:r>
                    </a:p>
                  </a:txBody>
                  <a:tcPr marL="44450" marR="44450" marT="0" marB="0">
                    <a:lnL>
                      <a:noFill/>
                    </a:lnL>
                    <a:lnR>
                      <a:noFill/>
                    </a:lnR>
                    <a:lnT>
                      <a:noFill/>
                    </a:lnT>
                    <a:lnB>
                      <a:noFill/>
                    </a:lnB>
                  </a:tcPr>
                </a:tc>
                <a:tc>
                  <a:txBody>
                    <a:bodyPr/>
                    <a:lstStyle/>
                    <a:p>
                      <a:pPr>
                        <a:spcAft>
                          <a:spcPts val="0"/>
                        </a:spcAft>
                      </a:pPr>
                      <a:r>
                        <a:rPr lang="it-IT" sz="1200" dirty="0">
                          <a:effectLst/>
                          <a:latin typeface="Times"/>
                          <a:ea typeface="Times New Roman"/>
                          <a:cs typeface="Times New Roman"/>
                        </a:rPr>
                        <a:t>orgoglio </a:t>
                      </a:r>
                    </a:p>
                    <a:p>
                      <a:pPr>
                        <a:spcAft>
                          <a:spcPts val="0"/>
                        </a:spcAft>
                      </a:pPr>
                      <a:r>
                        <a:rPr lang="it-IT" sz="1200" dirty="0">
                          <a:effectLst/>
                          <a:latin typeface="Times"/>
                          <a:ea typeface="Times New Roman"/>
                          <a:cs typeface="Times New Roman"/>
                        </a:rPr>
                        <a:t>trasporto</a:t>
                      </a:r>
                    </a:p>
                    <a:p>
                      <a:pPr>
                        <a:spcAft>
                          <a:spcPts val="0"/>
                        </a:spcAft>
                      </a:pPr>
                      <a:r>
                        <a:rPr lang="it-IT" sz="1200" dirty="0">
                          <a:effectLst/>
                          <a:latin typeface="Times"/>
                          <a:ea typeface="Times New Roman"/>
                          <a:cs typeface="Times New Roman"/>
                        </a:rPr>
                        <a:t>sollievo</a:t>
                      </a:r>
                    </a:p>
                    <a:p>
                      <a:pPr>
                        <a:spcAft>
                          <a:spcPts val="0"/>
                        </a:spcAft>
                      </a:pPr>
                      <a:r>
                        <a:rPr lang="it-IT" sz="1200" dirty="0">
                          <a:effectLst/>
                          <a:latin typeface="Times"/>
                          <a:ea typeface="Times New Roman"/>
                          <a:cs typeface="Times New Roman"/>
                        </a:rPr>
                        <a:t>soddisfazione</a:t>
                      </a:r>
                    </a:p>
                    <a:p>
                      <a:pPr>
                        <a:spcAft>
                          <a:spcPts val="0"/>
                        </a:spcAft>
                      </a:pPr>
                      <a:r>
                        <a:rPr lang="it-IT" sz="1200" dirty="0">
                          <a:effectLst/>
                          <a:latin typeface="Times"/>
                          <a:ea typeface="Times New Roman"/>
                          <a:cs typeface="Times New Roman"/>
                        </a:rPr>
                        <a:t>fremito</a:t>
                      </a:r>
                    </a:p>
                    <a:p>
                      <a:pPr>
                        <a:spcAft>
                          <a:spcPts val="0"/>
                        </a:spcAft>
                      </a:pPr>
                      <a:r>
                        <a:rPr lang="it-IT" sz="1200" dirty="0">
                          <a:effectLst/>
                          <a:latin typeface="Times"/>
                          <a:ea typeface="Times New Roman"/>
                          <a:cs typeface="Times New Roman"/>
                        </a:rPr>
                        <a:t>trionfo</a:t>
                      </a:r>
                    </a:p>
                    <a:p>
                      <a:pPr>
                        <a:spcAft>
                          <a:spcPts val="0"/>
                        </a:spcAft>
                      </a:pPr>
                      <a:r>
                        <a:rPr lang="it-IT" sz="1200" dirty="0">
                          <a:effectLst/>
                          <a:latin typeface="Times"/>
                          <a:ea typeface="Times New Roman"/>
                          <a:cs typeface="Times New Roman"/>
                        </a:rPr>
                        <a:t>zelo</a:t>
                      </a:r>
                    </a:p>
                    <a:p>
                      <a:pPr>
                        <a:spcAft>
                          <a:spcPts val="0"/>
                        </a:spcAft>
                      </a:pPr>
                      <a:r>
                        <a:rPr lang="it-IT" sz="1200" dirty="0">
                          <a:effectLst/>
                          <a:latin typeface="Times"/>
                          <a:ea typeface="Times New Roman"/>
                          <a:cs typeface="Times New Roman"/>
                        </a:rPr>
                        <a:t> </a:t>
                      </a:r>
                    </a:p>
                  </a:txBody>
                  <a:tcPr marL="44450" marR="44450" marT="0" marB="0">
                    <a:lnL>
                      <a:noFill/>
                    </a:lnL>
                    <a:lnR>
                      <a:noFill/>
                    </a:lnR>
                    <a:lnT>
                      <a:noFill/>
                    </a:lnT>
                    <a:lnB>
                      <a:noFill/>
                    </a:lnB>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1567447372"/>
      </p:ext>
    </p:extLst>
  </p:cSld>
  <p:clrMapOvr>
    <a:masterClrMapping/>
  </p:clrMapOvr>
</p:sld>
</file>

<file path=ppt/slides/slide2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b="1" dirty="0">
                <a:latin typeface="Times"/>
                <a:ea typeface="Times New Roman"/>
                <a:cs typeface="Times New Roman"/>
              </a:rPr>
              <a:t>Eventi scatenanti sensazioni di gioia</a:t>
            </a:r>
            <a:br>
              <a:rPr lang="it-IT" dirty="0">
                <a:latin typeface="Times"/>
                <a:ea typeface="Times New Roman"/>
                <a:cs typeface="Times New Roman"/>
              </a:rPr>
            </a:br>
            <a:endParaRPr lang="it-IT" dirty="0"/>
          </a:p>
        </p:txBody>
      </p:sp>
      <p:sp>
        <p:nvSpPr>
          <p:cNvPr id="3" name="Segnaposto contenuto 2"/>
          <p:cNvSpPr>
            <a:spLocks noGrp="1"/>
          </p:cNvSpPr>
          <p:nvPr>
            <p:ph idx="1"/>
          </p:nvPr>
        </p:nvSpPr>
        <p:spPr/>
        <p:txBody>
          <a:bodyPr>
            <a:normAutofit fontScale="92500"/>
          </a:bodyPr>
          <a:lstStyle/>
          <a:p>
            <a:pPr algn="ctr"/>
            <a:r>
              <a:rPr lang="it-IT" b="1" dirty="0">
                <a:effectLst/>
                <a:latin typeface="Times"/>
                <a:ea typeface="Times New Roman"/>
                <a:cs typeface="Times New Roman"/>
              </a:rPr>
              <a:t> </a:t>
            </a:r>
            <a:endParaRPr lang="it-IT" dirty="0">
              <a:effectLst/>
              <a:latin typeface="Times"/>
              <a:ea typeface="Times New Roman"/>
              <a:cs typeface="Times New Roman"/>
            </a:endParaRPr>
          </a:p>
          <a:p>
            <a:r>
              <a:rPr lang="it-IT" dirty="0">
                <a:effectLst/>
                <a:latin typeface="Times"/>
                <a:ea typeface="Times New Roman"/>
                <a:cs typeface="Times New Roman"/>
              </a:rPr>
              <a:t>Avere successo in un compito.</a:t>
            </a:r>
          </a:p>
          <a:p>
            <a:r>
              <a:rPr lang="it-IT" dirty="0">
                <a:effectLst/>
                <a:latin typeface="Times"/>
                <a:ea typeface="Times New Roman"/>
                <a:cs typeface="Times New Roman"/>
              </a:rPr>
              <a:t>Raggiungere il risultato sperato.</a:t>
            </a:r>
          </a:p>
          <a:p>
            <a:r>
              <a:rPr lang="it-IT" dirty="0">
                <a:effectLst/>
                <a:latin typeface="Times"/>
                <a:ea typeface="Times New Roman"/>
                <a:cs typeface="Times New Roman"/>
              </a:rPr>
              <a:t>Ottenere ciò che si desidera.</a:t>
            </a:r>
          </a:p>
          <a:p>
            <a:r>
              <a:rPr lang="it-IT" dirty="0">
                <a:effectLst/>
                <a:latin typeface="Times"/>
                <a:ea typeface="Times New Roman"/>
                <a:cs typeface="Times New Roman"/>
              </a:rPr>
              <a:t>Ricevere stima, rispetto o approvazione.</a:t>
            </a:r>
          </a:p>
          <a:p>
            <a:r>
              <a:rPr lang="it-IT" dirty="0">
                <a:effectLst/>
                <a:latin typeface="Times"/>
                <a:ea typeface="Times New Roman"/>
                <a:cs typeface="Times New Roman"/>
              </a:rPr>
              <a:t>Ottenere qualcosa per cui si ha lavorato o ci si è preoccupati molto.</a:t>
            </a:r>
          </a:p>
          <a:p>
            <a:r>
              <a:rPr lang="it-IT" dirty="0">
                <a:effectLst/>
                <a:latin typeface="Times"/>
                <a:ea typeface="Times New Roman"/>
                <a:cs typeface="Times New Roman"/>
              </a:rPr>
              <a:t>Ricevere una fantastica sorpresa.</a:t>
            </a:r>
          </a:p>
          <a:p>
            <a:r>
              <a:rPr lang="it-IT" dirty="0">
                <a:effectLst/>
                <a:latin typeface="Times"/>
                <a:ea typeface="Times New Roman"/>
                <a:cs typeface="Times New Roman"/>
              </a:rPr>
              <a:t>Le cose si rivelano molto meglio di quanto si era sperato.</a:t>
            </a:r>
          </a:p>
          <a:p>
            <a:endParaRPr lang="it-IT" dirty="0"/>
          </a:p>
        </p:txBody>
      </p:sp>
    </p:spTree>
    <p:extLst>
      <p:ext uri="{BB962C8B-B14F-4D97-AF65-F5344CB8AC3E}">
        <p14:creationId xmlns:p14="http://schemas.microsoft.com/office/powerpoint/2010/main" val="2715631553"/>
      </p:ext>
    </p:extLst>
  </p:cSld>
  <p:clrMapOvr>
    <a:masterClrMapping/>
  </p:clrMapOvr>
</p:sld>
</file>

<file path=ppt/slides/slide2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85000" lnSpcReduction="10000"/>
          </a:bodyPr>
          <a:lstStyle/>
          <a:p>
            <a:r>
              <a:rPr lang="it-IT" dirty="0">
                <a:latin typeface="Times"/>
                <a:ea typeface="Times New Roman"/>
                <a:cs typeface="Times New Roman"/>
              </a:rPr>
              <a:t>La realtà supera le aspettative.</a:t>
            </a:r>
          </a:p>
          <a:p>
            <a:r>
              <a:rPr lang="it-IT" dirty="0">
                <a:latin typeface="Times"/>
                <a:ea typeface="Times New Roman"/>
                <a:cs typeface="Times New Roman"/>
              </a:rPr>
              <a:t>Avere delle sensazioni molto piacevoli.</a:t>
            </a:r>
          </a:p>
          <a:p>
            <a:r>
              <a:rPr lang="it-IT" dirty="0">
                <a:latin typeface="Times"/>
                <a:ea typeface="Times New Roman"/>
                <a:cs typeface="Times New Roman"/>
              </a:rPr>
              <a:t>Fare qualcosa che crea o scatena nella mente sensazioni piacevoli.</a:t>
            </a:r>
          </a:p>
          <a:p>
            <a:r>
              <a:rPr lang="it-IT" dirty="0">
                <a:latin typeface="Times"/>
                <a:ea typeface="Times New Roman"/>
                <a:cs typeface="Times New Roman"/>
              </a:rPr>
              <a:t>Essere accettati da altri.</a:t>
            </a:r>
          </a:p>
          <a:p>
            <a:r>
              <a:rPr lang="it-IT" dirty="0">
                <a:latin typeface="Times"/>
                <a:ea typeface="Times New Roman"/>
                <a:cs typeface="Times New Roman"/>
              </a:rPr>
              <a:t>Fare parte di un gruppo (essere vicino o in contatto con delle persone che ti accettano).</a:t>
            </a:r>
          </a:p>
          <a:p>
            <a:r>
              <a:rPr lang="it-IT" dirty="0">
                <a:latin typeface="Times"/>
                <a:ea typeface="Times New Roman"/>
                <a:cs typeface="Times New Roman"/>
              </a:rPr>
              <a:t>Ricevere amore, piacere o affetto.</a:t>
            </a:r>
          </a:p>
          <a:p>
            <a:r>
              <a:rPr lang="it-IT" dirty="0">
                <a:latin typeface="Times"/>
                <a:ea typeface="Times New Roman"/>
                <a:cs typeface="Times New Roman"/>
              </a:rPr>
              <a:t>Essere in contatto o con delle persone che ti amano o alle quali piaci.</a:t>
            </a:r>
          </a:p>
          <a:p>
            <a:r>
              <a:rPr lang="it-IT" dirty="0">
                <a:latin typeface="Times"/>
                <a:ea typeface="Times New Roman"/>
                <a:cs typeface="Times New Roman"/>
              </a:rPr>
              <a:t> </a:t>
            </a:r>
          </a:p>
          <a:p>
            <a:r>
              <a:rPr lang="it-IT" dirty="0">
                <a:latin typeface="Times"/>
                <a:ea typeface="Times New Roman"/>
                <a:cs typeface="Times New Roman"/>
              </a:rPr>
              <a:t>COMPLETARE LA LISTA CON ALTRI SUGGERIMENTI</a:t>
            </a:r>
          </a:p>
          <a:p>
            <a:endParaRPr lang="it-IT" dirty="0"/>
          </a:p>
        </p:txBody>
      </p:sp>
    </p:spTree>
    <p:extLst>
      <p:ext uri="{BB962C8B-B14F-4D97-AF65-F5344CB8AC3E}">
        <p14:creationId xmlns:p14="http://schemas.microsoft.com/office/powerpoint/2010/main" val="3469965333"/>
      </p:ext>
    </p:extLst>
  </p:cSld>
  <p:clrMapOvr>
    <a:masterClrMapping/>
  </p:clrMapOvr>
</p:sld>
</file>

<file path=ppt/slides/slide2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pPr algn="ctr"/>
            <a:r>
              <a:rPr lang="it-IT" b="1" dirty="0">
                <a:effectLst/>
                <a:latin typeface="Times"/>
                <a:ea typeface="Times New Roman"/>
                <a:cs typeface="Times New Roman"/>
              </a:rPr>
              <a:t>Interpretazioni che scatenano sentimenti di gioia</a:t>
            </a:r>
            <a:endParaRPr lang="it-IT" dirty="0">
              <a:effectLst/>
              <a:latin typeface="Times"/>
              <a:ea typeface="Times New Roman"/>
              <a:cs typeface="Times New Roman"/>
            </a:endParaRPr>
          </a:p>
          <a:p>
            <a:pPr algn="ctr"/>
            <a:r>
              <a:rPr lang="it-IT" b="1" dirty="0">
                <a:effectLst/>
                <a:latin typeface="Times"/>
                <a:ea typeface="Times New Roman"/>
                <a:cs typeface="Times New Roman"/>
              </a:rPr>
              <a:t> </a:t>
            </a:r>
            <a:endParaRPr lang="it-IT" dirty="0">
              <a:effectLst/>
              <a:latin typeface="Times"/>
              <a:ea typeface="Times New Roman"/>
              <a:cs typeface="Times New Roman"/>
            </a:endParaRPr>
          </a:p>
          <a:p>
            <a:r>
              <a:rPr lang="it-IT" dirty="0">
                <a:effectLst/>
                <a:latin typeface="Times"/>
                <a:ea typeface="Times New Roman"/>
                <a:cs typeface="Times New Roman"/>
              </a:rPr>
              <a:t>Interpretare gli eventi gioiosi così come essi sono, senza aggiungere o togliere nulla.</a:t>
            </a:r>
          </a:p>
          <a:p>
            <a:pPr algn="ctr"/>
            <a:r>
              <a:rPr lang="it-IT" b="1" dirty="0">
                <a:effectLst/>
                <a:latin typeface="Times"/>
                <a:ea typeface="Times New Roman"/>
                <a:cs typeface="Times New Roman"/>
              </a:rPr>
              <a:t> </a:t>
            </a:r>
            <a:endParaRPr lang="it-IT" dirty="0">
              <a:effectLst/>
              <a:latin typeface="Times"/>
              <a:ea typeface="Times New Roman"/>
              <a:cs typeface="Times New Roman"/>
            </a:endParaRPr>
          </a:p>
          <a:p>
            <a:r>
              <a:rPr lang="it-IT" dirty="0">
                <a:effectLst/>
                <a:latin typeface="Times"/>
                <a:ea typeface="Times New Roman"/>
                <a:cs typeface="Times New Roman"/>
              </a:rPr>
              <a:t>COMPLETARE LA LISTA CON ALTRI SUGGERIMENTI</a:t>
            </a:r>
          </a:p>
          <a:p>
            <a:br>
              <a:rPr lang="it-IT" dirty="0">
                <a:effectLst/>
                <a:latin typeface="Times"/>
                <a:ea typeface="Times New Roman"/>
                <a:cs typeface="Times New Roman"/>
              </a:rPr>
            </a:br>
            <a:endParaRPr lang="it-IT" dirty="0"/>
          </a:p>
        </p:txBody>
      </p:sp>
    </p:spTree>
    <p:extLst>
      <p:ext uri="{BB962C8B-B14F-4D97-AF65-F5344CB8AC3E}">
        <p14:creationId xmlns:p14="http://schemas.microsoft.com/office/powerpoint/2010/main" val="1163438879"/>
      </p:ext>
    </p:extLst>
  </p:cSld>
  <p:clrMapOvr>
    <a:masterClrMapping/>
  </p:clrMapOvr>
</p:sld>
</file>

<file path=ppt/slides/slide2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b="1" dirty="0">
                <a:latin typeface="Times"/>
                <a:ea typeface="Times New Roman"/>
                <a:cs typeface="Times New Roman"/>
              </a:rPr>
              <a:t>Sperimentare le sensazioni di gioia</a:t>
            </a:r>
            <a:br>
              <a:rPr lang="it-IT" dirty="0">
                <a:latin typeface="Times"/>
                <a:ea typeface="Times New Roman"/>
                <a:cs typeface="Times New Roman"/>
              </a:rPr>
            </a:br>
            <a:endParaRPr lang="it-IT" dirty="0"/>
          </a:p>
        </p:txBody>
      </p:sp>
      <p:sp>
        <p:nvSpPr>
          <p:cNvPr id="3" name="Segnaposto contenuto 2"/>
          <p:cNvSpPr>
            <a:spLocks noGrp="1"/>
          </p:cNvSpPr>
          <p:nvPr>
            <p:ph idx="1"/>
          </p:nvPr>
        </p:nvSpPr>
        <p:spPr/>
        <p:txBody>
          <a:bodyPr>
            <a:normAutofit fontScale="92500" lnSpcReduction="20000"/>
          </a:bodyPr>
          <a:lstStyle/>
          <a:p>
            <a:pPr algn="ctr"/>
            <a:r>
              <a:rPr lang="it-IT" b="1" dirty="0">
                <a:effectLst/>
                <a:latin typeface="Times"/>
                <a:ea typeface="Times New Roman"/>
                <a:cs typeface="Times New Roman"/>
              </a:rPr>
              <a:t> </a:t>
            </a:r>
            <a:endParaRPr lang="it-IT" dirty="0">
              <a:effectLst/>
              <a:latin typeface="Times"/>
              <a:ea typeface="Times New Roman"/>
              <a:cs typeface="Times New Roman"/>
            </a:endParaRPr>
          </a:p>
          <a:p>
            <a:r>
              <a:rPr lang="it-IT" sz="3600" b="1" dirty="0">
                <a:latin typeface="Times"/>
                <a:ea typeface="Times New Roman"/>
                <a:cs typeface="Times New Roman"/>
              </a:rPr>
              <a:t> </a:t>
            </a:r>
            <a:endParaRPr lang="it-IT" dirty="0">
              <a:effectLst/>
              <a:latin typeface="Times"/>
              <a:ea typeface="Times New Roman"/>
              <a:cs typeface="Times New Roman"/>
            </a:endParaRPr>
          </a:p>
          <a:p>
            <a:r>
              <a:rPr lang="it-IT" dirty="0">
                <a:effectLst/>
                <a:latin typeface="Times"/>
                <a:ea typeface="Times New Roman"/>
                <a:cs typeface="Times New Roman"/>
              </a:rPr>
              <a:t>Sentirsi eccitati.</a:t>
            </a:r>
          </a:p>
          <a:p>
            <a:r>
              <a:rPr lang="it-IT" dirty="0">
                <a:effectLst/>
                <a:latin typeface="Times"/>
                <a:ea typeface="Times New Roman"/>
                <a:cs typeface="Times New Roman"/>
              </a:rPr>
              <a:t>Sentirsi fisicamente pieni di energia, attivi.</a:t>
            </a:r>
          </a:p>
          <a:p>
            <a:r>
              <a:rPr lang="it-IT" dirty="0">
                <a:effectLst/>
                <a:latin typeface="Times"/>
                <a:ea typeface="Times New Roman"/>
                <a:cs typeface="Times New Roman"/>
              </a:rPr>
              <a:t>Essere propensi a ridere.</a:t>
            </a:r>
          </a:p>
          <a:p>
            <a:r>
              <a:rPr lang="it-IT" dirty="0">
                <a:effectLst/>
                <a:latin typeface="Times"/>
                <a:ea typeface="Times New Roman"/>
                <a:cs typeface="Times New Roman"/>
              </a:rPr>
              <a:t>Sentirsi “accesi”							</a:t>
            </a:r>
          </a:p>
          <a:p>
            <a:pPr algn="ctr"/>
            <a:r>
              <a:rPr lang="it-IT" b="1" dirty="0">
                <a:effectLst/>
                <a:latin typeface="Times"/>
                <a:ea typeface="Times New Roman"/>
                <a:cs typeface="Times New Roman"/>
              </a:rPr>
              <a:t> </a:t>
            </a:r>
            <a:endParaRPr lang="it-IT" dirty="0">
              <a:effectLst/>
              <a:latin typeface="Times"/>
              <a:ea typeface="Times New Roman"/>
              <a:cs typeface="Times New Roman"/>
            </a:endParaRPr>
          </a:p>
          <a:p>
            <a:r>
              <a:rPr lang="it-IT" dirty="0">
                <a:effectLst/>
                <a:latin typeface="Times"/>
                <a:ea typeface="Times New Roman"/>
                <a:cs typeface="Times New Roman"/>
              </a:rPr>
              <a:t>COMPLETARE LA LISTA CON ALTRI SUGGERIMENTI</a:t>
            </a:r>
          </a:p>
          <a:p>
            <a:r>
              <a:rPr lang="it-IT" b="1" dirty="0">
                <a:effectLst/>
                <a:latin typeface="Times"/>
                <a:ea typeface="Times New Roman"/>
                <a:cs typeface="Times New Roman"/>
              </a:rPr>
              <a:t> </a:t>
            </a:r>
            <a:endParaRPr lang="it-IT" dirty="0">
              <a:effectLst/>
              <a:latin typeface="Times"/>
              <a:ea typeface="Times New Roman"/>
              <a:cs typeface="Times New Roman"/>
            </a:endParaRPr>
          </a:p>
          <a:p>
            <a:endParaRPr lang="it-IT" dirty="0"/>
          </a:p>
        </p:txBody>
      </p:sp>
    </p:spTree>
    <p:extLst>
      <p:ext uri="{BB962C8B-B14F-4D97-AF65-F5344CB8AC3E}">
        <p14:creationId xmlns:p14="http://schemas.microsoft.com/office/powerpoint/2010/main" val="1069625263"/>
      </p:ext>
    </p:extLst>
  </p:cSld>
  <p:clrMapOvr>
    <a:masterClrMapping/>
  </p:clrMapOvr>
</p:sld>
</file>

<file path=ppt/slides/slide2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b="1" dirty="0">
                <a:latin typeface="Times"/>
                <a:ea typeface="Times New Roman"/>
                <a:cs typeface="Times New Roman"/>
              </a:rPr>
              <a:t>Espressioni e atteggiamenti di gioia</a:t>
            </a:r>
            <a:br>
              <a:rPr lang="it-IT" dirty="0">
                <a:latin typeface="Times"/>
                <a:ea typeface="Times New Roman"/>
                <a:cs typeface="Times New Roman"/>
              </a:rPr>
            </a:br>
            <a:endParaRPr lang="it-IT" dirty="0"/>
          </a:p>
        </p:txBody>
      </p:sp>
      <p:sp>
        <p:nvSpPr>
          <p:cNvPr id="3" name="Segnaposto contenuto 2"/>
          <p:cNvSpPr>
            <a:spLocks noGrp="1"/>
          </p:cNvSpPr>
          <p:nvPr>
            <p:ph idx="1"/>
          </p:nvPr>
        </p:nvSpPr>
        <p:spPr/>
        <p:txBody>
          <a:bodyPr>
            <a:normAutofit/>
          </a:bodyPr>
          <a:lstStyle/>
          <a:p>
            <a:pPr algn="ctr"/>
            <a:r>
              <a:rPr lang="it-IT" b="1" dirty="0">
                <a:effectLst/>
                <a:latin typeface="Times"/>
                <a:ea typeface="Times New Roman"/>
                <a:cs typeface="Times New Roman"/>
              </a:rPr>
              <a:t> </a:t>
            </a:r>
            <a:endParaRPr lang="it-IT" dirty="0">
              <a:effectLst/>
              <a:latin typeface="Times"/>
              <a:ea typeface="Times New Roman"/>
              <a:cs typeface="Times New Roman"/>
            </a:endParaRPr>
          </a:p>
          <a:p>
            <a:pPr algn="ctr"/>
            <a:r>
              <a:rPr lang="it-IT" b="1" dirty="0">
                <a:effectLst/>
                <a:latin typeface="Times"/>
                <a:ea typeface="Times New Roman"/>
                <a:cs typeface="Times New Roman"/>
              </a:rPr>
              <a:t> </a:t>
            </a:r>
            <a:endParaRPr lang="it-IT" dirty="0">
              <a:effectLst/>
              <a:latin typeface="Times"/>
              <a:ea typeface="Times New Roman"/>
              <a:cs typeface="Times New Roman"/>
            </a:endParaRPr>
          </a:p>
          <a:p>
            <a:r>
              <a:rPr lang="it-IT" dirty="0">
                <a:effectLst/>
                <a:latin typeface="Times"/>
                <a:ea typeface="Times New Roman"/>
                <a:cs typeface="Times New Roman"/>
              </a:rPr>
              <a:t>Sorridere.</a:t>
            </a:r>
          </a:p>
          <a:p>
            <a:r>
              <a:rPr lang="it-IT" dirty="0">
                <a:effectLst/>
                <a:latin typeface="Times"/>
                <a:ea typeface="Times New Roman"/>
                <a:cs typeface="Times New Roman"/>
              </a:rPr>
              <a:t>Avere un viso splendente, scintillante</a:t>
            </a:r>
          </a:p>
          <a:p>
            <a:r>
              <a:rPr lang="it-IT" dirty="0">
                <a:effectLst/>
                <a:latin typeface="Times"/>
                <a:ea typeface="Times New Roman"/>
                <a:cs typeface="Times New Roman"/>
              </a:rPr>
              <a:t>Essere vivaci, spumeggianti.</a:t>
            </a:r>
          </a:p>
          <a:p>
            <a:r>
              <a:rPr lang="it-IT" dirty="0">
                <a:effectLst/>
                <a:latin typeface="Times"/>
                <a:ea typeface="Times New Roman"/>
                <a:cs typeface="Times New Roman"/>
              </a:rPr>
              <a:t>Comunicare le proprie sensazioni positive.</a:t>
            </a:r>
          </a:p>
          <a:p>
            <a:r>
              <a:rPr lang="it-IT" dirty="0">
                <a:effectLst/>
                <a:latin typeface="Times"/>
                <a:ea typeface="Times New Roman"/>
                <a:cs typeface="Times New Roman"/>
              </a:rPr>
              <a:t>Condividere le sensazioni.</a:t>
            </a:r>
          </a:p>
          <a:p>
            <a:endParaRPr lang="it-IT" dirty="0"/>
          </a:p>
        </p:txBody>
      </p:sp>
    </p:spTree>
    <p:extLst>
      <p:ext uri="{BB962C8B-B14F-4D97-AF65-F5344CB8AC3E}">
        <p14:creationId xmlns:p14="http://schemas.microsoft.com/office/powerpoint/2010/main" val="1964765577"/>
      </p:ext>
    </p:extLst>
  </p:cSld>
  <p:clrMapOvr>
    <a:masterClrMapping/>
  </p:clrMapOvr>
</p:sld>
</file>

<file path=ppt/slides/slide2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lnSpcReduction="10000"/>
          </a:bodyPr>
          <a:lstStyle/>
          <a:p>
            <a:r>
              <a:rPr lang="it-IT" dirty="0">
                <a:latin typeface="Times"/>
                <a:ea typeface="Times New Roman"/>
                <a:cs typeface="Times New Roman"/>
              </a:rPr>
              <a:t>Abbracciare le persone.</a:t>
            </a:r>
          </a:p>
          <a:p>
            <a:r>
              <a:rPr lang="it-IT" dirty="0">
                <a:latin typeface="Times"/>
                <a:ea typeface="Times New Roman"/>
                <a:cs typeface="Times New Roman"/>
              </a:rPr>
              <a:t>Saltellare.</a:t>
            </a:r>
          </a:p>
          <a:p>
            <a:r>
              <a:rPr lang="it-IT" dirty="0">
                <a:latin typeface="Times"/>
                <a:ea typeface="Times New Roman"/>
                <a:cs typeface="Times New Roman"/>
              </a:rPr>
              <a:t>Dire cose positive.</a:t>
            </a:r>
          </a:p>
          <a:p>
            <a:r>
              <a:rPr lang="it-IT" dirty="0">
                <a:latin typeface="Times"/>
                <a:ea typeface="Times New Roman"/>
                <a:cs typeface="Times New Roman"/>
              </a:rPr>
              <a:t>Utilizzare una voce eccitata e piena di entusiasmo.</a:t>
            </a:r>
          </a:p>
          <a:p>
            <a:r>
              <a:rPr lang="it-IT" dirty="0">
                <a:latin typeface="Times"/>
                <a:ea typeface="Times New Roman"/>
                <a:cs typeface="Times New Roman"/>
              </a:rPr>
              <a:t>Essere chiacchieroni, parlare molto.</a:t>
            </a:r>
          </a:p>
          <a:p>
            <a:r>
              <a:rPr lang="it-IT" dirty="0">
                <a:latin typeface="Times"/>
                <a:ea typeface="Times New Roman"/>
                <a:cs typeface="Times New Roman"/>
              </a:rPr>
              <a:t> </a:t>
            </a:r>
          </a:p>
          <a:p>
            <a:r>
              <a:rPr lang="it-IT" dirty="0">
                <a:latin typeface="Times"/>
                <a:ea typeface="Times New Roman"/>
                <a:cs typeface="Times New Roman"/>
              </a:rPr>
              <a:t>COMPLETARE LA LISTA CON ALTRI SUGGERIMENTI</a:t>
            </a:r>
          </a:p>
          <a:p>
            <a:r>
              <a:rPr lang="it-IT" dirty="0">
                <a:latin typeface="Times"/>
                <a:ea typeface="Times New Roman"/>
                <a:cs typeface="Times New Roman"/>
              </a:rPr>
              <a:t> </a:t>
            </a:r>
          </a:p>
          <a:p>
            <a:endParaRPr lang="it-IT" dirty="0"/>
          </a:p>
        </p:txBody>
      </p:sp>
    </p:spTree>
    <p:extLst>
      <p:ext uri="{BB962C8B-B14F-4D97-AF65-F5344CB8AC3E}">
        <p14:creationId xmlns:p14="http://schemas.microsoft.com/office/powerpoint/2010/main" val="89014582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Abusi infantili ed eziologia. </a:t>
            </a:r>
          </a:p>
        </p:txBody>
      </p:sp>
      <p:sp>
        <p:nvSpPr>
          <p:cNvPr id="3" name="Segnaposto contenuto 2"/>
          <p:cNvSpPr>
            <a:spLocks noGrp="1"/>
          </p:cNvSpPr>
          <p:nvPr>
            <p:ph idx="1"/>
          </p:nvPr>
        </p:nvSpPr>
        <p:spPr/>
        <p:txBody>
          <a:bodyPr>
            <a:normAutofit/>
          </a:bodyPr>
          <a:lstStyle/>
          <a:p>
            <a:pPr hangingPunct="0"/>
            <a:r>
              <a:rPr lang="it-IT" dirty="0"/>
              <a:t>Le ricerche evidenziano prove crescenti a sostegno di storie di abusi o negligenza precoci negli individui con disturbi di personalità e in particolar modo con disturbo borderline di personalità (Herman, </a:t>
            </a:r>
            <a:r>
              <a:rPr lang="it-IT" dirty="0" err="1"/>
              <a:t>Pery</a:t>
            </a:r>
            <a:r>
              <a:rPr lang="it-IT" dirty="0"/>
              <a:t> e van </a:t>
            </a:r>
            <a:r>
              <a:rPr lang="it-IT" dirty="0" err="1"/>
              <a:t>der</a:t>
            </a:r>
            <a:r>
              <a:rPr lang="it-IT" dirty="0"/>
              <a:t> </a:t>
            </a:r>
            <a:r>
              <a:rPr lang="it-IT" dirty="0" err="1"/>
              <a:t>Kilk</a:t>
            </a:r>
            <a:r>
              <a:rPr lang="it-IT" dirty="0"/>
              <a:t>, 1989; Zanarini et al., 2000). </a:t>
            </a:r>
          </a:p>
        </p:txBody>
      </p:sp>
    </p:spTree>
    <p:extLst>
      <p:ext uri="{BB962C8B-B14F-4D97-AF65-F5344CB8AC3E}">
        <p14:creationId xmlns:p14="http://schemas.microsoft.com/office/powerpoint/2010/main" val="316832197"/>
      </p:ext>
    </p:extLst>
  </p:cSld>
  <p:clrMapOvr>
    <a:masterClrMapping/>
  </p:clrMapOvr>
</p:sld>
</file>

<file path=ppt/slides/slide2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b="1" dirty="0">
                <a:latin typeface="Times"/>
                <a:ea typeface="Times New Roman"/>
                <a:cs typeface="Times New Roman"/>
              </a:rPr>
              <a:t>Come ci si sente dopo aver provato sentimenti di gioia</a:t>
            </a:r>
            <a:br>
              <a:rPr lang="it-IT" dirty="0">
                <a:latin typeface="Times"/>
                <a:ea typeface="Times New Roman"/>
                <a:cs typeface="Times New Roman"/>
              </a:rPr>
            </a:br>
            <a:endParaRPr lang="it-IT" dirty="0"/>
          </a:p>
        </p:txBody>
      </p:sp>
      <p:sp>
        <p:nvSpPr>
          <p:cNvPr id="3" name="Segnaposto contenuto 2"/>
          <p:cNvSpPr>
            <a:spLocks noGrp="1"/>
          </p:cNvSpPr>
          <p:nvPr>
            <p:ph idx="1"/>
          </p:nvPr>
        </p:nvSpPr>
        <p:spPr/>
        <p:txBody>
          <a:bodyPr>
            <a:normAutofit fontScale="77500" lnSpcReduction="20000"/>
          </a:bodyPr>
          <a:lstStyle/>
          <a:p>
            <a:pPr algn="ctr"/>
            <a:r>
              <a:rPr lang="it-IT" b="1" dirty="0">
                <a:effectLst/>
                <a:latin typeface="Times"/>
                <a:ea typeface="Times New Roman"/>
                <a:cs typeface="Times New Roman"/>
              </a:rPr>
              <a:t> </a:t>
            </a:r>
            <a:endParaRPr lang="it-IT" dirty="0">
              <a:effectLst/>
              <a:latin typeface="Times"/>
              <a:ea typeface="Times New Roman"/>
              <a:cs typeface="Times New Roman"/>
            </a:endParaRPr>
          </a:p>
          <a:p>
            <a:r>
              <a:rPr lang="it-IT" dirty="0">
                <a:effectLst/>
                <a:latin typeface="Times"/>
                <a:ea typeface="Times New Roman"/>
                <a:cs typeface="Times New Roman"/>
              </a:rPr>
              <a:t>Essere cortesi o amichevoli con gli altri.</a:t>
            </a:r>
          </a:p>
          <a:p>
            <a:r>
              <a:rPr lang="it-IT" dirty="0">
                <a:effectLst/>
                <a:latin typeface="Times"/>
                <a:ea typeface="Times New Roman"/>
                <a:cs typeface="Times New Roman"/>
              </a:rPr>
              <a:t>Fare qualcosa di gentile per gli altri.</a:t>
            </a:r>
          </a:p>
          <a:p>
            <a:r>
              <a:rPr lang="it-IT" dirty="0">
                <a:effectLst/>
                <a:latin typeface="Times"/>
                <a:ea typeface="Times New Roman"/>
                <a:cs typeface="Times New Roman"/>
              </a:rPr>
              <a:t>Avere delle aspettative positive; vedere il lato buono delle cose.</a:t>
            </a:r>
          </a:p>
          <a:p>
            <a:r>
              <a:rPr lang="it-IT" dirty="0">
                <a:effectLst/>
                <a:latin typeface="Times"/>
                <a:ea typeface="Times New Roman"/>
                <a:cs typeface="Times New Roman"/>
              </a:rPr>
              <a:t>Si scacciano preoccupazioni e noia e si impediscono che tornino</a:t>
            </a:r>
          </a:p>
          <a:p>
            <a:r>
              <a:rPr lang="it-IT" dirty="0">
                <a:effectLst/>
                <a:latin typeface="Times"/>
                <a:ea typeface="Times New Roman"/>
                <a:cs typeface="Times New Roman"/>
              </a:rPr>
              <a:t>Ricordare e immaginare altri tempi in cui si è stati felici.</a:t>
            </a:r>
          </a:p>
          <a:p>
            <a:r>
              <a:rPr lang="it-IT" dirty="0">
                <a:effectLst/>
                <a:latin typeface="Times"/>
                <a:ea typeface="Times New Roman"/>
                <a:cs typeface="Times New Roman"/>
              </a:rPr>
              <a:t>Aspettarsi di essere felici anche in futuro.</a:t>
            </a:r>
          </a:p>
          <a:p>
            <a:r>
              <a:rPr lang="it-IT" dirty="0">
                <a:effectLst/>
                <a:latin typeface="Times"/>
                <a:ea typeface="Times New Roman"/>
                <a:cs typeface="Times New Roman"/>
              </a:rPr>
              <a:t> </a:t>
            </a:r>
          </a:p>
          <a:p>
            <a:r>
              <a:rPr lang="it-IT" dirty="0">
                <a:effectLst/>
                <a:latin typeface="Times"/>
                <a:ea typeface="Times New Roman"/>
                <a:cs typeface="Times New Roman"/>
              </a:rPr>
              <a:t>COMPLETARE LA LISTA CON ALTRI SUGGERIMENTI</a:t>
            </a:r>
          </a:p>
          <a:p>
            <a:pPr algn="ctr"/>
            <a:r>
              <a:rPr lang="it-IT" dirty="0">
                <a:effectLst/>
                <a:latin typeface="Times"/>
                <a:ea typeface="Times New Roman"/>
                <a:cs typeface="Times New Roman"/>
              </a:rPr>
              <a:t> </a:t>
            </a:r>
          </a:p>
          <a:p>
            <a:pPr algn="ctr"/>
            <a:r>
              <a:rPr lang="it-IT" dirty="0">
                <a:effectLst/>
                <a:latin typeface="Times"/>
                <a:ea typeface="Times New Roman"/>
                <a:cs typeface="Times New Roman"/>
              </a:rPr>
              <a:t> </a:t>
            </a:r>
          </a:p>
          <a:p>
            <a:endParaRPr lang="it-IT" dirty="0"/>
          </a:p>
        </p:txBody>
      </p:sp>
    </p:spTree>
    <p:extLst>
      <p:ext uri="{BB962C8B-B14F-4D97-AF65-F5344CB8AC3E}">
        <p14:creationId xmlns:p14="http://schemas.microsoft.com/office/powerpoint/2010/main" val="3466261455"/>
      </p:ext>
    </p:extLst>
  </p:cSld>
  <p:clrMapOvr>
    <a:masterClrMapping/>
  </p:clrMapOvr>
</p:sld>
</file>

<file path=ppt/slides/slide2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b="1" dirty="0">
                <a:effectLst/>
                <a:latin typeface="Times"/>
                <a:ea typeface="Times New Roman"/>
                <a:cs typeface="Times New Roman"/>
              </a:rPr>
              <a:t>PAROLE di RABBIA</a:t>
            </a:r>
            <a:br>
              <a:rPr lang="it-IT" dirty="0">
                <a:effectLst/>
                <a:latin typeface="Times"/>
                <a:ea typeface="Times New Roman"/>
                <a:cs typeface="Times New Roman"/>
              </a:rPr>
            </a:br>
            <a:endParaRPr lang="it-IT" dirty="0"/>
          </a:p>
        </p:txBody>
      </p:sp>
      <p:graphicFrame>
        <p:nvGraphicFramePr>
          <p:cNvPr id="4" name="Segnaposto contenuto 3"/>
          <p:cNvGraphicFramePr>
            <a:graphicFrameLocks noGrp="1"/>
          </p:cNvGraphicFramePr>
          <p:nvPr>
            <p:ph idx="1"/>
          </p:nvPr>
        </p:nvGraphicFramePr>
        <p:xfrm>
          <a:off x="3441383" y="3131661"/>
          <a:ext cx="5309235" cy="1463040"/>
        </p:xfrm>
        <a:graphic>
          <a:graphicData uri="http://schemas.openxmlformats.org/drawingml/2006/table">
            <a:tbl>
              <a:tblPr/>
              <a:tblGrid>
                <a:gridCol w="1438275">
                  <a:extLst>
                    <a:ext uri="{9D8B030D-6E8A-4147-A177-3AD203B41FA5}">
                      <a16:colId xmlns:a16="http://schemas.microsoft.com/office/drawing/2014/main" val="20000"/>
                    </a:ext>
                  </a:extLst>
                </a:gridCol>
                <a:gridCol w="1530350">
                  <a:extLst>
                    <a:ext uri="{9D8B030D-6E8A-4147-A177-3AD203B41FA5}">
                      <a16:colId xmlns:a16="http://schemas.microsoft.com/office/drawing/2014/main" val="20001"/>
                    </a:ext>
                  </a:extLst>
                </a:gridCol>
                <a:gridCol w="1350010">
                  <a:extLst>
                    <a:ext uri="{9D8B030D-6E8A-4147-A177-3AD203B41FA5}">
                      <a16:colId xmlns:a16="http://schemas.microsoft.com/office/drawing/2014/main" val="20002"/>
                    </a:ext>
                  </a:extLst>
                </a:gridCol>
                <a:gridCol w="990600">
                  <a:extLst>
                    <a:ext uri="{9D8B030D-6E8A-4147-A177-3AD203B41FA5}">
                      <a16:colId xmlns:a16="http://schemas.microsoft.com/office/drawing/2014/main" val="20003"/>
                    </a:ext>
                  </a:extLst>
                </a:gridCol>
              </a:tblGrid>
              <a:tr h="0">
                <a:tc>
                  <a:txBody>
                    <a:bodyPr/>
                    <a:lstStyle/>
                    <a:p>
                      <a:pPr>
                        <a:spcAft>
                          <a:spcPts val="0"/>
                        </a:spcAft>
                      </a:pPr>
                      <a:r>
                        <a:rPr lang="it-IT" sz="1200">
                          <a:effectLst/>
                          <a:latin typeface="Times"/>
                          <a:ea typeface="Times New Roman"/>
                          <a:cs typeface="Times New Roman"/>
                        </a:rPr>
                        <a:t>rabbia</a:t>
                      </a:r>
                    </a:p>
                    <a:p>
                      <a:pPr>
                        <a:spcAft>
                          <a:spcPts val="0"/>
                        </a:spcAft>
                      </a:pPr>
                      <a:r>
                        <a:rPr lang="it-IT" sz="1200">
                          <a:effectLst/>
                          <a:latin typeface="Times"/>
                          <a:ea typeface="Times New Roman"/>
                          <a:cs typeface="Times New Roman"/>
                        </a:rPr>
                        <a:t>esasperazione</a:t>
                      </a:r>
                    </a:p>
                    <a:p>
                      <a:pPr>
                        <a:spcAft>
                          <a:spcPts val="0"/>
                        </a:spcAft>
                      </a:pPr>
                      <a:r>
                        <a:rPr lang="it-IT" sz="1200">
                          <a:effectLst/>
                          <a:latin typeface="Times"/>
                          <a:ea typeface="Times New Roman"/>
                          <a:cs typeface="Times New Roman"/>
                        </a:rPr>
                        <a:t>agitazione</a:t>
                      </a:r>
                    </a:p>
                    <a:p>
                      <a:pPr>
                        <a:spcAft>
                          <a:spcPts val="0"/>
                        </a:spcAft>
                      </a:pPr>
                      <a:r>
                        <a:rPr lang="it-IT" sz="1200">
                          <a:effectLst/>
                          <a:latin typeface="Times"/>
                          <a:ea typeface="Times New Roman"/>
                          <a:cs typeface="Times New Roman"/>
                        </a:rPr>
                        <a:t>noia</a:t>
                      </a:r>
                    </a:p>
                    <a:p>
                      <a:pPr>
                        <a:spcAft>
                          <a:spcPts val="0"/>
                        </a:spcAft>
                      </a:pPr>
                      <a:r>
                        <a:rPr lang="it-IT" sz="1200">
                          <a:effectLst/>
                          <a:latin typeface="Times"/>
                          <a:ea typeface="Times New Roman"/>
                          <a:cs typeface="Times New Roman"/>
                        </a:rPr>
                        <a:t>amarezza</a:t>
                      </a:r>
                    </a:p>
                    <a:p>
                      <a:pPr>
                        <a:spcAft>
                          <a:spcPts val="0"/>
                        </a:spcAft>
                      </a:pPr>
                      <a:r>
                        <a:rPr lang="it-IT" sz="1200">
                          <a:effectLst/>
                          <a:latin typeface="Times"/>
                          <a:ea typeface="Times New Roman"/>
                          <a:cs typeface="Times New Roman"/>
                        </a:rPr>
                        <a:t>disprezzo</a:t>
                      </a:r>
                    </a:p>
                    <a:p>
                      <a:pPr>
                        <a:spcAft>
                          <a:spcPts val="0"/>
                        </a:spcAft>
                      </a:pPr>
                      <a:r>
                        <a:rPr lang="it-IT" sz="1200">
                          <a:effectLst/>
                          <a:latin typeface="Times"/>
                          <a:ea typeface="Times New Roman"/>
                          <a:cs typeface="Times New Roman"/>
                        </a:rPr>
                        <a:t>crudeltà</a:t>
                      </a:r>
                    </a:p>
                    <a:p>
                      <a:pPr>
                        <a:spcAft>
                          <a:spcPts val="0"/>
                        </a:spcAft>
                      </a:pPr>
                      <a:r>
                        <a:rPr lang="it-IT" sz="1200">
                          <a:effectLst/>
                          <a:latin typeface="Times"/>
                          <a:ea typeface="Times New Roman"/>
                          <a:cs typeface="Times New Roman"/>
                        </a:rPr>
                        <a:t>distruttività</a:t>
                      </a:r>
                    </a:p>
                  </a:txBody>
                  <a:tcPr marL="44450" marR="44450" marT="0" marB="0">
                    <a:lnL>
                      <a:noFill/>
                    </a:lnL>
                    <a:lnR>
                      <a:noFill/>
                    </a:lnR>
                    <a:lnT>
                      <a:noFill/>
                    </a:lnT>
                    <a:lnB>
                      <a:noFill/>
                    </a:lnB>
                  </a:tcPr>
                </a:tc>
                <a:tc>
                  <a:txBody>
                    <a:bodyPr/>
                    <a:lstStyle/>
                    <a:p>
                      <a:pPr>
                        <a:spcAft>
                          <a:spcPts val="0"/>
                        </a:spcAft>
                      </a:pPr>
                      <a:r>
                        <a:rPr lang="it-IT" sz="1200">
                          <a:effectLst/>
                          <a:latin typeface="Times"/>
                          <a:ea typeface="Times New Roman"/>
                          <a:cs typeface="Times New Roman"/>
                        </a:rPr>
                        <a:t>disgusto</a:t>
                      </a:r>
                    </a:p>
                    <a:p>
                      <a:pPr>
                        <a:spcAft>
                          <a:spcPts val="0"/>
                        </a:spcAft>
                      </a:pPr>
                      <a:r>
                        <a:rPr lang="it-IT" sz="1200">
                          <a:effectLst/>
                          <a:latin typeface="Times"/>
                          <a:ea typeface="Times New Roman"/>
                          <a:cs typeface="Times New Roman"/>
                        </a:rPr>
                        <a:t>dispiacere</a:t>
                      </a:r>
                    </a:p>
                    <a:p>
                      <a:pPr>
                        <a:spcAft>
                          <a:spcPts val="0"/>
                        </a:spcAft>
                      </a:pPr>
                      <a:r>
                        <a:rPr lang="it-IT" sz="1200">
                          <a:effectLst/>
                          <a:latin typeface="Times"/>
                          <a:ea typeface="Times New Roman"/>
                          <a:cs typeface="Times New Roman"/>
                        </a:rPr>
                        <a:t>invidia</a:t>
                      </a:r>
                    </a:p>
                    <a:p>
                      <a:pPr>
                        <a:spcAft>
                          <a:spcPts val="0"/>
                        </a:spcAft>
                      </a:pPr>
                      <a:r>
                        <a:rPr lang="it-IT" sz="1200">
                          <a:effectLst/>
                          <a:latin typeface="Times"/>
                          <a:ea typeface="Times New Roman"/>
                          <a:cs typeface="Times New Roman"/>
                        </a:rPr>
                        <a:t>esasperazione</a:t>
                      </a:r>
                    </a:p>
                    <a:p>
                      <a:pPr>
                        <a:spcAft>
                          <a:spcPts val="0"/>
                        </a:spcAft>
                      </a:pPr>
                      <a:r>
                        <a:rPr lang="it-IT" sz="1200">
                          <a:effectLst/>
                          <a:latin typeface="Times"/>
                          <a:ea typeface="Times New Roman"/>
                          <a:cs typeface="Times New Roman"/>
                        </a:rPr>
                        <a:t>ferocia</a:t>
                      </a:r>
                    </a:p>
                    <a:p>
                      <a:pPr>
                        <a:spcAft>
                          <a:spcPts val="0"/>
                        </a:spcAft>
                      </a:pPr>
                      <a:r>
                        <a:rPr lang="it-IT" sz="1200">
                          <a:effectLst/>
                          <a:latin typeface="Times"/>
                          <a:ea typeface="Times New Roman"/>
                          <a:cs typeface="Times New Roman"/>
                        </a:rPr>
                        <a:t>frustrazione</a:t>
                      </a:r>
                    </a:p>
                    <a:p>
                      <a:pPr>
                        <a:spcAft>
                          <a:spcPts val="0"/>
                        </a:spcAft>
                      </a:pPr>
                      <a:r>
                        <a:rPr lang="it-IT" sz="1200">
                          <a:effectLst/>
                          <a:latin typeface="Times"/>
                          <a:ea typeface="Times New Roman"/>
                          <a:cs typeface="Times New Roman"/>
                        </a:rPr>
                        <a:t>furia</a:t>
                      </a:r>
                    </a:p>
                    <a:p>
                      <a:pPr>
                        <a:spcAft>
                          <a:spcPts val="0"/>
                        </a:spcAft>
                      </a:pPr>
                      <a:r>
                        <a:rPr lang="it-IT" sz="1200">
                          <a:effectLst/>
                          <a:latin typeface="Times"/>
                          <a:ea typeface="Times New Roman"/>
                          <a:cs typeface="Times New Roman"/>
                        </a:rPr>
                        <a:t>malumore</a:t>
                      </a:r>
                    </a:p>
                  </a:txBody>
                  <a:tcPr marL="44450" marR="44450" marT="0" marB="0">
                    <a:lnL>
                      <a:noFill/>
                    </a:lnL>
                    <a:lnR>
                      <a:noFill/>
                    </a:lnR>
                    <a:lnT>
                      <a:noFill/>
                    </a:lnT>
                    <a:lnB>
                      <a:noFill/>
                    </a:lnB>
                  </a:tcPr>
                </a:tc>
                <a:tc>
                  <a:txBody>
                    <a:bodyPr/>
                    <a:lstStyle/>
                    <a:p>
                      <a:pPr>
                        <a:spcAft>
                          <a:spcPts val="0"/>
                        </a:spcAft>
                      </a:pPr>
                      <a:r>
                        <a:rPr lang="it-IT" sz="1200">
                          <a:effectLst/>
                          <a:latin typeface="Times"/>
                          <a:ea typeface="Times New Roman"/>
                          <a:cs typeface="Times New Roman"/>
                        </a:rPr>
                        <a:t>irritabilità</a:t>
                      </a:r>
                    </a:p>
                    <a:p>
                      <a:pPr>
                        <a:spcAft>
                          <a:spcPts val="0"/>
                        </a:spcAft>
                      </a:pPr>
                      <a:r>
                        <a:rPr lang="it-IT" sz="1200">
                          <a:effectLst/>
                          <a:latin typeface="Times"/>
                          <a:ea typeface="Times New Roman"/>
                          <a:cs typeface="Times New Roman"/>
                        </a:rPr>
                        <a:t>odio</a:t>
                      </a:r>
                    </a:p>
                    <a:p>
                      <a:pPr>
                        <a:spcAft>
                          <a:spcPts val="0"/>
                        </a:spcAft>
                      </a:pPr>
                      <a:r>
                        <a:rPr lang="it-IT" sz="1200">
                          <a:effectLst/>
                          <a:latin typeface="Times"/>
                          <a:ea typeface="Times New Roman"/>
                          <a:cs typeface="Times New Roman"/>
                        </a:rPr>
                        <a:t>ostilità</a:t>
                      </a:r>
                    </a:p>
                    <a:p>
                      <a:pPr>
                        <a:spcAft>
                          <a:spcPts val="0"/>
                        </a:spcAft>
                      </a:pPr>
                      <a:r>
                        <a:rPr lang="it-IT" sz="1200">
                          <a:effectLst/>
                          <a:latin typeface="Times"/>
                          <a:ea typeface="Times New Roman"/>
                          <a:cs typeface="Times New Roman"/>
                        </a:rPr>
                        <a:t>irritazione</a:t>
                      </a:r>
                    </a:p>
                    <a:p>
                      <a:pPr>
                        <a:spcAft>
                          <a:spcPts val="0"/>
                        </a:spcAft>
                      </a:pPr>
                      <a:r>
                        <a:rPr lang="it-IT" sz="1200">
                          <a:effectLst/>
                          <a:latin typeface="Times"/>
                          <a:ea typeface="Times New Roman"/>
                          <a:cs typeface="Times New Roman"/>
                        </a:rPr>
                        <a:t>gelosia</a:t>
                      </a:r>
                    </a:p>
                    <a:p>
                      <a:pPr>
                        <a:spcAft>
                          <a:spcPts val="0"/>
                        </a:spcAft>
                      </a:pPr>
                      <a:r>
                        <a:rPr lang="it-IT" sz="1200">
                          <a:effectLst/>
                          <a:latin typeface="Times"/>
                          <a:ea typeface="Times New Roman"/>
                          <a:cs typeface="Times New Roman"/>
                        </a:rPr>
                        <a:t>ripugnanza</a:t>
                      </a:r>
                    </a:p>
                    <a:p>
                      <a:pPr>
                        <a:spcAft>
                          <a:spcPts val="0"/>
                        </a:spcAft>
                      </a:pPr>
                      <a:r>
                        <a:rPr lang="it-IT" sz="1200">
                          <a:effectLst/>
                          <a:latin typeface="Times"/>
                          <a:ea typeface="Times New Roman"/>
                          <a:cs typeface="Times New Roman"/>
                        </a:rPr>
                        <a:t>meschinità</a:t>
                      </a:r>
                    </a:p>
                    <a:p>
                      <a:pPr>
                        <a:spcAft>
                          <a:spcPts val="0"/>
                        </a:spcAft>
                      </a:pPr>
                      <a:r>
                        <a:rPr lang="it-IT" sz="1200">
                          <a:effectLst/>
                          <a:latin typeface="Times"/>
                          <a:ea typeface="Times New Roman"/>
                          <a:cs typeface="Times New Roman"/>
                        </a:rPr>
                        <a:t>offesa</a:t>
                      </a:r>
                    </a:p>
                  </a:txBody>
                  <a:tcPr marL="44450" marR="44450" marT="0" marB="0">
                    <a:lnL>
                      <a:noFill/>
                    </a:lnL>
                    <a:lnR>
                      <a:noFill/>
                    </a:lnR>
                    <a:lnT>
                      <a:noFill/>
                    </a:lnT>
                    <a:lnB>
                      <a:noFill/>
                    </a:lnB>
                  </a:tcPr>
                </a:tc>
                <a:tc>
                  <a:txBody>
                    <a:bodyPr/>
                    <a:lstStyle/>
                    <a:p>
                      <a:pPr>
                        <a:spcAft>
                          <a:spcPts val="0"/>
                        </a:spcAft>
                      </a:pPr>
                      <a:r>
                        <a:rPr lang="it-IT" sz="1200" dirty="0">
                          <a:effectLst/>
                          <a:latin typeface="Times"/>
                          <a:ea typeface="Times New Roman"/>
                          <a:cs typeface="Times New Roman"/>
                        </a:rPr>
                        <a:t>collera</a:t>
                      </a:r>
                    </a:p>
                    <a:p>
                      <a:pPr>
                        <a:spcAft>
                          <a:spcPts val="0"/>
                        </a:spcAft>
                      </a:pPr>
                      <a:r>
                        <a:rPr lang="it-IT" sz="1200" dirty="0">
                          <a:effectLst/>
                          <a:latin typeface="Times"/>
                          <a:ea typeface="Times New Roman"/>
                          <a:cs typeface="Times New Roman"/>
                        </a:rPr>
                        <a:t>risentimento</a:t>
                      </a:r>
                    </a:p>
                    <a:p>
                      <a:pPr>
                        <a:spcAft>
                          <a:spcPts val="0"/>
                        </a:spcAft>
                      </a:pPr>
                      <a:r>
                        <a:rPr lang="it-IT" sz="1200" dirty="0">
                          <a:effectLst/>
                          <a:latin typeface="Times"/>
                          <a:ea typeface="Times New Roman"/>
                          <a:cs typeface="Times New Roman"/>
                        </a:rPr>
                        <a:t>repulsione</a:t>
                      </a:r>
                    </a:p>
                    <a:p>
                      <a:pPr>
                        <a:spcAft>
                          <a:spcPts val="0"/>
                        </a:spcAft>
                      </a:pPr>
                      <a:r>
                        <a:rPr lang="it-IT" sz="1200" dirty="0">
                          <a:effectLst/>
                          <a:latin typeface="Times"/>
                          <a:ea typeface="Times New Roman"/>
                          <a:cs typeface="Times New Roman"/>
                        </a:rPr>
                        <a:t>disdegno</a:t>
                      </a:r>
                    </a:p>
                    <a:p>
                      <a:pPr>
                        <a:spcAft>
                          <a:spcPts val="0"/>
                        </a:spcAft>
                      </a:pPr>
                      <a:r>
                        <a:rPr lang="it-IT" sz="1200" dirty="0">
                          <a:effectLst/>
                          <a:latin typeface="Times"/>
                          <a:ea typeface="Times New Roman"/>
                          <a:cs typeface="Times New Roman"/>
                        </a:rPr>
                        <a:t>dispetto</a:t>
                      </a:r>
                    </a:p>
                    <a:p>
                      <a:pPr>
                        <a:spcAft>
                          <a:spcPts val="0"/>
                        </a:spcAft>
                      </a:pPr>
                      <a:r>
                        <a:rPr lang="it-IT" sz="1200" dirty="0">
                          <a:effectLst/>
                          <a:latin typeface="Times"/>
                          <a:ea typeface="Times New Roman"/>
                          <a:cs typeface="Times New Roman"/>
                        </a:rPr>
                        <a:t>tormento</a:t>
                      </a:r>
                    </a:p>
                    <a:p>
                      <a:pPr>
                        <a:spcAft>
                          <a:spcPts val="0"/>
                        </a:spcAft>
                      </a:pPr>
                      <a:r>
                        <a:rPr lang="it-IT" sz="1200" dirty="0">
                          <a:effectLst/>
                          <a:latin typeface="Times"/>
                          <a:ea typeface="Times New Roman"/>
                          <a:cs typeface="Times New Roman"/>
                        </a:rPr>
                        <a:t>vendetta</a:t>
                      </a:r>
                    </a:p>
                    <a:p>
                      <a:pPr>
                        <a:spcAft>
                          <a:spcPts val="0"/>
                        </a:spcAft>
                      </a:pPr>
                      <a:r>
                        <a:rPr lang="it-IT" sz="1200" dirty="0">
                          <a:effectLst/>
                          <a:latin typeface="Times"/>
                          <a:ea typeface="Times New Roman"/>
                          <a:cs typeface="Times New Roman"/>
                        </a:rPr>
                        <a:t>ira</a:t>
                      </a:r>
                    </a:p>
                  </a:txBody>
                  <a:tcPr marL="44450" marR="44450" marT="0" marB="0">
                    <a:lnL>
                      <a:noFill/>
                    </a:lnL>
                    <a:lnR>
                      <a:noFill/>
                    </a:lnR>
                    <a:lnT>
                      <a:noFill/>
                    </a:lnT>
                    <a:lnB>
                      <a:noFill/>
                    </a:lnB>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2581478594"/>
      </p:ext>
    </p:extLst>
  </p:cSld>
  <p:clrMapOvr>
    <a:masterClrMapping/>
  </p:clrMapOvr>
</p:sld>
</file>

<file path=ppt/slides/slide2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b="1" dirty="0">
                <a:latin typeface="Times"/>
                <a:ea typeface="Times New Roman"/>
                <a:cs typeface="Times New Roman"/>
              </a:rPr>
              <a:t>Eventi scatenanti sensazioni di rabbia</a:t>
            </a:r>
            <a:br>
              <a:rPr lang="it-IT" dirty="0">
                <a:latin typeface="Times"/>
                <a:ea typeface="Times New Roman"/>
                <a:cs typeface="Times New Roman"/>
              </a:rPr>
            </a:br>
            <a:endParaRPr lang="it-IT" dirty="0"/>
          </a:p>
        </p:txBody>
      </p:sp>
      <p:sp>
        <p:nvSpPr>
          <p:cNvPr id="3" name="Segnaposto contenuto 2"/>
          <p:cNvSpPr>
            <a:spLocks noGrp="1"/>
          </p:cNvSpPr>
          <p:nvPr>
            <p:ph idx="1"/>
          </p:nvPr>
        </p:nvSpPr>
        <p:spPr/>
        <p:txBody>
          <a:bodyPr>
            <a:normAutofit/>
          </a:bodyPr>
          <a:lstStyle/>
          <a:p>
            <a:pPr algn="ctr"/>
            <a:r>
              <a:rPr lang="it-IT" dirty="0">
                <a:effectLst/>
                <a:latin typeface="Times"/>
                <a:ea typeface="Times New Roman"/>
                <a:cs typeface="Times New Roman"/>
              </a:rPr>
              <a:t> </a:t>
            </a:r>
          </a:p>
          <a:p>
            <a:r>
              <a:rPr lang="it-IT" dirty="0">
                <a:effectLst/>
                <a:latin typeface="Times"/>
                <a:ea typeface="Times New Roman"/>
                <a:cs typeface="Times New Roman"/>
              </a:rPr>
              <a:t>Perdere potere.</a:t>
            </a:r>
          </a:p>
          <a:p>
            <a:r>
              <a:rPr lang="it-IT" dirty="0">
                <a:effectLst/>
                <a:latin typeface="Times"/>
                <a:ea typeface="Times New Roman"/>
                <a:cs typeface="Times New Roman"/>
              </a:rPr>
              <a:t>Perdita di status.</a:t>
            </a:r>
          </a:p>
          <a:p>
            <a:r>
              <a:rPr lang="it-IT" dirty="0">
                <a:effectLst/>
                <a:latin typeface="Times"/>
                <a:ea typeface="Times New Roman"/>
                <a:cs typeface="Times New Roman"/>
              </a:rPr>
              <a:t>Perdita di rispetto.</a:t>
            </a:r>
          </a:p>
          <a:p>
            <a:r>
              <a:rPr lang="it-IT" dirty="0">
                <a:effectLst/>
                <a:latin typeface="Times"/>
                <a:ea typeface="Times New Roman"/>
                <a:cs typeface="Times New Roman"/>
              </a:rPr>
              <a:t>Essere insultati.</a:t>
            </a:r>
          </a:p>
          <a:p>
            <a:r>
              <a:rPr lang="it-IT" dirty="0">
                <a:effectLst/>
                <a:latin typeface="Times"/>
                <a:ea typeface="Times New Roman"/>
                <a:cs typeface="Times New Roman"/>
              </a:rPr>
              <a:t>Le cose non si rivelano così come ci si aspettava.</a:t>
            </a:r>
          </a:p>
          <a:p>
            <a:r>
              <a:rPr lang="it-IT" dirty="0">
                <a:effectLst/>
                <a:latin typeface="Times"/>
                <a:ea typeface="Times New Roman"/>
                <a:cs typeface="Times New Roman"/>
              </a:rPr>
              <a:t>Sperimentare un dolore fisico.</a:t>
            </a:r>
          </a:p>
          <a:p>
            <a:endParaRPr lang="it-IT" dirty="0">
              <a:effectLst/>
              <a:latin typeface="Times"/>
              <a:ea typeface="Times New Roman"/>
              <a:cs typeface="Times New Roman"/>
            </a:endParaRPr>
          </a:p>
          <a:p>
            <a:endParaRPr lang="it-IT" dirty="0"/>
          </a:p>
        </p:txBody>
      </p:sp>
    </p:spTree>
    <p:extLst>
      <p:ext uri="{BB962C8B-B14F-4D97-AF65-F5344CB8AC3E}">
        <p14:creationId xmlns:p14="http://schemas.microsoft.com/office/powerpoint/2010/main" val="923936939"/>
      </p:ext>
    </p:extLst>
  </p:cSld>
  <p:clrMapOvr>
    <a:masterClrMapping/>
  </p:clrMapOvr>
</p:sld>
</file>

<file path=ppt/slides/slide2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10000"/>
          </a:bodyPr>
          <a:lstStyle/>
          <a:p>
            <a:r>
              <a:rPr lang="it-IT" dirty="0">
                <a:latin typeface="Times"/>
                <a:ea typeface="Times New Roman"/>
                <a:cs typeface="Times New Roman"/>
              </a:rPr>
              <a:t>Sperimentare un dolore emotivo.</a:t>
            </a:r>
          </a:p>
          <a:p>
            <a:r>
              <a:rPr lang="it-IT" dirty="0">
                <a:latin typeface="Times"/>
                <a:ea typeface="Times New Roman"/>
                <a:cs typeface="Times New Roman"/>
              </a:rPr>
              <a:t>Essere minacciati fisicamente o emotivamente da qualcuno o qualcosa.</a:t>
            </a:r>
          </a:p>
          <a:p>
            <a:r>
              <a:rPr lang="it-IT" dirty="0">
                <a:latin typeface="Times"/>
                <a:ea typeface="Times New Roman"/>
                <a:cs typeface="Times New Roman"/>
              </a:rPr>
              <a:t>Una piacevole attività ci viene interrotta, posticipata o bloccata.</a:t>
            </a:r>
          </a:p>
          <a:p>
            <a:r>
              <a:rPr lang="it-IT" dirty="0">
                <a:latin typeface="Times"/>
                <a:ea typeface="Times New Roman"/>
                <a:cs typeface="Times New Roman"/>
              </a:rPr>
              <a:t>Non ottenere ciò che si vuole.</a:t>
            </a:r>
          </a:p>
          <a:p>
            <a:r>
              <a:rPr lang="it-IT" dirty="0">
                <a:latin typeface="Times"/>
                <a:ea typeface="Times New Roman"/>
                <a:cs typeface="Times New Roman"/>
              </a:rPr>
              <a:t> </a:t>
            </a:r>
          </a:p>
          <a:p>
            <a:r>
              <a:rPr lang="it-IT" dirty="0">
                <a:latin typeface="Times"/>
                <a:ea typeface="Times New Roman"/>
                <a:cs typeface="Times New Roman"/>
              </a:rPr>
              <a:t>COMPLETARE LA LISTA CON ALTRI SUGGERIMENTI</a:t>
            </a:r>
          </a:p>
          <a:p>
            <a:r>
              <a:rPr lang="it-IT" dirty="0">
                <a:latin typeface="Times"/>
                <a:ea typeface="Times New Roman"/>
                <a:cs typeface="Times New Roman"/>
              </a:rPr>
              <a:t> </a:t>
            </a:r>
          </a:p>
          <a:p>
            <a:r>
              <a:rPr lang="it-IT" dirty="0">
                <a:latin typeface="Times"/>
                <a:ea typeface="Times New Roman"/>
                <a:cs typeface="Times New Roman"/>
              </a:rPr>
              <a:t> </a:t>
            </a:r>
            <a:endParaRPr lang="it-IT" dirty="0"/>
          </a:p>
        </p:txBody>
      </p:sp>
    </p:spTree>
    <p:extLst>
      <p:ext uri="{BB962C8B-B14F-4D97-AF65-F5344CB8AC3E}">
        <p14:creationId xmlns:p14="http://schemas.microsoft.com/office/powerpoint/2010/main" val="4276538817"/>
      </p:ext>
    </p:extLst>
  </p:cSld>
  <p:clrMapOvr>
    <a:masterClrMapping/>
  </p:clrMapOvr>
</p:sld>
</file>

<file path=ppt/slides/slide2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b="1" dirty="0">
                <a:latin typeface="Times"/>
                <a:ea typeface="Times New Roman"/>
                <a:cs typeface="Times New Roman"/>
              </a:rPr>
              <a:t>Interpretazioni che scatenano sentimenti di rabbia</a:t>
            </a:r>
            <a:br>
              <a:rPr lang="it-IT" dirty="0">
                <a:latin typeface="Times"/>
                <a:ea typeface="Times New Roman"/>
                <a:cs typeface="Times New Roman"/>
              </a:rPr>
            </a:br>
            <a:endParaRPr lang="it-IT" dirty="0"/>
          </a:p>
        </p:txBody>
      </p:sp>
      <p:sp>
        <p:nvSpPr>
          <p:cNvPr id="3" name="Segnaposto contenuto 2"/>
          <p:cNvSpPr>
            <a:spLocks noGrp="1"/>
          </p:cNvSpPr>
          <p:nvPr>
            <p:ph idx="1"/>
          </p:nvPr>
        </p:nvSpPr>
        <p:spPr/>
        <p:txBody>
          <a:bodyPr>
            <a:normAutofit fontScale="92500" lnSpcReduction="20000"/>
          </a:bodyPr>
          <a:lstStyle/>
          <a:p>
            <a:r>
              <a:rPr lang="it-IT" dirty="0">
                <a:effectLst/>
                <a:latin typeface="Times"/>
                <a:ea typeface="Times New Roman"/>
                <a:cs typeface="Times New Roman"/>
              </a:rPr>
              <a:t> </a:t>
            </a:r>
          </a:p>
          <a:p>
            <a:r>
              <a:rPr lang="it-IT" dirty="0">
                <a:effectLst/>
                <a:latin typeface="Times"/>
                <a:ea typeface="Times New Roman"/>
                <a:cs typeface="Times New Roman"/>
              </a:rPr>
              <a:t>Aspettarsi di soffrire.</a:t>
            </a:r>
          </a:p>
          <a:p>
            <a:r>
              <a:rPr lang="it-IT" dirty="0">
                <a:effectLst/>
                <a:latin typeface="Times"/>
                <a:ea typeface="Times New Roman"/>
                <a:cs typeface="Times New Roman"/>
              </a:rPr>
              <a:t>Pensare di essere trattati ingiustamente.</a:t>
            </a:r>
          </a:p>
          <a:p>
            <a:r>
              <a:rPr lang="it-IT" dirty="0">
                <a:effectLst/>
                <a:latin typeface="Times"/>
                <a:ea typeface="Times New Roman"/>
                <a:cs typeface="Times New Roman"/>
              </a:rPr>
              <a:t>Pensare che le cose dovrebbero essere diverse.</a:t>
            </a:r>
          </a:p>
          <a:p>
            <a:r>
              <a:rPr lang="it-IT" dirty="0">
                <a:effectLst/>
                <a:latin typeface="Times"/>
                <a:ea typeface="Times New Roman"/>
                <a:cs typeface="Times New Roman"/>
              </a:rPr>
              <a:t>Pensare rigidamente di essere nel giusto.</a:t>
            </a:r>
          </a:p>
          <a:p>
            <a:r>
              <a:rPr lang="it-IT" dirty="0">
                <a:effectLst/>
                <a:latin typeface="Times"/>
                <a:ea typeface="Times New Roman"/>
                <a:cs typeface="Times New Roman"/>
              </a:rPr>
              <a:t>Giudicare una situazione come illegittima, ingiusta o sbagliata.</a:t>
            </a:r>
          </a:p>
          <a:p>
            <a:r>
              <a:rPr lang="it-IT" dirty="0">
                <a:effectLst/>
                <a:latin typeface="Times"/>
                <a:ea typeface="Times New Roman"/>
                <a:cs typeface="Times New Roman"/>
              </a:rPr>
              <a:t>Rimuginare su un evento che ha scatenato la rabbia adesso o in passato.</a:t>
            </a:r>
          </a:p>
          <a:p>
            <a:r>
              <a:rPr lang="it-IT" dirty="0">
                <a:effectLst/>
                <a:latin typeface="Times"/>
                <a:ea typeface="Times New Roman"/>
                <a:cs typeface="Times New Roman"/>
              </a:rPr>
              <a:t> </a:t>
            </a:r>
          </a:p>
          <a:p>
            <a:r>
              <a:rPr lang="it-IT" dirty="0">
                <a:effectLst/>
                <a:latin typeface="Times"/>
                <a:ea typeface="Times New Roman"/>
                <a:cs typeface="Times New Roman"/>
              </a:rPr>
              <a:t>COMPLETARE LA LISTA CON ALTRI SUGGERIMENTI</a:t>
            </a:r>
          </a:p>
          <a:p>
            <a:endParaRPr lang="it-IT" dirty="0"/>
          </a:p>
        </p:txBody>
      </p:sp>
    </p:spTree>
    <p:extLst>
      <p:ext uri="{BB962C8B-B14F-4D97-AF65-F5344CB8AC3E}">
        <p14:creationId xmlns:p14="http://schemas.microsoft.com/office/powerpoint/2010/main" val="4263981184"/>
      </p:ext>
    </p:extLst>
  </p:cSld>
  <p:clrMapOvr>
    <a:masterClrMapping/>
  </p:clrMapOvr>
</p:sld>
</file>

<file path=ppt/slides/slide2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b="1" dirty="0">
                <a:latin typeface="Times"/>
                <a:ea typeface="Times New Roman"/>
                <a:cs typeface="Times New Roman"/>
              </a:rPr>
              <a:t>Sperimentare le sensazioni di rabbia</a:t>
            </a:r>
            <a:br>
              <a:rPr lang="it-IT" dirty="0">
                <a:latin typeface="Times"/>
                <a:ea typeface="Times New Roman"/>
                <a:cs typeface="Times New Roman"/>
              </a:rPr>
            </a:br>
            <a:endParaRPr lang="it-IT" dirty="0"/>
          </a:p>
        </p:txBody>
      </p:sp>
      <p:sp>
        <p:nvSpPr>
          <p:cNvPr id="3" name="Segnaposto contenuto 2"/>
          <p:cNvSpPr>
            <a:spLocks noGrp="1"/>
          </p:cNvSpPr>
          <p:nvPr>
            <p:ph idx="1"/>
          </p:nvPr>
        </p:nvSpPr>
        <p:spPr/>
        <p:txBody>
          <a:bodyPr>
            <a:normAutofit/>
          </a:bodyPr>
          <a:lstStyle/>
          <a:p>
            <a:r>
              <a:rPr lang="it-IT" dirty="0">
                <a:effectLst/>
                <a:latin typeface="Times"/>
                <a:ea typeface="Times New Roman"/>
                <a:cs typeface="Times New Roman"/>
              </a:rPr>
              <a:t>Sentirsi incoerenti.</a:t>
            </a:r>
          </a:p>
          <a:p>
            <a:r>
              <a:rPr lang="it-IT" dirty="0">
                <a:effectLst/>
                <a:latin typeface="Times"/>
                <a:ea typeface="Times New Roman"/>
                <a:cs typeface="Times New Roman"/>
              </a:rPr>
              <a:t>Sentire di aver perso il controllo.</a:t>
            </a:r>
          </a:p>
          <a:p>
            <a:r>
              <a:rPr lang="it-IT" dirty="0">
                <a:effectLst/>
                <a:latin typeface="Times"/>
                <a:ea typeface="Times New Roman"/>
                <a:cs typeface="Times New Roman"/>
              </a:rPr>
              <a:t>Sentirsi estremamente emotivi.</a:t>
            </a:r>
          </a:p>
          <a:p>
            <a:r>
              <a:rPr lang="it-IT" dirty="0">
                <a:effectLst/>
                <a:latin typeface="Times"/>
                <a:ea typeface="Times New Roman"/>
                <a:cs typeface="Times New Roman"/>
              </a:rPr>
              <a:t>Sentire una tensione o rigidità nel corpo.</a:t>
            </a:r>
          </a:p>
          <a:p>
            <a:r>
              <a:rPr lang="it-IT" dirty="0">
                <a:effectLst/>
                <a:latin typeface="Times"/>
                <a:ea typeface="Times New Roman"/>
                <a:cs typeface="Times New Roman"/>
              </a:rPr>
              <a:t>Sentirsi arrossire o avere il viso in fiamme.</a:t>
            </a:r>
          </a:p>
        </p:txBody>
      </p:sp>
    </p:spTree>
    <p:extLst>
      <p:ext uri="{BB962C8B-B14F-4D97-AF65-F5344CB8AC3E}">
        <p14:creationId xmlns:p14="http://schemas.microsoft.com/office/powerpoint/2010/main" val="3251192640"/>
      </p:ext>
    </p:extLst>
  </p:cSld>
  <p:clrMapOvr>
    <a:masterClrMapping/>
  </p:clrMapOvr>
</p:sld>
</file>

<file path=ppt/slides/slide2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10000"/>
          </a:bodyPr>
          <a:lstStyle/>
          <a:p>
            <a:r>
              <a:rPr lang="it-IT" dirty="0">
                <a:latin typeface="Times"/>
                <a:ea typeface="Times New Roman"/>
                <a:cs typeface="Times New Roman"/>
              </a:rPr>
              <a:t>Sentire una tensione nervosa, ansia o disagio.</a:t>
            </a:r>
          </a:p>
          <a:p>
            <a:r>
              <a:rPr lang="it-IT" dirty="0">
                <a:latin typeface="Times"/>
                <a:ea typeface="Times New Roman"/>
                <a:cs typeface="Times New Roman"/>
              </a:rPr>
              <a:t>Sentirsi esplodere.</a:t>
            </a:r>
          </a:p>
          <a:p>
            <a:r>
              <a:rPr lang="it-IT" dirty="0">
                <a:latin typeface="Times"/>
                <a:ea typeface="Times New Roman"/>
                <a:cs typeface="Times New Roman"/>
              </a:rPr>
              <a:t>Tensione muscolare.</a:t>
            </a:r>
          </a:p>
          <a:p>
            <a:r>
              <a:rPr lang="it-IT" dirty="0">
                <a:latin typeface="Times"/>
                <a:ea typeface="Times New Roman"/>
                <a:cs typeface="Times New Roman"/>
              </a:rPr>
              <a:t>Denti stretti e bocca serrate.</a:t>
            </a:r>
          </a:p>
          <a:p>
            <a:r>
              <a:rPr lang="it-IT" dirty="0">
                <a:latin typeface="Times"/>
                <a:ea typeface="Times New Roman"/>
                <a:cs typeface="Times New Roman"/>
              </a:rPr>
              <a:t>Piangere ed essere incapaci di fermare le lacrime.</a:t>
            </a:r>
          </a:p>
          <a:p>
            <a:r>
              <a:rPr lang="it-IT" dirty="0">
                <a:latin typeface="Times"/>
                <a:ea typeface="Times New Roman"/>
                <a:cs typeface="Times New Roman"/>
              </a:rPr>
              <a:t>Voler colpire o battere contro il muro, gettare qualcosa, avere una crisi di rabbia.</a:t>
            </a:r>
          </a:p>
          <a:p>
            <a:r>
              <a:rPr lang="it-IT" dirty="0">
                <a:latin typeface="Times"/>
                <a:ea typeface="Times New Roman"/>
                <a:cs typeface="Times New Roman"/>
              </a:rPr>
              <a:t> </a:t>
            </a:r>
          </a:p>
          <a:p>
            <a:r>
              <a:rPr lang="it-IT" dirty="0">
                <a:latin typeface="Times"/>
                <a:ea typeface="Times New Roman"/>
                <a:cs typeface="Times New Roman"/>
              </a:rPr>
              <a:t>COMPLETARE LA LISTA CON ALTRI SUGGERIMENTI</a:t>
            </a:r>
          </a:p>
          <a:p>
            <a:endParaRPr lang="it-IT" dirty="0"/>
          </a:p>
          <a:p>
            <a:endParaRPr lang="it-IT" dirty="0"/>
          </a:p>
        </p:txBody>
      </p:sp>
    </p:spTree>
    <p:extLst>
      <p:ext uri="{BB962C8B-B14F-4D97-AF65-F5344CB8AC3E}">
        <p14:creationId xmlns:p14="http://schemas.microsoft.com/office/powerpoint/2010/main" val="2279013504"/>
      </p:ext>
    </p:extLst>
  </p:cSld>
  <p:clrMapOvr>
    <a:masterClrMapping/>
  </p:clrMapOvr>
</p:sld>
</file>

<file path=ppt/slides/slide2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b="1" dirty="0">
                <a:latin typeface="Times"/>
                <a:ea typeface="Times New Roman"/>
                <a:cs typeface="Times New Roman"/>
              </a:rPr>
              <a:t>Espressioni e atteggiamenti di rabbia</a:t>
            </a:r>
            <a:br>
              <a:rPr lang="it-IT" dirty="0">
                <a:latin typeface="Times"/>
                <a:ea typeface="Times New Roman"/>
                <a:cs typeface="Times New Roman"/>
              </a:rPr>
            </a:br>
            <a:endParaRPr lang="it-IT" dirty="0"/>
          </a:p>
        </p:txBody>
      </p:sp>
      <p:sp>
        <p:nvSpPr>
          <p:cNvPr id="3" name="Segnaposto contenuto 2"/>
          <p:cNvSpPr>
            <a:spLocks noGrp="1"/>
          </p:cNvSpPr>
          <p:nvPr>
            <p:ph idx="1"/>
          </p:nvPr>
        </p:nvSpPr>
        <p:spPr/>
        <p:txBody>
          <a:bodyPr>
            <a:normAutofit fontScale="92500" lnSpcReduction="10000"/>
          </a:bodyPr>
          <a:lstStyle/>
          <a:p>
            <a:r>
              <a:rPr lang="it-IT" b="1" dirty="0">
                <a:effectLst/>
                <a:latin typeface="Times"/>
                <a:ea typeface="Times New Roman"/>
                <a:cs typeface="Times New Roman"/>
              </a:rPr>
              <a:t> </a:t>
            </a:r>
            <a:endParaRPr lang="it-IT" dirty="0">
              <a:effectLst/>
              <a:latin typeface="Times"/>
              <a:ea typeface="Times New Roman"/>
              <a:cs typeface="Times New Roman"/>
            </a:endParaRPr>
          </a:p>
          <a:p>
            <a:r>
              <a:rPr lang="it-IT" dirty="0">
                <a:effectLst/>
                <a:latin typeface="Times"/>
                <a:ea typeface="Times New Roman"/>
                <a:cs typeface="Times New Roman"/>
              </a:rPr>
              <a:t>Avere un’espressione arcigna o non sorridente; cattive o brutte espressioni facciali.</a:t>
            </a:r>
          </a:p>
          <a:p>
            <a:r>
              <a:rPr lang="it-IT" dirty="0">
                <a:effectLst/>
                <a:latin typeface="Times"/>
                <a:ea typeface="Times New Roman"/>
                <a:cs typeface="Times New Roman"/>
              </a:rPr>
              <a:t>Digrignare o mostrare i denti in modo non amichevole.</a:t>
            </a:r>
          </a:p>
          <a:p>
            <a:r>
              <a:rPr lang="it-IT" dirty="0">
                <a:effectLst/>
                <a:latin typeface="Times"/>
                <a:ea typeface="Times New Roman"/>
                <a:cs typeface="Times New Roman"/>
              </a:rPr>
              <a:t>Sogghignare.</a:t>
            </a:r>
          </a:p>
          <a:p>
            <a:r>
              <a:rPr lang="it-IT" dirty="0">
                <a:effectLst/>
                <a:latin typeface="Times"/>
                <a:ea typeface="Times New Roman"/>
                <a:cs typeface="Times New Roman"/>
              </a:rPr>
              <a:t>Avere il viso in fiamme.</a:t>
            </a:r>
          </a:p>
          <a:p>
            <a:r>
              <a:rPr lang="it-IT" dirty="0">
                <a:effectLst/>
                <a:latin typeface="Times"/>
                <a:ea typeface="Times New Roman"/>
                <a:cs typeface="Times New Roman"/>
              </a:rPr>
              <a:t>Attaccare verbalmente; criticare.</a:t>
            </a:r>
          </a:p>
          <a:p>
            <a:r>
              <a:rPr lang="it-IT" dirty="0">
                <a:effectLst/>
                <a:latin typeface="Times"/>
                <a:ea typeface="Times New Roman"/>
                <a:cs typeface="Times New Roman"/>
              </a:rPr>
              <a:t>Attaccare fisicamente la causa della propria rabbia.</a:t>
            </a:r>
          </a:p>
          <a:p>
            <a:r>
              <a:rPr lang="it-IT" dirty="0">
                <a:effectLst/>
                <a:latin typeface="Times"/>
                <a:ea typeface="Times New Roman"/>
                <a:cs typeface="Times New Roman"/>
              </a:rPr>
              <a:t>Utilizzare oscenità o maledizioni.</a:t>
            </a:r>
          </a:p>
          <a:p>
            <a:endParaRPr lang="it-IT" dirty="0"/>
          </a:p>
        </p:txBody>
      </p:sp>
    </p:spTree>
    <p:extLst>
      <p:ext uri="{BB962C8B-B14F-4D97-AF65-F5344CB8AC3E}">
        <p14:creationId xmlns:p14="http://schemas.microsoft.com/office/powerpoint/2010/main" val="4048376854"/>
      </p:ext>
    </p:extLst>
  </p:cSld>
  <p:clrMapOvr>
    <a:masterClrMapping/>
  </p:clrMapOvr>
</p:sld>
</file>

<file path=ppt/slides/slide2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85000" lnSpcReduction="20000"/>
          </a:bodyPr>
          <a:lstStyle/>
          <a:p>
            <a:r>
              <a:rPr lang="it-IT" dirty="0">
                <a:latin typeface="Times"/>
                <a:ea typeface="Times New Roman"/>
                <a:cs typeface="Times New Roman"/>
              </a:rPr>
              <a:t>Usare un tono alto della voce, urlare, strillare, gridare.</a:t>
            </a:r>
          </a:p>
          <a:p>
            <a:r>
              <a:rPr lang="it-IT" dirty="0">
                <a:latin typeface="Times"/>
                <a:ea typeface="Times New Roman"/>
                <a:cs typeface="Times New Roman"/>
              </a:rPr>
              <a:t>Lamentarsi o lagnarsi; dire che qualsiasi cosa è uno schifo.</a:t>
            </a:r>
          </a:p>
          <a:p>
            <a:r>
              <a:rPr lang="it-IT" dirty="0">
                <a:latin typeface="Times"/>
                <a:ea typeface="Times New Roman"/>
                <a:cs typeface="Times New Roman"/>
              </a:rPr>
              <a:t>Stringere rabbiosamente i pugni.</a:t>
            </a:r>
          </a:p>
          <a:p>
            <a:r>
              <a:rPr lang="it-IT" dirty="0">
                <a:latin typeface="Times"/>
                <a:ea typeface="Times New Roman"/>
                <a:cs typeface="Times New Roman"/>
              </a:rPr>
              <a:t>Fare dei gesti aggressivi o minacciosi.</a:t>
            </a:r>
          </a:p>
          <a:p>
            <a:r>
              <a:rPr lang="it-IT" dirty="0">
                <a:latin typeface="Times"/>
                <a:ea typeface="Times New Roman"/>
                <a:cs typeface="Times New Roman"/>
              </a:rPr>
              <a:t>Frantumare qualcosa, gettare oggetti o romperli.</a:t>
            </a:r>
          </a:p>
          <a:p>
            <a:r>
              <a:rPr lang="it-IT" dirty="0">
                <a:latin typeface="Times"/>
                <a:ea typeface="Times New Roman"/>
                <a:cs typeface="Times New Roman"/>
              </a:rPr>
              <a:t>Camminare pesantemente o pestare i piedi; sbattere la porta andandosene.</a:t>
            </a:r>
          </a:p>
          <a:p>
            <a:r>
              <a:rPr lang="it-IT" dirty="0">
                <a:latin typeface="Times"/>
                <a:ea typeface="Times New Roman"/>
                <a:cs typeface="Times New Roman"/>
              </a:rPr>
              <a:t>Rimuginare</a:t>
            </a:r>
          </a:p>
          <a:p>
            <a:r>
              <a:rPr lang="it-IT" dirty="0">
                <a:latin typeface="Times"/>
                <a:ea typeface="Times New Roman"/>
                <a:cs typeface="Times New Roman"/>
              </a:rPr>
              <a:t>Rompere degli accordi</a:t>
            </a:r>
          </a:p>
          <a:p>
            <a:r>
              <a:rPr lang="it-IT" dirty="0">
                <a:latin typeface="Times"/>
                <a:ea typeface="Times New Roman"/>
                <a:cs typeface="Times New Roman"/>
              </a:rPr>
              <a:t> </a:t>
            </a:r>
          </a:p>
          <a:p>
            <a:r>
              <a:rPr lang="it-IT" dirty="0">
                <a:latin typeface="Times"/>
                <a:ea typeface="Times New Roman"/>
                <a:cs typeface="Times New Roman"/>
              </a:rPr>
              <a:t>COMPLETARE LA LISTA CON ALTRI SUGGERIMENTI</a:t>
            </a:r>
          </a:p>
          <a:p>
            <a:endParaRPr lang="it-IT" dirty="0"/>
          </a:p>
        </p:txBody>
      </p:sp>
    </p:spTree>
    <p:extLst>
      <p:ext uri="{BB962C8B-B14F-4D97-AF65-F5344CB8AC3E}">
        <p14:creationId xmlns:p14="http://schemas.microsoft.com/office/powerpoint/2010/main" val="2845537820"/>
      </p:ext>
    </p:extLst>
  </p:cSld>
  <p:clrMapOvr>
    <a:masterClrMapping/>
  </p:clrMapOvr>
</p:sld>
</file>

<file path=ppt/slides/slide2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b="1" dirty="0">
                <a:latin typeface="Times New Roman"/>
                <a:ea typeface="Times New Roman"/>
                <a:cs typeface="Times New Roman"/>
              </a:rPr>
              <a:t>Come ci si sente dopo aver provato sentimenti di rabbia</a:t>
            </a:r>
            <a:br>
              <a:rPr lang="it-IT" dirty="0">
                <a:latin typeface="Times"/>
                <a:ea typeface="Times New Roman"/>
                <a:cs typeface="Times New Roman"/>
              </a:rPr>
            </a:br>
            <a:endParaRPr lang="it-IT" dirty="0"/>
          </a:p>
        </p:txBody>
      </p:sp>
      <p:sp>
        <p:nvSpPr>
          <p:cNvPr id="3" name="Segnaposto contenuto 2"/>
          <p:cNvSpPr>
            <a:spLocks noGrp="1"/>
          </p:cNvSpPr>
          <p:nvPr>
            <p:ph idx="1"/>
          </p:nvPr>
        </p:nvSpPr>
        <p:spPr/>
        <p:txBody>
          <a:bodyPr>
            <a:normAutofit fontScale="92500" lnSpcReduction="10000"/>
          </a:bodyPr>
          <a:lstStyle/>
          <a:p>
            <a:r>
              <a:rPr lang="it-IT" dirty="0">
                <a:effectLst/>
                <a:latin typeface="Times"/>
                <a:ea typeface="Times New Roman"/>
                <a:cs typeface="Times New Roman"/>
              </a:rPr>
              <a:t>Restringimento dell’attenzione.</a:t>
            </a:r>
          </a:p>
          <a:p>
            <a:r>
              <a:rPr lang="it-IT" dirty="0">
                <a:effectLst/>
                <a:latin typeface="Times"/>
                <a:ea typeface="Times New Roman"/>
                <a:cs typeface="Times New Roman"/>
              </a:rPr>
              <a:t>Fare attenzione solo a ciò che ti ha fatto arrabbiare.</a:t>
            </a:r>
          </a:p>
          <a:p>
            <a:pPr marL="90170" indent="-90170"/>
            <a:r>
              <a:rPr lang="it-IT" dirty="0">
                <a:effectLst/>
                <a:latin typeface="Times"/>
                <a:ea typeface="Times New Roman"/>
                <a:cs typeface="Times New Roman"/>
              </a:rPr>
              <a:t>Rimuginare su delle situazioni che ti hanno fatto arrabbiare e non essere capaci di pensare a nient’altro.</a:t>
            </a:r>
          </a:p>
          <a:p>
            <a:pPr marL="90170" indent="-90170"/>
            <a:r>
              <a:rPr lang="it-IT" dirty="0">
                <a:effectLst/>
                <a:latin typeface="Times"/>
                <a:ea typeface="Times New Roman"/>
                <a:cs typeface="Times New Roman"/>
              </a:rPr>
              <a:t>Ricordare e rimuginare su delle situazioni che ti hanno fatto arrabbiare in passato.</a:t>
            </a:r>
          </a:p>
          <a:p>
            <a:r>
              <a:rPr lang="it-IT" dirty="0">
                <a:effectLst/>
                <a:latin typeface="Times"/>
                <a:ea typeface="Times New Roman"/>
                <a:cs typeface="Times New Roman"/>
              </a:rPr>
              <a:t>Depersonalizzazione, esperienze di dissociazione, intorpidimento.</a:t>
            </a:r>
          </a:p>
          <a:p>
            <a:r>
              <a:rPr lang="it-IT" dirty="0">
                <a:effectLst/>
                <a:latin typeface="Times New Roman"/>
                <a:ea typeface="Times New Roman"/>
                <a:cs typeface="Times New Roman"/>
              </a:rPr>
              <a:t>Vergogna intensa, paura o altre emozioni negative. </a:t>
            </a:r>
            <a:endParaRPr lang="it-IT" dirty="0">
              <a:effectLst/>
              <a:latin typeface="Times"/>
              <a:ea typeface="Times New Roman"/>
              <a:cs typeface="Times New Roman"/>
            </a:endParaRPr>
          </a:p>
          <a:p>
            <a:pPr algn="ctr">
              <a:tabLst>
                <a:tab pos="228600" algn="l"/>
              </a:tabLst>
            </a:pPr>
            <a:r>
              <a:rPr lang="it-IT" dirty="0">
                <a:effectLst/>
                <a:latin typeface="Times"/>
                <a:ea typeface="Times New Roman"/>
                <a:cs typeface="Times New Roman"/>
              </a:rPr>
              <a:t> </a:t>
            </a:r>
          </a:p>
          <a:p>
            <a:endParaRPr lang="it-IT" dirty="0"/>
          </a:p>
        </p:txBody>
      </p:sp>
    </p:spTree>
    <p:extLst>
      <p:ext uri="{BB962C8B-B14F-4D97-AF65-F5344CB8AC3E}">
        <p14:creationId xmlns:p14="http://schemas.microsoft.com/office/powerpoint/2010/main" val="223658313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pPr lvl="0" hangingPunct="0"/>
            <a:r>
              <a:rPr lang="it-IT" sz="2700" dirty="0">
                <a:solidFill>
                  <a:prstClr val="white"/>
                </a:solidFill>
              </a:rPr>
              <a:t>Bernstein (2002) conferma questi dati, indicando che negli adulti con diagnosi di disturbo borderline di personalità sono state notate storie infantili di gravi abusi emotivi. Anche i dati relativi agli abusi sessuali sono preoccupanti: infatti, i tentativi di suicidio da parte degli adulti abusati sono circa dieci volte maggiori rispetto a coloro i quali non hanno subito violenze sessuali (</a:t>
            </a:r>
            <a:r>
              <a:rPr lang="it-IT" sz="2700" dirty="0" err="1">
                <a:solidFill>
                  <a:prstClr val="white"/>
                </a:solidFill>
              </a:rPr>
              <a:t>Soloff</a:t>
            </a:r>
            <a:r>
              <a:rPr lang="it-IT" sz="2700" dirty="0">
                <a:solidFill>
                  <a:prstClr val="white"/>
                </a:solidFill>
              </a:rPr>
              <a:t>, Lynch, e Kelly, 2002).</a:t>
            </a:r>
          </a:p>
          <a:p>
            <a:endParaRPr lang="it-IT" dirty="0"/>
          </a:p>
        </p:txBody>
      </p:sp>
    </p:spTree>
    <p:extLst>
      <p:ext uri="{BB962C8B-B14F-4D97-AF65-F5344CB8AC3E}">
        <p14:creationId xmlns:p14="http://schemas.microsoft.com/office/powerpoint/2010/main" val="2827976584"/>
      </p:ext>
    </p:extLst>
  </p:cSld>
  <p:clrMapOvr>
    <a:masterClrMapping/>
  </p:clrMapOvr>
</p:sld>
</file>

<file path=ppt/slides/slide2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b="1" dirty="0">
                <a:effectLst/>
                <a:latin typeface="Times"/>
                <a:ea typeface="Times New Roman"/>
                <a:cs typeface="Times New Roman"/>
              </a:rPr>
              <a:t>PAROLE di TRISTEZZA</a:t>
            </a:r>
            <a:br>
              <a:rPr lang="it-IT" dirty="0">
                <a:effectLst/>
                <a:latin typeface="Times"/>
                <a:ea typeface="Times New Roman"/>
                <a:cs typeface="Times New Roman"/>
              </a:rPr>
            </a:br>
            <a:endParaRPr lang="it-IT" dirty="0"/>
          </a:p>
        </p:txBody>
      </p:sp>
      <p:graphicFrame>
        <p:nvGraphicFramePr>
          <p:cNvPr id="4" name="Segnaposto contenuto 3"/>
          <p:cNvGraphicFramePr>
            <a:graphicFrameLocks noGrp="1"/>
          </p:cNvGraphicFramePr>
          <p:nvPr>
            <p:ph idx="1"/>
          </p:nvPr>
        </p:nvGraphicFramePr>
        <p:xfrm>
          <a:off x="3441383" y="3131661"/>
          <a:ext cx="5309235" cy="1463040"/>
        </p:xfrm>
        <a:graphic>
          <a:graphicData uri="http://schemas.openxmlformats.org/drawingml/2006/table">
            <a:tbl>
              <a:tblPr/>
              <a:tblGrid>
                <a:gridCol w="1438275">
                  <a:extLst>
                    <a:ext uri="{9D8B030D-6E8A-4147-A177-3AD203B41FA5}">
                      <a16:colId xmlns:a16="http://schemas.microsoft.com/office/drawing/2014/main" val="20000"/>
                    </a:ext>
                  </a:extLst>
                </a:gridCol>
                <a:gridCol w="1530350">
                  <a:extLst>
                    <a:ext uri="{9D8B030D-6E8A-4147-A177-3AD203B41FA5}">
                      <a16:colId xmlns:a16="http://schemas.microsoft.com/office/drawing/2014/main" val="20001"/>
                    </a:ext>
                  </a:extLst>
                </a:gridCol>
                <a:gridCol w="1350010">
                  <a:extLst>
                    <a:ext uri="{9D8B030D-6E8A-4147-A177-3AD203B41FA5}">
                      <a16:colId xmlns:a16="http://schemas.microsoft.com/office/drawing/2014/main" val="20002"/>
                    </a:ext>
                  </a:extLst>
                </a:gridCol>
                <a:gridCol w="990600">
                  <a:extLst>
                    <a:ext uri="{9D8B030D-6E8A-4147-A177-3AD203B41FA5}">
                      <a16:colId xmlns:a16="http://schemas.microsoft.com/office/drawing/2014/main" val="20003"/>
                    </a:ext>
                  </a:extLst>
                </a:gridCol>
              </a:tblGrid>
              <a:tr h="0">
                <a:tc>
                  <a:txBody>
                    <a:bodyPr/>
                    <a:lstStyle/>
                    <a:p>
                      <a:pPr>
                        <a:spcAft>
                          <a:spcPts val="0"/>
                        </a:spcAft>
                      </a:pPr>
                      <a:r>
                        <a:rPr lang="it-IT" sz="1200">
                          <a:effectLst/>
                          <a:latin typeface="Times"/>
                          <a:ea typeface="Times New Roman"/>
                          <a:cs typeface="Times New Roman"/>
                        </a:rPr>
                        <a:t>tristezza</a:t>
                      </a:r>
                    </a:p>
                    <a:p>
                      <a:pPr>
                        <a:spcAft>
                          <a:spcPts val="0"/>
                        </a:spcAft>
                      </a:pPr>
                      <a:r>
                        <a:rPr lang="it-IT" sz="1200">
                          <a:effectLst/>
                          <a:latin typeface="Times"/>
                          <a:ea typeface="Times New Roman"/>
                          <a:cs typeface="Times New Roman"/>
                        </a:rPr>
                        <a:t>agonia</a:t>
                      </a:r>
                    </a:p>
                    <a:p>
                      <a:pPr>
                        <a:spcAft>
                          <a:spcPts val="0"/>
                        </a:spcAft>
                      </a:pPr>
                      <a:r>
                        <a:rPr lang="it-IT" sz="1200">
                          <a:effectLst/>
                          <a:latin typeface="Times"/>
                          <a:ea typeface="Times New Roman"/>
                          <a:cs typeface="Times New Roman"/>
                        </a:rPr>
                        <a:t>alienazione</a:t>
                      </a:r>
                    </a:p>
                    <a:p>
                      <a:pPr>
                        <a:spcAft>
                          <a:spcPts val="0"/>
                        </a:spcAft>
                      </a:pPr>
                      <a:r>
                        <a:rPr lang="it-IT" sz="1200">
                          <a:effectLst/>
                          <a:latin typeface="Times"/>
                          <a:ea typeface="Times New Roman"/>
                          <a:cs typeface="Times New Roman"/>
                        </a:rPr>
                        <a:t>angoscia</a:t>
                      </a:r>
                    </a:p>
                    <a:p>
                      <a:pPr>
                        <a:spcAft>
                          <a:spcPts val="0"/>
                        </a:spcAft>
                      </a:pPr>
                      <a:r>
                        <a:rPr lang="it-IT" sz="1200">
                          <a:effectLst/>
                          <a:latin typeface="Times"/>
                          <a:ea typeface="Times New Roman"/>
                          <a:cs typeface="Times New Roman"/>
                        </a:rPr>
                        <a:t>distruzione</a:t>
                      </a:r>
                    </a:p>
                    <a:p>
                      <a:pPr>
                        <a:spcAft>
                          <a:spcPts val="0"/>
                        </a:spcAft>
                      </a:pPr>
                      <a:r>
                        <a:rPr lang="it-IT" sz="1200">
                          <a:effectLst/>
                          <a:latin typeface="Times"/>
                          <a:ea typeface="Times New Roman"/>
                          <a:cs typeface="Times New Roman"/>
                        </a:rPr>
                        <a:t>sconfitta</a:t>
                      </a:r>
                    </a:p>
                    <a:p>
                      <a:pPr>
                        <a:spcAft>
                          <a:spcPts val="0"/>
                        </a:spcAft>
                      </a:pPr>
                      <a:r>
                        <a:rPr lang="it-IT" sz="1200">
                          <a:effectLst/>
                          <a:latin typeface="Times"/>
                          <a:ea typeface="Times New Roman"/>
                          <a:cs typeface="Times New Roman"/>
                        </a:rPr>
                        <a:t>avvilimento</a:t>
                      </a:r>
                    </a:p>
                    <a:p>
                      <a:pPr>
                        <a:spcAft>
                          <a:spcPts val="0"/>
                        </a:spcAft>
                      </a:pPr>
                      <a:r>
                        <a:rPr lang="it-IT" sz="1200">
                          <a:effectLst/>
                          <a:latin typeface="Times"/>
                          <a:ea typeface="Times New Roman"/>
                          <a:cs typeface="Times New Roman"/>
                        </a:rPr>
                        <a:t>depressione</a:t>
                      </a:r>
                    </a:p>
                  </a:txBody>
                  <a:tcPr marL="44450" marR="44450" marT="0" marB="0">
                    <a:lnL>
                      <a:noFill/>
                    </a:lnL>
                    <a:lnR>
                      <a:noFill/>
                    </a:lnR>
                    <a:lnT>
                      <a:noFill/>
                    </a:lnT>
                    <a:lnB>
                      <a:noFill/>
                    </a:lnB>
                  </a:tcPr>
                </a:tc>
                <a:tc>
                  <a:txBody>
                    <a:bodyPr/>
                    <a:lstStyle/>
                    <a:p>
                      <a:pPr>
                        <a:spcAft>
                          <a:spcPts val="0"/>
                        </a:spcAft>
                      </a:pPr>
                      <a:r>
                        <a:rPr lang="it-IT" sz="1200">
                          <a:effectLst/>
                          <a:latin typeface="Times"/>
                          <a:ea typeface="Times New Roman"/>
                          <a:cs typeface="Times New Roman"/>
                        </a:rPr>
                        <a:t>disperazione</a:t>
                      </a:r>
                    </a:p>
                    <a:p>
                      <a:pPr>
                        <a:spcAft>
                          <a:spcPts val="0"/>
                        </a:spcAft>
                      </a:pPr>
                      <a:r>
                        <a:rPr lang="it-IT" sz="1200">
                          <a:effectLst/>
                          <a:latin typeface="Times"/>
                          <a:ea typeface="Times New Roman"/>
                          <a:cs typeface="Times New Roman"/>
                        </a:rPr>
                        <a:t>delusione</a:t>
                      </a:r>
                    </a:p>
                    <a:p>
                      <a:pPr>
                        <a:spcAft>
                          <a:spcPts val="0"/>
                        </a:spcAft>
                      </a:pPr>
                      <a:r>
                        <a:rPr lang="it-IT" sz="1200">
                          <a:effectLst/>
                          <a:latin typeface="Times"/>
                          <a:ea typeface="Times New Roman"/>
                          <a:cs typeface="Times New Roman"/>
                        </a:rPr>
                        <a:t>scontentezza</a:t>
                      </a:r>
                    </a:p>
                    <a:p>
                      <a:pPr>
                        <a:spcAft>
                          <a:spcPts val="0"/>
                        </a:spcAft>
                      </a:pPr>
                      <a:r>
                        <a:rPr lang="it-IT" sz="1200">
                          <a:effectLst/>
                          <a:latin typeface="Times"/>
                          <a:ea typeface="Times New Roman"/>
                          <a:cs typeface="Times New Roman"/>
                        </a:rPr>
                        <a:t>sgomento</a:t>
                      </a:r>
                    </a:p>
                    <a:p>
                      <a:pPr>
                        <a:spcAft>
                          <a:spcPts val="0"/>
                        </a:spcAft>
                      </a:pPr>
                      <a:r>
                        <a:rPr lang="it-IT" sz="1200">
                          <a:effectLst/>
                          <a:latin typeface="Times"/>
                          <a:ea typeface="Times New Roman"/>
                          <a:cs typeface="Times New Roman"/>
                        </a:rPr>
                        <a:t>dispiacere</a:t>
                      </a:r>
                    </a:p>
                    <a:p>
                      <a:pPr>
                        <a:spcAft>
                          <a:spcPts val="0"/>
                        </a:spcAft>
                      </a:pPr>
                      <a:r>
                        <a:rPr lang="it-IT" sz="1200">
                          <a:effectLst/>
                          <a:latin typeface="Times"/>
                          <a:ea typeface="Times New Roman"/>
                          <a:cs typeface="Times New Roman"/>
                        </a:rPr>
                        <a:t>sconvolgimento</a:t>
                      </a:r>
                    </a:p>
                    <a:p>
                      <a:pPr>
                        <a:spcAft>
                          <a:spcPts val="0"/>
                        </a:spcAft>
                      </a:pPr>
                      <a:r>
                        <a:rPr lang="it-IT" sz="1200">
                          <a:effectLst/>
                          <a:latin typeface="Times"/>
                          <a:ea typeface="Times New Roman"/>
                          <a:cs typeface="Times New Roman"/>
                        </a:rPr>
                        <a:t>essere tetri</a:t>
                      </a:r>
                    </a:p>
                    <a:p>
                      <a:pPr>
                        <a:spcAft>
                          <a:spcPts val="0"/>
                        </a:spcAft>
                      </a:pPr>
                      <a:r>
                        <a:rPr lang="it-IT" sz="1200">
                          <a:effectLst/>
                          <a:latin typeface="Times"/>
                          <a:ea typeface="Times New Roman"/>
                          <a:cs typeface="Times New Roman"/>
                        </a:rPr>
                        <a:t>essere cupi</a:t>
                      </a:r>
                    </a:p>
                  </a:txBody>
                  <a:tcPr marL="44450" marR="44450" marT="0" marB="0">
                    <a:lnL>
                      <a:noFill/>
                    </a:lnL>
                    <a:lnR>
                      <a:noFill/>
                    </a:lnR>
                    <a:lnT>
                      <a:noFill/>
                    </a:lnT>
                    <a:lnB>
                      <a:noFill/>
                    </a:lnB>
                  </a:tcPr>
                </a:tc>
                <a:tc>
                  <a:txBody>
                    <a:bodyPr/>
                    <a:lstStyle/>
                    <a:p>
                      <a:pPr>
                        <a:spcAft>
                          <a:spcPts val="0"/>
                        </a:spcAft>
                      </a:pPr>
                      <a:r>
                        <a:rPr lang="it-IT" sz="1200">
                          <a:effectLst/>
                          <a:latin typeface="Times"/>
                          <a:ea typeface="Times New Roman"/>
                          <a:cs typeface="Times New Roman"/>
                        </a:rPr>
                        <a:t>affanno</a:t>
                      </a:r>
                    </a:p>
                    <a:p>
                      <a:pPr>
                        <a:spcAft>
                          <a:spcPts val="0"/>
                        </a:spcAft>
                      </a:pPr>
                      <a:r>
                        <a:rPr lang="it-IT" sz="1200">
                          <a:effectLst/>
                          <a:latin typeface="Times"/>
                          <a:ea typeface="Times New Roman"/>
                          <a:cs typeface="Times New Roman"/>
                        </a:rPr>
                        <a:t>nostalgia</a:t>
                      </a:r>
                    </a:p>
                    <a:p>
                      <a:pPr>
                        <a:spcAft>
                          <a:spcPts val="0"/>
                        </a:spcAft>
                      </a:pPr>
                      <a:r>
                        <a:rPr lang="it-IT" sz="1200">
                          <a:effectLst/>
                          <a:latin typeface="Times"/>
                          <a:ea typeface="Times New Roman"/>
                          <a:cs typeface="Times New Roman"/>
                        </a:rPr>
                        <a:t>senza speranza</a:t>
                      </a:r>
                    </a:p>
                    <a:p>
                      <a:pPr>
                        <a:spcAft>
                          <a:spcPts val="0"/>
                        </a:spcAft>
                      </a:pPr>
                      <a:r>
                        <a:rPr lang="it-IT" sz="1200">
                          <a:effectLst/>
                          <a:latin typeface="Times"/>
                          <a:ea typeface="Times New Roman"/>
                          <a:cs typeface="Times New Roman"/>
                        </a:rPr>
                        <a:t>dolore</a:t>
                      </a:r>
                    </a:p>
                    <a:p>
                      <a:pPr>
                        <a:spcAft>
                          <a:spcPts val="0"/>
                        </a:spcAft>
                      </a:pPr>
                      <a:r>
                        <a:rPr lang="it-IT" sz="1200">
                          <a:effectLst/>
                          <a:latin typeface="Times"/>
                          <a:ea typeface="Times New Roman"/>
                          <a:cs typeface="Times New Roman"/>
                        </a:rPr>
                        <a:t>insicurezza</a:t>
                      </a:r>
                    </a:p>
                    <a:p>
                      <a:pPr>
                        <a:spcAft>
                          <a:spcPts val="0"/>
                        </a:spcAft>
                      </a:pPr>
                      <a:r>
                        <a:rPr lang="it-IT" sz="1200">
                          <a:effectLst/>
                          <a:latin typeface="Times"/>
                          <a:ea typeface="Times New Roman"/>
                          <a:cs typeface="Times New Roman"/>
                        </a:rPr>
                        <a:t>isolamento</a:t>
                      </a:r>
                    </a:p>
                    <a:p>
                      <a:pPr>
                        <a:spcAft>
                          <a:spcPts val="0"/>
                        </a:spcAft>
                      </a:pPr>
                      <a:r>
                        <a:rPr lang="it-IT" sz="1200">
                          <a:effectLst/>
                          <a:latin typeface="Times"/>
                          <a:ea typeface="Times New Roman"/>
                          <a:cs typeface="Times New Roman"/>
                        </a:rPr>
                        <a:t>solitudine</a:t>
                      </a:r>
                    </a:p>
                    <a:p>
                      <a:pPr>
                        <a:spcAft>
                          <a:spcPts val="0"/>
                        </a:spcAft>
                      </a:pPr>
                      <a:r>
                        <a:rPr lang="it-IT" sz="1200">
                          <a:effectLst/>
                          <a:latin typeface="Times"/>
                          <a:ea typeface="Times New Roman"/>
                          <a:cs typeface="Times New Roman"/>
                        </a:rPr>
                        <a:t>malinconia</a:t>
                      </a:r>
                    </a:p>
                  </a:txBody>
                  <a:tcPr marL="44450" marR="44450" marT="0" marB="0">
                    <a:lnL>
                      <a:noFill/>
                    </a:lnL>
                    <a:lnR>
                      <a:noFill/>
                    </a:lnR>
                    <a:lnT>
                      <a:noFill/>
                    </a:lnT>
                    <a:lnB>
                      <a:noFill/>
                    </a:lnB>
                  </a:tcPr>
                </a:tc>
                <a:tc>
                  <a:txBody>
                    <a:bodyPr/>
                    <a:lstStyle/>
                    <a:p>
                      <a:pPr>
                        <a:spcAft>
                          <a:spcPts val="0"/>
                        </a:spcAft>
                      </a:pPr>
                      <a:r>
                        <a:rPr lang="it-IT" sz="1200" dirty="0">
                          <a:effectLst/>
                          <a:latin typeface="Times"/>
                          <a:ea typeface="Times New Roman"/>
                          <a:cs typeface="Times New Roman"/>
                        </a:rPr>
                        <a:t>miseria</a:t>
                      </a:r>
                    </a:p>
                    <a:p>
                      <a:pPr>
                        <a:spcAft>
                          <a:spcPts val="0"/>
                        </a:spcAft>
                      </a:pPr>
                      <a:r>
                        <a:rPr lang="it-IT" sz="1200" dirty="0">
                          <a:effectLst/>
                          <a:latin typeface="Times"/>
                          <a:ea typeface="Times New Roman"/>
                          <a:cs typeface="Times New Roman"/>
                        </a:rPr>
                        <a:t>negligenza</a:t>
                      </a:r>
                    </a:p>
                    <a:p>
                      <a:pPr>
                        <a:spcAft>
                          <a:spcPts val="0"/>
                        </a:spcAft>
                      </a:pPr>
                      <a:r>
                        <a:rPr lang="it-IT" sz="1200" dirty="0">
                          <a:effectLst/>
                          <a:latin typeface="Times"/>
                          <a:ea typeface="Times New Roman"/>
                          <a:cs typeface="Times New Roman"/>
                        </a:rPr>
                        <a:t>pietà</a:t>
                      </a:r>
                    </a:p>
                    <a:p>
                      <a:pPr>
                        <a:spcAft>
                          <a:spcPts val="0"/>
                        </a:spcAft>
                      </a:pPr>
                      <a:r>
                        <a:rPr lang="it-IT" sz="1200" dirty="0">
                          <a:effectLst/>
                          <a:latin typeface="Times"/>
                          <a:ea typeface="Times New Roman"/>
                          <a:cs typeface="Times New Roman"/>
                        </a:rPr>
                        <a:t>rifiuto</a:t>
                      </a:r>
                    </a:p>
                    <a:p>
                      <a:pPr>
                        <a:spcAft>
                          <a:spcPts val="0"/>
                        </a:spcAft>
                      </a:pPr>
                      <a:r>
                        <a:rPr lang="it-IT" sz="1200" dirty="0">
                          <a:effectLst/>
                          <a:latin typeface="Times"/>
                          <a:ea typeface="Times New Roman"/>
                          <a:cs typeface="Times New Roman"/>
                        </a:rPr>
                        <a:t>pena</a:t>
                      </a:r>
                    </a:p>
                    <a:p>
                      <a:pPr>
                        <a:spcAft>
                          <a:spcPts val="0"/>
                        </a:spcAft>
                      </a:pPr>
                      <a:r>
                        <a:rPr lang="it-IT" sz="1200" dirty="0">
                          <a:effectLst/>
                          <a:latin typeface="Times"/>
                          <a:ea typeface="Times New Roman"/>
                          <a:cs typeface="Times New Roman"/>
                        </a:rPr>
                        <a:t>sofferenza</a:t>
                      </a:r>
                    </a:p>
                    <a:p>
                      <a:pPr>
                        <a:spcAft>
                          <a:spcPts val="0"/>
                        </a:spcAft>
                      </a:pPr>
                      <a:r>
                        <a:rPr lang="it-IT" sz="1200" dirty="0">
                          <a:effectLst/>
                          <a:latin typeface="Times"/>
                          <a:ea typeface="Times New Roman"/>
                          <a:cs typeface="Times New Roman"/>
                        </a:rPr>
                        <a:t>infelicità</a:t>
                      </a:r>
                    </a:p>
                    <a:p>
                      <a:pPr>
                        <a:spcAft>
                          <a:spcPts val="0"/>
                        </a:spcAft>
                      </a:pPr>
                      <a:r>
                        <a:rPr lang="it-IT" sz="1200" dirty="0">
                          <a:effectLst/>
                          <a:latin typeface="Times"/>
                          <a:ea typeface="Times New Roman"/>
                          <a:cs typeface="Times New Roman"/>
                        </a:rPr>
                        <a:t>disgrazia</a:t>
                      </a:r>
                    </a:p>
                  </a:txBody>
                  <a:tcPr marL="44450" marR="44450" marT="0" marB="0">
                    <a:lnL>
                      <a:noFill/>
                    </a:lnL>
                    <a:lnR>
                      <a:noFill/>
                    </a:lnR>
                    <a:lnT>
                      <a:noFill/>
                    </a:lnT>
                    <a:lnB>
                      <a:noFill/>
                    </a:lnB>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1620110292"/>
      </p:ext>
    </p:extLst>
  </p:cSld>
  <p:clrMapOvr>
    <a:masterClrMapping/>
  </p:clrMapOvr>
</p:sld>
</file>

<file path=ppt/slides/slide2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b="1" dirty="0">
                <a:latin typeface="Times"/>
                <a:ea typeface="Times New Roman"/>
                <a:cs typeface="Times New Roman"/>
              </a:rPr>
              <a:t>Eventi scatenanti sensazioni tristi</a:t>
            </a:r>
            <a:br>
              <a:rPr lang="it-IT" dirty="0">
                <a:latin typeface="Times"/>
                <a:ea typeface="Times New Roman"/>
                <a:cs typeface="Times New Roman"/>
              </a:rPr>
            </a:br>
            <a:endParaRPr lang="it-IT" dirty="0"/>
          </a:p>
        </p:txBody>
      </p:sp>
      <p:sp>
        <p:nvSpPr>
          <p:cNvPr id="3" name="Segnaposto contenuto 2"/>
          <p:cNvSpPr>
            <a:spLocks noGrp="1"/>
          </p:cNvSpPr>
          <p:nvPr>
            <p:ph idx="1"/>
          </p:nvPr>
        </p:nvSpPr>
        <p:spPr/>
        <p:txBody>
          <a:bodyPr>
            <a:normAutofit fontScale="92500" lnSpcReduction="10000"/>
          </a:bodyPr>
          <a:lstStyle/>
          <a:p>
            <a:r>
              <a:rPr lang="it-IT" dirty="0">
                <a:effectLst/>
                <a:latin typeface="Times"/>
                <a:ea typeface="Times New Roman"/>
                <a:cs typeface="Times New Roman"/>
              </a:rPr>
              <a:t> </a:t>
            </a:r>
          </a:p>
          <a:p>
            <a:r>
              <a:rPr lang="it-IT" b="1" dirty="0">
                <a:effectLst/>
                <a:latin typeface="Times"/>
                <a:ea typeface="Times New Roman"/>
                <a:cs typeface="Times New Roman"/>
              </a:rPr>
              <a:t> </a:t>
            </a:r>
            <a:endParaRPr lang="it-IT" dirty="0">
              <a:effectLst/>
              <a:latin typeface="Times"/>
              <a:ea typeface="Times New Roman"/>
              <a:cs typeface="Times New Roman"/>
            </a:endParaRPr>
          </a:p>
          <a:p>
            <a:r>
              <a:rPr lang="it-IT" dirty="0">
                <a:effectLst/>
                <a:latin typeface="Times"/>
                <a:ea typeface="Times New Roman"/>
                <a:cs typeface="Times New Roman"/>
              </a:rPr>
              <a:t>Qualcosa che finisce male.</a:t>
            </a:r>
          </a:p>
          <a:p>
            <a:r>
              <a:rPr lang="it-IT" dirty="0">
                <a:effectLst/>
                <a:latin typeface="Times"/>
                <a:ea typeface="Times New Roman"/>
                <a:cs typeface="Times New Roman"/>
              </a:rPr>
              <a:t>Ottenere ciò che non si voleva.</a:t>
            </a:r>
          </a:p>
          <a:p>
            <a:pPr marL="180340" indent="-180340"/>
            <a:r>
              <a:rPr lang="it-IT" dirty="0">
                <a:effectLst/>
                <a:latin typeface="Times"/>
                <a:ea typeface="Times New Roman"/>
                <a:cs typeface="Times New Roman"/>
              </a:rPr>
              <a:t>Non ottenere ciò che si voleva o si pensava di avere bisogno nella vita; pensare a ciò che non si ha</a:t>
            </a:r>
          </a:p>
          <a:p>
            <a:pPr marL="180340" indent="-180340"/>
            <a:r>
              <a:rPr lang="it-IT" dirty="0">
                <a:effectLst/>
                <a:latin typeface="Times"/>
                <a:ea typeface="Times New Roman"/>
                <a:cs typeface="Times New Roman"/>
              </a:rPr>
              <a:t>ottenuto pur desiderandolo o avendone la necessità.</a:t>
            </a:r>
          </a:p>
          <a:p>
            <a:r>
              <a:rPr lang="it-IT" dirty="0">
                <a:effectLst/>
                <a:latin typeface="Times"/>
                <a:ea typeface="Times New Roman"/>
                <a:cs typeface="Times New Roman"/>
              </a:rPr>
              <a:t>Non ottenere ciò per cui si ha lavorato.</a:t>
            </a:r>
          </a:p>
          <a:p>
            <a:r>
              <a:rPr lang="it-IT" dirty="0">
                <a:effectLst/>
                <a:latin typeface="Times"/>
                <a:ea typeface="Times New Roman"/>
                <a:cs typeface="Times New Roman"/>
              </a:rPr>
              <a:t>Le cose si rivelano peggiori di quanto ci si aspettava.</a:t>
            </a:r>
          </a:p>
          <a:p>
            <a:endParaRPr lang="it-IT" dirty="0"/>
          </a:p>
        </p:txBody>
      </p:sp>
    </p:spTree>
    <p:extLst>
      <p:ext uri="{BB962C8B-B14F-4D97-AF65-F5344CB8AC3E}">
        <p14:creationId xmlns:p14="http://schemas.microsoft.com/office/powerpoint/2010/main" val="3913098031"/>
      </p:ext>
    </p:extLst>
  </p:cSld>
  <p:clrMapOvr>
    <a:masterClrMapping/>
  </p:clrMapOvr>
</p:sld>
</file>

<file path=ppt/slides/slide2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70000" lnSpcReduction="20000"/>
          </a:bodyPr>
          <a:lstStyle/>
          <a:p>
            <a:r>
              <a:rPr lang="it-IT" dirty="0">
                <a:latin typeface="Times"/>
                <a:ea typeface="Times New Roman"/>
                <a:cs typeface="Times New Roman"/>
              </a:rPr>
              <a:t>La morte di qualcuno che si ama; pensare alla morte di persone che si amano.</a:t>
            </a:r>
          </a:p>
          <a:p>
            <a:r>
              <a:rPr lang="it-IT" dirty="0">
                <a:latin typeface="Times"/>
                <a:ea typeface="Times New Roman"/>
                <a:cs typeface="Times New Roman"/>
              </a:rPr>
              <a:t>Terminare una relazione; pensare a tutte le persone perse.</a:t>
            </a:r>
          </a:p>
          <a:p>
            <a:pPr marL="180340" indent="-180340"/>
            <a:r>
              <a:rPr lang="it-IT" dirty="0">
                <a:latin typeface="Times"/>
                <a:ea typeface="Times New Roman"/>
                <a:cs typeface="Times New Roman"/>
              </a:rPr>
              <a:t>Essere separati da una persona a cui teniamo o che stimiamo; pensare a quanto ci mancano alcune</a:t>
            </a:r>
          </a:p>
          <a:p>
            <a:pPr marL="180340" indent="-180340"/>
            <a:r>
              <a:rPr lang="it-IT" dirty="0">
                <a:latin typeface="Times"/>
                <a:ea typeface="Times New Roman"/>
                <a:cs typeface="Times New Roman"/>
              </a:rPr>
              <a:t>persone.</a:t>
            </a:r>
          </a:p>
          <a:p>
            <a:pPr marL="180340" indent="-180340"/>
            <a:r>
              <a:rPr lang="it-IT" dirty="0">
                <a:latin typeface="Times"/>
                <a:ea typeface="Times New Roman"/>
                <a:cs typeface="Times New Roman"/>
              </a:rPr>
              <a:t>Essere rifiutati o esclusi.</a:t>
            </a:r>
          </a:p>
          <a:p>
            <a:pPr marL="180340" indent="-180340"/>
            <a:r>
              <a:rPr lang="it-IT" dirty="0">
                <a:latin typeface="Times"/>
                <a:ea typeface="Times New Roman"/>
                <a:cs typeface="Times New Roman"/>
              </a:rPr>
              <a:t>Venire disapprovati o non piacere; non essere apprezzati dalle persone a cui teniamo.</a:t>
            </a:r>
          </a:p>
          <a:p>
            <a:pPr marL="180340" indent="-180340"/>
            <a:r>
              <a:rPr lang="it-IT" dirty="0">
                <a:latin typeface="Times"/>
                <a:ea typeface="Times New Roman"/>
                <a:cs typeface="Times New Roman"/>
              </a:rPr>
              <a:t>Scoprire di essere senza inutili in una certa situazione.</a:t>
            </a:r>
          </a:p>
          <a:p>
            <a:pPr marL="180340" indent="-180340"/>
            <a:r>
              <a:rPr lang="it-IT" dirty="0">
                <a:latin typeface="Times"/>
                <a:ea typeface="Times New Roman"/>
                <a:cs typeface="Times New Roman"/>
              </a:rPr>
              <a:t>Stare con una persona triste, afflitta o sofferente.</a:t>
            </a:r>
          </a:p>
          <a:p>
            <a:pPr marL="180340" indent="-180340"/>
            <a:r>
              <a:rPr lang="it-IT" dirty="0">
                <a:latin typeface="Times"/>
                <a:ea typeface="Times New Roman"/>
                <a:cs typeface="Times New Roman"/>
              </a:rPr>
              <a:t>Leggere notizie riguardanti i problemi di altri o del mondo in generale.</a:t>
            </a:r>
          </a:p>
          <a:p>
            <a:pPr marL="180340" indent="-180340"/>
            <a:r>
              <a:rPr lang="it-IT" dirty="0">
                <a:latin typeface="Times"/>
                <a:ea typeface="Times New Roman"/>
                <a:cs typeface="Times New Roman"/>
              </a:rPr>
              <a:t> </a:t>
            </a:r>
          </a:p>
          <a:p>
            <a:r>
              <a:rPr lang="it-IT" dirty="0">
                <a:latin typeface="Times"/>
                <a:ea typeface="Times New Roman"/>
                <a:cs typeface="Times New Roman"/>
              </a:rPr>
              <a:t>COMPLETARE LA LISTA CON ALTRI SUGGERIMENTI</a:t>
            </a:r>
          </a:p>
          <a:p>
            <a:endParaRPr lang="it-IT" dirty="0"/>
          </a:p>
        </p:txBody>
      </p:sp>
    </p:spTree>
    <p:extLst>
      <p:ext uri="{BB962C8B-B14F-4D97-AF65-F5344CB8AC3E}">
        <p14:creationId xmlns:p14="http://schemas.microsoft.com/office/powerpoint/2010/main" val="1839697991"/>
      </p:ext>
    </p:extLst>
  </p:cSld>
  <p:clrMapOvr>
    <a:masterClrMapping/>
  </p:clrMapOvr>
</p:sld>
</file>

<file path=ppt/slides/slide2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b="1" dirty="0">
                <a:latin typeface="Times"/>
                <a:ea typeface="Times New Roman"/>
                <a:cs typeface="Times New Roman"/>
              </a:rPr>
              <a:t>Interpretazioni che scatenano sentimenti tristi</a:t>
            </a:r>
            <a:br>
              <a:rPr lang="it-IT" dirty="0">
                <a:latin typeface="Times"/>
                <a:ea typeface="Times New Roman"/>
                <a:cs typeface="Times New Roman"/>
              </a:rPr>
            </a:br>
            <a:endParaRPr lang="it-IT" dirty="0"/>
          </a:p>
        </p:txBody>
      </p:sp>
      <p:sp>
        <p:nvSpPr>
          <p:cNvPr id="3" name="Segnaposto contenuto 2"/>
          <p:cNvSpPr>
            <a:spLocks noGrp="1"/>
          </p:cNvSpPr>
          <p:nvPr>
            <p:ph idx="1"/>
          </p:nvPr>
        </p:nvSpPr>
        <p:spPr/>
        <p:txBody>
          <a:bodyPr>
            <a:normAutofit fontScale="92500" lnSpcReduction="20000"/>
          </a:bodyPr>
          <a:lstStyle/>
          <a:p>
            <a:r>
              <a:rPr lang="it-IT" b="1" dirty="0">
                <a:effectLst/>
                <a:latin typeface="Times"/>
                <a:ea typeface="Times New Roman"/>
                <a:cs typeface="Times New Roman"/>
              </a:rPr>
              <a:t> </a:t>
            </a:r>
            <a:endParaRPr lang="it-IT" dirty="0">
              <a:effectLst/>
              <a:latin typeface="Times"/>
              <a:ea typeface="Times New Roman"/>
              <a:cs typeface="Times New Roman"/>
            </a:endParaRPr>
          </a:p>
          <a:p>
            <a:r>
              <a:rPr lang="it-IT" dirty="0">
                <a:effectLst/>
                <a:latin typeface="Times"/>
                <a:ea typeface="Times New Roman"/>
                <a:cs typeface="Times New Roman"/>
              </a:rPr>
              <a:t>Credere che la separazione con qualcuno durerà a lungo o non avrà mai fine.</a:t>
            </a:r>
          </a:p>
          <a:p>
            <a:r>
              <a:rPr lang="it-IT" dirty="0">
                <a:effectLst/>
                <a:latin typeface="Times"/>
                <a:ea typeface="Times New Roman"/>
                <a:cs typeface="Times New Roman"/>
              </a:rPr>
              <a:t>Credere di non valere nulla o di non essere apprezzati.</a:t>
            </a:r>
          </a:p>
          <a:p>
            <a:r>
              <a:rPr lang="it-IT" dirty="0">
                <a:effectLst/>
                <a:latin typeface="Times"/>
                <a:ea typeface="Times New Roman"/>
                <a:cs typeface="Times New Roman"/>
              </a:rPr>
              <a:t>Credere di non poter mai ottenere ciò che si desidera o ciò di cui si ha bisogno nella vita.</a:t>
            </a:r>
          </a:p>
          <a:p>
            <a:r>
              <a:rPr lang="it-IT" dirty="0">
                <a:effectLst/>
                <a:latin typeface="Times"/>
                <a:ea typeface="Times New Roman"/>
                <a:cs typeface="Times New Roman"/>
              </a:rPr>
              <a:t>Convinzioni impossibili.</a:t>
            </a:r>
          </a:p>
          <a:p>
            <a:r>
              <a:rPr lang="it-IT" dirty="0">
                <a:effectLst/>
                <a:latin typeface="Times"/>
                <a:ea typeface="Times New Roman"/>
                <a:cs typeface="Times New Roman"/>
              </a:rPr>
              <a:t> </a:t>
            </a:r>
          </a:p>
          <a:p>
            <a:r>
              <a:rPr lang="it-IT" dirty="0">
                <a:effectLst/>
                <a:latin typeface="Times"/>
                <a:ea typeface="Times New Roman"/>
                <a:cs typeface="Times New Roman"/>
              </a:rPr>
              <a:t>COMPLETARE LA LISTA CON ALTRI SUGGERIMENTI</a:t>
            </a:r>
          </a:p>
          <a:p>
            <a:r>
              <a:rPr lang="it-IT" dirty="0">
                <a:effectLst/>
                <a:latin typeface="Times"/>
                <a:ea typeface="Times New Roman"/>
                <a:cs typeface="Times New Roman"/>
              </a:rPr>
              <a:t> </a:t>
            </a:r>
          </a:p>
          <a:p>
            <a:endParaRPr lang="it-IT" dirty="0"/>
          </a:p>
        </p:txBody>
      </p:sp>
    </p:spTree>
    <p:extLst>
      <p:ext uri="{BB962C8B-B14F-4D97-AF65-F5344CB8AC3E}">
        <p14:creationId xmlns:p14="http://schemas.microsoft.com/office/powerpoint/2010/main" val="2198032702"/>
      </p:ext>
    </p:extLst>
  </p:cSld>
  <p:clrMapOvr>
    <a:masterClrMapping/>
  </p:clrMapOvr>
</p:sld>
</file>

<file path=ppt/slides/slide2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b="1" dirty="0">
                <a:latin typeface="Times"/>
                <a:ea typeface="Times New Roman"/>
                <a:cs typeface="Times New Roman"/>
              </a:rPr>
              <a:t>Sperimentare le sensazioni tristi</a:t>
            </a:r>
            <a:br>
              <a:rPr lang="it-IT" dirty="0">
                <a:latin typeface="Times"/>
                <a:ea typeface="Times New Roman"/>
                <a:cs typeface="Times New Roman"/>
              </a:rPr>
            </a:br>
            <a:endParaRPr lang="it-IT" dirty="0"/>
          </a:p>
        </p:txBody>
      </p:sp>
      <p:sp>
        <p:nvSpPr>
          <p:cNvPr id="3" name="Segnaposto contenuto 2"/>
          <p:cNvSpPr>
            <a:spLocks noGrp="1"/>
          </p:cNvSpPr>
          <p:nvPr>
            <p:ph idx="1"/>
          </p:nvPr>
        </p:nvSpPr>
        <p:spPr/>
        <p:txBody>
          <a:bodyPr>
            <a:normAutofit/>
          </a:bodyPr>
          <a:lstStyle/>
          <a:p>
            <a:r>
              <a:rPr lang="it-IT" b="1" dirty="0">
                <a:effectLst/>
                <a:latin typeface="Times"/>
                <a:ea typeface="Times New Roman"/>
                <a:cs typeface="Times New Roman"/>
              </a:rPr>
              <a:t> </a:t>
            </a:r>
            <a:endParaRPr lang="it-IT" dirty="0">
              <a:effectLst/>
              <a:latin typeface="Times"/>
              <a:ea typeface="Times New Roman"/>
              <a:cs typeface="Times New Roman"/>
            </a:endParaRPr>
          </a:p>
          <a:p>
            <a:r>
              <a:rPr lang="it-IT" dirty="0">
                <a:effectLst/>
                <a:latin typeface="Times"/>
                <a:ea typeface="Times New Roman"/>
                <a:cs typeface="Times New Roman"/>
              </a:rPr>
              <a:t>Sentirsi stanchi, indeboliti o con poca energia.</a:t>
            </a:r>
          </a:p>
          <a:p>
            <a:r>
              <a:rPr lang="it-IT" dirty="0">
                <a:effectLst/>
                <a:latin typeface="Times"/>
                <a:ea typeface="Times New Roman"/>
                <a:cs typeface="Times New Roman"/>
              </a:rPr>
              <a:t>Sentirsi letargici, apatici; volere stare a letto tutto il giorno.</a:t>
            </a:r>
          </a:p>
          <a:p>
            <a:r>
              <a:rPr lang="it-IT" dirty="0">
                <a:effectLst/>
                <a:latin typeface="Times"/>
                <a:ea typeface="Times New Roman"/>
                <a:cs typeface="Times New Roman"/>
              </a:rPr>
              <a:t>Avere la sensazione che non c’è più nulla di piacevole.</a:t>
            </a:r>
          </a:p>
          <a:p>
            <a:r>
              <a:rPr lang="it-IT" dirty="0">
                <a:effectLst/>
                <a:latin typeface="Times"/>
                <a:ea typeface="Times New Roman"/>
                <a:cs typeface="Times New Roman"/>
              </a:rPr>
              <a:t>Sentire un dolore o un vuoto nel petto o nello stomaco.</a:t>
            </a:r>
          </a:p>
          <a:p>
            <a:r>
              <a:rPr lang="it-IT" dirty="0">
                <a:effectLst/>
                <a:latin typeface="Times"/>
                <a:ea typeface="Times New Roman"/>
                <a:cs typeface="Times New Roman"/>
              </a:rPr>
              <a:t>Sentirsi vuoti.</a:t>
            </a:r>
          </a:p>
          <a:p>
            <a:endParaRPr lang="it-IT" dirty="0"/>
          </a:p>
        </p:txBody>
      </p:sp>
    </p:spTree>
    <p:extLst>
      <p:ext uri="{BB962C8B-B14F-4D97-AF65-F5344CB8AC3E}">
        <p14:creationId xmlns:p14="http://schemas.microsoft.com/office/powerpoint/2010/main" val="3866961084"/>
      </p:ext>
    </p:extLst>
  </p:cSld>
  <p:clrMapOvr>
    <a:masterClrMapping/>
  </p:clrMapOvr>
</p:sld>
</file>

<file path=ppt/slides/slide2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20000"/>
          </a:bodyPr>
          <a:lstStyle/>
          <a:p>
            <a:r>
              <a:rPr lang="it-IT" dirty="0">
                <a:latin typeface="Times"/>
                <a:ea typeface="Times New Roman"/>
                <a:cs typeface="Times New Roman"/>
              </a:rPr>
              <a:t>Piangere, straziarsi, piagnucolare.</a:t>
            </a:r>
          </a:p>
          <a:p>
            <a:pPr marL="180340" indent="-180340"/>
            <a:r>
              <a:rPr lang="it-IT" dirty="0">
                <a:latin typeface="Times"/>
                <a:ea typeface="Times New Roman"/>
                <a:cs typeface="Times New Roman"/>
              </a:rPr>
              <a:t>Pensare di non poter smettere di piangere, o credere che se si comincia a piangere non si sarà mai in</a:t>
            </a:r>
          </a:p>
          <a:p>
            <a:pPr marL="180340" indent="-180340"/>
            <a:r>
              <a:rPr lang="it-IT" dirty="0">
                <a:latin typeface="Times"/>
                <a:ea typeface="Times New Roman"/>
                <a:cs typeface="Times New Roman"/>
              </a:rPr>
              <a:t>grado di smettere.</a:t>
            </a:r>
          </a:p>
          <a:p>
            <a:r>
              <a:rPr lang="it-IT" dirty="0">
                <a:latin typeface="Times"/>
                <a:ea typeface="Times New Roman"/>
                <a:cs typeface="Times New Roman"/>
              </a:rPr>
              <a:t>Difficoltà ad inghiottire.</a:t>
            </a:r>
          </a:p>
          <a:p>
            <a:r>
              <a:rPr lang="it-IT" dirty="0">
                <a:latin typeface="Times"/>
                <a:ea typeface="Times New Roman"/>
                <a:cs typeface="Times New Roman"/>
              </a:rPr>
              <a:t>Mancanza di fiato.</a:t>
            </a:r>
          </a:p>
          <a:p>
            <a:r>
              <a:rPr lang="it-IT" dirty="0">
                <a:latin typeface="Times"/>
                <a:ea typeface="Times New Roman"/>
                <a:cs typeface="Times New Roman"/>
              </a:rPr>
              <a:t>Avere il capogiro.</a:t>
            </a:r>
          </a:p>
          <a:p>
            <a:r>
              <a:rPr lang="it-IT" dirty="0">
                <a:latin typeface="Times"/>
                <a:ea typeface="Times New Roman"/>
                <a:cs typeface="Times New Roman"/>
              </a:rPr>
              <a:t> </a:t>
            </a:r>
          </a:p>
          <a:p>
            <a:r>
              <a:rPr lang="it-IT" dirty="0">
                <a:latin typeface="Times"/>
                <a:ea typeface="Times New Roman"/>
                <a:cs typeface="Times New Roman"/>
              </a:rPr>
              <a:t>COMPLETARE LA LISTA CON ALTRI SUGGERIMENTI </a:t>
            </a:r>
          </a:p>
          <a:p>
            <a:r>
              <a:rPr lang="it-IT" dirty="0">
                <a:latin typeface="Times"/>
                <a:ea typeface="Times New Roman"/>
                <a:cs typeface="Times New Roman"/>
              </a:rPr>
              <a:t> </a:t>
            </a:r>
          </a:p>
          <a:p>
            <a:endParaRPr lang="it-IT" dirty="0"/>
          </a:p>
        </p:txBody>
      </p:sp>
    </p:spTree>
    <p:extLst>
      <p:ext uri="{BB962C8B-B14F-4D97-AF65-F5344CB8AC3E}">
        <p14:creationId xmlns:p14="http://schemas.microsoft.com/office/powerpoint/2010/main" val="3637158878"/>
      </p:ext>
    </p:extLst>
  </p:cSld>
  <p:clrMapOvr>
    <a:masterClrMapping/>
  </p:clrMapOvr>
</p:sld>
</file>

<file path=ppt/slides/slide2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b="1" dirty="0">
                <a:latin typeface="Times"/>
                <a:ea typeface="Times New Roman"/>
                <a:cs typeface="Times New Roman"/>
              </a:rPr>
              <a:t>Espressioni e atteggiamenti tristi</a:t>
            </a:r>
            <a:br>
              <a:rPr lang="it-IT" dirty="0">
                <a:latin typeface="Times"/>
                <a:ea typeface="Times New Roman"/>
                <a:cs typeface="Times New Roman"/>
              </a:rPr>
            </a:br>
            <a:endParaRPr lang="it-IT" dirty="0"/>
          </a:p>
        </p:txBody>
      </p:sp>
      <p:sp>
        <p:nvSpPr>
          <p:cNvPr id="3" name="Segnaposto contenuto 2"/>
          <p:cNvSpPr>
            <a:spLocks noGrp="1"/>
          </p:cNvSpPr>
          <p:nvPr>
            <p:ph idx="1"/>
          </p:nvPr>
        </p:nvSpPr>
        <p:spPr/>
        <p:txBody>
          <a:bodyPr>
            <a:normAutofit/>
          </a:bodyPr>
          <a:lstStyle/>
          <a:p>
            <a:r>
              <a:rPr lang="it-IT" dirty="0">
                <a:effectLst/>
                <a:latin typeface="Times"/>
                <a:ea typeface="Times New Roman"/>
                <a:cs typeface="Times New Roman"/>
              </a:rPr>
              <a:t> </a:t>
            </a:r>
          </a:p>
          <a:p>
            <a:r>
              <a:rPr lang="it-IT" dirty="0">
                <a:effectLst/>
                <a:latin typeface="Times"/>
                <a:ea typeface="Times New Roman"/>
                <a:cs typeface="Times New Roman"/>
              </a:rPr>
              <a:t>Essere accigliati, non sorridere.</a:t>
            </a:r>
          </a:p>
          <a:p>
            <a:r>
              <a:rPr lang="it-IT" dirty="0">
                <a:effectLst/>
                <a:latin typeface="Times"/>
                <a:ea typeface="Times New Roman"/>
                <a:cs typeface="Times New Roman"/>
              </a:rPr>
              <a:t>Occhi bassi.</a:t>
            </a:r>
          </a:p>
          <a:p>
            <a:r>
              <a:rPr lang="it-IT" dirty="0">
                <a:effectLst/>
                <a:latin typeface="Times"/>
                <a:ea typeface="Times New Roman"/>
                <a:cs typeface="Times New Roman"/>
              </a:rPr>
              <a:t>Stare seduti o sdraiati in giro; essere inattivi.</a:t>
            </a:r>
          </a:p>
          <a:p>
            <a:r>
              <a:rPr lang="it-IT" dirty="0">
                <a:effectLst/>
                <a:latin typeface="Times"/>
                <a:ea typeface="Times New Roman"/>
                <a:cs typeface="Times New Roman"/>
              </a:rPr>
              <a:t>Fare dei movimenti lenti, strascicati.</a:t>
            </a:r>
          </a:p>
          <a:p>
            <a:r>
              <a:rPr lang="it-IT" dirty="0">
                <a:effectLst/>
                <a:latin typeface="Times"/>
                <a:ea typeface="Times New Roman"/>
                <a:cs typeface="Times New Roman"/>
              </a:rPr>
              <a:t>Postura ricurva, accasciata.</a:t>
            </a:r>
          </a:p>
          <a:p>
            <a:r>
              <a:rPr lang="it-IT" dirty="0">
                <a:effectLst/>
                <a:latin typeface="Times"/>
                <a:ea typeface="Times New Roman"/>
                <a:cs typeface="Times New Roman"/>
              </a:rPr>
              <a:t>Ritiro dai contatti sociali.</a:t>
            </a:r>
          </a:p>
        </p:txBody>
      </p:sp>
    </p:spTree>
    <p:extLst>
      <p:ext uri="{BB962C8B-B14F-4D97-AF65-F5344CB8AC3E}">
        <p14:creationId xmlns:p14="http://schemas.microsoft.com/office/powerpoint/2010/main" val="2649441466"/>
      </p:ext>
    </p:extLst>
  </p:cSld>
  <p:clrMapOvr>
    <a:masterClrMapping/>
  </p:clrMapOvr>
</p:sld>
</file>

<file path=ppt/slides/slide2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lnSpcReduction="10000"/>
          </a:bodyPr>
          <a:lstStyle/>
          <a:p>
            <a:r>
              <a:rPr lang="it-IT" dirty="0">
                <a:latin typeface="Times"/>
                <a:ea typeface="Times New Roman"/>
                <a:cs typeface="Times New Roman"/>
              </a:rPr>
              <a:t>Parlare poco o per nulla.</a:t>
            </a:r>
          </a:p>
          <a:p>
            <a:r>
              <a:rPr lang="it-IT" dirty="0">
                <a:latin typeface="Times"/>
                <a:ea typeface="Times New Roman"/>
                <a:cs typeface="Times New Roman"/>
              </a:rPr>
              <a:t>Usare una voce bassa, quieta, lenta o monotona.</a:t>
            </a:r>
          </a:p>
          <a:p>
            <a:r>
              <a:rPr lang="it-IT" dirty="0">
                <a:latin typeface="Times"/>
                <a:ea typeface="Times New Roman"/>
                <a:cs typeface="Times New Roman"/>
              </a:rPr>
              <a:t>Dire cose tristi.</a:t>
            </a:r>
          </a:p>
          <a:p>
            <a:r>
              <a:rPr lang="it-IT" dirty="0">
                <a:latin typeface="Times"/>
                <a:ea typeface="Times New Roman"/>
                <a:cs typeface="Times New Roman"/>
              </a:rPr>
              <a:t>Rinunciare o non fare dei tentativi per migliorare.</a:t>
            </a:r>
          </a:p>
          <a:p>
            <a:r>
              <a:rPr lang="it-IT" dirty="0">
                <a:latin typeface="Times"/>
                <a:ea typeface="Times New Roman"/>
                <a:cs typeface="Times New Roman"/>
              </a:rPr>
              <a:t>Deprimersi, rimuginare o essere di malumore.</a:t>
            </a:r>
          </a:p>
          <a:p>
            <a:r>
              <a:rPr lang="it-IT" dirty="0">
                <a:latin typeface="Times"/>
                <a:ea typeface="Times New Roman"/>
                <a:cs typeface="Times New Roman"/>
              </a:rPr>
              <a:t>Parlare con qualcuno di cose tristi.</a:t>
            </a:r>
          </a:p>
          <a:p>
            <a:r>
              <a:rPr lang="it-IT" dirty="0">
                <a:latin typeface="Times"/>
                <a:ea typeface="Times New Roman"/>
                <a:cs typeface="Times New Roman"/>
              </a:rPr>
              <a:t> </a:t>
            </a:r>
          </a:p>
          <a:p>
            <a:r>
              <a:rPr lang="it-IT" dirty="0">
                <a:latin typeface="Times"/>
                <a:ea typeface="Times New Roman"/>
                <a:cs typeface="Times New Roman"/>
              </a:rPr>
              <a:t>COMPLETARE LA LISTA CON ALTRI SUGGERIMENTI </a:t>
            </a:r>
          </a:p>
          <a:p>
            <a:endParaRPr lang="it-IT" dirty="0"/>
          </a:p>
          <a:p>
            <a:endParaRPr lang="it-IT" dirty="0"/>
          </a:p>
        </p:txBody>
      </p:sp>
    </p:spTree>
    <p:extLst>
      <p:ext uri="{BB962C8B-B14F-4D97-AF65-F5344CB8AC3E}">
        <p14:creationId xmlns:p14="http://schemas.microsoft.com/office/powerpoint/2010/main" val="2263304109"/>
      </p:ext>
    </p:extLst>
  </p:cSld>
  <p:clrMapOvr>
    <a:masterClrMapping/>
  </p:clrMapOvr>
</p:sld>
</file>

<file path=ppt/slides/slide2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b="1" dirty="0">
                <a:latin typeface="Times New Roman"/>
                <a:ea typeface="Times New Roman"/>
                <a:cs typeface="Times New Roman"/>
              </a:rPr>
              <a:t>Come ci si sente dopo aver provato sentimenti di tristezza</a:t>
            </a:r>
            <a:br>
              <a:rPr lang="it-IT" dirty="0">
                <a:latin typeface="Times"/>
                <a:ea typeface="Times New Roman"/>
                <a:cs typeface="Times New Roman"/>
              </a:rPr>
            </a:br>
            <a:endParaRPr lang="it-IT" dirty="0"/>
          </a:p>
        </p:txBody>
      </p:sp>
      <p:sp>
        <p:nvSpPr>
          <p:cNvPr id="3" name="Segnaposto contenuto 2"/>
          <p:cNvSpPr>
            <a:spLocks noGrp="1"/>
          </p:cNvSpPr>
          <p:nvPr>
            <p:ph idx="1"/>
          </p:nvPr>
        </p:nvSpPr>
        <p:spPr/>
        <p:txBody>
          <a:bodyPr>
            <a:normAutofit fontScale="92500" lnSpcReduction="20000"/>
          </a:bodyPr>
          <a:lstStyle/>
          <a:p>
            <a:pPr>
              <a:buNone/>
            </a:pPr>
            <a:endParaRPr lang="it-IT" dirty="0">
              <a:effectLst/>
              <a:latin typeface="Times"/>
              <a:ea typeface="Times New Roman"/>
              <a:cs typeface="Times New Roman"/>
            </a:endParaRPr>
          </a:p>
          <a:p>
            <a:r>
              <a:rPr lang="it-IT" dirty="0">
                <a:effectLst/>
                <a:latin typeface="Times"/>
                <a:ea typeface="Times New Roman"/>
                <a:cs typeface="Times New Roman"/>
              </a:rPr>
              <a:t>Sentirsi irritati, suscettibili o di malumore.</a:t>
            </a:r>
          </a:p>
          <a:p>
            <a:r>
              <a:rPr lang="it-IT" dirty="0">
                <a:effectLst/>
                <a:latin typeface="Times"/>
                <a:ea typeface="Times New Roman"/>
                <a:cs typeface="Times New Roman"/>
              </a:rPr>
              <a:t>Avere delle prospettive negative; pensare solo al lato negativo delle cose.</a:t>
            </a:r>
          </a:p>
          <a:p>
            <a:r>
              <a:rPr lang="it-IT" dirty="0">
                <a:effectLst/>
                <a:latin typeface="Times"/>
                <a:ea typeface="Times New Roman"/>
                <a:cs typeface="Times New Roman"/>
              </a:rPr>
              <a:t>Colpevolizzarsi o criticare sé stessi.</a:t>
            </a:r>
          </a:p>
          <a:p>
            <a:r>
              <a:rPr lang="it-IT" dirty="0">
                <a:effectLst/>
                <a:latin typeface="Times"/>
                <a:ea typeface="Times New Roman"/>
                <a:cs typeface="Times New Roman"/>
              </a:rPr>
              <a:t>Ricordare o immaginare altre volte in cui si è stati tristi o altre perdite.</a:t>
            </a:r>
          </a:p>
          <a:p>
            <a:r>
              <a:rPr lang="it-IT" dirty="0">
                <a:effectLst/>
                <a:latin typeface="Times"/>
                <a:ea typeface="Times New Roman"/>
                <a:cs typeface="Times New Roman"/>
              </a:rPr>
              <a:t>Atteggiamenti di disperazione.</a:t>
            </a:r>
          </a:p>
          <a:p>
            <a:r>
              <a:rPr lang="it-IT" dirty="0">
                <a:effectLst/>
                <a:latin typeface="Times"/>
                <a:ea typeface="Times New Roman"/>
                <a:cs typeface="Times New Roman"/>
              </a:rPr>
              <a:t>Non essere in grado di ricordare cose felici.</a:t>
            </a:r>
          </a:p>
          <a:p>
            <a:r>
              <a:rPr lang="it-IT" dirty="0">
                <a:effectLst/>
                <a:latin typeface="Times"/>
                <a:ea typeface="Times New Roman"/>
                <a:cs typeface="Times New Roman"/>
              </a:rPr>
              <a:t>Piccoli svenimenti.</a:t>
            </a:r>
          </a:p>
          <a:p>
            <a:endParaRPr lang="it-IT" dirty="0"/>
          </a:p>
        </p:txBody>
      </p:sp>
    </p:spTree>
    <p:extLst>
      <p:ext uri="{BB962C8B-B14F-4D97-AF65-F5344CB8AC3E}">
        <p14:creationId xmlns:p14="http://schemas.microsoft.com/office/powerpoint/2010/main" val="3757107318"/>
      </p:ext>
    </p:extLst>
  </p:cSld>
  <p:clrMapOvr>
    <a:masterClrMapping/>
  </p:clrMapOvr>
</p:sld>
</file>

<file path=ppt/slides/slide2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20000"/>
          </a:bodyPr>
          <a:lstStyle/>
          <a:p>
            <a:r>
              <a:rPr lang="it-IT" dirty="0">
                <a:effectLst/>
                <a:latin typeface="Times"/>
                <a:ea typeface="Times New Roman"/>
                <a:cs typeface="Times New Roman"/>
              </a:rPr>
              <a:t> </a:t>
            </a:r>
          </a:p>
          <a:p>
            <a:r>
              <a:rPr lang="it-IT" dirty="0">
                <a:effectLst/>
                <a:latin typeface="Times"/>
                <a:ea typeface="Times New Roman"/>
                <a:cs typeface="Times New Roman"/>
              </a:rPr>
              <a:t>Incubi.</a:t>
            </a:r>
          </a:p>
          <a:p>
            <a:r>
              <a:rPr lang="it-IT" dirty="0">
                <a:effectLst/>
                <a:latin typeface="Times"/>
                <a:ea typeface="Times New Roman"/>
                <a:cs typeface="Times New Roman"/>
              </a:rPr>
              <a:t>Insonnia.</a:t>
            </a:r>
          </a:p>
          <a:p>
            <a:r>
              <a:rPr lang="it-IT" dirty="0">
                <a:effectLst/>
                <a:latin typeface="Times"/>
                <a:ea typeface="Times New Roman"/>
                <a:cs typeface="Times New Roman"/>
              </a:rPr>
              <a:t>Disturbi dell’appetito, indigestioni.</a:t>
            </a:r>
          </a:p>
          <a:p>
            <a:r>
              <a:rPr lang="it-IT" dirty="0">
                <a:effectLst/>
                <a:latin typeface="Times"/>
                <a:ea typeface="Times New Roman"/>
                <a:cs typeface="Times New Roman"/>
              </a:rPr>
              <a:t>Desiderare e ricercare le cose perdute.</a:t>
            </a:r>
          </a:p>
          <a:p>
            <a:r>
              <a:rPr lang="it-IT" dirty="0">
                <a:effectLst/>
                <a:latin typeface="Times"/>
                <a:ea typeface="Times New Roman"/>
                <a:cs typeface="Times New Roman"/>
              </a:rPr>
              <a:t>Sentirsi fuori dal proprio corpo, amnesia, intorpidimento o shock.</a:t>
            </a:r>
          </a:p>
          <a:p>
            <a:r>
              <a:rPr lang="it-IT" dirty="0">
                <a:effectLst/>
                <a:latin typeface="Times"/>
                <a:ea typeface="Times New Roman"/>
                <a:cs typeface="Times New Roman"/>
              </a:rPr>
              <a:t>Rabbia, vergogna, paura o altre emozioni negative.</a:t>
            </a:r>
          </a:p>
          <a:p>
            <a:r>
              <a:rPr lang="it-IT" dirty="0">
                <a:effectLst/>
                <a:latin typeface="Times"/>
                <a:ea typeface="Times New Roman"/>
                <a:cs typeface="Times New Roman"/>
              </a:rPr>
              <a:t> </a:t>
            </a:r>
          </a:p>
          <a:p>
            <a:r>
              <a:rPr lang="it-IT" dirty="0">
                <a:effectLst/>
                <a:latin typeface="Times"/>
                <a:ea typeface="Times New Roman"/>
                <a:cs typeface="Times New Roman"/>
              </a:rPr>
              <a:t>COMPLETARE LA LISTA CON ALTRI SUGGERIMENTI </a:t>
            </a:r>
          </a:p>
          <a:p>
            <a:endParaRPr lang="it-IT" dirty="0"/>
          </a:p>
        </p:txBody>
      </p:sp>
    </p:spTree>
    <p:extLst>
      <p:ext uri="{BB962C8B-B14F-4D97-AF65-F5344CB8AC3E}">
        <p14:creationId xmlns:p14="http://schemas.microsoft.com/office/powerpoint/2010/main" val="335430740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pPr hangingPunct="0"/>
            <a:r>
              <a:rPr lang="it-IT" dirty="0"/>
              <a:t> Uno studio meta-analitico (</a:t>
            </a:r>
            <a:r>
              <a:rPr lang="it-IT" dirty="0" err="1"/>
              <a:t>Fossatti</a:t>
            </a:r>
            <a:r>
              <a:rPr lang="it-IT" dirty="0"/>
              <a:t>, </a:t>
            </a:r>
            <a:r>
              <a:rPr lang="it-IT" dirty="0" err="1"/>
              <a:t>Madeddu</a:t>
            </a:r>
            <a:r>
              <a:rPr lang="it-IT" dirty="0"/>
              <a:t>, e Maffei, 1999) indica una prevalenza di abusi tra questi pazienti compresa tra il 60 e l’80%; questo significa che esiste una percentuale di soggetti borderline compresa tra il 20 e il 40% che non presentano storie di abusi</a:t>
            </a:r>
          </a:p>
          <a:p>
            <a:endParaRPr lang="it-IT" dirty="0"/>
          </a:p>
        </p:txBody>
      </p:sp>
    </p:spTree>
    <p:extLst>
      <p:ext uri="{BB962C8B-B14F-4D97-AF65-F5344CB8AC3E}">
        <p14:creationId xmlns:p14="http://schemas.microsoft.com/office/powerpoint/2010/main" val="3417096992"/>
      </p:ext>
    </p:extLst>
  </p:cSld>
  <p:clrMapOvr>
    <a:masterClrMapping/>
  </p:clrMapOvr>
</p:sld>
</file>

<file path=ppt/slides/slide2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b="1" dirty="0">
                <a:effectLst/>
                <a:latin typeface="Times"/>
                <a:ea typeface="Times New Roman"/>
                <a:cs typeface="Times New Roman"/>
              </a:rPr>
              <a:t>PAROLE di PAURA</a:t>
            </a:r>
            <a:endParaRPr lang="it-IT" dirty="0"/>
          </a:p>
        </p:txBody>
      </p:sp>
      <p:graphicFrame>
        <p:nvGraphicFramePr>
          <p:cNvPr id="4" name="Segnaposto contenuto 3"/>
          <p:cNvGraphicFramePr>
            <a:graphicFrameLocks noGrp="1"/>
          </p:cNvGraphicFramePr>
          <p:nvPr>
            <p:ph idx="1"/>
          </p:nvPr>
        </p:nvGraphicFramePr>
        <p:xfrm>
          <a:off x="3936683" y="3314541"/>
          <a:ext cx="4318635" cy="1097280"/>
        </p:xfrm>
        <a:graphic>
          <a:graphicData uri="http://schemas.openxmlformats.org/drawingml/2006/table">
            <a:tbl>
              <a:tblPr/>
              <a:tblGrid>
                <a:gridCol w="1438275">
                  <a:extLst>
                    <a:ext uri="{9D8B030D-6E8A-4147-A177-3AD203B41FA5}">
                      <a16:colId xmlns:a16="http://schemas.microsoft.com/office/drawing/2014/main" val="20000"/>
                    </a:ext>
                  </a:extLst>
                </a:gridCol>
                <a:gridCol w="1530350">
                  <a:extLst>
                    <a:ext uri="{9D8B030D-6E8A-4147-A177-3AD203B41FA5}">
                      <a16:colId xmlns:a16="http://schemas.microsoft.com/office/drawing/2014/main" val="20001"/>
                    </a:ext>
                  </a:extLst>
                </a:gridCol>
                <a:gridCol w="1350010">
                  <a:extLst>
                    <a:ext uri="{9D8B030D-6E8A-4147-A177-3AD203B41FA5}">
                      <a16:colId xmlns:a16="http://schemas.microsoft.com/office/drawing/2014/main" val="20002"/>
                    </a:ext>
                  </a:extLst>
                </a:gridCol>
              </a:tblGrid>
              <a:tr h="0">
                <a:tc>
                  <a:txBody>
                    <a:bodyPr/>
                    <a:lstStyle/>
                    <a:p>
                      <a:pPr>
                        <a:spcAft>
                          <a:spcPts val="0"/>
                        </a:spcAft>
                      </a:pPr>
                      <a:r>
                        <a:rPr lang="it-IT" sz="1200">
                          <a:effectLst/>
                          <a:latin typeface="Times"/>
                          <a:ea typeface="Times New Roman"/>
                          <a:cs typeface="Times New Roman"/>
                        </a:rPr>
                        <a:t>paura</a:t>
                      </a:r>
                    </a:p>
                    <a:p>
                      <a:pPr>
                        <a:spcAft>
                          <a:spcPts val="0"/>
                        </a:spcAft>
                      </a:pPr>
                      <a:r>
                        <a:rPr lang="it-IT" sz="1200">
                          <a:effectLst/>
                          <a:latin typeface="Times"/>
                          <a:ea typeface="Times New Roman"/>
                          <a:cs typeface="Times New Roman"/>
                        </a:rPr>
                        <a:t>apprensione</a:t>
                      </a:r>
                    </a:p>
                    <a:p>
                      <a:pPr>
                        <a:spcAft>
                          <a:spcPts val="0"/>
                        </a:spcAft>
                      </a:pPr>
                      <a:r>
                        <a:rPr lang="it-IT" sz="1200">
                          <a:effectLst/>
                          <a:latin typeface="Times"/>
                          <a:ea typeface="Times New Roman"/>
                          <a:cs typeface="Times New Roman"/>
                        </a:rPr>
                        <a:t>ansia</a:t>
                      </a:r>
                    </a:p>
                    <a:p>
                      <a:pPr>
                        <a:spcAft>
                          <a:spcPts val="0"/>
                        </a:spcAft>
                      </a:pPr>
                      <a:r>
                        <a:rPr lang="it-IT" sz="1200">
                          <a:effectLst/>
                          <a:latin typeface="Times"/>
                          <a:ea typeface="Times New Roman"/>
                          <a:cs typeface="Times New Roman"/>
                        </a:rPr>
                        <a:t>angoscia</a:t>
                      </a:r>
                    </a:p>
                    <a:p>
                      <a:pPr>
                        <a:spcAft>
                          <a:spcPts val="0"/>
                        </a:spcAft>
                      </a:pPr>
                      <a:r>
                        <a:rPr lang="it-IT" sz="1200">
                          <a:effectLst/>
                          <a:latin typeface="Times"/>
                          <a:ea typeface="Times New Roman"/>
                          <a:cs typeface="Times New Roman"/>
                        </a:rPr>
                        <a:t>timore</a:t>
                      </a:r>
                    </a:p>
                    <a:p>
                      <a:pPr>
                        <a:spcAft>
                          <a:spcPts val="0"/>
                        </a:spcAft>
                      </a:pPr>
                      <a:r>
                        <a:rPr lang="it-IT" sz="1200">
                          <a:effectLst/>
                          <a:latin typeface="Times"/>
                          <a:ea typeface="Times New Roman"/>
                          <a:cs typeface="Times New Roman"/>
                        </a:rPr>
                        <a:t>nervosismo</a:t>
                      </a:r>
                    </a:p>
                  </a:txBody>
                  <a:tcPr marL="44450" marR="44450" marT="0" marB="0">
                    <a:lnL>
                      <a:noFill/>
                    </a:lnL>
                    <a:lnR>
                      <a:noFill/>
                    </a:lnR>
                    <a:lnT>
                      <a:noFill/>
                    </a:lnT>
                    <a:lnB>
                      <a:noFill/>
                    </a:lnB>
                  </a:tcPr>
                </a:tc>
                <a:tc>
                  <a:txBody>
                    <a:bodyPr/>
                    <a:lstStyle/>
                    <a:p>
                      <a:pPr>
                        <a:spcAft>
                          <a:spcPts val="0"/>
                        </a:spcAft>
                      </a:pPr>
                      <a:r>
                        <a:rPr lang="it-IT" sz="1200">
                          <a:effectLst/>
                          <a:latin typeface="Times"/>
                          <a:ea typeface="Times New Roman"/>
                          <a:cs typeface="Times New Roman"/>
                        </a:rPr>
                        <a:t>spavento</a:t>
                      </a:r>
                    </a:p>
                    <a:p>
                      <a:pPr>
                        <a:spcAft>
                          <a:spcPts val="0"/>
                        </a:spcAft>
                      </a:pPr>
                      <a:r>
                        <a:rPr lang="it-IT" sz="1200">
                          <a:effectLst/>
                          <a:latin typeface="Times"/>
                          <a:ea typeface="Times New Roman"/>
                          <a:cs typeface="Times New Roman"/>
                        </a:rPr>
                        <a:t>orrore</a:t>
                      </a:r>
                    </a:p>
                    <a:p>
                      <a:pPr>
                        <a:spcAft>
                          <a:spcPts val="0"/>
                        </a:spcAft>
                      </a:pPr>
                      <a:r>
                        <a:rPr lang="it-IT" sz="1200">
                          <a:effectLst/>
                          <a:latin typeface="Times"/>
                          <a:ea typeface="Times New Roman"/>
                          <a:cs typeface="Times New Roman"/>
                        </a:rPr>
                        <a:t>isteria</a:t>
                      </a:r>
                    </a:p>
                    <a:p>
                      <a:pPr>
                        <a:spcAft>
                          <a:spcPts val="0"/>
                        </a:spcAft>
                      </a:pPr>
                      <a:r>
                        <a:rPr lang="it-IT" sz="1200">
                          <a:effectLst/>
                          <a:latin typeface="Times"/>
                          <a:ea typeface="Times New Roman"/>
                          <a:cs typeface="Times New Roman"/>
                        </a:rPr>
                        <a:t>agitazione</a:t>
                      </a:r>
                    </a:p>
                    <a:p>
                      <a:pPr>
                        <a:spcAft>
                          <a:spcPts val="0"/>
                        </a:spcAft>
                      </a:pPr>
                      <a:r>
                        <a:rPr lang="it-IT" sz="1200">
                          <a:effectLst/>
                          <a:latin typeface="Times"/>
                          <a:ea typeface="Times New Roman"/>
                          <a:cs typeface="Times New Roman"/>
                        </a:rPr>
                        <a:t>irrequietezza</a:t>
                      </a:r>
                    </a:p>
                    <a:p>
                      <a:pPr>
                        <a:spcAft>
                          <a:spcPts val="0"/>
                        </a:spcAft>
                      </a:pPr>
                      <a:r>
                        <a:rPr lang="it-IT" sz="1200">
                          <a:effectLst/>
                          <a:latin typeface="Times"/>
                          <a:ea typeface="Times New Roman"/>
                          <a:cs typeface="Times New Roman"/>
                        </a:rPr>
                        <a:t>oppressione</a:t>
                      </a:r>
                    </a:p>
                  </a:txBody>
                  <a:tcPr marL="44450" marR="44450" marT="0" marB="0">
                    <a:lnL>
                      <a:noFill/>
                    </a:lnL>
                    <a:lnR>
                      <a:noFill/>
                    </a:lnR>
                    <a:lnT>
                      <a:noFill/>
                    </a:lnT>
                    <a:lnB>
                      <a:noFill/>
                    </a:lnB>
                  </a:tcPr>
                </a:tc>
                <a:tc>
                  <a:txBody>
                    <a:bodyPr/>
                    <a:lstStyle/>
                    <a:p>
                      <a:pPr>
                        <a:spcAft>
                          <a:spcPts val="0"/>
                        </a:spcAft>
                      </a:pPr>
                      <a:r>
                        <a:rPr lang="it-IT" sz="1200" dirty="0">
                          <a:effectLst/>
                          <a:latin typeface="Times"/>
                          <a:ea typeface="Times New Roman"/>
                          <a:cs typeface="Times New Roman"/>
                        </a:rPr>
                        <a:t>panico</a:t>
                      </a:r>
                    </a:p>
                    <a:p>
                      <a:pPr>
                        <a:spcAft>
                          <a:spcPts val="0"/>
                        </a:spcAft>
                      </a:pPr>
                      <a:r>
                        <a:rPr lang="it-IT" sz="1200" dirty="0">
                          <a:effectLst/>
                          <a:latin typeface="Times"/>
                          <a:ea typeface="Times New Roman"/>
                          <a:cs typeface="Times New Roman"/>
                        </a:rPr>
                        <a:t>shock</a:t>
                      </a:r>
                    </a:p>
                    <a:p>
                      <a:pPr>
                        <a:spcAft>
                          <a:spcPts val="0"/>
                        </a:spcAft>
                      </a:pPr>
                      <a:r>
                        <a:rPr lang="it-IT" sz="1200" dirty="0">
                          <a:effectLst/>
                          <a:latin typeface="Times"/>
                          <a:ea typeface="Times New Roman"/>
                          <a:cs typeface="Times New Roman"/>
                        </a:rPr>
                        <a:t>tensione</a:t>
                      </a:r>
                    </a:p>
                    <a:p>
                      <a:pPr>
                        <a:spcAft>
                          <a:spcPts val="0"/>
                        </a:spcAft>
                      </a:pPr>
                      <a:r>
                        <a:rPr lang="it-IT" sz="1200" dirty="0">
                          <a:effectLst/>
                          <a:latin typeface="Times"/>
                          <a:ea typeface="Times New Roman"/>
                          <a:cs typeface="Times New Roman"/>
                        </a:rPr>
                        <a:t>terrore</a:t>
                      </a:r>
                    </a:p>
                    <a:p>
                      <a:pPr>
                        <a:spcAft>
                          <a:spcPts val="0"/>
                        </a:spcAft>
                      </a:pPr>
                      <a:r>
                        <a:rPr lang="it-IT" sz="1200" dirty="0">
                          <a:effectLst/>
                          <a:latin typeface="Times"/>
                          <a:ea typeface="Times New Roman"/>
                          <a:cs typeface="Times New Roman"/>
                        </a:rPr>
                        <a:t>inquietudine</a:t>
                      </a:r>
                    </a:p>
                    <a:p>
                      <a:pPr>
                        <a:spcAft>
                          <a:spcPts val="0"/>
                        </a:spcAft>
                      </a:pPr>
                      <a:r>
                        <a:rPr lang="it-IT" sz="1200" dirty="0">
                          <a:effectLst/>
                          <a:latin typeface="Times"/>
                          <a:ea typeface="Times New Roman"/>
                          <a:cs typeface="Times New Roman"/>
                        </a:rPr>
                        <a:t>preoccupazione</a:t>
                      </a:r>
                    </a:p>
                  </a:txBody>
                  <a:tcPr marL="44450" marR="44450" marT="0" marB="0">
                    <a:lnL>
                      <a:noFill/>
                    </a:lnL>
                    <a:lnR>
                      <a:noFill/>
                    </a:lnR>
                    <a:lnT>
                      <a:noFill/>
                    </a:lnT>
                    <a:lnB>
                      <a:noFill/>
                    </a:lnB>
                  </a:tcPr>
                </a:tc>
                <a:extLst>
                  <a:ext uri="{0D108BD9-81ED-4DB2-BD59-A6C34878D82A}">
                    <a16:rowId xmlns:a16="http://schemas.microsoft.com/office/drawing/2014/main" val="10000"/>
                  </a:ext>
                </a:extLst>
              </a:tr>
            </a:tbl>
          </a:graphicData>
        </a:graphic>
      </p:graphicFrame>
      <p:sp>
        <p:nvSpPr>
          <p:cNvPr id="5" name="Rectangle 1"/>
          <p:cNvSpPr>
            <a:spLocks noChangeArrowheads="1"/>
          </p:cNvSpPr>
          <p:nvPr/>
        </p:nvSpPr>
        <p:spPr bwMode="auto">
          <a:xfrm>
            <a:off x="2207568" y="4360458"/>
            <a:ext cx="914400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fontAlgn="base">
              <a:spcBef>
                <a:spcPct val="0"/>
              </a:spcBef>
              <a:spcAft>
                <a:spcPct val="0"/>
              </a:spcAft>
            </a:pPr>
            <a:endParaRPr lang="it-IT">
              <a:solidFill>
                <a:prstClr val="white"/>
              </a:solidFill>
              <a:latin typeface="Arial" pitchFamily="34" charset="0"/>
              <a:cs typeface="Arial" pitchFamily="34" charset="0"/>
            </a:endParaRPr>
          </a:p>
        </p:txBody>
      </p:sp>
    </p:spTree>
    <p:extLst>
      <p:ext uri="{BB962C8B-B14F-4D97-AF65-F5344CB8AC3E}">
        <p14:creationId xmlns:p14="http://schemas.microsoft.com/office/powerpoint/2010/main" val="227968486"/>
      </p:ext>
    </p:extLst>
  </p:cSld>
  <p:clrMapOvr>
    <a:masterClrMapping/>
  </p:clrMapOvr>
</p:sld>
</file>

<file path=ppt/slides/slide2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b="1" dirty="0">
                <a:latin typeface="Times"/>
                <a:ea typeface="Times New Roman"/>
                <a:cs typeface="Times New Roman"/>
              </a:rPr>
              <a:t>Eventi scatenanti sensazioni di paura</a:t>
            </a:r>
            <a:br>
              <a:rPr lang="it-IT" dirty="0">
                <a:latin typeface="Times"/>
                <a:ea typeface="Times New Roman"/>
                <a:cs typeface="Times New Roman"/>
              </a:rPr>
            </a:br>
            <a:endParaRPr lang="it-IT" dirty="0"/>
          </a:p>
        </p:txBody>
      </p:sp>
      <p:sp>
        <p:nvSpPr>
          <p:cNvPr id="3" name="Segnaposto contenuto 2"/>
          <p:cNvSpPr>
            <a:spLocks noGrp="1"/>
          </p:cNvSpPr>
          <p:nvPr>
            <p:ph idx="1"/>
          </p:nvPr>
        </p:nvSpPr>
        <p:spPr/>
        <p:txBody>
          <a:bodyPr>
            <a:normAutofit/>
          </a:bodyPr>
          <a:lstStyle/>
          <a:p>
            <a:pPr algn="ctr"/>
            <a:r>
              <a:rPr lang="it-IT" b="1" dirty="0">
                <a:effectLst/>
                <a:latin typeface="Times"/>
                <a:ea typeface="Times New Roman"/>
                <a:cs typeface="Times New Roman"/>
              </a:rPr>
              <a:t> </a:t>
            </a:r>
            <a:endParaRPr lang="it-IT" dirty="0">
              <a:effectLst/>
              <a:latin typeface="Times"/>
              <a:ea typeface="Times New Roman"/>
              <a:cs typeface="Times New Roman"/>
            </a:endParaRPr>
          </a:p>
          <a:p>
            <a:r>
              <a:rPr lang="it-IT" dirty="0">
                <a:effectLst/>
                <a:latin typeface="Times"/>
                <a:ea typeface="Times New Roman"/>
                <a:cs typeface="Times New Roman"/>
              </a:rPr>
              <a:t>Ritrovarsi in una situazione nuova o sconosciuta.</a:t>
            </a:r>
          </a:p>
          <a:p>
            <a:r>
              <a:rPr lang="it-IT" dirty="0">
                <a:effectLst/>
                <a:latin typeface="Times"/>
                <a:ea typeface="Times New Roman"/>
                <a:cs typeface="Times New Roman"/>
              </a:rPr>
              <a:t>Essere soli (es. camminare da soli, essere a casa da soli, abitare da soli).</a:t>
            </a:r>
          </a:p>
          <a:p>
            <a:r>
              <a:rPr lang="it-IT" dirty="0">
                <a:effectLst/>
                <a:latin typeface="Times"/>
                <a:ea typeface="Times New Roman"/>
                <a:cs typeface="Times New Roman"/>
              </a:rPr>
              <a:t>Essere al buio.</a:t>
            </a:r>
          </a:p>
          <a:p>
            <a:pPr marL="180340" indent="-180340"/>
            <a:r>
              <a:rPr lang="it-IT" dirty="0">
                <a:effectLst/>
                <a:latin typeface="Times"/>
                <a:ea typeface="Times New Roman"/>
                <a:cs typeface="Times New Roman"/>
              </a:rPr>
              <a:t>Essere in una situazione in cui si è stati minacciati o ci si è feriti in passato, o dove è successo</a:t>
            </a:r>
          </a:p>
          <a:p>
            <a:pPr marL="180340" indent="-180340"/>
            <a:r>
              <a:rPr lang="it-IT" dirty="0">
                <a:effectLst/>
                <a:latin typeface="Times"/>
                <a:ea typeface="Times New Roman"/>
                <a:cs typeface="Times New Roman"/>
              </a:rPr>
              <a:t>qualcosa di doloroso.</a:t>
            </a:r>
          </a:p>
        </p:txBody>
      </p:sp>
    </p:spTree>
    <p:extLst>
      <p:ext uri="{BB962C8B-B14F-4D97-AF65-F5344CB8AC3E}">
        <p14:creationId xmlns:p14="http://schemas.microsoft.com/office/powerpoint/2010/main" val="2845348634"/>
      </p:ext>
    </p:extLst>
  </p:cSld>
  <p:clrMapOvr>
    <a:masterClrMapping/>
  </p:clrMapOvr>
</p:sld>
</file>

<file path=ppt/slides/slide2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10000"/>
          </a:bodyPr>
          <a:lstStyle/>
          <a:p>
            <a:pPr marL="180340" indent="-180340"/>
            <a:r>
              <a:rPr lang="it-IT" dirty="0">
                <a:latin typeface="Times"/>
                <a:ea typeface="Times New Roman"/>
                <a:cs typeface="Times New Roman"/>
              </a:rPr>
              <a:t>Essere in una situazione che assomiglia in qualche modo ad una in cui si è stati minacciati o ci si è</a:t>
            </a:r>
          </a:p>
          <a:p>
            <a:pPr marL="180340" indent="-180340"/>
            <a:r>
              <a:rPr lang="it-IT" dirty="0">
                <a:latin typeface="Times"/>
                <a:ea typeface="Times New Roman"/>
                <a:cs typeface="Times New Roman"/>
              </a:rPr>
              <a:t>feriti in passato, o dove è successo qualcosa di doloroso.</a:t>
            </a:r>
          </a:p>
          <a:p>
            <a:pPr marL="180340" indent="-180340"/>
            <a:r>
              <a:rPr lang="it-IT" dirty="0">
                <a:latin typeface="Times"/>
                <a:ea typeface="Times New Roman"/>
                <a:cs typeface="Times New Roman"/>
              </a:rPr>
              <a:t>Essere in una situazione in cui si ha visto minacciare o ferire qualcuno, o dove è successo qualcosa</a:t>
            </a:r>
          </a:p>
          <a:p>
            <a:pPr marL="180340" indent="-180340"/>
            <a:r>
              <a:rPr lang="it-IT" dirty="0">
                <a:latin typeface="Times"/>
                <a:ea typeface="Times New Roman"/>
                <a:cs typeface="Times New Roman"/>
              </a:rPr>
              <a:t>di doloroso.</a:t>
            </a:r>
          </a:p>
          <a:p>
            <a:pPr marL="180340" indent="-180340"/>
            <a:r>
              <a:rPr lang="it-IT" dirty="0">
                <a:latin typeface="Times"/>
                <a:ea typeface="Times New Roman"/>
                <a:cs typeface="Times New Roman"/>
              </a:rPr>
              <a:t> </a:t>
            </a:r>
          </a:p>
          <a:p>
            <a:r>
              <a:rPr lang="it-IT" dirty="0">
                <a:latin typeface="Times"/>
                <a:ea typeface="Times New Roman"/>
                <a:cs typeface="Times New Roman"/>
              </a:rPr>
              <a:t>COMPLETARE LA LISTA CON ALTRI SUGGERIMENTI </a:t>
            </a:r>
          </a:p>
          <a:p>
            <a:pPr marL="180340" indent="-180340"/>
            <a:r>
              <a:rPr lang="it-IT" dirty="0">
                <a:latin typeface="Times"/>
                <a:ea typeface="Times New Roman"/>
                <a:cs typeface="Times New Roman"/>
              </a:rPr>
              <a:t> </a:t>
            </a:r>
          </a:p>
          <a:p>
            <a:endParaRPr lang="it-IT" dirty="0"/>
          </a:p>
        </p:txBody>
      </p:sp>
    </p:spTree>
    <p:extLst>
      <p:ext uri="{BB962C8B-B14F-4D97-AF65-F5344CB8AC3E}">
        <p14:creationId xmlns:p14="http://schemas.microsoft.com/office/powerpoint/2010/main" val="1193538607"/>
      </p:ext>
    </p:extLst>
  </p:cSld>
  <p:clrMapOvr>
    <a:masterClrMapping/>
  </p:clrMapOvr>
</p:sld>
</file>

<file path=ppt/slides/slide2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b="1" dirty="0">
                <a:latin typeface="Times"/>
                <a:ea typeface="Times New Roman"/>
                <a:cs typeface="Times New Roman"/>
              </a:rPr>
              <a:t>Interpretazioni che scatenano sentimenti di paura</a:t>
            </a:r>
            <a:br>
              <a:rPr lang="it-IT" dirty="0">
                <a:latin typeface="Times"/>
                <a:ea typeface="Times New Roman"/>
                <a:cs typeface="Times New Roman"/>
              </a:rPr>
            </a:br>
            <a:endParaRPr lang="it-IT" dirty="0"/>
          </a:p>
        </p:txBody>
      </p:sp>
      <p:sp>
        <p:nvSpPr>
          <p:cNvPr id="3" name="Segnaposto contenuto 2"/>
          <p:cNvSpPr>
            <a:spLocks noGrp="1"/>
          </p:cNvSpPr>
          <p:nvPr>
            <p:ph idx="1"/>
          </p:nvPr>
        </p:nvSpPr>
        <p:spPr/>
        <p:txBody>
          <a:bodyPr>
            <a:normAutofit/>
          </a:bodyPr>
          <a:lstStyle/>
          <a:p>
            <a:r>
              <a:rPr lang="it-IT" b="1" dirty="0">
                <a:effectLst/>
                <a:latin typeface="Times"/>
                <a:ea typeface="Times New Roman"/>
                <a:cs typeface="Times New Roman"/>
              </a:rPr>
              <a:t> </a:t>
            </a:r>
            <a:endParaRPr lang="it-IT" dirty="0">
              <a:effectLst/>
              <a:latin typeface="Times"/>
              <a:ea typeface="Times New Roman"/>
              <a:cs typeface="Times New Roman"/>
            </a:endParaRPr>
          </a:p>
          <a:p>
            <a:r>
              <a:rPr lang="it-IT" dirty="0">
                <a:effectLst/>
                <a:latin typeface="Times"/>
                <a:ea typeface="Times New Roman"/>
                <a:cs typeface="Times New Roman"/>
              </a:rPr>
              <a:t>Credere che qualcuno ti possa rifiutare, criticare, disapprovare o che tu possa non piacere.</a:t>
            </a:r>
          </a:p>
          <a:p>
            <a:r>
              <a:rPr lang="it-IT" dirty="0">
                <a:effectLst/>
                <a:latin typeface="Times"/>
                <a:ea typeface="Times New Roman"/>
                <a:cs typeface="Times New Roman"/>
              </a:rPr>
              <a:t>Credere che sia possibile un fallimento; attendere il fallimento.</a:t>
            </a:r>
          </a:p>
          <a:p>
            <a:r>
              <a:rPr lang="it-IT" dirty="0">
                <a:effectLst/>
                <a:latin typeface="Times"/>
                <a:ea typeface="Times New Roman"/>
                <a:cs typeface="Times New Roman"/>
              </a:rPr>
              <a:t>Credere di non potere ottenere l’aiuto che desideri o che credi di aver bisogno.</a:t>
            </a:r>
          </a:p>
          <a:p>
            <a:r>
              <a:rPr lang="it-IT" dirty="0">
                <a:effectLst/>
                <a:latin typeface="Times"/>
                <a:ea typeface="Times New Roman"/>
                <a:cs typeface="Times New Roman"/>
              </a:rPr>
              <a:t>Credere di poter perdere l’aiuto o l’assistenza che già possiedi.</a:t>
            </a:r>
          </a:p>
          <a:p>
            <a:endParaRPr lang="it-IT" dirty="0"/>
          </a:p>
        </p:txBody>
      </p:sp>
    </p:spTree>
    <p:extLst>
      <p:ext uri="{BB962C8B-B14F-4D97-AF65-F5344CB8AC3E}">
        <p14:creationId xmlns:p14="http://schemas.microsoft.com/office/powerpoint/2010/main" val="2558819821"/>
      </p:ext>
    </p:extLst>
  </p:cSld>
  <p:clrMapOvr>
    <a:masterClrMapping/>
  </p:clrMapOvr>
</p:sld>
</file>

<file path=ppt/slides/slide2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85000" lnSpcReduction="20000"/>
          </a:bodyPr>
          <a:lstStyle/>
          <a:p>
            <a:r>
              <a:rPr lang="it-IT" dirty="0">
                <a:latin typeface="Times"/>
                <a:ea typeface="Times New Roman"/>
                <a:cs typeface="Times New Roman"/>
              </a:rPr>
              <a:t>Credere di poter perdere qualcuno o qualcosa che desideri.</a:t>
            </a:r>
          </a:p>
          <a:p>
            <a:r>
              <a:rPr lang="it-IT" dirty="0">
                <a:latin typeface="Times"/>
                <a:ea typeface="Times New Roman"/>
                <a:cs typeface="Times New Roman"/>
              </a:rPr>
              <a:t>Perdere il senso di controllo; credere di essere senza speranza.</a:t>
            </a:r>
          </a:p>
          <a:p>
            <a:r>
              <a:rPr lang="it-IT" dirty="0">
                <a:latin typeface="Times"/>
                <a:ea typeface="Times New Roman"/>
                <a:cs typeface="Times New Roman"/>
              </a:rPr>
              <a:t>Perdere il senso di padronanza o di competenza.</a:t>
            </a:r>
          </a:p>
          <a:p>
            <a:r>
              <a:rPr lang="it-IT" dirty="0">
                <a:latin typeface="Times"/>
                <a:ea typeface="Times New Roman"/>
                <a:cs typeface="Times New Roman"/>
              </a:rPr>
              <a:t>Credere di poter essere ferito o danneggiato o di poter perdere qualcosa di valore.</a:t>
            </a:r>
          </a:p>
          <a:p>
            <a:r>
              <a:rPr lang="it-IT" dirty="0">
                <a:latin typeface="Times"/>
                <a:ea typeface="Times New Roman"/>
                <a:cs typeface="Times New Roman"/>
              </a:rPr>
              <a:t>Pensare di poter morire o credere di stare per morire.					       </a:t>
            </a:r>
          </a:p>
          <a:p>
            <a:r>
              <a:rPr lang="it-IT" b="1" dirty="0">
                <a:latin typeface="Times"/>
                <a:ea typeface="Times New Roman"/>
                <a:cs typeface="Times New Roman"/>
              </a:rPr>
              <a:t> </a:t>
            </a:r>
            <a:endParaRPr lang="it-IT" dirty="0">
              <a:latin typeface="Times"/>
              <a:ea typeface="Times New Roman"/>
              <a:cs typeface="Times New Roman"/>
            </a:endParaRPr>
          </a:p>
          <a:p>
            <a:r>
              <a:rPr lang="it-IT" dirty="0">
                <a:latin typeface="Times"/>
                <a:ea typeface="Times New Roman"/>
                <a:cs typeface="Times New Roman"/>
              </a:rPr>
              <a:t>COMPLETARE LA LISTA CON ALTRI SUGGERIMENTI </a:t>
            </a:r>
          </a:p>
          <a:p>
            <a:r>
              <a:rPr lang="it-IT" b="1" dirty="0">
                <a:latin typeface="Times"/>
                <a:ea typeface="Times New Roman"/>
                <a:cs typeface="Times New Roman"/>
              </a:rPr>
              <a:t> </a:t>
            </a:r>
            <a:endParaRPr lang="it-IT" dirty="0">
              <a:latin typeface="Times"/>
              <a:ea typeface="Times New Roman"/>
              <a:cs typeface="Times New Roman"/>
            </a:endParaRPr>
          </a:p>
          <a:p>
            <a:r>
              <a:rPr lang="it-IT" b="1" dirty="0">
                <a:latin typeface="Times"/>
                <a:ea typeface="Times New Roman"/>
                <a:cs typeface="Times New Roman"/>
              </a:rPr>
              <a:t> </a:t>
            </a:r>
            <a:endParaRPr lang="it-IT" dirty="0">
              <a:latin typeface="Times"/>
              <a:ea typeface="Times New Roman"/>
              <a:cs typeface="Times New Roman"/>
            </a:endParaRPr>
          </a:p>
          <a:p>
            <a:endParaRPr lang="it-IT" dirty="0"/>
          </a:p>
        </p:txBody>
      </p:sp>
    </p:spTree>
    <p:extLst>
      <p:ext uri="{BB962C8B-B14F-4D97-AF65-F5344CB8AC3E}">
        <p14:creationId xmlns:p14="http://schemas.microsoft.com/office/powerpoint/2010/main" val="3047138063"/>
      </p:ext>
    </p:extLst>
  </p:cSld>
  <p:clrMapOvr>
    <a:masterClrMapping/>
  </p:clrMapOvr>
</p:sld>
</file>

<file path=ppt/slides/slide2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b="1" dirty="0">
                <a:latin typeface="Times"/>
                <a:ea typeface="Times New Roman"/>
                <a:cs typeface="Times New Roman"/>
              </a:rPr>
              <a:t>Sperimentare la sensazione di paura</a:t>
            </a:r>
            <a:br>
              <a:rPr lang="it-IT" dirty="0">
                <a:latin typeface="Times"/>
                <a:ea typeface="Times New Roman"/>
                <a:cs typeface="Times New Roman"/>
              </a:rPr>
            </a:br>
            <a:endParaRPr lang="it-IT" dirty="0"/>
          </a:p>
        </p:txBody>
      </p:sp>
      <p:sp>
        <p:nvSpPr>
          <p:cNvPr id="3" name="Segnaposto contenuto 2"/>
          <p:cNvSpPr>
            <a:spLocks noGrp="1"/>
          </p:cNvSpPr>
          <p:nvPr>
            <p:ph idx="1"/>
          </p:nvPr>
        </p:nvSpPr>
        <p:spPr/>
        <p:txBody>
          <a:bodyPr>
            <a:normAutofit lnSpcReduction="10000"/>
          </a:bodyPr>
          <a:lstStyle/>
          <a:p>
            <a:r>
              <a:rPr lang="it-IT" b="1" dirty="0">
                <a:effectLst/>
                <a:latin typeface="Times"/>
                <a:ea typeface="Times New Roman"/>
                <a:cs typeface="Times New Roman"/>
              </a:rPr>
              <a:t> </a:t>
            </a:r>
            <a:endParaRPr lang="it-IT" dirty="0">
              <a:effectLst/>
              <a:latin typeface="Times"/>
              <a:ea typeface="Times New Roman"/>
              <a:cs typeface="Times New Roman"/>
            </a:endParaRPr>
          </a:p>
          <a:p>
            <a:r>
              <a:rPr lang="it-IT" dirty="0">
                <a:effectLst/>
                <a:latin typeface="Times"/>
                <a:ea typeface="Times New Roman"/>
                <a:cs typeface="Times New Roman"/>
              </a:rPr>
              <a:t>Sudare o traspirare.</a:t>
            </a:r>
          </a:p>
          <a:p>
            <a:r>
              <a:rPr lang="it-IT" dirty="0">
                <a:effectLst/>
                <a:latin typeface="Times"/>
                <a:ea typeface="Times New Roman"/>
                <a:cs typeface="Times New Roman"/>
              </a:rPr>
              <a:t>Sentirsi nervoso, inquieto o agitato.</a:t>
            </a:r>
          </a:p>
          <a:p>
            <a:r>
              <a:rPr lang="it-IT" dirty="0">
                <a:effectLst/>
                <a:latin typeface="Times"/>
                <a:ea typeface="Times New Roman"/>
                <a:cs typeface="Times New Roman"/>
              </a:rPr>
              <a:t>Agitarsi, fremere o tremare.</a:t>
            </a:r>
          </a:p>
          <a:p>
            <a:r>
              <a:rPr lang="it-IT" dirty="0">
                <a:effectLst/>
                <a:latin typeface="Times"/>
                <a:ea typeface="Times New Roman"/>
                <a:cs typeface="Times New Roman"/>
              </a:rPr>
              <a:t>Dare rapide occhiate, guardarsi attorno</a:t>
            </a:r>
          </a:p>
          <a:p>
            <a:r>
              <a:rPr lang="it-IT" dirty="0">
                <a:effectLst/>
                <a:latin typeface="Times"/>
                <a:ea typeface="Times New Roman"/>
                <a:cs typeface="Times New Roman"/>
              </a:rPr>
              <a:t>Sensazione di soffocamento, nodo in gola.</a:t>
            </a:r>
          </a:p>
          <a:p>
            <a:endParaRPr lang="it-IT" dirty="0">
              <a:effectLst/>
              <a:latin typeface="Times"/>
              <a:ea typeface="Times New Roman"/>
              <a:cs typeface="Times New Roman"/>
            </a:endParaRPr>
          </a:p>
          <a:p>
            <a:r>
              <a:rPr lang="it-IT" dirty="0">
                <a:effectLst/>
                <a:latin typeface="Times"/>
                <a:ea typeface="Times New Roman"/>
                <a:cs typeface="Times New Roman"/>
              </a:rPr>
              <a:t> </a:t>
            </a:r>
          </a:p>
          <a:p>
            <a:endParaRPr lang="it-IT" dirty="0"/>
          </a:p>
        </p:txBody>
      </p:sp>
    </p:spTree>
    <p:extLst>
      <p:ext uri="{BB962C8B-B14F-4D97-AF65-F5344CB8AC3E}">
        <p14:creationId xmlns:p14="http://schemas.microsoft.com/office/powerpoint/2010/main" val="3834679619"/>
      </p:ext>
    </p:extLst>
  </p:cSld>
  <p:clrMapOvr>
    <a:masterClrMapping/>
  </p:clrMapOvr>
</p:sld>
</file>

<file path=ppt/slides/slide2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20000"/>
          </a:bodyPr>
          <a:lstStyle/>
          <a:p>
            <a:r>
              <a:rPr lang="it-IT" dirty="0">
                <a:latin typeface="Times"/>
                <a:ea typeface="Times New Roman"/>
                <a:cs typeface="Times New Roman"/>
              </a:rPr>
              <a:t>Mancanza di fiato, respiro affannato.</a:t>
            </a:r>
          </a:p>
          <a:p>
            <a:r>
              <a:rPr lang="it-IT" dirty="0">
                <a:latin typeface="Times"/>
                <a:ea typeface="Times New Roman"/>
                <a:cs typeface="Times New Roman"/>
              </a:rPr>
              <a:t>Tensione muscolare, crampi.</a:t>
            </a:r>
          </a:p>
          <a:p>
            <a:r>
              <a:rPr lang="it-IT" dirty="0">
                <a:latin typeface="Times"/>
                <a:ea typeface="Times New Roman"/>
                <a:cs typeface="Times New Roman"/>
              </a:rPr>
              <a:t>Diarrea, vomito.</a:t>
            </a:r>
          </a:p>
          <a:p>
            <a:r>
              <a:rPr lang="it-IT" dirty="0">
                <a:latin typeface="Times"/>
                <a:ea typeface="Times New Roman"/>
                <a:cs typeface="Times New Roman"/>
              </a:rPr>
              <a:t>Pesantezza di stomaco.</a:t>
            </a:r>
          </a:p>
          <a:p>
            <a:r>
              <a:rPr lang="it-IT" dirty="0">
                <a:latin typeface="Times"/>
                <a:ea typeface="Times New Roman"/>
                <a:cs typeface="Times New Roman"/>
              </a:rPr>
              <a:t>Rabbrividire.</a:t>
            </a:r>
          </a:p>
          <a:p>
            <a:r>
              <a:rPr lang="it-IT" dirty="0">
                <a:latin typeface="Times"/>
                <a:ea typeface="Times New Roman"/>
                <a:cs typeface="Times New Roman"/>
              </a:rPr>
              <a:t>Erezione dei peli.</a:t>
            </a:r>
          </a:p>
          <a:p>
            <a:r>
              <a:rPr lang="it-IT" dirty="0">
                <a:latin typeface="Times"/>
                <a:ea typeface="Times New Roman"/>
                <a:cs typeface="Times New Roman"/>
              </a:rPr>
              <a:t> </a:t>
            </a:r>
          </a:p>
          <a:p>
            <a:r>
              <a:rPr lang="it-IT" dirty="0">
                <a:latin typeface="Times"/>
                <a:ea typeface="Times New Roman"/>
                <a:cs typeface="Times New Roman"/>
              </a:rPr>
              <a:t>COMPLETARE LA LISTA CON ALTRI SUGGERIMENTI </a:t>
            </a:r>
          </a:p>
          <a:p>
            <a:r>
              <a:rPr lang="it-IT" dirty="0">
                <a:latin typeface="Times"/>
                <a:ea typeface="Times New Roman"/>
                <a:cs typeface="Times New Roman"/>
              </a:rPr>
              <a:t> </a:t>
            </a:r>
            <a:endParaRPr lang="it-IT" dirty="0"/>
          </a:p>
        </p:txBody>
      </p:sp>
    </p:spTree>
    <p:extLst>
      <p:ext uri="{BB962C8B-B14F-4D97-AF65-F5344CB8AC3E}">
        <p14:creationId xmlns:p14="http://schemas.microsoft.com/office/powerpoint/2010/main" val="930044516"/>
      </p:ext>
    </p:extLst>
  </p:cSld>
  <p:clrMapOvr>
    <a:masterClrMapping/>
  </p:clrMapOvr>
</p:sld>
</file>

<file path=ppt/slides/slide2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b="1" dirty="0">
                <a:latin typeface="Times"/>
                <a:ea typeface="Times New Roman"/>
                <a:cs typeface="Times New Roman"/>
              </a:rPr>
              <a:t>Espressioni e atteggiamenti di paura</a:t>
            </a:r>
            <a:br>
              <a:rPr lang="it-IT" dirty="0">
                <a:latin typeface="Times"/>
                <a:ea typeface="Times New Roman"/>
                <a:cs typeface="Times New Roman"/>
              </a:rPr>
            </a:br>
            <a:endParaRPr lang="it-IT" dirty="0"/>
          </a:p>
        </p:txBody>
      </p:sp>
      <p:sp>
        <p:nvSpPr>
          <p:cNvPr id="3" name="Segnaposto contenuto 2"/>
          <p:cNvSpPr>
            <a:spLocks noGrp="1"/>
          </p:cNvSpPr>
          <p:nvPr>
            <p:ph idx="1"/>
          </p:nvPr>
        </p:nvSpPr>
        <p:spPr/>
        <p:txBody>
          <a:bodyPr>
            <a:normAutofit fontScale="62500" lnSpcReduction="20000"/>
          </a:bodyPr>
          <a:lstStyle/>
          <a:p>
            <a:r>
              <a:rPr lang="it-IT" b="1" dirty="0">
                <a:effectLst/>
                <a:latin typeface="Times"/>
                <a:ea typeface="Times New Roman"/>
                <a:cs typeface="Times New Roman"/>
              </a:rPr>
              <a:t> </a:t>
            </a:r>
            <a:endParaRPr lang="it-IT" dirty="0">
              <a:effectLst/>
              <a:latin typeface="Times"/>
              <a:ea typeface="Times New Roman"/>
              <a:cs typeface="Times New Roman"/>
            </a:endParaRPr>
          </a:p>
          <a:p>
            <a:r>
              <a:rPr lang="it-IT" dirty="0">
                <a:effectLst/>
                <a:latin typeface="Times"/>
                <a:ea typeface="Times New Roman"/>
                <a:cs typeface="Times New Roman"/>
              </a:rPr>
              <a:t>Parlare nervoso o tremante.</a:t>
            </a:r>
          </a:p>
          <a:p>
            <a:r>
              <a:rPr lang="it-IT" dirty="0">
                <a:effectLst/>
                <a:latin typeface="Times"/>
                <a:ea typeface="Times New Roman"/>
                <a:cs typeface="Times New Roman"/>
              </a:rPr>
              <a:t>Voce tremula.</a:t>
            </a:r>
          </a:p>
          <a:p>
            <a:r>
              <a:rPr lang="it-IT" dirty="0">
                <a:effectLst/>
                <a:latin typeface="Times"/>
                <a:ea typeface="Times New Roman"/>
                <a:cs typeface="Times New Roman"/>
              </a:rPr>
              <a:t>Piangere o piagnucolare.</a:t>
            </a:r>
          </a:p>
          <a:p>
            <a:r>
              <a:rPr lang="it-IT" dirty="0">
                <a:effectLst/>
                <a:latin typeface="Times"/>
                <a:ea typeface="Times New Roman"/>
                <a:cs typeface="Times New Roman"/>
              </a:rPr>
              <a:t>Gridare o urlare.</a:t>
            </a:r>
          </a:p>
          <a:p>
            <a:r>
              <a:rPr lang="it-IT" dirty="0">
                <a:effectLst/>
                <a:latin typeface="Times"/>
                <a:ea typeface="Times New Roman"/>
                <a:cs typeface="Times New Roman"/>
              </a:rPr>
              <a:t>Supplicare, implorare aiuto.</a:t>
            </a:r>
          </a:p>
          <a:p>
            <a:r>
              <a:rPr lang="it-IT" dirty="0">
                <a:effectLst/>
                <a:latin typeface="Times"/>
                <a:ea typeface="Times New Roman"/>
                <a:cs typeface="Times New Roman"/>
              </a:rPr>
              <a:t>Fuggire, scappare.</a:t>
            </a:r>
          </a:p>
          <a:p>
            <a:r>
              <a:rPr lang="it-IT" dirty="0">
                <a:effectLst/>
                <a:latin typeface="Times"/>
                <a:ea typeface="Times New Roman"/>
                <a:cs typeface="Times New Roman"/>
              </a:rPr>
              <a:t>Correre o camminare in fretta.</a:t>
            </a:r>
          </a:p>
          <a:p>
            <a:r>
              <a:rPr lang="it-IT" dirty="0">
                <a:effectLst/>
                <a:latin typeface="Times"/>
                <a:ea typeface="Times New Roman"/>
                <a:cs typeface="Times New Roman"/>
              </a:rPr>
              <a:t>Nascondersi o evitare ciò che fa paura.</a:t>
            </a:r>
          </a:p>
          <a:p>
            <a:r>
              <a:rPr lang="it-IT" dirty="0">
                <a:effectLst/>
                <a:latin typeface="Times"/>
                <a:ea typeface="Times New Roman"/>
                <a:cs typeface="Times New Roman"/>
              </a:rPr>
              <a:t>Cercare di stare immobili.</a:t>
            </a:r>
          </a:p>
          <a:p>
            <a:r>
              <a:rPr lang="it-IT" dirty="0">
                <a:effectLst/>
                <a:latin typeface="Times"/>
                <a:ea typeface="Times New Roman"/>
                <a:cs typeface="Times New Roman"/>
              </a:rPr>
              <a:t>Parlare poco o restare ammutoliti.</a:t>
            </a:r>
          </a:p>
          <a:p>
            <a:r>
              <a:rPr lang="it-IT" dirty="0">
                <a:effectLst/>
                <a:latin typeface="Times"/>
                <a:ea typeface="Times New Roman"/>
                <a:cs typeface="Times New Roman"/>
              </a:rPr>
              <a:t>Rimanere agghiacciato.</a:t>
            </a:r>
          </a:p>
          <a:p>
            <a:r>
              <a:rPr lang="it-IT" dirty="0">
                <a:effectLst/>
                <a:latin typeface="Times"/>
                <a:ea typeface="Times New Roman"/>
                <a:cs typeface="Times New Roman"/>
              </a:rPr>
              <a:t> </a:t>
            </a:r>
          </a:p>
          <a:p>
            <a:r>
              <a:rPr lang="it-IT" dirty="0">
                <a:effectLst/>
                <a:latin typeface="Times"/>
                <a:ea typeface="Times New Roman"/>
                <a:cs typeface="Times New Roman"/>
              </a:rPr>
              <a:t>COMPLETARE LA LISTA CON ALTRI SUGGERIMENTI </a:t>
            </a:r>
          </a:p>
          <a:p>
            <a:endParaRPr lang="it-IT" dirty="0"/>
          </a:p>
        </p:txBody>
      </p:sp>
    </p:spTree>
    <p:extLst>
      <p:ext uri="{BB962C8B-B14F-4D97-AF65-F5344CB8AC3E}">
        <p14:creationId xmlns:p14="http://schemas.microsoft.com/office/powerpoint/2010/main" val="1792151348"/>
      </p:ext>
    </p:extLst>
  </p:cSld>
  <p:clrMapOvr>
    <a:masterClrMapping/>
  </p:clrMapOvr>
</p:sld>
</file>

<file path=ppt/slides/slide2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b="1" dirty="0">
                <a:latin typeface="Times New Roman"/>
                <a:ea typeface="Times New Roman"/>
                <a:cs typeface="Times New Roman"/>
              </a:rPr>
              <a:t>Come ci si sente dopo aver provato sentimenti di paura</a:t>
            </a:r>
            <a:br>
              <a:rPr lang="it-IT" dirty="0">
                <a:latin typeface="Times"/>
                <a:ea typeface="Times New Roman"/>
                <a:cs typeface="Times New Roman"/>
              </a:rPr>
            </a:br>
            <a:endParaRPr lang="it-IT" dirty="0"/>
          </a:p>
        </p:txBody>
      </p:sp>
      <p:sp>
        <p:nvSpPr>
          <p:cNvPr id="3" name="Segnaposto contenuto 2"/>
          <p:cNvSpPr>
            <a:spLocks noGrp="1"/>
          </p:cNvSpPr>
          <p:nvPr>
            <p:ph idx="1"/>
          </p:nvPr>
        </p:nvSpPr>
        <p:spPr/>
        <p:txBody>
          <a:bodyPr>
            <a:normAutofit fontScale="70000" lnSpcReduction="20000"/>
          </a:bodyPr>
          <a:lstStyle/>
          <a:p>
            <a:pPr algn="ctr"/>
            <a:r>
              <a:rPr lang="it-IT" b="1" dirty="0">
                <a:effectLst/>
                <a:latin typeface="Times New Roman"/>
                <a:ea typeface="Times New Roman"/>
                <a:cs typeface="Times New Roman"/>
              </a:rPr>
              <a:t> </a:t>
            </a:r>
            <a:endParaRPr lang="it-IT" dirty="0">
              <a:effectLst/>
              <a:latin typeface="Times"/>
              <a:ea typeface="Times New Roman"/>
              <a:cs typeface="Times New Roman"/>
            </a:endParaRPr>
          </a:p>
          <a:p>
            <a:r>
              <a:rPr lang="it-IT" dirty="0">
                <a:effectLst/>
                <a:latin typeface="Times"/>
                <a:ea typeface="Times New Roman"/>
                <a:cs typeface="Times New Roman"/>
              </a:rPr>
              <a:t>Perdere la capacità di concentrarsi o essere disorientati.</a:t>
            </a:r>
          </a:p>
          <a:p>
            <a:r>
              <a:rPr lang="it-IT" dirty="0">
                <a:effectLst/>
                <a:latin typeface="Times"/>
                <a:ea typeface="Times New Roman"/>
                <a:cs typeface="Times New Roman"/>
              </a:rPr>
              <a:t>Essere intontiti.</a:t>
            </a:r>
          </a:p>
          <a:p>
            <a:r>
              <a:rPr lang="it-IT" dirty="0">
                <a:effectLst/>
                <a:latin typeface="Times"/>
                <a:ea typeface="Times New Roman"/>
                <a:cs typeface="Times New Roman"/>
              </a:rPr>
              <a:t>Perdere il controllo.</a:t>
            </a:r>
          </a:p>
          <a:p>
            <a:r>
              <a:rPr lang="it-IT" dirty="0">
                <a:effectLst/>
                <a:latin typeface="Times"/>
                <a:ea typeface="Times New Roman"/>
                <a:cs typeface="Times New Roman"/>
              </a:rPr>
              <a:t>Sentirsi irritati, suscettibili o di malumore.</a:t>
            </a:r>
          </a:p>
          <a:p>
            <a:r>
              <a:rPr lang="it-IT" dirty="0">
                <a:effectLst/>
                <a:latin typeface="Times"/>
                <a:ea typeface="Times New Roman"/>
                <a:cs typeface="Times New Roman"/>
              </a:rPr>
              <a:t>Ricordare altri periodi minacciosi o altri episodi in cui le cose non sono finite bene.</a:t>
            </a:r>
          </a:p>
          <a:p>
            <a:r>
              <a:rPr lang="it-IT" dirty="0">
                <a:effectLst/>
                <a:latin typeface="Times"/>
                <a:ea typeface="Times New Roman"/>
                <a:cs typeface="Times New Roman"/>
              </a:rPr>
              <a:t>Immaginare la possibilità di ulteriori perdite o fallimenti.</a:t>
            </a:r>
          </a:p>
          <a:p>
            <a:r>
              <a:rPr lang="it-IT" dirty="0">
                <a:effectLst/>
                <a:latin typeface="Times"/>
                <a:ea typeface="Times New Roman"/>
                <a:cs typeface="Times New Roman"/>
              </a:rPr>
              <a:t>Sentirsi fuori dal proprio corpo, amnesia, intorpidimento o shock.</a:t>
            </a:r>
          </a:p>
          <a:p>
            <a:r>
              <a:rPr lang="it-IT" dirty="0">
                <a:effectLst/>
                <a:latin typeface="Times"/>
                <a:ea typeface="Times New Roman"/>
                <a:cs typeface="Times New Roman"/>
              </a:rPr>
              <a:t>Intensa rabbia, vergogna, o altre emozioni negative.</a:t>
            </a:r>
          </a:p>
          <a:p>
            <a:r>
              <a:rPr lang="it-IT" dirty="0">
                <a:effectLst/>
                <a:latin typeface="Times"/>
                <a:ea typeface="Times New Roman"/>
                <a:cs typeface="Times New Roman"/>
              </a:rPr>
              <a:t> </a:t>
            </a:r>
          </a:p>
          <a:p>
            <a:r>
              <a:rPr lang="it-IT" dirty="0">
                <a:effectLst/>
                <a:latin typeface="Times"/>
                <a:ea typeface="Times New Roman"/>
                <a:cs typeface="Times New Roman"/>
              </a:rPr>
              <a:t>COMPLETARE LA LISTA CON ALTRI SUGGERIMENTI </a:t>
            </a:r>
          </a:p>
          <a:p>
            <a:r>
              <a:rPr lang="it-IT" dirty="0">
                <a:effectLst/>
                <a:latin typeface="Times"/>
                <a:ea typeface="Times New Roman"/>
                <a:cs typeface="Times New Roman"/>
              </a:rPr>
              <a:t> </a:t>
            </a:r>
          </a:p>
          <a:p>
            <a:endParaRPr lang="it-IT" dirty="0"/>
          </a:p>
        </p:txBody>
      </p:sp>
    </p:spTree>
    <p:extLst>
      <p:ext uri="{BB962C8B-B14F-4D97-AF65-F5344CB8AC3E}">
        <p14:creationId xmlns:p14="http://schemas.microsoft.com/office/powerpoint/2010/main" val="2624851423"/>
      </p:ext>
    </p:extLst>
  </p:cSld>
  <p:clrMapOvr>
    <a:masterClrMapping/>
  </p:clrMapOvr>
</p:sld>
</file>

<file path=ppt/slides/slide2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lstStyle/>
          <a:p>
            <a:r>
              <a:rPr lang="it-IT" dirty="0" err="1"/>
              <a:t>Linehan</a:t>
            </a:r>
            <a:r>
              <a:rPr lang="it-IT" dirty="0"/>
              <a:t> gruppo</a:t>
            </a:r>
          </a:p>
        </p:txBody>
      </p:sp>
      <p:sp>
        <p:nvSpPr>
          <p:cNvPr id="3" name="Sottotitolo 2"/>
          <p:cNvSpPr>
            <a:spLocks noGrp="1"/>
          </p:cNvSpPr>
          <p:nvPr>
            <p:ph type="subTitle" idx="1"/>
          </p:nvPr>
        </p:nvSpPr>
        <p:spPr/>
        <p:txBody>
          <a:bodyPr/>
          <a:lstStyle/>
          <a:p>
            <a:endParaRPr lang="it-IT"/>
          </a:p>
        </p:txBody>
      </p:sp>
    </p:spTree>
    <p:extLst>
      <p:ext uri="{BB962C8B-B14F-4D97-AF65-F5344CB8AC3E}">
        <p14:creationId xmlns:p14="http://schemas.microsoft.com/office/powerpoint/2010/main" val="88465038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pPr hangingPunct="0"/>
            <a:r>
              <a:rPr lang="it-IT" dirty="0"/>
              <a:t>gli individui che non hanno subito abusi bensì altre esperienze infantili negative, sono in grado di rispondere ad un più ampio </a:t>
            </a:r>
            <a:r>
              <a:rPr lang="it-IT" dirty="0" err="1"/>
              <a:t>range</a:t>
            </a:r>
            <a:r>
              <a:rPr lang="it-IT" dirty="0"/>
              <a:t> di interventi terapeutici, piuttosto che ad un approccio molto focalizzato come la terapia comportamentale dialettica.  </a:t>
            </a:r>
          </a:p>
          <a:p>
            <a:pPr hangingPunct="0"/>
            <a:endParaRPr lang="it-IT" dirty="0"/>
          </a:p>
        </p:txBody>
      </p:sp>
    </p:spTree>
    <p:extLst>
      <p:ext uri="{BB962C8B-B14F-4D97-AF65-F5344CB8AC3E}">
        <p14:creationId xmlns:p14="http://schemas.microsoft.com/office/powerpoint/2010/main" val="2014011930"/>
      </p:ext>
    </p:extLst>
  </p:cSld>
  <p:clrMapOvr>
    <a:masterClrMapping/>
  </p:clrMapOvr>
</p:sld>
</file>

<file path=ppt/slides/slide2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sz="2800" b="1" dirty="0">
                <a:latin typeface="Arial"/>
                <a:ea typeface="Times New Roman"/>
                <a:cs typeface="Times New Roman"/>
              </a:rPr>
              <a:t>TRATTAMENTO DI GRUPPO PER I DISTURBI DI PERSONALITA’ SECONDO Il MODELLO DI MARSHA LINEHAN </a:t>
            </a:r>
            <a:br>
              <a:rPr lang="it-IT" sz="2800" dirty="0">
                <a:latin typeface="Arial"/>
                <a:ea typeface="Times New Roman"/>
                <a:cs typeface="Times New Roman"/>
              </a:rPr>
            </a:br>
            <a:endParaRPr lang="it-IT" sz="2800" dirty="0"/>
          </a:p>
        </p:txBody>
      </p:sp>
      <p:sp>
        <p:nvSpPr>
          <p:cNvPr id="3" name="Segnaposto contenuto 2"/>
          <p:cNvSpPr>
            <a:spLocks noGrp="1"/>
          </p:cNvSpPr>
          <p:nvPr>
            <p:ph idx="1"/>
          </p:nvPr>
        </p:nvSpPr>
        <p:spPr/>
        <p:txBody>
          <a:bodyPr>
            <a:normAutofit fontScale="25000" lnSpcReduction="20000"/>
          </a:bodyPr>
          <a:lstStyle/>
          <a:p>
            <a:pPr algn="ctr"/>
            <a:r>
              <a:rPr lang="it-IT" dirty="0">
                <a:effectLst/>
                <a:latin typeface="Arial"/>
                <a:ea typeface="Times New Roman"/>
                <a:cs typeface="Times New Roman"/>
              </a:rPr>
              <a:t> </a:t>
            </a:r>
          </a:p>
          <a:p>
            <a:pPr algn="ctr"/>
            <a:r>
              <a:rPr lang="it-IT" sz="4900" dirty="0">
                <a:latin typeface="Arial"/>
                <a:ea typeface="Times New Roman"/>
                <a:cs typeface="Times New Roman"/>
              </a:rPr>
              <a:t> </a:t>
            </a:r>
            <a:r>
              <a:rPr lang="it-IT" sz="7200" dirty="0">
                <a:latin typeface="Arial"/>
                <a:ea typeface="Times New Roman"/>
                <a:cs typeface="Times New Roman"/>
              </a:rPr>
              <a:t> </a:t>
            </a:r>
          </a:p>
          <a:p>
            <a:r>
              <a:rPr lang="it-IT" sz="7200" dirty="0">
                <a:latin typeface="Arial"/>
                <a:ea typeface="Times New Roman"/>
                <a:cs typeface="Times New Roman"/>
              </a:rPr>
              <a:t>1. </a:t>
            </a:r>
            <a:r>
              <a:rPr lang="it-IT" sz="7200" i="1" dirty="0">
                <a:latin typeface="Arial"/>
                <a:ea typeface="Times New Roman"/>
                <a:cs typeface="Times New Roman"/>
              </a:rPr>
              <a:t>Concetti fondamentali della </a:t>
            </a:r>
            <a:r>
              <a:rPr lang="it-IT" sz="7200" i="1" dirty="0" err="1">
                <a:latin typeface="Arial"/>
                <a:ea typeface="Times New Roman"/>
                <a:cs typeface="Times New Roman"/>
              </a:rPr>
              <a:t>Dialectical</a:t>
            </a:r>
            <a:r>
              <a:rPr lang="it-IT" sz="7200" i="1" dirty="0">
                <a:latin typeface="Arial"/>
                <a:ea typeface="Times New Roman"/>
                <a:cs typeface="Times New Roman"/>
              </a:rPr>
              <a:t> </a:t>
            </a:r>
            <a:r>
              <a:rPr lang="it-IT" sz="7200" i="1" dirty="0" err="1">
                <a:latin typeface="Arial"/>
                <a:ea typeface="Times New Roman"/>
                <a:cs typeface="Times New Roman"/>
              </a:rPr>
              <a:t>Behavior</a:t>
            </a:r>
            <a:r>
              <a:rPr lang="it-IT" sz="7200" i="1" dirty="0">
                <a:latin typeface="Arial"/>
                <a:ea typeface="Times New Roman"/>
                <a:cs typeface="Times New Roman"/>
              </a:rPr>
              <a:t> </a:t>
            </a:r>
            <a:r>
              <a:rPr lang="it-IT" sz="7200" i="1" dirty="0" err="1">
                <a:latin typeface="Arial"/>
                <a:ea typeface="Times New Roman"/>
                <a:cs typeface="Times New Roman"/>
              </a:rPr>
              <a:t>Therapy</a:t>
            </a:r>
            <a:endParaRPr lang="it-IT" sz="7200" dirty="0">
              <a:latin typeface="Arial"/>
              <a:ea typeface="Times New Roman"/>
              <a:cs typeface="Times New Roman"/>
            </a:endParaRPr>
          </a:p>
          <a:p>
            <a:r>
              <a:rPr lang="it-IT" sz="7200" dirty="0">
                <a:latin typeface="Arial"/>
                <a:ea typeface="Times New Roman"/>
                <a:cs typeface="Times New Roman"/>
              </a:rPr>
              <a:t> </a:t>
            </a:r>
          </a:p>
          <a:p>
            <a:pPr indent="449580"/>
            <a:r>
              <a:rPr lang="it-IT" sz="7200" dirty="0">
                <a:latin typeface="Arial"/>
                <a:ea typeface="Times New Roman"/>
                <a:cs typeface="Times New Roman"/>
              </a:rPr>
              <a:t>Disturbo di personalità come incapacità di raggiungere una sintesi tra poli opposti, entrambi </a:t>
            </a:r>
            <a:r>
              <a:rPr lang="it-IT" sz="7200" dirty="0" err="1">
                <a:latin typeface="Arial"/>
                <a:ea typeface="Times New Roman"/>
                <a:cs typeface="Times New Roman"/>
              </a:rPr>
              <a:t>maladattivi</a:t>
            </a:r>
            <a:r>
              <a:rPr lang="it-IT" sz="7200" dirty="0">
                <a:latin typeface="Arial"/>
                <a:ea typeface="Times New Roman"/>
                <a:cs typeface="Times New Roman"/>
              </a:rPr>
              <a:t>, di un continuum. </a:t>
            </a:r>
          </a:p>
          <a:p>
            <a:r>
              <a:rPr lang="it-IT" sz="7200" dirty="0">
                <a:latin typeface="Arial"/>
                <a:ea typeface="Times New Roman"/>
                <a:cs typeface="Times New Roman"/>
              </a:rPr>
              <a:t>Nel caso del disturbo borderline (BPD) - e non solo - vi sono almeno tre di queste dimensioni processuali:</a:t>
            </a:r>
          </a:p>
          <a:p>
            <a:r>
              <a:rPr lang="it-IT" sz="7200" dirty="0">
                <a:latin typeface="Arial"/>
                <a:ea typeface="Times New Roman"/>
                <a:cs typeface="Times New Roman"/>
              </a:rPr>
              <a:t> </a:t>
            </a:r>
          </a:p>
          <a:p>
            <a:r>
              <a:rPr lang="it-IT" sz="7200" dirty="0">
                <a:latin typeface="Arial"/>
                <a:ea typeface="Times New Roman"/>
                <a:cs typeface="Times New Roman"/>
              </a:rPr>
              <a:t> </a:t>
            </a:r>
          </a:p>
          <a:p>
            <a:pPr algn="ctr"/>
            <a:r>
              <a:rPr lang="it-IT" sz="7200" dirty="0">
                <a:latin typeface="Arial"/>
                <a:ea typeface="Times New Roman"/>
                <a:cs typeface="Times New Roman"/>
              </a:rPr>
              <a:t>Vulnerabilità emotiva </a:t>
            </a:r>
            <a:r>
              <a:rPr lang="it-IT" sz="7200" dirty="0">
                <a:latin typeface="Arial"/>
                <a:ea typeface="Times New Roman"/>
                <a:cs typeface="Times New Roman"/>
                <a:sym typeface="Symbol"/>
              </a:rPr>
              <a:t></a:t>
            </a:r>
            <a:r>
              <a:rPr lang="it-IT" sz="7200" dirty="0">
                <a:latin typeface="Arial"/>
                <a:ea typeface="Times New Roman"/>
                <a:cs typeface="Times New Roman"/>
              </a:rPr>
              <a:t> tendenza allo status quo e resistenza al cambiamento </a:t>
            </a:r>
          </a:p>
          <a:p>
            <a:pPr algn="ctr"/>
            <a:r>
              <a:rPr lang="it-IT" sz="7200" dirty="0">
                <a:latin typeface="Arial"/>
                <a:ea typeface="Times New Roman"/>
                <a:cs typeface="Times New Roman"/>
              </a:rPr>
              <a:t>Vs.</a:t>
            </a:r>
          </a:p>
          <a:p>
            <a:pPr algn="ctr"/>
            <a:r>
              <a:rPr lang="it-IT" sz="7200" dirty="0">
                <a:latin typeface="Arial"/>
                <a:ea typeface="Times New Roman"/>
                <a:cs typeface="Times New Roman"/>
              </a:rPr>
              <a:t>     Invalidazione del sé  </a:t>
            </a:r>
            <a:r>
              <a:rPr lang="it-IT" sz="7200" dirty="0">
                <a:latin typeface="Arial"/>
                <a:ea typeface="Times New Roman"/>
                <a:cs typeface="Times New Roman"/>
                <a:sym typeface="Symbol"/>
              </a:rPr>
              <a:t></a:t>
            </a:r>
            <a:r>
              <a:rPr lang="it-IT" sz="7200" dirty="0">
                <a:latin typeface="Arial"/>
                <a:ea typeface="Times New Roman"/>
                <a:cs typeface="Times New Roman"/>
              </a:rPr>
              <a:t>	rifiuto totale di sé e suicidio come metodo 			estremo di cambiamento	</a:t>
            </a:r>
            <a:endParaRPr lang="it-IT" sz="5500" dirty="0">
              <a:latin typeface="Arial"/>
              <a:ea typeface="Times New Roman"/>
              <a:cs typeface="Times New Roman"/>
            </a:endParaRPr>
          </a:p>
          <a:p>
            <a:r>
              <a:rPr lang="it-IT" sz="5500" dirty="0">
                <a:latin typeface="Arial"/>
                <a:ea typeface="Times New Roman"/>
                <a:cs typeface="Times New Roman"/>
              </a:rPr>
              <a:t> </a:t>
            </a:r>
          </a:p>
          <a:p>
            <a:r>
              <a:rPr lang="it-IT" sz="5500" dirty="0">
                <a:latin typeface="Arial"/>
                <a:ea typeface="Times New Roman"/>
                <a:cs typeface="Times New Roman"/>
              </a:rPr>
              <a:t> </a:t>
            </a:r>
          </a:p>
        </p:txBody>
      </p:sp>
    </p:spTree>
    <p:extLst>
      <p:ext uri="{BB962C8B-B14F-4D97-AF65-F5344CB8AC3E}">
        <p14:creationId xmlns:p14="http://schemas.microsoft.com/office/powerpoint/2010/main" val="3667606383"/>
      </p:ext>
    </p:extLst>
  </p:cSld>
  <p:clrMapOvr>
    <a:masterClrMapping/>
  </p:clrMapOvr>
</p:sld>
</file>

<file path=ppt/slides/slide2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Autofit/>
          </a:bodyPr>
          <a:lstStyle/>
          <a:p>
            <a:pPr marL="0" indent="0" algn="ctr">
              <a:buNone/>
            </a:pPr>
            <a:r>
              <a:rPr lang="it-IT" sz="1600" dirty="0">
                <a:latin typeface="Arial"/>
                <a:ea typeface="Times New Roman"/>
                <a:cs typeface="Times New Roman"/>
              </a:rPr>
              <a:t>Passività mantenuta in modo attivo </a:t>
            </a:r>
            <a:r>
              <a:rPr lang="it-IT" sz="1600" dirty="0">
                <a:latin typeface="Arial"/>
                <a:ea typeface="Times New Roman"/>
                <a:cs typeface="Times New Roman"/>
                <a:sym typeface="Symbol"/>
              </a:rPr>
              <a:t></a:t>
            </a:r>
            <a:r>
              <a:rPr lang="it-IT" sz="1600" dirty="0">
                <a:latin typeface="Arial"/>
                <a:ea typeface="Times New Roman"/>
                <a:cs typeface="Times New Roman"/>
              </a:rPr>
              <a:t> totale affidamento agli altri e totale sfiducia in sé 						stessi</a:t>
            </a:r>
          </a:p>
          <a:p>
            <a:pPr lvl="0" algn="ctr"/>
            <a:r>
              <a:rPr lang="it-IT" sz="1600" dirty="0">
                <a:latin typeface="Arial"/>
                <a:ea typeface="Times New Roman"/>
                <a:cs typeface="Times New Roman"/>
              </a:rPr>
              <a:t>Vs</a:t>
            </a:r>
          </a:p>
          <a:p>
            <a:pPr lvl="0" algn="ctr"/>
            <a:r>
              <a:rPr lang="it-IT" sz="1600" dirty="0">
                <a:latin typeface="Arial"/>
                <a:ea typeface="Times New Roman"/>
                <a:cs typeface="Times New Roman"/>
              </a:rPr>
              <a:t>Apparente competenza </a:t>
            </a:r>
            <a:r>
              <a:rPr lang="it-IT" sz="1600" dirty="0">
                <a:latin typeface="Arial"/>
                <a:ea typeface="Times New Roman"/>
                <a:cs typeface="Times New Roman"/>
                <a:sym typeface="Symbol"/>
              </a:rPr>
              <a:t></a:t>
            </a:r>
            <a:r>
              <a:rPr lang="it-IT" sz="1600" dirty="0">
                <a:latin typeface="Arial"/>
                <a:ea typeface="Times New Roman"/>
                <a:cs typeface="Times New Roman"/>
              </a:rPr>
              <a:t> eccessivo controllo, rabbia per senso di incompetenza e rifiuto di  				sé </a:t>
            </a:r>
          </a:p>
          <a:p>
            <a:pPr lvl="0" algn="ctr"/>
            <a:r>
              <a:rPr lang="it-IT" sz="1600" dirty="0">
                <a:latin typeface="Arial"/>
                <a:ea typeface="Times New Roman"/>
                <a:cs typeface="Times New Roman"/>
              </a:rPr>
              <a:t> Stato permanente di crisi </a:t>
            </a:r>
            <a:r>
              <a:rPr lang="it-IT" sz="1600" dirty="0">
                <a:latin typeface="Arial"/>
                <a:ea typeface="Times New Roman"/>
                <a:cs typeface="Times New Roman"/>
                <a:sym typeface="Symbol"/>
              </a:rPr>
              <a:t></a:t>
            </a:r>
            <a:r>
              <a:rPr lang="it-IT" sz="1600" dirty="0">
                <a:latin typeface="Arial"/>
                <a:ea typeface="Times New Roman"/>
                <a:cs typeface="Times New Roman"/>
              </a:rPr>
              <a:t> accavallamento di problemi e impossibilità di pianificare il </a:t>
            </a:r>
          </a:p>
          <a:p>
            <a:pPr lvl="0"/>
            <a:r>
              <a:rPr lang="it-IT" sz="1600" dirty="0">
                <a:latin typeface="Arial"/>
                <a:ea typeface="Times New Roman"/>
                <a:cs typeface="Times New Roman"/>
              </a:rPr>
              <a:t>				        trattamento </a:t>
            </a:r>
          </a:p>
          <a:p>
            <a:pPr lvl="0" algn="ctr"/>
            <a:r>
              <a:rPr lang="it-IT" sz="1600" dirty="0">
                <a:latin typeface="Arial"/>
                <a:ea typeface="Times New Roman"/>
                <a:cs typeface="Times New Roman"/>
              </a:rPr>
              <a:t>Vs.</a:t>
            </a:r>
          </a:p>
          <a:p>
            <a:pPr lvl="0" algn="ctr"/>
            <a:r>
              <a:rPr lang="it-IT" sz="1600" dirty="0">
                <a:latin typeface="Arial"/>
                <a:ea typeface="Times New Roman"/>
                <a:cs typeface="Times New Roman"/>
              </a:rPr>
              <a:t>Inibizione emotiva </a:t>
            </a:r>
            <a:r>
              <a:rPr lang="it-IT" sz="1600" dirty="0">
                <a:latin typeface="Arial"/>
                <a:ea typeface="Times New Roman"/>
                <a:cs typeface="Times New Roman"/>
                <a:sym typeface="Symbol"/>
              </a:rPr>
              <a:t></a:t>
            </a:r>
            <a:r>
              <a:rPr lang="it-IT" sz="1600" dirty="0">
                <a:latin typeface="Arial"/>
                <a:ea typeface="Times New Roman"/>
                <a:cs typeface="Times New Roman"/>
              </a:rPr>
              <a:t> totale inabilità di esprimere emozioni e mancanza di differenziazione 			    tra </a:t>
            </a:r>
            <a:r>
              <a:rPr lang="it-IT" sz="1600" dirty="0" err="1">
                <a:latin typeface="Arial"/>
                <a:ea typeface="Times New Roman"/>
                <a:cs typeface="Times New Roman"/>
              </a:rPr>
              <a:t>emozion</a:t>
            </a:r>
            <a:r>
              <a:rPr lang="it-IT" sz="1600" dirty="0">
                <a:latin typeface="Arial"/>
                <a:ea typeface="Times New Roman"/>
                <a:cs typeface="Times New Roman"/>
              </a:rPr>
              <a:t> i </a:t>
            </a:r>
          </a:p>
          <a:p>
            <a:endParaRPr lang="it-IT" sz="1600" dirty="0"/>
          </a:p>
        </p:txBody>
      </p:sp>
    </p:spTree>
    <p:extLst>
      <p:ext uri="{BB962C8B-B14F-4D97-AF65-F5344CB8AC3E}">
        <p14:creationId xmlns:p14="http://schemas.microsoft.com/office/powerpoint/2010/main" val="1883533719"/>
      </p:ext>
    </p:extLst>
  </p:cSld>
  <p:clrMapOvr>
    <a:masterClrMapping/>
  </p:clrMapOvr>
</p:sld>
</file>

<file path=ppt/slides/slide2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Autofit/>
          </a:bodyPr>
          <a:lstStyle/>
          <a:p>
            <a:pPr indent="449580"/>
            <a:r>
              <a:rPr lang="it-IT" sz="1800" dirty="0">
                <a:latin typeface="Arial"/>
                <a:ea typeface="Times New Roman"/>
                <a:cs typeface="Times New Roman"/>
              </a:rPr>
              <a:t>Il problema principale del BPD e di altri disturbi di personalità è una mancanza di regolazione emotiva che porta ad una serie di conseguenze:</a:t>
            </a:r>
          </a:p>
          <a:p>
            <a:pPr indent="449580"/>
            <a:r>
              <a:rPr lang="it-IT" sz="1800" dirty="0">
                <a:latin typeface="Arial"/>
                <a:ea typeface="Times New Roman"/>
                <a:cs typeface="Times New Roman"/>
              </a:rPr>
              <a:t> </a:t>
            </a:r>
          </a:p>
          <a:p>
            <a:pPr lvl="0">
              <a:buSzPts val="1200"/>
              <a:buFont typeface="Arial"/>
              <a:buAutoNum type="alphaLcParenR"/>
            </a:pPr>
            <a:r>
              <a:rPr lang="it-IT" sz="1800" dirty="0">
                <a:latin typeface="Arial"/>
                <a:ea typeface="Times New Roman"/>
                <a:cs typeface="Times New Roman"/>
              </a:rPr>
              <a:t>estrema sensibilità agli stimoli emotivi </a:t>
            </a:r>
          </a:p>
          <a:p>
            <a:pPr lvl="0">
              <a:buSzPts val="1200"/>
              <a:buFont typeface="Arial"/>
              <a:buAutoNum type="alphaLcParenR"/>
            </a:pPr>
            <a:r>
              <a:rPr lang="it-IT" sz="1800" dirty="0">
                <a:latin typeface="Arial"/>
                <a:ea typeface="Times New Roman"/>
                <a:cs typeface="Times New Roman"/>
              </a:rPr>
              <a:t>risposte estreme agli stimoli emotivi</a:t>
            </a:r>
          </a:p>
          <a:p>
            <a:pPr lvl="0">
              <a:buSzPts val="1200"/>
              <a:buFont typeface="Arial"/>
              <a:buAutoNum type="alphaLcParenR"/>
            </a:pPr>
            <a:r>
              <a:rPr lang="it-IT" sz="1800" dirty="0">
                <a:latin typeface="Arial"/>
                <a:ea typeface="Times New Roman"/>
                <a:cs typeface="Times New Roman"/>
              </a:rPr>
              <a:t>ritorno lento alla baseline emozionale</a:t>
            </a:r>
          </a:p>
          <a:p>
            <a:pPr lvl="0"/>
            <a:r>
              <a:rPr lang="it-IT" sz="1800" dirty="0">
                <a:latin typeface="Arial"/>
                <a:ea typeface="Times New Roman"/>
                <a:cs typeface="Times New Roman"/>
              </a:rPr>
              <a:t> </a:t>
            </a:r>
          </a:p>
        </p:txBody>
      </p:sp>
    </p:spTree>
    <p:extLst>
      <p:ext uri="{BB962C8B-B14F-4D97-AF65-F5344CB8AC3E}">
        <p14:creationId xmlns:p14="http://schemas.microsoft.com/office/powerpoint/2010/main" val="2518112222"/>
      </p:ext>
    </p:extLst>
  </p:cSld>
  <p:clrMapOvr>
    <a:masterClrMapping/>
  </p:clrMapOvr>
</p:sld>
</file>

<file path=ppt/slides/slide2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pPr lvl="0"/>
            <a:r>
              <a:rPr lang="it-IT" sz="1800" dirty="0">
                <a:latin typeface="Arial"/>
                <a:ea typeface="Times New Roman"/>
                <a:cs typeface="Times New Roman"/>
              </a:rPr>
              <a:t>A sua volta un buon controllo emotivo implica:</a:t>
            </a:r>
          </a:p>
          <a:p>
            <a:pPr lvl="0"/>
            <a:r>
              <a:rPr lang="it-IT" sz="1800" dirty="0">
                <a:latin typeface="Arial"/>
                <a:ea typeface="Times New Roman"/>
                <a:cs typeface="Times New Roman"/>
              </a:rPr>
              <a:t> </a:t>
            </a:r>
          </a:p>
          <a:p>
            <a:pPr lvl="0">
              <a:buSzPts val="1200"/>
              <a:buFont typeface="Arial"/>
              <a:buAutoNum type="alphaLcParenR"/>
            </a:pPr>
            <a:r>
              <a:rPr lang="it-IT" sz="1800" dirty="0">
                <a:latin typeface="Arial"/>
                <a:ea typeface="Times New Roman"/>
                <a:cs typeface="Times New Roman"/>
              </a:rPr>
              <a:t>inibizione appropriata dei comportamenti legati alle forte emozioni</a:t>
            </a:r>
          </a:p>
          <a:p>
            <a:pPr lvl="0">
              <a:buSzPts val="1200"/>
              <a:buFont typeface="Arial"/>
              <a:buAutoNum type="alphaLcParenR"/>
            </a:pPr>
            <a:r>
              <a:rPr lang="it-IT" sz="1800" dirty="0">
                <a:latin typeface="Arial"/>
                <a:ea typeface="Times New Roman"/>
                <a:cs typeface="Times New Roman"/>
              </a:rPr>
              <a:t>organizzarsi per il conseguimento di obiettivi esterni, indipendentemente - in certi casi - dal proprio stato emotivo</a:t>
            </a:r>
          </a:p>
          <a:p>
            <a:pPr lvl="0">
              <a:buSzPts val="1200"/>
              <a:buFont typeface="Arial"/>
              <a:buAutoNum type="alphaLcParenR"/>
            </a:pPr>
            <a:r>
              <a:rPr lang="it-IT" sz="1800" dirty="0">
                <a:latin typeface="Arial"/>
                <a:ea typeface="Times New Roman"/>
                <a:cs typeface="Times New Roman"/>
              </a:rPr>
              <a:t>sviluppare capacità di auto-accudimento</a:t>
            </a:r>
          </a:p>
          <a:p>
            <a:pPr lvl="0">
              <a:buSzPts val="1200"/>
              <a:buFont typeface="Arial"/>
              <a:buAutoNum type="alphaLcParenR"/>
            </a:pPr>
            <a:r>
              <a:rPr lang="it-IT" sz="1800" dirty="0">
                <a:latin typeface="Arial"/>
                <a:ea typeface="Times New Roman"/>
                <a:cs typeface="Times New Roman"/>
              </a:rPr>
              <a:t>sviluppare abilità di distrazione</a:t>
            </a:r>
          </a:p>
          <a:p>
            <a:pPr lvl="0"/>
            <a:r>
              <a:rPr lang="it-IT" sz="1800" dirty="0">
                <a:latin typeface="Arial"/>
                <a:ea typeface="Times New Roman"/>
                <a:cs typeface="Times New Roman"/>
              </a:rPr>
              <a:t> </a:t>
            </a:r>
          </a:p>
          <a:p>
            <a:endParaRPr lang="it-IT" dirty="0"/>
          </a:p>
        </p:txBody>
      </p:sp>
    </p:spTree>
    <p:extLst>
      <p:ext uri="{BB962C8B-B14F-4D97-AF65-F5344CB8AC3E}">
        <p14:creationId xmlns:p14="http://schemas.microsoft.com/office/powerpoint/2010/main" val="2262744139"/>
      </p:ext>
    </p:extLst>
  </p:cSld>
  <p:clrMapOvr>
    <a:masterClrMapping/>
  </p:clrMapOvr>
</p:sld>
</file>

<file path=ppt/slides/slide2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pPr lvl="0"/>
            <a:r>
              <a:rPr lang="it-IT" sz="4000" u="words" dirty="0">
                <a:latin typeface="Arial"/>
                <a:ea typeface="Times New Roman"/>
                <a:cs typeface="Times New Roman"/>
              </a:rPr>
              <a:t>Di conseguenza determinati comportamenti del BPD (impulsività, </a:t>
            </a:r>
            <a:r>
              <a:rPr lang="it-IT" sz="4000" u="words" dirty="0" err="1">
                <a:latin typeface="Arial"/>
                <a:ea typeface="Times New Roman"/>
                <a:cs typeface="Times New Roman"/>
              </a:rPr>
              <a:t>parasuicidio</a:t>
            </a:r>
            <a:r>
              <a:rPr lang="it-IT" sz="4000" u="words" dirty="0">
                <a:latin typeface="Arial"/>
                <a:ea typeface="Times New Roman"/>
                <a:cs typeface="Times New Roman"/>
              </a:rPr>
              <a:t>) costituiscono sistemi per regolare le emozioni. </a:t>
            </a:r>
            <a:endParaRPr lang="it-IT" sz="4000" dirty="0">
              <a:latin typeface="Arial"/>
              <a:ea typeface="Times New Roman"/>
              <a:cs typeface="Times New Roman"/>
            </a:endParaRPr>
          </a:p>
          <a:p>
            <a:pPr lvl="0"/>
            <a:endParaRPr lang="it-IT" sz="4000" dirty="0"/>
          </a:p>
          <a:p>
            <a:endParaRPr lang="it-IT" dirty="0"/>
          </a:p>
        </p:txBody>
      </p:sp>
    </p:spTree>
    <p:extLst>
      <p:ext uri="{BB962C8B-B14F-4D97-AF65-F5344CB8AC3E}">
        <p14:creationId xmlns:p14="http://schemas.microsoft.com/office/powerpoint/2010/main" val="2603668228"/>
      </p:ext>
    </p:extLst>
  </p:cSld>
  <p:clrMapOvr>
    <a:masterClrMapping/>
  </p:clrMapOvr>
</p:sld>
</file>

<file path=ppt/slides/slide2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Autofit/>
          </a:bodyPr>
          <a:lstStyle/>
          <a:p>
            <a:pPr lvl="0"/>
            <a:r>
              <a:rPr lang="it-IT" sz="1100" dirty="0">
                <a:solidFill>
                  <a:prstClr val="black"/>
                </a:solidFill>
                <a:latin typeface="Arial"/>
                <a:ea typeface="Times New Roman"/>
                <a:cs typeface="Times New Roman"/>
              </a:rPr>
              <a:t> </a:t>
            </a:r>
          </a:p>
          <a:p>
            <a:pPr indent="449580"/>
            <a:r>
              <a:rPr lang="it-IT" sz="2000" dirty="0">
                <a:latin typeface="Arial"/>
                <a:ea typeface="Times New Roman"/>
                <a:cs typeface="Times New Roman"/>
              </a:rPr>
              <a:t>La difficoltà di regolare le reazioni emotive porta ad un mancato sviluppo di un senso stabile di sé. L’imprevedibilità delle proprie reazioni emotive, del conseguente comportamento e cognizioni assieme alla inibizione e alla invalidazione da parte dei familiari sono probabilmente collegate direttamente al senso di “vuoto” e alla mancanza di identità.</a:t>
            </a:r>
          </a:p>
          <a:p>
            <a:pPr indent="449580"/>
            <a:r>
              <a:rPr lang="it-IT" sz="2000" u="words" dirty="0">
                <a:latin typeface="Arial"/>
                <a:ea typeface="Times New Roman"/>
                <a:cs typeface="Times New Roman"/>
              </a:rPr>
              <a:t>Da tutto questo deriva l’incapacità di gestire le relazioni personali. </a:t>
            </a:r>
            <a:endParaRPr lang="it-IT" sz="2000" dirty="0">
              <a:latin typeface="Arial"/>
              <a:ea typeface="Times New Roman"/>
              <a:cs typeface="Times New Roman"/>
            </a:endParaRPr>
          </a:p>
          <a:p>
            <a:pPr lvl="0"/>
            <a:r>
              <a:rPr lang="it-IT" sz="2000" dirty="0">
                <a:latin typeface="Arial"/>
                <a:ea typeface="Times New Roman"/>
                <a:cs typeface="Times New Roman"/>
              </a:rPr>
              <a:t> </a:t>
            </a:r>
          </a:p>
          <a:p>
            <a:pPr lvl="0"/>
            <a:r>
              <a:rPr lang="it-IT" sz="2000" dirty="0">
                <a:latin typeface="Arial"/>
                <a:ea typeface="Times New Roman"/>
                <a:cs typeface="Times New Roman"/>
              </a:rPr>
              <a:t> </a:t>
            </a:r>
          </a:p>
          <a:p>
            <a:pPr lvl="0"/>
            <a:r>
              <a:rPr lang="it-IT" sz="2000" dirty="0">
                <a:latin typeface="Arial"/>
                <a:ea typeface="Times New Roman"/>
                <a:cs typeface="Times New Roman"/>
              </a:rPr>
              <a:t>La DBT (</a:t>
            </a:r>
            <a:r>
              <a:rPr lang="it-IT" sz="2000" dirty="0" err="1">
                <a:latin typeface="Arial"/>
                <a:ea typeface="Times New Roman"/>
                <a:cs typeface="Times New Roman"/>
              </a:rPr>
              <a:t>Dialectical</a:t>
            </a:r>
            <a:r>
              <a:rPr lang="it-IT" sz="2000" dirty="0">
                <a:latin typeface="Arial"/>
                <a:ea typeface="Times New Roman"/>
                <a:cs typeface="Times New Roman"/>
              </a:rPr>
              <a:t> </a:t>
            </a:r>
            <a:r>
              <a:rPr lang="it-IT" sz="2000" dirty="0" err="1">
                <a:latin typeface="Arial"/>
                <a:ea typeface="Times New Roman"/>
                <a:cs typeface="Times New Roman"/>
              </a:rPr>
              <a:t>Behavior</a:t>
            </a:r>
            <a:r>
              <a:rPr lang="it-IT" sz="2000" dirty="0">
                <a:latin typeface="Arial"/>
                <a:ea typeface="Times New Roman"/>
                <a:cs typeface="Times New Roman"/>
              </a:rPr>
              <a:t> </a:t>
            </a:r>
            <a:r>
              <a:rPr lang="it-IT" sz="2000" dirty="0" err="1">
                <a:latin typeface="Arial"/>
                <a:ea typeface="Times New Roman"/>
                <a:cs typeface="Times New Roman"/>
              </a:rPr>
              <a:t>Therapy</a:t>
            </a:r>
            <a:r>
              <a:rPr lang="it-IT" sz="2000" dirty="0">
                <a:latin typeface="Arial"/>
                <a:ea typeface="Times New Roman"/>
                <a:cs typeface="Times New Roman"/>
              </a:rPr>
              <a:t>) enfatizza perciò, in un’ottica dialettica, sia l’accettazione che il cambiamento. </a:t>
            </a:r>
          </a:p>
          <a:p>
            <a:pPr lvl="0"/>
            <a:r>
              <a:rPr lang="it-IT" sz="2000" dirty="0">
                <a:latin typeface="Arial"/>
                <a:ea typeface="Times New Roman"/>
                <a:cs typeface="Times New Roman"/>
              </a:rPr>
              <a:t> </a:t>
            </a:r>
          </a:p>
          <a:p>
            <a:pPr lvl="0"/>
            <a:r>
              <a:rPr lang="it-IT" sz="2000" dirty="0">
                <a:solidFill>
                  <a:prstClr val="black"/>
                </a:solidFill>
                <a:latin typeface="Arial"/>
                <a:ea typeface="Times New Roman"/>
                <a:cs typeface="Times New Roman"/>
              </a:rPr>
              <a:t> </a:t>
            </a:r>
          </a:p>
        </p:txBody>
      </p:sp>
    </p:spTree>
    <p:extLst>
      <p:ext uri="{BB962C8B-B14F-4D97-AF65-F5344CB8AC3E}">
        <p14:creationId xmlns:p14="http://schemas.microsoft.com/office/powerpoint/2010/main" val="2780719376"/>
      </p:ext>
    </p:extLst>
  </p:cSld>
  <p:clrMapOvr>
    <a:masterClrMapping/>
  </p:clrMapOvr>
</p:sld>
</file>

<file path=ppt/slides/slide2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pPr lvl="0"/>
            <a:r>
              <a:rPr lang="it-IT" dirty="0">
                <a:latin typeface="Arial"/>
                <a:ea typeface="Times New Roman"/>
                <a:cs typeface="Times New Roman"/>
              </a:rPr>
              <a:t>2. </a:t>
            </a:r>
            <a:r>
              <a:rPr lang="it-IT" i="1" dirty="0">
                <a:latin typeface="Arial"/>
                <a:ea typeface="Times New Roman"/>
                <a:cs typeface="Times New Roman"/>
              </a:rPr>
              <a:t>Il training di abilità sociali</a:t>
            </a:r>
            <a:br>
              <a:rPr lang="it-IT" dirty="0">
                <a:solidFill>
                  <a:prstClr val="black"/>
                </a:solidFill>
                <a:latin typeface="Arial"/>
                <a:ea typeface="Times New Roman"/>
                <a:cs typeface="Times New Roman"/>
              </a:rPr>
            </a:br>
            <a:endParaRPr lang="it-IT" dirty="0"/>
          </a:p>
        </p:txBody>
      </p:sp>
      <p:sp>
        <p:nvSpPr>
          <p:cNvPr id="3" name="Segnaposto contenuto 2"/>
          <p:cNvSpPr>
            <a:spLocks noGrp="1"/>
          </p:cNvSpPr>
          <p:nvPr>
            <p:ph idx="1"/>
          </p:nvPr>
        </p:nvSpPr>
        <p:spPr>
          <a:xfrm>
            <a:off x="1991544" y="1628801"/>
            <a:ext cx="8229600" cy="4525963"/>
          </a:xfrm>
        </p:spPr>
        <p:txBody>
          <a:bodyPr>
            <a:normAutofit/>
          </a:bodyPr>
          <a:lstStyle/>
          <a:p>
            <a:pPr lvl="0"/>
            <a:r>
              <a:rPr lang="it-IT" sz="1400" dirty="0">
                <a:solidFill>
                  <a:prstClr val="black"/>
                </a:solidFill>
                <a:latin typeface="Arial"/>
                <a:ea typeface="Times New Roman"/>
                <a:cs typeface="Times New Roman"/>
              </a:rPr>
              <a:t> </a:t>
            </a:r>
          </a:p>
          <a:p>
            <a:pPr indent="449580"/>
            <a:r>
              <a:rPr lang="it-IT" sz="1800" dirty="0">
                <a:latin typeface="Arial"/>
                <a:ea typeface="Times New Roman"/>
                <a:cs typeface="Times New Roman"/>
              </a:rPr>
              <a:t>Il training della DBT di gruppo è un training di abilità sociali che si aggiunge alla terapia individuale. Si è osservato che la terapia individuale con pazienti con disturbo di personalità (in particolare borderline) difficilmente trova degli spazi per l’insegnamento di abilità sociali e di </a:t>
            </a:r>
            <a:r>
              <a:rPr lang="it-IT" sz="1800" dirty="0" err="1">
                <a:latin typeface="Arial"/>
                <a:ea typeface="Times New Roman"/>
                <a:cs typeface="Times New Roman"/>
              </a:rPr>
              <a:t>coping</a:t>
            </a:r>
            <a:r>
              <a:rPr lang="it-IT" sz="1800" dirty="0">
                <a:latin typeface="Arial"/>
                <a:ea typeface="Times New Roman"/>
                <a:cs typeface="Times New Roman"/>
              </a:rPr>
              <a:t>. Infatti, molto spesso il terapeuta è costretto ad occuparsi delle ricorrenti crisi o a prestare attenzione alle problematiche individuali senza avere il tempo di fornire tutta una serie di abilità fondamentali a gestire la vita quotidiana. A questo scopo, il training viene effettuato separatamente dalla terapia individuale, al fine di fornire un contesto privilegiato per l’apprendimento di tali abilità. </a:t>
            </a:r>
          </a:p>
          <a:p>
            <a:endParaRPr lang="it-IT" sz="1400" dirty="0"/>
          </a:p>
        </p:txBody>
      </p:sp>
    </p:spTree>
    <p:extLst>
      <p:ext uri="{BB962C8B-B14F-4D97-AF65-F5344CB8AC3E}">
        <p14:creationId xmlns:p14="http://schemas.microsoft.com/office/powerpoint/2010/main" val="355313848"/>
      </p:ext>
    </p:extLst>
  </p:cSld>
  <p:clrMapOvr>
    <a:masterClrMapping/>
  </p:clrMapOvr>
</p:sld>
</file>

<file path=ppt/slides/slide2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pPr indent="449580"/>
            <a:r>
              <a:rPr lang="it-IT" u="words" dirty="0">
                <a:latin typeface="Arial"/>
                <a:ea typeface="Times New Roman"/>
                <a:cs typeface="Times New Roman"/>
              </a:rPr>
              <a:t>E’ ovvio dunque che il training è forzatamente un po’ generico, soprattutto in relazione alla composizione più o meno omogenea del gruppo.</a:t>
            </a:r>
            <a:endParaRPr lang="it-IT" dirty="0">
              <a:latin typeface="Arial"/>
              <a:ea typeface="Times New Roman"/>
              <a:cs typeface="Times New Roman"/>
            </a:endParaRPr>
          </a:p>
          <a:p>
            <a:pPr indent="449580"/>
            <a:r>
              <a:rPr lang="it-IT" dirty="0">
                <a:latin typeface="Arial"/>
                <a:ea typeface="Times New Roman"/>
                <a:cs typeface="Times New Roman"/>
              </a:rPr>
              <a:t>Gli aspetti fondamentali del training (che chiameremo TAS - training di abilità sociale) sono:</a:t>
            </a:r>
          </a:p>
          <a:p>
            <a:pPr indent="449580"/>
            <a:r>
              <a:rPr lang="it-IT" dirty="0">
                <a:solidFill>
                  <a:prstClr val="black"/>
                </a:solidFill>
                <a:latin typeface="Arial"/>
                <a:ea typeface="Times New Roman"/>
                <a:cs typeface="Times New Roman"/>
              </a:rPr>
              <a:t> </a:t>
            </a:r>
            <a:endParaRPr lang="it-IT" dirty="0"/>
          </a:p>
        </p:txBody>
      </p:sp>
    </p:spTree>
    <p:extLst>
      <p:ext uri="{BB962C8B-B14F-4D97-AF65-F5344CB8AC3E}">
        <p14:creationId xmlns:p14="http://schemas.microsoft.com/office/powerpoint/2010/main" val="3376297034"/>
      </p:ext>
    </p:extLst>
  </p:cSld>
  <p:clrMapOvr>
    <a:masterClrMapping/>
  </p:clrMapOvr>
</p:sld>
</file>

<file path=ppt/slides/slide2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Autofit/>
          </a:bodyPr>
          <a:lstStyle/>
          <a:p>
            <a:pPr lvl="0">
              <a:buSzPts val="1200"/>
              <a:buFont typeface="Arial"/>
              <a:buAutoNum type="alphaLcParenR"/>
            </a:pPr>
            <a:r>
              <a:rPr lang="it-IT" dirty="0">
                <a:latin typeface="Arial"/>
                <a:ea typeface="Times New Roman"/>
                <a:cs typeface="Times New Roman"/>
              </a:rPr>
              <a:t>Si prefigge risultati a lungo termine. All’inizio può apparire frustrante sia per i pazienti che per il terapeuta</a:t>
            </a:r>
          </a:p>
          <a:p>
            <a:pPr lvl="0">
              <a:buSzPts val="1200"/>
              <a:buFont typeface="Arial"/>
              <a:buAutoNum type="alphaLcParenR"/>
            </a:pPr>
            <a:r>
              <a:rPr lang="it-IT" dirty="0">
                <a:latin typeface="Arial"/>
                <a:ea typeface="Times New Roman"/>
                <a:cs typeface="Times New Roman"/>
              </a:rPr>
              <a:t>il TAS si svolge in un gruppo aperto, cioè accoglie nuovi membri quando serve. Ciò è utile per esporre i partecipanti al cambiamento continuo delle relazioni con i problemi che ne conseguono. E’ cioè una utile occasione di esercizio</a:t>
            </a:r>
          </a:p>
          <a:p>
            <a:endParaRPr lang="it-IT" dirty="0"/>
          </a:p>
        </p:txBody>
      </p:sp>
    </p:spTree>
    <p:extLst>
      <p:ext uri="{BB962C8B-B14F-4D97-AF65-F5344CB8AC3E}">
        <p14:creationId xmlns:p14="http://schemas.microsoft.com/office/powerpoint/2010/main" val="729392379"/>
      </p:ext>
    </p:extLst>
  </p:cSld>
  <p:clrMapOvr>
    <a:masterClrMapping/>
  </p:clrMapOvr>
</p:sld>
</file>

<file path=ppt/slides/slide2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dirty="0">
                <a:latin typeface="Arial"/>
                <a:ea typeface="Times New Roman"/>
                <a:cs typeface="Times New Roman"/>
              </a:rPr>
              <a:t>il TAS comprende quattro moduli separati:</a:t>
            </a:r>
            <a:endParaRPr lang="it-IT" dirty="0"/>
          </a:p>
        </p:txBody>
      </p:sp>
      <p:sp>
        <p:nvSpPr>
          <p:cNvPr id="3" name="Segnaposto contenuto 2"/>
          <p:cNvSpPr>
            <a:spLocks noGrp="1"/>
          </p:cNvSpPr>
          <p:nvPr>
            <p:ph idx="1"/>
          </p:nvPr>
        </p:nvSpPr>
        <p:spPr>
          <a:xfrm>
            <a:off x="1919536" y="1484785"/>
            <a:ext cx="8229600" cy="4525963"/>
          </a:xfrm>
        </p:spPr>
        <p:txBody>
          <a:bodyPr>
            <a:normAutofit/>
          </a:bodyPr>
          <a:lstStyle/>
          <a:p>
            <a:pPr lvl="0">
              <a:buNone/>
            </a:pPr>
            <a:endParaRPr lang="it-IT" sz="2800" dirty="0">
              <a:solidFill>
                <a:prstClr val="black"/>
              </a:solidFill>
              <a:latin typeface="Arial"/>
              <a:ea typeface="Times New Roman"/>
              <a:cs typeface="Times New Roman"/>
            </a:endParaRPr>
          </a:p>
          <a:p>
            <a:pPr lvl="0"/>
            <a:r>
              <a:rPr lang="it-IT" sz="2800" dirty="0">
                <a:latin typeface="Arial"/>
                <a:ea typeface="Times New Roman"/>
                <a:cs typeface="Times New Roman"/>
              </a:rPr>
              <a:t>1) Training per lo sviluppo della “piena consapevolezza”</a:t>
            </a:r>
          </a:p>
          <a:p>
            <a:pPr lvl="0"/>
            <a:r>
              <a:rPr lang="it-IT" sz="2800" dirty="0">
                <a:latin typeface="Arial"/>
                <a:ea typeface="Times New Roman"/>
                <a:cs typeface="Times New Roman"/>
              </a:rPr>
              <a:t>2) Training per l’acquisizione di abilità interpersonali</a:t>
            </a:r>
          </a:p>
          <a:p>
            <a:pPr lvl="0">
              <a:buSzPts val="1200"/>
              <a:buFont typeface="Arial"/>
              <a:buAutoNum type="arabicParenR" startAt="2"/>
            </a:pPr>
            <a:r>
              <a:rPr lang="it-IT" sz="2800" dirty="0">
                <a:latin typeface="Arial"/>
                <a:ea typeface="Times New Roman"/>
                <a:cs typeface="Times New Roman"/>
              </a:rPr>
              <a:t>3) Training di regolazione emotiva</a:t>
            </a:r>
          </a:p>
          <a:p>
            <a:pPr lvl="0">
              <a:buSzPts val="1200"/>
              <a:buFont typeface="Arial"/>
              <a:buAutoNum type="arabicParenR" startAt="2"/>
            </a:pPr>
            <a:r>
              <a:rPr lang="it-IT" sz="2800" dirty="0">
                <a:latin typeface="Arial"/>
                <a:ea typeface="Times New Roman"/>
                <a:cs typeface="Times New Roman"/>
              </a:rPr>
              <a:t>4) Training per la tolleranza all’angoscia e al dolore (</a:t>
            </a:r>
            <a:r>
              <a:rPr lang="it-IT" sz="2800" dirty="0" err="1">
                <a:latin typeface="Arial"/>
                <a:ea typeface="Times New Roman"/>
                <a:cs typeface="Times New Roman"/>
              </a:rPr>
              <a:t>distress</a:t>
            </a:r>
            <a:r>
              <a:rPr lang="it-IT" sz="2800" dirty="0">
                <a:latin typeface="Arial"/>
                <a:ea typeface="Times New Roman"/>
                <a:cs typeface="Times New Roman"/>
              </a:rPr>
              <a:t>)</a:t>
            </a:r>
          </a:p>
        </p:txBody>
      </p:sp>
    </p:spTree>
    <p:extLst>
      <p:ext uri="{BB962C8B-B14F-4D97-AF65-F5344CB8AC3E}">
        <p14:creationId xmlns:p14="http://schemas.microsoft.com/office/powerpoint/2010/main" val="36961017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pPr lvl="0" hangingPunct="0"/>
            <a:r>
              <a:rPr lang="it-IT" sz="2500" dirty="0">
                <a:solidFill>
                  <a:prstClr val="white"/>
                </a:solidFill>
              </a:rPr>
              <a:t>Storicamente il disturbo borderline era conosciuto con i nomi di schizofrenia </a:t>
            </a:r>
            <a:r>
              <a:rPr lang="it-IT" sz="2500" dirty="0" err="1">
                <a:solidFill>
                  <a:prstClr val="white"/>
                </a:solidFill>
              </a:rPr>
              <a:t>pseudonevrotica</a:t>
            </a:r>
            <a:r>
              <a:rPr lang="it-IT" sz="2500" dirty="0">
                <a:solidFill>
                  <a:prstClr val="white"/>
                </a:solidFill>
              </a:rPr>
              <a:t>, carattere schizofrenico, schizofrenia ambulatoriale e schizofrenia latente. </a:t>
            </a:r>
          </a:p>
          <a:p>
            <a:pPr lvl="0" hangingPunct="0"/>
            <a:r>
              <a:rPr lang="it-IT" sz="2500" dirty="0">
                <a:solidFill>
                  <a:prstClr val="white"/>
                </a:solidFill>
              </a:rPr>
              <a:t>  “ideazione paranoide, o gravi sintomi dissociativi transitori, legati allo stress.”  </a:t>
            </a:r>
          </a:p>
          <a:p>
            <a:pPr lvl="0" hangingPunct="0"/>
            <a:r>
              <a:rPr lang="it-IT" sz="2500" dirty="0">
                <a:solidFill>
                  <a:prstClr val="white"/>
                </a:solidFill>
              </a:rPr>
              <a:t>Se l’indicazione borderline si riferisce ad un continuum, allora tutti i disturbi di personalità dei raggruppamenti A e B possono essere considerati come condizioni borderline</a:t>
            </a:r>
            <a:endParaRPr lang="it-IT" dirty="0"/>
          </a:p>
        </p:txBody>
      </p:sp>
    </p:spTree>
    <p:extLst>
      <p:ext uri="{BB962C8B-B14F-4D97-AF65-F5344CB8AC3E}">
        <p14:creationId xmlns:p14="http://schemas.microsoft.com/office/powerpoint/2010/main" val="373560613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Criterio diagnostico ottimale secondo il </a:t>
            </a:r>
            <a:r>
              <a:rPr lang="it-IT" dirty="0" err="1"/>
              <a:t>DSM-IV-TR</a:t>
            </a:r>
            <a:r>
              <a:rPr lang="it-IT" dirty="0"/>
              <a:t>. </a:t>
            </a:r>
          </a:p>
        </p:txBody>
      </p:sp>
      <p:sp>
        <p:nvSpPr>
          <p:cNvPr id="3" name="Segnaposto contenuto 2"/>
          <p:cNvSpPr>
            <a:spLocks noGrp="1"/>
          </p:cNvSpPr>
          <p:nvPr>
            <p:ph idx="1"/>
          </p:nvPr>
        </p:nvSpPr>
        <p:spPr/>
        <p:txBody>
          <a:bodyPr>
            <a:normAutofit/>
          </a:bodyPr>
          <a:lstStyle/>
          <a:p>
            <a:r>
              <a:rPr lang="it-IT" dirty="0"/>
              <a:t> </a:t>
            </a:r>
            <a:r>
              <a:rPr lang="it-IT" sz="5400" dirty="0"/>
              <a:t>Il criterio ottimale è  “ sforzi disperati di evitare un reale o immaginario abbandono ”.  </a:t>
            </a:r>
          </a:p>
          <a:p>
            <a:endParaRPr lang="it-IT" dirty="0"/>
          </a:p>
        </p:txBody>
      </p:sp>
    </p:spTree>
    <p:extLst>
      <p:ext uri="{BB962C8B-B14F-4D97-AF65-F5344CB8AC3E}">
        <p14:creationId xmlns:p14="http://schemas.microsoft.com/office/powerpoint/2010/main" val="2007876278"/>
      </p:ext>
    </p:extLst>
  </p:cSld>
  <p:clrMapOvr>
    <a:masterClrMapping/>
  </p:clrMapOvr>
</p:sld>
</file>

<file path=ppt/slides/slide3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pPr lvl="0"/>
            <a:r>
              <a:rPr lang="it-IT" sz="2800" dirty="0">
                <a:latin typeface="Arial"/>
                <a:ea typeface="Times New Roman"/>
                <a:cs typeface="Times New Roman"/>
              </a:rPr>
              <a:t>I moduli vengono trattati in questo ordine. Il primo modulo viene esposto per primo e poi ripetuto brevemente dopo la fine di ciascun altro modulo. Finiti di trattare i quattro moduli si ricomincia daccapo. Compatibilmente con i tempi e la situazione del singolo ogni partecipante dovrebbe, preferibilmente, seguire almeno due volte tutti i moduli</a:t>
            </a:r>
          </a:p>
          <a:p>
            <a:pPr lvl="0">
              <a:buSzPts val="1200"/>
              <a:buFont typeface="Arial"/>
              <a:buAutoNum type="alphaLcParenR" startAt="4"/>
            </a:pPr>
            <a:r>
              <a:rPr lang="it-IT" sz="2800" dirty="0">
                <a:latin typeface="Arial"/>
                <a:ea typeface="Times New Roman"/>
                <a:cs typeface="Times New Roman"/>
              </a:rPr>
              <a:t>Le sedute si svolgono per due ore e mezza circa (con un intervallo di 15 minuti compreso ) una volta la settimana</a:t>
            </a:r>
          </a:p>
          <a:p>
            <a:pPr lvl="0"/>
            <a:endParaRPr lang="it-IT" dirty="0">
              <a:solidFill>
                <a:prstClr val="black"/>
              </a:solidFill>
            </a:endParaRPr>
          </a:p>
          <a:p>
            <a:endParaRPr lang="it-IT" dirty="0"/>
          </a:p>
        </p:txBody>
      </p:sp>
    </p:spTree>
    <p:extLst>
      <p:ext uri="{BB962C8B-B14F-4D97-AF65-F5344CB8AC3E}">
        <p14:creationId xmlns:p14="http://schemas.microsoft.com/office/powerpoint/2010/main" val="2913181042"/>
      </p:ext>
    </p:extLst>
  </p:cSld>
  <p:clrMapOvr>
    <a:masterClrMapping/>
  </p:clrMapOvr>
</p:sld>
</file>

<file path=ppt/slides/slide3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pPr lvl="0">
              <a:buSzPts val="1200"/>
              <a:buFont typeface="Arial"/>
              <a:buAutoNum type="alphaLcParenR" startAt="4"/>
            </a:pPr>
            <a:r>
              <a:rPr lang="it-IT" sz="2000" dirty="0">
                <a:latin typeface="Arial"/>
                <a:ea typeface="Times New Roman"/>
                <a:cs typeface="Times New Roman"/>
              </a:rPr>
              <a:t>Il gruppo è condotto da due persone: il </a:t>
            </a:r>
            <a:r>
              <a:rPr lang="it-IT" sz="2000" u="words" dirty="0">
                <a:latin typeface="Arial"/>
                <a:ea typeface="Times New Roman"/>
                <a:cs typeface="Times New Roman"/>
              </a:rPr>
              <a:t>leader</a:t>
            </a:r>
            <a:r>
              <a:rPr lang="it-IT" sz="2000" dirty="0">
                <a:latin typeface="Arial"/>
                <a:ea typeface="Times New Roman"/>
                <a:cs typeface="Times New Roman"/>
              </a:rPr>
              <a:t> spiega il materiale ed esegue tutte le attività principali (per es., correzione dei compiti) e deve prestare attenzione soprattutto al gruppo nel suo insieme; il </a:t>
            </a:r>
            <a:r>
              <a:rPr lang="it-IT" sz="2000" u="words" dirty="0">
                <a:latin typeface="Arial"/>
                <a:ea typeface="Times New Roman"/>
                <a:cs typeface="Times New Roman"/>
              </a:rPr>
              <a:t>co-leader</a:t>
            </a:r>
            <a:r>
              <a:rPr lang="it-IT" sz="2000" dirty="0">
                <a:latin typeface="Arial"/>
                <a:ea typeface="Times New Roman"/>
                <a:cs typeface="Times New Roman"/>
              </a:rPr>
              <a:t>, nota le reazioni dei singoli individui,  interviene per puntualizzare dei concetti, sostiene il leader quando è stanco, si offre da mediatore tra il leader ed il singolo (in caso di disputa) cercando di evidenziare i pregi e i difetti di ciascuna posizione. La continua consultazione tra i due, prima e dopo la terapia è quindi essenziale. Il leader deve “spingere” il gruppo mentre il co-leader deve tenere conto delle ragioni e delle resistenze del singolo paziente</a:t>
            </a:r>
          </a:p>
          <a:p>
            <a:endParaRPr lang="it-IT" dirty="0"/>
          </a:p>
        </p:txBody>
      </p:sp>
    </p:spTree>
    <p:extLst>
      <p:ext uri="{BB962C8B-B14F-4D97-AF65-F5344CB8AC3E}">
        <p14:creationId xmlns:p14="http://schemas.microsoft.com/office/powerpoint/2010/main" val="389167597"/>
      </p:ext>
    </p:extLst>
  </p:cSld>
  <p:clrMapOvr>
    <a:masterClrMapping/>
  </p:clrMapOvr>
</p:sld>
</file>

<file path=ppt/slides/slide3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pPr lvl="0">
              <a:buSzPts val="1200"/>
              <a:buFont typeface="Arial"/>
              <a:buAutoNum type="alphaLcParenR" startAt="4"/>
            </a:pPr>
            <a:r>
              <a:rPr lang="it-IT" dirty="0">
                <a:latin typeface="Arial"/>
                <a:ea typeface="Times New Roman"/>
                <a:cs typeface="Times New Roman"/>
              </a:rPr>
              <a:t>L’applicazione delle abilità acquisite deve essere rinforzata dalla terapia individuale. E’ importante che le abilità siano applicate con estrema gradualità, dalle situazioni facili a quelle difficili. Quindi, </a:t>
            </a:r>
            <a:r>
              <a:rPr lang="it-IT" u="words" dirty="0">
                <a:latin typeface="Arial"/>
                <a:ea typeface="Times New Roman"/>
                <a:cs typeface="Times New Roman"/>
              </a:rPr>
              <a:t>all’inizio le abilità non sono utili per i problemi quotidiani dei pazienti</a:t>
            </a:r>
            <a:endParaRPr lang="it-IT" dirty="0">
              <a:latin typeface="Arial"/>
              <a:ea typeface="Times New Roman"/>
              <a:cs typeface="Times New Roman"/>
            </a:endParaRPr>
          </a:p>
          <a:p>
            <a:pPr lvl="0"/>
            <a:endParaRPr lang="it-IT" dirty="0"/>
          </a:p>
          <a:p>
            <a:endParaRPr lang="it-IT" dirty="0"/>
          </a:p>
        </p:txBody>
      </p:sp>
    </p:spTree>
    <p:extLst>
      <p:ext uri="{BB962C8B-B14F-4D97-AF65-F5344CB8AC3E}">
        <p14:creationId xmlns:p14="http://schemas.microsoft.com/office/powerpoint/2010/main" val="3223933247"/>
      </p:ext>
    </p:extLst>
  </p:cSld>
  <p:clrMapOvr>
    <a:masterClrMapping/>
  </p:clrMapOvr>
</p:sld>
</file>

<file path=ppt/slides/slide3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pPr lvl="0"/>
            <a:r>
              <a:rPr lang="it-IT" i="1" dirty="0">
                <a:latin typeface="Arial"/>
                <a:ea typeface="Times New Roman"/>
                <a:cs typeface="Times New Roman"/>
              </a:rPr>
              <a:t>La singola seduta</a:t>
            </a:r>
            <a:br>
              <a:rPr lang="it-IT" dirty="0">
                <a:latin typeface="Arial"/>
                <a:ea typeface="Times New Roman"/>
                <a:cs typeface="Times New Roman"/>
              </a:rPr>
            </a:br>
            <a:endParaRPr lang="it-IT" dirty="0"/>
          </a:p>
        </p:txBody>
      </p:sp>
      <p:sp>
        <p:nvSpPr>
          <p:cNvPr id="3" name="Segnaposto contenuto 2"/>
          <p:cNvSpPr>
            <a:spLocks noGrp="1"/>
          </p:cNvSpPr>
          <p:nvPr>
            <p:ph idx="1"/>
          </p:nvPr>
        </p:nvSpPr>
        <p:spPr/>
        <p:txBody>
          <a:bodyPr>
            <a:normAutofit/>
          </a:bodyPr>
          <a:lstStyle/>
          <a:p>
            <a:pPr lvl="0"/>
            <a:r>
              <a:rPr lang="it-IT" sz="200" dirty="0">
                <a:solidFill>
                  <a:prstClr val="black"/>
                </a:solidFill>
                <a:latin typeface="Arial"/>
                <a:ea typeface="Times New Roman"/>
                <a:cs typeface="Times New Roman"/>
              </a:rPr>
              <a:t> </a:t>
            </a:r>
          </a:p>
          <a:p>
            <a:pPr lvl="0"/>
            <a:r>
              <a:rPr lang="it-IT" sz="2400" dirty="0">
                <a:solidFill>
                  <a:prstClr val="black"/>
                </a:solidFill>
                <a:latin typeface="Arial"/>
                <a:ea typeface="Times New Roman"/>
                <a:cs typeface="Times New Roman"/>
              </a:rPr>
              <a:t> </a:t>
            </a:r>
            <a:r>
              <a:rPr lang="it-IT" dirty="0">
                <a:latin typeface="Arial"/>
                <a:ea typeface="Times New Roman"/>
                <a:cs typeface="Times New Roman"/>
              </a:rPr>
              <a:t>Fase I: APERTURA. All’inizio si trattano brevemente i motivi di eventuali assenze e si passa alla correzione dei compiti (non più di 10-15 minuti per individuo). Se le abilità hanno funzionato, rinforzare e chiedere se anche altri membri hanno ottenuto giovamento con simili strategie. Se non hanno funzionato o hanno funzionato solo parzialmente:</a:t>
            </a:r>
          </a:p>
        </p:txBody>
      </p:sp>
    </p:spTree>
    <p:extLst>
      <p:ext uri="{BB962C8B-B14F-4D97-AF65-F5344CB8AC3E}">
        <p14:creationId xmlns:p14="http://schemas.microsoft.com/office/powerpoint/2010/main" val="1108768567"/>
      </p:ext>
    </p:extLst>
  </p:cSld>
  <p:clrMapOvr>
    <a:masterClrMapping/>
  </p:clrMapOvr>
</p:sld>
</file>

<file path=ppt/slides/slide3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pPr marL="179705" indent="-179705"/>
            <a:r>
              <a:rPr lang="it-IT" sz="2800" dirty="0">
                <a:latin typeface="Arial"/>
                <a:ea typeface="Times New Roman"/>
                <a:cs typeface="Times New Roman"/>
              </a:rPr>
              <a:t>fare un esame dettagliato della situazione quindi b) utilizzare il </a:t>
            </a:r>
            <a:r>
              <a:rPr lang="it-IT" sz="2800" dirty="0" err="1">
                <a:latin typeface="Arial"/>
                <a:ea typeface="Times New Roman"/>
                <a:cs typeface="Times New Roman"/>
              </a:rPr>
              <a:t>problem</a:t>
            </a:r>
            <a:r>
              <a:rPr lang="it-IT" sz="2800" dirty="0">
                <a:latin typeface="Arial"/>
                <a:ea typeface="Times New Roman"/>
                <a:cs typeface="Times New Roman"/>
              </a:rPr>
              <a:t> </a:t>
            </a:r>
            <a:r>
              <a:rPr lang="it-IT" sz="2800" dirty="0" err="1">
                <a:latin typeface="Arial"/>
                <a:ea typeface="Times New Roman"/>
                <a:cs typeface="Times New Roman"/>
              </a:rPr>
              <a:t>solving</a:t>
            </a:r>
            <a:r>
              <a:rPr lang="it-IT" sz="2800" dirty="0">
                <a:latin typeface="Arial"/>
                <a:ea typeface="Times New Roman"/>
                <a:cs typeface="Times New Roman"/>
              </a:rPr>
              <a:t>, chiedendo suggerimenti agli altri pazienti e c) suggerire di non abbandonare l’abilità se non ha funzionato (l’esercizio è importante!!). Sottolineare sempre che </a:t>
            </a:r>
            <a:r>
              <a:rPr lang="it-IT" sz="2800" u="words" dirty="0">
                <a:latin typeface="Arial"/>
                <a:ea typeface="Times New Roman"/>
                <a:cs typeface="Times New Roman"/>
              </a:rPr>
              <a:t>non tutte le abilità funzionano allo stesso modo o sono congeniali al singolo individuo (da cui la ragione per cui se ne trattano molte e diversificate). </a:t>
            </a:r>
            <a:endParaRPr lang="it-IT" sz="2800" dirty="0">
              <a:latin typeface="Arial"/>
              <a:ea typeface="Times New Roman"/>
              <a:cs typeface="Times New Roman"/>
            </a:endParaRPr>
          </a:p>
          <a:p>
            <a:pPr lvl="0"/>
            <a:r>
              <a:rPr lang="it-IT" sz="2800" dirty="0">
                <a:latin typeface="Arial"/>
                <a:ea typeface="Times New Roman"/>
                <a:cs typeface="Times New Roman"/>
              </a:rPr>
              <a:t> </a:t>
            </a:r>
          </a:p>
          <a:p>
            <a:endParaRPr lang="it-IT" sz="2800" dirty="0"/>
          </a:p>
        </p:txBody>
      </p:sp>
    </p:spTree>
    <p:extLst>
      <p:ext uri="{BB962C8B-B14F-4D97-AF65-F5344CB8AC3E}">
        <p14:creationId xmlns:p14="http://schemas.microsoft.com/office/powerpoint/2010/main" val="3858039569"/>
      </p:ext>
    </p:extLst>
  </p:cSld>
  <p:clrMapOvr>
    <a:masterClrMapping/>
  </p:clrMapOvr>
</p:sld>
</file>

<file path=ppt/slides/slide3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pPr lvl="0"/>
            <a:r>
              <a:rPr lang="it-IT" sz="2400" dirty="0">
                <a:latin typeface="Arial"/>
                <a:ea typeface="Times New Roman"/>
                <a:cs typeface="Times New Roman"/>
              </a:rPr>
              <a:t>Fase II: PAUSA DI 10-15 minuti</a:t>
            </a:r>
          </a:p>
          <a:p>
            <a:pPr lvl="0"/>
            <a:r>
              <a:rPr lang="it-IT" sz="2400" dirty="0">
                <a:latin typeface="Arial"/>
                <a:ea typeface="Times New Roman"/>
                <a:cs typeface="Times New Roman"/>
              </a:rPr>
              <a:t> </a:t>
            </a:r>
          </a:p>
          <a:p>
            <a:pPr lvl="0"/>
            <a:r>
              <a:rPr lang="it-IT" sz="2400" dirty="0">
                <a:latin typeface="Arial"/>
                <a:ea typeface="Times New Roman"/>
                <a:cs typeface="Times New Roman"/>
              </a:rPr>
              <a:t>Fase III: PRESENTAZIONE del nuovo materiale</a:t>
            </a:r>
          </a:p>
          <a:p>
            <a:pPr lvl="0"/>
            <a:r>
              <a:rPr lang="it-IT" sz="2400" dirty="0">
                <a:latin typeface="Arial"/>
                <a:ea typeface="Times New Roman"/>
                <a:cs typeface="Times New Roman"/>
              </a:rPr>
              <a:t> </a:t>
            </a:r>
          </a:p>
          <a:p>
            <a:pPr lvl="0"/>
            <a:r>
              <a:rPr lang="it-IT" sz="2400" dirty="0">
                <a:latin typeface="Arial"/>
                <a:ea typeface="Times New Roman"/>
                <a:cs typeface="Times New Roman"/>
              </a:rPr>
              <a:t>Fase IV: CHIUSURA. Proporre un training di rilassamento o simili eventualmente accompagnati da musica rilassante, ecc. </a:t>
            </a:r>
          </a:p>
          <a:p>
            <a:endParaRPr lang="it-IT" dirty="0"/>
          </a:p>
        </p:txBody>
      </p:sp>
    </p:spTree>
    <p:extLst>
      <p:ext uri="{BB962C8B-B14F-4D97-AF65-F5344CB8AC3E}">
        <p14:creationId xmlns:p14="http://schemas.microsoft.com/office/powerpoint/2010/main" val="1564998607"/>
      </p:ext>
    </p:extLst>
  </p:cSld>
  <p:clrMapOvr>
    <a:masterClrMapping/>
  </p:clrMapOvr>
</p:sld>
</file>

<file path=ppt/slides/slide3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pPr lvl="0"/>
            <a:r>
              <a:rPr lang="it-IT" dirty="0">
                <a:latin typeface="Arial"/>
                <a:ea typeface="Times New Roman"/>
                <a:cs typeface="Times New Roman"/>
              </a:rPr>
              <a:t>Le regole del gruppo sono: </a:t>
            </a:r>
            <a:br>
              <a:rPr lang="it-IT" dirty="0">
                <a:latin typeface="Arial"/>
                <a:ea typeface="Times New Roman"/>
                <a:cs typeface="Times New Roman"/>
              </a:rPr>
            </a:br>
            <a:endParaRPr lang="it-IT" dirty="0"/>
          </a:p>
        </p:txBody>
      </p:sp>
      <p:sp>
        <p:nvSpPr>
          <p:cNvPr id="3" name="Segnaposto contenuto 2"/>
          <p:cNvSpPr>
            <a:spLocks noGrp="1"/>
          </p:cNvSpPr>
          <p:nvPr>
            <p:ph idx="1"/>
          </p:nvPr>
        </p:nvSpPr>
        <p:spPr/>
        <p:txBody>
          <a:bodyPr>
            <a:normAutofit/>
          </a:bodyPr>
          <a:lstStyle/>
          <a:p>
            <a:pPr marL="0" indent="0">
              <a:buNone/>
            </a:pPr>
            <a:r>
              <a:rPr lang="it-IT" sz="2400" dirty="0">
                <a:solidFill>
                  <a:prstClr val="black"/>
                </a:solidFill>
                <a:latin typeface="Arial"/>
                <a:ea typeface="Times New Roman"/>
                <a:cs typeface="Times New Roman"/>
              </a:rPr>
              <a:t> </a:t>
            </a:r>
          </a:p>
          <a:p>
            <a:pPr lvl="0">
              <a:buFont typeface="+mj-lt"/>
              <a:buAutoNum type="arabicPeriod"/>
            </a:pPr>
            <a:r>
              <a:rPr lang="it-IT" sz="2400" dirty="0">
                <a:latin typeface="Arial"/>
                <a:ea typeface="Times New Roman"/>
                <a:cs typeface="Times New Roman"/>
              </a:rPr>
              <a:t>Puntualità e partecipazione vogliono dire rispetto per gli altri e contribuiscono al buon andamento del gruppo</a:t>
            </a:r>
          </a:p>
          <a:p>
            <a:pPr lvl="0">
              <a:buFont typeface="+mj-lt"/>
              <a:buAutoNum type="arabicPeriod"/>
            </a:pPr>
            <a:r>
              <a:rPr lang="it-IT" sz="2400" dirty="0">
                <a:latin typeface="Arial"/>
                <a:ea typeface="Times New Roman"/>
                <a:cs typeface="Times New Roman"/>
              </a:rPr>
              <a:t>I partecipanti non devono avere legami intimi tra loro</a:t>
            </a:r>
          </a:p>
          <a:p>
            <a:pPr lvl="0">
              <a:buFont typeface="+mj-lt"/>
              <a:buAutoNum type="arabicPeriod"/>
            </a:pPr>
            <a:r>
              <a:rPr lang="it-IT" sz="2400" dirty="0">
                <a:latin typeface="Arial"/>
                <a:ea typeface="Times New Roman"/>
                <a:cs typeface="Times New Roman"/>
              </a:rPr>
              <a:t>Riservatezza totale su quanto accade all’interno del gruppo</a:t>
            </a:r>
          </a:p>
          <a:p>
            <a:pPr lvl="0">
              <a:buFont typeface="+mj-lt"/>
              <a:buAutoNum type="arabicPeriod"/>
            </a:pPr>
            <a:r>
              <a:rPr lang="it-IT" sz="2400" dirty="0">
                <a:latin typeface="Arial"/>
                <a:ea typeface="Times New Roman"/>
                <a:cs typeface="Times New Roman"/>
              </a:rPr>
              <a:t>Scoraggiare la discussione di gruppo - e vietarla tassativamente fuori dal gruppo - (meglio un intervento individuale) di tentativi di suicidio</a:t>
            </a:r>
          </a:p>
          <a:p>
            <a:pPr lvl="0">
              <a:buFont typeface="+mj-lt"/>
              <a:buAutoNum type="arabicPeriod"/>
            </a:pPr>
            <a:r>
              <a:rPr lang="it-IT" sz="2400" dirty="0">
                <a:latin typeface="Arial"/>
                <a:ea typeface="Times New Roman"/>
                <a:cs typeface="Times New Roman"/>
              </a:rPr>
              <a:t>Se un membro chiede chiedo aiuto a qualcuno, deve accettare i suoi consigli e tentare di metterli in pratica</a:t>
            </a:r>
          </a:p>
          <a:p>
            <a:pPr lvl="0"/>
            <a:endParaRPr lang="it-IT" dirty="0">
              <a:solidFill>
                <a:prstClr val="black"/>
              </a:solidFill>
            </a:endParaRPr>
          </a:p>
          <a:p>
            <a:endParaRPr lang="it-IT" dirty="0"/>
          </a:p>
        </p:txBody>
      </p:sp>
    </p:spTree>
    <p:extLst>
      <p:ext uri="{BB962C8B-B14F-4D97-AF65-F5344CB8AC3E}">
        <p14:creationId xmlns:p14="http://schemas.microsoft.com/office/powerpoint/2010/main" val="3543112207"/>
      </p:ext>
    </p:extLst>
  </p:cSld>
  <p:clrMapOvr>
    <a:masterClrMapping/>
  </p:clrMapOvr>
</p:sld>
</file>

<file path=ppt/slides/slide3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pPr marL="342900" indent="-342900">
              <a:spcBef>
                <a:spcPct val="20000"/>
              </a:spcBef>
            </a:pPr>
            <a:r>
              <a:rPr lang="it-IT" sz="2200" i="1" dirty="0">
                <a:latin typeface="Arial"/>
                <a:ea typeface="Times New Roman"/>
                <a:cs typeface="Times New Roman"/>
              </a:rPr>
              <a:t>Strategie di conduzione di carattere generale</a:t>
            </a:r>
            <a:br>
              <a:rPr lang="it-IT" sz="2200" dirty="0">
                <a:latin typeface="Arial"/>
                <a:ea typeface="Times New Roman"/>
                <a:cs typeface="Times New Roman"/>
              </a:rPr>
            </a:br>
            <a:r>
              <a:rPr lang="it-IT" sz="2200" i="1" dirty="0">
                <a:solidFill>
                  <a:prstClr val="black"/>
                </a:solidFill>
                <a:latin typeface="Arial"/>
                <a:ea typeface="Times New Roman"/>
                <a:cs typeface="Times New Roman"/>
              </a:rPr>
              <a:t> </a:t>
            </a:r>
            <a:br>
              <a:rPr lang="it-IT" sz="2200" dirty="0">
                <a:solidFill>
                  <a:prstClr val="black"/>
                </a:solidFill>
                <a:latin typeface="Arial"/>
                <a:ea typeface="Times New Roman"/>
                <a:cs typeface="Times New Roman"/>
              </a:rPr>
            </a:br>
            <a:endParaRPr lang="it-IT" dirty="0"/>
          </a:p>
        </p:txBody>
      </p:sp>
      <p:sp>
        <p:nvSpPr>
          <p:cNvPr id="3" name="Segnaposto contenuto 2"/>
          <p:cNvSpPr>
            <a:spLocks noGrp="1"/>
          </p:cNvSpPr>
          <p:nvPr>
            <p:ph idx="1"/>
          </p:nvPr>
        </p:nvSpPr>
        <p:spPr>
          <a:xfrm>
            <a:off x="1991544" y="1628801"/>
            <a:ext cx="8229600" cy="4525963"/>
          </a:xfrm>
        </p:spPr>
        <p:txBody>
          <a:bodyPr/>
          <a:lstStyle/>
          <a:p>
            <a:pPr lvl="0">
              <a:buFont typeface="+mj-lt"/>
              <a:buAutoNum type="arabicPeriod"/>
            </a:pPr>
            <a:r>
              <a:rPr lang="it-IT" sz="200" u="words" dirty="0">
                <a:solidFill>
                  <a:prstClr val="black"/>
                </a:solidFill>
                <a:latin typeface="Arial"/>
                <a:ea typeface="Times New Roman"/>
                <a:cs typeface="Times New Roman"/>
              </a:rPr>
              <a:t>Esaminare dettagliatamente sempre</a:t>
            </a:r>
            <a:r>
              <a:rPr lang="it-IT" sz="200" dirty="0">
                <a:solidFill>
                  <a:prstClr val="black"/>
                </a:solidFill>
                <a:latin typeface="Arial"/>
                <a:ea typeface="Times New Roman"/>
                <a:cs typeface="Times New Roman"/>
              </a:rPr>
              <a:t> i motivi per cui non si sono eseguiti i compiti (analisi funzionale, cosa ha interferito con la motivazione, ecc.). L’argomento è affrontato in maniera neutra, non punitiva, né giudicante</a:t>
            </a:r>
          </a:p>
          <a:p>
            <a:pPr lvl="0">
              <a:buFont typeface="+mj-lt"/>
              <a:buAutoNum type="arabicPeriod"/>
            </a:pPr>
            <a:r>
              <a:rPr lang="it-IT" sz="2000" dirty="0">
                <a:latin typeface="Arial"/>
                <a:ea typeface="Times New Roman"/>
                <a:cs typeface="Times New Roman"/>
              </a:rPr>
              <a:t>Spiegare sempre chiaramente l’utilità generale del modulo</a:t>
            </a:r>
          </a:p>
          <a:p>
            <a:pPr lvl="0">
              <a:buFont typeface="+mj-lt"/>
              <a:buAutoNum type="arabicPeriod"/>
            </a:pPr>
            <a:r>
              <a:rPr lang="it-IT" sz="2000" dirty="0">
                <a:latin typeface="Arial"/>
                <a:ea typeface="Times New Roman"/>
                <a:cs typeface="Times New Roman"/>
              </a:rPr>
              <a:t>Usare il </a:t>
            </a:r>
            <a:r>
              <a:rPr lang="it-IT" sz="2000" dirty="0" err="1">
                <a:latin typeface="Arial"/>
                <a:ea typeface="Times New Roman"/>
                <a:cs typeface="Times New Roman"/>
              </a:rPr>
              <a:t>modeling</a:t>
            </a:r>
            <a:r>
              <a:rPr lang="it-IT" sz="2000" dirty="0">
                <a:latin typeface="Arial"/>
                <a:ea typeface="Times New Roman"/>
                <a:cs typeface="Times New Roman"/>
              </a:rPr>
              <a:t>: raccontare delle proprie esperienze, coinvolgere chi si è distinto in una certa abilità, spronare ad osservare persone abili. Evidenziare ad alta voce dei processi cognitivi interni che possono essere utili (per es., porsi domande, </a:t>
            </a:r>
            <a:r>
              <a:rPr lang="it-IT" sz="2000" dirty="0" err="1">
                <a:latin typeface="Arial"/>
                <a:ea typeface="Times New Roman"/>
                <a:cs typeface="Times New Roman"/>
              </a:rPr>
              <a:t>autorinforzarsi</a:t>
            </a:r>
            <a:r>
              <a:rPr lang="it-IT" sz="2000" dirty="0">
                <a:latin typeface="Arial"/>
                <a:ea typeface="Times New Roman"/>
                <a:cs typeface="Times New Roman"/>
              </a:rPr>
              <a:t>, ecc.)</a:t>
            </a:r>
          </a:p>
          <a:p>
            <a:pPr lvl="0">
              <a:buFont typeface="+mj-lt"/>
              <a:buAutoNum type="arabicPeriod"/>
            </a:pPr>
            <a:r>
              <a:rPr lang="it-IT" sz="2000" dirty="0">
                <a:latin typeface="Arial"/>
                <a:ea typeface="Times New Roman"/>
                <a:cs typeface="Times New Roman"/>
              </a:rPr>
              <a:t>Dare all’inizio molto feed-back per poi ritirarlo gradualmente (fading)</a:t>
            </a:r>
          </a:p>
          <a:p>
            <a:pPr lvl="0">
              <a:buFont typeface="+mj-lt"/>
              <a:buAutoNum type="arabicPeriod"/>
            </a:pPr>
            <a:r>
              <a:rPr lang="it-IT" sz="2000" dirty="0">
                <a:latin typeface="Arial"/>
                <a:ea typeface="Times New Roman"/>
                <a:cs typeface="Times New Roman"/>
              </a:rPr>
              <a:t>Usare i </a:t>
            </a:r>
            <a:r>
              <a:rPr lang="it-IT" sz="2000" dirty="0" err="1">
                <a:latin typeface="Arial"/>
                <a:ea typeface="Times New Roman"/>
                <a:cs typeface="Times New Roman"/>
              </a:rPr>
              <a:t>role</a:t>
            </a:r>
            <a:r>
              <a:rPr lang="it-IT" sz="2000" dirty="0">
                <a:latin typeface="Arial"/>
                <a:ea typeface="Times New Roman"/>
                <a:cs typeface="Times New Roman"/>
              </a:rPr>
              <a:t>-play</a:t>
            </a:r>
          </a:p>
          <a:p>
            <a:pPr lvl="0">
              <a:buFont typeface="+mj-lt"/>
              <a:buAutoNum type="arabicPeriod"/>
            </a:pPr>
            <a:r>
              <a:rPr lang="it-IT" sz="2000" dirty="0">
                <a:latin typeface="Arial"/>
                <a:ea typeface="Times New Roman"/>
                <a:cs typeface="Times New Roman"/>
              </a:rPr>
              <a:t>Col procedere della terapia fare notare il cambiamento nel gruppo e nell’individuo</a:t>
            </a:r>
          </a:p>
          <a:p>
            <a:pPr lvl="0">
              <a:buFont typeface="+mj-lt"/>
              <a:buAutoNum type="arabicPeriod"/>
            </a:pPr>
            <a:r>
              <a:rPr lang="it-IT" sz="2000" dirty="0">
                <a:latin typeface="Arial"/>
                <a:ea typeface="Times New Roman"/>
                <a:cs typeface="Times New Roman"/>
              </a:rPr>
              <a:t>In genere, soffermarsi sui contenuti e non sui temi </a:t>
            </a:r>
            <a:r>
              <a:rPr lang="it-IT" sz="2000" dirty="0" err="1">
                <a:latin typeface="Arial"/>
                <a:ea typeface="Times New Roman"/>
                <a:cs typeface="Times New Roman"/>
              </a:rPr>
              <a:t>transferali</a:t>
            </a:r>
            <a:endParaRPr lang="it-IT" sz="2000" dirty="0">
              <a:latin typeface="Arial"/>
              <a:ea typeface="Times New Roman"/>
              <a:cs typeface="Times New Roman"/>
            </a:endParaRPr>
          </a:p>
          <a:p>
            <a:pPr lvl="0">
              <a:buFont typeface="+mj-lt"/>
              <a:buAutoNum type="arabicPeriod"/>
            </a:pPr>
            <a:r>
              <a:rPr lang="it-IT" sz="2000" dirty="0">
                <a:latin typeface="Arial"/>
                <a:ea typeface="Times New Roman"/>
                <a:cs typeface="Times New Roman"/>
              </a:rPr>
              <a:t>Gratificare comunque tutti i tentativi di mettere in atto le abilità. Trovare il difficile equilibrio tra il riconoscimento di un atteggiamento negativo o interferente e la necessità di modificarlo</a:t>
            </a:r>
          </a:p>
        </p:txBody>
      </p:sp>
    </p:spTree>
    <p:extLst>
      <p:ext uri="{BB962C8B-B14F-4D97-AF65-F5344CB8AC3E}">
        <p14:creationId xmlns:p14="http://schemas.microsoft.com/office/powerpoint/2010/main" val="2087876222"/>
      </p:ext>
    </p:extLst>
  </p:cSld>
  <p:clrMapOvr>
    <a:masterClrMapping/>
  </p:clrMapOvr>
</p:sld>
</file>

<file path=ppt/slides/slide3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pPr lvl="0">
              <a:buFont typeface="+mj-lt"/>
              <a:buAutoNum type="arabicPeriod"/>
            </a:pPr>
            <a:r>
              <a:rPr lang="it-IT" sz="1800" dirty="0">
                <a:latin typeface="Arial"/>
                <a:ea typeface="Times New Roman"/>
                <a:cs typeface="Times New Roman"/>
              </a:rPr>
              <a:t>Spronare i membri a “validarsi” reciprocamente (anche in caso di conflitto)</a:t>
            </a:r>
          </a:p>
          <a:p>
            <a:pPr lvl="0">
              <a:buFont typeface="+mj-lt"/>
              <a:buAutoNum type="arabicPeriod"/>
            </a:pPr>
            <a:r>
              <a:rPr lang="it-IT" sz="1800" dirty="0">
                <a:latin typeface="Arial"/>
                <a:ea typeface="Times New Roman"/>
                <a:cs typeface="Times New Roman"/>
              </a:rPr>
              <a:t>Dare enfasi sempre alle abilità, indipendentemente dalla situazione attuale del paziente (per es. “lo so che hai avuto una giornata dura, ma tenta di distrarti utilizzando ciò di cui abbiamo parlato (specificare la abilità);  - dopo qualche tempo, tornare sul paziente - “come vanno i tuoi tentativi di distrazione? Dai, metticela tutta!!)</a:t>
            </a:r>
          </a:p>
          <a:p>
            <a:pPr lvl="0">
              <a:buFont typeface="+mj-lt"/>
              <a:buAutoNum type="arabicPeriod"/>
            </a:pPr>
            <a:r>
              <a:rPr lang="it-IT" sz="1800" dirty="0">
                <a:latin typeface="Arial"/>
                <a:ea typeface="Times New Roman"/>
                <a:cs typeface="Times New Roman"/>
              </a:rPr>
              <a:t>Nell’uso di abilità, non sottovalutare le variabili fuori dal controllo della persona e farle notare come potenziali impedimenti</a:t>
            </a:r>
          </a:p>
          <a:p>
            <a:pPr marL="0" indent="0">
              <a:buNone/>
            </a:pPr>
            <a:endParaRPr lang="it-IT" sz="1800" dirty="0">
              <a:solidFill>
                <a:prstClr val="black"/>
              </a:solidFill>
              <a:latin typeface="Arial"/>
              <a:ea typeface="Times New Roman"/>
              <a:cs typeface="Times New Roman"/>
            </a:endParaRPr>
          </a:p>
          <a:p>
            <a:endParaRPr lang="it-IT" dirty="0"/>
          </a:p>
        </p:txBody>
      </p:sp>
    </p:spTree>
    <p:extLst>
      <p:ext uri="{BB962C8B-B14F-4D97-AF65-F5344CB8AC3E}">
        <p14:creationId xmlns:p14="http://schemas.microsoft.com/office/powerpoint/2010/main" val="1322620650"/>
      </p:ext>
    </p:extLst>
  </p:cSld>
  <p:clrMapOvr>
    <a:masterClrMapping/>
  </p:clrMapOvr>
</p:sld>
</file>

<file path=ppt/slides/slide3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pPr lvl="0">
              <a:buFont typeface="+mj-lt"/>
              <a:buAutoNum type="arabicPeriod"/>
            </a:pPr>
            <a:r>
              <a:rPr lang="it-IT" sz="1800" dirty="0">
                <a:latin typeface="Arial"/>
                <a:ea typeface="Times New Roman"/>
                <a:cs typeface="Times New Roman"/>
              </a:rPr>
              <a:t>Non trattare generalmente problemi singoli e comunque sempre in connessione con l’abilità da apprendere e utilizzare</a:t>
            </a:r>
          </a:p>
          <a:p>
            <a:pPr lvl="0">
              <a:buFont typeface="+mj-lt"/>
              <a:buAutoNum type="arabicPeriod"/>
            </a:pPr>
            <a:r>
              <a:rPr lang="it-IT" sz="1800" dirty="0">
                <a:latin typeface="Arial"/>
                <a:ea typeface="Times New Roman"/>
                <a:cs typeface="Times New Roman"/>
              </a:rPr>
              <a:t>A volte usare interpretazioni: i comportamenti che hai qui nel gruppo rappresentano cose che ti capitano abitualmente? Come risolverlo? A volte, senza fare accenno alla persona, trasformare un problema individuale in uno generale e discuterlo nel contesto del training</a:t>
            </a:r>
          </a:p>
          <a:p>
            <a:pPr lvl="0">
              <a:buFont typeface="+mj-lt"/>
              <a:buAutoNum type="arabicPeriod"/>
            </a:pPr>
            <a:r>
              <a:rPr lang="it-IT" sz="1800" dirty="0">
                <a:latin typeface="Arial"/>
                <a:ea typeface="Times New Roman"/>
                <a:cs typeface="Times New Roman"/>
              </a:rPr>
              <a:t>Non fare promesse miracolistiche sul training o s particolari tecniche pur sottolineandone l’estrema utilità</a:t>
            </a:r>
          </a:p>
          <a:p>
            <a:endParaRPr lang="it-IT" dirty="0"/>
          </a:p>
        </p:txBody>
      </p:sp>
    </p:spTree>
    <p:extLst>
      <p:ext uri="{BB962C8B-B14F-4D97-AF65-F5344CB8AC3E}">
        <p14:creationId xmlns:p14="http://schemas.microsoft.com/office/powerpoint/2010/main" val="109423841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r>
              <a:rPr lang="it-IT" dirty="0"/>
              <a:t>Basandosi su tali ricerche, </a:t>
            </a:r>
            <a:r>
              <a:rPr lang="it-IT" dirty="0" err="1"/>
              <a:t>Millon</a:t>
            </a:r>
            <a:r>
              <a:rPr lang="it-IT" dirty="0"/>
              <a:t> (1981) e </a:t>
            </a:r>
            <a:r>
              <a:rPr lang="it-IT" dirty="0" err="1"/>
              <a:t>Millon</a:t>
            </a:r>
            <a:r>
              <a:rPr lang="it-IT" dirty="0"/>
              <a:t> ed </a:t>
            </a:r>
            <a:r>
              <a:rPr lang="it-IT" dirty="0" err="1"/>
              <a:t>Everly</a:t>
            </a:r>
            <a:r>
              <a:rPr lang="it-IT" dirty="0"/>
              <a:t> ( 1985), ritengono che la sindrome borderline non sia altro che una variante più grave e regredita dei disturbi istrionico, dipendente o passivo-aggressivo di personalità..</a:t>
            </a:r>
          </a:p>
        </p:txBody>
      </p:sp>
    </p:spTree>
    <p:extLst>
      <p:ext uri="{BB962C8B-B14F-4D97-AF65-F5344CB8AC3E}">
        <p14:creationId xmlns:p14="http://schemas.microsoft.com/office/powerpoint/2010/main" val="2380386457"/>
      </p:ext>
    </p:extLst>
  </p:cSld>
  <p:clrMapOvr>
    <a:masterClrMapping/>
  </p:clrMapOvr>
</p:sld>
</file>

<file path=ppt/slides/slide3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91544" y="260648"/>
            <a:ext cx="8229600" cy="1143000"/>
          </a:xfrm>
        </p:spPr>
        <p:txBody>
          <a:bodyPr>
            <a:normAutofit fontScale="90000"/>
          </a:bodyPr>
          <a:lstStyle/>
          <a:p>
            <a:pPr lvl="0">
              <a:buSzPts val="1200"/>
              <a:buFont typeface="Arial"/>
              <a:buAutoNum type="arabicPeriod" startAt="6"/>
            </a:pPr>
            <a:r>
              <a:rPr lang="it-IT" i="1" dirty="0">
                <a:latin typeface="Arial"/>
                <a:ea typeface="Times New Roman"/>
                <a:cs typeface="Times New Roman"/>
              </a:rPr>
              <a:t>Attacchi alla terapia</a:t>
            </a:r>
            <a:br>
              <a:rPr lang="it-IT" dirty="0">
                <a:latin typeface="Arial"/>
                <a:ea typeface="Times New Roman"/>
                <a:cs typeface="Times New Roman"/>
              </a:rPr>
            </a:br>
            <a:endParaRPr lang="it-IT" dirty="0"/>
          </a:p>
        </p:txBody>
      </p:sp>
      <p:sp>
        <p:nvSpPr>
          <p:cNvPr id="3" name="Segnaposto contenuto 2"/>
          <p:cNvSpPr>
            <a:spLocks noGrp="1"/>
          </p:cNvSpPr>
          <p:nvPr>
            <p:ph idx="1"/>
          </p:nvPr>
        </p:nvSpPr>
        <p:spPr/>
        <p:txBody>
          <a:bodyPr>
            <a:normAutofit/>
          </a:bodyPr>
          <a:lstStyle/>
          <a:p>
            <a:pPr lvl="0">
              <a:buFont typeface="+mj-lt"/>
              <a:buAutoNum type="arabicPeriod"/>
            </a:pPr>
            <a:r>
              <a:rPr lang="it-IT" sz="1800" dirty="0">
                <a:latin typeface="Arial"/>
                <a:ea typeface="Times New Roman"/>
                <a:cs typeface="Times New Roman"/>
              </a:rPr>
              <a:t>Ignorare il più possibile comportamenti che interferiscono con l’andamento della terapia</a:t>
            </a:r>
          </a:p>
          <a:p>
            <a:pPr lvl="0">
              <a:buFont typeface="+mj-lt"/>
              <a:buAutoNum type="arabicPeriod"/>
            </a:pPr>
            <a:r>
              <a:rPr lang="it-IT" sz="1800" dirty="0">
                <a:latin typeface="Arial"/>
                <a:ea typeface="Times New Roman"/>
                <a:cs typeface="Times New Roman"/>
              </a:rPr>
              <a:t>Affrontare con calore, senza giudicare ma anche senza indugio i comportamenti di </a:t>
            </a:r>
            <a:r>
              <a:rPr lang="it-IT" sz="1800" dirty="0" err="1">
                <a:latin typeface="Arial"/>
                <a:ea typeface="Times New Roman"/>
                <a:cs typeface="Times New Roman"/>
              </a:rPr>
              <a:t>evitamento</a:t>
            </a:r>
            <a:r>
              <a:rPr lang="it-IT" sz="1800" dirty="0">
                <a:latin typeface="Arial"/>
                <a:ea typeface="Times New Roman"/>
                <a:cs typeface="Times New Roman"/>
              </a:rPr>
              <a:t> (non partecipare, non fare i compiti, ecc.)</a:t>
            </a:r>
          </a:p>
          <a:p>
            <a:pPr lvl="0">
              <a:buFont typeface="+mj-lt"/>
              <a:buAutoNum type="arabicPeriod"/>
            </a:pPr>
            <a:r>
              <a:rPr lang="it-IT" sz="1800" dirty="0">
                <a:latin typeface="Arial"/>
                <a:ea typeface="Times New Roman"/>
                <a:cs typeface="Times New Roman"/>
              </a:rPr>
              <a:t>Non parlare male dei membri assenti né far parlare male dai membri presenti</a:t>
            </a:r>
          </a:p>
          <a:p>
            <a:pPr lvl="0">
              <a:buFont typeface="+mj-lt"/>
              <a:buAutoNum type="arabicPeriod"/>
            </a:pPr>
            <a:r>
              <a:rPr lang="it-IT" sz="1800" dirty="0">
                <a:latin typeface="Arial"/>
                <a:ea typeface="Times New Roman"/>
                <a:cs typeface="Times New Roman"/>
              </a:rPr>
              <a:t>In caso di comportamenti chiaramente distruttivi: a) spiegare qual è il comportamento problematico; b) si sottolineano le conseguenze della continuazione del comportamento per il paziente; c) si tenta di utilizzare il </a:t>
            </a:r>
            <a:r>
              <a:rPr lang="it-IT" sz="1800" dirty="0" err="1">
                <a:latin typeface="Arial"/>
                <a:ea typeface="Times New Roman"/>
                <a:cs typeface="Times New Roman"/>
              </a:rPr>
              <a:t>problem</a:t>
            </a:r>
            <a:r>
              <a:rPr lang="it-IT" sz="1800" dirty="0">
                <a:latin typeface="Arial"/>
                <a:ea typeface="Times New Roman"/>
                <a:cs typeface="Times New Roman"/>
              </a:rPr>
              <a:t> </a:t>
            </a:r>
            <a:r>
              <a:rPr lang="it-IT" sz="1800" dirty="0" err="1">
                <a:latin typeface="Arial"/>
                <a:ea typeface="Times New Roman"/>
                <a:cs typeface="Times New Roman"/>
              </a:rPr>
              <a:t>solving</a:t>
            </a:r>
            <a:r>
              <a:rPr lang="it-IT" sz="1800" dirty="0">
                <a:latin typeface="Arial"/>
                <a:ea typeface="Times New Roman"/>
                <a:cs typeface="Times New Roman"/>
              </a:rPr>
              <a:t>. Se il paziente insiste nel comportamento:  d) si rimanda ad un intervento individuale; e) si discute lo scopo della terapia. In ogni caso: </a:t>
            </a:r>
            <a:r>
              <a:rPr lang="it-IT" sz="1800" u="words" dirty="0">
                <a:latin typeface="Arial"/>
                <a:ea typeface="Times New Roman"/>
                <a:cs typeface="Times New Roman"/>
              </a:rPr>
              <a:t>evitare lotte di potere. </a:t>
            </a:r>
            <a:r>
              <a:rPr lang="it-IT" sz="1800" dirty="0">
                <a:latin typeface="Arial"/>
                <a:ea typeface="Times New Roman"/>
                <a:cs typeface="Times New Roman"/>
              </a:rPr>
              <a:t>Se nulla cambia, si considera una sospensione temporanea dal training</a:t>
            </a:r>
          </a:p>
          <a:p>
            <a:pPr lvl="0"/>
            <a:endParaRPr lang="it-IT" dirty="0"/>
          </a:p>
          <a:p>
            <a:endParaRPr lang="it-IT" dirty="0"/>
          </a:p>
        </p:txBody>
      </p:sp>
    </p:spTree>
    <p:extLst>
      <p:ext uri="{BB962C8B-B14F-4D97-AF65-F5344CB8AC3E}">
        <p14:creationId xmlns:p14="http://schemas.microsoft.com/office/powerpoint/2010/main" val="1264520918"/>
      </p:ext>
    </p:extLst>
  </p:cSld>
  <p:clrMapOvr>
    <a:masterClrMapping/>
  </p:clrMapOvr>
</p:sld>
</file>

<file path=ppt/slides/slide3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pPr lvl="0">
              <a:buFont typeface="+mj-lt"/>
              <a:buAutoNum type="arabicPeriod"/>
            </a:pPr>
            <a:r>
              <a:rPr lang="it-IT" sz="2400" dirty="0">
                <a:latin typeface="Arial"/>
                <a:ea typeface="Times New Roman"/>
                <a:cs typeface="Times New Roman"/>
              </a:rPr>
              <a:t>Conflitti tra membri: risolverli a parte. Considerarli in seduta solo se riguardano aspetti contingenti alla seduta stessa (un membro disturba e l’altro lo richiama, uno vuole più luce e l’altro meno. Sempre validare e riconoscere la posizione di entrambi</a:t>
            </a:r>
          </a:p>
          <a:p>
            <a:pPr lvl="0">
              <a:buFont typeface="+mj-lt"/>
              <a:buAutoNum type="arabicPeriod"/>
            </a:pPr>
            <a:r>
              <a:rPr lang="it-IT" sz="2400" dirty="0">
                <a:latin typeface="Arial"/>
                <a:ea typeface="Times New Roman"/>
                <a:cs typeface="Times New Roman"/>
              </a:rPr>
              <a:t>Conflitti tra un leader ed un membro: a parte. Sempre validare e riconoscere la posizione di entrambi</a:t>
            </a:r>
          </a:p>
          <a:p>
            <a:pPr lvl="0">
              <a:buFont typeface="+mj-lt"/>
              <a:buAutoNum type="arabicPeriod"/>
            </a:pPr>
            <a:r>
              <a:rPr lang="it-IT" sz="2400" dirty="0">
                <a:latin typeface="Arial"/>
                <a:ea typeface="Times New Roman"/>
                <a:cs typeface="Times New Roman"/>
              </a:rPr>
              <a:t>Problemi a stare nel gruppo: risolvere a parte, possibilmente utilizzando le abilità o prevedendo piccole interruzioni</a:t>
            </a:r>
          </a:p>
          <a:p>
            <a:pPr lvl="0"/>
            <a:r>
              <a:rPr lang="it-IT" sz="2400" dirty="0">
                <a:latin typeface="Arial"/>
                <a:ea typeface="Times New Roman"/>
                <a:cs typeface="Times New Roman"/>
              </a:rPr>
              <a:t> </a:t>
            </a:r>
          </a:p>
        </p:txBody>
      </p:sp>
    </p:spTree>
    <p:extLst>
      <p:ext uri="{BB962C8B-B14F-4D97-AF65-F5344CB8AC3E}">
        <p14:creationId xmlns:p14="http://schemas.microsoft.com/office/powerpoint/2010/main" val="275821813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Borderline dipendenti</a:t>
            </a:r>
          </a:p>
        </p:txBody>
      </p:sp>
      <p:sp>
        <p:nvSpPr>
          <p:cNvPr id="3" name="Segnaposto contenuto 2"/>
          <p:cNvSpPr>
            <a:spLocks noGrp="1"/>
          </p:cNvSpPr>
          <p:nvPr>
            <p:ph idx="1"/>
          </p:nvPr>
        </p:nvSpPr>
        <p:spPr/>
        <p:txBody>
          <a:bodyPr/>
          <a:lstStyle/>
          <a:p>
            <a:r>
              <a:rPr lang="it-IT" sz="2200" dirty="0">
                <a:solidFill>
                  <a:prstClr val="white"/>
                </a:solidFill>
              </a:rPr>
              <a:t>Dal punto di vista biologico e temperamentale, gli individui borderline dipendenti, tendono a mostrare un pattern infantile passivo e hanno storie familiari con bassi livelli di energia. La caratteristica temperamentale del bambino suscita il calore e la </a:t>
            </a:r>
            <a:r>
              <a:rPr lang="it-IT" sz="2200" dirty="0" err="1">
                <a:solidFill>
                  <a:prstClr val="white"/>
                </a:solidFill>
              </a:rPr>
              <a:t>iperprotezione</a:t>
            </a:r>
            <a:r>
              <a:rPr lang="it-IT" sz="2200" dirty="0">
                <a:solidFill>
                  <a:prstClr val="white"/>
                </a:solidFill>
              </a:rPr>
              <a:t> da parte del genitore e questo porta il bambino a sviluppare un forte attaccamento e dipendenza da esso. Questo attaccamento privilegiato restringe la gamma di opportunità per imparare le abilità necessarie per la propria indipendenza e autoefficacia. Tutto ciò, getta le basi per essere respinti dalle persona su cui si era fatto affidamento</a:t>
            </a:r>
            <a:endParaRPr lang="it-IT" dirty="0"/>
          </a:p>
        </p:txBody>
      </p:sp>
    </p:spTree>
    <p:extLst>
      <p:ext uri="{BB962C8B-B14F-4D97-AF65-F5344CB8AC3E}">
        <p14:creationId xmlns:p14="http://schemas.microsoft.com/office/powerpoint/2010/main" val="70653651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Borderline istrionici</a:t>
            </a:r>
          </a:p>
        </p:txBody>
      </p:sp>
      <p:sp>
        <p:nvSpPr>
          <p:cNvPr id="3" name="Segnaposto contenuto 2"/>
          <p:cNvSpPr>
            <a:spLocks noGrp="1"/>
          </p:cNvSpPr>
          <p:nvPr>
            <p:ph idx="1"/>
          </p:nvPr>
        </p:nvSpPr>
        <p:spPr/>
        <p:txBody>
          <a:bodyPr>
            <a:normAutofit/>
          </a:bodyPr>
          <a:lstStyle/>
          <a:p>
            <a:pPr hangingPunct="0"/>
            <a:r>
              <a:rPr lang="it-IT" dirty="0"/>
              <a:t>Gli individui borderline istrionici, molto spesso, hanno storie familiari di elevata reattività </a:t>
            </a:r>
            <a:r>
              <a:rPr lang="it-IT" dirty="0" err="1"/>
              <a:t>autonomica</a:t>
            </a:r>
            <a:r>
              <a:rPr lang="it-IT" dirty="0"/>
              <a:t> e come risultato dell’esposizione ad alti livelli di stimolazione mostrano ipersensibilità. Il controllo genitoriale esercitato tramite pattern di rinforzi contingenti fa sì che i bambini si sentano accettati e competenti solo quando il loro comportamento viene esplicitamente approvato dagli altri e per questo motivo essi agiscono in funzione di un supporto sicuro, di approvazione ed educazione. </a:t>
            </a:r>
          </a:p>
          <a:p>
            <a:endParaRPr lang="it-IT" dirty="0"/>
          </a:p>
        </p:txBody>
      </p:sp>
    </p:spTree>
    <p:extLst>
      <p:ext uri="{BB962C8B-B14F-4D97-AF65-F5344CB8AC3E}">
        <p14:creationId xmlns:p14="http://schemas.microsoft.com/office/powerpoint/2010/main" val="31677900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Borderline passivi aggressivi</a:t>
            </a:r>
          </a:p>
        </p:txBody>
      </p:sp>
      <p:sp>
        <p:nvSpPr>
          <p:cNvPr id="3" name="Segnaposto contenuto 2"/>
          <p:cNvSpPr>
            <a:spLocks noGrp="1"/>
          </p:cNvSpPr>
          <p:nvPr>
            <p:ph idx="1"/>
          </p:nvPr>
        </p:nvSpPr>
        <p:spPr/>
        <p:txBody>
          <a:bodyPr>
            <a:normAutofit fontScale="92500" lnSpcReduction="20000"/>
          </a:bodyPr>
          <a:lstStyle/>
          <a:p>
            <a:r>
              <a:rPr lang="it-IT" dirty="0"/>
              <a:t> I soggetti borderline </a:t>
            </a:r>
            <a:r>
              <a:rPr lang="it-IT" dirty="0" err="1"/>
              <a:t>passivi-aggressivi</a:t>
            </a:r>
            <a:r>
              <a:rPr lang="it-IT" dirty="0"/>
              <a:t> tendono ad esibire un temperamento da “bambino difficile” (Thomas e </a:t>
            </a:r>
            <a:r>
              <a:rPr lang="it-IT" dirty="0" err="1"/>
              <a:t>Chess</a:t>
            </a:r>
            <a:r>
              <a:rPr lang="it-IT" dirty="0"/>
              <a:t>, 1977). A causa di questo temperamento irritabile e difficile da consolare, questi bambini hanno maggiori probabilità di ricevere risposte contraddittorie da parte di chi si prende cura di loro; queste persone, infatti, a volte si prenderanno cura di loro, mentre altre si mostreranno infastiditi, frustrati o addirittura ritirati. Questi individui spesso provengono da famiglie disgregate, oppure hanno avuto un modello genitoriale che proponeva lo stesso comportamento irregolare, vacillante e </a:t>
            </a:r>
            <a:r>
              <a:rPr lang="it-IT" dirty="0" err="1"/>
              <a:t>passivo-aggressivo</a:t>
            </a:r>
            <a:r>
              <a:rPr lang="it-IT" dirty="0"/>
              <a:t> esibito da loro stessi una volta adulti.</a:t>
            </a:r>
          </a:p>
        </p:txBody>
      </p:sp>
    </p:spTree>
    <p:extLst>
      <p:ext uri="{BB962C8B-B14F-4D97-AF65-F5344CB8AC3E}">
        <p14:creationId xmlns:p14="http://schemas.microsoft.com/office/powerpoint/2010/main" val="259485391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Concettualizzazione Cognitivo – Comportamentale</a:t>
            </a:r>
            <a:br>
              <a:rPr lang="it-IT" dirty="0"/>
            </a:br>
            <a:endParaRPr lang="it-IT" dirty="0"/>
          </a:p>
        </p:txBody>
      </p:sp>
      <p:sp>
        <p:nvSpPr>
          <p:cNvPr id="3" name="Segnaposto contenuto 2"/>
          <p:cNvSpPr>
            <a:spLocks noGrp="1"/>
          </p:cNvSpPr>
          <p:nvPr>
            <p:ph idx="1"/>
          </p:nvPr>
        </p:nvSpPr>
        <p:spPr/>
        <p:txBody>
          <a:bodyPr>
            <a:normAutofit/>
          </a:bodyPr>
          <a:lstStyle/>
          <a:p>
            <a:pPr hangingPunct="0"/>
            <a:r>
              <a:rPr lang="it-IT" dirty="0"/>
              <a:t> In accordo con Beck </a:t>
            </a:r>
            <a:r>
              <a:rPr lang="it-IT" dirty="0" err="1"/>
              <a:t>et</a:t>
            </a:r>
            <a:r>
              <a:rPr lang="it-IT" dirty="0"/>
              <a:t> al. (1990) tre sono gli assunti di base che si possono notare nell’individuo borderline: “sono senza potere e vulnerabile”; “sono innatamente inaccettabile”; “il mondo è pericoloso e malvagio”. </a:t>
            </a:r>
          </a:p>
        </p:txBody>
      </p:sp>
    </p:spTree>
    <p:extLst>
      <p:ext uri="{BB962C8B-B14F-4D97-AF65-F5344CB8AC3E}">
        <p14:creationId xmlns:p14="http://schemas.microsoft.com/office/powerpoint/2010/main" val="330041910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pPr lvl="0" hangingPunct="0"/>
            <a:r>
              <a:rPr lang="it-IT" sz="3000" dirty="0">
                <a:solidFill>
                  <a:prstClr val="white"/>
                </a:solidFill>
              </a:rPr>
              <a:t>A causa della loro ereditata credenza di essere indifesi e privi di fonti di sostegno, per di più in un mondo ostile, vacillano tra l’autonomia e la dipendenza, senza però essere in grado di fare affidamento su nessuna delle due. </a:t>
            </a:r>
          </a:p>
          <a:p>
            <a:endParaRPr lang="it-IT" dirty="0"/>
          </a:p>
        </p:txBody>
      </p:sp>
    </p:spTree>
    <p:extLst>
      <p:ext uri="{BB962C8B-B14F-4D97-AF65-F5344CB8AC3E}">
        <p14:creationId xmlns:p14="http://schemas.microsoft.com/office/powerpoint/2010/main" val="48563718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r>
              <a:rPr lang="it-IT" dirty="0"/>
              <a:t>Inoltre i soggetti borderline hanno una modalità di pensiero dicotomica, per cui tendono a valutare qualunque esperienza entro categorie mutualmente </a:t>
            </a:r>
            <a:r>
              <a:rPr lang="it-IT" dirty="0" err="1"/>
              <a:t>escludentesi</a:t>
            </a:r>
            <a:r>
              <a:rPr lang="it-IT" dirty="0"/>
              <a:t> quali, tutto buono o tutto cattivo, successo o fallimento, fedeltà o falsità. La combinazione del pensiero dicotomico insieme alle assunzioni di base, costituisce la base per lo sviluppo del comportamento e delle emozioni borderline, tra cui anche l’</a:t>
            </a:r>
            <a:r>
              <a:rPr lang="it-IT" dirty="0" err="1"/>
              <a:t>acting-out</a:t>
            </a:r>
            <a:r>
              <a:rPr lang="it-IT" dirty="0"/>
              <a:t> e i comportamenti autodistruttivi.</a:t>
            </a:r>
          </a:p>
        </p:txBody>
      </p:sp>
    </p:spTree>
    <p:extLst>
      <p:ext uri="{BB962C8B-B14F-4D97-AF65-F5344CB8AC3E}">
        <p14:creationId xmlns:p14="http://schemas.microsoft.com/office/powerpoint/2010/main" val="301114982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pPr hangingPunct="0"/>
            <a:r>
              <a:rPr lang="it-IT" dirty="0"/>
              <a:t>Secondo Young (1990) gli schemi disadattivi precoci si svilupperebbero durante l’infanzia, dando, poi, origine a pattern di comportamenti disadattivi, i quali manterrebbero gli stessi schemi disadattivi</a:t>
            </a:r>
          </a:p>
        </p:txBody>
      </p:sp>
    </p:spTree>
    <p:extLst>
      <p:ext uri="{BB962C8B-B14F-4D97-AF65-F5344CB8AC3E}">
        <p14:creationId xmlns:p14="http://schemas.microsoft.com/office/powerpoint/2010/main" val="109508451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Schemi disadattivi</a:t>
            </a:r>
          </a:p>
        </p:txBody>
      </p:sp>
      <p:sp>
        <p:nvSpPr>
          <p:cNvPr id="3" name="Segnaposto contenuto 2"/>
          <p:cNvSpPr>
            <a:spLocks noGrp="1"/>
          </p:cNvSpPr>
          <p:nvPr>
            <p:ph idx="1"/>
          </p:nvPr>
        </p:nvSpPr>
        <p:spPr/>
        <p:txBody>
          <a:bodyPr/>
          <a:lstStyle/>
          <a:p>
            <a:pPr marL="0" indent="0" hangingPunct="0">
              <a:buNone/>
            </a:pPr>
            <a:r>
              <a:rPr lang="it-IT" sz="3000" dirty="0">
                <a:solidFill>
                  <a:prstClr val="white"/>
                </a:solidFill>
              </a:rPr>
              <a:t> I più comuni schemi disadattivi precoci dei soggetti borderline sono: </a:t>
            </a:r>
          </a:p>
          <a:p>
            <a:pPr marL="0" indent="0" hangingPunct="0">
              <a:buNone/>
            </a:pPr>
            <a:r>
              <a:rPr lang="it-IT" sz="3000" i="1" dirty="0">
                <a:solidFill>
                  <a:prstClr val="white"/>
                </a:solidFill>
              </a:rPr>
              <a:t>abbandono e perdita</a:t>
            </a:r>
            <a:r>
              <a:rPr lang="it-IT" sz="3000" dirty="0">
                <a:solidFill>
                  <a:prstClr val="white"/>
                </a:solidFill>
              </a:rPr>
              <a:t> “sarò per sempre solo. Nessuno vorrebbe vivere con me o starmi vicino, se mi conoscesse bene”; </a:t>
            </a:r>
          </a:p>
          <a:p>
            <a:pPr marL="0" indent="0" hangingPunct="0">
              <a:buNone/>
            </a:pPr>
            <a:r>
              <a:rPr lang="it-IT" sz="3000" i="1" dirty="0">
                <a:solidFill>
                  <a:prstClr val="white"/>
                </a:solidFill>
              </a:rPr>
              <a:t>deprivazione emotiva</a:t>
            </a:r>
            <a:r>
              <a:rPr lang="it-IT" sz="3000" dirty="0">
                <a:solidFill>
                  <a:prstClr val="white"/>
                </a:solidFill>
              </a:rPr>
              <a:t> “nessuno è mai presente per soddisfare i miei bisogni, per essere forte per me e per prendersi cura di me”. </a:t>
            </a:r>
          </a:p>
          <a:p>
            <a:endParaRPr lang="it-IT" dirty="0"/>
          </a:p>
        </p:txBody>
      </p:sp>
    </p:spTree>
    <p:extLst>
      <p:ext uri="{BB962C8B-B14F-4D97-AF65-F5344CB8AC3E}">
        <p14:creationId xmlns:p14="http://schemas.microsoft.com/office/powerpoint/2010/main" val="16020185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prevalenza</a:t>
            </a:r>
          </a:p>
        </p:txBody>
      </p:sp>
      <p:sp>
        <p:nvSpPr>
          <p:cNvPr id="3" name="Segnaposto contenuto 2"/>
          <p:cNvSpPr>
            <a:spLocks noGrp="1"/>
          </p:cNvSpPr>
          <p:nvPr>
            <p:ph idx="1"/>
          </p:nvPr>
        </p:nvSpPr>
        <p:spPr/>
        <p:txBody>
          <a:bodyPr>
            <a:normAutofit/>
          </a:bodyPr>
          <a:lstStyle/>
          <a:p>
            <a:pPr hangingPunct="0"/>
            <a:r>
              <a:rPr lang="it-IT" dirty="0"/>
              <a:t>prevalenza viene stimata in circa il 2% della popolazione generale, il 10% tra gli individui osservati in contesti clinici e circa il 20% tra i pazienti psichiatrici ricoverati, rimane un disturbo diagnosticato sull’asse II anche nel </a:t>
            </a:r>
            <a:r>
              <a:rPr lang="it-IT" dirty="0" err="1"/>
              <a:t>DSM-IV-TR</a:t>
            </a:r>
            <a:r>
              <a:rPr lang="it-IT" dirty="0"/>
              <a:t>.  </a:t>
            </a:r>
          </a:p>
          <a:p>
            <a:endParaRPr lang="it-IT" dirty="0"/>
          </a:p>
        </p:txBody>
      </p:sp>
    </p:spTree>
    <p:extLst>
      <p:ext uri="{BB962C8B-B14F-4D97-AF65-F5344CB8AC3E}">
        <p14:creationId xmlns:p14="http://schemas.microsoft.com/office/powerpoint/2010/main" val="215279072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LINEHAN</a:t>
            </a:r>
          </a:p>
        </p:txBody>
      </p:sp>
      <p:sp>
        <p:nvSpPr>
          <p:cNvPr id="3" name="Segnaposto contenuto 2"/>
          <p:cNvSpPr>
            <a:spLocks noGrp="1"/>
          </p:cNvSpPr>
          <p:nvPr>
            <p:ph idx="1"/>
          </p:nvPr>
        </p:nvSpPr>
        <p:spPr/>
        <p:txBody>
          <a:bodyPr>
            <a:normAutofit/>
          </a:bodyPr>
          <a:lstStyle/>
          <a:p>
            <a:pPr hangingPunct="0"/>
            <a:r>
              <a:rPr lang="it-IT" dirty="0" err="1"/>
              <a:t>Linhean</a:t>
            </a:r>
            <a:r>
              <a:rPr lang="it-IT" dirty="0"/>
              <a:t> (1987) propone una formulazione comportamentale della patologia borderline. L’autrice sostiene che la caratteristica centrale della patologia sia una disfunzione della regolazione emotiva, la quale crea reazioni esagerate e impulsività. </a:t>
            </a:r>
          </a:p>
          <a:p>
            <a:endParaRPr lang="it-IT" dirty="0"/>
          </a:p>
        </p:txBody>
      </p:sp>
    </p:spTree>
    <p:extLst>
      <p:ext uri="{BB962C8B-B14F-4D97-AF65-F5344CB8AC3E}">
        <p14:creationId xmlns:p14="http://schemas.microsoft.com/office/powerpoint/2010/main" val="265060403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pPr lvl="0" hangingPunct="0"/>
            <a:r>
              <a:rPr lang="it-IT" sz="3600" dirty="0">
                <a:solidFill>
                  <a:prstClr val="white"/>
                </a:solidFill>
              </a:rPr>
              <a:t>Si pensa che questa disfunzione abbia origini fisiologiche e che venga successivamente rinforzata dalle esperienze con gli altri significativi, i quali sminuendo le esperienze emotive del soggetto non gli permettono di acquisire le abilità necessarie per la regolazione emotiva. </a:t>
            </a:r>
          </a:p>
          <a:p>
            <a:endParaRPr lang="it-IT" dirty="0"/>
          </a:p>
        </p:txBody>
      </p:sp>
    </p:spTree>
    <p:extLst>
      <p:ext uri="{BB962C8B-B14F-4D97-AF65-F5344CB8AC3E}">
        <p14:creationId xmlns:p14="http://schemas.microsoft.com/office/powerpoint/2010/main" val="295458866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pPr lvl="0" hangingPunct="0"/>
            <a:r>
              <a:rPr lang="it-IT" sz="2200" dirty="0">
                <a:solidFill>
                  <a:prstClr val="white"/>
                </a:solidFill>
              </a:rPr>
              <a:t>La combinazione di risposte emotive intense, di abilità inadeguate per la regolazione delle emozioni, del comportamento impulsivo e di un’opinione di sé disprezzante, porta a delle crisi inevitabili a cui il soggetto non è in grado di far fronte;</a:t>
            </a:r>
          </a:p>
          <a:p>
            <a:pPr lvl="0" hangingPunct="0"/>
            <a:r>
              <a:rPr lang="it-IT" sz="2200" dirty="0">
                <a:solidFill>
                  <a:prstClr val="white"/>
                </a:solidFill>
              </a:rPr>
              <a:t> per questo motivo, finiscono per fare troppo affidamento sugli altri. Una differente prospettiva comportamentale, considera i deficit nel </a:t>
            </a:r>
            <a:r>
              <a:rPr lang="it-IT" sz="2200" dirty="0" err="1">
                <a:solidFill>
                  <a:prstClr val="white"/>
                </a:solidFill>
              </a:rPr>
              <a:t>problem-solving</a:t>
            </a:r>
            <a:r>
              <a:rPr lang="it-IT" sz="2200" dirty="0">
                <a:solidFill>
                  <a:prstClr val="white"/>
                </a:solidFill>
              </a:rPr>
              <a:t>, alla base per lo sviluppo della patologia borderline (</a:t>
            </a:r>
            <a:r>
              <a:rPr lang="it-IT" sz="2200" dirty="0" err="1">
                <a:solidFill>
                  <a:prstClr val="white"/>
                </a:solidFill>
              </a:rPr>
              <a:t>Turkat</a:t>
            </a:r>
            <a:r>
              <a:rPr lang="it-IT" sz="2200" dirty="0">
                <a:solidFill>
                  <a:prstClr val="white"/>
                </a:solidFill>
              </a:rPr>
              <a:t>, 1990). </a:t>
            </a:r>
          </a:p>
          <a:p>
            <a:endParaRPr lang="it-IT" dirty="0"/>
          </a:p>
        </p:txBody>
      </p:sp>
    </p:spTree>
    <p:extLst>
      <p:ext uri="{BB962C8B-B14F-4D97-AF65-F5344CB8AC3E}">
        <p14:creationId xmlns:p14="http://schemas.microsoft.com/office/powerpoint/2010/main" val="181107990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pPr hangingPunct="0"/>
            <a:br>
              <a:rPr lang="it-IT" dirty="0"/>
            </a:br>
            <a:r>
              <a:rPr lang="it-IT" dirty="0"/>
              <a:t>Concettualizzazione integrata</a:t>
            </a:r>
            <a:br>
              <a:rPr lang="it-IT" dirty="0"/>
            </a:br>
            <a:endParaRPr lang="it-IT" dirty="0"/>
          </a:p>
        </p:txBody>
      </p:sp>
      <p:sp>
        <p:nvSpPr>
          <p:cNvPr id="3" name="Segnaposto contenuto 2"/>
          <p:cNvSpPr>
            <a:spLocks noGrp="1"/>
          </p:cNvSpPr>
          <p:nvPr>
            <p:ph idx="1"/>
          </p:nvPr>
        </p:nvSpPr>
        <p:spPr/>
        <p:txBody>
          <a:bodyPr>
            <a:normAutofit/>
          </a:bodyPr>
          <a:lstStyle/>
          <a:p>
            <a:pPr hangingPunct="0">
              <a:buNone/>
            </a:pPr>
            <a:r>
              <a:rPr lang="it-IT" dirty="0"/>
              <a:t>   Dal punto di vista biologico, la personalità borderline può essere suddivisa nei seguenti sottotipi: </a:t>
            </a:r>
          </a:p>
          <a:p>
            <a:pPr hangingPunct="0">
              <a:buNone/>
            </a:pPr>
            <a:r>
              <a:rPr lang="it-IT" dirty="0"/>
              <a:t>borderline dipendente, </a:t>
            </a:r>
          </a:p>
          <a:p>
            <a:pPr hangingPunct="0">
              <a:buNone/>
            </a:pPr>
            <a:r>
              <a:rPr lang="it-IT" dirty="0"/>
              <a:t>borderline istrionico e </a:t>
            </a:r>
          </a:p>
          <a:p>
            <a:pPr hangingPunct="0">
              <a:buNone/>
            </a:pPr>
            <a:r>
              <a:rPr lang="it-IT" dirty="0"/>
              <a:t>borderline passivo-aggressivo. </a:t>
            </a:r>
          </a:p>
          <a:p>
            <a:pPr hangingPunct="0">
              <a:buNone/>
            </a:pPr>
            <a:r>
              <a:rPr lang="it-IT" dirty="0"/>
              <a:t>Lo stile temperamentale esibito dal borderline dipendente corrisponde al pattern infantile passivo (</a:t>
            </a:r>
            <a:r>
              <a:rPr lang="it-IT" dirty="0" err="1"/>
              <a:t>Millon</a:t>
            </a:r>
            <a:r>
              <a:rPr lang="it-IT" dirty="0"/>
              <a:t>, 1981). </a:t>
            </a:r>
          </a:p>
        </p:txBody>
      </p:sp>
    </p:spTree>
    <p:extLst>
      <p:ext uri="{BB962C8B-B14F-4D97-AF65-F5344CB8AC3E}">
        <p14:creationId xmlns:p14="http://schemas.microsoft.com/office/powerpoint/2010/main" val="414248232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r>
              <a:rPr lang="it-IT" dirty="0" err="1"/>
              <a:t>Millon</a:t>
            </a:r>
            <a:r>
              <a:rPr lang="it-IT" dirty="0"/>
              <a:t> ipotizza che le cause delle ristrette abilità interpersonali e dello stile relazionale eccessivamente dipendente di questi individui siano da ricercarsi nella combinazione della bassa reattività del sistema nervoso autonomo e dello stile genitoriale iperprotettivo..</a:t>
            </a:r>
          </a:p>
          <a:p>
            <a:endParaRPr lang="it-IT" dirty="0"/>
          </a:p>
        </p:txBody>
      </p:sp>
    </p:spTree>
    <p:extLst>
      <p:ext uri="{BB962C8B-B14F-4D97-AF65-F5344CB8AC3E}">
        <p14:creationId xmlns:p14="http://schemas.microsoft.com/office/powerpoint/2010/main" val="291703968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sz="2200" dirty="0">
                <a:solidFill>
                  <a:prstClr val="white"/>
                </a:solidFill>
              </a:rPr>
              <a:t>Al contrario, lo stile temperamentale esibito dal borderline istrionico, corrisponde al pattern infantile eccessivamente reattivo. Inoltre la caratteristica istrionica risulterebbe dall’elevata reattività del sistema nervoso autonomo e dalla crescente stimolazione genitoriale e aspettativa rispetto alla performance. Infine lo stile temperamentale del borderline passivo-aggressivo corrisponde alla tipologia “bambino difficile” descritta da Thomas e </a:t>
            </a:r>
            <a:r>
              <a:rPr lang="it-IT" sz="2200" dirty="0" err="1">
                <a:solidFill>
                  <a:prstClr val="white"/>
                </a:solidFill>
              </a:rPr>
              <a:t>Chess</a:t>
            </a:r>
            <a:r>
              <a:rPr lang="it-IT" sz="2200" dirty="0">
                <a:solidFill>
                  <a:prstClr val="white"/>
                </a:solidFill>
              </a:rPr>
              <a:t> (1977). L’irritabilità affettiva propria di questi individui, deriva sia da questo pattern infantile, sia dallo stile genitoriale incoerente</a:t>
            </a:r>
            <a:endParaRPr lang="it-IT" dirty="0"/>
          </a:p>
        </p:txBody>
      </p:sp>
    </p:spTree>
    <p:extLst>
      <p:ext uri="{BB962C8B-B14F-4D97-AF65-F5344CB8AC3E}">
        <p14:creationId xmlns:p14="http://schemas.microsoft.com/office/powerpoint/2010/main" val="360770476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10000"/>
          </a:bodyPr>
          <a:lstStyle/>
          <a:p>
            <a:pPr hangingPunct="0"/>
            <a:r>
              <a:rPr lang="it-IT" dirty="0"/>
              <a:t> Tendono a considerare sé stessi con alcune varianti del tema: “non so chi sono o dove sto andando”. In altre parole, i loro problemi relativi all’identità coinvolgono il genere, la carriera lavorativa e il sistema di valori; </a:t>
            </a:r>
          </a:p>
          <a:p>
            <a:pPr hangingPunct="0"/>
            <a:r>
              <a:rPr lang="it-IT" dirty="0"/>
              <a:t>inoltre la loro autostima varia a seconda dei pensieri e sentimenti connessi all’identità di sé. </a:t>
            </a:r>
          </a:p>
          <a:p>
            <a:pPr hangingPunct="0"/>
            <a:r>
              <a:rPr lang="it-IT" dirty="0"/>
              <a:t>La loro visione della vita e del mondo è una variante del tema: “gli altri sono fantastici. No, non lo sono affatto”, “avere degli scopi è positivo. No, affatto”, “se la vita non andrà nella direzione che desidero, non lo potrò sopportare”. </a:t>
            </a:r>
          </a:p>
        </p:txBody>
      </p:sp>
    </p:spTree>
    <p:extLst>
      <p:ext uri="{BB962C8B-B14F-4D97-AF65-F5344CB8AC3E}">
        <p14:creationId xmlns:p14="http://schemas.microsoft.com/office/powerpoint/2010/main" val="14348646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pPr lvl="0" hangingPunct="0"/>
            <a:r>
              <a:rPr lang="it-IT" sz="2800" dirty="0">
                <a:solidFill>
                  <a:prstClr val="white"/>
                </a:solidFill>
              </a:rPr>
              <a:t>Di conseguenza concludono che “bisogna tenere aperte tutte le possibilità: Non bisogna impegnarsi. Quando si viene attaccati bisogna invertire i ruoli e oscillare tra pensieri e sentimenti”. Le sei principali strategie di difesa utilizzate dagli individui con disturbo borderline di personalità sono: negazione, scissione, idealizzazione primaria, identificazione proiettiva, onnipotenza e svalutazione (</a:t>
            </a:r>
            <a:r>
              <a:rPr lang="it-IT" sz="2800" dirty="0" err="1">
                <a:solidFill>
                  <a:prstClr val="white"/>
                </a:solidFill>
              </a:rPr>
              <a:t>Shulman</a:t>
            </a:r>
            <a:r>
              <a:rPr lang="it-IT" sz="2800" dirty="0">
                <a:solidFill>
                  <a:prstClr val="white"/>
                </a:solidFill>
              </a:rPr>
              <a:t>, 1982).</a:t>
            </a:r>
          </a:p>
          <a:p>
            <a:endParaRPr lang="it-IT" sz="2800" dirty="0"/>
          </a:p>
        </p:txBody>
      </p:sp>
    </p:spTree>
    <p:extLst>
      <p:ext uri="{BB962C8B-B14F-4D97-AF65-F5344CB8AC3E}">
        <p14:creationId xmlns:p14="http://schemas.microsoft.com/office/powerpoint/2010/main" val="217360913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pPr hangingPunct="0"/>
            <a:r>
              <a:rPr lang="it-IT" dirty="0"/>
              <a:t> Lo stile genitoriale si diversifica a seconda del sottotipo del disturbo: nel sottotipo dipendente lo stile è iperprotettivo, nell’istrionico esigente e nel sottotipo passivo-aggressivo è incoerente. Ma poiché la personalità borderline è una forma più deteriorata rispetto ai disturbi dipendente, istrionico e passivo-aggressivo di personalità, le famiglie di origine dei sottotipi borderline di questi disturbi, sono probabilmente molto più disfunzionali e i bambini hanno molte più probabilità di aver imparato strategie di </a:t>
            </a:r>
            <a:r>
              <a:rPr lang="it-IT" dirty="0" err="1"/>
              <a:t>coping</a:t>
            </a:r>
            <a:r>
              <a:rPr lang="it-IT" dirty="0"/>
              <a:t> autodistruttive. </a:t>
            </a:r>
          </a:p>
          <a:p>
            <a:endParaRPr lang="it-IT" dirty="0"/>
          </a:p>
          <a:p>
            <a:endParaRPr lang="it-IT" dirty="0"/>
          </a:p>
        </p:txBody>
      </p:sp>
    </p:spTree>
    <p:extLst>
      <p:ext uri="{BB962C8B-B14F-4D97-AF65-F5344CB8AC3E}">
        <p14:creationId xmlns:p14="http://schemas.microsoft.com/office/powerpoint/2010/main" val="317540201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pPr lvl="0" hangingPunct="0"/>
            <a:r>
              <a:rPr lang="it-IT" sz="4800" dirty="0">
                <a:solidFill>
                  <a:prstClr val="white"/>
                </a:solidFill>
              </a:rPr>
              <a:t>Lo stile genitoriale si riassume nella frase “se cresci e mi abbandoni, mi/ti accadranno cose terribili”.</a:t>
            </a:r>
          </a:p>
          <a:p>
            <a:endParaRPr lang="it-IT" dirty="0"/>
          </a:p>
        </p:txBody>
      </p:sp>
    </p:spTree>
    <p:extLst>
      <p:ext uri="{BB962C8B-B14F-4D97-AF65-F5344CB8AC3E}">
        <p14:creationId xmlns:p14="http://schemas.microsoft.com/office/powerpoint/2010/main" val="301421643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tre fattori</a:t>
            </a:r>
          </a:p>
        </p:txBody>
      </p:sp>
      <p:sp>
        <p:nvSpPr>
          <p:cNvPr id="3" name="Segnaposto contenuto 2"/>
          <p:cNvSpPr>
            <a:spLocks noGrp="1"/>
          </p:cNvSpPr>
          <p:nvPr>
            <p:ph idx="1"/>
          </p:nvPr>
        </p:nvSpPr>
        <p:spPr/>
        <p:txBody>
          <a:bodyPr/>
          <a:lstStyle/>
          <a:p>
            <a:pPr hangingPunct="0"/>
            <a:r>
              <a:rPr lang="it-IT" sz="4400" dirty="0" err="1"/>
              <a:t>disregolazione</a:t>
            </a:r>
            <a:r>
              <a:rPr lang="it-IT" sz="4400" dirty="0"/>
              <a:t> affettiva, </a:t>
            </a:r>
          </a:p>
          <a:p>
            <a:pPr hangingPunct="0"/>
            <a:r>
              <a:rPr lang="it-IT" sz="4400" dirty="0" err="1"/>
              <a:t>disregolazione</a:t>
            </a:r>
            <a:r>
              <a:rPr lang="it-IT" sz="4400" dirty="0"/>
              <a:t> comportamentale </a:t>
            </a:r>
          </a:p>
          <a:p>
            <a:pPr hangingPunct="0"/>
            <a:r>
              <a:rPr lang="it-IT" sz="4400" dirty="0"/>
              <a:t>difficoltà relazioni interpersonali </a:t>
            </a:r>
          </a:p>
          <a:p>
            <a:endParaRPr lang="it-IT" dirty="0"/>
          </a:p>
          <a:p>
            <a:endParaRPr lang="it-IT" dirty="0"/>
          </a:p>
        </p:txBody>
      </p:sp>
    </p:spTree>
    <p:extLst>
      <p:ext uri="{BB962C8B-B14F-4D97-AF65-F5344CB8AC3E}">
        <p14:creationId xmlns:p14="http://schemas.microsoft.com/office/powerpoint/2010/main" val="114446600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r>
              <a:rPr lang="it-IT" dirty="0"/>
              <a:t>Il pattern borderline viene confermato, rinforzato e mantenuto dai seguenti fattori dell’individuo e del sistema: identità diffusa, oscillazione impulsiva e </a:t>
            </a:r>
            <a:r>
              <a:rPr lang="it-IT" dirty="0" err="1"/>
              <a:t>coping</a:t>
            </a:r>
            <a:r>
              <a:rPr lang="it-IT" dirty="0"/>
              <a:t> autodistruttivo che porta all’</a:t>
            </a:r>
            <a:r>
              <a:rPr lang="it-IT" dirty="0" err="1"/>
              <a:t>acting</a:t>
            </a:r>
            <a:r>
              <a:rPr lang="it-IT" dirty="0"/>
              <a:t>-out aggressivo, il quale genera un caos ulteriore che porta, a sua volta, ad esperienze di depersonalizzazione, aumentata disforia e/o automutilazioni attuate per ottenere sollievo. </a:t>
            </a:r>
          </a:p>
        </p:txBody>
      </p:sp>
    </p:spTree>
    <p:extLst>
      <p:ext uri="{BB962C8B-B14F-4D97-AF65-F5344CB8AC3E}">
        <p14:creationId xmlns:p14="http://schemas.microsoft.com/office/powerpoint/2010/main" val="42717930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pPr lvl="0"/>
            <a:r>
              <a:rPr lang="it-IT" sz="3000" dirty="0">
                <a:solidFill>
                  <a:prstClr val="white"/>
                </a:solidFill>
              </a:rPr>
              <a:t>Tutto ciò riconferma le loro credenze su di sé e sul mondo e rinforza i pattern comportamentali e interpersonali (</a:t>
            </a:r>
            <a:r>
              <a:rPr lang="it-IT" sz="3000" dirty="0" err="1">
                <a:solidFill>
                  <a:prstClr val="white"/>
                </a:solidFill>
              </a:rPr>
              <a:t>Sperry</a:t>
            </a:r>
            <a:r>
              <a:rPr lang="it-IT" sz="3000" dirty="0">
                <a:solidFill>
                  <a:prstClr val="white"/>
                </a:solidFill>
              </a:rPr>
              <a:t> e </a:t>
            </a:r>
            <a:r>
              <a:rPr lang="it-IT" sz="3000" dirty="0" err="1">
                <a:solidFill>
                  <a:prstClr val="white"/>
                </a:solidFill>
              </a:rPr>
              <a:t>Mosak</a:t>
            </a:r>
            <a:r>
              <a:rPr lang="it-IT" sz="3000" dirty="0">
                <a:solidFill>
                  <a:prstClr val="white"/>
                </a:solidFill>
              </a:rPr>
              <a:t>, 1993). </a:t>
            </a:r>
          </a:p>
        </p:txBody>
      </p:sp>
    </p:spTree>
    <p:extLst>
      <p:ext uri="{BB962C8B-B14F-4D97-AF65-F5344CB8AC3E}">
        <p14:creationId xmlns:p14="http://schemas.microsoft.com/office/powerpoint/2010/main" val="55877269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Assessment del disturbo antisociale di personalità</a:t>
            </a:r>
            <a:br>
              <a:rPr lang="it-IT" dirty="0"/>
            </a:br>
            <a:endParaRPr lang="it-IT" dirty="0"/>
          </a:p>
        </p:txBody>
      </p:sp>
      <p:sp>
        <p:nvSpPr>
          <p:cNvPr id="3" name="Segnaposto contenuto 2"/>
          <p:cNvSpPr>
            <a:spLocks noGrp="1"/>
          </p:cNvSpPr>
          <p:nvPr>
            <p:ph idx="1"/>
          </p:nvPr>
        </p:nvSpPr>
        <p:spPr/>
        <p:txBody>
          <a:bodyPr>
            <a:normAutofit/>
          </a:bodyPr>
          <a:lstStyle/>
          <a:p>
            <a:pPr hangingPunct="0"/>
            <a:r>
              <a:rPr lang="it-IT" dirty="0"/>
              <a:t> </a:t>
            </a:r>
          </a:p>
          <a:p>
            <a:pPr hangingPunct="0"/>
            <a:r>
              <a:rPr lang="it-IT" dirty="0"/>
              <a:t> L’osservazione, la richiesta di informazioni aggiuntive e i test psicologici costituiscono importanti contributi alle informazioni date dal paziente all’interno del colloquio clinico.  Vengono  descritti i pattern caratteristici di risposta a diversi test standardizzati (per es., MMPI-2 e MCMI-III) e proiettivi (per es., Rorschach e TAT). </a:t>
            </a:r>
          </a:p>
          <a:p>
            <a:pPr hangingPunct="0"/>
            <a:r>
              <a:rPr lang="it-IT" dirty="0"/>
              <a:t> </a:t>
            </a:r>
          </a:p>
          <a:p>
            <a:endParaRPr lang="it-IT" dirty="0"/>
          </a:p>
        </p:txBody>
      </p:sp>
    </p:spTree>
    <p:extLst>
      <p:ext uri="{BB962C8B-B14F-4D97-AF65-F5344CB8AC3E}">
        <p14:creationId xmlns:p14="http://schemas.microsoft.com/office/powerpoint/2010/main" val="318289769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Modalità del colloquio e rapporto terapeutico</a:t>
            </a:r>
            <a:br>
              <a:rPr lang="it-IT" dirty="0"/>
            </a:br>
            <a:endParaRPr lang="it-IT" dirty="0"/>
          </a:p>
        </p:txBody>
      </p:sp>
      <p:sp>
        <p:nvSpPr>
          <p:cNvPr id="3" name="Segnaposto contenuto 2"/>
          <p:cNvSpPr>
            <a:spLocks noGrp="1"/>
          </p:cNvSpPr>
          <p:nvPr>
            <p:ph idx="1"/>
          </p:nvPr>
        </p:nvSpPr>
        <p:spPr/>
        <p:txBody>
          <a:bodyPr>
            <a:normAutofit/>
          </a:bodyPr>
          <a:lstStyle/>
          <a:p>
            <a:pPr hangingPunct="0"/>
            <a:r>
              <a:rPr lang="it-IT" dirty="0"/>
              <a:t> </a:t>
            </a:r>
          </a:p>
          <a:p>
            <a:pPr hangingPunct="0"/>
            <a:r>
              <a:rPr lang="it-IT" dirty="0"/>
              <a:t>L’instabilità e l’ambivalenza delle persone con questo disturbo rendono particolarmente difficile l’indagine iniziale; infatti, i repentini sbalzi di umore di tali pazienti non coinvolgono solo le emozioni e gli obiettivi ma anche il rapporto col terapeuta..</a:t>
            </a:r>
          </a:p>
        </p:txBody>
      </p:sp>
    </p:spTree>
    <p:extLst>
      <p:ext uri="{BB962C8B-B14F-4D97-AF65-F5344CB8AC3E}">
        <p14:creationId xmlns:p14="http://schemas.microsoft.com/office/powerpoint/2010/main" val="308286007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r>
              <a:rPr lang="it-IT" sz="4000" dirty="0">
                <a:solidFill>
                  <a:prstClr val="white"/>
                </a:solidFill>
              </a:rPr>
              <a:t>L’instabilità nella relazione paziente- terapeuta può diventare oggetto di discussione, tentando di smorzare empaticamente i tentativi di diversione o gli scoppi di ira del paziente. A questo scopo, tra l’altro, le domande aperte sembrano più adatte di quelle chiuse</a:t>
            </a:r>
            <a:r>
              <a:rPr lang="it-IT" sz="2200" dirty="0">
                <a:solidFill>
                  <a:prstClr val="white"/>
                </a:solidFill>
              </a:rPr>
              <a:t>. </a:t>
            </a:r>
            <a:endParaRPr lang="it-IT" dirty="0"/>
          </a:p>
        </p:txBody>
      </p:sp>
    </p:spTree>
    <p:extLst>
      <p:ext uri="{BB962C8B-B14F-4D97-AF65-F5344CB8AC3E}">
        <p14:creationId xmlns:p14="http://schemas.microsoft.com/office/powerpoint/2010/main" val="196875286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pPr lvl="0"/>
            <a:r>
              <a:rPr lang="it-IT" sz="3600" dirty="0">
                <a:solidFill>
                  <a:prstClr val="white"/>
                </a:solidFill>
              </a:rPr>
              <a:t>Il clinico deve continuamente essere consapevole dell’instabilità del paziente poiché essa influenza significativamente il rapporto terapeutico. L’atteggiamento del terapeuta sopra descritto rende il paziente meno difensivo e più disponibile al trattamento, migliorando complessivamente la relazione terapeutica</a:t>
            </a:r>
          </a:p>
          <a:p>
            <a:endParaRPr lang="it-IT" dirty="0"/>
          </a:p>
        </p:txBody>
      </p:sp>
    </p:spTree>
    <p:extLst>
      <p:ext uri="{BB962C8B-B14F-4D97-AF65-F5344CB8AC3E}">
        <p14:creationId xmlns:p14="http://schemas.microsoft.com/office/powerpoint/2010/main" val="38575962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pPr hangingPunct="0"/>
            <a:r>
              <a:rPr lang="it-IT" dirty="0"/>
              <a:t>La gestione dell’ambivalenza richiede di affrontare la contraddittorietà delle affermazioni del paziente pur mantenendo un atteggiamento di comprensione empatica verso i suoi sentimenti.). </a:t>
            </a:r>
          </a:p>
          <a:p>
            <a:endParaRPr lang="it-IT" dirty="0"/>
          </a:p>
          <a:p>
            <a:endParaRPr lang="it-IT" dirty="0"/>
          </a:p>
        </p:txBody>
      </p:sp>
    </p:spTree>
    <p:extLst>
      <p:ext uri="{BB962C8B-B14F-4D97-AF65-F5344CB8AC3E}">
        <p14:creationId xmlns:p14="http://schemas.microsoft.com/office/powerpoint/2010/main" val="29155806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sz="2500" dirty="0">
                <a:solidFill>
                  <a:prstClr val="white"/>
                </a:solidFill>
              </a:rPr>
              <a:t>Affrontare direttamente queste contraddizioni può essere efficace per neutralizzare i meccanismi di scissione e identificazione proiettiva e per moderare le tendenze alla idealizzazione o alla svalutazione. </a:t>
            </a:r>
            <a:endParaRPr lang="it-IT" dirty="0"/>
          </a:p>
        </p:txBody>
      </p:sp>
    </p:spTree>
    <p:extLst>
      <p:ext uri="{BB962C8B-B14F-4D97-AF65-F5344CB8AC3E}">
        <p14:creationId xmlns:p14="http://schemas.microsoft.com/office/powerpoint/2010/main" val="311824968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pPr lvl="0"/>
            <a:r>
              <a:rPr lang="it-IT" sz="2500" dirty="0">
                <a:solidFill>
                  <a:prstClr val="white"/>
                </a:solidFill>
              </a:rPr>
              <a:t>Questa modalità aiuta anche il paziente a comprendere che l’ambivalenza deriva dal proprio modo di percepire la madre come indifferente o priva di comprensione. Infine, il paziente può arrivare a realizzare il grado in cui ha permesso agli altri di influenzare il proprio benessere (</a:t>
            </a:r>
            <a:r>
              <a:rPr lang="it-IT" sz="2500" dirty="0" err="1">
                <a:solidFill>
                  <a:prstClr val="white"/>
                </a:solidFill>
              </a:rPr>
              <a:t>Othmer</a:t>
            </a:r>
            <a:r>
              <a:rPr lang="it-IT" sz="2500" dirty="0">
                <a:solidFill>
                  <a:prstClr val="white"/>
                </a:solidFill>
              </a:rPr>
              <a:t> &amp; </a:t>
            </a:r>
            <a:r>
              <a:rPr lang="it-IT" sz="2500" dirty="0" err="1">
                <a:solidFill>
                  <a:prstClr val="white"/>
                </a:solidFill>
              </a:rPr>
              <a:t>Othmer</a:t>
            </a:r>
            <a:r>
              <a:rPr lang="it-IT" sz="2500" dirty="0">
                <a:solidFill>
                  <a:prstClr val="white"/>
                </a:solidFill>
              </a:rPr>
              <a:t>, 2002</a:t>
            </a:r>
            <a:endParaRPr lang="it-IT" dirty="0">
              <a:solidFill>
                <a:prstClr val="white"/>
              </a:solidFill>
            </a:endParaRPr>
          </a:p>
          <a:p>
            <a:endParaRPr lang="it-IT" dirty="0"/>
          </a:p>
        </p:txBody>
      </p:sp>
    </p:spTree>
    <p:extLst>
      <p:ext uri="{BB962C8B-B14F-4D97-AF65-F5344CB8AC3E}">
        <p14:creationId xmlns:p14="http://schemas.microsoft.com/office/powerpoint/2010/main" val="254407338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Test psicologici</a:t>
            </a:r>
            <a:br>
              <a:rPr lang="it-IT" dirty="0"/>
            </a:br>
            <a:endParaRPr lang="it-IT" dirty="0"/>
          </a:p>
        </p:txBody>
      </p:sp>
      <p:sp>
        <p:nvSpPr>
          <p:cNvPr id="3" name="Segnaposto contenuto 2"/>
          <p:cNvSpPr>
            <a:spLocks noGrp="1"/>
          </p:cNvSpPr>
          <p:nvPr>
            <p:ph idx="1"/>
          </p:nvPr>
        </p:nvSpPr>
        <p:spPr/>
        <p:txBody>
          <a:bodyPr>
            <a:normAutofit/>
          </a:bodyPr>
          <a:lstStyle/>
          <a:p>
            <a:pPr hangingPunct="0"/>
            <a:r>
              <a:rPr lang="it-IT" dirty="0"/>
              <a:t> </a:t>
            </a:r>
          </a:p>
          <a:p>
            <a:pPr hangingPunct="0"/>
            <a:r>
              <a:rPr lang="it-IT" dirty="0"/>
              <a:t>Il Minnesota </a:t>
            </a:r>
            <a:r>
              <a:rPr lang="it-IT" dirty="0" err="1"/>
              <a:t>Multiphase</a:t>
            </a:r>
            <a:r>
              <a:rPr lang="it-IT" dirty="0"/>
              <a:t> </a:t>
            </a:r>
            <a:r>
              <a:rPr lang="it-IT" dirty="0" err="1"/>
              <a:t>Personality</a:t>
            </a:r>
            <a:r>
              <a:rPr lang="it-IT" dirty="0"/>
              <a:t> Inventory (MMPI-2), il </a:t>
            </a:r>
            <a:r>
              <a:rPr lang="it-IT" dirty="0" err="1"/>
              <a:t>Millon</a:t>
            </a:r>
            <a:r>
              <a:rPr lang="it-IT" dirty="0"/>
              <a:t> </a:t>
            </a:r>
            <a:r>
              <a:rPr lang="it-IT" dirty="0" err="1"/>
              <a:t>Clinical</a:t>
            </a:r>
            <a:r>
              <a:rPr lang="it-IT" dirty="0"/>
              <a:t> </a:t>
            </a:r>
            <a:r>
              <a:rPr lang="it-IT" dirty="0" err="1"/>
              <a:t>Multiaxial</a:t>
            </a:r>
            <a:r>
              <a:rPr lang="it-IT" dirty="0"/>
              <a:t> Inventory (MCMI-III), il Test di Rorschach e il </a:t>
            </a:r>
            <a:r>
              <a:rPr lang="it-IT" dirty="0" err="1"/>
              <a:t>Thematic</a:t>
            </a:r>
            <a:r>
              <a:rPr lang="it-IT" dirty="0"/>
              <a:t> </a:t>
            </a:r>
            <a:r>
              <a:rPr lang="it-IT" dirty="0" err="1"/>
              <a:t>Apperception</a:t>
            </a:r>
            <a:r>
              <a:rPr lang="it-IT" dirty="0"/>
              <a:t> Test (TAT) possono essere utili nella diagnosi dello stile o tratto di personalità borderline.</a:t>
            </a:r>
          </a:p>
        </p:txBody>
      </p:sp>
    </p:spTree>
    <p:extLst>
      <p:ext uri="{BB962C8B-B14F-4D97-AF65-F5344CB8AC3E}">
        <p14:creationId xmlns:p14="http://schemas.microsoft.com/office/powerpoint/2010/main" val="34872647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pPr lvl="0"/>
            <a:r>
              <a:rPr lang="it-IT" b="1" dirty="0">
                <a:solidFill>
                  <a:prstClr val="white"/>
                </a:solidFill>
              </a:rPr>
              <a:t>Disturbo Borderline di personalità</a:t>
            </a:r>
            <a:br>
              <a:rPr lang="it-IT" b="1" dirty="0">
                <a:solidFill>
                  <a:prstClr val="white"/>
                </a:solidFill>
              </a:rPr>
            </a:br>
            <a:endParaRPr lang="it-IT" dirty="0"/>
          </a:p>
        </p:txBody>
      </p:sp>
      <p:sp>
        <p:nvSpPr>
          <p:cNvPr id="3" name="Segnaposto contenuto 2"/>
          <p:cNvSpPr>
            <a:spLocks noGrp="1"/>
          </p:cNvSpPr>
          <p:nvPr>
            <p:ph idx="1"/>
          </p:nvPr>
        </p:nvSpPr>
        <p:spPr/>
        <p:txBody>
          <a:bodyPr>
            <a:normAutofit fontScale="77500" lnSpcReduction="20000"/>
          </a:bodyPr>
          <a:lstStyle/>
          <a:p>
            <a:pPr lvl="0" hangingPunct="0">
              <a:buNone/>
            </a:pPr>
            <a:r>
              <a:rPr lang="it-IT" sz="3400" b="1" dirty="0">
                <a:solidFill>
                  <a:prstClr val="white"/>
                </a:solidFill>
              </a:rPr>
              <a:t> </a:t>
            </a:r>
          </a:p>
          <a:p>
            <a:pPr lvl="0" hangingPunct="0"/>
            <a:r>
              <a:rPr lang="it-IT" sz="3400" b="1" dirty="0">
                <a:solidFill>
                  <a:prstClr val="white"/>
                </a:solidFill>
              </a:rPr>
              <a:t>Si notano caratteristiche relazionali instabili e intense, con un’alternanza tra gli estremi di idealizzazione e svalutazione</a:t>
            </a:r>
          </a:p>
          <a:p>
            <a:pPr lvl="0" hangingPunct="0"/>
            <a:r>
              <a:rPr lang="it-IT" sz="3400" b="1" dirty="0">
                <a:solidFill>
                  <a:prstClr val="white"/>
                </a:solidFill>
              </a:rPr>
              <a:t> </a:t>
            </a:r>
          </a:p>
          <a:p>
            <a:pPr lvl="0" hangingPunct="0"/>
            <a:r>
              <a:rPr lang="it-IT" sz="3400" b="1" dirty="0">
                <a:solidFill>
                  <a:prstClr val="white"/>
                </a:solidFill>
              </a:rPr>
              <a:t>Impulsivi in almeno due aree che sono potenzialmente dannose per il soggetto, ad es. spendere, sesso, abuso di sostanze, furti nei negozi, guida spericolata, abbuffate e minacce, gesti o comportamenti suicidi</a:t>
            </a:r>
          </a:p>
          <a:p>
            <a:pPr lvl="0" hangingPunct="0"/>
            <a:r>
              <a:rPr lang="it-IT" sz="3400" b="1" dirty="0">
                <a:solidFill>
                  <a:prstClr val="white"/>
                </a:solidFill>
              </a:rPr>
              <a:t> </a:t>
            </a:r>
          </a:p>
          <a:p>
            <a:pPr hangingPunct="0"/>
            <a:r>
              <a:rPr lang="it-IT" sz="3400" dirty="0"/>
              <a:t> </a:t>
            </a:r>
            <a:r>
              <a:rPr lang="it-IT" sz="3400" b="1" dirty="0"/>
              <a:t>Instabilità affettiva dovuta a una marcata reattività dell’umore con episodica intensa disforia, irritabilità o ansia. Tali manifestazioni di solito durano poche ore, e soltanto raramente più di pochi giorni</a:t>
            </a:r>
          </a:p>
          <a:p>
            <a:pPr hangingPunct="0"/>
            <a:endParaRPr lang="it-IT" sz="3400" b="1" dirty="0"/>
          </a:p>
          <a:p>
            <a:pPr hangingPunct="0"/>
            <a:endParaRPr lang="it-IT" sz="3400" b="1" dirty="0"/>
          </a:p>
        </p:txBody>
      </p:sp>
    </p:spTree>
    <p:extLst>
      <p:ext uri="{BB962C8B-B14F-4D97-AF65-F5344CB8AC3E}">
        <p14:creationId xmlns:p14="http://schemas.microsoft.com/office/powerpoint/2010/main" val="3953119557"/>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MMPI-2</a:t>
            </a:r>
          </a:p>
        </p:txBody>
      </p:sp>
      <p:sp>
        <p:nvSpPr>
          <p:cNvPr id="3" name="Segnaposto contenuto 2"/>
          <p:cNvSpPr>
            <a:spLocks noGrp="1"/>
          </p:cNvSpPr>
          <p:nvPr>
            <p:ph idx="1"/>
          </p:nvPr>
        </p:nvSpPr>
        <p:spPr/>
        <p:txBody>
          <a:bodyPr>
            <a:noAutofit/>
          </a:bodyPr>
          <a:lstStyle/>
          <a:p>
            <a:pPr lvl="0" hangingPunct="0"/>
            <a:r>
              <a:rPr lang="it-IT" sz="2800" dirty="0">
                <a:solidFill>
                  <a:prstClr val="white"/>
                </a:solidFill>
              </a:rPr>
              <a:t>Per quanto </a:t>
            </a:r>
            <a:r>
              <a:rPr lang="it-IT" sz="2800" dirty="0" err="1">
                <a:solidFill>
                  <a:prstClr val="white"/>
                </a:solidFill>
              </a:rPr>
              <a:t>rigurda</a:t>
            </a:r>
            <a:r>
              <a:rPr lang="it-IT" sz="2800" dirty="0">
                <a:solidFill>
                  <a:prstClr val="white"/>
                </a:solidFill>
              </a:rPr>
              <a:t> l’MMPI-2 sono comuni delle elevazioni sulle scale 2 (depressione), 4 (deviazione psicopatica) e 8 (schizofrenia) (</a:t>
            </a:r>
            <a:r>
              <a:rPr lang="it-IT" sz="2800" dirty="0" err="1">
                <a:solidFill>
                  <a:prstClr val="white"/>
                </a:solidFill>
              </a:rPr>
              <a:t>Groth-Marnat</a:t>
            </a:r>
            <a:r>
              <a:rPr lang="it-IT" sz="2800" dirty="0">
                <a:solidFill>
                  <a:prstClr val="white"/>
                </a:solidFill>
              </a:rPr>
              <a:t>, 1999). La scale 0 (introversione sociale) e K sono elevate, mentre F è tipicamente bassa. Se esiste una prevalente </a:t>
            </a:r>
            <a:r>
              <a:rPr lang="it-IT" sz="2800" dirty="0" err="1">
                <a:solidFill>
                  <a:prstClr val="white"/>
                </a:solidFill>
              </a:rPr>
              <a:t>disregolazione</a:t>
            </a:r>
            <a:r>
              <a:rPr lang="it-IT" sz="2800" dirty="0">
                <a:solidFill>
                  <a:prstClr val="white"/>
                </a:solidFill>
              </a:rPr>
              <a:t> emotiva, come quella della rabbia, ci si aspetterà anche un’elevata scala 6 (paranoia) (Graham, 2000). Nonostante sia piuttosto raro, il profilo 2-6 (depressione-paranoia) è associato al disturbo borderline (</a:t>
            </a:r>
            <a:r>
              <a:rPr lang="it-IT" sz="2800" dirty="0" err="1">
                <a:solidFill>
                  <a:prstClr val="white"/>
                </a:solidFill>
              </a:rPr>
              <a:t>Meyer</a:t>
            </a:r>
            <a:r>
              <a:rPr lang="it-IT" sz="2800" dirty="0">
                <a:solidFill>
                  <a:prstClr val="white"/>
                </a:solidFill>
              </a:rPr>
              <a:t>, 1995).</a:t>
            </a:r>
          </a:p>
          <a:p>
            <a:pPr lvl="0"/>
            <a:endParaRPr lang="it-IT" dirty="0">
              <a:solidFill>
                <a:prstClr val="white"/>
              </a:solidFill>
            </a:endParaRPr>
          </a:p>
          <a:p>
            <a:endParaRPr lang="it-IT" dirty="0"/>
          </a:p>
        </p:txBody>
      </p:sp>
    </p:spTree>
    <p:extLst>
      <p:ext uri="{BB962C8B-B14F-4D97-AF65-F5344CB8AC3E}">
        <p14:creationId xmlns:p14="http://schemas.microsoft.com/office/powerpoint/2010/main" val="305870705"/>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MILLON</a:t>
            </a:r>
          </a:p>
        </p:txBody>
      </p:sp>
      <p:sp>
        <p:nvSpPr>
          <p:cNvPr id="3" name="Segnaposto contenuto 2"/>
          <p:cNvSpPr>
            <a:spLocks noGrp="1"/>
          </p:cNvSpPr>
          <p:nvPr>
            <p:ph idx="1"/>
          </p:nvPr>
        </p:nvSpPr>
        <p:spPr/>
        <p:txBody>
          <a:bodyPr>
            <a:normAutofit/>
          </a:bodyPr>
          <a:lstStyle/>
          <a:p>
            <a:pPr hangingPunct="0"/>
            <a:r>
              <a:rPr lang="it-IT" dirty="0"/>
              <a:t>Nell’MCMI-III sono probabili delle elevazioni sulle scale C (borderline) e 8A (passivo-aggressivo). Inoltre ci si possono aspettare elevazioni sulle scale cliniche A (ansia), H (</a:t>
            </a:r>
            <a:r>
              <a:rPr lang="it-IT" dirty="0" err="1"/>
              <a:t>somatoforme</a:t>
            </a:r>
            <a:r>
              <a:rPr lang="it-IT" dirty="0"/>
              <a:t>), N (</a:t>
            </a:r>
            <a:r>
              <a:rPr lang="it-IT" dirty="0" err="1"/>
              <a:t>bipolare-maniacale</a:t>
            </a:r>
            <a:r>
              <a:rPr lang="it-IT" dirty="0"/>
              <a:t>) e/o D (distimia) (</a:t>
            </a:r>
            <a:r>
              <a:rPr lang="it-IT" dirty="0" err="1"/>
              <a:t>Choca</a:t>
            </a:r>
            <a:r>
              <a:rPr lang="it-IT" dirty="0"/>
              <a:t> &amp; </a:t>
            </a:r>
            <a:r>
              <a:rPr lang="it-IT" dirty="0" err="1"/>
              <a:t>Denburg</a:t>
            </a:r>
            <a:r>
              <a:rPr lang="it-IT" dirty="0"/>
              <a:t>, 1997).</a:t>
            </a:r>
          </a:p>
          <a:p>
            <a:endParaRPr lang="it-IT" dirty="0"/>
          </a:p>
        </p:txBody>
      </p:sp>
    </p:spTree>
    <p:extLst>
      <p:ext uri="{BB962C8B-B14F-4D97-AF65-F5344CB8AC3E}">
        <p14:creationId xmlns:p14="http://schemas.microsoft.com/office/powerpoint/2010/main" val="1439957024"/>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RORSCHACH</a:t>
            </a:r>
          </a:p>
        </p:txBody>
      </p:sp>
      <p:sp>
        <p:nvSpPr>
          <p:cNvPr id="3" name="Segnaposto contenuto 2"/>
          <p:cNvSpPr>
            <a:spLocks noGrp="1"/>
          </p:cNvSpPr>
          <p:nvPr>
            <p:ph idx="1"/>
          </p:nvPr>
        </p:nvSpPr>
        <p:spPr/>
        <p:txBody>
          <a:bodyPr/>
          <a:lstStyle/>
          <a:p>
            <a:pPr lvl="0" hangingPunct="0"/>
            <a:r>
              <a:rPr lang="it-IT" sz="2700" dirty="0">
                <a:solidFill>
                  <a:prstClr val="white"/>
                </a:solidFill>
              </a:rPr>
              <a:t>Sul </a:t>
            </a:r>
            <a:r>
              <a:rPr lang="it-IT" sz="2700" dirty="0" err="1">
                <a:solidFill>
                  <a:prstClr val="white"/>
                </a:solidFill>
              </a:rPr>
              <a:t>Rorschach</a:t>
            </a:r>
            <a:r>
              <a:rPr lang="it-IT" sz="2700" dirty="0">
                <a:solidFill>
                  <a:prstClr val="white"/>
                </a:solidFill>
              </a:rPr>
              <a:t> sono comuni combinazioni illogiche o sullo stile della favola (ad es. “una testa di cavallo con due cavallucci marini che crescono dalle sue orecchie” per la carta 10) (</a:t>
            </a:r>
            <a:r>
              <a:rPr lang="it-IT" sz="2700" dirty="0" err="1">
                <a:solidFill>
                  <a:prstClr val="white"/>
                </a:solidFill>
              </a:rPr>
              <a:t>Meyer</a:t>
            </a:r>
            <a:r>
              <a:rPr lang="it-IT" sz="2700" dirty="0">
                <a:solidFill>
                  <a:prstClr val="white"/>
                </a:solidFill>
              </a:rPr>
              <a:t>, 1995; </a:t>
            </a:r>
            <a:r>
              <a:rPr lang="it-IT" sz="2700" dirty="0" err="1">
                <a:solidFill>
                  <a:prstClr val="white"/>
                </a:solidFill>
              </a:rPr>
              <a:t>Swiercinsky</a:t>
            </a:r>
            <a:r>
              <a:rPr lang="it-IT" sz="2700" dirty="0">
                <a:solidFill>
                  <a:prstClr val="white"/>
                </a:solidFill>
              </a:rPr>
              <a:t>, 1985) e tali risposte sono probabili alle carte 10.9 e 2. </a:t>
            </a:r>
          </a:p>
          <a:p>
            <a:pPr lvl="0" hangingPunct="0"/>
            <a:endParaRPr lang="it-IT" sz="2700" dirty="0">
              <a:solidFill>
                <a:prstClr val="white"/>
              </a:solidFill>
            </a:endParaRPr>
          </a:p>
          <a:p>
            <a:endParaRPr lang="it-IT" dirty="0"/>
          </a:p>
        </p:txBody>
      </p:sp>
    </p:spTree>
    <p:extLst>
      <p:ext uri="{BB962C8B-B14F-4D97-AF65-F5344CB8AC3E}">
        <p14:creationId xmlns:p14="http://schemas.microsoft.com/office/powerpoint/2010/main" val="1578355281"/>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TAT</a:t>
            </a:r>
          </a:p>
        </p:txBody>
      </p:sp>
      <p:sp>
        <p:nvSpPr>
          <p:cNvPr id="3" name="Segnaposto contenuto 2"/>
          <p:cNvSpPr>
            <a:spLocks noGrp="1"/>
          </p:cNvSpPr>
          <p:nvPr>
            <p:ph idx="1"/>
          </p:nvPr>
        </p:nvSpPr>
        <p:spPr/>
        <p:txBody>
          <a:bodyPr>
            <a:normAutofit lnSpcReduction="10000"/>
          </a:bodyPr>
          <a:lstStyle/>
          <a:p>
            <a:pPr hangingPunct="0"/>
            <a:r>
              <a:rPr lang="it-IT" dirty="0"/>
              <a:t>Sul TAT si può notare il meccanismo della “scissione primaria” nel fatto che considerano i personaggi come tutti cattivi (es. diavoli), che riconoscono un solo aspetto della personalità dei personaggi, o quando affiancano in modo incongruo le caratteristiche positive e negative. Inoltre sono comuni temi relativi all’ansia da separazione, descrizioni estreme di affetto e </a:t>
            </a:r>
            <a:r>
              <a:rPr lang="it-IT" dirty="0" err="1"/>
              <a:t>acting</a:t>
            </a:r>
            <a:r>
              <a:rPr lang="it-IT" dirty="0"/>
              <a:t> out piuttosto che temi relativi alla posticipazione delle gratificazioni (</a:t>
            </a:r>
            <a:r>
              <a:rPr lang="it-IT" dirty="0" err="1"/>
              <a:t>Bellak</a:t>
            </a:r>
            <a:r>
              <a:rPr lang="it-IT" dirty="0"/>
              <a:t>, 1997).</a:t>
            </a:r>
          </a:p>
          <a:p>
            <a:pPr hangingPunct="0"/>
            <a:r>
              <a:rPr lang="it-IT" dirty="0"/>
              <a:t> </a:t>
            </a:r>
          </a:p>
        </p:txBody>
      </p:sp>
    </p:spTree>
    <p:extLst>
      <p:ext uri="{BB962C8B-B14F-4D97-AF65-F5344CB8AC3E}">
        <p14:creationId xmlns:p14="http://schemas.microsoft.com/office/powerpoint/2010/main" val="3934090641"/>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Approcci e interventi di trattamento</a:t>
            </a:r>
            <a:br>
              <a:rPr lang="it-IT" dirty="0"/>
            </a:br>
            <a:endParaRPr lang="it-IT" dirty="0"/>
          </a:p>
        </p:txBody>
      </p:sp>
      <p:sp>
        <p:nvSpPr>
          <p:cNvPr id="3" name="Segnaposto contenuto 2"/>
          <p:cNvSpPr>
            <a:spLocks noGrp="1"/>
          </p:cNvSpPr>
          <p:nvPr>
            <p:ph idx="1"/>
          </p:nvPr>
        </p:nvSpPr>
        <p:spPr/>
        <p:txBody>
          <a:bodyPr>
            <a:normAutofit/>
          </a:bodyPr>
          <a:lstStyle/>
          <a:p>
            <a:pPr hangingPunct="0">
              <a:buNone/>
            </a:pPr>
            <a:r>
              <a:rPr lang="it-IT" dirty="0"/>
              <a:t> </a:t>
            </a:r>
          </a:p>
          <a:p>
            <a:pPr hangingPunct="0"/>
            <a:r>
              <a:rPr lang="it-IT" dirty="0"/>
              <a:t>Considerazioni sul trattamento</a:t>
            </a:r>
          </a:p>
          <a:p>
            <a:pPr hangingPunct="0">
              <a:buNone/>
            </a:pPr>
            <a:r>
              <a:rPr lang="it-IT" dirty="0"/>
              <a:t> </a:t>
            </a:r>
          </a:p>
          <a:p>
            <a:pPr hangingPunct="0"/>
            <a:r>
              <a:rPr lang="it-IT" dirty="0"/>
              <a:t>Nella diagnosi differenziale per il disturbo borderline di personalità vengono inclusi anche i seguenti disturbi di personalità (asse II): disturbo passivo-aggressivo di personalità, disturbo istrionico di personalità, disturbo dipendente di personalità e disturbo </a:t>
            </a:r>
            <a:r>
              <a:rPr lang="it-IT" dirty="0" err="1"/>
              <a:t>schizotipico</a:t>
            </a:r>
            <a:r>
              <a:rPr lang="it-IT" dirty="0"/>
              <a:t> di personalità. </a:t>
            </a:r>
          </a:p>
        </p:txBody>
      </p:sp>
    </p:spTree>
    <p:extLst>
      <p:ext uri="{BB962C8B-B14F-4D97-AF65-F5344CB8AC3E}">
        <p14:creationId xmlns:p14="http://schemas.microsoft.com/office/powerpoint/2010/main" val="1844382851"/>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pPr lvl="0" hangingPunct="0"/>
            <a:r>
              <a:rPr lang="it-IT" sz="2200" dirty="0">
                <a:solidFill>
                  <a:prstClr val="white"/>
                </a:solidFill>
              </a:rPr>
              <a:t>Le forme più comuni di disturbo con diagnosi sull’asse I, invece, sono: il disturbo d’ansia generalizzata, il disturbo di panico, e la distimia. Oltre ai disturbi descritti possiamo trovare anche altre sindromi quali psicosi reattiva breve, disturbi </a:t>
            </a:r>
            <a:r>
              <a:rPr lang="it-IT" sz="2200" dirty="0" err="1">
                <a:solidFill>
                  <a:prstClr val="white"/>
                </a:solidFill>
              </a:rPr>
              <a:t>schizoaffettivi</a:t>
            </a:r>
            <a:r>
              <a:rPr lang="it-IT" sz="2200" dirty="0">
                <a:solidFill>
                  <a:prstClr val="white"/>
                </a:solidFill>
              </a:rPr>
              <a:t>, ipocondria e disturbi dissociativi, in particolar modo fughe psicogene. </a:t>
            </a:r>
          </a:p>
          <a:p>
            <a:endParaRPr lang="it-IT" dirty="0"/>
          </a:p>
        </p:txBody>
      </p:sp>
    </p:spTree>
    <p:extLst>
      <p:ext uri="{BB962C8B-B14F-4D97-AF65-F5344CB8AC3E}">
        <p14:creationId xmlns:p14="http://schemas.microsoft.com/office/powerpoint/2010/main" val="1013398741"/>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Linee guida per il trattamento secondo l’APA</a:t>
            </a:r>
            <a:br>
              <a:rPr lang="it-IT" dirty="0"/>
            </a:br>
            <a:endParaRPr lang="it-IT" dirty="0"/>
          </a:p>
        </p:txBody>
      </p:sp>
      <p:sp>
        <p:nvSpPr>
          <p:cNvPr id="3" name="Segnaposto contenuto 2"/>
          <p:cNvSpPr>
            <a:spLocks noGrp="1"/>
          </p:cNvSpPr>
          <p:nvPr>
            <p:ph idx="1"/>
          </p:nvPr>
        </p:nvSpPr>
        <p:spPr/>
        <p:txBody>
          <a:bodyPr>
            <a:normAutofit/>
          </a:bodyPr>
          <a:lstStyle/>
          <a:p>
            <a:pPr hangingPunct="0"/>
            <a:r>
              <a:rPr lang="it-IT" dirty="0"/>
              <a:t> </a:t>
            </a:r>
          </a:p>
          <a:p>
            <a:pPr hangingPunct="0"/>
            <a:r>
              <a:rPr lang="en-GB" dirty="0" err="1"/>
              <a:t>Nel</a:t>
            </a:r>
            <a:r>
              <a:rPr lang="en-GB" dirty="0"/>
              <a:t> 2001, </a:t>
            </a:r>
            <a:r>
              <a:rPr lang="en-GB" dirty="0" err="1"/>
              <a:t>l’American</a:t>
            </a:r>
            <a:r>
              <a:rPr lang="en-GB" dirty="0"/>
              <a:t> Psychiatric Association, </a:t>
            </a:r>
            <a:r>
              <a:rPr lang="en-GB" dirty="0" err="1"/>
              <a:t>pubblicò</a:t>
            </a:r>
            <a:r>
              <a:rPr lang="en-GB" dirty="0"/>
              <a:t> </a:t>
            </a:r>
            <a:r>
              <a:rPr lang="en-GB" dirty="0" err="1"/>
              <a:t>il</a:t>
            </a:r>
            <a:r>
              <a:rPr lang="en-GB" dirty="0"/>
              <a:t> Practice Guidelines for the Treatment of Patient with Borderline Personality Disorder (Oldham et al., 2001). </a:t>
            </a:r>
            <a:r>
              <a:rPr lang="it-IT" dirty="0"/>
              <a:t>Questo rappresenta una significativa pietra miliare per la considerazione dei disturbi di personalità come domini importanti nel trattamento psichiatrico e psicopatologico.  . </a:t>
            </a:r>
          </a:p>
        </p:txBody>
      </p:sp>
    </p:spTree>
    <p:extLst>
      <p:ext uri="{BB962C8B-B14F-4D97-AF65-F5344CB8AC3E}">
        <p14:creationId xmlns:p14="http://schemas.microsoft.com/office/powerpoint/2010/main" val="3835526497"/>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pPr lvl="0" hangingPunct="0"/>
            <a:r>
              <a:rPr lang="it-IT" sz="2200" dirty="0">
                <a:solidFill>
                  <a:prstClr val="white"/>
                </a:solidFill>
              </a:rPr>
              <a:t>Le indicazioni </a:t>
            </a:r>
            <a:r>
              <a:rPr lang="it-IT" sz="2200" dirty="0" err="1">
                <a:solidFill>
                  <a:prstClr val="white"/>
                </a:solidFill>
              </a:rPr>
              <a:t>evidence-based</a:t>
            </a:r>
            <a:r>
              <a:rPr lang="it-IT" sz="2200" dirty="0">
                <a:solidFill>
                  <a:prstClr val="white"/>
                </a:solidFill>
              </a:rPr>
              <a:t> proposte sono degne di nota per i seguenti motivi: </a:t>
            </a:r>
          </a:p>
          <a:p>
            <a:pPr lvl="0" hangingPunct="0"/>
            <a:r>
              <a:rPr lang="it-IT" sz="2200" dirty="0">
                <a:solidFill>
                  <a:prstClr val="white"/>
                </a:solidFill>
              </a:rPr>
              <a:t>1) identificano la natura multidimensionale della patologia borderline; </a:t>
            </a:r>
          </a:p>
          <a:p>
            <a:pPr lvl="0" hangingPunct="0"/>
            <a:r>
              <a:rPr lang="it-IT" sz="2200" dirty="0">
                <a:solidFill>
                  <a:prstClr val="white"/>
                </a:solidFill>
              </a:rPr>
              <a:t>2) raccomandano un approccio di trattamento flessibile ma soprattutto “tagliato su misura” a seconda dei bisogni e delle aspettative del paziente;</a:t>
            </a:r>
          </a:p>
          <a:p>
            <a:pPr lvl="0" hangingPunct="0"/>
            <a:r>
              <a:rPr lang="it-IT" sz="2200" dirty="0">
                <a:solidFill>
                  <a:prstClr val="white"/>
                </a:solidFill>
              </a:rPr>
              <a:t> 3) evidenziano il valore dell’approccio combinato (ovvero l’utilizzo di farmaci e terapia) e </a:t>
            </a:r>
          </a:p>
          <a:p>
            <a:pPr lvl="0" hangingPunct="0"/>
            <a:r>
              <a:rPr lang="it-IT" sz="2200" dirty="0">
                <a:solidFill>
                  <a:prstClr val="white"/>
                </a:solidFill>
              </a:rPr>
              <a:t>4) forniscono le indicazioni per il ricovero e la cura dei pazienti. </a:t>
            </a:r>
          </a:p>
          <a:p>
            <a:endParaRPr lang="it-IT" dirty="0"/>
          </a:p>
        </p:txBody>
      </p:sp>
    </p:spTree>
    <p:extLst>
      <p:ext uri="{BB962C8B-B14F-4D97-AF65-F5344CB8AC3E}">
        <p14:creationId xmlns:p14="http://schemas.microsoft.com/office/powerpoint/2010/main" val="2884972432"/>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pPr hangingPunct="0"/>
            <a:r>
              <a:rPr lang="it-IT" dirty="0"/>
              <a:t> Per quanto riguarda la psicoterapia, i suggerimenti indicano come lavorare con temi che vanno dalla sintomatologia dissociativa, al transfert.  </a:t>
            </a:r>
          </a:p>
          <a:p>
            <a:endParaRPr lang="it-IT" dirty="0"/>
          </a:p>
        </p:txBody>
      </p:sp>
    </p:spTree>
    <p:extLst>
      <p:ext uri="{BB962C8B-B14F-4D97-AF65-F5344CB8AC3E}">
        <p14:creationId xmlns:p14="http://schemas.microsoft.com/office/powerpoint/2010/main" val="817919377"/>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pPr hangingPunct="0"/>
            <a:r>
              <a:rPr lang="it-IT" dirty="0"/>
              <a:t>Nonostante i dati delle prove cliniche randomizzate supportino l’efficacia di alcuni trattamenti, come la terapia comportamentale dialettica (</a:t>
            </a:r>
            <a:r>
              <a:rPr lang="it-IT" dirty="0" err="1"/>
              <a:t>Linehan</a:t>
            </a:r>
            <a:r>
              <a:rPr lang="it-IT" dirty="0"/>
              <a:t>, 1993a), le linee guide criticano l’applicabilità di questo approccio ad un </a:t>
            </a:r>
            <a:r>
              <a:rPr lang="it-IT" dirty="0" err="1"/>
              <a:t>range</a:t>
            </a:r>
            <a:r>
              <a:rPr lang="it-IT" dirty="0"/>
              <a:t> più ampio di pazienti e in particolare a quelli ad alto funzionamento. </a:t>
            </a:r>
          </a:p>
        </p:txBody>
      </p:sp>
    </p:spTree>
    <p:extLst>
      <p:ext uri="{BB962C8B-B14F-4D97-AF65-F5344CB8AC3E}">
        <p14:creationId xmlns:p14="http://schemas.microsoft.com/office/powerpoint/2010/main" val="25279926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20000"/>
          </a:bodyPr>
          <a:lstStyle/>
          <a:p>
            <a:pPr hangingPunct="0"/>
            <a:r>
              <a:rPr lang="it-IT" dirty="0"/>
              <a:t> </a:t>
            </a:r>
            <a:r>
              <a:rPr lang="it-IT" b="1" dirty="0"/>
              <a:t>Rabbia immotivata e intensa o difficoltà a controllare la rabbia, per es., frequenti accessi di ira o rabbia costante, ricorrenti scontri fisici; sentimenti cronici di vuoto o di noia</a:t>
            </a:r>
          </a:p>
          <a:p>
            <a:pPr hangingPunct="0"/>
            <a:endParaRPr lang="it-IT" b="1" dirty="0"/>
          </a:p>
          <a:p>
            <a:pPr hangingPunct="0"/>
            <a:r>
              <a:rPr lang="it-IT" b="1" dirty="0"/>
              <a:t> Marcato e persistente disturbo dell’identità, caratterizzato da incertezza in almeno due delle seguenti aree: identità di sé, orientamento sessuale, obiettivi a lungo termine o scelta lavorativa, tipologia di amici desiderata, valori</a:t>
            </a:r>
          </a:p>
          <a:p>
            <a:pPr hangingPunct="0"/>
            <a:endParaRPr lang="it-IT" b="1" dirty="0"/>
          </a:p>
          <a:p>
            <a:pPr hangingPunct="0"/>
            <a:r>
              <a:rPr lang="it-IT" b="1" dirty="0"/>
              <a:t> Sforzi disperati di evitare un reale o immaginario abbandono</a:t>
            </a:r>
          </a:p>
          <a:p>
            <a:pPr hangingPunct="0">
              <a:buNone/>
            </a:pPr>
            <a:endParaRPr lang="it-IT" b="1" dirty="0"/>
          </a:p>
          <a:p>
            <a:endParaRPr lang="it-IT" dirty="0"/>
          </a:p>
        </p:txBody>
      </p:sp>
    </p:spTree>
    <p:extLst>
      <p:ext uri="{BB962C8B-B14F-4D97-AF65-F5344CB8AC3E}">
        <p14:creationId xmlns:p14="http://schemas.microsoft.com/office/powerpoint/2010/main" val="3751290352"/>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pPr lvl="0" hangingPunct="0"/>
            <a:r>
              <a:rPr lang="it-IT" sz="2200" dirty="0">
                <a:solidFill>
                  <a:prstClr val="white"/>
                </a:solidFill>
              </a:rPr>
              <a:t>Per quanto riguarda la psicofarmacologia, i dubbi principali riguardano l’utilizzo di algoritmi per guidare il trattamento di specifiche patologie borderline. Sfortunatamente le linee guida non sono chiare in merito alla direzione degli obiettivi al di là dell’impulsività.  </a:t>
            </a:r>
          </a:p>
          <a:p>
            <a:endParaRPr lang="it-IT" dirty="0"/>
          </a:p>
        </p:txBody>
      </p:sp>
    </p:spTree>
    <p:extLst>
      <p:ext uri="{BB962C8B-B14F-4D97-AF65-F5344CB8AC3E}">
        <p14:creationId xmlns:p14="http://schemas.microsoft.com/office/powerpoint/2010/main" val="1677961586"/>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pPr lvl="0" hangingPunct="0"/>
            <a:r>
              <a:rPr lang="it-IT" sz="2200" dirty="0">
                <a:solidFill>
                  <a:prstClr val="white"/>
                </a:solidFill>
              </a:rPr>
              <a:t>Infine, per quanto riguarda il trattamento durante il ricovero, le linee specifiche per l’ammissione dei pazienti per episodi acuti di tentato suicidio, rischiano di diventare troppo ampie (Paris, 2002). Come per le altre aree sopra descritte, i dati futuri degli studi su larga scala, permetteranno di meglio definire queste linee guida, incrementando, così sia la fiducia che la competenza dei clinici. </a:t>
            </a:r>
          </a:p>
          <a:p>
            <a:endParaRPr lang="it-IT" dirty="0"/>
          </a:p>
        </p:txBody>
      </p:sp>
    </p:spTree>
    <p:extLst>
      <p:ext uri="{BB962C8B-B14F-4D97-AF65-F5344CB8AC3E}">
        <p14:creationId xmlns:p14="http://schemas.microsoft.com/office/powerpoint/2010/main" val="236223317"/>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Psicoterapia individuale   </a:t>
            </a:r>
            <a:br>
              <a:rPr lang="it-IT" dirty="0"/>
            </a:br>
            <a:endParaRPr lang="it-IT" dirty="0"/>
          </a:p>
        </p:txBody>
      </p:sp>
      <p:sp>
        <p:nvSpPr>
          <p:cNvPr id="3" name="Segnaposto contenuto 2"/>
          <p:cNvSpPr>
            <a:spLocks noGrp="1"/>
          </p:cNvSpPr>
          <p:nvPr>
            <p:ph idx="1"/>
          </p:nvPr>
        </p:nvSpPr>
        <p:spPr/>
        <p:txBody>
          <a:bodyPr>
            <a:normAutofit/>
          </a:bodyPr>
          <a:lstStyle/>
          <a:p>
            <a:pPr hangingPunct="0"/>
            <a:r>
              <a:rPr lang="it-IT" dirty="0"/>
              <a:t> </a:t>
            </a:r>
          </a:p>
          <a:p>
            <a:pPr hangingPunct="0"/>
            <a:r>
              <a:rPr lang="it-IT" dirty="0"/>
              <a:t>Molti considerano la psicoterapia individuale la pietra angolare del trattamento per il disturbo borderline di personalità. Nonostante vi siano opinioni divergenti sull’appropriatezza ed efficacia dei diversi approcci per la psicoterapia individuale, per alcuni principi generali il consenso è unanime. </a:t>
            </a:r>
            <a:r>
              <a:rPr lang="it-IT" dirty="0" err="1"/>
              <a:t>Waldinger</a:t>
            </a:r>
            <a:r>
              <a:rPr lang="it-IT" dirty="0"/>
              <a:t> (1986) ne descrive cinque. </a:t>
            </a:r>
          </a:p>
        </p:txBody>
      </p:sp>
    </p:spTree>
    <p:extLst>
      <p:ext uri="{BB962C8B-B14F-4D97-AF65-F5344CB8AC3E}">
        <p14:creationId xmlns:p14="http://schemas.microsoft.com/office/powerpoint/2010/main" val="2786090052"/>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r>
              <a:rPr lang="it-IT" dirty="0"/>
              <a:t>In primo luogo il terapeuta deve avere un ruolo attivo nell’identificazione, nel confronto e nel dirigere i comportamenti del paziente durante le sedute. In secondo luogo bisogna mantenere un ambiente stabile per il trattamento e questo include lo stabilire e mantenere i limiti e i confini, la programmazione degli appuntamenti, i pagamenti e le aspettative di ruolo del paziente e del clinico</a:t>
            </a:r>
          </a:p>
        </p:txBody>
      </p:sp>
    </p:spTree>
    <p:extLst>
      <p:ext uri="{BB962C8B-B14F-4D97-AF65-F5344CB8AC3E}">
        <p14:creationId xmlns:p14="http://schemas.microsoft.com/office/powerpoint/2010/main" val="3055621999"/>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dirty="0"/>
              <a:t>. Terzo, occorre stabilire un collegamento tra le azioni e i sentimenti del paziente nel momento attuale. </a:t>
            </a:r>
          </a:p>
          <a:p>
            <a:r>
              <a:rPr lang="it-IT" dirty="0"/>
              <a:t>In quarto luogo occorre che i comportamenti autodistruttivi vengano percepiti come non gratificanti. </a:t>
            </a:r>
          </a:p>
          <a:p>
            <a:r>
              <a:rPr lang="it-IT" dirty="0"/>
              <a:t>Infine, bisogna prestare particolare attenzione ai sentimenti suscitati dal controtransfert.</a:t>
            </a:r>
          </a:p>
          <a:p>
            <a:endParaRPr lang="it-IT" dirty="0"/>
          </a:p>
        </p:txBody>
      </p:sp>
    </p:spTree>
    <p:extLst>
      <p:ext uri="{BB962C8B-B14F-4D97-AF65-F5344CB8AC3E}">
        <p14:creationId xmlns:p14="http://schemas.microsoft.com/office/powerpoint/2010/main" val="491496928"/>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pPr hangingPunct="0"/>
            <a:r>
              <a:rPr lang="it-IT" dirty="0"/>
              <a:t>A prescindere dal tipo di approccio psicoterapeutico utilizzato, la letteratura indica che il trattamento dei pazienti borderline è difficile, che sono comuni i problemi </a:t>
            </a:r>
            <a:r>
              <a:rPr lang="it-IT" dirty="0" err="1"/>
              <a:t>controtransferali</a:t>
            </a:r>
            <a:r>
              <a:rPr lang="it-IT" dirty="0"/>
              <a:t> e che i risultati sono variabili (</a:t>
            </a:r>
            <a:r>
              <a:rPr lang="it-IT" dirty="0" err="1"/>
              <a:t>Gunderson</a:t>
            </a:r>
            <a:r>
              <a:rPr lang="it-IT" dirty="0"/>
              <a:t>, 1989). Alcuni pazienti borderline hanno reazioni negative all'interno della terapia, mentre altri sperimentano sfavorevoli effetti della terapia individuale</a:t>
            </a:r>
          </a:p>
          <a:p>
            <a:endParaRPr lang="it-IT" dirty="0"/>
          </a:p>
          <a:p>
            <a:endParaRPr lang="it-IT" dirty="0"/>
          </a:p>
        </p:txBody>
      </p:sp>
    </p:spTree>
    <p:extLst>
      <p:ext uri="{BB962C8B-B14F-4D97-AF65-F5344CB8AC3E}">
        <p14:creationId xmlns:p14="http://schemas.microsoft.com/office/powerpoint/2010/main" val="508818270"/>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r>
              <a:rPr lang="it-IT" dirty="0"/>
              <a:t>. In alcuni casi questi pazienti non dovrebbero sottoporsi a terapia individuale e Francis, </a:t>
            </a:r>
            <a:r>
              <a:rPr lang="it-IT" dirty="0" err="1"/>
              <a:t>Clarkin</a:t>
            </a:r>
            <a:r>
              <a:rPr lang="it-IT" dirty="0"/>
              <a:t> e Perry (1984) suggeriscono addirittura l’opzione del “non trattamento”, specificando i criteri per questa situazione. </a:t>
            </a:r>
          </a:p>
        </p:txBody>
      </p:sp>
    </p:spTree>
    <p:extLst>
      <p:ext uri="{BB962C8B-B14F-4D97-AF65-F5344CB8AC3E}">
        <p14:creationId xmlns:p14="http://schemas.microsoft.com/office/powerpoint/2010/main" val="163008768"/>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pPr lvl="0"/>
            <a:r>
              <a:rPr lang="it-IT" sz="3000" dirty="0">
                <a:solidFill>
                  <a:prstClr val="white"/>
                </a:solidFill>
              </a:rPr>
              <a:t>Nonostante ciò, quando il trattamento è possibile, per massimizzare i risultati occorre porre attenzione ai bisogni e alle aspettative del paziente per il trattamento nonché cercare di soddisfare questi bisogni, impostando la terapia a misura del paziente.</a:t>
            </a:r>
          </a:p>
          <a:p>
            <a:endParaRPr lang="it-IT" dirty="0"/>
          </a:p>
        </p:txBody>
      </p:sp>
    </p:spTree>
    <p:extLst>
      <p:ext uri="{BB962C8B-B14F-4D97-AF65-F5344CB8AC3E}">
        <p14:creationId xmlns:p14="http://schemas.microsoft.com/office/powerpoint/2010/main" val="949518423"/>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COUNSELING</a:t>
            </a:r>
          </a:p>
        </p:txBody>
      </p:sp>
      <p:sp>
        <p:nvSpPr>
          <p:cNvPr id="3" name="Segnaposto contenuto 2"/>
          <p:cNvSpPr>
            <a:spLocks noGrp="1"/>
          </p:cNvSpPr>
          <p:nvPr>
            <p:ph idx="1"/>
          </p:nvPr>
        </p:nvSpPr>
        <p:spPr/>
        <p:txBody>
          <a:bodyPr>
            <a:normAutofit/>
          </a:bodyPr>
          <a:lstStyle/>
          <a:p>
            <a:pPr hangingPunct="0"/>
            <a:r>
              <a:rPr lang="it-IT" dirty="0"/>
              <a:t>Klein (1989a) descrive, inoltre, un approccio di </a:t>
            </a:r>
            <a:r>
              <a:rPr lang="it-IT" dirty="0" err="1"/>
              <a:t>counseling</a:t>
            </a:r>
            <a:r>
              <a:rPr lang="it-IT" dirty="0"/>
              <a:t> con i pazienti borderline a bassissimo funzionamento. Questo approccio consiste nel trattamento più indicato per i pazienti con storie di abusi precoci ripetuti, di negligenza o di traumi da abbandono, oppure gravi e ripetuti episodi psichiatrici regressivi; o ancora storie di ripetuti gesti suicidi od omicidi. </a:t>
            </a:r>
          </a:p>
          <a:p>
            <a:endParaRPr lang="it-IT" dirty="0"/>
          </a:p>
          <a:p>
            <a:endParaRPr lang="it-IT" dirty="0"/>
          </a:p>
        </p:txBody>
      </p:sp>
    </p:spTree>
    <p:extLst>
      <p:ext uri="{BB962C8B-B14F-4D97-AF65-F5344CB8AC3E}">
        <p14:creationId xmlns:p14="http://schemas.microsoft.com/office/powerpoint/2010/main" val="1161189072"/>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pPr lvl="0" hangingPunct="0"/>
            <a:r>
              <a:rPr lang="it-IT" sz="2500" dirty="0">
                <a:solidFill>
                  <a:prstClr val="white"/>
                </a:solidFill>
              </a:rPr>
              <a:t>L’obiettivo di questo trattamento è la riduzione della collera, e degli affetti ansiosi e depressivi che interferiscono costantemente con la capacità de paziente di funzionare </a:t>
            </a:r>
            <a:r>
              <a:rPr lang="it-IT" sz="2500" dirty="0" err="1">
                <a:solidFill>
                  <a:prstClr val="white"/>
                </a:solidFill>
              </a:rPr>
              <a:t>adattivamente</a:t>
            </a:r>
            <a:r>
              <a:rPr lang="it-IT" sz="2500" dirty="0">
                <a:solidFill>
                  <a:prstClr val="white"/>
                </a:solidFill>
              </a:rPr>
              <a:t>. Il consulente funge da Io ausiliario per il paziente e utilizza strategie quali la valutazione della realtà, l’incoraggiamento, la direzione, il </a:t>
            </a:r>
            <a:r>
              <a:rPr lang="it-IT" sz="2500" dirty="0" err="1">
                <a:solidFill>
                  <a:prstClr val="white"/>
                </a:solidFill>
              </a:rPr>
              <a:t>problem</a:t>
            </a:r>
            <a:r>
              <a:rPr lang="it-IT" sz="2500" dirty="0">
                <a:solidFill>
                  <a:prstClr val="white"/>
                </a:solidFill>
              </a:rPr>
              <a:t> </a:t>
            </a:r>
            <a:r>
              <a:rPr lang="it-IT" sz="2500" dirty="0" err="1">
                <a:solidFill>
                  <a:prstClr val="white"/>
                </a:solidFill>
              </a:rPr>
              <a:t>solving</a:t>
            </a:r>
            <a:r>
              <a:rPr lang="it-IT" sz="2500" dirty="0">
                <a:solidFill>
                  <a:prstClr val="white"/>
                </a:solidFill>
              </a:rPr>
              <a:t> e i farmaci.</a:t>
            </a:r>
          </a:p>
          <a:p>
            <a:endParaRPr lang="it-IT" dirty="0"/>
          </a:p>
        </p:txBody>
      </p:sp>
    </p:spTree>
    <p:extLst>
      <p:ext uri="{BB962C8B-B14F-4D97-AF65-F5344CB8AC3E}">
        <p14:creationId xmlns:p14="http://schemas.microsoft.com/office/powerpoint/2010/main" val="412633454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 stile borderline di personalità  </a:t>
            </a:r>
            <a:br>
              <a:rPr lang="it-IT" dirty="0"/>
            </a:br>
            <a:endParaRPr lang="it-IT" dirty="0"/>
          </a:p>
        </p:txBody>
      </p:sp>
      <p:sp>
        <p:nvSpPr>
          <p:cNvPr id="3" name="Segnaposto contenuto 2"/>
          <p:cNvSpPr>
            <a:spLocks noGrp="1"/>
          </p:cNvSpPr>
          <p:nvPr>
            <p:ph idx="1"/>
          </p:nvPr>
        </p:nvSpPr>
        <p:spPr/>
        <p:txBody>
          <a:bodyPr>
            <a:normAutofit fontScale="62500" lnSpcReduction="20000"/>
          </a:bodyPr>
          <a:lstStyle/>
          <a:p>
            <a:pPr marL="0" indent="0" hangingPunct="0">
              <a:buNone/>
            </a:pPr>
            <a:endParaRPr lang="it-IT" sz="7300" dirty="0"/>
          </a:p>
          <a:p>
            <a:pPr hangingPunct="0"/>
            <a:r>
              <a:rPr lang="it-IT" sz="3800" dirty="0"/>
              <a:t>Tendono ad avere attaccamenti intensi in tutte le relazioni; niente viene preso alla leggera all'interno delle relazioni intime</a:t>
            </a:r>
          </a:p>
          <a:p>
            <a:pPr hangingPunct="0"/>
            <a:endParaRPr lang="it-IT" sz="3800" dirty="0"/>
          </a:p>
          <a:p>
            <a:pPr hangingPunct="0"/>
            <a:r>
              <a:rPr lang="it-IT" sz="3800" dirty="0"/>
              <a:t>Sono emotivamente attivi e reattivi, mostrano i loro sentimenti e mettono il cuore in tutto ciò che fanno</a:t>
            </a:r>
          </a:p>
          <a:p>
            <a:pPr lvl="0" hangingPunct="0"/>
            <a:r>
              <a:rPr lang="it-IT" sz="3300" dirty="0">
                <a:solidFill>
                  <a:prstClr val="white"/>
                </a:solidFill>
              </a:rPr>
              <a:t>Tendono ad essere disinibiti, spontanei, amanti del divertimento e sprezzanti dei pericoli</a:t>
            </a:r>
          </a:p>
          <a:p>
            <a:pPr lvl="0" hangingPunct="0"/>
            <a:r>
              <a:rPr lang="it-IT" sz="3300" dirty="0">
                <a:solidFill>
                  <a:prstClr val="white"/>
                </a:solidFill>
              </a:rPr>
              <a:t>Tendono ad essere individui creativi, vivaci, impegnati e attraenti. Mostrano iniziativa e possono incitare gli altri ad agire</a:t>
            </a:r>
          </a:p>
          <a:p>
            <a:pPr lvl="0" hangingPunct="0"/>
            <a:endParaRPr lang="it-IT" sz="3300" b="1" dirty="0">
              <a:solidFill>
                <a:prstClr val="white"/>
              </a:solidFill>
            </a:endParaRPr>
          </a:p>
          <a:p>
            <a:pPr lvl="0" hangingPunct="0"/>
            <a:r>
              <a:rPr lang="it-IT" sz="3300" dirty="0">
                <a:solidFill>
                  <a:prstClr val="white"/>
                </a:solidFill>
              </a:rPr>
              <a:t>Fantasiosi e curiosi, desiderano provare e sperimentarsi con altre culture e sistemi di valori</a:t>
            </a:r>
          </a:p>
          <a:p>
            <a:pPr lvl="0" hangingPunct="0"/>
            <a:endParaRPr lang="it-IT" sz="3300" b="1" dirty="0">
              <a:solidFill>
                <a:prstClr val="white"/>
              </a:solidFill>
            </a:endParaRPr>
          </a:p>
          <a:p>
            <a:pPr lvl="0" hangingPunct="0"/>
            <a:r>
              <a:rPr lang="it-IT" sz="3300" dirty="0">
                <a:solidFill>
                  <a:prstClr val="white"/>
                </a:solidFill>
              </a:rPr>
              <a:t>Tendenza a coinvolgersi profondamente nelle relazioni intime</a:t>
            </a:r>
          </a:p>
          <a:p>
            <a:pPr hangingPunct="0"/>
            <a:endParaRPr lang="it-IT" b="1" dirty="0"/>
          </a:p>
        </p:txBody>
      </p:sp>
    </p:spTree>
    <p:extLst>
      <p:ext uri="{BB962C8B-B14F-4D97-AF65-F5344CB8AC3E}">
        <p14:creationId xmlns:p14="http://schemas.microsoft.com/office/powerpoint/2010/main" val="54993077"/>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pPr hangingPunct="0"/>
            <a:r>
              <a:rPr lang="it-IT" dirty="0"/>
              <a:t>Approccio terapeutico </a:t>
            </a:r>
            <a:r>
              <a:rPr lang="it-IT" dirty="0" err="1"/>
              <a:t>cognitivo-comportamentale</a:t>
            </a:r>
            <a:br>
              <a:rPr lang="it-IT" dirty="0"/>
            </a:br>
            <a:endParaRPr lang="it-IT" dirty="0"/>
          </a:p>
        </p:txBody>
      </p:sp>
      <p:sp>
        <p:nvSpPr>
          <p:cNvPr id="3" name="Segnaposto contenuto 2"/>
          <p:cNvSpPr>
            <a:spLocks noGrp="1"/>
          </p:cNvSpPr>
          <p:nvPr>
            <p:ph idx="1"/>
          </p:nvPr>
        </p:nvSpPr>
        <p:spPr/>
        <p:txBody>
          <a:bodyPr>
            <a:normAutofit/>
          </a:bodyPr>
          <a:lstStyle/>
          <a:p>
            <a:pPr hangingPunct="0"/>
            <a:r>
              <a:rPr lang="it-IT" dirty="0"/>
              <a:t>Secondo Beck, Freeman e colleghi (1990) la terapia cognitivo comportamentale, produce dei vantaggi significativamente superiori rispetto agli altri approcci nel trattamento degli individui con disturbo borderline di personalità. In genere la terapia cognitiva può essere conclusa in un periodo di tempo che va da un anno e mezzo a due mezzo (Freeman et al., 1990), rispetto ai 5-7 anni richiesti dalle terapie ad orientamento psicoanalitico (</a:t>
            </a:r>
            <a:r>
              <a:rPr lang="it-IT" dirty="0" err="1"/>
              <a:t>Masterson</a:t>
            </a:r>
            <a:r>
              <a:rPr lang="it-IT" dirty="0"/>
              <a:t>, 1981).</a:t>
            </a:r>
          </a:p>
        </p:txBody>
      </p:sp>
    </p:spTree>
    <p:extLst>
      <p:ext uri="{BB962C8B-B14F-4D97-AF65-F5344CB8AC3E}">
        <p14:creationId xmlns:p14="http://schemas.microsoft.com/office/powerpoint/2010/main" val="4212272348"/>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pPr lvl="0" hangingPunct="0"/>
            <a:r>
              <a:rPr lang="it-IT" sz="3600" dirty="0">
                <a:solidFill>
                  <a:prstClr val="white"/>
                </a:solidFill>
              </a:rPr>
              <a:t>Il primo difficile compito della terapia consiste nel formare una collaborativa relazione terapeutica col paziente e poiché la fiducia e l’intimità sono gli aspetti più problematici per questi, si consiglia di utilizzare un approccio collaborativo e strategico basato sulla scoperta guidata. </a:t>
            </a:r>
            <a:endParaRPr lang="it-IT" sz="3600" dirty="0"/>
          </a:p>
        </p:txBody>
      </p:sp>
    </p:spTree>
    <p:extLst>
      <p:ext uri="{BB962C8B-B14F-4D97-AF65-F5344CB8AC3E}">
        <p14:creationId xmlns:p14="http://schemas.microsoft.com/office/powerpoint/2010/main" val="2271622296"/>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Autofit/>
          </a:bodyPr>
          <a:lstStyle/>
          <a:p>
            <a:pPr lvl="0" hangingPunct="0"/>
            <a:r>
              <a:rPr lang="it-IT" dirty="0">
                <a:solidFill>
                  <a:prstClr val="white"/>
                </a:solidFill>
              </a:rPr>
              <a:t>Le strategie utili per conquistare la fiducia del paziente includono l’esplicito riconoscimento e accettazione delle difficoltà del cliente nel fidarsi del terapeuta, il comunicare in modo chiaro, assertivo e onesto gli accordi e successivamente seguirli, nonché il comportarsi in maniera degna di fiducia. Inoltre si consiglia di stabilire dei limiti come ad esempio stipulare un contratto di trattamento.</a:t>
            </a:r>
          </a:p>
          <a:p>
            <a:endParaRPr lang="it-IT" dirty="0"/>
          </a:p>
        </p:txBody>
      </p:sp>
    </p:spTree>
    <p:extLst>
      <p:ext uri="{BB962C8B-B14F-4D97-AF65-F5344CB8AC3E}">
        <p14:creationId xmlns:p14="http://schemas.microsoft.com/office/powerpoint/2010/main" val="3678342867"/>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pPr hangingPunct="0"/>
            <a:r>
              <a:rPr lang="it-IT" dirty="0"/>
              <a:t>Per ridurre l’impatto delle difficoltà del paziente con la fiducia e l’intimità, sarà utile un iniziale focalizzazione su obiettivi comportamentali concreti. Molti pazienti, infatti, sono meno spaventati nel lavorare su tematiche che non richiedono introspezione o sui comportamenti, piuttosto che sui sentimenti e sui pensieri.. </a:t>
            </a:r>
          </a:p>
        </p:txBody>
      </p:sp>
    </p:spTree>
    <p:extLst>
      <p:ext uri="{BB962C8B-B14F-4D97-AF65-F5344CB8AC3E}">
        <p14:creationId xmlns:p14="http://schemas.microsoft.com/office/powerpoint/2010/main" val="417312989"/>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r>
              <a:rPr lang="it-IT" sz="3600" dirty="0">
                <a:solidFill>
                  <a:prstClr val="white"/>
                </a:solidFill>
              </a:rPr>
              <a:t>L’obiettivo principale della terapia cognitiva consiste comunque nel cambiare gli schemi disadattivi. Come accennato in precedenza, gli individui borderline credono che il mondo sia un posto pericoloso, e si credono indifesi e danneggiati al punto da suscitare rifiuto e abbandono da parte degli altri</a:t>
            </a:r>
            <a:endParaRPr lang="it-IT" sz="3600" dirty="0"/>
          </a:p>
        </p:txBody>
      </p:sp>
    </p:spTree>
    <p:extLst>
      <p:ext uri="{BB962C8B-B14F-4D97-AF65-F5344CB8AC3E}">
        <p14:creationId xmlns:p14="http://schemas.microsoft.com/office/powerpoint/2010/main" val="3662769993"/>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r>
              <a:rPr lang="it-IT" dirty="0"/>
              <a:t>Conseguentemente, queste credenze devono essere messe gradualmente in discussione, tramite la valutazione delle aspettative rispetto alle esperienze passate, lo sviluppo di esperienze comportamentali per testare le aspettative, e lo sviluppo di nuove competenze e strategie di </a:t>
            </a:r>
            <a:r>
              <a:rPr lang="it-IT" dirty="0" err="1"/>
              <a:t>coping</a:t>
            </a:r>
            <a:r>
              <a:rPr lang="it-IT" dirty="0"/>
              <a:t>. </a:t>
            </a:r>
          </a:p>
        </p:txBody>
      </p:sp>
    </p:spTree>
    <p:extLst>
      <p:ext uri="{BB962C8B-B14F-4D97-AF65-F5344CB8AC3E}">
        <p14:creationId xmlns:p14="http://schemas.microsoft.com/office/powerpoint/2010/main" val="3011618382"/>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pPr lvl="0"/>
            <a:r>
              <a:rPr lang="it-IT" sz="2700" dirty="0">
                <a:solidFill>
                  <a:prstClr val="white"/>
                </a:solidFill>
              </a:rPr>
              <a:t>Questi individui devono imparare a mettere in discussione il pensiero dicotomico che li caratterizza, considerato che una sua diminuzione, porta anche ad una riduzione dell’impulsività e della labilità dell’umore. Gli interventi comportamentali utili a ridurre i comportamenti impulsivi autolesivi, possono includere il training di auto istruzioni (</a:t>
            </a:r>
            <a:r>
              <a:rPr lang="it-IT" sz="2700" dirty="0" err="1">
                <a:solidFill>
                  <a:prstClr val="white"/>
                </a:solidFill>
              </a:rPr>
              <a:t>Meichenbaum</a:t>
            </a:r>
            <a:r>
              <a:rPr lang="it-IT" sz="2700" dirty="0">
                <a:solidFill>
                  <a:prstClr val="white"/>
                </a:solidFill>
              </a:rPr>
              <a:t>, 1977). </a:t>
            </a:r>
          </a:p>
          <a:p>
            <a:endParaRPr lang="it-IT" dirty="0"/>
          </a:p>
        </p:txBody>
      </p:sp>
    </p:spTree>
    <p:extLst>
      <p:ext uri="{BB962C8B-B14F-4D97-AF65-F5344CB8AC3E}">
        <p14:creationId xmlns:p14="http://schemas.microsoft.com/office/powerpoint/2010/main" val="14544095"/>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pPr hangingPunct="0"/>
            <a:r>
              <a:rPr lang="it-IT" dirty="0"/>
              <a:t>La paura del cambiamento, manifestata da questi pazienti, spesso li porta ad una scarsa </a:t>
            </a:r>
            <a:r>
              <a:rPr lang="it-IT" dirty="0" err="1"/>
              <a:t>compliance</a:t>
            </a:r>
            <a:r>
              <a:rPr lang="it-IT" dirty="0"/>
              <a:t> al trattamento. Fino a quando essi considereranno il mondo come pericoloso e vedranno sé stessi incapaci di tollerare l’ambiguità, saranno spaventati da qualunque forma di cambiamento, inclusa la crescita all’interno del trattamento. </a:t>
            </a:r>
          </a:p>
        </p:txBody>
      </p:sp>
    </p:spTree>
    <p:extLst>
      <p:ext uri="{BB962C8B-B14F-4D97-AF65-F5344CB8AC3E}">
        <p14:creationId xmlns:p14="http://schemas.microsoft.com/office/powerpoint/2010/main" val="2887281208"/>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pPr lvl="0" hangingPunct="0"/>
            <a:r>
              <a:rPr lang="it-IT" sz="3600" dirty="0">
                <a:solidFill>
                  <a:prstClr val="white"/>
                </a:solidFill>
              </a:rPr>
              <a:t>Per questo motivo si raccomanda una discussione aperta del cambiamento, con un attento esame dei rischi e dei benefici, nonché la programmazione dei vari </a:t>
            </a:r>
            <a:r>
              <a:rPr lang="it-IT" sz="3600" dirty="0" err="1">
                <a:solidFill>
                  <a:prstClr val="white"/>
                </a:solidFill>
              </a:rPr>
              <a:t>sottostadi</a:t>
            </a:r>
            <a:r>
              <a:rPr lang="it-IT" sz="3600" dirty="0">
                <a:solidFill>
                  <a:prstClr val="white"/>
                </a:solidFill>
              </a:rPr>
              <a:t> del cambiamento. Inoltre occorre non spingere per un cambiamento troppo veloce. </a:t>
            </a:r>
          </a:p>
          <a:p>
            <a:endParaRPr lang="it-IT" dirty="0"/>
          </a:p>
        </p:txBody>
      </p:sp>
    </p:spTree>
    <p:extLst>
      <p:ext uri="{BB962C8B-B14F-4D97-AF65-F5344CB8AC3E}">
        <p14:creationId xmlns:p14="http://schemas.microsoft.com/office/powerpoint/2010/main" val="1046685865"/>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r>
              <a:rPr lang="it-IT" dirty="0"/>
              <a:t>La conclusione della terapia può essere un momento estremamente critico, in quanto suscita le tematiche di rifiuto e abbandono che devono, perciò, essere trattate adeguatamente</a:t>
            </a:r>
          </a:p>
        </p:txBody>
      </p:sp>
    </p:spTree>
    <p:extLst>
      <p:ext uri="{BB962C8B-B14F-4D97-AF65-F5344CB8AC3E}">
        <p14:creationId xmlns:p14="http://schemas.microsoft.com/office/powerpoint/2010/main" val="71472275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Eventi scatenanti. </a:t>
            </a:r>
          </a:p>
        </p:txBody>
      </p:sp>
      <p:sp>
        <p:nvSpPr>
          <p:cNvPr id="3" name="Segnaposto contenuto 2"/>
          <p:cNvSpPr>
            <a:spLocks noGrp="1"/>
          </p:cNvSpPr>
          <p:nvPr>
            <p:ph idx="1"/>
          </p:nvPr>
        </p:nvSpPr>
        <p:spPr/>
        <p:txBody>
          <a:bodyPr>
            <a:normAutofit/>
          </a:bodyPr>
          <a:lstStyle/>
          <a:p>
            <a:pPr hangingPunct="0"/>
            <a:r>
              <a:rPr lang="it-IT" sz="4000" dirty="0"/>
              <a:t> gli “sforzi disperati di evitare un reale o immaginario abbandono” costituiscono la circostanza che con maggiore probabilità provocherà o attiverà la tipica risposta disadattiva del disturbo di personalità borderline (</a:t>
            </a:r>
            <a:r>
              <a:rPr lang="it-IT" sz="4000" dirty="0" err="1"/>
              <a:t>Othmer</a:t>
            </a:r>
            <a:r>
              <a:rPr lang="it-IT" sz="4000" dirty="0"/>
              <a:t> &amp; </a:t>
            </a:r>
            <a:r>
              <a:rPr lang="it-IT" sz="4000" dirty="0" err="1"/>
              <a:t>Othmer</a:t>
            </a:r>
            <a:r>
              <a:rPr lang="it-IT" sz="4000" dirty="0"/>
              <a:t>, 2002).</a:t>
            </a:r>
          </a:p>
          <a:p>
            <a:pPr hangingPunct="0"/>
            <a:r>
              <a:rPr lang="it-IT" dirty="0"/>
              <a:t> </a:t>
            </a:r>
          </a:p>
        </p:txBody>
      </p:sp>
    </p:spTree>
    <p:extLst>
      <p:ext uri="{BB962C8B-B14F-4D97-AF65-F5344CB8AC3E}">
        <p14:creationId xmlns:p14="http://schemas.microsoft.com/office/powerpoint/2010/main" val="3030648797"/>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pPr lvl="0"/>
            <a:r>
              <a:rPr lang="it-IT" sz="2700" dirty="0">
                <a:solidFill>
                  <a:prstClr val="white"/>
                </a:solidFill>
              </a:rPr>
              <a:t>. In sintesi, la terapia cognitivo comportamentale per i pazienti con disturbo borderline di personalità, inizia focalizzandosi sullo sviluppo di una relazione terapeutica collaborativa e basata sulla fiducia, per poi passare alla modulazione dell’umore, degli impulsi e del comportamento tramite tecniche cognitivo comportamentali, aprendo la strada per la modificazione degli schemi di abbandono, sfiducia, imperfezione e incompetenza. </a:t>
            </a:r>
          </a:p>
          <a:p>
            <a:endParaRPr lang="it-IT" dirty="0"/>
          </a:p>
        </p:txBody>
      </p:sp>
    </p:spTree>
    <p:extLst>
      <p:ext uri="{BB962C8B-B14F-4D97-AF65-F5344CB8AC3E}">
        <p14:creationId xmlns:p14="http://schemas.microsoft.com/office/powerpoint/2010/main" val="274015732"/>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dirty="0"/>
              <a:t>La formulazione di </a:t>
            </a:r>
            <a:r>
              <a:rPr lang="it-IT" dirty="0" err="1"/>
              <a:t>Turkat</a:t>
            </a:r>
            <a:r>
              <a:rPr lang="it-IT" dirty="0"/>
              <a:t> (1990) concettualizza delle carenze nel </a:t>
            </a:r>
            <a:r>
              <a:rPr lang="it-IT" dirty="0" err="1"/>
              <a:t>problem-solving</a:t>
            </a:r>
            <a:r>
              <a:rPr lang="it-IT" dirty="0"/>
              <a:t> dei soggetti borderline, e di conseguenza prevede una metodologia di trattamento che include diverse strategie, quali: un training di </a:t>
            </a:r>
            <a:r>
              <a:rPr lang="it-IT" dirty="0" err="1"/>
              <a:t>problem-solving</a:t>
            </a:r>
            <a:r>
              <a:rPr lang="it-IT" dirty="0"/>
              <a:t> di base, un training per la formazione dei concetti, la gestione della categorizzazione nonché la gestione della velocità di elaborazione.</a:t>
            </a:r>
          </a:p>
          <a:p>
            <a:endParaRPr lang="it-IT" dirty="0"/>
          </a:p>
        </p:txBody>
      </p:sp>
    </p:spTree>
    <p:extLst>
      <p:ext uri="{BB962C8B-B14F-4D97-AF65-F5344CB8AC3E}">
        <p14:creationId xmlns:p14="http://schemas.microsoft.com/office/powerpoint/2010/main" val="2115075718"/>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dirty="0"/>
              <a:t>TERAPIA DIALETTICO COMPORTAMENTALE</a:t>
            </a:r>
          </a:p>
        </p:txBody>
      </p:sp>
      <p:sp>
        <p:nvSpPr>
          <p:cNvPr id="3" name="Segnaposto contenuto 2"/>
          <p:cNvSpPr>
            <a:spLocks noGrp="1"/>
          </p:cNvSpPr>
          <p:nvPr>
            <p:ph idx="1"/>
          </p:nvPr>
        </p:nvSpPr>
        <p:spPr/>
        <p:txBody>
          <a:bodyPr>
            <a:noAutofit/>
          </a:bodyPr>
          <a:lstStyle/>
          <a:p>
            <a:pPr hangingPunct="0"/>
            <a:r>
              <a:rPr lang="it-IT" sz="3600" dirty="0"/>
              <a:t>Terapia comportamentale dialettica. La terapia comportamentale dialettica, è stata sviluppata da </a:t>
            </a:r>
            <a:r>
              <a:rPr lang="it-IT" sz="3600" dirty="0" err="1"/>
              <a:t>Linehan</a:t>
            </a:r>
            <a:r>
              <a:rPr lang="it-IT" sz="3600" dirty="0"/>
              <a:t> (1983, 1987, 1993a, 1993b, 1994) per il trattamento di pazienti femmine borderline con comportamenti suicidari. </a:t>
            </a:r>
          </a:p>
        </p:txBody>
      </p:sp>
    </p:spTree>
    <p:extLst>
      <p:ext uri="{BB962C8B-B14F-4D97-AF65-F5344CB8AC3E}">
        <p14:creationId xmlns:p14="http://schemas.microsoft.com/office/powerpoint/2010/main" val="1989323676"/>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r>
              <a:rPr lang="it-IT" dirty="0">
                <a:solidFill>
                  <a:prstClr val="white"/>
                </a:solidFill>
              </a:rPr>
              <a:t>Recentemente questo approccio ha avuto una maggiore applicabilità per un vasto </a:t>
            </a:r>
            <a:r>
              <a:rPr lang="it-IT" dirty="0" err="1">
                <a:solidFill>
                  <a:prstClr val="white"/>
                </a:solidFill>
              </a:rPr>
              <a:t>range</a:t>
            </a:r>
            <a:r>
              <a:rPr lang="it-IT" dirty="0">
                <a:solidFill>
                  <a:prstClr val="white"/>
                </a:solidFill>
              </a:rPr>
              <a:t> di individui che soddisfano i criteri diagnostici per il disturbo borderline di personalità. Tale terapia prevede quattro modalità di trattamento principali: terapia individuale, training di abilità di gruppo, contatto telefonico e consulenza terapeutica. </a:t>
            </a:r>
            <a:endParaRPr lang="it-IT" dirty="0"/>
          </a:p>
        </p:txBody>
      </p:sp>
    </p:spTree>
    <p:extLst>
      <p:ext uri="{BB962C8B-B14F-4D97-AF65-F5344CB8AC3E}">
        <p14:creationId xmlns:p14="http://schemas.microsoft.com/office/powerpoint/2010/main" val="4062818236"/>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Autofit/>
          </a:bodyPr>
          <a:lstStyle/>
          <a:p>
            <a:pPr lvl="0"/>
            <a:r>
              <a:rPr lang="it-IT" dirty="0">
                <a:solidFill>
                  <a:prstClr val="white"/>
                </a:solidFill>
              </a:rPr>
              <a:t>Il training per le abilità viene effettuato in un contesto di gruppo e ci si focalizza principalmente su quattro gruppi di abilità: la consapevolezza, l’efficacia interpersonale, la modulazione delle emozioni e le abilità di tolleranza del disagio. Tra una seduta e l’altra, al paziente viene offerta la possibilità di contattare il terapeuta telefonicamente, anche se questi contatti sono sottoposti a  chiare limitazioni</a:t>
            </a:r>
            <a:endParaRPr lang="it-IT" dirty="0"/>
          </a:p>
        </p:txBody>
      </p:sp>
    </p:spTree>
    <p:extLst>
      <p:ext uri="{BB962C8B-B14F-4D97-AF65-F5344CB8AC3E}">
        <p14:creationId xmlns:p14="http://schemas.microsoft.com/office/powerpoint/2010/main" val="2329738153"/>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Autofit/>
          </a:bodyPr>
          <a:lstStyle/>
          <a:p>
            <a:pPr lvl="0"/>
            <a:r>
              <a:rPr lang="it-IT" sz="2800" dirty="0">
                <a:solidFill>
                  <a:prstClr val="white"/>
                </a:solidFill>
              </a:rPr>
              <a:t>Le strategie relative alla consapevolezza aiutano il paziente a diventare maggiormente consapevole degli aspetti piacevoli delle esperienze e sviluppano la capacità di rimanere in quella determinata esperienza, in quel momento. La strategie per l’efficacia interpersonale, insegnano al paziente a raggiungere i propri obiettivi con gli altri: ad esempio chiedere ciò che si vuole realmente, saper dire di no, ed essere presi seriamente, essere in grado di mantenere le relazioni e la propria autostima durante le interazioni con gli altri. </a:t>
            </a:r>
            <a:endParaRPr lang="it-IT" sz="2800" dirty="0"/>
          </a:p>
        </p:txBody>
      </p:sp>
    </p:spTree>
    <p:extLst>
      <p:ext uri="{BB962C8B-B14F-4D97-AF65-F5344CB8AC3E}">
        <p14:creationId xmlns:p14="http://schemas.microsoft.com/office/powerpoint/2010/main" val="2495494832"/>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pPr lvl="0"/>
            <a:r>
              <a:rPr lang="it-IT" sz="2800" dirty="0">
                <a:solidFill>
                  <a:prstClr val="white"/>
                </a:solidFill>
              </a:rPr>
              <a:t>Le abilità per la modulazione delle emozioni permettono di cambiare gli stati emozionali di disagio, mentre quelle per la tolleranza del disagio, includono le strategie di </a:t>
            </a:r>
            <a:r>
              <a:rPr lang="it-IT" sz="2800" dirty="0" err="1">
                <a:solidFill>
                  <a:prstClr val="white"/>
                </a:solidFill>
              </a:rPr>
              <a:t>fronteggiamento</a:t>
            </a:r>
            <a:r>
              <a:rPr lang="it-IT" sz="2800" dirty="0">
                <a:solidFill>
                  <a:prstClr val="white"/>
                </a:solidFill>
              </a:rPr>
              <a:t> per gli stati emotivi difficili da cambiare (</a:t>
            </a:r>
            <a:r>
              <a:rPr lang="it-IT" sz="2800" dirty="0" err="1">
                <a:solidFill>
                  <a:prstClr val="white"/>
                </a:solidFill>
              </a:rPr>
              <a:t>Linehan</a:t>
            </a:r>
            <a:r>
              <a:rPr lang="it-IT" sz="2800" dirty="0">
                <a:solidFill>
                  <a:prstClr val="white"/>
                </a:solidFill>
              </a:rPr>
              <a:t>, 1993b). Si possono utilizzare anche i farmaci per la riduzione di alcuni sintomi acuti.</a:t>
            </a:r>
          </a:p>
          <a:p>
            <a:endParaRPr lang="it-IT" sz="2800" dirty="0"/>
          </a:p>
        </p:txBody>
      </p:sp>
    </p:spTree>
    <p:extLst>
      <p:ext uri="{BB962C8B-B14F-4D97-AF65-F5344CB8AC3E}">
        <p14:creationId xmlns:p14="http://schemas.microsoft.com/office/powerpoint/2010/main" val="1994166185"/>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a:xfrm>
            <a:off x="2063552" y="1556793"/>
            <a:ext cx="8229600" cy="4525963"/>
          </a:xfrm>
        </p:spPr>
        <p:txBody>
          <a:bodyPr>
            <a:normAutofit/>
          </a:bodyPr>
          <a:lstStyle/>
          <a:p>
            <a:pPr lvl="0" hangingPunct="0"/>
            <a:r>
              <a:rPr lang="it-IT" sz="2800" dirty="0">
                <a:solidFill>
                  <a:prstClr val="white"/>
                </a:solidFill>
              </a:rPr>
              <a:t>I primi studi hanno sostenuto questo approccio. Infatti, nel confronto con pazienti sottoposti a trattamento tradizionale, gli individui sottoposti a DBT, mostrano una significativa riduzione dei comportamenti suicidari, dei ricoveri e restano in terapia più a lungo (che significa che la percentuale di abbandono per i pazienti sottoposti a DBT era solo del 16.7%, mentre era del 50% per gli altri) (</a:t>
            </a:r>
            <a:r>
              <a:rPr lang="it-IT" sz="2800" dirty="0" err="1">
                <a:solidFill>
                  <a:prstClr val="white"/>
                </a:solidFill>
              </a:rPr>
              <a:t>Linehan</a:t>
            </a:r>
            <a:r>
              <a:rPr lang="it-IT" sz="2800" dirty="0">
                <a:solidFill>
                  <a:prstClr val="white"/>
                </a:solidFill>
              </a:rPr>
              <a:t> et al., 1991; </a:t>
            </a:r>
            <a:r>
              <a:rPr lang="it-IT" sz="2800" dirty="0" err="1">
                <a:solidFill>
                  <a:prstClr val="white"/>
                </a:solidFill>
              </a:rPr>
              <a:t>Linehan</a:t>
            </a:r>
            <a:r>
              <a:rPr lang="it-IT" sz="2800" dirty="0">
                <a:solidFill>
                  <a:prstClr val="white"/>
                </a:solidFill>
              </a:rPr>
              <a:t>, Heard, &amp; Armstrong, 1993). </a:t>
            </a:r>
          </a:p>
          <a:p>
            <a:endParaRPr lang="it-IT" sz="2800" dirty="0"/>
          </a:p>
        </p:txBody>
      </p:sp>
    </p:spTree>
    <p:extLst>
      <p:ext uri="{BB962C8B-B14F-4D97-AF65-F5344CB8AC3E}">
        <p14:creationId xmlns:p14="http://schemas.microsoft.com/office/powerpoint/2010/main" val="3390967829"/>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pPr lvl="0" hangingPunct="0"/>
            <a:r>
              <a:rPr lang="it-IT" sz="2400" dirty="0">
                <a:solidFill>
                  <a:prstClr val="white"/>
                </a:solidFill>
              </a:rPr>
              <a:t>Ad oggi l’evidenza dell’efficacia di questa terapia continua ad essere sostenuta da numerosi studi controllati (</a:t>
            </a:r>
            <a:r>
              <a:rPr lang="it-IT" sz="2400" dirty="0" err="1">
                <a:solidFill>
                  <a:prstClr val="white"/>
                </a:solidFill>
              </a:rPr>
              <a:t>Koerner</a:t>
            </a:r>
            <a:r>
              <a:rPr lang="it-IT" sz="2400" dirty="0">
                <a:solidFill>
                  <a:prstClr val="white"/>
                </a:solidFill>
              </a:rPr>
              <a:t> &amp; </a:t>
            </a:r>
            <a:r>
              <a:rPr lang="it-IT" sz="2400" dirty="0" err="1">
                <a:solidFill>
                  <a:prstClr val="white"/>
                </a:solidFill>
              </a:rPr>
              <a:t>Linehan</a:t>
            </a:r>
            <a:r>
              <a:rPr lang="it-IT" sz="2400" dirty="0">
                <a:solidFill>
                  <a:prstClr val="white"/>
                </a:solidFill>
              </a:rPr>
              <a:t>, 2000). Inoltre la terapia comportamentale dialettica è stata giudicata migliore rispetto alla tipica terapia intermittente di sostegno che molti pazienti ricevono presso le loro comunità (Oldham et al., 2001). La domanda è se questa terapia sia adatta a tutti i pazienti con disturbo borderline di personalità, e la risposta è parzialmente negativa. Nonostante sia stata sviluppata per pazienti femmine borderline a basso livello di funzionamento e con comportamenti suicidari cronici, alcune caratteristiche di questo approccio, come ad esempio la consapevolezza, potranno rivelarsi utili anche per soggetti con un funzionamento più elevato.</a:t>
            </a:r>
          </a:p>
          <a:p>
            <a:pPr lvl="0" hangingPunct="0"/>
            <a:r>
              <a:rPr lang="it-IT" sz="2400" dirty="0">
                <a:solidFill>
                  <a:prstClr val="white"/>
                </a:solidFill>
              </a:rPr>
              <a:t> </a:t>
            </a:r>
          </a:p>
          <a:p>
            <a:endParaRPr lang="it-IT" dirty="0"/>
          </a:p>
        </p:txBody>
      </p:sp>
    </p:spTree>
    <p:extLst>
      <p:ext uri="{BB962C8B-B14F-4D97-AF65-F5344CB8AC3E}">
        <p14:creationId xmlns:p14="http://schemas.microsoft.com/office/powerpoint/2010/main" val="77398243"/>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pPr hangingPunct="0"/>
            <a:r>
              <a:rPr lang="it-IT" dirty="0"/>
              <a:t>Interventi di trattamento per la strutturazione di abilità. Mentre le ricerche mostrano che i farmaci possono modulare o normalizzare i comportamenti </a:t>
            </a:r>
            <a:r>
              <a:rPr lang="it-IT" dirty="0" err="1"/>
              <a:t>disregolati</a:t>
            </a:r>
            <a:r>
              <a:rPr lang="it-IT" dirty="0"/>
              <a:t>, un simile effetto modulante è stato anche osservato per i training di abilità sociali (Lieberman, </a:t>
            </a:r>
            <a:r>
              <a:rPr lang="it-IT" dirty="0" err="1"/>
              <a:t>DeRisi</a:t>
            </a:r>
            <a:r>
              <a:rPr lang="it-IT" dirty="0"/>
              <a:t>, &amp; Mueser,1989). </a:t>
            </a:r>
          </a:p>
        </p:txBody>
      </p:sp>
    </p:spTree>
    <p:extLst>
      <p:ext uri="{BB962C8B-B14F-4D97-AF65-F5344CB8AC3E}">
        <p14:creationId xmlns:p14="http://schemas.microsoft.com/office/powerpoint/2010/main" val="2644749891"/>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TotalTime>
  <Words>21074</Words>
  <Application>Microsoft Office PowerPoint</Application>
  <PresentationFormat>Widescreen</PresentationFormat>
  <Paragraphs>1662</Paragraphs>
  <Slides>311</Slides>
  <Notes>0</Notes>
  <HiddenSlides>0</HiddenSlides>
  <MMClips>0</MMClips>
  <ScaleCrop>false</ScaleCrop>
  <HeadingPairs>
    <vt:vector size="6" baseType="variant">
      <vt:variant>
        <vt:lpstr>Caratteri utilizzati</vt:lpstr>
      </vt:variant>
      <vt:variant>
        <vt:i4>6</vt:i4>
      </vt:variant>
      <vt:variant>
        <vt:lpstr>Tema</vt:lpstr>
      </vt:variant>
      <vt:variant>
        <vt:i4>2</vt:i4>
      </vt:variant>
      <vt:variant>
        <vt:lpstr>Titoli diapositive</vt:lpstr>
      </vt:variant>
      <vt:variant>
        <vt:i4>311</vt:i4>
      </vt:variant>
    </vt:vector>
  </HeadingPairs>
  <TitlesOfParts>
    <vt:vector size="319" baseType="lpstr">
      <vt:lpstr>Arial</vt:lpstr>
      <vt:lpstr>Calibri</vt:lpstr>
      <vt:lpstr>Calibri Light</vt:lpstr>
      <vt:lpstr>Symbol</vt:lpstr>
      <vt:lpstr>Times</vt:lpstr>
      <vt:lpstr>Times New Roman</vt:lpstr>
      <vt:lpstr>Tema di Office</vt:lpstr>
      <vt:lpstr>1_Tema di Office</vt:lpstr>
      <vt:lpstr>Disturbo borderline e DBT Linehan</vt:lpstr>
      <vt:lpstr>Disturbo borderline di personalità </vt:lpstr>
      <vt:lpstr>Presentazione standard di PowerPoint</vt:lpstr>
      <vt:lpstr>prevalenza</vt:lpstr>
      <vt:lpstr>tre fattori</vt:lpstr>
      <vt:lpstr>Disturbo Borderline di personalità </vt:lpstr>
      <vt:lpstr>Presentazione standard di PowerPoint</vt:lpstr>
      <vt:lpstr> stile borderline di personalità   </vt:lpstr>
      <vt:lpstr>Eventi scatenanti. </vt:lpstr>
      <vt:lpstr>Stile comportamentale</vt:lpstr>
      <vt:lpstr>Presentazione standard di PowerPoint</vt:lpstr>
      <vt:lpstr>Stile interpersonale</vt:lpstr>
      <vt:lpstr>Presentazione standard di PowerPoint</vt:lpstr>
      <vt:lpstr>Presentazione standard di PowerPoint</vt:lpstr>
      <vt:lpstr>Stile cognitivo. </vt:lpstr>
      <vt:lpstr>Presentazione standard di PowerPoint</vt:lpstr>
      <vt:lpstr>Lo stile cognitivo : IMPULSIVITA’</vt:lpstr>
      <vt:lpstr>Presentazione standard di PowerPoint</vt:lpstr>
      <vt:lpstr>Presentazione standard di PowerPoint</vt:lpstr>
      <vt:lpstr>Presentazione standard di PowerPoint</vt:lpstr>
      <vt:lpstr>Presentazione standard di PowerPoint</vt:lpstr>
      <vt:lpstr>Presentazione standard di PowerPoint</vt:lpstr>
      <vt:lpstr>Stile affettivo</vt:lpstr>
      <vt:lpstr>Stile di attaccamento. </vt:lpstr>
      <vt:lpstr>Stile di attaccamento disorganizzato</vt:lpstr>
      <vt:lpstr>Abusi infantili ed eziologia. </vt:lpstr>
      <vt:lpstr>Presentazione standard di PowerPoint</vt:lpstr>
      <vt:lpstr>Presentazione standard di PowerPoint</vt:lpstr>
      <vt:lpstr>Presentazione standard di PowerPoint</vt:lpstr>
      <vt:lpstr>Criterio diagnostico ottimale secondo il DSM-IV-TR. </vt:lpstr>
      <vt:lpstr>Presentazione standard di PowerPoint</vt:lpstr>
      <vt:lpstr>Borderline dipendenti</vt:lpstr>
      <vt:lpstr>Borderline istrionici</vt:lpstr>
      <vt:lpstr>Borderline passivi aggressivi</vt:lpstr>
      <vt:lpstr>Concettualizzazione Cognitivo – Comportamentale </vt:lpstr>
      <vt:lpstr>Presentazione standard di PowerPoint</vt:lpstr>
      <vt:lpstr>Presentazione standard di PowerPoint</vt:lpstr>
      <vt:lpstr>Presentazione standard di PowerPoint</vt:lpstr>
      <vt:lpstr>Schemi disadattivi</vt:lpstr>
      <vt:lpstr>LINEHAN</vt:lpstr>
      <vt:lpstr>Presentazione standard di PowerPoint</vt:lpstr>
      <vt:lpstr>Presentazione standard di PowerPoint</vt:lpstr>
      <vt:lpstr> Concettualizzazione integrata </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Assessment del disturbo antisociale di personalità </vt:lpstr>
      <vt:lpstr>Modalità del colloquio e rapporto terapeutico </vt:lpstr>
      <vt:lpstr>Presentazione standard di PowerPoint</vt:lpstr>
      <vt:lpstr>Presentazione standard di PowerPoint</vt:lpstr>
      <vt:lpstr>Presentazione standard di PowerPoint</vt:lpstr>
      <vt:lpstr>Presentazione standard di PowerPoint</vt:lpstr>
      <vt:lpstr>Presentazione standard di PowerPoint</vt:lpstr>
      <vt:lpstr>Test psicologici </vt:lpstr>
      <vt:lpstr>MMPI-2</vt:lpstr>
      <vt:lpstr>MILLON</vt:lpstr>
      <vt:lpstr>RORSCHACH</vt:lpstr>
      <vt:lpstr>TAT</vt:lpstr>
      <vt:lpstr>Approcci e interventi di trattamento </vt:lpstr>
      <vt:lpstr>Presentazione standard di PowerPoint</vt:lpstr>
      <vt:lpstr>Linee guida per il trattamento secondo l’APA </vt:lpstr>
      <vt:lpstr>Presentazione standard di PowerPoint</vt:lpstr>
      <vt:lpstr>Presentazione standard di PowerPoint</vt:lpstr>
      <vt:lpstr>Presentazione standard di PowerPoint</vt:lpstr>
      <vt:lpstr>Presentazione standard di PowerPoint</vt:lpstr>
      <vt:lpstr>Presentazione standard di PowerPoint</vt:lpstr>
      <vt:lpstr>Psicoterapia individuale    </vt:lpstr>
      <vt:lpstr>Presentazione standard di PowerPoint</vt:lpstr>
      <vt:lpstr>Presentazione standard di PowerPoint</vt:lpstr>
      <vt:lpstr>Presentazione standard di PowerPoint</vt:lpstr>
      <vt:lpstr>Presentazione standard di PowerPoint</vt:lpstr>
      <vt:lpstr>Presentazione standard di PowerPoint</vt:lpstr>
      <vt:lpstr>COUNSELING</vt:lpstr>
      <vt:lpstr>Presentazione standard di PowerPoint</vt:lpstr>
      <vt:lpstr>Approccio terapeutico cognitivo-comportamentale </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TERAPIA DIALETTICO COMPORTAMENTALE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SCHEMA THERAPY</vt:lpstr>
      <vt:lpstr>Presentazione standard di PowerPoint</vt:lpstr>
      <vt:lpstr>Presentazione standard di PowerPoint</vt:lpstr>
      <vt:lpstr>Presentazione standard di PowerPoint</vt:lpstr>
      <vt:lpstr>Approccio interpersonale </vt:lpstr>
      <vt:lpstr>Presentazione standard di PowerPoint</vt:lpstr>
      <vt:lpstr>Presentazione standard di PowerPoint</vt:lpstr>
      <vt:lpstr>Presentazione standard di PowerPoint</vt:lpstr>
      <vt:lpstr>Presentazione standard di PowerPoint</vt:lpstr>
      <vt:lpstr>Presentazione standard di PowerPoint</vt:lpstr>
      <vt:lpstr>TERAPIA DI GRUPPO</vt:lpstr>
      <vt:lpstr>Presentazione standard di PowerPoint</vt:lpstr>
      <vt:lpstr>Presentazione standard di PowerPoint</vt:lpstr>
      <vt:lpstr>Presentazione standard di PowerPoint</vt:lpstr>
      <vt:lpstr>Presentazione standard di PowerPoint</vt:lpstr>
      <vt:lpstr>  </vt:lpstr>
      <vt:lpstr>GRUPPI AD ORIENTAMENTO COMPORTAMENTALE</vt:lpstr>
      <vt:lpstr>Presentazione standard di PowerPoint</vt:lpstr>
      <vt:lpstr>Presentazione standard di PowerPoint</vt:lpstr>
      <vt:lpstr>Presentazione standard di PowerPoint</vt:lpstr>
      <vt:lpstr>Terapia di coppia e familiare. </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Farmaci</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Protocollo farmacologico. </vt:lpstr>
      <vt:lpstr>Trattamenti combinati e integrati </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linehan</vt:lpstr>
      <vt:lpstr>TRAINING DI ABILITA’ </vt:lpstr>
      <vt:lpstr>Obiettivi specifici </vt:lpstr>
      <vt:lpstr>Aumentare la frequenza dei seguenti comportamenti: </vt:lpstr>
      <vt:lpstr>CONSAPEVOLEZZA  II</vt:lpstr>
      <vt:lpstr>Presentazione standard di PowerPoint</vt:lpstr>
      <vt:lpstr>DESCRIVERE </vt:lpstr>
      <vt:lpstr>VIVERE </vt:lpstr>
      <vt:lpstr>Presentazione standard di PowerPoint</vt:lpstr>
      <vt:lpstr>Presentazione standard di PowerPoint</vt:lpstr>
      <vt:lpstr>CONSAPEVOLEZZA  III </vt:lpstr>
      <vt:lpstr>Presentazione standard di PowerPoint</vt:lpstr>
      <vt:lpstr>PIENEZZA DEL PENSIERO </vt:lpstr>
      <vt:lpstr>Presentazione standard di PowerPoint</vt:lpstr>
      <vt:lpstr>AZIONE </vt:lpstr>
      <vt:lpstr>EFFICACIA INTERPERSONALE  I </vt:lpstr>
      <vt:lpstr>TROVARE un EQUILIBRIO tra le tue ESIGENZE E QUELLE DEGLI ALTRI </vt:lpstr>
      <vt:lpstr>BILANCIARE i DESIDERI con i DOVERI </vt:lpstr>
      <vt:lpstr>ACCRESCERE PADRONANZA e AUTOSTIMA </vt:lpstr>
      <vt:lpstr>EFFICACIA INTERPERSONALE  IIScopi dell’efficacia interpersonale  </vt:lpstr>
      <vt:lpstr>Presentazione standard di PowerPoint</vt:lpstr>
      <vt:lpstr>EFFFICACIA della RELAZIONE Crea o mantieni dei buoni rapporti </vt:lpstr>
      <vt:lpstr>EFFICACIA dell’AUTOSTIMA </vt:lpstr>
      <vt:lpstr>EFFICACIA INTERPERSONALE ESERCITAZIONI (1° foglio) </vt:lpstr>
      <vt:lpstr>Presentazione standard di PowerPoint</vt:lpstr>
      <vt:lpstr>Le mie ASPETTATIVE e i miei DESIDERI in questa situazione:</vt:lpstr>
      <vt:lpstr>Presentazione standard di PowerPoint</vt:lpstr>
      <vt:lpstr>Presentazione standard di PowerPoint</vt:lpstr>
      <vt:lpstr>EFFICACIA INTERPERSONALE   Sezione III </vt:lpstr>
      <vt:lpstr>PREOCCUPAZIONI </vt:lpstr>
      <vt:lpstr>Presentazione standard di PowerPoint</vt:lpstr>
      <vt:lpstr>EMOZIONI </vt:lpstr>
      <vt:lpstr>INDECISIONI </vt:lpstr>
      <vt:lpstr>AMBIENTE </vt:lpstr>
      <vt:lpstr>EFFICACIA INTERPERSONALE ESERCITAZIONI (2° foglio) </vt:lpstr>
      <vt:lpstr>Presentazione standard di PowerPoint</vt:lpstr>
      <vt:lpstr>Cosa HO DETTO o HO FATTO in questa situazione. </vt:lpstr>
      <vt:lpstr>FATTORI che RIDUCONO la mia EFFICACIA in questa situazione</vt:lpstr>
      <vt:lpstr>EFFICACIA INTERPERSONALE ESERCITAZIONI (2° foglio) </vt:lpstr>
      <vt:lpstr>Presentazione standard di PowerPoint</vt:lpstr>
      <vt:lpstr>EFFICACIA INTERPERSONALE  IV </vt:lpstr>
      <vt:lpstr>Presentazione standard di PowerPoint</vt:lpstr>
      <vt:lpstr>Presentazione standard di PowerPoint</vt:lpstr>
      <vt:lpstr>EFFICACIA INTERPERSONALE   V </vt:lpstr>
      <vt:lpstr>Presentazione standard di PowerPoint</vt:lpstr>
      <vt:lpstr>Presentazione standard di PowerPoint</vt:lpstr>
      <vt:lpstr>Presentazione standard di PowerPoint</vt:lpstr>
      <vt:lpstr>EFFICACIA INTERPERSONALE   VI </vt:lpstr>
      <vt:lpstr>Presentazione standard di PowerPoint</vt:lpstr>
      <vt:lpstr> FATTORI da CONSIDERARE </vt:lpstr>
      <vt:lpstr>EFFICACIA INTERPERSONALE   VI </vt:lpstr>
      <vt:lpstr>Presentazione standard di PowerPoint</vt:lpstr>
      <vt:lpstr>5. AUTORITA’:</vt:lpstr>
      <vt:lpstr>6. DIRITTI:</vt:lpstr>
      <vt:lpstr>7. RAPPORTO </vt:lpstr>
      <vt:lpstr>8. RECIPROCITA’:</vt:lpstr>
      <vt:lpstr>EFFICACIA INTERPERSONALE   VI </vt:lpstr>
      <vt:lpstr>VANTAGGI A BREVE O  LUNGO TERMINE:</vt:lpstr>
      <vt:lpstr>10. RISPETTO:</vt:lpstr>
      <vt:lpstr>EFFICACIA INTERPERSONALE  VII  </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EFFICACIA INTERPERSONALE  VII  </vt:lpstr>
      <vt:lpstr>Presentazione standard di PowerPoint</vt:lpstr>
      <vt:lpstr>Presentazione standard di PowerPoint</vt:lpstr>
      <vt:lpstr>Presentazione standard di PowerPoint</vt:lpstr>
      <vt:lpstr>Presentazione standard di PowerPoint</vt:lpstr>
      <vt:lpstr>Presentazione standard di PowerPoint</vt:lpstr>
      <vt:lpstr> EFFICACIA INTERPERSONALE VIII </vt:lpstr>
      <vt:lpstr>Presentazione standard di PowerPoint</vt:lpstr>
      <vt:lpstr>Dare dei rinforzi </vt:lpstr>
      <vt:lpstr>EFFICACIA INTERPERSONALE VIII </vt:lpstr>
      <vt:lpstr>Presentazione standard di PowerPoint</vt:lpstr>
      <vt:lpstr>Presentazione standard di PowerPoint</vt:lpstr>
      <vt:lpstr>EFFICACIA INTERPERSONALE IX </vt:lpstr>
      <vt:lpstr>Presentazione standard di PowerPoint</vt:lpstr>
      <vt:lpstr>Dimostrarsi interessati</vt:lpstr>
      <vt:lpstr>EFFICACIA INTERPERSONALE  X </vt:lpstr>
      <vt:lpstr>Presentazione standard di PowerPoint</vt:lpstr>
      <vt:lpstr> EFFICACIA INTERPERSONALE ESERCITAZIONI (3° foglio) </vt:lpstr>
      <vt:lpstr>Presentazione standard di PowerPoint</vt:lpstr>
      <vt:lpstr>Cosa HO DETTO o HO FATTO in questa situazione: </vt:lpstr>
      <vt:lpstr>EFFICACIA INTERPERSONALE ESERCITAZIONI (3° foglio) </vt:lpstr>
      <vt:lpstr>Presentazione standard di PowerPoint</vt:lpstr>
      <vt:lpstr>Presentazione standard di PowerPoint</vt:lpstr>
      <vt:lpstr>REGOLAZIONE delle EMOZIONI  I </vt:lpstr>
      <vt:lpstr>Presentazione standard di PowerPoint</vt:lpstr>
      <vt:lpstr>REGOLAZIONE delle EMOZIONI  II </vt:lpstr>
      <vt:lpstr>Presentazione standard di PowerPoint</vt:lpstr>
      <vt:lpstr>REGOLAZIONE delle EMOZIONI IV </vt:lpstr>
      <vt:lpstr>Eventi scatenanti sensazioni di affetto</vt:lpstr>
      <vt:lpstr>Interpretazioni che scatenano sentimenti di affetto </vt:lpstr>
      <vt:lpstr>REGOLAZIONE delle EMOZIONI IV </vt:lpstr>
      <vt:lpstr>Presentazione standard di PowerPoint</vt:lpstr>
      <vt:lpstr>Espressioni e atteggiamenti di affetto </vt:lpstr>
      <vt:lpstr>Come ci si sente dopo aver provato sentimenti di affetto </vt:lpstr>
      <vt:lpstr>REGOLAZIONE delle EMOZIONI V  </vt:lpstr>
      <vt:lpstr>EMOZIONI V  PAROLE di GIOIA </vt:lpstr>
      <vt:lpstr>Eventi scatenanti sensazioni di gioia </vt:lpstr>
      <vt:lpstr>Presentazione standard di PowerPoint</vt:lpstr>
      <vt:lpstr>Presentazione standard di PowerPoint</vt:lpstr>
      <vt:lpstr>Sperimentare le sensazioni di gioia </vt:lpstr>
      <vt:lpstr>Espressioni e atteggiamenti di gioia </vt:lpstr>
      <vt:lpstr>Presentazione standard di PowerPoint</vt:lpstr>
      <vt:lpstr>Come ci si sente dopo aver provato sentimenti di gioia </vt:lpstr>
      <vt:lpstr>PAROLE di RABBIA </vt:lpstr>
      <vt:lpstr>Eventi scatenanti sensazioni di rabbia </vt:lpstr>
      <vt:lpstr>Presentazione standard di PowerPoint</vt:lpstr>
      <vt:lpstr>Interpretazioni che scatenano sentimenti di rabbia </vt:lpstr>
      <vt:lpstr>Sperimentare le sensazioni di rabbia </vt:lpstr>
      <vt:lpstr>Presentazione standard di PowerPoint</vt:lpstr>
      <vt:lpstr>Espressioni e atteggiamenti di rabbia </vt:lpstr>
      <vt:lpstr>Presentazione standard di PowerPoint</vt:lpstr>
      <vt:lpstr>Come ci si sente dopo aver provato sentimenti di rabbia </vt:lpstr>
      <vt:lpstr>PAROLE di TRISTEZZA </vt:lpstr>
      <vt:lpstr>Eventi scatenanti sensazioni tristi </vt:lpstr>
      <vt:lpstr>Presentazione standard di PowerPoint</vt:lpstr>
      <vt:lpstr>Interpretazioni che scatenano sentimenti tristi </vt:lpstr>
      <vt:lpstr>Sperimentare le sensazioni tristi </vt:lpstr>
      <vt:lpstr>Presentazione standard di PowerPoint</vt:lpstr>
      <vt:lpstr>Espressioni e atteggiamenti tristi </vt:lpstr>
      <vt:lpstr>Presentazione standard di PowerPoint</vt:lpstr>
      <vt:lpstr>Come ci si sente dopo aver provato sentimenti di tristezza </vt:lpstr>
      <vt:lpstr>Presentazione standard di PowerPoint</vt:lpstr>
      <vt:lpstr>PAROLE di PAURA</vt:lpstr>
      <vt:lpstr>Eventi scatenanti sensazioni di paura </vt:lpstr>
      <vt:lpstr>Presentazione standard di PowerPoint</vt:lpstr>
      <vt:lpstr>Interpretazioni che scatenano sentimenti di paura </vt:lpstr>
      <vt:lpstr>Presentazione standard di PowerPoint</vt:lpstr>
      <vt:lpstr>Sperimentare la sensazione di paura </vt:lpstr>
      <vt:lpstr>Presentazione standard di PowerPoint</vt:lpstr>
      <vt:lpstr>Espressioni e atteggiamenti di paura </vt:lpstr>
      <vt:lpstr>Come ci si sente dopo aver provato sentimenti di paura </vt:lpstr>
      <vt:lpstr>Linehan gruppo</vt:lpstr>
      <vt:lpstr>TRATTAMENTO DI GRUPPO PER I DISTURBI DI PERSONALITA’ SECONDO Il MODELLO DI MARSHA LINEHAN  </vt:lpstr>
      <vt:lpstr>Presentazione standard di PowerPoint</vt:lpstr>
      <vt:lpstr>Presentazione standard di PowerPoint</vt:lpstr>
      <vt:lpstr>Presentazione standard di PowerPoint</vt:lpstr>
      <vt:lpstr>Presentazione standard di PowerPoint</vt:lpstr>
      <vt:lpstr>Presentazione standard di PowerPoint</vt:lpstr>
      <vt:lpstr>2. Il training di abilità sociali </vt:lpstr>
      <vt:lpstr>Presentazione standard di PowerPoint</vt:lpstr>
      <vt:lpstr>Presentazione standard di PowerPoint</vt:lpstr>
      <vt:lpstr>il TAS comprende quattro moduli separati:</vt:lpstr>
      <vt:lpstr>Presentazione standard di PowerPoint</vt:lpstr>
      <vt:lpstr>Presentazione standard di PowerPoint</vt:lpstr>
      <vt:lpstr>Presentazione standard di PowerPoint</vt:lpstr>
      <vt:lpstr>La singola seduta </vt:lpstr>
      <vt:lpstr>Presentazione standard di PowerPoint</vt:lpstr>
      <vt:lpstr>Presentazione standard di PowerPoint</vt:lpstr>
      <vt:lpstr>Le regole del gruppo sono:  </vt:lpstr>
      <vt:lpstr>Strategie di conduzione di carattere generale   </vt:lpstr>
      <vt:lpstr>Presentazione standard di PowerPoint</vt:lpstr>
      <vt:lpstr>Presentazione standard di PowerPoint</vt:lpstr>
      <vt:lpstr>Attacchi alla terapia </vt:lpstr>
      <vt:lpstr>Presentazione standard di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Disturbo borderline e DBT Linehan</dc:title>
  <dc:creator>FRANCESCO ROVETTO</dc:creator>
  <cp:lastModifiedBy>FRANCESCO ROVETTO</cp:lastModifiedBy>
  <cp:revision>2</cp:revision>
  <dcterms:created xsi:type="dcterms:W3CDTF">2022-03-04T13:24:57Z</dcterms:created>
  <dcterms:modified xsi:type="dcterms:W3CDTF">2022-03-04T13:26:58Z</dcterms:modified>
</cp:coreProperties>
</file>