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94660"/>
  </p:normalViewPr>
  <p:slideViewPr>
    <p:cSldViewPr snapToGrid="0">
      <p:cViewPr varScale="1">
        <p:scale>
          <a:sx n="75" d="100"/>
          <a:sy n="75" d="100"/>
        </p:scale>
        <p:origin x="690" y="2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C570F705-D8AD-4EE0-A142-F24FD5AA1957}"/>
    <pc:docChg chg="custSel delSld modSld">
      <pc:chgData name="FRANCESCO ROVETTO" userId="5f88dbb262c9fade" providerId="LiveId" clId="{C570F705-D8AD-4EE0-A142-F24FD5AA1957}" dt="2025-05-25T09:30:43.934" v="263" actId="20577"/>
      <pc:docMkLst>
        <pc:docMk/>
      </pc:docMkLst>
      <pc:sldChg chg="modSp mod">
        <pc:chgData name="FRANCESCO ROVETTO" userId="5f88dbb262c9fade" providerId="LiveId" clId="{C570F705-D8AD-4EE0-A142-F24FD5AA1957}" dt="2025-05-25T07:36:20.451" v="98" actId="20577"/>
        <pc:sldMkLst>
          <pc:docMk/>
          <pc:sldMk cId="3998119914" sldId="256"/>
        </pc:sldMkLst>
        <pc:spChg chg="mod">
          <ac:chgData name="FRANCESCO ROVETTO" userId="5f88dbb262c9fade" providerId="LiveId" clId="{C570F705-D8AD-4EE0-A142-F24FD5AA1957}" dt="2025-05-25T07:36:20.451" v="98" actId="20577"/>
          <ac:spMkLst>
            <pc:docMk/>
            <pc:sldMk cId="3998119914" sldId="256"/>
            <ac:spMk id="2" creationId="{CBF849F8-6546-DB48-904E-92CF0C449BFA}"/>
          </ac:spMkLst>
        </pc:spChg>
      </pc:sldChg>
      <pc:sldChg chg="del">
        <pc:chgData name="FRANCESCO ROVETTO" userId="5f88dbb262c9fade" providerId="LiveId" clId="{C570F705-D8AD-4EE0-A142-F24FD5AA1957}" dt="2025-05-25T07:37:16.191" v="99" actId="2696"/>
        <pc:sldMkLst>
          <pc:docMk/>
          <pc:sldMk cId="3556212475" sldId="257"/>
        </pc:sldMkLst>
      </pc:sldChg>
      <pc:sldChg chg="modSp mod">
        <pc:chgData name="FRANCESCO ROVETTO" userId="5f88dbb262c9fade" providerId="LiveId" clId="{C570F705-D8AD-4EE0-A142-F24FD5AA1957}" dt="2025-05-25T09:27:02.564" v="165" actId="20577"/>
        <pc:sldMkLst>
          <pc:docMk/>
          <pc:sldMk cId="2394080658" sldId="258"/>
        </pc:sldMkLst>
        <pc:spChg chg="mod">
          <ac:chgData name="FRANCESCO ROVETTO" userId="5f88dbb262c9fade" providerId="LiveId" clId="{C570F705-D8AD-4EE0-A142-F24FD5AA1957}" dt="2025-05-25T09:27:02.564" v="165" actId="20577"/>
          <ac:spMkLst>
            <pc:docMk/>
            <pc:sldMk cId="2394080658" sldId="258"/>
            <ac:spMk id="3" creationId="{CFDBCBBF-8D18-DB01-506E-CDEEF2B9F98E}"/>
          </ac:spMkLst>
        </pc:spChg>
      </pc:sldChg>
      <pc:sldChg chg="modSp mod">
        <pc:chgData name="FRANCESCO ROVETTO" userId="5f88dbb262c9fade" providerId="LiveId" clId="{C570F705-D8AD-4EE0-A142-F24FD5AA1957}" dt="2025-05-25T09:27:26.454" v="171" actId="20577"/>
        <pc:sldMkLst>
          <pc:docMk/>
          <pc:sldMk cId="1824829664" sldId="259"/>
        </pc:sldMkLst>
        <pc:spChg chg="mod">
          <ac:chgData name="FRANCESCO ROVETTO" userId="5f88dbb262c9fade" providerId="LiveId" clId="{C570F705-D8AD-4EE0-A142-F24FD5AA1957}" dt="2025-05-25T09:27:26.454" v="171" actId="20577"/>
          <ac:spMkLst>
            <pc:docMk/>
            <pc:sldMk cId="1824829664" sldId="259"/>
            <ac:spMk id="3" creationId="{B4591CC4-AB73-2558-9E63-08441A5C5EF6}"/>
          </ac:spMkLst>
        </pc:spChg>
      </pc:sldChg>
      <pc:sldChg chg="modSp mod">
        <pc:chgData name="FRANCESCO ROVETTO" userId="5f88dbb262c9fade" providerId="LiveId" clId="{C570F705-D8AD-4EE0-A142-F24FD5AA1957}" dt="2025-05-25T09:27:54.443" v="192" actId="20577"/>
        <pc:sldMkLst>
          <pc:docMk/>
          <pc:sldMk cId="113432327" sldId="260"/>
        </pc:sldMkLst>
        <pc:spChg chg="mod">
          <ac:chgData name="FRANCESCO ROVETTO" userId="5f88dbb262c9fade" providerId="LiveId" clId="{C570F705-D8AD-4EE0-A142-F24FD5AA1957}" dt="2025-05-25T09:27:54.443" v="192" actId="20577"/>
          <ac:spMkLst>
            <pc:docMk/>
            <pc:sldMk cId="113432327" sldId="260"/>
            <ac:spMk id="3" creationId="{6C90EEEC-0DC8-D861-8CDE-978515E2F36D}"/>
          </ac:spMkLst>
        </pc:spChg>
      </pc:sldChg>
      <pc:sldChg chg="modSp mod">
        <pc:chgData name="FRANCESCO ROVETTO" userId="5f88dbb262c9fade" providerId="LiveId" clId="{C570F705-D8AD-4EE0-A142-F24FD5AA1957}" dt="2025-05-25T09:28:09.175" v="193" actId="255"/>
        <pc:sldMkLst>
          <pc:docMk/>
          <pc:sldMk cId="116755969" sldId="261"/>
        </pc:sldMkLst>
        <pc:spChg chg="mod">
          <ac:chgData name="FRANCESCO ROVETTO" userId="5f88dbb262c9fade" providerId="LiveId" clId="{C570F705-D8AD-4EE0-A142-F24FD5AA1957}" dt="2025-05-25T09:28:09.175" v="193" actId="255"/>
          <ac:spMkLst>
            <pc:docMk/>
            <pc:sldMk cId="116755969" sldId="261"/>
            <ac:spMk id="3" creationId="{FE6B90D6-3322-ED05-D831-D76A6C61AA60}"/>
          </ac:spMkLst>
        </pc:spChg>
      </pc:sldChg>
      <pc:sldChg chg="modSp mod">
        <pc:chgData name="FRANCESCO ROVETTO" userId="5f88dbb262c9fade" providerId="LiveId" clId="{C570F705-D8AD-4EE0-A142-F24FD5AA1957}" dt="2025-05-25T09:28:28.328" v="195" actId="255"/>
        <pc:sldMkLst>
          <pc:docMk/>
          <pc:sldMk cId="430119842" sldId="262"/>
        </pc:sldMkLst>
        <pc:spChg chg="mod">
          <ac:chgData name="FRANCESCO ROVETTO" userId="5f88dbb262c9fade" providerId="LiveId" clId="{C570F705-D8AD-4EE0-A142-F24FD5AA1957}" dt="2025-05-25T09:28:28.328" v="195" actId="255"/>
          <ac:spMkLst>
            <pc:docMk/>
            <pc:sldMk cId="430119842" sldId="262"/>
            <ac:spMk id="3" creationId="{FC375D92-EF4C-47A3-CFA6-C9B0AEC15268}"/>
          </ac:spMkLst>
        </pc:spChg>
      </pc:sldChg>
      <pc:sldChg chg="modSp mod">
        <pc:chgData name="FRANCESCO ROVETTO" userId="5f88dbb262c9fade" providerId="LiveId" clId="{C570F705-D8AD-4EE0-A142-F24FD5AA1957}" dt="2025-05-25T09:28:47.802" v="207" actId="20577"/>
        <pc:sldMkLst>
          <pc:docMk/>
          <pc:sldMk cId="2025351431" sldId="263"/>
        </pc:sldMkLst>
        <pc:spChg chg="mod">
          <ac:chgData name="FRANCESCO ROVETTO" userId="5f88dbb262c9fade" providerId="LiveId" clId="{C570F705-D8AD-4EE0-A142-F24FD5AA1957}" dt="2025-05-25T09:28:47.802" v="207" actId="20577"/>
          <ac:spMkLst>
            <pc:docMk/>
            <pc:sldMk cId="2025351431" sldId="263"/>
            <ac:spMk id="3" creationId="{BA1BC79B-BA78-71D1-4737-DD9D7CF1D552}"/>
          </ac:spMkLst>
        </pc:spChg>
      </pc:sldChg>
      <pc:sldChg chg="modSp mod">
        <pc:chgData name="FRANCESCO ROVETTO" userId="5f88dbb262c9fade" providerId="LiveId" clId="{C570F705-D8AD-4EE0-A142-F24FD5AA1957}" dt="2025-05-25T09:29:28.088" v="214" actId="20577"/>
        <pc:sldMkLst>
          <pc:docMk/>
          <pc:sldMk cId="701466749" sldId="265"/>
        </pc:sldMkLst>
        <pc:spChg chg="mod">
          <ac:chgData name="FRANCESCO ROVETTO" userId="5f88dbb262c9fade" providerId="LiveId" clId="{C570F705-D8AD-4EE0-A142-F24FD5AA1957}" dt="2025-05-25T09:29:28.088" v="214" actId="20577"/>
          <ac:spMkLst>
            <pc:docMk/>
            <pc:sldMk cId="701466749" sldId="265"/>
            <ac:spMk id="3" creationId="{DD87AA7B-80C8-88A6-93B1-E1C0915FA93C}"/>
          </ac:spMkLst>
        </pc:spChg>
      </pc:sldChg>
      <pc:sldChg chg="modSp mod">
        <pc:chgData name="FRANCESCO ROVETTO" userId="5f88dbb262c9fade" providerId="LiveId" clId="{C570F705-D8AD-4EE0-A142-F24FD5AA1957}" dt="2025-05-25T09:29:47.795" v="229" actId="20577"/>
        <pc:sldMkLst>
          <pc:docMk/>
          <pc:sldMk cId="3120432848" sldId="266"/>
        </pc:sldMkLst>
        <pc:spChg chg="mod">
          <ac:chgData name="FRANCESCO ROVETTO" userId="5f88dbb262c9fade" providerId="LiveId" clId="{C570F705-D8AD-4EE0-A142-F24FD5AA1957}" dt="2025-05-25T09:29:47.795" v="229" actId="20577"/>
          <ac:spMkLst>
            <pc:docMk/>
            <pc:sldMk cId="3120432848" sldId="266"/>
            <ac:spMk id="3" creationId="{ED27BFAB-91B2-5A18-C319-2159D5D0B9CD}"/>
          </ac:spMkLst>
        </pc:spChg>
      </pc:sldChg>
      <pc:sldChg chg="modSp mod">
        <pc:chgData name="FRANCESCO ROVETTO" userId="5f88dbb262c9fade" providerId="LiveId" clId="{C570F705-D8AD-4EE0-A142-F24FD5AA1957}" dt="2025-05-25T09:30:02.855" v="231" actId="27636"/>
        <pc:sldMkLst>
          <pc:docMk/>
          <pc:sldMk cId="1243542889" sldId="267"/>
        </pc:sldMkLst>
        <pc:spChg chg="mod">
          <ac:chgData name="FRANCESCO ROVETTO" userId="5f88dbb262c9fade" providerId="LiveId" clId="{C570F705-D8AD-4EE0-A142-F24FD5AA1957}" dt="2025-05-25T09:30:02.855" v="231" actId="27636"/>
          <ac:spMkLst>
            <pc:docMk/>
            <pc:sldMk cId="1243542889" sldId="267"/>
            <ac:spMk id="3" creationId="{748C519C-B148-4FDE-38FC-4C398C213960}"/>
          </ac:spMkLst>
        </pc:spChg>
      </pc:sldChg>
      <pc:sldChg chg="modSp mod">
        <pc:chgData name="FRANCESCO ROVETTO" userId="5f88dbb262c9fade" providerId="LiveId" clId="{C570F705-D8AD-4EE0-A142-F24FD5AA1957}" dt="2025-05-25T09:30:20.642" v="245" actId="20577"/>
        <pc:sldMkLst>
          <pc:docMk/>
          <pc:sldMk cId="1071646188" sldId="268"/>
        </pc:sldMkLst>
        <pc:spChg chg="mod">
          <ac:chgData name="FRANCESCO ROVETTO" userId="5f88dbb262c9fade" providerId="LiveId" clId="{C570F705-D8AD-4EE0-A142-F24FD5AA1957}" dt="2025-05-25T09:30:20.642" v="245" actId="20577"/>
          <ac:spMkLst>
            <pc:docMk/>
            <pc:sldMk cId="1071646188" sldId="268"/>
            <ac:spMk id="3" creationId="{9E524E5C-35B5-D6FF-2F1C-7259CF703D83}"/>
          </ac:spMkLst>
        </pc:spChg>
      </pc:sldChg>
      <pc:sldChg chg="modSp mod">
        <pc:chgData name="FRANCESCO ROVETTO" userId="5f88dbb262c9fade" providerId="LiveId" clId="{C570F705-D8AD-4EE0-A142-F24FD5AA1957}" dt="2025-05-25T09:30:43.934" v="263" actId="20577"/>
        <pc:sldMkLst>
          <pc:docMk/>
          <pc:sldMk cId="810363672" sldId="269"/>
        </pc:sldMkLst>
        <pc:spChg chg="mod">
          <ac:chgData name="FRANCESCO ROVETTO" userId="5f88dbb262c9fade" providerId="LiveId" clId="{C570F705-D8AD-4EE0-A142-F24FD5AA1957}" dt="2025-05-25T09:30:43.934" v="263" actId="20577"/>
          <ac:spMkLst>
            <pc:docMk/>
            <pc:sldMk cId="810363672" sldId="269"/>
            <ac:spMk id="3" creationId="{8FEA09C0-2B8D-49BE-1C30-4018513A46D7}"/>
          </ac:spMkLst>
        </pc:spChg>
      </pc:sldChg>
      <pc:sldChg chg="del">
        <pc:chgData name="FRANCESCO ROVETTO" userId="5f88dbb262c9fade" providerId="LiveId" clId="{C570F705-D8AD-4EE0-A142-F24FD5AA1957}" dt="2025-05-25T09:26:00.505" v="100" actId="47"/>
        <pc:sldMkLst>
          <pc:docMk/>
          <pc:sldMk cId="584187547" sldId="275"/>
        </pc:sldMkLst>
      </pc:sldChg>
      <pc:sldChg chg="del">
        <pc:chgData name="FRANCESCO ROVETTO" userId="5f88dbb262c9fade" providerId="LiveId" clId="{C570F705-D8AD-4EE0-A142-F24FD5AA1957}" dt="2025-05-25T09:26:00.505" v="100" actId="47"/>
        <pc:sldMkLst>
          <pc:docMk/>
          <pc:sldMk cId="2376688255" sldId="276"/>
        </pc:sldMkLst>
      </pc:sldChg>
      <pc:sldChg chg="del">
        <pc:chgData name="FRANCESCO ROVETTO" userId="5f88dbb262c9fade" providerId="LiveId" clId="{C570F705-D8AD-4EE0-A142-F24FD5AA1957}" dt="2025-05-25T09:26:00.505" v="100" actId="47"/>
        <pc:sldMkLst>
          <pc:docMk/>
          <pc:sldMk cId="1973437893" sldId="277"/>
        </pc:sldMkLst>
      </pc:sldChg>
      <pc:sldChg chg="del">
        <pc:chgData name="FRANCESCO ROVETTO" userId="5f88dbb262c9fade" providerId="LiveId" clId="{C570F705-D8AD-4EE0-A142-F24FD5AA1957}" dt="2025-05-25T09:26:00.505" v="100" actId="47"/>
        <pc:sldMkLst>
          <pc:docMk/>
          <pc:sldMk cId="2714075702" sldId="278"/>
        </pc:sldMkLst>
      </pc:sldChg>
      <pc:sldChg chg="del">
        <pc:chgData name="FRANCESCO ROVETTO" userId="5f88dbb262c9fade" providerId="LiveId" clId="{C570F705-D8AD-4EE0-A142-F24FD5AA1957}" dt="2025-05-25T09:26:00.505" v="100" actId="47"/>
        <pc:sldMkLst>
          <pc:docMk/>
          <pc:sldMk cId="3701392602" sldId="279"/>
        </pc:sldMkLst>
      </pc:sldChg>
      <pc:sldChg chg="del">
        <pc:chgData name="FRANCESCO ROVETTO" userId="5f88dbb262c9fade" providerId="LiveId" clId="{C570F705-D8AD-4EE0-A142-F24FD5AA1957}" dt="2025-05-25T09:26:00.505" v="100" actId="47"/>
        <pc:sldMkLst>
          <pc:docMk/>
          <pc:sldMk cId="664616147" sldId="280"/>
        </pc:sldMkLst>
      </pc:sldChg>
      <pc:sldChg chg="del">
        <pc:chgData name="FRANCESCO ROVETTO" userId="5f88dbb262c9fade" providerId="LiveId" clId="{C570F705-D8AD-4EE0-A142-F24FD5AA1957}" dt="2025-05-25T09:26:00.505" v="100" actId="47"/>
        <pc:sldMkLst>
          <pc:docMk/>
          <pc:sldMk cId="3000644895" sldId="28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AA3A10-25D6-1D67-8AD2-D006A9B0F2A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3BF8EC7-1053-7520-0045-045232C6B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9F72928-C647-F909-F15D-B83F9A00173B}"/>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5" name="Segnaposto piè di pagina 4">
            <a:extLst>
              <a:ext uri="{FF2B5EF4-FFF2-40B4-BE49-F238E27FC236}">
                <a16:creationId xmlns:a16="http://schemas.microsoft.com/office/drawing/2014/main" id="{39688E19-9B74-D406-ADDD-006CE75D0A8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95E4284-13F4-3B95-5DAA-CB218DD877D9}"/>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1793305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3A8391-F66A-F021-A514-8FD17B65ED3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BA01223-88AD-A807-1FDF-2999CB8E539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FAB867-178D-F05C-F887-D4F900F5E71B}"/>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5" name="Segnaposto piè di pagina 4">
            <a:extLst>
              <a:ext uri="{FF2B5EF4-FFF2-40B4-BE49-F238E27FC236}">
                <a16:creationId xmlns:a16="http://schemas.microsoft.com/office/drawing/2014/main" id="{81491C27-DC72-0227-EA6F-EE1AC73DA7D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21955E4-F767-A3C1-13ED-3CC3DCF58548}"/>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2171514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F108C72-1A54-BB32-C370-00D0EF3E7FE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E41E3C-7225-AE47-E5DB-054ACB61F50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515C656-6970-E3A7-58B6-3C4F3EC510C1}"/>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5" name="Segnaposto piè di pagina 4">
            <a:extLst>
              <a:ext uri="{FF2B5EF4-FFF2-40B4-BE49-F238E27FC236}">
                <a16:creationId xmlns:a16="http://schemas.microsoft.com/office/drawing/2014/main" id="{F46E167B-E7B2-5997-2603-AEC849C600D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C3130BE-B2C3-8721-6C27-316DE67BF16A}"/>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3413686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A0A7C9-BD54-B60A-162F-EF72625B7BB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9A437B5-611A-B6AF-4E6E-DC1A77C144B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6B21011-A2EA-78A9-F570-9E07E5FAEF9C}"/>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5" name="Segnaposto piè di pagina 4">
            <a:extLst>
              <a:ext uri="{FF2B5EF4-FFF2-40B4-BE49-F238E27FC236}">
                <a16:creationId xmlns:a16="http://schemas.microsoft.com/office/drawing/2014/main" id="{A4B3E7DF-0721-EAE2-6F9A-2217E6B1263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5A73292-3F54-450A-39B5-E5EBEE6865EC}"/>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3668913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2C5CDE-5459-A7C9-F0D4-3847125B03C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7442CD5-B7C5-EE98-D85F-4EBCB69E10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C799905-B1EB-FD77-3B89-945523007053}"/>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5" name="Segnaposto piè di pagina 4">
            <a:extLst>
              <a:ext uri="{FF2B5EF4-FFF2-40B4-BE49-F238E27FC236}">
                <a16:creationId xmlns:a16="http://schemas.microsoft.com/office/drawing/2014/main" id="{25441AA9-D89D-C16B-8286-2C84E7F323D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1BEC44C-3C3F-1997-38D2-482EA685CF9C}"/>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1153673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2AE48-7F52-9735-BDFA-FC3DFCB1F70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83C9FA-92B9-6DE1-FF04-0E69F03DF87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691E9FA-ABD7-B153-9A59-EE0EE50E367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7F91B86-D1B3-55B8-F174-92D9C0A8390F}"/>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6" name="Segnaposto piè di pagina 5">
            <a:extLst>
              <a:ext uri="{FF2B5EF4-FFF2-40B4-BE49-F238E27FC236}">
                <a16:creationId xmlns:a16="http://schemas.microsoft.com/office/drawing/2014/main" id="{7BF6B818-FFC3-9841-E8C3-143B9E40CB5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FFFB4DC-D05D-A193-9AFD-AB61B139F9C0}"/>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2906381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B5E383-15DC-90BC-8D42-10319D914FF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E428E38-BA61-40FF-3700-0CDC4BD12D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315C5C1-2F74-52C3-3725-EFD3BEE60D6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2C8E0F9-B452-75E3-AF75-D28095A19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E63B2B8-FF4C-DC96-3DEF-78EA0A98BA6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CEC6BA9-52E1-B7BA-00E2-89578188F0E8}"/>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8" name="Segnaposto piè di pagina 7">
            <a:extLst>
              <a:ext uri="{FF2B5EF4-FFF2-40B4-BE49-F238E27FC236}">
                <a16:creationId xmlns:a16="http://schemas.microsoft.com/office/drawing/2014/main" id="{81415023-8733-C670-2206-7717B89D3FF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AA1EB9B-5414-9F4B-E0AC-BAEA69ED3B64}"/>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2319600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D2302D-0933-1543-F4AE-3CCD0A58CA7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25F3C6B-6417-1AEE-F010-693529C11014}"/>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4" name="Segnaposto piè di pagina 3">
            <a:extLst>
              <a:ext uri="{FF2B5EF4-FFF2-40B4-BE49-F238E27FC236}">
                <a16:creationId xmlns:a16="http://schemas.microsoft.com/office/drawing/2014/main" id="{48D71F41-A9C1-7BCC-D8BC-A02984B506E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0968FFA-97E1-5F1D-B67B-AC9110C99FEB}"/>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2014098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696E91F-B9A5-1022-6B81-53B67462CFAD}"/>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3" name="Segnaposto piè di pagina 2">
            <a:extLst>
              <a:ext uri="{FF2B5EF4-FFF2-40B4-BE49-F238E27FC236}">
                <a16:creationId xmlns:a16="http://schemas.microsoft.com/office/drawing/2014/main" id="{44839E19-F0AB-8226-13C3-88277002A05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EB22C4C-D5D1-3BC3-D7EB-6E391A4FF45B}"/>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337439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570A55-ACBB-EAA9-7119-86B872D027D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C1A3C7B-EBA0-34D2-6A4B-7C5193DC03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F809383-DCDD-70BE-685A-4578FB52D5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B1C46D9-0AA0-E54D-49C5-0C253A385D50}"/>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6" name="Segnaposto piè di pagina 5">
            <a:extLst>
              <a:ext uri="{FF2B5EF4-FFF2-40B4-BE49-F238E27FC236}">
                <a16:creationId xmlns:a16="http://schemas.microsoft.com/office/drawing/2014/main" id="{330915E5-17A1-8497-87FE-42972582E65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0872E3-F27F-4642-4CA2-A960F41C5443}"/>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832496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D3808B-E888-A41C-5157-A251CAF4865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CE63BB8-B2DD-CE87-78A4-83E224A440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A806D75-18B8-E0E0-3735-B986C1095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666FE8-2A39-ACC3-E231-22F10E1491E2}"/>
              </a:ext>
            </a:extLst>
          </p:cNvPr>
          <p:cNvSpPr>
            <a:spLocks noGrp="1"/>
          </p:cNvSpPr>
          <p:nvPr>
            <p:ph type="dt" sz="half" idx="10"/>
          </p:nvPr>
        </p:nvSpPr>
        <p:spPr/>
        <p:txBody>
          <a:bodyPr/>
          <a:lstStyle/>
          <a:p>
            <a:fld id="{9ABD8B43-6DD6-4093-9BD2-225FD975A5C2}" type="datetimeFigureOut">
              <a:rPr lang="it-IT" smtClean="0"/>
              <a:t>25/05/2025</a:t>
            </a:fld>
            <a:endParaRPr lang="it-IT"/>
          </a:p>
        </p:txBody>
      </p:sp>
      <p:sp>
        <p:nvSpPr>
          <p:cNvPr id="6" name="Segnaposto piè di pagina 5">
            <a:extLst>
              <a:ext uri="{FF2B5EF4-FFF2-40B4-BE49-F238E27FC236}">
                <a16:creationId xmlns:a16="http://schemas.microsoft.com/office/drawing/2014/main" id="{1A96BE73-20E7-D50B-D978-FAADFCC0122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4D0B70C-ADED-D5B3-3253-4B9320EF4567}"/>
              </a:ext>
            </a:extLst>
          </p:cNvPr>
          <p:cNvSpPr>
            <a:spLocks noGrp="1"/>
          </p:cNvSpPr>
          <p:nvPr>
            <p:ph type="sldNum" sz="quarter" idx="12"/>
          </p:nvPr>
        </p:nvSpPr>
        <p:spPr/>
        <p:txBody>
          <a:bodyPr/>
          <a:lstStyle/>
          <a:p>
            <a:fld id="{70FEB7FD-2901-4744-BE3F-4B78BAD47105}" type="slidenum">
              <a:rPr lang="it-IT" smtClean="0"/>
              <a:t>‹N›</a:t>
            </a:fld>
            <a:endParaRPr lang="it-IT"/>
          </a:p>
        </p:txBody>
      </p:sp>
    </p:spTree>
    <p:extLst>
      <p:ext uri="{BB962C8B-B14F-4D97-AF65-F5344CB8AC3E}">
        <p14:creationId xmlns:p14="http://schemas.microsoft.com/office/powerpoint/2010/main" val="723470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B3F8D8B-A1EF-62C5-BF3C-C95024FDCE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591710E-147F-0394-06D0-656C473A30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571E076-0CE4-97CB-C22C-36C9317CF2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BD8B43-6DD6-4093-9BD2-225FD975A5C2}" type="datetimeFigureOut">
              <a:rPr lang="it-IT" smtClean="0"/>
              <a:t>25/05/2025</a:t>
            </a:fld>
            <a:endParaRPr lang="it-IT"/>
          </a:p>
        </p:txBody>
      </p:sp>
      <p:sp>
        <p:nvSpPr>
          <p:cNvPr id="5" name="Segnaposto piè di pagina 4">
            <a:extLst>
              <a:ext uri="{FF2B5EF4-FFF2-40B4-BE49-F238E27FC236}">
                <a16:creationId xmlns:a16="http://schemas.microsoft.com/office/drawing/2014/main" id="{CF08311E-E630-2632-02C7-B375EC61A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F04101E6-FCDA-BB15-4F61-EF88780A13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FEB7FD-2901-4744-BE3F-4B78BAD47105}" type="slidenum">
              <a:rPr lang="it-IT" smtClean="0"/>
              <a:t>‹N›</a:t>
            </a:fld>
            <a:endParaRPr lang="it-IT"/>
          </a:p>
        </p:txBody>
      </p:sp>
    </p:spTree>
    <p:extLst>
      <p:ext uri="{BB962C8B-B14F-4D97-AF65-F5344CB8AC3E}">
        <p14:creationId xmlns:p14="http://schemas.microsoft.com/office/powerpoint/2010/main" val="2466636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F849F8-6546-DB48-904E-92CF0C449BFA}"/>
              </a:ext>
            </a:extLst>
          </p:cNvPr>
          <p:cNvSpPr>
            <a:spLocks noGrp="1"/>
          </p:cNvSpPr>
          <p:nvPr>
            <p:ph type="ctrTitle"/>
          </p:nvPr>
        </p:nvSpPr>
        <p:spPr/>
        <p:txBody>
          <a:bodyPr/>
          <a:lstStyle/>
          <a:p>
            <a:r>
              <a:rPr lang="it-IT" dirty="0"/>
              <a:t>COLLOQUIO PSICHIATRICO IN 30 MINUTI</a:t>
            </a:r>
          </a:p>
        </p:txBody>
      </p:sp>
      <p:sp>
        <p:nvSpPr>
          <p:cNvPr id="3" name="Sottotitolo 2">
            <a:extLst>
              <a:ext uri="{FF2B5EF4-FFF2-40B4-BE49-F238E27FC236}">
                <a16:creationId xmlns:a16="http://schemas.microsoft.com/office/drawing/2014/main" id="{DCA224AB-4FC4-74B4-B6BB-9916D6D739E6}"/>
              </a:ext>
            </a:extLst>
          </p:cNvPr>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399811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6700A-C483-7C66-6DA1-F61F4CDB3DB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094FFB4-F24B-9D63-7004-4DF644AB449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D27BFAB-91B2-5A18-C319-2159D5D0B9CD}"/>
              </a:ext>
            </a:extLst>
          </p:cNvPr>
          <p:cNvSpPr>
            <a:spLocks noGrp="1"/>
          </p:cNvSpPr>
          <p:nvPr>
            <p:ph idx="1"/>
          </p:nvPr>
        </p:nvSpPr>
        <p:spPr/>
        <p:txBody>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Alimentazione e nutrimento cosa pensa del suo aspetto? Riduce o elimina dei particolari cibi in modo da incidere negativamente sul suo peso o sulla sua salute </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Sonno ha un sonno spesso insufficiente o di cattiva qualità  al contrario ha spesso troppo sonno? Prova spesso un bisogno infrenabile di dormire o sperimenta improvvisa mancanza di sonno? Ha notato dei comportamenti insoliti mentre dorme? Lei o un partner di letto ha notato che smette di respirare o fa sforzi per respirare mentre dorme?</a:t>
            </a:r>
          </a:p>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Abuso di sostanze e altre dipendenze beve spesso alcol? In un giorno medio quando prende almeno un drink quale drink prende? Ha avuto problemi come conseguenza del bere? Quando smette di bere ha sintomi di astinenza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puntodoc</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ha mai provato droghe? Dopo aver fatto domande sulle droghe chiedete scommette o gioca d'azzardo in modo che questo interferisce con la sua vita?</a:t>
            </a:r>
          </a:p>
          <a:p>
            <a:pPr marL="0" indent="0">
              <a:buNone/>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120432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30719B-1C4D-7B9A-762C-366285780D2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8C519C-B148-4FDE-38FC-4C398C213960}"/>
              </a:ext>
            </a:extLst>
          </p:cNvPr>
          <p:cNvSpPr>
            <a:spLocks noGrp="1"/>
          </p:cNvSpPr>
          <p:nvPr>
            <p:ph idx="1"/>
          </p:nvPr>
        </p:nvSpPr>
        <p:spPr/>
        <p:txBody>
          <a:bodyPr>
            <a:normAutofit fontScale="92500" lnSpcReduction="10000"/>
          </a:bodyPr>
          <a:lstStyle/>
          <a:p>
            <a:r>
              <a:rPr lang="it-IT" sz="3600" kern="100" dirty="0">
                <a:effectLst/>
                <a:latin typeface="Aptos" panose="020B0004020202020204" pitchFamily="34" charset="0"/>
                <a:ea typeface="Aptos" panose="020B0004020202020204" pitchFamily="34" charset="0"/>
                <a:cs typeface="Times New Roman" panose="02020603050405020304" pitchFamily="18" charset="0"/>
              </a:rPr>
              <a:t>Personalità quando si riflette sulla propria vita si possono identificare degli schemi fissi di pensiero stati d'animo e azioni tipici che sono iniziati quando si era giovani e che continuano tuttora in molte situazioni personali e sociali. Pensando alla propria vita si può identificare uno schema come questi che le hanno causato dei problemi significativi con gli amici o con i familiari o col lavoro o con altre situazioni? Evacuazione a orinato de ficato negli abiti a letto nel pavimento e in altri luoghi inappropriati?</a:t>
            </a:r>
          </a:p>
          <a:p>
            <a:endParaRPr lang="it-IT" dirty="0"/>
          </a:p>
        </p:txBody>
      </p:sp>
    </p:spTree>
    <p:extLst>
      <p:ext uri="{BB962C8B-B14F-4D97-AF65-F5344CB8AC3E}">
        <p14:creationId xmlns:p14="http://schemas.microsoft.com/office/powerpoint/2010/main" val="1243542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0A41F6-ACCD-474C-6CB3-856F3781817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524E5C-35B5-D6FF-2F1C-7259CF703D83}"/>
              </a:ext>
            </a:extLst>
          </p:cNvPr>
          <p:cNvSpPr>
            <a:spLocks noGrp="1"/>
          </p:cNvSpPr>
          <p:nvPr>
            <p:ph idx="1"/>
          </p:nvPr>
        </p:nvSpPr>
        <p:spPr/>
        <p:txBody>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Minuti 18 23</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Passata storia medica ha dei problemi medici cronici? Quante malattie l'hanno colpita emotivamente? Ha mai subito interventi chirurgici? Ha mai fatto esperienza di crisi ho battuto la testa in modo così forte da perdere conoscenza? Prendermi le medicine per problemi medici? Prende regolarmente degli integratori vitamine o farmaci che non richiedono ricetta medica o erbe medicinali?</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Allergie e allergiche ai medicinali può descrivere la sua allergia</a:t>
            </a:r>
          </a:p>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Storia familiare qualcuno dei suoi parenti è stato mai nervoso ha mai avuto un esaurimento nervoso depressione mania psicosi o schizofrenia problemi scaturiti da eccessivo bere o da sostanze stupefacenti ha mai fatto tentativi di suicidio ha avuto bisogno di ospedalizzazione psichiatrica </a:t>
            </a:r>
          </a:p>
          <a:p>
            <a:endParaRPr lang="it-IT" dirty="0"/>
          </a:p>
        </p:txBody>
      </p:sp>
    </p:spTree>
    <p:extLst>
      <p:ext uri="{BB962C8B-B14F-4D97-AF65-F5344CB8AC3E}">
        <p14:creationId xmlns:p14="http://schemas.microsoft.com/office/powerpoint/2010/main" val="1071646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FAFB76-FDF6-B746-F646-D0215F6F0D6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FEA09C0-2B8D-49BE-1C30-4018513A46D7}"/>
              </a:ext>
            </a:extLst>
          </p:cNvPr>
          <p:cNvSpPr>
            <a:spLocks noGrp="1"/>
          </p:cNvSpPr>
          <p:nvPr>
            <p:ph idx="1"/>
          </p:nvPr>
        </p:nvSpPr>
        <p:spPr/>
        <p:txBody>
          <a:bodyPr>
            <a:normAutofit lnSpcReduction="10000"/>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Storia evolutiva se sua madre ha avuto delle difficoltà durante la gravidanza oppure durante il parto? Com'era da bambino? Ha avuto dei problemi durante la prima infanzia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puntodoc</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quando è iniziata la pubertà come si sentiva?</a:t>
            </a:r>
          </a:p>
          <a:p>
            <a:pPr>
              <a:buNone/>
            </a:pPr>
            <a:r>
              <a:rPr lang="it-IT" sz="1800" dirty="0">
                <a:effectLst/>
                <a:latin typeface="Aptos" panose="020B0004020202020204" pitchFamily="34" charset="0"/>
                <a:ea typeface="Aptos" panose="020B0004020202020204" pitchFamily="34" charset="0"/>
                <a:cs typeface="Times New Roman" panose="02020603050405020304" pitchFamily="18" charset="0"/>
              </a:rPr>
              <a:t>Storia sociale ha mai avuto dei problemi comportamentali o di apprendimento durante la prima infanzia? Quando ho iniziato la scuola ha avuto dei problemi relativi alla socializzazione o nel mantenimento dei risultati scolastici come gli altri compagni di classe a causa di problemi comportamentali o di apprendimento? Per quanto tempo andate a scuola? Chi viveva a casa con lei durante l'infanzia? La fede religiosa ha fatto parte della sua educazione  attualmente come si mantiene? Come si manteneva precedentemente? Qual è stato il periodo di tempo maggiore in cui è rimasto in un posto di lavoro? Che lavori a svolti negli ultimi 5 anni  si è mai arruolato? Quanto tempo è che grado ha raggiunto? Che congedo ha avuto? È mai stato arrestato? Messo in prigione? In carcerato? Cosa le piace fare? Come trascorre il tempo libero online? Cosa le piace fare cosa le piace di se stesso? Cosa le piace ai suoi amici di lei? Ha dei confidenti? È sessualmente attivo? Ci sono particolari bisogni fantasie o comportamenti che ripetutamente la fanno sentire eccitato sia interessato meno del solito al sesso ha sperimentato difficoltà nella performance sessuali? Si sente a disagio nel suo genere? Si sente tranquillo nella sua attuale relazione </a:t>
            </a:r>
            <a:r>
              <a:rPr lang="it-IT" sz="1800" dirty="0" err="1">
                <a:effectLst/>
                <a:latin typeface="Aptos" panose="020B0004020202020204" pitchFamily="34" charset="0"/>
                <a:ea typeface="Aptos" panose="020B0004020202020204" pitchFamily="34" charset="0"/>
                <a:cs typeface="Times New Roman" panose="02020603050405020304" pitchFamily="18" charset="0"/>
              </a:rPr>
              <a:t>puntodoc</a:t>
            </a:r>
            <a:r>
              <a:rPr lang="it-IT" sz="1800" dirty="0">
                <a:effectLst/>
                <a:latin typeface="Aptos" panose="020B0004020202020204" pitchFamily="34" charset="0"/>
                <a:ea typeface="Aptos" panose="020B0004020202020204" pitchFamily="34" charset="0"/>
                <a:cs typeface="Times New Roman" panose="02020603050405020304" pitchFamily="18" charset="0"/>
              </a:rPr>
              <a:t> domanda e ho e mai stato sposato? Ha dei bambini? Chi sta attualmente </a:t>
            </a:r>
            <a:endParaRPr lang="it-IT" dirty="0"/>
          </a:p>
        </p:txBody>
      </p:sp>
    </p:spTree>
    <p:extLst>
      <p:ext uri="{BB962C8B-B14F-4D97-AF65-F5344CB8AC3E}">
        <p14:creationId xmlns:p14="http://schemas.microsoft.com/office/powerpoint/2010/main" val="810363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AAE0A2-BA66-3971-A781-3D3276FF886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55EA678-02A0-6837-D7E6-D620B6D90E32}"/>
              </a:ext>
            </a:extLst>
          </p:cNvPr>
          <p:cNvSpPr>
            <a:spLocks noGrp="1"/>
          </p:cNvSpPr>
          <p:nvPr>
            <p:ph idx="1"/>
          </p:nvPr>
        </p:nvSpPr>
        <p:spPr/>
        <p:txBody>
          <a:bodyPr>
            <a:normAutofit fontScale="92500" lnSpcReduction="20000"/>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Minuti 24 28</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Esame dello Stato mentale dovete avere già osservato ottenuto la maggior parte dei dati pertinenti aspetto</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Comportamento</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Eloquio</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Umore</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Affetti</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Processi di pensiero</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Contenuti del pensiero</a:t>
            </a:r>
          </a:p>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Cognizioni e risorse intellettuali</a:t>
            </a:r>
          </a:p>
          <a:p>
            <a:endParaRPr lang="it-IT" dirty="0"/>
          </a:p>
        </p:txBody>
      </p:sp>
    </p:spTree>
    <p:extLst>
      <p:ext uri="{BB962C8B-B14F-4D97-AF65-F5344CB8AC3E}">
        <p14:creationId xmlns:p14="http://schemas.microsoft.com/office/powerpoint/2010/main" val="1014913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55AA9-DA75-F0FD-D4CA-2A8AE88C32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EF1305A-2DF5-451A-1E74-6847D9FED362}"/>
              </a:ext>
            </a:extLst>
          </p:cNvPr>
          <p:cNvSpPr>
            <a:spLocks noGrp="1"/>
          </p:cNvSpPr>
          <p:nvPr>
            <p:ph idx="1"/>
          </p:nvPr>
        </p:nvSpPr>
        <p:spPr/>
        <p:txBody>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Insight e capacità di giudizio che problemi ha? Sta male in qualche modo? Quali sono i progetti per il futuro?</a:t>
            </a:r>
          </a:p>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Mini esame dello Stato mentale mini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mental</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state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examination</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le persone che hanno problemi di stress a volte hanno difficoltà nel concentrarsi o nel ricordare lei ha mai avuto problemi di questo tipo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puntodoc</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mi aiuti noi insieme capiremo in che misura può avere questo tipo di difficoltà il mini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mental</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state può essere utilizzato in questo caso comprende i seguenti item nome data ora luogo capacità di ricordare immediata attenzione contando indietro da 100 a 7 facendo lo spelling della parola mondo alla rovescia capacità di richiamare alla mente un ad azione ritardata informazioni generali presidente governo 5 grandi città astrazioni proverbi nominare ripetizione esecuzione di comandi a tre strade leggere copiare e scrivere punto</a:t>
            </a:r>
          </a:p>
          <a:p>
            <a:endParaRPr lang="it-IT" dirty="0"/>
          </a:p>
        </p:txBody>
      </p:sp>
    </p:spTree>
    <p:extLst>
      <p:ext uri="{BB962C8B-B14F-4D97-AF65-F5344CB8AC3E}">
        <p14:creationId xmlns:p14="http://schemas.microsoft.com/office/powerpoint/2010/main" val="909211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1DCAA-E909-E5A5-CE8B-EB8F45E6ADE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8ADBAF2-49B5-35FC-49FB-61978A5C06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A87A19-5B4A-9941-F961-0BB815A1117D}"/>
              </a:ext>
            </a:extLst>
          </p:cNvPr>
          <p:cNvSpPr>
            <a:spLocks noGrp="1"/>
          </p:cNvSpPr>
          <p:nvPr>
            <p:ph idx="1"/>
          </p:nvPr>
        </p:nvSpPr>
        <p:spPr/>
        <p:txBody>
          <a:bodyPr>
            <a:normAutofit fontScale="92500" lnSpcReduction="10000"/>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Minuti 29 30 fatte alcune domande di follow up voglio ringraziate il paziente per il tempo che ha speso con voi se opportuno cominciate a studiare la diagnosi e il trattamento considerate di fare la seguente domanda le domande che ho fatto riguardo la maggior parte delle sue preoccupazioni dei suoi problemi? Cioè qualcosa di importante che ho messo o qualcosa che dovrei proprio sapere per comprendere meglio ciò che lei sta passando?</a:t>
            </a:r>
          </a:p>
          <a:p>
            <a:pPr>
              <a:buNone/>
            </a:pPr>
            <a:r>
              <a:rPr lang="it-IT" sz="1800" dirty="0">
                <a:effectLst/>
                <a:latin typeface="Aptos" panose="020B0004020202020204" pitchFamily="34" charset="0"/>
                <a:ea typeface="Aptos" panose="020B0004020202020204" pitchFamily="34" charset="0"/>
                <a:cs typeface="Times New Roman" panose="02020603050405020304" pitchFamily="18" charset="0"/>
              </a:rPr>
              <a:t>Questo tipo di colloquio a un'organizzazione rigida ma alquanto utile per evitare omissioni nella valutazione diagnostica del paziente raramente comunque si usano schemi così rigidi nella pratica clinica al di fuori di momenti di training specifico I dati raccolti con un'indagine così formalmente rigida comunque sono utili per fare una brava buona presentazione del paziente con i suoi deficit e punti di forza Molte delle storie presentate dai pazienti hanno delle tratte allora traiettorie comuni che comprendono la sofferenza che segue un'esperienza pericolosa il progressivo declino a causa di una malattia cronica la </a:t>
            </a:r>
            <a:r>
              <a:rPr lang="it-IT" sz="1800" dirty="0" err="1">
                <a:effectLst/>
                <a:latin typeface="Aptos" panose="020B0004020202020204" pitchFamily="34" charset="0"/>
                <a:ea typeface="Aptos" panose="020B0004020202020204" pitchFamily="34" charset="0"/>
                <a:cs typeface="Times New Roman" panose="02020603050405020304" pitchFamily="18" charset="0"/>
              </a:rPr>
              <a:t>la</a:t>
            </a:r>
            <a:r>
              <a:rPr lang="it-IT" sz="1800" dirty="0">
                <a:effectLst/>
                <a:latin typeface="Aptos" panose="020B0004020202020204" pitchFamily="34" charset="0"/>
                <a:ea typeface="Aptos" panose="020B0004020202020204" pitchFamily="34" charset="0"/>
                <a:cs typeface="Times New Roman" panose="02020603050405020304" pitchFamily="18" charset="0"/>
              </a:rPr>
              <a:t> ricaduta nel contesto in una situazione stressante un'interruzione del trattamento difficoltà interpersonali coerenti con episodi precedenti della vita di un paziente l'evoluzione di schemi comportamentali che causano disagio La diagnosi differenziale dovrebbe includere un esame della struttura di personalità del paziente con i suoi deficit e punti di forza utilizzo di sostanze abilità ed efficiente cognitivi e altre diagnosi mediche che possono simulare modificare o complicare in altro modo un trattamento Nella vostra esposizione dovrebbero essere inclusi i fattori predisponenti biologici sociali e psicologici gli attuali stressor </a:t>
            </a:r>
            <a:endParaRPr lang="it-IT" dirty="0"/>
          </a:p>
        </p:txBody>
      </p:sp>
    </p:spTree>
    <p:extLst>
      <p:ext uri="{BB962C8B-B14F-4D97-AF65-F5344CB8AC3E}">
        <p14:creationId xmlns:p14="http://schemas.microsoft.com/office/powerpoint/2010/main" val="3501587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25A9B-48EC-C087-9925-9BFE3A53928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FA9D13B-6740-1BE5-7969-1CD8751DF54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06D8F3-127C-A389-9946-B8FE36C29E50}"/>
              </a:ext>
            </a:extLst>
          </p:cNvPr>
          <p:cNvSpPr>
            <a:spLocks noGrp="1"/>
          </p:cNvSpPr>
          <p:nvPr>
            <p:ph idx="1"/>
          </p:nvPr>
        </p:nvSpPr>
        <p:spPr/>
        <p:txBody>
          <a:bodyPr/>
          <a:lstStyle/>
          <a:p>
            <a:r>
              <a:rPr lang="it-IT" sz="1800" kern="100" dirty="0">
                <a:effectLst/>
                <a:latin typeface="Aptos" panose="020B0004020202020204" pitchFamily="34" charset="0"/>
                <a:ea typeface="Aptos" panose="020B0004020202020204" pitchFamily="34" charset="0"/>
                <a:cs typeface="Times New Roman" panose="02020603050405020304" pitchFamily="18" charset="0"/>
              </a:rPr>
              <a:t>La descrizione dovrebbe includere il luogo in cui il trattamento si verifica la condizione legale del paziente il suo livello di osservazione ricordatevi della salute fisica del paziente e di eventuali esami di laboratorio o lastre che sono state fornite rete anche il descrizione delle cure che sono state seguite definite anche i bisogni psicosociali e culturali del paziente trattando i punti di forza le condizioni di vita e le relazioni significative il lavoro e il sostegno della comunità e infine valutata la prognosi del paziente in relazione ai sintomi alla risposta al trattamento alla diagnosi mediche in comorbilità.</a:t>
            </a:r>
          </a:p>
          <a:p>
            <a:endParaRPr lang="it-IT" dirty="0"/>
          </a:p>
        </p:txBody>
      </p:sp>
    </p:spTree>
    <p:extLst>
      <p:ext uri="{BB962C8B-B14F-4D97-AF65-F5344CB8AC3E}">
        <p14:creationId xmlns:p14="http://schemas.microsoft.com/office/powerpoint/2010/main" val="406024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A7859-D0C1-8B13-4D37-8F5CB9D4397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2FF56BE-42F5-F6AC-592F-0D6BA7E468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916A0B-4188-C252-5246-8DA38CB17104}"/>
              </a:ext>
            </a:extLst>
          </p:cNvPr>
          <p:cNvSpPr>
            <a:spLocks noGrp="1"/>
          </p:cNvSpPr>
          <p:nvPr>
            <p:ph idx="1"/>
          </p:nvPr>
        </p:nvSpPr>
        <p:spPr/>
        <p:txBody>
          <a:bodyPr/>
          <a:lstStyle/>
          <a:p>
            <a:r>
              <a:rPr lang="it-IT" sz="1800" kern="100" dirty="0">
                <a:effectLst/>
                <a:latin typeface="Aptos" panose="020B0004020202020204" pitchFamily="34" charset="0"/>
                <a:ea typeface="Aptos" panose="020B0004020202020204" pitchFamily="34" charset="0"/>
                <a:cs typeface="Times New Roman" panose="02020603050405020304" pitchFamily="18" charset="0"/>
              </a:rPr>
              <a:t>Quando si conduce un colloquio diagnostico si dovrebbe ascoltare in modo attivo sempre dategli dei momenti dei minuti in cui parlare liberamente mentre parla ascoltate il contenuto e la forma delle sue affermazioni cosa sta dicendo? Come lo dice? Cosa non sta dicendo in che modo le affermazioni si accordano col suo aspetto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puntodoc</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sintetizzate e chiarite le sue preoccupazioni e poi organizzate l'esame necessario in modulando la struttura del linguaggio del colloquio adattandolo ai bisogni del paziente di fronte a voi fate le domande chiare e coincise se il paziente rimane vago esplorato il perché non chiedete il permesso di cambiare soggetto ma usate affermazioni di transizione come ad esempio posso capire questo ma che ne pensa di quello preparate una serie di domande di scorta e utile che rappresenta un preciso beh motivo per cui è utile usare un colloquio strutturale finché non diventa una consuetudine però non deve diventare neppure una gabbia che limita la capacità di espressione del paziente e di la vostra capacità di comprensione</a:t>
            </a:r>
          </a:p>
          <a:p>
            <a:endParaRPr lang="it-IT" dirty="0"/>
          </a:p>
        </p:txBody>
      </p:sp>
    </p:spTree>
    <p:extLst>
      <p:ext uri="{BB962C8B-B14F-4D97-AF65-F5344CB8AC3E}">
        <p14:creationId xmlns:p14="http://schemas.microsoft.com/office/powerpoint/2010/main" val="1314539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C56A46-C7EE-55CE-E3AE-C4320F30D5B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FDBCBBF-8D18-DB01-506E-CDEEF2B9F98E}"/>
              </a:ext>
            </a:extLst>
          </p:cNvPr>
          <p:cNvSpPr>
            <a:spLocks noGrp="1"/>
          </p:cNvSpPr>
          <p:nvPr>
            <p:ph idx="1"/>
          </p:nvPr>
        </p:nvSpPr>
        <p:spPr/>
        <p:txBody>
          <a:bodyPr/>
          <a:lstStyle/>
          <a:p>
            <a:r>
              <a:rPr lang="it-IT" sz="2400" kern="100" dirty="0">
                <a:effectLst/>
                <a:latin typeface="Aptos" panose="020B0004020202020204" pitchFamily="34" charset="0"/>
                <a:ea typeface="Aptos" panose="020B0004020202020204" pitchFamily="34" charset="0"/>
                <a:cs typeface="Times New Roman" panose="02020603050405020304" pitchFamily="18" charset="0"/>
              </a:rPr>
              <a:t>Per la abilitazione professionale degli psichiatri in USA è messo a punto  un colloquio secondo i criteri </a:t>
            </a:r>
            <a:r>
              <a:rPr lang="it-IT" sz="2400" kern="100" dirty="0">
                <a:latin typeface="Aptos" panose="020B0004020202020204" pitchFamily="34" charset="0"/>
                <a:ea typeface="Aptos" panose="020B0004020202020204" pitchFamily="34" charset="0"/>
                <a:cs typeface="Times New Roman" panose="02020603050405020304" pitchFamily="18" charset="0"/>
              </a:rPr>
              <a:t>D</a:t>
            </a:r>
            <a:r>
              <a:rPr lang="it-IT" sz="2400" kern="100" dirty="0">
                <a:effectLst/>
                <a:latin typeface="Aptos" panose="020B0004020202020204" pitchFamily="34" charset="0"/>
                <a:ea typeface="Aptos" panose="020B0004020202020204" pitchFamily="34" charset="0"/>
                <a:cs typeface="Times New Roman" panose="02020603050405020304" pitchFamily="18" charset="0"/>
              </a:rPr>
              <a:t>SM 5 di durata stabilita che include sia una guida generale sia domande suggerite Se si tratta di uno schema abbastanza meccanico la cui conoscenza però può rivelare qualche punto di interesse è importante creare uno stile di colloquio personale e viene suggerito comunque di fare pratica con una versione form per comprendere i punti essenziali di questo processo diagnostico all'inizio può sembrare un sistema piuttosto forzato ma è utile perché fornisce una struttura sottostante per un colloquio più discorsivo ed umano.</a:t>
            </a:r>
          </a:p>
          <a:p>
            <a:endParaRPr lang="it-IT" dirty="0"/>
          </a:p>
        </p:txBody>
      </p:sp>
    </p:spTree>
    <p:extLst>
      <p:ext uri="{BB962C8B-B14F-4D97-AF65-F5344CB8AC3E}">
        <p14:creationId xmlns:p14="http://schemas.microsoft.com/office/powerpoint/2010/main" val="2394080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3DF7D5-CC34-E4DB-A583-6032DB066990}"/>
              </a:ext>
            </a:extLst>
          </p:cNvPr>
          <p:cNvSpPr>
            <a:spLocks noGrp="1"/>
          </p:cNvSpPr>
          <p:nvPr>
            <p:ph type="title"/>
          </p:nvPr>
        </p:nvSpPr>
        <p:spPr/>
        <p:txBody>
          <a:bodyPr>
            <a:normAutofit fontScale="90000"/>
          </a:bodyPr>
          <a:lstStyle/>
          <a:p>
            <a:r>
              <a:rPr lang="it-IT" kern="100" dirty="0">
                <a:latin typeface="Aptos" panose="020B0004020202020204" pitchFamily="34" charset="0"/>
                <a:ea typeface="Aptos" panose="020B0004020202020204" pitchFamily="34" charset="0"/>
                <a:cs typeface="Times New Roman" panose="02020603050405020304" pitchFamily="18" charset="0"/>
              </a:rPr>
              <a:t>Linee guida del colloquio diagnostico di 30 minuti</a:t>
            </a:r>
            <a:br>
              <a:rPr lang="it-IT" kern="100" dirty="0">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4591CC4-AB73-2558-9E63-08441A5C5EF6}"/>
              </a:ext>
            </a:extLst>
          </p:cNvPr>
          <p:cNvSpPr>
            <a:spLocks noGrp="1"/>
          </p:cNvSpPr>
          <p:nvPr>
            <p:ph idx="1"/>
          </p:nvPr>
        </p:nvSpPr>
        <p:spPr/>
        <p:txBody>
          <a:bodyPr>
            <a:normAutofit/>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Minuto uno</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Presentatevi alla persona date le indicazioni su quanto tempo durerà il vostro incontro e su cosa farete poi domandate perché è in trattamento psichiatrico</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Minuti due 4</a:t>
            </a:r>
          </a:p>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Ascoltate il discorso ininterrotto di una persona mostra molto sul suo stato mentale guida la vostra raccolta della storia e costruisce l'alleanza. Potete essere tentati di interrompere o di cominciare a fare altre domande lasciare che il paziente parli vi dà più informazioni di lei di quanto non facciano le risposte alle vostre domande. Alcune persone saranno incapaci di riempire questo tempo se la persona non parla spontaneamente si possono utilizzare dei suggerimenti e procedere con la storia della malattia attuale</a:t>
            </a:r>
          </a:p>
          <a:p>
            <a:endParaRPr lang="it-IT" dirty="0"/>
          </a:p>
        </p:txBody>
      </p:sp>
    </p:spTree>
    <p:extLst>
      <p:ext uri="{BB962C8B-B14F-4D97-AF65-F5344CB8AC3E}">
        <p14:creationId xmlns:p14="http://schemas.microsoft.com/office/powerpoint/2010/main" val="1824829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D3F885-7236-3852-59C4-6C291553A50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C90EEEC-0DC8-D861-8CDE-978515E2F36D}"/>
              </a:ext>
            </a:extLst>
          </p:cNvPr>
          <p:cNvSpPr>
            <a:spLocks noGrp="1"/>
          </p:cNvSpPr>
          <p:nvPr>
            <p:ph idx="1"/>
          </p:nvPr>
        </p:nvSpPr>
        <p:spPr/>
        <p:txBody>
          <a:bodyPr>
            <a:normAutofit fontScale="85000" lnSpcReduction="10000"/>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Minuti 5 12</a:t>
            </a:r>
          </a:p>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Storia della malattia attuale le vostre domande dovrebbero seguire i criteri del DSM 5 dovreste focalizzare sulle cose che sono cambiate di recente perché ora mentre lo fate cercate di conoscere gli eventi precipitanti quando è iniziato il disagio del paziente quando è stata l'ultima volta che si è sentito bene emotivamente può identificare gli eventi precipitanti perpetuati o protettivi in che modo i suoi pensieri e comportamenti incidono sul suo funzionamento come considera il suo attuale livello di funzionamento e in che modo e diverso da quello che è stato nei giorni e nelle settimane passate</a:t>
            </a:r>
          </a:p>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Storia psichiatrica passata. Quando ha notato i sintomi per la prima volta? Quando ha cercato un trattamento per la prima volta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puntodoc</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ha mai fatto esperienza di una piena guarigione? È mai stato ospedalizzato? Quante volte? Qual è stata la causa di quella ospedalizzazione e per quanto tempo è stato ospedalizzato? Ha ricevuto trattamenti per la salute mentale come paziente ambulatoriale? Ha assunto farmaci per una malattia mentale? Quali farmaci lo hanno aiutato di più? Ha avuto degli effetti collaterali negativi a qualche farmaco? Qual è stato il motivo per cui ha smesso di assumere i farmaci che prendeva in precedenza? Per quanto tempo ha assunto ciascun farmaco e quanto spesso lo ha assunto? Conosce il nome l'efficacia il numero di dosi giornaliere delle medicine che assume attualmente compresi i farmaci da banco e i fitoterapici.   ha mai assunto farmaci iniettabili o ricevuto una terapia con elettroshock .</a:t>
            </a:r>
          </a:p>
          <a:p>
            <a:endParaRPr lang="it-IT" dirty="0"/>
          </a:p>
        </p:txBody>
      </p:sp>
    </p:spTree>
    <p:extLst>
      <p:ext uri="{BB962C8B-B14F-4D97-AF65-F5344CB8AC3E}">
        <p14:creationId xmlns:p14="http://schemas.microsoft.com/office/powerpoint/2010/main" val="113432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308022-FC26-5A95-5699-5C70B7600FD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E6B90D6-3322-ED05-D831-D76A6C61AA60}"/>
              </a:ext>
            </a:extLst>
          </p:cNvPr>
          <p:cNvSpPr>
            <a:spLocks noGrp="1"/>
          </p:cNvSpPr>
          <p:nvPr>
            <p:ph idx="1"/>
          </p:nvPr>
        </p:nvSpPr>
        <p:spPr/>
        <p:txBody>
          <a:bodyPr/>
          <a:lstStyle/>
          <a:p>
            <a:r>
              <a:rPr lang="it-IT" sz="2400" kern="100" dirty="0">
                <a:effectLst/>
                <a:latin typeface="Aptos" panose="020B0004020202020204" pitchFamily="34" charset="0"/>
                <a:ea typeface="Aptos" panose="020B0004020202020204" pitchFamily="34" charset="0"/>
                <a:cs typeface="Times New Roman" panose="02020603050405020304" pitchFamily="18" charset="0"/>
              </a:rPr>
              <a:t>Sicurezza gli studenti possono sentirsi a disagio a porre queste domande possono preoccuparsi di disturbare le pazienti o anche di fornire delle idee sui modi con cui arrecare danno a se stessi sono dubbi infondati uno dei maggiori predittori del comportamento futuro e il comportamento passato così fare domande su precedenti episodi di violenza verso se stessi e gli altri necessaria per una valutazione del rischio completa. Pensa frequentemente a farsi del male? Ha mai provato a uccidersi? Quanti tentativi ha fatto? Come lo ha fatto? Quale trattamento medico psichiatrico ha ricevuto dopo questi tentativi? Ha spesso dei momenti in cui è così sconvolto da fare o persino mettere in atto minacce verbali o fisiche e differire altre persone animali o beni </a:t>
            </a:r>
            <a:r>
              <a:rPr lang="it-IT" sz="2400" kern="100" dirty="0" err="1">
                <a:effectLst/>
                <a:latin typeface="Aptos" panose="020B0004020202020204" pitchFamily="34" charset="0"/>
                <a:ea typeface="Aptos" panose="020B0004020202020204" pitchFamily="34" charset="0"/>
                <a:cs typeface="Times New Roman" panose="02020603050405020304" pitchFamily="18" charset="0"/>
              </a:rPr>
              <a:t>pod</a:t>
            </a:r>
            <a:r>
              <a:rPr lang="it-IT" sz="2400" kern="100" dirty="0">
                <a:effectLst/>
                <a:latin typeface="Aptos" panose="020B0004020202020204" pitchFamily="34" charset="0"/>
                <a:ea typeface="Aptos" panose="020B0004020202020204" pitchFamily="34" charset="0"/>
                <a:cs typeface="Times New Roman" panose="02020603050405020304" pitchFamily="18" charset="0"/>
              </a:rPr>
              <a:t> è mai stato aggressivo nei confronti di persone animali ha distrutto proprietà ingannato ma altre persone ho rubato delle cose?</a:t>
            </a:r>
          </a:p>
          <a:p>
            <a:endParaRPr lang="it-IT" dirty="0"/>
          </a:p>
        </p:txBody>
      </p:sp>
    </p:spTree>
    <p:extLst>
      <p:ext uri="{BB962C8B-B14F-4D97-AF65-F5344CB8AC3E}">
        <p14:creationId xmlns:p14="http://schemas.microsoft.com/office/powerpoint/2010/main" val="116755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05B2D-EF21-9759-CE02-B846AD4F494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7183EE5-6519-036D-1441-AEB7FCD9CE5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375D92-EF4C-47A3-CFA6-C9B0AEC15268}"/>
              </a:ext>
            </a:extLst>
          </p:cNvPr>
          <p:cNvSpPr>
            <a:spLocks noGrp="1"/>
          </p:cNvSpPr>
          <p:nvPr>
            <p:ph idx="1"/>
          </p:nvPr>
        </p:nvSpPr>
        <p:spPr>
          <a:xfrm>
            <a:off x="838200" y="1749425"/>
            <a:ext cx="10515600" cy="4351338"/>
          </a:xfrm>
        </p:spPr>
        <p:txBody>
          <a:bodyPr/>
          <a:lstStyle/>
          <a:p>
            <a:pPr>
              <a:lnSpc>
                <a:spcPct val="115000"/>
              </a:lnSpc>
              <a:spcAft>
                <a:spcPts val="800"/>
              </a:spcAft>
              <a:buNone/>
            </a:pPr>
            <a:r>
              <a:rPr lang="it-IT" kern="100" dirty="0">
                <a:effectLst/>
                <a:latin typeface="Aptos" panose="020B0004020202020204" pitchFamily="34" charset="0"/>
                <a:ea typeface="Aptos" panose="020B0004020202020204" pitchFamily="34" charset="0"/>
                <a:cs typeface="Times New Roman" panose="02020603050405020304" pitchFamily="18" charset="0"/>
              </a:rPr>
              <a:t>Minuti 13 17 capo revisione dei sistemi si tratta di una breve visione d'insieme dei sintomi psichiatrici comuni che potete non avere sollecitato attraverso la storia attuale della malattia</a:t>
            </a:r>
          </a:p>
          <a:p>
            <a:pPr>
              <a:lnSpc>
                <a:spcPct val="115000"/>
              </a:lnSpc>
              <a:spcAft>
                <a:spcPts val="800"/>
              </a:spcAft>
            </a:pPr>
            <a:r>
              <a:rPr lang="it-IT" kern="100" dirty="0">
                <a:effectLst/>
                <a:latin typeface="Aptos" panose="020B0004020202020204" pitchFamily="34" charset="0"/>
                <a:ea typeface="Aptos" panose="020B0004020202020204" pitchFamily="34" charset="0"/>
                <a:cs typeface="Times New Roman" panose="02020603050405020304" pitchFamily="18" charset="0"/>
              </a:rPr>
              <a:t>Umore. E stato triste e nervoso giù depresso irritabile? Ha perso interesse per o tra i meno piacere da le cose cui solitamente trovava piacere? Ci sono state delle volte durate almeno un </a:t>
            </a:r>
            <a:r>
              <a:rPr lang="it-IT" kern="100" dirty="0" err="1">
                <a:effectLst/>
                <a:latin typeface="Aptos" panose="020B0004020202020204" pitchFamily="34" charset="0"/>
                <a:ea typeface="Aptos" panose="020B0004020202020204" pitchFamily="34" charset="0"/>
                <a:cs typeface="Times New Roman" panose="02020603050405020304" pitchFamily="18" charset="0"/>
              </a:rPr>
              <a:t>po</a:t>
            </a:r>
            <a:r>
              <a:rPr lang="it-IT" kern="100" dirty="0">
                <a:effectLst/>
                <a:latin typeface="Aptos" panose="020B0004020202020204" pitchFamily="34" charset="0"/>
                <a:ea typeface="Aptos" panose="020B0004020202020204" pitchFamily="34" charset="0"/>
                <a:cs typeface="Times New Roman" panose="02020603050405020304" pitchFamily="18" charset="0"/>
              </a:rPr>
              <a:t> di giorni in cui si è sentito all'opposto di depresso o in cui è stato molto allegro felice o è apparso diverso dal suo normale?</a:t>
            </a:r>
          </a:p>
          <a:p>
            <a:endParaRPr lang="it-IT" dirty="0"/>
          </a:p>
        </p:txBody>
      </p:sp>
    </p:spTree>
    <p:extLst>
      <p:ext uri="{BB962C8B-B14F-4D97-AF65-F5344CB8AC3E}">
        <p14:creationId xmlns:p14="http://schemas.microsoft.com/office/powerpoint/2010/main" val="430119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A8570-9FC6-2500-F8CA-CC7BA37A2E0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B2E0774-40A0-C17D-7DED-3C6F76C773D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1BC79B-BA78-71D1-4737-DD9D7CF1D552}"/>
              </a:ext>
            </a:extLst>
          </p:cNvPr>
          <p:cNvSpPr>
            <a:spLocks noGrp="1"/>
          </p:cNvSpPr>
          <p:nvPr>
            <p:ph idx="1"/>
          </p:nvPr>
        </p:nvSpPr>
        <p:spPr/>
        <p:txBody>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Psicosi ha mai avuto visioni ho visto altre cose che altre persone non vedono? Ha udito rumori suoni o voci che altre persone non sentono? Ha mai avuto la sensazione che altre persone la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seguino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cerchino di ferirla in qualche modo? Ha mai sentito di avere poteri speciali come leggere la mente delle altre persone? Ha mai ascoltato la radio la televisione e percepito che stessero riferendo su di lei?</a:t>
            </a:r>
          </a:p>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Ansia durante i mesi trascorsi si è preoccupato frequentemente di molte cose che riguardano la sua vita? È difficile per lei controllare o fermare le sue preoccupazioni? Ci sono degli oggetti posti o situazioni sociali specifici che la fanno sentire molto ansioso o triste. un attacco di panico e un improvviso attacco di intensa paura che sopraggiunge all'improvviso senza una ragione apparente o in situazioni in cui non ci si aspetta che si verifichi ha sperimentato attacchi di panico ricorrenti?</a:t>
            </a:r>
          </a:p>
          <a:p>
            <a:endParaRPr lang="it-IT" dirty="0"/>
          </a:p>
        </p:txBody>
      </p:sp>
    </p:spTree>
    <p:extLst>
      <p:ext uri="{BB962C8B-B14F-4D97-AF65-F5344CB8AC3E}">
        <p14:creationId xmlns:p14="http://schemas.microsoft.com/office/powerpoint/2010/main" val="2025351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C4B4C-C83F-E828-F940-3CF41BDC7EE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100EAC1-4D91-6403-73F0-06F9FCC6CE6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58CD964-4BEA-FAE3-7EAB-B58C60FC8C09}"/>
              </a:ext>
            </a:extLst>
          </p:cNvPr>
          <p:cNvSpPr>
            <a:spLocks noGrp="1"/>
          </p:cNvSpPr>
          <p:nvPr>
            <p:ph idx="1"/>
          </p:nvPr>
        </p:nvSpPr>
        <p:spPr/>
        <p:txBody>
          <a:bodyPr/>
          <a:lstStyle/>
          <a:p>
            <a:pPr>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Psicosi ha mai avuto visioni ho visto altre cose che altre persone non vedono? Ha udito rumori suoni o voci che altre persone non sentono? Ha mai avuto la sensazione che altre persone la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seguino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cerchino di ferirla in qualche modo? Ha mai sentito di avere poteri speciali come leggere la mente delle altre persone? Ha mai ascoltato la radio la televisione e percepito che stessero riferendo su di lei?</a:t>
            </a:r>
          </a:p>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Ansia durante i mesi trascorsi si è preoccupato frequentemente di molte cose che riguardano la sua vita? È difficile per lei controllare o fermare le sue preoccupazioni? Ci sono degli oggetti posti o situazioni sociali specifici che la fanno sentire molto ansioso o triste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puntodoc</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un attacco di panico e un improvviso attacco di intensa paura che sopraggiunge all'improvviso senza una ragione apparente o in situazioni in cui non ci si aspetta che si verifichi ha sperimentato attacchi di panico ricorrenti?</a:t>
            </a:r>
          </a:p>
          <a:p>
            <a:endParaRPr lang="it-IT" dirty="0"/>
          </a:p>
        </p:txBody>
      </p:sp>
    </p:spTree>
    <p:extLst>
      <p:ext uri="{BB962C8B-B14F-4D97-AF65-F5344CB8AC3E}">
        <p14:creationId xmlns:p14="http://schemas.microsoft.com/office/powerpoint/2010/main" val="3388218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54E17-32AA-1792-9DB0-4BD18D557DB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CDF831A-1B87-231A-E4FE-CC3EC9007E6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D87AA7B-80C8-88A6-93B1-E1C0915FA93C}"/>
              </a:ext>
            </a:extLst>
          </p:cNvPr>
          <p:cNvSpPr>
            <a:spLocks noGrp="1"/>
          </p:cNvSpPr>
          <p:nvPr>
            <p:ph idx="1"/>
          </p:nvPr>
        </p:nvSpPr>
        <p:spPr/>
        <p:txBody>
          <a:bodyPr/>
          <a:lstStyle/>
          <a:p>
            <a:pPr>
              <a:lnSpc>
                <a:spcPct val="115000"/>
              </a:lnSpc>
              <a:spcAft>
                <a:spcPts val="800"/>
              </a:spcAft>
              <a:buNone/>
            </a:pPr>
            <a:r>
              <a:rPr lang="it-IT" sz="2400" kern="100" dirty="0">
                <a:effectLst/>
                <a:latin typeface="Aptos" panose="020B0004020202020204" pitchFamily="34" charset="0"/>
                <a:ea typeface="Aptos" panose="020B0004020202020204" pitchFamily="34" charset="0"/>
                <a:cs typeface="Times New Roman" panose="02020603050405020304" pitchFamily="18" charset="0"/>
              </a:rPr>
              <a:t>Dissociazione tutti abbiamo problemi a volte nel ricordare le cose ma lei si perde mai nel tempo dimentica dei dettagli importanti su di sé o ha delle prove che ha preso parte a eventi che non riesce a richiamare la memoria? A volte sente che delle persone o dei luoghi che le sono familiari sono irreali o che si sente così distaccato dal suo corpo che è come se stesse fuori di esso o guardando sei stesso punto</a:t>
            </a:r>
          </a:p>
          <a:p>
            <a:pPr>
              <a:lnSpc>
                <a:spcPct val="115000"/>
              </a:lnSpc>
              <a:spcAft>
                <a:spcPts val="800"/>
              </a:spcAft>
            </a:pPr>
            <a:r>
              <a:rPr lang="it-IT" sz="2400" kern="100" dirty="0">
                <a:effectLst/>
                <a:latin typeface="Aptos" panose="020B0004020202020204" pitchFamily="34" charset="0"/>
                <a:ea typeface="Aptos" panose="020B0004020202020204" pitchFamily="34" charset="0"/>
                <a:cs typeface="Times New Roman" panose="02020603050405020304" pitchFamily="18" charset="0"/>
              </a:rPr>
              <a:t>Preoccupazioni somatiche si preoccupa per la sua salute fisica più della maggior parte delle persone? Si ammala più spesso delle altre persone?</a:t>
            </a:r>
          </a:p>
          <a:p>
            <a:endParaRPr lang="it-IT" dirty="0"/>
          </a:p>
        </p:txBody>
      </p:sp>
    </p:spTree>
    <p:extLst>
      <p:ext uri="{BB962C8B-B14F-4D97-AF65-F5344CB8AC3E}">
        <p14:creationId xmlns:p14="http://schemas.microsoft.com/office/powerpoint/2010/main" val="70146674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130</TotalTime>
  <Words>2484</Words>
  <Application>Microsoft Office PowerPoint</Application>
  <PresentationFormat>Widescreen</PresentationFormat>
  <Paragraphs>44</Paragraphs>
  <Slides>18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18</vt:i4>
      </vt:variant>
    </vt:vector>
  </HeadingPairs>
  <TitlesOfParts>
    <vt:vector size="22" baseType="lpstr">
      <vt:lpstr>Aptos</vt:lpstr>
      <vt:lpstr>Aptos Display</vt:lpstr>
      <vt:lpstr>Arial</vt:lpstr>
      <vt:lpstr>Tema di Office</vt:lpstr>
      <vt:lpstr>COLLOQUIO PSICHIATRICO IN 30 MINUTI</vt:lpstr>
      <vt:lpstr>Presentazione standard di PowerPoint</vt:lpstr>
      <vt:lpstr>Linee guida del colloquio diagnostico di 30 minuti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1</cp:revision>
  <dcterms:created xsi:type="dcterms:W3CDTF">2025-05-25T07:20:13Z</dcterms:created>
  <dcterms:modified xsi:type="dcterms:W3CDTF">2025-05-25T09:30:50Z</dcterms:modified>
</cp:coreProperties>
</file>