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428" y="2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Valutazione dei Disturbi di Personalità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Un caso integrato: MMPI-2, MCMI-III (Millon), PID-5</a:t>
            </a:r>
          </a:p>
          <a:p>
            <a:pPr>
              <a:defRPr sz="2000"/>
            </a:pPr>
            <a:r>
              <a:t>Lezione post-doc per specializzandi in psicoterapia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Divergenze tra gli strumenti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Millon: sensibilità per stile e struttura</a:t>
            </a:r>
          </a:p>
          <a:p>
            <a:pPr>
              <a:defRPr sz="2000"/>
            </a:pPr>
            <a:r>
              <a:t>MMPI-2: focalizzato sul sintomo</a:t>
            </a:r>
          </a:p>
          <a:p>
            <a:pPr>
              <a:defRPr sz="2000"/>
            </a:pPr>
            <a:r>
              <a:t>PID-5: sottostima rigidità adattiva</a:t>
            </a:r>
          </a:p>
          <a:p>
            <a:pPr>
              <a:defRPr sz="2000"/>
            </a:pPr>
            <a:r>
              <a:t>Differenze di livello, non di contenuto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Il nodo diagnostico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Assenza di compromissione del Sé</a:t>
            </a:r>
          </a:p>
          <a:p>
            <a:pPr>
              <a:defRPr sz="2000"/>
            </a:pPr>
            <a:r>
              <a:t>Assenza di compromissione interpersonale</a:t>
            </a:r>
          </a:p>
          <a:p>
            <a:pPr>
              <a:defRPr sz="2000"/>
            </a:pPr>
            <a:r>
              <a:t>Criterio B poco informativo</a:t>
            </a:r>
          </a:p>
          <a:p>
            <a:pPr>
              <a:defRPr sz="2000"/>
            </a:pPr>
            <a:r>
              <a:t>Criterio A integro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Sintesi diagnostica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Nessun disturbo di personalità</a:t>
            </a:r>
          </a:p>
          <a:p>
            <a:pPr>
              <a:defRPr sz="2000"/>
            </a:pPr>
            <a:r>
              <a:t>Stile ossessivo-compulsivo adattivo</a:t>
            </a:r>
          </a:p>
          <a:p>
            <a:pPr>
              <a:defRPr sz="2000"/>
            </a:pPr>
            <a:r>
              <a:t>Tratti narcisistici funzionali</a:t>
            </a:r>
          </a:p>
          <a:p>
            <a:pPr>
              <a:defRPr sz="2000"/>
            </a:pPr>
            <a:r>
              <a:t>Minimizzazione del disagio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Rischio clinico principale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Non scompensazione</a:t>
            </a:r>
          </a:p>
          <a:p>
            <a:pPr>
              <a:defRPr sz="2000"/>
            </a:pPr>
            <a:r>
              <a:t>Rigidità e stress cronico</a:t>
            </a:r>
          </a:p>
          <a:p>
            <a:pPr>
              <a:defRPr sz="2000"/>
            </a:pPr>
            <a:r>
              <a:t>Impoverimento del contatto emotivo</a:t>
            </a:r>
          </a:p>
          <a:p>
            <a:pPr>
              <a:defRPr sz="2000"/>
            </a:pPr>
            <a:r>
              <a:t>Difficoltà a legittimare la vulnerabilità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Messaggio finale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La valutazione non è una caccia al tratto</a:t>
            </a:r>
          </a:p>
          <a:p>
            <a:pPr>
              <a:defRPr sz="2000"/>
            </a:pPr>
            <a:r>
              <a:t>È una lettura dell’organizzazione del funzionamento</a:t>
            </a:r>
          </a:p>
          <a:p>
            <a:pPr>
              <a:defRPr sz="2000"/>
            </a:pPr>
            <a:r>
              <a:t>Importanza dell’integrazione multi-strumento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F85B3-F8C1-30EF-B172-B65D03EA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La analisi del criterio A nel caso in </a:t>
            </a:r>
            <a:r>
              <a:rPr lang="it-IT" dirty="0" err="1"/>
              <a:t>eseme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C11EF7-0FB1-3D36-113D-9F5BB49DE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/>
              <a:t>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947582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CCDBD-DB52-6EB2-BE16-CF557FEC3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Introduzione al Criterio A DSM-5-TR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BE8A2D5-5975-5862-39D6-81B982B957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Il Criterio A valuta il livello di compromissione del funzionamento della personalità, distinguendo:</a:t>
            </a:r>
          </a:p>
          <a:p>
            <a:r>
              <a:rPr lang="it-IT" dirty="0"/>
              <a:t>stile</a:t>
            </a:r>
          </a:p>
          <a:p>
            <a:r>
              <a:rPr lang="it-IT" dirty="0"/>
              <a:t>tratto</a:t>
            </a:r>
          </a:p>
          <a:p>
            <a:r>
              <a:rPr lang="it-IT" dirty="0"/>
              <a:t>disturbo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8632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36DB4F-1F8A-3E5B-DE82-9FC6445F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Struttura del Criterio 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363A05-0167-2605-029A-CDA003D165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/>
              <a:t> </a:t>
            </a:r>
          </a:p>
          <a:p>
            <a:r>
              <a:rPr lang="it-IT" b="1" dirty="0"/>
              <a:t>Area del Sé</a:t>
            </a:r>
            <a:endParaRPr lang="it-IT" dirty="0"/>
          </a:p>
          <a:p>
            <a:pPr lvl="1"/>
            <a:r>
              <a:rPr lang="it-IT" dirty="0"/>
              <a:t>Identità</a:t>
            </a:r>
          </a:p>
          <a:p>
            <a:pPr lvl="1"/>
            <a:r>
              <a:rPr lang="it-IT" dirty="0" err="1"/>
              <a:t>Autodirezionalità</a:t>
            </a:r>
            <a:endParaRPr lang="it-IT" dirty="0"/>
          </a:p>
          <a:p>
            <a:r>
              <a:rPr lang="it-IT" b="1" dirty="0"/>
              <a:t>Area interpersonale</a:t>
            </a:r>
            <a:endParaRPr lang="it-IT" dirty="0"/>
          </a:p>
          <a:p>
            <a:pPr lvl="1"/>
            <a:r>
              <a:rPr lang="it-IT" dirty="0"/>
              <a:t>Empatia</a:t>
            </a:r>
          </a:p>
          <a:p>
            <a:pPr lvl="1"/>
            <a:r>
              <a:rPr lang="it-IT" dirty="0"/>
              <a:t>Intimità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899594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3B4A5-1A9A-1A2B-05C2-1AA4A3E10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Soglia diagnostica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467CF8-F2DB-8CDD-6630-1F7629C4F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Per la diagnosi è necessaria almeno una</a:t>
            </a:r>
            <a:br>
              <a:rPr lang="it-IT" dirty="0"/>
            </a:br>
            <a:r>
              <a:rPr lang="it-IT" b="1" dirty="0"/>
              <a:t>compromissione moderata</a:t>
            </a:r>
            <a:endParaRPr lang="it-IT" dirty="0"/>
          </a:p>
          <a:p>
            <a:r>
              <a:rPr lang="it-IT" dirty="0"/>
              <a:t>Compromissioni lievi indicano caratterizzazione</a:t>
            </a:r>
          </a:p>
          <a:p>
            <a:r>
              <a:rPr lang="it-IT" dirty="0"/>
              <a:t>Valutazione qualitativa, non solo quantitativa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41158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E60210-CECB-5CE9-A58D-673523309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Identità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4A5E36-AB94-6CD8-FFEF-82CF7E9126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Sé stabile, coerente e continuo</a:t>
            </a:r>
          </a:p>
          <a:p>
            <a:r>
              <a:rPr lang="it-IT" dirty="0"/>
              <a:t>Confini dell’Io ben definiti</a:t>
            </a:r>
          </a:p>
          <a:p>
            <a:r>
              <a:rPr lang="it-IT" dirty="0"/>
              <a:t>Nessuna confusione identitaria</a:t>
            </a:r>
          </a:p>
          <a:p>
            <a:r>
              <a:rPr lang="it-IT" dirty="0"/>
              <a:t>Prevalenza dell’accesso cognitivo alle emozioni</a:t>
            </a:r>
          </a:p>
          <a:p>
            <a:r>
              <a:rPr lang="it-IT" b="1" dirty="0"/>
              <a:t>Compromissione: assente / lieve</a:t>
            </a:r>
            <a:endParaRPr lang="it-IT" dirty="0"/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5627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Perché partire da un caso unico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Valore didattico del caso singolo ben valutato</a:t>
            </a:r>
          </a:p>
          <a:p>
            <a:pPr>
              <a:defRPr sz="2000"/>
            </a:pPr>
            <a:r>
              <a:t>Limiti della diagnosi di Disturbo di Personalità NAS</a:t>
            </a:r>
          </a:p>
          <a:p>
            <a:pPr>
              <a:defRPr sz="2000"/>
            </a:pPr>
            <a:r>
              <a:t>Obiettivo: ragionamento clinico, non scoring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40E648-3F0E-57C3-A213-C913347A2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err="1"/>
              <a:t>Autodirezionalità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ED0E32-54B6-D8DE-36D9-B4A134F965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Obiettivi chiari e coerenti</a:t>
            </a:r>
          </a:p>
          <a:p>
            <a:r>
              <a:rPr lang="it-IT" dirty="0"/>
              <a:t>Elevato senso del dovere</a:t>
            </a:r>
          </a:p>
          <a:p>
            <a:r>
              <a:rPr lang="it-IT" dirty="0"/>
              <a:t>Standard interni rigidi e </a:t>
            </a:r>
            <a:r>
              <a:rPr lang="it-IT" dirty="0" err="1"/>
              <a:t>autoesigenti</a:t>
            </a:r>
            <a:endParaRPr lang="it-IT" dirty="0"/>
          </a:p>
          <a:p>
            <a:r>
              <a:rPr lang="it-IT" dirty="0"/>
              <a:t>Funzionamento efficace</a:t>
            </a:r>
          </a:p>
          <a:p>
            <a:r>
              <a:rPr lang="it-IT" b="1" dirty="0"/>
              <a:t>Compromissione: lieve</a:t>
            </a:r>
            <a:endParaRPr lang="it-IT" dirty="0"/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301045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883F1-769A-A2FB-8C76-C92E69C38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Empatia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B35D9B-A039-BFDF-E3C6-2CF7AF031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Empatia cognitiva ben sviluppata</a:t>
            </a:r>
          </a:p>
          <a:p>
            <a:r>
              <a:rPr lang="it-IT" dirty="0"/>
              <a:t>Basso antagonismo</a:t>
            </a:r>
          </a:p>
          <a:p>
            <a:r>
              <a:rPr lang="it-IT" dirty="0"/>
              <a:t>Rispetto dei confini relazionali</a:t>
            </a:r>
          </a:p>
          <a:p>
            <a:r>
              <a:rPr lang="it-IT" dirty="0"/>
              <a:t>Contenimento emotivo regolato</a:t>
            </a:r>
          </a:p>
          <a:p>
            <a:r>
              <a:rPr lang="it-IT" b="1" dirty="0"/>
              <a:t>Compromissione: assente</a:t>
            </a:r>
            <a:endParaRPr lang="it-IT" dirty="0"/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8254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FB757-9BAE-4E67-50A3-569A5937B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Intimità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60E587-9C40-9985-7282-C485266C59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Capacità relazionale presente</a:t>
            </a:r>
          </a:p>
          <a:p>
            <a:r>
              <a:rPr lang="it-IT" dirty="0"/>
              <a:t>Relazioni stabili e affidabili</a:t>
            </a:r>
          </a:p>
          <a:p>
            <a:r>
              <a:rPr lang="it-IT" dirty="0"/>
              <a:t>Difficoltà nell’esporre vulnerabilità</a:t>
            </a:r>
          </a:p>
          <a:p>
            <a:r>
              <a:rPr lang="it-IT" dirty="0"/>
              <a:t>Tendenza a non chiedere aiuto</a:t>
            </a:r>
          </a:p>
          <a:p>
            <a:r>
              <a:rPr lang="it-IT" b="1" dirty="0"/>
              <a:t>Compromissione: lieve</a:t>
            </a:r>
            <a:endParaRPr lang="it-IT" dirty="0"/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404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6C5414-51D0-5F61-E3BD-EED10184E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Sintesi del Criterio A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62C713A-EEA0-7D61-98A8-3D1020B33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Nessuna area raggiunge il livello moderato</a:t>
            </a:r>
          </a:p>
          <a:p>
            <a:r>
              <a:rPr lang="it-IT" dirty="0"/>
              <a:t>Funzionamento del Sé integro</a:t>
            </a:r>
          </a:p>
          <a:p>
            <a:r>
              <a:rPr lang="it-IT" dirty="0"/>
              <a:t>Funzionamento interpersonale adeguato</a:t>
            </a:r>
          </a:p>
          <a:p>
            <a:r>
              <a:rPr lang="it-IT" dirty="0"/>
              <a:t>Non soddisfatti i criteri per disturbo di personalità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236353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4149AE-C947-A202-DC18-1B59AA374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Integrazione clinica finale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65D6FE-49E5-4F70-9EBB-6C7A8F6301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Profilo di personalità </a:t>
            </a:r>
            <a:r>
              <a:rPr lang="it-IT" dirty="0" err="1"/>
              <a:t>iperadattivo</a:t>
            </a:r>
            <a:endParaRPr lang="it-IT" dirty="0"/>
          </a:p>
          <a:p>
            <a:r>
              <a:rPr lang="it-IT" dirty="0"/>
              <a:t>Controllo e rigidità come risorse</a:t>
            </a:r>
          </a:p>
          <a:p>
            <a:r>
              <a:rPr lang="it-IT" dirty="0"/>
              <a:t>Vulnerabilità legata allo stress cronico</a:t>
            </a:r>
          </a:p>
          <a:p>
            <a:r>
              <a:rPr lang="it-IT" dirty="0"/>
              <a:t>Assenza di disorganizzazione strutturale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90266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37529B-2D48-8802-4E73-FE86BC101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Perché può emergere una diagnosi NAS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DE1F8E7-D4EE-DEA0-6A64-CFD50E6FE2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dirty="0"/>
              <a:t> </a:t>
            </a:r>
          </a:p>
          <a:p>
            <a:r>
              <a:rPr lang="it-IT" dirty="0"/>
              <a:t>Stile marcato scambiato per patologia</a:t>
            </a:r>
          </a:p>
          <a:p>
            <a:r>
              <a:rPr lang="it-IT" dirty="0"/>
              <a:t>Rigidità interpretata come deficit</a:t>
            </a:r>
          </a:p>
          <a:p>
            <a:r>
              <a:rPr lang="it-IT" dirty="0"/>
              <a:t>Mancata valutazione esplicita del Criterio A</a:t>
            </a:r>
          </a:p>
          <a:p>
            <a:r>
              <a:rPr lang="it-IT" dirty="0"/>
              <a:t>Sovradiagnosi difensiva</a:t>
            </a:r>
          </a:p>
          <a:p>
            <a:br>
              <a:rPr lang="it-IT" dirty="0"/>
            </a:b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82179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8B04C8-1531-900C-E77E-04192347C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/>
              <a:t>Messaggio conclusivo</a:t>
            </a:r>
            <a:br>
              <a:rPr lang="it-IT" b="1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BE4979-78BB-B9E7-5545-B5809E9AA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 </a:t>
            </a:r>
          </a:p>
          <a:p>
            <a:r>
              <a:rPr lang="it-IT" dirty="0"/>
              <a:t>I test non bastano per diagnosticare una personalità</a:t>
            </a:r>
          </a:p>
          <a:p>
            <a:r>
              <a:rPr lang="it-IT" dirty="0"/>
              <a:t>Lo stile non è un disturbo</a:t>
            </a:r>
          </a:p>
          <a:p>
            <a:r>
              <a:rPr lang="it-IT" dirty="0"/>
              <a:t>La diagnosi richiede compromissione del funzionamento</a:t>
            </a:r>
          </a:p>
          <a:p>
            <a:r>
              <a:rPr lang="it-IT" dirty="0"/>
              <a:t>Il Criterio A è il vero discriminante clinico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3475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Il caso clinico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Diagnosi pregressa di Disturbo di Personalità NAS</a:t>
            </a:r>
          </a:p>
          <a:p>
            <a:pPr>
              <a:defRPr sz="2000"/>
            </a:pPr>
            <a:r>
              <a:t>Assenza di psicopatologia maggiore</a:t>
            </a:r>
          </a:p>
          <a:p>
            <a:pPr>
              <a:defRPr sz="2000"/>
            </a:pPr>
            <a:r>
              <a:t>Funzionamento globale adattivo</a:t>
            </a:r>
          </a:p>
          <a:p>
            <a:pPr>
              <a:defRPr sz="2000"/>
            </a:pPr>
            <a:r>
              <a:t>Domanda: è davvero presente un disturbo di personalità?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Perché tre strumenti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MMPI-2: psicopatologia e distress manifesto</a:t>
            </a:r>
          </a:p>
          <a:p>
            <a:pPr>
              <a:defRPr sz="2000"/>
            </a:pPr>
            <a:r>
              <a:t>MCMI-III: organizzazione e stile di personalità</a:t>
            </a:r>
          </a:p>
          <a:p>
            <a:pPr>
              <a:defRPr sz="2000"/>
            </a:pPr>
            <a:r>
              <a:t>PID-5: tratti dimensionali (Criterio B DSM-5)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Profilo globale integrato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Personalità strutturata e stabile</a:t>
            </a:r>
          </a:p>
          <a:p>
            <a:pPr>
              <a:defRPr sz="2000"/>
            </a:pPr>
            <a:r>
              <a:t>Buona integrazione dell’identità</a:t>
            </a:r>
          </a:p>
          <a:p>
            <a:pPr>
              <a:defRPr sz="2000"/>
            </a:pPr>
            <a:r>
              <a:t>Adeguato esame di realtà</a:t>
            </a:r>
          </a:p>
          <a:p>
            <a:pPr>
              <a:defRPr sz="2000"/>
            </a:pPr>
            <a:r>
              <a:t>Funzionamento nevrotico alto / adattivo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Nucleo centrale del funzionamento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Stile compulsivo–ipercontrollato</a:t>
            </a:r>
          </a:p>
          <a:p>
            <a:pPr>
              <a:defRPr sz="2000"/>
            </a:pPr>
            <a:r>
              <a:t>Orientamento a dovere e responsabilità</a:t>
            </a:r>
          </a:p>
          <a:p>
            <a:pPr>
              <a:defRPr sz="2000"/>
            </a:pPr>
            <a:r>
              <a:t>Razionalizzazione come difesa primaria</a:t>
            </a:r>
          </a:p>
          <a:p>
            <a:pPr>
              <a:defRPr sz="2000"/>
            </a:pPr>
            <a:r>
              <a:t>Autonomia e autosufficienza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Funzionamento emotivo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Emozioni contenute e regolate</a:t>
            </a:r>
          </a:p>
          <a:p>
            <a:pPr>
              <a:defRPr sz="2000"/>
            </a:pPr>
            <a:r>
              <a:t>Tensione interna cronica</a:t>
            </a:r>
          </a:p>
          <a:p>
            <a:pPr>
              <a:defRPr sz="2000"/>
            </a:pPr>
            <a:r>
              <a:t>Difficoltà di riconoscimento e condivisione emotiva</a:t>
            </a:r>
          </a:p>
          <a:p>
            <a:pPr>
              <a:defRPr sz="2000"/>
            </a:pPr>
            <a:r>
              <a:t>Vulnerabilità: rigidità adattiva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Funzionamento relazionale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Relazioni corrette e affidabili</a:t>
            </a:r>
          </a:p>
          <a:p>
            <a:pPr>
              <a:defRPr sz="2000"/>
            </a:pPr>
            <a:r>
              <a:t>Basso bisogno di dipendenza emotiva</a:t>
            </a:r>
          </a:p>
          <a:p>
            <a:pPr>
              <a:defRPr sz="2000"/>
            </a:pPr>
            <a:r>
              <a:t>Distanza affettiva protettiva</a:t>
            </a:r>
          </a:p>
          <a:p>
            <a:pPr>
              <a:defRPr sz="2000"/>
            </a:pPr>
            <a:r>
              <a:t>Costo elevato dell’intimità emotiva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200" b="1"/>
            </a:pPr>
            <a:r>
              <a:t>Convergenze tra i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Controllo e iper-responsabilità</a:t>
            </a:r>
          </a:p>
          <a:p>
            <a:pPr>
              <a:defRPr sz="2000"/>
            </a:pPr>
            <a:r>
              <a:t>Assenza di psicopatologia grave</a:t>
            </a:r>
          </a:p>
          <a:p>
            <a:pPr>
              <a:defRPr sz="2000"/>
            </a:pPr>
            <a:r>
              <a:t>Narcisismo funzionale</a:t>
            </a:r>
          </a:p>
          <a:p>
            <a:pPr>
              <a:defRPr sz="2000"/>
            </a:pPr>
            <a:r>
              <a:t>Minimizzazione difensiva del disagio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571</Words>
  <Application>Microsoft Office PowerPoint</Application>
  <PresentationFormat>Presentazione su schermo (4:3)</PresentationFormat>
  <Paragraphs>147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Valutazione dei Disturbi di Personalità</vt:lpstr>
      <vt:lpstr>Perché partire da un caso unico</vt:lpstr>
      <vt:lpstr>Il caso clinico</vt:lpstr>
      <vt:lpstr>Perché tre strumenti</vt:lpstr>
      <vt:lpstr>Profilo globale integrato</vt:lpstr>
      <vt:lpstr>Nucleo centrale del funzionamento</vt:lpstr>
      <vt:lpstr>Funzionamento emotivo</vt:lpstr>
      <vt:lpstr>Funzionamento relazionale</vt:lpstr>
      <vt:lpstr>Convergenze tra i test</vt:lpstr>
      <vt:lpstr>Divergenze tra gli strumenti</vt:lpstr>
      <vt:lpstr>Il nodo diagnostico</vt:lpstr>
      <vt:lpstr>Sintesi diagnostica</vt:lpstr>
      <vt:lpstr>Rischio clinico principale</vt:lpstr>
      <vt:lpstr>Messaggio finale</vt:lpstr>
      <vt:lpstr>La analisi del criterio A nel caso in eseme</vt:lpstr>
      <vt:lpstr>Introduzione al Criterio A DSM-5-TR </vt:lpstr>
      <vt:lpstr>Struttura del Criterio A </vt:lpstr>
      <vt:lpstr>Soglia diagnostica </vt:lpstr>
      <vt:lpstr>Identità </vt:lpstr>
      <vt:lpstr>Autodirezionalità </vt:lpstr>
      <vt:lpstr>Empatia </vt:lpstr>
      <vt:lpstr>Intimità </vt:lpstr>
      <vt:lpstr>Sintesi del Criterio A </vt:lpstr>
      <vt:lpstr>Integrazione clinica finale </vt:lpstr>
      <vt:lpstr>Perché può emergere una diagnosi NAS </vt:lpstr>
      <vt:lpstr>Messaggio conclusivo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2</cp:revision>
  <dcterms:created xsi:type="dcterms:W3CDTF">2013-01-27T09:14:16Z</dcterms:created>
  <dcterms:modified xsi:type="dcterms:W3CDTF">2026-02-06T18:56:16Z</dcterms:modified>
  <cp:category/>
</cp:coreProperties>
</file>