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1428" y="2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Valutazione dei disturbi di personalità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Un caso clinico integrato</a:t>
            </a:r>
          </a:p>
          <a:p>
            <a:pPr>
              <a:defRPr sz="2000"/>
            </a:pPr>
            <a:r>
              <a:t>MMPI-2 – MCMI-III (Millon) – PID-5 – Criterio A DSM-5-TR</a:t>
            </a:r>
          </a:p>
          <a:p>
            <a:pPr>
              <a:defRPr sz="2000"/>
            </a:pPr>
            <a:r>
              <a:t>Lezione post-doc per specializzandi in psicoterapia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Funzionamento emotivo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Emozioni contenute e regolate</a:t>
            </a:r>
          </a:p>
          <a:p>
            <a:pPr>
              <a:defRPr sz="2000"/>
            </a:pPr>
            <a:r>
              <a:t>Tensione interna cronica</a:t>
            </a:r>
          </a:p>
          <a:p>
            <a:pPr>
              <a:defRPr sz="2000"/>
            </a:pPr>
            <a:r>
              <a:t>Difficoltà nella condivisione emotiva</a:t>
            </a:r>
          </a:p>
          <a:p>
            <a:pPr>
              <a:defRPr sz="2000"/>
            </a:pPr>
            <a:r>
              <a:t>Rigidità adattiva come vulnerabilità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Funzionamento relazionale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Relazioni corrette e affidabili</a:t>
            </a:r>
          </a:p>
          <a:p>
            <a:pPr>
              <a:defRPr sz="2000"/>
            </a:pPr>
            <a:r>
              <a:t>Basso bisogno di dipendenza emotiva</a:t>
            </a:r>
          </a:p>
          <a:p>
            <a:pPr>
              <a:defRPr sz="2000"/>
            </a:pPr>
            <a:r>
              <a:t>Distanza affettiva protettiva</a:t>
            </a:r>
          </a:p>
          <a:p>
            <a:pPr>
              <a:defRPr sz="2000"/>
            </a:pPr>
            <a:r>
              <a:t>Intimità emotiva costosa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Convergenze tra i test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Controllo e iper-responsabilità</a:t>
            </a:r>
          </a:p>
          <a:p>
            <a:pPr>
              <a:defRPr sz="2000"/>
            </a:pPr>
            <a:r>
              <a:t>Assenza di psicopatologia grave</a:t>
            </a:r>
          </a:p>
          <a:p>
            <a:pPr>
              <a:defRPr sz="2000"/>
            </a:pPr>
            <a:r>
              <a:t>Narcisismo funzionale</a:t>
            </a:r>
          </a:p>
          <a:p>
            <a:pPr>
              <a:defRPr sz="2000"/>
            </a:pPr>
            <a:r>
              <a:t>Minimizzazione difensiva del disagio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Divergenze tra gli strumenti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Millon: stile e struttura</a:t>
            </a:r>
          </a:p>
          <a:p>
            <a:pPr>
              <a:defRPr sz="2000"/>
            </a:pPr>
            <a:r>
              <a:t>MMPI-2: sintomo manifesto</a:t>
            </a:r>
          </a:p>
          <a:p>
            <a:pPr>
              <a:defRPr sz="2000"/>
            </a:pPr>
            <a:r>
              <a:t>PID-5: sottostima rigidità adattiva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Il problema diagnostico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Test negativi ma profilo caratterizzato</a:t>
            </a:r>
          </a:p>
          <a:p>
            <a:pPr>
              <a:defRPr sz="2000"/>
            </a:pPr>
            <a:r>
              <a:t>Criterio B poco informativo</a:t>
            </a:r>
          </a:p>
          <a:p>
            <a:pPr>
              <a:defRPr sz="2000"/>
            </a:pPr>
            <a:r>
              <a:t>Necessità di valutare il funzionamento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Introduzione al Criterio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Valuta il funzionamento della personalità</a:t>
            </a:r>
          </a:p>
          <a:p>
            <a:pPr>
              <a:defRPr sz="2000"/>
            </a:pPr>
            <a:r>
              <a:t>Distingue stile, tratto e disturbo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Struttura del Criterio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Area del Sé: Identità, Autodirezionalità</a:t>
            </a:r>
          </a:p>
          <a:p>
            <a:pPr>
              <a:defRPr sz="2000"/>
            </a:pPr>
            <a:r>
              <a:t>Area interpersonale: Empatia, Intimità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Soglia diagnostica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Richiesta compromissione moderata</a:t>
            </a:r>
          </a:p>
          <a:p>
            <a:pPr>
              <a:defRPr sz="2000"/>
            </a:pPr>
            <a:r>
              <a:t>Compromissioni lievi indicano caratterizzazione</a:t>
            </a:r>
          </a:p>
          <a:p>
            <a:pPr>
              <a:defRPr sz="2000"/>
            </a:pPr>
            <a:r>
              <a:t>Valutazione qualitativa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Identità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Sé stabile e coerente</a:t>
            </a:r>
          </a:p>
          <a:p>
            <a:pPr>
              <a:defRPr sz="2000"/>
            </a:pPr>
            <a:r>
              <a:t>Confini dell’Io definiti</a:t>
            </a:r>
          </a:p>
          <a:p>
            <a:pPr>
              <a:defRPr sz="2000"/>
            </a:pPr>
            <a:r>
              <a:t>Accesso cognitivo alle emozioni</a:t>
            </a:r>
          </a:p>
          <a:p>
            <a:pPr>
              <a:defRPr sz="2000"/>
            </a:pPr>
            <a:r>
              <a:t>Compromissione assente/lieve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Autodirezionalità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Obiettivi chiari e coerenti</a:t>
            </a:r>
          </a:p>
          <a:p>
            <a:pPr>
              <a:defRPr sz="2000"/>
            </a:pPr>
            <a:r>
              <a:t>Standard interni rigidi</a:t>
            </a:r>
          </a:p>
          <a:p>
            <a:pPr>
              <a:defRPr sz="2000"/>
            </a:pPr>
            <a:r>
              <a:t>Funzionamento efficace</a:t>
            </a:r>
          </a:p>
          <a:p>
            <a:pPr>
              <a:defRPr sz="2000"/>
            </a:pPr>
            <a:r>
              <a:t>Compromissione lieve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Perché partire da un caso unico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Valore didattico del caso singolo ben valutato</a:t>
            </a:r>
          </a:p>
          <a:p>
            <a:pPr>
              <a:defRPr sz="2000"/>
            </a:pPr>
            <a:r>
              <a:t>Limiti della diagnosi di Disturbo di Personalità NAS</a:t>
            </a:r>
          </a:p>
          <a:p>
            <a:pPr>
              <a:defRPr sz="2000"/>
            </a:pPr>
            <a:r>
              <a:t>Obiettivo: ragionamento clinico, non scoring testistico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Empatia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Empatia cognitiva integra</a:t>
            </a:r>
          </a:p>
          <a:p>
            <a:pPr>
              <a:defRPr sz="2000"/>
            </a:pPr>
            <a:r>
              <a:t>Basso antagonismo</a:t>
            </a:r>
          </a:p>
          <a:p>
            <a:pPr>
              <a:defRPr sz="2000"/>
            </a:pPr>
            <a:r>
              <a:t>Rispetto dei confini</a:t>
            </a:r>
          </a:p>
          <a:p>
            <a:pPr>
              <a:defRPr sz="2000"/>
            </a:pPr>
            <a:r>
              <a:t>Compromissione assente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Intimità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Relazioni stabili</a:t>
            </a:r>
          </a:p>
          <a:p>
            <a:pPr>
              <a:defRPr sz="2000"/>
            </a:pPr>
            <a:r>
              <a:t>Affidabilità</a:t>
            </a:r>
          </a:p>
          <a:p>
            <a:pPr>
              <a:defRPr sz="2000"/>
            </a:pPr>
            <a:r>
              <a:t>Difficoltà a esporre vulnerabilità</a:t>
            </a:r>
          </a:p>
          <a:p>
            <a:pPr>
              <a:defRPr sz="2000"/>
            </a:pPr>
            <a:r>
              <a:t>Compromissione lieve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Sintesi del Criterio 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Nessuna area a livello moderato</a:t>
            </a:r>
          </a:p>
          <a:p>
            <a:pPr>
              <a:defRPr sz="2000"/>
            </a:pPr>
            <a:r>
              <a:t>Funzionamento del Sé integro</a:t>
            </a:r>
          </a:p>
          <a:p>
            <a:pPr>
              <a:defRPr sz="2000"/>
            </a:pPr>
            <a:r>
              <a:t>Funzionamento interpersonale adeguato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Integrazione clinica finale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Profilo iperadattivo</a:t>
            </a:r>
          </a:p>
          <a:p>
            <a:pPr>
              <a:defRPr sz="2000"/>
            </a:pPr>
            <a:r>
              <a:t>Rigidità come risorsa e costo</a:t>
            </a:r>
          </a:p>
          <a:p>
            <a:pPr>
              <a:defRPr sz="2000"/>
            </a:pPr>
            <a:r>
              <a:t>Vulnerabilità legata allo stress</a:t>
            </a:r>
          </a:p>
          <a:p>
            <a:pPr>
              <a:defRPr sz="2000"/>
            </a:pPr>
            <a:r>
              <a:t>Assenza di disorganizzazione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Conclusioni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Lo stile non è un disturbo</a:t>
            </a:r>
          </a:p>
          <a:p>
            <a:pPr>
              <a:defRPr sz="2000"/>
            </a:pPr>
            <a:r>
              <a:t>La diagnosi richiede compromissione funzionale</a:t>
            </a:r>
          </a:p>
          <a:p>
            <a:pPr>
              <a:defRPr sz="2000"/>
            </a:pPr>
            <a:r>
              <a:t>Il Criterio A è il vero discriminante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Il caso clinico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Diagnosi pregressa di Disturbo di Personalità NAS</a:t>
            </a:r>
          </a:p>
          <a:p>
            <a:pPr>
              <a:defRPr sz="2000"/>
            </a:pPr>
            <a:r>
              <a:t>Nessuna psicopatologia maggiore in atto</a:t>
            </a:r>
          </a:p>
          <a:p>
            <a:pPr>
              <a:defRPr sz="2000"/>
            </a:pPr>
            <a:r>
              <a:t>Funzionamento globale apparentemente adattivo</a:t>
            </a:r>
          </a:p>
          <a:p>
            <a:pPr>
              <a:defRPr sz="2000"/>
            </a:pPr>
            <a:r>
              <a:t>Domanda clinica: è davvero presente un disturbo di personalità?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Perché utilizzare più strumenti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Nessun test, da solo, valuta la personalità nella sua complessità</a:t>
            </a:r>
          </a:p>
          <a:p>
            <a:pPr>
              <a:defRPr sz="2000"/>
            </a:pPr>
            <a:r>
              <a:t>Necessità di integrare sintomo, stile, tratti e funzionamento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MMPI-2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Valuta distress manifesto e psicopatologia clinica</a:t>
            </a:r>
          </a:p>
          <a:p>
            <a:pPr>
              <a:defRPr sz="2000"/>
            </a:pPr>
            <a:r>
              <a:t>Indicatori di scompenso e disorganizzazione</a:t>
            </a:r>
          </a:p>
          <a:p>
            <a:pPr>
              <a:defRPr sz="2000"/>
            </a:pPr>
            <a:r>
              <a:t>Utile per escludere psicopatologia maggiore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MCMI-III (Millon)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Valuta organizzazione e stile di personalità</a:t>
            </a:r>
          </a:p>
          <a:p>
            <a:pPr>
              <a:defRPr sz="2000"/>
            </a:pPr>
            <a:r>
              <a:t>Assetti adattivi e difensivi</a:t>
            </a:r>
          </a:p>
          <a:p>
            <a:pPr>
              <a:defRPr sz="2000"/>
            </a:pPr>
            <a:r>
              <a:t>Elevata sensibilità per rigidità e ipercontrollo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PID-5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Valuta tratti dimensionali di personalità</a:t>
            </a:r>
          </a:p>
          <a:p>
            <a:pPr>
              <a:defRPr sz="2000"/>
            </a:pPr>
            <a:r>
              <a:t>Riferito al Criterio B DSM-5</a:t>
            </a:r>
          </a:p>
          <a:p>
            <a:pPr>
              <a:defRPr sz="2000"/>
            </a:pPr>
            <a:r>
              <a:t>Limitata sensibilità per stili adattivi maturi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Profilo globale integrato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Personalità strutturata e stabile</a:t>
            </a:r>
          </a:p>
          <a:p>
            <a:pPr>
              <a:defRPr sz="2000"/>
            </a:pPr>
            <a:r>
              <a:t>Buona integrazione dell’identità</a:t>
            </a:r>
          </a:p>
          <a:p>
            <a:pPr>
              <a:defRPr sz="2000"/>
            </a:pPr>
            <a:r>
              <a:t>Adeguato esame di realtà</a:t>
            </a:r>
          </a:p>
          <a:p>
            <a:pPr>
              <a:defRPr sz="2000"/>
            </a:pPr>
            <a:r>
              <a:t>Funzionamento nevrotico alto / adattivo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F2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 sz="3000" b="1"/>
            </a:pPr>
            <a:r>
              <a:t>Nucleo centrale del funzionamento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 sz="2000"/>
            </a:pPr>
            <a:r>
              <a:t>Stile compulsivo-ipercontrollato</a:t>
            </a:r>
          </a:p>
          <a:p>
            <a:pPr>
              <a:defRPr sz="2000"/>
            </a:pPr>
            <a:r>
              <a:t>Orientamento a dovere e responsabilità</a:t>
            </a:r>
          </a:p>
          <a:p>
            <a:pPr>
              <a:defRPr sz="2000"/>
            </a:pPr>
            <a:r>
              <a:t>Razionalizzazione come difesa primaria</a:t>
            </a:r>
          </a:p>
          <a:p>
            <a:pPr>
              <a:defRPr sz="2000"/>
            </a:pPr>
            <a:r>
              <a:t>Autonomia e autosufficienza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433</Words>
  <Application>Microsoft Office PowerPoint</Application>
  <PresentationFormat>Presentazione su schermo (4:3)</PresentationFormat>
  <Paragraphs>104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2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7" baseType="lpstr">
      <vt:lpstr>Arial</vt:lpstr>
      <vt:lpstr>Calibri</vt:lpstr>
      <vt:lpstr>Office Theme</vt:lpstr>
      <vt:lpstr>Valutazione dei disturbi di personalità</vt:lpstr>
      <vt:lpstr>Perché partire da un caso unico</vt:lpstr>
      <vt:lpstr>Il caso clinico</vt:lpstr>
      <vt:lpstr>Perché utilizzare più strumenti</vt:lpstr>
      <vt:lpstr>MMPI-2</vt:lpstr>
      <vt:lpstr>MCMI-III (Millon)</vt:lpstr>
      <vt:lpstr>PID-5</vt:lpstr>
      <vt:lpstr>Profilo globale integrato</vt:lpstr>
      <vt:lpstr>Nucleo centrale del funzionamento</vt:lpstr>
      <vt:lpstr>Funzionamento emotivo</vt:lpstr>
      <vt:lpstr>Funzionamento relazionale</vt:lpstr>
      <vt:lpstr>Convergenze tra i test</vt:lpstr>
      <vt:lpstr>Divergenze tra gli strumenti</vt:lpstr>
      <vt:lpstr>Il problema diagnostico</vt:lpstr>
      <vt:lpstr>Introduzione al Criterio A</vt:lpstr>
      <vt:lpstr>Struttura del Criterio A</vt:lpstr>
      <vt:lpstr>Soglia diagnostica</vt:lpstr>
      <vt:lpstr>Identità</vt:lpstr>
      <vt:lpstr>Autodirezionalità</vt:lpstr>
      <vt:lpstr>Empatia</vt:lpstr>
      <vt:lpstr>Intimità</vt:lpstr>
      <vt:lpstr>Sintesi del Criterio A</vt:lpstr>
      <vt:lpstr>Integrazione clinica finale</vt:lpstr>
      <vt:lpstr>Conclusioni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FRANCESCO ROVETTO</dc:creator>
  <cp:keywords/>
  <dc:description>generated using python-pptx</dc:description>
  <cp:lastModifiedBy>FRANCESCO ROVETTO</cp:lastModifiedBy>
  <cp:revision>1</cp:revision>
  <dcterms:created xsi:type="dcterms:W3CDTF">2013-01-27T09:14:16Z</dcterms:created>
  <dcterms:modified xsi:type="dcterms:W3CDTF">2026-02-06T19:04:56Z</dcterms:modified>
  <cp:category/>
</cp:coreProperties>
</file>