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2" r:id="rId9"/>
    <p:sldId id="26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DB88E-F622-4CF6-8F33-28547DCFE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2F111E-C928-4180-9E77-BC6C26351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E83768-EFBC-4A06-8FDF-FD9005C5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72F26C-F042-484B-962C-8C2D8FDB9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6E62A6-9051-46FB-8937-00E73361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774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CD9726-1822-4C2E-BD02-1197CF875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63E173-FAB5-433B-84AE-7CCBFA27B3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DBE483-BB1B-4063-AEB7-8670EB6C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4E6335-3DD1-4606-A764-B77B19C3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41AFB9-8A95-4E8E-BA82-40E0FDB1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0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9DB376B-ECC3-4B77-A4E5-FD8BD46C0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776FF0-DD92-4BCC-A9E2-0CE37A802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7F6566-E50F-40A0-AA5C-00F8308D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CF9666-A4A8-4A9D-BFC7-FBF401561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3E94F1-61C4-4C1B-976E-B5746D9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15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6FCE38-D3EE-4517-817D-F05E1328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C54D03-C771-41A0-97CD-BFAE464C6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3833AF-C72A-4C0E-84DC-AB14085B8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A9675E-464F-4939-BF44-EA03C2072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BB2946-F54C-4372-A2AE-D88F1D3B3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94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89311-83BC-4387-9964-CD28B47FE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19E05E-FD2D-47E7-85FE-2E283CF64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17743D-6ACB-466D-87FC-CB6ADDCFA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58A7AD-E8AF-48F9-AC51-A7F8205A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53B38-CDEE-49D2-802D-DFE99AB1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64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31B3AD-FBC7-47FF-B3B2-1F73F820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9BF81-AD31-43AA-8618-083A3A698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474700-9094-4476-8016-0939F3930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B48722-FB3D-47DD-A466-16574D8AC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695A2D-DE92-4063-9A59-6DEAD0120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390AE1-F4E2-4004-A8C1-D999B8466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27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593B5A-58C5-430A-8824-D2A7BAF09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3E5769-1E57-477F-93D6-23AF69C16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75EBF7-5E38-4A70-A11B-DE186F3E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7A2F73-B95A-4B86-8D9A-057D38A463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FA5C639-F07C-412B-89B7-55C28D0B6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36BBE36-1445-453E-A58E-D74754659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37F3A2-DD2A-4239-B8EE-1B7CFAD8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AE8B6AC-78DF-4895-A9AA-231B1BDA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941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8FB26-8C37-44DC-94FE-650AD786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A803479-A274-425A-93CE-EE67F1F3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BC2FEBC-21C1-48A0-87DD-7534ADBE2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FC75199-45A8-444C-B13E-D70B4171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B3C566F-A475-4EAB-ABB5-FA12D5AF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02D9F8D-BF8C-46BD-B98F-3DC2D6EC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C7EF3DE-5B0B-4F32-A21C-9BC42DD2D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458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90FDE2-4291-4941-BE9B-0401D98A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B9FDA5-8DC2-4D57-8930-C52A73DA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B80F5B9-0151-4D71-9F2F-C7DFD3D09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4E914D6-E318-4458-8BB7-291600769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220505-2DF2-43C0-88E9-C1EEFC683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69B874-D067-497F-958C-00D0F967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72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86759-49B6-49B5-9A27-8E146FC5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9672B6-3337-40EF-ABF7-2586F2498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3F0905-14BA-4B3A-89BE-D4D3A3031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CA811B-EEBE-42BA-8BB1-61775BB17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A8E4CE3-0DD8-4FA6-88B7-B6A982E28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41BC59D-9119-4CEA-8ECB-5F19AC259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07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ACBF27-070C-4004-9A6A-AAB07954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3ADE8F-32B4-4449-8C67-1C4E409DD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A20CD9-4338-42E3-8A7B-316D6D8CC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D27DB-8095-46D9-A513-4E9D0DC5C104}" type="datetimeFigureOut">
              <a:rPr lang="it-IT" smtClean="0"/>
              <a:t>02/02/2022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9BC2A6-3DD9-4579-A815-82C6AF92A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8932A6-528E-4ABF-8D09-37E7D26EA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B399F-8C09-4A24-97B3-367553A4EF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5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4917A-81DE-4CAA-92E2-68FA9B66FC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VALUTAZIONE DEL DANNO DI NATURA PSICHICA </a:t>
            </a:r>
            <a:br>
              <a:rPr lang="it-IT" dirty="0"/>
            </a:br>
            <a:r>
              <a:rPr lang="it-IT" dirty="0"/>
              <a:t>PARAMETRI LAZIO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9F638F-1E68-4232-B768-F3B8AF8102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090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618CF6-E6F5-4B39-A6F5-976B7EC08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DANNO PARAMETRI LAZIO</a:t>
            </a:r>
            <a:b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4F7DA7-EB55-426A-86FD-4C4DA96F8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metodologia applicata per la stima del danno psichico è quella prevista nella tabella che si riporta di seguito: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 AMA	Danno Psichico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 AMA	Danno Psichico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 Ordine Psicologi del Lazio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1048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415358-188B-48EC-88F2-9BA6C52AA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B03D36-293D-4DAC-963A-C9952AD6B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 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0-5%	Nessun pregiudizio per le attività quotidiane, comportamento sociale adeguato, capacità di concentrazione normale, adattamento normale. Tale condizione non comporta danno alla persona	Non è presente nessuna sintomatologia e nessun disagio nel funzionamento sociale o familiare o lavorativo. L’identità è coesa e l’esame di realtà è integro. Il funzionamento dell’Io è conservato.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842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673249-EBF1-427C-BE29-03D00B9D4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B2EA-6E4A-4AD1-AFA8-DA34414B2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 II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6-15%	Lieve pregiudizio, compatibile comunque con l’esecuzione della maggior parte delle attività precedenti. 	La sintomatologia è lieve, ed è presente un lieve disagio nel funzionamento sociale o familiare o lavorativo. L’identità è coesa e l’esame di realtà è integro. Il funzionamento dell’Io è complessivamente conservato. </a:t>
            </a:r>
            <a:r>
              <a:rPr lang="it-IT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meccanismi di difesa utilizzati per far fronte alla angosce depressive, persecutorie o confusionali sono, solitamente, evoluti e maturi: rimozione, repressione, spostamento, formazione reattiva, razionalizzazione, introiezione, intellettualizzazione, identificazione, altruismo, sublimazione, umorismo, ascetismo, annullamento retroattivo, sessualizzazione, isolamento dell’affetto, anticipazione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64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899DE2-1C5A-4EEA-B628-FCD1FB733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68CB50-E37D-493C-99AA-3FD4373E7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 III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16-40%	Moderato pregiudizio compatibile solo con l’esecuzione di alcune delle attività precedenti. 	La sintomatologia è di media entità, ed è presente un disagio clinicamente significativo che si ripercuote negativamente sul funzionamento sociale, familiare e/o lavorativo. I confini tra sé e gli altri possono essere instabili. Il funzionamento dell’Io è irregolare e incostante con difficoltà nella gestione degli impulsi. L’esame di realtà è presente, ma compromesso per alcuni aspetti. I meccanismi di difesa utilizzati per far fronte alle angosce depressive, persecutorie o confusionali si alternano tra arcaici ed evoluti.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620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0FE116-3084-40E0-9247-FF8DCE1E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FA8F68-DD38-46F8-834A-EED788C19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 IV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41%-80%	Grave pregiudizio, con limitazione significativa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del’esecuzione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delle attività precedenti. 	La sintomatologia è di grave entità, con una compromissione altrettanto grave del funzionamento sociale, lavorativo e di altre aree importanti per la vita dell’individuo. Il funzionamento dell’Io è intermittente e irregolare con difficoltà nel controllare gli impulsi. L’esame di realtà è generalmente compromesso, ma può essere episodicamente presente . I meccanismi di difesa utilizzati per far fronte alle angosce depressive, persecutorie o confusionali si possono alternare tra arcaici ed evoluti, ma prevalgono quelli arcaici come scissione, proiezione, idealizzazione e svalutazione primitive, negazione,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acting-out.e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078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AA4D1-B534-4206-B410-E76C1C95E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C61D82-0345-46DB-A13D-F8E4AB4E8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danno esistenziale, i pregiudizi esistenziali e il danno morale interessanti l’assetto psicologico e la personalità, le relazioni familiari e affettive, le attività realizzatrici (riposo, ricreative, sociali,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autorealizzatrici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sono quantificabili nel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barème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moderato (16-30%) - medio (31-50%). in virtù della presenza di un disturbo post traumatico da stress cronico in comorbilità con un disturbo ansioso depressivo reattivo.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2560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5FCBB7-6D8D-4F30-A2AA-C540EF0D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531B74-FA1C-49A0-87F6-89BF18FE7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 V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&gt;80%	Gravissimo pregiudizio, con impossibilità per l’esecuzione delle attività precedenti. 	La sintomatologia è di gravissima entità, con una compromissione altrettanto grave del funzionamento sociale, lavorativo e di altre aree importanti per la vita dell’individuo. Si riscontra mancanza del senso di continuità dell’identità, con una frammentazione dell’Io e perdita delle funzioni principali. L’esame di realtà è compromesso. I meccanismi di difesa sono arcaici e primitivi: scissione, identificazione proiettiva, proiezione, diniego, dissociazione, idealizzazione,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-out, somatizzazione, regressione, fantasia schizoide.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582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DAC0B-2522-41E6-9F4C-632AFDDA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E502E7-D124-4106-ABD6-FE041D862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danno esistenziale, i pregiudizi esistenziali e il danno morale interessanti l’assetto psicologico e la personalità, le relazioni familiari e affettive, le attività realizzatrici (riposo, ricreative, sociali,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autorealizzatrici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sono quantificabili nel </a:t>
            </a:r>
            <a:r>
              <a:rPr lang="it-I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barème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moderato (16-30%) - medio (31-50%). in virtù della presenza di un disturbo post traumatico da stress cronico in comorbilità con un disturbo ansioso depressivo reattivo.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2061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689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VALUTAZIONE DEL DANNO DI NATURA PSICHICA  PARAMETRI LAZIO</vt:lpstr>
      <vt:lpstr>VALUTAZIONE DANNO PARAMETRI LAZIO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VALUTAZIONE DEL DANNO DI NATURA PSICHICA  PARAMETRI LAZIO</dc:title>
  <dc:creator>FRANCESCO ROVETTO</dc:creator>
  <cp:lastModifiedBy>FRANCESCO ROVETTO</cp:lastModifiedBy>
  <cp:revision>2</cp:revision>
  <dcterms:created xsi:type="dcterms:W3CDTF">2021-03-31T05:38:33Z</dcterms:created>
  <dcterms:modified xsi:type="dcterms:W3CDTF">2022-02-02T06:10:14Z</dcterms:modified>
</cp:coreProperties>
</file>