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1" autoAdjust="0"/>
    <p:restoredTop sz="94660"/>
  </p:normalViewPr>
  <p:slideViewPr>
    <p:cSldViewPr snapToGrid="0">
      <p:cViewPr varScale="1">
        <p:scale>
          <a:sx n="40" d="100"/>
          <a:sy n="40" d="100"/>
        </p:scale>
        <p:origin x="66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2E7F27-EA11-F780-95FC-EB70C3F0D1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E365A9D-8500-6EB2-43F3-1C58FA5041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15AF6F7-4195-691E-5BD4-2745A17AF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5EB7A-1393-4345-A955-349AA534705F}" type="datetimeFigureOut">
              <a:rPr lang="it-IT" smtClean="0"/>
              <a:t>26/10/2025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D32335-CE70-E467-57B5-01B35BC0E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0221B6A-4ACB-DE49-CDBC-AD621D2F9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D3A5-7323-4C74-B12D-080CD263A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705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DBDC0F-8BA9-592F-5C38-A07B64042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8F2B7F-CC73-EA59-BFF5-4EA55C4AEF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3AA7D2-444D-6CD0-D6B6-944266FE4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5EB7A-1393-4345-A955-349AA534705F}" type="datetimeFigureOut">
              <a:rPr lang="it-IT" smtClean="0"/>
              <a:t>26/10/2025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BFE0A19-DD40-C5CF-F00E-9A1EBEC56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F73008C-F988-C856-7CFD-D095CC8EC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D3A5-7323-4C74-B12D-080CD263A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647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F5046FF-C2B5-F686-0160-37AD967487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10CD628-764D-27AF-7538-C0290DFA20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CA65BA7-C9FB-ECF8-6A29-DBA085219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5EB7A-1393-4345-A955-349AA534705F}" type="datetimeFigureOut">
              <a:rPr lang="it-IT" smtClean="0"/>
              <a:t>26/10/2025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DC8EB4-0553-5E19-40AF-935D645FA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C05A76-4EFB-3412-CA08-585A6DBF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D3A5-7323-4C74-B12D-080CD263A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8907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0DF472-8FED-7B06-7176-C86D52BF9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3C445F-9860-9632-C536-CDBAD192E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CB8EF36-13DF-562B-9B97-304713FAD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5EB7A-1393-4345-A955-349AA534705F}" type="datetimeFigureOut">
              <a:rPr lang="it-IT" smtClean="0"/>
              <a:t>26/10/2025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94825B5-2DDF-EB87-AD9A-56C8274A8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72C9095-C09B-E412-719F-6E73B5EEE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D3A5-7323-4C74-B12D-080CD263A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7439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DC691E-5917-C60D-B294-5786773DF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851338-B3DA-4C6B-16AB-585E98F0A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1F94A3F-24BE-7743-D968-91E252863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5EB7A-1393-4345-A955-349AA534705F}" type="datetimeFigureOut">
              <a:rPr lang="it-IT" smtClean="0"/>
              <a:t>26/10/2025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971BA4C-D3DF-4F47-3F1D-F91E582B3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B604BC9-D0D4-5C6B-8B88-2A8802849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D3A5-7323-4C74-B12D-080CD263A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5111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FDBB33-8BCF-4738-28D6-50918AFD1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2E8D6E-6525-8831-837C-D50D0DE8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E8BDC5B-53D3-1336-F577-9D01F40A3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1F58AA-B632-D6F5-63BB-BFAF3D69F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5EB7A-1393-4345-A955-349AA534705F}" type="datetimeFigureOut">
              <a:rPr lang="it-IT" smtClean="0"/>
              <a:t>26/10/2025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57C2912-D965-8E11-A34F-51A0FB33F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AD8E777-EFE2-5898-7F64-A425240D9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D3A5-7323-4C74-B12D-080CD263A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012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BF65A3-D3BA-98EA-4715-29A58B593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6FDC94E-5C2E-8913-7A24-B8D73CD24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35EDBC5-FE1B-03EF-B348-3293C991F3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757955A-04EC-6C13-31BE-B0BC7B50D3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20CB4BB-2812-61EA-2470-C1F2509829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88DC240-BA94-26B4-7D92-23F8F19D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5EB7A-1393-4345-A955-349AA534705F}" type="datetimeFigureOut">
              <a:rPr lang="it-IT" smtClean="0"/>
              <a:t>26/10/2025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E4FBF88-4555-E25B-D899-97ED30927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02D9BBA-DE21-56F2-5725-DB6175CC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D3A5-7323-4C74-B12D-080CD263A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8663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BDF893-7EB4-D9B2-51D5-34D6E870F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8610838-9B9D-7899-748D-31C6D1447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5EB7A-1393-4345-A955-349AA534705F}" type="datetimeFigureOut">
              <a:rPr lang="it-IT" smtClean="0"/>
              <a:t>26/10/2025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B3FC82B-6E25-300F-A62F-52F61C7E6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7A250D1-6EFF-327F-AB3D-91E259526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D3A5-7323-4C74-B12D-080CD263A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8694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CD95722-FEB5-A03D-1F3E-C02486118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5EB7A-1393-4345-A955-349AA534705F}" type="datetimeFigureOut">
              <a:rPr lang="it-IT" smtClean="0"/>
              <a:t>26/10/2025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640DF87-C0CA-732A-0A84-ED3E57831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C5C1751-252E-2598-9E71-F55870554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D3A5-7323-4C74-B12D-080CD263A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8077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F43AB2-DCB5-E263-BBEF-DBC154CFA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202EB4-BAB3-07DF-58DF-41633B98D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BA0E620-F335-F33C-8D50-1A5911736E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F79D432-38BC-4A84-895A-0DC6CE389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5EB7A-1393-4345-A955-349AA534705F}" type="datetimeFigureOut">
              <a:rPr lang="it-IT" smtClean="0"/>
              <a:t>26/10/2025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0E82A22-9650-9CB4-278E-0F1A68248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E9097B9-CFE9-E669-1EB4-B8846F0CA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D3A5-7323-4C74-B12D-080CD263A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195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A74FB8-3021-A96E-2532-FF19455BB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94F4CCF-BF53-8774-36C1-E02831B4E9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97A28D1-8A2F-44D1-B674-81A2DB28F2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6B710F2-A6D7-CD64-C5F2-AADAC3FE3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5EB7A-1393-4345-A955-349AA534705F}" type="datetimeFigureOut">
              <a:rPr lang="it-IT" smtClean="0"/>
              <a:t>26/10/2025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6FED139-C79D-0D5C-72FA-766964032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FCC3EE5-B94F-8E66-2393-B376F125B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D3A5-7323-4C74-B12D-080CD263A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0947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B745633-1872-45B5-E9C0-E3D550282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DAD93DD-2429-6A66-5E37-A97BC975C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3D0B65-E2BA-AFE2-C94F-C193A1A596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25EB7A-1393-4345-A955-349AA534705F}" type="datetimeFigureOut">
              <a:rPr lang="it-IT" smtClean="0"/>
              <a:t>26/10/2025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E03B9CF-41AF-3225-0B62-27589A6522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D1DEB5D-D74D-B3DC-77FF-766878375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F2D3A5-7323-4C74-B12D-080CD263A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819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D5FA7-4051-FA3C-96DA-E75E99B755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TECNICHE CBT PER </a:t>
            </a:r>
            <a:br>
              <a:rPr lang="it-IT" dirty="0"/>
            </a:br>
            <a:r>
              <a:rPr lang="it-IT" dirty="0"/>
              <a:t>DISTURBI DI PERSONALITA’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229C1EE-B2D1-6A6B-B247-EBC39ED0DD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153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096B55-25C0-05A8-0C4D-FFFD923BC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DURATA DEL TRATTAMENTO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5AE567-C38C-95A5-9C41-6438F0D3A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Ciclo standard: 12 mesi (1 modulo completo ≈ 24 settimane).</a:t>
            </a:r>
          </a:p>
          <a:p>
            <a:pPr lvl="0"/>
            <a:r>
              <a:rPr lang="it-IT" dirty="0"/>
              <a:t>Intensità variabile: può essere adattato in forma breve o intensiva (DBT Skills Training breve, DBT per adolescenti, DBT-PTSD, DBT-SUD).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8309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81EC2D-75D4-E6DB-6687-0BC1D8803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PUNTI DI FORZA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D45864-4A5B-F261-B47C-DC4CE31E1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4400" dirty="0"/>
              <a:t>Forti evidenze empiriche</a:t>
            </a:r>
          </a:p>
          <a:p>
            <a:r>
              <a:rPr lang="it-IT" sz="4400" dirty="0"/>
              <a:t>Struttura chiara e replicabile</a:t>
            </a:r>
          </a:p>
          <a:p>
            <a:r>
              <a:rPr lang="it-IT" sz="4400" dirty="0"/>
              <a:t>Valido per diverse popolazioni cliniche</a:t>
            </a:r>
          </a:p>
          <a:p>
            <a:r>
              <a:rPr lang="it-IT" sz="4400" dirty="0"/>
              <a:t>Integrazione efficace tra mindfulness e CBT</a:t>
            </a:r>
          </a:p>
          <a:p>
            <a:r>
              <a:rPr lang="it-IT" sz="4400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6592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5F066-685C-DACD-00D2-24D6739F7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7D5362-D51C-F95F-C7DA-31FFBC30B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LIMITI E CRITICITA’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C90156-7D38-1EFF-F233-F12984389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Richiede alta formazione specifica del terapeuta</a:t>
            </a:r>
          </a:p>
          <a:p>
            <a:r>
              <a:rPr lang="it-IT" dirty="0"/>
              <a:t>Complesso da implementare in setting con poche risorse</a:t>
            </a:r>
          </a:p>
          <a:p>
            <a:r>
              <a:rPr lang="it-IT" dirty="0"/>
              <a:t> Impegno intenso richiesto al paziente (monitoraggio quotidiano e più contatti settimanali)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13736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09940-9954-15D8-3B4C-B17896854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7BD4F7-50B8-146F-FBFE-9285D0CF2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Mini-Protocollo DBT (8–10 sedute)</a:t>
            </a:r>
            <a:br>
              <a:rPr lang="it-IT" dirty="0"/>
            </a:br>
            <a:r>
              <a:rPr lang="it-IT" dirty="0"/>
              <a:t> 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AE4E2B-DF26-A3CC-0562-287FE5C4C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  </a:t>
            </a:r>
          </a:p>
          <a:p>
            <a:r>
              <a:rPr lang="it-IT" b="1" dirty="0"/>
              <a:t>Target: </a:t>
            </a:r>
          </a:p>
          <a:p>
            <a:r>
              <a:rPr lang="it-IT" b="1" dirty="0"/>
              <a:t>pazienti con disregolazione emotiva e comportamenti autolesivi lievi-moderati</a:t>
            </a:r>
            <a:r>
              <a:rPr lang="it-IT" dirty="0"/>
              <a:t>  </a:t>
            </a:r>
          </a:p>
          <a:p>
            <a:endParaRPr lang="it-IT" b="1" dirty="0"/>
          </a:p>
          <a:p>
            <a:r>
              <a:rPr lang="it-IT" b="1" dirty="0"/>
              <a:t>Obiettivi principali:</a:t>
            </a: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lvl="0"/>
            <a:r>
              <a:rPr lang="it-IT" dirty="0"/>
              <a:t>Ridurre la frequenza e l’intensità dei comportamenti disfunzionali Potenziare la consapevolezza emotiva e la tolleranza alla sofferenza Favorire l’uso di strategie adattive di regolazione e coping </a:t>
            </a:r>
          </a:p>
          <a:p>
            <a:pPr marL="0" lv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8651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DBD674-C0AE-9A86-9604-EA625520C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429353C-3082-9A43-A883-3714A5E22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STRUTTURA INTERVENTO BREVE DBT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8BE6599B-1B51-71E4-A93B-1411D88256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0820139"/>
              </p:ext>
            </p:extLst>
          </p:nvPr>
        </p:nvGraphicFramePr>
        <p:xfrm>
          <a:off x="1720928" y="1675227"/>
          <a:ext cx="8750144" cy="4459830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6592049">
                  <a:extLst>
                    <a:ext uri="{9D8B030D-6E8A-4147-A177-3AD203B41FA5}">
                      <a16:colId xmlns:a16="http://schemas.microsoft.com/office/drawing/2014/main" val="1610936670"/>
                    </a:ext>
                  </a:extLst>
                </a:gridCol>
                <a:gridCol w="2158095">
                  <a:extLst>
                    <a:ext uri="{9D8B030D-6E8A-4147-A177-3AD203B41FA5}">
                      <a16:colId xmlns:a16="http://schemas.microsoft.com/office/drawing/2014/main" val="3259830517"/>
                    </a:ext>
                  </a:extLst>
                </a:gridCol>
              </a:tblGrid>
              <a:tr h="677346">
                <a:tc>
                  <a:txBody>
                    <a:bodyPr/>
                    <a:lstStyle/>
                    <a:p>
                      <a:pPr marL="5080" marR="5080" algn="ctr">
                        <a:lnSpc>
                          <a:spcPct val="115000"/>
                        </a:lnSpc>
                        <a:spcAft>
                          <a:spcPts val="900"/>
                        </a:spcAft>
                        <a:buNone/>
                      </a:pPr>
                      <a:r>
                        <a:rPr lang="it-IT" sz="1400" b="0" kern="100" cap="none" spc="0">
                          <a:solidFill>
                            <a:schemeClr val="tx1"/>
                          </a:solidFill>
                          <a:effectLst/>
                        </a:rPr>
                        <a:t>Fase</a:t>
                      </a:r>
                      <a:endParaRPr lang="it-IT" sz="1400" b="0" kern="1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0" marR="3973" marT="15783" marB="78914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marR="5080" algn="ctr">
                        <a:lnSpc>
                          <a:spcPct val="115000"/>
                        </a:lnSpc>
                        <a:spcAft>
                          <a:spcPts val="900"/>
                        </a:spcAft>
                        <a:buNone/>
                      </a:pPr>
                      <a:r>
                        <a:rPr lang="it-IT" sz="1400" b="0" kern="100" cap="none" spc="0">
                          <a:solidFill>
                            <a:schemeClr val="tx1"/>
                          </a:solidFill>
                          <a:effectLst/>
                        </a:rPr>
                        <a:t>Sedute </a:t>
                      </a:r>
                    </a:p>
                    <a:p>
                      <a:pPr>
                        <a:buNone/>
                      </a:pPr>
                      <a:r>
                        <a:rPr lang="it-IT" sz="1400" b="0" kern="100" cap="none" spc="0">
                          <a:solidFill>
                            <a:schemeClr val="tx1"/>
                          </a:solidFill>
                          <a:effectLst/>
                        </a:rPr>
                        <a:t>Focus principale </a:t>
                      </a:r>
                      <a:endParaRPr lang="it-IT" sz="1400" b="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3973" marT="15783" marB="78914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9349815"/>
                  </a:ext>
                </a:extLst>
              </a:tr>
              <a:tr h="962752"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it-IT" sz="1400" b="0" cap="none" spc="0">
                          <a:solidFill>
                            <a:schemeClr val="tx1"/>
                          </a:solidFill>
                          <a:effectLst/>
                        </a:rPr>
                        <a:t>1. Orientamento e concettualizzazione </a:t>
                      </a:r>
                    </a:p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it-IT" sz="1400" b="0" cap="none" spc="0">
                          <a:solidFill>
                            <a:schemeClr val="tx1"/>
                          </a:solidFill>
                          <a:effectLst/>
                        </a:rPr>
                        <a:t>1–2 </a:t>
                      </a:r>
                    </a:p>
                    <a:p>
                      <a:pPr>
                        <a:buNone/>
                      </a:pPr>
                      <a:r>
                        <a:rPr lang="it-IT" sz="1400" b="0" cap="none" spc="0">
                          <a:solidFill>
                            <a:schemeClr val="tx1"/>
                          </a:solidFill>
                          <a:effectLst/>
                        </a:rPr>
                        <a:t>Creare alleanza, presentare modello DBT, identificare comportamenti target </a:t>
                      </a:r>
                      <a:endParaRPr lang="it-IT" sz="1400" b="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3973" marT="23674" marB="78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0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38147" marT="23674" marB="7891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3867307"/>
                  </a:ext>
                </a:extLst>
              </a:tr>
              <a:tr h="1173190"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it-IT" sz="1400" b="0" cap="none" spc="0">
                          <a:solidFill>
                            <a:schemeClr val="tx1"/>
                          </a:solidFill>
                          <a:effectLst/>
                        </a:rPr>
                        <a:t>2. Apprendimento e pratica delle abilità </a:t>
                      </a:r>
                    </a:p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it-IT" sz="1400" b="0" cap="none" spc="0">
                          <a:solidFill>
                            <a:schemeClr val="tx1"/>
                          </a:solidFill>
                          <a:effectLst/>
                        </a:rPr>
                        <a:t>3–8 </a:t>
                      </a:r>
                    </a:p>
                    <a:p>
                      <a:pPr>
                        <a:buNone/>
                      </a:pPr>
                      <a:r>
                        <a:rPr lang="it-IT" sz="1400" b="0" cap="none" spc="0">
                          <a:solidFill>
                            <a:schemeClr val="tx1"/>
                          </a:solidFill>
                          <a:effectLst/>
                        </a:rPr>
                        <a:t>Insegnamento e applicazione dei moduli DBT (Mindfulness, Regolazione emotiva, Tolleranza alla sofferenza, Efficacia interpersonale) </a:t>
                      </a:r>
                      <a:endParaRPr lang="it-IT" sz="1400" b="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3973" marT="23674" marB="78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0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38147" marT="23674" marB="7891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141188"/>
                  </a:ext>
                </a:extLst>
              </a:tr>
              <a:tr h="1580913">
                <a:tc>
                  <a:txBody>
                    <a:bodyPr/>
                    <a:lstStyle/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it-IT" sz="1400" b="0" cap="none" spc="0" dirty="0">
                          <a:solidFill>
                            <a:schemeClr val="tx1"/>
                          </a:solidFill>
                          <a:effectLst/>
                        </a:rPr>
                        <a:t>3. Consolidamento e prevenzione ricadute </a:t>
                      </a:r>
                    </a:p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it-IT" sz="1400" b="0" cap="none" spc="0" dirty="0">
                          <a:solidFill>
                            <a:schemeClr val="tx1"/>
                          </a:solidFill>
                          <a:effectLst/>
                        </a:rPr>
                        <a:t>9–10 </a:t>
                      </a:r>
                    </a:p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it-IT" sz="1400" b="0" cap="none" spc="0" dirty="0">
                          <a:solidFill>
                            <a:schemeClr val="tx1"/>
                          </a:solidFill>
                          <a:effectLst/>
                        </a:rPr>
                        <a:t>Revisione abilità, piano di mantenimento, rinforzo della motivazione </a:t>
                      </a:r>
                    </a:p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it-IT" sz="1400" b="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5080" marR="5080">
                        <a:spcAft>
                          <a:spcPts val="900"/>
                        </a:spcAft>
                        <a:buNone/>
                      </a:pPr>
                      <a:r>
                        <a:rPr lang="it-IT" sz="1400" b="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400" b="0" cap="none" spc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0" marR="3973" marT="23674" marB="78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0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38147" marT="23674" marB="7891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7993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9346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CFDA0-7BBB-C68A-F7A4-BBA3DFD51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8DC8A7-4437-DFCB-47FA-884ADAD8F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Seduta 1 – Introduzione e </a:t>
            </a:r>
            <a:r>
              <a:rPr lang="it-IT" b="1" dirty="0" err="1"/>
              <a:t>assessment</a:t>
            </a:r>
            <a:br>
              <a:rPr lang="it-IT" dirty="0"/>
            </a:br>
            <a:r>
              <a:rPr lang="it-IT" dirty="0"/>
              <a:t> 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E6A7D2-069D-6ABA-5D9C-C979CC181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 </a:t>
            </a:r>
          </a:p>
          <a:p>
            <a:r>
              <a:rPr lang="it-IT" dirty="0"/>
              <a:t>Obiettivi: </a:t>
            </a:r>
          </a:p>
          <a:p>
            <a:pPr lvl="0"/>
            <a:r>
              <a:rPr lang="it-IT" dirty="0"/>
              <a:t>Stabilire alleanza e motivazione al cambiamento Presentare la filosofia DBT (accettazione e cambiamento) Identificare i comportamenti disfunzionali e definire obiettivi SMART </a:t>
            </a:r>
          </a:p>
          <a:p>
            <a:pPr lvl="0"/>
            <a:r>
              <a:rPr lang="it-IT" dirty="0"/>
              <a:t>  </a:t>
            </a:r>
          </a:p>
          <a:p>
            <a:pPr lvl="0"/>
            <a:r>
              <a:rPr lang="it-IT" dirty="0"/>
              <a:t>Esercizi pratici:  </a:t>
            </a:r>
          </a:p>
          <a:p>
            <a:pPr lvl="0"/>
            <a:r>
              <a:rPr lang="it-IT" dirty="0" err="1"/>
              <a:t>Psychoeducation</a:t>
            </a:r>
            <a:r>
              <a:rPr lang="it-IT" dirty="0"/>
              <a:t>: “Che cos’è la disregolazione emotiva” Compilazione </a:t>
            </a:r>
            <a:r>
              <a:rPr lang="it-IT" dirty="0" err="1"/>
              <a:t>Diary</a:t>
            </a:r>
            <a:r>
              <a:rPr lang="it-IT" dirty="0"/>
              <a:t> Card di base (monitoraggio emozioni e comportamenti autolesivi) Contratto DBT breve: impegno reciproco tra paziente e terapeuta </a:t>
            </a:r>
          </a:p>
          <a:p>
            <a:pPr lvl="0"/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3569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1C295-90AB-DDE6-A478-7B7B3B8DF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8A26B-5604-9022-8DF1-10FA60FED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2E87C4-3F93-0E83-6204-29D235C9F8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t-IT" b="1" dirty="0"/>
              <a:t>Seduta 2 – Analisi comportamentale e mindfulness di base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Obiettivi: </a:t>
            </a:r>
          </a:p>
          <a:p>
            <a:r>
              <a:rPr lang="it-IT" dirty="0"/>
              <a:t> </a:t>
            </a:r>
          </a:p>
          <a:p>
            <a:pPr lvl="0"/>
            <a:r>
              <a:rPr lang="it-IT" dirty="0"/>
              <a:t>Comprendere i trigger dei comportamenti disfunzionali Introdurre le abilità di consapevolezza (mindfulness)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Esercizi pratici: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 err="1"/>
              <a:t>Behavior</a:t>
            </a:r>
            <a:r>
              <a:rPr lang="it-IT" dirty="0"/>
              <a:t> Chain Analysis: ricostruire un episodio di disregolazione Mindfulness “osservare e descrivere”: esercizio di 5 minuti con respiro o suono </a:t>
            </a:r>
            <a:r>
              <a:rPr lang="it-IT" dirty="0" err="1"/>
              <a:t>Homework</a:t>
            </a:r>
            <a:r>
              <a:rPr lang="it-IT" dirty="0"/>
              <a:t>: praticare la mindfulness quotidiana e completare la </a:t>
            </a:r>
            <a:r>
              <a:rPr lang="it-IT" dirty="0" err="1"/>
              <a:t>diary</a:t>
            </a:r>
            <a:r>
              <a:rPr lang="it-IT" dirty="0"/>
              <a:t> card </a:t>
            </a:r>
          </a:p>
          <a:p>
            <a:pPr lvl="0"/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469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D7FB0-5064-47BE-FE0F-381C1491B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9966A2-B54E-286F-2CB5-01B291BE7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BFA2A9-CE70-F25E-D597-A6206FC04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b="1" dirty="0"/>
              <a:t>Seduta 3 – Regolazione emotiva I: riconoscere e nominare le emozioni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Obiettivi: </a:t>
            </a:r>
          </a:p>
          <a:p>
            <a:r>
              <a:rPr lang="it-IT" dirty="0"/>
              <a:t> </a:t>
            </a:r>
          </a:p>
          <a:p>
            <a:pPr lvl="0"/>
            <a:r>
              <a:rPr lang="it-IT" dirty="0"/>
              <a:t>Aumentare la consapevolezza emotiva Ridurre la vulnerabilità biologica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Esercizi pratici: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Mappa delle emozioni: identificare situazioni, pensieri, reazioni fisiche PLEASE skill: cura di sé per ridurre vulnerabilità (sonno, alimentazione, sostanze)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6495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C3F10-76F9-9C35-EFA7-10EFDFE80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497F94-1613-340F-2D3F-D2E7E81CC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666C13-3962-D99E-D887-C462DC922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b="1" dirty="0"/>
              <a:t>Seduta 4 – Regolazione emotiva II: agire opposto all’emozione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Obiettivi: </a:t>
            </a:r>
          </a:p>
          <a:p>
            <a:r>
              <a:rPr lang="it-IT" dirty="0"/>
              <a:t> </a:t>
            </a:r>
          </a:p>
          <a:p>
            <a:pPr lvl="0"/>
            <a:r>
              <a:rPr lang="it-IT" dirty="0"/>
              <a:t>Rompere i circoli viziosi emozione-azione Potenziare il comportamento intenzionale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Esercizi pratici: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“Agire opposto”: identificare una situazione recente e pianificare un comportamento alternativo Costruire emozioni positive (lista di attività gratificanti)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4455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DB8EC-4EBC-5870-D841-D2E0AB6EF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823E39-2048-F688-D1C9-CAC73274C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D9A7F0-F383-85FC-2240-8E468828A7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b="1" dirty="0"/>
              <a:t>Seduta 5 – Tolleranza alla sofferenza I: gestione della crisi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Obiettivi: </a:t>
            </a:r>
          </a:p>
          <a:p>
            <a:r>
              <a:rPr lang="it-IT" dirty="0"/>
              <a:t> </a:t>
            </a:r>
          </a:p>
          <a:p>
            <a:pPr lvl="0"/>
            <a:r>
              <a:rPr lang="it-IT" dirty="0"/>
              <a:t>Gestire emozioni intense senza agire impulsivamente Applicare tecniche di sopravvivenza alla crisi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Esercizi pratici: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Tecnica STOP (Stop, Take a step back, </a:t>
            </a:r>
            <a:r>
              <a:rPr lang="it-IT" dirty="0" err="1"/>
              <a:t>Observe</a:t>
            </a:r>
            <a:r>
              <a:rPr lang="it-IT" dirty="0"/>
              <a:t>, </a:t>
            </a:r>
            <a:r>
              <a:rPr lang="it-IT" dirty="0" err="1"/>
              <a:t>Proceed</a:t>
            </a:r>
            <a:r>
              <a:rPr lang="it-IT" dirty="0"/>
              <a:t> </a:t>
            </a:r>
            <a:r>
              <a:rPr lang="it-IT" dirty="0" err="1"/>
              <a:t>mindfully</a:t>
            </a:r>
            <a:r>
              <a:rPr lang="it-IT" dirty="0"/>
              <a:t>) TIPP skills (Temperatura, Intensità, Postura, Respirazione) Creazione “kit di emergenza DBT” con strategie personali di coping </a:t>
            </a:r>
          </a:p>
          <a:p>
            <a:pPr lvl="0"/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8270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718BC3-2DB8-BF15-0BBC-0A667D9B9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Ristrutturazione cognitiva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376E03-F1C8-2D86-0E5B-7E8D88D65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dirty="0"/>
          </a:p>
          <a:p>
            <a:r>
              <a:rPr lang="it-IT" dirty="0"/>
              <a:t>Obiettivo: identificare e modificare schemi di pensiero disfunzionali e convinzioni rigide, tipici dei disturbi di personalità (es. pensieri di colpa e svalutazione nel borderline, convinzioni grandiose nel narcisistico). 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Tecniche pratiche: </a:t>
            </a:r>
          </a:p>
          <a:p>
            <a:r>
              <a:rPr lang="it-IT" dirty="0"/>
              <a:t>Identificazione dei pensieri automatici: usare il diario dei pensieri. Sfidare le credenze disfunzionali: domande socratiche (“Quali prove supportano questa convinzione? Quali la contraddicono?”). Riformulazione cognitiva: trasformare pensieri rigidi in interpretazioni più flessibili. </a:t>
            </a:r>
          </a:p>
        </p:txBody>
      </p:sp>
    </p:spTree>
    <p:extLst>
      <p:ext uri="{BB962C8B-B14F-4D97-AF65-F5344CB8AC3E}">
        <p14:creationId xmlns:p14="http://schemas.microsoft.com/office/powerpoint/2010/main" val="1216682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C6861-05F6-3913-CA62-BDD008A38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6AC124-3044-D6E0-43A3-E5313B733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E666C9-739E-725A-75E5-5DDB11933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t-IT" b="1" dirty="0"/>
              <a:t>Seduta 6 – Tolleranza alla sofferenza II: accettazione radicale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Obiettivi: </a:t>
            </a:r>
          </a:p>
          <a:p>
            <a:r>
              <a:rPr lang="it-IT" dirty="0"/>
              <a:t> </a:t>
            </a:r>
          </a:p>
          <a:p>
            <a:pPr lvl="0"/>
            <a:r>
              <a:rPr lang="it-IT" dirty="0"/>
              <a:t>Promuovere l’accettazione della realtà così com’è Ridurre la sofferenza secondaria dovuta alla resistenza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Esercizi pratici: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Mindfulness dell’accettazione (visualizzazione guidata) Foglio di lavoro “Cosa posso e non posso controllare” Auto-conforto multisensoriale (cura di sé attraverso i 5 sensi)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350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A528D-15A0-C7FF-AD37-222C58498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2E6852-5293-B249-1AE7-AAD4934CB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277DE3-172B-3895-B7CE-877CC38B0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b="1" dirty="0"/>
              <a:t>Seduta 7 – Efficacia interpersonale I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Obiettivi: </a:t>
            </a:r>
          </a:p>
          <a:p>
            <a:r>
              <a:rPr lang="it-IT" dirty="0"/>
              <a:t> </a:t>
            </a:r>
          </a:p>
          <a:p>
            <a:pPr lvl="0"/>
            <a:r>
              <a:rPr lang="it-IT" dirty="0"/>
              <a:t>Migliorare le relazioni e la capacità di chiedere o dire “no” in modo assertivo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Esercizi pratici: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DEAR MAN: schema per formulare richieste efficaci </a:t>
            </a:r>
            <a:r>
              <a:rPr lang="it-IT" dirty="0" err="1"/>
              <a:t>Role</a:t>
            </a:r>
            <a:r>
              <a:rPr lang="it-IT" dirty="0"/>
              <a:t>-playing in coppia: esercitarsi con situazioni reali </a:t>
            </a:r>
          </a:p>
          <a:p>
            <a:pPr lvl="0"/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709010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78D9A-4B76-C269-75DC-2B52E33AA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9F225F-4DED-86F3-5954-65B54AAA9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3F39FF-14C4-6F2E-09C0-DBD0C382B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b="1" dirty="0"/>
              <a:t>Seduta 8 – Efficacia interpersonale II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Obiettivi: </a:t>
            </a:r>
          </a:p>
          <a:p>
            <a:r>
              <a:rPr lang="it-IT" dirty="0"/>
              <a:t> </a:t>
            </a:r>
          </a:p>
          <a:p>
            <a:pPr lvl="0"/>
            <a:r>
              <a:rPr lang="it-IT" dirty="0"/>
              <a:t>Rafforzare autostima e mantenere relazioni sane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Esercizi pratici: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GIVE (Gentile, Interessato, Validante, Easy </a:t>
            </a:r>
            <a:r>
              <a:rPr lang="it-IT" dirty="0" err="1"/>
              <a:t>manner</a:t>
            </a:r>
            <a:r>
              <a:rPr lang="it-IT" dirty="0"/>
              <a:t>) FAST (Fair, </a:t>
            </a:r>
            <a:r>
              <a:rPr lang="it-IT" dirty="0" err="1"/>
              <a:t>Apologies</a:t>
            </a:r>
            <a:r>
              <a:rPr lang="it-IT" dirty="0"/>
              <a:t>, Stick to </a:t>
            </a:r>
            <a:r>
              <a:rPr lang="it-IT" dirty="0" err="1"/>
              <a:t>values</a:t>
            </a:r>
            <a:r>
              <a:rPr lang="it-IT" dirty="0"/>
              <a:t>, </a:t>
            </a:r>
            <a:r>
              <a:rPr lang="it-IT" dirty="0" err="1"/>
              <a:t>Truthful</a:t>
            </a:r>
            <a:r>
              <a:rPr lang="it-IT" dirty="0"/>
              <a:t>) </a:t>
            </a:r>
            <a:r>
              <a:rPr lang="it-IT" dirty="0" err="1"/>
              <a:t>Homework</a:t>
            </a:r>
            <a:r>
              <a:rPr lang="it-IT" dirty="0"/>
              <a:t>: applicare una strategia DEAR MAN reale e registrare esito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79219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187BC-5969-A69F-E9F9-9BD30B29A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5D6531-C335-D3D0-F723-01B5A2649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B470A0-0B8F-1B97-977B-187FD96D5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b="1" dirty="0"/>
              <a:t>Seduta 9 – Integrazione delle abilità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Obiettivi: </a:t>
            </a:r>
          </a:p>
          <a:p>
            <a:r>
              <a:rPr lang="it-IT" dirty="0"/>
              <a:t> </a:t>
            </a:r>
          </a:p>
          <a:p>
            <a:pPr lvl="0"/>
            <a:r>
              <a:rPr lang="it-IT" dirty="0"/>
              <a:t>Ripassare e collegare le abilità apprese Riconoscere segnali di allerta e strategie preventive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Esercizi pratici: </a:t>
            </a:r>
          </a:p>
          <a:p>
            <a:pPr lvl="0"/>
            <a:r>
              <a:rPr lang="it-IT" dirty="0"/>
              <a:t> </a:t>
            </a:r>
          </a:p>
          <a:p>
            <a:r>
              <a:rPr lang="it-IT" dirty="0"/>
              <a:t>Mappa personale DBT: schema delle abilità utili in base alle emozioni Piano di crisi individuale: segnali precoci + azioni concrete + contatti di emergenza </a:t>
            </a:r>
          </a:p>
        </p:txBody>
      </p:sp>
    </p:spTree>
    <p:extLst>
      <p:ext uri="{BB962C8B-B14F-4D97-AF65-F5344CB8AC3E}">
        <p14:creationId xmlns:p14="http://schemas.microsoft.com/office/powerpoint/2010/main" val="35393682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80B00-20F3-08AF-59B6-E24A8BBFC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95B9B7-B761-B7D5-5779-DADA31A67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A57537-7235-772F-0EE8-030C98933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t-IT" b="1" dirty="0"/>
              <a:t>Seduta 10 – Chiusura e piano di mantenimento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Obiettivi: </a:t>
            </a:r>
          </a:p>
          <a:p>
            <a:r>
              <a:rPr lang="it-IT" dirty="0"/>
              <a:t> </a:t>
            </a:r>
          </a:p>
          <a:p>
            <a:pPr lvl="0"/>
            <a:r>
              <a:rPr lang="it-IT" dirty="0"/>
              <a:t>Rinforzare il senso di efficacia e continuità del cambiamento Definire un piano di auto-monitoraggio e mantenimento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Esercizi pratici: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Revisione della </a:t>
            </a:r>
            <a:r>
              <a:rPr lang="it-IT" dirty="0" err="1"/>
              <a:t>diary</a:t>
            </a:r>
            <a:r>
              <a:rPr lang="it-IT" dirty="0"/>
              <a:t> card e dei progressi Lettera a sé stessi: “Come voglio gestire le emozioni in futuro” Consegna del DBT Skills </a:t>
            </a:r>
            <a:r>
              <a:rPr lang="it-IT" dirty="0" err="1"/>
              <a:t>Summary</a:t>
            </a:r>
            <a:r>
              <a:rPr lang="it-IT" dirty="0"/>
              <a:t> personalizzato 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 </a:t>
            </a:r>
          </a:p>
          <a:p>
            <a:pPr lvl="0"/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36616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EE50E-9EF3-5E79-8295-F1CB5F69D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005BB9-043B-F6AE-C5B4-C7F89B491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2BD634-ED57-D3EC-7265-6B4949BFE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Note per il terapeuta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pPr lvl="0"/>
            <a:r>
              <a:rPr lang="it-IT" dirty="0"/>
              <a:t>Validare prima di proporre il cambiamento Mantenere un linguaggio dialettico: accettazione + direzione Monitorare settimanalmente comportamenti target e uso delle abilità Adattare ritmo e intensità in base alla capacità di tolleranza del paziente </a:t>
            </a:r>
          </a:p>
          <a:p>
            <a:pPr lvl="0"/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98619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D077F-7FC1-1A09-D97A-9E002E613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06AD9B-A93E-77E4-8D63-0FC82D128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9FEDEC-8B61-688A-EC31-196231FE2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17123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0CD09-5C96-E069-2E3C-FD38832AD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030AEB-DC94-E66E-EEFB-1D50B9BB8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950B7B-4986-FF87-A5A0-E06BB488A9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2500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217DA-FFD3-7252-CE72-D780ABD6E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D0CBB1-ED58-0E85-9661-C710FEB0B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FE202A-77F9-8F95-F50F-0DADEBA92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2839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5E8A8-4C0A-0751-55BC-814A35401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976040-AD55-9FC1-7EDE-A3BF8F28B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D1B833-74C9-E587-4D9A-6628A5979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7801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9A8C8D-7E2D-4313-8747-3FE6A8865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Terapia Dialettico Comportamentale (DBT)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ABEA1E-DE9D-56A3-DC1D-1E88C4D49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1. Origini e principi di base</a:t>
            </a:r>
            <a:r>
              <a:rPr lang="it-IT" dirty="0"/>
              <a:t>  </a:t>
            </a:r>
          </a:p>
          <a:p>
            <a:r>
              <a:rPr lang="it-IT" dirty="0"/>
              <a:t>Autrice: Marsha M. Linehan (anni ’80) </a:t>
            </a:r>
          </a:p>
          <a:p>
            <a:r>
              <a:rPr lang="it-IT" dirty="0"/>
              <a:t>Origine: Evoluzione della CBT classica, integrata con elementi dialettici e mindfulness. </a:t>
            </a:r>
          </a:p>
          <a:p>
            <a:endParaRPr lang="it-IT" dirty="0"/>
          </a:p>
          <a:p>
            <a:r>
              <a:rPr lang="it-IT" dirty="0"/>
              <a:t>Obiettivo generale: Aiutare il paziente a costruire una vita che valga la pena di essere vissuta, attraverso l’equilibrio tra accettazione e cambiamento.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741869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9E83F-F81F-7CEF-2A5A-7C8B22A07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5D64E3-652C-339A-3F86-09BB16990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D5D3DE-46B5-9924-8EEA-68A12CB39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93362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FCEF0-1986-8E61-C37F-38CFC33CC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645BA8-BA26-4AFE-E4EC-6794BF811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6C8EBD-7F68-FC71-1D8A-EE8D60E33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1088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C95801-DA64-306C-E5B2-4CC9D6BBA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 Popolazione target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B169FC-4A41-267A-2EAE-17FD383D7F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r>
              <a:rPr lang="it-IT" dirty="0"/>
              <a:t>Disturbo borderline di personalità (DBP)</a:t>
            </a:r>
          </a:p>
          <a:p>
            <a:r>
              <a:rPr lang="it-IT" dirty="0"/>
              <a:t> Comportamenti suicidari o autolesivi </a:t>
            </a:r>
          </a:p>
          <a:p>
            <a:r>
              <a:rPr lang="it-IT" dirty="0"/>
              <a:t>Disregolazione emotiva cronica </a:t>
            </a:r>
          </a:p>
          <a:p>
            <a:r>
              <a:rPr lang="it-IT" dirty="0"/>
              <a:t>Disturbi alimentari (bulimia, </a:t>
            </a:r>
            <a:r>
              <a:rPr lang="it-IT" dirty="0" err="1"/>
              <a:t>binge</a:t>
            </a:r>
            <a:r>
              <a:rPr lang="it-IT" dirty="0"/>
              <a:t> </a:t>
            </a:r>
            <a:r>
              <a:rPr lang="it-IT" dirty="0" err="1"/>
              <a:t>eating</a:t>
            </a:r>
            <a:r>
              <a:rPr lang="it-IT" dirty="0"/>
              <a:t>) </a:t>
            </a:r>
          </a:p>
          <a:p>
            <a:r>
              <a:rPr lang="it-IT" dirty="0"/>
              <a:t>Disturbi da uso di sostanze </a:t>
            </a:r>
          </a:p>
          <a:p>
            <a:r>
              <a:rPr lang="it-IT" dirty="0"/>
              <a:t>PTSD complesso, </a:t>
            </a:r>
          </a:p>
          <a:p>
            <a:r>
              <a:rPr lang="it-IT" dirty="0"/>
              <a:t>depressione resistente </a:t>
            </a:r>
          </a:p>
        </p:txBody>
      </p:sp>
    </p:spTree>
    <p:extLst>
      <p:ext uri="{BB962C8B-B14F-4D97-AF65-F5344CB8AC3E}">
        <p14:creationId xmlns:p14="http://schemas.microsoft.com/office/powerpoint/2010/main" val="3044132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0B81C0-FCB8-7C28-0F44-EA80989DA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Struttura del trattamento DBT</a:t>
            </a:r>
            <a:br>
              <a:rPr lang="it-IT" dirty="0"/>
            </a:b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B715910-F904-91D9-80BC-932863715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43953"/>
            <a:ext cx="11075894" cy="481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755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9DF3F54-F48B-ECFE-4D09-2A0BB0598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MODULI ABILITA’ DBT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DB91B9D-C2D1-8138-4DDF-9FE6B96810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713806"/>
            <a:ext cx="10905066" cy="431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758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CBC86C-C39C-5953-7FB4-B9A537622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Gerarchia degli obiettivi terapeutici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35E72F-29DD-4337-CE09-4C3CBEF64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 </a:t>
            </a:r>
          </a:p>
          <a:p>
            <a:pPr lvl="0"/>
            <a:r>
              <a:rPr lang="it-IT" dirty="0"/>
              <a:t>Comportamenti che mettono in pericolo la vita (autolesionismo, suicidio)</a:t>
            </a:r>
          </a:p>
          <a:p>
            <a:pPr lvl="0"/>
            <a:r>
              <a:rPr lang="it-IT" dirty="0"/>
              <a:t> Comportamenti che interferiscono con la terapia </a:t>
            </a:r>
          </a:p>
          <a:p>
            <a:pPr lvl="0"/>
            <a:r>
              <a:rPr lang="it-IT" dirty="0"/>
              <a:t>Comportamenti che riducono la qualità della vita </a:t>
            </a:r>
          </a:p>
          <a:p>
            <a:pPr lvl="0"/>
            <a:r>
              <a:rPr lang="it-IT" dirty="0"/>
              <a:t>Apprendimento e generalizzazione delle abilità </a:t>
            </a:r>
          </a:p>
          <a:p>
            <a:pPr marL="0" lv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1770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2355A3-DF65-0E65-59C1-611890D26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STRUMENTI OPERATIVI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AC577A-35C0-A27C-61C2-50DE1321B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Diario giornaliero (</a:t>
            </a:r>
            <a:r>
              <a:rPr lang="it-IT" dirty="0" err="1"/>
              <a:t>diary</a:t>
            </a:r>
            <a:r>
              <a:rPr lang="it-IT" dirty="0"/>
              <a:t> card): per monitorare emozioni, impulsi e uso delle abilità.</a:t>
            </a:r>
          </a:p>
          <a:p>
            <a:pPr lvl="0"/>
            <a:r>
              <a:rPr lang="it-IT" dirty="0"/>
              <a:t>Catena comportamentale (</a:t>
            </a:r>
            <a:r>
              <a:rPr lang="it-IT" dirty="0" err="1"/>
              <a:t>behavior</a:t>
            </a:r>
            <a:r>
              <a:rPr lang="it-IT" dirty="0"/>
              <a:t> chain </a:t>
            </a:r>
            <a:r>
              <a:rPr lang="it-IT" dirty="0" err="1"/>
              <a:t>analysis</a:t>
            </a:r>
            <a:r>
              <a:rPr lang="it-IT" dirty="0"/>
              <a:t>): analisi dettagliata di un episodio problematico, individuando antecedenti, vulnerabilità e conseguenze.</a:t>
            </a:r>
          </a:p>
          <a:p>
            <a:pPr lvl="0"/>
            <a:r>
              <a:rPr lang="it-IT" dirty="0"/>
              <a:t>Coaching telefonico: per applicare strategie in situazioni reali di crisi.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6680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0C974F-CEAC-0EBB-D7FA-4C6E49364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RUOLO DEL TERAPEUTA DBT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5CB95BE-EE44-060B-0BF9-7BBFE68F4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Valida costantemente l’esperienza del paziente.</a:t>
            </a:r>
          </a:p>
          <a:p>
            <a:pPr lvl="0"/>
            <a:r>
              <a:rPr lang="it-IT" dirty="0"/>
              <a:t>Mantiene equilibrio tra accettazione (“ti capisco”) e cambiamento (“e possiamo lavorare su…”).</a:t>
            </a:r>
          </a:p>
          <a:p>
            <a:pPr lvl="0"/>
            <a:r>
              <a:rPr lang="it-IT" dirty="0"/>
              <a:t>Utilizza il principio dialettico: “Entrambe le cose possono essere vere”.</a:t>
            </a:r>
          </a:p>
          <a:p>
            <a:pPr lvl="0"/>
            <a:r>
              <a:rPr lang="it-IT" dirty="0"/>
              <a:t>Promuove un’alleanza collaborativa e orientata alla competenza.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4944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1210</Words>
  <Application>Microsoft Office PowerPoint</Application>
  <PresentationFormat>Widescreen</PresentationFormat>
  <Paragraphs>201</Paragraphs>
  <Slides>31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5" baseType="lpstr">
      <vt:lpstr>Aptos</vt:lpstr>
      <vt:lpstr>Aptos Display</vt:lpstr>
      <vt:lpstr>Arial</vt:lpstr>
      <vt:lpstr>Tema di Office</vt:lpstr>
      <vt:lpstr>TECNICHE CBT PER  DISTURBI DI PERSONALITA’</vt:lpstr>
      <vt:lpstr>Ristrutturazione cognitiva </vt:lpstr>
      <vt:lpstr>Terapia Dialettico Comportamentale (DBT) </vt:lpstr>
      <vt:lpstr> Popolazione target </vt:lpstr>
      <vt:lpstr>Struttura del trattamento DBT </vt:lpstr>
      <vt:lpstr>MODULI ABILITA’ DBT</vt:lpstr>
      <vt:lpstr>Gerarchia degli obiettivi terapeutici </vt:lpstr>
      <vt:lpstr>STRUMENTI OPERATIVI</vt:lpstr>
      <vt:lpstr>RUOLO DEL TERAPEUTA DBT</vt:lpstr>
      <vt:lpstr>DURATA DEL TRATTAMENTO</vt:lpstr>
      <vt:lpstr>PUNTI DI FORZA</vt:lpstr>
      <vt:lpstr>LIMITI E CRITICITA’</vt:lpstr>
      <vt:lpstr>Mini-Protocollo DBT (8–10 sedute)   </vt:lpstr>
      <vt:lpstr>STRUTTURA INTERVENTO BREVE DBT</vt:lpstr>
      <vt:lpstr>Seduta 1 – Introduzione e assessment  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FRANCESCO ROVETTO</dc:creator>
  <cp:lastModifiedBy>FRANCESCO ROVETTO</cp:lastModifiedBy>
  <cp:revision>1</cp:revision>
  <dcterms:created xsi:type="dcterms:W3CDTF">2025-10-26T08:01:42Z</dcterms:created>
  <dcterms:modified xsi:type="dcterms:W3CDTF">2025-10-26T08:27:58Z</dcterms:modified>
</cp:coreProperties>
</file>