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0" r:id="rId5"/>
    <p:sldId id="261" r:id="rId6"/>
    <p:sldId id="262" r:id="rId7"/>
    <p:sldId id="264" r:id="rId8"/>
    <p:sldId id="263"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2" d="100"/>
          <a:sy n="72" d="100"/>
        </p:scale>
        <p:origin x="272"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9/25/2022</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9/25/2022</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9/25/2022</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9/25/2022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61BEF0D-F0BB-DE4B-95CE-6DB70DBA9567}" type="datetimeFigureOut">
              <a:rPr lang="en-US" dirty="0"/>
              <a:pPr/>
              <a:t>9/25/2022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it-IT"/>
              <a:t>Fare clic per modificare lo stile del titolo dello schema</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9/25/2022</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9/25/2022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9/25/2022</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‹N›</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doi.org/10.1016/j.janxdis.2011.08.004" TargetMode="External"/><Relationship Id="rId2" Type="http://schemas.openxmlformats.org/officeDocument/2006/relationships/hyperlink" Target="https://dsm.psychiatryonline.org/doi/book/10.1176/appi.books.9780890425596" TargetMode="External"/><Relationship Id="rId1" Type="http://schemas.openxmlformats.org/officeDocument/2006/relationships/slideLayout" Target="../slideLayouts/slideLayout2.xml"/><Relationship Id="rId4" Type="http://schemas.openxmlformats.org/officeDocument/2006/relationships/hyperlink" Target="https://doi.org/10.1016/j.pain.2004.12.028"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doi.org/10.1080/1744666X.2018.1512406" TargetMode="External"/><Relationship Id="rId2" Type="http://schemas.openxmlformats.org/officeDocument/2006/relationships/hyperlink" Target="https://doi.org/10.1007/978-3-319-89360-0_1" TargetMode="External"/><Relationship Id="rId1" Type="http://schemas.openxmlformats.org/officeDocument/2006/relationships/slideLayout" Target="../slideLayouts/slideLayout2.xml"/><Relationship Id="rId5" Type="http://schemas.openxmlformats.org/officeDocument/2006/relationships/hyperlink" Target="https://icd.who.int/" TargetMode="External"/><Relationship Id="rId4" Type="http://schemas.openxmlformats.org/officeDocument/2006/relationships/hyperlink" Target="https://doi.org/10.1016/C2016-0-01717-5"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1E872B-7C90-63CA-37B5-3E92EB6DF9FF}"/>
              </a:ext>
            </a:extLst>
          </p:cNvPr>
          <p:cNvSpPr>
            <a:spLocks noGrp="1"/>
          </p:cNvSpPr>
          <p:nvPr>
            <p:ph type="ctrTitle"/>
          </p:nvPr>
        </p:nvSpPr>
        <p:spPr/>
        <p:txBody>
          <a:bodyPr/>
          <a:lstStyle/>
          <a:p>
            <a:r>
              <a:rPr lang="it-IT" dirty="0"/>
              <a:t>Eziologia dell’ipocondria</a:t>
            </a:r>
          </a:p>
        </p:txBody>
      </p:sp>
    </p:spTree>
    <p:extLst>
      <p:ext uri="{BB962C8B-B14F-4D97-AF65-F5344CB8AC3E}">
        <p14:creationId xmlns:p14="http://schemas.microsoft.com/office/powerpoint/2010/main" val="2750121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72B954-2F80-183A-1CCD-85161BE11F05}"/>
              </a:ext>
            </a:extLst>
          </p:cNvPr>
          <p:cNvSpPr>
            <a:spLocks noGrp="1"/>
          </p:cNvSpPr>
          <p:nvPr>
            <p:ph type="title"/>
          </p:nvPr>
        </p:nvSpPr>
        <p:spPr/>
        <p:txBody>
          <a:bodyPr/>
          <a:lstStyle/>
          <a:p>
            <a:r>
              <a:rPr lang="it-IT" dirty="0"/>
              <a:t>Disturbo da sintomi somatici </a:t>
            </a:r>
          </a:p>
        </p:txBody>
      </p:sp>
      <p:sp>
        <p:nvSpPr>
          <p:cNvPr id="3" name="Segnaposto contenuto 2">
            <a:extLst>
              <a:ext uri="{FF2B5EF4-FFF2-40B4-BE49-F238E27FC236}">
                <a16:creationId xmlns:a16="http://schemas.microsoft.com/office/drawing/2014/main" id="{CB799ECB-B76B-08D4-25DB-A31CFEEF9C77}"/>
              </a:ext>
            </a:extLst>
          </p:cNvPr>
          <p:cNvSpPr>
            <a:spLocks noGrp="1"/>
          </p:cNvSpPr>
          <p:nvPr>
            <p:ph idx="1"/>
          </p:nvPr>
        </p:nvSpPr>
        <p:spPr>
          <a:xfrm>
            <a:off x="581192" y="2032719"/>
            <a:ext cx="11029615" cy="4500000"/>
          </a:xfrm>
        </p:spPr>
        <p:txBody>
          <a:bodyPr>
            <a:normAutofit/>
          </a:bodyPr>
          <a:lstStyle/>
          <a:p>
            <a:pPr marL="0" indent="0" algn="just">
              <a:lnSpc>
                <a:spcPct val="125000"/>
              </a:lnSpc>
              <a:buNone/>
            </a:pPr>
            <a:r>
              <a:rPr lang="it-IT" sz="1900" i="1" dirty="0"/>
              <a:t>Specificare</a:t>
            </a:r>
            <a:r>
              <a:rPr lang="it-IT" sz="1900" dirty="0"/>
              <a:t> se:</a:t>
            </a:r>
          </a:p>
          <a:p>
            <a:pPr marL="0" indent="0" algn="just">
              <a:lnSpc>
                <a:spcPct val="125000"/>
              </a:lnSpc>
              <a:buNone/>
            </a:pPr>
            <a:r>
              <a:rPr lang="it-IT" sz="1900" b="1" dirty="0"/>
              <a:t>Con dolore predominante </a:t>
            </a:r>
            <a:r>
              <a:rPr lang="it-IT" sz="1900" dirty="0"/>
              <a:t>(in precedenza disturbo algico)</a:t>
            </a:r>
            <a:r>
              <a:rPr lang="it-IT" sz="1900" b="1" dirty="0"/>
              <a:t>:</a:t>
            </a:r>
            <a:r>
              <a:rPr lang="it-IT" sz="1900" dirty="0"/>
              <a:t> Questo specificatore riguarda gli individui con sintomi somatici rappresentati prevalentemente dal dolore.</a:t>
            </a:r>
          </a:p>
          <a:p>
            <a:pPr marL="0" indent="0" algn="just">
              <a:lnSpc>
                <a:spcPct val="125000"/>
              </a:lnSpc>
              <a:buNone/>
            </a:pPr>
            <a:r>
              <a:rPr lang="it-IT" sz="1900" b="1" dirty="0"/>
              <a:t>Persistente: </a:t>
            </a:r>
            <a:r>
              <a:rPr lang="it-IT" sz="1900" dirty="0"/>
              <a:t>Un decorso persistente è caratterizzato da sintomi gravi, marcata compromissione e lunga durata (più di 6 mesi). </a:t>
            </a:r>
          </a:p>
          <a:p>
            <a:pPr marL="0" indent="0" algn="just">
              <a:lnSpc>
                <a:spcPct val="125000"/>
              </a:lnSpc>
              <a:buNone/>
            </a:pPr>
            <a:r>
              <a:rPr lang="it-IT" sz="1900" i="1" dirty="0"/>
              <a:t>Specificare</a:t>
            </a:r>
            <a:r>
              <a:rPr lang="it-IT" sz="1900" dirty="0"/>
              <a:t> la gravità attuale:</a:t>
            </a:r>
          </a:p>
          <a:p>
            <a:pPr marL="0" indent="0" algn="just">
              <a:lnSpc>
                <a:spcPct val="125000"/>
              </a:lnSpc>
              <a:buNone/>
            </a:pPr>
            <a:r>
              <a:rPr lang="it-IT" sz="1900" b="1" dirty="0"/>
              <a:t>Lieve:</a:t>
            </a:r>
            <a:r>
              <a:rPr lang="it-IT" sz="1900" dirty="0"/>
              <a:t> È soddisfatto solo uno dei sintomi specificati nel Criterio B.</a:t>
            </a:r>
          </a:p>
          <a:p>
            <a:pPr marL="0" indent="0" algn="just">
              <a:lnSpc>
                <a:spcPct val="125000"/>
              </a:lnSpc>
              <a:buNone/>
            </a:pPr>
            <a:r>
              <a:rPr lang="it-IT" sz="1900" b="1" dirty="0"/>
              <a:t>Moderata:</a:t>
            </a:r>
            <a:r>
              <a:rPr lang="it-IT" sz="1900" dirty="0"/>
              <a:t> Sono soddisfatti due o più dei sintomi specificati nel Criterio B.</a:t>
            </a:r>
          </a:p>
          <a:p>
            <a:pPr marL="0" indent="0" algn="just">
              <a:lnSpc>
                <a:spcPct val="125000"/>
              </a:lnSpc>
              <a:buNone/>
            </a:pPr>
            <a:r>
              <a:rPr lang="it-IT" sz="1900" b="1" dirty="0"/>
              <a:t>Grave:</a:t>
            </a:r>
            <a:r>
              <a:rPr lang="it-IT" sz="1900" dirty="0"/>
              <a:t> Sono soddisfatti due o più dei sintomi specificati nel Criterio B, oltre ai quali ci sono molteplici sintomi fisici (o un sintomo fisico molto grave). </a:t>
            </a:r>
          </a:p>
        </p:txBody>
      </p:sp>
    </p:spTree>
    <p:extLst>
      <p:ext uri="{BB962C8B-B14F-4D97-AF65-F5344CB8AC3E}">
        <p14:creationId xmlns:p14="http://schemas.microsoft.com/office/powerpoint/2010/main" val="37017106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4737CE-9C82-CA56-3BA3-5AD9BCB0BB6E}"/>
              </a:ext>
            </a:extLst>
          </p:cNvPr>
          <p:cNvSpPr>
            <a:spLocks noGrp="1"/>
          </p:cNvSpPr>
          <p:nvPr>
            <p:ph type="title"/>
          </p:nvPr>
        </p:nvSpPr>
        <p:spPr/>
        <p:txBody>
          <a:bodyPr/>
          <a:lstStyle/>
          <a:p>
            <a:r>
              <a:rPr lang="it-IT" dirty="0"/>
              <a:t>Disturbo d’ansia di malattia</a:t>
            </a:r>
          </a:p>
        </p:txBody>
      </p:sp>
      <p:sp>
        <p:nvSpPr>
          <p:cNvPr id="3" name="Segnaposto contenuto 2">
            <a:extLst>
              <a:ext uri="{FF2B5EF4-FFF2-40B4-BE49-F238E27FC236}">
                <a16:creationId xmlns:a16="http://schemas.microsoft.com/office/drawing/2014/main" id="{166F515F-4855-1E4B-7E64-507C8740846E}"/>
              </a:ext>
            </a:extLst>
          </p:cNvPr>
          <p:cNvSpPr>
            <a:spLocks noGrp="1"/>
          </p:cNvSpPr>
          <p:nvPr>
            <p:ph idx="1"/>
          </p:nvPr>
        </p:nvSpPr>
        <p:spPr>
          <a:xfrm>
            <a:off x="581192" y="1968059"/>
            <a:ext cx="11029615" cy="4500000"/>
          </a:xfrm>
        </p:spPr>
        <p:txBody>
          <a:bodyPr>
            <a:normAutofit/>
          </a:bodyPr>
          <a:lstStyle/>
          <a:p>
            <a:pPr marL="0" indent="0" algn="just">
              <a:lnSpc>
                <a:spcPct val="125000"/>
              </a:lnSpc>
              <a:buNone/>
            </a:pPr>
            <a:r>
              <a:rPr lang="it-IT" sz="1900" b="1" dirty="0"/>
              <a:t>Criteri diagnostici </a:t>
            </a:r>
          </a:p>
          <a:p>
            <a:pPr marL="342900" indent="-342900" algn="just">
              <a:lnSpc>
                <a:spcPct val="125000"/>
              </a:lnSpc>
              <a:buFont typeface="+mj-lt"/>
              <a:buAutoNum type="alphaUcPeriod"/>
            </a:pPr>
            <a:r>
              <a:rPr lang="it-IT" sz="1900" dirty="0"/>
              <a:t>Preoccupazione di avere o contrarre una grave malattia.</a:t>
            </a:r>
          </a:p>
          <a:p>
            <a:pPr marL="342900" indent="-342900" algn="just">
              <a:lnSpc>
                <a:spcPct val="125000"/>
              </a:lnSpc>
              <a:buFont typeface="+mj-lt"/>
              <a:buAutoNum type="alphaUcPeriod"/>
            </a:pPr>
            <a:r>
              <a:rPr lang="it-IT" sz="1900" dirty="0"/>
              <a:t>I sintomi somatici non sono presenti o, se presenti, sono solo di lieve intensità. Se è presente un’altra condizione medica o vi è un rischio elevato di svilupparla (per es., in presenza di importante familiarità), la preoccupazione è chiaramente eccessiva o sproporzionata. </a:t>
            </a:r>
          </a:p>
          <a:p>
            <a:pPr marL="342900" indent="-342900" algn="just">
              <a:lnSpc>
                <a:spcPct val="125000"/>
              </a:lnSpc>
              <a:buFont typeface="+mj-lt"/>
              <a:buAutoNum type="alphaUcPeriod"/>
            </a:pPr>
            <a:r>
              <a:rPr lang="it-IT" sz="1900" dirty="0"/>
              <a:t>È presente un elevato livello di ansia riguardante la salute e l’individuo si allarma facilmente riguardo al proprio stato di salute. </a:t>
            </a:r>
          </a:p>
          <a:p>
            <a:pPr marL="342900" indent="-342900" algn="just">
              <a:lnSpc>
                <a:spcPct val="125000"/>
              </a:lnSpc>
              <a:buFont typeface="+mj-lt"/>
              <a:buAutoNum type="alphaUcPeriod"/>
            </a:pPr>
            <a:r>
              <a:rPr lang="it-IT" sz="1900" dirty="0"/>
              <a:t>L’individuo attua eccessivi comportamenti correlati alla salute (per es., controlla ripetutamente il proprio corpo cercando segni di malattia) o presenta un evitamento disadattivo (per es., evita visite mediche e ospedali). </a:t>
            </a:r>
          </a:p>
        </p:txBody>
      </p:sp>
    </p:spTree>
    <p:extLst>
      <p:ext uri="{BB962C8B-B14F-4D97-AF65-F5344CB8AC3E}">
        <p14:creationId xmlns:p14="http://schemas.microsoft.com/office/powerpoint/2010/main" val="23339915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B64102-2049-9416-8A7B-79F40BE59D0A}"/>
              </a:ext>
            </a:extLst>
          </p:cNvPr>
          <p:cNvSpPr>
            <a:spLocks noGrp="1"/>
          </p:cNvSpPr>
          <p:nvPr>
            <p:ph type="title"/>
          </p:nvPr>
        </p:nvSpPr>
        <p:spPr/>
        <p:txBody>
          <a:bodyPr/>
          <a:lstStyle/>
          <a:p>
            <a:r>
              <a:rPr lang="it-IT" dirty="0"/>
              <a:t>Disturbo d’ansia di malattia</a:t>
            </a:r>
          </a:p>
        </p:txBody>
      </p:sp>
      <p:sp>
        <p:nvSpPr>
          <p:cNvPr id="3" name="Segnaposto contenuto 2">
            <a:extLst>
              <a:ext uri="{FF2B5EF4-FFF2-40B4-BE49-F238E27FC236}">
                <a16:creationId xmlns:a16="http://schemas.microsoft.com/office/drawing/2014/main" id="{132E44BE-1920-1D65-2804-FA60992D25F1}"/>
              </a:ext>
            </a:extLst>
          </p:cNvPr>
          <p:cNvSpPr>
            <a:spLocks noGrp="1"/>
          </p:cNvSpPr>
          <p:nvPr>
            <p:ph idx="1"/>
          </p:nvPr>
        </p:nvSpPr>
        <p:spPr>
          <a:xfrm>
            <a:off x="581192" y="1968060"/>
            <a:ext cx="11029615" cy="4500000"/>
          </a:xfrm>
        </p:spPr>
        <p:txBody>
          <a:bodyPr>
            <a:normAutofit/>
          </a:bodyPr>
          <a:lstStyle/>
          <a:p>
            <a:pPr marL="342900" indent="-342900" algn="just">
              <a:lnSpc>
                <a:spcPct val="125000"/>
              </a:lnSpc>
              <a:buFont typeface="+mj-lt"/>
              <a:buAutoNum type="alphaUcPeriod" startAt="5"/>
            </a:pPr>
            <a:r>
              <a:rPr lang="it-IT" sz="1900" dirty="0"/>
              <a:t>La preoccupazione per la malattia è presente da almeno 6 mesi, ma la specifica patologia temuta può cambiare nel corso di tale periodo di tempo. </a:t>
            </a:r>
          </a:p>
          <a:p>
            <a:pPr marL="342900" indent="-342900" algn="just">
              <a:lnSpc>
                <a:spcPct val="125000"/>
              </a:lnSpc>
              <a:buFont typeface="+mj-lt"/>
              <a:buAutoNum type="alphaUcPeriod" startAt="5"/>
            </a:pPr>
            <a:r>
              <a:rPr lang="it-IT" sz="1900" dirty="0"/>
              <a:t>La preoccupazione riguardante la malattia non è meglio spiegata da un altro disturbo mentale, come il disturbo da sintomi somatici, il disturbo di panico, il disturbo d’ansia generalizzata, il disturbo di dismorfismo corporeo, il disturbo ossessivo-compulsivo o il disturbo delirante, tipo somatico. </a:t>
            </a:r>
          </a:p>
          <a:p>
            <a:pPr marL="0" indent="0" algn="just">
              <a:lnSpc>
                <a:spcPct val="125000"/>
              </a:lnSpc>
              <a:buNone/>
            </a:pPr>
            <a:r>
              <a:rPr lang="it-IT" sz="1900" i="1" dirty="0"/>
              <a:t>Specificare</a:t>
            </a:r>
            <a:r>
              <a:rPr lang="it-IT" sz="1900" dirty="0"/>
              <a:t> quale:</a:t>
            </a:r>
          </a:p>
          <a:p>
            <a:pPr marL="0" indent="0" algn="just">
              <a:lnSpc>
                <a:spcPct val="125000"/>
              </a:lnSpc>
              <a:buNone/>
            </a:pPr>
            <a:r>
              <a:rPr lang="it-IT" sz="1900" b="1" dirty="0"/>
              <a:t>Tipo richiedente l’assistenza: </a:t>
            </a:r>
            <a:r>
              <a:rPr lang="it-IT" sz="1900" dirty="0"/>
              <a:t>L’assistenza medica, comprendente visite e procedure mediche o esami clinici, è usata frequentemente.</a:t>
            </a:r>
          </a:p>
          <a:p>
            <a:pPr marL="0" indent="0" algn="just">
              <a:lnSpc>
                <a:spcPct val="125000"/>
              </a:lnSpc>
              <a:buNone/>
            </a:pPr>
            <a:r>
              <a:rPr lang="it-IT" sz="1900" b="1" dirty="0"/>
              <a:t>Tipo evitante l’assistenza: </a:t>
            </a:r>
            <a:r>
              <a:rPr lang="it-IT" sz="1900" dirty="0"/>
              <a:t>L’assistenza medica è usata raramente.</a:t>
            </a:r>
          </a:p>
        </p:txBody>
      </p:sp>
    </p:spTree>
    <p:extLst>
      <p:ext uri="{BB962C8B-B14F-4D97-AF65-F5344CB8AC3E}">
        <p14:creationId xmlns:p14="http://schemas.microsoft.com/office/powerpoint/2010/main" val="23250112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428410-B605-796A-99F9-BA3162E0BC5D}"/>
              </a:ext>
            </a:extLst>
          </p:cNvPr>
          <p:cNvSpPr>
            <a:spLocks noGrp="1"/>
          </p:cNvSpPr>
          <p:nvPr>
            <p:ph type="title"/>
          </p:nvPr>
        </p:nvSpPr>
        <p:spPr/>
        <p:txBody>
          <a:bodyPr/>
          <a:lstStyle/>
          <a:p>
            <a:r>
              <a:rPr lang="it-IT" dirty="0"/>
              <a:t>disturbo da sintomi somatici e disturbi correlati</a:t>
            </a:r>
          </a:p>
        </p:txBody>
      </p:sp>
      <p:sp>
        <p:nvSpPr>
          <p:cNvPr id="3" name="Segnaposto contenuto 2">
            <a:extLst>
              <a:ext uri="{FF2B5EF4-FFF2-40B4-BE49-F238E27FC236}">
                <a16:creationId xmlns:a16="http://schemas.microsoft.com/office/drawing/2014/main" id="{7701387D-A2C6-1A23-B2A8-69D46FBAC10E}"/>
              </a:ext>
            </a:extLst>
          </p:cNvPr>
          <p:cNvSpPr>
            <a:spLocks noGrp="1"/>
          </p:cNvSpPr>
          <p:nvPr>
            <p:ph idx="1"/>
          </p:nvPr>
        </p:nvSpPr>
        <p:spPr>
          <a:xfrm>
            <a:off x="581192" y="2014243"/>
            <a:ext cx="11029615" cy="4500000"/>
          </a:xfrm>
        </p:spPr>
        <p:txBody>
          <a:bodyPr>
            <a:normAutofit/>
          </a:bodyPr>
          <a:lstStyle/>
          <a:p>
            <a:pPr algn="just">
              <a:lnSpc>
                <a:spcPct val="125000"/>
              </a:lnSpc>
            </a:pPr>
            <a:r>
              <a:rPr lang="it-IT" sz="1900" dirty="0">
                <a:effectLst/>
                <a:ea typeface="Calibri" panose="020F0502020204030204" pitchFamily="34" charset="0"/>
              </a:rPr>
              <a:t>Il disturbo da sintomi somatici e il disturbo d’ansia di malattia rientrano nella classe diagnostica del </a:t>
            </a:r>
            <a:r>
              <a:rPr lang="it-IT" sz="1900" dirty="0">
                <a:solidFill>
                  <a:schemeClr val="accent2"/>
                </a:solidFill>
                <a:effectLst/>
                <a:ea typeface="Calibri" panose="020F0502020204030204" pitchFamily="34" charset="0"/>
              </a:rPr>
              <a:t>Disturbo da sintomi somatici e disturbi correlati</a:t>
            </a:r>
            <a:r>
              <a:rPr lang="it-IT" sz="1900" dirty="0">
                <a:effectLst/>
                <a:ea typeface="Calibri" panose="020F0502020204030204" pitchFamily="34" charset="0"/>
              </a:rPr>
              <a:t>, che sostituisce quella dei </a:t>
            </a:r>
            <a:r>
              <a:rPr lang="it-IT" sz="1900" dirty="0">
                <a:solidFill>
                  <a:schemeClr val="accent2"/>
                </a:solidFill>
                <a:effectLst/>
                <a:ea typeface="Calibri" panose="020F0502020204030204" pitchFamily="34" charset="0"/>
              </a:rPr>
              <a:t>Disturbi somatoformi </a:t>
            </a:r>
            <a:r>
              <a:rPr lang="it-IT" sz="1900" dirty="0">
                <a:effectLst/>
                <a:ea typeface="Calibri" panose="020F0502020204030204" pitchFamily="34" charset="0"/>
              </a:rPr>
              <a:t>del DSM-IV (1994).</a:t>
            </a:r>
          </a:p>
          <a:p>
            <a:pPr algn="just">
              <a:lnSpc>
                <a:spcPct val="125000"/>
              </a:lnSpc>
            </a:pPr>
            <a:r>
              <a:rPr lang="it-IT" sz="1900" dirty="0">
                <a:effectLst/>
                <a:ea typeface="Calibri" panose="020F0502020204030204" pitchFamily="34" charset="0"/>
              </a:rPr>
              <a:t>Questa classe diagnostica differisce da quella precedente in quanto, invece che focalizzarsi su una diagnosi per esclusione basata sui sintomi somatici privi di una spiegazione medica (</a:t>
            </a:r>
            <a:r>
              <a:rPr lang="it-IT" sz="1900" dirty="0">
                <a:solidFill>
                  <a:schemeClr val="accent2"/>
                </a:solidFill>
                <a:effectLst/>
                <a:ea typeface="Calibri" panose="020F0502020204030204" pitchFamily="34" charset="0"/>
              </a:rPr>
              <a:t>Medically Unexplained Symptoms</a:t>
            </a:r>
            <a:r>
              <a:rPr lang="it-IT" sz="1900" dirty="0">
                <a:effectLst/>
                <a:ea typeface="Calibri" panose="020F0502020204030204" pitchFamily="34" charset="0"/>
              </a:rPr>
              <a:t>), dà rilievo alla presenza di malesseri fisici che procurano disagio e che sono accompagnati da pensieri e comportamenti anomali, ponendo l’attenzione sulle componenti affettive, cognitive e comportamentali del problema.</a:t>
            </a:r>
          </a:p>
          <a:p>
            <a:pPr algn="just">
              <a:lnSpc>
                <a:spcPct val="125000"/>
              </a:lnSpc>
            </a:pPr>
            <a:r>
              <a:rPr lang="it-IT" sz="1900" dirty="0">
                <a:effectLst/>
                <a:ea typeface="Calibri" panose="020F0502020204030204" pitchFamily="34" charset="0"/>
              </a:rPr>
              <a:t>La caratteristica fondamentale di questa classe diagnostica non è quindi l’assenza di un’eziologia medica identificabile per i disturbi lamentati dal paziente, quanto piuttosto il modo in cui il paziente interpreta i suoi sintomi fisici e come funziona in relazione ad essi.</a:t>
            </a:r>
            <a:endParaRPr lang="it-IT" sz="1900" dirty="0"/>
          </a:p>
        </p:txBody>
      </p:sp>
    </p:spTree>
    <p:extLst>
      <p:ext uri="{BB962C8B-B14F-4D97-AF65-F5344CB8AC3E}">
        <p14:creationId xmlns:p14="http://schemas.microsoft.com/office/powerpoint/2010/main" val="25835901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F00232-9EE9-0E1A-17B2-939350DB4CAB}"/>
              </a:ext>
            </a:extLst>
          </p:cNvPr>
          <p:cNvSpPr>
            <a:spLocks noGrp="1"/>
          </p:cNvSpPr>
          <p:nvPr>
            <p:ph type="title"/>
          </p:nvPr>
        </p:nvSpPr>
        <p:spPr/>
        <p:txBody>
          <a:bodyPr/>
          <a:lstStyle/>
          <a:p>
            <a:r>
              <a:rPr lang="it-IT" dirty="0"/>
              <a:t>Disturbo da sintomi somatici e disturbi correlati</a:t>
            </a:r>
          </a:p>
        </p:txBody>
      </p:sp>
      <p:sp>
        <p:nvSpPr>
          <p:cNvPr id="3" name="Segnaposto contenuto 2">
            <a:extLst>
              <a:ext uri="{FF2B5EF4-FFF2-40B4-BE49-F238E27FC236}">
                <a16:creationId xmlns:a16="http://schemas.microsoft.com/office/drawing/2014/main" id="{3F9D2A1D-7587-73C4-7AAE-DC5FB7BB4781}"/>
              </a:ext>
            </a:extLst>
          </p:cNvPr>
          <p:cNvSpPr>
            <a:spLocks noGrp="1"/>
          </p:cNvSpPr>
          <p:nvPr>
            <p:ph idx="1"/>
          </p:nvPr>
        </p:nvSpPr>
        <p:spPr>
          <a:xfrm>
            <a:off x="581192" y="2023481"/>
            <a:ext cx="11029615" cy="4500000"/>
          </a:xfrm>
        </p:spPr>
        <p:txBody>
          <a:bodyPr>
            <a:normAutofit/>
          </a:bodyPr>
          <a:lstStyle/>
          <a:p>
            <a:pPr algn="just">
              <a:lnSpc>
                <a:spcPct val="125000"/>
              </a:lnSpc>
            </a:pPr>
            <a:r>
              <a:rPr lang="it-IT" sz="1900" dirty="0">
                <a:ea typeface="Calibri" panose="020F0502020204030204" pitchFamily="34" charset="0"/>
              </a:rPr>
              <a:t>Q</a:t>
            </a:r>
            <a:r>
              <a:rPr lang="it-IT" sz="1900" dirty="0">
                <a:effectLst/>
                <a:ea typeface="Calibri" panose="020F0502020204030204" pitchFamily="34" charset="0"/>
              </a:rPr>
              <a:t>uesta nuova classificazione tiene conto del fatto che basare una diagnosi sull’assenza di una spiegazione medica è problematico e rafforza il dualismo mente-corpo. </a:t>
            </a:r>
          </a:p>
          <a:p>
            <a:pPr algn="just">
              <a:lnSpc>
                <a:spcPct val="125000"/>
              </a:lnSpc>
            </a:pPr>
            <a:r>
              <a:rPr lang="it-IT" sz="1900" dirty="0">
                <a:effectLst/>
                <a:ea typeface="Calibri" panose="020F0502020204030204" pitchFamily="34" charset="0"/>
              </a:rPr>
              <a:t>Diagnosticare un disturbo mentale solo perché non è possibile dimostrare una causa medica è riduttivo, anche perché </a:t>
            </a:r>
            <a:r>
              <a:rPr lang="it-IT" sz="1900" dirty="0">
                <a:solidFill>
                  <a:schemeClr val="accent2"/>
                </a:solidFill>
                <a:effectLst/>
                <a:ea typeface="Calibri" panose="020F0502020204030204" pitchFamily="34" charset="0"/>
              </a:rPr>
              <a:t>la presenza di una diagnosi medica non esclude la possibilità di un disturbo mentale in comorbilità</a:t>
            </a:r>
            <a:r>
              <a:rPr lang="it-IT" sz="1900" dirty="0">
                <a:effectLst/>
                <a:ea typeface="Calibri" panose="020F0502020204030204" pitchFamily="34" charset="0"/>
              </a:rPr>
              <a:t>: un individuo potrebbe soffrire di una condizione medica diagnosticata, accompagnata tuttavia da emozioni, pensieri e comportamenti anomali e disadattivi relativi a tale condizione.</a:t>
            </a:r>
          </a:p>
          <a:p>
            <a:pPr algn="just">
              <a:lnSpc>
                <a:spcPct val="125000"/>
              </a:lnSpc>
            </a:pPr>
            <a:r>
              <a:rPr lang="it-IT" sz="1900" dirty="0">
                <a:ea typeface="Calibri" panose="020F0502020204030204" pitchFamily="34" charset="0"/>
              </a:rPr>
              <a:t>C</a:t>
            </a:r>
            <a:r>
              <a:rPr lang="it-IT" sz="1900" dirty="0">
                <a:effectLst/>
                <a:ea typeface="Calibri" panose="020F0502020204030204" pitchFamily="34" charset="0"/>
              </a:rPr>
              <a:t>on i cambiamenti apportati nel DSM-5 si è assistito a un vero e proprio cambiamento di paradigma, virando verso una </a:t>
            </a:r>
            <a:r>
              <a:rPr lang="it-IT" sz="1900" dirty="0">
                <a:solidFill>
                  <a:schemeClr val="accent2"/>
                </a:solidFill>
                <a:effectLst/>
                <a:ea typeface="Calibri" panose="020F0502020204030204" pitchFamily="34" charset="0"/>
              </a:rPr>
              <a:t>demedicalizzazione del disagio ipocondriaco </a:t>
            </a:r>
            <a:r>
              <a:rPr lang="it-IT" sz="1900" dirty="0">
                <a:effectLst/>
                <a:ea typeface="Calibri" panose="020F0502020204030204" pitchFamily="34" charset="0"/>
              </a:rPr>
              <a:t>e riconoscendone il carattere di reale sofferenza psicologica. </a:t>
            </a:r>
            <a:endParaRPr lang="it-IT" sz="1900" dirty="0"/>
          </a:p>
        </p:txBody>
      </p:sp>
    </p:spTree>
    <p:extLst>
      <p:ext uri="{BB962C8B-B14F-4D97-AF65-F5344CB8AC3E}">
        <p14:creationId xmlns:p14="http://schemas.microsoft.com/office/powerpoint/2010/main" val="2429676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50DE57-A646-42CD-52C6-13C68A0378A5}"/>
              </a:ext>
            </a:extLst>
          </p:cNvPr>
          <p:cNvSpPr>
            <a:spLocks noGrp="1"/>
          </p:cNvSpPr>
          <p:nvPr>
            <p:ph type="title"/>
          </p:nvPr>
        </p:nvSpPr>
        <p:spPr/>
        <p:txBody>
          <a:bodyPr/>
          <a:lstStyle/>
          <a:p>
            <a:r>
              <a:rPr lang="it-IT" dirty="0"/>
              <a:t>Eziologia dell’ipocondria</a:t>
            </a:r>
          </a:p>
        </p:txBody>
      </p:sp>
      <p:sp>
        <p:nvSpPr>
          <p:cNvPr id="3" name="Segnaposto contenuto 2">
            <a:extLst>
              <a:ext uri="{FF2B5EF4-FFF2-40B4-BE49-F238E27FC236}">
                <a16:creationId xmlns:a16="http://schemas.microsoft.com/office/drawing/2014/main" id="{3DE1F0FF-7C69-1960-9B05-694B861D4D7E}"/>
              </a:ext>
            </a:extLst>
          </p:cNvPr>
          <p:cNvSpPr>
            <a:spLocks noGrp="1"/>
          </p:cNvSpPr>
          <p:nvPr>
            <p:ph idx="1"/>
          </p:nvPr>
        </p:nvSpPr>
        <p:spPr>
          <a:xfrm>
            <a:off x="581192" y="2051191"/>
            <a:ext cx="11029615" cy="4500000"/>
          </a:xfrm>
        </p:spPr>
        <p:txBody>
          <a:bodyPr/>
          <a:lstStyle/>
          <a:p>
            <a:pPr algn="just">
              <a:lnSpc>
                <a:spcPct val="125000"/>
              </a:lnSpc>
            </a:pPr>
            <a:r>
              <a:rPr lang="it-IT" sz="1900" dirty="0">
                <a:effectLst/>
                <a:ea typeface="Calibri" panose="020F0502020204030204" pitchFamily="34" charset="0"/>
              </a:rPr>
              <a:t>Come per la maggior parte dei disturbi psicologici, l’eziologia dell’ipocondria è variegata e multifattoriale.</a:t>
            </a:r>
          </a:p>
          <a:p>
            <a:pPr algn="just">
              <a:lnSpc>
                <a:spcPct val="125000"/>
              </a:lnSpc>
            </a:pPr>
            <a:r>
              <a:rPr lang="it-IT" sz="1900" dirty="0">
                <a:effectLst/>
                <a:ea typeface="Calibri" panose="020F0502020204030204" pitchFamily="34" charset="0"/>
              </a:rPr>
              <a:t>Tra i fattori che possono contribuire all’insorgenza di questa problematica il DSM-5 (2013) riporta la vulnerabilità genetica e biologica (ad esempio, un’elevata sensibilità al dolore), esperienze traumatiche precoci, fattori di apprendimento (quali un mancato rinforzo delle espressioni di disagio non somatiche) e norme culturali che svalutano la sofferenza psicologica rispetto al dolore fisico. </a:t>
            </a:r>
          </a:p>
          <a:p>
            <a:pPr algn="just">
              <a:lnSpc>
                <a:spcPct val="125000"/>
              </a:lnSpc>
            </a:pPr>
            <a:r>
              <a:rPr lang="it-IT" sz="1900" dirty="0">
                <a:effectLst/>
                <a:ea typeface="Calibri" panose="020F0502020204030204" pitchFamily="34" charset="0"/>
                <a:cs typeface="Times New Roman" panose="02020603050405020304" pitchFamily="18" charset="0"/>
              </a:rPr>
              <a:t>Un altro fattore predisponente sembra essere la </a:t>
            </a:r>
            <a:r>
              <a:rPr lang="it-IT" sz="1900" dirty="0">
                <a:solidFill>
                  <a:schemeClr val="accent2"/>
                </a:solidFill>
                <a:effectLst/>
                <a:ea typeface="Calibri" panose="020F0502020204030204" pitchFamily="34" charset="0"/>
                <a:cs typeface="Times New Roman" panose="02020603050405020304" pitchFamily="18" charset="0"/>
              </a:rPr>
              <a:t>sensibilità all’ansia </a:t>
            </a:r>
            <a:r>
              <a:rPr lang="it-IT" sz="1900" dirty="0">
                <a:effectLst/>
                <a:ea typeface="Calibri" panose="020F0502020204030204" pitchFamily="34" charset="0"/>
                <a:cs typeface="Times New Roman" panose="02020603050405020304" pitchFamily="18" charset="0"/>
              </a:rPr>
              <a:t>(più conosciuta con il termine inglese </a:t>
            </a:r>
            <a:r>
              <a:rPr lang="it-IT" sz="1900" i="1" dirty="0">
                <a:effectLst/>
                <a:ea typeface="Calibri" panose="020F0502020204030204" pitchFamily="34" charset="0"/>
                <a:cs typeface="Times New Roman" panose="02020603050405020304" pitchFamily="18" charset="0"/>
              </a:rPr>
              <a:t>anxiety sensitivity</a:t>
            </a:r>
            <a:r>
              <a:rPr lang="it-IT" sz="1900" dirty="0">
                <a:effectLst/>
                <a:ea typeface="Calibri" panose="020F0502020204030204" pitchFamily="34" charset="0"/>
                <a:cs typeface="Times New Roman" panose="02020603050405020304" pitchFamily="18" charset="0"/>
              </a:rPr>
              <a:t>), che può essere definita come la paura nei confronti dei sintomi d’ansia e delle loro conseguenze negative: si è infatti osservato come essa correli positivamente con la difficoltà di individui ansiosi per la malattia nel distogliere l’attenzione da stimoli minacciosi per la salute ed è risultata essere predittiva di comportamenti di monitoraggio corporeo. </a:t>
            </a:r>
            <a:endParaRPr lang="it-IT" dirty="0"/>
          </a:p>
        </p:txBody>
      </p:sp>
    </p:spTree>
    <p:extLst>
      <p:ext uri="{BB962C8B-B14F-4D97-AF65-F5344CB8AC3E}">
        <p14:creationId xmlns:p14="http://schemas.microsoft.com/office/powerpoint/2010/main" val="33223493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B2C85E-5CC6-EA7F-66AC-1919983839BD}"/>
              </a:ext>
            </a:extLst>
          </p:cNvPr>
          <p:cNvSpPr>
            <a:spLocks noGrp="1"/>
          </p:cNvSpPr>
          <p:nvPr>
            <p:ph type="title"/>
          </p:nvPr>
        </p:nvSpPr>
        <p:spPr/>
        <p:txBody>
          <a:bodyPr/>
          <a:lstStyle/>
          <a:p>
            <a:r>
              <a:rPr lang="it-IT" dirty="0"/>
              <a:t>Il modello di Nardone e Bartoletti </a:t>
            </a:r>
          </a:p>
        </p:txBody>
      </p:sp>
      <p:sp>
        <p:nvSpPr>
          <p:cNvPr id="3" name="Segnaposto contenuto 2">
            <a:extLst>
              <a:ext uri="{FF2B5EF4-FFF2-40B4-BE49-F238E27FC236}">
                <a16:creationId xmlns:a16="http://schemas.microsoft.com/office/drawing/2014/main" id="{1988494B-E601-9339-0B5A-FCEA597975F1}"/>
              </a:ext>
            </a:extLst>
          </p:cNvPr>
          <p:cNvSpPr>
            <a:spLocks noGrp="1"/>
          </p:cNvSpPr>
          <p:nvPr>
            <p:ph idx="1"/>
          </p:nvPr>
        </p:nvSpPr>
        <p:spPr>
          <a:xfrm>
            <a:off x="581192" y="2355980"/>
            <a:ext cx="11029615" cy="3678303"/>
          </a:xfrm>
        </p:spPr>
        <p:txBody>
          <a:bodyPr/>
          <a:lstStyle/>
          <a:p>
            <a:pPr marL="0" indent="0" algn="just">
              <a:lnSpc>
                <a:spcPct val="125000"/>
              </a:lnSpc>
              <a:buNone/>
            </a:pPr>
            <a:r>
              <a:rPr lang="it-IT" sz="2000" dirty="0">
                <a:solidFill>
                  <a:schemeClr val="accent2"/>
                </a:solidFill>
                <a:effectLst/>
                <a:ea typeface="Calibri" panose="020F0502020204030204" pitchFamily="34" charset="0"/>
                <a:cs typeface="Times New Roman" panose="02020603050405020304" pitchFamily="18" charset="0"/>
              </a:rPr>
              <a:t>Nardone</a:t>
            </a:r>
            <a:r>
              <a:rPr lang="it-IT" sz="2000" dirty="0">
                <a:effectLst/>
                <a:ea typeface="Calibri" panose="020F0502020204030204" pitchFamily="34" charset="0"/>
                <a:cs typeface="Times New Roman" panose="02020603050405020304" pitchFamily="18" charset="0"/>
              </a:rPr>
              <a:t> e </a:t>
            </a:r>
            <a:r>
              <a:rPr lang="it-IT" sz="2000" dirty="0">
                <a:solidFill>
                  <a:schemeClr val="accent2"/>
                </a:solidFill>
                <a:effectLst/>
                <a:ea typeface="Calibri" panose="020F0502020204030204" pitchFamily="34" charset="0"/>
                <a:cs typeface="Times New Roman" panose="02020603050405020304" pitchFamily="18" charset="0"/>
              </a:rPr>
              <a:t>Bartoletti</a:t>
            </a:r>
            <a:r>
              <a:rPr lang="it-IT" sz="2000" dirty="0">
                <a:effectLst/>
                <a:ea typeface="Calibri" panose="020F0502020204030204" pitchFamily="34" charset="0"/>
                <a:cs typeface="Times New Roman" panose="02020603050405020304" pitchFamily="18" charset="0"/>
              </a:rPr>
              <a:t> (2018) illustrano in particolare quattro dimensioni, o classi di fattori, che tipicamente contribuiscono allo strutturarsi delle problematiche ipocondriache: </a:t>
            </a:r>
          </a:p>
          <a:p>
            <a:pPr algn="just">
              <a:lnSpc>
                <a:spcPct val="125000"/>
              </a:lnSpc>
            </a:pPr>
            <a:r>
              <a:rPr lang="it-IT" sz="2000" dirty="0">
                <a:effectLst/>
                <a:ea typeface="Calibri" panose="020F0502020204030204" pitchFamily="34" charset="0"/>
                <a:cs typeface="Times New Roman" panose="02020603050405020304" pitchFamily="18" charset="0"/>
              </a:rPr>
              <a:t>il fattore educativo-familiare </a:t>
            </a:r>
          </a:p>
          <a:p>
            <a:pPr algn="just">
              <a:lnSpc>
                <a:spcPct val="125000"/>
              </a:lnSpc>
            </a:pPr>
            <a:r>
              <a:rPr lang="it-IT" sz="2000" dirty="0">
                <a:effectLst/>
                <a:ea typeface="Calibri" panose="020F0502020204030204" pitchFamily="34" charset="0"/>
                <a:cs typeface="Times New Roman" panose="02020603050405020304" pitchFamily="18" charset="0"/>
              </a:rPr>
              <a:t>le esperienze di vulnerabilità </a:t>
            </a:r>
          </a:p>
          <a:p>
            <a:pPr algn="just">
              <a:lnSpc>
                <a:spcPct val="125000"/>
              </a:lnSpc>
            </a:pPr>
            <a:r>
              <a:rPr lang="it-IT" sz="2000" dirty="0">
                <a:effectLst/>
                <a:ea typeface="Calibri" panose="020F0502020204030204" pitchFamily="34" charset="0"/>
                <a:cs typeface="Times New Roman" panose="02020603050405020304" pitchFamily="18" charset="0"/>
              </a:rPr>
              <a:t>il fattore vicario </a:t>
            </a:r>
          </a:p>
          <a:p>
            <a:pPr algn="just">
              <a:lnSpc>
                <a:spcPct val="125000"/>
              </a:lnSpc>
            </a:pPr>
            <a:r>
              <a:rPr lang="it-IT" sz="2000" dirty="0">
                <a:effectLst/>
                <a:ea typeface="Calibri" panose="020F0502020204030204" pitchFamily="34" charset="0"/>
                <a:cs typeface="Times New Roman" panose="02020603050405020304" pitchFamily="18" charset="0"/>
              </a:rPr>
              <a:t>la comunicazione inefficace tra medico e paziente</a:t>
            </a:r>
            <a:endParaRPr lang="it-IT" dirty="0"/>
          </a:p>
        </p:txBody>
      </p:sp>
    </p:spTree>
    <p:extLst>
      <p:ext uri="{BB962C8B-B14F-4D97-AF65-F5344CB8AC3E}">
        <p14:creationId xmlns:p14="http://schemas.microsoft.com/office/powerpoint/2010/main" val="1951552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5A7A1A-0A6C-2E84-F528-4559DFD59055}"/>
              </a:ext>
            </a:extLst>
          </p:cNvPr>
          <p:cNvSpPr>
            <a:spLocks noGrp="1"/>
          </p:cNvSpPr>
          <p:nvPr>
            <p:ph type="title"/>
          </p:nvPr>
        </p:nvSpPr>
        <p:spPr/>
        <p:txBody>
          <a:bodyPr/>
          <a:lstStyle/>
          <a:p>
            <a:r>
              <a:rPr lang="it-IT" dirty="0"/>
              <a:t>Il fattore educativo-familiare</a:t>
            </a:r>
          </a:p>
        </p:txBody>
      </p:sp>
      <p:sp>
        <p:nvSpPr>
          <p:cNvPr id="3" name="Segnaposto contenuto 2">
            <a:extLst>
              <a:ext uri="{FF2B5EF4-FFF2-40B4-BE49-F238E27FC236}">
                <a16:creationId xmlns:a16="http://schemas.microsoft.com/office/drawing/2014/main" id="{6E9F02FF-CA64-87C8-0D9A-E0598B97E205}"/>
              </a:ext>
            </a:extLst>
          </p:cNvPr>
          <p:cNvSpPr>
            <a:spLocks noGrp="1"/>
          </p:cNvSpPr>
          <p:nvPr>
            <p:ph idx="1"/>
          </p:nvPr>
        </p:nvSpPr>
        <p:spPr>
          <a:xfrm>
            <a:off x="581192" y="2069663"/>
            <a:ext cx="11029615" cy="4500000"/>
          </a:xfrm>
        </p:spPr>
        <p:txBody>
          <a:bodyPr>
            <a:normAutofit/>
          </a:bodyPr>
          <a:lstStyle/>
          <a:p>
            <a:pPr algn="just">
              <a:lnSpc>
                <a:spcPct val="125000"/>
              </a:lnSpc>
            </a:pPr>
            <a:r>
              <a:rPr lang="it-IT" sz="1900" dirty="0">
                <a:effectLst/>
                <a:ea typeface="Calibri" panose="020F0502020204030204" pitchFamily="34" charset="0"/>
              </a:rPr>
              <a:t>I fattori educativo-familiari che possono creare nell’individuo una vulnerabilità verso i timori ipocondriaci sono </a:t>
            </a:r>
            <a:r>
              <a:rPr lang="it-IT" sz="1900" u="sng" dirty="0">
                <a:effectLst/>
                <a:ea typeface="Calibri" panose="020F0502020204030204" pitchFamily="34" charset="0"/>
              </a:rPr>
              <a:t>l’educazione ipocondriaca </a:t>
            </a:r>
            <a:r>
              <a:rPr lang="it-IT" sz="1900" dirty="0">
                <a:effectLst/>
                <a:ea typeface="Calibri" panose="020F0502020204030204" pitchFamily="34" charset="0"/>
              </a:rPr>
              <a:t>e </a:t>
            </a:r>
            <a:r>
              <a:rPr lang="it-IT" sz="1900" u="sng" dirty="0">
                <a:effectLst/>
                <a:ea typeface="Calibri" panose="020F0502020204030204" pitchFamily="34" charset="0"/>
              </a:rPr>
              <a:t>l’educazione iperprotettiva</a:t>
            </a:r>
            <a:r>
              <a:rPr lang="it-IT" sz="1900" dirty="0">
                <a:effectLst/>
                <a:ea typeface="Calibri" panose="020F0502020204030204" pitchFamily="34" charset="0"/>
              </a:rPr>
              <a:t>.</a:t>
            </a:r>
          </a:p>
          <a:p>
            <a:pPr algn="just">
              <a:lnSpc>
                <a:spcPct val="125000"/>
              </a:lnSpc>
            </a:pPr>
            <a:r>
              <a:rPr lang="it-IT" sz="1900" dirty="0">
                <a:effectLst/>
                <a:ea typeface="Calibri" panose="020F0502020204030204" pitchFamily="34" charset="0"/>
              </a:rPr>
              <a:t>Il termine “</a:t>
            </a:r>
            <a:r>
              <a:rPr lang="it-IT" sz="1900" dirty="0">
                <a:solidFill>
                  <a:schemeClr val="accent2"/>
                </a:solidFill>
                <a:effectLst/>
                <a:ea typeface="Calibri" panose="020F0502020204030204" pitchFamily="34" charset="0"/>
              </a:rPr>
              <a:t>educazione ipocondriaca</a:t>
            </a:r>
            <a:r>
              <a:rPr lang="it-IT" sz="1900" dirty="0">
                <a:effectLst/>
                <a:ea typeface="Calibri" panose="020F0502020204030204" pitchFamily="34" charset="0"/>
              </a:rPr>
              <a:t>” si riferisce a uno stile educativo fondato sulla paura delle malattie, in cui vengono costantemente trasmesse informazioni sulla pericolosità delle malattie. </a:t>
            </a:r>
          </a:p>
          <a:p>
            <a:pPr algn="just">
              <a:lnSpc>
                <a:spcPct val="125000"/>
              </a:lnSpc>
            </a:pPr>
            <a:r>
              <a:rPr lang="it-IT" sz="1900" dirty="0">
                <a:effectLst/>
                <a:ea typeface="Calibri" panose="020F0502020204030204" pitchFamily="34" charset="0"/>
              </a:rPr>
              <a:t>Alcuni esempi tipici di educazione ipocondriaca sono rappresentati da quei genitori che coprono eccessivamente i figli per paura che un colpo di freddo possa farli ammalare, trasmettendo loro il terrore che un semplice raffreddore possa trasformarsi in una polmonite incurabile, o quei genitori che contattano ansiosamente il pediatra ad ogni segnale di malessere dei figli</a:t>
            </a:r>
            <a:r>
              <a:rPr lang="it-IT" sz="1900" dirty="0">
                <a:ea typeface="Calibri" panose="020F0502020204030204" pitchFamily="34" charset="0"/>
              </a:rPr>
              <a:t>.</a:t>
            </a:r>
          </a:p>
          <a:p>
            <a:pPr algn="just">
              <a:lnSpc>
                <a:spcPct val="125000"/>
              </a:lnSpc>
            </a:pPr>
            <a:r>
              <a:rPr lang="it-IT" sz="1900" dirty="0">
                <a:effectLst/>
                <a:ea typeface="Calibri" panose="020F0502020204030204" pitchFamily="34" charset="0"/>
              </a:rPr>
              <a:t>Questi comportamenti possono portare i figli a sensibilizzarsi in modo intenso e disadattivo nei confronti delle malattie, condizione che con buona probabilità sarà ulteriormente rinforzata dallo stile educativo ipocondriaco dei genitori.</a:t>
            </a:r>
            <a:endParaRPr lang="it-IT" sz="1900" dirty="0"/>
          </a:p>
        </p:txBody>
      </p:sp>
    </p:spTree>
    <p:extLst>
      <p:ext uri="{BB962C8B-B14F-4D97-AF65-F5344CB8AC3E}">
        <p14:creationId xmlns:p14="http://schemas.microsoft.com/office/powerpoint/2010/main" val="42923940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726C97-7AA5-AD43-B595-F2DC45C28833}"/>
              </a:ext>
            </a:extLst>
          </p:cNvPr>
          <p:cNvSpPr>
            <a:spLocks noGrp="1"/>
          </p:cNvSpPr>
          <p:nvPr>
            <p:ph type="title"/>
          </p:nvPr>
        </p:nvSpPr>
        <p:spPr/>
        <p:txBody>
          <a:bodyPr/>
          <a:lstStyle/>
          <a:p>
            <a:r>
              <a:rPr lang="it-IT" dirty="0"/>
              <a:t>Il fattore educativo-familiare</a:t>
            </a:r>
          </a:p>
        </p:txBody>
      </p:sp>
      <p:sp>
        <p:nvSpPr>
          <p:cNvPr id="3" name="Segnaposto contenuto 2">
            <a:extLst>
              <a:ext uri="{FF2B5EF4-FFF2-40B4-BE49-F238E27FC236}">
                <a16:creationId xmlns:a16="http://schemas.microsoft.com/office/drawing/2014/main" id="{30A3A1C5-13DE-4A2E-F367-53090618462D}"/>
              </a:ext>
            </a:extLst>
          </p:cNvPr>
          <p:cNvSpPr>
            <a:spLocks noGrp="1"/>
          </p:cNvSpPr>
          <p:nvPr>
            <p:ph idx="1"/>
          </p:nvPr>
        </p:nvSpPr>
        <p:spPr/>
        <p:txBody>
          <a:bodyPr>
            <a:normAutofit/>
          </a:bodyPr>
          <a:lstStyle/>
          <a:p>
            <a:pPr algn="just">
              <a:lnSpc>
                <a:spcPct val="125000"/>
              </a:lnSpc>
            </a:pPr>
            <a:r>
              <a:rPr lang="it-IT" sz="1900" dirty="0">
                <a:effectLst/>
                <a:ea typeface="Calibri" panose="020F0502020204030204" pitchFamily="34" charset="0"/>
              </a:rPr>
              <a:t>L’</a:t>
            </a:r>
            <a:r>
              <a:rPr lang="it-IT" sz="1900" dirty="0">
                <a:solidFill>
                  <a:schemeClr val="accent2"/>
                </a:solidFill>
                <a:effectLst/>
                <a:ea typeface="Calibri" panose="020F0502020204030204" pitchFamily="34" charset="0"/>
              </a:rPr>
              <a:t>educazione iperprotettiva </a:t>
            </a:r>
            <a:r>
              <a:rPr lang="it-IT" sz="1900" dirty="0">
                <a:effectLst/>
                <a:ea typeface="Calibri" panose="020F0502020204030204" pitchFamily="34" charset="0"/>
              </a:rPr>
              <a:t>è uno stile educativo “di rango superiore” rispetto a quello ipocondriaco, e si caratterizza per essere fondato sulla paura in generale, su una visione dei figli come esseri fragili che necessitano di essere protetti. </a:t>
            </a:r>
          </a:p>
          <a:p>
            <a:pPr algn="just">
              <a:lnSpc>
                <a:spcPct val="125000"/>
              </a:lnSpc>
            </a:pPr>
            <a:r>
              <a:rPr lang="it-IT" sz="1900" dirty="0">
                <a:effectLst/>
                <a:ea typeface="Calibri" panose="020F0502020204030204" pitchFamily="34" charset="0"/>
              </a:rPr>
              <a:t>I genitori iperprotettivi tendono ad essere eccessivamente presenti, aiutando e sostituendosi ai figli anche quando non necessario. </a:t>
            </a:r>
          </a:p>
          <a:p>
            <a:pPr algn="just">
              <a:lnSpc>
                <a:spcPct val="125000"/>
              </a:lnSpc>
            </a:pPr>
            <a:r>
              <a:rPr lang="it-IT" sz="1900" dirty="0">
                <a:effectLst/>
                <a:ea typeface="Calibri" panose="020F0502020204030204" pitchFamily="34" charset="0"/>
              </a:rPr>
              <a:t>Questo stile educativo può avere l’effetto di produrre nei figli un senso di insicurezza e di allarme continuo, sia nei confronti degli stimoli provenienti dall’ambiente esterno che da quelli provenienti dall’interno. </a:t>
            </a:r>
            <a:endParaRPr lang="it-IT" sz="1900" dirty="0"/>
          </a:p>
        </p:txBody>
      </p:sp>
    </p:spTree>
    <p:extLst>
      <p:ext uri="{BB962C8B-B14F-4D97-AF65-F5344CB8AC3E}">
        <p14:creationId xmlns:p14="http://schemas.microsoft.com/office/powerpoint/2010/main" val="18072042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3D7C1D-13AA-2B5F-71EB-DFA02B4BE3C8}"/>
              </a:ext>
            </a:extLst>
          </p:cNvPr>
          <p:cNvSpPr>
            <a:spLocks noGrp="1"/>
          </p:cNvSpPr>
          <p:nvPr>
            <p:ph type="title"/>
          </p:nvPr>
        </p:nvSpPr>
        <p:spPr/>
        <p:txBody>
          <a:bodyPr/>
          <a:lstStyle/>
          <a:p>
            <a:r>
              <a:rPr lang="it-IT" dirty="0"/>
              <a:t>Le esperienze di vulnerabilità </a:t>
            </a:r>
          </a:p>
        </p:txBody>
      </p:sp>
      <p:sp>
        <p:nvSpPr>
          <p:cNvPr id="3" name="Segnaposto contenuto 2">
            <a:extLst>
              <a:ext uri="{FF2B5EF4-FFF2-40B4-BE49-F238E27FC236}">
                <a16:creationId xmlns:a16="http://schemas.microsoft.com/office/drawing/2014/main" id="{6E70AD00-2C76-A782-5795-961DDA7471DA}"/>
              </a:ext>
            </a:extLst>
          </p:cNvPr>
          <p:cNvSpPr>
            <a:spLocks noGrp="1"/>
          </p:cNvSpPr>
          <p:nvPr>
            <p:ph idx="1"/>
          </p:nvPr>
        </p:nvSpPr>
        <p:spPr>
          <a:xfrm>
            <a:off x="581192" y="1921876"/>
            <a:ext cx="11029615" cy="4500000"/>
          </a:xfrm>
        </p:spPr>
        <p:txBody>
          <a:bodyPr>
            <a:normAutofit/>
          </a:bodyPr>
          <a:lstStyle/>
          <a:p>
            <a:pPr algn="just">
              <a:lnSpc>
                <a:spcPct val="125000"/>
              </a:lnSpc>
            </a:pPr>
            <a:r>
              <a:rPr lang="it-IT" sz="1900" dirty="0">
                <a:effectLst/>
                <a:ea typeface="Calibri" panose="020F0502020204030204" pitchFamily="34" charset="0"/>
              </a:rPr>
              <a:t>Le esperienze di vulnerabilità sono tutte quelle esperienze in cui l’individuo ha sviluppato una forte percezione di vulnerabilità nei confronti del proprio corpo e delle proprie sensazioni. </a:t>
            </a:r>
          </a:p>
          <a:p>
            <a:pPr algn="just">
              <a:lnSpc>
                <a:spcPct val="125000"/>
              </a:lnSpc>
            </a:pPr>
            <a:r>
              <a:rPr lang="it-IT" sz="1900" dirty="0">
                <a:effectLst/>
                <a:ea typeface="Calibri" panose="020F0502020204030204" pitchFamily="34" charset="0"/>
              </a:rPr>
              <a:t>Vi sono diversi elementi che possono concorrere a produrre questo risultato, primo fra tutti l’aver sperimentato una </a:t>
            </a:r>
            <a:r>
              <a:rPr lang="it-IT" sz="1900" dirty="0">
                <a:solidFill>
                  <a:schemeClr val="accent2"/>
                </a:solidFill>
                <a:effectLst/>
                <a:ea typeface="Calibri" panose="020F0502020204030204" pitchFamily="34" charset="0"/>
              </a:rPr>
              <a:t>malattia importante </a:t>
            </a:r>
            <a:r>
              <a:rPr lang="it-IT" sz="1900" dirty="0">
                <a:effectLst/>
                <a:ea typeface="Calibri" panose="020F0502020204030204" pitchFamily="34" charset="0"/>
              </a:rPr>
              <a:t>nell’infanzia, nell’adolescenza o anche nell’età adulta. </a:t>
            </a:r>
          </a:p>
          <a:p>
            <a:pPr algn="just">
              <a:lnSpc>
                <a:spcPct val="125000"/>
              </a:lnSpc>
            </a:pPr>
            <a:r>
              <a:rPr lang="it-IT" sz="1900" dirty="0">
                <a:effectLst/>
                <a:ea typeface="Calibri" panose="020F0502020204030204" pitchFamily="34" charset="0"/>
              </a:rPr>
              <a:t>Un altro fattore che può contribuire a sviluppare una percezione di vulnerabilità è la </a:t>
            </a:r>
            <a:r>
              <a:rPr lang="it-IT" sz="1900" dirty="0">
                <a:solidFill>
                  <a:schemeClr val="accent2"/>
                </a:solidFill>
                <a:effectLst/>
                <a:ea typeface="Calibri" panose="020F0502020204030204" pitchFamily="34" charset="0"/>
              </a:rPr>
              <a:t>difficoltà a identificare e decodificare i segnali e le sensazioni inviati dal corpo</a:t>
            </a:r>
            <a:r>
              <a:rPr lang="it-IT" sz="1900" dirty="0">
                <a:effectLst/>
                <a:ea typeface="Calibri" panose="020F0502020204030204" pitchFamily="34" charset="0"/>
              </a:rPr>
              <a:t>. Questa difficoltà può essere sostenuta da una concezione di salute stereotipata e irrealistica secondo la quale la salute corrisponde alla totale assenza di sintomi e sensazioni sgradevoli: risulta chiaro che, se l’individuo interpreta la realtà sulla base di questo presupposto, qualsiasi sensazione corporea che devia da un perfetto stato di benessere viene interpretata come il campanello d’allarme per qualche tipo di malattia. </a:t>
            </a:r>
            <a:endParaRPr lang="it-IT" sz="1900" dirty="0"/>
          </a:p>
        </p:txBody>
      </p:sp>
    </p:spTree>
    <p:extLst>
      <p:ext uri="{BB962C8B-B14F-4D97-AF65-F5344CB8AC3E}">
        <p14:creationId xmlns:p14="http://schemas.microsoft.com/office/powerpoint/2010/main" val="1420944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5983BF-50FD-2646-6B2D-831EFB6016D9}"/>
              </a:ext>
            </a:extLst>
          </p:cNvPr>
          <p:cNvSpPr>
            <a:spLocks noGrp="1"/>
          </p:cNvSpPr>
          <p:nvPr>
            <p:ph type="title"/>
          </p:nvPr>
        </p:nvSpPr>
        <p:spPr/>
        <p:txBody>
          <a:bodyPr/>
          <a:lstStyle/>
          <a:p>
            <a:r>
              <a:rPr lang="it-IT" dirty="0"/>
              <a:t>L’ipocondria nell’icd-11</a:t>
            </a:r>
          </a:p>
        </p:txBody>
      </p:sp>
      <p:sp>
        <p:nvSpPr>
          <p:cNvPr id="3" name="Segnaposto contenuto 2">
            <a:extLst>
              <a:ext uri="{FF2B5EF4-FFF2-40B4-BE49-F238E27FC236}">
                <a16:creationId xmlns:a16="http://schemas.microsoft.com/office/drawing/2014/main" id="{1CDB40B5-44B8-9694-688D-20F417C10EAB}"/>
              </a:ext>
            </a:extLst>
          </p:cNvPr>
          <p:cNvSpPr>
            <a:spLocks noGrp="1"/>
          </p:cNvSpPr>
          <p:nvPr>
            <p:ph idx="1"/>
          </p:nvPr>
        </p:nvSpPr>
        <p:spPr/>
        <p:txBody>
          <a:bodyPr>
            <a:normAutofit/>
          </a:bodyPr>
          <a:lstStyle/>
          <a:p>
            <a:pPr marL="0" indent="0" algn="just">
              <a:lnSpc>
                <a:spcPct val="125000"/>
              </a:lnSpc>
              <a:buNone/>
            </a:pPr>
            <a:r>
              <a:rPr lang="it-IT" sz="2000" dirty="0">
                <a:effectLst/>
                <a:ea typeface="Calibri" panose="020F0502020204030204" pitchFamily="34" charset="0"/>
              </a:rPr>
              <a:t>Nell’ultima edizione della Classificazione internazionale delle malattie dell’Organizzazione Mondiale della Sanità, l’</a:t>
            </a:r>
            <a:r>
              <a:rPr lang="it-IT" sz="2000" dirty="0">
                <a:solidFill>
                  <a:schemeClr val="accent2"/>
                </a:solidFill>
                <a:effectLst/>
                <a:ea typeface="Calibri" panose="020F0502020204030204" pitchFamily="34" charset="0"/>
              </a:rPr>
              <a:t>ICD-11</a:t>
            </a:r>
            <a:r>
              <a:rPr lang="it-IT" sz="2000" dirty="0">
                <a:effectLst/>
                <a:ea typeface="Calibri" panose="020F0502020204030204" pitchFamily="34" charset="0"/>
              </a:rPr>
              <a:t>, l’ipocondria viene definita come “caratterizzata da una preoccupazione o paura persistente relativa alla possibilità di avere una o più malattie gravi, progressive o mortali”. Questa preoccupazione è associata a un’interpretazione catastrofica di sensazioni o sintomi corporei, e si manifesta attraverso comportamenti ripetitivi ed eccessivi legati alla salute o con comportamenti maladattivi di evitamento. La preoccupazione persiste anche a fronte di un’adeguata valutazione e rassicurazione medica, e i sintomi ad essa legati provocano un disagio significativo o una compromissione del funzionamento personale, sociale, lavorativo o di altre aree di funzionamento importanti (World Health Organization, 2019).  </a:t>
            </a:r>
            <a:endParaRPr lang="it-IT" sz="2000" dirty="0"/>
          </a:p>
        </p:txBody>
      </p:sp>
    </p:spTree>
    <p:extLst>
      <p:ext uri="{BB962C8B-B14F-4D97-AF65-F5344CB8AC3E}">
        <p14:creationId xmlns:p14="http://schemas.microsoft.com/office/powerpoint/2010/main" val="22279547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184668-028A-B03C-502D-545B8C818CBF}"/>
              </a:ext>
            </a:extLst>
          </p:cNvPr>
          <p:cNvSpPr>
            <a:spLocks noGrp="1"/>
          </p:cNvSpPr>
          <p:nvPr>
            <p:ph type="title"/>
          </p:nvPr>
        </p:nvSpPr>
        <p:spPr/>
        <p:txBody>
          <a:bodyPr/>
          <a:lstStyle/>
          <a:p>
            <a:r>
              <a:rPr lang="it-IT" dirty="0"/>
              <a:t>Le esperienze di vulnerabilità </a:t>
            </a:r>
          </a:p>
        </p:txBody>
      </p:sp>
      <p:sp>
        <p:nvSpPr>
          <p:cNvPr id="3" name="Segnaposto contenuto 2">
            <a:extLst>
              <a:ext uri="{FF2B5EF4-FFF2-40B4-BE49-F238E27FC236}">
                <a16:creationId xmlns:a16="http://schemas.microsoft.com/office/drawing/2014/main" id="{0521FD86-8E96-1132-FC33-1BD10EF2186A}"/>
              </a:ext>
            </a:extLst>
          </p:cNvPr>
          <p:cNvSpPr>
            <a:spLocks noGrp="1"/>
          </p:cNvSpPr>
          <p:nvPr>
            <p:ph idx="1"/>
          </p:nvPr>
        </p:nvSpPr>
        <p:spPr>
          <a:xfrm>
            <a:off x="581192" y="2005011"/>
            <a:ext cx="11029615" cy="4500000"/>
          </a:xfrm>
        </p:spPr>
        <p:txBody>
          <a:bodyPr>
            <a:normAutofit/>
          </a:bodyPr>
          <a:lstStyle/>
          <a:p>
            <a:pPr algn="just">
              <a:lnSpc>
                <a:spcPct val="125000"/>
              </a:lnSpc>
            </a:pPr>
            <a:r>
              <a:rPr lang="it-IT" sz="1900" dirty="0">
                <a:effectLst/>
                <a:ea typeface="Calibri" panose="020F0502020204030204" pitchFamily="34" charset="0"/>
              </a:rPr>
              <a:t>Tutto ciò risulta particolarmente accentuato nelle situazioni di forte stress, affaticamento e logorio fisico o mentale, in quanto in queste situazioni diventa più facile esperire un aumento dei propri segnali fisici. </a:t>
            </a:r>
          </a:p>
          <a:p>
            <a:pPr algn="just">
              <a:lnSpc>
                <a:spcPct val="125000"/>
              </a:lnSpc>
            </a:pPr>
            <a:r>
              <a:rPr lang="it-IT" sz="1900" dirty="0">
                <a:effectLst/>
                <a:ea typeface="Calibri" panose="020F0502020204030204" pitchFamily="34" charset="0"/>
              </a:rPr>
              <a:t>Un ruolo simile è giocato dalle difficoltà nel riconoscimento e nell’espressione delle proprie emozioni: gli individui che presentano </a:t>
            </a:r>
            <a:r>
              <a:rPr lang="it-IT" sz="1900" dirty="0">
                <a:solidFill>
                  <a:schemeClr val="accent2"/>
                </a:solidFill>
                <a:effectLst/>
                <a:ea typeface="Calibri" panose="020F0502020204030204" pitchFamily="34" charset="0"/>
              </a:rPr>
              <a:t>schemi di inibizione emotiva </a:t>
            </a:r>
            <a:r>
              <a:rPr lang="it-IT" sz="1900" dirty="0">
                <a:effectLst/>
                <a:ea typeface="Calibri" panose="020F0502020204030204" pitchFamily="34" charset="0"/>
              </a:rPr>
              <a:t>tendono a esperire unicamente i sintomi fisici che si accompagnano alle emozioni e di conseguenza possono esserne allarmati. </a:t>
            </a:r>
          </a:p>
          <a:p>
            <a:pPr algn="just">
              <a:lnSpc>
                <a:spcPct val="125000"/>
              </a:lnSpc>
            </a:pPr>
            <a:r>
              <a:rPr lang="it-IT" sz="1900" dirty="0">
                <a:effectLst/>
                <a:ea typeface="Calibri" panose="020F0502020204030204" pitchFamily="34" charset="0"/>
              </a:rPr>
              <a:t>Tale inibizione emotiva può essere il risultato di un mancato rinforzo a espressioni di disagio non somatiche, così come della stigmatizzazione culturale della sofferenza psicologica rispetto a quella fisica. </a:t>
            </a:r>
          </a:p>
          <a:p>
            <a:pPr algn="just">
              <a:lnSpc>
                <a:spcPct val="125000"/>
              </a:lnSpc>
            </a:pPr>
            <a:r>
              <a:rPr lang="it-IT" sz="1900" dirty="0">
                <a:effectLst/>
                <a:ea typeface="Calibri" panose="020F0502020204030204" pitchFamily="34" charset="0"/>
              </a:rPr>
              <a:t>A causa di ciò, le problematiche ipocondriache possono presentare delle </a:t>
            </a:r>
            <a:r>
              <a:rPr lang="it-IT" sz="1900" dirty="0">
                <a:solidFill>
                  <a:schemeClr val="accent2"/>
                </a:solidFill>
                <a:effectLst/>
                <a:ea typeface="Calibri" panose="020F0502020204030204" pitchFamily="34" charset="0"/>
              </a:rPr>
              <a:t>conseguenze funzionali </a:t>
            </a:r>
            <a:r>
              <a:rPr lang="it-IT" sz="1900" dirty="0">
                <a:effectLst/>
                <a:ea typeface="Calibri" panose="020F0502020204030204" pitchFamily="34" charset="0"/>
              </a:rPr>
              <a:t>per la persona: in un ambiente in cui non venga data una risposta adeguata a espressioni di disagio psicologico, è possibile che la manifestazione di un disagio fisico divenga uno dei modi con cui l’individuo riesce finalmente a ottenere attenzione e supporto. </a:t>
            </a:r>
            <a:endParaRPr lang="it-IT" sz="1900" dirty="0"/>
          </a:p>
        </p:txBody>
      </p:sp>
    </p:spTree>
    <p:extLst>
      <p:ext uri="{BB962C8B-B14F-4D97-AF65-F5344CB8AC3E}">
        <p14:creationId xmlns:p14="http://schemas.microsoft.com/office/powerpoint/2010/main" val="41379423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A66F9B-08C0-AD50-26BC-5EC22AF21D8C}"/>
              </a:ext>
            </a:extLst>
          </p:cNvPr>
          <p:cNvSpPr>
            <a:spLocks noGrp="1"/>
          </p:cNvSpPr>
          <p:nvPr>
            <p:ph type="title"/>
          </p:nvPr>
        </p:nvSpPr>
        <p:spPr/>
        <p:txBody>
          <a:bodyPr/>
          <a:lstStyle/>
          <a:p>
            <a:r>
              <a:rPr lang="it-IT" dirty="0"/>
              <a:t>Il fattore  vicario</a:t>
            </a:r>
          </a:p>
        </p:txBody>
      </p:sp>
      <p:sp>
        <p:nvSpPr>
          <p:cNvPr id="3" name="Segnaposto contenuto 2">
            <a:extLst>
              <a:ext uri="{FF2B5EF4-FFF2-40B4-BE49-F238E27FC236}">
                <a16:creationId xmlns:a16="http://schemas.microsoft.com/office/drawing/2014/main" id="{056F4C72-4483-B4F2-C43B-014A80F617BE}"/>
              </a:ext>
            </a:extLst>
          </p:cNvPr>
          <p:cNvSpPr>
            <a:spLocks noGrp="1"/>
          </p:cNvSpPr>
          <p:nvPr>
            <p:ph idx="1"/>
          </p:nvPr>
        </p:nvSpPr>
        <p:spPr/>
        <p:txBody>
          <a:bodyPr>
            <a:normAutofit/>
          </a:bodyPr>
          <a:lstStyle/>
          <a:p>
            <a:pPr algn="just">
              <a:lnSpc>
                <a:spcPct val="125000"/>
              </a:lnSpc>
            </a:pPr>
            <a:r>
              <a:rPr lang="it-IT" sz="1900" dirty="0">
                <a:effectLst/>
                <a:ea typeface="Calibri" panose="020F0502020204030204" pitchFamily="34" charset="0"/>
                <a:cs typeface="Times New Roman" panose="02020603050405020304" pitchFamily="18" charset="0"/>
              </a:rPr>
              <a:t>Il fattore vicario nella genesi del disturbo ipocondriaco fa riferimento a tutte quelle </a:t>
            </a:r>
            <a:r>
              <a:rPr lang="it-IT" sz="1900" dirty="0">
                <a:solidFill>
                  <a:schemeClr val="accent2"/>
                </a:solidFill>
                <a:effectLst/>
                <a:ea typeface="Calibri" panose="020F0502020204030204" pitchFamily="34" charset="0"/>
                <a:cs typeface="Times New Roman" panose="02020603050405020304" pitchFamily="18" charset="0"/>
              </a:rPr>
              <a:t>esperienze traumatizzanti legate alla malattia vissute indirettamente</a:t>
            </a:r>
            <a:r>
              <a:rPr lang="it-IT" sz="1900" dirty="0">
                <a:effectLst/>
                <a:ea typeface="Calibri" panose="020F0502020204030204" pitchFamily="34" charset="0"/>
                <a:cs typeface="Times New Roman" panose="02020603050405020304" pitchFamily="18" charset="0"/>
              </a:rPr>
              <a:t>, come ad esempio assistere alla morte per malattia di propri familiari o amici. </a:t>
            </a:r>
          </a:p>
          <a:p>
            <a:pPr algn="just">
              <a:lnSpc>
                <a:spcPct val="125000"/>
              </a:lnSpc>
            </a:pPr>
            <a:r>
              <a:rPr lang="it-IT" sz="1900" dirty="0">
                <a:effectLst/>
                <a:ea typeface="Calibri" panose="020F0502020204030204" pitchFamily="34" charset="0"/>
                <a:cs typeface="Times New Roman" panose="02020603050405020304" pitchFamily="18" charset="0"/>
              </a:rPr>
              <a:t>Assistere alla morte per malattia di una persona cara con cui si ha un intenso legame affettivo è fonte di profondo dolore, ed è in grado di creare un’empatia tale da innescare una forte paura nei confronti delle malattie. </a:t>
            </a:r>
          </a:p>
          <a:p>
            <a:pPr algn="just">
              <a:lnSpc>
                <a:spcPct val="125000"/>
              </a:lnSpc>
            </a:pPr>
            <a:r>
              <a:rPr lang="it-IT" sz="1900" dirty="0">
                <a:ea typeface="Calibri" panose="020F0502020204030204" pitchFamily="34" charset="0"/>
                <a:cs typeface="Times New Roman" panose="02020603050405020304" pitchFamily="18" charset="0"/>
              </a:rPr>
              <a:t>Non è sempre necessario </a:t>
            </a:r>
            <a:r>
              <a:rPr lang="it-IT" sz="1900" dirty="0">
                <a:effectLst/>
                <a:ea typeface="Calibri" panose="020F0502020204030204" pitchFamily="34" charset="0"/>
                <a:cs typeface="Times New Roman" panose="02020603050405020304" pitchFamily="18" charset="0"/>
              </a:rPr>
              <a:t>vivere in prima persona un tale evento: in un individuo che presenta già un certo grado di vulnerabilità, anche la sola notizia di una malattia che ha colpito un lontano conoscente o un estraneo può essere sufficiente a suscitare timori ipocondriaci. </a:t>
            </a:r>
            <a:endParaRPr lang="it-IT" dirty="0"/>
          </a:p>
        </p:txBody>
      </p:sp>
    </p:spTree>
    <p:extLst>
      <p:ext uri="{BB962C8B-B14F-4D97-AF65-F5344CB8AC3E}">
        <p14:creationId xmlns:p14="http://schemas.microsoft.com/office/powerpoint/2010/main" val="20359230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F5AC5E-A707-882E-E019-F36F180D3311}"/>
              </a:ext>
            </a:extLst>
          </p:cNvPr>
          <p:cNvSpPr>
            <a:spLocks noGrp="1"/>
          </p:cNvSpPr>
          <p:nvPr>
            <p:ph type="title"/>
          </p:nvPr>
        </p:nvSpPr>
        <p:spPr/>
        <p:txBody>
          <a:bodyPr/>
          <a:lstStyle/>
          <a:p>
            <a:r>
              <a:rPr lang="it-IT" sz="2800" dirty="0">
                <a:effectLst/>
                <a:ea typeface="Calibri" panose="020F0502020204030204" pitchFamily="34" charset="0"/>
                <a:cs typeface="Times New Roman" panose="02020603050405020304" pitchFamily="18" charset="0"/>
              </a:rPr>
              <a:t>la comunicazione inefficace tra medico e paziente</a:t>
            </a:r>
            <a:endParaRPr lang="it-IT" dirty="0"/>
          </a:p>
        </p:txBody>
      </p:sp>
      <p:sp>
        <p:nvSpPr>
          <p:cNvPr id="3" name="Segnaposto contenuto 2">
            <a:extLst>
              <a:ext uri="{FF2B5EF4-FFF2-40B4-BE49-F238E27FC236}">
                <a16:creationId xmlns:a16="http://schemas.microsoft.com/office/drawing/2014/main" id="{70372ACA-9AE3-DB6D-025C-90D03E371B99}"/>
              </a:ext>
            </a:extLst>
          </p:cNvPr>
          <p:cNvSpPr>
            <a:spLocks noGrp="1"/>
          </p:cNvSpPr>
          <p:nvPr>
            <p:ph idx="1"/>
          </p:nvPr>
        </p:nvSpPr>
        <p:spPr>
          <a:xfrm>
            <a:off x="581192" y="2005011"/>
            <a:ext cx="11029615" cy="4500000"/>
          </a:xfrm>
        </p:spPr>
        <p:txBody>
          <a:bodyPr>
            <a:normAutofit/>
          </a:bodyPr>
          <a:lstStyle/>
          <a:p>
            <a:pPr algn="just">
              <a:lnSpc>
                <a:spcPct val="125000"/>
              </a:lnSpc>
            </a:pPr>
            <a:r>
              <a:rPr lang="it-IT" sz="1900" dirty="0">
                <a:effectLst/>
                <a:ea typeface="Calibri" panose="020F0502020204030204" pitchFamily="34" charset="0"/>
              </a:rPr>
              <a:t>Nella mente del paziente, una semplice ipotesi diagnostica espressa dal medico a mero titolo probabilistico può diventare la certezza di una catastrofe imminente: in particolare, quando il dubbio dello specialista porta allo strutturarsi di timori ipocondriaci si parla di </a:t>
            </a:r>
            <a:r>
              <a:rPr lang="it-IT" sz="1900" dirty="0">
                <a:solidFill>
                  <a:schemeClr val="accent2"/>
                </a:solidFill>
                <a:effectLst/>
                <a:ea typeface="Calibri" panose="020F0502020204030204" pitchFamily="34" charset="0"/>
              </a:rPr>
              <a:t>effetto iatrogeno</a:t>
            </a:r>
            <a:r>
              <a:rPr lang="it-IT" sz="1900" dirty="0">
                <a:solidFill>
                  <a:schemeClr val="accent2"/>
                </a:solidFill>
                <a:ea typeface="Calibri" panose="020F0502020204030204" pitchFamily="34" charset="0"/>
              </a:rPr>
              <a:t> </a:t>
            </a:r>
            <a:r>
              <a:rPr lang="it-IT" sz="1900" dirty="0">
                <a:effectLst/>
                <a:ea typeface="Calibri" panose="020F0502020204030204" pitchFamily="34" charset="0"/>
              </a:rPr>
              <a:t>della comunicazione. </a:t>
            </a:r>
          </a:p>
          <a:p>
            <a:pPr algn="just">
              <a:lnSpc>
                <a:spcPct val="125000"/>
              </a:lnSpc>
            </a:pPr>
            <a:r>
              <a:rPr lang="it-IT" sz="1900" dirty="0">
                <a:effectLst/>
                <a:ea typeface="Calibri" panose="020F0502020204030204" pitchFamily="34" charset="0"/>
              </a:rPr>
              <a:t>Si tratta in un certo senso di una forma di effetto nocebo, ovvero l’effetto negativo di un trattamento farmacologico o non farmacologico indotto dalle aspettative dei pazienti e non correlato all’azione fisiologica del trattamento.</a:t>
            </a:r>
          </a:p>
          <a:p>
            <a:pPr algn="just">
              <a:lnSpc>
                <a:spcPct val="125000"/>
              </a:lnSpc>
            </a:pPr>
            <a:r>
              <a:rPr lang="it-IT" sz="1900" dirty="0">
                <a:effectLst/>
                <a:ea typeface="Calibri" panose="020F0502020204030204" pitchFamily="34" charset="0"/>
              </a:rPr>
              <a:t>Un esempio per comprendere questo fenomeno è quello dell’</a:t>
            </a:r>
            <a:r>
              <a:rPr lang="it-IT" sz="1900" dirty="0">
                <a:solidFill>
                  <a:schemeClr val="accent2"/>
                </a:solidFill>
                <a:effectLst/>
                <a:ea typeface="Calibri" panose="020F0502020204030204" pitchFamily="34" charset="0"/>
              </a:rPr>
              <a:t>iperalgesia iatrogena</a:t>
            </a:r>
            <a:r>
              <a:rPr lang="it-IT" sz="1900" dirty="0">
                <a:effectLst/>
                <a:ea typeface="Calibri" panose="020F0502020204030204" pitchFamily="34" charset="0"/>
              </a:rPr>
              <a:t>, termine che si riferisce all’aumento del dolore percepito quando il paziente viene avvertito in anticipo del fatto che potrebbe provare dolore durante una procedura medica.</a:t>
            </a:r>
            <a:endParaRPr lang="it-IT" sz="1900" dirty="0"/>
          </a:p>
        </p:txBody>
      </p:sp>
    </p:spTree>
    <p:extLst>
      <p:ext uri="{BB962C8B-B14F-4D97-AF65-F5344CB8AC3E}">
        <p14:creationId xmlns:p14="http://schemas.microsoft.com/office/powerpoint/2010/main" val="18984060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CDDA0F-25F7-35CD-56DD-B3E81B2EE28A}"/>
              </a:ext>
            </a:extLst>
          </p:cNvPr>
          <p:cNvSpPr>
            <a:spLocks noGrp="1"/>
          </p:cNvSpPr>
          <p:nvPr>
            <p:ph type="title"/>
          </p:nvPr>
        </p:nvSpPr>
        <p:spPr/>
        <p:txBody>
          <a:bodyPr/>
          <a:lstStyle/>
          <a:p>
            <a:r>
              <a:rPr lang="it-IT" sz="2800" dirty="0">
                <a:effectLst/>
                <a:ea typeface="Calibri" panose="020F0502020204030204" pitchFamily="34" charset="0"/>
                <a:cs typeface="Times New Roman" panose="02020603050405020304" pitchFamily="18" charset="0"/>
              </a:rPr>
              <a:t>la comunicazione inefficace tra medico e paziente</a:t>
            </a:r>
            <a:endParaRPr lang="it-IT" dirty="0"/>
          </a:p>
        </p:txBody>
      </p:sp>
      <p:sp>
        <p:nvSpPr>
          <p:cNvPr id="3" name="Segnaposto contenuto 2">
            <a:extLst>
              <a:ext uri="{FF2B5EF4-FFF2-40B4-BE49-F238E27FC236}">
                <a16:creationId xmlns:a16="http://schemas.microsoft.com/office/drawing/2014/main" id="{D906FC23-9946-4F28-3E05-B2276D778657}"/>
              </a:ext>
            </a:extLst>
          </p:cNvPr>
          <p:cNvSpPr>
            <a:spLocks noGrp="1"/>
          </p:cNvSpPr>
          <p:nvPr>
            <p:ph idx="1"/>
          </p:nvPr>
        </p:nvSpPr>
        <p:spPr>
          <a:xfrm>
            <a:off x="581192" y="1968061"/>
            <a:ext cx="11029615" cy="4500000"/>
          </a:xfrm>
        </p:spPr>
        <p:txBody>
          <a:bodyPr>
            <a:normAutofit lnSpcReduction="10000"/>
          </a:bodyPr>
          <a:lstStyle/>
          <a:p>
            <a:pPr algn="just">
              <a:lnSpc>
                <a:spcPct val="125000"/>
              </a:lnSpc>
            </a:pPr>
            <a:r>
              <a:rPr lang="it-IT" sz="1900" dirty="0">
                <a:effectLst/>
                <a:ea typeface="Calibri" panose="020F0502020204030204" pitchFamily="34" charset="0"/>
                <a:cs typeface="Times New Roman" panose="02020603050405020304" pitchFamily="18" charset="0"/>
              </a:rPr>
              <a:t>Se non gestita correttamente, la comunicazione medica può influenzare intensamente la paura delle malattie dei pazienti, specialmente quando vengono utilizzati alcuni pattern di comunicazione particolarmente disfunzionali. </a:t>
            </a:r>
          </a:p>
          <a:p>
            <a:pPr algn="just">
              <a:lnSpc>
                <a:spcPct val="125000"/>
              </a:lnSpc>
            </a:pPr>
            <a:r>
              <a:rPr lang="it-IT" sz="1900" dirty="0">
                <a:ea typeface="Calibri" panose="020F0502020204030204" pitchFamily="34" charset="0"/>
                <a:cs typeface="Times New Roman" panose="02020603050405020304" pitchFamily="18" charset="0"/>
              </a:rPr>
              <a:t>U</a:t>
            </a:r>
            <a:r>
              <a:rPr lang="it-IT" sz="1900" dirty="0">
                <a:effectLst/>
                <a:ea typeface="Calibri" panose="020F0502020204030204" pitchFamily="34" charset="0"/>
                <a:cs typeface="Times New Roman" panose="02020603050405020304" pitchFamily="18" charset="0"/>
              </a:rPr>
              <a:t>n medico può cadere nell’errore di una </a:t>
            </a:r>
            <a:r>
              <a:rPr lang="it-IT" sz="1900" dirty="0">
                <a:solidFill>
                  <a:schemeClr val="accent2"/>
                </a:solidFill>
                <a:effectLst/>
                <a:ea typeface="Calibri" panose="020F0502020204030204" pitchFamily="34" charset="0"/>
                <a:cs typeface="Times New Roman" panose="02020603050405020304" pitchFamily="18" charset="0"/>
              </a:rPr>
              <a:t>comunicazione catastrofizzante </a:t>
            </a:r>
            <a:r>
              <a:rPr lang="it-IT" sz="1900" dirty="0">
                <a:effectLst/>
                <a:ea typeface="Calibri" panose="020F0502020204030204" pitchFamily="34" charset="0"/>
                <a:cs typeface="Times New Roman" panose="02020603050405020304" pitchFamily="18" charset="0"/>
              </a:rPr>
              <a:t>quando non si rende conto che un’ipotesi diagnostica comunicata al paziente può sortire un effetto completamente diverso rispetto alla stessa ipotesi comunicata a un collega (specialmente se comunicata con gli stessi termini). </a:t>
            </a:r>
          </a:p>
          <a:p>
            <a:pPr algn="just">
              <a:lnSpc>
                <a:spcPct val="125000"/>
              </a:lnSpc>
            </a:pPr>
            <a:r>
              <a:rPr lang="it-IT" sz="1900" dirty="0">
                <a:ea typeface="Calibri" panose="020F0502020204030204" pitchFamily="34" charset="0"/>
                <a:cs typeface="Times New Roman" panose="02020603050405020304" pitchFamily="18" charset="0"/>
              </a:rPr>
              <a:t>L</a:t>
            </a:r>
            <a:r>
              <a:rPr lang="it-IT" sz="1900" dirty="0">
                <a:effectLst/>
                <a:ea typeface="Calibri" panose="020F0502020204030204" pitchFamily="34" charset="0"/>
                <a:cs typeface="Times New Roman" panose="02020603050405020304" pitchFamily="18" charset="0"/>
              </a:rPr>
              <a:t>a relazione medico-paziente ha una </a:t>
            </a:r>
            <a:r>
              <a:rPr lang="it-IT" sz="1900" dirty="0">
                <a:solidFill>
                  <a:schemeClr val="accent2"/>
                </a:solidFill>
                <a:effectLst/>
                <a:ea typeface="Calibri" panose="020F0502020204030204" pitchFamily="34" charset="0"/>
                <a:cs typeface="Times New Roman" panose="02020603050405020304" pitchFamily="18" charset="0"/>
              </a:rPr>
              <a:t>natura asimmetrica</a:t>
            </a:r>
            <a:r>
              <a:rPr lang="it-IT" sz="1900" dirty="0">
                <a:effectLst/>
                <a:ea typeface="Calibri" panose="020F0502020204030204" pitchFamily="34" charset="0"/>
                <a:cs typeface="Times New Roman" panose="02020603050405020304" pitchFamily="18" charset="0"/>
              </a:rPr>
              <a:t>, per cui al medico viene riconosciuta una certa autorevolezza, dando peso alle sue parole. </a:t>
            </a:r>
          </a:p>
          <a:p>
            <a:pPr algn="just">
              <a:lnSpc>
                <a:spcPct val="125000"/>
              </a:lnSpc>
            </a:pPr>
            <a:r>
              <a:rPr lang="it-IT" sz="1900" dirty="0">
                <a:effectLst/>
                <a:ea typeface="Calibri" panose="020F0502020204030204" pitchFamily="34" charset="0"/>
                <a:cs typeface="Times New Roman" panose="02020603050405020304" pitchFamily="18" charset="0"/>
              </a:rPr>
              <a:t>Questo tipo di comunicazione può avere un effetto ulteriormente catastrofizzante qualora il medico si rivolga al paziente facendo </a:t>
            </a:r>
            <a:r>
              <a:rPr lang="it-IT" sz="1900" dirty="0">
                <a:solidFill>
                  <a:schemeClr val="accent2"/>
                </a:solidFill>
                <a:effectLst/>
                <a:ea typeface="Calibri" panose="020F0502020204030204" pitchFamily="34" charset="0"/>
                <a:cs typeface="Times New Roman" panose="02020603050405020304" pitchFamily="18" charset="0"/>
              </a:rPr>
              <a:t>ampio uso di termini tecnici</a:t>
            </a:r>
            <a:r>
              <a:rPr lang="it-IT" sz="1900" dirty="0">
                <a:effectLst/>
                <a:ea typeface="Calibri" panose="020F0502020204030204" pitchFamily="34" charset="0"/>
                <a:cs typeface="Times New Roman" panose="02020603050405020304" pitchFamily="18" charset="0"/>
              </a:rPr>
              <a:t>, che possono risultare poco rassicuranti, se non spaventosi, per chi non li conosce; la soggezione nei confronti del medico, inoltre, spesso non permette al paziente di chiedere ulteriori spiegazioni. </a:t>
            </a:r>
            <a:endParaRPr lang="it-IT" sz="1900" dirty="0"/>
          </a:p>
        </p:txBody>
      </p:sp>
    </p:spTree>
    <p:extLst>
      <p:ext uri="{BB962C8B-B14F-4D97-AF65-F5344CB8AC3E}">
        <p14:creationId xmlns:p14="http://schemas.microsoft.com/office/powerpoint/2010/main" val="13547040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35FB69-D9AB-2F00-9B00-044A697F4C76}"/>
              </a:ext>
            </a:extLst>
          </p:cNvPr>
          <p:cNvSpPr>
            <a:spLocks noGrp="1"/>
          </p:cNvSpPr>
          <p:nvPr>
            <p:ph type="title"/>
          </p:nvPr>
        </p:nvSpPr>
        <p:spPr/>
        <p:txBody>
          <a:bodyPr/>
          <a:lstStyle/>
          <a:p>
            <a:r>
              <a:rPr lang="it-IT" dirty="0"/>
              <a:t>Eziologia dell’ipocondria</a:t>
            </a:r>
          </a:p>
        </p:txBody>
      </p:sp>
      <p:sp>
        <p:nvSpPr>
          <p:cNvPr id="3" name="Segnaposto contenuto 2">
            <a:extLst>
              <a:ext uri="{FF2B5EF4-FFF2-40B4-BE49-F238E27FC236}">
                <a16:creationId xmlns:a16="http://schemas.microsoft.com/office/drawing/2014/main" id="{C1465AC9-606F-BA2C-C829-13F6B2A4F4F2}"/>
              </a:ext>
            </a:extLst>
          </p:cNvPr>
          <p:cNvSpPr>
            <a:spLocks noGrp="1"/>
          </p:cNvSpPr>
          <p:nvPr>
            <p:ph idx="1"/>
          </p:nvPr>
        </p:nvSpPr>
        <p:spPr>
          <a:xfrm>
            <a:off x="581192" y="2180495"/>
            <a:ext cx="11029615" cy="4500000"/>
          </a:xfrm>
        </p:spPr>
        <p:txBody>
          <a:bodyPr/>
          <a:lstStyle/>
          <a:p>
            <a:pPr algn="just">
              <a:lnSpc>
                <a:spcPct val="125000"/>
              </a:lnSpc>
            </a:pPr>
            <a:r>
              <a:rPr lang="it-IT" sz="1900" dirty="0">
                <a:effectLst/>
                <a:ea typeface="Calibri" panose="020F0502020204030204" pitchFamily="34" charset="0"/>
                <a:cs typeface="Times New Roman" panose="02020603050405020304" pitchFamily="18" charset="0"/>
              </a:rPr>
              <a:t>Tendenzialmente i fattori appena illustrati, se presi individualmente, non sono in grado di causare di per sé l’insorgenza del disturbo ipocondriaco; essi rappresentano più che altro dei </a:t>
            </a:r>
            <a:r>
              <a:rPr lang="it-IT" sz="1900" dirty="0">
                <a:solidFill>
                  <a:schemeClr val="accent2"/>
                </a:solidFill>
                <a:effectLst/>
                <a:ea typeface="Calibri" panose="020F0502020204030204" pitchFamily="34" charset="0"/>
                <a:cs typeface="Times New Roman" panose="02020603050405020304" pitchFamily="18" charset="0"/>
              </a:rPr>
              <a:t>fattori di sensibilizzazione </a:t>
            </a:r>
            <a:r>
              <a:rPr lang="it-IT" sz="1900" dirty="0">
                <a:effectLst/>
                <a:ea typeface="Calibri" panose="020F0502020204030204" pitchFamily="34" charset="0"/>
                <a:cs typeface="Times New Roman" panose="02020603050405020304" pitchFamily="18" charset="0"/>
              </a:rPr>
              <a:t>che possono aumentare il grado di </a:t>
            </a:r>
            <a:r>
              <a:rPr lang="it-IT" sz="1900" dirty="0">
                <a:solidFill>
                  <a:schemeClr val="accent2"/>
                </a:solidFill>
                <a:effectLst/>
                <a:ea typeface="Calibri" panose="020F0502020204030204" pitchFamily="34" charset="0"/>
                <a:cs typeface="Times New Roman" panose="02020603050405020304" pitchFamily="18" charset="0"/>
              </a:rPr>
              <a:t>vulnerabilità</a:t>
            </a:r>
            <a:r>
              <a:rPr lang="it-IT" sz="1900" dirty="0">
                <a:effectLst/>
                <a:ea typeface="Calibri" panose="020F0502020204030204" pitchFamily="34" charset="0"/>
                <a:cs typeface="Times New Roman" panose="02020603050405020304" pitchFamily="18" charset="0"/>
              </a:rPr>
              <a:t> dell’individuo, favorendo nel tempo l’insorgenza del disturbo. </a:t>
            </a:r>
          </a:p>
          <a:p>
            <a:pPr algn="just">
              <a:lnSpc>
                <a:spcPct val="125000"/>
              </a:lnSpc>
            </a:pPr>
            <a:r>
              <a:rPr lang="it-IT" sz="1900" dirty="0">
                <a:effectLst/>
                <a:ea typeface="Calibri" panose="020F0502020204030204" pitchFamily="34" charset="0"/>
                <a:cs typeface="Times New Roman" panose="02020603050405020304" pitchFamily="18" charset="0"/>
              </a:rPr>
              <a:t>Solitamente, quando vi sono elementi di vulnerabilità di questo tipo, diventa più probabile che vi sia un esordio sintomatico acuto in seguito a particolari situazioni di vita che aumentano il livello di stress dell’individuo o in seguito ad </a:t>
            </a:r>
            <a:r>
              <a:rPr lang="it-IT" sz="1900" dirty="0">
                <a:solidFill>
                  <a:schemeClr val="accent2"/>
                </a:solidFill>
                <a:effectLst/>
                <a:ea typeface="Calibri" panose="020F0502020204030204" pitchFamily="34" charset="0"/>
                <a:cs typeface="Times New Roman" panose="02020603050405020304" pitchFamily="18" charset="0"/>
              </a:rPr>
              <a:t>eventi critici</a:t>
            </a:r>
            <a:r>
              <a:rPr lang="it-IT" sz="1900" dirty="0">
                <a:effectLst/>
                <a:ea typeface="Calibri" panose="020F0502020204030204" pitchFamily="34" charset="0"/>
                <a:cs typeface="Times New Roman" panose="02020603050405020304" pitchFamily="18" charset="0"/>
              </a:rPr>
              <a:t>, quali l’insorgenza improvvisa di sintomi somatici non previsti o la morte di una persona cara per malattia. </a:t>
            </a:r>
          </a:p>
          <a:p>
            <a:pPr algn="just">
              <a:lnSpc>
                <a:spcPct val="125000"/>
              </a:lnSpc>
            </a:pPr>
            <a:r>
              <a:rPr lang="it-IT" sz="1900" dirty="0">
                <a:ea typeface="Calibri" panose="020F0502020204030204" pitchFamily="34" charset="0"/>
                <a:cs typeface="Times New Roman" panose="02020603050405020304" pitchFamily="18" charset="0"/>
              </a:rPr>
              <a:t>A</a:t>
            </a:r>
            <a:r>
              <a:rPr lang="it-IT" sz="1900" dirty="0">
                <a:effectLst/>
                <a:ea typeface="Calibri" panose="020F0502020204030204" pitchFamily="34" charset="0"/>
                <a:cs typeface="Times New Roman" panose="02020603050405020304" pitchFamily="18" charset="0"/>
              </a:rPr>
              <a:t>d esempio, per un individuo che ha ricevuto un’educazione ipocondriaca (e che dunque presenta una certa vulnerabilità, non ancora patologica, verso tematiche inerenti la salute), la morte di un parente per malattia potrebbe rappresentare un evento critico che innesca un vero e proprio esordio sintomatico acuto. </a:t>
            </a:r>
          </a:p>
          <a:p>
            <a:endParaRPr lang="it-IT" dirty="0"/>
          </a:p>
        </p:txBody>
      </p:sp>
    </p:spTree>
    <p:extLst>
      <p:ext uri="{BB962C8B-B14F-4D97-AF65-F5344CB8AC3E}">
        <p14:creationId xmlns:p14="http://schemas.microsoft.com/office/powerpoint/2010/main" val="16983852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981FFB-6637-6D8D-9397-24BCF1EF179F}"/>
              </a:ext>
            </a:extLst>
          </p:cNvPr>
          <p:cNvSpPr>
            <a:spLocks noGrp="1"/>
          </p:cNvSpPr>
          <p:nvPr>
            <p:ph type="title"/>
          </p:nvPr>
        </p:nvSpPr>
        <p:spPr/>
        <p:txBody>
          <a:bodyPr/>
          <a:lstStyle/>
          <a:p>
            <a:r>
              <a:rPr lang="it-IT" dirty="0"/>
              <a:t>bibliografia</a:t>
            </a:r>
          </a:p>
        </p:txBody>
      </p:sp>
      <p:sp>
        <p:nvSpPr>
          <p:cNvPr id="3" name="Segnaposto contenuto 2">
            <a:extLst>
              <a:ext uri="{FF2B5EF4-FFF2-40B4-BE49-F238E27FC236}">
                <a16:creationId xmlns:a16="http://schemas.microsoft.com/office/drawing/2014/main" id="{F58A4DBC-BD4F-A594-8442-286CB2A1228C}"/>
              </a:ext>
            </a:extLst>
          </p:cNvPr>
          <p:cNvSpPr>
            <a:spLocks noGrp="1"/>
          </p:cNvSpPr>
          <p:nvPr>
            <p:ph idx="1"/>
          </p:nvPr>
        </p:nvSpPr>
        <p:spPr>
          <a:xfrm>
            <a:off x="581192" y="2041951"/>
            <a:ext cx="11029615" cy="4500000"/>
          </a:xfrm>
        </p:spPr>
        <p:txBody>
          <a:bodyPr>
            <a:normAutofit fontScale="77500" lnSpcReduction="20000"/>
          </a:bodyPr>
          <a:lstStyle/>
          <a:p>
            <a:pPr>
              <a:lnSpc>
                <a:spcPct val="145000"/>
              </a:lnSpc>
              <a:spcAft>
                <a:spcPts val="800"/>
              </a:spcAft>
            </a:pPr>
            <a:r>
              <a:rPr lang="en-GB" sz="1800" dirty="0">
                <a:effectLst/>
                <a:ea typeface="Calibri" panose="020F0502020204030204" pitchFamily="34" charset="0"/>
                <a:cs typeface="Times New Roman" panose="02020603050405020304" pitchFamily="18" charset="0"/>
              </a:rPr>
              <a:t>American Psychiatric Association. (1952). </a:t>
            </a:r>
            <a:r>
              <a:rPr lang="en-GB" sz="1800" i="1" dirty="0">
                <a:effectLst/>
                <a:ea typeface="Calibri" panose="020F0502020204030204" pitchFamily="34" charset="0"/>
                <a:cs typeface="Times New Roman" panose="02020603050405020304" pitchFamily="18" charset="0"/>
              </a:rPr>
              <a:t>Diagnostic and statistical manual of mental disorders</a:t>
            </a:r>
            <a:r>
              <a:rPr lang="en-GB" sz="1800" dirty="0">
                <a:effectLst/>
                <a:ea typeface="Calibri" panose="020F0502020204030204" pitchFamily="34" charset="0"/>
                <a:cs typeface="Times New Roman" panose="02020603050405020304" pitchFamily="18" charset="0"/>
              </a:rPr>
              <a:t> (1st ed.).</a:t>
            </a:r>
            <a:endParaRPr lang="it-IT" sz="1800" dirty="0">
              <a:effectLst/>
              <a:ea typeface="Calibri" panose="020F0502020204030204" pitchFamily="34" charset="0"/>
              <a:cs typeface="Times New Roman" panose="02020603050405020304" pitchFamily="18" charset="0"/>
            </a:endParaRPr>
          </a:p>
          <a:p>
            <a:pPr>
              <a:lnSpc>
                <a:spcPct val="145000"/>
              </a:lnSpc>
              <a:spcAft>
                <a:spcPts val="800"/>
              </a:spcAft>
            </a:pPr>
            <a:r>
              <a:rPr lang="en-GB" sz="1800" dirty="0">
                <a:effectLst/>
                <a:ea typeface="Calibri" panose="020F0502020204030204" pitchFamily="34" charset="0"/>
                <a:cs typeface="Times New Roman" panose="02020603050405020304" pitchFamily="18" charset="0"/>
              </a:rPr>
              <a:t>American Psychiatric Association. (1968). </a:t>
            </a:r>
            <a:r>
              <a:rPr lang="en-GB" sz="1800" i="1" dirty="0">
                <a:effectLst/>
                <a:ea typeface="Calibri" panose="020F0502020204030204" pitchFamily="34" charset="0"/>
                <a:cs typeface="Times New Roman" panose="02020603050405020304" pitchFamily="18" charset="0"/>
              </a:rPr>
              <a:t>Diagnostic and statistical manual of mental disorders</a:t>
            </a:r>
            <a:r>
              <a:rPr lang="en-GB" sz="1800" dirty="0">
                <a:effectLst/>
                <a:ea typeface="Calibri" panose="020F0502020204030204" pitchFamily="34" charset="0"/>
                <a:cs typeface="Times New Roman" panose="02020603050405020304" pitchFamily="18" charset="0"/>
              </a:rPr>
              <a:t> (2nd ed.).</a:t>
            </a:r>
            <a:endParaRPr lang="it-IT" sz="1800" dirty="0">
              <a:effectLst/>
              <a:ea typeface="Calibri" panose="020F0502020204030204" pitchFamily="34" charset="0"/>
              <a:cs typeface="Times New Roman" panose="02020603050405020304" pitchFamily="18" charset="0"/>
            </a:endParaRPr>
          </a:p>
          <a:p>
            <a:pPr>
              <a:lnSpc>
                <a:spcPct val="145000"/>
              </a:lnSpc>
              <a:spcAft>
                <a:spcPts val="800"/>
              </a:spcAft>
            </a:pPr>
            <a:r>
              <a:rPr lang="en-GB" sz="1800" dirty="0">
                <a:effectLst/>
                <a:ea typeface="Calibri" panose="020F0502020204030204" pitchFamily="34" charset="0"/>
                <a:cs typeface="Times New Roman" panose="02020603050405020304" pitchFamily="18" charset="0"/>
              </a:rPr>
              <a:t>American Psychiatric Association. (1994). </a:t>
            </a:r>
            <a:r>
              <a:rPr lang="en-GB" sz="1800" i="1" dirty="0">
                <a:effectLst/>
                <a:ea typeface="Calibri" panose="020F0502020204030204" pitchFamily="34" charset="0"/>
                <a:cs typeface="Times New Roman" panose="02020603050405020304" pitchFamily="18" charset="0"/>
              </a:rPr>
              <a:t>Diagnostic and statistical manual of mental disorders</a:t>
            </a:r>
            <a:r>
              <a:rPr lang="en-GB" sz="1800" dirty="0">
                <a:effectLst/>
                <a:ea typeface="Calibri" panose="020F0502020204030204" pitchFamily="34" charset="0"/>
                <a:cs typeface="Times New Roman" panose="02020603050405020304" pitchFamily="18" charset="0"/>
              </a:rPr>
              <a:t> (4th ed.).</a:t>
            </a:r>
            <a:endParaRPr lang="it-IT" sz="1800" dirty="0">
              <a:effectLst/>
              <a:ea typeface="Calibri" panose="020F0502020204030204" pitchFamily="34" charset="0"/>
              <a:cs typeface="Times New Roman" panose="02020603050405020304" pitchFamily="18" charset="0"/>
            </a:endParaRPr>
          </a:p>
          <a:p>
            <a:pPr>
              <a:lnSpc>
                <a:spcPct val="145000"/>
              </a:lnSpc>
              <a:spcAft>
                <a:spcPts val="800"/>
              </a:spcAft>
            </a:pPr>
            <a:r>
              <a:rPr lang="en-GB" sz="1800" dirty="0">
                <a:effectLst/>
                <a:ea typeface="Calibri" panose="020F0502020204030204" pitchFamily="34" charset="0"/>
                <a:cs typeface="Times New Roman" panose="02020603050405020304" pitchFamily="18" charset="0"/>
              </a:rPr>
              <a:t>American Psychiatric Association. (2000). </a:t>
            </a:r>
            <a:r>
              <a:rPr lang="en-GB" sz="1800" i="1" dirty="0">
                <a:effectLst/>
                <a:ea typeface="Calibri" panose="020F0502020204030204" pitchFamily="34" charset="0"/>
                <a:cs typeface="Times New Roman" panose="02020603050405020304" pitchFamily="18" charset="0"/>
              </a:rPr>
              <a:t>Diagnostic and statistical manual of mental disorders</a:t>
            </a:r>
            <a:r>
              <a:rPr lang="en-GB" sz="1800" dirty="0">
                <a:effectLst/>
                <a:ea typeface="Calibri" panose="020F0502020204030204" pitchFamily="34" charset="0"/>
                <a:cs typeface="Times New Roman" panose="02020603050405020304" pitchFamily="18" charset="0"/>
              </a:rPr>
              <a:t> (4th ed., text rev.).</a:t>
            </a:r>
            <a:endParaRPr lang="it-IT" sz="1800" dirty="0">
              <a:effectLst/>
              <a:ea typeface="Calibri" panose="020F0502020204030204" pitchFamily="34" charset="0"/>
              <a:cs typeface="Times New Roman" panose="02020603050405020304" pitchFamily="18" charset="0"/>
            </a:endParaRPr>
          </a:p>
          <a:p>
            <a:pPr>
              <a:lnSpc>
                <a:spcPct val="145000"/>
              </a:lnSpc>
              <a:spcAft>
                <a:spcPts val="800"/>
              </a:spcAft>
            </a:pPr>
            <a:r>
              <a:rPr lang="en-GB" sz="1800" dirty="0">
                <a:effectLst/>
                <a:ea typeface="Calibri" panose="020F0502020204030204" pitchFamily="34" charset="0"/>
                <a:cs typeface="Times New Roman" panose="02020603050405020304" pitchFamily="18" charset="0"/>
              </a:rPr>
              <a:t>American Psychiatric Association. (2013). </a:t>
            </a:r>
            <a:r>
              <a:rPr lang="en-GB" sz="1800" i="1" dirty="0">
                <a:effectLst/>
                <a:ea typeface="Calibri" panose="020F0502020204030204" pitchFamily="34" charset="0"/>
                <a:cs typeface="Times New Roman" panose="02020603050405020304" pitchFamily="18" charset="0"/>
              </a:rPr>
              <a:t>Diagnostic and statistical manual of mental disorders</a:t>
            </a:r>
            <a:r>
              <a:rPr lang="en-GB" sz="1800" dirty="0">
                <a:effectLst/>
                <a:ea typeface="Calibri" panose="020F0502020204030204" pitchFamily="34" charset="0"/>
                <a:cs typeface="Times New Roman" panose="02020603050405020304" pitchFamily="18" charset="0"/>
              </a:rPr>
              <a:t> (5th ed.). </a:t>
            </a:r>
            <a:r>
              <a:rPr lang="en-GB" sz="1800" dirty="0">
                <a:effectLst/>
                <a:ea typeface="Calibri" panose="020F0502020204030204" pitchFamily="34" charset="0"/>
                <a:cs typeface="Times New Roman" panose="02020603050405020304" pitchFamily="18" charset="0"/>
                <a:hlinkClick r:id="rId2"/>
              </a:rPr>
              <a:t>https://dsm.psychiatryonline.org/doi/book/10.1176/appi.books.9780890425596</a:t>
            </a:r>
            <a:r>
              <a:rPr lang="en-GB" sz="1800" dirty="0">
                <a:effectLst/>
                <a:ea typeface="Calibri" panose="020F0502020204030204" pitchFamily="34" charset="0"/>
                <a:cs typeface="Times New Roman" panose="02020603050405020304" pitchFamily="18" charset="0"/>
              </a:rPr>
              <a:t> </a:t>
            </a:r>
            <a:endParaRPr lang="it-IT" sz="1800" dirty="0">
              <a:effectLst/>
              <a:ea typeface="Calibri" panose="020F0502020204030204" pitchFamily="34" charset="0"/>
              <a:cs typeface="Times New Roman" panose="02020603050405020304" pitchFamily="18" charset="0"/>
            </a:endParaRPr>
          </a:p>
          <a:p>
            <a:pPr>
              <a:lnSpc>
                <a:spcPct val="145000"/>
              </a:lnSpc>
              <a:spcAft>
                <a:spcPts val="800"/>
              </a:spcAft>
            </a:pPr>
            <a:r>
              <a:rPr lang="en-GB" sz="1800" dirty="0">
                <a:effectLst/>
                <a:ea typeface="Calibri" panose="020F0502020204030204" pitchFamily="34" charset="0"/>
                <a:cs typeface="Times New Roman" panose="02020603050405020304" pitchFamily="18" charset="0"/>
              </a:rPr>
              <a:t>Bartoletti, A. (2013). </a:t>
            </a:r>
            <a:r>
              <a:rPr lang="it-IT" sz="1800" i="1" dirty="0">
                <a:effectLst/>
                <a:ea typeface="Calibri" panose="020F0502020204030204" pitchFamily="34" charset="0"/>
                <a:cs typeface="Times New Roman" panose="02020603050405020304" pitchFamily="18" charset="0"/>
              </a:rPr>
              <a:t>Lo studente strategico: Come risolvere rapidamente i problemi di studio</a:t>
            </a:r>
            <a:r>
              <a:rPr lang="it-IT" sz="1800" dirty="0">
                <a:effectLst/>
                <a:ea typeface="Calibri" panose="020F0502020204030204" pitchFamily="34" charset="0"/>
                <a:cs typeface="Times New Roman" panose="02020603050405020304" pitchFamily="18" charset="0"/>
              </a:rPr>
              <a:t>. </a:t>
            </a:r>
            <a:r>
              <a:rPr lang="en-GB" sz="1800" dirty="0">
                <a:effectLst/>
                <a:ea typeface="Calibri" panose="020F0502020204030204" pitchFamily="34" charset="0"/>
                <a:cs typeface="Times New Roman" panose="02020603050405020304" pitchFamily="18" charset="0"/>
              </a:rPr>
              <a:t>Ponte alle Grazie.</a:t>
            </a:r>
            <a:endParaRPr lang="it-IT" sz="1800" dirty="0">
              <a:effectLst/>
              <a:ea typeface="Calibri" panose="020F0502020204030204" pitchFamily="34" charset="0"/>
              <a:cs typeface="Times New Roman" panose="02020603050405020304" pitchFamily="18" charset="0"/>
            </a:endParaRPr>
          </a:p>
          <a:p>
            <a:pPr>
              <a:lnSpc>
                <a:spcPct val="145000"/>
              </a:lnSpc>
              <a:spcAft>
                <a:spcPts val="800"/>
              </a:spcAft>
            </a:pPr>
            <a:r>
              <a:rPr lang="en-GB" sz="1800" dirty="0">
                <a:effectLst/>
                <a:ea typeface="Calibri" panose="020F0502020204030204" pitchFamily="34" charset="0"/>
                <a:cs typeface="Times New Roman" panose="02020603050405020304" pitchFamily="18" charset="0"/>
              </a:rPr>
              <a:t>Jasper, F., &amp; Witthöft, M. (2011). Health anxiety and attentional bias: The time course of vigilance and avoidance in light of pictorial illness information. </a:t>
            </a:r>
            <a:r>
              <a:rPr lang="en-GB" sz="1800" i="1" dirty="0">
                <a:effectLst/>
                <a:ea typeface="Calibri" panose="020F0502020204030204" pitchFamily="34" charset="0"/>
                <a:cs typeface="Times New Roman" panose="02020603050405020304" pitchFamily="18" charset="0"/>
              </a:rPr>
              <a:t>Journal of Anxiety Disorders</a:t>
            </a:r>
            <a:r>
              <a:rPr lang="en-GB" sz="1800" dirty="0">
                <a:effectLst/>
                <a:ea typeface="Calibri" panose="020F0502020204030204" pitchFamily="34" charset="0"/>
                <a:cs typeface="Times New Roman" panose="02020603050405020304" pitchFamily="18" charset="0"/>
              </a:rPr>
              <a:t>, </a:t>
            </a:r>
            <a:r>
              <a:rPr lang="en-GB" sz="1800" i="1" dirty="0">
                <a:effectLst/>
                <a:ea typeface="Calibri" panose="020F0502020204030204" pitchFamily="34" charset="0"/>
                <a:cs typeface="Times New Roman" panose="02020603050405020304" pitchFamily="18" charset="0"/>
              </a:rPr>
              <a:t>25</a:t>
            </a:r>
            <a:r>
              <a:rPr lang="en-GB" sz="1800" dirty="0">
                <a:effectLst/>
                <a:ea typeface="Calibri" panose="020F0502020204030204" pitchFamily="34" charset="0"/>
                <a:cs typeface="Times New Roman" panose="02020603050405020304" pitchFamily="18" charset="0"/>
              </a:rPr>
              <a:t>(8), 1131–1138. </a:t>
            </a:r>
            <a:r>
              <a:rPr lang="en-GB" sz="1800" dirty="0">
                <a:effectLst/>
                <a:ea typeface="Calibri" panose="020F0502020204030204" pitchFamily="34" charset="0"/>
                <a:cs typeface="Times New Roman" panose="02020603050405020304" pitchFamily="18" charset="0"/>
                <a:hlinkClick r:id="rId3"/>
              </a:rPr>
              <a:t>https://doi.org/10.1016/j.janxdis.2011.08.004</a:t>
            </a:r>
            <a:r>
              <a:rPr lang="en-GB" sz="1800" dirty="0">
                <a:effectLst/>
                <a:ea typeface="Calibri" panose="020F0502020204030204" pitchFamily="34" charset="0"/>
                <a:cs typeface="Times New Roman" panose="02020603050405020304" pitchFamily="18" charset="0"/>
              </a:rPr>
              <a:t> </a:t>
            </a:r>
            <a:endParaRPr lang="it-IT" sz="1800" dirty="0">
              <a:effectLst/>
              <a:ea typeface="Calibri" panose="020F0502020204030204" pitchFamily="34" charset="0"/>
              <a:cs typeface="Times New Roman" panose="02020603050405020304" pitchFamily="18" charset="0"/>
            </a:endParaRPr>
          </a:p>
          <a:p>
            <a:pPr>
              <a:lnSpc>
                <a:spcPct val="145000"/>
              </a:lnSpc>
              <a:spcAft>
                <a:spcPts val="800"/>
              </a:spcAft>
            </a:pPr>
            <a:r>
              <a:rPr lang="en-GB" sz="1800" dirty="0">
                <a:effectLst/>
                <a:ea typeface="Calibri" panose="020F0502020204030204" pitchFamily="34" charset="0"/>
                <a:cs typeface="Times New Roman" panose="02020603050405020304" pitchFamily="18" charset="0"/>
              </a:rPr>
              <a:t>Kraepelin, E. (1896). </a:t>
            </a:r>
            <a:r>
              <a:rPr lang="it-IT" sz="1800" i="1" dirty="0">
                <a:effectLst/>
                <a:ea typeface="Calibri" panose="020F0502020204030204" pitchFamily="34" charset="0"/>
                <a:cs typeface="Times New Roman" panose="02020603050405020304" pitchFamily="18" charset="0"/>
              </a:rPr>
              <a:t>Compendio di psichiatria</a:t>
            </a:r>
            <a:r>
              <a:rPr lang="it-IT" sz="1800" dirty="0">
                <a:effectLst/>
                <a:ea typeface="Calibri" panose="020F0502020204030204" pitchFamily="34" charset="0"/>
                <a:cs typeface="Times New Roman" panose="02020603050405020304" pitchFamily="18" charset="0"/>
              </a:rPr>
              <a:t>. Vallardi.</a:t>
            </a:r>
          </a:p>
          <a:p>
            <a:pPr>
              <a:lnSpc>
                <a:spcPct val="145000"/>
              </a:lnSpc>
              <a:spcAft>
                <a:spcPts val="800"/>
              </a:spcAft>
            </a:pPr>
            <a:r>
              <a:rPr lang="it-IT" sz="1800" dirty="0">
                <a:effectLst/>
                <a:ea typeface="Calibri" panose="020F0502020204030204" pitchFamily="34" charset="0"/>
                <a:cs typeface="Times New Roman" panose="02020603050405020304" pitchFamily="18" charset="0"/>
              </a:rPr>
              <a:t>Lang, E. V., Hatsiopoulou, O., Koch, T., Berbaum, K., Lutgendorf, S., Kettenmann, E., Logan, H., &amp; Kaptchuk, T. J. (2005). </a:t>
            </a:r>
            <a:r>
              <a:rPr lang="en-GB" sz="1800" dirty="0">
                <a:effectLst/>
                <a:ea typeface="Calibri" panose="020F0502020204030204" pitchFamily="34" charset="0"/>
                <a:cs typeface="Times New Roman" panose="02020603050405020304" pitchFamily="18" charset="0"/>
              </a:rPr>
              <a:t>Can words hurt? Patient–provider interactions during invasive procedures. </a:t>
            </a:r>
            <a:r>
              <a:rPr lang="en-GB" sz="1800" i="1" dirty="0">
                <a:effectLst/>
                <a:ea typeface="Calibri" panose="020F0502020204030204" pitchFamily="34" charset="0"/>
                <a:cs typeface="Times New Roman" panose="02020603050405020304" pitchFamily="18" charset="0"/>
              </a:rPr>
              <a:t>Pain</a:t>
            </a:r>
            <a:r>
              <a:rPr lang="en-GB" sz="1800" dirty="0">
                <a:effectLst/>
                <a:ea typeface="Calibri" panose="020F0502020204030204" pitchFamily="34" charset="0"/>
                <a:cs typeface="Times New Roman" panose="02020603050405020304" pitchFamily="18" charset="0"/>
              </a:rPr>
              <a:t>, </a:t>
            </a:r>
            <a:r>
              <a:rPr lang="en-GB" sz="1800" i="1" dirty="0">
                <a:effectLst/>
                <a:ea typeface="Calibri" panose="020F0502020204030204" pitchFamily="34" charset="0"/>
                <a:cs typeface="Times New Roman" panose="02020603050405020304" pitchFamily="18" charset="0"/>
              </a:rPr>
              <a:t>114</a:t>
            </a:r>
            <a:r>
              <a:rPr lang="en-GB" sz="1800" dirty="0">
                <a:effectLst/>
                <a:ea typeface="Calibri" panose="020F0502020204030204" pitchFamily="34" charset="0"/>
                <a:cs typeface="Times New Roman" panose="02020603050405020304" pitchFamily="18" charset="0"/>
              </a:rPr>
              <a:t>(1), 303–309. </a:t>
            </a:r>
            <a:r>
              <a:rPr lang="en-GB" sz="1800" dirty="0">
                <a:effectLst/>
                <a:ea typeface="Calibri" panose="020F0502020204030204" pitchFamily="34" charset="0"/>
                <a:cs typeface="Times New Roman" panose="02020603050405020304" pitchFamily="18" charset="0"/>
                <a:hlinkClick r:id="rId4"/>
              </a:rPr>
              <a:t>https://doi.org/10.1016/j.pain.2004.12.028</a:t>
            </a:r>
            <a:r>
              <a:rPr lang="en-GB" sz="1800" dirty="0">
                <a:effectLst/>
                <a:ea typeface="Calibri" panose="020F0502020204030204" pitchFamily="34" charset="0"/>
                <a:cs typeface="Times New Roman" panose="02020603050405020304" pitchFamily="18" charset="0"/>
              </a:rPr>
              <a:t> </a:t>
            </a:r>
            <a:endParaRPr lang="it-IT" dirty="0"/>
          </a:p>
        </p:txBody>
      </p:sp>
    </p:spTree>
    <p:extLst>
      <p:ext uri="{BB962C8B-B14F-4D97-AF65-F5344CB8AC3E}">
        <p14:creationId xmlns:p14="http://schemas.microsoft.com/office/powerpoint/2010/main" val="17831143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778E7F-7F27-3C1F-8852-C0B5FC3D8341}"/>
              </a:ext>
            </a:extLst>
          </p:cNvPr>
          <p:cNvSpPr>
            <a:spLocks noGrp="1"/>
          </p:cNvSpPr>
          <p:nvPr>
            <p:ph type="title"/>
          </p:nvPr>
        </p:nvSpPr>
        <p:spPr/>
        <p:txBody>
          <a:bodyPr/>
          <a:lstStyle/>
          <a:p>
            <a:r>
              <a:rPr lang="it-IT" dirty="0"/>
              <a:t>Bibliografia </a:t>
            </a:r>
          </a:p>
        </p:txBody>
      </p:sp>
      <p:sp>
        <p:nvSpPr>
          <p:cNvPr id="3" name="Segnaposto contenuto 2">
            <a:extLst>
              <a:ext uri="{FF2B5EF4-FFF2-40B4-BE49-F238E27FC236}">
                <a16:creationId xmlns:a16="http://schemas.microsoft.com/office/drawing/2014/main" id="{FBDCAEF3-F6A2-BDDE-27AD-F749EA8D9922}"/>
              </a:ext>
            </a:extLst>
          </p:cNvPr>
          <p:cNvSpPr>
            <a:spLocks noGrp="1"/>
          </p:cNvSpPr>
          <p:nvPr>
            <p:ph idx="1"/>
          </p:nvPr>
        </p:nvSpPr>
        <p:spPr>
          <a:xfrm>
            <a:off x="581192" y="2005006"/>
            <a:ext cx="11029615" cy="4500000"/>
          </a:xfrm>
        </p:spPr>
        <p:txBody>
          <a:bodyPr>
            <a:normAutofit fontScale="77500" lnSpcReduction="20000"/>
          </a:bodyPr>
          <a:lstStyle/>
          <a:p>
            <a:pPr>
              <a:lnSpc>
                <a:spcPct val="135000"/>
              </a:lnSpc>
              <a:spcAft>
                <a:spcPts val="800"/>
              </a:spcAft>
            </a:pPr>
            <a:r>
              <a:rPr lang="en-GB" sz="1800" dirty="0">
                <a:effectLst/>
                <a:ea typeface="Calibri" panose="020F0502020204030204" pitchFamily="34" charset="0"/>
                <a:cs typeface="Times New Roman" panose="02020603050405020304" pitchFamily="18" charset="0"/>
              </a:rPr>
              <a:t>Leonidou, C., &amp; Panayiotou, G. (2018). Maintaining Mechanisms of Health Anxiety: Current State of Knowledge. In C. Charis &amp; G. Panayiotou (A c. Di), </a:t>
            </a:r>
            <a:r>
              <a:rPr lang="en-GB" sz="1800" i="1" dirty="0">
                <a:effectLst/>
                <a:ea typeface="Calibri" panose="020F0502020204030204" pitchFamily="34" charset="0"/>
                <a:cs typeface="Times New Roman" panose="02020603050405020304" pitchFamily="18" charset="0"/>
              </a:rPr>
              <a:t>Somatoform and Other Psychosomatic Disorders: A Dialogue Between Contemporary Psychodynamic Psychotherapy and Cognitive Behavioral Therapy Perspectives</a:t>
            </a:r>
            <a:r>
              <a:rPr lang="en-GB" sz="1800" dirty="0">
                <a:effectLst/>
                <a:ea typeface="Calibri" panose="020F0502020204030204" pitchFamily="34" charset="0"/>
                <a:cs typeface="Times New Roman" panose="02020603050405020304" pitchFamily="18" charset="0"/>
              </a:rPr>
              <a:t> (pagg. 1–21). Springer International Publishing. </a:t>
            </a:r>
            <a:r>
              <a:rPr lang="en-GB" sz="1800" dirty="0">
                <a:effectLst/>
                <a:ea typeface="Calibri" panose="020F0502020204030204" pitchFamily="34" charset="0"/>
                <a:cs typeface="Times New Roman" panose="02020603050405020304" pitchFamily="18" charset="0"/>
                <a:hlinkClick r:id="rId2"/>
              </a:rPr>
              <a:t>https://doi.org/10.1007/978-3-319-89360-0_1</a:t>
            </a:r>
            <a:r>
              <a:rPr lang="en-GB" sz="1800" dirty="0">
                <a:effectLst/>
                <a:ea typeface="Calibri" panose="020F0502020204030204" pitchFamily="34" charset="0"/>
                <a:cs typeface="Times New Roman" panose="02020603050405020304" pitchFamily="18" charset="0"/>
              </a:rPr>
              <a:t> </a:t>
            </a:r>
            <a:endParaRPr lang="it-IT" sz="1800" dirty="0">
              <a:effectLst/>
              <a:ea typeface="Calibri" panose="020F0502020204030204" pitchFamily="34" charset="0"/>
              <a:cs typeface="Times New Roman" panose="02020603050405020304" pitchFamily="18" charset="0"/>
            </a:endParaRPr>
          </a:p>
          <a:p>
            <a:pPr>
              <a:lnSpc>
                <a:spcPct val="135000"/>
              </a:lnSpc>
              <a:spcAft>
                <a:spcPts val="800"/>
              </a:spcAft>
            </a:pPr>
            <a:r>
              <a:rPr lang="en-GB" sz="1800" dirty="0">
                <a:effectLst/>
                <a:ea typeface="Calibri" panose="020F0502020204030204" pitchFamily="34" charset="0"/>
                <a:cs typeface="Times New Roman" panose="02020603050405020304" pitchFamily="18" charset="0"/>
              </a:rPr>
              <a:t>Milanese, R., &amp; Milanese, S. (2015). </a:t>
            </a:r>
            <a:r>
              <a:rPr lang="it-IT" sz="1800" i="1" dirty="0">
                <a:effectLst/>
                <a:ea typeface="Calibri" panose="020F0502020204030204" pitchFamily="34" charset="0"/>
                <a:cs typeface="Times New Roman" panose="02020603050405020304" pitchFamily="18" charset="0"/>
              </a:rPr>
              <a:t>Il tocco, il rimedio, la parola: La comunicazione tra medico e paziente come strumento terapeutico</a:t>
            </a:r>
            <a:r>
              <a:rPr lang="it-IT" sz="1800" dirty="0">
                <a:effectLst/>
                <a:ea typeface="Calibri" panose="020F0502020204030204" pitchFamily="34" charset="0"/>
                <a:cs typeface="Times New Roman" panose="02020603050405020304" pitchFamily="18" charset="0"/>
              </a:rPr>
              <a:t>. Ponte alle Grazie.</a:t>
            </a:r>
          </a:p>
          <a:p>
            <a:pPr>
              <a:lnSpc>
                <a:spcPct val="135000"/>
              </a:lnSpc>
              <a:spcAft>
                <a:spcPts val="800"/>
              </a:spcAft>
            </a:pPr>
            <a:r>
              <a:rPr lang="it-IT" sz="1800" dirty="0">
                <a:effectLst/>
                <a:ea typeface="Calibri" panose="020F0502020204030204" pitchFamily="34" charset="0"/>
                <a:cs typeface="Times New Roman" panose="02020603050405020304" pitchFamily="18" charset="0"/>
              </a:rPr>
              <a:t>Morschitzky, H., &amp; Hartl, T. (2014). </a:t>
            </a:r>
            <a:r>
              <a:rPr lang="it-IT" sz="1800" i="1" dirty="0">
                <a:effectLst/>
                <a:ea typeface="Calibri" panose="020F0502020204030204" pitchFamily="34" charset="0"/>
                <a:cs typeface="Times New Roman" panose="02020603050405020304" pitchFamily="18" charset="0"/>
              </a:rPr>
              <a:t>Guarire la malattia che non c’è. Guida di sopravvivenza per ipocondriaci</a:t>
            </a:r>
            <a:r>
              <a:rPr lang="it-IT" sz="1800" dirty="0">
                <a:effectLst/>
                <a:ea typeface="Calibri" panose="020F0502020204030204" pitchFamily="34" charset="0"/>
                <a:cs typeface="Times New Roman" panose="02020603050405020304" pitchFamily="18" charset="0"/>
              </a:rPr>
              <a:t> (C. Malimpensa, Trad.). Apogeo.</a:t>
            </a:r>
          </a:p>
          <a:p>
            <a:pPr>
              <a:lnSpc>
                <a:spcPct val="135000"/>
              </a:lnSpc>
              <a:spcAft>
                <a:spcPts val="800"/>
              </a:spcAft>
            </a:pPr>
            <a:r>
              <a:rPr lang="it-IT" sz="1800" dirty="0">
                <a:effectLst/>
                <a:ea typeface="Calibri" panose="020F0502020204030204" pitchFamily="34" charset="0"/>
                <a:cs typeface="Times New Roman" panose="02020603050405020304" pitchFamily="18" charset="0"/>
              </a:rPr>
              <a:t>Nardone, G., &amp; Bartoletti, A. (2018). </a:t>
            </a:r>
            <a:r>
              <a:rPr lang="it-IT" sz="1800" i="1" dirty="0">
                <a:effectLst/>
                <a:ea typeface="Calibri" panose="020F0502020204030204" pitchFamily="34" charset="0"/>
                <a:cs typeface="Times New Roman" panose="02020603050405020304" pitchFamily="18" charset="0"/>
              </a:rPr>
              <a:t>La paura delle malattie. Psicoterapia breve strategica dell’ipocondria</a:t>
            </a:r>
            <a:r>
              <a:rPr lang="it-IT" sz="1800" dirty="0">
                <a:effectLst/>
                <a:ea typeface="Calibri" panose="020F0502020204030204" pitchFamily="34" charset="0"/>
                <a:cs typeface="Times New Roman" panose="02020603050405020304" pitchFamily="18" charset="0"/>
              </a:rPr>
              <a:t>. Ponte alle Grazie.</a:t>
            </a:r>
          </a:p>
          <a:p>
            <a:pPr>
              <a:lnSpc>
                <a:spcPct val="135000"/>
              </a:lnSpc>
              <a:spcAft>
                <a:spcPts val="800"/>
              </a:spcAft>
            </a:pPr>
            <a:r>
              <a:rPr lang="it-IT" sz="1800" dirty="0">
                <a:effectLst/>
                <a:ea typeface="Calibri" panose="020F0502020204030204" pitchFamily="34" charset="0"/>
                <a:cs typeface="Times New Roman" panose="02020603050405020304" pitchFamily="18" charset="0"/>
              </a:rPr>
              <a:t>Porcelli, P. (2008). </a:t>
            </a:r>
            <a:r>
              <a:rPr lang="it-IT" sz="1800" i="1" dirty="0">
                <a:effectLst/>
                <a:ea typeface="Calibri" panose="020F0502020204030204" pitchFamily="34" charset="0"/>
                <a:cs typeface="Times New Roman" panose="02020603050405020304" pitchFamily="18" charset="0"/>
              </a:rPr>
              <a:t>Medicina psicosomatica e psicologia clinica. Modelli teorici, diagnosi, trattamento</a:t>
            </a:r>
            <a:r>
              <a:rPr lang="it-IT" sz="1800" dirty="0">
                <a:effectLst/>
                <a:ea typeface="Calibri" panose="020F0502020204030204" pitchFamily="34" charset="0"/>
                <a:cs typeface="Times New Roman" panose="02020603050405020304" pitchFamily="18" charset="0"/>
              </a:rPr>
              <a:t>. Cortina Raffaello.</a:t>
            </a:r>
          </a:p>
          <a:p>
            <a:pPr>
              <a:lnSpc>
                <a:spcPct val="135000"/>
              </a:lnSpc>
              <a:spcAft>
                <a:spcPts val="800"/>
              </a:spcAft>
            </a:pPr>
            <a:r>
              <a:rPr lang="it-IT" sz="1800" dirty="0">
                <a:effectLst/>
                <a:ea typeface="Calibri" panose="020F0502020204030204" pitchFamily="34" charset="0"/>
                <a:cs typeface="Times New Roman" panose="02020603050405020304" pitchFamily="18" charset="0"/>
              </a:rPr>
              <a:t>Pouillon, L., Socha, M., Demore, B., Thilly, N., Abitbol, V., Danese, S., &amp; Peyrin-Biroulet, L. (2018). </a:t>
            </a:r>
            <a:r>
              <a:rPr lang="en-GB" sz="1800" dirty="0">
                <a:effectLst/>
                <a:ea typeface="Calibri" panose="020F0502020204030204" pitchFamily="34" charset="0"/>
                <a:cs typeface="Times New Roman" panose="02020603050405020304" pitchFamily="18" charset="0"/>
              </a:rPr>
              <a:t>The nocebo effect: A clinical challenge in the era of biosimilars. </a:t>
            </a:r>
            <a:r>
              <a:rPr lang="en-GB" sz="1800" i="1" dirty="0">
                <a:effectLst/>
                <a:ea typeface="Calibri" panose="020F0502020204030204" pitchFamily="34" charset="0"/>
                <a:cs typeface="Times New Roman" panose="02020603050405020304" pitchFamily="18" charset="0"/>
              </a:rPr>
              <a:t>Expert Review of Clinical Immunology</a:t>
            </a:r>
            <a:r>
              <a:rPr lang="en-GB" sz="1800" dirty="0">
                <a:effectLst/>
                <a:ea typeface="Calibri" panose="020F0502020204030204" pitchFamily="34" charset="0"/>
                <a:cs typeface="Times New Roman" panose="02020603050405020304" pitchFamily="18" charset="0"/>
              </a:rPr>
              <a:t>, </a:t>
            </a:r>
            <a:r>
              <a:rPr lang="en-GB" sz="1800" i="1" dirty="0">
                <a:effectLst/>
                <a:ea typeface="Calibri" panose="020F0502020204030204" pitchFamily="34" charset="0"/>
                <a:cs typeface="Times New Roman" panose="02020603050405020304" pitchFamily="18" charset="0"/>
              </a:rPr>
              <a:t>14</a:t>
            </a:r>
            <a:r>
              <a:rPr lang="en-GB" sz="1800" dirty="0">
                <a:effectLst/>
                <a:ea typeface="Calibri" panose="020F0502020204030204" pitchFamily="34" charset="0"/>
                <a:cs typeface="Times New Roman" panose="02020603050405020304" pitchFamily="18" charset="0"/>
              </a:rPr>
              <a:t>(9), 739–749. </a:t>
            </a:r>
            <a:r>
              <a:rPr lang="en-GB" sz="1800" dirty="0">
                <a:effectLst/>
                <a:ea typeface="Calibri" panose="020F0502020204030204" pitchFamily="34" charset="0"/>
                <a:cs typeface="Times New Roman" panose="02020603050405020304" pitchFamily="18" charset="0"/>
                <a:hlinkClick r:id="rId3"/>
              </a:rPr>
              <a:t>https://doi.org/10.1080/1744666X.2018.1512406</a:t>
            </a:r>
            <a:r>
              <a:rPr lang="en-GB" sz="1800" dirty="0">
                <a:effectLst/>
                <a:ea typeface="Calibri" panose="020F0502020204030204" pitchFamily="34" charset="0"/>
                <a:cs typeface="Times New Roman" panose="02020603050405020304" pitchFamily="18" charset="0"/>
              </a:rPr>
              <a:t> </a:t>
            </a:r>
            <a:endParaRPr lang="it-IT" sz="1800" dirty="0">
              <a:effectLst/>
              <a:ea typeface="Calibri" panose="020F0502020204030204" pitchFamily="34" charset="0"/>
              <a:cs typeface="Times New Roman" panose="02020603050405020304" pitchFamily="18" charset="0"/>
            </a:endParaRPr>
          </a:p>
          <a:p>
            <a:pPr>
              <a:lnSpc>
                <a:spcPct val="135000"/>
              </a:lnSpc>
              <a:spcAft>
                <a:spcPts val="800"/>
              </a:spcAft>
            </a:pPr>
            <a:r>
              <a:rPr lang="en-GB" sz="1800" dirty="0">
                <a:effectLst/>
                <a:ea typeface="Calibri" panose="020F0502020204030204" pitchFamily="34" charset="0"/>
                <a:cs typeface="Times New Roman" panose="02020603050405020304" pitchFamily="18" charset="0"/>
              </a:rPr>
              <a:t>Tyrer, P., &amp; Tyrer, H. (2019). Etiology and Epidemiology of Health Anxiety. In E. Hedman-Lagerlöf (A c. Di), </a:t>
            </a:r>
            <a:r>
              <a:rPr lang="en-GB" sz="1800" i="1" dirty="0">
                <a:effectLst/>
                <a:ea typeface="Calibri" panose="020F0502020204030204" pitchFamily="34" charset="0"/>
                <a:cs typeface="Times New Roman" panose="02020603050405020304" pitchFamily="18" charset="0"/>
              </a:rPr>
              <a:t>The Clinician’s Guide to Treating Health Anxiety</a:t>
            </a:r>
            <a:r>
              <a:rPr lang="en-GB" sz="1800" dirty="0">
                <a:effectLst/>
                <a:ea typeface="Calibri" panose="020F0502020204030204" pitchFamily="34" charset="0"/>
                <a:cs typeface="Times New Roman" panose="02020603050405020304" pitchFamily="18" charset="0"/>
              </a:rPr>
              <a:t> (1st ed.). </a:t>
            </a:r>
            <a:r>
              <a:rPr lang="en-GB" sz="1800" dirty="0">
                <a:effectLst/>
                <a:ea typeface="Calibri" panose="020F0502020204030204" pitchFamily="34" charset="0"/>
                <a:cs typeface="Times New Roman" panose="02020603050405020304" pitchFamily="18" charset="0"/>
                <a:hlinkClick r:id="rId4"/>
              </a:rPr>
              <a:t>https://doi.org/10.1016/C2016-0-01717-5</a:t>
            </a:r>
            <a:r>
              <a:rPr lang="en-GB" sz="1800" dirty="0">
                <a:effectLst/>
                <a:ea typeface="Calibri" panose="020F0502020204030204" pitchFamily="34" charset="0"/>
                <a:cs typeface="Times New Roman" panose="02020603050405020304" pitchFamily="18" charset="0"/>
              </a:rPr>
              <a:t> </a:t>
            </a:r>
            <a:endParaRPr lang="it-IT" sz="1800" dirty="0">
              <a:effectLst/>
              <a:ea typeface="Calibri" panose="020F0502020204030204" pitchFamily="34" charset="0"/>
              <a:cs typeface="Times New Roman" panose="02020603050405020304" pitchFamily="18" charset="0"/>
            </a:endParaRPr>
          </a:p>
          <a:p>
            <a:pPr>
              <a:lnSpc>
                <a:spcPct val="135000"/>
              </a:lnSpc>
              <a:spcAft>
                <a:spcPts val="800"/>
              </a:spcAft>
            </a:pPr>
            <a:r>
              <a:rPr lang="en-GB" sz="1800" dirty="0">
                <a:effectLst/>
                <a:ea typeface="Calibri" panose="020F0502020204030204" pitchFamily="34" charset="0"/>
                <a:cs typeface="Times New Roman" panose="02020603050405020304" pitchFamily="18" charset="0"/>
              </a:rPr>
              <a:t>World Health Organization. (2019). </a:t>
            </a:r>
            <a:r>
              <a:rPr lang="en-GB" sz="1800" i="1" dirty="0">
                <a:effectLst/>
                <a:ea typeface="Calibri" panose="020F0502020204030204" pitchFamily="34" charset="0"/>
                <a:cs typeface="Times New Roman" panose="02020603050405020304" pitchFamily="18" charset="0"/>
              </a:rPr>
              <a:t>International statistical classification of diseases and related health problems</a:t>
            </a:r>
            <a:r>
              <a:rPr lang="en-GB" sz="1800" dirty="0">
                <a:effectLst/>
                <a:ea typeface="Calibri" panose="020F0502020204030204" pitchFamily="34" charset="0"/>
                <a:cs typeface="Times New Roman" panose="02020603050405020304" pitchFamily="18" charset="0"/>
              </a:rPr>
              <a:t> (11th ed.). </a:t>
            </a:r>
            <a:r>
              <a:rPr lang="en-GB" sz="1800" dirty="0">
                <a:effectLst/>
                <a:ea typeface="Calibri" panose="020F0502020204030204" pitchFamily="34" charset="0"/>
                <a:cs typeface="Times New Roman" panose="02020603050405020304" pitchFamily="18" charset="0"/>
                <a:hlinkClick r:id="rId5"/>
              </a:rPr>
              <a:t>https://icd.who.int/</a:t>
            </a:r>
            <a:r>
              <a:rPr lang="en-GB" sz="1800" dirty="0">
                <a:effectLst/>
                <a:ea typeface="Calibri" panose="020F0502020204030204" pitchFamily="34" charset="0"/>
                <a:cs typeface="Times New Roman" panose="02020603050405020304" pitchFamily="18" charset="0"/>
              </a:rPr>
              <a:t> </a:t>
            </a:r>
            <a:endParaRPr lang="it-IT" sz="1800" dirty="0">
              <a:effectLst/>
              <a:ea typeface="Calibri" panose="020F0502020204030204" pitchFamily="34" charset="0"/>
              <a:cs typeface="Times New Roman" panose="02020603050405020304" pitchFamily="18" charset="0"/>
            </a:endParaRPr>
          </a:p>
          <a:p>
            <a:pPr marL="0" indent="0">
              <a:buNone/>
            </a:pPr>
            <a:endParaRPr lang="it-IT" dirty="0"/>
          </a:p>
        </p:txBody>
      </p:sp>
    </p:spTree>
    <p:extLst>
      <p:ext uri="{BB962C8B-B14F-4D97-AF65-F5344CB8AC3E}">
        <p14:creationId xmlns:p14="http://schemas.microsoft.com/office/powerpoint/2010/main" val="983943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DD2275-8BFB-3077-99D4-BC82B905B931}"/>
              </a:ext>
            </a:extLst>
          </p:cNvPr>
          <p:cNvSpPr>
            <a:spLocks noGrp="1"/>
          </p:cNvSpPr>
          <p:nvPr>
            <p:ph type="title"/>
          </p:nvPr>
        </p:nvSpPr>
        <p:spPr/>
        <p:txBody>
          <a:bodyPr/>
          <a:lstStyle/>
          <a:p>
            <a:r>
              <a:rPr lang="it-IT" dirty="0"/>
              <a:t>L’ipocondria nel mondo greco antico</a:t>
            </a:r>
          </a:p>
        </p:txBody>
      </p:sp>
      <p:sp>
        <p:nvSpPr>
          <p:cNvPr id="3" name="Segnaposto contenuto 2">
            <a:extLst>
              <a:ext uri="{FF2B5EF4-FFF2-40B4-BE49-F238E27FC236}">
                <a16:creationId xmlns:a16="http://schemas.microsoft.com/office/drawing/2014/main" id="{A878CC1E-A6B7-6DFA-D25E-82AABB4C06E8}"/>
              </a:ext>
            </a:extLst>
          </p:cNvPr>
          <p:cNvSpPr>
            <a:spLocks noGrp="1"/>
          </p:cNvSpPr>
          <p:nvPr>
            <p:ph idx="1"/>
          </p:nvPr>
        </p:nvSpPr>
        <p:spPr/>
        <p:txBody>
          <a:bodyPr>
            <a:normAutofit fontScale="92500"/>
          </a:bodyPr>
          <a:lstStyle/>
          <a:p>
            <a:pPr algn="just">
              <a:lnSpc>
                <a:spcPct val="125000"/>
              </a:lnSpc>
            </a:pPr>
            <a:r>
              <a:rPr lang="it-IT" sz="2000" dirty="0">
                <a:effectLst/>
                <a:ea typeface="Calibri" panose="020F0502020204030204" pitchFamily="34" charset="0"/>
              </a:rPr>
              <a:t>Nel mondo greco antico, dove il termine è stato coniato, soffrire di ipocondria significava avere un problema agli “ipocondri”, ovvero le zone dell’addome racchiuse sotto le ultime costole, dove risiedono organi come fegato e milza. Secondo la scuola medica di </a:t>
            </a:r>
            <a:r>
              <a:rPr lang="it-IT" sz="2000" dirty="0">
                <a:solidFill>
                  <a:schemeClr val="accent2"/>
                </a:solidFill>
                <a:effectLst/>
                <a:ea typeface="Calibri" panose="020F0502020204030204" pitchFamily="34" charset="0"/>
              </a:rPr>
              <a:t>Ippocrate di Cos </a:t>
            </a:r>
            <a:r>
              <a:rPr lang="it-IT" sz="2000" dirty="0">
                <a:effectLst/>
                <a:ea typeface="Calibri" panose="020F0502020204030204" pitchFamily="34" charset="0"/>
              </a:rPr>
              <a:t>gli ipocondri erano la sede della </a:t>
            </a:r>
            <a:r>
              <a:rPr lang="it-IT" sz="2000" dirty="0">
                <a:solidFill>
                  <a:schemeClr val="accent2"/>
                </a:solidFill>
                <a:effectLst/>
                <a:ea typeface="Calibri" panose="020F0502020204030204" pitchFamily="34" charset="0"/>
              </a:rPr>
              <a:t>bile nera</a:t>
            </a:r>
            <a:r>
              <a:rPr lang="it-IT" sz="2000" dirty="0">
                <a:effectLst/>
                <a:ea typeface="Calibri" panose="020F0502020204030204" pitchFamily="34" charset="0"/>
              </a:rPr>
              <a:t>, uno dei quattro umori corporei (insieme a bile gialla, sangue e flegma), dal cui equilibrio dipendeva la condizione di salute o malattia dell’individuo. Nella medicina ippocratica il termine ipocondria veniva utilizzato per indicare le persone afflitte da </a:t>
            </a:r>
            <a:r>
              <a:rPr lang="it-IT" sz="2000" dirty="0">
                <a:solidFill>
                  <a:schemeClr val="accent2"/>
                </a:solidFill>
                <a:effectLst/>
                <a:ea typeface="Calibri" panose="020F0502020204030204" pitchFamily="34" charset="0"/>
              </a:rPr>
              <a:t>melanconia</a:t>
            </a:r>
            <a:r>
              <a:rPr lang="it-IT" sz="2000" dirty="0">
                <a:effectLst/>
                <a:ea typeface="Calibri" panose="020F0502020204030204" pitchFamily="34" charset="0"/>
              </a:rPr>
              <a:t>, una condizione di immotivata tristezza, depressione e spossatezza psico-fisica, causata per l’appunto da un eccesso di bile nera. </a:t>
            </a:r>
          </a:p>
          <a:p>
            <a:pPr algn="just">
              <a:lnSpc>
                <a:spcPct val="125000"/>
              </a:lnSpc>
            </a:pPr>
            <a:r>
              <a:rPr lang="it-IT" sz="2000" dirty="0">
                <a:effectLst/>
                <a:ea typeface="Calibri" panose="020F0502020204030204" pitchFamily="34" charset="0"/>
              </a:rPr>
              <a:t>Questa concezione fu ripresa e sviluppata anche dalla scuola medica di </a:t>
            </a:r>
            <a:r>
              <a:rPr lang="it-IT" sz="2000" dirty="0">
                <a:solidFill>
                  <a:schemeClr val="accent2"/>
                </a:solidFill>
                <a:effectLst/>
                <a:ea typeface="Calibri" panose="020F0502020204030204" pitchFamily="34" charset="0"/>
              </a:rPr>
              <a:t>Claudio Galeno </a:t>
            </a:r>
            <a:r>
              <a:rPr lang="it-IT" sz="2000" dirty="0">
                <a:effectLst/>
                <a:ea typeface="Calibri" panose="020F0502020204030204" pitchFamily="34" charset="0"/>
              </a:rPr>
              <a:t>e arrivò quasi intatta alle soglie del Rinascimento.</a:t>
            </a:r>
            <a:endParaRPr lang="it-IT" sz="2000" dirty="0"/>
          </a:p>
        </p:txBody>
      </p:sp>
    </p:spTree>
    <p:extLst>
      <p:ext uri="{BB962C8B-B14F-4D97-AF65-F5344CB8AC3E}">
        <p14:creationId xmlns:p14="http://schemas.microsoft.com/office/powerpoint/2010/main" val="590584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A078A52F-85EA-4C0B-962B-D9D9DD4DD7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057" name="Rectangle 2056">
            <a:extLst>
              <a:ext uri="{FF2B5EF4-FFF2-40B4-BE49-F238E27FC236}">
                <a16:creationId xmlns:a16="http://schemas.microsoft.com/office/drawing/2014/main" id="{919797D5-5700-4683-B30A-5B4D56CB82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059" name="Rectangle 2058">
            <a:extLst>
              <a:ext uri="{FF2B5EF4-FFF2-40B4-BE49-F238E27FC236}">
                <a16:creationId xmlns:a16="http://schemas.microsoft.com/office/drawing/2014/main" id="{4856A7B9-9801-42EC-A4C9-7E22A56EF5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061" name="Rectangle 2060">
            <a:extLst>
              <a:ext uri="{FF2B5EF4-FFF2-40B4-BE49-F238E27FC236}">
                <a16:creationId xmlns:a16="http://schemas.microsoft.com/office/drawing/2014/main" id="{A8D10092-A860-4EFB-963F-A14DA36488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2063" name="Rectangle 2062">
            <a:extLst>
              <a:ext uri="{FF2B5EF4-FFF2-40B4-BE49-F238E27FC236}">
                <a16:creationId xmlns:a16="http://schemas.microsoft.com/office/drawing/2014/main" id="{325A0672-A00B-4963-A6A1-170BBE229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CF41AAF-D0B1-70FA-CF29-DBECF942C68D}"/>
              </a:ext>
            </a:extLst>
          </p:cNvPr>
          <p:cNvSpPr>
            <a:spLocks noGrp="1"/>
          </p:cNvSpPr>
          <p:nvPr>
            <p:ph type="title"/>
          </p:nvPr>
        </p:nvSpPr>
        <p:spPr>
          <a:xfrm>
            <a:off x="581192" y="702156"/>
            <a:ext cx="7225075" cy="1013800"/>
          </a:xfrm>
          <a:solidFill>
            <a:schemeClr val="accent1"/>
          </a:solidFill>
        </p:spPr>
        <p:txBody>
          <a:bodyPr vert="horz" lIns="91440" tIns="45720" rIns="91440" bIns="45720" rtlCol="0" anchor="b">
            <a:normAutofit/>
          </a:bodyPr>
          <a:lstStyle/>
          <a:p>
            <a:r>
              <a:rPr lang="it-IT" dirty="0"/>
              <a:t>Molière e il malato immaginario</a:t>
            </a:r>
          </a:p>
        </p:txBody>
      </p:sp>
      <p:grpSp>
        <p:nvGrpSpPr>
          <p:cNvPr id="2065" name="Group 2064">
            <a:extLst>
              <a:ext uri="{FF2B5EF4-FFF2-40B4-BE49-F238E27FC236}">
                <a16:creationId xmlns:a16="http://schemas.microsoft.com/office/drawing/2014/main" id="{E8923A14-6C7A-45FB-A5F1-2D276702565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2066" name="Rectangle 2065">
              <a:extLst>
                <a:ext uri="{FF2B5EF4-FFF2-40B4-BE49-F238E27FC236}">
                  <a16:creationId xmlns:a16="http://schemas.microsoft.com/office/drawing/2014/main" id="{227738C0-CF5C-4616-B33E-C988DE11BE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067" name="Rectangle 2066">
              <a:extLst>
                <a:ext uri="{FF2B5EF4-FFF2-40B4-BE49-F238E27FC236}">
                  <a16:creationId xmlns:a16="http://schemas.microsoft.com/office/drawing/2014/main" id="{784B4E1F-1F78-4844-B851-9410BA4770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068" name="Rectangle 2067">
              <a:extLst>
                <a:ext uri="{FF2B5EF4-FFF2-40B4-BE49-F238E27FC236}">
                  <a16:creationId xmlns:a16="http://schemas.microsoft.com/office/drawing/2014/main" id="{4B4AE0E5-28A2-4386-BC9B-71ABF5238A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sp>
        <p:nvSpPr>
          <p:cNvPr id="3" name="Segnaposto contenuto 2">
            <a:extLst>
              <a:ext uri="{FF2B5EF4-FFF2-40B4-BE49-F238E27FC236}">
                <a16:creationId xmlns:a16="http://schemas.microsoft.com/office/drawing/2014/main" id="{17A7186C-A252-8E92-FFF5-EEBAF7FF7EB2}"/>
              </a:ext>
            </a:extLst>
          </p:cNvPr>
          <p:cNvSpPr>
            <a:spLocks noGrp="1"/>
          </p:cNvSpPr>
          <p:nvPr>
            <p:ph sz="half" idx="1"/>
          </p:nvPr>
        </p:nvSpPr>
        <p:spPr>
          <a:xfrm>
            <a:off x="581194" y="1896533"/>
            <a:ext cx="7225074" cy="3962266"/>
          </a:xfrm>
        </p:spPr>
        <p:txBody>
          <a:bodyPr vert="horz" lIns="91440" tIns="45720" rIns="91440" bIns="45720" rtlCol="0" anchor="ctr">
            <a:normAutofit/>
          </a:bodyPr>
          <a:lstStyle/>
          <a:p>
            <a:pPr marL="0" indent="0" algn="just">
              <a:lnSpc>
                <a:spcPct val="125000"/>
              </a:lnSpc>
              <a:buNone/>
            </a:pPr>
            <a:r>
              <a:rPr lang="it-IT" sz="2000" dirty="0">
                <a:effectLst/>
              </a:rPr>
              <a:t>Il drammaturgo francese Molière, con la commedia teatrale </a:t>
            </a:r>
            <a:r>
              <a:rPr lang="it-IT" sz="2000" dirty="0">
                <a:solidFill>
                  <a:schemeClr val="accent2"/>
                </a:solidFill>
                <a:effectLst/>
              </a:rPr>
              <a:t>Il malato immaginario </a:t>
            </a:r>
            <a:r>
              <a:rPr lang="it-IT" sz="2000" dirty="0">
                <a:effectLst/>
              </a:rPr>
              <a:t>(1673), in un certo senso anticipò l’attuale nosografia medica, rappresentando l’ipocondriaco come un individuo ossessionato dalla morte per malattia e continuamente alla ricerca di una soluzione medica, contribuendo tuttavia anche a far assumere a questo termine un significato dispregiativo. </a:t>
            </a:r>
            <a:endParaRPr lang="en-US" dirty="0"/>
          </a:p>
        </p:txBody>
      </p:sp>
      <p:pic>
        <p:nvPicPr>
          <p:cNvPr id="2050" name="Picture 2" descr="Il malato immaginario - Molière - Libro Usato - BUR Biblioteca Univ.  Rizzoli - Bur teatro | IBS">
            <a:extLst>
              <a:ext uri="{FF2B5EF4-FFF2-40B4-BE49-F238E27FC236}">
                <a16:creationId xmlns:a16="http://schemas.microsoft.com/office/drawing/2014/main" id="{1F160F64-2AF1-550B-8A24-8001BAFAE98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6861"/>
          <a:stretch/>
        </p:blipFill>
        <p:spPr bwMode="auto">
          <a:xfrm>
            <a:off x="8042147" y="600075"/>
            <a:ext cx="3695828" cy="5792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6310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B4CE49-7B11-2062-FD4A-32B8FBD20D9F}"/>
              </a:ext>
            </a:extLst>
          </p:cNvPr>
          <p:cNvSpPr>
            <a:spLocks noGrp="1"/>
          </p:cNvSpPr>
          <p:nvPr>
            <p:ph type="title"/>
          </p:nvPr>
        </p:nvSpPr>
        <p:spPr/>
        <p:txBody>
          <a:bodyPr/>
          <a:lstStyle/>
          <a:p>
            <a:r>
              <a:rPr lang="it-IT" dirty="0"/>
              <a:t>L’ipocondria nell’ottocento</a:t>
            </a:r>
          </a:p>
        </p:txBody>
      </p:sp>
      <p:sp>
        <p:nvSpPr>
          <p:cNvPr id="3" name="Segnaposto contenuto 2">
            <a:extLst>
              <a:ext uri="{FF2B5EF4-FFF2-40B4-BE49-F238E27FC236}">
                <a16:creationId xmlns:a16="http://schemas.microsoft.com/office/drawing/2014/main" id="{83800C09-A791-563D-3086-3858077F15A6}"/>
              </a:ext>
            </a:extLst>
          </p:cNvPr>
          <p:cNvSpPr>
            <a:spLocks noGrp="1"/>
          </p:cNvSpPr>
          <p:nvPr>
            <p:ph idx="1"/>
          </p:nvPr>
        </p:nvSpPr>
        <p:spPr>
          <a:xfrm>
            <a:off x="581191" y="2143551"/>
            <a:ext cx="11029615" cy="4312668"/>
          </a:xfrm>
        </p:spPr>
        <p:txBody>
          <a:bodyPr>
            <a:noAutofit/>
          </a:bodyPr>
          <a:lstStyle/>
          <a:p>
            <a:pPr algn="just">
              <a:lnSpc>
                <a:spcPct val="125000"/>
              </a:lnSpc>
            </a:pPr>
            <a:r>
              <a:rPr lang="it-IT" sz="2000" dirty="0">
                <a:effectLst/>
                <a:ea typeface="Calibri" panose="020F0502020204030204" pitchFamily="34" charset="0"/>
              </a:rPr>
              <a:t>Nel corso dell’Ottocento l’ipocondria veniva considerata una sorta di “</a:t>
            </a:r>
            <a:r>
              <a:rPr lang="it-IT" sz="2000" dirty="0">
                <a:solidFill>
                  <a:schemeClr val="accent2"/>
                </a:solidFill>
                <a:effectLst/>
                <a:ea typeface="Calibri" panose="020F0502020204030204" pitchFamily="34" charset="0"/>
              </a:rPr>
              <a:t>versione maschile dell’isteria</a:t>
            </a:r>
            <a:r>
              <a:rPr lang="it-IT" sz="2000" dirty="0">
                <a:effectLst/>
                <a:ea typeface="Calibri" panose="020F0502020204030204" pitchFamily="34" charset="0"/>
              </a:rPr>
              <a:t>”, definendola come un’inspiegabile forma di malessere che portava l’individuo a deprimersi e lamentarsi di sintomi corporei. </a:t>
            </a:r>
          </a:p>
          <a:p>
            <a:pPr algn="just">
              <a:lnSpc>
                <a:spcPct val="125000"/>
              </a:lnSpc>
            </a:pPr>
            <a:r>
              <a:rPr lang="it-IT" sz="2000" dirty="0">
                <a:effectLst/>
                <a:ea typeface="Calibri" panose="020F0502020204030204" pitchFamily="34" charset="0"/>
              </a:rPr>
              <a:t>Probabilmente la prima definizione moderna di ipocondria fu formulata dallo psichiatra britannico </a:t>
            </a:r>
            <a:r>
              <a:rPr lang="it-IT" sz="2000" dirty="0">
                <a:solidFill>
                  <a:schemeClr val="accent2"/>
                </a:solidFill>
                <a:effectLst/>
                <a:ea typeface="Calibri" panose="020F0502020204030204" pitchFamily="34" charset="0"/>
              </a:rPr>
              <a:t>Forbes Winslow</a:t>
            </a:r>
            <a:r>
              <a:rPr lang="it-IT" sz="2000" dirty="0">
                <a:effectLst/>
                <a:ea typeface="Calibri" panose="020F0502020204030204" pitchFamily="34" charset="0"/>
              </a:rPr>
              <a:t>, che nel 1863 la descrisse come “un’angoscia patologica per la propria salute fisica”. </a:t>
            </a:r>
            <a:endParaRPr lang="it-IT" sz="2000" dirty="0">
              <a:ea typeface="Calibri" panose="020F0502020204030204" pitchFamily="34" charset="0"/>
            </a:endParaRPr>
          </a:p>
          <a:p>
            <a:pPr algn="just">
              <a:lnSpc>
                <a:spcPct val="125000"/>
              </a:lnSpc>
            </a:pPr>
            <a:r>
              <a:rPr lang="it-IT" sz="2000" dirty="0">
                <a:effectLst/>
                <a:ea typeface="Calibri" panose="020F0502020204030204" pitchFamily="34" charset="0"/>
              </a:rPr>
              <a:t>Verso la fine del secolo, il celebre psichiatra tedesco </a:t>
            </a:r>
            <a:r>
              <a:rPr lang="it-IT" sz="2000" dirty="0">
                <a:solidFill>
                  <a:schemeClr val="accent2"/>
                </a:solidFill>
                <a:effectLst/>
                <a:ea typeface="Calibri" panose="020F0502020204030204" pitchFamily="34" charset="0"/>
              </a:rPr>
              <a:t>Emil Kraepelin </a:t>
            </a:r>
            <a:r>
              <a:rPr lang="it-IT" sz="2000" dirty="0">
                <a:effectLst/>
                <a:ea typeface="Calibri" panose="020F0502020204030204" pitchFamily="34" charset="0"/>
              </a:rPr>
              <a:t>avvicinò definitivamente il concetto di ipocondria al suo significato contemporaneo di paura eccessiva delle malattie, attuando una distinzione tra una </a:t>
            </a:r>
            <a:r>
              <a:rPr lang="it-IT" sz="2000" i="1" dirty="0">
                <a:effectLst/>
                <a:ea typeface="Calibri" panose="020F0502020204030204" pitchFamily="34" charset="0"/>
              </a:rPr>
              <a:t>hypocondria cum materia</a:t>
            </a:r>
            <a:r>
              <a:rPr lang="it-IT" sz="2000" dirty="0">
                <a:effectLst/>
                <a:ea typeface="Calibri" panose="020F0502020204030204" pitchFamily="34" charset="0"/>
              </a:rPr>
              <a:t> – una condizione di malessere con dei segni fisici osservabili corrispondenti – e una </a:t>
            </a:r>
            <a:r>
              <a:rPr lang="it-IT" sz="2000" i="1" dirty="0">
                <a:effectLst/>
                <a:ea typeface="Calibri" panose="020F0502020204030204" pitchFamily="34" charset="0"/>
              </a:rPr>
              <a:t>hypocondria sine materia</a:t>
            </a:r>
            <a:r>
              <a:rPr lang="it-IT" sz="2000" dirty="0">
                <a:effectLst/>
                <a:ea typeface="Calibri" panose="020F0502020204030204" pitchFamily="34" charset="0"/>
              </a:rPr>
              <a:t> – un malessere in cui non fosse riscontrabile alcuna problematica a livello fisico. </a:t>
            </a:r>
            <a:endParaRPr lang="it-IT" sz="2000" dirty="0"/>
          </a:p>
        </p:txBody>
      </p:sp>
    </p:spTree>
    <p:extLst>
      <p:ext uri="{BB962C8B-B14F-4D97-AF65-F5344CB8AC3E}">
        <p14:creationId xmlns:p14="http://schemas.microsoft.com/office/powerpoint/2010/main" val="3757326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D69DBF-143F-E1DB-BFD8-61D8FEE6FC97}"/>
              </a:ext>
            </a:extLst>
          </p:cNvPr>
          <p:cNvSpPr>
            <a:spLocks noGrp="1"/>
          </p:cNvSpPr>
          <p:nvPr>
            <p:ph type="title"/>
          </p:nvPr>
        </p:nvSpPr>
        <p:spPr/>
        <p:txBody>
          <a:bodyPr/>
          <a:lstStyle/>
          <a:p>
            <a:r>
              <a:rPr lang="it-IT" dirty="0"/>
              <a:t>L’ipocondria nel DSM</a:t>
            </a:r>
          </a:p>
        </p:txBody>
      </p:sp>
      <p:sp>
        <p:nvSpPr>
          <p:cNvPr id="3" name="Segnaposto contenuto 2">
            <a:extLst>
              <a:ext uri="{FF2B5EF4-FFF2-40B4-BE49-F238E27FC236}">
                <a16:creationId xmlns:a16="http://schemas.microsoft.com/office/drawing/2014/main" id="{59F5AA5E-5731-4DAB-4DDA-DEF734212F04}"/>
              </a:ext>
            </a:extLst>
          </p:cNvPr>
          <p:cNvSpPr>
            <a:spLocks noGrp="1"/>
          </p:cNvSpPr>
          <p:nvPr>
            <p:ph idx="1"/>
          </p:nvPr>
        </p:nvSpPr>
        <p:spPr>
          <a:xfrm>
            <a:off x="581193" y="1949595"/>
            <a:ext cx="7805425" cy="4562041"/>
          </a:xfrm>
        </p:spPr>
        <p:txBody>
          <a:bodyPr>
            <a:noAutofit/>
          </a:bodyPr>
          <a:lstStyle/>
          <a:p>
            <a:pPr algn="just">
              <a:lnSpc>
                <a:spcPct val="125000"/>
              </a:lnSpc>
            </a:pPr>
            <a:r>
              <a:rPr lang="it-IT" sz="2000" dirty="0"/>
              <a:t>Nella prima edizione del DSM (1952) le preoccupazioni ipocondriache venivano considerate un semplice sintomo </a:t>
            </a:r>
            <a:r>
              <a:rPr lang="it-IT" sz="2000" dirty="0">
                <a:effectLst/>
                <a:ea typeface="Calibri" panose="020F0502020204030204" pitchFamily="34" charset="0"/>
              </a:rPr>
              <a:t>“</a:t>
            </a:r>
            <a:r>
              <a:rPr lang="it-IT" sz="2000" dirty="0"/>
              <a:t>ausiliare</a:t>
            </a:r>
            <a:r>
              <a:rPr lang="it-IT" sz="2000" dirty="0">
                <a:effectLst/>
                <a:ea typeface="Calibri" panose="020F0502020204030204" pitchFamily="34" charset="0"/>
              </a:rPr>
              <a:t>” della </a:t>
            </a:r>
            <a:r>
              <a:rPr lang="it-IT" sz="2000" dirty="0">
                <a:solidFill>
                  <a:schemeClr val="accent2"/>
                </a:solidFill>
                <a:effectLst/>
                <a:ea typeface="Calibri" panose="020F0502020204030204" pitchFamily="34" charset="0"/>
              </a:rPr>
              <a:t>psicosi depressiva</a:t>
            </a:r>
            <a:r>
              <a:rPr lang="it-IT" sz="2000" dirty="0">
                <a:effectLst/>
                <a:ea typeface="Calibri" panose="020F0502020204030204" pitchFamily="34" charset="0"/>
              </a:rPr>
              <a:t>.</a:t>
            </a:r>
          </a:p>
          <a:p>
            <a:pPr algn="just">
              <a:lnSpc>
                <a:spcPct val="125000"/>
              </a:lnSpc>
            </a:pPr>
            <a:r>
              <a:rPr lang="it-IT" sz="2000" dirty="0"/>
              <a:t>A partire dal DSM-II (1968) l’ipocondria guadagnò lo status di problema autonomo con il nome di </a:t>
            </a:r>
            <a:r>
              <a:rPr lang="it-IT" sz="2000" dirty="0">
                <a:solidFill>
                  <a:schemeClr val="accent2"/>
                </a:solidFill>
              </a:rPr>
              <a:t>nevrosi ipocondriaca</a:t>
            </a:r>
            <a:r>
              <a:rPr lang="it-IT" sz="2000" dirty="0"/>
              <a:t>, </a:t>
            </a:r>
            <a:r>
              <a:rPr lang="it-IT" sz="2000" dirty="0">
                <a:effectLst/>
                <a:ea typeface="Calibri" panose="020F0502020204030204" pitchFamily="34" charset="0"/>
              </a:rPr>
              <a:t>definita come una condizione dominata dalla preoccupazione per il corpo e dalla paura per potenziali malattie di vari organi, che persistono nonostante le rassicurazioni, senza poter rilevare perdite o alterazioni delle funzioni. </a:t>
            </a:r>
          </a:p>
        </p:txBody>
      </p:sp>
      <p:pic>
        <p:nvPicPr>
          <p:cNvPr id="7" name="Immagine 6">
            <a:extLst>
              <a:ext uri="{FF2B5EF4-FFF2-40B4-BE49-F238E27FC236}">
                <a16:creationId xmlns:a16="http://schemas.microsoft.com/office/drawing/2014/main" id="{9F032191-B2CB-DA92-8E13-989BC1262014}"/>
              </a:ext>
            </a:extLst>
          </p:cNvPr>
          <p:cNvPicPr>
            <a:picLocks noChangeAspect="1"/>
          </p:cNvPicPr>
          <p:nvPr/>
        </p:nvPicPr>
        <p:blipFill>
          <a:blip r:embed="rId2"/>
          <a:stretch>
            <a:fillRect/>
          </a:stretch>
        </p:blipFill>
        <p:spPr>
          <a:xfrm>
            <a:off x="8848320" y="1949595"/>
            <a:ext cx="2910267" cy="4562041"/>
          </a:xfrm>
          <a:prstGeom prst="rect">
            <a:avLst/>
          </a:prstGeom>
        </p:spPr>
      </p:pic>
    </p:spTree>
    <p:extLst>
      <p:ext uri="{BB962C8B-B14F-4D97-AF65-F5344CB8AC3E}">
        <p14:creationId xmlns:p14="http://schemas.microsoft.com/office/powerpoint/2010/main" val="41490316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C68DC6-E731-5BF1-F1BF-8FA4993BE45A}"/>
              </a:ext>
            </a:extLst>
          </p:cNvPr>
          <p:cNvSpPr>
            <a:spLocks noGrp="1"/>
          </p:cNvSpPr>
          <p:nvPr>
            <p:ph type="title"/>
          </p:nvPr>
        </p:nvSpPr>
        <p:spPr/>
        <p:txBody>
          <a:bodyPr/>
          <a:lstStyle/>
          <a:p>
            <a:r>
              <a:rPr lang="it-IT" dirty="0"/>
              <a:t>L’ipocondria nel DSM</a:t>
            </a:r>
          </a:p>
        </p:txBody>
      </p:sp>
      <p:sp>
        <p:nvSpPr>
          <p:cNvPr id="3" name="Segnaposto contenuto 2">
            <a:extLst>
              <a:ext uri="{FF2B5EF4-FFF2-40B4-BE49-F238E27FC236}">
                <a16:creationId xmlns:a16="http://schemas.microsoft.com/office/drawing/2014/main" id="{E71AB1E3-1138-3590-93A0-D39604F7029B}"/>
              </a:ext>
            </a:extLst>
          </p:cNvPr>
          <p:cNvSpPr>
            <a:spLocks noGrp="1"/>
          </p:cNvSpPr>
          <p:nvPr>
            <p:ph idx="1"/>
          </p:nvPr>
        </p:nvSpPr>
        <p:spPr>
          <a:xfrm>
            <a:off x="581192" y="2013528"/>
            <a:ext cx="11029615" cy="4500000"/>
          </a:xfrm>
        </p:spPr>
        <p:txBody>
          <a:bodyPr>
            <a:normAutofit fontScale="92500"/>
          </a:bodyPr>
          <a:lstStyle/>
          <a:p>
            <a:pPr algn="just">
              <a:lnSpc>
                <a:spcPct val="125000"/>
              </a:lnSpc>
            </a:pPr>
            <a:r>
              <a:rPr lang="it-IT" sz="2100" dirty="0">
                <a:effectLst/>
                <a:ea typeface="Calibri" panose="020F0502020204030204" pitchFamily="34" charset="0"/>
              </a:rPr>
              <a:t>L’ultima edizione del DSM in cui è stato utilizzato il termine ipocondria come categoria diagnostica è il DSM-IV-TR (2000), il quale riportava come caratteristica principale del disturbo la preoccupazione di avere una grave malattia basata su un’errata interpretazione di uno o più sensazioni o sintomi corporei, della durata di almeno 6 mesi, che causa disagio clinicamente significativo e persiste nonostante una valutazione medica approfondita non identifichi una condizione medica in grado di spiegare i timori di malattia dell’individuo (sebbene possa essere presente una condizione medica coesistente)        </a:t>
            </a:r>
            <a:r>
              <a:rPr lang="it-IT" sz="2100" dirty="0">
                <a:effectLst/>
                <a:ea typeface="Calibri" panose="020F0502020204030204" pitchFamily="34" charset="0"/>
                <a:sym typeface="Wingdings" panose="05000000000000000000" pitchFamily="2" charset="2"/>
              </a:rPr>
              <a:t> </a:t>
            </a:r>
          </a:p>
          <a:p>
            <a:pPr algn="just">
              <a:lnSpc>
                <a:spcPct val="125000"/>
              </a:lnSpc>
            </a:pPr>
            <a:r>
              <a:rPr lang="it-IT" sz="2100" dirty="0">
                <a:effectLst/>
                <a:ea typeface="Calibri" panose="020F0502020204030204" pitchFamily="34" charset="0"/>
                <a:sym typeface="Wingdings" panose="05000000000000000000" pitchFamily="2" charset="2"/>
              </a:rPr>
              <a:t>Il criterio principale per giungere alla diagnosi era </a:t>
            </a:r>
            <a:r>
              <a:rPr lang="it-IT" sz="2100" dirty="0">
                <a:solidFill>
                  <a:schemeClr val="accent2"/>
                </a:solidFill>
                <a:effectLst/>
                <a:ea typeface="Calibri" panose="020F0502020204030204" pitchFamily="34" charset="0"/>
                <a:sym typeface="Wingdings" panose="05000000000000000000" pitchFamily="2" charset="2"/>
              </a:rPr>
              <a:t>la presenza di sintomi e fastidi fisici in assenza di una spiegazione medica soddisfacente</a:t>
            </a:r>
            <a:r>
              <a:rPr lang="it-IT" sz="2100" dirty="0">
                <a:solidFill>
                  <a:schemeClr val="tx1"/>
                </a:solidFill>
                <a:effectLst/>
                <a:ea typeface="Calibri" panose="020F0502020204030204" pitchFamily="34" charset="0"/>
                <a:sym typeface="Wingdings" panose="05000000000000000000" pitchFamily="2" charset="2"/>
              </a:rPr>
              <a:t>.</a:t>
            </a:r>
          </a:p>
          <a:p>
            <a:pPr algn="just">
              <a:lnSpc>
                <a:spcPct val="125000"/>
              </a:lnSpc>
            </a:pPr>
            <a:r>
              <a:rPr lang="it-IT" sz="2100" dirty="0">
                <a:ea typeface="Calibri" panose="020F0502020204030204" pitchFamily="34" charset="0"/>
              </a:rPr>
              <a:t>U</a:t>
            </a:r>
            <a:r>
              <a:rPr lang="it-IT" sz="2100" dirty="0">
                <a:effectLst/>
                <a:ea typeface="Calibri" panose="020F0502020204030204" pitchFamily="34" charset="0"/>
              </a:rPr>
              <a:t>na conseguenza indiretta legata a questa prospettiva era la tendenza ad avere una visione svalutante nei confronti di questi pazienti, come a sottendere che i loro sintomi non fossero reali e che fossero dei “malati immaginari ”. </a:t>
            </a:r>
            <a:endParaRPr lang="it-IT" sz="2100" dirty="0">
              <a:solidFill>
                <a:schemeClr val="tx1"/>
              </a:solidFill>
            </a:endParaRPr>
          </a:p>
        </p:txBody>
      </p:sp>
    </p:spTree>
    <p:extLst>
      <p:ext uri="{BB962C8B-B14F-4D97-AF65-F5344CB8AC3E}">
        <p14:creationId xmlns:p14="http://schemas.microsoft.com/office/powerpoint/2010/main" val="470635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B715D3-DB6F-2D41-DB46-3D0964CF4D79}"/>
              </a:ext>
            </a:extLst>
          </p:cNvPr>
          <p:cNvSpPr>
            <a:spLocks noGrp="1"/>
          </p:cNvSpPr>
          <p:nvPr>
            <p:ph type="title"/>
          </p:nvPr>
        </p:nvSpPr>
        <p:spPr/>
        <p:txBody>
          <a:bodyPr/>
          <a:lstStyle/>
          <a:p>
            <a:r>
              <a:rPr lang="it-IT" dirty="0"/>
              <a:t>L’ipocondria nel DSM-5</a:t>
            </a:r>
          </a:p>
        </p:txBody>
      </p:sp>
      <p:sp>
        <p:nvSpPr>
          <p:cNvPr id="3" name="Segnaposto contenuto 2">
            <a:extLst>
              <a:ext uri="{FF2B5EF4-FFF2-40B4-BE49-F238E27FC236}">
                <a16:creationId xmlns:a16="http://schemas.microsoft.com/office/drawing/2014/main" id="{ED59CBCB-2189-9BAC-B6FD-39525CC901AF}"/>
              </a:ext>
            </a:extLst>
          </p:cNvPr>
          <p:cNvSpPr>
            <a:spLocks noGrp="1"/>
          </p:cNvSpPr>
          <p:nvPr>
            <p:ph idx="1"/>
          </p:nvPr>
        </p:nvSpPr>
        <p:spPr>
          <a:xfrm>
            <a:off x="581192" y="2014247"/>
            <a:ext cx="11029615" cy="4500000"/>
          </a:xfrm>
        </p:spPr>
        <p:txBody>
          <a:bodyPr>
            <a:noAutofit/>
          </a:bodyPr>
          <a:lstStyle/>
          <a:p>
            <a:pPr algn="just">
              <a:lnSpc>
                <a:spcPct val="125000"/>
              </a:lnSpc>
            </a:pPr>
            <a:r>
              <a:rPr lang="it-IT" sz="1900" dirty="0">
                <a:effectLst/>
                <a:ea typeface="Calibri" panose="020F0502020204030204" pitchFamily="34" charset="0"/>
              </a:rPr>
              <a:t>Nel DSM-5 (2013) il termine “ipocondria” non rappresenta più una categoria diagnostica e i problemi ipocondriaci sono stati riorganizzati suddividendoli in due nuove classi: il </a:t>
            </a:r>
            <a:r>
              <a:rPr lang="it-IT" sz="1900" dirty="0">
                <a:solidFill>
                  <a:schemeClr val="accent2"/>
                </a:solidFill>
                <a:effectLst/>
                <a:ea typeface="Calibri" panose="020F0502020204030204" pitchFamily="34" charset="0"/>
              </a:rPr>
              <a:t>disturbo da sintomi somatici </a:t>
            </a:r>
            <a:r>
              <a:rPr lang="it-IT" sz="1900" dirty="0">
                <a:effectLst/>
                <a:ea typeface="Calibri" panose="020F0502020204030204" pitchFamily="34" charset="0"/>
              </a:rPr>
              <a:t>e il </a:t>
            </a:r>
            <a:r>
              <a:rPr lang="it-IT" sz="1900" dirty="0">
                <a:solidFill>
                  <a:schemeClr val="accent2"/>
                </a:solidFill>
                <a:effectLst/>
                <a:ea typeface="Calibri" panose="020F0502020204030204" pitchFamily="34" charset="0"/>
              </a:rPr>
              <a:t>disturbo d’ansia di malattia</a:t>
            </a:r>
            <a:r>
              <a:rPr lang="it-IT" sz="1900" dirty="0">
                <a:effectLst/>
                <a:ea typeface="Calibri" panose="020F0502020204030204" pitchFamily="34" charset="0"/>
              </a:rPr>
              <a:t>.</a:t>
            </a:r>
          </a:p>
          <a:p>
            <a:pPr algn="just">
              <a:lnSpc>
                <a:spcPct val="125000"/>
              </a:lnSpc>
            </a:pPr>
            <a:r>
              <a:rPr lang="it-IT" sz="1900" dirty="0">
                <a:ea typeface="Calibri" panose="020F0502020204030204" pitchFamily="34" charset="0"/>
              </a:rPr>
              <a:t>C</a:t>
            </a:r>
            <a:r>
              <a:rPr lang="it-IT" sz="1900" dirty="0">
                <a:effectLst/>
                <a:ea typeface="Calibri" panose="020F0502020204030204" pitchFamily="34" charset="0"/>
              </a:rPr>
              <a:t>irca il 75% degli individui precedentemente diagnosticati con ipocondria sono ora inclusi nella diagnosi di disturbo da sintomi somatici, mentre la diagnosi di disturbo d’ansia di malattia è pensata per il 25% di questi individui, i quali presentano un’elevata ansia per la propria salute in assenza di sintomi somatici, non qualificandosi tuttavia per una diagnosi di altri disturbi d’ansia.</a:t>
            </a:r>
          </a:p>
          <a:p>
            <a:pPr algn="just">
              <a:lnSpc>
                <a:spcPct val="125000"/>
              </a:lnSpc>
            </a:pPr>
            <a:r>
              <a:rPr lang="it-IT" sz="1900" dirty="0">
                <a:effectLst/>
                <a:ea typeface="Calibri" panose="020F0502020204030204" pitchFamily="34" charset="0"/>
              </a:rPr>
              <a:t>Entrambi i disturbi si caratterizzano per una tendenza ad avere un’</a:t>
            </a:r>
            <a:r>
              <a:rPr lang="it-IT" sz="1900" dirty="0">
                <a:solidFill>
                  <a:schemeClr val="accent2"/>
                </a:solidFill>
                <a:effectLst/>
                <a:ea typeface="Calibri" panose="020F0502020204030204" pitchFamily="34" charset="0"/>
              </a:rPr>
              <a:t>attenzione focalizzata sui propri segnali fisici e sul proprio corpo</a:t>
            </a:r>
            <a:r>
              <a:rPr lang="it-IT" sz="1900" dirty="0">
                <a:effectLst/>
                <a:ea typeface="Calibri" panose="020F0502020204030204" pitchFamily="34" charset="0"/>
              </a:rPr>
              <a:t>; l’elemento che li differenzia principalmente, ma non esclusivamente, è la presenza di significativi sintomi somatici (tale caratteristica è necessaria per effettuare una diagnosi di disturbo da sintomi somatici, mentre non lo è per effettuare una diagnosi di disturbo d’ansia di malattia).</a:t>
            </a:r>
            <a:endParaRPr lang="it-IT" sz="1900" dirty="0"/>
          </a:p>
        </p:txBody>
      </p:sp>
    </p:spTree>
    <p:extLst>
      <p:ext uri="{BB962C8B-B14F-4D97-AF65-F5344CB8AC3E}">
        <p14:creationId xmlns:p14="http://schemas.microsoft.com/office/powerpoint/2010/main" val="1557389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339E59-A894-3337-0024-DD5ED9BC28E6}"/>
              </a:ext>
            </a:extLst>
          </p:cNvPr>
          <p:cNvSpPr>
            <a:spLocks noGrp="1"/>
          </p:cNvSpPr>
          <p:nvPr>
            <p:ph type="title"/>
          </p:nvPr>
        </p:nvSpPr>
        <p:spPr/>
        <p:txBody>
          <a:bodyPr/>
          <a:lstStyle/>
          <a:p>
            <a:r>
              <a:rPr lang="it-IT" dirty="0"/>
              <a:t>Disturbo da sintomi somatici </a:t>
            </a:r>
          </a:p>
        </p:txBody>
      </p:sp>
      <p:sp>
        <p:nvSpPr>
          <p:cNvPr id="3" name="Segnaposto contenuto 2">
            <a:extLst>
              <a:ext uri="{FF2B5EF4-FFF2-40B4-BE49-F238E27FC236}">
                <a16:creationId xmlns:a16="http://schemas.microsoft.com/office/drawing/2014/main" id="{53F43F60-B2AE-EC9B-C451-292506587CE7}"/>
              </a:ext>
            </a:extLst>
          </p:cNvPr>
          <p:cNvSpPr>
            <a:spLocks noGrp="1"/>
          </p:cNvSpPr>
          <p:nvPr>
            <p:ph idx="1"/>
          </p:nvPr>
        </p:nvSpPr>
        <p:spPr>
          <a:xfrm>
            <a:off x="581192" y="2069663"/>
            <a:ext cx="11029615" cy="4500000"/>
          </a:xfrm>
        </p:spPr>
        <p:txBody>
          <a:bodyPr>
            <a:normAutofit/>
          </a:bodyPr>
          <a:lstStyle/>
          <a:p>
            <a:pPr marL="0" indent="0" algn="just">
              <a:buNone/>
            </a:pPr>
            <a:r>
              <a:rPr lang="it-IT" sz="2000" b="1" dirty="0"/>
              <a:t>Criteri diagnostici </a:t>
            </a:r>
          </a:p>
          <a:p>
            <a:pPr marL="342900" indent="-342900" algn="just">
              <a:buFont typeface="+mj-lt"/>
              <a:buAutoNum type="alphaUcPeriod"/>
            </a:pPr>
            <a:r>
              <a:rPr lang="it-IT" sz="2000" dirty="0"/>
              <a:t>Uno o più sintomi somatici che procurano disagio o portano ad alterazioni significative della vita quotidiana. </a:t>
            </a:r>
          </a:p>
          <a:p>
            <a:pPr marL="342900" indent="-342900" algn="just">
              <a:buFont typeface="+mj-lt"/>
              <a:buAutoNum type="alphaUcPeriod"/>
            </a:pPr>
            <a:r>
              <a:rPr lang="it-IT" sz="2000" dirty="0"/>
              <a:t>Pensieri, sentimenti o comportamenti eccessivi correlati ai sintomi somatici o associati a preoccupazioni relative alla salute, come indicato da almeno uno dei seguenti criteri:</a:t>
            </a:r>
          </a:p>
          <a:p>
            <a:pPr marL="666900" lvl="1" indent="-342900" algn="just">
              <a:buFont typeface="+mj-lt"/>
              <a:buAutoNum type="arabicPeriod"/>
            </a:pPr>
            <a:r>
              <a:rPr lang="it-IT" sz="2000" dirty="0"/>
              <a:t>Pensieri sproporzionati e persistenti circa la gravità dei propri sintomi.</a:t>
            </a:r>
          </a:p>
          <a:p>
            <a:pPr marL="666900" lvl="1" indent="-342900" algn="just">
              <a:buFont typeface="+mj-lt"/>
              <a:buAutoNum type="arabicPeriod"/>
            </a:pPr>
            <a:r>
              <a:rPr lang="it-IT" sz="2000" dirty="0"/>
              <a:t>Livello costantemente elevato di ansia per la salute o per i sintomi. </a:t>
            </a:r>
          </a:p>
          <a:p>
            <a:pPr marL="666900" lvl="1" indent="-342900" algn="just">
              <a:buFont typeface="+mj-lt"/>
              <a:buAutoNum type="arabicPeriod"/>
            </a:pPr>
            <a:r>
              <a:rPr lang="it-IT" sz="2000" dirty="0"/>
              <a:t>Tempo ed energie eccessivi dedicati a questi sintomi o a preoccupazioni riguardanti la salute. </a:t>
            </a:r>
          </a:p>
          <a:p>
            <a:pPr marL="342900" indent="-342900" algn="just">
              <a:lnSpc>
                <a:spcPct val="125000"/>
              </a:lnSpc>
              <a:buFont typeface="+mj-lt"/>
              <a:buAutoNum type="alphaUcPeriod"/>
            </a:pPr>
            <a:r>
              <a:rPr lang="it-IT" sz="2000" dirty="0"/>
              <a:t>Sebbene possa non essere continuativamente presente alcuno dei sintomi, la condizione di essere sintomatici è persistente (tipicamente da più di 6 mesi). </a:t>
            </a:r>
          </a:p>
        </p:txBody>
      </p:sp>
    </p:spTree>
    <p:extLst>
      <p:ext uri="{BB962C8B-B14F-4D97-AF65-F5344CB8AC3E}">
        <p14:creationId xmlns:p14="http://schemas.microsoft.com/office/powerpoint/2010/main" val="3326261127"/>
      </p:ext>
    </p:extLst>
  </p:cSld>
  <p:clrMapOvr>
    <a:masterClrMapping/>
  </p:clrMapOvr>
</p:sld>
</file>

<file path=ppt/theme/theme1.xml><?xml version="1.0" encoding="utf-8"?>
<a:theme xmlns:a="http://schemas.openxmlformats.org/drawingml/2006/main" name="Dividendi">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docProps/app.xml><?xml version="1.0" encoding="utf-8"?>
<Properties xmlns="http://schemas.openxmlformats.org/officeDocument/2006/extended-properties" xmlns:vt="http://schemas.openxmlformats.org/officeDocument/2006/docPropsVTypes">
  <Template>Dividendi</Template>
  <TotalTime>5</TotalTime>
  <Words>3563</Words>
  <Application>Microsoft Office PowerPoint</Application>
  <PresentationFormat>Widescreen</PresentationFormat>
  <Paragraphs>123</Paragraphs>
  <Slides>26</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26</vt:i4>
      </vt:variant>
    </vt:vector>
  </HeadingPairs>
  <TitlesOfParts>
    <vt:vector size="29" baseType="lpstr">
      <vt:lpstr>Gill Sans MT</vt:lpstr>
      <vt:lpstr>Wingdings 2</vt:lpstr>
      <vt:lpstr>Dividendi</vt:lpstr>
      <vt:lpstr>Eziologia dell’ipocondria</vt:lpstr>
      <vt:lpstr>L’ipocondria nell’icd-11</vt:lpstr>
      <vt:lpstr>L’ipocondria nel mondo greco antico</vt:lpstr>
      <vt:lpstr>Molière e il malato immaginario</vt:lpstr>
      <vt:lpstr>L’ipocondria nell’ottocento</vt:lpstr>
      <vt:lpstr>L’ipocondria nel DSM</vt:lpstr>
      <vt:lpstr>L’ipocondria nel DSM</vt:lpstr>
      <vt:lpstr>L’ipocondria nel DSM-5</vt:lpstr>
      <vt:lpstr>Disturbo da sintomi somatici </vt:lpstr>
      <vt:lpstr>Disturbo da sintomi somatici </vt:lpstr>
      <vt:lpstr>Disturbo d’ansia di malattia</vt:lpstr>
      <vt:lpstr>Disturbo d’ansia di malattia</vt:lpstr>
      <vt:lpstr>disturbo da sintomi somatici e disturbi correlati</vt:lpstr>
      <vt:lpstr>Disturbo da sintomi somatici e disturbi correlati</vt:lpstr>
      <vt:lpstr>Eziologia dell’ipocondria</vt:lpstr>
      <vt:lpstr>Il modello di Nardone e Bartoletti </vt:lpstr>
      <vt:lpstr>Il fattore educativo-familiare</vt:lpstr>
      <vt:lpstr>Il fattore educativo-familiare</vt:lpstr>
      <vt:lpstr>Le esperienze di vulnerabilità </vt:lpstr>
      <vt:lpstr>Le esperienze di vulnerabilità </vt:lpstr>
      <vt:lpstr>Il fattore  vicario</vt:lpstr>
      <vt:lpstr>la comunicazione inefficace tra medico e paziente</vt:lpstr>
      <vt:lpstr>la comunicazione inefficace tra medico e paziente</vt:lpstr>
      <vt:lpstr>Eziologia dell’ipocondria</vt:lpstr>
      <vt:lpstr>bibliografia</vt:lpstr>
      <vt:lpstr>Bibliografia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Eziologia dell’ipocondria</dc:title>
  <dc:creator>Silvia Carrara</dc:creator>
  <cp:lastModifiedBy>FRANCESCO ROVETTO</cp:lastModifiedBy>
  <cp:revision>23</cp:revision>
  <dcterms:created xsi:type="dcterms:W3CDTF">2022-09-07T08:30:43Z</dcterms:created>
  <dcterms:modified xsi:type="dcterms:W3CDTF">2022-09-25T07:41:12Z</dcterms:modified>
</cp:coreProperties>
</file>