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1"/>
  </p:notesMasterIdLst>
  <p:sldIdLst>
    <p:sldId id="256" r:id="rId2"/>
    <p:sldId id="329" r:id="rId3"/>
    <p:sldId id="257" r:id="rId4"/>
    <p:sldId id="277" r:id="rId5"/>
    <p:sldId id="258" r:id="rId6"/>
    <p:sldId id="293" r:id="rId7"/>
    <p:sldId id="295" r:id="rId8"/>
    <p:sldId id="296" r:id="rId9"/>
    <p:sldId id="294" r:id="rId10"/>
    <p:sldId id="259" r:id="rId11"/>
    <p:sldId id="278" r:id="rId12"/>
    <p:sldId id="279" r:id="rId13"/>
    <p:sldId id="260" r:id="rId14"/>
    <p:sldId id="297" r:id="rId15"/>
    <p:sldId id="280" r:id="rId16"/>
    <p:sldId id="261" r:id="rId17"/>
    <p:sldId id="298" r:id="rId18"/>
    <p:sldId id="281" r:id="rId19"/>
    <p:sldId id="299" r:id="rId20"/>
    <p:sldId id="262" r:id="rId21"/>
    <p:sldId id="300" r:id="rId22"/>
    <p:sldId id="282" r:id="rId23"/>
    <p:sldId id="301" r:id="rId24"/>
    <p:sldId id="302" r:id="rId25"/>
    <p:sldId id="263" r:id="rId26"/>
    <p:sldId id="264" r:id="rId27"/>
    <p:sldId id="265" r:id="rId28"/>
    <p:sldId id="283" r:id="rId29"/>
    <p:sldId id="303" r:id="rId30"/>
    <p:sldId id="266" r:id="rId31"/>
    <p:sldId id="267" r:id="rId32"/>
    <p:sldId id="268" r:id="rId33"/>
    <p:sldId id="304" r:id="rId34"/>
    <p:sldId id="269" r:id="rId35"/>
    <p:sldId id="284" r:id="rId36"/>
    <p:sldId id="270" r:id="rId37"/>
    <p:sldId id="271" r:id="rId38"/>
    <p:sldId id="305" r:id="rId39"/>
    <p:sldId id="272" r:id="rId40"/>
    <p:sldId id="285" r:id="rId41"/>
    <p:sldId id="273" r:id="rId42"/>
    <p:sldId id="306" r:id="rId43"/>
    <p:sldId id="307" r:id="rId44"/>
    <p:sldId id="286" r:id="rId45"/>
    <p:sldId id="287" r:id="rId46"/>
    <p:sldId id="308" r:id="rId47"/>
    <p:sldId id="274" r:id="rId48"/>
    <p:sldId id="288" r:id="rId49"/>
    <p:sldId id="289" r:id="rId50"/>
    <p:sldId id="275" r:id="rId51"/>
    <p:sldId id="309" r:id="rId52"/>
    <p:sldId id="290" r:id="rId53"/>
    <p:sldId id="310" r:id="rId54"/>
    <p:sldId id="276" r:id="rId55"/>
    <p:sldId id="291" r:id="rId56"/>
    <p:sldId id="311" r:id="rId57"/>
    <p:sldId id="313" r:id="rId58"/>
    <p:sldId id="321" r:id="rId59"/>
    <p:sldId id="314" r:id="rId60"/>
    <p:sldId id="315" r:id="rId61"/>
    <p:sldId id="322" r:id="rId62"/>
    <p:sldId id="312" r:id="rId63"/>
    <p:sldId id="324" r:id="rId64"/>
    <p:sldId id="323" r:id="rId65"/>
    <p:sldId id="325" r:id="rId66"/>
    <p:sldId id="316" r:id="rId67"/>
    <p:sldId id="363" r:id="rId68"/>
    <p:sldId id="326" r:id="rId69"/>
    <p:sldId id="317" r:id="rId70"/>
    <p:sldId id="327" r:id="rId71"/>
    <p:sldId id="318" r:id="rId72"/>
    <p:sldId id="328" r:id="rId73"/>
    <p:sldId id="319" r:id="rId74"/>
    <p:sldId id="320" r:id="rId75"/>
    <p:sldId id="330" r:id="rId76"/>
    <p:sldId id="331" r:id="rId77"/>
    <p:sldId id="332" r:id="rId78"/>
    <p:sldId id="333" r:id="rId79"/>
    <p:sldId id="334" r:id="rId80"/>
    <p:sldId id="335" r:id="rId81"/>
    <p:sldId id="336" r:id="rId82"/>
    <p:sldId id="337" r:id="rId83"/>
    <p:sldId id="338" r:id="rId84"/>
    <p:sldId id="339" r:id="rId85"/>
    <p:sldId id="340" r:id="rId86"/>
    <p:sldId id="358" r:id="rId87"/>
    <p:sldId id="341" r:id="rId88"/>
    <p:sldId id="359" r:id="rId89"/>
    <p:sldId id="342" r:id="rId90"/>
    <p:sldId id="343" r:id="rId91"/>
    <p:sldId id="360" r:id="rId92"/>
    <p:sldId id="357" r:id="rId93"/>
    <p:sldId id="361" r:id="rId94"/>
    <p:sldId id="344" r:id="rId95"/>
    <p:sldId id="345" r:id="rId96"/>
    <p:sldId id="346" r:id="rId97"/>
    <p:sldId id="347" r:id="rId98"/>
    <p:sldId id="348" r:id="rId99"/>
    <p:sldId id="364" r:id="rId100"/>
    <p:sldId id="356" r:id="rId101"/>
    <p:sldId id="351" r:id="rId102"/>
    <p:sldId id="352" r:id="rId103"/>
    <p:sldId id="353" r:id="rId104"/>
    <p:sldId id="354" r:id="rId105"/>
    <p:sldId id="355"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960" autoAdjust="0"/>
    <p:restoredTop sz="94660"/>
  </p:normalViewPr>
  <p:slideViewPr>
    <p:cSldViewPr>
      <p:cViewPr varScale="1">
        <p:scale>
          <a:sx n="75" d="100"/>
          <a:sy n="75" d="100"/>
        </p:scale>
        <p:origin x="777" y="2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notesMaster" Target="notesMasters/notesMaster1.xml"/><Relationship Id="rId136"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addSld modSld">
      <pc:chgData name="FRANCESCO ROVETTO" userId="5f88dbb262c9fade" providerId="LiveId" clId="{7F20A2AD-B8D6-474C-80DC-96F58A7F38F7}" dt="2025-09-12T07:26:57.726" v="1562" actId="20577"/>
      <pc:docMkLst>
        <pc:docMk/>
      </pc:docMkLst>
      <pc:sldChg chg="modSp new mod">
        <pc:chgData name="FRANCESCO ROVETTO" userId="5f88dbb262c9fade" providerId="LiveId" clId="{7F20A2AD-B8D6-474C-80DC-96F58A7F38F7}" dt="2025-09-10T06:46:23.245" v="249" actId="20577"/>
        <pc:sldMkLst>
          <pc:docMk/>
          <pc:sldMk cId="3097634719" sldId="365"/>
        </pc:sldMkLst>
        <pc:spChg chg="mod">
          <ac:chgData name="FRANCESCO ROVETTO" userId="5f88dbb262c9fade" providerId="LiveId" clId="{7F20A2AD-B8D6-474C-80DC-96F58A7F38F7}" dt="2025-09-10T06:40:50.468" v="36" actId="20577"/>
          <ac:spMkLst>
            <pc:docMk/>
            <pc:sldMk cId="3097634719" sldId="365"/>
            <ac:spMk id="2" creationId="{DAC018DB-9D18-7696-3C8C-2817D0A10C0B}"/>
          </ac:spMkLst>
        </pc:spChg>
        <pc:spChg chg="mod">
          <ac:chgData name="FRANCESCO ROVETTO" userId="5f88dbb262c9fade" providerId="LiveId" clId="{7F20A2AD-B8D6-474C-80DC-96F58A7F38F7}" dt="2025-09-10T06:46:23.245" v="249" actId="20577"/>
          <ac:spMkLst>
            <pc:docMk/>
            <pc:sldMk cId="3097634719" sldId="365"/>
            <ac:spMk id="3" creationId="{828962E2-2D8A-5882-61BE-29CA66951ECA}"/>
          </ac:spMkLst>
        </pc:spChg>
      </pc:sldChg>
      <pc:sldChg chg="modSp new mod">
        <pc:chgData name="FRANCESCO ROVETTO" userId="5f88dbb262c9fade" providerId="LiveId" clId="{7F20A2AD-B8D6-474C-80DC-96F58A7F38F7}" dt="2025-09-10T06:50:23.003" v="511" actId="20577"/>
        <pc:sldMkLst>
          <pc:docMk/>
          <pc:sldMk cId="2922517427" sldId="366"/>
        </pc:sldMkLst>
        <pc:spChg chg="mod">
          <ac:chgData name="FRANCESCO ROVETTO" userId="5f88dbb262c9fade" providerId="LiveId" clId="{7F20A2AD-B8D6-474C-80DC-96F58A7F38F7}" dt="2025-09-10T06:50:23.003" v="511" actId="20577"/>
          <ac:spMkLst>
            <pc:docMk/>
            <pc:sldMk cId="2922517427" sldId="366"/>
            <ac:spMk id="3" creationId="{CA59C516-1663-3548-C20F-3791BC28E125}"/>
          </ac:spMkLst>
        </pc:spChg>
      </pc:sldChg>
      <pc:sldChg chg="modSp new mod">
        <pc:chgData name="FRANCESCO ROVETTO" userId="5f88dbb262c9fade" providerId="LiveId" clId="{7F20A2AD-B8D6-474C-80DC-96F58A7F38F7}" dt="2025-09-10T06:52:42.591" v="727" actId="20577"/>
        <pc:sldMkLst>
          <pc:docMk/>
          <pc:sldMk cId="1760408607" sldId="367"/>
        </pc:sldMkLst>
        <pc:spChg chg="mod">
          <ac:chgData name="FRANCESCO ROVETTO" userId="5f88dbb262c9fade" providerId="LiveId" clId="{7F20A2AD-B8D6-474C-80DC-96F58A7F38F7}" dt="2025-09-10T06:52:42.591" v="727" actId="20577"/>
          <ac:spMkLst>
            <pc:docMk/>
            <pc:sldMk cId="1760408607" sldId="367"/>
            <ac:spMk id="3" creationId="{CF0359FA-FB52-A594-5181-B34DAC9825A8}"/>
          </ac:spMkLst>
        </pc:spChg>
      </pc:sldChg>
      <pc:sldChg chg="modSp new mod">
        <pc:chgData name="FRANCESCO ROVETTO" userId="5f88dbb262c9fade" providerId="LiveId" clId="{7F20A2AD-B8D6-474C-80DC-96F58A7F38F7}" dt="2025-09-10T06:57:42.855" v="1085" actId="20577"/>
        <pc:sldMkLst>
          <pc:docMk/>
          <pc:sldMk cId="2692577256" sldId="368"/>
        </pc:sldMkLst>
        <pc:spChg chg="mod">
          <ac:chgData name="FRANCESCO ROVETTO" userId="5f88dbb262c9fade" providerId="LiveId" clId="{7F20A2AD-B8D6-474C-80DC-96F58A7F38F7}" dt="2025-09-10T06:54:54.771" v="776" actId="20577"/>
          <ac:spMkLst>
            <pc:docMk/>
            <pc:sldMk cId="2692577256" sldId="368"/>
            <ac:spMk id="2" creationId="{D734ADF8-DF17-AE6C-47FD-19A8183A5792}"/>
          </ac:spMkLst>
        </pc:spChg>
        <pc:spChg chg="mod">
          <ac:chgData name="FRANCESCO ROVETTO" userId="5f88dbb262c9fade" providerId="LiveId" clId="{7F20A2AD-B8D6-474C-80DC-96F58A7F38F7}" dt="2025-09-10T06:57:42.855" v="1085" actId="20577"/>
          <ac:spMkLst>
            <pc:docMk/>
            <pc:sldMk cId="2692577256" sldId="368"/>
            <ac:spMk id="3" creationId="{8D4C0103-6935-64DF-9CB3-CB4FC6EC1ACC}"/>
          </ac:spMkLst>
        </pc:spChg>
      </pc:sldChg>
      <pc:sldChg chg="modSp new mod">
        <pc:chgData name="FRANCESCO ROVETTO" userId="5f88dbb262c9fade" providerId="LiveId" clId="{7F20A2AD-B8D6-474C-80DC-96F58A7F38F7}" dt="2025-09-10T07:01:32.438" v="1378" actId="20577"/>
        <pc:sldMkLst>
          <pc:docMk/>
          <pc:sldMk cId="2352025159" sldId="369"/>
        </pc:sldMkLst>
        <pc:spChg chg="mod">
          <ac:chgData name="FRANCESCO ROVETTO" userId="5f88dbb262c9fade" providerId="LiveId" clId="{7F20A2AD-B8D6-474C-80DC-96F58A7F38F7}" dt="2025-09-10T07:01:32.438" v="1378" actId="20577"/>
          <ac:spMkLst>
            <pc:docMk/>
            <pc:sldMk cId="2352025159" sldId="369"/>
            <ac:spMk id="3" creationId="{405BF2EB-845B-DA9F-9CA7-F450AB4EDDFE}"/>
          </ac:spMkLst>
        </pc:spChg>
      </pc:sldChg>
      <pc:sldChg chg="modSp new mod">
        <pc:chgData name="FRANCESCO ROVETTO" userId="5f88dbb262c9fade" providerId="LiveId" clId="{7F20A2AD-B8D6-474C-80DC-96F58A7F38F7}" dt="2025-09-12T07:26:57.726" v="1562" actId="20577"/>
        <pc:sldMkLst>
          <pc:docMk/>
          <pc:sldMk cId="2805781990" sldId="370"/>
        </pc:sldMkLst>
        <pc:spChg chg="mod">
          <ac:chgData name="FRANCESCO ROVETTO" userId="5f88dbb262c9fade" providerId="LiveId" clId="{7F20A2AD-B8D6-474C-80DC-96F58A7F38F7}" dt="2025-09-12T07:25:09.266" v="1400" actId="20577"/>
          <ac:spMkLst>
            <pc:docMk/>
            <pc:sldMk cId="2805781990" sldId="370"/>
            <ac:spMk id="2" creationId="{C40864D3-4714-D8E4-F516-E32CD0C52550}"/>
          </ac:spMkLst>
        </pc:spChg>
        <pc:spChg chg="mod">
          <ac:chgData name="FRANCESCO ROVETTO" userId="5f88dbb262c9fade" providerId="LiveId" clId="{7F20A2AD-B8D6-474C-80DC-96F58A7F38F7}" dt="2025-09-12T07:26:57.726" v="1562" actId="20577"/>
          <ac:spMkLst>
            <pc:docMk/>
            <pc:sldMk cId="2805781990" sldId="370"/>
            <ac:spMk id="3" creationId="{06E2EDC0-5956-5C1D-1337-B62AA4763D48}"/>
          </ac:spMkLst>
        </pc:spChg>
      </pc:sldChg>
      <pc:sldChg chg="new">
        <pc:chgData name="FRANCESCO ROVETTO" userId="5f88dbb262c9fade" providerId="LiveId" clId="{7F20A2AD-B8D6-474C-80DC-96F58A7F38F7}" dt="2025-09-10T06:40:23.512" v="6" actId="680"/>
        <pc:sldMkLst>
          <pc:docMk/>
          <pc:sldMk cId="3673532296" sldId="371"/>
        </pc:sldMkLst>
      </pc:sldChg>
      <pc:sldChg chg="new">
        <pc:chgData name="FRANCESCO ROVETTO" userId="5f88dbb262c9fade" providerId="LiveId" clId="{7F20A2AD-B8D6-474C-80DC-96F58A7F38F7}" dt="2025-09-10T06:40:23.722" v="7" actId="680"/>
        <pc:sldMkLst>
          <pc:docMk/>
          <pc:sldMk cId="73704404" sldId="372"/>
        </pc:sldMkLst>
      </pc:sldChg>
      <pc:sldChg chg="new">
        <pc:chgData name="FRANCESCO ROVETTO" userId="5f88dbb262c9fade" providerId="LiveId" clId="{7F20A2AD-B8D6-474C-80DC-96F58A7F38F7}" dt="2025-09-10T06:40:23.921" v="8" actId="680"/>
        <pc:sldMkLst>
          <pc:docMk/>
          <pc:sldMk cId="3560799879" sldId="373"/>
        </pc:sldMkLst>
      </pc:sldChg>
      <pc:sldChg chg="new">
        <pc:chgData name="FRANCESCO ROVETTO" userId="5f88dbb262c9fade" providerId="LiveId" clId="{7F20A2AD-B8D6-474C-80DC-96F58A7F38F7}" dt="2025-09-10T06:40:24.125" v="9" actId="680"/>
        <pc:sldMkLst>
          <pc:docMk/>
          <pc:sldMk cId="1795843525" sldId="374"/>
        </pc:sldMkLst>
      </pc:sldChg>
      <pc:sldChg chg="new">
        <pc:chgData name="FRANCESCO ROVETTO" userId="5f88dbb262c9fade" providerId="LiveId" clId="{7F20A2AD-B8D6-474C-80DC-96F58A7F38F7}" dt="2025-09-10T06:40:24.309" v="10" actId="680"/>
        <pc:sldMkLst>
          <pc:docMk/>
          <pc:sldMk cId="4005645508" sldId="375"/>
        </pc:sldMkLst>
      </pc:sldChg>
      <pc:sldChg chg="new">
        <pc:chgData name="FRANCESCO ROVETTO" userId="5f88dbb262c9fade" providerId="LiveId" clId="{7F20A2AD-B8D6-474C-80DC-96F58A7F38F7}" dt="2025-09-10T06:40:24.506" v="11" actId="680"/>
        <pc:sldMkLst>
          <pc:docMk/>
          <pc:sldMk cId="3355226404" sldId="376"/>
        </pc:sldMkLst>
      </pc:sldChg>
      <pc:sldChg chg="new">
        <pc:chgData name="FRANCESCO ROVETTO" userId="5f88dbb262c9fade" providerId="LiveId" clId="{7F20A2AD-B8D6-474C-80DC-96F58A7F38F7}" dt="2025-09-10T06:40:24.688" v="12" actId="680"/>
        <pc:sldMkLst>
          <pc:docMk/>
          <pc:sldMk cId="1440193743" sldId="377"/>
        </pc:sldMkLst>
      </pc:sldChg>
      <pc:sldChg chg="new">
        <pc:chgData name="FRANCESCO ROVETTO" userId="5f88dbb262c9fade" providerId="LiveId" clId="{7F20A2AD-B8D6-474C-80DC-96F58A7F38F7}" dt="2025-09-10T06:40:24.893" v="13" actId="680"/>
        <pc:sldMkLst>
          <pc:docMk/>
          <pc:sldMk cId="2820372622" sldId="378"/>
        </pc:sldMkLst>
      </pc:sldChg>
      <pc:sldChg chg="new">
        <pc:chgData name="FRANCESCO ROVETTO" userId="5f88dbb262c9fade" providerId="LiveId" clId="{7F20A2AD-B8D6-474C-80DC-96F58A7F38F7}" dt="2025-09-10T06:40:25.098" v="14" actId="680"/>
        <pc:sldMkLst>
          <pc:docMk/>
          <pc:sldMk cId="567486470" sldId="379"/>
        </pc:sldMkLst>
      </pc:sldChg>
      <pc:sldChg chg="new">
        <pc:chgData name="FRANCESCO ROVETTO" userId="5f88dbb262c9fade" providerId="LiveId" clId="{7F20A2AD-B8D6-474C-80DC-96F58A7F38F7}" dt="2025-09-10T06:40:25.256" v="15" actId="680"/>
        <pc:sldMkLst>
          <pc:docMk/>
          <pc:sldMk cId="2429235426" sldId="380"/>
        </pc:sldMkLst>
      </pc:sldChg>
      <pc:sldChg chg="new">
        <pc:chgData name="FRANCESCO ROVETTO" userId="5f88dbb262c9fade" providerId="LiveId" clId="{7F20A2AD-B8D6-474C-80DC-96F58A7F38F7}" dt="2025-09-10T06:40:25.444" v="16" actId="680"/>
        <pc:sldMkLst>
          <pc:docMk/>
          <pc:sldMk cId="2320840460" sldId="381"/>
        </pc:sldMkLst>
      </pc:sldChg>
      <pc:sldChg chg="new">
        <pc:chgData name="FRANCESCO ROVETTO" userId="5f88dbb262c9fade" providerId="LiveId" clId="{7F20A2AD-B8D6-474C-80DC-96F58A7F38F7}" dt="2025-09-10T06:40:25.623" v="17" actId="680"/>
        <pc:sldMkLst>
          <pc:docMk/>
          <pc:sldMk cId="4154362915" sldId="382"/>
        </pc:sldMkLst>
      </pc:sldChg>
      <pc:sldChg chg="new">
        <pc:chgData name="FRANCESCO ROVETTO" userId="5f88dbb262c9fade" providerId="LiveId" clId="{7F20A2AD-B8D6-474C-80DC-96F58A7F38F7}" dt="2025-09-10T06:40:25.816" v="18" actId="680"/>
        <pc:sldMkLst>
          <pc:docMk/>
          <pc:sldMk cId="2129418903" sldId="383"/>
        </pc:sldMkLst>
      </pc:sldChg>
      <pc:sldChg chg="new">
        <pc:chgData name="FRANCESCO ROVETTO" userId="5f88dbb262c9fade" providerId="LiveId" clId="{7F20A2AD-B8D6-474C-80DC-96F58A7F38F7}" dt="2025-09-10T06:40:26.007" v="19" actId="680"/>
        <pc:sldMkLst>
          <pc:docMk/>
          <pc:sldMk cId="3846932435" sldId="384"/>
        </pc:sldMkLst>
      </pc:sldChg>
      <pc:sldChg chg="new">
        <pc:chgData name="FRANCESCO ROVETTO" userId="5f88dbb262c9fade" providerId="LiveId" clId="{7F20A2AD-B8D6-474C-80DC-96F58A7F38F7}" dt="2025-09-10T06:40:26.196" v="20" actId="680"/>
        <pc:sldMkLst>
          <pc:docMk/>
          <pc:sldMk cId="3649902421" sldId="385"/>
        </pc:sldMkLst>
      </pc:sldChg>
      <pc:sldChg chg="new">
        <pc:chgData name="FRANCESCO ROVETTO" userId="5f88dbb262c9fade" providerId="LiveId" clId="{7F20A2AD-B8D6-474C-80DC-96F58A7F38F7}" dt="2025-09-10T06:40:26.404" v="21" actId="680"/>
        <pc:sldMkLst>
          <pc:docMk/>
          <pc:sldMk cId="1637145197" sldId="386"/>
        </pc:sldMkLst>
      </pc:sldChg>
      <pc:sldChg chg="new">
        <pc:chgData name="FRANCESCO ROVETTO" userId="5f88dbb262c9fade" providerId="LiveId" clId="{7F20A2AD-B8D6-474C-80DC-96F58A7F38F7}" dt="2025-09-10T06:40:26.590" v="22" actId="680"/>
        <pc:sldMkLst>
          <pc:docMk/>
          <pc:sldMk cId="534612109" sldId="387"/>
        </pc:sldMkLst>
      </pc:sldChg>
      <pc:sldChg chg="new">
        <pc:chgData name="FRANCESCO ROVETTO" userId="5f88dbb262c9fade" providerId="LiveId" clId="{7F20A2AD-B8D6-474C-80DC-96F58A7F38F7}" dt="2025-09-10T06:40:26.733" v="23" actId="680"/>
        <pc:sldMkLst>
          <pc:docMk/>
          <pc:sldMk cId="1202165092" sldId="3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D9ABFB-D0A1-4A26-A413-3563DF6DBADC}" type="datetimeFigureOut">
              <a:rPr lang="it-IT" smtClean="0"/>
              <a:t>12/09/2025</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526B79-2136-499D-880C-B6875D0DF698}" type="slidenum">
              <a:rPr lang="it-IT" smtClean="0"/>
              <a:t>‹N›</a:t>
            </a:fld>
            <a:endParaRPr lang="it-IT"/>
          </a:p>
        </p:txBody>
      </p:sp>
    </p:spTree>
    <p:extLst>
      <p:ext uri="{BB962C8B-B14F-4D97-AF65-F5344CB8AC3E}">
        <p14:creationId xmlns:p14="http://schemas.microsoft.com/office/powerpoint/2010/main" val="31141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C526B79-2136-499D-880C-B6875D0DF698}" type="slidenum">
              <a:rPr lang="it-IT" smtClean="0"/>
              <a:t>95</a:t>
            </a:fld>
            <a:endParaRPr lang="it-IT"/>
          </a:p>
        </p:txBody>
      </p:sp>
    </p:spTree>
    <p:extLst>
      <p:ext uri="{BB962C8B-B14F-4D97-AF65-F5344CB8AC3E}">
        <p14:creationId xmlns:p14="http://schemas.microsoft.com/office/powerpoint/2010/main" val="278028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9DD4411-6DC8-4D6C-A719-C176EE8D1A22}" type="datetimeFigureOut">
              <a:rPr lang="it-IT" smtClean="0"/>
              <a:pPr/>
              <a:t>12/09/2025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D4411-6DC8-4D6C-A719-C176EE8D1A22}" type="datetimeFigureOut">
              <a:rPr lang="it-IT" smtClean="0"/>
              <a:pPr/>
              <a:t>12/09/2025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E820E-6188-4BA0-B122-480FC3C84F58}"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SUICIDIO </a:t>
            </a:r>
            <a:br>
              <a:rPr lang="it-IT" dirty="0"/>
            </a:br>
            <a:r>
              <a:rPr lang="it-IT" dirty="0"/>
              <a:t>valutazione del rischio e  prevenzione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Il suicidio non ha inizio nel momento in cui viene messo in atto il gesto autolesionistico; inizia, piuttosto, con sensazioni di isolamento, inutilità, con disturbi del sonno, con l’incapacità di affrontare efficacemente la situazione e altri sintomi collegati a cambiamenti, a perdite o a disturbi del controllo degli impulsi. I sintomi di avvertimento, una specie di campanello d’allarme che segnala una crisi imminente, comprendono:</a:t>
            </a:r>
            <a:endParaRPr lang="it-IT"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AFA461-E16F-DDDB-F6F9-30AC69C248B0}"/>
              </a:ext>
            </a:extLst>
          </p:cNvPr>
          <p:cNvSpPr>
            <a:spLocks noGrp="1"/>
          </p:cNvSpPr>
          <p:nvPr>
            <p:ph type="title"/>
          </p:nvPr>
        </p:nvSpPr>
        <p:spPr/>
        <p:txBody>
          <a:bodyPr/>
          <a:lstStyle/>
          <a:p>
            <a:r>
              <a:rPr lang="it-IT" dirty="0"/>
              <a:t>SAS Suicide </a:t>
            </a:r>
            <a:r>
              <a:rPr lang="it-IT" dirty="0" err="1"/>
              <a:t>Attempt</a:t>
            </a:r>
            <a:r>
              <a:rPr lang="it-IT" dirty="0"/>
              <a:t> Scale</a:t>
            </a:r>
          </a:p>
        </p:txBody>
      </p:sp>
      <p:sp>
        <p:nvSpPr>
          <p:cNvPr id="4" name="Rectangle 1">
            <a:extLst>
              <a:ext uri="{FF2B5EF4-FFF2-40B4-BE49-F238E27FC236}">
                <a16:creationId xmlns:a16="http://schemas.microsoft.com/office/drawing/2014/main" id="{7F540687-5A3C-E783-6F9C-3068B3221A7E}"/>
              </a:ext>
            </a:extLst>
          </p:cNvPr>
          <p:cNvSpPr>
            <a:spLocks noGrp="1" noChangeArrowheads="1"/>
          </p:cNvSpPr>
          <p:nvPr>
            <p:ph idx="1"/>
          </p:nvPr>
        </p:nvSpPr>
        <p:spPr bwMode="auto">
          <a:xfrm>
            <a:off x="457200" y="2447410"/>
            <a:ext cx="7970195"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49325" algn="l"/>
              </a:tabLst>
              <a:defRPr>
                <a:solidFill>
                  <a:schemeClr val="tx1"/>
                </a:solidFill>
                <a:latin typeface="Arial" panose="020B0604020202020204" pitchFamily="34" charset="0"/>
              </a:defRPr>
            </a:lvl1pPr>
            <a:lvl2pPr eaLnBrk="0" fontAlgn="base" hangingPunct="0">
              <a:spcBef>
                <a:spcPct val="0"/>
              </a:spcBef>
              <a:spcAft>
                <a:spcPct val="0"/>
              </a:spcAft>
              <a:tabLst>
                <a:tab pos="949325" algn="l"/>
              </a:tabLst>
              <a:defRPr>
                <a:solidFill>
                  <a:schemeClr val="tx1"/>
                </a:solidFill>
                <a:latin typeface="Arial" panose="020B0604020202020204" pitchFamily="34" charset="0"/>
              </a:defRPr>
            </a:lvl2pPr>
            <a:lvl3pPr eaLnBrk="0" fontAlgn="base" hangingPunct="0">
              <a:spcBef>
                <a:spcPct val="0"/>
              </a:spcBef>
              <a:spcAft>
                <a:spcPct val="0"/>
              </a:spcAft>
              <a:tabLst>
                <a:tab pos="949325" algn="l"/>
              </a:tabLst>
              <a:defRPr>
                <a:solidFill>
                  <a:schemeClr val="tx1"/>
                </a:solidFill>
                <a:latin typeface="Arial" panose="020B0604020202020204" pitchFamily="34" charset="0"/>
              </a:defRPr>
            </a:lvl3pPr>
            <a:lvl4pPr eaLnBrk="0" fontAlgn="base" hangingPunct="0">
              <a:spcBef>
                <a:spcPct val="0"/>
              </a:spcBef>
              <a:spcAft>
                <a:spcPct val="0"/>
              </a:spcAft>
              <a:tabLst>
                <a:tab pos="949325" algn="l"/>
              </a:tabLst>
              <a:defRPr>
                <a:solidFill>
                  <a:schemeClr val="tx1"/>
                </a:solidFill>
                <a:latin typeface="Arial" panose="020B0604020202020204" pitchFamily="34" charset="0"/>
              </a:defRPr>
            </a:lvl4pPr>
            <a:lvl5pPr eaLnBrk="0" fontAlgn="base" hangingPunct="0">
              <a:spcBef>
                <a:spcPct val="0"/>
              </a:spcBef>
              <a:spcAft>
                <a:spcPct val="0"/>
              </a:spcAft>
              <a:tabLst>
                <a:tab pos="949325" algn="l"/>
              </a:tabLst>
              <a:defRPr>
                <a:solidFill>
                  <a:schemeClr val="tx1"/>
                </a:solidFill>
                <a:latin typeface="Arial" panose="020B0604020202020204" pitchFamily="34" charset="0"/>
              </a:defRPr>
            </a:lvl5pPr>
            <a:lvl6pPr eaLnBrk="0" fontAlgn="base" hangingPunct="0">
              <a:spcBef>
                <a:spcPct val="0"/>
              </a:spcBef>
              <a:spcAft>
                <a:spcPct val="0"/>
              </a:spcAft>
              <a:tabLst>
                <a:tab pos="949325" algn="l"/>
              </a:tabLst>
              <a:defRPr>
                <a:solidFill>
                  <a:schemeClr val="tx1"/>
                </a:solidFill>
                <a:latin typeface="Arial" panose="020B0604020202020204" pitchFamily="34" charset="0"/>
              </a:defRPr>
            </a:lvl6pPr>
            <a:lvl7pPr eaLnBrk="0" fontAlgn="base" hangingPunct="0">
              <a:spcBef>
                <a:spcPct val="0"/>
              </a:spcBef>
              <a:spcAft>
                <a:spcPct val="0"/>
              </a:spcAft>
              <a:tabLst>
                <a:tab pos="949325" algn="l"/>
              </a:tabLst>
              <a:defRPr>
                <a:solidFill>
                  <a:schemeClr val="tx1"/>
                </a:solidFill>
                <a:latin typeface="Arial" panose="020B0604020202020204" pitchFamily="34" charset="0"/>
              </a:defRPr>
            </a:lvl7pPr>
            <a:lvl8pPr eaLnBrk="0" fontAlgn="base" hangingPunct="0">
              <a:spcBef>
                <a:spcPct val="0"/>
              </a:spcBef>
              <a:spcAft>
                <a:spcPct val="0"/>
              </a:spcAft>
              <a:tabLst>
                <a:tab pos="949325" algn="l"/>
              </a:tabLst>
              <a:defRPr>
                <a:solidFill>
                  <a:schemeClr val="tx1"/>
                </a:solidFill>
                <a:latin typeface="Arial" panose="020B0604020202020204" pitchFamily="34" charset="0"/>
              </a:defRPr>
            </a:lvl8pPr>
            <a:lvl9pPr eaLnBrk="0" fontAlgn="base" hangingPunct="0">
              <a:spcBef>
                <a:spcPct val="0"/>
              </a:spcBef>
              <a:spcAft>
                <a:spcPct val="0"/>
              </a:spcAft>
              <a:tabLst>
                <a:tab pos="9493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La SAS è composta da 20 item (Tab. 3.2), valutati su di una scala a 5 punti, </a:t>
            </a: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che possono essere raggruppati in 5 cluster</a:t>
            </a: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ideazione e comportamento suicidario (item da 16 a 20);</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affettività/umore (item 1, 2, 9, 12 e 13);</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condizioni somatiche (item 3, 8 e 10);</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reattività emotiva (item 4, 5 e 14);</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controllo e adattamento (item 6, 7, 11 e 15).</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903977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2DE23B-C5B1-2FCA-B3A6-FD0929830E0E}"/>
              </a:ext>
            </a:extLst>
          </p:cNvPr>
          <p:cNvSpPr>
            <a:spLocks noGrp="1"/>
          </p:cNvSpPr>
          <p:nvPr>
            <p:ph type="title"/>
          </p:nvPr>
        </p:nvSpPr>
        <p:spPr/>
        <p:txBody>
          <a:bodyPr/>
          <a:lstStyle/>
          <a:p>
            <a:r>
              <a:rPr lang="it-IT" dirty="0"/>
              <a:t>SAS suicide </a:t>
            </a:r>
            <a:r>
              <a:rPr lang="it-IT" dirty="0" err="1"/>
              <a:t>attempt</a:t>
            </a:r>
            <a:r>
              <a:rPr lang="it-IT" dirty="0"/>
              <a:t>  scale</a:t>
            </a:r>
          </a:p>
        </p:txBody>
      </p:sp>
      <p:graphicFrame>
        <p:nvGraphicFramePr>
          <p:cNvPr id="4" name="Segnaposto contenuto 3">
            <a:extLst>
              <a:ext uri="{FF2B5EF4-FFF2-40B4-BE49-F238E27FC236}">
                <a16:creationId xmlns:a16="http://schemas.microsoft.com/office/drawing/2014/main" id="{DFF3B9B3-EDE9-CB31-90C8-1B4A41EBDC9E}"/>
              </a:ext>
            </a:extLst>
          </p:cNvPr>
          <p:cNvGraphicFramePr>
            <a:graphicFrameLocks noGrp="1"/>
          </p:cNvGraphicFramePr>
          <p:nvPr>
            <p:ph idx="1"/>
            <p:extLst>
              <p:ext uri="{D42A27DB-BD31-4B8C-83A1-F6EECF244321}">
                <p14:modId xmlns:p14="http://schemas.microsoft.com/office/powerpoint/2010/main" val="3951546336"/>
              </p:ext>
            </p:extLst>
          </p:nvPr>
        </p:nvGraphicFramePr>
        <p:xfrm>
          <a:off x="323528" y="1700808"/>
          <a:ext cx="8363272" cy="4882554"/>
        </p:xfrm>
        <a:graphic>
          <a:graphicData uri="http://schemas.openxmlformats.org/drawingml/2006/table">
            <a:tbl>
              <a:tblPr>
                <a:tableStyleId>{5C22544A-7EE6-4342-B048-85BDC9FD1C3A}</a:tableStyleId>
              </a:tblPr>
              <a:tblGrid>
                <a:gridCol w="2123737">
                  <a:extLst>
                    <a:ext uri="{9D8B030D-6E8A-4147-A177-3AD203B41FA5}">
                      <a16:colId xmlns:a16="http://schemas.microsoft.com/office/drawing/2014/main" val="1954028356"/>
                    </a:ext>
                  </a:extLst>
                </a:gridCol>
                <a:gridCol w="1995435">
                  <a:extLst>
                    <a:ext uri="{9D8B030D-6E8A-4147-A177-3AD203B41FA5}">
                      <a16:colId xmlns:a16="http://schemas.microsoft.com/office/drawing/2014/main" val="1419923837"/>
                    </a:ext>
                  </a:extLst>
                </a:gridCol>
                <a:gridCol w="1997125">
                  <a:extLst>
                    <a:ext uri="{9D8B030D-6E8A-4147-A177-3AD203B41FA5}">
                      <a16:colId xmlns:a16="http://schemas.microsoft.com/office/drawing/2014/main" val="2549143258"/>
                    </a:ext>
                  </a:extLst>
                </a:gridCol>
                <a:gridCol w="2246975">
                  <a:extLst>
                    <a:ext uri="{9D8B030D-6E8A-4147-A177-3AD203B41FA5}">
                      <a16:colId xmlns:a16="http://schemas.microsoft.com/office/drawing/2014/main" val="4157413387"/>
                    </a:ext>
                  </a:extLst>
                </a:gridCol>
              </a:tblGrid>
              <a:tr h="495689">
                <a:tc>
                  <a:txBody>
                    <a:bodyPr/>
                    <a:lstStyle/>
                    <a:p>
                      <a:pPr>
                        <a:lnSpc>
                          <a:spcPct val="107000"/>
                        </a:lnSpc>
                      </a:pPr>
                      <a:r>
                        <a:rPr lang="it-IT" sz="1000" kern="100">
                          <a:effectLst/>
                        </a:rPr>
                        <a:t>Item</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Sintomi</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Item</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Sintomi</a:t>
                      </a:r>
                      <a:endParaRPr lang="it-IT" sz="1100" kern="10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238400117"/>
                  </a:ext>
                </a:extLst>
              </a:tr>
              <a:tr h="2382070">
                <a:tc>
                  <a:txBody>
                    <a:bodyPr/>
                    <a:lstStyle/>
                    <a:p>
                      <a:pPr>
                        <a:lnSpc>
                          <a:spcPct val="107000"/>
                        </a:lnSpc>
                      </a:pPr>
                      <a:r>
                        <a:rPr lang="it-IT" sz="1000" kern="100">
                          <a:effectLst/>
                        </a:rPr>
                        <a:t>1. TRISTEZZA E ABBATTIMENTO</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Umore depresso; giù di corda; si sente miserabile</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11. IMPULSIVITÀ</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Azioni impulsive, azioni senza pianificazione o senza considerare le conseguenze; ha spinte irresistibili; agisce sotto l’impulso del momento</a:t>
                      </a:r>
                      <a:endParaRPr lang="it-IT" sz="1100" kern="10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373501177"/>
                  </a:ext>
                </a:extLst>
              </a:tr>
              <a:tr h="2004795">
                <a:tc>
                  <a:txBody>
                    <a:bodyPr/>
                    <a:lstStyle/>
                    <a:p>
                      <a:pPr>
                        <a:lnSpc>
                          <a:spcPct val="107000"/>
                        </a:lnSpc>
                      </a:pPr>
                      <a:r>
                        <a:rPr lang="it-IT" sz="1000" kern="100">
                          <a:effectLst/>
                        </a:rPr>
                        <a:t>2. OSTILITÀ</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Ostile; arrabbiato; bellicoso; in antagonismo; pronto all’ira; facilmente irritabile</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12. BASSA AUTOSTIMA</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dirty="0">
                          <a:effectLst/>
                        </a:rPr>
                        <a:t>Bassa autostima; sentimenti di indegnità e d’inferiorità; si sente un fallito</a:t>
                      </a:r>
                      <a:endParaRPr lang="it-IT" sz="1100" kern="100" dirty="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2790240184"/>
                  </a:ext>
                </a:extLst>
              </a:tr>
            </a:tbl>
          </a:graphicData>
        </a:graphic>
      </p:graphicFrame>
      <p:sp>
        <p:nvSpPr>
          <p:cNvPr id="5" name="Rectangle 1">
            <a:extLst>
              <a:ext uri="{FF2B5EF4-FFF2-40B4-BE49-F238E27FC236}">
                <a16:creationId xmlns:a16="http://schemas.microsoft.com/office/drawing/2014/main" id="{092A057D-5C17-F8C5-699C-A34551E04B39}"/>
              </a:ext>
            </a:extLst>
          </p:cNvPr>
          <p:cNvSpPr>
            <a:spLocks noChangeArrowheads="1"/>
          </p:cNvSpPr>
          <p:nvPr/>
        </p:nvSpPr>
        <p:spPr bwMode="auto">
          <a:xfrm>
            <a:off x="-3440839" y="-21136"/>
            <a:ext cx="157735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a:ln>
                  <a:noFill/>
                </a:ln>
                <a:solidFill>
                  <a:schemeClr val="tx1"/>
                </a:solidFill>
                <a:effectLst/>
                <a:latin typeface="Times New Roman" panose="02020603050405020304" pitchFamily="18" charset="0"/>
                <a:ea typeface="Arial Unicode MS"/>
                <a:cs typeface="Times New Roman" panose="02020603050405020304" pitchFamily="18" charset="0"/>
              </a:rPr>
              <a:t>GLI ITEM DELLA </a:t>
            </a:r>
            <a:r>
              <a:rPr kumimoji="0" lang="it-IT" altLang="it-IT" sz="1200" b="1" i="1" u="none" strike="noStrike" cap="none" normalizeH="0" baseline="0">
                <a:ln>
                  <a:noFill/>
                </a:ln>
                <a:solidFill>
                  <a:schemeClr val="tx1"/>
                </a:solidFill>
                <a:effectLst/>
                <a:latin typeface="Times New Roman" panose="02020603050405020304" pitchFamily="18" charset="0"/>
                <a:ea typeface="Arial Unicode MS"/>
                <a:cs typeface="Times New Roman" panose="02020603050405020304" pitchFamily="18" charset="0"/>
              </a:rPr>
              <a:t>SUICIDE ASSESSMENT SCALE — SAS</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74928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7DD3A6-6A53-7FF8-086D-B632DBA566A4}"/>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A8A0286A-3531-9445-3C0E-2C1699ACB188}"/>
              </a:ext>
            </a:extLst>
          </p:cNvPr>
          <p:cNvGraphicFramePr>
            <a:graphicFrameLocks noGrp="1"/>
          </p:cNvGraphicFramePr>
          <p:nvPr>
            <p:ph idx="1"/>
            <p:extLst>
              <p:ext uri="{D42A27DB-BD31-4B8C-83A1-F6EECF244321}">
                <p14:modId xmlns:p14="http://schemas.microsoft.com/office/powerpoint/2010/main" val="4061829530"/>
              </p:ext>
            </p:extLst>
          </p:nvPr>
        </p:nvGraphicFramePr>
        <p:xfrm>
          <a:off x="457200" y="1556792"/>
          <a:ext cx="8435280" cy="4752528"/>
        </p:xfrm>
        <a:graphic>
          <a:graphicData uri="http://schemas.openxmlformats.org/drawingml/2006/table">
            <a:tbl>
              <a:tblPr>
                <a:tableStyleId>{5C22544A-7EE6-4342-B048-85BDC9FD1C3A}</a:tableStyleId>
              </a:tblPr>
              <a:tblGrid>
                <a:gridCol w="2142023">
                  <a:extLst>
                    <a:ext uri="{9D8B030D-6E8A-4147-A177-3AD203B41FA5}">
                      <a16:colId xmlns:a16="http://schemas.microsoft.com/office/drawing/2014/main" val="590528529"/>
                    </a:ext>
                  </a:extLst>
                </a:gridCol>
                <a:gridCol w="2012616">
                  <a:extLst>
                    <a:ext uri="{9D8B030D-6E8A-4147-A177-3AD203B41FA5}">
                      <a16:colId xmlns:a16="http://schemas.microsoft.com/office/drawing/2014/main" val="2452571422"/>
                    </a:ext>
                  </a:extLst>
                </a:gridCol>
                <a:gridCol w="2014319">
                  <a:extLst>
                    <a:ext uri="{9D8B030D-6E8A-4147-A177-3AD203B41FA5}">
                      <a16:colId xmlns:a16="http://schemas.microsoft.com/office/drawing/2014/main" val="401068497"/>
                    </a:ext>
                  </a:extLst>
                </a:gridCol>
                <a:gridCol w="2266322">
                  <a:extLst>
                    <a:ext uri="{9D8B030D-6E8A-4147-A177-3AD203B41FA5}">
                      <a16:colId xmlns:a16="http://schemas.microsoft.com/office/drawing/2014/main" val="1591093384"/>
                    </a:ext>
                  </a:extLst>
                </a:gridCol>
              </a:tblGrid>
              <a:tr h="1804624">
                <a:tc>
                  <a:txBody>
                    <a:bodyPr/>
                    <a:lstStyle/>
                    <a:p>
                      <a:pPr>
                        <a:lnSpc>
                          <a:spcPct val="107000"/>
                        </a:lnSpc>
                      </a:pPr>
                      <a:r>
                        <a:rPr lang="it-IT" sz="1000" kern="100" dirty="0">
                          <a:effectLst/>
                        </a:rPr>
                        <a:t>3. ANERGIA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Mancanza di energia; stancabilità; stanchezza; spossatezza; logorato affaticato; senso di debolezza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13. PERDITA DI SPERANZA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Si sente senza speranza, disperato; aspetto abbattuto; pessimista; sente che verrà il peggio; pensieri nihilistici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150978982"/>
                  </a:ext>
                </a:extLst>
              </a:tr>
              <a:tr h="2947904">
                <a:tc>
                  <a:txBody>
                    <a:bodyPr/>
                    <a:lstStyle/>
                    <a:p>
                      <a:pPr>
                        <a:lnSpc>
                          <a:spcPct val="107000"/>
                        </a:lnSpc>
                      </a:pPr>
                      <a:r>
                        <a:rPr lang="it-IT" sz="1000" kern="100">
                          <a:effectLst/>
                        </a:rPr>
                        <a:t>4. IPERSENSITIVITÀ</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Sensibile alle critiche; facilmente ferito; si sente facilmente rifiutato; si offende facilmente; permaloso; mette tutto sul sospettoso; diffidente piano personale;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14. PERDITA DEI SENTIMENTI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Depersonalizzazione; mancanza di sentimenti; incapace di provare emozioni (non mancanza di empatia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4002506768"/>
                  </a:ext>
                </a:extLst>
              </a:tr>
            </a:tbl>
          </a:graphicData>
        </a:graphic>
      </p:graphicFrame>
    </p:spTree>
    <p:extLst>
      <p:ext uri="{BB962C8B-B14F-4D97-AF65-F5344CB8AC3E}">
        <p14:creationId xmlns:p14="http://schemas.microsoft.com/office/powerpoint/2010/main" val="10440180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47034A-F889-873E-C382-46B504D8484F}"/>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3745CCE4-FC1D-182E-AA7B-D48B0B8BC7BD}"/>
              </a:ext>
            </a:extLst>
          </p:cNvPr>
          <p:cNvGraphicFramePr>
            <a:graphicFrameLocks noGrp="1"/>
          </p:cNvGraphicFramePr>
          <p:nvPr>
            <p:ph idx="1"/>
            <p:extLst>
              <p:ext uri="{D42A27DB-BD31-4B8C-83A1-F6EECF244321}">
                <p14:modId xmlns:p14="http://schemas.microsoft.com/office/powerpoint/2010/main" val="4235683981"/>
              </p:ext>
            </p:extLst>
          </p:nvPr>
        </p:nvGraphicFramePr>
        <p:xfrm>
          <a:off x="457200" y="1628800"/>
          <a:ext cx="8229599" cy="4392488"/>
        </p:xfrm>
        <a:graphic>
          <a:graphicData uri="http://schemas.openxmlformats.org/drawingml/2006/table">
            <a:tbl>
              <a:tblPr>
                <a:tableStyleId>{5C22544A-7EE6-4342-B048-85BDC9FD1C3A}</a:tableStyleId>
              </a:tblPr>
              <a:tblGrid>
                <a:gridCol w="2089793">
                  <a:extLst>
                    <a:ext uri="{9D8B030D-6E8A-4147-A177-3AD203B41FA5}">
                      <a16:colId xmlns:a16="http://schemas.microsoft.com/office/drawing/2014/main" val="1289393431"/>
                    </a:ext>
                  </a:extLst>
                </a:gridCol>
                <a:gridCol w="1963542">
                  <a:extLst>
                    <a:ext uri="{9D8B030D-6E8A-4147-A177-3AD203B41FA5}">
                      <a16:colId xmlns:a16="http://schemas.microsoft.com/office/drawing/2014/main" val="934312476"/>
                    </a:ext>
                  </a:extLst>
                </a:gridCol>
                <a:gridCol w="1965203">
                  <a:extLst>
                    <a:ext uri="{9D8B030D-6E8A-4147-A177-3AD203B41FA5}">
                      <a16:colId xmlns:a16="http://schemas.microsoft.com/office/drawing/2014/main" val="3824834436"/>
                    </a:ext>
                  </a:extLst>
                </a:gridCol>
                <a:gridCol w="2211061">
                  <a:extLst>
                    <a:ext uri="{9D8B030D-6E8A-4147-A177-3AD203B41FA5}">
                      <a16:colId xmlns:a16="http://schemas.microsoft.com/office/drawing/2014/main" val="1636931791"/>
                    </a:ext>
                  </a:extLst>
                </a:gridCol>
              </a:tblGrid>
              <a:tr h="1712764">
                <a:tc>
                  <a:txBody>
                    <a:bodyPr/>
                    <a:lstStyle/>
                    <a:p>
                      <a:pPr>
                        <a:lnSpc>
                          <a:spcPct val="107000"/>
                        </a:lnSpc>
                      </a:pPr>
                      <a:r>
                        <a:rPr lang="it-IT" sz="1000" kern="100" dirty="0">
                          <a:effectLst/>
                        </a:rPr>
                        <a:t>5. RITIRO AFFETTIVO</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Mancanza di contatto emotivo; isolamento sociale; ritiro; isolamento; diffidenza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15. SCARSA TOLLERANZA ALLE FRUSTRAZIONI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Facilmente frustrato o irritato; prontamente scoraggiato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1305709268"/>
                  </a:ext>
                </a:extLst>
              </a:tr>
              <a:tr h="2679724">
                <a:tc>
                  <a:txBody>
                    <a:bodyPr/>
                    <a:lstStyle/>
                    <a:p>
                      <a:pPr>
                        <a:lnSpc>
                          <a:spcPct val="107000"/>
                        </a:lnSpc>
                      </a:pPr>
                      <a:r>
                        <a:rPr lang="it-IT" sz="1000" kern="100">
                          <a:effectLst/>
                        </a:rPr>
                        <a:t>6. PERDITA DI RISORSE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Incapace di risolvere i problemi con efficacia; mancanza di flessibilità nell’affrontare i problemi; vede poche scelte e alternative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16. IDEE DI SUICIDIO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Assillato da idee di suicidio; pensa alla possibilità di essere morto; pensa alle reazioni degli altri al suicidio; ha difficoltà a pensare a qualcosa che non sia il suicidio</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211945468"/>
                  </a:ext>
                </a:extLst>
              </a:tr>
            </a:tbl>
          </a:graphicData>
        </a:graphic>
      </p:graphicFrame>
    </p:spTree>
    <p:extLst>
      <p:ext uri="{BB962C8B-B14F-4D97-AF65-F5344CB8AC3E}">
        <p14:creationId xmlns:p14="http://schemas.microsoft.com/office/powerpoint/2010/main" val="35872933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51D16-65B5-45B8-A25C-2CE455A6DC5F}"/>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BF0C0115-89F5-4B98-17FC-BFC6830DF753}"/>
              </a:ext>
            </a:extLst>
          </p:cNvPr>
          <p:cNvGraphicFramePr>
            <a:graphicFrameLocks noGrp="1"/>
          </p:cNvGraphicFramePr>
          <p:nvPr>
            <p:ph idx="1"/>
            <p:extLst>
              <p:ext uri="{D42A27DB-BD31-4B8C-83A1-F6EECF244321}">
                <p14:modId xmlns:p14="http://schemas.microsoft.com/office/powerpoint/2010/main" val="3112357028"/>
              </p:ext>
            </p:extLst>
          </p:nvPr>
        </p:nvGraphicFramePr>
        <p:xfrm>
          <a:off x="457200" y="1700808"/>
          <a:ext cx="8229599" cy="4608512"/>
        </p:xfrm>
        <a:graphic>
          <a:graphicData uri="http://schemas.openxmlformats.org/drawingml/2006/table">
            <a:tbl>
              <a:tblPr>
                <a:tableStyleId>{5C22544A-7EE6-4342-B048-85BDC9FD1C3A}</a:tableStyleId>
              </a:tblPr>
              <a:tblGrid>
                <a:gridCol w="2089793">
                  <a:extLst>
                    <a:ext uri="{9D8B030D-6E8A-4147-A177-3AD203B41FA5}">
                      <a16:colId xmlns:a16="http://schemas.microsoft.com/office/drawing/2014/main" val="1829687649"/>
                    </a:ext>
                  </a:extLst>
                </a:gridCol>
                <a:gridCol w="1963542">
                  <a:extLst>
                    <a:ext uri="{9D8B030D-6E8A-4147-A177-3AD203B41FA5}">
                      <a16:colId xmlns:a16="http://schemas.microsoft.com/office/drawing/2014/main" val="1356797503"/>
                    </a:ext>
                  </a:extLst>
                </a:gridCol>
                <a:gridCol w="1965203">
                  <a:extLst>
                    <a:ext uri="{9D8B030D-6E8A-4147-A177-3AD203B41FA5}">
                      <a16:colId xmlns:a16="http://schemas.microsoft.com/office/drawing/2014/main" val="1188840862"/>
                    </a:ext>
                  </a:extLst>
                </a:gridCol>
                <a:gridCol w="2211061">
                  <a:extLst>
                    <a:ext uri="{9D8B030D-6E8A-4147-A177-3AD203B41FA5}">
                      <a16:colId xmlns:a16="http://schemas.microsoft.com/office/drawing/2014/main" val="1573751255"/>
                    </a:ext>
                  </a:extLst>
                </a:gridCol>
              </a:tblGrid>
              <a:tr h="3046458">
                <a:tc>
                  <a:txBody>
                    <a:bodyPr/>
                    <a:lstStyle/>
                    <a:p>
                      <a:pPr>
                        <a:lnSpc>
                          <a:spcPct val="107000"/>
                        </a:lnSpc>
                      </a:pPr>
                      <a:r>
                        <a:rPr lang="it-IT" sz="1000" kern="100">
                          <a:effectLst/>
                        </a:rPr>
                        <a:t>7. SENSAZIONE DI PERDITA DEL CONTROLLO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Si sente senza controllo su di sé o sul proprio destino; si sente in balia degli eventi esterni; sensazione di mancanza di influenza sull’ambiente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17. PROPOSITI DI SUICIDIO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Il suicidio è una soluzione ai problemi; il suicidio è la sola alternativa ai problemi; vuole sollevare gli altri dai problemi; ricongiungimento con qualcuno che è morto (in contrapposizione ai tentativi fatti per attrarre l’attenzione o a fini manipolativi)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1386502497"/>
                  </a:ext>
                </a:extLst>
              </a:tr>
              <a:tr h="1562054">
                <a:tc>
                  <a:txBody>
                    <a:bodyPr/>
                    <a:lstStyle/>
                    <a:p>
                      <a:pPr>
                        <a:lnSpc>
                          <a:spcPct val="107000"/>
                        </a:lnSpc>
                      </a:pPr>
                      <a:r>
                        <a:rPr lang="it-IT" sz="1000" kern="100">
                          <a:effectLst/>
                        </a:rPr>
                        <a:t>8. TENSIONE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Fisicamente teso; nervoso; a disagio; incapace di rilassarsi; eccitato (escludere i sintomi autonomi)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18. DESIDERIO DI MORIRE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Forte desiderio di morire; sente di non meritare di vivere; sente che la vita non vale la pena di essere vissuta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466783438"/>
                  </a:ext>
                </a:extLst>
              </a:tr>
            </a:tbl>
          </a:graphicData>
        </a:graphic>
      </p:graphicFrame>
    </p:spTree>
    <p:extLst>
      <p:ext uri="{BB962C8B-B14F-4D97-AF65-F5344CB8AC3E}">
        <p14:creationId xmlns:p14="http://schemas.microsoft.com/office/powerpoint/2010/main" val="40819372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1A396-19E5-8E4E-BF74-2950EFD7FD40}"/>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4FAC759B-1E8C-498B-C78B-A1824D186556}"/>
              </a:ext>
            </a:extLst>
          </p:cNvPr>
          <p:cNvGraphicFramePr>
            <a:graphicFrameLocks noGrp="1"/>
          </p:cNvGraphicFramePr>
          <p:nvPr>
            <p:ph idx="1"/>
            <p:extLst>
              <p:ext uri="{D42A27DB-BD31-4B8C-83A1-F6EECF244321}">
                <p14:modId xmlns:p14="http://schemas.microsoft.com/office/powerpoint/2010/main" val="446218775"/>
              </p:ext>
            </p:extLst>
          </p:nvPr>
        </p:nvGraphicFramePr>
        <p:xfrm>
          <a:off x="611560" y="1628800"/>
          <a:ext cx="8075240" cy="4608512"/>
        </p:xfrm>
        <a:graphic>
          <a:graphicData uri="http://schemas.openxmlformats.org/drawingml/2006/table">
            <a:tbl>
              <a:tblPr>
                <a:tableStyleId>{5C22544A-7EE6-4342-B048-85BDC9FD1C3A}</a:tableStyleId>
              </a:tblPr>
              <a:tblGrid>
                <a:gridCol w="2050595">
                  <a:extLst>
                    <a:ext uri="{9D8B030D-6E8A-4147-A177-3AD203B41FA5}">
                      <a16:colId xmlns:a16="http://schemas.microsoft.com/office/drawing/2014/main" val="731894832"/>
                    </a:ext>
                  </a:extLst>
                </a:gridCol>
                <a:gridCol w="1926712">
                  <a:extLst>
                    <a:ext uri="{9D8B030D-6E8A-4147-A177-3AD203B41FA5}">
                      <a16:colId xmlns:a16="http://schemas.microsoft.com/office/drawing/2014/main" val="906689066"/>
                    </a:ext>
                  </a:extLst>
                </a:gridCol>
                <a:gridCol w="1928343">
                  <a:extLst>
                    <a:ext uri="{9D8B030D-6E8A-4147-A177-3AD203B41FA5}">
                      <a16:colId xmlns:a16="http://schemas.microsoft.com/office/drawing/2014/main" val="375196667"/>
                    </a:ext>
                  </a:extLst>
                </a:gridCol>
                <a:gridCol w="2169590">
                  <a:extLst>
                    <a:ext uri="{9D8B030D-6E8A-4147-A177-3AD203B41FA5}">
                      <a16:colId xmlns:a16="http://schemas.microsoft.com/office/drawing/2014/main" val="4012683497"/>
                    </a:ext>
                  </a:extLst>
                </a:gridCol>
              </a:tblGrid>
              <a:tr h="1634015">
                <a:tc>
                  <a:txBody>
                    <a:bodyPr/>
                    <a:lstStyle/>
                    <a:p>
                      <a:pPr>
                        <a:lnSpc>
                          <a:spcPct val="107000"/>
                        </a:lnSpc>
                      </a:pPr>
                      <a:r>
                        <a:rPr lang="it-IT" sz="1000" kern="100">
                          <a:effectLst/>
                        </a:rPr>
                        <a:t>9. ANSIA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Preoccupato; preoccupazione eccessiva per il presente o per il fu turo; paura; terrore; disagio (escludere i sintomi autonomi)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19. MANCANZA DI RAGIONI PER VIVERE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Sente che non c’è una ragione per vivere; sente che non interessa a nessuno; sente che la vita non ha scopo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716565153"/>
                  </a:ext>
                </a:extLst>
              </a:tr>
              <a:tr h="2974497">
                <a:tc>
                  <a:txBody>
                    <a:bodyPr/>
                    <a:lstStyle/>
                    <a:p>
                      <a:pPr>
                        <a:lnSpc>
                          <a:spcPct val="107000"/>
                        </a:lnSpc>
                      </a:pPr>
                      <a:r>
                        <a:rPr lang="it-IT" sz="1000" kern="100">
                          <a:effectLst/>
                        </a:rPr>
                        <a:t>10. PREOCCUPAZIONI SOMATICHE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Preoccupazione per la salute fisica; preoccupazione per sintomi fisici(compreso dolori e sofferenze; insonnia; sintomi gastrointestinali e cardiovascolari); preoccupazioni generalizzate o allucinazioni somatiche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20. ATTI SUICIDARI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Concretamente progetta metodi per suicidarsi; ha preparato degli scritti o ha informato qualcuno; necessita di stretto controllo per prevenire tentativi</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438738582"/>
                  </a:ext>
                </a:extLst>
              </a:tr>
            </a:tbl>
          </a:graphicData>
        </a:graphic>
      </p:graphicFrame>
    </p:spTree>
    <p:extLst>
      <p:ext uri="{BB962C8B-B14F-4D97-AF65-F5344CB8AC3E}">
        <p14:creationId xmlns:p14="http://schemas.microsoft.com/office/powerpoint/2010/main" val="29609875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C018DB-9D18-7696-3C8C-2817D0A10C0B}"/>
              </a:ext>
            </a:extLst>
          </p:cNvPr>
          <p:cNvSpPr>
            <a:spLocks noGrp="1"/>
          </p:cNvSpPr>
          <p:nvPr>
            <p:ph type="title"/>
          </p:nvPr>
        </p:nvSpPr>
        <p:spPr/>
        <p:txBody>
          <a:bodyPr/>
          <a:lstStyle/>
          <a:p>
            <a:r>
              <a:rPr lang="it-IT" dirty="0"/>
              <a:t>Appunti 2025</a:t>
            </a:r>
          </a:p>
        </p:txBody>
      </p:sp>
      <p:sp>
        <p:nvSpPr>
          <p:cNvPr id="3" name="Segnaposto contenuto 2">
            <a:extLst>
              <a:ext uri="{FF2B5EF4-FFF2-40B4-BE49-F238E27FC236}">
                <a16:creationId xmlns:a16="http://schemas.microsoft.com/office/drawing/2014/main" id="{828962E2-2D8A-5882-61BE-29CA66951ECA}"/>
              </a:ext>
            </a:extLst>
          </p:cNvPr>
          <p:cNvSpPr>
            <a:spLocks noGrp="1"/>
          </p:cNvSpPr>
          <p:nvPr>
            <p:ph idx="1"/>
          </p:nvPr>
        </p:nvSpPr>
        <p:spPr/>
        <p:txBody>
          <a:bodyPr/>
          <a:lstStyle/>
          <a:p>
            <a:r>
              <a:rPr lang="it-IT" dirty="0"/>
              <a:t>Nella popolazione generale 0,5 suicidi su 100 persone</a:t>
            </a:r>
          </a:p>
          <a:p>
            <a:r>
              <a:rPr lang="it-IT" dirty="0"/>
              <a:t>Tra i pazienti con depressione maggiore 4%</a:t>
            </a:r>
          </a:p>
          <a:p>
            <a:r>
              <a:rPr lang="it-IT" dirty="0"/>
              <a:t>Tra chi ha tentato o commesso suicidio 8,6 presenta depressione maggiore</a:t>
            </a:r>
          </a:p>
        </p:txBody>
      </p:sp>
    </p:spTree>
    <p:extLst>
      <p:ext uri="{BB962C8B-B14F-4D97-AF65-F5344CB8AC3E}">
        <p14:creationId xmlns:p14="http://schemas.microsoft.com/office/powerpoint/2010/main" val="30976347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A24262-8DFE-34CE-E2D8-0F0CA6D76B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59C516-1663-3548-C20F-3791BC28E125}"/>
              </a:ext>
            </a:extLst>
          </p:cNvPr>
          <p:cNvSpPr>
            <a:spLocks noGrp="1"/>
          </p:cNvSpPr>
          <p:nvPr>
            <p:ph idx="1"/>
          </p:nvPr>
        </p:nvSpPr>
        <p:spPr/>
        <p:txBody>
          <a:bodyPr/>
          <a:lstStyle/>
          <a:p>
            <a:r>
              <a:rPr lang="it-IT" dirty="0"/>
              <a:t>In depressione</a:t>
            </a:r>
          </a:p>
          <a:p>
            <a:r>
              <a:rPr lang="it-IT" dirty="0"/>
              <a:t>TRISTEZZA apatia CALO APPETITO INSONNIA o ipersonnia Agitazione RALLENTAMENTO psicomotorio STANCHEZZA e mancanza di energia PERDITA DI CONCENTRAZIONE SENTIMENTI DI COLPA autosvalutazione PENSIERI DI MORTE</a:t>
            </a:r>
          </a:p>
          <a:p>
            <a:endParaRPr lang="it-IT" dirty="0"/>
          </a:p>
          <a:p>
            <a:endParaRPr lang="it-IT" dirty="0"/>
          </a:p>
        </p:txBody>
      </p:sp>
    </p:spTree>
    <p:extLst>
      <p:ext uri="{BB962C8B-B14F-4D97-AF65-F5344CB8AC3E}">
        <p14:creationId xmlns:p14="http://schemas.microsoft.com/office/powerpoint/2010/main" val="29225174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9C810A-A655-DF45-C1AD-788C118C413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F0359FA-FB52-A594-5181-B34DAC9825A8}"/>
              </a:ext>
            </a:extLst>
          </p:cNvPr>
          <p:cNvSpPr>
            <a:spLocks noGrp="1"/>
          </p:cNvSpPr>
          <p:nvPr>
            <p:ph idx="1"/>
          </p:nvPr>
        </p:nvSpPr>
        <p:spPr/>
        <p:txBody>
          <a:bodyPr/>
          <a:lstStyle/>
          <a:p>
            <a:r>
              <a:rPr lang="it-IT" dirty="0"/>
              <a:t>NEL SUICIDIO</a:t>
            </a:r>
          </a:p>
          <a:p>
            <a:r>
              <a:rPr lang="it-IT" dirty="0"/>
              <a:t>INTENSO DOLORE MENTALE (PSYCHACHE)</a:t>
            </a:r>
          </a:p>
          <a:p>
            <a:r>
              <a:rPr lang="it-IT" dirty="0"/>
              <a:t>IMPOSSIBILITA’ TOLLERARE DOLORE</a:t>
            </a:r>
          </a:p>
          <a:p>
            <a:r>
              <a:rPr lang="it-IT" dirty="0"/>
              <a:t>COSTRIZIONE DEL PENSIERO (non si vedono altre soluzioni)</a:t>
            </a:r>
          </a:p>
          <a:p>
            <a:r>
              <a:rPr lang="it-IT" dirty="0"/>
              <a:t>Vedere MORTE COME UNA FUGA, UNA SOLUZIONE</a:t>
            </a:r>
          </a:p>
          <a:p>
            <a:r>
              <a:rPr lang="it-IT" dirty="0"/>
              <a:t>SINTOMI DEPRESSIVI</a:t>
            </a:r>
          </a:p>
        </p:txBody>
      </p:sp>
    </p:spTree>
    <p:extLst>
      <p:ext uri="{BB962C8B-B14F-4D97-AF65-F5344CB8AC3E}">
        <p14:creationId xmlns:p14="http://schemas.microsoft.com/office/powerpoint/2010/main" val="17604086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34ADF8-DF17-AE6C-47FD-19A8183A5792}"/>
              </a:ext>
            </a:extLst>
          </p:cNvPr>
          <p:cNvSpPr>
            <a:spLocks noGrp="1"/>
          </p:cNvSpPr>
          <p:nvPr>
            <p:ph type="title"/>
          </p:nvPr>
        </p:nvSpPr>
        <p:spPr/>
        <p:txBody>
          <a:bodyPr>
            <a:normAutofit fontScale="90000"/>
          </a:bodyPr>
          <a:lstStyle/>
          <a:p>
            <a:r>
              <a:rPr lang="it-IT" dirty="0"/>
              <a:t>PREDITTORI DI SUICIDIO IN DISTURBI UMORE GRAVI</a:t>
            </a:r>
          </a:p>
        </p:txBody>
      </p:sp>
      <p:sp>
        <p:nvSpPr>
          <p:cNvPr id="3" name="Segnaposto contenuto 2">
            <a:extLst>
              <a:ext uri="{FF2B5EF4-FFF2-40B4-BE49-F238E27FC236}">
                <a16:creationId xmlns:a16="http://schemas.microsoft.com/office/drawing/2014/main" id="{8D4C0103-6935-64DF-9CB3-CB4FC6EC1ACC}"/>
              </a:ext>
            </a:extLst>
          </p:cNvPr>
          <p:cNvSpPr>
            <a:spLocks noGrp="1"/>
          </p:cNvSpPr>
          <p:nvPr>
            <p:ph idx="1"/>
          </p:nvPr>
        </p:nvSpPr>
        <p:spPr/>
        <p:txBody>
          <a:bodyPr>
            <a:normAutofit lnSpcReduction="10000"/>
          </a:bodyPr>
          <a:lstStyle/>
          <a:p>
            <a:r>
              <a:rPr lang="it-IT" dirty="0"/>
              <a:t>Storia familiare di suicidio</a:t>
            </a:r>
          </a:p>
          <a:p>
            <a:r>
              <a:rPr lang="it-IT" dirty="0"/>
              <a:t>Precedenti tentativi o ideazione di suicidio</a:t>
            </a:r>
          </a:p>
          <a:p>
            <a:r>
              <a:rPr lang="it-IT" dirty="0"/>
              <a:t>Inizio precoce dei tentativi ideazione</a:t>
            </a:r>
          </a:p>
          <a:p>
            <a:r>
              <a:rPr lang="it-IT" dirty="0"/>
              <a:t>Depressione grave</a:t>
            </a:r>
          </a:p>
          <a:p>
            <a:r>
              <a:rPr lang="it-IT" dirty="0"/>
              <a:t>Comunicazione </a:t>
            </a:r>
            <a:r>
              <a:rPr lang="it-IT" dirty="0" err="1"/>
              <a:t>dell</a:t>
            </a:r>
            <a:r>
              <a:rPr lang="it-IT" dirty="0"/>
              <a:t> intento di ammazzarsi</a:t>
            </a:r>
          </a:p>
          <a:p>
            <a:r>
              <a:rPr lang="it-IT" dirty="0"/>
              <a:t>Ansia combinata con abuso di sostanze</a:t>
            </a:r>
          </a:p>
          <a:p>
            <a:r>
              <a:rPr lang="it-IT" dirty="0"/>
              <a:t>Sintomi misti depressione ed eccitazione</a:t>
            </a:r>
          </a:p>
          <a:p>
            <a:r>
              <a:rPr lang="it-IT" dirty="0"/>
              <a:t>Alternanze rapide dell’umore</a:t>
            </a:r>
          </a:p>
        </p:txBody>
      </p:sp>
    </p:spTree>
    <p:extLst>
      <p:ext uri="{BB962C8B-B14F-4D97-AF65-F5344CB8AC3E}">
        <p14:creationId xmlns:p14="http://schemas.microsoft.com/office/powerpoint/2010/main" val="2692577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1. Una sensazione generale che le cose non stiano andando bene. Un atteggiamento completamente pessimistico. La sensazione che non valga la pena vivere e che non si sia in grado di svolgere le normali attività quotidiane. </a:t>
            </a:r>
            <a:r>
              <a:rPr lang="it-IT" b="1" dirty="0" err="1"/>
              <a:t>Hopelessness</a:t>
            </a:r>
            <a:r>
              <a:rPr lang="it-IT" b="1" dirty="0"/>
              <a:t>, </a:t>
            </a:r>
            <a:r>
              <a:rPr lang="it-IT" b="1" dirty="0" err="1"/>
              <a:t>helplessness</a:t>
            </a:r>
            <a:r>
              <a:rPr lang="it-IT" b="1" dirty="0"/>
              <a:t> </a:t>
            </a:r>
            <a:r>
              <a:rPr lang="it-IT" b="1" dirty="0" err="1"/>
              <a:t>guilt</a:t>
            </a:r>
            <a:endParaRPr lang="it-IT" dirty="0"/>
          </a:p>
          <a:p>
            <a:r>
              <a:rPr lang="it-IT" b="1" dirty="0"/>
              <a:t>2. Negazione. Convinzione di non avere il controllo sulla propria vita. Tendenza a incolpare gli altri o le circostanze per i propri sentimenti. Dato che il soggetto non affronta le proprie emozioni, spesso si manifesta una tendenza ad un progressivo scompenso.</a:t>
            </a:r>
            <a:endParaRPr lang="it-IT"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4206BA-3DF0-70AF-AF33-C860FDCB73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5BF2EB-845B-DA9F-9CA7-F450AB4EDDFE}"/>
              </a:ext>
            </a:extLst>
          </p:cNvPr>
          <p:cNvSpPr>
            <a:spLocks noGrp="1"/>
          </p:cNvSpPr>
          <p:nvPr>
            <p:ph idx="1"/>
          </p:nvPr>
        </p:nvSpPr>
        <p:spPr/>
        <p:txBody>
          <a:bodyPr>
            <a:normAutofit fontScale="92500" lnSpcReduction="10000"/>
          </a:bodyPr>
          <a:lstStyle/>
          <a:p>
            <a:r>
              <a:rPr lang="it-IT" dirty="0"/>
              <a:t>Disponibilità di mezzi letali</a:t>
            </a:r>
          </a:p>
          <a:p>
            <a:r>
              <a:rPr lang="it-IT" dirty="0"/>
              <a:t>Abbandono del </a:t>
            </a:r>
            <a:r>
              <a:rPr lang="it-IT" dirty="0" err="1"/>
              <a:t>trattaamento</a:t>
            </a:r>
            <a:endParaRPr lang="it-IT" dirty="0"/>
          </a:p>
          <a:p>
            <a:r>
              <a:rPr lang="it-IT" dirty="0"/>
              <a:t>Disturbi dolorosi e limitazioni fisiche</a:t>
            </a:r>
          </a:p>
          <a:p>
            <a:r>
              <a:rPr lang="it-IT" dirty="0"/>
              <a:t>Temperamento impulsivo</a:t>
            </a:r>
          </a:p>
          <a:p>
            <a:r>
              <a:rPr lang="it-IT" dirty="0"/>
              <a:t>Fumo intenso di sigarette e grave abuso di alcol</a:t>
            </a:r>
          </a:p>
          <a:p>
            <a:r>
              <a:rPr lang="it-IT" dirty="0"/>
              <a:t>Recente dimissione da ospedale</a:t>
            </a:r>
          </a:p>
          <a:p>
            <a:r>
              <a:rPr lang="it-IT" dirty="0"/>
              <a:t>Ipotiroidismo</a:t>
            </a:r>
          </a:p>
          <a:p>
            <a:r>
              <a:rPr lang="it-IT" dirty="0"/>
              <a:t>Vivere da solo, disoccupazione, </a:t>
            </a:r>
            <a:r>
              <a:rPr lang="it-IT"/>
              <a:t>problemi economici </a:t>
            </a:r>
            <a:r>
              <a:rPr lang="it-IT" dirty="0"/>
              <a:t>stress acuti</a:t>
            </a:r>
          </a:p>
          <a:p>
            <a:endParaRPr lang="it-IT" dirty="0"/>
          </a:p>
        </p:txBody>
      </p:sp>
    </p:spTree>
    <p:extLst>
      <p:ext uri="{BB962C8B-B14F-4D97-AF65-F5344CB8AC3E}">
        <p14:creationId xmlns:p14="http://schemas.microsoft.com/office/powerpoint/2010/main" val="235202515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0864D3-4714-D8E4-F516-E32CD0C52550}"/>
              </a:ext>
            </a:extLst>
          </p:cNvPr>
          <p:cNvSpPr>
            <a:spLocks noGrp="1"/>
          </p:cNvSpPr>
          <p:nvPr>
            <p:ph type="title"/>
          </p:nvPr>
        </p:nvSpPr>
        <p:spPr/>
        <p:txBody>
          <a:bodyPr/>
          <a:lstStyle/>
          <a:p>
            <a:r>
              <a:rPr lang="it-IT" dirty="0"/>
              <a:t>Lo spettro suicidario</a:t>
            </a:r>
          </a:p>
        </p:txBody>
      </p:sp>
      <p:sp>
        <p:nvSpPr>
          <p:cNvPr id="3" name="Segnaposto contenuto 2">
            <a:extLst>
              <a:ext uri="{FF2B5EF4-FFF2-40B4-BE49-F238E27FC236}">
                <a16:creationId xmlns:a16="http://schemas.microsoft.com/office/drawing/2014/main" id="{06E2EDC0-5956-5C1D-1337-B62AA4763D48}"/>
              </a:ext>
            </a:extLst>
          </p:cNvPr>
          <p:cNvSpPr>
            <a:spLocks noGrp="1"/>
          </p:cNvSpPr>
          <p:nvPr>
            <p:ph idx="1"/>
          </p:nvPr>
        </p:nvSpPr>
        <p:spPr/>
        <p:txBody>
          <a:bodyPr/>
          <a:lstStyle/>
          <a:p>
            <a:r>
              <a:rPr lang="it-IT" dirty="0"/>
              <a:t>Autolesionismo senza intenti suicidari</a:t>
            </a:r>
          </a:p>
          <a:p>
            <a:r>
              <a:rPr lang="it-IT" dirty="0"/>
              <a:t>Pochi motivi per vivere</a:t>
            </a:r>
          </a:p>
          <a:p>
            <a:r>
              <a:rPr lang="it-IT" dirty="0"/>
              <a:t>Desiderio di morire</a:t>
            </a:r>
          </a:p>
          <a:p>
            <a:r>
              <a:rPr lang="it-IT" dirty="0"/>
              <a:t>Ideazione suicidaria</a:t>
            </a:r>
          </a:p>
          <a:p>
            <a:r>
              <a:rPr lang="it-IT" dirty="0"/>
              <a:t>Piani di suicidio</a:t>
            </a:r>
          </a:p>
          <a:p>
            <a:r>
              <a:rPr lang="it-IT" dirty="0"/>
              <a:t>Tentativi di suicidio</a:t>
            </a:r>
          </a:p>
          <a:p>
            <a:r>
              <a:rPr lang="it-IT"/>
              <a:t>Suicidio</a:t>
            </a:r>
            <a:endParaRPr lang="it-IT" dirty="0"/>
          </a:p>
        </p:txBody>
      </p:sp>
    </p:spTree>
    <p:extLst>
      <p:ext uri="{BB962C8B-B14F-4D97-AF65-F5344CB8AC3E}">
        <p14:creationId xmlns:p14="http://schemas.microsoft.com/office/powerpoint/2010/main" val="28057819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85547-DCF8-8AF8-4C5B-710D4BB05A2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10CABC5-7C7E-3627-5438-DCB35C5BFBB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735322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F1AF2C-2C16-0CC8-8B6B-D786485DA2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1CCE08-9493-F4A1-264C-4F593BBC915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737044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29CB1F-A409-23E3-0033-EB6874483B1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2765E53-8785-4097-644E-AA9A51BF11C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5607998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B26ED8-676A-71C6-ED45-1A959E029F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7F99F35-4D49-3734-9FCD-79944CD730BC}"/>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7958435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A37C8C-9B3D-A1DF-9A27-BBE3365CFA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44157C-82A4-574C-7CA4-F53A792D5386}"/>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0564550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A5873-1EA3-28EF-B286-DAD9271617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6D1504-08FB-1B9E-A061-079E4D461D87}"/>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35522640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9C678D-3D30-1CC7-E460-B910190496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4EEB3C1-0656-6F29-CF54-C6CF053088CE}"/>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401937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099727-112D-6643-3803-CDF5B47DA28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BD71C67-8614-0C97-66F4-74BD829AB7F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820372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3. Tentativo di aiutare gli altri perdendo di vista l'importanza di prendere cura di se stessi. Il paziente, interessandosi ai problemi altrui, non affronta i propri. Coniuge figli amici lavoro se stessi</a:t>
            </a:r>
            <a:endParaRPr lang="it-IT" dirty="0"/>
          </a:p>
          <a:p>
            <a:r>
              <a:rPr lang="it-IT" b="1" dirty="0"/>
              <a:t>4. Atteggiamento difensivo. Il soggetto pretende di non avere alcun problema e non ha bisogno dell'aiuto di altre persone, risorse o farmaci.</a:t>
            </a:r>
            <a:endParaRPr lang="it-IT" dirty="0"/>
          </a:p>
          <a:p>
            <a:endParaRPr lang="it-IT" dirty="0"/>
          </a:p>
          <a:p>
            <a:endParaRPr lang="it-IT"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D4E745-4470-DCBC-2740-A72AA438888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C5BD24E-C367-596C-A464-A8624663F54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674864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3225D7-A3F5-8116-ED6D-81C352395A8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0879D89-E9E3-F6E6-24CE-22039F0AEFF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292354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B8A5BD-8AE8-691E-3D3E-E54AC3903DC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F721E8D-89A8-BEDF-0ABA-999A3224C201}"/>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208404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778738-ACA8-0A59-79A1-0661B9F2DD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83173BE-F51D-F6BF-F42C-619A4CB7605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1543629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CB0178-BC85-69B4-5878-904A54BB14E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E7AC08-4BBD-4CE8-8D8E-FD6C17C9840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12941890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79F325-806D-AC5A-70BE-A9DDE11CF96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F63A71C-84B7-8CCC-D007-4FC52507A0EB}"/>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84693243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A5E70-FD3F-A7AA-AA7D-2BA02A59F4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A93449A-ECCE-0FEC-9D2C-AAC56736BCA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6499024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42A6C1-1BD9-12A8-9741-6014C404EA9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EDCB86-F097-D6C1-BA6F-5B48D1CE75D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63714519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EEC2C2-4947-1874-439B-AEA25FB90C2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E639AF-CC53-F080-603A-7819065D1E6C}"/>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346121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3C0DCC-FDA0-4CD3-C056-68B14CD43A7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C38DB8-F2CD-3D40-67D5-DC93E23E4EF6}"/>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202165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5. Riemergono vecchi comportamenti che erano stati abbandonati per i loro effetti negativi a livello emotivo. Ad esempio, la persona potrebbe guardare vecchie foto, ascoltare canzoni che rattristano, leggere vecchie lettere d'amore, ecc.</a:t>
            </a:r>
            <a:endParaRPr lang="it-IT" dirty="0"/>
          </a:p>
          <a:p>
            <a:r>
              <a:rPr lang="it-IT" b="1" dirty="0"/>
              <a:t>6. Interesse concentrato sugli aspetti negativi. Il soggetto si concentra sul suo punto di vista piuttosto che sugli aspetti positivi. Tutto ciò aumenta il suo senso di disperazione.</a:t>
            </a:r>
            <a:endParaRPr lang="it-IT" dirty="0"/>
          </a:p>
          <a:p>
            <a:endParaRPr lang="it-IT" dirty="0"/>
          </a:p>
          <a:p>
            <a:endParaRPr lang="it-IT" dirty="0"/>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7. Comportamenti impulsivi. Il soggetto comincia a prendere decisioni avventate e a mettere in atto comportamenti rischiosi. Le decisioni spesso sono prese in condizioni di stress e senza riflettere su scelte e conseguenze.</a:t>
            </a:r>
            <a:endParaRPr lang="it-IT" dirty="0"/>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8. Il paziente continua a isolarsi e a rinchiudersi in se stesso, inventa scuse ed evita di stare con gli altri e di utilizzare altre risorse.</a:t>
            </a:r>
            <a:endParaRPr lang="it-IT" dirty="0"/>
          </a:p>
          <a:p>
            <a:r>
              <a:rPr lang="it-IT" b="1" dirty="0"/>
              <a:t>9. Incominciano a comparire alcuni sintomi fisici fra cui i disturbi dell’appetito e del sonno, affaticamento, emicrania, ecc. dormire troppo è deprimente, mancanza di esercizio e di luce solare.</a:t>
            </a:r>
            <a:endParaRPr lang="it-IT" dirty="0"/>
          </a:p>
          <a:p>
            <a:r>
              <a:rPr lang="it-IT" b="1" dirty="0"/>
              <a:t>10. Il soggetto non segue più la sua routine quotidiana e non riesce più a portare a termine le sue solite attività giornaliere.</a:t>
            </a:r>
            <a:endParaRPr lang="it-IT" dirty="0"/>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11. Sensazione di disperazione. Il soggetto sente che niente potrà mai migliorare, che la vita è un vero e proprio caos e non merita di essere vissuta.</a:t>
            </a:r>
            <a:endParaRPr lang="it-IT" dirty="0"/>
          </a:p>
          <a:p>
            <a:r>
              <a:rPr lang="it-IT" b="1" dirty="0"/>
              <a:t>12. Il soggetto si sente spesso confuso e irritato. Questa bassa tolleranza della frustrazione coinvolge tutti gli ambiti della vita.</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13. Frattura nei rapporti sociali. Il paziente si allontana dagli ambienti e dalle persone da cui si sentiva sostenuto. Può sentire di non avere l’energia per partecipare o può essere convinto del fatto che nulla potrebbe comunque cambiare la situazione</a:t>
            </a:r>
            <a:endParaRPr lang="it-IT" dirty="0"/>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14. Diminuzione del livello di energia. Il soggetto è quasi completamente passivo, passa il tempo a fantasticare e non porta a termine le proprie attività.</a:t>
            </a:r>
            <a:endParaRPr lang="it-IT" dirty="0"/>
          </a:p>
          <a:p>
            <a:r>
              <a:rPr lang="it-IT" b="1" dirty="0"/>
              <a:t>15. L'insonnia o le abitudini di sonno sbagliate cominciano ad avere un impatto negativo sulla sua capacità di far fronte efficacemente alla situazione.</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16. La depressione peggiora e diventa cronica. Questo influisce negativamente sulla qualità della vita e sui rapporti interpersonali.</a:t>
            </a:r>
            <a:endParaRPr lang="it-IT" dirty="0"/>
          </a:p>
          <a:p>
            <a:endParaRPr lang="it-IT" dirty="0"/>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Sigmund Freud </a:t>
            </a:r>
            <a:r>
              <a:rPr lang="it-IT" dirty="0" err="1"/>
              <a:t>Univ</a:t>
            </a:r>
            <a:r>
              <a:rPr lang="it-IT" dirty="0"/>
              <a:t> </a:t>
            </a:r>
            <a:r>
              <a:rPr lang="it-IT"/>
              <a:t>sede Milano</a:t>
            </a:r>
            <a:endParaRPr lang="it-IT" dirty="0"/>
          </a:p>
          <a:p>
            <a:r>
              <a:rPr lang="it-IT" dirty="0">
                <a:hlinkClick r:id="rId2"/>
              </a:rPr>
              <a:t>francesco@rovetto.net</a:t>
            </a:r>
            <a:endParaRPr lang="it-IT" dirty="0"/>
          </a:p>
          <a:p>
            <a:r>
              <a:rPr lang="it-IT" dirty="0"/>
              <a:t>Tel 3356058145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17. Il soggetto comincia a non presentarsi alle sedute terapeutiche. La cura personale e la terapia vengono da lui/lei considerate sempre meno importanti.</a:t>
            </a:r>
            <a:endParaRPr lang="it-IT" dirty="0"/>
          </a:p>
          <a:p>
            <a:r>
              <a:rPr lang="it-IT" b="1" dirty="0"/>
              <a:t>18. Il soggetto è profondamente insoddisfatto della vita e ha una visione negativa di tutto ciò che lo circonda.</a:t>
            </a:r>
            <a:endParaRPr lang="it-IT" dirty="0"/>
          </a:p>
          <a:p>
            <a:r>
              <a:rPr lang="it-IT" b="1" dirty="0"/>
              <a:t>.</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19. Il paziente assume un atteggiamento da vittima e ciò che aumenta la sua sensazione di incapacità e disperazione.</a:t>
            </a:r>
            <a:endParaRPr lang="it-IT" dirty="0"/>
          </a:p>
          <a:p>
            <a:r>
              <a:rPr lang="it-IT" b="1" dirty="0"/>
              <a:t>20. Il paziente ha pensieri di morte o di "desiderio di morte." Non intende uccidersi ma piuttosto sfuggire al proprio dolore e considera la morte come uno stato di assenza di dolore</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21. Il soggetto regolarizza la sua situazione facendo testamento, regalando le proprie cose mentre si distacca sempre più dal punto di vista emotivo.</a:t>
            </a:r>
            <a:endParaRPr lang="it-IT" dirty="0"/>
          </a:p>
          <a:p>
            <a:r>
              <a:rPr lang="it-IT" b="1" dirty="0"/>
              <a:t>22. Dopo un episodio depressivo, il soggetto sembra stare meglio, e ciò gli dà la forza di tentare il suicidio.</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23. Il paziente si sente sopraffatto ed incapace di far fronte alla situazione. Non è in grado di risolvere problemi che normalmente non comporrebbero alcuna difficoltà.</a:t>
            </a:r>
            <a:endParaRPr lang="it-IT" dirty="0"/>
          </a:p>
          <a:p>
            <a:r>
              <a:rPr lang="it-IT" b="1" dirty="0"/>
              <a:t>24. Compaiono i primi pensieri suicidi e la persona inizia a pensare ai modi per metterli in atto.</a:t>
            </a:r>
            <a:endParaRPr lang="it-IT" dirty="0"/>
          </a:p>
          <a:p>
            <a:r>
              <a:rPr lang="it-IT" b="1" dirty="0"/>
              <a:t>25. Il soggetto comincia a manifestare comportamenti autodistruttivi.</a:t>
            </a:r>
            <a:endParaRPr lang="it-IT" dirty="0"/>
          </a:p>
          <a:p>
            <a:endParaRPr lang="it-IT"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Non sfidarli, non farli sentire in colpa, non ridicolizzarli</a:t>
            </a:r>
            <a:endParaRPr lang="it-IT" dirty="0"/>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SCHEMA </a:t>
            </a:r>
            <a:r>
              <a:rPr lang="it-IT" b="1" dirty="0" err="1"/>
              <a:t>DI</a:t>
            </a:r>
            <a:r>
              <a:rPr lang="it-IT" b="1" dirty="0"/>
              <a:t> VALUTAZIONE DEL RISCHIO </a:t>
            </a:r>
            <a:r>
              <a:rPr lang="it-IT" b="1" dirty="0" err="1"/>
              <a:t>DI</a:t>
            </a:r>
            <a:r>
              <a:rPr lang="it-IT" b="1" dirty="0"/>
              <a:t> SUICIDIO</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1 Valutazione dei pensieri di suicidio</a:t>
            </a:r>
          </a:p>
          <a:p>
            <a:r>
              <a:rPr lang="it-IT" dirty="0"/>
              <a:t>A. Chiedere direttamente al paziente se nutre pensieri di suicidio</a:t>
            </a:r>
          </a:p>
          <a:p>
            <a:r>
              <a:rPr lang="it-IT" dirty="0"/>
              <a:t>B. I pensieri suicidi sono pervasivi o intermittenti? Sono legati ad una precisa situazione?</a:t>
            </a:r>
          </a:p>
          <a:p>
            <a:r>
              <a:rPr lang="it-IT" dirty="0"/>
              <a:t>C. Il soggetto ha già un piano di suicidio? Se questo piano esiste, quanto è articolato?</a:t>
            </a:r>
          </a:p>
          <a:p>
            <a:r>
              <a:rPr lang="it-IT" dirty="0"/>
              <a:t>D. Valutare la letalità del mezzo o del metodo definito</a:t>
            </a:r>
          </a:p>
          <a:p>
            <a:r>
              <a:rPr lang="it-IT" dirty="0"/>
              <a:t>E. Il mezzo con cui pensa di suicidarsi è disponibile?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2. Tentativo di suicidio</a:t>
            </a:r>
          </a:p>
          <a:p>
            <a:r>
              <a:rPr lang="it-IT" dirty="0"/>
              <a:t>A. Se il metodo usato per il tentativo lo impone, inviate immediatamente il paziente ad un esame medico per la valutazione della stabilità clinica</a:t>
            </a:r>
          </a:p>
          <a:p>
            <a:r>
              <a:rPr lang="it-IT" dirty="0"/>
              <a:t>l. Mezzo utilizzato, luogo, collaboratore, soccorritore, numero di tentativi</a:t>
            </a:r>
          </a:p>
          <a:p>
            <a:r>
              <a:rPr lang="it-IT" dirty="0"/>
              <a:t>2. Completezza del piano e della sua attuazione</a:t>
            </a:r>
          </a:p>
          <a:p>
            <a:r>
              <a:rPr lang="it-IT" dirty="0"/>
              <a:t>3. Notare segni di invalidità e lesioni fisiche</a:t>
            </a:r>
          </a:p>
          <a:p>
            <a:r>
              <a:rPr lang="it-IT" dirty="0"/>
              <a:t>4. Individuare il livello di trattamento necessario</a:t>
            </a:r>
          </a:p>
          <a:p>
            <a:r>
              <a:rPr lang="it-IT" dirty="0" err="1"/>
              <a:t>*Intenzione</a:t>
            </a:r>
            <a:r>
              <a:rPr lang="it-IT" dirty="0"/>
              <a:t>, piano, metodo, mezzo, letalità e tentativi precedenti</a:t>
            </a:r>
          </a:p>
          <a:p>
            <a:r>
              <a:rPr lang="it-IT" dirty="0"/>
              <a:t>3 fattori di rischio</a:t>
            </a:r>
          </a:p>
          <a:p>
            <a:endParaRPr lang="it-IT" dirty="0"/>
          </a:p>
          <a:p>
            <a:endParaRPr lang="it-IT" dirty="0"/>
          </a:p>
          <a:p>
            <a:endParaRPr lang="it-IT" dirty="0"/>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A. intenzione e storia precedenti</a:t>
            </a:r>
          </a:p>
          <a:p>
            <a:r>
              <a:rPr lang="it-IT" dirty="0"/>
              <a:t>l. tentativi o gesti recenti/precedenti</a:t>
            </a:r>
          </a:p>
          <a:p>
            <a:r>
              <a:rPr lang="it-IT" dirty="0"/>
              <a:t>2. comunicazione diretta o indiretta dell'intento</a:t>
            </a:r>
          </a:p>
          <a:p>
            <a:r>
              <a:rPr lang="it-IT" dirty="0"/>
              <a:t>3. completezza del piano</a:t>
            </a:r>
          </a:p>
          <a:p>
            <a:r>
              <a:rPr lang="it-IT" dirty="0"/>
              <a:t>4. letalità del mezzo</a:t>
            </a:r>
          </a:p>
          <a:p>
            <a:r>
              <a:rPr lang="it-IT" dirty="0"/>
              <a:t>5. accesso al mezzo</a:t>
            </a:r>
          </a:p>
          <a:p>
            <a:r>
              <a:rPr lang="it-IT" dirty="0"/>
              <a:t>6. anamnesi familiare di comportamenti </a:t>
            </a:r>
            <a:r>
              <a:rPr lang="it-IT" dirty="0" err="1"/>
              <a:t>suicidiari</a:t>
            </a: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B. Aspetti demografici</a:t>
            </a:r>
            <a:br>
              <a:rPr lang="it-IT" dirty="0"/>
            </a:br>
            <a:endParaRPr lang="it-IT" dirty="0"/>
          </a:p>
        </p:txBody>
      </p:sp>
      <p:sp>
        <p:nvSpPr>
          <p:cNvPr id="3" name="Segnaposto contenuto 2"/>
          <p:cNvSpPr>
            <a:spLocks noGrp="1"/>
          </p:cNvSpPr>
          <p:nvPr>
            <p:ph idx="1"/>
          </p:nvPr>
        </p:nvSpPr>
        <p:spPr/>
        <p:txBody>
          <a:bodyPr>
            <a:normAutofit fontScale="92500"/>
          </a:bodyPr>
          <a:lstStyle/>
          <a:p>
            <a:r>
              <a:rPr lang="it-IT" dirty="0"/>
              <a:t>1. età (gli individui adolescenti, di mezza età e anziani sono i soggetti maggiormente a rischio)</a:t>
            </a:r>
          </a:p>
          <a:p>
            <a:r>
              <a:rPr lang="it-IT" dirty="0"/>
              <a:t>2. sesso (gli uomini hanno maggiore probabilità di uccidersi a causa della letalità del mezzi impiegati, mentre le donne compiono un numero maggiore di tentativi di suicidio) maggiore incidenza statistica di suicidio tra omosessuali</a:t>
            </a:r>
          </a:p>
          <a:p>
            <a:r>
              <a:rPr lang="it-IT" dirty="0"/>
              <a:t> </a:t>
            </a:r>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razza (bianca)</a:t>
            </a:r>
          </a:p>
          <a:p>
            <a:r>
              <a:rPr lang="it-IT" dirty="0"/>
              <a:t>5. stato civile (separati, vedovi, divorziati)</a:t>
            </a:r>
          </a:p>
          <a:p>
            <a:r>
              <a:rPr lang="it-IT" dirty="0"/>
              <a:t>6. sostegno sociale (mancanza di un tessuto sociale, persone che vivono da sole)</a:t>
            </a:r>
          </a:p>
          <a:p>
            <a:r>
              <a:rPr lang="it-IT" dirty="0"/>
              <a:t>7. stato occupazionale (disoccupato, cambio di condizione sociale o di lavoro)</a:t>
            </a:r>
          </a:p>
          <a:p>
            <a:r>
              <a:rPr lang="it-IT" dirty="0"/>
              <a:t> </a:t>
            </a:r>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Rischio professionale </a:t>
            </a:r>
            <a:endParaRPr lang="it-IT" dirty="0"/>
          </a:p>
          <a:p>
            <a:r>
              <a:rPr lang="it-IT" b="1" dirty="0"/>
              <a:t>Psicologi e psichiatri</a:t>
            </a: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 Funzionalità emotiva</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1. diagnosi (depressione maggiore, recupero da una recente depressione, schizofrenia, alcolismo, disturbo bipolare, disturbo di personalità borderline)</a:t>
            </a:r>
          </a:p>
          <a:p>
            <a:r>
              <a:rPr lang="it-IT" dirty="0"/>
              <a:t>2. allucinazioni uditive che danno ordini di morte (alcuni metodi bizzarri possono essere segno di una psicosi)</a:t>
            </a:r>
          </a:p>
          <a:p>
            <a:r>
              <a:rPr lang="it-IT" dirty="0"/>
              <a:t>3. perdita recente o anniversario di una perdita</a:t>
            </a:r>
          </a:p>
          <a:p>
            <a:r>
              <a:rPr lang="it-IT" dirty="0"/>
              <a:t>4. fantasia di riunirsi con un caro defunto</a:t>
            </a:r>
          </a:p>
          <a:p>
            <a:r>
              <a:rPr lang="it-IT" dirty="0"/>
              <a:t>5. stress (cronico o associato a cambiamenti recenti)</a:t>
            </a:r>
          </a:p>
          <a:p>
            <a:r>
              <a:rPr lang="it-IT" dirty="0"/>
              <a:t>6. scarsa capacità di far fronte a situazioni difficili</a:t>
            </a:r>
          </a:p>
          <a:p>
            <a:r>
              <a:rPr lang="it-IT" dirty="0"/>
              <a:t>7. alto livello di angoscia o disperazione</a:t>
            </a:r>
          </a:p>
          <a:p>
            <a:pPr>
              <a:buNone/>
            </a:pPr>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 Schemi comportamentali</a:t>
            </a:r>
          </a:p>
          <a:p>
            <a:r>
              <a:rPr lang="it-IT" dirty="0"/>
              <a:t>1. isolamento</a:t>
            </a:r>
          </a:p>
          <a:p>
            <a:r>
              <a:rPr lang="it-IT" dirty="0"/>
              <a:t>2. impulsività</a:t>
            </a:r>
          </a:p>
          <a:p>
            <a:r>
              <a:rPr lang="it-IT" dirty="0"/>
              <a:t>3. rigidità</a:t>
            </a:r>
          </a:p>
          <a:p>
            <a:r>
              <a:rPr lang="it-IT" dirty="0"/>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 Condizione fisica</a:t>
            </a:r>
            <a:br>
              <a:rPr lang="it-IT" dirty="0"/>
            </a:br>
            <a:endParaRPr lang="it-IT" dirty="0"/>
          </a:p>
        </p:txBody>
      </p:sp>
      <p:sp>
        <p:nvSpPr>
          <p:cNvPr id="3" name="Segnaposto contenuto 2"/>
          <p:cNvSpPr>
            <a:spLocks noGrp="1"/>
          </p:cNvSpPr>
          <p:nvPr>
            <p:ph idx="1"/>
          </p:nvPr>
        </p:nvSpPr>
        <p:spPr/>
        <p:txBody>
          <a:bodyPr>
            <a:normAutofit/>
          </a:bodyPr>
          <a:lstStyle/>
          <a:p>
            <a:r>
              <a:rPr lang="it-IT" dirty="0"/>
              <a:t>1. insonnia cronica</a:t>
            </a:r>
          </a:p>
          <a:p>
            <a:r>
              <a:rPr lang="it-IT" dirty="0"/>
              <a:t>2. dolore cronico</a:t>
            </a:r>
          </a:p>
          <a:p>
            <a:r>
              <a:rPr lang="it-IT" dirty="0"/>
              <a:t>3. malattia progressiva</a:t>
            </a:r>
          </a:p>
          <a:p>
            <a:r>
              <a:rPr lang="it-IT" dirty="0"/>
              <a:t>4. recente parto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Singolarmente, molti di questi fattori possono risultare normali eventi della vita e risultare pienamente gestibili, tuttavia la loro associazione può favorire condizioni di umore, convinzioni, e capacità di reazione che possono indurre un concreto rischio di suicidio.</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SUICIDIO NELL’ADOLESCENZA</a:t>
            </a:r>
          </a:p>
          <a:p>
            <a:r>
              <a:rPr lang="it-IT" dirty="0"/>
              <a:t>Fattori Sociali e Comportamentali</a:t>
            </a:r>
          </a:p>
          <a:p>
            <a:r>
              <a:rPr lang="it-IT" dirty="0"/>
              <a:t>1. Forte uso di droghe</a:t>
            </a:r>
          </a:p>
          <a:p>
            <a:r>
              <a:rPr lang="it-IT" dirty="0"/>
              <a:t>2. Cambiamento nel rendimento scolastico</a:t>
            </a:r>
          </a:p>
          <a:p>
            <a:r>
              <a:rPr lang="it-IT" dirty="0"/>
              <a:t>3. Recente o imminente perdita di qualcosa o qualcuno a cui si è molto affezionati</a:t>
            </a:r>
          </a:p>
          <a:p>
            <a:endParaRPr lang="it-IT" dirty="0"/>
          </a:p>
          <a:p>
            <a:endParaRPr lang="it-IT" dirty="0"/>
          </a:p>
          <a:p>
            <a:endParaRPr lang="it-IT" dirty="0"/>
          </a:p>
          <a:p>
            <a:endParaRPr lang="it-IT" dirty="0"/>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Gravidanza</a:t>
            </a:r>
          </a:p>
          <a:p>
            <a:r>
              <a:rPr lang="it-IT" dirty="0"/>
              <a:t>5. Omosessualità (ulteriori fattori di stress /mancanza di sostegno sociale)</a:t>
            </a:r>
          </a:p>
          <a:p>
            <a:r>
              <a:rPr lang="it-IT" dirty="0"/>
              <a:t>6. Fuga da casa</a:t>
            </a:r>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7. Precedenti tentativi di suicidio o casi di suicidio in famiglia</a:t>
            </a:r>
          </a:p>
          <a:p>
            <a:r>
              <a:rPr lang="it-IT" dirty="0"/>
              <a:t>8. Ira intensa</a:t>
            </a:r>
          </a:p>
          <a:p>
            <a:r>
              <a:rPr lang="it-IT" dirty="0"/>
              <a:t>9. Preoccupazione per la morte violenta di un’altra persona</a:t>
            </a:r>
          </a:p>
          <a:p>
            <a:r>
              <a:rPr lang="it-IT" dirty="0"/>
              <a:t>10. Impulsività</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11. Disabilità nell'apprendimento</a:t>
            </a:r>
          </a:p>
          <a:p>
            <a:r>
              <a:rPr lang="it-IT" dirty="0"/>
              <a:t>12. Incapacità di far fronte a situazioni difficili</a:t>
            </a:r>
          </a:p>
          <a:p>
            <a:r>
              <a:rPr lang="it-IT" dirty="0"/>
              <a:t>13. Mancanza di risorse e sensazioni di alienazione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14. Disperazione, depressione</a:t>
            </a:r>
          </a:p>
          <a:p>
            <a:r>
              <a:rPr lang="it-IT" dirty="0"/>
              <a:t>15. Comportamenti ad alto rischio (giocare in mezzo al traffico, guida intenzionalmente imprudente, ecc.)</a:t>
            </a:r>
          </a:p>
          <a:p>
            <a:r>
              <a:rPr lang="it-IT" dirty="0"/>
              <a:t>16. Mancanza di un sistema di sostegno</a:t>
            </a:r>
          </a:p>
          <a:p>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17. Recente trasferimento o cambiamento di scuola</a:t>
            </a:r>
          </a:p>
          <a:p>
            <a:r>
              <a:rPr lang="it-IT" dirty="0"/>
              <a:t>18. Perdita della propria posizione all'interno della famiglia (un membro della famiglia ha lasciato la casa o è stato mandato via, cambiamento del livello economico della famiglia)</a:t>
            </a:r>
          </a:p>
          <a:p>
            <a:endParaRPr lang="it-IT" dirty="0"/>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Depressi, schizofrenici, personalità borderline paranoide, dipendenza  sostanze in particolare alcol, hashish, bulimica, anziano, bipolari</a:t>
            </a:r>
            <a:endParaRPr lang="it-IT" dirty="0"/>
          </a:p>
          <a:p>
            <a:r>
              <a:rPr lang="it-IT" b="1" dirty="0"/>
              <a:t>Malattie croniche e dolorose</a:t>
            </a:r>
          </a:p>
          <a:p>
            <a:r>
              <a:rPr lang="it-IT" b="1" dirty="0"/>
              <a:t>Suicidio contagioso</a:t>
            </a:r>
            <a:endParaRPr lang="it-IT" dirty="0"/>
          </a:p>
          <a:p>
            <a:r>
              <a:rPr lang="it-IT" b="1" dirty="0"/>
              <a:t>Depressione distacco affettivo</a:t>
            </a:r>
            <a:endParaRPr lang="it-IT" dirty="0"/>
          </a:p>
          <a:p>
            <a:r>
              <a:rPr lang="it-IT" b="1" dirty="0"/>
              <a:t>Un tempo ci pensavo ma tanto</a:t>
            </a:r>
            <a:endParaRPr lang="it-IT" dirty="0"/>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 Sensazione di essere una persona anonima e priva di importanza</a:t>
            </a:r>
          </a:p>
          <a:p>
            <a:r>
              <a:rPr lang="it-IT" dirty="0"/>
              <a:t>20. Appartenenza ad un gruppo di coetanei che attribuiscono molta importanza a temi connessi alla morte</a:t>
            </a:r>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Nel valutare gli adolescenti, i sintomi di depressione possono essere manifestati in modo meno diretto di quanto non facciano gli adulti. In questo caso si parla di depressione mascherata. La depressione mascherata può essere di due tipi:</a:t>
            </a:r>
          </a:p>
          <a:p>
            <a:r>
              <a:rPr lang="it-IT" dirty="0"/>
              <a:t>1. Classica: I disturbi somatici sostituiscono i criteri generali della depressione. Si manifestano disturbi somatici cronici quali emicrania, mal di schiena e mal di stomaco.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2. Comportamentale: Si manifesta con comportamenti quali abuso di sostanze, promiscuità, furti nei negozi. Questi sono tutti modi per trasformare stati emotivi vissuti come noia in stati ben più stimolanti. Gli adolescenti talvolta non manifestano la depressione in maniera efficace. La loro depressione si traduce in varie manifestazioni e viene proiettata all’esterno, tanto che essi trovano noiosi sia la scuola, sia i coetanei, sia la famiglia. L’uso di sostanze può rappresentare un tentativo di gestire l'angoscia emotiva, la mancanza di identità o la noia. </a:t>
            </a:r>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 volte questi ragazzi considerano il mondo noioso e insoddisfacente. I maschi tendono a manifestare un comportamento più aggressivo nel loro ambiente.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dirty="0"/>
              <a:t>ELEMENTI CENTRALI ED OBIETTIVI DELLA TERAPIA</a:t>
            </a:r>
            <a:br>
              <a:rPr lang="it-IT" sz="3600" dirty="0"/>
            </a:br>
            <a:endParaRPr lang="it-IT" sz="3600" dirty="0"/>
          </a:p>
        </p:txBody>
      </p:sp>
      <p:sp>
        <p:nvSpPr>
          <p:cNvPr id="3" name="Segnaposto contenuto 2"/>
          <p:cNvSpPr>
            <a:spLocks noGrp="1"/>
          </p:cNvSpPr>
          <p:nvPr>
            <p:ph idx="1"/>
          </p:nvPr>
        </p:nvSpPr>
        <p:spPr/>
        <p:txBody>
          <a:bodyPr>
            <a:normAutofit fontScale="85000" lnSpcReduction="10000"/>
          </a:bodyPr>
          <a:lstStyle/>
          <a:p>
            <a:r>
              <a:rPr lang="it-IT" dirty="0"/>
              <a:t>Questo tipo di intervento si basa su un impegno mirato a risolvere i problemi e ad offrire alla persona che intende suicidarsi un ambiente sicuro.</a:t>
            </a:r>
          </a:p>
          <a:p>
            <a:r>
              <a:rPr lang="it-IT" dirty="0"/>
              <a:t>1. Terapia e gestione di pazienti ambulatoriali: impiegata quando il rischio di suicidio è basso, la crisi scatenante è stata superata, il sistema di sostegno risulta adeguato e il paziente promette di rivolgersi al terapeuta in caso non sia in grado di gestire la situazione. In questi casi, i mezzi di intervento utilizzati sono il meno restrittivi possibile.</a:t>
            </a:r>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2. Ricovero in Ospedale: si fa ricorso a questa soluzione qualora il paziente presenti un alto rischio di suicidio, non possa contare su un adeguato sostegno sociale, non sia in grado di controllare i suoi impulsi, sia soggetto a intossicazione o psicosi.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Per il bene del paziente, si dovrà cercare di forzarlo il meno possibile e inizialmente fare in modo che l'ingresso in ospedale sia volontario. In presenza dei suddetti criteri e se il paziente si oppone al ricovero, occorrerà procedere contro la sua volontà, il che richiederà una valutazione da parte di uno o più specialisti o di una istituzione del servizio sanitario.</a:t>
            </a:r>
          </a:p>
          <a:p>
            <a:r>
              <a:rPr lang="it-IT" dirty="0"/>
              <a:t> </a:t>
            </a:r>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3. Tecniche</a:t>
            </a:r>
            <a:br>
              <a:rPr lang="it-IT" dirty="0"/>
            </a:br>
            <a:endParaRPr lang="it-IT" dirty="0"/>
          </a:p>
        </p:txBody>
      </p:sp>
      <p:sp>
        <p:nvSpPr>
          <p:cNvPr id="3" name="Segnaposto contenuto 2"/>
          <p:cNvSpPr>
            <a:spLocks noGrp="1"/>
          </p:cNvSpPr>
          <p:nvPr>
            <p:ph idx="1"/>
          </p:nvPr>
        </p:nvSpPr>
        <p:spPr/>
        <p:txBody>
          <a:bodyPr>
            <a:normAutofit fontScale="92500"/>
          </a:bodyPr>
          <a:lstStyle/>
          <a:p>
            <a:r>
              <a:rPr lang="it-IT" dirty="0"/>
              <a:t>A. Diminuire l’isolamento del soggetto consigliandogli di stare con la famiglia o con gli amici</a:t>
            </a:r>
          </a:p>
          <a:p>
            <a:r>
              <a:rPr lang="it-IT" dirty="0"/>
              <a:t>B. Allontanare dall'ambiente armi o altri mezzi idonei per tentare il suicidio. Qualora necessario, affrontare il problema dell'abuso di sostanze.</a:t>
            </a:r>
          </a:p>
          <a:p>
            <a:r>
              <a:rPr lang="it-IT" dirty="0"/>
              <a:t>C. Incoraggiare lo sviluppo e l’impiego di un sistema di sostegno o ristabilire il sistema di sostegno precedente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 Favorire un'appropriata espressione della collera o di altri sentimenti che contribuiscono agli impulsi autodistruttivi</a:t>
            </a:r>
          </a:p>
          <a:p>
            <a:r>
              <a:rPr lang="it-IT" dirty="0"/>
              <a:t>E. Dare importanza all’esperienza vissuta dal paziente nei momenti di crisi. Identificare, allo stesso tempo la loro ambivalenza e il fatto che il suicidio è una soluzione permanente a un problema temporaneo</a:t>
            </a:r>
          </a:p>
          <a:p>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F. Segnalare il caso ad un medico per valutare l’opportunità di un trattamento farmacologico e assicurarsi che il medico sia consapevole delle idee/impulsi di suicidio del soggetto</a:t>
            </a:r>
          </a:p>
          <a:p>
            <a:r>
              <a:rPr lang="it-IT" dirty="0"/>
              <a:t>G. Informare il soggetto dell’impatto della mancanza di sonno su una capacità di risposta efficace e rassicurarlo/a informandolo/a che la sua depressione può essere tollerata o eliminata</a:t>
            </a:r>
          </a:p>
          <a:p>
            <a:endParaRPr lang="it-IT" dirty="0"/>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SUICIDIO</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La valutazione di minacce e gesti autodistruttivi e del rischio di suicidio riguarda la valutazione della probabilità che ha una persona di nuocere a se stessa o di tentare di uccidersi in un futuro più o meno prossimo.</a:t>
            </a:r>
          </a:p>
          <a:p>
            <a:r>
              <a:rPr lang="it-IT" dirty="0"/>
              <a:t>L'impulso e i comportamenti </a:t>
            </a:r>
            <a:r>
              <a:rPr lang="it-IT" dirty="0" err="1"/>
              <a:t>suicidari</a:t>
            </a:r>
            <a:r>
              <a:rPr lang="it-IT" dirty="0"/>
              <a:t> costituiscono la risposta di un individuo i cui meccanismi di difesa non sono più sufficienti. Si tratta spesso di individui disperati impotenti e pieni di vergogna. </a:t>
            </a:r>
          </a:p>
          <a:p>
            <a:r>
              <a:rPr lang="it-IT" dirty="0"/>
              <a:t>Sublimazione identificazione razionalizzazione.</a:t>
            </a:r>
          </a:p>
          <a:p>
            <a:r>
              <a:rPr lang="it-IT" dirty="0"/>
              <a:t>Segreto professionale, niente di filosoficamente contrario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H. Identificare le convinzioni irrazionali e negative. Aiutare il paziente a capire che il dialogo interiore negativo associato a tali convinzioni favorisce le sue sensazioni di inutilità. Favorire l’identificazione di alternative alle difficoltà sperimentate</a:t>
            </a:r>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Non esprimere meraviglia o disapprovazione né verbalmente né in altri modi</a:t>
            </a:r>
          </a:p>
          <a:p>
            <a:r>
              <a:rPr lang="it-IT" dirty="0"/>
              <a:t>J. Non sottolineare quanto il soggetto abbia sconvolto la vita delle altre persone</a:t>
            </a:r>
          </a:p>
          <a:p>
            <a:r>
              <a:rPr lang="it-IT" dirty="0"/>
              <a:t>K. Non proclamare giudizi psicologici o morali sul suicidio</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 Esaminare insieme al paziente che cosa spera di ottenere con il suicidio</a:t>
            </a:r>
          </a:p>
          <a:p>
            <a:r>
              <a:rPr lang="it-IT" dirty="0"/>
              <a:t>M. Identificare le esperienze di vita che hanno favorito lo stato emotivo del paziente</a:t>
            </a:r>
          </a:p>
          <a:p>
            <a:r>
              <a:rPr lang="it-IT" dirty="0"/>
              <a:t>N. Parlare del suicidio come di una soluzione permanente usata a fronte di problemi transitori</a:t>
            </a:r>
          </a:p>
          <a:p>
            <a:endParaRPr lang="it-IT" dirty="0"/>
          </a:p>
          <a:p>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O. Riesaminare risorse e rapporti (famiglia, amici, medico di famiglia, sostegno religioso, datore di lavoro, polizia, squadra di intervento in caso di emergenza, terapeuta, gruppi di sostegno comunitari, gruppi tipo alcolisti anonimi pronto soccorso, ospedale psichiatrico)</a:t>
            </a:r>
          </a:p>
          <a:p>
            <a:r>
              <a:rPr lang="it-IT" dirty="0"/>
              <a:t>P. Essere rassicurante e di sostegno</a:t>
            </a:r>
          </a:p>
          <a:p>
            <a:endParaRPr lang="it-IT" dirty="0"/>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 Agevolare una migliore risoluzione dei problemi e una migliore capacità di risposta</a:t>
            </a:r>
          </a:p>
          <a:p>
            <a:r>
              <a:rPr lang="it-IT" dirty="0"/>
              <a:t>R. Agevolare lo sviluppo di un programma di cura personale</a:t>
            </a:r>
          </a:p>
          <a:p>
            <a:r>
              <a:rPr lang="it-IT" dirty="0"/>
              <a:t>1. Programma delle attività svolte durante la giornata</a:t>
            </a:r>
          </a:p>
          <a:p>
            <a:r>
              <a:rPr lang="it-IT" dirty="0"/>
              <a:t>2. Integrazione di attività piacevoli</a:t>
            </a:r>
          </a:p>
          <a:p>
            <a:r>
              <a:rPr lang="it-IT" dirty="0"/>
              <a:t>3. Risorse/sistema di sostegno (incluse la terapia e l’osservanza della terapia farmacologica)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4. Identificare le crisi o le situazioni che potrebbero potenzialmente portare ad una crisi e trovare alternative plausibili per reagire in modo adeguato</a:t>
            </a:r>
          </a:p>
          <a:p>
            <a:r>
              <a:rPr lang="it-IT" dirty="0"/>
              <a:t>5. Identificare i segnali di allarme (automonitoraggio) capaci di indicare che il soggetto non rispetta il piano di cura di sé, che incontra difficoltà col trattamento farmacologico, ecc.</a:t>
            </a:r>
          </a:p>
          <a:p>
            <a:r>
              <a:rPr lang="it-IT" dirty="0"/>
              <a:t>6. Svolgere regolari esercizi di aerobica e nutrirsi in modo adeguato</a:t>
            </a:r>
          </a:p>
          <a:p>
            <a:r>
              <a:rPr lang="it-IT" dirty="0"/>
              <a:t>RICADUTE DEPRESSIVE E RITORNO DEL RISCHIO </a:t>
            </a:r>
            <a:r>
              <a:rPr lang="it-IT" dirty="0" err="1"/>
              <a:t>DI</a:t>
            </a:r>
            <a:r>
              <a:rPr lang="it-IT" dirty="0"/>
              <a:t> SUICIDIO</a:t>
            </a:r>
          </a:p>
          <a:p>
            <a:endParaRPr lang="it-IT" dirty="0"/>
          </a:p>
          <a:p>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SCALE </a:t>
            </a:r>
            <a:r>
              <a:rPr lang="it-IT" b="1" dirty="0" err="1"/>
              <a:t>DI</a:t>
            </a:r>
            <a:r>
              <a:rPr lang="it-IT" b="1" dirty="0"/>
              <a:t> VALUTAZIONE DEI FATTORI </a:t>
            </a:r>
            <a:r>
              <a:rPr lang="it-IT" b="1" dirty="0" err="1"/>
              <a:t>DI</a:t>
            </a:r>
            <a:r>
              <a:rPr lang="it-IT" b="1" dirty="0"/>
              <a:t> RISCHIO</a:t>
            </a:r>
            <a:br>
              <a:rPr lang="it-IT" sz="4000" dirty="0"/>
            </a:br>
            <a:endParaRPr lang="it-IT" dirty="0"/>
          </a:p>
        </p:txBody>
      </p:sp>
      <p:sp>
        <p:nvSpPr>
          <p:cNvPr id="3" name="Segnaposto contenuto 2"/>
          <p:cNvSpPr>
            <a:spLocks noGrp="1"/>
          </p:cNvSpPr>
          <p:nvPr>
            <p:ph idx="1"/>
          </p:nvPr>
        </p:nvSpPr>
        <p:spPr/>
        <p:txBody>
          <a:bodyPr>
            <a:normAutofit fontScale="85000" lnSpcReduction="20000"/>
          </a:bodyPr>
          <a:lstStyle/>
          <a:p>
            <a:pPr>
              <a:buNone/>
            </a:pPr>
            <a:r>
              <a:rPr lang="it-IT" dirty="0"/>
              <a:t> </a:t>
            </a:r>
          </a:p>
          <a:p>
            <a:r>
              <a:rPr lang="it-IT" dirty="0"/>
              <a:t>I vari tentativi atti alla costruzione di scale con una buona validità predittiva hanno incontrato non pochi problemi, legati alla mancanza di precisione di questi stessi strumenti, in gran parte determinata dalla mutevolezza del fenomeno da indagare. D’altra parte ciò risulta comprensibile se si prendono in considerazione le numerose variabili che intervengono nel processo.</a:t>
            </a:r>
          </a:p>
          <a:p>
            <a:r>
              <a:rPr lang="it-IT" dirty="0"/>
              <a:t> I differenti strumenti psicometrici, si sono, in definitiva, distinti in funzione del “cosa” essi vadano a misurare.</a:t>
            </a:r>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dirty="0"/>
              <a:t>L’importanza per il comportamento </a:t>
            </a:r>
            <a:r>
              <a:rPr lang="it-IT" dirty="0" err="1"/>
              <a:t>suicidario</a:t>
            </a:r>
            <a:r>
              <a:rPr lang="it-IT" dirty="0"/>
              <a:t>, della visione del futuro e delle aspettative orientate a questo periodo temporale, viene messa in evidenza dagli studi condotti sulla </a:t>
            </a:r>
            <a:r>
              <a:rPr lang="it-IT" i="1" dirty="0" err="1"/>
              <a:t>hopelessness</a:t>
            </a:r>
            <a:r>
              <a:rPr lang="it-IT" dirty="0"/>
              <a:t>. In una ricerca di </a:t>
            </a:r>
            <a:r>
              <a:rPr lang="it-IT" dirty="0" err="1"/>
              <a:t>Minkoff</a:t>
            </a:r>
            <a:r>
              <a:rPr lang="it-IT" dirty="0"/>
              <a:t>, Bergman e Beck (1967), ai soggetti affetti da una patologia psichiatrica (sindrome depressiva o schizofrenia), ricoverati a seguito di un tentativo di suicidio, furono somministrate tre scale di valutazione: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1"/>
            <a:r>
              <a:rPr lang="en-GB" i="1" dirty="0"/>
              <a:t>Beck Depression Inventory</a:t>
            </a:r>
            <a:r>
              <a:rPr lang="en-GB" dirty="0"/>
              <a:t> [B.D.I.]. </a:t>
            </a:r>
            <a:r>
              <a:rPr lang="it-IT" dirty="0"/>
              <a:t>È una misura che permette di valutare il grado e l’intensità della depressione;</a:t>
            </a:r>
          </a:p>
          <a:p>
            <a:pPr lvl="1"/>
            <a:r>
              <a:rPr lang="en-GB" i="1" dirty="0" err="1"/>
              <a:t>Generaly</a:t>
            </a:r>
            <a:r>
              <a:rPr lang="en-GB" i="1" dirty="0"/>
              <a:t> </a:t>
            </a:r>
            <a:r>
              <a:rPr lang="en-GB" i="1" dirty="0" err="1"/>
              <a:t>Experitancies</a:t>
            </a:r>
            <a:r>
              <a:rPr lang="en-GB" i="1" dirty="0"/>
              <a:t> Scale</a:t>
            </a:r>
            <a:r>
              <a:rPr lang="en-GB" dirty="0"/>
              <a:t> [G.E.S.]. </a:t>
            </a:r>
            <a:r>
              <a:rPr lang="it-IT" dirty="0"/>
              <a:t>Ha la funzione di evidenziare il modo di porsi del paziente nei confronti del futuro. È una scala che valuta l’eventuale “mancanza di speranza” e le aspettative;</a:t>
            </a:r>
          </a:p>
          <a:p>
            <a:pPr lvl="1"/>
            <a:r>
              <a:rPr lang="fr-FR" i="1" dirty="0" err="1"/>
              <a:t>Suicidal</a:t>
            </a:r>
            <a:r>
              <a:rPr lang="fr-FR" i="1" dirty="0"/>
              <a:t> </a:t>
            </a:r>
            <a:r>
              <a:rPr lang="fr-FR" i="1" dirty="0" err="1"/>
              <a:t>Intent</a:t>
            </a:r>
            <a:r>
              <a:rPr lang="fr-FR" i="1" dirty="0"/>
              <a:t> </a:t>
            </a:r>
            <a:r>
              <a:rPr lang="fr-FR" i="1" dirty="0" err="1"/>
              <a:t>Scale</a:t>
            </a:r>
            <a:r>
              <a:rPr lang="fr-FR" dirty="0"/>
              <a:t> [S.I.S.]. </a:t>
            </a:r>
            <a:r>
              <a:rPr lang="it-IT" dirty="0"/>
              <a:t>Attraverso la valutazione delle modalità di preparazione ed esecuzione del precedente tentativo </a:t>
            </a:r>
            <a:r>
              <a:rPr lang="it-IT" dirty="0" err="1"/>
              <a:t>suicidario</a:t>
            </a:r>
            <a:r>
              <a:rPr lang="it-IT" dirty="0"/>
              <a:t>, ha la possibilità di mettere in evidenza le motivazioni del suicida.  </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Gli autori trovarono una correlazione significativa tra il livello di </a:t>
            </a:r>
            <a:r>
              <a:rPr lang="it-IT" dirty="0" err="1"/>
              <a:t>hopeless</a:t>
            </a:r>
            <a:r>
              <a:rPr lang="it-IT" dirty="0"/>
              <a:t> e le motivazioni legate al suicidio, più di quanto non avvenisse con la gravità della depressione. Ipotizzarono pertanto che il rischio di suicidio è meglio predetto dalla mancanza di aspettative e speranze per il futuro, che da un generale stato di umore disforico (</a:t>
            </a:r>
            <a:r>
              <a:rPr lang="it-IT" dirty="0" err="1"/>
              <a:t>Minkoff</a:t>
            </a:r>
            <a:r>
              <a:rPr lang="it-IT" dirty="0"/>
              <a:t>, Bergman e Beck, 1967).</a:t>
            </a:r>
          </a:p>
          <a:p>
            <a:r>
              <a:rPr lang="it-IT" dirty="0"/>
              <a:t> </a:t>
            </a:r>
          </a:p>
          <a:p>
            <a:pPr lvl="1"/>
            <a:endParaRPr lang="it-IT" dirty="0"/>
          </a:p>
          <a:p>
            <a:endParaRPr lang="it-IT" dirty="0"/>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Suicidio come strumento di </a:t>
            </a:r>
            <a:r>
              <a:rPr lang="it-IT" dirty="0" err="1"/>
              <a:t>coping</a:t>
            </a:r>
            <a:endParaRPr lang="it-IT"/>
          </a:p>
          <a:p>
            <a:endParaRPr lang="it-IT"/>
          </a:p>
          <a:p>
            <a:r>
              <a:rPr lang="it-IT" dirty="0"/>
              <a:t>A volte lo psicoterapeuta è usato per mandare messaggi  ai parenti</a:t>
            </a:r>
          </a:p>
          <a:p>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Alcuni studi (</a:t>
            </a:r>
            <a:r>
              <a:rPr lang="it-IT" dirty="0" err="1"/>
              <a:t>Marks</a:t>
            </a:r>
            <a:r>
              <a:rPr lang="it-IT" dirty="0"/>
              <a:t> e </a:t>
            </a:r>
            <a:r>
              <a:rPr lang="it-IT" dirty="0" err="1"/>
              <a:t>Haller</a:t>
            </a:r>
            <a:r>
              <a:rPr lang="it-IT" dirty="0"/>
              <a:t>, 1977; Spirito </a:t>
            </a:r>
            <a:r>
              <a:rPr lang="it-IT" dirty="0" err="1"/>
              <a:t>et</a:t>
            </a:r>
            <a:r>
              <a:rPr lang="it-IT" dirty="0"/>
              <a:t> al., 1988; </a:t>
            </a:r>
            <a:r>
              <a:rPr lang="it-IT" dirty="0" err="1"/>
              <a:t>Eyman</a:t>
            </a:r>
            <a:r>
              <a:rPr lang="it-IT" dirty="0"/>
              <a:t>, 1990) si sono concentrati sull’individuazione di </a:t>
            </a:r>
            <a:r>
              <a:rPr lang="it-IT" i="1" dirty="0"/>
              <a:t>caratteristiche di personalità</a:t>
            </a:r>
            <a:r>
              <a:rPr lang="it-IT" dirty="0"/>
              <a:t> che differenziassero soggetti con una buona probabilità di suicidarsi e la popolazione generale, utilizzando il MMPI (Minnesota </a:t>
            </a:r>
            <a:r>
              <a:rPr lang="it-IT" dirty="0" err="1"/>
              <a:t>Multiphasic</a:t>
            </a:r>
            <a:r>
              <a:rPr lang="it-IT" dirty="0"/>
              <a:t> </a:t>
            </a:r>
            <a:r>
              <a:rPr lang="it-IT" dirty="0" err="1"/>
              <a:t>Personality</a:t>
            </a:r>
            <a:r>
              <a:rPr lang="it-IT" dirty="0"/>
              <a:t> </a:t>
            </a:r>
            <a:r>
              <a:rPr lang="it-IT" dirty="0" err="1"/>
              <a:t>Inventory</a:t>
            </a:r>
            <a:r>
              <a:rPr lang="it-IT" dirty="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mancanza di risultati soddisfacenti ha fatto propendere per l’interpretazione che questo questionario non fosse né attendibile, né clinicamente utile, per la </a:t>
            </a:r>
            <a:r>
              <a:rPr lang="it-IT" dirty="0" err="1"/>
              <a:t>predittività</a:t>
            </a:r>
            <a:r>
              <a:rPr lang="it-IT" dirty="0"/>
              <a:t> del suicidio (</a:t>
            </a:r>
            <a:r>
              <a:rPr lang="it-IT" dirty="0" err="1"/>
              <a:t>Eyman</a:t>
            </a:r>
            <a:r>
              <a:rPr lang="it-IT" dirty="0"/>
              <a:t>, 1990).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1"/>
            <a:r>
              <a:rPr lang="it-IT" dirty="0"/>
              <a:t>Nella sua ricerca, Infrasca (1999) cerca di valutare la relazione che si presenta tra disturbo </a:t>
            </a:r>
            <a:r>
              <a:rPr lang="it-IT" dirty="0" err="1"/>
              <a:t>distimico</a:t>
            </a:r>
            <a:r>
              <a:rPr lang="it-IT" dirty="0"/>
              <a:t> sofferto dai pazienti e il rischio di suicidio a cui essi vanno incontro. L’autore nota, in primo luogo, che gli individui con distimia possono essere suddivisi in due categorie: quelli cioè che presentano e quelli che mancano di </a:t>
            </a:r>
            <a:r>
              <a:rPr lang="it-IT" i="1" dirty="0"/>
              <a:t>ideazione </a:t>
            </a:r>
            <a:r>
              <a:rPr lang="it-IT" i="1" dirty="0" err="1"/>
              <a:t>suicidaria</a:t>
            </a:r>
            <a:r>
              <a:rPr lang="it-IT" dirty="0"/>
              <a:t>. Per i primi, il questionario MMPI (Minnesota </a:t>
            </a:r>
            <a:r>
              <a:rPr lang="it-IT" dirty="0" err="1"/>
              <a:t>Multiphasic</a:t>
            </a:r>
            <a:r>
              <a:rPr lang="it-IT" dirty="0"/>
              <a:t> </a:t>
            </a:r>
            <a:r>
              <a:rPr lang="it-IT" dirty="0" err="1"/>
              <a:t>Personality</a:t>
            </a:r>
            <a:r>
              <a:rPr lang="it-IT" dirty="0"/>
              <a:t> </a:t>
            </a:r>
            <a:r>
              <a:rPr lang="it-IT" dirty="0" err="1"/>
              <a:t>Inventory</a:t>
            </a:r>
            <a:r>
              <a:rPr lang="it-IT" dirty="0"/>
              <a:t>), rileva che i soggetti sono caratterizzati da </a:t>
            </a:r>
            <a:r>
              <a:rPr lang="it-IT" i="1" dirty="0"/>
              <a:t>povertà ideativa</a:t>
            </a:r>
            <a:r>
              <a:rPr lang="it-IT" dirty="0"/>
              <a:t>, </a:t>
            </a:r>
            <a:r>
              <a:rPr lang="it-IT" i="1" dirty="0"/>
              <a:t>rigidità cognitiva</a:t>
            </a:r>
            <a:r>
              <a:rPr lang="it-IT" dirty="0"/>
              <a:t>, </a:t>
            </a:r>
            <a:r>
              <a:rPr lang="it-IT" i="1" dirty="0"/>
              <a:t>idee ossessive</a:t>
            </a:r>
            <a:r>
              <a:rPr lang="it-IT" dirty="0"/>
              <a:t>, </a:t>
            </a:r>
            <a:r>
              <a:rPr lang="it-IT" i="1" dirty="0"/>
              <a:t>sentimenti di disperazione</a:t>
            </a:r>
            <a:r>
              <a:rPr lang="it-IT" dirty="0"/>
              <a:t> e </a:t>
            </a:r>
            <a:r>
              <a:rPr lang="it-IT" i="1" dirty="0" err="1"/>
              <a:t>anedonia</a:t>
            </a:r>
            <a:r>
              <a:rPr lang="it-IT" i="1" dirty="0"/>
              <a:t> </a:t>
            </a:r>
            <a:r>
              <a:rPr lang="it-IT" dirty="0"/>
              <a:t>(mancanza di interesse per gli altri e per le attività amene), </a:t>
            </a:r>
            <a:r>
              <a:rPr lang="it-IT" i="1" dirty="0"/>
              <a:t>chiusura</a:t>
            </a:r>
            <a:r>
              <a:rPr lang="it-IT" dirty="0"/>
              <a:t> e </a:t>
            </a:r>
            <a:r>
              <a:rPr lang="it-IT" i="1" dirty="0"/>
              <a:t>isolamento</a:t>
            </a:r>
            <a:r>
              <a:rPr lang="it-IT" dirty="0"/>
              <a:t> molto marcati.). </a:t>
            </a:r>
            <a:endParaRPr lang="it-IT" sz="3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Inoltre, presentano livelli elevati sulla </a:t>
            </a:r>
            <a:r>
              <a:rPr lang="it-IT" i="1" dirty="0"/>
              <a:t>scala TS</a:t>
            </a:r>
            <a:r>
              <a:rPr lang="it-IT" dirty="0"/>
              <a:t> (tentato suicidio), sulla scala che misura l’</a:t>
            </a:r>
            <a:r>
              <a:rPr lang="it-IT" i="1" dirty="0"/>
              <a:t>ansia libera </a:t>
            </a:r>
            <a:r>
              <a:rPr lang="it-IT" dirty="0"/>
              <a:t>e su quella che calcola </a:t>
            </a:r>
            <a:r>
              <a:rPr lang="it-IT" i="1" dirty="0"/>
              <a:t>comportamenti di autocondanna</a:t>
            </a:r>
            <a:r>
              <a:rPr lang="it-IT" dirty="0"/>
              <a:t>. Bassi sono invece i valori relativi alle </a:t>
            </a:r>
            <a:r>
              <a:rPr lang="it-IT" i="1" dirty="0"/>
              <a:t>capacità di adattamento</a:t>
            </a:r>
            <a:r>
              <a:rPr lang="it-IT" dirty="0"/>
              <a:t>. Infine, questi soggetti con ideazione </a:t>
            </a:r>
            <a:r>
              <a:rPr lang="it-IT" dirty="0" err="1"/>
              <a:t>suicidaria</a:t>
            </a:r>
            <a:r>
              <a:rPr lang="it-IT" dirty="0"/>
              <a:t>, presentano tassi più alti di </a:t>
            </a:r>
            <a:r>
              <a:rPr lang="it-IT" i="1" dirty="0" err="1"/>
              <a:t>aleximia</a:t>
            </a:r>
            <a:r>
              <a:rPr lang="it-IT" dirty="0"/>
              <a:t> (stile </a:t>
            </a:r>
            <a:r>
              <a:rPr lang="it-IT" dirty="0" err="1"/>
              <a:t>emotivo-affettivo</a:t>
            </a:r>
            <a:r>
              <a:rPr lang="it-IT" dirty="0"/>
              <a:t> per cui l’individuo non riesce a distinguere la componente affettiva delle emozioni, da quella viscerale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lvl="1"/>
            <a:r>
              <a:rPr lang="it-IT" dirty="0"/>
              <a:t>A partire da questi riscontri è perciò possibile correlare positivamente l’ideazione </a:t>
            </a:r>
            <a:r>
              <a:rPr lang="it-IT" dirty="0" err="1"/>
              <a:t>suicidaria</a:t>
            </a:r>
            <a:r>
              <a:rPr lang="it-IT" dirty="0"/>
              <a:t>, presente nei pazienti </a:t>
            </a:r>
            <a:r>
              <a:rPr lang="it-IT" dirty="0" err="1"/>
              <a:t>distimici</a:t>
            </a:r>
            <a:r>
              <a:rPr lang="it-IT" dirty="0"/>
              <a:t>, con  il tentativo di suicidio, valutato sulla scala omonima (Infrasca, 1999). Poiché poi, questi soggetti, si distinguono per particolari caratteristiche patologiche, da quelli che, seppur presentando lo stesso disturbo, mancano di questa ideazione, allora queste stesse variabili forniscono, a loro volta, un buon elemento per la previsione del rischio di suicidio. I dati suggeriscono la possibilità di costruire strumenti statistici, atti alla valutazione di questi fattori, nelle persone con disturbi d’umore. </a:t>
            </a:r>
            <a:endParaRPr lang="it-IT" sz="3200" dirty="0"/>
          </a:p>
          <a:p>
            <a:r>
              <a:rPr lang="it-IT" dirty="0"/>
              <a:t> </a:t>
            </a:r>
            <a:endParaRPr lang="it-IT" sz="3600" dirty="0"/>
          </a:p>
          <a:p>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Queste restrizioni relative, all’applicazione delle scale a popolazioni più specifiche di soggetti, invece che a quella generale, dovrebbe aumentare le capacità predittive di questi stessi strumenti psicometrici e, quindi, migliorare i processi d’intervento (Infrasca, 1999).</a:t>
            </a:r>
            <a:endParaRPr lang="it-IT" sz="3600" dirty="0"/>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1"/>
            <a:r>
              <a:rPr lang="it-IT" dirty="0"/>
              <a:t>Caracciolo (1989) si interessa piuttosto alla </a:t>
            </a:r>
            <a:r>
              <a:rPr lang="it-IT" i="1" dirty="0"/>
              <a:t>intenzionalità </a:t>
            </a:r>
            <a:r>
              <a:rPr lang="it-IT" i="1" dirty="0" err="1"/>
              <a:t>suicidaria</a:t>
            </a:r>
            <a:r>
              <a:rPr lang="it-IT" b="1" dirty="0"/>
              <a:t> </a:t>
            </a:r>
            <a:r>
              <a:rPr lang="it-IT" dirty="0"/>
              <a:t>(determinazione a morire), di cui l’ideazione </a:t>
            </a:r>
            <a:r>
              <a:rPr lang="it-IT" dirty="0" err="1"/>
              <a:t>suicidaria</a:t>
            </a:r>
            <a:r>
              <a:rPr lang="it-IT" dirty="0"/>
              <a:t> rappresenta il suo substrato (Caracciolo, 1989). Egli la valuta tramite due scale: la Suicide </a:t>
            </a:r>
            <a:r>
              <a:rPr lang="it-IT" dirty="0" err="1"/>
              <a:t>Intent</a:t>
            </a:r>
            <a:r>
              <a:rPr lang="it-IT" dirty="0"/>
              <a:t> Scale [SIS] (Pierce, 1981); la Suicide </a:t>
            </a:r>
            <a:r>
              <a:rPr lang="it-IT" dirty="0" err="1"/>
              <a:t>Assesment</a:t>
            </a:r>
            <a:r>
              <a:rPr lang="it-IT" dirty="0"/>
              <a:t> Scale [SAS] (Stanley, </a:t>
            </a:r>
            <a:r>
              <a:rPr lang="it-IT" dirty="0" err="1"/>
              <a:t>Traskman-Bendz</a:t>
            </a:r>
            <a:r>
              <a:rPr lang="it-IT" dirty="0"/>
              <a:t> e Stanley, 1986). Compara poi queste due scale, con una terza - la Scala di Hamilton della Depressione [HDS]-, la quale ha la funzione di misurare i sintomi di tipo depresso.  </a:t>
            </a:r>
            <a:endParaRPr lang="it-IT" sz="3600" dirty="0"/>
          </a:p>
          <a:p>
            <a:endParaRPr lang="it-IT" dirty="0"/>
          </a:p>
          <a:p>
            <a:endParaRPr lang="it-IT" dirty="0"/>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4A88D-A391-64ED-65A8-98447299E7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F8D32EB-D264-8CF0-637B-6A555613251D}"/>
              </a:ext>
            </a:extLst>
          </p:cNvPr>
          <p:cNvSpPr>
            <a:spLocks noGrp="1"/>
          </p:cNvSpPr>
          <p:nvPr>
            <p:ph idx="1"/>
          </p:nvPr>
        </p:nvSpPr>
        <p:spPr/>
        <p:txBody>
          <a:bodyPr/>
          <a:lstStyle/>
          <a:p>
            <a:r>
              <a:rPr lang="it-IT" dirty="0"/>
              <a:t>Poiché tra i tre strumenti di misura esiste una correlazione significativa, si conclude che lo stato depressivo, presente anche come disturbo secondario di altre patologie (schizofrenia, disturbi di personalità), sia alla base dell’intenzionalità suicidaria. La valutazione di quest’ultima quindi, risulta un fattore di rischio importante</a:t>
            </a:r>
            <a:r>
              <a:rPr lang="it-IT" sz="3600" dirty="0"/>
              <a:t>.</a:t>
            </a:r>
          </a:p>
          <a:p>
            <a:endParaRPr lang="it-IT" dirty="0"/>
          </a:p>
        </p:txBody>
      </p:sp>
    </p:spTree>
    <p:extLst>
      <p:ext uri="{BB962C8B-B14F-4D97-AF65-F5344CB8AC3E}">
        <p14:creationId xmlns:p14="http://schemas.microsoft.com/office/powerpoint/2010/main" val="24960532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SAS</a:t>
            </a:r>
          </a:p>
        </p:txBody>
      </p:sp>
      <p:sp>
        <p:nvSpPr>
          <p:cNvPr id="3" name="Segnaposto contenuto 2"/>
          <p:cNvSpPr>
            <a:spLocks noGrp="1"/>
          </p:cNvSpPr>
          <p:nvPr>
            <p:ph idx="1"/>
          </p:nvPr>
        </p:nvSpPr>
        <p:spPr/>
        <p:txBody>
          <a:bodyPr>
            <a:normAutofit fontScale="92500" lnSpcReduction="10000"/>
          </a:bodyPr>
          <a:lstStyle/>
          <a:p>
            <a:pPr lvl="1"/>
            <a:r>
              <a:rPr lang="it-IT" dirty="0"/>
              <a:t>La scala SAS (Stanley </a:t>
            </a:r>
            <a:r>
              <a:rPr lang="it-IT" dirty="0" err="1"/>
              <a:t>et</a:t>
            </a:r>
            <a:r>
              <a:rPr lang="it-IT" dirty="0"/>
              <a:t> al., 1986) è stata pure comparata, in un esperimento di </a:t>
            </a:r>
            <a:r>
              <a:rPr lang="it-IT" dirty="0" err="1"/>
              <a:t>Vettorello</a:t>
            </a:r>
            <a:r>
              <a:rPr lang="it-IT" dirty="0"/>
              <a:t> </a:t>
            </a:r>
            <a:r>
              <a:rPr lang="it-IT" dirty="0" err="1"/>
              <a:t>et</a:t>
            </a:r>
            <a:r>
              <a:rPr lang="it-IT" dirty="0"/>
              <a:t> al. (1995), con la Suicide </a:t>
            </a:r>
            <a:r>
              <a:rPr lang="it-IT" dirty="0" err="1"/>
              <a:t>Probability</a:t>
            </a:r>
            <a:r>
              <a:rPr lang="it-IT" dirty="0"/>
              <a:t> Scale [SPS] (</a:t>
            </a:r>
            <a:r>
              <a:rPr lang="it-IT" dirty="0" err="1"/>
              <a:t>Cull</a:t>
            </a:r>
            <a:r>
              <a:rPr lang="it-IT" dirty="0"/>
              <a:t> e Gill, 1988).</a:t>
            </a:r>
            <a:endParaRPr lang="it-IT" sz="3200" dirty="0"/>
          </a:p>
          <a:p>
            <a:r>
              <a:rPr lang="it-IT" dirty="0"/>
              <a:t>I soggetti della ricerca erano suddivisi in tre popolazioni diverse, rispettivamente costituite da individui: </a:t>
            </a:r>
            <a:endParaRPr lang="it-IT" sz="3600" dirty="0"/>
          </a:p>
          <a:p>
            <a:r>
              <a:rPr lang="it-IT" dirty="0"/>
              <a:t>- normali; </a:t>
            </a:r>
            <a:endParaRPr lang="it-IT" sz="3600" dirty="0"/>
          </a:p>
          <a:p>
            <a:r>
              <a:rPr lang="it-IT" dirty="0"/>
              <a:t>- con depressione lieve/media; </a:t>
            </a:r>
            <a:endParaRPr lang="it-IT" sz="3600" dirty="0"/>
          </a:p>
          <a:p>
            <a:r>
              <a:rPr lang="it-IT" dirty="0"/>
              <a:t>- con episodi di suicidio nel passato.</a:t>
            </a:r>
            <a:endParaRPr lang="it-IT" sz="3600" dirty="0"/>
          </a:p>
          <a:p>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 risultati indicano che le scale, oltre ad avere tra loro una reciproca significatività </a:t>
            </a:r>
            <a:r>
              <a:rPr lang="it-IT" dirty="0" err="1"/>
              <a:t>correlazionale</a:t>
            </a:r>
            <a:r>
              <a:rPr lang="it-IT" dirty="0"/>
              <a:t>, hanno una buona capacità nella discriminazione dei tre gruppi di soggetti sperimentali. Poiché il rischio di suicidio è diverso per ciò che concerne i tre tipi di soggetti, ne consegue che le scale riescono anche a </a:t>
            </a:r>
            <a:r>
              <a:rPr lang="it-IT" dirty="0" err="1"/>
              <a:t>disinguere</a:t>
            </a:r>
            <a:r>
              <a:rPr lang="it-IT" dirty="0"/>
              <a:t> la possibilità di un comportamento suicidale. </a:t>
            </a:r>
            <a:endParaRPr lang="it-IT"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Se la persona ha già tentato il suicidio, l'esame medico ed una valutazione della stabilità dal punto di vista medico psichiatrico hanno la precedenza rispetto al colloquio clinico.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Tuttavia, molti aspetti a rischio, presenti sia in individui depressi, sia in quelli che hanno già tentato il suicidio, rendono più difficile un discernimento tra le due popolazioni. Poiché infatti, non tutti i soggetti con disturbo d’umore compiono un atto </a:t>
            </a:r>
            <a:r>
              <a:rPr lang="it-IT" dirty="0" err="1"/>
              <a:t>suicidario</a:t>
            </a:r>
            <a:r>
              <a:rPr lang="it-IT" dirty="0"/>
              <a:t>, si dovrebbe tendere verso una miglior valutazione di quegli aspetti che, nel depresso, accompagnano l’atto stesso. In definitiva comunque la SAS, essendo una scala di provata validità, riguardo il rischio di suicidio e , poiché la SPS valuta la “</a:t>
            </a:r>
            <a:r>
              <a:rPr lang="it-IT" i="1" dirty="0" err="1"/>
              <a:t>hopelessness</a:t>
            </a:r>
            <a:r>
              <a:rPr lang="it-IT" dirty="0"/>
              <a:t>”, l’</a:t>
            </a:r>
            <a:r>
              <a:rPr lang="it-IT" i="1" dirty="0"/>
              <a:t>ideazione </a:t>
            </a:r>
            <a:r>
              <a:rPr lang="it-IT" i="1" dirty="0" err="1"/>
              <a:t>suicidaria</a:t>
            </a:r>
            <a:r>
              <a:rPr lang="it-IT" dirty="0"/>
              <a:t>, l’</a:t>
            </a:r>
            <a:r>
              <a:rPr lang="it-IT" i="1" dirty="0"/>
              <a:t>ostilità </a:t>
            </a:r>
            <a:r>
              <a:rPr lang="it-IT" dirty="0"/>
              <a:t>e l’</a:t>
            </a:r>
            <a:r>
              <a:rPr lang="it-IT" i="1" dirty="0"/>
              <a:t>immagine negativa</a:t>
            </a:r>
            <a:r>
              <a:rPr lang="it-IT" dirty="0"/>
              <a:t> </a:t>
            </a:r>
            <a:r>
              <a:rPr lang="it-IT" i="1" dirty="0"/>
              <a:t>di sé</a:t>
            </a:r>
            <a:r>
              <a:rPr lang="it-IT" dirty="0"/>
              <a:t>, allora, queste quattro variabili dovrebbero essere viste come importanti fattori di rischio. In altre parole, anche la SPS ha una buona capacità di predire l’attitudine </a:t>
            </a:r>
            <a:r>
              <a:rPr lang="it-IT" dirty="0" err="1"/>
              <a:t>suicidaria</a:t>
            </a:r>
            <a:r>
              <a:rPr lang="it-IT" dirty="0"/>
              <a:t> (</a:t>
            </a:r>
            <a:r>
              <a:rPr lang="it-IT" dirty="0" err="1"/>
              <a:t>Vettorello</a:t>
            </a:r>
            <a:r>
              <a:rPr lang="it-IT" dirty="0"/>
              <a:t> </a:t>
            </a:r>
            <a:r>
              <a:rPr lang="it-IT" dirty="0" err="1"/>
              <a:t>et</a:t>
            </a:r>
            <a:r>
              <a:rPr lang="it-IT" dirty="0"/>
              <a:t> al., 1995).</a:t>
            </a:r>
            <a:endParaRPr lang="it-IT" sz="3600" dirty="0"/>
          </a:p>
          <a:p>
            <a:endParaRPr lang="it-IT" sz="36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dirty="0"/>
              <a:t>Un’ultima importante scala per la valutazione del rischio di suicidio è rappresentata dalla “</a:t>
            </a:r>
            <a:r>
              <a:rPr lang="it-IT" dirty="0" err="1"/>
              <a:t>Reason</a:t>
            </a:r>
            <a:r>
              <a:rPr lang="it-IT" dirty="0"/>
              <a:t> </a:t>
            </a:r>
            <a:r>
              <a:rPr lang="it-IT" dirty="0" err="1"/>
              <a:t>for</a:t>
            </a:r>
            <a:r>
              <a:rPr lang="it-IT" dirty="0"/>
              <a:t> Living </a:t>
            </a:r>
            <a:r>
              <a:rPr lang="it-IT" dirty="0" err="1"/>
              <a:t>Inventory</a:t>
            </a:r>
            <a:r>
              <a:rPr lang="it-IT" dirty="0"/>
              <a:t>” [RFL] (</a:t>
            </a:r>
            <a:r>
              <a:rPr lang="it-IT" dirty="0" err="1"/>
              <a:t>Linehan</a:t>
            </a:r>
            <a:r>
              <a:rPr lang="it-IT" dirty="0"/>
              <a:t> </a:t>
            </a:r>
            <a:r>
              <a:rPr lang="it-IT" dirty="0" err="1"/>
              <a:t>et</a:t>
            </a:r>
            <a:r>
              <a:rPr lang="it-IT" dirty="0"/>
              <a:t> al.,1983). Inizialmente progettata per gli adulti, è stata poi adattata anche per le valutazioni sui più giovani: lo strumento si è così evoluto in “The </a:t>
            </a:r>
            <a:r>
              <a:rPr lang="it-IT" dirty="0" err="1"/>
              <a:t>Reason</a:t>
            </a:r>
            <a:r>
              <a:rPr lang="it-IT" dirty="0"/>
              <a:t> </a:t>
            </a:r>
            <a:r>
              <a:rPr lang="it-IT" dirty="0" err="1"/>
              <a:t>for</a:t>
            </a:r>
            <a:r>
              <a:rPr lang="it-IT" dirty="0"/>
              <a:t> Living </a:t>
            </a:r>
            <a:r>
              <a:rPr lang="it-IT" dirty="0" err="1"/>
              <a:t>Inventory</a:t>
            </a:r>
            <a:r>
              <a:rPr lang="it-IT" dirty="0"/>
              <a:t> </a:t>
            </a:r>
            <a:r>
              <a:rPr lang="it-IT" dirty="0" err="1"/>
              <a:t>for</a:t>
            </a:r>
            <a:r>
              <a:rPr lang="it-IT" dirty="0"/>
              <a:t> </a:t>
            </a:r>
            <a:r>
              <a:rPr lang="it-IT" dirty="0" err="1"/>
              <a:t>Adolescent</a:t>
            </a:r>
            <a:r>
              <a:rPr lang="it-IT" dirty="0"/>
              <a:t>” [RFL-A] (</a:t>
            </a:r>
            <a:r>
              <a:rPr lang="it-IT" dirty="0" err="1"/>
              <a:t>Osman</a:t>
            </a:r>
            <a:r>
              <a:rPr lang="it-IT" dirty="0"/>
              <a:t> </a:t>
            </a:r>
            <a:r>
              <a:rPr lang="it-IT" dirty="0" err="1"/>
              <a:t>et</a:t>
            </a:r>
            <a:r>
              <a:rPr lang="it-IT" dirty="0"/>
              <a:t> al., 1998). </a:t>
            </a:r>
            <a:endParaRPr lang="it-IT" sz="3200" dirty="0"/>
          </a:p>
          <a:p>
            <a:endParaRPr lang="it-IT" dirty="0"/>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È una scala che, a differenza delle altre che cercano di valutare i motivi che spingono suicidio, si focalizza primariamente sui fattori protettivi. Parte infatti dal presupposto che i soggetti </a:t>
            </a:r>
            <a:r>
              <a:rPr lang="it-IT" dirty="0" err="1"/>
              <a:t>non–suicidari</a:t>
            </a:r>
            <a:r>
              <a:rPr lang="it-IT" dirty="0"/>
              <a:t> abbiano specifiche credenze e aspettative che permettono loro un miglior adattamento: di conseguenza, coloro che tentano il suicidio, mancherebbero di tali prerogative.</a:t>
            </a:r>
            <a:endParaRPr lang="it-IT" sz="3600" dirty="0"/>
          </a:p>
          <a:p>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Dall’analisi statistica emergono cinque fattori i quali avrebbero una buona rilevanza per l’individuazione dei soggetti a rischio: (1) </a:t>
            </a:r>
            <a:r>
              <a:rPr lang="it-IT" i="1" dirty="0"/>
              <a:t>ottimismo per il futuro</a:t>
            </a:r>
            <a:r>
              <a:rPr lang="it-IT" dirty="0"/>
              <a:t>; (2) </a:t>
            </a:r>
            <a:r>
              <a:rPr lang="it-IT" i="1" dirty="0"/>
              <a:t>preoccupazioni riguardanti il suicidio</a:t>
            </a:r>
            <a:r>
              <a:rPr lang="it-IT" dirty="0"/>
              <a:t>; (3) </a:t>
            </a:r>
            <a:r>
              <a:rPr lang="it-IT" i="1" dirty="0"/>
              <a:t>alleanza familiare</a:t>
            </a:r>
            <a:r>
              <a:rPr lang="it-IT" dirty="0"/>
              <a:t>; (4) </a:t>
            </a:r>
            <a:r>
              <a:rPr lang="it-IT" i="1" dirty="0"/>
              <a:t>accettazione e sostegno</a:t>
            </a:r>
            <a:r>
              <a:rPr lang="it-IT" dirty="0"/>
              <a:t> </a:t>
            </a:r>
            <a:r>
              <a:rPr lang="it-IT" i="1" dirty="0"/>
              <a:t>dei coetanei</a:t>
            </a:r>
            <a:r>
              <a:rPr lang="it-IT" dirty="0"/>
              <a:t>; (5) </a:t>
            </a:r>
            <a:r>
              <a:rPr lang="it-IT" i="1" dirty="0"/>
              <a:t>auto-accettazione.</a:t>
            </a:r>
            <a:endParaRPr lang="it-IT" sz="3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scala presenta poi una buona correlazione con i costrutti di </a:t>
            </a:r>
            <a:r>
              <a:rPr lang="it-IT" dirty="0" err="1"/>
              <a:t>hopelessness</a:t>
            </a:r>
            <a:r>
              <a:rPr lang="it-IT" dirty="0"/>
              <a:t>, di depressione e dell’angoscia. Sembra inoltre riconoscere quei soggetti che hanno un peggiore adattamento alla vita e che, perciò, presentano maggior vulnerabilità di fronte ad eventi traumatici e stressanti.</a:t>
            </a:r>
            <a:endParaRPr lang="it-IT" sz="3600" dirty="0"/>
          </a:p>
          <a:p>
            <a:r>
              <a:rPr lang="it-IT" dirty="0"/>
              <a:t>Ovviamente, come gli altri strumenti psicometrici, questa scala presenta le limitazioni legate soprattutto alla complessità dell’oggetto di studio.  </a:t>
            </a:r>
            <a:endParaRPr lang="it-IT" sz="3600" dirty="0"/>
          </a:p>
          <a:p>
            <a:endParaRPr lang="it-IT" dirty="0"/>
          </a:p>
          <a:p>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2FB9E-B051-B2FF-BBE8-350901B12426}"/>
              </a:ext>
            </a:extLst>
          </p:cNvPr>
          <p:cNvSpPr>
            <a:spLocks noGrp="1"/>
          </p:cNvSpPr>
          <p:nvPr>
            <p:ph type="title"/>
          </p:nvPr>
        </p:nvSpPr>
        <p:spPr/>
        <p:txBody>
          <a:bodyPr/>
          <a:lstStyle/>
          <a:p>
            <a:r>
              <a:rPr lang="it-IT" dirty="0"/>
              <a:t>Diapositive aggiuntive</a:t>
            </a:r>
          </a:p>
        </p:txBody>
      </p:sp>
      <p:sp>
        <p:nvSpPr>
          <p:cNvPr id="3" name="Segnaposto contenuto 2">
            <a:extLst>
              <a:ext uri="{FF2B5EF4-FFF2-40B4-BE49-F238E27FC236}">
                <a16:creationId xmlns:a16="http://schemas.microsoft.com/office/drawing/2014/main" id="{800ADE2D-170E-0ED1-F173-01C51D1A9E07}"/>
              </a:ext>
            </a:extLst>
          </p:cNvPr>
          <p:cNvSpPr>
            <a:spLocks noGrp="1"/>
          </p:cNvSpPr>
          <p:nvPr>
            <p:ph idx="1"/>
          </p:nvPr>
        </p:nvSpPr>
        <p:spPr/>
        <p:txBody>
          <a:bodyPr>
            <a:normAutofit lnSpcReduction="10000"/>
          </a:bodyPr>
          <a:lstStyle/>
          <a:p>
            <a:pPr algn="just"/>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La prevenzione del suicidio è una delle sfide più delicate e complesse che i professionisti della salute mentale affrontano. Diversi fattori contribuiscono al rischio di suicidio, tra cui disturbi mentali, problemi sociali e familiari, isolamento, abuso di sostanze, traumi passati, e molto altro. Per questo motivo, le strategie di prevenzione devono essere multidimensionali e personalizzate. Ecco alcune strategie che possono essere considerate da psicologi e operatori della salute mentale: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831487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0A8FC-3D3A-09AC-48C7-F40E15E255BF}"/>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1. Screening precoce e valutazione del rischio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D9EC0358-B8E1-8995-631D-438F7AB7735C}"/>
              </a:ext>
            </a:extLst>
          </p:cNvPr>
          <p:cNvSpPr>
            <a:spLocks noGrp="1"/>
          </p:cNvSpPr>
          <p:nvPr>
            <p:ph idx="1"/>
          </p:nvPr>
        </p:nvSpPr>
        <p:spPr/>
        <p:txBody>
          <a:bodyPr>
            <a:normAutofit fontScale="850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Screening regolari: L’identificazione precoce di persone a rischio attraverso strumenti di valutazione può essere fondamentale. Chiedere direttamente ai pazienti se hanno pensieri suicidi può migliorare il riconoscimento dei segnali d’allarme.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Valutazione del rischio su base regolare: Monitorare i fattori di rischio come la depressione, l’ansia, la dipendenza, e lo stress post-traumatico per valutare se la persona si trova in una fase di crisi.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085344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43D474-8AA1-C0A8-34B9-E8B172CFEA6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Interventi terapeutici mirati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7142320-389E-5559-3A73-82F20094872D}"/>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cognitivo-comportamentale (CBT): È una delle terapie più efficaci nel ridurre i pensieri suicidari. La CBT aiuta le persone a identificare e modificare i pensieri e i comportamenti negativi che contribuiscono alla loro sofferenza emotiva.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dialettico-comportamentale (DBT): Spesso utilizzata per pazienti con disturbo borderline di personalità, la DBT si è dimostrata efficace anche nella riduzione dei comportamenti suicidari, insegnando strategie di regolazione emotiva e gestione dello stress.</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 e tecniche di rilassamento: Queste tecniche possono aiutare i pazienti a ridurre lo stress e a sviluppare una maggiore consapevolezza delle loro emozioni, contribuendo a prevenire pensieri e azioni autodistruttive.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78799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7975D0-5E9A-2477-C7C9-A4F52153CAC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Supporto sociale e comunitario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339232-0D1E-A4DB-2A8A-0E5E36C8FEC8}"/>
              </a:ext>
            </a:extLst>
          </p:cNvPr>
          <p:cNvSpPr>
            <a:spLocks noGrp="1"/>
          </p:cNvSpPr>
          <p:nvPr>
            <p:ph idx="1"/>
          </p:nvPr>
        </p:nvSpPr>
        <p:spPr/>
        <p:txBody>
          <a:bodyPr>
            <a:normAutofit fontScale="775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Interventi di rete sociale: Favorire il coinvolgimento della famiglia e della comunità nella vita della persona a rischio può ridurre l’isolamento sociale, uno dei principali fattori di rischio per il suicidio.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Gruppi di supporto: Partecipare a gruppi di supporto per persone che hanno avuto pensieri suicidi o per familiari può aiutare a creare un senso di appartenenza e condivisione.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Collaborazione con servizi sociali: Garantire il supporto dei servizi sociali, come l’assistenza abitativa o lavorativa, può alleviare alcuni fattori di stress che possono alimentare pensieri suicidari.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600476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56D888-0422-9763-594A-A06820A3F95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Formazione e sensibilizzazione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1803CB1-C37E-073A-0814-8569CA634095}"/>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Formazione dei professionisti: Psicologi, medici e altri operatori sanitari devono essere continuamente formati per riconoscere i segnali di allarme e rispondere in modo appropriato a situazioni di crisi.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Educazione pubblica: Aumentare la consapevolezza del pubblico sui segnali di allarme e su come fornire supporto a persone a rischio può essere essenziale nella prevenzione. Programmi di educazione nelle scuole, nei luoghi di lavoro e nelle comunità possono fare una grande differenza.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04074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È opportuno mostrarsi calmi e rassicuranti nell'approccio al paziente, creando una situazione che permetta di ottenere le informazioni necessarie. Rassicurate il paziente, comunicandogli il modo in cui, se necessario, si richiederà una visita medica specialistica e che lo scopo del colloquio è quello di capire cosa, nella sua vita, lo abbia spinto a un proposito o a un comportamento suicida.</a:t>
            </a:r>
          </a:p>
          <a:p>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E572AA-485D-442D-1DC0-C418CE46E1E3}"/>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Accesso ridotto ai mezzi letali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B09F538-578F-6174-6782-85AF774D9597}"/>
              </a:ext>
            </a:extLst>
          </p:cNvPr>
          <p:cNvSpPr>
            <a:spLocks noGrp="1"/>
          </p:cNvSpPr>
          <p:nvPr>
            <p:ph idx="1"/>
          </p:nvPr>
        </p:nvSpPr>
        <p:spPr/>
        <p:txBody>
          <a:bodyPr>
            <a:normAutofit fontScale="925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Riduzione dell’accesso a mezzi letali: Interventi pratici, come la riduzione dell’accesso a farmaci, armi da fuoco o luoghi pericolosi, possono prevenire tentativi di suicidio impulsivi.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Protocolli di sicurezza: Collaborare con le famiglie per mettere in atto piani di sicurezza, ad esempio, limitando l’accesso a farmaci o oggetti pericolosi.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656982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C2611-D76E-96AF-898E-1CE8913219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3A94636-57B0-DAF4-4B4E-FB63ECDB2CB8}"/>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6. Piani di gestione della crisi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Creazione di un piano di sicurezza personalizzato: Lavorare con la persona per sviluppare un piano d’azione da attivare in caso di crisi. Questo può includere l’identificazione di persone da contattare, tecniche di gestione dello stress, e la consapevolezza di luoghi sicuri.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Linee telefoniche di emergenza e servizi online: Promuovere l’uso di risorse di supporto immediato, come le linee telefoniche per la prevenzione del suicidio o le piattaforme di supporto online.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259437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00F8D-A491-DE25-1107-331C8129B3D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Supporto post-evento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postvention</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4CF0DF-AB5B-C646-A424-E88D19861DFB}"/>
              </a:ext>
            </a:extLst>
          </p:cNvPr>
          <p:cNvSpPr>
            <a:spLocks noGrp="1"/>
          </p:cNvSpPr>
          <p:nvPr>
            <p:ph idx="1"/>
          </p:nvPr>
        </p:nvSpPr>
        <p:spPr/>
        <p:txBody>
          <a:bodyPr>
            <a:normAutofit fontScale="85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Intervento dopo un tentativo di suicidio: Un tentativo di suicidio aumenta significativamente il rischio di un futuro tentativo. Un follow-up costante, inclusi incontri regolari e supporto psicologico, può ridurre questo rischio.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Supporto per i sopravvissuti al suicidio: Anche chi ha perso una persona cara per suicidio è a rischio di sviluppare comportamenti suicidari. Fornire supporto psicologico ai sopravvissuti può prevenire un effetto domino.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615942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9FAAC-3ED2-8FA5-771C-F26D97C4CAC2}"/>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8. Politiche e interventi a livello di comunità</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FC94AFC7-7F18-9639-3B01-0DF7680808FB}"/>
              </a:ext>
            </a:extLst>
          </p:cNvPr>
          <p:cNvSpPr>
            <a:spLocks noGrp="1"/>
          </p:cNvSpPr>
          <p:nvPr>
            <p:ph idx="1"/>
          </p:nvPr>
        </p:nvSpPr>
        <p:spPr/>
        <p:txBody>
          <a:bodyPr>
            <a:normAutofit fontScale="850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Politiche di salute pubblica: Sostenere politiche pubbliche che promuovano l’accesso ai servizi di salute mentale, riducano lo stigma e facilitino l’accesso ai trattamenti.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Campagne anti-stigma: Lo stigma associato alla malattia mentale e al suicidio è una barriera significativa all’accesso al trattamento. Campagne pubbliche che incoraggino le persone a cercare aiuto possono contribuire a superare questa barriera.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385850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26EB3-C001-25A7-7192-E758A577C894}"/>
              </a:ext>
            </a:extLst>
          </p:cNvPr>
          <p:cNvSpPr>
            <a:spLocks noGrp="1"/>
          </p:cNvSpPr>
          <p:nvPr>
            <p:ph type="title"/>
          </p:nvPr>
        </p:nvSpPr>
        <p:spPr/>
        <p:txBody>
          <a:bodyPr>
            <a:normAutofit fontScale="90000"/>
          </a:bodyPr>
          <a:lstStyle/>
          <a:p>
            <a:r>
              <a:rPr lang="it-IT" dirty="0"/>
              <a:t>PREVENZIONE DEL SUICIDIO TRA I CLIENTI</a:t>
            </a:r>
          </a:p>
        </p:txBody>
      </p:sp>
      <p:sp>
        <p:nvSpPr>
          <p:cNvPr id="3" name="Segnaposto contenuto 2">
            <a:extLst>
              <a:ext uri="{FF2B5EF4-FFF2-40B4-BE49-F238E27FC236}">
                <a16:creationId xmlns:a16="http://schemas.microsoft.com/office/drawing/2014/main" id="{AE51FAEE-12BD-C533-917A-F92BF2BA8C52}"/>
              </a:ext>
            </a:extLst>
          </p:cNvPr>
          <p:cNvSpPr>
            <a:spLocks noGrp="1"/>
          </p:cNvSpPr>
          <p:nvPr>
            <p:ph idx="1"/>
          </p:nvPr>
        </p:nvSpPr>
        <p:spPr/>
        <p:txBody>
          <a:bodyPr/>
          <a:lstStyle/>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 prevenzione del suicidio richiede un approccio integrato e collaborativo, con il coinvolgimento di psicologi, medici, famiglie e la società nel suo complesso.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Come psicologo, durante la terapia con un paziente, ci sono diversi segni clinici e comportamentali che potrebbero indicare un rischio elevato di suicidio. È fondamentale osservare attentamente i cambiamenti nel paziente nel corso delle sedute e tener conto di eventuali fattori di rischio preesistenti. Ecco i principali segnali da monitorare: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607309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8CA8C-20AB-56F8-4C8A-F65C42380989}"/>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Comportamenti diretti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E133EE4-7402-0AC2-8EF2-D18F0BA9F099}"/>
              </a:ext>
            </a:extLst>
          </p:cNvPr>
          <p:cNvSpPr>
            <a:spLocks noGrp="1"/>
          </p:cNvSpPr>
          <p:nvPr>
            <p:ph idx="1"/>
          </p:nvPr>
        </p:nvSpPr>
        <p:spPr/>
        <p:txBody>
          <a:bodyPr>
            <a:normAutofit fontScale="925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Minacce esplicite di suicidio: Frasi come “Voglio morire” o “Non posso andare avanti così” sono segnali molto preoccupanti e richiedono immediata attenzione.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Pianificazione del suicidio: Se una persona ha pensieri suicidari e inizia a fare piani specifici su come realizzarli (ad esempio, raccogliere mezzi letali come armi o farmaci), il rischio è particolarmente alto.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Ricerca di mezzi per suicidarsi: Il fatto di cercare attivamente metodi per togliersi la vita, come fare ricerche online su come suicidarsi o cercare mezzi letali, è un forte indicatore di rischio.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881911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DF211-24C2-ED22-BE04-13D3B701F3EA}"/>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Verbalizzazioni dirette e indirette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7020DD4-9A8B-D94B-86A2-A9796B46B911}"/>
              </a:ext>
            </a:extLst>
          </p:cNvPr>
          <p:cNvSpPr>
            <a:spLocks noGrp="1"/>
          </p:cNvSpPr>
          <p:nvPr>
            <p:ph idx="1"/>
          </p:nvPr>
        </p:nvSpPr>
        <p:spPr/>
        <p:txBody>
          <a:bodyPr>
            <a:normAutofit fontScale="850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Espressioni verbali di disperazione o desiderio di morte: Frasi come “Non ce la faccio più”, “Vorrei sparire”, “Sarebbe meglio se non fossi qui” o “Nessuno mi mancherebbe se morissi” indicano una forte sofferenza e pensieri suicidari.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	Discussione aperta del suicidio: Il paziente potrebbe parlare direttamente di voler morire o di togliersi la vita. Anche discorsi indiretti sulla morte, come la curiosità o la ricerca di informazioni su metodi per morire, sono segnali preoccupanti.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55225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DCF0F5-8DE5-8CC1-4530-736BBD2705DD}"/>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Cambiamenti comportamentali significativi</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EDBCAA48-A917-A378-2A80-DB4DD4F7CB81}"/>
              </a:ext>
            </a:extLst>
          </p:cNvPr>
          <p:cNvSpPr>
            <a:spLocks noGrp="1"/>
          </p:cNvSpPr>
          <p:nvPr>
            <p:ph idx="1"/>
          </p:nvPr>
        </p:nvSpPr>
        <p:spPr/>
        <p:txBody>
          <a:bodyPr>
            <a:normAutofit fontScale="70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Isolamento sociale: L’evitamento improvviso di amici, familiari o attività che un tempo erano gratificanti può indicare una forte sofferenza emotiva e pensieri suicidari.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Ritiro o apatia: La perdita di interesse nelle attività quotidiane o la mancanza di piacere in cose che normalmente suscitavano interesse (anedonia) può segnalare depressione e un aumento del rischio di suicidio.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Cambiamenti nei modelli di sonno o alimentazione: Problemi di insonnia, ipersonnia, perdita di appetito o abbuffate possono essere indicatori di grave disagio psicologico.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175299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7EF43-3A85-8406-A61F-BEE21F8185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72DE5BF-16BD-C2F7-7699-AA6A25EE5E77}"/>
              </a:ext>
            </a:extLst>
          </p:cNvPr>
          <p:cNvSpPr>
            <a:spLocks noGrp="1"/>
          </p:cNvSpPr>
          <p:nvPr>
            <p:ph idx="1"/>
          </p:nvPr>
        </p:nvSpPr>
        <p:spPr/>
        <p:txBody>
          <a:bodyPr>
            <a:normAutofit lnSpcReduction="10000"/>
          </a:bodyPr>
          <a:lstStyle/>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Preparazione per il suicidio: Il paziente potrebbe mostrare comportamenti che indicano preparativi per un suicidio, come mettere in ordine le proprie cose, scrivere lettere d’addio, o distribuire beni personali di valore.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Ritiro sociale: Un allontanamento improvviso e significativo da amici, familiari o attività sociali precedentemente apprezzate può indicare che il paziente sta rinunciando alle relazioni e alla vita in generale.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Declino nelle attività quotidiane: Trascurare le responsabilità personali o professionali, come smettere di prendersi cura dell’igiene, del lavoro o della casa, può essere un segnale di perdita di interesse per la vita.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658369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114B49-A0B2-86E5-7360-F5B2FA8842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851C0A7-DAD4-9302-CAFB-65BC38FE9FD8}"/>
              </a:ext>
            </a:extLst>
          </p:cNvPr>
          <p:cNvSpPr>
            <a:spLocks noGrp="1"/>
          </p:cNvSpPr>
          <p:nvPr>
            <p:ph idx="1"/>
          </p:nvPr>
        </p:nvSpPr>
        <p:spPr/>
        <p:txBody>
          <a:bodyPr>
            <a:normAutofit fontScale="62500" lnSpcReduction="2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Sintomi emotivi e verbali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Sintomi emotivi e verbali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4. Comportamenti autolesivi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Tagli, bruciature o altre forme di autolesionismo: Sebbene l’autolesionismo non sempre equivalga a pensieri suicidari, spesso coesiste con un rischio aumentato di suicidio. Prestare attenzione a qualsiasi comportamento autolesionista è cruciale per comprendere il livello di sofferenza della persona.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nell’abuso di sostanze: L’uso eccessivo di alcol o droghe può amplificare il rischio di suicidio, in quanto riduce l’inibizione e aumenta l’impulsività.</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54483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voglio più vivere, non voglio più vivere così.</a:t>
            </a:r>
          </a:p>
          <a:p>
            <a:r>
              <a:rPr lang="it-IT" b="1" dirty="0"/>
              <a:t>EZIO, FERNANDO, MIRIAM, TOSSICO, MADDALENA </a:t>
            </a:r>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EE908-DBCC-19BF-7344-05FD41BF3D9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Sintomi emotivi e verbali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5180D57-21EA-D4BC-87FD-0B44808FB340}"/>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019429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F5C25B-F550-CE6C-0EDF-825C45F4F8D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77AE60-666C-ECA1-57D7-1503B2533474}"/>
              </a:ext>
            </a:extLst>
          </p:cNvPr>
          <p:cNvSpPr>
            <a:spLocks noGrp="1"/>
          </p:cNvSpPr>
          <p:nvPr>
            <p:ph idx="1"/>
          </p:nvPr>
        </p:nvSpPr>
        <p:spPr/>
        <p:txBody>
          <a:bodyPr>
            <a:normAutofit fontScale="925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Disperazione e pessimismo: La sensazione che non ci sia via d’uscita dai problemi o che la sofferenza sia insormontabile può essere verbalizzata o implicita nei comportamenti e nelle espressioni del paziente.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dell’umore: Improvvisi miglioramenti dell’umore dopo un lungo periodo di depressione possono indicare che il paziente ha deciso di suicidarsi e ha trovato una sorta di “pace” nel suo piano. Al contrario, drastici peggioramenti possono indicare una maggiore vulnerabilità.</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e vergogna: L’espressione di sentimenti intensi di colpa o di essere un peso per gli altri è comune tra chi ha pensieri suicidari.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758082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CB0345-6F09-60D7-9EE2-2BCE7B17D024}"/>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Comportamenti autolesivi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94DCE89-46ED-1CF7-F9A3-3CE8253E3FDC}"/>
              </a:ext>
            </a:extLst>
          </p:cNvPr>
          <p:cNvSpPr>
            <a:spLocks noGrp="1"/>
          </p:cNvSpPr>
          <p:nvPr>
            <p:ph idx="1"/>
          </p:nvPr>
        </p:nvSpPr>
        <p:spPr/>
        <p:txBody>
          <a:bodyPr>
            <a:normAutofit fontScale="925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Tagli, bruciature o altre forme di autolesionismo: Sebbene l’autolesionismo non sempre equivalga a pensieri suicidari, spesso coesiste con un rischio aumentato di suicidio. Prestare attenzione a qualsiasi comportamento autolesionista è cruciale per comprendere il livello di sofferenza della persona.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nell’abuso di sostanze: L’uso eccessivo di alcol o droghe può amplificare il rischio di suicidio, in quanto riduce l’inibizione e aumenta l’impulsività.</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356415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FF69BB-A90A-2732-0951-74DC41625A3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DA3727-5136-EE5A-B207-739333A42A02}"/>
              </a:ext>
            </a:extLst>
          </p:cNvPr>
          <p:cNvSpPr>
            <a:spLocks noGrp="1"/>
          </p:cNvSpPr>
          <p:nvPr>
            <p:ph idx="1"/>
          </p:nvPr>
        </p:nvSpPr>
        <p:spPr/>
        <p:txBody>
          <a:bodyPr>
            <a:normAutofit fontScale="92500" lnSpcReduction="20000"/>
          </a:bodyPr>
          <a:lstStyle/>
          <a:p>
            <a:pPr marL="0" indent="0" algn="jus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di comportamenti impulsivi: Un aumento dell’impulsività, come abuso di sostanze, guida spericolata o comportamenti autodistruttivi, può essere un segnale di rischio.</a:t>
            </a:r>
            <a:endParaRPr lang="it-IT"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	•	Autolesionismo: Tagliarsi, bruciarsi o altre forme di autolesionismo possono essere un segnale di disperazione e sofferenza psicologica profonda.</a:t>
            </a:r>
            <a:endParaRPr lang="it-IT"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127008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D1042B-BAFD-D55E-5FEC-803891FA051F}"/>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5. Ideazione su la morte o il suicidio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32F4B6B2-1A4D-BC40-C206-2902DA7F25B3}"/>
              </a:ext>
            </a:extLst>
          </p:cNvPr>
          <p:cNvSpPr>
            <a:spLocks noGrp="1"/>
          </p:cNvSpPr>
          <p:nvPr>
            <p:ph idx="1"/>
          </p:nvPr>
        </p:nvSpPr>
        <p:spPr/>
        <p:txBody>
          <a:bodyPr>
            <a:normAutofit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Conversazioni frequenti sulla morte: Un interesse persistente per la morte, il suicidio, o l’aldilà può suggerire che la persona stia pensando attivamente al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Scrivere lettere o testamenti: La scrittura di lettere d’addio, testamenti o altri documenti simili può indicare che la persona sta preparando il proprio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Donare i propri beni personali: Donare oggetti di valore o significato personale può essere un segnale che la persona sta preparando il proprio suicidio e vuole sistemare le proprie cose.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24756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99C0F0-C10B-00FB-DE77-AC09D10DFD77}"/>
              </a:ext>
            </a:extLst>
          </p:cNvPr>
          <p:cNvSpPr>
            <a:spLocks noGrp="1"/>
          </p:cNvSpPr>
          <p:nvPr>
            <p:ph type="title"/>
          </p:nvPr>
        </p:nvSpPr>
        <p:spPr/>
        <p:txBody>
          <a:bodyPr>
            <a:normAutofit fontScale="90000"/>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6. Cambiamenti nelle performance quotidiane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A752BE9-3D47-17EA-6CE2-2820411626AD}"/>
              </a:ext>
            </a:extLst>
          </p:cNvPr>
          <p:cNvSpPr>
            <a:spLocks noGrp="1"/>
          </p:cNvSpPr>
          <p:nvPr>
            <p:ph idx="1"/>
          </p:nvPr>
        </p:nvSpPr>
        <p:spPr/>
        <p:txBody>
          <a:bodyPr>
            <a:normAutofit fontScale="925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Declino nel rendimento scolastico o lavorativo: Un forte calo nelle prestazioni scolastiche o lavorative può indicare un aumento della sofferenza psicologica.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Negligenza nell’aspetto personale: Il disinteresse per la cura di sé, come trascurare l’igiene personale, può indicare una grave depressione.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968376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C4AB8D-944A-889E-B6EF-A3BA8C7BF9BF}"/>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Eventi o circostanze scatenanti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8BB1F7E-5135-4F7C-B16A-9F6CD073C4F7}"/>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Perdita significativa: Perdere una persona cara, un lavoro, o subire un divorzio può essere un evento scatenante per comportamenti suicidari, soprattutto se la persona ha già una vulnerabilità emotiva preesistente.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Trauma o abuso recente: Un trauma recente o episodi di abuso fisico o sessuale possono aumentare drasticamente il rischio di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Diagnosi di malattie terminali: Affrontare una diagnosi grave o irreversibile può innescare pensieri suicidari.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658404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BB1D0-BA5C-8D35-E96C-54FDA2420EF0}"/>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8. Sintomi fisici correlati alla depressione</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16911A42-9C8D-4BF2-CDD9-0D6FA088D32C}"/>
              </a:ext>
            </a:extLst>
          </p:cNvPr>
          <p:cNvSpPr>
            <a:spLocks noGrp="1"/>
          </p:cNvSpPr>
          <p:nvPr>
            <p:ph idx="1"/>
          </p:nvPr>
        </p:nvSpPr>
        <p:spPr/>
        <p:txBody>
          <a:bodyPr>
            <a:normAutofit fontScale="55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Dolore fisico cronico: Persone che soffrono di dolore cronico non trattabile possono vedere il suicidio come una via di uscita dalla sofferenza.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Fatica cronica o mancanza di energia: Sentirsi esausti per un lungo periodo può ridurre la capacità della persona di far fronte allo stress, aumentando il rischio di pensieri suicidari.</a:t>
            </a:r>
          </a:p>
          <a:p>
            <a:pPr marL="0" indent="0" algn="just">
              <a:buNone/>
            </a:pPr>
            <a:endPar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Cambiamenti nel sonno e nell’alimentazione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Insonnia o ipersonnia: Il paziente potrebbe mostrare difficoltà a dormire o, al contrario, dormire eccessivamente come segno di grave depressione.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Perdita o aumento di appetito: Cambiamenti significativi nei modelli alimentari possono essere collegati a uno stato depressivo più grave.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sz="32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625544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50EFE-B15E-9C4C-43E5-D6F7017FAE2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9. Miglioramento improvviso e inatteso dell’umore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C098E2-8741-3BB7-8AE8-72D3C779322A}"/>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Miglioramento improvviso dopo un periodo di depressione: Questo può sembrare un segno positivo, ma in realtà potrebbe indicare che la persona ha preso la decisione di suicidarsi, e quindi si sente sollevata.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774369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A745A9-E75F-4F52-77EC-BE647A1342D4}"/>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10. Fattori di rischio aggiuntivi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A82A81-F2D4-F875-5778-ECD5C57B1219}"/>
              </a:ext>
            </a:extLst>
          </p:cNvPr>
          <p:cNvSpPr>
            <a:spLocks noGrp="1"/>
          </p:cNvSpPr>
          <p:nvPr>
            <p:ph idx="1"/>
          </p:nvPr>
        </p:nvSpPr>
        <p:spPr/>
        <p:txBody>
          <a:bodyPr>
            <a:normAutofit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Precedenti tentativi di suicidio: Le persone che hanno già tentato il suicidio hanno un rischio molto più elevato di ripetere il tentativo.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Storia familiare di suicidio o disturbi mentali: Una storia familiare di suicidio o di gravi malattie mentali può aumentare il rischio.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280940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1595</TotalTime>
  <Words>7527</Words>
  <Application>Microsoft Office PowerPoint</Application>
  <PresentationFormat>Presentazione su schermo (4:3)</PresentationFormat>
  <Paragraphs>431</Paragraphs>
  <Slides>129</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129</vt:i4>
      </vt:variant>
    </vt:vector>
  </HeadingPairs>
  <TitlesOfParts>
    <vt:vector size="135" baseType="lpstr">
      <vt:lpstr>Aptos</vt:lpstr>
      <vt:lpstr>Arial</vt:lpstr>
      <vt:lpstr>Arial Unicode MS</vt:lpstr>
      <vt:lpstr>Calibri</vt:lpstr>
      <vt:lpstr>Times New Roman</vt:lpstr>
      <vt:lpstr>Tema di Office</vt:lpstr>
      <vt:lpstr>SUICIDIO  valutazione del rischio e  prevenzione</vt:lpstr>
      <vt:lpstr>Presentazione standard di PowerPoint</vt:lpstr>
      <vt:lpstr>Presentazione standard di PowerPoint</vt:lpstr>
      <vt:lpstr>Presentazione standard di PowerPoint</vt:lpstr>
      <vt:lpstr>SUICIDIO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SCHEMA DI VALUTAZIONE DEL RISCHIO DI SUICIDIO </vt:lpstr>
      <vt:lpstr>Presentazione standard di PowerPoint</vt:lpstr>
      <vt:lpstr>Presentazione standard di PowerPoint</vt:lpstr>
      <vt:lpstr>B. Aspetti demografici </vt:lpstr>
      <vt:lpstr>Presentazione standard di PowerPoint</vt:lpstr>
      <vt:lpstr>C. Funzionalità emotiva </vt:lpstr>
      <vt:lpstr>Presentazione standard di PowerPoint</vt:lpstr>
      <vt:lpstr>E. Condizione fisica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ELEMENTI CENTRALI ED OBIETTIVI DELLA TERAPIA </vt:lpstr>
      <vt:lpstr>Presentazione standard di PowerPoint</vt:lpstr>
      <vt:lpstr>Presentazione standard di PowerPoint</vt:lpstr>
      <vt:lpstr>3. Tecniche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SCALE DI VALUTAZIONE DEI FATTORI DI RISCHIO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Diapositive aggiuntive</vt:lpstr>
      <vt:lpstr>1. Screening precoce e valutazione del rischio </vt:lpstr>
      <vt:lpstr>2. Interventi terapeutici mirati </vt:lpstr>
      <vt:lpstr>3. Supporto sociale e comunitario </vt:lpstr>
      <vt:lpstr>4. Formazione e sensibilizzazione </vt:lpstr>
      <vt:lpstr>5. Accesso ridotto ai mezzi letali </vt:lpstr>
      <vt:lpstr>Presentazione standard di PowerPoint</vt:lpstr>
      <vt:lpstr>7. Supporto post-evento (postvention) </vt:lpstr>
      <vt:lpstr>8. Politiche e interventi a livello di comunità </vt:lpstr>
      <vt:lpstr>PREVENZIONE DEL SUICIDIO TRA I CLIENTI</vt:lpstr>
      <vt:lpstr>1. Comportamenti diretti </vt:lpstr>
      <vt:lpstr>Verbalizzazioni dirette e indirette </vt:lpstr>
      <vt:lpstr>Cambiamenti comportamentali significativi </vt:lpstr>
      <vt:lpstr>Presentazione standard di PowerPoint</vt:lpstr>
      <vt:lpstr>Presentazione standard di PowerPoint</vt:lpstr>
      <vt:lpstr>3. Sintomi emotivi e verbali </vt:lpstr>
      <vt:lpstr>Presentazione standard di PowerPoint</vt:lpstr>
      <vt:lpstr>4. Comportamenti autolesivi </vt:lpstr>
      <vt:lpstr>Presentazione standard di PowerPoint</vt:lpstr>
      <vt:lpstr>5. Ideazione su la morte o il suicidio </vt:lpstr>
      <vt:lpstr>6. Cambiamenti nelle performance quotidiane </vt:lpstr>
      <vt:lpstr>7. Eventi o circostanze scatenanti </vt:lpstr>
      <vt:lpstr>8. Sintomi fisici correlati alla depressione </vt:lpstr>
      <vt:lpstr>9. Miglioramento improvviso e inatteso dell’umore </vt:lpstr>
      <vt:lpstr>10. Fattori di rischio aggiuntivi </vt:lpstr>
      <vt:lpstr>SAS Suicide Attempt Scale</vt:lpstr>
      <vt:lpstr>SAS suicide attempt  scale</vt:lpstr>
      <vt:lpstr>Presentazione standard di PowerPoint</vt:lpstr>
      <vt:lpstr>Presentazione standard di PowerPoint</vt:lpstr>
      <vt:lpstr>Presentazione standard di PowerPoint</vt:lpstr>
      <vt:lpstr>Presentazione standard di PowerPoint</vt:lpstr>
      <vt:lpstr>Appunti 2025</vt:lpstr>
      <vt:lpstr>Presentazione standard di PowerPoint</vt:lpstr>
      <vt:lpstr>Presentazione standard di PowerPoint</vt:lpstr>
      <vt:lpstr>PREDITTORI DI SUICIDIO IN DISTURBI UMORE GRAVI</vt:lpstr>
      <vt:lpstr>Presentazione standard di PowerPoint</vt:lpstr>
      <vt:lpstr>Lo spettro suicidario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SUICIDIO  valutazione del rischio e  prevenzione</dc:title>
  <dc:creator>.</dc:creator>
  <cp:lastModifiedBy>FRANCESCO ROVETTO</cp:lastModifiedBy>
  <cp:revision>17</cp:revision>
  <dcterms:created xsi:type="dcterms:W3CDTF">2009-12-17T15:02:41Z</dcterms:created>
  <dcterms:modified xsi:type="dcterms:W3CDTF">2025-09-12T07:27:05Z</dcterms:modified>
</cp:coreProperties>
</file>