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0" autoAdjust="0"/>
    <p:restoredTop sz="94660"/>
  </p:normalViewPr>
  <p:slideViewPr>
    <p:cSldViewPr snapToGrid="0">
      <p:cViewPr varScale="1">
        <p:scale>
          <a:sx n="58" d="100"/>
          <a:sy n="58" d="100"/>
        </p:scale>
        <p:origin x="76"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0F26359-BBAC-4B87-9602-117FF2BB842E}" type="datetimeFigureOut">
              <a:rPr lang="it-IT" smtClean="0"/>
              <a:t>15/01/2022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2963587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F26359-BBAC-4B87-9602-117FF2BB842E}" type="datetimeFigureOut">
              <a:rPr lang="it-IT" smtClean="0"/>
              <a:t>15/01/2022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3466382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F26359-BBAC-4B87-9602-117FF2BB842E}" type="datetimeFigureOut">
              <a:rPr lang="it-IT" smtClean="0"/>
              <a:t>15/01/2022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2924318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F26359-BBAC-4B87-9602-117FF2BB842E}" type="datetimeFigureOut">
              <a:rPr lang="it-IT" smtClean="0"/>
              <a:t>15/01/2022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2224042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30F26359-BBAC-4B87-9602-117FF2BB842E}" type="datetimeFigureOut">
              <a:rPr lang="it-IT" smtClean="0"/>
              <a:t>15/01/2022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2497447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0F26359-BBAC-4B87-9602-117FF2BB842E}" type="datetimeFigureOut">
              <a:rPr lang="it-IT" smtClean="0"/>
              <a:t>15/01/2022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686427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0F26359-BBAC-4B87-9602-117FF2BB842E}" type="datetimeFigureOut">
              <a:rPr lang="it-IT" smtClean="0"/>
              <a:t>15/01/2022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2987269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0F26359-BBAC-4B87-9602-117FF2BB842E}" type="datetimeFigureOut">
              <a:rPr lang="it-IT" smtClean="0"/>
              <a:t>15/01/2022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1137943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0F26359-BBAC-4B87-9602-117FF2BB842E}" type="datetimeFigureOut">
              <a:rPr lang="it-IT" smtClean="0"/>
              <a:t>15/01/2022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2380546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30F26359-BBAC-4B87-9602-117FF2BB842E}" type="datetimeFigureOut">
              <a:rPr lang="it-IT" smtClean="0"/>
              <a:t>15/01/2022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963587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30F26359-BBAC-4B87-9602-117FF2BB842E}" type="datetimeFigureOut">
              <a:rPr lang="it-IT" smtClean="0"/>
              <a:t>15/01/2022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F73B6B0-0822-4E4F-B060-FEFA8FE69744}" type="slidenum">
              <a:rPr lang="it-IT" smtClean="0"/>
              <a:t>‹N›</a:t>
            </a:fld>
            <a:endParaRPr lang="it-IT"/>
          </a:p>
        </p:txBody>
      </p:sp>
    </p:spTree>
    <p:extLst>
      <p:ext uri="{BB962C8B-B14F-4D97-AF65-F5344CB8AC3E}">
        <p14:creationId xmlns:p14="http://schemas.microsoft.com/office/powerpoint/2010/main" val="299974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26359-BBAC-4B87-9602-117FF2BB842E}" type="datetimeFigureOut">
              <a:rPr lang="it-IT" smtClean="0"/>
              <a:t>15/01/2022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73B6B0-0822-4E4F-B060-FEFA8FE69744}" type="slidenum">
              <a:rPr lang="it-IT" smtClean="0"/>
              <a:t>‹N›</a:t>
            </a:fld>
            <a:endParaRPr lang="it-IT"/>
          </a:p>
        </p:txBody>
      </p:sp>
    </p:spTree>
    <p:extLst>
      <p:ext uri="{BB962C8B-B14F-4D97-AF65-F5344CB8AC3E}">
        <p14:creationId xmlns:p14="http://schemas.microsoft.com/office/powerpoint/2010/main" val="71317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Richieste perito al conferimento incarico</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3515734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a:t>RICHIESTE DEL PERITO DA PRESENTARE AL MAGISTRATO</a:t>
            </a:r>
            <a:br>
              <a:rPr lang="it-IT" sz="2400" dirty="0"/>
            </a:br>
            <a:r>
              <a:rPr lang="it-IT" sz="2400" dirty="0"/>
              <a:t>AL MOMENTO DEL CONFERIMENTO DELL’INCARICO</a:t>
            </a:r>
            <a:br>
              <a:rPr lang="it-IT" sz="2400" dirty="0"/>
            </a:br>
            <a:endParaRPr lang="it-IT" sz="2400" dirty="0"/>
          </a:p>
        </p:txBody>
      </p:sp>
      <p:sp>
        <p:nvSpPr>
          <p:cNvPr id="3" name="Segnaposto contenuto 2"/>
          <p:cNvSpPr>
            <a:spLocks noGrp="1"/>
          </p:cNvSpPr>
          <p:nvPr>
            <p:ph idx="1"/>
          </p:nvPr>
        </p:nvSpPr>
        <p:spPr/>
        <p:txBody>
          <a:bodyPr>
            <a:normAutofit fontScale="92500" lnSpcReduction="10000"/>
          </a:bodyPr>
          <a:lstStyle/>
          <a:p>
            <a:r>
              <a:rPr lang="it-IT" dirty="0"/>
              <a:t>I. Procedere alle operazioni peritali anche in luoghi diversi dall’ ufficio</a:t>
            </a:r>
          </a:p>
          <a:p>
            <a:r>
              <a:rPr lang="it-IT" dirty="0"/>
              <a:t>2. Utilizzare il proprio mezzo di trasporto per tutti gli spostamenti legati all’espletamento dell’incarico peritale</a:t>
            </a:r>
          </a:p>
          <a:p>
            <a:r>
              <a:rPr lang="it-IT" dirty="0"/>
              <a:t>3. Utilizzare il mezzo aereo, allorquando il luogo dove esaminare il soggetto o dove presentarsi nell’aula giudiziaria è molta distante dal luogo di residenza del perito</a:t>
            </a:r>
          </a:p>
          <a:p>
            <a:r>
              <a:rPr lang="it-IT" dirty="0"/>
              <a:t>4. Avvalersi di ausiliari tecnici di fiducia per lo svolgimento di attività peritali</a:t>
            </a:r>
          </a:p>
          <a:p>
            <a:r>
              <a:rPr lang="it-IT" dirty="0"/>
              <a:t>5. Ottenere copia degli atti esistenti nel fascicolo per il dibattimento o nel fascicolo processuale in genere. in quanto rilevanti per l'esecuzione dell'incarico peritale</a:t>
            </a:r>
          </a:p>
          <a:p>
            <a:endParaRPr lang="it-IT" dirty="0"/>
          </a:p>
          <a:p>
            <a:endParaRPr lang="it-IT" dirty="0"/>
          </a:p>
        </p:txBody>
      </p:sp>
    </p:spTree>
    <p:extLst>
      <p:ext uri="{BB962C8B-B14F-4D97-AF65-F5344CB8AC3E}">
        <p14:creationId xmlns:p14="http://schemas.microsoft.com/office/powerpoint/2010/main" val="1450909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6. Acquisire da privati, ivi comprese le parti, la documentazione che queste riterranno di conferirgli e che potrà essere rilevante ai fini dell’ espletamento dell'Incarico</a:t>
            </a:r>
          </a:p>
          <a:p>
            <a:r>
              <a:rPr lang="it-IT" dirty="0"/>
              <a:t>7. Consultare ed estrarne fotocopia, presso enti pubblici, della documentazione rilevante ai fini dell'incarico peritale</a:t>
            </a:r>
          </a:p>
          <a:p>
            <a:r>
              <a:rPr lang="it-IT" dirty="0"/>
              <a:t>8. Accedere con l'ausiliario tecnico prescelto più volte all'istituto penitenziario ove il detenuto risulti ristretto</a:t>
            </a:r>
          </a:p>
          <a:p>
            <a:endParaRPr lang="it-IT" dirty="0"/>
          </a:p>
        </p:txBody>
      </p:sp>
    </p:spTree>
    <p:extLst>
      <p:ext uri="{BB962C8B-B14F-4D97-AF65-F5344CB8AC3E}">
        <p14:creationId xmlns:p14="http://schemas.microsoft.com/office/powerpoint/2010/main" val="3846327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9. Esaminare ed estrarre fotocopia della documentazione sanitaria e disciplinare concernente il periziando, presso l'istituto penitenziario</a:t>
            </a:r>
          </a:p>
          <a:p>
            <a:r>
              <a:rPr lang="it-IT" dirty="0"/>
              <a:t>10. Trasferire il periziando, se detenuto In carcere, presso un altro istituto penitenziario, in un carcere più vicino al luogo di residenza dei periti e più adeguato all'esame peritale</a:t>
            </a:r>
          </a:p>
          <a:p>
            <a:r>
              <a:rPr lang="it-IT" dirty="0"/>
              <a:t>11. Autorizzare il periziando, a recarsi, libero nella persona o tradotto, nel luogo indicato dal perito, ove sarà esaminato nei giorni o nelle ore che saranno specificate</a:t>
            </a:r>
          </a:p>
          <a:p>
            <a:r>
              <a:rPr lang="it-IT" dirty="0"/>
              <a:t>12. Ottenere copia conforme all'originale del verbale dell'udienza di conferimento dell'incarico peritale</a:t>
            </a:r>
          </a:p>
          <a:p>
            <a:endParaRPr lang="it-IT" dirty="0"/>
          </a:p>
        </p:txBody>
      </p:sp>
    </p:spTree>
    <p:extLst>
      <p:ext uri="{BB962C8B-B14F-4D97-AF65-F5344CB8AC3E}">
        <p14:creationId xmlns:p14="http://schemas.microsoft.com/office/powerpoint/2010/main" val="1253439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13. Utilizzare anche negli istituti di detenzione attrezzature di carattere clinico diagnostico (videoregistrazione, </a:t>
            </a:r>
            <a:r>
              <a:rPr lang="it-IT" dirty="0" err="1"/>
              <a:t>audioregistrazione</a:t>
            </a:r>
            <a:r>
              <a:rPr lang="it-IT" dirty="0"/>
              <a:t>, oftalmoscopio, sfigmomanometro, martelletto </a:t>
            </a:r>
            <a:r>
              <a:rPr lang="it-IT" dirty="0" err="1"/>
              <a:t>reflessologico</a:t>
            </a:r>
            <a:r>
              <a:rPr lang="it-IT" dirty="0"/>
              <a:t> ecc.)</a:t>
            </a:r>
          </a:p>
          <a:p>
            <a:r>
              <a:rPr lang="it-IT" dirty="0"/>
              <a:t>14. Avvalersi dell'ausilio di un interprete se il soggetto è straniero o parla dialetti difficilmente comprensibili o se è muto, sordo o presenta altre gravi difficoltà alla comunicazione</a:t>
            </a:r>
          </a:p>
          <a:p>
            <a:r>
              <a:rPr lang="it-IT" dirty="0"/>
              <a:t>15. Operare per ciascun perito, nelle perizie collegiali, anche disgiuntamente dagli altri, per singole attività che non inficino la collegialità dell’incarico</a:t>
            </a:r>
          </a:p>
        </p:txBody>
      </p:sp>
    </p:spTree>
    <p:extLst>
      <p:ext uri="{BB962C8B-B14F-4D97-AF65-F5344CB8AC3E}">
        <p14:creationId xmlns:p14="http://schemas.microsoft.com/office/powerpoint/2010/main" val="1893299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Nell'effettuare tali richieste sono importanti alcune avvertenze.</a:t>
            </a:r>
            <a:br>
              <a:rPr lang="it-IT" sz="3200" dirty="0"/>
            </a:br>
            <a:endParaRPr lang="it-IT" sz="3200" dirty="0"/>
          </a:p>
        </p:txBody>
      </p:sp>
      <p:sp>
        <p:nvSpPr>
          <p:cNvPr id="3" name="Segnaposto contenuto 2"/>
          <p:cNvSpPr>
            <a:spLocks noGrp="1"/>
          </p:cNvSpPr>
          <p:nvPr>
            <p:ph idx="1"/>
          </p:nvPr>
        </p:nvSpPr>
        <p:spPr/>
        <p:txBody>
          <a:bodyPr>
            <a:normAutofit fontScale="92500" lnSpcReduction="20000"/>
          </a:bodyPr>
          <a:lstStyle/>
          <a:p>
            <a:r>
              <a:rPr lang="it-IT" dirty="0"/>
              <a:t>1. È utile che le richieste siano formulate al momento del conferimento dell'incarico,</a:t>
            </a:r>
          </a:p>
          <a:p>
            <a:r>
              <a:rPr lang="it-IT" dirty="0"/>
              <a:t>piuttosto che in seguito, in quanto risparmiano, non solo perdite di tempo, ma anche problemi tecnici quali quelli di non poter accedere alle istituzioni penitenziarie o non avere le spese dell'onorario retribuito. In sede di conferimento dell'incarico è inoltre consigliabile fare richieste anche se poi non saranno utilizzate, piuttosto che doverle formulare in seguito (ad esempio, avvalersi di ausiliari se è il caso).</a:t>
            </a:r>
          </a:p>
          <a:p>
            <a:r>
              <a:rPr lang="it-IT" dirty="0"/>
              <a:t>2. Tutte le richieste formulate al magistrato possono essere concesse o possono essere rifiutate.</a:t>
            </a:r>
          </a:p>
          <a:p>
            <a:r>
              <a:rPr lang="it-IT" dirty="0"/>
              <a:t>3. Nel caso il magistrato rifiuti delle richieste che il perito ritiene indispensabili e irrinunciabili, il perito può chiedere di rinunciare all'incarico.</a:t>
            </a:r>
          </a:p>
        </p:txBody>
      </p:sp>
    </p:spTree>
    <p:extLst>
      <p:ext uri="{BB962C8B-B14F-4D97-AF65-F5344CB8AC3E}">
        <p14:creationId xmlns:p14="http://schemas.microsoft.com/office/powerpoint/2010/main" val="1315805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4. Non tutte le richieste illustrate devono essere formulate verbalmente nella loro completezza al momento dell'incarico. In genere, in un primo tempo, il perito cerca di capire la situazione generale reale della perizia, e cioè sapere se deve richiedere una perizia collegiale, dove si trova il periziando per richiedere eventuali autorizzazioni ecc., poi, in un secondo tempo, formula le richieste. In genere dopo la concessione dei termini e prima che il magistrato fissi la data della prossima udienza è bene formulare le richieste. </a:t>
            </a:r>
          </a:p>
          <a:p>
            <a:endParaRPr lang="it-IT" dirty="0"/>
          </a:p>
          <a:p>
            <a:endParaRPr lang="it-IT" dirty="0"/>
          </a:p>
        </p:txBody>
      </p:sp>
    </p:spTree>
    <p:extLst>
      <p:ext uri="{BB962C8B-B14F-4D97-AF65-F5344CB8AC3E}">
        <p14:creationId xmlns:p14="http://schemas.microsoft.com/office/powerpoint/2010/main" val="102291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Ad esempio: " Presidente, chiederei l'autorizzazione del mezzo proprio, e/o del mezzo aereo, di avvalermi di ausiliari, l'autorizzazione all'accesso nelle istituzioni, a estrarre fotocopia di documentazione medica ecc.". La brevità e la concisione del perito sono particolarmente apprezzate, anche nell'ambito della formulazione delle richieste</a:t>
            </a:r>
          </a:p>
        </p:txBody>
      </p:sp>
    </p:spTree>
    <p:extLst>
      <p:ext uri="{BB962C8B-B14F-4D97-AF65-F5344CB8AC3E}">
        <p14:creationId xmlns:p14="http://schemas.microsoft.com/office/powerpoint/2010/main" val="163629050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640</Words>
  <Application>Microsoft Office PowerPoint</Application>
  <PresentationFormat>Widescreen</PresentationFormat>
  <Paragraphs>24</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Calibri Light</vt:lpstr>
      <vt:lpstr>Tema di Office</vt:lpstr>
      <vt:lpstr>Richieste perito al conferimento incarico</vt:lpstr>
      <vt:lpstr>RICHIESTE DEL PERITO DA PRESENTARE AL MAGISTRATO AL MOMENTO DEL CONFERIMENTO DELL’INCARICO </vt:lpstr>
      <vt:lpstr>Presentazione standard di PowerPoint</vt:lpstr>
      <vt:lpstr>Presentazione standard di PowerPoint</vt:lpstr>
      <vt:lpstr>Presentazione standard di PowerPoint</vt:lpstr>
      <vt:lpstr>Nell'effettuare tali richieste sono importanti alcune avvertenze.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Richieste perito al conferimento incarico</dc:title>
  <dc:creator>FRANCESCO ROVETTO</dc:creator>
  <cp:lastModifiedBy>FRANCESCO ROVETTO</cp:lastModifiedBy>
  <cp:revision>2</cp:revision>
  <dcterms:created xsi:type="dcterms:W3CDTF">2017-10-13T05:16:14Z</dcterms:created>
  <dcterms:modified xsi:type="dcterms:W3CDTF">2022-01-15T08:43:46Z</dcterms:modified>
</cp:coreProperties>
</file>