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81" r:id="rId5"/>
    <p:sldId id="258" r:id="rId6"/>
    <p:sldId id="280" r:id="rId7"/>
    <p:sldId id="259" r:id="rId8"/>
    <p:sldId id="263" r:id="rId9"/>
    <p:sldId id="264" r:id="rId10"/>
    <p:sldId id="260" r:id="rId11"/>
    <p:sldId id="265" r:id="rId12"/>
    <p:sldId id="261" r:id="rId13"/>
    <p:sldId id="279" r:id="rId14"/>
    <p:sldId id="266" r:id="rId15"/>
    <p:sldId id="278" r:id="rId16"/>
    <p:sldId id="267" r:id="rId17"/>
    <p:sldId id="268" r:id="rId18"/>
    <p:sldId id="277" r:id="rId19"/>
    <p:sldId id="269" r:id="rId20"/>
    <p:sldId id="275" r:id="rId21"/>
    <p:sldId id="276" r:id="rId22"/>
    <p:sldId id="270" r:id="rId23"/>
    <p:sldId id="271" r:id="rId24"/>
    <p:sldId id="274" r:id="rId25"/>
    <p:sldId id="272" r:id="rId26"/>
    <p:sldId id="273"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0"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6446E04-88FF-4589-84DE-C6377B2F5D52}"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1013091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6446E04-88FF-4589-84DE-C6377B2F5D52}"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892388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6446E04-88FF-4589-84DE-C6377B2F5D52}"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138410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6446E04-88FF-4589-84DE-C6377B2F5D52}"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3636626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6446E04-88FF-4589-84DE-C6377B2F5D52}"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2677952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6446E04-88FF-4589-84DE-C6377B2F5D52}" type="datetimeFigureOut">
              <a:rPr lang="it-IT" smtClean="0"/>
              <a:t>06/06/2023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1665351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6446E04-88FF-4589-84DE-C6377B2F5D52}" type="datetimeFigureOut">
              <a:rPr lang="it-IT" smtClean="0"/>
              <a:t>06/06/2023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2574639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6446E04-88FF-4589-84DE-C6377B2F5D52}" type="datetimeFigureOut">
              <a:rPr lang="it-IT" smtClean="0"/>
              <a:t>06/06/2023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2057324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6446E04-88FF-4589-84DE-C6377B2F5D52}" type="datetimeFigureOut">
              <a:rPr lang="it-IT" smtClean="0"/>
              <a:t>06/06/2023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2191094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6446E04-88FF-4589-84DE-C6377B2F5D52}" type="datetimeFigureOut">
              <a:rPr lang="it-IT" smtClean="0"/>
              <a:t>06/06/2023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3320466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6446E04-88FF-4589-84DE-C6377B2F5D52}" type="datetimeFigureOut">
              <a:rPr lang="it-IT" smtClean="0"/>
              <a:t>06/06/2023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7ADA2B3-358C-4DC3-A578-74CD47E9C8B9}" type="slidenum">
              <a:rPr lang="it-IT" smtClean="0"/>
              <a:t>‹N›</a:t>
            </a:fld>
            <a:endParaRPr lang="it-IT"/>
          </a:p>
        </p:txBody>
      </p:sp>
    </p:spTree>
    <p:extLst>
      <p:ext uri="{BB962C8B-B14F-4D97-AF65-F5344CB8AC3E}">
        <p14:creationId xmlns:p14="http://schemas.microsoft.com/office/powerpoint/2010/main" val="526064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446E04-88FF-4589-84DE-C6377B2F5D52}" type="datetimeFigureOut">
              <a:rPr lang="it-IT" smtClean="0"/>
              <a:t>06/06/2023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ADA2B3-358C-4DC3-A578-74CD47E9C8B9}" type="slidenum">
              <a:rPr lang="it-IT" smtClean="0"/>
              <a:t>‹N›</a:t>
            </a:fld>
            <a:endParaRPr lang="it-IT"/>
          </a:p>
        </p:txBody>
      </p:sp>
    </p:spTree>
    <p:extLst>
      <p:ext uri="{BB962C8B-B14F-4D97-AF65-F5344CB8AC3E}">
        <p14:creationId xmlns:p14="http://schemas.microsoft.com/office/powerpoint/2010/main" val="85707370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commissariatodips.i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Reati in rete</a:t>
            </a:r>
            <a:br>
              <a:rPr lang="it-IT" dirty="0"/>
            </a:br>
            <a:r>
              <a:rPr lang="it-IT" dirty="0" err="1"/>
              <a:t>cyberbullismo</a:t>
            </a:r>
            <a:endParaRPr lang="it-IT" dirty="0"/>
          </a:p>
        </p:txBody>
      </p:sp>
      <p:sp>
        <p:nvSpPr>
          <p:cNvPr id="3" name="Sottotitolo 2"/>
          <p:cNvSpPr>
            <a:spLocks noGrp="1"/>
          </p:cNvSpPr>
          <p:nvPr>
            <p:ph type="subTitle" idx="1"/>
          </p:nvPr>
        </p:nvSpPr>
        <p:spPr/>
        <p:txBody>
          <a:bodyPr/>
          <a:lstStyle/>
          <a:p>
            <a:r>
              <a:rPr lang="it-IT" dirty="0"/>
              <a:t>Rovetto Veronica </a:t>
            </a:r>
            <a:r>
              <a:rPr lang="it-IT"/>
              <a:t>e Francesco</a:t>
            </a:r>
            <a:endParaRPr lang="it-IT" dirty="0"/>
          </a:p>
        </p:txBody>
      </p:sp>
    </p:spTree>
    <p:extLst>
      <p:ext uri="{BB962C8B-B14F-4D97-AF65-F5344CB8AC3E}">
        <p14:creationId xmlns:p14="http://schemas.microsoft.com/office/powerpoint/2010/main" val="1317136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2) </a:t>
            </a:r>
            <a:r>
              <a:rPr lang="it-IT" b="1" dirty="0"/>
              <a:t>Happy </a:t>
            </a:r>
            <a:r>
              <a:rPr lang="it-IT" b="1" dirty="0" err="1"/>
              <a:t>slapping</a:t>
            </a:r>
            <a:r>
              <a:rPr lang="it-IT" b="1" dirty="0"/>
              <a:t>: </a:t>
            </a:r>
            <a:r>
              <a:rPr lang="it-IT" dirty="0"/>
              <a:t>Si tratta di un fenomeno giovanile iniziato nel 2004 in Inghilterra. Questo termine indica un tipo di comportamento violento che si è sviluppato con i telefonini con la videocamera.</a:t>
            </a:r>
          </a:p>
          <a:p>
            <a:r>
              <a:rPr lang="it-IT" dirty="0"/>
              <a:t>Mentre una persona viene percossa o ferita, i complici filmano la scena diffondendola successivamente. Per le vittime oltre alla sofferenza fisica si aggiunge l’umiliazione di vedere la propria violenza subita diffusa in Internet e alla cerchia di amici, con lo scopo di umiliarla e </a:t>
            </a:r>
            <a:r>
              <a:rPr lang="it-IT" dirty="0" err="1"/>
              <a:t>ridicolarizzarla</a:t>
            </a:r>
            <a:r>
              <a:rPr lang="it-IT" dirty="0"/>
              <a:t>. ( </a:t>
            </a:r>
            <a:r>
              <a:rPr lang="it-IT" dirty="0" err="1"/>
              <a:t>Hinduja</a:t>
            </a:r>
            <a:r>
              <a:rPr lang="it-IT" dirty="0"/>
              <a:t> - </a:t>
            </a:r>
            <a:r>
              <a:rPr lang="it-IT" dirty="0" err="1"/>
              <a:t>Patchin</a:t>
            </a:r>
            <a:r>
              <a:rPr lang="it-IT" dirty="0"/>
              <a:t>, 2009).</a:t>
            </a:r>
          </a:p>
        </p:txBody>
      </p:sp>
    </p:spTree>
    <p:extLst>
      <p:ext uri="{BB962C8B-B14F-4D97-AF65-F5344CB8AC3E}">
        <p14:creationId xmlns:p14="http://schemas.microsoft.com/office/powerpoint/2010/main" val="1531780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Nell’happy </a:t>
            </a:r>
            <a:r>
              <a:rPr lang="it-IT" dirty="0" err="1"/>
              <a:t>slapping</a:t>
            </a:r>
            <a:r>
              <a:rPr lang="it-IT" dirty="0"/>
              <a:t> si configurano vari reati: “</a:t>
            </a:r>
            <a:r>
              <a:rPr lang="it-IT" b="1" dirty="0"/>
              <a:t>Lesioni</a:t>
            </a:r>
            <a:r>
              <a:rPr lang="it-IT" dirty="0"/>
              <a:t> </a:t>
            </a:r>
            <a:r>
              <a:rPr lang="it-IT" b="1" dirty="0"/>
              <a:t>personali </a:t>
            </a:r>
            <a:r>
              <a:rPr lang="it-IT" dirty="0"/>
              <a:t>(L. 582c.p), </a:t>
            </a:r>
            <a:r>
              <a:rPr lang="it-IT" b="1" dirty="0"/>
              <a:t>“Minaccia”</a:t>
            </a:r>
            <a:r>
              <a:rPr lang="it-IT" dirty="0"/>
              <a:t> ( L. 190/2012 c. p), </a:t>
            </a:r>
            <a:r>
              <a:rPr lang="it-IT" b="1" dirty="0"/>
              <a:t>“Offese”</a:t>
            </a:r>
            <a:r>
              <a:rPr lang="it-IT" dirty="0"/>
              <a:t> (L. 119/2013). È proibito registrare o possedere immagini con atti di cruda violenza. Nell’happy </a:t>
            </a:r>
            <a:r>
              <a:rPr lang="it-IT" dirty="0" err="1"/>
              <a:t>slapping</a:t>
            </a:r>
            <a:r>
              <a:rPr lang="it-IT" dirty="0"/>
              <a:t> rientrano quindi anche </a:t>
            </a:r>
            <a:r>
              <a:rPr lang="it-IT" b="1" dirty="0"/>
              <a:t>“Incitamento in concorso ad atti violenti</a:t>
            </a:r>
            <a:r>
              <a:rPr lang="it-IT" dirty="0"/>
              <a:t>” (L. Mancino 1205/93), </a:t>
            </a:r>
            <a:r>
              <a:rPr lang="it-IT" b="1" dirty="0"/>
              <a:t>“Mancato</a:t>
            </a:r>
            <a:r>
              <a:rPr lang="it-IT" dirty="0"/>
              <a:t> </a:t>
            </a:r>
            <a:r>
              <a:rPr lang="it-IT" b="1" dirty="0"/>
              <a:t>soccorso”</a:t>
            </a:r>
            <a:r>
              <a:rPr lang="it-IT" dirty="0"/>
              <a:t>(L. 72/2003): questi reati sono tutti punibili.</a:t>
            </a:r>
          </a:p>
          <a:p>
            <a:r>
              <a:rPr lang="it-IT" dirty="0"/>
              <a:t> </a:t>
            </a:r>
          </a:p>
          <a:p>
            <a:endParaRPr lang="it-IT" dirty="0"/>
          </a:p>
        </p:txBody>
      </p:sp>
    </p:spTree>
    <p:extLst>
      <p:ext uri="{BB962C8B-B14F-4D97-AF65-F5344CB8AC3E}">
        <p14:creationId xmlns:p14="http://schemas.microsoft.com/office/powerpoint/2010/main" val="3685128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3) </a:t>
            </a:r>
            <a:r>
              <a:rPr lang="it-IT" b="1" dirty="0"/>
              <a:t>Reato di sostituzione di persona o furti di identità:</a:t>
            </a:r>
            <a:r>
              <a:rPr lang="it-IT" dirty="0"/>
              <a:t> (art. 494 c.p.)</a:t>
            </a:r>
          </a:p>
          <a:p>
            <a:r>
              <a:rPr lang="it-IT" dirty="0"/>
              <a:t>In questo reato rientra chi crea un falso account di posta elettronica intrattenendo corrispondenze informatiche con altre persone e spacciandosi per persona diversa o utilizzare marchi, simboli o loghi per rappresentare ciò che non si è, o trarre comunque in inganno altri utenti sulla propria professione.</a:t>
            </a:r>
          </a:p>
          <a:p>
            <a:r>
              <a:rPr lang="it-IT" dirty="0"/>
              <a:t>Elena Bossoli, avvocato, Presidente dell’ANGIF (Associazione Nazionali Giuristi Informatici Forensi), nonché docente dell’Università di Diritto dell’Informatica, ricorda che “in caso di furto di identità, il problema principale consiste nell’errata custodia delle credenziali di autenticazione. Occorre custodire gelosamente la nostra password e non rivelarla ad alcuna persona”.</a:t>
            </a:r>
          </a:p>
        </p:txBody>
      </p:sp>
    </p:spTree>
    <p:extLst>
      <p:ext uri="{BB962C8B-B14F-4D97-AF65-F5344CB8AC3E}">
        <p14:creationId xmlns:p14="http://schemas.microsoft.com/office/powerpoint/2010/main" val="3609202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Ad esempio : se una ragazza confida ad una sua compagna ed amica la propria password e quest’ultima entro poco tempo si trasforma nella sua nemica, è possibile che qualcuno le entri nel profilo.</a:t>
            </a:r>
          </a:p>
          <a:p>
            <a:r>
              <a:rPr lang="it-IT" dirty="0"/>
              <a:t>A tal proposito anche </a:t>
            </a:r>
            <a:r>
              <a:rPr lang="it-IT" dirty="0" err="1"/>
              <a:t>Hinduja</a:t>
            </a:r>
            <a:r>
              <a:rPr lang="it-IT" dirty="0"/>
              <a:t>- </a:t>
            </a:r>
            <a:r>
              <a:rPr lang="it-IT" dirty="0" err="1"/>
              <a:t>Patchin</a:t>
            </a:r>
            <a:r>
              <a:rPr lang="it-IT" dirty="0"/>
              <a:t> (2009) affermano che il cyber bullo va infatti a modificare direttamente la password della vittima chiudendogli l’accesso alla propria e-mail o account. Di conseguenza, utilizzando questo metodo di aggressione, il cyber bullo ha la possibilità di creare problemi o di mettere in pericolo il vero proprietario dell’account.</a:t>
            </a:r>
          </a:p>
          <a:p>
            <a:endParaRPr lang="it-IT" dirty="0"/>
          </a:p>
        </p:txBody>
      </p:sp>
    </p:spTree>
    <p:extLst>
      <p:ext uri="{BB962C8B-B14F-4D97-AF65-F5344CB8AC3E}">
        <p14:creationId xmlns:p14="http://schemas.microsoft.com/office/powerpoint/2010/main" val="360564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4) </a:t>
            </a:r>
            <a:r>
              <a:rPr lang="it-IT" b="1" dirty="0" err="1"/>
              <a:t>Flaming</a:t>
            </a:r>
            <a:r>
              <a:rPr lang="it-IT" b="1" dirty="0"/>
              <a:t>: </a:t>
            </a:r>
            <a:r>
              <a:rPr lang="it-IT" dirty="0"/>
              <a:t>questo termine, come ricorda Igor Olla, (2013, pag. 92) “Il </a:t>
            </a:r>
            <a:r>
              <a:rPr lang="it-IT" dirty="0" err="1"/>
              <a:t>flaming</a:t>
            </a:r>
            <a:r>
              <a:rPr lang="it-IT" dirty="0"/>
              <a:t> lo si può definire come uno stato di aggressività durante l’interazione con altri soggetti all’interno di gruppi virtuali (utenti del web). Si tratta di un atteggiamento attuato deliberatamente all’interno di forum o comunità virtuali atto ad attaccare ed a creare una sorta di -rissa virtuale- con gli altri utenti tramite l’uso di post o messaggi aggressivi o provocatori rivolti al gruppo o ad un singolo utente”.</a:t>
            </a:r>
          </a:p>
          <a:p>
            <a:r>
              <a:rPr lang="it-IT" dirty="0"/>
              <a:t>Questo tipo di cyber bullismo avviene tramite l’invio di messaggi on line violenti e volgari mirati a suscitare conflitti verbali all’interno della rete tra due o più contendenti che si vogliono affrontare o sfidare. ( Anna </a:t>
            </a:r>
            <a:r>
              <a:rPr lang="it-IT" dirty="0" err="1"/>
              <a:t>Pilarska</a:t>
            </a:r>
            <a:r>
              <a:rPr lang="it-IT" dirty="0"/>
              <a:t>, Formella e Ricci, 2010).</a:t>
            </a:r>
          </a:p>
        </p:txBody>
      </p:sp>
    </p:spTree>
    <p:extLst>
      <p:ext uri="{BB962C8B-B14F-4D97-AF65-F5344CB8AC3E}">
        <p14:creationId xmlns:p14="http://schemas.microsoft.com/office/powerpoint/2010/main" val="4078737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err="1"/>
              <a:t>Hinduja</a:t>
            </a:r>
            <a:r>
              <a:rPr lang="it-IT" dirty="0"/>
              <a:t> e </a:t>
            </a:r>
            <a:r>
              <a:rPr lang="it-IT" dirty="0" err="1"/>
              <a:t>Patchin</a:t>
            </a:r>
            <a:r>
              <a:rPr lang="it-IT" dirty="0"/>
              <a:t> (2009) sostengono che “il </a:t>
            </a:r>
            <a:r>
              <a:rPr lang="it-IT" dirty="0" err="1"/>
              <a:t>flaming</a:t>
            </a:r>
            <a:r>
              <a:rPr lang="it-IT" dirty="0"/>
              <a:t> può svolgersi all’interno delle conversazioni che avvengono nelle chat o nei videogiochi interattivi su Internet. E’ molto più presente all’interno dei giochi interattivi, poiché le vittime sono i principianti, ovvero i nuovi arrivati”.  </a:t>
            </a:r>
          </a:p>
          <a:p>
            <a:r>
              <a:rPr lang="it-IT" dirty="0"/>
              <a:t>La quantità di messaggi postati, il tempo trascorso nel e col gruppo, le relazioni significative che vengono a stabilirsi aumentano lo “status” del soggetto all’interno del forum, status nel quale il soggetto tenderà a riconoscersi ed identificarsi. Ne consegue che per alcuni individui il fatto stesso di trovarsi in quel luogo diventa un vero e proprio bisogno. Quando un altro utente o una situazione particolare mette in discussione lo status acquisito dall’utente, questo si sente minacciato personalmente.</a:t>
            </a:r>
          </a:p>
          <a:p>
            <a:endParaRPr lang="it-IT" dirty="0"/>
          </a:p>
        </p:txBody>
      </p:sp>
    </p:spTree>
    <p:extLst>
      <p:ext uri="{BB962C8B-B14F-4D97-AF65-F5344CB8AC3E}">
        <p14:creationId xmlns:p14="http://schemas.microsoft.com/office/powerpoint/2010/main" val="1250252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La reazione è aggressiva, e a seconda dei casi, l’utente può decidere o di abbandonare lo spazio definitivamente o attuare il </a:t>
            </a:r>
            <a:r>
              <a:rPr lang="it-IT" dirty="0" err="1"/>
              <a:t>flaming</a:t>
            </a:r>
            <a:r>
              <a:rPr lang="it-IT" dirty="0"/>
              <a:t>. In questo caso egli avrà ritenuto opportuno rimanere e difendere  “il suo territorio”.</a:t>
            </a:r>
          </a:p>
          <a:p>
            <a:r>
              <a:rPr lang="it-IT" dirty="0"/>
              <a:t>Ancora più grave è quando questo fenomeno è attuato dal moderatore del forum, che arriva a ritenere quello spazio di sua proprietà.</a:t>
            </a:r>
          </a:p>
          <a:p>
            <a:r>
              <a:rPr lang="it-IT" dirty="0"/>
              <a:t>L’ azione diventa dura, chiusa ed ostile: si tende a rendere difficoltoso l’esprimersi e l’inserirsi di figure preparate o potenzialmente coinvolgenti per gli utenti.</a:t>
            </a:r>
          </a:p>
          <a:p>
            <a:r>
              <a:rPr lang="it-IT" dirty="0"/>
              <a:t>Questi cyber bulli tendono ad esasperare conflittualmente i rapporti interni tra moderatore e l’</a:t>
            </a:r>
            <a:r>
              <a:rPr lang="it-IT" dirty="0" err="1"/>
              <a:t>Admin</a:t>
            </a:r>
            <a:r>
              <a:rPr lang="it-IT" dirty="0"/>
              <a:t> al punto da mettere in discussione il Forum stesso inducendo o provocando fratture o lacerazioni tra i vari utenti e le loro  amicizie.</a:t>
            </a:r>
          </a:p>
          <a:p>
            <a:r>
              <a:rPr lang="it-IT" dirty="0"/>
              <a:t> </a:t>
            </a:r>
          </a:p>
        </p:txBody>
      </p:sp>
    </p:spTree>
    <p:extLst>
      <p:ext uri="{BB962C8B-B14F-4D97-AF65-F5344CB8AC3E}">
        <p14:creationId xmlns:p14="http://schemas.microsoft.com/office/powerpoint/2010/main" val="3543367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5) </a:t>
            </a:r>
            <a:r>
              <a:rPr lang="it-IT" b="1" dirty="0"/>
              <a:t>Reato di pedo pornografia: </a:t>
            </a:r>
            <a:r>
              <a:rPr lang="it-IT" dirty="0"/>
              <a:t>La  L.38 del 6 febbraio 2006, vengono approvate le nuove norme in materia di “Lotta contro lo sfruttamento sessuale dei bambini e di contrasto al fenomeno della diffusione della pornografia infantile anche a mezzo Internet”.</a:t>
            </a:r>
          </a:p>
          <a:p>
            <a:r>
              <a:rPr lang="it-IT" dirty="0"/>
              <a:t>Fra le novità introdotte dalla L.38/2006 si segnala che: il Ministero dell’Interno ha costituito presso di sé “Il Centro Nazionale per il Monitoraggio della pornografia su Internet”. Lo scopo è di raccogliere segnalazioni, anche provenienti dall’estero sull’andamento del fenomeno in rete.</a:t>
            </a:r>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1418392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Dal testo del disegno di legge presentato in Parlamento è stata espunta la fattispecie di “Pornografia virtuale” che puniva la detenzione di materiale pornografico che ritraeva o rappresentava, oltre ad un minore reale, anche persone reali che sembrino essere  minori o comunque di aspetto adolescenziale o persone affette da nanismo, nonché realistiche immagini virtuali di minori “ salvo che il fatto costituisca più grave reato, chiunque compie atti sessuali con un minore di età compresa tra i 14 e 18 anni, in cambio di denaro o di altra utilità economica, è punito con la reclusione da sei mesi a 3 anni e con la multa non inferiore a</a:t>
            </a:r>
            <a:r>
              <a:rPr lang="it-IT" cap="all" dirty="0"/>
              <a:t> € </a:t>
            </a:r>
            <a:r>
              <a:rPr lang="it-IT" dirty="0"/>
              <a:t>5.164,00.</a:t>
            </a:r>
          </a:p>
          <a:p>
            <a:endParaRPr lang="it-IT" dirty="0"/>
          </a:p>
        </p:txBody>
      </p:sp>
    </p:spTree>
    <p:extLst>
      <p:ext uri="{BB962C8B-B14F-4D97-AF65-F5344CB8AC3E}">
        <p14:creationId xmlns:p14="http://schemas.microsoft.com/office/powerpoint/2010/main" val="4025434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Nel caso in cui il fatto di cui al secondo comma sia commesso nei confronti di persona che non abbia compiuto 16 anni, si applica la pena della reclusione da due a cinque anni.</a:t>
            </a:r>
          </a:p>
          <a:p>
            <a:r>
              <a:rPr lang="it-IT" dirty="0"/>
              <a:t>Se l’autore del fatto di cui al secondo comma è persona minore di anni 18 si applica la pena della reclusione o della multa, ridotta da un terzo a due terzi”. (www.mondodiritto.it).</a:t>
            </a:r>
          </a:p>
          <a:p>
            <a:r>
              <a:rPr lang="it-IT" dirty="0"/>
              <a:t> In Italia, il semplice possesso di materiale pornografico costituisce reato e per i soggetti coinvolti è prevista come pena accessoria l’interdizione a vita dell’attività nelle scuole e negli uffici o servizi in istituzioni o strutture prevalentemente frequentate da minori.</a:t>
            </a:r>
          </a:p>
        </p:txBody>
      </p:sp>
    </p:spTree>
    <p:extLst>
      <p:ext uri="{BB962C8B-B14F-4D97-AF65-F5344CB8AC3E}">
        <p14:creationId xmlns:p14="http://schemas.microsoft.com/office/powerpoint/2010/main" val="140851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QUANDO L’USO SCORRETTO DI INTERNET SI TRADUCE IN REATO</a:t>
            </a:r>
          </a:p>
          <a:p>
            <a:r>
              <a:rPr lang="it-IT" dirty="0"/>
              <a:t> Oggi esiste una Pubblica Sicurezza del Web (</a:t>
            </a:r>
            <a:r>
              <a:rPr lang="it-IT" u="sng" dirty="0">
                <a:hlinkClick r:id="rId2"/>
              </a:rPr>
              <a:t>http://commissariatodips.it/</a:t>
            </a:r>
            <a:r>
              <a:rPr lang="it-IT" dirty="0"/>
              <a:t>). </a:t>
            </a:r>
          </a:p>
          <a:p>
            <a:r>
              <a:rPr lang="it-IT" dirty="0"/>
              <a:t>Qualunque attività effettuata su Internet, specialmente sui social network, è registrata. Di conseguenza l’autore, al contrario di ciò che si pensa, è sempre rintracciabile da parte degli organi di controllo preposti (Polizia postale, Carabinieri, Guardia di Finanza) e a seguito di un ordine di indagine da parte dell’Autorità Giudiziaria”.</a:t>
            </a:r>
          </a:p>
          <a:p>
            <a:endParaRPr lang="it-IT" dirty="0"/>
          </a:p>
        </p:txBody>
      </p:sp>
    </p:spTree>
    <p:extLst>
      <p:ext uri="{BB962C8B-B14F-4D97-AF65-F5344CB8AC3E}">
        <p14:creationId xmlns:p14="http://schemas.microsoft.com/office/powerpoint/2010/main" val="4287649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Dal 2 Marzo 2006 ciò si applica anche a fotomontaggi, foto ritocchi ed in generale a immagini, foto realistiche realizzate utilizzando scatti o parte di essi in soggetti minorenni.</a:t>
            </a:r>
          </a:p>
          <a:p>
            <a:r>
              <a:rPr lang="it-IT" dirty="0"/>
              <a:t>Secondo il sito del Telefono Azzurro, un altro fatto che si verifica spesso, è quello in cui una ragazzina non ancora sviluppata o comunque sotto i 14 anni pubblica le proprie foto più o meno spinte sul proprio profilo.</a:t>
            </a:r>
          </a:p>
          <a:p>
            <a:r>
              <a:rPr lang="it-IT" dirty="0"/>
              <a:t>Sicuramente questa scelta si rivela un forte rischio alla propria persona in quanto richiama l’attenzione di pedofili on line.</a:t>
            </a:r>
          </a:p>
          <a:p>
            <a:endParaRPr lang="it-IT" dirty="0"/>
          </a:p>
        </p:txBody>
      </p:sp>
    </p:spTree>
    <p:extLst>
      <p:ext uri="{BB962C8B-B14F-4D97-AF65-F5344CB8AC3E}">
        <p14:creationId xmlns:p14="http://schemas.microsoft.com/office/powerpoint/2010/main" val="2104167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Sempre secondo il medesimo sito (www.telefonoazzurro.it) nel 2013, benché esista polizia postale altamente specializzata in questo settore e molti sono stati gli arresti, il fenomeno è in continuo aumento.</a:t>
            </a:r>
          </a:p>
          <a:p>
            <a:r>
              <a:rPr lang="it-IT" dirty="0"/>
              <a:t>Un altro caso molto pericoloso si verifica quando le ragazzine anche adolescenti, si fanno fotografare in posizioni dubbie o di cattivo gusto per scherzo o semplice gioco dalle proprie coetanee.</a:t>
            </a:r>
          </a:p>
          <a:p>
            <a:r>
              <a:rPr lang="it-IT" dirty="0"/>
              <a:t>La persona che detiene tale materiale sul proprio video telefonino è colpevole di “ detenzione di materiale pedopornografico”. Per tale motivo punibile come appena descritto.</a:t>
            </a:r>
          </a:p>
          <a:p>
            <a:pPr marL="0" indent="0">
              <a:buNone/>
            </a:pPr>
            <a:endParaRPr lang="it-IT" dirty="0"/>
          </a:p>
          <a:p>
            <a:endParaRPr lang="it-IT" dirty="0"/>
          </a:p>
        </p:txBody>
      </p:sp>
    </p:spTree>
    <p:extLst>
      <p:ext uri="{BB962C8B-B14F-4D97-AF65-F5344CB8AC3E}">
        <p14:creationId xmlns:p14="http://schemas.microsoft.com/office/powerpoint/2010/main" val="1232775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6) Inganno/Outing: </a:t>
            </a:r>
            <a:r>
              <a:rPr lang="it-IT" dirty="0"/>
              <a:t>l’outing consiste nell’ottenere la fiducia della vittima con l’inganno, per poi pubblicare o condividere con altri le informazioni private ed intime confidate tramite mezzi elettronici, come: sms, Internet. (</a:t>
            </a:r>
            <a:r>
              <a:rPr lang="it-IT" dirty="0" err="1"/>
              <a:t>Kowalski</a:t>
            </a:r>
            <a:r>
              <a:rPr lang="it-IT" dirty="0"/>
              <a:t>- </a:t>
            </a:r>
            <a:r>
              <a:rPr lang="it-IT" dirty="0" err="1"/>
              <a:t>Limber</a:t>
            </a:r>
            <a:r>
              <a:rPr lang="it-IT" dirty="0"/>
              <a:t> - </a:t>
            </a:r>
            <a:r>
              <a:rPr lang="it-IT" dirty="0" err="1"/>
              <a:t>Agatson</a:t>
            </a:r>
            <a:r>
              <a:rPr lang="it-IT" dirty="0"/>
              <a:t>, 2008).</a:t>
            </a:r>
          </a:p>
          <a:p>
            <a:r>
              <a:rPr lang="it-IT" dirty="0"/>
              <a:t> Questo tipo di cyber bullismo in particolare danneggia la vittima dal punto di vista psicologico in quanto mina la sua fiducia e la relazione verso l’altro e abbassa la sua autostima.. : “ Che stupida sono stata a fidarmi”.</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052369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Di conseguenza in questo tipo di cyber bullismo si configura il reato di </a:t>
            </a:r>
            <a:r>
              <a:rPr lang="it-IT" b="1" dirty="0"/>
              <a:t>Violazione della privacy:</a:t>
            </a:r>
            <a:r>
              <a:rPr lang="it-IT" dirty="0"/>
              <a:t> punibile con la L. 196/93 e aggiornata con la L.1229/2013. può accadere che “messaggi contenenti </a:t>
            </a:r>
            <a:r>
              <a:rPr lang="it-IT" dirty="0" err="1"/>
              <a:t>testi,voci</a:t>
            </a:r>
            <a:r>
              <a:rPr lang="it-IT" dirty="0"/>
              <a:t>, suoni o immagini trasmessi attraverso una rete pubblica di comunicazione, che possono essere archiviati in rete o nelle apparecchiatura terminale ricevente, fino a che il ricevente non ne ha preso conoscenza”. (www.</a:t>
            </a:r>
          </a:p>
        </p:txBody>
      </p:sp>
    </p:spTree>
    <p:extLst>
      <p:ext uri="{BB962C8B-B14F-4D97-AF65-F5344CB8AC3E}">
        <p14:creationId xmlns:p14="http://schemas.microsoft.com/office/powerpoint/2010/main" val="3926491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Questo succede quando ad esempio ragazzi riprendono lezioni nell’ambito scolastico durante le quali prendono in giro, provocano, od offendono un compagno o un professore.</a:t>
            </a:r>
          </a:p>
          <a:p>
            <a:endParaRPr lang="it-IT" dirty="0"/>
          </a:p>
        </p:txBody>
      </p:sp>
    </p:spTree>
    <p:extLst>
      <p:ext uri="{BB962C8B-B14F-4D97-AF65-F5344CB8AC3E}">
        <p14:creationId xmlns:p14="http://schemas.microsoft.com/office/powerpoint/2010/main" val="3825215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b="1" dirty="0"/>
              <a:t>Violazione dei dati personali</a:t>
            </a:r>
            <a:r>
              <a:rPr lang="it-IT" dirty="0"/>
              <a:t>: “ Violazione della sicurezza che comporta anche  accidentalmente la distruzione, la perdita, la modifica, la rivelazione non autorizzata o l’accesso ai dati personali trasmessi, memorizzati o comunque elaborati nel contesto della  fornitura di un servizio di comunicazione accessibile al pubblico. </a:t>
            </a:r>
          </a:p>
          <a:p>
            <a:r>
              <a:rPr lang="it-IT" dirty="0"/>
              <a:t>Per entrambe le ultime due  violazioni sono previsti alti risarcimenti alla parte offesa. </a:t>
            </a:r>
          </a:p>
          <a:p>
            <a:endParaRPr lang="it-IT" dirty="0"/>
          </a:p>
          <a:p>
            <a:endParaRPr lang="it-IT" dirty="0"/>
          </a:p>
        </p:txBody>
      </p:sp>
    </p:spTree>
    <p:extLst>
      <p:ext uri="{BB962C8B-B14F-4D97-AF65-F5344CB8AC3E}">
        <p14:creationId xmlns:p14="http://schemas.microsoft.com/office/powerpoint/2010/main" val="939095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7) Reato di Cyber </a:t>
            </a:r>
            <a:r>
              <a:rPr lang="it-IT" b="1" dirty="0" err="1"/>
              <a:t>stalking</a:t>
            </a:r>
            <a:r>
              <a:rPr lang="it-IT" b="1" dirty="0"/>
              <a:t>: </a:t>
            </a:r>
            <a:r>
              <a:rPr lang="it-IT" dirty="0"/>
              <a:t>L. 612 </a:t>
            </a:r>
            <a:r>
              <a:rPr lang="it-IT" dirty="0" err="1"/>
              <a:t>c.p</a:t>
            </a:r>
            <a:r>
              <a:rPr lang="it-IT" dirty="0"/>
              <a:t> la definisce come: “Condotta persecutoria e assillante fatta attraverso il social network”.</a:t>
            </a:r>
          </a:p>
          <a:p>
            <a:r>
              <a:rPr lang="it-IT" dirty="0"/>
              <a:t>Essa punisce anche chi perseguita con Tag su foto e video oltre che con messaggi continui sui social network. È prevista la reclusione dai 6 mesi ai 4 anni e risarcimento alla parte offesa.</a:t>
            </a:r>
          </a:p>
          <a:p>
            <a:r>
              <a:rPr lang="it-IT" dirty="0"/>
              <a:t>Il cyber </a:t>
            </a:r>
            <a:r>
              <a:rPr lang="it-IT" dirty="0" err="1"/>
              <a:t>stalking</a:t>
            </a:r>
            <a:r>
              <a:rPr lang="it-IT" dirty="0"/>
              <a:t>, secondo Willard (2007), consiste nell’assunzione di quei comportamenti tramite gli strumenti di massa che mirano a perseguitare le vittime con diverse molestie per infastidirle sino a commettere aggressioni molto violente a volte anche di tipo fisico”. </a:t>
            </a:r>
          </a:p>
          <a:p>
            <a:endParaRPr lang="it-IT" dirty="0"/>
          </a:p>
        </p:txBody>
      </p:sp>
    </p:spTree>
    <p:extLst>
      <p:ext uri="{BB962C8B-B14F-4D97-AF65-F5344CB8AC3E}">
        <p14:creationId xmlns:p14="http://schemas.microsoft.com/office/powerpoint/2010/main" val="429674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STALKING</a:t>
            </a:r>
          </a:p>
        </p:txBody>
      </p:sp>
      <p:sp>
        <p:nvSpPr>
          <p:cNvPr id="3" name="Segnaposto contenuto 2"/>
          <p:cNvSpPr>
            <a:spLocks noGrp="1"/>
          </p:cNvSpPr>
          <p:nvPr>
            <p:ph idx="1"/>
          </p:nvPr>
        </p:nvSpPr>
        <p:spPr/>
        <p:txBody>
          <a:bodyPr>
            <a:normAutofit fontScale="92500" lnSpcReduction="20000"/>
          </a:bodyPr>
          <a:lstStyle/>
          <a:p>
            <a:r>
              <a:rPr lang="it-IT" dirty="0"/>
              <a:t> Già dal 2009, in Italia, il </a:t>
            </a:r>
            <a:r>
              <a:rPr lang="it-IT" b="1" dirty="0"/>
              <a:t>reato di </a:t>
            </a:r>
            <a:r>
              <a:rPr lang="it-IT" b="1" dirty="0" err="1"/>
              <a:t>stalking</a:t>
            </a:r>
            <a:r>
              <a:rPr lang="it-IT" dirty="0"/>
              <a:t> era stato riconosciuto facendo riferimento all’art. 612 bis nel quale venivano definiti in maniera chiara i comportamenti persecutori siano da considerarsi reato e possono essere soggetti di denuncia.</a:t>
            </a:r>
          </a:p>
          <a:p>
            <a:r>
              <a:rPr lang="it-IT" dirty="0"/>
              <a:t>La progressiva diffusione dei nuovi mezzi di comunicazione ha contribuito negli ultimi anni a modificare i luoghi e le modalità attraverso le quali un persecutore riesce a generare uno stato permanente di preoccupazione, ansia, terrore nella vittima delle sue attenzioni malate.</a:t>
            </a:r>
          </a:p>
        </p:txBody>
      </p:sp>
    </p:spTree>
    <p:extLst>
      <p:ext uri="{BB962C8B-B14F-4D97-AF65-F5344CB8AC3E}">
        <p14:creationId xmlns:p14="http://schemas.microsoft.com/office/powerpoint/2010/main" val="2615213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 social network e le caselle di posta elettronica sono i luoghi virtuali dove più spesso si cerca visibilità per danneggiare qualcuno. Un altro mezzo di comunicazione attraverso il quale si assumono determinati comportamenti, è il telefono cellulare. La frustrazione porta spesso all’ aggressività: al giorno d’oggi, purtroppo, tutto ciò che induca delusione si trasforma in persecuzione. Ciò avviene a tutte le età e in ogni condizione socioculturale. </a:t>
            </a:r>
          </a:p>
          <a:p>
            <a:r>
              <a:rPr lang="it-IT" dirty="0"/>
              <a:t> </a:t>
            </a:r>
          </a:p>
          <a:p>
            <a:endParaRPr lang="it-IT" dirty="0"/>
          </a:p>
          <a:p>
            <a:endParaRPr lang="it-IT" dirty="0"/>
          </a:p>
        </p:txBody>
      </p:sp>
    </p:spTree>
    <p:extLst>
      <p:ext uri="{BB962C8B-B14F-4D97-AF65-F5344CB8AC3E}">
        <p14:creationId xmlns:p14="http://schemas.microsoft.com/office/powerpoint/2010/main" val="4016299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Il cyber </a:t>
            </a:r>
            <a:r>
              <a:rPr lang="it-IT" b="1" dirty="0" err="1"/>
              <a:t>stalking</a:t>
            </a:r>
            <a:r>
              <a:rPr lang="it-IT" b="1" dirty="0"/>
              <a:t> </a:t>
            </a:r>
            <a:r>
              <a:rPr lang="it-IT" dirty="0"/>
              <a:t>è la coniugazione più moderna dell’incapacità di gestire una relazione sentimentale d’amore o d’amicizia.</a:t>
            </a:r>
          </a:p>
          <a:p>
            <a:r>
              <a:rPr lang="it-IT" dirty="0"/>
              <a:t>  “Lo cyber- </a:t>
            </a:r>
            <a:r>
              <a:rPr lang="it-IT" dirty="0" err="1"/>
              <a:t>stalking</a:t>
            </a:r>
            <a:r>
              <a:rPr lang="it-IT" dirty="0"/>
              <a:t> consiste in una serie  continua di insulti, di aggressioni, di molestie attuate tramite il web o comunque strumenti di comunicazione virtuale atti ad intimorire la vittima di turno. Questo fenomeno può attuarsi anche con la caccia sui vari forum o chat ad un utente con il quale si ha avuto uno scontro su internet ma in passato sconosciuto”. </a:t>
            </a:r>
          </a:p>
          <a:p>
            <a:endParaRPr lang="it-IT" dirty="0"/>
          </a:p>
        </p:txBody>
      </p:sp>
    </p:spTree>
    <p:extLst>
      <p:ext uri="{BB962C8B-B14F-4D97-AF65-F5344CB8AC3E}">
        <p14:creationId xmlns:p14="http://schemas.microsoft.com/office/powerpoint/2010/main" val="387450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Per questi motivi, il 26/8/2013 la Camera ha emanato una norma sul cyber bullismo con il Decreto. La L. 93 (Art.1, co. 3, </a:t>
            </a:r>
            <a:r>
              <a:rPr lang="it-IT" b="1" dirty="0" err="1"/>
              <a:t>lett</a:t>
            </a:r>
            <a:r>
              <a:rPr lang="it-IT" b="1" dirty="0"/>
              <a:t>. a) e l’aggravante prevista per frode informatica commessa con sostituzione di identità digitale (art. 9).</a:t>
            </a:r>
          </a:p>
          <a:p>
            <a:r>
              <a:rPr lang="it-IT" dirty="0"/>
              <a:t>Questa norma è stata decretata, per cui il </a:t>
            </a:r>
            <a:r>
              <a:rPr lang="it-IT" b="1" dirty="0"/>
              <a:t>3/9/2013, la L. 93 è entrata in vigore: lo cyber </a:t>
            </a:r>
            <a:r>
              <a:rPr lang="it-IT" b="1" dirty="0" err="1"/>
              <a:t>stalking</a:t>
            </a:r>
            <a:r>
              <a:rPr lang="it-IT" b="1" dirty="0"/>
              <a:t> è diventato ufficialmente reato “ Se il fatto è commesso attraverso strumenti informatici o telematici ”.</a:t>
            </a:r>
          </a:p>
          <a:p>
            <a:r>
              <a:rPr lang="it-IT" dirty="0"/>
              <a:t>I persecutori in pratica entrano nella vita delle potenziali vittime da un monitor per rimanervi a lungo, a volte conducendo, come precedentemente descritti, ad eventi tragici.</a:t>
            </a:r>
          </a:p>
          <a:p>
            <a:endParaRPr lang="it-IT" dirty="0"/>
          </a:p>
        </p:txBody>
      </p:sp>
    </p:spTree>
    <p:extLst>
      <p:ext uri="{BB962C8B-B14F-4D97-AF65-F5344CB8AC3E}">
        <p14:creationId xmlns:p14="http://schemas.microsoft.com/office/powerpoint/2010/main" val="3961098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L. 93 riguardante il cyber bullismo, rientrano molti reati. I maggiori commessi sono:</a:t>
            </a:r>
          </a:p>
          <a:p>
            <a:r>
              <a:rPr lang="it-IT" dirty="0"/>
              <a:t>1) </a:t>
            </a:r>
            <a:r>
              <a:rPr lang="it-IT" b="1" dirty="0"/>
              <a:t>Reato di diffamazione: </a:t>
            </a:r>
            <a:r>
              <a:rPr lang="it-IT" dirty="0"/>
              <a:t>a mezzo Internet (art. 595 c. p) dichiara: “ Chiunque comunicando con più persone offende l’altrui reputazione, è punito con la reclusione fino ad un anno o con multa fino a </a:t>
            </a:r>
            <a:r>
              <a:rPr lang="it-IT" cap="all" dirty="0"/>
              <a:t>€. 1.032,00. s</a:t>
            </a:r>
            <a:r>
              <a:rPr lang="it-IT" dirty="0"/>
              <a:t>e l’offesa consiste nell’attribuzione di un fatto determinato, la pena di reclusione sale a due anni, ovvero la multa di € 2.065, 00”.</a:t>
            </a:r>
          </a:p>
        </p:txBody>
      </p:sp>
    </p:spTree>
    <p:extLst>
      <p:ext uri="{BB962C8B-B14F-4D97-AF65-F5344CB8AC3E}">
        <p14:creationId xmlns:p14="http://schemas.microsoft.com/office/powerpoint/2010/main" val="2991878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Il reato di diffamazione comprende anche quello di </a:t>
            </a:r>
            <a:r>
              <a:rPr lang="it-IT" b="1" dirty="0"/>
              <a:t>denigrazione e molestia.</a:t>
            </a:r>
            <a:r>
              <a:rPr lang="it-IT" dirty="0"/>
              <a:t> Nel 2008, Pisano e Saturno definivano la denigrazione come una forma di cyber bullismo che consiste nella distribuzione di messaggi falsi e dispregiativi all’interno della Rete nei confronti delle vittime con lo scopo di danneggiare la reputazione o le amicizie di colui che viene preso di mira. </a:t>
            </a:r>
            <a:r>
              <a:rPr lang="it-IT" dirty="0" err="1"/>
              <a:t>Kowalski</a:t>
            </a:r>
            <a:r>
              <a:rPr lang="it-IT" dirty="0"/>
              <a:t>- </a:t>
            </a:r>
            <a:r>
              <a:rPr lang="it-IT" dirty="0" err="1"/>
              <a:t>Limber</a:t>
            </a:r>
            <a:r>
              <a:rPr lang="it-IT" dirty="0"/>
              <a:t>- </a:t>
            </a:r>
            <a:r>
              <a:rPr lang="it-IT" dirty="0" err="1"/>
              <a:t>Agaston</a:t>
            </a:r>
            <a:r>
              <a:rPr lang="it-IT" dirty="0"/>
              <a:t> (2008) consideravano le molestie come la dimostrazione e l’attuazione di “parole, comportamenti, azioni ripetute dirette nei confronti di una persona specifica; alla vittima  vengono inviati messaggi ripetitivi ed offensivi. Questi avvengono tramite canali di comunicazione di massa, come: e-mail, sms, forum, chat e gruppi di discussione”. </a:t>
            </a:r>
          </a:p>
          <a:p>
            <a:endParaRPr lang="it-IT" dirty="0"/>
          </a:p>
        </p:txBody>
      </p:sp>
    </p:spTree>
    <p:extLst>
      <p:ext uri="{BB962C8B-B14F-4D97-AF65-F5344CB8AC3E}">
        <p14:creationId xmlns:p14="http://schemas.microsoft.com/office/powerpoint/2010/main" val="3271291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Igor Olla (2013) considera la denigrazione come il modo di rappresentare negativamente un soggetto, un utente nella sua cerchia di conoscenze (ma non solo) tramite l’uso di e-mail, chat, forum, social network. </a:t>
            </a:r>
          </a:p>
          <a:p>
            <a:r>
              <a:rPr lang="it-IT" dirty="0"/>
              <a:t>Oggi, questo comportamento viene punito con pene nella forma aggravata, fino a tre anni di reclusione (con annesso diritto al risarcimento alla parte lesa). Essa prevede l’inserimento di frasi offensive (tra cui anche battute pesanti), notizie riservate la cui divulgazione provoca pregiudizi, foto denigratorie o che hanno ripercussioni negative, anche se pur potenziali, sulla persona ritratta.</a:t>
            </a:r>
          </a:p>
          <a:p>
            <a:endParaRPr lang="it-IT" dirty="0"/>
          </a:p>
        </p:txBody>
      </p:sp>
    </p:spTree>
    <p:extLst>
      <p:ext uri="{BB962C8B-B14F-4D97-AF65-F5344CB8AC3E}">
        <p14:creationId xmlns:p14="http://schemas.microsoft.com/office/powerpoint/2010/main" val="65683436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2471</Words>
  <Application>Microsoft Office PowerPoint</Application>
  <PresentationFormat>Presentazione su schermo (4:3)</PresentationFormat>
  <Paragraphs>64</Paragraphs>
  <Slides>26</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26</vt:i4>
      </vt:variant>
    </vt:vector>
  </HeadingPairs>
  <TitlesOfParts>
    <vt:vector size="29" baseType="lpstr">
      <vt:lpstr>Arial</vt:lpstr>
      <vt:lpstr>Calibri</vt:lpstr>
      <vt:lpstr>Tema di Office</vt:lpstr>
      <vt:lpstr>Reati in rete cyberbullismo</vt:lpstr>
      <vt:lpstr>Presentazione standard di PowerPoint</vt:lpstr>
      <vt:lpstr>STALKING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Reati in rete cyberbullismo</dc:title>
  <dc:creator>francesco</dc:creator>
  <cp:lastModifiedBy>FRANCESCO ROVETTO</cp:lastModifiedBy>
  <cp:revision>5</cp:revision>
  <dcterms:created xsi:type="dcterms:W3CDTF">2014-02-19T12:48:08Z</dcterms:created>
  <dcterms:modified xsi:type="dcterms:W3CDTF">2023-06-06T10:20:56Z</dcterms:modified>
</cp:coreProperties>
</file>