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87" r:id="rId4"/>
    <p:sldId id="286" r:id="rId5"/>
    <p:sldId id="357" r:id="rId6"/>
    <p:sldId id="358" r:id="rId7"/>
    <p:sldId id="359" r:id="rId8"/>
    <p:sldId id="280" r:id="rId9"/>
    <p:sldId id="360" r:id="rId10"/>
    <p:sldId id="290" r:id="rId11"/>
    <p:sldId id="281" r:id="rId12"/>
    <p:sldId id="282" r:id="rId13"/>
    <p:sldId id="283" r:id="rId14"/>
    <p:sldId id="258" r:id="rId15"/>
    <p:sldId id="293" r:id="rId16"/>
    <p:sldId id="259" r:id="rId17"/>
    <p:sldId id="302" r:id="rId18"/>
    <p:sldId id="260" r:id="rId19"/>
    <p:sldId id="278" r:id="rId20"/>
    <p:sldId id="261" r:id="rId21"/>
    <p:sldId id="291" r:id="rId22"/>
    <p:sldId id="262" r:id="rId23"/>
    <p:sldId id="294" r:id="rId24"/>
    <p:sldId id="263" r:id="rId25"/>
    <p:sldId id="295" r:id="rId26"/>
    <p:sldId id="277" r:id="rId27"/>
    <p:sldId id="264" r:id="rId28"/>
    <p:sldId id="301" r:id="rId29"/>
    <p:sldId id="265" r:id="rId30"/>
    <p:sldId id="296" r:id="rId31"/>
    <p:sldId id="297" r:id="rId32"/>
    <p:sldId id="276" r:id="rId33"/>
    <p:sldId id="298" r:id="rId34"/>
    <p:sldId id="266" r:id="rId35"/>
    <p:sldId id="275" r:id="rId36"/>
    <p:sldId id="299" r:id="rId37"/>
    <p:sldId id="267" r:id="rId38"/>
    <p:sldId id="273" r:id="rId39"/>
    <p:sldId id="274" r:id="rId40"/>
    <p:sldId id="268" r:id="rId41"/>
    <p:sldId id="271" r:id="rId42"/>
    <p:sldId id="300" r:id="rId43"/>
    <p:sldId id="272" r:id="rId44"/>
    <p:sldId id="269" r:id="rId45"/>
    <p:sldId id="270" r:id="rId46"/>
    <p:sldId id="29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CA795A-2DAB-48F3-9410-CE347F3391F5}" v="56" dt="2026-03-15T08:24:27.9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54" d="100"/>
          <a:sy n="54" d="100"/>
        </p:scale>
        <p:origin x="57" y="65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microsoft.com/office/2015/10/relationships/revisionInfo" Target="revisionInfo.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ROVETTO" userId="5f88dbb262c9fade" providerId="LiveId" clId="{7F20A2AD-B8D6-474C-80DC-96F58A7F38F7}"/>
    <pc:docChg chg="custSel addSld delSld modSld sldOrd">
      <pc:chgData name="FRANCESCO ROVETTO" userId="5f88dbb262c9fade" providerId="LiveId" clId="{7F20A2AD-B8D6-474C-80DC-96F58A7F38F7}" dt="2026-03-15T08:48:32.692" v="1557" actId="20577"/>
      <pc:docMkLst>
        <pc:docMk/>
      </pc:docMkLst>
      <pc:sldChg chg="del">
        <pc:chgData name="FRANCESCO ROVETTO" userId="5f88dbb262c9fade" providerId="LiveId" clId="{7F20A2AD-B8D6-474C-80DC-96F58A7F38F7}" dt="2026-03-15T08:37:40.361" v="628" actId="2696"/>
        <pc:sldMkLst>
          <pc:docMk/>
          <pc:sldMk cId="0" sldId="257"/>
        </pc:sldMkLst>
      </pc:sldChg>
      <pc:sldChg chg="modSp mod ord">
        <pc:chgData name="FRANCESCO ROVETTO" userId="5f88dbb262c9fade" providerId="LiveId" clId="{7F20A2AD-B8D6-474C-80DC-96F58A7F38F7}" dt="2026-03-15T08:38:15.575" v="632"/>
        <pc:sldMkLst>
          <pc:docMk/>
          <pc:sldMk cId="0" sldId="280"/>
        </pc:sldMkLst>
        <pc:spChg chg="mod">
          <ac:chgData name="FRANCESCO ROVETTO" userId="5f88dbb262c9fade" providerId="LiveId" clId="{7F20A2AD-B8D6-474C-80DC-96F58A7F38F7}" dt="2026-03-15T08:35:49.452" v="627" actId="20577"/>
          <ac:spMkLst>
            <pc:docMk/>
            <pc:sldMk cId="0" sldId="280"/>
            <ac:spMk id="3" creationId="{00000000-0000-0000-0000-000000000000}"/>
          </ac:spMkLst>
        </pc:spChg>
      </pc:sldChg>
      <pc:sldChg chg="ord">
        <pc:chgData name="FRANCESCO ROVETTO" userId="5f88dbb262c9fade" providerId="LiveId" clId="{7F20A2AD-B8D6-474C-80DC-96F58A7F38F7}" dt="2026-03-15T08:38:04.088" v="630"/>
        <pc:sldMkLst>
          <pc:docMk/>
          <pc:sldMk cId="0" sldId="286"/>
        </pc:sldMkLst>
      </pc:sldChg>
      <pc:sldChg chg="modSp mod">
        <pc:chgData name="FRANCESCO ROVETTO" userId="5f88dbb262c9fade" providerId="LiveId" clId="{7F20A2AD-B8D6-474C-80DC-96F58A7F38F7}" dt="2026-03-15T08:33:01.974" v="450" actId="20577"/>
        <pc:sldMkLst>
          <pc:docMk/>
          <pc:sldMk cId="0" sldId="287"/>
        </pc:sldMkLst>
        <pc:spChg chg="mod">
          <ac:chgData name="FRANCESCO ROVETTO" userId="5f88dbb262c9fade" providerId="LiveId" clId="{7F20A2AD-B8D6-474C-80DC-96F58A7F38F7}" dt="2026-03-15T08:27:11.302" v="185" actId="20577"/>
          <ac:spMkLst>
            <pc:docMk/>
            <pc:sldMk cId="0" sldId="287"/>
            <ac:spMk id="2" creationId="{00000000-0000-0000-0000-000000000000}"/>
          </ac:spMkLst>
        </pc:spChg>
        <pc:spChg chg="mod">
          <ac:chgData name="FRANCESCO ROVETTO" userId="5f88dbb262c9fade" providerId="LiveId" clId="{7F20A2AD-B8D6-474C-80DC-96F58A7F38F7}" dt="2026-03-15T08:33:01.974" v="450" actId="20577"/>
          <ac:spMkLst>
            <pc:docMk/>
            <pc:sldMk cId="0" sldId="287"/>
            <ac:spMk id="3" creationId="{00000000-0000-0000-0000-000000000000}"/>
          </ac:spMkLst>
        </pc:spChg>
      </pc:sldChg>
      <pc:sldChg chg="del">
        <pc:chgData name="FRANCESCO ROVETTO" userId="5f88dbb262c9fade" providerId="LiveId" clId="{7F20A2AD-B8D6-474C-80DC-96F58A7F38F7}" dt="2026-03-15T08:33:32.130" v="451" actId="2696"/>
        <pc:sldMkLst>
          <pc:docMk/>
          <pc:sldMk cId="0" sldId="288"/>
        </pc:sldMkLst>
      </pc:sldChg>
      <pc:sldChg chg="del">
        <pc:chgData name="FRANCESCO ROVETTO" userId="5f88dbb262c9fade" providerId="LiveId" clId="{7F20A2AD-B8D6-474C-80DC-96F58A7F38F7}" dt="2026-03-15T08:33:40.037" v="452" actId="2696"/>
        <pc:sldMkLst>
          <pc:docMk/>
          <pc:sldMk cId="0" sldId="289"/>
        </pc:sldMkLst>
      </pc:sldChg>
      <pc:sldChg chg="modSp new mod">
        <pc:chgData name="FRANCESCO ROVETTO" userId="5f88dbb262c9fade" providerId="LiveId" clId="{7F20A2AD-B8D6-474C-80DC-96F58A7F38F7}" dt="2026-03-15T08:00:33.177" v="11"/>
        <pc:sldMkLst>
          <pc:docMk/>
          <pc:sldMk cId="96432348" sldId="303"/>
        </pc:sldMkLst>
        <pc:spChg chg="mod">
          <ac:chgData name="FRANCESCO ROVETTO" userId="5f88dbb262c9fade" providerId="LiveId" clId="{7F20A2AD-B8D6-474C-80DC-96F58A7F38F7}" dt="2026-03-15T08:00:07.581" v="10" actId="27636"/>
          <ac:spMkLst>
            <pc:docMk/>
            <pc:sldMk cId="96432348" sldId="303"/>
            <ac:spMk id="2" creationId="{67377F74-4E34-BC96-D329-ACF3270EAEE0}"/>
          </ac:spMkLst>
        </pc:spChg>
        <pc:spChg chg="mod">
          <ac:chgData name="FRANCESCO ROVETTO" userId="5f88dbb262c9fade" providerId="LiveId" clId="{7F20A2AD-B8D6-474C-80DC-96F58A7F38F7}" dt="2026-03-15T08:00:33.177" v="11"/>
          <ac:spMkLst>
            <pc:docMk/>
            <pc:sldMk cId="96432348" sldId="303"/>
            <ac:spMk id="3" creationId="{49280A94-53D5-B9B4-7423-778E4F8613AD}"/>
          </ac:spMkLst>
        </pc:spChg>
      </pc:sldChg>
      <pc:sldChg chg="modSp new">
        <pc:chgData name="FRANCESCO ROVETTO" userId="5f88dbb262c9fade" providerId="LiveId" clId="{7F20A2AD-B8D6-474C-80DC-96F58A7F38F7}" dt="2026-03-15T08:00:52.420" v="12"/>
        <pc:sldMkLst>
          <pc:docMk/>
          <pc:sldMk cId="3071331788" sldId="304"/>
        </pc:sldMkLst>
        <pc:spChg chg="mod">
          <ac:chgData name="FRANCESCO ROVETTO" userId="5f88dbb262c9fade" providerId="LiveId" clId="{7F20A2AD-B8D6-474C-80DC-96F58A7F38F7}" dt="2026-03-15T08:00:52.420" v="12"/>
          <ac:spMkLst>
            <pc:docMk/>
            <pc:sldMk cId="3071331788" sldId="304"/>
            <ac:spMk id="3" creationId="{641DBDA8-6021-54C3-5650-7518874076BC}"/>
          </ac:spMkLst>
        </pc:spChg>
      </pc:sldChg>
      <pc:sldChg chg="modSp new">
        <pc:chgData name="FRANCESCO ROVETTO" userId="5f88dbb262c9fade" providerId="LiveId" clId="{7F20A2AD-B8D6-474C-80DC-96F58A7F38F7}" dt="2026-03-15T08:01:16.008" v="13"/>
        <pc:sldMkLst>
          <pc:docMk/>
          <pc:sldMk cId="2382318143" sldId="305"/>
        </pc:sldMkLst>
        <pc:spChg chg="mod">
          <ac:chgData name="FRANCESCO ROVETTO" userId="5f88dbb262c9fade" providerId="LiveId" clId="{7F20A2AD-B8D6-474C-80DC-96F58A7F38F7}" dt="2026-03-15T08:01:16.008" v="13"/>
          <ac:spMkLst>
            <pc:docMk/>
            <pc:sldMk cId="2382318143" sldId="305"/>
            <ac:spMk id="3" creationId="{E0497C4D-443B-8125-2D0F-6A5628B493B4}"/>
          </ac:spMkLst>
        </pc:spChg>
      </pc:sldChg>
      <pc:sldChg chg="modSp new">
        <pc:chgData name="FRANCESCO ROVETTO" userId="5f88dbb262c9fade" providerId="LiveId" clId="{7F20A2AD-B8D6-474C-80DC-96F58A7F38F7}" dt="2026-03-15T08:01:41.291" v="14"/>
        <pc:sldMkLst>
          <pc:docMk/>
          <pc:sldMk cId="137046224" sldId="306"/>
        </pc:sldMkLst>
        <pc:spChg chg="mod">
          <ac:chgData name="FRANCESCO ROVETTO" userId="5f88dbb262c9fade" providerId="LiveId" clId="{7F20A2AD-B8D6-474C-80DC-96F58A7F38F7}" dt="2026-03-15T08:01:41.291" v="14"/>
          <ac:spMkLst>
            <pc:docMk/>
            <pc:sldMk cId="137046224" sldId="306"/>
            <ac:spMk id="3" creationId="{8C5702E4-0692-EF83-3D8A-A0E106C39E3B}"/>
          </ac:spMkLst>
        </pc:spChg>
      </pc:sldChg>
      <pc:sldChg chg="modSp new">
        <pc:chgData name="FRANCESCO ROVETTO" userId="5f88dbb262c9fade" providerId="LiveId" clId="{7F20A2AD-B8D6-474C-80DC-96F58A7F38F7}" dt="2026-03-15T08:02:09.396" v="15"/>
        <pc:sldMkLst>
          <pc:docMk/>
          <pc:sldMk cId="2715528667" sldId="307"/>
        </pc:sldMkLst>
        <pc:spChg chg="mod">
          <ac:chgData name="FRANCESCO ROVETTO" userId="5f88dbb262c9fade" providerId="LiveId" clId="{7F20A2AD-B8D6-474C-80DC-96F58A7F38F7}" dt="2026-03-15T08:02:09.396" v="15"/>
          <ac:spMkLst>
            <pc:docMk/>
            <pc:sldMk cId="2715528667" sldId="307"/>
            <ac:spMk id="3" creationId="{BAAA9EAB-6426-467A-2B27-1CCF09F42A69}"/>
          </ac:spMkLst>
        </pc:spChg>
      </pc:sldChg>
      <pc:sldChg chg="modSp new mod">
        <pc:chgData name="FRANCESCO ROVETTO" userId="5f88dbb262c9fade" providerId="LiveId" clId="{7F20A2AD-B8D6-474C-80DC-96F58A7F38F7}" dt="2026-03-15T08:02:42.377" v="18"/>
        <pc:sldMkLst>
          <pc:docMk/>
          <pc:sldMk cId="3423961347" sldId="308"/>
        </pc:sldMkLst>
        <pc:spChg chg="mod">
          <ac:chgData name="FRANCESCO ROVETTO" userId="5f88dbb262c9fade" providerId="LiveId" clId="{7F20A2AD-B8D6-474C-80DC-96F58A7F38F7}" dt="2026-03-15T08:02:27.453" v="17" actId="27636"/>
          <ac:spMkLst>
            <pc:docMk/>
            <pc:sldMk cId="3423961347" sldId="308"/>
            <ac:spMk id="2" creationId="{C5D4161B-834D-7BB9-75BD-D5FCB4226054}"/>
          </ac:spMkLst>
        </pc:spChg>
        <pc:spChg chg="mod">
          <ac:chgData name="FRANCESCO ROVETTO" userId="5f88dbb262c9fade" providerId="LiveId" clId="{7F20A2AD-B8D6-474C-80DC-96F58A7F38F7}" dt="2026-03-15T08:02:42.377" v="18"/>
          <ac:spMkLst>
            <pc:docMk/>
            <pc:sldMk cId="3423961347" sldId="308"/>
            <ac:spMk id="3" creationId="{BB33D463-344E-0D63-1B7E-CB242A387843}"/>
          </ac:spMkLst>
        </pc:spChg>
      </pc:sldChg>
      <pc:sldChg chg="modSp add">
        <pc:chgData name="FRANCESCO ROVETTO" userId="5f88dbb262c9fade" providerId="LiveId" clId="{7F20A2AD-B8D6-474C-80DC-96F58A7F38F7}" dt="2026-03-15T08:03:22.976" v="19"/>
        <pc:sldMkLst>
          <pc:docMk/>
          <pc:sldMk cId="737823661" sldId="309"/>
        </pc:sldMkLst>
        <pc:spChg chg="mod">
          <ac:chgData name="FRANCESCO ROVETTO" userId="5f88dbb262c9fade" providerId="LiveId" clId="{7F20A2AD-B8D6-474C-80DC-96F58A7F38F7}" dt="2026-03-15T08:03:22.976" v="19"/>
          <ac:spMkLst>
            <pc:docMk/>
            <pc:sldMk cId="737823661" sldId="309"/>
            <ac:spMk id="3" creationId="{0A153756-8A89-D8F0-E796-1FB40D05395B}"/>
          </ac:spMkLst>
        </pc:spChg>
      </pc:sldChg>
      <pc:sldChg chg="modSp add">
        <pc:chgData name="FRANCESCO ROVETTO" userId="5f88dbb262c9fade" providerId="LiveId" clId="{7F20A2AD-B8D6-474C-80DC-96F58A7F38F7}" dt="2026-03-15T08:03:47.682" v="20"/>
        <pc:sldMkLst>
          <pc:docMk/>
          <pc:sldMk cId="1762601686" sldId="310"/>
        </pc:sldMkLst>
        <pc:spChg chg="mod">
          <ac:chgData name="FRANCESCO ROVETTO" userId="5f88dbb262c9fade" providerId="LiveId" clId="{7F20A2AD-B8D6-474C-80DC-96F58A7F38F7}" dt="2026-03-15T08:03:47.682" v="20"/>
          <ac:spMkLst>
            <pc:docMk/>
            <pc:sldMk cId="1762601686" sldId="310"/>
            <ac:spMk id="3" creationId="{163021F6-2891-0B6E-F520-B3523A99ABE5}"/>
          </ac:spMkLst>
        </pc:spChg>
      </pc:sldChg>
      <pc:sldChg chg="modSp add mod">
        <pc:chgData name="FRANCESCO ROVETTO" userId="5f88dbb262c9fade" providerId="LiveId" clId="{7F20A2AD-B8D6-474C-80DC-96F58A7F38F7}" dt="2026-03-15T08:04:08.747" v="22" actId="27636"/>
        <pc:sldMkLst>
          <pc:docMk/>
          <pc:sldMk cId="3901887003" sldId="311"/>
        </pc:sldMkLst>
        <pc:spChg chg="mod">
          <ac:chgData name="FRANCESCO ROVETTO" userId="5f88dbb262c9fade" providerId="LiveId" clId="{7F20A2AD-B8D6-474C-80DC-96F58A7F38F7}" dt="2026-03-15T08:04:08.747" v="22" actId="27636"/>
          <ac:spMkLst>
            <pc:docMk/>
            <pc:sldMk cId="3901887003" sldId="311"/>
            <ac:spMk id="3" creationId="{4846EECF-C7C2-0D28-E590-C3634F5F8BD6}"/>
          </ac:spMkLst>
        </pc:spChg>
      </pc:sldChg>
      <pc:sldChg chg="modSp add mod">
        <pc:chgData name="FRANCESCO ROVETTO" userId="5f88dbb262c9fade" providerId="LiveId" clId="{7F20A2AD-B8D6-474C-80DC-96F58A7F38F7}" dt="2026-03-15T08:05:07.435" v="27" actId="27636"/>
        <pc:sldMkLst>
          <pc:docMk/>
          <pc:sldMk cId="1101104190" sldId="312"/>
        </pc:sldMkLst>
        <pc:spChg chg="mod">
          <ac:chgData name="FRANCESCO ROVETTO" userId="5f88dbb262c9fade" providerId="LiveId" clId="{7F20A2AD-B8D6-474C-80DC-96F58A7F38F7}" dt="2026-03-15T08:04:30.878" v="24" actId="27636"/>
          <ac:spMkLst>
            <pc:docMk/>
            <pc:sldMk cId="1101104190" sldId="312"/>
            <ac:spMk id="2" creationId="{81AC2B3C-2CB8-FFE3-23EA-9BEA335E1641}"/>
          </ac:spMkLst>
        </pc:spChg>
        <pc:spChg chg="mod">
          <ac:chgData name="FRANCESCO ROVETTO" userId="5f88dbb262c9fade" providerId="LiveId" clId="{7F20A2AD-B8D6-474C-80DC-96F58A7F38F7}" dt="2026-03-15T08:05:07.435" v="27" actId="27636"/>
          <ac:spMkLst>
            <pc:docMk/>
            <pc:sldMk cId="1101104190" sldId="312"/>
            <ac:spMk id="3" creationId="{A201FBCD-6D7D-28DE-956C-13E59BD6B82E}"/>
          </ac:spMkLst>
        </pc:spChg>
      </pc:sldChg>
      <pc:sldChg chg="modSp add">
        <pc:chgData name="FRANCESCO ROVETTO" userId="5f88dbb262c9fade" providerId="LiveId" clId="{7F20A2AD-B8D6-474C-80DC-96F58A7F38F7}" dt="2026-03-15T08:05:46.513" v="28"/>
        <pc:sldMkLst>
          <pc:docMk/>
          <pc:sldMk cId="3732795230" sldId="313"/>
        </pc:sldMkLst>
        <pc:spChg chg="mod">
          <ac:chgData name="FRANCESCO ROVETTO" userId="5f88dbb262c9fade" providerId="LiveId" clId="{7F20A2AD-B8D6-474C-80DC-96F58A7F38F7}" dt="2026-03-15T08:05:46.513" v="28"/>
          <ac:spMkLst>
            <pc:docMk/>
            <pc:sldMk cId="3732795230" sldId="313"/>
            <ac:spMk id="3" creationId="{DEB882B1-AD6C-F338-397A-1398E76AE969}"/>
          </ac:spMkLst>
        </pc:spChg>
      </pc:sldChg>
      <pc:sldChg chg="modSp add">
        <pc:chgData name="FRANCESCO ROVETTO" userId="5f88dbb262c9fade" providerId="LiveId" clId="{7F20A2AD-B8D6-474C-80DC-96F58A7F38F7}" dt="2026-03-15T08:06:06.928" v="29"/>
        <pc:sldMkLst>
          <pc:docMk/>
          <pc:sldMk cId="1970535701" sldId="314"/>
        </pc:sldMkLst>
        <pc:spChg chg="mod">
          <ac:chgData name="FRANCESCO ROVETTO" userId="5f88dbb262c9fade" providerId="LiveId" clId="{7F20A2AD-B8D6-474C-80DC-96F58A7F38F7}" dt="2026-03-15T08:06:06.928" v="29"/>
          <ac:spMkLst>
            <pc:docMk/>
            <pc:sldMk cId="1970535701" sldId="314"/>
            <ac:spMk id="3" creationId="{17B33AF9-4F0A-102E-9FC7-768398D7A983}"/>
          </ac:spMkLst>
        </pc:spChg>
      </pc:sldChg>
      <pc:sldChg chg="modSp add">
        <pc:chgData name="FRANCESCO ROVETTO" userId="5f88dbb262c9fade" providerId="LiveId" clId="{7F20A2AD-B8D6-474C-80DC-96F58A7F38F7}" dt="2026-03-15T08:06:31.324" v="30"/>
        <pc:sldMkLst>
          <pc:docMk/>
          <pc:sldMk cId="3503603411" sldId="315"/>
        </pc:sldMkLst>
        <pc:spChg chg="mod">
          <ac:chgData name="FRANCESCO ROVETTO" userId="5f88dbb262c9fade" providerId="LiveId" clId="{7F20A2AD-B8D6-474C-80DC-96F58A7F38F7}" dt="2026-03-15T08:06:31.324" v="30"/>
          <ac:spMkLst>
            <pc:docMk/>
            <pc:sldMk cId="3503603411" sldId="315"/>
            <ac:spMk id="3" creationId="{304FECB1-6BBD-0330-7AC2-0FBC61C7FD35}"/>
          </ac:spMkLst>
        </pc:spChg>
      </pc:sldChg>
      <pc:sldChg chg="modSp add mod">
        <pc:chgData name="FRANCESCO ROVETTO" userId="5f88dbb262c9fade" providerId="LiveId" clId="{7F20A2AD-B8D6-474C-80DC-96F58A7F38F7}" dt="2026-03-15T08:07:09.180" v="33"/>
        <pc:sldMkLst>
          <pc:docMk/>
          <pc:sldMk cId="2811884230" sldId="316"/>
        </pc:sldMkLst>
        <pc:spChg chg="mod">
          <ac:chgData name="FRANCESCO ROVETTO" userId="5f88dbb262c9fade" providerId="LiveId" clId="{7F20A2AD-B8D6-474C-80DC-96F58A7F38F7}" dt="2026-03-15T08:06:53.136" v="32" actId="27636"/>
          <ac:spMkLst>
            <pc:docMk/>
            <pc:sldMk cId="2811884230" sldId="316"/>
            <ac:spMk id="2" creationId="{4510863B-4EF6-3B79-F1E1-95DCAF4C7B82}"/>
          </ac:spMkLst>
        </pc:spChg>
        <pc:spChg chg="mod">
          <ac:chgData name="FRANCESCO ROVETTO" userId="5f88dbb262c9fade" providerId="LiveId" clId="{7F20A2AD-B8D6-474C-80DC-96F58A7F38F7}" dt="2026-03-15T08:07:09.180" v="33"/>
          <ac:spMkLst>
            <pc:docMk/>
            <pc:sldMk cId="2811884230" sldId="316"/>
            <ac:spMk id="3" creationId="{9A82B4CD-7172-9C7F-70FA-1F6F85B7C812}"/>
          </ac:spMkLst>
        </pc:spChg>
      </pc:sldChg>
      <pc:sldChg chg="modSp add">
        <pc:chgData name="FRANCESCO ROVETTO" userId="5f88dbb262c9fade" providerId="LiveId" clId="{7F20A2AD-B8D6-474C-80DC-96F58A7F38F7}" dt="2026-03-15T08:10:10.671" v="37"/>
        <pc:sldMkLst>
          <pc:docMk/>
          <pc:sldMk cId="7900004" sldId="317"/>
        </pc:sldMkLst>
        <pc:spChg chg="mod">
          <ac:chgData name="FRANCESCO ROVETTO" userId="5f88dbb262c9fade" providerId="LiveId" clId="{7F20A2AD-B8D6-474C-80DC-96F58A7F38F7}" dt="2026-03-15T08:10:10.671" v="37"/>
          <ac:spMkLst>
            <pc:docMk/>
            <pc:sldMk cId="7900004" sldId="317"/>
            <ac:spMk id="3" creationId="{F480642D-D218-3E72-F4BA-F1BB601C30FA}"/>
          </ac:spMkLst>
        </pc:spChg>
      </pc:sldChg>
      <pc:sldChg chg="modSp add">
        <pc:chgData name="FRANCESCO ROVETTO" userId="5f88dbb262c9fade" providerId="LiveId" clId="{7F20A2AD-B8D6-474C-80DC-96F58A7F38F7}" dt="2026-03-15T08:10:27.790" v="38"/>
        <pc:sldMkLst>
          <pc:docMk/>
          <pc:sldMk cId="472689308" sldId="318"/>
        </pc:sldMkLst>
        <pc:spChg chg="mod">
          <ac:chgData name="FRANCESCO ROVETTO" userId="5f88dbb262c9fade" providerId="LiveId" clId="{7F20A2AD-B8D6-474C-80DC-96F58A7F38F7}" dt="2026-03-15T08:10:27.790" v="38"/>
          <ac:spMkLst>
            <pc:docMk/>
            <pc:sldMk cId="472689308" sldId="318"/>
            <ac:spMk id="3" creationId="{DC72C2C5-2135-8B80-1A3E-EDE478C5045F}"/>
          </ac:spMkLst>
        </pc:spChg>
      </pc:sldChg>
      <pc:sldChg chg="modSp add">
        <pc:chgData name="FRANCESCO ROVETTO" userId="5f88dbb262c9fade" providerId="LiveId" clId="{7F20A2AD-B8D6-474C-80DC-96F58A7F38F7}" dt="2026-03-15T08:10:46.672" v="39"/>
        <pc:sldMkLst>
          <pc:docMk/>
          <pc:sldMk cId="439459823" sldId="319"/>
        </pc:sldMkLst>
        <pc:spChg chg="mod">
          <ac:chgData name="FRANCESCO ROVETTO" userId="5f88dbb262c9fade" providerId="LiveId" clId="{7F20A2AD-B8D6-474C-80DC-96F58A7F38F7}" dt="2026-03-15T08:10:46.672" v="39"/>
          <ac:spMkLst>
            <pc:docMk/>
            <pc:sldMk cId="439459823" sldId="319"/>
            <ac:spMk id="3" creationId="{8B1E2C4A-492C-B47C-7014-819524D0D015}"/>
          </ac:spMkLst>
        </pc:spChg>
      </pc:sldChg>
      <pc:sldChg chg="modSp add mod">
        <pc:chgData name="FRANCESCO ROVETTO" userId="5f88dbb262c9fade" providerId="LiveId" clId="{7F20A2AD-B8D6-474C-80DC-96F58A7F38F7}" dt="2026-03-15T08:11:41.826" v="45" actId="27636"/>
        <pc:sldMkLst>
          <pc:docMk/>
          <pc:sldMk cId="195330616" sldId="320"/>
        </pc:sldMkLst>
        <pc:spChg chg="mod">
          <ac:chgData name="FRANCESCO ROVETTO" userId="5f88dbb262c9fade" providerId="LiveId" clId="{7F20A2AD-B8D6-474C-80DC-96F58A7F38F7}" dt="2026-03-15T08:11:06.187" v="41" actId="27636"/>
          <ac:spMkLst>
            <pc:docMk/>
            <pc:sldMk cId="195330616" sldId="320"/>
            <ac:spMk id="2" creationId="{5BB0E20F-06D4-DBEB-F32B-58DB8F8AED08}"/>
          </ac:spMkLst>
        </pc:spChg>
        <pc:spChg chg="mod">
          <ac:chgData name="FRANCESCO ROVETTO" userId="5f88dbb262c9fade" providerId="LiveId" clId="{7F20A2AD-B8D6-474C-80DC-96F58A7F38F7}" dt="2026-03-15T08:11:41.826" v="45" actId="27636"/>
          <ac:spMkLst>
            <pc:docMk/>
            <pc:sldMk cId="195330616" sldId="320"/>
            <ac:spMk id="3" creationId="{9996C861-F988-87DE-CB8B-4DB428A0852F}"/>
          </ac:spMkLst>
        </pc:spChg>
      </pc:sldChg>
      <pc:sldChg chg="modSp add">
        <pc:chgData name="FRANCESCO ROVETTO" userId="5f88dbb262c9fade" providerId="LiveId" clId="{7F20A2AD-B8D6-474C-80DC-96F58A7F38F7}" dt="2026-03-15T08:11:47.146" v="46"/>
        <pc:sldMkLst>
          <pc:docMk/>
          <pc:sldMk cId="197251622" sldId="321"/>
        </pc:sldMkLst>
        <pc:spChg chg="mod">
          <ac:chgData name="FRANCESCO ROVETTO" userId="5f88dbb262c9fade" providerId="LiveId" clId="{7F20A2AD-B8D6-474C-80DC-96F58A7F38F7}" dt="2026-03-15T08:11:47.146" v="46"/>
          <ac:spMkLst>
            <pc:docMk/>
            <pc:sldMk cId="197251622" sldId="321"/>
            <ac:spMk id="3" creationId="{F7D3EE7F-646D-46AB-6506-B8F1B9FF3193}"/>
          </ac:spMkLst>
        </pc:spChg>
      </pc:sldChg>
      <pc:sldChg chg="modSp add mod">
        <pc:chgData name="FRANCESCO ROVETTO" userId="5f88dbb262c9fade" providerId="LiveId" clId="{7F20A2AD-B8D6-474C-80DC-96F58A7F38F7}" dt="2026-03-15T08:12:15.224" v="48" actId="27636"/>
        <pc:sldMkLst>
          <pc:docMk/>
          <pc:sldMk cId="4269945556" sldId="322"/>
        </pc:sldMkLst>
        <pc:spChg chg="mod">
          <ac:chgData name="FRANCESCO ROVETTO" userId="5f88dbb262c9fade" providerId="LiveId" clId="{7F20A2AD-B8D6-474C-80DC-96F58A7F38F7}" dt="2026-03-15T08:12:15.224" v="48" actId="27636"/>
          <ac:spMkLst>
            <pc:docMk/>
            <pc:sldMk cId="4269945556" sldId="322"/>
            <ac:spMk id="3" creationId="{AC11352D-70C2-1270-A783-C11FA756820A}"/>
          </ac:spMkLst>
        </pc:spChg>
      </pc:sldChg>
      <pc:sldChg chg="modSp add mod">
        <pc:chgData name="FRANCESCO ROVETTO" userId="5f88dbb262c9fade" providerId="LiveId" clId="{7F20A2AD-B8D6-474C-80DC-96F58A7F38F7}" dt="2026-03-15T08:13:43.343" v="69"/>
        <pc:sldMkLst>
          <pc:docMk/>
          <pc:sldMk cId="1380789824" sldId="323"/>
        </pc:sldMkLst>
        <pc:spChg chg="mod">
          <ac:chgData name="FRANCESCO ROVETTO" userId="5f88dbb262c9fade" providerId="LiveId" clId="{7F20A2AD-B8D6-474C-80DC-96F58A7F38F7}" dt="2026-03-15T08:13:24.362" v="68" actId="20577"/>
          <ac:spMkLst>
            <pc:docMk/>
            <pc:sldMk cId="1380789824" sldId="323"/>
            <ac:spMk id="2" creationId="{6D3AFDD6-1DE1-5D5B-2DA8-3D3024F87305}"/>
          </ac:spMkLst>
        </pc:spChg>
        <pc:spChg chg="mod">
          <ac:chgData name="FRANCESCO ROVETTO" userId="5f88dbb262c9fade" providerId="LiveId" clId="{7F20A2AD-B8D6-474C-80DC-96F58A7F38F7}" dt="2026-03-15T08:13:43.343" v="69"/>
          <ac:spMkLst>
            <pc:docMk/>
            <pc:sldMk cId="1380789824" sldId="323"/>
            <ac:spMk id="3" creationId="{049C09E5-BF03-2AE7-3381-EE369D925C88}"/>
          </ac:spMkLst>
        </pc:spChg>
      </pc:sldChg>
      <pc:sldChg chg="modSp add mod">
        <pc:chgData name="FRANCESCO ROVETTO" userId="5f88dbb262c9fade" providerId="LiveId" clId="{7F20A2AD-B8D6-474C-80DC-96F58A7F38F7}" dt="2026-03-15T08:14:32.645" v="71" actId="27636"/>
        <pc:sldMkLst>
          <pc:docMk/>
          <pc:sldMk cId="301821068" sldId="324"/>
        </pc:sldMkLst>
        <pc:spChg chg="mod">
          <ac:chgData name="FRANCESCO ROVETTO" userId="5f88dbb262c9fade" providerId="LiveId" clId="{7F20A2AD-B8D6-474C-80DC-96F58A7F38F7}" dt="2026-03-15T08:14:32.645" v="71" actId="27636"/>
          <ac:spMkLst>
            <pc:docMk/>
            <pc:sldMk cId="301821068" sldId="324"/>
            <ac:spMk id="3" creationId="{AF990412-D1C5-F1ED-6B98-99198FDBF7F8}"/>
          </ac:spMkLst>
        </pc:spChg>
      </pc:sldChg>
      <pc:sldChg chg="modSp add mod">
        <pc:chgData name="FRANCESCO ROVETTO" userId="5f88dbb262c9fade" providerId="LiveId" clId="{7F20A2AD-B8D6-474C-80DC-96F58A7F38F7}" dt="2026-03-15T08:15:17.084" v="75" actId="27636"/>
        <pc:sldMkLst>
          <pc:docMk/>
          <pc:sldMk cId="1805451980" sldId="325"/>
        </pc:sldMkLst>
        <pc:spChg chg="mod">
          <ac:chgData name="FRANCESCO ROVETTO" userId="5f88dbb262c9fade" providerId="LiveId" clId="{7F20A2AD-B8D6-474C-80DC-96F58A7F38F7}" dt="2026-03-15T08:15:01.550" v="73" actId="27636"/>
          <ac:spMkLst>
            <pc:docMk/>
            <pc:sldMk cId="1805451980" sldId="325"/>
            <ac:spMk id="2" creationId="{E22CF2E3-D06A-9D39-A534-2D88EFCE6303}"/>
          </ac:spMkLst>
        </pc:spChg>
        <pc:spChg chg="mod">
          <ac:chgData name="FRANCESCO ROVETTO" userId="5f88dbb262c9fade" providerId="LiveId" clId="{7F20A2AD-B8D6-474C-80DC-96F58A7F38F7}" dt="2026-03-15T08:15:17.084" v="75" actId="27636"/>
          <ac:spMkLst>
            <pc:docMk/>
            <pc:sldMk cId="1805451980" sldId="325"/>
            <ac:spMk id="3" creationId="{9CED8411-14ED-8C3C-A5E1-4823187CD399}"/>
          </ac:spMkLst>
        </pc:spChg>
      </pc:sldChg>
      <pc:sldChg chg="modSp add">
        <pc:chgData name="FRANCESCO ROVETTO" userId="5f88dbb262c9fade" providerId="LiveId" clId="{7F20A2AD-B8D6-474C-80DC-96F58A7F38F7}" dt="2026-03-15T08:15:37.027" v="76"/>
        <pc:sldMkLst>
          <pc:docMk/>
          <pc:sldMk cId="1977781636" sldId="326"/>
        </pc:sldMkLst>
        <pc:spChg chg="mod">
          <ac:chgData name="FRANCESCO ROVETTO" userId="5f88dbb262c9fade" providerId="LiveId" clId="{7F20A2AD-B8D6-474C-80DC-96F58A7F38F7}" dt="2026-03-15T08:15:37.027" v="76"/>
          <ac:spMkLst>
            <pc:docMk/>
            <pc:sldMk cId="1977781636" sldId="326"/>
            <ac:spMk id="3" creationId="{2ECE012F-9790-F32E-33F0-384A80A70486}"/>
          </ac:spMkLst>
        </pc:spChg>
      </pc:sldChg>
      <pc:sldChg chg="modSp add mod">
        <pc:chgData name="FRANCESCO ROVETTO" userId="5f88dbb262c9fade" providerId="LiveId" clId="{7F20A2AD-B8D6-474C-80DC-96F58A7F38F7}" dt="2026-03-15T08:16:47.732" v="81"/>
        <pc:sldMkLst>
          <pc:docMk/>
          <pc:sldMk cId="1144457277" sldId="327"/>
        </pc:sldMkLst>
        <pc:spChg chg="mod">
          <ac:chgData name="FRANCESCO ROVETTO" userId="5f88dbb262c9fade" providerId="LiveId" clId="{7F20A2AD-B8D6-474C-80DC-96F58A7F38F7}" dt="2026-03-15T08:16:31.254" v="80" actId="255"/>
          <ac:spMkLst>
            <pc:docMk/>
            <pc:sldMk cId="1144457277" sldId="327"/>
            <ac:spMk id="2" creationId="{4B786D59-A43D-4454-B79D-0581EA2C4814}"/>
          </ac:spMkLst>
        </pc:spChg>
        <pc:spChg chg="mod">
          <ac:chgData name="FRANCESCO ROVETTO" userId="5f88dbb262c9fade" providerId="LiveId" clId="{7F20A2AD-B8D6-474C-80DC-96F58A7F38F7}" dt="2026-03-15T08:16:47.732" v="81"/>
          <ac:spMkLst>
            <pc:docMk/>
            <pc:sldMk cId="1144457277" sldId="327"/>
            <ac:spMk id="3" creationId="{DAE590D3-820B-1EEC-0BAA-810D5116692B}"/>
          </ac:spMkLst>
        </pc:spChg>
      </pc:sldChg>
      <pc:sldChg chg="modSp add">
        <pc:chgData name="FRANCESCO ROVETTO" userId="5f88dbb262c9fade" providerId="LiveId" clId="{7F20A2AD-B8D6-474C-80DC-96F58A7F38F7}" dt="2026-03-15T08:17:34.777" v="82"/>
        <pc:sldMkLst>
          <pc:docMk/>
          <pc:sldMk cId="1780891965" sldId="328"/>
        </pc:sldMkLst>
        <pc:spChg chg="mod">
          <ac:chgData name="FRANCESCO ROVETTO" userId="5f88dbb262c9fade" providerId="LiveId" clId="{7F20A2AD-B8D6-474C-80DC-96F58A7F38F7}" dt="2026-03-15T08:17:34.777" v="82"/>
          <ac:spMkLst>
            <pc:docMk/>
            <pc:sldMk cId="1780891965" sldId="328"/>
            <ac:spMk id="3" creationId="{7F299932-CF30-F5FF-2B13-25AA410CBE20}"/>
          </ac:spMkLst>
        </pc:spChg>
      </pc:sldChg>
      <pc:sldChg chg="modSp add mod">
        <pc:chgData name="FRANCESCO ROVETTO" userId="5f88dbb262c9fade" providerId="LiveId" clId="{7F20A2AD-B8D6-474C-80DC-96F58A7F38F7}" dt="2026-03-15T08:18:06.067" v="86" actId="27636"/>
        <pc:sldMkLst>
          <pc:docMk/>
          <pc:sldMk cId="651481742" sldId="329"/>
        </pc:sldMkLst>
        <pc:spChg chg="mod">
          <ac:chgData name="FRANCESCO ROVETTO" userId="5f88dbb262c9fade" providerId="LiveId" clId="{7F20A2AD-B8D6-474C-80DC-96F58A7F38F7}" dt="2026-03-15T08:17:51.999" v="84" actId="27636"/>
          <ac:spMkLst>
            <pc:docMk/>
            <pc:sldMk cId="651481742" sldId="329"/>
            <ac:spMk id="2" creationId="{1C20906A-0086-2BA9-690F-6C5653AE3FFE}"/>
          </ac:spMkLst>
        </pc:spChg>
        <pc:spChg chg="mod">
          <ac:chgData name="FRANCESCO ROVETTO" userId="5f88dbb262c9fade" providerId="LiveId" clId="{7F20A2AD-B8D6-474C-80DC-96F58A7F38F7}" dt="2026-03-15T08:18:06.067" v="86" actId="27636"/>
          <ac:spMkLst>
            <pc:docMk/>
            <pc:sldMk cId="651481742" sldId="329"/>
            <ac:spMk id="3" creationId="{4625B78C-924A-3A09-4888-52287EECC33C}"/>
          </ac:spMkLst>
        </pc:spChg>
      </pc:sldChg>
      <pc:sldChg chg="modSp add mod">
        <pc:chgData name="FRANCESCO ROVETTO" userId="5f88dbb262c9fade" providerId="LiveId" clId="{7F20A2AD-B8D6-474C-80DC-96F58A7F38F7}" dt="2026-03-15T08:18:28.645" v="88" actId="27636"/>
        <pc:sldMkLst>
          <pc:docMk/>
          <pc:sldMk cId="65321502" sldId="330"/>
        </pc:sldMkLst>
        <pc:spChg chg="mod">
          <ac:chgData name="FRANCESCO ROVETTO" userId="5f88dbb262c9fade" providerId="LiveId" clId="{7F20A2AD-B8D6-474C-80DC-96F58A7F38F7}" dt="2026-03-15T08:18:28.645" v="88" actId="27636"/>
          <ac:spMkLst>
            <pc:docMk/>
            <pc:sldMk cId="65321502" sldId="330"/>
            <ac:spMk id="3" creationId="{F2822B7B-C1D1-17C8-EFB2-07530DA67575}"/>
          </ac:spMkLst>
        </pc:spChg>
      </pc:sldChg>
      <pc:sldChg chg="modSp add mod">
        <pc:chgData name="FRANCESCO ROVETTO" userId="5f88dbb262c9fade" providerId="LiveId" clId="{7F20A2AD-B8D6-474C-80DC-96F58A7F38F7}" dt="2026-03-15T08:19:23.286" v="92" actId="27636"/>
        <pc:sldMkLst>
          <pc:docMk/>
          <pc:sldMk cId="1333147580" sldId="331"/>
        </pc:sldMkLst>
        <pc:spChg chg="mod">
          <ac:chgData name="FRANCESCO ROVETTO" userId="5f88dbb262c9fade" providerId="LiveId" clId="{7F20A2AD-B8D6-474C-80DC-96F58A7F38F7}" dt="2026-03-15T08:18:54.501" v="90" actId="27636"/>
          <ac:spMkLst>
            <pc:docMk/>
            <pc:sldMk cId="1333147580" sldId="331"/>
            <ac:spMk id="2" creationId="{F2B4895D-D0BF-00DC-66ED-BE7D8F9040DF}"/>
          </ac:spMkLst>
        </pc:spChg>
        <pc:spChg chg="mod">
          <ac:chgData name="FRANCESCO ROVETTO" userId="5f88dbb262c9fade" providerId="LiveId" clId="{7F20A2AD-B8D6-474C-80DC-96F58A7F38F7}" dt="2026-03-15T08:19:23.286" v="92" actId="27636"/>
          <ac:spMkLst>
            <pc:docMk/>
            <pc:sldMk cId="1333147580" sldId="331"/>
            <ac:spMk id="3" creationId="{CBAFE32B-8757-44DC-F8A7-A76E5ACF1D2F}"/>
          </ac:spMkLst>
        </pc:spChg>
      </pc:sldChg>
      <pc:sldChg chg="modSp add">
        <pc:chgData name="FRANCESCO ROVETTO" userId="5f88dbb262c9fade" providerId="LiveId" clId="{7F20A2AD-B8D6-474C-80DC-96F58A7F38F7}" dt="2026-03-15T08:19:46.976" v="93"/>
        <pc:sldMkLst>
          <pc:docMk/>
          <pc:sldMk cId="4017283917" sldId="332"/>
        </pc:sldMkLst>
        <pc:spChg chg="mod">
          <ac:chgData name="FRANCESCO ROVETTO" userId="5f88dbb262c9fade" providerId="LiveId" clId="{7F20A2AD-B8D6-474C-80DC-96F58A7F38F7}" dt="2026-03-15T08:19:46.976" v="93"/>
          <ac:spMkLst>
            <pc:docMk/>
            <pc:sldMk cId="4017283917" sldId="332"/>
            <ac:spMk id="3" creationId="{3594E434-E639-E9C4-3284-0A1E3648B0A0}"/>
          </ac:spMkLst>
        </pc:spChg>
      </pc:sldChg>
      <pc:sldChg chg="modSp add mod">
        <pc:chgData name="FRANCESCO ROVETTO" userId="5f88dbb262c9fade" providerId="LiveId" clId="{7F20A2AD-B8D6-474C-80DC-96F58A7F38F7}" dt="2026-03-15T08:22:43.389" v="123" actId="20577"/>
        <pc:sldMkLst>
          <pc:docMk/>
          <pc:sldMk cId="1582124255" sldId="333"/>
        </pc:sldMkLst>
        <pc:spChg chg="mod">
          <ac:chgData name="FRANCESCO ROVETTO" userId="5f88dbb262c9fade" providerId="LiveId" clId="{7F20A2AD-B8D6-474C-80DC-96F58A7F38F7}" dt="2026-03-15T08:22:43.389" v="123" actId="20577"/>
          <ac:spMkLst>
            <pc:docMk/>
            <pc:sldMk cId="1582124255" sldId="333"/>
            <ac:spMk id="2" creationId="{92063310-7566-5795-9D8C-0C742AC8BD21}"/>
          </ac:spMkLst>
        </pc:spChg>
        <pc:spChg chg="mod">
          <ac:chgData name="FRANCESCO ROVETTO" userId="5f88dbb262c9fade" providerId="LiveId" clId="{7F20A2AD-B8D6-474C-80DC-96F58A7F38F7}" dt="2026-03-15T08:20:48.030" v="98" actId="14100"/>
          <ac:spMkLst>
            <pc:docMk/>
            <pc:sldMk cId="1582124255" sldId="333"/>
            <ac:spMk id="3" creationId="{F6C674B5-3A8C-51B8-4556-D97C5D7E6BDB}"/>
          </ac:spMkLst>
        </pc:spChg>
      </pc:sldChg>
      <pc:sldChg chg="modSp add mod">
        <pc:chgData name="FRANCESCO ROVETTO" userId="5f88dbb262c9fade" providerId="LiveId" clId="{7F20A2AD-B8D6-474C-80DC-96F58A7F38F7}" dt="2026-03-15T08:23:48.017" v="129" actId="27636"/>
        <pc:sldMkLst>
          <pc:docMk/>
          <pc:sldMk cId="3906051429" sldId="334"/>
        </pc:sldMkLst>
        <pc:spChg chg="mod">
          <ac:chgData name="FRANCESCO ROVETTO" userId="5f88dbb262c9fade" providerId="LiveId" clId="{7F20A2AD-B8D6-474C-80DC-96F58A7F38F7}" dt="2026-03-15T08:23:14.509" v="125" actId="27636"/>
          <ac:spMkLst>
            <pc:docMk/>
            <pc:sldMk cId="3906051429" sldId="334"/>
            <ac:spMk id="2" creationId="{1FF6F7BB-CA83-C5CB-0E1C-B8167474E46B}"/>
          </ac:spMkLst>
        </pc:spChg>
        <pc:spChg chg="mod">
          <ac:chgData name="FRANCESCO ROVETTO" userId="5f88dbb262c9fade" providerId="LiveId" clId="{7F20A2AD-B8D6-474C-80DC-96F58A7F38F7}" dt="2026-03-15T08:23:48.017" v="129" actId="27636"/>
          <ac:spMkLst>
            <pc:docMk/>
            <pc:sldMk cId="3906051429" sldId="334"/>
            <ac:spMk id="3" creationId="{4BF8B115-AA6D-37A7-6E2D-7CE0C91747AA}"/>
          </ac:spMkLst>
        </pc:spChg>
      </pc:sldChg>
      <pc:sldChg chg="modSp add">
        <pc:chgData name="FRANCESCO ROVETTO" userId="5f88dbb262c9fade" providerId="LiveId" clId="{7F20A2AD-B8D6-474C-80DC-96F58A7F38F7}" dt="2026-03-15T08:23:53.089" v="130"/>
        <pc:sldMkLst>
          <pc:docMk/>
          <pc:sldMk cId="3703176382" sldId="335"/>
        </pc:sldMkLst>
        <pc:spChg chg="mod">
          <ac:chgData name="FRANCESCO ROVETTO" userId="5f88dbb262c9fade" providerId="LiveId" clId="{7F20A2AD-B8D6-474C-80DC-96F58A7F38F7}" dt="2026-03-15T08:23:53.089" v="130"/>
          <ac:spMkLst>
            <pc:docMk/>
            <pc:sldMk cId="3703176382" sldId="335"/>
            <ac:spMk id="3" creationId="{8950E45C-198A-5EA6-4FE0-1B6BAEFC6688}"/>
          </ac:spMkLst>
        </pc:spChg>
      </pc:sldChg>
      <pc:sldChg chg="modSp add">
        <pc:chgData name="FRANCESCO ROVETTO" userId="5f88dbb262c9fade" providerId="LiveId" clId="{7F20A2AD-B8D6-474C-80DC-96F58A7F38F7}" dt="2026-03-15T08:24:27.946" v="131"/>
        <pc:sldMkLst>
          <pc:docMk/>
          <pc:sldMk cId="2761451485" sldId="336"/>
        </pc:sldMkLst>
        <pc:spChg chg="mod">
          <ac:chgData name="FRANCESCO ROVETTO" userId="5f88dbb262c9fade" providerId="LiveId" clId="{7F20A2AD-B8D6-474C-80DC-96F58A7F38F7}" dt="2026-03-15T08:24:27.946" v="131"/>
          <ac:spMkLst>
            <pc:docMk/>
            <pc:sldMk cId="2761451485" sldId="336"/>
            <ac:spMk id="3" creationId="{E8A57D90-BA58-57F2-0B98-2F8DBBEB3DBE}"/>
          </ac:spMkLst>
        </pc:spChg>
      </pc:sldChg>
      <pc:sldChg chg="add">
        <pc:chgData name="FRANCESCO ROVETTO" userId="5f88dbb262c9fade" providerId="LiveId" clId="{7F20A2AD-B8D6-474C-80DC-96F58A7F38F7}" dt="2026-03-15T08:09:32.078" v="35"/>
        <pc:sldMkLst>
          <pc:docMk/>
          <pc:sldMk cId="1582805566" sldId="337"/>
        </pc:sldMkLst>
      </pc:sldChg>
      <pc:sldChg chg="add">
        <pc:chgData name="FRANCESCO ROVETTO" userId="5f88dbb262c9fade" providerId="LiveId" clId="{7F20A2AD-B8D6-474C-80DC-96F58A7F38F7}" dt="2026-03-15T08:09:32.078" v="35"/>
        <pc:sldMkLst>
          <pc:docMk/>
          <pc:sldMk cId="31155622" sldId="338"/>
        </pc:sldMkLst>
      </pc:sldChg>
      <pc:sldChg chg="add">
        <pc:chgData name="FRANCESCO ROVETTO" userId="5f88dbb262c9fade" providerId="LiveId" clId="{7F20A2AD-B8D6-474C-80DC-96F58A7F38F7}" dt="2026-03-15T08:09:32.078" v="35"/>
        <pc:sldMkLst>
          <pc:docMk/>
          <pc:sldMk cId="1542924856" sldId="339"/>
        </pc:sldMkLst>
      </pc:sldChg>
      <pc:sldChg chg="add">
        <pc:chgData name="FRANCESCO ROVETTO" userId="5f88dbb262c9fade" providerId="LiveId" clId="{7F20A2AD-B8D6-474C-80DC-96F58A7F38F7}" dt="2026-03-15T08:09:32.078" v="35"/>
        <pc:sldMkLst>
          <pc:docMk/>
          <pc:sldMk cId="2371824144" sldId="340"/>
        </pc:sldMkLst>
      </pc:sldChg>
      <pc:sldChg chg="add">
        <pc:chgData name="FRANCESCO ROVETTO" userId="5f88dbb262c9fade" providerId="LiveId" clId="{7F20A2AD-B8D6-474C-80DC-96F58A7F38F7}" dt="2026-03-15T08:09:32.078" v="35"/>
        <pc:sldMkLst>
          <pc:docMk/>
          <pc:sldMk cId="1513247610" sldId="341"/>
        </pc:sldMkLst>
      </pc:sldChg>
      <pc:sldChg chg="add">
        <pc:chgData name="FRANCESCO ROVETTO" userId="5f88dbb262c9fade" providerId="LiveId" clId="{7F20A2AD-B8D6-474C-80DC-96F58A7F38F7}" dt="2026-03-15T08:09:32.078" v="35"/>
        <pc:sldMkLst>
          <pc:docMk/>
          <pc:sldMk cId="950832241" sldId="342"/>
        </pc:sldMkLst>
      </pc:sldChg>
      <pc:sldChg chg="add">
        <pc:chgData name="FRANCESCO ROVETTO" userId="5f88dbb262c9fade" providerId="LiveId" clId="{7F20A2AD-B8D6-474C-80DC-96F58A7F38F7}" dt="2026-03-15T08:09:32.078" v="35"/>
        <pc:sldMkLst>
          <pc:docMk/>
          <pc:sldMk cId="1009257741" sldId="343"/>
        </pc:sldMkLst>
      </pc:sldChg>
      <pc:sldChg chg="add">
        <pc:chgData name="FRANCESCO ROVETTO" userId="5f88dbb262c9fade" providerId="LiveId" clId="{7F20A2AD-B8D6-474C-80DC-96F58A7F38F7}" dt="2026-03-15T08:09:32.078" v="35"/>
        <pc:sldMkLst>
          <pc:docMk/>
          <pc:sldMk cId="1140203506" sldId="344"/>
        </pc:sldMkLst>
      </pc:sldChg>
      <pc:sldChg chg="add">
        <pc:chgData name="FRANCESCO ROVETTO" userId="5f88dbb262c9fade" providerId="LiveId" clId="{7F20A2AD-B8D6-474C-80DC-96F58A7F38F7}" dt="2026-03-15T08:09:32.078" v="35"/>
        <pc:sldMkLst>
          <pc:docMk/>
          <pc:sldMk cId="4208862500" sldId="345"/>
        </pc:sldMkLst>
      </pc:sldChg>
      <pc:sldChg chg="add">
        <pc:chgData name="FRANCESCO ROVETTO" userId="5f88dbb262c9fade" providerId="LiveId" clId="{7F20A2AD-B8D6-474C-80DC-96F58A7F38F7}" dt="2026-03-15T08:09:32.078" v="35"/>
        <pc:sldMkLst>
          <pc:docMk/>
          <pc:sldMk cId="3928074244" sldId="346"/>
        </pc:sldMkLst>
      </pc:sldChg>
      <pc:sldChg chg="add">
        <pc:chgData name="FRANCESCO ROVETTO" userId="5f88dbb262c9fade" providerId="LiveId" clId="{7F20A2AD-B8D6-474C-80DC-96F58A7F38F7}" dt="2026-03-15T08:09:36.596" v="36"/>
        <pc:sldMkLst>
          <pc:docMk/>
          <pc:sldMk cId="4158626877" sldId="347"/>
        </pc:sldMkLst>
      </pc:sldChg>
      <pc:sldChg chg="add">
        <pc:chgData name="FRANCESCO ROVETTO" userId="5f88dbb262c9fade" providerId="LiveId" clId="{7F20A2AD-B8D6-474C-80DC-96F58A7F38F7}" dt="2026-03-15T08:09:36.596" v="36"/>
        <pc:sldMkLst>
          <pc:docMk/>
          <pc:sldMk cId="2415663541" sldId="348"/>
        </pc:sldMkLst>
      </pc:sldChg>
      <pc:sldChg chg="add">
        <pc:chgData name="FRANCESCO ROVETTO" userId="5f88dbb262c9fade" providerId="LiveId" clId="{7F20A2AD-B8D6-474C-80DC-96F58A7F38F7}" dt="2026-03-15T08:09:36.596" v="36"/>
        <pc:sldMkLst>
          <pc:docMk/>
          <pc:sldMk cId="1929488628" sldId="349"/>
        </pc:sldMkLst>
      </pc:sldChg>
      <pc:sldChg chg="add">
        <pc:chgData name="FRANCESCO ROVETTO" userId="5f88dbb262c9fade" providerId="LiveId" clId="{7F20A2AD-B8D6-474C-80DC-96F58A7F38F7}" dt="2026-03-15T08:09:36.596" v="36"/>
        <pc:sldMkLst>
          <pc:docMk/>
          <pc:sldMk cId="478624950" sldId="350"/>
        </pc:sldMkLst>
      </pc:sldChg>
      <pc:sldChg chg="add">
        <pc:chgData name="FRANCESCO ROVETTO" userId="5f88dbb262c9fade" providerId="LiveId" clId="{7F20A2AD-B8D6-474C-80DC-96F58A7F38F7}" dt="2026-03-15T08:09:36.596" v="36"/>
        <pc:sldMkLst>
          <pc:docMk/>
          <pc:sldMk cId="144729311" sldId="351"/>
        </pc:sldMkLst>
      </pc:sldChg>
      <pc:sldChg chg="add">
        <pc:chgData name="FRANCESCO ROVETTO" userId="5f88dbb262c9fade" providerId="LiveId" clId="{7F20A2AD-B8D6-474C-80DC-96F58A7F38F7}" dt="2026-03-15T08:09:36.596" v="36"/>
        <pc:sldMkLst>
          <pc:docMk/>
          <pc:sldMk cId="1768010634" sldId="352"/>
        </pc:sldMkLst>
      </pc:sldChg>
      <pc:sldChg chg="add">
        <pc:chgData name="FRANCESCO ROVETTO" userId="5f88dbb262c9fade" providerId="LiveId" clId="{7F20A2AD-B8D6-474C-80DC-96F58A7F38F7}" dt="2026-03-15T08:09:36.596" v="36"/>
        <pc:sldMkLst>
          <pc:docMk/>
          <pc:sldMk cId="2827896218" sldId="353"/>
        </pc:sldMkLst>
      </pc:sldChg>
      <pc:sldChg chg="add">
        <pc:chgData name="FRANCESCO ROVETTO" userId="5f88dbb262c9fade" providerId="LiveId" clId="{7F20A2AD-B8D6-474C-80DC-96F58A7F38F7}" dt="2026-03-15T08:09:36.596" v="36"/>
        <pc:sldMkLst>
          <pc:docMk/>
          <pc:sldMk cId="2184666062" sldId="354"/>
        </pc:sldMkLst>
      </pc:sldChg>
      <pc:sldChg chg="add">
        <pc:chgData name="FRANCESCO ROVETTO" userId="5f88dbb262c9fade" providerId="LiveId" clId="{7F20A2AD-B8D6-474C-80DC-96F58A7F38F7}" dt="2026-03-15T08:09:36.596" v="36"/>
        <pc:sldMkLst>
          <pc:docMk/>
          <pc:sldMk cId="1703463964" sldId="355"/>
        </pc:sldMkLst>
      </pc:sldChg>
      <pc:sldChg chg="add">
        <pc:chgData name="FRANCESCO ROVETTO" userId="5f88dbb262c9fade" providerId="LiveId" clId="{7F20A2AD-B8D6-474C-80DC-96F58A7F38F7}" dt="2026-03-15T08:09:36.596" v="36"/>
        <pc:sldMkLst>
          <pc:docMk/>
          <pc:sldMk cId="3912310023" sldId="356"/>
        </pc:sldMkLst>
      </pc:sldChg>
      <pc:sldChg chg="modSp new mod">
        <pc:chgData name="FRANCESCO ROVETTO" userId="5f88dbb262c9fade" providerId="LiveId" clId="{7F20A2AD-B8D6-474C-80DC-96F58A7F38F7}" dt="2026-03-15T08:42:07.945" v="958" actId="20577"/>
        <pc:sldMkLst>
          <pc:docMk/>
          <pc:sldMk cId="2375981967" sldId="357"/>
        </pc:sldMkLst>
        <pc:spChg chg="mod">
          <ac:chgData name="FRANCESCO ROVETTO" userId="5f88dbb262c9fade" providerId="LiveId" clId="{7F20A2AD-B8D6-474C-80DC-96F58A7F38F7}" dt="2026-03-15T08:39:33.941" v="664" actId="20577"/>
          <ac:spMkLst>
            <pc:docMk/>
            <pc:sldMk cId="2375981967" sldId="357"/>
            <ac:spMk id="2" creationId="{8C8EBD95-F3DB-D38C-4B3F-36F5FE63B4E2}"/>
          </ac:spMkLst>
        </pc:spChg>
        <pc:spChg chg="mod">
          <ac:chgData name="FRANCESCO ROVETTO" userId="5f88dbb262c9fade" providerId="LiveId" clId="{7F20A2AD-B8D6-474C-80DC-96F58A7F38F7}" dt="2026-03-15T08:42:07.945" v="958" actId="20577"/>
          <ac:spMkLst>
            <pc:docMk/>
            <pc:sldMk cId="2375981967" sldId="357"/>
            <ac:spMk id="3" creationId="{52253950-C7FB-9D6E-3BFA-6E230FD51E36}"/>
          </ac:spMkLst>
        </pc:spChg>
      </pc:sldChg>
      <pc:sldChg chg="modSp new mod">
        <pc:chgData name="FRANCESCO ROVETTO" userId="5f88dbb262c9fade" providerId="LiveId" clId="{7F20A2AD-B8D6-474C-80DC-96F58A7F38F7}" dt="2026-03-15T08:44:08.700" v="1163" actId="20577"/>
        <pc:sldMkLst>
          <pc:docMk/>
          <pc:sldMk cId="1531639710" sldId="358"/>
        </pc:sldMkLst>
        <pc:spChg chg="mod">
          <ac:chgData name="FRANCESCO ROVETTO" userId="5f88dbb262c9fade" providerId="LiveId" clId="{7F20A2AD-B8D6-474C-80DC-96F58A7F38F7}" dt="2026-03-15T08:42:44.426" v="987" actId="20577"/>
          <ac:spMkLst>
            <pc:docMk/>
            <pc:sldMk cId="1531639710" sldId="358"/>
            <ac:spMk id="2" creationId="{296DA905-623D-297C-4557-209DA545913E}"/>
          </ac:spMkLst>
        </pc:spChg>
        <pc:spChg chg="mod">
          <ac:chgData name="FRANCESCO ROVETTO" userId="5f88dbb262c9fade" providerId="LiveId" clId="{7F20A2AD-B8D6-474C-80DC-96F58A7F38F7}" dt="2026-03-15T08:44:08.700" v="1163" actId="20577"/>
          <ac:spMkLst>
            <pc:docMk/>
            <pc:sldMk cId="1531639710" sldId="358"/>
            <ac:spMk id="3" creationId="{F661CFCF-7157-0E9C-DF86-D5D0F516E44E}"/>
          </ac:spMkLst>
        </pc:spChg>
      </pc:sldChg>
      <pc:sldChg chg="modSp new mod">
        <pc:chgData name="FRANCESCO ROVETTO" userId="5f88dbb262c9fade" providerId="LiveId" clId="{7F20A2AD-B8D6-474C-80DC-96F58A7F38F7}" dt="2026-03-15T08:46:35.328" v="1410" actId="20577"/>
        <pc:sldMkLst>
          <pc:docMk/>
          <pc:sldMk cId="3190356524" sldId="359"/>
        </pc:sldMkLst>
        <pc:spChg chg="mod">
          <ac:chgData name="FRANCESCO ROVETTO" userId="5f88dbb262c9fade" providerId="LiveId" clId="{7F20A2AD-B8D6-474C-80DC-96F58A7F38F7}" dt="2026-03-15T08:45:07.634" v="1247" actId="20577"/>
          <ac:spMkLst>
            <pc:docMk/>
            <pc:sldMk cId="3190356524" sldId="359"/>
            <ac:spMk id="2" creationId="{D69A03BF-E5AF-0C94-D5E8-236568FD23FD}"/>
          </ac:spMkLst>
        </pc:spChg>
        <pc:spChg chg="mod">
          <ac:chgData name="FRANCESCO ROVETTO" userId="5f88dbb262c9fade" providerId="LiveId" clId="{7F20A2AD-B8D6-474C-80DC-96F58A7F38F7}" dt="2026-03-15T08:46:35.328" v="1410" actId="20577"/>
          <ac:spMkLst>
            <pc:docMk/>
            <pc:sldMk cId="3190356524" sldId="359"/>
            <ac:spMk id="3" creationId="{23142DDE-D079-5E93-D527-4D25CB827ACD}"/>
          </ac:spMkLst>
        </pc:spChg>
      </pc:sldChg>
      <pc:sldChg chg="modSp new mod">
        <pc:chgData name="FRANCESCO ROVETTO" userId="5f88dbb262c9fade" providerId="LiveId" clId="{7F20A2AD-B8D6-474C-80DC-96F58A7F38F7}" dt="2026-03-15T08:48:32.692" v="1557" actId="20577"/>
        <pc:sldMkLst>
          <pc:docMk/>
          <pc:sldMk cId="3061383982" sldId="360"/>
        </pc:sldMkLst>
        <pc:spChg chg="mod">
          <ac:chgData name="FRANCESCO ROVETTO" userId="5f88dbb262c9fade" providerId="LiveId" clId="{7F20A2AD-B8D6-474C-80DC-96F58A7F38F7}" dt="2026-03-15T08:47:18.359" v="1430" actId="20577"/>
          <ac:spMkLst>
            <pc:docMk/>
            <pc:sldMk cId="3061383982" sldId="360"/>
            <ac:spMk id="2" creationId="{E7CDA41A-4562-A901-211E-9B4497C157A7}"/>
          </ac:spMkLst>
        </pc:spChg>
        <pc:spChg chg="mod">
          <ac:chgData name="FRANCESCO ROVETTO" userId="5f88dbb262c9fade" providerId="LiveId" clId="{7F20A2AD-B8D6-474C-80DC-96F58A7F38F7}" dt="2026-03-15T08:48:32.692" v="1557" actId="20577"/>
          <ac:spMkLst>
            <pc:docMk/>
            <pc:sldMk cId="3061383982" sldId="360"/>
            <ac:spMk id="3" creationId="{33B76D0B-8B2B-B490-5463-ACF234A5E4E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A1CCA68D-D050-4156-8AD2-FF75E8B9F98C}" type="datetimeFigureOut">
              <a:rPr lang="it-IT" smtClean="0"/>
              <a:pPr/>
              <a:t>15/03/2026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2AFCF46-4EB3-44A4-83DD-DA068A1D8A9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1CCA68D-D050-4156-8AD2-FF75E8B9F98C}" type="datetimeFigureOut">
              <a:rPr lang="it-IT" smtClean="0"/>
              <a:pPr/>
              <a:t>15/03/2026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2AFCF46-4EB3-44A4-83DD-DA068A1D8A9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1CCA68D-D050-4156-8AD2-FF75E8B9F98C}" type="datetimeFigureOut">
              <a:rPr lang="it-IT" smtClean="0"/>
              <a:pPr/>
              <a:t>15/03/2026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2AFCF46-4EB3-44A4-83DD-DA068A1D8A9C}"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1CCA68D-D050-4156-8AD2-FF75E8B9F98C}" type="datetimeFigureOut">
              <a:rPr lang="it-IT" smtClean="0"/>
              <a:pPr/>
              <a:t>15/03/2026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2AFCF46-4EB3-44A4-83DD-DA068A1D8A9C}"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A1CCA68D-D050-4156-8AD2-FF75E8B9F98C}" type="datetimeFigureOut">
              <a:rPr lang="it-IT" smtClean="0"/>
              <a:pPr/>
              <a:t>15/03/2026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2AFCF46-4EB3-44A4-83DD-DA068A1D8A9C}"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A1CCA68D-D050-4156-8AD2-FF75E8B9F98C}" type="datetimeFigureOut">
              <a:rPr lang="it-IT" smtClean="0"/>
              <a:pPr/>
              <a:t>15/03/2026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2AFCF46-4EB3-44A4-83DD-DA068A1D8A9C}"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A1CCA68D-D050-4156-8AD2-FF75E8B9F98C}" type="datetimeFigureOut">
              <a:rPr lang="it-IT" smtClean="0"/>
              <a:pPr/>
              <a:t>15/03/2026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2AFCF46-4EB3-44A4-83DD-DA068A1D8A9C}"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A1CCA68D-D050-4156-8AD2-FF75E8B9F98C}" type="datetimeFigureOut">
              <a:rPr lang="it-IT" smtClean="0"/>
              <a:pPr/>
              <a:t>15/03/2026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2AFCF46-4EB3-44A4-83DD-DA068A1D8A9C}"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1CCA68D-D050-4156-8AD2-FF75E8B9F98C}" type="datetimeFigureOut">
              <a:rPr lang="it-IT" smtClean="0"/>
              <a:pPr/>
              <a:t>15/03/2026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2AFCF46-4EB3-44A4-83DD-DA068A1D8A9C}"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A1CCA68D-D050-4156-8AD2-FF75E8B9F98C}" type="datetimeFigureOut">
              <a:rPr lang="it-IT" smtClean="0"/>
              <a:pPr/>
              <a:t>15/03/2026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2AFCF46-4EB3-44A4-83DD-DA068A1D8A9C}"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A1CCA68D-D050-4156-8AD2-FF75E8B9F98C}" type="datetimeFigureOut">
              <a:rPr lang="it-IT" smtClean="0"/>
              <a:pPr/>
              <a:t>15/03/2026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2AFCF46-4EB3-44A4-83DD-DA068A1D8A9C}"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CCA68D-D050-4156-8AD2-FF75E8B9F98C}" type="datetimeFigureOut">
              <a:rPr lang="it-IT" smtClean="0"/>
              <a:pPr/>
              <a:t>15/03/2026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CF46-4EB3-44A4-83DD-DA068A1D8A9C}"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rovetto.it/" TargetMode="External"/><Relationship Id="rId2" Type="http://schemas.openxmlformats.org/officeDocument/2006/relationships/hyperlink" Target="mailto:francesco@rovetto.i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PSICOSOMATICA</a:t>
            </a:r>
          </a:p>
        </p:txBody>
      </p:sp>
      <p:sp>
        <p:nvSpPr>
          <p:cNvPr id="3" name="Sottotitolo 2"/>
          <p:cNvSpPr>
            <a:spLocks noGrp="1"/>
          </p:cNvSpPr>
          <p:nvPr>
            <p:ph type="subTitle" idx="1"/>
          </p:nvPr>
        </p:nvSpPr>
        <p:spPr/>
        <p:txBody>
          <a:bodyPr/>
          <a:lstStyle/>
          <a:p>
            <a:r>
              <a:rPr lang="it-IT" dirty="0"/>
              <a:t>Francesco Rovetto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SONO PRESENTI  MOLTI SINTOMI SOMATICI IN </a:t>
            </a:r>
          </a:p>
          <a:p>
            <a:r>
              <a:rPr lang="it-IT" dirty="0"/>
              <a:t>DISTURBI </a:t>
            </a:r>
            <a:r>
              <a:rPr lang="it-IT" dirty="0" err="1"/>
              <a:t>DI</a:t>
            </a:r>
            <a:r>
              <a:rPr lang="it-IT" dirty="0"/>
              <a:t> ANSIA</a:t>
            </a:r>
          </a:p>
          <a:p>
            <a:r>
              <a:rPr lang="it-IT" dirty="0"/>
              <a:t>DISTURBI DELL’UMORE</a:t>
            </a:r>
          </a:p>
          <a:p>
            <a:r>
              <a:rPr lang="it-IT" dirty="0"/>
              <a:t>DISTURBI </a:t>
            </a:r>
            <a:r>
              <a:rPr lang="it-IT" dirty="0" err="1"/>
              <a:t>DI</a:t>
            </a:r>
            <a:r>
              <a:rPr lang="it-IT" dirty="0"/>
              <a:t> PERSONALITA’</a:t>
            </a:r>
          </a:p>
          <a:p>
            <a:r>
              <a:rPr lang="it-IT" dirty="0"/>
              <a:t>DISTURBI DISSOCIATIVI</a:t>
            </a:r>
          </a:p>
          <a:p>
            <a:r>
              <a:rPr lang="it-IT" dirty="0"/>
              <a:t>DISTURBI </a:t>
            </a:r>
            <a:r>
              <a:rPr lang="it-IT" dirty="0" err="1"/>
              <a:t>DI</a:t>
            </a:r>
            <a:r>
              <a:rPr lang="it-IT" dirty="0"/>
              <a:t> DIPENDENZA ECC.</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B96EB-D055-8D7E-36D9-E6D8CFB0220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317E25E-EE5C-61BB-AB73-B676C4750DB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CE20286-A963-FE86-E5B2-340A6F89C020}"/>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912310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FATTORI PSICOLOGICI CON INFLUENZA</a:t>
            </a:r>
            <a:br>
              <a:rPr lang="it-IT" b="1" dirty="0"/>
            </a:br>
            <a:r>
              <a:rPr lang="it-IT" b="1" dirty="0"/>
              <a:t>SU UNA CONDIZIONE MEDICA</a:t>
            </a:r>
            <a:br>
              <a:rPr lang="it-IT" b="1" dirty="0"/>
            </a:br>
            <a:endParaRPr lang="it-IT" dirty="0"/>
          </a:p>
        </p:txBody>
      </p:sp>
      <p:sp>
        <p:nvSpPr>
          <p:cNvPr id="3" name="Segnaposto contenuto 2"/>
          <p:cNvSpPr>
            <a:spLocks noGrp="1"/>
          </p:cNvSpPr>
          <p:nvPr>
            <p:ph idx="1"/>
          </p:nvPr>
        </p:nvSpPr>
        <p:spPr>
          <a:xfrm>
            <a:off x="428596" y="1571612"/>
            <a:ext cx="8229600" cy="4525963"/>
          </a:xfrm>
        </p:spPr>
        <p:txBody>
          <a:bodyPr>
            <a:normAutofit fontScale="77500" lnSpcReduction="20000"/>
          </a:bodyPr>
          <a:lstStyle/>
          <a:p>
            <a:r>
              <a:rPr lang="it-IT" b="1" dirty="0"/>
              <a:t>Disturbo Mentale che influenza   condizione medica</a:t>
            </a:r>
          </a:p>
          <a:p>
            <a:r>
              <a:rPr lang="it-IT" b="1" dirty="0"/>
              <a:t>(es. DM o </a:t>
            </a:r>
            <a:r>
              <a:rPr lang="it-IT" b="1" dirty="0" err="1"/>
              <a:t>Schi</a:t>
            </a:r>
            <a:r>
              <a:rPr lang="it-IT" b="1" dirty="0"/>
              <a:t> su IMA, dialisi, diabete)</a:t>
            </a:r>
          </a:p>
          <a:p>
            <a:r>
              <a:rPr lang="it-IT" b="1" dirty="0"/>
              <a:t>Comportamenti a rischio  per la salute</a:t>
            </a:r>
          </a:p>
          <a:p>
            <a:r>
              <a:rPr lang="it-IT" b="1" dirty="0"/>
              <a:t>(fumo, alcol, </a:t>
            </a:r>
            <a:r>
              <a:rPr lang="it-IT" b="1" dirty="0" err="1"/>
              <a:t>alim</a:t>
            </a:r>
            <a:r>
              <a:rPr lang="it-IT" b="1" dirty="0"/>
              <a:t>, ecc)</a:t>
            </a:r>
          </a:p>
          <a:p>
            <a:r>
              <a:rPr lang="it-IT" b="1" dirty="0"/>
              <a:t>Tratti  di personalità o  stili di adattamento a rischio</a:t>
            </a:r>
          </a:p>
          <a:p>
            <a:r>
              <a:rPr lang="it-IT" b="1" dirty="0"/>
              <a:t>(es. ostilità in CVS, rifiuto e diniego in tumori)</a:t>
            </a:r>
          </a:p>
          <a:p>
            <a:r>
              <a:rPr lang="it-IT" b="1" dirty="0"/>
              <a:t>Correlati fisiologici dello stress</a:t>
            </a:r>
          </a:p>
          <a:p>
            <a:r>
              <a:rPr lang="it-IT" b="1" dirty="0"/>
              <a:t>(</a:t>
            </a:r>
            <a:r>
              <a:rPr lang="it-IT" b="1" i="1" dirty="0"/>
              <a:t>psicosomatica)</a:t>
            </a:r>
          </a:p>
          <a:p>
            <a:r>
              <a:rPr lang="it-IT" b="1" dirty="0"/>
              <a:t>(es. aritmia, reazioni </a:t>
            </a:r>
            <a:r>
              <a:rPr lang="it-IT" b="1" dirty="0" err="1"/>
              <a:t>pertensive</a:t>
            </a:r>
            <a:r>
              <a:rPr lang="it-IT" b="1" dirty="0"/>
              <a:t>, gastrite)</a:t>
            </a:r>
          </a:p>
          <a:p>
            <a:r>
              <a:rPr lang="it-IT" b="1" dirty="0"/>
              <a:t>Sintomi psicologici che Influenzano decorso di malattia fisica</a:t>
            </a:r>
          </a:p>
          <a:p>
            <a:r>
              <a:rPr lang="it-IT" b="1" dirty="0"/>
              <a:t>(es. riabilitazione, post-chirurgia)</a:t>
            </a: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TRATTAMENTO</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 La terapia della condizione medica va associata</a:t>
            </a:r>
          </a:p>
          <a:p>
            <a:r>
              <a:rPr lang="it-IT" dirty="0"/>
              <a:t>ad un trattamento con psicoterapia e/o</a:t>
            </a:r>
          </a:p>
          <a:p>
            <a:r>
              <a:rPr lang="it-IT" dirty="0"/>
              <a:t>farmacoterapia (SSRI, TCA, ecc. ; BDZ) per</a:t>
            </a:r>
          </a:p>
          <a:p>
            <a:r>
              <a:rPr lang="it-IT" dirty="0"/>
              <a:t>l’ansia, la depressione, la condizione di stress e</a:t>
            </a:r>
          </a:p>
          <a:p>
            <a:r>
              <a:rPr lang="it-IT" dirty="0"/>
              <a:t>risposte biologiche alterate su base emozionale</a:t>
            </a:r>
          </a:p>
          <a:p>
            <a:r>
              <a:rPr lang="it-IT" dirty="0"/>
              <a:t> Utile il management con </a:t>
            </a:r>
            <a:r>
              <a:rPr lang="it-IT" dirty="0" err="1"/>
              <a:t>counseling</a:t>
            </a:r>
            <a:endParaRPr lang="it-IT" dirty="0"/>
          </a:p>
          <a:p>
            <a:r>
              <a:rPr lang="it-IT" dirty="0"/>
              <a:t> Psicoterapia di supporto, cognitivo</a:t>
            </a:r>
          </a:p>
          <a:p>
            <a:r>
              <a:rPr lang="it-IT" dirty="0"/>
              <a:t>comportamentale, di gruppo; utili trattamenti</a:t>
            </a:r>
          </a:p>
          <a:p>
            <a:r>
              <a:rPr lang="it-IT" dirty="0"/>
              <a:t>psicosociali, programmi basati su esercizio fisico</a:t>
            </a:r>
          </a:p>
          <a:p>
            <a:r>
              <a:rPr lang="it-IT" dirty="0"/>
              <a:t>e tecniche antistress (rilassamento)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200" b="1" dirty="0"/>
              <a:t>Alcuni meccanismi psichici</a:t>
            </a:r>
            <a:br>
              <a:rPr lang="it-IT" sz="3200" b="1" dirty="0"/>
            </a:br>
            <a:r>
              <a:rPr lang="it-IT" sz="3200" b="1" dirty="0"/>
              <a:t>dei “Fattori psichici con influenza su una</a:t>
            </a:r>
            <a:br>
              <a:rPr lang="it-IT" sz="3200" b="1" dirty="0"/>
            </a:br>
            <a:r>
              <a:rPr lang="it-IT" sz="3200" b="1" dirty="0"/>
              <a:t>condizione medica” e le “malattie psicosomatiche”</a:t>
            </a:r>
            <a:br>
              <a:rPr lang="it-IT" sz="3200" b="1" dirty="0"/>
            </a:br>
            <a:endParaRPr lang="it-IT" sz="3200" b="1" dirty="0"/>
          </a:p>
        </p:txBody>
      </p:sp>
      <p:sp>
        <p:nvSpPr>
          <p:cNvPr id="3" name="Segnaposto contenuto 2"/>
          <p:cNvSpPr>
            <a:spLocks noGrp="1"/>
          </p:cNvSpPr>
          <p:nvPr>
            <p:ph idx="1"/>
          </p:nvPr>
        </p:nvSpPr>
        <p:spPr/>
        <p:txBody>
          <a:bodyPr>
            <a:normAutofit fontScale="85000" lnSpcReduction="20000"/>
          </a:bodyPr>
          <a:lstStyle/>
          <a:p>
            <a:r>
              <a:rPr lang="it-IT" dirty="0"/>
              <a:t>• </a:t>
            </a:r>
            <a:r>
              <a:rPr lang="it-IT" dirty="0" err="1"/>
              <a:t>Iperespressione</a:t>
            </a:r>
            <a:r>
              <a:rPr lang="it-IT" dirty="0"/>
              <a:t> emozionale (stress acuto es.</a:t>
            </a:r>
          </a:p>
          <a:p>
            <a:r>
              <a:rPr lang="it-IT" dirty="0"/>
              <a:t>attacco di rabbia) da eventi stressanti</a:t>
            </a:r>
          </a:p>
          <a:p>
            <a:r>
              <a:rPr lang="it-IT" dirty="0"/>
              <a:t>• Soppressione protratta di espressione delle</a:t>
            </a:r>
          </a:p>
          <a:p>
            <a:r>
              <a:rPr lang="it-IT" dirty="0"/>
              <a:t>emozioni (</a:t>
            </a:r>
            <a:r>
              <a:rPr lang="it-IT" dirty="0" err="1"/>
              <a:t>alexitimia</a:t>
            </a:r>
            <a:r>
              <a:rPr lang="it-IT" dirty="0"/>
              <a:t>, </a:t>
            </a:r>
            <a:r>
              <a:rPr lang="it-IT" dirty="0" err="1"/>
              <a:t>ipercontrollo</a:t>
            </a:r>
            <a:r>
              <a:rPr lang="it-IT" dirty="0"/>
              <a:t>)</a:t>
            </a:r>
          </a:p>
          <a:p>
            <a:r>
              <a:rPr lang="it-IT" dirty="0"/>
              <a:t>• Stress cronico (es. pena, lutto, conflitti protratti)</a:t>
            </a:r>
          </a:p>
          <a:p>
            <a:r>
              <a:rPr lang="it-IT" dirty="0"/>
              <a:t>da eventi stressanti</a:t>
            </a:r>
          </a:p>
          <a:p>
            <a:r>
              <a:rPr lang="it-IT" dirty="0"/>
              <a:t>• Conflitti psichici con difficoltà oggettiva o</a:t>
            </a:r>
          </a:p>
          <a:p>
            <a:r>
              <a:rPr lang="it-IT" dirty="0"/>
              <a:t>soggettiva di risoluzione</a:t>
            </a:r>
          </a:p>
          <a:p>
            <a:r>
              <a:rPr lang="it-IT" dirty="0"/>
              <a:t>• Apprendimento di pattern </a:t>
            </a:r>
            <a:r>
              <a:rPr lang="it-IT" dirty="0" err="1"/>
              <a:t>maladattivi</a:t>
            </a:r>
            <a:r>
              <a:rPr lang="it-IT" dirty="0"/>
              <a:t> di risposta</a:t>
            </a:r>
          </a:p>
          <a:p>
            <a:r>
              <a:rPr lang="it-IT" dirty="0"/>
              <a:t>a conflitti e stress (es. bere, fumare, ecc.)</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Malattia come difesa</a:t>
            </a:r>
            <a:br>
              <a:rPr lang="it-IT" dirty="0"/>
            </a:br>
            <a:endParaRPr lang="it-IT" dirty="0"/>
          </a:p>
        </p:txBody>
      </p:sp>
      <p:sp>
        <p:nvSpPr>
          <p:cNvPr id="3" name="Segnaposto contenuto 2"/>
          <p:cNvSpPr>
            <a:spLocks noGrp="1"/>
          </p:cNvSpPr>
          <p:nvPr>
            <p:ph idx="1"/>
          </p:nvPr>
        </p:nvSpPr>
        <p:spPr/>
        <p:txBody>
          <a:bodyPr>
            <a:normAutofit fontScale="55000" lnSpcReduction="20000"/>
          </a:bodyPr>
          <a:lstStyle/>
          <a:p>
            <a:pPr hangingPunct="0">
              <a:buNone/>
            </a:pPr>
            <a:r>
              <a:rPr lang="it-IT" dirty="0"/>
              <a:t> </a:t>
            </a:r>
          </a:p>
          <a:p>
            <a:pPr hangingPunct="0"/>
            <a:r>
              <a:rPr lang="it-IT" sz="3800" dirty="0"/>
              <a:t>Elefantino e catena di 6 metri</a:t>
            </a:r>
          </a:p>
          <a:p>
            <a:pPr hangingPunct="0"/>
            <a:r>
              <a:rPr lang="it-IT" sz="3800" dirty="0"/>
              <a:t> </a:t>
            </a:r>
          </a:p>
          <a:p>
            <a:pPr hangingPunct="0"/>
            <a:r>
              <a:rPr lang="it-IT" sz="3800" dirty="0"/>
              <a:t>Panico fobia sociale circolo vizioso. </a:t>
            </a:r>
          </a:p>
          <a:p>
            <a:pPr hangingPunct="0"/>
            <a:r>
              <a:rPr lang="it-IT" sz="3800" dirty="0"/>
              <a:t>MOLTE CONCAUSE E MOLTI EFFETTI CHE SU PERPETUANO NEL TEMPO.</a:t>
            </a:r>
          </a:p>
          <a:p>
            <a:pPr hangingPunct="0"/>
            <a:r>
              <a:rPr lang="it-IT" sz="3800" dirty="0"/>
              <a:t>Malattie che ci minacciano attualmente sono soprattutto quelle da lenta degenerazione, malattie cardiache, tumori, cerebrovascolari. Droghe alcool.     </a:t>
            </a:r>
          </a:p>
          <a:p>
            <a:pPr hangingPunct="0"/>
            <a:r>
              <a:rPr lang="it-IT" sz="3800" dirty="0"/>
              <a:t>Esiste un legame tra biologie ed emozioni, modi in cui personalità, sentimenti e pensiero influenzano i nostri corpi</a:t>
            </a:r>
          </a:p>
          <a:p>
            <a:pPr hangingPunct="0"/>
            <a:r>
              <a:rPr lang="it-IT" sz="3800" dirty="0"/>
              <a:t>Lo stress può farci ammalare o peggiorare le malattie degenerative.</a:t>
            </a:r>
          </a:p>
          <a:p>
            <a:pPr hangingPunct="0"/>
            <a:r>
              <a:rPr lang="it-IT" sz="3800" dirty="0"/>
              <a:t>le caratteristiche personali influenzano la malattia degenerativa alcuni reagiscono allo stress altri soccombono, stress solamente psicologici possono fare ammalare favoriscono depressione e ritmo di invecchiamento.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Per noi è più facile farci venire l’ulcere che per un animale per gli animali subiscono soprattutto stress acuti fisici, il nostro sistema nervoso autonomo è ottimo per questo. Anche di fronte a stress fisici cronici (carestia, siccità) il nostro SNA è abbastanza valido gli umani affrontano prevalentemente stress mentali (es. esami primo incontro).  </a:t>
            </a:r>
          </a:p>
          <a:p>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RISPOSTA ALLA PERCEZIONE </a:t>
            </a:r>
            <a:r>
              <a:rPr lang="it-IT" dirty="0" err="1"/>
              <a:t>DI</a:t>
            </a:r>
            <a:r>
              <a:rPr lang="it-IT" dirty="0"/>
              <a:t> UNA MINACCIA</a:t>
            </a:r>
          </a:p>
        </p:txBody>
      </p:sp>
      <p:sp>
        <p:nvSpPr>
          <p:cNvPr id="3" name="Segnaposto contenuto 2"/>
          <p:cNvSpPr>
            <a:spLocks noGrp="1"/>
          </p:cNvSpPr>
          <p:nvPr>
            <p:ph idx="1"/>
          </p:nvPr>
        </p:nvSpPr>
        <p:spPr/>
        <p:txBody>
          <a:bodyPr>
            <a:normAutofit fontScale="92500" lnSpcReduction="20000"/>
          </a:bodyPr>
          <a:lstStyle/>
          <a:p>
            <a:pPr hangingPunct="0"/>
            <a:r>
              <a:rPr lang="it-IT" dirty="0"/>
              <a:t>Muscoli tesi</a:t>
            </a:r>
          </a:p>
          <a:p>
            <a:pPr hangingPunct="0"/>
            <a:r>
              <a:rPr lang="it-IT" dirty="0"/>
              <a:t>Pupille dilatate</a:t>
            </a:r>
          </a:p>
          <a:p>
            <a:pPr hangingPunct="0"/>
            <a:r>
              <a:rPr lang="it-IT" dirty="0"/>
              <a:t>Orecchie tese</a:t>
            </a:r>
          </a:p>
          <a:p>
            <a:pPr hangingPunct="0"/>
            <a:r>
              <a:rPr lang="it-IT" dirty="0"/>
              <a:t>Respiro (iperpnea)</a:t>
            </a:r>
          </a:p>
          <a:p>
            <a:pPr hangingPunct="0"/>
            <a:r>
              <a:rPr lang="it-IT" dirty="0"/>
              <a:t>Cuore (tachicardia)</a:t>
            </a:r>
          </a:p>
          <a:p>
            <a:pPr hangingPunct="0"/>
            <a:r>
              <a:rPr lang="it-IT" dirty="0"/>
              <a:t>Pressione (vampate) il caso della emorragia</a:t>
            </a:r>
          </a:p>
          <a:p>
            <a:pPr hangingPunct="0"/>
            <a:r>
              <a:rPr lang="it-IT" dirty="0"/>
              <a:t>Metabolismo (zucchero, diabete)</a:t>
            </a:r>
          </a:p>
          <a:p>
            <a:pPr hangingPunct="0"/>
            <a:r>
              <a:rPr lang="it-IT" dirty="0"/>
              <a:t>Ormoni (adrenalina, </a:t>
            </a:r>
            <a:r>
              <a:rPr lang="it-IT" dirty="0" err="1"/>
              <a:t>cortisolo</a:t>
            </a:r>
            <a:r>
              <a:rPr lang="it-IT" dirty="0"/>
              <a:t>; antidiuretico tiroide; </a:t>
            </a:r>
            <a:r>
              <a:rPr lang="it-IT" dirty="0" err="1"/>
              <a:t>glucagone</a:t>
            </a:r>
            <a:r>
              <a:rPr lang="it-IT" dirty="0"/>
              <a:t>; prolattina,)</a:t>
            </a:r>
          </a:p>
          <a:p>
            <a:pPr hangingPunct="0"/>
            <a:r>
              <a:rPr lang="it-IT" dirty="0"/>
              <a:t>Memoria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B5844A-E7C2-4334-8E73-0F6A4CC2CAC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DC9BF16-B65B-4F48-8CA3-33F58DC68964}"/>
              </a:ext>
            </a:extLst>
          </p:cNvPr>
          <p:cNvSpPr>
            <a:spLocks noGrp="1"/>
          </p:cNvSpPr>
          <p:nvPr>
            <p:ph idx="1"/>
          </p:nvPr>
        </p:nvSpPr>
        <p:spPr/>
        <p:txBody>
          <a:bodyPr/>
          <a:lstStyle/>
          <a:p>
            <a:r>
              <a:rPr lang="it-IT" dirty="0"/>
              <a:t>Infertilità psicogena </a:t>
            </a:r>
          </a:p>
          <a:p>
            <a:r>
              <a:rPr lang="it-IT" dirty="0"/>
              <a:t>Gravidanza insorta in donne dopo adozione</a:t>
            </a:r>
          </a:p>
          <a:p>
            <a:r>
              <a:rPr lang="it-IT" dirty="0"/>
              <a:t>Gravidanza in corso di psicoterapia</a:t>
            </a:r>
          </a:p>
          <a:p>
            <a:r>
              <a:rPr lang="it-IT" dirty="0"/>
              <a:t>allattamento prolungato come anticoncezionale</a:t>
            </a:r>
          </a:p>
          <a:p>
            <a:r>
              <a:rPr lang="it-IT" dirty="0"/>
              <a:t>Calo testosterone e infertilità </a:t>
            </a:r>
            <a:r>
              <a:rPr lang="it-IT" dirty="0" err="1"/>
              <a:t>maaschile</a:t>
            </a:r>
            <a:endParaRPr lang="it-IT" dirty="0"/>
          </a:p>
          <a:p>
            <a:r>
              <a:rPr lang="it-IT" dirty="0"/>
              <a:t>Per uomini di inizio secolo scorso inconcepibile rivolgersi allo psicologo</a:t>
            </a:r>
          </a:p>
          <a:p>
            <a:endParaRPr lang="it-IT" dirty="0"/>
          </a:p>
        </p:txBody>
      </p:sp>
    </p:spTree>
    <p:extLst>
      <p:ext uri="{BB962C8B-B14F-4D97-AF65-F5344CB8AC3E}">
        <p14:creationId xmlns:p14="http://schemas.microsoft.com/office/powerpoint/2010/main" val="650838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ALCUNE FUNZIONI SI RIDUCONO O BLOCCANO</a:t>
            </a:r>
          </a:p>
        </p:txBody>
      </p:sp>
      <p:sp>
        <p:nvSpPr>
          <p:cNvPr id="3" name="Segnaposto contenuto 2"/>
          <p:cNvSpPr>
            <a:spLocks noGrp="1"/>
          </p:cNvSpPr>
          <p:nvPr>
            <p:ph idx="1"/>
          </p:nvPr>
        </p:nvSpPr>
        <p:spPr/>
        <p:txBody>
          <a:bodyPr>
            <a:normAutofit fontScale="92500" lnSpcReduction="20000"/>
          </a:bodyPr>
          <a:lstStyle/>
          <a:p>
            <a:pPr hangingPunct="0">
              <a:buNone/>
            </a:pPr>
            <a:r>
              <a:rPr lang="it-IT" dirty="0"/>
              <a:t> </a:t>
            </a:r>
          </a:p>
          <a:p>
            <a:pPr hangingPunct="0"/>
            <a:r>
              <a:rPr lang="it-IT" dirty="0"/>
              <a:t>Con 3 </a:t>
            </a:r>
            <a:r>
              <a:rPr lang="it-IT" dirty="0" err="1"/>
              <a:t>kw</a:t>
            </a:r>
            <a:r>
              <a:rPr lang="it-IT" dirty="0"/>
              <a:t> corrente non si può alimentare contemporaneamente lavatrice, lavastoviglie ecc</a:t>
            </a:r>
          </a:p>
          <a:p>
            <a:pPr hangingPunct="0"/>
            <a:r>
              <a:rPr lang="it-IT" dirty="0"/>
              <a:t>Nel nostro corpo alcune funzioni vengono inibite: </a:t>
            </a:r>
          </a:p>
          <a:p>
            <a:pPr hangingPunct="0"/>
            <a:r>
              <a:rPr lang="it-IT" dirty="0"/>
              <a:t>stomaco (difficoltà di digestione con notizia brutta) ulcera immediata ed al rilassamento</a:t>
            </a:r>
          </a:p>
          <a:p>
            <a:pPr hangingPunct="0"/>
            <a:r>
              <a:rPr lang="it-IT" dirty="0"/>
              <a:t>intestino </a:t>
            </a:r>
          </a:p>
          <a:p>
            <a:pPr hangingPunct="0"/>
            <a:r>
              <a:rPr lang="it-IT" dirty="0"/>
              <a:t>diuresi bloccata,  vescica attivata.</a:t>
            </a:r>
          </a:p>
          <a:p>
            <a:pPr hangingPunct="0"/>
            <a:r>
              <a:rPr lang="it-IT" dirty="0"/>
              <a:t>Sesso fondamentalmente bloccato, a volte usato per rilassarsi in stress cronico.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STRATEGIE </a:t>
            </a:r>
            <a:r>
              <a:rPr lang="it-IT" dirty="0" err="1"/>
              <a:t>DI</a:t>
            </a:r>
            <a:r>
              <a:rPr lang="it-IT" dirty="0"/>
              <a:t> CONTROLLO DELL’ANSIA</a:t>
            </a:r>
          </a:p>
        </p:txBody>
      </p:sp>
      <p:sp>
        <p:nvSpPr>
          <p:cNvPr id="3" name="Segnaposto contenuto 2"/>
          <p:cNvSpPr>
            <a:spLocks noGrp="1"/>
          </p:cNvSpPr>
          <p:nvPr>
            <p:ph idx="1"/>
          </p:nvPr>
        </p:nvSpPr>
        <p:spPr/>
        <p:txBody>
          <a:bodyPr>
            <a:normAutofit fontScale="92500"/>
          </a:bodyPr>
          <a:lstStyle/>
          <a:p>
            <a:pPr hangingPunct="0">
              <a:buNone/>
            </a:pPr>
            <a:endParaRPr lang="it-IT" dirty="0"/>
          </a:p>
          <a:p>
            <a:pPr hangingPunct="0"/>
            <a:r>
              <a:rPr lang="it-IT" dirty="0"/>
              <a:t>mangiare, </a:t>
            </a:r>
          </a:p>
          <a:p>
            <a:pPr hangingPunct="0"/>
            <a:r>
              <a:rPr lang="it-IT" dirty="0"/>
              <a:t>sesso, </a:t>
            </a:r>
          </a:p>
          <a:p>
            <a:pPr hangingPunct="0"/>
            <a:r>
              <a:rPr lang="it-IT" dirty="0"/>
              <a:t>rilassamento, </a:t>
            </a:r>
          </a:p>
          <a:p>
            <a:pPr hangingPunct="0"/>
            <a:r>
              <a:rPr lang="it-IT" dirty="0"/>
              <a:t>pillole alcool, tabacco</a:t>
            </a:r>
          </a:p>
          <a:p>
            <a:pPr hangingPunct="0"/>
            <a:r>
              <a:rPr lang="it-IT" dirty="0"/>
              <a:t>passare all’azione</a:t>
            </a:r>
          </a:p>
          <a:p>
            <a:pPr hangingPunct="0">
              <a:buNone/>
            </a:pPr>
            <a:r>
              <a:rPr lang="it-IT" sz="3000" b="1" dirty="0"/>
              <a:t>EFFICACI, MA SE </a:t>
            </a:r>
            <a:r>
              <a:rPr lang="it-IT" sz="3000" b="1" dirty="0" err="1"/>
              <a:t>SE</a:t>
            </a:r>
            <a:r>
              <a:rPr lang="it-IT" sz="3000" b="1" dirty="0"/>
              <a:t> UTILIZZATE IN MODO ESCLUSIVO O ECCESSIVO SONO CONTROPRODUCENTI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85728"/>
            <a:ext cx="8229600" cy="1143000"/>
          </a:xfrm>
        </p:spPr>
        <p:txBody>
          <a:bodyPr/>
          <a:lstStyle/>
          <a:p>
            <a:r>
              <a:rPr lang="it-IT" dirty="0"/>
              <a:t>Francesco Rovetto</a:t>
            </a:r>
          </a:p>
        </p:txBody>
      </p:sp>
      <p:sp>
        <p:nvSpPr>
          <p:cNvPr id="3" name="Segnaposto contenuto 2"/>
          <p:cNvSpPr>
            <a:spLocks noGrp="1"/>
          </p:cNvSpPr>
          <p:nvPr>
            <p:ph idx="1"/>
          </p:nvPr>
        </p:nvSpPr>
        <p:spPr>
          <a:ln>
            <a:solidFill>
              <a:srgbClr val="FFFF00"/>
            </a:solidFill>
          </a:ln>
        </p:spPr>
        <p:txBody>
          <a:bodyPr/>
          <a:lstStyle/>
          <a:p>
            <a:r>
              <a:rPr lang="it-IT" dirty="0"/>
              <a:t>Già </a:t>
            </a:r>
            <a:r>
              <a:rPr lang="it-IT" dirty="0" err="1"/>
              <a:t>Ord</a:t>
            </a:r>
            <a:r>
              <a:rPr lang="it-IT" dirty="0"/>
              <a:t> Psicologia Clinica e Psicofarmacologia</a:t>
            </a:r>
          </a:p>
          <a:p>
            <a:r>
              <a:rPr lang="it-IT" dirty="0" err="1"/>
              <a:t>CdL</a:t>
            </a:r>
            <a:r>
              <a:rPr lang="it-IT" dirty="0"/>
              <a:t> Psicologia Università di Pavia</a:t>
            </a:r>
          </a:p>
          <a:p>
            <a:r>
              <a:rPr lang="it-IT" dirty="0"/>
              <a:t>Attualmente docente </a:t>
            </a:r>
            <a:r>
              <a:rPr lang="it-IT"/>
              <a:t>SFU Milano</a:t>
            </a:r>
            <a:endParaRPr lang="it-IT" dirty="0"/>
          </a:p>
          <a:p>
            <a:r>
              <a:rPr lang="it-IT" dirty="0"/>
              <a:t>E-mail </a:t>
            </a:r>
            <a:r>
              <a:rPr lang="it-IT" dirty="0">
                <a:solidFill>
                  <a:srgbClr val="FFFF00"/>
                </a:solidFill>
                <a:hlinkClick r:id="rId2"/>
              </a:rPr>
              <a:t>francesco@rovetto.it</a:t>
            </a:r>
            <a:r>
              <a:rPr lang="it-IT" dirty="0">
                <a:solidFill>
                  <a:srgbClr val="FFFF00"/>
                </a:solidFill>
              </a:rPr>
              <a:t> </a:t>
            </a:r>
            <a:endParaRPr lang="it-IT" dirty="0"/>
          </a:p>
          <a:p>
            <a:r>
              <a:rPr lang="it-IT" dirty="0" err="1"/>
              <a:t>Tel</a:t>
            </a:r>
            <a:r>
              <a:rPr lang="it-IT" dirty="0"/>
              <a:t> 3356058145</a:t>
            </a:r>
          </a:p>
          <a:p>
            <a:r>
              <a:rPr lang="it-IT" dirty="0">
                <a:hlinkClick r:id="rId3"/>
              </a:rPr>
              <a:t>www.rovetto.it</a:t>
            </a:r>
            <a:r>
              <a:rPr lang="it-IT" dirty="0"/>
              <a:t> </a:t>
            </a:r>
          </a:p>
        </p:txBody>
      </p:sp>
      <p:sp>
        <p:nvSpPr>
          <p:cNvPr id="4" name="Segnaposto numero diapositiva 3"/>
          <p:cNvSpPr>
            <a:spLocks noGrp="1"/>
          </p:cNvSpPr>
          <p:nvPr>
            <p:ph type="sldNum" sz="quarter" idx="12"/>
          </p:nvPr>
        </p:nvSpPr>
        <p:spPr/>
        <p:txBody>
          <a:bodyPr/>
          <a:lstStyle/>
          <a:p>
            <a:fld id="{96A7221F-F32A-4195-AA69-91BFBE1DC6A3}" type="slidenum">
              <a:rPr lang="it-IT" smtClean="0"/>
              <a:pPr/>
              <a:t>2</a:t>
            </a:fld>
            <a:endParaRPr lang="it-I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Orientamento degli sguardi: </a:t>
            </a:r>
            <a:br>
              <a:rPr lang="it-IT" dirty="0"/>
            </a:br>
            <a:endParaRPr lang="it-IT" dirty="0"/>
          </a:p>
        </p:txBody>
      </p:sp>
      <p:sp>
        <p:nvSpPr>
          <p:cNvPr id="3" name="Segnaposto contenuto 2"/>
          <p:cNvSpPr>
            <a:spLocks noGrp="1"/>
          </p:cNvSpPr>
          <p:nvPr>
            <p:ph idx="1"/>
          </p:nvPr>
        </p:nvSpPr>
        <p:spPr/>
        <p:txBody>
          <a:bodyPr>
            <a:normAutofit/>
          </a:bodyPr>
          <a:lstStyle/>
          <a:p>
            <a:pPr hangingPunct="0">
              <a:buNone/>
            </a:pPr>
            <a:r>
              <a:rPr lang="it-IT" dirty="0"/>
              <a:t> </a:t>
            </a:r>
          </a:p>
          <a:p>
            <a:pPr hangingPunct="0"/>
            <a:r>
              <a:rPr lang="it-IT" dirty="0"/>
              <a:t>in alto memoria visiva, </a:t>
            </a:r>
          </a:p>
          <a:p>
            <a:pPr hangingPunct="0"/>
            <a:r>
              <a:rPr lang="it-IT" dirty="0"/>
              <a:t>orizzontale: memoria uditiva, </a:t>
            </a:r>
          </a:p>
          <a:p>
            <a:pPr hangingPunct="0"/>
            <a:r>
              <a:rPr lang="it-IT" dirty="0"/>
              <a:t>in basso memoria cenestesica.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hangingPunct="0"/>
            <a:r>
              <a:rPr lang="it-IT" dirty="0"/>
              <a:t>CRF emette adrenalina in ½ secondo e passa in secondi dura max 12 minuti, la reazione può essere ripetuta FA PASSARE L’APPETITO</a:t>
            </a:r>
          </a:p>
          <a:p>
            <a:pPr hangingPunct="0"/>
            <a:endParaRPr lang="it-IT" dirty="0"/>
          </a:p>
          <a:p>
            <a:pPr hangingPunct="0"/>
            <a:r>
              <a:rPr lang="it-IT" dirty="0"/>
              <a:t>Onda P300 e amigdala</a:t>
            </a:r>
          </a:p>
          <a:p>
            <a:pPr hangingPunct="0"/>
            <a:r>
              <a:rPr lang="it-IT" dirty="0"/>
              <a:t> </a:t>
            </a:r>
          </a:p>
          <a:p>
            <a:pPr hangingPunct="0"/>
            <a:r>
              <a:rPr lang="it-IT" dirty="0"/>
              <a:t>CRF emette ACTH che stimola la produzione di </a:t>
            </a:r>
            <a:r>
              <a:rPr lang="it-IT" dirty="0" err="1"/>
              <a:t>glucocorticoidi</a:t>
            </a:r>
            <a:r>
              <a:rPr lang="it-IT" dirty="0"/>
              <a:t> (</a:t>
            </a:r>
            <a:r>
              <a:rPr lang="it-IT" dirty="0" err="1"/>
              <a:t>cortisolo</a:t>
            </a:r>
            <a:r>
              <a:rPr lang="it-IT" dirty="0"/>
              <a:t>) dopo ½ ora effetto dura massimo 2 ore, </a:t>
            </a:r>
            <a:r>
              <a:rPr lang="it-IT" dirty="0" err="1"/>
              <a:t>increzione</a:t>
            </a:r>
            <a:r>
              <a:rPr lang="it-IT" dirty="0"/>
              <a:t> può essere ripetuta. AUMENTA L’APPETITO</a:t>
            </a:r>
          </a:p>
          <a:p>
            <a:pPr hangingPunct="0"/>
            <a:r>
              <a:rPr lang="it-IT" dirty="0"/>
              <a:t> </a:t>
            </a:r>
          </a:p>
          <a:p>
            <a:pPr hangingPunct="0"/>
            <a:r>
              <a:rPr lang="it-IT" dirty="0"/>
              <a:t>ADH antidiuretico</a:t>
            </a:r>
          </a:p>
          <a:p>
            <a:pPr hangingPunct="0"/>
            <a:r>
              <a:rPr lang="it-IT" dirty="0"/>
              <a:t> </a:t>
            </a:r>
          </a:p>
          <a:p>
            <a:pPr hangingPunct="0"/>
            <a:r>
              <a:rPr lang="it-IT" dirty="0"/>
              <a:t>Tiroide aumentata in stress cronici, può venire tiroidite </a:t>
            </a:r>
            <a:r>
              <a:rPr lang="it-IT" dirty="0" err="1"/>
              <a:t>hashimoto</a:t>
            </a:r>
            <a:r>
              <a:rPr lang="it-IT" dirty="0"/>
              <a:t> soprattutto in donne.</a:t>
            </a:r>
          </a:p>
          <a:p>
            <a:pPr hangingPunct="0">
              <a:buNone/>
            </a:pPr>
            <a:endParaRPr lang="it-IT" dirty="0"/>
          </a:p>
          <a:p>
            <a:endParaRPr lang="it-I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pPr hangingPunct="0"/>
            <a:r>
              <a:rPr lang="it-IT" dirty="0"/>
              <a:t>All’inizio lo stress blocca la digestione, blocca l’intestino tenue, mobilizza energie dai depositi, blocca le ghiandole salivari, blocca lo stomaco blocca l’appetito, può mobilitare il colon.</a:t>
            </a:r>
          </a:p>
          <a:p>
            <a:pPr hangingPunct="0"/>
            <a:r>
              <a:rPr lang="it-IT" dirty="0"/>
              <a:t>Poi prevale il ritorno della fame. I </a:t>
            </a:r>
            <a:r>
              <a:rPr lang="it-IT" dirty="0" err="1"/>
              <a:t>glucocorticoidi</a:t>
            </a:r>
            <a:r>
              <a:rPr lang="it-IT" dirty="0"/>
              <a:t> condizionano un ritorno di appetito ed il recupero dallo stress.</a:t>
            </a:r>
          </a:p>
          <a:p>
            <a:pPr hangingPunct="0"/>
            <a:r>
              <a:rPr lang="it-IT" dirty="0"/>
              <a:t> </a:t>
            </a:r>
          </a:p>
          <a:p>
            <a:pPr hangingPunct="0"/>
            <a:r>
              <a:rPr lang="it-IT" dirty="0"/>
              <a:t>Un grande evento stressante </a:t>
            </a:r>
            <a:r>
              <a:rPr lang="it-IT" dirty="0" err="1"/>
              <a:t>--</a:t>
            </a:r>
            <a:r>
              <a:rPr lang="it-IT" dirty="0">
                <a:sym typeface="Wingdings"/>
              </a:rPr>
              <a:t></a:t>
            </a:r>
            <a:r>
              <a:rPr lang="it-IT" dirty="0"/>
              <a:t> blocco alimentazione.</a:t>
            </a:r>
          </a:p>
          <a:p>
            <a:pPr hangingPunct="0"/>
            <a:r>
              <a:rPr lang="it-IT" dirty="0"/>
              <a:t>Molti piccoli eventi stressanti </a:t>
            </a:r>
            <a:r>
              <a:rPr lang="it-IT" dirty="0" err="1"/>
              <a:t>---</a:t>
            </a:r>
            <a:r>
              <a:rPr lang="it-IT" dirty="0">
                <a:sym typeface="Wingdings"/>
              </a:rPr>
              <a:t></a:t>
            </a:r>
            <a:r>
              <a:rPr lang="it-IT" dirty="0"/>
              <a:t> iperalimentazione</a:t>
            </a:r>
          </a:p>
          <a:p>
            <a:pPr hangingPunct="0"/>
            <a:r>
              <a:rPr lang="it-IT" dirty="0"/>
              <a:t> </a:t>
            </a:r>
          </a:p>
          <a:p>
            <a:endParaRPr lang="it-IT" dirty="0"/>
          </a:p>
          <a:p>
            <a:endParaRPr lang="it-IT" dirty="0"/>
          </a:p>
          <a:p>
            <a:endParaRPr lang="it-IT" dirty="0"/>
          </a:p>
          <a:p>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hangingPunct="0"/>
            <a:r>
              <a:rPr lang="it-IT" dirty="0"/>
              <a:t>Per digerire occorre molta energia (masticare, produrre acidi, movimenti intestinali ecc)</a:t>
            </a:r>
          </a:p>
          <a:p>
            <a:pPr hangingPunct="0"/>
            <a:r>
              <a:rPr lang="it-IT" dirty="0"/>
              <a:t>Nello stress non è il caso di disperdere energia</a:t>
            </a:r>
          </a:p>
          <a:p>
            <a:pPr hangingPunct="0"/>
            <a:r>
              <a:rPr lang="it-IT" dirty="0"/>
              <a:t>Blocco di digestione, blocco salivazione blocco </a:t>
            </a:r>
            <a:r>
              <a:rPr lang="it-IT" dirty="0" err="1"/>
              <a:t>produz</a:t>
            </a:r>
            <a:r>
              <a:rPr lang="it-IT" dirty="0"/>
              <a:t> acidi blocco peristalsi </a:t>
            </a:r>
            <a:r>
              <a:rPr lang="it-IT" dirty="0" err="1"/>
              <a:t>riduz</a:t>
            </a:r>
            <a:r>
              <a:rPr lang="it-IT" dirty="0"/>
              <a:t> circolazione</a:t>
            </a:r>
          </a:p>
          <a:p>
            <a:pPr hangingPunct="0"/>
            <a:r>
              <a:rPr lang="it-IT" dirty="0"/>
              <a:t>Ala fine dello stress si riattiva il parasimpatico e riprende la digestione</a:t>
            </a:r>
          </a:p>
          <a:p>
            <a:pPr hangingPunct="0"/>
            <a:r>
              <a:rPr lang="it-IT" dirty="0"/>
              <a:t> </a:t>
            </a:r>
          </a:p>
          <a:p>
            <a:pPr hangingPunct="0"/>
            <a:r>
              <a:rPr lang="it-IT" dirty="0"/>
              <a:t>Alimentazione e calorie digiuno e blocco metabolismo. </a:t>
            </a:r>
          </a:p>
          <a:p>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Ulcera gastrica, esofagea, duodenale</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Alcune ulcere originano in giorni (crisi stressanti enormi, altre richiedono anni).</a:t>
            </a:r>
          </a:p>
          <a:p>
            <a:pPr hangingPunct="0"/>
            <a:r>
              <a:rPr lang="it-IT" dirty="0"/>
              <a:t>E’controversa la percentuale delle ulcere causate da stress, lo stress non è la causa maggiore ma è tra le maggiori cause di ulcera (dieta e genetica) non solo stress ma sensibilità eccessiva di fronte allo stress. </a:t>
            </a:r>
          </a:p>
          <a:p>
            <a:pPr hangingPunct="0"/>
            <a:r>
              <a:rPr lang="it-IT" dirty="0"/>
              <a:t> </a:t>
            </a:r>
          </a:p>
          <a:p>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lvl="0" hangingPunct="0"/>
            <a:r>
              <a:rPr lang="it-IT" dirty="0"/>
              <a:t>rimbalzo per la produzione di acido: noi possiamo mangiare uno stomaco bollito ma di solito lo stomaco si </a:t>
            </a:r>
            <a:r>
              <a:rPr lang="it-IT" dirty="0" err="1"/>
              <a:t>autoprotegge</a:t>
            </a:r>
            <a:r>
              <a:rPr lang="it-IT" dirty="0"/>
              <a:t> 1) strati di cellule 2) bicarbonato 3) muco </a:t>
            </a:r>
          </a:p>
          <a:p>
            <a:pPr hangingPunct="0"/>
            <a:r>
              <a:rPr lang="it-IT" dirty="0"/>
              <a:t>lo stress blocca tutto anche 1,2,3 alla fine dello stress riprende la produzione di acido e le difese sono basse. Per evitare l’ulcera si potrebbe restare sempre sotto stress.  queste ulcere si formano nel periodo di recupero.</a:t>
            </a:r>
          </a:p>
          <a:p>
            <a:pPr hangingPunct="0"/>
            <a:r>
              <a:rPr lang="it-IT" dirty="0"/>
              <a:t> </a:t>
            </a:r>
          </a:p>
          <a:p>
            <a:pPr hangingPunct="0"/>
            <a:r>
              <a:rPr lang="it-IT" dirty="0"/>
              <a:t>2) sovrapproduzione di acidi a volte si inceppa la autoregolazione di produzione di acidi 8GENETICA) LO STRESS peggiora</a:t>
            </a:r>
          </a:p>
          <a:p>
            <a:pPr hangingPunct="0"/>
            <a:r>
              <a:rPr lang="it-IT" dirty="0"/>
              <a:t> </a:t>
            </a:r>
          </a:p>
          <a:p>
            <a:endParaRPr 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pPr hangingPunct="0"/>
            <a:r>
              <a:rPr lang="it-IT" dirty="0"/>
              <a:t>3) forti blocchi circolatori in emergenza anche emorragie, infarti alle pareti, i radicali liberi vengono prodotti in continuazione e sono rimossi in continuazione, con ischemia lo stomaco non produce più le sostanze che rimuovono i radicali liberi, dopo la ripresa della circolazione i radicali liberi uccidono le cellule dello stomaco</a:t>
            </a:r>
          </a:p>
          <a:p>
            <a:pPr hangingPunct="0"/>
            <a:r>
              <a:rPr lang="it-IT" dirty="0"/>
              <a:t> </a:t>
            </a:r>
          </a:p>
          <a:p>
            <a:pPr hangingPunct="0"/>
            <a:r>
              <a:rPr lang="it-IT" dirty="0"/>
              <a:t>4) </a:t>
            </a:r>
            <a:r>
              <a:rPr lang="it-IT" dirty="0" err="1"/>
              <a:t>Helicobacter</a:t>
            </a:r>
            <a:r>
              <a:rPr lang="it-IT" dirty="0"/>
              <a:t> pilori lo stress cronico diminuisce le difese immunitarie</a:t>
            </a:r>
          </a:p>
          <a:p>
            <a:pPr hangingPunct="0"/>
            <a:r>
              <a:rPr lang="it-IT" dirty="0"/>
              <a:t> </a:t>
            </a:r>
          </a:p>
          <a:p>
            <a:pPr hangingPunct="0"/>
            <a:r>
              <a:rPr lang="it-IT" dirty="0"/>
              <a:t>5) Insufficienti prostaglandine servono per la protezione e  la rigenerazione di parti dello stomaco. La sintesi è inibita da </a:t>
            </a:r>
            <a:r>
              <a:rPr lang="it-IT" dirty="0" err="1"/>
              <a:t>glucocorticoidi</a:t>
            </a:r>
            <a:r>
              <a:rPr lang="it-IT" dirty="0"/>
              <a:t> ed aspirina</a:t>
            </a:r>
          </a:p>
          <a:p>
            <a:pPr hangingPunct="0"/>
            <a:r>
              <a:rPr lang="it-IT" dirty="0"/>
              <a:t> </a:t>
            </a:r>
          </a:p>
          <a:p>
            <a:pPr hangingPunct="0"/>
            <a:r>
              <a:rPr lang="it-IT" dirty="0"/>
              <a:t>6) contrazioni dello stomaco da stress lente ma forti 1 al minuto, piccole ischemie e danni meccanici</a:t>
            </a:r>
          </a:p>
          <a:p>
            <a:pPr hangingPunct="0"/>
            <a:r>
              <a:rPr lang="it-IT" dirty="0"/>
              <a:t> </a:t>
            </a:r>
          </a:p>
          <a:p>
            <a:endParaRPr 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hangingPunct="0"/>
            <a:r>
              <a:rPr lang="it-IT" dirty="0"/>
              <a:t>Con stimolazione simpatico il grande intestino si muove maggiormente (colite e colon irritabile) 75% li ha avuti in qualche momento, stipsi o diarrea per </a:t>
            </a:r>
            <a:r>
              <a:rPr lang="it-IT" dirty="0" err="1"/>
              <a:t>desincronizzazione</a:t>
            </a:r>
            <a:r>
              <a:rPr lang="it-IT" dirty="0"/>
              <a:t> se il tenue è troppo bloccato stipsi, se colon troppo stimolato diarrea</a:t>
            </a:r>
          </a:p>
          <a:p>
            <a:pPr hangingPunct="0"/>
            <a:r>
              <a:rPr lang="it-IT" dirty="0"/>
              <a:t> </a:t>
            </a:r>
          </a:p>
          <a:p>
            <a:pPr hangingPunct="0"/>
            <a:r>
              <a:rPr lang="it-IT" dirty="0"/>
              <a:t>Per indurre stress mano in acqua fresca, dare un senso a due conversazioni sovrapposte, intervista sotto pressione</a:t>
            </a:r>
          </a:p>
          <a:p>
            <a:pPr hangingPunct="0"/>
            <a:r>
              <a:rPr lang="it-IT" dirty="0"/>
              <a:t> </a:t>
            </a:r>
          </a:p>
          <a:p>
            <a:pPr hangingPunct="0"/>
            <a:endParaRPr lang="it-IT" dirty="0"/>
          </a:p>
          <a:p>
            <a:endParaRPr lang="it-IT" dirty="0"/>
          </a:p>
          <a:p>
            <a:endParaRPr lang="it-IT" dirty="0"/>
          </a:p>
          <a:p>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hangingPunct="0"/>
            <a:r>
              <a:rPr lang="it-IT" b="1" dirty="0"/>
              <a:t>Prolattina e lattazione</a:t>
            </a:r>
            <a:endParaRPr lang="it-IT" dirty="0"/>
          </a:p>
          <a:p>
            <a:pPr hangingPunct="0"/>
            <a:r>
              <a:rPr lang="it-IT" b="1" dirty="0"/>
              <a:t> </a:t>
            </a:r>
            <a:endParaRPr lang="it-IT" dirty="0"/>
          </a:p>
          <a:p>
            <a:pPr hangingPunct="0"/>
            <a:r>
              <a:rPr lang="it-IT" b="1" dirty="0"/>
              <a:t>Viagra, </a:t>
            </a:r>
            <a:r>
              <a:rPr lang="it-IT" b="1" dirty="0" err="1"/>
              <a:t>cialis</a:t>
            </a:r>
            <a:r>
              <a:rPr lang="it-IT" b="1" dirty="0"/>
              <a:t>, </a:t>
            </a:r>
            <a:r>
              <a:rPr lang="it-IT" b="1" dirty="0" err="1"/>
              <a:t>caverjet</a:t>
            </a:r>
            <a:r>
              <a:rPr lang="it-IT" b="1" dirty="0"/>
              <a:t>, protesi, antidepressivi calo testosterone ed aumento estrogeni</a:t>
            </a:r>
            <a:endParaRPr lang="it-IT" dirty="0"/>
          </a:p>
          <a:p>
            <a:pPr hangingPunct="0"/>
            <a:r>
              <a:rPr lang="it-IT" b="1" dirty="0"/>
              <a:t> </a:t>
            </a:r>
            <a:endParaRPr lang="it-IT" dirty="0"/>
          </a:p>
          <a:p>
            <a:pPr hangingPunct="0"/>
            <a:r>
              <a:rPr lang="it-IT" b="1" dirty="0"/>
              <a:t>alitosi </a:t>
            </a:r>
            <a:endParaRPr lang="it-IT" dirty="0"/>
          </a:p>
          <a:p>
            <a:pPr hangingPunct="0"/>
            <a:r>
              <a:rPr lang="it-IT" b="1" dirty="0"/>
              <a:t> </a:t>
            </a:r>
            <a:endParaRPr lang="it-IT" dirty="0"/>
          </a:p>
          <a:p>
            <a:pPr hangingPunct="0"/>
            <a:r>
              <a:rPr lang="it-IT" b="1" dirty="0"/>
              <a:t>ciclo </a:t>
            </a:r>
            <a:r>
              <a:rPr lang="it-IT" b="1" dirty="0" err="1"/>
              <a:t>mestr</a:t>
            </a:r>
            <a:r>
              <a:rPr lang="it-IT" b="1" dirty="0"/>
              <a:t>, sindrome </a:t>
            </a:r>
            <a:r>
              <a:rPr lang="it-IT" b="1" dirty="0" err="1"/>
              <a:t>premest</a:t>
            </a:r>
            <a:r>
              <a:rPr lang="it-IT" b="1" dirty="0"/>
              <a:t>, post </a:t>
            </a:r>
            <a:r>
              <a:rPr lang="it-IT" b="1" dirty="0" err="1"/>
              <a:t>partum</a:t>
            </a:r>
            <a:r>
              <a:rPr lang="it-IT" b="1" dirty="0"/>
              <a:t>, gravidanza.</a:t>
            </a:r>
            <a:endParaRPr lang="it-IT" dirty="0"/>
          </a:p>
          <a:p>
            <a:pPr hangingPunct="0"/>
            <a:r>
              <a:rPr lang="it-IT" b="1" dirty="0"/>
              <a:t> </a:t>
            </a:r>
            <a:endParaRPr lang="it-IT" dirty="0"/>
          </a:p>
          <a:p>
            <a:endParaRPr lang="it-I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Breve descrizione degli eventi.</a:t>
            </a:r>
            <a:br>
              <a:rPr lang="it-IT" dirty="0"/>
            </a:br>
            <a:endParaRPr lang="it-IT" dirty="0"/>
          </a:p>
        </p:txBody>
      </p:sp>
      <p:sp>
        <p:nvSpPr>
          <p:cNvPr id="3" name="Segnaposto contenuto 2"/>
          <p:cNvSpPr>
            <a:spLocks noGrp="1"/>
          </p:cNvSpPr>
          <p:nvPr>
            <p:ph idx="1"/>
          </p:nvPr>
        </p:nvSpPr>
        <p:spPr/>
        <p:txBody>
          <a:bodyPr>
            <a:normAutofit fontScale="92500" lnSpcReduction="10000"/>
          </a:bodyPr>
          <a:lstStyle/>
          <a:p>
            <a:r>
              <a:rPr lang="it-IT" dirty="0" err="1"/>
              <a:t>Yy</a:t>
            </a:r>
            <a:r>
              <a:rPr lang="it-IT" dirty="0"/>
              <a:t> </a:t>
            </a:r>
            <a:r>
              <a:rPr lang="it-IT" dirty="0" err="1"/>
              <a:t>Xz</a:t>
            </a:r>
            <a:r>
              <a:rPr lang="it-IT" dirty="0"/>
              <a:t>, 28 anni, è morta a seguito di un incidente stradale occorso nella sera del 14 agosto 1999 in provincia di Grosseto. La famiglia è stata informata dell’incidente per telefono nella prima mattina del 15 agosto. Nel giro di meno di un’ora dalla ricezione della notizia, la sorella, in quel periodo in vacanza in Sicilia, partiva per andare all’ospedale dove era ricoverata in condizioni critiche la Signorina </a:t>
            </a:r>
            <a:r>
              <a:rPr lang="it-IT" dirty="0" err="1"/>
              <a:t>Yy</a:t>
            </a:r>
            <a:r>
              <a:rPr lang="it-IT" dirty="0"/>
              <a:t> che comunque moriva nel giro di poche 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DISTURBI DA SINTOMI SOMATICI </a:t>
            </a:r>
            <a:br>
              <a:rPr lang="it-IT" dirty="0"/>
            </a:br>
            <a:r>
              <a:rPr lang="it-IT" dirty="0"/>
              <a:t>E DISTURBI CORRELATI </a:t>
            </a:r>
          </a:p>
        </p:txBody>
      </p:sp>
      <p:sp>
        <p:nvSpPr>
          <p:cNvPr id="3" name="Segnaposto contenuto 2"/>
          <p:cNvSpPr>
            <a:spLocks noGrp="1"/>
          </p:cNvSpPr>
          <p:nvPr>
            <p:ph idx="1"/>
          </p:nvPr>
        </p:nvSpPr>
        <p:spPr/>
        <p:txBody>
          <a:bodyPr/>
          <a:lstStyle/>
          <a:p>
            <a:r>
              <a:rPr lang="it-IT" dirty="0"/>
              <a:t>D. da sintomi somatici</a:t>
            </a:r>
          </a:p>
          <a:p>
            <a:r>
              <a:rPr lang="it-IT" dirty="0"/>
              <a:t>D. da ansia da malattia</a:t>
            </a:r>
          </a:p>
          <a:p>
            <a:r>
              <a:rPr lang="it-IT" dirty="0"/>
              <a:t>D. </a:t>
            </a:r>
            <a:r>
              <a:rPr lang="it-IT" dirty="0" err="1"/>
              <a:t>ds</a:t>
            </a:r>
            <a:r>
              <a:rPr lang="it-IT" dirty="0"/>
              <a:t> sintomi neurologici funzionali</a:t>
            </a:r>
          </a:p>
          <a:p>
            <a:r>
              <a:rPr lang="it-IT" dirty="0"/>
              <a:t>Fattori psicologici che influenzano </a:t>
            </a:r>
            <a:r>
              <a:rPr lang="it-IT" dirty="0" err="1"/>
              <a:t>condiz</a:t>
            </a:r>
            <a:r>
              <a:rPr lang="it-IT" dirty="0"/>
              <a:t> medi</a:t>
            </a:r>
          </a:p>
          <a:p>
            <a:r>
              <a:rPr lang="it-IT" dirty="0"/>
              <a:t>Disturbo fittizio</a:t>
            </a:r>
          </a:p>
          <a:p>
            <a:r>
              <a:rPr lang="it-IT" dirty="0"/>
              <a:t>Altri disturbi somatici e correlati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La Sig. </a:t>
            </a:r>
            <a:r>
              <a:rPr lang="it-IT" dirty="0" err="1"/>
              <a:t>Yz</a:t>
            </a:r>
            <a:r>
              <a:rPr lang="it-IT" dirty="0"/>
              <a:t> YZ madre di </a:t>
            </a:r>
            <a:r>
              <a:rPr lang="it-IT" dirty="0" err="1"/>
              <a:t>Yy</a:t>
            </a:r>
            <a:r>
              <a:rPr lang="it-IT" dirty="0"/>
              <a:t> </a:t>
            </a:r>
            <a:r>
              <a:rPr lang="it-IT" dirty="0" err="1"/>
              <a:t>Xz</a:t>
            </a:r>
            <a:r>
              <a:rPr lang="it-IT" dirty="0"/>
              <a:t>, è stata esposta nel giro di poche ore ad una serie di gravissimi stress. Dalla prima telefonata con l’informazione dell’incidente, si è dovuta organizzare per partire ed affrontare un viaggio assai lungo. Le notizie subentranti mostravano una situazione sempre più disperata fino alla comunicazione della morte della figlia. Il viaggio fino a Grosseto è stato effettuato sapendo del decesso della figlia. Il 16 agosto nel pomeriggio ha quindi visto il cadavere della figlia, sana e felice solo pochi giorni prima</a:t>
            </a:r>
          </a:p>
          <a:p>
            <a:endParaRPr lang="it-IT"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 E’ quindi ripartita per Milano andando presso la casa del fratello a </a:t>
            </a:r>
            <a:r>
              <a:rPr lang="it-IT" dirty="0" err="1"/>
              <a:t>Zibido</a:t>
            </a:r>
            <a:r>
              <a:rPr lang="it-IT" dirty="0"/>
              <a:t> San Giacomo. La figlia S., partita prima di lei per raggiungere la sorella si era infatti dovuta trattenere a Grosseto per 4 giorni in attesa della necessaria autopsia. Poche ore dopo essere arrivata a casa del fratello, la Sig. </a:t>
            </a:r>
            <a:r>
              <a:rPr lang="it-IT" dirty="0" err="1"/>
              <a:t>Yz</a:t>
            </a:r>
            <a:r>
              <a:rPr lang="it-IT" dirty="0"/>
              <a:t> YZ crollava a terra, veniva quindi portata all’ospedale di </a:t>
            </a:r>
            <a:r>
              <a:rPr lang="it-IT" dirty="0" err="1"/>
              <a:t>Casorate</a:t>
            </a:r>
            <a:r>
              <a:rPr lang="it-IT" dirty="0"/>
              <a:t> Primo. Da li, in considerazione della gravità del caso, veniva spostata all’Ospedale Neurologico Casimiro Mondino di Pavia, dove è stata trattenuta in reparto di terapia intensiva per 10 giorni e poi ha affrontato un lungo periodo di riabilitazione.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La Sig. </a:t>
            </a:r>
            <a:r>
              <a:rPr lang="it-IT" dirty="0" err="1"/>
              <a:t>Yz</a:t>
            </a:r>
            <a:r>
              <a:rPr lang="it-IT" dirty="0"/>
              <a:t> attualmente non è più autosufficiente, presenta una condizione di paresi nella parte destra del corpo, a stento può deambulare per casa e non riesce a muovere adeguatamente la mano destra. Presenta una afasia di tipo misto, non riesce quindi ad articolare un discorso in modo adeguato ed ha saltuarie difficoltà a comprendere ciò che le viene detto. Si presenta molto depressa. In 3 mesi è uscita di casa pochissime volte, in pratica solamente per le visite di controllo necessarie a seguire l’andamento della sua patologia e ad eseguire i necessari esami clinici. </a:t>
            </a:r>
          </a:p>
          <a:p>
            <a:endParaRPr lang="it-IT"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Tutta questa sequela di avvenimenti ha causato una condizione di gravissimo stress vissuto sostanzialmente nella solitudine e nella più completa impotenza. Citando casi di questo genere il DSM-IV, manuale di riferimento della moderna psichiatria, li definisce “eventi stressanti di entità catastrofica</a:t>
            </a:r>
          </a:p>
          <a:p>
            <a:endParaRPr 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Cenni alle condizioni sanitarie della Sig. </a:t>
            </a:r>
            <a:r>
              <a:rPr lang="it-IT" b="1" dirty="0" err="1"/>
              <a:t>Yz</a:t>
            </a:r>
            <a:r>
              <a:rPr lang="it-IT" b="1" dirty="0"/>
              <a:t> </a:t>
            </a:r>
            <a:r>
              <a:rPr lang="it-IT" b="1" dirty="0" err="1"/>
              <a:t>Yz</a:t>
            </a:r>
            <a:r>
              <a:rPr lang="it-IT" b="1" dirty="0"/>
              <a:t>. </a:t>
            </a:r>
            <a:br>
              <a:rPr lang="it-IT" dirty="0"/>
            </a:br>
            <a:endParaRPr lang="it-IT" dirty="0"/>
          </a:p>
        </p:txBody>
      </p:sp>
      <p:sp>
        <p:nvSpPr>
          <p:cNvPr id="3" name="Segnaposto contenuto 2"/>
          <p:cNvSpPr>
            <a:spLocks noGrp="1"/>
          </p:cNvSpPr>
          <p:nvPr>
            <p:ph idx="1"/>
          </p:nvPr>
        </p:nvSpPr>
        <p:spPr/>
        <p:txBody>
          <a:bodyPr>
            <a:normAutofit fontScale="85000" lnSpcReduction="10000"/>
          </a:bodyPr>
          <a:lstStyle/>
          <a:p>
            <a:pPr>
              <a:buNone/>
            </a:pPr>
            <a:endParaRPr lang="it-IT" dirty="0"/>
          </a:p>
          <a:p>
            <a:r>
              <a:rPr lang="it-IT" dirty="0"/>
              <a:t>La Sig. </a:t>
            </a:r>
            <a:r>
              <a:rPr lang="it-IT" dirty="0" err="1"/>
              <a:t>Yz</a:t>
            </a:r>
            <a:r>
              <a:rPr lang="it-IT" dirty="0"/>
              <a:t> YZ è nata ad Alcamo (Trapani) il 26-6-42, ha quindi circa 58 anni. Come evidenziato dalle cartelle cliniche, soffriva da tempo di diabete di 2° tipo in compenso con trattamento non insulinico. Soffriva di uno stato di ipertensione lieve, anch’esso compensato da un trattamento farmacologico convenzionale. Le condizioni di ostruzione e di irrigidimento delle arterie (aterosclerosi) erano compatibili con una condizione di piena autonomia e con un’adeguata capacità funzionale.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Non si trattava quindi di una donna in piena salute, ma le diverse forme patologiche, tra loro per altro strettamente correlate, non avevano raggiunto alcun livello di pericolosità né per quanto riguarda la vita, né per quanto riguarda l’autonomia. In particolare, sempre dalle cartelle cliniche, risulta che la ostruzione della arteria carotidea sinistra, quella che all’esame doppler risultava più interessata dal processo patologico preesistente, comportava circa il 25% di riduzione del lume</a:t>
            </a:r>
          </a:p>
          <a:p>
            <a:endParaRPr lang="it-IT" dirty="0"/>
          </a:p>
          <a:p>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 Le stesse cartelle cliniche definiscono questa riduzione di calibro non sufficiente a giustificare di per sé l’ictus e le complesse sequele neurologiche cui è andata incontro a seguito dell’incidente. In condizioni di normalità, ostruzioni fino al 70% del calibro arterioso sono compatibili con buone condizioni di compenso.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4000" b="1" dirty="0"/>
              <a:t>Caratteristiche generali della risposta cardiovascolare ed ormonale allo stress</a:t>
            </a:r>
            <a:br>
              <a:rPr lang="it-IT" b="1" dirty="0"/>
            </a:br>
            <a:endParaRPr lang="it-IT" dirty="0"/>
          </a:p>
        </p:txBody>
      </p:sp>
      <p:sp>
        <p:nvSpPr>
          <p:cNvPr id="3" name="Segnaposto contenuto 2"/>
          <p:cNvSpPr>
            <a:spLocks noGrp="1"/>
          </p:cNvSpPr>
          <p:nvPr>
            <p:ph idx="1"/>
          </p:nvPr>
        </p:nvSpPr>
        <p:spPr/>
        <p:txBody>
          <a:bodyPr>
            <a:normAutofit fontScale="85000" lnSpcReduction="10000"/>
          </a:bodyPr>
          <a:lstStyle/>
          <a:p>
            <a:r>
              <a:rPr lang="it-IT" dirty="0"/>
              <a:t> </a:t>
            </a:r>
          </a:p>
          <a:p>
            <a:r>
              <a:rPr lang="it-IT" dirty="0"/>
              <a:t>In  condizioni di stress estremo, quali quelle subite dalla Sig. </a:t>
            </a:r>
            <a:r>
              <a:rPr lang="it-IT" dirty="0" err="1"/>
              <a:t>Yz</a:t>
            </a:r>
            <a:r>
              <a:rPr lang="it-IT" dirty="0"/>
              <a:t>, il corpo mette in atto una rapidissima quanto intensa reazione di allarme. Tale reazione è caratterizzata dalla attivazione del sistema nervoso autonomo simpatico e dalla </a:t>
            </a:r>
            <a:r>
              <a:rPr lang="it-IT" dirty="0" err="1"/>
              <a:t>increzione</a:t>
            </a:r>
            <a:r>
              <a:rPr lang="it-IT" dirty="0"/>
              <a:t> di importanti quantitativi di ormoni. La complessa serie di reazioni di allarme che conseguono allo stress sono finalizzate a mettere la persona in grado di agire, attaccando o fuggendo, per reagire in modo adeguato di fronte alle condizioni stressanti. </a:t>
            </a:r>
          </a:p>
        </p:txBody>
      </p:sp>
      <p:sp>
        <p:nvSpPr>
          <p:cNvPr id="4" name="Rettangolo 3"/>
          <p:cNvSpPr/>
          <p:nvPr/>
        </p:nvSpPr>
        <p:spPr>
          <a:xfrm>
            <a:off x="1398588" y="937735"/>
            <a:ext cx="2286000" cy="1175706"/>
          </a:xfrm>
          <a:prstGeom prst="rect">
            <a:avLst/>
          </a:prstGeom>
        </p:spPr>
        <p:txBody>
          <a:bodyPr>
            <a:spAutoFit/>
          </a:bodyPr>
          <a:lstStyle/>
          <a:p>
            <a:pPr marL="342900" lvl="0" indent="-342900">
              <a:spcBef>
                <a:spcPct val="20000"/>
              </a:spcBef>
              <a:buFont typeface="Arial" pitchFamily="34" charset="0"/>
              <a:buChar char="•"/>
            </a:pPr>
            <a:endParaRPr lang="it-IT" sz="3200" b="1" dirty="0">
              <a:solidFill>
                <a:prstClr val="black"/>
              </a:solidFill>
            </a:endParaRPr>
          </a:p>
          <a:p>
            <a:pPr marL="342900" lvl="0" indent="-342900">
              <a:spcBef>
                <a:spcPct val="20000"/>
              </a:spcBef>
              <a:buFont typeface="Arial" pitchFamily="34" charset="0"/>
              <a:buChar char="•"/>
            </a:pPr>
            <a:r>
              <a:rPr lang="it-IT" sz="3200" dirty="0">
                <a:solidFill>
                  <a:prstClr val="black"/>
                </a:solidFill>
              </a:rPr>
              <a:t> </a:t>
            </a:r>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Dovendo affrontare uno stress estremo il cuore pompa una quantità di sangue fino a 5 volte superiore ai normali livelli osservati durante il riposo. Le arterie si contraggono riducendo il loro calibro, contribuendo in tal modo ad aumentare la pressione sanguigna, in particolare si contraggono le arterie intestinali rendendo ischemico lo stomaco e l’intestino che quindi facilmente vanno incontro ad ulcerazioni. Sempre al fine di aumentare la pressione e quindi di nutrire meglio muscoli e cervello in condizioni di stress, il rene riduce notevolmente la sua funzione escretoria. Questo effetto deriva da una notevole </a:t>
            </a:r>
            <a:r>
              <a:rPr lang="it-IT" dirty="0" err="1"/>
              <a:t>increzione</a:t>
            </a:r>
            <a:r>
              <a:rPr lang="it-IT" dirty="0"/>
              <a:t> di ormone antidiuretico.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La glicemia delle persone sottoposte a stress acuto sale bruscamente per effetto dell’</a:t>
            </a:r>
            <a:r>
              <a:rPr lang="it-IT" dirty="0" err="1"/>
              <a:t>increzione</a:t>
            </a:r>
            <a:r>
              <a:rPr lang="it-IT" dirty="0"/>
              <a:t> di </a:t>
            </a:r>
            <a:r>
              <a:rPr lang="it-IT" dirty="0" err="1"/>
              <a:t>glucagone</a:t>
            </a:r>
            <a:r>
              <a:rPr lang="it-IT" dirty="0"/>
              <a:t>, un ormone antagonista dell’insulina. Se tutte queste reazioni allo stress fossero seguite da un passaggio a quella azione cui il corpo è predisposto, l’ipertensione, il trattenimento di liquidi, l’aumento di portata cardiaca, l’aumento dello zucchero nel sangue, sarebbero reazioni utili, addirittura indispensabili per mettere la persona in grado di reagire.</a:t>
            </a:r>
          </a:p>
          <a:p>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hangingPunct="0"/>
            <a:r>
              <a:rPr lang="it-IT" b="1" dirty="0"/>
              <a:t>ASSE 3: CONDIZIONI MEDICHE GENERALI</a:t>
            </a:r>
            <a:endParaRPr lang="it-IT" dirty="0"/>
          </a:p>
          <a:p>
            <a:pPr hangingPunct="0"/>
            <a:r>
              <a:rPr lang="it-IT" dirty="0"/>
              <a:t> Tale progressivo avvicinamento tra due mondi che fino a qualche decennio fa sembravano avere scarsi elementi in comune, è legato allo sviluppo delle ricerche in settori di interfaccia quali la psicosomatica e la </a:t>
            </a:r>
            <a:r>
              <a:rPr lang="it-IT" dirty="0" err="1"/>
              <a:t>somatopsichica</a:t>
            </a:r>
            <a:r>
              <a:rPr lang="it-IT" dirty="0"/>
              <a:t>, oltre che alle indicazioni fornite dall'incessante progresso delle neuroscienze.</a:t>
            </a:r>
          </a:p>
          <a:p>
            <a:pPr hangingPunct="0"/>
            <a:r>
              <a:rPr lang="it-IT" dirty="0"/>
              <a:t> 45 PATOLOGIE</a:t>
            </a:r>
          </a:p>
          <a:p>
            <a:endParaRPr lang="it-IT" dirty="0"/>
          </a:p>
          <a:p>
            <a:endParaRPr lang="it-IT"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Le conseguenze biologiche dell’evento traumatico specifico nella Sig. </a:t>
            </a:r>
            <a:r>
              <a:rPr lang="it-IT" b="1" dirty="0" err="1"/>
              <a:t>Yz</a:t>
            </a:r>
            <a:r>
              <a:rPr lang="it-IT" b="1" dirty="0"/>
              <a:t>.</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r>
              <a:rPr lang="it-IT" dirty="0"/>
              <a:t>Come abbiamo visto lo stress subito dalla Sig. </a:t>
            </a:r>
            <a:r>
              <a:rPr lang="it-IT" dirty="0" err="1"/>
              <a:t>Yz</a:t>
            </a:r>
            <a:r>
              <a:rPr lang="it-IT" dirty="0"/>
              <a:t> in conseguenza della morte della figlia </a:t>
            </a:r>
            <a:r>
              <a:rPr lang="it-IT" dirty="0" err="1"/>
              <a:t>Yy</a:t>
            </a:r>
            <a:r>
              <a:rPr lang="it-IT" dirty="0"/>
              <a:t> </a:t>
            </a:r>
            <a:r>
              <a:rPr lang="it-IT" dirty="0" err="1"/>
              <a:t>Xz</a:t>
            </a:r>
            <a:r>
              <a:rPr lang="it-IT" dirty="0"/>
              <a:t> è stato un evento di entità catastrofica. La Sig. </a:t>
            </a:r>
            <a:r>
              <a:rPr lang="it-IT" dirty="0" err="1"/>
              <a:t>Yz</a:t>
            </a:r>
            <a:r>
              <a:rPr lang="it-IT" dirty="0"/>
              <a:t> ha subito tale stress nella completa impotenza ed immobilità. Tutte le reazioni che avevano predisposto il corpo alla reazione si sono quindi scaricate sul suo stesso organismo portando ad una crisi ipertensiva di valore estremo (sono stati documentati valori superiori a 240/120) ed assolutamente instabile. In queste condizioni le coronarie diventano insufficienti a nutrire il cuore e ad assicurare un ritmo regolare. La caduta di efficienza del cuore stimolato a questi gradi estremi ed il superamento dei limiti ottimali di attivazione organica portano allo scompenso cardiocircolatorio.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La glicemia ha raggiunto valori di pieno scompenso (oltre 400) imponendo il ricorso all’insulina. I reni hanno a tal punto ridotto la loro funzione escretoria da portare ad un grave e documentato aumento di </a:t>
            </a:r>
            <a:r>
              <a:rPr lang="it-IT" dirty="0" err="1"/>
              <a:t>creatininemia</a:t>
            </a:r>
            <a:r>
              <a:rPr lang="it-IT" dirty="0"/>
              <a:t> e da fornire altri segni di sofferenza clinicamente evidenziabili. Lo stomaco ha iniziato a sanguinare, anche per conseguenza di prodotti somministrati dati alla paziente per evitare trombosi, queste perdite ematiche hanno portato ad una grave condizione di anemia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 Quello che è clinicamente più grave è che l’ipertensione ed il conseguente scompenso cardiocircolatorio hanno portato all’insorgenza di in ictus con conseguenti gravi danni neurologici. Tale ictus si è manifestato con danni cerebrali in zona frontale sinistra documentati dalla risonanza magnetica nucleare (RMN). Tali danni neurologici hanno attualmente portato ad afasia mista, gravissime limitazioni nella capacità di deambulazione non assistita, limitazioni nell’uso dell’arto superiore destro. </a:t>
            </a:r>
          </a:p>
          <a:p>
            <a:endParaRPr lang="it-IT"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Solo da poco tempo la signora riesce ad alimentarsi autonomamente, ha comunque bisogno di aiuto per accudire a se stessa. Le condizioni di depressione conseguenti all’incidente sono tali da comportare desiderio di morte ed un rallentamento nella ripresa e nella riabilitazione. L’invalidità attualmente presentata dalla Sig. </a:t>
            </a:r>
            <a:r>
              <a:rPr lang="it-IT" dirty="0" err="1"/>
              <a:t>Yz</a:t>
            </a:r>
            <a:r>
              <a:rPr lang="it-IT" dirty="0"/>
              <a:t> YZ può essere considerata totale, pari quindi al  100%. Solamente il tempo potrà indicare il grado dell’eventuale recupero delle funzioni</a:t>
            </a:r>
          </a:p>
          <a:p>
            <a:endParaRPr lang="it-IT" dirty="0"/>
          </a:p>
          <a:p>
            <a:endParaRPr lang="it-IT"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Conclusioni.</a:t>
            </a:r>
            <a:br>
              <a:rPr lang="it-IT" dirty="0"/>
            </a:br>
            <a:endParaRPr lang="it-IT" dirty="0"/>
          </a:p>
        </p:txBody>
      </p:sp>
      <p:sp>
        <p:nvSpPr>
          <p:cNvPr id="3" name="Segnaposto contenuto 2"/>
          <p:cNvSpPr>
            <a:spLocks noGrp="1"/>
          </p:cNvSpPr>
          <p:nvPr>
            <p:ph idx="1"/>
          </p:nvPr>
        </p:nvSpPr>
        <p:spPr/>
        <p:txBody>
          <a:bodyPr>
            <a:normAutofit lnSpcReduction="10000"/>
          </a:bodyPr>
          <a:lstStyle/>
          <a:p>
            <a:r>
              <a:rPr lang="it-IT" dirty="0"/>
              <a:t>La Sig. </a:t>
            </a:r>
            <a:r>
              <a:rPr lang="it-IT" dirty="0" err="1"/>
              <a:t>Yz</a:t>
            </a:r>
            <a:r>
              <a:rPr lang="it-IT" dirty="0"/>
              <a:t> YZ attualmente presenta gravi ed invalidanti conseguenze di un ictus cui è andata incontro in diretta ed esclusiva conseguenza dell’incidente in cui è morta la figlia </a:t>
            </a:r>
            <a:r>
              <a:rPr lang="it-IT" dirty="0" err="1"/>
              <a:t>Yy</a:t>
            </a:r>
            <a:r>
              <a:rPr lang="it-IT" dirty="0"/>
              <a:t> </a:t>
            </a:r>
            <a:r>
              <a:rPr lang="it-IT" dirty="0" err="1"/>
              <a:t>Xz</a:t>
            </a:r>
            <a:r>
              <a:rPr lang="it-IT" dirty="0"/>
              <a:t>. Se tale evento non fosse accaduto le documentate precedenti condizioni di patologia presentate dalla Sig. </a:t>
            </a:r>
            <a:r>
              <a:rPr lang="it-IT" dirty="0" err="1"/>
              <a:t>Yz</a:t>
            </a:r>
            <a:r>
              <a:rPr lang="it-IT" dirty="0"/>
              <a:t> in </a:t>
            </a:r>
            <a:r>
              <a:rPr lang="it-IT" dirty="0" err="1"/>
              <a:t>Xz</a:t>
            </a:r>
            <a:r>
              <a:rPr lang="it-IT" dirty="0"/>
              <a:t>,  sarebbero state compatibili con una condizione di compenso correggibile con semplici apporti farmacologici. </a:t>
            </a:r>
          </a:p>
          <a:p>
            <a:endParaRPr lang="it-IT" dirty="0"/>
          </a:p>
          <a:p>
            <a:endParaRPr lang="it-IT"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Le caratteristiche delle conseguenze del danno neurologico legato ad un ictus della natura di quello che ha coinvolto la paziente sono tendenzialmente permanenti anche se in parte correggibili con una adeguata riabilitazione.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Solo il tempo potrà mostrarci se vi sarà una riduzione del danno biologico sofferto dalla paziente in diretta conseguenza dell’incidente in oggetto. Tale danno attualmente comporta una totale invalidità. Eventuali riduzioni di tali danni saranno comunque parziali dato che danni di questo genere non possono regredire se non in modo marginale.</a:t>
            </a:r>
          </a:p>
          <a:p>
            <a:endParaRPr lang="it-IT"/>
          </a:p>
          <a:p>
            <a:endParaRPr lang="it-IT"/>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377F74-4E34-BC96-D329-ACF3270EAEE0}"/>
              </a:ext>
            </a:extLst>
          </p:cNvPr>
          <p:cNvSpPr>
            <a:spLocks noGrp="1"/>
          </p:cNvSpPr>
          <p:nvPr>
            <p:ph type="title"/>
          </p:nvPr>
        </p:nvSpPr>
        <p:spPr/>
        <p:txBody>
          <a:bodyPr>
            <a:normAutofit fontScale="90000"/>
          </a:bodyPr>
          <a:lstStyle/>
          <a:p>
            <a:r>
              <a:rPr lang="it-IT" b="1" dirty="0"/>
              <a:t>Malattie psicosomatiche</a:t>
            </a:r>
            <a:br>
              <a:rPr lang="it-IT" dirty="0"/>
            </a:br>
            <a:endParaRPr lang="it-IT" dirty="0"/>
          </a:p>
        </p:txBody>
      </p:sp>
      <p:sp>
        <p:nvSpPr>
          <p:cNvPr id="3" name="Segnaposto contenuto 2">
            <a:extLst>
              <a:ext uri="{FF2B5EF4-FFF2-40B4-BE49-F238E27FC236}">
                <a16:creationId xmlns:a16="http://schemas.microsoft.com/office/drawing/2014/main" id="{49280A94-53D5-B9B4-7423-778E4F8613AD}"/>
              </a:ext>
            </a:extLst>
          </p:cNvPr>
          <p:cNvSpPr>
            <a:spLocks noGrp="1"/>
          </p:cNvSpPr>
          <p:nvPr>
            <p:ph idx="1"/>
          </p:nvPr>
        </p:nvSpPr>
        <p:spPr/>
        <p:txBody>
          <a:bodyPr/>
          <a:lstStyle/>
          <a:p>
            <a:r>
              <a:rPr lang="it-IT" dirty="0"/>
              <a:t> Già il nome, delle cosiddette </a:t>
            </a:r>
            <a:r>
              <a:rPr lang="it-IT" b="1" dirty="0"/>
              <a:t>malattie psicosomatiche</a:t>
            </a:r>
            <a:r>
              <a:rPr lang="it-IT" dirty="0"/>
              <a:t> in realtà, richiede cautela. Nel linguaggio contemporaneo, infatti, si tende sempre più a parlare di </a:t>
            </a:r>
            <a:r>
              <a:rPr lang="it-IT" b="1" dirty="0"/>
              <a:t>disturbi da sintomi somatici</a:t>
            </a:r>
            <a:r>
              <a:rPr lang="it-IT" dirty="0"/>
              <a:t>, </a:t>
            </a:r>
            <a:r>
              <a:rPr lang="it-IT" b="1" dirty="0"/>
              <a:t>sintomi fisici persistenti</a:t>
            </a:r>
            <a:r>
              <a:rPr lang="it-IT" dirty="0"/>
              <a:t> o </a:t>
            </a:r>
            <a:r>
              <a:rPr lang="it-IT" b="1" dirty="0" err="1"/>
              <a:t>persistent</a:t>
            </a:r>
            <a:r>
              <a:rPr lang="it-IT" b="1" dirty="0"/>
              <a:t> </a:t>
            </a:r>
            <a:r>
              <a:rPr lang="it-IT" b="1" dirty="0" err="1"/>
              <a:t>physical</a:t>
            </a:r>
            <a:r>
              <a:rPr lang="it-IT" b="1" dirty="0"/>
              <a:t> </a:t>
            </a:r>
            <a:r>
              <a:rPr lang="it-IT" b="1" dirty="0" err="1"/>
              <a:t>symptoms</a:t>
            </a:r>
            <a:r>
              <a:rPr lang="it-IT" dirty="0"/>
              <a:t>, proprio per evitare una contrapposizione troppo rigida tra “corpo vero” e “psiche che produce il sintomo”. </a:t>
            </a:r>
          </a:p>
        </p:txBody>
      </p:sp>
    </p:spTree>
    <p:extLst>
      <p:ext uri="{BB962C8B-B14F-4D97-AF65-F5344CB8AC3E}">
        <p14:creationId xmlns:p14="http://schemas.microsoft.com/office/powerpoint/2010/main" val="964323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8B3A1F-F4D1-246D-FC8F-84EE87814DB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41DBDA8-6021-54C3-5650-7518874076BC}"/>
              </a:ext>
            </a:extLst>
          </p:cNvPr>
          <p:cNvSpPr>
            <a:spLocks noGrp="1"/>
          </p:cNvSpPr>
          <p:nvPr>
            <p:ph idx="1"/>
          </p:nvPr>
        </p:nvSpPr>
        <p:spPr/>
        <p:txBody>
          <a:bodyPr/>
          <a:lstStyle/>
          <a:p>
            <a:r>
              <a:rPr lang="it-IT" dirty="0"/>
              <a:t>Le formulazioni più aggiornate sottolineano che i sintomi sono reali, possono o meno accompagnarsi a una malattia medica identificabile, e diventano clinicamente centrali quando generano sofferenza, allarme, disabilità, consultazioni ripetute e un’eccessiva organizzazione della vita attorno ad essi. </a:t>
            </a:r>
          </a:p>
        </p:txBody>
      </p:sp>
    </p:spTree>
    <p:extLst>
      <p:ext uri="{BB962C8B-B14F-4D97-AF65-F5344CB8AC3E}">
        <p14:creationId xmlns:p14="http://schemas.microsoft.com/office/powerpoint/2010/main" val="30713317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86514B-4DFF-4F89-CCB9-060E0E95C0A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0497C4D-443B-8125-2D0F-6A5628B493B4}"/>
              </a:ext>
            </a:extLst>
          </p:cNvPr>
          <p:cNvSpPr>
            <a:spLocks noGrp="1"/>
          </p:cNvSpPr>
          <p:nvPr>
            <p:ph idx="1"/>
          </p:nvPr>
        </p:nvSpPr>
        <p:spPr/>
        <p:txBody>
          <a:bodyPr/>
          <a:lstStyle/>
          <a:p>
            <a:r>
              <a:rPr lang="it-IT" dirty="0"/>
              <a:t> l’errore più dannoso è ancora oggi quello di pensare il paziente psicosomatico come qualcuno che “non ha niente” o che “somatizza tutto” nel senso banale del termine. </a:t>
            </a:r>
          </a:p>
        </p:txBody>
      </p:sp>
    </p:spTree>
    <p:extLst>
      <p:ext uri="{BB962C8B-B14F-4D97-AF65-F5344CB8AC3E}">
        <p14:creationId xmlns:p14="http://schemas.microsoft.com/office/powerpoint/2010/main" val="2382318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8EBD95-F3DB-D38C-4B3F-36F5FE63B4E2}"/>
              </a:ext>
            </a:extLst>
          </p:cNvPr>
          <p:cNvSpPr>
            <a:spLocks noGrp="1"/>
          </p:cNvSpPr>
          <p:nvPr>
            <p:ph type="title"/>
          </p:nvPr>
        </p:nvSpPr>
        <p:spPr/>
        <p:txBody>
          <a:bodyPr/>
          <a:lstStyle/>
          <a:p>
            <a:r>
              <a:rPr lang="it-IT" dirty="0"/>
              <a:t>Disturbo da sintomi somatici</a:t>
            </a:r>
          </a:p>
        </p:txBody>
      </p:sp>
      <p:sp>
        <p:nvSpPr>
          <p:cNvPr id="3" name="Segnaposto contenuto 2">
            <a:extLst>
              <a:ext uri="{FF2B5EF4-FFF2-40B4-BE49-F238E27FC236}">
                <a16:creationId xmlns:a16="http://schemas.microsoft.com/office/drawing/2014/main" id="{52253950-C7FB-9D6E-3BFA-6E230FD51E36}"/>
              </a:ext>
            </a:extLst>
          </p:cNvPr>
          <p:cNvSpPr>
            <a:spLocks noGrp="1"/>
          </p:cNvSpPr>
          <p:nvPr>
            <p:ph idx="1"/>
          </p:nvPr>
        </p:nvSpPr>
        <p:spPr/>
        <p:txBody>
          <a:bodyPr>
            <a:normAutofit fontScale="92500"/>
          </a:bodyPr>
          <a:lstStyle/>
          <a:p>
            <a:r>
              <a:rPr lang="it-IT" dirty="0"/>
              <a:t>Sono presenti sintomi somatici che creano disagio o interferenza nella vita quotidiana</a:t>
            </a:r>
          </a:p>
          <a:p>
            <a:r>
              <a:rPr lang="it-IT" dirty="0"/>
              <a:t>Sono presenti anche pensieri emozioni o comportamenti eccessivi legati ai sintomi</a:t>
            </a:r>
          </a:p>
          <a:p>
            <a:r>
              <a:rPr lang="it-IT" dirty="0"/>
              <a:t>Preoccupazione eccessiva</a:t>
            </a:r>
          </a:p>
          <a:p>
            <a:r>
              <a:rPr lang="it-IT" dirty="0"/>
              <a:t>Ansia elevata per la salute</a:t>
            </a:r>
          </a:p>
          <a:p>
            <a:r>
              <a:rPr lang="it-IT" dirty="0"/>
              <a:t>Tempo ed energie eccessive dedicate ai sintomi</a:t>
            </a:r>
          </a:p>
          <a:p>
            <a:r>
              <a:rPr lang="it-IT" dirty="0"/>
              <a:t>Durata &gt;6 mesi</a:t>
            </a:r>
          </a:p>
        </p:txBody>
      </p:sp>
    </p:spTree>
    <p:extLst>
      <p:ext uri="{BB962C8B-B14F-4D97-AF65-F5344CB8AC3E}">
        <p14:creationId xmlns:p14="http://schemas.microsoft.com/office/powerpoint/2010/main" val="23759819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F718BD-6AA7-274D-7CEC-B41A61D9004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C5702E4-0692-EF83-3D8A-A0E106C39E3B}"/>
              </a:ext>
            </a:extLst>
          </p:cNvPr>
          <p:cNvSpPr>
            <a:spLocks noGrp="1"/>
          </p:cNvSpPr>
          <p:nvPr>
            <p:ph idx="1"/>
          </p:nvPr>
        </p:nvSpPr>
        <p:spPr/>
        <p:txBody>
          <a:bodyPr/>
          <a:lstStyle/>
          <a:p>
            <a:r>
              <a:rPr lang="it-IT" dirty="0"/>
              <a:t>Le fonti cliniche più affidabili insistono sul contrario: i sintomi non sono simulati, non sono inventati e non sono semplicemente “tutti nella testa”. Possono essere dolore, stanchezza, disturbi gastrointestinali, vertigini, nausea, dispnea, palpitazioni, tensioni muscolari, parestesie, sensazioni viscerali o altri disturbi fisici molto concreti; </a:t>
            </a:r>
          </a:p>
          <a:p>
            <a:endParaRPr lang="it-IT" dirty="0"/>
          </a:p>
        </p:txBody>
      </p:sp>
    </p:spTree>
    <p:extLst>
      <p:ext uri="{BB962C8B-B14F-4D97-AF65-F5344CB8AC3E}">
        <p14:creationId xmlns:p14="http://schemas.microsoft.com/office/powerpoint/2010/main" val="1370462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9FACD5-7BF5-7C0F-6560-FA132A864C7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AA9EAB-6426-467A-2B27-1CCF09F42A69}"/>
              </a:ext>
            </a:extLst>
          </p:cNvPr>
          <p:cNvSpPr>
            <a:spLocks noGrp="1"/>
          </p:cNvSpPr>
          <p:nvPr>
            <p:ph idx="1"/>
          </p:nvPr>
        </p:nvSpPr>
        <p:spPr/>
        <p:txBody>
          <a:bodyPr/>
          <a:lstStyle/>
          <a:p>
            <a:r>
              <a:rPr lang="it-IT" dirty="0"/>
              <a:t>il punto clinico è che il loro persistere e il modo in cui il soggetto pensa, teme, controlla e vive quei sintomi producono una sofferenza ulteriore che non può essere ridotta né alla sola medicina internistica né alla sola psicologia astratta. </a:t>
            </a:r>
          </a:p>
        </p:txBody>
      </p:sp>
    </p:spTree>
    <p:extLst>
      <p:ext uri="{BB962C8B-B14F-4D97-AF65-F5344CB8AC3E}">
        <p14:creationId xmlns:p14="http://schemas.microsoft.com/office/powerpoint/2010/main" val="27155286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D4161B-834D-7BB9-75BD-D5FCB4226054}"/>
              </a:ext>
            </a:extLst>
          </p:cNvPr>
          <p:cNvSpPr>
            <a:spLocks noGrp="1"/>
          </p:cNvSpPr>
          <p:nvPr>
            <p:ph type="title"/>
          </p:nvPr>
        </p:nvSpPr>
        <p:spPr/>
        <p:txBody>
          <a:bodyPr>
            <a:normAutofit fontScale="90000"/>
          </a:bodyPr>
          <a:lstStyle/>
          <a:p>
            <a:r>
              <a:rPr lang="it-IT" b="1" dirty="0"/>
              <a:t>Il falso dualismo: o organico o psicologico</a:t>
            </a:r>
            <a:br>
              <a:rPr lang="it-IT" dirty="0"/>
            </a:br>
            <a:endParaRPr lang="it-IT" dirty="0"/>
          </a:p>
        </p:txBody>
      </p:sp>
      <p:sp>
        <p:nvSpPr>
          <p:cNvPr id="3" name="Segnaposto contenuto 2">
            <a:extLst>
              <a:ext uri="{FF2B5EF4-FFF2-40B4-BE49-F238E27FC236}">
                <a16:creationId xmlns:a16="http://schemas.microsoft.com/office/drawing/2014/main" id="{BB33D463-344E-0D63-1B7E-CB242A387843}"/>
              </a:ext>
            </a:extLst>
          </p:cNvPr>
          <p:cNvSpPr>
            <a:spLocks noGrp="1"/>
          </p:cNvSpPr>
          <p:nvPr>
            <p:ph idx="1"/>
          </p:nvPr>
        </p:nvSpPr>
        <p:spPr/>
        <p:txBody>
          <a:bodyPr/>
          <a:lstStyle/>
          <a:p>
            <a:r>
              <a:rPr lang="it-IT" dirty="0"/>
              <a:t>Il paziente, i familiari e talvolta anche i curanti tendono a pensare il sintomo secondo una logica binaria: o c’è una malattia organica “vera”, oppure il problema è psicologico. Ma la letteratura più recente sui sintomi fisici persistenti mostra che questa opposizione è troppo povera. </a:t>
            </a:r>
          </a:p>
          <a:p>
            <a:endParaRPr lang="it-IT" dirty="0"/>
          </a:p>
        </p:txBody>
      </p:sp>
    </p:spTree>
    <p:extLst>
      <p:ext uri="{BB962C8B-B14F-4D97-AF65-F5344CB8AC3E}">
        <p14:creationId xmlns:p14="http://schemas.microsoft.com/office/powerpoint/2010/main" val="34239613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AC4DA-A66A-1092-BB10-94CDAA7855A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E38D17E-023E-44ED-C331-BA51E473E33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A153756-8A89-D8F0-E796-1FB40D05395B}"/>
              </a:ext>
            </a:extLst>
          </p:cNvPr>
          <p:cNvSpPr>
            <a:spLocks noGrp="1"/>
          </p:cNvSpPr>
          <p:nvPr>
            <p:ph idx="1"/>
          </p:nvPr>
        </p:nvSpPr>
        <p:spPr/>
        <p:txBody>
          <a:bodyPr/>
          <a:lstStyle/>
          <a:p>
            <a:r>
              <a:rPr lang="it-IT" dirty="0"/>
              <a:t>I sintomi possono insorgere dopo infezioni, malattie mediche, eventi stressanti, traumi, lesioni o anche senza una causa unica chiaramente isolabile; possono coesistere con patologie internistiche reali; e la loro persistenza dipende spesso da un intreccio di fattori biologici, percettivi, cognitivi, emotivi, comportamentali e relazionali. </a:t>
            </a:r>
          </a:p>
        </p:txBody>
      </p:sp>
    </p:spTree>
    <p:extLst>
      <p:ext uri="{BB962C8B-B14F-4D97-AF65-F5344CB8AC3E}">
        <p14:creationId xmlns:p14="http://schemas.microsoft.com/office/powerpoint/2010/main" val="7378236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03735-D559-D8A9-3702-FD35E81BC1A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D5134B7-3D16-A477-6D5B-D8D341D90F8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3021F6-2891-0B6E-F520-B3523A99ABE5}"/>
              </a:ext>
            </a:extLst>
          </p:cNvPr>
          <p:cNvSpPr>
            <a:spLocks noGrp="1"/>
          </p:cNvSpPr>
          <p:nvPr>
            <p:ph idx="1"/>
          </p:nvPr>
        </p:nvSpPr>
        <p:spPr/>
        <p:txBody>
          <a:bodyPr/>
          <a:lstStyle/>
          <a:p>
            <a:r>
              <a:rPr lang="it-IT" dirty="0"/>
              <a:t>Per lo psicologo non deve sentirsi autorizzato a “psicologizzare” un sintomo solo perché gli esami sono incerti o incompleti, ma neppure deve rinunciare a pensare psicologicamente il sintomo solo perché esiste una base organica. </a:t>
            </a:r>
          </a:p>
          <a:p>
            <a:endParaRPr lang="it-IT" dirty="0"/>
          </a:p>
        </p:txBody>
      </p:sp>
    </p:spTree>
    <p:extLst>
      <p:ext uri="{BB962C8B-B14F-4D97-AF65-F5344CB8AC3E}">
        <p14:creationId xmlns:p14="http://schemas.microsoft.com/office/powerpoint/2010/main" val="17626016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666FB-48DB-A880-14A7-2480177A0F8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E90F46A-A057-4814-E8FB-184BBB4BA81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846EECF-C7C2-0D28-E590-C3634F5F8BD6}"/>
              </a:ext>
            </a:extLst>
          </p:cNvPr>
          <p:cNvSpPr>
            <a:spLocks noGrp="1"/>
          </p:cNvSpPr>
          <p:nvPr>
            <p:ph idx="1"/>
          </p:nvPr>
        </p:nvSpPr>
        <p:spPr/>
        <p:txBody>
          <a:bodyPr>
            <a:normAutofit lnSpcReduction="10000"/>
          </a:bodyPr>
          <a:lstStyle/>
          <a:p>
            <a:r>
              <a:rPr lang="it-IT" dirty="0"/>
              <a:t>Una gastrite, un colon irritabile, un dolore </a:t>
            </a:r>
            <a:r>
              <a:rPr lang="it-IT" dirty="0" err="1"/>
              <a:t>muscolotensivo</a:t>
            </a:r>
            <a:r>
              <a:rPr lang="it-IT" dirty="0"/>
              <a:t>, una fibromialgia, una cefalea cronica, una dermatite che si riaccende, un dolore toracico non ischemico o una sensazione respiratoria persistente possono essere profondamente modulati da stress, allarme </a:t>
            </a:r>
            <a:r>
              <a:rPr lang="it-IT" dirty="0" err="1"/>
              <a:t>interocettivo</a:t>
            </a:r>
            <a:r>
              <a:rPr lang="it-IT" dirty="0"/>
              <a:t>, evitamento, paura, depressione, trauma, stili di controllo e storia relazionale, senza per questo cessare di essere esperienze corporee autentiche.</a:t>
            </a:r>
          </a:p>
          <a:p>
            <a:endParaRPr lang="it-IT" dirty="0"/>
          </a:p>
        </p:txBody>
      </p:sp>
    </p:spTree>
    <p:extLst>
      <p:ext uri="{BB962C8B-B14F-4D97-AF65-F5344CB8AC3E}">
        <p14:creationId xmlns:p14="http://schemas.microsoft.com/office/powerpoint/2010/main" val="39018870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FB0D3-0EF4-8A3D-8270-CCD46782A79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1AC2B3C-2CB8-FFE3-23EA-9BEA335E1641}"/>
              </a:ext>
            </a:extLst>
          </p:cNvPr>
          <p:cNvSpPr>
            <a:spLocks noGrp="1"/>
          </p:cNvSpPr>
          <p:nvPr>
            <p:ph type="title"/>
          </p:nvPr>
        </p:nvSpPr>
        <p:spPr/>
        <p:txBody>
          <a:bodyPr>
            <a:normAutofit fontScale="90000"/>
          </a:bodyPr>
          <a:lstStyle/>
          <a:p>
            <a:r>
              <a:rPr lang="it-IT" b="1" dirty="0"/>
              <a:t>Sintomo, attenzione, allarme</a:t>
            </a:r>
            <a:br>
              <a:rPr lang="it-IT" dirty="0"/>
            </a:br>
            <a:endParaRPr lang="it-IT" dirty="0"/>
          </a:p>
        </p:txBody>
      </p:sp>
      <p:sp>
        <p:nvSpPr>
          <p:cNvPr id="3" name="Segnaposto contenuto 2">
            <a:extLst>
              <a:ext uri="{FF2B5EF4-FFF2-40B4-BE49-F238E27FC236}">
                <a16:creationId xmlns:a16="http://schemas.microsoft.com/office/drawing/2014/main" id="{A201FBCD-6D7D-28DE-956C-13E59BD6B82E}"/>
              </a:ext>
            </a:extLst>
          </p:cNvPr>
          <p:cNvSpPr>
            <a:spLocks noGrp="1"/>
          </p:cNvSpPr>
          <p:nvPr>
            <p:ph idx="1"/>
          </p:nvPr>
        </p:nvSpPr>
        <p:spPr/>
        <p:txBody>
          <a:bodyPr>
            <a:normAutofit fontScale="92500" lnSpcReduction="10000"/>
          </a:bodyPr>
          <a:lstStyle/>
          <a:p>
            <a:r>
              <a:rPr lang="it-IT" dirty="0"/>
              <a:t>Uno dei nuclei clinici più utili per capire l’area psicosomatica è il rapporto tra </a:t>
            </a:r>
            <a:r>
              <a:rPr lang="it-IT" b="1" dirty="0"/>
              <a:t>sensazione corporea</a:t>
            </a:r>
            <a:r>
              <a:rPr lang="it-IT" dirty="0"/>
              <a:t> e </a:t>
            </a:r>
            <a:r>
              <a:rPr lang="it-IT" b="1" dirty="0"/>
              <a:t>attenzione</a:t>
            </a:r>
            <a:r>
              <a:rPr lang="it-IT" dirty="0"/>
              <a:t>. </a:t>
            </a:r>
          </a:p>
          <a:p>
            <a:r>
              <a:rPr lang="it-IT" dirty="0"/>
              <a:t>Nella maggior parte delle persone, il corpo produce continuamente segnali, fluttuazioni, tensioni, piccoli disturbi, variazioni viscerali. Nella clinica psicosomatica, questi segnali tendono a diventare più salienti, più osservati, più interpretati in chiave minacciosa, più difficili da lasciar andare. </a:t>
            </a:r>
          </a:p>
          <a:p>
            <a:endParaRPr lang="it-IT" dirty="0"/>
          </a:p>
        </p:txBody>
      </p:sp>
    </p:spTree>
    <p:extLst>
      <p:ext uri="{BB962C8B-B14F-4D97-AF65-F5344CB8AC3E}">
        <p14:creationId xmlns:p14="http://schemas.microsoft.com/office/powerpoint/2010/main" val="11011041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60C6-67F1-FC7D-1BCF-E4EBE89B3C2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DD2ADB3-A5DD-4905-151A-6CAE2B1F6E7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EB882B1-AD6C-F338-397A-1398E76AE969}"/>
              </a:ext>
            </a:extLst>
          </p:cNvPr>
          <p:cNvSpPr>
            <a:spLocks noGrp="1"/>
          </p:cNvSpPr>
          <p:nvPr>
            <p:ph idx="1"/>
          </p:nvPr>
        </p:nvSpPr>
        <p:spPr/>
        <p:txBody>
          <a:bodyPr/>
          <a:lstStyle/>
          <a:p>
            <a:r>
              <a:rPr lang="it-IT" dirty="0"/>
              <a:t>Il problema non è dunque solo il sintomo in sé, ma il circuito che si costruisce intorno ad esso: ascolto </a:t>
            </a:r>
            <a:r>
              <a:rPr lang="it-IT" dirty="0" err="1"/>
              <a:t>ipervigile</a:t>
            </a:r>
            <a:r>
              <a:rPr lang="it-IT" dirty="0"/>
              <a:t>, paura, controlli ripetuti, richieste di rassicurazione, evitamenti, verifiche, nuove consultazioni, e spesso un progressivo restringimento della vita. </a:t>
            </a:r>
          </a:p>
          <a:p>
            <a:endParaRPr lang="it-IT" dirty="0"/>
          </a:p>
        </p:txBody>
      </p:sp>
    </p:spTree>
    <p:extLst>
      <p:ext uri="{BB962C8B-B14F-4D97-AF65-F5344CB8AC3E}">
        <p14:creationId xmlns:p14="http://schemas.microsoft.com/office/powerpoint/2010/main" val="37327952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D3EBB-257C-0A7E-F131-BCEC8BF383B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DED41C1-63E7-0ED5-4788-8553AC90C18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7B33AF9-4F0A-102E-9FC7-768398D7A983}"/>
              </a:ext>
            </a:extLst>
          </p:cNvPr>
          <p:cNvSpPr>
            <a:spLocks noGrp="1"/>
          </p:cNvSpPr>
          <p:nvPr>
            <p:ph idx="1"/>
          </p:nvPr>
        </p:nvSpPr>
        <p:spPr/>
        <p:txBody>
          <a:bodyPr/>
          <a:lstStyle/>
          <a:p>
            <a:r>
              <a:rPr lang="it-IT" dirty="0"/>
              <a:t>Le formulazioni moderne del disturbo da sintomi somatici insistono proprio su questo punto: il nucleo diagnostico non è l’assenza di spiegazione medica, ma la presenza di pensieri, emozioni e comportamenti sproporzionati o disfunzionali legati ai sintomi fisici</a:t>
            </a:r>
          </a:p>
        </p:txBody>
      </p:sp>
    </p:spTree>
    <p:extLst>
      <p:ext uri="{BB962C8B-B14F-4D97-AF65-F5344CB8AC3E}">
        <p14:creationId xmlns:p14="http://schemas.microsoft.com/office/powerpoint/2010/main" val="19705357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F0C75-238B-B9A9-7825-7DDB64532B0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FFA5771-9521-8E4F-4051-F5B86DEE2F2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04FECB1-6BBD-0330-7AC2-0FBC61C7FD35}"/>
              </a:ext>
            </a:extLst>
          </p:cNvPr>
          <p:cNvSpPr>
            <a:spLocks noGrp="1"/>
          </p:cNvSpPr>
          <p:nvPr>
            <p:ph idx="1"/>
          </p:nvPr>
        </p:nvSpPr>
        <p:spPr/>
        <p:txBody>
          <a:bodyPr/>
          <a:lstStyle/>
          <a:p>
            <a:r>
              <a:rPr lang="it-IT" dirty="0"/>
              <a:t>Questo passaggio è molto prezioso anche teoricamente. Sposta la domanda clinica da “il sintomo è vero?” a “che cosa sta succedendo nel rapporto tra il paziente e il sintomo?”. Ed è in questo rapporto che lo psicologo trova il proprio spazio più specifico.</a:t>
            </a:r>
          </a:p>
          <a:p>
            <a:endParaRPr lang="it-IT" dirty="0"/>
          </a:p>
        </p:txBody>
      </p:sp>
    </p:spTree>
    <p:extLst>
      <p:ext uri="{BB962C8B-B14F-4D97-AF65-F5344CB8AC3E}">
        <p14:creationId xmlns:p14="http://schemas.microsoft.com/office/powerpoint/2010/main" val="3503603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6DA905-623D-297C-4557-209DA545913E}"/>
              </a:ext>
            </a:extLst>
          </p:cNvPr>
          <p:cNvSpPr>
            <a:spLocks noGrp="1"/>
          </p:cNvSpPr>
          <p:nvPr>
            <p:ph type="title"/>
          </p:nvPr>
        </p:nvSpPr>
        <p:spPr/>
        <p:txBody>
          <a:bodyPr/>
          <a:lstStyle/>
          <a:p>
            <a:r>
              <a:rPr lang="it-IT" dirty="0"/>
              <a:t>Disturbo da ansia da malattia</a:t>
            </a:r>
          </a:p>
        </p:txBody>
      </p:sp>
      <p:sp>
        <p:nvSpPr>
          <p:cNvPr id="3" name="Segnaposto contenuto 2">
            <a:extLst>
              <a:ext uri="{FF2B5EF4-FFF2-40B4-BE49-F238E27FC236}">
                <a16:creationId xmlns:a16="http://schemas.microsoft.com/office/drawing/2014/main" id="{F661CFCF-7157-0E9C-DF86-D5D0F516E44E}"/>
              </a:ext>
            </a:extLst>
          </p:cNvPr>
          <p:cNvSpPr>
            <a:spLocks noGrp="1"/>
          </p:cNvSpPr>
          <p:nvPr>
            <p:ph idx="1"/>
          </p:nvPr>
        </p:nvSpPr>
        <p:spPr/>
        <p:txBody>
          <a:bodyPr/>
          <a:lstStyle/>
          <a:p>
            <a:r>
              <a:rPr lang="it-IT" dirty="0"/>
              <a:t>Preoccupazione persistente di avere o sviluppare una grave malattia</a:t>
            </a:r>
          </a:p>
          <a:p>
            <a:r>
              <a:rPr lang="it-IT" dirty="0"/>
              <a:t>Sintomi somatici minimi o assenti</a:t>
            </a:r>
          </a:p>
          <a:p>
            <a:r>
              <a:rPr lang="it-IT" dirty="0"/>
              <a:t>Forte ansia per la salute</a:t>
            </a:r>
          </a:p>
          <a:p>
            <a:r>
              <a:rPr lang="it-IT" dirty="0"/>
              <a:t>Comportamenti di controllo o di evitamento</a:t>
            </a:r>
          </a:p>
        </p:txBody>
      </p:sp>
    </p:spTree>
    <p:extLst>
      <p:ext uri="{BB962C8B-B14F-4D97-AF65-F5344CB8AC3E}">
        <p14:creationId xmlns:p14="http://schemas.microsoft.com/office/powerpoint/2010/main" val="15316397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80416-4D26-03E5-FCB4-FB3808663F9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510863B-4EF6-3B79-F1E1-95DCAF4C7B82}"/>
              </a:ext>
            </a:extLst>
          </p:cNvPr>
          <p:cNvSpPr>
            <a:spLocks noGrp="1"/>
          </p:cNvSpPr>
          <p:nvPr>
            <p:ph type="title"/>
          </p:nvPr>
        </p:nvSpPr>
        <p:spPr/>
        <p:txBody>
          <a:bodyPr>
            <a:normAutofit fontScale="90000"/>
          </a:bodyPr>
          <a:lstStyle/>
          <a:p>
            <a:r>
              <a:rPr lang="it-IT" b="1" dirty="0"/>
              <a:t>La sofferenza corporea come linguaggio della regolazione</a:t>
            </a:r>
            <a:br>
              <a:rPr lang="it-IT" dirty="0"/>
            </a:br>
            <a:endParaRPr lang="it-IT" dirty="0"/>
          </a:p>
        </p:txBody>
      </p:sp>
      <p:sp>
        <p:nvSpPr>
          <p:cNvPr id="3" name="Segnaposto contenuto 2">
            <a:extLst>
              <a:ext uri="{FF2B5EF4-FFF2-40B4-BE49-F238E27FC236}">
                <a16:creationId xmlns:a16="http://schemas.microsoft.com/office/drawing/2014/main" id="{9A82B4CD-7172-9C7F-70FA-1F6F85B7C812}"/>
              </a:ext>
            </a:extLst>
          </p:cNvPr>
          <p:cNvSpPr>
            <a:spLocks noGrp="1"/>
          </p:cNvSpPr>
          <p:nvPr>
            <p:ph idx="1"/>
          </p:nvPr>
        </p:nvSpPr>
        <p:spPr/>
        <p:txBody>
          <a:bodyPr/>
          <a:lstStyle/>
          <a:p>
            <a:r>
              <a:rPr lang="it-IT" dirty="0"/>
              <a:t>Molti pazienti psicosomatici non arrivano in terapia dicendo “sono ansioso” o “sono depresso”. Arrivano dicendo: “ho mal di stomaco da mesi”, “sento sempre il cuore”, “mi manca il respiro”, “ho dolori dappertutto”, “ho nausea”, “mi sento svenire”, “non reggo più questa stanchezza”. </a:t>
            </a:r>
          </a:p>
          <a:p>
            <a:endParaRPr lang="it-IT" dirty="0"/>
          </a:p>
        </p:txBody>
      </p:sp>
    </p:spTree>
    <p:extLst>
      <p:ext uri="{BB962C8B-B14F-4D97-AF65-F5344CB8AC3E}">
        <p14:creationId xmlns:p14="http://schemas.microsoft.com/office/powerpoint/2010/main" val="28118842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4812B-9EB9-8631-23B6-B9931616A7E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9626711-C27F-8D9C-8E0F-46E7FB8BD3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480642D-D218-3E72-F4BA-F1BB601C30FA}"/>
              </a:ext>
            </a:extLst>
          </p:cNvPr>
          <p:cNvSpPr>
            <a:spLocks noGrp="1"/>
          </p:cNvSpPr>
          <p:nvPr>
            <p:ph idx="1"/>
          </p:nvPr>
        </p:nvSpPr>
        <p:spPr/>
        <p:txBody>
          <a:bodyPr/>
          <a:lstStyle/>
          <a:p>
            <a:r>
              <a:rPr lang="it-IT" dirty="0"/>
              <a:t>I sintomi somatici persistenti si associano molto spesso a ansia, depressione e altre forme di distress psicologico, non come semplice mascheramento, ma come una delle modalità più comuni in cui il disagio si organizza e si esprime. </a:t>
            </a:r>
          </a:p>
        </p:txBody>
      </p:sp>
    </p:spTree>
    <p:extLst>
      <p:ext uri="{BB962C8B-B14F-4D97-AF65-F5344CB8AC3E}">
        <p14:creationId xmlns:p14="http://schemas.microsoft.com/office/powerpoint/2010/main" val="79000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06CA5-3496-69BC-92EA-CFACD1AF26A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0AFE844-696C-9D25-1247-BF862DDD1CC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C72C2C5-2135-8B80-1A3E-EDE478C5045F}"/>
              </a:ext>
            </a:extLst>
          </p:cNvPr>
          <p:cNvSpPr>
            <a:spLocks noGrp="1"/>
          </p:cNvSpPr>
          <p:nvPr>
            <p:ph idx="1"/>
          </p:nvPr>
        </p:nvSpPr>
        <p:spPr/>
        <p:txBody>
          <a:bodyPr/>
          <a:lstStyle/>
          <a:p>
            <a:r>
              <a:rPr lang="it-IT" dirty="0"/>
              <a:t>Sarebbe riduttivo dire che il corpo “parla al posto della mente”.  la regolazione fallisce o si irrigidisce. Lo stress aumenta il tono muscolare, altera il ritmo gastrointestinale, amplifica la percezione del dolore, modifica il sonno, accelera il respiro, destabilizza il sistema autonomico, riduce la soglia di tolleranza. </a:t>
            </a:r>
          </a:p>
          <a:p>
            <a:endParaRPr lang="it-IT" dirty="0"/>
          </a:p>
        </p:txBody>
      </p:sp>
    </p:spTree>
    <p:extLst>
      <p:ext uri="{BB962C8B-B14F-4D97-AF65-F5344CB8AC3E}">
        <p14:creationId xmlns:p14="http://schemas.microsoft.com/office/powerpoint/2010/main" val="4726893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AB0BE-2D07-DE71-0066-A730A5FE008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F1EC083-3542-DFE3-5E17-F74FDE84A48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B1E2C4A-492C-B47C-7014-819524D0D015}"/>
              </a:ext>
            </a:extLst>
          </p:cNvPr>
          <p:cNvSpPr>
            <a:spLocks noGrp="1"/>
          </p:cNvSpPr>
          <p:nvPr>
            <p:ph idx="1"/>
          </p:nvPr>
        </p:nvSpPr>
        <p:spPr/>
        <p:txBody>
          <a:bodyPr/>
          <a:lstStyle/>
          <a:p>
            <a:r>
              <a:rPr lang="it-IT" dirty="0"/>
              <a:t>Se a questo si aggiungono vulnerabilità individuali, storie traumatiche, modelli familiari di malattia, cure mediche frammentate o rassicurazioni inefficaci, il sintomo tende a fissarsi nel tempo e a diventare il centro dell’identità di paziente.</a:t>
            </a:r>
          </a:p>
          <a:p>
            <a:endParaRPr lang="it-IT" dirty="0"/>
          </a:p>
        </p:txBody>
      </p:sp>
    </p:spTree>
    <p:extLst>
      <p:ext uri="{BB962C8B-B14F-4D97-AF65-F5344CB8AC3E}">
        <p14:creationId xmlns:p14="http://schemas.microsoft.com/office/powerpoint/2010/main" val="4394598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DC2B1-D90A-E590-6A05-39CC9F28886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BB0E20F-06D4-DBEB-F32B-58DB8F8AED08}"/>
              </a:ext>
            </a:extLst>
          </p:cNvPr>
          <p:cNvSpPr>
            <a:spLocks noGrp="1"/>
          </p:cNvSpPr>
          <p:nvPr>
            <p:ph type="title"/>
          </p:nvPr>
        </p:nvSpPr>
        <p:spPr/>
        <p:txBody>
          <a:bodyPr>
            <a:normAutofit fontScale="90000"/>
          </a:bodyPr>
          <a:lstStyle/>
          <a:p>
            <a:r>
              <a:rPr lang="it-IT" b="1" dirty="0"/>
              <a:t>Le grandi aree della clinica psicosomatica</a:t>
            </a:r>
            <a:br>
              <a:rPr lang="it-IT" dirty="0"/>
            </a:br>
            <a:endParaRPr lang="it-IT" dirty="0"/>
          </a:p>
        </p:txBody>
      </p:sp>
      <p:sp>
        <p:nvSpPr>
          <p:cNvPr id="3" name="Segnaposto contenuto 2">
            <a:extLst>
              <a:ext uri="{FF2B5EF4-FFF2-40B4-BE49-F238E27FC236}">
                <a16:creationId xmlns:a16="http://schemas.microsoft.com/office/drawing/2014/main" id="{9996C861-F988-87DE-CB8B-4DB428A0852F}"/>
              </a:ext>
            </a:extLst>
          </p:cNvPr>
          <p:cNvSpPr>
            <a:spLocks noGrp="1"/>
          </p:cNvSpPr>
          <p:nvPr>
            <p:ph idx="1"/>
          </p:nvPr>
        </p:nvSpPr>
        <p:spPr/>
        <p:txBody>
          <a:bodyPr>
            <a:normAutofit/>
          </a:bodyPr>
          <a:lstStyle/>
          <a:p>
            <a:r>
              <a:rPr lang="it-IT" dirty="0"/>
              <a:t>Oggi la letteratura preferisce parlare più largamente di </a:t>
            </a:r>
            <a:r>
              <a:rPr lang="it-IT" b="1" dirty="0"/>
              <a:t>sintomi fisici persistenti</a:t>
            </a:r>
            <a:r>
              <a:rPr lang="it-IT" dirty="0"/>
              <a:t> o </a:t>
            </a:r>
            <a:r>
              <a:rPr lang="it-IT" b="1" dirty="0"/>
              <a:t>somatici persistenti</a:t>
            </a:r>
            <a:r>
              <a:rPr lang="it-IT" dirty="0"/>
              <a:t>, proprio perché questi problemi attraversano molte specialità mediche e non appartengono a un solo organo o a una sola diagnosi. </a:t>
            </a:r>
          </a:p>
        </p:txBody>
      </p:sp>
    </p:spTree>
    <p:extLst>
      <p:ext uri="{BB962C8B-B14F-4D97-AF65-F5344CB8AC3E}">
        <p14:creationId xmlns:p14="http://schemas.microsoft.com/office/powerpoint/2010/main" val="1953306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A7095-20E5-3652-6F7D-4AD348D6FDA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E467CC9-452E-D859-EE1A-BFE76B33020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7D3EE7F-646D-46AB-6506-B8F1B9FF3193}"/>
              </a:ext>
            </a:extLst>
          </p:cNvPr>
          <p:cNvSpPr>
            <a:spLocks noGrp="1"/>
          </p:cNvSpPr>
          <p:nvPr>
            <p:ph idx="1"/>
          </p:nvPr>
        </p:nvSpPr>
        <p:spPr/>
        <p:txBody>
          <a:bodyPr/>
          <a:lstStyle/>
          <a:p>
            <a:r>
              <a:rPr lang="it-IT" dirty="0"/>
              <a:t>La revisione del </a:t>
            </a:r>
            <a:r>
              <a:rPr lang="it-IT" i="1" dirty="0"/>
              <a:t>Lancet</a:t>
            </a:r>
            <a:r>
              <a:rPr lang="it-IT" dirty="0"/>
              <a:t> del 2024 insiste infatti sul fatto che i sintomi fisici persistenti sono un termine ombrello che può riguardare sintomi presenti con o senza una malattia medica definita e che rappresentano un onere importante per pazienti, professionisti e sistemi sanitari.</a:t>
            </a:r>
          </a:p>
        </p:txBody>
      </p:sp>
    </p:spTree>
    <p:extLst>
      <p:ext uri="{BB962C8B-B14F-4D97-AF65-F5344CB8AC3E}">
        <p14:creationId xmlns:p14="http://schemas.microsoft.com/office/powerpoint/2010/main" val="1972516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E72FF-B5F6-DA25-B662-FE3A977199C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735A955-74CB-4532-FA78-E409EF7D1E8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C11352D-70C2-1270-A783-C11FA756820A}"/>
              </a:ext>
            </a:extLst>
          </p:cNvPr>
          <p:cNvSpPr>
            <a:spLocks noGrp="1"/>
          </p:cNvSpPr>
          <p:nvPr>
            <p:ph idx="1"/>
          </p:nvPr>
        </p:nvSpPr>
        <p:spPr/>
        <p:txBody>
          <a:bodyPr>
            <a:normAutofit fontScale="92500" lnSpcReduction="20000"/>
          </a:bodyPr>
          <a:lstStyle/>
          <a:p>
            <a:r>
              <a:rPr lang="it-IT" dirty="0"/>
              <a:t>Per lo psicologo è utile pensare meno per organi e più per processi: allarme </a:t>
            </a:r>
            <a:r>
              <a:rPr lang="it-IT" dirty="0" err="1"/>
              <a:t>interocettivo</a:t>
            </a:r>
            <a:r>
              <a:rPr lang="it-IT" dirty="0"/>
              <a:t>, amplificazione percettiva, controllo, evitamento, ricerca di rassicurazione, oscillazione fra </a:t>
            </a:r>
            <a:r>
              <a:rPr lang="it-IT" dirty="0" err="1"/>
              <a:t>catastrofizzazione</a:t>
            </a:r>
            <a:r>
              <a:rPr lang="it-IT" dirty="0"/>
              <a:t> e frustrazione, vergogna, dipendenza dai consulti, riduzione del funzionamento quotidiano. Questo </a:t>
            </a:r>
            <a:r>
              <a:rPr lang="it-IT" dirty="0" err="1"/>
              <a:t>processoclinico</a:t>
            </a:r>
            <a:r>
              <a:rPr lang="it-IT" dirty="0"/>
              <a:t> attraversa infatti stomaco, intestino, pelle, apparato respiratorio, dolore diffuso, cuore, equilibrio, fatigue e molte altre presentazioni.</a:t>
            </a:r>
          </a:p>
          <a:p>
            <a:endParaRPr lang="it-IT" dirty="0"/>
          </a:p>
        </p:txBody>
      </p:sp>
    </p:spTree>
    <p:extLst>
      <p:ext uri="{BB962C8B-B14F-4D97-AF65-F5344CB8AC3E}">
        <p14:creationId xmlns:p14="http://schemas.microsoft.com/office/powerpoint/2010/main" val="42699455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9D3F9-9E1A-EE8B-EE38-B4AB0E4148D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D3AFDD6-1DE1-5D5B-2DA8-3D3024F87305}"/>
              </a:ext>
            </a:extLst>
          </p:cNvPr>
          <p:cNvSpPr>
            <a:spLocks noGrp="1"/>
          </p:cNvSpPr>
          <p:nvPr>
            <p:ph type="title"/>
          </p:nvPr>
        </p:nvSpPr>
        <p:spPr/>
        <p:txBody>
          <a:bodyPr>
            <a:noAutofit/>
          </a:bodyPr>
          <a:lstStyle/>
          <a:p>
            <a:r>
              <a:rPr lang="it-IT" sz="3200" b="1" dirty="0"/>
              <a:t>Il farmaco nelle condizioni psicosomatiche: un ruolo reale, ma non centrale </a:t>
            </a:r>
            <a:br>
              <a:rPr lang="it-IT" sz="3200" dirty="0"/>
            </a:br>
            <a:endParaRPr lang="it-IT" sz="3200" dirty="0"/>
          </a:p>
        </p:txBody>
      </p:sp>
      <p:sp>
        <p:nvSpPr>
          <p:cNvPr id="3" name="Segnaposto contenuto 2">
            <a:extLst>
              <a:ext uri="{FF2B5EF4-FFF2-40B4-BE49-F238E27FC236}">
                <a16:creationId xmlns:a16="http://schemas.microsoft.com/office/drawing/2014/main" id="{049C09E5-BF03-2AE7-3381-EE369D925C88}"/>
              </a:ext>
            </a:extLst>
          </p:cNvPr>
          <p:cNvSpPr>
            <a:spLocks noGrp="1"/>
          </p:cNvSpPr>
          <p:nvPr>
            <p:ph idx="1"/>
          </p:nvPr>
        </p:nvSpPr>
        <p:spPr/>
        <p:txBody>
          <a:bodyPr/>
          <a:lstStyle/>
          <a:p>
            <a:r>
              <a:rPr lang="it-IT" b="1" dirty="0"/>
              <a:t>non esiste quasi mai un farmaco “per la psicosomatica” in quanto tale</a:t>
            </a:r>
            <a:r>
              <a:rPr lang="it-IT" dirty="0"/>
              <a:t>.   la farmacoterapia ha un ruolo soprattutto quando tratta </a:t>
            </a:r>
            <a:r>
              <a:rPr lang="it-IT" b="1" dirty="0"/>
              <a:t>comorbilità</a:t>
            </a:r>
            <a:r>
              <a:rPr lang="it-IT" dirty="0"/>
              <a:t> rilevanti — ansia, depressione, ossessività, insonnia — oppure quando alcuni antidepressivi aiutano indirettamente a ridurre il carico sintomatico, il dolore o la reattività complessiva.    </a:t>
            </a:r>
          </a:p>
        </p:txBody>
      </p:sp>
    </p:spTree>
    <p:extLst>
      <p:ext uri="{BB962C8B-B14F-4D97-AF65-F5344CB8AC3E}">
        <p14:creationId xmlns:p14="http://schemas.microsoft.com/office/powerpoint/2010/main" val="13807898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682CE-CCB5-EDEA-62E4-5A08E5606A1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101E8E7-5183-F420-908E-BD62C93883B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F990412-D1C5-F1ED-6B98-99198FDBF7F8}"/>
              </a:ext>
            </a:extLst>
          </p:cNvPr>
          <p:cNvSpPr>
            <a:spLocks noGrp="1"/>
          </p:cNvSpPr>
          <p:nvPr>
            <p:ph idx="1"/>
          </p:nvPr>
        </p:nvSpPr>
        <p:spPr/>
        <p:txBody>
          <a:bodyPr>
            <a:normAutofit fontScale="92500" lnSpcReduction="10000"/>
          </a:bodyPr>
          <a:lstStyle/>
          <a:p>
            <a:r>
              <a:rPr lang="it-IT" dirty="0"/>
              <a:t>il farmaco non va pensato come correzione diretta del sintomo psicosomatico ma come uno strumento che può abbassare alcune componenti di mantenimento: allarme, tono ansioso, depressione associata, insonnia, sensibilità al dolore, rigidità dell’attenzione verso il corpo.  </a:t>
            </a:r>
          </a:p>
          <a:p>
            <a:r>
              <a:rPr lang="it-IT" dirty="0"/>
              <a:t>una serie infinita di prescrizioni sintomatiche e di micro-aggiustamenti che finiscono per confermare al paziente che il corpo è il solo luogo in cui cercare la soluzione.</a:t>
            </a:r>
          </a:p>
          <a:p>
            <a:endParaRPr lang="it-IT" dirty="0"/>
          </a:p>
        </p:txBody>
      </p:sp>
    </p:spTree>
    <p:extLst>
      <p:ext uri="{BB962C8B-B14F-4D97-AF65-F5344CB8AC3E}">
        <p14:creationId xmlns:p14="http://schemas.microsoft.com/office/powerpoint/2010/main" val="3018210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DC721-B6D9-5422-CEEF-2942CED8BC0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22CF2E3-D06A-9D39-A534-2D88EFCE6303}"/>
              </a:ext>
            </a:extLst>
          </p:cNvPr>
          <p:cNvSpPr>
            <a:spLocks noGrp="1"/>
          </p:cNvSpPr>
          <p:nvPr>
            <p:ph type="title"/>
          </p:nvPr>
        </p:nvSpPr>
        <p:spPr/>
        <p:txBody>
          <a:bodyPr>
            <a:normAutofit fontScale="90000"/>
          </a:bodyPr>
          <a:lstStyle/>
          <a:p>
            <a:r>
              <a:rPr lang="it-IT" b="1" dirty="0"/>
              <a:t>Un grande rischio: la iatrogenesi relazionale</a:t>
            </a:r>
            <a:br>
              <a:rPr lang="it-IT" dirty="0"/>
            </a:br>
            <a:endParaRPr lang="it-IT" dirty="0"/>
          </a:p>
        </p:txBody>
      </p:sp>
      <p:sp>
        <p:nvSpPr>
          <p:cNvPr id="3" name="Segnaposto contenuto 2">
            <a:extLst>
              <a:ext uri="{FF2B5EF4-FFF2-40B4-BE49-F238E27FC236}">
                <a16:creationId xmlns:a16="http://schemas.microsoft.com/office/drawing/2014/main" id="{9CED8411-14ED-8C3C-A5E1-4823187CD399}"/>
              </a:ext>
            </a:extLst>
          </p:cNvPr>
          <p:cNvSpPr>
            <a:spLocks noGrp="1"/>
          </p:cNvSpPr>
          <p:nvPr>
            <p:ph idx="1"/>
          </p:nvPr>
        </p:nvSpPr>
        <p:spPr/>
        <p:txBody>
          <a:bodyPr>
            <a:normAutofit lnSpcReduction="10000"/>
          </a:bodyPr>
          <a:lstStyle/>
          <a:p>
            <a:r>
              <a:rPr lang="it-IT" dirty="0"/>
              <a:t>Un paziente che riceve esami ripetuti, rassicurazioni poco convinte, consulti spezzettati, messaggi contraddittori o farmaci aggiunti uno sopra l’altro può sentirsi, paradossalmente, ancora più malato.  Sono quindi opportuni appuntamenti regolari, forte alleanza terapeutica, legittimazione dei sintomi, limitazione di test e invii non necessari, continuità nella presa in carico e formulazione coerente del problema.</a:t>
            </a:r>
          </a:p>
        </p:txBody>
      </p:sp>
    </p:spTree>
    <p:extLst>
      <p:ext uri="{BB962C8B-B14F-4D97-AF65-F5344CB8AC3E}">
        <p14:creationId xmlns:p14="http://schemas.microsoft.com/office/powerpoint/2010/main" val="1805451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9A03BF-E5AF-0C94-D5E8-236568FD23FD}"/>
              </a:ext>
            </a:extLst>
          </p:cNvPr>
          <p:cNvSpPr>
            <a:spLocks noGrp="1"/>
          </p:cNvSpPr>
          <p:nvPr>
            <p:ph type="title"/>
          </p:nvPr>
        </p:nvSpPr>
        <p:spPr/>
        <p:txBody>
          <a:bodyPr>
            <a:normAutofit fontScale="90000"/>
          </a:bodyPr>
          <a:lstStyle/>
          <a:p>
            <a:r>
              <a:rPr lang="it-IT" dirty="0"/>
              <a:t>Disturbo da sintomi neurologici funzionali già isteria o disturbo di conversione</a:t>
            </a:r>
          </a:p>
        </p:txBody>
      </p:sp>
      <p:sp>
        <p:nvSpPr>
          <p:cNvPr id="3" name="Segnaposto contenuto 2">
            <a:extLst>
              <a:ext uri="{FF2B5EF4-FFF2-40B4-BE49-F238E27FC236}">
                <a16:creationId xmlns:a16="http://schemas.microsoft.com/office/drawing/2014/main" id="{23142DDE-D079-5E93-D527-4D25CB827ACD}"/>
              </a:ext>
            </a:extLst>
          </p:cNvPr>
          <p:cNvSpPr>
            <a:spLocks noGrp="1"/>
          </p:cNvSpPr>
          <p:nvPr>
            <p:ph idx="1"/>
          </p:nvPr>
        </p:nvSpPr>
        <p:spPr/>
        <p:txBody>
          <a:bodyPr/>
          <a:lstStyle/>
          <a:p>
            <a:r>
              <a:rPr lang="it-IT" dirty="0"/>
              <a:t>Sintomi neurologici incompatibili con una patologia neurologica nota</a:t>
            </a:r>
          </a:p>
          <a:p>
            <a:r>
              <a:rPr lang="it-IT" dirty="0"/>
              <a:t>Es paralisi, </a:t>
            </a:r>
            <a:r>
              <a:rPr lang="it-IT" dirty="0" err="1"/>
              <a:t>ciecità</a:t>
            </a:r>
            <a:r>
              <a:rPr lang="it-IT" dirty="0"/>
              <a:t>, crisi non epilettiche disturbi deambulazione, disturbi deglutizione</a:t>
            </a:r>
          </a:p>
        </p:txBody>
      </p:sp>
    </p:spTree>
    <p:extLst>
      <p:ext uri="{BB962C8B-B14F-4D97-AF65-F5344CB8AC3E}">
        <p14:creationId xmlns:p14="http://schemas.microsoft.com/office/powerpoint/2010/main" val="31903565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F8EB9-1307-01CF-BADF-37E987CF5B6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96CE597-D07C-409C-460C-7C102605942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ECE012F-9790-F32E-33F0-384A80A70486}"/>
              </a:ext>
            </a:extLst>
          </p:cNvPr>
          <p:cNvSpPr>
            <a:spLocks noGrp="1"/>
          </p:cNvSpPr>
          <p:nvPr>
            <p:ph idx="1"/>
          </p:nvPr>
        </p:nvSpPr>
        <p:spPr/>
        <p:txBody>
          <a:bodyPr/>
          <a:lstStyle/>
          <a:p>
            <a:r>
              <a:rPr lang="it-IT" dirty="0"/>
              <a:t>Nella clinica psicosomatica, il paziente tende facilmente a muoversi tra due estremi: sentirsi abbandonato se non viene preso sul serio, oppure sentirsi confermato nella propria allerta se ogni sintomo genera una nuova escalation di indagini e trattamenti. La buona cura sta in mezzo: prendere sul serio senza colludere con la spirale del sintomo.</a:t>
            </a:r>
          </a:p>
          <a:p>
            <a:endParaRPr lang="it-IT" dirty="0"/>
          </a:p>
        </p:txBody>
      </p:sp>
    </p:spTree>
    <p:extLst>
      <p:ext uri="{BB962C8B-B14F-4D97-AF65-F5344CB8AC3E}">
        <p14:creationId xmlns:p14="http://schemas.microsoft.com/office/powerpoint/2010/main" val="19777816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EBD36-95AF-9E8A-CC1B-F379B2A6B2D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B786D59-A43D-4454-B79D-0581EA2C4814}"/>
              </a:ext>
            </a:extLst>
          </p:cNvPr>
          <p:cNvSpPr>
            <a:spLocks noGrp="1"/>
          </p:cNvSpPr>
          <p:nvPr>
            <p:ph type="title"/>
          </p:nvPr>
        </p:nvSpPr>
        <p:spPr/>
        <p:txBody>
          <a:bodyPr>
            <a:normAutofit fontScale="90000"/>
          </a:bodyPr>
          <a:lstStyle/>
          <a:p>
            <a:r>
              <a:rPr lang="it-IT" sz="3600" b="1" dirty="0"/>
              <a:t>L’alleanza terapeutica: credere al paziente senza credere ciecamente alla catastrofe</a:t>
            </a:r>
            <a:br>
              <a:rPr lang="it-IT" dirty="0"/>
            </a:br>
            <a:endParaRPr lang="it-IT" dirty="0"/>
          </a:p>
        </p:txBody>
      </p:sp>
      <p:sp>
        <p:nvSpPr>
          <p:cNvPr id="3" name="Segnaposto contenuto 2">
            <a:extLst>
              <a:ext uri="{FF2B5EF4-FFF2-40B4-BE49-F238E27FC236}">
                <a16:creationId xmlns:a16="http://schemas.microsoft.com/office/drawing/2014/main" id="{DAE590D3-820B-1EEC-0BAA-810D5116692B}"/>
              </a:ext>
            </a:extLst>
          </p:cNvPr>
          <p:cNvSpPr>
            <a:spLocks noGrp="1"/>
          </p:cNvSpPr>
          <p:nvPr>
            <p:ph idx="1"/>
          </p:nvPr>
        </p:nvSpPr>
        <p:spPr/>
        <p:txBody>
          <a:bodyPr/>
          <a:lstStyle/>
          <a:p>
            <a:r>
              <a:rPr lang="it-IT" dirty="0"/>
              <a:t>Il paziente psicosomatico ha spesso già sperimentato due forme di fallimento della relazione di cura: da un lato l’essere trattato come “uno che ha solo ansia”, dall’altro l’essere trattato come un corpo da indagare all’infinito senza mai trovare una cornice di senso. </a:t>
            </a:r>
          </a:p>
        </p:txBody>
      </p:sp>
    </p:spTree>
    <p:extLst>
      <p:ext uri="{BB962C8B-B14F-4D97-AF65-F5344CB8AC3E}">
        <p14:creationId xmlns:p14="http://schemas.microsoft.com/office/powerpoint/2010/main" val="11444572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187BB-0DD7-B492-C892-530E175E6BF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4692263-3B17-A3E8-CD2C-C000B94277E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F299932-CF30-F5FF-2B13-25AA410CBE20}"/>
              </a:ext>
            </a:extLst>
          </p:cNvPr>
          <p:cNvSpPr>
            <a:spLocks noGrp="1"/>
          </p:cNvSpPr>
          <p:nvPr>
            <p:ph idx="1"/>
          </p:nvPr>
        </p:nvSpPr>
        <p:spPr/>
        <p:txBody>
          <a:bodyPr/>
          <a:lstStyle/>
          <a:p>
            <a:r>
              <a:rPr lang="it-IT" dirty="0"/>
              <a:t>Per questo lo psicologo deve costruire una posizione molto precisa: </a:t>
            </a:r>
            <a:r>
              <a:rPr lang="it-IT" b="1" dirty="0"/>
              <a:t>i sintomi sono reali, ma la loro persistenza e la sofferenza che li accompagna non si capiscono soltanto cercando nuove lesioni o nuovi esami</a:t>
            </a:r>
            <a:r>
              <a:rPr lang="it-IT" dirty="0"/>
              <a:t>.   senza reintrodurre il dualismo tra “organico vero” e “psicologico finto”.</a:t>
            </a:r>
          </a:p>
        </p:txBody>
      </p:sp>
    </p:spTree>
    <p:extLst>
      <p:ext uri="{BB962C8B-B14F-4D97-AF65-F5344CB8AC3E}">
        <p14:creationId xmlns:p14="http://schemas.microsoft.com/office/powerpoint/2010/main" val="17808919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DEE63-6418-54D5-3500-8396F3C2F8D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C20906A-0086-2BA9-690F-6C5653AE3FFE}"/>
              </a:ext>
            </a:extLst>
          </p:cNvPr>
          <p:cNvSpPr>
            <a:spLocks noGrp="1"/>
          </p:cNvSpPr>
          <p:nvPr>
            <p:ph type="title"/>
          </p:nvPr>
        </p:nvSpPr>
        <p:spPr/>
        <p:txBody>
          <a:bodyPr>
            <a:normAutofit fontScale="90000"/>
          </a:bodyPr>
          <a:lstStyle/>
          <a:p>
            <a:r>
              <a:rPr lang="it-IT" b="1" dirty="0"/>
              <a:t>Il ruolo della psicoterapia</a:t>
            </a:r>
            <a:br>
              <a:rPr lang="it-IT" dirty="0"/>
            </a:br>
            <a:endParaRPr lang="it-IT" dirty="0"/>
          </a:p>
        </p:txBody>
      </p:sp>
      <p:sp>
        <p:nvSpPr>
          <p:cNvPr id="3" name="Segnaposto contenuto 2">
            <a:extLst>
              <a:ext uri="{FF2B5EF4-FFF2-40B4-BE49-F238E27FC236}">
                <a16:creationId xmlns:a16="http://schemas.microsoft.com/office/drawing/2014/main" id="{4625B78C-924A-3A09-4888-52287EECC33C}"/>
              </a:ext>
            </a:extLst>
          </p:cNvPr>
          <p:cNvSpPr>
            <a:spLocks noGrp="1"/>
          </p:cNvSpPr>
          <p:nvPr>
            <p:ph idx="1"/>
          </p:nvPr>
        </p:nvSpPr>
        <p:spPr/>
        <p:txBody>
          <a:bodyPr>
            <a:normAutofit lnSpcReduction="10000"/>
          </a:bodyPr>
          <a:lstStyle/>
          <a:p>
            <a:r>
              <a:rPr lang="it-IT" dirty="0"/>
              <a:t>Sul piano terapeutico, le evidenze disponibili indicano con una certa costanza l’utilità della </a:t>
            </a:r>
            <a:r>
              <a:rPr lang="it-IT" b="1" dirty="0"/>
              <a:t>terapia cognitivo-comportamentale</a:t>
            </a:r>
            <a:r>
              <a:rPr lang="it-IT" dirty="0"/>
              <a:t>, e in diversi contesti anche di interventi basati sulla mindfulness o su una gestione strutturata e continuativa in cure primarie. AAFP riporta benefici della CBT nei disturbi somatici e nei sintomi fisici non spiegati, e </a:t>
            </a:r>
            <a:r>
              <a:rPr lang="it-IT" dirty="0" err="1"/>
              <a:t>StatPearls</a:t>
            </a:r>
            <a:r>
              <a:rPr lang="it-IT" dirty="0"/>
              <a:t> la descrive come associata a miglioramento del funzionamento e riduzione dei sintomi riferiti.</a:t>
            </a:r>
          </a:p>
        </p:txBody>
      </p:sp>
    </p:spTree>
    <p:extLst>
      <p:ext uri="{BB962C8B-B14F-4D97-AF65-F5344CB8AC3E}">
        <p14:creationId xmlns:p14="http://schemas.microsoft.com/office/powerpoint/2010/main" val="6514817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319AD-AC2E-70AB-A735-EC0E7AD72D5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CB2E80F-0471-ADEC-3D15-38E56AE5067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2822B7B-C1D1-17C8-EFB2-07530DA67575}"/>
              </a:ext>
            </a:extLst>
          </p:cNvPr>
          <p:cNvSpPr>
            <a:spLocks noGrp="1"/>
          </p:cNvSpPr>
          <p:nvPr>
            <p:ph idx="1"/>
          </p:nvPr>
        </p:nvSpPr>
        <p:spPr/>
        <p:txBody>
          <a:bodyPr>
            <a:normAutofit fontScale="92500" lnSpcReduction="10000"/>
          </a:bodyPr>
          <a:lstStyle/>
          <a:p>
            <a:r>
              <a:rPr lang="it-IT" dirty="0"/>
              <a:t>La psicoterapia nelle condizioni psicosomatiche serve a più cose insieme: ridurre l’</a:t>
            </a:r>
            <a:r>
              <a:rPr lang="it-IT" dirty="0" err="1"/>
              <a:t>iperfocalizzazione</a:t>
            </a:r>
            <a:r>
              <a:rPr lang="it-IT" dirty="0"/>
              <a:t> corporea, modificare il rapporto con la minaccia, aumentare la tolleranza dell’incertezza, diminuire i comportamenti di controllo e rassicurazione, ricostruire un ritmo di vita meno organizzato dal sintomo, nominare conflitti ed emozioni, e aiutare il paziente a non coincidere interamente con il proprio corpo sofferente.  </a:t>
            </a:r>
          </a:p>
          <a:p>
            <a:endParaRPr lang="it-IT" dirty="0"/>
          </a:p>
        </p:txBody>
      </p:sp>
    </p:spTree>
    <p:extLst>
      <p:ext uri="{BB962C8B-B14F-4D97-AF65-F5344CB8AC3E}">
        <p14:creationId xmlns:p14="http://schemas.microsoft.com/office/powerpoint/2010/main" val="653215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C1E48-5967-84BF-A3BD-84FA1EEC025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2B4895D-D0BF-00DC-66ED-BE7D8F9040DF}"/>
              </a:ext>
            </a:extLst>
          </p:cNvPr>
          <p:cNvSpPr>
            <a:spLocks noGrp="1"/>
          </p:cNvSpPr>
          <p:nvPr>
            <p:ph type="title"/>
          </p:nvPr>
        </p:nvSpPr>
        <p:spPr/>
        <p:txBody>
          <a:bodyPr>
            <a:normAutofit fontScale="90000"/>
          </a:bodyPr>
          <a:lstStyle/>
          <a:p>
            <a:r>
              <a:rPr lang="it-IT" b="1" dirty="0"/>
              <a:t>Il problema della rassicurazione</a:t>
            </a:r>
            <a:br>
              <a:rPr lang="it-IT" dirty="0"/>
            </a:br>
            <a:endParaRPr lang="it-IT" dirty="0"/>
          </a:p>
        </p:txBody>
      </p:sp>
      <p:sp>
        <p:nvSpPr>
          <p:cNvPr id="3" name="Segnaposto contenuto 2">
            <a:extLst>
              <a:ext uri="{FF2B5EF4-FFF2-40B4-BE49-F238E27FC236}">
                <a16:creationId xmlns:a16="http://schemas.microsoft.com/office/drawing/2014/main" id="{CBAFE32B-8757-44DC-F8A7-A76E5ACF1D2F}"/>
              </a:ext>
            </a:extLst>
          </p:cNvPr>
          <p:cNvSpPr>
            <a:spLocks noGrp="1"/>
          </p:cNvSpPr>
          <p:nvPr>
            <p:ph idx="1"/>
          </p:nvPr>
        </p:nvSpPr>
        <p:spPr/>
        <p:txBody>
          <a:bodyPr>
            <a:normAutofit fontScale="92500" lnSpcReduction="10000"/>
          </a:bodyPr>
          <a:lstStyle/>
          <a:p>
            <a:r>
              <a:rPr lang="it-IT" dirty="0"/>
              <a:t>Il paziente chiede spesso conferme: “non ho niente di grave?”, “non è un tumore?”, “non mi sta sfuggendo qualcosa?”. A breve termine la rassicurazione può calmare. Ma a lungo termine, se entra in un circuito ripetitivo, diventa essa stessa una forma di mantenimento. Ogni rassicurazione lenisce per poco e poi va richiesta di nuovo. </a:t>
            </a:r>
          </a:p>
          <a:p>
            <a:r>
              <a:rPr lang="it-IT" dirty="0"/>
              <a:t>È la logica già vista nel panico, nel DOC e in alcuni disturbi d’ansia, ma qui applicata al corpo.  </a:t>
            </a:r>
          </a:p>
        </p:txBody>
      </p:sp>
    </p:spTree>
    <p:extLst>
      <p:ext uri="{BB962C8B-B14F-4D97-AF65-F5344CB8AC3E}">
        <p14:creationId xmlns:p14="http://schemas.microsoft.com/office/powerpoint/2010/main" val="13331475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97B12-6E54-8B47-65FE-9B54CDDB7E7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A327181-B8A1-8812-A663-49B328BD897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594E434-E639-E9C4-3284-0A1E3648B0A0}"/>
              </a:ext>
            </a:extLst>
          </p:cNvPr>
          <p:cNvSpPr>
            <a:spLocks noGrp="1"/>
          </p:cNvSpPr>
          <p:nvPr>
            <p:ph idx="1"/>
          </p:nvPr>
        </p:nvSpPr>
        <p:spPr/>
        <p:txBody>
          <a:bodyPr/>
          <a:lstStyle/>
          <a:p>
            <a:r>
              <a:rPr lang="it-IT" dirty="0"/>
              <a:t>Lo psicologo deve quindi imparare una postura difficile: non rassicurare in modo rituale, ma aiutare il paziente a tollerare una quota di non-controllo sul corpo. È uno dei compiti più maturi della clinica psicosomatica.</a:t>
            </a:r>
          </a:p>
          <a:p>
            <a:endParaRPr lang="it-IT" dirty="0"/>
          </a:p>
        </p:txBody>
      </p:sp>
    </p:spTree>
    <p:extLst>
      <p:ext uri="{BB962C8B-B14F-4D97-AF65-F5344CB8AC3E}">
        <p14:creationId xmlns:p14="http://schemas.microsoft.com/office/powerpoint/2010/main" val="40172839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F2FB0-1CA5-D4D4-4615-2955D0D6D59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2063310-7566-5795-9D8C-0C742AC8BD21}"/>
              </a:ext>
            </a:extLst>
          </p:cNvPr>
          <p:cNvSpPr>
            <a:spLocks noGrp="1"/>
          </p:cNvSpPr>
          <p:nvPr>
            <p:ph type="title"/>
          </p:nvPr>
        </p:nvSpPr>
        <p:spPr/>
        <p:txBody>
          <a:bodyPr>
            <a:normAutofit fontScale="90000"/>
          </a:bodyPr>
          <a:lstStyle/>
          <a:p>
            <a:r>
              <a:rPr lang="it-IT" b="1" dirty="0"/>
              <a:t>Le </a:t>
            </a:r>
            <a:r>
              <a:rPr lang="it-IT" dirty="0"/>
              <a:t>sei dimensioni c</a:t>
            </a:r>
            <a:r>
              <a:rPr lang="it-IT" b="1" dirty="0"/>
              <a:t>he deve osservare lo psicologo</a:t>
            </a:r>
            <a:r>
              <a:rPr lang="it-IT" dirty="0"/>
              <a:t> </a:t>
            </a:r>
            <a:br>
              <a:rPr lang="it-IT" dirty="0"/>
            </a:br>
            <a:endParaRPr lang="it-IT" dirty="0"/>
          </a:p>
        </p:txBody>
      </p:sp>
      <p:sp>
        <p:nvSpPr>
          <p:cNvPr id="3" name="Segnaposto contenuto 2">
            <a:extLst>
              <a:ext uri="{FF2B5EF4-FFF2-40B4-BE49-F238E27FC236}">
                <a16:creationId xmlns:a16="http://schemas.microsoft.com/office/drawing/2014/main" id="{F6C674B5-3A8C-51B8-4556-D97C5D7E6BDB}"/>
              </a:ext>
            </a:extLst>
          </p:cNvPr>
          <p:cNvSpPr>
            <a:spLocks noGrp="1"/>
          </p:cNvSpPr>
          <p:nvPr>
            <p:ph idx="1"/>
          </p:nvPr>
        </p:nvSpPr>
        <p:spPr>
          <a:xfrm>
            <a:off x="457200" y="1556792"/>
            <a:ext cx="8229600" cy="4569371"/>
          </a:xfrm>
        </p:spPr>
        <p:txBody>
          <a:bodyPr>
            <a:normAutofit fontScale="70000" lnSpcReduction="20000"/>
          </a:bodyPr>
          <a:lstStyle/>
          <a:p>
            <a:r>
              <a:rPr lang="it-IT" dirty="0"/>
              <a:t>La prima è la </a:t>
            </a:r>
            <a:r>
              <a:rPr lang="it-IT" b="1" dirty="0"/>
              <a:t>sequenza temporale</a:t>
            </a:r>
            <a:r>
              <a:rPr lang="it-IT" dirty="0"/>
              <a:t>: quando sono iniziati i sintomi, in relazione a quali eventi medici, stressanti o traumatici. </a:t>
            </a:r>
          </a:p>
          <a:p>
            <a:r>
              <a:rPr lang="it-IT" dirty="0"/>
              <a:t>La seconda è il </a:t>
            </a:r>
            <a:r>
              <a:rPr lang="it-IT" b="1" dirty="0"/>
              <a:t>profilo del sintomo</a:t>
            </a:r>
            <a:r>
              <a:rPr lang="it-IT" dirty="0"/>
              <a:t>: dolore, gastroenterico, respiratorio, cardiaco, neurologico funzionale, fatigue, dermatologico, misto. </a:t>
            </a:r>
          </a:p>
          <a:p>
            <a:r>
              <a:rPr lang="it-IT" dirty="0"/>
              <a:t>La terza è il </a:t>
            </a:r>
            <a:r>
              <a:rPr lang="it-IT" b="1" dirty="0"/>
              <a:t>rapporto cognitivo con il sintomo</a:t>
            </a:r>
            <a:r>
              <a:rPr lang="it-IT" dirty="0"/>
              <a:t>: </a:t>
            </a:r>
            <a:r>
              <a:rPr lang="it-IT" dirty="0" err="1"/>
              <a:t>catastrofizzazione</a:t>
            </a:r>
            <a:r>
              <a:rPr lang="it-IT" dirty="0"/>
              <a:t>, monitoraggio, interpretazione, ruminazione sanitaria. </a:t>
            </a:r>
          </a:p>
          <a:p>
            <a:r>
              <a:rPr lang="it-IT" dirty="0"/>
              <a:t>La quarta è il </a:t>
            </a:r>
            <a:r>
              <a:rPr lang="it-IT" b="1" dirty="0"/>
              <a:t>profilo comportamentale</a:t>
            </a:r>
            <a:r>
              <a:rPr lang="it-IT" dirty="0"/>
              <a:t>: evitamento, riposo eccessivo, controlli, ricerche online, accessi sanitari, rassicurazione. </a:t>
            </a:r>
          </a:p>
          <a:p>
            <a:r>
              <a:rPr lang="it-IT" dirty="0"/>
              <a:t>La quinta è la </a:t>
            </a:r>
            <a:r>
              <a:rPr lang="it-IT" b="1" dirty="0"/>
              <a:t>comorbilità emotiva</a:t>
            </a:r>
            <a:r>
              <a:rPr lang="it-IT" dirty="0"/>
              <a:t>: ansia, depressione, trauma, insonnia, uso di sostanze. </a:t>
            </a:r>
          </a:p>
          <a:p>
            <a:r>
              <a:rPr lang="it-IT" dirty="0"/>
              <a:t>La sesta è il </a:t>
            </a:r>
            <a:r>
              <a:rPr lang="it-IT" b="1" dirty="0"/>
              <a:t>campo relazionale</a:t>
            </a:r>
            <a:r>
              <a:rPr lang="it-IT" dirty="0"/>
              <a:t>: partner, famiglia, medici, lavoro, ruoli secondari del sintomo.</a:t>
            </a:r>
          </a:p>
        </p:txBody>
      </p:sp>
    </p:spTree>
    <p:extLst>
      <p:ext uri="{BB962C8B-B14F-4D97-AF65-F5344CB8AC3E}">
        <p14:creationId xmlns:p14="http://schemas.microsoft.com/office/powerpoint/2010/main" val="15821242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2BF85-D673-B519-2590-9C995B0B171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FF6F7BB-CA83-C5CB-0E1C-B8167474E46B}"/>
              </a:ext>
            </a:extLst>
          </p:cNvPr>
          <p:cNvSpPr>
            <a:spLocks noGrp="1"/>
          </p:cNvSpPr>
          <p:nvPr>
            <p:ph type="title"/>
          </p:nvPr>
        </p:nvSpPr>
        <p:spPr/>
        <p:txBody>
          <a:bodyPr>
            <a:normAutofit fontScale="90000"/>
          </a:bodyPr>
          <a:lstStyle/>
          <a:p>
            <a:r>
              <a:rPr lang="it-IT" b="1" dirty="0"/>
              <a:t>Una clinica della complessità, non del sospetto</a:t>
            </a:r>
            <a:br>
              <a:rPr lang="it-IT" dirty="0"/>
            </a:br>
            <a:endParaRPr lang="it-IT" dirty="0"/>
          </a:p>
        </p:txBody>
      </p:sp>
      <p:sp>
        <p:nvSpPr>
          <p:cNvPr id="3" name="Segnaposto contenuto 2">
            <a:extLst>
              <a:ext uri="{FF2B5EF4-FFF2-40B4-BE49-F238E27FC236}">
                <a16:creationId xmlns:a16="http://schemas.microsoft.com/office/drawing/2014/main" id="{4BF8B115-AA6D-37A7-6E2D-7CE0C91747AA}"/>
              </a:ext>
            </a:extLst>
          </p:cNvPr>
          <p:cNvSpPr>
            <a:spLocks noGrp="1"/>
          </p:cNvSpPr>
          <p:nvPr>
            <p:ph idx="1"/>
          </p:nvPr>
        </p:nvSpPr>
        <p:spPr/>
        <p:txBody>
          <a:bodyPr>
            <a:normAutofit/>
          </a:bodyPr>
          <a:lstStyle/>
          <a:p>
            <a:r>
              <a:rPr lang="it-IT" dirty="0"/>
              <a:t>mente e corpo sono già intrecciati nella maggior parte della sofferenza umana, e che il compito clinico consiste nel capire </a:t>
            </a:r>
            <a:r>
              <a:rPr lang="it-IT" b="1" dirty="0"/>
              <a:t>come</a:t>
            </a:r>
            <a:r>
              <a:rPr lang="it-IT" dirty="0"/>
              <a:t> sono intrecciati in quella persona, in quel momento, con quel sintomo.</a:t>
            </a:r>
          </a:p>
        </p:txBody>
      </p:sp>
    </p:spTree>
    <p:extLst>
      <p:ext uri="{BB962C8B-B14F-4D97-AF65-F5344CB8AC3E}">
        <p14:creationId xmlns:p14="http://schemas.microsoft.com/office/powerpoint/2010/main" val="39060514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D3303-6119-869B-E908-40F8D2BFF0B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E414574-B68B-44B1-DA0E-AB132DD36B8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950E45C-198A-5EA6-4FE0-1B6BAEFC6688}"/>
              </a:ext>
            </a:extLst>
          </p:cNvPr>
          <p:cNvSpPr>
            <a:spLocks noGrp="1"/>
          </p:cNvSpPr>
          <p:nvPr>
            <p:ph idx="1"/>
          </p:nvPr>
        </p:nvSpPr>
        <p:spPr/>
        <p:txBody>
          <a:bodyPr/>
          <a:lstStyle/>
          <a:p>
            <a:r>
              <a:rPr lang="it-IT" dirty="0"/>
              <a:t> il corpo viene preso sul serio senza essere idolatrato, la psiche viene considerata senza essere usata come scorciatoia esplicativa, il farmaco ha un posto reale ma limitato, e la psicoterapia non è un ripiego quando “gli esami sono negativi”, bensì uno degli strumenti più profondi per modificare il rapporto del soggetto con il proprio sintomo, con il proprio allarme e con il proprio corpo.</a:t>
            </a:r>
          </a:p>
        </p:txBody>
      </p:sp>
    </p:spTree>
    <p:extLst>
      <p:ext uri="{BB962C8B-B14F-4D97-AF65-F5344CB8AC3E}">
        <p14:creationId xmlns:p14="http://schemas.microsoft.com/office/powerpoint/2010/main" val="3703176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Fattori psichici con influenza su</a:t>
            </a:r>
            <a:br>
              <a:rPr lang="it-IT" dirty="0"/>
            </a:br>
            <a:r>
              <a:rPr lang="it-IT" dirty="0"/>
              <a:t>una condizione medica</a:t>
            </a:r>
            <a:br>
              <a:rPr lang="it-IT" dirty="0"/>
            </a:br>
            <a:endParaRPr lang="it-IT" dirty="0"/>
          </a:p>
        </p:txBody>
      </p:sp>
      <p:sp>
        <p:nvSpPr>
          <p:cNvPr id="3" name="Segnaposto contenuto 2"/>
          <p:cNvSpPr>
            <a:spLocks noGrp="1"/>
          </p:cNvSpPr>
          <p:nvPr>
            <p:ph idx="1"/>
          </p:nvPr>
        </p:nvSpPr>
        <p:spPr/>
        <p:txBody>
          <a:bodyPr>
            <a:normAutofit/>
          </a:bodyPr>
          <a:lstStyle/>
          <a:p>
            <a:r>
              <a:rPr lang="it-IT" dirty="0"/>
              <a:t> esiste una vera malattia medica</a:t>
            </a:r>
          </a:p>
          <a:p>
            <a:r>
              <a:rPr lang="it-IT" dirty="0"/>
              <a:t>I fattori psicologici peggiorano il decorso o </a:t>
            </a:r>
            <a:r>
              <a:rPr lang="it-IT" dirty="0" err="1"/>
              <a:t>intergferiscono</a:t>
            </a:r>
            <a:r>
              <a:rPr lang="it-IT" dirty="0"/>
              <a:t> con la cura</a:t>
            </a:r>
          </a:p>
          <a:p>
            <a:r>
              <a:rPr lang="it-IT" dirty="0"/>
              <a:t>Esempi </a:t>
            </a:r>
          </a:p>
          <a:p>
            <a:r>
              <a:rPr lang="it-IT" dirty="0"/>
              <a:t>Scarsa aderenza terapeutica</a:t>
            </a:r>
          </a:p>
          <a:p>
            <a:r>
              <a:rPr lang="it-IT" dirty="0"/>
              <a:t>Stress che aggrava malattia</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ECA9D-4F0C-9FE9-700A-0B58D51243A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70B970A-EF67-499B-E0CB-4345140FC37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A57D90-BA58-57F2-0B98-2F8DBBEB3DBE}"/>
              </a:ext>
            </a:extLst>
          </p:cNvPr>
          <p:cNvSpPr>
            <a:spLocks noGrp="1"/>
          </p:cNvSpPr>
          <p:nvPr>
            <p:ph idx="1"/>
          </p:nvPr>
        </p:nvSpPr>
        <p:spPr/>
        <p:txBody>
          <a:bodyPr/>
          <a:lstStyle/>
          <a:p>
            <a:r>
              <a:rPr lang="it-IT" dirty="0"/>
              <a:t> capire che cosa il farmaco sta facendo al paziente significa anche capire </a:t>
            </a:r>
            <a:r>
              <a:rPr lang="it-IT" b="1" dirty="0"/>
              <a:t>che cosa il paziente sta facendo con il proprio corpo</a:t>
            </a:r>
            <a:r>
              <a:rPr lang="it-IT" dirty="0"/>
              <a:t>, e che cosa il corpo, a sua volta, sta provando a dire dentro una storia clinica che non può più essere letta in termini semplicemente separati di organo e mente.</a:t>
            </a:r>
          </a:p>
          <a:p>
            <a:endParaRPr lang="it-IT" dirty="0"/>
          </a:p>
        </p:txBody>
      </p:sp>
    </p:spTree>
    <p:extLst>
      <p:ext uri="{BB962C8B-B14F-4D97-AF65-F5344CB8AC3E}">
        <p14:creationId xmlns:p14="http://schemas.microsoft.com/office/powerpoint/2010/main" val="27614514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CE102-1C12-6A46-C4AA-CC8B2A3B5E9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D249C3E-0883-1005-30BA-C06A7864917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DEDD0BE-08F9-0A20-B4B6-EDF7368BEBCF}"/>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58280556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24A0F-DACC-FF6E-A751-FAC578A539B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298236F-C425-B067-F98C-ABAE1EA77AF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B72D54D-D598-5EAA-E259-E295BBB263D6}"/>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11556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D7478-1FCC-DD36-3493-E13C4C83EF2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1ADE60A-09C6-AB6E-4E0A-0270D647C25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E3F962-8369-DC8E-F07F-B5E006649A2F}"/>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5429248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D55FF-35D7-717E-E9BA-A1A40A3B9F3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C9C6158-DFB3-2AB1-25A9-A5E3D76FFF4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159D658-6C94-9364-3237-AA64C37BFEC5}"/>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3718241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AA23-1B75-F69E-BD77-DDDE39D6B4F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25C6426-6054-9C5C-2C00-5EA8C01EB26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DEB0D60-F81D-4205-752B-87A734E39355}"/>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5132476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12281-86C3-7DE7-857D-0A5BB6E8B6D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1278EAB-5659-540A-C3AB-498647E839C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1BB9060-1D0B-9F0A-B99A-39B4625505A5}"/>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9508322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7F470-4274-593F-77B9-D8C4D5615C1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2907B02-4ABB-3C75-244B-A8DB0B71DBC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986C8DB-DA3D-ADB6-CFFE-9AA8CC6FFA29}"/>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00925774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D5694-9AE7-1BD7-D202-1FF143C3CB2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B3DEE64-68D1-25CF-56CF-1572EF84AE1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D9DE2D8-69C9-6521-84F6-3FE51453482C}"/>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1402035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61DDC-1195-BDEE-558F-C99ABF2CC83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A524EA6-E8FC-C9EB-4CE7-60697CEC138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EAB790E-41F3-560B-4812-51C709C8A66F}"/>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208862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CDA41A-4562-A901-211E-9B4497C157A7}"/>
              </a:ext>
            </a:extLst>
          </p:cNvPr>
          <p:cNvSpPr>
            <a:spLocks noGrp="1"/>
          </p:cNvSpPr>
          <p:nvPr>
            <p:ph type="title"/>
          </p:nvPr>
        </p:nvSpPr>
        <p:spPr/>
        <p:txBody>
          <a:bodyPr/>
          <a:lstStyle/>
          <a:p>
            <a:r>
              <a:rPr lang="it-IT" dirty="0"/>
              <a:t>DISTURBO FITTIZIO</a:t>
            </a:r>
          </a:p>
        </p:txBody>
      </p:sp>
      <p:sp>
        <p:nvSpPr>
          <p:cNvPr id="3" name="Segnaposto contenuto 2">
            <a:extLst>
              <a:ext uri="{FF2B5EF4-FFF2-40B4-BE49-F238E27FC236}">
                <a16:creationId xmlns:a16="http://schemas.microsoft.com/office/drawing/2014/main" id="{33B76D0B-8B2B-B490-5463-ACF234A5E4ED}"/>
              </a:ext>
            </a:extLst>
          </p:cNvPr>
          <p:cNvSpPr>
            <a:spLocks noGrp="1"/>
          </p:cNvSpPr>
          <p:nvPr>
            <p:ph idx="1"/>
          </p:nvPr>
        </p:nvSpPr>
        <p:spPr/>
        <p:txBody>
          <a:bodyPr/>
          <a:lstStyle/>
          <a:p>
            <a:r>
              <a:rPr lang="it-IT" dirty="0"/>
              <a:t>Simulazione intenzionale di sintomi finalizzata all’apparire malati e sofferenti</a:t>
            </a:r>
          </a:p>
          <a:p>
            <a:r>
              <a:rPr lang="it-IT" dirty="0"/>
              <a:t>Sottotipo sindrome di </a:t>
            </a:r>
            <a:r>
              <a:rPr lang="it-IT" dirty="0" err="1"/>
              <a:t>munchousen</a:t>
            </a:r>
            <a:r>
              <a:rPr lang="it-IT" dirty="0"/>
              <a:t> per procura</a:t>
            </a:r>
          </a:p>
        </p:txBody>
      </p:sp>
    </p:spTree>
    <p:extLst>
      <p:ext uri="{BB962C8B-B14F-4D97-AF65-F5344CB8AC3E}">
        <p14:creationId xmlns:p14="http://schemas.microsoft.com/office/powerpoint/2010/main" val="306138398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7B2B7-4554-537F-303C-DDB6E16A194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3D9FF56-57BE-82D2-3083-B80BFA0B81E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08AD9D5-09B5-8096-AC95-E1E50F9DE792}"/>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9280742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5B6EB-9A56-55C0-043E-0CD5232421D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B132834-E905-A87A-E5EF-CF6E091D9A6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CF58C22-3395-300B-7B1B-0619AC609285}"/>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1586268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0B469-C6E6-E4BB-9DCE-BD4DBC1D7E0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840EEA6-88B5-D0CA-8444-49154C9BA57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CFD4D2D-4F4C-3EB5-A771-FFA8C42A7F7B}"/>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41566354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CDDC7-7347-10C8-578D-2B9BAC9136E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BEC0ED6-768A-EC79-E2D1-25BFDEBCFFD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BE4BDBF-FCBB-1E67-7BEB-AB8CD4FFCEF5}"/>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9294886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C681E-D665-9521-3D93-F26232D10FF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C229676-79DD-B76C-6450-1BDEA5DD770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8BEA15F-A151-B6AE-990B-3859F1BF7423}"/>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7862495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52EFA-FBFC-9357-781E-C5A5B27AE87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E833CB7-7E8D-8FA6-2E77-CB5F731BF35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1A9226B-D018-B99D-6032-F4CC5A5FBF12}"/>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4472931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C2F5C-79F5-8044-2BED-4A4887A3664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54C7E17-F799-55E0-D388-3E123F7DEDE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277CE3B-7593-674F-7738-56F69863C034}"/>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7680106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4F1EC-D690-09EB-FD90-BF1E0B4BAE1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F66A08A-852E-A914-B346-1475FDDCAB3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EF3F1DE-4986-7F73-9283-59E59A94FE88}"/>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8278962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4103E-CA43-EFA0-417A-3B04BDC1B02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77D5714-32F4-44E4-96DF-CE9B908C98F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DF538FF-1301-0EA9-51E0-27F6640B6F28}"/>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18466606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F0D60-8F01-EDF7-C838-DCFEF959199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F62F1FF-4340-B307-10BA-85C0059997A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2306412-2C6F-335B-598A-A5AB904076C0}"/>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70346396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1783</TotalTime>
  <Words>4981</Words>
  <Application>Microsoft Office PowerPoint</Application>
  <PresentationFormat>Presentazione su schermo (4:3)</PresentationFormat>
  <Paragraphs>267</Paragraphs>
  <Slides>100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100</vt:i4>
      </vt:variant>
    </vt:vector>
  </HeadingPairs>
  <TitlesOfParts>
    <vt:vector size="104" baseType="lpstr">
      <vt:lpstr>Arial</vt:lpstr>
      <vt:lpstr>Calibri</vt:lpstr>
      <vt:lpstr>Wingdings</vt:lpstr>
      <vt:lpstr>Tema di Office</vt:lpstr>
      <vt:lpstr>PSICOSOMATICA</vt:lpstr>
      <vt:lpstr>Francesco Rovetto</vt:lpstr>
      <vt:lpstr>DISTURBI DA SINTOMI SOMATICI  E DISTURBI CORRELATI </vt:lpstr>
      <vt:lpstr>Presentazione standard di PowerPoint</vt:lpstr>
      <vt:lpstr>Disturbo da sintomi somatici</vt:lpstr>
      <vt:lpstr>Disturbo da ansia da malattia</vt:lpstr>
      <vt:lpstr>Disturbo da sintomi neurologici funzionali già isteria o disturbo di conversione</vt:lpstr>
      <vt:lpstr>Fattori psichici con influenza su una condizione medica </vt:lpstr>
      <vt:lpstr>DISTURBO FITTIZIO</vt:lpstr>
      <vt:lpstr>Presentazione standard di PowerPoint</vt:lpstr>
      <vt:lpstr>FATTORI PSICOLOGICI CON INFLUENZA SU UNA CONDIZIONE MEDICA </vt:lpstr>
      <vt:lpstr>TRATTAMENTO </vt:lpstr>
      <vt:lpstr>Alcuni meccanismi psichici dei “Fattori psichici con influenza su una condizione medica” e le “malattie psicosomatiche” </vt:lpstr>
      <vt:lpstr>Malattia come difesa </vt:lpstr>
      <vt:lpstr>Presentazione standard di PowerPoint</vt:lpstr>
      <vt:lpstr>LA RISPOSTA ALLA PERCEZIONE DI UNA MINACCIA</vt:lpstr>
      <vt:lpstr>Presentazione standard di PowerPoint</vt:lpstr>
      <vt:lpstr>ALCUNE FUNZIONI SI RIDUCONO O BLOCCANO</vt:lpstr>
      <vt:lpstr>STRATEGIE DI CONTROLLO DELL’ANSIA</vt:lpstr>
      <vt:lpstr>Orientamento degli sguardi:  </vt:lpstr>
      <vt:lpstr>Presentazione standard di PowerPoint</vt:lpstr>
      <vt:lpstr>Presentazione standard di PowerPoint</vt:lpstr>
      <vt:lpstr>Presentazione standard di PowerPoint</vt:lpstr>
      <vt:lpstr>Ulcera gastrica, esofagea, duodenale </vt:lpstr>
      <vt:lpstr>Presentazione standard di PowerPoint</vt:lpstr>
      <vt:lpstr>Presentazione standard di PowerPoint</vt:lpstr>
      <vt:lpstr>Presentazione standard di PowerPoint</vt:lpstr>
      <vt:lpstr>Presentazione standard di PowerPoint</vt:lpstr>
      <vt:lpstr>Breve descrizione degli eventi. </vt:lpstr>
      <vt:lpstr>Presentazione standard di PowerPoint</vt:lpstr>
      <vt:lpstr>Presentazione standard di PowerPoint</vt:lpstr>
      <vt:lpstr>Presentazione standard di PowerPoint</vt:lpstr>
      <vt:lpstr>Presentazione standard di PowerPoint</vt:lpstr>
      <vt:lpstr>Cenni alle condizioni sanitarie della Sig. Yz Yz.  </vt:lpstr>
      <vt:lpstr>Presentazione standard di PowerPoint</vt:lpstr>
      <vt:lpstr>Presentazione standard di PowerPoint</vt:lpstr>
      <vt:lpstr>Caratteristiche generali della risposta cardiovascolare ed ormonale allo stress </vt:lpstr>
      <vt:lpstr>Presentazione standard di PowerPoint</vt:lpstr>
      <vt:lpstr>Presentazione standard di PowerPoint</vt:lpstr>
      <vt:lpstr>Le conseguenze biologiche dell’evento traumatico specifico nella Sig. Yz. </vt:lpstr>
      <vt:lpstr>Presentazione standard di PowerPoint</vt:lpstr>
      <vt:lpstr>Presentazione standard di PowerPoint</vt:lpstr>
      <vt:lpstr>Presentazione standard di PowerPoint</vt:lpstr>
      <vt:lpstr>Conclusioni. </vt:lpstr>
      <vt:lpstr>Presentazione standard di PowerPoint</vt:lpstr>
      <vt:lpstr>Presentazione standard di PowerPoint</vt:lpstr>
      <vt:lpstr>Malattie psicosomatiche </vt:lpstr>
      <vt:lpstr>Presentazione standard di PowerPoint</vt:lpstr>
      <vt:lpstr>Presentazione standard di PowerPoint</vt:lpstr>
      <vt:lpstr>Presentazione standard di PowerPoint</vt:lpstr>
      <vt:lpstr>Presentazione standard di PowerPoint</vt:lpstr>
      <vt:lpstr>Il falso dualismo: o organico o psicologico </vt:lpstr>
      <vt:lpstr>Presentazione standard di PowerPoint</vt:lpstr>
      <vt:lpstr>Presentazione standard di PowerPoint</vt:lpstr>
      <vt:lpstr>Presentazione standard di PowerPoint</vt:lpstr>
      <vt:lpstr>Sintomo, attenzione, allarme </vt:lpstr>
      <vt:lpstr>Presentazione standard di PowerPoint</vt:lpstr>
      <vt:lpstr>Presentazione standard di PowerPoint</vt:lpstr>
      <vt:lpstr>Presentazione standard di PowerPoint</vt:lpstr>
      <vt:lpstr>La sofferenza corporea come linguaggio della regolazione </vt:lpstr>
      <vt:lpstr>Presentazione standard di PowerPoint</vt:lpstr>
      <vt:lpstr>Presentazione standard di PowerPoint</vt:lpstr>
      <vt:lpstr>Presentazione standard di PowerPoint</vt:lpstr>
      <vt:lpstr>Le grandi aree della clinica psicosomatica </vt:lpstr>
      <vt:lpstr>Presentazione standard di PowerPoint</vt:lpstr>
      <vt:lpstr>Presentazione standard di PowerPoint</vt:lpstr>
      <vt:lpstr>Il farmaco nelle condizioni psicosomatiche: un ruolo reale, ma non centrale  </vt:lpstr>
      <vt:lpstr>Presentazione standard di PowerPoint</vt:lpstr>
      <vt:lpstr>Un grande rischio: la iatrogenesi relazionale </vt:lpstr>
      <vt:lpstr>Presentazione standard di PowerPoint</vt:lpstr>
      <vt:lpstr>L’alleanza terapeutica: credere al paziente senza credere ciecamente alla catastrofe </vt:lpstr>
      <vt:lpstr>Presentazione standard di PowerPoint</vt:lpstr>
      <vt:lpstr>Il ruolo della psicoterapia </vt:lpstr>
      <vt:lpstr>Presentazione standard di PowerPoint</vt:lpstr>
      <vt:lpstr>Il problema della rassicurazione </vt:lpstr>
      <vt:lpstr>Presentazione standard di PowerPoint</vt:lpstr>
      <vt:lpstr>Le sei dimensioni che deve osservare lo psicologo  </vt:lpstr>
      <vt:lpstr>Una clinica della complessità, non del sospetto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PSICOSOMATICA</dc:title>
  <dc:creator>.</dc:creator>
  <cp:lastModifiedBy>FRANCESCO ROVETTO</cp:lastModifiedBy>
  <cp:revision>21</cp:revision>
  <dcterms:created xsi:type="dcterms:W3CDTF">2010-01-24T10:14:31Z</dcterms:created>
  <dcterms:modified xsi:type="dcterms:W3CDTF">2026-03-15T08:48:48Z</dcterms:modified>
</cp:coreProperties>
</file>