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71" r:id="rId5"/>
    <p:sldId id="261" r:id="rId6"/>
    <p:sldId id="262" r:id="rId7"/>
    <p:sldId id="258" r:id="rId8"/>
    <p:sldId id="285" r:id="rId9"/>
    <p:sldId id="272" r:id="rId10"/>
    <p:sldId id="263" r:id="rId11"/>
    <p:sldId id="274" r:id="rId12"/>
    <p:sldId id="273" r:id="rId13"/>
    <p:sldId id="290" r:id="rId14"/>
    <p:sldId id="286" r:id="rId15"/>
    <p:sldId id="264" r:id="rId16"/>
    <p:sldId id="275" r:id="rId17"/>
    <p:sldId id="265" r:id="rId18"/>
    <p:sldId id="266" r:id="rId19"/>
    <p:sldId id="259" r:id="rId20"/>
    <p:sldId id="267" r:id="rId21"/>
    <p:sldId id="268" r:id="rId22"/>
    <p:sldId id="269" r:id="rId23"/>
    <p:sldId id="270" r:id="rId24"/>
    <p:sldId id="287" r:id="rId25"/>
    <p:sldId id="291" r:id="rId26"/>
    <p:sldId id="288" r:id="rId27"/>
    <p:sldId id="289" r:id="rId28"/>
    <p:sldId id="276" r:id="rId29"/>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8" d="100"/>
          <a:sy n="58" d="100"/>
        </p:scale>
        <p:origin x="1520" y="5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D6D7CE8B-1D5C-4FDC-876D-3BB527284F25}" type="datetimeFigureOut">
              <a:rPr lang="it-IT" smtClean="0"/>
              <a:t>08/11/2023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9D285AC-694E-428B-89F6-0C08D02E32C6}" type="slidenum">
              <a:rPr lang="it-IT" smtClean="0"/>
              <a:t>‹N›</a:t>
            </a:fld>
            <a:endParaRPr lang="it-IT"/>
          </a:p>
        </p:txBody>
      </p:sp>
    </p:spTree>
    <p:extLst>
      <p:ext uri="{BB962C8B-B14F-4D97-AF65-F5344CB8AC3E}">
        <p14:creationId xmlns:p14="http://schemas.microsoft.com/office/powerpoint/2010/main" val="2153842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6D7CE8B-1D5C-4FDC-876D-3BB527284F25}" type="datetimeFigureOut">
              <a:rPr lang="it-IT" smtClean="0"/>
              <a:t>08/11/2023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9D285AC-694E-428B-89F6-0C08D02E32C6}" type="slidenum">
              <a:rPr lang="it-IT" smtClean="0"/>
              <a:t>‹N›</a:t>
            </a:fld>
            <a:endParaRPr lang="it-IT"/>
          </a:p>
        </p:txBody>
      </p:sp>
    </p:spTree>
    <p:extLst>
      <p:ext uri="{BB962C8B-B14F-4D97-AF65-F5344CB8AC3E}">
        <p14:creationId xmlns:p14="http://schemas.microsoft.com/office/powerpoint/2010/main" val="1446301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6D7CE8B-1D5C-4FDC-876D-3BB527284F25}" type="datetimeFigureOut">
              <a:rPr lang="it-IT" smtClean="0"/>
              <a:t>08/11/2023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9D285AC-694E-428B-89F6-0C08D02E32C6}" type="slidenum">
              <a:rPr lang="it-IT" smtClean="0"/>
              <a:t>‹N›</a:t>
            </a:fld>
            <a:endParaRPr lang="it-IT"/>
          </a:p>
        </p:txBody>
      </p:sp>
    </p:spTree>
    <p:extLst>
      <p:ext uri="{BB962C8B-B14F-4D97-AF65-F5344CB8AC3E}">
        <p14:creationId xmlns:p14="http://schemas.microsoft.com/office/powerpoint/2010/main" val="574032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6D7CE8B-1D5C-4FDC-876D-3BB527284F25}" type="datetimeFigureOut">
              <a:rPr lang="it-IT" smtClean="0"/>
              <a:t>08/11/2023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9D285AC-694E-428B-89F6-0C08D02E32C6}" type="slidenum">
              <a:rPr lang="it-IT" smtClean="0"/>
              <a:t>‹N›</a:t>
            </a:fld>
            <a:endParaRPr lang="it-IT"/>
          </a:p>
        </p:txBody>
      </p:sp>
    </p:spTree>
    <p:extLst>
      <p:ext uri="{BB962C8B-B14F-4D97-AF65-F5344CB8AC3E}">
        <p14:creationId xmlns:p14="http://schemas.microsoft.com/office/powerpoint/2010/main" val="213431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D6D7CE8B-1D5C-4FDC-876D-3BB527284F25}" type="datetimeFigureOut">
              <a:rPr lang="it-IT" smtClean="0"/>
              <a:t>08/11/2023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9D285AC-694E-428B-89F6-0C08D02E32C6}" type="slidenum">
              <a:rPr lang="it-IT" smtClean="0"/>
              <a:t>‹N›</a:t>
            </a:fld>
            <a:endParaRPr lang="it-IT"/>
          </a:p>
        </p:txBody>
      </p:sp>
    </p:spTree>
    <p:extLst>
      <p:ext uri="{BB962C8B-B14F-4D97-AF65-F5344CB8AC3E}">
        <p14:creationId xmlns:p14="http://schemas.microsoft.com/office/powerpoint/2010/main" val="911544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D6D7CE8B-1D5C-4FDC-876D-3BB527284F25}" type="datetimeFigureOut">
              <a:rPr lang="it-IT" smtClean="0"/>
              <a:t>08/11/2023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9D285AC-694E-428B-89F6-0C08D02E32C6}" type="slidenum">
              <a:rPr lang="it-IT" smtClean="0"/>
              <a:t>‹N›</a:t>
            </a:fld>
            <a:endParaRPr lang="it-IT"/>
          </a:p>
        </p:txBody>
      </p:sp>
    </p:spTree>
    <p:extLst>
      <p:ext uri="{BB962C8B-B14F-4D97-AF65-F5344CB8AC3E}">
        <p14:creationId xmlns:p14="http://schemas.microsoft.com/office/powerpoint/2010/main" val="3083652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D6D7CE8B-1D5C-4FDC-876D-3BB527284F25}" type="datetimeFigureOut">
              <a:rPr lang="it-IT" smtClean="0"/>
              <a:t>08/11/2023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29D285AC-694E-428B-89F6-0C08D02E32C6}" type="slidenum">
              <a:rPr lang="it-IT" smtClean="0"/>
              <a:t>‹N›</a:t>
            </a:fld>
            <a:endParaRPr lang="it-IT"/>
          </a:p>
        </p:txBody>
      </p:sp>
    </p:spTree>
    <p:extLst>
      <p:ext uri="{BB962C8B-B14F-4D97-AF65-F5344CB8AC3E}">
        <p14:creationId xmlns:p14="http://schemas.microsoft.com/office/powerpoint/2010/main" val="3166194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D6D7CE8B-1D5C-4FDC-876D-3BB527284F25}" type="datetimeFigureOut">
              <a:rPr lang="it-IT" smtClean="0"/>
              <a:t>08/11/2023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29D285AC-694E-428B-89F6-0C08D02E32C6}" type="slidenum">
              <a:rPr lang="it-IT" smtClean="0"/>
              <a:t>‹N›</a:t>
            </a:fld>
            <a:endParaRPr lang="it-IT"/>
          </a:p>
        </p:txBody>
      </p:sp>
    </p:spTree>
    <p:extLst>
      <p:ext uri="{BB962C8B-B14F-4D97-AF65-F5344CB8AC3E}">
        <p14:creationId xmlns:p14="http://schemas.microsoft.com/office/powerpoint/2010/main" val="3798816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6D7CE8B-1D5C-4FDC-876D-3BB527284F25}" type="datetimeFigureOut">
              <a:rPr lang="it-IT" smtClean="0"/>
              <a:t>08/11/2023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29D285AC-694E-428B-89F6-0C08D02E32C6}" type="slidenum">
              <a:rPr lang="it-IT" smtClean="0"/>
              <a:t>‹N›</a:t>
            </a:fld>
            <a:endParaRPr lang="it-IT"/>
          </a:p>
        </p:txBody>
      </p:sp>
    </p:spTree>
    <p:extLst>
      <p:ext uri="{BB962C8B-B14F-4D97-AF65-F5344CB8AC3E}">
        <p14:creationId xmlns:p14="http://schemas.microsoft.com/office/powerpoint/2010/main" val="10371678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D6D7CE8B-1D5C-4FDC-876D-3BB527284F25}" type="datetimeFigureOut">
              <a:rPr lang="it-IT" smtClean="0"/>
              <a:t>08/11/2023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9D285AC-694E-428B-89F6-0C08D02E32C6}" type="slidenum">
              <a:rPr lang="it-IT" smtClean="0"/>
              <a:t>‹N›</a:t>
            </a:fld>
            <a:endParaRPr lang="it-IT"/>
          </a:p>
        </p:txBody>
      </p:sp>
    </p:spTree>
    <p:extLst>
      <p:ext uri="{BB962C8B-B14F-4D97-AF65-F5344CB8AC3E}">
        <p14:creationId xmlns:p14="http://schemas.microsoft.com/office/powerpoint/2010/main" val="16787032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D6D7CE8B-1D5C-4FDC-876D-3BB527284F25}" type="datetimeFigureOut">
              <a:rPr lang="it-IT" smtClean="0"/>
              <a:t>08/11/2023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9D285AC-694E-428B-89F6-0C08D02E32C6}" type="slidenum">
              <a:rPr lang="it-IT" smtClean="0"/>
              <a:t>‹N›</a:t>
            </a:fld>
            <a:endParaRPr lang="it-IT"/>
          </a:p>
        </p:txBody>
      </p:sp>
    </p:spTree>
    <p:extLst>
      <p:ext uri="{BB962C8B-B14F-4D97-AF65-F5344CB8AC3E}">
        <p14:creationId xmlns:p14="http://schemas.microsoft.com/office/powerpoint/2010/main" val="152491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D7CE8B-1D5C-4FDC-876D-3BB527284F25}" type="datetimeFigureOut">
              <a:rPr lang="it-IT" smtClean="0"/>
              <a:t>08/11/2023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D285AC-694E-428B-89F6-0C08D02E32C6}" type="slidenum">
              <a:rPr lang="it-IT" smtClean="0"/>
              <a:t>‹N›</a:t>
            </a:fld>
            <a:endParaRPr lang="it-IT"/>
          </a:p>
        </p:txBody>
      </p:sp>
    </p:spTree>
    <p:extLst>
      <p:ext uri="{BB962C8B-B14F-4D97-AF65-F5344CB8AC3E}">
        <p14:creationId xmlns:p14="http://schemas.microsoft.com/office/powerpoint/2010/main" val="1884984569"/>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PSICOLOGIA DELLE SCELTE ALIMENTARI</a:t>
            </a:r>
          </a:p>
        </p:txBody>
      </p:sp>
      <p:sp>
        <p:nvSpPr>
          <p:cNvPr id="3" name="Sottotitolo 2"/>
          <p:cNvSpPr>
            <a:spLocks noGrp="1"/>
          </p:cNvSpPr>
          <p:nvPr>
            <p:ph type="subTitle" idx="1"/>
          </p:nvPr>
        </p:nvSpPr>
        <p:spPr/>
        <p:txBody>
          <a:bodyPr/>
          <a:lstStyle/>
          <a:p>
            <a:r>
              <a:rPr lang="it-IT" dirty="0"/>
              <a:t>Il cibo tra desiderio e bisogno</a:t>
            </a:r>
          </a:p>
          <a:p>
            <a:r>
              <a:rPr lang="it-IT" dirty="0"/>
              <a:t>Francesco Rovetto</a:t>
            </a:r>
          </a:p>
          <a:p>
            <a:endParaRPr lang="it-IT" dirty="0"/>
          </a:p>
        </p:txBody>
      </p:sp>
    </p:spTree>
    <p:extLst>
      <p:ext uri="{BB962C8B-B14F-4D97-AF65-F5344CB8AC3E}">
        <p14:creationId xmlns:p14="http://schemas.microsoft.com/office/powerpoint/2010/main" val="3154889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Iniziano a comparire </a:t>
            </a:r>
            <a:r>
              <a:rPr lang="it-IT" b="1" dirty="0"/>
              <a:t>le prime preclusioni.</a:t>
            </a:r>
            <a:r>
              <a:rPr lang="it-IT" dirty="0"/>
              <a:t> Ad esempio negli anni passati, sarebbe stato assai difficile convincere uno </a:t>
            </a:r>
            <a:r>
              <a:rPr lang="it-IT" b="1" dirty="0"/>
              <a:t>statunitense non colto a mangiare polipi, seppie, fegato e rognone.</a:t>
            </a:r>
            <a:endParaRPr lang="it-IT" dirty="0"/>
          </a:p>
        </p:txBody>
      </p:sp>
    </p:spTree>
    <p:extLst>
      <p:ext uri="{BB962C8B-B14F-4D97-AF65-F5344CB8AC3E}">
        <p14:creationId xmlns:p14="http://schemas.microsoft.com/office/powerpoint/2010/main" val="2411561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Gradualmente attorno al cibo compaiono </a:t>
            </a:r>
            <a:r>
              <a:rPr lang="it-IT" b="1" dirty="0"/>
              <a:t>valori sociali.</a:t>
            </a:r>
            <a:r>
              <a:rPr lang="it-IT" dirty="0"/>
              <a:t> Il desco familiare è momento di condivisione e di comunicazione. Allo snack bar, si mangia, da soli, arrampicati su alti sgabelli e rivolti contro o muro. Quando non si premette ad una persona di trattarci con estrema familiarità, si afferma “non abbiamo mica mangiato insieme”. </a:t>
            </a:r>
          </a:p>
          <a:p>
            <a:endParaRPr lang="it-IT" dirty="0"/>
          </a:p>
        </p:txBody>
      </p:sp>
    </p:spTree>
    <p:extLst>
      <p:ext uri="{BB962C8B-B14F-4D97-AF65-F5344CB8AC3E}">
        <p14:creationId xmlns:p14="http://schemas.microsoft.com/office/powerpoint/2010/main" val="38240398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Già da tempi antichi, per  addolcire un possibile cliente e ridurne la aggressività, lo si invita a pranzo. La digestione stimola il sistema nervoso parasimpatico e riduce la aggressività. Gli attori non recitano mai a stomaco pieno. D’altra parte una brutta notizia «fa andare il cibo di traverso». (forte attivazione del simpatico.</a:t>
            </a:r>
          </a:p>
          <a:p>
            <a:endParaRPr lang="it-IT" dirty="0"/>
          </a:p>
          <a:p>
            <a:endParaRPr lang="it-IT" dirty="0"/>
          </a:p>
          <a:p>
            <a:endParaRPr lang="it-IT" dirty="0"/>
          </a:p>
        </p:txBody>
      </p:sp>
    </p:spTree>
    <p:extLst>
      <p:ext uri="{BB962C8B-B14F-4D97-AF65-F5344CB8AC3E}">
        <p14:creationId xmlns:p14="http://schemas.microsoft.com/office/powerpoint/2010/main" val="4997343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 rituali sociali e socializzanti della nutrizione agiscono anche  con gli animali. Se avete cani in casa non dovete dargli da mangiare prima di voi. In natura, il capo branco mangia per primo ed i gregari mangiano solo dopo che lui si è saziato. Se volete che il cane abbia consideri voi come capo branco, dovrebbe mangiare dopo di  voi. O comunque in orari sufficientemente differenziati.</a:t>
            </a:r>
          </a:p>
          <a:p>
            <a:pPr marL="0" indent="0">
              <a:buNone/>
            </a:pPr>
            <a:endParaRPr lang="it-IT" dirty="0"/>
          </a:p>
        </p:txBody>
      </p:sp>
    </p:spTree>
    <p:extLst>
      <p:ext uri="{BB962C8B-B14F-4D97-AF65-F5344CB8AC3E}">
        <p14:creationId xmlns:p14="http://schemas.microsoft.com/office/powerpoint/2010/main" val="20544554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Il cibo veicola anche messaggi: è diverso invitare una ragazza ad una cena a lume di candela, in pizzeria o a mangiare un panino. </a:t>
            </a:r>
          </a:p>
          <a:p>
            <a:endParaRPr lang="it-IT" dirty="0"/>
          </a:p>
        </p:txBody>
      </p:sp>
    </p:spTree>
    <p:extLst>
      <p:ext uri="{BB962C8B-B14F-4D97-AF65-F5344CB8AC3E}">
        <p14:creationId xmlns:p14="http://schemas.microsoft.com/office/powerpoint/2010/main" val="28060819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Il cibo sottolinea la appartenenza sociale, il caviale, le posate da pesce, i tre bicchieri, gradevoli per alcuni, sono imbarazzanti o francamente fastidiosi per altri o nel contesto sbagliato. </a:t>
            </a:r>
          </a:p>
        </p:txBody>
      </p:sp>
    </p:spTree>
    <p:extLst>
      <p:ext uri="{BB962C8B-B14F-4D97-AF65-F5344CB8AC3E}">
        <p14:creationId xmlns:p14="http://schemas.microsoft.com/office/powerpoint/2010/main" val="9673358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Aiutando un alcolista a smettere di bere, gli si debbono proporre bevande alternative. L’ alcolista di basso ceto troverà utili alternative la spuma, il cappuccino. Ad un alcolista di gusti ed abitudini più raffinate dovremo suggerire pomodoro con gocce di tabasco, spremuta di pompelmo rosa, aperitivi di frutta.</a:t>
            </a:r>
          </a:p>
          <a:p>
            <a:endParaRPr lang="it-IT" dirty="0"/>
          </a:p>
        </p:txBody>
      </p:sp>
    </p:spTree>
    <p:extLst>
      <p:ext uri="{BB962C8B-B14F-4D97-AF65-F5344CB8AC3E}">
        <p14:creationId xmlns:p14="http://schemas.microsoft.com/office/powerpoint/2010/main" val="663871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Esistono anche cibi caratteristici di determinate categorie: cibi da adulti (es. birra, caffè) e cibi da bambini (latte, merendine). </a:t>
            </a:r>
          </a:p>
          <a:p>
            <a:r>
              <a:rPr lang="it-IT" dirty="0"/>
              <a:t>A volte succedono grossi problemi quando ad esempio un bambino vuole sentirsi grande e lo fa assumendo cibi da grandi es. gli alcolici.</a:t>
            </a:r>
          </a:p>
          <a:p>
            <a:r>
              <a:rPr lang="it-IT" dirty="0"/>
              <a:t>Un tempo esistevano anche cibi da uomini (es arrosti) e cibi da donne (es brodi).</a:t>
            </a:r>
          </a:p>
          <a:p>
            <a:endParaRPr lang="it-IT" dirty="0"/>
          </a:p>
          <a:p>
            <a:endParaRPr lang="it-IT" dirty="0"/>
          </a:p>
        </p:txBody>
      </p:sp>
    </p:spTree>
    <p:extLst>
      <p:ext uri="{BB962C8B-B14F-4D97-AF65-F5344CB8AC3E}">
        <p14:creationId xmlns:p14="http://schemas.microsoft.com/office/powerpoint/2010/main" val="11518660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Esistono cibi “colti” e cibi “comuni”, anche in queste categorie si trovano continue variazioni, ad esempio il lardo di colonnata o la bruschetta da cibi poveri sono assurti a cibi di prestigio. </a:t>
            </a:r>
          </a:p>
          <a:p>
            <a:r>
              <a:rPr lang="it-IT" dirty="0"/>
              <a:t>Il cibo può anche essere una forma di ribellione, dai biscotti alla marijuana alla fiorentina mangiata ai tempi della «mucca pazza» in barba ai i bandi imposti a livello governativo.</a:t>
            </a:r>
          </a:p>
          <a:p>
            <a:endParaRPr lang="it-IT" dirty="0"/>
          </a:p>
        </p:txBody>
      </p:sp>
    </p:spTree>
    <p:extLst>
      <p:ext uri="{BB962C8B-B14F-4D97-AF65-F5344CB8AC3E}">
        <p14:creationId xmlns:p14="http://schemas.microsoft.com/office/powerpoint/2010/main" val="5702979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EMOZIONI E RAZIONALITA’</a:t>
            </a:r>
            <a:br>
              <a:rPr lang="it-IT" dirty="0"/>
            </a:br>
            <a:endParaRPr lang="it-IT" dirty="0"/>
          </a:p>
        </p:txBody>
      </p:sp>
      <p:sp>
        <p:nvSpPr>
          <p:cNvPr id="3" name="Segnaposto contenuto 2"/>
          <p:cNvSpPr>
            <a:spLocks noGrp="1"/>
          </p:cNvSpPr>
          <p:nvPr>
            <p:ph idx="1"/>
          </p:nvPr>
        </p:nvSpPr>
        <p:spPr/>
        <p:txBody>
          <a:bodyPr>
            <a:normAutofit/>
          </a:bodyPr>
          <a:lstStyle/>
          <a:p>
            <a:r>
              <a:rPr lang="it-IT" b="1" dirty="0"/>
              <a:t>Ansia:</a:t>
            </a:r>
            <a:r>
              <a:rPr lang="it-IT" dirty="0"/>
              <a:t> uno stato di forte ansia impedisce di mangiare, ma se si mangia a volte si riesce a tenere sotto controllo l’ansia.</a:t>
            </a:r>
          </a:p>
          <a:p>
            <a:r>
              <a:rPr lang="it-IT" b="1" dirty="0"/>
              <a:t>Rabbia:</a:t>
            </a:r>
            <a:r>
              <a:rPr lang="it-IT" dirty="0"/>
              <a:t> spesso ci si sfoga mangiando. Poi magari ci si arrabbia per aver mangiato.</a:t>
            </a:r>
          </a:p>
          <a:p>
            <a:r>
              <a:rPr lang="it-IT" b="1" dirty="0"/>
              <a:t>Tristezza</a:t>
            </a:r>
            <a:r>
              <a:rPr lang="it-IT" dirty="0"/>
              <a:t>: il cibo diventa coccola e tenerezza (</a:t>
            </a:r>
            <a:r>
              <a:rPr lang="it-IT" dirty="0" err="1"/>
              <a:t>nutelloterapia</a:t>
            </a:r>
            <a:r>
              <a:rPr lang="it-IT" dirty="0"/>
              <a:t>).</a:t>
            </a:r>
          </a:p>
        </p:txBody>
      </p:sp>
    </p:spTree>
    <p:extLst>
      <p:ext uri="{BB962C8B-B14F-4D97-AF65-F5344CB8AC3E}">
        <p14:creationId xmlns:p14="http://schemas.microsoft.com/office/powerpoint/2010/main" val="3742942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Mangiare non vuol dire solamente ingerire sostanze nutrienti. </a:t>
            </a:r>
          </a:p>
          <a:p>
            <a:r>
              <a:rPr lang="it-IT" b="1" dirty="0"/>
              <a:t>Il cibo non è solo calorie. </a:t>
            </a:r>
          </a:p>
          <a:p>
            <a:r>
              <a:rPr lang="it-IT" b="1" dirty="0"/>
              <a:t>L’alimentazione è un fenomeno complesso, sempre in bilico tra desiderio e bisogno, tra soddisfazione di appetito e fame, tra cultura e biologia, tra emozioni e razionalità.</a:t>
            </a:r>
            <a:r>
              <a:rPr lang="it-IT" dirty="0"/>
              <a:t> </a:t>
            </a:r>
          </a:p>
        </p:txBody>
      </p:sp>
    </p:spTree>
    <p:extLst>
      <p:ext uri="{BB962C8B-B14F-4D97-AF65-F5344CB8AC3E}">
        <p14:creationId xmlns:p14="http://schemas.microsoft.com/office/powerpoint/2010/main" val="8924778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b="1" dirty="0"/>
              <a:t>Noia:</a:t>
            </a:r>
            <a:r>
              <a:rPr lang="it-IT" dirty="0"/>
              <a:t> riempie gli intervalli sul lavoro, a volte la persona annoiata spilluzzica in continuazione.</a:t>
            </a:r>
          </a:p>
          <a:p>
            <a:r>
              <a:rPr lang="it-IT" b="1" dirty="0"/>
              <a:t>Solitudine:</a:t>
            </a:r>
            <a:r>
              <a:rPr lang="it-IT" dirty="0"/>
              <a:t> il cibo serve a riempire i nostri vuoti.</a:t>
            </a:r>
          </a:p>
          <a:p>
            <a:r>
              <a:rPr lang="it-IT" b="1" dirty="0"/>
              <a:t>Gioia:</a:t>
            </a:r>
            <a:r>
              <a:rPr lang="it-IT" dirty="0"/>
              <a:t> esistono cibi specifici per momenti di gioia ad esempio le torte nuziali ed i confetti che difficilmente sono usati in altri momenti della vita. Esistono d’altra parte cibi che spesso vengono usati per indurre gioia, ad esempio le caramelle con la loro carta luccicante, tanto spesso usate come premio con i bambini.</a:t>
            </a:r>
          </a:p>
        </p:txBody>
      </p:sp>
    </p:spTree>
    <p:extLst>
      <p:ext uri="{BB962C8B-B14F-4D97-AF65-F5344CB8AC3E}">
        <p14:creationId xmlns:p14="http://schemas.microsoft.com/office/powerpoint/2010/main" val="41326511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b="1" dirty="0"/>
              <a:t>Seduzione: </a:t>
            </a:r>
            <a:r>
              <a:rPr lang="it-IT" dirty="0"/>
              <a:t>difficile concepirla senza un lume di candela e cibi raffinati.</a:t>
            </a:r>
          </a:p>
          <a:p>
            <a:r>
              <a:rPr lang="it-IT" b="1" dirty="0"/>
              <a:t>Sesso:</a:t>
            </a:r>
            <a:r>
              <a:rPr lang="it-IT" dirty="0"/>
              <a:t> gli afrodisiaci funzionano poco ma le aspettative sono tante.</a:t>
            </a:r>
          </a:p>
          <a:p>
            <a:r>
              <a:rPr lang="it-IT" dirty="0"/>
              <a:t>Esistono anche </a:t>
            </a:r>
            <a:r>
              <a:rPr lang="it-IT" b="1" dirty="0"/>
              <a:t>cibi svuotati</a:t>
            </a:r>
            <a:r>
              <a:rPr lang="it-IT" dirty="0"/>
              <a:t> (es. ipocalorici, light) che costituiscono </a:t>
            </a:r>
            <a:r>
              <a:rPr lang="it-IT" b="1" dirty="0"/>
              <a:t>un ottimo alibi</a:t>
            </a:r>
            <a:r>
              <a:rPr lang="it-IT" dirty="0"/>
              <a:t> per poi mangiare senza sentirsi troppo in colpa.</a:t>
            </a:r>
          </a:p>
          <a:p>
            <a:r>
              <a:rPr lang="it-IT" b="1" dirty="0"/>
              <a:t>Molto più trasgressivi, goduriosi, quasi peccaminosi</a:t>
            </a:r>
            <a:r>
              <a:rPr lang="it-IT" dirty="0"/>
              <a:t> i cibi farciti, pieni di sughi, creme, calorie, panne montate, appaganti proprio per a loro eccessiva ed irrazionale ricchezza calorica.</a:t>
            </a:r>
          </a:p>
          <a:p>
            <a:endParaRPr lang="it-IT" dirty="0"/>
          </a:p>
          <a:p>
            <a:endParaRPr lang="it-IT" dirty="0"/>
          </a:p>
          <a:p>
            <a:endParaRPr lang="it-IT" dirty="0"/>
          </a:p>
        </p:txBody>
      </p:sp>
    </p:spTree>
    <p:extLst>
      <p:ext uri="{BB962C8B-B14F-4D97-AF65-F5344CB8AC3E}">
        <p14:creationId xmlns:p14="http://schemas.microsoft.com/office/powerpoint/2010/main" val="10948892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I cibi accompagnano anche i </a:t>
            </a:r>
            <a:r>
              <a:rPr lang="it-IT" b="1" dirty="0"/>
              <a:t>nostri momenti sociali</a:t>
            </a:r>
            <a:r>
              <a:rPr lang="it-IT" dirty="0"/>
              <a:t>: come avviene con la pizza, lo Slow </a:t>
            </a:r>
            <a:r>
              <a:rPr lang="it-IT" dirty="0" err="1"/>
              <a:t>food</a:t>
            </a:r>
            <a:r>
              <a:rPr lang="it-IT" dirty="0"/>
              <a:t>, a volte anche la mensa.</a:t>
            </a:r>
          </a:p>
          <a:p>
            <a:r>
              <a:rPr lang="it-IT" dirty="0"/>
              <a:t>La piadina alla crema di cioccolata dopo la discoteca per compensare la violenta carenza di serotonina dopo assunzione di ecstasy.</a:t>
            </a:r>
          </a:p>
          <a:p>
            <a:r>
              <a:rPr lang="it-IT" dirty="0"/>
              <a:t>Ma esistono </a:t>
            </a:r>
            <a:r>
              <a:rPr lang="it-IT" b="1" dirty="0"/>
              <a:t>anche cibi solitari,</a:t>
            </a:r>
            <a:r>
              <a:rPr lang="it-IT" dirty="0"/>
              <a:t> come i surgelati monodose, le barrette dietetiche.</a:t>
            </a:r>
          </a:p>
          <a:p>
            <a:r>
              <a:rPr lang="it-IT" dirty="0"/>
              <a:t>Il cibo o l’astinenza dal cibo può  anche essere una </a:t>
            </a:r>
            <a:r>
              <a:rPr lang="it-IT" b="1" dirty="0"/>
              <a:t>ricerca di attenzioni,</a:t>
            </a:r>
            <a:r>
              <a:rPr lang="it-IT" dirty="0"/>
              <a:t> o una violenta ribellione, come spesso avviene nell’anoressiche o nelle bulimiche o nello lo sciopero della fame</a:t>
            </a:r>
          </a:p>
          <a:p>
            <a:endParaRPr lang="it-IT" dirty="0"/>
          </a:p>
        </p:txBody>
      </p:sp>
    </p:spTree>
    <p:extLst>
      <p:ext uri="{BB962C8B-B14F-4D97-AF65-F5344CB8AC3E}">
        <p14:creationId xmlns:p14="http://schemas.microsoft.com/office/powerpoint/2010/main" val="39302389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Sul cibo inoltre si creano </a:t>
            </a:r>
            <a:r>
              <a:rPr lang="it-IT" b="1" dirty="0"/>
              <a:t>infiniti circoli viziosi ad esempio: più si è soli e più si mangia, più si mangia più si ingrassa, più si ingrassa e più ci si isola</a:t>
            </a:r>
            <a:r>
              <a:rPr lang="it-IT" dirty="0"/>
              <a:t>.</a:t>
            </a:r>
          </a:p>
          <a:p>
            <a:endParaRPr lang="it-IT" dirty="0"/>
          </a:p>
        </p:txBody>
      </p:sp>
    </p:spTree>
    <p:extLst>
      <p:ext uri="{BB962C8B-B14F-4D97-AF65-F5344CB8AC3E}">
        <p14:creationId xmlns:p14="http://schemas.microsoft.com/office/powerpoint/2010/main" val="22688366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Il cibo ed il tempo: i dolci delle feste</a:t>
            </a:r>
          </a:p>
        </p:txBody>
      </p:sp>
      <p:sp>
        <p:nvSpPr>
          <p:cNvPr id="3" name="Segnaposto contenuto 2"/>
          <p:cNvSpPr>
            <a:spLocks noGrp="1"/>
          </p:cNvSpPr>
          <p:nvPr>
            <p:ph idx="1"/>
          </p:nvPr>
        </p:nvSpPr>
        <p:spPr/>
        <p:txBody>
          <a:bodyPr>
            <a:normAutofit lnSpcReduction="10000"/>
          </a:bodyPr>
          <a:lstStyle/>
          <a:p>
            <a:r>
              <a:rPr lang="it-IT" dirty="0"/>
              <a:t>Epifania e carbone dolce</a:t>
            </a:r>
          </a:p>
          <a:p>
            <a:r>
              <a:rPr lang="it-IT" dirty="0"/>
              <a:t>Carnevale e frittelle o chiacchere</a:t>
            </a:r>
          </a:p>
          <a:p>
            <a:r>
              <a:rPr lang="it-IT" dirty="0"/>
              <a:t>Pasqua e colomba</a:t>
            </a:r>
          </a:p>
          <a:p>
            <a:r>
              <a:rPr lang="it-IT" dirty="0"/>
              <a:t>Estate e gelati</a:t>
            </a:r>
          </a:p>
          <a:p>
            <a:r>
              <a:rPr lang="it-IT" dirty="0"/>
              <a:t>Novembre e pan dei morti</a:t>
            </a:r>
          </a:p>
          <a:p>
            <a:r>
              <a:rPr lang="it-IT" dirty="0"/>
              <a:t>Inverno e caldarroste</a:t>
            </a:r>
          </a:p>
          <a:p>
            <a:r>
              <a:rPr lang="it-IT" dirty="0"/>
              <a:t>Natale e panettone</a:t>
            </a:r>
          </a:p>
          <a:p>
            <a:r>
              <a:rPr lang="it-IT" dirty="0"/>
              <a:t>La torta nuziale, i confetti</a:t>
            </a:r>
          </a:p>
        </p:txBody>
      </p:sp>
    </p:spTree>
    <p:extLst>
      <p:ext uri="{BB962C8B-B14F-4D97-AF65-F5344CB8AC3E}">
        <p14:creationId xmlns:p14="http://schemas.microsoft.com/office/powerpoint/2010/main" val="23759946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cibo e la negazione del tempo</a:t>
            </a:r>
          </a:p>
        </p:txBody>
      </p:sp>
      <p:sp>
        <p:nvSpPr>
          <p:cNvPr id="3" name="Segnaposto contenuto 2"/>
          <p:cNvSpPr>
            <a:spLocks noGrp="1"/>
          </p:cNvSpPr>
          <p:nvPr>
            <p:ph idx="1"/>
          </p:nvPr>
        </p:nvSpPr>
        <p:spPr/>
        <p:txBody>
          <a:bodyPr/>
          <a:lstStyle/>
          <a:p>
            <a:r>
              <a:rPr lang="it-IT" dirty="0"/>
              <a:t>Frutta importata dal </a:t>
            </a:r>
            <a:r>
              <a:rPr lang="it-IT" dirty="0" err="1"/>
              <a:t>sudamerica</a:t>
            </a:r>
            <a:r>
              <a:rPr lang="it-IT" dirty="0"/>
              <a:t> per contrastare le stagioni.  Quanto costa sul piano ambientale e culturale quel kilo di fragole o di asparagi fuori stagione?</a:t>
            </a:r>
          </a:p>
        </p:txBody>
      </p:sp>
    </p:spTree>
    <p:extLst>
      <p:ext uri="{BB962C8B-B14F-4D97-AF65-F5344CB8AC3E}">
        <p14:creationId xmlns:p14="http://schemas.microsoft.com/office/powerpoint/2010/main" val="765537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Cibo e religione</a:t>
            </a:r>
          </a:p>
        </p:txBody>
      </p:sp>
      <p:sp>
        <p:nvSpPr>
          <p:cNvPr id="3" name="Segnaposto contenuto 2"/>
          <p:cNvSpPr>
            <a:spLocks noGrp="1"/>
          </p:cNvSpPr>
          <p:nvPr>
            <p:ph idx="1"/>
          </p:nvPr>
        </p:nvSpPr>
        <p:spPr/>
        <p:txBody>
          <a:bodyPr>
            <a:normAutofit fontScale="85000" lnSpcReduction="20000"/>
          </a:bodyPr>
          <a:lstStyle/>
          <a:p>
            <a:r>
              <a:rPr lang="it-IT" dirty="0" err="1"/>
              <a:t>Kasheruth</a:t>
            </a:r>
            <a:endParaRPr lang="it-IT" dirty="0"/>
          </a:p>
          <a:p>
            <a:r>
              <a:rPr lang="it-IT" dirty="0"/>
              <a:t>Cibo </a:t>
            </a:r>
            <a:r>
              <a:rPr lang="it-IT" dirty="0" err="1"/>
              <a:t>hallal</a:t>
            </a:r>
            <a:endParaRPr lang="it-IT" dirty="0"/>
          </a:p>
          <a:p>
            <a:r>
              <a:rPr lang="it-IT" dirty="0"/>
              <a:t>Venerdì pesce</a:t>
            </a:r>
          </a:p>
          <a:p>
            <a:r>
              <a:rPr lang="it-IT" dirty="0"/>
              <a:t>Niente the e caffè per i mormoni</a:t>
            </a:r>
          </a:p>
          <a:p>
            <a:r>
              <a:rPr lang="it-IT" dirty="0"/>
              <a:t>Religioni tradizionalmente vegetariane </a:t>
            </a:r>
          </a:p>
          <a:p>
            <a:r>
              <a:rPr lang="it-IT" dirty="0" err="1"/>
              <a:t>Veganismo</a:t>
            </a:r>
            <a:r>
              <a:rPr lang="it-IT" dirty="0"/>
              <a:t>, crudismo  come nuove «religioni»</a:t>
            </a:r>
          </a:p>
          <a:p>
            <a:r>
              <a:rPr lang="it-IT" dirty="0"/>
              <a:t>I DIGIUNI</a:t>
            </a:r>
          </a:p>
          <a:p>
            <a:r>
              <a:rPr lang="it-IT" dirty="0"/>
              <a:t>Kippur, 9 di </a:t>
            </a:r>
            <a:r>
              <a:rPr lang="it-IT" dirty="0" err="1"/>
              <a:t>av</a:t>
            </a:r>
            <a:endParaRPr lang="it-IT" dirty="0"/>
          </a:p>
          <a:p>
            <a:r>
              <a:rPr lang="it-IT" dirty="0"/>
              <a:t>Ramadan</a:t>
            </a:r>
          </a:p>
          <a:p>
            <a:r>
              <a:rPr lang="it-IT" dirty="0"/>
              <a:t>Quaresima</a:t>
            </a:r>
          </a:p>
        </p:txBody>
      </p:sp>
    </p:spTree>
    <p:extLst>
      <p:ext uri="{BB962C8B-B14F-4D97-AF65-F5344CB8AC3E}">
        <p14:creationId xmlns:p14="http://schemas.microsoft.com/office/powerpoint/2010/main" val="32441745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Conseguenze della aderenza a particolari tradizioni alimentari: l’osservante può invitare estranei molto selezionati a casa sua, ma difficilmente può andare ospite o frequentare locali e ristoranti.  Oltre alla osservanza ai dettami religiosi ciò è funzionale a mantenere la identità del gruppo</a:t>
            </a:r>
          </a:p>
        </p:txBody>
      </p:sp>
    </p:spTree>
    <p:extLst>
      <p:ext uri="{BB962C8B-B14F-4D97-AF65-F5344CB8AC3E}">
        <p14:creationId xmlns:p14="http://schemas.microsoft.com/office/powerpoint/2010/main" val="37503721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a:t>Il cibo accompagna tutti i nostri giorni, la sua carenza ci angoscia, la sua sovrabbondanza ci crea non pochi problemi, con lui manifestiamo  la nostra identità e tentiamo di affrontare molte delle nostre difficoltà. Attorno a lui si giocano alcuni dei momenti più importanti della nostra esistenza.</a:t>
            </a:r>
            <a:endParaRPr lang="it-IT" dirty="0"/>
          </a:p>
          <a:p>
            <a:endParaRPr lang="it-IT" dirty="0"/>
          </a:p>
        </p:txBody>
      </p:sp>
    </p:spTree>
    <p:extLst>
      <p:ext uri="{BB962C8B-B14F-4D97-AF65-F5344CB8AC3E}">
        <p14:creationId xmlns:p14="http://schemas.microsoft.com/office/powerpoint/2010/main" val="797087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APPETITO E FAME</a:t>
            </a:r>
            <a:br>
              <a:rPr lang="it-IT" dirty="0"/>
            </a:br>
            <a:endParaRPr lang="it-IT" dirty="0"/>
          </a:p>
        </p:txBody>
      </p:sp>
      <p:sp>
        <p:nvSpPr>
          <p:cNvPr id="3" name="Segnaposto contenuto 2"/>
          <p:cNvSpPr>
            <a:spLocks noGrp="1"/>
          </p:cNvSpPr>
          <p:nvPr>
            <p:ph idx="1"/>
          </p:nvPr>
        </p:nvSpPr>
        <p:spPr/>
        <p:txBody>
          <a:bodyPr>
            <a:normAutofit/>
          </a:bodyPr>
          <a:lstStyle/>
          <a:p>
            <a:r>
              <a:rPr lang="it-IT" b="1" dirty="0"/>
              <a:t>Il neonato piange per fame.</a:t>
            </a:r>
            <a:r>
              <a:rPr lang="it-IT" dirty="0"/>
              <a:t> Il suo piccolo corpo ha scarsissime scorte e, tra una poppata e l’altra, la sua glicemia raggiunge livelli bassissimi. Se noi adulti cadessimo in una situazione di ipoglicemia simile, saremmo in coma. </a:t>
            </a:r>
          </a:p>
        </p:txBody>
      </p:sp>
    </p:spTree>
    <p:extLst>
      <p:ext uri="{BB962C8B-B14F-4D97-AF65-F5344CB8AC3E}">
        <p14:creationId xmlns:p14="http://schemas.microsoft.com/office/powerpoint/2010/main" val="1502504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a:t>Sei o sette volte al giorno il neonato passa dalla morte alla vita. Ciò che lo salva è il latte.</a:t>
            </a:r>
            <a:r>
              <a:rPr lang="it-IT" dirty="0"/>
              <a:t> </a:t>
            </a:r>
            <a:r>
              <a:rPr lang="it-IT" b="1" dirty="0"/>
              <a:t>Oltre al latte però riceve anche attenzioni, parole, coccole, abbracci, calore. </a:t>
            </a:r>
          </a:p>
          <a:p>
            <a:r>
              <a:rPr lang="it-IT" b="1" dirty="0"/>
              <a:t>Questi aspetti diventano in breve tempo importanti tanto quanto il cibo, sotto alcuni aspetti anche di più. </a:t>
            </a:r>
            <a:endParaRPr lang="it-IT" dirty="0"/>
          </a:p>
          <a:p>
            <a:pPr marL="0" indent="0">
              <a:buNone/>
            </a:pPr>
            <a:endParaRPr lang="it-IT" dirty="0"/>
          </a:p>
        </p:txBody>
      </p:sp>
    </p:spTree>
    <p:extLst>
      <p:ext uri="{BB962C8B-B14F-4D97-AF65-F5344CB8AC3E}">
        <p14:creationId xmlns:p14="http://schemas.microsoft.com/office/powerpoint/2010/main" val="2388224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Anche animali assai evoluti </a:t>
            </a:r>
            <a:r>
              <a:rPr lang="it-IT" b="1" dirty="0"/>
              <a:t>(scimmie), </a:t>
            </a:r>
            <a:r>
              <a:rPr lang="it-IT" dirty="0"/>
              <a:t>se vengono isolati dalle madri, mostrano di imparare velocemente ad usare biberon per nutrirsi, ma passano la maggior parte del loro tempo </a:t>
            </a:r>
            <a:r>
              <a:rPr lang="it-IT" b="1" dirty="0"/>
              <a:t>abbracciati false madri di peluche che non servono dal punto di vista alimentare, ma che ricordano fortemente il calore e la tenerezza delle madri vere</a:t>
            </a:r>
            <a:r>
              <a:rPr lang="it-IT" dirty="0"/>
              <a:t>.</a:t>
            </a:r>
          </a:p>
          <a:p>
            <a:endParaRPr lang="it-IT" dirty="0"/>
          </a:p>
        </p:txBody>
      </p:sp>
    </p:spTree>
    <p:extLst>
      <p:ext uri="{BB962C8B-B14F-4D97-AF65-F5344CB8AC3E}">
        <p14:creationId xmlns:p14="http://schemas.microsoft.com/office/powerpoint/2010/main" val="3191369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Dopo </a:t>
            </a:r>
            <a:r>
              <a:rPr lang="it-IT" b="1" dirty="0"/>
              <a:t>un po’ di tempo la glicemia nel bambino scende assai meno</a:t>
            </a:r>
            <a:r>
              <a:rPr lang="it-IT" dirty="0"/>
              <a:t>, grazie alle scorte che tendono ad accumularsi. </a:t>
            </a:r>
          </a:p>
          <a:p>
            <a:r>
              <a:rPr lang="it-IT" dirty="0"/>
              <a:t>Il pianto può segnalare la fame ma sempre di più attraverso un’ alimentazione, progressivamente più variata, </a:t>
            </a:r>
            <a:r>
              <a:rPr lang="it-IT" b="1" dirty="0"/>
              <a:t>il bambino ricerca coccole calore, gusto, approvazione, sedazione di ansia, stimoli capaci di rompere la noia, socialità, attenzioni</a:t>
            </a:r>
            <a:r>
              <a:rPr lang="it-IT" dirty="0"/>
              <a:t>.</a:t>
            </a:r>
          </a:p>
          <a:p>
            <a:endParaRPr lang="it-IT" dirty="0"/>
          </a:p>
        </p:txBody>
      </p:sp>
    </p:spTree>
    <p:extLst>
      <p:ext uri="{BB962C8B-B14F-4D97-AF65-F5344CB8AC3E}">
        <p14:creationId xmlns:p14="http://schemas.microsoft.com/office/powerpoint/2010/main" val="3382059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CULTURA E BIOLOGIA</a:t>
            </a:r>
            <a:br>
              <a:rPr lang="it-IT" dirty="0"/>
            </a:br>
            <a:endParaRPr lang="it-IT" dirty="0"/>
          </a:p>
        </p:txBody>
      </p:sp>
      <p:sp>
        <p:nvSpPr>
          <p:cNvPr id="3" name="Segnaposto contenuto 2"/>
          <p:cNvSpPr>
            <a:spLocks noGrp="1"/>
          </p:cNvSpPr>
          <p:nvPr>
            <p:ph idx="1"/>
          </p:nvPr>
        </p:nvSpPr>
        <p:spPr/>
        <p:txBody>
          <a:bodyPr>
            <a:normAutofit/>
          </a:bodyPr>
          <a:lstStyle/>
          <a:p>
            <a:r>
              <a:rPr lang="it-IT" dirty="0"/>
              <a:t>Con la crescita e la diversificazione dell’alimentazione si abbandona il latte. Gradualmente </a:t>
            </a:r>
            <a:r>
              <a:rPr lang="it-IT" b="1" dirty="0"/>
              <a:t>l’alimentazione si evolve ed inizia a predominare l’apporto culturale nella formazione del gusto e nella scelta dei cibi. </a:t>
            </a:r>
            <a:endParaRPr lang="it-IT" dirty="0"/>
          </a:p>
        </p:txBody>
      </p:sp>
    </p:spTree>
    <p:extLst>
      <p:ext uri="{BB962C8B-B14F-4D97-AF65-F5344CB8AC3E}">
        <p14:creationId xmlns:p14="http://schemas.microsoft.com/office/powerpoint/2010/main" val="3162109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Il bambino piccolo con il suo stomaco piccolo ed il suo alto bisogno di calorie difficilmente sarà attratto dalle verdure. Creme e dolci sono per lui molto più appetibili. In età matura la situazione si bilancia a favore di verdure e frutta. Ma quando abbiamo bisogno di regredire ritornano i gusti della infanzia.</a:t>
            </a:r>
          </a:p>
        </p:txBody>
      </p:sp>
    </p:spTree>
    <p:extLst>
      <p:ext uri="{BB962C8B-B14F-4D97-AF65-F5344CB8AC3E}">
        <p14:creationId xmlns:p14="http://schemas.microsoft.com/office/powerpoint/2010/main" val="3295096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Se nascete </a:t>
            </a:r>
            <a:r>
              <a:rPr lang="it-IT" b="1" dirty="0"/>
              <a:t>eschimesi</a:t>
            </a:r>
            <a:r>
              <a:rPr lang="it-IT" dirty="0"/>
              <a:t>, la mamma vi darà dei pezzi di foca </a:t>
            </a:r>
            <a:r>
              <a:rPr lang="it-IT" dirty="0" err="1"/>
              <a:t>pre</a:t>
            </a:r>
            <a:r>
              <a:rPr lang="it-IT" dirty="0"/>
              <a:t> masticati, </a:t>
            </a:r>
          </a:p>
          <a:p>
            <a:r>
              <a:rPr lang="it-IT" dirty="0"/>
              <a:t>se siete </a:t>
            </a:r>
            <a:r>
              <a:rPr lang="it-IT" b="1" dirty="0"/>
              <a:t>tibetani</a:t>
            </a:r>
            <a:r>
              <a:rPr lang="it-IT" dirty="0"/>
              <a:t> berrete the con burro di </a:t>
            </a:r>
            <a:r>
              <a:rPr lang="it-IT" dirty="0" err="1"/>
              <a:t>yack</a:t>
            </a:r>
            <a:r>
              <a:rPr lang="it-IT" dirty="0"/>
              <a:t>,</a:t>
            </a:r>
          </a:p>
          <a:p>
            <a:r>
              <a:rPr lang="it-IT" dirty="0"/>
              <a:t>se siete </a:t>
            </a:r>
            <a:r>
              <a:rPr lang="it-IT" b="1" dirty="0"/>
              <a:t>cinesi</a:t>
            </a:r>
            <a:r>
              <a:rPr lang="it-IT" dirty="0"/>
              <a:t> imparerete a mangiare tutto ciò che ha due o quattro zampe, non disdegnando neppure i serpenti. </a:t>
            </a:r>
          </a:p>
          <a:p>
            <a:endParaRPr lang="it-IT" dirty="0"/>
          </a:p>
        </p:txBody>
      </p:sp>
    </p:spTree>
    <p:extLst>
      <p:ext uri="{BB962C8B-B14F-4D97-AF65-F5344CB8AC3E}">
        <p14:creationId xmlns:p14="http://schemas.microsoft.com/office/powerpoint/2010/main" val="384244861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150</TotalTime>
  <Words>1477</Words>
  <Application>Microsoft Office PowerPoint</Application>
  <PresentationFormat>Presentazione su schermo (4:3)</PresentationFormat>
  <Paragraphs>73</Paragraphs>
  <Slides>28</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28</vt:i4>
      </vt:variant>
    </vt:vector>
  </HeadingPairs>
  <TitlesOfParts>
    <vt:vector size="31" baseType="lpstr">
      <vt:lpstr>Arial</vt:lpstr>
      <vt:lpstr>Calibri</vt:lpstr>
      <vt:lpstr>Tema di Office</vt:lpstr>
      <vt:lpstr>PSICOLOGIA DELLE SCELTE ALIMENTARI</vt:lpstr>
      <vt:lpstr>Presentazione standard di PowerPoint</vt:lpstr>
      <vt:lpstr>APPETITO E FAME </vt:lpstr>
      <vt:lpstr>Presentazione standard di PowerPoint</vt:lpstr>
      <vt:lpstr>Presentazione standard di PowerPoint</vt:lpstr>
      <vt:lpstr>Presentazione standard di PowerPoint</vt:lpstr>
      <vt:lpstr>CULTURA E BIOLOGIA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EMOZIONI E RAZIONALITA’ </vt:lpstr>
      <vt:lpstr>Presentazione standard di PowerPoint</vt:lpstr>
      <vt:lpstr>Presentazione standard di PowerPoint</vt:lpstr>
      <vt:lpstr>Presentazione standard di PowerPoint</vt:lpstr>
      <vt:lpstr>Presentazione standard di PowerPoint</vt:lpstr>
      <vt:lpstr>Il cibo ed il tempo: i dolci delle feste</vt:lpstr>
      <vt:lpstr>Il cibo e la negazione del tempo</vt:lpstr>
      <vt:lpstr>Cibo e religione</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PSICOLOGIA DELLE SCELTE ALIMENTARI</dc:title>
  <dc:creator>francesco</dc:creator>
  <cp:lastModifiedBy>FRANCESCO ROVETTO</cp:lastModifiedBy>
  <cp:revision>13</cp:revision>
  <dcterms:created xsi:type="dcterms:W3CDTF">2015-04-05T15:21:35Z</dcterms:created>
  <dcterms:modified xsi:type="dcterms:W3CDTF">2023-11-08T10:34:28Z</dcterms:modified>
</cp:coreProperties>
</file>