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53" r:id="rId3"/>
    <p:sldId id="826" r:id="rId4"/>
    <p:sldId id="827" r:id="rId5"/>
    <p:sldId id="828" r:id="rId6"/>
    <p:sldId id="829" r:id="rId7"/>
    <p:sldId id="842" r:id="rId8"/>
    <p:sldId id="854" r:id="rId9"/>
    <p:sldId id="843" r:id="rId10"/>
    <p:sldId id="831" r:id="rId11"/>
    <p:sldId id="855" r:id="rId12"/>
    <p:sldId id="844" r:id="rId13"/>
    <p:sldId id="832" r:id="rId14"/>
    <p:sldId id="845" r:id="rId15"/>
    <p:sldId id="856" r:id="rId16"/>
    <p:sldId id="833" r:id="rId17"/>
    <p:sldId id="857" r:id="rId18"/>
    <p:sldId id="858" r:id="rId19"/>
    <p:sldId id="834" r:id="rId20"/>
    <p:sldId id="846" r:id="rId21"/>
    <p:sldId id="835" r:id="rId22"/>
    <p:sldId id="859" r:id="rId23"/>
    <p:sldId id="847" r:id="rId24"/>
    <p:sldId id="860" r:id="rId25"/>
    <p:sldId id="836" r:id="rId26"/>
    <p:sldId id="861" r:id="rId27"/>
    <p:sldId id="862" r:id="rId28"/>
    <p:sldId id="837" r:id="rId29"/>
    <p:sldId id="848" r:id="rId30"/>
    <p:sldId id="863" r:id="rId31"/>
    <p:sldId id="838" r:id="rId32"/>
    <p:sldId id="849" r:id="rId33"/>
    <p:sldId id="850" r:id="rId34"/>
    <p:sldId id="839" r:id="rId35"/>
    <p:sldId id="851" r:id="rId36"/>
    <p:sldId id="917" r:id="rId37"/>
    <p:sldId id="840" r:id="rId38"/>
    <p:sldId id="918" r:id="rId39"/>
    <p:sldId id="919" r:id="rId40"/>
    <p:sldId id="852" r:id="rId41"/>
    <p:sldId id="864" r:id="rId42"/>
    <p:sldId id="841" r:id="rId4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BF73D0-573E-E5D3-42AC-22B035D3B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915BA15-BA65-A2AC-E5C9-DC768C464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809F6E-8418-513D-0D69-856FE25B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2B9628-3329-395E-28AD-6DA3F9BE3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9F0982-4569-A5C5-A62A-E4D06332E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537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3650A0-19FF-E1BC-CC78-13B1467CC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59FADE1-E3AC-AA57-E09F-BDD2A58AC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6B2A50-2BFD-AD43-1BAB-0C4CF35F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DF370C-AA32-2DF5-CB35-D4D54F99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24EBEC-FC31-01C4-1975-48AACC02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88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CD3F984-5E49-6464-78D5-8B5E947CD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BA72673-21A6-039D-D181-117256249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A584BF-52E2-F585-1DFD-579746F87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CB5597-F94C-E74E-4813-B70076C0A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14C74C-5F9E-F6DF-DA0D-5A9BD844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685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609600" y="1857365"/>
            <a:ext cx="109728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609600" y="1285860"/>
            <a:ext cx="11010939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041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DCFCE7-F84D-4A35-D3A0-CB3A26195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B0D3CA-AF24-E6C6-9B81-F0A9A9381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C03C19-19B6-7C49-06DA-32E7BDF72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E57312-49E1-2279-07E5-A9F7D4AC4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37DEE6-7C04-DBE8-AA42-6BC74E717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15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170BA3-5EF4-9450-9576-5DD3C0CC3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900A30-553F-E017-8442-CC9F21AA5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F95B71-9A12-C28F-E4C4-7410C7E8F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5400FD-FCA5-D45B-2656-5AD2533B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9654FA-54B2-83E8-F8B2-D89F3823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71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D06426-4C50-2669-D45B-3517B09BB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FA3750-73D1-48D8-5066-49D79F8B53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FAFFA2-10D7-D753-F4DD-43CE330F4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62E373-D5C8-BF43-2603-D6F871519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93657F-CC74-B1D8-4784-176FEF0A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1E749DA-1112-A59D-F76B-58CB0471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336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03C538-6432-9744-5656-BB9649A45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F5E44B-83D8-2215-E87D-FC9B0480A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7DBA056-853E-9668-2D76-516965CFA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112E50A-783F-CEF8-E3E7-82552B21D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C2CCF1-FA2F-A2EB-211A-DEAE55D25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1975C3-053B-0561-CB18-46174EE83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33976EE-78BE-67F1-4F6A-AAD7D40F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38B80D8-BA6A-52E8-0DAA-AAE8C1347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44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20FE6-2954-0021-E2E1-7CE932947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8AD220B-66CE-0DA8-00F2-D88CFAC54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2AF956E-CB8A-031D-EA48-E0D8A5E1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786EF23-DA1C-373C-4364-B7DAA9087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01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DFCE770-AD74-31EC-AD53-729E3110F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45C28C8-71E7-A523-C779-F8FDC5317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9537C96-5A64-73E0-934E-A9764501B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49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C4C208-23BA-2D38-1A41-65BA2C607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504D4F-CA5A-8435-CF28-D5754A976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6B4407C-90C7-7B3E-0264-ED5DDFD0F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7BE421-26BE-5421-D998-AA73E5EA0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65AE8F-08AB-7F8F-A4F5-F0B05F4A7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839363-B153-9225-0AA7-D97C31EF4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962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5D1603-A147-319D-243B-63B124B9B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797ACAA-149F-989E-BA61-04182AAA4F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ED4F183-CB66-6305-5560-58DBEE544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798366-F7CC-C2ED-2AAA-573A24EF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2DC5EA-C903-08EA-9CC1-ABFC03AA7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E4BD6B-1BC3-E813-DE12-660C14533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00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0CE5785-D19E-C44A-341A-E15243359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9C2A6E-BB32-3B71-D9D7-54895EF45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0C8885-A0BC-688B-32C3-63AA70193D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EF2F-8997-470C-A958-4C8271C595CD}" type="datetimeFigureOut">
              <a:rPr lang="it-IT" smtClean="0"/>
              <a:t>03/06/2023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64C0CC-DCBF-C6B7-FFA9-C3A13DE12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71109-50B5-CB20-2D5E-90FB8B3BA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A55C6-D64C-4918-9CB5-E75F0E0190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270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B136E-02A5-196E-59C5-2AE8FE9158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PID 5</a:t>
            </a:r>
            <a:br>
              <a:rPr lang="it-IT" dirty="0"/>
            </a:br>
            <a:r>
              <a:rPr lang="it-IT" dirty="0"/>
              <a:t>TESTO E </a:t>
            </a:r>
            <a:r>
              <a:rPr lang="it-IT" dirty="0" err="1"/>
              <a:t>MODALITà</a:t>
            </a:r>
            <a:r>
              <a:rPr lang="it-IT" dirty="0"/>
              <a:t> DI USO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916031F-1206-D6A8-7AE9-D048B77374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Sigmund Freud </a:t>
            </a:r>
            <a:r>
              <a:rPr lang="it-IT" dirty="0" err="1"/>
              <a:t>Univ</a:t>
            </a:r>
            <a:r>
              <a:rPr lang="it-IT" dirty="0"/>
              <a:t> Milano</a:t>
            </a:r>
          </a:p>
        </p:txBody>
      </p:sp>
    </p:spTree>
    <p:extLst>
      <p:ext uri="{BB962C8B-B14F-4D97-AF65-F5344CB8AC3E}">
        <p14:creationId xmlns:p14="http://schemas.microsoft.com/office/powerpoint/2010/main" val="230993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04E9109-1FA6-4B28-A60E-02A40195E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 </a:t>
            </a:r>
          </a:p>
          <a:p>
            <a:r>
              <a:rPr lang="it-IT" dirty="0"/>
              <a:t> </a:t>
            </a:r>
          </a:p>
          <a:p>
            <a:r>
              <a:rPr lang="it-IT" sz="2000" dirty="0"/>
              <a:t>48 Faccio un sacco di cose che gli altri considerano pericolose. 0 1 2 3</a:t>
            </a:r>
          </a:p>
          <a:p>
            <a:r>
              <a:rPr lang="it-IT" sz="2000" dirty="0"/>
              <a:t>49 La gente mi dice che mi focalizzo troppo su dettagli</a:t>
            </a:r>
          </a:p>
          <a:p>
            <a:r>
              <a:rPr lang="it-IT" sz="2000" dirty="0"/>
              <a:t>trascurabili. 0 1 2 3</a:t>
            </a:r>
          </a:p>
          <a:p>
            <a:r>
              <a:rPr lang="it-IT" sz="2000" dirty="0"/>
              <a:t>50 Mi preoccupo un sacco di essere solo/a. 0 1 2 3</a:t>
            </a:r>
          </a:p>
          <a:p>
            <a:r>
              <a:rPr lang="it-IT" sz="2000" dirty="0"/>
              <a:t>51 Mi sono perso/a delle cose perché ero impegnato nel cercare di</a:t>
            </a:r>
          </a:p>
          <a:p>
            <a:r>
              <a:rPr lang="it-IT" sz="2000" dirty="0"/>
              <a:t>svolgere quello che stavo facendo nel modo esatto. 0 1 2 3</a:t>
            </a:r>
          </a:p>
          <a:p>
            <a:r>
              <a:rPr lang="it-IT" sz="2000" dirty="0"/>
              <a:t>52 Spesso i miei pensieri non hanno senso per gli altri. 0 1 2 3</a:t>
            </a:r>
          </a:p>
          <a:p>
            <a:r>
              <a:rPr lang="it-IT" sz="2000" dirty="0"/>
              <a:t>53 Spesso invento delle cose su di me affinché mi aiutino a</a:t>
            </a:r>
          </a:p>
          <a:p>
            <a:r>
              <a:rPr lang="it-IT" sz="2000" dirty="0"/>
              <a:t>ottenere quello che voglio.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B576875-30A8-4601-A3AC-C3E02FE6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11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4E09CC0-DD7E-4798-BA07-77BE2FF9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54 Vedere che altre persone vengono ferite non mi tocca per nulla. 0 1 2 3</a:t>
            </a:r>
          </a:p>
          <a:p>
            <a:r>
              <a:rPr lang="it-IT" sz="2000" dirty="0"/>
              <a:t>55 Spesso la gente mi guarda come se avessi detto qualcosa di</a:t>
            </a:r>
          </a:p>
          <a:p>
            <a:r>
              <a:rPr lang="it-IT" sz="2000" dirty="0"/>
              <a:t>davvero bizzarro. 0 1 2 3</a:t>
            </a:r>
          </a:p>
          <a:p>
            <a:r>
              <a:rPr lang="it-IT" sz="2000" dirty="0"/>
              <a:t>56 Le persone non si rendono conto che le sto adulando per</a:t>
            </a:r>
          </a:p>
          <a:p>
            <a:r>
              <a:rPr lang="it-IT" sz="2000" dirty="0"/>
              <a:t>ottenere qualcosa. 0 1 2 3</a:t>
            </a:r>
          </a:p>
          <a:p>
            <a:r>
              <a:rPr lang="it-IT" sz="2000" dirty="0"/>
              <a:t>57 Piuttosto che essere solo/a, preferirei avere una relazione</a:t>
            </a:r>
          </a:p>
          <a:p>
            <a:r>
              <a:rPr lang="it-IT" sz="2000" dirty="0"/>
              <a:t>insoddisfacente. 0 1 2 3</a:t>
            </a:r>
          </a:p>
          <a:p>
            <a:r>
              <a:rPr lang="it-IT" sz="2000" dirty="0"/>
              <a:t>58 Di solito penso prima di agire. 0 1 2 3</a:t>
            </a:r>
          </a:p>
          <a:p>
            <a:r>
              <a:rPr lang="it-IT" sz="2000" dirty="0"/>
              <a:t>59 Spesso vedo delle immagini irreali molto vivide quando mi sto</a:t>
            </a:r>
          </a:p>
          <a:p>
            <a:r>
              <a:rPr lang="it-IT" sz="2000" dirty="0"/>
              <a:t>addormentando o mi sto svegliando.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106ECFF-237E-497C-AF13-081BC0E1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14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DFBE49D-F95F-47A1-BD2A-C5BE03A14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60 Continuo ad approcciare le cose allo stesso modo, anche</a:t>
            </a:r>
          </a:p>
          <a:p>
            <a:r>
              <a:rPr lang="it-IT" dirty="0"/>
              <a:t>quando questo non funziona. 0 1 2 3</a:t>
            </a:r>
          </a:p>
          <a:p>
            <a:r>
              <a:rPr lang="it-IT" dirty="0"/>
              <a:t>61 Sono </a:t>
            </a:r>
            <a:r>
              <a:rPr lang="it-IT" dirty="0" err="1"/>
              <a:t>insoddisfattissimo</a:t>
            </a:r>
            <a:r>
              <a:rPr lang="it-IT" dirty="0"/>
              <a:t>/a di me. 0 1 2 3</a:t>
            </a:r>
          </a:p>
          <a:p>
            <a:r>
              <a:rPr lang="it-IT" dirty="0"/>
              <a:t>62 Ho reazioni emotive più forti della maggior parte delle altre</a:t>
            </a:r>
          </a:p>
          <a:p>
            <a:r>
              <a:rPr lang="it-IT" dirty="0"/>
              <a:t>persone. 0 1 2 3</a:t>
            </a:r>
          </a:p>
          <a:p>
            <a:r>
              <a:rPr lang="it-IT" dirty="0"/>
              <a:t>63 Faccio quello che le </a:t>
            </a:r>
            <a:r>
              <a:rPr lang="it-IT" dirty="0" err="1"/>
              <a:t>aItre</a:t>
            </a:r>
            <a:r>
              <a:rPr lang="it-IT" dirty="0"/>
              <a:t> persone mi dicono di fare. 0 1 2 3</a:t>
            </a:r>
          </a:p>
          <a:p>
            <a:r>
              <a:rPr lang="it-IT" dirty="0"/>
              <a:t>64 Non sopporto di essere lasciato da solo/a, anche per poche ore. 0 1 2 3</a:t>
            </a:r>
          </a:p>
          <a:p>
            <a:r>
              <a:rPr lang="it-IT" dirty="0"/>
              <a:t>65 Ho qualità eccezionali che pochi altri possiedono. 0 1 2 3</a:t>
            </a:r>
          </a:p>
          <a:p>
            <a:r>
              <a:rPr lang="it-IT" dirty="0"/>
              <a:t>66 Il futuro mi sembra davvero senza speranza. 0 1 2 3</a:t>
            </a:r>
          </a:p>
          <a:p>
            <a:r>
              <a:rPr lang="it-IT" dirty="0"/>
              <a:t>67 Mi piace assumermi dei rischi. 0 1 2 3</a:t>
            </a:r>
          </a:p>
          <a:p>
            <a:r>
              <a:rPr lang="it-IT" dirty="0"/>
              <a:t>68 Non riesco a raggiungere degli obiettivi perché altre cose</a:t>
            </a:r>
          </a:p>
          <a:p>
            <a:r>
              <a:rPr lang="it-IT" dirty="0"/>
              <a:t>catturano la mia attenzione. 0 1 2 3</a:t>
            </a:r>
          </a:p>
          <a:p>
            <a:r>
              <a:rPr lang="it-IT" dirty="0"/>
              <a:t>69 Quando voglio fare qualcosa di potenzialmente rischioso non</a:t>
            </a:r>
          </a:p>
          <a:p>
            <a:r>
              <a:rPr lang="it-IT" dirty="0"/>
              <a:t>permetto che questo mi fermi. 0 1 2 3</a:t>
            </a:r>
          </a:p>
          <a:p>
            <a:r>
              <a:rPr lang="it-IT" dirty="0"/>
              <a:t>70 Gli altri sembrano ritenere che io sia un po’ strano o insolito.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31B3612-BA2C-4294-B64B-9295327A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3757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33BF9AD-7624-4D36-A449-CBC9EEFC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it-IT" dirty="0"/>
          </a:p>
          <a:p>
            <a:r>
              <a:rPr lang="it-IT" dirty="0"/>
              <a:t>71 I miei pensieri sono strani e imprevedibili. 0 1 2 3</a:t>
            </a:r>
          </a:p>
          <a:p>
            <a:r>
              <a:rPr lang="it-IT" dirty="0"/>
              <a:t>72 Non m’importa dei sentimenti delle altre persone. 0 1 2 3</a:t>
            </a:r>
          </a:p>
          <a:p>
            <a:r>
              <a:rPr lang="it-IT" dirty="0"/>
              <a:t>73 Nella vita devi pestare i piedi a un po’ di persone per ottenere</a:t>
            </a:r>
          </a:p>
          <a:p>
            <a:r>
              <a:rPr lang="it-IT" dirty="0"/>
              <a:t>quello che vuoi. 0 1 2 3</a:t>
            </a:r>
          </a:p>
          <a:p>
            <a:r>
              <a:rPr lang="it-IT" dirty="0"/>
              <a:t>74 Adoro ottenere l’attenzione delle altre persone. 0 1 2 3</a:t>
            </a:r>
          </a:p>
          <a:p>
            <a:r>
              <a:rPr lang="it-IT" dirty="0"/>
              <a:t>75 Faccio l’impossibile per evitare qualsiasi attività di gruppo. 0 1 2 3</a:t>
            </a:r>
          </a:p>
          <a:p>
            <a:r>
              <a:rPr lang="it-IT" dirty="0"/>
              <a:t>76 So essere subdolo/a se questo significa ottenere ciò che voglio. 0 1 2 3</a:t>
            </a:r>
          </a:p>
          <a:p>
            <a:r>
              <a:rPr lang="it-IT" dirty="0"/>
              <a:t>77 A volte, quando guardo un oggetto familiare, in qualche modo è</a:t>
            </a:r>
          </a:p>
          <a:p>
            <a:r>
              <a:rPr lang="it-IT" dirty="0"/>
              <a:t>come se lo vedessi per la prima volta. 0 1 2 3</a:t>
            </a:r>
          </a:p>
          <a:p>
            <a:r>
              <a:rPr lang="it-IT" dirty="0"/>
              <a:t>78 Mi riesce difficile passare da un’attività a un’altra. 0 1 2 3</a:t>
            </a:r>
          </a:p>
          <a:p>
            <a:r>
              <a:rPr lang="it-IT" dirty="0"/>
              <a:t>79 Mi preoccupo molto per cose terribili che potrebbero accadere. 0 1 2 3</a:t>
            </a:r>
          </a:p>
          <a:p>
            <a:r>
              <a:rPr lang="it-IT" dirty="0"/>
              <a:t>80 Ho difficoltà a cambiare il modo in cui sto facendo qualcosa</a:t>
            </a:r>
          </a:p>
          <a:p>
            <a:r>
              <a:rPr lang="it-IT" dirty="0"/>
              <a:t>anche se ciò che sto facendo non sta andando bene. 0 1 2 3</a:t>
            </a:r>
          </a:p>
          <a:p>
            <a:r>
              <a:rPr lang="it-IT" dirty="0"/>
              <a:t>81 Il mondo sarebbe senz’altro migliore se fossi morto/a.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977D98D-B3C5-4FE1-84FD-7C97A783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455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E7887F9-B2B0-4F1C-99FD-C2B00E7E5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82 Mi tengo a distanza dalle persone. 0 1 2 3</a:t>
            </a:r>
          </a:p>
          <a:p>
            <a:r>
              <a:rPr lang="it-IT" dirty="0"/>
              <a:t>83 Spesso non riesco a controllare quello che penso. 0 1 2 3</a:t>
            </a:r>
          </a:p>
          <a:p>
            <a:r>
              <a:rPr lang="it-IT" dirty="0"/>
              <a:t>84 Non divento emotivo/a. 0 1 2 3</a:t>
            </a:r>
          </a:p>
          <a:p>
            <a:r>
              <a:rPr lang="it-IT" dirty="0"/>
              <a:t>85 Mi risento se mi si dice quello che devo fare, anche se sono i</a:t>
            </a:r>
          </a:p>
          <a:p>
            <a:r>
              <a:rPr lang="it-IT" dirty="0"/>
              <a:t>responsabili a farlo. 0 1 2 3</a:t>
            </a:r>
          </a:p>
          <a:p>
            <a:r>
              <a:rPr lang="it-IT" dirty="0"/>
              <a:t>86 Mi vergogno così tanto dei molti modi meschini con cui ho</a:t>
            </a:r>
          </a:p>
          <a:p>
            <a:r>
              <a:rPr lang="it-IT" dirty="0"/>
              <a:t>deluso le persone. 0 1 2 3</a:t>
            </a:r>
          </a:p>
          <a:p>
            <a:r>
              <a:rPr lang="it-IT" dirty="0"/>
              <a:t>87 Evito di fare qualsiasi cosa che possa essere anche solo un po’</a:t>
            </a:r>
          </a:p>
          <a:p>
            <a:r>
              <a:rPr lang="it-IT" dirty="0"/>
              <a:t>rischiosa.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0F59D7A-AC38-4132-82A7-E4363E442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49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3465C56-8578-412B-8287-867BD48CC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88 Ho difficoltà a perseguire scopi specifici anche solo per brevi</a:t>
            </a:r>
          </a:p>
          <a:p>
            <a:r>
              <a:rPr lang="it-IT" dirty="0"/>
              <a:t>periodi di tempo. 0 1 2 3</a:t>
            </a:r>
          </a:p>
          <a:p>
            <a:r>
              <a:rPr lang="it-IT" dirty="0"/>
              <a:t>89 Preferisco tenere il romanticismo fuori dalla mia vita. 0 1 2 3</a:t>
            </a:r>
          </a:p>
          <a:p>
            <a:r>
              <a:rPr lang="it-IT" dirty="0"/>
              <a:t>90 Non farei mai del male a un’altra persona. 0 1 2 3</a:t>
            </a:r>
          </a:p>
          <a:p>
            <a:r>
              <a:rPr lang="it-IT" dirty="0"/>
              <a:t>91 Non manifesto intensamente le emozioni. 0 1 2 3</a:t>
            </a:r>
          </a:p>
          <a:p>
            <a:r>
              <a:rPr lang="it-IT" dirty="0"/>
              <a:t>92 Sono molto irritabile. 0 1 2 3</a:t>
            </a:r>
          </a:p>
          <a:p>
            <a:r>
              <a:rPr lang="it-IT" dirty="0"/>
              <a:t>93 Spesso mi preoccupo che avverrà qualcosa di brutto a causa di</a:t>
            </a:r>
          </a:p>
          <a:p>
            <a:r>
              <a:rPr lang="it-IT" dirty="0"/>
              <a:t>errori che ho commesso in passato. 0 1 2 3</a:t>
            </a:r>
          </a:p>
          <a:p>
            <a:r>
              <a:rPr lang="it-IT" dirty="0"/>
              <a:t>94 Ho delle capacità insolite, come per esempio sapere</a:t>
            </a:r>
          </a:p>
          <a:p>
            <a:r>
              <a:rPr lang="it-IT" dirty="0"/>
              <a:t>esattamente ciò che uno sta pensando. 0 1 2 3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A5D9A3C-288B-428C-A374-CF857D05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3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62FFB46-8CFC-44E8-BE97-71C154AB7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Sempre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Item</a:t>
            </a:r>
          </a:p>
          <a:p>
            <a:r>
              <a:rPr lang="it-IT" dirty="0"/>
              <a:t>95 Quando penso al futuro, divento molto preoccupato/a. 0 1 2 3</a:t>
            </a:r>
          </a:p>
          <a:p>
            <a:r>
              <a:rPr lang="it-IT" dirty="0"/>
              <a:t>96 Raramente mi </a:t>
            </a:r>
            <a:r>
              <a:rPr lang="it-IT" dirty="0" err="1"/>
              <a:t>preccupo</a:t>
            </a:r>
            <a:r>
              <a:rPr lang="it-IT" dirty="0"/>
              <a:t> per qualcosa. 0 1 2 3</a:t>
            </a:r>
          </a:p>
          <a:p>
            <a:r>
              <a:rPr lang="it-IT" dirty="0"/>
              <a:t>97 Trovo piacevole essere innamorato/a. 0 1 2 3</a:t>
            </a:r>
          </a:p>
          <a:p>
            <a:r>
              <a:rPr lang="it-IT" dirty="0"/>
              <a:t>98 Preferisco andare sul sicuro piuttosto che assumermi dei rischi</a:t>
            </a:r>
          </a:p>
          <a:p>
            <a:r>
              <a:rPr lang="it-IT" dirty="0"/>
              <a:t>non necessari. 0 1 2 3</a:t>
            </a:r>
          </a:p>
          <a:p>
            <a:r>
              <a:rPr lang="it-IT" dirty="0"/>
              <a:t>99 Talvolta ho sentito cose che gli altri non erano in grado di</a:t>
            </a:r>
          </a:p>
          <a:p>
            <a:r>
              <a:rPr lang="it-IT" dirty="0"/>
              <a:t>sentire. 0 1 2 3</a:t>
            </a:r>
          </a:p>
          <a:p>
            <a:r>
              <a:rPr lang="it-IT" dirty="0"/>
              <a:t>100 Mi fisso su certe cose e non riesco a smettere. 0 1 2 3</a:t>
            </a:r>
          </a:p>
          <a:p>
            <a:r>
              <a:rPr lang="it-IT" dirty="0"/>
              <a:t>101 La gente mi dice che è difficile conoscere ciò che provo.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2F873A0-D430-4EDA-98D3-8D6C7DDA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890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00E270E-41F9-455A-A20B-03E76DC62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102 Sono una persona altamente emotiva. 0 1 2 3</a:t>
            </a:r>
          </a:p>
          <a:p>
            <a:r>
              <a:rPr lang="it-IT" dirty="0"/>
              <a:t>103 Se solo potessero, gli altri si approfitterebbero di me. 0 1 2 3</a:t>
            </a:r>
          </a:p>
          <a:p>
            <a:r>
              <a:rPr lang="it-IT" dirty="0"/>
              <a:t>104 Spesso mi sento come un/una fallito/a. 0 1 2 3</a:t>
            </a:r>
          </a:p>
          <a:p>
            <a:r>
              <a:rPr lang="it-IT" dirty="0"/>
              <a:t>105 Se qualcosa che faccio non è assolutamente perfetta,</a:t>
            </a:r>
          </a:p>
          <a:p>
            <a:r>
              <a:rPr lang="it-IT" dirty="0"/>
              <a:t>semplicemente è inaccettabile. 0 1 2 3</a:t>
            </a:r>
          </a:p>
          <a:p>
            <a:r>
              <a:rPr lang="it-IT" dirty="0"/>
              <a:t>106 Spesso ho esperienze insolite, come avvertire la presenza di</a:t>
            </a:r>
          </a:p>
          <a:p>
            <a:r>
              <a:rPr lang="it-IT" dirty="0"/>
              <a:t>qualcuno che non c’è realmente. 0 1 2 3</a:t>
            </a:r>
          </a:p>
          <a:p>
            <a:r>
              <a:rPr lang="it-IT" dirty="0"/>
              <a:t>107 Sono bravo a far fare alle persone ciò che voglio che facciano. 0 1 2 3</a:t>
            </a:r>
          </a:p>
          <a:p>
            <a:r>
              <a:rPr lang="it-IT" dirty="0"/>
              <a:t>108 Interrompo le relazioni se iniziano a diventare intime. 0 1 2 3</a:t>
            </a:r>
          </a:p>
          <a:p>
            <a:r>
              <a:rPr lang="it-IT" dirty="0"/>
              <a:t>109 Mi preoccupo sempre di qualcosa. 0 1 2 3</a:t>
            </a:r>
          </a:p>
          <a:p>
            <a:r>
              <a:rPr lang="it-IT" dirty="0"/>
              <a:t>110 Mi preoccupo pressoché di tutto. 0 1 2 3</a:t>
            </a:r>
          </a:p>
          <a:p>
            <a:r>
              <a:rPr lang="it-IT" dirty="0"/>
              <a:t>111 Mi piace distinguermi dalla massa.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D1B1B91-B42C-44AB-9805-DD7B24FC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043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8A15FB7-414E-4BAB-A4A3-D2EB7078D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112 Ogni tanto un po’ di rischio non mi dispiace. 0 1 2 3</a:t>
            </a:r>
          </a:p>
          <a:p>
            <a:r>
              <a:rPr lang="it-IT" dirty="0"/>
              <a:t>113 Il mio comportamento è spesso spavaldo e cattura l’attenzione</a:t>
            </a:r>
          </a:p>
          <a:p>
            <a:r>
              <a:rPr lang="it-IT" dirty="0"/>
              <a:t>delle persone. 0 1 2 3</a:t>
            </a:r>
          </a:p>
          <a:p>
            <a:r>
              <a:rPr lang="it-IT" dirty="0"/>
              <a:t>114 Sono migliore pressoché di chiunque altro. 0 1 2 3</a:t>
            </a:r>
          </a:p>
          <a:p>
            <a:r>
              <a:rPr lang="it-IT" dirty="0"/>
              <a:t>115 Le persone si lamentano del mio bisogno di avere ogni cosa</a:t>
            </a:r>
          </a:p>
          <a:p>
            <a:r>
              <a:rPr lang="it-IT" dirty="0"/>
              <a:t>completamente organizzata. 0 1 2 3</a:t>
            </a:r>
          </a:p>
          <a:p>
            <a:r>
              <a:rPr lang="it-IT" dirty="0"/>
              <a:t>116 Mi assicuro sempre di vendicarmi delle persone che mi hanno</a:t>
            </a:r>
          </a:p>
          <a:p>
            <a:r>
              <a:rPr lang="it-IT" dirty="0"/>
              <a:t>fatto un torto. 0 1 2 3</a:t>
            </a:r>
          </a:p>
          <a:p>
            <a:r>
              <a:rPr lang="it-IT" dirty="0"/>
              <a:t>117 Sto sempre in guardia per qualcuno che prova a imbrogliarmi o</a:t>
            </a:r>
          </a:p>
          <a:p>
            <a:r>
              <a:rPr lang="it-IT" dirty="0"/>
              <a:t>a farmi del male. 0 1 2 3</a:t>
            </a:r>
          </a:p>
          <a:p>
            <a:r>
              <a:rPr lang="it-IT" dirty="0"/>
              <a:t>118 Trovo difficile mantenere la mia mente concentrata su ciò che è</a:t>
            </a:r>
          </a:p>
          <a:p>
            <a:r>
              <a:rPr lang="it-IT" dirty="0"/>
              <a:t>necessario fare.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A1D831B-930C-4BE6-954F-60132BD76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596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F641606-4F88-4842-B159-3A155A7EA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844825"/>
            <a:ext cx="8229600" cy="4268799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119 Parlo molto del suicidio. 0 1 2 3</a:t>
            </a:r>
          </a:p>
          <a:p>
            <a:r>
              <a:rPr lang="it-IT" dirty="0"/>
              <a:t>120 Non sono granché interessato/a ad avere relazioni sessuali. 0 1 2 3</a:t>
            </a:r>
          </a:p>
          <a:p>
            <a:r>
              <a:rPr lang="it-IT" dirty="0"/>
              <a:t>121 Persevero un sacco nelle cose. 0 1 2 3</a:t>
            </a:r>
          </a:p>
          <a:p>
            <a:r>
              <a:rPr lang="it-IT" dirty="0"/>
              <a:t>122 Divento emotivo/a facilmente, spesso per un motivo da poco. 0 1 2 3</a:t>
            </a:r>
          </a:p>
          <a:p>
            <a:r>
              <a:rPr lang="it-IT" dirty="0"/>
              <a:t>123 Insisto per la perfezione assoluta in tutto ciò che faccio, anche</a:t>
            </a:r>
          </a:p>
          <a:p>
            <a:r>
              <a:rPr lang="it-IT" dirty="0"/>
              <a:t>se questo fa impazzire le altre persone. 0 1 2 3</a:t>
            </a:r>
          </a:p>
          <a:p>
            <a:r>
              <a:rPr lang="it-IT" dirty="0"/>
              <a:t>124 Non mi sento quasi mai felice delle mie attività quotidiane. 0 1 2 3</a:t>
            </a:r>
          </a:p>
          <a:p>
            <a:r>
              <a:rPr lang="it-IT" dirty="0"/>
              <a:t>125 Sviolinare gli altri mi aiuta a ottenere ciò che voglio. 0 1 2 3</a:t>
            </a:r>
          </a:p>
          <a:p>
            <a:r>
              <a:rPr lang="it-IT" dirty="0"/>
              <a:t>126 A volte c’è bisogno di fare affermazioni esagerate per fare</a:t>
            </a:r>
          </a:p>
          <a:p>
            <a:r>
              <a:rPr lang="it-IT" dirty="0"/>
              <a:t>strada. 0 1 2 3</a:t>
            </a:r>
          </a:p>
          <a:p>
            <a:r>
              <a:rPr lang="it-IT" dirty="0"/>
              <a:t>127 Temo il restare solo nella vita più di qualsiasi altra cosa. 0 1 2 3</a:t>
            </a:r>
          </a:p>
          <a:p>
            <a:r>
              <a:rPr lang="it-IT" dirty="0"/>
              <a:t>128 Persevero nel fare le cose in un certo modo, anche quando è</a:t>
            </a:r>
          </a:p>
          <a:p>
            <a:r>
              <a:rPr lang="it-IT" dirty="0"/>
              <a:t>chiaro che non funzionerà. 0 1 2 3</a:t>
            </a:r>
          </a:p>
          <a:p>
            <a:r>
              <a:rPr lang="it-IT" dirty="0"/>
              <a:t>129 Spesso sono piuttosto noncurante delle mie e delle altrui cose. 0 1 2 3</a:t>
            </a:r>
          </a:p>
          <a:p>
            <a:r>
              <a:rPr lang="it-IT" dirty="0"/>
              <a:t>130 Sono una persona molto ansiosa. 0 1 2 3</a:t>
            </a:r>
          </a:p>
          <a:p>
            <a:r>
              <a:rPr lang="it-IT" dirty="0"/>
              <a:t>131 Le persone sono sostanzialmente degne di fiducia.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04607DC-A3A0-4870-9DF5-A9B86A93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30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35E200D-65FA-4444-9C1D-13552FB9F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/>
              <a:t>PID 5</a:t>
            </a:r>
          </a:p>
          <a:p>
            <a:pPr algn="ctr"/>
            <a:r>
              <a:rPr lang="it-IT" sz="3600" dirty="0"/>
              <a:t>Caratteristiche e modalità di utilizzo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6B2EA6A-FD55-47F1-931B-9C511C13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971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7DF5B8D-5676-4F05-8E47-C5457B18F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/>
              <a:t>132 Vengo distratto/a facilmente. 0 1 2 3</a:t>
            </a:r>
          </a:p>
          <a:p>
            <a:r>
              <a:rPr lang="it-IT" dirty="0"/>
              <a:t>133 Sembra che io venga sempre trattato/a ingiustamente dagli altri. 0 1 2 3</a:t>
            </a:r>
          </a:p>
          <a:p>
            <a:r>
              <a:rPr lang="it-IT" dirty="0"/>
              <a:t>134 Non esito a barare se questo può farmi fare strada. 0 1 2 3</a:t>
            </a:r>
          </a:p>
          <a:p>
            <a:r>
              <a:rPr lang="it-IT" dirty="0"/>
              <a:t>135 Controllo le cose diverse volte per assicurarmi che siano</a:t>
            </a:r>
          </a:p>
          <a:p>
            <a:r>
              <a:rPr lang="it-IT" dirty="0"/>
              <a:t>perfette. 0 1 2 3</a:t>
            </a:r>
          </a:p>
          <a:p>
            <a:r>
              <a:rPr lang="it-IT" dirty="0"/>
              <a:t>136 Non mi piace passare il tempo con gli altri. 0 1 2 3</a:t>
            </a:r>
          </a:p>
          <a:p>
            <a:r>
              <a:rPr lang="it-IT" dirty="0"/>
              <a:t>137 Mi sento obbligato/a </a:t>
            </a:r>
            <a:r>
              <a:rPr lang="it-IT" dirty="0" err="1"/>
              <a:t>a</a:t>
            </a:r>
            <a:r>
              <a:rPr lang="it-IT" dirty="0"/>
              <a:t> continuare le cose anche quando ha</a:t>
            </a:r>
          </a:p>
          <a:p>
            <a:r>
              <a:rPr lang="it-IT" dirty="0"/>
              <a:t>poco senso fare così. 0 1 2 3</a:t>
            </a:r>
          </a:p>
          <a:p>
            <a:r>
              <a:rPr lang="it-IT" dirty="0"/>
              <a:t>138 Non so mai dove andranno le mie emozioni da un momento</a:t>
            </a:r>
          </a:p>
          <a:p>
            <a:r>
              <a:rPr lang="it-IT" dirty="0"/>
              <a:t>all’altro. 0 1 2 3</a:t>
            </a:r>
          </a:p>
          <a:p>
            <a:r>
              <a:rPr lang="it-IT" dirty="0"/>
              <a:t>139 Ho visto cose che non c’erano realmente. 0 1 2 3</a:t>
            </a:r>
          </a:p>
          <a:p>
            <a:r>
              <a:rPr lang="it-IT" dirty="0"/>
              <a:t>140 Per me è importante che le cose siano fatte in un certo modo. 0 1 2 3</a:t>
            </a:r>
          </a:p>
          <a:p>
            <a:r>
              <a:rPr lang="it-IT" dirty="0"/>
              <a:t>141 Mi aspetto sempre che accada il peggio. 0 1 2 3</a:t>
            </a:r>
          </a:p>
          <a:p>
            <a:r>
              <a:rPr lang="it-IT" dirty="0"/>
              <a:t>142 Cerco sempre di dire la verità anche quando è difficile. 0 1 2 3</a:t>
            </a:r>
          </a:p>
          <a:p>
            <a:r>
              <a:rPr lang="it-IT" dirty="0"/>
              <a:t>143 Credo che alcune persone possano muovere gli oggetti usando</a:t>
            </a:r>
          </a:p>
          <a:p>
            <a:r>
              <a:rPr lang="it-IT" dirty="0"/>
              <a:t>la loro mente. 0 1 2 3</a:t>
            </a:r>
          </a:p>
          <a:p>
            <a:r>
              <a:rPr lang="it-IT" dirty="0"/>
              <a:t>144 Non riesco a concentrarmi sulle cose molto a lungo.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2D8F42C-E671-41E6-8DA3-0DE95A09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779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1A9B191-925D-41E4-A104-006355436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145 Mi tengo alla larga dalle relazioni sentimentali. 0 1 2 3</a:t>
            </a:r>
          </a:p>
          <a:p>
            <a:r>
              <a:rPr lang="it-IT" dirty="0"/>
              <a:t>146 Non mi interessa fare amicizie. 0 1 2 3</a:t>
            </a:r>
          </a:p>
          <a:p>
            <a:r>
              <a:rPr lang="it-IT" dirty="0"/>
              <a:t>147 Quando tratto con le persone, dico il meno possibile. 0 1 2 3</a:t>
            </a:r>
          </a:p>
          <a:p>
            <a:r>
              <a:rPr lang="it-IT" dirty="0"/>
              <a:t>148 Sono una persona inutile. 0 1 2 3</a:t>
            </a:r>
          </a:p>
          <a:p>
            <a:r>
              <a:rPr lang="it-IT" dirty="0"/>
              <a:t>149 Farei pressoché di tutto per impedire a una persona di</a:t>
            </a:r>
          </a:p>
          <a:p>
            <a:r>
              <a:rPr lang="it-IT" dirty="0"/>
              <a:t>abbandonarmi. 0 1 2 3</a:t>
            </a:r>
          </a:p>
          <a:p>
            <a:r>
              <a:rPr lang="it-IT" dirty="0"/>
              <a:t>150 A volte riesco a influenzare le altre persone inviando loro i miei</a:t>
            </a:r>
          </a:p>
          <a:p>
            <a:r>
              <a:rPr lang="it-IT" dirty="0"/>
              <a:t>pensieri.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B08FCED-AC11-4F31-B5A4-4EF56F59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55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5DA7853-7773-4827-9B22-F2CCBF473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151 La vita mi sembra piuttosto deprimente. 0 1 2 3</a:t>
            </a:r>
          </a:p>
          <a:p>
            <a:r>
              <a:rPr lang="it-IT" sz="2400" dirty="0"/>
              <a:t>152 Penso alle cose in modi talmente strani che per la maggior</a:t>
            </a:r>
          </a:p>
          <a:p>
            <a:r>
              <a:rPr lang="it-IT" sz="2400" dirty="0"/>
              <a:t>parte delle persone non hanno senso. 0 1 2 3</a:t>
            </a:r>
          </a:p>
          <a:p>
            <a:r>
              <a:rPr lang="it-IT" sz="2400" dirty="0"/>
              <a:t>153 Non m’importa se le mie azioni fanno del male agli altri. 0 1 2 3</a:t>
            </a:r>
          </a:p>
          <a:p>
            <a:r>
              <a:rPr lang="it-IT" sz="2400" dirty="0"/>
              <a:t>154 A volte mi sento “controllato/a” da pensieri che appartengono a</a:t>
            </a:r>
          </a:p>
          <a:p>
            <a:r>
              <a:rPr lang="it-IT" sz="2400" dirty="0"/>
              <a:t>qualcun altro. 0 1 2 3</a:t>
            </a:r>
          </a:p>
          <a:p>
            <a:r>
              <a:rPr lang="it-IT" sz="2400" dirty="0"/>
              <a:t>155 Vivo la vita davvero </a:t>
            </a:r>
            <a:r>
              <a:rPr lang="it-IT" sz="2400" dirty="0" err="1"/>
              <a:t>appienissimo</a:t>
            </a:r>
            <a:r>
              <a:rPr lang="it-IT" sz="2400" dirty="0"/>
              <a:t>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DDFE883-DA6D-4232-BCC0-092F2016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684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B29FEAF-058F-4D2D-898B-02C8CF45B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156 Faccio promesse che non ho davvero intenzione di mantenere. 0 1 2 3</a:t>
            </a:r>
          </a:p>
          <a:p>
            <a:r>
              <a:rPr lang="it-IT" sz="2000" dirty="0"/>
              <a:t>157 Niente sembra farmi sentire bene. 0 1 2 3</a:t>
            </a:r>
          </a:p>
          <a:p>
            <a:r>
              <a:rPr lang="it-IT" sz="2000" dirty="0"/>
              <a:t>158 Vengo irritato/a facilmente da ogni sorta di cose. 0 1 2 3</a:t>
            </a:r>
          </a:p>
          <a:p>
            <a:r>
              <a:rPr lang="it-IT" sz="2000" dirty="0"/>
              <a:t>159 Faccio ciò che voglio senza badare a quanto possa essere</a:t>
            </a:r>
          </a:p>
          <a:p>
            <a:r>
              <a:rPr lang="it-IT" sz="2000" dirty="0"/>
              <a:t>pericoloso. 0 1 2 3</a:t>
            </a:r>
          </a:p>
          <a:p>
            <a:r>
              <a:rPr lang="it-IT" sz="2000" dirty="0"/>
              <a:t>160 Spesso dimentico di pagare i miei conti. 0 1 2 3</a:t>
            </a:r>
          </a:p>
          <a:p>
            <a:r>
              <a:rPr lang="it-IT" sz="2000" dirty="0"/>
              <a:t>161 Non mi piace entrare troppo in intimità con le persone. 0 1 2 3</a:t>
            </a:r>
          </a:p>
          <a:p>
            <a:r>
              <a:rPr lang="it-IT" sz="2000" dirty="0"/>
              <a:t>162 Sono bravo/a </a:t>
            </a:r>
            <a:r>
              <a:rPr lang="it-IT" sz="2000" dirty="0" err="1"/>
              <a:t>a</a:t>
            </a:r>
            <a:r>
              <a:rPr lang="it-IT" sz="2000" dirty="0"/>
              <a:t> raggirare le persone. 0 1 2 3</a:t>
            </a:r>
          </a:p>
          <a:p>
            <a:r>
              <a:rPr lang="it-IT" sz="2000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D5D3139-CEEA-4632-B49A-6BA0A46B0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943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11A6924-990B-42C4-A584-172477EB0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163 Tutto mi sembra inutile. 0 1 2 3</a:t>
            </a:r>
          </a:p>
          <a:p>
            <a:r>
              <a:rPr lang="it-IT" sz="2000" dirty="0"/>
              <a:t>164 Non rischio mai. 0 1 2 3</a:t>
            </a:r>
          </a:p>
          <a:p>
            <a:r>
              <a:rPr lang="it-IT" sz="2000" dirty="0"/>
              <a:t>165 Divento emotivo/a per ogni cosa da poco. 0 1 2 3</a:t>
            </a:r>
          </a:p>
          <a:p>
            <a:r>
              <a:rPr lang="it-IT" sz="2000" dirty="0"/>
              <a:t>166 Se ferisco i sentimenti delle altre persone non è nulla di</a:t>
            </a:r>
          </a:p>
          <a:p>
            <a:r>
              <a:rPr lang="it-IT" sz="2000" dirty="0"/>
              <a:t>eccezionale. 0 1 2 3</a:t>
            </a:r>
          </a:p>
          <a:p>
            <a:r>
              <a:rPr lang="it-IT" sz="2000" dirty="0"/>
              <a:t>167 Non mostro mai le emozioni agli altri. 0 1 2 3</a:t>
            </a:r>
          </a:p>
          <a:p>
            <a:r>
              <a:rPr lang="it-IT" sz="2000" dirty="0"/>
              <a:t>168 Spesso mi sento proprio infelice. 0 1 2 3</a:t>
            </a:r>
          </a:p>
          <a:p>
            <a:r>
              <a:rPr lang="it-IT" sz="2000" dirty="0"/>
              <a:t>169 Non valgo nulla come persona. 0 1 2 3</a:t>
            </a:r>
          </a:p>
          <a:p>
            <a:r>
              <a:rPr lang="it-IT" sz="2000" dirty="0"/>
              <a:t>170 Di solito sono piuttosto ostile.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4C81935-5656-451E-9E43-AA697DF4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483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742507B-F1AD-434C-B928-C44AB9F8F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171 Sono “sparito/a” per evitare delle responsabilità. 0 1 2 3</a:t>
            </a:r>
          </a:p>
          <a:p>
            <a:r>
              <a:rPr lang="it-IT" dirty="0"/>
              <a:t>172 Mi è stato detto più di una volta che ho parecchie strane manie</a:t>
            </a:r>
          </a:p>
          <a:p>
            <a:r>
              <a:rPr lang="it-IT" dirty="0"/>
              <a:t>o abitudini. 0 1 2 3</a:t>
            </a:r>
          </a:p>
          <a:p>
            <a:r>
              <a:rPr lang="it-IT" dirty="0"/>
              <a:t>173 Mi piace essere una persona che viene notata. 0 1 2 3</a:t>
            </a:r>
          </a:p>
          <a:p>
            <a:r>
              <a:rPr lang="it-IT" dirty="0"/>
              <a:t>174 Sono sempre timoroso/a o nervoso/a per delle brutte cose che</a:t>
            </a:r>
          </a:p>
          <a:p>
            <a:r>
              <a:rPr lang="it-IT" dirty="0"/>
              <a:t>potrebbero verificarsi. 0 1 2 3</a:t>
            </a:r>
          </a:p>
          <a:p>
            <a:r>
              <a:rPr lang="it-IT" dirty="0"/>
              <a:t>175 Non voglio mai essere solo/a. 0 1 2 3</a:t>
            </a:r>
          </a:p>
          <a:p>
            <a:r>
              <a:rPr lang="it-IT" dirty="0"/>
              <a:t>176 Continuo a cercare di rendere le cose perfette, anche quando le</a:t>
            </a:r>
          </a:p>
          <a:p>
            <a:r>
              <a:rPr lang="it-IT" dirty="0"/>
              <a:t>ho fatte tanto bene quanto è verosimile farle. 0 1 2 3</a:t>
            </a:r>
          </a:p>
          <a:p>
            <a:r>
              <a:rPr lang="it-IT" dirty="0"/>
              <a:t>177 È raro che io abbia la sensazione che le persone che conosco</a:t>
            </a:r>
          </a:p>
          <a:p>
            <a:r>
              <a:rPr lang="it-IT" dirty="0"/>
              <a:t>stiano tentando di approfittarsi di me.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A27D161-3013-4A11-8BF6-948B2BC95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719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479F290-4AB2-4C35-B610-477BA14E8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178 So che prima o poi mi suiciderò. 0 1 2 3</a:t>
            </a:r>
          </a:p>
          <a:p>
            <a:r>
              <a:rPr lang="it-IT" dirty="0"/>
              <a:t>179 Ho avuto molto più successo pressoché di chiunque altro io</a:t>
            </a:r>
          </a:p>
          <a:p>
            <a:r>
              <a:rPr lang="it-IT" dirty="0"/>
              <a:t>conosca. 0 1 2 3</a:t>
            </a:r>
          </a:p>
          <a:p>
            <a:r>
              <a:rPr lang="it-IT" dirty="0"/>
              <a:t>180 So tirar fuori tutto il mio fascino se mi serve per averla vinta. 0 1 2 3</a:t>
            </a:r>
          </a:p>
          <a:p>
            <a:r>
              <a:rPr lang="it-IT" dirty="0"/>
              <a:t>181 Le mie emozioni sono imprevedibili. 0 1 2 3</a:t>
            </a:r>
          </a:p>
          <a:p>
            <a:r>
              <a:rPr lang="it-IT" dirty="0"/>
              <a:t>182 Non ho a che fare con le persone a meno che non sia</a:t>
            </a:r>
          </a:p>
          <a:p>
            <a:r>
              <a:rPr lang="it-IT" dirty="0"/>
              <a:t>necessario. 0 1 2 3</a:t>
            </a:r>
          </a:p>
          <a:p>
            <a:r>
              <a:rPr lang="it-IT" dirty="0"/>
              <a:t>183 Non mi interessano i problemi delle altre persone. 0 1 2 3</a:t>
            </a:r>
          </a:p>
          <a:p>
            <a:r>
              <a:rPr lang="it-IT" dirty="0"/>
              <a:t>184 Non reagisco molto a cose che sembrano rendere emotivi gli altri. 0 1 2 3</a:t>
            </a:r>
          </a:p>
          <a:p>
            <a:r>
              <a:rPr lang="it-IT" dirty="0"/>
              <a:t>185 Ho svariate abitudini che gli altri trovano eccentriche o strane.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FF21931-39AD-4CAE-977E-D9F34D17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087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AC1C1A2-8FA4-4398-B93E-FA5FAB729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186 Evito gli eventi sociali. 0 1 2 3</a:t>
            </a:r>
          </a:p>
          <a:p>
            <a:r>
              <a:rPr lang="it-IT" dirty="0"/>
              <a:t>187 Merito un trattamento speciale. 0 1 2 3</a:t>
            </a:r>
          </a:p>
          <a:p>
            <a:r>
              <a:rPr lang="it-IT" dirty="0"/>
              <a:t>188 Mi fa davvero arrabbiare quando le persone mi offendono</a:t>
            </a:r>
          </a:p>
          <a:p>
            <a:r>
              <a:rPr lang="it-IT" dirty="0"/>
              <a:t>anche in modo trascurabile. 0 1 2 3</a:t>
            </a:r>
          </a:p>
          <a:p>
            <a:r>
              <a:rPr lang="it-IT" dirty="0"/>
              <a:t>189 Raramente mi entusiasmo per qualcosa. 0 1 2 3</a:t>
            </a:r>
          </a:p>
          <a:p>
            <a:r>
              <a:rPr lang="it-IT" dirty="0"/>
              <a:t>190 Sospetto che persino i miei cosiddetti “amici” mi tradiscano molto. 0 1 2 3</a:t>
            </a:r>
          </a:p>
          <a:p>
            <a:r>
              <a:rPr lang="it-IT" dirty="0"/>
              <a:t>191 Bramo l’attenzione. 0 1 2 3</a:t>
            </a:r>
          </a:p>
          <a:p>
            <a:r>
              <a:rPr lang="it-IT" dirty="0"/>
              <a:t>192 Talvolta penso che qualcun altro stia sottraendo dei pensieri</a:t>
            </a:r>
          </a:p>
          <a:p>
            <a:r>
              <a:rPr lang="it-IT" dirty="0"/>
              <a:t>dalla mia testa. 0 1 2 3</a:t>
            </a:r>
          </a:p>
          <a:p>
            <a:r>
              <a:rPr lang="it-IT" dirty="0"/>
              <a:t>193 Ho periodi in cui mi sento disconnesso/a dal mondo o da me</a:t>
            </a:r>
          </a:p>
          <a:p>
            <a:r>
              <a:rPr lang="it-IT" dirty="0"/>
              <a:t>stesso/a.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DB5A8BA-F0AD-4A49-A7E1-3D59DC81C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146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117946F-2052-484B-B581-9D818BC07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it-IT" dirty="0"/>
          </a:p>
          <a:p>
            <a:r>
              <a:rPr lang="it-IT" dirty="0"/>
              <a:t>195 Quando sto facendo delle cose che potrebbero essere</a:t>
            </a:r>
          </a:p>
          <a:p>
            <a:r>
              <a:rPr lang="it-IT" dirty="0"/>
              <a:t>pericolose non penso alla possibilità di farmi male. 0 1 2 3</a:t>
            </a:r>
          </a:p>
          <a:p>
            <a:r>
              <a:rPr lang="it-IT" dirty="0"/>
              <a:t>196 Semplicemente non sopporto che le cose siano fuori dal loro</a:t>
            </a:r>
          </a:p>
          <a:p>
            <a:r>
              <a:rPr lang="it-IT" dirty="0"/>
              <a:t>posto corretto. 0 1 2 3</a:t>
            </a:r>
          </a:p>
          <a:p>
            <a:r>
              <a:rPr lang="it-IT" dirty="0"/>
              <a:t>197 Spesso devo avere a che fare con persone che sono meno</a:t>
            </a:r>
          </a:p>
          <a:p>
            <a:r>
              <a:rPr lang="it-IT" dirty="0"/>
              <a:t>importanti di me. 0 1 2 3</a:t>
            </a:r>
          </a:p>
          <a:p>
            <a:r>
              <a:rPr lang="it-IT" dirty="0"/>
              <a:t>198 Talvolta colpisco le persone per ricordare loro chi comanda. 0 1 2 3</a:t>
            </a:r>
          </a:p>
          <a:p>
            <a:r>
              <a:rPr lang="it-IT" dirty="0"/>
              <a:t>199 Vengo distolto/a da un compito anche da distrazioni</a:t>
            </a:r>
          </a:p>
          <a:p>
            <a:r>
              <a:rPr lang="it-IT" dirty="0"/>
              <a:t>trascurabili. 0 1 2 3</a:t>
            </a:r>
          </a:p>
          <a:p>
            <a:r>
              <a:rPr lang="it-IT" dirty="0"/>
              <a:t>200 Provo piacere a fare apparire stupide le persone in autorità. 0 1 2 3</a:t>
            </a:r>
          </a:p>
          <a:p>
            <a:r>
              <a:rPr lang="it-IT" dirty="0"/>
              <a:t>201 Se non sono in vena, salto gli appuntamenti o gli incontri. 0 1 2 3</a:t>
            </a:r>
          </a:p>
          <a:p>
            <a:r>
              <a:rPr lang="it-IT" dirty="0"/>
              <a:t>202 Cerco di fare ciò che gli altri vogliono che io faccia. 0 1 2 3</a:t>
            </a:r>
          </a:p>
          <a:p>
            <a:r>
              <a:rPr lang="it-IT" dirty="0"/>
              <a:t>203 Preferisco essere solo/a che avere un partner sentimentale</a:t>
            </a:r>
          </a:p>
          <a:p>
            <a:r>
              <a:rPr lang="it-IT" dirty="0"/>
              <a:t>intimo. 0 1 2 3</a:t>
            </a:r>
          </a:p>
          <a:p>
            <a:r>
              <a:rPr lang="it-IT" dirty="0"/>
              <a:t>204 Sono molto impulsivo.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93BA19-EF60-4B99-9775-63761D36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165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F73BA16-06E8-4519-B35A-71E300582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205 Spesso ho pensieri che per me hanno senso, ma che le altre</a:t>
            </a:r>
          </a:p>
          <a:p>
            <a:r>
              <a:rPr lang="it-IT" sz="2000" dirty="0"/>
              <a:t>persone dicono che sono strani. 0 1 2 3</a:t>
            </a:r>
          </a:p>
          <a:p>
            <a:r>
              <a:rPr lang="it-IT" sz="2000" dirty="0"/>
              <a:t>206 Uso le persone per ottenere ciò che voglio. 0 1 2 3</a:t>
            </a:r>
          </a:p>
          <a:p>
            <a:r>
              <a:rPr lang="it-IT" sz="2000" dirty="0"/>
              <a:t>207 Non vedo il senso di sentirmi in colpa su delle cose che ho fatto</a:t>
            </a:r>
          </a:p>
          <a:p>
            <a:r>
              <a:rPr lang="it-IT" sz="2000" dirty="0"/>
              <a:t>che hanno ferito altre persone. 0 1 2 3</a:t>
            </a:r>
          </a:p>
          <a:p>
            <a:r>
              <a:rPr lang="it-IT" sz="2000" dirty="0"/>
              <a:t>208 La maggior parte delle volte non vedo il senso di essere cordiale. 0 1 2 3</a:t>
            </a:r>
          </a:p>
          <a:p>
            <a:r>
              <a:rPr lang="it-IT" sz="2000" dirty="0"/>
              <a:t>209 Ho avuto alcune esperienze davvero strane che sono molto</a:t>
            </a:r>
          </a:p>
          <a:p>
            <a:r>
              <a:rPr lang="it-IT" sz="2000" dirty="0"/>
              <a:t>difficili da spiegare. 0 1 2 3</a:t>
            </a:r>
          </a:p>
          <a:p>
            <a:r>
              <a:rPr lang="it-IT" sz="2000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74757A8-D5E8-4699-A34A-2C3B88805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966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F00C02C-BA0C-4CAD-BAF3-4907E0293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Inventario di personalità per il DSM-5 (PID-5) – Adulto</a:t>
            </a:r>
          </a:p>
          <a:p>
            <a:r>
              <a:rPr lang="it-IT" dirty="0"/>
              <a:t>Nome: _______________________________________ Età: ______________ Sesso: ❑ Maschio ❑ Femmina Data: ______________</a:t>
            </a:r>
          </a:p>
          <a:p>
            <a:r>
              <a:rPr lang="it-IT" sz="2800" dirty="0"/>
              <a:t>Istruzioni: Questo è un elenco di affermazioni che persone differenti potrebbero fare a proposito di loro stesse. Siamo interessati a sapere in quale modo lei si descriverebbe. Non ci sono risposte “giuste” o “sbagliate”. Quindi, cerchi di descriversi nel modo più sincero possibile; considereremo le sue risposte confidenziali. La invitiamo a usare tutto il tempo che le è necessario e a leggere attentamente ciascuna affermazione, scegliendo la risposta che la descrive nel modo migliore.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434B78B-BF60-41FF-9797-B080D34F1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221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22B47A6-72C4-4759-A7E7-DA7341A54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210 Porto a compimento gli impegni. 0 1 2 3</a:t>
            </a:r>
          </a:p>
          <a:p>
            <a:r>
              <a:rPr lang="it-IT" dirty="0"/>
              <a:t>211 Mi piace attirare l'attenzione su di me. 0 1 2 3</a:t>
            </a:r>
          </a:p>
          <a:p>
            <a:r>
              <a:rPr lang="it-IT" dirty="0"/>
              <a:t>212 Molte volte mi sento in colpa. 0 1 2 3</a:t>
            </a:r>
          </a:p>
          <a:p>
            <a:r>
              <a:rPr lang="it-IT" dirty="0"/>
              <a:t>213 Spesso “mi estraneo” e poi all’improvviso torno presente e mi</a:t>
            </a:r>
          </a:p>
          <a:p>
            <a:r>
              <a:rPr lang="it-IT" dirty="0"/>
              <a:t>rendo conto che è passato un sacco di tempo. 0 1 2 3</a:t>
            </a:r>
          </a:p>
          <a:p>
            <a:r>
              <a:rPr lang="it-IT" dirty="0"/>
              <a:t>214 Mi riesce facile mentire. 0 1 2 3</a:t>
            </a:r>
          </a:p>
          <a:p>
            <a:r>
              <a:rPr lang="it-IT" dirty="0"/>
              <a:t>215 Detesto correre rischi. 0 1 2 3</a:t>
            </a:r>
          </a:p>
          <a:p>
            <a:r>
              <a:rPr lang="it-IT" dirty="0"/>
              <a:t>216 Sono sgradevole e sgarbato/a con chiunque se lo meriti. 0 1 2 3</a:t>
            </a:r>
          </a:p>
          <a:p>
            <a:r>
              <a:rPr lang="it-IT" dirty="0"/>
              <a:t>217 Spesso le cose intorno a me sembrano irreali, o più reali del solito. 0 1 2 3</a:t>
            </a:r>
          </a:p>
          <a:p>
            <a:r>
              <a:rPr lang="it-IT" dirty="0"/>
              <a:t>218 Ingigantisco le cose se è a mio vantaggio. 0 1 2 3</a:t>
            </a:r>
          </a:p>
          <a:p>
            <a:r>
              <a:rPr lang="it-IT" dirty="0"/>
              <a:t>219 Mi riesce facile approfittare degli altri. 0 1 2 3</a:t>
            </a:r>
          </a:p>
          <a:p>
            <a:r>
              <a:rPr lang="it-IT" dirty="0"/>
              <a:t>220 Ho un modo rigoroso di fare le cose.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025984-F9D2-4E27-9DBF-CFCCE3E52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611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39A444FB-09A1-48E4-9E13-5600B0987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personalità</a:t>
            </a:r>
          </a:p>
          <a:p>
            <a:r>
              <a:rPr lang="it-IT" dirty="0"/>
              <a:t>B. Item del PID-5 C. Punteggio grezzo totale/parziale di </a:t>
            </a:r>
            <a:r>
              <a:rPr lang="it-IT" dirty="0" err="1"/>
              <a:t>facet</a:t>
            </a:r>
            <a:endParaRPr lang="it-IT" dirty="0"/>
          </a:p>
          <a:p>
            <a:r>
              <a:rPr lang="it-IT" dirty="0"/>
              <a:t>D. Punteggio grezzo equivalente di </a:t>
            </a:r>
            <a:r>
              <a:rPr lang="it-IT" dirty="0" err="1"/>
              <a:t>facet</a:t>
            </a:r>
            <a:endParaRPr lang="it-IT" dirty="0"/>
          </a:p>
          <a:p>
            <a:r>
              <a:rPr lang="it-IT" dirty="0"/>
              <a:t>E. Punteggio medio di </a:t>
            </a:r>
            <a:r>
              <a:rPr lang="it-IT" dirty="0" err="1"/>
              <a:t>facet</a:t>
            </a:r>
            <a:endParaRPr lang="it-IT" dirty="0"/>
          </a:p>
          <a:p>
            <a:endParaRPr lang="it-IT" dirty="0"/>
          </a:p>
          <a:p>
            <a:r>
              <a:rPr lang="it-IT" dirty="0"/>
              <a:t>Affettività ridotta 8, 45, 84, 91, 101, 167, 184</a:t>
            </a:r>
          </a:p>
          <a:p>
            <a:r>
              <a:rPr lang="it-IT" dirty="0"/>
              <a:t>Anedonia 1, 23, 26, 30R, 124, 155R, 157, 189</a:t>
            </a:r>
          </a:p>
          <a:p>
            <a:r>
              <a:rPr lang="it-IT" dirty="0"/>
              <a:t>Angoscia di separazione 12, 50, 57, 64, 127, 149, 175</a:t>
            </a:r>
          </a:p>
          <a:p>
            <a:r>
              <a:rPr lang="it-IT" dirty="0"/>
              <a:t>Ansia 79, 93, 95, 96R, 109, 110, 130, 141, 174</a:t>
            </a:r>
          </a:p>
          <a:p>
            <a:r>
              <a:rPr lang="it-IT" dirty="0"/>
              <a:t>Convinzioni ed </a:t>
            </a:r>
            <a:r>
              <a:rPr lang="it-IT" dirty="0" err="1"/>
              <a:t>esperienzeinusuali</a:t>
            </a:r>
            <a:r>
              <a:rPr lang="it-IT" dirty="0"/>
              <a:t> 94, 99, 106, 139, 143, 150, 194, 209</a:t>
            </a:r>
          </a:p>
          <a:p>
            <a:r>
              <a:rPr lang="it-IT" dirty="0" err="1"/>
              <a:t>Depressività</a:t>
            </a:r>
            <a:r>
              <a:rPr lang="it-IT" dirty="0"/>
              <a:t> 27, 61, 66, 81, 86, 104, 119, 148, 151, 163, 168, 169,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E08437C-A6BB-4B97-99C6-67A51AA8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385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4043682-E322-44B7-90E5-A61F324B5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178, 212</a:t>
            </a:r>
          </a:p>
          <a:p>
            <a:r>
              <a:rPr lang="it-IT" dirty="0" err="1"/>
              <a:t>Disregolazione</a:t>
            </a:r>
            <a:r>
              <a:rPr lang="it-IT" dirty="0"/>
              <a:t> percettiva 36, 37, 42, 44, 59, 77, 83, 154, 192, 193, 213, 217</a:t>
            </a:r>
          </a:p>
          <a:p>
            <a:r>
              <a:rPr lang="it-IT" dirty="0"/>
              <a:t>Distraibilità 6, 29, 47, 68, 88, 118, 132, 144, 199</a:t>
            </a:r>
          </a:p>
          <a:p>
            <a:r>
              <a:rPr lang="it-IT" dirty="0"/>
              <a:t>Eccentricità 5, 21, 24, 25, 33, 52, 55, 70, 71, 152, 172,185, 205</a:t>
            </a:r>
          </a:p>
          <a:p>
            <a:r>
              <a:rPr lang="it-IT" dirty="0"/>
              <a:t>Evitamento dell’intimità 89, 97R, 108, 120, 145, 203</a:t>
            </a:r>
          </a:p>
          <a:p>
            <a:r>
              <a:rPr lang="it-IT" dirty="0"/>
              <a:t>Grandiosità 40, 65, 114, 179, 187, 197</a:t>
            </a:r>
          </a:p>
          <a:p>
            <a:r>
              <a:rPr lang="it-IT" dirty="0"/>
              <a:t>Impulsività 4, 16, 17, 22, 58R, 204</a:t>
            </a:r>
          </a:p>
          <a:p>
            <a:r>
              <a:rPr lang="it-IT" dirty="0"/>
              <a:t>Inganno 41, 53, 56, 76, 126, 134, 142R, 206, 214, 218</a:t>
            </a:r>
          </a:p>
          <a:p>
            <a:r>
              <a:rPr lang="it-IT" dirty="0"/>
              <a:t>Insensibilità 11, 13, 19, 54, 72, 73, 90R, 153, 166, 183, 198, 200,</a:t>
            </a:r>
          </a:p>
          <a:p>
            <a:r>
              <a:rPr lang="it-IT" dirty="0"/>
              <a:t>207, 208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1D1FB9-38C3-4654-9732-CEE9962B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6429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184FE1F-32FE-4365-8EBF-FC5A48A98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Irresponsabilità 31, 129, 156, 160, 171, 201, 210R</a:t>
            </a:r>
          </a:p>
          <a:p>
            <a:r>
              <a:rPr lang="it-IT" dirty="0"/>
              <a:t>Labilità emotiva 18, 62, 102, 122, 138, 165, 181</a:t>
            </a:r>
          </a:p>
          <a:p>
            <a:r>
              <a:rPr lang="it-IT" dirty="0" err="1"/>
              <a:t>Manipolatorietà</a:t>
            </a:r>
            <a:r>
              <a:rPr lang="it-IT" dirty="0"/>
              <a:t> 107, 125, 162, 180, 219</a:t>
            </a:r>
          </a:p>
          <a:p>
            <a:r>
              <a:rPr lang="it-IT" dirty="0"/>
              <a:t>Ostilità 28, 32, 38, 85, 92, 116, 158, 170, 188, 216</a:t>
            </a:r>
          </a:p>
          <a:p>
            <a:r>
              <a:rPr lang="it-IT" dirty="0"/>
              <a:t>Perfezionismo rigido 34, 49, 105, 115, 123, 135, 140, 176, 196, 220</a:t>
            </a:r>
          </a:p>
          <a:p>
            <a:r>
              <a:rPr lang="it-IT" dirty="0"/>
              <a:t>Perseverazione 46, 51, 60, 78, 80, 100, 121, 128, 137</a:t>
            </a:r>
          </a:p>
          <a:p>
            <a:r>
              <a:rPr lang="it-IT" dirty="0"/>
              <a:t>Ricerca di attenzione 14, 43, 74, 111, 113, 173, 191, 211</a:t>
            </a:r>
          </a:p>
          <a:p>
            <a:r>
              <a:rPr lang="it-IT" dirty="0"/>
              <a:t>Ritiro 10, 20, 75, 82, 136, 146, 147, 161, 182, 186</a:t>
            </a:r>
          </a:p>
          <a:p>
            <a:r>
              <a:rPr lang="it-IT" dirty="0"/>
              <a:t>Sospettosità 2, 103, 117, 131R, 133, 177R, 190</a:t>
            </a:r>
          </a:p>
          <a:p>
            <a:r>
              <a:rPr lang="it-IT" dirty="0"/>
              <a:t>Sottomissione 9, 15, 63, 202</a:t>
            </a:r>
          </a:p>
          <a:p>
            <a:r>
              <a:rPr lang="it-IT" dirty="0"/>
              <a:t>Tendenza a correre rischi 3, 7R, 35R, 39, 48, 67, 69, 87R, 98R, 112, 159, 164R,</a:t>
            </a:r>
          </a:p>
          <a:p>
            <a:r>
              <a:rPr lang="it-IT" dirty="0"/>
              <a:t>195, 215R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8DB6D5-EFD6-43F9-BE92-06558CFC5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999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B25E5D9-59A1-47B4-9867-AB9029B2B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A. Dominio di tratto di personalità</a:t>
            </a:r>
          </a:p>
          <a:p>
            <a:r>
              <a:rPr lang="it-IT" dirty="0"/>
              <a:t>B. Scale delle </a:t>
            </a:r>
            <a:r>
              <a:rPr lang="it-IT" dirty="0" err="1"/>
              <a:t>facet</a:t>
            </a:r>
            <a:r>
              <a:rPr lang="it-IT" dirty="0"/>
              <a:t> del PID-5 che contribuiscono maggiormente al dominio</a:t>
            </a:r>
          </a:p>
          <a:p>
            <a:r>
              <a:rPr lang="it-IT" dirty="0"/>
              <a:t>C. Totale dei punteggi medi di </a:t>
            </a:r>
            <a:r>
              <a:rPr lang="it-IT" dirty="0" err="1"/>
              <a:t>facet</a:t>
            </a:r>
            <a:r>
              <a:rPr lang="it-IT" dirty="0"/>
              <a:t> (dalla colonna </a:t>
            </a:r>
            <a:r>
              <a:rPr lang="it-IT" dirty="0" err="1"/>
              <a:t>Edella</a:t>
            </a:r>
            <a:r>
              <a:rPr lang="it-IT" dirty="0"/>
              <a:t> Tabella delle </a:t>
            </a:r>
            <a:r>
              <a:rPr lang="it-IT" dirty="0" err="1"/>
              <a:t>facet</a:t>
            </a:r>
            <a:r>
              <a:rPr lang="it-IT" dirty="0"/>
              <a:t>)</a:t>
            </a:r>
          </a:p>
          <a:p>
            <a:r>
              <a:rPr lang="it-IT" dirty="0"/>
              <a:t>D. Media totale dei punteggi di </a:t>
            </a:r>
            <a:r>
              <a:rPr lang="it-IT" dirty="0" err="1"/>
              <a:t>facet</a:t>
            </a:r>
            <a:r>
              <a:rPr lang="it-IT" dirty="0"/>
              <a:t> (Il</a:t>
            </a:r>
          </a:p>
          <a:p>
            <a:r>
              <a:rPr lang="it-IT" dirty="0"/>
              <a:t>totale della colonna C di questa tabella diviso per 3 [cioè, il numero di scale</a:t>
            </a:r>
          </a:p>
          <a:p>
            <a:r>
              <a:rPr lang="it-IT" dirty="0"/>
              <a:t>elencate in colonna B]).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Affettività negativa Labilità emotiva, Ansia, Angoscia di separazione</a:t>
            </a:r>
          </a:p>
          <a:p>
            <a:r>
              <a:rPr lang="it-IT" dirty="0"/>
              <a:t>Distacco Ritiro, Anedonia, Evitamento dell’intimità</a:t>
            </a:r>
          </a:p>
          <a:p>
            <a:r>
              <a:rPr lang="it-IT" dirty="0"/>
              <a:t>Antagonismo </a:t>
            </a:r>
            <a:r>
              <a:rPr lang="it-IT" dirty="0" err="1"/>
              <a:t>Manipolatorietà</a:t>
            </a:r>
            <a:r>
              <a:rPr lang="it-IT" dirty="0"/>
              <a:t>, Inganno, Grandiosità</a:t>
            </a:r>
          </a:p>
          <a:p>
            <a:r>
              <a:rPr lang="it-IT" dirty="0"/>
              <a:t>Disinibizione Irresponsabilità, Impulsività, Distraibilità</a:t>
            </a:r>
          </a:p>
          <a:p>
            <a:r>
              <a:rPr lang="it-IT" dirty="0" err="1"/>
              <a:t>Psicoticismo</a:t>
            </a:r>
            <a:r>
              <a:rPr lang="it-IT" dirty="0"/>
              <a:t> Convinzioni ed esperienze inusuali, Eccentricità,</a:t>
            </a:r>
          </a:p>
          <a:p>
            <a:r>
              <a:rPr lang="it-IT" dirty="0" err="1"/>
              <a:t>Disregolazione</a:t>
            </a:r>
            <a:r>
              <a:rPr lang="it-IT" dirty="0"/>
              <a:t> percettiva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Istruzioni per il clinico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D9D049D-CBA3-4320-8764-507A12D24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800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8F1F36C-A883-4459-9041-742E3B469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L’Inventario di personalità per il DSM-5 (PID-5) – Adulto è una scala autosomministrata per la valutazione della personalità composta da 220 item per soggetti maggiori di 18 anni. Valuta 25 </a:t>
            </a:r>
            <a:r>
              <a:rPr lang="it-IT" sz="2000" dirty="0" err="1"/>
              <a:t>facet</a:t>
            </a:r>
            <a:r>
              <a:rPr lang="it-IT" sz="2000" dirty="0"/>
              <a:t> di tratto di personalità, ovvero Affettività ridotta, Anedonia, Angoscia di</a:t>
            </a:r>
          </a:p>
          <a:p>
            <a:r>
              <a:rPr lang="it-IT" sz="2000" dirty="0"/>
              <a:t>separazione, Ansia, Convinzioni ed esperienze inusuali, </a:t>
            </a:r>
            <a:r>
              <a:rPr lang="it-IT" sz="2000" dirty="0" err="1"/>
              <a:t>Depressività</a:t>
            </a:r>
            <a:r>
              <a:rPr lang="it-IT" sz="2000" dirty="0"/>
              <a:t>, </a:t>
            </a:r>
            <a:r>
              <a:rPr lang="it-IT" sz="2000" dirty="0" err="1"/>
              <a:t>Disregolazione</a:t>
            </a:r>
            <a:r>
              <a:rPr lang="it-IT" sz="2000" dirty="0"/>
              <a:t> percettiva, Distraibilità, Eccentricità, Evitamento dell’intimità, Grandiosità, Impulsività, Inganno, Insensibilità, Irresponsabilità, Labilità emotiva, </a:t>
            </a:r>
            <a:r>
              <a:rPr lang="it-IT" sz="2000" dirty="0" err="1"/>
              <a:t>Manipolatorietà</a:t>
            </a:r>
            <a:r>
              <a:rPr lang="it-IT" sz="2000" dirty="0"/>
              <a:t>, Ostilità, Perfezionismo</a:t>
            </a:r>
          </a:p>
          <a:p>
            <a:r>
              <a:rPr lang="it-IT" sz="2000" dirty="0"/>
              <a:t>rigido, Perseverazione, Ricerca di attenzione, Ritiro, Sospettosità, Sottomissione, Tendenza a correre rischi,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C6D178-9787-4790-8988-3E41781B1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731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D89347C-4822-96BA-F593-47F804787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Ogni </a:t>
            </a:r>
            <a:r>
              <a:rPr lang="it-IT" dirty="0" err="1"/>
              <a:t>facet</a:t>
            </a:r>
            <a:r>
              <a:rPr lang="it-IT" dirty="0"/>
              <a:t> di tratto ha tra 4 e 14 item. Si possono combinare specifiche triplette di </a:t>
            </a:r>
            <a:r>
              <a:rPr lang="it-IT" dirty="0" err="1"/>
              <a:t>facet</a:t>
            </a:r>
            <a:r>
              <a:rPr lang="it-IT" dirty="0"/>
              <a:t> (gruppi di tre) per ottenere indici dei 5 maggiori domini di tratto</a:t>
            </a:r>
          </a:p>
          <a:p>
            <a:r>
              <a:rPr lang="it-IT" dirty="0"/>
              <a:t>ovvero Affettività negativa, Distacco, Antagonismo, Disinibizione e </a:t>
            </a:r>
            <a:r>
              <a:rPr lang="it-IT" dirty="0" err="1"/>
              <a:t>Psicoticismo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 La scala deve essere compilata dal soggetto (</a:t>
            </a:r>
            <a:r>
              <a:rPr lang="it-IT" dirty="0" err="1"/>
              <a:t>lapersona</a:t>
            </a:r>
            <a:r>
              <a:rPr lang="it-IT" dirty="0"/>
              <a:t> assistita) prima della visita con il clinico. Ogni item richiede al soggetto di valutare quanto accuratamente ogni affermazione</a:t>
            </a:r>
          </a:p>
          <a:p>
            <a:r>
              <a:rPr lang="it-IT" dirty="0"/>
              <a:t>lo descrive in generale.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F82D01E-7553-230C-5253-03D21B3EB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1587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DC3A270-3D33-4F6B-AF4C-F30010067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Scoring e interpretazione</a:t>
            </a:r>
          </a:p>
          <a:p>
            <a:r>
              <a:rPr lang="it-IT" sz="2000" dirty="0"/>
              <a:t>Ogni item è valutato su una scala a 4 punti. Le possibilità di risposta per gli item sono: 0 = Sempre o spesso falso, 1= Talvolta o abbastanza</a:t>
            </a:r>
          </a:p>
          <a:p>
            <a:r>
              <a:rPr lang="it-IT" sz="2000" dirty="0"/>
              <a:t>falso, 2= Talvolta o abbastanza vero, 3 = Sempre o spesso vero. </a:t>
            </a:r>
          </a:p>
          <a:p>
            <a:endParaRPr lang="it-IT" sz="2000" dirty="0"/>
          </a:p>
          <a:p>
            <a:r>
              <a:rPr lang="it-IT" sz="2000" dirty="0"/>
              <a:t>Gli item 7, 30, 35, 58, 87, 90, 96, 97, 98, 131, 142, 155,164, 177, 210 e 215 vengono codificati all’inverso prima di inserirli nel conteggio dei punteggi (vedi istruzioni precedenti).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0B7F260-72EA-4290-9D2D-062FA99E0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008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05B5DF6-E97F-352F-4223-AFEC9A5FC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I punteggi degli item di ciascuna </a:t>
            </a:r>
            <a:r>
              <a:rPr lang="it-IT" sz="2800" dirty="0" err="1"/>
              <a:t>facet</a:t>
            </a:r>
            <a:r>
              <a:rPr lang="it-IT" sz="2800" dirty="0"/>
              <a:t> di tratto devono essere sommati e inseriti nell’apposita casella del punteggio grezzo di </a:t>
            </a:r>
            <a:r>
              <a:rPr lang="it-IT" sz="2800" dirty="0" err="1"/>
              <a:t>facet</a:t>
            </a:r>
            <a:r>
              <a:rPr lang="it-IT" sz="2800" dirty="0"/>
              <a:t>.</a:t>
            </a:r>
          </a:p>
          <a:p>
            <a:r>
              <a:rPr lang="it-IT" sz="2800" dirty="0"/>
              <a:t>Inoltre, al clinico viene chiesto di calcolare ed utilizzare i punteggi medi di ogni </a:t>
            </a:r>
            <a:r>
              <a:rPr lang="it-IT" sz="2800" dirty="0" err="1"/>
              <a:t>facet</a:t>
            </a:r>
            <a:r>
              <a:rPr lang="it-IT" sz="2800" dirty="0"/>
              <a:t> e di ogni dominio. I punteggi medi riducono il punteggio generale e i punteggi di ogni dominio in una scala a 4 punti, il che permette al clinico di considerare le disfunzioni di personalità del soggetto in accordo con le norme osservate.1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535258F-8547-856E-CCBD-33C41FE68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7033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C1730BD-EF9B-C254-4DB4-73EEA2992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Il punteggio medio di ogni </a:t>
            </a:r>
            <a:r>
              <a:rPr lang="it-IT" sz="2400" dirty="0" err="1"/>
              <a:t>facet</a:t>
            </a:r>
            <a:r>
              <a:rPr lang="it-IT" sz="2400" dirty="0"/>
              <a:t> è calcolato dividendo il punteggio grezzo della </a:t>
            </a:r>
            <a:r>
              <a:rPr lang="it-IT" sz="2400" dirty="0" err="1"/>
              <a:t>facet</a:t>
            </a:r>
            <a:r>
              <a:rPr lang="it-IT" sz="2400" dirty="0"/>
              <a:t> per il numero degli item della </a:t>
            </a:r>
            <a:r>
              <a:rPr lang="it-IT" sz="2400" dirty="0" err="1"/>
              <a:t>facet</a:t>
            </a:r>
            <a:r>
              <a:rPr lang="it-IT" sz="2400" dirty="0"/>
              <a:t> (per es., se a tutti agli item appartenenti ad “Anedonia” viene data risposta “Talvolta</a:t>
            </a:r>
          </a:p>
          <a:p>
            <a:r>
              <a:rPr lang="it-IT" sz="2400" dirty="0"/>
              <a:t>o abbastanza vero”, il punteggio medio della </a:t>
            </a:r>
            <a:r>
              <a:rPr lang="it-IT" sz="2400" dirty="0" err="1"/>
              <a:t>facet</a:t>
            </a:r>
            <a:r>
              <a:rPr lang="it-IT" sz="2400" dirty="0"/>
              <a:t> sarà 16/8 = 2, il che indica una moderata anedonia). I punteggi medi dei domini sono calcolati sommando e facendo poi la media dei punteggi delle 3 </a:t>
            </a:r>
            <a:r>
              <a:rPr lang="it-IT" sz="2400" dirty="0" err="1"/>
              <a:t>facet</a:t>
            </a:r>
            <a:r>
              <a:rPr lang="it-IT" sz="2400" dirty="0"/>
              <a:t> che contribuiscono maggiormente allo specifico</a:t>
            </a:r>
          </a:p>
          <a:p>
            <a:r>
              <a:rPr lang="it-IT" sz="2400" dirty="0"/>
              <a:t>dominio.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5B7348C-65B5-FC3A-1CF1-E4D078590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34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90A3D7C-5224-447F-BA8F-811E0763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1. Non traggo così tanto piacere dalle cose come gli altri</a:t>
            </a:r>
          </a:p>
          <a:p>
            <a:r>
              <a:rPr lang="it-IT" sz="2000" dirty="0"/>
              <a:t>sembrano trarne. 0 1 2 3</a:t>
            </a:r>
          </a:p>
          <a:p>
            <a:r>
              <a:rPr lang="it-IT" sz="2000" dirty="0"/>
              <a:t>2. Un sacco di gente ce l’ha con me. 0 1 2 3</a:t>
            </a:r>
          </a:p>
          <a:p>
            <a:r>
              <a:rPr lang="it-IT" sz="2000" dirty="0"/>
              <a:t>3. La gente mi descriverebbe come spericolato/a. 0 1 2 3</a:t>
            </a:r>
          </a:p>
          <a:p>
            <a:r>
              <a:rPr lang="it-IT" sz="2000" dirty="0"/>
              <a:t>4. Mi sento come se agissi completamente d’impulso. 0 1 2 3</a:t>
            </a:r>
          </a:p>
          <a:p>
            <a:r>
              <a:rPr lang="it-IT" sz="2000" dirty="0"/>
              <a:t>5. Spesso ho idee che sono troppo insolite per poterle spiegare a</a:t>
            </a:r>
          </a:p>
          <a:p>
            <a:r>
              <a:rPr lang="it-IT" sz="2000" dirty="0"/>
              <a:t>chiunque. 0 1 2 3</a:t>
            </a:r>
          </a:p>
          <a:p>
            <a:r>
              <a:rPr lang="it-IT" sz="2000" dirty="0"/>
              <a:t>6. Perdo il filo del discorso perché altre cose catturano la mia</a:t>
            </a:r>
          </a:p>
          <a:p>
            <a:r>
              <a:rPr lang="it-IT" sz="2000" dirty="0"/>
              <a:t>attenzione.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E913E39-2836-4AC6-AB6F-5F222E83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4690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718C931-35D0-4AF3-99DB-F71B2E0A0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Per esempio, se i punteggi medi di </a:t>
            </a:r>
            <a:r>
              <a:rPr lang="it-IT" sz="2400" dirty="0" err="1"/>
              <a:t>facet</a:t>
            </a:r>
            <a:r>
              <a:rPr lang="it-IT" sz="2400" dirty="0"/>
              <a:t> di Labilità emotiva, Ansia e Angoscia di separazione (le scale che contribuiscono maggiormente al dominio Affettività negativa) sono tutti uguali a 2, allora la somma sarà 6 e il punteggio medio di dominio sarà 6/3 = 2. Più elevati sono i punteggi, maggiore è la disfunzione nello specifico dominio o </a:t>
            </a:r>
            <a:r>
              <a:rPr lang="it-IT" sz="2400" dirty="0" err="1"/>
              <a:t>facet</a:t>
            </a:r>
            <a:r>
              <a:rPr lang="it-IT" sz="2400" dirty="0"/>
              <a:t> di tratto di personalità.</a:t>
            </a:r>
          </a:p>
          <a:p>
            <a:r>
              <a:rPr lang="it-IT" sz="2400" dirty="0"/>
              <a:t>Nota. Se non è stata data risposta a più del 25% degli item all’interno di una </a:t>
            </a:r>
            <a:r>
              <a:rPr lang="it-IT" sz="2400" dirty="0" err="1"/>
              <a:t>facet</a:t>
            </a:r>
            <a:r>
              <a:rPr lang="it-IT" sz="2400" dirty="0"/>
              <a:t> di tratto, il punteggio della </a:t>
            </a:r>
            <a:r>
              <a:rPr lang="it-IT" sz="2400" dirty="0" err="1"/>
              <a:t>facet</a:t>
            </a:r>
            <a:r>
              <a:rPr lang="it-IT" sz="2400" dirty="0"/>
              <a:t> corrispondente non dovrebbe essere utilizzato. Per questo motivo, il soggetto va incoraggiato a rispondere a tutti gli item della scala.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14AEEB2-15F1-48BE-9D0B-F26A5A21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297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2B29BCB-638B-4F2C-AAD0-39E95098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In ogni caso, se non è stata data risposta al 25% o meno degli item per una </a:t>
            </a:r>
            <a:r>
              <a:rPr lang="it-IT" sz="2400" dirty="0" err="1"/>
              <a:t>facet</a:t>
            </a:r>
            <a:r>
              <a:rPr lang="it-IT" sz="2400" dirty="0"/>
              <a:t> specifica, si calcola il punteggio equivalente sommando </a:t>
            </a:r>
            <a:r>
              <a:rPr lang="it-IT" sz="2400" dirty="0" err="1"/>
              <a:t>innanzituttoil</a:t>
            </a:r>
            <a:r>
              <a:rPr lang="it-IT" sz="2400" dirty="0"/>
              <a:t> numero di item a cui è stata data risposta per ottenere un punteggio grezzo parziale. Successivamente, si moltiplica il punteggio grezzo parziale per il numero totale degli item che contribuiscono a quella </a:t>
            </a:r>
            <a:r>
              <a:rPr lang="it-IT" sz="2400" dirty="0" err="1"/>
              <a:t>facet</a:t>
            </a:r>
            <a:r>
              <a:rPr lang="it-IT" sz="2400" dirty="0"/>
              <a:t> (ossia 4-14). Infine, si divide il risultato per il numero degli item a cui è stata effettivamente data risposta, in modo da ottenere il punteggio totale equivalente o un punteggio grezzo di dominio.</a:t>
            </a:r>
          </a:p>
          <a:p>
            <a:r>
              <a:rPr lang="it-IT" sz="2400" dirty="0"/>
              <a:t>Punteggio equivalente = punteggio grezzo parziale x numero di item numero degli item a cui è stata data risposta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2E18800-BD28-4B8A-9719-C20035E25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35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52A7208-2FB1-4A23-A534-6F3A06B2B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Frequenza d’utilizzo</a:t>
            </a:r>
          </a:p>
          <a:p>
            <a:r>
              <a:rPr lang="it-IT" sz="2000" dirty="0"/>
              <a:t>Al fine di monitorare nel tempo i cambiamenti nella gravità delle disfunzioni nella personalità del soggetto, la scala dovrebbe essere compilata a intervalli regolari come indicato clinicamente, in base alla stabilità dei sintomi del soggetto e allo stato del trattamento.</a:t>
            </a:r>
          </a:p>
          <a:p>
            <a:r>
              <a:rPr lang="it-IT" sz="2000" dirty="0"/>
              <a:t>Punteggi costantemente elevati in un particolare dominio possono indicare </a:t>
            </a:r>
            <a:r>
              <a:rPr lang="it-IT" sz="2000" dirty="0" err="1"/>
              <a:t>indicare</a:t>
            </a:r>
            <a:r>
              <a:rPr lang="it-IT" sz="2000" dirty="0"/>
              <a:t> sintomi significativi e aree problematiche per il soggetto, che potrebbero giustificare un’ulteriore valutazione, trattamento e follow-up. Il giudizio clinico dovrebbe guidare il processo</a:t>
            </a:r>
          </a:p>
          <a:p>
            <a:r>
              <a:rPr lang="it-IT" sz="2000" dirty="0"/>
              <a:t>decisionale.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77F0248-2F9D-4FB0-BACF-523965109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517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32C9AF1-7094-4A2C-AA9B-07C725CE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7. Evito le situazioni rischiose. 0 1 2 3</a:t>
            </a:r>
          </a:p>
          <a:p>
            <a:r>
              <a:rPr lang="it-IT" dirty="0"/>
              <a:t>8. Quando si arriva alle mie emozioni, la gente mi dice che sono</a:t>
            </a:r>
          </a:p>
          <a:p>
            <a:r>
              <a:rPr lang="it-IT" dirty="0"/>
              <a:t>“freddo/a come il marmo”. 0 1 2 3</a:t>
            </a:r>
          </a:p>
          <a:p>
            <a:r>
              <a:rPr lang="it-IT" dirty="0"/>
              <a:t>9. Modifico quello che faccio in base a quello che vogliono gli altri. 0 1 2 3</a:t>
            </a:r>
          </a:p>
          <a:p>
            <a:r>
              <a:rPr lang="it-IT" dirty="0"/>
              <a:t>10. Preferisco non entrare troppo in intimità con le persone. 0 1 2 3</a:t>
            </a:r>
          </a:p>
          <a:p>
            <a:r>
              <a:rPr lang="it-IT" dirty="0"/>
              <a:t>11. Spesso do inizio a scontri fisici. 0 1 2 3</a:t>
            </a:r>
          </a:p>
          <a:p>
            <a:r>
              <a:rPr lang="it-IT" dirty="0"/>
              <a:t>12. Sono terrorizzato/a dal restare senza qualcuno che mi ama. 0 1 2 3</a:t>
            </a:r>
          </a:p>
          <a:p>
            <a:r>
              <a:rPr lang="it-IT" dirty="0"/>
              <a:t>13. Essere scortese e ostile è proprio parte di ciò che sono. 0 1 2 3</a:t>
            </a:r>
          </a:p>
          <a:p>
            <a:r>
              <a:rPr lang="it-IT" dirty="0"/>
              <a:t>14. Faccio cose per essere certo che le persone mi notino. 0 1 2 3</a:t>
            </a:r>
          </a:p>
          <a:p>
            <a:r>
              <a:rPr lang="it-IT" dirty="0"/>
              <a:t>15. Solitamente faccio ciò che gli altri pensano che io dovrei fare. 0 1 2 3</a:t>
            </a:r>
          </a:p>
          <a:p>
            <a:r>
              <a:rPr lang="it-IT" dirty="0"/>
              <a:t>16. Solitamente faccio cose impulsivamente senza pensare a ciò</a:t>
            </a:r>
          </a:p>
          <a:p>
            <a:r>
              <a:rPr lang="it-IT" dirty="0"/>
              <a:t>che potrebbe accadere come conseguenza.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8C70125-A927-4D8F-9AD2-ACDB1F713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53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4A40405-CD00-4D29-91E5-858FA78EB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804" y="1916833"/>
            <a:ext cx="8229600" cy="4268799"/>
          </a:xfrm>
        </p:spPr>
        <p:txBody>
          <a:bodyPr>
            <a:normAutofit lnSpcReduction="10000"/>
          </a:bodyPr>
          <a:lstStyle/>
          <a:p>
            <a:r>
              <a:rPr lang="it-IT" dirty="0"/>
              <a:t>17. Anche se avessi più buon senso, non riuscirei a smettere di</a:t>
            </a:r>
          </a:p>
          <a:p>
            <a:r>
              <a:rPr lang="it-IT" dirty="0"/>
              <a:t>prendere decisioni avventate. 0 1 2 3</a:t>
            </a:r>
          </a:p>
          <a:p>
            <a:r>
              <a:rPr lang="it-IT" dirty="0"/>
              <a:t>18. Talvolta le mie emozioni cambiano senza un valido motivo. 0 1 2 3</a:t>
            </a:r>
          </a:p>
          <a:p>
            <a:r>
              <a:rPr lang="it-IT" dirty="0"/>
              <a:t>19. Non m’importa nulla se faccio soffrire gli altri. 0 1 2 3</a:t>
            </a:r>
          </a:p>
          <a:p>
            <a:r>
              <a:rPr lang="it-IT" dirty="0"/>
              <a:t>20. Sto sulle mie. 0 1 2 3</a:t>
            </a:r>
          </a:p>
          <a:p>
            <a:r>
              <a:rPr lang="it-IT" dirty="0"/>
              <a:t>21. Spesso dico cose che gli altri trovano bizzarre o strane. 0 1 2 3</a:t>
            </a:r>
          </a:p>
          <a:p>
            <a:r>
              <a:rPr lang="it-IT" dirty="0"/>
              <a:t>22. Spesso faccio cose sull’impulso del momento. 0 1 2 3</a:t>
            </a:r>
          </a:p>
          <a:p>
            <a:r>
              <a:rPr lang="it-IT" dirty="0"/>
              <a:t>23. Nulla sembra interessarmi granché. 0 1 2 3</a:t>
            </a:r>
          </a:p>
          <a:p>
            <a:r>
              <a:rPr lang="it-IT" dirty="0"/>
              <a:t>24. Le altre persone sembrano considerare bizzarro il mio</a:t>
            </a:r>
          </a:p>
          <a:p>
            <a:r>
              <a:rPr lang="it-IT" dirty="0"/>
              <a:t>comportamento. 0 1 2 3</a:t>
            </a:r>
          </a:p>
          <a:p>
            <a:r>
              <a:rPr lang="it-IT" dirty="0"/>
              <a:t>25. Delle persone mi hanno detto che penso in modo davvero</a:t>
            </a:r>
          </a:p>
          <a:p>
            <a:r>
              <a:rPr lang="it-IT" dirty="0"/>
              <a:t>strano sulle cose.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0279545-F8F5-4997-8B19-1E1449AC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8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F524917-5B77-4AC0-B02A-F904C2392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2627 Spesso mi sento come se nulla di ciò che faccio avesse</a:t>
            </a:r>
          </a:p>
          <a:p>
            <a:r>
              <a:rPr lang="it-IT" sz="2400" dirty="0"/>
              <a:t>importanza. 0 1 2 3</a:t>
            </a:r>
          </a:p>
          <a:p>
            <a:r>
              <a:rPr lang="it-IT" sz="2400" dirty="0"/>
              <a:t>28 Tratto male le persone quando fanno cose da poco che mi</a:t>
            </a:r>
          </a:p>
          <a:p>
            <a:r>
              <a:rPr lang="it-IT" sz="2400" dirty="0"/>
              <a:t>irritano. 0 1 2 3</a:t>
            </a:r>
          </a:p>
          <a:p>
            <a:r>
              <a:rPr lang="it-IT" sz="2400" dirty="0"/>
              <a:t>29 Non riesco a concentrarmi su alcunché. 0 1 2 3</a:t>
            </a:r>
          </a:p>
          <a:p>
            <a:r>
              <a:rPr lang="it-IT" sz="2400" dirty="0"/>
              <a:t>30 Sono una persona energica. 0 1 2 3</a:t>
            </a:r>
          </a:p>
          <a:p>
            <a:r>
              <a:rPr lang="it-IT" sz="2400" dirty="0"/>
              <a:t>31 Gli altri mi considerano irresponsabile. 0 1 2 3</a:t>
            </a:r>
          </a:p>
          <a:p>
            <a:r>
              <a:rPr lang="it-IT" sz="2400" dirty="0"/>
              <a:t>32 Quando mi serve, so essere cattivo.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AF6829B-14A9-4827-80B4-5C512541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98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C16B612-9F76-460B-8658-2C2BBE1B3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33 Spesso i miei pensieri se ne vanno in direzioni bizzarre o</a:t>
            </a:r>
          </a:p>
          <a:p>
            <a:r>
              <a:rPr lang="it-IT" dirty="0"/>
              <a:t>insolite. 0 1 2 3</a:t>
            </a:r>
          </a:p>
          <a:p>
            <a:r>
              <a:rPr lang="it-IT" dirty="0"/>
              <a:t>34 Mi è stato detto che impiego troppo tempo nell’assicurarmi che</a:t>
            </a:r>
          </a:p>
          <a:p>
            <a:r>
              <a:rPr lang="it-IT" dirty="0"/>
              <a:t>le cose siano esattamente al loro posto. 0 1 2 3</a:t>
            </a:r>
          </a:p>
          <a:p>
            <a:r>
              <a:rPr lang="it-IT" dirty="0"/>
              <a:t>35 Evito gli sport e le attività rischiose. 0 1 2 3</a:t>
            </a:r>
          </a:p>
          <a:p>
            <a:r>
              <a:rPr lang="it-IT" dirty="0"/>
              <a:t>36 Posso avere delle difficoltà a indicare la differenza tra i sogni e</a:t>
            </a:r>
          </a:p>
          <a:p>
            <a:r>
              <a:rPr lang="it-IT" dirty="0"/>
              <a:t>la vita reale. 0 1 2 3</a:t>
            </a:r>
          </a:p>
          <a:p>
            <a:r>
              <a:rPr lang="it-IT" dirty="0"/>
              <a:t>37 Talvolta ho la strana </a:t>
            </a:r>
            <a:r>
              <a:rPr lang="it-IT" dirty="0" err="1"/>
              <a:t>sensa</a:t>
            </a:r>
            <a:r>
              <a:rPr lang="it-IT" dirty="0"/>
              <a:t> Non traggo quasi mai piacere dalla vita. 0 1 2 3</a:t>
            </a:r>
          </a:p>
          <a:p>
            <a:r>
              <a:rPr lang="it-IT" dirty="0"/>
              <a:t>zione che parti del mio corpo</a:t>
            </a:r>
          </a:p>
          <a:p>
            <a:r>
              <a:rPr lang="it-IT" dirty="0"/>
              <a:t>sembrino come se fossero morte o come se non fossero mie. 0 1 2 3</a:t>
            </a:r>
          </a:p>
          <a:p>
            <a:r>
              <a:rPr lang="it-IT" dirty="0"/>
              <a:t>38 Mi arrabbio facilmente. 0 1 2 3</a:t>
            </a:r>
          </a:p>
          <a:p>
            <a:r>
              <a:rPr lang="it-IT" dirty="0"/>
              <a:t>39 Non ho limiti quando si tratta di fare cose pericolose.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49DAC6A-89FE-4926-8574-8EB07DEA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228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15EE965-6909-4289-A86E-823B02B1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40 Per essere onesto, sono semplicemente più importante delle</a:t>
            </a:r>
          </a:p>
          <a:p>
            <a:r>
              <a:rPr lang="it-IT" dirty="0"/>
              <a:t>altre persone. 0 1 2 3</a:t>
            </a:r>
          </a:p>
          <a:p>
            <a:r>
              <a:rPr lang="it-IT" dirty="0"/>
              <a:t>41 Creo storie che si dà il caso che siano completamente false. 0 1 2 3</a:t>
            </a:r>
          </a:p>
          <a:p>
            <a:r>
              <a:rPr lang="it-IT" dirty="0"/>
              <a:t>42 La gente spesso dice che faccio delle cose di cui io non mi</a:t>
            </a:r>
          </a:p>
          <a:p>
            <a:r>
              <a:rPr lang="it-IT" dirty="0"/>
              <a:t>ricordo per nulla. 0 1 2 3</a:t>
            </a:r>
          </a:p>
          <a:p>
            <a:r>
              <a:rPr lang="it-IT" dirty="0"/>
              <a:t>43 Faccio delle cose affinché le persone debbano ammirarmi per</a:t>
            </a:r>
          </a:p>
          <a:p>
            <a:r>
              <a:rPr lang="it-IT" dirty="0"/>
              <a:t>forza. 0 1 2 3</a:t>
            </a:r>
          </a:p>
          <a:p>
            <a:r>
              <a:rPr lang="it-IT" dirty="0"/>
              <a:t>44 È strano, ma a volte oggetti usuali sembrano avere una forma</a:t>
            </a:r>
          </a:p>
          <a:p>
            <a:r>
              <a:rPr lang="it-IT" dirty="0"/>
              <a:t>diversa dalla solita. 0 1 2 3</a:t>
            </a:r>
          </a:p>
          <a:p>
            <a:r>
              <a:rPr lang="it-IT" dirty="0"/>
              <a:t>45 Non ho reazioni emotive verso le cose particolarmente</a:t>
            </a:r>
          </a:p>
          <a:p>
            <a:r>
              <a:rPr lang="it-IT" dirty="0"/>
              <a:t>durature. 0 1 2 3</a:t>
            </a:r>
          </a:p>
          <a:p>
            <a:r>
              <a:rPr lang="it-IT" dirty="0"/>
              <a:t>46 Mi riesce difficile interrompere un'attività, anche quando</a:t>
            </a:r>
          </a:p>
          <a:p>
            <a:r>
              <a:rPr lang="it-IT" dirty="0"/>
              <a:t>è il momento di farlo. 0 1 2 3</a:t>
            </a:r>
          </a:p>
          <a:p>
            <a:r>
              <a:rPr lang="it-IT" dirty="0"/>
              <a:t>47 Non sono bravo/a </a:t>
            </a:r>
            <a:r>
              <a:rPr lang="it-IT" dirty="0" err="1"/>
              <a:t>a</a:t>
            </a:r>
            <a:r>
              <a:rPr lang="it-IT" dirty="0"/>
              <a:t> fare piani per il futuro.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049B245-2188-4BC1-B04E-9959B745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62184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5075</Words>
  <Application>Microsoft Office PowerPoint</Application>
  <PresentationFormat>Widescreen</PresentationFormat>
  <Paragraphs>399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Tahoma</vt:lpstr>
      <vt:lpstr>Tema di Office</vt:lpstr>
      <vt:lpstr>PID 5 TESTO E MODALITà DI USO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PID 5 TESTO E MODALITà DI USO</dc:title>
  <dc:creator>FRANCESCO ROVETTO</dc:creator>
  <cp:lastModifiedBy>FRANCESCO ROVETTO</cp:lastModifiedBy>
  <cp:revision>2</cp:revision>
  <dcterms:created xsi:type="dcterms:W3CDTF">2023-06-02T17:02:41Z</dcterms:created>
  <dcterms:modified xsi:type="dcterms:W3CDTF">2023-06-03T15:43:03Z</dcterms:modified>
</cp:coreProperties>
</file>