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91" r:id="rId2"/>
    <p:sldId id="295" r:id="rId3"/>
    <p:sldId id="294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2" r:id="rId21"/>
    <p:sldId id="275" r:id="rId22"/>
    <p:sldId id="276" r:id="rId23"/>
    <p:sldId id="293" r:id="rId24"/>
    <p:sldId id="277" r:id="rId25"/>
    <p:sldId id="290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5" d="100"/>
          <a:sy n="65" d="100"/>
        </p:scale>
        <p:origin x="476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i="0"/>
            </a:lvl1pPr>
          </a:lstStyle>
          <a:p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i="0"/>
            </a:lvl1pPr>
          </a:lstStyle>
          <a:p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i="0"/>
            </a:lvl1pPr>
          </a:lstStyle>
          <a:p>
            <a:r>
              <a:rPr lang="it-IT"/>
              <a:t>PERSONALITA' E CRIMINALITA'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i="0"/>
            </a:lvl1pPr>
          </a:lstStyle>
          <a:p>
            <a:fld id="{B7F12135-AE98-42D5-B75F-6D51571C604C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i="0"/>
            </a:lvl1pPr>
          </a:lstStyle>
          <a:p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i="0"/>
            </a:lvl1pPr>
          </a:lstStyle>
          <a:p>
            <a:endParaRPr lang="it-IT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i="0"/>
            </a:lvl1pPr>
          </a:lstStyle>
          <a:p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i="0"/>
            </a:lvl1pPr>
          </a:lstStyle>
          <a:p>
            <a:fld id="{22F2044D-82CC-4C09-906A-560D7BCA2953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E056F3-2A8E-417C-AA44-4BCD5344789E}" type="slidenum">
              <a:rPr lang="it-IT"/>
              <a:pPr/>
              <a:t>4</a:t>
            </a:fld>
            <a:endParaRPr lang="it-IT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4A7693-A016-4D27-8E64-07015E7DD709}" type="slidenum">
              <a:rPr lang="it-IT"/>
              <a:pPr/>
              <a:t>5</a:t>
            </a:fld>
            <a:endParaRPr lang="it-IT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2A1764-D08C-4105-A941-B66268C89DB4}" type="slidenum">
              <a:rPr lang="it-IT"/>
              <a:pPr/>
              <a:t>6</a:t>
            </a:fld>
            <a:endParaRPr lang="it-IT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D5041-20B8-4D26-8B33-77F5C3334B82}" type="slidenum">
              <a:rPr lang="it-IT"/>
              <a:pPr/>
              <a:t>7</a:t>
            </a:fld>
            <a:endParaRPr lang="it-IT"/>
          </a:p>
        </p:txBody>
      </p:sp>
      <p:sp>
        <p:nvSpPr>
          <p:cNvPr id="2662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EB1A63-22CA-4401-94A8-61F332BB35EE}" type="slidenum">
              <a:rPr lang="it-IT"/>
              <a:pPr/>
              <a:t>8</a:t>
            </a:fld>
            <a:endParaRPr lang="it-IT"/>
          </a:p>
        </p:txBody>
      </p:sp>
      <p:sp>
        <p:nvSpPr>
          <p:cNvPr id="2765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F479D-AF2C-471C-B987-F71EF724F736}" type="slidenum">
              <a:rPr lang="it-IT"/>
              <a:pPr/>
              <a:t>9</a:t>
            </a:fld>
            <a:endParaRPr lang="it-IT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CDA36-465B-404B-9FF8-75D10FC5CCF9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9821E-19B8-4730-8F24-4B519E3716D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D4696-B42C-43C1-B4E5-22BF923A8038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DBBAA-2EBB-4DE4-82C5-5DACEB44344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2325-00AC-4B4A-B1EF-5FBA40238AB3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3796E-8C7E-4B47-925F-0D84D0AA631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89E9-4DAB-422F-A2C8-E2FF0CCBA686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2A6A1-976E-429B-90A7-BC763F850A0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DA32-0D7A-40AE-BE83-3F962ADA93FB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B648-12AD-4383-BA5C-D2C10A88739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F718E-F948-46A3-8905-EFA8F0E107F2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46B88-0A7B-478C-B825-E2E8B5A86BC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573B5-47D3-48C3-9991-FAE8E1FC2BDE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BFBAF-ED48-4A8B-847E-E894685C476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2E244-1D88-44BE-80FF-4A831BEFDD46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E08F9-AD51-4B0B-B12A-3072631DEBB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600E-4105-4C36-AA9A-0D6CE002FED4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A77B5-1E51-40EC-9C0C-0A072E9F14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ECFBD-A9F5-4B4B-84A5-A039A8E1E5B2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A3624-8A5B-4D8E-A6D3-A32C60049D8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C541-8C10-40BC-AE14-8C616625BCD6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46C67-4615-4E7D-8D95-51D69F0FFC0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DFF5F-28D2-4AE3-A90C-5A964DB32C46}" type="datetime1">
              <a:rPr lang="it-IT" smtClean="0"/>
              <a:pPr/>
              <a:t>02/02/2022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8C02A-D6C5-4E01-9474-6162CD9D49D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francesco.rovetto@unipv.i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2590800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2800" dirty="0">
                <a:latin typeface="Copperplate Gothic Bold" pitchFamily="34" charset="0"/>
              </a:rPr>
            </a:br>
            <a:br>
              <a:rPr lang="it-IT" sz="2800" dirty="0">
                <a:latin typeface="Copperplate Gothic Bold" pitchFamily="34" charset="0"/>
              </a:rPr>
            </a:br>
            <a:br>
              <a:rPr lang="it-IT" sz="2800" dirty="0">
                <a:latin typeface="Copperplate Gothic Bold" pitchFamily="34" charset="0"/>
              </a:rPr>
            </a:br>
            <a:r>
              <a:rPr lang="it-IT" sz="2800" dirty="0">
                <a:latin typeface="Copperplate Gothic Bold" pitchFamily="34" charset="0"/>
              </a:rPr>
              <a:t> </a:t>
            </a:r>
            <a:br>
              <a:rPr lang="it-IT" sz="6000" dirty="0">
                <a:latin typeface="Copperplate Gothic Bold" pitchFamily="34" charset="0"/>
              </a:rPr>
            </a:br>
            <a:br>
              <a:rPr lang="it-IT" sz="6000" dirty="0">
                <a:latin typeface="Copperplate Gothic Bold" pitchFamily="34" charset="0"/>
              </a:rPr>
            </a:br>
            <a:r>
              <a:rPr lang="it-IT" sz="6000" dirty="0">
                <a:latin typeface="Copperplate Gothic Bold" pitchFamily="34" charset="0"/>
              </a:rPr>
              <a:t>PERSONALITA’ </a:t>
            </a:r>
            <a:br>
              <a:rPr lang="it-IT" sz="6000" dirty="0">
                <a:latin typeface="Copperplate Gothic Bold" pitchFamily="34" charset="0"/>
              </a:rPr>
            </a:br>
            <a:r>
              <a:rPr lang="it-IT" sz="6000" dirty="0">
                <a:latin typeface="Copperplate Gothic Bold" pitchFamily="34" charset="0"/>
              </a:rPr>
              <a:t>E </a:t>
            </a:r>
            <a:br>
              <a:rPr lang="it-IT" sz="6000" dirty="0">
                <a:latin typeface="Copperplate Gothic Bold" pitchFamily="34" charset="0"/>
              </a:rPr>
            </a:br>
            <a:r>
              <a:rPr lang="it-IT" sz="6000" dirty="0">
                <a:latin typeface="Copperplate Gothic Bold" pitchFamily="34" charset="0"/>
              </a:rPr>
              <a:t>CRIMINALITA’</a:t>
            </a:r>
            <a:r>
              <a:rPr lang="it-IT" dirty="0"/>
              <a:t>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4038600"/>
            <a:ext cx="8534400" cy="4572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dirty="0">
                <a:latin typeface="Lucida Sans" pitchFamily="34" charset="0"/>
              </a:rPr>
              <a:t>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26-0EDC-406C-9DD6-C92970A9C8B1}" type="slidenum">
              <a:rPr lang="it-IT"/>
              <a:pPr/>
              <a:t>1</a:t>
            </a:fld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>
                <a:latin typeface="Copperplate Gothic Bold" pitchFamily="34" charset="0"/>
              </a:rPr>
              <a:t>PERSONALITA’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E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DIRITTO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362200"/>
            <a:ext cx="8610600" cy="4191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3200" u="sng"/>
              <a:t>DIRITTO PENALE MISTO</a:t>
            </a:r>
            <a:r>
              <a:rPr lang="it-IT" sz="3200"/>
              <a:t>: tiene conto sia del fatto reato che del suo autore; </a:t>
            </a:r>
            <a:r>
              <a:rPr lang="it-IT" sz="3200" b="1" u="sng"/>
              <a:t>considera la personalità del reo </a:t>
            </a:r>
            <a:r>
              <a:rPr lang="it-IT" sz="3200" b="1" i="1" u="sng"/>
              <a:t>ma solo in relazione al fatto reato,</a:t>
            </a:r>
            <a:r>
              <a:rPr lang="it-IT" sz="3200"/>
              <a:t>  non come valutazione indipendente dal fatto stesso. E’ il miglior punto di incontro tra le esigenze garantiste e di certezza del diritto, e le esigenze di flessibilità e di adattabilità della norma giuridica al caso concreto.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sz="320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0300E-D03A-49C2-BFE7-E7E0E2BC4AC6}" type="slidenum">
              <a:rPr lang="it-IT"/>
              <a:pPr/>
              <a:t>10</a:t>
            </a:fld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>
                <a:latin typeface="Copperplate Gothic Bold" pitchFamily="34" charset="0"/>
              </a:rPr>
              <a:t>PERSONALITA’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E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RESPONSABILITA’ INDIVIDUALE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514600"/>
            <a:ext cx="8077200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/>
              <a:t>Dialettica tra SCUOLA CLASSICA (libero arbitrio) e SCUOLA POSITIVA (determinismo).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Alla base del nostro sistema penale vi è il principio di libero arbitrio: la punizione di un soggetto che ha commesso un’azione antigiuridica deve presumere una sua </a:t>
            </a:r>
            <a:r>
              <a:rPr lang="it-IT" b="1" u="sng"/>
              <a:t>responsabilità </a:t>
            </a:r>
            <a:r>
              <a:rPr lang="it-IT"/>
              <a:t>per ciò che ha commesso, dunque deve presumere una </a:t>
            </a:r>
            <a:r>
              <a:rPr lang="it-IT" b="1" u="sng"/>
              <a:t>libertà nella scelta</a:t>
            </a:r>
            <a:r>
              <a:rPr lang="it-IT"/>
              <a:t> delle sue azioni. Di qui la presunzione di CAPACITA’ di autodeterminarsi nelle proprie azioni (salvo dimostrazione contraria). </a:t>
            </a:r>
          </a:p>
          <a:p>
            <a:pPr>
              <a:lnSpc>
                <a:spcPct val="90000"/>
              </a:lnSpc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C19E2-133D-45BA-9FEF-6D5FDA3D40ED}" type="slidenum">
              <a:rPr lang="it-IT"/>
              <a:pPr/>
              <a:t>11</a:t>
            </a:fld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106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PERSONALITA’ E RESPONSABILITA’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686800" cy="4876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La responsabilità individualizzata deve tener conto della personalità del reo ma senza sconfinare nella c.d. “</a:t>
            </a:r>
            <a:r>
              <a:rPr lang="it-IT" u="sng"/>
              <a:t>responsabilità per il modo di essere del reo</a:t>
            </a:r>
            <a:r>
              <a:rPr lang="it-IT"/>
              <a:t>”.</a:t>
            </a:r>
          </a:p>
          <a:p>
            <a:pPr>
              <a:buFont typeface="Wingdings" pitchFamily="2" charset="2"/>
              <a:buNone/>
            </a:pPr>
            <a:r>
              <a:rPr lang="it-IT"/>
              <a:t>La valutazione della responsabilità va sempre riferita ad un fatto specifico.</a:t>
            </a:r>
          </a:p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“L’agente risponde pur sempre di un fatto determinato ma </a:t>
            </a:r>
            <a:r>
              <a:rPr lang="it-IT" u="sng"/>
              <a:t>nei limiti in cui il reato e la sua concreta gravità gli appartengono</a:t>
            </a:r>
            <a:r>
              <a:rPr lang="it-IT"/>
              <a:t> e pertanto gli possano essere rimproverati” (Mantovani).  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99B3-99A3-4423-85AD-2AF7200C057E}" type="slidenum">
              <a:rPr lang="it-IT"/>
              <a:pPr/>
              <a:t>12</a:t>
            </a:fld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9154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PERSONALITA’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 E CODICE PENALE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10600" cy="5791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400"/>
              <a:t>Articoli del c.p. nei quali ha rilevanza la personalità del reo:</a:t>
            </a:r>
          </a:p>
          <a:p>
            <a:r>
              <a:rPr lang="it-IT" sz="2400"/>
              <a:t>Art. 42 c.p.: </a:t>
            </a:r>
            <a:r>
              <a:rPr lang="it-IT" sz="2400" i="1"/>
              <a:t>coscienza e volontà</a:t>
            </a:r>
          </a:p>
          <a:p>
            <a:r>
              <a:rPr lang="it-IT" sz="2400" i="1"/>
              <a:t>Art. 43 c.p.: dolo, intenzione, volontà, previsione</a:t>
            </a:r>
          </a:p>
          <a:p>
            <a:r>
              <a:rPr lang="it-IT" sz="2400" i="1"/>
              <a:t>Art. 44 c.p.: volontà</a:t>
            </a:r>
          </a:p>
          <a:p>
            <a:r>
              <a:rPr lang="it-IT" sz="2400" i="1"/>
              <a:t>Art. 59 c.p.: conoscenza delle circostanze</a:t>
            </a:r>
          </a:p>
          <a:p>
            <a:r>
              <a:rPr lang="it-IT" sz="2400" i="1"/>
              <a:t>Art. 61 c.p.: motivi abbietti e futili</a:t>
            </a:r>
          </a:p>
          <a:p>
            <a:r>
              <a:rPr lang="it-IT" sz="2400" i="1"/>
              <a:t>Art. 62 c.p.: particolare valore morale, stato d’ira, suggestione, abitualità, professionalità, tendenza.</a:t>
            </a:r>
          </a:p>
          <a:p>
            <a:r>
              <a:rPr lang="it-IT" sz="2400" i="1"/>
              <a:t>Art. 85 c.p.: capacità di intendere e di volere</a:t>
            </a:r>
          </a:p>
          <a:p>
            <a:r>
              <a:rPr lang="it-IT" sz="2400" i="1"/>
              <a:t>Art. 88 c.p.: infermità, stato di mente</a:t>
            </a:r>
          </a:p>
          <a:p>
            <a:r>
              <a:rPr lang="it-IT" sz="2400" i="1"/>
              <a:t>Art. 89 c.p.: capacità di intendere e di volere grandemente scemata</a:t>
            </a:r>
          </a:p>
          <a:p>
            <a:r>
              <a:rPr lang="it-IT" sz="2400"/>
              <a:t>Art. 90 c.p.: stati emotivi e passionali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0AFC3-4E29-4287-8C05-834985094D04}" type="slidenum">
              <a:rPr lang="it-IT"/>
              <a:pPr/>
              <a:t>13</a:t>
            </a:fld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algn="ctr"/>
            <a:r>
              <a:rPr lang="it-IT" sz="4400">
                <a:latin typeface="Copperplate Gothic Bold" pitchFamily="34" charset="0"/>
              </a:rPr>
              <a:t>PERSONALITA’ E </a:t>
            </a:r>
            <a:br>
              <a:rPr lang="it-IT" sz="4400">
                <a:latin typeface="Copperplate Gothic Bold" pitchFamily="34" charset="0"/>
              </a:rPr>
            </a:br>
            <a:r>
              <a:rPr lang="it-IT" sz="4400">
                <a:latin typeface="Copperplate Gothic Bold" pitchFamily="34" charset="0"/>
              </a:rPr>
              <a:t>CODICE PENALE   2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86800" cy="5715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Art. 92 c.p.: </a:t>
            </a:r>
            <a:r>
              <a:rPr lang="it-IT" i="1"/>
              <a:t>ubriachezza volontaria o colposa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93 c.p.: azione di sostanze stupefacenti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94 c.p.: ubriachezza abituale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97 c.p.: imputabilità di soggetti minori di 14 anni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102 c.p.: abitualità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103 c.p.: condotta e genere di vita del colpevole, dedizione al delitto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105 c.p.: professionalità nel delitto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108 c.p.: delinquente per tendenza, inclinazione al delitto, indole particolarmente malvagia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133 c.p.: intensità del dolo e grado della colpa,</a:t>
            </a:r>
            <a:r>
              <a:rPr lang="it-IT"/>
              <a:t> 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6B334-2835-4432-8AB3-E47FE67CCFFF}" type="slidenum">
              <a:rPr lang="it-IT"/>
              <a:pPr/>
              <a:t>14</a:t>
            </a:fld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228600"/>
            <a:ext cx="8686800" cy="1600200"/>
          </a:xfrm>
        </p:spPr>
        <p:txBody>
          <a:bodyPr/>
          <a:lstStyle/>
          <a:p>
            <a:pPr algn="ctr"/>
            <a:r>
              <a:rPr lang="it-IT" sz="4400">
                <a:latin typeface="Copperplate Gothic Bold" pitchFamily="34" charset="0"/>
              </a:rPr>
              <a:t>PERSONALITA’ E </a:t>
            </a:r>
            <a:br>
              <a:rPr lang="it-IT" sz="4400">
                <a:latin typeface="Copperplate Gothic Bold" pitchFamily="34" charset="0"/>
              </a:rPr>
            </a:br>
            <a:r>
              <a:rPr lang="it-IT" sz="4400">
                <a:latin typeface="Copperplate Gothic Bold" pitchFamily="34" charset="0"/>
              </a:rPr>
              <a:t>CODICE PENALE   3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534400" cy="58674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…</a:t>
            </a:r>
            <a:r>
              <a:rPr lang="it-IT" i="1"/>
              <a:t>capacità a delinquere, motivi a delinquere, carattere del reo, condotta di vita del reo, condizioni di vita individuale familiare e sociale.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148 c.p.: infermità tale da impedire l’esecuzione della pena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202 c.p.: persone socialmente pericolose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203 c.p.: probabilità nella commissione di nuovi reati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208 c.p.: riesame delle condizioni della persona sottoposta a misura di sicurezza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224 c.p.: condizioni morali della famiglia in cui il minore è vissuto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F9CB-E75F-4E9A-993E-32FBA3BD5C9F}" type="slidenum">
              <a:rPr lang="it-IT"/>
              <a:pPr/>
              <a:t>15</a:t>
            </a:fld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600200"/>
          </a:xfrm>
        </p:spPr>
        <p:txBody>
          <a:bodyPr/>
          <a:lstStyle/>
          <a:p>
            <a:pPr algn="ctr"/>
            <a:r>
              <a:rPr lang="it-IT" sz="4400">
                <a:latin typeface="Copperplate Gothic Bold" pitchFamily="34" charset="0"/>
              </a:rPr>
              <a:t>PERSONALITA’ E CODICE DI </a:t>
            </a:r>
            <a:br>
              <a:rPr lang="it-IT" sz="4400">
                <a:latin typeface="Copperplate Gothic Bold" pitchFamily="34" charset="0"/>
              </a:rPr>
            </a:br>
            <a:r>
              <a:rPr lang="it-IT" sz="4400">
                <a:latin typeface="Copperplate Gothic Bold" pitchFamily="34" charset="0"/>
              </a:rPr>
              <a:t>PROCEDURA PENALE</a:t>
            </a:r>
            <a:r>
              <a:rPr lang="it-IT" sz="440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5410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Art. 194 c.p.p.: </a:t>
            </a:r>
            <a:r>
              <a:rPr lang="it-IT" i="1"/>
              <a:t>personalità del reo e personalità della persona offesa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220 c.p.p.: divieto di perizia psicologica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236 c.p.p.: acquisizione documenti dai quali si può desumere la personalità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274 c.p.p.: in tema di misure cautelari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381 c.p.p.: in tema di arresto facoltativo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Art. 47 O.P.: in tema di affidamento in prova al servizio sociale.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917BF-8B7C-477A-99D8-AA5CE80E1C17}" type="slidenum">
              <a:rPr lang="it-IT"/>
              <a:pPr/>
              <a:t>16</a:t>
            </a:fld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PERSONALITA’ E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PSICOLOGIA GIURIDICA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05800" cy="5105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2400"/>
              <a:t>“Apparente” (o reale?) contraddizione tra: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2400"/>
              <a:t>Art. 133 c.p.: il giudice deve tener conto della gravità del reato e </a:t>
            </a:r>
            <a:r>
              <a:rPr lang="it-IT" sz="2400" u="sng"/>
              <a:t>della capacità a delinquere del colpevole</a:t>
            </a:r>
            <a:r>
              <a:rPr lang="it-IT" sz="2400"/>
              <a:t> desunta da….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it-IT" sz="2400"/>
              <a:t>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2400"/>
              <a:t>Art. 220 c.p.p.: Divieto di perizia psicologia al fine di determinare la personalità e il carattere del reo.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2400"/>
              <a:t>La valutazione della personalità deve essere compiuta dal giudice stesso; tale principio è dovuto ad un retaggio derivato dalla convinzione che in assenza di patologie il giudice sia in grado di valutare la personalità di un soggetto senza necessità di ricorrere ad esperti. 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AB9A-E74F-44F9-AC58-ABA08BD7DFF6}" type="slidenum">
              <a:rPr lang="it-IT"/>
              <a:pPr/>
              <a:t>17</a:t>
            </a:fld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PERSONALITA’ E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PSICOLOGIA GIURIDICA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610600" cy="5791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“ Il legislatore, richiedendo l’indagine del giudice sulla personalità dell’imputato, è a posto con il precetto costituzionale ma non ha fiducia nella perizia psicologica e perciò nega l’approfondimento di quell’indagine oltre i limiti raggiungibili dalla cultura e dall’esperienza del giudice” (Corte Cost. n. 124 del 1970).</a:t>
            </a:r>
          </a:p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Secondo alcuni la perizia psicologica violerebbe il principio di presunzione di innocenza ma se così fosse, la stessa cosa varrebbe  per la perizia psichiatrica. 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6474F-5623-41B7-868E-26C232F98C42}" type="slidenum">
              <a:rPr lang="it-IT"/>
              <a:pPr/>
              <a:t>18</a:t>
            </a:fld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PERSONALITA’ E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 PSICOLOGIA GIURIDICA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752600"/>
            <a:ext cx="8382000" cy="5410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“</a:t>
            </a:r>
            <a:r>
              <a:rPr lang="it-IT" i="1"/>
              <a:t>Evidentemente lo domina [il legislatore] il pensiero che lo studio della personalità dell’imputato possa venir compiuto solo da chi abbia presente il carattere afflittivo e intimidatorio della pena con cui la finalità della rieducazione deve essere temperata.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Non si esclude che la diffidenza verso la perizia psicologica sia discutibile di fronte allo sviluppo degli studi moderni sulla psiche ed è auspicabile che la norma sia aggiornata” (Corte Costituzionale 1970).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3DC1B-7FAE-4FC4-A6A5-3A7B5AF9164A}" type="slidenum">
              <a:rPr lang="it-IT"/>
              <a:pPr/>
              <a:t>19</a:t>
            </a:fld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pPr eaLnBrk="1" hangingPunct="1"/>
            <a:r>
              <a:rPr lang="it-IT"/>
              <a:t>Francesco Rovetto</a:t>
            </a:r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>
          <a:ln>
            <a:solidFill>
              <a:srgbClr val="FFFF00"/>
            </a:solidFill>
          </a:ln>
        </p:spPr>
        <p:txBody>
          <a:bodyPr/>
          <a:lstStyle/>
          <a:p>
            <a:pPr eaLnBrk="1" hangingPunct="1"/>
            <a:r>
              <a:rPr lang="it-IT"/>
              <a:t>Ord Psicologia Clinica e Psicofarmacologia</a:t>
            </a:r>
          </a:p>
          <a:p>
            <a:pPr eaLnBrk="1" hangingPunct="1"/>
            <a:r>
              <a:rPr lang="it-IT"/>
              <a:t>CdL Psicologia</a:t>
            </a:r>
          </a:p>
          <a:p>
            <a:pPr eaLnBrk="1" hangingPunct="1"/>
            <a:r>
              <a:rPr lang="it-IT"/>
              <a:t>Università di Pavia</a:t>
            </a:r>
          </a:p>
          <a:p>
            <a:pPr eaLnBrk="1" hangingPunct="1"/>
            <a:r>
              <a:rPr lang="it-IT"/>
              <a:t>E-mail </a:t>
            </a:r>
            <a:r>
              <a:rPr lang="it-IT">
                <a:solidFill>
                  <a:srgbClr val="FFFF00"/>
                </a:solidFill>
                <a:hlinkClick r:id="rId2"/>
              </a:rPr>
              <a:t>francesco.rovetto@unipv.it</a:t>
            </a:r>
            <a:r>
              <a:rPr lang="it-IT">
                <a:solidFill>
                  <a:srgbClr val="FFFF00"/>
                </a:solidFill>
              </a:rPr>
              <a:t> </a:t>
            </a:r>
            <a:endParaRPr lang="it-IT"/>
          </a:p>
          <a:p>
            <a:pPr eaLnBrk="1" hangingPunct="1"/>
            <a:r>
              <a:rPr lang="it-IT"/>
              <a:t>Tel 3356058145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74AF9-DE48-481E-B923-3A819FA3D889}" type="slidenum">
              <a:rPr lang="it-IT"/>
              <a:pPr/>
              <a:t>2</a:t>
            </a:fld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PERSONALITA’ E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PSICOLOGIA GIURIDICA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8610600" cy="4876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Al fine di ovviare al divieto espresso dall’art. 220 c.p.p. riteniamo legittima una valutazione non tanto sulla personalità del reo, quanto piuttosto sulla RELAZIONE  che intratteneva con la vittima.</a:t>
            </a:r>
          </a:p>
          <a:p>
            <a:pPr>
              <a:buFont typeface="Wingdings" pitchFamily="2" charset="2"/>
              <a:buNone/>
            </a:pPr>
            <a:r>
              <a:rPr lang="it-IT"/>
              <a:t>Ciò costituirebbe un’analisi fondamentale al fine della comprensione della criminogenesi e della criminodinamica anche ai fini della valutazione della giusta pena, e nello stesso tempo non rischierebbe di violare il precetto previsto dall’art. 220 c.p.p.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E393-6C18-4A9A-8077-5C5D2DAE52D9}" type="slidenum">
              <a:rPr lang="it-IT"/>
              <a:pPr/>
              <a:t>20</a:t>
            </a:fld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304800"/>
            <a:ext cx="88392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L’IMPUTABILITA’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066800"/>
            <a:ext cx="8534400" cy="57912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Criteriologia di tipo PSICOPATOLOGICO puro: non sono imputabili coloro che soffrono di una malattia mentale diagnosticata e nosograficamente definita, indipendentemente dalla valutazione dell’incidenza di detta patologia sulla capacità di intendere e di volere.</a:t>
            </a:r>
          </a:p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Criteriologia di tipo NORMATIVO puro: l’imputabilità di un soggetto dipende dall’effettiva e concreta capacità di intendere o di volere indipendentemente dalla causa o dalle cause cha hanno portato all’esclusione di detta capacità.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A8AC-7CE2-46A7-8E0D-BFD389089C8A}" type="slidenum">
              <a:rPr lang="it-IT"/>
              <a:pPr/>
              <a:t>21</a:t>
            </a:fld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-381000"/>
            <a:ext cx="88392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L’IMPUTABILITA’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38200"/>
            <a:ext cx="8610600" cy="6019800"/>
          </a:xfrm>
        </p:spPr>
        <p:txBody>
          <a:bodyPr>
            <a:normAutofit fontScale="92500"/>
          </a:bodyPr>
          <a:lstStyle/>
          <a:p>
            <a:pPr marL="533400" indent="-533400">
              <a:buFont typeface="Wingdings" pitchFamily="2" charset="2"/>
              <a:buNone/>
            </a:pPr>
            <a:r>
              <a:rPr lang="it-IT"/>
              <a:t>In Italia il concetto di imputabilità è ancorato ad una criteriologia nosografica (nel senso che si richiede comunque la presenza di un’infermità) ma si tiene in considerazione anche quanto questa infermità abbia inciso sulla capacità d’intendere e di volere.</a:t>
            </a:r>
          </a:p>
          <a:p>
            <a:pPr marL="533400" indent="-533400">
              <a:buFont typeface="Wingdings" pitchFamily="2" charset="2"/>
              <a:buNone/>
            </a:pPr>
            <a:r>
              <a:rPr lang="it-IT"/>
              <a:t>In Italia vi è dunque una doppia valutazione in merito:</a:t>
            </a:r>
          </a:p>
          <a:p>
            <a:pPr marL="533400" indent="-533400">
              <a:buFont typeface="Wingdings" pitchFamily="2" charset="2"/>
              <a:buAutoNum type="arabicParenR"/>
            </a:pPr>
            <a:r>
              <a:rPr lang="it-IT"/>
              <a:t>Diagnosi di un’infermità</a:t>
            </a:r>
          </a:p>
          <a:p>
            <a:pPr marL="533400" indent="-533400">
              <a:buFont typeface="Wingdings" pitchFamily="2" charset="2"/>
              <a:buAutoNum type="arabicParenR"/>
            </a:pPr>
            <a:r>
              <a:rPr lang="it-IT"/>
              <a:t>Valutazione di quanto e come questa infermità abbia inciso o meno sulla capacità d’intendere o di volere al momento della commissione del fatto.</a:t>
            </a:r>
          </a:p>
          <a:p>
            <a:pPr marL="533400" indent="-533400" algn="ctr">
              <a:buFont typeface="Wingdings" pitchFamily="2" charset="2"/>
              <a:buNone/>
            </a:pPr>
            <a:r>
              <a:rPr lang="it-IT" sz="3600"/>
              <a:t>Art. 85 codice penale</a:t>
            </a:r>
            <a:r>
              <a:rPr lang="it-IT"/>
              <a:t>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A5E25-BE38-4D82-9769-BF28E2C33AE0}" type="slidenum">
              <a:rPr lang="it-IT"/>
              <a:pPr/>
              <a:t>22</a:t>
            </a:fld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22860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L’IMPUTABILITA’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86800" cy="5486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3200"/>
              <a:t>Tale sistema è stato in parte attenuato da una recente sentenza della Corte di Cassazione a Sezioni Unite (n. 9163 del 8 marzo 2005) la quale ha posto l’attenzione non tanto sulle CAUSE quanto sugli EFFETTI dell’infermità.</a:t>
            </a:r>
          </a:p>
          <a:p>
            <a:pPr>
              <a:buFont typeface="Wingdings" pitchFamily="2" charset="2"/>
              <a:buNone/>
            </a:pPr>
            <a:r>
              <a:rPr lang="it-IT" sz="3200"/>
              <a:t>Tale sentenza infatti ha stabilito che anche i </a:t>
            </a:r>
            <a:r>
              <a:rPr lang="it-IT" sz="3200" b="1" u="sng"/>
              <a:t>disturbi di personalità</a:t>
            </a:r>
            <a:r>
              <a:rPr lang="it-IT" sz="3200"/>
              <a:t> rilevano ai fini dell’imputabilità se hanno provocato effetti del tutto assimilabili ad una infermità vera e propria. 	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3D63C-0EAB-498C-9923-3FBFCFF0B35D}" type="slidenum">
              <a:rPr lang="it-IT"/>
              <a:pPr/>
              <a:t>23</a:t>
            </a:fld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381000"/>
            <a:ext cx="86106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L’IMPUTABILITA’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9436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it-IT" sz="3600"/>
              <a:t>Cause di </a:t>
            </a:r>
            <a:r>
              <a:rPr lang="it-IT" sz="3600" u="sng"/>
              <a:t>esclusione</a:t>
            </a:r>
            <a:r>
              <a:rPr lang="it-IT" sz="3600"/>
              <a:t> dell’imputabilità: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it-IT" sz="3600"/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it-IT" sz="3600"/>
              <a:t>La minore età art. 97 c.p.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it-IT" sz="3600"/>
              <a:t>Il vizio totale di mente art. 88 c.p.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it-IT" sz="3600"/>
              <a:t>L’intossicazione cronica da alcool  art. 95 c.p.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it-IT" sz="3600"/>
              <a:t>L’intossicazione cronica da stupefacenti art. 95 c.p.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it-IT" sz="3600"/>
              <a:t>Il sordomutismo (solo in alcuni casi) art. 96</a:t>
            </a:r>
            <a:r>
              <a:rPr lang="it-IT"/>
              <a:t> c.p.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7F3A-3F33-4E55-A2A0-06A277F86721}" type="slidenum">
              <a:rPr lang="it-IT"/>
              <a:pPr/>
              <a:t>24</a:t>
            </a:fld>
            <a:endParaRPr lang="it-IT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4582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L’IMPUTABILITA’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410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Cause di </a:t>
            </a:r>
            <a:r>
              <a:rPr lang="it-IT" u="sng"/>
              <a:t>diminuzione</a:t>
            </a:r>
            <a:r>
              <a:rPr lang="it-IT"/>
              <a:t> dell’imputabilità:</a:t>
            </a:r>
          </a:p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Vizio parziale di mente art. 89 c.p.</a:t>
            </a:r>
          </a:p>
          <a:p>
            <a:pPr>
              <a:buFont typeface="Wingdings" pitchFamily="2" charset="2"/>
              <a:buNone/>
            </a:pPr>
            <a:r>
              <a:rPr lang="it-IT"/>
              <a:t>Ubriachezza dovuta al caso fortuito o a forza maggiore art. 91 2 c.  C.p.</a:t>
            </a:r>
          </a:p>
          <a:p>
            <a:pPr>
              <a:buFont typeface="Wingdings" pitchFamily="2" charset="2"/>
              <a:buNone/>
            </a:pPr>
            <a:r>
              <a:rPr lang="it-IT"/>
              <a:t>Azione di sostanze stupefacenti art. 93 c.p.</a:t>
            </a:r>
          </a:p>
          <a:p>
            <a:pPr>
              <a:buFont typeface="Wingdings" pitchFamily="2" charset="2"/>
              <a:buNone/>
            </a:pPr>
            <a:r>
              <a:rPr lang="it-IT"/>
              <a:t>Cronica intossicazione da alcool o da sostanze stupefacenti art. 95 c.p.</a:t>
            </a:r>
          </a:p>
          <a:p>
            <a:pPr>
              <a:buFont typeface="Wingdings" pitchFamily="2" charset="2"/>
              <a:buNone/>
            </a:pPr>
            <a:r>
              <a:rPr lang="it-IT"/>
              <a:t>Sordomutismo art. 96 c.p.</a:t>
            </a:r>
          </a:p>
          <a:p>
            <a:pPr>
              <a:buFont typeface="Wingdings" pitchFamily="2" charset="2"/>
              <a:buNone/>
            </a:pPr>
            <a:r>
              <a:rPr lang="it-IT"/>
              <a:t>Minore degli anni 18 art. 98 c.p.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C2EF-0905-4504-9A66-8746E385DE9D}" type="slidenum">
              <a:rPr lang="it-IT"/>
              <a:pPr/>
              <a:t>25</a:t>
            </a:fld>
            <a:endParaRPr lang="it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228600"/>
            <a:ext cx="81534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IMPUTABILITA’ E MINORE ETA’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638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/>
              <a:t>Il nostro codice penale prevede che il minore degli anni 14 non è MAI imputabile; il maggiore degli anni 18 si presume imputabile salvo la dimostrazione di una delle cause di esclusione viste sopra (sempre che abbiano inciso sulla capacità d’intendere e di volere).</a:t>
            </a:r>
          </a:p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Per il minore di età compresa tra i 14  e i 18 anni non vi può essere nessun tipo di presunzione, ma la sua capacità va verificata CASO PER CASO.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C18B4-3C4D-476F-A8EF-04A1B3A6D25B}" type="slidenum">
              <a:rPr lang="it-IT"/>
              <a:pPr/>
              <a:t>26</a:t>
            </a:fld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IMPUTABILITA’ E INFERMITA’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915400" cy="55626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dirty="0"/>
              <a:t>INFERMITA’: concetto più ampio del concetto di malattia in quanto ricomprende, oltre ad essa, anche lo stato di debolezza residuato a malattia.</a:t>
            </a:r>
          </a:p>
          <a:p>
            <a:pPr>
              <a:buFont typeface="Wingdings" pitchFamily="2" charset="2"/>
              <a:buNone/>
            </a:pPr>
            <a:r>
              <a:rPr lang="it-IT" dirty="0"/>
              <a:t>Essa può essere definita come una forma patologica tale da rendere impossibile al soggetto qualsiasi vita di relazione.</a:t>
            </a:r>
          </a:p>
          <a:p>
            <a:pPr>
              <a:buFont typeface="Wingdings" pitchFamily="2" charset="2"/>
              <a:buNone/>
            </a:pPr>
            <a:r>
              <a:rPr lang="it-IT" dirty="0"/>
              <a:t>MALATTIA: concetto univoco in ambito medico-legale: lo costituiscono l’abnormità del fenomeno, il dinamismo del fattore causale, il conseguente disturbo disfunzionale, l’esigenza di prestazioni diagnostiche e terapeutiche. 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484B5-7026-44C3-9E2A-D87A88E842C3}" type="slidenum">
              <a:rPr lang="it-IT"/>
              <a:pPr/>
              <a:t>27</a:t>
            </a:fld>
            <a:endParaRPr lang="it-I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algn="ctr"/>
            <a:r>
              <a:rPr lang="it-IT" sz="4000">
                <a:latin typeface="Copperplate Gothic Bold" pitchFamily="34" charset="0"/>
              </a:rPr>
              <a:t>LA CAPACITA’ DI INTENDERE  E DI VOLERE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86800" cy="5867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Presupposti per l’imputabilità: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CAPACITA’ DI INTENDERE: capacità di conoscere la realtà esterna e di rendersi conto del valore sociale, positivo o negativo, di tali accadimenti e degli atti che un soggetto compie.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CAPACITA’ DI VOLERE: Attitudine di un soggetto ad autodeterminarsi, a determinarsi cioè in modo autonomo tra i motivi coscienti in vista di uno scopo, volendo ciò che l’intelletto ha giudicato di doversi fare e quindi adeguando il proprio comportamento alle scelte fatte.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4919-154A-47DD-9276-5B31C7559D57}" type="slidenum">
              <a:rPr lang="it-IT"/>
              <a:pPr/>
              <a:t>28</a:t>
            </a:fld>
            <a:endParaRPr 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VIZIO TOTALE E PARZIALE DI MENTE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410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Art. 88 c.p.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“</a:t>
            </a:r>
            <a:r>
              <a:rPr lang="it-IT" i="1"/>
              <a:t>Non è imputabile chi, </a:t>
            </a:r>
            <a:r>
              <a:rPr lang="it-IT" i="1" u="sng"/>
              <a:t>nel momento in cui ha commesso il fatto,</a:t>
            </a:r>
            <a:r>
              <a:rPr lang="it-IT" i="1"/>
              <a:t> era, per infermità, in tale stato di mente da escludere la capacità d’intendere o di volere”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i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Art. 89 c.p.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“</a:t>
            </a:r>
            <a:r>
              <a:rPr lang="it-IT" i="1"/>
              <a:t>Chi, </a:t>
            </a:r>
            <a:r>
              <a:rPr lang="it-IT" i="1" u="sng"/>
              <a:t>nel momento in cui ha commesso il fatto</a:t>
            </a:r>
            <a:r>
              <a:rPr lang="it-IT" i="1"/>
              <a:t>, era, per infermità, in tale stato di mente da scemare grandemente, senza escluderla, la capacità d’intendere o di volere, risponde del reato commesso, ma la pena è diminuita”. 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6C43-3BF7-4659-BB7C-99F89AF553AA}" type="slidenum">
              <a:rPr lang="it-IT"/>
              <a:pPr/>
              <a:t>29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gran parte il materiale seguente è tratto da una presentazione del Prof Lino Rossi in un corso di perfezionamento in Psicologia giuridica effettuato presso l’ Università di Parma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2A6A1-976E-429B-90A7-BC763F850A0C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VIZIO TOTALE O PARZIALE DI MENTE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86800" cy="5334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Oltre alla valutazione diagnostica dell’infermità, oltre alla valutazione della sua incidenza sulla capacità d’intendere o di volere al momento del fatto, occorre anche la valutazione del rapporto tra infermità e reato, nel senso che </a:t>
            </a:r>
            <a:r>
              <a:rPr lang="it-IT" u="sng"/>
              <a:t>QUELLA PARTICOLARE</a:t>
            </a:r>
            <a:r>
              <a:rPr lang="it-IT"/>
              <a:t> INFERMITA’ DEVE AVER INCISO SU </a:t>
            </a:r>
            <a:r>
              <a:rPr lang="it-IT" u="sng"/>
              <a:t>QUEL PARTICOLARE</a:t>
            </a:r>
            <a:r>
              <a:rPr lang="it-IT"/>
              <a:t> REATO.</a:t>
            </a:r>
          </a:p>
          <a:p>
            <a:pPr>
              <a:buFont typeface="Wingdings" pitchFamily="2" charset="2"/>
              <a:buNone/>
            </a:pPr>
            <a:endParaRPr lang="it-IT"/>
          </a:p>
          <a:p>
            <a:pPr>
              <a:buFont typeface="Wingdings" pitchFamily="2" charset="2"/>
              <a:buNone/>
            </a:pPr>
            <a:r>
              <a:rPr lang="it-IT"/>
              <a:t>Es. soggetto affetto da delirio di gelosia che uccide il vicino convinto che sia l’amante della moglie, o lo stesso soggetto che emette assegni a vuoto.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73160-02E6-4B9D-9CF2-1B7A78AD25AC}" type="slidenum">
              <a:rPr lang="it-IT"/>
              <a:pPr/>
              <a:t>30</a:t>
            </a:fld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9154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GLI STATI EMOTIVI E PASSIONALI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86800" cy="5638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3600"/>
              <a:t>Art. 90 c.p.</a:t>
            </a:r>
          </a:p>
          <a:p>
            <a:pPr>
              <a:buFont typeface="Wingdings" pitchFamily="2" charset="2"/>
              <a:buNone/>
            </a:pPr>
            <a:r>
              <a:rPr lang="it-IT" sz="3600"/>
              <a:t>“</a:t>
            </a:r>
            <a:r>
              <a:rPr lang="it-IT" sz="3600" i="1"/>
              <a:t>Gli stati emotivi e passionali non escludono né diminuiscono l‘imputabilità”</a:t>
            </a:r>
          </a:p>
          <a:p>
            <a:pPr>
              <a:buFont typeface="Wingdings" pitchFamily="2" charset="2"/>
              <a:buNone/>
            </a:pPr>
            <a:endParaRPr lang="it-IT" sz="3600" i="1"/>
          </a:p>
          <a:p>
            <a:pPr>
              <a:buFont typeface="Wingdings" pitchFamily="2" charset="2"/>
              <a:buNone/>
            </a:pPr>
            <a:r>
              <a:rPr lang="it-IT" sz="3600"/>
              <a:t>Articolo a nostro avviso “superfluo” visti gli articoli precedenti; in fase di abrogazione nel progetto di riforma del codice penale.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027A5-B848-40DC-9816-8EE7027E856F}" type="slidenum">
              <a:rPr lang="it-IT"/>
              <a:pPr/>
              <a:t>31</a:t>
            </a:fld>
            <a:endParaRPr lang="it-IT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>
                <a:latin typeface="Copperplate Gothic Bold" pitchFamily="34" charset="0"/>
              </a:rPr>
              <a:t>LA CRONICA INTOSSICAZIONE DA </a:t>
            </a:r>
            <a:br>
              <a:rPr lang="it-IT" sz="4400">
                <a:latin typeface="Copperplate Gothic Bold" pitchFamily="34" charset="0"/>
              </a:rPr>
            </a:br>
            <a:r>
              <a:rPr lang="it-IT" sz="4400">
                <a:latin typeface="Copperplate Gothic Bold" pitchFamily="34" charset="0"/>
              </a:rPr>
              <a:t>ALCOOL E STUPEFACENTI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209800"/>
            <a:ext cx="86868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/>
              <a:t>Art. 91 c.p.</a:t>
            </a:r>
          </a:p>
          <a:p>
            <a:pPr>
              <a:buFont typeface="Wingdings" pitchFamily="2" charset="2"/>
              <a:buNone/>
            </a:pPr>
            <a:r>
              <a:rPr lang="it-IT"/>
              <a:t>“</a:t>
            </a:r>
            <a:r>
              <a:rPr lang="it-IT" i="1"/>
              <a:t>Non è imputabile chi, nel momento in cui ha commesso il fatto, non aveva la capacità d’intendere o di volere, a cagione di piena ubriachezza </a:t>
            </a:r>
            <a:r>
              <a:rPr lang="it-IT" i="1" u="sng"/>
              <a:t>derivata da caso fortuito o da forza maggiore.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Se l’ubriachezza non era piena ma era tuttavia tale da scemare grandemente, senza escluderla, la capacità d’intendere o di volere, la pena è diminuita”   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972F-871E-4B7B-A8DC-66B13712055F}" type="slidenum">
              <a:rPr lang="it-IT"/>
              <a:pPr/>
              <a:t>32</a:t>
            </a:fld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9154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>
                <a:latin typeface="Copperplate Gothic Bold" pitchFamily="34" charset="0"/>
              </a:rPr>
              <a:t>LA CRONICA INTOSSICAZIONE DA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ALCOOL E STUPEFACENTI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667000"/>
            <a:ext cx="8686800" cy="5334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sz="3600"/>
              <a:t>Art. 92 c.p.</a:t>
            </a:r>
          </a:p>
          <a:p>
            <a:pPr>
              <a:buFont typeface="Wingdings" pitchFamily="2" charset="2"/>
              <a:buNone/>
            </a:pPr>
            <a:r>
              <a:rPr lang="it-IT" sz="3600"/>
              <a:t>“</a:t>
            </a:r>
            <a:r>
              <a:rPr lang="it-IT" sz="3600" i="1"/>
              <a:t>L’ubriachezza non derivata da caso fortuito o da forza maggiore non esclude né diminuisce l’imputabilità.</a:t>
            </a:r>
          </a:p>
          <a:p>
            <a:pPr>
              <a:buFont typeface="Wingdings" pitchFamily="2" charset="2"/>
              <a:buNone/>
            </a:pPr>
            <a:r>
              <a:rPr lang="it-IT" sz="3600" i="1"/>
              <a:t>Se l’ubriachezza era preordinata al fine di commettere un reato, o di prepararsi una scusa, la pena è aumentata”.</a:t>
            </a:r>
          </a:p>
          <a:p>
            <a:pPr>
              <a:buFont typeface="Wingdings" pitchFamily="2" charset="2"/>
              <a:buNone/>
            </a:pPr>
            <a:endParaRPr lang="it-IT" sz="3600" i="1"/>
          </a:p>
          <a:p>
            <a:pPr>
              <a:buFont typeface="Wingdings" pitchFamily="2" charset="2"/>
              <a:buNone/>
            </a:pPr>
            <a:r>
              <a:rPr lang="it-IT" i="1"/>
              <a:t> 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8996-2126-4452-95B9-724171787E93}" type="slidenum">
              <a:rPr lang="it-IT"/>
              <a:pPr/>
              <a:t>33</a:t>
            </a:fld>
            <a:endParaRPr 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400">
                <a:latin typeface="Copperplate Gothic Bold" pitchFamily="34" charset="0"/>
              </a:rPr>
              <a:t>LA CRONICA INTOSSICAZIONE DA </a:t>
            </a:r>
            <a:br>
              <a:rPr lang="it-IT" sz="4400">
                <a:latin typeface="Copperplate Gothic Bold" pitchFamily="34" charset="0"/>
              </a:rPr>
            </a:br>
            <a:r>
              <a:rPr lang="it-IT" sz="4400">
                <a:latin typeface="Copperplate Gothic Bold" pitchFamily="34" charset="0"/>
              </a:rPr>
              <a:t>ALCOOL E STUPEFACENTI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458200" cy="51816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None/>
            </a:pPr>
            <a:r>
              <a:rPr lang="it-IT"/>
              <a:t>Art. 94 c.p.</a:t>
            </a:r>
          </a:p>
          <a:p>
            <a:pPr>
              <a:buFont typeface="Wingdings" pitchFamily="2" charset="2"/>
              <a:buNone/>
            </a:pPr>
            <a:r>
              <a:rPr lang="it-IT"/>
              <a:t>“</a:t>
            </a:r>
            <a:r>
              <a:rPr lang="it-IT" i="1"/>
              <a:t>Quando il reato è commesso in stato di ubriachezza e questa è abituale, la pena è aumentata.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Agli effetti della legge penale è considerato ubriaco abituale chi è dedito all’uso di bevande alcooliche e in stato di frequente ubriachezza.</a:t>
            </a:r>
          </a:p>
          <a:p>
            <a:pPr>
              <a:buFont typeface="Wingdings" pitchFamily="2" charset="2"/>
              <a:buNone/>
            </a:pPr>
            <a:r>
              <a:rPr lang="it-IT" i="1"/>
              <a:t>L’aggravamento di pena stabilito nella prima parte di questo articolo si applica anche quando il reato è commesso sotto l’azione di sostanze stupefacenti da chi è dedito all’uso di tali sostanze”.  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18BDB-2414-4089-97E9-BE5EFBCDB7E7}" type="slidenum">
              <a:rPr lang="it-IT"/>
              <a:pPr/>
              <a:t>34</a:t>
            </a:fld>
            <a:endParaRPr 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610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>
                <a:latin typeface="Copperplate Gothic Bold" pitchFamily="34" charset="0"/>
              </a:rPr>
              <a:t>LA CRONICA INTOSSICAZIONE DA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ALCOOL E STUPEFACENTI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819400"/>
            <a:ext cx="8610600" cy="5486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3200"/>
              <a:t>Art. 95 c.p.</a:t>
            </a:r>
          </a:p>
          <a:p>
            <a:pPr>
              <a:buFont typeface="Wingdings" pitchFamily="2" charset="2"/>
              <a:buNone/>
            </a:pPr>
            <a:r>
              <a:rPr lang="it-IT" sz="3200"/>
              <a:t>“</a:t>
            </a:r>
            <a:r>
              <a:rPr lang="it-IT" sz="3200" i="1"/>
              <a:t>Per i fatti commessi in stato di cronica intossicazione prodotta da alcool ovvero da sostanze stupefacenti, si applicano le disposizioni contenute negli artt. 88 e 89”    [vizio totale e vizio parziale di mente]. </a:t>
            </a:r>
            <a:endParaRPr lang="it-IT" sz="320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05D5-A19A-4019-A276-E4E37D3B0FBC}" type="slidenum">
              <a:rPr lang="it-IT"/>
              <a:pPr/>
              <a:t>35</a:t>
            </a:fld>
            <a:endParaRPr 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30480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IL SORDOMUTISMO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534400" cy="49530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3600"/>
              <a:t>Art. 96 c.p.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3600"/>
              <a:t>“</a:t>
            </a:r>
            <a:r>
              <a:rPr lang="it-IT" sz="3600" i="1"/>
              <a:t>Non è imputabile il sordomuto che, nel momento in cui ha commesso il fatto, non aveva, per causa della sua infermità, la capacità di intendere o di volere.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3600" i="1"/>
              <a:t>Se la capacità di intendere o di volere era grandemente scemata, ma non esclusa, la pena è diminuita.”</a:t>
            </a:r>
            <a:endParaRPr lang="it-IT" sz="360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1E09-15C7-4D21-804E-DDCEAB9BE921}" type="slidenum">
              <a:rPr lang="it-IT"/>
              <a:pPr/>
              <a:t>36</a:t>
            </a:fld>
            <a:endParaRPr lang="it-IT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LA PERICOLOSITA’ SOCIALE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91440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400"/>
              <a:t>DIFFERENZA TRA PENA E MISURA DI SICUREZZA</a:t>
            </a:r>
          </a:p>
          <a:p>
            <a:pPr>
              <a:buFont typeface="Wingdings" pitchFamily="2" charset="2"/>
              <a:buNone/>
            </a:pPr>
            <a:endParaRPr lang="it-IT" sz="2400"/>
          </a:p>
          <a:p>
            <a:pPr>
              <a:buFont typeface="Wingdings" pitchFamily="2" charset="2"/>
              <a:buNone/>
            </a:pPr>
            <a:r>
              <a:rPr lang="it-IT" sz="2400"/>
              <a:t>STRUMENTALIZZAZIONE DI UNO STRUMENTO</a:t>
            </a:r>
          </a:p>
          <a:p>
            <a:pPr>
              <a:buFont typeface="Wingdings" pitchFamily="2" charset="2"/>
              <a:buNone/>
            </a:pPr>
            <a:endParaRPr lang="it-IT" sz="2400"/>
          </a:p>
          <a:p>
            <a:pPr>
              <a:buFont typeface="Wingdings" pitchFamily="2" charset="2"/>
              <a:buNone/>
            </a:pPr>
            <a:r>
              <a:rPr lang="it-IT" sz="2400"/>
              <a:t>ALEATORIETA’ DEL CONCETTO DI PERICOLOSITA’</a:t>
            </a:r>
          </a:p>
          <a:p>
            <a:pPr>
              <a:buFont typeface="Wingdings" pitchFamily="2" charset="2"/>
              <a:buNone/>
            </a:pPr>
            <a:endParaRPr lang="it-IT" sz="2400"/>
          </a:p>
          <a:p>
            <a:pPr>
              <a:buFont typeface="Wingdings" pitchFamily="2" charset="2"/>
              <a:buNone/>
            </a:pPr>
            <a:r>
              <a:rPr lang="it-IT" sz="2400"/>
              <a:t>CAPACITA’ A DELINQUERE: motivi a delinquere, carattere del reo, vita del reo antecedente al reato, condotta del reo contemporanea o susseguente al reato, condizioni di vita (art. 133 c.p.).</a:t>
            </a:r>
          </a:p>
          <a:p>
            <a:pPr>
              <a:buFont typeface="Wingdings" pitchFamily="2" charset="2"/>
              <a:buNone/>
            </a:pPr>
            <a:endParaRPr lang="it-IT" sz="2400"/>
          </a:p>
          <a:p>
            <a:pPr>
              <a:buFont typeface="Wingdings" pitchFamily="2" charset="2"/>
              <a:buNone/>
            </a:pPr>
            <a:r>
              <a:rPr lang="it-IT" sz="2400"/>
              <a:t>LA PROGNOSI DI RECIDIVA e la psicologia investigativa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FD79-217B-4198-9176-F6F18D4774D7}" type="slidenum">
              <a:rPr lang="it-IT"/>
              <a:pPr/>
              <a:t>37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5344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COMPONENTI DELLA PERSONALITA’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5410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2400" i="1" u="sng" dirty="0"/>
              <a:t>Componenti di vulnerabilità individuale</a:t>
            </a:r>
            <a:r>
              <a:rPr lang="it-IT" sz="2400" i="1" dirty="0"/>
              <a:t> : </a:t>
            </a:r>
            <a:r>
              <a:rPr lang="it-IT" sz="2400" dirty="0"/>
              <a:t>Fattori diversi da persona a persona, psicologici o biologici, che spiegano la maggior o minor resistenza di ogni soggetto, a parità di condizioni ambientali, a commettere azioni contrarie alle norme.</a:t>
            </a:r>
          </a:p>
          <a:p>
            <a:pPr>
              <a:buFont typeface="Wingdings" pitchFamily="2" charset="2"/>
              <a:buNone/>
            </a:pPr>
            <a:endParaRPr lang="it-IT" sz="2400" dirty="0"/>
          </a:p>
          <a:p>
            <a:pPr>
              <a:buFont typeface="Wingdings" pitchFamily="2" charset="2"/>
              <a:buNone/>
            </a:pPr>
            <a:r>
              <a:rPr lang="it-IT" sz="2400" dirty="0"/>
              <a:t>Tali componenti sono: </a:t>
            </a:r>
            <a:r>
              <a:rPr lang="it-IT" sz="2400" i="1" dirty="0"/>
              <a:t>il temperamento, la moralità, la reattività, l’intelligenza, i valori etici, capacità di sopportare frustrazioni, aggressività, tolleranza, ecc.</a:t>
            </a:r>
            <a:r>
              <a:rPr lang="it-IT" sz="2400" dirty="0"/>
              <a:t> Tutti dipendono dalla   </a:t>
            </a:r>
            <a:r>
              <a:rPr lang="it-IT" sz="2400" b="1" u="sng" dirty="0"/>
              <a:t>PERSONALITA’.</a:t>
            </a:r>
          </a:p>
          <a:p>
            <a:pPr>
              <a:buFont typeface="Wingdings" pitchFamily="2" charset="2"/>
              <a:buNone/>
            </a:pPr>
            <a:endParaRPr lang="it-IT" sz="2400" b="1" u="sng" dirty="0"/>
          </a:p>
          <a:p>
            <a:pPr>
              <a:buFont typeface="Wingdings" pitchFamily="2" charset="2"/>
              <a:buNone/>
            </a:pPr>
            <a:r>
              <a:rPr lang="it-IT" sz="2400" dirty="0"/>
              <a:t>Fondamentale dunque l’integrazione tra individuo e ambiente, tra fattori criminogeni endogeni ed esogeni.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BE062-91DD-40F8-B698-94928BC2B907}" type="slidenum">
              <a:rPr lang="it-IT"/>
              <a:pPr/>
              <a:t>4</a:t>
            </a:fld>
            <a:endParaRPr lang="it-IT"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 PERSONALITA’ E DELITTO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1752600"/>
            <a:ext cx="8686800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t-IT" sz="3200"/>
              <a:t>“</a:t>
            </a:r>
            <a:r>
              <a:rPr lang="it-IT" sz="3200" i="1"/>
              <a:t>Per ogni delinquente, per ogni delitto, sorge un problema: quale significato ha questo delitto? Come lo si può collocare nel quadro di quella </a:t>
            </a:r>
            <a:r>
              <a:rPr lang="it-IT" sz="3200" i="1" u="sng"/>
              <a:t>personalità</a:t>
            </a:r>
            <a:r>
              <a:rPr lang="it-IT" sz="3200" i="1"/>
              <a:t>? Come si deve ritenere che abbiano agito i vari fattori che hanno agito da stimolo remoto o prossimo? Quale quadro si deve dare dello sviluppo della </a:t>
            </a:r>
            <a:r>
              <a:rPr lang="it-IT" sz="3200" i="1" u="sng"/>
              <a:t>personalità</a:t>
            </a:r>
            <a:r>
              <a:rPr lang="it-IT" sz="3200" i="1"/>
              <a:t> in ordine alla preparazione remota o prossima e alla realizzazione dell’atto delittuoso?” (A. Gemelli).  </a:t>
            </a:r>
            <a:endParaRPr lang="it-IT" sz="3200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253-1DD4-4C22-A91D-A4E71377334C}" type="slidenum">
              <a:rPr lang="it-IT"/>
              <a:pPr/>
              <a:t>5</a:t>
            </a:fld>
            <a:endParaRPr lang="it-IT"/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686800" cy="1600200"/>
          </a:xfrm>
        </p:spPr>
        <p:txBody>
          <a:bodyPr/>
          <a:lstStyle/>
          <a:p>
            <a:pPr algn="ctr"/>
            <a:r>
              <a:rPr lang="it-IT">
                <a:latin typeface="Copperplate Gothic Bold" pitchFamily="34" charset="0"/>
              </a:rPr>
              <a:t>CONCETTO DI PERSONALITA’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106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PERSONALITA’: complesso delle disposizioni psichiche dell’uomo che si riflettono  sul modo di reagire alla situazione esterna, di perseguire gli interessi, di soddisfare i bisogni, di raggiungere i fini; l’organizzazione dinamica degli aspetti cognitivi, affettivi e volitivi dell’uomo; l’insieme delle caratteristiche di ciascun individuo quali si manifestano nelle modalità del suo vivere sociale, nelle sue interrelazioni con il contesto; essa costituisce l’aspetto dinamico dell’esistenza dell’uomo. FONDAMENTALE LA REAZIONE DEL PROSSIMO AL MODO DI INTERAGIRE DI UN INDIVIDUO.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37D7E-C224-48D4-A0FF-90C52BC704A7}" type="slidenum">
              <a:rPr lang="it-IT"/>
              <a:pPr/>
              <a:t>6</a:t>
            </a:fld>
            <a:endParaRPr lang="it-IT"/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10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/>
              <a:t>  </a:t>
            </a:r>
            <a:r>
              <a:rPr lang="it-IT">
                <a:latin typeface="Copperplate Gothic Bold" pitchFamily="34" charset="0"/>
              </a:rPr>
              <a:t>TEMPERAMENTO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e 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  CARATTERE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868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TEMPERAMENTO: base innata ancorata alla struttura biologica della persona; l’insieme dei tratti generali che caratterizzano la costituzione fisiologica individuale di un soggetto. Esso risulta poco modificabile nel tempo. </a:t>
            </a:r>
            <a:r>
              <a:rPr lang="it-IT" u="sng"/>
              <a:t>E’ la struttura più stabile della nostra personalità.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t-IT" u="sng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CARATTERE: risultante dell’interazione tra temperamento e ambiente; </a:t>
            </a:r>
            <a:r>
              <a:rPr lang="it-IT" u="sng"/>
              <a:t>e’ la componente più dinamica della personalità,</a:t>
            </a:r>
            <a:r>
              <a:rPr lang="it-IT"/>
              <a:t> in quanto si modifica nel tempo e con le esperienze della vita.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4603-41CB-49A2-AAC5-D20EC9D501A1}" type="slidenum">
              <a:rPr lang="it-IT"/>
              <a:pPr/>
              <a:t>7</a:t>
            </a:fld>
            <a:endParaRPr lang="it-IT"/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>
                <a:latin typeface="Copperplate Gothic Bold" pitchFamily="34" charset="0"/>
              </a:rPr>
              <a:t>PERSONALITA’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E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DIRITTO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2438400"/>
            <a:ext cx="8686800" cy="4191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u="sng"/>
              <a:t>DIRITTO PENALE DEL FATTO</a:t>
            </a:r>
            <a:r>
              <a:rPr lang="it-IT"/>
              <a:t>: sorto dalla Scuola Classica; ciò che rileva ai fini giuridici è il TIPO DI REATO commesso, non il “tipo di soggetto” che ha commesso un certo reato. Rappresenta il massimo del garantismo ma anche della rigidità. </a:t>
            </a:r>
            <a:r>
              <a:rPr lang="it-IT" u="sng"/>
              <a:t>Il trattamento uguale di situazioni diverse provoca disuguaglianza</a:t>
            </a:r>
            <a:r>
              <a:rPr lang="it-IT"/>
              <a:t>. Non consente l’adattamento della norma alla specificità del caso concreto.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/>
              <a:t>DIVIETO DI PERIZIA CRIMINOLOGICA (art. 220 c.p.p.) per stabilire la personalità dell’imputato.  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2C82-F7C1-4D8C-A44C-75327340E576}" type="slidenum">
              <a:rPr lang="it-IT"/>
              <a:pPr/>
              <a:t>8</a:t>
            </a:fld>
            <a:endParaRPr lang="it-IT"/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10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it-IT">
                <a:latin typeface="Copperplate Gothic Bold" pitchFamily="34" charset="0"/>
              </a:rPr>
              <a:t>PERSONALITA’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E</a:t>
            </a:r>
            <a:br>
              <a:rPr lang="it-IT">
                <a:latin typeface="Copperplate Gothic Bold" pitchFamily="34" charset="0"/>
              </a:rPr>
            </a:br>
            <a:r>
              <a:rPr lang="it-IT">
                <a:latin typeface="Copperplate Gothic Bold" pitchFamily="34" charset="0"/>
              </a:rPr>
              <a:t>DIRITTO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idx="1"/>
          </p:nvPr>
        </p:nvSpPr>
        <p:spPr>
          <a:xfrm>
            <a:off x="228600" y="2133600"/>
            <a:ext cx="8915400" cy="4495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it-IT" u="sng"/>
              <a:t>DIRITTO PENALE DELL’AUTORE</a:t>
            </a:r>
            <a:r>
              <a:rPr lang="it-IT"/>
              <a:t>: richiama l’attenzione sul soggetto che ha  commesso un reato e sulla sua PERSONALITA’. Esso rappresenta l’ideale di malleabilità ed elasticità, il massimo di adeguamento della norma generale al caso concreto. Potrebbe però prestarsi  a strumentalizzazioni politiche allo scopo di eliminare soggetti socialmente indesiderati. Si rischierebbe di giudicare un soggetto “</a:t>
            </a:r>
            <a:r>
              <a:rPr lang="it-IT" b="1" i="1" u="sng"/>
              <a:t>per ciò che è e non per ciò che ha fatto” .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986C-06F7-4BAA-BEC2-4FE80F76AAF7}" type="slidenum">
              <a:rPr lang="it-IT"/>
              <a:pPr/>
              <a:t>9</a:t>
            </a:fld>
            <a:endParaRPr lang="it-IT"/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2992</Words>
  <Application>Microsoft Office PowerPoint</Application>
  <PresentationFormat>Presentazione su schermo (4:3)</PresentationFormat>
  <Paragraphs>227</Paragraphs>
  <Slides>37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4" baseType="lpstr">
      <vt:lpstr>Arial</vt:lpstr>
      <vt:lpstr>Calibri</vt:lpstr>
      <vt:lpstr>Copperplate Gothic Bold</vt:lpstr>
      <vt:lpstr>Lucida Sans</vt:lpstr>
      <vt:lpstr>Times New Roman</vt:lpstr>
      <vt:lpstr>Wingdings</vt:lpstr>
      <vt:lpstr>Tema di Office</vt:lpstr>
      <vt:lpstr>      PERSONALITA’  E  CRIMINALITA’ </vt:lpstr>
      <vt:lpstr>Francesco Rovetto</vt:lpstr>
      <vt:lpstr>Presentazione standard di PowerPoint</vt:lpstr>
      <vt:lpstr>COMPONENTI DELLA PERSONALITA’</vt:lpstr>
      <vt:lpstr> PERSONALITA’ E DELITTO</vt:lpstr>
      <vt:lpstr>CONCETTO DI PERSONALITA’</vt:lpstr>
      <vt:lpstr>  TEMPERAMENTO  e    CARATTERE</vt:lpstr>
      <vt:lpstr>PERSONALITA’ E DIRITTO</vt:lpstr>
      <vt:lpstr>PERSONALITA’ E DIRITTO</vt:lpstr>
      <vt:lpstr>PERSONALITA’  E DIRITTO</vt:lpstr>
      <vt:lpstr>PERSONALITA’  E RESPONSABILITA’ INDIVIDUALE</vt:lpstr>
      <vt:lpstr>PERSONALITA’ E RESPONSABILITA’</vt:lpstr>
      <vt:lpstr>PERSONALITA’  E CODICE PENALE</vt:lpstr>
      <vt:lpstr>PERSONALITA’ E  CODICE PENALE   2</vt:lpstr>
      <vt:lpstr>PERSONALITA’ E  CODICE PENALE   3</vt:lpstr>
      <vt:lpstr>PERSONALITA’ E CODICE DI  PROCEDURA PENALE </vt:lpstr>
      <vt:lpstr>PERSONALITA’ E  PSICOLOGIA GIURIDICA</vt:lpstr>
      <vt:lpstr>PERSONALITA’ E  PSICOLOGIA GIURIDICA</vt:lpstr>
      <vt:lpstr>PERSONALITA’ E  PSICOLOGIA GIURIDICA</vt:lpstr>
      <vt:lpstr>PERSONALITA’ E  PSICOLOGIA GIURIDICA</vt:lpstr>
      <vt:lpstr>L’IMPUTABILITA’</vt:lpstr>
      <vt:lpstr>L’IMPUTABILITA’</vt:lpstr>
      <vt:lpstr>L’IMPUTABILITA’</vt:lpstr>
      <vt:lpstr>L’IMPUTABILITA’</vt:lpstr>
      <vt:lpstr>L’IMPUTABILITA’</vt:lpstr>
      <vt:lpstr>IMPUTABILITA’ E MINORE ETA’</vt:lpstr>
      <vt:lpstr>IMPUTABILITA’ E INFERMITA’</vt:lpstr>
      <vt:lpstr>LA CAPACITA’ DI INTENDERE  E DI VOLERE</vt:lpstr>
      <vt:lpstr>VIZIO TOTALE E PARZIALE DI MENTE</vt:lpstr>
      <vt:lpstr>VIZIO TOTALE O PARZIALE DI MENTE</vt:lpstr>
      <vt:lpstr>GLI STATI EMOTIVI E PASSIONALI</vt:lpstr>
      <vt:lpstr>LA CRONICA INTOSSICAZIONE DA  ALCOOL E STUPEFACENTI</vt:lpstr>
      <vt:lpstr>LA CRONICA INTOSSICAZIONE DA  ALCOOL E STUPEFACENTI</vt:lpstr>
      <vt:lpstr>LA CRONICA INTOSSICAZIONE DA  ALCOOL E STUPEFACENTI</vt:lpstr>
      <vt:lpstr>LA CRONICA INTOSSICAZIONE DA  ALCOOL E STUPEFACENTI</vt:lpstr>
      <vt:lpstr>IL SORDOMUTISMO</vt:lpstr>
      <vt:lpstr>LA PERICOLOSITA’ SOCIALE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rovetto</dc:creator>
  <cp:lastModifiedBy>FRANCESCO ROVETTO</cp:lastModifiedBy>
  <cp:revision>41</cp:revision>
  <cp:lastPrinted>1601-01-01T00:00:00Z</cp:lastPrinted>
  <dcterms:created xsi:type="dcterms:W3CDTF">1601-01-01T00:00:00Z</dcterms:created>
  <dcterms:modified xsi:type="dcterms:W3CDTF">2022-02-02T06:16:29Z</dcterms:modified>
</cp:coreProperties>
</file>