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5"/>
  </p:notesMasterIdLst>
  <p:sldIdLst>
    <p:sldId id="256" r:id="rId2"/>
    <p:sldId id="327" r:id="rId3"/>
    <p:sldId id="448" r:id="rId4"/>
    <p:sldId id="266" r:id="rId5"/>
    <p:sldId id="267" r:id="rId6"/>
    <p:sldId id="268" r:id="rId7"/>
    <p:sldId id="269" r:id="rId8"/>
    <p:sldId id="270" r:id="rId9"/>
    <p:sldId id="271" r:id="rId10"/>
    <p:sldId id="341" r:id="rId11"/>
    <p:sldId id="272" r:id="rId12"/>
    <p:sldId id="275" r:id="rId13"/>
    <p:sldId id="286" r:id="rId14"/>
    <p:sldId id="287" r:id="rId15"/>
    <p:sldId id="320" r:id="rId16"/>
    <p:sldId id="257" r:id="rId17"/>
    <p:sldId id="263" r:id="rId18"/>
    <p:sldId id="264" r:id="rId19"/>
    <p:sldId id="321" r:id="rId20"/>
    <p:sldId id="338" r:id="rId21"/>
    <p:sldId id="339" r:id="rId22"/>
    <p:sldId id="258" r:id="rId23"/>
    <p:sldId id="288" r:id="rId24"/>
    <p:sldId id="273" r:id="rId25"/>
    <p:sldId id="340" r:id="rId26"/>
    <p:sldId id="274" r:id="rId27"/>
    <p:sldId id="449" r:id="rId28"/>
    <p:sldId id="450" r:id="rId29"/>
    <p:sldId id="451" r:id="rId30"/>
    <p:sldId id="290" r:id="rId31"/>
    <p:sldId id="289" r:id="rId32"/>
    <p:sldId id="291" r:id="rId33"/>
    <p:sldId id="276" r:id="rId34"/>
    <p:sldId id="310" r:id="rId35"/>
    <p:sldId id="311" r:id="rId36"/>
    <p:sldId id="312" r:id="rId37"/>
    <p:sldId id="313" r:id="rId38"/>
    <p:sldId id="314" r:id="rId39"/>
    <p:sldId id="315" r:id="rId40"/>
    <p:sldId id="316" r:id="rId41"/>
    <p:sldId id="317" r:id="rId42"/>
    <p:sldId id="318" r:id="rId43"/>
    <p:sldId id="319" r:id="rId44"/>
    <p:sldId id="259" r:id="rId45"/>
    <p:sldId id="322" r:id="rId46"/>
    <p:sldId id="260" r:id="rId47"/>
    <p:sldId id="323" r:id="rId48"/>
    <p:sldId id="324" r:id="rId49"/>
    <p:sldId id="261" r:id="rId50"/>
    <p:sldId id="262" r:id="rId51"/>
    <p:sldId id="265" r:id="rId52"/>
    <p:sldId id="277" r:id="rId53"/>
    <p:sldId id="328" r:id="rId54"/>
    <p:sldId id="329" r:id="rId55"/>
    <p:sldId id="278" r:id="rId56"/>
    <p:sldId id="331" r:id="rId57"/>
    <p:sldId id="330" r:id="rId58"/>
    <p:sldId id="332" r:id="rId59"/>
    <p:sldId id="333" r:id="rId60"/>
    <p:sldId id="279" r:id="rId61"/>
    <p:sldId id="334" r:id="rId62"/>
    <p:sldId id="336" r:id="rId63"/>
    <p:sldId id="335" r:id="rId64"/>
    <p:sldId id="280" r:id="rId65"/>
    <p:sldId id="337" r:id="rId66"/>
    <p:sldId id="325" r:id="rId67"/>
    <p:sldId id="281" r:id="rId68"/>
    <p:sldId id="282" r:id="rId69"/>
    <p:sldId id="283" r:id="rId70"/>
    <p:sldId id="284" r:id="rId71"/>
    <p:sldId id="285" r:id="rId72"/>
    <p:sldId id="292" r:id="rId73"/>
    <p:sldId id="299" r:id="rId74"/>
    <p:sldId id="300" r:id="rId75"/>
    <p:sldId id="294" r:id="rId76"/>
    <p:sldId id="295" r:id="rId77"/>
    <p:sldId id="326" r:id="rId78"/>
    <p:sldId id="296" r:id="rId79"/>
    <p:sldId id="301" r:id="rId80"/>
    <p:sldId id="297" r:id="rId81"/>
    <p:sldId id="302" r:id="rId82"/>
    <p:sldId id="298" r:id="rId83"/>
    <p:sldId id="303" r:id="rId84"/>
    <p:sldId id="304" r:id="rId85"/>
    <p:sldId id="305" r:id="rId86"/>
    <p:sldId id="306" r:id="rId87"/>
    <p:sldId id="307" r:id="rId88"/>
    <p:sldId id="308" r:id="rId89"/>
    <p:sldId id="309" r:id="rId90"/>
    <p:sldId id="293"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8" r:id="rId107"/>
    <p:sldId id="359" r:id="rId108"/>
    <p:sldId id="360" r:id="rId109"/>
    <p:sldId id="361" r:id="rId110"/>
    <p:sldId id="362" r:id="rId111"/>
    <p:sldId id="363" r:id="rId112"/>
    <p:sldId id="364" r:id="rId113"/>
    <p:sldId id="366" r:id="rId114"/>
    <p:sldId id="367" r:id="rId115"/>
    <p:sldId id="368" r:id="rId116"/>
    <p:sldId id="369" r:id="rId117"/>
    <p:sldId id="370" r:id="rId118"/>
    <p:sldId id="371" r:id="rId119"/>
    <p:sldId id="372" r:id="rId120"/>
    <p:sldId id="373" r:id="rId121"/>
    <p:sldId id="374" r:id="rId122"/>
    <p:sldId id="375" r:id="rId123"/>
    <p:sldId id="376" r:id="rId124"/>
    <p:sldId id="377" r:id="rId125"/>
    <p:sldId id="378" r:id="rId126"/>
    <p:sldId id="379" r:id="rId127"/>
    <p:sldId id="380" r:id="rId128"/>
    <p:sldId id="381"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627" autoAdjust="0"/>
    <p:restoredTop sz="94660"/>
  </p:normalViewPr>
  <p:slideViewPr>
    <p:cSldViewPr>
      <p:cViewPr varScale="1">
        <p:scale>
          <a:sx n="43" d="100"/>
          <a:sy n="43" d="100"/>
        </p:scale>
        <p:origin x="512"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notesMaster" Target="notesMasters/notesMaster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heme" Target="theme/theme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704EF7-92CE-48DD-B444-204097404C65}" type="datetimeFigureOut">
              <a:rPr lang="it-IT" smtClean="0"/>
              <a:pPr/>
              <a:t>12/01/2024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A80B9B-7DA4-4B96-AA78-5E532B3F0780}" type="slidenum">
              <a:rPr lang="it-IT" smtClean="0"/>
              <a:pPr/>
              <a:t>‹N›</a:t>
            </a:fld>
            <a:endParaRPr lang="it-IT"/>
          </a:p>
        </p:txBody>
      </p:sp>
    </p:spTree>
    <p:extLst>
      <p:ext uri="{BB962C8B-B14F-4D97-AF65-F5344CB8AC3E}">
        <p14:creationId xmlns:p14="http://schemas.microsoft.com/office/powerpoint/2010/main" val="144448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2A80B9B-7DA4-4B96-AA78-5E532B3F0780}" type="slidenum">
              <a:rPr lang="it-IT" smtClean="0"/>
              <a:pPr/>
              <a:t>34</a:t>
            </a:fld>
            <a:endParaRPr lang="it-IT"/>
          </a:p>
        </p:txBody>
      </p:sp>
    </p:spTree>
    <p:extLst>
      <p:ext uri="{BB962C8B-B14F-4D97-AF65-F5344CB8AC3E}">
        <p14:creationId xmlns:p14="http://schemas.microsoft.com/office/powerpoint/2010/main" val="2279457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4" name="Segnaposto numero diapositiva 3"/>
          <p:cNvSpPr>
            <a:spLocks noGrp="1"/>
          </p:cNvSpPr>
          <p:nvPr>
            <p:ph type="sldNum" sz="quarter" idx="5"/>
          </p:nvPr>
        </p:nvSpPr>
        <p:spPr/>
        <p:txBody>
          <a:bodyPr/>
          <a:lstStyle/>
          <a:p>
            <a:pPr>
              <a:defRPr/>
            </a:pPr>
            <a:fld id="{CD1D608A-B267-4F4C-8A1C-7A5DDEA0DAE0}" type="slidenum">
              <a:rPr lang="it-IT" smtClean="0"/>
              <a:pPr>
                <a:defRPr/>
              </a:pPr>
              <a:t>165</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4" name="Segnaposto numero diapositiva 3"/>
          <p:cNvSpPr>
            <a:spLocks noGrp="1"/>
          </p:cNvSpPr>
          <p:nvPr>
            <p:ph type="sldNum" sz="quarter" idx="5"/>
          </p:nvPr>
        </p:nvSpPr>
        <p:spPr/>
        <p:txBody>
          <a:bodyPr/>
          <a:lstStyle/>
          <a:p>
            <a:pPr>
              <a:defRPr/>
            </a:pPr>
            <a:fld id="{480FB6D5-C8CF-4FE6-826D-681342EE2657}" type="slidenum">
              <a:rPr lang="it-IT" smtClean="0"/>
              <a:pPr>
                <a:defRPr/>
              </a:pPr>
              <a:t>166</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4" name="Segnaposto numero diapositiva 3"/>
          <p:cNvSpPr>
            <a:spLocks noGrp="1"/>
          </p:cNvSpPr>
          <p:nvPr>
            <p:ph type="sldNum" sz="quarter" idx="5"/>
          </p:nvPr>
        </p:nvSpPr>
        <p:spPr/>
        <p:txBody>
          <a:bodyPr/>
          <a:lstStyle/>
          <a:p>
            <a:pPr>
              <a:defRPr/>
            </a:pPr>
            <a:fld id="{F8F94463-9FB5-441B-AD4A-AD6A2E3CA3F5}" type="slidenum">
              <a:rPr lang="it-IT" smtClean="0"/>
              <a:pPr>
                <a:defRPr/>
              </a:pPr>
              <a:t>173</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39453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163B95C-BAE2-40E7-95CC-C9DE66989789}" type="datetimeFigureOut">
              <a:rPr lang="it-IT" smtClean="0"/>
              <a:pPr/>
              <a:t>12/01/2024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21D3611-E1BE-4D4D-B57F-E63B2126475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3B95C-BAE2-40E7-95CC-C9DE66989789}" type="datetimeFigureOut">
              <a:rPr lang="it-IT" smtClean="0"/>
              <a:pPr/>
              <a:t>12/01/2024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D3611-E1BE-4D4D-B57F-E63B2126475E}"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hyperlink" Target="file:///C:\Users\rovetto\Desktop\DSM-4-TR\classi\classe06\frcr01.htm" TargetMode="Externa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hyperlink" Target="file:///C:\Users\rovetto\Desktop\DSM-4-TR\classi\classe06\frcr06.htm" TargetMode="External"/><Relationship Id="rId7" Type="http://schemas.openxmlformats.org/officeDocument/2006/relationships/hyperlink" Target="file:///C:\Users\rovetto\Desktop\DSM-4-TR\classi\classe06\frcr02.htm" TargetMode="External"/><Relationship Id="rId2" Type="http://schemas.openxmlformats.org/officeDocument/2006/relationships/hyperlink" Target="file:///C:\Users\rovetto\Desktop\DSM-4-TR\classi\classe06\frcr05.htm" TargetMode="External"/><Relationship Id="rId1" Type="http://schemas.openxmlformats.org/officeDocument/2006/relationships/slideLayout" Target="../slideLayouts/slideLayout2.xml"/><Relationship Id="rId6" Type="http://schemas.openxmlformats.org/officeDocument/2006/relationships/hyperlink" Target="file:///C:\Users\rovetto\Desktop\DSM-4-TR\ifa\ifa10\frcr01a.htm" TargetMode="External"/><Relationship Id="rId5" Type="http://schemas.openxmlformats.org/officeDocument/2006/relationships/hyperlink" Target="file:///C:\Users\rovetto\Desktop\DSM-4-TR\classi\classe06\frcr08.htm" TargetMode="External"/><Relationship Id="rId4" Type="http://schemas.openxmlformats.org/officeDocument/2006/relationships/hyperlink" Target="file:///C:\Users\rovetto\Desktop\DSM-4-TR\classi\classe06\frcr07.htm" TargetMode="Externa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it/" TargetMode="External"/><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www.paniccenter.com/"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74999"/>
            <a:ext cx="7772400" cy="1470025"/>
          </a:xfrm>
        </p:spPr>
        <p:txBody>
          <a:bodyPr/>
          <a:lstStyle/>
          <a:p>
            <a:r>
              <a:rPr lang="it-IT" dirty="0"/>
              <a:t>PANICO</a:t>
            </a:r>
            <a:br>
              <a:rPr lang="it-IT" dirty="0"/>
            </a:br>
            <a:r>
              <a:rPr lang="it-IT" sz="2800" dirty="0"/>
              <a:t>ORIGINI, DINAMICHE, TERAPIE</a:t>
            </a:r>
            <a:endParaRPr lang="it-IT" dirty="0"/>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Conflitto tra libertà ed esplorazione</a:t>
            </a:r>
          </a:p>
          <a:p>
            <a:r>
              <a:rPr lang="it-IT" dirty="0"/>
              <a:t>Vs</a:t>
            </a:r>
          </a:p>
          <a:p>
            <a:r>
              <a:rPr lang="it-IT" dirty="0"/>
              <a:t>Sicurezza</a:t>
            </a:r>
          </a:p>
          <a:p>
            <a:endParaRPr lang="it-IT" dirty="0"/>
          </a:p>
        </p:txBody>
      </p:sp>
    </p:spTree>
    <p:extLst>
      <p:ext uri="{BB962C8B-B14F-4D97-AF65-F5344CB8AC3E}">
        <p14:creationId xmlns:p14="http://schemas.microsoft.com/office/powerpoint/2010/main" val="28472152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Il DP è un disturbo estremamente costoso per la comunità e per il paziente. Quasi un terzo (32%) delle spese causate da disturbi psichiatrici  sono imputabili alla patologia da attacchi di panico. </a:t>
            </a:r>
          </a:p>
        </p:txBody>
      </p:sp>
    </p:spTree>
    <p:extLst>
      <p:ext uri="{BB962C8B-B14F-4D97-AF65-F5344CB8AC3E}">
        <p14:creationId xmlns:p14="http://schemas.microsoft.com/office/powerpoint/2010/main" val="242541569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 PAZIENTI CON CRISI DI PANICO</a:t>
            </a:r>
          </a:p>
        </p:txBody>
      </p:sp>
      <p:sp>
        <p:nvSpPr>
          <p:cNvPr id="3" name="Segnaposto contenuto 2"/>
          <p:cNvSpPr>
            <a:spLocks noGrp="1"/>
          </p:cNvSpPr>
          <p:nvPr>
            <p:ph idx="1"/>
          </p:nvPr>
        </p:nvSpPr>
        <p:spPr/>
        <p:txBody>
          <a:bodyPr>
            <a:normAutofit fontScale="92500" lnSpcReduction="10000"/>
          </a:bodyPr>
          <a:lstStyle/>
          <a:p>
            <a:r>
              <a:rPr lang="it-IT" dirty="0"/>
              <a:t>Ricorrono così continuamente sia alle cure del medico di famiglia, che a cure specialistiche. </a:t>
            </a:r>
          </a:p>
          <a:p>
            <a:r>
              <a:rPr lang="it-IT" dirty="0"/>
              <a:t>Sono compulsivi frequentatori dei cardiologi e dei servizi di pronto soccorso. </a:t>
            </a:r>
          </a:p>
          <a:p>
            <a:r>
              <a:rPr lang="it-IT" dirty="0"/>
              <a:t>statisticamente, si tratta di pazienti che hanno qualche lieve disturbo fisico  vita estremamente sedentaria. </a:t>
            </a:r>
          </a:p>
          <a:p>
            <a:r>
              <a:rPr lang="it-IT" dirty="0"/>
              <a:t>A volte bevono, fumano o mangiano in eccesso nel tentativo di tenere sotto controllo la propria ansia, peggiorando così sempre di più il quadro.</a:t>
            </a:r>
          </a:p>
          <a:p>
            <a:endParaRPr lang="it-IT" dirty="0"/>
          </a:p>
        </p:txBody>
      </p:sp>
    </p:spTree>
    <p:extLst>
      <p:ext uri="{BB962C8B-B14F-4D97-AF65-F5344CB8AC3E}">
        <p14:creationId xmlns:p14="http://schemas.microsoft.com/office/powerpoint/2010/main" val="1951751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Disturbo di Panico senza Agorafobia DP viene diagnosticato con una frequenza doppia, nelle donne rispetto agli uomini.  </a:t>
            </a:r>
          </a:p>
          <a:p>
            <a:r>
              <a:rPr lang="it-IT" dirty="0"/>
              <a:t>la incidenza del PDA nella vita è di circa il 5% (</a:t>
            </a:r>
            <a:r>
              <a:rPr lang="it-IT" dirty="0" err="1"/>
              <a:t>Wittchen</a:t>
            </a:r>
            <a:r>
              <a:rPr lang="it-IT" dirty="0"/>
              <a:t> &amp; </a:t>
            </a:r>
            <a:r>
              <a:rPr lang="it-IT" dirty="0" err="1"/>
              <a:t>Essau</a:t>
            </a:r>
            <a:r>
              <a:rPr lang="it-IT" dirty="0"/>
              <a:t>, 1993), spesso si associa a depressione (30%), ad altri disturbi di ansia  (20%), ad abuso di alcool e di droghe (15%), e a tentativi di suicidio (tra 6% e 20%)   </a:t>
            </a:r>
          </a:p>
          <a:p>
            <a:r>
              <a:rPr lang="it-IT" dirty="0"/>
              <a:t>L’incidenza della agorafobia nelle donne è tre volte più alta rispetto ai maschi, e spesso nelle donne si nota un maggiore rischio di ricaduta dopo un’apparente guarigione. </a:t>
            </a:r>
          </a:p>
          <a:p>
            <a:pPr>
              <a:buNone/>
            </a:pPr>
            <a:r>
              <a:rPr lang="it-IT" dirty="0"/>
              <a:t> </a:t>
            </a:r>
          </a:p>
          <a:p>
            <a:endParaRPr lang="it-IT" dirty="0"/>
          </a:p>
        </p:txBody>
      </p:sp>
    </p:spTree>
    <p:extLst>
      <p:ext uri="{BB962C8B-B14F-4D97-AF65-F5344CB8AC3E}">
        <p14:creationId xmlns:p14="http://schemas.microsoft.com/office/powerpoint/2010/main" val="2855087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700808"/>
            <a:ext cx="8258204" cy="428628"/>
          </a:xfrm>
        </p:spPr>
        <p:txBody>
          <a:bodyPr>
            <a:normAutofit fontScale="90000"/>
          </a:bodyPr>
          <a:lstStyle/>
          <a:p>
            <a:r>
              <a:rPr lang="it-IT" b="1" dirty="0"/>
              <a:t>COME SI POSSONO PRESENTARE GLI ATTACCHI </a:t>
            </a:r>
            <a:r>
              <a:rPr lang="it-IT" b="1" dirty="0" err="1"/>
              <a:t>DI</a:t>
            </a:r>
            <a:r>
              <a:rPr lang="it-IT" b="1" dirty="0"/>
              <a:t> PANICO</a:t>
            </a:r>
            <a:br>
              <a:rPr lang="it-IT" dirty="0"/>
            </a:br>
            <a:endParaRPr lang="it-IT" dirty="0"/>
          </a:p>
        </p:txBody>
      </p:sp>
      <p:sp>
        <p:nvSpPr>
          <p:cNvPr id="3" name="Segnaposto contenuto 2"/>
          <p:cNvSpPr>
            <a:spLocks noGrp="1"/>
          </p:cNvSpPr>
          <p:nvPr>
            <p:ph idx="1"/>
          </p:nvPr>
        </p:nvSpPr>
        <p:spPr/>
        <p:txBody>
          <a:bodyPr>
            <a:normAutofit/>
          </a:bodyPr>
          <a:lstStyle/>
          <a:p>
            <a:r>
              <a:rPr lang="it-IT" sz="4000" dirty="0"/>
              <a:t>In genere i primi attacchi compaiono inattesi quando il paziente si trova in situazioni in cui non sarebbe facile ricevere soccorso, per esempio quando si trova in un autobus, o alla guida della sua automobile. In periodi stressanti  </a:t>
            </a:r>
          </a:p>
        </p:txBody>
      </p:sp>
    </p:spTree>
    <p:extLst>
      <p:ext uri="{BB962C8B-B14F-4D97-AF65-F5344CB8AC3E}">
        <p14:creationId xmlns:p14="http://schemas.microsoft.com/office/powerpoint/2010/main" val="7444919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sz="2800" dirty="0"/>
              <a:t>In circa il 30% dei casi i primi e certamente inattesi attacchi di panico, compaiono quando un paziente è sotto l’influsso di certe sostanze o in crisi d’astinenza.  </a:t>
            </a:r>
          </a:p>
          <a:p>
            <a:r>
              <a:rPr lang="it-IT" sz="2800" dirty="0"/>
              <a:t>   Gli attacchi di panico hanno infatti maggiore probabilità di manifestarsi in ambienti caldi ed umidi. </a:t>
            </a:r>
          </a:p>
          <a:p>
            <a:r>
              <a:rPr lang="it-IT" sz="2800" dirty="0"/>
              <a:t>Alcune persone che presentano SAD ovvero depressione ricorrente stagionale saranno più esposti al panico in autunno o in primavera.</a:t>
            </a:r>
          </a:p>
          <a:p>
            <a:r>
              <a:rPr lang="it-IT" sz="2800" dirty="0"/>
              <a:t>Nelle donne si nota una maggiore incidenza di attacchi di panico in fase premestruale </a:t>
            </a:r>
          </a:p>
          <a:p>
            <a:endParaRPr lang="it-IT" dirty="0"/>
          </a:p>
        </p:txBody>
      </p:sp>
    </p:spTree>
    <p:extLst>
      <p:ext uri="{BB962C8B-B14F-4D97-AF65-F5344CB8AC3E}">
        <p14:creationId xmlns:p14="http://schemas.microsoft.com/office/powerpoint/2010/main" val="26079365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772816"/>
            <a:ext cx="8258204" cy="428628"/>
          </a:xfrm>
        </p:spPr>
        <p:txBody>
          <a:bodyPr>
            <a:normAutofit fontScale="90000"/>
          </a:bodyPr>
          <a:lstStyle/>
          <a:p>
            <a:r>
              <a:rPr lang="it-IT" dirty="0"/>
              <a:t>I SOTTOTIPI DEL PANICO</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a:buNone/>
            </a:pPr>
            <a:r>
              <a:rPr lang="it-IT" dirty="0"/>
              <a:t> </a:t>
            </a:r>
          </a:p>
          <a:p>
            <a:r>
              <a:rPr lang="it-IT" dirty="0"/>
              <a:t>La maggior parte degli autori suddivide il panico a seconda che prevalgano i sintomi:</a:t>
            </a:r>
          </a:p>
          <a:p>
            <a:pPr lvl="0"/>
            <a:r>
              <a:rPr lang="it-IT" dirty="0"/>
              <a:t>Respiratori</a:t>
            </a:r>
          </a:p>
          <a:p>
            <a:pPr lvl="0"/>
            <a:r>
              <a:rPr lang="it-IT" dirty="0"/>
              <a:t>Cardiaci</a:t>
            </a:r>
          </a:p>
          <a:p>
            <a:pPr lvl="0"/>
            <a:r>
              <a:rPr lang="it-IT" dirty="0"/>
              <a:t>Dissociativi (paura- </a:t>
            </a:r>
            <a:r>
              <a:rPr lang="it-IT" dirty="0" err="1"/>
              <a:t>derealizzazione</a:t>
            </a:r>
            <a:r>
              <a:rPr lang="it-IT" dirty="0"/>
              <a:t>)</a:t>
            </a:r>
          </a:p>
          <a:p>
            <a:endParaRPr lang="it-IT" dirty="0"/>
          </a:p>
          <a:p>
            <a:r>
              <a:rPr lang="it-IT" dirty="0"/>
              <a:t>1. La dispnea, legata ad una </a:t>
            </a:r>
            <a:r>
              <a:rPr lang="it-IT" dirty="0" err="1"/>
              <a:t>disregolazione</a:t>
            </a:r>
            <a:r>
              <a:rPr lang="it-IT" dirty="0"/>
              <a:t> del sistema di riconoscimento di soffocamento è tipico sintomo del disturbo di attacco puro su base organica, a questo sintomo si associa tachicardia, costrizione o dolore toracico, senso di soffocamento e paura di morire.</a:t>
            </a:r>
          </a:p>
          <a:p>
            <a:endParaRPr lang="it-IT" dirty="0"/>
          </a:p>
          <a:p>
            <a:r>
              <a:rPr lang="it-IT" dirty="0"/>
              <a:t>2. Sintomi cardiaci con palpitazioni, tremori, vertigini, sudorazione intensa, paura di morire si associano ad una più probabile evoluzione verso l’agorafobia.</a:t>
            </a:r>
          </a:p>
          <a:p>
            <a:endParaRPr lang="it-IT" dirty="0"/>
          </a:p>
          <a:p>
            <a:r>
              <a:rPr lang="it-IT" dirty="0"/>
              <a:t>3. I sintomi dissociativi con paura di perdere il controllo e </a:t>
            </a:r>
            <a:r>
              <a:rPr lang="it-IT" dirty="0" err="1"/>
              <a:t>derealizzazione</a:t>
            </a:r>
            <a:r>
              <a:rPr lang="it-IT" dirty="0"/>
              <a:t>, vertigini, depersonalizzazione, alterazione del senso del tempo, si associano più frequentemente ad altri disturbi psichiatrici, con facile evoluzione in depressione e frequente associazione con abuso di sostanze.</a:t>
            </a:r>
          </a:p>
          <a:p>
            <a:endParaRPr lang="it-IT" dirty="0"/>
          </a:p>
          <a:p>
            <a:endParaRPr lang="it-IT" dirty="0"/>
          </a:p>
        </p:txBody>
      </p:sp>
    </p:spTree>
    <p:extLst>
      <p:ext uri="{BB962C8B-B14F-4D97-AF65-F5344CB8AC3E}">
        <p14:creationId xmlns:p14="http://schemas.microsoft.com/office/powerpoint/2010/main" val="37890318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800" dirty="0"/>
              <a:t>Il sentimento di impotenza (</a:t>
            </a:r>
            <a:r>
              <a:rPr lang="it-IT" sz="2800" dirty="0" err="1"/>
              <a:t>helplessness</a:t>
            </a:r>
            <a:r>
              <a:rPr lang="it-IT" sz="2800" dirty="0"/>
              <a:t>) è tipico della condizione di panico e ciò lo accomuna con la depressione. Nella crisi di panico ci si sente incapaci di reagire, soli ed impotenti.</a:t>
            </a:r>
          </a:p>
          <a:p>
            <a:r>
              <a:rPr lang="it-IT" sz="2800" dirty="0"/>
              <a:t>In particolare il senso di solitudine è fortissimo, ci si sente come bambine piccole smarrite in un mercato e che non hanno più un punto di riferimento sicuro cui aggrapparsi.</a:t>
            </a:r>
          </a:p>
          <a:p>
            <a:endParaRPr lang="it-IT" dirty="0"/>
          </a:p>
        </p:txBody>
      </p:sp>
    </p:spTree>
    <p:extLst>
      <p:ext uri="{BB962C8B-B14F-4D97-AF65-F5344CB8AC3E}">
        <p14:creationId xmlns:p14="http://schemas.microsoft.com/office/powerpoint/2010/main" val="37719541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Ansia di separazione</a:t>
            </a:r>
          </a:p>
        </p:txBody>
      </p:sp>
      <p:sp>
        <p:nvSpPr>
          <p:cNvPr id="3" name="Segnaposto contenuto 2"/>
          <p:cNvSpPr>
            <a:spLocks noGrp="1"/>
          </p:cNvSpPr>
          <p:nvPr>
            <p:ph idx="1"/>
          </p:nvPr>
        </p:nvSpPr>
        <p:spPr/>
        <p:txBody>
          <a:bodyPr/>
          <a:lstStyle/>
          <a:p>
            <a:r>
              <a:rPr lang="it-IT" sz="2800" dirty="0"/>
              <a:t>GENERALMENTE NEL PANICO LA PERSONA HA SOFFERTO DA PICCOLO DI ANSIA DI SEPARAZIONE. Tale condizione è già stata approfondita ed è legata ad un legame insicuro con i genitori.</a:t>
            </a:r>
          </a:p>
          <a:p>
            <a:r>
              <a:rPr lang="it-IT" sz="2800" dirty="0"/>
              <a:t>Genitori assenti e trascuranti possono far sentire il bambino molto solo ed insicuro</a:t>
            </a:r>
          </a:p>
          <a:p>
            <a:r>
              <a:rPr lang="it-IT" sz="2800" dirty="0"/>
              <a:t>Genitori troppo presenti e soffocanti possono contribuire ad impedire al bambino di crescere prospettandogli un mondo minaccioso</a:t>
            </a:r>
          </a:p>
          <a:p>
            <a:endParaRPr lang="it-IT" dirty="0"/>
          </a:p>
        </p:txBody>
      </p:sp>
    </p:spTree>
    <p:extLst>
      <p:ext uri="{BB962C8B-B14F-4D97-AF65-F5344CB8AC3E}">
        <p14:creationId xmlns:p14="http://schemas.microsoft.com/office/powerpoint/2010/main" val="17882534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a:t>
            </a:r>
          </a:p>
        </p:txBody>
      </p:sp>
      <p:sp>
        <p:nvSpPr>
          <p:cNvPr id="3" name="Segnaposto contenuto 2"/>
          <p:cNvSpPr>
            <a:spLocks noGrp="1"/>
          </p:cNvSpPr>
          <p:nvPr>
            <p:ph idx="1"/>
          </p:nvPr>
        </p:nvSpPr>
        <p:spPr/>
        <p:txBody>
          <a:bodyPr/>
          <a:lstStyle/>
          <a:p>
            <a:r>
              <a:rPr lang="it-IT" sz="2800" dirty="0"/>
              <a:t>Molto spesso nell’anno prima del primo attacco di panico il paziente, di solito un giovane adulto, più frequentemente una giovane donna, ha sofferto per un LUTTO. Il lutto può essere legato alla morte di una persona cara, ma anche alla fine di una storia di amore, ad un licenziamento, ad una violenza carnale. In alcuni casi insorge, ad esempio, dopo la laurea, che indica la fine di un periodo protratto di adolescenza e l’ingresso in una piena maturità cui una persona può non sentirsi preparata.</a:t>
            </a:r>
          </a:p>
        </p:txBody>
      </p:sp>
    </p:spTree>
    <p:extLst>
      <p:ext uri="{BB962C8B-B14F-4D97-AF65-F5344CB8AC3E}">
        <p14:creationId xmlns:p14="http://schemas.microsoft.com/office/powerpoint/2010/main" val="7506575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delle paure più frequenti della persona con panico è la paura di morire. Certamente esiste un istinto di sopravvivenza che rende particolarmente sgradita questa prospettiva (e ciò non sempre, pensiamo ai depressi, ai suicidi, ad alcuni pazienti terminali </a:t>
            </a:r>
            <a:r>
              <a:rPr lang="it-IT" sz="2400" dirty="0" err="1"/>
              <a:t>ecc</a:t>
            </a:r>
            <a:r>
              <a:rPr lang="it-IT" sz="2400" dirty="0"/>
              <a:t>). </a:t>
            </a:r>
          </a:p>
          <a:p>
            <a:r>
              <a:rPr lang="it-IT" sz="2400" dirty="0"/>
              <a:t>Anche la specifica paura della morte però può essere oggetto di approfondimento, in quanto ognuno ne ha la sua raffigurazione mentale. Quando si fa psicoterapia non è utile confondere la nostra eventuale paura di morire attribuendone una analoga al paziente.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44321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 condizioni di ansia si può:</a:t>
            </a:r>
          </a:p>
          <a:p>
            <a:r>
              <a:rPr lang="it-IT" dirty="0"/>
              <a:t>Fuggire</a:t>
            </a:r>
          </a:p>
          <a:p>
            <a:r>
              <a:rPr lang="it-IT" dirty="0"/>
              <a:t>Aggredire</a:t>
            </a:r>
          </a:p>
          <a:p>
            <a:r>
              <a:rPr lang="it-IT" dirty="0"/>
              <a:t>Bloccarsi (</a:t>
            </a:r>
            <a:r>
              <a:rPr lang="it-IT" dirty="0" err="1"/>
              <a:t>freezing</a:t>
            </a:r>
            <a:r>
              <a:rPr lang="it-IT" dirty="0"/>
              <a:t>) </a:t>
            </a:r>
            <a:r>
              <a:rPr lang="it-IT" dirty="0">
                <a:sym typeface="Wingdings" pitchFamily="2" charset="2"/>
              </a:rPr>
              <a:t></a:t>
            </a:r>
            <a:r>
              <a:rPr lang="it-IT" dirty="0"/>
              <a:t> PTSD</a:t>
            </a:r>
          </a:p>
          <a:p>
            <a:endParaRPr lang="it-IT" dirty="0"/>
          </a:p>
          <a:p>
            <a:r>
              <a:rPr lang="it-IT" dirty="0"/>
              <a:t>Fuggendo Carla ha tolto alla ansia la sua ragion di essere, ha consumato energie ed ossigeno nel fare qualcosa, mentre il panico era vissuto nel blocco</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700808"/>
            <a:ext cx="8258204" cy="428628"/>
          </a:xfrm>
        </p:spPr>
        <p:txBody>
          <a:bodyPr>
            <a:normAutofit fontScale="90000"/>
          </a:bodyPr>
          <a:lstStyle/>
          <a:p>
            <a:r>
              <a:rPr lang="it-IT" dirty="0"/>
              <a:t>LA PAURA DELLA MORTE</a:t>
            </a:r>
            <a:br>
              <a:rPr lang="it-IT" dirty="0"/>
            </a:br>
            <a:endParaRPr lang="it-IT" dirty="0"/>
          </a:p>
        </p:txBody>
      </p:sp>
      <p:sp>
        <p:nvSpPr>
          <p:cNvPr id="3" name="Segnaposto contenuto 2"/>
          <p:cNvSpPr>
            <a:spLocks noGrp="1"/>
          </p:cNvSpPr>
          <p:nvPr>
            <p:ph idx="1"/>
          </p:nvPr>
        </p:nvSpPr>
        <p:spPr/>
        <p:txBody>
          <a:bodyPr/>
          <a:lstStyle/>
          <a:p>
            <a:r>
              <a:rPr lang="it-IT" sz="2000" dirty="0"/>
              <a:t>SOLI AL BUIO</a:t>
            </a:r>
          </a:p>
          <a:p>
            <a:r>
              <a:rPr lang="it-IT" sz="2000" dirty="0"/>
              <a:t>NON POTREI PIU’ VEDERE I MIEI CARI</a:t>
            </a:r>
          </a:p>
          <a:p>
            <a:r>
              <a:rPr lang="it-IT" sz="2000" dirty="0"/>
              <a:t>SAREI DEL TUTTO IMPOTENTE</a:t>
            </a:r>
          </a:p>
          <a:p>
            <a:r>
              <a:rPr lang="it-IT" sz="2000" dirty="0"/>
              <a:t>DISGREGAZIONE DEL CORPO</a:t>
            </a:r>
          </a:p>
          <a:p>
            <a:r>
              <a:rPr lang="it-IT" sz="2000" dirty="0"/>
              <a:t>PAURA DEL DOPO</a:t>
            </a:r>
          </a:p>
          <a:p>
            <a:r>
              <a:rPr lang="it-IT" sz="2000" dirty="0"/>
              <a:t>INGIUSTIZIA DEL MORIRE GIOVANI</a:t>
            </a:r>
          </a:p>
          <a:p>
            <a:r>
              <a:rPr lang="it-IT" sz="2000" dirty="0"/>
              <a:t>SOFFERENZA</a:t>
            </a:r>
          </a:p>
          <a:p>
            <a:r>
              <a:rPr lang="it-IT" sz="2000" dirty="0"/>
              <a:t>DEVO SOSTENERE LA FAMIGLIA</a:t>
            </a:r>
          </a:p>
          <a:p>
            <a:r>
              <a:rPr lang="it-IT" sz="2000" dirty="0"/>
              <a:t>PERDITA CONTROLLO</a:t>
            </a:r>
          </a:p>
          <a:p>
            <a:r>
              <a:rPr lang="it-IT" sz="2000" dirty="0"/>
              <a:t>INCOGNITA</a:t>
            </a:r>
          </a:p>
          <a:p>
            <a:r>
              <a:rPr lang="it-IT" sz="2000" dirty="0"/>
              <a:t>MORIRE DA SOLI </a:t>
            </a:r>
            <a:r>
              <a:rPr lang="it-IT" sz="2000" dirty="0" err="1"/>
              <a:t>………</a:t>
            </a:r>
            <a:r>
              <a:rPr lang="it-IT" sz="2000" dirty="0"/>
              <a:t>..</a:t>
            </a:r>
          </a:p>
        </p:txBody>
      </p:sp>
    </p:spTree>
    <p:extLst>
      <p:ext uri="{BB962C8B-B14F-4D97-AF65-F5344CB8AC3E}">
        <p14:creationId xmlns:p14="http://schemas.microsoft.com/office/powerpoint/2010/main" val="11324926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ALCUNI ASPETTI CENTRALI</a:t>
            </a:r>
          </a:p>
        </p:txBody>
      </p:sp>
      <p:sp>
        <p:nvSpPr>
          <p:cNvPr id="3" name="Segnaposto contenuto 2"/>
          <p:cNvSpPr>
            <a:spLocks noGrp="1"/>
          </p:cNvSpPr>
          <p:nvPr>
            <p:ph idx="1"/>
          </p:nvPr>
        </p:nvSpPr>
        <p:spPr/>
        <p:txBody>
          <a:bodyPr>
            <a:normAutofit fontScale="70000" lnSpcReduction="20000"/>
          </a:bodyPr>
          <a:lstStyle/>
          <a:p>
            <a:r>
              <a:rPr lang="it-IT" dirty="0"/>
              <a:t>Si tratta di una patologia invalidante in modo progressivo</a:t>
            </a:r>
          </a:p>
          <a:p>
            <a:r>
              <a:rPr lang="it-IT" dirty="0"/>
              <a:t>Caratterizzata da un circolo vizioso</a:t>
            </a:r>
          </a:p>
          <a:p>
            <a:r>
              <a:rPr lang="it-IT" dirty="0"/>
              <a:t>Un aspetto centrale per comprendere il disturbo di panico è la Paura della paura</a:t>
            </a:r>
          </a:p>
          <a:p>
            <a:r>
              <a:rPr lang="it-IT" dirty="0"/>
              <a:t>Spesso il primo attacco è preceduto da una perdita che contribuisce a far sentire molto soli.</a:t>
            </a:r>
          </a:p>
          <a:p>
            <a:r>
              <a:rPr lang="it-IT" dirty="0"/>
              <a:t>In alcuni casi si scoprono sintomi fisici che, mal interpretati a causa di depressione o di ossessivo bisogno di controllo contribuiscono a far sorgere la paura di stare ulteriormente male.</a:t>
            </a:r>
          </a:p>
          <a:p>
            <a:r>
              <a:rPr lang="it-IT" dirty="0"/>
              <a:t>Difficilmente gli attacchi di panico si manifestano se non c’è una concomitante depressione ed un tratto ossessivo che spingono a vedere eventualità catastrofiche ed a pretendere irrealistiche certezze.</a:t>
            </a:r>
          </a:p>
          <a:p>
            <a:r>
              <a:rPr lang="it-IT" dirty="0"/>
              <a:t>Gli altri intervengono nel mantenimento della patologia (ruolo della madre soccorritrice) (il marito geloso di moglie agorafobica)</a:t>
            </a:r>
          </a:p>
          <a:p>
            <a:endParaRPr lang="it-IT" dirty="0"/>
          </a:p>
        </p:txBody>
      </p:sp>
    </p:spTree>
    <p:extLst>
      <p:ext uri="{BB962C8B-B14F-4D97-AF65-F5344CB8AC3E}">
        <p14:creationId xmlns:p14="http://schemas.microsoft.com/office/powerpoint/2010/main" val="11930257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Va comunque ricordato al paziente che di panico non si muore e non si impazzisce.</a:t>
            </a:r>
          </a:p>
          <a:p>
            <a:r>
              <a:rPr lang="it-IT" sz="2000" dirty="0"/>
              <a:t>Il disturbo di panico può essere superato.</a:t>
            </a:r>
          </a:p>
          <a:p>
            <a:r>
              <a:rPr lang="it-IT" sz="2000" dirty="0"/>
              <a:t>Centinaia di pazienti guariti lo dimostrano.</a:t>
            </a:r>
          </a:p>
          <a:p>
            <a:r>
              <a:rPr lang="it-IT" sz="2000" dirty="0"/>
              <a:t>Non si tratta però solamente di sopprimere i sintomi (aspetto reso abbastanza semplice dall’intervento farmacologico) quanto anche di comprendere la natura del disturbo, evitare gli </a:t>
            </a:r>
            <a:r>
              <a:rPr lang="it-IT" sz="2000" dirty="0" err="1"/>
              <a:t>evitamenti</a:t>
            </a:r>
            <a:r>
              <a:rPr lang="it-IT" sz="2000" dirty="0"/>
              <a:t> ed i rituali di rassicurazione. </a:t>
            </a:r>
          </a:p>
          <a:p>
            <a:r>
              <a:rPr lang="it-IT" sz="2000" dirty="0"/>
              <a:t>Comprendere il ruolo perpetuante di alcuni meccanismi difensivi e della stessa iperpnea.</a:t>
            </a:r>
          </a:p>
          <a:p>
            <a:r>
              <a:rPr lang="it-IT" sz="2000" dirty="0"/>
              <a:t>Imparare ad accettare e ad affrontare rischi controllati (quali quelli derivanti dalla guida, dall’affrontare esami dagli allontanamenti </a:t>
            </a:r>
            <a:r>
              <a:rPr lang="it-IT" sz="2000" dirty="0" err="1"/>
              <a:t>ecc</a:t>
            </a:r>
            <a:r>
              <a:rPr lang="it-IT" sz="20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28221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L’intervento con pazienti con panico inizia con una fase di informazione sulle caratteristiche del problema. Un attacco di panico può capitare a tutti, non è pericoloso e non è segno di squilibrio mentale.</a:t>
            </a:r>
          </a:p>
          <a:p>
            <a:r>
              <a:rPr lang="it-IT" sz="2000" dirty="0"/>
              <a:t>Il problema deriva piuttosto dal ripetersi degli attacchi e, soprattutto, dal perdurare della paura di averne altri.</a:t>
            </a:r>
          </a:p>
          <a:p>
            <a:r>
              <a:rPr lang="it-IT" sz="2000" dirty="0"/>
              <a:t>In particolare occorre approfondire la comprensione dei fattori perpetuanti che mantengono nel tempo, a volte negli anni, una condizione, non pericolosa, ma che rende miserevole la vita di questi pazienti.</a:t>
            </a:r>
          </a:p>
          <a:p>
            <a:r>
              <a:rPr lang="it-IT" sz="2000" dirty="0"/>
              <a:t>L’evitamento e la fuga hanno un importante ruolo nel mantenere nel tempo il disturbo di panico come ricorda una suggestiva frase proposta da Giorgio </a:t>
            </a:r>
            <a:r>
              <a:rPr lang="it-IT" sz="2000" dirty="0" err="1"/>
              <a:t>Nardone</a:t>
            </a:r>
            <a:r>
              <a:rPr lang="it-IT" sz="2000" dirty="0"/>
              <a:t> in uno dei suoi libri: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393846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3600" dirty="0"/>
              <a:t>Se sei inseguito da un fantasma e scappi</a:t>
            </a:r>
          </a:p>
          <a:p>
            <a:r>
              <a:rPr lang="it-IT" sz="3600" dirty="0"/>
              <a:t>Presto sarai inseguito da dieci fantasmi</a:t>
            </a:r>
          </a:p>
          <a:p>
            <a:r>
              <a:rPr lang="it-IT" sz="3600" dirty="0"/>
              <a:t>Se ti fermi, ti volti e lo tocchi, ti accorgi che è solo un lenzuolo spostato dal vento</a:t>
            </a:r>
          </a:p>
          <a:p>
            <a:r>
              <a:rPr lang="it-IT" dirty="0"/>
              <a:t>(da G. </a:t>
            </a:r>
            <a:r>
              <a:rPr lang="it-IT" dirty="0" err="1"/>
              <a:t>Nardone</a:t>
            </a:r>
            <a:r>
              <a:rPr lang="it-IT" dirty="0"/>
              <a:t>)</a:t>
            </a:r>
          </a:p>
        </p:txBody>
      </p:sp>
    </p:spTree>
    <p:extLst>
      <p:ext uri="{BB962C8B-B14F-4D97-AF65-F5344CB8AC3E}">
        <p14:creationId xmlns:p14="http://schemas.microsoft.com/office/powerpoint/2010/main" val="28182808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comprendere il panico, come quasi qualsiasi altra patologia, è importante valutare i FATTORI</a:t>
            </a:r>
          </a:p>
          <a:p>
            <a:r>
              <a:rPr lang="it-IT" dirty="0"/>
              <a:t>Predisponenti</a:t>
            </a:r>
          </a:p>
          <a:p>
            <a:r>
              <a:rPr lang="it-IT" dirty="0"/>
              <a:t>Precipitanti</a:t>
            </a:r>
          </a:p>
          <a:p>
            <a:r>
              <a:rPr lang="it-IT" dirty="0"/>
              <a:t>PERPETUANTI</a:t>
            </a:r>
          </a:p>
          <a:p>
            <a:r>
              <a:rPr lang="it-IT" dirty="0"/>
              <a:t>protettivi</a:t>
            </a:r>
          </a:p>
        </p:txBody>
      </p:sp>
    </p:spTree>
    <p:extLst>
      <p:ext uri="{BB962C8B-B14F-4D97-AF65-F5344CB8AC3E}">
        <p14:creationId xmlns:p14="http://schemas.microsoft.com/office/powerpoint/2010/main" val="250518448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Occorre poi discutere assieme al paziente il circolo vizioso in cui è caduto in cui fattori cognitivi, comportamentali e fisiologico/emotivi coesistono e si rinforzano vicendevolmente.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258354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x-none" b="1"/>
              <a:t>IL CIRCOLO DEL PANICO</a:t>
            </a:r>
            <a:endParaRPr lang="it-IT" dirty="0"/>
          </a:p>
        </p:txBody>
      </p:sp>
      <p:sp>
        <p:nvSpPr>
          <p:cNvPr id="3" name="Segnaposto contenuto 2"/>
          <p:cNvSpPr>
            <a:spLocks noGrp="1"/>
          </p:cNvSpPr>
          <p:nvPr>
            <p:ph idx="1"/>
          </p:nvPr>
        </p:nvSpPr>
        <p:spPr/>
        <p:txBody>
          <a:bodyPr>
            <a:normAutofit fontScale="25000" lnSpcReduction="20000"/>
          </a:bodyPr>
          <a:lstStyle/>
          <a:p>
            <a:pPr>
              <a:buNone/>
            </a:pPr>
            <a:r>
              <a:rPr lang="x-none"/>
              <a:t> </a:t>
            </a:r>
            <a:endParaRPr lang="it-IT" dirty="0"/>
          </a:p>
          <a:p>
            <a:pPr>
              <a:buNone/>
            </a:pPr>
            <a:r>
              <a:rPr lang="x-none"/>
              <a:t> </a:t>
            </a:r>
            <a:endParaRPr lang="it-IT" dirty="0"/>
          </a:p>
          <a:p>
            <a:r>
              <a:rPr lang="x-none" sz="8000"/>
              <a:t> Percezione di pericolo</a:t>
            </a:r>
            <a:endParaRPr lang="it-IT" sz="8000" dirty="0"/>
          </a:p>
          <a:p>
            <a:r>
              <a:rPr lang="it-IT" sz="8000" dirty="0"/>
              <a:t>Re</a:t>
            </a:r>
            <a:r>
              <a:rPr lang="x-none" sz="8000"/>
              <a:t>azioni corporee</a:t>
            </a:r>
            <a:endParaRPr lang="it-IT" sz="8000" dirty="0"/>
          </a:p>
          <a:p>
            <a:r>
              <a:rPr lang="it-IT" sz="8000" dirty="0"/>
              <a:t>Stimolo attivante (pensieri / immagini / situazioni / sensazioni corporee)</a:t>
            </a:r>
          </a:p>
          <a:p>
            <a:r>
              <a:rPr lang="it-IT" sz="8000" dirty="0"/>
              <a:t> </a:t>
            </a:r>
          </a:p>
          <a:p>
            <a:r>
              <a:rPr lang="it-IT" sz="8000" dirty="0"/>
              <a:t> </a:t>
            </a:r>
            <a:r>
              <a:rPr lang="x-none" sz="8000"/>
              <a:t>Percezione di pericolo</a:t>
            </a:r>
            <a:endParaRPr lang="it-IT" sz="8000" dirty="0"/>
          </a:p>
          <a:p>
            <a:endParaRPr lang="it-IT" dirty="0"/>
          </a:p>
          <a:p>
            <a:endParaRPr lang="it-IT" dirty="0"/>
          </a:p>
          <a:p>
            <a:endParaRPr lang="it-IT" dirty="0"/>
          </a:p>
          <a:p>
            <a:endParaRPr lang="it-IT" dirty="0"/>
          </a:p>
          <a:p>
            <a:pPr>
              <a:buNone/>
            </a:pPr>
            <a:endParaRPr lang="it-IT" sz="8000" dirty="0"/>
          </a:p>
          <a:p>
            <a:r>
              <a:rPr lang="it-IT" sz="8000" dirty="0"/>
              <a:t>Reazioni e conseguenti sensazioni</a:t>
            </a:r>
            <a:r>
              <a:rPr lang="x-none" sz="8000"/>
              <a:t> corporee</a:t>
            </a:r>
            <a:endParaRPr lang="it-IT" sz="8000" dirty="0"/>
          </a:p>
          <a:p>
            <a:pPr>
              <a:buNone/>
            </a:pPr>
            <a:endParaRPr lang="it-IT" sz="8000" dirty="0"/>
          </a:p>
          <a:p>
            <a:endParaRPr lang="it-IT" sz="8000" dirty="0"/>
          </a:p>
          <a:p>
            <a:r>
              <a:rPr lang="x-none" sz="8000"/>
              <a:t>Pensieri che le sensazioni corporee s</a:t>
            </a:r>
            <a:r>
              <a:rPr lang="it-IT" sz="8000" dirty="0" err="1"/>
              <a:t>ia</a:t>
            </a:r>
            <a:r>
              <a:rPr lang="x-none" sz="8000"/>
              <a:t>no segno di una catastrofe</a:t>
            </a:r>
            <a:r>
              <a:rPr lang="it-IT" sz="8000" dirty="0"/>
              <a:t> imminente</a:t>
            </a:r>
          </a:p>
          <a:p>
            <a:pPr>
              <a:buNone/>
            </a:pPr>
            <a:r>
              <a:rPr lang="it-IT" sz="8000" dirty="0"/>
              <a:t> </a:t>
            </a:r>
            <a:r>
              <a:rPr lang="it-IT" dirty="0"/>
              <a:t>    </a:t>
            </a:r>
          </a:p>
          <a:p>
            <a:endParaRPr lang="it-IT" dirty="0"/>
          </a:p>
        </p:txBody>
      </p:sp>
      <p:cxnSp>
        <p:nvCxnSpPr>
          <p:cNvPr id="5" name="Connettore 2 4"/>
          <p:cNvCxnSpPr/>
          <p:nvPr/>
        </p:nvCxnSpPr>
        <p:spPr>
          <a:xfrm>
            <a:off x="928662" y="3286124"/>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Freccia in giù 5"/>
          <p:cNvSpPr/>
          <p:nvPr/>
        </p:nvSpPr>
        <p:spPr>
          <a:xfrm>
            <a:off x="857224" y="3850294"/>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p:cNvSpPr/>
          <p:nvPr/>
        </p:nvSpPr>
        <p:spPr>
          <a:xfrm>
            <a:off x="938105" y="492919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bidirezionale verticale 8"/>
          <p:cNvSpPr/>
          <p:nvPr/>
        </p:nvSpPr>
        <p:spPr>
          <a:xfrm>
            <a:off x="8072462" y="3286124"/>
            <a:ext cx="484632" cy="214314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693183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PERPETUANTI</a:t>
            </a:r>
          </a:p>
        </p:txBody>
      </p:sp>
      <p:sp>
        <p:nvSpPr>
          <p:cNvPr id="3" name="Segnaposto contenuto 2"/>
          <p:cNvSpPr>
            <a:spLocks noGrp="1"/>
          </p:cNvSpPr>
          <p:nvPr>
            <p:ph idx="1"/>
          </p:nvPr>
        </p:nvSpPr>
        <p:spPr/>
        <p:txBody>
          <a:bodyPr/>
          <a:lstStyle/>
          <a:p>
            <a:r>
              <a:rPr lang="it-IT" sz="2000" dirty="0"/>
              <a:t>Un aspetto centrale dell’intervento terapeutico è volto alla identificazione ed alla modifica dei fattori perpetuanti.</a:t>
            </a:r>
          </a:p>
          <a:p>
            <a:r>
              <a:rPr lang="it-IT" sz="2000" dirty="0"/>
              <a:t>Spesso il disturbo di panico è retto nel tempo da alterate dinamiche </a:t>
            </a:r>
            <a:r>
              <a:rPr lang="it-IT" sz="2000" dirty="0" err="1"/>
              <a:t>intrafamiliari</a:t>
            </a:r>
            <a:r>
              <a:rPr lang="it-IT" sz="2000" dirty="0"/>
              <a:t> tra queste il genitore soccorritore che cerca di evitare al figlio ogni problema accrescendone la incapacità di </a:t>
            </a:r>
            <a:r>
              <a:rPr lang="it-IT" sz="2000" dirty="0" err="1"/>
              <a:t>fronteggiamento</a:t>
            </a:r>
            <a:r>
              <a:rPr lang="it-IT" sz="2000" dirty="0"/>
              <a:t> dei problemi.</a:t>
            </a:r>
          </a:p>
          <a:p>
            <a:r>
              <a:rPr lang="it-IT" sz="2000" dirty="0"/>
              <a:t> Il coniuge che teme di essere lasciato se la moglie o il marito guariscono e diventano quindi autonomi. </a:t>
            </a:r>
          </a:p>
          <a:p>
            <a:r>
              <a:rPr lang="it-IT" sz="2000" dirty="0"/>
              <a:t>Il paziente che vorrebbe interrompere il matrimonio e che nel contempo teme di prendere tale decisione può preferire rimanere agorafobico che ottenere una autonomia percepita come pericolosa.</a:t>
            </a:r>
          </a:p>
          <a:p>
            <a:pPr lvl="2"/>
            <a:endParaRPr lang="it-IT" sz="2000" dirty="0"/>
          </a:p>
        </p:txBody>
      </p:sp>
    </p:spTree>
    <p:extLst>
      <p:ext uri="{BB962C8B-B14F-4D97-AF65-F5344CB8AC3E}">
        <p14:creationId xmlns:p14="http://schemas.microsoft.com/office/powerpoint/2010/main" val="26512355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generale il Disturbo di panico può fornire molti vantaggi secondari</a:t>
            </a:r>
          </a:p>
          <a:p>
            <a:pPr lvl="1"/>
            <a:r>
              <a:rPr lang="it-IT" sz="2000" dirty="0"/>
              <a:t>Tra questi un pretesto per evitare cose e situazioni ritenute troppo minacciose o impegnative.</a:t>
            </a:r>
          </a:p>
          <a:p>
            <a:pPr lvl="1"/>
            <a:r>
              <a:rPr lang="it-IT" sz="2000" dirty="0"/>
              <a:t>La possibilità di mantenere una immagine coerente di sé. Ad es. un paziente che sia un perfezionista iscritto alla università può illudersi che se non avesse il panico avrebbe tutti 30 e mantenere una alta immagine di sé, non confrontandosi, causa malattia, con la possibilità di prendere un 28.</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495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Ricordo dettagliato, quasi post traumatico, comunque ricordi selettivi</a:t>
            </a:r>
          </a:p>
          <a:p>
            <a:r>
              <a:rPr lang="it-IT" dirty="0"/>
              <a:t>Se un animale aggredito viene mangiato, questi ricordi servono a poco, ma se si salva, hanno grande ruolo preventivo</a:t>
            </a:r>
          </a:p>
          <a:p>
            <a:r>
              <a:rPr lang="it-IT" dirty="0"/>
              <a:t>Carla ricordava di essere stata in luogo chiuso ed affollato, paura di apparire strana</a:t>
            </a:r>
          </a:p>
          <a:p>
            <a:r>
              <a:rPr lang="it-IT" dirty="0"/>
              <a:t>Da allora gravi difficoltà con treni, aerei</a:t>
            </a:r>
          </a:p>
          <a:p>
            <a:r>
              <a:rPr lang="it-IT" dirty="0"/>
              <a:t>Ed anche parrucchiere</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endParaRPr lang="it-IT"/>
          </a:p>
        </p:txBody>
      </p:sp>
      <p:sp>
        <p:nvSpPr>
          <p:cNvPr id="11267" name="Segnaposto contenuto 2"/>
          <p:cNvSpPr>
            <a:spLocks noGrp="1"/>
          </p:cNvSpPr>
          <p:nvPr>
            <p:ph idx="1"/>
          </p:nvPr>
        </p:nvSpPr>
        <p:spPr/>
        <p:txBody>
          <a:bodyPr/>
          <a:lstStyle/>
          <a:p>
            <a:r>
              <a:rPr lang="it-IT" sz="2400" dirty="0"/>
              <a:t>In gran parte la terapia degli stati ansiosi si basa sulla modificazione della percezione e della concettualizzazione della situazione che ci troviamo a vivere, e da un aumento della percezione della propria capacità di farcela (</a:t>
            </a:r>
            <a:r>
              <a:rPr lang="it-IT" sz="2400" dirty="0" err="1"/>
              <a:t>coping</a:t>
            </a:r>
            <a:r>
              <a:rPr lang="it-IT" sz="2400" dirty="0"/>
              <a:t>, </a:t>
            </a:r>
            <a:r>
              <a:rPr lang="it-IT" sz="2400" dirty="0" err="1"/>
              <a:t>fronteggiamento</a:t>
            </a:r>
            <a:r>
              <a:rPr lang="it-IT" sz="2400" dirty="0"/>
              <a:t>).</a:t>
            </a:r>
          </a:p>
          <a:p>
            <a:r>
              <a:rPr lang="it-IT" sz="2400" dirty="0"/>
              <a:t>La accettazione dei propri limiti ed il riconoscimento di ciò che è realmente importante nella nostra vita (i valori) sono passi indispensabili anche se non semplici.</a:t>
            </a:r>
          </a:p>
        </p:txBody>
      </p:sp>
      <p:sp>
        <p:nvSpPr>
          <p:cNvPr id="11268" name="Segnaposto numero diapositiva 3"/>
          <p:cNvSpPr>
            <a:spLocks noGrp="1"/>
          </p:cNvSpPr>
          <p:nvPr>
            <p:ph type="sldNum" sz="quarter" idx="4294967295"/>
          </p:nvPr>
        </p:nvSpPr>
        <p:spPr>
          <a:xfrm>
            <a:off x="6553200" y="6356350"/>
            <a:ext cx="2133600" cy="365125"/>
          </a:xfrm>
          <a:prstGeom prst="rect">
            <a:avLst/>
          </a:prstGeom>
          <a:noFill/>
        </p:spPr>
        <p:txBody>
          <a:bodyPr/>
          <a:lstStyle/>
          <a:p>
            <a:fld id="{DC8D8F33-F7A6-4DAD-A6FD-DF3922C4B652}" type="slidenum">
              <a:rPr lang="it-IT" smtClean="0"/>
              <a:pPr/>
              <a:t>120</a:t>
            </a:fld>
            <a:endParaRPr lang="it-IT" dirty="0"/>
          </a:p>
        </p:txBody>
      </p:sp>
    </p:spTree>
    <p:extLst>
      <p:ext uri="{BB962C8B-B14F-4D97-AF65-F5344CB8AC3E}">
        <p14:creationId xmlns:p14="http://schemas.microsoft.com/office/powerpoint/2010/main" val="94921113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particolare nel disturbo di attacchi di panico, la paura della paura si centra spesso sulla paura di stare male  fisicamente. Se un paziente con panico si rifiuta di volare in aeroplano non è tanto per la paura che l’aeroplano possa cadere, quanto piuttosto per la paura di stare male a bordo dell’aereo.</a:t>
            </a:r>
          </a:p>
          <a:p>
            <a:r>
              <a:rPr lang="it-IT" sz="2000" dirty="0"/>
              <a:t>Come in tutti i disturbi di ansia, anche nel caso del panico aspetti cognitivi (es aspettative catastrofiche), comportamentali (es evitamento) e fisiologici (es tachicardia, senso di mancanza di aria, tremori) sono strettamente associati e gli uni </a:t>
            </a:r>
            <a:r>
              <a:rPr lang="it-IT" sz="2000" dirty="0" err="1"/>
              <a:t>peggiornao</a:t>
            </a:r>
            <a:r>
              <a:rPr lang="it-IT" sz="2000" dirty="0"/>
              <a:t> gli altri in un grave circolo vizioso che tende ad autoperpetuarsi nel tempo.</a:t>
            </a:r>
          </a:p>
          <a:p>
            <a:r>
              <a:rPr lang="it-IT" sz="2000" dirty="0"/>
              <a:t>Oltre agli altri interventi previsti per i disturbi di ansia, essenzialmente tese a giungere ad una ristrutturazione cognitiva, ed a ridurre i fenomeni di evitamento, la terapia del panico si avvale di tecniche particolari che spingono il paziente a ricreare artificialmente i sintomi fisici tanto temuti.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628773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Questa esposizione voluta e non subita passivamente a stimoli provenienti dal proprio corpo li rende più accettabili, meglio compresi. L’obiettivo non è tanto quello di portarli sotto controllo quanto quello di sdrammatizzarli, di lasciarli transitare senza fondersi con essi in uno sgradevole circolo vizioso.</a:t>
            </a:r>
          </a:p>
          <a:p>
            <a:r>
              <a:rPr lang="it-IT" sz="2800" dirty="0"/>
              <a:t>Elenco, a scopo illustrativo, alcune delle strategie più frequentemente utilizzate: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790155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pratica certamente più utile è quella della iperpnea. Si fa respirare intensamente a bocca aperta al paziente per circa un minuto. Proverà capogiro, senso di derealizzazione e di depersonalizzazione, formicolii, dilatazione delle pupille e senso di svenimento quando si alza rapidamente.</a:t>
            </a:r>
          </a:p>
          <a:p>
            <a:r>
              <a:rPr lang="it-IT" sz="2400" dirty="0"/>
              <a:t> possiamo dimostrargli che abbiamo indotto i sintomi del panico con un semplice ed innocuo esercizio. Basta smettere l’iperpnea per fare cessare i sintomi. In terapia induciamo la piena sintomatologia con un minuto di iperpnea </a:t>
            </a:r>
            <a:r>
              <a:rPr lang="it-IT" sz="2400" dirty="0" err="1"/>
              <a:t>intenSa</a:t>
            </a:r>
            <a:r>
              <a:rPr lang="it-IT" sz="2400" dirty="0"/>
              <a:t>. In situazioni di panico il paziente si provoca gli stessi sintomi con 20 minuti di respiro eccessivo.</a:t>
            </a:r>
          </a:p>
          <a:p>
            <a:r>
              <a:rPr lang="it-IT" sz="2400" dirty="0"/>
              <a:t>Ma non se ne rende conto.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2099559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Quasi tutti i protocolli terapeutici prevedono l’iperpnea associata a volte ad altre esposizioni a stimoli </a:t>
            </a:r>
            <a:r>
              <a:rPr lang="it-IT" sz="2400" dirty="0" err="1"/>
              <a:t>introcettivi</a:t>
            </a:r>
            <a:r>
              <a:rPr lang="it-IT" sz="2400" dirty="0"/>
              <a:t> temuti.</a:t>
            </a:r>
          </a:p>
          <a:p>
            <a:r>
              <a:rPr lang="it-IT" sz="2400" dirty="0"/>
              <a:t>Tali esercizi sono proposti al paziente come compiti a casa.</a:t>
            </a:r>
          </a:p>
          <a:p>
            <a:r>
              <a:rPr lang="it-IT" sz="2400" dirty="0"/>
              <a:t>Familiarizzando il paziente con i propri sintomi si ottiene un potente effetto di desensibilizzazione che poi consente una profonda ristrutturazione cognitiva.</a:t>
            </a:r>
          </a:p>
          <a:p>
            <a:r>
              <a:rPr lang="it-IT" sz="2400" dirty="0"/>
              <a:t>Ovvero una modificazione della concezione di sé, della pericolosità del mondo e delle prospettive per il futuro.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695687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dirty="0"/>
              <a:t>ISTRUZIONI PER L’ESPOSIZIONE</a:t>
            </a:r>
            <a:br>
              <a:rPr lang="it-IT" dirty="0"/>
            </a:br>
            <a:endParaRPr lang="it-IT" dirty="0"/>
          </a:p>
        </p:txBody>
      </p:sp>
      <p:sp>
        <p:nvSpPr>
          <p:cNvPr id="3" name="Segnaposto contenuto 2"/>
          <p:cNvSpPr>
            <a:spLocks noGrp="1"/>
          </p:cNvSpPr>
          <p:nvPr>
            <p:ph idx="1"/>
          </p:nvPr>
        </p:nvSpPr>
        <p:spPr/>
        <p:txBody>
          <a:bodyPr>
            <a:noAutofit/>
          </a:bodyPr>
          <a:lstStyle/>
          <a:p>
            <a:r>
              <a:rPr lang="it-IT" sz="1600" dirty="0"/>
              <a:t>L’obiettivo di questi esercizi è quello di sostituire alla tua risposta di ansia, nei confronti delle sensazioni fisiche associate a intensa paura o panico, una risposta che non sia ansiosa.</a:t>
            </a:r>
          </a:p>
          <a:p>
            <a:r>
              <a:rPr lang="it-IT" sz="1600" dirty="0"/>
              <a:t>	</a:t>
            </a:r>
          </a:p>
          <a:p>
            <a:r>
              <a:rPr lang="it-IT" sz="1600" dirty="0"/>
              <a:t>Esegui  l’esercizio per la durata specificata oppure fino a quando le sensazioni diverranno di intensità moderata. Annota il tuo livello d’ansia e l’intensità delle sensazioni. Applica le strategie che ti sono state insegnate per aiutarti a ridurre l’ ansia. Ripeti l’esercizio fino a quando le sensazioni non ti faranno più sentire ansioso.</a:t>
            </a:r>
          </a:p>
          <a:p>
            <a:r>
              <a:rPr lang="it-IT" sz="1600" dirty="0"/>
              <a:t> </a:t>
            </a:r>
          </a:p>
          <a:p>
            <a:r>
              <a:rPr lang="it-IT" sz="1600" dirty="0"/>
              <a:t>Nome 	</a:t>
            </a:r>
          </a:p>
          <a:p>
            <a:r>
              <a:rPr lang="it-IT" sz="1600" dirty="0"/>
              <a:t>	</a:t>
            </a:r>
          </a:p>
          <a:p>
            <a:r>
              <a:rPr lang="it-IT" sz="1600" dirty="0"/>
              <a:t>Data   </a:t>
            </a:r>
          </a:p>
          <a:p>
            <a:r>
              <a:rPr lang="it-IT" sz="1600" dirty="0"/>
              <a:t>Esercizio   Durata(min./sec.)      </a:t>
            </a:r>
          </a:p>
          <a:p>
            <a:r>
              <a:rPr lang="it-IT" sz="1600" dirty="0"/>
              <a:t>Intensità delle sensazioni 0 = nulla 	4 = moderata	8 = eccessiva </a:t>
            </a:r>
          </a:p>
          <a:p>
            <a:r>
              <a:rPr lang="it-IT" sz="1600" b="1" dirty="0"/>
              <a:t>L’ ESERCIZIO PIU’ UTILE ED EFFICACE è CERTAMENTE LA IPERPNEA, MA SE IL CASO LO RICHIEDE SE NE POSSONO PROPORRE ALTRI QUI DI SEGUITO ILLUSTRATI </a:t>
            </a:r>
          </a:p>
        </p:txBody>
      </p:sp>
    </p:spTree>
    <p:extLst>
      <p:ext uri="{BB962C8B-B14F-4D97-AF65-F5344CB8AC3E}">
        <p14:creationId xmlns:p14="http://schemas.microsoft.com/office/powerpoint/2010/main" val="318980486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58204" cy="428628"/>
          </a:xfrm>
        </p:spPr>
        <p:txBody>
          <a:bodyPr>
            <a:normAutofit fontScale="90000"/>
          </a:bodyPr>
          <a:lstStyle/>
          <a:p>
            <a:r>
              <a:rPr lang="it-IT" dirty="0"/>
              <a:t>ALTRI ESERCIZI SUGGERITI PER INDURRE SINTOMI SIMILI AL PANICO</a:t>
            </a:r>
          </a:p>
        </p:txBody>
      </p:sp>
      <p:sp>
        <p:nvSpPr>
          <p:cNvPr id="3" name="Segnaposto contenuto 2"/>
          <p:cNvSpPr>
            <a:spLocks noGrp="1"/>
          </p:cNvSpPr>
          <p:nvPr>
            <p:ph idx="1"/>
          </p:nvPr>
        </p:nvSpPr>
        <p:spPr/>
        <p:txBody>
          <a:bodyPr>
            <a:normAutofit fontScale="47500" lnSpcReduction="20000"/>
          </a:bodyPr>
          <a:lstStyle/>
          <a:p>
            <a:pPr marL="0" indent="0">
              <a:buNone/>
            </a:pPr>
            <a:endParaRPr lang="it-IT" dirty="0"/>
          </a:p>
          <a:p>
            <a:r>
              <a:rPr lang="x-none"/>
              <a:t>Scuotere il capo da una parte all’ altra  per 30 secondi</a:t>
            </a:r>
            <a:endParaRPr lang="it-IT" dirty="0"/>
          </a:p>
          <a:p>
            <a:r>
              <a:rPr lang="it-IT" dirty="0"/>
              <a:t> </a:t>
            </a:r>
          </a:p>
          <a:p>
            <a:r>
              <a:rPr lang="it-IT" dirty="0"/>
              <a:t>Corsa sul posto o “</a:t>
            </a:r>
            <a:r>
              <a:rPr lang="it-IT" dirty="0" err="1"/>
              <a:t>stepper</a:t>
            </a:r>
            <a:r>
              <a:rPr lang="it-IT" dirty="0"/>
              <a:t>”           per 60 secondi</a:t>
            </a:r>
          </a:p>
          <a:p>
            <a:endParaRPr lang="it-IT" dirty="0"/>
          </a:p>
          <a:p>
            <a:r>
              <a:rPr lang="x-none"/>
              <a:t>Trattenere il respiro per 30 secondi</a:t>
            </a:r>
            <a:endParaRPr lang="it-IT" dirty="0"/>
          </a:p>
          <a:p>
            <a:r>
              <a:rPr lang="it-IT" dirty="0"/>
              <a:t> </a:t>
            </a:r>
          </a:p>
          <a:p>
            <a:r>
              <a:rPr lang="x-none"/>
              <a:t>Ruotare su se stessi vorticosamente       per 60 secondi</a:t>
            </a:r>
            <a:endParaRPr lang="it-IT" dirty="0"/>
          </a:p>
          <a:p>
            <a:r>
              <a:rPr lang="it-IT" dirty="0"/>
              <a:t> </a:t>
            </a:r>
          </a:p>
          <a:p>
            <a:r>
              <a:rPr lang="x-none"/>
              <a:t>Tensione del corpo per 60 secondi Respirare da una cannuccia                 per 2 minuti</a:t>
            </a:r>
            <a:r>
              <a:rPr lang="it-IT" dirty="0"/>
              <a:t> </a:t>
            </a:r>
          </a:p>
          <a:p>
            <a:r>
              <a:rPr lang="x-none"/>
              <a:t> </a:t>
            </a:r>
            <a:endParaRPr lang="it-IT" dirty="0"/>
          </a:p>
          <a:p>
            <a:r>
              <a:rPr lang="x-none"/>
              <a:t>Permanenza in stanza calda e soffocante   per 5 minuti </a:t>
            </a:r>
            <a:r>
              <a:rPr lang="it-IT" dirty="0"/>
              <a:t> </a:t>
            </a:r>
          </a:p>
          <a:p>
            <a:r>
              <a:rPr lang="x-none"/>
              <a:t> </a:t>
            </a:r>
            <a:endParaRPr lang="it-IT" dirty="0"/>
          </a:p>
          <a:p>
            <a:r>
              <a:rPr lang="x-none"/>
              <a:t>Focalizzare</a:t>
            </a:r>
            <a:r>
              <a:rPr lang="it-IT" dirty="0"/>
              <a:t> l’attenzione sul</a:t>
            </a:r>
            <a:r>
              <a:rPr lang="x-none"/>
              <a:t> respiro o </a:t>
            </a:r>
            <a:r>
              <a:rPr lang="it-IT" dirty="0"/>
              <a:t>sul </a:t>
            </a:r>
            <a:r>
              <a:rPr lang="x-none"/>
              <a:t>battito cardiaco per 2 minuti</a:t>
            </a:r>
            <a:endParaRPr lang="it-IT" dirty="0"/>
          </a:p>
          <a:p>
            <a:r>
              <a:rPr lang="x-none"/>
              <a:t>  </a:t>
            </a:r>
            <a:endParaRPr lang="it-IT" dirty="0"/>
          </a:p>
          <a:p>
            <a:r>
              <a:rPr lang="x-none"/>
              <a:t>Focalizzare</a:t>
            </a:r>
            <a:r>
              <a:rPr lang="it-IT" dirty="0"/>
              <a:t>l’attenzione </a:t>
            </a:r>
            <a:r>
              <a:rPr lang="x-none"/>
              <a:t> </a:t>
            </a:r>
            <a:r>
              <a:rPr lang="it-IT" dirty="0"/>
              <a:t>sul</a:t>
            </a:r>
            <a:r>
              <a:rPr lang="x-none"/>
              <a:t>l’immagine </a:t>
            </a:r>
            <a:r>
              <a:rPr lang="it-IT" dirty="0"/>
              <a:t>mentale </a:t>
            </a:r>
            <a:r>
              <a:rPr lang="x-none"/>
              <a:t>più temuta per 1 minuto</a:t>
            </a:r>
            <a:endParaRPr lang="it-IT" dirty="0"/>
          </a:p>
          <a:p>
            <a:endParaRPr lang="it-IT" dirty="0"/>
          </a:p>
        </p:txBody>
      </p:sp>
    </p:spTree>
    <p:extLst>
      <p:ext uri="{BB962C8B-B14F-4D97-AF65-F5344CB8AC3E}">
        <p14:creationId xmlns:p14="http://schemas.microsoft.com/office/powerpoint/2010/main" val="222935025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L’agorafobia</a:t>
            </a:r>
          </a:p>
          <a:p>
            <a:r>
              <a:rPr lang="it-IT" dirty="0"/>
              <a:t>La definizione ufficiale di agorafobia è: reazione ansiosa indotta dal fatto di trovasi in situazioni strane da cui la fuga potrebbe essere difficile (o imbarazzante), in cui non sia possibile avere aiuto in caso di attacco di panico, o in cui compaiano sintomi acuti simili al panico (es. la paura di avere un attacco improvviso di vertigine o di diarrea) (DSM-IV APA, 1994). L’agorafobia, quindi, non è solamente la paura di trovarsi in luoghi </a:t>
            </a:r>
            <a:r>
              <a:rPr lang="it-IT"/>
              <a:t>aperti. </a:t>
            </a:r>
            <a:endParaRPr lang="it-IT" dirty="0"/>
          </a:p>
        </p:txBody>
      </p:sp>
    </p:spTree>
    <p:extLst>
      <p:ext uri="{BB962C8B-B14F-4D97-AF65-F5344CB8AC3E}">
        <p14:creationId xmlns:p14="http://schemas.microsoft.com/office/powerpoint/2010/main" val="39345096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Diversi aspetti dell’ agorafobia</a:t>
            </a:r>
          </a:p>
          <a:p>
            <a:r>
              <a:rPr lang="it-IT" dirty="0"/>
              <a:t>Col peggiorare della agorafobia il paziente diventa sempre più dipendente dai propri accompagnatori,  </a:t>
            </a:r>
          </a:p>
          <a:p>
            <a:r>
              <a:rPr lang="it-IT" dirty="0"/>
              <a:t>Non tutti i pazienti con attacchi di panico sviluppano agorafobia. In genere l’agorafobia si manifesta nel primo anno di attacchi di panico ricorrenti. L’agorafobia si manifesta soprattutto nei casi in cui la lettura della propria sintomatologia sia particolarmente catastrofica.  </a:t>
            </a:r>
            <a:r>
              <a:rPr lang="it-IT" b="1" dirty="0"/>
              <a:t> </a:t>
            </a:r>
            <a:endParaRPr lang="it-IT" dirty="0"/>
          </a:p>
          <a:p>
            <a:endParaRPr lang="it-IT" dirty="0"/>
          </a:p>
          <a:p>
            <a:endParaRPr lang="it-IT" dirty="0"/>
          </a:p>
        </p:txBody>
      </p:sp>
    </p:spTree>
    <p:extLst>
      <p:ext uri="{BB962C8B-B14F-4D97-AF65-F5344CB8AC3E}">
        <p14:creationId xmlns:p14="http://schemas.microsoft.com/office/powerpoint/2010/main" val="78301763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Verrebbe spontaneo proporre ansiolitici per trattare una patologia che vede nell’ansia e nei suoi correlati, la principale manifestazione.</a:t>
            </a:r>
          </a:p>
          <a:p>
            <a:r>
              <a:rPr lang="it-IT" sz="2000" dirty="0"/>
              <a:t>In effetti questo approccio non funziona, o meglio, presenta molti effetti collaterali.</a:t>
            </a:r>
          </a:p>
          <a:p>
            <a:r>
              <a:rPr lang="it-IT" sz="2000" dirty="0"/>
              <a:t>L’attacco di panico è, sul piano fisiologico, una reazione tutto o nulla. Ovvero quando si scatena è davvero forte. In particolar modo un nucleo del cervello, il locus </a:t>
            </a:r>
            <a:r>
              <a:rPr lang="it-IT" sz="2000" dirty="0" err="1"/>
              <a:t>cœruleus</a:t>
            </a:r>
            <a:r>
              <a:rPr lang="it-IT" sz="2000" dirty="0"/>
              <a:t>, dal bel colore azzurro, rilascia in meno di un secondo tutta la noradrenalina in esso contenuta. Per il povero paziente non c’è molto da fare tranne che attendere la fine dell’attacco che avviene spontaneamente al massimo dopo 15 minuti (non ci sarebbe la possibilità fisiologica di farlo durare di più).</a:t>
            </a:r>
          </a:p>
        </p:txBody>
      </p:sp>
      <p:sp>
        <p:nvSpPr>
          <p:cNvPr id="3" name="Titolo 2"/>
          <p:cNvSpPr>
            <a:spLocks noGrp="1"/>
          </p:cNvSpPr>
          <p:nvPr>
            <p:ph type="title"/>
          </p:nvPr>
        </p:nvSpPr>
        <p:spPr/>
        <p:txBody>
          <a:bodyPr/>
          <a:lstStyle/>
          <a:p>
            <a:r>
              <a:rPr lang="it-IT" dirty="0"/>
              <a:t>Trattamento farmacologico del DAP</a:t>
            </a:r>
          </a:p>
        </p:txBody>
      </p:sp>
    </p:spTree>
    <p:extLst>
      <p:ext uri="{BB962C8B-B14F-4D97-AF65-F5344CB8AC3E}">
        <p14:creationId xmlns:p14="http://schemas.microsoft.com/office/powerpoint/2010/main" val="37679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La caratteristica essenziale del Disturbo di Panico è la presenza di </a:t>
            </a:r>
            <a:r>
              <a:rPr lang="it-IT" b="1" dirty="0">
                <a:hlinkClick r:id="rId2" action="ppaction://hlinkfile"/>
              </a:rPr>
              <a:t>Attacchi di Panico</a:t>
            </a:r>
            <a:r>
              <a:rPr lang="it-IT" b="1" dirty="0"/>
              <a:t> ricorrenti, inaspettati, seguiti da almeno 1 mese di preoccupazione persistente di avere un altro Attacco di Panico, preoccupazione sulle possibili implicazioni o conseguenze degli Attacchi di Panico o un significativo cambiamento di comportamento correlato agli attacchi (Criterio A). </a:t>
            </a:r>
            <a:endParaRPr lang="it-IT"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muore né si impazzisce per un attacco di panico.</a:t>
            </a:r>
          </a:p>
          <a:p>
            <a:r>
              <a:rPr lang="it-IT" sz="2400" dirty="0"/>
              <a:t>Si sta molto male per 15 minuti ed il fenomeno poi passa anche non facendo niente.</a:t>
            </a:r>
          </a:p>
          <a:p>
            <a:r>
              <a:rPr lang="it-IT" sz="2400" dirty="0"/>
              <a:t>Il trattamento farmacologico serve a prevenire la ricorrenza di altri attacchi di panico ed a evitare la invalidante comparsa di disturbo di panico eventualmente associato ad agorafobia.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51415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ansiolitici per bloccare questa reazione massiccia, dovrebbero essere somministrati a dosi talmente alte da addormentare il paziente.</a:t>
            </a:r>
          </a:p>
          <a:p>
            <a:r>
              <a:rPr lang="it-IT" sz="2400" dirty="0"/>
              <a:t>L’unico ansiolitico che può funzionare è l’</a:t>
            </a:r>
            <a:r>
              <a:rPr lang="it-IT" sz="2400" dirty="0" err="1"/>
              <a:t>Alprazolam</a:t>
            </a:r>
            <a:r>
              <a:rPr lang="it-IT" sz="2400" dirty="0"/>
              <a:t> (es. </a:t>
            </a:r>
            <a:r>
              <a:rPr lang="it-IT" sz="2400" dirty="0" err="1"/>
              <a:t>Xanax</a:t>
            </a:r>
            <a:r>
              <a:rPr lang="it-IT" sz="2400" dirty="0"/>
              <a:t>) ad alte dosi (es 4 mg al giorno). A tali dosi probabilmente il locus </a:t>
            </a:r>
            <a:r>
              <a:rPr lang="it-IT" sz="2400" dirty="0" err="1"/>
              <a:t>cœruleus</a:t>
            </a:r>
            <a:r>
              <a:rPr lang="it-IT" sz="2400" dirty="0"/>
              <a:t> non «spara» più, ma il paziente sviluppa in genere una dipendenza ed assuefazione per cui quando lo si toglie compaiono reazioni di astinenza molto simili al panico.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593639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Molto più utili sono gli antidepressivi. I «vecchi» triciclici, in particolare il </a:t>
            </a:r>
            <a:r>
              <a:rPr lang="it-IT" sz="2400" dirty="0" err="1"/>
              <a:t>Tofranil</a:t>
            </a:r>
            <a:r>
              <a:rPr lang="it-IT" sz="2400" dirty="0"/>
              <a:t>, si dimostravano ottimi nel trattamento di disturbo di panico. Il loro effetto antipanico è stato anche ampiamente dimostrato negli animali ed in analisi neuropsicologiche.</a:t>
            </a:r>
          </a:p>
          <a:p>
            <a:r>
              <a:rPr lang="it-IT" sz="2400" dirty="0"/>
              <a:t>Comunque anche questi prodotti presentano delle limitazioni. Alcuni dei loro effetti collaterali (es. tachicardia, bocca secca ed a volte alterazioni pressorie) possono rivelarsi problematici con questi pazienti, con cui comunque occorre mantenere un contatto terapeutico che non sia unicamente farmacologico.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629884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farmaci probabilmente in assoluto migliori per il trattamento di disturbo di panico sono gli antidepressivi SSRI (attivi </a:t>
            </a:r>
            <a:r>
              <a:rPr lang="it-IT" sz="2000"/>
              <a:t>sulla serotonina). </a:t>
            </a:r>
            <a:r>
              <a:rPr lang="it-IT" sz="2000" dirty="0"/>
              <a:t>Anche questi inducono alcuni effetti collaterali (es nausea) che possono in qualche modo richiamare reazioni ansiose, ma tali effetti sono a tal punto limitati da non indurre alla terapia importanti limitazioni.</a:t>
            </a:r>
          </a:p>
          <a:p>
            <a:r>
              <a:rPr lang="it-IT" sz="2000" dirty="0"/>
              <a:t>Tra gli antidepressivi SSRI nel trattamento del disturbo di panico, verrà probabilmente scelto il </a:t>
            </a:r>
            <a:r>
              <a:rPr lang="it-IT" sz="2000" dirty="0" err="1"/>
              <a:t>citalopram</a:t>
            </a:r>
            <a:r>
              <a:rPr lang="it-IT" sz="2000" dirty="0"/>
              <a:t> se prevale la componente ansiosa, la </a:t>
            </a:r>
            <a:r>
              <a:rPr lang="it-IT" sz="2000" dirty="0" err="1"/>
              <a:t>fluoxetina</a:t>
            </a:r>
            <a:r>
              <a:rPr lang="it-IT" sz="2000" dirty="0"/>
              <a:t> per pazienti che si siano rinchiusi in casa e che abbiano perso iniziativa. Spesso utile la </a:t>
            </a:r>
            <a:r>
              <a:rPr lang="it-IT" sz="2000" dirty="0" err="1"/>
              <a:t>paroxetina</a:t>
            </a:r>
            <a:r>
              <a:rPr lang="it-IT" sz="2000" dirty="0"/>
              <a:t> che però induce forti blocchi sul piano sessuale. La </a:t>
            </a:r>
            <a:r>
              <a:rPr lang="it-IT" sz="2000" dirty="0" err="1"/>
              <a:t>sertralina</a:t>
            </a:r>
            <a:r>
              <a:rPr lang="it-IT" sz="2000" dirty="0"/>
              <a:t> (es </a:t>
            </a:r>
            <a:r>
              <a:rPr lang="it-IT" sz="2000" dirty="0" err="1"/>
              <a:t>Zoloft</a:t>
            </a:r>
            <a:r>
              <a:rPr lang="it-IT" sz="2000" dirty="0"/>
              <a:t>) si rivela spesso un buon compromesso tra efficacia antipanico e modesti effetti collaterali.</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11721617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antidepressivi SSRI sono particolarmente efficaci nel panico anche in virtù dei loro importanti effetti </a:t>
            </a:r>
            <a:r>
              <a:rPr lang="it-IT" sz="2000" dirty="0" err="1"/>
              <a:t>antiossessivi</a:t>
            </a:r>
            <a:r>
              <a:rPr lang="it-IT" sz="2000" dirty="0"/>
              <a:t>. Tale aspetto </a:t>
            </a:r>
            <a:r>
              <a:rPr lang="it-IT" sz="2000" dirty="0" err="1"/>
              <a:t>antiossessivo</a:t>
            </a:r>
            <a:r>
              <a:rPr lang="it-IT" sz="2000" dirty="0"/>
              <a:t> limita la ansia anticipatoria e con essa la paura della paura.</a:t>
            </a:r>
          </a:p>
          <a:p>
            <a:r>
              <a:rPr lang="it-IT" sz="2000" dirty="0"/>
              <a:t>Molti pazienti, dopo aver assunto questi prodotti, sembrano più propensi ad affrontare situazioni che in precedenza evitavano, tali esposizioni gli dimostrano quanto fossero inesatte e controproducenti le loro aspettative catastrofiche. Il concomitante sostegno psicologico ed intervento psicoterapeutico può contribuire a rendere assai più rapido, agevole e duraturo il progresso verso la riacquisizione di una adeguata autonomia.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72593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a:t> DAP  DISTURBO DI PANICO</a:t>
            </a:r>
            <a:endParaRPr altLang="it-IT" dirty="0"/>
          </a:p>
        </p:txBody>
      </p:sp>
      <p:sp>
        <p:nvSpPr>
          <p:cNvPr id="8" name="Sottotitolo 7"/>
          <p:cNvSpPr>
            <a:spLocks noGrp="1"/>
          </p:cNvSpPr>
          <p:nvPr>
            <p:ph type="subTitle" idx="1"/>
          </p:nvPr>
        </p:nvSpPr>
        <p:spPr/>
        <p:txBody>
          <a:bodyPr/>
          <a:lstStyle/>
          <a:p>
            <a:pPr eaLnBrk="1" hangingPunct="1">
              <a:defRPr/>
            </a:pPr>
            <a:r>
              <a:rPr lang="it-IT" dirty="0"/>
              <a:t>LEZIONE 68 - 1</a:t>
            </a:r>
          </a:p>
        </p:txBody>
      </p:sp>
    </p:spTree>
    <p:extLst>
      <p:ext uri="{BB962C8B-B14F-4D97-AF65-F5344CB8AC3E}">
        <p14:creationId xmlns:p14="http://schemas.microsoft.com/office/powerpoint/2010/main" val="26126502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 paziente con disturbo di panico che si rifiuti di salire su un aeroplano, non ha paura che l’aereo possa cadere (come potrebbe capitare in un fobico), ha paura di stare male a bordo dell’aereo in una condizione da cui non può uscire o essere soccorso.</a:t>
            </a:r>
          </a:p>
          <a:p>
            <a:r>
              <a:rPr lang="it-IT" sz="2400" dirty="0"/>
              <a:t>La paura del paziente con panico è quindi una paura proiettata sul proprio corpo, molto affine alla ipocondria. Solo che la ipocondria è un timore di una malattia che potrebbe manifestarsi nel futuro, magari anche remoto, il panico è una paura di morire, di impazzire o di perdere il controllo qui ed ora.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985758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primi attacchi sono imprevisti ed improvvisi, gli altri potrebbero anche essere situazionali ovvero presentarsi più facilmente in particolari situazioni.</a:t>
            </a:r>
          </a:p>
          <a:p>
            <a:r>
              <a:rPr lang="it-IT" sz="2000" dirty="0"/>
              <a:t>Tra queste i mezzi di locomozione, le code, i supermarket ecc.</a:t>
            </a:r>
          </a:p>
          <a:p>
            <a:r>
              <a:rPr lang="it-IT" sz="2000" dirty="0"/>
              <a:t>Sapendo che potrebbe stare male in tali ambienti e situazioni, il paziente li evita.</a:t>
            </a:r>
          </a:p>
          <a:p>
            <a:r>
              <a:rPr lang="it-IT" sz="2000" dirty="0"/>
              <a:t>Esistono «</a:t>
            </a:r>
            <a:r>
              <a:rPr lang="it-IT" sz="2000" dirty="0" err="1"/>
              <a:t>panicosi</a:t>
            </a:r>
            <a:r>
              <a:rPr lang="it-IT" sz="2000" dirty="0"/>
              <a:t>» che non hanno attacchi da anni, e vivono di </a:t>
            </a:r>
            <a:r>
              <a:rPr lang="it-IT" sz="2000" dirty="0" err="1"/>
              <a:t>evitamenti</a:t>
            </a:r>
            <a:r>
              <a:rPr lang="it-IT" sz="2000" dirty="0"/>
              <a:t> costringendo la propria vita in un ambito sempre più ristretto.</a:t>
            </a:r>
          </a:p>
          <a:p>
            <a:r>
              <a:rPr lang="it-IT" sz="2000" dirty="0"/>
              <a:t>A fianco di questi troviamo pazienti che finiscono 3 o 4 volte alla settimana in </a:t>
            </a:r>
            <a:r>
              <a:rPr lang="it-IT" sz="2000" dirty="0" err="1"/>
              <a:t>prontosoccorso</a:t>
            </a:r>
            <a:r>
              <a:rPr lang="it-IT" sz="2000" dirty="0"/>
              <a:t> accusando presunti attacchi cardiaci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6441669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 </a:t>
            </a:r>
            <a:endParaRPr lang="it-IT" dirty="0"/>
          </a:p>
          <a:p>
            <a:r>
              <a:rPr lang="it-IT" sz="2000" dirty="0"/>
              <a:t>Il disturbo da attacchi di panico interessa dal 2 al 6% della popolazione, si manifesta di solito in giovani adulti e può cronicizzarsi. Nei bambini può manifestarsi come disturbo d'ansia di separazione. Iniziamo ad avere indicazioni sulla possibile comparsa di veri attacchi di panico anche in soggetti anziani, anche se quest'evento è piuttosto raro.  Questa patologia può avere un effetto invalidante simile a quello delle più profonde depressioni. Spesso spinge il paziente a peregrinare da un medico all'altro. All'inizio i medici consultati saranno soprattutto cardiologi, perché la sintomatologia inizialmente è talmente intensa da fare sospettare l'infarto o altra gravissima emergenza medica. </a:t>
            </a:r>
          </a:p>
          <a:p>
            <a:endParaRPr lang="it-IT" sz="2000" dirty="0"/>
          </a:p>
        </p:txBody>
      </p:sp>
      <p:sp>
        <p:nvSpPr>
          <p:cNvPr id="3" name="Titolo 2"/>
          <p:cNvSpPr>
            <a:spLocks noGrp="1"/>
          </p:cNvSpPr>
          <p:nvPr>
            <p:ph type="title"/>
          </p:nvPr>
        </p:nvSpPr>
        <p:spPr/>
        <p:txBody>
          <a:bodyPr/>
          <a:lstStyle/>
          <a:p>
            <a:r>
              <a:rPr lang="it-IT" dirty="0"/>
              <a:t>CARATTERISTICHE DEL DISTURBO DA ATTACCHI DI PANICO</a:t>
            </a:r>
          </a:p>
        </p:txBody>
      </p:sp>
    </p:spTree>
    <p:extLst>
      <p:ext uri="{BB962C8B-B14F-4D97-AF65-F5344CB8AC3E}">
        <p14:creationId xmlns:p14="http://schemas.microsoft.com/office/powerpoint/2010/main" val="17423421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la patologia condiziona a tal punto la libertà di movimento dei pazienti da indurli a pensare in modo assai concreto al suicidio. Gli attacchi di panico possono evolvere spesso in disturbo ipocondriaco o associarsi a disturbo ossessivo compulsivo, disturbo d'ansia generalizzato o fobia sociale. </a:t>
            </a:r>
          </a:p>
          <a:p>
            <a:r>
              <a:rPr lang="it-IT" dirty="0"/>
              <a:t>Nel DSM-5 si trova una buona descrizione dei sintomi caratteristici della patologia. Gli attacchi di panico, di solito, non sono patologie isolate, l'ansia anticipatoria e l'agorafobia sono state considerate conseguenze assai frequenti del panico. Queste reazioni portano a tali limitazioni nella vita del paziente che spesso ne consegue una condizione di depressione. D'altra parte, nell'anno precedente l'insorgenza della patologia spesso il paziente è andato incontro ad un lutto o una separazione ed in questo senso la depressione può essere anche una concausa di DAP. </a:t>
            </a:r>
          </a:p>
          <a:p>
            <a:r>
              <a:rPr lang="it-IT" dirty="0"/>
              <a:t>Da piccolo, in moltissimi casi, il paziente con panico, aveva mostrato sintomi riferibili ad un quadro d'ansia da separazione. Difficile quindi dire se la componente depressiva è causa o conseguenza del DAP, ma forse, anche in questo caso, ci troviamo di fronte ad un circolo vizioso da cui è importante aiutare il paziente ad uscire.</a:t>
            </a:r>
          </a:p>
          <a:p>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6507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Gli Attacchi di Panico non sono dovuti agli effetti fisiologici diretti di una sostanza (per es., Intossicazione da Caffeina) o di una condizione medica generale (per es., ipertiroidismo) (Criterio C). </a:t>
            </a:r>
            <a:endParaRPr lang="it-IT" dirty="0"/>
          </a:p>
          <a:p>
            <a:endParaRPr lang="it-IT"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lvl="0" indent="-342900" algn="just">
              <a:lnSpc>
                <a:spcPct val="70000"/>
              </a:lnSpc>
            </a:pPr>
            <a:r>
              <a:rPr lang="it-IT" altLang="it-IT" sz="2300" dirty="0">
                <a:solidFill>
                  <a:prstClr val="black"/>
                </a:solidFill>
                <a:latin typeface="Calibri"/>
              </a:rPr>
              <a:t>L'attacco di panico  si caratterizza per</a:t>
            </a:r>
            <a:r>
              <a:rPr lang="it-IT" altLang="it-IT" sz="1400" dirty="0">
                <a:solidFill>
                  <a:prstClr val="black"/>
                </a:solidFill>
                <a:latin typeface="Calibri"/>
              </a:rPr>
              <a:t>:</a:t>
            </a:r>
          </a:p>
          <a:p>
            <a:pPr marL="342900" lvl="0" indent="-342900" algn="just">
              <a:lnSpc>
                <a:spcPct val="70000"/>
              </a:lnSpc>
              <a:buClr>
                <a:prstClr val="black"/>
              </a:buClr>
              <a:buFont typeface="Arial" charset="0"/>
              <a:buChar char="-"/>
            </a:pPr>
            <a:r>
              <a:rPr lang="it-IT" altLang="it-IT" sz="1900" dirty="0">
                <a:solidFill>
                  <a:prstClr val="black"/>
                </a:solidFill>
                <a:latin typeface="Calibri"/>
              </a:rPr>
              <a:t>Periodo preciso di intensa paura o disagio accompagnato da almeno 4 dei seguenti sintomi, ad insorgenza improvvisa e picco entro 10 minuti. E' presente una sensazione di pericolo o catastrofe imminente.</a:t>
            </a:r>
          </a:p>
          <a:p>
            <a:pPr lvl="1" algn="just">
              <a:lnSpc>
                <a:spcPct val="70000"/>
              </a:lnSpc>
              <a:buClr>
                <a:prstClr val="black"/>
              </a:buClr>
              <a:buFont typeface="Arial" charset="0"/>
              <a:buChar char="-"/>
            </a:pPr>
            <a:r>
              <a:rPr lang="it-IT" altLang="it-IT" sz="1400" dirty="0">
                <a:solidFill>
                  <a:prstClr val="black"/>
                </a:solidFill>
              </a:rPr>
              <a:t>Palpitazioni o tachicardia</a:t>
            </a:r>
          </a:p>
          <a:p>
            <a:pPr lvl="1" algn="just">
              <a:lnSpc>
                <a:spcPct val="70000"/>
              </a:lnSpc>
              <a:buClr>
                <a:prstClr val="black"/>
              </a:buClr>
              <a:buFont typeface="Arial" charset="0"/>
              <a:buChar char="-"/>
            </a:pPr>
            <a:r>
              <a:rPr lang="it-IT" altLang="it-IT" sz="1400" dirty="0">
                <a:solidFill>
                  <a:prstClr val="black"/>
                </a:solidFill>
              </a:rPr>
              <a:t>Sudorazione</a:t>
            </a:r>
          </a:p>
          <a:p>
            <a:pPr lvl="1" algn="just">
              <a:lnSpc>
                <a:spcPct val="70000"/>
              </a:lnSpc>
              <a:buClr>
                <a:prstClr val="black"/>
              </a:buClr>
              <a:buFont typeface="Arial" charset="0"/>
              <a:buChar char="-"/>
            </a:pPr>
            <a:r>
              <a:rPr lang="it-IT" altLang="it-IT" sz="1400" dirty="0">
                <a:solidFill>
                  <a:prstClr val="black"/>
                </a:solidFill>
              </a:rPr>
              <a:t>Tremori</a:t>
            </a:r>
          </a:p>
          <a:p>
            <a:pPr lvl="1" algn="just">
              <a:lnSpc>
                <a:spcPct val="70000"/>
              </a:lnSpc>
              <a:buClr>
                <a:prstClr val="black"/>
              </a:buClr>
              <a:buFont typeface="Arial" charset="0"/>
              <a:buChar char="-"/>
            </a:pPr>
            <a:r>
              <a:rPr lang="it-IT" altLang="it-IT" sz="1400" dirty="0">
                <a:solidFill>
                  <a:prstClr val="black"/>
                </a:solidFill>
              </a:rPr>
              <a:t>Dispnea</a:t>
            </a:r>
          </a:p>
          <a:p>
            <a:pPr lvl="1" algn="just">
              <a:lnSpc>
                <a:spcPct val="70000"/>
              </a:lnSpc>
              <a:buClr>
                <a:prstClr val="black"/>
              </a:buClr>
              <a:buFont typeface="Arial" charset="0"/>
              <a:buChar char="-"/>
            </a:pPr>
            <a:r>
              <a:rPr lang="it-IT" altLang="it-IT" sz="1400" dirty="0">
                <a:solidFill>
                  <a:prstClr val="black"/>
                </a:solidFill>
              </a:rPr>
              <a:t>Sensazione di asfissia</a:t>
            </a:r>
          </a:p>
          <a:p>
            <a:pPr lvl="1" algn="just">
              <a:lnSpc>
                <a:spcPct val="70000"/>
              </a:lnSpc>
              <a:buClr>
                <a:prstClr val="black"/>
              </a:buClr>
              <a:buFont typeface="Arial" charset="0"/>
              <a:buChar char="-"/>
            </a:pPr>
            <a:r>
              <a:rPr lang="it-IT" altLang="it-IT" sz="1400" dirty="0">
                <a:solidFill>
                  <a:prstClr val="black"/>
                </a:solidFill>
              </a:rPr>
              <a:t>Dolore (fastidio al petto)</a:t>
            </a:r>
          </a:p>
          <a:p>
            <a:pPr lvl="1" algn="just">
              <a:lnSpc>
                <a:spcPct val="70000"/>
              </a:lnSpc>
              <a:buClr>
                <a:prstClr val="black"/>
              </a:buClr>
              <a:buFont typeface="Arial" charset="0"/>
              <a:buChar char="-"/>
            </a:pPr>
            <a:r>
              <a:rPr lang="it-IT" altLang="it-IT" sz="1400" dirty="0">
                <a:solidFill>
                  <a:prstClr val="black"/>
                </a:solidFill>
              </a:rPr>
              <a:t>Nausea o disturbi addominali</a:t>
            </a:r>
          </a:p>
          <a:p>
            <a:pPr lvl="1" algn="just">
              <a:lnSpc>
                <a:spcPct val="70000"/>
              </a:lnSpc>
              <a:buClr>
                <a:prstClr val="black"/>
              </a:buClr>
              <a:buFont typeface="Arial" charset="0"/>
              <a:buChar char="-"/>
            </a:pPr>
            <a:r>
              <a:rPr lang="it-IT" altLang="it-IT" sz="1400" dirty="0">
                <a:solidFill>
                  <a:prstClr val="black"/>
                </a:solidFill>
              </a:rPr>
              <a:t>Sensazione di sbandamento, instabilità, "testa leggera", svenimento</a:t>
            </a:r>
          </a:p>
          <a:p>
            <a:pPr lvl="1" algn="just">
              <a:lnSpc>
                <a:spcPct val="70000"/>
              </a:lnSpc>
              <a:buClr>
                <a:prstClr val="black"/>
              </a:buClr>
              <a:buFont typeface="Arial" charset="0"/>
              <a:buChar char="-"/>
            </a:pPr>
            <a:r>
              <a:rPr lang="it-IT" altLang="it-IT" sz="1400" dirty="0">
                <a:solidFill>
                  <a:prstClr val="black"/>
                </a:solidFill>
              </a:rPr>
              <a:t>Parestesie (sensazione di torpore o di formicolio)</a:t>
            </a:r>
          </a:p>
          <a:p>
            <a:pPr lvl="1" algn="just">
              <a:lnSpc>
                <a:spcPct val="70000"/>
              </a:lnSpc>
              <a:buClr>
                <a:prstClr val="black"/>
              </a:buClr>
              <a:buFont typeface="Arial" charset="0"/>
              <a:buChar char="-"/>
            </a:pPr>
            <a:r>
              <a:rPr lang="it-IT" altLang="it-IT" sz="1400" dirty="0">
                <a:solidFill>
                  <a:prstClr val="black"/>
                </a:solidFill>
              </a:rPr>
              <a:t>Brividi o Vampate di calore</a:t>
            </a:r>
          </a:p>
          <a:p>
            <a:pPr lvl="1" algn="just">
              <a:lnSpc>
                <a:spcPct val="70000"/>
              </a:lnSpc>
              <a:buClr>
                <a:prstClr val="black"/>
              </a:buClr>
              <a:buFont typeface="Arial" charset="0"/>
              <a:buChar char="-"/>
            </a:pPr>
            <a:r>
              <a:rPr lang="it-IT" altLang="it-IT" sz="1400" dirty="0">
                <a:solidFill>
                  <a:prstClr val="black"/>
                </a:solidFill>
              </a:rPr>
              <a:t>Derealizzazione (irrealtà) o Depersonalizzazione (sentirsi distaccati da se stessi)</a:t>
            </a:r>
          </a:p>
          <a:p>
            <a:pPr lvl="1" algn="just">
              <a:lnSpc>
                <a:spcPct val="70000"/>
              </a:lnSpc>
              <a:buClr>
                <a:prstClr val="black"/>
              </a:buClr>
              <a:buFont typeface="Arial" charset="0"/>
              <a:buChar char="-"/>
            </a:pPr>
            <a:r>
              <a:rPr lang="it-IT" altLang="it-IT" sz="1400" dirty="0">
                <a:solidFill>
                  <a:prstClr val="black"/>
                </a:solidFill>
              </a:rPr>
              <a:t>Paura di perdere il controllo o impazzire</a:t>
            </a:r>
          </a:p>
          <a:p>
            <a:pPr lvl="1" algn="just">
              <a:lnSpc>
                <a:spcPct val="70000"/>
              </a:lnSpc>
              <a:buClr>
                <a:prstClr val="black"/>
              </a:buClr>
              <a:buFont typeface="Arial" charset="0"/>
              <a:buChar char="-"/>
            </a:pPr>
            <a:r>
              <a:rPr lang="it-IT" altLang="it-IT" sz="1400" dirty="0">
                <a:solidFill>
                  <a:prstClr val="black"/>
                </a:solidFill>
              </a:rPr>
              <a:t>Paura di morire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44461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Gli attacchi di panico possono manifestarsi saltuariamente in molte condizioni ansiose, diventano disturbo di panico quando il paziente manifesta comportamenti di evitamento per condizioni da lui associate al rischio di star male. I sintomi caratteristici dell’attacco di panico sono fondamentalmente sintomi di ansia, quindi in questo caso l’ansia si </a:t>
            </a:r>
            <a:r>
              <a:rPr lang="it-IT" sz="2000" dirty="0" err="1">
                <a:solidFill>
                  <a:prstClr val="black"/>
                </a:solidFill>
              </a:rPr>
              <a:t>autoriverbera</a:t>
            </a:r>
            <a:r>
              <a:rPr lang="it-IT" sz="2000" dirty="0">
                <a:solidFill>
                  <a:prstClr val="black"/>
                </a:solidFill>
              </a:rPr>
              <a:t> su se stessa e costringe il paziente in un vortice di crisi, di evitamento e di comportamenti protettivi.</a:t>
            </a:r>
          </a:p>
          <a:p>
            <a:r>
              <a:rPr lang="it-IT" sz="2000" dirty="0"/>
              <a:t>Spesso a questa condizione consegue una forma di agorafobia</a:t>
            </a:r>
          </a:p>
          <a:p>
            <a:r>
              <a:rPr lang="it-IT" sz="2000" dirty="0"/>
              <a:t>Il DSM5 prevede che possano anche esserci forme di agorafobia senza disturbo di panico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80361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lvl="0" indent="-342900" algn="just">
              <a:lnSpc>
                <a:spcPct val="60000"/>
              </a:lnSpc>
            </a:pPr>
            <a:r>
              <a:rPr lang="it-IT" altLang="it-IT" sz="2600" dirty="0">
                <a:solidFill>
                  <a:prstClr val="black"/>
                </a:solidFill>
                <a:latin typeface="Calibri"/>
              </a:rPr>
              <a:t>Le situazioni in cui si prova agorafobia sono, tipicamente</a:t>
            </a:r>
            <a:r>
              <a:rPr lang="it-IT" altLang="it-IT" sz="1700" dirty="0">
                <a:solidFill>
                  <a:prstClr val="black"/>
                </a:solidFill>
                <a:latin typeface="Calibri"/>
              </a:rPr>
              <a:t>:</a:t>
            </a:r>
          </a:p>
          <a:p>
            <a:pPr lvl="1" algn="just">
              <a:lnSpc>
                <a:spcPct val="60000"/>
              </a:lnSpc>
            </a:pPr>
            <a:r>
              <a:rPr lang="it-IT" altLang="it-IT" sz="1900" dirty="0">
                <a:solidFill>
                  <a:prstClr val="black"/>
                </a:solidFill>
              </a:rPr>
              <a:t>essere in piazze o vie o luoghi affollati</a:t>
            </a:r>
          </a:p>
          <a:p>
            <a:pPr lvl="1" algn="just">
              <a:lnSpc>
                <a:spcPct val="60000"/>
              </a:lnSpc>
            </a:pPr>
            <a:r>
              <a:rPr lang="it-IT" altLang="it-IT" sz="1900" dirty="0">
                <a:solidFill>
                  <a:prstClr val="black"/>
                </a:solidFill>
              </a:rPr>
              <a:t>viaggiare in auto in coda</a:t>
            </a:r>
          </a:p>
          <a:p>
            <a:pPr lvl="1" algn="just">
              <a:lnSpc>
                <a:spcPct val="60000"/>
              </a:lnSpc>
            </a:pPr>
            <a:r>
              <a:rPr lang="it-IT" altLang="it-IT" sz="1900" dirty="0">
                <a:solidFill>
                  <a:prstClr val="black"/>
                </a:solidFill>
              </a:rPr>
              <a:t>essere in autostrada</a:t>
            </a:r>
          </a:p>
          <a:p>
            <a:pPr lvl="1" algn="just">
              <a:lnSpc>
                <a:spcPct val="60000"/>
              </a:lnSpc>
            </a:pPr>
            <a:r>
              <a:rPr lang="it-IT" altLang="it-IT" sz="1900" dirty="0">
                <a:solidFill>
                  <a:prstClr val="black"/>
                </a:solidFill>
              </a:rPr>
              <a:t>essere in coda</a:t>
            </a:r>
          </a:p>
          <a:p>
            <a:pPr lvl="1" algn="just">
              <a:lnSpc>
                <a:spcPct val="60000"/>
              </a:lnSpc>
            </a:pPr>
            <a:r>
              <a:rPr lang="it-IT" altLang="it-IT" sz="1900" dirty="0">
                <a:solidFill>
                  <a:prstClr val="black"/>
                </a:solidFill>
              </a:rPr>
              <a:t>viaggiare in aereo</a:t>
            </a:r>
          </a:p>
          <a:p>
            <a:pPr lvl="1" algn="just">
              <a:lnSpc>
                <a:spcPct val="60000"/>
              </a:lnSpc>
            </a:pPr>
            <a:r>
              <a:rPr lang="it-IT" altLang="it-IT" sz="1900" dirty="0">
                <a:solidFill>
                  <a:prstClr val="black"/>
                </a:solidFill>
              </a:rPr>
              <a:t>essere su di un ponte</a:t>
            </a:r>
          </a:p>
          <a:p>
            <a:pPr lvl="1" algn="just">
              <a:lnSpc>
                <a:spcPct val="60000"/>
              </a:lnSpc>
            </a:pPr>
            <a:r>
              <a:rPr lang="it-IT" altLang="it-IT" sz="1900" dirty="0">
                <a:solidFill>
                  <a:prstClr val="black"/>
                </a:solidFill>
              </a:rPr>
              <a:t>trovarsi in un ascensore</a:t>
            </a:r>
          </a:p>
          <a:p>
            <a:pPr lvl="1" algn="just">
              <a:lnSpc>
                <a:spcPct val="60000"/>
              </a:lnSpc>
            </a:pPr>
            <a:r>
              <a:rPr lang="it-IT" altLang="it-IT" sz="1900" dirty="0">
                <a:solidFill>
                  <a:prstClr val="black"/>
                </a:solidFill>
              </a:rPr>
              <a:t>essere a casa da soli</a:t>
            </a:r>
          </a:p>
          <a:p>
            <a:pPr lvl="1" algn="just">
              <a:lnSpc>
                <a:spcPct val="60000"/>
              </a:lnSpc>
            </a:pPr>
            <a:r>
              <a:rPr lang="it-IT" altLang="it-IT" sz="1900" dirty="0">
                <a:solidFill>
                  <a:prstClr val="black"/>
                </a:solidFill>
              </a:rPr>
              <a:t>essere fuori casa da soli</a:t>
            </a:r>
          </a:p>
          <a:p>
            <a:pPr marL="342900" lvl="0" indent="-342900" algn="just">
              <a:lnSpc>
                <a:spcPct val="60000"/>
              </a:lnSpc>
              <a:buFont typeface="Arial" charset="0"/>
              <a:buChar char="•"/>
            </a:pPr>
            <a:endParaRPr lang="it-IT" altLang="it-IT" sz="2200" dirty="0">
              <a:solidFill>
                <a:prstClr val="black"/>
              </a:solidFill>
              <a:latin typeface="Calibri"/>
            </a:endParaRPr>
          </a:p>
          <a:p>
            <a:pPr marL="342900" lvl="0" indent="-342900" algn="just">
              <a:lnSpc>
                <a:spcPct val="60000"/>
              </a:lnSpc>
            </a:pPr>
            <a:r>
              <a:rPr lang="it-IT" altLang="it-IT" sz="2600" dirty="0">
                <a:solidFill>
                  <a:prstClr val="black"/>
                </a:solidFill>
                <a:latin typeface="Calibri"/>
              </a:rPr>
              <a:t>La risposta del soggetto è quella di:</a:t>
            </a:r>
          </a:p>
          <a:p>
            <a:pPr lvl="1" algn="just">
              <a:lnSpc>
                <a:spcPct val="60000"/>
              </a:lnSpc>
            </a:pPr>
            <a:r>
              <a:rPr lang="it-IT" altLang="it-IT" sz="1900" dirty="0">
                <a:solidFill>
                  <a:prstClr val="black"/>
                </a:solidFill>
              </a:rPr>
              <a:t>Evitare le situazioni temute</a:t>
            </a:r>
          </a:p>
          <a:p>
            <a:pPr lvl="1" algn="just">
              <a:lnSpc>
                <a:spcPct val="60000"/>
              </a:lnSpc>
            </a:pPr>
            <a:r>
              <a:rPr lang="it-IT" altLang="it-IT" sz="1900" dirty="0">
                <a:solidFill>
                  <a:prstClr val="black"/>
                </a:solidFill>
              </a:rPr>
              <a:t>Provare ansia se non può evitare la situazione temuta (un accompagnatore può aiutare ad affrontare queste situazioni) </a:t>
            </a:r>
          </a:p>
          <a:p>
            <a:pPr marL="342900" lvl="0" indent="-342900" algn="just">
              <a:lnSpc>
                <a:spcPct val="60000"/>
              </a:lnSpc>
              <a:buFont typeface="Arial" charset="0"/>
              <a:buChar char="•"/>
            </a:pPr>
            <a:endParaRPr lang="it-IT" altLang="it-IT" sz="1900" dirty="0">
              <a:solidFill>
                <a:prstClr val="black"/>
              </a:solidFill>
              <a:latin typeface="Calibri"/>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998511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lnSpc>
                <a:spcPct val="80000"/>
              </a:lnSpc>
            </a:pPr>
            <a:r>
              <a:rPr lang="it-IT" altLang="it-IT" sz="2000" dirty="0"/>
              <a:t>In alcuni casi i soggetti ritengono che l'attacco sia l'espressione di una malattia organica non diagnosticata (es.: malattie cardiache, ictus, epilessia)</a:t>
            </a:r>
          </a:p>
          <a:p>
            <a:pPr algn="just">
              <a:lnSpc>
                <a:spcPct val="80000"/>
              </a:lnSpc>
            </a:pPr>
            <a:endParaRPr lang="it-IT" altLang="it-IT" sz="900" dirty="0"/>
          </a:p>
          <a:p>
            <a:pPr algn="just">
              <a:lnSpc>
                <a:spcPct val="80000"/>
              </a:lnSpc>
            </a:pPr>
            <a:r>
              <a:rPr lang="it-IT" altLang="it-IT" sz="2000" dirty="0"/>
              <a:t>Questa convinzione porta i pazienti ad una serie lunghissima di consultazioni mediche e di esami diagnostici. Le rassicurazioni ricevute, non modificano le loro convinzioni, ed aumentano la loro ansia per il fatto che una malattia non diagnosticata è veramente pericolosa. </a:t>
            </a:r>
          </a:p>
          <a:p>
            <a:pPr lvl="1" algn="just">
              <a:lnSpc>
                <a:spcPct val="80000"/>
              </a:lnSpc>
            </a:pPr>
            <a:r>
              <a:rPr lang="it-IT" altLang="it-IT" sz="2400" dirty="0"/>
              <a:t>Nascono preoccupazioni sul tema: «E chi mi assicura che non? “</a:t>
            </a:r>
          </a:p>
          <a:p>
            <a:pPr lvl="1" algn="just">
              <a:lnSpc>
                <a:spcPct val="80000"/>
              </a:lnSpc>
              <a:buNone/>
            </a:pPr>
            <a:endParaRPr lang="it-IT" altLang="it-IT" sz="1000" dirty="0"/>
          </a:p>
          <a:p>
            <a:pPr algn="just">
              <a:lnSpc>
                <a:spcPct val="80000"/>
              </a:lnSpc>
            </a:pPr>
            <a:r>
              <a:rPr lang="it-IT" altLang="it-IT" sz="2000" dirty="0"/>
              <a:t>La preoccupazione di avere un nuovo attacco, porta a condotte di evitamento, che a volte si configurano come Agorafobia.</a:t>
            </a:r>
          </a:p>
          <a:p>
            <a:pPr algn="just">
              <a:lnSpc>
                <a:spcPct val="80000"/>
              </a:lnSpc>
            </a:pPr>
            <a:endParaRPr lang="it-IT" altLang="it-IT" sz="1000" dirty="0"/>
          </a:p>
          <a:p>
            <a:pPr algn="just">
              <a:lnSpc>
                <a:spcPct val="80000"/>
              </a:lnSpc>
            </a:pPr>
            <a:r>
              <a:rPr lang="it-IT" altLang="it-IT" sz="2000" dirty="0"/>
              <a:t>La preoccupazione per un nuovo attacco genera anche un'ansia (quasi) costante non focalizzata su specifiche situazioni o eventi.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0494916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b="1" dirty="0"/>
              <a:t> </a:t>
            </a:r>
            <a:r>
              <a:rPr lang="it-IT" sz="1800" dirty="0"/>
              <a:t>Alla base del primo attacco di panico, oltre agli aspetti depressivi ed alla predisposizione genetica, si riscontrano in genere alcuni fattori essenzialmente organici. Tra questi possiamo includere un abuso di caffeina, di cocaina e di hascisc, un periodo d'estrema stanchezza, squilibri elettrolitici, la fase premestruale. </a:t>
            </a:r>
          </a:p>
          <a:p>
            <a:r>
              <a:rPr lang="it-IT" sz="1800" dirty="0"/>
              <a:t>Sono stati posti in relazione con l'insorgenza degli attacchi di panico anche alcuni prodotti usati per anestesie locali, un calo brusco dei valori pressori, o anche lievi alterazioni della funzionalità cardiaca, quali quelle legate ad un prolasso della valvola mitrale. </a:t>
            </a:r>
          </a:p>
          <a:p>
            <a:r>
              <a:rPr lang="it-IT" sz="1800" dirty="0"/>
              <a:t>È possibile indurre veri attacchi di panico in soggetti predisposti mediante la somministrazione di Hashish, di  lattato di sodio, l'inalazione di aria contenente molta anidride carbonica, o la somministrazione di </a:t>
            </a:r>
            <a:r>
              <a:rPr lang="it-IT" sz="1800" dirty="0" err="1"/>
              <a:t>Yoimbina</a:t>
            </a:r>
            <a:r>
              <a:rPr lang="it-IT" sz="1800" dirty="0"/>
              <a:t>. Quest'ultimo prodotto è spesso usato come afrodisiaco.</a:t>
            </a:r>
          </a:p>
          <a:p>
            <a:r>
              <a:rPr lang="it-IT" sz="1800" dirty="0"/>
              <a:t> </a:t>
            </a:r>
          </a:p>
          <a:p>
            <a:endParaRPr lang="it-IT" dirty="0"/>
          </a:p>
        </p:txBody>
      </p:sp>
      <p:sp>
        <p:nvSpPr>
          <p:cNvPr id="3" name="Titolo 2"/>
          <p:cNvSpPr>
            <a:spLocks noGrp="1"/>
          </p:cNvSpPr>
          <p:nvPr>
            <p:ph type="title"/>
          </p:nvPr>
        </p:nvSpPr>
        <p:spPr/>
        <p:txBody>
          <a:bodyPr/>
          <a:lstStyle/>
          <a:p>
            <a:r>
              <a:rPr lang="it-IT" dirty="0"/>
              <a:t>FATTORI ORGANICI NEL DAP</a:t>
            </a:r>
          </a:p>
        </p:txBody>
      </p:sp>
    </p:spTree>
    <p:extLst>
      <p:ext uri="{BB962C8B-B14F-4D97-AF65-F5344CB8AC3E}">
        <p14:creationId xmlns:p14="http://schemas.microsoft.com/office/powerpoint/2010/main" val="278406780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lnSpc>
                <a:spcPct val="70000"/>
              </a:lnSpc>
            </a:pPr>
            <a:r>
              <a:rPr lang="it-IT" altLang="it-IT" sz="2400" dirty="0"/>
              <a:t>Condizioni mediche che determinano Attacchi di Panico:</a:t>
            </a:r>
          </a:p>
          <a:p>
            <a:pPr algn="just">
              <a:lnSpc>
                <a:spcPct val="70000"/>
              </a:lnSpc>
            </a:pPr>
            <a:r>
              <a:rPr lang="it-IT" altLang="it-IT" sz="2400" dirty="0"/>
              <a:t>Ipertiroidismo</a:t>
            </a:r>
          </a:p>
          <a:p>
            <a:pPr>
              <a:lnSpc>
                <a:spcPct val="70000"/>
              </a:lnSpc>
            </a:pPr>
            <a:r>
              <a:rPr lang="it-IT" altLang="it-IT" sz="2400" dirty="0"/>
              <a:t>Iperparatiroidismo</a:t>
            </a:r>
          </a:p>
          <a:p>
            <a:pPr>
              <a:lnSpc>
                <a:spcPct val="70000"/>
              </a:lnSpc>
            </a:pPr>
            <a:r>
              <a:rPr lang="it-IT" altLang="it-IT" sz="2400" dirty="0" err="1"/>
              <a:t>Feocromocitoma</a:t>
            </a:r>
            <a:r>
              <a:rPr lang="it-IT" altLang="it-IT" sz="2400" dirty="0"/>
              <a:t>  </a:t>
            </a:r>
          </a:p>
          <a:p>
            <a:pPr>
              <a:lnSpc>
                <a:spcPct val="70000"/>
              </a:lnSpc>
            </a:pPr>
            <a:r>
              <a:rPr lang="it-IT" altLang="it-IT" sz="2400" dirty="0"/>
              <a:t>Disfunzioni vestibolari</a:t>
            </a:r>
          </a:p>
          <a:p>
            <a:pPr>
              <a:lnSpc>
                <a:spcPct val="70000"/>
              </a:lnSpc>
            </a:pPr>
            <a:r>
              <a:rPr lang="it-IT" altLang="it-IT" sz="2400" dirty="0"/>
              <a:t>Disturbi convulsivi</a:t>
            </a:r>
          </a:p>
          <a:p>
            <a:pPr>
              <a:lnSpc>
                <a:spcPct val="70000"/>
              </a:lnSpc>
            </a:pPr>
            <a:r>
              <a:rPr lang="it-IT" altLang="it-IT" sz="2400" dirty="0"/>
              <a:t>Disturbi cardiaci</a:t>
            </a:r>
          </a:p>
          <a:p>
            <a:pPr>
              <a:lnSpc>
                <a:spcPct val="70000"/>
              </a:lnSpc>
            </a:pPr>
            <a:r>
              <a:rPr lang="it-IT" altLang="it-IT" sz="2400" dirty="0"/>
              <a:t>Prolasso della valvola mitralica</a:t>
            </a:r>
          </a:p>
          <a:p>
            <a:pPr>
              <a:lnSpc>
                <a:spcPct val="70000"/>
              </a:lnSpc>
            </a:pPr>
            <a:endParaRPr lang="it-IT" altLang="it-IT" sz="2400" dirty="0"/>
          </a:p>
          <a:p>
            <a:pPr algn="just">
              <a:lnSpc>
                <a:spcPct val="70000"/>
              </a:lnSpc>
            </a:pPr>
            <a:r>
              <a:rPr lang="it-IT" altLang="it-IT" sz="2400" dirty="0"/>
              <a:t>Uso di sostanze che determinano Attacchi di Panico:</a:t>
            </a:r>
          </a:p>
          <a:p>
            <a:pPr>
              <a:lnSpc>
                <a:spcPct val="70000"/>
              </a:lnSpc>
            </a:pPr>
            <a:r>
              <a:rPr lang="it-IT" altLang="it-IT" sz="2400" dirty="0"/>
              <a:t>Intossicazione da stimolanti (cocaina, anfetamina)</a:t>
            </a:r>
          </a:p>
          <a:p>
            <a:pPr>
              <a:lnSpc>
                <a:spcPct val="70000"/>
              </a:lnSpc>
            </a:pPr>
            <a:r>
              <a:rPr lang="it-IT" altLang="it-IT" sz="2400" dirty="0"/>
              <a:t>Intossicazione da cannabis</a:t>
            </a:r>
          </a:p>
          <a:p>
            <a:pPr>
              <a:lnSpc>
                <a:spcPct val="70000"/>
              </a:lnSpc>
            </a:pPr>
            <a:r>
              <a:rPr lang="it-IT" altLang="it-IT" sz="2400" dirty="0"/>
              <a:t>Astinenza da alcool o </a:t>
            </a:r>
            <a:r>
              <a:rPr lang="it-IT" altLang="it-IT" sz="2400" dirty="0" err="1"/>
              <a:t>depressogeni</a:t>
            </a:r>
            <a:r>
              <a:rPr lang="it-IT" altLang="it-IT" sz="2400" dirty="0"/>
              <a:t> del SNC</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426161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fatto di trovare una reale causa organica per il malessere alla base del panico, in molti casi contribuisce a favorire un miglioramento ed una attribuzione temporanea esterna (avete visto che non sono un pazzo).</a:t>
            </a:r>
          </a:p>
          <a:p>
            <a:r>
              <a:rPr lang="it-IT" sz="2400" dirty="0"/>
              <a:t>In altri casi però si può procedere con un sostegno psicologico anche per pazienti che magari sono stati molto condizionati dalla loro paura di star mele e dalla conseguente agorafobia anche in caso di riconosciute cause organiche.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017620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 DAP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68 - 2</a:t>
            </a:r>
          </a:p>
        </p:txBody>
      </p:sp>
    </p:spTree>
    <p:extLst>
      <p:ext uri="{BB962C8B-B14F-4D97-AF65-F5344CB8AC3E}">
        <p14:creationId xmlns:p14="http://schemas.microsoft.com/office/powerpoint/2010/main" val="3821417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b="1" dirty="0"/>
              <a:t> </a:t>
            </a:r>
            <a:r>
              <a:rPr lang="it-IT" sz="2400" dirty="0"/>
              <a:t>Il DAP è una patologia assai complessa in cui concorrono fattori relazionali, organici, affettivi, cognitivi, la cui terapia non può che essere multimodale. </a:t>
            </a:r>
          </a:p>
          <a:p>
            <a:r>
              <a:rPr lang="it-IT" sz="2400" dirty="0"/>
              <a:t>In alcuni casi, in cui l'attacco di panico è la conseguenza di una particolarissima concomitanza di fattori e rimane quindi un evento isolato, non è necessario alcun trattamento terapeutico formale. Diverso è invece il caso in cui gli attacchi sono ricorrenti o percepiti in modo terrorizzante per la loro gravità e che quindi, potendo comparire in ogni momento, potrebbero ridurre in maniera notevole l'autonomia del paziente e rendere assai più difficile il trattamento.</a:t>
            </a:r>
          </a:p>
          <a:p>
            <a:endParaRPr lang="it-IT" dirty="0"/>
          </a:p>
        </p:txBody>
      </p:sp>
      <p:sp>
        <p:nvSpPr>
          <p:cNvPr id="3" name="Titolo 2"/>
          <p:cNvSpPr>
            <a:spLocks noGrp="1"/>
          </p:cNvSpPr>
          <p:nvPr>
            <p:ph type="title"/>
          </p:nvPr>
        </p:nvSpPr>
        <p:spPr/>
        <p:txBody>
          <a:bodyPr/>
          <a:lstStyle/>
          <a:p>
            <a:r>
              <a:rPr lang="it-IT" dirty="0"/>
              <a:t>TERAPIA DEL DAP</a:t>
            </a:r>
          </a:p>
        </p:txBody>
      </p:sp>
    </p:spTree>
    <p:extLst>
      <p:ext uri="{BB962C8B-B14F-4D97-AF65-F5344CB8AC3E}">
        <p14:creationId xmlns:p14="http://schemas.microsoft.com/office/powerpoint/2010/main" val="37082495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b="1" dirty="0"/>
              <a:t>Trattamento farmacologico</a:t>
            </a:r>
            <a:endParaRPr lang="it-IT" dirty="0"/>
          </a:p>
          <a:p>
            <a:r>
              <a:rPr lang="it-IT" dirty="0"/>
              <a:t>Numerosi importanti studi sono stati fatti per valutare l'effetto del trattamento psicofarmacologico nella terapia del disturbo da attacchi di panico. </a:t>
            </a:r>
          </a:p>
          <a:p>
            <a:r>
              <a:rPr lang="it-IT" dirty="0"/>
              <a:t>Per quanto riguarda gli ansiolitici l’unico che ha dimostrato una qualche efficacia è l’</a:t>
            </a:r>
            <a:r>
              <a:rPr lang="it-IT" dirty="0" err="1"/>
              <a:t>Alprazolam</a:t>
            </a:r>
            <a:r>
              <a:rPr lang="it-IT" dirty="0"/>
              <a:t> in quanto può essere somministrato a dosi alte senza essere sedativo. Però a queste dosi induce assuefazione e dipendenza e quando lo si toglie è facile assistere ad una ricaduta.</a:t>
            </a:r>
          </a:p>
          <a:p>
            <a:r>
              <a:rPr lang="it-IT" dirty="0"/>
              <a:t>Molto più efficaci e maneggevoli gli antidepressivi. Quelli SSRI (che agiscono sulla serotonina) sono utilissimi nel panico in quanto riducono le ossessioni.</a:t>
            </a:r>
          </a:p>
          <a:p>
            <a:r>
              <a:rPr lang="it-IT" dirty="0"/>
              <a:t>Quelli noradrenergici (triciclici come il </a:t>
            </a:r>
            <a:r>
              <a:rPr lang="it-IT" dirty="0" err="1"/>
              <a:t>Tofranil</a:t>
            </a:r>
            <a:r>
              <a:rPr lang="it-IT" dirty="0"/>
              <a:t>) rendono invece assai mono facile la comparsa della scarica di noradrenalina da parte del locus </a:t>
            </a:r>
            <a:r>
              <a:rPr lang="it-IT" dirty="0" err="1"/>
              <a:t>ceruleus</a:t>
            </a:r>
            <a:r>
              <a:rPr lang="it-IT" dirty="0"/>
              <a:t>.</a:t>
            </a:r>
          </a:p>
          <a:p>
            <a:r>
              <a:rPr lang="it-IT" dirty="0"/>
              <a:t>Stabilizzatori dell’umore ed antipsicotici possono poco nel panico se non nel controllo di concomitanti malattie.</a:t>
            </a:r>
          </a:p>
          <a:p>
            <a:r>
              <a:rPr lang="it-IT" dirty="0"/>
              <a:t>Personalmente considero utili gli antidepressivi in quanto mi rendono più semplice l’intervento psicoterapico e mi garantiscono che non ci saranno attacchi nel corso delle esposizioni, ma dubito che si possa fare un trattamento del panico basandosi unicamente sui farmaci.</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0537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Infine, gli Attacchi di Panico non sono meglio giustificati da un altro disturbo mentale (per es., </a:t>
            </a:r>
            <a:r>
              <a:rPr lang="it-IT" b="1" dirty="0">
                <a:hlinkClick r:id="rId2" action="ppaction://hlinkfile"/>
              </a:rPr>
              <a:t>Fobia Specifica</a:t>
            </a:r>
            <a:r>
              <a:rPr lang="it-IT" b="1" dirty="0"/>
              <a:t> o </a:t>
            </a:r>
            <a:r>
              <a:rPr lang="it-IT" b="1" dirty="0">
                <a:hlinkClick r:id="rId3" action="ppaction://hlinkfile"/>
              </a:rPr>
              <a:t>Sociale</a:t>
            </a:r>
            <a:r>
              <a:rPr lang="it-IT" b="1" dirty="0"/>
              <a:t>, </a:t>
            </a:r>
            <a:r>
              <a:rPr lang="it-IT" b="1" dirty="0">
                <a:hlinkClick r:id="rId4" action="ppaction://hlinkfile"/>
              </a:rPr>
              <a:t>Disturbo </a:t>
            </a:r>
            <a:r>
              <a:rPr lang="it-IT" b="1" dirty="0" err="1">
                <a:hlinkClick r:id="rId4" action="ppaction://hlinkfile"/>
              </a:rPr>
              <a:t>Ossessivo-Compulsivo</a:t>
            </a:r>
            <a:r>
              <a:rPr lang="it-IT" b="1" dirty="0"/>
              <a:t>, </a:t>
            </a:r>
            <a:r>
              <a:rPr lang="it-IT" b="1" dirty="0">
                <a:hlinkClick r:id="rId5" action="ppaction://hlinkfile"/>
              </a:rPr>
              <a:t>Disturbo </a:t>
            </a:r>
            <a:r>
              <a:rPr lang="it-IT" b="1" dirty="0" err="1">
                <a:hlinkClick r:id="rId5" action="ppaction://hlinkfile"/>
              </a:rPr>
              <a:t>Post-traumatico</a:t>
            </a:r>
            <a:r>
              <a:rPr lang="it-IT" b="1" dirty="0">
                <a:hlinkClick r:id="rId5" action="ppaction://hlinkfile"/>
              </a:rPr>
              <a:t> da Stress</a:t>
            </a:r>
            <a:r>
              <a:rPr lang="it-IT" b="1" dirty="0"/>
              <a:t> o </a:t>
            </a:r>
            <a:r>
              <a:rPr lang="it-IT" b="1" dirty="0">
                <a:hlinkClick r:id="rId6" action="ppaction://hlinkfile"/>
              </a:rPr>
              <a:t>Disturbo d’Ansia di Separazione</a:t>
            </a:r>
            <a:r>
              <a:rPr lang="it-IT" b="1" dirty="0"/>
              <a:t>) (Criterio D). A seconda che risultino soddisfatti i criteri anche per l’</a:t>
            </a:r>
            <a:r>
              <a:rPr lang="it-IT" b="1" dirty="0">
                <a:hlinkClick r:id="rId7" action="ppaction://hlinkfile"/>
              </a:rPr>
              <a:t>Agorafobia</a:t>
            </a:r>
            <a:r>
              <a:rPr lang="it-IT" b="1" dirty="0"/>
              <a:t>, viene diagnosticato F40.01 Disturbo di Panico Con Agorafobia [300.21] o F41.0 Disturbo di Panico Senza Agorafobia [300.01] (Criterio B).</a:t>
            </a:r>
            <a:endParaRPr lang="it-IT"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Nel DAP possiamo certamente notare una componente di condizionamento classico, ma anche aspetti più complessi a livello cognitivo.</a:t>
            </a:r>
          </a:p>
          <a:p>
            <a:r>
              <a:rPr lang="it-IT" dirty="0"/>
              <a:t>Il paziente gradualmente impara a dare una risposta di estrema apprensione rispetto a sintomi organici, in altre parole il paziente impara ad aver paura della stessa paura cadendo progressivamente in una spirale di </a:t>
            </a:r>
            <a:r>
              <a:rPr lang="it-IT" dirty="0" err="1"/>
              <a:t>evitamenti</a:t>
            </a:r>
            <a:r>
              <a:rPr lang="it-IT" dirty="0"/>
              <a:t> e di rituali di protezione che gradualmente lo intrappolano.</a:t>
            </a:r>
          </a:p>
          <a:p>
            <a:r>
              <a:rPr lang="it-IT" dirty="0"/>
              <a:t>Con il paziente medicato e portato in una condizione libera da attacchi di panico, è in genere opportuno un intervento cognitivo comportamentale. La terapia si proporrà soprattutto la modificazione delle idee e delle emozioni irrazionali ed improduttive e del comportamento d'evitamento. Il problema può essere affrontato in diversi modi che non si escludono tra loro. Una ristrutturazione cognitiva, ad esempio, può raggiungere gradi di notevole approfondimento ma, fintanto che il paziente non affronta nei fatti la situazione che ha imparato a temere, non riuscirà ad essere convinto di aver realmente aumentato la sua libertà di movimento. In quasi tutti i casi, l'intervento cognitivo precede, e s'integra, con una desensibilizzazione dal vivo.</a:t>
            </a:r>
          </a:p>
          <a:p>
            <a:endParaRPr lang="it-IT" dirty="0"/>
          </a:p>
        </p:txBody>
      </p:sp>
      <p:sp>
        <p:nvSpPr>
          <p:cNvPr id="3" name="Titolo 2"/>
          <p:cNvSpPr>
            <a:spLocks noGrp="1"/>
          </p:cNvSpPr>
          <p:nvPr>
            <p:ph type="title"/>
          </p:nvPr>
        </p:nvSpPr>
        <p:spPr/>
        <p:txBody>
          <a:bodyPr/>
          <a:lstStyle/>
          <a:p>
            <a:r>
              <a:rPr lang="it-IT" dirty="0"/>
              <a:t>Terapia cognitivo comportamentale</a:t>
            </a:r>
          </a:p>
        </p:txBody>
      </p:sp>
    </p:spTree>
    <p:extLst>
      <p:ext uri="{BB962C8B-B14F-4D97-AF65-F5344CB8AC3E}">
        <p14:creationId xmlns:p14="http://schemas.microsoft.com/office/powerpoint/2010/main" val="165371461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problemi psicologici di questi pazienti però non si limitano all'ambito cognitivo e comportamentale. I soggetti DAP, vale a dire affetti da disturbo da attacchi di panico, tendono ad immaginare continue catastrofi e vivono tutte le loro limitazioni e fantasie in modo molto emotivo. La loro vita relazionale è profondamente condizionata da tutti questi problemi. Difficilmente, infatti, un paziente con attacchi di panico farà viaggi, andrà in luoghi pubblici e chiusi come un cinema o un ristorante. Questi aspetti patologici tendono a rinforzarsi nel paziente ad ogni crisi, fino a precludergli qualunque libertà di movimento e d'azione oltre strettissimi limiti. Senza uno specifico trattamento psicoterapico, molti pazienti trattati farmacologicamente, mostrano di non provare neppure a superare questi limiti autoimposti.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577912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spcAft>
                <a:spcPct val="15000"/>
              </a:spcAft>
              <a:buClr>
                <a:srgbClr val="808080"/>
              </a:buClr>
              <a:buSzPct val="100000"/>
              <a:buFont typeface="WingDings" pitchFamily="2" charset="2"/>
              <a:buChar char="§"/>
            </a:pPr>
            <a:r>
              <a:rPr lang="en-US" altLang="it-IT" sz="1800" dirty="0">
                <a:latin typeface="Arial" charset="0"/>
              </a:rPr>
              <a:t>Il </a:t>
            </a:r>
            <a:r>
              <a:rPr lang="en-US" altLang="it-IT" sz="1800" dirty="0" err="1">
                <a:latin typeface="Arial" charset="0"/>
              </a:rPr>
              <a:t>Cognitivismo</a:t>
            </a:r>
            <a:r>
              <a:rPr lang="en-US" altLang="it-IT" sz="1800" dirty="0">
                <a:latin typeface="Arial" charset="0"/>
              </a:rPr>
              <a:t> </a:t>
            </a:r>
            <a:r>
              <a:rPr lang="en-US" altLang="it-IT" sz="1800" dirty="0" err="1">
                <a:latin typeface="Arial" charset="0"/>
              </a:rPr>
              <a:t>Clinico</a:t>
            </a:r>
            <a:r>
              <a:rPr lang="en-US" altLang="it-IT" sz="1800" dirty="0">
                <a:latin typeface="Arial" charset="0"/>
              </a:rPr>
              <a:t> ha </a:t>
            </a:r>
            <a:r>
              <a:rPr lang="en-US" altLang="it-IT" sz="1800" dirty="0" err="1">
                <a:latin typeface="Arial" charset="0"/>
              </a:rPr>
              <a:t>affrontato</a:t>
            </a:r>
            <a:r>
              <a:rPr lang="en-US" altLang="it-IT" sz="1800" dirty="0">
                <a:latin typeface="Arial" charset="0"/>
              </a:rPr>
              <a:t> le </a:t>
            </a:r>
            <a:r>
              <a:rPr lang="en-US" altLang="it-IT" sz="1800" dirty="0" err="1">
                <a:latin typeface="Arial" charset="0"/>
              </a:rPr>
              <a:t>problematiche</a:t>
            </a:r>
            <a:r>
              <a:rPr lang="en-US" altLang="it-IT" sz="1800" dirty="0">
                <a:latin typeface="Arial" charset="0"/>
              </a:rPr>
              <a:t> </a:t>
            </a:r>
            <a:r>
              <a:rPr lang="en-US" altLang="it-IT" sz="1800" dirty="0" err="1">
                <a:latin typeface="Arial" charset="0"/>
              </a:rPr>
              <a:t>dell'Attacco</a:t>
            </a:r>
            <a:r>
              <a:rPr lang="en-US" altLang="it-IT" sz="1800" dirty="0">
                <a:latin typeface="Arial" charset="0"/>
              </a:rPr>
              <a:t> di </a:t>
            </a:r>
            <a:r>
              <a:rPr lang="en-US" altLang="it-IT" sz="1800" dirty="0" err="1">
                <a:latin typeface="Arial" charset="0"/>
              </a:rPr>
              <a:t>Panico</a:t>
            </a:r>
            <a:r>
              <a:rPr lang="en-US" altLang="it-IT" sz="1800" dirty="0">
                <a:latin typeface="Arial" charset="0"/>
              </a:rPr>
              <a:t> </a:t>
            </a:r>
            <a:r>
              <a:rPr lang="en-US" altLang="it-IT" sz="1800" dirty="0" err="1">
                <a:latin typeface="Arial" charset="0"/>
              </a:rPr>
              <a:t>attraverso</a:t>
            </a:r>
            <a:r>
              <a:rPr lang="en-US" altLang="it-IT" sz="1800" dirty="0">
                <a:latin typeface="Arial" charset="0"/>
              </a:rPr>
              <a:t> </a:t>
            </a:r>
            <a:r>
              <a:rPr lang="en-US" altLang="it-IT" sz="1800" dirty="0" err="1">
                <a:latin typeface="Arial" charset="0"/>
              </a:rPr>
              <a:t>il</a:t>
            </a:r>
            <a:r>
              <a:rPr lang="en-US" altLang="it-IT" sz="1800" dirty="0">
                <a:latin typeface="Arial" charset="0"/>
              </a:rPr>
              <a:t> </a:t>
            </a:r>
            <a:r>
              <a:rPr lang="en-US" altLang="it-IT" sz="1800" dirty="0" err="1">
                <a:latin typeface="Arial" charset="0"/>
              </a:rPr>
              <a:t>concetto</a:t>
            </a:r>
            <a:r>
              <a:rPr lang="en-US" altLang="it-IT" sz="1800" dirty="0">
                <a:latin typeface="Arial" charset="0"/>
              </a:rPr>
              <a:t> di </a:t>
            </a:r>
            <a:r>
              <a:rPr lang="en-US" altLang="it-IT" sz="1800" dirty="0" err="1">
                <a:latin typeface="Arial" charset="0"/>
              </a:rPr>
              <a:t>Paura</a:t>
            </a:r>
            <a:r>
              <a:rPr lang="en-US" altLang="it-IT" sz="1800" dirty="0">
                <a:latin typeface="Arial" charset="0"/>
              </a:rPr>
              <a:t> </a:t>
            </a:r>
            <a:r>
              <a:rPr lang="en-US" altLang="it-IT" sz="1800" dirty="0" err="1">
                <a:latin typeface="Arial" charset="0"/>
              </a:rPr>
              <a:t>della</a:t>
            </a:r>
            <a:r>
              <a:rPr lang="en-US" altLang="it-IT" sz="1800" dirty="0">
                <a:latin typeface="Arial" charset="0"/>
              </a:rPr>
              <a:t> </a:t>
            </a:r>
            <a:r>
              <a:rPr lang="en-US" altLang="it-IT" sz="1800" dirty="0" err="1">
                <a:latin typeface="Arial" charset="0"/>
              </a:rPr>
              <a:t>Paura</a:t>
            </a:r>
            <a:r>
              <a:rPr lang="en-US" altLang="it-IT" sz="1800" dirty="0">
                <a:latin typeface="Arial" charset="0"/>
              </a:rPr>
              <a:t>.</a:t>
            </a:r>
          </a:p>
          <a:p>
            <a:pPr lvl="1">
              <a:spcAft>
                <a:spcPct val="15000"/>
              </a:spcAft>
              <a:buClr>
                <a:srgbClr val="808080"/>
              </a:buClr>
              <a:buSzPct val="100000"/>
              <a:buFont typeface="LotusWP Type" pitchFamily="18" charset="0"/>
              <a:buChar char="ƒ"/>
            </a:pPr>
            <a:r>
              <a:rPr lang="en-US" altLang="it-IT" sz="1800" dirty="0" err="1">
                <a:latin typeface="Arial" charset="0"/>
              </a:rPr>
              <a:t>Riprende</a:t>
            </a:r>
            <a:r>
              <a:rPr lang="en-US" altLang="it-IT" sz="1800" dirty="0">
                <a:latin typeface="Arial" charset="0"/>
              </a:rPr>
              <a:t> </a:t>
            </a:r>
            <a:r>
              <a:rPr lang="en-US" altLang="it-IT" sz="1800" dirty="0" err="1">
                <a:latin typeface="Arial" charset="0"/>
              </a:rPr>
              <a:t>il</a:t>
            </a:r>
            <a:r>
              <a:rPr lang="en-US" altLang="it-IT" sz="1800" dirty="0">
                <a:latin typeface="Arial" charset="0"/>
              </a:rPr>
              <a:t> </a:t>
            </a:r>
            <a:r>
              <a:rPr lang="en-US" altLang="it-IT" sz="1800" dirty="0" err="1">
                <a:latin typeface="Arial" charset="0"/>
              </a:rPr>
              <a:t>concetto</a:t>
            </a:r>
            <a:r>
              <a:rPr lang="en-US" altLang="it-IT" sz="1800" dirty="0">
                <a:latin typeface="Arial" charset="0"/>
              </a:rPr>
              <a:t> di "</a:t>
            </a:r>
            <a:r>
              <a:rPr lang="en-US" altLang="it-IT" sz="1800" dirty="0" err="1">
                <a:latin typeface="Arial" charset="0"/>
              </a:rPr>
              <a:t>condizionamento</a:t>
            </a:r>
            <a:r>
              <a:rPr lang="en-US" altLang="it-IT" sz="1800" dirty="0">
                <a:latin typeface="Arial" charset="0"/>
              </a:rPr>
              <a:t> </a:t>
            </a:r>
            <a:r>
              <a:rPr lang="en-US" altLang="it-IT" sz="1800" dirty="0" err="1">
                <a:latin typeface="Arial" charset="0"/>
              </a:rPr>
              <a:t>interocettivo</a:t>
            </a:r>
            <a:r>
              <a:rPr lang="en-US" altLang="it-IT" sz="1800" dirty="0">
                <a:latin typeface="Arial" charset="0"/>
              </a:rPr>
              <a:t>", secondo </a:t>
            </a:r>
            <a:r>
              <a:rPr lang="en-US" altLang="it-IT" sz="1800" dirty="0" err="1">
                <a:latin typeface="Arial" charset="0"/>
              </a:rPr>
              <a:t>il</a:t>
            </a:r>
            <a:r>
              <a:rPr lang="en-US" altLang="it-IT" sz="1800" dirty="0">
                <a:latin typeface="Arial" charset="0"/>
              </a:rPr>
              <a:t> quale le </a:t>
            </a:r>
            <a:r>
              <a:rPr lang="en-US" altLang="it-IT" sz="1800" dirty="0" err="1">
                <a:latin typeface="Arial" charset="0"/>
              </a:rPr>
              <a:t>sensazioni</a:t>
            </a:r>
            <a:r>
              <a:rPr lang="en-US" altLang="it-IT" sz="1800" dirty="0">
                <a:latin typeface="Arial" charset="0"/>
              </a:rPr>
              <a:t> </a:t>
            </a:r>
            <a:r>
              <a:rPr lang="en-US" altLang="it-IT" sz="1800" dirty="0" err="1">
                <a:latin typeface="Arial" charset="0"/>
              </a:rPr>
              <a:t>corporee</a:t>
            </a:r>
            <a:r>
              <a:rPr lang="en-US" altLang="it-IT" sz="1800" dirty="0">
                <a:latin typeface="Arial" charset="0"/>
              </a:rPr>
              <a:t> </a:t>
            </a:r>
            <a:r>
              <a:rPr lang="en-US" altLang="it-IT" sz="1800" dirty="0" err="1">
                <a:latin typeface="Arial" charset="0"/>
              </a:rPr>
              <a:t>divengono</a:t>
            </a:r>
            <a:r>
              <a:rPr lang="en-US" altLang="it-IT" sz="1800" dirty="0">
                <a:latin typeface="Arial" charset="0"/>
              </a:rPr>
              <a:t> </a:t>
            </a:r>
            <a:r>
              <a:rPr lang="en-US" altLang="it-IT" sz="1800" dirty="0" err="1">
                <a:latin typeface="Arial" charset="0"/>
              </a:rPr>
              <a:t>stimoli</a:t>
            </a:r>
            <a:r>
              <a:rPr lang="en-US" altLang="it-IT" sz="1800" dirty="0">
                <a:latin typeface="Arial" charset="0"/>
              </a:rPr>
              <a:t> </a:t>
            </a:r>
            <a:r>
              <a:rPr lang="en-US" altLang="it-IT" sz="1800" dirty="0" err="1">
                <a:latin typeface="Arial" charset="0"/>
              </a:rPr>
              <a:t>condizionati</a:t>
            </a:r>
            <a:r>
              <a:rPr lang="en-US" altLang="it-IT" sz="1800" dirty="0">
                <a:latin typeface="Arial" charset="0"/>
              </a:rPr>
              <a:t> cui </a:t>
            </a:r>
            <a:r>
              <a:rPr lang="en-US" altLang="it-IT" sz="1800" dirty="0" err="1">
                <a:latin typeface="Arial" charset="0"/>
              </a:rPr>
              <a:t>si</a:t>
            </a:r>
            <a:r>
              <a:rPr lang="en-US" altLang="it-IT" sz="1800" dirty="0">
                <a:latin typeface="Arial" charset="0"/>
              </a:rPr>
              <a:t> </a:t>
            </a:r>
            <a:r>
              <a:rPr lang="en-US" altLang="it-IT" sz="1800" dirty="0" err="1">
                <a:latin typeface="Arial" charset="0"/>
              </a:rPr>
              <a:t>danno</a:t>
            </a:r>
            <a:r>
              <a:rPr lang="en-US" altLang="it-IT" sz="1800" dirty="0">
                <a:latin typeface="Arial" charset="0"/>
              </a:rPr>
              <a:t> </a:t>
            </a:r>
            <a:r>
              <a:rPr lang="en-US" altLang="it-IT" sz="1800" dirty="0" err="1">
                <a:latin typeface="Arial" charset="0"/>
              </a:rPr>
              <a:t>risposte</a:t>
            </a:r>
            <a:r>
              <a:rPr lang="en-US" altLang="it-IT" sz="1800" dirty="0">
                <a:latin typeface="Arial" charset="0"/>
              </a:rPr>
              <a:t> </a:t>
            </a:r>
            <a:r>
              <a:rPr lang="en-US" altLang="it-IT" sz="1800" dirty="0" err="1">
                <a:latin typeface="Arial" charset="0"/>
              </a:rPr>
              <a:t>condizionate</a:t>
            </a:r>
            <a:r>
              <a:rPr lang="en-US" altLang="it-IT" sz="1800" dirty="0">
                <a:latin typeface="Arial" charset="0"/>
              </a:rPr>
              <a:t> di </a:t>
            </a:r>
            <a:r>
              <a:rPr lang="en-US" altLang="it-IT" sz="1800" dirty="0" err="1">
                <a:latin typeface="Arial" charset="0"/>
              </a:rPr>
              <a:t>panico</a:t>
            </a:r>
            <a:endParaRPr lang="en-US" altLang="it-IT" sz="1800" dirty="0">
              <a:latin typeface="Arial" charset="0"/>
            </a:endParaRPr>
          </a:p>
          <a:p>
            <a:pPr>
              <a:spcAft>
                <a:spcPct val="15000"/>
              </a:spcAft>
              <a:buClr>
                <a:srgbClr val="808080"/>
              </a:buClr>
              <a:buSzPct val="100000"/>
              <a:buFont typeface="WingDings" pitchFamily="2" charset="2"/>
              <a:buChar char="§"/>
            </a:pPr>
            <a:r>
              <a:rPr lang="en-US" altLang="it-IT" sz="1800" dirty="0" err="1">
                <a:latin typeface="Arial" charset="0"/>
              </a:rPr>
              <a:t>L'attacco</a:t>
            </a:r>
            <a:r>
              <a:rPr lang="en-US" altLang="it-IT" sz="1800" dirty="0">
                <a:latin typeface="Arial" charset="0"/>
              </a:rPr>
              <a:t> di </a:t>
            </a:r>
            <a:r>
              <a:rPr lang="en-US" altLang="it-IT" sz="1800" dirty="0" err="1">
                <a:latin typeface="Arial" charset="0"/>
              </a:rPr>
              <a:t>panico</a:t>
            </a:r>
            <a:r>
              <a:rPr lang="en-US" altLang="it-IT" sz="1800" dirty="0">
                <a:latin typeface="Arial" charset="0"/>
              </a:rPr>
              <a:t> </a:t>
            </a:r>
            <a:r>
              <a:rPr lang="en-US" altLang="it-IT" sz="1800" dirty="0" err="1">
                <a:latin typeface="Arial" charset="0"/>
              </a:rPr>
              <a:t>avviene</a:t>
            </a:r>
            <a:r>
              <a:rPr lang="en-US" altLang="it-IT" sz="1800" dirty="0">
                <a:latin typeface="Arial" charset="0"/>
              </a:rPr>
              <a:t> </a:t>
            </a:r>
            <a:r>
              <a:rPr lang="en-US" altLang="it-IT" sz="1800" dirty="0" err="1">
                <a:latin typeface="Arial" charset="0"/>
              </a:rPr>
              <a:t>perché</a:t>
            </a:r>
            <a:r>
              <a:rPr lang="en-US" altLang="it-IT" sz="1800" dirty="0">
                <a:latin typeface="Arial" charset="0"/>
              </a:rPr>
              <a:t> i </a:t>
            </a:r>
            <a:r>
              <a:rPr lang="en-US" altLang="it-IT" sz="1800" dirty="0" err="1">
                <a:latin typeface="Arial" charset="0"/>
              </a:rPr>
              <a:t>pazienti</a:t>
            </a:r>
            <a:r>
              <a:rPr lang="en-US" altLang="it-IT" sz="1800" dirty="0">
                <a:latin typeface="Arial" charset="0"/>
              </a:rPr>
              <a:t> </a:t>
            </a:r>
            <a:r>
              <a:rPr lang="en-US" altLang="it-IT" sz="1800" dirty="0" err="1">
                <a:latin typeface="Arial" charset="0"/>
              </a:rPr>
              <a:t>hanno</a:t>
            </a:r>
            <a:r>
              <a:rPr lang="en-US" altLang="it-IT" sz="1800" dirty="0">
                <a:latin typeface="Arial" charset="0"/>
              </a:rPr>
              <a:t> la </a:t>
            </a:r>
            <a:r>
              <a:rPr lang="en-US" altLang="it-IT" sz="1800" dirty="0" err="1">
                <a:latin typeface="Arial" charset="0"/>
              </a:rPr>
              <a:t>tendenza</a:t>
            </a:r>
            <a:r>
              <a:rPr lang="en-US" altLang="it-IT" sz="1800" dirty="0">
                <a:latin typeface="Arial" charset="0"/>
              </a:rPr>
              <a:t> a </a:t>
            </a:r>
            <a:r>
              <a:rPr lang="en-US" altLang="it-IT" sz="1800" dirty="0" err="1">
                <a:latin typeface="Arial" charset="0"/>
              </a:rPr>
              <a:t>interpretare</a:t>
            </a:r>
            <a:r>
              <a:rPr lang="en-US" altLang="it-IT" sz="1800" dirty="0">
                <a:latin typeface="Arial" charset="0"/>
              </a:rPr>
              <a:t> </a:t>
            </a:r>
            <a:r>
              <a:rPr lang="en-US" altLang="it-IT" sz="1800" dirty="0" err="1">
                <a:latin typeface="Arial" charset="0"/>
              </a:rPr>
              <a:t>alcune</a:t>
            </a:r>
            <a:r>
              <a:rPr lang="en-US" altLang="it-IT" sz="1800" dirty="0">
                <a:latin typeface="Arial" charset="0"/>
              </a:rPr>
              <a:t> </a:t>
            </a:r>
            <a:r>
              <a:rPr lang="en-US" altLang="it-IT" sz="1800" dirty="0" err="1">
                <a:latin typeface="Arial" charset="0"/>
              </a:rPr>
              <a:t>sensazioni</a:t>
            </a:r>
            <a:r>
              <a:rPr lang="en-US" altLang="it-IT" sz="1800" dirty="0">
                <a:latin typeface="Arial" charset="0"/>
              </a:rPr>
              <a:t> del </a:t>
            </a:r>
            <a:r>
              <a:rPr lang="en-US" altLang="it-IT" sz="1800" dirty="0" err="1">
                <a:latin typeface="Arial" charset="0"/>
              </a:rPr>
              <a:t>corpo</a:t>
            </a:r>
            <a:r>
              <a:rPr lang="en-US" altLang="it-IT" sz="1800" dirty="0">
                <a:latin typeface="Arial" charset="0"/>
              </a:rPr>
              <a:t> in </a:t>
            </a:r>
            <a:r>
              <a:rPr lang="en-US" altLang="it-IT" sz="1800" dirty="0" err="1">
                <a:latin typeface="Arial" charset="0"/>
              </a:rPr>
              <a:t>modo</a:t>
            </a:r>
            <a:r>
              <a:rPr lang="en-US" altLang="it-IT" sz="1800" dirty="0">
                <a:latin typeface="Arial" charset="0"/>
              </a:rPr>
              <a:t> </a:t>
            </a:r>
            <a:r>
              <a:rPr lang="en-US" altLang="it-IT" sz="1800" dirty="0" err="1">
                <a:latin typeface="Arial" charset="0"/>
              </a:rPr>
              <a:t>catastrofico</a:t>
            </a:r>
            <a:r>
              <a:rPr lang="en-US" altLang="it-IT" sz="1800" dirty="0">
                <a:latin typeface="Arial" charset="0"/>
              </a:rPr>
              <a:t>. Le </a:t>
            </a:r>
            <a:r>
              <a:rPr lang="en-US" altLang="it-IT" sz="1800" dirty="0" err="1">
                <a:latin typeface="Arial" charset="0"/>
              </a:rPr>
              <a:t>sensazioni</a:t>
            </a:r>
            <a:r>
              <a:rPr lang="en-US" altLang="it-IT" sz="1800" dirty="0">
                <a:latin typeface="Arial" charset="0"/>
              </a:rPr>
              <a:t> male </a:t>
            </a:r>
            <a:r>
              <a:rPr lang="en-US" altLang="it-IT" sz="1800" dirty="0" err="1">
                <a:latin typeface="Arial" charset="0"/>
              </a:rPr>
              <a:t>interpretate</a:t>
            </a:r>
            <a:r>
              <a:rPr lang="en-US" altLang="it-IT" sz="1800" dirty="0">
                <a:latin typeface="Arial" charset="0"/>
              </a:rPr>
              <a:t>, </a:t>
            </a:r>
            <a:r>
              <a:rPr lang="en-US" altLang="it-IT" sz="1800" dirty="0" err="1">
                <a:latin typeface="Arial" charset="0"/>
              </a:rPr>
              <a:t>sono</a:t>
            </a:r>
            <a:r>
              <a:rPr lang="en-US" altLang="it-IT" sz="1800" dirty="0">
                <a:latin typeface="Arial" charset="0"/>
              </a:rPr>
              <a:t> </a:t>
            </a:r>
            <a:r>
              <a:rPr lang="en-US" altLang="it-IT" sz="1800" dirty="0" err="1">
                <a:latin typeface="Arial" charset="0"/>
              </a:rPr>
              <a:t>soprattutto</a:t>
            </a:r>
            <a:r>
              <a:rPr lang="en-US" altLang="it-IT" sz="1800" dirty="0">
                <a:latin typeface="Arial" charset="0"/>
              </a:rPr>
              <a:t> </a:t>
            </a:r>
            <a:r>
              <a:rPr lang="en-US" altLang="it-IT" sz="1800" dirty="0" err="1">
                <a:latin typeface="Arial" charset="0"/>
              </a:rPr>
              <a:t>quelle</a:t>
            </a:r>
            <a:r>
              <a:rPr lang="en-US" altLang="it-IT" sz="1800" dirty="0">
                <a:latin typeface="Arial" charset="0"/>
              </a:rPr>
              <a:t> relative </a:t>
            </a:r>
            <a:r>
              <a:rPr lang="en-US" altLang="it-IT" sz="1800" dirty="0" err="1">
                <a:latin typeface="Arial" charset="0"/>
              </a:rPr>
              <a:t>alla</a:t>
            </a:r>
            <a:r>
              <a:rPr lang="en-US" altLang="it-IT" sz="1800" dirty="0">
                <a:latin typeface="Arial" charset="0"/>
              </a:rPr>
              <a:t> </a:t>
            </a:r>
            <a:r>
              <a:rPr lang="en-US" altLang="it-IT" sz="1800" dirty="0" err="1">
                <a:latin typeface="Arial" charset="0"/>
              </a:rPr>
              <a:t>normale</a:t>
            </a:r>
            <a:r>
              <a:rPr lang="en-US" altLang="it-IT" sz="1800" dirty="0">
                <a:latin typeface="Arial" charset="0"/>
              </a:rPr>
              <a:t> </a:t>
            </a:r>
            <a:r>
              <a:rPr lang="en-US" altLang="it-IT" sz="1800" dirty="0" err="1">
                <a:latin typeface="Arial" charset="0"/>
              </a:rPr>
              <a:t>risposta</a:t>
            </a:r>
            <a:r>
              <a:rPr lang="en-US" altLang="it-IT" sz="1800" dirty="0">
                <a:latin typeface="Arial" charset="0"/>
              </a:rPr>
              <a:t> </a:t>
            </a:r>
            <a:r>
              <a:rPr lang="en-US" altLang="it-IT" sz="1800" dirty="0" err="1">
                <a:latin typeface="Arial" charset="0"/>
              </a:rPr>
              <a:t>d'ansia</a:t>
            </a:r>
            <a:r>
              <a:rPr lang="en-US" altLang="it-IT" sz="1800" dirty="0">
                <a:latin typeface="Arial" charset="0"/>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623755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spcAft>
                <a:spcPct val="15000"/>
              </a:spcAft>
              <a:buClr>
                <a:srgbClr val="808080"/>
              </a:buClr>
              <a:buSzPct val="100000"/>
              <a:buFont typeface="WingDings" pitchFamily="2" charset="2"/>
              <a:buChar char="§"/>
            </a:pPr>
            <a:r>
              <a:rPr lang="en-US" altLang="it-IT" sz="2400" dirty="0">
                <a:latin typeface="Arial" charset="0"/>
              </a:rPr>
              <a:t>Le </a:t>
            </a:r>
            <a:r>
              <a:rPr lang="en-US" altLang="it-IT" sz="2400" dirty="0" err="1">
                <a:latin typeface="Arial" charset="0"/>
              </a:rPr>
              <a:t>sensazioni</a:t>
            </a:r>
            <a:r>
              <a:rPr lang="en-US" altLang="it-IT" sz="2400" dirty="0">
                <a:latin typeface="Arial" charset="0"/>
              </a:rPr>
              <a:t> </a:t>
            </a:r>
            <a:r>
              <a:rPr lang="en-US" altLang="it-IT" sz="2400" dirty="0" err="1">
                <a:latin typeface="Arial" charset="0"/>
              </a:rPr>
              <a:t>sembrano</a:t>
            </a:r>
            <a:r>
              <a:rPr lang="en-US" altLang="it-IT" sz="2400" dirty="0">
                <a:latin typeface="Arial" charset="0"/>
              </a:rPr>
              <a:t> </a:t>
            </a:r>
            <a:r>
              <a:rPr lang="en-US" altLang="it-IT" sz="2400" dirty="0" err="1">
                <a:latin typeface="Arial" charset="0"/>
              </a:rPr>
              <a:t>indicare</a:t>
            </a:r>
            <a:r>
              <a:rPr lang="en-US" altLang="it-IT" sz="2400" dirty="0">
                <a:latin typeface="Arial" charset="0"/>
              </a:rPr>
              <a:t> un </a:t>
            </a:r>
            <a:r>
              <a:rPr lang="en-US" altLang="it-IT" sz="2400" dirty="0" err="1">
                <a:latin typeface="Arial" charset="0"/>
              </a:rPr>
              <a:t>imminente</a:t>
            </a:r>
            <a:r>
              <a:rPr lang="en-US" altLang="it-IT" sz="2400" dirty="0">
                <a:latin typeface="Arial" charset="0"/>
              </a:rPr>
              <a:t> </a:t>
            </a:r>
            <a:r>
              <a:rPr lang="en-US" altLang="it-IT" sz="2400" dirty="0" err="1">
                <a:latin typeface="Arial" charset="0"/>
              </a:rPr>
              <a:t>disastro</a:t>
            </a:r>
            <a:r>
              <a:rPr lang="en-US" altLang="it-IT" sz="2400" dirty="0">
                <a:latin typeface="Arial" charset="0"/>
              </a:rPr>
              <a:t> </a:t>
            </a:r>
            <a:r>
              <a:rPr lang="en-US" altLang="it-IT" sz="2400" dirty="0" err="1">
                <a:latin typeface="Arial" charset="0"/>
              </a:rPr>
              <a:t>fisico</a:t>
            </a:r>
            <a:r>
              <a:rPr lang="en-US" altLang="it-IT" sz="2400" dirty="0">
                <a:latin typeface="Arial" charset="0"/>
              </a:rPr>
              <a:t> o </a:t>
            </a:r>
            <a:r>
              <a:rPr lang="en-US" altLang="it-IT" sz="2400" dirty="0" err="1">
                <a:latin typeface="Arial" charset="0"/>
              </a:rPr>
              <a:t>mentale</a:t>
            </a:r>
            <a:r>
              <a:rPr lang="en-US" altLang="it-IT" sz="2400" dirty="0">
                <a:latin typeface="Arial" charset="0"/>
              </a:rPr>
              <a:t> (</a:t>
            </a:r>
            <a:r>
              <a:rPr lang="en-US" altLang="it-IT" sz="2400" dirty="0" err="1">
                <a:latin typeface="Arial" charset="0"/>
              </a:rPr>
              <a:t>nel</a:t>
            </a:r>
            <a:r>
              <a:rPr lang="en-US" altLang="it-IT" sz="2400" dirty="0">
                <a:latin typeface="Arial" charset="0"/>
              </a:rPr>
              <a:t> </a:t>
            </a:r>
            <a:r>
              <a:rPr lang="en-US" altLang="it-IT" sz="2400" dirty="0" err="1">
                <a:latin typeface="Arial" charset="0"/>
              </a:rPr>
              <a:t>paziente</a:t>
            </a:r>
            <a:r>
              <a:rPr lang="en-US" altLang="it-IT" sz="2400" dirty="0">
                <a:latin typeface="Arial" charset="0"/>
              </a:rPr>
              <a:t> </a:t>
            </a:r>
            <a:r>
              <a:rPr lang="en-US" altLang="it-IT" sz="2400" dirty="0" err="1">
                <a:latin typeface="Arial" charset="0"/>
              </a:rPr>
              <a:t>ipocondriaco</a:t>
            </a:r>
            <a:r>
              <a:rPr lang="en-US" altLang="it-IT" sz="2400" dirty="0">
                <a:latin typeface="Arial" charset="0"/>
              </a:rPr>
              <a:t> </a:t>
            </a:r>
            <a:r>
              <a:rPr lang="en-US" altLang="it-IT" sz="2400" dirty="0" err="1">
                <a:latin typeface="Arial" charset="0"/>
              </a:rPr>
              <a:t>esiste</a:t>
            </a:r>
            <a:r>
              <a:rPr lang="en-US" altLang="it-IT" sz="2400" dirty="0">
                <a:latin typeface="Arial" charset="0"/>
              </a:rPr>
              <a:t> </a:t>
            </a:r>
            <a:r>
              <a:rPr lang="en-US" altLang="it-IT" sz="2400" dirty="0" err="1">
                <a:latin typeface="Arial" charset="0"/>
              </a:rPr>
              <a:t>una</a:t>
            </a:r>
            <a:r>
              <a:rPr lang="en-US" altLang="it-IT" sz="2400" dirty="0">
                <a:latin typeface="Arial" charset="0"/>
              </a:rPr>
              <a:t> </a:t>
            </a:r>
            <a:r>
              <a:rPr lang="en-US" altLang="it-IT" sz="2400" dirty="0" err="1">
                <a:latin typeface="Arial" charset="0"/>
              </a:rPr>
              <a:t>analoga</a:t>
            </a:r>
            <a:r>
              <a:rPr lang="en-US" altLang="it-IT" sz="2400" dirty="0">
                <a:latin typeface="Arial" charset="0"/>
              </a:rPr>
              <a:t> </a:t>
            </a:r>
            <a:r>
              <a:rPr lang="en-US" altLang="it-IT" sz="2400" dirty="0" err="1">
                <a:latin typeface="Arial" charset="0"/>
              </a:rPr>
              <a:t>paura</a:t>
            </a:r>
            <a:r>
              <a:rPr lang="en-US" altLang="it-IT" sz="2400" dirty="0">
                <a:latin typeface="Arial" charset="0"/>
              </a:rPr>
              <a:t> di stare male solo </a:t>
            </a:r>
            <a:r>
              <a:rPr lang="en-US" altLang="it-IT" sz="2400" dirty="0" err="1">
                <a:latin typeface="Arial" charset="0"/>
              </a:rPr>
              <a:t>che</a:t>
            </a:r>
            <a:r>
              <a:rPr lang="en-US" altLang="it-IT" sz="2400" dirty="0">
                <a:latin typeface="Arial" charset="0"/>
              </a:rPr>
              <a:t> la </a:t>
            </a:r>
            <a:r>
              <a:rPr lang="en-US" altLang="it-IT" sz="2400" dirty="0" err="1">
                <a:latin typeface="Arial" charset="0"/>
              </a:rPr>
              <a:t>catastrofe</a:t>
            </a:r>
            <a:r>
              <a:rPr lang="en-US" altLang="it-IT" sz="2400" dirty="0">
                <a:latin typeface="Arial" charset="0"/>
              </a:rPr>
              <a:t> sanitaria non è </a:t>
            </a:r>
            <a:r>
              <a:rPr lang="en-US" altLang="it-IT" sz="2400" dirty="0" err="1">
                <a:latin typeface="Arial" charset="0"/>
              </a:rPr>
              <a:t>imminente</a:t>
            </a:r>
            <a:r>
              <a:rPr lang="en-US" altLang="it-IT" sz="2400" dirty="0">
                <a:latin typeface="Arial" charset="0"/>
              </a:rPr>
              <a:t> ma </a:t>
            </a:r>
            <a:r>
              <a:rPr lang="en-US" altLang="it-IT" sz="2400" dirty="0" err="1">
                <a:latin typeface="Arial" charset="0"/>
              </a:rPr>
              <a:t>rimandata</a:t>
            </a:r>
            <a:r>
              <a:rPr lang="en-US" altLang="it-IT" sz="2400" dirty="0">
                <a:latin typeface="Arial" charset="0"/>
              </a:rPr>
              <a:t> </a:t>
            </a:r>
            <a:r>
              <a:rPr lang="en-US" altLang="it-IT" sz="2400" dirty="0" err="1">
                <a:latin typeface="Arial" charset="0"/>
              </a:rPr>
              <a:t>magari</a:t>
            </a:r>
            <a:r>
              <a:rPr lang="en-US" altLang="it-IT" sz="2400" dirty="0">
                <a:latin typeface="Arial" charset="0"/>
              </a:rPr>
              <a:t> di </a:t>
            </a:r>
            <a:r>
              <a:rPr lang="en-US" altLang="it-IT" sz="2400" dirty="0" err="1">
                <a:latin typeface="Arial" charset="0"/>
              </a:rPr>
              <a:t>decenni</a:t>
            </a:r>
            <a:r>
              <a:rPr lang="en-US" altLang="it-IT" sz="2400" dirty="0">
                <a:latin typeface="Arial" charset="0"/>
              </a:rPr>
              <a:t>. </a:t>
            </a:r>
          </a:p>
          <a:p>
            <a:pPr>
              <a:spcAft>
                <a:spcPct val="15000"/>
              </a:spcAft>
              <a:buClr>
                <a:srgbClr val="808080"/>
              </a:buClr>
              <a:buSzPct val="100000"/>
              <a:buFont typeface="WingDings" pitchFamily="2" charset="2"/>
              <a:buChar char="§"/>
            </a:pPr>
            <a:r>
              <a:rPr lang="en-US" altLang="it-IT" sz="2400" dirty="0">
                <a:latin typeface="Arial" charset="0"/>
              </a:rPr>
              <a:t>La </a:t>
            </a:r>
            <a:r>
              <a:rPr lang="en-US" altLang="it-IT" sz="2400" dirty="0" err="1">
                <a:latin typeface="Arial" charset="0"/>
              </a:rPr>
              <a:t>sequenza</a:t>
            </a:r>
            <a:r>
              <a:rPr lang="en-US" altLang="it-IT" sz="2400" dirty="0">
                <a:latin typeface="Arial" charset="0"/>
              </a:rPr>
              <a:t> </a:t>
            </a:r>
            <a:r>
              <a:rPr lang="en-US" altLang="it-IT" sz="2400" dirty="0" err="1">
                <a:latin typeface="Arial" charset="0"/>
              </a:rPr>
              <a:t>dell'attacco</a:t>
            </a:r>
            <a:r>
              <a:rPr lang="en-US" altLang="it-IT" sz="2400" dirty="0">
                <a:latin typeface="Arial" charset="0"/>
              </a:rPr>
              <a:t> di </a:t>
            </a:r>
            <a:r>
              <a:rPr lang="en-US" altLang="it-IT" sz="2400" dirty="0" err="1">
                <a:latin typeface="Arial" charset="0"/>
              </a:rPr>
              <a:t>panico</a:t>
            </a:r>
            <a:r>
              <a:rPr lang="en-US" altLang="it-IT" sz="2400" dirty="0">
                <a:latin typeface="Arial" charset="0"/>
              </a:rPr>
              <a:t> parte da </a:t>
            </a:r>
            <a:r>
              <a:rPr lang="en-US" altLang="it-IT" sz="2400" dirty="0" err="1">
                <a:latin typeface="Arial" charset="0"/>
              </a:rPr>
              <a:t>uno</a:t>
            </a:r>
            <a:r>
              <a:rPr lang="en-US" altLang="it-IT" sz="2400" dirty="0">
                <a:latin typeface="Arial" charset="0"/>
              </a:rPr>
              <a:t> </a:t>
            </a:r>
            <a:r>
              <a:rPr lang="en-US" altLang="it-IT" sz="2400" dirty="0" err="1">
                <a:latin typeface="Arial" charset="0"/>
              </a:rPr>
              <a:t>stimolo</a:t>
            </a:r>
            <a:r>
              <a:rPr lang="en-US" altLang="it-IT" sz="2400" dirty="0">
                <a:latin typeface="Arial" charset="0"/>
              </a:rPr>
              <a:t> </a:t>
            </a:r>
            <a:r>
              <a:rPr lang="en-US" altLang="it-IT" sz="2400" dirty="0" err="1">
                <a:latin typeface="Arial" charset="0"/>
              </a:rPr>
              <a:t>esterno</a:t>
            </a:r>
            <a:r>
              <a:rPr lang="en-US" altLang="it-IT" sz="2400" dirty="0">
                <a:latin typeface="Arial" charset="0"/>
              </a:rPr>
              <a:t> (o da </a:t>
            </a:r>
            <a:r>
              <a:rPr lang="en-US" altLang="it-IT" sz="2400" dirty="0" err="1">
                <a:latin typeface="Arial" charset="0"/>
              </a:rPr>
              <a:t>stimoli</a:t>
            </a:r>
            <a:r>
              <a:rPr lang="en-US" altLang="it-IT" sz="2400" dirty="0">
                <a:latin typeface="Arial" charset="0"/>
              </a:rPr>
              <a:t> </a:t>
            </a:r>
            <a:r>
              <a:rPr lang="en-US" altLang="it-IT" sz="2400" dirty="0" err="1">
                <a:latin typeface="Arial" charset="0"/>
              </a:rPr>
              <a:t>interni</a:t>
            </a:r>
            <a:r>
              <a:rPr lang="en-US" altLang="it-IT" sz="2400" dirty="0">
                <a:latin typeface="Arial" charset="0"/>
              </a:rPr>
              <a:t> </a:t>
            </a:r>
            <a:r>
              <a:rPr lang="en-US" altLang="it-IT" sz="2400" dirty="0" err="1">
                <a:latin typeface="Arial" charset="0"/>
              </a:rPr>
              <a:t>che</a:t>
            </a:r>
            <a:r>
              <a:rPr lang="en-US" altLang="it-IT" sz="2400" dirty="0">
                <a:latin typeface="Arial" charset="0"/>
              </a:rPr>
              <a:t> </a:t>
            </a:r>
            <a:r>
              <a:rPr lang="en-US" altLang="it-IT" sz="2400" dirty="0" err="1">
                <a:latin typeface="Arial" charset="0"/>
              </a:rPr>
              <a:t>hanno</a:t>
            </a:r>
            <a:r>
              <a:rPr lang="en-US" altLang="it-IT" sz="2400" dirty="0">
                <a:latin typeface="Arial" charset="0"/>
              </a:rPr>
              <a:t> la </a:t>
            </a:r>
            <a:r>
              <a:rPr lang="en-US" altLang="it-IT" sz="2400" dirty="0" err="1">
                <a:latin typeface="Arial" charset="0"/>
              </a:rPr>
              <a:t>stessa</a:t>
            </a:r>
            <a:r>
              <a:rPr lang="en-US" altLang="it-IT" sz="2400" dirty="0">
                <a:latin typeface="Arial" charset="0"/>
              </a:rPr>
              <a:t> </a:t>
            </a:r>
            <a:r>
              <a:rPr lang="en-US" altLang="it-IT" sz="2400" dirty="0" err="1">
                <a:latin typeface="Arial" charset="0"/>
              </a:rPr>
              <a:t>funzione</a:t>
            </a:r>
            <a:r>
              <a:rPr lang="en-US" altLang="it-IT" sz="2400" dirty="0">
                <a:latin typeface="Arial" charset="0"/>
              </a:rPr>
              <a:t>) la cui </a:t>
            </a:r>
            <a:r>
              <a:rPr lang="en-US" altLang="it-IT" sz="2400" dirty="0" err="1">
                <a:latin typeface="Arial" charset="0"/>
              </a:rPr>
              <a:t>valutazione</a:t>
            </a:r>
            <a:r>
              <a:rPr lang="en-US" altLang="it-IT" sz="2400" dirty="0">
                <a:latin typeface="Arial" charset="0"/>
              </a:rPr>
              <a:t> produce </a:t>
            </a:r>
            <a:r>
              <a:rPr lang="en-US" altLang="it-IT" sz="2400" dirty="0" err="1">
                <a:latin typeface="Arial" charset="0"/>
              </a:rPr>
              <a:t>ansia</a:t>
            </a:r>
            <a:r>
              <a:rPr lang="en-US" altLang="it-IT" sz="2400" dirty="0">
                <a:latin typeface="Arial" charset="0"/>
              </a:rPr>
              <a:t> con le </a:t>
            </a:r>
            <a:r>
              <a:rPr lang="en-US" altLang="it-IT" sz="2400" dirty="0" err="1">
                <a:latin typeface="Arial" charset="0"/>
              </a:rPr>
              <a:t>sensazioni</a:t>
            </a:r>
            <a:r>
              <a:rPr lang="en-US" altLang="it-IT" sz="2400" dirty="0">
                <a:latin typeface="Arial" charset="0"/>
              </a:rPr>
              <a:t> </a:t>
            </a:r>
            <a:r>
              <a:rPr lang="en-US" altLang="it-IT" sz="2400" dirty="0" err="1">
                <a:latin typeface="Arial" charset="0"/>
              </a:rPr>
              <a:t>corporee</a:t>
            </a:r>
            <a:r>
              <a:rPr lang="en-US" altLang="it-IT" sz="2400" dirty="0">
                <a:latin typeface="Arial" charset="0"/>
              </a:rPr>
              <a:t> associate. </a:t>
            </a:r>
            <a:r>
              <a:rPr lang="en-US" altLang="it-IT" sz="2400" dirty="0" err="1">
                <a:latin typeface="Arial" charset="0"/>
              </a:rPr>
              <a:t>Queste</a:t>
            </a:r>
            <a:r>
              <a:rPr lang="en-US" altLang="it-IT" sz="2400" dirty="0">
                <a:latin typeface="Arial" charset="0"/>
              </a:rPr>
              <a:t> </a:t>
            </a:r>
            <a:r>
              <a:rPr lang="en-US" altLang="it-IT" sz="2400" dirty="0" err="1">
                <a:latin typeface="Arial" charset="0"/>
              </a:rPr>
              <a:t>sensazioni</a:t>
            </a:r>
            <a:r>
              <a:rPr lang="en-US" altLang="it-IT" sz="2400" dirty="0">
                <a:latin typeface="Arial" charset="0"/>
              </a:rPr>
              <a:t> </a:t>
            </a:r>
            <a:r>
              <a:rPr lang="en-US" altLang="it-IT" sz="2400" dirty="0" err="1">
                <a:latin typeface="Arial" charset="0"/>
              </a:rPr>
              <a:t>sono</a:t>
            </a:r>
            <a:r>
              <a:rPr lang="en-US" altLang="it-IT" sz="2400" dirty="0">
                <a:latin typeface="Arial" charset="0"/>
              </a:rPr>
              <a:t> a </a:t>
            </a:r>
            <a:r>
              <a:rPr lang="en-US" altLang="it-IT" sz="2400" dirty="0" err="1">
                <a:latin typeface="Arial" charset="0"/>
              </a:rPr>
              <a:t>loro</a:t>
            </a:r>
            <a:r>
              <a:rPr lang="en-US" altLang="it-IT" sz="2400" dirty="0">
                <a:latin typeface="Arial" charset="0"/>
              </a:rPr>
              <a:t> </a:t>
            </a:r>
            <a:r>
              <a:rPr lang="en-US" altLang="it-IT" sz="2400" dirty="0" err="1">
                <a:latin typeface="Arial" charset="0"/>
              </a:rPr>
              <a:t>volta</a:t>
            </a:r>
            <a:r>
              <a:rPr lang="en-US" altLang="it-IT" sz="2400" dirty="0">
                <a:latin typeface="Arial" charset="0"/>
              </a:rPr>
              <a:t> </a:t>
            </a:r>
            <a:r>
              <a:rPr lang="en-US" altLang="it-IT" sz="2400" dirty="0" err="1">
                <a:latin typeface="Arial" charset="0"/>
              </a:rPr>
              <a:t>valutate</a:t>
            </a:r>
            <a:r>
              <a:rPr lang="en-US" altLang="it-IT" sz="2400" dirty="0">
                <a:latin typeface="Arial" charset="0"/>
              </a:rPr>
              <a:t> in </a:t>
            </a:r>
            <a:r>
              <a:rPr lang="en-US" altLang="it-IT" sz="2400" dirty="0" err="1">
                <a:latin typeface="Arial" charset="0"/>
              </a:rPr>
              <a:t>modo</a:t>
            </a:r>
            <a:r>
              <a:rPr lang="en-US" altLang="it-IT" sz="2400" dirty="0">
                <a:latin typeface="Arial" charset="0"/>
              </a:rPr>
              <a:t> </a:t>
            </a:r>
            <a:r>
              <a:rPr lang="en-US" altLang="it-IT" sz="2400" dirty="0" err="1">
                <a:latin typeface="Arial" charset="0"/>
              </a:rPr>
              <a:t>catastrofico</a:t>
            </a:r>
            <a:r>
              <a:rPr lang="en-US" altLang="it-IT" sz="2400" dirty="0">
                <a:latin typeface="Arial" charset="0"/>
              </a:rPr>
              <a:t>, </a:t>
            </a:r>
            <a:r>
              <a:rPr lang="en-US" altLang="it-IT" sz="2400" dirty="0" err="1">
                <a:latin typeface="Arial" charset="0"/>
              </a:rPr>
              <a:t>il</a:t>
            </a:r>
            <a:r>
              <a:rPr lang="en-US" altLang="it-IT" sz="2400" dirty="0">
                <a:latin typeface="Arial" charset="0"/>
              </a:rPr>
              <a:t> </a:t>
            </a:r>
            <a:r>
              <a:rPr lang="en-US" altLang="it-IT" sz="2400" dirty="0" err="1">
                <a:latin typeface="Arial" charset="0"/>
              </a:rPr>
              <a:t>che</a:t>
            </a:r>
            <a:r>
              <a:rPr lang="en-US" altLang="it-IT" sz="2400" dirty="0">
                <a:latin typeface="Arial" charset="0"/>
              </a:rPr>
              <a:t> </a:t>
            </a:r>
            <a:r>
              <a:rPr lang="en-US" altLang="it-IT" sz="2400" dirty="0" err="1">
                <a:latin typeface="Arial" charset="0"/>
              </a:rPr>
              <a:t>aumenta</a:t>
            </a:r>
            <a:r>
              <a:rPr lang="en-US" altLang="it-IT" sz="2400" dirty="0">
                <a:latin typeface="Arial" charset="0"/>
              </a:rPr>
              <a:t> </a:t>
            </a:r>
            <a:r>
              <a:rPr lang="en-US" altLang="it-IT" sz="2400" dirty="0" err="1">
                <a:latin typeface="Arial" charset="0"/>
              </a:rPr>
              <a:t>l'ansia</a:t>
            </a:r>
            <a:r>
              <a:rPr lang="en-US" altLang="it-IT" sz="2400" dirty="0">
                <a:latin typeface="Arial" charset="0"/>
              </a:rPr>
              <a:t>, e </a:t>
            </a:r>
            <a:r>
              <a:rPr lang="en-US" altLang="it-IT" sz="2400" dirty="0" err="1">
                <a:latin typeface="Arial" charset="0"/>
              </a:rPr>
              <a:t>crea</a:t>
            </a:r>
            <a:r>
              <a:rPr lang="en-US" altLang="it-IT" sz="2400" dirty="0">
                <a:latin typeface="Arial" charset="0"/>
              </a:rPr>
              <a:t> un </a:t>
            </a:r>
            <a:r>
              <a:rPr lang="en-US" altLang="it-IT" sz="2400" dirty="0" err="1">
                <a:latin typeface="Arial" charset="0"/>
              </a:rPr>
              <a:t>circolo</a:t>
            </a:r>
            <a:r>
              <a:rPr lang="en-US" altLang="it-IT" sz="2400" dirty="0">
                <a:latin typeface="Arial" charset="0"/>
              </a:rPr>
              <a:t> </a:t>
            </a:r>
            <a:r>
              <a:rPr lang="en-US" altLang="it-IT" sz="2400" dirty="0" err="1">
                <a:latin typeface="Arial" charset="0"/>
              </a:rPr>
              <a:t>vizioso</a:t>
            </a:r>
            <a:r>
              <a:rPr lang="en-US" altLang="it-IT" sz="2400" dirty="0">
                <a:latin typeface="Arial" charset="0"/>
              </a:rPr>
              <a:t> </a:t>
            </a:r>
            <a:r>
              <a:rPr lang="en-US" altLang="it-IT" sz="2400" dirty="0" err="1">
                <a:latin typeface="Arial" charset="0"/>
              </a:rPr>
              <a:t>che</a:t>
            </a:r>
            <a:r>
              <a:rPr lang="en-US" altLang="it-IT" sz="2400" dirty="0">
                <a:latin typeface="Arial" charset="0"/>
              </a:rPr>
              <a:t> </a:t>
            </a:r>
            <a:r>
              <a:rPr lang="en-US" altLang="it-IT" sz="2400" dirty="0" err="1">
                <a:latin typeface="Arial" charset="0"/>
              </a:rPr>
              <a:t>porta</a:t>
            </a:r>
            <a:r>
              <a:rPr lang="en-US" altLang="it-IT" sz="2400" dirty="0">
                <a:latin typeface="Arial" charset="0"/>
              </a:rPr>
              <a:t> al </a:t>
            </a:r>
            <a:r>
              <a:rPr lang="en-US" altLang="it-IT" sz="2400" dirty="0" err="1">
                <a:latin typeface="Arial" charset="0"/>
              </a:rPr>
              <a:t>panico</a:t>
            </a:r>
            <a:r>
              <a:rPr lang="en-US" altLang="it-IT" sz="2400" dirty="0">
                <a:latin typeface="Arial" charset="0"/>
              </a:rPr>
              <a:t>.</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5514367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spcAft>
                <a:spcPct val="15000"/>
              </a:spcAft>
              <a:buClr>
                <a:srgbClr val="808080"/>
              </a:buClr>
              <a:buSzPct val="100000"/>
              <a:buFont typeface="WingDings" pitchFamily="2" charset="2"/>
              <a:buChar char="§"/>
            </a:pPr>
            <a:r>
              <a:rPr lang="en-US" altLang="it-IT" sz="2400" dirty="0" err="1">
                <a:solidFill>
                  <a:srgbClr val="000000"/>
                </a:solidFill>
                <a:latin typeface="Arial" charset="0"/>
              </a:rPr>
              <a:t>Dopo</a:t>
            </a:r>
            <a:r>
              <a:rPr lang="en-US" altLang="it-IT" sz="2400" dirty="0">
                <a:solidFill>
                  <a:srgbClr val="000000"/>
                </a:solidFill>
                <a:latin typeface="Arial" charset="0"/>
              </a:rPr>
              <a:t> </a:t>
            </a:r>
            <a:r>
              <a:rPr lang="en-US" altLang="it-IT" sz="2400" dirty="0" err="1">
                <a:solidFill>
                  <a:srgbClr val="000000"/>
                </a:solidFill>
                <a:latin typeface="Arial" charset="0"/>
              </a:rPr>
              <a:t>il</a:t>
            </a:r>
            <a:r>
              <a:rPr lang="en-US" altLang="it-IT" sz="2400" dirty="0">
                <a:solidFill>
                  <a:srgbClr val="000000"/>
                </a:solidFill>
                <a:latin typeface="Arial" charset="0"/>
              </a:rPr>
              <a:t> primo </a:t>
            </a:r>
            <a:r>
              <a:rPr lang="en-US" altLang="it-IT" sz="2400" dirty="0" err="1">
                <a:solidFill>
                  <a:srgbClr val="000000"/>
                </a:solidFill>
                <a:latin typeface="Arial" charset="0"/>
              </a:rPr>
              <a:t>attacco</a:t>
            </a:r>
            <a:r>
              <a:rPr lang="en-US" altLang="it-IT" sz="2400" dirty="0">
                <a:solidFill>
                  <a:srgbClr val="000000"/>
                </a:solidFill>
                <a:latin typeface="Arial" charset="0"/>
              </a:rPr>
              <a:t>, </a:t>
            </a:r>
            <a:r>
              <a:rPr lang="en-US" altLang="it-IT" sz="2400" dirty="0" err="1">
                <a:solidFill>
                  <a:srgbClr val="000000"/>
                </a:solidFill>
                <a:latin typeface="Arial" charset="0"/>
              </a:rPr>
              <a:t>l'individuo</a:t>
            </a:r>
            <a:r>
              <a:rPr lang="en-US" altLang="it-IT" sz="2400" dirty="0">
                <a:solidFill>
                  <a:srgbClr val="000000"/>
                </a:solidFill>
                <a:latin typeface="Arial" charset="0"/>
              </a:rPr>
              <a:t> </a:t>
            </a:r>
            <a:r>
              <a:rPr lang="en-US" altLang="it-IT" sz="2400" dirty="0" err="1">
                <a:solidFill>
                  <a:srgbClr val="000000"/>
                </a:solidFill>
                <a:latin typeface="Arial" charset="0"/>
              </a:rPr>
              <a:t>diviene</a:t>
            </a:r>
            <a:r>
              <a:rPr lang="en-US" altLang="it-IT" sz="2400" dirty="0">
                <a:solidFill>
                  <a:srgbClr val="000000"/>
                </a:solidFill>
                <a:latin typeface="Arial" charset="0"/>
              </a:rPr>
              <a:t> </a:t>
            </a:r>
            <a:r>
              <a:rPr lang="en-US" altLang="it-IT" sz="2400" dirty="0" err="1">
                <a:solidFill>
                  <a:srgbClr val="000000"/>
                </a:solidFill>
                <a:latin typeface="Arial" charset="0"/>
              </a:rPr>
              <a:t>particolarmente</a:t>
            </a:r>
            <a:r>
              <a:rPr lang="en-US" altLang="it-IT" sz="2400" dirty="0">
                <a:solidFill>
                  <a:srgbClr val="000000"/>
                </a:solidFill>
                <a:latin typeface="Arial" charset="0"/>
              </a:rPr>
              <a:t> </a:t>
            </a:r>
            <a:r>
              <a:rPr lang="en-US" altLang="it-IT" sz="2400" dirty="0" err="1">
                <a:solidFill>
                  <a:srgbClr val="000000"/>
                </a:solidFill>
                <a:latin typeface="Arial" charset="0"/>
              </a:rPr>
              <a:t>attento</a:t>
            </a:r>
            <a:r>
              <a:rPr lang="en-US" altLang="it-IT" sz="2400" dirty="0">
                <a:solidFill>
                  <a:srgbClr val="000000"/>
                </a:solidFill>
                <a:latin typeface="Arial" charset="0"/>
              </a:rPr>
              <a:t> </a:t>
            </a:r>
            <a:r>
              <a:rPr lang="en-US" altLang="it-IT" sz="2400" dirty="0" err="1">
                <a:solidFill>
                  <a:srgbClr val="000000"/>
                </a:solidFill>
                <a:latin typeface="Arial" charset="0"/>
              </a:rPr>
              <a:t>alle</a:t>
            </a:r>
            <a:r>
              <a:rPr lang="en-US" altLang="it-IT" sz="2400" dirty="0">
                <a:solidFill>
                  <a:srgbClr val="000000"/>
                </a:solidFill>
                <a:latin typeface="Arial" charset="0"/>
              </a:rPr>
              <a:t> </a:t>
            </a:r>
            <a:r>
              <a:rPr lang="en-US" altLang="it-IT" sz="2400" dirty="0" err="1">
                <a:solidFill>
                  <a:srgbClr val="000000"/>
                </a:solidFill>
                <a:latin typeface="Arial" charset="0"/>
              </a:rPr>
              <a:t>sensazioni</a:t>
            </a:r>
            <a:r>
              <a:rPr lang="en-US" altLang="it-IT" sz="2400" dirty="0">
                <a:solidFill>
                  <a:srgbClr val="000000"/>
                </a:solidFill>
                <a:latin typeface="Arial" charset="0"/>
              </a:rPr>
              <a:t> del </a:t>
            </a:r>
            <a:r>
              <a:rPr lang="en-US" altLang="it-IT" sz="2400" dirty="0" err="1">
                <a:solidFill>
                  <a:srgbClr val="000000"/>
                </a:solidFill>
                <a:latin typeface="Arial" charset="0"/>
              </a:rPr>
              <a:t>corpo</a:t>
            </a:r>
            <a:r>
              <a:rPr lang="en-US" altLang="it-IT" sz="2400" dirty="0">
                <a:solidFill>
                  <a:srgbClr val="000000"/>
                </a:solidFill>
                <a:latin typeface="Arial" charset="0"/>
              </a:rPr>
              <a:t>, </a:t>
            </a:r>
            <a:r>
              <a:rPr lang="en-US" altLang="it-IT" sz="2400" dirty="0" err="1">
                <a:solidFill>
                  <a:srgbClr val="000000"/>
                </a:solidFill>
                <a:latin typeface="Arial" charset="0"/>
              </a:rPr>
              <a:t>accentuando</a:t>
            </a:r>
            <a:r>
              <a:rPr lang="en-US" altLang="it-IT" sz="2400" dirty="0">
                <a:solidFill>
                  <a:srgbClr val="000000"/>
                </a:solidFill>
                <a:latin typeface="Arial" charset="0"/>
              </a:rPr>
              <a:t> la </a:t>
            </a:r>
            <a:r>
              <a:rPr lang="en-US" altLang="it-IT" sz="2400" dirty="0" err="1">
                <a:solidFill>
                  <a:srgbClr val="000000"/>
                </a:solidFill>
                <a:latin typeface="Arial" charset="0"/>
              </a:rPr>
              <a:t>tendenza</a:t>
            </a:r>
            <a:r>
              <a:rPr lang="en-US" altLang="it-IT" sz="2400" dirty="0">
                <a:solidFill>
                  <a:srgbClr val="000000"/>
                </a:solidFill>
                <a:latin typeface="Arial" charset="0"/>
              </a:rPr>
              <a:t> a </a:t>
            </a:r>
            <a:r>
              <a:rPr lang="en-US" altLang="it-IT" sz="2400" dirty="0" err="1">
                <a:solidFill>
                  <a:srgbClr val="000000"/>
                </a:solidFill>
                <a:latin typeface="Arial" charset="0"/>
              </a:rPr>
              <a:t>valutarle</a:t>
            </a:r>
            <a:r>
              <a:rPr lang="en-US" altLang="it-IT" sz="2400" dirty="0">
                <a:solidFill>
                  <a:srgbClr val="000000"/>
                </a:solidFill>
                <a:latin typeface="Arial" charset="0"/>
              </a:rPr>
              <a:t> come segno di un </a:t>
            </a:r>
            <a:r>
              <a:rPr lang="en-US" altLang="it-IT" sz="2400" dirty="0" err="1">
                <a:solidFill>
                  <a:srgbClr val="000000"/>
                </a:solidFill>
                <a:latin typeface="Arial" charset="0"/>
              </a:rPr>
              <a:t>attacco</a:t>
            </a:r>
            <a:r>
              <a:rPr lang="en-US" altLang="it-IT" sz="2400" dirty="0">
                <a:solidFill>
                  <a:srgbClr val="000000"/>
                </a:solidFill>
                <a:latin typeface="Arial" charset="0"/>
              </a:rPr>
              <a:t> </a:t>
            </a:r>
            <a:r>
              <a:rPr lang="en-US" altLang="it-IT" sz="2400" dirty="0" err="1">
                <a:solidFill>
                  <a:srgbClr val="000000"/>
                </a:solidFill>
                <a:latin typeface="Arial" charset="0"/>
              </a:rPr>
              <a:t>imminente</a:t>
            </a:r>
            <a:r>
              <a:rPr lang="en-US" altLang="it-IT" sz="2400" dirty="0">
                <a:solidFill>
                  <a:srgbClr val="000000"/>
                </a:solidFill>
                <a:latin typeface="Arial" charset="0"/>
              </a:rPr>
              <a:t>.</a:t>
            </a:r>
          </a:p>
          <a:p>
            <a:pPr>
              <a:spcAft>
                <a:spcPct val="15000"/>
              </a:spcAft>
            </a:pPr>
            <a:endParaRPr lang="en-US" altLang="it-IT" sz="2400" dirty="0">
              <a:solidFill>
                <a:srgbClr val="000000"/>
              </a:solidFill>
              <a:latin typeface="Arial" charset="0"/>
            </a:endParaRPr>
          </a:p>
          <a:p>
            <a:pPr>
              <a:spcAft>
                <a:spcPct val="15000"/>
              </a:spcAft>
              <a:buClr>
                <a:srgbClr val="808080"/>
              </a:buClr>
              <a:buSzPct val="100000"/>
              <a:buFont typeface="WingDings" pitchFamily="2" charset="2"/>
              <a:buChar char="§"/>
            </a:pPr>
            <a:r>
              <a:rPr lang="en-US" altLang="it-IT" sz="2400" dirty="0">
                <a:solidFill>
                  <a:srgbClr val="000000"/>
                </a:solidFill>
                <a:latin typeface="Arial" charset="0"/>
              </a:rPr>
              <a:t>In </a:t>
            </a:r>
            <a:r>
              <a:rPr lang="en-US" altLang="it-IT" sz="2400" dirty="0" err="1">
                <a:solidFill>
                  <a:srgbClr val="000000"/>
                </a:solidFill>
                <a:latin typeface="Arial" charset="0"/>
              </a:rPr>
              <a:t>certi</a:t>
            </a:r>
            <a:r>
              <a:rPr lang="en-US" altLang="it-IT" sz="2400" dirty="0">
                <a:solidFill>
                  <a:srgbClr val="000000"/>
                </a:solidFill>
                <a:latin typeface="Arial" charset="0"/>
              </a:rPr>
              <a:t> </a:t>
            </a:r>
            <a:r>
              <a:rPr lang="en-US" altLang="it-IT" sz="2400" dirty="0" err="1">
                <a:solidFill>
                  <a:srgbClr val="000000"/>
                </a:solidFill>
                <a:latin typeface="Arial" charset="0"/>
              </a:rPr>
              <a:t>casi</a:t>
            </a:r>
            <a:r>
              <a:rPr lang="en-US" altLang="it-IT" sz="2400" dirty="0">
                <a:solidFill>
                  <a:srgbClr val="000000"/>
                </a:solidFill>
                <a:latin typeface="Arial" charset="0"/>
              </a:rPr>
              <a:t>, </a:t>
            </a:r>
            <a:r>
              <a:rPr lang="en-US" altLang="it-IT" sz="2400" dirty="0" err="1">
                <a:solidFill>
                  <a:srgbClr val="000000"/>
                </a:solidFill>
                <a:latin typeface="Arial" charset="0"/>
              </a:rPr>
              <a:t>il</a:t>
            </a:r>
            <a:r>
              <a:rPr lang="en-US" altLang="it-IT" sz="2400" dirty="0">
                <a:solidFill>
                  <a:srgbClr val="000000"/>
                </a:solidFill>
                <a:latin typeface="Arial" charset="0"/>
              </a:rPr>
              <a:t> </a:t>
            </a:r>
            <a:r>
              <a:rPr lang="en-US" altLang="it-IT" sz="2400" dirty="0" err="1">
                <a:solidFill>
                  <a:srgbClr val="000000"/>
                </a:solidFill>
                <a:latin typeface="Arial" charset="0"/>
              </a:rPr>
              <a:t>timore</a:t>
            </a:r>
            <a:r>
              <a:rPr lang="en-US" altLang="it-IT" sz="2400" dirty="0">
                <a:solidFill>
                  <a:srgbClr val="000000"/>
                </a:solidFill>
                <a:latin typeface="Arial" charset="0"/>
              </a:rPr>
              <a:t> </a:t>
            </a:r>
            <a:r>
              <a:rPr lang="en-US" altLang="it-IT" sz="2400" dirty="0" err="1">
                <a:solidFill>
                  <a:srgbClr val="000000"/>
                </a:solidFill>
                <a:latin typeface="Arial" charset="0"/>
              </a:rPr>
              <a:t>dell'insorgenza</a:t>
            </a:r>
            <a:r>
              <a:rPr lang="en-US" altLang="it-IT" sz="2400" dirty="0">
                <a:solidFill>
                  <a:srgbClr val="000000"/>
                </a:solidFill>
                <a:latin typeface="Arial" charset="0"/>
              </a:rPr>
              <a:t> degli </a:t>
            </a:r>
            <a:r>
              <a:rPr lang="en-US" altLang="it-IT" sz="2400" dirty="0" err="1">
                <a:solidFill>
                  <a:srgbClr val="000000"/>
                </a:solidFill>
                <a:latin typeface="Arial" charset="0"/>
              </a:rPr>
              <a:t>attacchi</a:t>
            </a:r>
            <a:r>
              <a:rPr lang="en-US" altLang="it-IT" sz="2400" dirty="0">
                <a:solidFill>
                  <a:srgbClr val="000000"/>
                </a:solidFill>
                <a:latin typeface="Arial" charset="0"/>
              </a:rPr>
              <a:t>, </a:t>
            </a:r>
            <a:r>
              <a:rPr lang="en-US" altLang="it-IT" sz="2400" dirty="0" err="1">
                <a:solidFill>
                  <a:srgbClr val="000000"/>
                </a:solidFill>
                <a:latin typeface="Arial" charset="0"/>
              </a:rPr>
              <a:t>determina</a:t>
            </a:r>
            <a:r>
              <a:rPr lang="en-US" altLang="it-IT" sz="2400" dirty="0">
                <a:solidFill>
                  <a:srgbClr val="000000"/>
                </a:solidFill>
                <a:latin typeface="Arial" charset="0"/>
              </a:rPr>
              <a:t> </a:t>
            </a:r>
            <a:r>
              <a:rPr lang="en-US" altLang="it-IT" sz="2400" dirty="0" err="1">
                <a:solidFill>
                  <a:srgbClr val="000000"/>
                </a:solidFill>
                <a:latin typeface="Arial" charset="0"/>
              </a:rPr>
              <a:t>una</a:t>
            </a:r>
            <a:r>
              <a:rPr lang="en-US" altLang="it-IT" sz="2400" dirty="0">
                <a:solidFill>
                  <a:srgbClr val="000000"/>
                </a:solidFill>
                <a:latin typeface="Arial" charset="0"/>
              </a:rPr>
              <a:t> </a:t>
            </a:r>
            <a:r>
              <a:rPr lang="en-US" altLang="it-IT" sz="2400" dirty="0" err="1">
                <a:solidFill>
                  <a:srgbClr val="000000"/>
                </a:solidFill>
                <a:latin typeface="Arial" charset="0"/>
              </a:rPr>
              <a:t>fobia</a:t>
            </a:r>
            <a:r>
              <a:rPr lang="en-US" altLang="it-IT" sz="2400" dirty="0">
                <a:solidFill>
                  <a:srgbClr val="000000"/>
                </a:solidFill>
                <a:latin typeface="Arial" charset="0"/>
              </a:rPr>
              <a:t> per le </a:t>
            </a:r>
            <a:r>
              <a:rPr lang="en-US" altLang="it-IT" sz="2400" dirty="0" err="1">
                <a:solidFill>
                  <a:srgbClr val="000000"/>
                </a:solidFill>
                <a:latin typeface="Arial" charset="0"/>
              </a:rPr>
              <a:t>situazioni</a:t>
            </a:r>
            <a:r>
              <a:rPr lang="en-US" altLang="it-IT" sz="2400" dirty="0">
                <a:solidFill>
                  <a:srgbClr val="000000"/>
                </a:solidFill>
                <a:latin typeface="Arial" charset="0"/>
              </a:rPr>
              <a:t> "</a:t>
            </a:r>
            <a:r>
              <a:rPr lang="en-US" altLang="it-IT" sz="2400" dirty="0" err="1">
                <a:solidFill>
                  <a:srgbClr val="000000"/>
                </a:solidFill>
                <a:latin typeface="Arial" charset="0"/>
              </a:rPr>
              <a:t>trappola</a:t>
            </a:r>
            <a:r>
              <a:rPr lang="en-US" altLang="it-IT" sz="2400" dirty="0">
                <a:solidFill>
                  <a:srgbClr val="000000"/>
                </a:solidFill>
                <a:latin typeface="Arial" charset="0"/>
              </a:rPr>
              <a:t>, </a:t>
            </a:r>
            <a:r>
              <a:rPr lang="en-US" altLang="it-IT" sz="2400" dirty="0" err="1">
                <a:solidFill>
                  <a:srgbClr val="000000"/>
                </a:solidFill>
                <a:latin typeface="Arial" charset="0"/>
              </a:rPr>
              <a:t>nelle</a:t>
            </a:r>
            <a:r>
              <a:rPr lang="en-US" altLang="it-IT" sz="2400" dirty="0">
                <a:solidFill>
                  <a:srgbClr val="000000"/>
                </a:solidFill>
                <a:latin typeface="Arial" charset="0"/>
              </a:rPr>
              <a:t> </a:t>
            </a:r>
            <a:r>
              <a:rPr lang="en-US" altLang="it-IT" sz="2400" dirty="0" err="1">
                <a:solidFill>
                  <a:srgbClr val="000000"/>
                </a:solidFill>
                <a:latin typeface="Arial" charset="0"/>
              </a:rPr>
              <a:t>quali</a:t>
            </a:r>
            <a:r>
              <a:rPr lang="en-US" altLang="it-IT" sz="2400" dirty="0">
                <a:solidFill>
                  <a:srgbClr val="000000"/>
                </a:solidFill>
                <a:latin typeface="Arial" charset="0"/>
              </a:rPr>
              <a:t> </a:t>
            </a:r>
            <a:r>
              <a:rPr lang="en-US" altLang="it-IT" sz="2400" dirty="0" err="1">
                <a:solidFill>
                  <a:srgbClr val="000000"/>
                </a:solidFill>
                <a:latin typeface="Arial" charset="0"/>
              </a:rPr>
              <a:t>il</a:t>
            </a:r>
            <a:r>
              <a:rPr lang="en-US" altLang="it-IT" sz="2400" dirty="0">
                <a:solidFill>
                  <a:srgbClr val="000000"/>
                </a:solidFill>
                <a:latin typeface="Arial" charset="0"/>
              </a:rPr>
              <a:t> </a:t>
            </a:r>
            <a:r>
              <a:rPr lang="en-US" altLang="it-IT" sz="2400" dirty="0" err="1">
                <a:solidFill>
                  <a:srgbClr val="000000"/>
                </a:solidFill>
                <a:latin typeface="Arial" charset="0"/>
              </a:rPr>
              <a:t>soggetto</a:t>
            </a:r>
            <a:r>
              <a:rPr lang="en-US" altLang="it-IT" sz="2400" dirty="0">
                <a:solidFill>
                  <a:srgbClr val="000000"/>
                </a:solidFill>
                <a:latin typeface="Arial" charset="0"/>
              </a:rPr>
              <a:t> non </a:t>
            </a:r>
            <a:r>
              <a:rPr lang="en-US" altLang="it-IT" sz="2400" dirty="0" err="1">
                <a:solidFill>
                  <a:srgbClr val="000000"/>
                </a:solidFill>
                <a:latin typeface="Arial" charset="0"/>
              </a:rPr>
              <a:t>può</a:t>
            </a:r>
            <a:r>
              <a:rPr lang="en-US" altLang="it-IT" sz="2400" dirty="0">
                <a:solidFill>
                  <a:srgbClr val="000000"/>
                </a:solidFill>
                <a:latin typeface="Arial" charset="0"/>
              </a:rPr>
              <a:t> </a:t>
            </a:r>
            <a:r>
              <a:rPr lang="en-US" altLang="it-IT" sz="2400" dirty="0" err="1">
                <a:solidFill>
                  <a:srgbClr val="000000"/>
                </a:solidFill>
                <a:latin typeface="Arial" charset="0"/>
              </a:rPr>
              <a:t>affrontare</a:t>
            </a:r>
            <a:r>
              <a:rPr lang="en-US" altLang="it-IT" sz="2400" dirty="0">
                <a:solidFill>
                  <a:srgbClr val="000000"/>
                </a:solidFill>
                <a:latin typeface="Arial" charset="0"/>
              </a:rPr>
              <a:t> </a:t>
            </a:r>
            <a:r>
              <a:rPr lang="en-US" altLang="it-IT" sz="2400" dirty="0" err="1">
                <a:solidFill>
                  <a:srgbClr val="000000"/>
                </a:solidFill>
                <a:latin typeface="Arial" charset="0"/>
              </a:rPr>
              <a:t>l'attacco</a:t>
            </a:r>
            <a:r>
              <a:rPr lang="en-US" altLang="it-IT" sz="2400" dirty="0">
                <a:solidFill>
                  <a:srgbClr val="000000"/>
                </a:solidFill>
                <a:latin typeface="Arial" charset="0"/>
              </a:rPr>
              <a:t> con la </a:t>
            </a:r>
            <a:r>
              <a:rPr lang="en-US" altLang="it-IT" sz="2400" dirty="0" err="1">
                <a:solidFill>
                  <a:srgbClr val="000000"/>
                </a:solidFill>
                <a:latin typeface="Arial" charset="0"/>
              </a:rPr>
              <a:t>fuga</a:t>
            </a:r>
            <a:r>
              <a:rPr lang="en-US" altLang="it-IT" sz="2400" dirty="0">
                <a:solidFill>
                  <a:srgbClr val="000000"/>
                </a:solidFill>
                <a:latin typeface="Arial" charset="0"/>
              </a:rPr>
              <a:t>. </a:t>
            </a:r>
            <a:r>
              <a:rPr lang="en-US" altLang="it-IT" sz="2400" dirty="0" err="1">
                <a:solidFill>
                  <a:srgbClr val="000000"/>
                </a:solidFill>
                <a:latin typeface="Arial" charset="0"/>
              </a:rPr>
              <a:t>Questo</a:t>
            </a:r>
            <a:r>
              <a:rPr lang="en-US" altLang="it-IT" sz="2400" dirty="0">
                <a:solidFill>
                  <a:srgbClr val="000000"/>
                </a:solidFill>
                <a:latin typeface="Arial" charset="0"/>
              </a:rPr>
              <a:t> </a:t>
            </a:r>
            <a:r>
              <a:rPr lang="en-US" altLang="it-IT" sz="2400" dirty="0" err="1">
                <a:solidFill>
                  <a:srgbClr val="000000"/>
                </a:solidFill>
                <a:latin typeface="Arial" charset="0"/>
              </a:rPr>
              <a:t>spiega</a:t>
            </a:r>
            <a:r>
              <a:rPr lang="en-US" altLang="it-IT" sz="2400" dirty="0">
                <a:solidFill>
                  <a:srgbClr val="000000"/>
                </a:solidFill>
                <a:latin typeface="Arial" charset="0"/>
              </a:rPr>
              <a:t> </a:t>
            </a:r>
            <a:r>
              <a:rPr lang="en-US" altLang="it-IT" sz="2400" dirty="0" err="1">
                <a:solidFill>
                  <a:srgbClr val="000000"/>
                </a:solidFill>
                <a:latin typeface="Arial" charset="0"/>
              </a:rPr>
              <a:t>perché</a:t>
            </a:r>
            <a:r>
              <a:rPr lang="en-US" altLang="it-IT" sz="2400" dirty="0">
                <a:solidFill>
                  <a:srgbClr val="000000"/>
                </a:solidFill>
                <a:latin typeface="Arial" charset="0"/>
              </a:rPr>
              <a:t> al </a:t>
            </a:r>
            <a:r>
              <a:rPr lang="en-US" altLang="it-IT" sz="2400" dirty="0" err="1">
                <a:solidFill>
                  <a:srgbClr val="000000"/>
                </a:solidFill>
                <a:latin typeface="Arial" charset="0"/>
              </a:rPr>
              <a:t>Disturbo</a:t>
            </a:r>
            <a:r>
              <a:rPr lang="en-US" altLang="it-IT" sz="2400" dirty="0">
                <a:solidFill>
                  <a:srgbClr val="000000"/>
                </a:solidFill>
                <a:latin typeface="Arial" charset="0"/>
              </a:rPr>
              <a:t> di </a:t>
            </a:r>
            <a:r>
              <a:rPr lang="en-US" altLang="it-IT" sz="2400" dirty="0" err="1">
                <a:solidFill>
                  <a:srgbClr val="000000"/>
                </a:solidFill>
                <a:latin typeface="Arial" charset="0"/>
              </a:rPr>
              <a:t>Panico</a:t>
            </a:r>
            <a:r>
              <a:rPr lang="en-US" altLang="it-IT" sz="2400" dirty="0">
                <a:solidFill>
                  <a:srgbClr val="000000"/>
                </a:solidFill>
                <a:latin typeface="Arial" charset="0"/>
              </a:rPr>
              <a:t> </a:t>
            </a:r>
            <a:r>
              <a:rPr lang="en-US" altLang="it-IT" sz="2400" dirty="0" err="1">
                <a:solidFill>
                  <a:srgbClr val="000000"/>
                </a:solidFill>
                <a:latin typeface="Arial" charset="0"/>
              </a:rPr>
              <a:t>si</a:t>
            </a:r>
            <a:r>
              <a:rPr lang="en-US" altLang="it-IT" sz="2400" dirty="0">
                <a:solidFill>
                  <a:srgbClr val="000000"/>
                </a:solidFill>
                <a:latin typeface="Arial" charset="0"/>
              </a:rPr>
              <a:t> </a:t>
            </a:r>
            <a:r>
              <a:rPr lang="en-US" altLang="it-IT" sz="2400" dirty="0" err="1">
                <a:solidFill>
                  <a:srgbClr val="000000"/>
                </a:solidFill>
                <a:latin typeface="Arial" charset="0"/>
              </a:rPr>
              <a:t>associa</a:t>
            </a:r>
            <a:r>
              <a:rPr lang="en-US" altLang="it-IT" sz="2400" dirty="0">
                <a:solidFill>
                  <a:srgbClr val="000000"/>
                </a:solidFill>
                <a:latin typeface="Arial" charset="0"/>
              </a:rPr>
              <a:t>, a volte,</a:t>
            </a:r>
            <a:r>
              <a:rPr lang="en-US" altLang="it-IT" sz="2400" dirty="0">
                <a:latin typeface="Arial" charset="0"/>
              </a:rPr>
              <a:t> </a:t>
            </a:r>
            <a:r>
              <a:rPr lang="en-US" altLang="it-IT" sz="2400" dirty="0" err="1">
                <a:latin typeface="Arial" charset="0"/>
              </a:rPr>
              <a:t>l'Agorafobia</a:t>
            </a:r>
            <a:r>
              <a:rPr lang="en-US" altLang="it-IT" sz="2400" dirty="0">
                <a:solidFill>
                  <a:srgbClr val="000000"/>
                </a:solidFill>
                <a:latin typeface="Arial" charset="0"/>
              </a:rPr>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066268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spcAft>
                <a:spcPct val="15000"/>
              </a:spcAft>
              <a:buClr>
                <a:srgbClr val="808080"/>
              </a:buClr>
              <a:buSzPct val="100000"/>
            </a:pPr>
            <a:r>
              <a:rPr lang="en-US" altLang="it-IT" sz="1600" dirty="0">
                <a:solidFill>
                  <a:prstClr val="black"/>
                </a:solidFill>
                <a:latin typeface="Arial" charset="0"/>
                <a:cs typeface="Arial" charset="0"/>
              </a:rPr>
              <a:t>Il primo </a:t>
            </a:r>
            <a:r>
              <a:rPr lang="en-US" altLang="it-IT" sz="1600" dirty="0" err="1">
                <a:solidFill>
                  <a:prstClr val="black"/>
                </a:solidFill>
                <a:latin typeface="Arial" charset="0"/>
                <a:cs typeface="Arial" charset="0"/>
              </a:rPr>
              <a:t>attacco</a:t>
            </a:r>
            <a:r>
              <a:rPr lang="en-US" altLang="it-IT" sz="1600" dirty="0">
                <a:solidFill>
                  <a:prstClr val="black"/>
                </a:solidFill>
                <a:latin typeface="Arial" charset="0"/>
                <a:cs typeface="Arial" charset="0"/>
              </a:rPr>
              <a:t> è di </a:t>
            </a:r>
            <a:r>
              <a:rPr lang="en-US" altLang="it-IT" sz="1600" dirty="0" err="1">
                <a:solidFill>
                  <a:prstClr val="black"/>
                </a:solidFill>
                <a:latin typeface="Arial" charset="0"/>
                <a:cs typeface="Arial" charset="0"/>
              </a:rPr>
              <a:t>solito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inaspettato</a:t>
            </a:r>
            <a:r>
              <a:rPr lang="en-US" altLang="it-IT" sz="1600" dirty="0">
                <a:solidFill>
                  <a:prstClr val="black"/>
                </a:solidFill>
                <a:latin typeface="Arial" charset="0"/>
                <a:cs typeface="Arial" charset="0"/>
              </a:rPr>
              <a:t>, ha </a:t>
            </a:r>
            <a:r>
              <a:rPr lang="en-US" altLang="it-IT" sz="1600" dirty="0" err="1">
                <a:solidFill>
                  <a:prstClr val="black"/>
                </a:solidFill>
                <a:latin typeface="Arial" charset="0"/>
                <a:cs typeface="Arial" charset="0"/>
              </a:rPr>
              <a:t>spesso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componenti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organiche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ed</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insorge</a:t>
            </a:r>
            <a:r>
              <a:rPr lang="en-US" altLang="it-IT" sz="1600" dirty="0">
                <a:solidFill>
                  <a:prstClr val="black"/>
                </a:solidFill>
                <a:latin typeface="Arial" charset="0"/>
                <a:cs typeface="Arial" charset="0"/>
              </a:rPr>
              <a:t> in un </a:t>
            </a:r>
            <a:r>
              <a:rPr lang="en-US" altLang="it-IT" sz="1600" dirty="0" err="1">
                <a:solidFill>
                  <a:prstClr val="black"/>
                </a:solidFill>
                <a:latin typeface="Arial" charset="0"/>
                <a:cs typeface="Arial" charset="0"/>
              </a:rPr>
              <a:t>momento</a:t>
            </a:r>
            <a:r>
              <a:rPr lang="en-US" altLang="it-IT" sz="1600" dirty="0">
                <a:solidFill>
                  <a:prstClr val="black"/>
                </a:solidFill>
                <a:latin typeface="Arial" charset="0"/>
                <a:cs typeface="Arial" charset="0"/>
              </a:rPr>
              <a:t> in cui </a:t>
            </a:r>
            <a:r>
              <a:rPr lang="en-US" altLang="it-IT" sz="1600" dirty="0" err="1">
                <a:solidFill>
                  <a:prstClr val="black"/>
                </a:solidFill>
                <a:latin typeface="Arial" charset="0"/>
                <a:cs typeface="Arial" charset="0"/>
              </a:rPr>
              <a:t>il</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paziente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comunque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sente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particolarmente</a:t>
            </a:r>
            <a:r>
              <a:rPr lang="en-US" altLang="it-IT" sz="1600" dirty="0">
                <a:solidFill>
                  <a:prstClr val="black"/>
                </a:solidFill>
                <a:latin typeface="Arial" charset="0"/>
                <a:cs typeface="Arial" charset="0"/>
              </a:rPr>
              <a:t> solo, </a:t>
            </a:r>
            <a:r>
              <a:rPr lang="en-US" altLang="it-IT" sz="1600" dirty="0" err="1">
                <a:solidFill>
                  <a:prstClr val="black"/>
                </a:solidFill>
                <a:latin typeface="Arial" charset="0"/>
                <a:cs typeface="Arial" charset="0"/>
              </a:rPr>
              <a:t>spesso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depresso</a:t>
            </a:r>
            <a:r>
              <a:rPr lang="en-US" altLang="it-IT" sz="1600" dirty="0">
                <a:solidFill>
                  <a:prstClr val="black"/>
                </a:solidFill>
                <a:latin typeface="Arial" charset="0"/>
                <a:cs typeface="Arial" charset="0"/>
              </a:rPr>
              <a:t> e </a:t>
            </a:r>
            <a:r>
              <a:rPr lang="en-US" altLang="it-IT" sz="1600" dirty="0" err="1">
                <a:solidFill>
                  <a:prstClr val="black"/>
                </a:solidFill>
                <a:latin typeface="Arial" charset="0"/>
                <a:cs typeface="Arial" charset="0"/>
              </a:rPr>
              <a:t>quindi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impotente</a:t>
            </a:r>
            <a:r>
              <a:rPr lang="en-US" altLang="it-IT" sz="1600" dirty="0">
                <a:solidFill>
                  <a:prstClr val="black"/>
                </a:solidFill>
                <a:latin typeface="Arial" charset="0"/>
                <a:cs typeface="Arial" charset="0"/>
              </a:rPr>
              <a:t>.</a:t>
            </a:r>
          </a:p>
          <a:p>
            <a:pPr lvl="0">
              <a:spcBef>
                <a:spcPct val="0"/>
              </a:spcBef>
              <a:spcAft>
                <a:spcPct val="15000"/>
              </a:spcAft>
              <a:buClr>
                <a:srgbClr val="808080"/>
              </a:buClr>
              <a:buSzPct val="100000"/>
            </a:pPr>
            <a:endParaRPr lang="en-US" altLang="it-IT" dirty="0">
              <a:solidFill>
                <a:prstClr val="black"/>
              </a:solidFill>
              <a:latin typeface="Arial" charset="0"/>
              <a:cs typeface="Arial" charset="0"/>
            </a:endParaRPr>
          </a:p>
          <a:p>
            <a:pPr lvl="0">
              <a:spcBef>
                <a:spcPct val="0"/>
              </a:spcBef>
              <a:spcAft>
                <a:spcPct val="15000"/>
              </a:spcAft>
              <a:buClr>
                <a:srgbClr val="808080"/>
              </a:buClr>
              <a:buSzPct val="100000"/>
            </a:pPr>
            <a:r>
              <a:rPr lang="en-US" altLang="it-IT" sz="1600" dirty="0" err="1">
                <a:solidFill>
                  <a:prstClr val="black"/>
                </a:solidFill>
                <a:latin typeface="Arial" charset="0"/>
                <a:cs typeface="Arial" charset="0"/>
              </a:rPr>
              <a:t>Dopo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il</a:t>
            </a:r>
            <a:r>
              <a:rPr lang="en-US" altLang="it-IT" sz="1600" dirty="0">
                <a:solidFill>
                  <a:prstClr val="black"/>
                </a:solidFill>
                <a:latin typeface="Arial" charset="0"/>
                <a:cs typeface="Arial" charset="0"/>
              </a:rPr>
              <a:t> primo </a:t>
            </a:r>
            <a:r>
              <a:rPr lang="en-US" altLang="it-IT" sz="1600" dirty="0" err="1">
                <a:solidFill>
                  <a:prstClr val="black"/>
                </a:solidFill>
                <a:latin typeface="Arial" charset="0"/>
                <a:cs typeface="Arial" charset="0"/>
              </a:rPr>
              <a:t>attacco</a:t>
            </a:r>
            <a:r>
              <a:rPr lang="en-US" altLang="it-IT" sz="1600" dirty="0">
                <a:solidFill>
                  <a:prstClr val="black"/>
                </a:solidFill>
                <a:latin typeface="Arial" charset="0"/>
                <a:cs typeface="Arial" charset="0"/>
              </a:rPr>
              <a:t>, i </a:t>
            </a:r>
            <a:r>
              <a:rPr lang="en-US" altLang="it-IT" sz="1600" dirty="0" err="1">
                <a:solidFill>
                  <a:prstClr val="black"/>
                </a:solidFill>
                <a:latin typeface="Arial" charset="0"/>
                <a:cs typeface="Arial" charset="0"/>
              </a:rPr>
              <a:t>pazienti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cominciano</a:t>
            </a:r>
            <a:r>
              <a:rPr lang="en-US" altLang="it-IT" sz="1600" dirty="0">
                <a:solidFill>
                  <a:prstClr val="black"/>
                </a:solidFill>
                <a:latin typeface="Arial" charset="0"/>
                <a:cs typeface="Arial" charset="0"/>
              </a:rPr>
              <a:t> ad </a:t>
            </a:r>
            <a:r>
              <a:rPr lang="en-US" altLang="it-IT" sz="1600" dirty="0" err="1">
                <a:solidFill>
                  <a:prstClr val="black"/>
                </a:solidFill>
                <a:latin typeface="Arial" charset="0"/>
                <a:cs typeface="Arial" charset="0"/>
              </a:rPr>
              <a:t>essere</a:t>
            </a:r>
            <a:r>
              <a:rPr lang="en-US" altLang="it-IT" sz="1600" dirty="0">
                <a:solidFill>
                  <a:prstClr val="black"/>
                </a:solidFill>
                <a:latin typeface="Arial" charset="0"/>
                <a:cs typeface="Arial" charset="0"/>
              </a:rPr>
              <a:t> molto </a:t>
            </a:r>
            <a:r>
              <a:rPr lang="en-US" altLang="it-IT" sz="1600" dirty="0" err="1">
                <a:solidFill>
                  <a:prstClr val="black"/>
                </a:solidFill>
                <a:latin typeface="Arial" charset="0"/>
                <a:cs typeface="Arial" charset="0"/>
              </a:rPr>
              <a:t>attenti</a:t>
            </a:r>
            <a:r>
              <a:rPr lang="en-US" altLang="it-IT" sz="1600" dirty="0">
                <a:solidFill>
                  <a:prstClr val="black"/>
                </a:solidFill>
                <a:latin typeface="Arial" charset="0"/>
                <a:cs typeface="Arial" charset="0"/>
              </a:rPr>
              <a:t> al </a:t>
            </a:r>
            <a:r>
              <a:rPr lang="en-US" altLang="it-IT" sz="1600" dirty="0" err="1">
                <a:solidFill>
                  <a:prstClr val="black"/>
                </a:solidFill>
                <a:latin typeface="Arial" charset="0"/>
                <a:cs typeface="Arial" charset="0"/>
              </a:rPr>
              <a:t>proprio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corpo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perché</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terrorizzati</a:t>
            </a:r>
            <a:r>
              <a:rPr lang="en-US" altLang="it-IT" sz="1600" dirty="0">
                <a:solidFill>
                  <a:prstClr val="black"/>
                </a:solidFill>
                <a:latin typeface="Arial" charset="0"/>
                <a:cs typeface="Arial" charset="0"/>
              </a:rPr>
              <a:t> da </a:t>
            </a:r>
            <a:r>
              <a:rPr lang="en-US" altLang="it-IT" sz="1600" dirty="0" err="1">
                <a:solidFill>
                  <a:prstClr val="black"/>
                </a:solidFill>
                <a:latin typeface="Arial" charset="0"/>
                <a:cs typeface="Arial" charset="0"/>
              </a:rPr>
              <a:t>certe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sensazioni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Sono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quindi</a:t>
            </a:r>
            <a:r>
              <a:rPr lang="en-US" altLang="it-IT" sz="1600" dirty="0">
                <a:solidFill>
                  <a:prstClr val="black"/>
                </a:solidFill>
                <a:latin typeface="Arial" charset="0"/>
                <a:cs typeface="Arial" charset="0"/>
              </a:rPr>
              <a:t> in </a:t>
            </a:r>
            <a:r>
              <a:rPr lang="en-US" altLang="it-IT" sz="1600" dirty="0" err="1">
                <a:solidFill>
                  <a:prstClr val="black"/>
                </a:solidFill>
                <a:latin typeface="Arial" charset="0"/>
                <a:cs typeface="Arial" charset="0"/>
              </a:rPr>
              <a:t>grado</a:t>
            </a:r>
            <a:r>
              <a:rPr lang="en-US" altLang="it-IT" sz="1600" dirty="0">
                <a:solidFill>
                  <a:prstClr val="black"/>
                </a:solidFill>
                <a:latin typeface="Arial" charset="0"/>
                <a:cs typeface="Arial" charset="0"/>
              </a:rPr>
              <a:t> di </a:t>
            </a:r>
            <a:r>
              <a:rPr lang="en-US" altLang="it-IT" sz="1600" dirty="0" err="1">
                <a:solidFill>
                  <a:prstClr val="black"/>
                </a:solidFill>
                <a:latin typeface="Arial" charset="0"/>
                <a:cs typeface="Arial" charset="0"/>
              </a:rPr>
              <a:t>notare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sensazioni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che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altri</a:t>
            </a:r>
            <a:r>
              <a:rPr lang="en-US" altLang="it-IT" sz="1600" dirty="0">
                <a:solidFill>
                  <a:prstClr val="black"/>
                </a:solidFill>
                <a:latin typeface="Arial" charset="0"/>
                <a:cs typeface="Arial" charset="0"/>
              </a:rPr>
              <a:t> non </a:t>
            </a:r>
            <a:r>
              <a:rPr lang="en-US" altLang="it-IT" sz="1600" dirty="0" err="1">
                <a:solidFill>
                  <a:prstClr val="black"/>
                </a:solidFill>
                <a:latin typeface="Arial" charset="0"/>
                <a:cs typeface="Arial" charset="0"/>
              </a:rPr>
              <a:t>notano</a:t>
            </a:r>
            <a:r>
              <a:rPr lang="en-US" altLang="it-IT" sz="1600" dirty="0">
                <a:solidFill>
                  <a:prstClr val="black"/>
                </a:solidFill>
                <a:latin typeface="Arial" charset="0"/>
                <a:cs typeface="Arial" charset="0"/>
              </a:rPr>
              <a:t>, e </a:t>
            </a:r>
            <a:r>
              <a:rPr lang="en-US" altLang="it-IT" sz="1600" dirty="0" err="1">
                <a:solidFill>
                  <a:prstClr val="black"/>
                </a:solidFill>
                <a:latin typeface="Arial" charset="0"/>
                <a:cs typeface="Arial" charset="0"/>
              </a:rPr>
              <a:t>quindi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incrementano</a:t>
            </a:r>
            <a:r>
              <a:rPr lang="en-US" altLang="it-IT" sz="1600" dirty="0">
                <a:solidFill>
                  <a:prstClr val="black"/>
                </a:solidFill>
                <a:latin typeface="Arial" charset="0"/>
                <a:cs typeface="Arial" charset="0"/>
              </a:rPr>
              <a:t> le </a:t>
            </a:r>
            <a:r>
              <a:rPr lang="en-US" altLang="it-IT" sz="1600" dirty="0" err="1">
                <a:solidFill>
                  <a:prstClr val="black"/>
                </a:solidFill>
                <a:latin typeface="Arial" charset="0"/>
                <a:cs typeface="Arial" charset="0"/>
              </a:rPr>
              <a:t>occasioni</a:t>
            </a:r>
            <a:r>
              <a:rPr lang="en-US" altLang="it-IT" sz="1600" dirty="0">
                <a:solidFill>
                  <a:prstClr val="black"/>
                </a:solidFill>
                <a:latin typeface="Arial" charset="0"/>
                <a:cs typeface="Arial" charset="0"/>
              </a:rPr>
              <a:t> di </a:t>
            </a:r>
            <a:r>
              <a:rPr lang="en-US" altLang="it-IT" sz="1600" dirty="0" err="1">
                <a:solidFill>
                  <a:prstClr val="black"/>
                </a:solidFill>
                <a:latin typeface="Arial" charset="0"/>
                <a:cs typeface="Arial" charset="0"/>
              </a:rPr>
              <a:t>innesco</a:t>
            </a:r>
            <a:r>
              <a:rPr lang="en-US" altLang="it-IT" sz="1600" dirty="0">
                <a:solidFill>
                  <a:prstClr val="black"/>
                </a:solidFill>
                <a:latin typeface="Arial" charset="0"/>
                <a:cs typeface="Arial" charset="0"/>
              </a:rPr>
              <a:t> del </a:t>
            </a:r>
            <a:r>
              <a:rPr lang="en-US" altLang="it-IT" sz="1600" dirty="0" err="1">
                <a:solidFill>
                  <a:prstClr val="black"/>
                </a:solidFill>
                <a:latin typeface="Arial" charset="0"/>
                <a:cs typeface="Arial" charset="0"/>
              </a:rPr>
              <a:t>disturbo</a:t>
            </a:r>
            <a:r>
              <a:rPr lang="en-US" altLang="it-IT" sz="1600" dirty="0">
                <a:solidFill>
                  <a:prstClr val="black"/>
                </a:solidFill>
                <a:latin typeface="Arial" charset="0"/>
                <a:cs typeface="Arial" charset="0"/>
              </a:rPr>
              <a:t>. </a:t>
            </a:r>
          </a:p>
          <a:p>
            <a:pPr lvl="0">
              <a:spcBef>
                <a:spcPct val="0"/>
              </a:spcBef>
              <a:spcAft>
                <a:spcPct val="15000"/>
              </a:spcAft>
              <a:buClr>
                <a:srgbClr val="808080"/>
              </a:buClr>
              <a:buSzPct val="100000"/>
            </a:pPr>
            <a:endParaRPr lang="en-US" altLang="it-IT" dirty="0">
              <a:solidFill>
                <a:prstClr val="black"/>
              </a:solidFill>
              <a:latin typeface="Arial" charset="0"/>
              <a:cs typeface="Arial" charset="0"/>
            </a:endParaRPr>
          </a:p>
          <a:p>
            <a:pPr lvl="0">
              <a:spcBef>
                <a:spcPct val="0"/>
              </a:spcBef>
              <a:spcAft>
                <a:spcPct val="15000"/>
              </a:spcAft>
              <a:buClr>
                <a:srgbClr val="808080"/>
              </a:buClr>
              <a:buSzPct val="100000"/>
            </a:pPr>
            <a:r>
              <a:rPr lang="en-US" altLang="it-IT" sz="1600" dirty="0">
                <a:solidFill>
                  <a:prstClr val="black"/>
                </a:solidFill>
                <a:latin typeface="Arial" charset="0"/>
                <a:cs typeface="Arial" charset="0"/>
              </a:rPr>
              <a:t>In </a:t>
            </a:r>
            <a:r>
              <a:rPr lang="en-US" altLang="it-IT" sz="1600" dirty="0" err="1">
                <a:solidFill>
                  <a:prstClr val="black"/>
                </a:solidFill>
                <a:latin typeface="Arial" charset="0"/>
                <a:cs typeface="Arial" charset="0"/>
              </a:rPr>
              <a:t>certi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casi</a:t>
            </a:r>
            <a:r>
              <a:rPr lang="en-US" altLang="it-IT" sz="1600" dirty="0">
                <a:solidFill>
                  <a:prstClr val="black"/>
                </a:solidFill>
                <a:latin typeface="Arial" charset="0"/>
                <a:cs typeface="Arial" charset="0"/>
              </a:rPr>
              <a:t> la </a:t>
            </a:r>
            <a:r>
              <a:rPr lang="en-US" altLang="it-IT" sz="1600" dirty="0" err="1">
                <a:solidFill>
                  <a:prstClr val="black"/>
                </a:solidFill>
                <a:latin typeface="Arial" charset="0"/>
                <a:cs typeface="Arial" charset="0"/>
              </a:rPr>
              <a:t>crescente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attenzione</a:t>
            </a:r>
            <a:r>
              <a:rPr lang="en-US" altLang="it-IT" sz="1600" dirty="0">
                <a:solidFill>
                  <a:prstClr val="black"/>
                </a:solidFill>
                <a:latin typeface="Arial" charset="0"/>
                <a:cs typeface="Arial" charset="0"/>
              </a:rPr>
              <a:t> verso i </a:t>
            </a:r>
            <a:r>
              <a:rPr lang="en-US" altLang="it-IT" sz="1600" dirty="0" err="1">
                <a:solidFill>
                  <a:prstClr val="black"/>
                </a:solidFill>
                <a:latin typeface="Arial" charset="0"/>
                <a:cs typeface="Arial" charset="0"/>
              </a:rPr>
              <a:t>sintomi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somatici</a:t>
            </a:r>
            <a:r>
              <a:rPr lang="en-US" altLang="it-IT" sz="1600" dirty="0">
                <a:solidFill>
                  <a:prstClr val="black"/>
                </a:solidFill>
                <a:latin typeface="Arial" charset="0"/>
                <a:cs typeface="Arial" charset="0"/>
              </a:rPr>
              <a:t> induce i </a:t>
            </a:r>
            <a:r>
              <a:rPr lang="en-US" altLang="it-IT" sz="1600" dirty="0" err="1">
                <a:solidFill>
                  <a:prstClr val="black"/>
                </a:solidFill>
                <a:latin typeface="Arial" charset="0"/>
                <a:cs typeface="Arial" charset="0"/>
              </a:rPr>
              <a:t>pazienti</a:t>
            </a:r>
            <a:r>
              <a:rPr lang="en-US" altLang="it-IT" sz="1600" dirty="0">
                <a:solidFill>
                  <a:prstClr val="black"/>
                </a:solidFill>
                <a:latin typeface="Arial" charset="0"/>
                <a:cs typeface="Arial" charset="0"/>
              </a:rPr>
              <a:t> a </a:t>
            </a:r>
            <a:r>
              <a:rPr lang="en-US" altLang="it-IT" sz="1600" dirty="0" err="1">
                <a:solidFill>
                  <a:prstClr val="black"/>
                </a:solidFill>
                <a:latin typeface="Arial" charset="0"/>
                <a:cs typeface="Arial" charset="0"/>
              </a:rPr>
              <a:t>ritenere</a:t>
            </a:r>
            <a:r>
              <a:rPr lang="en-US" altLang="it-IT" sz="1600" dirty="0">
                <a:solidFill>
                  <a:prstClr val="black"/>
                </a:solidFill>
                <a:latin typeface="Arial" charset="0"/>
                <a:cs typeface="Arial" charset="0"/>
              </a:rPr>
              <a:t> di </a:t>
            </a:r>
            <a:r>
              <a:rPr lang="en-US" altLang="it-IT" sz="1600" dirty="0" err="1">
                <a:solidFill>
                  <a:prstClr val="black"/>
                </a:solidFill>
                <a:latin typeface="Arial" charset="0"/>
                <a:cs typeface="Arial" charset="0"/>
              </a:rPr>
              <a:t>essere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vittima</a:t>
            </a:r>
            <a:r>
              <a:rPr lang="en-US" altLang="it-IT" sz="1600" dirty="0">
                <a:solidFill>
                  <a:prstClr val="black"/>
                </a:solidFill>
                <a:latin typeface="Arial" charset="0"/>
                <a:cs typeface="Arial" charset="0"/>
              </a:rPr>
              <a:t> di </a:t>
            </a:r>
            <a:r>
              <a:rPr lang="en-US" altLang="it-IT" sz="1600" dirty="0" err="1">
                <a:solidFill>
                  <a:prstClr val="black"/>
                </a:solidFill>
                <a:latin typeface="Arial" charset="0"/>
                <a:cs typeface="Arial" charset="0"/>
              </a:rPr>
              <a:t>malattie</a:t>
            </a:r>
            <a:r>
              <a:rPr lang="en-US" altLang="it-IT" sz="1600" dirty="0">
                <a:solidFill>
                  <a:prstClr val="black"/>
                </a:solidFill>
                <a:latin typeface="Arial" charset="0"/>
                <a:cs typeface="Arial" charset="0"/>
              </a:rPr>
              <a:t> o </a:t>
            </a:r>
            <a:r>
              <a:rPr lang="en-US" altLang="it-IT" sz="1600" dirty="0" err="1">
                <a:solidFill>
                  <a:prstClr val="black"/>
                </a:solidFill>
                <a:latin typeface="Arial" charset="0"/>
                <a:cs typeface="Arial" charset="0"/>
              </a:rPr>
              <a:t>problemi</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fisici</a:t>
            </a:r>
            <a:r>
              <a:rPr lang="en-US" altLang="it-IT" sz="1600" dirty="0">
                <a:solidFill>
                  <a:prstClr val="black"/>
                </a:solidFill>
                <a:latin typeface="Arial" charset="0"/>
                <a:cs typeface="Arial" charset="0"/>
              </a:rPr>
              <a:t> </a:t>
            </a:r>
            <a:r>
              <a:rPr lang="en-US" altLang="it-IT" dirty="0" err="1">
                <a:solidFill>
                  <a:prstClr val="black"/>
                </a:solidFill>
                <a:latin typeface="Arial" charset="0"/>
                <a:cs typeface="Arial" charset="0"/>
              </a:rPr>
              <a:t>tra</a:t>
            </a:r>
            <a:r>
              <a:rPr lang="en-US" altLang="it-IT" dirty="0">
                <a:solidFill>
                  <a:prstClr val="black"/>
                </a:solidFill>
                <a:latin typeface="Arial" charset="0"/>
                <a:cs typeface="Arial" charset="0"/>
              </a:rPr>
              <a:t> cui </a:t>
            </a:r>
            <a:r>
              <a:rPr lang="en-US" altLang="it-IT" sz="1600" dirty="0" err="1">
                <a:solidFill>
                  <a:prstClr val="black"/>
                </a:solidFill>
                <a:latin typeface="Arial" charset="0"/>
                <a:cs typeface="Arial" charset="0"/>
              </a:rPr>
              <a:t>svenimento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attacco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cardiaco</a:t>
            </a:r>
            <a:r>
              <a:rPr lang="en-US" altLang="it-IT" sz="1600" dirty="0">
                <a:solidFill>
                  <a:prstClr val="black"/>
                </a:solidFill>
                <a:latin typeface="Arial" charset="0"/>
                <a:cs typeface="Arial" charset="0"/>
              </a:rPr>
              <a:t>; ictus</a:t>
            </a:r>
          </a:p>
          <a:p>
            <a:pPr lvl="0">
              <a:spcBef>
                <a:spcPct val="0"/>
              </a:spcBef>
              <a:spcAft>
                <a:spcPct val="15000"/>
              </a:spcAft>
              <a:buClr>
                <a:srgbClr val="808080"/>
              </a:buClr>
              <a:buSzPct val="100000"/>
            </a:pPr>
            <a:endParaRPr lang="en-US" altLang="it-IT" dirty="0">
              <a:solidFill>
                <a:prstClr val="black"/>
              </a:solidFill>
              <a:latin typeface="Arial" charset="0"/>
              <a:cs typeface="Arial" charset="0"/>
            </a:endParaRPr>
          </a:p>
          <a:p>
            <a:pPr lvl="0">
              <a:spcBef>
                <a:spcPct val="0"/>
              </a:spcBef>
              <a:spcAft>
                <a:spcPct val="15000"/>
              </a:spcAft>
              <a:buClr>
                <a:srgbClr val="808080"/>
              </a:buClr>
              <a:buSzPct val="100000"/>
            </a:pPr>
            <a:r>
              <a:rPr lang="en-US" altLang="it-IT" sz="1600" dirty="0" err="1">
                <a:solidFill>
                  <a:prstClr val="black"/>
                </a:solidFill>
                <a:latin typeface="Arial" charset="0"/>
                <a:cs typeface="Arial" charset="0"/>
              </a:rPr>
              <a:t>Anche</a:t>
            </a:r>
            <a:r>
              <a:rPr lang="en-US" altLang="it-IT" sz="1600" dirty="0">
                <a:solidFill>
                  <a:prstClr val="black"/>
                </a:solidFill>
                <a:latin typeface="Arial" charset="0"/>
                <a:cs typeface="Arial" charset="0"/>
              </a:rPr>
              <a:t> le </a:t>
            </a:r>
            <a:r>
              <a:rPr lang="en-US" altLang="it-IT" sz="1600" dirty="0" err="1">
                <a:solidFill>
                  <a:prstClr val="black"/>
                </a:solidFill>
                <a:latin typeface="Arial" charset="0"/>
                <a:cs typeface="Arial" charset="0"/>
              </a:rPr>
              <a:t>situazioni</a:t>
            </a:r>
            <a:r>
              <a:rPr lang="en-US" altLang="it-IT" sz="1600" dirty="0">
                <a:solidFill>
                  <a:prstClr val="black"/>
                </a:solidFill>
                <a:latin typeface="Arial" charset="0"/>
                <a:cs typeface="Arial" charset="0"/>
              </a:rPr>
              <a:t> di </a:t>
            </a:r>
            <a:r>
              <a:rPr lang="en-US" altLang="it-IT" sz="1600" dirty="0" err="1">
                <a:solidFill>
                  <a:prstClr val="black"/>
                </a:solidFill>
                <a:latin typeface="Arial" charset="0"/>
                <a:cs typeface="Arial" charset="0"/>
              </a:rPr>
              <a:t>benessere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possono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avere</a:t>
            </a:r>
            <a:r>
              <a:rPr lang="en-US" altLang="it-IT" sz="1600" dirty="0">
                <a:solidFill>
                  <a:prstClr val="black"/>
                </a:solidFill>
                <a:latin typeface="Arial" charset="0"/>
                <a:cs typeface="Arial" charset="0"/>
              </a:rPr>
              <a:t> lo </a:t>
            </a:r>
            <a:r>
              <a:rPr lang="en-US" altLang="it-IT" sz="1600" dirty="0" err="1">
                <a:solidFill>
                  <a:prstClr val="black"/>
                </a:solidFill>
                <a:latin typeface="Arial" charset="0"/>
                <a:cs typeface="Arial" charset="0"/>
              </a:rPr>
              <a:t>stesso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ruolo</a:t>
            </a:r>
            <a:r>
              <a:rPr lang="en-US" altLang="it-IT" sz="1600" dirty="0">
                <a:solidFill>
                  <a:prstClr val="black"/>
                </a:solidFill>
                <a:latin typeface="Arial" charset="0"/>
                <a:cs typeface="Arial" charset="0"/>
              </a:rPr>
              <a:t>, se </a:t>
            </a:r>
            <a:r>
              <a:rPr lang="en-US" altLang="it-IT" sz="1600" dirty="0" err="1">
                <a:solidFill>
                  <a:prstClr val="black"/>
                </a:solidFill>
                <a:latin typeface="Arial" charset="0"/>
                <a:cs typeface="Arial" charset="0"/>
              </a:rPr>
              <a:t>vengono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valutate</a:t>
            </a:r>
            <a:r>
              <a:rPr lang="en-US" altLang="it-IT" sz="1600" dirty="0">
                <a:solidFill>
                  <a:prstClr val="black"/>
                </a:solidFill>
                <a:latin typeface="Arial" charset="0"/>
                <a:cs typeface="Arial" charset="0"/>
              </a:rPr>
              <a:t> come </a:t>
            </a:r>
            <a:r>
              <a:rPr lang="en-US" altLang="it-IT" sz="1600" dirty="0" err="1">
                <a:solidFill>
                  <a:prstClr val="black"/>
                </a:solidFill>
                <a:latin typeface="Arial" charset="0"/>
                <a:cs typeface="Arial" charset="0"/>
              </a:rPr>
              <a:t>il</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benessere</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che</a:t>
            </a:r>
            <a:r>
              <a:rPr lang="en-US" altLang="it-IT" sz="1600" dirty="0">
                <a:solidFill>
                  <a:prstClr val="black"/>
                </a:solidFill>
                <a:latin typeface="Arial" charset="0"/>
                <a:cs typeface="Arial" charset="0"/>
              </a:rPr>
              <a:t> precede la </a:t>
            </a:r>
            <a:r>
              <a:rPr lang="en-US" altLang="it-IT" sz="1600" dirty="0" err="1">
                <a:solidFill>
                  <a:prstClr val="black"/>
                </a:solidFill>
                <a:latin typeface="Arial" charset="0"/>
                <a:cs typeface="Arial" charset="0"/>
              </a:rPr>
              <a:t>catastrofe</a:t>
            </a:r>
            <a:r>
              <a:rPr lang="en-US" altLang="it-IT" sz="1600" dirty="0">
                <a:solidFill>
                  <a:prstClr val="black"/>
                </a:solidFill>
                <a:latin typeface="Arial" charset="0"/>
                <a:cs typeface="Arial" charset="0"/>
              </a:rPr>
              <a:t>“ (“non mi </a:t>
            </a:r>
            <a:r>
              <a:rPr lang="en-US" altLang="it-IT" sz="1600" dirty="0" err="1">
                <a:solidFill>
                  <a:prstClr val="black"/>
                </a:solidFill>
                <a:latin typeface="Arial" charset="0"/>
                <a:cs typeface="Arial" charset="0"/>
              </a:rPr>
              <a:t>voglio</a:t>
            </a:r>
            <a:r>
              <a:rPr lang="en-US" altLang="it-IT" sz="1600" dirty="0">
                <a:solidFill>
                  <a:prstClr val="black"/>
                </a:solidFill>
                <a:latin typeface="Arial" charset="0"/>
                <a:cs typeface="Arial" charset="0"/>
              </a:rPr>
              <a:t> </a:t>
            </a:r>
            <a:r>
              <a:rPr lang="en-US" altLang="it-IT" sz="1600" dirty="0" err="1">
                <a:solidFill>
                  <a:prstClr val="black"/>
                </a:solidFill>
                <a:latin typeface="Arial" charset="0"/>
                <a:cs typeface="Arial" charset="0"/>
              </a:rPr>
              <a:t>illudere</a:t>
            </a:r>
            <a:r>
              <a:rPr lang="en-US" altLang="it-IT" sz="1600" dirty="0">
                <a:solidFill>
                  <a:prstClr val="black"/>
                </a:solidFill>
                <a:latin typeface="Arial" charset="0"/>
                <a:cs typeface="Arial" charset="0"/>
              </a:rPr>
              <a:t> per non </a:t>
            </a:r>
            <a:r>
              <a:rPr lang="en-US" altLang="it-IT" sz="1600" dirty="0" err="1">
                <a:solidFill>
                  <a:prstClr val="black"/>
                </a:solidFill>
                <a:latin typeface="Arial" charset="0"/>
                <a:cs typeface="Arial" charset="0"/>
              </a:rPr>
              <a:t>essere</a:t>
            </a:r>
            <a:r>
              <a:rPr lang="en-US" altLang="it-IT" sz="1600" dirty="0">
                <a:solidFill>
                  <a:prstClr val="black"/>
                </a:solidFill>
                <a:latin typeface="Arial" charset="0"/>
                <a:cs typeface="Arial" charset="0"/>
              </a:rPr>
              <a:t> poi </a:t>
            </a:r>
            <a:r>
              <a:rPr lang="en-US" altLang="it-IT" sz="1600" dirty="0" err="1">
                <a:solidFill>
                  <a:prstClr val="black"/>
                </a:solidFill>
                <a:latin typeface="Arial" charset="0"/>
                <a:cs typeface="Arial" charset="0"/>
              </a:rPr>
              <a:t>deluso</a:t>
            </a:r>
            <a:r>
              <a:rPr lang="en-US" altLang="it-IT" sz="1600" dirty="0">
                <a:solidFill>
                  <a:prstClr val="black"/>
                </a:solidFill>
                <a:latin typeface="Arial" charset="0"/>
                <a:cs typeface="Arial" charset="0"/>
              </a:rPr>
              <a:t>)</a:t>
            </a:r>
            <a:endParaRPr lang="en-US" altLang="it-IT" dirty="0">
              <a:solidFill>
                <a:prstClr val="black"/>
              </a:solidFill>
              <a:latin typeface="Arial" charset="0"/>
              <a:cs typeface="Arial" charset="0"/>
            </a:endParaRPr>
          </a:p>
          <a:p>
            <a:pPr lvl="0">
              <a:spcBef>
                <a:spcPct val="0"/>
              </a:spcBef>
              <a:spcAft>
                <a:spcPct val="15000"/>
              </a:spcAft>
              <a:buClr>
                <a:srgbClr val="808080"/>
              </a:buClr>
              <a:buSzPct val="100000"/>
            </a:pPr>
            <a:endParaRPr lang="en-US" altLang="it-IT" sz="1600" dirty="0">
              <a:solidFill>
                <a:prstClr val="black"/>
              </a:solidFill>
              <a:latin typeface="Arial" charset="0"/>
              <a:cs typeface="Arial" charset="0"/>
            </a:endParaRPr>
          </a:p>
        </p:txBody>
      </p:sp>
      <p:sp>
        <p:nvSpPr>
          <p:cNvPr id="3" name="Titolo 2"/>
          <p:cNvSpPr>
            <a:spLocks noGrp="1"/>
          </p:cNvSpPr>
          <p:nvPr>
            <p:ph type="title"/>
          </p:nvPr>
        </p:nvSpPr>
        <p:spPr/>
        <p:txBody>
          <a:bodyPr/>
          <a:lstStyle/>
          <a:p>
            <a:r>
              <a:rPr lang="it-IT" dirty="0"/>
              <a:t>FATTORI DI MANTENIMENTO</a:t>
            </a:r>
          </a:p>
        </p:txBody>
      </p:sp>
    </p:spTree>
    <p:extLst>
      <p:ext uri="{BB962C8B-B14F-4D97-AF65-F5344CB8AC3E}">
        <p14:creationId xmlns:p14="http://schemas.microsoft.com/office/powerpoint/2010/main" val="166606039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spcAft>
                <a:spcPct val="15000"/>
              </a:spcAft>
              <a:buClr>
                <a:srgbClr val="808080"/>
              </a:buClr>
              <a:buSzPct val="100000"/>
            </a:pPr>
            <a:r>
              <a:rPr lang="en-US" altLang="it-IT" sz="2400" dirty="0">
                <a:solidFill>
                  <a:prstClr val="black"/>
                </a:solidFill>
                <a:latin typeface="Arial" charset="0"/>
                <a:cs typeface="Arial" charset="0"/>
              </a:rPr>
              <a:t>I </a:t>
            </a:r>
            <a:r>
              <a:rPr lang="en-US" altLang="it-IT" sz="2400" dirty="0" err="1">
                <a:solidFill>
                  <a:prstClr val="black"/>
                </a:solidFill>
                <a:latin typeface="Arial" charset="0"/>
                <a:cs typeface="Arial" charset="0"/>
              </a:rPr>
              <a:t>pazienti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mettono</a:t>
            </a:r>
            <a:r>
              <a:rPr lang="en-US" altLang="it-IT" sz="2400" dirty="0">
                <a:solidFill>
                  <a:prstClr val="black"/>
                </a:solidFill>
                <a:latin typeface="Arial" charset="0"/>
                <a:cs typeface="Arial" charset="0"/>
              </a:rPr>
              <a:t> in </a:t>
            </a:r>
            <a:r>
              <a:rPr lang="en-US" altLang="it-IT" sz="2400" dirty="0" err="1">
                <a:solidFill>
                  <a:prstClr val="black"/>
                </a:solidFill>
                <a:latin typeface="Arial" charset="0"/>
                <a:cs typeface="Arial" charset="0"/>
              </a:rPr>
              <a:t>atto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dei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comportamenti</a:t>
            </a:r>
            <a:r>
              <a:rPr lang="en-US" altLang="it-IT" sz="2400" dirty="0">
                <a:solidFill>
                  <a:prstClr val="black"/>
                </a:solidFill>
                <a:latin typeface="Arial" charset="0"/>
                <a:cs typeface="Arial" charset="0"/>
              </a:rPr>
              <a:t> di </a:t>
            </a:r>
            <a:r>
              <a:rPr lang="en-US" altLang="it-IT" sz="2400" dirty="0" err="1">
                <a:solidFill>
                  <a:prstClr val="black"/>
                </a:solidFill>
                <a:latin typeface="Arial" charset="0"/>
                <a:cs typeface="Arial" charset="0"/>
              </a:rPr>
              <a:t>protezione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vedendo</a:t>
            </a:r>
            <a:r>
              <a:rPr lang="en-US" altLang="it-IT" sz="2400" dirty="0">
                <a:solidFill>
                  <a:prstClr val="black"/>
                </a:solidFill>
                <a:latin typeface="Arial" charset="0"/>
                <a:cs typeface="Arial" charset="0"/>
              </a:rPr>
              <a:t> poi </a:t>
            </a:r>
            <a:r>
              <a:rPr lang="en-US" altLang="it-IT" sz="2400" dirty="0" err="1">
                <a:solidFill>
                  <a:prstClr val="black"/>
                </a:solidFill>
                <a:latin typeface="Arial" charset="0"/>
                <a:cs typeface="Arial" charset="0"/>
              </a:rPr>
              <a:t>che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l’evento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temuto</a:t>
            </a:r>
            <a:r>
              <a:rPr lang="en-US" altLang="it-IT" sz="2400" dirty="0">
                <a:solidFill>
                  <a:prstClr val="black"/>
                </a:solidFill>
                <a:latin typeface="Arial" charset="0"/>
                <a:cs typeface="Arial" charset="0"/>
              </a:rPr>
              <a:t> non </a:t>
            </a:r>
            <a:r>
              <a:rPr lang="en-US" altLang="it-IT" sz="2400" dirty="0" err="1">
                <a:solidFill>
                  <a:prstClr val="black"/>
                </a:solidFill>
                <a:latin typeface="Arial" charset="0"/>
                <a:cs typeface="Arial" charset="0"/>
              </a:rPr>
              <a:t>si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verifica</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tendono</a:t>
            </a:r>
            <a:r>
              <a:rPr lang="en-US" altLang="it-IT" sz="2400" dirty="0">
                <a:solidFill>
                  <a:prstClr val="black"/>
                </a:solidFill>
                <a:latin typeface="Arial" charset="0"/>
                <a:cs typeface="Arial" charset="0"/>
              </a:rPr>
              <a:t> a </a:t>
            </a:r>
            <a:r>
              <a:rPr lang="en-US" altLang="it-IT" sz="2400" dirty="0" err="1">
                <a:solidFill>
                  <a:prstClr val="black"/>
                </a:solidFill>
                <a:latin typeface="Arial" charset="0"/>
                <a:cs typeface="Arial" charset="0"/>
              </a:rPr>
              <a:t>pensare</a:t>
            </a:r>
            <a:r>
              <a:rPr lang="en-US" altLang="it-IT" sz="2400" dirty="0">
                <a:solidFill>
                  <a:prstClr val="black"/>
                </a:solidFill>
                <a:latin typeface="Arial" charset="0"/>
                <a:cs typeface="Arial" charset="0"/>
              </a:rPr>
              <a:t> di </a:t>
            </a:r>
            <a:r>
              <a:rPr lang="en-US" altLang="it-IT" sz="2400" dirty="0" err="1">
                <a:solidFill>
                  <a:prstClr val="black"/>
                </a:solidFill>
                <a:latin typeface="Arial" charset="0"/>
                <a:cs typeface="Arial" charset="0"/>
              </a:rPr>
              <a:t>essere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stati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realmente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protetti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dai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loro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inutili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comportamenti</a:t>
            </a:r>
            <a:r>
              <a:rPr lang="en-US" altLang="it-IT" sz="2400" dirty="0">
                <a:solidFill>
                  <a:prstClr val="black"/>
                </a:solidFill>
                <a:latin typeface="Arial" charset="0"/>
                <a:cs typeface="Arial" charset="0"/>
              </a:rPr>
              <a:t> di </a:t>
            </a:r>
            <a:r>
              <a:rPr lang="en-US" altLang="it-IT" sz="2400" dirty="0" err="1">
                <a:solidFill>
                  <a:prstClr val="black"/>
                </a:solidFill>
                <a:latin typeface="Arial" charset="0"/>
                <a:cs typeface="Arial" charset="0"/>
              </a:rPr>
              <a:t>protezione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senza</a:t>
            </a:r>
            <a:r>
              <a:rPr lang="en-US" altLang="it-IT" sz="2400" dirty="0">
                <a:solidFill>
                  <a:prstClr val="black"/>
                </a:solidFill>
                <a:latin typeface="Arial" charset="0"/>
                <a:cs typeface="Arial" charset="0"/>
              </a:rPr>
              <a:t> I </a:t>
            </a:r>
            <a:r>
              <a:rPr lang="en-US" altLang="it-IT" sz="2400" dirty="0" err="1">
                <a:solidFill>
                  <a:prstClr val="black"/>
                </a:solidFill>
                <a:latin typeface="Arial" charset="0"/>
                <a:cs typeface="Arial" charset="0"/>
              </a:rPr>
              <a:t>quali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certamente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sarebbero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incorsi</a:t>
            </a:r>
            <a:r>
              <a:rPr lang="en-US" altLang="it-IT" sz="2400" dirty="0">
                <a:solidFill>
                  <a:prstClr val="black"/>
                </a:solidFill>
                <a:latin typeface="Arial" charset="0"/>
                <a:cs typeface="Arial" charset="0"/>
              </a:rPr>
              <a:t> in </a:t>
            </a:r>
            <a:r>
              <a:rPr lang="en-US" altLang="it-IT" sz="2400" dirty="0" err="1">
                <a:solidFill>
                  <a:prstClr val="black"/>
                </a:solidFill>
                <a:latin typeface="Arial" charset="0"/>
                <a:cs typeface="Arial" charset="0"/>
              </a:rPr>
              <a:t>catastrofi</a:t>
            </a:r>
            <a:r>
              <a:rPr lang="en-US" altLang="it-IT" sz="2400" dirty="0">
                <a:solidFill>
                  <a:prstClr val="black"/>
                </a:solidFill>
                <a:latin typeface="Arial" charset="0"/>
                <a:cs typeface="Arial" charset="0"/>
              </a:rPr>
              <a:t>.</a:t>
            </a:r>
          </a:p>
          <a:p>
            <a:pPr lvl="0">
              <a:spcBef>
                <a:spcPct val="0"/>
              </a:spcBef>
              <a:spcAft>
                <a:spcPct val="15000"/>
              </a:spcAft>
              <a:buClr>
                <a:srgbClr val="808080"/>
              </a:buClr>
              <a:buSzPct val="100000"/>
            </a:pPr>
            <a:endParaRPr lang="en-US" altLang="it-IT" sz="2400" dirty="0">
              <a:solidFill>
                <a:prstClr val="black"/>
              </a:solidFill>
              <a:latin typeface="Arial" charset="0"/>
              <a:cs typeface="Arial" charset="0"/>
            </a:endParaRPr>
          </a:p>
          <a:p>
            <a:pPr lvl="0">
              <a:spcBef>
                <a:spcPct val="0"/>
              </a:spcBef>
              <a:spcAft>
                <a:spcPct val="15000"/>
              </a:spcAft>
              <a:buClr>
                <a:srgbClr val="808080"/>
              </a:buClr>
              <a:buSzPct val="100000"/>
              <a:buFont typeface="WingDings" pitchFamily="2" charset="2"/>
              <a:buChar char="§"/>
            </a:pPr>
            <a:r>
              <a:rPr lang="en-US" altLang="it-IT" sz="2400" dirty="0">
                <a:solidFill>
                  <a:prstClr val="black"/>
                </a:solidFill>
                <a:latin typeface="Arial" charset="0"/>
                <a:cs typeface="Arial" charset="0"/>
              </a:rPr>
              <a:t>Un </a:t>
            </a:r>
            <a:r>
              <a:rPr lang="en-US" altLang="it-IT" sz="2400" dirty="0" err="1">
                <a:solidFill>
                  <a:prstClr val="black"/>
                </a:solidFill>
                <a:latin typeface="Arial" charset="0"/>
                <a:cs typeface="Arial" charset="0"/>
              </a:rPr>
              <a:t>ulteriore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fattore</a:t>
            </a:r>
            <a:r>
              <a:rPr lang="en-US" altLang="it-IT" sz="2400" dirty="0">
                <a:solidFill>
                  <a:prstClr val="black"/>
                </a:solidFill>
                <a:latin typeface="Arial" charset="0"/>
                <a:cs typeface="Arial" charset="0"/>
              </a:rPr>
              <a:t> di </a:t>
            </a:r>
            <a:r>
              <a:rPr lang="en-US" altLang="it-IT" sz="2400" dirty="0" err="1">
                <a:solidFill>
                  <a:prstClr val="black"/>
                </a:solidFill>
                <a:latin typeface="Arial" charset="0"/>
                <a:cs typeface="Arial" charset="0"/>
              </a:rPr>
              <a:t>mantenimento</a:t>
            </a:r>
            <a:r>
              <a:rPr lang="en-US" altLang="it-IT" sz="2400" dirty="0">
                <a:solidFill>
                  <a:prstClr val="black"/>
                </a:solidFill>
                <a:latin typeface="Arial" charset="0"/>
                <a:cs typeface="Arial" charset="0"/>
              </a:rPr>
              <a:t> è la </a:t>
            </a:r>
            <a:r>
              <a:rPr lang="en-US" altLang="it-IT" sz="2400" dirty="0" err="1">
                <a:solidFill>
                  <a:prstClr val="black"/>
                </a:solidFill>
                <a:latin typeface="Arial" charset="0"/>
                <a:cs typeface="Arial" charset="0"/>
              </a:rPr>
              <a:t>tendenza</a:t>
            </a:r>
            <a:r>
              <a:rPr lang="en-US" altLang="it-IT" sz="2400" dirty="0">
                <a:solidFill>
                  <a:prstClr val="black"/>
                </a:solidFill>
                <a:latin typeface="Arial" charset="0"/>
                <a:cs typeface="Arial" charset="0"/>
              </a:rPr>
              <a:t> a </a:t>
            </a:r>
            <a:r>
              <a:rPr lang="en-US" altLang="it-IT" sz="2400" dirty="0" err="1">
                <a:solidFill>
                  <a:prstClr val="black"/>
                </a:solidFill>
                <a:latin typeface="Arial" charset="0"/>
                <a:cs typeface="Arial" charset="0"/>
              </a:rPr>
              <a:t>prevedere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l'attacco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meccanismo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dell'anticipazione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rispetto</a:t>
            </a:r>
            <a:r>
              <a:rPr lang="en-US" altLang="it-IT" sz="2400" dirty="0">
                <a:solidFill>
                  <a:prstClr val="black"/>
                </a:solidFill>
                <a:latin typeface="Arial" charset="0"/>
                <a:cs typeface="Arial" charset="0"/>
              </a:rPr>
              <a:t> ad  </a:t>
            </a:r>
            <a:r>
              <a:rPr lang="en-US" altLang="it-IT" sz="2400" dirty="0" err="1">
                <a:solidFill>
                  <a:prstClr val="black"/>
                </a:solidFill>
                <a:latin typeface="Arial" charset="0"/>
                <a:cs typeface="Arial" charset="0"/>
              </a:rPr>
              <a:t>eventi</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evocatori</a:t>
            </a:r>
            <a:r>
              <a:rPr lang="en-US" altLang="it-IT" sz="2400" dirty="0">
                <a:solidFill>
                  <a:prstClr val="black"/>
                </a:solidFill>
                <a:latin typeface="Arial" charset="0"/>
                <a:cs typeface="Arial" charset="0"/>
              </a:rPr>
              <a:t> di </a:t>
            </a:r>
            <a:r>
              <a:rPr lang="en-US" altLang="it-IT" sz="2400" dirty="0" err="1">
                <a:solidFill>
                  <a:prstClr val="black"/>
                </a:solidFill>
                <a:latin typeface="Arial" charset="0"/>
                <a:cs typeface="Arial" charset="0"/>
              </a:rPr>
              <a:t>ansia</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che</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all'insorgenza</a:t>
            </a:r>
            <a:r>
              <a:rPr lang="en-US" altLang="it-IT" sz="2400" dirty="0">
                <a:solidFill>
                  <a:prstClr val="black"/>
                </a:solidFill>
                <a:latin typeface="Arial" charset="0"/>
                <a:cs typeface="Arial" charset="0"/>
              </a:rPr>
              <a:t> del </a:t>
            </a:r>
            <a:r>
              <a:rPr lang="en-US" altLang="it-IT" sz="2400" dirty="0" err="1">
                <a:solidFill>
                  <a:prstClr val="black"/>
                </a:solidFill>
                <a:latin typeface="Arial" charset="0"/>
                <a:cs typeface="Arial" charset="0"/>
              </a:rPr>
              <a:t>disturbo</a:t>
            </a:r>
            <a:r>
              <a:rPr lang="en-US" altLang="it-IT" sz="2400" dirty="0">
                <a:solidFill>
                  <a:prstClr val="black"/>
                </a:solidFill>
                <a:latin typeface="Arial" charset="0"/>
                <a:cs typeface="Arial" charset="0"/>
              </a:rPr>
              <a:t>, non </a:t>
            </a:r>
            <a:r>
              <a:rPr lang="en-US" altLang="it-IT" sz="2400" dirty="0" err="1">
                <a:solidFill>
                  <a:prstClr val="black"/>
                </a:solidFill>
                <a:latin typeface="Arial" charset="0"/>
                <a:cs typeface="Arial" charset="0"/>
              </a:rPr>
              <a:t>erano</a:t>
            </a:r>
            <a:r>
              <a:rPr lang="en-US" altLang="it-IT" sz="2400" dirty="0">
                <a:solidFill>
                  <a:prstClr val="black"/>
                </a:solidFill>
                <a:latin typeface="Arial" charset="0"/>
                <a:cs typeface="Arial" charset="0"/>
              </a:rPr>
              <a:t> </a:t>
            </a:r>
            <a:r>
              <a:rPr lang="en-US" altLang="it-IT" sz="2400" dirty="0" err="1">
                <a:solidFill>
                  <a:prstClr val="black"/>
                </a:solidFill>
                <a:latin typeface="Arial" charset="0"/>
                <a:cs typeface="Arial" charset="0"/>
              </a:rPr>
              <a:t>correlati</a:t>
            </a:r>
            <a:r>
              <a:rPr lang="en-US" altLang="it-IT" sz="2400" dirty="0">
                <a:solidFill>
                  <a:prstClr val="black"/>
                </a:solidFill>
                <a:latin typeface="Arial" charset="0"/>
                <a:cs typeface="Arial" charset="0"/>
              </a:rPr>
              <a:t> al </a:t>
            </a:r>
            <a:r>
              <a:rPr lang="en-US" altLang="it-IT" sz="2400" dirty="0" err="1">
                <a:solidFill>
                  <a:prstClr val="black"/>
                </a:solidFill>
                <a:latin typeface="Arial" charset="0"/>
                <a:cs typeface="Arial" charset="0"/>
              </a:rPr>
              <a:t>panico</a:t>
            </a:r>
            <a:endParaRPr lang="en-US" altLang="it-IT" sz="2400" dirty="0">
              <a:solidFill>
                <a:prstClr val="black"/>
              </a:solidFill>
              <a:latin typeface="Arial" charset="0"/>
              <a:cs typeface="Arial" charset="0"/>
            </a:endParaRP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421953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spcAft>
                <a:spcPct val="15000"/>
              </a:spcAft>
              <a:buClr>
                <a:srgbClr val="808080"/>
              </a:buClr>
              <a:buSzPct val="100000"/>
              <a:buFont typeface="WingDings" pitchFamily="2" charset="2"/>
              <a:buChar char="§"/>
            </a:pPr>
            <a:r>
              <a:rPr lang="en-US" altLang="it-IT" sz="1800" dirty="0">
                <a:latin typeface="Arial" charset="0"/>
              </a:rPr>
              <a:t>Il </a:t>
            </a:r>
            <a:r>
              <a:rPr lang="en-US" altLang="it-IT" sz="1800" dirty="0" err="1">
                <a:latin typeface="Arial" charset="0"/>
              </a:rPr>
              <a:t>disturbo</a:t>
            </a:r>
            <a:r>
              <a:rPr lang="en-US" altLang="it-IT" sz="1800" dirty="0">
                <a:latin typeface="Arial" charset="0"/>
              </a:rPr>
              <a:t> di </a:t>
            </a:r>
            <a:r>
              <a:rPr lang="en-US" altLang="it-IT" sz="1800" dirty="0" err="1">
                <a:latin typeface="Arial" charset="0"/>
              </a:rPr>
              <a:t>Panico</a:t>
            </a:r>
            <a:r>
              <a:rPr lang="en-US" altLang="it-IT" sz="1800" dirty="0">
                <a:latin typeface="Arial" charset="0"/>
              </a:rPr>
              <a:t> </a:t>
            </a:r>
            <a:r>
              <a:rPr lang="en-US" altLang="it-IT" sz="1800" dirty="0" err="1">
                <a:latin typeface="Arial" charset="0"/>
              </a:rPr>
              <a:t>si</a:t>
            </a:r>
            <a:r>
              <a:rPr lang="en-US" altLang="it-IT" sz="1800" dirty="0">
                <a:latin typeface="Arial" charset="0"/>
              </a:rPr>
              <a:t> </a:t>
            </a:r>
            <a:r>
              <a:rPr lang="en-US" altLang="it-IT" sz="1800" dirty="0" err="1">
                <a:latin typeface="Arial" charset="0"/>
              </a:rPr>
              <a:t>correla</a:t>
            </a:r>
            <a:r>
              <a:rPr lang="en-US" altLang="it-IT" sz="1800" dirty="0">
                <a:latin typeface="Arial" charset="0"/>
              </a:rPr>
              <a:t> con un </a:t>
            </a:r>
            <a:r>
              <a:rPr lang="en-US" altLang="it-IT" sz="1800" dirty="0" err="1">
                <a:latin typeface="Arial" charset="0"/>
              </a:rPr>
              <a:t>fattore</a:t>
            </a:r>
            <a:r>
              <a:rPr lang="en-US" altLang="it-IT" sz="1800" dirty="0">
                <a:latin typeface="Arial" charset="0"/>
              </a:rPr>
              <a:t> di </a:t>
            </a:r>
            <a:r>
              <a:rPr lang="en-US" altLang="it-IT" sz="1800" dirty="0" err="1">
                <a:latin typeface="Arial" charset="0"/>
              </a:rPr>
              <a:t>rischio</a:t>
            </a:r>
            <a:r>
              <a:rPr lang="en-US" altLang="it-IT" sz="1800" dirty="0">
                <a:latin typeface="Arial" charset="0"/>
              </a:rPr>
              <a:t> </a:t>
            </a:r>
            <a:r>
              <a:rPr lang="en-US" altLang="it-IT" sz="1800" dirty="0" err="1">
                <a:latin typeface="Arial" charset="0"/>
              </a:rPr>
              <a:t>cognitivo</a:t>
            </a:r>
            <a:r>
              <a:rPr lang="en-US" altLang="it-IT" sz="1800" dirty="0">
                <a:latin typeface="Arial" charset="0"/>
              </a:rPr>
              <a:t> </a:t>
            </a:r>
            <a:r>
              <a:rPr lang="en-US" altLang="it-IT" sz="1800" dirty="0" err="1">
                <a:latin typeface="Arial" charset="0"/>
              </a:rPr>
              <a:t>caratterizzato</a:t>
            </a:r>
            <a:r>
              <a:rPr lang="en-US" altLang="it-IT" sz="1800" dirty="0">
                <a:latin typeface="Arial" charset="0"/>
              </a:rPr>
              <a:t> da </a:t>
            </a:r>
            <a:r>
              <a:rPr lang="en-US" altLang="it-IT" sz="1800" dirty="0" err="1">
                <a:latin typeface="Arial" charset="0"/>
              </a:rPr>
              <a:t>una</a:t>
            </a:r>
            <a:r>
              <a:rPr lang="en-US" altLang="it-IT" sz="1800" dirty="0">
                <a:latin typeface="Arial" charset="0"/>
              </a:rPr>
              <a:t> </a:t>
            </a:r>
            <a:r>
              <a:rPr lang="en-US" altLang="it-IT" sz="1800" dirty="0" err="1">
                <a:latin typeface="Arial" charset="0"/>
              </a:rPr>
              <a:t>particolare</a:t>
            </a:r>
            <a:r>
              <a:rPr lang="en-US" altLang="it-IT" sz="1800" dirty="0">
                <a:latin typeface="Arial" charset="0"/>
              </a:rPr>
              <a:t> idea di </a:t>
            </a:r>
            <a:r>
              <a:rPr lang="en-US" altLang="it-IT" sz="1800" dirty="0" err="1">
                <a:latin typeface="Arial" charset="0"/>
              </a:rPr>
              <a:t>sé</a:t>
            </a:r>
            <a:r>
              <a:rPr lang="en-US" altLang="it-IT" sz="1800" dirty="0">
                <a:latin typeface="Arial" charset="0"/>
              </a:rPr>
              <a:t> e degli </a:t>
            </a:r>
            <a:r>
              <a:rPr lang="en-US" altLang="it-IT" sz="1800" dirty="0" err="1">
                <a:latin typeface="Arial" charset="0"/>
              </a:rPr>
              <a:t>altri</a:t>
            </a:r>
            <a:r>
              <a:rPr lang="en-US" altLang="it-IT" sz="1800" dirty="0">
                <a:latin typeface="Arial" charset="0"/>
              </a:rPr>
              <a:t>. </a:t>
            </a:r>
          </a:p>
          <a:p>
            <a:pPr marL="457200" lvl="1" indent="0">
              <a:spcAft>
                <a:spcPct val="15000"/>
              </a:spcAft>
              <a:buClr>
                <a:srgbClr val="808080"/>
              </a:buClr>
              <a:buSzPct val="100000"/>
              <a:buNone/>
            </a:pPr>
            <a:r>
              <a:rPr lang="en-US" altLang="it-IT" sz="1800" dirty="0" err="1">
                <a:latin typeface="Arial" charset="0"/>
              </a:rPr>
              <a:t>L'idea</a:t>
            </a:r>
            <a:r>
              <a:rPr lang="en-US" altLang="it-IT" sz="1800" dirty="0">
                <a:latin typeface="Arial" charset="0"/>
              </a:rPr>
              <a:t> di </a:t>
            </a:r>
            <a:r>
              <a:rPr lang="en-US" altLang="it-IT" sz="1800" dirty="0" err="1">
                <a:latin typeface="Arial" charset="0"/>
              </a:rPr>
              <a:t>sé</a:t>
            </a:r>
            <a:r>
              <a:rPr lang="en-US" altLang="it-IT" sz="1800" dirty="0">
                <a:latin typeface="Arial" charset="0"/>
              </a:rPr>
              <a:t> è </a:t>
            </a:r>
            <a:r>
              <a:rPr lang="en-US" altLang="it-IT" sz="1800" dirty="0" err="1">
                <a:latin typeface="Arial" charset="0"/>
              </a:rPr>
              <a:t>quella</a:t>
            </a:r>
            <a:r>
              <a:rPr lang="en-US" altLang="it-IT" sz="1800" dirty="0">
                <a:latin typeface="Arial" charset="0"/>
              </a:rPr>
              <a:t> di </a:t>
            </a:r>
            <a:r>
              <a:rPr lang="en-US" altLang="it-IT" sz="1800" dirty="0" err="1">
                <a:latin typeface="Arial" charset="0"/>
              </a:rPr>
              <a:t>essere</a:t>
            </a:r>
            <a:r>
              <a:rPr lang="en-US" altLang="it-IT" sz="1800" dirty="0">
                <a:latin typeface="Arial" charset="0"/>
              </a:rPr>
              <a:t> </a:t>
            </a:r>
            <a:r>
              <a:rPr lang="en-US" altLang="it-IT" sz="1800" dirty="0" err="1">
                <a:latin typeface="Arial" charset="0"/>
              </a:rPr>
              <a:t>una</a:t>
            </a:r>
            <a:r>
              <a:rPr lang="en-US" altLang="it-IT" sz="1800" dirty="0">
                <a:latin typeface="Arial" charset="0"/>
              </a:rPr>
              <a:t> persona </a:t>
            </a:r>
            <a:r>
              <a:rPr lang="en-US" altLang="it-IT" sz="1800" dirty="0" err="1">
                <a:latin typeface="Arial" charset="0"/>
              </a:rPr>
              <a:t>che</a:t>
            </a:r>
            <a:r>
              <a:rPr lang="en-US" altLang="it-IT" sz="1800" dirty="0">
                <a:latin typeface="Arial" charset="0"/>
              </a:rPr>
              <a:t> ha </a:t>
            </a:r>
            <a:r>
              <a:rPr lang="en-US" altLang="it-IT" sz="1800" dirty="0" err="1">
                <a:latin typeface="Arial" charset="0"/>
              </a:rPr>
              <a:t>estrema</a:t>
            </a:r>
            <a:r>
              <a:rPr lang="en-US" altLang="it-IT" sz="1800" dirty="0">
                <a:latin typeface="Arial" charset="0"/>
              </a:rPr>
              <a:t> </a:t>
            </a:r>
            <a:r>
              <a:rPr lang="en-US" altLang="it-IT" sz="1800" dirty="0" err="1">
                <a:latin typeface="Arial" charset="0"/>
              </a:rPr>
              <a:t>difficoltà</a:t>
            </a:r>
            <a:r>
              <a:rPr lang="en-US" altLang="it-IT" sz="1800" dirty="0">
                <a:latin typeface="Arial" charset="0"/>
              </a:rPr>
              <a:t> a </a:t>
            </a:r>
            <a:r>
              <a:rPr lang="en-US" altLang="it-IT" sz="1800" dirty="0" err="1">
                <a:latin typeface="Arial" charset="0"/>
              </a:rPr>
              <a:t>dominare</a:t>
            </a:r>
            <a:r>
              <a:rPr lang="en-US" altLang="it-IT" sz="1800" dirty="0">
                <a:latin typeface="Arial" charset="0"/>
              </a:rPr>
              <a:t> </a:t>
            </a:r>
            <a:r>
              <a:rPr lang="en-US" altLang="it-IT" sz="1800" dirty="0" err="1">
                <a:latin typeface="Arial" charset="0"/>
              </a:rPr>
              <a:t>gli</a:t>
            </a:r>
            <a:r>
              <a:rPr lang="en-US" altLang="it-IT" sz="1800" dirty="0">
                <a:latin typeface="Arial" charset="0"/>
              </a:rPr>
              <a:t> </a:t>
            </a:r>
            <a:r>
              <a:rPr lang="en-US" altLang="it-IT" sz="1800" dirty="0" err="1">
                <a:latin typeface="Arial" charset="0"/>
              </a:rPr>
              <a:t>eventi</a:t>
            </a:r>
            <a:r>
              <a:rPr lang="en-US" altLang="it-IT" sz="1800" dirty="0">
                <a:latin typeface="Arial" charset="0"/>
              </a:rPr>
              <a:t>; </a:t>
            </a:r>
          </a:p>
          <a:p>
            <a:pPr marL="457200" lvl="1" indent="0">
              <a:spcAft>
                <a:spcPct val="15000"/>
              </a:spcAft>
              <a:buClr>
                <a:srgbClr val="808080"/>
              </a:buClr>
              <a:buSzPct val="100000"/>
              <a:buNone/>
            </a:pPr>
            <a:r>
              <a:rPr lang="en-US" altLang="it-IT" sz="1800" dirty="0" err="1">
                <a:latin typeface="Arial" charset="0"/>
              </a:rPr>
              <a:t>L'idea</a:t>
            </a:r>
            <a:r>
              <a:rPr lang="en-US" altLang="it-IT" sz="1800" dirty="0">
                <a:latin typeface="Arial" charset="0"/>
              </a:rPr>
              <a:t> degli </a:t>
            </a:r>
            <a:r>
              <a:rPr lang="en-US" altLang="it-IT" sz="1800" dirty="0" err="1">
                <a:latin typeface="Arial" charset="0"/>
              </a:rPr>
              <a:t>altri</a:t>
            </a:r>
            <a:r>
              <a:rPr lang="en-US" altLang="it-IT" sz="1800" dirty="0">
                <a:latin typeface="Arial" charset="0"/>
              </a:rPr>
              <a:t> è </a:t>
            </a:r>
            <a:r>
              <a:rPr lang="en-US" altLang="it-IT" sz="1800" dirty="0" err="1">
                <a:latin typeface="Arial" charset="0"/>
              </a:rPr>
              <a:t>che</a:t>
            </a:r>
            <a:r>
              <a:rPr lang="en-US" altLang="it-IT" sz="1800" dirty="0">
                <a:latin typeface="Arial" charset="0"/>
              </a:rPr>
              <a:t> </a:t>
            </a:r>
            <a:r>
              <a:rPr lang="en-US" altLang="it-IT" sz="1800" dirty="0" err="1">
                <a:latin typeface="Arial" charset="0"/>
              </a:rPr>
              <a:t>sono</a:t>
            </a:r>
            <a:r>
              <a:rPr lang="en-US" altLang="it-IT" sz="1800" dirty="0">
                <a:latin typeface="Arial" charset="0"/>
              </a:rPr>
              <a:t> "</a:t>
            </a:r>
            <a:r>
              <a:rPr lang="en-US" altLang="it-IT" sz="1800" dirty="0" err="1">
                <a:latin typeface="Arial" charset="0"/>
              </a:rPr>
              <a:t>pericolosi</a:t>
            </a:r>
            <a:r>
              <a:rPr lang="en-US" altLang="it-IT" sz="1800" dirty="0">
                <a:latin typeface="Arial" charset="0"/>
              </a:rPr>
              <a:t>" in </a:t>
            </a:r>
            <a:r>
              <a:rPr lang="en-US" altLang="it-IT" sz="1800" dirty="0" err="1">
                <a:latin typeface="Arial" charset="0"/>
              </a:rPr>
              <a:t>quanto</a:t>
            </a:r>
            <a:r>
              <a:rPr lang="en-US" altLang="it-IT" sz="1800" dirty="0">
                <a:latin typeface="Arial" charset="0"/>
              </a:rPr>
              <a:t>:</a:t>
            </a:r>
          </a:p>
          <a:p>
            <a:pPr lvl="2">
              <a:spcAft>
                <a:spcPct val="15000"/>
              </a:spcAft>
              <a:buClr>
                <a:srgbClr val="808080"/>
              </a:buClr>
              <a:buSzPct val="100000"/>
              <a:buFont typeface="Arial" charset="0"/>
              <a:buChar char="–"/>
            </a:pPr>
            <a:r>
              <a:rPr lang="en-US" altLang="it-IT" sz="1800" dirty="0">
                <a:latin typeface="Arial" charset="0"/>
              </a:rPr>
              <a:t>non </a:t>
            </a:r>
            <a:r>
              <a:rPr lang="en-US" altLang="it-IT" sz="1800" dirty="0" err="1">
                <a:latin typeface="Arial" charset="0"/>
              </a:rPr>
              <a:t>condizionabili</a:t>
            </a:r>
            <a:r>
              <a:rPr lang="en-US" altLang="it-IT" sz="1800" dirty="0">
                <a:latin typeface="Arial" charset="0"/>
              </a:rPr>
              <a:t> </a:t>
            </a:r>
            <a:r>
              <a:rPr lang="en-US" altLang="it-IT" sz="1800" dirty="0" err="1">
                <a:latin typeface="Arial" charset="0"/>
              </a:rPr>
              <a:t>nelle</a:t>
            </a:r>
            <a:r>
              <a:rPr lang="en-US" altLang="it-IT" sz="1800" dirty="0">
                <a:latin typeface="Arial" charset="0"/>
              </a:rPr>
              <a:t> </a:t>
            </a:r>
            <a:r>
              <a:rPr lang="en-US" altLang="it-IT" sz="1800" dirty="0" err="1">
                <a:latin typeface="Arial" charset="0"/>
              </a:rPr>
              <a:t>loro</a:t>
            </a:r>
            <a:r>
              <a:rPr lang="en-US" altLang="it-IT" sz="1800" dirty="0">
                <a:latin typeface="Arial" charset="0"/>
              </a:rPr>
              <a:t> </a:t>
            </a:r>
            <a:r>
              <a:rPr lang="en-US" altLang="it-IT" sz="1800" dirty="0" err="1">
                <a:latin typeface="Arial" charset="0"/>
              </a:rPr>
              <a:t>scelte</a:t>
            </a:r>
            <a:r>
              <a:rPr lang="en-US" altLang="it-IT" sz="1800" dirty="0">
                <a:latin typeface="Arial" charset="0"/>
              </a:rPr>
              <a:t> (</a:t>
            </a:r>
            <a:r>
              <a:rPr lang="en-US" altLang="it-IT" sz="1800" dirty="0" err="1">
                <a:latin typeface="Arial" charset="0"/>
              </a:rPr>
              <a:t>visione</a:t>
            </a:r>
            <a:r>
              <a:rPr lang="en-US" altLang="it-IT" sz="1800" dirty="0">
                <a:latin typeface="Arial" charset="0"/>
              </a:rPr>
              <a:t> </a:t>
            </a:r>
            <a:r>
              <a:rPr lang="en-US" altLang="it-IT" sz="1800" dirty="0" err="1">
                <a:latin typeface="Arial" charset="0"/>
              </a:rPr>
              <a:t>benevola</a:t>
            </a:r>
            <a:r>
              <a:rPr lang="en-US" altLang="it-IT" sz="1800" dirty="0">
                <a:latin typeface="Arial" charset="0"/>
              </a:rPr>
              <a:t> degli </a:t>
            </a:r>
            <a:r>
              <a:rPr lang="en-US" altLang="it-IT" sz="1800" dirty="0" err="1">
                <a:latin typeface="Arial" charset="0"/>
              </a:rPr>
              <a:t>altri</a:t>
            </a:r>
            <a:r>
              <a:rPr lang="en-US" altLang="it-IT" sz="1800" dirty="0">
                <a:latin typeface="Arial" charset="0"/>
              </a:rPr>
              <a:t>) </a:t>
            </a:r>
          </a:p>
          <a:p>
            <a:pPr lvl="2">
              <a:spcAft>
                <a:spcPct val="15000"/>
              </a:spcAft>
              <a:buClr>
                <a:srgbClr val="808080"/>
              </a:buClr>
              <a:buSzPct val="100000"/>
              <a:buFont typeface="Arial" charset="0"/>
              <a:buChar char="–"/>
            </a:pPr>
            <a:r>
              <a:rPr lang="en-US" altLang="it-IT" sz="1800" dirty="0">
                <a:latin typeface="Arial" charset="0"/>
              </a:rPr>
              <a:t>di </a:t>
            </a:r>
            <a:r>
              <a:rPr lang="en-US" altLang="it-IT" sz="1800" dirty="0" err="1">
                <a:latin typeface="Arial" charset="0"/>
              </a:rPr>
              <a:t>loro</a:t>
            </a:r>
            <a:r>
              <a:rPr lang="en-US" altLang="it-IT" sz="1800" dirty="0">
                <a:latin typeface="Arial" charset="0"/>
              </a:rPr>
              <a:t> non ci </a:t>
            </a:r>
            <a:r>
              <a:rPr lang="en-US" altLang="it-IT" sz="1800" dirty="0" err="1">
                <a:latin typeface="Arial" charset="0"/>
              </a:rPr>
              <a:t>si</a:t>
            </a:r>
            <a:r>
              <a:rPr lang="en-US" altLang="it-IT" sz="1800" dirty="0">
                <a:latin typeface="Arial" charset="0"/>
              </a:rPr>
              <a:t> </a:t>
            </a:r>
            <a:r>
              <a:rPr lang="en-US" altLang="it-IT" sz="1800" dirty="0" err="1">
                <a:latin typeface="Arial" charset="0"/>
              </a:rPr>
              <a:t>può</a:t>
            </a:r>
            <a:r>
              <a:rPr lang="en-US" altLang="it-IT" sz="1800" dirty="0">
                <a:latin typeface="Arial" charset="0"/>
              </a:rPr>
              <a:t> </a:t>
            </a:r>
            <a:r>
              <a:rPr lang="en-US" altLang="it-IT" sz="1800" dirty="0" err="1">
                <a:latin typeface="Arial" charset="0"/>
              </a:rPr>
              <a:t>fidare</a:t>
            </a:r>
            <a:r>
              <a:rPr lang="en-US" altLang="it-IT" sz="1800" dirty="0">
                <a:latin typeface="Arial" charset="0"/>
              </a:rPr>
              <a:t> (</a:t>
            </a:r>
            <a:r>
              <a:rPr lang="en-US" altLang="it-IT" sz="1800" dirty="0" err="1">
                <a:latin typeface="Arial" charset="0"/>
              </a:rPr>
              <a:t>visione</a:t>
            </a:r>
            <a:r>
              <a:rPr lang="en-US" altLang="it-IT" sz="1800" dirty="0">
                <a:latin typeface="Arial" charset="0"/>
              </a:rPr>
              <a:t> </a:t>
            </a:r>
            <a:r>
              <a:rPr lang="en-US" altLang="it-IT" sz="1800" dirty="0" err="1">
                <a:latin typeface="Arial" charset="0"/>
              </a:rPr>
              <a:t>malevola</a:t>
            </a:r>
            <a:r>
              <a:rPr lang="en-US" altLang="it-IT" sz="1800" dirty="0">
                <a:latin typeface="Arial" charset="0"/>
              </a:rPr>
              <a:t> degli </a:t>
            </a:r>
            <a:r>
              <a:rPr lang="en-US" altLang="it-IT" sz="1800" dirty="0" err="1">
                <a:latin typeface="Arial" charset="0"/>
              </a:rPr>
              <a:t>altri</a:t>
            </a:r>
            <a:r>
              <a:rPr lang="en-US" altLang="it-IT" sz="1800" dirty="0">
                <a:latin typeface="Arial" charset="0"/>
              </a:rPr>
              <a:t>)</a:t>
            </a:r>
          </a:p>
          <a:p>
            <a:pPr>
              <a:spcAft>
                <a:spcPct val="15000"/>
              </a:spcAft>
              <a:buClr>
                <a:srgbClr val="808080"/>
              </a:buClr>
              <a:buSzPct val="100000"/>
              <a:buFont typeface="WingDings" pitchFamily="2" charset="2"/>
              <a:buChar char="§"/>
            </a:pPr>
            <a:r>
              <a:rPr lang="en-US" altLang="it-IT" sz="1800" dirty="0">
                <a:latin typeface="Arial" charset="0"/>
              </a:rPr>
              <a:t>Lo stile </a:t>
            </a:r>
            <a:r>
              <a:rPr lang="en-US" altLang="it-IT" sz="1800" dirty="0" err="1">
                <a:latin typeface="Arial" charset="0"/>
              </a:rPr>
              <a:t>cognitivo</a:t>
            </a:r>
            <a:r>
              <a:rPr lang="en-US" altLang="it-IT" sz="1800" dirty="0">
                <a:latin typeface="Arial" charset="0"/>
              </a:rPr>
              <a:t> è </a:t>
            </a:r>
            <a:r>
              <a:rPr lang="en-US" altLang="it-IT" sz="1800" dirty="0" err="1">
                <a:latin typeface="Arial" charset="0"/>
              </a:rPr>
              <a:t>rivolto</a:t>
            </a:r>
            <a:r>
              <a:rPr lang="en-US" altLang="it-IT" sz="1800" dirty="0">
                <a:latin typeface="Arial" charset="0"/>
              </a:rPr>
              <a:t> ad </a:t>
            </a:r>
            <a:r>
              <a:rPr lang="en-US" altLang="it-IT" sz="1800" dirty="0" err="1">
                <a:latin typeface="Arial" charset="0"/>
              </a:rPr>
              <a:t>anticipare</a:t>
            </a:r>
            <a:r>
              <a:rPr lang="en-US" altLang="it-IT" sz="1800" dirty="0">
                <a:latin typeface="Arial" charset="0"/>
              </a:rPr>
              <a:t> i </a:t>
            </a:r>
            <a:r>
              <a:rPr lang="en-US" altLang="it-IT" sz="1800" dirty="0" err="1">
                <a:latin typeface="Arial" charset="0"/>
              </a:rPr>
              <a:t>pericoli</a:t>
            </a:r>
            <a:r>
              <a:rPr lang="en-US" altLang="it-IT" sz="1800" dirty="0">
                <a:latin typeface="Arial" charset="0"/>
              </a:rPr>
              <a:t> </a:t>
            </a:r>
            <a:r>
              <a:rPr lang="en-US" altLang="it-IT" sz="1800" dirty="0" err="1">
                <a:latin typeface="Arial" charset="0"/>
              </a:rPr>
              <a:t>potenziali</a:t>
            </a:r>
            <a:r>
              <a:rPr lang="en-US" altLang="it-IT" sz="1800" dirty="0">
                <a:latin typeface="Arial" charset="0"/>
              </a:rPr>
              <a:t> </a:t>
            </a:r>
            <a:r>
              <a:rPr lang="en-US" altLang="it-IT" sz="1800" dirty="0" err="1">
                <a:latin typeface="Arial" charset="0"/>
              </a:rPr>
              <a:t>incombenti</a:t>
            </a:r>
            <a:r>
              <a:rPr lang="en-US" altLang="it-IT" sz="1800" dirty="0">
                <a:latin typeface="Arial" charset="0"/>
              </a:rPr>
              <a:t>, </a:t>
            </a:r>
            <a:r>
              <a:rPr lang="en-US" altLang="it-IT" sz="1800" dirty="0" err="1">
                <a:latin typeface="Arial" charset="0"/>
              </a:rPr>
              <a:t>nella</a:t>
            </a:r>
            <a:r>
              <a:rPr lang="en-US" altLang="it-IT" sz="1800" dirty="0">
                <a:latin typeface="Arial" charset="0"/>
              </a:rPr>
              <a:t> </a:t>
            </a:r>
            <a:r>
              <a:rPr lang="en-US" altLang="it-IT" sz="1800" dirty="0" err="1">
                <a:latin typeface="Arial" charset="0"/>
              </a:rPr>
              <a:t>convinzione</a:t>
            </a:r>
            <a:r>
              <a:rPr lang="en-US" altLang="it-IT" sz="1800" dirty="0">
                <a:latin typeface="Arial" charset="0"/>
              </a:rPr>
              <a:t> </a:t>
            </a:r>
            <a:r>
              <a:rPr lang="en-US" altLang="it-IT" sz="1800" dirty="0" err="1">
                <a:latin typeface="Arial" charset="0"/>
              </a:rPr>
              <a:t>che</a:t>
            </a:r>
            <a:r>
              <a:rPr lang="en-US" altLang="it-IT" sz="1800" dirty="0">
                <a:latin typeface="Arial" charset="0"/>
              </a:rPr>
              <a:t> </a:t>
            </a:r>
            <a:r>
              <a:rPr lang="en-US" altLang="it-IT" sz="1800" dirty="0" err="1">
                <a:latin typeface="Arial" charset="0"/>
              </a:rPr>
              <a:t>ciò</a:t>
            </a:r>
            <a:r>
              <a:rPr lang="en-US" altLang="it-IT" sz="1800" dirty="0">
                <a:latin typeface="Arial" charset="0"/>
              </a:rPr>
              <a:t> </a:t>
            </a:r>
            <a:r>
              <a:rPr lang="en-US" altLang="it-IT" sz="1800" dirty="0" err="1">
                <a:latin typeface="Arial" charset="0"/>
              </a:rPr>
              <a:t>migliori</a:t>
            </a:r>
            <a:r>
              <a:rPr lang="en-US" altLang="it-IT" sz="1800" dirty="0">
                <a:latin typeface="Arial" charset="0"/>
              </a:rPr>
              <a:t> le </a:t>
            </a:r>
            <a:r>
              <a:rPr lang="en-US" altLang="it-IT" sz="1800" dirty="0" err="1">
                <a:latin typeface="Arial" charset="0"/>
              </a:rPr>
              <a:t>proprie</a:t>
            </a:r>
            <a:r>
              <a:rPr lang="en-US" altLang="it-IT" sz="1800" dirty="0">
                <a:latin typeface="Arial" charset="0"/>
              </a:rPr>
              <a:t> </a:t>
            </a:r>
            <a:r>
              <a:rPr lang="en-US" altLang="it-IT" sz="1800" dirty="0" err="1">
                <a:latin typeface="Arial" charset="0"/>
              </a:rPr>
              <a:t>possibilità</a:t>
            </a:r>
            <a:r>
              <a:rPr lang="en-US" altLang="it-IT" sz="1800" dirty="0">
                <a:latin typeface="Arial" charset="0"/>
              </a:rPr>
              <a:t> di </a:t>
            </a:r>
            <a:r>
              <a:rPr lang="en-US" altLang="it-IT" sz="1800" dirty="0" err="1">
                <a:latin typeface="Arial" charset="0"/>
              </a:rPr>
              <a:t>farvi</a:t>
            </a:r>
            <a:r>
              <a:rPr lang="en-US" altLang="it-IT" sz="1800" dirty="0">
                <a:latin typeface="Arial" charset="0"/>
              </a:rPr>
              <a:t> </a:t>
            </a:r>
            <a:r>
              <a:rPr lang="en-US" altLang="it-IT" sz="1800" dirty="0" err="1">
                <a:latin typeface="Arial" charset="0"/>
              </a:rPr>
              <a:t>fronte</a:t>
            </a:r>
            <a:r>
              <a:rPr lang="en-US" altLang="it-IT" sz="1800" dirty="0">
                <a:latin typeface="Arial" charset="0"/>
              </a:rPr>
              <a:t>.</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4722364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spcAft>
                <a:spcPct val="15000"/>
              </a:spcAft>
              <a:buClr>
                <a:srgbClr val="808080"/>
              </a:buClr>
              <a:buSzPct val="100000"/>
              <a:buFont typeface="WingDings" pitchFamily="2" charset="2"/>
              <a:buChar char="§"/>
            </a:pPr>
            <a:r>
              <a:rPr lang="en-US" altLang="it-IT" sz="2000" dirty="0">
                <a:solidFill>
                  <a:srgbClr val="000000"/>
                </a:solidFill>
                <a:latin typeface="Arial" charset="0"/>
                <a:cs typeface="Arial" charset="0"/>
              </a:rPr>
              <a:t>Si </a:t>
            </a:r>
            <a:r>
              <a:rPr lang="en-US" altLang="it-IT" sz="2000" dirty="0" err="1">
                <a:solidFill>
                  <a:srgbClr val="000000"/>
                </a:solidFill>
                <a:latin typeface="Arial" charset="0"/>
                <a:cs typeface="Arial" charset="0"/>
              </a:rPr>
              <a:t>ritrovano</a:t>
            </a:r>
            <a:r>
              <a:rPr lang="en-US" altLang="it-IT" sz="2000" dirty="0">
                <a:solidFill>
                  <a:srgbClr val="000000"/>
                </a:solidFill>
                <a:latin typeface="Arial" charset="0"/>
                <a:cs typeface="Arial" charset="0"/>
              </a:rPr>
              <a:t> due </a:t>
            </a:r>
            <a:r>
              <a:rPr lang="en-US" altLang="it-IT" sz="2000" dirty="0" err="1">
                <a:solidFill>
                  <a:srgbClr val="000000"/>
                </a:solidFill>
                <a:latin typeface="Arial" charset="0"/>
                <a:cs typeface="Arial" charset="0"/>
              </a:rPr>
              <a:t>tipologie</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soggetti</a:t>
            </a:r>
            <a:r>
              <a:rPr lang="en-US" altLang="it-IT" sz="2000" dirty="0">
                <a:solidFill>
                  <a:srgbClr val="000000"/>
                </a:solidFill>
                <a:latin typeface="Arial" charset="0"/>
                <a:cs typeface="Arial" charset="0"/>
              </a:rPr>
              <a:t>:</a:t>
            </a:r>
          </a:p>
          <a:p>
            <a:pPr marL="457200" lvl="1" indent="0">
              <a:spcBef>
                <a:spcPct val="0"/>
              </a:spcBef>
              <a:spcAft>
                <a:spcPct val="15000"/>
              </a:spcAft>
              <a:buClr>
                <a:srgbClr val="808080"/>
              </a:buClr>
              <a:buSzPct val="100000"/>
              <a:buFont typeface="LotusWP Type" pitchFamily="18" charset="0"/>
              <a:buChar char="ƒ"/>
            </a:pPr>
            <a:r>
              <a:rPr lang="en-US" altLang="it-IT" sz="2000" dirty="0" err="1">
                <a:solidFill>
                  <a:srgbClr val="000000"/>
                </a:solidFill>
                <a:latin typeface="Arial" charset="0"/>
                <a:cs typeface="Arial" charset="0"/>
              </a:rPr>
              <a:t>Persone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che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sono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viste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abitualmente</a:t>
            </a:r>
            <a:r>
              <a:rPr lang="en-US" altLang="it-IT" sz="2000" dirty="0">
                <a:solidFill>
                  <a:srgbClr val="000000"/>
                </a:solidFill>
                <a:latin typeface="Arial" charset="0"/>
                <a:cs typeface="Arial" charset="0"/>
              </a:rPr>
              <a:t> come </a:t>
            </a:r>
            <a:r>
              <a:rPr lang="en-US" altLang="it-IT" sz="2000" dirty="0" err="1">
                <a:solidFill>
                  <a:srgbClr val="000000"/>
                </a:solidFill>
                <a:latin typeface="Arial" charset="0"/>
                <a:cs typeface="Arial" charset="0"/>
              </a:rPr>
              <a:t>capaci</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imporsi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agli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altri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ed</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agli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eventi</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successo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autonomi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che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ritengono</a:t>
            </a:r>
            <a:r>
              <a:rPr lang="en-US" altLang="it-IT" sz="2000" dirty="0">
                <a:solidFill>
                  <a:srgbClr val="000000"/>
                </a:solidFill>
                <a:latin typeface="Arial" charset="0"/>
                <a:cs typeface="Arial" charset="0"/>
              </a:rPr>
              <a:t> di non </a:t>
            </a:r>
            <a:r>
              <a:rPr lang="en-US" altLang="it-IT" sz="2000" dirty="0" err="1">
                <a:solidFill>
                  <a:srgbClr val="000000"/>
                </a:solidFill>
                <a:latin typeface="Arial" charset="0"/>
                <a:cs typeface="Arial" charset="0"/>
              </a:rPr>
              <a:t>avere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bisogno</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nessuno</a:t>
            </a:r>
            <a:r>
              <a:rPr lang="en-US" altLang="it-IT" sz="2000" dirty="0">
                <a:solidFill>
                  <a:srgbClr val="000000"/>
                </a:solidFill>
                <a:latin typeface="Arial" charset="0"/>
                <a:cs typeface="Arial" charset="0"/>
              </a:rPr>
              <a:t>. </a:t>
            </a:r>
          </a:p>
          <a:p>
            <a:pPr marL="457200" lvl="1" indent="0">
              <a:spcBef>
                <a:spcPct val="0"/>
              </a:spcBef>
              <a:spcAft>
                <a:spcPct val="15000"/>
              </a:spcAft>
              <a:buClr>
                <a:srgbClr val="808080"/>
              </a:buClr>
              <a:buSzPct val="100000"/>
              <a:buFont typeface="LotusWP Type" pitchFamily="18" charset="0"/>
              <a:buChar char="ƒ"/>
            </a:pPr>
            <a:r>
              <a:rPr lang="en-US" altLang="it-IT" sz="2000" dirty="0" err="1">
                <a:solidFill>
                  <a:srgbClr val="000000"/>
                </a:solidFill>
                <a:latin typeface="Arial" charset="0"/>
                <a:cs typeface="Arial" charset="0"/>
              </a:rPr>
              <a:t>Persone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che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sono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viste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abitualmente</a:t>
            </a:r>
            <a:r>
              <a:rPr lang="en-US" altLang="it-IT" sz="2000" dirty="0">
                <a:solidFill>
                  <a:srgbClr val="000000"/>
                </a:solidFill>
                <a:latin typeface="Arial" charset="0"/>
                <a:cs typeface="Arial" charset="0"/>
              </a:rPr>
              <a:t> come </a:t>
            </a:r>
            <a:r>
              <a:rPr lang="en-US" altLang="it-IT" sz="2000" dirty="0" err="1">
                <a:solidFill>
                  <a:srgbClr val="000000"/>
                </a:solidFill>
                <a:latin typeface="Arial" charset="0"/>
                <a:cs typeface="Arial" charset="0"/>
              </a:rPr>
              <a:t>incapaci</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imporsi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agli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altri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ed</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agli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eventi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deboli</a:t>
            </a:r>
            <a:r>
              <a:rPr lang="en-US" altLang="it-IT" sz="2000" dirty="0">
                <a:solidFill>
                  <a:srgbClr val="000000"/>
                </a:solidFill>
                <a:latin typeface="Arial" charset="0"/>
                <a:cs typeface="Arial" charset="0"/>
              </a:rPr>
              <a:t>, malate, </a:t>
            </a:r>
            <a:r>
              <a:rPr lang="en-US" altLang="it-IT" sz="2000" dirty="0" err="1">
                <a:solidFill>
                  <a:srgbClr val="000000"/>
                </a:solidFill>
                <a:latin typeface="Arial" charset="0"/>
                <a:cs typeface="Arial" charset="0"/>
              </a:rPr>
              <a:t>costantemente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dipendenti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dalla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disponibilità</a:t>
            </a:r>
            <a:r>
              <a:rPr lang="en-US" altLang="it-IT" sz="2000" dirty="0">
                <a:solidFill>
                  <a:srgbClr val="000000"/>
                </a:solidFill>
                <a:latin typeface="Arial" charset="0"/>
                <a:cs typeface="Arial" charset="0"/>
              </a:rPr>
              <a:t> degli </a:t>
            </a:r>
            <a:r>
              <a:rPr lang="en-US" altLang="it-IT" sz="2000" dirty="0" err="1">
                <a:solidFill>
                  <a:srgbClr val="000000"/>
                </a:solidFill>
                <a:latin typeface="Arial" charset="0"/>
                <a:cs typeface="Arial" charset="0"/>
              </a:rPr>
              <a:t>altri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Questi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pazienti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possono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vivere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il</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conflitto</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voler</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raggiungere</a:t>
            </a:r>
            <a:r>
              <a:rPr lang="en-US" altLang="it-IT" sz="2000" dirty="0">
                <a:solidFill>
                  <a:srgbClr val="000000"/>
                </a:solidFill>
                <a:latin typeface="Arial" charset="0"/>
                <a:cs typeface="Arial" charset="0"/>
              </a:rPr>
              <a:t> la </a:t>
            </a:r>
            <a:r>
              <a:rPr lang="en-US" altLang="it-IT" sz="2000" dirty="0" err="1">
                <a:solidFill>
                  <a:srgbClr val="000000"/>
                </a:solidFill>
                <a:latin typeface="Arial" charset="0"/>
                <a:cs typeface="Arial" charset="0"/>
              </a:rPr>
              <a:t>autonomia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ed</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allo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stesso</a:t>
            </a:r>
            <a:r>
              <a:rPr lang="en-US" altLang="it-IT" sz="2000" dirty="0">
                <a:solidFill>
                  <a:srgbClr val="000000"/>
                </a:solidFill>
                <a:latin typeface="Arial" charset="0"/>
                <a:cs typeface="Arial" charset="0"/>
              </a:rPr>
              <a:t> tempo </a:t>
            </a:r>
            <a:r>
              <a:rPr lang="en-US" altLang="it-IT" sz="2000" dirty="0" err="1">
                <a:solidFill>
                  <a:srgbClr val="000000"/>
                </a:solidFill>
                <a:latin typeface="Arial" charset="0"/>
                <a:cs typeface="Arial" charset="0"/>
              </a:rPr>
              <a:t>il</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bisogno</a:t>
            </a:r>
            <a:r>
              <a:rPr lang="en-US" altLang="it-IT" sz="2000" dirty="0">
                <a:solidFill>
                  <a:srgbClr val="000000"/>
                </a:solidFill>
                <a:latin typeface="Arial" charset="0"/>
                <a:cs typeface="Arial" charset="0"/>
              </a:rPr>
              <a:t> di </a:t>
            </a:r>
            <a:r>
              <a:rPr lang="en-US" altLang="it-IT" sz="2000" dirty="0" err="1">
                <a:solidFill>
                  <a:srgbClr val="000000"/>
                </a:solidFill>
                <a:latin typeface="Arial" charset="0"/>
                <a:cs typeface="Arial" charset="0"/>
              </a:rPr>
              <a:t>dipendere</a:t>
            </a:r>
            <a:r>
              <a:rPr lang="en-US" altLang="it-IT" sz="2000" dirty="0">
                <a:solidFill>
                  <a:srgbClr val="000000"/>
                </a:solidFill>
                <a:latin typeface="Arial" charset="0"/>
                <a:cs typeface="Arial" charset="0"/>
              </a:rPr>
              <a:t>. La </a:t>
            </a:r>
            <a:r>
              <a:rPr lang="en-US" altLang="it-IT" sz="2000" dirty="0" err="1">
                <a:solidFill>
                  <a:srgbClr val="000000"/>
                </a:solidFill>
                <a:latin typeface="Arial" charset="0"/>
                <a:cs typeface="Arial" charset="0"/>
              </a:rPr>
              <a:t>ricerca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della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autonomia</a:t>
            </a:r>
            <a:r>
              <a:rPr lang="en-US" altLang="it-IT" sz="2000" dirty="0">
                <a:solidFill>
                  <a:srgbClr val="000000"/>
                </a:solidFill>
                <a:latin typeface="Arial" charset="0"/>
                <a:cs typeface="Arial" charset="0"/>
              </a:rPr>
              <a:t> è </a:t>
            </a:r>
            <a:r>
              <a:rPr lang="en-US" altLang="it-IT" sz="2000" dirty="0" err="1">
                <a:solidFill>
                  <a:srgbClr val="000000"/>
                </a:solidFill>
                <a:latin typeface="Arial" charset="0"/>
                <a:cs typeface="Arial" charset="0"/>
              </a:rPr>
              <a:t>necessaria</a:t>
            </a:r>
            <a:r>
              <a:rPr lang="en-US" altLang="it-IT" sz="2000" dirty="0">
                <a:solidFill>
                  <a:srgbClr val="000000"/>
                </a:solidFill>
                <a:latin typeface="Arial" charset="0"/>
                <a:cs typeface="Arial" charset="0"/>
              </a:rPr>
              <a:t> ma è </a:t>
            </a:r>
            <a:r>
              <a:rPr lang="en-US" altLang="it-IT" sz="2000" dirty="0" err="1">
                <a:solidFill>
                  <a:srgbClr val="000000"/>
                </a:solidFill>
                <a:latin typeface="Arial" charset="0"/>
                <a:cs typeface="Arial" charset="0"/>
              </a:rPr>
              <a:t>anche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spaventosa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il</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panico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risolve</a:t>
            </a:r>
            <a:r>
              <a:rPr lang="en-US" altLang="it-IT" sz="2000" dirty="0">
                <a:solidFill>
                  <a:srgbClr val="000000"/>
                </a:solidFill>
                <a:latin typeface="Arial" charset="0"/>
                <a:cs typeface="Arial" charset="0"/>
              </a:rPr>
              <a:t> la </a:t>
            </a:r>
            <a:r>
              <a:rPr lang="en-US" altLang="it-IT" sz="2000" dirty="0" err="1">
                <a:solidFill>
                  <a:srgbClr val="000000"/>
                </a:solidFill>
                <a:latin typeface="Arial" charset="0"/>
                <a:cs typeface="Arial" charset="0"/>
              </a:rPr>
              <a:t>ambivalenza</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costringendo</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il</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paziente</a:t>
            </a:r>
            <a:r>
              <a:rPr lang="en-US" altLang="it-IT" sz="2000" dirty="0">
                <a:solidFill>
                  <a:srgbClr val="000000"/>
                </a:solidFill>
                <a:latin typeface="Arial" charset="0"/>
                <a:cs typeface="Arial" charset="0"/>
              </a:rPr>
              <a:t> a </a:t>
            </a:r>
            <a:r>
              <a:rPr lang="en-US" altLang="it-IT" sz="2000" dirty="0" err="1">
                <a:solidFill>
                  <a:srgbClr val="000000"/>
                </a:solidFill>
                <a:latin typeface="Arial" charset="0"/>
                <a:cs typeface="Arial" charset="0"/>
              </a:rPr>
              <a:t>rinchiudersi</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sempre</a:t>
            </a:r>
            <a:r>
              <a:rPr lang="en-US" altLang="it-IT" sz="2000" dirty="0">
                <a:solidFill>
                  <a:srgbClr val="000000"/>
                </a:solidFill>
                <a:latin typeface="Arial" charset="0"/>
                <a:cs typeface="Arial" charset="0"/>
              </a:rPr>
              <a:t> </a:t>
            </a:r>
            <a:r>
              <a:rPr lang="en-US" altLang="it-IT" sz="2000" dirty="0" err="1">
                <a:solidFill>
                  <a:srgbClr val="000000"/>
                </a:solidFill>
                <a:latin typeface="Arial" charset="0"/>
                <a:cs typeface="Arial" charset="0"/>
              </a:rPr>
              <a:t>più</a:t>
            </a:r>
            <a:r>
              <a:rPr lang="en-US" altLang="it-IT" sz="2000" dirty="0">
                <a:solidFill>
                  <a:srgbClr val="000000"/>
                </a:solidFill>
                <a:latin typeface="Arial" charset="0"/>
                <a:cs typeface="Arial" charset="0"/>
              </a:rPr>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078843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spcAft>
                <a:spcPct val="15000"/>
              </a:spcAft>
              <a:buClr>
                <a:srgbClr val="0000FF"/>
              </a:buClr>
              <a:buSzPct val="100000"/>
              <a:buFont typeface="WingDings" pitchFamily="2" charset="2"/>
              <a:buChar char="§"/>
            </a:pPr>
            <a:r>
              <a:rPr lang="en-US" altLang="it-IT" dirty="0">
                <a:latin typeface="Arial" charset="0"/>
              </a:rPr>
              <a:t>Le </a:t>
            </a:r>
            <a:r>
              <a:rPr lang="en-US" altLang="it-IT" dirty="0" err="1">
                <a:latin typeface="Arial" charset="0"/>
              </a:rPr>
              <a:t>persone</a:t>
            </a:r>
            <a:r>
              <a:rPr lang="en-US" altLang="it-IT" dirty="0">
                <a:latin typeface="Arial" charset="0"/>
              </a:rPr>
              <a:t> con </a:t>
            </a:r>
            <a:r>
              <a:rPr lang="en-US" altLang="it-IT" dirty="0" err="1">
                <a:latin typeface="Arial" charset="0"/>
              </a:rPr>
              <a:t>una</a:t>
            </a:r>
            <a:r>
              <a:rPr lang="en-US" altLang="it-IT" dirty="0">
                <a:latin typeface="Arial" charset="0"/>
              </a:rPr>
              <a:t> idea di </a:t>
            </a:r>
            <a:r>
              <a:rPr lang="en-US" altLang="it-IT" dirty="0" err="1">
                <a:latin typeface="Arial" charset="0"/>
              </a:rPr>
              <a:t>sé</a:t>
            </a:r>
            <a:r>
              <a:rPr lang="en-US" altLang="it-IT" dirty="0">
                <a:latin typeface="Arial" charset="0"/>
              </a:rPr>
              <a:t> come di </a:t>
            </a:r>
            <a:r>
              <a:rPr lang="en-US" altLang="it-IT" dirty="0" err="1">
                <a:latin typeface="Arial" charset="0"/>
              </a:rPr>
              <a:t>successo</a:t>
            </a:r>
            <a:r>
              <a:rPr lang="en-US" altLang="it-IT" dirty="0">
                <a:latin typeface="Arial" charset="0"/>
              </a:rPr>
              <a:t> </a:t>
            </a:r>
            <a:r>
              <a:rPr lang="en-US" altLang="it-IT" dirty="0" err="1">
                <a:latin typeface="Arial" charset="0"/>
              </a:rPr>
              <a:t>ed</a:t>
            </a:r>
            <a:r>
              <a:rPr lang="en-US" altLang="it-IT" dirty="0">
                <a:latin typeface="Arial" charset="0"/>
              </a:rPr>
              <a:t> </a:t>
            </a:r>
            <a:r>
              <a:rPr lang="en-US" altLang="it-IT" dirty="0" err="1">
                <a:latin typeface="Arial" charset="0"/>
              </a:rPr>
              <a:t>autonome</a:t>
            </a:r>
            <a:r>
              <a:rPr lang="en-US" altLang="it-IT" dirty="0">
                <a:latin typeface="Arial" charset="0"/>
              </a:rPr>
              <a:t> </a:t>
            </a:r>
            <a:r>
              <a:rPr lang="en-US" altLang="it-IT" dirty="0" err="1">
                <a:latin typeface="Arial" charset="0"/>
              </a:rPr>
              <a:t>rispetto</a:t>
            </a:r>
            <a:r>
              <a:rPr lang="en-US" altLang="it-IT" dirty="0">
                <a:latin typeface="Arial" charset="0"/>
              </a:rPr>
              <a:t> </a:t>
            </a:r>
            <a:r>
              <a:rPr lang="en-US" altLang="it-IT" dirty="0" err="1">
                <a:latin typeface="Arial" charset="0"/>
              </a:rPr>
              <a:t>agli</a:t>
            </a:r>
            <a:r>
              <a:rPr lang="en-US" altLang="it-IT" dirty="0">
                <a:latin typeface="Arial" charset="0"/>
              </a:rPr>
              <a:t> </a:t>
            </a:r>
            <a:r>
              <a:rPr lang="en-US" altLang="it-IT" dirty="0" err="1">
                <a:latin typeface="Arial" charset="0"/>
              </a:rPr>
              <a:t>altri</a:t>
            </a:r>
            <a:r>
              <a:rPr lang="en-US" altLang="it-IT" dirty="0">
                <a:latin typeface="Arial" charset="0"/>
              </a:rPr>
              <a:t>, </a:t>
            </a:r>
            <a:r>
              <a:rPr lang="en-US" altLang="it-IT" dirty="0" err="1">
                <a:latin typeface="Arial" charset="0"/>
              </a:rPr>
              <a:t>provano</a:t>
            </a:r>
            <a:r>
              <a:rPr lang="en-US" altLang="it-IT" dirty="0">
                <a:latin typeface="Arial" charset="0"/>
              </a:rPr>
              <a:t> </a:t>
            </a:r>
            <a:r>
              <a:rPr lang="en-US" altLang="it-IT" dirty="0" err="1">
                <a:latin typeface="Arial" charset="0"/>
              </a:rPr>
              <a:t>ansia</a:t>
            </a:r>
            <a:r>
              <a:rPr lang="en-US" altLang="it-IT" dirty="0">
                <a:latin typeface="Arial" charset="0"/>
              </a:rPr>
              <a:t> </a:t>
            </a:r>
            <a:r>
              <a:rPr lang="en-US" altLang="it-IT" dirty="0" err="1">
                <a:latin typeface="Arial" charset="0"/>
              </a:rPr>
              <a:t>quando</a:t>
            </a:r>
            <a:r>
              <a:rPr lang="en-US" altLang="it-IT" dirty="0">
                <a:latin typeface="Arial" charset="0"/>
              </a:rPr>
              <a:t> </a:t>
            </a:r>
            <a:r>
              <a:rPr lang="en-US" altLang="it-IT" dirty="0" err="1">
                <a:latin typeface="Arial" charset="0"/>
              </a:rPr>
              <a:t>valutano</a:t>
            </a:r>
            <a:r>
              <a:rPr lang="en-US" altLang="it-IT" dirty="0">
                <a:latin typeface="Arial" charset="0"/>
              </a:rPr>
              <a:t>:</a:t>
            </a:r>
          </a:p>
          <a:p>
            <a:pPr lvl="1">
              <a:spcAft>
                <a:spcPct val="15000"/>
              </a:spcAft>
              <a:buClr>
                <a:srgbClr val="808080"/>
              </a:buClr>
              <a:buSzPct val="100000"/>
              <a:buFont typeface="LotusWP Type" pitchFamily="18" charset="0"/>
              <a:buChar char="ƒ"/>
            </a:pPr>
            <a:r>
              <a:rPr lang="en-US" altLang="it-IT" sz="1600" dirty="0">
                <a:latin typeface="Arial" charset="0"/>
              </a:rPr>
              <a:t>se </a:t>
            </a:r>
            <a:r>
              <a:rPr lang="en-US" altLang="it-IT" sz="1600" dirty="0" err="1">
                <a:latin typeface="Arial" charset="0"/>
              </a:rPr>
              <a:t>stessi</a:t>
            </a:r>
            <a:r>
              <a:rPr lang="en-US" altLang="it-IT" sz="1600" dirty="0">
                <a:latin typeface="Arial" charset="0"/>
              </a:rPr>
              <a:t> in </a:t>
            </a:r>
            <a:r>
              <a:rPr lang="en-US" altLang="it-IT" sz="1600" dirty="0" err="1">
                <a:latin typeface="Arial" charset="0"/>
              </a:rPr>
              <a:t>condizioni</a:t>
            </a:r>
            <a:r>
              <a:rPr lang="en-US" altLang="it-IT" sz="1600" dirty="0">
                <a:latin typeface="Arial" charset="0"/>
              </a:rPr>
              <a:t> di </a:t>
            </a:r>
            <a:r>
              <a:rPr lang="en-US" altLang="it-IT" sz="1600" dirty="0" err="1">
                <a:latin typeface="Arial" charset="0"/>
              </a:rPr>
              <a:t>debolezza</a:t>
            </a:r>
            <a:r>
              <a:rPr lang="en-US" altLang="it-IT" sz="1600" dirty="0">
                <a:latin typeface="Arial" charset="0"/>
              </a:rPr>
              <a:t>, in </a:t>
            </a:r>
            <a:r>
              <a:rPr lang="en-US" altLang="it-IT" sz="1600" dirty="0" err="1">
                <a:latin typeface="Arial" charset="0"/>
              </a:rPr>
              <a:t>seguito</a:t>
            </a:r>
            <a:r>
              <a:rPr lang="en-US" altLang="it-IT" sz="1600" dirty="0">
                <a:latin typeface="Arial" charset="0"/>
              </a:rPr>
              <a:t> a </a:t>
            </a:r>
            <a:r>
              <a:rPr lang="en-US" altLang="it-IT" sz="1600" dirty="0" err="1">
                <a:latin typeface="Arial" charset="0"/>
              </a:rPr>
              <a:t>malattie</a:t>
            </a:r>
            <a:r>
              <a:rPr lang="en-US" altLang="it-IT" sz="1600" dirty="0">
                <a:latin typeface="Arial" charset="0"/>
              </a:rPr>
              <a:t> o </a:t>
            </a:r>
            <a:r>
              <a:rPr lang="en-US" altLang="it-IT" sz="1600" dirty="0" err="1">
                <a:latin typeface="Arial" charset="0"/>
              </a:rPr>
              <a:t>insuccessi</a:t>
            </a:r>
            <a:endParaRPr lang="en-US" altLang="it-IT" sz="1600" dirty="0">
              <a:latin typeface="Arial" charset="0"/>
            </a:endParaRPr>
          </a:p>
          <a:p>
            <a:pPr lvl="1">
              <a:spcAft>
                <a:spcPct val="15000"/>
              </a:spcAft>
              <a:buClr>
                <a:srgbClr val="808080"/>
              </a:buClr>
              <a:buSzPct val="100000"/>
              <a:buFont typeface="LotusWP Type" pitchFamily="18" charset="0"/>
              <a:buChar char="ƒ"/>
            </a:pPr>
            <a:r>
              <a:rPr lang="en-US" altLang="it-IT" sz="1600" dirty="0">
                <a:latin typeface="Arial" charset="0"/>
              </a:rPr>
              <a:t>se </a:t>
            </a:r>
            <a:r>
              <a:rPr lang="en-US" altLang="it-IT" sz="1600" dirty="0" err="1">
                <a:latin typeface="Arial" charset="0"/>
              </a:rPr>
              <a:t>stessi</a:t>
            </a:r>
            <a:r>
              <a:rPr lang="en-US" altLang="it-IT" sz="1600" dirty="0">
                <a:latin typeface="Arial" charset="0"/>
              </a:rPr>
              <a:t> in </a:t>
            </a:r>
            <a:r>
              <a:rPr lang="en-US" altLang="it-IT" sz="1600" dirty="0" err="1">
                <a:latin typeface="Arial" charset="0"/>
              </a:rPr>
              <a:t>condizioni</a:t>
            </a:r>
            <a:r>
              <a:rPr lang="en-US" altLang="it-IT" sz="1600" dirty="0">
                <a:latin typeface="Arial" charset="0"/>
              </a:rPr>
              <a:t> di </a:t>
            </a:r>
            <a:r>
              <a:rPr lang="en-US" altLang="it-IT" sz="1600" dirty="0" err="1">
                <a:latin typeface="Arial" charset="0"/>
              </a:rPr>
              <a:t>debolezza</a:t>
            </a:r>
            <a:r>
              <a:rPr lang="en-US" altLang="it-IT" sz="1600" dirty="0">
                <a:latin typeface="Arial" charset="0"/>
              </a:rPr>
              <a:t> in </a:t>
            </a:r>
            <a:r>
              <a:rPr lang="en-US" altLang="it-IT" sz="1600" dirty="0" err="1">
                <a:latin typeface="Arial" charset="0"/>
              </a:rPr>
              <a:t>seguito</a:t>
            </a:r>
            <a:r>
              <a:rPr lang="en-US" altLang="it-IT" sz="1600" dirty="0">
                <a:latin typeface="Arial" charset="0"/>
              </a:rPr>
              <a:t> a </a:t>
            </a:r>
            <a:r>
              <a:rPr lang="en-US" altLang="it-IT" sz="1600" dirty="0" err="1">
                <a:latin typeface="Arial" charset="0"/>
              </a:rPr>
              <a:t>successi</a:t>
            </a:r>
            <a:r>
              <a:rPr lang="en-US" altLang="it-IT" sz="1600" dirty="0">
                <a:latin typeface="Arial" charset="0"/>
              </a:rPr>
              <a:t> </a:t>
            </a:r>
            <a:r>
              <a:rPr lang="en-US" altLang="it-IT" sz="1600" dirty="0" err="1">
                <a:latin typeface="Arial" charset="0"/>
              </a:rPr>
              <a:t>oggettivi</a:t>
            </a:r>
            <a:r>
              <a:rPr lang="en-US" altLang="it-IT" sz="1600" dirty="0">
                <a:latin typeface="Arial" charset="0"/>
              </a:rPr>
              <a:t> </a:t>
            </a:r>
            <a:r>
              <a:rPr lang="en-US" altLang="it-IT" sz="1600" dirty="0" err="1">
                <a:latin typeface="Arial" charset="0"/>
              </a:rPr>
              <a:t>che</a:t>
            </a:r>
            <a:r>
              <a:rPr lang="en-US" altLang="it-IT" sz="1600" dirty="0">
                <a:latin typeface="Arial" charset="0"/>
              </a:rPr>
              <a:t> </a:t>
            </a:r>
            <a:r>
              <a:rPr lang="en-US" altLang="it-IT" sz="1600" dirty="0" err="1">
                <a:latin typeface="Arial" charset="0"/>
              </a:rPr>
              <a:t>fanno</a:t>
            </a:r>
            <a:r>
              <a:rPr lang="en-US" altLang="it-IT" sz="1600" dirty="0">
                <a:latin typeface="Arial" charset="0"/>
              </a:rPr>
              <a:t> </a:t>
            </a:r>
            <a:r>
              <a:rPr lang="en-US" altLang="it-IT" sz="1600" dirty="0" err="1">
                <a:latin typeface="Arial" charset="0"/>
              </a:rPr>
              <a:t>ancora</a:t>
            </a:r>
            <a:r>
              <a:rPr lang="en-US" altLang="it-IT" sz="1600" dirty="0">
                <a:latin typeface="Arial" charset="0"/>
              </a:rPr>
              <a:t> di </a:t>
            </a:r>
            <a:r>
              <a:rPr lang="en-US" altLang="it-IT" sz="1600" dirty="0" err="1">
                <a:latin typeface="Arial" charset="0"/>
              </a:rPr>
              <a:t>più</a:t>
            </a:r>
            <a:r>
              <a:rPr lang="en-US" altLang="it-IT" sz="1600" dirty="0">
                <a:latin typeface="Arial" charset="0"/>
              </a:rPr>
              <a:t> </a:t>
            </a:r>
            <a:r>
              <a:rPr lang="en-US" altLang="it-IT" sz="1600" dirty="0" err="1">
                <a:latin typeface="Arial" charset="0"/>
              </a:rPr>
              <a:t>temere</a:t>
            </a:r>
            <a:r>
              <a:rPr lang="en-US" altLang="it-IT" sz="1600" dirty="0">
                <a:latin typeface="Arial" charset="0"/>
              </a:rPr>
              <a:t> la </a:t>
            </a:r>
            <a:r>
              <a:rPr lang="en-US" altLang="it-IT" sz="1600" dirty="0" err="1">
                <a:latin typeface="Arial" charset="0"/>
              </a:rPr>
              <a:t>possibilità</a:t>
            </a:r>
            <a:r>
              <a:rPr lang="en-US" altLang="it-IT" sz="1600" dirty="0">
                <a:latin typeface="Arial" charset="0"/>
              </a:rPr>
              <a:t> </a:t>
            </a:r>
            <a:r>
              <a:rPr lang="en-US" altLang="it-IT" sz="1600" dirty="0" err="1">
                <a:latin typeface="Arial" charset="0"/>
              </a:rPr>
              <a:t>dell'insuccesso</a:t>
            </a:r>
            <a:r>
              <a:rPr lang="en-US" altLang="it-IT" sz="1600" dirty="0">
                <a:latin typeface="Arial" charset="0"/>
              </a:rPr>
              <a:t> e </a:t>
            </a:r>
            <a:r>
              <a:rPr lang="en-US" altLang="it-IT" sz="1600" dirty="0" err="1">
                <a:latin typeface="Arial" charset="0"/>
              </a:rPr>
              <a:t>dell'errore</a:t>
            </a:r>
            <a:endParaRPr lang="en-US" altLang="it-IT" sz="1600" dirty="0">
              <a:latin typeface="Arial" charset="0"/>
            </a:endParaRPr>
          </a:p>
          <a:p>
            <a:pPr>
              <a:spcAft>
                <a:spcPct val="15000"/>
              </a:spcAft>
              <a:buClr>
                <a:srgbClr val="808080"/>
              </a:buClr>
              <a:buSzPct val="100000"/>
              <a:buFont typeface="WingDings" pitchFamily="2" charset="2"/>
              <a:buChar char="§"/>
            </a:pPr>
            <a:r>
              <a:rPr lang="en-US" altLang="it-IT" dirty="0" err="1">
                <a:latin typeface="Arial" charset="0"/>
              </a:rPr>
              <a:t>Idee</a:t>
            </a:r>
            <a:r>
              <a:rPr lang="en-US" altLang="it-IT" dirty="0">
                <a:latin typeface="Arial" charset="0"/>
              </a:rPr>
              <a:t> </a:t>
            </a:r>
            <a:r>
              <a:rPr lang="en-US" altLang="it-IT" dirty="0" err="1">
                <a:latin typeface="Arial" charset="0"/>
              </a:rPr>
              <a:t>disfunzionali</a:t>
            </a:r>
            <a:r>
              <a:rPr lang="en-US" altLang="it-IT" dirty="0">
                <a:latin typeface="Arial" charset="0"/>
              </a:rPr>
              <a:t> </a:t>
            </a:r>
            <a:r>
              <a:rPr lang="en-US" altLang="it-IT" dirty="0" err="1">
                <a:latin typeface="Arial" charset="0"/>
              </a:rPr>
              <a:t>tipiche</a:t>
            </a:r>
            <a:r>
              <a:rPr lang="en-US" altLang="it-IT" dirty="0">
                <a:latin typeface="Arial" charset="0"/>
              </a:rPr>
              <a:t> </a:t>
            </a:r>
            <a:r>
              <a:rPr lang="en-US" altLang="it-IT" dirty="0" err="1">
                <a:latin typeface="Arial" charset="0"/>
              </a:rPr>
              <a:t>sono</a:t>
            </a:r>
            <a:r>
              <a:rPr lang="en-US" altLang="it-IT" dirty="0">
                <a:latin typeface="Arial" charset="0"/>
              </a:rPr>
              <a:t>:</a:t>
            </a:r>
          </a:p>
          <a:p>
            <a:pPr lvl="1">
              <a:spcAft>
                <a:spcPct val="15000"/>
              </a:spcAft>
              <a:buClr>
                <a:srgbClr val="808080"/>
              </a:buClr>
              <a:buSzPct val="100000"/>
              <a:buFont typeface="LotusWP Type" pitchFamily="18" charset="0"/>
              <a:buChar char="ƒ"/>
            </a:pPr>
            <a:r>
              <a:rPr lang="en-US" altLang="it-IT" sz="1600" dirty="0" err="1">
                <a:latin typeface="Arial" charset="0"/>
              </a:rPr>
              <a:t>devo</a:t>
            </a:r>
            <a:r>
              <a:rPr lang="en-US" altLang="it-IT" sz="1600" dirty="0">
                <a:latin typeface="Arial" charset="0"/>
              </a:rPr>
              <a:t> </a:t>
            </a:r>
            <a:r>
              <a:rPr lang="en-US" altLang="it-IT" sz="1600" dirty="0" err="1">
                <a:latin typeface="Arial" charset="0"/>
              </a:rPr>
              <a:t>assolutamente</a:t>
            </a:r>
            <a:r>
              <a:rPr lang="en-US" altLang="it-IT" sz="1600" dirty="0">
                <a:latin typeface="Arial" charset="0"/>
              </a:rPr>
              <a:t> </a:t>
            </a:r>
            <a:r>
              <a:rPr lang="en-US" altLang="it-IT" sz="1600" dirty="0" err="1">
                <a:latin typeface="Arial" charset="0"/>
              </a:rPr>
              <a:t>avere</a:t>
            </a:r>
            <a:r>
              <a:rPr lang="en-US" altLang="it-IT" sz="1600" dirty="0">
                <a:latin typeface="Arial" charset="0"/>
              </a:rPr>
              <a:t> </a:t>
            </a:r>
            <a:r>
              <a:rPr lang="en-US" altLang="it-IT" sz="1600" dirty="0" err="1">
                <a:latin typeface="Arial" charset="0"/>
              </a:rPr>
              <a:t>successo</a:t>
            </a:r>
            <a:r>
              <a:rPr lang="en-US" altLang="it-IT" sz="1600" dirty="0">
                <a:latin typeface="Arial" charset="0"/>
              </a:rPr>
              <a:t> (</a:t>
            </a:r>
            <a:r>
              <a:rPr lang="en-US" altLang="it-IT" sz="1600" dirty="0" err="1">
                <a:latin typeface="Arial" charset="0"/>
              </a:rPr>
              <a:t>altrimenti</a:t>
            </a:r>
            <a:r>
              <a:rPr lang="en-US" altLang="it-IT" sz="1600" dirty="0">
                <a:latin typeface="Arial" charset="0"/>
              </a:rPr>
              <a:t> non </a:t>
            </a:r>
            <a:r>
              <a:rPr lang="en-US" altLang="it-IT" sz="1600" dirty="0" err="1">
                <a:latin typeface="Arial" charset="0"/>
              </a:rPr>
              <a:t>valgo</a:t>
            </a:r>
            <a:r>
              <a:rPr lang="en-US" altLang="it-IT" sz="1600" dirty="0">
                <a:latin typeface="Arial" charset="0"/>
              </a:rPr>
              <a:t>; è </a:t>
            </a:r>
            <a:r>
              <a:rPr lang="en-US" altLang="it-IT" sz="1600" dirty="0" err="1">
                <a:latin typeface="Arial" charset="0"/>
              </a:rPr>
              <a:t>terribile</a:t>
            </a:r>
            <a:r>
              <a:rPr lang="en-US" altLang="it-IT" sz="1600" dirty="0">
                <a:latin typeface="Arial" charset="0"/>
              </a:rPr>
              <a:t>)</a:t>
            </a:r>
          </a:p>
          <a:p>
            <a:pPr lvl="1">
              <a:spcAft>
                <a:spcPct val="15000"/>
              </a:spcAft>
              <a:buClr>
                <a:srgbClr val="808080"/>
              </a:buClr>
              <a:buSzPct val="100000"/>
              <a:buFont typeface="LotusWP Type" pitchFamily="18" charset="0"/>
              <a:buChar char="ƒ"/>
            </a:pPr>
            <a:r>
              <a:rPr lang="en-US" altLang="it-IT" sz="1600" dirty="0" err="1">
                <a:latin typeface="Arial" charset="0"/>
              </a:rPr>
              <a:t>devo</a:t>
            </a:r>
            <a:r>
              <a:rPr lang="en-US" altLang="it-IT" sz="1600" dirty="0">
                <a:latin typeface="Arial" charset="0"/>
              </a:rPr>
              <a:t> </a:t>
            </a:r>
            <a:r>
              <a:rPr lang="en-US" altLang="it-IT" sz="1600" dirty="0" err="1">
                <a:latin typeface="Arial" charset="0"/>
              </a:rPr>
              <a:t>assolutamente</a:t>
            </a:r>
            <a:r>
              <a:rPr lang="en-US" altLang="it-IT" sz="1600" dirty="0">
                <a:latin typeface="Arial" charset="0"/>
              </a:rPr>
              <a:t> </a:t>
            </a:r>
            <a:r>
              <a:rPr lang="en-US" altLang="it-IT" sz="1600" dirty="0" err="1">
                <a:latin typeface="Arial" charset="0"/>
              </a:rPr>
              <a:t>essere</a:t>
            </a:r>
            <a:r>
              <a:rPr lang="en-US" altLang="it-IT" sz="1600" dirty="0">
                <a:latin typeface="Arial" charset="0"/>
              </a:rPr>
              <a:t> </a:t>
            </a:r>
            <a:r>
              <a:rPr lang="en-US" altLang="it-IT" sz="1600" dirty="0" err="1">
                <a:latin typeface="Arial" charset="0"/>
              </a:rPr>
              <a:t>all'altezza</a:t>
            </a:r>
            <a:r>
              <a:rPr lang="en-US" altLang="it-IT" sz="1600" dirty="0">
                <a:latin typeface="Arial" charset="0"/>
              </a:rPr>
              <a:t> (</a:t>
            </a:r>
            <a:r>
              <a:rPr lang="en-US" altLang="it-IT" sz="1600" dirty="0" err="1">
                <a:latin typeface="Arial" charset="0"/>
              </a:rPr>
              <a:t>altrimenti</a:t>
            </a:r>
            <a:r>
              <a:rPr lang="en-US" altLang="it-IT" sz="1600" dirty="0">
                <a:latin typeface="Arial" charset="0"/>
              </a:rPr>
              <a:t> non </a:t>
            </a:r>
            <a:r>
              <a:rPr lang="en-US" altLang="it-IT" sz="1600" dirty="0" err="1">
                <a:latin typeface="Arial" charset="0"/>
              </a:rPr>
              <a:t>valgo</a:t>
            </a:r>
            <a:r>
              <a:rPr lang="en-US" altLang="it-IT" sz="1600" dirty="0">
                <a:latin typeface="Arial" charset="0"/>
              </a:rPr>
              <a:t>; è </a:t>
            </a:r>
            <a:r>
              <a:rPr lang="en-US" altLang="it-IT" sz="1600" dirty="0" err="1">
                <a:latin typeface="Arial" charset="0"/>
              </a:rPr>
              <a:t>terribile</a:t>
            </a:r>
            <a:r>
              <a:rPr lang="en-US" altLang="it-IT" sz="1600" dirty="0">
                <a:latin typeface="Arial" charset="0"/>
              </a:rPr>
              <a:t>) </a:t>
            </a:r>
          </a:p>
          <a:p>
            <a:r>
              <a:rPr lang="it-IT" dirty="0"/>
              <a:t>In questi pazienti anche il successo non è vissuto in modo sereno: questo successo potrebbe non essere completo o potrebbe essere effimero e durare poco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1000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PANICO DSM4 - TR</a:t>
            </a:r>
          </a:p>
        </p:txBody>
      </p:sp>
      <p:sp>
        <p:nvSpPr>
          <p:cNvPr id="3" name="Segnaposto contenuto 2"/>
          <p:cNvSpPr>
            <a:spLocks noGrp="1"/>
          </p:cNvSpPr>
          <p:nvPr>
            <p:ph idx="1"/>
          </p:nvPr>
        </p:nvSpPr>
        <p:spPr/>
        <p:txBody>
          <a:bodyPr>
            <a:normAutofit fontScale="47500" lnSpcReduction="20000"/>
          </a:bodyPr>
          <a:lstStyle/>
          <a:p>
            <a:r>
              <a:rPr lang="x-none"/>
              <a:t>Gli attacchi di panico sono degli episodi di durata relativamente breve, in cui  il paziente  prova, in maniera assai intensa, 4 o più dei seguenti 13 sintomi. </a:t>
            </a:r>
            <a:endParaRPr lang="it-IT" dirty="0"/>
          </a:p>
          <a:p>
            <a:r>
              <a:rPr lang="x-none"/>
              <a:t> </a:t>
            </a:r>
            <a:endParaRPr lang="it-IT" dirty="0"/>
          </a:p>
          <a:p>
            <a:r>
              <a:rPr lang="x-none"/>
              <a:t>1) 	palpitazioni, cardiopalmo, o tachicardia</a:t>
            </a:r>
            <a:endParaRPr lang="it-IT" dirty="0"/>
          </a:p>
          <a:p>
            <a:r>
              <a:rPr lang="x-none"/>
              <a:t>2) 	sudorazione</a:t>
            </a:r>
            <a:endParaRPr lang="it-IT" dirty="0"/>
          </a:p>
          <a:p>
            <a:r>
              <a:rPr lang="x-none"/>
              <a:t>3) 	tremori fini o a grandi scosse</a:t>
            </a:r>
            <a:endParaRPr lang="it-IT" dirty="0"/>
          </a:p>
          <a:p>
            <a:r>
              <a:rPr lang="x-none"/>
              <a:t>4) 	dispnea o sensazione di soffocamento</a:t>
            </a:r>
            <a:endParaRPr lang="it-IT" dirty="0"/>
          </a:p>
          <a:p>
            <a:r>
              <a:rPr lang="x-none"/>
              <a:t>5) 	sensazione di asfissia</a:t>
            </a:r>
            <a:endParaRPr lang="it-IT" dirty="0"/>
          </a:p>
          <a:p>
            <a:r>
              <a:rPr lang="x-none"/>
              <a:t>6) 	dolore o fastidio al torace</a:t>
            </a:r>
            <a:endParaRPr lang="it-IT" dirty="0"/>
          </a:p>
          <a:p>
            <a:r>
              <a:rPr lang="x-none"/>
              <a:t>7) 	nausea o disturbi addominali</a:t>
            </a:r>
            <a:endParaRPr lang="it-IT" dirty="0"/>
          </a:p>
          <a:p>
            <a:r>
              <a:rPr lang="x-none"/>
              <a:t>8) 	sensazioni di sbandamento, di instabilità, di testa leggera o di svenimento</a:t>
            </a:r>
            <a:endParaRPr lang="it-IT" dirty="0"/>
          </a:p>
          <a:p>
            <a:r>
              <a:rPr lang="x-none"/>
              <a:t>9) 	derealizzazione (sensazione di irrealtà) o depersonalizzazione (essere distaccati da sé stessi)</a:t>
            </a:r>
            <a:endParaRPr lang="it-IT" dirty="0"/>
          </a:p>
          <a:p>
            <a:pPr lvl="0"/>
            <a:r>
              <a:rPr lang="it-IT" dirty="0"/>
              <a:t>10) 	</a:t>
            </a:r>
            <a:r>
              <a:rPr lang="x-none"/>
              <a:t>brividi o vampate di calore. parestesie (sensazioni di torpore o di formicolio)</a:t>
            </a:r>
            <a:endParaRPr lang="it-IT" dirty="0"/>
          </a:p>
          <a:p>
            <a:pPr marL="0" lvl="0" indent="0">
              <a:buNone/>
            </a:pPr>
            <a:r>
              <a:rPr lang="it-IT" dirty="0"/>
              <a:t>        11)	</a:t>
            </a:r>
            <a:r>
              <a:rPr lang="x-none"/>
              <a:t>paura di morire</a:t>
            </a:r>
            <a:endParaRPr lang="it-IT" dirty="0"/>
          </a:p>
          <a:p>
            <a:r>
              <a:rPr lang="it-IT" dirty="0"/>
              <a:t>12)	</a:t>
            </a:r>
            <a:r>
              <a:rPr lang="x-none"/>
              <a:t>di impazzire</a:t>
            </a:r>
            <a:endParaRPr lang="it-IT" dirty="0"/>
          </a:p>
          <a:p>
            <a:pPr marL="0" lvl="0" indent="0">
              <a:buNone/>
            </a:pPr>
            <a:r>
              <a:rPr lang="it-IT" dirty="0"/>
              <a:t>         13)	</a:t>
            </a:r>
            <a:r>
              <a:rPr lang="x-none"/>
              <a:t> paura di perdere il controllo </a:t>
            </a:r>
            <a:endParaRPr lang="it-IT" dirty="0"/>
          </a:p>
          <a:p>
            <a:r>
              <a:rPr lang="x-none"/>
              <a:t>A questi sintomi, descritti nel DSM-IV, si può aggiungere anche la secchezza della bocca (Xerostomia), ritenuta dal manuale  ICD-10 un sintomo tipico del panico. </a:t>
            </a:r>
            <a:endParaRPr lang="it-IT" dirty="0"/>
          </a:p>
          <a:p>
            <a:pPr>
              <a:buNone/>
            </a:pPr>
            <a:endParaRPr lang="it-IT"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 DAP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68 - 3</a:t>
            </a:r>
          </a:p>
        </p:txBody>
      </p:sp>
    </p:spTree>
    <p:extLst>
      <p:ext uri="{BB962C8B-B14F-4D97-AF65-F5344CB8AC3E}">
        <p14:creationId xmlns:p14="http://schemas.microsoft.com/office/powerpoint/2010/main" val="337101706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paziente con panico ha imparato a considerare terrificante il fatto di stare male a livello fisico. Non sanno distinguere una condizione di normale ansia (allerta) da una condizione di panico (pieno allarme) e quando sentono alcuni sintomi quali la tachicardia e la apprensione decidono che sta arrivando un attacco, si spaventano per questa prospettiva  e la paura della paura lo immette in un circolo vizioso sempre più minaccioso.</a:t>
            </a:r>
          </a:p>
          <a:p>
            <a:r>
              <a:rPr lang="it-IT" sz="2400" dirty="0"/>
              <a:t>Questi </a:t>
            </a:r>
            <a:r>
              <a:rPr lang="en-US" altLang="it-IT" sz="2400" dirty="0">
                <a:solidFill>
                  <a:srgbClr val="000000"/>
                </a:solidFill>
                <a:latin typeface="Arial" charset="0"/>
              </a:rPr>
              <a:t> </a:t>
            </a:r>
            <a:r>
              <a:rPr lang="en-US" altLang="it-IT" sz="2400" dirty="0" err="1">
                <a:solidFill>
                  <a:srgbClr val="000000"/>
                </a:solidFill>
                <a:latin typeface="Arial" charset="0"/>
              </a:rPr>
              <a:t>pazienti</a:t>
            </a:r>
            <a:r>
              <a:rPr lang="en-US" altLang="it-IT" sz="2400" dirty="0">
                <a:solidFill>
                  <a:srgbClr val="000000"/>
                </a:solidFill>
                <a:latin typeface="Arial" charset="0"/>
              </a:rPr>
              <a:t> non </a:t>
            </a:r>
            <a:r>
              <a:rPr lang="en-US" altLang="it-IT" sz="2400" dirty="0" err="1">
                <a:solidFill>
                  <a:srgbClr val="000000"/>
                </a:solidFill>
                <a:latin typeface="Arial" charset="0"/>
              </a:rPr>
              <a:t>riescono</a:t>
            </a:r>
            <a:r>
              <a:rPr lang="en-US" altLang="it-IT" sz="2400" dirty="0">
                <a:solidFill>
                  <a:srgbClr val="000000"/>
                </a:solidFill>
                <a:latin typeface="Arial" charset="0"/>
              </a:rPr>
              <a:t> a </a:t>
            </a:r>
            <a:r>
              <a:rPr lang="en-US" altLang="it-IT" sz="2400" dirty="0" err="1">
                <a:solidFill>
                  <a:srgbClr val="000000"/>
                </a:solidFill>
                <a:latin typeface="Arial" charset="0"/>
              </a:rPr>
              <a:t>monitorare</a:t>
            </a:r>
            <a:r>
              <a:rPr lang="en-US" altLang="it-IT" sz="2400" dirty="0">
                <a:solidFill>
                  <a:srgbClr val="000000"/>
                </a:solidFill>
                <a:latin typeface="Arial" charset="0"/>
              </a:rPr>
              <a:t> i </a:t>
            </a:r>
            <a:r>
              <a:rPr lang="en-US" altLang="it-IT" sz="2400" dirty="0" err="1">
                <a:solidFill>
                  <a:srgbClr val="000000"/>
                </a:solidFill>
                <a:latin typeface="Arial" charset="0"/>
              </a:rPr>
              <a:t>propri</a:t>
            </a:r>
            <a:r>
              <a:rPr lang="en-US" altLang="it-IT" sz="2400" dirty="0">
                <a:solidFill>
                  <a:srgbClr val="000000"/>
                </a:solidFill>
                <a:latin typeface="Arial" charset="0"/>
              </a:rPr>
              <a:t> </a:t>
            </a:r>
            <a:r>
              <a:rPr lang="en-US" altLang="it-IT" sz="2400" dirty="0" err="1">
                <a:solidFill>
                  <a:srgbClr val="000000"/>
                </a:solidFill>
                <a:latin typeface="Arial" charset="0"/>
              </a:rPr>
              <a:t>pensieri</a:t>
            </a:r>
            <a:r>
              <a:rPr lang="en-US" altLang="it-IT" sz="2400" dirty="0">
                <a:solidFill>
                  <a:srgbClr val="000000"/>
                </a:solidFill>
                <a:latin typeface="Arial" charset="0"/>
              </a:rPr>
              <a:t> </a:t>
            </a:r>
            <a:r>
              <a:rPr lang="en-US" altLang="it-IT" sz="2400" dirty="0" err="1">
                <a:solidFill>
                  <a:srgbClr val="000000"/>
                </a:solidFill>
                <a:latin typeface="Arial" charset="0"/>
              </a:rPr>
              <a:t>nel</a:t>
            </a:r>
            <a:r>
              <a:rPr lang="en-US" altLang="it-IT" sz="2400" dirty="0">
                <a:solidFill>
                  <a:srgbClr val="000000"/>
                </a:solidFill>
                <a:latin typeface="Arial" charset="0"/>
              </a:rPr>
              <a:t> </a:t>
            </a:r>
            <a:r>
              <a:rPr lang="en-US" altLang="it-IT" sz="2400" dirty="0" err="1">
                <a:solidFill>
                  <a:srgbClr val="000000"/>
                </a:solidFill>
                <a:latin typeface="Arial" charset="0"/>
              </a:rPr>
              <a:t>corso</a:t>
            </a:r>
            <a:r>
              <a:rPr lang="en-US" altLang="it-IT" sz="2400" dirty="0">
                <a:solidFill>
                  <a:srgbClr val="000000"/>
                </a:solidFill>
                <a:latin typeface="Arial" charset="0"/>
              </a:rPr>
              <a:t> </a:t>
            </a:r>
            <a:r>
              <a:rPr lang="en-US" altLang="it-IT" sz="2400" dirty="0" err="1">
                <a:solidFill>
                  <a:srgbClr val="000000"/>
                </a:solidFill>
                <a:latin typeface="Arial" charset="0"/>
              </a:rPr>
              <a:t>dell'attacco</a:t>
            </a:r>
            <a:endParaRPr lang="en-US" altLang="it-IT" sz="2400" dirty="0">
              <a:solidFill>
                <a:srgbClr val="000000"/>
              </a:solidFill>
              <a:latin typeface="Arial" charset="0"/>
            </a:endParaRPr>
          </a:p>
          <a:p>
            <a:r>
              <a:rPr lang="en-US" altLang="it-IT" sz="2400" dirty="0">
                <a:solidFill>
                  <a:srgbClr val="000000"/>
                </a:solidFill>
                <a:latin typeface="Arial" charset="0"/>
              </a:rPr>
              <a:t>E non </a:t>
            </a:r>
            <a:r>
              <a:rPr lang="en-US" altLang="it-IT" sz="2400" dirty="0" err="1">
                <a:solidFill>
                  <a:srgbClr val="000000"/>
                </a:solidFill>
                <a:latin typeface="Arial" charset="0"/>
              </a:rPr>
              <a:t>riescono</a:t>
            </a:r>
            <a:r>
              <a:rPr lang="en-US" altLang="it-IT" sz="2400" dirty="0">
                <a:solidFill>
                  <a:srgbClr val="000000"/>
                </a:solidFill>
                <a:latin typeface="Arial" charset="0"/>
              </a:rPr>
              <a:t> a </a:t>
            </a:r>
            <a:r>
              <a:rPr lang="en-US" altLang="it-IT" sz="2400" dirty="0" err="1">
                <a:solidFill>
                  <a:srgbClr val="000000"/>
                </a:solidFill>
                <a:latin typeface="Arial" charset="0"/>
              </a:rPr>
              <a:t>denominare</a:t>
            </a:r>
            <a:r>
              <a:rPr lang="en-US" altLang="it-IT" sz="2400" dirty="0">
                <a:solidFill>
                  <a:srgbClr val="000000"/>
                </a:solidFill>
                <a:latin typeface="Arial" charset="0"/>
              </a:rPr>
              <a:t> le </a:t>
            </a:r>
            <a:r>
              <a:rPr lang="en-US" altLang="it-IT" sz="2400" dirty="0" err="1">
                <a:solidFill>
                  <a:srgbClr val="000000"/>
                </a:solidFill>
                <a:latin typeface="Arial" charset="0"/>
              </a:rPr>
              <a:t>emozioni</a:t>
            </a:r>
            <a:r>
              <a:rPr lang="en-US" altLang="it-IT" sz="2400" dirty="0">
                <a:solidFill>
                  <a:srgbClr val="000000"/>
                </a:solidFill>
                <a:latin typeface="Arial" charset="0"/>
              </a:rPr>
              <a:t> in </a:t>
            </a:r>
            <a:r>
              <a:rPr lang="en-US" altLang="it-IT" sz="2400" dirty="0" err="1">
                <a:solidFill>
                  <a:srgbClr val="000000"/>
                </a:solidFill>
                <a:latin typeface="Arial" charset="0"/>
              </a:rPr>
              <a:t>gioco</a:t>
            </a:r>
            <a:endParaRPr lang="en-US" altLang="it-IT" sz="2400" dirty="0">
              <a:solidFill>
                <a:srgbClr val="000000"/>
              </a:solidFill>
              <a:latin typeface="Arial" charset="0"/>
            </a:endParaRP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1918756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fase di </a:t>
            </a:r>
            <a:r>
              <a:rPr lang="it-IT" sz="2400" dirty="0" err="1"/>
              <a:t>assessment</a:t>
            </a:r>
            <a:r>
              <a:rPr lang="it-IT" sz="2400" dirty="0"/>
              <a:t> occorre valutare intensità frequenza occasioni di comparsa delle crisi, ma anche i comportamenti di evitamento ed i comportamenti protettivi messi in atto.</a:t>
            </a:r>
          </a:p>
          <a:p>
            <a:r>
              <a:rPr lang="it-IT" sz="2400" dirty="0"/>
              <a:t>Naturalmente saranno analizzati anche le convinzioni del paziente, i suoi aspetti emotivi, immaginativi, gli atteggiamenti degli altri che possono assumere un ruolo protettivo e perpetuante.</a:t>
            </a:r>
          </a:p>
          <a:p>
            <a:r>
              <a:rPr lang="it-IT" sz="2400" dirty="0"/>
              <a:t>Importante anche valutare se il paziente fa uso di sostanze potenzialmente </a:t>
            </a:r>
            <a:r>
              <a:rPr lang="it-IT" sz="2400" dirty="0" err="1"/>
              <a:t>panicogene</a:t>
            </a:r>
            <a:r>
              <a:rPr lang="it-IT" sz="24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705632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 livello cognitivo sarà opportuno valutare quanto terribile ritiene la situazione e quanto efficaci valuta le proprie risorse di </a:t>
            </a:r>
            <a:r>
              <a:rPr lang="it-IT" dirty="0" err="1"/>
              <a:t>fronteggiamento</a:t>
            </a:r>
            <a:r>
              <a:rPr lang="it-IT" dirty="0"/>
              <a:t> e quanto possibile considera uscire dalla situazione patologica.</a:t>
            </a:r>
          </a:p>
          <a:p>
            <a:r>
              <a:rPr lang="it-IT" dirty="0"/>
              <a:t>Il paziente spesso pone domande irrealistiche:</a:t>
            </a:r>
          </a:p>
          <a:p>
            <a:r>
              <a:rPr lang="it-IT" dirty="0"/>
              <a:t>NON è possibile non provare più ansia (normale ed utilissimo meccanismo di difesa e di crescita)</a:t>
            </a:r>
          </a:p>
          <a:p>
            <a:r>
              <a:rPr lang="it-IT" dirty="0"/>
              <a:t>NON è possibile delegare totalmente ad altri (farmaci o psicoterapeuta) la propria guarigione. Si risolve il proprio problema solo con un impegno personale ed affrontando le condizioni temute.</a:t>
            </a:r>
          </a:p>
          <a:p>
            <a:r>
              <a:rPr lang="it-IT" dirty="0"/>
              <a:t>Spesso si informa il paziente sulle caratteristiche e le dinamiche del panico</a:t>
            </a:r>
          </a:p>
          <a:p>
            <a:r>
              <a:rPr lang="it-IT" dirty="0"/>
              <a:t>Si ricercano possibili esperienze di lutto (in senso lato) occorse nell’ultimo anno e che la abbiano fatta sentire sola/o</a:t>
            </a:r>
          </a:p>
          <a:p>
            <a:r>
              <a:rPr lang="it-IT" dirty="0"/>
              <a:t>Si ricercano esperienze di ansia di separazione nella infanzia</a:t>
            </a:r>
          </a:p>
          <a:p>
            <a:r>
              <a:rPr lang="it-IT" dirty="0"/>
              <a:t>si inizia chiedendo al paziente di tenere  un diario delle proprie reazioni patologiche e delle proprie esperienze di </a:t>
            </a:r>
            <a:r>
              <a:rPr lang="it-IT" dirty="0" err="1"/>
              <a:t>fronteggiamento</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026306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Si identifica il circolo vizioso del panico ed il complesso gioco degli </a:t>
            </a:r>
            <a:r>
              <a:rPr lang="it-IT" dirty="0" err="1"/>
              <a:t>evitamenti</a:t>
            </a:r>
            <a:r>
              <a:rPr lang="it-IT" dirty="0"/>
              <a:t> e dei comportamenti protettivi</a:t>
            </a:r>
          </a:p>
          <a:p>
            <a:r>
              <a:rPr lang="it-IT" dirty="0"/>
              <a:t>Si identifica (ma non è facile) il dialogo interno che il paziente intrattiene con se stesso quando compaiono sintomi di panico.</a:t>
            </a:r>
          </a:p>
          <a:p>
            <a:r>
              <a:rPr lang="it-IT" altLang="it-IT" sz="1400" dirty="0">
                <a:solidFill>
                  <a:srgbClr val="000000"/>
                </a:solidFill>
                <a:latin typeface="Arial" charset="0"/>
              </a:rPr>
              <a:t>L’obiettivo è </a:t>
            </a:r>
            <a:r>
              <a:rPr lang="en-US" altLang="it-IT" sz="1400" dirty="0" err="1">
                <a:solidFill>
                  <a:srgbClr val="000000"/>
                </a:solidFill>
                <a:latin typeface="Arial" charset="0"/>
              </a:rPr>
              <a:t>modificare</a:t>
            </a:r>
            <a:r>
              <a:rPr lang="en-US" altLang="it-IT" sz="1400" dirty="0">
                <a:solidFill>
                  <a:srgbClr val="000000"/>
                </a:solidFill>
                <a:latin typeface="Arial" charset="0"/>
              </a:rPr>
              <a:t> le </a:t>
            </a:r>
            <a:r>
              <a:rPr lang="en-US" altLang="it-IT" sz="1400" dirty="0" err="1">
                <a:solidFill>
                  <a:srgbClr val="000000"/>
                </a:solidFill>
                <a:latin typeface="Arial" charset="0"/>
              </a:rPr>
              <a:t>convinzioni</a:t>
            </a:r>
            <a:r>
              <a:rPr lang="en-US" altLang="it-IT" sz="1400" dirty="0">
                <a:solidFill>
                  <a:srgbClr val="000000"/>
                </a:solidFill>
                <a:latin typeface="Arial" charset="0"/>
              </a:rPr>
              <a:t> </a:t>
            </a:r>
            <a:r>
              <a:rPr lang="en-US" altLang="it-IT" sz="1400" dirty="0" err="1">
                <a:solidFill>
                  <a:srgbClr val="000000"/>
                </a:solidFill>
                <a:latin typeface="Arial" charset="0"/>
              </a:rPr>
              <a:t>che</a:t>
            </a:r>
            <a:r>
              <a:rPr lang="en-US" altLang="it-IT" sz="1400" dirty="0">
                <a:solidFill>
                  <a:srgbClr val="000000"/>
                </a:solidFill>
                <a:latin typeface="Arial" charset="0"/>
              </a:rPr>
              <a:t>:</a:t>
            </a:r>
          </a:p>
          <a:p>
            <a:pPr lvl="2">
              <a:spcAft>
                <a:spcPct val="15000"/>
              </a:spcAft>
              <a:buClr>
                <a:srgbClr val="808080"/>
              </a:buClr>
              <a:buSzPct val="100000"/>
              <a:buFont typeface="Arial" charset="0"/>
              <a:buChar char="–"/>
            </a:pPr>
            <a:r>
              <a:rPr lang="en-US" altLang="it-IT" sz="1400" dirty="0">
                <a:latin typeface="Arial" charset="0"/>
              </a:rPr>
              <a:t>E' </a:t>
            </a:r>
            <a:r>
              <a:rPr lang="en-US" altLang="it-IT" sz="1400" dirty="0" err="1">
                <a:latin typeface="Arial" charset="0"/>
              </a:rPr>
              <a:t>terribile</a:t>
            </a:r>
            <a:r>
              <a:rPr lang="en-US" altLang="it-IT" sz="1400" dirty="0">
                <a:latin typeface="Arial" charset="0"/>
              </a:rPr>
              <a:t> </a:t>
            </a:r>
            <a:r>
              <a:rPr lang="en-US" altLang="it-IT" sz="1400" dirty="0" err="1">
                <a:latin typeface="Arial" charset="0"/>
              </a:rPr>
              <a:t>provare</a:t>
            </a:r>
            <a:r>
              <a:rPr lang="en-US" altLang="it-IT" sz="1400" dirty="0">
                <a:latin typeface="Arial" charset="0"/>
              </a:rPr>
              <a:t> </a:t>
            </a:r>
            <a:r>
              <a:rPr lang="en-US" altLang="it-IT" sz="1400" dirty="0" err="1">
                <a:latin typeface="Arial" charset="0"/>
              </a:rPr>
              <a:t>ansia</a:t>
            </a:r>
            <a:endParaRPr lang="en-US" altLang="it-IT" sz="1400" dirty="0">
              <a:latin typeface="Arial" charset="0"/>
            </a:endParaRPr>
          </a:p>
          <a:p>
            <a:pPr lvl="2">
              <a:spcAft>
                <a:spcPct val="15000"/>
              </a:spcAft>
              <a:buClr>
                <a:srgbClr val="808080"/>
              </a:buClr>
              <a:buSzPct val="100000"/>
              <a:buFont typeface="Arial" charset="0"/>
              <a:buChar char="–"/>
            </a:pPr>
            <a:r>
              <a:rPr lang="en-US" altLang="it-IT" sz="1400" dirty="0">
                <a:latin typeface="Arial" charset="0"/>
              </a:rPr>
              <a:t>Se ho </a:t>
            </a:r>
            <a:r>
              <a:rPr lang="en-US" altLang="it-IT" sz="1400" dirty="0" err="1">
                <a:latin typeface="Arial" charset="0"/>
              </a:rPr>
              <a:t>attacchi</a:t>
            </a:r>
            <a:r>
              <a:rPr lang="en-US" altLang="it-IT" sz="1400" dirty="0">
                <a:latin typeface="Arial" charset="0"/>
              </a:rPr>
              <a:t> di </a:t>
            </a:r>
            <a:r>
              <a:rPr lang="en-US" altLang="it-IT" sz="1400" dirty="0" err="1">
                <a:latin typeface="Arial" charset="0"/>
              </a:rPr>
              <a:t>panico</a:t>
            </a:r>
            <a:r>
              <a:rPr lang="en-US" altLang="it-IT" sz="1400" dirty="0">
                <a:latin typeface="Arial" charset="0"/>
              </a:rPr>
              <a:t>, </a:t>
            </a:r>
            <a:r>
              <a:rPr lang="en-US" altLang="it-IT" sz="1400" dirty="0" err="1">
                <a:latin typeface="Arial" charset="0"/>
              </a:rPr>
              <a:t>allora</a:t>
            </a:r>
            <a:r>
              <a:rPr lang="en-US" altLang="it-IT" sz="1400" dirty="0">
                <a:latin typeface="Arial" charset="0"/>
              </a:rPr>
              <a:t> </a:t>
            </a:r>
            <a:r>
              <a:rPr lang="en-US" altLang="it-IT" sz="1400" dirty="0" err="1">
                <a:latin typeface="Arial" charset="0"/>
              </a:rPr>
              <a:t>gli</a:t>
            </a:r>
            <a:r>
              <a:rPr lang="en-US" altLang="it-IT" sz="1400" dirty="0">
                <a:latin typeface="Arial" charset="0"/>
              </a:rPr>
              <a:t> </a:t>
            </a:r>
            <a:r>
              <a:rPr lang="en-US" altLang="it-IT" sz="1400" dirty="0" err="1">
                <a:latin typeface="Arial" charset="0"/>
              </a:rPr>
              <a:t>altri</a:t>
            </a:r>
            <a:r>
              <a:rPr lang="en-US" altLang="it-IT" sz="1400" dirty="0">
                <a:latin typeface="Arial" charset="0"/>
              </a:rPr>
              <a:t> mi </a:t>
            </a:r>
            <a:r>
              <a:rPr lang="en-US" altLang="it-IT" sz="1400" dirty="0" err="1">
                <a:latin typeface="Arial" charset="0"/>
              </a:rPr>
              <a:t>giudicheranno</a:t>
            </a:r>
            <a:r>
              <a:rPr lang="en-US" altLang="it-IT" sz="1400" dirty="0">
                <a:latin typeface="Arial" charset="0"/>
              </a:rPr>
              <a:t> male, </a:t>
            </a:r>
            <a:r>
              <a:rPr lang="en-US" altLang="it-IT" sz="1400" dirty="0" err="1">
                <a:latin typeface="Arial" charset="0"/>
              </a:rPr>
              <a:t>ed</a:t>
            </a:r>
            <a:r>
              <a:rPr lang="en-US" altLang="it-IT" sz="1400" dirty="0">
                <a:latin typeface="Arial" charset="0"/>
              </a:rPr>
              <a:t> </a:t>
            </a:r>
            <a:r>
              <a:rPr lang="en-US" altLang="it-IT" sz="1400" dirty="0" err="1">
                <a:latin typeface="Arial" charset="0"/>
              </a:rPr>
              <a:t>avranno</a:t>
            </a:r>
            <a:r>
              <a:rPr lang="en-US" altLang="it-IT" sz="1400" dirty="0">
                <a:latin typeface="Arial" charset="0"/>
              </a:rPr>
              <a:t> </a:t>
            </a:r>
            <a:r>
              <a:rPr lang="en-US" altLang="it-IT" sz="1400" dirty="0" err="1">
                <a:latin typeface="Arial" charset="0"/>
              </a:rPr>
              <a:t>ragione</a:t>
            </a:r>
            <a:endParaRPr lang="en-US" altLang="it-IT" sz="1400" dirty="0">
              <a:latin typeface="Arial" charset="0"/>
            </a:endParaRPr>
          </a:p>
          <a:p>
            <a:pPr lvl="2">
              <a:spcAft>
                <a:spcPct val="15000"/>
              </a:spcAft>
              <a:buClr>
                <a:srgbClr val="808080"/>
              </a:buClr>
              <a:buSzPct val="100000"/>
              <a:buFont typeface="Arial" charset="0"/>
              <a:buChar char="–"/>
            </a:pPr>
            <a:r>
              <a:rPr lang="en-US" altLang="it-IT" sz="1400" dirty="0">
                <a:latin typeface="Arial" charset="0"/>
              </a:rPr>
              <a:t>Se mi </a:t>
            </a:r>
            <a:r>
              <a:rPr lang="en-US" altLang="it-IT" sz="1400" dirty="0" err="1">
                <a:latin typeface="Arial" charset="0"/>
              </a:rPr>
              <a:t>comporto</a:t>
            </a:r>
            <a:r>
              <a:rPr lang="en-US" altLang="it-IT" sz="1400" dirty="0">
                <a:latin typeface="Arial" charset="0"/>
              </a:rPr>
              <a:t> </a:t>
            </a:r>
            <a:r>
              <a:rPr lang="en-US" altLang="it-IT" sz="1400" dirty="0" err="1">
                <a:latin typeface="Arial" charset="0"/>
              </a:rPr>
              <a:t>così</a:t>
            </a:r>
            <a:r>
              <a:rPr lang="en-US" altLang="it-IT" sz="1400" dirty="0">
                <a:latin typeface="Arial" charset="0"/>
              </a:rPr>
              <a:t>, non </a:t>
            </a:r>
            <a:r>
              <a:rPr lang="en-US" altLang="it-IT" sz="1400" dirty="0" err="1">
                <a:latin typeface="Arial" charset="0"/>
              </a:rPr>
              <a:t>valgo</a:t>
            </a:r>
            <a:r>
              <a:rPr lang="en-US" altLang="it-IT" sz="1400" dirty="0">
                <a:latin typeface="Arial" charset="0"/>
              </a:rPr>
              <a:t> </a:t>
            </a:r>
            <a:r>
              <a:rPr lang="en-US" altLang="it-IT" sz="1400" dirty="0" err="1">
                <a:latin typeface="Arial" charset="0"/>
              </a:rPr>
              <a:t>niente</a:t>
            </a:r>
            <a:endParaRPr lang="en-US" altLang="it-IT" sz="1400" dirty="0">
              <a:latin typeface="Arial" charset="0"/>
            </a:endParaRPr>
          </a:p>
          <a:p>
            <a:pPr lvl="2">
              <a:spcAft>
                <a:spcPct val="15000"/>
              </a:spcAft>
              <a:buClr>
                <a:srgbClr val="808080"/>
              </a:buClr>
              <a:buSzPct val="100000"/>
              <a:buFont typeface="Arial" charset="0"/>
              <a:buChar char="–"/>
            </a:pPr>
            <a:r>
              <a:rPr lang="en-US" altLang="it-IT" sz="1400" dirty="0" err="1">
                <a:latin typeface="Arial" charset="0"/>
              </a:rPr>
              <a:t>Modificare</a:t>
            </a:r>
            <a:r>
              <a:rPr lang="en-US" altLang="it-IT" sz="1400" dirty="0">
                <a:latin typeface="Arial" charset="0"/>
              </a:rPr>
              <a:t> le </a:t>
            </a:r>
            <a:r>
              <a:rPr lang="en-US" altLang="it-IT" sz="1400" dirty="0" err="1">
                <a:latin typeface="Arial" charset="0"/>
              </a:rPr>
              <a:t>convinzioni</a:t>
            </a:r>
            <a:r>
              <a:rPr lang="en-US" altLang="it-IT" sz="1400" dirty="0">
                <a:latin typeface="Arial" charset="0"/>
              </a:rPr>
              <a:t> </a:t>
            </a:r>
            <a:r>
              <a:rPr lang="en-US" altLang="it-IT" sz="1400" dirty="0" err="1">
                <a:latin typeface="Arial" charset="0"/>
              </a:rPr>
              <a:t>disfunzionali</a:t>
            </a:r>
            <a:r>
              <a:rPr lang="en-US" altLang="it-IT" sz="1400" dirty="0">
                <a:latin typeface="Arial" charset="0"/>
              </a:rPr>
              <a:t> - </a:t>
            </a:r>
            <a:r>
              <a:rPr lang="en-US" altLang="it-IT" sz="1400" dirty="0" err="1">
                <a:latin typeface="Arial" charset="0"/>
              </a:rPr>
              <a:t>estremamente</a:t>
            </a:r>
            <a:r>
              <a:rPr lang="en-US" altLang="it-IT" sz="1400" dirty="0">
                <a:latin typeface="Arial" charset="0"/>
              </a:rPr>
              <a:t> </a:t>
            </a:r>
            <a:r>
              <a:rPr lang="en-US" altLang="it-IT" sz="1400" dirty="0" err="1">
                <a:latin typeface="Arial" charset="0"/>
              </a:rPr>
              <a:t>rigide</a:t>
            </a:r>
            <a:r>
              <a:rPr lang="en-US" altLang="it-IT" sz="1400" dirty="0">
                <a:latin typeface="Arial" charset="0"/>
              </a:rPr>
              <a:t> e </a:t>
            </a:r>
            <a:r>
              <a:rPr lang="en-US" altLang="it-IT" sz="1400" dirty="0" err="1">
                <a:latin typeface="Arial" charset="0"/>
              </a:rPr>
              <a:t>disadattive</a:t>
            </a:r>
            <a:r>
              <a:rPr lang="en-US" altLang="it-IT" sz="1400" dirty="0">
                <a:latin typeface="Arial" charset="0"/>
              </a:rPr>
              <a:t> - </a:t>
            </a:r>
            <a:r>
              <a:rPr lang="en-US" altLang="it-IT" sz="1400" dirty="0" err="1">
                <a:latin typeface="Arial" charset="0"/>
              </a:rPr>
              <a:t>che</a:t>
            </a:r>
            <a:r>
              <a:rPr lang="en-US" altLang="it-IT" sz="1400" dirty="0">
                <a:latin typeface="Arial" charset="0"/>
              </a:rPr>
              <a:t> </a:t>
            </a:r>
            <a:r>
              <a:rPr lang="en-US" altLang="it-IT" sz="1400" dirty="0" err="1">
                <a:latin typeface="Arial" charset="0"/>
              </a:rPr>
              <a:t>definiscono</a:t>
            </a:r>
            <a:r>
              <a:rPr lang="en-US" altLang="it-IT" sz="1400" dirty="0">
                <a:latin typeface="Arial" charset="0"/>
              </a:rPr>
              <a:t> se </a:t>
            </a:r>
            <a:r>
              <a:rPr lang="en-US" altLang="it-IT" sz="1400" dirty="0" err="1">
                <a:latin typeface="Arial" charset="0"/>
              </a:rPr>
              <a:t>stessi</a:t>
            </a:r>
            <a:r>
              <a:rPr lang="en-US" altLang="it-IT" sz="1400" dirty="0">
                <a:latin typeface="Arial" charset="0"/>
              </a:rPr>
              <a:t> come </a:t>
            </a:r>
            <a:r>
              <a:rPr lang="en-US" altLang="it-IT" sz="1400" dirty="0" err="1">
                <a:latin typeface="Arial" charset="0"/>
              </a:rPr>
              <a:t>deboli</a:t>
            </a:r>
            <a:r>
              <a:rPr lang="en-US" altLang="it-IT" sz="1400" dirty="0">
                <a:latin typeface="Arial" charset="0"/>
              </a:rPr>
              <a:t> (o a </a:t>
            </a:r>
            <a:r>
              <a:rPr lang="en-US" altLang="it-IT" sz="1400" dirty="0" err="1">
                <a:latin typeface="Arial" charset="0"/>
              </a:rPr>
              <a:t>rischio</a:t>
            </a:r>
            <a:r>
              <a:rPr lang="en-US" altLang="it-IT" sz="1400" dirty="0">
                <a:latin typeface="Arial" charset="0"/>
              </a:rPr>
              <a:t> di </a:t>
            </a:r>
            <a:r>
              <a:rPr lang="en-US" altLang="it-IT" sz="1400" dirty="0" err="1">
                <a:latin typeface="Arial" charset="0"/>
              </a:rPr>
              <a:t>debolezza</a:t>
            </a:r>
            <a:r>
              <a:rPr lang="en-US" altLang="it-IT" sz="1400" dirty="0">
                <a:latin typeface="Arial" charset="0"/>
              </a:rPr>
              <a:t>) e </a:t>
            </a:r>
            <a:r>
              <a:rPr lang="en-US" altLang="it-IT" sz="1400" dirty="0" err="1">
                <a:latin typeface="Arial" charset="0"/>
              </a:rPr>
              <a:t>gli</a:t>
            </a:r>
            <a:r>
              <a:rPr lang="en-US" altLang="it-IT" sz="1400" dirty="0">
                <a:latin typeface="Arial" charset="0"/>
              </a:rPr>
              <a:t> </a:t>
            </a:r>
            <a:r>
              <a:rPr lang="en-US" altLang="it-IT" sz="1400" dirty="0" err="1">
                <a:latin typeface="Arial" charset="0"/>
              </a:rPr>
              <a:t>altri</a:t>
            </a:r>
            <a:r>
              <a:rPr lang="en-US" altLang="it-IT" sz="1400" dirty="0">
                <a:latin typeface="Arial" charset="0"/>
              </a:rPr>
              <a:t> (o </a:t>
            </a:r>
            <a:r>
              <a:rPr lang="en-US" altLang="it-IT" sz="1400" dirty="0" err="1">
                <a:latin typeface="Arial" charset="0"/>
              </a:rPr>
              <a:t>il</a:t>
            </a:r>
            <a:r>
              <a:rPr lang="en-US" altLang="it-IT" sz="1400" dirty="0">
                <a:latin typeface="Arial" charset="0"/>
              </a:rPr>
              <a:t> </a:t>
            </a:r>
            <a:r>
              <a:rPr lang="en-US" altLang="it-IT" sz="1400" dirty="0" err="1">
                <a:latin typeface="Arial" charset="0"/>
              </a:rPr>
              <a:t>mondo</a:t>
            </a:r>
            <a:r>
              <a:rPr lang="en-US" altLang="it-IT" sz="1400" dirty="0">
                <a:latin typeface="Arial" charset="0"/>
              </a:rPr>
              <a:t>) come </a:t>
            </a:r>
            <a:r>
              <a:rPr lang="en-US" altLang="it-IT" sz="1400" dirty="0" err="1">
                <a:latin typeface="Arial" charset="0"/>
              </a:rPr>
              <a:t>pericolosi</a:t>
            </a:r>
            <a:r>
              <a:rPr lang="en-US" altLang="it-IT" sz="1400" dirty="0">
                <a:latin typeface="Arial" charset="0"/>
              </a:rPr>
              <a:t>.</a:t>
            </a:r>
          </a:p>
          <a:p>
            <a:pPr lvl="2">
              <a:spcAft>
                <a:spcPct val="15000"/>
              </a:spcAft>
              <a:buClr>
                <a:srgbClr val="808080"/>
              </a:buClr>
              <a:buSzPct val="100000"/>
              <a:buFont typeface="Arial" charset="0"/>
              <a:buChar char="–"/>
            </a:pPr>
            <a:r>
              <a:rPr lang="en-US" altLang="it-IT" sz="1400" dirty="0" err="1">
                <a:solidFill>
                  <a:srgbClr val="000000"/>
                </a:solidFill>
                <a:latin typeface="Arial" charset="0"/>
              </a:rPr>
              <a:t>Risolvere</a:t>
            </a:r>
            <a:r>
              <a:rPr lang="en-US" altLang="it-IT" sz="1400" dirty="0">
                <a:solidFill>
                  <a:srgbClr val="000000"/>
                </a:solidFill>
                <a:latin typeface="Arial" charset="0"/>
              </a:rPr>
              <a:t> </a:t>
            </a:r>
            <a:r>
              <a:rPr lang="en-US" altLang="it-IT" sz="1400" dirty="0" err="1">
                <a:solidFill>
                  <a:srgbClr val="000000"/>
                </a:solidFill>
                <a:latin typeface="Arial" charset="0"/>
              </a:rPr>
              <a:t>il</a:t>
            </a:r>
            <a:r>
              <a:rPr lang="en-US" altLang="it-IT" sz="1400" dirty="0">
                <a:solidFill>
                  <a:srgbClr val="000000"/>
                </a:solidFill>
                <a:latin typeface="Arial" charset="0"/>
              </a:rPr>
              <a:t> </a:t>
            </a:r>
            <a:r>
              <a:rPr lang="en-US" altLang="it-IT" sz="1400" dirty="0" err="1">
                <a:solidFill>
                  <a:srgbClr val="000000"/>
                </a:solidFill>
                <a:latin typeface="Arial" charset="0"/>
              </a:rPr>
              <a:t>proprio</a:t>
            </a:r>
            <a:r>
              <a:rPr lang="en-US" altLang="it-IT" sz="1400" dirty="0">
                <a:solidFill>
                  <a:srgbClr val="000000"/>
                </a:solidFill>
                <a:latin typeface="Arial" charset="0"/>
              </a:rPr>
              <a:t> </a:t>
            </a:r>
            <a:r>
              <a:rPr lang="en-US" altLang="it-IT" sz="1400" dirty="0" err="1">
                <a:solidFill>
                  <a:srgbClr val="000000"/>
                </a:solidFill>
                <a:latin typeface="Arial" charset="0"/>
              </a:rPr>
              <a:t>problema</a:t>
            </a:r>
            <a:r>
              <a:rPr lang="en-US" altLang="it-IT" sz="1400" dirty="0">
                <a:solidFill>
                  <a:srgbClr val="000000"/>
                </a:solidFill>
                <a:latin typeface="Arial" charset="0"/>
              </a:rPr>
              <a:t> di </a:t>
            </a:r>
            <a:r>
              <a:rPr lang="en-US" altLang="it-IT" sz="1400" dirty="0" err="1">
                <a:solidFill>
                  <a:srgbClr val="000000"/>
                </a:solidFill>
                <a:latin typeface="Arial" charset="0"/>
              </a:rPr>
              <a:t>panico</a:t>
            </a:r>
            <a:r>
              <a:rPr lang="en-US" altLang="it-IT" sz="1400" dirty="0">
                <a:solidFill>
                  <a:srgbClr val="000000"/>
                </a:solidFill>
                <a:latin typeface="Arial" charset="0"/>
              </a:rPr>
              <a:t> non </a:t>
            </a:r>
            <a:r>
              <a:rPr lang="en-US" altLang="it-IT" sz="1400" dirty="0" err="1">
                <a:solidFill>
                  <a:srgbClr val="000000"/>
                </a:solidFill>
                <a:latin typeface="Arial" charset="0"/>
              </a:rPr>
              <a:t>equivale</a:t>
            </a:r>
            <a:r>
              <a:rPr lang="en-US" altLang="it-IT" sz="1400" dirty="0">
                <a:solidFill>
                  <a:srgbClr val="000000"/>
                </a:solidFill>
                <a:latin typeface="Arial" charset="0"/>
              </a:rPr>
              <a:t> a </a:t>
            </a:r>
            <a:r>
              <a:rPr lang="en-US" altLang="it-IT" sz="1400" dirty="0" err="1">
                <a:solidFill>
                  <a:srgbClr val="000000"/>
                </a:solidFill>
                <a:latin typeface="Arial" charset="0"/>
              </a:rPr>
              <a:t>perdere</a:t>
            </a:r>
            <a:r>
              <a:rPr lang="en-US" altLang="it-IT" sz="1400" dirty="0">
                <a:solidFill>
                  <a:srgbClr val="000000"/>
                </a:solidFill>
                <a:latin typeface="Arial" charset="0"/>
              </a:rPr>
              <a:t> </a:t>
            </a:r>
            <a:r>
              <a:rPr lang="en-US" altLang="it-IT" sz="1400" dirty="0" err="1">
                <a:solidFill>
                  <a:srgbClr val="000000"/>
                </a:solidFill>
                <a:latin typeface="Arial" charset="0"/>
              </a:rPr>
              <a:t>l’affetto</a:t>
            </a:r>
            <a:r>
              <a:rPr lang="en-US" altLang="it-IT" sz="1400" dirty="0">
                <a:solidFill>
                  <a:srgbClr val="000000"/>
                </a:solidFill>
                <a:latin typeface="Arial" charset="0"/>
              </a:rPr>
              <a:t> e la </a:t>
            </a:r>
            <a:r>
              <a:rPr lang="en-US" altLang="it-IT" sz="1400" dirty="0" err="1">
                <a:solidFill>
                  <a:srgbClr val="000000"/>
                </a:solidFill>
                <a:latin typeface="Arial" charset="0"/>
              </a:rPr>
              <a:t>protezione</a:t>
            </a:r>
            <a:r>
              <a:rPr lang="en-US" altLang="it-IT" sz="1400" dirty="0">
                <a:solidFill>
                  <a:srgbClr val="000000"/>
                </a:solidFill>
                <a:latin typeface="Arial" charset="0"/>
              </a:rPr>
              <a:t> degli </a:t>
            </a:r>
            <a:r>
              <a:rPr lang="en-US" altLang="it-IT" sz="1400" dirty="0" err="1">
                <a:solidFill>
                  <a:srgbClr val="000000"/>
                </a:solidFill>
                <a:latin typeface="Arial" charset="0"/>
              </a:rPr>
              <a:t>altri</a:t>
            </a:r>
            <a:endParaRPr lang="en-US" altLang="it-IT" sz="1400" dirty="0">
              <a:solidFill>
                <a:srgbClr val="000000"/>
              </a:solidFill>
              <a:latin typeface="Arial" charset="0"/>
            </a:endParaRPr>
          </a:p>
          <a:p>
            <a:pPr lvl="2">
              <a:spcAft>
                <a:spcPct val="15000"/>
              </a:spcAft>
              <a:buClr>
                <a:srgbClr val="808080"/>
              </a:buClr>
              <a:buSzPct val="100000"/>
              <a:buFont typeface="Arial" charset="0"/>
              <a:buChar char="–"/>
            </a:pPr>
            <a:r>
              <a:rPr lang="en-US" altLang="it-IT" sz="1400" dirty="0" err="1">
                <a:solidFill>
                  <a:srgbClr val="000000"/>
                </a:solidFill>
                <a:latin typeface="Arial" charset="0"/>
              </a:rPr>
              <a:t>Diventare</a:t>
            </a:r>
            <a:r>
              <a:rPr lang="en-US" altLang="it-IT" sz="1400" dirty="0">
                <a:solidFill>
                  <a:srgbClr val="000000"/>
                </a:solidFill>
                <a:latin typeface="Arial" charset="0"/>
              </a:rPr>
              <a:t> </a:t>
            </a:r>
            <a:r>
              <a:rPr lang="en-US" altLang="it-IT" sz="1400" dirty="0" err="1">
                <a:solidFill>
                  <a:srgbClr val="000000"/>
                </a:solidFill>
                <a:latin typeface="Arial" charset="0"/>
              </a:rPr>
              <a:t>più</a:t>
            </a:r>
            <a:r>
              <a:rPr lang="en-US" altLang="it-IT" sz="1400" dirty="0">
                <a:solidFill>
                  <a:srgbClr val="000000"/>
                </a:solidFill>
                <a:latin typeface="Arial" charset="0"/>
              </a:rPr>
              <a:t> </a:t>
            </a:r>
            <a:r>
              <a:rPr lang="en-US" altLang="it-IT" sz="1400" dirty="0" err="1">
                <a:solidFill>
                  <a:srgbClr val="000000"/>
                </a:solidFill>
                <a:latin typeface="Arial" charset="0"/>
              </a:rPr>
              <a:t>autonomi</a:t>
            </a:r>
            <a:r>
              <a:rPr lang="en-US" altLang="it-IT" sz="1400" dirty="0">
                <a:solidFill>
                  <a:srgbClr val="000000"/>
                </a:solidFill>
                <a:latin typeface="Arial" charset="0"/>
              </a:rPr>
              <a:t> non </a:t>
            </a:r>
            <a:r>
              <a:rPr lang="en-US" altLang="it-IT" sz="1400" dirty="0" err="1">
                <a:solidFill>
                  <a:srgbClr val="000000"/>
                </a:solidFill>
                <a:latin typeface="Arial" charset="0"/>
              </a:rPr>
              <a:t>significa</a:t>
            </a:r>
            <a:r>
              <a:rPr lang="en-US" altLang="it-IT" sz="1400" dirty="0">
                <a:solidFill>
                  <a:srgbClr val="000000"/>
                </a:solidFill>
                <a:latin typeface="Arial" charset="0"/>
              </a:rPr>
              <a:t> </a:t>
            </a:r>
            <a:r>
              <a:rPr lang="en-US" altLang="it-IT" sz="1400" dirty="0" err="1">
                <a:solidFill>
                  <a:srgbClr val="000000"/>
                </a:solidFill>
                <a:latin typeface="Arial" charset="0"/>
              </a:rPr>
              <a:t>stravolgere</a:t>
            </a:r>
            <a:r>
              <a:rPr lang="en-US" altLang="it-IT" sz="1400" dirty="0">
                <a:solidFill>
                  <a:srgbClr val="000000"/>
                </a:solidFill>
                <a:latin typeface="Arial" charset="0"/>
              </a:rPr>
              <a:t> la </a:t>
            </a:r>
            <a:r>
              <a:rPr lang="en-US" altLang="it-IT" sz="1400" dirty="0" err="1">
                <a:solidFill>
                  <a:srgbClr val="000000"/>
                </a:solidFill>
                <a:latin typeface="Arial" charset="0"/>
              </a:rPr>
              <a:t>propria</a:t>
            </a:r>
            <a:r>
              <a:rPr lang="en-US" altLang="it-IT" sz="1400" dirty="0">
                <a:solidFill>
                  <a:srgbClr val="000000"/>
                </a:solidFill>
                <a:latin typeface="Arial" charset="0"/>
              </a:rPr>
              <a:t> </a:t>
            </a:r>
            <a:r>
              <a:rPr lang="en-US" altLang="it-IT" sz="1400" dirty="0" err="1">
                <a:solidFill>
                  <a:srgbClr val="000000"/>
                </a:solidFill>
                <a:latin typeface="Arial" charset="0"/>
              </a:rPr>
              <a:t>personalità</a:t>
            </a:r>
            <a:r>
              <a:rPr lang="en-US" altLang="it-IT" sz="1400" dirty="0">
                <a:solidFill>
                  <a:srgbClr val="000000"/>
                </a:solidFill>
                <a:latin typeface="Arial" charset="0"/>
              </a:rPr>
              <a:t> o le </a:t>
            </a:r>
            <a:r>
              <a:rPr lang="en-US" altLang="it-IT" sz="1400" dirty="0" err="1">
                <a:solidFill>
                  <a:srgbClr val="000000"/>
                </a:solidFill>
                <a:latin typeface="Arial" charset="0"/>
              </a:rPr>
              <a:t>proprie</a:t>
            </a:r>
            <a:r>
              <a:rPr lang="en-US" altLang="it-IT" sz="1400" dirty="0">
                <a:solidFill>
                  <a:srgbClr val="000000"/>
                </a:solidFill>
                <a:latin typeface="Arial" charset="0"/>
              </a:rPr>
              <a:t> </a:t>
            </a:r>
            <a:r>
              <a:rPr lang="en-US" altLang="it-IT" sz="1400" dirty="0" err="1">
                <a:solidFill>
                  <a:srgbClr val="000000"/>
                </a:solidFill>
                <a:latin typeface="Arial" charset="0"/>
              </a:rPr>
              <a:t>relazioni</a:t>
            </a:r>
            <a:endParaRPr lang="en-US" altLang="it-IT" sz="1400" dirty="0">
              <a:solidFill>
                <a:srgbClr val="000000"/>
              </a:solidFill>
              <a:latin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097401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idx="4294967295"/>
          </p:nvPr>
        </p:nvSpPr>
        <p:spPr>
          <a:xfrm>
            <a:off x="571500" y="428625"/>
            <a:ext cx="8229600" cy="1371600"/>
          </a:xfrm>
          <a:prstGeom prst="rect">
            <a:avLst/>
          </a:prstGeom>
        </p:spPr>
        <p:txBody>
          <a:bodyPr>
            <a:normAutofit fontScale="90000"/>
          </a:bodyPr>
          <a:lstStyle/>
          <a:p>
            <a:pPr eaLnBrk="1" hangingPunct="1">
              <a:defRPr/>
            </a:pPr>
            <a:br>
              <a:rPr lang="it-IT" b="1" dirty="0"/>
            </a:br>
            <a:r>
              <a:rPr lang="it-IT" b="1" dirty="0"/>
              <a:t>Modello cognitivo del Disturbo di Panico </a:t>
            </a:r>
            <a:br>
              <a:rPr lang="it-IT" b="1" dirty="0"/>
            </a:br>
            <a:endParaRPr lang="it-IT" dirty="0"/>
          </a:p>
        </p:txBody>
      </p:sp>
      <p:sp>
        <p:nvSpPr>
          <p:cNvPr id="18435" name="Segnaposto contenuto 2"/>
          <p:cNvSpPr>
            <a:spLocks noGrp="1"/>
          </p:cNvSpPr>
          <p:nvPr>
            <p:ph idx="4294967295"/>
          </p:nvPr>
        </p:nvSpPr>
        <p:spPr>
          <a:xfrm>
            <a:off x="428625" y="2000250"/>
            <a:ext cx="8229600" cy="4114800"/>
          </a:xfrm>
        </p:spPr>
        <p:txBody>
          <a:bodyPr/>
          <a:lstStyle/>
          <a:p>
            <a:pPr algn="just" eaLnBrk="1" hangingPunct="1"/>
            <a:r>
              <a:rPr lang="it-IT" altLang="it-IT" sz="1800"/>
              <a:t>Il Cognitivismo Clinico ha affrontato le problematiche dell'Attacco di Panico attraverso il concetto di Paura della Paura.</a:t>
            </a:r>
          </a:p>
          <a:p>
            <a:pPr lvl="1" algn="just" eaLnBrk="1" hangingPunct="1"/>
            <a:r>
              <a:rPr lang="it-IT" altLang="it-IT" sz="1400"/>
              <a:t>Riprende il concetto di "condizionamento interocettivo", secondo il quale le sensazioni corporee divengono stimoli condizionati cui si danno risposte condizionate di panico</a:t>
            </a:r>
          </a:p>
          <a:p>
            <a:pPr algn="just" eaLnBrk="1" hangingPunct="1"/>
            <a:r>
              <a:rPr lang="it-IT" altLang="it-IT" sz="1800"/>
              <a:t>L'attacco di panico avviene perché i pazienti hanno la tendenza a interpretare alcune sensazioni del corpo in modo catastrofico. Le sensazioni male interpretate, sono soprattutto quelle relative alla normale risposta d'ansia. </a:t>
            </a:r>
          </a:p>
          <a:p>
            <a:pPr algn="just" eaLnBrk="1" hangingPunct="1"/>
            <a:r>
              <a:rPr lang="it-IT" altLang="it-IT" sz="1800"/>
              <a:t>Le sensazioni sembrano indicare un imminente disastro fisico o mentale. </a:t>
            </a:r>
          </a:p>
          <a:p>
            <a:pPr algn="just" eaLnBrk="1" hangingPunct="1"/>
            <a:r>
              <a:rPr lang="it-IT" altLang="it-IT" sz="1800"/>
              <a:t>La sequenza dell'attacco di panico parte da uno stimolo esterno (o da stimoli interni che hanno la stessa funzione) la cui valutazione produce ansia con le sensazioni corporee associate. Queste sensazioni sono a loro volta valutate in modo catastrofico, il che aumenta l'ansia, e crea un circolo vizioso che porta al panico.</a:t>
            </a:r>
          </a:p>
          <a:p>
            <a:pPr eaLnBrk="1" hangingPunct="1"/>
            <a:endParaRPr lang="it-IT" altLang="it-IT"/>
          </a:p>
        </p:txBody>
      </p:sp>
    </p:spTree>
    <p:extLst>
      <p:ext uri="{BB962C8B-B14F-4D97-AF65-F5344CB8AC3E}">
        <p14:creationId xmlns:p14="http://schemas.microsoft.com/office/powerpoint/2010/main" val="382432021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idx="4294967295"/>
          </p:nvPr>
        </p:nvSpPr>
        <p:spPr>
          <a:xfrm>
            <a:off x="428625" y="328613"/>
            <a:ext cx="8229600" cy="1371600"/>
          </a:xfrm>
          <a:prstGeom prst="rect">
            <a:avLst/>
          </a:prstGeom>
        </p:spPr>
        <p:txBody>
          <a:bodyPr>
            <a:normAutofit fontScale="90000"/>
          </a:bodyPr>
          <a:lstStyle/>
          <a:p>
            <a:pPr eaLnBrk="1" hangingPunct="1">
              <a:defRPr/>
            </a:pPr>
            <a:br>
              <a:rPr lang="it-IT" b="1" dirty="0"/>
            </a:br>
            <a:r>
              <a:rPr lang="it-IT" b="1" dirty="0"/>
              <a:t>Modello cognitivo del Disturbo di Panico</a:t>
            </a:r>
            <a:br>
              <a:rPr lang="it-IT" b="1" dirty="0"/>
            </a:br>
            <a:endParaRPr lang="it-IT" dirty="0"/>
          </a:p>
        </p:txBody>
      </p:sp>
      <p:sp>
        <p:nvSpPr>
          <p:cNvPr id="21507" name="Segnaposto contenuto 2"/>
          <p:cNvSpPr>
            <a:spLocks noGrp="1"/>
          </p:cNvSpPr>
          <p:nvPr>
            <p:ph idx="4294967295"/>
          </p:nvPr>
        </p:nvSpPr>
        <p:spPr>
          <a:xfrm>
            <a:off x="428625" y="2143125"/>
            <a:ext cx="8229600" cy="4114800"/>
          </a:xfrm>
        </p:spPr>
        <p:txBody>
          <a:bodyPr/>
          <a:lstStyle/>
          <a:p>
            <a:pPr algn="just" eaLnBrk="1" hangingPunct="1"/>
            <a:r>
              <a:rPr lang="it-IT" altLang="it-IT" sz="2200"/>
              <a:t>Il modello cognitivista supera la concettualizzazione stimolo - risposta, propria del Comportamentismo (là dove l'enfasi è posta sullo stimolo), per centrarsi sulle valutazioni del soggetto.</a:t>
            </a:r>
          </a:p>
          <a:p>
            <a:pPr algn="just" eaLnBrk="1" hangingPunct="1">
              <a:buFont typeface="WingDings" pitchFamily="2" charset="2"/>
              <a:buNone/>
            </a:pPr>
            <a:endParaRPr lang="it-IT" altLang="it-IT" sz="1000"/>
          </a:p>
          <a:p>
            <a:pPr algn="just" eaLnBrk="1" hangingPunct="1"/>
            <a:r>
              <a:rPr lang="it-IT" altLang="it-IT" sz="2200"/>
              <a:t>Riesce quindi a spiegare molto bene il fatto che, spesso, l'attacco di panico è possibile anche in assenza di stimoli ansiogeni</a:t>
            </a:r>
          </a:p>
          <a:p>
            <a:pPr algn="just" eaLnBrk="1" hangingPunct="1">
              <a:buFont typeface="WingDings" pitchFamily="2" charset="2"/>
              <a:buNone/>
            </a:pPr>
            <a:endParaRPr lang="it-IT" altLang="it-IT" sz="1000"/>
          </a:p>
          <a:p>
            <a:pPr algn="just" eaLnBrk="1" hangingPunct="1"/>
            <a:r>
              <a:rPr lang="it-IT" altLang="it-IT" sz="2200"/>
              <a:t>Rispetto al ruolo delle sensazioni corporee, si deve ritenere che ogni sensazione può condurre al panico, se valutata come un possibile segno di catastrofe fisica o mentale</a:t>
            </a:r>
          </a:p>
        </p:txBody>
      </p:sp>
    </p:spTree>
    <p:extLst>
      <p:ext uri="{BB962C8B-B14F-4D97-AF65-F5344CB8AC3E}">
        <p14:creationId xmlns:p14="http://schemas.microsoft.com/office/powerpoint/2010/main" val="299008271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3528" y="1772816"/>
            <a:ext cx="8424936" cy="3570208"/>
          </a:xfrm>
          <a:prstGeom prst="rect">
            <a:avLst/>
          </a:prstGeom>
        </p:spPr>
        <p:txBody>
          <a:bodyPr wrap="square">
            <a:spAutoFit/>
          </a:bodyPr>
          <a:lstStyle/>
          <a:p>
            <a:pPr marL="457200" lvl="0" indent="-457200" algn="just">
              <a:spcBef>
                <a:spcPct val="20000"/>
              </a:spcBef>
            </a:pPr>
            <a:r>
              <a:rPr lang="it-IT" altLang="it-IT" sz="3200" dirty="0">
                <a:solidFill>
                  <a:prstClr val="black"/>
                </a:solidFill>
                <a:latin typeface="Calibri"/>
              </a:rPr>
              <a:t>Sono stati individuati diversi fattori di mantenimento: </a:t>
            </a:r>
          </a:p>
          <a:p>
            <a:pPr marL="457200" lvl="0" indent="-457200" algn="just">
              <a:spcBef>
                <a:spcPct val="20000"/>
              </a:spcBef>
              <a:buSzPct val="100000"/>
              <a:buFont typeface="Tahoma" pitchFamily="34" charset="0"/>
              <a:buAutoNum type="arabicPeriod"/>
            </a:pPr>
            <a:r>
              <a:rPr lang="it-IT" altLang="it-IT" sz="2400" dirty="0">
                <a:solidFill>
                  <a:prstClr val="black"/>
                </a:solidFill>
                <a:latin typeface="Calibri"/>
              </a:rPr>
              <a:t>Dopo il primo attacco, i pazienti cominciano ad essere molto attenti al proprio corpo perché terrorizzati da certe sensazioni. Sono quindi in grado di notare sensazioni che altri non notano, e quindi incrementano le occasioni di innesco del disturbo. </a:t>
            </a:r>
          </a:p>
          <a:p>
            <a:pPr marL="742950" lvl="1" indent="-285750" algn="just">
              <a:spcBef>
                <a:spcPct val="20000"/>
              </a:spcBef>
              <a:buFont typeface="Arial" charset="0"/>
              <a:buChar char="–"/>
            </a:pPr>
            <a:r>
              <a:rPr lang="it-IT" altLang="it-IT" dirty="0">
                <a:solidFill>
                  <a:prstClr val="black"/>
                </a:solidFill>
                <a:latin typeface="Calibri"/>
              </a:rPr>
              <a:t>In certi casi la crescente attenzione verso i sintomi somatici induce i pazienti a ritenere di essere vittima di malattie o problemi fisici:</a:t>
            </a:r>
          </a:p>
          <a:p>
            <a:pPr marL="1143000" lvl="2" indent="-228600" algn="just">
              <a:spcBef>
                <a:spcPct val="20000"/>
              </a:spcBef>
              <a:buFont typeface="Arial" charset="0"/>
              <a:buChar char="•"/>
            </a:pPr>
            <a:r>
              <a:rPr lang="it-IT" altLang="it-IT" dirty="0">
                <a:solidFill>
                  <a:prstClr val="black"/>
                </a:solidFill>
                <a:latin typeface="Calibri"/>
              </a:rPr>
              <a:t>svenimento; attacco cardiaco; ictus</a:t>
            </a:r>
          </a:p>
        </p:txBody>
      </p:sp>
    </p:spTree>
    <p:extLst>
      <p:ext uri="{BB962C8B-B14F-4D97-AF65-F5344CB8AC3E}">
        <p14:creationId xmlns:p14="http://schemas.microsoft.com/office/powerpoint/2010/main" val="389658501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a:defRPr/>
            </a:pPr>
            <a:r>
              <a:rPr lang="it-IT" sz="3000" b="1" dirty="0"/>
              <a:t> </a:t>
            </a:r>
            <a:endParaRPr lang="it-IT" sz="2400" b="1" dirty="0"/>
          </a:p>
        </p:txBody>
      </p:sp>
      <p:sp>
        <p:nvSpPr>
          <p:cNvPr id="149507" name="Rectangle 3"/>
          <p:cNvSpPr>
            <a:spLocks noGrp="1" noChangeArrowheads="1"/>
          </p:cNvSpPr>
          <p:nvPr>
            <p:ph type="body" idx="1"/>
          </p:nvPr>
        </p:nvSpPr>
        <p:spPr/>
        <p:txBody>
          <a:bodyPr/>
          <a:lstStyle/>
          <a:p>
            <a:pPr marL="609600" indent="-609600" algn="just" eaLnBrk="1" hangingPunct="1">
              <a:buSzPct val="100000"/>
              <a:buFont typeface="Tahoma" pitchFamily="34" charset="0"/>
              <a:buAutoNum type="arabicPeriod" startAt="2"/>
            </a:pPr>
            <a:r>
              <a:rPr lang="it-IT" altLang="it-IT" sz="2000"/>
              <a:t>Oltre alle sensazioni legate all'ansia, anche quelle relative ad una brusca variazione ortostatica; alla stanchezza; alla fame, possono costituire lo stimolo interno che attiva l'Attacco di Panico. </a:t>
            </a:r>
          </a:p>
          <a:p>
            <a:pPr marL="609600" indent="-609600" algn="just" eaLnBrk="1" hangingPunct="1">
              <a:buSzPct val="100000"/>
              <a:buFont typeface="Tahoma" pitchFamily="34" charset="0"/>
              <a:buAutoNum type="arabicPeriod" startAt="2"/>
            </a:pPr>
            <a:r>
              <a:rPr lang="it-IT" altLang="it-IT" sz="2000"/>
              <a:t>Infine, le situazioni di benessere possono avere lo stesso ruolo, se vengono valutate come il "benessere che precede la 	catastrofe"</a:t>
            </a:r>
          </a:p>
          <a:p>
            <a:pPr marL="990600" lvl="1" indent="-533400" algn="just" eaLnBrk="1" hangingPunct="1"/>
            <a:r>
              <a:rPr lang="it-IT" altLang="it-IT" sz="1600"/>
              <a:t>I pazienti mettono in atto dei comportamenti di protezione che, correlando erroneamente il comportamento temuto al fatto che questo non si verifica, tendono a perpetuare l'interpretazione negativa di ciò che sta loro accadendo.</a:t>
            </a:r>
          </a:p>
          <a:p>
            <a:pPr marL="609600" indent="-609600" algn="just" eaLnBrk="1" hangingPunct="1">
              <a:buSzPct val="100000"/>
              <a:buFont typeface="Tahoma" pitchFamily="34" charset="0"/>
              <a:buAutoNum type="arabicPeriod" startAt="2"/>
            </a:pPr>
            <a:r>
              <a:rPr lang="it-IT" altLang="it-IT" sz="2000"/>
              <a:t>Un ulteriore fattore di mantenimento è la tendenza a prevedere  l'attacco (meccanismo dell'anticipazione) rispetto ad  eventi evocatori di ansia che, all'insorgenza del disturbo, non erano correlati al panico</a:t>
            </a:r>
          </a:p>
          <a:p>
            <a:pPr marL="609600" indent="-609600"/>
            <a:endParaRPr lang="it-IT" altLang="it-IT" sz="3600">
              <a:effectLst/>
            </a:endParaRPr>
          </a:p>
        </p:txBody>
      </p:sp>
    </p:spTree>
    <p:extLst>
      <p:ext uri="{BB962C8B-B14F-4D97-AF65-F5344CB8AC3E}">
        <p14:creationId xmlns:p14="http://schemas.microsoft.com/office/powerpoint/2010/main" val="191518081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terapia del DAP oltre ai consueti approcci cognitivi si basa anche su esposizioni graduali alle situazioni temute.</a:t>
            </a:r>
          </a:p>
          <a:p>
            <a:r>
              <a:rPr lang="it-IT" sz="2400" dirty="0"/>
              <a:t>Queste esposizioni, in apparenza strategie comportamentali sono messe in atto non solo per giungere ad una desensibilizzazione dal vivo di stampo comportamentale, ma anche e soprattutto, per aiutare il paziente a smentire, con esperienze emotive correttive, le sue aspettative irrazionali.</a:t>
            </a:r>
          </a:p>
          <a:p>
            <a:r>
              <a:rPr lang="it-IT" sz="2400" dirty="0"/>
              <a:t>Andando in un supermarket non si è intrappolati, si può sempre uscire senza che nessuno ci trattenga.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8014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25000" lnSpcReduction="20000"/>
          </a:bodyPr>
          <a:lstStyle/>
          <a:p>
            <a:endParaRPr lang="it-IT" dirty="0"/>
          </a:p>
          <a:p>
            <a:r>
              <a:rPr lang="it-IT" sz="5600" b="1" dirty="0"/>
              <a:t>Palpitazioni:</a:t>
            </a:r>
            <a:r>
              <a:rPr lang="it-IT" sz="5600" dirty="0"/>
              <a:t> occorre, per quanto possibile, distinguere diverse condizioni: il </a:t>
            </a:r>
            <a:r>
              <a:rPr lang="it-IT" sz="5600" u="sng" dirty="0"/>
              <a:t>cardiopalmo</a:t>
            </a:r>
            <a:r>
              <a:rPr lang="it-IT" sz="5600" dirty="0"/>
              <a:t>   </a:t>
            </a:r>
            <a:r>
              <a:rPr lang="it-IT" sz="5600" u="sng" dirty="0"/>
              <a:t>tachicardia</a:t>
            </a:r>
            <a:r>
              <a:rPr lang="it-IT" sz="5600" dirty="0"/>
              <a:t>,   </a:t>
            </a:r>
            <a:r>
              <a:rPr lang="it-IT" sz="5600" u="sng" dirty="0"/>
              <a:t>aritmia</a:t>
            </a:r>
            <a:r>
              <a:rPr lang="it-IT" sz="5600" dirty="0"/>
              <a:t>,  </a:t>
            </a:r>
          </a:p>
          <a:p>
            <a:r>
              <a:rPr lang="it-IT" sz="5600" dirty="0"/>
              <a:t> </a:t>
            </a:r>
          </a:p>
          <a:p>
            <a:r>
              <a:rPr lang="it-IT" sz="5600" b="1" dirty="0"/>
              <a:t>Sudorazione</a:t>
            </a:r>
            <a:r>
              <a:rPr lang="it-IT" sz="5600" dirty="0"/>
              <a:t>. </a:t>
            </a:r>
            <a:r>
              <a:rPr lang="it-IT" sz="5600" b="1" dirty="0"/>
              <a:t>Tremori.</a:t>
            </a:r>
            <a:r>
              <a:rPr lang="it-IT" sz="5600" dirty="0"/>
              <a:t> A volte associata a fobia sociale</a:t>
            </a:r>
          </a:p>
          <a:p>
            <a:r>
              <a:rPr lang="it-IT" sz="5600" dirty="0"/>
              <a:t>  </a:t>
            </a:r>
          </a:p>
          <a:p>
            <a:r>
              <a:rPr lang="it-IT" sz="5600" b="1" dirty="0"/>
              <a:t>Sensazione di soffocamento</a:t>
            </a:r>
            <a:r>
              <a:rPr lang="it-IT" sz="5600" dirty="0"/>
              <a:t>. Per alcuni è come avere attorno al collo una mano che strangola, altri si sentono una massa in gola che sembra non andare né su né giù.     induce il bisogno di respirare in modo più intenso. Chi è in macchina apre il finestrino,  </a:t>
            </a:r>
          </a:p>
          <a:p>
            <a:r>
              <a:rPr lang="it-IT" sz="5600" dirty="0"/>
              <a:t> </a:t>
            </a:r>
          </a:p>
          <a:p>
            <a:r>
              <a:rPr lang="it-IT" sz="5600" b="1" dirty="0"/>
              <a:t>Dolori toracici</a:t>
            </a:r>
            <a:r>
              <a:rPr lang="it-IT" sz="5600" dirty="0"/>
              <a:t>  </a:t>
            </a:r>
          </a:p>
          <a:p>
            <a:r>
              <a:rPr lang="it-IT" sz="5600" dirty="0"/>
              <a:t> </a:t>
            </a:r>
          </a:p>
          <a:p>
            <a:r>
              <a:rPr lang="it-IT" sz="5600" b="1" dirty="0"/>
              <a:t>Nausea o disturbi addominali. </a:t>
            </a:r>
            <a:r>
              <a:rPr lang="it-IT" sz="5600" dirty="0"/>
              <a:t>  La funzione dell’alimentazione e della digestione sono le prime a bloccarsi,  </a:t>
            </a:r>
          </a:p>
          <a:p>
            <a:r>
              <a:rPr lang="it-IT" sz="5600" dirty="0"/>
              <a:t> </a:t>
            </a:r>
          </a:p>
          <a:p>
            <a:r>
              <a:rPr lang="it-IT" sz="5600" b="1" dirty="0"/>
              <a:t>Sensazioni di sbandamento, di instabilità, di testa leggera o di svenimento</a:t>
            </a:r>
            <a:r>
              <a:rPr lang="it-IT" sz="5600" dirty="0"/>
              <a:t>.   occorre anche escludere fattori organici (disfunzioni del vestibolo, ipotensione ortostatica, sindrome di </a:t>
            </a:r>
            <a:r>
              <a:rPr lang="it-IT" sz="5600" dirty="0" err="1"/>
              <a:t>Meniere</a:t>
            </a:r>
            <a:r>
              <a:rPr lang="it-IT" sz="5600" dirty="0"/>
              <a:t> ecc.). E’importante vedere anche che questa condizione non sia stata indotta dall’iperpnea o da un uso sconsiderato di farmaci (es. abusi di </a:t>
            </a:r>
            <a:r>
              <a:rPr lang="it-IT" sz="5600" dirty="0" err="1"/>
              <a:t>benzodiazepine</a:t>
            </a:r>
            <a:r>
              <a:rPr lang="it-IT" sz="5600" dirty="0"/>
              <a:t>).  </a:t>
            </a:r>
          </a:p>
          <a:p>
            <a:r>
              <a:rPr lang="it-IT" sz="5600" b="1" dirty="0"/>
              <a:t> </a:t>
            </a:r>
            <a:endParaRPr lang="it-IT" sz="5600" dirty="0"/>
          </a:p>
          <a:p>
            <a:r>
              <a:rPr lang="it-IT" sz="5600" b="1" dirty="0" err="1"/>
              <a:t>Derealizzazione</a:t>
            </a:r>
            <a:r>
              <a:rPr lang="it-IT" sz="5600" b="1" dirty="0"/>
              <a:t> (sensazione di irrealtà), o depersonalizzazione  (sentirsi distaccati da sé stessi).</a:t>
            </a:r>
            <a:r>
              <a:rPr lang="it-IT" sz="5600" dirty="0"/>
              <a:t>    </a:t>
            </a:r>
          </a:p>
          <a:p>
            <a:r>
              <a:rPr lang="it-IT" sz="5600" dirty="0"/>
              <a:t>  . Il curioso è che anche qui, più si spaventano, più respirano,  più si caricano di ossigeno (eliminando anidride carbonica) più si depersonalizzano.</a:t>
            </a:r>
          </a:p>
          <a:p>
            <a:r>
              <a:rPr lang="it-IT" sz="5600" dirty="0"/>
              <a:t> </a:t>
            </a:r>
          </a:p>
          <a:p>
            <a:r>
              <a:rPr lang="it-IT" sz="5600" b="1" dirty="0"/>
              <a:t>Parestesie, brividi, vampate di calore, pelle d’oca, intorpidimenti, bruciori, formicolii</a:t>
            </a:r>
            <a:r>
              <a:rPr lang="it-IT" sz="5600" dirty="0"/>
              <a:t>, segnali “ecco, ci siamo, ora mi arriva un’altra crisi”,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Un proverbio americano recita: </a:t>
            </a:r>
            <a:r>
              <a:rPr lang="it-IT" sz="2400" dirty="0" err="1">
                <a:solidFill>
                  <a:prstClr val="black"/>
                </a:solidFill>
              </a:rPr>
              <a:t>What</a:t>
            </a:r>
            <a:r>
              <a:rPr lang="it-IT" sz="2400" dirty="0">
                <a:solidFill>
                  <a:prstClr val="black"/>
                </a:solidFill>
              </a:rPr>
              <a:t> a </a:t>
            </a:r>
            <a:r>
              <a:rPr lang="it-IT" sz="2400" dirty="0" err="1">
                <a:solidFill>
                  <a:prstClr val="black"/>
                </a:solidFill>
              </a:rPr>
              <a:t>fool</a:t>
            </a:r>
            <a:r>
              <a:rPr lang="it-IT" sz="2400" dirty="0">
                <a:solidFill>
                  <a:prstClr val="black"/>
                </a:solidFill>
              </a:rPr>
              <a:t> can do </a:t>
            </a:r>
            <a:r>
              <a:rPr lang="it-IT" sz="2400" dirty="0" err="1">
                <a:solidFill>
                  <a:prstClr val="black"/>
                </a:solidFill>
              </a:rPr>
              <a:t>any</a:t>
            </a:r>
            <a:r>
              <a:rPr lang="it-IT" sz="2400" dirty="0">
                <a:solidFill>
                  <a:prstClr val="black"/>
                </a:solidFill>
              </a:rPr>
              <a:t> </a:t>
            </a:r>
            <a:r>
              <a:rPr lang="it-IT" sz="2400" dirty="0" err="1">
                <a:solidFill>
                  <a:prstClr val="black"/>
                </a:solidFill>
              </a:rPr>
              <a:t>fool</a:t>
            </a:r>
            <a:r>
              <a:rPr lang="it-IT" sz="2400" dirty="0">
                <a:solidFill>
                  <a:prstClr val="black"/>
                </a:solidFill>
              </a:rPr>
              <a:t> can do. Quello che un cretino può fare tutti i cretini lo possono fare.</a:t>
            </a:r>
          </a:p>
          <a:p>
            <a:r>
              <a:rPr lang="it-IT" sz="2400" dirty="0"/>
              <a:t>Non occorre essere un genio per guidare in autostrada o per sostenere un esame universitario. Quando il paziente inizia a ridimensionare gli obiettivi che si pone spesso è stato fatto un primo importante passo, ma questo non basta.</a:t>
            </a:r>
          </a:p>
          <a:p>
            <a:r>
              <a:rPr lang="it-IT" sz="2400" dirty="0"/>
              <a:t>Occorre ricordarsi che il paziente ha paura delle proprie sensazioni fisiche, ha paura di stare male ed ha paura della paura.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678875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Occorre innanzitutto appurare come si manifestano i sintomi fisici il panico nel caso in oggetto. In molti casi prevale la tachicardia, in altri il senso di soffocamento, in altri infine il senso di estraneità e di perdere il controllo.</a:t>
            </a:r>
          </a:p>
          <a:p>
            <a:r>
              <a:rPr lang="it-IT" sz="2000" dirty="0"/>
              <a:t>Alcuni esercizi, quali ad esempio fare respirare a fondo per un minuto inducono tachicardia e soprattutto vertigini e senso di estraneità a se stessi</a:t>
            </a:r>
          </a:p>
          <a:p>
            <a:r>
              <a:rPr lang="it-IT" sz="2000" dirty="0"/>
              <a:t>In altri casi si fa respirare a lungo il paziente tramite una cannuccia o lo si fa girare vorticosamente su una sedia girevole. I sintomi indotti poi vengono facilmente fatti passare.</a:t>
            </a:r>
          </a:p>
          <a:p>
            <a:r>
              <a:rPr lang="it-IT" sz="2000" dirty="0"/>
              <a:t>Vedere che molti dei sintomi sono indotti e fatti passare con semplici esercizi contribuisce a farne ridimensionare la pericolosità percepita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1412342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È comunque importante smentire al paziente l’idea che il panico sia pericoloso (non si muore di panico) o che sia sintomo di squilibrio mentale (non si impazzisce)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5993227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p:cNvSpPr>
            <a:spLocks noGrp="1"/>
          </p:cNvSpPr>
          <p:nvPr>
            <p:ph type="title" idx="4294967295"/>
          </p:nvPr>
        </p:nvSpPr>
        <p:spPr>
          <a:xfrm>
            <a:off x="468313" y="333375"/>
            <a:ext cx="8229600" cy="1371600"/>
          </a:xfrm>
          <a:prstGeom prst="rect">
            <a:avLst/>
          </a:prstGeom>
        </p:spPr>
        <p:txBody>
          <a:bodyPr/>
          <a:lstStyle/>
          <a:p>
            <a:pPr eaLnBrk="1" hangingPunct="1">
              <a:defRPr/>
            </a:pPr>
            <a:r>
              <a:rPr lang="it-IT" b="1"/>
              <a:t>Trattamento del DAP</a:t>
            </a:r>
            <a:br>
              <a:rPr lang="it-IT" b="1"/>
            </a:br>
            <a:r>
              <a:rPr lang="it-IT" sz="3600" b="1"/>
              <a:t>Il Disputing</a:t>
            </a:r>
          </a:p>
        </p:txBody>
      </p:sp>
      <p:sp>
        <p:nvSpPr>
          <p:cNvPr id="53251" name="Segnaposto contenuto 2"/>
          <p:cNvSpPr>
            <a:spLocks noGrp="1"/>
          </p:cNvSpPr>
          <p:nvPr>
            <p:ph idx="4294967295"/>
          </p:nvPr>
        </p:nvSpPr>
        <p:spPr>
          <a:xfrm>
            <a:off x="468313" y="1773238"/>
            <a:ext cx="8229600" cy="4275137"/>
          </a:xfrm>
        </p:spPr>
        <p:txBody>
          <a:bodyPr/>
          <a:lstStyle/>
          <a:p>
            <a:pPr algn="just" eaLnBrk="1" hangingPunct="1"/>
            <a:r>
              <a:rPr lang="it-IT" altLang="it-IT" sz="2000"/>
              <a:t>Le tecniche cognitive si riferiscono essenzialmente al Disputing, come metodo per modificare le convinzioni disfunzionali del paziente.</a:t>
            </a:r>
          </a:p>
          <a:p>
            <a:pPr algn="just" eaLnBrk="1" hangingPunct="1"/>
            <a:r>
              <a:rPr lang="it-IT" altLang="it-IT" sz="2000"/>
              <a:t>Nei casi in cui il paziente fa riferimento al bisogno di essere sempre all'altezza delle situazioni ed avere successo, il disputing mira a fare esplicitare:</a:t>
            </a:r>
          </a:p>
          <a:p>
            <a:pPr lvl="1" algn="just" eaLnBrk="1" hangingPunct="1"/>
            <a:r>
              <a:rPr lang="it-IT" altLang="it-IT" sz="1800"/>
              <a:t>da dove nasce il dovere di essere sempre all'altezza, e come mai si ritiene inefficace a motivarsi adeguatamente, attraverso l'idea della preferibilità di avere successo</a:t>
            </a:r>
          </a:p>
          <a:p>
            <a:pPr lvl="1" algn="just" eaLnBrk="1" hangingPunct="1"/>
            <a:r>
              <a:rPr lang="it-IT" altLang="it-IT" sz="1800"/>
              <a:t>come mai il paziente ritiene che il successo o l'insuccesso in un compito implichi necessariamente una valutazione del proprio valore</a:t>
            </a:r>
          </a:p>
          <a:p>
            <a:pPr lvl="1" algn="just" eaLnBrk="1" hangingPunct="1"/>
            <a:r>
              <a:rPr lang="it-IT" altLang="it-IT" sz="1800"/>
              <a:t>cosa può accadere di così terribile se non si conseguono i propri obiettivi</a:t>
            </a:r>
          </a:p>
        </p:txBody>
      </p:sp>
    </p:spTree>
    <p:extLst>
      <p:ext uri="{BB962C8B-B14F-4D97-AF65-F5344CB8AC3E}">
        <p14:creationId xmlns:p14="http://schemas.microsoft.com/office/powerpoint/2010/main" val="284070935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 FOBIA SOCIALE</a:t>
            </a:r>
            <a:endParaRPr altLang="it-IT" dirty="0"/>
          </a:p>
        </p:txBody>
      </p:sp>
      <p:sp>
        <p:nvSpPr>
          <p:cNvPr id="8" name="Sottotitolo 7"/>
          <p:cNvSpPr>
            <a:spLocks noGrp="1"/>
          </p:cNvSpPr>
          <p:nvPr>
            <p:ph type="subTitle" idx="1"/>
          </p:nvPr>
        </p:nvSpPr>
        <p:spPr/>
        <p:txBody>
          <a:bodyPr/>
          <a:lstStyle/>
          <a:p>
            <a:pPr eaLnBrk="1" hangingPunct="1">
              <a:defRPr/>
            </a:pPr>
            <a:r>
              <a:rPr lang="it-IT" dirty="0"/>
              <a:t>LEZIONE 68 - 4</a:t>
            </a:r>
          </a:p>
        </p:txBody>
      </p:sp>
    </p:spTree>
    <p:extLst>
      <p:ext uri="{BB962C8B-B14F-4D97-AF65-F5344CB8AC3E}">
        <p14:creationId xmlns:p14="http://schemas.microsoft.com/office/powerpoint/2010/main" val="231812130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b="1" dirty="0"/>
              <a:t>FOBIA SOCIALE</a:t>
            </a:r>
            <a:endParaRPr lang="it-IT" dirty="0"/>
          </a:p>
          <a:p>
            <a:r>
              <a:rPr lang="it-IT" b="1" dirty="0"/>
              <a:t>Caratteristiche della patologia</a:t>
            </a:r>
            <a:endParaRPr lang="it-IT" dirty="0"/>
          </a:p>
          <a:p>
            <a:r>
              <a:rPr lang="it-IT" dirty="0"/>
              <a:t> </a:t>
            </a:r>
          </a:p>
          <a:p>
            <a:r>
              <a:rPr lang="it-IT" dirty="0"/>
              <a:t>Consiste nella paura eccessiva ed immotivata di trovarsi esposti al giudizio altrui e di agire in modo inadeguato, di vivere quindi una situazione imbarazzante ed umiliante. </a:t>
            </a:r>
          </a:p>
          <a:p>
            <a:r>
              <a:rPr lang="it-IT" dirty="0"/>
              <a:t>In questi pazienti si sviluppa una forte ansia anticipatoria ogni qual volta che si prospetta la necessità di dover affrontare le situazioni temute. Quest'ansia si manifesta con intensi sintomi a livello fisico: soprattutto con tachicardia, sudorazione, giramenti di testa. Sono forti anche le componenti cognitive per le quali il paziente tende ad immaginare situazioni tanto estreme da essere paradossali. A livello comportamentale tale condizione d'ansia finisce con l'avere un effetto devastante tanto che quando questi pazienti s'impegnano in un'interazione sociale appaiono goffi, rinunciatari o, a volte, aggressivi per cui tendono a realizzarsi tutte le loro peggiori previsioni di rifiuto e d'insuccesso. Per evitare questi disagi i pazienti mettono in atto reazioni d'evitamento. Tipico, ad esempio, il caso dello psicologo che dopo aver lavorato per un anno ad un progetto lo fa presentare da un collega, o il ragazzo innamorato di una ragazza cui non riesce a parlare e che se la vede regolarmente "soffiare" da altri.</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66638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spcBef>
                <a:spcPct val="0"/>
              </a:spcBef>
              <a:spcAft>
                <a:spcPct val="15000"/>
              </a:spcAft>
              <a:buClr>
                <a:srgbClr val="0000FF"/>
              </a:buClr>
              <a:buSzPct val="100000"/>
              <a:buFont typeface="WingDings" pitchFamily="2" charset="2"/>
              <a:buChar char="§"/>
            </a:pPr>
            <a:r>
              <a:rPr lang="en-US" altLang="it-IT" sz="2400" dirty="0">
                <a:solidFill>
                  <a:srgbClr val="000000"/>
                </a:solidFill>
                <a:latin typeface="Arial" charset="0"/>
                <a:cs typeface="Arial" charset="0"/>
              </a:rPr>
              <a:t>Il </a:t>
            </a:r>
            <a:r>
              <a:rPr lang="en-US" altLang="it-IT" sz="2400" dirty="0" err="1">
                <a:latin typeface="Arial" charset="0"/>
                <a:cs typeface="Arial" charset="0"/>
              </a:rPr>
              <a:t>paziente</a:t>
            </a:r>
            <a:r>
              <a:rPr lang="en-US" altLang="it-IT" sz="2400" dirty="0">
                <a:latin typeface="Arial" charset="0"/>
                <a:cs typeface="Arial" charset="0"/>
              </a:rPr>
              <a:t> è </a:t>
            </a:r>
            <a:r>
              <a:rPr lang="en-US" altLang="it-IT" sz="2400" dirty="0" err="1">
                <a:latin typeface="Arial" charset="0"/>
                <a:cs typeface="Arial" charset="0"/>
              </a:rPr>
              <a:t>convinto</a:t>
            </a:r>
            <a:r>
              <a:rPr lang="en-US" altLang="it-IT" sz="2400" dirty="0">
                <a:latin typeface="Arial" charset="0"/>
                <a:cs typeface="Arial" charset="0"/>
              </a:rPr>
              <a:t> </a:t>
            </a:r>
            <a:r>
              <a:rPr lang="en-US" altLang="it-IT" sz="2400" dirty="0" err="1">
                <a:latin typeface="Arial" charset="0"/>
                <a:cs typeface="Arial" charset="0"/>
              </a:rPr>
              <a:t>che</a:t>
            </a:r>
            <a:r>
              <a:rPr lang="en-US" altLang="it-IT" sz="2400" dirty="0">
                <a:latin typeface="Arial" charset="0"/>
                <a:cs typeface="Arial" charset="0"/>
              </a:rPr>
              <a:t> </a:t>
            </a:r>
            <a:r>
              <a:rPr lang="en-US" altLang="it-IT" sz="2400" dirty="0" err="1">
                <a:latin typeface="Arial" charset="0"/>
                <a:cs typeface="Arial" charset="0"/>
              </a:rPr>
              <a:t>mostrare</a:t>
            </a:r>
            <a:r>
              <a:rPr lang="en-US" altLang="it-IT" sz="2400" dirty="0">
                <a:latin typeface="Arial" charset="0"/>
                <a:cs typeface="Arial" charset="0"/>
              </a:rPr>
              <a:t> </a:t>
            </a:r>
            <a:r>
              <a:rPr lang="en-US" altLang="it-IT" sz="2400" dirty="0" err="1">
                <a:latin typeface="Arial" charset="0"/>
                <a:cs typeface="Arial" charset="0"/>
              </a:rPr>
              <a:t>segni</a:t>
            </a:r>
            <a:r>
              <a:rPr lang="en-US" altLang="it-IT" sz="2400" dirty="0">
                <a:latin typeface="Arial" charset="0"/>
                <a:cs typeface="Arial" charset="0"/>
              </a:rPr>
              <a:t> di </a:t>
            </a:r>
            <a:r>
              <a:rPr lang="en-US" altLang="it-IT" sz="2400" dirty="0" err="1">
                <a:latin typeface="Arial" charset="0"/>
                <a:cs typeface="Arial" charset="0"/>
              </a:rPr>
              <a:t>ansia</a:t>
            </a:r>
            <a:r>
              <a:rPr lang="en-US" altLang="it-IT" sz="2400" dirty="0">
                <a:latin typeface="Arial" charset="0"/>
                <a:cs typeface="Arial" charset="0"/>
              </a:rPr>
              <a:t> o </a:t>
            </a:r>
            <a:r>
              <a:rPr lang="en-US" altLang="it-IT" sz="2400" dirty="0" err="1">
                <a:latin typeface="Arial" charset="0"/>
                <a:cs typeface="Arial" charset="0"/>
              </a:rPr>
              <a:t>fallire</a:t>
            </a:r>
            <a:r>
              <a:rPr lang="en-US" altLang="it-IT" sz="2400" dirty="0">
                <a:latin typeface="Arial" charset="0"/>
                <a:cs typeface="Arial" charset="0"/>
              </a:rPr>
              <a:t> </a:t>
            </a:r>
            <a:r>
              <a:rPr lang="en-US" altLang="it-IT" sz="2400" dirty="0" err="1">
                <a:latin typeface="Arial" charset="0"/>
                <a:cs typeface="Arial" charset="0"/>
              </a:rPr>
              <a:t>nella</a:t>
            </a:r>
            <a:r>
              <a:rPr lang="en-US" altLang="it-IT" sz="2400" dirty="0">
                <a:latin typeface="Arial" charset="0"/>
                <a:cs typeface="Arial" charset="0"/>
              </a:rPr>
              <a:t> </a:t>
            </a:r>
            <a:r>
              <a:rPr lang="en-US" altLang="it-IT" sz="2400" dirty="0" err="1">
                <a:latin typeface="Arial" charset="0"/>
                <a:cs typeface="Arial" charset="0"/>
              </a:rPr>
              <a:t>prestazione</a:t>
            </a:r>
            <a:r>
              <a:rPr lang="en-US" altLang="it-IT" sz="2400" dirty="0">
                <a:latin typeface="Arial" charset="0"/>
                <a:cs typeface="Arial" charset="0"/>
              </a:rPr>
              <a:t> </a:t>
            </a:r>
            <a:r>
              <a:rPr lang="en-US" altLang="it-IT" sz="2400" dirty="0" err="1">
                <a:latin typeface="Arial" charset="0"/>
                <a:cs typeface="Arial" charset="0"/>
              </a:rPr>
              <a:t>determini</a:t>
            </a:r>
            <a:r>
              <a:rPr lang="en-US" altLang="it-IT" sz="2400" dirty="0">
                <a:latin typeface="Arial" charset="0"/>
                <a:cs typeface="Arial" charset="0"/>
              </a:rPr>
              <a:t> un </a:t>
            </a:r>
            <a:r>
              <a:rPr lang="en-US" altLang="it-IT" sz="2400" dirty="0" err="1">
                <a:latin typeface="Arial" charset="0"/>
                <a:cs typeface="Arial" charset="0"/>
              </a:rPr>
              <a:t>giudizio</a:t>
            </a:r>
            <a:r>
              <a:rPr lang="en-US" altLang="it-IT" sz="2400" dirty="0">
                <a:latin typeface="Arial" charset="0"/>
                <a:cs typeface="Arial" charset="0"/>
              </a:rPr>
              <a:t> </a:t>
            </a:r>
            <a:r>
              <a:rPr lang="en-US" altLang="it-IT" sz="2400" dirty="0" err="1">
                <a:latin typeface="Arial" charset="0"/>
                <a:cs typeface="Arial" charset="0"/>
              </a:rPr>
              <a:t>negativo</a:t>
            </a:r>
            <a:r>
              <a:rPr lang="en-US" altLang="it-IT" sz="2400" dirty="0">
                <a:latin typeface="Arial" charset="0"/>
                <a:cs typeface="Arial" charset="0"/>
              </a:rPr>
              <a:t> da parte degli </a:t>
            </a:r>
            <a:r>
              <a:rPr lang="en-US" altLang="it-IT" sz="2400" dirty="0" err="1">
                <a:latin typeface="Arial" charset="0"/>
                <a:cs typeface="Arial" charset="0"/>
              </a:rPr>
              <a:t>altri</a:t>
            </a:r>
            <a:r>
              <a:rPr lang="en-US" altLang="it-IT" sz="2400" dirty="0">
                <a:latin typeface="Arial" charset="0"/>
                <a:cs typeface="Arial" charset="0"/>
              </a:rPr>
              <a:t>, </a:t>
            </a:r>
            <a:r>
              <a:rPr lang="en-US" altLang="it-IT" sz="2400" dirty="0" err="1">
                <a:latin typeface="Arial" charset="0"/>
                <a:cs typeface="Arial" charset="0"/>
              </a:rPr>
              <a:t>giudizio</a:t>
            </a:r>
            <a:r>
              <a:rPr lang="en-US" altLang="it-IT" sz="2400" dirty="0">
                <a:latin typeface="Arial" charset="0"/>
                <a:cs typeface="Arial" charset="0"/>
              </a:rPr>
              <a:t>, </a:t>
            </a:r>
            <a:r>
              <a:rPr lang="en-US" altLang="it-IT" sz="2400" dirty="0" err="1">
                <a:latin typeface="Arial" charset="0"/>
                <a:cs typeface="Arial" charset="0"/>
              </a:rPr>
              <a:t>che</a:t>
            </a:r>
            <a:r>
              <a:rPr lang="en-US" altLang="it-IT" sz="2400" dirty="0">
                <a:latin typeface="Arial" charset="0"/>
                <a:cs typeface="Arial" charset="0"/>
              </a:rPr>
              <a:t> </a:t>
            </a:r>
            <a:r>
              <a:rPr lang="en-US" altLang="it-IT" sz="2400" dirty="0" err="1">
                <a:latin typeface="Arial" charset="0"/>
                <a:cs typeface="Arial" charset="0"/>
              </a:rPr>
              <a:t>deve</a:t>
            </a:r>
            <a:r>
              <a:rPr lang="en-US" altLang="it-IT" sz="2400" dirty="0">
                <a:latin typeface="Arial" charset="0"/>
                <a:cs typeface="Arial" charset="0"/>
              </a:rPr>
              <a:t> </a:t>
            </a:r>
            <a:r>
              <a:rPr lang="en-US" altLang="it-IT" sz="2400" dirty="0" err="1">
                <a:latin typeface="Arial" charset="0"/>
                <a:cs typeface="Arial" charset="0"/>
              </a:rPr>
              <a:t>essere</a:t>
            </a:r>
            <a:r>
              <a:rPr lang="en-US" altLang="it-IT" sz="2400" dirty="0">
                <a:latin typeface="Arial" charset="0"/>
                <a:cs typeface="Arial" charset="0"/>
              </a:rPr>
              <a:t> </a:t>
            </a:r>
            <a:r>
              <a:rPr lang="en-US" altLang="it-IT" sz="2400" dirty="0" err="1">
                <a:latin typeface="Arial" charset="0"/>
                <a:cs typeface="Arial" charset="0"/>
              </a:rPr>
              <a:t>assolutamente</a:t>
            </a:r>
            <a:r>
              <a:rPr lang="en-US" altLang="it-IT" sz="2400" dirty="0">
                <a:latin typeface="Arial" charset="0"/>
                <a:cs typeface="Arial" charset="0"/>
              </a:rPr>
              <a:t> </a:t>
            </a:r>
            <a:r>
              <a:rPr lang="en-US" altLang="it-IT" sz="2400" dirty="0" err="1">
                <a:latin typeface="Arial" charset="0"/>
                <a:cs typeface="Arial" charset="0"/>
              </a:rPr>
              <a:t>evitato</a:t>
            </a:r>
            <a:r>
              <a:rPr lang="en-US" altLang="it-IT" sz="2400" dirty="0">
                <a:latin typeface="Arial" charset="0"/>
                <a:cs typeface="Arial" charset="0"/>
              </a:rPr>
              <a:t>.</a:t>
            </a:r>
          </a:p>
          <a:p>
            <a:pPr lvl="0" algn="just">
              <a:spcBef>
                <a:spcPct val="0"/>
              </a:spcBef>
              <a:spcAft>
                <a:spcPct val="15000"/>
              </a:spcAft>
              <a:buClr>
                <a:srgbClr val="0000FF"/>
              </a:buClr>
              <a:buSzPct val="100000"/>
              <a:buFont typeface="WingDings" pitchFamily="2" charset="2"/>
              <a:buChar char="§"/>
            </a:pPr>
            <a:r>
              <a:rPr lang="en-US" altLang="it-IT" sz="2400" dirty="0">
                <a:latin typeface="Arial" charset="0"/>
                <a:cs typeface="Arial" charset="0"/>
              </a:rPr>
              <a:t>Per </a:t>
            </a:r>
            <a:r>
              <a:rPr lang="en-US" altLang="it-IT" sz="2400" dirty="0" err="1">
                <a:latin typeface="Arial" charset="0"/>
                <a:cs typeface="Arial" charset="0"/>
              </a:rPr>
              <a:t>prevenire</a:t>
            </a:r>
            <a:r>
              <a:rPr lang="en-US" altLang="it-IT" sz="2400" dirty="0">
                <a:latin typeface="Arial" charset="0"/>
                <a:cs typeface="Arial" charset="0"/>
              </a:rPr>
              <a:t> </a:t>
            </a:r>
            <a:r>
              <a:rPr lang="en-US" altLang="it-IT" sz="2400" dirty="0" err="1">
                <a:latin typeface="Arial" charset="0"/>
                <a:cs typeface="Arial" charset="0"/>
              </a:rPr>
              <a:t>questo</a:t>
            </a:r>
            <a:r>
              <a:rPr lang="en-US" altLang="it-IT" sz="2400" dirty="0">
                <a:latin typeface="Arial" charset="0"/>
                <a:cs typeface="Arial" charset="0"/>
              </a:rPr>
              <a:t> </a:t>
            </a:r>
            <a:r>
              <a:rPr lang="en-US" altLang="it-IT" sz="2400" dirty="0" err="1">
                <a:latin typeface="Arial" charset="0"/>
                <a:cs typeface="Arial" charset="0"/>
              </a:rPr>
              <a:t>pericolo</a:t>
            </a:r>
            <a:r>
              <a:rPr lang="en-US" altLang="it-IT" sz="2400" dirty="0">
                <a:latin typeface="Arial" charset="0"/>
                <a:cs typeface="Arial" charset="0"/>
              </a:rPr>
              <a:t>, </a:t>
            </a:r>
            <a:r>
              <a:rPr lang="en-US" altLang="it-IT" sz="2400" dirty="0" err="1">
                <a:latin typeface="Arial" charset="0"/>
                <a:cs typeface="Arial" charset="0"/>
              </a:rPr>
              <a:t>attua</a:t>
            </a:r>
            <a:r>
              <a:rPr lang="en-US" altLang="it-IT" sz="2400" dirty="0">
                <a:latin typeface="Arial" charset="0"/>
                <a:cs typeface="Arial" charset="0"/>
              </a:rPr>
              <a:t> un </a:t>
            </a:r>
            <a:r>
              <a:rPr lang="en-US" altLang="it-IT" sz="2400" dirty="0" err="1">
                <a:latin typeface="Arial" charset="0"/>
                <a:cs typeface="Arial" charset="0"/>
              </a:rPr>
              <a:t>controllo</a:t>
            </a:r>
            <a:r>
              <a:rPr lang="en-US" altLang="it-IT" sz="2400" dirty="0">
                <a:latin typeface="Arial" charset="0"/>
                <a:cs typeface="Arial" charset="0"/>
              </a:rPr>
              <a:t> </a:t>
            </a:r>
            <a:r>
              <a:rPr lang="en-US" altLang="it-IT" sz="2400" dirty="0" err="1">
                <a:latin typeface="Arial" charset="0"/>
                <a:cs typeface="Arial" charset="0"/>
              </a:rPr>
              <a:t>stringente</a:t>
            </a:r>
            <a:r>
              <a:rPr lang="en-US" altLang="it-IT" sz="2400" dirty="0">
                <a:latin typeface="Arial" charset="0"/>
                <a:cs typeface="Arial" charset="0"/>
              </a:rPr>
              <a:t> </a:t>
            </a:r>
            <a:r>
              <a:rPr lang="en-US" altLang="it-IT" sz="2400" dirty="0" err="1">
                <a:latin typeface="Arial" charset="0"/>
                <a:cs typeface="Arial" charset="0"/>
              </a:rPr>
              <a:t>su</a:t>
            </a:r>
            <a:r>
              <a:rPr lang="en-US" altLang="it-IT" sz="2400" dirty="0">
                <a:latin typeface="Arial" charset="0"/>
                <a:cs typeface="Arial" charset="0"/>
              </a:rPr>
              <a:t>:</a:t>
            </a:r>
          </a:p>
          <a:p>
            <a:pPr marL="457200" lvl="1" indent="0" algn="just">
              <a:spcBef>
                <a:spcPct val="0"/>
              </a:spcBef>
              <a:spcAft>
                <a:spcPct val="15000"/>
              </a:spcAft>
              <a:buClr>
                <a:srgbClr val="0000FF"/>
              </a:buClr>
              <a:buSzPct val="100000"/>
              <a:buFont typeface="LotusWP Type" pitchFamily="18" charset="0"/>
              <a:buChar char="ƒ"/>
            </a:pPr>
            <a:r>
              <a:rPr lang="en-US" altLang="it-IT" sz="2400" dirty="0">
                <a:latin typeface="Arial" charset="0"/>
                <a:cs typeface="Arial" charset="0"/>
              </a:rPr>
              <a:t>se </a:t>
            </a:r>
            <a:r>
              <a:rPr lang="en-US" altLang="it-IT" sz="2400" dirty="0" err="1">
                <a:latin typeface="Arial" charset="0"/>
                <a:cs typeface="Arial" charset="0"/>
              </a:rPr>
              <a:t>stesso</a:t>
            </a:r>
            <a:endParaRPr lang="en-US" altLang="it-IT" sz="2400" dirty="0">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2400" dirty="0" err="1">
                <a:latin typeface="Arial" charset="0"/>
                <a:cs typeface="Arial" charset="0"/>
              </a:rPr>
              <a:t>gli</a:t>
            </a:r>
            <a:r>
              <a:rPr lang="en-US" altLang="it-IT" sz="2400" dirty="0">
                <a:latin typeface="Arial" charset="0"/>
                <a:cs typeface="Arial" charset="0"/>
              </a:rPr>
              <a:t> </a:t>
            </a:r>
            <a:r>
              <a:rPr lang="en-US" altLang="it-IT" sz="2400" dirty="0" err="1">
                <a:latin typeface="Arial" charset="0"/>
                <a:cs typeface="Arial" charset="0"/>
              </a:rPr>
              <a:t>altri</a:t>
            </a:r>
            <a:endParaRPr lang="en-US" altLang="it-IT" sz="2400" dirty="0">
              <a:latin typeface="Arial" charset="0"/>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9487565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Terapia</a:t>
            </a:r>
            <a:endParaRPr lang="it-IT" dirty="0"/>
          </a:p>
          <a:p>
            <a:r>
              <a:rPr lang="it-IT" dirty="0"/>
              <a:t>Anche in questo caso, come d'altra parte anche per le diverse condizioni fobiche, può essere utile un approccio integrato che veda l'intervento farmacologico sostenuto ed affiancato da uno cognitivo comportamentale.</a:t>
            </a:r>
          </a:p>
          <a:p>
            <a:r>
              <a:rPr lang="it-IT" dirty="0"/>
              <a:t>Dal punto di vista farmacologico è ben documentata l'efficacia di un intervento con betabloccanti. Questi prodotti, che non sono racchiusi nella categoria degli psicofarmaci, bloccano l'effetto dell'adrenalina sull'apparato cardiocircolatorio. Si riducono quindi notevolmente, fino quasi a sparire, le vampate, le tachicardie, le sudorazioni. Naturalmente tutto ciò rende assai meno terrorizzante l'esposizione agli stimoli temuti. Ciò rende possibile una modificazione del comportamento. Una notevole parte della fobia sociale è, infatti, costituita dalla "</a:t>
            </a:r>
            <a:r>
              <a:rPr lang="it-IT" dirty="0" err="1"/>
              <a:t>symptom</a:t>
            </a:r>
            <a:r>
              <a:rPr lang="it-IT" dirty="0"/>
              <a:t> </a:t>
            </a:r>
            <a:r>
              <a:rPr lang="it-IT" dirty="0" err="1"/>
              <a:t>anxiety</a:t>
            </a:r>
            <a:r>
              <a:rPr lang="it-IT" dirty="0"/>
              <a:t>", in altre parole dall'ansia suscitata dalla percezione degli stessi sintomi della patologia.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0963198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blande forme di fobia sociale, come ad esempio avviene per la paura provata nelle prime volte che si parla in pubblico, spesso un semplice intervento è notevolmente efficace. Molti medici che devono parlare a congressi preferiscono farlo sotto la copertura di un betabloccante. Per ottenere effetti simili con gli ansiolitici (benzodiazepine), si dovrebbe ricorrere a dosi così alte da essere sedative e da interferire pesantemente con la memoria. Tutto ciò avrebbe effetti controproducenti. I Betabloccanti d'altra parte riducono la pressione e rallentano il respiro, sono pertanto sconsigliati a chi ha pressione bassa e soffre d'asma. </a:t>
            </a:r>
          </a:p>
          <a:p>
            <a:r>
              <a:rPr lang="it-IT" dirty="0"/>
              <a:t>Tra le benzodiazepine, quelle che hanno maggiore probabilità di rivelarsi utili, sono l'</a:t>
            </a:r>
            <a:r>
              <a:rPr lang="it-IT" dirty="0" err="1"/>
              <a:t>Alprazolam</a:t>
            </a:r>
            <a:r>
              <a:rPr lang="it-IT" dirty="0"/>
              <a:t> (es. </a:t>
            </a:r>
            <a:r>
              <a:rPr lang="it-IT" dirty="0" err="1"/>
              <a:t>Xanax</a:t>
            </a:r>
            <a:r>
              <a:rPr lang="it-IT" dirty="0"/>
              <a:t>) che in genere non si dimostra particolarmente sedativo. Efficace è anche il </a:t>
            </a:r>
            <a:r>
              <a:rPr lang="it-IT" dirty="0" err="1"/>
              <a:t>Clonazepam</a:t>
            </a:r>
            <a:r>
              <a:rPr lang="it-IT" dirty="0"/>
              <a:t> (es. </a:t>
            </a:r>
            <a:r>
              <a:rPr lang="it-IT" dirty="0" err="1"/>
              <a:t>Rivotril</a:t>
            </a:r>
            <a:r>
              <a:rPr lang="it-IT" dirty="0"/>
              <a:t>), una benzodiazepina con attività antiepilettica che si è dimostrata assai utile per i suoi effetti stabilizzanti in altre patologie in cui emergono forti ed improvvise reazioni emotive.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546816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 parte i betabloccanti, i farmaci che però sembrano più promettenti nella terapia delle fobie sociali sono gli anti MAO (es. </a:t>
            </a:r>
            <a:r>
              <a:rPr lang="it-IT" sz="2400" dirty="0" err="1"/>
              <a:t>Tranilcipromina</a:t>
            </a:r>
            <a:r>
              <a:rPr lang="it-IT" sz="2400" dirty="0"/>
              <a:t>, ed i più moderni </a:t>
            </a:r>
            <a:r>
              <a:rPr lang="it-IT" sz="2400" dirty="0" err="1"/>
              <a:t>Moclobemide</a:t>
            </a:r>
            <a:r>
              <a:rPr lang="it-IT" sz="2400" dirty="0"/>
              <a:t> e </a:t>
            </a:r>
            <a:r>
              <a:rPr lang="it-IT" sz="2400" dirty="0" err="1"/>
              <a:t>Brofaromina</a:t>
            </a:r>
            <a:r>
              <a:rPr lang="it-IT" sz="2400" dirty="0"/>
              <a:t>). </a:t>
            </a:r>
          </a:p>
          <a:p>
            <a:r>
              <a:rPr lang="it-IT" sz="2400" dirty="0"/>
              <a:t>Questi prodotti, a forte attività antidepressiva, possiedono una notevole capacità </a:t>
            </a:r>
            <a:r>
              <a:rPr lang="it-IT" sz="2400" dirty="0" err="1"/>
              <a:t>antifobica</a:t>
            </a:r>
            <a:r>
              <a:rPr lang="it-IT" sz="2400" dirty="0"/>
              <a:t> e disinibente.</a:t>
            </a:r>
          </a:p>
          <a:p>
            <a:r>
              <a:rPr lang="it-IT" sz="2400" dirty="0"/>
              <a:t>Molto utilizzati anche gli antidepressivi SSRI</a:t>
            </a:r>
          </a:p>
          <a:p>
            <a:r>
              <a:rPr lang="it-IT" sz="2400" b="1" dirty="0"/>
              <a:t> </a:t>
            </a:r>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8523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SOTTOTIPI DEL PANICO</a:t>
            </a:r>
            <a:br>
              <a:rPr lang="it-IT" dirty="0"/>
            </a:br>
            <a:endParaRPr lang="it-IT" dirty="0"/>
          </a:p>
        </p:txBody>
      </p:sp>
      <p:sp>
        <p:nvSpPr>
          <p:cNvPr id="3" name="Segnaposto contenuto 2"/>
          <p:cNvSpPr>
            <a:spLocks noGrp="1"/>
          </p:cNvSpPr>
          <p:nvPr>
            <p:ph idx="1"/>
          </p:nvPr>
        </p:nvSpPr>
        <p:spPr/>
        <p:txBody>
          <a:bodyPr>
            <a:normAutofit fontScale="47500" lnSpcReduction="20000"/>
          </a:bodyPr>
          <a:lstStyle/>
          <a:p>
            <a:pPr>
              <a:buNone/>
            </a:pPr>
            <a:r>
              <a:rPr lang="it-IT" dirty="0"/>
              <a:t> </a:t>
            </a:r>
          </a:p>
          <a:p>
            <a:r>
              <a:rPr lang="it-IT" dirty="0"/>
              <a:t>La maggior parte degli autori suddivide il panico a seconda che prevalgano i sintomi:</a:t>
            </a:r>
          </a:p>
          <a:p>
            <a:pPr lvl="0"/>
            <a:r>
              <a:rPr lang="it-IT" dirty="0"/>
              <a:t>Respiratori</a:t>
            </a:r>
          </a:p>
          <a:p>
            <a:pPr lvl="0"/>
            <a:r>
              <a:rPr lang="it-IT" dirty="0"/>
              <a:t>Cardiaci</a:t>
            </a:r>
          </a:p>
          <a:p>
            <a:pPr lvl="0"/>
            <a:r>
              <a:rPr lang="it-IT" dirty="0"/>
              <a:t>Dissociativi (paura- </a:t>
            </a:r>
            <a:r>
              <a:rPr lang="it-IT" dirty="0" err="1"/>
              <a:t>derealizzazione</a:t>
            </a:r>
            <a:r>
              <a:rPr lang="it-IT" dirty="0"/>
              <a:t>)</a:t>
            </a:r>
          </a:p>
          <a:p>
            <a:endParaRPr lang="it-IT" dirty="0"/>
          </a:p>
          <a:p>
            <a:r>
              <a:rPr lang="it-IT" dirty="0"/>
              <a:t>1. La dispnea, legata ad una </a:t>
            </a:r>
            <a:r>
              <a:rPr lang="it-IT" dirty="0" err="1"/>
              <a:t>disregolazione</a:t>
            </a:r>
            <a:r>
              <a:rPr lang="it-IT" dirty="0"/>
              <a:t> del sistema di riconoscimento di soffocamento è tipico sintomo del disturbo di attacco puro su base organica, a questo sintomo si associa tachicardia, costrizione o dolore toracico, senso di soffocamento e paura di morire.</a:t>
            </a:r>
          </a:p>
          <a:p>
            <a:endParaRPr lang="it-IT" dirty="0"/>
          </a:p>
          <a:p>
            <a:r>
              <a:rPr lang="it-IT" dirty="0"/>
              <a:t>2. Sintomi cardiaci con palpitazioni, tremori, vertigini, sudorazione intensa, paura di morire si associano ad una più probabile evoluzione verso l’agorafobia.</a:t>
            </a:r>
          </a:p>
          <a:p>
            <a:endParaRPr lang="it-IT" dirty="0"/>
          </a:p>
          <a:p>
            <a:r>
              <a:rPr lang="it-IT" dirty="0"/>
              <a:t>3. I sintomi dissociativi con paura di perdere il controllo e </a:t>
            </a:r>
            <a:r>
              <a:rPr lang="it-IT" dirty="0" err="1"/>
              <a:t>derealizzazione</a:t>
            </a:r>
            <a:r>
              <a:rPr lang="it-IT" dirty="0"/>
              <a:t>, vertigini, depersonalizzazione, alterazione del senso del tempo, si associano più frequentemente ad altri disturbi psichiatrici, con facile evoluzione in depressione e frequente associazione con abuso di sostanze.</a:t>
            </a:r>
          </a:p>
          <a:p>
            <a:endParaRPr lang="it-IT" dirty="0"/>
          </a:p>
          <a:p>
            <a:endParaRPr lang="it-IT"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PSICOTERAPIA DELLA FOBIA SOCIALE</a:t>
            </a:r>
          </a:p>
          <a:p>
            <a:r>
              <a:rPr lang="it-IT" dirty="0"/>
              <a:t>A livello psicoterapico, si è dimostrato straordinariamente efficace un approccio di tipo razionale‑emotivo con molti </a:t>
            </a:r>
            <a:r>
              <a:rPr lang="it-IT" dirty="0" err="1"/>
              <a:t>homeworks</a:t>
            </a:r>
            <a:r>
              <a:rPr lang="it-IT" dirty="0"/>
              <a:t> ed esercizi dal vivo, pianificato in modo graduale. Questo intervento, che agisce identificando e correggendo le idee e gli atteggiamenti irrazionali, spesso si rivela risolutivo. </a:t>
            </a:r>
          </a:p>
          <a:p>
            <a:r>
              <a:rPr lang="it-IT" dirty="0"/>
              <a:t>Oltre alla RET sono utili il training assertivo, con tutte le sue variazioni  e le tecniche di rilassamento. In alcuni casi si rivelano estremamente utili le terapie ipnotiche e strategie di programmazione neurolinguistica (PNL). </a:t>
            </a:r>
          </a:p>
          <a:p>
            <a:r>
              <a:rPr lang="it-IT" dirty="0"/>
              <a:t>Di alcune di queste terapie abbiamo ampiamente trattato in altri capitoli, possiamo fare quindi alcuni accenni più approfonditi al training assertivo, strategia terapeutica applicabile in moltissimi ambiti, ma che si è rivelata utile in modo assai speciale nel caso delle fobie sociali.</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287020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spcBef>
                <a:spcPct val="0"/>
              </a:spcBef>
              <a:spcAft>
                <a:spcPct val="15000"/>
              </a:spcAft>
              <a:buClr>
                <a:srgbClr val="0000FF"/>
              </a:buClr>
              <a:buSzPct val="100000"/>
              <a:buFont typeface="WingDings" pitchFamily="2" charset="2"/>
              <a:buChar char="§"/>
            </a:pPr>
            <a:r>
              <a:rPr lang="en-US" altLang="it-IT" sz="2800" dirty="0">
                <a:latin typeface="Arial" charset="0"/>
                <a:cs typeface="Arial" charset="0"/>
              </a:rPr>
              <a:t>Il </a:t>
            </a:r>
            <a:r>
              <a:rPr lang="en-US" altLang="it-IT" sz="2800" dirty="0" err="1">
                <a:latin typeface="Arial" charset="0"/>
                <a:cs typeface="Arial" charset="0"/>
              </a:rPr>
              <a:t>modello</a:t>
            </a:r>
            <a:r>
              <a:rPr lang="en-US" altLang="it-IT" sz="2800" dirty="0">
                <a:latin typeface="Arial" charset="0"/>
                <a:cs typeface="Arial" charset="0"/>
              </a:rPr>
              <a:t> </a:t>
            </a:r>
            <a:r>
              <a:rPr lang="en-US" altLang="it-IT" sz="2800" dirty="0" err="1">
                <a:latin typeface="Arial" charset="0"/>
                <a:cs typeface="Arial" charset="0"/>
              </a:rPr>
              <a:t>prevede</a:t>
            </a:r>
            <a:r>
              <a:rPr lang="en-US" altLang="it-IT" sz="2800" dirty="0">
                <a:latin typeface="Arial" charset="0"/>
                <a:cs typeface="Arial" charset="0"/>
              </a:rPr>
              <a:t> </a:t>
            </a:r>
            <a:r>
              <a:rPr lang="en-US" altLang="it-IT" sz="2800" dirty="0" err="1">
                <a:latin typeface="Arial" charset="0"/>
                <a:cs typeface="Arial" charset="0"/>
              </a:rPr>
              <a:t>che</a:t>
            </a:r>
            <a:r>
              <a:rPr lang="en-US" altLang="it-IT" sz="2800" dirty="0">
                <a:latin typeface="Arial" charset="0"/>
                <a:cs typeface="Arial" charset="0"/>
              </a:rPr>
              <a:t> la </a:t>
            </a:r>
            <a:r>
              <a:rPr lang="en-US" altLang="it-IT" sz="2800" dirty="0" err="1">
                <a:latin typeface="Arial" charset="0"/>
                <a:cs typeface="Arial" charset="0"/>
              </a:rPr>
              <a:t>Fobia</a:t>
            </a:r>
            <a:r>
              <a:rPr lang="en-US" altLang="it-IT" sz="2800" dirty="0">
                <a:latin typeface="Arial" charset="0"/>
                <a:cs typeface="Arial" charset="0"/>
              </a:rPr>
              <a:t> </a:t>
            </a:r>
            <a:r>
              <a:rPr lang="en-US" altLang="it-IT" sz="2800" dirty="0" err="1">
                <a:latin typeface="Arial" charset="0"/>
                <a:cs typeface="Arial" charset="0"/>
              </a:rPr>
              <a:t>Sociale</a:t>
            </a:r>
            <a:r>
              <a:rPr lang="en-US" altLang="it-IT" sz="2800" dirty="0">
                <a:latin typeface="Arial" charset="0"/>
                <a:cs typeface="Arial" charset="0"/>
              </a:rPr>
              <a:t> </a:t>
            </a:r>
            <a:r>
              <a:rPr lang="en-US" altLang="it-IT" sz="2800" dirty="0" err="1">
                <a:latin typeface="Arial" charset="0"/>
                <a:cs typeface="Arial" charset="0"/>
              </a:rPr>
              <a:t>sia</a:t>
            </a:r>
            <a:r>
              <a:rPr lang="en-US" altLang="it-IT" sz="2800" dirty="0">
                <a:latin typeface="Arial" charset="0"/>
                <a:cs typeface="Arial" charset="0"/>
              </a:rPr>
              <a:t> </a:t>
            </a:r>
            <a:r>
              <a:rPr lang="en-US" altLang="it-IT" sz="2800" dirty="0" err="1">
                <a:latin typeface="Arial" charset="0"/>
                <a:cs typeface="Arial" charset="0"/>
              </a:rPr>
              <a:t>determinata</a:t>
            </a:r>
            <a:r>
              <a:rPr lang="en-US" altLang="it-IT" sz="2800" dirty="0">
                <a:latin typeface="Arial" charset="0"/>
                <a:cs typeface="Arial" charset="0"/>
              </a:rPr>
              <a:t> da </a:t>
            </a:r>
            <a:r>
              <a:rPr lang="en-US" altLang="it-IT" sz="2800" dirty="0" err="1">
                <a:latin typeface="Arial" charset="0"/>
                <a:cs typeface="Arial" charset="0"/>
              </a:rPr>
              <a:t>idee</a:t>
            </a:r>
            <a:r>
              <a:rPr lang="en-US" altLang="it-IT" sz="2800" dirty="0">
                <a:latin typeface="Arial" charset="0"/>
                <a:cs typeface="Arial" charset="0"/>
              </a:rPr>
              <a:t> </a:t>
            </a:r>
            <a:r>
              <a:rPr lang="en-US" altLang="it-IT" sz="2800" dirty="0" err="1">
                <a:latin typeface="Arial" charset="0"/>
                <a:cs typeface="Arial" charset="0"/>
              </a:rPr>
              <a:t>disfunzionali</a:t>
            </a:r>
            <a:r>
              <a:rPr lang="en-US" altLang="it-IT" sz="2800" dirty="0">
                <a:latin typeface="Arial" charset="0"/>
                <a:cs typeface="Arial" charset="0"/>
              </a:rPr>
              <a:t> </a:t>
            </a:r>
            <a:r>
              <a:rPr lang="en-US" altLang="it-IT" sz="2800" dirty="0" err="1">
                <a:latin typeface="Arial" charset="0"/>
                <a:cs typeface="Arial" charset="0"/>
              </a:rPr>
              <a:t>caratterizzata</a:t>
            </a:r>
            <a:r>
              <a:rPr lang="en-US" altLang="it-IT" sz="2800" dirty="0">
                <a:latin typeface="Arial" charset="0"/>
                <a:cs typeface="Arial" charset="0"/>
              </a:rPr>
              <a:t> </a:t>
            </a:r>
            <a:r>
              <a:rPr lang="en-US" altLang="it-IT" sz="2800" dirty="0" err="1">
                <a:latin typeface="Arial" charset="0"/>
                <a:cs typeface="Arial" charset="0"/>
              </a:rPr>
              <a:t>dall'assoluta</a:t>
            </a:r>
            <a:r>
              <a:rPr lang="en-US" altLang="it-IT" sz="2800" dirty="0">
                <a:latin typeface="Arial" charset="0"/>
                <a:cs typeface="Arial" charset="0"/>
              </a:rPr>
              <a:t> </a:t>
            </a:r>
            <a:r>
              <a:rPr lang="en-US" altLang="it-IT" sz="2800" dirty="0" err="1">
                <a:latin typeface="Arial" charset="0"/>
                <a:cs typeface="Arial" charset="0"/>
              </a:rPr>
              <a:t>necessità</a:t>
            </a:r>
            <a:r>
              <a:rPr lang="en-US" altLang="it-IT" sz="2800" dirty="0">
                <a:latin typeface="Arial" charset="0"/>
                <a:cs typeface="Arial" charset="0"/>
              </a:rPr>
              <a:t> di </a:t>
            </a:r>
            <a:r>
              <a:rPr lang="en-US" altLang="it-IT" sz="2800" dirty="0" err="1">
                <a:latin typeface="Arial" charset="0"/>
                <a:cs typeface="Arial" charset="0"/>
              </a:rPr>
              <a:t>essere</a:t>
            </a:r>
            <a:r>
              <a:rPr lang="en-US" altLang="it-IT" sz="2800" dirty="0">
                <a:latin typeface="Arial" charset="0"/>
                <a:cs typeface="Arial" charset="0"/>
              </a:rPr>
              <a:t> </a:t>
            </a:r>
            <a:r>
              <a:rPr lang="en-US" altLang="it-IT" sz="2800" dirty="0" err="1">
                <a:latin typeface="Arial" charset="0"/>
                <a:cs typeface="Arial" charset="0"/>
              </a:rPr>
              <a:t>valutati</a:t>
            </a:r>
            <a:r>
              <a:rPr lang="en-US" altLang="it-IT" sz="2800" dirty="0">
                <a:latin typeface="Arial" charset="0"/>
                <a:cs typeface="Arial" charset="0"/>
              </a:rPr>
              <a:t> </a:t>
            </a:r>
            <a:r>
              <a:rPr lang="en-US" altLang="it-IT" sz="2800" dirty="0" err="1">
                <a:latin typeface="Arial" charset="0"/>
                <a:cs typeface="Arial" charset="0"/>
              </a:rPr>
              <a:t>positivamente</a:t>
            </a:r>
            <a:r>
              <a:rPr lang="en-US" altLang="it-IT" sz="2800" dirty="0">
                <a:latin typeface="Arial" charset="0"/>
                <a:cs typeface="Arial" charset="0"/>
              </a:rPr>
              <a:t> </a:t>
            </a:r>
            <a:r>
              <a:rPr lang="en-US" altLang="it-IT" sz="2800" dirty="0" err="1">
                <a:latin typeface="Arial" charset="0"/>
                <a:cs typeface="Arial" charset="0"/>
              </a:rPr>
              <a:t>dagli</a:t>
            </a:r>
            <a:r>
              <a:rPr lang="en-US" altLang="it-IT" sz="2800" dirty="0">
                <a:latin typeface="Arial" charset="0"/>
                <a:cs typeface="Arial" charset="0"/>
              </a:rPr>
              <a:t> </a:t>
            </a:r>
            <a:r>
              <a:rPr lang="en-US" altLang="it-IT" sz="2800" dirty="0" err="1">
                <a:latin typeface="Arial" charset="0"/>
                <a:cs typeface="Arial" charset="0"/>
              </a:rPr>
              <a:t>altri</a:t>
            </a:r>
            <a:r>
              <a:rPr lang="en-US" altLang="it-IT" sz="2800" dirty="0">
                <a:latin typeface="Arial" charset="0"/>
                <a:cs typeface="Arial" charset="0"/>
              </a:rPr>
              <a:t>. </a:t>
            </a:r>
            <a:r>
              <a:rPr lang="en-US" altLang="it-IT" sz="2800" dirty="0" err="1">
                <a:latin typeface="Arial" charset="0"/>
                <a:cs typeface="Arial" charset="0"/>
              </a:rPr>
              <a:t>Formulazioni</a:t>
            </a:r>
            <a:r>
              <a:rPr lang="en-US" altLang="it-IT" sz="2800" dirty="0">
                <a:latin typeface="Arial" charset="0"/>
                <a:cs typeface="Arial" charset="0"/>
              </a:rPr>
              <a:t> </a:t>
            </a:r>
            <a:r>
              <a:rPr lang="en-US" altLang="it-IT" sz="2800" dirty="0" err="1">
                <a:latin typeface="Arial" charset="0"/>
                <a:cs typeface="Arial" charset="0"/>
              </a:rPr>
              <a:t>tipiche</a:t>
            </a:r>
            <a:r>
              <a:rPr lang="en-US" altLang="it-IT" sz="2800" dirty="0">
                <a:latin typeface="Arial" charset="0"/>
                <a:cs typeface="Arial" charset="0"/>
              </a:rPr>
              <a:t> </a:t>
            </a:r>
            <a:r>
              <a:rPr lang="en-US" altLang="it-IT" sz="2800" dirty="0" err="1">
                <a:latin typeface="Arial" charset="0"/>
                <a:cs typeface="Arial" charset="0"/>
              </a:rPr>
              <a:t>sono</a:t>
            </a:r>
            <a:r>
              <a:rPr lang="en-US" altLang="it-IT" sz="2800" dirty="0">
                <a:latin typeface="Arial" charset="0"/>
                <a:cs typeface="Arial" charset="0"/>
              </a:rPr>
              <a:t>:</a:t>
            </a:r>
          </a:p>
          <a:p>
            <a:pPr marL="457200" lvl="1" indent="0" algn="just">
              <a:spcBef>
                <a:spcPct val="0"/>
              </a:spcBef>
              <a:spcAft>
                <a:spcPct val="15000"/>
              </a:spcAft>
              <a:buClr>
                <a:srgbClr val="0000FF"/>
              </a:buClr>
              <a:buSzPct val="100000"/>
              <a:buFont typeface="LotusWP Type" pitchFamily="18" charset="0"/>
              <a:buChar char="ƒ"/>
            </a:pPr>
            <a:r>
              <a:rPr lang="en-US" altLang="it-IT" dirty="0" err="1">
                <a:latin typeface="Arial" charset="0"/>
                <a:cs typeface="Arial" charset="0"/>
              </a:rPr>
              <a:t>essere</a:t>
            </a:r>
            <a:r>
              <a:rPr lang="en-US" altLang="it-IT" dirty="0">
                <a:latin typeface="Arial" charset="0"/>
                <a:cs typeface="Arial" charset="0"/>
              </a:rPr>
              <a:t> </a:t>
            </a:r>
            <a:r>
              <a:rPr lang="en-US" altLang="it-IT" dirty="0" err="1">
                <a:latin typeface="Arial" charset="0"/>
                <a:cs typeface="Arial" charset="0"/>
              </a:rPr>
              <a:t>sempre</a:t>
            </a:r>
            <a:r>
              <a:rPr lang="en-US" altLang="it-IT" dirty="0">
                <a:latin typeface="Arial" charset="0"/>
                <a:cs typeface="Arial" charset="0"/>
              </a:rPr>
              <a:t> </a:t>
            </a:r>
            <a:r>
              <a:rPr lang="en-US" altLang="it-IT" dirty="0" err="1">
                <a:latin typeface="Arial" charset="0"/>
                <a:cs typeface="Arial" charset="0"/>
              </a:rPr>
              <a:t>apprezzato</a:t>
            </a:r>
            <a:r>
              <a:rPr lang="en-US" altLang="it-IT" dirty="0">
                <a:latin typeface="Arial" charset="0"/>
                <a:cs typeface="Arial" charset="0"/>
              </a:rPr>
              <a:t> </a:t>
            </a:r>
          </a:p>
          <a:p>
            <a:pPr marL="457200" lvl="1" indent="0" algn="just">
              <a:spcBef>
                <a:spcPct val="0"/>
              </a:spcBef>
              <a:spcAft>
                <a:spcPct val="15000"/>
              </a:spcAft>
              <a:buClr>
                <a:srgbClr val="0000FF"/>
              </a:buClr>
              <a:buSzPct val="100000"/>
              <a:buFont typeface="LotusWP Type" pitchFamily="18" charset="0"/>
              <a:buChar char="ƒ"/>
            </a:pPr>
            <a:r>
              <a:rPr lang="en-US" altLang="it-IT" dirty="0" err="1">
                <a:latin typeface="Arial" charset="0"/>
                <a:cs typeface="Arial" charset="0"/>
              </a:rPr>
              <a:t>essere</a:t>
            </a:r>
            <a:r>
              <a:rPr lang="en-US" altLang="it-IT" dirty="0">
                <a:latin typeface="Arial" charset="0"/>
                <a:cs typeface="Arial" charset="0"/>
              </a:rPr>
              <a:t> </a:t>
            </a:r>
            <a:r>
              <a:rPr lang="en-US" altLang="it-IT" dirty="0" err="1">
                <a:latin typeface="Arial" charset="0"/>
                <a:cs typeface="Arial" charset="0"/>
              </a:rPr>
              <a:t>sempre</a:t>
            </a:r>
            <a:r>
              <a:rPr lang="en-US" altLang="it-IT" dirty="0">
                <a:latin typeface="Arial" charset="0"/>
                <a:cs typeface="Arial" charset="0"/>
              </a:rPr>
              <a:t> </a:t>
            </a:r>
            <a:r>
              <a:rPr lang="en-US" altLang="it-IT" dirty="0" err="1">
                <a:latin typeface="Arial" charset="0"/>
                <a:cs typeface="Arial" charset="0"/>
              </a:rPr>
              <a:t>amato</a:t>
            </a:r>
            <a:endParaRPr lang="en-US" altLang="it-IT" dirty="0">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dirty="0" err="1">
                <a:latin typeface="Arial" charset="0"/>
                <a:cs typeface="Arial" charset="0"/>
              </a:rPr>
              <a:t>essere</a:t>
            </a:r>
            <a:r>
              <a:rPr lang="en-US" altLang="it-IT" dirty="0">
                <a:latin typeface="Arial" charset="0"/>
                <a:cs typeface="Arial" charset="0"/>
              </a:rPr>
              <a:t> </a:t>
            </a:r>
            <a:r>
              <a:rPr lang="en-US" altLang="it-IT" dirty="0" err="1">
                <a:latin typeface="Arial" charset="0"/>
                <a:cs typeface="Arial" charset="0"/>
              </a:rPr>
              <a:t>sempre</a:t>
            </a:r>
            <a:r>
              <a:rPr lang="en-US" altLang="it-IT" dirty="0">
                <a:latin typeface="Arial" charset="0"/>
                <a:cs typeface="Arial" charset="0"/>
              </a:rPr>
              <a:t> </a:t>
            </a:r>
            <a:r>
              <a:rPr lang="en-US" altLang="it-IT" dirty="0" err="1">
                <a:latin typeface="Arial" charset="0"/>
                <a:cs typeface="Arial" charset="0"/>
              </a:rPr>
              <a:t>all'altezza</a:t>
            </a:r>
            <a:endParaRPr lang="en-US" altLang="it-IT" dirty="0">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dirty="0" err="1">
                <a:latin typeface="Arial" charset="0"/>
                <a:cs typeface="Arial" charset="0"/>
              </a:rPr>
              <a:t>essere</a:t>
            </a:r>
            <a:r>
              <a:rPr lang="en-US" altLang="it-IT" dirty="0">
                <a:latin typeface="Arial" charset="0"/>
                <a:cs typeface="Arial" charset="0"/>
              </a:rPr>
              <a:t> </a:t>
            </a:r>
            <a:r>
              <a:rPr lang="en-US" altLang="it-IT" dirty="0" err="1">
                <a:latin typeface="Arial" charset="0"/>
                <a:cs typeface="Arial" charset="0"/>
              </a:rPr>
              <a:t>sempre</a:t>
            </a:r>
            <a:r>
              <a:rPr lang="en-US" altLang="it-IT" dirty="0">
                <a:latin typeface="Arial" charset="0"/>
                <a:cs typeface="Arial" charset="0"/>
              </a:rPr>
              <a:t> </a:t>
            </a:r>
            <a:r>
              <a:rPr lang="en-US" altLang="it-IT" dirty="0" err="1">
                <a:latin typeface="Arial" charset="0"/>
                <a:cs typeface="Arial" charset="0"/>
              </a:rPr>
              <a:t>competente</a:t>
            </a:r>
            <a:endParaRPr lang="en-US" altLang="it-IT" dirty="0">
              <a:latin typeface="Arial" charset="0"/>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462832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spcBef>
                <a:spcPct val="0"/>
              </a:spcBef>
              <a:spcAft>
                <a:spcPct val="15000"/>
              </a:spcAft>
              <a:buClr>
                <a:srgbClr val="0000FF"/>
              </a:buClr>
              <a:buSzPct val="100000"/>
              <a:buFont typeface="WingDings" pitchFamily="2" charset="2"/>
              <a:buChar char="§"/>
            </a:pPr>
            <a:r>
              <a:rPr lang="en-US" altLang="it-IT" sz="1800" dirty="0">
                <a:latin typeface="Arial" charset="0"/>
                <a:cs typeface="Arial" charset="0"/>
              </a:rPr>
              <a:t>Il </a:t>
            </a:r>
            <a:r>
              <a:rPr lang="en-US" altLang="it-IT" sz="1800" dirty="0" err="1">
                <a:latin typeface="Arial" charset="0"/>
                <a:cs typeface="Arial" charset="0"/>
              </a:rPr>
              <a:t>soggetto</a:t>
            </a:r>
            <a:r>
              <a:rPr lang="en-US" altLang="it-IT" sz="1800" dirty="0">
                <a:latin typeface="Arial" charset="0"/>
                <a:cs typeface="Arial" charset="0"/>
              </a:rPr>
              <a:t> </a:t>
            </a:r>
            <a:r>
              <a:rPr lang="en-US" altLang="it-IT" sz="1800" dirty="0" err="1">
                <a:latin typeface="Arial" charset="0"/>
                <a:cs typeface="Arial" charset="0"/>
              </a:rPr>
              <a:t>ritiene</a:t>
            </a:r>
            <a:r>
              <a:rPr lang="en-US" altLang="it-IT" sz="1800" dirty="0">
                <a:latin typeface="Arial" charset="0"/>
                <a:cs typeface="Arial" charset="0"/>
              </a:rPr>
              <a:t> </a:t>
            </a:r>
            <a:r>
              <a:rPr lang="en-US" altLang="it-IT" sz="1800" dirty="0" err="1">
                <a:latin typeface="Arial" charset="0"/>
                <a:cs typeface="Arial" charset="0"/>
              </a:rPr>
              <a:t>anche</a:t>
            </a:r>
            <a:r>
              <a:rPr lang="en-US" altLang="it-IT" sz="1800" dirty="0">
                <a:latin typeface="Arial" charset="0"/>
                <a:cs typeface="Arial" charset="0"/>
              </a:rPr>
              <a:t> </a:t>
            </a:r>
            <a:r>
              <a:rPr lang="en-US" altLang="it-IT" sz="1800" dirty="0" err="1">
                <a:latin typeface="Arial" charset="0"/>
                <a:cs typeface="Arial" charset="0"/>
              </a:rPr>
              <a:t>che</a:t>
            </a:r>
            <a:r>
              <a:rPr lang="en-US" altLang="it-IT" sz="1800" dirty="0">
                <a:latin typeface="Arial" charset="0"/>
                <a:cs typeface="Arial" charset="0"/>
              </a:rPr>
              <a:t> determinate </a:t>
            </a:r>
            <a:r>
              <a:rPr lang="en-US" altLang="it-IT" sz="1800" dirty="0" err="1">
                <a:latin typeface="Arial" charset="0"/>
                <a:cs typeface="Arial" charset="0"/>
              </a:rPr>
              <a:t>caratteristiche</a:t>
            </a:r>
            <a:r>
              <a:rPr lang="en-US" altLang="it-IT" sz="1800" dirty="0">
                <a:latin typeface="Arial" charset="0"/>
                <a:cs typeface="Arial" charset="0"/>
              </a:rPr>
              <a:t> </a:t>
            </a:r>
            <a:r>
              <a:rPr lang="en-US" altLang="it-IT" sz="1800" dirty="0" err="1">
                <a:latin typeface="Arial" charset="0"/>
                <a:cs typeface="Arial" charset="0"/>
              </a:rPr>
              <a:t>personali</a:t>
            </a:r>
            <a:r>
              <a:rPr lang="en-US" altLang="it-IT" sz="1800" dirty="0">
                <a:latin typeface="Arial" charset="0"/>
                <a:cs typeface="Arial" charset="0"/>
              </a:rPr>
              <a:t> e </a:t>
            </a:r>
            <a:r>
              <a:rPr lang="en-US" altLang="it-IT" sz="1800" dirty="0" err="1">
                <a:latin typeface="Arial" charset="0"/>
                <a:cs typeface="Arial" charset="0"/>
              </a:rPr>
              <a:t>elevati</a:t>
            </a:r>
            <a:r>
              <a:rPr lang="en-US" altLang="it-IT" sz="1800" dirty="0">
                <a:latin typeface="Arial" charset="0"/>
                <a:cs typeface="Arial" charset="0"/>
              </a:rPr>
              <a:t> standard di performance </a:t>
            </a:r>
            <a:r>
              <a:rPr lang="en-US" altLang="it-IT" sz="1800" dirty="0" err="1">
                <a:latin typeface="Arial" charset="0"/>
                <a:cs typeface="Arial" charset="0"/>
              </a:rPr>
              <a:t>sono</a:t>
            </a:r>
            <a:r>
              <a:rPr lang="en-US" altLang="it-IT" sz="1800" dirty="0">
                <a:latin typeface="Arial" charset="0"/>
                <a:cs typeface="Arial" charset="0"/>
              </a:rPr>
              <a:t> a </a:t>
            </a:r>
            <a:r>
              <a:rPr lang="en-US" altLang="it-IT" sz="1800" dirty="0" err="1">
                <a:latin typeface="Arial" charset="0"/>
                <a:cs typeface="Arial" charset="0"/>
              </a:rPr>
              <a:t>fondamento</a:t>
            </a:r>
            <a:r>
              <a:rPr lang="en-US" altLang="it-IT" sz="1800" dirty="0">
                <a:latin typeface="Arial" charset="0"/>
                <a:cs typeface="Arial" charset="0"/>
              </a:rPr>
              <a:t> </a:t>
            </a:r>
            <a:r>
              <a:rPr lang="en-US" altLang="it-IT" sz="1800" dirty="0" err="1">
                <a:latin typeface="Arial" charset="0"/>
                <a:cs typeface="Arial" charset="0"/>
              </a:rPr>
              <a:t>dell'apprezzamento</a:t>
            </a:r>
            <a:r>
              <a:rPr lang="en-US" altLang="it-IT" sz="1800" dirty="0">
                <a:latin typeface="Arial" charset="0"/>
                <a:cs typeface="Arial" charset="0"/>
              </a:rPr>
              <a:t> </a:t>
            </a:r>
            <a:r>
              <a:rPr lang="en-US" altLang="it-IT" sz="1800" dirty="0" err="1">
                <a:latin typeface="Arial" charset="0"/>
                <a:cs typeface="Arial" charset="0"/>
              </a:rPr>
              <a:t>sociale</a:t>
            </a:r>
            <a:r>
              <a:rPr lang="en-US" altLang="it-IT" sz="1800" dirty="0">
                <a:latin typeface="Arial" charset="0"/>
                <a:cs typeface="Arial" charset="0"/>
              </a:rPr>
              <a:t>. </a:t>
            </a:r>
            <a:r>
              <a:rPr lang="en-US" altLang="it-IT" sz="1800" dirty="0" err="1">
                <a:latin typeface="Arial" charset="0"/>
                <a:cs typeface="Arial" charset="0"/>
              </a:rPr>
              <a:t>Tipicamente</a:t>
            </a:r>
            <a:r>
              <a:rPr lang="en-US" altLang="it-IT" sz="1800" dirty="0">
                <a:latin typeface="Arial" charset="0"/>
                <a:cs typeface="Arial" charset="0"/>
              </a:rPr>
              <a:t>, </a:t>
            </a:r>
            <a:r>
              <a:rPr lang="en-US" altLang="it-IT" sz="1800" dirty="0" err="1">
                <a:latin typeface="Arial" charset="0"/>
                <a:cs typeface="Arial" charset="0"/>
              </a:rPr>
              <a:t>ritiene</a:t>
            </a:r>
            <a:r>
              <a:rPr lang="en-US" altLang="it-IT" sz="1800" dirty="0">
                <a:latin typeface="Arial" charset="0"/>
                <a:cs typeface="Arial" charset="0"/>
              </a:rPr>
              <a:t> </a:t>
            </a:r>
            <a:r>
              <a:rPr lang="en-US" altLang="it-IT" sz="1800" dirty="0" err="1">
                <a:latin typeface="Arial" charset="0"/>
                <a:cs typeface="Arial" charset="0"/>
              </a:rPr>
              <a:t>però</a:t>
            </a:r>
            <a:r>
              <a:rPr lang="en-US" altLang="it-IT" sz="1800" dirty="0">
                <a:latin typeface="Arial" charset="0"/>
                <a:cs typeface="Arial" charset="0"/>
              </a:rPr>
              <a:t> di non </a:t>
            </a:r>
            <a:r>
              <a:rPr lang="en-US" altLang="it-IT" sz="1800" dirty="0" err="1">
                <a:latin typeface="Arial" charset="0"/>
                <a:cs typeface="Arial" charset="0"/>
              </a:rPr>
              <a:t>riuscire</a:t>
            </a:r>
            <a:r>
              <a:rPr lang="en-US" altLang="it-IT" sz="1800" dirty="0">
                <a:latin typeface="Arial" charset="0"/>
                <a:cs typeface="Arial" charset="0"/>
              </a:rPr>
              <a:t> a:</a:t>
            </a:r>
          </a:p>
          <a:p>
            <a:pPr marL="457200" lvl="1" indent="0" algn="just">
              <a:spcBef>
                <a:spcPct val="0"/>
              </a:spcBef>
              <a:spcAft>
                <a:spcPct val="15000"/>
              </a:spcAft>
              <a:buClr>
                <a:srgbClr val="0000FF"/>
              </a:buClr>
              <a:buSzPct val="100000"/>
              <a:buFont typeface="LotusWP Type" pitchFamily="18" charset="0"/>
              <a:buChar char="ƒ"/>
            </a:pPr>
            <a:r>
              <a:rPr lang="en-US" altLang="it-IT" sz="1700" dirty="0">
                <a:latin typeface="Arial" charset="0"/>
                <a:cs typeface="Arial" charset="0"/>
              </a:rPr>
              <a:t>dire </a:t>
            </a:r>
            <a:r>
              <a:rPr lang="en-US" altLang="it-IT" sz="1700" dirty="0" err="1">
                <a:latin typeface="Arial" charset="0"/>
                <a:cs typeface="Arial" charset="0"/>
              </a:rPr>
              <a:t>sempre</a:t>
            </a:r>
            <a:r>
              <a:rPr lang="en-US" altLang="it-IT" sz="1700" dirty="0">
                <a:latin typeface="Arial" charset="0"/>
                <a:cs typeface="Arial" charset="0"/>
              </a:rPr>
              <a:t> </a:t>
            </a:r>
            <a:r>
              <a:rPr lang="en-US" altLang="it-IT" sz="1700" dirty="0" err="1">
                <a:latin typeface="Arial" charset="0"/>
                <a:cs typeface="Arial" charset="0"/>
              </a:rPr>
              <a:t>cose</a:t>
            </a:r>
            <a:r>
              <a:rPr lang="en-US" altLang="it-IT" sz="1700" dirty="0">
                <a:latin typeface="Arial" charset="0"/>
                <a:cs typeface="Arial" charset="0"/>
              </a:rPr>
              <a:t> </a:t>
            </a:r>
            <a:r>
              <a:rPr lang="en-US" altLang="it-IT" sz="1700" dirty="0" err="1">
                <a:latin typeface="Arial" charset="0"/>
                <a:cs typeface="Arial" charset="0"/>
              </a:rPr>
              <a:t>intelligenti</a:t>
            </a:r>
            <a:r>
              <a:rPr lang="en-US" altLang="it-IT" sz="1700" dirty="0">
                <a:latin typeface="Arial" charset="0"/>
                <a:cs typeface="Arial" charset="0"/>
              </a:rPr>
              <a:t>, o </a:t>
            </a:r>
            <a:r>
              <a:rPr lang="en-US" altLang="it-IT" sz="1700" dirty="0" err="1">
                <a:latin typeface="Arial" charset="0"/>
                <a:cs typeface="Arial" charset="0"/>
              </a:rPr>
              <a:t>spiritose</a:t>
            </a:r>
            <a:r>
              <a:rPr lang="en-US" altLang="it-IT" sz="1700" dirty="0">
                <a:latin typeface="Arial" charset="0"/>
                <a:cs typeface="Arial" charset="0"/>
              </a:rPr>
              <a:t>, </a:t>
            </a:r>
            <a:r>
              <a:rPr lang="en-US" altLang="it-IT" sz="1700" dirty="0" err="1">
                <a:latin typeface="Arial" charset="0"/>
                <a:cs typeface="Arial" charset="0"/>
              </a:rPr>
              <a:t>simpatiche</a:t>
            </a:r>
            <a:endParaRPr lang="en-US" altLang="it-IT" sz="1700" dirty="0">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1700" dirty="0">
                <a:latin typeface="Arial" charset="0"/>
                <a:cs typeface="Arial" charset="0"/>
              </a:rPr>
              <a:t>non </a:t>
            </a:r>
            <a:r>
              <a:rPr lang="en-US" altLang="it-IT" sz="1700" dirty="0" err="1">
                <a:latin typeface="Arial" charset="0"/>
                <a:cs typeface="Arial" charset="0"/>
              </a:rPr>
              <a:t>manifestare</a:t>
            </a:r>
            <a:r>
              <a:rPr lang="en-US" altLang="it-IT" sz="1700" dirty="0">
                <a:latin typeface="Arial" charset="0"/>
                <a:cs typeface="Arial" charset="0"/>
              </a:rPr>
              <a:t> </a:t>
            </a:r>
            <a:r>
              <a:rPr lang="en-US" altLang="it-IT" sz="1700" dirty="0" err="1">
                <a:latin typeface="Arial" charset="0"/>
                <a:cs typeface="Arial" charset="0"/>
              </a:rPr>
              <a:t>mai</a:t>
            </a:r>
            <a:r>
              <a:rPr lang="en-US" altLang="it-IT" sz="1700" dirty="0">
                <a:latin typeface="Arial" charset="0"/>
                <a:cs typeface="Arial" charset="0"/>
              </a:rPr>
              <a:t> </a:t>
            </a:r>
            <a:r>
              <a:rPr lang="en-US" altLang="it-IT" sz="1700" dirty="0" err="1">
                <a:latin typeface="Arial" charset="0"/>
                <a:cs typeface="Arial" charset="0"/>
              </a:rPr>
              <a:t>segni</a:t>
            </a:r>
            <a:r>
              <a:rPr lang="en-US" altLang="it-IT" sz="1700" dirty="0">
                <a:latin typeface="Arial" charset="0"/>
                <a:cs typeface="Arial" charset="0"/>
              </a:rPr>
              <a:t> di </a:t>
            </a:r>
            <a:r>
              <a:rPr lang="en-US" altLang="it-IT" sz="1700" dirty="0" err="1">
                <a:latin typeface="Arial" charset="0"/>
                <a:cs typeface="Arial" charset="0"/>
              </a:rPr>
              <a:t>ansia</a:t>
            </a:r>
            <a:r>
              <a:rPr lang="en-US" altLang="it-IT" sz="1700" dirty="0">
                <a:latin typeface="Arial" charset="0"/>
                <a:cs typeface="Arial" charset="0"/>
              </a:rPr>
              <a:t> </a:t>
            </a:r>
            <a:r>
              <a:rPr lang="en-US" altLang="it-IT" sz="1700" dirty="0" err="1">
                <a:latin typeface="Arial" charset="0"/>
                <a:cs typeface="Arial" charset="0"/>
              </a:rPr>
              <a:t>quali</a:t>
            </a:r>
            <a:endParaRPr lang="en-US" altLang="it-IT" sz="1700" dirty="0">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1700" dirty="0" err="1">
                <a:latin typeface="Arial" charset="0"/>
                <a:cs typeface="Arial" charset="0"/>
              </a:rPr>
              <a:t>tremolio</a:t>
            </a:r>
            <a:r>
              <a:rPr lang="en-US" altLang="it-IT" sz="1700" dirty="0">
                <a:latin typeface="Arial" charset="0"/>
                <a:cs typeface="Arial" charset="0"/>
              </a:rPr>
              <a:t> </a:t>
            </a:r>
            <a:r>
              <a:rPr lang="en-US" altLang="it-IT" sz="1700" dirty="0" err="1">
                <a:latin typeface="Arial" charset="0"/>
                <a:cs typeface="Arial" charset="0"/>
              </a:rPr>
              <a:t>nella</a:t>
            </a:r>
            <a:r>
              <a:rPr lang="en-US" altLang="it-IT" sz="1700" dirty="0">
                <a:latin typeface="Arial" charset="0"/>
                <a:cs typeface="Arial" charset="0"/>
              </a:rPr>
              <a:t> voce</a:t>
            </a:r>
          </a:p>
          <a:p>
            <a:pPr marL="914400" lvl="2" indent="0" algn="just">
              <a:spcBef>
                <a:spcPct val="0"/>
              </a:spcBef>
              <a:spcAft>
                <a:spcPct val="15000"/>
              </a:spcAft>
              <a:buClr>
                <a:srgbClr val="0000FF"/>
              </a:buClr>
              <a:buSzPct val="100000"/>
              <a:buFont typeface="Arial" charset="0"/>
              <a:buChar char="–"/>
            </a:pPr>
            <a:r>
              <a:rPr lang="en-US" altLang="it-IT" sz="1700" dirty="0" err="1">
                <a:latin typeface="Arial" charset="0"/>
                <a:cs typeface="Arial" charset="0"/>
              </a:rPr>
              <a:t>arrossamento</a:t>
            </a:r>
            <a:endParaRPr lang="en-US" altLang="it-IT" sz="1700" dirty="0">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1700" dirty="0" err="1">
                <a:latin typeface="Arial" charset="0"/>
                <a:cs typeface="Arial" charset="0"/>
              </a:rPr>
              <a:t>balbettio</a:t>
            </a:r>
            <a:endParaRPr lang="en-US" altLang="it-IT" sz="1700" dirty="0">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1700" dirty="0" err="1">
                <a:latin typeface="Arial" charset="0"/>
                <a:cs typeface="Arial" charset="0"/>
              </a:rPr>
              <a:t>confusione</a:t>
            </a:r>
            <a:r>
              <a:rPr lang="en-US" altLang="it-IT" sz="1700" dirty="0">
                <a:latin typeface="Arial" charset="0"/>
                <a:cs typeface="Arial" charset="0"/>
              </a:rPr>
              <a:t> </a:t>
            </a:r>
            <a:r>
              <a:rPr lang="en-US" altLang="it-IT" sz="1700" dirty="0" err="1">
                <a:latin typeface="Arial" charset="0"/>
                <a:cs typeface="Arial" charset="0"/>
              </a:rPr>
              <a:t>nel</a:t>
            </a:r>
            <a:r>
              <a:rPr lang="en-US" altLang="it-IT" sz="1700" dirty="0">
                <a:latin typeface="Arial" charset="0"/>
                <a:cs typeface="Arial" charset="0"/>
              </a:rPr>
              <a:t> </a:t>
            </a:r>
            <a:r>
              <a:rPr lang="en-US" altLang="it-IT" sz="1700" dirty="0" err="1">
                <a:latin typeface="Arial" charset="0"/>
                <a:cs typeface="Arial" charset="0"/>
              </a:rPr>
              <a:t>discorso</a:t>
            </a:r>
            <a:endParaRPr lang="en-US" altLang="it-IT" sz="1700" dirty="0">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1700" dirty="0">
                <a:latin typeface="Arial" charset="0"/>
                <a:cs typeface="Arial" charset="0"/>
              </a:rPr>
              <a:t> tic</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617860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spcAft>
                <a:spcPct val="15000"/>
              </a:spcAft>
              <a:buClr>
                <a:srgbClr val="0000FF"/>
              </a:buClr>
              <a:buSzPct val="100000"/>
              <a:buFont typeface="WingDings" pitchFamily="2" charset="2"/>
              <a:buChar char="§"/>
            </a:pPr>
            <a:r>
              <a:rPr lang="en-US" altLang="it-IT" sz="1800" dirty="0" err="1">
                <a:solidFill>
                  <a:prstClr val="black"/>
                </a:solidFill>
                <a:latin typeface="Arial" charset="0"/>
                <a:cs typeface="Arial" charset="0"/>
              </a:rPr>
              <a:t>Esempi</a:t>
            </a:r>
            <a:r>
              <a:rPr lang="en-US" altLang="it-IT" sz="1800" dirty="0">
                <a:solidFill>
                  <a:prstClr val="black"/>
                </a:solidFill>
                <a:latin typeface="Arial" charset="0"/>
                <a:cs typeface="Arial" charset="0"/>
              </a:rPr>
              <a:t> del </a:t>
            </a:r>
            <a:r>
              <a:rPr lang="en-US" altLang="it-IT" sz="1800" dirty="0" err="1">
                <a:solidFill>
                  <a:prstClr val="black"/>
                </a:solidFill>
                <a:latin typeface="Arial" charset="0"/>
                <a:cs typeface="Arial" charset="0"/>
              </a:rPr>
              <a:t>controllo</a:t>
            </a:r>
            <a:r>
              <a:rPr lang="en-US" altLang="it-IT" sz="1800" dirty="0">
                <a:solidFill>
                  <a:prstClr val="black"/>
                </a:solidFill>
                <a:latin typeface="Arial" charset="0"/>
                <a:cs typeface="Arial" charset="0"/>
              </a:rPr>
              <a:t> </a:t>
            </a:r>
            <a:r>
              <a:rPr lang="en-US" altLang="it-IT" sz="1800" dirty="0" err="1">
                <a:solidFill>
                  <a:prstClr val="black"/>
                </a:solidFill>
                <a:latin typeface="Arial" charset="0"/>
                <a:cs typeface="Arial" charset="0"/>
              </a:rPr>
              <a:t>su</a:t>
            </a:r>
            <a:r>
              <a:rPr lang="en-US" altLang="it-IT" sz="1800" dirty="0">
                <a:solidFill>
                  <a:prstClr val="black"/>
                </a:solidFill>
                <a:latin typeface="Arial" charset="0"/>
                <a:cs typeface="Arial" charset="0"/>
              </a:rPr>
              <a:t> se </a:t>
            </a:r>
            <a:r>
              <a:rPr lang="en-US" altLang="it-IT" sz="1800" dirty="0" err="1">
                <a:solidFill>
                  <a:prstClr val="black"/>
                </a:solidFill>
                <a:latin typeface="Arial" charset="0"/>
                <a:cs typeface="Arial" charset="0"/>
              </a:rPr>
              <a:t>stesso</a:t>
            </a:r>
            <a:r>
              <a:rPr lang="en-US" altLang="it-IT" sz="1800" dirty="0">
                <a:solidFill>
                  <a:prstClr val="black"/>
                </a:solidFill>
                <a:latin typeface="Arial" charset="0"/>
                <a:cs typeface="Arial" charset="0"/>
              </a:rPr>
              <a:t> </a:t>
            </a:r>
            <a:r>
              <a:rPr lang="en-US" altLang="it-IT" sz="1800" dirty="0" err="1">
                <a:solidFill>
                  <a:srgbClr val="000000"/>
                </a:solidFill>
                <a:latin typeface="Arial" charset="0"/>
                <a:cs typeface="Arial" charset="0"/>
              </a:rPr>
              <a:t>sono</a:t>
            </a:r>
            <a:r>
              <a:rPr lang="en-US" altLang="it-IT" sz="1800" dirty="0">
                <a:solidFill>
                  <a:srgbClr val="000000"/>
                </a:solidFill>
                <a:latin typeface="Arial" charset="0"/>
                <a:cs typeface="Arial" charset="0"/>
              </a:rPr>
              <a:t>:</a:t>
            </a:r>
          </a:p>
          <a:p>
            <a:pPr marL="457200" lvl="1" indent="0">
              <a:spcBef>
                <a:spcPct val="0"/>
              </a:spcBef>
              <a:spcAft>
                <a:spcPct val="15000"/>
              </a:spcAft>
              <a:buClr>
                <a:srgbClr val="0000FF"/>
              </a:buClr>
              <a:buSzPct val="100000"/>
              <a:buFont typeface="LotusWP Type" pitchFamily="18" charset="0"/>
              <a:buChar char="ƒ"/>
            </a:pPr>
            <a:r>
              <a:rPr lang="en-US" altLang="it-IT" sz="1700" dirty="0">
                <a:solidFill>
                  <a:srgbClr val="000000"/>
                </a:solidFill>
                <a:latin typeface="Arial" charset="0"/>
                <a:cs typeface="Arial" charset="0"/>
              </a:rPr>
              <a:t>prima di </a:t>
            </a:r>
            <a:r>
              <a:rPr lang="en-US" altLang="it-IT" sz="1700" dirty="0" err="1">
                <a:solidFill>
                  <a:srgbClr val="000000"/>
                </a:solidFill>
                <a:latin typeface="Arial" charset="0"/>
                <a:cs typeface="Arial" charset="0"/>
              </a:rPr>
              <a:t>entrare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nella</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situazione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rivedere</a:t>
            </a:r>
            <a:r>
              <a:rPr lang="en-US" altLang="it-IT" sz="1700" dirty="0">
                <a:solidFill>
                  <a:srgbClr val="000000"/>
                </a:solidFill>
                <a:latin typeface="Arial" charset="0"/>
                <a:cs typeface="Arial" charset="0"/>
              </a:rPr>
              <a:t> in </a:t>
            </a:r>
            <a:r>
              <a:rPr lang="en-US" altLang="it-IT" sz="1700" dirty="0" err="1">
                <a:solidFill>
                  <a:srgbClr val="000000"/>
                </a:solidFill>
                <a:latin typeface="Arial" charset="0"/>
                <a:cs typeface="Arial" charset="0"/>
              </a:rPr>
              <a:t>dettaglio</a:t>
            </a:r>
            <a:r>
              <a:rPr lang="en-US" altLang="it-IT" sz="1700" dirty="0">
                <a:solidFill>
                  <a:srgbClr val="000000"/>
                </a:solidFill>
                <a:latin typeface="Arial" charset="0"/>
                <a:cs typeface="Arial" charset="0"/>
              </a:rPr>
              <a:t> le </a:t>
            </a:r>
            <a:r>
              <a:rPr lang="en-US" altLang="it-IT" sz="1700" dirty="0" err="1">
                <a:solidFill>
                  <a:srgbClr val="000000"/>
                </a:solidFill>
                <a:latin typeface="Arial" charset="0"/>
                <a:cs typeface="Arial" charset="0"/>
              </a:rPr>
              <a:t>caratteristiche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delle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persone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coinvolte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cercando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il</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modo</a:t>
            </a:r>
            <a:r>
              <a:rPr lang="en-US" altLang="it-IT" sz="1700" dirty="0">
                <a:solidFill>
                  <a:srgbClr val="000000"/>
                </a:solidFill>
                <a:latin typeface="Arial" charset="0"/>
                <a:cs typeface="Arial" charset="0"/>
              </a:rPr>
              <a:t> "giusto" (</a:t>
            </a:r>
            <a:r>
              <a:rPr lang="en-US" altLang="it-IT" sz="1700" dirty="0" err="1">
                <a:solidFill>
                  <a:srgbClr val="000000"/>
                </a:solidFill>
                <a:latin typeface="Arial" charset="0"/>
                <a:cs typeface="Arial" charset="0"/>
              </a:rPr>
              <a:t>contenuti</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atteggiamenti</a:t>
            </a:r>
            <a:r>
              <a:rPr lang="en-US" altLang="it-IT" sz="1700" dirty="0">
                <a:solidFill>
                  <a:srgbClr val="000000"/>
                </a:solidFill>
                <a:latin typeface="Arial" charset="0"/>
                <a:cs typeface="Arial" charset="0"/>
              </a:rPr>
              <a:t>) per </a:t>
            </a:r>
            <a:r>
              <a:rPr lang="en-US" altLang="it-IT" sz="1700" dirty="0" err="1">
                <a:solidFill>
                  <a:srgbClr val="000000"/>
                </a:solidFill>
                <a:latin typeface="Arial" charset="0"/>
                <a:cs typeface="Arial" charset="0"/>
              </a:rPr>
              <a:t>ottenere</a:t>
            </a:r>
            <a:r>
              <a:rPr lang="en-US" altLang="it-IT" sz="1700" dirty="0">
                <a:solidFill>
                  <a:srgbClr val="000000"/>
                </a:solidFill>
                <a:latin typeface="Arial" charset="0"/>
                <a:cs typeface="Arial" charset="0"/>
              </a:rPr>
              <a:t> la </a:t>
            </a:r>
            <a:r>
              <a:rPr lang="en-US" altLang="it-IT" sz="1700" dirty="0" err="1">
                <a:solidFill>
                  <a:srgbClr val="000000"/>
                </a:solidFill>
                <a:latin typeface="Arial" charset="0"/>
                <a:cs typeface="Arial" charset="0"/>
              </a:rPr>
              <a:t>loro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approvazione</a:t>
            </a:r>
            <a:endParaRPr lang="en-US" altLang="it-IT" sz="1700" dirty="0">
              <a:solidFill>
                <a:srgbClr val="000000"/>
              </a:solidFill>
              <a:latin typeface="Arial" charset="0"/>
              <a:cs typeface="Arial" charset="0"/>
            </a:endParaRPr>
          </a:p>
          <a:p>
            <a:pPr marL="457200" lvl="1" indent="0">
              <a:spcBef>
                <a:spcPct val="0"/>
              </a:spcBef>
              <a:spcAft>
                <a:spcPct val="15000"/>
              </a:spcAft>
              <a:buClr>
                <a:srgbClr val="0000FF"/>
              </a:buClr>
              <a:buSzPct val="100000"/>
              <a:buFont typeface="LotusWP Type" pitchFamily="18" charset="0"/>
              <a:buChar char="ƒ"/>
            </a:pPr>
            <a:r>
              <a:rPr lang="en-US" altLang="it-IT" sz="1700" dirty="0" err="1">
                <a:solidFill>
                  <a:srgbClr val="000000"/>
                </a:solidFill>
                <a:latin typeface="Arial" charset="0"/>
                <a:cs typeface="Arial" charset="0"/>
              </a:rPr>
              <a:t>dedicare</a:t>
            </a:r>
            <a:r>
              <a:rPr lang="en-US" altLang="it-IT" sz="1700" dirty="0">
                <a:solidFill>
                  <a:srgbClr val="000000"/>
                </a:solidFill>
                <a:latin typeface="Arial" charset="0"/>
                <a:cs typeface="Arial" charset="0"/>
              </a:rPr>
              <a:t> parte </a:t>
            </a:r>
            <a:r>
              <a:rPr lang="en-US" altLang="it-IT" sz="1700" dirty="0" err="1">
                <a:solidFill>
                  <a:srgbClr val="000000"/>
                </a:solidFill>
                <a:latin typeface="Arial" charset="0"/>
                <a:cs typeface="Arial" charset="0"/>
              </a:rPr>
              <a:t>della</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propria</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attenzione</a:t>
            </a:r>
            <a:r>
              <a:rPr lang="en-US" altLang="it-IT" sz="1700" dirty="0">
                <a:solidFill>
                  <a:srgbClr val="000000"/>
                </a:solidFill>
                <a:latin typeface="Arial" charset="0"/>
                <a:cs typeface="Arial" charset="0"/>
              </a:rPr>
              <a:t> a </a:t>
            </a:r>
            <a:r>
              <a:rPr lang="en-US" altLang="it-IT" sz="1700" dirty="0" err="1">
                <a:solidFill>
                  <a:srgbClr val="000000"/>
                </a:solidFill>
                <a:latin typeface="Arial" charset="0"/>
                <a:cs typeface="Arial" charset="0"/>
              </a:rPr>
              <a:t>controllare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ciò</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che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si</a:t>
            </a:r>
            <a:r>
              <a:rPr lang="en-US" altLang="it-IT" sz="1700" dirty="0">
                <a:solidFill>
                  <a:srgbClr val="000000"/>
                </a:solidFill>
                <a:latin typeface="Arial" charset="0"/>
                <a:cs typeface="Arial" charset="0"/>
              </a:rPr>
              <a:t> è </a:t>
            </a:r>
            <a:r>
              <a:rPr lang="en-US" altLang="it-IT" sz="1700" dirty="0" err="1">
                <a:solidFill>
                  <a:srgbClr val="000000"/>
                </a:solidFill>
                <a:latin typeface="Arial" charset="0"/>
                <a:cs typeface="Arial" charset="0"/>
              </a:rPr>
              <a:t>detto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ed</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il</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proprio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comportamento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comunicativo</a:t>
            </a:r>
            <a:r>
              <a:rPr lang="en-US" altLang="it-IT" sz="1700" dirty="0">
                <a:solidFill>
                  <a:srgbClr val="000000"/>
                </a:solidFill>
                <a:latin typeface="Arial" charset="0"/>
                <a:cs typeface="Arial" charset="0"/>
              </a:rPr>
              <a:t> non </a:t>
            </a:r>
            <a:r>
              <a:rPr lang="en-US" altLang="it-IT" sz="1700" dirty="0" err="1">
                <a:solidFill>
                  <a:srgbClr val="000000"/>
                </a:solidFill>
                <a:latin typeface="Arial" charset="0"/>
                <a:cs typeface="Arial" charset="0"/>
              </a:rPr>
              <a:t>verbale</a:t>
            </a:r>
            <a:endParaRPr lang="en-US" altLang="it-IT" sz="1700" dirty="0">
              <a:solidFill>
                <a:srgbClr val="000000"/>
              </a:solidFill>
              <a:latin typeface="Arial" charset="0"/>
              <a:cs typeface="Arial" charset="0"/>
            </a:endParaRPr>
          </a:p>
          <a:p>
            <a:pPr marL="914400" lvl="2" indent="0">
              <a:spcBef>
                <a:spcPct val="0"/>
              </a:spcBef>
              <a:spcAft>
                <a:spcPct val="15000"/>
              </a:spcAft>
              <a:buClr>
                <a:srgbClr val="0000FF"/>
              </a:buClr>
              <a:buSzPct val="100000"/>
              <a:buFont typeface="Arial" charset="0"/>
              <a:buChar char="–"/>
            </a:pPr>
            <a:r>
              <a:rPr lang="en-US" altLang="it-IT" sz="1700" dirty="0">
                <a:solidFill>
                  <a:srgbClr val="000000"/>
                </a:solidFill>
                <a:latin typeface="Arial" charset="0"/>
                <a:cs typeface="Arial" charset="0"/>
              </a:rPr>
              <a:t>non </a:t>
            </a:r>
            <a:r>
              <a:rPr lang="en-US" altLang="it-IT" sz="1700" dirty="0" err="1">
                <a:solidFill>
                  <a:srgbClr val="000000"/>
                </a:solidFill>
                <a:latin typeface="Arial" charset="0"/>
                <a:cs typeface="Arial" charset="0"/>
              </a:rPr>
              <a:t>attrarre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l'attenzione</a:t>
            </a:r>
            <a:endParaRPr lang="en-US" altLang="it-IT" sz="1700" dirty="0">
              <a:solidFill>
                <a:srgbClr val="000000"/>
              </a:solidFill>
              <a:latin typeface="Arial" charset="0"/>
              <a:cs typeface="Arial" charset="0"/>
            </a:endParaRPr>
          </a:p>
          <a:p>
            <a:pPr marL="914400" lvl="2" indent="0">
              <a:spcBef>
                <a:spcPct val="0"/>
              </a:spcBef>
              <a:spcAft>
                <a:spcPct val="15000"/>
              </a:spcAft>
              <a:buClr>
                <a:srgbClr val="0000FF"/>
              </a:buClr>
              <a:buSzPct val="100000"/>
              <a:buFont typeface="Arial" charset="0"/>
              <a:buChar char="–"/>
            </a:pPr>
            <a:r>
              <a:rPr lang="en-US" altLang="it-IT" sz="1700" dirty="0" err="1">
                <a:solidFill>
                  <a:srgbClr val="000000"/>
                </a:solidFill>
                <a:latin typeface="Arial" charset="0"/>
                <a:cs typeface="Arial" charset="0"/>
              </a:rPr>
              <a:t>evitare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il</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contatto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oculare</a:t>
            </a:r>
            <a:endParaRPr lang="en-US" altLang="it-IT" sz="1700" dirty="0">
              <a:solidFill>
                <a:srgbClr val="000000"/>
              </a:solidFill>
              <a:latin typeface="Arial" charset="0"/>
              <a:cs typeface="Arial" charset="0"/>
            </a:endParaRPr>
          </a:p>
          <a:p>
            <a:pPr marL="914400" lvl="2" indent="0">
              <a:spcBef>
                <a:spcPct val="0"/>
              </a:spcBef>
              <a:spcAft>
                <a:spcPct val="15000"/>
              </a:spcAft>
              <a:buClr>
                <a:srgbClr val="0000FF"/>
              </a:buClr>
              <a:buSzPct val="100000"/>
              <a:buFont typeface="Arial" charset="0"/>
              <a:buChar char="–"/>
            </a:pPr>
            <a:r>
              <a:rPr lang="en-US" altLang="it-IT" sz="1700" dirty="0" err="1">
                <a:solidFill>
                  <a:srgbClr val="000000"/>
                </a:solidFill>
                <a:latin typeface="Arial" charset="0"/>
                <a:cs typeface="Arial" charset="0"/>
              </a:rPr>
              <a:t>evitare</a:t>
            </a:r>
            <a:r>
              <a:rPr lang="en-US" altLang="it-IT" sz="1700" dirty="0">
                <a:solidFill>
                  <a:srgbClr val="000000"/>
                </a:solidFill>
                <a:latin typeface="Arial" charset="0"/>
                <a:cs typeface="Arial" charset="0"/>
              </a:rPr>
              <a:t> pause </a:t>
            </a:r>
            <a:r>
              <a:rPr lang="en-US" altLang="it-IT" sz="1700" dirty="0" err="1">
                <a:solidFill>
                  <a:srgbClr val="000000"/>
                </a:solidFill>
                <a:latin typeface="Arial" charset="0"/>
                <a:cs typeface="Arial" charset="0"/>
              </a:rPr>
              <a:t>nel</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parlare</a:t>
            </a:r>
            <a:endParaRPr lang="en-US" altLang="it-IT" sz="1700" dirty="0">
              <a:solidFill>
                <a:srgbClr val="000000"/>
              </a:solidFill>
              <a:latin typeface="Arial" charset="0"/>
              <a:cs typeface="Arial" charset="0"/>
            </a:endParaRPr>
          </a:p>
          <a:p>
            <a:pPr marL="914400" lvl="2" indent="0">
              <a:spcBef>
                <a:spcPct val="0"/>
              </a:spcBef>
              <a:spcAft>
                <a:spcPct val="15000"/>
              </a:spcAft>
              <a:buClr>
                <a:srgbClr val="0000FF"/>
              </a:buClr>
              <a:buSzPct val="100000"/>
              <a:buFont typeface="Arial" charset="0"/>
              <a:buChar char="–"/>
            </a:pPr>
            <a:r>
              <a:rPr lang="en-US" altLang="it-IT" sz="1700" dirty="0" err="1">
                <a:solidFill>
                  <a:srgbClr val="000000"/>
                </a:solidFill>
                <a:latin typeface="Arial" charset="0"/>
                <a:cs typeface="Arial" charset="0"/>
              </a:rPr>
              <a:t>collocarsi</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nell'ambiente</a:t>
            </a:r>
            <a:r>
              <a:rPr lang="en-US" altLang="it-IT" sz="1700" dirty="0">
                <a:solidFill>
                  <a:srgbClr val="000000"/>
                </a:solidFill>
                <a:latin typeface="Arial" charset="0"/>
                <a:cs typeface="Arial" charset="0"/>
              </a:rPr>
              <a:t> in </a:t>
            </a:r>
            <a:r>
              <a:rPr lang="en-US" altLang="it-IT" sz="1700" dirty="0" err="1">
                <a:solidFill>
                  <a:srgbClr val="000000"/>
                </a:solidFill>
                <a:latin typeface="Arial" charset="0"/>
                <a:cs typeface="Arial" charset="0"/>
              </a:rPr>
              <a:t>posizione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protetta</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es</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accanto</a:t>
            </a:r>
            <a:r>
              <a:rPr lang="en-US" altLang="it-IT" sz="1700" dirty="0">
                <a:solidFill>
                  <a:srgbClr val="000000"/>
                </a:solidFill>
                <a:latin typeface="Arial" charset="0"/>
                <a:cs typeface="Arial" charset="0"/>
              </a:rPr>
              <a:t> a </a:t>
            </a:r>
            <a:r>
              <a:rPr lang="en-US" altLang="it-IT" sz="1700" dirty="0" err="1">
                <a:solidFill>
                  <a:srgbClr val="000000"/>
                </a:solidFill>
                <a:latin typeface="Arial" charset="0"/>
                <a:cs typeface="Arial" charset="0"/>
              </a:rPr>
              <a:t>persone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benevoli</a:t>
            </a:r>
            <a:r>
              <a:rPr lang="en-US" altLang="it-IT" sz="1700" dirty="0">
                <a:solidFill>
                  <a:srgbClr val="000000"/>
                </a:solidFill>
                <a:latin typeface="Arial" charset="0"/>
                <a:cs typeface="Arial" charset="0"/>
              </a:rPr>
              <a:t>")</a:t>
            </a:r>
          </a:p>
          <a:p>
            <a:pPr marL="914400" lvl="2" indent="0">
              <a:spcBef>
                <a:spcPct val="0"/>
              </a:spcBef>
              <a:spcAft>
                <a:spcPct val="15000"/>
              </a:spcAft>
              <a:buClr>
                <a:srgbClr val="0000FF"/>
              </a:buClr>
              <a:buSzPct val="100000"/>
              <a:buFont typeface="Arial" charset="0"/>
              <a:buChar char="–"/>
            </a:pPr>
            <a:r>
              <a:rPr lang="en-US" altLang="it-IT" sz="1700" dirty="0" err="1">
                <a:solidFill>
                  <a:srgbClr val="000000"/>
                </a:solidFill>
                <a:latin typeface="Arial" charset="0"/>
                <a:cs typeface="Arial" charset="0"/>
              </a:rPr>
              <a:t>collocarsi</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spazialmente</a:t>
            </a:r>
            <a:r>
              <a:rPr lang="en-US" altLang="it-IT" sz="1700" dirty="0">
                <a:solidFill>
                  <a:srgbClr val="000000"/>
                </a:solidFill>
                <a:latin typeface="Arial" charset="0"/>
                <a:cs typeface="Arial" charset="0"/>
              </a:rPr>
              <a:t> in </a:t>
            </a:r>
            <a:r>
              <a:rPr lang="en-US" altLang="it-IT" sz="1700" dirty="0" err="1">
                <a:solidFill>
                  <a:srgbClr val="000000"/>
                </a:solidFill>
                <a:latin typeface="Arial" charset="0"/>
                <a:cs typeface="Arial" charset="0"/>
              </a:rPr>
              <a:t>modo</a:t>
            </a:r>
            <a:r>
              <a:rPr lang="en-US" altLang="it-IT" sz="1700" dirty="0">
                <a:solidFill>
                  <a:srgbClr val="000000"/>
                </a:solidFill>
                <a:latin typeface="Arial" charset="0"/>
                <a:cs typeface="Arial" charset="0"/>
              </a:rPr>
              <a:t> da </a:t>
            </a:r>
            <a:r>
              <a:rPr lang="en-US" altLang="it-IT" sz="1700" dirty="0" err="1">
                <a:solidFill>
                  <a:srgbClr val="000000"/>
                </a:solidFill>
                <a:latin typeface="Arial" charset="0"/>
                <a:cs typeface="Arial" charset="0"/>
              </a:rPr>
              <a:t>avere</a:t>
            </a:r>
            <a:r>
              <a:rPr lang="en-US" altLang="it-IT" sz="1700" dirty="0">
                <a:solidFill>
                  <a:srgbClr val="000000"/>
                </a:solidFill>
                <a:latin typeface="Arial" charset="0"/>
                <a:cs typeface="Arial" charset="0"/>
              </a:rPr>
              <a:t> "vie di </a:t>
            </a:r>
            <a:r>
              <a:rPr lang="en-US" altLang="it-IT" sz="1700" dirty="0" err="1">
                <a:solidFill>
                  <a:srgbClr val="000000"/>
                </a:solidFill>
                <a:latin typeface="Arial" charset="0"/>
                <a:cs typeface="Arial" charset="0"/>
              </a:rPr>
              <a:t>fuga</a:t>
            </a:r>
            <a:r>
              <a:rPr lang="en-US" altLang="it-IT" sz="1700" dirty="0">
                <a:solidFill>
                  <a:srgbClr val="000000"/>
                </a:solidFill>
                <a:latin typeface="Arial" charset="0"/>
                <a:cs typeface="Arial" charset="0"/>
              </a:rPr>
              <a:t>"</a:t>
            </a:r>
          </a:p>
          <a:p>
            <a:pPr marL="457200" lvl="1" indent="0">
              <a:spcBef>
                <a:spcPct val="0"/>
              </a:spcBef>
              <a:spcAft>
                <a:spcPct val="15000"/>
              </a:spcAft>
              <a:buClr>
                <a:srgbClr val="0000FF"/>
              </a:buClr>
              <a:buSzPct val="100000"/>
              <a:buFont typeface="LotusWP Type" pitchFamily="18" charset="0"/>
              <a:buChar char="ƒ"/>
            </a:pPr>
            <a:r>
              <a:rPr lang="en-US" altLang="it-IT" sz="1700" dirty="0" err="1">
                <a:solidFill>
                  <a:srgbClr val="000000"/>
                </a:solidFill>
                <a:latin typeface="Arial" charset="0"/>
                <a:cs typeface="Arial" charset="0"/>
              </a:rPr>
              <a:t>ricercare</a:t>
            </a:r>
            <a:r>
              <a:rPr lang="en-US" altLang="it-IT" sz="1700" dirty="0">
                <a:solidFill>
                  <a:srgbClr val="000000"/>
                </a:solidFill>
                <a:latin typeface="Arial" charset="0"/>
                <a:cs typeface="Arial" charset="0"/>
              </a:rPr>
              <a:t> i </a:t>
            </a:r>
            <a:r>
              <a:rPr lang="en-US" altLang="it-IT" sz="1700" dirty="0" err="1">
                <a:solidFill>
                  <a:srgbClr val="000000"/>
                </a:solidFill>
                <a:latin typeface="Arial" charset="0"/>
                <a:cs typeface="Arial" charset="0"/>
              </a:rPr>
              <a:t>segni</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della</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propria</a:t>
            </a:r>
            <a:r>
              <a:rPr lang="en-US" altLang="it-IT" sz="1700" dirty="0">
                <a:solidFill>
                  <a:srgbClr val="000000"/>
                </a:solidFill>
                <a:latin typeface="Arial" charset="0"/>
                <a:cs typeface="Arial" charset="0"/>
              </a:rPr>
              <a:t> </a:t>
            </a:r>
            <a:r>
              <a:rPr lang="en-US" altLang="it-IT" sz="1700" dirty="0">
                <a:solidFill>
                  <a:srgbClr val="DA0030"/>
                </a:solidFill>
                <a:latin typeface="Arial" charset="0"/>
                <a:cs typeface="Arial" charset="0"/>
              </a:rPr>
              <a:t>non</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attivazione</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ansiosa</a:t>
            </a:r>
            <a:r>
              <a:rPr lang="en-US" altLang="it-IT" sz="1700" dirty="0">
                <a:solidFill>
                  <a:srgbClr val="000000"/>
                </a:solidFill>
                <a:latin typeface="Arial" charset="0"/>
                <a:cs typeface="Arial" charset="0"/>
              </a:rPr>
              <a:t>, a </a:t>
            </a:r>
            <a:r>
              <a:rPr lang="en-US" altLang="it-IT" sz="1700" dirty="0" err="1">
                <a:solidFill>
                  <a:srgbClr val="000000"/>
                </a:solidFill>
                <a:latin typeface="Arial" charset="0"/>
                <a:cs typeface="Arial" charset="0"/>
              </a:rPr>
              <a:t>scopo</a:t>
            </a:r>
            <a:r>
              <a:rPr lang="en-US" altLang="it-IT" sz="1700" dirty="0">
                <a:solidFill>
                  <a:srgbClr val="000000"/>
                </a:solidFill>
                <a:latin typeface="Arial" charset="0"/>
                <a:cs typeface="Arial" charset="0"/>
              </a:rPr>
              <a:t> </a:t>
            </a:r>
            <a:r>
              <a:rPr lang="en-US" altLang="it-IT" sz="1700" dirty="0" err="1">
                <a:solidFill>
                  <a:srgbClr val="000000"/>
                </a:solidFill>
                <a:latin typeface="Arial" charset="0"/>
                <a:cs typeface="Arial" charset="0"/>
              </a:rPr>
              <a:t>rassicurativo</a:t>
            </a:r>
            <a:endParaRPr lang="en-US" altLang="it-IT" sz="1700" dirty="0">
              <a:solidFill>
                <a:srgbClr val="000000"/>
              </a:solidFill>
              <a:latin typeface="Arial" charset="0"/>
              <a:cs typeface="Arial" charset="0"/>
            </a:endParaRPr>
          </a:p>
          <a:p>
            <a:pPr marL="457200" lvl="1" indent="0">
              <a:spcBef>
                <a:spcPct val="0"/>
              </a:spcBef>
              <a:spcAft>
                <a:spcPct val="15000"/>
              </a:spcAft>
              <a:buClr>
                <a:srgbClr val="0000FF"/>
              </a:buClr>
              <a:buSzPct val="100000"/>
              <a:buFont typeface="LotusWP Type" pitchFamily="18" charset="0"/>
              <a:buChar char="ƒ"/>
            </a:pPr>
            <a:endParaRPr lang="en-US" altLang="it-IT" sz="1700" dirty="0">
              <a:solidFill>
                <a:srgbClr val="000000"/>
              </a:solidFill>
              <a:latin typeface="Arial" charset="0"/>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9485688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spcBef>
                <a:spcPct val="0"/>
              </a:spcBef>
              <a:spcAft>
                <a:spcPct val="15000"/>
              </a:spcAft>
              <a:buClr>
                <a:srgbClr val="0000FF"/>
              </a:buClr>
              <a:buSzPct val="100000"/>
              <a:buFont typeface="WingDings" pitchFamily="2" charset="2"/>
              <a:buChar char="§"/>
            </a:pPr>
            <a:r>
              <a:rPr lang="en-US" altLang="it-IT" sz="2400" dirty="0" err="1">
                <a:solidFill>
                  <a:srgbClr val="000000"/>
                </a:solidFill>
                <a:latin typeface="Arial" charset="0"/>
                <a:cs typeface="Arial" charset="0"/>
              </a:rPr>
              <a:t>Esempi</a:t>
            </a:r>
            <a:r>
              <a:rPr lang="en-US" altLang="it-IT" sz="2400" dirty="0">
                <a:solidFill>
                  <a:srgbClr val="000000"/>
                </a:solidFill>
                <a:latin typeface="Arial" charset="0"/>
                <a:cs typeface="Arial" charset="0"/>
              </a:rPr>
              <a:t> </a:t>
            </a:r>
            <a:r>
              <a:rPr lang="en-US" altLang="it-IT" sz="2400" dirty="0">
                <a:latin typeface="Arial" charset="0"/>
                <a:cs typeface="Arial" charset="0"/>
              </a:rPr>
              <a:t>del </a:t>
            </a:r>
            <a:r>
              <a:rPr lang="en-US" altLang="it-IT" sz="2400" dirty="0" err="1">
                <a:latin typeface="Arial" charset="0"/>
                <a:cs typeface="Arial" charset="0"/>
              </a:rPr>
              <a:t>controllo</a:t>
            </a:r>
            <a:r>
              <a:rPr lang="en-US" altLang="it-IT" sz="2400" dirty="0">
                <a:latin typeface="Arial" charset="0"/>
                <a:cs typeface="Arial" charset="0"/>
              </a:rPr>
              <a:t> </a:t>
            </a:r>
            <a:r>
              <a:rPr lang="en-US" altLang="it-IT" sz="2400" dirty="0" err="1">
                <a:latin typeface="Arial" charset="0"/>
                <a:cs typeface="Arial" charset="0"/>
              </a:rPr>
              <a:t>sugli</a:t>
            </a:r>
            <a:r>
              <a:rPr lang="en-US" altLang="it-IT" sz="2400" dirty="0">
                <a:latin typeface="Arial" charset="0"/>
                <a:cs typeface="Arial" charset="0"/>
              </a:rPr>
              <a:t> </a:t>
            </a:r>
            <a:r>
              <a:rPr lang="en-US" altLang="it-IT" sz="2400" dirty="0" err="1">
                <a:latin typeface="Arial" charset="0"/>
                <a:cs typeface="Arial" charset="0"/>
              </a:rPr>
              <a:t>altri</a:t>
            </a:r>
            <a:r>
              <a:rPr lang="en-US" altLang="it-IT" sz="2400" dirty="0">
                <a:latin typeface="Arial" charset="0"/>
                <a:cs typeface="Arial" charset="0"/>
              </a:rPr>
              <a:t> </a:t>
            </a:r>
            <a:r>
              <a:rPr lang="en-US" altLang="it-IT" sz="2400" dirty="0" err="1">
                <a:latin typeface="Arial" charset="0"/>
                <a:cs typeface="Arial" charset="0"/>
              </a:rPr>
              <a:t>sono</a:t>
            </a:r>
            <a:r>
              <a:rPr lang="en-US" altLang="it-IT" sz="2400" dirty="0">
                <a:latin typeface="Arial" charset="0"/>
                <a:cs typeface="Arial" charset="0"/>
              </a:rPr>
              <a:t>:</a:t>
            </a:r>
          </a:p>
          <a:p>
            <a:pPr marL="457200" lvl="1" indent="0" algn="just">
              <a:spcBef>
                <a:spcPct val="0"/>
              </a:spcBef>
              <a:spcAft>
                <a:spcPct val="15000"/>
              </a:spcAft>
              <a:buClr>
                <a:srgbClr val="0000FF"/>
              </a:buClr>
              <a:buSzPct val="100000"/>
              <a:buFont typeface="LotusWP Type" pitchFamily="18" charset="0"/>
              <a:buChar char="ƒ"/>
            </a:pPr>
            <a:r>
              <a:rPr lang="en-US" altLang="it-IT" sz="2400" dirty="0">
                <a:latin typeface="Arial" charset="0"/>
                <a:cs typeface="Arial" charset="0"/>
              </a:rPr>
              <a:t> </a:t>
            </a:r>
            <a:r>
              <a:rPr lang="en-US" altLang="it-IT" sz="2400" dirty="0" err="1">
                <a:latin typeface="Arial" charset="0"/>
                <a:cs typeface="Arial" charset="0"/>
              </a:rPr>
              <a:t>prestare</a:t>
            </a:r>
            <a:r>
              <a:rPr lang="en-US" altLang="it-IT" sz="2400" dirty="0">
                <a:latin typeface="Arial" charset="0"/>
                <a:cs typeface="Arial" charset="0"/>
              </a:rPr>
              <a:t> </a:t>
            </a:r>
            <a:r>
              <a:rPr lang="en-US" altLang="it-IT" sz="2400" dirty="0" err="1">
                <a:latin typeface="Arial" charset="0"/>
                <a:cs typeface="Arial" charset="0"/>
              </a:rPr>
              <a:t>attenzione</a:t>
            </a:r>
            <a:r>
              <a:rPr lang="en-US" altLang="it-IT" sz="2400" dirty="0">
                <a:latin typeface="Arial" charset="0"/>
                <a:cs typeface="Arial" charset="0"/>
              </a:rPr>
              <a:t> a </a:t>
            </a:r>
            <a:r>
              <a:rPr lang="en-US" altLang="it-IT" sz="2400" dirty="0" err="1">
                <a:latin typeface="Arial" charset="0"/>
                <a:cs typeface="Arial" charset="0"/>
              </a:rPr>
              <a:t>tutti</a:t>
            </a:r>
            <a:r>
              <a:rPr lang="en-US" altLang="it-IT" sz="2400" dirty="0">
                <a:latin typeface="Arial" charset="0"/>
                <a:cs typeface="Arial" charset="0"/>
              </a:rPr>
              <a:t> i </a:t>
            </a:r>
            <a:r>
              <a:rPr lang="en-US" altLang="it-IT" sz="2400" dirty="0" err="1">
                <a:latin typeface="Arial" charset="0"/>
                <a:cs typeface="Arial" charset="0"/>
              </a:rPr>
              <a:t>segnali</a:t>
            </a:r>
            <a:r>
              <a:rPr lang="en-US" altLang="it-IT" sz="2400" dirty="0">
                <a:latin typeface="Arial" charset="0"/>
                <a:cs typeface="Arial" charset="0"/>
              </a:rPr>
              <a:t> </a:t>
            </a:r>
            <a:r>
              <a:rPr lang="en-US" altLang="it-IT" sz="2400" dirty="0" err="1">
                <a:latin typeface="Arial" charset="0"/>
                <a:cs typeface="Arial" charset="0"/>
              </a:rPr>
              <a:t>comunicativi</a:t>
            </a:r>
            <a:r>
              <a:rPr lang="en-US" altLang="it-IT" sz="2400" dirty="0">
                <a:latin typeface="Arial" charset="0"/>
                <a:cs typeface="Arial" charset="0"/>
              </a:rPr>
              <a:t> non </a:t>
            </a:r>
            <a:r>
              <a:rPr lang="en-US" altLang="it-IT" sz="2400" dirty="0" err="1">
                <a:latin typeface="Arial" charset="0"/>
                <a:cs typeface="Arial" charset="0"/>
              </a:rPr>
              <a:t>verbali</a:t>
            </a:r>
            <a:r>
              <a:rPr lang="en-US" altLang="it-IT" sz="2400" dirty="0">
                <a:latin typeface="Arial" charset="0"/>
                <a:cs typeface="Arial" charset="0"/>
              </a:rPr>
              <a:t> </a:t>
            </a:r>
            <a:r>
              <a:rPr lang="en-US" altLang="it-IT" sz="2400" dirty="0" err="1">
                <a:latin typeface="Arial" charset="0"/>
                <a:cs typeface="Arial" charset="0"/>
              </a:rPr>
              <a:t>dei</a:t>
            </a:r>
            <a:r>
              <a:rPr lang="en-US" altLang="it-IT" sz="2400" dirty="0">
                <a:latin typeface="Arial" charset="0"/>
                <a:cs typeface="Arial" charset="0"/>
              </a:rPr>
              <a:t> </a:t>
            </a:r>
            <a:r>
              <a:rPr lang="en-US" altLang="it-IT" sz="2400" dirty="0" err="1">
                <a:latin typeface="Arial" charset="0"/>
                <a:cs typeface="Arial" charset="0"/>
              </a:rPr>
              <a:t>propri</a:t>
            </a:r>
            <a:r>
              <a:rPr lang="en-US" altLang="it-IT" sz="2400" dirty="0">
                <a:latin typeface="Arial" charset="0"/>
                <a:cs typeface="Arial" charset="0"/>
              </a:rPr>
              <a:t> </a:t>
            </a:r>
            <a:r>
              <a:rPr lang="en-US" altLang="it-IT" sz="2400" dirty="0" err="1">
                <a:latin typeface="Arial" charset="0"/>
                <a:cs typeface="Arial" charset="0"/>
              </a:rPr>
              <a:t>interlocutori</a:t>
            </a:r>
            <a:r>
              <a:rPr lang="en-US" altLang="it-IT" sz="2400" dirty="0">
                <a:latin typeface="Arial" charset="0"/>
                <a:cs typeface="Arial" charset="0"/>
              </a:rPr>
              <a:t> per </a:t>
            </a:r>
            <a:r>
              <a:rPr lang="en-US" altLang="it-IT" sz="2400" dirty="0" err="1">
                <a:latin typeface="Arial" charset="0"/>
                <a:cs typeface="Arial" charset="0"/>
              </a:rPr>
              <a:t>verificarne</a:t>
            </a:r>
            <a:r>
              <a:rPr lang="en-US" altLang="it-IT" sz="2400" dirty="0">
                <a:latin typeface="Arial" charset="0"/>
                <a:cs typeface="Arial" charset="0"/>
              </a:rPr>
              <a:t> </a:t>
            </a:r>
            <a:r>
              <a:rPr lang="en-US" altLang="it-IT" sz="2400" dirty="0" err="1">
                <a:latin typeface="Arial" charset="0"/>
                <a:cs typeface="Arial" charset="0"/>
              </a:rPr>
              <a:t>l'approvazione</a:t>
            </a:r>
            <a:r>
              <a:rPr lang="en-US" altLang="it-IT" sz="2400" dirty="0">
                <a:latin typeface="Arial" charset="0"/>
                <a:cs typeface="Arial" charset="0"/>
              </a:rPr>
              <a:t> e </a:t>
            </a:r>
            <a:r>
              <a:rPr lang="en-US" altLang="it-IT" sz="2400" dirty="0" err="1">
                <a:latin typeface="Arial" charset="0"/>
                <a:cs typeface="Arial" charset="0"/>
              </a:rPr>
              <a:t>l'apprezzamento</a:t>
            </a:r>
            <a:endParaRPr lang="en-US" altLang="it-IT" sz="2400" dirty="0">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dirty="0" err="1">
                <a:latin typeface="Arial" charset="0"/>
                <a:cs typeface="Arial" charset="0"/>
              </a:rPr>
              <a:t>segnale</a:t>
            </a:r>
            <a:r>
              <a:rPr lang="en-US" altLang="it-IT" dirty="0">
                <a:latin typeface="Arial" charset="0"/>
                <a:cs typeface="Arial" charset="0"/>
              </a:rPr>
              <a:t> </a:t>
            </a:r>
            <a:r>
              <a:rPr lang="en-US" altLang="it-IT" dirty="0" err="1">
                <a:latin typeface="Arial" charset="0"/>
                <a:cs typeface="Arial" charset="0"/>
              </a:rPr>
              <a:t>particolarmente</a:t>
            </a:r>
            <a:r>
              <a:rPr lang="en-US" altLang="it-IT" dirty="0">
                <a:latin typeface="Arial" charset="0"/>
                <a:cs typeface="Arial" charset="0"/>
              </a:rPr>
              <a:t> </a:t>
            </a:r>
            <a:r>
              <a:rPr lang="en-US" altLang="it-IT" dirty="0" err="1">
                <a:latin typeface="Arial" charset="0"/>
                <a:cs typeface="Arial" charset="0"/>
              </a:rPr>
              <a:t>significativo</a:t>
            </a:r>
            <a:r>
              <a:rPr lang="en-US" altLang="it-IT" dirty="0">
                <a:latin typeface="Arial" charset="0"/>
                <a:cs typeface="Arial" charset="0"/>
              </a:rPr>
              <a:t> è </a:t>
            </a:r>
            <a:r>
              <a:rPr lang="en-US" altLang="it-IT" dirty="0" err="1">
                <a:latin typeface="Arial" charset="0"/>
                <a:cs typeface="Arial" charset="0"/>
              </a:rPr>
              <a:t>costituito</a:t>
            </a:r>
            <a:r>
              <a:rPr lang="en-US" altLang="it-IT" dirty="0">
                <a:latin typeface="Arial" charset="0"/>
                <a:cs typeface="Arial" charset="0"/>
              </a:rPr>
              <a:t> </a:t>
            </a:r>
            <a:r>
              <a:rPr lang="en-US" altLang="it-IT" dirty="0">
                <a:solidFill>
                  <a:srgbClr val="000000"/>
                </a:solidFill>
                <a:latin typeface="Arial" charset="0"/>
                <a:cs typeface="Arial" charset="0"/>
              </a:rPr>
              <a:t>dal </a:t>
            </a:r>
            <a:r>
              <a:rPr lang="en-US" altLang="it-IT" dirty="0" err="1">
                <a:solidFill>
                  <a:srgbClr val="000000"/>
                </a:solidFill>
                <a:latin typeface="Arial" charset="0"/>
                <a:cs typeface="Arial" charset="0"/>
              </a:rPr>
              <a:t>grado</a:t>
            </a:r>
            <a:r>
              <a:rPr lang="en-US" altLang="it-IT" dirty="0">
                <a:solidFill>
                  <a:srgbClr val="000000"/>
                </a:solidFill>
                <a:latin typeface="Arial" charset="0"/>
                <a:cs typeface="Arial" charset="0"/>
              </a:rPr>
              <a:t> di </a:t>
            </a:r>
            <a:r>
              <a:rPr lang="en-US" altLang="it-IT" dirty="0" err="1">
                <a:solidFill>
                  <a:srgbClr val="000000"/>
                </a:solidFill>
                <a:latin typeface="Arial" charset="0"/>
                <a:cs typeface="Arial" charset="0"/>
              </a:rPr>
              <a:t>attenzione</a:t>
            </a:r>
            <a:r>
              <a:rPr lang="en-US" altLang="it-IT" dirty="0">
                <a:solidFill>
                  <a:srgbClr val="000000"/>
                </a:solidFill>
                <a:latin typeface="Arial" charset="0"/>
                <a:cs typeface="Arial" charset="0"/>
              </a:rPr>
              <a:t> con cui </a:t>
            </a:r>
            <a:r>
              <a:rPr lang="en-US" altLang="it-IT" dirty="0" err="1">
                <a:solidFill>
                  <a:srgbClr val="000000"/>
                </a:solidFill>
                <a:latin typeface="Arial" charset="0"/>
                <a:cs typeface="Arial" charset="0"/>
              </a:rPr>
              <a:t>gli</a:t>
            </a:r>
            <a:r>
              <a:rPr lang="en-US" altLang="it-IT" dirty="0">
                <a:solidFill>
                  <a:srgbClr val="000000"/>
                </a:solidFill>
                <a:latin typeface="Arial" charset="0"/>
                <a:cs typeface="Arial" charset="0"/>
              </a:rPr>
              <a:t> </a:t>
            </a:r>
            <a:r>
              <a:rPr lang="en-US" altLang="it-IT" dirty="0" err="1">
                <a:solidFill>
                  <a:srgbClr val="000000"/>
                </a:solidFill>
                <a:latin typeface="Arial" charset="0"/>
                <a:cs typeface="Arial" charset="0"/>
              </a:rPr>
              <a:t>altri</a:t>
            </a:r>
            <a:r>
              <a:rPr lang="en-US" altLang="it-IT" dirty="0">
                <a:solidFill>
                  <a:srgbClr val="000000"/>
                </a:solidFill>
                <a:latin typeface="Arial" charset="0"/>
                <a:cs typeface="Arial" charset="0"/>
              </a:rPr>
              <a:t> </a:t>
            </a:r>
            <a:r>
              <a:rPr lang="en-US" altLang="it-IT" dirty="0" err="1">
                <a:solidFill>
                  <a:srgbClr val="000000"/>
                </a:solidFill>
                <a:latin typeface="Arial" charset="0"/>
                <a:cs typeface="Arial" charset="0"/>
              </a:rPr>
              <a:t>mostrano</a:t>
            </a:r>
            <a:r>
              <a:rPr lang="en-US" altLang="it-IT" dirty="0">
                <a:solidFill>
                  <a:srgbClr val="000000"/>
                </a:solidFill>
                <a:latin typeface="Arial" charset="0"/>
                <a:cs typeface="Arial" charset="0"/>
              </a:rPr>
              <a:t> di </a:t>
            </a:r>
            <a:r>
              <a:rPr lang="en-US" altLang="it-IT" dirty="0" err="1">
                <a:solidFill>
                  <a:srgbClr val="000000"/>
                </a:solidFill>
                <a:latin typeface="Arial" charset="0"/>
                <a:cs typeface="Arial" charset="0"/>
              </a:rPr>
              <a:t>seguire</a:t>
            </a:r>
            <a:r>
              <a:rPr lang="en-US" altLang="it-IT" dirty="0">
                <a:solidFill>
                  <a:srgbClr val="000000"/>
                </a:solidFill>
                <a:latin typeface="Arial" charset="0"/>
                <a:cs typeface="Arial" charset="0"/>
              </a:rPr>
              <a:t> </a:t>
            </a:r>
            <a:r>
              <a:rPr lang="en-US" altLang="it-IT" dirty="0" err="1">
                <a:solidFill>
                  <a:srgbClr val="000000"/>
                </a:solidFill>
                <a:latin typeface="Arial" charset="0"/>
                <a:cs typeface="Arial" charset="0"/>
              </a:rPr>
              <a:t>quello</a:t>
            </a:r>
            <a:r>
              <a:rPr lang="en-US" altLang="it-IT" dirty="0">
                <a:solidFill>
                  <a:srgbClr val="000000"/>
                </a:solidFill>
                <a:latin typeface="Arial" charset="0"/>
                <a:cs typeface="Arial" charset="0"/>
              </a:rPr>
              <a:t> </a:t>
            </a:r>
            <a:r>
              <a:rPr lang="en-US" altLang="it-IT" dirty="0" err="1">
                <a:solidFill>
                  <a:srgbClr val="000000"/>
                </a:solidFill>
                <a:latin typeface="Arial" charset="0"/>
                <a:cs typeface="Arial" charset="0"/>
              </a:rPr>
              <a:t>che</a:t>
            </a:r>
            <a:r>
              <a:rPr lang="en-US" altLang="it-IT" dirty="0">
                <a:solidFill>
                  <a:srgbClr val="000000"/>
                </a:solidFill>
                <a:latin typeface="Arial" charset="0"/>
                <a:cs typeface="Arial" charset="0"/>
              </a:rPr>
              <a:t> dice</a:t>
            </a:r>
          </a:p>
          <a:p>
            <a:pPr marL="457200" lvl="1" indent="0" algn="just">
              <a:spcBef>
                <a:spcPct val="0"/>
              </a:spcBef>
              <a:spcAft>
                <a:spcPct val="15000"/>
              </a:spcAft>
              <a:buClr>
                <a:srgbClr val="0000FF"/>
              </a:buClr>
              <a:buSzPct val="100000"/>
              <a:buFont typeface="LotusWP Type" pitchFamily="18" charset="0"/>
              <a:buChar char="ƒ"/>
            </a:pPr>
            <a:r>
              <a:rPr lang="en-US" altLang="it-IT" sz="2400" dirty="0" err="1">
                <a:solidFill>
                  <a:srgbClr val="000000"/>
                </a:solidFill>
                <a:latin typeface="Arial" charset="0"/>
                <a:cs typeface="Arial" charset="0"/>
              </a:rPr>
              <a:t>prestare</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attenzione</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ai</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comportamenti</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manifesti</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vestito</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scelte</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atteggiamenti</a:t>
            </a:r>
            <a:r>
              <a:rPr lang="en-US" altLang="it-IT" sz="2400" dirty="0">
                <a:solidFill>
                  <a:srgbClr val="000000"/>
                </a:solidFill>
                <a:latin typeface="Arial" charset="0"/>
                <a:cs typeface="Arial" charset="0"/>
              </a:rPr>
              <a:t>, </a:t>
            </a:r>
            <a:r>
              <a:rPr lang="en-US" altLang="it-IT" sz="2400" dirty="0" err="1">
                <a:solidFill>
                  <a:srgbClr val="000000"/>
                </a:solidFill>
                <a:latin typeface="Arial" charset="0"/>
                <a:cs typeface="Arial" charset="0"/>
              </a:rPr>
              <a:t>lontananza</a:t>
            </a:r>
            <a:r>
              <a:rPr lang="en-US" altLang="it-IT" sz="2400" dirty="0">
                <a:solidFill>
                  <a:srgbClr val="000000"/>
                </a:solidFill>
                <a:latin typeface="Arial" charset="0"/>
                <a:cs typeface="Arial" charset="0"/>
              </a:rPr>
              <a:t>/</a:t>
            </a:r>
            <a:r>
              <a:rPr lang="en-US" altLang="it-IT" sz="2400" dirty="0" err="1">
                <a:solidFill>
                  <a:srgbClr val="000000"/>
                </a:solidFill>
                <a:latin typeface="Arial" charset="0"/>
                <a:cs typeface="Arial" charset="0"/>
              </a:rPr>
              <a:t>vicinanza</a:t>
            </a:r>
            <a:r>
              <a:rPr lang="en-US" altLang="it-IT" sz="2400" dirty="0">
                <a:solidFill>
                  <a:srgbClr val="000000"/>
                </a:solidFill>
                <a:latin typeface="Arial" charset="0"/>
                <a:cs typeface="Arial" charset="0"/>
              </a:rPr>
              <a:t>) per </a:t>
            </a:r>
            <a:r>
              <a:rPr lang="en-US" altLang="it-IT" sz="2400" dirty="0" err="1">
                <a:solidFill>
                  <a:srgbClr val="000000"/>
                </a:solidFill>
                <a:latin typeface="Arial" charset="0"/>
                <a:cs typeface="Arial" charset="0"/>
              </a:rPr>
              <a:t>verificare</a:t>
            </a:r>
            <a:r>
              <a:rPr lang="en-US" altLang="it-IT" sz="2400" dirty="0">
                <a:solidFill>
                  <a:srgbClr val="000000"/>
                </a:solidFill>
                <a:latin typeface="Arial" charset="0"/>
                <a:cs typeface="Arial" charset="0"/>
              </a:rPr>
              <a:t> la </a:t>
            </a:r>
            <a:r>
              <a:rPr lang="en-US" altLang="it-IT" sz="2400" dirty="0" err="1">
                <a:solidFill>
                  <a:srgbClr val="000000"/>
                </a:solidFill>
                <a:latin typeface="Arial" charset="0"/>
                <a:cs typeface="Arial" charset="0"/>
              </a:rPr>
              <a:t>sintonia</a:t>
            </a:r>
            <a:r>
              <a:rPr lang="en-US" altLang="it-IT" sz="2400" dirty="0">
                <a:solidFill>
                  <a:srgbClr val="000000"/>
                </a:solidFill>
                <a:latin typeface="Arial" charset="0"/>
                <a:cs typeface="Arial" charset="0"/>
              </a:rPr>
              <a:t> con </a:t>
            </a:r>
            <a:r>
              <a:rPr lang="en-US" altLang="it-IT" sz="2400" dirty="0" err="1">
                <a:solidFill>
                  <a:srgbClr val="000000"/>
                </a:solidFill>
                <a:latin typeface="Arial" charset="0"/>
                <a:cs typeface="Arial" charset="0"/>
              </a:rPr>
              <a:t>loro</a:t>
            </a:r>
            <a:endParaRPr lang="en-US" altLang="it-IT" sz="2400" dirty="0">
              <a:solidFill>
                <a:srgbClr val="000000"/>
              </a:solidFill>
              <a:latin typeface="Arial" charset="0"/>
              <a:cs typeface="Arial" charset="0"/>
            </a:endParaRP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816168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gn="just">
              <a:spcBef>
                <a:spcPct val="0"/>
              </a:spcBef>
              <a:spcAft>
                <a:spcPct val="15000"/>
              </a:spcAft>
              <a:buClr>
                <a:srgbClr val="0000FF"/>
              </a:buClr>
              <a:buSzPct val="100000"/>
              <a:buFont typeface="WingDings" pitchFamily="2" charset="2"/>
              <a:buChar char="§"/>
            </a:pPr>
            <a:r>
              <a:rPr lang="en-US" altLang="it-IT" sz="2000" dirty="0">
                <a:solidFill>
                  <a:prstClr val="black"/>
                </a:solidFill>
                <a:latin typeface="Arial" charset="0"/>
                <a:cs typeface="Arial" charset="0"/>
              </a:rPr>
              <a:t>Le </a:t>
            </a:r>
            <a:r>
              <a:rPr lang="en-US" altLang="it-IT" sz="2000" dirty="0" err="1">
                <a:solidFill>
                  <a:prstClr val="black"/>
                </a:solidFill>
                <a:latin typeface="Arial" charset="0"/>
                <a:cs typeface="Arial" charset="0"/>
              </a:rPr>
              <a:t>strategie</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controllo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su</a:t>
            </a:r>
            <a:r>
              <a:rPr lang="en-US" altLang="it-IT" sz="2000" dirty="0">
                <a:solidFill>
                  <a:prstClr val="black"/>
                </a:solidFill>
                <a:latin typeface="Arial" charset="0"/>
                <a:cs typeface="Arial" charset="0"/>
              </a:rPr>
              <a:t> se </a:t>
            </a:r>
            <a:r>
              <a:rPr lang="en-US" altLang="it-IT" sz="2000" dirty="0" err="1">
                <a:solidFill>
                  <a:prstClr val="black"/>
                </a:solidFill>
                <a:latin typeface="Arial" charset="0"/>
                <a:cs typeface="Arial" charset="0"/>
              </a:rPr>
              <a:t>stesso</a:t>
            </a:r>
            <a:r>
              <a:rPr lang="en-US" altLang="it-IT" sz="2000" dirty="0">
                <a:solidFill>
                  <a:prstClr val="black"/>
                </a:solidFill>
                <a:latin typeface="Arial" charset="0"/>
                <a:cs typeface="Arial" charset="0"/>
              </a:rPr>
              <a:t> e </a:t>
            </a:r>
            <a:r>
              <a:rPr lang="en-US" altLang="it-IT" sz="2000" dirty="0" err="1">
                <a:solidFill>
                  <a:prstClr val="black"/>
                </a:solidFill>
                <a:latin typeface="Arial" charset="0"/>
                <a:cs typeface="Arial" charset="0"/>
              </a:rPr>
              <a:t>sugli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altri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divengono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fattori</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mantenimento</a:t>
            </a:r>
            <a:r>
              <a:rPr lang="en-US" altLang="it-IT" sz="2000" dirty="0">
                <a:solidFill>
                  <a:prstClr val="black"/>
                </a:solidFill>
                <a:latin typeface="Arial" charset="0"/>
                <a:cs typeface="Arial" charset="0"/>
              </a:rPr>
              <a:t> del </a:t>
            </a:r>
            <a:r>
              <a:rPr lang="en-US" altLang="it-IT" sz="2000" dirty="0" err="1">
                <a:solidFill>
                  <a:prstClr val="black"/>
                </a:solidFill>
                <a:latin typeface="Arial" charset="0"/>
                <a:cs typeface="Arial" charset="0"/>
              </a:rPr>
              <a:t>disturbo</a:t>
            </a:r>
            <a:r>
              <a:rPr lang="en-US" altLang="it-IT" sz="2000" dirty="0">
                <a:solidFill>
                  <a:prstClr val="black"/>
                </a:solidFill>
                <a:latin typeface="Arial" charset="0"/>
                <a:cs typeface="Arial" charset="0"/>
              </a:rPr>
              <a:t> in </a:t>
            </a:r>
            <a:r>
              <a:rPr lang="en-US" altLang="it-IT" sz="2000" dirty="0" err="1">
                <a:solidFill>
                  <a:prstClr val="black"/>
                </a:solidFill>
                <a:latin typeface="Arial" charset="0"/>
                <a:cs typeface="Arial" charset="0"/>
              </a:rPr>
              <a:t>quanto</a:t>
            </a:r>
            <a:r>
              <a:rPr lang="en-US" altLang="it-IT" sz="2000" dirty="0">
                <a:solidFill>
                  <a:prstClr val="black"/>
                </a:solidFill>
                <a:latin typeface="Arial" charset="0"/>
                <a:cs typeface="Arial" charset="0"/>
              </a:rPr>
              <a:t>:</a:t>
            </a:r>
          </a:p>
          <a:p>
            <a:pPr marL="457200" lvl="1" indent="0" algn="just">
              <a:spcBef>
                <a:spcPct val="0"/>
              </a:spcBef>
              <a:spcAft>
                <a:spcPct val="15000"/>
              </a:spcAft>
              <a:buClr>
                <a:srgbClr val="0000FF"/>
              </a:buClr>
              <a:buSzPct val="100000"/>
              <a:buFont typeface="LotusWP Type" pitchFamily="18" charset="0"/>
              <a:buChar char="ƒ"/>
            </a:pPr>
            <a:r>
              <a:rPr lang="en-US" altLang="it-IT" sz="2000" dirty="0" err="1">
                <a:solidFill>
                  <a:prstClr val="black"/>
                </a:solidFill>
                <a:latin typeface="Arial" charset="0"/>
                <a:cs typeface="Arial" charset="0"/>
              </a:rPr>
              <a:t>impediscono</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criticare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il</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pensiero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disfunzionale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soggiacente</a:t>
            </a:r>
            <a:endParaRPr lang="en-US" altLang="it-IT" sz="2000" dirty="0">
              <a:solidFill>
                <a:prstClr val="black"/>
              </a:solidFill>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2000" dirty="0">
                <a:solidFill>
                  <a:prstClr val="black"/>
                </a:solidFill>
                <a:latin typeface="Arial" charset="0"/>
                <a:cs typeface="Arial" charset="0"/>
              </a:rPr>
              <a:t>la </a:t>
            </a:r>
            <a:r>
              <a:rPr lang="en-US" altLang="it-IT" sz="2000" dirty="0" err="1">
                <a:solidFill>
                  <a:prstClr val="black"/>
                </a:solidFill>
                <a:latin typeface="Arial" charset="0"/>
                <a:cs typeface="Arial" charset="0"/>
              </a:rPr>
              <a:t>costante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attenzione</a:t>
            </a:r>
            <a:r>
              <a:rPr lang="en-US" altLang="it-IT" sz="2000" dirty="0">
                <a:solidFill>
                  <a:prstClr val="black"/>
                </a:solidFill>
                <a:latin typeface="Arial" charset="0"/>
                <a:cs typeface="Arial" charset="0"/>
              </a:rPr>
              <a:t> verso i </a:t>
            </a:r>
            <a:r>
              <a:rPr lang="en-US" altLang="it-IT" sz="2000" dirty="0" err="1">
                <a:solidFill>
                  <a:prstClr val="black"/>
                </a:solidFill>
                <a:latin typeface="Arial" charset="0"/>
                <a:cs typeface="Arial" charset="0"/>
              </a:rPr>
              <a:t>sintomi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d'ansia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determina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un'attivazione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neurovegetativa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favorisce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l'insorgenza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proprio</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tali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sintomi</a:t>
            </a:r>
            <a:endParaRPr lang="en-US" altLang="it-IT" sz="2000" dirty="0">
              <a:solidFill>
                <a:prstClr val="black"/>
              </a:solidFill>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2000" dirty="0" err="1">
                <a:solidFill>
                  <a:prstClr val="black"/>
                </a:solidFill>
                <a:latin typeface="Arial" charset="0"/>
                <a:cs typeface="Arial" charset="0"/>
              </a:rPr>
              <a:t>si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ritiene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i </a:t>
            </a:r>
            <a:r>
              <a:rPr lang="en-US" altLang="it-IT" sz="2000" dirty="0" err="1">
                <a:solidFill>
                  <a:prstClr val="black"/>
                </a:solidFill>
                <a:latin typeface="Arial" charset="0"/>
                <a:cs typeface="Arial" charset="0"/>
              </a:rPr>
              <a:t>sintomi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d'ansia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siano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immediatamente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percepiti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dagli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altri</a:t>
            </a:r>
            <a:r>
              <a:rPr lang="en-US" altLang="it-IT" sz="2000" dirty="0">
                <a:solidFill>
                  <a:prstClr val="black"/>
                </a:solidFill>
                <a:latin typeface="Arial" charset="0"/>
                <a:cs typeface="Arial" charset="0"/>
              </a:rPr>
              <a:t>, in </a:t>
            </a:r>
            <a:r>
              <a:rPr lang="en-US" altLang="it-IT" sz="2000" dirty="0" err="1">
                <a:solidFill>
                  <a:prstClr val="black"/>
                </a:solidFill>
                <a:latin typeface="Arial" charset="0"/>
                <a:cs typeface="Arial" charset="0"/>
              </a:rPr>
              <a:t>quanto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pensa</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essere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sempre</a:t>
            </a:r>
            <a:r>
              <a:rPr lang="en-US" altLang="it-IT" sz="2000" dirty="0">
                <a:solidFill>
                  <a:prstClr val="black"/>
                </a:solidFill>
                <a:latin typeface="Arial" charset="0"/>
                <a:cs typeface="Arial" charset="0"/>
              </a:rPr>
              <a:t> al </a:t>
            </a:r>
            <a:r>
              <a:rPr lang="en-US" altLang="it-IT" sz="2000" dirty="0" err="1">
                <a:solidFill>
                  <a:prstClr val="black"/>
                </a:solidFill>
                <a:latin typeface="Arial" charset="0"/>
                <a:cs typeface="Arial" charset="0"/>
              </a:rPr>
              <a:t>centro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dell'attenzione</a:t>
            </a:r>
            <a:endParaRPr lang="en-US" altLang="it-IT" sz="2000" dirty="0">
              <a:solidFill>
                <a:prstClr val="black"/>
              </a:solidFill>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2000" dirty="0" err="1">
                <a:solidFill>
                  <a:prstClr val="black"/>
                </a:solidFill>
                <a:latin typeface="Arial" charset="0"/>
                <a:cs typeface="Arial" charset="0"/>
              </a:rPr>
              <a:t>tali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sintomi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sono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utilizzati</a:t>
            </a:r>
            <a:r>
              <a:rPr lang="en-US" altLang="it-IT" sz="2000" dirty="0">
                <a:solidFill>
                  <a:prstClr val="black"/>
                </a:solidFill>
                <a:latin typeface="Arial" charset="0"/>
                <a:cs typeface="Arial" charset="0"/>
              </a:rPr>
              <a:t> come </a:t>
            </a:r>
            <a:r>
              <a:rPr lang="en-US" altLang="it-IT" sz="2000" dirty="0" err="1">
                <a:solidFill>
                  <a:prstClr val="black"/>
                </a:solidFill>
                <a:latin typeface="Arial" charset="0"/>
                <a:cs typeface="Arial" charset="0"/>
              </a:rPr>
              <a:t>criterio</a:t>
            </a:r>
            <a:r>
              <a:rPr lang="en-US" altLang="it-IT" sz="2000" dirty="0">
                <a:solidFill>
                  <a:prstClr val="black"/>
                </a:solidFill>
                <a:latin typeface="Arial" charset="0"/>
                <a:cs typeface="Arial" charset="0"/>
              </a:rPr>
              <a:t> per la </a:t>
            </a:r>
            <a:r>
              <a:rPr lang="en-US" altLang="it-IT" sz="2000" dirty="0" err="1">
                <a:solidFill>
                  <a:prstClr val="black"/>
                </a:solidFill>
                <a:latin typeface="Arial" charset="0"/>
                <a:cs typeface="Arial" charset="0"/>
              </a:rPr>
              <a:t>determinazione</a:t>
            </a:r>
            <a:r>
              <a:rPr lang="en-US" altLang="it-IT" sz="2000" dirty="0">
                <a:solidFill>
                  <a:prstClr val="black"/>
                </a:solidFill>
                <a:latin typeface="Arial" charset="0"/>
                <a:cs typeface="Arial" charset="0"/>
              </a:rPr>
              <a:t> del </a:t>
            </a:r>
            <a:r>
              <a:rPr lang="en-US" altLang="it-IT" sz="2000" dirty="0" err="1">
                <a:solidFill>
                  <a:prstClr val="black"/>
                </a:solidFill>
                <a:latin typeface="Arial" charset="0"/>
                <a:cs typeface="Arial" charset="0"/>
              </a:rPr>
              <a:t>proprio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valore</a:t>
            </a:r>
            <a:r>
              <a:rPr lang="en-US" altLang="it-IT" sz="2000" dirty="0">
                <a:solidFill>
                  <a:prstClr val="black"/>
                </a:solidFill>
                <a:latin typeface="Arial" charset="0"/>
                <a:cs typeface="Arial" charset="0"/>
              </a:rPr>
              <a:t>. Si </a:t>
            </a:r>
            <a:r>
              <a:rPr lang="en-US" altLang="it-IT" sz="2000" dirty="0" err="1">
                <a:solidFill>
                  <a:prstClr val="black"/>
                </a:solidFill>
                <a:latin typeface="Arial" charset="0"/>
                <a:cs typeface="Arial" charset="0"/>
              </a:rPr>
              <a:t>finisce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inevitabilmente</a:t>
            </a:r>
            <a:r>
              <a:rPr lang="en-US" altLang="it-IT" sz="2000" dirty="0">
                <a:solidFill>
                  <a:prstClr val="black"/>
                </a:solidFill>
                <a:latin typeface="Arial" charset="0"/>
                <a:cs typeface="Arial" charset="0"/>
              </a:rPr>
              <a:t>, per </a:t>
            </a:r>
            <a:r>
              <a:rPr lang="en-US" altLang="it-IT" sz="2000" dirty="0" err="1">
                <a:solidFill>
                  <a:prstClr val="black"/>
                </a:solidFill>
                <a:latin typeface="Arial" charset="0"/>
                <a:cs typeface="Arial" charset="0"/>
              </a:rPr>
              <a:t>ritenere</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valere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poco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Ogni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interazione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quindi</a:t>
            </a:r>
            <a:r>
              <a:rPr lang="en-US" altLang="it-IT" sz="2000" dirty="0">
                <a:solidFill>
                  <a:prstClr val="black"/>
                </a:solidFill>
                <a:latin typeface="Arial" charset="0"/>
                <a:cs typeface="Arial" charset="0"/>
              </a:rPr>
              <a:t>, non </a:t>
            </a:r>
            <a:r>
              <a:rPr lang="en-US" altLang="it-IT" sz="2000" dirty="0" err="1">
                <a:solidFill>
                  <a:prstClr val="black"/>
                </a:solidFill>
                <a:latin typeface="Arial" charset="0"/>
                <a:cs typeface="Arial" charset="0"/>
              </a:rPr>
              <a:t>può</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confermare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l'impressione</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fallimento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personale</a:t>
            </a:r>
            <a:r>
              <a:rPr lang="en-US" altLang="it-IT" sz="2000" dirty="0">
                <a:solidFill>
                  <a:prstClr val="black"/>
                </a:solidFill>
                <a:latin typeface="Arial" charset="0"/>
                <a:cs typeface="Arial" charset="0"/>
              </a:rPr>
              <a:t>.</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3346472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457200" lvl="1" indent="0" algn="just">
              <a:spcBef>
                <a:spcPct val="0"/>
              </a:spcBef>
              <a:spcAft>
                <a:spcPct val="15000"/>
              </a:spcAft>
              <a:buClr>
                <a:srgbClr val="0000FF"/>
              </a:buClr>
              <a:buSzPct val="100000"/>
              <a:buFont typeface="LotusWP Type" pitchFamily="18" charset="0"/>
              <a:buChar char="ƒ"/>
            </a:pPr>
            <a:r>
              <a:rPr lang="en-US" altLang="it-IT" sz="2000" dirty="0">
                <a:solidFill>
                  <a:prstClr val="black"/>
                </a:solidFill>
                <a:latin typeface="Arial" charset="0"/>
                <a:cs typeface="Arial" charset="0"/>
              </a:rPr>
              <a:t>le </a:t>
            </a:r>
            <a:r>
              <a:rPr lang="en-US" altLang="it-IT" sz="2000" dirty="0" err="1">
                <a:solidFill>
                  <a:prstClr val="black"/>
                </a:solidFill>
                <a:latin typeface="Arial" charset="0"/>
                <a:cs typeface="Arial" charset="0"/>
              </a:rPr>
              <a:t>strategie</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controllo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esasperato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su</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sé</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determinano</a:t>
            </a:r>
            <a:r>
              <a:rPr lang="en-US" altLang="it-IT" sz="2000" dirty="0">
                <a:solidFill>
                  <a:prstClr val="black"/>
                </a:solidFill>
                <a:latin typeface="Arial" charset="0"/>
                <a:cs typeface="Arial" charset="0"/>
              </a:rPr>
              <a:t> un </a:t>
            </a:r>
            <a:r>
              <a:rPr lang="en-US" altLang="it-IT" sz="2000" dirty="0" err="1">
                <a:solidFill>
                  <a:prstClr val="black"/>
                </a:solidFill>
                <a:latin typeface="Arial" charset="0"/>
                <a:cs typeface="Arial" charset="0"/>
              </a:rPr>
              <a:t>impoverimento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della</a:t>
            </a:r>
            <a:r>
              <a:rPr lang="en-US" altLang="it-IT" sz="2000" dirty="0">
                <a:solidFill>
                  <a:prstClr val="black"/>
                </a:solidFill>
                <a:latin typeface="Arial" charset="0"/>
                <a:cs typeface="Arial" charset="0"/>
              </a:rPr>
              <a:t> performance, per </a:t>
            </a:r>
            <a:r>
              <a:rPr lang="en-US" altLang="it-IT" sz="2000" dirty="0" err="1">
                <a:solidFill>
                  <a:prstClr val="black"/>
                </a:solidFill>
                <a:latin typeface="Arial" charset="0"/>
                <a:cs typeface="Arial" charset="0"/>
              </a:rPr>
              <a:t>l'incapacità</a:t>
            </a:r>
            <a:r>
              <a:rPr lang="en-US" altLang="it-IT" sz="2000" dirty="0">
                <a:solidFill>
                  <a:prstClr val="black"/>
                </a:solidFill>
                <a:latin typeface="Arial" charset="0"/>
                <a:cs typeface="Arial" charset="0"/>
              </a:rPr>
              <a:t> di </a:t>
            </a:r>
            <a:r>
              <a:rPr lang="en-US" altLang="it-IT" sz="2000" dirty="0" err="1">
                <a:solidFill>
                  <a:prstClr val="black"/>
                </a:solidFill>
                <a:latin typeface="Arial" charset="0"/>
                <a:cs typeface="Arial" charset="0"/>
              </a:rPr>
              <a:t>entrare</a:t>
            </a:r>
            <a:r>
              <a:rPr lang="en-US" altLang="it-IT" sz="2000" dirty="0">
                <a:solidFill>
                  <a:prstClr val="black"/>
                </a:solidFill>
                <a:latin typeface="Arial" charset="0"/>
                <a:cs typeface="Arial" charset="0"/>
              </a:rPr>
              <a:t> in </a:t>
            </a:r>
            <a:r>
              <a:rPr lang="en-US" altLang="it-IT" sz="2000" dirty="0" err="1">
                <a:solidFill>
                  <a:prstClr val="black"/>
                </a:solidFill>
                <a:latin typeface="Arial" charset="0"/>
                <a:cs typeface="Arial" charset="0"/>
              </a:rPr>
              <a:t>sintonia</a:t>
            </a:r>
            <a:r>
              <a:rPr lang="en-US" altLang="it-IT" sz="2000" dirty="0">
                <a:solidFill>
                  <a:prstClr val="black"/>
                </a:solidFill>
                <a:latin typeface="Arial" charset="0"/>
                <a:cs typeface="Arial" charset="0"/>
              </a:rPr>
              <a:t> con </a:t>
            </a:r>
            <a:r>
              <a:rPr lang="en-US" altLang="it-IT" sz="2000" dirty="0" err="1">
                <a:solidFill>
                  <a:prstClr val="black"/>
                </a:solidFill>
                <a:latin typeface="Arial" charset="0"/>
                <a:cs typeface="Arial" charset="0"/>
              </a:rPr>
              <a:t>gli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altri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viene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letta</a:t>
            </a:r>
            <a:r>
              <a:rPr lang="en-US" altLang="it-IT" sz="2000" dirty="0">
                <a:solidFill>
                  <a:prstClr val="black"/>
                </a:solidFill>
                <a:latin typeface="Arial" charset="0"/>
                <a:cs typeface="Arial" charset="0"/>
              </a:rPr>
              <a:t> come </a:t>
            </a:r>
            <a:r>
              <a:rPr lang="en-US" altLang="it-IT" sz="2000" dirty="0" err="1">
                <a:solidFill>
                  <a:prstClr val="black"/>
                </a:solidFill>
                <a:latin typeface="Arial" charset="0"/>
                <a:cs typeface="Arial" charset="0"/>
              </a:rPr>
              <a:t>prova</a:t>
            </a:r>
            <a:r>
              <a:rPr lang="en-US" altLang="it-IT" sz="2000" dirty="0">
                <a:solidFill>
                  <a:prstClr val="black"/>
                </a:solidFill>
                <a:latin typeface="Arial" charset="0"/>
                <a:cs typeface="Arial" charset="0"/>
              </a:rPr>
              <a:t> di non </a:t>
            </a:r>
            <a:r>
              <a:rPr lang="en-US" altLang="it-IT" sz="2000" dirty="0" err="1">
                <a:solidFill>
                  <a:prstClr val="black"/>
                </a:solidFill>
                <a:latin typeface="Arial" charset="0"/>
                <a:cs typeface="Arial" charset="0"/>
              </a:rPr>
              <a:t>valore</a:t>
            </a:r>
            <a:endParaRPr lang="en-US" altLang="it-IT" sz="2000" dirty="0">
              <a:solidFill>
                <a:prstClr val="black"/>
              </a:solidFill>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2000" dirty="0">
                <a:solidFill>
                  <a:prstClr val="black"/>
                </a:solidFill>
                <a:latin typeface="Arial" charset="0"/>
                <a:cs typeface="Arial" charset="0"/>
              </a:rPr>
              <a:t>le </a:t>
            </a:r>
            <a:r>
              <a:rPr lang="en-US" altLang="it-IT" sz="2000" dirty="0" err="1">
                <a:solidFill>
                  <a:prstClr val="black"/>
                </a:solidFill>
                <a:latin typeface="Arial" charset="0"/>
                <a:cs typeface="Arial" charset="0"/>
              </a:rPr>
              <a:t>inferenze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sulle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valutazione</a:t>
            </a:r>
            <a:r>
              <a:rPr lang="en-US" altLang="it-IT" sz="2000" dirty="0">
                <a:solidFill>
                  <a:prstClr val="black"/>
                </a:solidFill>
                <a:latin typeface="Arial" charset="0"/>
                <a:cs typeface="Arial" charset="0"/>
              </a:rPr>
              <a:t> degli </a:t>
            </a:r>
            <a:r>
              <a:rPr lang="en-US" altLang="it-IT" sz="2000" dirty="0" err="1">
                <a:solidFill>
                  <a:prstClr val="black"/>
                </a:solidFill>
                <a:latin typeface="Arial" charset="0"/>
                <a:cs typeface="Arial" charset="0"/>
              </a:rPr>
              <a:t>altri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sono</a:t>
            </a:r>
            <a:r>
              <a:rPr lang="en-US" altLang="it-IT" sz="2000" dirty="0">
                <a:solidFill>
                  <a:prstClr val="black"/>
                </a:solidFill>
                <a:latin typeface="Arial" charset="0"/>
                <a:cs typeface="Arial" charset="0"/>
              </a:rPr>
              <a:t> date </a:t>
            </a:r>
            <a:r>
              <a:rPr lang="en-US" altLang="it-IT" sz="2000" dirty="0" err="1">
                <a:solidFill>
                  <a:prstClr val="black"/>
                </a:solidFill>
                <a:latin typeface="Arial" charset="0"/>
                <a:cs typeface="Arial" charset="0"/>
              </a:rPr>
              <a:t>soprattutto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dai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loro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segnali</a:t>
            </a:r>
            <a:r>
              <a:rPr lang="en-US" altLang="it-IT" sz="2000" dirty="0">
                <a:solidFill>
                  <a:prstClr val="black"/>
                </a:solidFill>
                <a:latin typeface="Arial" charset="0"/>
                <a:cs typeface="Arial" charset="0"/>
              </a:rPr>
              <a:t> non </a:t>
            </a:r>
            <a:r>
              <a:rPr lang="en-US" altLang="it-IT" sz="2000" dirty="0" err="1">
                <a:solidFill>
                  <a:prstClr val="black"/>
                </a:solidFill>
                <a:latin typeface="Arial" charset="0"/>
                <a:cs typeface="Arial" charset="0"/>
              </a:rPr>
              <a:t>verbali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sono</a:t>
            </a:r>
            <a:r>
              <a:rPr lang="en-US" altLang="it-IT" sz="2000" dirty="0">
                <a:solidFill>
                  <a:prstClr val="black"/>
                </a:solidFill>
                <a:latin typeface="Arial" charset="0"/>
                <a:cs typeface="Arial" charset="0"/>
              </a:rPr>
              <a:t> per </a:t>
            </a:r>
            <a:r>
              <a:rPr lang="en-US" altLang="it-IT" sz="2000" dirty="0" err="1">
                <a:solidFill>
                  <a:prstClr val="black"/>
                </a:solidFill>
                <a:latin typeface="Arial" charset="0"/>
                <a:cs typeface="Arial" charset="0"/>
              </a:rPr>
              <a:t>natura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ambigua</a:t>
            </a:r>
            <a:endParaRPr lang="en-US" altLang="it-IT" sz="2000" dirty="0">
              <a:solidFill>
                <a:prstClr val="black"/>
              </a:solidFill>
              <a:latin typeface="Arial" charset="0"/>
              <a:cs typeface="Arial" charset="0"/>
            </a:endParaRPr>
          </a:p>
          <a:p>
            <a:pPr marL="457200" lvl="1" indent="0" algn="just">
              <a:spcBef>
                <a:spcPct val="0"/>
              </a:spcBef>
              <a:spcAft>
                <a:spcPct val="15000"/>
              </a:spcAft>
              <a:buClr>
                <a:srgbClr val="0000FF"/>
              </a:buClr>
              <a:buSzPct val="100000"/>
              <a:buFont typeface="LotusWP Type" pitchFamily="18" charset="0"/>
              <a:buChar char="ƒ"/>
            </a:pPr>
            <a:r>
              <a:rPr lang="en-US" altLang="it-IT" sz="2000" dirty="0" err="1">
                <a:solidFill>
                  <a:prstClr val="black"/>
                </a:solidFill>
                <a:latin typeface="Arial" charset="0"/>
                <a:cs typeface="Arial" charset="0"/>
              </a:rPr>
              <a:t>il</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controllo</a:t>
            </a:r>
            <a:r>
              <a:rPr lang="en-US" altLang="it-IT" sz="2000" dirty="0">
                <a:solidFill>
                  <a:prstClr val="black"/>
                </a:solidFill>
                <a:latin typeface="Arial" charset="0"/>
                <a:cs typeface="Arial" charset="0"/>
              </a:rPr>
              <a:t> degli </a:t>
            </a:r>
            <a:r>
              <a:rPr lang="en-US" altLang="it-IT" sz="2000" dirty="0" err="1">
                <a:solidFill>
                  <a:prstClr val="black"/>
                </a:solidFill>
                <a:latin typeface="Arial" charset="0"/>
                <a:cs typeface="Arial" charset="0"/>
              </a:rPr>
              <a:t>altri</a:t>
            </a:r>
            <a:r>
              <a:rPr lang="en-US" altLang="it-IT" sz="2000" dirty="0">
                <a:solidFill>
                  <a:prstClr val="black"/>
                </a:solidFill>
                <a:latin typeface="Arial" charset="0"/>
                <a:cs typeface="Arial" charset="0"/>
              </a:rPr>
              <a:t> è </a:t>
            </a:r>
            <a:r>
              <a:rPr lang="en-US" altLang="it-IT" sz="2000" dirty="0" err="1">
                <a:solidFill>
                  <a:prstClr val="black"/>
                </a:solidFill>
                <a:latin typeface="Arial" charset="0"/>
                <a:cs typeface="Arial" charset="0"/>
              </a:rPr>
              <a:t>fatto</a:t>
            </a:r>
            <a:r>
              <a:rPr lang="en-US" altLang="it-IT" sz="2000" dirty="0">
                <a:solidFill>
                  <a:prstClr val="black"/>
                </a:solidFill>
                <a:latin typeface="Arial" charset="0"/>
                <a:cs typeface="Arial" charset="0"/>
              </a:rPr>
              <a:t> in </a:t>
            </a:r>
            <a:r>
              <a:rPr lang="en-US" altLang="it-IT" sz="2000" dirty="0" err="1">
                <a:solidFill>
                  <a:prstClr val="black"/>
                </a:solidFill>
                <a:latin typeface="Arial" charset="0"/>
                <a:cs typeface="Arial" charset="0"/>
              </a:rPr>
              <a:t>modo</a:t>
            </a:r>
            <a:r>
              <a:rPr lang="en-US" altLang="it-IT" sz="2000" dirty="0">
                <a:solidFill>
                  <a:prstClr val="black"/>
                </a:solidFill>
                <a:latin typeface="Arial" charset="0"/>
                <a:cs typeface="Arial" charset="0"/>
              </a:rPr>
              <a:t> da </a:t>
            </a:r>
            <a:r>
              <a:rPr lang="en-US" altLang="it-IT" sz="2000" dirty="0" err="1">
                <a:solidFill>
                  <a:prstClr val="black"/>
                </a:solidFill>
                <a:latin typeface="Arial" charset="0"/>
                <a:cs typeface="Arial" charset="0"/>
              </a:rPr>
              <a:t>focalizzarsi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su</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tutti</a:t>
            </a:r>
            <a:r>
              <a:rPr lang="en-US" altLang="it-IT" sz="2000" dirty="0">
                <a:solidFill>
                  <a:prstClr val="black"/>
                </a:solidFill>
                <a:latin typeface="Arial" charset="0"/>
                <a:cs typeface="Arial" charset="0"/>
              </a:rPr>
              <a:t> i </a:t>
            </a:r>
            <a:r>
              <a:rPr lang="en-US" altLang="it-IT" sz="2000" dirty="0" err="1">
                <a:solidFill>
                  <a:prstClr val="black"/>
                </a:solidFill>
                <a:latin typeface="Arial" charset="0"/>
                <a:cs typeface="Arial" charset="0"/>
              </a:rPr>
              <a:t>rimandi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neutri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ed</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ambigui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minimizzando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l'importanza</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dei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rimandi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positivi</a:t>
            </a:r>
            <a:endParaRPr lang="en-US" altLang="it-IT" sz="2000" dirty="0">
              <a:solidFill>
                <a:prstClr val="black"/>
              </a:solidFill>
              <a:latin typeface="Arial" charset="0"/>
              <a:cs typeface="Arial" charset="0"/>
            </a:endParaRPr>
          </a:p>
          <a:p>
            <a:pPr marL="914400" lvl="2" indent="0" algn="just">
              <a:spcBef>
                <a:spcPct val="0"/>
              </a:spcBef>
              <a:spcAft>
                <a:spcPct val="15000"/>
              </a:spcAft>
              <a:buClr>
                <a:srgbClr val="0000FF"/>
              </a:buClr>
              <a:buSzPct val="100000"/>
              <a:buFont typeface="Arial" charset="0"/>
              <a:buChar char="–"/>
            </a:pPr>
            <a:r>
              <a:rPr lang="en-US" altLang="it-IT" sz="2000" dirty="0" err="1">
                <a:solidFill>
                  <a:prstClr val="black"/>
                </a:solidFill>
                <a:latin typeface="Arial" charset="0"/>
                <a:cs typeface="Arial" charset="0"/>
              </a:rPr>
              <a:t>tipicamente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interessano</a:t>
            </a:r>
            <a:r>
              <a:rPr lang="en-US" altLang="it-IT" sz="2000" dirty="0">
                <a:solidFill>
                  <a:prstClr val="black"/>
                </a:solidFill>
                <a:latin typeface="Arial" charset="0"/>
                <a:cs typeface="Arial" charset="0"/>
              </a:rPr>
              <a:t> solo le </a:t>
            </a:r>
            <a:r>
              <a:rPr lang="en-US" altLang="it-IT" sz="2000" dirty="0" err="1">
                <a:solidFill>
                  <a:prstClr val="black"/>
                </a:solidFill>
                <a:latin typeface="Arial" charset="0"/>
                <a:cs typeface="Arial" charset="0"/>
              </a:rPr>
              <a:t>persone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che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si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ritiene</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abbiano</a:t>
            </a:r>
            <a:r>
              <a:rPr lang="en-US" altLang="it-IT" sz="2000" dirty="0">
                <a:solidFill>
                  <a:prstClr val="black"/>
                </a:solidFill>
                <a:latin typeface="Arial" charset="0"/>
                <a:cs typeface="Arial" charset="0"/>
              </a:rPr>
              <a:t> un </a:t>
            </a:r>
            <a:r>
              <a:rPr lang="en-US" altLang="it-IT" sz="2000" dirty="0" err="1">
                <a:solidFill>
                  <a:prstClr val="black"/>
                </a:solidFill>
                <a:latin typeface="Arial" charset="0"/>
                <a:cs typeface="Arial" charset="0"/>
              </a:rPr>
              <a:t>atteggiamento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negativo</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nei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propri</a:t>
            </a:r>
            <a:r>
              <a:rPr lang="en-US" altLang="it-IT" sz="2000" dirty="0">
                <a:solidFill>
                  <a:prstClr val="black"/>
                </a:solidFill>
                <a:latin typeface="Arial" charset="0"/>
                <a:cs typeface="Arial" charset="0"/>
              </a:rPr>
              <a:t> </a:t>
            </a:r>
            <a:r>
              <a:rPr lang="en-US" altLang="it-IT" sz="2000" dirty="0" err="1">
                <a:solidFill>
                  <a:prstClr val="black"/>
                </a:solidFill>
                <a:latin typeface="Arial" charset="0"/>
                <a:cs typeface="Arial" charset="0"/>
              </a:rPr>
              <a:t>confronti</a:t>
            </a:r>
            <a:endParaRPr lang="en-US" altLang="it-IT" sz="2000" dirty="0">
              <a:solidFill>
                <a:prstClr val="black"/>
              </a:solidFill>
              <a:latin typeface="Arial" charset="0"/>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429760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Con questo brutto anglicismo s'indica un insieme di strategie con le quali si mette in grado il paziente di esprimere in modo onesto completo e diretto i propri pensieri, senza ricorrere all'aggressività, in maniera socialmente accettabile e tenendo in debito conto i sentimenti ed il benessere degli altri.</a:t>
            </a:r>
          </a:p>
          <a:p>
            <a:r>
              <a:rPr lang="it-IT" sz="2000" dirty="0"/>
              <a:t>Si tratta insomma di apprendere uno stile di comunicazione e di reazione intermedio tra aggressività e passività. Tali estremi sono tipici dei soggetti affetti da fobia sociale. Essi spesso cedono di fronte a tutte le pressioni degli altri, o si negano ad ogni interazione sociale salvo poi, magari, diventare inutilmente aggressivi.</a:t>
            </a:r>
          </a:p>
          <a:p>
            <a:endParaRPr lang="it-IT" sz="2000" dirty="0"/>
          </a:p>
        </p:txBody>
      </p:sp>
      <p:sp>
        <p:nvSpPr>
          <p:cNvPr id="3" name="Titolo 2"/>
          <p:cNvSpPr>
            <a:spLocks noGrp="1"/>
          </p:cNvSpPr>
          <p:nvPr>
            <p:ph type="title"/>
          </p:nvPr>
        </p:nvSpPr>
        <p:spPr/>
        <p:txBody>
          <a:bodyPr/>
          <a:lstStyle/>
          <a:p>
            <a:r>
              <a:rPr lang="it-IT" dirty="0"/>
              <a:t>TRAINING ASSERTIVO</a:t>
            </a:r>
          </a:p>
        </p:txBody>
      </p:sp>
    </p:spTree>
    <p:extLst>
      <p:ext uri="{BB962C8B-B14F-4D97-AF65-F5344CB8AC3E}">
        <p14:creationId xmlns:p14="http://schemas.microsoft.com/office/powerpoint/2010/main" val="266704449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Questa capacità può essere messa in atto: </a:t>
            </a:r>
          </a:p>
          <a:p>
            <a:r>
              <a:rPr lang="it-IT" sz="2400" dirty="0"/>
              <a:t>1) imparando a dire di no a richieste ed a pressioni degli altri. Oltre che per pazienti con sintomi di fobia sociale, quest'abilità può essere importante in una persona in dieta o in caso d'alcoolismo. L'assertività è importante anche per una persona che sia tendenzialmente sfruttata dagli altri sia a livello lavorativo sia a livello sessuale e che non sappia difendere i propri diritti.</a:t>
            </a:r>
          </a:p>
          <a:p>
            <a:r>
              <a:rPr lang="it-IT" sz="2400" dirty="0"/>
              <a:t>2) Fare e ricevere complimenti, ed esprimere in genere pensieri positivi o anche negativi riguardo al comportamento degli altri. È importante farlo in modo socialmente adeguato.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192353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3) Essere in grado di fare una richiesta e di sostenere i propri diritti.</a:t>
            </a:r>
          </a:p>
          <a:p>
            <a:r>
              <a:rPr lang="it-IT" dirty="0"/>
              <a:t>È importante non solamente imparare la tecnica dell'assertività, ma essere anche in grado di riconoscere i momenti in cui è utile ed opportuno metterla in atto. È evidente che il training assertivo pone delicati problemi al terapeuta. Solamente un'accurata conoscenza delle convenzioni sociali vigenti nel gruppo di riferimento del paziente ci autorizza a fornirgli delle utili indicazioni di comportamento. Si deve tener conto, ad esempio, di dove vive il nostro paziente e del livello culturale dell'ambiente in cui è inserito. Lo stile dei rapporti sociali vigenti nelle cittadine dormitorio alla periferia di Milano o di Torino, o nelle borgate romane, e nei quartieri degradati di Napoli o Palermo, può essere, in molti casi, caratterizzato da una certa aggressività. </a:t>
            </a:r>
          </a:p>
          <a:p>
            <a:r>
              <a:rPr lang="it-IT" dirty="0"/>
              <a:t>In questo caso, l'artificiosa gentilezza delle espressioni tipicamente messe a punto in uno studio psicologico dei quartieri "alti", può rivelarsi fuori luogo.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82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sentimento di impotenza (</a:t>
            </a:r>
            <a:r>
              <a:rPr lang="it-IT" dirty="0" err="1"/>
              <a:t>helplessness</a:t>
            </a:r>
            <a:r>
              <a:rPr lang="it-IT" dirty="0"/>
              <a:t>) è tipico della condizione di panico e ciò lo accomuna con la depressione. Nella crisi di panico ci si sente incapaci di reagire, soli ed impotenti.</a:t>
            </a:r>
          </a:p>
          <a:p>
            <a:endParaRPr lang="it-IT"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L'insegnamento acritico di comportamenti assertivi stereotipati può rivelarsi dannoso, se essi sono inadeguati alle esigenze del paziente, o se sono messi in atto in modo inappropriato. Il training assertivo potrebbe essere inteso come un sistema per aumentare il repertorio comportamentale di un paziente reso rigido dalla sua fobia sociale. Si tratta di far diventare il paziente più elastico, flessibile, capace di modulare la sua interazione sociale, e non già di renderlo ancora più rigido all'interno di una gabbia di formale educazione e ragionevolezza.</a:t>
            </a:r>
          </a:p>
          <a:p>
            <a:r>
              <a:rPr lang="it-IT" dirty="0"/>
              <a:t>La terapia assertiva non è una forma d'intervento recente. La sua diffusione è iniziata, infatti, oltre 40 anni fa. Data la sua estrema versatilità è applicata abitualmente nei corsi per venditori, per insegnanti, per manager, nei gruppi organizzati per superare la paura degli esami o la paura delle relazioni affettive e del corteggiamento. Non occorre, infatti, essere affetti da fobia sociale per trarre vantaggio da questi insegnamenti.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0336334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iniziare un intervento di terapia assertiva, in genere è importante rilevare le situazioni precise in cui le difficoltà relazionali hanno al massima probabilità di emergere. In genere sarà poi utile simulare, magari di fronte ad un videoregistratore, il modo in cui il soggetto si comporterebbe nella situazione incriminata. Rivedendo la registrazione spesso appare chiaro il deficit d'abilità sociali. Nell'analisi della videoregistrazione, oltre alle frasi pronunciate, si analizzano le componenti paralinguistiche, come la latenza, l'ampiezza, la durata della risposta, il tono della voce, le alterazioni dell'eloquio. Tra le componenti non verbali sono rilevanti il contatto oculare, l'espressione facciale, la posizione del corpo.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710034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il terapeuta ed il paziente decidono di invertire i ruoli, nella simulazione delle situazioni socialmente più difficili. Ciò, tra l'altro, mette in grado il paziente di provare emozioni che potrebbero vivere gli altri in certe situazioni, ad esempio, di fronte ad una sua ragionevole richiesta o ad un rifiuto. Questo è particolarmente importante, se il paziente ha delle aspettative irrealistiche rispetto a quello che gli altri proverebbero se lui osasse essere un po' più assertivo. Per lui può essere sorprendente notare che un dissenso espresso in modo accettabile non suscita obbligatoriamente reazioni ed emozioni aggressive.</a:t>
            </a:r>
          </a:p>
          <a:p>
            <a:r>
              <a:rPr lang="it-IT" dirty="0"/>
              <a:t>Spesso non si chiede al paziente di impegnarsi subito nella situazione maggiormente temuta. Si preferisce partire da situazioni assai meno impegnative per arrivare poi a fronteggiare quelle maggiormente coinvolgenti. Tutto ciò consente di mettere in atto una vera e propria desensibilizzazione dal vivo, dapprima in studio e poi, ripercorrendo una simile gradualità, anche nella vita reale.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105242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ricorso a tecniche di terapia assertiva, oltre ad essere un modo per insegnare delle abilità mancanti, e a fornire al paziente un senso di maggiore autoefficacia, costituisce certamente un sistema per evidenziare le idee irrazionali che si manifestano in occasione dei rapporti sociali. La replica dal vivo della situazione temuta, rende assai meno filosofica e teorica la discussione sulle idee e sugli atteggiamenti irrazionali che stanno alla base della fobia sociale. Spesso, nel contesto della terapia, emergono anche ricordi di situazioni e d'esperienze che nel passato hanno insegnato al paziente a temere fortemente il rapporto sociale.</a:t>
            </a:r>
          </a:p>
          <a:p>
            <a:r>
              <a:rPr lang="it-IT" dirty="0"/>
              <a:t>Questi aspetti, probabilmente, saranno alquanto sfumati se la terapia assertiva è effettuata all'interno di un gruppo. La situazione di gruppo consente d'avere alcuni vantaggi, tra questi il minor costo della terapia, l'effetto modellante del gruppo, il fatto di far sentire la persona meno isolata nelle sue difficoltà.</a:t>
            </a:r>
          </a:p>
          <a:p>
            <a:r>
              <a:rPr lang="it-IT" dirty="0"/>
              <a:t> Particolarmente ben adatti a questo tipo di trattamento sono i pazienti che mostrano reazioni aggressive.</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393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lstStyle/>
          <a:p>
            <a:r>
              <a:rPr lang="it-IT" dirty="0" err="1"/>
              <a:t>Ord</a:t>
            </a:r>
            <a:r>
              <a:rPr lang="it-IT" dirty="0"/>
              <a:t> Psicologia Clinica e Psicofarmacologia</a:t>
            </a:r>
          </a:p>
          <a:p>
            <a:r>
              <a:rPr lang="it-IT" dirty="0"/>
              <a:t>Sigmund Freud </a:t>
            </a:r>
            <a:r>
              <a:rPr lang="it-IT" dirty="0" err="1"/>
              <a:t>Univ</a:t>
            </a:r>
            <a:r>
              <a:rPr lang="it-IT" dirty="0"/>
              <a:t>. </a:t>
            </a:r>
            <a:r>
              <a:rPr lang="it-IT" dirty="0" err="1"/>
              <a:t>Wien</a:t>
            </a:r>
            <a:r>
              <a:rPr lang="it-IT" dirty="0"/>
              <a:t>- sede di Milano</a:t>
            </a:r>
          </a:p>
          <a:p>
            <a:r>
              <a:rPr lang="it-IT" dirty="0"/>
              <a:t>E-mail </a:t>
            </a:r>
            <a:r>
              <a:rPr lang="it-IT" dirty="0">
                <a:solidFill>
                  <a:srgbClr val="FFFF00"/>
                </a:solidFill>
                <a:hlinkClick r:id="rId2"/>
              </a:rPr>
              <a:t>francesco@rovetto.it</a:t>
            </a:r>
            <a:r>
              <a:rPr lang="it-IT" dirty="0">
                <a:solidFill>
                  <a:srgbClr val="FFFF00"/>
                </a:solidFill>
              </a:rPr>
              <a:t> </a:t>
            </a:r>
            <a:endParaRPr lang="it-IT" dirty="0"/>
          </a:p>
          <a:p>
            <a:r>
              <a:rPr lang="it-IT" dirty="0"/>
              <a:t>Tel 3356058145</a:t>
            </a:r>
          </a:p>
          <a:p>
            <a:r>
              <a:rPr lang="it-IT" dirty="0"/>
              <a:t>Sito </a:t>
            </a:r>
            <a:r>
              <a:rPr lang="it-IT" dirty="0">
                <a:hlinkClick r:id="rId3"/>
              </a:rPr>
              <a:t>www.rovetto.it</a:t>
            </a:r>
            <a:r>
              <a:rPr lang="it-IT" dirty="0"/>
              <a:t> </a:t>
            </a:r>
          </a:p>
          <a:p>
            <a:endParaRPr lang="it-IT" dirty="0"/>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Ansia di separazione</a:t>
            </a:r>
          </a:p>
        </p:txBody>
      </p:sp>
      <p:sp>
        <p:nvSpPr>
          <p:cNvPr id="3" name="Segnaposto contenuto 2"/>
          <p:cNvSpPr>
            <a:spLocks noGrp="1"/>
          </p:cNvSpPr>
          <p:nvPr>
            <p:ph idx="1"/>
          </p:nvPr>
        </p:nvSpPr>
        <p:spPr/>
        <p:txBody>
          <a:bodyPr/>
          <a:lstStyle/>
          <a:p>
            <a:r>
              <a:rPr lang="it-IT" dirty="0"/>
              <a:t>GENERALMENTE NEL PANICO LA PERSONA HA SOFFERTO DA PICCOLO </a:t>
            </a:r>
            <a:r>
              <a:rPr lang="it-IT" dirty="0" err="1"/>
              <a:t>DI</a:t>
            </a:r>
            <a:r>
              <a:rPr lang="it-IT" dirty="0"/>
              <a:t> ANSIA </a:t>
            </a:r>
            <a:r>
              <a:rPr lang="it-IT" dirty="0" err="1"/>
              <a:t>DI</a:t>
            </a:r>
            <a:r>
              <a:rPr lang="it-IT" dirty="0"/>
              <a:t> SEPARAZIONE.</a:t>
            </a:r>
          </a:p>
          <a:p>
            <a:r>
              <a:rPr lang="it-IT" dirty="0"/>
              <a:t>Genitori assenti</a:t>
            </a:r>
          </a:p>
          <a:p>
            <a:r>
              <a:rPr lang="it-IT" dirty="0"/>
              <a:t>Genitori troppo presenti</a:t>
            </a:r>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a:t>
            </a:r>
          </a:p>
        </p:txBody>
      </p:sp>
      <p:sp>
        <p:nvSpPr>
          <p:cNvPr id="3" name="Segnaposto contenuto 2"/>
          <p:cNvSpPr>
            <a:spLocks noGrp="1"/>
          </p:cNvSpPr>
          <p:nvPr>
            <p:ph idx="1"/>
          </p:nvPr>
        </p:nvSpPr>
        <p:spPr/>
        <p:txBody>
          <a:bodyPr/>
          <a:lstStyle/>
          <a:p>
            <a:r>
              <a:rPr lang="it-IT" dirty="0"/>
              <a:t>Molto spesso nell’anno prima del primo attacco di panico il paziente ha sofferto per un LUTTO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x-none" b="1"/>
              <a:t>IL CIRCOLO DEL PANICO</a:t>
            </a:r>
            <a:endParaRPr lang="it-IT" dirty="0"/>
          </a:p>
        </p:txBody>
      </p:sp>
      <p:sp>
        <p:nvSpPr>
          <p:cNvPr id="3" name="Segnaposto contenuto 2"/>
          <p:cNvSpPr>
            <a:spLocks noGrp="1"/>
          </p:cNvSpPr>
          <p:nvPr>
            <p:ph idx="1"/>
          </p:nvPr>
        </p:nvSpPr>
        <p:spPr/>
        <p:txBody>
          <a:bodyPr>
            <a:normAutofit fontScale="25000" lnSpcReduction="20000"/>
          </a:bodyPr>
          <a:lstStyle/>
          <a:p>
            <a:pPr>
              <a:buNone/>
            </a:pPr>
            <a:r>
              <a:rPr lang="x-none"/>
              <a:t> </a:t>
            </a:r>
            <a:endParaRPr lang="it-IT" dirty="0"/>
          </a:p>
          <a:p>
            <a:pPr>
              <a:buNone/>
            </a:pPr>
            <a:r>
              <a:rPr lang="x-none"/>
              <a:t> </a:t>
            </a:r>
            <a:endParaRPr lang="it-IT" dirty="0"/>
          </a:p>
          <a:p>
            <a:r>
              <a:rPr lang="x-none" sz="8000"/>
              <a:t> Percezione di pericolo</a:t>
            </a:r>
            <a:endParaRPr lang="it-IT" sz="8000" dirty="0"/>
          </a:p>
          <a:p>
            <a:r>
              <a:rPr lang="x-none" sz="8000"/>
              <a:t>Sensazioni corporee</a:t>
            </a:r>
            <a:endParaRPr lang="it-IT" sz="8000" dirty="0"/>
          </a:p>
          <a:p>
            <a:r>
              <a:rPr lang="it-IT" sz="8000" dirty="0"/>
              <a:t>Stimolo attivante (pensieri / immagini / situazioni / sensazioni corporee)</a:t>
            </a:r>
          </a:p>
          <a:p>
            <a:r>
              <a:rPr lang="it-IT" sz="8000" dirty="0"/>
              <a:t> </a:t>
            </a:r>
          </a:p>
          <a:p>
            <a:r>
              <a:rPr lang="it-IT" sz="8000" dirty="0"/>
              <a:t> </a:t>
            </a:r>
            <a:r>
              <a:rPr lang="x-none" sz="8000"/>
              <a:t>Percezione di pericolo</a:t>
            </a:r>
            <a:endParaRPr lang="it-IT" sz="8000" dirty="0"/>
          </a:p>
          <a:p>
            <a:endParaRPr lang="it-IT" dirty="0"/>
          </a:p>
          <a:p>
            <a:endParaRPr lang="it-IT" dirty="0"/>
          </a:p>
          <a:p>
            <a:endParaRPr lang="it-IT" dirty="0"/>
          </a:p>
          <a:p>
            <a:endParaRPr lang="it-IT" dirty="0"/>
          </a:p>
          <a:p>
            <a:pPr>
              <a:buNone/>
            </a:pPr>
            <a:endParaRPr lang="it-IT" sz="8000" dirty="0"/>
          </a:p>
          <a:p>
            <a:r>
              <a:rPr lang="x-none" sz="8000"/>
              <a:t>Sensazioni corporee</a:t>
            </a:r>
            <a:endParaRPr lang="it-IT" sz="8000" dirty="0"/>
          </a:p>
          <a:p>
            <a:pPr>
              <a:buNone/>
            </a:pPr>
            <a:endParaRPr lang="it-IT" sz="8000" dirty="0"/>
          </a:p>
          <a:p>
            <a:endParaRPr lang="it-IT" sz="8000" dirty="0"/>
          </a:p>
          <a:p>
            <a:r>
              <a:rPr lang="x-none" sz="8000"/>
              <a:t>Pensieri che le sensazioni corporee s</a:t>
            </a:r>
            <a:r>
              <a:rPr lang="it-IT" sz="8000" dirty="0" err="1"/>
              <a:t>ia</a:t>
            </a:r>
            <a:r>
              <a:rPr lang="x-none" sz="8000"/>
              <a:t>no segno di una catastrofe</a:t>
            </a:r>
            <a:endParaRPr lang="it-IT" sz="8000" dirty="0"/>
          </a:p>
          <a:p>
            <a:pPr>
              <a:buNone/>
            </a:pPr>
            <a:r>
              <a:rPr lang="it-IT" sz="8000" dirty="0"/>
              <a:t> </a:t>
            </a:r>
            <a:r>
              <a:rPr lang="it-IT" dirty="0"/>
              <a:t>    </a:t>
            </a:r>
          </a:p>
          <a:p>
            <a:endParaRPr lang="it-IT" dirty="0"/>
          </a:p>
        </p:txBody>
      </p:sp>
      <p:cxnSp>
        <p:nvCxnSpPr>
          <p:cNvPr id="5" name="Connettore 2 4"/>
          <p:cNvCxnSpPr/>
          <p:nvPr/>
        </p:nvCxnSpPr>
        <p:spPr>
          <a:xfrm>
            <a:off x="928662" y="3286124"/>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Freccia in giù 5"/>
          <p:cNvSpPr/>
          <p:nvPr/>
        </p:nvSpPr>
        <p:spPr>
          <a:xfrm>
            <a:off x="857224" y="350043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p:cNvSpPr/>
          <p:nvPr/>
        </p:nvSpPr>
        <p:spPr>
          <a:xfrm>
            <a:off x="928662" y="4500570"/>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bidirezionale verticale 8"/>
          <p:cNvSpPr/>
          <p:nvPr/>
        </p:nvSpPr>
        <p:spPr>
          <a:xfrm>
            <a:off x="8072462" y="3286124"/>
            <a:ext cx="484632" cy="214314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PAURA DELLA MORTE</a:t>
            </a:r>
            <a:br>
              <a:rPr lang="it-IT" dirty="0"/>
            </a:br>
            <a:endParaRPr lang="it-IT" dirty="0"/>
          </a:p>
        </p:txBody>
      </p:sp>
      <p:sp>
        <p:nvSpPr>
          <p:cNvPr id="3" name="Segnaposto contenuto 2"/>
          <p:cNvSpPr>
            <a:spLocks noGrp="1"/>
          </p:cNvSpPr>
          <p:nvPr>
            <p:ph idx="1"/>
          </p:nvPr>
        </p:nvSpPr>
        <p:spPr/>
        <p:txBody>
          <a:bodyPr/>
          <a:lstStyle/>
          <a:p>
            <a:r>
              <a:rPr lang="it-IT" dirty="0"/>
              <a:t>SOLI AL BUIO</a:t>
            </a:r>
          </a:p>
          <a:p>
            <a:r>
              <a:rPr lang="it-IT" dirty="0"/>
              <a:t>INGIUSTIZIA</a:t>
            </a:r>
          </a:p>
          <a:p>
            <a:r>
              <a:rPr lang="it-IT" dirty="0"/>
              <a:t>SOFFERENZA</a:t>
            </a:r>
          </a:p>
          <a:p>
            <a:r>
              <a:rPr lang="it-IT" dirty="0"/>
              <a:t>DEVO SOSTENERE LA FAMIGLIA</a:t>
            </a:r>
          </a:p>
          <a:p>
            <a:r>
              <a:rPr lang="it-IT" dirty="0"/>
              <a:t>PERDITA CONTROLLO</a:t>
            </a:r>
          </a:p>
          <a:p>
            <a:r>
              <a:rPr lang="it-IT" dirty="0"/>
              <a:t>INCOGNITA</a:t>
            </a:r>
          </a:p>
          <a:p>
            <a:r>
              <a:rPr lang="it-IT" dirty="0"/>
              <a:t>MORIRE DA SOLI </a:t>
            </a:r>
            <a:r>
              <a:rPr lang="it-IT" dirty="0" err="1"/>
              <a:t>………</a:t>
            </a:r>
            <a:r>
              <a:rPr lang="it-IT"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ALCUNI ASPETTI CENTRALI</a:t>
            </a:r>
          </a:p>
        </p:txBody>
      </p:sp>
      <p:sp>
        <p:nvSpPr>
          <p:cNvPr id="3" name="Segnaposto contenuto 2"/>
          <p:cNvSpPr>
            <a:spLocks noGrp="1"/>
          </p:cNvSpPr>
          <p:nvPr>
            <p:ph idx="1"/>
          </p:nvPr>
        </p:nvSpPr>
        <p:spPr/>
        <p:txBody>
          <a:bodyPr>
            <a:normAutofit/>
          </a:bodyPr>
          <a:lstStyle/>
          <a:p>
            <a:r>
              <a:rPr lang="it-IT" dirty="0"/>
              <a:t>Patologia invalidante in modo progressivo</a:t>
            </a:r>
          </a:p>
          <a:p>
            <a:r>
              <a:rPr lang="it-IT" dirty="0"/>
              <a:t>Caratterizzata da un circolo vizioso</a:t>
            </a:r>
          </a:p>
          <a:p>
            <a:r>
              <a:rPr lang="it-IT" dirty="0"/>
              <a:t>Paura della paura</a:t>
            </a:r>
          </a:p>
          <a:p>
            <a:r>
              <a:rPr lang="it-IT" dirty="0"/>
              <a:t>Gli altri intervengono nel mantenimento della patologia (ruolo della madre soccorritrice) (marito geloso di moglie agorafobica)</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Predisponenti</a:t>
            </a:r>
          </a:p>
          <a:p>
            <a:r>
              <a:rPr lang="it-IT" dirty="0"/>
              <a:t>Precipitanti</a:t>
            </a:r>
          </a:p>
          <a:p>
            <a:r>
              <a:rPr lang="it-IT" dirty="0"/>
              <a:t>PERPETUANTI</a:t>
            </a:r>
          </a:p>
          <a:p>
            <a:r>
              <a:rPr lang="it-IT" dirty="0"/>
              <a:t>protettivi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PREDISPONENTI</a:t>
            </a:r>
          </a:p>
        </p:txBody>
      </p:sp>
      <p:sp>
        <p:nvSpPr>
          <p:cNvPr id="3" name="Segnaposto contenuto 2"/>
          <p:cNvSpPr>
            <a:spLocks noGrp="1"/>
          </p:cNvSpPr>
          <p:nvPr>
            <p:ph idx="1"/>
          </p:nvPr>
        </p:nvSpPr>
        <p:spPr/>
        <p:txBody>
          <a:bodyPr>
            <a:normAutofit fontScale="85000" lnSpcReduction="10000"/>
          </a:bodyPr>
          <a:lstStyle/>
          <a:p>
            <a:r>
              <a:rPr lang="it-IT" dirty="0"/>
              <a:t>Infanzia con esperienze di separazione e di abbandono (attaccamento insicuro)</a:t>
            </a:r>
          </a:p>
          <a:p>
            <a:r>
              <a:rPr lang="it-IT" dirty="0"/>
              <a:t>Abusi subiti in infanzia</a:t>
            </a:r>
          </a:p>
          <a:p>
            <a:r>
              <a:rPr lang="it-IT" dirty="0"/>
              <a:t>A volte tonsilliti o altre patologie es. allergie, ricoveri che rendono catastrofico lo stare male</a:t>
            </a:r>
          </a:p>
          <a:p>
            <a:r>
              <a:rPr lang="it-IT" dirty="0"/>
              <a:t>Esperienza di lutto in prima età adulta</a:t>
            </a:r>
          </a:p>
          <a:p>
            <a:r>
              <a:rPr lang="it-IT" dirty="0"/>
              <a:t>Panico come crisi di solitudine intollerabile</a:t>
            </a:r>
          </a:p>
          <a:p>
            <a:r>
              <a:rPr lang="it-IT" dirty="0"/>
              <a:t> A volte concomitanti patologie (es. ipertiroidismo, </a:t>
            </a:r>
            <a:r>
              <a:rPr lang="it-IT" dirty="0" err="1"/>
              <a:t>meniere</a:t>
            </a:r>
            <a:r>
              <a:rPr lang="it-IT" dirty="0"/>
              <a:t>, prolasso valvola mitralica) </a:t>
            </a:r>
          </a:p>
          <a:p>
            <a:r>
              <a:rPr lang="it-IT" dirty="0"/>
              <a:t>uso di sostanze (hashish, stimolanti)</a:t>
            </a:r>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25000" lnSpcReduction="20000"/>
          </a:bodyPr>
          <a:lstStyle/>
          <a:p>
            <a:r>
              <a:rPr lang="it-IT" sz="5500" i="1" dirty="0"/>
              <a:t>Gene NPSRI:</a:t>
            </a:r>
          </a:p>
          <a:p>
            <a:r>
              <a:rPr lang="it-IT" sz="5500" dirty="0"/>
              <a:t>si è scoperto che ci può essere una relazione tra l’aumento di rischio di disturbo di panico</a:t>
            </a:r>
          </a:p>
          <a:p>
            <a:r>
              <a:rPr lang="it-IT" sz="5500" dirty="0"/>
              <a:t>e un polimorfismo in questo gene che governa la funzione del neuropeptide S. Il</a:t>
            </a:r>
          </a:p>
          <a:p>
            <a:r>
              <a:rPr lang="it-IT" sz="5500" dirty="0"/>
              <a:t>neuropeptide S è stato oggetto di numerose ricerche genetiche e farmaceutiche dove si è</a:t>
            </a:r>
          </a:p>
          <a:p>
            <a:r>
              <a:rPr lang="it-IT" sz="5500" dirty="0"/>
              <a:t>trovata una correlazione a comportamenti simili all’ansia nei topi. Negli essere umani</a:t>
            </a:r>
          </a:p>
          <a:p>
            <a:r>
              <a:rPr lang="it-IT" sz="5500" dirty="0"/>
              <a:t>invece il gene NPSRI è stato relazionato con un aumento di risposta dell’amigdala a</a:t>
            </a:r>
          </a:p>
          <a:p>
            <a:r>
              <a:rPr lang="it-IT" sz="5500" dirty="0"/>
              <a:t>stimoli minacciosi e una risposta più intensa del cortisolo rispetto ad uno stress. Inoltre</a:t>
            </a:r>
          </a:p>
          <a:p>
            <a:r>
              <a:rPr lang="it-IT" sz="5500" dirty="0"/>
              <a:t>anche negli umani è stata trovata una corrispondenza tra questo gene e punteggi elevati</a:t>
            </a:r>
          </a:p>
          <a:p>
            <a:r>
              <a:rPr lang="it-IT" sz="5500" dirty="0"/>
              <a:t>di sensibilità all’ansia. Questi risultati mostrano che la vulnerabilità biologica può far</a:t>
            </a:r>
          </a:p>
          <a:p>
            <a:r>
              <a:rPr lang="it-IT" sz="5500" dirty="0"/>
              <a:t>aumentare il rischio di sviluppare un disturbo di panico essendo capace di modificare le</a:t>
            </a:r>
          </a:p>
          <a:p>
            <a:r>
              <a:rPr lang="it-IT" sz="5500" dirty="0"/>
              <a:t>risposta allo stress e l’ipersensibilità ai cambiamenti corporei.</a:t>
            </a:r>
          </a:p>
          <a:p>
            <a:pPr marL="0" indent="0">
              <a:buNone/>
            </a:pPr>
            <a:endParaRPr lang="it-IT" dirty="0"/>
          </a:p>
        </p:txBody>
      </p:sp>
    </p:spTree>
    <p:extLst>
      <p:ext uri="{BB962C8B-B14F-4D97-AF65-F5344CB8AC3E}">
        <p14:creationId xmlns:p14="http://schemas.microsoft.com/office/powerpoint/2010/main" val="874078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r>
              <a:rPr lang="it-IT" i="1" dirty="0"/>
              <a:t>Acidosi metabolica:</a:t>
            </a:r>
          </a:p>
          <a:p>
            <a:r>
              <a:rPr lang="it-IT" dirty="0"/>
              <a:t> una </a:t>
            </a:r>
            <a:r>
              <a:rPr lang="it-IT" dirty="0" err="1"/>
              <a:t>disregolazione</a:t>
            </a:r>
            <a:r>
              <a:rPr lang="it-IT" dirty="0"/>
              <a:t> dell’equilibrio acido-base nel corpo può fungere da</a:t>
            </a:r>
          </a:p>
          <a:p>
            <a:r>
              <a:rPr lang="it-IT" dirty="0"/>
              <a:t>precursore dell’attacco di panico che sarebbe quindi una conseguenza dell’acidosi</a:t>
            </a:r>
          </a:p>
          <a:p>
            <a:r>
              <a:rPr lang="it-IT" dirty="0"/>
              <a:t>metabolica</a:t>
            </a:r>
            <a:r>
              <a:rPr lang="it-IT"/>
              <a:t>. </a:t>
            </a:r>
          </a:p>
          <a:p>
            <a:r>
              <a:rPr lang="it-IT"/>
              <a:t>Per </a:t>
            </a:r>
            <a:r>
              <a:rPr lang="it-IT" dirty="0"/>
              <a:t>cercare di trovare quale sia il meccanismo attraverso il quale la rottura</a:t>
            </a:r>
          </a:p>
          <a:p>
            <a:r>
              <a:rPr lang="it-IT" dirty="0"/>
              <a:t>dell’equilibrio del </a:t>
            </a:r>
            <a:r>
              <a:rPr lang="it-IT" dirty="0" err="1"/>
              <a:t>pH</a:t>
            </a:r>
            <a:r>
              <a:rPr lang="it-IT" dirty="0"/>
              <a:t> generi i sintomi fisiologici del panico i ricercatori dell’università di</a:t>
            </a:r>
          </a:p>
          <a:p>
            <a:r>
              <a:rPr lang="it-IT" dirty="0"/>
              <a:t>Cincinnati hanno studiato i recettori associati alla morte di cellule T del gene 8, TDAG8</a:t>
            </a:r>
          </a:p>
          <a:p>
            <a:r>
              <a:rPr lang="it-IT" dirty="0"/>
              <a:t>(sono sensibili ai cambiamenti del </a:t>
            </a:r>
            <a:r>
              <a:rPr lang="it-IT" dirty="0" err="1"/>
              <a:t>pH</a:t>
            </a:r>
            <a:r>
              <a:rPr lang="it-IT" dirty="0"/>
              <a:t> e si trovano nelle cellule immunitarie del corpo dove</a:t>
            </a:r>
          </a:p>
          <a:p>
            <a:r>
              <a:rPr lang="it-IT" dirty="0"/>
              <a:t>regolano le risposte infiammatorie, nel cervello sono invece reperibili in cellule immunitarie</a:t>
            </a:r>
          </a:p>
          <a:p>
            <a:r>
              <a:rPr lang="it-IT" dirty="0"/>
              <a:t>chiamate </a:t>
            </a:r>
            <a:r>
              <a:rPr lang="it-IT" dirty="0" err="1"/>
              <a:t>mircoglia</a:t>
            </a:r>
            <a:r>
              <a:rPr lang="it-IT" dirty="0"/>
              <a:t>). Uno studio successivo ha voluto indagare se l’espressione di questi</a:t>
            </a:r>
          </a:p>
          <a:p>
            <a:r>
              <a:rPr lang="it-IT" dirty="0"/>
              <a:t>recettori abbia davvero un ruolo importante per l’origine del disturbo di panico. Per fare</a:t>
            </a:r>
          </a:p>
          <a:p>
            <a:r>
              <a:rPr lang="it-IT" dirty="0"/>
              <a:t>ciò è stata studiata l’espressione dei recettori TDAG8 su due gruppi di persone: i soggetti</a:t>
            </a:r>
          </a:p>
          <a:p>
            <a:r>
              <a:rPr lang="it-IT" dirty="0"/>
              <a:t>di un gruppo erano persone con diagnosi di disturbo di panico, quelli di un secondo</a:t>
            </a:r>
          </a:p>
          <a:p>
            <a:r>
              <a:rPr lang="it-IT" dirty="0"/>
              <a:t>gruppo erano invece persone sane. I risultati hanno confermato l’ipotesi di correlazione</a:t>
            </a:r>
          </a:p>
          <a:p>
            <a:r>
              <a:rPr lang="it-IT" dirty="0"/>
              <a:t>significativa tra questi recettori e il disturbo di panico.</a:t>
            </a:r>
          </a:p>
        </p:txBody>
      </p:sp>
    </p:spTree>
    <p:extLst>
      <p:ext uri="{BB962C8B-B14F-4D97-AF65-F5344CB8AC3E}">
        <p14:creationId xmlns:p14="http://schemas.microsoft.com/office/powerpoint/2010/main" val="3469428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Ancora oggi l’eziologia del disturbo di panico è molto complessa. Si sono portati avanti</a:t>
            </a:r>
          </a:p>
          <a:p>
            <a:r>
              <a:rPr lang="it-IT" dirty="0"/>
              <a:t>studi sulla natura neurobiologica, tuttavia rimangono rilevanti i fattori cognitivi e</a:t>
            </a:r>
          </a:p>
          <a:p>
            <a:r>
              <a:rPr lang="it-IT" dirty="0"/>
              <a:t>comportamentali soprattutto nel mantenimento del disturbo.</a:t>
            </a:r>
          </a:p>
        </p:txBody>
      </p:sp>
    </p:spTree>
    <p:extLst>
      <p:ext uri="{BB962C8B-B14F-4D97-AF65-F5344CB8AC3E}">
        <p14:creationId xmlns:p14="http://schemas.microsoft.com/office/powerpoint/2010/main" val="472644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approfondimenti:</a:t>
            </a:r>
          </a:p>
          <a:p>
            <a:r>
              <a:rPr lang="it-IT" dirty="0"/>
              <a:t>Rovetto Panico: origini, dinamiche terapie </a:t>
            </a:r>
            <a:r>
              <a:rPr lang="it-IT" dirty="0" err="1"/>
              <a:t>McGrawHill</a:t>
            </a:r>
            <a:r>
              <a:rPr lang="it-IT" dirty="0"/>
              <a:t> ora esaurito in corso di revisione e di ripubblicazione con </a:t>
            </a:r>
            <a:r>
              <a:rPr lang="it-IT" dirty="0" err="1"/>
              <a:t>Eclipsi</a:t>
            </a:r>
            <a:endParaRPr lang="it-IT" dirty="0"/>
          </a:p>
          <a:p>
            <a:r>
              <a:rPr lang="it-IT" dirty="0"/>
              <a:t>Rovetto Psicologia clinica, psichiatria, psicofarmacologia: uno spazio di integrazione</a:t>
            </a:r>
          </a:p>
          <a:p>
            <a:r>
              <a:rPr lang="it-IT" dirty="0"/>
              <a:t>F. </a:t>
            </a:r>
            <a:r>
              <a:rPr lang="it-IT"/>
              <a:t>Angeli</a:t>
            </a:r>
          </a:p>
        </p:txBody>
      </p:sp>
    </p:spTree>
    <p:extLst>
      <p:ext uri="{BB962C8B-B14F-4D97-AF65-F5344CB8AC3E}">
        <p14:creationId xmlns:p14="http://schemas.microsoft.com/office/powerpoint/2010/main" val="3029730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PRECIPITANTI</a:t>
            </a:r>
          </a:p>
        </p:txBody>
      </p:sp>
      <p:sp>
        <p:nvSpPr>
          <p:cNvPr id="3" name="Segnaposto contenuto 2"/>
          <p:cNvSpPr>
            <a:spLocks noGrp="1"/>
          </p:cNvSpPr>
          <p:nvPr>
            <p:ph idx="1"/>
          </p:nvPr>
        </p:nvSpPr>
        <p:spPr/>
        <p:txBody>
          <a:bodyPr/>
          <a:lstStyle/>
          <a:p>
            <a:r>
              <a:rPr lang="it-IT" dirty="0"/>
              <a:t>Esperienza traumatica e DAP</a:t>
            </a:r>
          </a:p>
          <a:p>
            <a:r>
              <a:rPr lang="it-IT" dirty="0"/>
              <a:t>Concomitante depressione ed eventuale disturbo di personalità fanno sì che  eventi inneschino evitamento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PROTETTIVI</a:t>
            </a:r>
          </a:p>
        </p:txBody>
      </p:sp>
      <p:sp>
        <p:nvSpPr>
          <p:cNvPr id="3" name="Segnaposto contenuto 2"/>
          <p:cNvSpPr>
            <a:spLocks noGrp="1"/>
          </p:cNvSpPr>
          <p:nvPr>
            <p:ph idx="1"/>
          </p:nvPr>
        </p:nvSpPr>
        <p:spPr/>
        <p:txBody>
          <a:bodyPr/>
          <a:lstStyle/>
          <a:p>
            <a:r>
              <a:rPr lang="it-IT" dirty="0"/>
              <a:t>Adolescenza e gruppi a con funzione protettiva</a:t>
            </a:r>
          </a:p>
          <a:p>
            <a:r>
              <a:rPr lang="it-IT" dirty="0"/>
              <a:t>Lavoro può proteggere da agorafobia</a:t>
            </a:r>
          </a:p>
          <a:p>
            <a:r>
              <a:rPr lang="it-IT" dirty="0"/>
              <a:t>Abitare al 20 piano protegge da fobia degli ascensori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PERPETUANTI</a:t>
            </a:r>
          </a:p>
        </p:txBody>
      </p:sp>
      <p:sp>
        <p:nvSpPr>
          <p:cNvPr id="3" name="Segnaposto contenuto 2"/>
          <p:cNvSpPr>
            <a:spLocks noGrp="1"/>
          </p:cNvSpPr>
          <p:nvPr>
            <p:ph idx="1"/>
          </p:nvPr>
        </p:nvSpPr>
        <p:spPr/>
        <p:txBody>
          <a:bodyPr/>
          <a:lstStyle/>
          <a:p>
            <a:r>
              <a:rPr lang="it-IT" dirty="0"/>
              <a:t>Dinamiche </a:t>
            </a:r>
            <a:r>
              <a:rPr lang="it-IT" dirty="0" err="1"/>
              <a:t>intrafamiliari</a:t>
            </a:r>
            <a:endParaRPr lang="it-IT" dirty="0"/>
          </a:p>
          <a:p>
            <a:r>
              <a:rPr lang="it-IT" dirty="0"/>
              <a:t>Vantaggi secondari</a:t>
            </a:r>
          </a:p>
          <a:p>
            <a:pPr lvl="1"/>
            <a:r>
              <a:rPr lang="it-IT" dirty="0"/>
              <a:t>Evitamento</a:t>
            </a:r>
          </a:p>
          <a:p>
            <a:pPr lvl="1"/>
            <a:r>
              <a:rPr lang="it-IT" dirty="0"/>
              <a:t>Mantenimento di immagine coerente di sé</a:t>
            </a:r>
          </a:p>
          <a:p>
            <a:pPr lvl="2"/>
            <a:r>
              <a:rPr lang="it-IT" dirty="0"/>
              <a:t>Es. se non avessi il panico avrei tutti 30</a:t>
            </a:r>
          </a:p>
          <a:p>
            <a:pPr lvl="2"/>
            <a:r>
              <a:rPr lang="it-IT" dirty="0"/>
              <a:t>Impedisce la separazione</a:t>
            </a:r>
          </a:p>
          <a:p>
            <a:pPr lvl="2"/>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Iniziano pensieri svalutanti su di se e sulle proprie risorse</a:t>
            </a:r>
          </a:p>
          <a:p>
            <a:r>
              <a:rPr lang="it-IT" dirty="0"/>
              <a:t>Le regole iniziano a scandire tutta la giornata</a:t>
            </a:r>
          </a:p>
          <a:p>
            <a:r>
              <a:rPr lang="it-IT" dirty="0"/>
              <a:t>Per capire la situazione è utile vedere cosa succede in natura: zebre e leone</a:t>
            </a:r>
          </a:p>
          <a:p>
            <a:r>
              <a:rPr lang="it-IT" dirty="0"/>
              <a:t>paura di se stessi e delle proprie reazioni più che degli eventi esterni</a:t>
            </a:r>
          </a:p>
          <a:p>
            <a:r>
              <a:rPr lang="it-IT" dirty="0"/>
              <a:t> Superstizioni e rituali usati come mezzi di protezione </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5"/>
          <p:cNvSpPr>
            <a:spLocks noGrp="1"/>
          </p:cNvSpPr>
          <p:nvPr>
            <p:ph type="sldNum" sz="quarter" idx="12"/>
          </p:nvPr>
        </p:nvSpPr>
        <p:spPr>
          <a:noFill/>
        </p:spPr>
        <p:txBody>
          <a:bodyPr/>
          <a:lstStyle/>
          <a:p>
            <a:fld id="{4DB58815-13C4-487D-A109-1EFB30F582A2}" type="slidenum">
              <a:rPr lang="it-IT" smtClean="0"/>
              <a:pPr/>
              <a:t>34</a:t>
            </a:fld>
            <a:endParaRPr lang="it-IT"/>
          </a:p>
        </p:txBody>
      </p:sp>
      <p:sp>
        <p:nvSpPr>
          <p:cNvPr id="3075" name="Rectangle 2"/>
          <p:cNvSpPr>
            <a:spLocks noGrp="1" noChangeArrowheads="1"/>
          </p:cNvSpPr>
          <p:nvPr>
            <p:ph type="title"/>
          </p:nvPr>
        </p:nvSpPr>
        <p:spPr>
          <a:xfrm flipV="1">
            <a:off x="457200" y="188913"/>
            <a:ext cx="8229600" cy="360362"/>
          </a:xfrm>
        </p:spPr>
        <p:txBody>
          <a:bodyPr>
            <a:normAutofit fontScale="90000"/>
          </a:bodyPr>
          <a:lstStyle/>
          <a:p>
            <a:pPr eaLnBrk="1" hangingPunct="1"/>
            <a:r>
              <a:rPr lang="it-IT"/>
              <a:t>ANSIA</a:t>
            </a:r>
          </a:p>
        </p:txBody>
      </p:sp>
      <p:sp>
        <p:nvSpPr>
          <p:cNvPr id="3076" name="Rectangle 3"/>
          <p:cNvSpPr>
            <a:spLocks noGrp="1" noChangeArrowheads="1"/>
          </p:cNvSpPr>
          <p:nvPr>
            <p:ph type="body" idx="1"/>
          </p:nvPr>
        </p:nvSpPr>
        <p:spPr>
          <a:xfrm>
            <a:off x="468313" y="692150"/>
            <a:ext cx="8229600" cy="5543550"/>
          </a:xfrm>
        </p:spPr>
        <p:txBody>
          <a:bodyPr/>
          <a:lstStyle/>
          <a:p>
            <a:pPr algn="ctr" eaLnBrk="1" hangingPunct="1">
              <a:lnSpc>
                <a:spcPct val="90000"/>
              </a:lnSpc>
              <a:buFontTx/>
              <a:buNone/>
            </a:pPr>
            <a:r>
              <a:rPr lang="it-IT" sz="2400" dirty="0">
                <a:solidFill>
                  <a:schemeClr val="bg1"/>
                </a:solidFill>
              </a:rPr>
              <a:t>Definizione di ansia. </a:t>
            </a:r>
          </a:p>
          <a:p>
            <a:pPr algn="ctr" eaLnBrk="1" hangingPunct="1">
              <a:lnSpc>
                <a:spcPct val="90000"/>
              </a:lnSpc>
              <a:buFontTx/>
              <a:buNone/>
            </a:pPr>
            <a:endParaRPr lang="it-IT" sz="2400" dirty="0">
              <a:solidFill>
                <a:schemeClr val="bg1"/>
              </a:solidFill>
            </a:endParaRPr>
          </a:p>
          <a:p>
            <a:pPr algn="ctr" eaLnBrk="1" hangingPunct="1">
              <a:lnSpc>
                <a:spcPct val="90000"/>
              </a:lnSpc>
              <a:buFontTx/>
              <a:buNone/>
            </a:pPr>
            <a:r>
              <a:rPr lang="it-IT" sz="2400" dirty="0">
                <a:solidFill>
                  <a:schemeClr val="bg1"/>
                </a:solidFill>
              </a:rPr>
              <a:t>Il termine ansia deriva da un termine latino che si riferisce  alla azione dello stringere, del soffocare:</a:t>
            </a:r>
            <a:r>
              <a:rPr lang="it-IT" sz="2400" b="1" dirty="0">
                <a:solidFill>
                  <a:schemeClr val="bg1"/>
                </a:solidFill>
              </a:rPr>
              <a:t> </a:t>
            </a:r>
          </a:p>
          <a:p>
            <a:pPr algn="ctr" eaLnBrk="1" hangingPunct="1">
              <a:lnSpc>
                <a:spcPct val="90000"/>
              </a:lnSpc>
              <a:buFontTx/>
              <a:buNone/>
            </a:pPr>
            <a:endParaRPr lang="it-IT" sz="2400" b="1" dirty="0">
              <a:solidFill>
                <a:schemeClr val="bg1"/>
              </a:solidFill>
            </a:endParaRPr>
          </a:p>
          <a:p>
            <a:pPr algn="ctr" eaLnBrk="1" hangingPunct="1">
              <a:lnSpc>
                <a:spcPct val="90000"/>
              </a:lnSpc>
              <a:buFontTx/>
              <a:buNone/>
            </a:pPr>
            <a:r>
              <a:rPr lang="it-IT" sz="2400" b="1" dirty="0">
                <a:solidFill>
                  <a:schemeClr val="bg1"/>
                </a:solidFill>
              </a:rPr>
              <a:t>l’ansia indica un complesso di reazioni cognitive, comportamentali e fisiologiche che si manifestano in seguito alla percezione di uno stimolo ritenuto minaccioso e nei cui confronti non ci riteniamo sufficientemente capaci di reagire</a:t>
            </a:r>
            <a:r>
              <a:rPr lang="it-IT" sz="2400" b="1" dirty="0">
                <a:solidFill>
                  <a:schemeClr val="accent2"/>
                </a:solidFil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4099" name="Segnaposto contenuto 2"/>
          <p:cNvSpPr>
            <a:spLocks noGrp="1"/>
          </p:cNvSpPr>
          <p:nvPr>
            <p:ph idx="1"/>
          </p:nvPr>
        </p:nvSpPr>
        <p:spPr/>
        <p:txBody>
          <a:bodyPr/>
          <a:lstStyle/>
          <a:p>
            <a:r>
              <a:rPr lang="it-IT" sz="2800"/>
              <a:t>ANSIA</a:t>
            </a:r>
          </a:p>
        </p:txBody>
      </p:sp>
      <p:sp>
        <p:nvSpPr>
          <p:cNvPr id="4100" name="Segnaposto numero diapositiva 3"/>
          <p:cNvSpPr>
            <a:spLocks noGrp="1"/>
          </p:cNvSpPr>
          <p:nvPr>
            <p:ph type="sldNum" sz="quarter" idx="12"/>
          </p:nvPr>
        </p:nvSpPr>
        <p:spPr>
          <a:noFill/>
        </p:spPr>
        <p:txBody>
          <a:bodyPr/>
          <a:lstStyle/>
          <a:p>
            <a:fld id="{79403C06-0B93-4AB9-839E-CC4A51B9F59E}" type="slidenum">
              <a:rPr lang="it-IT" smtClean="0"/>
              <a:pPr/>
              <a:t>35</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2928938"/>
            <a:ext cx="914400" cy="305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5123" name="Segnaposto contenuto 2"/>
          <p:cNvSpPr>
            <a:spLocks noGrp="1"/>
          </p:cNvSpPr>
          <p:nvPr>
            <p:ph idx="1"/>
          </p:nvPr>
        </p:nvSpPr>
        <p:spPr/>
        <p:txBody>
          <a:bodyPr/>
          <a:lstStyle/>
          <a:p>
            <a:r>
              <a:rPr lang="it-IT" sz="2800"/>
              <a:t>NON ANSIA</a:t>
            </a:r>
          </a:p>
        </p:txBody>
      </p:sp>
      <p:sp>
        <p:nvSpPr>
          <p:cNvPr id="5124" name="Segnaposto numero diapositiva 3"/>
          <p:cNvSpPr>
            <a:spLocks noGrp="1"/>
          </p:cNvSpPr>
          <p:nvPr>
            <p:ph type="sldNum" sz="quarter" idx="12"/>
          </p:nvPr>
        </p:nvSpPr>
        <p:spPr>
          <a:noFill/>
        </p:spPr>
        <p:txBody>
          <a:bodyPr/>
          <a:lstStyle/>
          <a:p>
            <a:fld id="{4B11FFC2-668F-4E39-BDCF-1A271039206E}" type="slidenum">
              <a:rPr lang="it-IT" smtClean="0"/>
              <a:pPr/>
              <a:t>36</a:t>
            </a:fld>
            <a:endParaRPr lang="it-IT"/>
          </a:p>
        </p:txBody>
      </p:sp>
      <p:sp>
        <p:nvSpPr>
          <p:cNvPr id="5" name="Rettangolo 4"/>
          <p:cNvSpPr/>
          <p:nvPr/>
        </p:nvSpPr>
        <p:spPr>
          <a:xfrm>
            <a:off x="3786188"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1357313" y="2928938"/>
            <a:ext cx="914400" cy="305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8" name="Connettore 2 7"/>
          <p:cNvCxnSpPr/>
          <p:nvPr/>
        </p:nvCxnSpPr>
        <p:spPr>
          <a:xfrm rot="16200000" flipH="1">
            <a:off x="1214438" y="2071688"/>
            <a:ext cx="2500312" cy="22145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6147" name="Segnaposto contenuto 2"/>
          <p:cNvSpPr>
            <a:spLocks noGrp="1"/>
          </p:cNvSpPr>
          <p:nvPr>
            <p:ph idx="1"/>
          </p:nvPr>
        </p:nvSpPr>
        <p:spPr/>
        <p:txBody>
          <a:bodyPr/>
          <a:lstStyle/>
          <a:p>
            <a:r>
              <a:rPr lang="it-IT" sz="2800"/>
              <a:t>PER RIDURRE ANSIA UTILE  SUDDIVIDERE IN BLOCCHI GESTIBILI LA MINACCIA PERCEPITA</a:t>
            </a:r>
          </a:p>
        </p:txBody>
      </p:sp>
      <p:sp>
        <p:nvSpPr>
          <p:cNvPr id="6148" name="Segnaposto numero diapositiva 3"/>
          <p:cNvSpPr>
            <a:spLocks noGrp="1"/>
          </p:cNvSpPr>
          <p:nvPr>
            <p:ph type="sldNum" sz="quarter" idx="12"/>
          </p:nvPr>
        </p:nvSpPr>
        <p:spPr>
          <a:noFill/>
        </p:spPr>
        <p:txBody>
          <a:bodyPr/>
          <a:lstStyle/>
          <a:p>
            <a:fld id="{4CFCFC00-81FD-46B2-AB37-DB102088F3B6}" type="slidenum">
              <a:rPr lang="it-IT" smtClean="0"/>
              <a:pPr/>
              <a:t>37</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4857750"/>
            <a:ext cx="914400" cy="112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Rettangolo 6"/>
          <p:cNvSpPr/>
          <p:nvPr/>
        </p:nvSpPr>
        <p:spPr>
          <a:xfrm>
            <a:off x="4357688" y="4214813"/>
            <a:ext cx="914400" cy="557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7"/>
          <p:cNvSpPr/>
          <p:nvPr/>
        </p:nvSpPr>
        <p:spPr>
          <a:xfrm>
            <a:off x="4357688" y="3214688"/>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7171" name="Segnaposto contenuto 2"/>
          <p:cNvSpPr>
            <a:spLocks noGrp="1"/>
          </p:cNvSpPr>
          <p:nvPr>
            <p:ph idx="1"/>
          </p:nvPr>
        </p:nvSpPr>
        <p:spPr/>
        <p:txBody>
          <a:bodyPr/>
          <a:lstStyle/>
          <a:p>
            <a:r>
              <a:rPr lang="it-IT" sz="2800"/>
              <a:t>PER RIDURRE ANSIA UTILE  SUDDIVIDERE IN BLOCCHI GESTIBILI LA MINACCIA PERCEPITA</a:t>
            </a:r>
          </a:p>
        </p:txBody>
      </p:sp>
      <p:sp>
        <p:nvSpPr>
          <p:cNvPr id="7172" name="Segnaposto numero diapositiva 3"/>
          <p:cNvSpPr>
            <a:spLocks noGrp="1"/>
          </p:cNvSpPr>
          <p:nvPr>
            <p:ph type="sldNum" sz="quarter" idx="12"/>
          </p:nvPr>
        </p:nvSpPr>
        <p:spPr>
          <a:noFill/>
        </p:spPr>
        <p:txBody>
          <a:bodyPr/>
          <a:lstStyle/>
          <a:p>
            <a:fld id="{A33D3A10-4A66-47A9-A683-B0BA9A6E3F05}" type="slidenum">
              <a:rPr lang="it-IT" smtClean="0"/>
              <a:pPr/>
              <a:t>38</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4857750"/>
            <a:ext cx="914400" cy="112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Rettangolo 6"/>
          <p:cNvSpPr/>
          <p:nvPr/>
        </p:nvSpPr>
        <p:spPr>
          <a:xfrm>
            <a:off x="5857875" y="5357813"/>
            <a:ext cx="914400" cy="557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7"/>
          <p:cNvSpPr/>
          <p:nvPr/>
        </p:nvSpPr>
        <p:spPr>
          <a:xfrm>
            <a:off x="7358063" y="500062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8195" name="Segnaposto contenuto 2"/>
          <p:cNvSpPr>
            <a:spLocks noGrp="1"/>
          </p:cNvSpPr>
          <p:nvPr>
            <p:ph idx="1"/>
          </p:nvPr>
        </p:nvSpPr>
        <p:spPr/>
        <p:txBody>
          <a:bodyPr/>
          <a:lstStyle/>
          <a:p>
            <a:r>
              <a:rPr lang="it-IT" sz="2800"/>
              <a:t>ANCORA PIU’ UTILE  SUDDIVIDERE IN BLOCCHI GESTIBILI LA MINACCIA PERCEPITA E/O AUMENTARE LA PERCEZIONE DELLE NOSTRE RISORSE</a:t>
            </a:r>
          </a:p>
        </p:txBody>
      </p:sp>
      <p:sp>
        <p:nvSpPr>
          <p:cNvPr id="8196" name="Segnaposto numero diapositiva 3"/>
          <p:cNvSpPr>
            <a:spLocks noGrp="1"/>
          </p:cNvSpPr>
          <p:nvPr>
            <p:ph type="sldNum" sz="quarter" idx="12"/>
          </p:nvPr>
        </p:nvSpPr>
        <p:spPr>
          <a:noFill/>
        </p:spPr>
        <p:txBody>
          <a:bodyPr/>
          <a:lstStyle/>
          <a:p>
            <a:fld id="{CFDD4363-BF2E-40E0-A45D-5D3916CC5116}" type="slidenum">
              <a:rPr lang="it-IT" smtClean="0"/>
              <a:pPr/>
              <a:t>39</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4857750"/>
            <a:ext cx="914400" cy="112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Rettangolo 6"/>
          <p:cNvSpPr/>
          <p:nvPr/>
        </p:nvSpPr>
        <p:spPr>
          <a:xfrm>
            <a:off x="4357688" y="4214813"/>
            <a:ext cx="914400" cy="557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7"/>
          <p:cNvSpPr/>
          <p:nvPr/>
        </p:nvSpPr>
        <p:spPr>
          <a:xfrm>
            <a:off x="1643063" y="357187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CASO </a:t>
            </a:r>
            <a:r>
              <a:rPr lang="it-IT" dirty="0" err="1"/>
              <a:t>DI</a:t>
            </a:r>
            <a:r>
              <a:rPr lang="it-IT" dirty="0"/>
              <a:t> CARLA</a:t>
            </a:r>
          </a:p>
        </p:txBody>
      </p:sp>
      <p:sp>
        <p:nvSpPr>
          <p:cNvPr id="3" name="Segnaposto contenuto 2"/>
          <p:cNvSpPr>
            <a:spLocks noGrp="1"/>
          </p:cNvSpPr>
          <p:nvPr>
            <p:ph idx="1"/>
          </p:nvPr>
        </p:nvSpPr>
        <p:spPr/>
        <p:txBody>
          <a:bodyPr>
            <a:normAutofit fontScale="92500"/>
          </a:bodyPr>
          <a:lstStyle/>
          <a:p>
            <a:r>
              <a:rPr lang="it-IT" dirty="0"/>
              <a:t>Alle 17, 13 di un venerdì della fine di ottobre</a:t>
            </a:r>
          </a:p>
          <a:p>
            <a:r>
              <a:rPr lang="it-IT" dirty="0"/>
              <a:t>In metropolitana, improvvisamente è stata male</a:t>
            </a:r>
          </a:p>
          <a:p>
            <a:r>
              <a:rPr lang="it-IT" dirty="0"/>
              <a:t>Si sentiva intrappolata ed osservata</a:t>
            </a:r>
          </a:p>
          <a:p>
            <a:r>
              <a:rPr lang="it-IT" dirty="0"/>
              <a:t>Paura di dare spettacolo più che di morire</a:t>
            </a:r>
          </a:p>
          <a:p>
            <a:r>
              <a:rPr lang="it-IT" dirty="0"/>
              <a:t>Fuga all’ospedale ECG, valium</a:t>
            </a:r>
          </a:p>
          <a:p>
            <a:r>
              <a:rPr lang="it-IT" dirty="0"/>
              <a:t>Subito meglio, ma esausta</a:t>
            </a:r>
          </a:p>
          <a:p>
            <a:r>
              <a:rPr lang="it-IT" dirty="0"/>
              <a:t>Madre soccorritrice</a:t>
            </a:r>
          </a:p>
          <a:p>
            <a:r>
              <a:rPr lang="it-IT" dirty="0"/>
              <a:t>Da allora iniziata carriera di “</a:t>
            </a:r>
            <a:r>
              <a:rPr lang="it-IT" dirty="0" err="1"/>
              <a:t>panicosa</a:t>
            </a:r>
            <a:r>
              <a:rPr lang="it-IT" dirty="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9219" name="Segnaposto contenuto 2"/>
          <p:cNvSpPr>
            <a:spLocks noGrp="1"/>
          </p:cNvSpPr>
          <p:nvPr>
            <p:ph idx="1"/>
          </p:nvPr>
        </p:nvSpPr>
        <p:spPr>
          <a:xfrm>
            <a:off x="500063" y="1571625"/>
            <a:ext cx="8229600" cy="4525963"/>
          </a:xfrm>
        </p:spPr>
        <p:txBody>
          <a:bodyPr/>
          <a:lstStyle/>
          <a:p>
            <a:r>
              <a:rPr lang="it-IT" sz="2800"/>
              <a:t> NEI CASI MIGLIORI FACCIAMO IN MODO STA BILE ENTRAMBE LE COSE</a:t>
            </a:r>
          </a:p>
        </p:txBody>
      </p:sp>
      <p:sp>
        <p:nvSpPr>
          <p:cNvPr id="9220" name="Segnaposto numero diapositiva 3"/>
          <p:cNvSpPr>
            <a:spLocks noGrp="1"/>
          </p:cNvSpPr>
          <p:nvPr>
            <p:ph type="sldNum" sz="quarter" idx="12"/>
          </p:nvPr>
        </p:nvSpPr>
        <p:spPr>
          <a:noFill/>
        </p:spPr>
        <p:txBody>
          <a:bodyPr/>
          <a:lstStyle/>
          <a:p>
            <a:fld id="{0D93F551-1C9E-47FE-9DCC-21DCE28FAD43}" type="slidenum">
              <a:rPr lang="it-IT" smtClean="0"/>
              <a:pPr/>
              <a:t>40</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4964583"/>
            <a:ext cx="914400" cy="112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Rettangolo 6"/>
          <p:cNvSpPr/>
          <p:nvPr/>
        </p:nvSpPr>
        <p:spPr>
          <a:xfrm>
            <a:off x="6072188" y="5429250"/>
            <a:ext cx="914400" cy="557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7"/>
          <p:cNvSpPr/>
          <p:nvPr/>
        </p:nvSpPr>
        <p:spPr>
          <a:xfrm>
            <a:off x="1643063" y="357187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Rettangolo 8"/>
          <p:cNvSpPr/>
          <p:nvPr/>
        </p:nvSpPr>
        <p:spPr>
          <a:xfrm>
            <a:off x="7643813" y="5429250"/>
            <a:ext cx="914400" cy="628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it-IT" sz="2800"/>
              <a:t>Nostre capacità percepite vs minaccia percepita</a:t>
            </a:r>
            <a:br>
              <a:rPr lang="it-IT" sz="2800"/>
            </a:br>
            <a:endParaRPr lang="it-IT" sz="2800"/>
          </a:p>
        </p:txBody>
      </p:sp>
      <p:sp>
        <p:nvSpPr>
          <p:cNvPr id="10243" name="Segnaposto contenuto 2"/>
          <p:cNvSpPr>
            <a:spLocks noGrp="1"/>
          </p:cNvSpPr>
          <p:nvPr>
            <p:ph idx="1"/>
          </p:nvPr>
        </p:nvSpPr>
        <p:spPr/>
        <p:txBody>
          <a:bodyPr/>
          <a:lstStyle/>
          <a:p>
            <a:r>
              <a:rPr lang="it-IT" sz="2800"/>
              <a:t>ANSIA</a:t>
            </a:r>
          </a:p>
        </p:txBody>
      </p:sp>
      <p:sp>
        <p:nvSpPr>
          <p:cNvPr id="10244" name="Segnaposto numero diapositiva 3"/>
          <p:cNvSpPr>
            <a:spLocks noGrp="1"/>
          </p:cNvSpPr>
          <p:nvPr>
            <p:ph type="sldNum" sz="quarter" idx="12"/>
          </p:nvPr>
        </p:nvSpPr>
        <p:spPr>
          <a:noFill/>
        </p:spPr>
        <p:txBody>
          <a:bodyPr/>
          <a:lstStyle/>
          <a:p>
            <a:fld id="{5C13C6A6-084C-4EC9-856C-673FE63ADA11}" type="slidenum">
              <a:rPr lang="it-IT" smtClean="0"/>
              <a:pPr/>
              <a:t>41</a:t>
            </a:fld>
            <a:endParaRPr lang="it-IT"/>
          </a:p>
        </p:txBody>
      </p:sp>
      <p:sp>
        <p:nvSpPr>
          <p:cNvPr id="5" name="Rettangolo 4"/>
          <p:cNvSpPr/>
          <p:nvPr/>
        </p:nvSpPr>
        <p:spPr>
          <a:xfrm>
            <a:off x="1643063" y="4643438"/>
            <a:ext cx="914400"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Rettangolo 5"/>
          <p:cNvSpPr/>
          <p:nvPr/>
        </p:nvSpPr>
        <p:spPr>
          <a:xfrm>
            <a:off x="4357688" y="2928938"/>
            <a:ext cx="914400" cy="305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endParaRPr lang="it-IT"/>
          </a:p>
        </p:txBody>
      </p:sp>
      <p:sp>
        <p:nvSpPr>
          <p:cNvPr id="11267" name="Segnaposto contenuto 2"/>
          <p:cNvSpPr>
            <a:spLocks noGrp="1"/>
          </p:cNvSpPr>
          <p:nvPr>
            <p:ph idx="1"/>
          </p:nvPr>
        </p:nvSpPr>
        <p:spPr/>
        <p:txBody>
          <a:bodyPr/>
          <a:lstStyle/>
          <a:p>
            <a:r>
              <a:rPr lang="it-IT"/>
              <a:t>In gran parte la terapia degli stati ansiosi si basa sulla modificazione della percezione e della concettualizzazione della situazione che ci troviamo a vivere, e da un aumento della percezione della propria capacità di farcela (coping, fronteggiamento)</a:t>
            </a:r>
          </a:p>
        </p:txBody>
      </p:sp>
      <p:sp>
        <p:nvSpPr>
          <p:cNvPr id="11268" name="Segnaposto numero diapositiva 3"/>
          <p:cNvSpPr>
            <a:spLocks noGrp="1"/>
          </p:cNvSpPr>
          <p:nvPr>
            <p:ph type="sldNum" sz="quarter" idx="12"/>
          </p:nvPr>
        </p:nvSpPr>
        <p:spPr>
          <a:noFill/>
        </p:spPr>
        <p:txBody>
          <a:bodyPr/>
          <a:lstStyle/>
          <a:p>
            <a:fld id="{DC8D8F33-F7A6-4DAD-A6FD-DF3922C4B652}" type="slidenum">
              <a:rPr lang="it-IT" smtClean="0"/>
              <a:pPr/>
              <a:t>42</a:t>
            </a:fld>
            <a:endParaRPr 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endParaRPr lang="it-IT"/>
          </a:p>
        </p:txBody>
      </p:sp>
      <p:sp>
        <p:nvSpPr>
          <p:cNvPr id="12291" name="Segnaposto contenuto 2"/>
          <p:cNvSpPr>
            <a:spLocks noGrp="1"/>
          </p:cNvSpPr>
          <p:nvPr>
            <p:ph idx="1"/>
          </p:nvPr>
        </p:nvSpPr>
        <p:spPr/>
        <p:txBody>
          <a:bodyPr/>
          <a:lstStyle/>
          <a:p>
            <a:pPr algn="ctr" eaLnBrk="1" hangingPunct="1">
              <a:lnSpc>
                <a:spcPct val="90000"/>
              </a:lnSpc>
              <a:buFontTx/>
              <a:buNone/>
            </a:pPr>
            <a:r>
              <a:rPr lang="it-IT" b="1" dirty="0"/>
              <a:t>L’ansia è spesso accompagnata da manifestazioni quali tensione, tremore, sudore, palpitazione, aumento della frequenza cardiaca, vertigini, nausea, formicolii alle estremità ed intorno alla bocca, </a:t>
            </a:r>
            <a:r>
              <a:rPr lang="it-IT" b="1" dirty="0" err="1"/>
              <a:t>derealizzazione</a:t>
            </a:r>
            <a:r>
              <a:rPr lang="it-IT" b="1" dirty="0"/>
              <a:t> e depersonalizzazione. </a:t>
            </a:r>
          </a:p>
          <a:p>
            <a:endParaRPr lang="it-IT" dirty="0"/>
          </a:p>
        </p:txBody>
      </p:sp>
      <p:sp>
        <p:nvSpPr>
          <p:cNvPr id="12292" name="Segnaposto numero diapositiva 3"/>
          <p:cNvSpPr>
            <a:spLocks noGrp="1"/>
          </p:cNvSpPr>
          <p:nvPr>
            <p:ph type="sldNum" sz="quarter" idx="12"/>
          </p:nvPr>
        </p:nvSpPr>
        <p:spPr>
          <a:noFill/>
        </p:spPr>
        <p:txBody>
          <a:bodyPr/>
          <a:lstStyle/>
          <a:p>
            <a:fld id="{820ACBF5-7065-451E-8607-A6C0FA8A7308}" type="slidenum">
              <a:rPr lang="it-IT" smtClean="0"/>
              <a:pPr/>
              <a:t>43</a:t>
            </a:fld>
            <a:endParaRPr 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x-none" sz="2800" u="sng"/>
              <a:t>Interazione tra componenti cognitive, </a:t>
            </a:r>
            <a:r>
              <a:rPr lang="it-IT" sz="2800" u="sng" dirty="0"/>
              <a:t>fisi</a:t>
            </a:r>
            <a:r>
              <a:rPr lang="x-none" sz="2800" u="sng"/>
              <a:t>ologiche e comportamentali dell`ansia sociale in una persona in attesa di un colloquio di lavoro</a:t>
            </a:r>
            <a:br>
              <a:rPr lang="it-IT" sz="2800" dirty="0"/>
            </a:br>
            <a:r>
              <a:rPr lang="x-none" sz="2800"/>
              <a:t> </a:t>
            </a:r>
            <a:br>
              <a:rPr lang="it-IT" sz="2800" dirty="0"/>
            </a:br>
            <a:endParaRPr lang="it-IT" sz="2800" dirty="0"/>
          </a:p>
        </p:txBody>
      </p:sp>
      <p:sp>
        <p:nvSpPr>
          <p:cNvPr id="3" name="Segnaposto contenuto 2"/>
          <p:cNvSpPr>
            <a:spLocks noGrp="1"/>
          </p:cNvSpPr>
          <p:nvPr>
            <p:ph idx="1"/>
          </p:nvPr>
        </p:nvSpPr>
        <p:spPr/>
        <p:txBody>
          <a:bodyPr>
            <a:normAutofit fontScale="55000" lnSpcReduction="20000"/>
          </a:bodyPr>
          <a:lstStyle/>
          <a:p>
            <a:r>
              <a:rPr lang="x-none" sz="3700" b="1"/>
              <a:t>Componente cognitiva :</a:t>
            </a:r>
            <a:r>
              <a:rPr lang="x-none" sz="3700"/>
              <a:t>”Devo fare un</a:t>
            </a:r>
            <a:r>
              <a:rPr lang="it-IT" sz="3700" dirty="0"/>
              <a:t>a</a:t>
            </a:r>
            <a:r>
              <a:rPr lang="x-none" sz="3700"/>
              <a:t> buon</a:t>
            </a:r>
            <a:r>
              <a:rPr lang="it-IT" sz="3700" dirty="0"/>
              <a:t>a</a:t>
            </a:r>
            <a:r>
              <a:rPr lang="x-none" sz="3700"/>
              <a:t> </a:t>
            </a:r>
            <a:r>
              <a:rPr lang="it-IT" sz="3700" dirty="0"/>
              <a:t>impressione</a:t>
            </a:r>
            <a:r>
              <a:rPr lang="x-none" sz="3700"/>
              <a:t> in questo colloquio.”</a:t>
            </a:r>
            <a:endParaRPr lang="it-IT" sz="3700" dirty="0"/>
          </a:p>
          <a:p>
            <a:r>
              <a:rPr lang="x-none" sz="3700"/>
              <a:t>                                                           </a:t>
            </a:r>
            <a:r>
              <a:rPr lang="x-none" sz="3700" b="1">
                <a:sym typeface="Symbol"/>
              </a:rPr>
              <a:t></a:t>
            </a:r>
            <a:endParaRPr lang="it-IT" sz="3700" dirty="0"/>
          </a:p>
          <a:p>
            <a:r>
              <a:rPr lang="x-none" sz="3700" b="1"/>
              <a:t>Componente fisiologica :</a:t>
            </a:r>
            <a:r>
              <a:rPr lang="x-none" sz="3700"/>
              <a:t>Il battito cardiaco aumenta e i muscoli si tendono. Cominci a sentirti sudato e appiccicaticcio.</a:t>
            </a:r>
            <a:endParaRPr lang="it-IT" sz="3700" dirty="0"/>
          </a:p>
          <a:p>
            <a:r>
              <a:rPr lang="x-none" sz="3700"/>
              <a:t>                                                           </a:t>
            </a:r>
            <a:r>
              <a:rPr lang="x-none" sz="3700" b="1">
                <a:sym typeface="Symbol"/>
              </a:rPr>
              <a:t></a:t>
            </a:r>
            <a:endParaRPr lang="it-IT" sz="3700" dirty="0"/>
          </a:p>
          <a:p>
            <a:r>
              <a:rPr lang="x-none" sz="3700" b="1"/>
              <a:t>Componente cognitiva :”</a:t>
            </a:r>
            <a:r>
              <a:rPr lang="x-none" sz="3700"/>
              <a:t>Sono cosi nervoso. So esattamente che falliro` e diro` la cosa sbagliata.”</a:t>
            </a:r>
            <a:endParaRPr lang="it-IT" sz="3700" dirty="0"/>
          </a:p>
          <a:p>
            <a:r>
              <a:rPr lang="x-none" sz="3700"/>
              <a:t>                                                            </a:t>
            </a:r>
            <a:endParaRPr lang="it-IT" sz="3700" dirty="0"/>
          </a:p>
          <a:p>
            <a:r>
              <a:rPr lang="x-none" sz="3700" b="1"/>
              <a:t>Componente comportamentale :</a:t>
            </a:r>
            <a:r>
              <a:rPr lang="x-none" sz="3700"/>
              <a:t>Cominci ad agitarti e a stringere le mani. Controlli l’orologio ogni secondo.</a:t>
            </a:r>
            <a:endParaRPr lang="it-IT" sz="3700" dirty="0"/>
          </a:p>
          <a:p>
            <a:r>
              <a:rPr lang="x-none" sz="3700"/>
              <a:t>                                                           </a:t>
            </a:r>
            <a:r>
              <a:rPr lang="x-none" sz="3700" b="1">
                <a:sym typeface="Symbol"/>
              </a:rPr>
              <a:t></a:t>
            </a:r>
            <a:endParaRPr lang="it-IT" sz="3700" dirty="0"/>
          </a:p>
          <a:p>
            <a:r>
              <a:rPr lang="x-none" sz="3700" b="1"/>
              <a:t>Componente cognitiva :”</a:t>
            </a:r>
            <a:r>
              <a:rPr lang="it-IT" sz="3700" dirty="0"/>
              <a:t>ma perché mi fanno attendere</a:t>
            </a:r>
            <a:r>
              <a:rPr lang="x-none" sz="3700"/>
              <a:t> ? Non deve proprio volermi vedere. Non avro` mai questo lavoro.”</a:t>
            </a:r>
            <a:endParaRPr lang="it-IT" sz="3700" dirty="0"/>
          </a:p>
          <a:p>
            <a:r>
              <a:rPr lang="x-none" sz="3700"/>
              <a:t>                                                           </a:t>
            </a:r>
            <a:r>
              <a:rPr lang="x-none" sz="3700" b="1">
                <a:sym typeface="Symbol"/>
              </a:rPr>
              <a:t></a:t>
            </a:r>
            <a:endParaRPr lang="it-IT" sz="37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x-none" b="1"/>
              <a:t>Componente fisiologica :</a:t>
            </a:r>
            <a:r>
              <a:rPr lang="x-none"/>
              <a:t>Cominci ad avere nausea.</a:t>
            </a:r>
            <a:endParaRPr lang="it-IT" dirty="0"/>
          </a:p>
          <a:p>
            <a:r>
              <a:rPr lang="x-none"/>
              <a:t>                                                           </a:t>
            </a:r>
            <a:r>
              <a:rPr lang="x-none" b="1">
                <a:sym typeface="Symbol"/>
              </a:rPr>
              <a:t></a:t>
            </a:r>
            <a:endParaRPr lang="it-IT" dirty="0"/>
          </a:p>
          <a:p>
            <a:r>
              <a:rPr lang="x-none" b="1"/>
              <a:t>Componente cognitiva :</a:t>
            </a:r>
            <a:r>
              <a:rPr lang="x-none"/>
              <a:t>”Sono cosi nervoso. Non ce la faccio.</a:t>
            </a:r>
            <a:endParaRPr lang="it-IT" dirty="0"/>
          </a:p>
          <a:p>
            <a:r>
              <a:rPr lang="x-none"/>
              <a:t>                                                          </a:t>
            </a:r>
            <a:r>
              <a:rPr lang="x-none" b="1"/>
              <a:t> </a:t>
            </a:r>
            <a:r>
              <a:rPr lang="x-none" b="1">
                <a:sym typeface="Symbol"/>
              </a:rPr>
              <a:t></a:t>
            </a:r>
            <a:endParaRPr lang="it-IT" dirty="0"/>
          </a:p>
          <a:p>
            <a:r>
              <a:rPr lang="x-none" b="1"/>
              <a:t>Componente comportamentale : </a:t>
            </a:r>
            <a:r>
              <a:rPr lang="x-none"/>
              <a:t>Cominci ad andartene.</a:t>
            </a:r>
            <a:endParaRPr lang="it-IT" dirty="0"/>
          </a:p>
          <a:p>
            <a:r>
              <a:rPr lang="x-none" b="1"/>
              <a:t>                                                           </a:t>
            </a:r>
            <a:r>
              <a:rPr lang="x-none" b="1">
                <a:sym typeface="Symbol"/>
              </a:rPr>
              <a:t></a:t>
            </a:r>
            <a:endParaRPr lang="it-IT" dirty="0"/>
          </a:p>
          <a:p>
            <a:r>
              <a:rPr lang="x-none" b="1"/>
              <a:t>Componente cognitiva :</a:t>
            </a:r>
            <a:r>
              <a:rPr lang="x-none"/>
              <a:t> “Non riesco a gestirlo !”</a:t>
            </a:r>
            <a:endParaRPr lang="it-IT" dirty="0"/>
          </a:p>
          <a:p>
            <a:r>
              <a:rPr lang="x-none"/>
              <a:t>                                                           </a:t>
            </a:r>
            <a:r>
              <a:rPr lang="x-none" b="1">
                <a:sym typeface="Symbol"/>
              </a:rPr>
              <a:t></a:t>
            </a:r>
            <a:endParaRPr lang="it-IT" dirty="0"/>
          </a:p>
          <a:p>
            <a:r>
              <a:rPr lang="x-none" b="1"/>
              <a:t>Componente comportamentale : </a:t>
            </a:r>
            <a:r>
              <a:rPr lang="x-none"/>
              <a:t>Te ne vai.</a:t>
            </a:r>
            <a:endParaRPr lang="it-IT" dirty="0"/>
          </a:p>
          <a:p>
            <a:r>
              <a:rPr lang="x-none"/>
              <a:t>                                                           </a:t>
            </a:r>
            <a:r>
              <a:rPr lang="x-none" b="1">
                <a:sym typeface="Symbol"/>
              </a:rPr>
              <a:t></a:t>
            </a:r>
            <a:endParaRPr lang="it-IT" dirty="0"/>
          </a:p>
          <a:p>
            <a:r>
              <a:rPr lang="x-none" b="1"/>
              <a:t>Componente psicologica :</a:t>
            </a:r>
            <a:r>
              <a:rPr lang="x-none"/>
              <a:t>L’ansia svanisce nel momento in cui lasci l’edificio.</a:t>
            </a:r>
            <a:endParaRPr lang="it-IT" dirty="0"/>
          </a:p>
          <a:p>
            <a:r>
              <a:rPr lang="x-none"/>
              <a:t>                                                           </a:t>
            </a:r>
            <a:r>
              <a:rPr lang="x-none" b="1">
                <a:sym typeface="Symbol"/>
              </a:rPr>
              <a:t></a:t>
            </a:r>
            <a:endParaRPr lang="it-IT" dirty="0"/>
          </a:p>
          <a:p>
            <a:r>
              <a:rPr lang="x-none" b="1"/>
              <a:t>Componente cognitiva :</a:t>
            </a:r>
            <a:r>
              <a:rPr lang="x-none"/>
              <a:t>”Cosa mi succede ?Altre persone riescono a gestire queste situazioni. Sono un buon a nulla.”  </a:t>
            </a:r>
            <a:endParaRPr lang="it-IT" dirty="0"/>
          </a:p>
          <a:p>
            <a:endParaRPr lang="it-IT" dirty="0"/>
          </a:p>
          <a:p>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x-none" sz="3600"/>
              <a:t>REGISTRAZIONE  DELLE  SENSAZIONI  INTERNE</a:t>
            </a:r>
            <a:br>
              <a:rPr lang="it-IT" sz="3600" dirty="0"/>
            </a:br>
            <a:endParaRPr lang="it-IT" sz="3600" dirty="0"/>
          </a:p>
        </p:txBody>
      </p:sp>
      <p:sp>
        <p:nvSpPr>
          <p:cNvPr id="3" name="Segnaposto contenuto 2"/>
          <p:cNvSpPr>
            <a:spLocks noGrp="1"/>
          </p:cNvSpPr>
          <p:nvPr>
            <p:ph idx="1"/>
          </p:nvPr>
        </p:nvSpPr>
        <p:spPr/>
        <p:txBody>
          <a:bodyPr>
            <a:normAutofit fontScale="40000" lnSpcReduction="20000"/>
          </a:bodyPr>
          <a:lstStyle/>
          <a:p>
            <a:r>
              <a:rPr lang="x-none"/>
              <a:t> </a:t>
            </a:r>
            <a:endParaRPr lang="it-IT" dirty="0"/>
          </a:p>
          <a:p>
            <a:r>
              <a:rPr lang="x-none"/>
              <a:t> </a:t>
            </a:r>
            <a:endParaRPr lang="it-IT" dirty="0"/>
          </a:p>
          <a:p>
            <a:r>
              <a:rPr lang="x-none"/>
              <a:t>NOME   ______________________________________________________</a:t>
            </a:r>
            <a:endParaRPr lang="it-IT" dirty="0"/>
          </a:p>
          <a:p>
            <a:r>
              <a:rPr lang="x-none"/>
              <a:t> </a:t>
            </a:r>
            <a:endParaRPr lang="it-IT" dirty="0"/>
          </a:p>
          <a:p>
            <a:r>
              <a:rPr lang="x-none"/>
              <a:t>                                             0 ----- 1 ----- 2 ----- 3 ----- 4 ----- 5 ----- 6 ----- 7 ----- 8 </a:t>
            </a:r>
            <a:endParaRPr lang="it-IT" dirty="0"/>
          </a:p>
          <a:p>
            <a:r>
              <a:rPr lang="x-none"/>
              <a:t>                           NESSUNO                                 MODERATO                                  MASSIMO</a:t>
            </a:r>
            <a:endParaRPr lang="it-IT" dirty="0"/>
          </a:p>
          <a:p>
            <a:r>
              <a:rPr lang="x-none"/>
              <a:t> </a:t>
            </a:r>
            <a:endParaRPr lang="it-IT" dirty="0"/>
          </a:p>
          <a:p>
            <a:r>
              <a:rPr lang="x-none"/>
              <a:t> </a:t>
            </a:r>
            <a:endParaRPr lang="it-IT" dirty="0"/>
          </a:p>
          <a:p>
            <a:r>
              <a:rPr lang="x-none" sz="5600"/>
              <a:t>ESERCIZIO </a:t>
            </a:r>
            <a:r>
              <a:rPr lang="it-IT" sz="5600" dirty="0"/>
              <a:t> </a:t>
            </a:r>
            <a:r>
              <a:rPr lang="x-none" sz="5600"/>
              <a:t>SENSAZIONII</a:t>
            </a:r>
            <a:r>
              <a:rPr lang="it-IT" sz="5600" dirty="0"/>
              <a:t>  I</a:t>
            </a:r>
            <a:r>
              <a:rPr lang="x-none" sz="5600"/>
              <a:t>NTENSITA’ delle</a:t>
            </a:r>
            <a:r>
              <a:rPr lang="it-IT" sz="5600" dirty="0"/>
              <a:t>  </a:t>
            </a:r>
            <a:r>
              <a:rPr lang="x-none" sz="5600"/>
              <a:t>SENSAZIONI</a:t>
            </a:r>
            <a:r>
              <a:rPr lang="it-IT" sz="5600" dirty="0"/>
              <a:t>  L</a:t>
            </a:r>
            <a:r>
              <a:rPr lang="x-none" sz="5600"/>
              <a:t>IVELLO d’ ANSIA</a:t>
            </a:r>
            <a:r>
              <a:rPr lang="it-IT" sz="5600" dirty="0"/>
              <a:t>    </a:t>
            </a:r>
            <a:r>
              <a:rPr lang="x-none" sz="5600"/>
              <a:t>SOMIGLIANZA al PANICO</a:t>
            </a:r>
            <a:endParaRPr lang="it-IT" sz="5600" dirty="0"/>
          </a:p>
          <a:p>
            <a:r>
              <a:rPr lang="it-IT" sz="5600" dirty="0"/>
              <a:t> </a:t>
            </a:r>
            <a:endParaRPr lang="it-IT" dirty="0"/>
          </a:p>
          <a:p>
            <a:r>
              <a:rPr lang="x-none" sz="4800"/>
              <a:t>Scuotere il capo da una parte all’ altra  per 30 secondi</a:t>
            </a:r>
            <a:endParaRPr lang="it-IT" sz="4800" dirty="0"/>
          </a:p>
          <a:p>
            <a:r>
              <a:rPr lang="it-IT" sz="4800" dirty="0"/>
              <a:t> </a:t>
            </a:r>
          </a:p>
          <a:p>
            <a:r>
              <a:rPr lang="it-IT" sz="4800" dirty="0"/>
              <a:t>Corsa sul posto o “</a:t>
            </a:r>
            <a:r>
              <a:rPr lang="it-IT" sz="4800" dirty="0" err="1"/>
              <a:t>stepper</a:t>
            </a:r>
            <a:r>
              <a:rPr lang="it-IT" sz="4800" dirty="0"/>
              <a:t>”           per 60 secondi</a:t>
            </a:r>
          </a:p>
          <a:p>
            <a:r>
              <a:rPr lang="x-none" sz="4800"/>
              <a:t> </a:t>
            </a:r>
            <a:endParaRPr lang="it-IT" sz="4800" dirty="0"/>
          </a:p>
          <a:p>
            <a:br>
              <a:rPr lang="x-none" sz="4800"/>
            </a:br>
            <a:endParaRPr lang="it-IT" sz="4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x-none"/>
              <a:t>Trattenere il respiro per 30 secondi</a:t>
            </a:r>
            <a:endParaRPr lang="it-IT" dirty="0"/>
          </a:p>
          <a:p>
            <a:r>
              <a:rPr lang="it-IT" dirty="0"/>
              <a:t> </a:t>
            </a:r>
          </a:p>
          <a:p>
            <a:r>
              <a:rPr lang="x-none"/>
              <a:t>Ruotare su se stessi vorticosamente       per 60 secondi</a:t>
            </a:r>
            <a:endParaRPr lang="it-IT" dirty="0"/>
          </a:p>
          <a:p>
            <a:r>
              <a:rPr lang="it-IT" dirty="0"/>
              <a:t> </a:t>
            </a:r>
          </a:p>
          <a:p>
            <a:r>
              <a:rPr lang="x-none"/>
              <a:t>Tensione del corpo per 60 secondi</a:t>
            </a:r>
            <a:endParaRPr lang="it-IT" dirty="0"/>
          </a:p>
          <a:p>
            <a:r>
              <a:rPr lang="x-none"/>
              <a:t>  </a:t>
            </a:r>
            <a:endParaRPr lang="it-IT" dirty="0"/>
          </a:p>
          <a:p>
            <a:r>
              <a:rPr lang="x-none"/>
              <a:t>Iperventilare</a:t>
            </a:r>
            <a:r>
              <a:rPr lang="it-IT" dirty="0"/>
              <a:t> </a:t>
            </a:r>
            <a:r>
              <a:rPr lang="x-none"/>
              <a:t>per 60 secondi</a:t>
            </a:r>
            <a:endParaRPr lang="it-IT" dirty="0"/>
          </a:p>
          <a:p>
            <a:r>
              <a:rPr lang="x-none"/>
              <a:t>  </a:t>
            </a:r>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x-none"/>
              <a:t>Respirare da una cannuccia                 per 2 minuti</a:t>
            </a:r>
            <a:r>
              <a:rPr lang="it-IT" dirty="0"/>
              <a:t> </a:t>
            </a:r>
          </a:p>
          <a:p>
            <a:r>
              <a:rPr lang="x-none"/>
              <a:t> </a:t>
            </a:r>
            <a:endParaRPr lang="it-IT" dirty="0"/>
          </a:p>
          <a:p>
            <a:r>
              <a:rPr lang="x-none"/>
              <a:t>Permanenza in stanza calda e soffocante   per 5 minuti </a:t>
            </a:r>
            <a:r>
              <a:rPr lang="it-IT" dirty="0"/>
              <a:t> </a:t>
            </a:r>
          </a:p>
          <a:p>
            <a:r>
              <a:rPr lang="x-none"/>
              <a:t> </a:t>
            </a:r>
            <a:endParaRPr lang="it-IT" dirty="0"/>
          </a:p>
          <a:p>
            <a:r>
              <a:rPr lang="x-none"/>
              <a:t>Focalizzare il respiro o il battito cardiaco per 2 minuti</a:t>
            </a:r>
            <a:endParaRPr lang="it-IT" dirty="0"/>
          </a:p>
          <a:p>
            <a:r>
              <a:rPr lang="x-none"/>
              <a:t>  </a:t>
            </a:r>
            <a:endParaRPr lang="it-IT" dirty="0"/>
          </a:p>
          <a:p>
            <a:r>
              <a:rPr lang="x-none"/>
              <a:t>Focalizzare l’immagine più temuta per 1 minuto</a:t>
            </a:r>
            <a:endParaRPr lang="it-IT" dirty="0"/>
          </a:p>
          <a:p>
            <a:pPr>
              <a:buNone/>
            </a:pPr>
            <a:r>
              <a:rPr lang="x-none"/>
              <a:t> </a:t>
            </a:r>
            <a:endParaRPr lang="it-IT" dirty="0"/>
          </a:p>
          <a:p>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ISTRUZIONI PER L’ESPOSIZIONE</a:t>
            </a:r>
            <a:br>
              <a:rPr lang="it-IT" dirty="0"/>
            </a:br>
            <a:endParaRPr lang="it-IT" dirty="0"/>
          </a:p>
        </p:txBody>
      </p:sp>
      <p:sp>
        <p:nvSpPr>
          <p:cNvPr id="3" name="Segnaposto contenuto 2"/>
          <p:cNvSpPr>
            <a:spLocks noGrp="1"/>
          </p:cNvSpPr>
          <p:nvPr>
            <p:ph idx="1"/>
          </p:nvPr>
        </p:nvSpPr>
        <p:spPr/>
        <p:txBody>
          <a:bodyPr>
            <a:noAutofit/>
          </a:bodyPr>
          <a:lstStyle/>
          <a:p>
            <a:r>
              <a:rPr lang="it-IT" sz="1600" dirty="0"/>
              <a:t>	L’obiettivo di questi esercizi è quello di sostituire alla tua risposta di ansia, nei confronti delle sensazioni fisiche associate a intensa paura o panico, una risposta che non sia ansiosa.</a:t>
            </a:r>
          </a:p>
          <a:p>
            <a:r>
              <a:rPr lang="it-IT" sz="1600" dirty="0"/>
              <a:t>	</a:t>
            </a:r>
          </a:p>
          <a:p>
            <a:r>
              <a:rPr lang="it-IT" sz="1600" dirty="0"/>
              <a:t>	Esegui  l’esercizio per la durata specificata oppure fino a quando le sensazioni diverranno di intensità moderata. Annota il tuo livello d’ansia e l’intensità delle sensazioni. Applica le strategie che ti sono state insegnate per aiutarti a ridurre l’ ansia. Ripeti l’esercizio fino a quando le sensazioni non ti faranno più sentire ansioso.</a:t>
            </a:r>
          </a:p>
          <a:p>
            <a:r>
              <a:rPr lang="it-IT" sz="1600" dirty="0"/>
              <a:t> </a:t>
            </a:r>
          </a:p>
          <a:p>
            <a:r>
              <a:rPr lang="it-IT" sz="1600" dirty="0"/>
              <a:t>Nome 	</a:t>
            </a:r>
          </a:p>
          <a:p>
            <a:r>
              <a:rPr lang="it-IT" sz="1600" dirty="0"/>
              <a:t> </a:t>
            </a:r>
          </a:p>
          <a:p>
            <a:r>
              <a:rPr lang="it-IT" sz="1600" dirty="0"/>
              <a:t>	0 = nulla 	4 = moderata	8 = eccessiva</a:t>
            </a:r>
          </a:p>
          <a:p>
            <a:r>
              <a:rPr lang="it-IT" sz="1600" dirty="0"/>
              <a:t> </a:t>
            </a:r>
          </a:p>
          <a:p>
            <a:r>
              <a:rPr lang="it-IT" sz="1600" dirty="0"/>
              <a:t>Data   </a:t>
            </a:r>
          </a:p>
          <a:p>
            <a:r>
              <a:rPr lang="it-IT" sz="1600" dirty="0"/>
              <a:t>Esercizio   Durata(min./sec.)      </a:t>
            </a:r>
          </a:p>
          <a:p>
            <a:r>
              <a:rPr lang="it-IT" sz="1600" dirty="0"/>
              <a:t>Intensità massima delle sensazioni0 – 8</a:t>
            </a:r>
          </a:p>
          <a:p>
            <a:r>
              <a:rPr lang="it-IT" sz="1600" dirty="0"/>
              <a:t>Ansia massima0 - 8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Carla affermava di sapere quando e come il panico era iniziato.</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Ed invece, guardiamo il giorno prima</a:t>
            </a:r>
          </a:p>
          <a:p>
            <a:r>
              <a:rPr lang="it-IT" dirty="0"/>
              <a:t>Dentista</a:t>
            </a:r>
          </a:p>
          <a:p>
            <a:r>
              <a:rPr lang="it-IT" dirty="0"/>
              <a:t>Notte insonne</a:t>
            </a:r>
          </a:p>
          <a:p>
            <a:r>
              <a:rPr lang="it-IT" dirty="0"/>
              <a:t>Farmaci</a:t>
            </a:r>
          </a:p>
          <a:p>
            <a:r>
              <a:rPr lang="it-IT" dirty="0"/>
              <a:t>Scarsa alimentazione</a:t>
            </a:r>
          </a:p>
          <a:p>
            <a:r>
              <a:rPr lang="it-IT" dirty="0"/>
              <a:t>Stagione </a:t>
            </a:r>
          </a:p>
          <a:p>
            <a:r>
              <a:rPr lang="it-IT" dirty="0"/>
              <a:t>Ciclo</a:t>
            </a:r>
          </a:p>
          <a:p>
            <a:r>
              <a:rPr lang="it-IT" dirty="0"/>
              <a:t>Caffè e medicine</a:t>
            </a:r>
          </a:p>
          <a:p>
            <a:r>
              <a:rPr lang="it-IT" dirty="0"/>
              <a:t>Perfezionismo ecc. ecc</a:t>
            </a:r>
          </a:p>
          <a:p>
            <a:pPr>
              <a:buNone/>
            </a:pPr>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SITUAZIONI TEMUTE</a:t>
            </a:r>
          </a:p>
        </p:txBody>
      </p:sp>
      <p:sp>
        <p:nvSpPr>
          <p:cNvPr id="3" name="Segnaposto contenuto 2"/>
          <p:cNvSpPr>
            <a:spLocks noGrp="1"/>
          </p:cNvSpPr>
          <p:nvPr>
            <p:ph idx="1"/>
          </p:nvPr>
        </p:nvSpPr>
        <p:spPr/>
        <p:txBody>
          <a:bodyPr>
            <a:normAutofit fontScale="47500" lnSpcReduction="20000"/>
          </a:bodyPr>
          <a:lstStyle/>
          <a:p>
            <a:r>
              <a:rPr lang="it-IT" dirty="0"/>
              <a:t> </a:t>
            </a:r>
          </a:p>
          <a:p>
            <a:r>
              <a:rPr lang="it-IT" sz="3800" b="1" dirty="0"/>
              <a:t>Pochissimo 0 </a:t>
            </a:r>
            <a:r>
              <a:rPr lang="it-IT" sz="3800" dirty="0"/>
              <a:t>	</a:t>
            </a:r>
            <a:r>
              <a:rPr lang="it-IT" sz="3800" b="1" dirty="0"/>
              <a:t>Poco 1              A volte 2</a:t>
            </a:r>
            <a:r>
              <a:rPr lang="it-IT" sz="3800" dirty="0"/>
              <a:t>	</a:t>
            </a:r>
            <a:r>
              <a:rPr lang="it-IT" sz="3800" b="1" dirty="0"/>
              <a:t>Molto </a:t>
            </a:r>
            <a:r>
              <a:rPr lang="it-IT" sz="3800" dirty="0"/>
              <a:t>3   		</a:t>
            </a:r>
            <a:r>
              <a:rPr lang="it-IT" sz="3800" b="1" dirty="0"/>
              <a:t>Moltissimo 4</a:t>
            </a:r>
            <a:endParaRPr lang="it-IT" sz="3800" dirty="0"/>
          </a:p>
          <a:p>
            <a:endParaRPr lang="it-IT" dirty="0"/>
          </a:p>
          <a:p>
            <a:r>
              <a:rPr lang="it-IT" dirty="0"/>
              <a:t>212. È importante per me non apparire nervoso.</a:t>
            </a:r>
          </a:p>
          <a:p>
            <a:r>
              <a:rPr lang="it-IT" dirty="0"/>
              <a:t>  </a:t>
            </a:r>
          </a:p>
          <a:p>
            <a:r>
              <a:rPr lang="it-IT" dirty="0"/>
              <a:t>213. Quando non riesco a concentrarmi su un compito, temo di impazzire.</a:t>
            </a:r>
          </a:p>
          <a:p>
            <a:endParaRPr lang="it-IT" dirty="0"/>
          </a:p>
          <a:p>
            <a:r>
              <a:rPr lang="it-IT" dirty="0"/>
              <a:t>214. Mi spavento quando mi sento tremare.</a:t>
            </a:r>
          </a:p>
          <a:p>
            <a:pPr>
              <a:buNone/>
            </a:pPr>
            <a:endParaRPr lang="it-IT" dirty="0"/>
          </a:p>
          <a:p>
            <a:r>
              <a:rPr lang="it-IT" dirty="0"/>
              <a:t>215. Mi spavento quando mi sento svenire.</a:t>
            </a:r>
          </a:p>
          <a:p>
            <a:pPr>
              <a:buNone/>
            </a:pPr>
            <a:endParaRPr lang="it-IT" dirty="0"/>
          </a:p>
          <a:p>
            <a:r>
              <a:rPr lang="it-IT" dirty="0"/>
              <a:t>216. È importante per me mantenere il controllo delle mie emozioni.</a:t>
            </a:r>
          </a:p>
          <a:p>
            <a:endParaRPr lang="it-IT" dirty="0"/>
          </a:p>
          <a:p>
            <a:r>
              <a:rPr lang="it-IT" dirty="0"/>
              <a:t>217. Mi spavento quando il battito del mio cuore accelera.</a:t>
            </a:r>
          </a:p>
          <a:p>
            <a:endParaRPr lang="it-IT" dirty="0"/>
          </a:p>
          <a:p>
            <a:r>
              <a:rPr lang="it-IT" dirty="0"/>
              <a:t>218. Mi imbarazzo quando il mio stomaco brontola.</a:t>
            </a:r>
          </a:p>
          <a:p>
            <a:endParaRPr lang="it-IT" dirty="0"/>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SITUAZIONI TEMUTE 2</a:t>
            </a:r>
          </a:p>
        </p:txBody>
      </p:sp>
      <p:sp>
        <p:nvSpPr>
          <p:cNvPr id="3" name="Segnaposto contenuto 2"/>
          <p:cNvSpPr>
            <a:spLocks noGrp="1"/>
          </p:cNvSpPr>
          <p:nvPr>
            <p:ph idx="1"/>
          </p:nvPr>
        </p:nvSpPr>
        <p:spPr/>
        <p:txBody>
          <a:bodyPr>
            <a:normAutofit fontScale="40000" lnSpcReduction="20000"/>
          </a:bodyPr>
          <a:lstStyle/>
          <a:p>
            <a:r>
              <a:rPr lang="it-IT" b="1" dirty="0"/>
              <a:t>Pochissimo 0 </a:t>
            </a:r>
            <a:r>
              <a:rPr lang="it-IT" dirty="0"/>
              <a:t>	</a:t>
            </a:r>
            <a:r>
              <a:rPr lang="it-IT" b="1" dirty="0"/>
              <a:t>Poco 1              A volte 2</a:t>
            </a:r>
            <a:r>
              <a:rPr lang="it-IT" dirty="0"/>
              <a:t>	</a:t>
            </a:r>
            <a:r>
              <a:rPr lang="it-IT" b="1" dirty="0"/>
              <a:t>Molto </a:t>
            </a:r>
            <a:r>
              <a:rPr lang="it-IT" dirty="0"/>
              <a:t>3   		</a:t>
            </a:r>
            <a:r>
              <a:rPr lang="it-IT" b="1" dirty="0"/>
              <a:t>Moltissimo 4</a:t>
            </a:r>
            <a:endParaRPr lang="it-IT" dirty="0"/>
          </a:p>
          <a:p>
            <a:endParaRPr lang="it-IT" dirty="0"/>
          </a:p>
          <a:p>
            <a:endParaRPr lang="it-IT" dirty="0"/>
          </a:p>
          <a:p>
            <a:r>
              <a:rPr lang="it-IT" dirty="0"/>
              <a:t>219. Mi spavento quando ho la nausea.</a:t>
            </a:r>
          </a:p>
          <a:p>
            <a:pPr>
              <a:buNone/>
            </a:pPr>
            <a:endParaRPr lang="it-IT" dirty="0"/>
          </a:p>
          <a:p>
            <a:r>
              <a:rPr lang="it-IT" dirty="0"/>
              <a:t>220. Quando sento che il mio cuore sta battendo velocemente, temo di avere un infarto.</a:t>
            </a:r>
          </a:p>
          <a:p>
            <a:pPr>
              <a:buNone/>
            </a:pPr>
            <a:endParaRPr lang="it-IT" dirty="0"/>
          </a:p>
          <a:p>
            <a:r>
              <a:rPr lang="it-IT" dirty="0"/>
              <a:t>221. Mi spavento quando mi manca il respiro.</a:t>
            </a:r>
          </a:p>
          <a:p>
            <a:endParaRPr lang="it-IT" dirty="0"/>
          </a:p>
          <a:p>
            <a:r>
              <a:rPr lang="it-IT" dirty="0"/>
              <a:t>222. Quando ho problemi allo stomaco temo di essere gravemente malato.</a:t>
            </a:r>
          </a:p>
          <a:p>
            <a:endParaRPr lang="it-IT" dirty="0"/>
          </a:p>
          <a:p>
            <a:r>
              <a:rPr lang="it-IT" dirty="0"/>
              <a:t>223. Mi spavento quando non riesco a concentrarmi su un compito.</a:t>
            </a:r>
          </a:p>
          <a:p>
            <a:pPr>
              <a:buNone/>
            </a:pPr>
            <a:endParaRPr lang="it-IT" dirty="0"/>
          </a:p>
          <a:p>
            <a:r>
              <a:rPr lang="it-IT" dirty="0"/>
              <a:t>224. Le altre persone notano quando io mi sento tremare.</a:t>
            </a:r>
          </a:p>
          <a:p>
            <a:endParaRPr lang="it-IT" dirty="0"/>
          </a:p>
          <a:p>
            <a:r>
              <a:rPr lang="it-IT" dirty="0"/>
              <a:t>225. Sensazioni corporee insolite mi spaventano.</a:t>
            </a:r>
          </a:p>
          <a:p>
            <a:endParaRPr lang="it-IT" dirty="0"/>
          </a:p>
          <a:p>
            <a:r>
              <a:rPr lang="it-IT" dirty="0"/>
              <a:t>226. Quando sono nervoso temo di essere malato di mente.</a:t>
            </a:r>
          </a:p>
          <a:p>
            <a:endParaRPr lang="it-IT" dirty="0"/>
          </a:p>
          <a:p>
            <a:r>
              <a:rPr lang="it-IT" dirty="0"/>
              <a:t>227. Mi spavento quando sono nervoso.</a:t>
            </a:r>
          </a:p>
          <a:p>
            <a:pPr>
              <a:buNone/>
            </a:pPr>
            <a:endParaRPr lang="it-IT" dirty="0"/>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700" b="1" dirty="0"/>
              <a:t>LE MANIFESTAZIONI COGNITIVE DEL DISTURBO DA ATTACCHI </a:t>
            </a:r>
            <a:r>
              <a:rPr lang="it-IT" sz="2700" b="1" dirty="0" err="1"/>
              <a:t>DI</a:t>
            </a:r>
            <a:r>
              <a:rPr lang="it-IT" sz="2700" b="1" dirty="0"/>
              <a:t> PANICO OVVERO “FACCIAMOCI DEL MALE”</a:t>
            </a:r>
            <a:br>
              <a:rPr lang="it-IT" b="1" dirty="0"/>
            </a:br>
            <a:endParaRPr lang="it-IT" dirty="0"/>
          </a:p>
        </p:txBody>
      </p:sp>
      <p:sp>
        <p:nvSpPr>
          <p:cNvPr id="3" name="Segnaposto contenuto 2"/>
          <p:cNvSpPr>
            <a:spLocks noGrp="1"/>
          </p:cNvSpPr>
          <p:nvPr>
            <p:ph idx="1"/>
          </p:nvPr>
        </p:nvSpPr>
        <p:spPr/>
        <p:txBody>
          <a:bodyPr>
            <a:normAutofit/>
          </a:bodyPr>
          <a:lstStyle/>
          <a:p>
            <a:pPr>
              <a:buNone/>
            </a:pPr>
            <a:r>
              <a:rPr lang="it-IT" dirty="0"/>
              <a:t> </a:t>
            </a:r>
          </a:p>
          <a:p>
            <a:r>
              <a:rPr lang="it-IT" b="1" dirty="0"/>
              <a:t>Paura di perdere il controllo e di impazzire e di morire. </a:t>
            </a:r>
            <a:endParaRPr lang="it-IT" dirty="0"/>
          </a:p>
          <a:p>
            <a:r>
              <a:rPr lang="it-IT" dirty="0"/>
              <a:t>Col passare del tempo ogni paziente tende a “specializzarsi”, attendendosi di stare male in particolari circostanze, o creandosi mentalmente il prototipo dei suoi orrori.  </a:t>
            </a:r>
          </a:p>
          <a:p>
            <a:r>
              <a:rPr lang="it-IT" dirty="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L’agorafobia</a:t>
            </a:r>
          </a:p>
          <a:p>
            <a:r>
              <a:rPr lang="it-IT" dirty="0"/>
              <a:t>La definizione ufficiale di agorafobia è: reazione ansiosa indotta dal fatto di trovasi in situazioni strane da cui la fuga potrebbe essere difficile (o imbarazzante), in cui non sia possibile avere aiuto in caso di attacco di panico, o in cui compaiano sintomi acuti simili al panico (es. la paura di avere un attacco improvviso di vertigine o di diarrea) (DSM-IV APA, 1994). L’agorafobia, quindi, non è solamente la paura di trovarsi in luoghi aperti.</a:t>
            </a:r>
          </a:p>
          <a:p>
            <a:r>
              <a:rPr lang="it-IT" dirty="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Diversi aspetti dell’ agorafobia</a:t>
            </a:r>
          </a:p>
          <a:p>
            <a:r>
              <a:rPr lang="it-IT" dirty="0"/>
              <a:t>Col peggiorare della agorafobia il paziente diventa sempre più dipendente dai propri accompagnatori,  </a:t>
            </a:r>
          </a:p>
          <a:p>
            <a:r>
              <a:rPr lang="it-IT" dirty="0"/>
              <a:t>Non tutti i pazienti con attacchi di panico sviluppano agorafobia. In genere l’agorafobia si manifesta nel primo anno di attacchi di panico ricorrenti. L’agorafobia si manifesta soprattutto nei casi in cui la lettura della propria sintomatologia sia particolarmente catastrofica.  </a:t>
            </a:r>
            <a:r>
              <a:rPr lang="it-IT" b="1" dirty="0"/>
              <a:t> </a:t>
            </a:r>
            <a:endParaRPr lang="it-IT" dirty="0"/>
          </a:p>
          <a:p>
            <a:endParaRPr lang="it-IT" dirty="0"/>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COME SI POSSONO PRESENTARE GLI ATTACCHI </a:t>
            </a:r>
            <a:r>
              <a:rPr lang="it-IT" b="1" dirty="0" err="1"/>
              <a:t>DI</a:t>
            </a:r>
            <a:r>
              <a:rPr lang="it-IT" b="1" dirty="0"/>
              <a:t> PANICO</a:t>
            </a:r>
            <a:br>
              <a:rPr lang="it-IT" dirty="0"/>
            </a:br>
            <a:endParaRPr lang="it-IT" dirty="0"/>
          </a:p>
        </p:txBody>
      </p:sp>
      <p:sp>
        <p:nvSpPr>
          <p:cNvPr id="3" name="Segnaposto contenuto 2"/>
          <p:cNvSpPr>
            <a:spLocks noGrp="1"/>
          </p:cNvSpPr>
          <p:nvPr>
            <p:ph idx="1"/>
          </p:nvPr>
        </p:nvSpPr>
        <p:spPr/>
        <p:txBody>
          <a:bodyPr>
            <a:normAutofit/>
          </a:bodyPr>
          <a:lstStyle/>
          <a:p>
            <a:r>
              <a:rPr lang="it-IT" sz="4000" dirty="0"/>
              <a:t>In genere i primi attacchi compaiono inattesi quando il paziente si trova in situazioni in cui non sarebbe facile ricevere soccorso, per esempio quando si trova in un autobus, o alla guida della sua automobile. In periodi stressanti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circa il 30% dei casi i primi e certamente inattesi attacchi di panico, compaiono quando un paziente è sotto l’influsso di certe sostanze o in crisi d’astinenza.  </a:t>
            </a:r>
          </a:p>
          <a:p>
            <a:r>
              <a:rPr lang="it-IT" dirty="0"/>
              <a:t>   Gli attacchi di panico hanno infatti maggiore probabilità di manifestarsi in ambienti caldi ed umidi. D’altra parte, alcune persone che presentano SAD  </a:t>
            </a:r>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a:t>Attacchi di panico notturni</a:t>
            </a:r>
            <a:endParaRPr lang="it-IT" dirty="0"/>
          </a:p>
          <a:p>
            <a:r>
              <a:rPr lang="it-IT" dirty="0"/>
              <a:t>Un gran numero di pazienti con attacchi di panico diurni presenta occasionali attacchi notturni  non avvengono durante la fase REM del sonno, non sono quindi correlati ad incubi.  </a:t>
            </a:r>
          </a:p>
          <a:p>
            <a:r>
              <a:rPr lang="it-IT" dirty="0"/>
              <a:t>  Il paziente si sveglia terrorizzato, sudando, con estrema tachicardia, dispnea e terrore di morire o di impazzire.  Le pupille sono  estremamente dilatate, in alcuni casi il corpo può sembrare paralizzato, il paziente è  incapace di esprimere a parole il suo terrore, spesso anche incapace di gridare </a:t>
            </a:r>
          </a:p>
          <a:p>
            <a:r>
              <a:rPr lang="it-IT" dirty="0"/>
              <a:t> </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Anche il rilassamento è stato messo in relazione con lo scatenamento di alcune crisi di panico, come approfondiremo in uno dei successivi capitoli. Nel momento in cui si scatena il panico notturno il corpo ed il cervello del paziente stanno passando una fase di particolare rilassamento.</a:t>
            </a:r>
          </a:p>
          <a:p>
            <a:r>
              <a:rPr lang="it-IT" dirty="0"/>
              <a:t> </a:t>
            </a:r>
          </a:p>
          <a:p>
            <a:r>
              <a:rPr lang="it-IT" dirty="0"/>
              <a:t> </a:t>
            </a:r>
          </a:p>
          <a:p>
            <a:r>
              <a:rPr lang="it-IT" b="1" dirty="0"/>
              <a:t>Attacchi di panico situazionali o parzialmente dipendenti dalla situazione</a:t>
            </a:r>
            <a:r>
              <a:rPr lang="it-IT" dirty="0"/>
              <a:t> </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Attacchi </a:t>
            </a:r>
            <a:r>
              <a:rPr lang="it-IT" b="1" dirty="0" err="1"/>
              <a:t>paucisintomatici</a:t>
            </a:r>
            <a:br>
              <a:rPr lang="it-IT" dirty="0"/>
            </a:br>
            <a:endParaRPr lang="it-IT" dirty="0"/>
          </a:p>
        </p:txBody>
      </p:sp>
      <p:sp>
        <p:nvSpPr>
          <p:cNvPr id="3" name="Segnaposto contenuto 2"/>
          <p:cNvSpPr>
            <a:spLocks noGrp="1"/>
          </p:cNvSpPr>
          <p:nvPr>
            <p:ph idx="1"/>
          </p:nvPr>
        </p:nvSpPr>
        <p:spPr/>
        <p:txBody>
          <a:bodyPr/>
          <a:lstStyle/>
          <a:p>
            <a:r>
              <a:rPr lang="it-IT" dirty="0"/>
              <a:t>Tali sintomi sono comunque interpretati in modo catastrofico e, rapidamente inducono un tale stato di ansia che anche tutti gli altri sintomi tendono a manifestarsi rapidamente </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Guardiamo tre mesi prima</a:t>
            </a:r>
            <a:br>
              <a:rPr lang="it-IT" dirty="0"/>
            </a:br>
            <a:endParaRPr lang="it-IT" dirty="0"/>
          </a:p>
        </p:txBody>
      </p:sp>
      <p:sp>
        <p:nvSpPr>
          <p:cNvPr id="3" name="Segnaposto contenuto 2"/>
          <p:cNvSpPr>
            <a:spLocks noGrp="1"/>
          </p:cNvSpPr>
          <p:nvPr>
            <p:ph idx="1"/>
          </p:nvPr>
        </p:nvSpPr>
        <p:spPr/>
        <p:txBody>
          <a:bodyPr/>
          <a:lstStyle/>
          <a:p>
            <a:r>
              <a:rPr lang="it-IT" dirty="0"/>
              <a:t>Laurea</a:t>
            </a:r>
          </a:p>
          <a:p>
            <a:r>
              <a:rPr lang="it-IT" dirty="0"/>
              <a:t>Perfezionismo</a:t>
            </a:r>
          </a:p>
          <a:p>
            <a:r>
              <a:rPr lang="it-IT" dirty="0" err="1"/>
              <a:t>Ipercontrollo</a:t>
            </a:r>
            <a:endParaRPr lang="it-IT" dirty="0"/>
          </a:p>
          <a:p>
            <a:r>
              <a:rPr lang="it-IT" dirty="0"/>
              <a:t>Rigidità</a:t>
            </a:r>
          </a:p>
          <a:p>
            <a:r>
              <a:rPr lang="it-IT" dirty="0"/>
              <a:t>Lutto</a:t>
            </a:r>
          </a:p>
          <a:p>
            <a:r>
              <a:rPr lang="it-IT" dirty="0"/>
              <a:t>Valutazione di sé centrata sulla performance</a:t>
            </a:r>
          </a:p>
          <a:p>
            <a:pPr>
              <a:buNone/>
            </a:pPr>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Attacchi di panico in gravidanza</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In genere la gravidanza, soprattutto dal 3 mese al parto è un periodo di straordinario equilibrio emotivo. </a:t>
            </a:r>
          </a:p>
          <a:p>
            <a:r>
              <a:rPr lang="it-IT" dirty="0"/>
              <a:t> </a:t>
            </a:r>
          </a:p>
          <a:p>
            <a:r>
              <a:rPr lang="it-IT" dirty="0"/>
              <a:t>A volte però pazienti già in cura per attacchi di panico iniziano una gravidanza. Di solito i medici tendono ad interrompere eventuali trattamenti farmacologici quando sono informati della gravidanza, </a:t>
            </a:r>
            <a:r>
              <a:rPr lang="it-IT" dirty="0" err="1"/>
              <a:t>benchè</a:t>
            </a:r>
            <a:r>
              <a:rPr lang="it-IT" dirty="0"/>
              <a:t> la ricerca dimostri che alcuni dei farmaci antipanico comunemente usati sono tollerabili anche in gravidanza, tra questi, ad esempio la </a:t>
            </a:r>
            <a:r>
              <a:rPr lang="it-IT" dirty="0" err="1"/>
              <a:t>fluoxetina</a:t>
            </a:r>
            <a:r>
              <a:rPr lang="it-IT" dirty="0"/>
              <a:t> (es. </a:t>
            </a:r>
            <a:r>
              <a:rPr lang="de-DE" dirty="0" err="1"/>
              <a:t>Prozac</a:t>
            </a:r>
            <a:r>
              <a:rPr lang="de-DE" dirty="0"/>
              <a:t>, </a:t>
            </a:r>
            <a:r>
              <a:rPr lang="de-DE" dirty="0" err="1"/>
              <a:t>Fluoxeren</a:t>
            </a:r>
            <a:r>
              <a:rPr lang="de-DE" dirty="0"/>
              <a:t>) ( </a:t>
            </a:r>
            <a:r>
              <a:rPr lang="de-DE" dirty="0" err="1"/>
              <a:t>Lydiard</a:t>
            </a:r>
            <a:r>
              <a:rPr lang="de-DE" dirty="0"/>
              <a:t> e Ballenger, 1987; Goldstein, 1995). </a:t>
            </a:r>
            <a:r>
              <a:rPr lang="it-IT" dirty="0"/>
              <a:t>L’interruzione troppo rapida di trattamenti ad alte dosi di prodotti antipanico, in particolare dell’</a:t>
            </a:r>
            <a:r>
              <a:rPr lang="it-IT" dirty="0" err="1"/>
              <a:t>alprazolam</a:t>
            </a:r>
            <a:r>
              <a:rPr lang="it-IT" dirty="0"/>
              <a:t>, può dar luogo ad intense reazioni ansiose.   </a:t>
            </a:r>
          </a:p>
          <a:p>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livello emotivo, anche perché la gravidanza, soprattutto la prima, costituisce uno di quei momenti di transizione che tanto facilmente si associano all’inizio del Disturbo di Panico DP. </a:t>
            </a:r>
          </a:p>
          <a:p>
            <a:r>
              <a:rPr lang="it-IT" dirty="0"/>
              <a:t> </a:t>
            </a:r>
          </a:p>
          <a:p>
            <a:endParaRPr lang="it-IT" dirty="0"/>
          </a:p>
          <a:p>
            <a:endParaRPr lang="it-IT" dirty="0"/>
          </a:p>
          <a:p>
            <a:endParaRPr lang="it-IT" dirty="0"/>
          </a:p>
          <a:p>
            <a:endParaRPr lang="it-IT"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sz="4400" dirty="0"/>
              <a:t>Naturalmente, le cose non sono sempre così semplici e positive. Una minoranza di donne peggiora in gravidanza e, soprattutto, è frequente vedere un ritorno o un aggravio del panico nel periodo successivo al parto.  </a:t>
            </a:r>
          </a:p>
          <a:p>
            <a:r>
              <a:rPr lang="it-IT" dirty="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Disturbi da attacchi di panico indotti da situazioni traumatiche</a:t>
            </a:r>
            <a:br>
              <a:rPr lang="it-IT" dirty="0"/>
            </a:br>
            <a:endParaRPr lang="it-IT" dirty="0"/>
          </a:p>
        </p:txBody>
      </p:sp>
      <p:sp>
        <p:nvSpPr>
          <p:cNvPr id="3" name="Segnaposto contenuto 2"/>
          <p:cNvSpPr>
            <a:spLocks noGrp="1"/>
          </p:cNvSpPr>
          <p:nvPr>
            <p:ph idx="1"/>
          </p:nvPr>
        </p:nvSpPr>
        <p:spPr/>
        <p:txBody>
          <a:bodyPr>
            <a:normAutofit/>
          </a:bodyPr>
          <a:lstStyle/>
          <a:p>
            <a:r>
              <a:rPr lang="it-IT" dirty="0"/>
              <a:t>Alcuni incidenti possono segnare la vita di un paziente.  Compaiono inoltre sbalzi di umore, improvvisi momenti di ansia ed una velatura di depressione. Questo pericoloso mix, può facilmente evolvere in un DAP. I sintomi fisici sono infatti molto impressionanti ed apparentemente inspiegabili, indipendenti da qualunque logica condizione scatenante.  </a:t>
            </a:r>
          </a:p>
          <a:p>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COME FINISCE UN ATTACCO </a:t>
            </a:r>
            <a:r>
              <a:rPr lang="it-IT" b="1" dirty="0" err="1"/>
              <a:t>DI</a:t>
            </a:r>
            <a:r>
              <a:rPr lang="it-IT" b="1" dirty="0"/>
              <a:t> PANICO</a:t>
            </a:r>
            <a:br>
              <a:rPr lang="it-IT" b="1" dirty="0"/>
            </a:br>
            <a:endParaRPr lang="it-IT" dirty="0"/>
          </a:p>
        </p:txBody>
      </p:sp>
      <p:sp>
        <p:nvSpPr>
          <p:cNvPr id="3" name="Segnaposto contenuto 2"/>
          <p:cNvSpPr>
            <a:spLocks noGrp="1"/>
          </p:cNvSpPr>
          <p:nvPr>
            <p:ph idx="1"/>
          </p:nvPr>
        </p:nvSpPr>
        <p:spPr/>
        <p:txBody>
          <a:bodyPr>
            <a:noAutofit/>
          </a:bodyPr>
          <a:lstStyle/>
          <a:p>
            <a:r>
              <a:rPr lang="it-IT" sz="2800" dirty="0"/>
              <a:t>I modi più rapidi per far passare un attacco di panico consistono nella fuga o nell’evitamento. </a:t>
            </a:r>
          </a:p>
          <a:p>
            <a:r>
              <a:rPr lang="it-IT" sz="2800" dirty="0"/>
              <a:t> </a:t>
            </a:r>
          </a:p>
          <a:p>
            <a:r>
              <a:rPr lang="it-IT" sz="2800" dirty="0"/>
              <a:t>L’evitamento implica azioni spesso poco evidenti (sedersi vicino alla uscita, prendere pillole, telefonate di rassicurazione).  </a:t>
            </a:r>
          </a:p>
          <a:p>
            <a:r>
              <a:rPr lang="it-IT" sz="2800" dirty="0"/>
              <a:t> </a:t>
            </a:r>
          </a:p>
          <a:p>
            <a:r>
              <a:rPr lang="it-IT" sz="2800" dirty="0"/>
              <a:t>Anche in questi casi gli aspetti fisiologici, comportamentali e cognitivi interagiscono non in modo lineare, ma circolare.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Anche attraverso questo processo di evitamento ci si trova sempre più impotenti di fronte alla vita e ai suoi problemi.   Forme di sottile evitamento possono consistere in atti assai meno evidenti. C’è chi abusa di benzodiazepine prima di affrontare qualsiasi situazione preoccupante  metodi forzati di distrazione (indossare costantemente le cuffie del walkman ad alto volume), oppure uscire facendo strani esercizi respiratori, non uscire mai senza il telefonino ecc. </a:t>
            </a:r>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Attraverso la fuga o l’evitamento si rimanda la risoluzione del problema ed anzi lo si complica sempre di più.  </a:t>
            </a:r>
          </a:p>
          <a:p>
            <a:r>
              <a:rPr lang="it-IT" dirty="0"/>
              <a:t> </a:t>
            </a:r>
          </a:p>
          <a:p>
            <a:r>
              <a:rPr lang="it-IT" dirty="0"/>
              <a:t>Non avremmo le energie per farlo durare più a lungo. Dopo che il panico si è concluso, ci si sente spossati,  </a:t>
            </a:r>
          </a:p>
          <a:p>
            <a:r>
              <a:rPr lang="it-IT" dirty="0"/>
              <a:t> </a:t>
            </a:r>
          </a:p>
          <a:p>
            <a:r>
              <a:rPr lang="it-IT" dirty="0"/>
              <a:t>Affrontando le situazioni temute, il panico non compare sempre né, se compare, manifesta sempre in modo completo.  . L’attacco viene superato e dura poco. Nel caso, assai più probabile, in cui l’attacco non si manifesti o sia </a:t>
            </a:r>
            <a:r>
              <a:rPr lang="it-IT" dirty="0" err="1"/>
              <a:t>paucisintomatico</a:t>
            </a:r>
            <a:r>
              <a:rPr lang="it-IT" dirty="0"/>
              <a:t>, è ancora più facile imparare a superare l’ansia anticipatoria. </a:t>
            </a:r>
          </a:p>
          <a:p>
            <a:r>
              <a:rPr lang="it-IT" dirty="0"/>
              <a:t> </a:t>
            </a:r>
          </a:p>
          <a:p>
            <a:r>
              <a:rPr lang="it-IT" dirty="0"/>
              <a:t>Per guarire dal panico bisogna passarci attraverso, ridimensionare la valutazione della pericolosità dei sintomi fisici  </a:t>
            </a:r>
          </a:p>
          <a:p>
            <a:pPr>
              <a:buNone/>
            </a:pPr>
            <a:endParaRPr lang="it-IT" dirty="0"/>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3600" dirty="0"/>
              <a:t>Se sei inseguito da un fantasma e scappi</a:t>
            </a:r>
          </a:p>
          <a:p>
            <a:r>
              <a:rPr lang="it-IT" sz="3600" dirty="0"/>
              <a:t>Presto sarai inseguito da dieci fantasmi</a:t>
            </a:r>
          </a:p>
          <a:p>
            <a:r>
              <a:rPr lang="it-IT" sz="3600" dirty="0"/>
              <a:t>Se ti fermi, ti volti e lo tocchi, ti accorgi che è solo un lenzuolo spostato dal vento</a:t>
            </a:r>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Il DP è un disturbo estremamente costoso per la comunità e per il paziente. Quasi un terzo (32%) delle spese causate da disturbi psichiatrici   patologia da attacchi di panico.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Ricorrono così continuamente sia alle cure del medico di famiglia, che a cure specialistiche. </a:t>
            </a:r>
          </a:p>
          <a:p>
            <a:r>
              <a:rPr lang="it-IT" dirty="0"/>
              <a:t>Sono compulsivi frequentatori dei cardiologi e dei servizi di pronto soccorso. </a:t>
            </a:r>
          </a:p>
          <a:p>
            <a:r>
              <a:rPr lang="it-IT" dirty="0"/>
              <a:t>statisticamente, si tratta di pazienti che hanno qualche lieve disturbo fisico  vita estremamente sedentaria. </a:t>
            </a:r>
          </a:p>
          <a:p>
            <a:r>
              <a:rPr lang="it-IT" dirty="0"/>
              <a:t>A volte bevono, fumano o mangiano in eccesso nel tentativo di tenere sotto controllo la propria ansia, peggiorando così sempre di più il quadro.</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Guardiamo 10 mesi prima</a:t>
            </a:r>
            <a:br>
              <a:rPr lang="it-IT" dirty="0"/>
            </a:br>
            <a:endParaRPr lang="it-IT" dirty="0"/>
          </a:p>
        </p:txBody>
      </p:sp>
      <p:sp>
        <p:nvSpPr>
          <p:cNvPr id="3" name="Segnaposto contenuto 2"/>
          <p:cNvSpPr>
            <a:spLocks noGrp="1"/>
          </p:cNvSpPr>
          <p:nvPr>
            <p:ph idx="1"/>
          </p:nvPr>
        </p:nvSpPr>
        <p:spPr/>
        <p:txBody>
          <a:bodyPr/>
          <a:lstStyle/>
          <a:p>
            <a:r>
              <a:rPr lang="it-IT" dirty="0"/>
              <a:t>Abbandono</a:t>
            </a:r>
          </a:p>
          <a:p>
            <a:r>
              <a:rPr lang="it-IT" dirty="0"/>
              <a:t>Solitudine</a:t>
            </a:r>
          </a:p>
          <a:p>
            <a:r>
              <a:rPr lang="it-IT" dirty="0"/>
              <a:t>Bisogno di eccellere</a:t>
            </a:r>
          </a:p>
          <a:p>
            <a:r>
              <a:rPr lang="it-IT" dirty="0"/>
              <a:t>lutto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Disturbo di Panico senza Agorafobia DP viene diagnosticato con una frequenza doppia, nelle donne rispetto agli uomini.  </a:t>
            </a:r>
          </a:p>
          <a:p>
            <a:r>
              <a:rPr lang="it-IT" dirty="0"/>
              <a:t>la incidenza del PDA nella vita è di circa il 5% (</a:t>
            </a:r>
            <a:r>
              <a:rPr lang="it-IT" dirty="0" err="1"/>
              <a:t>Wittchen</a:t>
            </a:r>
            <a:r>
              <a:rPr lang="it-IT" dirty="0"/>
              <a:t> &amp; </a:t>
            </a:r>
            <a:r>
              <a:rPr lang="it-IT" dirty="0" err="1"/>
              <a:t>Essau</a:t>
            </a:r>
            <a:r>
              <a:rPr lang="it-IT" dirty="0"/>
              <a:t>, 1993), spesso si associa a depressione (30%), ad altri disturbi di ansia  (20%), ad abuso di alcool e di droghe (15%), e a tentativi di suicidio (tra 6% e 20%)   </a:t>
            </a:r>
          </a:p>
          <a:p>
            <a:r>
              <a:rPr lang="it-IT" dirty="0"/>
              <a:t>L’incidenza della agorafobia nelle donne è tre volte più alta rispetto ai maschi, e spesso nelle donne si nota un maggiore rischio di ricaduta dopo un’apparente guarigione. </a:t>
            </a:r>
          </a:p>
          <a:p>
            <a:pPr>
              <a:buNone/>
            </a:pPr>
            <a:r>
              <a:rPr lang="it-IT" dirty="0"/>
              <a:t> </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disturbo da attacchi di panico e  predisposizioni genetiche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a:t> </a:t>
            </a:r>
          </a:p>
          <a:p>
            <a:r>
              <a:rPr lang="it-IT" dirty="0"/>
              <a:t>I consanguinei di primo grado di individui con Disturbo di Panico hanno una probabilità da quattro a sette volte maggiore di sviluppare un Disturbo di Panico. </a:t>
            </a:r>
          </a:p>
          <a:p>
            <a:r>
              <a:rPr lang="it-IT" dirty="0"/>
              <a:t>Comunque, Oltre la metà  dei pazienti che giungono in terapia, non ha un consanguineo di primo grado affetto dal disturbo. </a:t>
            </a:r>
          </a:p>
          <a:p>
            <a:r>
              <a:rPr lang="it-IT" dirty="0"/>
              <a:t>Il Disturbo da Panico associato ad agorafobia DP-A (in inglese PDA) presenta una grande </a:t>
            </a:r>
            <a:r>
              <a:rPr lang="it-IT" dirty="0" err="1"/>
              <a:t>familiarietà</a:t>
            </a:r>
            <a:r>
              <a:rPr lang="it-IT" dirty="0"/>
              <a:t>.   I figli di pazienti con DP-A sembrano assai più vulnerabili, ed oltre il   68% di loro va incontro a disturbi di ansia o depressione. Non si tratta solamente di trasmissione genetica ma anche l’esempio dei genitori può essere determinante.</a:t>
            </a:r>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Linee guida del protocollo di Albany.</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a:buNone/>
            </a:pPr>
            <a:r>
              <a:rPr lang="it-IT" dirty="0"/>
              <a:t> </a:t>
            </a:r>
          </a:p>
          <a:p>
            <a:r>
              <a:rPr lang="it-IT" b="1" dirty="0"/>
              <a:t>Lezione 1:</a:t>
            </a:r>
            <a:r>
              <a:rPr lang="it-IT" dirty="0"/>
              <a:t> </a:t>
            </a:r>
            <a:r>
              <a:rPr lang="it-IT" dirty="0" err="1"/>
              <a:t>Psico</a:t>
            </a:r>
            <a:r>
              <a:rPr lang="it-IT" dirty="0"/>
              <a:t> educazione sul disturbo da Attacco di Panico e sui modi disfunzionali per fronteggiarlo. Tra questi troviamo ad esempio l’evitamento, la fuga, il ricorso a mezzi sottili di evitamento, il ricorso continuo ad accompagnatori, l’uso costante di farmaci. Naturalmente sarà dedicata maggiore attenzione e spazio alle specifiche caratteristiche del caso in esame.</a:t>
            </a:r>
          </a:p>
          <a:p>
            <a:r>
              <a:rPr lang="it-IT" dirty="0"/>
              <a:t>Sarà inoltre fornita una descrizione del programma di trattamento.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Lezione 2:</a:t>
            </a:r>
            <a:r>
              <a:rPr lang="it-IT" dirty="0"/>
              <a:t> Vengono fornite istruzioni su come osservare i propri sintomi e sono presentate e discusse le tecniche di auto monitoraggio. Discussione sulla differenza tra panico ed ansia e sulle caratteristiche degli stimoli che favoriscono la comparsa degli attacchi di panico. </a:t>
            </a:r>
          </a:p>
          <a:p>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Lezione 3:</a:t>
            </a:r>
            <a:r>
              <a:rPr lang="it-IT" dirty="0"/>
              <a:t> ulteriori informazioni sulla natura dell'ansia e del panico. Vengono ad esempio illustrate e discusse le componenti cognitive, fisiologiche e comportamentali dell'ansia e del panico.</a:t>
            </a:r>
          </a:p>
          <a:p>
            <a:r>
              <a:rPr lang="it-IT" dirty="0"/>
              <a:t>Discussione di alcuni dei fattori che possono causare il panico o favorirne la comparsa (ad esempio, ruolo degli eventi stressanti).</a:t>
            </a:r>
          </a:p>
          <a:p>
            <a:r>
              <a:rPr lang="it-IT" dirty="0"/>
              <a:t>Discussione di come i metodi di trattamento sono progettati per affrontare ogni componente dell'ansia e del panico.</a:t>
            </a:r>
          </a:p>
          <a:p>
            <a:r>
              <a:rPr lang="it-IT" dirty="0"/>
              <a:t>Auto monitoraggio per identificare la sequenza degli eventi durante gli attacchi di panico, inclusi gli eventi che facilitano la comparsa degli attacchi.</a:t>
            </a:r>
          </a:p>
          <a:p>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Lezione 4:</a:t>
            </a:r>
            <a:r>
              <a:rPr lang="it-IT" dirty="0"/>
              <a:t> discussione delle basi fisiologiche dell'ansia e del panico.</a:t>
            </a:r>
          </a:p>
          <a:p>
            <a:r>
              <a:rPr lang="it-IT" dirty="0"/>
              <a:t>Discussione del ruolo dei fattori cognitivi nel panico. Viene presentato un quadro di spiegazione delle dinamiche del panico simile a quello proposto da Clark (1986). Ciò consente di procedere alla analisi delle interpretazioni catastrofiche più comuni.</a:t>
            </a:r>
          </a:p>
          <a:p>
            <a:r>
              <a:rPr lang="it-IT" dirty="0"/>
              <a:t>Continua l'auto monitoraggio. Si chiede al paziente di prestare particolare attenzione ai pensieri che si manifestano durante l'attacco di panico.</a:t>
            </a:r>
          </a:p>
          <a:p>
            <a:r>
              <a:rPr lang="it-IT" dirty="0"/>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b="1" dirty="0"/>
              <a:t>Lezione 5:</a:t>
            </a:r>
            <a:r>
              <a:rPr lang="it-IT" sz="2400" dirty="0"/>
              <a:t> discussione del ruolo dell'iperventilazione nel panico. Si inizia questo incontro valutando se l'iperventilazione svolge un ruolo particolarmente importante nello scatenare e nel mantenere gli attacchi di panico del paziente. Per fare questo si procede ad un breve esercizio di iperventilazione. Saremo così in grado di valutare, assieme al paziente, se l’iperventilazione è in grado di indurre sintomi simili a quelli che si manifestano nel corso delle crisi. Questi sintomi così spaventosi, che vanno dalla depersonalizzazione, al capogiro, dalle vertigini ai formicolii sulla faccia ed alle estremità, così come sono facilmente indotti, possono essere facilmente fatti cessare. (Ho visto molti pazienti migliorare in modo straordinario, dopo questa esperienza).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La seduta si conclude fornendo al paziente istruzioni su corrette tecniche di respirazione o su una  tecnica di rilassamento muscolare. Generalmente ai pazienti viene proposto solo una di queste tecniche. Tra i pazienti che sembrano avere esperienze di depersonalizzazione durante gli attacchi di panico si propone il training di respirazione, altrimenti si propone un training di rilassamento. Un training di respirazione o di rilassamento non può essere effettuato ricorrendo solamente alla parte finale di una seduta così coinvolgente. È logico quindi che questi esercizi proseguano nelle sedute successive, e che costituiscano l’oggetto di compiti a casa. </a:t>
            </a:r>
          </a:p>
          <a:p>
            <a:pPr>
              <a:buNone/>
            </a:pPr>
            <a:r>
              <a:rPr lang="it-IT" dirty="0"/>
              <a:t> </a:t>
            </a:r>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Lezione 6:</a:t>
            </a:r>
            <a:r>
              <a:rPr lang="it-IT" dirty="0"/>
              <a:t> training di respirazione o di rilassamento. Naturalmente, in queste sedute si prende in esame l’andamento del caso, l’esecuzione dei compiti a casa e le modificazioni sul piano cognitivo, comportamentale ed emotivo che si iniziano a manifestare nel paziente. In genere a questo punto il paziente inizia a rendersi conto che molte delle convinzioni in base alle quali si era </a:t>
            </a:r>
            <a:r>
              <a:rPr lang="it-IT" dirty="0" err="1"/>
              <a:t>autosegregato</a:t>
            </a:r>
            <a:r>
              <a:rPr lang="it-IT" dirty="0"/>
              <a:t> in casa o aveva rinunciato a gran parte della sua vita sociale, erano basate su idee fortemente irrazionali e assolutamente non provate. In altre parole che sono la sua paura di star male, ed una impropria interpretazione dei propri sintomi ad intrappolarlo. </a:t>
            </a:r>
          </a:p>
          <a:p>
            <a:r>
              <a:rPr lang="it-IT" dirty="0"/>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Lezioni 7 ed 8:</a:t>
            </a:r>
            <a:r>
              <a:rPr lang="it-IT" dirty="0"/>
              <a:t>  prosegue il training di respirazione o di rilassamento.</a:t>
            </a:r>
          </a:p>
          <a:p>
            <a:r>
              <a:rPr lang="it-IT" dirty="0"/>
              <a:t>Data la maggiore apertura del paziente a mettere in discussione le proprie convinzioni, vengono analizzati con particolare attenzione due errori cognitivi: la sovrastima della probabilità che possano capitare eventi sgradevoli o pericolosi (“mi sentirò sicuramente male”) e la sovrastima delle conseguenze negative di questi eventi (“morirò”, oppure “mi porteranno all’ospedale e nessuno dei miei saprà dove sono”, o in alternativa “vedendomi stare male mi riterranno pazza e mi porteranno al manicomio”). Le paure sono diverse da caso a caso, occorre discutere quelle proprie del paziente.</a:t>
            </a:r>
          </a:p>
          <a:p>
            <a:r>
              <a:rPr lang="it-IT" dirty="0"/>
              <a:t> </a:t>
            </a:r>
          </a:p>
          <a:p>
            <a:endParaRPr lang="it-IT"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Uno sguardo sulla sua infanzia</a:t>
            </a:r>
            <a:br>
              <a:rPr lang="it-IT" dirty="0"/>
            </a:br>
            <a:endParaRPr lang="it-IT" dirty="0"/>
          </a:p>
        </p:txBody>
      </p:sp>
      <p:sp>
        <p:nvSpPr>
          <p:cNvPr id="3" name="Segnaposto contenuto 2"/>
          <p:cNvSpPr>
            <a:spLocks noGrp="1"/>
          </p:cNvSpPr>
          <p:nvPr>
            <p:ph idx="1"/>
          </p:nvPr>
        </p:nvSpPr>
        <p:spPr/>
        <p:txBody>
          <a:bodyPr/>
          <a:lstStyle/>
          <a:p>
            <a:r>
              <a:rPr lang="it-IT" dirty="0"/>
              <a:t>Fratello malato</a:t>
            </a:r>
          </a:p>
          <a:p>
            <a:r>
              <a:rPr lang="it-IT" dirty="0"/>
              <a:t>Lei dai nonni</a:t>
            </a:r>
          </a:p>
          <a:p>
            <a:r>
              <a:rPr lang="it-IT" dirty="0"/>
              <a:t>Valutata per voti e risultati</a:t>
            </a:r>
          </a:p>
          <a:p>
            <a:r>
              <a:rPr lang="it-IT" dirty="0"/>
              <a:t>Attaccamento non sicuro</a:t>
            </a:r>
          </a:p>
          <a:p>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b="1" dirty="0"/>
              <a:t>Lezione 9:</a:t>
            </a:r>
            <a:r>
              <a:rPr lang="it-IT" dirty="0"/>
              <a:t> prosegue il training di rilassamento o di respirazione.</a:t>
            </a:r>
          </a:p>
          <a:p>
            <a:r>
              <a:rPr lang="it-IT" dirty="0"/>
              <a:t>Ai pazienti viene richiesto di prendere in esame le proprie paure e le loro convinzioni catastrofiche. Queste saranno trasformate in predizioni da mettere alla prova. Ad esempio, ad un paziente convinto di star male se andasse al supermarket, si chiede di andarci e mettere così direttamente alla prova la convinzione secondo cui morirà, impazzirà o finirà legato in qualche manicomio. In genere, a questo punto il paziente è più che pronto per affrontare le situazioni temute, magari ricorrendo a piccoli accorgimenti che ne limitino la difficoltà. La prima visita al supermarket sarà organizzata di mercoledì o giovedì alle 14.30 e non di sabato a metà mattina o metà pomeriggio. In alcuni casi il terapeuta potrà dare una assistenza diretta nel corso delle prime esposizioni (vedi sezione dedicata agli aspetti comportamentali della terapia).</a:t>
            </a:r>
          </a:p>
          <a:p>
            <a:r>
              <a:rPr lang="it-IT" dirty="0"/>
              <a:t>Vengono fornite istruzioni per aiutare il paziente ad identificare gli stimoli che facilitano la comparsa del panico.</a:t>
            </a:r>
          </a:p>
          <a:p>
            <a:r>
              <a:rPr lang="it-IT" dirty="0"/>
              <a:t> </a:t>
            </a:r>
          </a:p>
          <a:p>
            <a:r>
              <a:rPr lang="it-IT" dirty="0"/>
              <a:t> </a:t>
            </a:r>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r>
              <a:rPr lang="it-IT" b="1" dirty="0"/>
              <a:t>Lezioni 10 e 11</a:t>
            </a:r>
            <a:r>
              <a:rPr lang="it-IT" dirty="0"/>
              <a:t>: si procede assegnando compiti di esposizione dal vivo sempre più realistici e coinvolgenti, che contribuiranno ad aumentare l’autonomia e le capacità comportamentali del paziente. Ciò costituirà un’opportunità per mettere alla prova le convinzioni erronee del paziente. Se il nostro cliente è arrivato in questa fase dell’intervento terapeutico, ha avuto ampie prove del fatto che le sue aspettative di morire o di essere ricoverato in manicomio erano false. I fatti lo hanno dimostrato. A questo punto, dato che nelle esposizioni dal vivo, e nelle ristrutturazioni cognitive, il paziente ha affrontato le sue paure ed anche ha vissuto stati di eccitazione importanti a livello organico, il programma prevede di intensificare questo aspetto. Si procede quindi alla esposizione a stimoli </a:t>
            </a:r>
            <a:r>
              <a:rPr lang="it-IT" dirty="0" err="1"/>
              <a:t>enterocettivi</a:t>
            </a:r>
            <a:r>
              <a:rPr lang="it-IT" dirty="0"/>
              <a:t> seguendo quanto esposto in una delle sedute precedenti. In genere, se il paziente ha più paura dei sintomi cardiaci si indurrà tachicardia, se la paura si concentra maggiormente sulla pazzia o sull’ictus, si indurranno sintomi simili a quelli che si possono ottenere con l’iperpnea. Si tratta, soprattutto in fase iniziale, di sedute assai coinvolgenti. Gli esercizi vengono messi inizialmente in atto con l’aiuto del terapeuta, diventeranno poi compiti a casa. </a:t>
            </a:r>
          </a:p>
          <a:p>
            <a:r>
              <a:rPr lang="it-IT" dirty="0"/>
              <a:t> </a:t>
            </a:r>
            <a:br>
              <a:rPr lang="it-IT" dirty="0"/>
            </a:br>
            <a:r>
              <a:rPr lang="it-IT" dirty="0"/>
              <a:t> </a:t>
            </a:r>
          </a:p>
          <a:p>
            <a:endParaRPr lang="it-IT" dirty="0"/>
          </a:p>
          <a:p>
            <a:endParaRPr lang="it-IT" dirty="0"/>
          </a:p>
          <a:p>
            <a:endParaRPr lang="it-IT" dirty="0"/>
          </a:p>
          <a:p>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Lezione 12:</a:t>
            </a:r>
            <a:r>
              <a:rPr lang="it-IT" dirty="0"/>
              <a:t> Prosegue l’esposizione agli stimoli </a:t>
            </a:r>
            <a:r>
              <a:rPr lang="it-IT" dirty="0" err="1"/>
              <a:t>enterocettivi</a:t>
            </a:r>
            <a:r>
              <a:rPr lang="it-IT" dirty="0"/>
              <a:t>. Dato che il paziente oramai ha una discreta dimestichezza con questi esercizi, i compiti proposti possono essere sempre più intensi e complessi. I compiti a casa includono sia esposizioni dal vivo, sia esposizione a stimoli </a:t>
            </a:r>
            <a:r>
              <a:rPr lang="it-IT" dirty="0" err="1"/>
              <a:t>enterocettivi</a:t>
            </a:r>
            <a:r>
              <a:rPr lang="it-IT" dirty="0"/>
              <a:t>.</a:t>
            </a:r>
          </a:p>
          <a:p>
            <a:r>
              <a:rPr lang="it-IT" dirty="0"/>
              <a:t>In terapia viene impostata una discussione sulle cause dei peggiori attacchi di panico del paziente.</a:t>
            </a:r>
          </a:p>
          <a:p>
            <a:r>
              <a:rPr lang="it-IT" dirty="0"/>
              <a:t> </a:t>
            </a:r>
          </a:p>
          <a:p>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t>Lezione 13 (non obbligatoria):</a:t>
            </a:r>
            <a:r>
              <a:rPr lang="it-IT" dirty="0"/>
              <a:t> Vengono proposte esposizioni dirette, dal vivo, agli stimoli temuti, proponendo esperienze espressamente progettate per ridurre la componente agorafobica. Questa esposizione tiene conto dei dati emersi nella seduta precedente ed  è assegnata come compito a casa.</a:t>
            </a:r>
          </a:p>
          <a:p>
            <a:r>
              <a:rPr lang="it-IT" dirty="0"/>
              <a:t> </a:t>
            </a:r>
          </a:p>
          <a:p>
            <a:r>
              <a:rPr lang="it-IT" b="1" dirty="0"/>
              <a:t>Lezione 14 (non obbligatoria):</a:t>
            </a:r>
            <a:r>
              <a:rPr lang="it-IT" dirty="0"/>
              <a:t> discussione sulle migliori modalità di interruzione del trattamento farmacologico.</a:t>
            </a:r>
          </a:p>
          <a:p>
            <a:r>
              <a:rPr lang="it-IT" dirty="0"/>
              <a:t> </a:t>
            </a:r>
          </a:p>
          <a:p>
            <a:r>
              <a:rPr lang="it-IT" b="1" dirty="0"/>
              <a:t>Lezione 15:</a:t>
            </a:r>
            <a:r>
              <a:rPr lang="it-IT" dirty="0"/>
              <a:t> analisi dei progressi fatti fino ad ora, pianificazione per ulteriori progressi, e discussione per la prevenzione della ricaduta.</a:t>
            </a:r>
          </a:p>
          <a:p>
            <a:r>
              <a:rPr lang="it-IT" dirty="0"/>
              <a:t> </a:t>
            </a:r>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Protocollo del </a:t>
            </a:r>
            <a:r>
              <a:rPr lang="it-IT" b="1" u="sng" dirty="0">
                <a:hlinkClick r:id="rId2"/>
              </a:rPr>
              <a:t>www.paniccenter.com</a:t>
            </a:r>
            <a:br>
              <a:rPr lang="it-IT" dirty="0"/>
            </a:br>
            <a:endParaRPr lang="it-IT" dirty="0"/>
          </a:p>
        </p:txBody>
      </p:sp>
      <p:sp>
        <p:nvSpPr>
          <p:cNvPr id="3" name="Segnaposto contenuto 2"/>
          <p:cNvSpPr>
            <a:spLocks noGrp="1"/>
          </p:cNvSpPr>
          <p:nvPr>
            <p:ph idx="1"/>
          </p:nvPr>
        </p:nvSpPr>
        <p:spPr/>
        <p:txBody>
          <a:bodyPr>
            <a:normAutofit fontScale="62500" lnSpcReduction="20000"/>
          </a:bodyPr>
          <a:lstStyle/>
          <a:p>
            <a:r>
              <a:rPr lang="it-IT" dirty="0"/>
              <a:t>In rete è possibile trovare un programma </a:t>
            </a:r>
            <a:r>
              <a:rPr lang="it-IT" dirty="0" err="1"/>
              <a:t>autodiretto</a:t>
            </a:r>
            <a:r>
              <a:rPr lang="it-IT" dirty="0"/>
              <a:t> per il trattamento del panico e dell’agorafobia, si tratta di un tipico protocollo di terapia cognitivo comportamentale in 12 sedute piuttosto ben articolato.  </a:t>
            </a:r>
          </a:p>
          <a:p>
            <a:pPr lvl="0"/>
            <a:r>
              <a:rPr lang="it-IT" dirty="0"/>
              <a:t>capire le caratteristiche del panico e dell’agorafobia. </a:t>
            </a:r>
          </a:p>
          <a:p>
            <a:pPr lvl="1"/>
            <a:r>
              <a:rPr lang="it-IT" dirty="0"/>
              <a:t>Descrivere la paura, l’ansia, il panico e l’evitamento.</a:t>
            </a:r>
          </a:p>
          <a:p>
            <a:pPr lvl="1"/>
            <a:r>
              <a:rPr lang="it-IT" dirty="0"/>
              <a:t>Discutere alcuni miti ed errori riguardo al panico</a:t>
            </a:r>
          </a:p>
          <a:p>
            <a:pPr lvl="1"/>
            <a:r>
              <a:rPr lang="it-IT" dirty="0"/>
              <a:t>Descrivere le sensazioni fisiche, i pensieri ed i comportamenti associati al panico ed all’agorafobia</a:t>
            </a:r>
          </a:p>
          <a:p>
            <a:pPr lvl="1"/>
            <a:r>
              <a:rPr lang="it-IT" dirty="0"/>
              <a:t>Discutere le tre componenti (comportamentale, cognitiva e fisiologica) dell’ansia</a:t>
            </a:r>
          </a:p>
          <a:p>
            <a:pPr lvl="1"/>
            <a:r>
              <a:rPr lang="it-IT" dirty="0"/>
              <a:t>Discutere i problemi indotti dall’evitamento</a:t>
            </a:r>
          </a:p>
          <a:p>
            <a:pPr lvl="1"/>
            <a:r>
              <a:rPr lang="it-IT" dirty="0"/>
              <a:t>Descrivere il ciclo del panico </a:t>
            </a:r>
          </a:p>
          <a:p>
            <a:pPr lvl="1"/>
            <a:r>
              <a:rPr lang="it-IT" dirty="0"/>
              <a:t>introdurre i concetti fondamentali della terapia cognitivo comportamentale </a:t>
            </a:r>
          </a:p>
          <a:p>
            <a:pPr lvl="1"/>
            <a:r>
              <a:rPr lang="it-IT" dirty="0"/>
              <a:t>proporsi qualche esercizio per iniziare a valutare i propri sintomi </a:t>
            </a:r>
          </a:p>
          <a:p>
            <a:pPr lvl="1"/>
            <a:r>
              <a:rPr lang="it-IT" dirty="0"/>
              <a:t>comprendere la necessità di svolgere i propri compiti ogni giorno</a:t>
            </a:r>
          </a:p>
          <a:p>
            <a:r>
              <a:rPr lang="it-IT" dirty="0"/>
              <a:t>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dirty="0"/>
              <a:t>comprendere i propri pensieri ansiosi</a:t>
            </a:r>
          </a:p>
          <a:p>
            <a:pPr lvl="1"/>
            <a:r>
              <a:rPr lang="it-IT" dirty="0"/>
              <a:t>rivedere gli eventi della precedente settimana registrati sulla scheda di </a:t>
            </a:r>
            <a:r>
              <a:rPr lang="it-IT" dirty="0" err="1"/>
              <a:t>autoregistrazione</a:t>
            </a:r>
            <a:endParaRPr lang="it-IT" dirty="0"/>
          </a:p>
          <a:p>
            <a:pPr lvl="1"/>
            <a:r>
              <a:rPr lang="it-IT" dirty="0"/>
              <a:t>vedere come i propri pensieri ansiosi possano influenzare l’ansia, il panico e l’evitamento</a:t>
            </a:r>
          </a:p>
          <a:p>
            <a:pPr lvl="1"/>
            <a:r>
              <a:rPr lang="it-IT" dirty="0"/>
              <a:t>insegnare ad identificare i tipi più comuni di pensieri ansiosi </a:t>
            </a:r>
          </a:p>
          <a:p>
            <a:pPr lvl="1"/>
            <a:r>
              <a:rPr lang="it-IT" dirty="0"/>
              <a:t>Imparare ad identificare i propri pensieri ansiosi</a:t>
            </a:r>
          </a:p>
          <a:p>
            <a:r>
              <a:rPr lang="it-IT" dirty="0"/>
              <a:t> </a:t>
            </a:r>
          </a:p>
          <a:p>
            <a:pPr lvl="0"/>
            <a:r>
              <a:rPr lang="it-IT" dirty="0"/>
              <a:t>affrontare i propri pensieri ansiosi</a:t>
            </a:r>
          </a:p>
          <a:p>
            <a:pPr lvl="1"/>
            <a:r>
              <a:rPr lang="it-IT" dirty="0"/>
              <a:t>rivedere gli eventi della precedente settimana registrati sulla scheda di </a:t>
            </a:r>
            <a:r>
              <a:rPr lang="it-IT" dirty="0" err="1"/>
              <a:t>autoregistrazione</a:t>
            </a:r>
            <a:endParaRPr lang="it-IT" dirty="0"/>
          </a:p>
          <a:p>
            <a:pPr lvl="1"/>
            <a:r>
              <a:rPr lang="it-IT" dirty="0"/>
              <a:t>introdurre l’idea di affrontare i propri pensieri ansiosi</a:t>
            </a:r>
          </a:p>
          <a:p>
            <a:pPr lvl="1"/>
            <a:r>
              <a:rPr lang="it-IT" dirty="0"/>
              <a:t>descrivere modi per affrontare i propri pensieri ansiosi</a:t>
            </a:r>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lvl="0"/>
            <a:r>
              <a:rPr lang="it-IT" dirty="0"/>
              <a:t>introduzione al proprio lavoro di esposizione agli stimoli temuti</a:t>
            </a:r>
          </a:p>
          <a:p>
            <a:pPr lvl="1"/>
            <a:r>
              <a:rPr lang="it-IT" dirty="0"/>
              <a:t>rivedere gli eventi della precedente settimana registrati sulla scheda di </a:t>
            </a:r>
            <a:r>
              <a:rPr lang="it-IT" dirty="0" err="1"/>
              <a:t>autoregistrazione</a:t>
            </a:r>
            <a:endParaRPr lang="it-IT" dirty="0"/>
          </a:p>
          <a:p>
            <a:pPr lvl="1"/>
            <a:r>
              <a:rPr lang="it-IT" dirty="0"/>
              <a:t>discutere di come le paure siano reazioni apprese</a:t>
            </a:r>
          </a:p>
          <a:p>
            <a:pPr lvl="1"/>
            <a:r>
              <a:rPr lang="it-IT" dirty="0"/>
              <a:t>discutere di come si possano disapprendere le paure</a:t>
            </a:r>
          </a:p>
          <a:p>
            <a:pPr lvl="1"/>
            <a:r>
              <a:rPr lang="it-IT" dirty="0"/>
              <a:t>introdurre i compiti di esposizione diretta</a:t>
            </a:r>
          </a:p>
          <a:p>
            <a:pPr lvl="1"/>
            <a:r>
              <a:rPr lang="it-IT" dirty="0"/>
              <a:t>incoraggiare la creazione di obiettivi e createvi un piano di esposizione</a:t>
            </a:r>
          </a:p>
          <a:p>
            <a:pPr lvl="1"/>
            <a:r>
              <a:rPr lang="it-IT" dirty="0"/>
              <a:t>discutere i comuni problemi che si manifestano nel caso di un lavoro di esposizione</a:t>
            </a:r>
          </a:p>
          <a:p>
            <a:pPr lvl="1"/>
            <a:r>
              <a:rPr lang="it-IT" dirty="0"/>
              <a:t>aiutare i pazienti a mettere a punto progetti di esposizione</a:t>
            </a:r>
          </a:p>
          <a:p>
            <a:pPr lvl="0"/>
            <a:r>
              <a:rPr lang="it-IT" dirty="0"/>
              <a:t>riguardare i progressi dei propri compiti a casa</a:t>
            </a:r>
          </a:p>
          <a:p>
            <a:pPr lvl="1"/>
            <a:r>
              <a:rPr lang="it-IT" dirty="0"/>
              <a:t>rivedere gli eventi della precedente settimana registrati sulla scheda di </a:t>
            </a:r>
            <a:r>
              <a:rPr lang="it-IT" dirty="0" err="1"/>
              <a:t>autoregistrazione</a:t>
            </a:r>
            <a:endParaRPr lang="it-IT" dirty="0"/>
          </a:p>
          <a:p>
            <a:pPr lvl="1"/>
            <a:r>
              <a:rPr lang="it-IT" dirty="0"/>
              <a:t>fornire alcune indicazioni sui problemi cui le persone vanno </a:t>
            </a:r>
            <a:r>
              <a:rPr lang="it-IT" dirty="0" err="1"/>
              <a:t>inconro</a:t>
            </a:r>
            <a:r>
              <a:rPr lang="it-IT" dirty="0"/>
              <a:t> nel corso dei lavori di esposizione</a:t>
            </a:r>
          </a:p>
          <a:p>
            <a:pPr lvl="1"/>
            <a:r>
              <a:rPr lang="it-IT" dirty="0"/>
              <a:t>introdurre alcune informazioni su come avere successo nel proprio lavoro di esposizione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lvl="0"/>
            <a:r>
              <a:rPr lang="it-IT" dirty="0"/>
              <a:t>parliamo dell’evitamento</a:t>
            </a:r>
          </a:p>
          <a:p>
            <a:pPr lvl="1"/>
            <a:r>
              <a:rPr lang="it-IT" dirty="0"/>
              <a:t>rivedere gli eventi della precedente settimana registrati sulla scheda di </a:t>
            </a:r>
            <a:r>
              <a:rPr lang="it-IT" dirty="0" err="1"/>
              <a:t>autoregistrazione</a:t>
            </a:r>
            <a:endParaRPr lang="it-IT" dirty="0"/>
          </a:p>
          <a:p>
            <a:pPr lvl="1"/>
            <a:r>
              <a:rPr lang="it-IT" dirty="0"/>
              <a:t>mettere in grado i pazienti di mettere a punto obiettivi di trattamento e di esposizione</a:t>
            </a:r>
          </a:p>
          <a:p>
            <a:pPr lvl="1"/>
            <a:r>
              <a:rPr lang="it-IT" dirty="0"/>
              <a:t>presentare altre informazioni sull’evitamento che includa come l’evitamento causi problemi, altre informazioni sull’evitamento, informazioni sulle strategie di evitamento sottile messe in atto nel corso di tecniche di esposizione</a:t>
            </a:r>
          </a:p>
          <a:p>
            <a:pPr lvl="0"/>
            <a:r>
              <a:rPr lang="it-IT" dirty="0"/>
              <a:t>respirazione e panico</a:t>
            </a:r>
          </a:p>
          <a:p>
            <a:pPr lvl="1"/>
            <a:r>
              <a:rPr lang="it-IT" dirty="0"/>
              <a:t>rivedere gli eventi della precedente settimana registrati sulla scheda di </a:t>
            </a:r>
            <a:r>
              <a:rPr lang="it-IT" dirty="0" err="1"/>
              <a:t>autoregistrazione</a:t>
            </a:r>
            <a:endParaRPr lang="it-IT" dirty="0"/>
          </a:p>
          <a:p>
            <a:pPr lvl="1"/>
            <a:r>
              <a:rPr lang="it-IT" dirty="0"/>
              <a:t>discutere i dubbi riguardo a se stessi, alle autocondanne e ai pensieri negativi</a:t>
            </a:r>
          </a:p>
          <a:p>
            <a:pPr lvl="1"/>
            <a:r>
              <a:rPr lang="it-IT" dirty="0"/>
              <a:t>discutere come si riesce ad affrontare i propri pensieri negativi</a:t>
            </a:r>
          </a:p>
          <a:p>
            <a:pPr lvl="1"/>
            <a:r>
              <a:rPr lang="it-IT" dirty="0"/>
              <a:t>discutere il ruolo della iperventilazione nella genesi del panico</a:t>
            </a:r>
          </a:p>
          <a:p>
            <a:pPr lvl="1"/>
            <a:r>
              <a:rPr lang="it-IT" dirty="0"/>
              <a:t>dimostrare il ruolo dell’iperpnea nel panico</a:t>
            </a:r>
          </a:p>
          <a:p>
            <a:pPr lvl="1"/>
            <a:r>
              <a:rPr lang="it-IT" dirty="0"/>
              <a:t>introdurre la respirazione diaframmatici</a:t>
            </a:r>
          </a:p>
          <a:p>
            <a:pPr lvl="1"/>
            <a:r>
              <a:rPr lang="it-IT" dirty="0"/>
              <a:t>discutere la respirazione diaframmatici associata al rilassamento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lvl="0"/>
            <a:r>
              <a:rPr lang="it-IT" dirty="0"/>
              <a:t>stress e rilassamento</a:t>
            </a:r>
          </a:p>
          <a:p>
            <a:pPr lvl="1"/>
            <a:r>
              <a:rPr lang="it-IT" dirty="0"/>
              <a:t>rivedere gli eventi della precedente settimana registrati sulla scheda di </a:t>
            </a:r>
            <a:r>
              <a:rPr lang="it-IT" dirty="0" err="1"/>
              <a:t>autoregistrazione</a:t>
            </a:r>
            <a:endParaRPr lang="it-IT" dirty="0"/>
          </a:p>
          <a:p>
            <a:pPr lvl="1"/>
            <a:r>
              <a:rPr lang="it-IT" dirty="0"/>
              <a:t>discutere come lo stress aumenti i sintomi includendo tecniche di rilassamento e di tecniche per affrontare momenti difficili</a:t>
            </a:r>
          </a:p>
          <a:p>
            <a:pPr lvl="1"/>
            <a:r>
              <a:rPr lang="it-IT" dirty="0"/>
              <a:t>ruolo del rilassamento nel controllo del panico</a:t>
            </a:r>
          </a:p>
          <a:p>
            <a:pPr lvl="1"/>
            <a:r>
              <a:rPr lang="it-IT" dirty="0"/>
              <a:t>introdurre la pratica del rilassamento</a:t>
            </a:r>
          </a:p>
          <a:p>
            <a:pPr lvl="0"/>
            <a:r>
              <a:rPr lang="it-IT" dirty="0"/>
              <a:t>introduzione alle esposizioni </a:t>
            </a:r>
            <a:r>
              <a:rPr lang="it-IT" dirty="0" err="1"/>
              <a:t>enterocettivi</a:t>
            </a:r>
            <a:endParaRPr lang="it-IT" dirty="0"/>
          </a:p>
          <a:p>
            <a:pPr lvl="1"/>
            <a:r>
              <a:rPr lang="it-IT" dirty="0"/>
              <a:t>rivedere gli eventi della precedente settimana registrati sulla scheda di </a:t>
            </a:r>
            <a:r>
              <a:rPr lang="it-IT" dirty="0" err="1"/>
              <a:t>autoregistrazione</a:t>
            </a:r>
            <a:endParaRPr lang="it-IT" dirty="0"/>
          </a:p>
          <a:p>
            <a:pPr lvl="1"/>
            <a:r>
              <a:rPr lang="it-IT" dirty="0"/>
              <a:t>introdurre il concetto di esposizione agli stimoli </a:t>
            </a:r>
            <a:r>
              <a:rPr lang="it-IT" dirty="0" err="1"/>
              <a:t>introcettivi</a:t>
            </a:r>
            <a:endParaRPr lang="it-IT" dirty="0"/>
          </a:p>
          <a:p>
            <a:pPr lvl="1"/>
            <a:r>
              <a:rPr lang="it-IT" dirty="0"/>
              <a:t>discutere di come si mettono in atto strategie di esposizione a stimoli </a:t>
            </a:r>
            <a:r>
              <a:rPr lang="it-IT" dirty="0" err="1"/>
              <a:t>introcettivi</a:t>
            </a:r>
            <a:endParaRPr lang="it-IT" dirty="0"/>
          </a:p>
          <a:p>
            <a:pPr lvl="1"/>
            <a:r>
              <a:rPr lang="it-IT" dirty="0"/>
              <a:t>descrivere i diversi esercizi di esposizione </a:t>
            </a:r>
            <a:r>
              <a:rPr lang="it-IT" dirty="0" err="1"/>
              <a:t>enterocettiva</a:t>
            </a:r>
            <a:endParaRPr lang="it-IT" dirty="0"/>
          </a:p>
          <a:p>
            <a:pPr lvl="1"/>
            <a:r>
              <a:rPr lang="it-IT" dirty="0"/>
              <a:t>descrivere come possono essere messi in atto gli esperimenti di esposizione </a:t>
            </a:r>
            <a:r>
              <a:rPr lang="it-IT" dirty="0" err="1"/>
              <a:t>enterocettiva</a:t>
            </a:r>
            <a:r>
              <a:rPr lang="it-IT" dirty="0"/>
              <a:t> a casa</a:t>
            </a:r>
          </a:p>
          <a:p>
            <a:endParaRPr lang="it-IT" dirty="0"/>
          </a:p>
          <a:p>
            <a:endParaRPr lang="it-IT" dirty="0"/>
          </a:p>
          <a:p>
            <a:endParaRPr lang="it-IT" dirty="0"/>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lvl="0"/>
            <a:r>
              <a:rPr lang="it-IT" dirty="0"/>
              <a:t>introduzione al lavoro con le esposizioni </a:t>
            </a:r>
            <a:r>
              <a:rPr lang="it-IT" dirty="0" err="1"/>
              <a:t>enterocettive</a:t>
            </a:r>
            <a:endParaRPr lang="it-IT" dirty="0"/>
          </a:p>
          <a:p>
            <a:pPr lvl="1"/>
            <a:r>
              <a:rPr lang="it-IT" dirty="0"/>
              <a:t>rivedere gli eventi della precedente settimana registrati sulla scheda di </a:t>
            </a:r>
            <a:r>
              <a:rPr lang="it-IT" dirty="0" err="1"/>
              <a:t>autoregistrazione</a:t>
            </a:r>
            <a:endParaRPr lang="it-IT" dirty="0"/>
          </a:p>
          <a:p>
            <a:pPr lvl="1"/>
            <a:r>
              <a:rPr lang="it-IT" dirty="0"/>
              <a:t>introdurre l’idea di combinare esposizioni </a:t>
            </a:r>
            <a:r>
              <a:rPr lang="it-IT" dirty="0" err="1"/>
              <a:t>enterocettive</a:t>
            </a:r>
            <a:r>
              <a:rPr lang="it-IT" dirty="0"/>
              <a:t> e pratiche di esposizione dal vivo.</a:t>
            </a:r>
          </a:p>
          <a:p>
            <a:pPr lvl="0"/>
            <a:r>
              <a:rPr lang="it-IT" dirty="0"/>
              <a:t>coordinare il lavoro fatto</a:t>
            </a:r>
          </a:p>
          <a:p>
            <a:pPr lvl="1"/>
            <a:r>
              <a:rPr lang="it-IT" dirty="0"/>
              <a:t>rivedere gli eventi della precedente settimana registrati sulla scheda di </a:t>
            </a:r>
            <a:r>
              <a:rPr lang="it-IT" dirty="0" err="1"/>
              <a:t>autoregistrazione</a:t>
            </a:r>
            <a:endParaRPr lang="it-IT" dirty="0"/>
          </a:p>
          <a:p>
            <a:pPr lvl="1"/>
            <a:r>
              <a:rPr lang="it-IT" dirty="0"/>
              <a:t>rivedere quello che è successo combinando la esposizione </a:t>
            </a:r>
            <a:r>
              <a:rPr lang="it-IT" dirty="0" err="1"/>
              <a:t>enterocettiva</a:t>
            </a:r>
            <a:r>
              <a:rPr lang="it-IT" dirty="0"/>
              <a:t> e la esposizione dal vivo</a:t>
            </a:r>
          </a:p>
          <a:p>
            <a:pPr lvl="0"/>
            <a:r>
              <a:rPr lang="it-IT" dirty="0"/>
              <a:t>guardare indietro e muoversi avanti</a:t>
            </a:r>
          </a:p>
          <a:p>
            <a:pPr lvl="1"/>
            <a:r>
              <a:rPr lang="it-IT" dirty="0"/>
              <a:t>rivedere gli eventi della precedente settimana registrati sulla scheda di </a:t>
            </a:r>
            <a:r>
              <a:rPr lang="it-IT" dirty="0" err="1"/>
              <a:t>autoregistrazione</a:t>
            </a:r>
            <a:endParaRPr lang="it-IT" dirty="0"/>
          </a:p>
          <a:p>
            <a:pPr lvl="1"/>
            <a:r>
              <a:rPr lang="it-IT" dirty="0"/>
              <a:t>rivedere i risultati ottenuti con la terapia</a:t>
            </a:r>
          </a:p>
          <a:p>
            <a:pPr lvl="1"/>
            <a:r>
              <a:rPr lang="it-IT" dirty="0"/>
              <a:t>discutere i progetti per continuare a porsi ulteriori obiettivi terapeutici</a:t>
            </a:r>
          </a:p>
          <a:p>
            <a:pPr lvl="1"/>
            <a:r>
              <a:rPr lang="it-IT" dirty="0"/>
              <a:t>discutere la possibilità che compaiano eventuali peggioramenti e ricadute e come affrontarle.</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Fuggendo era stata quasi subito bene</a:t>
            </a:r>
          </a:p>
          <a:p>
            <a:r>
              <a:rPr lang="it-IT" dirty="0"/>
              <a:t>Sua attribuzione: la metropolitana mi ha fatto stare male</a:t>
            </a:r>
          </a:p>
          <a:p>
            <a:r>
              <a:rPr lang="it-IT" dirty="0"/>
              <a:t>Uscendo mi sono salvata</a:t>
            </a:r>
          </a:p>
          <a:p>
            <a:r>
              <a:rPr lang="it-IT" dirty="0"/>
              <a:t>In effetti l’ansia sarebbe calata spontaneamente</a:t>
            </a:r>
          </a:p>
          <a:p>
            <a:r>
              <a:rPr lang="it-IT" dirty="0"/>
              <a:t>L’ansia è una condizione in cui ci si trova a fronteggiare una minaccia e non si è sicuri delle proprie risorse</a:t>
            </a:r>
          </a:p>
          <a:p>
            <a:pPr>
              <a:buNone/>
            </a:pPr>
            <a:r>
              <a:rPr lang="it-IT" dirty="0"/>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Disturbo di Panico caratteristiche e sintomatologia</a:t>
            </a:r>
            <a:endParaRPr dirty="0"/>
          </a:p>
        </p:txBody>
      </p:sp>
      <p:sp>
        <p:nvSpPr>
          <p:cNvPr id="8" name="Sottotitolo 7"/>
          <p:cNvSpPr>
            <a:spLocks noGrp="1"/>
          </p:cNvSpPr>
          <p:nvPr>
            <p:ph type="subTitle" idx="1"/>
          </p:nvPr>
        </p:nvSpPr>
        <p:spPr/>
        <p:txBody>
          <a:bodyPr/>
          <a:lstStyle/>
          <a:p>
            <a:pPr>
              <a:defRPr/>
            </a:pPr>
            <a:r>
              <a:rPr lang="it-IT" dirty="0"/>
              <a:t>Lezione 49-1</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disturbo di panico (DAP) è uno dei disturbi di ansia più frequenti e dalle manifestazioni più intense e potenzialmente invalidanti. </a:t>
            </a:r>
          </a:p>
          <a:p>
            <a:r>
              <a:rPr lang="it-IT" sz="2000" dirty="0"/>
              <a:t>La sua frequenza e la chiarezza dei sintomi presentati hanno reso possibile mettere a punto trattamenti psicoterapici e farmacologici di apprezzabile efficacia ed efficienza.</a:t>
            </a:r>
          </a:p>
          <a:p>
            <a:r>
              <a:rPr lang="it-IT" sz="2000" dirty="0"/>
              <a:t>Spesso la patologia si associa alla agorafobia. Ci troviamo pertanto di fronte a pazienti che possono stare chiusi in casa per anni o, in alternativa, finire in pronto soccorso ripetutamente. Alcuni casi presentano entrambe queste caratteristiche.</a:t>
            </a:r>
          </a:p>
          <a:p>
            <a:r>
              <a:rPr lang="it-IT" sz="2000" dirty="0"/>
              <a:t>I sintomi del panico sono molto intensi ed a volte vengono confusi con patologie organiche quali infarti.</a:t>
            </a:r>
          </a:p>
          <a:p>
            <a:endParaRPr lang="it-IT" sz="2000" dirty="0"/>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76805040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 attacco di panico può capitare a tutti, anzi, forse sarebbe utile provarlo a chi vuole fare lo psicoterapeuta. </a:t>
            </a:r>
          </a:p>
          <a:p>
            <a:r>
              <a:rPr lang="it-IT" sz="2400" dirty="0"/>
              <a:t>Il disturbo di panico è costituito da  uno o più attacchi di panico seguiti da un lungo periodo di paura di averne un altro. La paura di aver paura è essa stessa una paura ed è così che il disturbo di panico costituisce una vera e propria trappola, un circolo vizioso autoperpetuantesi che può caratterizzare anni di vita di un paziente.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837431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DISTURBO DI PANICO DEFINIZIONE</a:t>
            </a:r>
          </a:p>
        </p:txBody>
      </p:sp>
      <p:sp>
        <p:nvSpPr>
          <p:cNvPr id="3" name="Segnaposto contenuto 2"/>
          <p:cNvSpPr>
            <a:spLocks noGrp="1"/>
          </p:cNvSpPr>
          <p:nvPr>
            <p:ph idx="1"/>
          </p:nvPr>
        </p:nvSpPr>
        <p:spPr/>
        <p:txBody>
          <a:bodyPr>
            <a:normAutofit/>
          </a:bodyPr>
          <a:lstStyle/>
          <a:p>
            <a:r>
              <a:rPr lang="it-IT" b="1" dirty="0"/>
              <a:t>La caratteristica essenziale del Disturbo di Panico è la presenza di Attacchi di Panico ricorrenti, inaspettati, seguiti da almeno 1 mese di preoccupazione persistente di avere un altro Attacco di Panico, preoccupazione sulle possibili implicazioni o conseguenze degli Attacchi di Panico o un significativo cambiamento di comportamento correlato agli attacchi (Criterio A). </a:t>
            </a:r>
            <a:endParaRPr lang="it-IT" dirty="0"/>
          </a:p>
        </p:txBody>
      </p:sp>
    </p:spTree>
    <p:extLst>
      <p:ext uri="{BB962C8B-B14F-4D97-AF65-F5344CB8AC3E}">
        <p14:creationId xmlns:p14="http://schemas.microsoft.com/office/powerpoint/2010/main" val="42597825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b="1" dirty="0"/>
              <a:t>Gli Attacchi di Panico non sono dovuti agli effetti fisiologici diretti di una sostanza (per es., Intossicazione da Caffeina) o di una condizione medica generale (per es., ipertiroidismo) (Criterio C). </a:t>
            </a:r>
            <a:endParaRPr lang="it-IT" dirty="0"/>
          </a:p>
          <a:p>
            <a:endParaRPr lang="it-IT" dirty="0"/>
          </a:p>
        </p:txBody>
      </p:sp>
    </p:spTree>
    <p:extLst>
      <p:ext uri="{BB962C8B-B14F-4D97-AF65-F5344CB8AC3E}">
        <p14:creationId xmlns:p14="http://schemas.microsoft.com/office/powerpoint/2010/main" val="7056181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92500" lnSpcReduction="20000"/>
          </a:bodyPr>
          <a:lstStyle/>
          <a:p>
            <a:r>
              <a:rPr lang="it-IT" b="1" dirty="0"/>
              <a:t>Infine, gli Attacchi di Panico non sono meglio giustificati da un altro disturbo mentale (per es., Fobia Specifica o Sociale, Disturbo Ossessivo-Compulsivo, Disturbo Post-traumatico da Stress o Disturbo d’Ansia di Separazione) (Criterio D). A seconda che risultino soddisfatti i criteri anche per l’Agorafobia, viene diagnosticato  Disturbo di Panico Con Agorafobia. 0 Disturbo di Panico Senza Agorafobia (Criterio B). </a:t>
            </a:r>
          </a:p>
          <a:p>
            <a:r>
              <a:rPr lang="it-IT" b="1" dirty="0"/>
              <a:t>Nel DSM 5 è prevista anche la possibile presenza di agorafobia senza disturbo di panico</a:t>
            </a:r>
            <a:endParaRPr lang="it-IT" dirty="0"/>
          </a:p>
        </p:txBody>
      </p:sp>
    </p:spTree>
    <p:extLst>
      <p:ext uri="{BB962C8B-B14F-4D97-AF65-F5344CB8AC3E}">
        <p14:creationId xmlns:p14="http://schemas.microsoft.com/office/powerpoint/2010/main" val="16730534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GLI ATTACCHI DI PANICO</a:t>
            </a:r>
          </a:p>
        </p:txBody>
      </p:sp>
      <p:sp>
        <p:nvSpPr>
          <p:cNvPr id="3" name="Segnaposto contenuto 2"/>
          <p:cNvSpPr>
            <a:spLocks noGrp="1"/>
          </p:cNvSpPr>
          <p:nvPr>
            <p:ph idx="1"/>
          </p:nvPr>
        </p:nvSpPr>
        <p:spPr/>
        <p:txBody>
          <a:bodyPr>
            <a:normAutofit fontScale="47500" lnSpcReduction="20000"/>
          </a:bodyPr>
          <a:lstStyle/>
          <a:p>
            <a:r>
              <a:rPr lang="x-none" b="1"/>
              <a:t>Gli attacchi di panico sono degli episodi di durata relativamente breve, in cui  il paziente  prova, in maniera assai intensa, 4 o più dei seguenti 13 sintomi. </a:t>
            </a:r>
            <a:endParaRPr lang="it-IT" b="1" dirty="0"/>
          </a:p>
          <a:p>
            <a:r>
              <a:rPr lang="x-none"/>
              <a:t> </a:t>
            </a:r>
            <a:endParaRPr lang="it-IT" dirty="0"/>
          </a:p>
          <a:p>
            <a:r>
              <a:rPr lang="x-none"/>
              <a:t>1) 	palpitazioni, cardiopalmo, o tachicardia</a:t>
            </a:r>
            <a:endParaRPr lang="it-IT" dirty="0"/>
          </a:p>
          <a:p>
            <a:r>
              <a:rPr lang="x-none"/>
              <a:t>2) 	sudorazione</a:t>
            </a:r>
            <a:endParaRPr lang="it-IT" dirty="0"/>
          </a:p>
          <a:p>
            <a:r>
              <a:rPr lang="x-none"/>
              <a:t>3) 	tremori fini o a grandi scosse</a:t>
            </a:r>
            <a:endParaRPr lang="it-IT" dirty="0"/>
          </a:p>
          <a:p>
            <a:r>
              <a:rPr lang="x-none"/>
              <a:t>4) 	dispnea o sensazione di soffocamento</a:t>
            </a:r>
            <a:endParaRPr lang="it-IT" dirty="0"/>
          </a:p>
          <a:p>
            <a:r>
              <a:rPr lang="x-none"/>
              <a:t>5) 	sensazione di asfissia</a:t>
            </a:r>
            <a:endParaRPr lang="it-IT" dirty="0"/>
          </a:p>
          <a:p>
            <a:r>
              <a:rPr lang="x-none"/>
              <a:t>6) 	dolore o fastidio al torace</a:t>
            </a:r>
            <a:endParaRPr lang="it-IT" dirty="0"/>
          </a:p>
          <a:p>
            <a:r>
              <a:rPr lang="x-none"/>
              <a:t>7) 	nausea o disturbi addominali</a:t>
            </a:r>
            <a:endParaRPr lang="it-IT" dirty="0"/>
          </a:p>
          <a:p>
            <a:r>
              <a:rPr lang="x-none"/>
              <a:t>8) 	sensazioni di sbandamento, di instabilità, di testa leggera o di svenimento</a:t>
            </a:r>
            <a:endParaRPr lang="it-IT" dirty="0"/>
          </a:p>
          <a:p>
            <a:r>
              <a:rPr lang="x-none"/>
              <a:t>9) 	derealizzazione (sensazione di irrealtà) o depersonalizzazione (essere distaccati da sé stessi)</a:t>
            </a:r>
            <a:endParaRPr lang="it-IT" dirty="0"/>
          </a:p>
          <a:p>
            <a:pPr lvl="0"/>
            <a:r>
              <a:rPr lang="it-IT" dirty="0"/>
              <a:t>10) 	</a:t>
            </a:r>
            <a:r>
              <a:rPr lang="x-none"/>
              <a:t>paura di perdere il controllo o di impazzire</a:t>
            </a:r>
            <a:endParaRPr lang="it-IT" dirty="0"/>
          </a:p>
          <a:p>
            <a:pPr lvl="0"/>
            <a:r>
              <a:rPr lang="it-IT" dirty="0"/>
              <a:t>11)	</a:t>
            </a:r>
            <a:r>
              <a:rPr lang="x-none"/>
              <a:t>paura di morire</a:t>
            </a:r>
            <a:endParaRPr lang="it-IT" dirty="0"/>
          </a:p>
          <a:p>
            <a:pPr lvl="0"/>
            <a:r>
              <a:rPr lang="it-IT" dirty="0"/>
              <a:t>12)	</a:t>
            </a:r>
            <a:r>
              <a:rPr lang="x-none"/>
              <a:t>parestesie (sensazioni di torpore o di formicolio)</a:t>
            </a:r>
            <a:endParaRPr lang="it-IT" dirty="0"/>
          </a:p>
          <a:p>
            <a:pPr lvl="0"/>
            <a:r>
              <a:rPr lang="it-IT" dirty="0"/>
              <a:t>13)	</a:t>
            </a:r>
            <a:r>
              <a:rPr lang="x-none"/>
              <a:t>brividi o vampate di calore.</a:t>
            </a:r>
            <a:endParaRPr lang="it-IT" dirty="0"/>
          </a:p>
          <a:p>
            <a:r>
              <a:rPr lang="x-none"/>
              <a:t>  </a:t>
            </a:r>
            <a:endParaRPr lang="it-IT" dirty="0"/>
          </a:p>
          <a:p>
            <a:r>
              <a:rPr lang="x-none"/>
              <a:t>A questi sintomi, descritti nel DSM-IV, si può aggiungere anche la secchezza della bocca (Xerostomia), ritenuta dal manuale  ICD-10 un sintomo tipico del panico. </a:t>
            </a:r>
            <a:endParaRPr lang="it-IT" dirty="0"/>
          </a:p>
          <a:p>
            <a:pPr>
              <a:buNone/>
            </a:pPr>
            <a:endParaRPr lang="it-IT" dirty="0"/>
          </a:p>
        </p:txBody>
      </p:sp>
    </p:spTree>
    <p:extLst>
      <p:ext uri="{BB962C8B-B14F-4D97-AF65-F5344CB8AC3E}">
        <p14:creationId xmlns:p14="http://schemas.microsoft.com/office/powerpoint/2010/main" val="40991558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40000" lnSpcReduction="20000"/>
          </a:bodyPr>
          <a:lstStyle/>
          <a:p>
            <a:endParaRPr lang="it-IT" dirty="0"/>
          </a:p>
          <a:p>
            <a:r>
              <a:rPr lang="it-IT" sz="5600" b="1" dirty="0"/>
              <a:t>Palpitazioni:</a:t>
            </a:r>
            <a:r>
              <a:rPr lang="it-IT" sz="5600" dirty="0"/>
              <a:t> occorre, per quanto possibile, distinguere diverse condizioni: il </a:t>
            </a:r>
            <a:r>
              <a:rPr lang="it-IT" sz="5600" u="sng" dirty="0"/>
              <a:t>cardiopalmo</a:t>
            </a:r>
            <a:r>
              <a:rPr lang="it-IT" sz="5600" dirty="0"/>
              <a:t>   </a:t>
            </a:r>
            <a:r>
              <a:rPr lang="it-IT" sz="5600" u="sng" dirty="0"/>
              <a:t>tachicardia</a:t>
            </a:r>
            <a:r>
              <a:rPr lang="it-IT" sz="5600" dirty="0"/>
              <a:t>,   </a:t>
            </a:r>
            <a:r>
              <a:rPr lang="it-IT" sz="5600" u="sng" dirty="0"/>
              <a:t>aritmia</a:t>
            </a:r>
            <a:r>
              <a:rPr lang="it-IT" sz="5600" dirty="0"/>
              <a:t>,  </a:t>
            </a:r>
          </a:p>
          <a:p>
            <a:r>
              <a:rPr lang="it-IT" sz="5600" dirty="0"/>
              <a:t> </a:t>
            </a:r>
          </a:p>
          <a:p>
            <a:r>
              <a:rPr lang="it-IT" sz="5600" b="1" dirty="0"/>
              <a:t>Sudorazione</a:t>
            </a:r>
            <a:r>
              <a:rPr lang="it-IT" sz="5600" dirty="0"/>
              <a:t>. </a:t>
            </a:r>
            <a:r>
              <a:rPr lang="it-IT" sz="5600" b="1" dirty="0"/>
              <a:t>Tremori.</a:t>
            </a:r>
            <a:r>
              <a:rPr lang="it-IT" sz="5600" dirty="0"/>
              <a:t> A volte la loro presenza si associa a fobia sociale</a:t>
            </a:r>
          </a:p>
          <a:p>
            <a:r>
              <a:rPr lang="it-IT" sz="5600" dirty="0"/>
              <a:t>  </a:t>
            </a:r>
          </a:p>
          <a:p>
            <a:r>
              <a:rPr lang="it-IT" sz="5600" b="1" dirty="0"/>
              <a:t>Sensazione di soffocamento</a:t>
            </a:r>
            <a:r>
              <a:rPr lang="it-IT" sz="5600" dirty="0"/>
              <a:t>. Per alcuni è come avere attorno al collo una mano che strangola, altri si sentono una massa in gola che sembra non andare né su né giù.     induce il bisogno di respirare in modo più intenso. Chi è in macchina apre il finestrino,  la conseguente iperpnea aggrava i sintomi </a:t>
            </a:r>
          </a:p>
          <a:p>
            <a:r>
              <a:rPr lang="it-IT" sz="5600" dirty="0"/>
              <a:t> </a:t>
            </a:r>
          </a:p>
          <a:p>
            <a:r>
              <a:rPr lang="it-IT" sz="5600" b="1" dirty="0"/>
              <a:t>Dolori toracici</a:t>
            </a:r>
            <a:r>
              <a:rPr lang="it-IT" sz="5600" dirty="0"/>
              <a:t>  da molti attribuiti erroneamente ad infarti </a:t>
            </a:r>
          </a:p>
        </p:txBody>
      </p:sp>
    </p:spTree>
    <p:extLst>
      <p:ext uri="{BB962C8B-B14F-4D97-AF65-F5344CB8AC3E}">
        <p14:creationId xmlns:p14="http://schemas.microsoft.com/office/powerpoint/2010/main" val="17267430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600" b="1" dirty="0"/>
              <a:t>Nausea o disturbi addominali. </a:t>
            </a:r>
            <a:r>
              <a:rPr lang="it-IT" sz="1600" dirty="0"/>
              <a:t>  La funzione dell’alimentazione e della digestione sono le prime a bloccarsi, in caso di ansia. Non sorprende quindi la presenza di nausea tra i sintomi del panico. </a:t>
            </a:r>
          </a:p>
          <a:p>
            <a:r>
              <a:rPr lang="it-IT" sz="1600" dirty="0"/>
              <a:t> </a:t>
            </a:r>
          </a:p>
          <a:p>
            <a:r>
              <a:rPr lang="it-IT" sz="1600" b="1" dirty="0"/>
              <a:t>Sensazioni di sbandamento, di instabilità, di testa leggera o di svenimento</a:t>
            </a:r>
            <a:r>
              <a:rPr lang="it-IT" sz="1600" dirty="0"/>
              <a:t>.   occorre anche escludere fattori organici (disfunzioni del vestibolo, ipotensione ortostatica, sindrome di </a:t>
            </a:r>
            <a:r>
              <a:rPr lang="it-IT" sz="1600" dirty="0" err="1"/>
              <a:t>Meniere</a:t>
            </a:r>
            <a:r>
              <a:rPr lang="it-IT" sz="1600" dirty="0"/>
              <a:t> ecc.). </a:t>
            </a:r>
            <a:r>
              <a:rPr lang="it-IT" sz="1600" dirty="0" err="1"/>
              <a:t>E’importante</a:t>
            </a:r>
            <a:r>
              <a:rPr lang="it-IT" sz="1600" dirty="0"/>
              <a:t> vedere anche che questa condizione non sia stata indotta dall’iperpnea o da un uso sconsiderato di farmaci (es. abusi di benzodiazepine).  </a:t>
            </a:r>
          </a:p>
          <a:p>
            <a:r>
              <a:rPr lang="it-IT" sz="1600" b="1" dirty="0"/>
              <a:t> </a:t>
            </a:r>
            <a:endParaRPr lang="it-IT" sz="1600" dirty="0"/>
          </a:p>
          <a:p>
            <a:r>
              <a:rPr lang="it-IT" sz="1600" b="1" dirty="0"/>
              <a:t>Derealizzazione (sensazione di irrealtà), o depersonalizzazione  (sentirsi distaccati da sé stessi)</a:t>
            </a:r>
            <a:r>
              <a:rPr lang="it-IT" sz="1600" dirty="0"/>
              <a:t>, più si spaventano, più respirano,  più si caricano di ossigeno (eliminando anidride carbonica) più si depersonalizzano.</a:t>
            </a:r>
          </a:p>
          <a:p>
            <a:r>
              <a:rPr lang="it-IT" sz="1600" dirty="0"/>
              <a:t> </a:t>
            </a:r>
          </a:p>
          <a:p>
            <a:r>
              <a:rPr lang="it-IT" sz="1600" b="1" dirty="0"/>
              <a:t>Parestesie, brividi, vampate di calore, pelle d’oca, intorpidimenti, bruciori, formicolii</a:t>
            </a:r>
            <a:r>
              <a:rPr lang="it-IT" sz="1600" dirty="0"/>
              <a:t>, sono dei segnali “ecco, ci siamo, ora mi arriva un’altra crisi”,  </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10387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810</TotalTime>
  <Words>16206</Words>
  <Application>Microsoft Office PowerPoint</Application>
  <PresentationFormat>Presentazione su schermo (4:3)</PresentationFormat>
  <Paragraphs>1022</Paragraphs>
  <Slides>193</Slides>
  <Notes>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193</vt:i4>
      </vt:variant>
    </vt:vector>
  </HeadingPairs>
  <TitlesOfParts>
    <vt:vector size="201" baseType="lpstr">
      <vt:lpstr>Arial</vt:lpstr>
      <vt:lpstr>Calibri</vt:lpstr>
      <vt:lpstr>LotusWP Type</vt:lpstr>
      <vt:lpstr>Symbol</vt:lpstr>
      <vt:lpstr>Tahoma</vt:lpstr>
      <vt:lpstr>Wingdings</vt:lpstr>
      <vt:lpstr>Wingdings</vt:lpstr>
      <vt:lpstr>Tema di Office</vt:lpstr>
      <vt:lpstr>PANICO ORIGINI, DINAMICHE, TERAPIE</vt:lpstr>
      <vt:lpstr>Francesco Rovetto</vt:lpstr>
      <vt:lpstr>Presentazione standard di PowerPoint</vt:lpstr>
      <vt:lpstr>IL CASO DI CARLA</vt:lpstr>
      <vt:lpstr>Carla affermava di sapere quando e come il panico era iniziato. </vt:lpstr>
      <vt:lpstr>Guardiamo tre mesi prima </vt:lpstr>
      <vt:lpstr>Guardiamo 10 mesi prima </vt:lpstr>
      <vt:lpstr>Uno sguardo sulla sua infanzia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PANICO DSM4 - TR</vt:lpstr>
      <vt:lpstr>Presentazione standard di PowerPoint</vt:lpstr>
      <vt:lpstr>I SOTTOTIPI DEL PANICO </vt:lpstr>
      <vt:lpstr>Presentazione standard di PowerPoint</vt:lpstr>
      <vt:lpstr>Ansia di separazione</vt:lpstr>
      <vt:lpstr>LUTTO</vt:lpstr>
      <vt:lpstr>IL CIRCOLO DEL PANICO</vt:lpstr>
      <vt:lpstr>LA PAURA DELLA MORTE </vt:lpstr>
      <vt:lpstr>ALCUNI ASPETTI CENTRALI</vt:lpstr>
      <vt:lpstr>Presentazione standard di PowerPoint</vt:lpstr>
      <vt:lpstr>FATTORI PREDISPONENTI</vt:lpstr>
      <vt:lpstr>Presentazione standard di PowerPoint</vt:lpstr>
      <vt:lpstr>Presentazione standard di PowerPoint</vt:lpstr>
      <vt:lpstr>Presentazione standard di PowerPoint</vt:lpstr>
      <vt:lpstr>FATTORI PRECIPITANTI</vt:lpstr>
      <vt:lpstr>FATTORI PROTETTIVI</vt:lpstr>
      <vt:lpstr>FATTORI PERPETUANTI</vt:lpstr>
      <vt:lpstr>Presentazione standard di PowerPoint</vt:lpstr>
      <vt:lpstr>ANSIA</vt:lpstr>
      <vt:lpstr>Nostre capacità percepite vs minaccia percepita </vt:lpstr>
      <vt:lpstr>Nostre capacità percepite vs minaccia percepita </vt:lpstr>
      <vt:lpstr>Nostre capacità percepite vs minaccia percepita </vt:lpstr>
      <vt:lpstr>Nostre capacità percepite vs minaccia percepita </vt:lpstr>
      <vt:lpstr>Nostre capacità percepite vs minaccia percepita </vt:lpstr>
      <vt:lpstr>Nostre capacità percepite vs minaccia percepita </vt:lpstr>
      <vt:lpstr>Nostre capacità percepite vs minaccia percepita </vt:lpstr>
      <vt:lpstr>Presentazione standard di PowerPoint</vt:lpstr>
      <vt:lpstr>Presentazione standard di PowerPoint</vt:lpstr>
      <vt:lpstr>Interazione tra componenti cognitive, fisiologiche e comportamentali dell`ansia sociale in una persona in attesa di un colloquio di lavoro   </vt:lpstr>
      <vt:lpstr>Presentazione standard di PowerPoint</vt:lpstr>
      <vt:lpstr>REGISTRAZIONE  DELLE  SENSAZIONI  INTERNE </vt:lpstr>
      <vt:lpstr>Presentazione standard di PowerPoint</vt:lpstr>
      <vt:lpstr>Presentazione standard di PowerPoint</vt:lpstr>
      <vt:lpstr>ISTRUZIONI PER L’ESPOSIZIONE </vt:lpstr>
      <vt:lpstr>SITUAZIONI TEMUTE</vt:lpstr>
      <vt:lpstr>SITUAZIONI TEMUTE 2</vt:lpstr>
      <vt:lpstr>LE MANIFESTAZIONI COGNITIVE DEL DISTURBO DA ATTACCHI DI PANICO OVVERO “FACCIAMOCI DEL MALE” </vt:lpstr>
      <vt:lpstr>Presentazione standard di PowerPoint</vt:lpstr>
      <vt:lpstr>Presentazione standard di PowerPoint</vt:lpstr>
      <vt:lpstr>COME SI POSSONO PRESENTARE GLI ATTACCHI DI PANICO </vt:lpstr>
      <vt:lpstr>Presentazione standard di PowerPoint</vt:lpstr>
      <vt:lpstr>Presentazione standard di PowerPoint</vt:lpstr>
      <vt:lpstr>Presentazione standard di PowerPoint</vt:lpstr>
      <vt:lpstr>Attacchi paucisintomatici </vt:lpstr>
      <vt:lpstr>Attacchi di panico in gravidanza </vt:lpstr>
      <vt:lpstr>Presentazione standard di PowerPoint</vt:lpstr>
      <vt:lpstr>Presentazione standard di PowerPoint</vt:lpstr>
      <vt:lpstr>Disturbi da attacchi di panico indotti da situazioni traumatiche </vt:lpstr>
      <vt:lpstr>COME FINISCE UN ATTACCO DI PANICO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disturbo da attacchi di panico e  predisposizioni genetiche </vt:lpstr>
      <vt:lpstr>Linee guida del protocollo di Albany.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Protocollo del www.paniccenter.com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Disturbo di Panico caratteristiche e sintomatologia</vt:lpstr>
      <vt:lpstr>Presentazione standard di PowerPoint</vt:lpstr>
      <vt:lpstr>Presentazione standard di PowerPoint</vt:lpstr>
      <vt:lpstr>IL DISTURBO DI PANICO DEFINIZIONE</vt:lpstr>
      <vt:lpstr>Presentazione standard di PowerPoint</vt:lpstr>
      <vt:lpstr>Presentazione standard di PowerPoint</vt:lpstr>
      <vt:lpstr>GLI ATTACCHI DI PANICO</vt:lpstr>
      <vt:lpstr>Presentazione standard di PowerPoint</vt:lpstr>
      <vt:lpstr>Presentazione standard di PowerPoint</vt:lpstr>
      <vt:lpstr>Presentazione standard di PowerPoint</vt:lpstr>
      <vt:lpstr>I PAZIENTI CON CRISI DI PANICO</vt:lpstr>
      <vt:lpstr>Presentazione standard di PowerPoint</vt:lpstr>
      <vt:lpstr>COME SI POSSONO PRESENTARE GLI ATTACCHI DI PANICO </vt:lpstr>
      <vt:lpstr>Presentazione standard di PowerPoint</vt:lpstr>
      <vt:lpstr>I SOTTOTIPI DEL PANICO </vt:lpstr>
      <vt:lpstr>Presentazione standard di PowerPoint</vt:lpstr>
      <vt:lpstr>Ansia di separazione</vt:lpstr>
      <vt:lpstr>LUTTO</vt:lpstr>
      <vt:lpstr>Presentazione standard di PowerPoint</vt:lpstr>
      <vt:lpstr>LA PAURA DELLA MORTE </vt:lpstr>
      <vt:lpstr>ALCUNI ASPETTI CENTRALI</vt:lpstr>
      <vt:lpstr>Presentazione standard di PowerPoint</vt:lpstr>
      <vt:lpstr>Presentazione standard di PowerPoint</vt:lpstr>
      <vt:lpstr>Presentazione standard di PowerPoint</vt:lpstr>
      <vt:lpstr>Presentazione standard di PowerPoint</vt:lpstr>
      <vt:lpstr>Presentazione standard di PowerPoint</vt:lpstr>
      <vt:lpstr>IL CIRCOLO DEL PANICO</vt:lpstr>
      <vt:lpstr>FATTORI PERPETUANTI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ISTRUZIONI PER L’ESPOSIZIONE </vt:lpstr>
      <vt:lpstr>ALTRI ESERCIZI SUGGERITI PER INDURRE SINTOMI SIMILI AL PANICO</vt:lpstr>
      <vt:lpstr>Presentazione standard di PowerPoint</vt:lpstr>
      <vt:lpstr>Presentazione standard di PowerPoint</vt:lpstr>
      <vt:lpstr>Trattamento farmacologico del DAP</vt:lpstr>
      <vt:lpstr>Presentazione standard di PowerPoint</vt:lpstr>
      <vt:lpstr>Presentazione standard di PowerPoint</vt:lpstr>
      <vt:lpstr>Presentazione standard di PowerPoint</vt:lpstr>
      <vt:lpstr>Presentazione standard di PowerPoint</vt:lpstr>
      <vt:lpstr>Presentazione standard di PowerPoint</vt:lpstr>
      <vt:lpstr> DAP  DISTURBO DI PANICO</vt:lpstr>
      <vt:lpstr>Presentazione standard di PowerPoint</vt:lpstr>
      <vt:lpstr>Presentazione standard di PowerPoint</vt:lpstr>
      <vt:lpstr>CARATTERISTICHE DEL DISTURBO DA ATTACCHI DI PANICO</vt:lpstr>
      <vt:lpstr>Presentazione standard di PowerPoint</vt:lpstr>
      <vt:lpstr>Presentazione standard di PowerPoint</vt:lpstr>
      <vt:lpstr>Presentazione standard di PowerPoint</vt:lpstr>
      <vt:lpstr>Presentazione standard di PowerPoint</vt:lpstr>
      <vt:lpstr>Presentazione standard di PowerPoint</vt:lpstr>
      <vt:lpstr>FATTORI ORGANICI NEL DAP</vt:lpstr>
      <vt:lpstr>Presentazione standard di PowerPoint</vt:lpstr>
      <vt:lpstr>Presentazione standard di PowerPoint</vt:lpstr>
      <vt:lpstr> DAP TERAPIA</vt:lpstr>
      <vt:lpstr>TERAPIA DEL DAP</vt:lpstr>
      <vt:lpstr>Presentazione standard di PowerPoint</vt:lpstr>
      <vt:lpstr>Terapia cognitivo comportamentale</vt:lpstr>
      <vt:lpstr>Presentazione standard di PowerPoint</vt:lpstr>
      <vt:lpstr>Presentazione standard di PowerPoint</vt:lpstr>
      <vt:lpstr>Presentazione standard di PowerPoint</vt:lpstr>
      <vt:lpstr>Presentazione standard di PowerPoint</vt:lpstr>
      <vt:lpstr>FATTORI DI MANTENIMENTO</vt:lpstr>
      <vt:lpstr>Presentazione standard di PowerPoint</vt:lpstr>
      <vt:lpstr>Presentazione standard di PowerPoint</vt:lpstr>
      <vt:lpstr>Presentazione standard di PowerPoint</vt:lpstr>
      <vt:lpstr>Presentazione standard di PowerPoint</vt:lpstr>
      <vt:lpstr> DAP TERAPIA</vt:lpstr>
      <vt:lpstr>Presentazione standard di PowerPoint</vt:lpstr>
      <vt:lpstr>Presentazione standard di PowerPoint</vt:lpstr>
      <vt:lpstr>Presentazione standard di PowerPoint</vt:lpstr>
      <vt:lpstr>Presentazione standard di PowerPoint</vt:lpstr>
      <vt:lpstr> Modello cognitivo del Disturbo di Panico  </vt:lpstr>
      <vt:lpstr> Modello cognitivo del Disturbo di Panico </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Trattamento del DAP Il Disputing</vt:lpstr>
      <vt:lpstr> FOBIA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TRAINING ASSERTIVO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PANICO ORIGINI, DINAMICHE, TERAPIE</dc:title>
  <dc:creator>.</dc:creator>
  <cp:lastModifiedBy>FRANCESCO ROVETTO</cp:lastModifiedBy>
  <cp:revision>52</cp:revision>
  <dcterms:created xsi:type="dcterms:W3CDTF">2008-02-21T07:44:38Z</dcterms:created>
  <dcterms:modified xsi:type="dcterms:W3CDTF">2024-01-12T08:11:24Z</dcterms:modified>
</cp:coreProperties>
</file>