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9" r:id="rId3"/>
    <p:sldId id="371" r:id="rId4"/>
    <p:sldId id="372" r:id="rId5"/>
    <p:sldId id="373" r:id="rId6"/>
    <p:sldId id="374" r:id="rId7"/>
    <p:sldId id="375" r:id="rId8"/>
    <p:sldId id="376" r:id="rId9"/>
    <p:sldId id="377" r:id="rId10"/>
    <p:sldId id="378" r:id="rId11"/>
    <p:sldId id="379" r:id="rId12"/>
    <p:sldId id="380" r:id="rId13"/>
    <p:sldId id="381" r:id="rId14"/>
    <p:sldId id="382" r:id="rId15"/>
    <p:sldId id="383" r:id="rId16"/>
    <p:sldId id="384" r:id="rId17"/>
    <p:sldId id="385" r:id="rId18"/>
    <p:sldId id="386" r:id="rId19"/>
    <p:sldId id="387" r:id="rId20"/>
    <p:sldId id="388" r:id="rId21"/>
    <p:sldId id="389" r:id="rId22"/>
    <p:sldId id="390" r:id="rId23"/>
    <p:sldId id="391" r:id="rId24"/>
    <p:sldId id="392" r:id="rId25"/>
    <p:sldId id="393" r:id="rId26"/>
    <p:sldId id="394" r:id="rId27"/>
    <p:sldId id="395" r:id="rId28"/>
    <p:sldId id="455" r:id="rId29"/>
    <p:sldId id="417" r:id="rId30"/>
    <p:sldId id="418" r:id="rId31"/>
    <p:sldId id="419" r:id="rId32"/>
    <p:sldId id="420" r:id="rId33"/>
    <p:sldId id="421" r:id="rId34"/>
    <p:sldId id="422" r:id="rId35"/>
    <p:sldId id="423" r:id="rId36"/>
    <p:sldId id="424" r:id="rId37"/>
    <p:sldId id="425" r:id="rId38"/>
    <p:sldId id="460" r:id="rId39"/>
    <p:sldId id="426" r:id="rId40"/>
    <p:sldId id="427" r:id="rId41"/>
    <p:sldId id="428" r:id="rId42"/>
    <p:sldId id="429" r:id="rId43"/>
    <p:sldId id="430" r:id="rId44"/>
    <p:sldId id="396" r:id="rId45"/>
    <p:sldId id="397" r:id="rId46"/>
    <p:sldId id="398" r:id="rId47"/>
    <p:sldId id="399" r:id="rId48"/>
    <p:sldId id="400" r:id="rId49"/>
    <p:sldId id="407" r:id="rId50"/>
    <p:sldId id="408" r:id="rId51"/>
    <p:sldId id="409" r:id="rId52"/>
    <p:sldId id="410" r:id="rId53"/>
    <p:sldId id="411" r:id="rId54"/>
    <p:sldId id="412" r:id="rId55"/>
    <p:sldId id="413" r:id="rId56"/>
    <p:sldId id="414" r:id="rId57"/>
    <p:sldId id="461" r:id="rId58"/>
    <p:sldId id="415" r:id="rId59"/>
    <p:sldId id="416" r:id="rId60"/>
    <p:sldId id="456" r:id="rId61"/>
    <p:sldId id="457" r:id="rId62"/>
    <p:sldId id="458" r:id="rId63"/>
    <p:sldId id="459" r:id="rId64"/>
    <p:sldId id="258" r:id="rId65"/>
    <p:sldId id="259" r:id="rId66"/>
    <p:sldId id="474" r:id="rId67"/>
    <p:sldId id="481" r:id="rId68"/>
    <p:sldId id="260" r:id="rId69"/>
    <p:sldId id="261" r:id="rId70"/>
    <p:sldId id="475" r:id="rId71"/>
    <p:sldId id="262" r:id="rId72"/>
    <p:sldId id="476" r:id="rId73"/>
    <p:sldId id="263" r:id="rId74"/>
    <p:sldId id="477" r:id="rId75"/>
    <p:sldId id="264" r:id="rId76"/>
    <p:sldId id="478" r:id="rId77"/>
    <p:sldId id="265" r:id="rId78"/>
    <p:sldId id="479" r:id="rId79"/>
    <p:sldId id="472" r:id="rId80"/>
    <p:sldId id="480" r:id="rId81"/>
    <p:sldId id="266" r:id="rId82"/>
    <p:sldId id="473" r:id="rId83"/>
    <p:sldId id="267" r:id="rId84"/>
    <p:sldId id="268" r:id="rId85"/>
    <p:sldId id="463" r:id="rId86"/>
    <p:sldId id="269" r:id="rId87"/>
    <p:sldId id="464" r:id="rId88"/>
    <p:sldId id="270" r:id="rId89"/>
    <p:sldId id="465" r:id="rId90"/>
    <p:sldId id="466" r:id="rId91"/>
    <p:sldId id="271" r:id="rId92"/>
    <p:sldId id="462" r:id="rId93"/>
    <p:sldId id="272" r:id="rId94"/>
    <p:sldId id="467" r:id="rId95"/>
    <p:sldId id="273" r:id="rId96"/>
    <p:sldId id="274" r:id="rId97"/>
    <p:sldId id="275" r:id="rId98"/>
    <p:sldId id="468" r:id="rId99"/>
    <p:sldId id="276" r:id="rId100"/>
    <p:sldId id="277" r:id="rId101"/>
    <p:sldId id="278" r:id="rId102"/>
    <p:sldId id="469" r:id="rId103"/>
    <p:sldId id="280" r:id="rId104"/>
    <p:sldId id="281" r:id="rId105"/>
    <p:sldId id="282" r:id="rId106"/>
    <p:sldId id="470" r:id="rId107"/>
    <p:sldId id="283" r:id="rId108"/>
    <p:sldId id="471" r:id="rId109"/>
    <p:sldId id="284" r:id="rId110"/>
    <p:sldId id="285" r:id="rId111"/>
    <p:sldId id="286" r:id="rId112"/>
    <p:sldId id="287" r:id="rId113"/>
    <p:sldId id="288" r:id="rId114"/>
    <p:sldId id="289" r:id="rId115"/>
    <p:sldId id="290" r:id="rId116"/>
    <p:sldId id="291" r:id="rId117"/>
    <p:sldId id="292" r:id="rId118"/>
    <p:sldId id="293" r:id="rId119"/>
    <p:sldId id="294" r:id="rId120"/>
    <p:sldId id="295" r:id="rId121"/>
    <p:sldId id="296" r:id="rId122"/>
    <p:sldId id="297" r:id="rId123"/>
    <p:sldId id="298" r:id="rId124"/>
    <p:sldId id="299" r:id="rId125"/>
    <p:sldId id="300" r:id="rId126"/>
    <p:sldId id="301" r:id="rId127"/>
    <p:sldId id="302" r:id="rId128"/>
    <p:sldId id="303" r:id="rId129"/>
    <p:sldId id="304" r:id="rId130"/>
    <p:sldId id="431" r:id="rId131"/>
    <p:sldId id="432" r:id="rId132"/>
    <p:sldId id="433" r:id="rId133"/>
    <p:sldId id="434" r:id="rId134"/>
    <p:sldId id="435" r:id="rId135"/>
    <p:sldId id="436" r:id="rId136"/>
    <p:sldId id="437" r:id="rId137"/>
    <p:sldId id="482" r:id="rId138"/>
    <p:sldId id="438" r:id="rId139"/>
    <p:sldId id="439" r:id="rId140"/>
    <p:sldId id="483" r:id="rId141"/>
    <p:sldId id="440" r:id="rId142"/>
    <p:sldId id="441" r:id="rId143"/>
    <p:sldId id="442" r:id="rId144"/>
    <p:sldId id="443" r:id="rId145"/>
    <p:sldId id="444" r:id="rId146"/>
    <p:sldId id="445" r:id="rId147"/>
    <p:sldId id="446" r:id="rId148"/>
    <p:sldId id="447" r:id="rId149"/>
    <p:sldId id="448" r:id="rId150"/>
    <p:sldId id="449" r:id="rId151"/>
    <p:sldId id="450" r:id="rId152"/>
    <p:sldId id="451" r:id="rId153"/>
    <p:sldId id="452" r:id="rId154"/>
    <p:sldId id="453" r:id="rId155"/>
    <p:sldId id="454" r:id="rId156"/>
    <p:sldId id="305" r:id="rId157"/>
    <p:sldId id="306" r:id="rId158"/>
    <p:sldId id="307" r:id="rId159"/>
    <p:sldId id="308" r:id="rId160"/>
    <p:sldId id="309" r:id="rId161"/>
    <p:sldId id="310" r:id="rId162"/>
    <p:sldId id="311" r:id="rId163"/>
    <p:sldId id="312" r:id="rId164"/>
    <p:sldId id="313" r:id="rId165"/>
    <p:sldId id="314" r:id="rId166"/>
    <p:sldId id="315" r:id="rId167"/>
    <p:sldId id="316" r:id="rId168"/>
    <p:sldId id="317" r:id="rId169"/>
    <p:sldId id="318" r:id="rId170"/>
    <p:sldId id="319" r:id="rId171"/>
    <p:sldId id="321" r:id="rId172"/>
    <p:sldId id="320" r:id="rId173"/>
    <p:sldId id="322" r:id="rId174"/>
    <p:sldId id="323" r:id="rId175"/>
    <p:sldId id="324" r:id="rId176"/>
    <p:sldId id="325" r:id="rId177"/>
    <p:sldId id="326" r:id="rId178"/>
    <p:sldId id="327" r:id="rId179"/>
    <p:sldId id="328" r:id="rId180"/>
    <p:sldId id="329" r:id="rId181"/>
    <p:sldId id="330" r:id="rId182"/>
    <p:sldId id="331" r:id="rId183"/>
    <p:sldId id="332" r:id="rId184"/>
    <p:sldId id="333" r:id="rId185"/>
    <p:sldId id="334" r:id="rId186"/>
    <p:sldId id="335" r:id="rId187"/>
    <p:sldId id="336" r:id="rId188"/>
    <p:sldId id="337" r:id="rId189"/>
    <p:sldId id="338" r:id="rId190"/>
    <p:sldId id="339" r:id="rId191"/>
    <p:sldId id="340" r:id="rId192"/>
    <p:sldId id="341" r:id="rId193"/>
    <p:sldId id="342" r:id="rId194"/>
    <p:sldId id="343" r:id="rId195"/>
    <p:sldId id="344" r:id="rId196"/>
    <p:sldId id="345" r:id="rId197"/>
    <p:sldId id="346" r:id="rId198"/>
    <p:sldId id="347" r:id="rId199"/>
    <p:sldId id="348" r:id="rId200"/>
    <p:sldId id="349" r:id="rId201"/>
    <p:sldId id="350" r:id="rId202"/>
    <p:sldId id="351" r:id="rId203"/>
    <p:sldId id="352" r:id="rId204"/>
    <p:sldId id="353" r:id="rId205"/>
    <p:sldId id="354" r:id="rId206"/>
    <p:sldId id="355" r:id="rId207"/>
    <p:sldId id="356" r:id="rId208"/>
    <p:sldId id="401" r:id="rId209"/>
    <p:sldId id="402" r:id="rId210"/>
    <p:sldId id="357" r:id="rId211"/>
    <p:sldId id="358" r:id="rId212"/>
    <p:sldId id="359" r:id="rId213"/>
    <p:sldId id="360" r:id="rId214"/>
    <p:sldId id="361" r:id="rId215"/>
    <p:sldId id="362" r:id="rId216"/>
    <p:sldId id="403" r:id="rId217"/>
    <p:sldId id="404" r:id="rId218"/>
    <p:sldId id="405" r:id="rId219"/>
    <p:sldId id="406" r:id="rId220"/>
    <p:sldId id="363" r:id="rId221"/>
    <p:sldId id="364" r:id="rId222"/>
    <p:sldId id="365" r:id="rId223"/>
    <p:sldId id="366" r:id="rId224"/>
    <p:sldId id="367" r:id="rId225"/>
    <p:sldId id="368" r:id="rId226"/>
    <p:sldId id="369" r:id="rId227"/>
    <p:sldId id="370" r:id="rId228"/>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084" y="5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presProps" Target="presProps.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230" Type="http://schemas.openxmlformats.org/officeDocument/2006/relationships/viewProps" Target="viewProps.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6" Type="http://schemas.openxmlformats.org/officeDocument/2006/relationships/slide" Target="slides/slide25.xml"/><Relationship Id="rId231" Type="http://schemas.openxmlformats.org/officeDocument/2006/relationships/theme" Target="theme/theme1.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tableStyles" Target="tableStyles.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223" Type="http://schemas.openxmlformats.org/officeDocument/2006/relationships/slide" Target="slides/slide222.xml"/><Relationship Id="rId18" Type="http://schemas.openxmlformats.org/officeDocument/2006/relationships/slide" Target="slides/slide17.xml"/><Relationship Id="rId39" Type="http://schemas.openxmlformats.org/officeDocument/2006/relationships/slide" Target="slides/slide38.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 Type="http://schemas.openxmlformats.org/officeDocument/2006/relationships/slide" Target="slides/slide1.xml"/><Relationship Id="rId29" Type="http://schemas.openxmlformats.org/officeDocument/2006/relationships/slide" Target="slides/slide28.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slide" Target="slides/slide2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5B0339AC-4641-4B91-A010-15E9E183460D}" type="datetimeFigureOut">
              <a:rPr lang="it-IT" smtClean="0"/>
              <a:pPr/>
              <a:t>25/05/2022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24B6746-01EF-4EEF-9A5E-22960A559BC0}"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5B0339AC-4641-4B91-A010-15E9E183460D}" type="datetimeFigureOut">
              <a:rPr lang="it-IT" smtClean="0"/>
              <a:pPr/>
              <a:t>25/05/2022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24B6746-01EF-4EEF-9A5E-22960A559BC0}"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5B0339AC-4641-4B91-A010-15E9E183460D}" type="datetimeFigureOut">
              <a:rPr lang="it-IT" smtClean="0"/>
              <a:pPr/>
              <a:t>25/05/2022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24B6746-01EF-4EEF-9A5E-22960A559BC0}" type="slidenum">
              <a:rPr lang="it-IT" smtClean="0"/>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olo e tes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2"/>
          <p:cNvSpPr>
            <a:spLocks noGrp="1"/>
          </p:cNvSpPr>
          <p:nvPr>
            <p:ph type="body"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pPr>
              <a:defRPr/>
            </a:pPr>
            <a:fld id="{72F848DF-8768-4E8A-B90E-EA98514D0C59}" type="datetimeFigureOut">
              <a:rPr lang="it-IT"/>
              <a:pPr>
                <a:defRPr/>
              </a:pPr>
              <a:t>25/05/2022</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F53AE8B1-593F-4751-BA79-DE69FEDF0C12}"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5B0339AC-4641-4B91-A010-15E9E183460D}" type="datetimeFigureOut">
              <a:rPr lang="it-IT" smtClean="0"/>
              <a:pPr/>
              <a:t>25/05/2022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24B6746-01EF-4EEF-9A5E-22960A559BC0}"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5B0339AC-4641-4B91-A010-15E9E183460D}" type="datetimeFigureOut">
              <a:rPr lang="it-IT" smtClean="0"/>
              <a:pPr/>
              <a:t>25/05/2022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24B6746-01EF-4EEF-9A5E-22960A559BC0}"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5B0339AC-4641-4B91-A010-15E9E183460D}" type="datetimeFigureOut">
              <a:rPr lang="it-IT" smtClean="0"/>
              <a:pPr/>
              <a:t>25/05/2022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24B6746-01EF-4EEF-9A5E-22960A559BC0}"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5B0339AC-4641-4B91-A010-15E9E183460D}" type="datetimeFigureOut">
              <a:rPr lang="it-IT" smtClean="0"/>
              <a:pPr/>
              <a:t>25/05/2022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A24B6746-01EF-4EEF-9A5E-22960A559BC0}"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5B0339AC-4641-4B91-A010-15E9E183460D}" type="datetimeFigureOut">
              <a:rPr lang="it-IT" smtClean="0"/>
              <a:pPr/>
              <a:t>25/05/2022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24B6746-01EF-4EEF-9A5E-22960A559BC0}"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5B0339AC-4641-4B91-A010-15E9E183460D}" type="datetimeFigureOut">
              <a:rPr lang="it-IT" smtClean="0"/>
              <a:pPr/>
              <a:t>25/05/2022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A24B6746-01EF-4EEF-9A5E-22960A559BC0}"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5B0339AC-4641-4B91-A010-15E9E183460D}" type="datetimeFigureOut">
              <a:rPr lang="it-IT" smtClean="0"/>
              <a:pPr/>
              <a:t>25/05/2022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24B6746-01EF-4EEF-9A5E-22960A559BC0}"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5B0339AC-4641-4B91-A010-15E9E183460D}" type="datetimeFigureOut">
              <a:rPr lang="it-IT" smtClean="0"/>
              <a:pPr/>
              <a:t>25/05/2022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24B6746-01EF-4EEF-9A5E-22960A559BC0}"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0339AC-4641-4B91-A010-15E9E183460D}" type="datetimeFigureOut">
              <a:rPr lang="it-IT" smtClean="0"/>
              <a:pPr/>
              <a:t>25/05/2022</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4B6746-01EF-4EEF-9A5E-22960A559BC0}" type="slidenum">
              <a:rPr lang="it-IT" smtClean="0"/>
              <a:pPr/>
              <a:t>‹N›</a:t>
            </a:fld>
            <a:endParaRPr lang="it-IT"/>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a:t>La terapia sessuale</a:t>
            </a:r>
            <a:endParaRPr lang="it-IT" dirty="0"/>
          </a:p>
        </p:txBody>
      </p:sp>
      <p:sp>
        <p:nvSpPr>
          <p:cNvPr id="3" name="Sottotitolo 2"/>
          <p:cNvSpPr>
            <a:spLocks noGrp="1"/>
          </p:cNvSpPr>
          <p:nvPr>
            <p:ph type="subTitle" idx="1"/>
          </p:nvPr>
        </p:nvSpPr>
        <p:spPr/>
        <p:txBody>
          <a:bodyPr/>
          <a:lstStyle/>
          <a:p>
            <a:r>
              <a:rPr lang="it-IT"/>
              <a:t>Francesco Rovetto</a:t>
            </a:r>
            <a:endParaRPr lang="it-IT"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testo 2"/>
          <p:cNvSpPr>
            <a:spLocks noGrp="1"/>
          </p:cNvSpPr>
          <p:nvPr>
            <p:ph type="body" idx="1"/>
          </p:nvPr>
        </p:nvSpPr>
        <p:spPr/>
        <p:txBody>
          <a:bodyPr/>
          <a:lstStyle/>
          <a:p>
            <a:r>
              <a:rPr lang="it-IT" b="1" dirty="0"/>
              <a:t>Nei primi tempi in cui erano disponibili i test intellettivi, le donne, così come d'altra parte anche i neri e molte minoranze, ne uscivano con valutazioni piuttosto deludenti. Ciò però accadeva soprattutto con test sensibili alla scolarizzazione, ma in test liberi da cultura, i dati sembravano assai meno discriminanti.</a:t>
            </a:r>
          </a:p>
          <a:p>
            <a:endParaRPr lang="it-IT"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r>
              <a:rPr lang="it-IT" b="1" dirty="0"/>
              <a:t>La teoria dello stress materno (</a:t>
            </a:r>
            <a:r>
              <a:rPr lang="it-IT" b="1" dirty="0" err="1"/>
              <a:t>Dörner</a:t>
            </a:r>
            <a:r>
              <a:rPr lang="it-IT" b="1" dirty="0"/>
              <a:t>, 1980; </a:t>
            </a:r>
            <a:r>
              <a:rPr lang="it-IT" b="1" dirty="0" err="1"/>
              <a:t>Ward</a:t>
            </a:r>
            <a:r>
              <a:rPr lang="it-IT" b="1" dirty="0"/>
              <a:t>, 1992): lo stress subito dalla madre nella gravidanza produce nei ratti una femminilizzazione dei figli maschi, con calo degli androgeni. Eventi simili potrebbero verificarsi anche negli esseri umani. Vi sono alcuni dati suggestivi, ma altre ricerche li </a:t>
            </a:r>
            <a:r>
              <a:rPr lang="it-IT" b="1" dirty="0" err="1"/>
              <a:t>sconfermano</a:t>
            </a:r>
            <a:r>
              <a:rPr lang="it-IT" b="1" dirty="0"/>
              <a:t>.</a:t>
            </a:r>
          </a:p>
          <a:p>
            <a:endParaRPr lang="it-IT"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Eziopatogenesi del Disturbo dell’Identità di Genere (III)</a:t>
            </a:r>
            <a:br>
              <a:rPr lang="it-IT" b="1" dirty="0"/>
            </a:br>
            <a:endParaRPr lang="it-IT" dirty="0"/>
          </a:p>
        </p:txBody>
      </p:sp>
      <p:sp>
        <p:nvSpPr>
          <p:cNvPr id="3" name="Segnaposto contenuto 2"/>
          <p:cNvSpPr>
            <a:spLocks noGrp="1"/>
          </p:cNvSpPr>
          <p:nvPr>
            <p:ph idx="1"/>
          </p:nvPr>
        </p:nvSpPr>
        <p:spPr/>
        <p:txBody>
          <a:bodyPr>
            <a:normAutofit lnSpcReduction="10000"/>
          </a:bodyPr>
          <a:lstStyle/>
          <a:p>
            <a:pPr lvl="0"/>
            <a:r>
              <a:rPr lang="it-IT" b="1" dirty="0"/>
              <a:t>Il nucleo sessualmente </a:t>
            </a:r>
            <a:r>
              <a:rPr lang="it-IT" b="1" dirty="0" err="1"/>
              <a:t>dimorfico</a:t>
            </a:r>
            <a:r>
              <a:rPr lang="it-IT" b="1" dirty="0"/>
              <a:t> dell’area </a:t>
            </a:r>
            <a:r>
              <a:rPr lang="it-IT" b="1" dirty="0" err="1"/>
              <a:t>preottica</a:t>
            </a:r>
            <a:r>
              <a:rPr lang="it-IT" b="1" dirty="0"/>
              <a:t> dell’ipotalamo è più grande negli uomini (ma non vi è differenza fra omosessuali ed eterosessuali).</a:t>
            </a:r>
          </a:p>
          <a:p>
            <a:pPr lvl="0"/>
            <a:r>
              <a:rPr lang="it-IT" b="1" dirty="0"/>
              <a:t>I nuclei interstiziali dell’ipotalamo anteriore (INAH-2 e INAH-3) sono più grandi negli uomini eterosessuali, mentre nei soggetti maschi omosessuali sono più piccoli, simili a quelli delle donne.</a:t>
            </a:r>
          </a:p>
          <a:p>
            <a:endParaRPr lang="it-IT"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r>
              <a:rPr lang="it-IT" b="1" dirty="0"/>
              <a:t>Il nucleo soprachiasmatico è più grande negli omosessuali maschi che negli eterosessuali e ciò potrebbe essere correlato al ciclo sonno-veglia, in quanto tale nucleo presenta una elevata ritmicità endogena e gli omosessuali si svegliano più presto al mattino rispetto agli eterosessuali.</a:t>
            </a:r>
          </a:p>
          <a:p>
            <a:endParaRPr lang="it-IT"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Eziopatogenesi del Disturbo dell’Identità di Genere (IV)</a:t>
            </a:r>
            <a:br>
              <a:rPr lang="it-IT" b="1" dirty="0"/>
            </a:br>
            <a:endParaRPr lang="it-IT" dirty="0"/>
          </a:p>
        </p:txBody>
      </p:sp>
      <p:sp>
        <p:nvSpPr>
          <p:cNvPr id="3" name="Segnaposto contenuto 2"/>
          <p:cNvSpPr>
            <a:spLocks noGrp="1"/>
          </p:cNvSpPr>
          <p:nvPr>
            <p:ph idx="1"/>
          </p:nvPr>
        </p:nvSpPr>
        <p:spPr/>
        <p:txBody>
          <a:bodyPr>
            <a:normAutofit fontScale="92500"/>
          </a:bodyPr>
          <a:lstStyle/>
          <a:p>
            <a:pPr lvl="0"/>
            <a:r>
              <a:rPr lang="it-IT" b="1" dirty="0"/>
              <a:t>Il nucleo </a:t>
            </a:r>
            <a:r>
              <a:rPr lang="it-IT" b="1" dirty="0" err="1"/>
              <a:t>bed</a:t>
            </a:r>
            <a:r>
              <a:rPr lang="it-IT" b="1" dirty="0"/>
              <a:t> della stria terminale è più grande negli uomini, mentre nei transessuali uomo-donna è più simile a quello delle donne.</a:t>
            </a:r>
          </a:p>
          <a:p>
            <a:pPr lvl="0"/>
            <a:r>
              <a:rPr lang="it-IT" b="1" dirty="0"/>
              <a:t>Il corpo calloso (soprattutto lo splenio, che ne è la parte caudale) è più voluminoso e bulboso nelle donne e così pure la </a:t>
            </a:r>
            <a:r>
              <a:rPr lang="it-IT" b="1" dirty="0" err="1"/>
              <a:t>commissura</a:t>
            </a:r>
            <a:r>
              <a:rPr lang="it-IT" b="1" dirty="0"/>
              <a:t> anteriore, che negli omosessuali maschi ha dimensioni simili a quelle delle donne.</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r>
              <a:rPr lang="it-IT" b="1" dirty="0"/>
              <a:t>I livelli di attività e di gioco violento e turbolento sono maggiori nei maschi, mentre tale rapporto è invertito nei bambini con DIG.</a:t>
            </a:r>
          </a:p>
          <a:p>
            <a:pPr lvl="0"/>
            <a:r>
              <a:rPr lang="it-IT" b="1" dirty="0"/>
              <a:t>I maschi hanno un numero totale maggiore di dermatoglifi (creste cutanee sulle dita), mentre le femmine e gli omosessuali maschi ne hanno di più sulla mano sinistra rispetto a quella destra</a:t>
            </a:r>
          </a:p>
          <a:p>
            <a:endParaRPr lang="it-IT" dirty="0"/>
          </a:p>
          <a:p>
            <a:endParaRPr lang="it-IT"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Eziopatogenesi del Disturbo dell’Identità di Genere (V)</a:t>
            </a:r>
            <a:br>
              <a:rPr lang="it-IT" b="1" dirty="0"/>
            </a:br>
            <a:endParaRPr lang="it-IT" dirty="0"/>
          </a:p>
        </p:txBody>
      </p:sp>
      <p:sp>
        <p:nvSpPr>
          <p:cNvPr id="3" name="Segnaposto contenuto 2"/>
          <p:cNvSpPr>
            <a:spLocks noGrp="1"/>
          </p:cNvSpPr>
          <p:nvPr>
            <p:ph idx="1"/>
          </p:nvPr>
        </p:nvSpPr>
        <p:spPr/>
        <p:txBody>
          <a:bodyPr>
            <a:normAutofit fontScale="92500" lnSpcReduction="10000"/>
          </a:bodyPr>
          <a:lstStyle/>
          <a:p>
            <a:pPr lvl="0"/>
            <a:r>
              <a:rPr lang="it-IT" b="1" dirty="0"/>
              <a:t>Gli omosessuali maschi hanno dimensioni del pene maggiori degli eterosessuali maschi.</a:t>
            </a:r>
          </a:p>
          <a:p>
            <a:pPr lvl="0"/>
            <a:r>
              <a:rPr lang="it-IT" b="1" dirty="0"/>
              <a:t>I maschi sono superiori nelle abilità </a:t>
            </a:r>
            <a:r>
              <a:rPr lang="it-IT" b="1" dirty="0" err="1"/>
              <a:t>visuo-spaziali</a:t>
            </a:r>
            <a:r>
              <a:rPr lang="it-IT" b="1" dirty="0"/>
              <a:t> e di orientamento, mentre le femmine sono superiori nelle abilità verbali. Gli omosessuali maschi hanno minori capacità </a:t>
            </a:r>
            <a:r>
              <a:rPr lang="it-IT" b="1" dirty="0" err="1"/>
              <a:t>visuo-motorie</a:t>
            </a:r>
            <a:r>
              <a:rPr lang="it-IT" b="1" dirty="0"/>
              <a:t> rispetto agli eterosessuali maschi. I transessuali uomo-donna danno prove migliori ai test verbali e i bambini maschi con DIG mostrano la stessa tendenza.</a:t>
            </a:r>
          </a:p>
          <a:p>
            <a:endParaRPr lang="it-IT"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r>
              <a:rPr lang="it-IT" b="1" dirty="0"/>
              <a:t>La somministrazione di androgeni sembra produrre un aumento delle abilità </a:t>
            </a:r>
            <a:r>
              <a:rPr lang="it-IT" b="1" dirty="0" err="1"/>
              <a:t>visuo-spaziali</a:t>
            </a:r>
            <a:r>
              <a:rPr lang="it-IT" b="1" dirty="0"/>
              <a:t> in donne transessuali nel trattamento ormonale con androgeni che precede la </a:t>
            </a:r>
            <a:r>
              <a:rPr lang="it-IT" b="1" dirty="0" err="1"/>
              <a:t>riattribuzione</a:t>
            </a:r>
            <a:r>
              <a:rPr lang="it-IT" b="1" dirty="0"/>
              <a:t> chirurgica di sesso.</a:t>
            </a:r>
          </a:p>
          <a:p>
            <a:endParaRPr lang="it-IT"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Eziopatogenesi del Disturbo dell’Identità di Genere (</a:t>
            </a:r>
            <a:r>
              <a:rPr lang="it-IT" b="1" dirty="0" err="1"/>
              <a:t>VI</a:t>
            </a:r>
            <a:r>
              <a:rPr lang="it-IT" b="1" dirty="0"/>
              <a:t>)</a:t>
            </a:r>
            <a:br>
              <a:rPr lang="it-IT" b="1" dirty="0"/>
            </a:br>
            <a:endParaRPr lang="it-IT" dirty="0"/>
          </a:p>
        </p:txBody>
      </p:sp>
      <p:sp>
        <p:nvSpPr>
          <p:cNvPr id="3" name="Segnaposto contenuto 2"/>
          <p:cNvSpPr>
            <a:spLocks noGrp="1"/>
          </p:cNvSpPr>
          <p:nvPr>
            <p:ph idx="1"/>
          </p:nvPr>
        </p:nvSpPr>
        <p:spPr/>
        <p:txBody>
          <a:bodyPr>
            <a:normAutofit fontScale="92500" lnSpcReduction="20000"/>
          </a:bodyPr>
          <a:lstStyle/>
          <a:p>
            <a:pPr lvl="0"/>
            <a:r>
              <a:rPr lang="it-IT" b="1" dirty="0"/>
              <a:t>L’ordine di nascita e l’ipotesi dell’</a:t>
            </a:r>
            <a:r>
              <a:rPr lang="it-IT" b="1" dirty="0" err="1"/>
              <a:t>immuno-sensibilità</a:t>
            </a:r>
            <a:r>
              <a:rPr lang="it-IT" b="1" dirty="0"/>
              <a:t> materna: ogni fratello maggiore maschio nato dalla stessa madre aumenta del 33% la probabilità che l’uomo sia omosessuale. Viene interpretato come effetto di una sensibilizzazione del sistema immunitario materno agli antigeni maschili delle gravidanze precedenti, inducendo così durante la gravidanza del successivo figlio maschio una reazione immunitaria contro il feto stesso, alterandone la </a:t>
            </a:r>
            <a:r>
              <a:rPr lang="it-IT" b="1" dirty="0" err="1"/>
              <a:t>androgenizzazione</a:t>
            </a:r>
            <a:r>
              <a:rPr lang="it-IT" b="1" dirty="0"/>
              <a:t> cerebrale.</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r>
              <a:rPr lang="it-IT" b="1" dirty="0"/>
              <a:t>Teorie psicosociali: troppa madre e troppo poco padre; “beata simbiosi” fra madre e figlio; incoraggiamento o almeno non scoraggiamento dei comportamenti dell’altro sesso e non disponibilità da parte di entrambi i genitori.</a:t>
            </a:r>
          </a:p>
          <a:p>
            <a:endParaRPr lang="it-IT" dirty="0"/>
          </a:p>
          <a:p>
            <a:endParaRPr lang="it-IT"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La teoria di </a:t>
            </a:r>
            <a:r>
              <a:rPr lang="it-IT" b="1" dirty="0" err="1"/>
              <a:t>Zucker</a:t>
            </a:r>
            <a:r>
              <a:rPr lang="it-IT" b="1" dirty="0"/>
              <a:t> e Bradley (1995) (I)</a:t>
            </a:r>
            <a:br>
              <a:rPr lang="it-IT" b="1" dirty="0"/>
            </a:br>
            <a:endParaRPr lang="it-IT" dirty="0"/>
          </a:p>
        </p:txBody>
      </p:sp>
      <p:sp>
        <p:nvSpPr>
          <p:cNvPr id="3" name="Segnaposto contenuto 2"/>
          <p:cNvSpPr>
            <a:spLocks noGrp="1"/>
          </p:cNvSpPr>
          <p:nvPr>
            <p:ph idx="1"/>
          </p:nvPr>
        </p:nvSpPr>
        <p:spPr/>
        <p:txBody>
          <a:bodyPr>
            <a:normAutofit fontScale="85000" lnSpcReduction="20000"/>
          </a:bodyPr>
          <a:lstStyle/>
          <a:p>
            <a:pPr lvl="0"/>
            <a:r>
              <a:rPr lang="it-IT" b="1" dirty="0"/>
              <a:t>Fattori generali: elevato livello di ansia e di insicurezza e una peculiare sensibilità all’affetto dei genitori, che può generare un attaccamento insicuro; difficoltà nei genitori nella regolazione degli affetti; eventi familiari stressanti nei primi tre anni di vita.</a:t>
            </a:r>
          </a:p>
          <a:p>
            <a:pPr lvl="0"/>
            <a:r>
              <a:rPr lang="it-IT" b="1" dirty="0"/>
              <a:t>Aspetti specifici: tendenze temperamentali (livello di attività e gioco violento e turbolento) caratteristici del sesso opposto; inconsueta bellezza fisica e sensibilità sensoriali sottili nei maschi. Le madri dei ragazzi spesso temono l’aggressività maschile e i padri sono omofobi. I padri delle ragazze spesso svalutano il femminile e anche le madri ritengono che il ruolo femminile sia perdente o comunque troppo debole.</a:t>
            </a:r>
          </a:p>
          <a:p>
            <a:endParaRPr lang="it-IT"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testo 2"/>
          <p:cNvSpPr>
            <a:spLocks noGrp="1"/>
          </p:cNvSpPr>
          <p:nvPr>
            <p:ph type="body" idx="1"/>
          </p:nvPr>
        </p:nvSpPr>
        <p:spPr/>
        <p:txBody>
          <a:bodyPr/>
          <a:lstStyle/>
          <a:p>
            <a:r>
              <a:rPr lang="it-IT" b="1" dirty="0"/>
              <a:t>Al momento attuale, in Italia, si laureano, ogni anno più donne che uomini, le donne hanno un voto di maturità in media più alto degli uomini. È impossibile distinguere uomini e donne sulla base dell'intelligenza o in base ai tratti di personalità. </a:t>
            </a:r>
            <a:endParaRPr lang="it-IT"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La teoria di </a:t>
            </a:r>
            <a:r>
              <a:rPr lang="it-IT" b="1" dirty="0" err="1"/>
              <a:t>Zucker</a:t>
            </a:r>
            <a:r>
              <a:rPr lang="it-IT" b="1" dirty="0"/>
              <a:t> e Bradley (1995) (</a:t>
            </a:r>
            <a:r>
              <a:rPr lang="it-IT" b="1" dirty="0" err="1"/>
              <a:t>II</a:t>
            </a:r>
            <a:r>
              <a:rPr lang="it-IT" b="1" dirty="0"/>
              <a:t>)</a:t>
            </a:r>
            <a:br>
              <a:rPr lang="it-IT" b="1" dirty="0"/>
            </a:br>
            <a:endParaRPr lang="it-IT" dirty="0"/>
          </a:p>
        </p:txBody>
      </p:sp>
      <p:sp>
        <p:nvSpPr>
          <p:cNvPr id="3" name="Segnaposto contenuto 2"/>
          <p:cNvSpPr>
            <a:spLocks noGrp="1"/>
          </p:cNvSpPr>
          <p:nvPr>
            <p:ph idx="1"/>
          </p:nvPr>
        </p:nvSpPr>
        <p:spPr/>
        <p:txBody>
          <a:bodyPr>
            <a:normAutofit fontScale="77500" lnSpcReduction="20000"/>
          </a:bodyPr>
          <a:lstStyle/>
          <a:p>
            <a:pPr lvl="0"/>
            <a:r>
              <a:rPr lang="it-IT" b="1" dirty="0"/>
              <a:t>Nei maschi: il bambino, ipersensibile, coglie le insicurezze della madre e reagisce con comportamenti compatibili col suo temperamento, che vengono rafforzati dalla madre, timorosa del maschile; il padre distante e deluso non è in grado di intervenire, scoraggiandoli. Si viene a creare un circolo vizioso. </a:t>
            </a:r>
          </a:p>
          <a:p>
            <a:pPr lvl="0"/>
            <a:r>
              <a:rPr lang="it-IT" b="1" dirty="0"/>
              <a:t>Nella femmina: la bambina vive la madre depressa e ritirata come non interessata a lei e debole, così per sedare l’ansia emette comportamenti coerenti col suo temperamento che non vengono scoraggiati dalla madre, che vive il ruolo maschile come più potente, né dal padre che preferirebbe un figlio maschio. Inoltre la figlia così si può sentire la protettrice della madre, valorizzandosi.</a:t>
            </a:r>
          </a:p>
          <a:p>
            <a:endParaRPr lang="it-IT"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La terapia del Disturbo dell’Identità di Genere (I)</a:t>
            </a:r>
            <a:br>
              <a:rPr lang="it-IT" b="1" dirty="0"/>
            </a:br>
            <a:endParaRPr lang="it-IT" dirty="0"/>
          </a:p>
        </p:txBody>
      </p:sp>
      <p:sp>
        <p:nvSpPr>
          <p:cNvPr id="3" name="Segnaposto contenuto 2"/>
          <p:cNvSpPr>
            <a:spLocks noGrp="1"/>
          </p:cNvSpPr>
          <p:nvPr>
            <p:ph idx="1"/>
          </p:nvPr>
        </p:nvSpPr>
        <p:spPr/>
        <p:txBody>
          <a:bodyPr>
            <a:normAutofit fontScale="70000" lnSpcReduction="20000"/>
          </a:bodyPr>
          <a:lstStyle/>
          <a:p>
            <a:pPr lvl="0"/>
            <a:r>
              <a:rPr lang="it-IT" b="1" dirty="0"/>
              <a:t>Tasso di </a:t>
            </a:r>
            <a:r>
              <a:rPr lang="it-IT" b="1" dirty="0" err="1"/>
              <a:t>drop-out</a:t>
            </a:r>
            <a:r>
              <a:rPr lang="it-IT" b="1" dirty="0"/>
              <a:t>: piuttosto elevato, che può arrivare anche al 50%.</a:t>
            </a:r>
          </a:p>
          <a:p>
            <a:pPr lvl="0"/>
            <a:r>
              <a:rPr lang="it-IT" b="1" dirty="0"/>
              <a:t>Accettazione del proprio genere biologico e del relativo ruolo: in genere si tratta di uomini con orientamento </a:t>
            </a:r>
            <a:r>
              <a:rPr lang="it-IT" b="1" dirty="0" err="1"/>
              <a:t>autoginecofilico</a:t>
            </a:r>
            <a:r>
              <a:rPr lang="it-IT" b="1" dirty="0"/>
              <a:t>, motivati a por fine ai propri comportamenti di travestimento, per salvare il matrimonio e i figli; vengono trattati come </a:t>
            </a:r>
            <a:r>
              <a:rPr lang="it-IT" b="1" dirty="0" err="1"/>
              <a:t>parafilici</a:t>
            </a:r>
            <a:r>
              <a:rPr lang="it-IT" b="1" dirty="0"/>
              <a:t> da travestimento.</a:t>
            </a:r>
          </a:p>
          <a:p>
            <a:pPr lvl="0"/>
            <a:r>
              <a:rPr lang="it-IT" b="1" dirty="0"/>
              <a:t>L’altra categoria con prognosi favorevole sono i bambini cui si fa un intervento precoce.</a:t>
            </a:r>
          </a:p>
          <a:p>
            <a:pPr lvl="0"/>
            <a:r>
              <a:rPr lang="it-IT" b="1" dirty="0"/>
              <a:t>Terapia del comportamento: si tratta di aumentare i comportamenti adeguati al sesso biologico e diminuire quelli non coerenti tramite la somministrazione differenziale di rinforzi sociali, come l’attenzione.</a:t>
            </a:r>
          </a:p>
          <a:p>
            <a:endParaRPr lang="it-IT"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La terapia del Disturbo dell’Identità di Genere (II)</a:t>
            </a:r>
            <a:br>
              <a:rPr lang="it-IT" b="1" dirty="0"/>
            </a:br>
            <a:endParaRPr lang="it-IT" dirty="0"/>
          </a:p>
        </p:txBody>
      </p:sp>
      <p:sp>
        <p:nvSpPr>
          <p:cNvPr id="3" name="Segnaposto contenuto 2"/>
          <p:cNvSpPr>
            <a:spLocks noGrp="1"/>
          </p:cNvSpPr>
          <p:nvPr>
            <p:ph idx="1"/>
          </p:nvPr>
        </p:nvSpPr>
        <p:spPr/>
        <p:txBody>
          <a:bodyPr>
            <a:normAutofit/>
          </a:bodyPr>
          <a:lstStyle/>
          <a:p>
            <a:pPr lvl="0"/>
            <a:r>
              <a:rPr lang="it-IT" b="1" dirty="0"/>
              <a:t>Trattamenti psicodinamici: sono mirati a modificare l’attaccamento e i rapporti oggettuali madre-bambino (fargli elaborare la perdita della madre o, al contrario, facilitare un distacco da essa, se il rapporto è troppo stretto) e padre-bambino (padre assente o troppo aggressivo, in questo caso si cerca di sviluppare una percezione diversa degli uomini e della mascolinità.</a:t>
            </a:r>
          </a:p>
          <a:p>
            <a:endParaRPr lang="it-IT"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pPr lvl="0"/>
            <a:r>
              <a:rPr lang="it-IT" b="1" dirty="0"/>
              <a:t>Interventi sui genitori: sviluppare una relazione di fiducia e affetto fra bambino e terapeuta maschio; aumentare le preoccupazioni genitoriali circa l’</a:t>
            </a:r>
            <a:r>
              <a:rPr lang="it-IT" b="1" dirty="0" err="1"/>
              <a:t>effemminatezza</a:t>
            </a:r>
            <a:r>
              <a:rPr lang="it-IT" b="1" dirty="0"/>
              <a:t> del figlio; aumentare il coinvolgimento paterno nella vita del figlio; sensibilizzare i genitori sulle dinamiche della loro stessa relazione, al fine di modificare l’eccessiva vicinanza fra madre e figlio e il ruolo periferico del padre.</a:t>
            </a:r>
          </a:p>
          <a:p>
            <a:endParaRPr lang="it-IT"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La terapia del Disturbo dell’Identità di Genere (III)</a:t>
            </a:r>
            <a:br>
              <a:rPr lang="it-IT" b="1" dirty="0"/>
            </a:br>
            <a:endParaRPr lang="it-IT" dirty="0"/>
          </a:p>
        </p:txBody>
      </p:sp>
      <p:sp>
        <p:nvSpPr>
          <p:cNvPr id="3" name="Segnaposto contenuto 2"/>
          <p:cNvSpPr>
            <a:spLocks noGrp="1"/>
          </p:cNvSpPr>
          <p:nvPr>
            <p:ph idx="1"/>
          </p:nvPr>
        </p:nvSpPr>
        <p:spPr/>
        <p:txBody>
          <a:bodyPr>
            <a:normAutofit fontScale="92500" lnSpcReduction="10000"/>
          </a:bodyPr>
          <a:lstStyle/>
          <a:p>
            <a:pPr lvl="0"/>
            <a:r>
              <a:rPr lang="it-IT" b="1" dirty="0"/>
              <a:t>Trattamenti di gruppo: 7 bambini con un conduttore che rinforzava verbalmente i comportamenti maschili e rimproverava quelli femminili.</a:t>
            </a:r>
          </a:p>
          <a:p>
            <a:pPr lvl="0"/>
            <a:r>
              <a:rPr lang="it-IT" b="1" dirty="0"/>
              <a:t>Importante è anche il gruppo dei pari; giova che i genitori organizzino inviti e feste con altri coetanei maschi, scelti in modo da presentare caratteristiche comportamentali simili a quelle del figlio, non apparendo quindi troppo minacciosi.</a:t>
            </a:r>
          </a:p>
          <a:p>
            <a:endParaRPr lang="it-IT"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r>
              <a:rPr lang="it-IT" b="1" dirty="0"/>
              <a:t>Fondamentale è comunque un costante rapporto fra terapeuta e genitori che affronti da un lato eventuali problematiche di questi e li sensibilizzi circa l’importanza di limitare il travestimento dei figli, in quanto ciò permette di diventare meno confusi relativamente alla propria identità.</a:t>
            </a:r>
          </a:p>
          <a:p>
            <a:endParaRPr lang="it-IT"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La </a:t>
            </a:r>
            <a:r>
              <a:rPr lang="it-IT" b="1" dirty="0" err="1"/>
              <a:t>riattribuzione</a:t>
            </a:r>
            <a:r>
              <a:rPr lang="it-IT" b="1" dirty="0"/>
              <a:t> chirurgica di sesso</a:t>
            </a:r>
            <a:br>
              <a:rPr lang="it-IT" b="1" dirty="0"/>
            </a:br>
            <a:endParaRPr lang="it-IT" dirty="0"/>
          </a:p>
        </p:txBody>
      </p:sp>
      <p:sp>
        <p:nvSpPr>
          <p:cNvPr id="3" name="Segnaposto contenuto 2"/>
          <p:cNvSpPr>
            <a:spLocks noGrp="1"/>
          </p:cNvSpPr>
          <p:nvPr>
            <p:ph idx="1"/>
          </p:nvPr>
        </p:nvSpPr>
        <p:spPr/>
        <p:txBody>
          <a:bodyPr>
            <a:normAutofit/>
          </a:bodyPr>
          <a:lstStyle/>
          <a:p>
            <a:pPr lvl="0"/>
            <a:r>
              <a:rPr lang="it-IT" b="1" dirty="0"/>
              <a:t>Nei maschi: pretrattamento ormonale (antiandrogeni ed estrogeni); svuotamento dei corpi cavernosi, ablazione dei testicoli, creazione di una neovagina con introflessione della cute peniena e parte dello scroto; il glande conservato può essere posto a formare una sorta di collo dell’utero o un neo-clitoride; lo scroto viene utilizzato per formare le grandi labbra.</a:t>
            </a:r>
          </a:p>
          <a:p>
            <a:endParaRPr lang="it-IT"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r>
              <a:rPr lang="it-IT" b="1" dirty="0"/>
              <a:t>Nelle femmine: pretrattamento ormonale (androgeni); mastectomia, riposizionamento dei capezzoli; ablazione utero, ovaie e salpingi; creazione di un neopene con lembi liberi dall’avambraccio e di neouretra; con le grandi labbra si crea uno neoscroto; eventuale inserimento di protesi idrauliche.</a:t>
            </a:r>
          </a:p>
          <a:p>
            <a:endParaRPr lang="it-IT"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b="1" dirty="0"/>
              <a:t>La conversione </a:t>
            </a:r>
            <a:r>
              <a:rPr lang="it-IT" b="1" dirty="0" err="1"/>
              <a:t>MtF</a:t>
            </a:r>
            <a:endParaRPr lang="it-IT" b="1" dirty="0"/>
          </a:p>
          <a:p>
            <a:r>
              <a:rPr lang="it-IT" b="1" dirty="0"/>
              <a:t>La conversione </a:t>
            </a:r>
            <a:r>
              <a:rPr lang="it-IT" b="1" dirty="0" err="1"/>
              <a:t>FtM</a:t>
            </a:r>
            <a:r>
              <a:rPr lang="it-IT" b="1" dirty="0"/>
              <a:t> (I) </a:t>
            </a:r>
            <a:r>
              <a:rPr lang="it-IT" b="1" dirty="0" err="1"/>
              <a:t>falloplastica</a:t>
            </a:r>
            <a:r>
              <a:rPr lang="it-IT" b="1" dirty="0"/>
              <a:t> con lembo soprapubico (tecnica di </a:t>
            </a:r>
            <a:r>
              <a:rPr lang="it-IT" b="1" dirty="0" err="1"/>
              <a:t>Pryor</a:t>
            </a:r>
            <a:r>
              <a:rPr lang="it-IT" b="1" dirty="0"/>
              <a:t> e Gill, 1991)</a:t>
            </a:r>
          </a:p>
          <a:p>
            <a:r>
              <a:rPr lang="it-IT" b="1" dirty="0"/>
              <a:t>La conversione </a:t>
            </a:r>
            <a:r>
              <a:rPr lang="it-IT" b="1" dirty="0" err="1"/>
              <a:t>FtM</a:t>
            </a:r>
            <a:r>
              <a:rPr lang="it-IT" b="1" dirty="0"/>
              <a:t> (II) tecnica con lembo libero antibrachiale (tecnica di </a:t>
            </a:r>
            <a:r>
              <a:rPr lang="it-IT" b="1" dirty="0" err="1"/>
              <a:t>Chang</a:t>
            </a:r>
            <a:r>
              <a:rPr lang="it-IT" b="1" dirty="0"/>
              <a:t> e </a:t>
            </a:r>
            <a:r>
              <a:rPr lang="it-IT" b="1" dirty="0" err="1"/>
              <a:t>Hwang</a:t>
            </a:r>
            <a:r>
              <a:rPr lang="it-IT" b="1" dirty="0"/>
              <a:t>, 1984)</a:t>
            </a:r>
          </a:p>
          <a:p>
            <a:r>
              <a:rPr lang="it-IT" b="1" dirty="0"/>
              <a:t>La conversione </a:t>
            </a:r>
            <a:r>
              <a:rPr lang="it-IT" b="1" dirty="0" err="1"/>
              <a:t>FtM</a:t>
            </a:r>
            <a:r>
              <a:rPr lang="it-IT" b="1" dirty="0"/>
              <a:t> (III) tecnica con lembo libero antibrachiale (tecnica di </a:t>
            </a:r>
            <a:r>
              <a:rPr lang="it-IT" b="1" dirty="0" err="1"/>
              <a:t>Chang</a:t>
            </a:r>
            <a:r>
              <a:rPr lang="it-IT" b="1" dirty="0"/>
              <a:t> e </a:t>
            </a:r>
            <a:r>
              <a:rPr lang="it-IT" b="1" dirty="0" err="1"/>
              <a:t>Hwang</a:t>
            </a:r>
            <a:r>
              <a:rPr lang="it-IT" b="1" dirty="0"/>
              <a:t>, 1984)</a:t>
            </a:r>
          </a:p>
          <a:p>
            <a:r>
              <a:rPr lang="it-IT" b="1" dirty="0"/>
              <a:t>La conversione </a:t>
            </a:r>
            <a:r>
              <a:rPr lang="it-IT" b="1" dirty="0" err="1"/>
              <a:t>FtM</a:t>
            </a:r>
            <a:r>
              <a:rPr lang="it-IT" b="1" dirty="0"/>
              <a:t> (IV) </a:t>
            </a:r>
            <a:r>
              <a:rPr lang="it-IT" b="1" dirty="0" err="1"/>
              <a:t>clitoridoplastica</a:t>
            </a:r>
            <a:r>
              <a:rPr lang="it-IT" b="1" dirty="0"/>
              <a:t> (tecnica di </a:t>
            </a:r>
            <a:r>
              <a:rPr lang="it-IT" b="1" dirty="0" err="1"/>
              <a:t>Durfee</a:t>
            </a:r>
            <a:r>
              <a:rPr lang="it-IT" b="1" dirty="0"/>
              <a:t> e </a:t>
            </a:r>
            <a:r>
              <a:rPr lang="it-IT" b="1" dirty="0" err="1"/>
              <a:t>Rowland</a:t>
            </a:r>
            <a:r>
              <a:rPr lang="it-IT" b="1" dirty="0"/>
              <a:t>, 1973)</a:t>
            </a:r>
          </a:p>
          <a:p>
            <a:endParaRPr lang="it-IT"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Le Parafilie secondo il DSM-IV-TR (2000)</a:t>
            </a:r>
            <a:br>
              <a:rPr lang="it-IT" b="1" dirty="0"/>
            </a:br>
            <a:endParaRPr lang="it-IT" dirty="0"/>
          </a:p>
        </p:txBody>
      </p:sp>
      <p:sp>
        <p:nvSpPr>
          <p:cNvPr id="3" name="Segnaposto contenuto 2"/>
          <p:cNvSpPr>
            <a:spLocks noGrp="1"/>
          </p:cNvSpPr>
          <p:nvPr>
            <p:ph idx="1"/>
          </p:nvPr>
        </p:nvSpPr>
        <p:spPr/>
        <p:txBody>
          <a:bodyPr>
            <a:normAutofit/>
          </a:bodyPr>
          <a:lstStyle/>
          <a:p>
            <a:pPr lvl="0"/>
            <a:r>
              <a:rPr lang="it-IT" b="1" dirty="0"/>
              <a:t>A. Ricorrenti (per un periodo di almeno sei mesi) e intensi impulsi sessuali e fantasie o comportamenti eccitanti sessualmente che si riferiscono a: 1) oggetti o esseri viventi non umani; 2) ricevere e/o infliggere un'autentica sofferenza fisica o morale (umiliazione) a se stessi o al proprio partner; o 3) bambini o altre persone non consenzienti </a:t>
            </a:r>
          </a:p>
          <a:p>
            <a:endParaRPr lang="it-IT"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testo 2"/>
          <p:cNvSpPr>
            <a:spLocks noGrp="1"/>
          </p:cNvSpPr>
          <p:nvPr>
            <p:ph type="body" idx="1"/>
          </p:nvPr>
        </p:nvSpPr>
        <p:spPr/>
        <p:txBody>
          <a:bodyPr>
            <a:normAutofit fontScale="92500"/>
          </a:bodyPr>
          <a:lstStyle/>
          <a:p>
            <a:r>
              <a:rPr lang="it-IT" sz="2800" b="1" dirty="0"/>
              <a:t>In uno dei più diffusi test di personalità, l'MMPI, usato da decenni sia a livello clinico che aziendale, è presente una scala m/f. Questa scala permette di distinguere l'atteggiamento maschile e femminile. Negli ultimi anni, i risultati dati da questa scala erano talmente poco affidabili, che l'intero test MMPI è stato revisionato. Naturalmente, la revisione era necessaria anche per le altre scale, ma il ruolo maschile e femminile, si era a tal punto modificato, che il rischio di segnalare come patologiche persone peraltro normali era assai forte.</a:t>
            </a:r>
          </a:p>
          <a:p>
            <a:endParaRPr lang="it-IT"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pPr lvl="0"/>
            <a:r>
              <a:rPr lang="it-IT" b="1" dirty="0"/>
              <a:t>B. Viene posta la diagnosi di Pedofilia, Voyeurismo, Esibizionismo e </a:t>
            </a:r>
            <a:r>
              <a:rPr lang="it-IT" b="1" dirty="0" err="1"/>
              <a:t>Frotteurismo</a:t>
            </a:r>
            <a:r>
              <a:rPr lang="it-IT" b="1" dirty="0"/>
              <a:t> se la persona ha agito sulla base di questi impulsi o gli impulsi o le fantasie sessuali causano considerevole disagio o difficoltà interpersonali. Per i Sadismo Sessuale, viene formulata la diagnosi se la persona ha agito sulla base di questi impulsi con una persona non consenziente o gli impulsi o le fantasie sessuali o i comportamenti causano considerevole disagio o difficoltà interpersonali. Per le restanti Parafilie la diagnosi viene posta se il comportamento, i desideri sessuali, o le fantasie causano disagio clinicamente significativo o compromissione dell’area sociale, lavorativa, o di altre aree importanti del funzionamento.</a:t>
            </a:r>
          </a:p>
          <a:p>
            <a:endParaRPr lang="it-IT"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TIPI </a:t>
            </a:r>
            <a:r>
              <a:rPr lang="it-IT" b="1" dirty="0" err="1"/>
              <a:t>DI</a:t>
            </a:r>
            <a:r>
              <a:rPr lang="it-IT" b="1" dirty="0"/>
              <a:t> PARAFILIE</a:t>
            </a:r>
            <a:br>
              <a:rPr lang="it-IT" b="1" dirty="0"/>
            </a:br>
            <a:endParaRPr lang="it-IT" dirty="0"/>
          </a:p>
        </p:txBody>
      </p:sp>
      <p:sp>
        <p:nvSpPr>
          <p:cNvPr id="3" name="Segnaposto contenuto 2"/>
          <p:cNvSpPr>
            <a:spLocks noGrp="1"/>
          </p:cNvSpPr>
          <p:nvPr>
            <p:ph idx="1"/>
          </p:nvPr>
        </p:nvSpPr>
        <p:spPr/>
        <p:txBody>
          <a:bodyPr>
            <a:normAutofit fontScale="55000" lnSpcReduction="20000"/>
          </a:bodyPr>
          <a:lstStyle/>
          <a:p>
            <a:pPr lvl="0"/>
            <a:r>
              <a:rPr lang="it-IT" b="1" dirty="0"/>
              <a:t>ESIBIZIONISMO: mostrare i propri genitali a persona sorpresa e non consenziente.</a:t>
            </a:r>
          </a:p>
          <a:p>
            <a:pPr lvl="0"/>
            <a:r>
              <a:rPr lang="it-IT" b="1" dirty="0"/>
              <a:t>FETICISMO: ricavare eccitamento sessuale da oggetti inanimati, che vengono “venerati”.</a:t>
            </a:r>
          </a:p>
          <a:p>
            <a:pPr lvl="0"/>
            <a:r>
              <a:rPr lang="it-IT" b="1" dirty="0"/>
              <a:t>FROTTEURISMO: strofinarsi contro persona non consenziente.</a:t>
            </a:r>
          </a:p>
          <a:p>
            <a:pPr lvl="0"/>
            <a:r>
              <a:rPr lang="it-IT" b="1" dirty="0"/>
              <a:t>PEDOFILIA: attività sessuale con bambini prepuberi, di non più di 13 anni. </a:t>
            </a:r>
          </a:p>
          <a:p>
            <a:pPr lvl="0"/>
            <a:r>
              <a:rPr lang="it-IT" b="1" dirty="0"/>
              <a:t>PEDERASTIA: attività sessuale fra un maschio adulto e un ragazzo di età puberale.</a:t>
            </a:r>
          </a:p>
          <a:p>
            <a:pPr lvl="0"/>
            <a:r>
              <a:rPr lang="it-IT" b="1" dirty="0"/>
              <a:t>MASOCHISMO SESSUALE: eccitamento sessuale dal subire sofferenze o umiliazioni.</a:t>
            </a:r>
          </a:p>
          <a:p>
            <a:pPr lvl="0"/>
            <a:r>
              <a:rPr lang="it-IT" b="1" dirty="0"/>
              <a:t>SADISMO SESSUALE: eccitamento sessuale dall’infliggere sofferenze o umiliazioni.</a:t>
            </a:r>
          </a:p>
          <a:p>
            <a:pPr lvl="0"/>
            <a:r>
              <a:rPr lang="it-IT" b="1" dirty="0"/>
              <a:t>FETICISMO DA TRAVESTIMENTO: eccitamento sessuale dall’avere rapporti eterosessuali indossando indumenti dell’altro sesso.</a:t>
            </a:r>
          </a:p>
          <a:p>
            <a:pPr lvl="0"/>
            <a:r>
              <a:rPr lang="it-IT" b="1" dirty="0"/>
              <a:t>VOYEURISMO: osservare, non visti, persone che si spogliano o hanno rapporti sessuali.</a:t>
            </a:r>
          </a:p>
          <a:p>
            <a:pPr lvl="0"/>
            <a:r>
              <a:rPr lang="it-IT" b="1" dirty="0"/>
              <a:t>SCATOLOGIA: eccitamento sessuale da telefonate oscene.</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55000" lnSpcReduction="20000"/>
          </a:bodyPr>
          <a:lstStyle/>
          <a:p>
            <a:pPr lvl="0"/>
            <a:r>
              <a:rPr lang="it-IT" b="1" dirty="0"/>
              <a:t>NECROFILIA: eccitamento sessuale da attività sessuale con cadaveri.</a:t>
            </a:r>
          </a:p>
          <a:p>
            <a:pPr lvl="0"/>
            <a:r>
              <a:rPr lang="it-IT" b="1" dirty="0"/>
              <a:t>PARZIALISMO: esclusiva focalizzazione su di una parte del corpo come stimolo erotico.</a:t>
            </a:r>
          </a:p>
          <a:p>
            <a:pPr lvl="0"/>
            <a:r>
              <a:rPr lang="it-IT" b="1" dirty="0"/>
              <a:t>ZOOFILIA: eccitamento sessuale da attività sessuali con animali.</a:t>
            </a:r>
          </a:p>
          <a:p>
            <a:pPr lvl="0"/>
            <a:r>
              <a:rPr lang="it-IT" b="1" dirty="0"/>
              <a:t>COPROFILIA o SCATOFILIA: eccitamento sessuale dal contatto con escrementi.</a:t>
            </a:r>
          </a:p>
          <a:p>
            <a:pPr lvl="0"/>
            <a:r>
              <a:rPr lang="it-IT" b="1" dirty="0"/>
              <a:t>CLISMAFILIA: eccitamento sessuale dall’uso di clisteri.</a:t>
            </a:r>
          </a:p>
          <a:p>
            <a:pPr lvl="0"/>
            <a:r>
              <a:rPr lang="it-IT" b="1" dirty="0"/>
              <a:t>UROFILIA: eccitamento sessuale dal contatto o dall’ingestione di urine.</a:t>
            </a:r>
          </a:p>
          <a:p>
            <a:pPr lvl="0"/>
            <a:r>
              <a:rPr lang="it-IT" b="1" dirty="0"/>
              <a:t>TROILISMO: osservare, con il loro consenso, persone che hanno rapporti sessuali.</a:t>
            </a:r>
          </a:p>
          <a:p>
            <a:pPr lvl="0"/>
            <a:r>
              <a:rPr lang="it-IT" b="1" dirty="0"/>
              <a:t>FETICISMO CLERICALE: eccitamento da attività sessuale con ecclesiastici o suore.</a:t>
            </a:r>
          </a:p>
          <a:p>
            <a:pPr lvl="0"/>
            <a:r>
              <a:rPr lang="it-IT" b="1" dirty="0"/>
              <a:t>PIGMALIONISMO O STATUOFILIA: eccitamento sessuale dal contatto con statue.</a:t>
            </a:r>
          </a:p>
          <a:p>
            <a:pPr lvl="0"/>
            <a:r>
              <a:rPr lang="it-IT" b="1" dirty="0"/>
              <a:t>CINEPIMASTIA: eccitamento sessuale derivante dalla masturbazione del seno.</a:t>
            </a:r>
          </a:p>
          <a:p>
            <a:pPr lvl="0"/>
            <a:r>
              <a:rPr lang="it-IT" b="1" dirty="0"/>
              <a:t>GERONTOFILIA: eccitamento sessuale derivante dal contatto con vecchi.</a:t>
            </a:r>
          </a:p>
          <a:p>
            <a:pPr lvl="0"/>
            <a:r>
              <a:rPr lang="it-IT" b="1" dirty="0"/>
              <a:t>OSFRESIOLAGNIA: voluttà derivante dall’odorare.</a:t>
            </a:r>
          </a:p>
          <a:p>
            <a:pPr lvl="0"/>
            <a:r>
              <a:rPr lang="it-IT" b="1" dirty="0"/>
              <a:t>PICACISMO: mangiare parti del corpo umano, </a:t>
            </a:r>
            <a:r>
              <a:rPr lang="it-IT" b="1" dirty="0" err="1"/>
              <a:t>menofagia</a:t>
            </a:r>
            <a:r>
              <a:rPr lang="it-IT" b="1" dirty="0"/>
              <a:t>, vampirismo, </a:t>
            </a:r>
            <a:r>
              <a:rPr lang="it-IT" b="1" dirty="0" err="1"/>
              <a:t>spermatofagia</a:t>
            </a:r>
            <a:r>
              <a:rPr lang="it-IT" b="1" dirty="0"/>
              <a:t>.</a:t>
            </a:r>
          </a:p>
          <a:p>
            <a:endParaRPr lang="it-IT" dirty="0"/>
          </a:p>
          <a:p>
            <a:endParaRPr lang="it-IT"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TERAPIA DELLE PARAFILIE</a:t>
            </a:r>
            <a:br>
              <a:rPr lang="it-IT" b="1" dirty="0"/>
            </a:br>
            <a:endParaRPr lang="it-IT" dirty="0"/>
          </a:p>
        </p:txBody>
      </p:sp>
      <p:sp>
        <p:nvSpPr>
          <p:cNvPr id="3" name="Segnaposto contenuto 2"/>
          <p:cNvSpPr>
            <a:spLocks noGrp="1"/>
          </p:cNvSpPr>
          <p:nvPr>
            <p:ph idx="1"/>
          </p:nvPr>
        </p:nvSpPr>
        <p:spPr/>
        <p:txBody>
          <a:bodyPr>
            <a:normAutofit fontScale="77500" lnSpcReduction="20000"/>
          </a:bodyPr>
          <a:lstStyle/>
          <a:p>
            <a:pPr lvl="0"/>
            <a:r>
              <a:rPr lang="it-IT" b="1" dirty="0"/>
              <a:t>Favorire la motivazione.</a:t>
            </a:r>
          </a:p>
          <a:p>
            <a:pPr lvl="0"/>
            <a:r>
              <a:rPr lang="it-IT" b="1" dirty="0"/>
              <a:t>Gestione della negazione</a:t>
            </a:r>
          </a:p>
          <a:p>
            <a:pPr lvl="0"/>
            <a:r>
              <a:rPr lang="it-IT" b="1" dirty="0"/>
              <a:t>Interventi educativi mirati a sviluppare empatia verso la vittima.</a:t>
            </a:r>
          </a:p>
          <a:p>
            <a:pPr lvl="0"/>
            <a:r>
              <a:rPr lang="it-IT" b="1" dirty="0"/>
              <a:t>Insegnare a considerare il PIG come segnale di avvertimento che richiede azioni immediate e ridurne il carattere gratificante.</a:t>
            </a:r>
          </a:p>
          <a:p>
            <a:pPr lvl="0"/>
            <a:r>
              <a:rPr lang="it-IT" b="1" dirty="0"/>
              <a:t>Tecniche di modificazione dei moduli di attivazione sessuale devianti.</a:t>
            </a:r>
          </a:p>
          <a:p>
            <a:pPr lvl="0"/>
            <a:r>
              <a:rPr lang="it-IT" b="1" dirty="0"/>
              <a:t>Convincere della gravità dei </a:t>
            </a:r>
            <a:r>
              <a:rPr lang="it-IT" b="1" dirty="0" err="1"/>
              <a:t>lapse</a:t>
            </a:r>
            <a:r>
              <a:rPr lang="it-IT" b="1" dirty="0"/>
              <a:t> e che l’attivazione sessuale e fantasie devianti o forti emozioni positive verso una vittima potenziale sono segnali di allarme che necessitano di azione immediata.</a:t>
            </a:r>
          </a:p>
          <a:p>
            <a:endParaRPr lang="it-IT"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LA RELAPSE PREVENTION</a:t>
            </a:r>
            <a:br>
              <a:rPr lang="it-IT" b="1" dirty="0"/>
            </a:br>
            <a:endParaRPr lang="it-IT" dirty="0"/>
          </a:p>
        </p:txBody>
      </p:sp>
      <p:sp>
        <p:nvSpPr>
          <p:cNvPr id="3" name="Segnaposto contenuto 2"/>
          <p:cNvSpPr>
            <a:spLocks noGrp="1"/>
          </p:cNvSpPr>
          <p:nvPr>
            <p:ph idx="1"/>
          </p:nvPr>
        </p:nvSpPr>
        <p:spPr/>
        <p:txBody>
          <a:bodyPr>
            <a:normAutofit fontScale="85000" lnSpcReduction="20000"/>
          </a:bodyPr>
          <a:lstStyle/>
          <a:p>
            <a:pPr lvl="0"/>
            <a:r>
              <a:rPr lang="it-IT" b="1" dirty="0"/>
              <a:t>Strategie di individuazione degli antecedenti dei </a:t>
            </a:r>
            <a:r>
              <a:rPr lang="it-IT" b="1" dirty="0" err="1"/>
              <a:t>lapse</a:t>
            </a:r>
            <a:r>
              <a:rPr lang="it-IT" b="1" dirty="0"/>
              <a:t>.</a:t>
            </a:r>
          </a:p>
          <a:p>
            <a:pPr lvl="0"/>
            <a:r>
              <a:rPr lang="it-IT" b="1" dirty="0"/>
              <a:t>Strategie di </a:t>
            </a:r>
            <a:r>
              <a:rPr lang="it-IT" b="1" dirty="0" err="1"/>
              <a:t>coping</a:t>
            </a:r>
            <a:r>
              <a:rPr lang="it-IT" b="1" dirty="0"/>
              <a:t> rispetto ai </a:t>
            </a:r>
            <a:r>
              <a:rPr lang="it-IT" b="1" dirty="0" err="1"/>
              <a:t>lapse</a:t>
            </a:r>
            <a:r>
              <a:rPr lang="it-IT" b="1" dirty="0"/>
              <a:t>.</a:t>
            </a:r>
          </a:p>
          <a:p>
            <a:pPr lvl="0"/>
            <a:r>
              <a:rPr lang="it-IT" b="1" dirty="0"/>
              <a:t>Sottolineare l’importanza della dimensione interna, di autogestione.</a:t>
            </a:r>
          </a:p>
          <a:p>
            <a:pPr lvl="0"/>
            <a:r>
              <a:rPr lang="it-IT" b="1" dirty="0"/>
              <a:t>Training di gestione dell’ansia.</a:t>
            </a:r>
          </a:p>
          <a:p>
            <a:pPr lvl="0"/>
            <a:r>
              <a:rPr lang="it-IT" b="1" dirty="0"/>
              <a:t>Training di abilità sociali.</a:t>
            </a:r>
          </a:p>
          <a:p>
            <a:pPr lvl="0"/>
            <a:r>
              <a:rPr lang="it-IT" b="1" dirty="0"/>
              <a:t>Training di </a:t>
            </a:r>
            <a:r>
              <a:rPr lang="it-IT" b="1" dirty="0" err="1"/>
              <a:t>problem-solving</a:t>
            </a:r>
            <a:r>
              <a:rPr lang="it-IT" b="1" dirty="0"/>
              <a:t> e di autocontrollo.</a:t>
            </a:r>
          </a:p>
          <a:p>
            <a:pPr lvl="0"/>
            <a:r>
              <a:rPr lang="it-IT" b="1" dirty="0"/>
              <a:t>Training di gestione dell’ira e del comportamento aggressivo.</a:t>
            </a:r>
          </a:p>
          <a:p>
            <a:pPr lvl="0"/>
            <a:r>
              <a:rPr lang="it-IT" b="1" dirty="0"/>
              <a:t>Trattamento di eventuali disfunzioni sessuali.</a:t>
            </a:r>
          </a:p>
          <a:p>
            <a:endParaRPr lang="it-IT"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Il Disturbo da Desiderio Sessuale Ipoattivo secondo il DSM-IV-TR (2000)</a:t>
            </a:r>
            <a:br>
              <a:rPr lang="it-IT" b="1" dirty="0"/>
            </a:br>
            <a:endParaRPr lang="it-IT" dirty="0"/>
          </a:p>
        </p:txBody>
      </p:sp>
      <p:sp>
        <p:nvSpPr>
          <p:cNvPr id="3" name="Segnaposto contenuto 2"/>
          <p:cNvSpPr>
            <a:spLocks noGrp="1"/>
          </p:cNvSpPr>
          <p:nvPr>
            <p:ph idx="1"/>
          </p:nvPr>
        </p:nvSpPr>
        <p:spPr/>
        <p:txBody>
          <a:bodyPr>
            <a:normAutofit fontScale="77500" lnSpcReduction="20000"/>
          </a:bodyPr>
          <a:lstStyle/>
          <a:p>
            <a:pPr lvl="0"/>
            <a:r>
              <a:rPr lang="it-IT" b="1" dirty="0"/>
              <a:t>A.	Fantasie sessuali e desiderio di attività sessuale persistentemente o </a:t>
            </a:r>
            <a:r>
              <a:rPr lang="it-IT" b="1" dirty="0" err="1"/>
              <a:t>ricorrentemente</a:t>
            </a:r>
            <a:r>
              <a:rPr lang="it-IT" b="1" dirty="0"/>
              <a:t> carenti (o assenti). Il giudizio di carenza o assenza viene fatto dal clinico, tenendo conto dei fattori che influenzano il funzionamento sessuale, come l’età e il contesto di vita del soggetto.</a:t>
            </a:r>
          </a:p>
          <a:p>
            <a:pPr lvl="0"/>
            <a:r>
              <a:rPr lang="it-IT" b="1" dirty="0"/>
              <a:t>B.	L’anomalia causa notevole disagio o difficoltà interpersonali.</a:t>
            </a:r>
          </a:p>
          <a:p>
            <a:pPr lvl="0"/>
            <a:r>
              <a:rPr lang="it-IT" b="1" dirty="0"/>
              <a:t>C.	La disfunzione sessuale non è meglio attribuibile ad un altro disturbo dell’Asse I (ad eccezione di un’altra Disfunzione Sessuale) e non è dovuta esclusivamente agli effetti fisiologici diretti di una sostanza (per </a:t>
            </a:r>
            <a:r>
              <a:rPr lang="it-IT" b="1" dirty="0" err="1"/>
              <a:t>es</a:t>
            </a:r>
            <a:r>
              <a:rPr lang="it-IT" b="1" dirty="0"/>
              <a:t>, una sostanza di abuso, un farmaco) o di una condizione medica generale.</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pPr lvl="0"/>
            <a:r>
              <a:rPr lang="it-IT" b="1" i="1" dirty="0"/>
              <a:t>Specificare</a:t>
            </a:r>
            <a:r>
              <a:rPr lang="it-IT" b="1" dirty="0"/>
              <a:t>  il tipo:</a:t>
            </a:r>
          </a:p>
          <a:p>
            <a:pPr lvl="0"/>
            <a:r>
              <a:rPr lang="it-IT" b="1" dirty="0"/>
              <a:t>	Tipo permanente</a:t>
            </a:r>
          </a:p>
          <a:p>
            <a:pPr lvl="0"/>
            <a:r>
              <a:rPr lang="it-IT" b="1" dirty="0"/>
              <a:t>	Tipo acquisito</a:t>
            </a:r>
          </a:p>
          <a:p>
            <a:pPr lvl="0"/>
            <a:r>
              <a:rPr lang="it-IT" b="1" i="1" dirty="0"/>
              <a:t>Specificare</a:t>
            </a:r>
            <a:r>
              <a:rPr lang="it-IT" b="1" dirty="0"/>
              <a:t> :</a:t>
            </a:r>
          </a:p>
          <a:p>
            <a:pPr lvl="0"/>
            <a:r>
              <a:rPr lang="it-IT" b="1" dirty="0"/>
              <a:t>	Tipo generalizzato</a:t>
            </a:r>
          </a:p>
          <a:p>
            <a:pPr lvl="0"/>
            <a:r>
              <a:rPr lang="it-IT" b="1" dirty="0"/>
              <a:t>	Tipo situazionale</a:t>
            </a:r>
          </a:p>
          <a:p>
            <a:pPr lvl="0"/>
            <a:r>
              <a:rPr lang="it-IT" b="1" i="1" dirty="0"/>
              <a:t>Specificare</a:t>
            </a:r>
            <a:r>
              <a:rPr lang="it-IT" b="1" dirty="0"/>
              <a:t> :</a:t>
            </a:r>
          </a:p>
          <a:p>
            <a:pPr lvl="0"/>
            <a:r>
              <a:rPr lang="it-IT" b="1" dirty="0"/>
              <a:t>	Dovuto a fattori psicologici</a:t>
            </a:r>
          </a:p>
          <a:p>
            <a:pPr lvl="0"/>
            <a:r>
              <a:rPr lang="it-IT" b="1" dirty="0"/>
              <a:t>	Dovuto a fattori combinati</a:t>
            </a:r>
          </a:p>
          <a:p>
            <a:endParaRPr lang="it-IT" dirty="0"/>
          </a:p>
          <a:p>
            <a:endParaRPr lang="it-IT"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Cause del disturbo da desiderio sessuale ipoattivo</a:t>
            </a:r>
            <a:br>
              <a:rPr lang="it-IT" b="1" dirty="0"/>
            </a:br>
            <a:endParaRPr lang="it-IT" dirty="0"/>
          </a:p>
        </p:txBody>
      </p:sp>
      <p:sp>
        <p:nvSpPr>
          <p:cNvPr id="3" name="Segnaposto contenuto 2"/>
          <p:cNvSpPr>
            <a:spLocks noGrp="1"/>
          </p:cNvSpPr>
          <p:nvPr>
            <p:ph idx="1"/>
          </p:nvPr>
        </p:nvSpPr>
        <p:spPr/>
        <p:txBody>
          <a:bodyPr>
            <a:normAutofit fontScale="92500" lnSpcReduction="10000"/>
          </a:bodyPr>
          <a:lstStyle/>
          <a:p>
            <a:pPr lvl="0"/>
            <a:r>
              <a:rPr lang="it-IT" b="1" dirty="0"/>
              <a:t>Cause individuali.</a:t>
            </a:r>
          </a:p>
          <a:p>
            <a:pPr lvl="0"/>
            <a:r>
              <a:rPr lang="it-IT" b="1" dirty="0"/>
              <a:t>Convinzioni religiose.</a:t>
            </a:r>
          </a:p>
          <a:p>
            <a:pPr lvl="0"/>
            <a:r>
              <a:rPr lang="it-IT" b="1" dirty="0"/>
              <a:t>Personalità </a:t>
            </a:r>
            <a:r>
              <a:rPr lang="it-IT" b="1" dirty="0" err="1"/>
              <a:t>ossessivo-compulsiva</a:t>
            </a:r>
            <a:r>
              <a:rPr lang="it-IT" b="1" dirty="0"/>
              <a:t>.</a:t>
            </a:r>
          </a:p>
          <a:p>
            <a:pPr lvl="0"/>
            <a:r>
              <a:rPr lang="it-IT" b="1" dirty="0"/>
              <a:t>Disturbi dell’identità di genere o di orientamento sessuale.</a:t>
            </a:r>
          </a:p>
          <a:p>
            <a:pPr lvl="0"/>
            <a:r>
              <a:rPr lang="it-IT" b="1" dirty="0"/>
              <a:t>Fobie sessuali specifiche.</a:t>
            </a:r>
          </a:p>
          <a:p>
            <a:pPr lvl="0"/>
            <a:r>
              <a:rPr lang="it-IT" b="1" dirty="0"/>
              <a:t>Timore di perdere il controllo.</a:t>
            </a:r>
          </a:p>
          <a:p>
            <a:pPr lvl="0"/>
            <a:r>
              <a:rPr lang="it-IT" b="1" dirty="0"/>
              <a:t>Paura della gravidanza.</a:t>
            </a:r>
          </a:p>
          <a:p>
            <a:pPr lvl="0"/>
            <a:r>
              <a:rPr lang="it-IT" b="1" dirty="0"/>
              <a:t>Sindrome del vedovo.</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pPr lvl="0"/>
            <a:r>
              <a:rPr lang="it-IT" b="1" dirty="0"/>
              <a:t>Preoccupazioni per l’invecchiamento.</a:t>
            </a:r>
          </a:p>
          <a:p>
            <a:pPr lvl="0"/>
            <a:r>
              <a:rPr lang="it-IT" b="1" dirty="0"/>
              <a:t>Fattori legati allo stile di vita, come stress e affaticamento.</a:t>
            </a:r>
          </a:p>
          <a:p>
            <a:pPr lvl="0"/>
            <a:r>
              <a:rPr lang="it-IT" b="1" dirty="0"/>
              <a:t>Cause relazionali.</a:t>
            </a:r>
          </a:p>
          <a:p>
            <a:pPr lvl="0"/>
            <a:r>
              <a:rPr lang="it-IT" b="1" dirty="0"/>
              <a:t>Mancanza di attrazione verso il partner.</a:t>
            </a:r>
          </a:p>
          <a:p>
            <a:pPr lvl="0"/>
            <a:r>
              <a:rPr lang="it-IT" b="1" dirty="0"/>
              <a:t>Scarse abilità sessuali del partner.</a:t>
            </a:r>
          </a:p>
          <a:p>
            <a:pPr lvl="0"/>
            <a:r>
              <a:rPr lang="it-IT" b="1" dirty="0"/>
              <a:t>Differenze circa il grado di vicinanza ottimale reciproca.</a:t>
            </a:r>
          </a:p>
          <a:p>
            <a:pPr lvl="0"/>
            <a:r>
              <a:rPr lang="it-IT" b="1" dirty="0"/>
              <a:t>Conflitti coniugali.</a:t>
            </a:r>
          </a:p>
          <a:p>
            <a:pPr lvl="0"/>
            <a:r>
              <a:rPr lang="it-IT" b="1" dirty="0"/>
              <a:t>Soluzioni </a:t>
            </a:r>
            <a:r>
              <a:rPr lang="it-IT" b="1" dirty="0" err="1"/>
              <a:t>passivo-aggressive</a:t>
            </a:r>
            <a:r>
              <a:rPr lang="it-IT" b="1" dirty="0"/>
              <a:t> degli squilibri di potere.</a:t>
            </a:r>
          </a:p>
          <a:p>
            <a:pPr lvl="0"/>
            <a:r>
              <a:rPr lang="it-IT" b="1" dirty="0"/>
              <a:t>Incapacità di fondere i sentimenti d’amore con il desiderio sessuale. </a:t>
            </a:r>
          </a:p>
          <a:p>
            <a:endParaRPr lang="it-IT" dirty="0"/>
          </a:p>
          <a:p>
            <a:endParaRPr lang="it-IT"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Focalizzazione sensoriale</a:t>
            </a:r>
            <a:br>
              <a:rPr lang="it-IT" b="1" dirty="0"/>
            </a:br>
            <a:endParaRPr lang="it-IT" dirty="0"/>
          </a:p>
        </p:txBody>
      </p:sp>
      <p:sp>
        <p:nvSpPr>
          <p:cNvPr id="3" name="Segnaposto contenuto 2"/>
          <p:cNvSpPr>
            <a:spLocks noGrp="1"/>
          </p:cNvSpPr>
          <p:nvPr>
            <p:ph idx="1"/>
          </p:nvPr>
        </p:nvSpPr>
        <p:spPr/>
        <p:txBody>
          <a:bodyPr>
            <a:normAutofit fontScale="77500" lnSpcReduction="20000"/>
          </a:bodyPr>
          <a:lstStyle/>
          <a:p>
            <a:pPr lvl="0"/>
            <a:r>
              <a:rPr lang="it-IT" b="1" dirty="0" err="1"/>
              <a:t>F.S.</a:t>
            </a:r>
            <a:r>
              <a:rPr lang="it-IT" b="1" dirty="0"/>
              <a:t> 1: penetrazione vietata e carezze in tutto il corpo eccettuate le aree genitali.</a:t>
            </a:r>
          </a:p>
          <a:p>
            <a:pPr lvl="0"/>
            <a:r>
              <a:rPr lang="it-IT" b="1" dirty="0" err="1"/>
              <a:t>F.S.</a:t>
            </a:r>
            <a:r>
              <a:rPr lang="it-IT" b="1" dirty="0"/>
              <a:t> 2: penetrazione vietata e carezze in tutto il corpo comprese le aree genitali.</a:t>
            </a:r>
          </a:p>
          <a:p>
            <a:pPr lvl="0"/>
            <a:r>
              <a:rPr lang="it-IT" b="1" dirty="0"/>
              <a:t>Scopi:</a:t>
            </a:r>
          </a:p>
          <a:p>
            <a:pPr lvl="0"/>
            <a:r>
              <a:rPr lang="it-IT" b="1" dirty="0"/>
              <a:t>Rimettere in funzione il “volano della sessualità”.</a:t>
            </a:r>
          </a:p>
          <a:p>
            <a:pPr lvl="0"/>
            <a:r>
              <a:rPr lang="it-IT" b="1" dirty="0"/>
              <a:t>Ridurre l’ansia da prestazione.</a:t>
            </a:r>
          </a:p>
          <a:p>
            <a:pPr lvl="0"/>
            <a:r>
              <a:rPr lang="it-IT" b="1" dirty="0"/>
              <a:t>Esposizione graduata.</a:t>
            </a:r>
          </a:p>
          <a:p>
            <a:pPr lvl="0"/>
            <a:r>
              <a:rPr lang="it-IT" b="1" dirty="0"/>
              <a:t>Scoperta di nuove eventuali zone erogene.</a:t>
            </a:r>
          </a:p>
          <a:p>
            <a:pPr lvl="0"/>
            <a:r>
              <a:rPr lang="it-IT" b="1" dirty="0"/>
              <a:t>Incrementa la comunicazione fra i partner sulla sfera sessuale.</a:t>
            </a:r>
          </a:p>
          <a:p>
            <a:pPr lvl="0"/>
            <a:r>
              <a:rPr lang="it-IT" b="1" dirty="0"/>
              <a:t>Eventuale effetto di reattanza.</a:t>
            </a:r>
          </a:p>
          <a:p>
            <a:endParaRPr lang="it-IT"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testo 2"/>
          <p:cNvSpPr>
            <a:spLocks noGrp="1"/>
          </p:cNvSpPr>
          <p:nvPr>
            <p:ph type="body" idx="1"/>
          </p:nvPr>
        </p:nvSpPr>
        <p:spPr/>
        <p:txBody>
          <a:bodyPr/>
          <a:lstStyle/>
          <a:p>
            <a:r>
              <a:rPr lang="it-IT" b="1" dirty="0"/>
              <a:t>Per quanto riguarda la differenza nel peso del cervello, essa è piuttosto insignificante. Esistono in ogni caso geni con encefali di dimensioni normali o relativamente piccole e ritardati mentali con cervelli enormi.</a:t>
            </a:r>
          </a:p>
          <a:p>
            <a:endParaRPr lang="it-IT"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DISFUNZIONI SESSUALI </a:t>
            </a:r>
            <a:br>
              <a:rPr lang="it-IT" dirty="0"/>
            </a:br>
            <a:endParaRPr lang="it-IT" dirty="0"/>
          </a:p>
        </p:txBody>
      </p:sp>
      <p:sp>
        <p:nvSpPr>
          <p:cNvPr id="3" name="Segnaposto contenuto 2"/>
          <p:cNvSpPr>
            <a:spLocks noGrp="1"/>
          </p:cNvSpPr>
          <p:nvPr>
            <p:ph idx="1"/>
          </p:nvPr>
        </p:nvSpPr>
        <p:spPr/>
        <p:txBody>
          <a:bodyPr>
            <a:normAutofit fontScale="25000" lnSpcReduction="20000"/>
          </a:bodyPr>
          <a:lstStyle/>
          <a:p>
            <a:pPr marL="0" indent="0">
              <a:buNone/>
            </a:pPr>
            <a:r>
              <a:rPr lang="it-IT" sz="4300" dirty="0"/>
              <a:t> </a:t>
            </a:r>
          </a:p>
          <a:p>
            <a:endParaRPr lang="it-IT" sz="4300" dirty="0"/>
          </a:p>
          <a:p>
            <a:r>
              <a:rPr lang="it-IT" sz="5600" dirty="0"/>
              <a:t>Una Disfunzione Sessuale è caratterizzata da un'anomalia del </a:t>
            </a:r>
          </a:p>
          <a:p>
            <a:r>
              <a:rPr lang="it-IT" sz="5600" dirty="0"/>
              <a:t>processo che sottende il ciclo di risposta sessuale, o da dolore </a:t>
            </a:r>
          </a:p>
          <a:p>
            <a:r>
              <a:rPr lang="it-IT" sz="5600" dirty="0"/>
              <a:t>associato al rapporto sessuale. Il DSM IV le divide in: </a:t>
            </a:r>
          </a:p>
          <a:p>
            <a:endParaRPr lang="it-IT" sz="5600" dirty="0"/>
          </a:p>
          <a:p>
            <a:r>
              <a:rPr lang="it-IT" sz="5600" dirty="0"/>
              <a:t>• </a:t>
            </a:r>
          </a:p>
          <a:p>
            <a:r>
              <a:rPr lang="it-IT" sz="5600" dirty="0"/>
              <a:t>Disturbi del Desiderio Sessuale </a:t>
            </a:r>
          </a:p>
          <a:p>
            <a:r>
              <a:rPr lang="it-IT" sz="5600" dirty="0"/>
              <a:t>• </a:t>
            </a:r>
          </a:p>
          <a:p>
            <a:r>
              <a:rPr lang="it-IT" sz="5600" dirty="0"/>
              <a:t>Disturbi dell'Eccitazione Sessuale </a:t>
            </a:r>
          </a:p>
          <a:p>
            <a:r>
              <a:rPr lang="it-IT" sz="5600" dirty="0"/>
              <a:t>• </a:t>
            </a:r>
          </a:p>
          <a:p>
            <a:r>
              <a:rPr lang="it-IT" sz="5600" dirty="0"/>
              <a:t>Disturbi dell'Orgasmo </a:t>
            </a:r>
          </a:p>
          <a:p>
            <a:r>
              <a:rPr lang="it-IT" sz="5600" dirty="0"/>
              <a:t>• </a:t>
            </a:r>
          </a:p>
          <a:p>
            <a:r>
              <a:rPr lang="it-IT" sz="5600" dirty="0"/>
              <a:t>Disturbi da Dolore Sessuale </a:t>
            </a:r>
          </a:p>
          <a:p>
            <a:r>
              <a:rPr lang="it-IT" sz="5600" dirty="0"/>
              <a:t>• </a:t>
            </a:r>
          </a:p>
          <a:p>
            <a:r>
              <a:rPr lang="it-IT" sz="5600" dirty="0"/>
              <a:t>Disfunzione sessuale dovuta a una condizione medica in </a:t>
            </a:r>
          </a:p>
          <a:p>
            <a:r>
              <a:rPr lang="it-IT" sz="5600" dirty="0"/>
              <a:t>generale </a:t>
            </a:r>
          </a:p>
          <a:p>
            <a:r>
              <a:rPr lang="it-IT" sz="5600" dirty="0"/>
              <a:t>• </a:t>
            </a:r>
          </a:p>
          <a:p>
            <a:r>
              <a:rPr lang="it-IT" sz="5600" dirty="0"/>
              <a:t>Disfunzione sessuale indotta da sostanze </a:t>
            </a:r>
          </a:p>
          <a:p>
            <a:r>
              <a:rPr lang="it-IT" sz="5600" dirty="0"/>
              <a:t>• </a:t>
            </a:r>
          </a:p>
          <a:p>
            <a:r>
              <a:rPr lang="it-IT" sz="5600" dirty="0"/>
              <a:t>Disfunzione sessuale non altrimenti specificata </a:t>
            </a:r>
          </a:p>
          <a:p>
            <a:pPr marL="0" indent="0">
              <a:buNone/>
            </a:pPr>
            <a:endParaRPr lang="it-IT" sz="5600" dirty="0"/>
          </a:p>
          <a:p>
            <a:endParaRPr lang="it-IT" sz="5600"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DISFUNZIONI SESSUALI </a:t>
            </a:r>
            <a:br>
              <a:rPr lang="it-IT" dirty="0"/>
            </a:br>
            <a:endParaRPr lang="it-IT" dirty="0"/>
          </a:p>
        </p:txBody>
      </p:sp>
      <p:sp>
        <p:nvSpPr>
          <p:cNvPr id="3" name="Segnaposto contenuto 2"/>
          <p:cNvSpPr>
            <a:spLocks noGrp="1"/>
          </p:cNvSpPr>
          <p:nvPr>
            <p:ph idx="1"/>
          </p:nvPr>
        </p:nvSpPr>
        <p:spPr/>
        <p:txBody>
          <a:bodyPr>
            <a:normAutofit fontScale="70000" lnSpcReduction="20000"/>
          </a:bodyPr>
          <a:lstStyle/>
          <a:p>
            <a:r>
              <a:rPr lang="it-IT" dirty="0"/>
              <a:t> </a:t>
            </a:r>
          </a:p>
          <a:p>
            <a:endParaRPr lang="it-IT" dirty="0"/>
          </a:p>
          <a:p>
            <a:r>
              <a:rPr lang="it-IT" dirty="0"/>
              <a:t>Tipi </a:t>
            </a:r>
          </a:p>
          <a:p>
            <a:endParaRPr lang="it-IT" dirty="0"/>
          </a:p>
          <a:p>
            <a:r>
              <a:rPr lang="it-IT" dirty="0"/>
              <a:t>Nei criteri diagnostici non si cerca di specificare una frequenza </a:t>
            </a:r>
          </a:p>
          <a:p>
            <a:r>
              <a:rPr lang="it-IT" dirty="0"/>
              <a:t>minima o una gamma di situazioni, attività o tipi di rapporti </a:t>
            </a:r>
          </a:p>
          <a:p>
            <a:r>
              <a:rPr lang="it-IT" dirty="0"/>
              <a:t>sessuali in cui la disfunzione deve verificarsi. Questa valutazione </a:t>
            </a:r>
          </a:p>
          <a:p>
            <a:r>
              <a:rPr lang="it-IT" dirty="0"/>
              <a:t>deve essere fatta dal clinico, tenendo conto di fattori come l'età e </a:t>
            </a:r>
          </a:p>
          <a:p>
            <a:r>
              <a:rPr lang="it-IT" dirty="0"/>
              <a:t>l'esperienza del soggetto, la frequenza e la cronicità del sintomo, </a:t>
            </a:r>
          </a:p>
          <a:p>
            <a:r>
              <a:rPr lang="it-IT" dirty="0"/>
              <a:t>il disagio soggettivo, e l'effetto su altre aree del funzionamento. </a:t>
            </a:r>
          </a:p>
          <a:p>
            <a:endParaRPr lang="it-IT"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DISFUNZIONI SESSUALI </a:t>
            </a:r>
            <a:br>
              <a:rPr lang="it-IT" dirty="0"/>
            </a:br>
            <a:endParaRPr lang="it-IT" dirty="0"/>
          </a:p>
        </p:txBody>
      </p:sp>
      <p:sp>
        <p:nvSpPr>
          <p:cNvPr id="3" name="Segnaposto contenuto 2"/>
          <p:cNvSpPr>
            <a:spLocks noGrp="1"/>
          </p:cNvSpPr>
          <p:nvPr>
            <p:ph idx="1"/>
          </p:nvPr>
        </p:nvSpPr>
        <p:spPr/>
        <p:txBody>
          <a:bodyPr>
            <a:normAutofit fontScale="77500" lnSpcReduction="20000"/>
          </a:bodyPr>
          <a:lstStyle/>
          <a:p>
            <a:r>
              <a:rPr lang="it-IT" dirty="0"/>
              <a:t>Caratteristiche </a:t>
            </a:r>
          </a:p>
          <a:p>
            <a:endParaRPr lang="it-IT" dirty="0"/>
          </a:p>
          <a:p>
            <a:r>
              <a:rPr lang="it-IT" dirty="0"/>
              <a:t>Persistente e ricorrente </a:t>
            </a:r>
          </a:p>
          <a:p>
            <a:r>
              <a:rPr lang="it-IT" dirty="0"/>
              <a:t>L'anomalia causa notevole disagio o difficoltà interpersonali. </a:t>
            </a:r>
          </a:p>
          <a:p>
            <a:r>
              <a:rPr lang="it-IT" dirty="0"/>
              <a:t>La disfunzione sessuale non è meglio attribuibile ad un altro </a:t>
            </a:r>
          </a:p>
          <a:p>
            <a:pPr marL="0" indent="0">
              <a:buNone/>
            </a:pPr>
            <a:r>
              <a:rPr lang="it-IT" dirty="0"/>
              <a:t>disturbo in Asse I (tranne un'altra Disfunzione Sessuale). </a:t>
            </a:r>
          </a:p>
          <a:p>
            <a:r>
              <a:rPr lang="it-IT" dirty="0"/>
              <a:t>Natura dell’esordio: -Permanente -Acquisito </a:t>
            </a:r>
          </a:p>
          <a:p>
            <a:r>
              <a:rPr lang="it-IT" dirty="0"/>
              <a:t>Rispetto al contesto: -Generalizzato -Situazionale </a:t>
            </a:r>
          </a:p>
          <a:p>
            <a:r>
              <a:rPr lang="it-IT" dirty="0"/>
              <a:t>Rispetto all’eziologia: -Dovuto a Fattori Psicologici -Dovuto a Fattori Combinati </a:t>
            </a:r>
          </a:p>
          <a:p>
            <a:endParaRPr lang="it-IT" dirty="0"/>
          </a:p>
          <a:p>
            <a:endParaRPr lang="it-IT" dirty="0"/>
          </a:p>
          <a:p>
            <a:endParaRPr lang="it-IT"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 </a:t>
            </a:r>
            <a:br>
              <a:rPr lang="it-IT" dirty="0"/>
            </a:br>
            <a:br>
              <a:rPr lang="it-IT" dirty="0"/>
            </a:br>
            <a:r>
              <a:rPr lang="it-IT" dirty="0"/>
              <a:t>ASSESSMENT DEI DISTURBI SESSUALI </a:t>
            </a:r>
            <a:br>
              <a:rPr lang="it-IT" dirty="0"/>
            </a:br>
            <a:endParaRPr lang="it-IT" dirty="0"/>
          </a:p>
        </p:txBody>
      </p:sp>
      <p:sp>
        <p:nvSpPr>
          <p:cNvPr id="3" name="Segnaposto contenuto 2"/>
          <p:cNvSpPr>
            <a:spLocks noGrp="1"/>
          </p:cNvSpPr>
          <p:nvPr>
            <p:ph idx="1"/>
          </p:nvPr>
        </p:nvSpPr>
        <p:spPr/>
        <p:txBody>
          <a:bodyPr>
            <a:normAutofit fontScale="47500" lnSpcReduction="20000"/>
          </a:bodyPr>
          <a:lstStyle/>
          <a:p>
            <a:r>
              <a:rPr lang="it-IT" dirty="0"/>
              <a:t>Generalizzato </a:t>
            </a:r>
          </a:p>
          <a:p>
            <a:endParaRPr lang="it-IT" dirty="0"/>
          </a:p>
          <a:p>
            <a:r>
              <a:rPr lang="it-IT" dirty="0"/>
              <a:t>Entrambi i </a:t>
            </a:r>
            <a:r>
              <a:rPr lang="it-IT" dirty="0" err="1"/>
              <a:t>partners</a:t>
            </a:r>
            <a:r>
              <a:rPr lang="it-IT" dirty="0"/>
              <a:t> sono sottoposti singolarmente al percorso di </a:t>
            </a:r>
          </a:p>
          <a:p>
            <a:r>
              <a:rPr lang="it-IT" dirty="0" err="1"/>
              <a:t>assessment</a:t>
            </a:r>
            <a:r>
              <a:rPr lang="it-IT" dirty="0"/>
              <a:t> generalizzato. </a:t>
            </a:r>
          </a:p>
          <a:p>
            <a:endParaRPr lang="it-IT" dirty="0"/>
          </a:p>
          <a:p>
            <a:r>
              <a:rPr lang="it-IT" dirty="0"/>
              <a:t>Il primo colloquio, però, è da condursi preferibilmente con la coppia </a:t>
            </a:r>
          </a:p>
          <a:p>
            <a:r>
              <a:rPr lang="it-IT" dirty="0"/>
              <a:t>al fine di: </a:t>
            </a:r>
          </a:p>
          <a:p>
            <a:pPr marL="0" indent="0">
              <a:buNone/>
            </a:pPr>
            <a:r>
              <a:rPr lang="it-IT" dirty="0"/>
              <a:t>costruire una soddisfacente conoscenza tra pazienti e terapeuta </a:t>
            </a:r>
          </a:p>
          <a:p>
            <a:pPr marL="0" indent="0">
              <a:buNone/>
            </a:pPr>
            <a:r>
              <a:rPr lang="it-IT" dirty="0"/>
              <a:t>costruire una relazione empatica e facilitante la comunicazione </a:t>
            </a:r>
          </a:p>
          <a:p>
            <a:r>
              <a:rPr lang="it-IT" dirty="0"/>
              <a:t>• </a:t>
            </a:r>
          </a:p>
          <a:p>
            <a:r>
              <a:rPr lang="it-IT" dirty="0"/>
              <a:t>orientare il primo approccio al disturbo mediante il resoconto </a:t>
            </a:r>
          </a:p>
          <a:p>
            <a:r>
              <a:rPr lang="it-IT" dirty="0"/>
              <a:t>del/dei pazienti e la presentazione da parte del terapeuta di un </a:t>
            </a:r>
          </a:p>
          <a:p>
            <a:r>
              <a:rPr lang="it-IT" dirty="0"/>
              <a:t>quadro preliminare di riferimento </a:t>
            </a:r>
          </a:p>
          <a:p>
            <a:r>
              <a:rPr lang="it-IT" dirty="0"/>
              <a:t>proporre il percorso di </a:t>
            </a:r>
            <a:r>
              <a:rPr lang="it-IT" dirty="0" err="1"/>
              <a:t>assessment</a:t>
            </a:r>
            <a:r>
              <a:rPr lang="it-IT" dirty="0"/>
              <a:t> individuale (circa 5 sedute), </a:t>
            </a:r>
          </a:p>
          <a:p>
            <a:r>
              <a:rPr lang="it-IT" dirty="0"/>
              <a:t>alla fine del quale il terapeuta presenterà il piano di intervento. </a:t>
            </a:r>
          </a:p>
          <a:p>
            <a:r>
              <a:rPr lang="it-IT" dirty="0"/>
              <a:t>ASSESSMENT DEI DISTURBI SESSUALI </a:t>
            </a:r>
          </a:p>
          <a:p>
            <a:r>
              <a:rPr lang="it-IT" dirty="0"/>
              <a:t>Generalizzato: individuale </a:t>
            </a:r>
          </a:p>
          <a:p>
            <a:endParaRPr lang="it-IT"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47500" lnSpcReduction="20000"/>
          </a:bodyPr>
          <a:lstStyle/>
          <a:p>
            <a:r>
              <a:rPr lang="it-IT" dirty="0"/>
              <a:t>Percorso dell’</a:t>
            </a:r>
            <a:r>
              <a:rPr lang="it-IT" dirty="0" err="1"/>
              <a:t>assessment</a:t>
            </a:r>
            <a:r>
              <a:rPr lang="it-IT" dirty="0"/>
              <a:t> individuale: </a:t>
            </a:r>
          </a:p>
          <a:p>
            <a:endParaRPr lang="it-IT" dirty="0"/>
          </a:p>
          <a:p>
            <a:r>
              <a:rPr lang="it-IT" dirty="0"/>
              <a:t>1. </a:t>
            </a:r>
          </a:p>
          <a:p>
            <a:r>
              <a:rPr lang="it-IT" dirty="0"/>
              <a:t>Somministrazione di un test o batteria di test ad ampio spettro </a:t>
            </a:r>
          </a:p>
          <a:p>
            <a:r>
              <a:rPr lang="it-IT" dirty="0"/>
              <a:t>(MMPI 2 o CBA) </a:t>
            </a:r>
          </a:p>
          <a:p>
            <a:r>
              <a:rPr lang="it-IT" dirty="0"/>
              <a:t>2. </a:t>
            </a:r>
          </a:p>
          <a:p>
            <a:r>
              <a:rPr lang="it-IT" dirty="0"/>
              <a:t>Valutazione delle risposte neurovegetative mediante: </a:t>
            </a:r>
          </a:p>
          <a:p>
            <a:r>
              <a:rPr lang="it-IT" dirty="0"/>
              <a:t>1. </a:t>
            </a:r>
          </a:p>
          <a:p>
            <a:r>
              <a:rPr lang="it-IT" dirty="0"/>
              <a:t>Profilo psicofisiologico </a:t>
            </a:r>
          </a:p>
          <a:p>
            <a:r>
              <a:rPr lang="it-IT" dirty="0"/>
              <a:t>2. </a:t>
            </a:r>
          </a:p>
          <a:p>
            <a:r>
              <a:rPr lang="it-IT" dirty="0"/>
              <a:t>Checklist delle manifestazioni psicosomatiche disfunzionali </a:t>
            </a:r>
          </a:p>
          <a:p>
            <a:r>
              <a:rPr lang="it-IT" dirty="0"/>
              <a:t>3. </a:t>
            </a:r>
          </a:p>
          <a:p>
            <a:r>
              <a:rPr lang="it-IT" dirty="0"/>
              <a:t>Valutazione anamnestica di disturbi e malattie </a:t>
            </a:r>
          </a:p>
          <a:p>
            <a:r>
              <a:rPr lang="it-IT" dirty="0"/>
              <a:t>psicosomatiche </a:t>
            </a:r>
          </a:p>
          <a:p>
            <a:r>
              <a:rPr lang="it-IT" dirty="0"/>
              <a:t>4. </a:t>
            </a:r>
          </a:p>
          <a:p>
            <a:r>
              <a:rPr lang="it-IT" dirty="0"/>
              <a:t>Valutazione dell’ansia di stato e di tratto (STAI) </a:t>
            </a:r>
          </a:p>
          <a:p>
            <a:r>
              <a:rPr lang="it-IT" dirty="0"/>
              <a:t> </a:t>
            </a: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ASSESSMENT DEI DISTURBI SESSUALI </a:t>
            </a:r>
            <a:br>
              <a:rPr lang="it-IT" dirty="0"/>
            </a:br>
            <a:endParaRPr lang="it-IT" dirty="0"/>
          </a:p>
        </p:txBody>
      </p:sp>
      <p:sp>
        <p:nvSpPr>
          <p:cNvPr id="3" name="Segnaposto contenuto 2"/>
          <p:cNvSpPr>
            <a:spLocks noGrp="1"/>
          </p:cNvSpPr>
          <p:nvPr>
            <p:ph idx="1"/>
          </p:nvPr>
        </p:nvSpPr>
        <p:spPr/>
        <p:txBody>
          <a:bodyPr>
            <a:normAutofit fontScale="47500" lnSpcReduction="20000"/>
          </a:bodyPr>
          <a:lstStyle/>
          <a:p>
            <a:pPr marL="0" indent="0">
              <a:buNone/>
            </a:pPr>
            <a:r>
              <a:rPr lang="it-IT" dirty="0"/>
              <a:t> </a:t>
            </a:r>
          </a:p>
          <a:p>
            <a:endParaRPr lang="it-IT" dirty="0"/>
          </a:p>
          <a:p>
            <a:r>
              <a:rPr lang="it-IT" dirty="0"/>
              <a:t>Generalizzato: individuale </a:t>
            </a:r>
          </a:p>
          <a:p>
            <a:endParaRPr lang="it-IT" dirty="0"/>
          </a:p>
          <a:p>
            <a:r>
              <a:rPr lang="it-IT" dirty="0"/>
              <a:t>3. Analisi funzionale del disturbo ABC </a:t>
            </a:r>
          </a:p>
          <a:p>
            <a:r>
              <a:rPr lang="it-IT" dirty="0"/>
              <a:t>A. Qualsiasi fatto, accadimento o situazione reale o </a:t>
            </a:r>
          </a:p>
          <a:p>
            <a:r>
              <a:rPr lang="it-IT" dirty="0"/>
              <a:t>immaginaria in cui è coinvolta la sfera sessuale </a:t>
            </a:r>
          </a:p>
          <a:p>
            <a:r>
              <a:rPr lang="it-IT" dirty="0"/>
              <a:t>B. Convinzioni o credenze errate riguardo alle proprie </a:t>
            </a:r>
          </a:p>
          <a:p>
            <a:r>
              <a:rPr lang="it-IT" dirty="0"/>
              <a:t>prestazioni sessuali </a:t>
            </a:r>
          </a:p>
          <a:p>
            <a:r>
              <a:rPr lang="it-IT" dirty="0"/>
              <a:t>-idee errate rispetto alle proprie preferenze sessuali </a:t>
            </a:r>
          </a:p>
          <a:p>
            <a:r>
              <a:rPr lang="it-IT" dirty="0"/>
              <a:t>-idee di inadeguatezza sulla propria capacità di soddisfare il partner </a:t>
            </a:r>
          </a:p>
          <a:p>
            <a:r>
              <a:rPr lang="it-IT" dirty="0"/>
              <a:t>-paura di venir giudicato non all’altezza </a:t>
            </a:r>
          </a:p>
          <a:p>
            <a:r>
              <a:rPr lang="it-IT" dirty="0"/>
              <a:t>-idee di colpa riguardo a certe fantasie o pratiche sessuali </a:t>
            </a:r>
          </a:p>
          <a:p>
            <a:r>
              <a:rPr lang="it-IT" dirty="0"/>
              <a:t>-mancanza di conoscenza della sessualità maschile o femminile </a:t>
            </a:r>
          </a:p>
          <a:p>
            <a:r>
              <a:rPr lang="it-IT" dirty="0"/>
              <a:t>-idea di provare dolore durante il rapporto sessuale </a:t>
            </a:r>
          </a:p>
          <a:p>
            <a:r>
              <a:rPr lang="it-IT" dirty="0"/>
              <a:t>-convinzione che la sessualità sia qualcosa di </a:t>
            </a:r>
            <a:r>
              <a:rPr lang="it-IT" dirty="0" err="1"/>
              <a:t>sposrco</a:t>
            </a:r>
            <a:r>
              <a:rPr lang="it-IT" dirty="0"/>
              <a:t> e</a:t>
            </a:r>
          </a:p>
          <a:p>
            <a:r>
              <a:rPr lang="it-IT" dirty="0"/>
              <a:t>peccaminoso </a:t>
            </a:r>
          </a:p>
          <a:p>
            <a:r>
              <a:rPr lang="it-IT" dirty="0"/>
              <a:t>-paura o timore di perdere il controllo </a:t>
            </a:r>
          </a:p>
          <a:p>
            <a:endParaRPr lang="it-IT"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endParaRPr lang="it-IT" dirty="0"/>
          </a:p>
          <a:p>
            <a:r>
              <a:rPr lang="it-IT" dirty="0"/>
              <a:t>C. Emozioni di vario tipo (ansia, senso di colpa,</a:t>
            </a:r>
          </a:p>
          <a:p>
            <a:r>
              <a:rPr lang="it-IT" dirty="0"/>
              <a:t>depressione, comportamenti di evitamento </a:t>
            </a:r>
            <a:r>
              <a:rPr lang="it-IT" dirty="0" err="1"/>
              <a:t>ocompulsione</a:t>
            </a:r>
            <a:r>
              <a:rPr lang="it-IT" dirty="0"/>
              <a:t>) </a:t>
            </a:r>
          </a:p>
          <a:p>
            <a:r>
              <a:rPr lang="it-IT" dirty="0"/>
              <a:t>ASSESSMENT DEI DISTURBI SESSUALI </a:t>
            </a:r>
          </a:p>
          <a:p>
            <a:r>
              <a:rPr lang="it-IT" dirty="0"/>
              <a:t>Generalizzato: individuale </a:t>
            </a:r>
          </a:p>
          <a:p>
            <a:endParaRPr lang="it-IT" dirty="0"/>
          </a:p>
          <a:p>
            <a:r>
              <a:rPr lang="it-IT" dirty="0"/>
              <a:t>4. Valutazione delle abilità di </a:t>
            </a:r>
            <a:r>
              <a:rPr lang="it-IT" dirty="0" err="1"/>
              <a:t>problem</a:t>
            </a:r>
            <a:r>
              <a:rPr lang="it-IT" dirty="0"/>
              <a:t> </a:t>
            </a:r>
            <a:r>
              <a:rPr lang="it-IT" dirty="0" err="1"/>
              <a:t>solving</a:t>
            </a:r>
            <a:r>
              <a:rPr lang="it-IT" dirty="0"/>
              <a:t> e </a:t>
            </a:r>
            <a:r>
              <a:rPr lang="it-IT" dirty="0" err="1"/>
              <a:t>decision</a:t>
            </a:r>
            <a:r>
              <a:rPr lang="it-IT" dirty="0"/>
              <a:t> </a:t>
            </a:r>
            <a:r>
              <a:rPr lang="it-IT" dirty="0" err="1"/>
              <a:t>making</a:t>
            </a:r>
            <a:r>
              <a:rPr lang="it-IT" dirty="0"/>
              <a:t> </a:t>
            </a:r>
          </a:p>
          <a:p>
            <a:r>
              <a:rPr lang="it-IT" dirty="0"/>
              <a:t>5. Valutazione della competenza sociale e dei repertori </a:t>
            </a:r>
          </a:p>
          <a:p>
            <a:r>
              <a:rPr lang="it-IT" dirty="0"/>
              <a:t>comportamentali di abilità sociali (ad es. abilità assertive) </a:t>
            </a:r>
          </a:p>
          <a:p>
            <a:r>
              <a:rPr lang="it-IT" dirty="0"/>
              <a:t> </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822CD4-B75A-3177-2C81-C223965475A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955A370-7B93-C893-92CE-D963972FEB83}"/>
              </a:ext>
            </a:extLst>
          </p:cNvPr>
          <p:cNvSpPr>
            <a:spLocks noGrp="1"/>
          </p:cNvSpPr>
          <p:nvPr>
            <p:ph idx="1"/>
          </p:nvPr>
        </p:nvSpPr>
        <p:spPr/>
        <p:txBody>
          <a:bodyPr>
            <a:normAutofit fontScale="70000" lnSpcReduction="20000"/>
          </a:bodyPr>
          <a:lstStyle/>
          <a:p>
            <a:r>
              <a:rPr lang="it-IT" dirty="0"/>
              <a:t>6. Valutazione delle abilità di self-</a:t>
            </a:r>
            <a:r>
              <a:rPr lang="it-IT" dirty="0" err="1"/>
              <a:t>regulation</a:t>
            </a:r>
            <a:r>
              <a:rPr lang="it-IT" dirty="0"/>
              <a:t> per la gestione delle </a:t>
            </a:r>
          </a:p>
          <a:p>
            <a:r>
              <a:rPr lang="it-IT" dirty="0"/>
              <a:t>abilità emozionali, mediante l’analisi delle seguenti abilità: </a:t>
            </a:r>
          </a:p>
          <a:p>
            <a:r>
              <a:rPr lang="it-IT" dirty="0"/>
              <a:t>-self monitoring: cognitivo, emozionale, somatico </a:t>
            </a:r>
          </a:p>
          <a:p>
            <a:endParaRPr lang="it-IT" dirty="0"/>
          </a:p>
          <a:p>
            <a:r>
              <a:rPr lang="it-IT" dirty="0"/>
              <a:t>-self </a:t>
            </a:r>
            <a:r>
              <a:rPr lang="it-IT" dirty="0" err="1"/>
              <a:t>evaluation</a:t>
            </a:r>
            <a:r>
              <a:rPr lang="it-IT" dirty="0"/>
              <a:t>: discriminazione, attribuzione di significato, dialogo </a:t>
            </a:r>
          </a:p>
          <a:p>
            <a:r>
              <a:rPr lang="it-IT" dirty="0"/>
              <a:t>interno </a:t>
            </a:r>
          </a:p>
          <a:p>
            <a:endParaRPr lang="it-IT" dirty="0"/>
          </a:p>
          <a:p>
            <a:r>
              <a:rPr lang="it-IT" dirty="0"/>
              <a:t>-self </a:t>
            </a:r>
            <a:r>
              <a:rPr lang="it-IT" dirty="0" err="1"/>
              <a:t>regulation</a:t>
            </a:r>
            <a:r>
              <a:rPr lang="it-IT" dirty="0"/>
              <a:t>: riformulazione delle idee irrazionali, manifestazione </a:t>
            </a:r>
          </a:p>
          <a:p>
            <a:r>
              <a:rPr lang="it-IT" dirty="0"/>
              <a:t>adattiva delle emozioni, rilassamento differenziale </a:t>
            </a:r>
          </a:p>
          <a:p>
            <a:endParaRPr lang="it-IT" dirty="0"/>
          </a:p>
          <a:p>
            <a:r>
              <a:rPr lang="it-IT" dirty="0"/>
              <a:t>7. Valutazione delle conseguenze positive/negative dei </a:t>
            </a:r>
          </a:p>
          <a:p>
            <a:r>
              <a:rPr lang="it-IT" dirty="0"/>
              <a:t>comportamenti ed eventuali vantaggi secondari. </a:t>
            </a:r>
          </a:p>
          <a:p>
            <a:endParaRPr lang="it-IT" dirty="0"/>
          </a:p>
        </p:txBody>
      </p:sp>
    </p:spTree>
    <p:extLst>
      <p:ext uri="{BB962C8B-B14F-4D97-AF65-F5344CB8AC3E}">
        <p14:creationId xmlns:p14="http://schemas.microsoft.com/office/powerpoint/2010/main" val="1329734324"/>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err="1"/>
              <a:t>Assessment</a:t>
            </a:r>
            <a:r>
              <a:rPr lang="it-IT" dirty="0"/>
              <a:t> dei disturbi sessuali </a:t>
            </a:r>
            <a:br>
              <a:rPr lang="it-IT" dirty="0"/>
            </a:br>
            <a:br>
              <a:rPr lang="it-IT" dirty="0"/>
            </a:br>
            <a:endParaRPr lang="it-IT" dirty="0"/>
          </a:p>
        </p:txBody>
      </p:sp>
      <p:sp>
        <p:nvSpPr>
          <p:cNvPr id="3" name="Segnaposto contenuto 2"/>
          <p:cNvSpPr>
            <a:spLocks noGrp="1"/>
          </p:cNvSpPr>
          <p:nvPr>
            <p:ph idx="1"/>
          </p:nvPr>
        </p:nvSpPr>
        <p:spPr/>
        <p:txBody>
          <a:bodyPr>
            <a:normAutofit fontScale="47500" lnSpcReduction="20000"/>
          </a:bodyPr>
          <a:lstStyle/>
          <a:p>
            <a:pPr marL="0" indent="0">
              <a:buNone/>
            </a:pPr>
            <a:r>
              <a:rPr lang="it-IT" dirty="0"/>
              <a:t> </a:t>
            </a:r>
          </a:p>
          <a:p>
            <a:r>
              <a:rPr lang="it-IT" dirty="0"/>
              <a:t>DISTURBI DEL DESIDERIO </a:t>
            </a:r>
          </a:p>
          <a:p>
            <a:r>
              <a:rPr lang="it-IT" dirty="0"/>
              <a:t>Ipoattivo </a:t>
            </a:r>
          </a:p>
          <a:p>
            <a:endParaRPr lang="it-IT" dirty="0"/>
          </a:p>
          <a:p>
            <a:r>
              <a:rPr lang="it-IT" dirty="0"/>
              <a:t>Disturbo da Desiderio Sessuale Ipoattivo </a:t>
            </a:r>
          </a:p>
          <a:p>
            <a:endParaRPr lang="it-IT" dirty="0"/>
          </a:p>
          <a:p>
            <a:r>
              <a:rPr lang="it-IT" dirty="0"/>
              <a:t>Caratterizzato dall'insufficienza o l'assenza di fantasie sessuali e </a:t>
            </a:r>
          </a:p>
          <a:p>
            <a:r>
              <a:rPr lang="it-IT" dirty="0"/>
              <a:t>del desiderio di attività sessuale. L'anomalia deve causare notevole </a:t>
            </a:r>
          </a:p>
          <a:p>
            <a:r>
              <a:rPr lang="it-IT" dirty="0"/>
              <a:t>disagio o difficoltà interpersonale. Data la mancanza di dati sulla </a:t>
            </a:r>
          </a:p>
          <a:p>
            <a:r>
              <a:rPr lang="it-IT" dirty="0"/>
              <a:t>norma per età e per sesso della frequenza o dell'intensità del </a:t>
            </a:r>
          </a:p>
          <a:p>
            <a:r>
              <a:rPr lang="it-IT" dirty="0"/>
              <a:t>desiderio sessuale, la diagnosi deve fondarsi su un giudizio clinico. </a:t>
            </a:r>
          </a:p>
          <a:p>
            <a:endParaRPr lang="it-IT" dirty="0"/>
          </a:p>
          <a:p>
            <a:r>
              <a:rPr lang="it-IT" dirty="0"/>
              <a:t>Chi soffre di desiderio sessuale ipoattivo ha una scarsa motivazione </a:t>
            </a:r>
          </a:p>
          <a:p>
            <a:r>
              <a:rPr lang="it-IT" dirty="0"/>
              <a:t>a ricercare stimoli, non prende l’iniziativa sessuale (non è </a:t>
            </a:r>
          </a:p>
          <a:p>
            <a:r>
              <a:rPr lang="it-IT" dirty="0" err="1"/>
              <a:t>procettivo</a:t>
            </a:r>
            <a:r>
              <a:rPr lang="it-IT" dirty="0"/>
              <a:t>) ma è solitamente recettivo, cioè, se stimolato </a:t>
            </a:r>
          </a:p>
          <a:p>
            <a:r>
              <a:rPr lang="it-IT" dirty="0"/>
              <a:t>adeguatamente accetta l’offerta sessuale e ne gode </a:t>
            </a:r>
          </a:p>
          <a:p>
            <a:r>
              <a:rPr lang="it-IT" dirty="0"/>
              <a:t>adeguatamente o, nel caso peggiore, non prova un grande piacere </a:t>
            </a:r>
          </a:p>
          <a:p>
            <a:r>
              <a:rPr lang="it-IT" dirty="0"/>
              <a:t>ma comunque non esperisce emozioni negative in proposito. </a:t>
            </a:r>
          </a:p>
          <a:p>
            <a:endParaRPr lang="it-IT" dirty="0"/>
          </a:p>
          <a:p>
            <a:endParaRPr lang="it-IT"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DISTURBI DEL DESIDERIO </a:t>
            </a:r>
            <a:r>
              <a:rPr lang="it-IT" dirty="0" err="1"/>
              <a:t>Ipoattivo</a:t>
            </a:r>
            <a:r>
              <a:rPr lang="it-IT" dirty="0"/>
              <a:t> </a:t>
            </a:r>
            <a:br>
              <a:rPr lang="it-IT" dirty="0"/>
            </a:br>
            <a:br>
              <a:rPr lang="it-IT" dirty="0"/>
            </a:br>
            <a:endParaRPr lang="it-IT" dirty="0"/>
          </a:p>
        </p:txBody>
      </p:sp>
      <p:sp>
        <p:nvSpPr>
          <p:cNvPr id="3" name="Segnaposto contenuto 2"/>
          <p:cNvSpPr>
            <a:spLocks noGrp="1"/>
          </p:cNvSpPr>
          <p:nvPr>
            <p:ph idx="1"/>
          </p:nvPr>
        </p:nvSpPr>
        <p:spPr/>
        <p:txBody>
          <a:bodyPr>
            <a:normAutofit fontScale="62500" lnSpcReduction="20000"/>
          </a:bodyPr>
          <a:lstStyle/>
          <a:p>
            <a:endParaRPr lang="it-IT" dirty="0"/>
          </a:p>
          <a:p>
            <a:r>
              <a:rPr lang="it-IT" dirty="0"/>
              <a:t>Negli ultimi 20 anni ed in particolare nell’ultimo decennio, l’incidenza </a:t>
            </a:r>
          </a:p>
          <a:p>
            <a:r>
              <a:rPr lang="it-IT" dirty="0"/>
              <a:t>di richieste d’aiuto per i disturbi legati al desiderio sessuale ipoattivo </a:t>
            </a:r>
          </a:p>
          <a:p>
            <a:r>
              <a:rPr lang="it-IT" dirty="0"/>
              <a:t>si sono incrementate in maniera significativa Una ricerca realizzata </a:t>
            </a:r>
          </a:p>
          <a:p>
            <a:r>
              <a:rPr lang="it-IT" dirty="0"/>
              <a:t>presso il Centro di Terapia Sessuale di </a:t>
            </a:r>
            <a:r>
              <a:rPr lang="it-IT" dirty="0" err="1"/>
              <a:t>LoPiccolo</a:t>
            </a:r>
            <a:r>
              <a:rPr lang="it-IT" dirty="0"/>
              <a:t> e Friedman </a:t>
            </a:r>
          </a:p>
          <a:p>
            <a:r>
              <a:rPr lang="it-IT" dirty="0"/>
              <a:t>(1988) ha evidenziato che, negli anni ‘74-‘76 il 32%delle coppie </a:t>
            </a:r>
          </a:p>
          <a:p>
            <a:r>
              <a:rPr lang="it-IT" dirty="0"/>
              <a:t>presentava uno scarso desiderio sessuale, nel biennio ‘77-‘78 tale </a:t>
            </a:r>
          </a:p>
          <a:p>
            <a:r>
              <a:rPr lang="it-IT" dirty="0"/>
              <a:t>percentuale raggiungeva il 46%, sino ad arrivare al 55% negli anni </a:t>
            </a:r>
          </a:p>
          <a:p>
            <a:r>
              <a:rPr lang="it-IT" dirty="0"/>
              <a:t>‘81-‘82. </a:t>
            </a:r>
            <a:r>
              <a:rPr lang="it-IT" dirty="0" err="1"/>
              <a:t>Leiblum</a:t>
            </a:r>
            <a:r>
              <a:rPr lang="it-IT" dirty="0"/>
              <a:t> e </a:t>
            </a:r>
            <a:r>
              <a:rPr lang="it-IT" dirty="0" err="1"/>
              <a:t>Rosen</a:t>
            </a:r>
            <a:r>
              <a:rPr lang="it-IT" dirty="0"/>
              <a:t> (1989) parlano di una percentuale di </a:t>
            </a:r>
          </a:p>
          <a:p>
            <a:r>
              <a:rPr lang="it-IT" dirty="0"/>
              <a:t>coppie con disturbi del desiderio pari al 50-55% delle richieste di </a:t>
            </a:r>
          </a:p>
          <a:p>
            <a:r>
              <a:rPr lang="it-IT" dirty="0"/>
              <a:t>intervento. Anche studi su scala nazionale confermano una </a:t>
            </a:r>
          </a:p>
          <a:p>
            <a:r>
              <a:rPr lang="it-IT" dirty="0"/>
              <a:t>tendenza analoga;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testo 2"/>
          <p:cNvSpPr>
            <a:spLocks noGrp="1"/>
          </p:cNvSpPr>
          <p:nvPr>
            <p:ph type="body" idx="1"/>
          </p:nvPr>
        </p:nvSpPr>
        <p:spPr/>
        <p:txBody>
          <a:bodyPr/>
          <a:lstStyle/>
          <a:p>
            <a:r>
              <a:rPr lang="it-IT" b="1" dirty="0"/>
              <a:t>Le donne hanno una migliore connessione tra la parte destra e quella sinistra del cervello. L'integrazione tra l'aspetto </a:t>
            </a:r>
            <a:r>
              <a:rPr lang="it-IT" b="1" dirty="0" err="1"/>
              <a:t>emotivo-intuitivo</a:t>
            </a:r>
            <a:r>
              <a:rPr lang="it-IT" b="1" dirty="0"/>
              <a:t> (emisfero destro) e quello linguistico (emisfero sinistro) potrebbe quindi essere migliore di quanto non si osservi nei maschi. In effetti, in genere le donne hanno una maggiore capacità di esprimere nelle parole e nei gesti le loro emozioni.</a:t>
            </a:r>
          </a:p>
          <a:p>
            <a:endParaRPr lang="it-IT"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9D046D-9171-388B-99CA-1E8061D0339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6F6FD31-4B7E-C509-5925-9B1D218A5399}"/>
              </a:ext>
            </a:extLst>
          </p:cNvPr>
          <p:cNvSpPr>
            <a:spLocks noGrp="1"/>
          </p:cNvSpPr>
          <p:nvPr>
            <p:ph idx="1"/>
          </p:nvPr>
        </p:nvSpPr>
        <p:spPr/>
        <p:txBody>
          <a:bodyPr/>
          <a:lstStyle/>
          <a:p>
            <a:r>
              <a:rPr lang="it-IT" dirty="0"/>
              <a:t>l’ultimo referto ASPER sottolinea che più di un </a:t>
            </a:r>
          </a:p>
          <a:p>
            <a:r>
              <a:rPr lang="it-IT" dirty="0"/>
              <a:t>terzo della popolazione italiana ha sperimentato negli ultimi anni un </a:t>
            </a:r>
          </a:p>
          <a:p>
            <a:r>
              <a:rPr lang="it-IT" dirty="0"/>
              <a:t>calo del desiderio sessuale, sia in forma generalizzata che </a:t>
            </a:r>
          </a:p>
          <a:p>
            <a:r>
              <a:rPr lang="it-IT" dirty="0"/>
              <a:t>situazionale, durato, prevalentemente dai quattro ai dodici mesi </a:t>
            </a:r>
          </a:p>
          <a:p>
            <a:r>
              <a:rPr lang="it-IT" dirty="0"/>
              <a:t>(Cafaro,1993). </a:t>
            </a:r>
          </a:p>
        </p:txBody>
      </p:sp>
    </p:spTree>
    <p:extLst>
      <p:ext uri="{BB962C8B-B14F-4D97-AF65-F5344CB8AC3E}">
        <p14:creationId xmlns:p14="http://schemas.microsoft.com/office/powerpoint/2010/main" val="3169391557"/>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DISTURBI DEL DESIDERIO </a:t>
            </a:r>
            <a:r>
              <a:rPr lang="it-IT" dirty="0" err="1"/>
              <a:t>Ipoattivo</a:t>
            </a:r>
            <a:r>
              <a:rPr lang="it-IT" dirty="0"/>
              <a:t> </a:t>
            </a:r>
            <a:br>
              <a:rPr lang="it-IT" dirty="0"/>
            </a:br>
            <a:br>
              <a:rPr lang="it-IT" dirty="0"/>
            </a:br>
            <a:endParaRPr lang="it-IT" dirty="0"/>
          </a:p>
        </p:txBody>
      </p:sp>
      <p:sp>
        <p:nvSpPr>
          <p:cNvPr id="3" name="Segnaposto contenuto 2"/>
          <p:cNvSpPr>
            <a:spLocks noGrp="1"/>
          </p:cNvSpPr>
          <p:nvPr>
            <p:ph idx="1"/>
          </p:nvPr>
        </p:nvSpPr>
        <p:spPr/>
        <p:txBody>
          <a:bodyPr>
            <a:normAutofit fontScale="55000" lnSpcReduction="20000"/>
          </a:bodyPr>
          <a:lstStyle/>
          <a:p>
            <a:r>
              <a:rPr lang="it-IT" dirty="0"/>
              <a:t> </a:t>
            </a:r>
          </a:p>
          <a:p>
            <a:r>
              <a:rPr lang="it-IT" dirty="0"/>
              <a:t>Nella popolazione maschile la richiesta di intervento per mancanza </a:t>
            </a:r>
          </a:p>
          <a:p>
            <a:r>
              <a:rPr lang="it-IT" dirty="0"/>
              <a:t>di desiderio,negli ultimi dieci anni ha quasi triplicato i suoi valori dal </a:t>
            </a:r>
          </a:p>
          <a:p>
            <a:r>
              <a:rPr lang="it-IT" dirty="0"/>
              <a:t>12% al 31% (</a:t>
            </a:r>
            <a:r>
              <a:rPr lang="it-IT" dirty="0" err="1"/>
              <a:t>Rifelli</a:t>
            </a:r>
            <a:r>
              <a:rPr lang="it-IT" dirty="0"/>
              <a:t>, 1996). </a:t>
            </a:r>
          </a:p>
          <a:p>
            <a:endParaRPr lang="it-IT" dirty="0"/>
          </a:p>
          <a:p>
            <a:r>
              <a:rPr lang="it-IT" dirty="0"/>
              <a:t>Se intorno alla metà degli anni ‘70 circa il 70% delle richieste d’aiuto </a:t>
            </a:r>
          </a:p>
          <a:p>
            <a:r>
              <a:rPr lang="it-IT" dirty="0"/>
              <a:t>interessava la popolazione femminile, le indagini svolte negli anni </a:t>
            </a:r>
          </a:p>
          <a:p>
            <a:r>
              <a:rPr lang="it-IT" dirty="0"/>
              <a:t>‘80 mostrano che il 59% dei casi di basso desiderio sessuale </a:t>
            </a:r>
          </a:p>
          <a:p>
            <a:r>
              <a:rPr lang="it-IT" dirty="0"/>
              <a:t>riguarda un paziente maschio (AIED 1985). </a:t>
            </a:r>
          </a:p>
          <a:p>
            <a:endParaRPr lang="it-IT" dirty="0"/>
          </a:p>
          <a:p>
            <a:r>
              <a:rPr lang="it-IT" dirty="0"/>
              <a:t>I risultati di un’indagine svolta presso l’Associazione Italiana di </a:t>
            </a:r>
          </a:p>
          <a:p>
            <a:r>
              <a:rPr lang="it-IT" dirty="0"/>
              <a:t>Sessuologia Clinica mostrano che la richiesta di intervento per </a:t>
            </a:r>
          </a:p>
          <a:p>
            <a:r>
              <a:rPr lang="it-IT" dirty="0"/>
              <a:t>disturbi del desiderio coinvolge il 78% dei soggetti che si rivolge al </a:t>
            </a:r>
          </a:p>
          <a:p>
            <a:r>
              <a:rPr lang="it-IT" dirty="0"/>
              <a:t>centro per un disturbo di tipo sessuologico. Il 60% di questi soggetti </a:t>
            </a:r>
          </a:p>
          <a:p>
            <a:r>
              <a:rPr lang="it-IT" dirty="0"/>
              <a:t>sono uomini. L’età media è per gli uomini di 32 anni per le donne di </a:t>
            </a:r>
          </a:p>
          <a:p>
            <a:endParaRPr lang="it-IT"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DISTURBI DEL DESIDERIO </a:t>
            </a:r>
            <a:r>
              <a:rPr lang="it-IT" dirty="0" err="1"/>
              <a:t>Ipoattivo</a:t>
            </a:r>
            <a:r>
              <a:rPr lang="it-IT" dirty="0"/>
              <a:t> </a:t>
            </a:r>
            <a:br>
              <a:rPr lang="it-IT" dirty="0"/>
            </a:br>
            <a:endParaRPr lang="it-IT" dirty="0"/>
          </a:p>
        </p:txBody>
      </p:sp>
      <p:sp>
        <p:nvSpPr>
          <p:cNvPr id="3" name="Segnaposto contenuto 2"/>
          <p:cNvSpPr>
            <a:spLocks noGrp="1"/>
          </p:cNvSpPr>
          <p:nvPr>
            <p:ph idx="1"/>
          </p:nvPr>
        </p:nvSpPr>
        <p:spPr/>
        <p:txBody>
          <a:bodyPr>
            <a:normAutofit fontScale="40000" lnSpcReduction="20000"/>
          </a:bodyPr>
          <a:lstStyle/>
          <a:p>
            <a:r>
              <a:rPr lang="it-IT" dirty="0"/>
              <a:t>30. A livello percentuale, quindi, gli uomini con disturbi del desiderio </a:t>
            </a:r>
          </a:p>
          <a:p>
            <a:r>
              <a:rPr lang="it-IT" dirty="0"/>
              <a:t>stanno aumentando rispetto alle donne. </a:t>
            </a:r>
          </a:p>
          <a:p>
            <a:endParaRPr lang="it-IT" dirty="0"/>
          </a:p>
          <a:p>
            <a:r>
              <a:rPr lang="it-IT" dirty="0"/>
              <a:t>Questo aumento generale può essere interpretato in vari modi: </a:t>
            </a:r>
          </a:p>
          <a:p>
            <a:endParaRPr lang="it-IT" dirty="0"/>
          </a:p>
          <a:p>
            <a:r>
              <a:rPr lang="it-IT" dirty="0"/>
              <a:t>• </a:t>
            </a:r>
          </a:p>
          <a:p>
            <a:r>
              <a:rPr lang="it-IT" dirty="0"/>
              <a:t>modificazione dei ruoli dell’uomo e della donna; </a:t>
            </a:r>
          </a:p>
          <a:p>
            <a:r>
              <a:rPr lang="it-IT" dirty="0"/>
              <a:t>• </a:t>
            </a:r>
          </a:p>
          <a:p>
            <a:r>
              <a:rPr lang="it-IT" dirty="0"/>
              <a:t>liberalizzazione in tema di sessualità, maggiore informazione; </a:t>
            </a:r>
          </a:p>
          <a:p>
            <a:r>
              <a:rPr lang="it-IT" dirty="0"/>
              <a:t>• </a:t>
            </a:r>
          </a:p>
          <a:p>
            <a:r>
              <a:rPr lang="it-IT" dirty="0"/>
              <a:t>la società richiede nuovi comportamenti sia agli uomini che alle </a:t>
            </a:r>
          </a:p>
          <a:p>
            <a:r>
              <a:rPr lang="it-IT" dirty="0"/>
              <a:t>donne; </a:t>
            </a:r>
          </a:p>
          <a:p>
            <a:r>
              <a:rPr lang="it-IT" dirty="0"/>
              <a:t>• </a:t>
            </a:r>
          </a:p>
          <a:p>
            <a:r>
              <a:rPr lang="it-IT" dirty="0"/>
              <a:t>la preoccupazione di donare piacere alla propria donna. Prima </a:t>
            </a:r>
          </a:p>
          <a:p>
            <a:r>
              <a:rPr lang="it-IT" dirty="0"/>
              <a:t>l’uomo non aveva termini di paragone perché la donna aveva un </a:t>
            </a:r>
          </a:p>
          <a:p>
            <a:r>
              <a:rPr lang="it-IT" dirty="0"/>
              <a:t>solo partner sessuale, ora non ci sono donne che hanno un solo </a:t>
            </a:r>
          </a:p>
          <a:p>
            <a:r>
              <a:rPr lang="it-IT" dirty="0"/>
              <a:t>partner. </a:t>
            </a:r>
          </a:p>
          <a:p>
            <a:r>
              <a:rPr lang="it-IT" dirty="0"/>
              <a:t>• </a:t>
            </a:r>
          </a:p>
          <a:p>
            <a:r>
              <a:rPr lang="it-IT" dirty="0"/>
              <a:t>ansia da prestazione femminile </a:t>
            </a:r>
          </a:p>
          <a:p>
            <a:r>
              <a:rPr lang="it-IT" dirty="0"/>
              <a:t> </a:t>
            </a: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40000" lnSpcReduction="20000"/>
          </a:bodyPr>
          <a:lstStyle/>
          <a:p>
            <a:r>
              <a:rPr lang="it-IT" dirty="0" err="1"/>
              <a:t>Assessment</a:t>
            </a:r>
            <a:r>
              <a:rPr lang="it-IT" dirty="0"/>
              <a:t> dei disturbi </a:t>
            </a:r>
          </a:p>
          <a:p>
            <a:r>
              <a:rPr lang="it-IT" dirty="0"/>
              <a:t> </a:t>
            </a:r>
          </a:p>
          <a:p>
            <a:r>
              <a:rPr lang="it-IT" dirty="0"/>
              <a:t>sessuali </a:t>
            </a:r>
          </a:p>
          <a:p>
            <a:endParaRPr lang="it-IT" dirty="0"/>
          </a:p>
          <a:p>
            <a:r>
              <a:rPr lang="it-IT" dirty="0"/>
              <a:t>DISTURBI DEL DESIDERIO </a:t>
            </a:r>
          </a:p>
          <a:p>
            <a:r>
              <a:rPr lang="it-IT" dirty="0"/>
              <a:t>Ipoattivo </a:t>
            </a:r>
          </a:p>
          <a:p>
            <a:endParaRPr lang="it-IT" dirty="0"/>
          </a:p>
          <a:p>
            <a:r>
              <a:rPr lang="it-IT" dirty="0"/>
              <a:t>FREQUENZA DESIDERATA </a:t>
            </a:r>
            <a:r>
              <a:rPr lang="it-IT" dirty="0" err="1"/>
              <a:t>DI</a:t>
            </a:r>
            <a:r>
              <a:rPr lang="it-IT" dirty="0"/>
              <a:t> RAPPORTO </a:t>
            </a:r>
          </a:p>
          <a:p>
            <a:r>
              <a:rPr lang="it-IT" dirty="0"/>
              <a:t>MASCHI FEMMINE </a:t>
            </a:r>
          </a:p>
          <a:p>
            <a:r>
              <a:rPr lang="it-IT" dirty="0"/>
              <a:t>+ di una volta al giorno 	12.2	 3.3 </a:t>
            </a:r>
          </a:p>
          <a:p>
            <a:r>
              <a:rPr lang="it-IT" dirty="0"/>
              <a:t>una volta al giorno 		28.9 	19.8 </a:t>
            </a:r>
          </a:p>
          <a:p>
            <a:r>
              <a:rPr lang="it-IT" dirty="0"/>
              <a:t>3-4 volte alla settimana 	42.2 	50.6 </a:t>
            </a:r>
          </a:p>
          <a:p>
            <a:r>
              <a:rPr lang="it-IT" dirty="0"/>
              <a:t>2 volte alla settimana 		12.2	 16.5 </a:t>
            </a:r>
          </a:p>
          <a:p>
            <a:r>
              <a:rPr lang="it-IT" dirty="0"/>
              <a:t>1 volta alla settimana 		4.4 	9.9 </a:t>
            </a:r>
          </a:p>
          <a:p>
            <a:r>
              <a:rPr lang="it-IT" dirty="0"/>
              <a:t>1 volta ogni 15 giorni 		0	 </a:t>
            </a:r>
            <a:r>
              <a:rPr lang="it-IT" dirty="0" err="1"/>
              <a:t>0</a:t>
            </a:r>
            <a:r>
              <a:rPr lang="it-IT" dirty="0"/>
              <a:t> </a:t>
            </a:r>
          </a:p>
          <a:p>
            <a:r>
              <a:rPr lang="it-IT" dirty="0"/>
              <a:t>1 volta al mese 0 </a:t>
            </a:r>
            <a:r>
              <a:rPr lang="it-IT" dirty="0" err="1"/>
              <a:t>0</a:t>
            </a:r>
            <a:r>
              <a:rPr lang="it-IT" dirty="0"/>
              <a:t> </a:t>
            </a:r>
          </a:p>
          <a:p>
            <a:r>
              <a:rPr lang="it-IT" dirty="0"/>
              <a:t>-di 1 volta al mese 0 </a:t>
            </a:r>
            <a:r>
              <a:rPr lang="it-IT" dirty="0" err="1"/>
              <a:t>0</a:t>
            </a:r>
            <a:r>
              <a:rPr lang="it-IT" dirty="0"/>
              <a:t> </a:t>
            </a:r>
          </a:p>
          <a:p>
            <a:r>
              <a:rPr lang="it-IT" dirty="0"/>
              <a:t>mai 			0	 </a:t>
            </a:r>
            <a:r>
              <a:rPr lang="it-IT" dirty="0" err="1"/>
              <a:t>0</a:t>
            </a:r>
            <a:r>
              <a:rPr lang="it-IT" dirty="0"/>
              <a:t> </a:t>
            </a:r>
          </a:p>
          <a:p>
            <a:endParaRPr lang="it-IT" dirty="0"/>
          </a:p>
          <a:p>
            <a:r>
              <a:rPr lang="it-IT" dirty="0" err="1"/>
              <a:t>Dettore</a:t>
            </a:r>
            <a:r>
              <a:rPr lang="it-IT" dirty="0"/>
              <a:t>, 1990 </a:t>
            </a:r>
          </a:p>
          <a:p>
            <a:endParaRPr lang="it-IT"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47500" lnSpcReduction="20000"/>
          </a:bodyPr>
          <a:lstStyle/>
          <a:p>
            <a:r>
              <a:rPr lang="it-IT" dirty="0"/>
              <a:t>DISTURBI DEL DESIDERIO </a:t>
            </a:r>
          </a:p>
          <a:p>
            <a:r>
              <a:rPr lang="it-IT" dirty="0"/>
              <a:t>Ipoattivo </a:t>
            </a:r>
          </a:p>
          <a:p>
            <a:endParaRPr lang="it-IT" dirty="0"/>
          </a:p>
          <a:p>
            <a:r>
              <a:rPr lang="it-IT" dirty="0"/>
              <a:t>FREQUENZA REALE </a:t>
            </a:r>
            <a:r>
              <a:rPr lang="it-IT" dirty="0" err="1"/>
              <a:t>DI</a:t>
            </a:r>
            <a:r>
              <a:rPr lang="it-IT" dirty="0"/>
              <a:t> RAPPORTO </a:t>
            </a:r>
          </a:p>
          <a:p>
            <a:r>
              <a:rPr lang="it-IT" dirty="0"/>
              <a:t>MASCHI FEMMINE </a:t>
            </a:r>
          </a:p>
          <a:p>
            <a:r>
              <a:rPr lang="it-IT" dirty="0"/>
              <a:t>+ di una volta al giorno 2.2 1.1 </a:t>
            </a:r>
          </a:p>
          <a:p>
            <a:r>
              <a:rPr lang="it-IT" dirty="0"/>
              <a:t>una volta al giorno 2.2 3.3 </a:t>
            </a:r>
          </a:p>
          <a:p>
            <a:r>
              <a:rPr lang="it-IT" dirty="0"/>
              <a:t>3-4 volte alla settimana 35.6 39.6 </a:t>
            </a:r>
          </a:p>
          <a:p>
            <a:r>
              <a:rPr lang="it-IT" dirty="0"/>
              <a:t>2 volte alla settimana 30.0 24.2 </a:t>
            </a:r>
          </a:p>
          <a:p>
            <a:r>
              <a:rPr lang="it-IT" dirty="0"/>
              <a:t>1 volta alla settimana 15.6 20.9 </a:t>
            </a:r>
          </a:p>
          <a:p>
            <a:r>
              <a:rPr lang="it-IT" dirty="0"/>
              <a:t>1 volta ogni 15 giorni 8.9 8.8 </a:t>
            </a:r>
          </a:p>
          <a:p>
            <a:r>
              <a:rPr lang="it-IT" dirty="0"/>
              <a:t>1 volta al mese 2.2 </a:t>
            </a:r>
            <a:r>
              <a:rPr lang="it-IT" dirty="0" err="1"/>
              <a:t>2.2</a:t>
            </a:r>
            <a:r>
              <a:rPr lang="it-IT" dirty="0"/>
              <a:t> </a:t>
            </a:r>
          </a:p>
          <a:p>
            <a:r>
              <a:rPr lang="it-IT" dirty="0"/>
              <a:t>-di 1 volta al mese 3.3 0 </a:t>
            </a:r>
          </a:p>
          <a:p>
            <a:r>
              <a:rPr lang="it-IT" dirty="0"/>
              <a:t>mai 0 </a:t>
            </a:r>
            <a:r>
              <a:rPr lang="it-IT" dirty="0" err="1"/>
              <a:t>0</a:t>
            </a:r>
            <a:r>
              <a:rPr lang="it-IT" dirty="0"/>
              <a:t> </a:t>
            </a:r>
          </a:p>
          <a:p>
            <a:endParaRPr lang="it-IT" dirty="0"/>
          </a:p>
          <a:p>
            <a:r>
              <a:rPr lang="it-IT" dirty="0" err="1"/>
              <a:t>Dettore</a:t>
            </a:r>
            <a:r>
              <a:rPr lang="it-IT" dirty="0"/>
              <a:t>, 1990 </a:t>
            </a:r>
          </a:p>
          <a:p>
            <a:endParaRPr lang="it-IT" dirty="0"/>
          </a:p>
          <a:p>
            <a:r>
              <a:rPr lang="it-IT" dirty="0"/>
              <a:t> </a:t>
            </a: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40000" lnSpcReduction="20000"/>
          </a:bodyPr>
          <a:lstStyle/>
          <a:p>
            <a:r>
              <a:rPr lang="it-IT" dirty="0"/>
              <a:t>ASSESSMENT DEI DISTURBI SESSUALI </a:t>
            </a:r>
          </a:p>
          <a:p>
            <a:r>
              <a:rPr lang="it-IT" dirty="0"/>
              <a:t>Focalizzato: Desiderio ipoattivo </a:t>
            </a:r>
          </a:p>
          <a:p>
            <a:endParaRPr lang="it-IT" dirty="0"/>
          </a:p>
          <a:p>
            <a:r>
              <a:rPr lang="it-IT" dirty="0"/>
              <a:t>L’</a:t>
            </a:r>
            <a:r>
              <a:rPr lang="it-IT" dirty="0" err="1"/>
              <a:t>assessment</a:t>
            </a:r>
            <a:r>
              <a:rPr lang="it-IT" dirty="0"/>
              <a:t> è focalizzato sul disturbo del desiderio sessuale. </a:t>
            </a:r>
          </a:p>
          <a:p>
            <a:r>
              <a:rPr lang="it-IT" dirty="0"/>
              <a:t>Analisi di: </a:t>
            </a:r>
          </a:p>
          <a:p>
            <a:endParaRPr lang="it-IT" dirty="0"/>
          </a:p>
          <a:p>
            <a:r>
              <a:rPr lang="it-IT" dirty="0"/>
              <a:t>1. </a:t>
            </a:r>
          </a:p>
          <a:p>
            <a:r>
              <a:rPr lang="it-IT" dirty="0"/>
              <a:t>Frequenza e situazione di comparsa di: desiderio sessuale </a:t>
            </a:r>
          </a:p>
          <a:p>
            <a:r>
              <a:rPr lang="it-IT" dirty="0"/>
              <a:t>orientato al partner, desiderio sessuale non orientato, fantasie </a:t>
            </a:r>
          </a:p>
          <a:p>
            <a:r>
              <a:rPr lang="it-IT" dirty="0"/>
              <a:t>sessuali, masturbazione, approcci sessuali espliciti rifiutati dal </a:t>
            </a:r>
          </a:p>
          <a:p>
            <a:r>
              <a:rPr lang="it-IT" dirty="0"/>
              <a:t>partner, rapporti sessuali agiti col partner, rapporti sessuali </a:t>
            </a:r>
          </a:p>
          <a:p>
            <a:r>
              <a:rPr lang="it-IT" dirty="0"/>
              <a:t>coitali, rapporti extraconiugali (uso di </a:t>
            </a:r>
            <a:r>
              <a:rPr lang="it-IT" dirty="0" err="1"/>
              <a:t>self-monitoring</a:t>
            </a:r>
            <a:r>
              <a:rPr lang="it-IT" dirty="0"/>
              <a:t> e </a:t>
            </a:r>
          </a:p>
          <a:p>
            <a:r>
              <a:rPr lang="it-IT" dirty="0"/>
              <a:t>valutazione incrociata dei resoconti dei due partner) </a:t>
            </a:r>
          </a:p>
          <a:p>
            <a:r>
              <a:rPr lang="it-IT" dirty="0"/>
              <a:t>2. </a:t>
            </a:r>
          </a:p>
          <a:p>
            <a:r>
              <a:rPr lang="it-IT" dirty="0"/>
              <a:t>Anamnesi remota e recente (con attenzione particolare </a:t>
            </a:r>
          </a:p>
          <a:p>
            <a:r>
              <a:rPr lang="it-IT" dirty="0"/>
              <a:t>all’assunzione di farmaci o stupefacenti) </a:t>
            </a:r>
          </a:p>
          <a:p>
            <a:r>
              <a:rPr lang="it-IT" dirty="0"/>
              <a:t>3. </a:t>
            </a:r>
          </a:p>
          <a:p>
            <a:r>
              <a:rPr lang="it-IT" dirty="0"/>
              <a:t>Esami specialistici volti all’individuazione di eventuali danni </a:t>
            </a:r>
          </a:p>
          <a:p>
            <a:r>
              <a:rPr lang="it-IT" dirty="0"/>
              <a:t>organici cui ricondurre l’insorgenza o il mantenimento della </a:t>
            </a:r>
          </a:p>
          <a:p>
            <a:r>
              <a:rPr lang="it-IT" dirty="0"/>
              <a:t>disfunzione </a:t>
            </a: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40000" lnSpcReduction="20000"/>
          </a:bodyPr>
          <a:lstStyle/>
          <a:p>
            <a:r>
              <a:rPr lang="it-IT" dirty="0"/>
              <a:t>ASSESSMENT DEI DISTURBI SESSUALI </a:t>
            </a:r>
          </a:p>
          <a:p>
            <a:r>
              <a:rPr lang="it-IT" dirty="0"/>
              <a:t>Focalizzato: Desiderio ipoattivo </a:t>
            </a:r>
          </a:p>
          <a:p>
            <a:endParaRPr lang="it-IT" dirty="0"/>
          </a:p>
          <a:p>
            <a:r>
              <a:rPr lang="it-IT" dirty="0"/>
              <a:t>4. </a:t>
            </a:r>
          </a:p>
          <a:p>
            <a:r>
              <a:rPr lang="it-IT" dirty="0"/>
              <a:t>Esperienze affettive, emozionali e sessuali agite a partire dai </a:t>
            </a:r>
          </a:p>
          <a:p>
            <a:r>
              <a:rPr lang="it-IT" dirty="0"/>
              <a:t>primi ricordi ad oggi, per tappe cronologiche. Attenzione a: </a:t>
            </a:r>
          </a:p>
          <a:p>
            <a:r>
              <a:rPr lang="it-IT" dirty="0"/>
              <a:t>-identità di genere e identità di ruolo </a:t>
            </a:r>
          </a:p>
          <a:p>
            <a:r>
              <a:rPr lang="it-IT" dirty="0"/>
              <a:t>-orientamento sessuale </a:t>
            </a:r>
          </a:p>
          <a:p>
            <a:endParaRPr lang="it-IT" dirty="0"/>
          </a:p>
          <a:p>
            <a:r>
              <a:rPr lang="it-IT" dirty="0"/>
              <a:t>-stile e contenuti educativi della famiglia di origine </a:t>
            </a:r>
          </a:p>
          <a:p>
            <a:r>
              <a:rPr lang="it-IT" dirty="0"/>
              <a:t>-atteggiamento verso il sesso proposto dai diversi contesti educativi </a:t>
            </a:r>
          </a:p>
          <a:p>
            <a:r>
              <a:rPr lang="it-IT" dirty="0"/>
              <a:t>-canali e contenuti dell’informazione ed educazione sessuale </a:t>
            </a:r>
          </a:p>
          <a:p>
            <a:r>
              <a:rPr lang="it-IT" dirty="0"/>
              <a:t>-traumi sessuali </a:t>
            </a:r>
          </a:p>
          <a:p>
            <a:r>
              <a:rPr lang="it-IT" dirty="0"/>
              <a:t>-parafilie agite o oggetto di frequenti fantasie </a:t>
            </a:r>
          </a:p>
          <a:p>
            <a:r>
              <a:rPr lang="it-IT" dirty="0"/>
              <a:t>-difficoltà sessuali nella masturbazione e/o nei rapporti col partner </a:t>
            </a:r>
          </a:p>
          <a:p>
            <a:r>
              <a:rPr lang="it-IT" dirty="0"/>
              <a:t>-prima esperienza coitale traumatizzante </a:t>
            </a:r>
          </a:p>
          <a:p>
            <a:r>
              <a:rPr lang="it-IT" dirty="0" err="1"/>
              <a:t>-evitamento</a:t>
            </a:r>
            <a:r>
              <a:rPr lang="it-IT" dirty="0"/>
              <a:t> del comportamento di approccio e corteggiamento </a:t>
            </a:r>
          </a:p>
          <a:p>
            <a:r>
              <a:rPr lang="it-IT" dirty="0"/>
              <a:t>-ripetuti rifiuti da parte degli oggetti di interesse erotico </a:t>
            </a:r>
          </a:p>
          <a:p>
            <a:r>
              <a:rPr lang="it-IT" dirty="0"/>
              <a:t>-giudizi negativi e squalificanti da parte del proprio partner </a:t>
            </a:r>
          </a:p>
          <a:p>
            <a:r>
              <a:rPr lang="it-IT" dirty="0"/>
              <a:t>-abbandoni con esperienza di perdita non elaborata </a:t>
            </a:r>
          </a:p>
          <a:p>
            <a:endParaRPr lang="it-IT" dirty="0"/>
          </a:p>
          <a:p>
            <a:r>
              <a:rPr lang="it-IT" dirty="0"/>
              <a:t> </a:t>
            </a: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ASSESSMENT DEI DISTURBI SESSUALI </a:t>
            </a:r>
            <a:br>
              <a:rPr lang="it-IT" dirty="0"/>
            </a:br>
            <a:r>
              <a:rPr lang="it-IT" dirty="0"/>
              <a:t>Focalizzato: Desiderio ipoattivo </a:t>
            </a:r>
            <a:br>
              <a:rPr lang="it-IT" dirty="0"/>
            </a:br>
            <a:endParaRPr lang="it-IT" dirty="0"/>
          </a:p>
        </p:txBody>
      </p:sp>
      <p:sp>
        <p:nvSpPr>
          <p:cNvPr id="3" name="Segnaposto contenuto 2"/>
          <p:cNvSpPr>
            <a:spLocks noGrp="1"/>
          </p:cNvSpPr>
          <p:nvPr>
            <p:ph idx="1"/>
          </p:nvPr>
        </p:nvSpPr>
        <p:spPr/>
        <p:txBody>
          <a:bodyPr>
            <a:normAutofit fontScale="32500" lnSpcReduction="20000"/>
          </a:bodyPr>
          <a:lstStyle/>
          <a:p>
            <a:r>
              <a:rPr lang="it-IT" dirty="0"/>
              <a:t> </a:t>
            </a:r>
          </a:p>
          <a:p>
            <a:endParaRPr lang="it-IT" dirty="0"/>
          </a:p>
          <a:p>
            <a:endParaRPr lang="it-IT" dirty="0"/>
          </a:p>
          <a:p>
            <a:r>
              <a:rPr lang="it-IT" dirty="0"/>
              <a:t>5. </a:t>
            </a:r>
          </a:p>
          <a:p>
            <a:r>
              <a:rPr lang="it-IT" dirty="0"/>
              <a:t>I fattori antecedenti remoti, recenti e concomitanti con </a:t>
            </a:r>
          </a:p>
          <a:p>
            <a:r>
              <a:rPr lang="it-IT" dirty="0"/>
              <a:t>l’insorgenza del problema </a:t>
            </a:r>
          </a:p>
          <a:p>
            <a:r>
              <a:rPr lang="it-IT" dirty="0"/>
              <a:t>6. </a:t>
            </a:r>
          </a:p>
          <a:p>
            <a:r>
              <a:rPr lang="it-IT" dirty="0"/>
              <a:t>Gli stimoli ambientali discriminanti, </a:t>
            </a:r>
            <a:r>
              <a:rPr lang="it-IT" dirty="0" err="1"/>
              <a:t>elicitanti</a:t>
            </a:r>
            <a:r>
              <a:rPr lang="it-IT" dirty="0"/>
              <a:t> e rinforzanti il </a:t>
            </a:r>
          </a:p>
          <a:p>
            <a:r>
              <a:rPr lang="it-IT" dirty="0"/>
              <a:t>comportamento disfunzionale attuale </a:t>
            </a:r>
          </a:p>
          <a:p>
            <a:r>
              <a:rPr lang="it-IT" dirty="0"/>
              <a:t>7. </a:t>
            </a:r>
          </a:p>
          <a:p>
            <a:r>
              <a:rPr lang="it-IT" dirty="0"/>
              <a:t>Le conoscenze sulla sessualità </a:t>
            </a:r>
          </a:p>
          <a:p>
            <a:r>
              <a:rPr lang="it-IT" dirty="0"/>
              <a:t>8. </a:t>
            </a:r>
          </a:p>
          <a:p>
            <a:r>
              <a:rPr lang="it-IT" dirty="0"/>
              <a:t>L’immagine e la conoscenza di sé come oggetto erotico </a:t>
            </a:r>
          </a:p>
          <a:p>
            <a:r>
              <a:rPr lang="it-IT" dirty="0"/>
              <a:t>9. </a:t>
            </a:r>
          </a:p>
          <a:p>
            <a:r>
              <a:rPr lang="it-IT" dirty="0"/>
              <a:t>L’immagine del </a:t>
            </a:r>
            <a:r>
              <a:rPr lang="it-IT" dirty="0" err="1"/>
              <a:t>partnero</a:t>
            </a:r>
            <a:r>
              <a:rPr lang="it-IT" dirty="0"/>
              <a:t> come oggetto erotico, la sua </a:t>
            </a:r>
          </a:p>
          <a:p>
            <a:r>
              <a:rPr lang="it-IT" dirty="0"/>
              <a:t>gradevolezza estetica, la stima che merita, la conoscenza dei </a:t>
            </a:r>
          </a:p>
          <a:p>
            <a:r>
              <a:rPr lang="it-IT" dirty="0"/>
              <a:t>suoi desideri e gusti erotici </a:t>
            </a:r>
          </a:p>
          <a:p>
            <a:r>
              <a:rPr lang="it-IT" dirty="0"/>
              <a:t>10. Il concetto di sessualità utilizzato dal paziente </a:t>
            </a:r>
          </a:p>
          <a:p>
            <a:r>
              <a:rPr lang="it-IT" dirty="0"/>
              <a:t>11. Il concetto di piacere usato dal paziente </a:t>
            </a:r>
          </a:p>
          <a:p>
            <a:r>
              <a:rPr lang="it-IT" dirty="0"/>
              <a:t>ASSESSMENT DEI DISTURBI SESSUALI </a:t>
            </a:r>
          </a:p>
          <a:p>
            <a:r>
              <a:rPr lang="it-IT" dirty="0"/>
              <a:t>Focalizzato: Desiderio ipoattivo </a:t>
            </a:r>
          </a:p>
          <a:p>
            <a:endParaRPr lang="it-IT" dirty="0"/>
          </a:p>
          <a:p>
            <a:r>
              <a:rPr lang="it-IT" dirty="0"/>
              <a:t>12. Analisi funzionale dettagliata di un rapporto sessuale recente </a:t>
            </a:r>
          </a:p>
          <a:p>
            <a:r>
              <a:rPr lang="it-IT" dirty="0"/>
              <a:t>(monitorando le risposte cognitive, emozionali, neurovegetative </a:t>
            </a:r>
          </a:p>
          <a:p>
            <a:r>
              <a:rPr lang="it-IT" dirty="0"/>
              <a:t>del paziente), facendo riferimento ai seguenti momenti: </a:t>
            </a:r>
          </a:p>
          <a:p>
            <a:r>
              <a:rPr lang="it-IT" dirty="0"/>
              <a:t>-anticipazione cognitiva </a:t>
            </a:r>
          </a:p>
          <a:p>
            <a:endParaRPr lang="it-IT"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-approccio </a:t>
            </a:r>
          </a:p>
          <a:p>
            <a:r>
              <a:rPr lang="it-IT" dirty="0"/>
              <a:t>-petting non genitale </a:t>
            </a:r>
          </a:p>
          <a:p>
            <a:r>
              <a:rPr lang="it-IT" dirty="0"/>
              <a:t>-petting comprendente la stimolazione degli organi genitali </a:t>
            </a:r>
          </a:p>
          <a:p>
            <a:r>
              <a:rPr lang="it-IT" dirty="0"/>
              <a:t>-eventuali risposte orgasmiche durante il petting </a:t>
            </a:r>
          </a:p>
          <a:p>
            <a:r>
              <a:rPr lang="it-IT" dirty="0"/>
              <a:t>-decisione di procedere alla penetrazione </a:t>
            </a:r>
          </a:p>
          <a:p>
            <a:r>
              <a:rPr lang="it-IT" dirty="0"/>
              <a:t>-coito </a:t>
            </a:r>
          </a:p>
          <a:p>
            <a:r>
              <a:rPr lang="it-IT" dirty="0"/>
              <a:t>-eventuale risposta orgasmica durante il coito </a:t>
            </a:r>
          </a:p>
          <a:p>
            <a:r>
              <a:rPr lang="it-IT" dirty="0"/>
              <a:t>-post </a:t>
            </a:r>
            <a:r>
              <a:rPr lang="it-IT" dirty="0" err="1"/>
              <a:t>coitum</a:t>
            </a:r>
            <a:r>
              <a:rPr lang="it-IT" dirty="0"/>
              <a:t> </a:t>
            </a:r>
          </a:p>
          <a:p>
            <a:pPr>
              <a:buNone/>
            </a:pPr>
            <a:endParaRPr lang="it-IT" dirty="0"/>
          </a:p>
          <a:p>
            <a:endParaRPr lang="it-IT"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ASSESSMENT DEI DISTURBI SESSUALI </a:t>
            </a:r>
            <a:br>
              <a:rPr lang="it-IT" dirty="0"/>
            </a:br>
            <a:r>
              <a:rPr lang="it-IT" dirty="0"/>
              <a:t>Focalizzato: Desiderio </a:t>
            </a:r>
            <a:r>
              <a:rPr lang="it-IT" dirty="0" err="1"/>
              <a:t>ipoattivo</a:t>
            </a:r>
            <a:r>
              <a:rPr lang="it-IT" dirty="0"/>
              <a:t> </a:t>
            </a:r>
            <a:br>
              <a:rPr lang="it-IT" dirty="0"/>
            </a:br>
            <a:endParaRPr lang="it-IT" dirty="0"/>
          </a:p>
        </p:txBody>
      </p:sp>
      <p:sp>
        <p:nvSpPr>
          <p:cNvPr id="3" name="Segnaposto contenuto 2"/>
          <p:cNvSpPr>
            <a:spLocks noGrp="1"/>
          </p:cNvSpPr>
          <p:nvPr>
            <p:ph idx="1"/>
          </p:nvPr>
        </p:nvSpPr>
        <p:spPr/>
        <p:txBody>
          <a:bodyPr>
            <a:normAutofit fontScale="62500" lnSpcReduction="20000"/>
          </a:bodyPr>
          <a:lstStyle/>
          <a:p>
            <a:endParaRPr lang="it-IT" dirty="0"/>
          </a:p>
          <a:p>
            <a:r>
              <a:rPr lang="it-IT" dirty="0"/>
              <a:t>13. Individuazione e analisi funzionale di fobie (</a:t>
            </a:r>
            <a:r>
              <a:rPr lang="it-IT" dirty="0" err="1"/>
              <a:t>Kaplan</a:t>
            </a:r>
            <a:r>
              <a:rPr lang="it-IT" dirty="0"/>
              <a:t>, 1989) </a:t>
            </a:r>
          </a:p>
          <a:p>
            <a:r>
              <a:rPr lang="it-IT" dirty="0"/>
              <a:t>legate ai comportamenti sessuali, con particolare attenzione a : </a:t>
            </a:r>
          </a:p>
          <a:p>
            <a:r>
              <a:rPr lang="it-IT" dirty="0"/>
              <a:t>-paura di perdere il controllo </a:t>
            </a:r>
          </a:p>
          <a:p>
            <a:r>
              <a:rPr lang="it-IT" dirty="0"/>
              <a:t>-paura dell’intimità </a:t>
            </a:r>
          </a:p>
          <a:p>
            <a:r>
              <a:rPr lang="it-IT" dirty="0"/>
              <a:t>-paura del piacere </a:t>
            </a:r>
          </a:p>
          <a:p>
            <a:r>
              <a:rPr lang="it-IT" dirty="0"/>
              <a:t>-paura della gravidanza </a:t>
            </a:r>
          </a:p>
          <a:p>
            <a:r>
              <a:rPr lang="it-IT" dirty="0"/>
              <a:t>-paura del dolore, della penetrazione </a:t>
            </a:r>
          </a:p>
          <a:p>
            <a:r>
              <a:rPr lang="it-IT" dirty="0"/>
              <a:t>-paura delle malattie, dello sporco, dei liquidi organici </a:t>
            </a:r>
          </a:p>
          <a:p>
            <a:r>
              <a:rPr lang="it-IT" dirty="0"/>
              <a:t>-paura della senescenza </a:t>
            </a:r>
          </a:p>
          <a:p>
            <a:r>
              <a:rPr lang="it-IT" dirty="0"/>
              <a:t>-paura di perdere il potere nella relazione </a:t>
            </a:r>
          </a:p>
          <a:p>
            <a:r>
              <a:rPr lang="it-IT" dirty="0"/>
              <a:t>-paura del giudizio negativo, dell’insuccesso </a:t>
            </a:r>
          </a:p>
          <a:p>
            <a:r>
              <a:rPr lang="it-IT" dirty="0"/>
              <a:t>-paura di vivere contemporaneamente l’esperienza del piacere fisico e </a:t>
            </a:r>
          </a:p>
          <a:p>
            <a:r>
              <a:rPr lang="it-IT" dirty="0"/>
              <a:t>del coinvolgimento </a:t>
            </a:r>
            <a:r>
              <a:rPr lang="it-IT" dirty="0" err="1"/>
              <a:t>affettivo-emozionale</a:t>
            </a:r>
            <a:r>
              <a:rPr lang="it-IT" dirty="0"/>
              <a:t> </a:t>
            </a:r>
          </a:p>
          <a:p>
            <a:endParaRPr lang="it-IT"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testo 2"/>
          <p:cNvSpPr>
            <a:spLocks noGrp="1"/>
          </p:cNvSpPr>
          <p:nvPr>
            <p:ph type="body" idx="1"/>
          </p:nvPr>
        </p:nvSpPr>
        <p:spPr/>
        <p:txBody>
          <a:bodyPr>
            <a:normAutofit lnSpcReduction="10000"/>
          </a:bodyPr>
          <a:lstStyle/>
          <a:p>
            <a:r>
              <a:rPr lang="it-IT" sz="2800" b="1" dirty="0"/>
              <a:t>Le donne riescono ad identificare meglio dei maschi le emozioni dei loro interlocutori. Questi risultati possono dipendere dalla migliore comunicazione tra i due emisferi, ma forse a questo non è estraneo un antico e radicato condizionamento sociale. La donna, da sempre, presta una maggiore attenzione a "come ci si deve comportare".  Potrebbe essere stato conveniente saper leggere da sottili indizi la volontà di persone con maggiore potere per acquisire indirettamente un maggiore controllo sociale. </a:t>
            </a:r>
            <a:endParaRPr lang="it-IT" sz="2800"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ASSESSMENT DEI DISTURBI SESSUALI </a:t>
            </a:r>
          </a:p>
          <a:p>
            <a:r>
              <a:rPr lang="it-IT" dirty="0"/>
              <a:t>Focalizzato: Desiderio ipoattivo </a:t>
            </a:r>
          </a:p>
          <a:p>
            <a:endParaRPr lang="it-IT" dirty="0"/>
          </a:p>
          <a:p>
            <a:r>
              <a:rPr lang="it-IT" dirty="0"/>
              <a:t>13. L’interazione sessuale della coppia (ad es. </a:t>
            </a:r>
            <a:r>
              <a:rPr lang="it-IT" dirty="0" err="1"/>
              <a:t>Sexual</a:t>
            </a:r>
            <a:r>
              <a:rPr lang="it-IT" dirty="0"/>
              <a:t> </a:t>
            </a:r>
            <a:r>
              <a:rPr lang="it-IT" dirty="0" err="1"/>
              <a:t>Interaction</a:t>
            </a:r>
            <a:r>
              <a:rPr lang="it-IT" dirty="0"/>
              <a:t> </a:t>
            </a:r>
          </a:p>
          <a:p>
            <a:r>
              <a:rPr lang="it-IT" dirty="0" err="1"/>
              <a:t>Inventory</a:t>
            </a:r>
            <a:r>
              <a:rPr lang="it-IT" dirty="0"/>
              <a:t> di </a:t>
            </a:r>
            <a:r>
              <a:rPr lang="it-IT" dirty="0" err="1"/>
              <a:t>LoPiccolo</a:t>
            </a:r>
            <a:r>
              <a:rPr lang="it-IT" dirty="0"/>
              <a:t>) </a:t>
            </a:r>
          </a:p>
          <a:p>
            <a:r>
              <a:rPr lang="it-IT" dirty="0"/>
              <a:t>14. La competenza sociale eterosessuale sviluppata dal paziente </a:t>
            </a:r>
          </a:p>
          <a:p>
            <a:r>
              <a:rPr lang="it-IT" dirty="0"/>
              <a:t>15. L’analisi della relazione affettiva di coppia in rapporto a: </a:t>
            </a:r>
          </a:p>
          <a:p>
            <a:r>
              <a:rPr lang="it-IT" dirty="0"/>
              <a:t>-la distribuzione e la gestione del potere </a:t>
            </a:r>
          </a:p>
          <a:p>
            <a:endParaRPr lang="it-IT" dirty="0"/>
          </a:p>
          <a:p>
            <a:r>
              <a:rPr lang="it-IT" dirty="0"/>
              <a:t>-la capacità di mediazione </a:t>
            </a:r>
          </a:p>
          <a:p>
            <a:r>
              <a:rPr lang="it-IT" dirty="0"/>
              <a:t>-la reciproca somministrazione di rinforzi </a:t>
            </a:r>
          </a:p>
          <a:p>
            <a:r>
              <a:rPr lang="it-IT" dirty="0"/>
              <a:t>-la motivazione a sviluppare progetti in comune </a:t>
            </a:r>
          </a:p>
          <a:p>
            <a:r>
              <a:rPr lang="it-IT" dirty="0"/>
              <a:t> </a:t>
            </a: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DISTURBI DEL DESIDERIO </a:t>
            </a:r>
            <a:br>
              <a:rPr lang="it-IT" dirty="0"/>
            </a:br>
            <a:r>
              <a:rPr lang="it-IT" dirty="0"/>
              <a:t>Avversione </a:t>
            </a:r>
            <a:br>
              <a:rPr lang="it-IT" dirty="0"/>
            </a:br>
            <a:endParaRPr lang="it-IT" dirty="0"/>
          </a:p>
        </p:txBody>
      </p:sp>
      <p:sp>
        <p:nvSpPr>
          <p:cNvPr id="3" name="Segnaposto contenuto 2"/>
          <p:cNvSpPr>
            <a:spLocks noGrp="1"/>
          </p:cNvSpPr>
          <p:nvPr>
            <p:ph idx="1"/>
          </p:nvPr>
        </p:nvSpPr>
        <p:spPr/>
        <p:txBody>
          <a:bodyPr>
            <a:normAutofit fontScale="47500" lnSpcReduction="20000"/>
          </a:bodyPr>
          <a:lstStyle/>
          <a:p>
            <a:pPr>
              <a:buNone/>
            </a:pPr>
            <a:endParaRPr lang="it-IT" dirty="0"/>
          </a:p>
          <a:p>
            <a:r>
              <a:rPr lang="it-IT" dirty="0"/>
              <a:t>Disturbo da Avversione Sessuale </a:t>
            </a:r>
          </a:p>
          <a:p>
            <a:endParaRPr lang="it-IT" dirty="0"/>
          </a:p>
          <a:p>
            <a:r>
              <a:rPr lang="it-IT" dirty="0"/>
              <a:t>Caratterizzato dall'avversione, e l'attivo evitamento, del contatto </a:t>
            </a:r>
          </a:p>
          <a:p>
            <a:r>
              <a:rPr lang="it-IT" dirty="0"/>
              <a:t>sessuale genitale con un partner sessuale. L'anomalia deve </a:t>
            </a:r>
          </a:p>
          <a:p>
            <a:r>
              <a:rPr lang="it-IT" dirty="0"/>
              <a:t>causare notevole disagio o difficoltà interpersonale. Il soggetto </a:t>
            </a:r>
          </a:p>
          <a:p>
            <a:r>
              <a:rPr lang="it-IT" dirty="0"/>
              <a:t>riferisce ansia, timore, o disgusto quando si trova di fronte ad una </a:t>
            </a:r>
          </a:p>
          <a:p>
            <a:r>
              <a:rPr lang="it-IT" dirty="0"/>
              <a:t>opportunità sessuale con un partner. L'avversione al contatto </a:t>
            </a:r>
          </a:p>
          <a:p>
            <a:r>
              <a:rPr lang="it-IT" dirty="0"/>
              <a:t>genitale può essere focalizzata su un particolare aspetto </a:t>
            </a:r>
          </a:p>
          <a:p>
            <a:r>
              <a:rPr lang="it-IT" dirty="0"/>
              <a:t>dell'esperienza sessuale (per es., secrezioni genitali, penetrazione </a:t>
            </a:r>
          </a:p>
          <a:p>
            <a:r>
              <a:rPr lang="it-IT" dirty="0"/>
              <a:t>vaginale) o generalizzata verso tutti gli stimoli sessuali, inclusi baci </a:t>
            </a:r>
          </a:p>
          <a:p>
            <a:r>
              <a:rPr lang="it-IT" dirty="0"/>
              <a:t>e toccamenti. </a:t>
            </a:r>
          </a:p>
          <a:p>
            <a:endParaRPr lang="it-IT" dirty="0"/>
          </a:p>
          <a:p>
            <a:r>
              <a:rPr lang="it-IT" dirty="0"/>
              <a:t>A differenza del paziente con desiderio sessuale ipoattivo, il </a:t>
            </a:r>
          </a:p>
          <a:p>
            <a:r>
              <a:rPr lang="it-IT" dirty="0"/>
              <a:t>paziente con avversione sessuale non è né </a:t>
            </a:r>
            <a:r>
              <a:rPr lang="it-IT" dirty="0" err="1"/>
              <a:t>procettivo</a:t>
            </a:r>
            <a:r>
              <a:rPr lang="it-IT" dirty="0"/>
              <a:t> né recettivo e </a:t>
            </a:r>
          </a:p>
          <a:p>
            <a:r>
              <a:rPr lang="it-IT" dirty="0"/>
              <a:t>prova avversione e disgusto, o paura, per tutto ciò che è </a:t>
            </a:r>
          </a:p>
          <a:p>
            <a:r>
              <a:rPr lang="it-IT" dirty="0"/>
              <a:t>sessualmente connotato (anche solo in immaginazione). </a:t>
            </a:r>
          </a:p>
          <a:p>
            <a:endParaRPr lang="it-IT" dirty="0"/>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DISTURBO DELL’ECCITAZIONE </a:t>
            </a:r>
            <a:br>
              <a:rPr lang="it-IT" dirty="0"/>
            </a:br>
            <a:r>
              <a:rPr lang="it-IT" dirty="0"/>
              <a:t>Femminile </a:t>
            </a:r>
            <a:br>
              <a:rPr lang="it-IT" dirty="0"/>
            </a:br>
            <a:endParaRPr lang="it-IT" dirty="0"/>
          </a:p>
        </p:txBody>
      </p:sp>
      <p:sp>
        <p:nvSpPr>
          <p:cNvPr id="3" name="Segnaposto contenuto 2"/>
          <p:cNvSpPr>
            <a:spLocks noGrp="1"/>
          </p:cNvSpPr>
          <p:nvPr>
            <p:ph idx="1"/>
          </p:nvPr>
        </p:nvSpPr>
        <p:spPr/>
        <p:txBody>
          <a:bodyPr>
            <a:normAutofit/>
          </a:bodyPr>
          <a:lstStyle/>
          <a:p>
            <a:endParaRPr lang="it-IT" dirty="0"/>
          </a:p>
          <a:p>
            <a:r>
              <a:rPr lang="it-IT" dirty="0"/>
              <a:t>La caratteristica fondamentale del Disturbo dell'Eccitazione Sessuale Femminile è una persistente o ricorrente incapacità di raggiungere, o di mantenere fino al completamento dell'attività sessuale, un'adeguata risposta di eccitazione sessuale con lubrificazione-tumescenza </a:t>
            </a:r>
          </a:p>
          <a:p>
            <a:pPr>
              <a:buNone/>
            </a:pPr>
            <a:endParaRPr lang="it-IT"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Disturbo Maschile dell'Erezione </a:t>
            </a:r>
            <a:br>
              <a:rPr lang="it-IT" dirty="0"/>
            </a:br>
            <a:endParaRPr lang="it-IT" dirty="0"/>
          </a:p>
        </p:txBody>
      </p:sp>
      <p:sp>
        <p:nvSpPr>
          <p:cNvPr id="3" name="Segnaposto contenuto 2"/>
          <p:cNvSpPr>
            <a:spLocks noGrp="1"/>
          </p:cNvSpPr>
          <p:nvPr>
            <p:ph idx="1"/>
          </p:nvPr>
        </p:nvSpPr>
        <p:spPr/>
        <p:txBody>
          <a:bodyPr>
            <a:normAutofit lnSpcReduction="10000"/>
          </a:bodyPr>
          <a:lstStyle/>
          <a:p>
            <a:endParaRPr lang="it-IT" dirty="0"/>
          </a:p>
          <a:p>
            <a:r>
              <a:rPr lang="it-IT" dirty="0"/>
              <a:t>La caratteristica fondamentale del Disturbo </a:t>
            </a:r>
          </a:p>
          <a:p>
            <a:r>
              <a:rPr lang="it-IT" dirty="0"/>
              <a:t>Maschile dell'Erezione è una persistente o </a:t>
            </a:r>
          </a:p>
          <a:p>
            <a:r>
              <a:rPr lang="it-IT" dirty="0"/>
              <a:t>ricorrente incapacità di raggiungere, o di </a:t>
            </a:r>
          </a:p>
          <a:p>
            <a:r>
              <a:rPr lang="it-IT" dirty="0"/>
              <a:t>mantenere fino al completamento dell'attività </a:t>
            </a:r>
          </a:p>
          <a:p>
            <a:r>
              <a:rPr lang="it-IT" dirty="0"/>
              <a:t>sessuale, un'adeguata erezione. L'anomalia </a:t>
            </a:r>
          </a:p>
          <a:p>
            <a:r>
              <a:rPr lang="it-IT" dirty="0"/>
              <a:t>deve causare notevole disagio o difficoltà </a:t>
            </a:r>
          </a:p>
          <a:p>
            <a:r>
              <a:rPr lang="it-IT" dirty="0"/>
              <a:t>interpersonali </a:t>
            </a:r>
          </a:p>
          <a:p>
            <a:endParaRPr lang="it-IT" dirty="0"/>
          </a:p>
          <a:p>
            <a:endParaRPr lang="it-IT" dirty="0"/>
          </a:p>
          <a:p>
            <a:endParaRPr lang="it-IT"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DISTURBO DELL’ECCITAZIONE </a:t>
            </a:r>
            <a:br>
              <a:rPr lang="it-IT" dirty="0"/>
            </a:br>
            <a:r>
              <a:rPr lang="it-IT" dirty="0"/>
              <a:t>Trattamento del disturbo maschile dell’erezione </a:t>
            </a:r>
          </a:p>
        </p:txBody>
      </p:sp>
      <p:sp>
        <p:nvSpPr>
          <p:cNvPr id="3" name="Segnaposto contenuto 2"/>
          <p:cNvSpPr>
            <a:spLocks noGrp="1"/>
          </p:cNvSpPr>
          <p:nvPr>
            <p:ph idx="1"/>
          </p:nvPr>
        </p:nvSpPr>
        <p:spPr/>
        <p:txBody>
          <a:bodyPr>
            <a:normAutofit/>
          </a:bodyPr>
          <a:lstStyle/>
          <a:p>
            <a:pPr>
              <a:buNone/>
            </a:pPr>
            <a:endParaRPr lang="it-IT" dirty="0"/>
          </a:p>
          <a:p>
            <a:r>
              <a:rPr lang="it-IT" dirty="0"/>
              <a:t>Un cilindro di plastica trasparente fornito di pompa elettrica o manuale che determina una pressione negativa </a:t>
            </a:r>
          </a:p>
          <a:p>
            <a:r>
              <a:rPr lang="it-IT" dirty="0"/>
              <a:t>Protesi peniena malleabile monocomponente posizionabile di ultima generazione costruita secondo un progetto </a:t>
            </a:r>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intorno al pene con richiamo di sangue ai corpi cavernosi e conseguente erezione passiva. Da solo o in associazione con anelli costrittivi è efficace nel 90% dei deficit erettili </a:t>
            </a:r>
          </a:p>
          <a:p>
            <a:r>
              <a:rPr lang="it-IT" dirty="0"/>
              <a:t>innovativo che offre facilità di impianto, priva di "effetto memoria" </a:t>
            </a:r>
          </a:p>
          <a:p>
            <a:r>
              <a:rPr lang="it-IT" dirty="0"/>
              <a:t>trattamento farmacologico </a:t>
            </a:r>
            <a:r>
              <a:rPr lang="it-IT" dirty="0" err="1"/>
              <a:t>intracavernoso</a:t>
            </a:r>
            <a:endParaRPr lang="it-IT" dirty="0"/>
          </a:p>
          <a:p>
            <a:r>
              <a:rPr lang="it-IT" dirty="0"/>
              <a:t>anello costrittivo da posizionare alla base del  pene</a:t>
            </a:r>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Il Disturbo da Avversione Sessuale secondo il DSM-IV-TR (2000)</a:t>
            </a:r>
            <a:br>
              <a:rPr lang="it-IT" b="1" dirty="0"/>
            </a:br>
            <a:endParaRPr lang="it-IT" dirty="0"/>
          </a:p>
        </p:txBody>
      </p:sp>
      <p:sp>
        <p:nvSpPr>
          <p:cNvPr id="3" name="Segnaposto contenuto 2"/>
          <p:cNvSpPr>
            <a:spLocks noGrp="1"/>
          </p:cNvSpPr>
          <p:nvPr>
            <p:ph idx="1"/>
          </p:nvPr>
        </p:nvSpPr>
        <p:spPr/>
        <p:txBody>
          <a:bodyPr>
            <a:normAutofit lnSpcReduction="10000"/>
          </a:bodyPr>
          <a:lstStyle/>
          <a:p>
            <a:pPr lvl="0"/>
            <a:r>
              <a:rPr lang="it-IT" b="1" dirty="0"/>
              <a:t>A.	Persistente o ricorrente estrema avversione, ed evitamento di tutti (o quasi tutti) i contatti sessuali genitali con un partner sessuale.</a:t>
            </a:r>
          </a:p>
          <a:p>
            <a:pPr lvl="0"/>
            <a:r>
              <a:rPr lang="it-IT" b="1" dirty="0"/>
              <a:t>B.	L’anomalia causa notevole disagio o difficoltà interpersonali.</a:t>
            </a:r>
          </a:p>
          <a:p>
            <a:pPr lvl="0"/>
            <a:r>
              <a:rPr lang="it-IT" b="1" dirty="0"/>
              <a:t>C.	La disfunzione sessuale non è meglio attribuibile ad un altro disturbo  in Asse I (tranne un’altra Disfunzione Sessuale).</a:t>
            </a:r>
          </a:p>
          <a:p>
            <a:pPr lvl="0"/>
            <a:endParaRPr lang="it-IT" b="1" dirty="0"/>
          </a:p>
          <a:p>
            <a:endParaRPr lang="it-IT" dirty="0"/>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pPr lvl="0"/>
            <a:r>
              <a:rPr lang="it-IT" b="1" i="1" dirty="0"/>
              <a:t>Specificare</a:t>
            </a:r>
            <a:r>
              <a:rPr lang="it-IT" b="1" dirty="0"/>
              <a:t>  il tipo:</a:t>
            </a:r>
          </a:p>
          <a:p>
            <a:pPr lvl="0"/>
            <a:r>
              <a:rPr lang="it-IT" b="1" dirty="0"/>
              <a:t>	Tipo permanente</a:t>
            </a:r>
          </a:p>
          <a:p>
            <a:pPr lvl="0"/>
            <a:r>
              <a:rPr lang="it-IT" b="1" dirty="0"/>
              <a:t>	Tipo acquisito</a:t>
            </a:r>
          </a:p>
          <a:p>
            <a:pPr lvl="0"/>
            <a:r>
              <a:rPr lang="it-IT" b="1" i="1" dirty="0"/>
              <a:t>Specificare</a:t>
            </a:r>
            <a:r>
              <a:rPr lang="it-IT" b="1" dirty="0"/>
              <a:t> :</a:t>
            </a:r>
          </a:p>
          <a:p>
            <a:pPr lvl="0"/>
            <a:r>
              <a:rPr lang="it-IT" b="1" dirty="0"/>
              <a:t>	Tipo generalizzato</a:t>
            </a:r>
          </a:p>
          <a:p>
            <a:pPr lvl="0"/>
            <a:r>
              <a:rPr lang="it-IT" b="1" dirty="0"/>
              <a:t>	Tipo situazionale</a:t>
            </a:r>
          </a:p>
          <a:p>
            <a:pPr lvl="0"/>
            <a:r>
              <a:rPr lang="it-IT" b="1" i="1" dirty="0"/>
              <a:t>Specificare</a:t>
            </a:r>
            <a:r>
              <a:rPr lang="it-IT" b="1" dirty="0"/>
              <a:t> :</a:t>
            </a:r>
          </a:p>
          <a:p>
            <a:pPr lvl="0"/>
            <a:r>
              <a:rPr lang="it-IT" b="1" dirty="0"/>
              <a:t>	Dovuto a fattori psicologici</a:t>
            </a:r>
          </a:p>
          <a:p>
            <a:pPr lvl="0"/>
            <a:r>
              <a:rPr lang="it-IT" b="1" dirty="0"/>
              <a:t>	Dovuto a fattori combinati</a:t>
            </a:r>
            <a:endParaRPr lang="it-IT" dirty="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Cause primarie del Disturbo da Avversione Sessuale.</a:t>
            </a:r>
            <a:br>
              <a:rPr lang="it-IT" b="1" dirty="0"/>
            </a:br>
            <a:endParaRPr lang="it-IT" dirty="0"/>
          </a:p>
        </p:txBody>
      </p:sp>
      <p:sp>
        <p:nvSpPr>
          <p:cNvPr id="3" name="Segnaposto contenuto 2"/>
          <p:cNvSpPr>
            <a:spLocks noGrp="1"/>
          </p:cNvSpPr>
          <p:nvPr>
            <p:ph idx="1"/>
          </p:nvPr>
        </p:nvSpPr>
        <p:spPr/>
        <p:txBody>
          <a:bodyPr>
            <a:normAutofit fontScale="85000" lnSpcReduction="10000"/>
          </a:bodyPr>
          <a:lstStyle/>
          <a:p>
            <a:pPr lvl="0"/>
            <a:r>
              <a:rPr lang="it-IT" b="1" dirty="0"/>
              <a:t>Atteggiamenti genitoriali negativi verso il sesso, derivanti per lo più da condizionamenti culturali.</a:t>
            </a:r>
          </a:p>
          <a:p>
            <a:pPr lvl="0"/>
            <a:r>
              <a:rPr lang="it-IT" b="1" dirty="0"/>
              <a:t>Trauma sessuale pregresso.</a:t>
            </a:r>
          </a:p>
          <a:p>
            <a:pPr lvl="0"/>
            <a:r>
              <a:rPr lang="it-IT" b="1" dirty="0"/>
              <a:t>Costanti pressioni subite nel corso di una relazione protrattasi a lungo.</a:t>
            </a:r>
          </a:p>
          <a:p>
            <a:pPr lvl="0"/>
            <a:r>
              <a:rPr lang="it-IT" b="1" dirty="0"/>
              <a:t>Confusione circa la propria identità sessuale (specie nell’uomo).</a:t>
            </a:r>
          </a:p>
          <a:p>
            <a:pPr lvl="0"/>
            <a:r>
              <a:rPr lang="it-IT" b="1" dirty="0"/>
              <a:t>Eventuale anomalia costituzionale, per cui alcune persone presenterebbero una soglia molto bassa per la reazione di allarme o stress, diventando più facilmente preda di disturbi di panico e di fobie.</a:t>
            </a:r>
          </a:p>
          <a:p>
            <a:endParaRPr lang="it-IT" dirty="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Il Disturbo dell’Eccitamento Sessuale Femminile secondo il DSM-IV-TR (2000)</a:t>
            </a:r>
            <a:br>
              <a:rPr lang="it-IT" b="1" dirty="0"/>
            </a:br>
            <a:endParaRPr lang="it-IT" dirty="0"/>
          </a:p>
        </p:txBody>
      </p:sp>
      <p:sp>
        <p:nvSpPr>
          <p:cNvPr id="3" name="Segnaposto contenuto 2"/>
          <p:cNvSpPr>
            <a:spLocks noGrp="1"/>
          </p:cNvSpPr>
          <p:nvPr>
            <p:ph idx="1"/>
          </p:nvPr>
        </p:nvSpPr>
        <p:spPr/>
        <p:txBody>
          <a:bodyPr>
            <a:normAutofit fontScale="77500" lnSpcReduction="20000"/>
          </a:bodyPr>
          <a:lstStyle/>
          <a:p>
            <a:pPr lvl="0"/>
            <a:r>
              <a:rPr lang="it-IT" b="1" dirty="0"/>
              <a:t>A.	Persistente o ricorrente incapacità di raggiungere, o di mantenere fino a completamento dell’attività sessuale, un’adeguata risposta di eccitazione sessuale con lubrificazione-tumescenza (reazione di lubrificazione-tumescenza legata all’eccitazione sessuale).</a:t>
            </a:r>
          </a:p>
          <a:p>
            <a:pPr lvl="0"/>
            <a:r>
              <a:rPr lang="it-IT" b="1" dirty="0"/>
              <a:t>B.	L’anomalia causa notevole disagio o difficoltà interpersonali.</a:t>
            </a:r>
          </a:p>
          <a:p>
            <a:pPr lvl="0"/>
            <a:r>
              <a:rPr lang="it-IT" b="1" dirty="0"/>
              <a:t>C.	La disfunzione sessuale non è meglio attribuibile ad un altro disturbo in Asse I (ad eccezione di un’altra Disfunzione Sessuale) e non è dovuta esclusivamente agli effetti fisiologici diretti di una sostanza (per esempio una sostanza di abuso, un farmaco) o di una condizione medica generale.</a:t>
            </a:r>
          </a:p>
          <a:p>
            <a:endParaRPr lang="it-IT"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testo 2"/>
          <p:cNvSpPr>
            <a:spLocks noGrp="1"/>
          </p:cNvSpPr>
          <p:nvPr>
            <p:ph type="body" idx="1"/>
          </p:nvPr>
        </p:nvSpPr>
        <p:spPr/>
        <p:txBody>
          <a:bodyPr>
            <a:normAutofit fontScale="92500"/>
          </a:bodyPr>
          <a:lstStyle/>
          <a:p>
            <a:r>
              <a:rPr lang="it-IT" sz="2800" b="1" dirty="0"/>
              <a:t>Un'elevata sensibilità al disagio dei bambini può essere stata utile per la donna così come si osserva in molti altri mammiferi, in quanto contribuisce ad una maggiore probabilità di sopravvivenza della prole. In genere le donne sanno riconoscere più facilmente le emozioni fondamentali (felicità, sorpresa, paura) quando possono vedere il volto della persona, mentre questa superiorità scompare quando solo il corpo è visibile. Oltre a comprendere meno le emozioni degli altri, i maschi segnalano di meno le proprie emozioni con il volto rispetto alle donne.</a:t>
            </a:r>
          </a:p>
          <a:p>
            <a:endParaRPr lang="it-IT" dirty="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pPr lvl="0"/>
            <a:r>
              <a:rPr lang="it-IT" b="1" i="1" dirty="0"/>
              <a:t>Specificare</a:t>
            </a:r>
            <a:r>
              <a:rPr lang="it-IT" b="1" dirty="0"/>
              <a:t>  il tipo:</a:t>
            </a:r>
          </a:p>
          <a:p>
            <a:pPr lvl="0"/>
            <a:r>
              <a:rPr lang="it-IT" b="1" dirty="0"/>
              <a:t>	Tipo permanente</a:t>
            </a:r>
          </a:p>
          <a:p>
            <a:pPr lvl="0"/>
            <a:r>
              <a:rPr lang="it-IT" b="1" dirty="0"/>
              <a:t>	Tipo acquisito</a:t>
            </a:r>
          </a:p>
          <a:p>
            <a:pPr lvl="0"/>
            <a:r>
              <a:rPr lang="it-IT" b="1" i="1" dirty="0"/>
              <a:t>Specificare</a:t>
            </a:r>
            <a:r>
              <a:rPr lang="it-IT" b="1" dirty="0"/>
              <a:t> :</a:t>
            </a:r>
          </a:p>
          <a:p>
            <a:pPr lvl="0"/>
            <a:r>
              <a:rPr lang="it-IT" b="1" dirty="0"/>
              <a:t>	Tipo generalizzato</a:t>
            </a:r>
          </a:p>
          <a:p>
            <a:pPr lvl="0"/>
            <a:r>
              <a:rPr lang="it-IT" b="1" dirty="0"/>
              <a:t>	Tipo situazionale</a:t>
            </a:r>
          </a:p>
          <a:p>
            <a:pPr lvl="0"/>
            <a:r>
              <a:rPr lang="it-IT" b="1" i="1" dirty="0"/>
              <a:t>Specificare</a:t>
            </a:r>
            <a:r>
              <a:rPr lang="it-IT" b="1" dirty="0"/>
              <a:t> :</a:t>
            </a:r>
          </a:p>
          <a:p>
            <a:pPr lvl="0"/>
            <a:r>
              <a:rPr lang="it-IT" b="1" dirty="0"/>
              <a:t>	Dovuto a fattori psicologici</a:t>
            </a:r>
          </a:p>
          <a:p>
            <a:pPr lvl="0"/>
            <a:r>
              <a:rPr lang="it-IT" b="1" dirty="0"/>
              <a:t>	Dovuto a fattori combinati</a:t>
            </a:r>
          </a:p>
          <a:p>
            <a:r>
              <a:rPr lang="it-IT" b="1" dirty="0"/>
              <a:t> </a:t>
            </a:r>
          </a:p>
          <a:p>
            <a:endParaRPr lang="it-IT" dirty="0"/>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pPr lvl="0"/>
            <a:r>
              <a:rPr lang="it-IT" b="1" dirty="0"/>
              <a:t>Nel 1970 </a:t>
            </a:r>
            <a:r>
              <a:rPr lang="it-IT" b="1" dirty="0" err="1"/>
              <a:t>Masters</a:t>
            </a:r>
            <a:r>
              <a:rPr lang="it-IT" b="1" dirty="0"/>
              <a:t> e </a:t>
            </a:r>
            <a:r>
              <a:rPr lang="it-IT" b="1" dirty="0" err="1"/>
              <a:t>Johnson</a:t>
            </a:r>
            <a:r>
              <a:rPr lang="it-IT" b="1" dirty="0"/>
              <a:t>, abbandonando il classico termine di “frigidità”, definirono l’incapacità della donna a raggiungere l’orgasmo come “disfunzione orgasmica”.</a:t>
            </a:r>
          </a:p>
          <a:p>
            <a:pPr lvl="0"/>
            <a:r>
              <a:rPr lang="it-IT" b="1" dirty="0"/>
              <a:t>Fu, quindi, Helen </a:t>
            </a:r>
            <a:r>
              <a:rPr lang="it-IT" b="1" dirty="0" err="1"/>
              <a:t>Kaplan</a:t>
            </a:r>
            <a:r>
              <a:rPr lang="it-IT" b="1" dirty="0"/>
              <a:t> nel 1974 a distinguere le difficoltà della fase di eccitazione (da lei denominate “disfunzione sessuale generale”) da quelle della fase dell’orgasmo (la “disfunzione orgasmica” appunto). </a:t>
            </a:r>
          </a:p>
          <a:p>
            <a:endParaRPr lang="it-IT" dirty="0"/>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pPr lvl="0"/>
            <a:r>
              <a:rPr lang="it-IT" b="1" dirty="0"/>
              <a:t>In seguito, </a:t>
            </a:r>
            <a:r>
              <a:rPr lang="it-IT" b="1" dirty="0" err="1"/>
              <a:t>Jehu</a:t>
            </a:r>
            <a:r>
              <a:rPr lang="it-IT" b="1" dirty="0"/>
              <a:t> (1979) distinse nella disfunzione sessuale generale: </a:t>
            </a:r>
          </a:p>
          <a:p>
            <a:pPr lvl="0"/>
            <a:r>
              <a:rPr lang="it-IT" b="1" dirty="0"/>
              <a:t>una disfunzione </a:t>
            </a:r>
            <a:r>
              <a:rPr lang="it-IT" b="1" dirty="0" err="1"/>
              <a:t>vasocongestiva</a:t>
            </a:r>
            <a:r>
              <a:rPr lang="it-IT" b="1" dirty="0"/>
              <a:t>, che si riferisce alle carenze nelle risposte di lubrificazione e di </a:t>
            </a:r>
            <a:r>
              <a:rPr lang="it-IT" b="1" dirty="0" err="1"/>
              <a:t>vasocongestione</a:t>
            </a:r>
            <a:r>
              <a:rPr lang="it-IT" b="1" dirty="0"/>
              <a:t>, tipiche della fase di eccitazione; </a:t>
            </a:r>
          </a:p>
          <a:p>
            <a:pPr lvl="0"/>
            <a:r>
              <a:rPr lang="it-IT" b="1" dirty="0"/>
              <a:t>una insufficiente gratificazione sessuale, riguardante una carenza di esperienza soggettiva di piacere e di eccitamento connessa alla fase di eccitazione di tipo fisiologico. </a:t>
            </a:r>
          </a:p>
          <a:p>
            <a:pPr lvl="0"/>
            <a:r>
              <a:rPr lang="it-IT" b="1" dirty="0"/>
              <a:t>Il DSM-IV-TR accoglie, però, nei suoi criteri solo il primo aspetto indicato da </a:t>
            </a:r>
            <a:r>
              <a:rPr lang="it-IT" b="1" dirty="0" err="1"/>
              <a:t>Jehu</a:t>
            </a:r>
            <a:r>
              <a:rPr lang="it-IT" b="1" dirty="0"/>
              <a:t>, considerando il secondo una Disfunzione Sessuale NAS.</a:t>
            </a:r>
          </a:p>
          <a:p>
            <a:endParaRPr lang="it-IT" dirty="0"/>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lvl="0"/>
            <a:r>
              <a:rPr lang="it-IT" b="1" dirty="0"/>
              <a:t>I criteri del DSM-IV-TR appaiono però insoddisfacenti, in quanto risulta difficile, se non impossibile, limitare la definizione del disturbo alla sola componente obiettiva dell’eccitazione sessuale fisiologica. </a:t>
            </a:r>
          </a:p>
          <a:p>
            <a:pPr lvl="0"/>
            <a:endParaRPr lang="it-IT" b="1" dirty="0"/>
          </a:p>
          <a:p>
            <a:endParaRPr lang="it-IT" dirty="0"/>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pPr lvl="0"/>
            <a:r>
              <a:rPr lang="it-IT" b="1" dirty="0"/>
              <a:t>Infatti, sebbene l’eccitazione sessuale sia stata in genere considerata estrinsecarsi direttamente nella risposta di lubrificazione e di tumescenza vaginale, vari studi hanno dimostrato l’esistenza di notevoli discrepanze sia tra misure oggettive di attivazione vaginale/clitoridea e quelle di lubrificazione (</a:t>
            </a:r>
            <a:r>
              <a:rPr lang="it-IT" b="1" dirty="0" err="1"/>
              <a:t>Heiman</a:t>
            </a:r>
            <a:r>
              <a:rPr lang="it-IT" b="1" dirty="0"/>
              <a:t>, 1975; Myers e </a:t>
            </a:r>
            <a:r>
              <a:rPr lang="it-IT" b="1" dirty="0" err="1"/>
              <a:t>Morokoff</a:t>
            </a:r>
            <a:r>
              <a:rPr lang="it-IT" b="1" dirty="0"/>
              <a:t>, 1986), sia fra le prime e la valutazione soggettive (in </a:t>
            </a:r>
            <a:r>
              <a:rPr lang="it-IT" b="1" dirty="0" err="1"/>
              <a:t>self-report</a:t>
            </a:r>
            <a:r>
              <a:rPr lang="it-IT" b="1" dirty="0"/>
              <a:t>) di attivazione sessuale (</a:t>
            </a:r>
            <a:r>
              <a:rPr lang="it-IT" b="1" dirty="0" err="1"/>
              <a:t>Heiman</a:t>
            </a:r>
            <a:r>
              <a:rPr lang="it-IT" b="1" dirty="0"/>
              <a:t>, 1977; </a:t>
            </a:r>
            <a:r>
              <a:rPr lang="it-IT" b="1" dirty="0" err="1"/>
              <a:t>Rosen</a:t>
            </a:r>
            <a:r>
              <a:rPr lang="it-IT" b="1" dirty="0"/>
              <a:t> e Beck, 1988). </a:t>
            </a:r>
          </a:p>
          <a:p>
            <a:r>
              <a:rPr lang="it-IT" b="1" dirty="0"/>
              <a:t> </a:t>
            </a:r>
            <a:endParaRPr lang="it-IT" dirty="0"/>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pPr lvl="0"/>
            <a:r>
              <a:rPr lang="it-IT" b="1" dirty="0"/>
              <a:t>La </a:t>
            </a:r>
            <a:r>
              <a:rPr lang="it-IT" b="1" dirty="0" err="1"/>
              <a:t>Heiman</a:t>
            </a:r>
            <a:r>
              <a:rPr lang="it-IT" b="1" dirty="0"/>
              <a:t> (1977) rilevò, addirittura, che fra le donne che mostravano i massimi cambiamenti nel volume sanguigno vaginale il 42% affermava di non provare alcuna reazione fisica, il 54% non aveva alcuna sensazione vaginale e il 63% non mostrava alcun segno di lubrificazione.</a:t>
            </a:r>
          </a:p>
          <a:p>
            <a:pPr lvl="0"/>
            <a:r>
              <a:rPr lang="it-IT" b="1" dirty="0"/>
              <a:t>Inoltre è rarissimo che il disturbo si presenti unicamente come assenza di tumescenza e/o lubrificazione, ma è quasi sempre in </a:t>
            </a:r>
            <a:r>
              <a:rPr lang="it-IT" b="1" dirty="0" err="1"/>
              <a:t>comorbilità</a:t>
            </a:r>
            <a:r>
              <a:rPr lang="it-IT" b="1" dirty="0"/>
              <a:t> con un disturbo dell’orgasmo, soprattutto, o del desiderio.</a:t>
            </a:r>
          </a:p>
          <a:p>
            <a:pPr lvl="0"/>
            <a:r>
              <a:rPr lang="it-IT" b="1" dirty="0"/>
              <a:t>Infatti, </a:t>
            </a:r>
            <a:r>
              <a:rPr lang="it-IT" b="1" dirty="0" err="1"/>
              <a:t>Seagraves</a:t>
            </a:r>
            <a:r>
              <a:rPr lang="it-IT" b="1" dirty="0"/>
              <a:t> e </a:t>
            </a:r>
            <a:r>
              <a:rPr lang="it-IT" b="1" dirty="0" err="1"/>
              <a:t>Seagraves</a:t>
            </a:r>
            <a:r>
              <a:rPr lang="it-IT" b="1" dirty="0"/>
              <a:t> (1991) hanno rilevato solo 8 casi di diagnosi singola di tale disturbo su 527 donne con disfunzioni sessuali.</a:t>
            </a:r>
          </a:p>
          <a:p>
            <a:pPr lvl="0"/>
            <a:r>
              <a:rPr lang="it-IT" b="1" dirty="0"/>
              <a:t>Risulta, così, più utile tenere in considerazione, definendo il disturbo, anche la sensazione soggettiva di eccitamento sessuale e non solo quella oggettiva.</a:t>
            </a:r>
          </a:p>
          <a:p>
            <a:endParaRPr lang="it-IT" dirty="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Diagnosi differenziale</a:t>
            </a:r>
            <a:br>
              <a:rPr lang="it-IT" b="1" dirty="0"/>
            </a:br>
            <a:endParaRPr lang="it-IT" dirty="0"/>
          </a:p>
        </p:txBody>
      </p:sp>
      <p:sp>
        <p:nvSpPr>
          <p:cNvPr id="3" name="Segnaposto contenuto 2"/>
          <p:cNvSpPr>
            <a:spLocks noGrp="1"/>
          </p:cNvSpPr>
          <p:nvPr>
            <p:ph idx="1"/>
          </p:nvPr>
        </p:nvSpPr>
        <p:spPr/>
        <p:txBody>
          <a:bodyPr>
            <a:normAutofit fontScale="70000" lnSpcReduction="20000"/>
          </a:bodyPr>
          <a:lstStyle/>
          <a:p>
            <a:pPr lvl="0"/>
            <a:r>
              <a:rPr lang="it-IT" b="1" dirty="0"/>
              <a:t>Molti casi sono passati inosservati, fraintesi come appartenenti alla categoria del Disturbo dell’Orgasmo Femminile (chi ha difficoltà di eccitazione può non raggiungere l’orgasmo e ciò diviene l’aspetto preminente) o in quella del Disturbo da Desiderio Sessuale Ipoattivo (in caso di assente eccitazione, il rapporto sessuale è frustrante e meno desiderato).</a:t>
            </a:r>
          </a:p>
          <a:p>
            <a:pPr lvl="0"/>
            <a:r>
              <a:rPr lang="it-IT" b="1" dirty="0"/>
              <a:t>La diagnosi differenziale rispetto al Disturbo dell’Orgasmo Femminile si basa sul fatto che in quest’ultimo è presente la fase dell’eccitazione sessuale; nel Disturbo da Desiderio Sessuale Ipoattivo sono presenti sia l’eccitazione sia l’orgasmo. </a:t>
            </a:r>
          </a:p>
          <a:p>
            <a:pPr lvl="0"/>
            <a:r>
              <a:rPr lang="it-IT" b="1" dirty="0"/>
              <a:t>Va, comunque, rilevato che una situazione di abbassamento della libido può essere senza dubbio presente, come effetto secondario alla presenza del disturbo qui analizzato. </a:t>
            </a:r>
          </a:p>
          <a:p>
            <a:endParaRPr lang="it-IT"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b="1" dirty="0"/>
              <a:t>Incidenza e prevalenza</a:t>
            </a:r>
          </a:p>
          <a:p>
            <a:pPr lvl="0"/>
            <a:r>
              <a:rPr lang="it-IT" b="1" dirty="0"/>
              <a:t>Dati epidemiologici solidi non esistono per questa disfunzione. </a:t>
            </a:r>
          </a:p>
          <a:p>
            <a:pPr lvl="0"/>
            <a:r>
              <a:rPr lang="it-IT" b="1" dirty="0"/>
              <a:t>La maggior parte degli studi basati su campioni di comunità suggerisce una tasso generale di prevalenza fra l’11% e il 14% (</a:t>
            </a:r>
            <a:r>
              <a:rPr lang="it-IT" b="1" dirty="0" err="1"/>
              <a:t>Levine</a:t>
            </a:r>
            <a:r>
              <a:rPr lang="it-IT" b="1" dirty="0"/>
              <a:t> e </a:t>
            </a:r>
            <a:r>
              <a:rPr lang="it-IT" b="1" dirty="0" err="1"/>
              <a:t>Yost</a:t>
            </a:r>
            <a:r>
              <a:rPr lang="it-IT" b="1" dirty="0"/>
              <a:t>, 1976; </a:t>
            </a:r>
            <a:r>
              <a:rPr lang="it-IT" b="1" dirty="0" err="1"/>
              <a:t>Schover</a:t>
            </a:r>
            <a:r>
              <a:rPr lang="it-IT" b="1" dirty="0"/>
              <a:t>, 1981; </a:t>
            </a:r>
            <a:r>
              <a:rPr lang="it-IT" b="1" dirty="0" err="1"/>
              <a:t>Schover</a:t>
            </a:r>
            <a:r>
              <a:rPr lang="it-IT" b="1" dirty="0"/>
              <a:t> </a:t>
            </a:r>
            <a:r>
              <a:rPr lang="it-IT" b="1" dirty="0" err="1"/>
              <a:t>et</a:t>
            </a:r>
            <a:r>
              <a:rPr lang="it-IT" b="1" dirty="0"/>
              <a:t> al., 1982). </a:t>
            </a:r>
          </a:p>
          <a:p>
            <a:pPr lvl="0"/>
            <a:r>
              <a:rPr lang="it-IT" b="1" dirty="0"/>
              <a:t>In un’indagine epidemiologica un po’ più recente (</a:t>
            </a:r>
            <a:r>
              <a:rPr lang="it-IT" b="1" dirty="0" err="1"/>
              <a:t>Laumann</a:t>
            </a:r>
            <a:r>
              <a:rPr lang="it-IT" b="1" dirty="0"/>
              <a:t> </a:t>
            </a:r>
            <a:r>
              <a:rPr lang="it-IT" b="1" dirty="0" err="1"/>
              <a:t>et</a:t>
            </a:r>
            <a:r>
              <a:rPr lang="it-IT" b="1" dirty="0"/>
              <a:t> al., 1994), il 19% delle donne fra 18 e 59 anni riferì difficoltà di lubrificazione; </a:t>
            </a:r>
            <a:r>
              <a:rPr lang="it-IT" b="1" dirty="0" err="1"/>
              <a:t>Rosen</a:t>
            </a:r>
            <a:r>
              <a:rPr lang="it-IT" b="1" dirty="0"/>
              <a:t> </a:t>
            </a:r>
            <a:r>
              <a:rPr lang="it-IT" b="1" dirty="0" err="1"/>
              <a:t>et</a:t>
            </a:r>
            <a:r>
              <a:rPr lang="it-IT" b="1" dirty="0"/>
              <a:t> al. (1993) indicano un tasso ancora più alto, del 44%, in donne dopo la menopausa.</a:t>
            </a:r>
          </a:p>
          <a:p>
            <a:endParaRPr lang="it-IT" dirty="0"/>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Eziopatogenesi del Disturbo dell’Eccitazione Sessuale Femminile</a:t>
            </a:r>
            <a:br>
              <a:rPr lang="it-IT" b="1" dirty="0"/>
            </a:br>
            <a:endParaRPr lang="it-IT" dirty="0"/>
          </a:p>
        </p:txBody>
      </p:sp>
      <p:sp>
        <p:nvSpPr>
          <p:cNvPr id="3" name="Segnaposto contenuto 2"/>
          <p:cNvSpPr>
            <a:spLocks noGrp="1"/>
          </p:cNvSpPr>
          <p:nvPr>
            <p:ph idx="1"/>
          </p:nvPr>
        </p:nvSpPr>
        <p:spPr/>
        <p:txBody>
          <a:bodyPr>
            <a:normAutofit fontScale="70000" lnSpcReduction="20000"/>
          </a:bodyPr>
          <a:lstStyle/>
          <a:p>
            <a:r>
              <a:rPr lang="it-IT" b="1" dirty="0"/>
              <a:t>Purtroppo, data la ancora scarsa conoscenza delle risposte di eccitazione sessuale femminile dal punto di vista sia fisiologico sia psicologico, poco si sa circa l’eziopatogenesi del disturbo  e, di conseguenza, le possibilità di trattamento. Ecco alcune ipotesi:</a:t>
            </a:r>
          </a:p>
          <a:p>
            <a:pPr lvl="0"/>
            <a:r>
              <a:rPr lang="it-IT" b="1" dirty="0"/>
              <a:t>Scarso tono dei muscoli </a:t>
            </a:r>
            <a:r>
              <a:rPr lang="it-IT" b="1" dirty="0" err="1"/>
              <a:t>perivaginali</a:t>
            </a:r>
            <a:r>
              <a:rPr lang="it-IT" b="1" dirty="0"/>
              <a:t>, in particolare </a:t>
            </a:r>
            <a:r>
              <a:rPr lang="it-IT" b="1" dirty="0" err="1"/>
              <a:t>pubo-coccigei</a:t>
            </a:r>
            <a:r>
              <a:rPr lang="it-IT" b="1" dirty="0"/>
              <a:t> (</a:t>
            </a:r>
            <a:r>
              <a:rPr lang="it-IT" b="1" dirty="0" err="1"/>
              <a:t>Kegel</a:t>
            </a:r>
            <a:r>
              <a:rPr lang="it-IT" b="1" dirty="0"/>
              <a:t>, 1952).</a:t>
            </a:r>
          </a:p>
          <a:p>
            <a:pPr lvl="0"/>
            <a:r>
              <a:rPr lang="it-IT" b="1" dirty="0"/>
              <a:t>Incompetenza nell’elaborazione delle fantasie sessuali (</a:t>
            </a:r>
            <a:r>
              <a:rPr lang="it-IT" b="1" dirty="0" err="1"/>
              <a:t>Gillan</a:t>
            </a:r>
            <a:r>
              <a:rPr lang="it-IT" b="1" dirty="0"/>
              <a:t>, 1979).</a:t>
            </a:r>
          </a:p>
          <a:p>
            <a:pPr lvl="0"/>
            <a:r>
              <a:rPr lang="it-IT" b="1" dirty="0"/>
              <a:t>Fobie sessuali specifiche.</a:t>
            </a:r>
          </a:p>
          <a:p>
            <a:pPr lvl="0"/>
            <a:r>
              <a:rPr lang="it-IT" b="1" dirty="0"/>
              <a:t>Problemi legati a incompetenze sessuali o di comunicazione e/o relazione di coppia.</a:t>
            </a:r>
          </a:p>
          <a:p>
            <a:pPr lvl="0"/>
            <a:r>
              <a:rPr lang="it-IT" b="1" dirty="0"/>
              <a:t>Carenze di estrogeni e/o testosterone dovute a menopausa o ad altre cause (come isterectomia).</a:t>
            </a:r>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b="1" dirty="0"/>
              <a:t>Trattamento del Disturbo dell’Eccitazione Sessuale Femminile (I)</a:t>
            </a:r>
          </a:p>
          <a:p>
            <a:pPr lvl="0"/>
            <a:r>
              <a:rPr lang="it-IT" b="1" dirty="0"/>
              <a:t>Esercizi di </a:t>
            </a:r>
            <a:r>
              <a:rPr lang="it-IT" b="1" dirty="0" err="1"/>
              <a:t>Kegel</a:t>
            </a:r>
            <a:r>
              <a:rPr lang="it-IT" b="1" dirty="0"/>
              <a:t>.</a:t>
            </a:r>
          </a:p>
          <a:p>
            <a:pPr lvl="0"/>
            <a:r>
              <a:rPr lang="it-IT" b="1" dirty="0"/>
              <a:t>L’uso di materiale erotico e la stimolazione di fantasie sessuali (“terapia di stimolazione” di </a:t>
            </a:r>
            <a:r>
              <a:rPr lang="it-IT" b="1" dirty="0" err="1"/>
              <a:t>Gillan</a:t>
            </a:r>
            <a:r>
              <a:rPr lang="it-IT" b="1" dirty="0"/>
              <a:t>, 1979).</a:t>
            </a:r>
          </a:p>
          <a:p>
            <a:pPr lvl="0"/>
            <a:r>
              <a:rPr lang="it-IT" b="1" dirty="0"/>
              <a:t>Ristrutturazione cognitiva e tecniche di esposizione per affrontare eventuali fobie o inibizioni sessuali specifiche.</a:t>
            </a:r>
          </a:p>
          <a:p>
            <a:pPr lvl="0"/>
            <a:r>
              <a:rPr lang="it-IT" b="1" dirty="0"/>
              <a:t>Insegnare l’automonitoraggio per incrementare la consapevolezza dei pensieri, delle emozioni e dei comportamenti controproducenti, favorendo l’elabo-razione di pensieri positivi o almeno neutri da sostituire a quelli disfunzionali.</a:t>
            </a:r>
          </a:p>
          <a:p>
            <a:pPr lvl="0"/>
            <a:r>
              <a:rPr lang="it-IT" b="1" dirty="0"/>
              <a:t>Riprendere o riapprendere la masturbazione.</a:t>
            </a:r>
          </a:p>
          <a:p>
            <a:pPr lvl="0"/>
            <a:r>
              <a:rPr lang="it-IT" b="1" dirty="0"/>
              <a:t>Training di abilità sessuali.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testo 2"/>
          <p:cNvSpPr>
            <a:spLocks noGrp="1"/>
          </p:cNvSpPr>
          <p:nvPr>
            <p:ph type="body" idx="1"/>
          </p:nvPr>
        </p:nvSpPr>
        <p:spPr/>
        <p:txBody>
          <a:bodyPr/>
          <a:lstStyle/>
          <a:p>
            <a:r>
              <a:rPr lang="it-IT" b="1" dirty="0"/>
              <a:t>In generale le donne guardano di più il loro interlocutore. In particolare guardano di più in situazioni in cui vi è un clima di cooperazione, mentre i maschi guardano di più l'interlocutore in situazioni competitive. Anche questi aspetti potrebbero non dipendere solamente da elementi biologici ed evolutivi, ma anche da precisi adattamenti a norme sociali.  </a:t>
            </a:r>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Trattamento del Disturbo dell’Eccitazione Sessuale Femminile (</a:t>
            </a:r>
            <a:r>
              <a:rPr lang="it-IT" b="1" dirty="0" err="1"/>
              <a:t>II</a:t>
            </a:r>
            <a:r>
              <a:rPr lang="it-IT" b="1" dirty="0"/>
              <a:t>)</a:t>
            </a:r>
            <a:br>
              <a:rPr lang="it-IT" b="1" dirty="0"/>
            </a:br>
            <a:endParaRPr lang="it-IT" dirty="0"/>
          </a:p>
        </p:txBody>
      </p:sp>
      <p:sp>
        <p:nvSpPr>
          <p:cNvPr id="3" name="Segnaposto contenuto 2"/>
          <p:cNvSpPr>
            <a:spLocks noGrp="1"/>
          </p:cNvSpPr>
          <p:nvPr>
            <p:ph idx="1"/>
          </p:nvPr>
        </p:nvSpPr>
        <p:spPr/>
        <p:txBody>
          <a:bodyPr>
            <a:normAutofit fontScale="92500" lnSpcReduction="20000"/>
          </a:bodyPr>
          <a:lstStyle/>
          <a:p>
            <a:pPr lvl="0"/>
            <a:r>
              <a:rPr lang="it-IT" b="1" dirty="0"/>
              <a:t>Migliorare la comunicazione tra i partner.</a:t>
            </a:r>
          </a:p>
          <a:p>
            <a:pPr lvl="0"/>
            <a:r>
              <a:rPr lang="it-IT" b="1" dirty="0"/>
              <a:t>Condurre esercizi di Focalizzazione Sensoriale.</a:t>
            </a:r>
          </a:p>
          <a:p>
            <a:pPr lvl="0"/>
            <a:r>
              <a:rPr lang="it-IT" b="1" dirty="0"/>
              <a:t>Aumentare l’intimità fra i partner, soprattutto perché molte donne considerano lo scambio erotico con una persona speciale come un preludio fondamentale per l’eccitazione sessuale.</a:t>
            </a:r>
          </a:p>
          <a:p>
            <a:pPr lvl="0"/>
            <a:r>
              <a:rPr lang="it-IT" b="1" dirty="0"/>
              <a:t>In taluni casi, uso di vibratori.</a:t>
            </a:r>
          </a:p>
          <a:p>
            <a:r>
              <a:rPr lang="it-IT" dirty="0"/>
              <a:t>Eventuale ricorso a farmaci (vasodilatatori o antidepressivi) od ormoni (estrogeni, </a:t>
            </a:r>
            <a:r>
              <a:rPr lang="it-IT" dirty="0" err="1"/>
              <a:t>ossitocina</a:t>
            </a:r>
            <a:r>
              <a:rPr lang="it-IT" dirty="0"/>
              <a:t> o testosterone).</a:t>
            </a:r>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Il Disturbo Maschile dell’Erezione secondo il DSM-IV-TR (2000)</a:t>
            </a:r>
            <a:br>
              <a:rPr lang="it-IT" b="1" dirty="0"/>
            </a:br>
            <a:endParaRPr lang="it-IT" dirty="0"/>
          </a:p>
        </p:txBody>
      </p:sp>
      <p:sp>
        <p:nvSpPr>
          <p:cNvPr id="3" name="Segnaposto contenuto 2"/>
          <p:cNvSpPr>
            <a:spLocks noGrp="1"/>
          </p:cNvSpPr>
          <p:nvPr>
            <p:ph idx="1"/>
          </p:nvPr>
        </p:nvSpPr>
        <p:spPr/>
        <p:txBody>
          <a:bodyPr>
            <a:normAutofit fontScale="85000" lnSpcReduction="10000"/>
          </a:bodyPr>
          <a:lstStyle/>
          <a:p>
            <a:pPr lvl="0"/>
            <a:r>
              <a:rPr lang="it-IT" b="1" dirty="0"/>
              <a:t>A.	Persistente o ricorrente impossibilità di raggiungere, o di mantenere, un’erezione adeguata fino al completamento dell’attività sessuale.</a:t>
            </a:r>
          </a:p>
          <a:p>
            <a:pPr lvl="0"/>
            <a:r>
              <a:rPr lang="it-IT" b="1" dirty="0"/>
              <a:t>B.	L’anomalia causa notevole disagio o difficoltà interpersonali.</a:t>
            </a:r>
          </a:p>
          <a:p>
            <a:pPr lvl="0"/>
            <a:r>
              <a:rPr lang="it-IT" b="1" dirty="0"/>
              <a:t>C. La disfunzione dell’erezione non è meglio attribuibile ad un altro disturbo in Asse I (diverso da una Disfunzione Sessuale) e non è dovuta esclusivamente agli effetti fisiologici diretti di una sostanza (per esempio una sostanza di abuso, un farmaco) o di una condizione medica generale.</a:t>
            </a:r>
          </a:p>
          <a:p>
            <a:endParaRPr lang="it-IT" dirty="0"/>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pPr lvl="0"/>
            <a:r>
              <a:rPr lang="it-IT" b="1" i="1" dirty="0"/>
              <a:t>Specificare</a:t>
            </a:r>
            <a:r>
              <a:rPr lang="it-IT" b="1" dirty="0"/>
              <a:t>  il tipo:</a:t>
            </a:r>
          </a:p>
          <a:p>
            <a:pPr lvl="0"/>
            <a:r>
              <a:rPr lang="it-IT" b="1" dirty="0"/>
              <a:t>	Tipo permanente</a:t>
            </a:r>
          </a:p>
          <a:p>
            <a:pPr lvl="0"/>
            <a:r>
              <a:rPr lang="it-IT" b="1" dirty="0"/>
              <a:t>	Tipo acquisito</a:t>
            </a:r>
          </a:p>
          <a:p>
            <a:pPr lvl="0"/>
            <a:r>
              <a:rPr lang="it-IT" b="1" i="1" dirty="0"/>
              <a:t>Specificare</a:t>
            </a:r>
            <a:r>
              <a:rPr lang="it-IT" b="1" dirty="0"/>
              <a:t> :</a:t>
            </a:r>
          </a:p>
          <a:p>
            <a:pPr lvl="0"/>
            <a:r>
              <a:rPr lang="it-IT" b="1" dirty="0"/>
              <a:t>	Tipo generalizzato</a:t>
            </a:r>
          </a:p>
          <a:p>
            <a:pPr lvl="0"/>
            <a:r>
              <a:rPr lang="it-IT" b="1" dirty="0"/>
              <a:t>	Tipo situazionale</a:t>
            </a:r>
          </a:p>
          <a:p>
            <a:pPr lvl="0"/>
            <a:r>
              <a:rPr lang="it-IT" b="1" i="1" dirty="0"/>
              <a:t>Specificare</a:t>
            </a:r>
            <a:r>
              <a:rPr lang="it-IT" b="1" dirty="0"/>
              <a:t> :</a:t>
            </a:r>
          </a:p>
          <a:p>
            <a:pPr lvl="0"/>
            <a:r>
              <a:rPr lang="it-IT" b="1" dirty="0"/>
              <a:t>	Dovuto a fattori psicologici</a:t>
            </a:r>
          </a:p>
          <a:p>
            <a:pPr lvl="0"/>
            <a:r>
              <a:rPr lang="it-IT" b="1" dirty="0"/>
              <a:t>	Dovuto a fattori combinati</a:t>
            </a:r>
          </a:p>
          <a:p>
            <a:endParaRPr lang="it-IT" dirty="0"/>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Test medici per diagnosi differenziale.</a:t>
            </a:r>
            <a:br>
              <a:rPr lang="it-IT" b="1" dirty="0"/>
            </a:br>
            <a:endParaRPr lang="it-IT" dirty="0"/>
          </a:p>
        </p:txBody>
      </p:sp>
      <p:sp>
        <p:nvSpPr>
          <p:cNvPr id="3" name="Segnaposto contenuto 2"/>
          <p:cNvSpPr>
            <a:spLocks noGrp="1"/>
          </p:cNvSpPr>
          <p:nvPr>
            <p:ph idx="1"/>
          </p:nvPr>
        </p:nvSpPr>
        <p:spPr/>
        <p:txBody>
          <a:bodyPr>
            <a:normAutofit fontScale="85000" lnSpcReduction="10000"/>
          </a:bodyPr>
          <a:lstStyle/>
          <a:p>
            <a:pPr lvl="0"/>
            <a:r>
              <a:rPr lang="it-IT" b="1" dirty="0" err="1"/>
              <a:t>Erettrometria</a:t>
            </a:r>
            <a:r>
              <a:rPr lang="it-IT" b="1" dirty="0"/>
              <a:t> notturna.</a:t>
            </a:r>
          </a:p>
          <a:p>
            <a:pPr lvl="0"/>
            <a:r>
              <a:rPr lang="it-IT" b="1" dirty="0"/>
              <a:t>Dosaggi ormonali.</a:t>
            </a:r>
          </a:p>
          <a:p>
            <a:pPr lvl="0"/>
            <a:r>
              <a:rPr lang="it-IT" b="1" dirty="0" err="1"/>
              <a:t>Flussimetria</a:t>
            </a:r>
            <a:r>
              <a:rPr lang="it-IT" b="1" dirty="0"/>
              <a:t> doppler peniena basale (meglio eco-doppler).</a:t>
            </a:r>
          </a:p>
          <a:p>
            <a:pPr lvl="0"/>
            <a:r>
              <a:rPr lang="it-IT" b="1" dirty="0"/>
              <a:t>Arteriografia e/o </a:t>
            </a:r>
            <a:r>
              <a:rPr lang="it-IT" b="1" dirty="0" err="1"/>
              <a:t>cavernosografia</a:t>
            </a:r>
            <a:r>
              <a:rPr lang="it-IT" b="1" dirty="0"/>
              <a:t> statica e dinamica.</a:t>
            </a:r>
          </a:p>
          <a:p>
            <a:pPr lvl="0"/>
            <a:r>
              <a:rPr lang="it-IT" b="1" dirty="0"/>
              <a:t>Potenziali evocati </a:t>
            </a:r>
            <a:r>
              <a:rPr lang="it-IT" b="1" dirty="0" err="1"/>
              <a:t>sacral</a:t>
            </a:r>
            <a:r>
              <a:rPr lang="it-IT" b="1" dirty="0"/>
              <a:t> (latenza del riflesso </a:t>
            </a:r>
            <a:r>
              <a:rPr lang="it-IT" b="1" dirty="0" err="1"/>
              <a:t>bulbocavernoso</a:t>
            </a:r>
            <a:r>
              <a:rPr lang="it-IT" b="1" dirty="0"/>
              <a:t> e integrità del nervo pudendo e dei centri dell’erezione riflessa posti a livello spinale S2-S4.</a:t>
            </a:r>
          </a:p>
          <a:p>
            <a:pPr lvl="0"/>
            <a:r>
              <a:rPr lang="it-IT" b="1" dirty="0"/>
              <a:t>Test alla papaverina.</a:t>
            </a:r>
          </a:p>
          <a:p>
            <a:endParaRPr lang="it-IT" dirty="0"/>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Possibili cause del Disturbo maschile dell’erezione</a:t>
            </a:r>
            <a:br>
              <a:rPr lang="it-IT" b="1" dirty="0"/>
            </a:br>
            <a:endParaRPr lang="it-IT" dirty="0"/>
          </a:p>
        </p:txBody>
      </p:sp>
      <p:sp>
        <p:nvSpPr>
          <p:cNvPr id="3" name="Segnaposto contenuto 2"/>
          <p:cNvSpPr>
            <a:spLocks noGrp="1"/>
          </p:cNvSpPr>
          <p:nvPr>
            <p:ph idx="1"/>
          </p:nvPr>
        </p:nvSpPr>
        <p:spPr/>
        <p:txBody>
          <a:bodyPr>
            <a:normAutofit fontScale="85000" lnSpcReduction="20000"/>
          </a:bodyPr>
          <a:lstStyle/>
          <a:p>
            <a:pPr lvl="0"/>
            <a:r>
              <a:rPr lang="it-IT" b="1" dirty="0"/>
              <a:t>Timore dell’insuccesso.</a:t>
            </a:r>
          </a:p>
          <a:p>
            <a:pPr lvl="0"/>
            <a:r>
              <a:rPr lang="it-IT" b="1" dirty="0"/>
              <a:t>Timore di essere abbandonato o non amato, come conseguenza degli “insuccessi” sessuali.</a:t>
            </a:r>
          </a:p>
          <a:p>
            <a:pPr lvl="0"/>
            <a:r>
              <a:rPr lang="it-IT" b="1" dirty="0"/>
              <a:t>Incapacità di abbandonarsi alle proprie sensazioni corporee, per condizionamenti sessuofobici, eccessiva </a:t>
            </a:r>
            <a:r>
              <a:rPr lang="it-IT" b="1" dirty="0" err="1"/>
              <a:t>intellettualizzazione</a:t>
            </a:r>
            <a:r>
              <a:rPr lang="it-IT" b="1" dirty="0"/>
              <a:t>, o per definizione troppo astratta del rapporto sessuale.</a:t>
            </a:r>
          </a:p>
          <a:p>
            <a:pPr lvl="0"/>
            <a:r>
              <a:rPr lang="it-IT" b="1" dirty="0"/>
              <a:t>Mancanza di coinvolgimento o </a:t>
            </a:r>
            <a:r>
              <a:rPr lang="it-IT" b="1" dirty="0" err="1"/>
              <a:t>novita</a:t>
            </a:r>
            <a:r>
              <a:rPr lang="it-IT" b="1" dirty="0"/>
              <a:t> (effetto </a:t>
            </a:r>
            <a:r>
              <a:rPr lang="it-IT" b="1" dirty="0" err="1"/>
              <a:t>Coolidge</a:t>
            </a:r>
            <a:r>
              <a:rPr lang="it-IT" b="1" dirty="0"/>
              <a:t>).</a:t>
            </a:r>
          </a:p>
          <a:p>
            <a:pPr lvl="0"/>
            <a:r>
              <a:rPr lang="it-IT" b="1" dirty="0"/>
              <a:t>Eccessivo coinvolgimento o novità.</a:t>
            </a:r>
          </a:p>
          <a:p>
            <a:pPr lvl="0"/>
            <a:r>
              <a:rPr lang="it-IT" b="1" dirty="0"/>
              <a:t>Stress in generale, derivante anche da altre situazioni, come il lavoro o preoccupazioni finanziarie.</a:t>
            </a:r>
          </a:p>
          <a:p>
            <a:endParaRPr lang="it-IT" dirty="0"/>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Convinzioni disfunzionali tipiche nel Disturbo maschile dell’erezione.</a:t>
            </a:r>
            <a:br>
              <a:rPr lang="it-IT" b="1" dirty="0"/>
            </a:br>
            <a:endParaRPr lang="it-IT" dirty="0"/>
          </a:p>
        </p:txBody>
      </p:sp>
      <p:sp>
        <p:nvSpPr>
          <p:cNvPr id="3" name="Segnaposto contenuto 2"/>
          <p:cNvSpPr>
            <a:spLocks noGrp="1"/>
          </p:cNvSpPr>
          <p:nvPr>
            <p:ph idx="1"/>
          </p:nvPr>
        </p:nvSpPr>
        <p:spPr/>
        <p:txBody>
          <a:bodyPr>
            <a:normAutofit fontScale="85000" lnSpcReduction="10000"/>
          </a:bodyPr>
          <a:lstStyle/>
          <a:p>
            <a:pPr lvl="0"/>
            <a:r>
              <a:rPr lang="it-IT" b="1" dirty="0"/>
              <a:t>Nel sesso la prestazione è più rilevante del piacere.</a:t>
            </a:r>
          </a:p>
          <a:p>
            <a:pPr lvl="0"/>
            <a:r>
              <a:rPr lang="it-IT" b="1" dirty="0"/>
              <a:t>Per le donne è più importante la prestazione piuttosto che l’espressione di affetto e interesse.</a:t>
            </a:r>
          </a:p>
          <a:p>
            <a:pPr lvl="0"/>
            <a:r>
              <a:rPr lang="it-IT" b="1" dirty="0"/>
              <a:t>L’uomo deve essere sempre attivo e gestire il rapporto sessuale.</a:t>
            </a:r>
          </a:p>
          <a:p>
            <a:pPr lvl="0"/>
            <a:r>
              <a:rPr lang="it-IT" b="1" dirty="0"/>
              <a:t>Tutti i contatti fisici devono essere finalizzati al sesso.</a:t>
            </a:r>
          </a:p>
          <a:p>
            <a:pPr lvl="0"/>
            <a:r>
              <a:rPr lang="it-IT" b="1" dirty="0"/>
              <a:t>Il sesso e i rapporti sessuali sono la stessa cosa.</a:t>
            </a:r>
          </a:p>
          <a:p>
            <a:pPr lvl="0"/>
            <a:r>
              <a:rPr lang="it-IT" b="1" dirty="0"/>
              <a:t>Il sesso richiede sempre un’erezione.</a:t>
            </a:r>
          </a:p>
          <a:p>
            <a:pPr lvl="0"/>
            <a:r>
              <a:rPr lang="it-IT" b="1" dirty="0"/>
              <a:t>Un uomo deve sempre provare desiderio sessuale ed essere disponibile in tal senso.</a:t>
            </a:r>
          </a:p>
          <a:p>
            <a:endParaRPr lang="it-IT" dirty="0"/>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3600" b="1" dirty="0"/>
              <a:t>Livelli di terapia del Disturbo maschile dell’erezione secondo il </a:t>
            </a:r>
            <a:r>
              <a:rPr lang="it-IT" sz="3600" b="1" dirty="0" err="1"/>
              <a:t>Process</a:t>
            </a:r>
            <a:r>
              <a:rPr lang="it-IT" sz="3600" b="1" dirty="0"/>
              <a:t> </a:t>
            </a:r>
            <a:r>
              <a:rPr lang="it-IT" sz="3600" b="1" dirty="0" err="1"/>
              <a:t>of</a:t>
            </a:r>
            <a:r>
              <a:rPr lang="it-IT" sz="3600" b="1" dirty="0"/>
              <a:t> Care </a:t>
            </a:r>
            <a:r>
              <a:rPr lang="it-IT" sz="3600" b="1" dirty="0" err="1"/>
              <a:t>Consensus</a:t>
            </a:r>
            <a:r>
              <a:rPr lang="it-IT" sz="3600" b="1" dirty="0"/>
              <a:t> </a:t>
            </a:r>
            <a:r>
              <a:rPr lang="it-IT" sz="3600" b="1" dirty="0" err="1"/>
              <a:t>Panel</a:t>
            </a:r>
            <a:r>
              <a:rPr lang="it-IT" sz="3600" b="1" dirty="0"/>
              <a:t> (1999).</a:t>
            </a:r>
            <a:br>
              <a:rPr lang="it-IT" sz="3600" b="1" dirty="0"/>
            </a:br>
            <a:endParaRPr lang="it-IT" sz="3600" dirty="0"/>
          </a:p>
        </p:txBody>
      </p:sp>
      <p:sp>
        <p:nvSpPr>
          <p:cNvPr id="3" name="Segnaposto contenuto 2"/>
          <p:cNvSpPr>
            <a:spLocks noGrp="1"/>
          </p:cNvSpPr>
          <p:nvPr>
            <p:ph idx="1"/>
          </p:nvPr>
        </p:nvSpPr>
        <p:spPr/>
        <p:txBody>
          <a:bodyPr>
            <a:normAutofit fontScale="70000" lnSpcReduction="20000"/>
          </a:bodyPr>
          <a:lstStyle/>
          <a:p>
            <a:pPr lvl="0"/>
            <a:r>
              <a:rPr lang="it-IT" b="1" dirty="0"/>
              <a:t>I livello:</a:t>
            </a:r>
          </a:p>
          <a:p>
            <a:pPr lvl="0"/>
            <a:r>
              <a:rPr lang="it-IT" b="1" dirty="0"/>
              <a:t>Psicoterapia sessuale (ristrutturazione cognitiva; </a:t>
            </a:r>
            <a:r>
              <a:rPr lang="it-IT" b="1" dirty="0" err="1"/>
              <a:t>F.S.</a:t>
            </a:r>
            <a:r>
              <a:rPr lang="it-IT" b="1" dirty="0"/>
              <a:t> I e II; coito </a:t>
            </a:r>
            <a:r>
              <a:rPr lang="it-IT" b="1" dirty="0" err="1"/>
              <a:t>inesigente</a:t>
            </a:r>
            <a:r>
              <a:rPr lang="it-IT" b="1" dirty="0"/>
              <a:t>).</a:t>
            </a:r>
          </a:p>
          <a:p>
            <a:pPr lvl="0"/>
            <a:r>
              <a:rPr lang="it-IT" b="1" dirty="0"/>
              <a:t>Agenti farmacologici per via orale (testosterone; </a:t>
            </a:r>
            <a:r>
              <a:rPr lang="it-IT" b="1" dirty="0" err="1"/>
              <a:t>Sildenafil</a:t>
            </a:r>
            <a:r>
              <a:rPr lang="it-IT" b="1" dirty="0"/>
              <a:t> [Viagra], </a:t>
            </a:r>
            <a:r>
              <a:rPr lang="it-IT" b="1" dirty="0" err="1"/>
              <a:t>apomorfina</a:t>
            </a:r>
            <a:r>
              <a:rPr lang="it-IT" b="1" dirty="0"/>
              <a:t> sublinguale; </a:t>
            </a:r>
            <a:r>
              <a:rPr lang="it-IT" b="1" dirty="0" err="1"/>
              <a:t>trazodone</a:t>
            </a:r>
            <a:r>
              <a:rPr lang="it-IT" b="1" dirty="0"/>
              <a:t>; </a:t>
            </a:r>
            <a:r>
              <a:rPr lang="it-IT" b="1" dirty="0" err="1"/>
              <a:t>fentolamina</a:t>
            </a:r>
            <a:r>
              <a:rPr lang="it-IT" b="1" dirty="0"/>
              <a:t>; </a:t>
            </a:r>
            <a:r>
              <a:rPr lang="it-IT" b="1" dirty="0" err="1"/>
              <a:t>yohimbina</a:t>
            </a:r>
            <a:r>
              <a:rPr lang="it-IT" b="1" dirty="0"/>
              <a:t>).</a:t>
            </a:r>
          </a:p>
          <a:p>
            <a:pPr lvl="0"/>
            <a:r>
              <a:rPr lang="it-IT" b="1" dirty="0"/>
              <a:t>Terapia </a:t>
            </a:r>
            <a:r>
              <a:rPr lang="it-IT" b="1" i="1" dirty="0"/>
              <a:t>ex vacuo</a:t>
            </a:r>
            <a:r>
              <a:rPr lang="it-IT" b="1" dirty="0"/>
              <a:t> (</a:t>
            </a:r>
            <a:r>
              <a:rPr lang="it-IT" b="1" i="1" dirty="0" err="1"/>
              <a:t>vacuum</a:t>
            </a:r>
            <a:r>
              <a:rPr lang="it-IT" b="1" i="1" dirty="0"/>
              <a:t> </a:t>
            </a:r>
            <a:r>
              <a:rPr lang="it-IT" b="1" i="1" dirty="0" err="1"/>
              <a:t>device</a:t>
            </a:r>
            <a:r>
              <a:rPr lang="it-IT" b="1" dirty="0"/>
              <a:t>).</a:t>
            </a:r>
          </a:p>
          <a:p>
            <a:pPr lvl="0"/>
            <a:r>
              <a:rPr lang="it-IT" b="1" dirty="0"/>
              <a:t>II livello:</a:t>
            </a:r>
          </a:p>
          <a:p>
            <a:pPr lvl="0"/>
            <a:r>
              <a:rPr lang="it-IT" b="1" dirty="0"/>
              <a:t>Agenti farmacologici locali (papaverina; prostaglandina E1; </a:t>
            </a:r>
            <a:r>
              <a:rPr lang="it-IT" b="1" dirty="0" err="1"/>
              <a:t>cavernoiontoforesi</a:t>
            </a:r>
            <a:r>
              <a:rPr lang="it-IT" b="1" dirty="0"/>
              <a:t>; somministrazioni per via </a:t>
            </a:r>
            <a:r>
              <a:rPr lang="it-IT" b="1" dirty="0" err="1"/>
              <a:t>intrauretrale</a:t>
            </a:r>
            <a:r>
              <a:rPr lang="it-IT" b="1" dirty="0"/>
              <a:t>).</a:t>
            </a:r>
          </a:p>
          <a:p>
            <a:pPr lvl="0"/>
            <a:r>
              <a:rPr lang="it-IT" b="1" dirty="0"/>
              <a:t>III livello:</a:t>
            </a:r>
          </a:p>
          <a:p>
            <a:pPr lvl="0"/>
            <a:r>
              <a:rPr lang="it-IT" b="1" dirty="0"/>
              <a:t>Terapia chirurgica (rivascolarizzazione microchirurgica; il trattamento delle fughe venose; le protesi peniene: rigide, semirigide, idrauliche [mono-, bi- </a:t>
            </a:r>
            <a:r>
              <a:rPr lang="it-IT" b="1" dirty="0" err="1"/>
              <a:t>tricomponenti</a:t>
            </a:r>
            <a:r>
              <a:rPr lang="it-IT" b="1" dirty="0"/>
              <a:t>].</a:t>
            </a:r>
          </a:p>
          <a:p>
            <a:endParaRPr lang="it-IT" dirty="0"/>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Il Disturbo dell’Orgasmo Femminile secondo il DSM-IV-TR (2000)</a:t>
            </a:r>
            <a:br>
              <a:rPr lang="it-IT" b="1" dirty="0"/>
            </a:br>
            <a:endParaRPr lang="it-IT" dirty="0"/>
          </a:p>
        </p:txBody>
      </p:sp>
      <p:sp>
        <p:nvSpPr>
          <p:cNvPr id="3" name="Segnaposto contenuto 2"/>
          <p:cNvSpPr>
            <a:spLocks noGrp="1"/>
          </p:cNvSpPr>
          <p:nvPr>
            <p:ph idx="1"/>
          </p:nvPr>
        </p:nvSpPr>
        <p:spPr/>
        <p:txBody>
          <a:bodyPr>
            <a:normAutofit fontScale="70000" lnSpcReduction="20000"/>
          </a:bodyPr>
          <a:lstStyle/>
          <a:p>
            <a:pPr lvl="0"/>
            <a:r>
              <a:rPr lang="it-IT" b="1" dirty="0"/>
              <a:t>A.	Persistente o ricorrente ritardo, o assenza, dell’orgasmo dopo una fase di eccitazione sessuale normale. Le donne mostrano un’ampia variabilità nel tipo o nell’intensità della stimolazione che induce l’orgasmo. La diagnosi di Disturbo dell’Orgasmo Femminile dovrebbe basarsi sulla valutazione del clinico che la capacità di orgasmo della donna sia minore di quanto ci si aspetterebbe per età, esperienza sessuale, e adeguatezza della stimolazione sessuale ricevuta.</a:t>
            </a:r>
          </a:p>
          <a:p>
            <a:pPr lvl="0"/>
            <a:r>
              <a:rPr lang="it-IT" b="1" dirty="0"/>
              <a:t>B.	L’anomalia causa notevole disagio o difficoltà interpersonali.</a:t>
            </a:r>
          </a:p>
          <a:p>
            <a:pPr lvl="0"/>
            <a:r>
              <a:rPr lang="it-IT" b="1" dirty="0"/>
              <a:t>C.	La disfunzione dell’orgasmo non è meglio attribuibile ad un altro disturbo in Asse I (ad eccezione di un’altra Disfunzione Sessuale) e non è dovuta esclusivamente agli effetti fisiologici diretti di una sostanza (per esempio una sostanza di abuso, un farmaco) o di una condizione medica generale</a:t>
            </a:r>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pPr lvl="0"/>
            <a:r>
              <a:rPr lang="it-IT" b="1" i="1" dirty="0"/>
              <a:t>Specificare</a:t>
            </a:r>
            <a:r>
              <a:rPr lang="it-IT" b="1" dirty="0"/>
              <a:t>  il tipo:</a:t>
            </a:r>
          </a:p>
          <a:p>
            <a:pPr lvl="0"/>
            <a:r>
              <a:rPr lang="it-IT" b="1" dirty="0"/>
              <a:t>	Tipo permanente</a:t>
            </a:r>
          </a:p>
          <a:p>
            <a:pPr lvl="0"/>
            <a:r>
              <a:rPr lang="it-IT" b="1" dirty="0"/>
              <a:t>	Tipo acquisito</a:t>
            </a:r>
          </a:p>
          <a:p>
            <a:pPr lvl="0"/>
            <a:r>
              <a:rPr lang="it-IT" b="1" i="1" dirty="0"/>
              <a:t>Specificare</a:t>
            </a:r>
            <a:r>
              <a:rPr lang="it-IT" b="1" dirty="0"/>
              <a:t> :</a:t>
            </a:r>
          </a:p>
          <a:p>
            <a:pPr lvl="0"/>
            <a:r>
              <a:rPr lang="it-IT" b="1" dirty="0"/>
              <a:t>	Tipo generalizzato</a:t>
            </a:r>
          </a:p>
          <a:p>
            <a:pPr lvl="0"/>
            <a:r>
              <a:rPr lang="it-IT" b="1" dirty="0"/>
              <a:t>	Tipo situazionale</a:t>
            </a:r>
          </a:p>
          <a:p>
            <a:pPr lvl="0"/>
            <a:r>
              <a:rPr lang="it-IT" b="1" i="1" dirty="0"/>
              <a:t>Specificare</a:t>
            </a:r>
            <a:r>
              <a:rPr lang="it-IT" b="1" dirty="0"/>
              <a:t> :</a:t>
            </a:r>
          </a:p>
          <a:p>
            <a:pPr lvl="0"/>
            <a:r>
              <a:rPr lang="it-IT" b="1" dirty="0"/>
              <a:t>	Dovuto a fattori psicologici</a:t>
            </a:r>
          </a:p>
          <a:p>
            <a:pPr lvl="0"/>
            <a:r>
              <a:rPr lang="it-IT" b="1" dirty="0"/>
              <a:t>	Dovuto a fattori combinati</a:t>
            </a:r>
          </a:p>
          <a:p>
            <a:endParaRPr lang="it-IT" dirty="0"/>
          </a:p>
          <a:p>
            <a:endParaRPr lang="it-IT" dirty="0"/>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4000" b="1" dirty="0"/>
              <a:t>La tipologia delle donne anorgasmiche secondo </a:t>
            </a:r>
            <a:r>
              <a:rPr lang="it-IT" sz="4000" b="1" dirty="0" err="1"/>
              <a:t>Fenelli</a:t>
            </a:r>
            <a:r>
              <a:rPr lang="it-IT" sz="4000" b="1" dirty="0"/>
              <a:t> e </a:t>
            </a:r>
            <a:r>
              <a:rPr lang="it-IT" sz="4000" b="1" dirty="0" err="1"/>
              <a:t>Lorenzini</a:t>
            </a:r>
            <a:r>
              <a:rPr lang="it-IT" sz="4000" b="1" dirty="0"/>
              <a:t> (1991).</a:t>
            </a:r>
            <a:br>
              <a:rPr lang="it-IT" sz="4000" b="1" dirty="0"/>
            </a:br>
            <a:endParaRPr lang="it-IT" sz="4000" dirty="0"/>
          </a:p>
        </p:txBody>
      </p:sp>
      <p:sp>
        <p:nvSpPr>
          <p:cNvPr id="3" name="Segnaposto contenuto 2"/>
          <p:cNvSpPr>
            <a:spLocks noGrp="1"/>
          </p:cNvSpPr>
          <p:nvPr>
            <p:ph idx="1"/>
          </p:nvPr>
        </p:nvSpPr>
        <p:spPr/>
        <p:txBody>
          <a:bodyPr>
            <a:normAutofit fontScale="85000" lnSpcReduction="10000"/>
          </a:bodyPr>
          <a:lstStyle/>
          <a:p>
            <a:pPr lvl="0"/>
            <a:r>
              <a:rPr lang="it-IT" b="1" dirty="0"/>
              <a:t>Tipo 1:</a:t>
            </a:r>
          </a:p>
          <a:p>
            <a:pPr lvl="0"/>
            <a:r>
              <a:rPr lang="it-IT" b="1" dirty="0"/>
              <a:t>Presentano una curva di eccitamento crescente, un plateau prolungato, senza però alcun picco orgasmico, seguito quindi da una discesa graduale.</a:t>
            </a:r>
          </a:p>
          <a:p>
            <a:pPr lvl="0"/>
            <a:r>
              <a:rPr lang="it-IT" b="1" dirty="0"/>
              <a:t>Tipo 2:</a:t>
            </a:r>
          </a:p>
          <a:p>
            <a:pPr lvl="0"/>
            <a:r>
              <a:rPr lang="it-IT" b="1" dirty="0"/>
              <a:t>Manifestano un eccitamento piuttosto rapido a cui segue un improvviso e brusco calo, come se la possibilità reale di un orgasmo inducesse la paura di lasciarsi andare. In questo caso si potrebbe parlare di fobia specifica per l’orgasmo, indotta probabilmente dal timore di perdere il controllo di sé.</a:t>
            </a:r>
          </a:p>
          <a:p>
            <a:endParaRPr lang="it-IT"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testo 2"/>
          <p:cNvSpPr>
            <a:spLocks noGrp="1"/>
          </p:cNvSpPr>
          <p:nvPr>
            <p:ph type="body" idx="1"/>
          </p:nvPr>
        </p:nvSpPr>
        <p:spPr/>
        <p:txBody>
          <a:bodyPr/>
          <a:lstStyle/>
          <a:p>
            <a:r>
              <a:rPr lang="it-IT" sz="2400" b="1" dirty="0"/>
              <a:t>Fin dai primi momenti di vita comunque si può osservare come le bambine ricercano assai più dei maschi il contatto visivo. Nei neonati maschi si nota più irrequietezza, labilità emotiva e minore sensibilità ed attenzione agli stimoli sociali. Alla nascita, per l'influsso di componenti fisiologiche o endocrinologiche, i maschi presenterebbero un'ipersensibilità emotiva. In questo modo riuscirebbero ad ottenere molta protezione, coccole ed attenzione da parte delle madri.  Nel corso della loro personale evoluzione, i bambini finirebbero però col diventare meno espressivi e probabilmente meno emotivi delle bambine.</a:t>
            </a:r>
          </a:p>
          <a:p>
            <a:endParaRPr lang="it-IT" dirty="0"/>
          </a:p>
          <a:p>
            <a:endParaRPr lang="it-IT" dirty="0"/>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a:t>
            </a:r>
            <a:r>
              <a:rPr lang="it-IT" b="1" i="1" dirty="0" err="1"/>
              <a:t>Becoming</a:t>
            </a:r>
            <a:r>
              <a:rPr lang="it-IT" b="1" i="1" dirty="0"/>
              <a:t> </a:t>
            </a:r>
            <a:r>
              <a:rPr lang="it-IT" b="1" i="1" dirty="0" err="1"/>
              <a:t>orgasmic</a:t>
            </a:r>
            <a:r>
              <a:rPr lang="it-IT" b="1" dirty="0"/>
              <a:t>” (</a:t>
            </a:r>
            <a:r>
              <a:rPr lang="it-IT" b="1" dirty="0" err="1"/>
              <a:t>LoPiccolo</a:t>
            </a:r>
            <a:r>
              <a:rPr lang="it-IT" b="1" dirty="0"/>
              <a:t> e </a:t>
            </a:r>
            <a:r>
              <a:rPr lang="it-IT" b="1" dirty="0" err="1"/>
              <a:t>Lobitz</a:t>
            </a:r>
            <a:r>
              <a:rPr lang="it-IT" b="1" dirty="0"/>
              <a:t>, 1972; </a:t>
            </a:r>
            <a:r>
              <a:rPr lang="it-IT" b="1" dirty="0" err="1"/>
              <a:t>Heiman</a:t>
            </a:r>
            <a:r>
              <a:rPr lang="it-IT" b="1" dirty="0"/>
              <a:t> e coll., 1976).</a:t>
            </a:r>
            <a:br>
              <a:rPr lang="it-IT" b="1" dirty="0"/>
            </a:br>
            <a:endParaRPr lang="it-IT" dirty="0"/>
          </a:p>
        </p:txBody>
      </p:sp>
      <p:sp>
        <p:nvSpPr>
          <p:cNvPr id="3" name="Segnaposto contenuto 2"/>
          <p:cNvSpPr>
            <a:spLocks noGrp="1"/>
          </p:cNvSpPr>
          <p:nvPr>
            <p:ph idx="1"/>
          </p:nvPr>
        </p:nvSpPr>
        <p:spPr/>
        <p:txBody>
          <a:bodyPr>
            <a:normAutofit fontScale="77500" lnSpcReduction="20000"/>
          </a:bodyPr>
          <a:lstStyle/>
          <a:p>
            <a:pPr lvl="0"/>
            <a:r>
              <a:rPr lang="it-IT" b="1" dirty="0"/>
              <a:t>Informazioni sull’anatomia sessuale ed esplorazione corporea allo specchio.</a:t>
            </a:r>
          </a:p>
          <a:p>
            <a:pPr lvl="0"/>
            <a:r>
              <a:rPr lang="it-IT" b="1" dirty="0"/>
              <a:t>Esplorazione visiva e tattile dei genitali.</a:t>
            </a:r>
          </a:p>
          <a:p>
            <a:pPr lvl="0"/>
            <a:r>
              <a:rPr lang="it-IT" b="1" dirty="0"/>
              <a:t>Esplorazione dei genitali al fine di trovarne i punti più piacevoli da toccare.</a:t>
            </a:r>
          </a:p>
          <a:p>
            <a:pPr lvl="0"/>
            <a:r>
              <a:rPr lang="it-IT" b="1" dirty="0"/>
              <a:t>Masturbazione.</a:t>
            </a:r>
          </a:p>
          <a:p>
            <a:pPr lvl="0"/>
            <a:r>
              <a:rPr lang="it-IT" b="1" dirty="0"/>
              <a:t>Eventuale masturbazione prolungata e uso delle fantasie erotiche. Eventuale introduzione degli esercizi di </a:t>
            </a:r>
            <a:r>
              <a:rPr lang="it-IT" b="1" dirty="0" err="1"/>
              <a:t>Kegel</a:t>
            </a:r>
            <a:r>
              <a:rPr lang="it-IT" b="1" dirty="0"/>
              <a:t>.</a:t>
            </a:r>
          </a:p>
          <a:p>
            <a:pPr lvl="0"/>
            <a:r>
              <a:rPr lang="it-IT" b="1" dirty="0"/>
              <a:t>Eventuale uso del vibratore.</a:t>
            </a:r>
          </a:p>
          <a:p>
            <a:pPr lvl="0"/>
            <a:r>
              <a:rPr lang="it-IT" b="1" dirty="0"/>
              <a:t>Masturbazione in presenza del partner.</a:t>
            </a:r>
          </a:p>
          <a:p>
            <a:pPr lvl="0"/>
            <a:r>
              <a:rPr lang="it-IT" b="1" dirty="0"/>
              <a:t>Masturbazione da parte del partner.</a:t>
            </a:r>
          </a:p>
          <a:p>
            <a:pPr lvl="0"/>
            <a:r>
              <a:rPr lang="it-IT" b="1" dirty="0"/>
              <a:t>Coito.</a:t>
            </a:r>
          </a:p>
          <a:p>
            <a:endParaRPr lang="it-IT" dirty="0"/>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Il Disturbo dell’Orgasmo Maschile secondo il DSM-IV-TR (2000)</a:t>
            </a:r>
            <a:br>
              <a:rPr lang="it-IT" b="1" dirty="0"/>
            </a:br>
            <a:endParaRPr lang="it-IT" dirty="0"/>
          </a:p>
        </p:txBody>
      </p:sp>
      <p:sp>
        <p:nvSpPr>
          <p:cNvPr id="3" name="Segnaposto contenuto 2"/>
          <p:cNvSpPr>
            <a:spLocks noGrp="1"/>
          </p:cNvSpPr>
          <p:nvPr>
            <p:ph idx="1"/>
          </p:nvPr>
        </p:nvSpPr>
        <p:spPr/>
        <p:txBody>
          <a:bodyPr>
            <a:normAutofit fontScale="77500" lnSpcReduction="20000"/>
          </a:bodyPr>
          <a:lstStyle/>
          <a:p>
            <a:pPr lvl="0"/>
            <a:r>
              <a:rPr lang="it-IT" b="1" dirty="0"/>
              <a:t>A.	Persistente o ricorrente ritardo, o assenza, dell’orgasmo dopo una normale fase di eccitazione sessuale nell’ambito di una attività sessuale che il clinico, tenendo conto dell’età del soggetto, giudica adeguata per localizzazione, intensità e durata.</a:t>
            </a:r>
          </a:p>
          <a:p>
            <a:pPr lvl="0"/>
            <a:r>
              <a:rPr lang="it-IT" b="1" dirty="0"/>
              <a:t>B.	L’anomalia causa notevole disagio o difficoltà interpersonali.</a:t>
            </a:r>
          </a:p>
          <a:p>
            <a:pPr lvl="0"/>
            <a:r>
              <a:rPr lang="it-IT" b="1" dirty="0"/>
              <a:t>C.	La disfunzione dell’orgasmo non è meglio attribuibile ad un altro disturbo in Asse I (ad eccezione di un’altra Disfunzione Sessuale) e non è dovuta esclusivamente agli effetti fisiologici diretti di una sostanza (per esempio una sostanza di abuso, un farmaco) o di una condizione medica generale.</a:t>
            </a:r>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pPr lvl="0"/>
            <a:r>
              <a:rPr lang="it-IT" b="1" i="1" dirty="0"/>
              <a:t>Specificare</a:t>
            </a:r>
            <a:r>
              <a:rPr lang="it-IT" b="1" dirty="0"/>
              <a:t>  il tipo:</a:t>
            </a:r>
          </a:p>
          <a:p>
            <a:pPr lvl="0"/>
            <a:r>
              <a:rPr lang="it-IT" b="1" dirty="0"/>
              <a:t>	Tipo permanente</a:t>
            </a:r>
          </a:p>
          <a:p>
            <a:pPr lvl="0"/>
            <a:r>
              <a:rPr lang="it-IT" b="1" dirty="0"/>
              <a:t>	Tipo acquisito</a:t>
            </a:r>
          </a:p>
          <a:p>
            <a:pPr lvl="0"/>
            <a:r>
              <a:rPr lang="it-IT" b="1" i="1" dirty="0"/>
              <a:t>Specificare</a:t>
            </a:r>
            <a:r>
              <a:rPr lang="it-IT" b="1" dirty="0"/>
              <a:t> :</a:t>
            </a:r>
          </a:p>
          <a:p>
            <a:pPr lvl="0"/>
            <a:r>
              <a:rPr lang="it-IT" b="1" dirty="0"/>
              <a:t>	Tipo generalizzato</a:t>
            </a:r>
          </a:p>
          <a:p>
            <a:pPr lvl="0"/>
            <a:r>
              <a:rPr lang="it-IT" b="1" dirty="0"/>
              <a:t>	Tipo situazionale</a:t>
            </a:r>
          </a:p>
          <a:p>
            <a:pPr lvl="0"/>
            <a:r>
              <a:rPr lang="it-IT" b="1" i="1" dirty="0"/>
              <a:t>Specificare</a:t>
            </a:r>
            <a:r>
              <a:rPr lang="it-IT" b="1" dirty="0"/>
              <a:t> :</a:t>
            </a:r>
          </a:p>
          <a:p>
            <a:pPr lvl="0"/>
            <a:r>
              <a:rPr lang="it-IT" b="1" dirty="0"/>
              <a:t>	Dovuto a fattori psicologici</a:t>
            </a:r>
          </a:p>
          <a:p>
            <a:pPr lvl="0"/>
            <a:r>
              <a:rPr lang="it-IT" b="1" dirty="0"/>
              <a:t>	Dovuto a fattori combinati</a:t>
            </a:r>
          </a:p>
          <a:p>
            <a:endParaRPr lang="it-IT" dirty="0"/>
          </a:p>
          <a:p>
            <a:endParaRPr lang="it-IT" dirty="0"/>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Tipologia del Disturbo dell’orgasmo maschile secondo </a:t>
            </a:r>
            <a:r>
              <a:rPr lang="it-IT" b="1" dirty="0" err="1"/>
              <a:t>Apfelbaum</a:t>
            </a:r>
            <a:r>
              <a:rPr lang="it-IT" b="1" dirty="0"/>
              <a:t> (2000).</a:t>
            </a:r>
            <a:br>
              <a:rPr lang="it-IT" b="1" dirty="0"/>
            </a:br>
            <a:endParaRPr lang="it-IT" dirty="0"/>
          </a:p>
        </p:txBody>
      </p:sp>
      <p:sp>
        <p:nvSpPr>
          <p:cNvPr id="3" name="Segnaposto contenuto 2"/>
          <p:cNvSpPr>
            <a:spLocks noGrp="1"/>
          </p:cNvSpPr>
          <p:nvPr>
            <p:ph idx="1"/>
          </p:nvPr>
        </p:nvSpPr>
        <p:spPr/>
        <p:txBody>
          <a:bodyPr>
            <a:normAutofit fontScale="85000" lnSpcReduction="20000"/>
          </a:bodyPr>
          <a:lstStyle/>
          <a:p>
            <a:pPr lvl="0"/>
            <a:r>
              <a:rPr lang="it-IT" b="1" dirty="0"/>
              <a:t>Anorgasmia </a:t>
            </a:r>
            <a:r>
              <a:rPr lang="it-IT" b="1" dirty="0" err="1"/>
              <a:t>masturbatoria</a:t>
            </a:r>
            <a:r>
              <a:rPr lang="it-IT" b="1" dirty="0"/>
              <a:t>: l’uomo non è in grado di raggiungere l’orgasmo né nel coito né in masturbazione da solo; esso corrisponderebbe alla cosiddetta “</a:t>
            </a:r>
            <a:r>
              <a:rPr lang="it-IT" b="1" dirty="0" err="1"/>
              <a:t>aneiaculazione</a:t>
            </a:r>
            <a:r>
              <a:rPr lang="it-IT" b="1" dirty="0"/>
              <a:t> senza orgasmo” (</a:t>
            </a:r>
            <a:r>
              <a:rPr lang="it-IT" b="1" dirty="0" err="1"/>
              <a:t>Simonelli</a:t>
            </a:r>
            <a:r>
              <a:rPr lang="it-IT" b="1" dirty="0"/>
              <a:t> e Rossi, 1996) e non dovrebbe essere confusa con la “eiaculazione retrograda” (blocco dello sfintere vestibolare ed eiaculazione in vescica) e con l’orgasmo “</a:t>
            </a:r>
            <a:r>
              <a:rPr lang="it-IT" b="1" dirty="0" err="1"/>
              <a:t>aneiaculatorio</a:t>
            </a:r>
            <a:r>
              <a:rPr lang="it-IT" b="1" dirty="0"/>
              <a:t>” (fase </a:t>
            </a:r>
            <a:r>
              <a:rPr lang="it-IT" b="1" dirty="0" err="1"/>
              <a:t>esplulsiva</a:t>
            </a:r>
            <a:r>
              <a:rPr lang="it-IT" b="1" dirty="0"/>
              <a:t> eiaculatoria presente ma assenza della precedente fase di emissione).</a:t>
            </a:r>
          </a:p>
          <a:p>
            <a:pPr lvl="0"/>
            <a:r>
              <a:rPr lang="it-IT" b="1" dirty="0"/>
              <a:t>Anorgasmia con orientamento </a:t>
            </a:r>
            <a:r>
              <a:rPr lang="it-IT" b="1" dirty="0" err="1"/>
              <a:t>autosessuale</a:t>
            </a:r>
            <a:r>
              <a:rPr lang="it-IT" b="1" dirty="0"/>
              <a:t>: uomini che fondamentalmente preferiscono la masturbazione al rapporto con un partner (di qualunque sesso).</a:t>
            </a:r>
          </a:p>
          <a:p>
            <a:endParaRPr lang="it-IT" dirty="0"/>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Possibili teorie </a:t>
            </a:r>
            <a:r>
              <a:rPr lang="it-IT" b="1" dirty="0" err="1"/>
              <a:t>eziopatogenetiche</a:t>
            </a:r>
            <a:r>
              <a:rPr lang="it-IT" b="1" dirty="0"/>
              <a:t> del Disturbo dell’orgasmo maschile.</a:t>
            </a:r>
            <a:br>
              <a:rPr lang="it-IT" b="1" dirty="0"/>
            </a:br>
            <a:endParaRPr lang="it-IT" dirty="0"/>
          </a:p>
        </p:txBody>
      </p:sp>
      <p:sp>
        <p:nvSpPr>
          <p:cNvPr id="3" name="Segnaposto contenuto 2"/>
          <p:cNvSpPr>
            <a:spLocks noGrp="1"/>
          </p:cNvSpPr>
          <p:nvPr>
            <p:ph idx="1"/>
          </p:nvPr>
        </p:nvSpPr>
        <p:spPr/>
        <p:txBody>
          <a:bodyPr>
            <a:normAutofit fontScale="77500" lnSpcReduction="20000"/>
          </a:bodyPr>
          <a:lstStyle/>
          <a:p>
            <a:pPr lvl="0"/>
            <a:r>
              <a:rPr lang="it-IT" b="1" dirty="0"/>
              <a:t>Una rigida educazione religiosa che genera senso di colpa circa la sessualità.</a:t>
            </a:r>
          </a:p>
          <a:p>
            <a:pPr lvl="0"/>
            <a:r>
              <a:rPr lang="it-IT" b="1" dirty="0"/>
              <a:t>Un conflitto intrapsichico insorto dalla relazione con una madre troppo simbiotica e con conflitti irrisolti.</a:t>
            </a:r>
          </a:p>
          <a:p>
            <a:pPr lvl="0"/>
            <a:r>
              <a:rPr lang="it-IT" b="1" dirty="0"/>
              <a:t>Uno stato di collera repressa con forza.</a:t>
            </a:r>
          </a:p>
          <a:p>
            <a:pPr lvl="0"/>
            <a:r>
              <a:rPr lang="it-IT" b="1" dirty="0"/>
              <a:t>Un’ambivalenza nei confronti della partner.</a:t>
            </a:r>
          </a:p>
          <a:p>
            <a:pPr lvl="0"/>
            <a:r>
              <a:rPr lang="it-IT" b="1" dirty="0"/>
              <a:t>Una specifica disavventura sessuale.</a:t>
            </a:r>
          </a:p>
          <a:p>
            <a:pPr lvl="0"/>
            <a:r>
              <a:rPr lang="it-IT" b="1" dirty="0"/>
              <a:t>La paura dell’uomo di essere abbandonato dalla donna.</a:t>
            </a:r>
          </a:p>
          <a:p>
            <a:pPr lvl="0"/>
            <a:r>
              <a:rPr lang="it-IT" b="1" dirty="0"/>
              <a:t>Ambivalenza nei confronti del matrimonio o di un’unione che comporti responsabilità.</a:t>
            </a:r>
          </a:p>
          <a:p>
            <a:pPr lvl="0"/>
            <a:r>
              <a:rPr lang="it-IT" b="1" dirty="0"/>
              <a:t>Ansia da prestazione (per es. dovere eiaculare per avere dei figli).</a:t>
            </a:r>
          </a:p>
          <a:p>
            <a:endParaRPr lang="it-IT" dirty="0"/>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Trattamento dei Disturbo dell’orgasmo maschile.</a:t>
            </a:r>
            <a:br>
              <a:rPr lang="it-IT" b="1" dirty="0"/>
            </a:br>
            <a:endParaRPr lang="it-IT" dirty="0"/>
          </a:p>
        </p:txBody>
      </p:sp>
      <p:sp>
        <p:nvSpPr>
          <p:cNvPr id="3" name="Segnaposto contenuto 2"/>
          <p:cNvSpPr>
            <a:spLocks noGrp="1"/>
          </p:cNvSpPr>
          <p:nvPr>
            <p:ph idx="1"/>
          </p:nvPr>
        </p:nvSpPr>
        <p:spPr/>
        <p:txBody>
          <a:bodyPr>
            <a:normAutofit/>
          </a:bodyPr>
          <a:lstStyle/>
          <a:p>
            <a:pPr lvl="0"/>
            <a:r>
              <a:rPr lang="it-IT" b="1" dirty="0"/>
              <a:t>Fobia di eiaculare in presenza della partner, come conseguenza di problemi di intimità con lei o di scarse esperienze sessuali o, eventualmente, per paura di poterla “sporcare”; tale aspetto può essere trattato fondamentalmente con pratiche di esposizione graduata, come quelle indicate dalla </a:t>
            </a:r>
            <a:r>
              <a:rPr lang="it-IT" b="1" dirty="0" err="1"/>
              <a:t>Kaplan</a:t>
            </a:r>
            <a:r>
              <a:rPr lang="it-IT" b="1" dirty="0"/>
              <a:t>, meglio se precedute da Focalizzazione Sensoriale.</a:t>
            </a:r>
          </a:p>
          <a:p>
            <a:endParaRPr lang="it-IT" dirty="0"/>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r>
              <a:rPr lang="it-IT" b="1" dirty="0"/>
              <a:t>Desiderio compulsivo di compiacere la partner tramite eiaculazione (in base a varie motivazioni: fare bella figura, mostrare il proprio amore, permettere la nascita di figli, ecc.); in questi casi sono indicate tecniche di terapia del gioco, ristrutturazione cognitiva e ogni altro intervento volto a “</a:t>
            </a:r>
            <a:r>
              <a:rPr lang="it-IT" b="1" dirty="0" err="1"/>
              <a:t>deprestazionalizzare</a:t>
            </a:r>
            <a:r>
              <a:rPr lang="it-IT" b="1" dirty="0"/>
              <a:t>” e “</a:t>
            </a:r>
            <a:r>
              <a:rPr lang="it-IT" b="1" dirty="0" err="1"/>
              <a:t>definalizzare</a:t>
            </a:r>
            <a:r>
              <a:rPr lang="it-IT" b="1" dirty="0"/>
              <a:t>” il rapporto (ancora utile la </a:t>
            </a:r>
            <a:r>
              <a:rPr lang="it-IT" b="1" dirty="0" err="1"/>
              <a:t>F.S.</a:t>
            </a:r>
            <a:r>
              <a:rPr lang="it-IT" b="1" dirty="0"/>
              <a:t>).</a:t>
            </a:r>
          </a:p>
          <a:p>
            <a:endParaRPr lang="it-IT" dirty="0"/>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3600" b="1" dirty="0"/>
              <a:t>L’esposizione graduata per il Disturbo dell’orgasmo maschile secondo la </a:t>
            </a:r>
            <a:r>
              <a:rPr lang="it-IT" sz="3600" b="1" dirty="0" err="1"/>
              <a:t>Kaplan</a:t>
            </a:r>
            <a:r>
              <a:rPr lang="it-IT" sz="3600" b="1" dirty="0"/>
              <a:t> (1974).</a:t>
            </a:r>
            <a:br>
              <a:rPr lang="it-IT" sz="3600" b="1" dirty="0"/>
            </a:br>
            <a:endParaRPr lang="it-IT" sz="3600" dirty="0"/>
          </a:p>
        </p:txBody>
      </p:sp>
      <p:sp>
        <p:nvSpPr>
          <p:cNvPr id="3" name="Segnaposto contenuto 2"/>
          <p:cNvSpPr>
            <a:spLocks noGrp="1"/>
          </p:cNvSpPr>
          <p:nvPr>
            <p:ph idx="1"/>
          </p:nvPr>
        </p:nvSpPr>
        <p:spPr/>
        <p:txBody>
          <a:bodyPr>
            <a:normAutofit lnSpcReduction="10000"/>
          </a:bodyPr>
          <a:lstStyle/>
          <a:p>
            <a:pPr lvl="0"/>
            <a:r>
              <a:rPr lang="it-IT" b="1" dirty="0"/>
              <a:t>Masturbazione in casa da solo.</a:t>
            </a:r>
          </a:p>
          <a:p>
            <a:pPr lvl="0"/>
            <a:r>
              <a:rPr lang="it-IT" b="1" dirty="0"/>
              <a:t>Masturbazione con la partner in stanza vicina.</a:t>
            </a:r>
          </a:p>
          <a:p>
            <a:pPr lvl="0"/>
            <a:r>
              <a:rPr lang="it-IT" b="1" dirty="0"/>
              <a:t>Masturbazione in bagno dopo avere avuto un rapporto senza eiaculazione.</a:t>
            </a:r>
          </a:p>
          <a:p>
            <a:pPr lvl="0"/>
            <a:r>
              <a:rPr lang="it-IT" b="1" dirty="0"/>
              <a:t>Masturbazione insieme alla partner dopo un rapporto.</a:t>
            </a:r>
          </a:p>
          <a:p>
            <a:pPr lvl="0"/>
            <a:r>
              <a:rPr lang="it-IT" b="1" dirty="0"/>
              <a:t>Masturbazione da parte della partner fino all’orgasmo dopo un rapporto.</a:t>
            </a:r>
          </a:p>
          <a:p>
            <a:endParaRPr lang="it-IT" dirty="0"/>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pPr lvl="0"/>
            <a:r>
              <a:rPr lang="it-IT" b="1" dirty="0"/>
              <a:t>Ripetere il passo precedente, ma l’eiaculazione viene ottenuta in posizioni sempre più vicine alla vagina.</a:t>
            </a:r>
          </a:p>
          <a:p>
            <a:pPr lvl="0"/>
            <a:r>
              <a:rPr lang="it-IT" b="1" dirty="0"/>
              <a:t>Masturbazione da parte della donna fino a quasi l’eiaculazione, quindi penetrazione e continuare con stimolazioni manuali e vaginali.</a:t>
            </a:r>
          </a:p>
          <a:p>
            <a:pPr lvl="0"/>
            <a:r>
              <a:rPr lang="it-IT" b="1" dirty="0"/>
              <a:t>Manovra a ponte.</a:t>
            </a:r>
          </a:p>
          <a:p>
            <a:pPr lvl="0"/>
            <a:r>
              <a:rPr lang="it-IT" b="1" dirty="0"/>
              <a:t>Eventuale riduzione graduale della stimolazione manuale.</a:t>
            </a:r>
          </a:p>
          <a:p>
            <a:endParaRPr lang="it-IT" dirty="0"/>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L’Eiaculazione Precoce secondo il DSM-IV-TR (2000)</a:t>
            </a:r>
            <a:br>
              <a:rPr lang="it-IT" b="1" dirty="0"/>
            </a:br>
            <a:endParaRPr lang="it-IT" dirty="0"/>
          </a:p>
        </p:txBody>
      </p:sp>
      <p:sp>
        <p:nvSpPr>
          <p:cNvPr id="3" name="Segnaposto contenuto 2"/>
          <p:cNvSpPr>
            <a:spLocks noGrp="1"/>
          </p:cNvSpPr>
          <p:nvPr>
            <p:ph idx="1"/>
          </p:nvPr>
        </p:nvSpPr>
        <p:spPr/>
        <p:txBody>
          <a:bodyPr>
            <a:normAutofit fontScale="85000" lnSpcReduction="20000"/>
          </a:bodyPr>
          <a:lstStyle/>
          <a:p>
            <a:pPr lvl="0"/>
            <a:r>
              <a:rPr lang="it-IT" b="1" dirty="0"/>
              <a:t>A.	Persistente o ricorrente eiaculazione a seguito di minima stimolazione sessuale prima, durante, o poco dopo la penetrazione e prima che il soggetto lo desideri. Il clinico deve tenere conto dei fattori che influenzano la durata della fase dell’eccitazione, come l’età, la novità del partner sessuale o della situazione, e la frequenza recente dell’attività sessuale.</a:t>
            </a:r>
          </a:p>
          <a:p>
            <a:pPr lvl="0"/>
            <a:r>
              <a:rPr lang="it-IT" b="1" dirty="0"/>
              <a:t>B.	L’anomalia causa notevole disagio o difficoltà interpersonali.</a:t>
            </a:r>
          </a:p>
          <a:p>
            <a:pPr lvl="0"/>
            <a:r>
              <a:rPr lang="it-IT" b="1" dirty="0"/>
              <a:t>C.	L’eiaculazione precoce non è dovuta esclusivamente agli effetti diretti di una sostanza (per esempio astinenza da oppiacei).</a:t>
            </a:r>
          </a:p>
          <a:p>
            <a:endParaRPr lang="it-IT"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testo 2"/>
          <p:cNvSpPr>
            <a:spLocks noGrp="1"/>
          </p:cNvSpPr>
          <p:nvPr>
            <p:ph type="body" idx="1"/>
          </p:nvPr>
        </p:nvSpPr>
        <p:spPr/>
        <p:txBody>
          <a:bodyPr/>
          <a:lstStyle/>
          <a:p>
            <a:r>
              <a:rPr lang="it-IT" b="1" dirty="0"/>
              <a:t>Nel rapporto sociale le donne si dimostrano in genere più disponibili verso il partner. Nell'interazione sembrano capaci di esprimere maggiore calore e meno ansia. Le donne tendono a modulare il loro comportamento in relazione ai bisogni dell'interlocutore di sesso maschile. </a:t>
            </a:r>
          </a:p>
          <a:p>
            <a:endParaRPr lang="it-IT" dirty="0"/>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pPr lvl="0"/>
            <a:r>
              <a:rPr lang="it-IT" b="1" i="1" dirty="0"/>
              <a:t>Specificare</a:t>
            </a:r>
            <a:r>
              <a:rPr lang="it-IT" b="1" dirty="0"/>
              <a:t>  il tipo:</a:t>
            </a:r>
          </a:p>
          <a:p>
            <a:pPr lvl="0"/>
            <a:r>
              <a:rPr lang="it-IT" b="1" dirty="0"/>
              <a:t>	Tipo permanente</a:t>
            </a:r>
          </a:p>
          <a:p>
            <a:pPr lvl="0"/>
            <a:r>
              <a:rPr lang="it-IT" b="1" dirty="0"/>
              <a:t>	Tipo acquisito</a:t>
            </a:r>
          </a:p>
          <a:p>
            <a:pPr lvl="0"/>
            <a:r>
              <a:rPr lang="it-IT" b="1" i="1" dirty="0"/>
              <a:t>Specificare</a:t>
            </a:r>
            <a:r>
              <a:rPr lang="it-IT" b="1" dirty="0"/>
              <a:t> :</a:t>
            </a:r>
          </a:p>
          <a:p>
            <a:pPr lvl="0"/>
            <a:r>
              <a:rPr lang="it-IT" b="1" dirty="0"/>
              <a:t>	Tipo generalizzato</a:t>
            </a:r>
          </a:p>
          <a:p>
            <a:pPr lvl="0"/>
            <a:r>
              <a:rPr lang="it-IT" b="1" dirty="0"/>
              <a:t>	Tipo situazionale</a:t>
            </a:r>
          </a:p>
          <a:p>
            <a:pPr lvl="0"/>
            <a:r>
              <a:rPr lang="it-IT" b="1" i="1" dirty="0"/>
              <a:t>Specificare</a:t>
            </a:r>
            <a:r>
              <a:rPr lang="it-IT" b="1" dirty="0"/>
              <a:t> :</a:t>
            </a:r>
          </a:p>
          <a:p>
            <a:pPr lvl="0"/>
            <a:r>
              <a:rPr lang="it-IT" b="1" dirty="0"/>
              <a:t>	Dovuto a fattori psicologici</a:t>
            </a:r>
          </a:p>
          <a:p>
            <a:pPr lvl="0"/>
            <a:r>
              <a:rPr lang="it-IT" b="1" dirty="0"/>
              <a:t>	Dovuto a fattori combinati</a:t>
            </a:r>
          </a:p>
          <a:p>
            <a:endParaRPr lang="it-IT" dirty="0"/>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Teorie </a:t>
            </a:r>
            <a:r>
              <a:rPr lang="it-IT" b="1" dirty="0" err="1"/>
              <a:t>eziopatogenetiche</a:t>
            </a:r>
            <a:r>
              <a:rPr lang="it-IT" b="1" dirty="0"/>
              <a:t> dell’Eiaculazione Precoce.</a:t>
            </a:r>
            <a:br>
              <a:rPr lang="it-IT" b="1" dirty="0"/>
            </a:br>
            <a:endParaRPr lang="it-IT" dirty="0"/>
          </a:p>
        </p:txBody>
      </p:sp>
      <p:sp>
        <p:nvSpPr>
          <p:cNvPr id="3" name="Segnaposto contenuto 2"/>
          <p:cNvSpPr>
            <a:spLocks noGrp="1"/>
          </p:cNvSpPr>
          <p:nvPr>
            <p:ph idx="1"/>
          </p:nvPr>
        </p:nvSpPr>
        <p:spPr/>
        <p:txBody>
          <a:bodyPr>
            <a:normAutofit fontScale="77500" lnSpcReduction="20000"/>
          </a:bodyPr>
          <a:lstStyle/>
          <a:p>
            <a:pPr lvl="0"/>
            <a:r>
              <a:rPr lang="it-IT" b="1" dirty="0"/>
              <a:t>Spiegazioni psicodinamiche: eccessivo narcisismo infantile oppure odio inconscio e profondo per le donne.</a:t>
            </a:r>
          </a:p>
          <a:p>
            <a:pPr lvl="0"/>
            <a:r>
              <a:rPr lang="it-IT" b="1" dirty="0"/>
              <a:t>Prime esperienze caratterizzate da nervosismo e rapidità.</a:t>
            </a:r>
          </a:p>
          <a:p>
            <a:pPr lvl="0"/>
            <a:r>
              <a:rPr lang="it-IT" b="1" dirty="0"/>
              <a:t>Ansia (eccessiva attivazione ortosimpatica) e distrazione da pensieri di performance.</a:t>
            </a:r>
          </a:p>
          <a:p>
            <a:pPr lvl="0"/>
            <a:r>
              <a:rPr lang="it-IT" b="1" dirty="0"/>
              <a:t>Bassa frequenza di attività sessuale.</a:t>
            </a:r>
          </a:p>
          <a:p>
            <a:pPr lvl="0"/>
            <a:r>
              <a:rPr lang="it-IT" b="1" dirty="0"/>
              <a:t>Mancato apprendimento delle tecniche di controllo eiaculatorio.</a:t>
            </a:r>
          </a:p>
          <a:p>
            <a:pPr lvl="0"/>
            <a:r>
              <a:rPr lang="it-IT" b="1" dirty="0"/>
              <a:t>Eccessiva sensibilità peniena.</a:t>
            </a:r>
          </a:p>
          <a:p>
            <a:pPr lvl="0"/>
            <a:r>
              <a:rPr lang="it-IT" b="1" dirty="0"/>
              <a:t>Soglie più basse del riflesso </a:t>
            </a:r>
            <a:r>
              <a:rPr lang="it-IT" b="1" dirty="0" err="1"/>
              <a:t>bulbocavernoso</a:t>
            </a:r>
            <a:r>
              <a:rPr lang="it-IT" b="1" dirty="0"/>
              <a:t>.</a:t>
            </a:r>
          </a:p>
          <a:p>
            <a:endParaRPr lang="it-IT" dirty="0"/>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I vari tipi di eiaculazione precoce (I)</a:t>
            </a:r>
            <a:br>
              <a:rPr lang="it-IT" b="1" dirty="0"/>
            </a:br>
            <a:endParaRPr lang="it-IT" dirty="0"/>
          </a:p>
        </p:txBody>
      </p:sp>
      <p:sp>
        <p:nvSpPr>
          <p:cNvPr id="3" name="Segnaposto contenuto 2"/>
          <p:cNvSpPr>
            <a:spLocks noGrp="1"/>
          </p:cNvSpPr>
          <p:nvPr>
            <p:ph idx="1"/>
          </p:nvPr>
        </p:nvSpPr>
        <p:spPr/>
        <p:txBody>
          <a:bodyPr>
            <a:normAutofit fontScale="92500" lnSpcReduction="20000"/>
          </a:bodyPr>
          <a:lstStyle/>
          <a:p>
            <a:pPr lvl="0"/>
            <a:r>
              <a:rPr lang="it-IT" b="1" dirty="0"/>
              <a:t>Eiaculazione precoce su base neurologica</a:t>
            </a:r>
          </a:p>
          <a:p>
            <a:pPr lvl="0"/>
            <a:r>
              <a:rPr lang="it-IT" b="1" dirty="0"/>
              <a:t>L’eiaculazione precoce è presente da tutta la vita?</a:t>
            </a:r>
          </a:p>
          <a:p>
            <a:pPr lvl="0"/>
            <a:r>
              <a:rPr lang="it-IT" b="1" dirty="0"/>
              <a:t>Essa si verifica in tutte le situazioni sessuali (con la partner, durante la masturbazione, ecc.)?</a:t>
            </a:r>
          </a:p>
          <a:p>
            <a:pPr lvl="0"/>
            <a:r>
              <a:rPr lang="it-IT" b="1" dirty="0"/>
              <a:t>E’ possibile che il pene abbia un’ipersensibilità fisiologica o, meglio, il pene sembra ipersensibile al paziente?</a:t>
            </a:r>
          </a:p>
          <a:p>
            <a:pPr lvl="0"/>
            <a:r>
              <a:rPr lang="it-IT" b="1" dirty="0"/>
              <a:t>L’eiaculazione sembra essere un riflesso involontario, una reazione automatica come un battito degli occhi?</a:t>
            </a:r>
          </a:p>
          <a:p>
            <a:endParaRPr lang="it-IT" dirty="0"/>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pPr lvl="0"/>
            <a:r>
              <a:rPr lang="it-IT" b="1" dirty="0"/>
              <a:t>E’ escluso un grave e cronico problema psicologico?</a:t>
            </a:r>
          </a:p>
          <a:p>
            <a:pPr lvl="0"/>
            <a:r>
              <a:rPr lang="it-IT" b="1" dirty="0"/>
              <a:t>Eiaculazione precoce secondaria a psicopatologia</a:t>
            </a:r>
          </a:p>
          <a:p>
            <a:pPr lvl="0"/>
            <a:r>
              <a:rPr lang="it-IT" b="1" dirty="0"/>
              <a:t>L’eiaculazione precoce è presente da tutta la vita?</a:t>
            </a:r>
          </a:p>
          <a:p>
            <a:pPr lvl="0"/>
            <a:r>
              <a:rPr lang="it-IT" b="1" dirty="0"/>
              <a:t>Essa si verifica in tutte le situazioni sessuali?</a:t>
            </a:r>
          </a:p>
          <a:p>
            <a:pPr lvl="0"/>
            <a:r>
              <a:rPr lang="it-IT" b="1" dirty="0"/>
              <a:t>E’ stato diagnosticato un problema caratteriale o un vero e proprio disturbo psicologico invalidante, quale il disturbo </a:t>
            </a:r>
            <a:r>
              <a:rPr lang="it-IT" b="1" dirty="0" err="1"/>
              <a:t>ossessivo-compulsivo</a:t>
            </a:r>
            <a:r>
              <a:rPr lang="it-IT" b="1" dirty="0"/>
              <a:t>, la depressione ricorrente, il disturbo d’ansia generalizzata oppure un disturbo di personalità, come il disturbo dipendente di personalità?</a:t>
            </a:r>
          </a:p>
          <a:p>
            <a:pPr lvl="0"/>
            <a:r>
              <a:rPr lang="it-IT" b="1" dirty="0"/>
              <a:t>Da qualche test psicologico dal quale è emerso un problema psicologico cronico?</a:t>
            </a:r>
          </a:p>
          <a:p>
            <a:endParaRPr lang="it-IT" dirty="0"/>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I vari tipi di eiaculazione precoce (</a:t>
            </a:r>
            <a:r>
              <a:rPr lang="it-IT" b="1" dirty="0" err="1"/>
              <a:t>II</a:t>
            </a:r>
            <a:r>
              <a:rPr lang="it-IT" b="1" dirty="0"/>
              <a:t>)</a:t>
            </a:r>
            <a:br>
              <a:rPr lang="it-IT" b="1" dirty="0"/>
            </a:br>
            <a:endParaRPr lang="it-IT" dirty="0"/>
          </a:p>
        </p:txBody>
      </p:sp>
      <p:sp>
        <p:nvSpPr>
          <p:cNvPr id="3" name="Segnaposto contenuto 2"/>
          <p:cNvSpPr>
            <a:spLocks noGrp="1"/>
          </p:cNvSpPr>
          <p:nvPr>
            <p:ph idx="1"/>
          </p:nvPr>
        </p:nvSpPr>
        <p:spPr/>
        <p:txBody>
          <a:bodyPr>
            <a:normAutofit fontScale="70000" lnSpcReduction="20000"/>
          </a:bodyPr>
          <a:lstStyle/>
          <a:p>
            <a:pPr lvl="0"/>
            <a:r>
              <a:rPr lang="it-IT" b="1" dirty="0"/>
              <a:t>Eiaculazione precoce riconducibile a scarse abilità sessuali?</a:t>
            </a:r>
          </a:p>
          <a:p>
            <a:pPr lvl="0"/>
            <a:r>
              <a:rPr lang="it-IT" b="1" dirty="0"/>
              <a:t>L’eiaculazione precoce è presenta da tutta la vita?</a:t>
            </a:r>
          </a:p>
          <a:p>
            <a:pPr lvl="0"/>
            <a:r>
              <a:rPr lang="it-IT" b="1" dirty="0"/>
              <a:t>Essa si verifica in quasi tutte le situazioni sessuali, specialmente in presenza di una partner?</a:t>
            </a:r>
          </a:p>
          <a:p>
            <a:pPr lvl="0"/>
            <a:r>
              <a:rPr lang="it-IT" b="1" dirty="0"/>
              <a:t>Capita di essere concentrati quasi esclusivamente sulla partner: sul suo corpo, sul suo comportamento e sulla sua risposta sessuale?</a:t>
            </a:r>
          </a:p>
          <a:p>
            <a:pPr lvl="0"/>
            <a:r>
              <a:rPr lang="it-IT" b="1" dirty="0"/>
              <a:t>Il paziente è così distratto mentalmente da non riuscire a rilassarsi fisicamente durante il rapporto sessuale né a concentrarsi sul piacere e sull’eccitamento che derivano dalle sensazioni corporee? Se già il paziente conosce alcune strategie per controllare il livello di eccitamento, come la tecnica dello </a:t>
            </a:r>
            <a:r>
              <a:rPr lang="it-IT" b="1" i="1" dirty="0"/>
              <a:t>stop-start</a:t>
            </a:r>
            <a:r>
              <a:rPr lang="it-IT" b="1" dirty="0"/>
              <a:t>, ha difficoltà a metterle in pratica?</a:t>
            </a:r>
          </a:p>
          <a:p>
            <a:endParaRPr lang="it-IT" dirty="0"/>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pPr lvl="0"/>
            <a:r>
              <a:rPr lang="it-IT" b="1" dirty="0"/>
              <a:t>Il paziente ha scarsa consapevolezza delle contrazioni dei suoi muscoli pelvici e non sa come usarli per il controllo eiaculatorio?</a:t>
            </a:r>
          </a:p>
          <a:p>
            <a:pPr lvl="0"/>
            <a:r>
              <a:rPr lang="it-IT" b="1" dirty="0"/>
              <a:t>Il paziente si sente confuso rispetto alle sue reazioni sessuali ed incerto su come regolare il proprio eccitamento sessuale?</a:t>
            </a:r>
          </a:p>
          <a:p>
            <a:pPr lvl="0"/>
            <a:r>
              <a:rPr lang="it-IT" b="1" dirty="0"/>
              <a:t>Il paziente si vergogna a chiedere alla partner ciò che desidererebbe durante il rapporto sessuale?</a:t>
            </a:r>
          </a:p>
          <a:p>
            <a:pPr lvl="0"/>
            <a:r>
              <a:rPr lang="it-IT" b="1" dirty="0"/>
              <a:t>Il paziente tende ad avviare e condurre il rapporto sessuale in modo ansioso, ricercando subito attività altamente stimolanti come il sesso orale o il coito, piuttosto che cominciare lentamente con baci coinvolgenti e dolci carezze?</a:t>
            </a:r>
          </a:p>
          <a:p>
            <a:endParaRPr lang="it-IT" b="1" dirty="0"/>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I vari tipi di eiaculazione precoce (</a:t>
            </a:r>
            <a:r>
              <a:rPr lang="it-IT" b="1" dirty="0" err="1"/>
              <a:t>III</a:t>
            </a:r>
            <a:r>
              <a:rPr lang="it-IT" b="1" dirty="0"/>
              <a:t>)</a:t>
            </a:r>
            <a:br>
              <a:rPr lang="it-IT" b="1" dirty="0"/>
            </a:br>
            <a:endParaRPr lang="it-IT" dirty="0"/>
          </a:p>
        </p:txBody>
      </p:sp>
      <p:sp>
        <p:nvSpPr>
          <p:cNvPr id="3" name="Segnaposto contenuto 2"/>
          <p:cNvSpPr>
            <a:spLocks noGrp="1"/>
          </p:cNvSpPr>
          <p:nvPr>
            <p:ph idx="1"/>
          </p:nvPr>
        </p:nvSpPr>
        <p:spPr/>
        <p:txBody>
          <a:bodyPr>
            <a:normAutofit fontScale="92500" lnSpcReduction="10000"/>
          </a:bodyPr>
          <a:lstStyle/>
          <a:p>
            <a:pPr lvl="0"/>
            <a:r>
              <a:rPr lang="it-IT" b="1" dirty="0"/>
              <a:t>Eiaculazione precoce riconducibile a malattie organiche</a:t>
            </a:r>
          </a:p>
          <a:p>
            <a:pPr lvl="0"/>
            <a:r>
              <a:rPr lang="it-IT" b="1" dirty="0"/>
              <a:t>L’eiaculazione precoce è acquisita (si è manifestata dopo un periodo di controllo eiaculatorio volontario adeguato)?</a:t>
            </a:r>
          </a:p>
          <a:p>
            <a:pPr lvl="0"/>
            <a:r>
              <a:rPr lang="it-IT" b="1" dirty="0"/>
              <a:t>Essa si verifica in tutte le situazioni sessuali?</a:t>
            </a:r>
          </a:p>
          <a:p>
            <a:pPr lvl="0"/>
            <a:r>
              <a:rPr lang="it-IT" b="1" dirty="0"/>
              <a:t>È passato più di un anno dall’ultima visita medica generale cui il paziente si è sottoposto, che comprendeva complete analisi del sangue ed un’ecografia prostatica?</a:t>
            </a:r>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pPr lvl="0"/>
            <a:r>
              <a:rPr lang="it-IT" b="1" dirty="0"/>
              <a:t>Il paziente presenta una storia familiare caratterizzata da malattie endocrine, ematiche o neurologiche (come la sclerosi multipla)?</a:t>
            </a:r>
          </a:p>
          <a:p>
            <a:pPr lvl="0"/>
            <a:r>
              <a:rPr lang="it-IT" b="1" dirty="0"/>
              <a:t>Il paziente ha contratto recentemente una malattia a trasmissione sessuale (o l’ha contratta la vostra partner)? </a:t>
            </a:r>
          </a:p>
          <a:p>
            <a:pPr lvl="0"/>
            <a:r>
              <a:rPr lang="it-IT" b="1" dirty="0"/>
              <a:t>Il paziente ha avuto in passato o ha attualmente una malattia organica (prostatite, neurite, ipertensione o epilessia) che possa essere causa di eiaculazione precoce?</a:t>
            </a:r>
          </a:p>
          <a:p>
            <a:endParaRPr lang="it-IT" dirty="0"/>
          </a:p>
          <a:p>
            <a:endParaRPr lang="it-IT" dirty="0"/>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pPr lvl="0"/>
            <a:r>
              <a:rPr lang="it-IT" b="1" dirty="0"/>
              <a:t>Eiaculazione precoce riconducibile ad un danno organico</a:t>
            </a:r>
          </a:p>
          <a:p>
            <a:pPr lvl="0"/>
            <a:r>
              <a:rPr lang="it-IT" b="1" dirty="0"/>
              <a:t>L’eiaculazione precoce è acquisita?</a:t>
            </a:r>
          </a:p>
          <a:p>
            <a:pPr lvl="0"/>
            <a:r>
              <a:rPr lang="it-IT" b="1" dirty="0"/>
              <a:t>Essa si verifica in tutte le situazioni sessuali?</a:t>
            </a:r>
          </a:p>
          <a:p>
            <a:pPr lvl="0"/>
            <a:r>
              <a:rPr lang="it-IT" b="1" dirty="0"/>
              <a:t>Il paziente ricorda una lesione fisica, un danno nella regione spinale, un’operazione o un trauma pelvico o neurologico che abbiano coinciso o preceduto di poco l’eiaculazione precoce?</a:t>
            </a:r>
          </a:p>
          <a:p>
            <a:endParaRPr lang="it-IT" dirty="0"/>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I vari tipi di eiaculazione precoce (</a:t>
            </a:r>
            <a:r>
              <a:rPr lang="it-IT" b="1" dirty="0" err="1"/>
              <a:t>IV</a:t>
            </a:r>
            <a:r>
              <a:rPr lang="it-IT" b="1" dirty="0"/>
              <a:t>)</a:t>
            </a:r>
            <a:br>
              <a:rPr lang="it-IT" b="1" dirty="0"/>
            </a:br>
            <a:endParaRPr lang="it-IT" dirty="0"/>
          </a:p>
        </p:txBody>
      </p:sp>
      <p:sp>
        <p:nvSpPr>
          <p:cNvPr id="3" name="Segnaposto contenuto 2"/>
          <p:cNvSpPr>
            <a:spLocks noGrp="1"/>
          </p:cNvSpPr>
          <p:nvPr>
            <p:ph idx="1"/>
          </p:nvPr>
        </p:nvSpPr>
        <p:spPr/>
        <p:txBody>
          <a:bodyPr>
            <a:normAutofit fontScale="92500" lnSpcReduction="20000"/>
          </a:bodyPr>
          <a:lstStyle/>
          <a:p>
            <a:pPr lvl="0"/>
            <a:r>
              <a:rPr lang="it-IT" b="1" dirty="0"/>
              <a:t>Eiaculazione precoce indotta da sostanze</a:t>
            </a:r>
          </a:p>
          <a:p>
            <a:pPr lvl="0"/>
            <a:r>
              <a:rPr lang="it-IT" b="1" dirty="0"/>
              <a:t>L’eiaculazione precoce è acquisita?</a:t>
            </a:r>
          </a:p>
          <a:p>
            <a:pPr lvl="0"/>
            <a:r>
              <a:rPr lang="it-IT" b="1" dirty="0"/>
              <a:t>Essa si verifica in tutte le situazioni sessuali?</a:t>
            </a:r>
          </a:p>
          <a:p>
            <a:pPr lvl="0"/>
            <a:r>
              <a:rPr lang="it-IT" b="1" dirty="0"/>
              <a:t>Recentemente il paziente ha sospeso l’assunzione di farmaci a base di </a:t>
            </a:r>
            <a:r>
              <a:rPr lang="it-IT" b="1" dirty="0" err="1"/>
              <a:t>trifluoperazina</a:t>
            </a:r>
            <a:r>
              <a:rPr lang="it-IT" b="1" dirty="0"/>
              <a:t> o di un oppiaceo qualsiasi (come la morfina)? </a:t>
            </a:r>
          </a:p>
          <a:p>
            <a:pPr lvl="0"/>
            <a:r>
              <a:rPr lang="it-IT" b="1" dirty="0"/>
              <a:t>Il paziente assume attualmente un farmaco che potrebbe causare l’eiaculazione precoce, come il </a:t>
            </a:r>
            <a:r>
              <a:rPr lang="it-IT" b="1" dirty="0" err="1"/>
              <a:t>Nortimil</a:t>
            </a:r>
            <a:r>
              <a:rPr lang="it-IT" b="1" dirty="0"/>
              <a:t> (</a:t>
            </a:r>
            <a:r>
              <a:rPr lang="it-IT" b="1" dirty="0" err="1"/>
              <a:t>Desipramina</a:t>
            </a:r>
            <a:r>
              <a:rPr lang="it-IT" b="1" dirty="0"/>
              <a:t>), o un decongestionante nasale a base di efedrina o </a:t>
            </a:r>
            <a:r>
              <a:rPr lang="it-IT" b="1" dirty="0" err="1"/>
              <a:t>pseudoefedrina</a:t>
            </a:r>
            <a:r>
              <a:rPr lang="it-IT" b="1" dirty="0"/>
              <a:t>?</a:t>
            </a:r>
          </a:p>
          <a:p>
            <a:endParaRPr lang="it-IT"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Referenze bibliografiche:</a:t>
            </a:r>
          </a:p>
          <a:p>
            <a:r>
              <a:rPr lang="it-IT" dirty="0" err="1"/>
              <a:t>Dettore</a:t>
            </a:r>
            <a:r>
              <a:rPr lang="it-IT" dirty="0"/>
              <a:t> Il disturbo di identità di genere McGraw-Hill</a:t>
            </a:r>
          </a:p>
          <a:p>
            <a:r>
              <a:rPr lang="it-IT" dirty="0" err="1"/>
              <a:t>Dattilio</a:t>
            </a:r>
            <a:r>
              <a:rPr lang="it-IT" dirty="0"/>
              <a:t> terapia di coppia McGraw-Hill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testo 2"/>
          <p:cNvSpPr>
            <a:spLocks noGrp="1"/>
          </p:cNvSpPr>
          <p:nvPr>
            <p:ph type="body" idx="1"/>
          </p:nvPr>
        </p:nvSpPr>
        <p:spPr/>
        <p:txBody>
          <a:bodyPr/>
          <a:lstStyle/>
          <a:p>
            <a:r>
              <a:rPr lang="it-IT" b="1" dirty="0"/>
              <a:t>Dal punto di vista mimico, si può notare come sia i maschi sia le femmine risultino più animati se interagiscono con una donna. Le donne presentano una maggiore mobilità delle braccia e del polso. I maschi, di converso, appaiono più rigidi nel tronco e negli arti superiori.</a:t>
            </a:r>
          </a:p>
          <a:p>
            <a:endParaRPr lang="it-IT" dirty="0"/>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pPr lvl="0"/>
            <a:r>
              <a:rPr lang="it-IT" b="1" dirty="0"/>
              <a:t>Eiaculazione precoce da stress o secondaria a psicopatologia</a:t>
            </a:r>
          </a:p>
          <a:p>
            <a:pPr lvl="0"/>
            <a:r>
              <a:rPr lang="it-IT" b="1" dirty="0"/>
              <a:t>L’eiaculazione precoce è acquisita?</a:t>
            </a:r>
          </a:p>
          <a:p>
            <a:pPr lvl="0"/>
            <a:r>
              <a:rPr lang="it-IT" b="1" dirty="0"/>
              <a:t>Essa si verifica in tutte le situazioni sessuali?</a:t>
            </a:r>
          </a:p>
          <a:p>
            <a:pPr lvl="0"/>
            <a:r>
              <a:rPr lang="it-IT" b="1" dirty="0"/>
              <a:t>Il paziente sta vivendo una situazione psicologicamente stressante caratterizzata da depressione, ansia, lutti, stress lavorativo o problemi familiari? Di recente, ci sono stati dei cambiamenti importanti nella sua vita, come un cambiamento di carriera, un trasloco, la nascita di un figlio o anche un successo inaspettato?</a:t>
            </a:r>
          </a:p>
          <a:p>
            <a:pPr lvl="0"/>
            <a:r>
              <a:rPr lang="it-IT" b="1" dirty="0"/>
              <a:t>Il paziente si è sottoposto a qualche valido esame psicologico dal quale è risultata una qualche forma di psicopatologia?</a:t>
            </a:r>
          </a:p>
          <a:p>
            <a:endParaRPr lang="it-IT" dirty="0"/>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I vari tipi di eiaculazione precoce (V)</a:t>
            </a:r>
            <a:br>
              <a:rPr lang="it-IT" b="1" dirty="0"/>
            </a:br>
            <a:endParaRPr lang="it-IT" dirty="0"/>
          </a:p>
        </p:txBody>
      </p:sp>
      <p:sp>
        <p:nvSpPr>
          <p:cNvPr id="3" name="Segnaposto contenuto 2"/>
          <p:cNvSpPr>
            <a:spLocks noGrp="1"/>
          </p:cNvSpPr>
          <p:nvPr>
            <p:ph idx="1"/>
          </p:nvPr>
        </p:nvSpPr>
        <p:spPr/>
        <p:txBody>
          <a:bodyPr>
            <a:normAutofit fontScale="85000" lnSpcReduction="10000"/>
          </a:bodyPr>
          <a:lstStyle/>
          <a:p>
            <a:pPr lvl="0"/>
            <a:r>
              <a:rPr lang="it-IT" b="1" dirty="0"/>
              <a:t>Eiaculazione precoce da stress relazionale</a:t>
            </a:r>
          </a:p>
          <a:p>
            <a:pPr lvl="0"/>
            <a:r>
              <a:rPr lang="it-IT" b="1" dirty="0"/>
              <a:t>L’eiaculazione precoce è acquisita?</a:t>
            </a:r>
          </a:p>
          <a:p>
            <a:pPr lvl="0"/>
            <a:r>
              <a:rPr lang="it-IT" b="1" dirty="0"/>
              <a:t>Essa si manifesta solo con la partner?</a:t>
            </a:r>
          </a:p>
          <a:p>
            <a:pPr lvl="0"/>
            <a:r>
              <a:rPr lang="it-IT" b="1" dirty="0"/>
              <a:t>Quest’ultima ha espresso recentemente una certa insoddisfazione rispetto alla relazione di coppia?</a:t>
            </a:r>
          </a:p>
          <a:p>
            <a:pPr lvl="0"/>
            <a:r>
              <a:rPr lang="it-IT" b="1" dirty="0"/>
              <a:t>In questo periodo, vi capita al paziente di vivere delle situazioni stressanti nella vostra relazione di coppia? La coppia ha una scarsa comunicazione, trova difficoltà a mettersi nei panni l’uno dell’altro, sperimenta penose discussioni o litigi, oppure ha dei conflitti irrisolti?</a:t>
            </a:r>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pPr lvl="0"/>
            <a:r>
              <a:rPr lang="it-IT" b="1" dirty="0"/>
              <a:t>La coppia si è sottoposta recentemente a qualche valido test psicologico dal quale sia risultata la presenza di difficoltà relazionali?</a:t>
            </a:r>
          </a:p>
          <a:p>
            <a:pPr lvl="0"/>
            <a:r>
              <a:rPr lang="it-IT" b="1" dirty="0"/>
              <a:t>Negli ultimi tempi, è capitato di pensare che una terapia di coppia potrebbe essere di aiuto alla coppia stessa?</a:t>
            </a:r>
          </a:p>
          <a:p>
            <a:pPr lvl="0"/>
            <a:r>
              <a:rPr lang="it-IT" b="1" dirty="0"/>
              <a:t>Eiaculazione precoce associata ad un’altra disfunzione sessuale (dovuta a fattori misti)</a:t>
            </a:r>
          </a:p>
          <a:p>
            <a:pPr lvl="0"/>
            <a:r>
              <a:rPr lang="it-IT" b="1" dirty="0"/>
              <a:t>Oltre all’eiaculazione precoce, il paziente presenta altri problemi sessuali: difficoltà di erezione, basso desiderio sessuale o dolore al pene durante il rapporto sessuale? A volte gli capita di eiaculare senza avere l’erezione? </a:t>
            </a:r>
          </a:p>
          <a:p>
            <a:pPr lvl="0"/>
            <a:r>
              <a:rPr lang="it-IT" b="1" dirty="0"/>
              <a:t>Questa ulteriore disfunzione sessuale si verifica una volta ogni tanto, spesso o addirittura sempre?</a:t>
            </a:r>
          </a:p>
          <a:p>
            <a:r>
              <a:rPr lang="it-IT" b="1" dirty="0"/>
              <a:t> </a:t>
            </a:r>
          </a:p>
          <a:p>
            <a:endParaRPr lang="it-IT" dirty="0"/>
          </a:p>
          <a:p>
            <a:endParaRPr lang="it-IT" dirty="0"/>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La terapia sessuale dell’Eiaculazione Precoce.</a:t>
            </a:r>
            <a:br>
              <a:rPr lang="it-IT" b="1" dirty="0"/>
            </a:br>
            <a:endParaRPr lang="it-IT" dirty="0"/>
          </a:p>
        </p:txBody>
      </p:sp>
      <p:sp>
        <p:nvSpPr>
          <p:cNvPr id="3" name="Segnaposto contenuto 2"/>
          <p:cNvSpPr>
            <a:spLocks noGrp="1"/>
          </p:cNvSpPr>
          <p:nvPr>
            <p:ph idx="1"/>
          </p:nvPr>
        </p:nvSpPr>
        <p:spPr/>
        <p:txBody>
          <a:bodyPr>
            <a:normAutofit fontScale="85000" lnSpcReduction="10000"/>
          </a:bodyPr>
          <a:lstStyle/>
          <a:p>
            <a:pPr lvl="0"/>
            <a:r>
              <a:rPr lang="it-IT" b="1" dirty="0"/>
              <a:t>La tecnica dello stop-start (</a:t>
            </a:r>
            <a:r>
              <a:rPr lang="it-IT" b="1" dirty="0" err="1"/>
              <a:t>Semans</a:t>
            </a:r>
            <a:r>
              <a:rPr lang="it-IT" b="1" dirty="0"/>
              <a:t>, 1956; </a:t>
            </a:r>
            <a:r>
              <a:rPr lang="it-IT" b="1" dirty="0" err="1"/>
              <a:t>Kaplan</a:t>
            </a:r>
            <a:r>
              <a:rPr lang="it-IT" b="1" dirty="0"/>
              <a:t>, 1974):</a:t>
            </a:r>
          </a:p>
          <a:p>
            <a:pPr lvl="0"/>
            <a:r>
              <a:rPr lang="it-IT" b="1" dirty="0"/>
              <a:t>Fase I: da solo l’uomo si masturba fino al “punto di non ritorno” e quindi di ferma, attende un minuto e poi riprende. Si ripete quattro volte. L’esercizio viene fatto almeno 3 volte la settimana per 2 settimane.</a:t>
            </a:r>
          </a:p>
          <a:p>
            <a:pPr lvl="0"/>
            <a:r>
              <a:rPr lang="it-IT" b="1" dirty="0"/>
              <a:t>Fase II: quando raggiunge un’eccitazione abbastanza elevata, rallenta i movimenti manuali e deve riuscire a mantenere alta l’eccitazione per almeno 15 minuti. Eventuale aggiunta degli esercizi di </a:t>
            </a:r>
            <a:r>
              <a:rPr lang="it-IT" b="1" dirty="0" err="1"/>
              <a:t>Kegel</a:t>
            </a:r>
            <a:r>
              <a:rPr lang="it-IT" b="1" dirty="0"/>
              <a:t>.</a:t>
            </a:r>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pPr lvl="0"/>
            <a:r>
              <a:rPr lang="it-IT" b="1" dirty="0"/>
              <a:t>Fase III: si aggiunge l’uso di una gelatina lubrificante.</a:t>
            </a:r>
          </a:p>
          <a:p>
            <a:pPr lvl="0"/>
            <a:r>
              <a:rPr lang="it-IT" b="1" dirty="0"/>
              <a:t>Fase IV: partecipa la donna, prima manualmente e poi in penetrazione con posizione soprastante, secondo modalità analoghe a quelle dell’uomo da solo.</a:t>
            </a:r>
          </a:p>
          <a:p>
            <a:pPr lvl="0"/>
            <a:r>
              <a:rPr lang="it-IT" b="1" dirty="0"/>
              <a:t>La tecnica della “compressione o </a:t>
            </a:r>
            <a:r>
              <a:rPr lang="it-IT" b="1" i="1" dirty="0" err="1"/>
              <a:t>squeeze</a:t>
            </a:r>
            <a:r>
              <a:rPr lang="it-IT" b="1" dirty="0"/>
              <a:t>” (</a:t>
            </a:r>
            <a:r>
              <a:rPr lang="it-IT" b="1" dirty="0" err="1"/>
              <a:t>Masters</a:t>
            </a:r>
            <a:r>
              <a:rPr lang="it-IT" b="1" dirty="0"/>
              <a:t> e </a:t>
            </a:r>
            <a:r>
              <a:rPr lang="it-IT" b="1" dirty="0" err="1"/>
              <a:t>Johnson</a:t>
            </a:r>
            <a:r>
              <a:rPr lang="it-IT" b="1" dirty="0"/>
              <a:t>, 1970): viene effettuata come lo stop-start, solo che nell’immediatezza dell’eiaculazione la partner comprime il pene subito sotto il glande (tra pollice, indice e medio) con forza sufficiente per 3-4 secondi, inducendo un blocco dell’eiaculazione e una tendenza a perdere in parte l’erezione.</a:t>
            </a:r>
          </a:p>
          <a:p>
            <a:endParaRPr lang="it-IT" dirty="0"/>
          </a:p>
          <a:p>
            <a:endParaRPr lang="it-IT" dirty="0"/>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La terapia farmacologica dell’Eiaculazione Precoce.</a:t>
            </a:r>
            <a:br>
              <a:rPr lang="it-IT" b="1" dirty="0"/>
            </a:br>
            <a:endParaRPr lang="it-IT" dirty="0"/>
          </a:p>
        </p:txBody>
      </p:sp>
      <p:sp>
        <p:nvSpPr>
          <p:cNvPr id="3" name="Segnaposto contenuto 2"/>
          <p:cNvSpPr>
            <a:spLocks noGrp="1"/>
          </p:cNvSpPr>
          <p:nvPr>
            <p:ph idx="1"/>
          </p:nvPr>
        </p:nvSpPr>
        <p:spPr/>
        <p:txBody>
          <a:bodyPr>
            <a:normAutofit fontScale="85000" lnSpcReduction="20000"/>
          </a:bodyPr>
          <a:lstStyle/>
          <a:p>
            <a:pPr lvl="0"/>
            <a:r>
              <a:rPr lang="it-IT" b="1" dirty="0"/>
              <a:t>Farmaci alfa-bloccanti alfa-adrenergici (inibiscono i movimenti peristaltici del liquido seminale attraverso il sistema di conduzione genitale indotti dall’ortosimpatico): </a:t>
            </a:r>
            <a:r>
              <a:rPr lang="it-IT" b="1" dirty="0" err="1"/>
              <a:t>fenossibenzamina</a:t>
            </a:r>
            <a:r>
              <a:rPr lang="it-IT" b="1" dirty="0"/>
              <a:t> (con rischio però di orgasmo </a:t>
            </a:r>
            <a:r>
              <a:rPr lang="it-IT" b="1" dirty="0" err="1"/>
              <a:t>aneiaculatorio</a:t>
            </a:r>
            <a:r>
              <a:rPr lang="it-IT" b="1" dirty="0"/>
              <a:t>).</a:t>
            </a:r>
          </a:p>
          <a:p>
            <a:pPr lvl="0"/>
            <a:r>
              <a:rPr lang="it-IT" b="1" dirty="0"/>
              <a:t>Farmaci inibitori della neurotrasmissione </a:t>
            </a:r>
            <a:r>
              <a:rPr lang="it-IT" b="1" dirty="0" err="1"/>
              <a:t>serotoninergica</a:t>
            </a:r>
            <a:r>
              <a:rPr lang="it-IT" b="1" dirty="0"/>
              <a:t>: </a:t>
            </a:r>
            <a:r>
              <a:rPr lang="it-IT" b="1" dirty="0" err="1"/>
              <a:t>clomipramina</a:t>
            </a:r>
            <a:r>
              <a:rPr lang="it-IT" b="1" dirty="0"/>
              <a:t> (</a:t>
            </a:r>
            <a:r>
              <a:rPr lang="it-IT" b="1" dirty="0" err="1"/>
              <a:t>Anafranil</a:t>
            </a:r>
            <a:r>
              <a:rPr lang="it-IT" b="1" dirty="0"/>
              <a:t>), SSRI (</a:t>
            </a:r>
            <a:r>
              <a:rPr lang="it-IT" b="1" dirty="0" err="1"/>
              <a:t>fluoxetina</a:t>
            </a:r>
            <a:r>
              <a:rPr lang="it-IT" b="1" dirty="0"/>
              <a:t>, </a:t>
            </a:r>
            <a:r>
              <a:rPr lang="it-IT" b="1" dirty="0" err="1"/>
              <a:t>fluvoxamina</a:t>
            </a:r>
            <a:r>
              <a:rPr lang="it-IT" b="1" dirty="0"/>
              <a:t>, </a:t>
            </a:r>
            <a:r>
              <a:rPr lang="it-IT" b="1" dirty="0" err="1"/>
              <a:t>paroxetina</a:t>
            </a:r>
            <a:r>
              <a:rPr lang="it-IT" b="1" dirty="0"/>
              <a:t> e </a:t>
            </a:r>
            <a:r>
              <a:rPr lang="it-IT" b="1" dirty="0" err="1"/>
              <a:t>sertralina</a:t>
            </a:r>
            <a:r>
              <a:rPr lang="it-IT" b="1" dirty="0"/>
              <a:t>). L’ordine di efficacia sembra il seguente: </a:t>
            </a:r>
            <a:r>
              <a:rPr lang="it-IT" b="1" dirty="0" err="1"/>
              <a:t>paroxetina</a:t>
            </a:r>
            <a:r>
              <a:rPr lang="it-IT" b="1" dirty="0"/>
              <a:t> (</a:t>
            </a:r>
            <a:r>
              <a:rPr lang="it-IT" b="1" dirty="0" err="1"/>
              <a:t>Sereupin</a:t>
            </a:r>
            <a:r>
              <a:rPr lang="it-IT" b="1" dirty="0"/>
              <a:t>, </a:t>
            </a:r>
            <a:r>
              <a:rPr lang="it-IT" b="1" dirty="0" err="1"/>
              <a:t>Seroxat</a:t>
            </a:r>
            <a:r>
              <a:rPr lang="it-IT" b="1" dirty="0"/>
              <a:t>) &gt; </a:t>
            </a:r>
            <a:r>
              <a:rPr lang="it-IT" b="1" dirty="0" err="1"/>
              <a:t>fluoxetina</a:t>
            </a:r>
            <a:r>
              <a:rPr lang="it-IT" b="1" dirty="0"/>
              <a:t> (</a:t>
            </a:r>
            <a:r>
              <a:rPr lang="it-IT" b="1" dirty="0" err="1"/>
              <a:t>Fluoxeren</a:t>
            </a:r>
            <a:r>
              <a:rPr lang="it-IT" b="1" dirty="0"/>
              <a:t>, Prozac) &gt; </a:t>
            </a:r>
            <a:r>
              <a:rPr lang="it-IT" b="1" dirty="0" err="1"/>
              <a:t>sertralina</a:t>
            </a:r>
            <a:r>
              <a:rPr lang="it-IT" b="1" dirty="0"/>
              <a:t> (</a:t>
            </a:r>
            <a:r>
              <a:rPr lang="it-IT" b="1" dirty="0" err="1"/>
              <a:t>Tatig</a:t>
            </a:r>
            <a:r>
              <a:rPr lang="it-IT" b="1" dirty="0"/>
              <a:t>, </a:t>
            </a:r>
            <a:r>
              <a:rPr lang="it-IT" b="1" dirty="0" err="1"/>
              <a:t>Zoloft</a:t>
            </a:r>
            <a:r>
              <a:rPr lang="it-IT" b="1" dirty="0"/>
              <a:t>, </a:t>
            </a:r>
            <a:r>
              <a:rPr lang="it-IT" b="1" dirty="0" err="1"/>
              <a:t>Serad</a:t>
            </a:r>
            <a:r>
              <a:rPr lang="it-IT" b="1" dirty="0"/>
              <a:t>) &gt; </a:t>
            </a:r>
            <a:r>
              <a:rPr lang="it-IT" b="1" dirty="0" err="1"/>
              <a:t>fluvoxamina</a:t>
            </a:r>
            <a:r>
              <a:rPr lang="it-IT" b="1" dirty="0"/>
              <a:t> (</a:t>
            </a:r>
            <a:r>
              <a:rPr lang="it-IT" b="1" dirty="0" err="1"/>
              <a:t>Dumirox</a:t>
            </a:r>
            <a:r>
              <a:rPr lang="it-IT" b="1" dirty="0"/>
              <a:t>, </a:t>
            </a:r>
            <a:r>
              <a:rPr lang="it-IT" b="1" dirty="0" err="1"/>
              <a:t>Maveral</a:t>
            </a:r>
            <a:r>
              <a:rPr lang="it-IT" b="1" dirty="0"/>
              <a:t>, </a:t>
            </a:r>
            <a:r>
              <a:rPr lang="it-IT" b="1" dirty="0" err="1"/>
              <a:t>Fevarin</a:t>
            </a:r>
            <a:r>
              <a:rPr lang="it-IT" b="1" dirty="0"/>
              <a:t>).</a:t>
            </a:r>
          </a:p>
          <a:p>
            <a:endParaRPr lang="it-IT" dirty="0"/>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La Dispareunia secondo il DSM-IV-TR (2000)</a:t>
            </a:r>
            <a:br>
              <a:rPr lang="it-IT" b="1" dirty="0"/>
            </a:br>
            <a:endParaRPr lang="it-IT" dirty="0"/>
          </a:p>
        </p:txBody>
      </p:sp>
      <p:sp>
        <p:nvSpPr>
          <p:cNvPr id="3" name="Segnaposto contenuto 2"/>
          <p:cNvSpPr>
            <a:spLocks noGrp="1"/>
          </p:cNvSpPr>
          <p:nvPr>
            <p:ph idx="1"/>
          </p:nvPr>
        </p:nvSpPr>
        <p:spPr/>
        <p:txBody>
          <a:bodyPr>
            <a:normAutofit fontScale="85000" lnSpcReduction="10000"/>
          </a:bodyPr>
          <a:lstStyle/>
          <a:p>
            <a:pPr lvl="0"/>
            <a:r>
              <a:rPr lang="it-IT" b="1" dirty="0"/>
              <a:t>A.	Ricorrente o persistente dolore genitale associato al rapporto sessuale in un maschio o in una femmina.</a:t>
            </a:r>
          </a:p>
          <a:p>
            <a:pPr lvl="0"/>
            <a:r>
              <a:rPr lang="it-IT" b="1" dirty="0"/>
              <a:t>B.	L’anomalia causa notevole disagio o difficoltà interpersonali.</a:t>
            </a:r>
          </a:p>
          <a:p>
            <a:pPr lvl="0"/>
            <a:r>
              <a:rPr lang="it-IT" b="1" dirty="0"/>
              <a:t>C.	L’anomalia non è causata esclusivamente da vaginismo o da mancanza di lubrificazione, non è meglio attribuibile ad un altro disturbo in Asse I (tranne un’altra Disfunzione Sessuale), e non è dovuta esclusivamente agli effetti fisiologici diretti di una sostanza (per es., una sostanza di abuso, un farmaco) o di una condizione medica generale.</a:t>
            </a:r>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pPr lvl="0"/>
            <a:r>
              <a:rPr lang="it-IT" b="1" i="1" dirty="0"/>
              <a:t>Specificare</a:t>
            </a:r>
            <a:r>
              <a:rPr lang="it-IT" b="1" dirty="0"/>
              <a:t>  il tipo:</a:t>
            </a:r>
          </a:p>
          <a:p>
            <a:pPr lvl="0"/>
            <a:r>
              <a:rPr lang="it-IT" b="1" dirty="0"/>
              <a:t>	Tipo permanente</a:t>
            </a:r>
          </a:p>
          <a:p>
            <a:pPr lvl="0"/>
            <a:r>
              <a:rPr lang="it-IT" b="1" dirty="0"/>
              <a:t>	Tipo acquisito</a:t>
            </a:r>
          </a:p>
          <a:p>
            <a:pPr lvl="0"/>
            <a:r>
              <a:rPr lang="it-IT" b="1" i="1" dirty="0"/>
              <a:t>Specificare</a:t>
            </a:r>
            <a:r>
              <a:rPr lang="it-IT" b="1" dirty="0"/>
              <a:t> :</a:t>
            </a:r>
          </a:p>
          <a:p>
            <a:pPr lvl="0"/>
            <a:r>
              <a:rPr lang="it-IT" b="1" dirty="0"/>
              <a:t>	Tipo generalizzato</a:t>
            </a:r>
          </a:p>
          <a:p>
            <a:pPr lvl="0"/>
            <a:r>
              <a:rPr lang="it-IT" b="1" dirty="0"/>
              <a:t>	Tipo situazionale</a:t>
            </a:r>
          </a:p>
          <a:p>
            <a:pPr lvl="0"/>
            <a:r>
              <a:rPr lang="it-IT" b="1" i="1" dirty="0"/>
              <a:t>Specificare</a:t>
            </a:r>
            <a:r>
              <a:rPr lang="it-IT" b="1" dirty="0"/>
              <a:t> :</a:t>
            </a:r>
          </a:p>
          <a:p>
            <a:pPr lvl="0"/>
            <a:r>
              <a:rPr lang="it-IT" b="1" dirty="0"/>
              <a:t>	Dovuto a fattori psicologici</a:t>
            </a:r>
          </a:p>
          <a:p>
            <a:pPr lvl="0"/>
            <a:r>
              <a:rPr lang="it-IT" b="1" dirty="0"/>
              <a:t>	Dovuto a fattori combinati</a:t>
            </a:r>
          </a:p>
          <a:p>
            <a:endParaRPr lang="it-IT" dirty="0"/>
          </a:p>
          <a:p>
            <a:endParaRPr lang="it-IT" dirty="0"/>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DISPAREUNIA</a:t>
            </a:r>
            <a:br>
              <a:rPr lang="it-IT" dirty="0"/>
            </a:br>
            <a:endParaRPr lang="it-IT" dirty="0"/>
          </a:p>
        </p:txBody>
      </p:sp>
      <p:sp>
        <p:nvSpPr>
          <p:cNvPr id="3" name="Segnaposto contenuto 2"/>
          <p:cNvSpPr>
            <a:spLocks noGrp="1"/>
          </p:cNvSpPr>
          <p:nvPr>
            <p:ph idx="1"/>
          </p:nvPr>
        </p:nvSpPr>
        <p:spPr/>
        <p:txBody>
          <a:bodyPr>
            <a:normAutofit fontScale="85000" lnSpcReduction="20000"/>
          </a:bodyPr>
          <a:lstStyle/>
          <a:p>
            <a:r>
              <a:rPr lang="it-IT" dirty="0"/>
              <a:t>D. post episiotomia, punti non riassorbiti, proliferazione tessuto cicatriziale</a:t>
            </a:r>
          </a:p>
          <a:p>
            <a:r>
              <a:rPr lang="it-IT" dirty="0"/>
              <a:t>restringimento </a:t>
            </a:r>
            <a:r>
              <a:rPr lang="it-IT" dirty="0" err="1"/>
              <a:t>introitus</a:t>
            </a:r>
            <a:r>
              <a:rPr lang="it-IT" dirty="0"/>
              <a:t>.</a:t>
            </a:r>
          </a:p>
          <a:p>
            <a:r>
              <a:rPr lang="it-IT" dirty="0"/>
              <a:t>1</a:t>
            </a:r>
            <a:r>
              <a:rPr lang="it-IT" dirty="0">
                <a:sym typeface="Symbol"/>
              </a:rPr>
              <a:t></a:t>
            </a:r>
            <a:r>
              <a:rPr lang="it-IT" dirty="0"/>
              <a:t> rapporto post </a:t>
            </a:r>
            <a:r>
              <a:rPr lang="it-IT" dirty="0" err="1"/>
              <a:t>partum</a:t>
            </a:r>
            <a:r>
              <a:rPr lang="it-IT" dirty="0"/>
              <a:t> doloroso-&gt; vaginismo -&gt; circolo vizioso</a:t>
            </a:r>
          </a:p>
          <a:p>
            <a:r>
              <a:rPr lang="it-IT" dirty="0"/>
              <a:t>Ispezionare e fare identificare parte col dito. Pomata con </a:t>
            </a:r>
            <a:r>
              <a:rPr lang="it-IT" dirty="0" err="1"/>
              <a:t>Xilocaina</a:t>
            </a:r>
            <a:r>
              <a:rPr lang="it-IT" dirty="0"/>
              <a:t> 5 min 2 volte al di.</a:t>
            </a:r>
          </a:p>
          <a:p>
            <a:r>
              <a:rPr lang="it-IT" dirty="0"/>
              <a:t>Dilatare introito. </a:t>
            </a:r>
            <a:r>
              <a:rPr lang="it-IT" dirty="0" err="1"/>
              <a:t>Testoviron</a:t>
            </a:r>
            <a:r>
              <a:rPr lang="it-IT" dirty="0"/>
              <a:t> Pomata. Striscio vaginale. Vaginite post </a:t>
            </a:r>
            <a:r>
              <a:rPr lang="it-IT" dirty="0" err="1"/>
              <a:t>menpausa</a:t>
            </a:r>
            <a:r>
              <a:rPr lang="it-IT" dirty="0"/>
              <a:t> pomata </a:t>
            </a:r>
            <a:r>
              <a:rPr lang="it-IT" dirty="0" err="1"/>
              <a:t>Premarin</a:t>
            </a:r>
            <a:r>
              <a:rPr lang="it-IT" dirty="0"/>
              <a:t>. A volte marito impotente dopo prostatectomia. Erezione difficile ma poi molto duratura e orgasmo senza eiaculazione. Diabetici 50% impotenti.</a:t>
            </a:r>
          </a:p>
          <a:p>
            <a:endParaRPr lang="it-IT" dirty="0"/>
          </a:p>
          <a:p>
            <a:endParaRPr lang="it-IT" dirty="0"/>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NEOPLASIE GENITALI FEMMINILI</a:t>
            </a:r>
            <a:br>
              <a:rPr lang="it-IT" dirty="0"/>
            </a:br>
            <a:endParaRPr lang="it-IT" dirty="0"/>
          </a:p>
        </p:txBody>
      </p:sp>
      <p:sp>
        <p:nvSpPr>
          <p:cNvPr id="3" name="Segnaposto contenuto 2"/>
          <p:cNvSpPr>
            <a:spLocks noGrp="1"/>
          </p:cNvSpPr>
          <p:nvPr>
            <p:ph idx="1"/>
          </p:nvPr>
        </p:nvSpPr>
        <p:spPr/>
        <p:txBody>
          <a:bodyPr>
            <a:normAutofit fontScale="92500" lnSpcReduction="10000"/>
          </a:bodyPr>
          <a:lstStyle/>
          <a:p>
            <a:r>
              <a:rPr lang="it-IT" dirty="0"/>
              <a:t>25% tumori femminili. 50% endometrio 50% ovaie cervice vulva.</a:t>
            </a:r>
          </a:p>
          <a:p>
            <a:r>
              <a:rPr lang="it-IT" dirty="0"/>
              <a:t>Post </a:t>
            </a:r>
            <a:r>
              <a:rPr lang="it-IT" dirty="0" err="1"/>
              <a:t>isterectomy</a:t>
            </a:r>
            <a:r>
              <a:rPr lang="it-IT" dirty="0"/>
              <a:t> </a:t>
            </a:r>
            <a:r>
              <a:rPr lang="it-IT" dirty="0" err="1"/>
              <a:t>syndrome</a:t>
            </a:r>
            <a:r>
              <a:rPr lang="it-IT" dirty="0"/>
              <a:t> calo tono di umore. Disturbi vasomotori, vertigini fatica insonnia, cefalea, </a:t>
            </a:r>
            <a:r>
              <a:rPr lang="it-IT" dirty="0" err="1"/>
              <a:t>cardio</a:t>
            </a:r>
            <a:r>
              <a:rPr lang="it-IT" dirty="0"/>
              <a:t> respiratori </a:t>
            </a:r>
            <a:r>
              <a:rPr lang="it-IT" dirty="0" err="1"/>
              <a:t>gastro</a:t>
            </a:r>
            <a:r>
              <a:rPr lang="it-IT" dirty="0"/>
              <a:t> intestinali </a:t>
            </a:r>
            <a:r>
              <a:rPr lang="it-IT" dirty="0" err="1"/>
              <a:t>psicosess</a:t>
            </a:r>
            <a:r>
              <a:rPr lang="it-IT" dirty="0"/>
              <a:t>.</a:t>
            </a:r>
          </a:p>
          <a:p>
            <a:r>
              <a:rPr lang="it-IT" dirty="0"/>
              <a:t>Brevità canale vaginale, atrofia vaginale, calo libido da mutilazione psichica, necessaria una corretta </a:t>
            </a:r>
            <a:r>
              <a:rPr lang="it-IT" dirty="0" err="1"/>
              <a:t>inforamzione</a:t>
            </a:r>
            <a:r>
              <a:rPr lang="it-IT" dirty="0"/>
              <a:t>, non sottovalutare aspetti psicologici, sapere ascoltare.</a:t>
            </a:r>
          </a:p>
          <a:p>
            <a:endParaRPr lang="it-IT"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testo 2"/>
          <p:cNvSpPr>
            <a:spLocks noGrp="1"/>
          </p:cNvSpPr>
          <p:nvPr>
            <p:ph type="body" idx="1"/>
          </p:nvPr>
        </p:nvSpPr>
        <p:spPr/>
        <p:txBody>
          <a:bodyPr/>
          <a:lstStyle/>
          <a:p>
            <a:r>
              <a:rPr lang="it-IT" sz="2400" b="1" dirty="0"/>
              <a:t>Le femmine, già da bambine, mostrano una maggiore disponibilità a lasciare invadere lo spazio proprio, maggiore facilità di rapporto con gli altri e scarsa autonomia. Se però le situazioni sono percepite come minacciose, o quando si sentono osservate, le donne aumentano, rispetto ai maschi, la distanza tra sé e gli sconosciuti. Difficile dire se questa differenza sia genetica o acquisita sulla base di comprensibili condizionamenti sociali. Potrebbe essere manifestato in questo modo il desiderio di essere ammirate, coccolate e protette, e, nel contempo, il timore di stupri e di aggressioni, che è fortemente rinforzato per via culturale fin da bambine.    </a:t>
            </a:r>
          </a:p>
          <a:p>
            <a:endParaRPr lang="it-IT" dirty="0"/>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La sindrome della </a:t>
            </a:r>
            <a:r>
              <a:rPr lang="it-IT" b="1" dirty="0" err="1"/>
              <a:t>vestibolite</a:t>
            </a:r>
            <a:r>
              <a:rPr lang="it-IT" b="1" dirty="0"/>
              <a:t> vulvare</a:t>
            </a:r>
            <a:br>
              <a:rPr lang="it-IT" b="1" dirty="0"/>
            </a:br>
            <a:endParaRPr lang="it-IT" dirty="0"/>
          </a:p>
        </p:txBody>
      </p:sp>
      <p:sp>
        <p:nvSpPr>
          <p:cNvPr id="3" name="Segnaposto contenuto 2"/>
          <p:cNvSpPr>
            <a:spLocks noGrp="1"/>
          </p:cNvSpPr>
          <p:nvPr>
            <p:ph idx="1"/>
          </p:nvPr>
        </p:nvSpPr>
        <p:spPr/>
        <p:txBody>
          <a:bodyPr>
            <a:normAutofit fontScale="77500" lnSpcReduction="20000"/>
          </a:bodyPr>
          <a:lstStyle/>
          <a:p>
            <a:pPr lvl="0"/>
            <a:r>
              <a:rPr lang="it-IT" b="1" dirty="0"/>
              <a:t>Si tratta di una forma di “</a:t>
            </a:r>
            <a:r>
              <a:rPr lang="it-IT" b="1" dirty="0" err="1"/>
              <a:t>vulvodinia</a:t>
            </a:r>
            <a:r>
              <a:rPr lang="it-IT" b="1" dirty="0"/>
              <a:t>” (“vulva dolente”) definita come infiammazione del vestibolo o apertura vaginale e dei tessuti immediatamente circostanti.</a:t>
            </a:r>
          </a:p>
          <a:p>
            <a:pPr lvl="0"/>
            <a:r>
              <a:rPr lang="it-IT" b="1" dirty="0"/>
              <a:t>Il sintomo principale è il dolore all’introito vaginale, di varia entità e più o meno esteso a varie situazioni (dal solo contatto col vestibolo nel rapporto sessuale o con l’assorbente o con lo speculum, a quello con indumenti o nel corso di movimenti come il camminare o l’andare in bicicletta).</a:t>
            </a:r>
          </a:p>
          <a:p>
            <a:pPr lvl="0"/>
            <a:r>
              <a:rPr lang="it-IT" b="1" dirty="0"/>
              <a:t>Altri sintomi sono l’arrossamento del vestibolo, il dolore alla base dei peli pubici, il bruciore durante la minzione, segni di abrasione al vestibolo o in tutta la zona vulvare, prurito, perdite biancastre o ematiche.</a:t>
            </a:r>
          </a:p>
          <a:p>
            <a:endParaRPr lang="it-IT" dirty="0"/>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Ipotesi circa le cause della </a:t>
            </a:r>
            <a:r>
              <a:rPr lang="it-IT" b="1" dirty="0" err="1"/>
              <a:t>vestibolite</a:t>
            </a:r>
            <a:r>
              <a:rPr lang="it-IT" b="1" dirty="0"/>
              <a:t> vulvare e relative terapie.</a:t>
            </a:r>
            <a:br>
              <a:rPr lang="it-IT" b="1" dirty="0"/>
            </a:br>
            <a:endParaRPr lang="it-IT" dirty="0"/>
          </a:p>
        </p:txBody>
      </p:sp>
      <p:sp>
        <p:nvSpPr>
          <p:cNvPr id="3" name="Segnaposto contenuto 2"/>
          <p:cNvSpPr>
            <a:spLocks noGrp="1"/>
          </p:cNvSpPr>
          <p:nvPr>
            <p:ph idx="1"/>
          </p:nvPr>
        </p:nvSpPr>
        <p:spPr/>
        <p:txBody>
          <a:bodyPr>
            <a:normAutofit fontScale="92500"/>
          </a:bodyPr>
          <a:lstStyle/>
          <a:p>
            <a:pPr lvl="0"/>
            <a:r>
              <a:rPr lang="it-IT" b="1" dirty="0"/>
              <a:t>Associazione fra </a:t>
            </a:r>
            <a:r>
              <a:rPr lang="it-IT" b="1" dirty="0" err="1"/>
              <a:t>vestibolite</a:t>
            </a:r>
            <a:r>
              <a:rPr lang="it-IT" b="1" dirty="0"/>
              <a:t> e papilloma virus (cura interferone).</a:t>
            </a:r>
          </a:p>
          <a:p>
            <a:pPr lvl="0"/>
            <a:r>
              <a:rPr lang="it-IT" b="1" dirty="0"/>
              <a:t>Associazione con infezioni da Candida, batterio </a:t>
            </a:r>
            <a:r>
              <a:rPr lang="it-IT" b="1" dirty="0" err="1"/>
              <a:t>ureaplasma</a:t>
            </a:r>
            <a:r>
              <a:rPr lang="it-IT" b="1" dirty="0"/>
              <a:t>, streptococco di Gruppo B (antibiotici).</a:t>
            </a:r>
          </a:p>
          <a:p>
            <a:pPr lvl="0"/>
            <a:r>
              <a:rPr lang="it-IT" b="1" dirty="0"/>
              <a:t>Fattori di rischio: uso precoce di contraccettivi orali e rapporti sessuali precoci.</a:t>
            </a:r>
          </a:p>
          <a:p>
            <a:pPr lvl="0"/>
            <a:r>
              <a:rPr lang="it-IT" b="1" dirty="0"/>
              <a:t>Somministrazione sistemica o locale di </a:t>
            </a:r>
            <a:r>
              <a:rPr lang="it-IT" b="1" dirty="0" err="1"/>
              <a:t>corticosteroridi</a:t>
            </a:r>
            <a:r>
              <a:rPr lang="it-IT" b="1" dirty="0"/>
              <a:t>.</a:t>
            </a:r>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pPr lvl="0"/>
            <a:r>
              <a:rPr lang="it-IT" b="1" dirty="0"/>
              <a:t>Livelli eccessivamente elevati di ossalati nelle urine (dieta povera di ossalati e assunzione di citrato di calcio che li neutralizza).</a:t>
            </a:r>
          </a:p>
          <a:p>
            <a:pPr lvl="0"/>
            <a:r>
              <a:rPr lang="it-IT" b="1" dirty="0"/>
              <a:t>Alterazioni del PH vaginale.</a:t>
            </a:r>
          </a:p>
          <a:p>
            <a:pPr lvl="0"/>
            <a:r>
              <a:rPr lang="it-IT" b="1" dirty="0"/>
              <a:t>Cambiamenti immunologici ancora non ben definiti.</a:t>
            </a:r>
          </a:p>
          <a:p>
            <a:pPr lvl="0"/>
            <a:r>
              <a:rPr lang="it-IT" b="1" dirty="0"/>
              <a:t>Altre terapie: anestetici locali, </a:t>
            </a:r>
            <a:r>
              <a:rPr lang="it-IT" b="1" dirty="0" err="1"/>
              <a:t>capsaicina</a:t>
            </a:r>
            <a:r>
              <a:rPr lang="it-IT" b="1" dirty="0"/>
              <a:t> (distrugge le fibre sensoriali locali), rilassamento dei muscoli vaginali, </a:t>
            </a:r>
            <a:r>
              <a:rPr lang="it-IT" b="1" dirty="0" err="1"/>
              <a:t>perineoplastica</a:t>
            </a:r>
            <a:r>
              <a:rPr lang="it-IT" b="1" dirty="0"/>
              <a:t> (rimozione dell’intero vestibolo), </a:t>
            </a:r>
            <a:r>
              <a:rPr lang="it-IT" b="1" dirty="0" err="1"/>
              <a:t>vestiboloplastica</a:t>
            </a:r>
            <a:r>
              <a:rPr lang="it-IT" b="1" dirty="0"/>
              <a:t> (resezione del ramo del nervo pudendo che porta al vestibolo, che viene lasciato per la maggior parte intatto).</a:t>
            </a:r>
          </a:p>
          <a:p>
            <a:endParaRPr lang="it-IT" dirty="0"/>
          </a:p>
          <a:p>
            <a:endParaRPr lang="it-IT" dirty="0"/>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Il Vaginismo secondo il DSM-IV-TR (2000)</a:t>
            </a:r>
            <a:br>
              <a:rPr lang="it-IT" b="1" dirty="0"/>
            </a:br>
            <a:endParaRPr lang="it-IT" dirty="0"/>
          </a:p>
        </p:txBody>
      </p:sp>
      <p:sp>
        <p:nvSpPr>
          <p:cNvPr id="3" name="Segnaposto contenuto 2"/>
          <p:cNvSpPr>
            <a:spLocks noGrp="1"/>
          </p:cNvSpPr>
          <p:nvPr>
            <p:ph idx="1"/>
          </p:nvPr>
        </p:nvSpPr>
        <p:spPr/>
        <p:txBody>
          <a:bodyPr>
            <a:normAutofit fontScale="92500" lnSpcReduction="20000"/>
          </a:bodyPr>
          <a:lstStyle/>
          <a:p>
            <a:pPr lvl="0"/>
            <a:r>
              <a:rPr lang="it-IT" b="1" dirty="0"/>
              <a:t>A.	Ricorrente o persistente spasmo involontario della muscolatura del terzo esterno della vagina, che interferisce col rapporto sessuale.</a:t>
            </a:r>
          </a:p>
          <a:p>
            <a:pPr lvl="0"/>
            <a:r>
              <a:rPr lang="it-IT" b="1" dirty="0"/>
              <a:t>B.	L’anomalia causa notevole disagio o difficoltà interpersonali.</a:t>
            </a:r>
          </a:p>
          <a:p>
            <a:pPr lvl="0"/>
            <a:r>
              <a:rPr lang="it-IT" b="1" dirty="0"/>
              <a:t>C.	L’anomalia non è meglio attribuibile ad un altro disturbo in Asse I (per es., Disturbo di Somatizzazione) e non è dovuta esclusivamente agli effetti fisiologici diretti di una condizione medica generale.</a:t>
            </a:r>
          </a:p>
          <a:p>
            <a:r>
              <a:rPr lang="it-IT" b="1" dirty="0"/>
              <a:t> </a:t>
            </a:r>
          </a:p>
          <a:p>
            <a:endParaRPr lang="it-IT" dirty="0"/>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pPr lvl="0"/>
            <a:r>
              <a:rPr lang="it-IT" b="1" i="1" dirty="0"/>
              <a:t>Specificare</a:t>
            </a:r>
            <a:r>
              <a:rPr lang="it-IT" b="1" dirty="0"/>
              <a:t>  il tipo:</a:t>
            </a:r>
          </a:p>
          <a:p>
            <a:pPr lvl="0"/>
            <a:r>
              <a:rPr lang="it-IT" b="1" dirty="0"/>
              <a:t>	Tipo permanente</a:t>
            </a:r>
          </a:p>
          <a:p>
            <a:pPr lvl="0"/>
            <a:r>
              <a:rPr lang="it-IT" b="1" dirty="0"/>
              <a:t>	Tipo acquisito</a:t>
            </a:r>
          </a:p>
          <a:p>
            <a:pPr lvl="0"/>
            <a:r>
              <a:rPr lang="it-IT" b="1" i="1" dirty="0"/>
              <a:t>Specificare</a:t>
            </a:r>
            <a:r>
              <a:rPr lang="it-IT" b="1" dirty="0"/>
              <a:t> :</a:t>
            </a:r>
          </a:p>
          <a:p>
            <a:pPr lvl="0"/>
            <a:r>
              <a:rPr lang="it-IT" b="1" dirty="0"/>
              <a:t>	Tipo generalizzato</a:t>
            </a:r>
          </a:p>
          <a:p>
            <a:pPr lvl="0"/>
            <a:r>
              <a:rPr lang="it-IT" b="1" dirty="0"/>
              <a:t>	Tipo situazionale</a:t>
            </a:r>
          </a:p>
          <a:p>
            <a:pPr lvl="0"/>
            <a:r>
              <a:rPr lang="it-IT" b="1" i="1" dirty="0"/>
              <a:t>Specificare</a:t>
            </a:r>
            <a:r>
              <a:rPr lang="it-IT" b="1" dirty="0"/>
              <a:t> :</a:t>
            </a:r>
          </a:p>
          <a:p>
            <a:pPr lvl="0"/>
            <a:r>
              <a:rPr lang="it-IT" b="1" dirty="0"/>
              <a:t>	Dovuto a fattori psicologici</a:t>
            </a:r>
          </a:p>
          <a:p>
            <a:pPr lvl="0"/>
            <a:r>
              <a:rPr lang="it-IT" b="1" dirty="0"/>
              <a:t>	Dovuto a fattori combinati</a:t>
            </a:r>
          </a:p>
          <a:p>
            <a:endParaRPr lang="it-IT" dirty="0"/>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Terapia del vaginismo mediante esposizione.</a:t>
            </a:r>
            <a:br>
              <a:rPr lang="it-IT" b="1" dirty="0"/>
            </a:br>
            <a:endParaRPr lang="it-IT" dirty="0"/>
          </a:p>
        </p:txBody>
      </p:sp>
      <p:sp>
        <p:nvSpPr>
          <p:cNvPr id="3" name="Segnaposto contenuto 2"/>
          <p:cNvSpPr>
            <a:spLocks noGrp="1"/>
          </p:cNvSpPr>
          <p:nvPr>
            <p:ph idx="1"/>
          </p:nvPr>
        </p:nvSpPr>
        <p:spPr/>
        <p:txBody>
          <a:bodyPr>
            <a:normAutofit fontScale="77500" lnSpcReduction="20000"/>
          </a:bodyPr>
          <a:lstStyle/>
          <a:p>
            <a:pPr lvl="0"/>
            <a:r>
              <a:rPr lang="it-IT" b="1" dirty="0"/>
              <a:t>-	</a:t>
            </a:r>
            <a:r>
              <a:rPr lang="it-IT" b="1" dirty="0" err="1"/>
              <a:t>Autoesplorazione</a:t>
            </a:r>
            <a:r>
              <a:rPr lang="it-IT" b="1" dirty="0"/>
              <a:t> con l’uso dello specchio, in modo analogo a quello impiegato con le donne anorgasmiche e, comunque, secondo le indicazioni classiche (</a:t>
            </a:r>
            <a:r>
              <a:rPr lang="it-IT" b="1" dirty="0" err="1"/>
              <a:t>Kaplan</a:t>
            </a:r>
            <a:r>
              <a:rPr lang="it-IT" b="1" dirty="0"/>
              <a:t>, 1974; Abraham e Porto, 1978; </a:t>
            </a:r>
            <a:r>
              <a:rPr lang="it-IT" b="1" dirty="0" err="1"/>
              <a:t>Hawton</a:t>
            </a:r>
            <a:r>
              <a:rPr lang="it-IT" b="1" dirty="0"/>
              <a:t>, 1985).</a:t>
            </a:r>
          </a:p>
          <a:p>
            <a:pPr lvl="0"/>
            <a:r>
              <a:rPr lang="it-IT" b="1" dirty="0"/>
              <a:t>-	Introduzione del dito mignolo della donna nella vagina, con l’aiuto di gelatine lubrificanti.</a:t>
            </a:r>
          </a:p>
          <a:p>
            <a:pPr lvl="0"/>
            <a:r>
              <a:rPr lang="it-IT" b="1" dirty="0"/>
              <a:t>-	Introduzione del dito anulare e quindi, in sequenza, dell’indice, del medio e infine del medio e dell’indice insieme; una volta penetrate, le dita stanno dapprima ferme e poi si muovono avanti e indietro lentamente; è possibile fare loro compiere anche qualche movimento rotatorio.</a:t>
            </a:r>
          </a:p>
          <a:p>
            <a:pPr lvl="0"/>
            <a:r>
              <a:rPr lang="it-IT" b="1" dirty="0"/>
              <a:t>-	</a:t>
            </a:r>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VAGINISMO</a:t>
            </a:r>
            <a:br>
              <a:rPr lang="it-IT" dirty="0"/>
            </a:br>
            <a:endParaRPr lang="it-IT" dirty="0"/>
          </a:p>
        </p:txBody>
      </p:sp>
      <p:sp>
        <p:nvSpPr>
          <p:cNvPr id="3" name="Segnaposto contenuto 2"/>
          <p:cNvSpPr>
            <a:spLocks noGrp="1"/>
          </p:cNvSpPr>
          <p:nvPr>
            <p:ph idx="1"/>
          </p:nvPr>
        </p:nvSpPr>
        <p:spPr>
          <a:xfrm>
            <a:off x="428596" y="1571612"/>
            <a:ext cx="8229600" cy="4525963"/>
          </a:xfrm>
        </p:spPr>
        <p:txBody>
          <a:bodyPr>
            <a:normAutofit fontScale="92500" lnSpcReduction="20000"/>
          </a:bodyPr>
          <a:lstStyle/>
          <a:p>
            <a:r>
              <a:rPr lang="it-IT" dirty="0"/>
              <a:t>Spasmo involontario muscoli del 3</a:t>
            </a:r>
            <a:r>
              <a:rPr lang="it-IT" dirty="0">
                <a:sym typeface="Symbol"/>
              </a:rPr>
              <a:t></a:t>
            </a:r>
            <a:r>
              <a:rPr lang="it-IT" dirty="0"/>
              <a:t> esterno canale vaginale che insorge quando viene tentata una penetrazione di qualunque tipo.</a:t>
            </a:r>
          </a:p>
          <a:p>
            <a:r>
              <a:rPr lang="it-IT" dirty="0"/>
              <a:t>	Donna educazione rigida, restrittiva, vittoriana, ansia , colpa verso sex spesso carina. Marito gentleman, rimandano sex dopo matrimonio. Difficoltà lasciarsi andare. Spesso si rivolgono al </a:t>
            </a:r>
            <a:r>
              <a:rPr lang="it-IT" dirty="0" err="1"/>
              <a:t>terpeuta</a:t>
            </a:r>
            <a:r>
              <a:rPr lang="it-IT" dirty="0"/>
              <a:t> dopo 10 </a:t>
            </a:r>
            <a:r>
              <a:rPr lang="it-IT" dirty="0" err="1"/>
              <a:t>aa</a:t>
            </a:r>
            <a:r>
              <a:rPr lang="it-IT" dirty="0"/>
              <a:t> per avere figli. paura di essere troppo stretta, di lacerarsi, che il pene non esca, che la vagina sia sporca e disgustosa. Scarsa conoscenza di anatomia.</a:t>
            </a:r>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VAGINISMO SECONDARIO</a:t>
            </a:r>
          </a:p>
          <a:p>
            <a:r>
              <a:rPr lang="it-IT" dirty="0"/>
              <a:t>	Parti traumatici. Chirurgia su genitali. Endometriosi. Vaginite atrofica post menopausa. Piuttosto frequente. Spesso negata. Rifiuta visite ginecologiche (non mi sono lavata, ho le mestruazioni). Visita a gambe serrate vagina non pervia al dito.</a:t>
            </a:r>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TERAPIA</a:t>
            </a:r>
          </a:p>
          <a:p>
            <a:r>
              <a:rPr lang="it-IT" dirty="0"/>
              <a:t>	Comprensione ed accettazione anche per paure irrazionali. Gratificare progressi, anche salire sul lettino. "Va bene, non c'è niente da preoccuparsi" è falso, "non sia sciocca, sa bene che non le farò male" è ordine. Verbalizzare le proprie paure. Dare il permesso di essere irrazionale, magari verbalizzarle sul lettino.</a:t>
            </a:r>
          </a:p>
          <a:p>
            <a:r>
              <a:rPr lang="it-IT" dirty="0"/>
              <a:t>1) Se ginocchia unite accesso impossibile.</a:t>
            </a:r>
          </a:p>
          <a:p>
            <a:r>
              <a:rPr lang="it-IT" dirty="0"/>
              <a:t>2) Mani su addome ed adduttori per sentirne contrazione.</a:t>
            </a:r>
          </a:p>
          <a:p>
            <a:r>
              <a:rPr lang="it-IT" dirty="0"/>
              <a:t>3) Medico spinge ginocchia una contro l' altra e lei cerca di allargarle.</a:t>
            </a:r>
          </a:p>
          <a:p>
            <a:r>
              <a:rPr lang="it-IT" dirty="0"/>
              <a:t>4) Sentire addome ed adduttori rilassati.</a:t>
            </a:r>
          </a:p>
          <a:p>
            <a:r>
              <a:rPr lang="it-IT" dirty="0"/>
              <a:t>5) Visita.</a:t>
            </a:r>
          </a:p>
          <a:p>
            <a:endParaRPr lang="it-IT" dirty="0"/>
          </a:p>
          <a:p>
            <a:endParaRPr lang="it-IT" dirty="0"/>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62500" lnSpcReduction="20000"/>
          </a:bodyPr>
          <a:lstStyle/>
          <a:p>
            <a:r>
              <a:rPr lang="it-IT" dirty="0"/>
              <a:t>6) Dito in vagina senza inserire. Lei può dire "fa male" anche il contatto, discutere la sensazione.</a:t>
            </a:r>
          </a:p>
          <a:p>
            <a:r>
              <a:rPr lang="it-IT" dirty="0"/>
              <a:t>7) Insegnare contrazione (</a:t>
            </a:r>
            <a:r>
              <a:rPr lang="it-IT" dirty="0" err="1"/>
              <a:t>es</a:t>
            </a:r>
            <a:r>
              <a:rPr lang="it-IT" dirty="0"/>
              <a:t> trattenere pipi) e decontrazione (</a:t>
            </a:r>
            <a:r>
              <a:rPr lang="it-IT" dirty="0" err="1"/>
              <a:t>es</a:t>
            </a:r>
            <a:r>
              <a:rPr lang="it-IT" dirty="0"/>
              <a:t> fare la cacca)</a:t>
            </a:r>
          </a:p>
          <a:p>
            <a:r>
              <a:rPr lang="it-IT" dirty="0"/>
              <a:t>8) Dare feedback alla paziente</a:t>
            </a:r>
          </a:p>
          <a:p>
            <a:r>
              <a:rPr lang="it-IT" dirty="0"/>
              <a:t>9) Introduzione estremamente graduale</a:t>
            </a:r>
          </a:p>
          <a:p>
            <a:r>
              <a:rPr lang="it-IT" dirty="0"/>
              <a:t>10) Dare spazio ai commenti della </a:t>
            </a:r>
            <a:r>
              <a:rPr lang="it-IT" dirty="0" err="1"/>
              <a:t>pz</a:t>
            </a:r>
            <a:r>
              <a:rPr lang="it-IT" dirty="0"/>
              <a:t>. (sua soddisfazione)</a:t>
            </a:r>
          </a:p>
          <a:p>
            <a:r>
              <a:rPr lang="it-IT" dirty="0"/>
              <a:t>11) Fare vedere genitali allo specchio, visita guidata, spiegazione di anatomia.</a:t>
            </a:r>
          </a:p>
          <a:p>
            <a:r>
              <a:rPr lang="it-IT" dirty="0"/>
              <a:t>12) Esplorazione genitali accovacciata o con un piede sulla sedia (a volte con aiuto del medico)</a:t>
            </a:r>
          </a:p>
          <a:p>
            <a:r>
              <a:rPr lang="it-IT" dirty="0"/>
              <a:t>13) Sentire rilassamento sul dito. Discussione.</a:t>
            </a:r>
          </a:p>
          <a:p>
            <a:r>
              <a:rPr lang="it-IT" dirty="0"/>
              <a:t>14) </a:t>
            </a:r>
            <a:r>
              <a:rPr lang="it-IT" dirty="0" err="1"/>
              <a:t>Imenectomia</a:t>
            </a:r>
            <a:r>
              <a:rPr lang="it-IT" dirty="0"/>
              <a:t>?, Tumori vaginali?</a:t>
            </a:r>
          </a:p>
          <a:p>
            <a:r>
              <a:rPr lang="it-IT" dirty="0"/>
              <a:t>15) Marito OK 1 e ultima visita. NOTEVOLE TASSO </a:t>
            </a:r>
            <a:r>
              <a:rPr lang="it-IT" dirty="0" err="1"/>
              <a:t>DI</a:t>
            </a:r>
            <a:r>
              <a:rPr lang="it-IT" dirty="0"/>
              <a:t> SUCCESSO IN 2 O 4 VISITE.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testo 2"/>
          <p:cNvSpPr>
            <a:spLocks noGrp="1"/>
          </p:cNvSpPr>
          <p:nvPr>
            <p:ph type="body" idx="1"/>
          </p:nvPr>
        </p:nvSpPr>
        <p:spPr/>
        <p:txBody>
          <a:bodyPr/>
          <a:lstStyle/>
          <a:p>
            <a:r>
              <a:rPr lang="it-IT" sz="2800" b="1" dirty="0"/>
              <a:t>In effetti, l'acquisizione dell'identità di genere si realizzerebbe anche e principalmente tramite la trasmissione culturale di comportamenti tipici dei due sessi. Le bambine sarebbero educate a prestare più attenzione alla mimica, ed in genere ai comportamenti non verbali così come alle regole che governano l'interazione sociale. I bambini invece imparano ben presto a controllare e nascondere le emozioni (con la possibile eccezione della collera), mentre sono meno abili nell'ascolto. </a:t>
            </a:r>
            <a:endParaRPr lang="it-IT" sz="2800" dirty="0"/>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pPr lvl="0"/>
            <a:r>
              <a:rPr lang="it-IT" b="1" dirty="0"/>
              <a:t>L’intera sequenza della penetrazione delle dita viene ripetuta, ripartendo al mignolo, usando questa volta le dita del partner (che essendo maschili possono essere anche un poco più grandi); la donna però mantiene ancora il controllo della situazione, in quanto è lei che tiene la mano del partner e la muove gradualmente secondo i passaggi prestabiliti.</a:t>
            </a:r>
          </a:p>
          <a:p>
            <a:pPr lvl="0"/>
            <a:r>
              <a:rPr lang="it-IT" b="1" dirty="0"/>
              <a:t>-	Ancora una volta l’intera sequenza viene ripetuta iniziando dal mignolo, ma questa volta il partner inserisce lui stesso le dita, per cui la donna gli lascia totalmente il controllo.</a:t>
            </a:r>
          </a:p>
          <a:p>
            <a:pPr lvl="0"/>
            <a:r>
              <a:rPr lang="it-IT" b="1" dirty="0"/>
              <a:t>-	Infine, vi è la penetrazione col pene del partner; anche in questa fase, inizialmente il controllo è lasciato alla donna, che lentamente lo cede al partner</a:t>
            </a:r>
          </a:p>
          <a:p>
            <a:endParaRPr lang="it-IT" dirty="0"/>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3600" b="1" dirty="0"/>
              <a:t>La Disfunzione Sessuale Dovuta a una Condizione Medica Generale secondo il DSM-IV-TR (2000)</a:t>
            </a:r>
            <a:br>
              <a:rPr lang="it-IT" sz="3600" b="1" dirty="0"/>
            </a:br>
            <a:endParaRPr lang="it-IT" sz="3600" dirty="0"/>
          </a:p>
        </p:txBody>
      </p:sp>
      <p:sp>
        <p:nvSpPr>
          <p:cNvPr id="3" name="Segnaposto contenuto 2"/>
          <p:cNvSpPr>
            <a:spLocks noGrp="1"/>
          </p:cNvSpPr>
          <p:nvPr>
            <p:ph idx="1"/>
          </p:nvPr>
        </p:nvSpPr>
        <p:spPr/>
        <p:txBody>
          <a:bodyPr>
            <a:normAutofit fontScale="92500" lnSpcReduction="20000"/>
          </a:bodyPr>
          <a:lstStyle/>
          <a:p>
            <a:pPr lvl="0"/>
            <a:r>
              <a:rPr lang="it-IT" b="1" dirty="0"/>
              <a:t>A.	Una disfunzione sessuale clinicamente significativa che causa notevole disagio o difficoltà interpersonali prevale nel quadro clinico.</a:t>
            </a:r>
          </a:p>
          <a:p>
            <a:pPr lvl="0"/>
            <a:r>
              <a:rPr lang="it-IT" b="1" dirty="0"/>
              <a:t>B.	Dall’anamnesi, dall’esame fisico, o dai dati di laboratorio risulta che la disfunzione sessuale è pienamente spiegata dagli effetti fisiologici diretti di una condizione medica generale.</a:t>
            </a:r>
          </a:p>
          <a:p>
            <a:pPr lvl="0"/>
            <a:r>
              <a:rPr lang="it-IT" b="1" dirty="0"/>
              <a:t>C.	L’anomalia non è meglio attribuibile ad un altro disturbo mentale (per es., Disturbo Depressivo Maggiore).</a:t>
            </a:r>
          </a:p>
          <a:p>
            <a:endParaRPr lang="it-IT" dirty="0"/>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3600" b="1" dirty="0"/>
              <a:t>La Disfunzione Sessuale Indotta dall’Assunzione di Sostanze secondo il DSM-IV-TR (2000)</a:t>
            </a:r>
            <a:br>
              <a:rPr lang="it-IT" sz="3600" b="1" dirty="0"/>
            </a:br>
            <a:endParaRPr lang="it-IT" sz="3600" dirty="0"/>
          </a:p>
        </p:txBody>
      </p:sp>
      <p:sp>
        <p:nvSpPr>
          <p:cNvPr id="3" name="Segnaposto contenuto 2"/>
          <p:cNvSpPr>
            <a:spLocks noGrp="1"/>
          </p:cNvSpPr>
          <p:nvPr>
            <p:ph idx="1"/>
          </p:nvPr>
        </p:nvSpPr>
        <p:spPr/>
        <p:txBody>
          <a:bodyPr>
            <a:normAutofit fontScale="85000" lnSpcReduction="10000"/>
          </a:bodyPr>
          <a:lstStyle/>
          <a:p>
            <a:pPr lvl="0"/>
            <a:r>
              <a:rPr lang="it-IT" b="1" dirty="0"/>
              <a:t>A. Nel quadro clinico prevale una disfunzione sessuale clinicamente significativa che causa notevole disagio o difficoltà interpersonali.</a:t>
            </a:r>
          </a:p>
          <a:p>
            <a:pPr lvl="0"/>
            <a:r>
              <a:rPr lang="it-IT" b="1" dirty="0"/>
              <a:t>B. Dall’anamnesi, dall’esame fisico, o dai dati di laboratorio è evidente che la di-sfunzione sessuale è pienamente spiegata dall’uso di sostanze, come risulta da (1) o (2):</a:t>
            </a:r>
          </a:p>
          <a:p>
            <a:pPr lvl="0"/>
            <a:r>
              <a:rPr lang="it-IT" b="1" dirty="0"/>
              <a:t>(1) i sintomi del criterio A si sono sviluppati durante l’Intossicazione da sostanze o entro un mese da essa;</a:t>
            </a:r>
          </a:p>
          <a:p>
            <a:pPr lvl="0"/>
            <a:r>
              <a:rPr lang="it-IT" b="1" dirty="0"/>
              <a:t>(2) l’uso di farmaci è </a:t>
            </a:r>
            <a:r>
              <a:rPr lang="it-IT" b="1" dirty="0" err="1"/>
              <a:t>eziologicamente</a:t>
            </a:r>
            <a:r>
              <a:rPr lang="it-IT" b="1" dirty="0"/>
              <a:t> connesso all’anomalia.</a:t>
            </a:r>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pPr lvl="0"/>
            <a:r>
              <a:rPr lang="it-IT" b="1" dirty="0"/>
              <a:t>C.	L’anomalia non è meglio attribuibile ad una Disfunzione Sessuale che non sia indotta da sostanze.  La prova che i sintomi sono meglio attribuibili ad una Disfunzione Sessuale che non sia indotta da sostanze può includere i punti seguenti: i sintomi precedono l’inizio dell’uso di sostanze o la dipendenza (oppure l’uso di farmaci); i sintomi persistono per un periodo consistente di tempo (per es., circa un mese) dopo la cessazione dell’intossicazione, o vanno sostanzialmente al di là di quanto ci si potrebbe aspettare dato il tipo o la quantità di sostanza usata o la durata dell’uso; oppure esistono altri dati che indicano l’esistenza di una Disfunzione Sessuale indipendente non indotta da sostanze (per es., una storia di episodi ricorrenti non connessi a sostanze).</a:t>
            </a:r>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pPr lvl="0"/>
            <a:r>
              <a:rPr lang="it-IT" b="1" dirty="0"/>
              <a:t>Nota: Questa diagnosi dovrebbe essere fatta al posto di una diagnosi di Intossicazione da Sostanze solo quando la disfunzione sessuale va al di là di quella che di solito è associata con la sindrome da intossicazione, e quando la disfunzione è sufficientemente grave da giustificare di per sé attenzione clinica.</a:t>
            </a:r>
          </a:p>
          <a:p>
            <a:pPr lvl="0"/>
            <a:r>
              <a:rPr lang="it-IT" b="1" i="1" dirty="0"/>
              <a:t>Specificare</a:t>
            </a:r>
            <a:r>
              <a:rPr lang="it-IT" b="1" dirty="0"/>
              <a:t>  se:</a:t>
            </a:r>
          </a:p>
          <a:p>
            <a:pPr lvl="0"/>
            <a:r>
              <a:rPr lang="it-IT" b="1" dirty="0"/>
              <a:t>con Compromissione del Desiderio Sessuale; con Compromissione dell’Eccitazione; con Compromissione dell’Orgasmo; con Dolore Sessuale.</a:t>
            </a:r>
          </a:p>
          <a:p>
            <a:pPr lvl="0"/>
            <a:r>
              <a:rPr lang="it-IT" b="1" i="1" dirty="0"/>
              <a:t>Specificare</a:t>
            </a:r>
            <a:r>
              <a:rPr lang="it-IT" b="1" dirty="0"/>
              <a:t>  se:</a:t>
            </a:r>
          </a:p>
          <a:p>
            <a:pPr lvl="0"/>
            <a:r>
              <a:rPr lang="it-IT" b="1" dirty="0"/>
              <a:t>	con Insorgenza Durante l’Intossicazione: se risultano soddisfatti i criteri per l’Intossicazione con la sostanza e i sintomi si sviluppano durante la sindrome d’intossicazione.</a:t>
            </a:r>
          </a:p>
          <a:p>
            <a:endParaRPr lang="it-IT" dirty="0"/>
          </a:p>
          <a:p>
            <a:endParaRPr lang="it-IT" dirty="0"/>
          </a:p>
          <a:p>
            <a:endParaRPr lang="it-IT" dirty="0"/>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3600" b="1" dirty="0"/>
              <a:t>Disfunzione Sessuale Non Altrimenti Specificata secondo il DSM-IV-TR (2000)</a:t>
            </a:r>
            <a:br>
              <a:rPr lang="it-IT" sz="3600" b="1" dirty="0"/>
            </a:br>
            <a:endParaRPr lang="it-IT" sz="3600" dirty="0"/>
          </a:p>
        </p:txBody>
      </p:sp>
      <p:sp>
        <p:nvSpPr>
          <p:cNvPr id="3" name="Segnaposto contenuto 2"/>
          <p:cNvSpPr>
            <a:spLocks noGrp="1"/>
          </p:cNvSpPr>
          <p:nvPr>
            <p:ph idx="1"/>
          </p:nvPr>
        </p:nvSpPr>
        <p:spPr/>
        <p:txBody>
          <a:bodyPr>
            <a:normAutofit fontScale="85000" lnSpcReduction="10000"/>
          </a:bodyPr>
          <a:lstStyle/>
          <a:p>
            <a:pPr lvl="0"/>
            <a:r>
              <a:rPr lang="it-IT" b="1" dirty="0"/>
              <a:t>Questa categoria comprende le disfunzioni sessuali che non soddisfano i criteri per alcuna Disfunzione Sessuale specifica. Gli esempi includono:</a:t>
            </a:r>
          </a:p>
          <a:p>
            <a:pPr lvl="0"/>
            <a:r>
              <a:rPr lang="it-IT" b="1" dirty="0"/>
              <a:t>	1.	Assenti (o sostanzialmente ridotte) sensazioni erotiche soggettive nonostante una eccitazione e un orgasmo altrimenti normali.</a:t>
            </a:r>
          </a:p>
          <a:p>
            <a:pPr lvl="0"/>
            <a:r>
              <a:rPr lang="it-IT" b="1" dirty="0"/>
              <a:t>	2.	Situazioni in cui il clinico è giunto alla conclusione che è presente una disfunzione sessuale, ma non riesce a determinare se è primaria, dovuta a una condizione medica generale, o indotta da sostanze.</a:t>
            </a:r>
          </a:p>
          <a:p>
            <a:endParaRPr lang="it-IT" dirty="0"/>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3600" b="1" dirty="0"/>
              <a:t>L’</a:t>
            </a:r>
            <a:r>
              <a:rPr lang="it-IT" sz="3600" b="1" dirty="0" err="1"/>
              <a:t>anedonia</a:t>
            </a:r>
            <a:r>
              <a:rPr lang="it-IT" sz="3600" b="1" dirty="0"/>
              <a:t> sessuale secondo </a:t>
            </a:r>
            <a:r>
              <a:rPr lang="it-IT" sz="3600" b="1" dirty="0" err="1"/>
              <a:t>Cociglio</a:t>
            </a:r>
            <a:r>
              <a:rPr lang="it-IT" sz="3600" b="1" dirty="0"/>
              <a:t> (1999) che distingue tre possibili condizioni di anestesia erotica maschile</a:t>
            </a:r>
            <a:br>
              <a:rPr lang="it-IT" sz="3600" b="1" dirty="0"/>
            </a:br>
            <a:endParaRPr lang="it-IT" sz="3600" dirty="0"/>
          </a:p>
        </p:txBody>
      </p:sp>
      <p:sp>
        <p:nvSpPr>
          <p:cNvPr id="3" name="Segnaposto contenuto 2"/>
          <p:cNvSpPr>
            <a:spLocks noGrp="1"/>
          </p:cNvSpPr>
          <p:nvPr>
            <p:ph idx="1"/>
          </p:nvPr>
        </p:nvSpPr>
        <p:spPr/>
        <p:txBody>
          <a:bodyPr/>
          <a:lstStyle/>
          <a:p>
            <a:pPr lvl="0"/>
            <a:r>
              <a:rPr lang="it-IT" b="1" dirty="0"/>
              <a:t>L’anestesia propriamente detta.</a:t>
            </a:r>
          </a:p>
          <a:p>
            <a:pPr lvl="0"/>
            <a:r>
              <a:rPr lang="it-IT" b="1" dirty="0"/>
              <a:t>L’anafrodisia (</a:t>
            </a:r>
            <a:r>
              <a:rPr lang="it-IT" b="1" dirty="0" err="1"/>
              <a:t>Rifelli</a:t>
            </a:r>
            <a:r>
              <a:rPr lang="it-IT" b="1" dirty="0"/>
              <a:t> e Moro) o </a:t>
            </a:r>
            <a:r>
              <a:rPr lang="it-IT" b="1" dirty="0" err="1"/>
              <a:t>psicoanestesia</a:t>
            </a:r>
            <a:r>
              <a:rPr lang="it-IT" b="1" dirty="0"/>
              <a:t> (Freud, 1910-17) o </a:t>
            </a:r>
            <a:r>
              <a:rPr lang="it-IT" b="1" dirty="0" err="1"/>
              <a:t>anedonia</a:t>
            </a:r>
            <a:r>
              <a:rPr lang="it-IT" b="1" dirty="0"/>
              <a:t> sessuale appunto.</a:t>
            </a:r>
          </a:p>
          <a:p>
            <a:pPr lvl="0"/>
            <a:r>
              <a:rPr lang="it-IT" b="1" dirty="0"/>
              <a:t>La dispareunia maschile.</a:t>
            </a:r>
          </a:p>
          <a:p>
            <a:endParaRPr lang="it-IT" dirty="0"/>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3600" b="1" dirty="0"/>
              <a:t>I Disturbi Sessuali Non Altrimenti Specificati secondo il DSM-IV-TR (2000)</a:t>
            </a:r>
            <a:br>
              <a:rPr lang="it-IT" sz="3600" b="1" dirty="0"/>
            </a:br>
            <a:endParaRPr lang="it-IT" sz="3600" dirty="0"/>
          </a:p>
        </p:txBody>
      </p:sp>
      <p:sp>
        <p:nvSpPr>
          <p:cNvPr id="3" name="Segnaposto contenuto 2"/>
          <p:cNvSpPr>
            <a:spLocks noGrp="1"/>
          </p:cNvSpPr>
          <p:nvPr>
            <p:ph idx="1"/>
          </p:nvPr>
        </p:nvSpPr>
        <p:spPr/>
        <p:txBody>
          <a:bodyPr>
            <a:normAutofit fontScale="77500" lnSpcReduction="20000"/>
          </a:bodyPr>
          <a:lstStyle/>
          <a:p>
            <a:pPr lvl="0"/>
            <a:r>
              <a:rPr lang="it-IT" b="1" dirty="0"/>
              <a:t>Questa categoria viene inclusa per codificare un disturbo sessuale che non soddisfa i criteri di nessun Disturbo Sessuale specifico, e non è né una Disfunzione Sessuale né una Parafilia. Gli esempi includono:</a:t>
            </a:r>
          </a:p>
          <a:p>
            <a:pPr lvl="0"/>
            <a:r>
              <a:rPr lang="it-IT" b="1" dirty="0"/>
              <a:t>Marcati sentimenti di inadeguatezza riguardo alla prestazione sessuale o altre caratteristiche connesse a standard auto-imposti di mascolinità o femminilità.</a:t>
            </a:r>
          </a:p>
          <a:p>
            <a:pPr lvl="0"/>
            <a:r>
              <a:rPr lang="it-IT" b="1" dirty="0"/>
              <a:t>Disagio rispetto a un quadro di ripetute relazioni sessuali comprendenti una successione di partner che sono vissuti dal soggetto come cose da usare.</a:t>
            </a:r>
          </a:p>
          <a:p>
            <a:pPr lvl="0"/>
            <a:r>
              <a:rPr lang="it-IT" b="1" dirty="0"/>
              <a:t>Persistente e intenso disagio rispetto all’orientamento sessuale.</a:t>
            </a:r>
          </a:p>
          <a:p>
            <a:endParaRPr lang="it-IT"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testo 2"/>
          <p:cNvSpPr>
            <a:spLocks noGrp="1"/>
          </p:cNvSpPr>
          <p:nvPr>
            <p:ph type="body" idx="1"/>
          </p:nvPr>
        </p:nvSpPr>
        <p:spPr/>
        <p:txBody>
          <a:bodyPr>
            <a:normAutofit lnSpcReduction="10000"/>
          </a:bodyPr>
          <a:lstStyle/>
          <a:p>
            <a:r>
              <a:rPr lang="it-IT" b="1" dirty="0"/>
              <a:t>Le bambine passano molto tempo in piccoli gruppi in cui è prevalente la ricerca di un clima cooperativo intimo, condiviso tramite la parola e la confidenza. I maschi stanno spesso in contesti più gerarchizzati in cui è importate l'affermazione del proprio status ed in cui l'azione ha più spazio della conversazione. Si svilupperebbero quindi diverse subculture che darebbero modo a diversità comportamentali tra i due sessi.</a:t>
            </a:r>
          </a:p>
          <a:p>
            <a:endParaRPr lang="it-IT" dirty="0"/>
          </a:p>
          <a:p>
            <a:endParaRPr lang="it-IT"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testo 2"/>
          <p:cNvSpPr>
            <a:spLocks noGrp="1"/>
          </p:cNvSpPr>
          <p:nvPr>
            <p:ph type="body" idx="1"/>
          </p:nvPr>
        </p:nvSpPr>
        <p:spPr/>
        <p:txBody>
          <a:bodyPr>
            <a:normAutofit lnSpcReduction="10000"/>
          </a:bodyPr>
          <a:lstStyle/>
          <a:p>
            <a:r>
              <a:rPr lang="it-IT" sz="2800" b="1" dirty="0"/>
              <a:t>Sul piano espressivo della comunicazione d'atteggiamenti e d'emozioni, delle capacità d'ascolto e della cooperazione tendono a prevalere le donne. Sul piano dell'azione, della competizione sociale, della difesa del proprio territorio, sembrano vincenti gli uomini. Comunque ognuno di noi miscela dentro di sé aspetti comportamentali, emotivi e cognitivi tipici del proprio e dell’altro sesso. Questi elementi sono elaborati in modo talmente individuale da non consentire alcuna generalizzazione. </a:t>
            </a:r>
          </a:p>
          <a:p>
            <a:endParaRPr lang="it-IT"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testo 2"/>
          <p:cNvSpPr>
            <a:spLocks noGrp="1"/>
          </p:cNvSpPr>
          <p:nvPr>
            <p:ph type="body" idx="1"/>
          </p:nvPr>
        </p:nvSpPr>
        <p:spPr/>
        <p:txBody>
          <a:bodyPr>
            <a:normAutofit lnSpcReduction="10000"/>
          </a:bodyPr>
          <a:lstStyle/>
          <a:p>
            <a:r>
              <a:rPr lang="it-IT" sz="2800" b="1" dirty="0"/>
              <a:t>Il prototipo della donna in carriera emerso negli anni ottanta può essere un buon esempio di mimetismo sociale, un tentativo, assai comprensibile, di sentirsi perfettamente integrate in un mondo in cui esisteva uno strapotere maschile. In tali circostanze le caratteristiche di cooperazione, emotività, ed a volte dipendenza, tipiche del ruolo tradizionalmente femminile erano nascoste, per quanto possibile. Queste donne tendevano quindi ad indossare abiti di taglio vagamente maschile, ad assumere un portamento eretto. </a:t>
            </a:r>
            <a:endParaRPr lang="it-IT" sz="2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testo 2"/>
          <p:cNvSpPr>
            <a:spLocks noGrp="1"/>
          </p:cNvSpPr>
          <p:nvPr>
            <p:ph type="body" idx="1"/>
          </p:nvPr>
        </p:nvSpPr>
        <p:spPr/>
        <p:txBody>
          <a:bodyPr/>
          <a:lstStyle/>
          <a:p>
            <a:r>
              <a:rPr lang="it-IT" sz="2800" b="1" dirty="0"/>
              <a:t>Il loro sorriso era sempre misurato, le espressioni emotive quasi completamente controllate. In alcuni casi queste donne si sentivano in obbligo di essere ancora più competitive ed aggressive dei maschi che le circondavano. Anche in questo caso è difficile dire se questa era una reale scelta, un'eccessiva reazione messa in atto per correggere tendenze ritenute controproducenti o una necessità per non soccombere. </a:t>
            </a:r>
          </a:p>
          <a:p>
            <a:endParaRPr lang="it-IT"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testo 2"/>
          <p:cNvSpPr>
            <a:spLocks noGrp="1"/>
          </p:cNvSpPr>
          <p:nvPr>
            <p:ph type="body" idx="1"/>
          </p:nvPr>
        </p:nvSpPr>
        <p:spPr/>
        <p:txBody>
          <a:bodyPr>
            <a:normAutofit lnSpcReduction="10000"/>
          </a:bodyPr>
          <a:lstStyle/>
          <a:p>
            <a:r>
              <a:rPr lang="it-IT" sz="2800" b="1" dirty="0"/>
              <a:t>Si nota d'altra parte una progressiva femminilizzazione di molti tratti comportamentali, emotivi e cognitivi dei maschi. In certi casi anche questa modificazione ha avuto basi culturali. Nei cartoni animati le eroine, sempre più spesso sono intraprendenti fanciulle ed i maschi sono in genere dei simpatici sprovveduti. La figura del maschio violento e sopraffattore è stata a tal punto condannata socialmente da rischiare di fare assumere a molti uomini posizioni irrazionali ed innaturali. </a:t>
            </a:r>
          </a:p>
          <a:p>
            <a:endParaRPr lang="it-IT"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testo 2"/>
          <p:cNvSpPr>
            <a:spLocks noGrp="1"/>
          </p:cNvSpPr>
          <p:nvPr>
            <p:ph type="body" idx="1"/>
          </p:nvPr>
        </p:nvSpPr>
        <p:spPr/>
        <p:txBody>
          <a:bodyPr>
            <a:normAutofit lnSpcReduction="10000"/>
          </a:bodyPr>
          <a:lstStyle/>
          <a:p>
            <a:r>
              <a:rPr lang="it-IT" dirty="0"/>
              <a:t>Corpo calloso maggiore 30%</a:t>
            </a:r>
          </a:p>
          <a:p>
            <a:pPr>
              <a:buNone/>
            </a:pPr>
            <a:endParaRPr lang="it-IT" dirty="0"/>
          </a:p>
          <a:p>
            <a:pPr>
              <a:buNone/>
            </a:pPr>
            <a:r>
              <a:rPr lang="it-IT" dirty="0"/>
              <a:t>Emozioni e ragionamento</a:t>
            </a:r>
          </a:p>
          <a:p>
            <a:pPr>
              <a:buNone/>
            </a:pPr>
            <a:r>
              <a:rPr lang="it-IT" dirty="0"/>
              <a:t>Vista a </a:t>
            </a:r>
            <a:r>
              <a:rPr lang="it-IT" dirty="0" err="1"/>
              <a:t>canocchiale</a:t>
            </a:r>
            <a:endParaRPr lang="it-IT" dirty="0"/>
          </a:p>
          <a:p>
            <a:pPr>
              <a:buNone/>
            </a:pPr>
            <a:r>
              <a:rPr lang="it-IT" dirty="0"/>
              <a:t>Ragionamenti paralleli e seriali</a:t>
            </a:r>
          </a:p>
          <a:p>
            <a:pPr>
              <a:buNone/>
            </a:pPr>
            <a:r>
              <a:rPr lang="it-IT" dirty="0"/>
              <a:t>Linguaggio 3 centri </a:t>
            </a:r>
          </a:p>
          <a:p>
            <a:pPr>
              <a:buNone/>
            </a:pPr>
            <a:r>
              <a:rPr lang="it-IT" dirty="0"/>
              <a:t>Caccia vs villaggio</a:t>
            </a:r>
          </a:p>
          <a:p>
            <a:pPr>
              <a:buNone/>
            </a:pPr>
            <a:r>
              <a:rPr lang="it-IT" dirty="0"/>
              <a:t>Coccole vs sex </a:t>
            </a:r>
          </a:p>
          <a:p>
            <a:pPr>
              <a:buNone/>
            </a:pPr>
            <a:endParaRPr lang="it-IT" dirty="0"/>
          </a:p>
          <a:p>
            <a:endParaRPr lang="it-IT"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sessuologia</a:t>
            </a:r>
          </a:p>
        </p:txBody>
      </p:sp>
      <p:sp>
        <p:nvSpPr>
          <p:cNvPr id="3" name="Sottotitolo 2"/>
          <p:cNvSpPr>
            <a:spLocks noGrp="1"/>
          </p:cNvSpPr>
          <p:nvPr>
            <p:ph type="subTitle" idx="1"/>
          </p:nvPr>
        </p:nvSpPr>
        <p:spPr/>
        <p:txBody>
          <a:bodyPr/>
          <a:lstStyle/>
          <a:p>
            <a:endParaRPr lang="it-IT"/>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8596" y="285728"/>
            <a:ext cx="8229600" cy="1143000"/>
          </a:xfrm>
        </p:spPr>
        <p:txBody>
          <a:bodyPr rtlCol="0">
            <a:normAutofit fontScale="90000"/>
          </a:bodyPr>
          <a:lstStyle/>
          <a:p>
            <a:pPr fontAlgn="auto">
              <a:spcAft>
                <a:spcPts val="0"/>
              </a:spcAft>
              <a:defRPr/>
            </a:pPr>
            <a:r>
              <a:rPr lang="it-IT" b="1" dirty="0">
                <a:latin typeface="Times New Roman"/>
              </a:rPr>
              <a:t>MASCHI E FEMMINE: LA PETITE DIFFERENCE.</a:t>
            </a:r>
            <a:br>
              <a:rPr lang="it-IT" b="1" dirty="0">
                <a:latin typeface="Times New Roman"/>
              </a:rPr>
            </a:br>
            <a:endParaRPr lang="it-IT" b="1" dirty="0">
              <a:latin typeface="Times New Roman"/>
            </a:endParaRPr>
          </a:p>
        </p:txBody>
      </p:sp>
      <p:sp>
        <p:nvSpPr>
          <p:cNvPr id="2051" name="Segnaposto testo 2"/>
          <p:cNvSpPr>
            <a:spLocks noGrp="1"/>
          </p:cNvSpPr>
          <p:nvPr>
            <p:ph type="body" idx="1"/>
          </p:nvPr>
        </p:nvSpPr>
        <p:spPr/>
        <p:txBody>
          <a:bodyPr/>
          <a:lstStyle/>
          <a:p>
            <a:r>
              <a:rPr lang="it-IT" dirty="0"/>
              <a:t>Francesco Rovetto</a:t>
            </a:r>
          </a:p>
          <a:p>
            <a:endParaRPr lang="it-IT" dirty="0"/>
          </a:p>
          <a:p>
            <a:r>
              <a:rPr lang="it-IT" dirty="0" err="1"/>
              <a:t>Gray</a:t>
            </a:r>
            <a:r>
              <a:rPr lang="it-IT" dirty="0"/>
              <a:t> gli uomini vengono da marte e le donne da venere Sonzogno</a:t>
            </a:r>
          </a:p>
          <a:p>
            <a:r>
              <a:rPr lang="it-IT" dirty="0" err="1"/>
              <a:t>Pease</a:t>
            </a:r>
            <a:r>
              <a:rPr lang="it-IT" dirty="0"/>
              <a:t> e </a:t>
            </a:r>
            <a:r>
              <a:rPr lang="it-IT" dirty="0" err="1"/>
              <a:t>Pease</a:t>
            </a:r>
            <a:r>
              <a:rPr lang="it-IT" dirty="0"/>
              <a:t> perché le </a:t>
            </a:r>
            <a:r>
              <a:rPr lang="it-IT" dirty="0" err="1"/>
              <a:t>donne…</a:t>
            </a:r>
            <a:r>
              <a:rPr lang="it-IT" dirty="0"/>
              <a:t> ed Sonzogno</a:t>
            </a:r>
          </a:p>
          <a:p>
            <a:r>
              <a:rPr lang="it-IT" dirty="0" err="1"/>
              <a:t>Pease</a:t>
            </a:r>
            <a:r>
              <a:rPr lang="it-IT" dirty="0"/>
              <a:t> e </a:t>
            </a:r>
            <a:r>
              <a:rPr lang="it-IT" dirty="0" err="1"/>
              <a:t>Pease</a:t>
            </a:r>
            <a:r>
              <a:rPr lang="it-IT" dirty="0"/>
              <a:t> perché gli uomini ed Sonzogno</a:t>
            </a:r>
          </a:p>
          <a:p>
            <a:endParaRPr lang="it-IT"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ASSESSMENT DEI DISTURBI SESSUALI </a:t>
            </a:r>
            <a:br>
              <a:rPr lang="it-IT" dirty="0"/>
            </a:br>
            <a:r>
              <a:rPr lang="it-IT" dirty="0"/>
              <a:t>SESSUOLOGIA </a:t>
            </a:r>
            <a:br>
              <a:rPr lang="it-IT" dirty="0"/>
            </a:br>
            <a:endParaRPr lang="it-IT" dirty="0"/>
          </a:p>
        </p:txBody>
      </p:sp>
      <p:sp>
        <p:nvSpPr>
          <p:cNvPr id="3" name="Segnaposto contenuto 2"/>
          <p:cNvSpPr>
            <a:spLocks noGrp="1"/>
          </p:cNvSpPr>
          <p:nvPr>
            <p:ph idx="1"/>
          </p:nvPr>
        </p:nvSpPr>
        <p:spPr/>
        <p:txBody>
          <a:bodyPr>
            <a:normAutofit fontScale="55000" lnSpcReduction="20000"/>
          </a:bodyPr>
          <a:lstStyle/>
          <a:p>
            <a:pPr>
              <a:buNone/>
            </a:pPr>
            <a:r>
              <a:rPr lang="it-IT" dirty="0"/>
              <a:t> </a:t>
            </a:r>
          </a:p>
          <a:p>
            <a:endParaRPr lang="it-IT" dirty="0"/>
          </a:p>
          <a:p>
            <a:r>
              <a:rPr lang="it-IT" dirty="0"/>
              <a:t>Cenni storici: il concetto di degenerazione </a:t>
            </a:r>
          </a:p>
          <a:p>
            <a:endParaRPr lang="it-IT" dirty="0"/>
          </a:p>
          <a:p>
            <a:r>
              <a:rPr lang="it-IT" dirty="0"/>
              <a:t>La sessuologia moderna ha avuto inizio verso la fine del XIX  secolo, con lo scontro di due opposte prospettive. </a:t>
            </a:r>
          </a:p>
          <a:p>
            <a:endParaRPr lang="it-IT" dirty="0"/>
          </a:p>
          <a:p>
            <a:r>
              <a:rPr lang="it-IT" dirty="0"/>
              <a:t>La prima, basata sul concetto di degenerazione. Il massimo esponente di questa corrente: Richard von </a:t>
            </a:r>
            <a:r>
              <a:rPr lang="it-IT" dirty="0" err="1"/>
              <a:t>Krafft-Ebing</a:t>
            </a:r>
            <a:r>
              <a:rPr lang="it-IT" dirty="0"/>
              <a:t> (</a:t>
            </a:r>
            <a:r>
              <a:rPr lang="it-IT" dirty="0" err="1"/>
              <a:t>Psychopatia</a:t>
            </a:r>
            <a:r>
              <a:rPr lang="it-IT" dirty="0"/>
              <a:t> </a:t>
            </a:r>
            <a:r>
              <a:rPr lang="it-IT" dirty="0" err="1"/>
              <a:t>sexualis</a:t>
            </a:r>
            <a:r>
              <a:rPr lang="it-IT" dirty="0"/>
              <a:t>, 1886), sosteneva che le perversioni sessuali sarebbero il risultato di un processo graduale di degenerazione, di generazione in generazione in senso darwiniano, prodotto da cause ereditarie o ambientali (ad esempio la masturbazione). </a:t>
            </a:r>
          </a:p>
          <a:p>
            <a:endParaRPr lang="it-IT" dirty="0"/>
          </a:p>
          <a:p>
            <a:r>
              <a:rPr lang="it-IT" dirty="0"/>
              <a:t>Sulla stessa linea il trattato di Tissot “L’</a:t>
            </a:r>
            <a:r>
              <a:rPr lang="it-IT" dirty="0" err="1"/>
              <a:t>Onaninsme</a:t>
            </a:r>
            <a:r>
              <a:rPr lang="it-IT" dirty="0"/>
              <a:t>” (1760), secondo cui tale pratica sarebbe stata l’origine di una folta schiera di malattie fisiche e mentali.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3200" dirty="0"/>
              <a:t>SESSUOLOGIA </a:t>
            </a:r>
            <a:br>
              <a:rPr lang="it-IT" sz="3200" dirty="0"/>
            </a:br>
            <a:r>
              <a:rPr lang="it-IT" sz="3200" dirty="0"/>
              <a:t>Cenni storici: il concetto di degenerazione </a:t>
            </a:r>
            <a:br>
              <a:rPr lang="it-IT" sz="3200" dirty="0"/>
            </a:br>
            <a:endParaRPr lang="it-IT" sz="3200" dirty="0"/>
          </a:p>
        </p:txBody>
      </p:sp>
      <p:sp>
        <p:nvSpPr>
          <p:cNvPr id="3" name="Segnaposto contenuto 2"/>
          <p:cNvSpPr>
            <a:spLocks noGrp="1"/>
          </p:cNvSpPr>
          <p:nvPr>
            <p:ph idx="1"/>
          </p:nvPr>
        </p:nvSpPr>
        <p:spPr/>
        <p:txBody>
          <a:bodyPr>
            <a:normAutofit fontScale="70000" lnSpcReduction="20000"/>
          </a:bodyPr>
          <a:lstStyle/>
          <a:p>
            <a:pPr>
              <a:buNone/>
            </a:pPr>
            <a:endParaRPr lang="it-IT" dirty="0"/>
          </a:p>
          <a:p>
            <a:r>
              <a:rPr lang="it-IT" dirty="0"/>
              <a:t>Altri autori, come Auguste </a:t>
            </a:r>
            <a:r>
              <a:rPr lang="it-IT" dirty="0" err="1"/>
              <a:t>Forel</a:t>
            </a:r>
            <a:r>
              <a:rPr lang="it-IT" dirty="0"/>
              <a:t> (1848-1931) erano convinti che </a:t>
            </a:r>
          </a:p>
          <a:p>
            <a:r>
              <a:rPr lang="it-IT" dirty="0"/>
              <a:t>influssi culturali e stimoli artificiali potessero sostituire quelli </a:t>
            </a:r>
          </a:p>
          <a:p>
            <a:r>
              <a:rPr lang="it-IT" dirty="0"/>
              <a:t>naturali e produrre effetti degenerativi, trasmissibili anche </a:t>
            </a:r>
          </a:p>
          <a:p>
            <a:r>
              <a:rPr lang="it-IT" dirty="0"/>
              <a:t>ereditariamente. Da qui l’importanza dell’educazione sessuale in </a:t>
            </a:r>
          </a:p>
          <a:p>
            <a:r>
              <a:rPr lang="it-IT" dirty="0"/>
              <a:t>senso preventivo. </a:t>
            </a:r>
          </a:p>
          <a:p>
            <a:endParaRPr lang="it-IT" dirty="0"/>
          </a:p>
          <a:p>
            <a:r>
              <a:rPr lang="it-IT" dirty="0"/>
              <a:t>Anche Sigmund Freud (1856-1939) sottolineò l’aspetto </a:t>
            </a:r>
          </a:p>
          <a:p>
            <a:r>
              <a:rPr lang="it-IT" dirty="0"/>
              <a:t>costituzionale delle perversioni sessuali, in quanto esse </a:t>
            </a:r>
          </a:p>
          <a:p>
            <a:r>
              <a:rPr lang="it-IT" dirty="0" err="1"/>
              <a:t>derivererebbero</a:t>
            </a:r>
            <a:r>
              <a:rPr lang="it-IT" dirty="0"/>
              <a:t> da uno sviluppo anomalo della libido, al pari delle </a:t>
            </a:r>
          </a:p>
          <a:p>
            <a:r>
              <a:rPr lang="it-IT" dirty="0"/>
              <a:t>nevrosi, delle psicosi e dei disturbi psicosomatici (I tre saggi, 1905) </a:t>
            </a:r>
          </a:p>
          <a:p>
            <a:endParaRPr lang="it-IT"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Cenni storici: la sessualità normale </a:t>
            </a:r>
            <a:br>
              <a:rPr lang="it-IT" dirty="0"/>
            </a:br>
            <a:endParaRPr lang="it-IT" dirty="0"/>
          </a:p>
        </p:txBody>
      </p:sp>
      <p:sp>
        <p:nvSpPr>
          <p:cNvPr id="3" name="Segnaposto contenuto 2"/>
          <p:cNvSpPr>
            <a:spLocks noGrp="1"/>
          </p:cNvSpPr>
          <p:nvPr>
            <p:ph idx="1"/>
          </p:nvPr>
        </p:nvSpPr>
        <p:spPr/>
        <p:txBody>
          <a:bodyPr>
            <a:normAutofit fontScale="62500" lnSpcReduction="20000"/>
          </a:bodyPr>
          <a:lstStyle/>
          <a:p>
            <a:pPr>
              <a:buNone/>
            </a:pPr>
            <a:r>
              <a:rPr lang="it-IT" dirty="0"/>
              <a:t> </a:t>
            </a:r>
          </a:p>
          <a:p>
            <a:endParaRPr lang="it-IT" dirty="0"/>
          </a:p>
          <a:p>
            <a:r>
              <a:rPr lang="it-IT" dirty="0"/>
              <a:t>La seconda prospettiva si basava invece sulla convinzione di un </a:t>
            </a:r>
          </a:p>
          <a:p>
            <a:r>
              <a:rPr lang="it-IT" dirty="0"/>
              <a:t>rapporto fra i disordini sessuali e la sessualità normale, che </a:t>
            </a:r>
          </a:p>
          <a:p>
            <a:r>
              <a:rPr lang="it-IT" dirty="0"/>
              <a:t>andava studiato in modo interdisciplinare, con la collaborazione di </a:t>
            </a:r>
          </a:p>
          <a:p>
            <a:r>
              <a:rPr lang="it-IT" dirty="0"/>
              <a:t>medici, biologi, psicologi, antropologi, storici. </a:t>
            </a:r>
          </a:p>
          <a:p>
            <a:endParaRPr lang="it-IT" dirty="0"/>
          </a:p>
          <a:p>
            <a:r>
              <a:rPr lang="it-IT" dirty="0"/>
              <a:t>Il maggior rappresentante di questa posizione fu Ivan Bloch che, </a:t>
            </a:r>
          </a:p>
          <a:p>
            <a:r>
              <a:rPr lang="it-IT" dirty="0"/>
              <a:t>con la sua opera del 1907, può essere considerato il padre della </a:t>
            </a:r>
          </a:p>
          <a:p>
            <a:r>
              <a:rPr lang="it-IT" dirty="0"/>
              <a:t>moderna sessuologia. Egli rifiutò il concetto di degenerazione, </a:t>
            </a:r>
          </a:p>
          <a:p>
            <a:r>
              <a:rPr lang="it-IT" dirty="0"/>
              <a:t>ritenendo invece le deviazioni sessuali fenomeni generali e </a:t>
            </a:r>
          </a:p>
          <a:p>
            <a:r>
              <a:rPr lang="it-IT" dirty="0"/>
              <a:t>universali, dipendenti da cause esterne (come il clima, la razza, la </a:t>
            </a:r>
          </a:p>
          <a:p>
            <a:r>
              <a:rPr lang="it-IT" dirty="0"/>
              <a:t>nazionalità, la suggestione o l’imitazione) o interne (come il </a:t>
            </a:r>
          </a:p>
          <a:p>
            <a:r>
              <a:rPr lang="it-IT" dirty="0"/>
              <a:t>bisogno di variazione o quello di stimolazione sessuale). </a:t>
            </a:r>
          </a:p>
          <a:p>
            <a:endParaRPr lang="it-IT" dirty="0"/>
          </a:p>
          <a:p>
            <a:endParaRPr lang="it-IT"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Cenni storici: la sessualità normale </a:t>
            </a:r>
            <a:br>
              <a:rPr lang="it-IT" dirty="0"/>
            </a:br>
            <a:endParaRPr lang="it-IT" dirty="0"/>
          </a:p>
        </p:txBody>
      </p:sp>
      <p:sp>
        <p:nvSpPr>
          <p:cNvPr id="3" name="Segnaposto contenuto 2"/>
          <p:cNvSpPr>
            <a:spLocks noGrp="1"/>
          </p:cNvSpPr>
          <p:nvPr>
            <p:ph idx="1"/>
          </p:nvPr>
        </p:nvSpPr>
        <p:spPr/>
        <p:txBody>
          <a:bodyPr>
            <a:normAutofit fontScale="70000" lnSpcReduction="20000"/>
          </a:bodyPr>
          <a:lstStyle/>
          <a:p>
            <a:pPr>
              <a:buNone/>
            </a:pPr>
            <a:r>
              <a:rPr lang="it-IT" dirty="0"/>
              <a:t>Lo studio scientifico della sessualità non ebbe momenti rilevanti fra </a:t>
            </a:r>
          </a:p>
          <a:p>
            <a:r>
              <a:rPr lang="it-IT" dirty="0"/>
              <a:t>le due guerre mondiali. Il primo studio veramente rilevante fu </a:t>
            </a:r>
          </a:p>
          <a:p>
            <a:r>
              <a:rPr lang="it-IT" dirty="0"/>
              <a:t>quello condotto da Alfred C. </a:t>
            </a:r>
            <a:r>
              <a:rPr lang="it-IT" dirty="0" err="1"/>
              <a:t>Kinsey</a:t>
            </a:r>
            <a:r>
              <a:rPr lang="it-IT" dirty="0"/>
              <a:t> (1894-1956), il quale, dopo </a:t>
            </a:r>
          </a:p>
          <a:p>
            <a:r>
              <a:rPr lang="it-IT" dirty="0"/>
              <a:t>migliaia di interviste condotte con uomini e donne americane </a:t>
            </a:r>
          </a:p>
          <a:p>
            <a:r>
              <a:rPr lang="it-IT" dirty="0"/>
              <a:t>pubblicò due monumentali opere sul comportamento sessuale </a:t>
            </a:r>
          </a:p>
          <a:p>
            <a:r>
              <a:rPr lang="it-IT" dirty="0"/>
              <a:t>dell’uomo (1948) e della donna (1953). </a:t>
            </a:r>
          </a:p>
          <a:p>
            <a:endParaRPr lang="it-IT" dirty="0"/>
          </a:p>
          <a:p>
            <a:r>
              <a:rPr lang="it-IT" dirty="0"/>
              <a:t>I dati fecero scalpore e rovesciarono i pregiudizi circa la frequenza </a:t>
            </a:r>
          </a:p>
          <a:p>
            <a:r>
              <a:rPr lang="it-IT" dirty="0"/>
              <a:t>della masturbazione, sull’omosessualità, sulle relazioni extraconiugali ed i rapporti prematrimoniali. </a:t>
            </a:r>
          </a:p>
          <a:p>
            <a:endParaRPr lang="it-IT"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Studi di </a:t>
            </a:r>
            <a:r>
              <a:rPr lang="it-IT" dirty="0" err="1"/>
              <a:t>Masters</a:t>
            </a:r>
            <a:r>
              <a:rPr lang="it-IT" dirty="0"/>
              <a:t> e </a:t>
            </a:r>
            <a:r>
              <a:rPr lang="it-IT" dirty="0" err="1"/>
              <a:t>Johnson</a:t>
            </a:r>
            <a:r>
              <a:rPr lang="it-IT" dirty="0"/>
              <a:t> </a:t>
            </a:r>
            <a:br>
              <a:rPr lang="it-IT" dirty="0"/>
            </a:br>
            <a:endParaRPr lang="it-IT" dirty="0"/>
          </a:p>
        </p:txBody>
      </p:sp>
      <p:sp>
        <p:nvSpPr>
          <p:cNvPr id="3" name="Segnaposto contenuto 2"/>
          <p:cNvSpPr>
            <a:spLocks noGrp="1"/>
          </p:cNvSpPr>
          <p:nvPr>
            <p:ph idx="1"/>
          </p:nvPr>
        </p:nvSpPr>
        <p:spPr/>
        <p:txBody>
          <a:bodyPr>
            <a:normAutofit fontScale="70000" lnSpcReduction="20000"/>
          </a:bodyPr>
          <a:lstStyle/>
          <a:p>
            <a:pPr>
              <a:buNone/>
            </a:pPr>
            <a:endParaRPr lang="it-IT" dirty="0"/>
          </a:p>
          <a:p>
            <a:r>
              <a:rPr lang="it-IT" dirty="0"/>
              <a:t>Si deve però al lavoro di </a:t>
            </a:r>
            <a:r>
              <a:rPr lang="it-IT" dirty="0" err="1"/>
              <a:t>W.H.</a:t>
            </a:r>
            <a:r>
              <a:rPr lang="it-IT" dirty="0"/>
              <a:t> </a:t>
            </a:r>
            <a:r>
              <a:rPr lang="it-IT" dirty="0" err="1"/>
              <a:t>Masters</a:t>
            </a:r>
            <a:r>
              <a:rPr lang="it-IT" dirty="0"/>
              <a:t> e V. </a:t>
            </a:r>
            <a:r>
              <a:rPr lang="it-IT" dirty="0" err="1"/>
              <a:t>Johnson</a:t>
            </a:r>
            <a:r>
              <a:rPr lang="it-IT" dirty="0"/>
              <a:t> (1957) la </a:t>
            </a:r>
          </a:p>
          <a:p>
            <a:r>
              <a:rPr lang="it-IT" dirty="0"/>
              <a:t>creazione di strumenti e questionari per una indagine </a:t>
            </a:r>
          </a:p>
          <a:p>
            <a:r>
              <a:rPr lang="it-IT" dirty="0"/>
              <a:t>psicologica e psicofisiologica delle risposte sessuali maschili e </a:t>
            </a:r>
          </a:p>
          <a:p>
            <a:r>
              <a:rPr lang="it-IT" dirty="0"/>
              <a:t>femminili. </a:t>
            </a:r>
          </a:p>
          <a:p>
            <a:r>
              <a:rPr lang="it-IT" dirty="0"/>
              <a:t>Le loro ricerche iniziarono con prostitute, poi si servirono di </a:t>
            </a:r>
          </a:p>
          <a:p>
            <a:r>
              <a:rPr lang="it-IT" dirty="0"/>
              <a:t>volontari per osservare e registrare in laboratorio la risposta </a:t>
            </a:r>
          </a:p>
          <a:p>
            <a:r>
              <a:rPr lang="it-IT" dirty="0"/>
              <a:t>fisiologica alla stimolazione sessuale. Nasce così lo studio sulla </a:t>
            </a:r>
          </a:p>
          <a:p>
            <a:r>
              <a:rPr lang="it-IT" dirty="0"/>
              <a:t>fisiologia dell’atto sessuale e la terapia sessuale.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pPr>
              <a:buNone/>
            </a:pPr>
            <a:endParaRPr lang="it-IT" dirty="0"/>
          </a:p>
          <a:p>
            <a:r>
              <a:rPr lang="it-IT" dirty="0"/>
              <a:t>Altri autori hanno offerto importanti contributi alla terapia </a:t>
            </a:r>
          </a:p>
          <a:p>
            <a:r>
              <a:rPr lang="it-IT" dirty="0"/>
              <a:t>sessuale, tra cui Helen </a:t>
            </a:r>
            <a:r>
              <a:rPr lang="it-IT" dirty="0" err="1"/>
              <a:t>Kaplan</a:t>
            </a:r>
            <a:r>
              <a:rPr lang="it-IT" dirty="0"/>
              <a:t> (1987), che ha proposto un </a:t>
            </a:r>
          </a:p>
          <a:p>
            <a:r>
              <a:rPr lang="it-IT" dirty="0"/>
              <a:t>pacchetto di procedure di derivazione comportamentista, </a:t>
            </a:r>
          </a:p>
          <a:p>
            <a:r>
              <a:rPr lang="it-IT" dirty="0"/>
              <a:t>affiancate ad una terapia di tipo psicoanalitico. </a:t>
            </a:r>
          </a:p>
          <a:p>
            <a:endParaRPr lang="it-IT" dirty="0"/>
          </a:p>
          <a:p>
            <a:r>
              <a:rPr lang="it-IT" dirty="0"/>
              <a:t>Anche Joseph Lo Piccolo ha elaborato un noto programma per il </a:t>
            </a:r>
          </a:p>
          <a:p>
            <a:r>
              <a:rPr lang="it-IT" dirty="0"/>
              <a:t>trattamento dell’anorgasmia femminile (1972) e ha condotto studi </a:t>
            </a:r>
          </a:p>
          <a:p>
            <a:r>
              <a:rPr lang="it-IT" dirty="0"/>
              <a:t>sperimentali per valutare l’efficacia delle diverse terapie sessuali </a:t>
            </a:r>
          </a:p>
          <a:p>
            <a:r>
              <a:rPr lang="it-IT" dirty="0"/>
              <a:t>a seconda dei vari disturbi. </a:t>
            </a:r>
          </a:p>
          <a:p>
            <a:endParaRPr lang="it-IT" dirty="0"/>
          </a:p>
          <a:p>
            <a:endParaRPr lang="it-IT"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STRUMENTI </a:t>
            </a:r>
            <a:r>
              <a:rPr lang="it-IT" dirty="0" err="1"/>
              <a:t>DI</a:t>
            </a:r>
            <a:r>
              <a:rPr lang="it-IT" dirty="0"/>
              <a:t> REGISTRAZIONE </a:t>
            </a:r>
            <a:br>
              <a:rPr lang="it-IT" dirty="0"/>
            </a:br>
            <a:endParaRPr lang="it-IT" dirty="0"/>
          </a:p>
        </p:txBody>
      </p:sp>
      <p:sp>
        <p:nvSpPr>
          <p:cNvPr id="3" name="Segnaposto contenuto 2"/>
          <p:cNvSpPr>
            <a:spLocks noGrp="1"/>
          </p:cNvSpPr>
          <p:nvPr>
            <p:ph idx="1"/>
          </p:nvPr>
        </p:nvSpPr>
        <p:spPr/>
        <p:txBody>
          <a:bodyPr>
            <a:normAutofit fontScale="92500" lnSpcReduction="20000"/>
          </a:bodyPr>
          <a:lstStyle/>
          <a:p>
            <a:r>
              <a:rPr lang="it-IT" dirty="0"/>
              <a:t>Pletismografi </a:t>
            </a:r>
          </a:p>
          <a:p>
            <a:endParaRPr lang="it-IT" dirty="0"/>
          </a:p>
          <a:p>
            <a:r>
              <a:rPr lang="it-IT" dirty="0"/>
              <a:t>Pletismografo </a:t>
            </a:r>
            <a:r>
              <a:rPr lang="it-IT" dirty="0" err="1"/>
              <a:t>penile</a:t>
            </a:r>
            <a:r>
              <a:rPr lang="it-IT" dirty="0"/>
              <a:t>: costituito da un estensimetro composto da anelli di gomma pieni di mercurio. Misura la dilatazione del diametro ed il conseguente aumento di volume del pene. </a:t>
            </a:r>
          </a:p>
          <a:p>
            <a:endParaRPr lang="it-IT" dirty="0"/>
          </a:p>
          <a:p>
            <a:r>
              <a:rPr lang="it-IT" dirty="0"/>
              <a:t>Pletismografo vaginale: costituito da un piccolo tampone dotato di una fonte di luce infrarossa. Misura il flusso sanguigno registrando la luce riflessa dalle pareti vaginali.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LA RISPOSTA SESSUALE </a:t>
            </a:r>
            <a:br>
              <a:rPr lang="it-IT" dirty="0"/>
            </a:br>
            <a:endParaRPr lang="it-IT" dirty="0"/>
          </a:p>
        </p:txBody>
      </p:sp>
      <p:sp>
        <p:nvSpPr>
          <p:cNvPr id="3" name="Segnaposto contenuto 2"/>
          <p:cNvSpPr>
            <a:spLocks noGrp="1"/>
          </p:cNvSpPr>
          <p:nvPr>
            <p:ph idx="1"/>
          </p:nvPr>
        </p:nvSpPr>
        <p:spPr/>
        <p:txBody>
          <a:bodyPr>
            <a:normAutofit/>
          </a:bodyPr>
          <a:lstStyle/>
          <a:p>
            <a:pPr>
              <a:buNone/>
            </a:pPr>
            <a:endParaRPr lang="it-IT" dirty="0"/>
          </a:p>
          <a:p>
            <a:r>
              <a:rPr lang="it-IT" dirty="0"/>
              <a:t>Il primo risultato di interesse scientifico delle ricerche di </a:t>
            </a:r>
            <a:r>
              <a:rPr lang="it-IT" dirty="0" err="1"/>
              <a:t>Masters</a:t>
            </a:r>
            <a:r>
              <a:rPr lang="it-IT" dirty="0"/>
              <a:t> e </a:t>
            </a:r>
            <a:r>
              <a:rPr lang="it-IT" dirty="0" err="1"/>
              <a:t>Johnson</a:t>
            </a:r>
            <a:r>
              <a:rPr lang="it-IT" dirty="0"/>
              <a:t> è stato determinare che il ciclo sessuale non presenta differenze sostanziali fra maschio e femmina. </a:t>
            </a:r>
          </a:p>
          <a:p>
            <a:endParaRPr lang="it-IT" dirty="0"/>
          </a:p>
          <a:p>
            <a:endParaRPr lang="it-IT"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Mammelle</a:t>
            </a:r>
          </a:p>
          <a:p>
            <a:r>
              <a:rPr lang="it-IT" dirty="0"/>
              <a:t>Ovaie  e testicoli</a:t>
            </a:r>
          </a:p>
          <a:p>
            <a:r>
              <a:rPr lang="it-IT" dirty="0"/>
              <a:t>Prostata ed utero</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LA RISPOSTA SESSUALE </a:t>
            </a:r>
            <a:br>
              <a:rPr lang="it-IT" dirty="0"/>
            </a:br>
            <a:r>
              <a:rPr lang="it-IT" dirty="0"/>
              <a:t>Fasi maschili e femminili </a:t>
            </a:r>
            <a:br>
              <a:rPr lang="it-IT" dirty="0"/>
            </a:br>
            <a:r>
              <a:rPr lang="it-IT" dirty="0"/>
              <a:t>ECCITAZIONE</a:t>
            </a:r>
          </a:p>
        </p:txBody>
      </p:sp>
      <p:sp>
        <p:nvSpPr>
          <p:cNvPr id="3" name="Segnaposto contenuto 2"/>
          <p:cNvSpPr>
            <a:spLocks noGrp="1"/>
          </p:cNvSpPr>
          <p:nvPr>
            <p:ph idx="1"/>
          </p:nvPr>
        </p:nvSpPr>
        <p:spPr/>
        <p:txBody>
          <a:bodyPr>
            <a:noAutofit/>
          </a:bodyPr>
          <a:lstStyle/>
          <a:p>
            <a:endParaRPr lang="it-IT" sz="1200" dirty="0"/>
          </a:p>
          <a:p>
            <a:endParaRPr lang="it-IT" sz="1200" dirty="0"/>
          </a:p>
          <a:p>
            <a:r>
              <a:rPr lang="it-IT" sz="1800" dirty="0"/>
              <a:t>Fase Reazioni maschili 					</a:t>
            </a:r>
          </a:p>
          <a:p>
            <a:r>
              <a:rPr lang="it-IT" sz="1800" dirty="0"/>
              <a:t> </a:t>
            </a:r>
            <a:r>
              <a:rPr lang="it-IT" sz="1800" dirty="0" err="1"/>
              <a:t>Vasocongestione</a:t>
            </a:r>
            <a:r>
              <a:rPr lang="it-IT" sz="1800" dirty="0"/>
              <a:t>, </a:t>
            </a:r>
          </a:p>
          <a:p>
            <a:r>
              <a:rPr lang="it-IT" sz="1800" dirty="0"/>
              <a:t>erezione del pene. </a:t>
            </a:r>
          </a:p>
          <a:p>
            <a:r>
              <a:rPr lang="it-IT" sz="1800" dirty="0"/>
              <a:t>Ispessimento e </a:t>
            </a:r>
          </a:p>
          <a:p>
            <a:r>
              <a:rPr lang="it-IT" sz="1800" dirty="0"/>
              <a:t>aumento delle dimensioni </a:t>
            </a:r>
          </a:p>
          <a:p>
            <a:endParaRPr lang="it-IT" sz="1800" dirty="0"/>
          </a:p>
          <a:p>
            <a:endParaRPr lang="it-IT" sz="1800" dirty="0"/>
          </a:p>
          <a:p>
            <a:r>
              <a:rPr lang="it-IT" sz="1800" dirty="0"/>
              <a:t>Reazioni femminili</a:t>
            </a:r>
          </a:p>
          <a:p>
            <a:r>
              <a:rPr lang="it-IT" sz="1800" dirty="0" err="1"/>
              <a:t>Vasocongestione</a:t>
            </a:r>
            <a:r>
              <a:rPr lang="it-IT" sz="1800" dirty="0"/>
              <a:t>, </a:t>
            </a:r>
          </a:p>
          <a:p>
            <a:r>
              <a:rPr lang="it-IT" sz="1800" dirty="0"/>
              <a:t>lubrificazione vaginale. </a:t>
            </a:r>
          </a:p>
          <a:p>
            <a:r>
              <a:rPr lang="it-IT" sz="1800" dirty="0"/>
              <a:t>Ispessimento delle pareti vaginali e delle labbra. </a:t>
            </a:r>
          </a:p>
          <a:p>
            <a:r>
              <a:rPr lang="it-IT" sz="1800" dirty="0"/>
              <a:t>Tumescenza del clitoride </a:t>
            </a:r>
          </a:p>
          <a:p>
            <a:endParaRPr lang="it-IT" sz="1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testo 2"/>
          <p:cNvSpPr>
            <a:spLocks noGrp="1"/>
          </p:cNvSpPr>
          <p:nvPr>
            <p:ph type="body" idx="1"/>
          </p:nvPr>
        </p:nvSpPr>
        <p:spPr/>
        <p:txBody>
          <a:bodyPr/>
          <a:lstStyle/>
          <a:p>
            <a:r>
              <a:rPr lang="it-IT" sz="4400" dirty="0"/>
              <a:t>Nel sesto giorno il Signore creò l’uomo, maschio e femmina lo fece, e ciò fu cosa molto buona agli occhi suoi.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PLATEAU </a:t>
            </a:r>
            <a:br>
              <a:rPr lang="it-IT" dirty="0"/>
            </a:br>
            <a:endParaRPr lang="it-IT" dirty="0"/>
          </a:p>
        </p:txBody>
      </p:sp>
      <p:sp>
        <p:nvSpPr>
          <p:cNvPr id="3" name="Segnaposto contenuto 2"/>
          <p:cNvSpPr>
            <a:spLocks noGrp="1"/>
          </p:cNvSpPr>
          <p:nvPr>
            <p:ph idx="1"/>
          </p:nvPr>
        </p:nvSpPr>
        <p:spPr/>
        <p:txBody>
          <a:bodyPr>
            <a:normAutofit/>
          </a:bodyPr>
          <a:lstStyle/>
          <a:p>
            <a:r>
              <a:rPr lang="it-IT" dirty="0" err="1"/>
              <a:t>Vasocongestione</a:t>
            </a:r>
            <a:r>
              <a:rPr lang="it-IT" dirty="0"/>
              <a:t>. Aumento </a:t>
            </a:r>
          </a:p>
          <a:p>
            <a:r>
              <a:rPr lang="it-IT" dirty="0"/>
              <a:t>delle dimensioni del glande </a:t>
            </a:r>
          </a:p>
          <a:p>
            <a:r>
              <a:rPr lang="it-IT" dirty="0"/>
              <a:t>e tumescenza testicolare </a:t>
            </a:r>
          </a:p>
          <a:p>
            <a:r>
              <a:rPr lang="it-IT" dirty="0" err="1"/>
              <a:t>Vasocongestione</a:t>
            </a:r>
            <a:r>
              <a:rPr lang="it-IT" dirty="0"/>
              <a:t>. </a:t>
            </a:r>
          </a:p>
          <a:p>
            <a:r>
              <a:rPr lang="it-IT" dirty="0"/>
              <a:t>Secrezione </a:t>
            </a:r>
            <a:r>
              <a:rPr lang="it-IT" dirty="0" err="1"/>
              <a:t>mucoide</a:t>
            </a:r>
            <a:r>
              <a:rPr lang="it-IT" dirty="0"/>
              <a:t>, </a:t>
            </a:r>
          </a:p>
          <a:p>
            <a:r>
              <a:rPr lang="it-IT" dirty="0"/>
              <a:t>retrazione clitoridea, </a:t>
            </a:r>
          </a:p>
          <a:p>
            <a:r>
              <a:rPr lang="it-IT" dirty="0" err="1"/>
              <a:t>scurimento</a:t>
            </a:r>
            <a:r>
              <a:rPr lang="it-IT" dirty="0"/>
              <a:t> delle labbra </a:t>
            </a:r>
          </a:p>
          <a:p>
            <a:endParaRPr lang="it-IT"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ORGASMO </a:t>
            </a:r>
            <a:br>
              <a:rPr lang="it-IT" dirty="0"/>
            </a:br>
            <a:endParaRPr lang="it-IT" dirty="0"/>
          </a:p>
        </p:txBody>
      </p:sp>
      <p:sp>
        <p:nvSpPr>
          <p:cNvPr id="3" name="Segnaposto contenuto 2"/>
          <p:cNvSpPr>
            <a:spLocks noGrp="1"/>
          </p:cNvSpPr>
          <p:nvPr>
            <p:ph idx="1"/>
          </p:nvPr>
        </p:nvSpPr>
        <p:spPr/>
        <p:txBody>
          <a:bodyPr>
            <a:normAutofit lnSpcReduction="10000"/>
          </a:bodyPr>
          <a:lstStyle/>
          <a:p>
            <a:r>
              <a:rPr lang="it-IT" dirty="0"/>
              <a:t>Contrazioni ritmiche dei muscoli pelvici. </a:t>
            </a:r>
          </a:p>
          <a:p>
            <a:r>
              <a:rPr lang="it-IT" dirty="0"/>
              <a:t>Eiaculazione. </a:t>
            </a:r>
          </a:p>
          <a:p>
            <a:r>
              <a:rPr lang="it-IT" dirty="0"/>
              <a:t>Contrazione uretra e sfinteri anali. </a:t>
            </a:r>
          </a:p>
          <a:p>
            <a:endParaRPr lang="it-IT" dirty="0"/>
          </a:p>
          <a:p>
            <a:r>
              <a:rPr lang="it-IT" dirty="0"/>
              <a:t>Contrazioni ritmiche dei muscoli pelvici. </a:t>
            </a:r>
          </a:p>
          <a:p>
            <a:r>
              <a:rPr lang="it-IT" dirty="0"/>
              <a:t>Erezione dei capezzoli. </a:t>
            </a:r>
          </a:p>
          <a:p>
            <a:r>
              <a:rPr lang="it-IT" dirty="0"/>
              <a:t>Contrazione utero e sfinteri rettali e </a:t>
            </a:r>
          </a:p>
          <a:p>
            <a:r>
              <a:rPr lang="it-IT" dirty="0"/>
              <a:t>uretra.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RISOLUZIONE </a:t>
            </a:r>
            <a:br>
              <a:rPr lang="it-IT" dirty="0"/>
            </a:br>
            <a:endParaRPr lang="it-IT" dirty="0"/>
          </a:p>
        </p:txBody>
      </p:sp>
      <p:sp>
        <p:nvSpPr>
          <p:cNvPr id="3" name="Segnaposto contenuto 2"/>
          <p:cNvSpPr>
            <a:spLocks noGrp="1"/>
          </p:cNvSpPr>
          <p:nvPr>
            <p:ph idx="1"/>
          </p:nvPr>
        </p:nvSpPr>
        <p:spPr/>
        <p:txBody>
          <a:bodyPr>
            <a:normAutofit/>
          </a:bodyPr>
          <a:lstStyle/>
          <a:p>
            <a:r>
              <a:rPr lang="it-IT" dirty="0"/>
              <a:t>Periodo refrattario con rapida decongestione </a:t>
            </a:r>
          </a:p>
          <a:p>
            <a:r>
              <a:rPr lang="it-IT" dirty="0" err="1"/>
              <a:t>penica</a:t>
            </a:r>
            <a:r>
              <a:rPr lang="it-IT" dirty="0"/>
              <a:t> e perdita erezione </a:t>
            </a:r>
          </a:p>
          <a:p>
            <a:endParaRPr lang="it-IT" dirty="0"/>
          </a:p>
          <a:p>
            <a:r>
              <a:rPr lang="it-IT" dirty="0"/>
              <a:t>Lenta diminuzione della </a:t>
            </a:r>
            <a:r>
              <a:rPr lang="it-IT" dirty="0" err="1"/>
              <a:t>vasocongestione</a:t>
            </a:r>
            <a:r>
              <a:rPr lang="it-IT" dirty="0"/>
              <a:t>, rapido ripristino condizione orgasmica </a:t>
            </a:r>
          </a:p>
          <a:p>
            <a:endParaRPr lang="it-IT" dirty="0"/>
          </a:p>
          <a:p>
            <a:endParaRPr lang="it-IT"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Contributi recenti </a:t>
            </a:r>
            <a:br>
              <a:rPr lang="it-IT" dirty="0"/>
            </a:br>
            <a:endParaRPr lang="it-IT" dirty="0"/>
          </a:p>
        </p:txBody>
      </p:sp>
      <p:sp>
        <p:nvSpPr>
          <p:cNvPr id="3" name="Segnaposto contenuto 2"/>
          <p:cNvSpPr>
            <a:spLocks noGrp="1"/>
          </p:cNvSpPr>
          <p:nvPr>
            <p:ph idx="1"/>
          </p:nvPr>
        </p:nvSpPr>
        <p:spPr/>
        <p:txBody>
          <a:bodyPr>
            <a:normAutofit fontScale="92500"/>
          </a:bodyPr>
          <a:lstStyle/>
          <a:p>
            <a:pPr>
              <a:buNone/>
            </a:pPr>
            <a:endParaRPr lang="it-IT" dirty="0"/>
          </a:p>
          <a:p>
            <a:r>
              <a:rPr lang="it-IT" dirty="0"/>
              <a:t>Molto utile è stata l’integrazione del cognitivismo clinico nel trattamento dei disturbi sessuali. </a:t>
            </a:r>
          </a:p>
          <a:p>
            <a:endParaRPr lang="it-IT" dirty="0"/>
          </a:p>
          <a:p>
            <a:r>
              <a:rPr lang="it-IT" dirty="0" err="1"/>
              <a:t>Ellis</a:t>
            </a:r>
            <a:r>
              <a:rPr lang="it-IT" dirty="0"/>
              <a:t>, all’inizio della sua professione, si è occupato di questo tipo di problemi </a:t>
            </a:r>
            <a:r>
              <a:rPr lang="it-IT" dirty="0" err="1"/>
              <a:t>enfatizzandO</a:t>
            </a:r>
            <a:r>
              <a:rPr lang="it-IT" dirty="0"/>
              <a:t> l’importanza delle convinzioni disfunzionali nel mantenimento dei disturbi emotivi che possono originare o accompagnare le disfunzioni sessuali. </a:t>
            </a:r>
          </a:p>
          <a:p>
            <a:endParaRPr lang="it-IT" dirty="0"/>
          </a:p>
          <a:p>
            <a:pPr>
              <a:buNone/>
            </a:pPr>
            <a:endParaRPr lang="it-IT" dirty="0"/>
          </a:p>
          <a:p>
            <a:endParaRPr lang="it-IT"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testo 2"/>
          <p:cNvSpPr>
            <a:spLocks noGrp="1"/>
          </p:cNvSpPr>
          <p:nvPr>
            <p:ph type="body" idx="1"/>
          </p:nvPr>
        </p:nvSpPr>
        <p:spPr/>
        <p:txBody>
          <a:bodyPr/>
          <a:lstStyle/>
          <a:p>
            <a:r>
              <a:rPr lang="it-IT" dirty="0"/>
              <a:t>Ogni giorno un uomo produce 100 milioni di spermatozoi, dividendo questa cifra per </a:t>
            </a:r>
            <a:r>
              <a:rPr lang="it-IT"/>
              <a:t>gli 86400 </a:t>
            </a:r>
            <a:r>
              <a:rPr lang="it-IT" dirty="0"/>
              <a:t>secondi di un giorno, si ottiene 1200 spermatozoi </a:t>
            </a:r>
            <a:r>
              <a:rPr lang="it-IT"/>
              <a:t>al secondo.</a:t>
            </a:r>
            <a:endParaRPr lang="it-IT" dirty="0"/>
          </a:p>
          <a:p>
            <a:endParaRPr lang="it-IT" dirty="0"/>
          </a:p>
          <a:p>
            <a:r>
              <a:rPr lang="it-IT" dirty="0"/>
              <a:t>La donna produce un uovo al mese, per un numero limitato di anni, la fecondazione di questo uovo induce conseguenze permanenti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571472" y="857232"/>
            <a:ext cx="7772400" cy="1143000"/>
          </a:xfrm>
        </p:spPr>
        <p:txBody>
          <a:bodyPr/>
          <a:lstStyle/>
          <a:p>
            <a:pPr eaLnBrk="1" hangingPunct="1">
              <a:defRPr/>
            </a:pPr>
            <a:r>
              <a:rPr lang="it-IT" sz="2800" dirty="0">
                <a:solidFill>
                  <a:srgbClr val="FF0000"/>
                </a:solidFill>
                <a:latin typeface="Times New Roman" charset="0"/>
              </a:rPr>
              <a:t>SELEZIONE DEL PARTNER LEGATO AI DIFFERENTI PATRIMONI GENETICI</a:t>
            </a:r>
            <a:endParaRPr lang="it-IT" sz="3200" dirty="0">
              <a:solidFill>
                <a:srgbClr val="FF0000"/>
              </a:solidFill>
            </a:endParaRPr>
          </a:p>
        </p:txBody>
      </p:sp>
      <p:sp>
        <p:nvSpPr>
          <p:cNvPr id="23555" name="Rectangle 3"/>
          <p:cNvSpPr>
            <a:spLocks noGrp="1" noChangeArrowheads="1"/>
          </p:cNvSpPr>
          <p:nvPr>
            <p:ph type="body" sz="half" idx="1"/>
          </p:nvPr>
        </p:nvSpPr>
        <p:spPr>
          <a:xfrm>
            <a:off x="609600" y="3429000"/>
            <a:ext cx="3352800" cy="2057400"/>
          </a:xfrm>
        </p:spPr>
        <p:txBody>
          <a:bodyPr>
            <a:normAutofit fontScale="92500" lnSpcReduction="10000"/>
          </a:bodyPr>
          <a:lstStyle/>
          <a:p>
            <a:pPr eaLnBrk="1" hangingPunct="1">
              <a:buClr>
                <a:srgbClr val="000000"/>
              </a:buClr>
            </a:pPr>
            <a:r>
              <a:rPr lang="it-IT">
                <a:solidFill>
                  <a:srgbClr val="000000"/>
                </a:solidFill>
              </a:rPr>
              <a:t>MASCHI:         elevato patrimonio genetico;         basso investimento nella selezione del partner</a:t>
            </a:r>
            <a:endParaRPr lang="it-IT"/>
          </a:p>
        </p:txBody>
      </p:sp>
      <p:sp>
        <p:nvSpPr>
          <p:cNvPr id="23556" name="Rectangle 4"/>
          <p:cNvSpPr>
            <a:spLocks noGrp="1" noChangeArrowheads="1"/>
          </p:cNvSpPr>
          <p:nvPr>
            <p:ph type="body" sz="half" idx="2"/>
          </p:nvPr>
        </p:nvSpPr>
        <p:spPr>
          <a:xfrm>
            <a:off x="4953000" y="3429000"/>
            <a:ext cx="3657600" cy="2133600"/>
          </a:xfrm>
        </p:spPr>
        <p:txBody>
          <a:bodyPr>
            <a:normAutofit lnSpcReduction="10000"/>
          </a:bodyPr>
          <a:lstStyle/>
          <a:p>
            <a:pPr eaLnBrk="1" hangingPunct="1">
              <a:buClr>
                <a:srgbClr val="000000"/>
              </a:buClr>
            </a:pPr>
            <a:r>
              <a:rPr lang="it-IT" dirty="0">
                <a:solidFill>
                  <a:srgbClr val="FF0000"/>
                </a:solidFill>
              </a:rPr>
              <a:t>FEMMINE:    limitato patrimonio genetico;               alto investimento nella selezione del partner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23554">
                                            <p:txEl>
                                              <p:pRg st="0" end="0"/>
                                            </p:txEl>
                                          </p:spTgt>
                                        </p:tgtEl>
                                        <p:attrNameLst>
                                          <p:attrName>style.visibility</p:attrName>
                                        </p:attrNameLst>
                                      </p:cBhvr>
                                      <p:to>
                                        <p:strVal val="visible"/>
                                      </p:to>
                                    </p:set>
                                    <p:anim calcmode="lin" valueType="num">
                                      <p:cBhvr additive="base">
                                        <p:cTn id="7" dur="500" fill="hold"/>
                                        <p:tgtEl>
                                          <p:spTgt spid="2355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3554">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3555">
                                            <p:txEl>
                                              <p:pRg st="0" end="0"/>
                                            </p:txEl>
                                          </p:spTgt>
                                        </p:tgtEl>
                                        <p:attrNameLst>
                                          <p:attrName>style.visibility</p:attrName>
                                        </p:attrNameLst>
                                      </p:cBhvr>
                                      <p:to>
                                        <p:strVal val="visible"/>
                                      </p:to>
                                    </p:set>
                                    <p:anim calcmode="lin" valueType="num">
                                      <p:cBhvr additive="base">
                                        <p:cTn id="13" dur="500" fill="hold"/>
                                        <p:tgtEl>
                                          <p:spTgt spid="23555">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355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3556">
                                            <p:txEl>
                                              <p:pRg st="0" end="0"/>
                                            </p:txEl>
                                          </p:spTgt>
                                        </p:tgtEl>
                                        <p:attrNameLst>
                                          <p:attrName>style.visibility</p:attrName>
                                        </p:attrNameLst>
                                      </p:cBhvr>
                                      <p:to>
                                        <p:strVal val="visible"/>
                                      </p:to>
                                    </p:set>
                                    <p:anim calcmode="lin" valueType="num">
                                      <p:cBhvr additive="base">
                                        <p:cTn id="19" dur="500" fill="hold"/>
                                        <p:tgtEl>
                                          <p:spTgt spid="23556">
                                            <p:txEl>
                                              <p:pRg st="0" end="0"/>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3556">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build="p" autoUpdateAnimBg="0" advAuto="0"/>
      <p:bldP spid="23555" grpId="0" build="p" autoUpdateAnimBg="0"/>
      <p:bldP spid="23556" grpId="0" build="p"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685800" y="381000"/>
            <a:ext cx="7772400" cy="685800"/>
          </a:xfrm>
        </p:spPr>
        <p:txBody>
          <a:bodyPr>
            <a:normAutofit fontScale="90000"/>
          </a:bodyPr>
          <a:lstStyle/>
          <a:p>
            <a:pPr eaLnBrk="1" hangingPunct="1">
              <a:defRPr/>
            </a:pPr>
            <a:br>
              <a:rPr lang="it-IT" sz="2800" b="1">
                <a:solidFill>
                  <a:srgbClr val="000000"/>
                </a:solidFill>
                <a:latin typeface="Times New Roman" charset="0"/>
              </a:rPr>
            </a:br>
            <a:r>
              <a:rPr lang="it-IT" sz="2800" b="1">
                <a:solidFill>
                  <a:srgbClr val="000000"/>
                </a:solidFill>
                <a:latin typeface="Times New Roman" charset="0"/>
              </a:rPr>
              <a:t>David M. Buss (1989)</a:t>
            </a:r>
            <a:br>
              <a:rPr lang="it-IT" sz="2800" b="1">
                <a:solidFill>
                  <a:srgbClr val="000000"/>
                </a:solidFill>
                <a:latin typeface="Times New Roman" charset="0"/>
              </a:rPr>
            </a:br>
            <a:r>
              <a:rPr lang="it-IT" sz="2800" b="1">
                <a:solidFill>
                  <a:srgbClr val="000000"/>
                </a:solidFill>
                <a:latin typeface="Times New Roman" charset="0"/>
              </a:rPr>
              <a:t>Sex differences in human mate preferences:</a:t>
            </a:r>
            <a:br>
              <a:rPr lang="it-IT" sz="2800" b="1">
                <a:solidFill>
                  <a:srgbClr val="000000"/>
                </a:solidFill>
                <a:latin typeface="Times New Roman" charset="0"/>
              </a:rPr>
            </a:br>
            <a:r>
              <a:rPr lang="it-IT" sz="2800" b="1">
                <a:solidFill>
                  <a:srgbClr val="000000"/>
                </a:solidFill>
                <a:latin typeface="Times New Roman" charset="0"/>
              </a:rPr>
              <a:t>Evolutionary hypotheses tested in 37 cultures</a:t>
            </a:r>
            <a:br>
              <a:rPr lang="it-IT" sz="2400" b="1">
                <a:solidFill>
                  <a:srgbClr val="000000"/>
                </a:solidFill>
                <a:latin typeface="Times New Roman" charset="0"/>
              </a:rPr>
            </a:br>
            <a:br>
              <a:rPr lang="it-IT" sz="2400" b="1">
                <a:solidFill>
                  <a:srgbClr val="000000"/>
                </a:solidFill>
                <a:latin typeface="Times New Roman" charset="0"/>
              </a:rPr>
            </a:br>
            <a:endParaRPr lang="it-IT" sz="2400" b="1">
              <a:solidFill>
                <a:srgbClr val="000000"/>
              </a:solidFill>
              <a:latin typeface="Times New Roman" charset="0"/>
            </a:endParaRPr>
          </a:p>
        </p:txBody>
      </p:sp>
      <p:sp>
        <p:nvSpPr>
          <p:cNvPr id="30723" name="Rectangle 3"/>
          <p:cNvSpPr>
            <a:spLocks noGrp="1" noChangeArrowheads="1"/>
          </p:cNvSpPr>
          <p:nvPr>
            <p:ph type="body" idx="1"/>
          </p:nvPr>
        </p:nvSpPr>
        <p:spPr>
          <a:xfrm>
            <a:off x="533400" y="1752600"/>
            <a:ext cx="7772400" cy="3429000"/>
          </a:xfrm>
        </p:spPr>
        <p:txBody>
          <a:bodyPr>
            <a:normAutofit fontScale="92500" lnSpcReduction="20000"/>
          </a:bodyPr>
          <a:lstStyle/>
          <a:p>
            <a:pPr algn="ctr" eaLnBrk="1" hangingPunct="1">
              <a:lnSpc>
                <a:spcPct val="90000"/>
              </a:lnSpc>
              <a:buClr>
                <a:schemeClr val="tx1"/>
              </a:buClr>
            </a:pPr>
            <a:r>
              <a:rPr lang="it-IT" sz="2000" b="1">
                <a:solidFill>
                  <a:srgbClr val="000000"/>
                </a:solidFill>
              </a:rPr>
              <a:t> 37 culture prese in esame:</a:t>
            </a:r>
            <a:endParaRPr lang="it-IT" sz="2400">
              <a:solidFill>
                <a:srgbClr val="000000"/>
              </a:solidFill>
            </a:endParaRPr>
          </a:p>
          <a:p>
            <a:pPr eaLnBrk="1" hangingPunct="1">
              <a:lnSpc>
                <a:spcPct val="90000"/>
              </a:lnSpc>
              <a:buClr>
                <a:srgbClr val="000000"/>
              </a:buClr>
            </a:pPr>
            <a:r>
              <a:rPr lang="it-IT" sz="2400">
                <a:solidFill>
                  <a:srgbClr val="000000"/>
                </a:solidFill>
              </a:rPr>
              <a:t>AFRICA: Nigeria, S.Africa, S.Africa-Zulu, Zambia</a:t>
            </a:r>
          </a:p>
          <a:p>
            <a:pPr eaLnBrk="1" hangingPunct="1">
              <a:lnSpc>
                <a:spcPct val="90000"/>
              </a:lnSpc>
              <a:buClr>
                <a:srgbClr val="000000"/>
              </a:buClr>
            </a:pPr>
            <a:r>
              <a:rPr lang="it-IT" sz="2400">
                <a:solidFill>
                  <a:srgbClr val="000000"/>
                </a:solidFill>
              </a:rPr>
              <a:t>ASIA: Cina, India, Indonesia, Iran, Israele-Jewish, Israele-Palestinesi, Giappone, Taiwan</a:t>
            </a:r>
          </a:p>
          <a:p>
            <a:pPr eaLnBrk="1" hangingPunct="1">
              <a:lnSpc>
                <a:spcPct val="90000"/>
              </a:lnSpc>
              <a:buClr>
                <a:srgbClr val="000000"/>
              </a:buClr>
            </a:pPr>
            <a:r>
              <a:rPr lang="it-IT" sz="2400">
                <a:solidFill>
                  <a:srgbClr val="000000"/>
                </a:solidFill>
              </a:rPr>
              <a:t>EUROPA-EST: Bulgaria, Estonia, Polonia, Yugoslavia</a:t>
            </a:r>
          </a:p>
          <a:p>
            <a:pPr eaLnBrk="1" hangingPunct="1">
              <a:lnSpc>
                <a:spcPct val="90000"/>
              </a:lnSpc>
              <a:buClr>
                <a:srgbClr val="000000"/>
              </a:buClr>
            </a:pPr>
            <a:r>
              <a:rPr lang="it-IT" sz="2400">
                <a:solidFill>
                  <a:srgbClr val="000000"/>
                </a:solidFill>
              </a:rPr>
              <a:t>EUROPA-OVEST: Belgio, Francia, Finlandia, Germania-ovest, Gran Bretagna, Grecia, Irlanda, Italia, Olanda, Norvegia, Spagna, Svezia</a:t>
            </a:r>
          </a:p>
          <a:p>
            <a:pPr eaLnBrk="1" hangingPunct="1">
              <a:lnSpc>
                <a:spcPct val="90000"/>
              </a:lnSpc>
              <a:buClr>
                <a:srgbClr val="000000"/>
              </a:buClr>
            </a:pPr>
            <a:r>
              <a:rPr lang="it-IT" sz="2400">
                <a:solidFill>
                  <a:srgbClr val="000000"/>
                </a:solidFill>
              </a:rPr>
              <a:t>AMERICA-NORD: Canada-inglesi, Canada-francesi, Usa, Hawaii</a:t>
            </a:r>
          </a:p>
          <a:p>
            <a:pPr eaLnBrk="1" hangingPunct="1">
              <a:lnSpc>
                <a:spcPct val="90000"/>
              </a:lnSpc>
              <a:buClr>
                <a:srgbClr val="000000"/>
              </a:buClr>
            </a:pPr>
            <a:r>
              <a:rPr lang="it-IT" sz="2400">
                <a:solidFill>
                  <a:srgbClr val="000000"/>
                </a:solidFill>
              </a:rPr>
              <a:t>AMERICA-SUD: Brasile, Colombia, Venezuela</a:t>
            </a:r>
          </a:p>
          <a:p>
            <a:pPr eaLnBrk="1" hangingPunct="1">
              <a:lnSpc>
                <a:spcPct val="90000"/>
              </a:lnSpc>
              <a:buClr>
                <a:srgbClr val="000000"/>
              </a:buClr>
            </a:pPr>
            <a:r>
              <a:rPr lang="it-IT" sz="2400">
                <a:solidFill>
                  <a:srgbClr val="000000"/>
                </a:solidFill>
              </a:rPr>
              <a:t>OCEANIA: Australia, New Zealand</a:t>
            </a:r>
            <a:endParaRPr lang="it-IT" sz="2400"/>
          </a:p>
          <a:p>
            <a:pPr eaLnBrk="1" hangingPunct="1">
              <a:lnSpc>
                <a:spcPct val="90000"/>
              </a:lnSpc>
              <a:buClr>
                <a:srgbClr val="000000"/>
              </a:buClr>
            </a:pPr>
            <a:endParaRPr lang="it-IT" sz="2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0722"/>
                                        </p:tgtEl>
                                        <p:attrNameLst>
                                          <p:attrName>style.visibility</p:attrName>
                                        </p:attrNameLst>
                                      </p:cBhvr>
                                      <p:to>
                                        <p:strVal val="visible"/>
                                      </p:to>
                                    </p:set>
                                    <p:animEffect transition="in" filter="wipe(up)">
                                      <p:cBhvr>
                                        <p:cTn id="7" dur="500"/>
                                        <p:tgtEl>
                                          <p:spTgt spid="30722"/>
                                        </p:tgtEl>
                                      </p:cBhvr>
                                    </p:animEffect>
                                  </p:childTnLst>
                                </p:cTn>
                              </p:par>
                            </p:childTnLst>
                          </p:cTn>
                        </p:par>
                        <p:par>
                          <p:cTn id="8" fill="hold">
                            <p:stCondLst>
                              <p:cond delay="500"/>
                            </p:stCondLst>
                            <p:childTnLst>
                              <p:par>
                                <p:cTn id="9" presetID="9" presetClass="entr" presetSubtype="0" fill="hold" grpId="0" nodeType="afterEffect">
                                  <p:stCondLst>
                                    <p:cond delay="1000"/>
                                  </p:stCondLst>
                                  <p:childTnLst>
                                    <p:set>
                                      <p:cBhvr>
                                        <p:cTn id="10" dur="1" fill="hold">
                                          <p:stCondLst>
                                            <p:cond delay="0"/>
                                          </p:stCondLst>
                                        </p:cTn>
                                        <p:tgtEl>
                                          <p:spTgt spid="30723">
                                            <p:txEl>
                                              <p:pRg st="0" end="0"/>
                                            </p:txEl>
                                          </p:spTgt>
                                        </p:tgtEl>
                                        <p:attrNameLst>
                                          <p:attrName>style.visibility</p:attrName>
                                        </p:attrNameLst>
                                      </p:cBhvr>
                                      <p:to>
                                        <p:strVal val="visible"/>
                                      </p:to>
                                    </p:set>
                                    <p:animEffect transition="in" filter="dissolve">
                                      <p:cBhvr>
                                        <p:cTn id="11" dur="500"/>
                                        <p:tgtEl>
                                          <p:spTgt spid="30723">
                                            <p:txEl>
                                              <p:pRg st="0" end="0"/>
                                            </p:txEl>
                                          </p:spTgt>
                                        </p:tgtEl>
                                      </p:cBhvr>
                                    </p:animEffect>
                                  </p:childTnLst>
                                </p:cTn>
                              </p:par>
                            </p:childTnLst>
                          </p:cTn>
                        </p:par>
                        <p:par>
                          <p:cTn id="12" fill="hold">
                            <p:stCondLst>
                              <p:cond delay="2000"/>
                            </p:stCondLst>
                            <p:childTnLst>
                              <p:par>
                                <p:cTn id="13" presetID="9" presetClass="entr" presetSubtype="0" fill="hold" grpId="0" nodeType="afterEffect">
                                  <p:stCondLst>
                                    <p:cond delay="1000"/>
                                  </p:stCondLst>
                                  <p:childTnLst>
                                    <p:set>
                                      <p:cBhvr>
                                        <p:cTn id="14" dur="1" fill="hold">
                                          <p:stCondLst>
                                            <p:cond delay="0"/>
                                          </p:stCondLst>
                                        </p:cTn>
                                        <p:tgtEl>
                                          <p:spTgt spid="30723">
                                            <p:txEl>
                                              <p:pRg st="1" end="1"/>
                                            </p:txEl>
                                          </p:spTgt>
                                        </p:tgtEl>
                                        <p:attrNameLst>
                                          <p:attrName>style.visibility</p:attrName>
                                        </p:attrNameLst>
                                      </p:cBhvr>
                                      <p:to>
                                        <p:strVal val="visible"/>
                                      </p:to>
                                    </p:set>
                                    <p:animEffect transition="in" filter="dissolve">
                                      <p:cBhvr>
                                        <p:cTn id="15" dur="500"/>
                                        <p:tgtEl>
                                          <p:spTgt spid="30723">
                                            <p:txEl>
                                              <p:pRg st="1" end="1"/>
                                            </p:txEl>
                                          </p:spTgt>
                                        </p:tgtEl>
                                      </p:cBhvr>
                                    </p:animEffect>
                                  </p:childTnLst>
                                </p:cTn>
                              </p:par>
                            </p:childTnLst>
                          </p:cTn>
                        </p:par>
                        <p:par>
                          <p:cTn id="16" fill="hold">
                            <p:stCondLst>
                              <p:cond delay="3500"/>
                            </p:stCondLst>
                            <p:childTnLst>
                              <p:par>
                                <p:cTn id="17" presetID="9" presetClass="entr" presetSubtype="0" fill="hold" grpId="0" nodeType="afterEffect">
                                  <p:stCondLst>
                                    <p:cond delay="1000"/>
                                  </p:stCondLst>
                                  <p:childTnLst>
                                    <p:set>
                                      <p:cBhvr>
                                        <p:cTn id="18" dur="1" fill="hold">
                                          <p:stCondLst>
                                            <p:cond delay="0"/>
                                          </p:stCondLst>
                                        </p:cTn>
                                        <p:tgtEl>
                                          <p:spTgt spid="30723">
                                            <p:txEl>
                                              <p:pRg st="2" end="2"/>
                                            </p:txEl>
                                          </p:spTgt>
                                        </p:tgtEl>
                                        <p:attrNameLst>
                                          <p:attrName>style.visibility</p:attrName>
                                        </p:attrNameLst>
                                      </p:cBhvr>
                                      <p:to>
                                        <p:strVal val="visible"/>
                                      </p:to>
                                    </p:set>
                                    <p:animEffect transition="in" filter="dissolve">
                                      <p:cBhvr>
                                        <p:cTn id="19" dur="500"/>
                                        <p:tgtEl>
                                          <p:spTgt spid="30723">
                                            <p:txEl>
                                              <p:pRg st="2" end="2"/>
                                            </p:txEl>
                                          </p:spTgt>
                                        </p:tgtEl>
                                      </p:cBhvr>
                                    </p:animEffect>
                                  </p:childTnLst>
                                </p:cTn>
                              </p:par>
                            </p:childTnLst>
                          </p:cTn>
                        </p:par>
                        <p:par>
                          <p:cTn id="20" fill="hold">
                            <p:stCondLst>
                              <p:cond delay="5000"/>
                            </p:stCondLst>
                            <p:childTnLst>
                              <p:par>
                                <p:cTn id="21" presetID="9" presetClass="entr" presetSubtype="0" fill="hold" grpId="0" nodeType="afterEffect">
                                  <p:stCondLst>
                                    <p:cond delay="1000"/>
                                  </p:stCondLst>
                                  <p:childTnLst>
                                    <p:set>
                                      <p:cBhvr>
                                        <p:cTn id="22" dur="1" fill="hold">
                                          <p:stCondLst>
                                            <p:cond delay="0"/>
                                          </p:stCondLst>
                                        </p:cTn>
                                        <p:tgtEl>
                                          <p:spTgt spid="30723">
                                            <p:txEl>
                                              <p:pRg st="3" end="3"/>
                                            </p:txEl>
                                          </p:spTgt>
                                        </p:tgtEl>
                                        <p:attrNameLst>
                                          <p:attrName>style.visibility</p:attrName>
                                        </p:attrNameLst>
                                      </p:cBhvr>
                                      <p:to>
                                        <p:strVal val="visible"/>
                                      </p:to>
                                    </p:set>
                                    <p:animEffect transition="in" filter="dissolve">
                                      <p:cBhvr>
                                        <p:cTn id="23" dur="500"/>
                                        <p:tgtEl>
                                          <p:spTgt spid="30723">
                                            <p:txEl>
                                              <p:pRg st="3" end="3"/>
                                            </p:txEl>
                                          </p:spTgt>
                                        </p:tgtEl>
                                      </p:cBhvr>
                                    </p:animEffect>
                                  </p:childTnLst>
                                </p:cTn>
                              </p:par>
                            </p:childTnLst>
                          </p:cTn>
                        </p:par>
                        <p:par>
                          <p:cTn id="24" fill="hold">
                            <p:stCondLst>
                              <p:cond delay="6500"/>
                            </p:stCondLst>
                            <p:childTnLst>
                              <p:par>
                                <p:cTn id="25" presetID="9" presetClass="entr" presetSubtype="0" fill="hold" grpId="0" nodeType="afterEffect">
                                  <p:stCondLst>
                                    <p:cond delay="1000"/>
                                  </p:stCondLst>
                                  <p:childTnLst>
                                    <p:set>
                                      <p:cBhvr>
                                        <p:cTn id="26" dur="1" fill="hold">
                                          <p:stCondLst>
                                            <p:cond delay="0"/>
                                          </p:stCondLst>
                                        </p:cTn>
                                        <p:tgtEl>
                                          <p:spTgt spid="30723">
                                            <p:txEl>
                                              <p:pRg st="4" end="4"/>
                                            </p:txEl>
                                          </p:spTgt>
                                        </p:tgtEl>
                                        <p:attrNameLst>
                                          <p:attrName>style.visibility</p:attrName>
                                        </p:attrNameLst>
                                      </p:cBhvr>
                                      <p:to>
                                        <p:strVal val="visible"/>
                                      </p:to>
                                    </p:set>
                                    <p:animEffect transition="in" filter="dissolve">
                                      <p:cBhvr>
                                        <p:cTn id="27" dur="500"/>
                                        <p:tgtEl>
                                          <p:spTgt spid="30723">
                                            <p:txEl>
                                              <p:pRg st="4" end="4"/>
                                            </p:txEl>
                                          </p:spTgt>
                                        </p:tgtEl>
                                      </p:cBhvr>
                                    </p:animEffect>
                                  </p:childTnLst>
                                </p:cTn>
                              </p:par>
                            </p:childTnLst>
                          </p:cTn>
                        </p:par>
                        <p:par>
                          <p:cTn id="28" fill="hold">
                            <p:stCondLst>
                              <p:cond delay="8000"/>
                            </p:stCondLst>
                            <p:childTnLst>
                              <p:par>
                                <p:cTn id="29" presetID="9" presetClass="entr" presetSubtype="0" fill="hold" grpId="0" nodeType="afterEffect">
                                  <p:stCondLst>
                                    <p:cond delay="1000"/>
                                  </p:stCondLst>
                                  <p:childTnLst>
                                    <p:set>
                                      <p:cBhvr>
                                        <p:cTn id="30" dur="1" fill="hold">
                                          <p:stCondLst>
                                            <p:cond delay="0"/>
                                          </p:stCondLst>
                                        </p:cTn>
                                        <p:tgtEl>
                                          <p:spTgt spid="30723">
                                            <p:txEl>
                                              <p:pRg st="5" end="5"/>
                                            </p:txEl>
                                          </p:spTgt>
                                        </p:tgtEl>
                                        <p:attrNameLst>
                                          <p:attrName>style.visibility</p:attrName>
                                        </p:attrNameLst>
                                      </p:cBhvr>
                                      <p:to>
                                        <p:strVal val="visible"/>
                                      </p:to>
                                    </p:set>
                                    <p:animEffect transition="in" filter="dissolve">
                                      <p:cBhvr>
                                        <p:cTn id="31" dur="500"/>
                                        <p:tgtEl>
                                          <p:spTgt spid="30723">
                                            <p:txEl>
                                              <p:pRg st="5" end="5"/>
                                            </p:txEl>
                                          </p:spTgt>
                                        </p:tgtEl>
                                      </p:cBhvr>
                                    </p:animEffect>
                                  </p:childTnLst>
                                </p:cTn>
                              </p:par>
                            </p:childTnLst>
                          </p:cTn>
                        </p:par>
                        <p:par>
                          <p:cTn id="32" fill="hold">
                            <p:stCondLst>
                              <p:cond delay="9500"/>
                            </p:stCondLst>
                            <p:childTnLst>
                              <p:par>
                                <p:cTn id="33" presetID="9" presetClass="entr" presetSubtype="0" fill="hold" grpId="0" nodeType="afterEffect">
                                  <p:stCondLst>
                                    <p:cond delay="1000"/>
                                  </p:stCondLst>
                                  <p:childTnLst>
                                    <p:set>
                                      <p:cBhvr>
                                        <p:cTn id="34" dur="1" fill="hold">
                                          <p:stCondLst>
                                            <p:cond delay="0"/>
                                          </p:stCondLst>
                                        </p:cTn>
                                        <p:tgtEl>
                                          <p:spTgt spid="30723">
                                            <p:txEl>
                                              <p:pRg st="6" end="6"/>
                                            </p:txEl>
                                          </p:spTgt>
                                        </p:tgtEl>
                                        <p:attrNameLst>
                                          <p:attrName>style.visibility</p:attrName>
                                        </p:attrNameLst>
                                      </p:cBhvr>
                                      <p:to>
                                        <p:strVal val="visible"/>
                                      </p:to>
                                    </p:set>
                                    <p:animEffect transition="in" filter="dissolve">
                                      <p:cBhvr>
                                        <p:cTn id="35" dur="500"/>
                                        <p:tgtEl>
                                          <p:spTgt spid="30723">
                                            <p:txEl>
                                              <p:pRg st="6" end="6"/>
                                            </p:txEl>
                                          </p:spTgt>
                                        </p:tgtEl>
                                      </p:cBhvr>
                                    </p:animEffect>
                                  </p:childTnLst>
                                </p:cTn>
                              </p:par>
                            </p:childTnLst>
                          </p:cTn>
                        </p:par>
                        <p:par>
                          <p:cTn id="36" fill="hold">
                            <p:stCondLst>
                              <p:cond delay="11000"/>
                            </p:stCondLst>
                            <p:childTnLst>
                              <p:par>
                                <p:cTn id="37" presetID="9" presetClass="entr" presetSubtype="0" fill="hold" grpId="0" nodeType="afterEffect">
                                  <p:stCondLst>
                                    <p:cond delay="1000"/>
                                  </p:stCondLst>
                                  <p:childTnLst>
                                    <p:set>
                                      <p:cBhvr>
                                        <p:cTn id="38" dur="1" fill="hold">
                                          <p:stCondLst>
                                            <p:cond delay="0"/>
                                          </p:stCondLst>
                                        </p:cTn>
                                        <p:tgtEl>
                                          <p:spTgt spid="30723">
                                            <p:txEl>
                                              <p:pRg st="7" end="7"/>
                                            </p:txEl>
                                          </p:spTgt>
                                        </p:tgtEl>
                                        <p:attrNameLst>
                                          <p:attrName>style.visibility</p:attrName>
                                        </p:attrNameLst>
                                      </p:cBhvr>
                                      <p:to>
                                        <p:strVal val="visible"/>
                                      </p:to>
                                    </p:set>
                                    <p:animEffect transition="in" filter="dissolve">
                                      <p:cBhvr>
                                        <p:cTn id="39" dur="500"/>
                                        <p:tgtEl>
                                          <p:spTgt spid="3072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autoUpdateAnimBg="0"/>
      <p:bldP spid="30723" grpId="0" build="p" autoUpdateAnimBg="0" advAuto="1000"/>
    </p:bldLst>
  </p:timing>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defRPr/>
            </a:pPr>
            <a:r>
              <a:rPr lang="it-IT" sz="2400" b="1">
                <a:solidFill>
                  <a:srgbClr val="000000"/>
                </a:solidFill>
                <a:latin typeface="Times New Roman" charset="0"/>
              </a:rPr>
              <a:t>CARATTERISTICHE CHE ATTRAGGONO LE FEMMINE</a:t>
            </a:r>
            <a:endParaRPr lang="it-IT" sz="2400">
              <a:latin typeface="Times New Roman" charset="0"/>
            </a:endParaRPr>
          </a:p>
        </p:txBody>
      </p:sp>
      <p:sp>
        <p:nvSpPr>
          <p:cNvPr id="26627" name="Rectangle 3"/>
          <p:cNvSpPr>
            <a:spLocks noGrp="1" noChangeArrowheads="1"/>
          </p:cNvSpPr>
          <p:nvPr>
            <p:ph type="body" idx="1"/>
          </p:nvPr>
        </p:nvSpPr>
        <p:spPr/>
        <p:txBody>
          <a:bodyPr/>
          <a:lstStyle/>
          <a:p>
            <a:pPr eaLnBrk="1" hangingPunct="1">
              <a:lnSpc>
                <a:spcPct val="90000"/>
              </a:lnSpc>
              <a:buClr>
                <a:srgbClr val="000000"/>
              </a:buClr>
            </a:pPr>
            <a:r>
              <a:rPr lang="it-IT" sz="2400" dirty="0">
                <a:solidFill>
                  <a:srgbClr val="000000"/>
                </a:solidFill>
              </a:rPr>
              <a:t>DISPONIBILITA’ ECONOMICHE</a:t>
            </a:r>
          </a:p>
          <a:p>
            <a:pPr eaLnBrk="1" hangingPunct="1">
              <a:lnSpc>
                <a:spcPct val="90000"/>
              </a:lnSpc>
              <a:buClr>
                <a:srgbClr val="000000"/>
              </a:buClr>
            </a:pPr>
            <a:r>
              <a:rPr lang="it-IT" sz="2400" dirty="0">
                <a:solidFill>
                  <a:srgbClr val="000000"/>
                </a:solidFill>
              </a:rPr>
              <a:t>STATUS SOCIALE</a:t>
            </a:r>
          </a:p>
          <a:p>
            <a:pPr eaLnBrk="1" hangingPunct="1">
              <a:lnSpc>
                <a:spcPct val="90000"/>
              </a:lnSpc>
              <a:buClr>
                <a:srgbClr val="000000"/>
              </a:buClr>
            </a:pPr>
            <a:r>
              <a:rPr lang="it-IT" sz="2400" dirty="0">
                <a:solidFill>
                  <a:srgbClr val="000000"/>
                </a:solidFill>
              </a:rPr>
              <a:t>ETA’ MATURA</a:t>
            </a:r>
          </a:p>
          <a:p>
            <a:pPr eaLnBrk="1" hangingPunct="1">
              <a:lnSpc>
                <a:spcPct val="90000"/>
              </a:lnSpc>
              <a:buClr>
                <a:srgbClr val="000000"/>
              </a:buClr>
            </a:pPr>
            <a:r>
              <a:rPr lang="it-IT" sz="2400" dirty="0">
                <a:solidFill>
                  <a:srgbClr val="000000"/>
                </a:solidFill>
              </a:rPr>
              <a:t>AMBIZIONE E ZELO</a:t>
            </a:r>
          </a:p>
          <a:p>
            <a:pPr eaLnBrk="1" hangingPunct="1">
              <a:lnSpc>
                <a:spcPct val="90000"/>
              </a:lnSpc>
              <a:buClr>
                <a:srgbClr val="000000"/>
              </a:buClr>
            </a:pPr>
            <a:r>
              <a:rPr lang="it-IT" sz="2400" dirty="0">
                <a:solidFill>
                  <a:srgbClr val="000000"/>
                </a:solidFill>
              </a:rPr>
              <a:t>AFFIDABILITA’ E STABILITA’</a:t>
            </a:r>
          </a:p>
          <a:p>
            <a:pPr eaLnBrk="1" hangingPunct="1">
              <a:lnSpc>
                <a:spcPct val="90000"/>
              </a:lnSpc>
              <a:buClr>
                <a:srgbClr val="000000"/>
              </a:buClr>
            </a:pPr>
            <a:r>
              <a:rPr lang="it-IT" sz="2400" dirty="0">
                <a:solidFill>
                  <a:srgbClr val="000000"/>
                </a:solidFill>
              </a:rPr>
              <a:t>INTELLIGENZA</a:t>
            </a:r>
          </a:p>
          <a:p>
            <a:pPr eaLnBrk="1" hangingPunct="1">
              <a:lnSpc>
                <a:spcPct val="90000"/>
              </a:lnSpc>
              <a:buClr>
                <a:schemeClr val="bg2"/>
              </a:buClr>
            </a:pPr>
            <a:r>
              <a:rPr lang="it-IT" sz="2400" dirty="0">
                <a:solidFill>
                  <a:srgbClr val="000000"/>
                </a:solidFill>
              </a:rPr>
              <a:t>COMPATIBILITA’</a:t>
            </a:r>
          </a:p>
          <a:p>
            <a:pPr eaLnBrk="1" hangingPunct="1">
              <a:lnSpc>
                <a:spcPct val="90000"/>
              </a:lnSpc>
              <a:buClr>
                <a:schemeClr val="bg2"/>
              </a:buClr>
            </a:pPr>
            <a:r>
              <a:rPr lang="it-IT" sz="2400" dirty="0">
                <a:solidFill>
                  <a:srgbClr val="000000"/>
                </a:solidFill>
              </a:rPr>
              <a:t>STATURA E FORZA ASPETTO FISICO</a:t>
            </a:r>
          </a:p>
          <a:p>
            <a:pPr eaLnBrk="1" hangingPunct="1">
              <a:lnSpc>
                <a:spcPct val="90000"/>
              </a:lnSpc>
              <a:buClr>
                <a:schemeClr val="bg2"/>
              </a:buClr>
            </a:pPr>
            <a:r>
              <a:rPr lang="it-IT" sz="2400" dirty="0">
                <a:solidFill>
                  <a:srgbClr val="000000"/>
                </a:solidFill>
              </a:rPr>
              <a:t>SALUTE</a:t>
            </a:r>
          </a:p>
          <a:p>
            <a:pPr eaLnBrk="1" hangingPunct="1">
              <a:lnSpc>
                <a:spcPct val="90000"/>
              </a:lnSpc>
              <a:buClr>
                <a:schemeClr val="bg2"/>
              </a:buClr>
            </a:pPr>
            <a:r>
              <a:rPr lang="it-IT" sz="2400" dirty="0">
                <a:solidFill>
                  <a:srgbClr val="000000"/>
                </a:solidFill>
              </a:rPr>
              <a:t>AMORE E IMPEGNO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6626"/>
                                        </p:tgtEl>
                                        <p:attrNameLst>
                                          <p:attrName>style.visibility</p:attrName>
                                        </p:attrNameLst>
                                      </p:cBhvr>
                                      <p:to>
                                        <p:strVal val="visible"/>
                                      </p:to>
                                    </p:set>
                                    <p:animEffect transition="in" filter="wipe(up)">
                                      <p:cBhvr>
                                        <p:cTn id="7" dur="500"/>
                                        <p:tgtEl>
                                          <p:spTgt spid="26626"/>
                                        </p:tgtEl>
                                      </p:cBhvr>
                                    </p:animEffect>
                                  </p:childTnLst>
                                </p:cTn>
                              </p:par>
                            </p:childTnLst>
                          </p:cTn>
                        </p:par>
                        <p:par>
                          <p:cTn id="8" fill="hold">
                            <p:stCondLst>
                              <p:cond delay="500"/>
                            </p:stCondLst>
                            <p:childTnLst>
                              <p:par>
                                <p:cTn id="9" presetID="2" presetClass="entr" presetSubtype="8" fill="hold" grpId="0" nodeType="afterEffect">
                                  <p:stCondLst>
                                    <p:cond delay="1000"/>
                                  </p:stCondLst>
                                  <p:childTnLst>
                                    <p:set>
                                      <p:cBhvr>
                                        <p:cTn id="10" dur="1" fill="hold">
                                          <p:stCondLst>
                                            <p:cond delay="0"/>
                                          </p:stCondLst>
                                        </p:cTn>
                                        <p:tgtEl>
                                          <p:spTgt spid="26627">
                                            <p:txEl>
                                              <p:pRg st="0" end="0"/>
                                            </p:txEl>
                                          </p:spTgt>
                                        </p:tgtEl>
                                        <p:attrNameLst>
                                          <p:attrName>style.visibility</p:attrName>
                                        </p:attrNameLst>
                                      </p:cBhvr>
                                      <p:to>
                                        <p:strVal val="visible"/>
                                      </p:to>
                                    </p:set>
                                    <p:anim calcmode="lin" valueType="num">
                                      <p:cBhvr additive="base">
                                        <p:cTn id="11" dur="500" fill="hold"/>
                                        <p:tgtEl>
                                          <p:spTgt spid="26627">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26627">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 presetClass="entr" presetSubtype="8" fill="hold" grpId="0" nodeType="afterEffect">
                                  <p:stCondLst>
                                    <p:cond delay="1000"/>
                                  </p:stCondLst>
                                  <p:childTnLst>
                                    <p:set>
                                      <p:cBhvr>
                                        <p:cTn id="15" dur="1" fill="hold">
                                          <p:stCondLst>
                                            <p:cond delay="0"/>
                                          </p:stCondLst>
                                        </p:cTn>
                                        <p:tgtEl>
                                          <p:spTgt spid="26627">
                                            <p:txEl>
                                              <p:pRg st="1" end="1"/>
                                            </p:txEl>
                                          </p:spTgt>
                                        </p:tgtEl>
                                        <p:attrNameLst>
                                          <p:attrName>style.visibility</p:attrName>
                                        </p:attrNameLst>
                                      </p:cBhvr>
                                      <p:to>
                                        <p:strVal val="visible"/>
                                      </p:to>
                                    </p:set>
                                    <p:anim calcmode="lin" valueType="num">
                                      <p:cBhvr additive="base">
                                        <p:cTn id="16" dur="500" fill="hold"/>
                                        <p:tgtEl>
                                          <p:spTgt spid="26627">
                                            <p:txEl>
                                              <p:pRg st="1" end="1"/>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26627">
                                            <p:txEl>
                                              <p:pRg st="1" end="1"/>
                                            </p:txEl>
                                          </p:spTgt>
                                        </p:tgtEl>
                                        <p:attrNameLst>
                                          <p:attrName>ppt_y</p:attrName>
                                        </p:attrNameLst>
                                      </p:cBhvr>
                                      <p:tavLst>
                                        <p:tav tm="0">
                                          <p:val>
                                            <p:strVal val="#ppt_y"/>
                                          </p:val>
                                        </p:tav>
                                        <p:tav tm="100000">
                                          <p:val>
                                            <p:strVal val="#ppt_y"/>
                                          </p:val>
                                        </p:tav>
                                      </p:tavLst>
                                    </p:anim>
                                  </p:childTnLst>
                                </p:cTn>
                              </p:par>
                            </p:childTnLst>
                          </p:cTn>
                        </p:par>
                        <p:par>
                          <p:cTn id="18" fill="hold">
                            <p:stCondLst>
                              <p:cond delay="3500"/>
                            </p:stCondLst>
                            <p:childTnLst>
                              <p:par>
                                <p:cTn id="19" presetID="2" presetClass="entr" presetSubtype="8" fill="hold" grpId="0" nodeType="afterEffect">
                                  <p:stCondLst>
                                    <p:cond delay="1000"/>
                                  </p:stCondLst>
                                  <p:childTnLst>
                                    <p:set>
                                      <p:cBhvr>
                                        <p:cTn id="20" dur="1" fill="hold">
                                          <p:stCondLst>
                                            <p:cond delay="0"/>
                                          </p:stCondLst>
                                        </p:cTn>
                                        <p:tgtEl>
                                          <p:spTgt spid="26627">
                                            <p:txEl>
                                              <p:pRg st="2" end="2"/>
                                            </p:txEl>
                                          </p:spTgt>
                                        </p:tgtEl>
                                        <p:attrNameLst>
                                          <p:attrName>style.visibility</p:attrName>
                                        </p:attrNameLst>
                                      </p:cBhvr>
                                      <p:to>
                                        <p:strVal val="visible"/>
                                      </p:to>
                                    </p:set>
                                    <p:anim calcmode="lin" valueType="num">
                                      <p:cBhvr additive="base">
                                        <p:cTn id="21" dur="500" fill="hold"/>
                                        <p:tgtEl>
                                          <p:spTgt spid="26627">
                                            <p:txEl>
                                              <p:pRg st="2" end="2"/>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26627">
                                            <p:txEl>
                                              <p:pRg st="2" end="2"/>
                                            </p:txEl>
                                          </p:spTgt>
                                        </p:tgtEl>
                                        <p:attrNameLst>
                                          <p:attrName>ppt_y</p:attrName>
                                        </p:attrNameLst>
                                      </p:cBhvr>
                                      <p:tavLst>
                                        <p:tav tm="0">
                                          <p:val>
                                            <p:strVal val="#ppt_y"/>
                                          </p:val>
                                        </p:tav>
                                        <p:tav tm="100000">
                                          <p:val>
                                            <p:strVal val="#ppt_y"/>
                                          </p:val>
                                        </p:tav>
                                      </p:tavLst>
                                    </p:anim>
                                  </p:childTnLst>
                                </p:cTn>
                              </p:par>
                            </p:childTnLst>
                          </p:cTn>
                        </p:par>
                        <p:par>
                          <p:cTn id="23" fill="hold">
                            <p:stCondLst>
                              <p:cond delay="5000"/>
                            </p:stCondLst>
                            <p:childTnLst>
                              <p:par>
                                <p:cTn id="24" presetID="2" presetClass="entr" presetSubtype="8" fill="hold" grpId="0" nodeType="afterEffect">
                                  <p:stCondLst>
                                    <p:cond delay="1000"/>
                                  </p:stCondLst>
                                  <p:childTnLst>
                                    <p:set>
                                      <p:cBhvr>
                                        <p:cTn id="25" dur="1" fill="hold">
                                          <p:stCondLst>
                                            <p:cond delay="0"/>
                                          </p:stCondLst>
                                        </p:cTn>
                                        <p:tgtEl>
                                          <p:spTgt spid="26627">
                                            <p:txEl>
                                              <p:pRg st="3" end="3"/>
                                            </p:txEl>
                                          </p:spTgt>
                                        </p:tgtEl>
                                        <p:attrNameLst>
                                          <p:attrName>style.visibility</p:attrName>
                                        </p:attrNameLst>
                                      </p:cBhvr>
                                      <p:to>
                                        <p:strVal val="visible"/>
                                      </p:to>
                                    </p:set>
                                    <p:anim calcmode="lin" valueType="num">
                                      <p:cBhvr additive="base">
                                        <p:cTn id="26" dur="500" fill="hold"/>
                                        <p:tgtEl>
                                          <p:spTgt spid="26627">
                                            <p:txEl>
                                              <p:pRg st="3" end="3"/>
                                            </p:txEl>
                                          </p:spTgt>
                                        </p:tgtEl>
                                        <p:attrNameLst>
                                          <p:attrName>ppt_x</p:attrName>
                                        </p:attrNameLst>
                                      </p:cBhvr>
                                      <p:tavLst>
                                        <p:tav tm="0">
                                          <p:val>
                                            <p:strVal val="0-#ppt_w/2"/>
                                          </p:val>
                                        </p:tav>
                                        <p:tav tm="100000">
                                          <p:val>
                                            <p:strVal val="#ppt_x"/>
                                          </p:val>
                                        </p:tav>
                                      </p:tavLst>
                                    </p:anim>
                                    <p:anim calcmode="lin" valueType="num">
                                      <p:cBhvr additive="base">
                                        <p:cTn id="27" dur="500" fill="hold"/>
                                        <p:tgtEl>
                                          <p:spTgt spid="26627">
                                            <p:txEl>
                                              <p:pRg st="3" end="3"/>
                                            </p:txEl>
                                          </p:spTgt>
                                        </p:tgtEl>
                                        <p:attrNameLst>
                                          <p:attrName>ppt_y</p:attrName>
                                        </p:attrNameLst>
                                      </p:cBhvr>
                                      <p:tavLst>
                                        <p:tav tm="0">
                                          <p:val>
                                            <p:strVal val="#ppt_y"/>
                                          </p:val>
                                        </p:tav>
                                        <p:tav tm="100000">
                                          <p:val>
                                            <p:strVal val="#ppt_y"/>
                                          </p:val>
                                        </p:tav>
                                      </p:tavLst>
                                    </p:anim>
                                  </p:childTnLst>
                                </p:cTn>
                              </p:par>
                            </p:childTnLst>
                          </p:cTn>
                        </p:par>
                        <p:par>
                          <p:cTn id="28" fill="hold">
                            <p:stCondLst>
                              <p:cond delay="6500"/>
                            </p:stCondLst>
                            <p:childTnLst>
                              <p:par>
                                <p:cTn id="29" presetID="2" presetClass="entr" presetSubtype="8" fill="hold" grpId="0" nodeType="afterEffect">
                                  <p:stCondLst>
                                    <p:cond delay="1000"/>
                                  </p:stCondLst>
                                  <p:childTnLst>
                                    <p:set>
                                      <p:cBhvr>
                                        <p:cTn id="30" dur="1" fill="hold">
                                          <p:stCondLst>
                                            <p:cond delay="0"/>
                                          </p:stCondLst>
                                        </p:cTn>
                                        <p:tgtEl>
                                          <p:spTgt spid="26627">
                                            <p:txEl>
                                              <p:pRg st="4" end="4"/>
                                            </p:txEl>
                                          </p:spTgt>
                                        </p:tgtEl>
                                        <p:attrNameLst>
                                          <p:attrName>style.visibility</p:attrName>
                                        </p:attrNameLst>
                                      </p:cBhvr>
                                      <p:to>
                                        <p:strVal val="visible"/>
                                      </p:to>
                                    </p:set>
                                    <p:anim calcmode="lin" valueType="num">
                                      <p:cBhvr additive="base">
                                        <p:cTn id="31" dur="500" fill="hold"/>
                                        <p:tgtEl>
                                          <p:spTgt spid="26627">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6627">
                                            <p:txEl>
                                              <p:pRg st="4" end="4"/>
                                            </p:txEl>
                                          </p:spTgt>
                                        </p:tgtEl>
                                        <p:attrNameLst>
                                          <p:attrName>ppt_y</p:attrName>
                                        </p:attrNameLst>
                                      </p:cBhvr>
                                      <p:tavLst>
                                        <p:tav tm="0">
                                          <p:val>
                                            <p:strVal val="#ppt_y"/>
                                          </p:val>
                                        </p:tav>
                                        <p:tav tm="100000">
                                          <p:val>
                                            <p:strVal val="#ppt_y"/>
                                          </p:val>
                                        </p:tav>
                                      </p:tavLst>
                                    </p:anim>
                                  </p:childTnLst>
                                </p:cTn>
                              </p:par>
                            </p:childTnLst>
                          </p:cTn>
                        </p:par>
                        <p:par>
                          <p:cTn id="33" fill="hold">
                            <p:stCondLst>
                              <p:cond delay="8000"/>
                            </p:stCondLst>
                            <p:childTnLst>
                              <p:par>
                                <p:cTn id="34" presetID="2" presetClass="entr" presetSubtype="8" fill="hold" grpId="0" nodeType="afterEffect">
                                  <p:stCondLst>
                                    <p:cond delay="1000"/>
                                  </p:stCondLst>
                                  <p:childTnLst>
                                    <p:set>
                                      <p:cBhvr>
                                        <p:cTn id="35" dur="1" fill="hold">
                                          <p:stCondLst>
                                            <p:cond delay="0"/>
                                          </p:stCondLst>
                                        </p:cTn>
                                        <p:tgtEl>
                                          <p:spTgt spid="26627">
                                            <p:txEl>
                                              <p:pRg st="5" end="5"/>
                                            </p:txEl>
                                          </p:spTgt>
                                        </p:tgtEl>
                                        <p:attrNameLst>
                                          <p:attrName>style.visibility</p:attrName>
                                        </p:attrNameLst>
                                      </p:cBhvr>
                                      <p:to>
                                        <p:strVal val="visible"/>
                                      </p:to>
                                    </p:set>
                                    <p:anim calcmode="lin" valueType="num">
                                      <p:cBhvr additive="base">
                                        <p:cTn id="36" dur="500" fill="hold"/>
                                        <p:tgtEl>
                                          <p:spTgt spid="26627">
                                            <p:txEl>
                                              <p:pRg st="5" end="5"/>
                                            </p:tx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26627">
                                            <p:txEl>
                                              <p:pRg st="5" end="5"/>
                                            </p:txEl>
                                          </p:spTgt>
                                        </p:tgtEl>
                                        <p:attrNameLst>
                                          <p:attrName>ppt_y</p:attrName>
                                        </p:attrNameLst>
                                      </p:cBhvr>
                                      <p:tavLst>
                                        <p:tav tm="0">
                                          <p:val>
                                            <p:strVal val="#ppt_y"/>
                                          </p:val>
                                        </p:tav>
                                        <p:tav tm="100000">
                                          <p:val>
                                            <p:strVal val="#ppt_y"/>
                                          </p:val>
                                        </p:tav>
                                      </p:tavLst>
                                    </p:anim>
                                  </p:childTnLst>
                                </p:cTn>
                              </p:par>
                            </p:childTnLst>
                          </p:cTn>
                        </p:par>
                        <p:par>
                          <p:cTn id="38" fill="hold">
                            <p:stCondLst>
                              <p:cond delay="9500"/>
                            </p:stCondLst>
                            <p:childTnLst>
                              <p:par>
                                <p:cTn id="39" presetID="2" presetClass="entr" presetSubtype="8" fill="hold" grpId="0" nodeType="afterEffect">
                                  <p:stCondLst>
                                    <p:cond delay="1000"/>
                                  </p:stCondLst>
                                  <p:childTnLst>
                                    <p:set>
                                      <p:cBhvr>
                                        <p:cTn id="40" dur="1" fill="hold">
                                          <p:stCondLst>
                                            <p:cond delay="0"/>
                                          </p:stCondLst>
                                        </p:cTn>
                                        <p:tgtEl>
                                          <p:spTgt spid="26627">
                                            <p:txEl>
                                              <p:pRg st="6" end="6"/>
                                            </p:txEl>
                                          </p:spTgt>
                                        </p:tgtEl>
                                        <p:attrNameLst>
                                          <p:attrName>style.visibility</p:attrName>
                                        </p:attrNameLst>
                                      </p:cBhvr>
                                      <p:to>
                                        <p:strVal val="visible"/>
                                      </p:to>
                                    </p:set>
                                    <p:anim calcmode="lin" valueType="num">
                                      <p:cBhvr additive="base">
                                        <p:cTn id="41" dur="500" fill="hold"/>
                                        <p:tgtEl>
                                          <p:spTgt spid="26627">
                                            <p:txEl>
                                              <p:pRg st="6" end="6"/>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26627">
                                            <p:txEl>
                                              <p:pRg st="6" end="6"/>
                                            </p:txEl>
                                          </p:spTgt>
                                        </p:tgtEl>
                                        <p:attrNameLst>
                                          <p:attrName>ppt_y</p:attrName>
                                        </p:attrNameLst>
                                      </p:cBhvr>
                                      <p:tavLst>
                                        <p:tav tm="0">
                                          <p:val>
                                            <p:strVal val="#ppt_y"/>
                                          </p:val>
                                        </p:tav>
                                        <p:tav tm="100000">
                                          <p:val>
                                            <p:strVal val="#ppt_y"/>
                                          </p:val>
                                        </p:tav>
                                      </p:tavLst>
                                    </p:anim>
                                  </p:childTnLst>
                                </p:cTn>
                              </p:par>
                            </p:childTnLst>
                          </p:cTn>
                        </p:par>
                        <p:par>
                          <p:cTn id="43" fill="hold">
                            <p:stCondLst>
                              <p:cond delay="11000"/>
                            </p:stCondLst>
                            <p:childTnLst>
                              <p:par>
                                <p:cTn id="44" presetID="2" presetClass="entr" presetSubtype="8" fill="hold" grpId="0" nodeType="afterEffect">
                                  <p:stCondLst>
                                    <p:cond delay="1000"/>
                                  </p:stCondLst>
                                  <p:childTnLst>
                                    <p:set>
                                      <p:cBhvr>
                                        <p:cTn id="45" dur="1" fill="hold">
                                          <p:stCondLst>
                                            <p:cond delay="0"/>
                                          </p:stCondLst>
                                        </p:cTn>
                                        <p:tgtEl>
                                          <p:spTgt spid="26627">
                                            <p:txEl>
                                              <p:pRg st="7" end="7"/>
                                            </p:txEl>
                                          </p:spTgt>
                                        </p:tgtEl>
                                        <p:attrNameLst>
                                          <p:attrName>style.visibility</p:attrName>
                                        </p:attrNameLst>
                                      </p:cBhvr>
                                      <p:to>
                                        <p:strVal val="visible"/>
                                      </p:to>
                                    </p:set>
                                    <p:anim calcmode="lin" valueType="num">
                                      <p:cBhvr additive="base">
                                        <p:cTn id="46" dur="500" fill="hold"/>
                                        <p:tgtEl>
                                          <p:spTgt spid="26627">
                                            <p:txEl>
                                              <p:pRg st="7" end="7"/>
                                            </p:txEl>
                                          </p:spTgt>
                                        </p:tgtEl>
                                        <p:attrNameLst>
                                          <p:attrName>ppt_x</p:attrName>
                                        </p:attrNameLst>
                                      </p:cBhvr>
                                      <p:tavLst>
                                        <p:tav tm="0">
                                          <p:val>
                                            <p:strVal val="0-#ppt_w/2"/>
                                          </p:val>
                                        </p:tav>
                                        <p:tav tm="100000">
                                          <p:val>
                                            <p:strVal val="#ppt_x"/>
                                          </p:val>
                                        </p:tav>
                                      </p:tavLst>
                                    </p:anim>
                                    <p:anim calcmode="lin" valueType="num">
                                      <p:cBhvr additive="base">
                                        <p:cTn id="47" dur="500" fill="hold"/>
                                        <p:tgtEl>
                                          <p:spTgt spid="26627">
                                            <p:txEl>
                                              <p:pRg st="7" end="7"/>
                                            </p:txEl>
                                          </p:spTgt>
                                        </p:tgtEl>
                                        <p:attrNameLst>
                                          <p:attrName>ppt_y</p:attrName>
                                        </p:attrNameLst>
                                      </p:cBhvr>
                                      <p:tavLst>
                                        <p:tav tm="0">
                                          <p:val>
                                            <p:strVal val="#ppt_y"/>
                                          </p:val>
                                        </p:tav>
                                        <p:tav tm="100000">
                                          <p:val>
                                            <p:strVal val="#ppt_y"/>
                                          </p:val>
                                        </p:tav>
                                      </p:tavLst>
                                    </p:anim>
                                  </p:childTnLst>
                                </p:cTn>
                              </p:par>
                            </p:childTnLst>
                          </p:cTn>
                        </p:par>
                        <p:par>
                          <p:cTn id="48" fill="hold">
                            <p:stCondLst>
                              <p:cond delay="12500"/>
                            </p:stCondLst>
                            <p:childTnLst>
                              <p:par>
                                <p:cTn id="49" presetID="2" presetClass="entr" presetSubtype="8" fill="hold" grpId="0" nodeType="afterEffect">
                                  <p:stCondLst>
                                    <p:cond delay="1000"/>
                                  </p:stCondLst>
                                  <p:childTnLst>
                                    <p:set>
                                      <p:cBhvr>
                                        <p:cTn id="50" dur="1" fill="hold">
                                          <p:stCondLst>
                                            <p:cond delay="0"/>
                                          </p:stCondLst>
                                        </p:cTn>
                                        <p:tgtEl>
                                          <p:spTgt spid="26627">
                                            <p:txEl>
                                              <p:pRg st="8" end="8"/>
                                            </p:txEl>
                                          </p:spTgt>
                                        </p:tgtEl>
                                        <p:attrNameLst>
                                          <p:attrName>style.visibility</p:attrName>
                                        </p:attrNameLst>
                                      </p:cBhvr>
                                      <p:to>
                                        <p:strVal val="visible"/>
                                      </p:to>
                                    </p:set>
                                    <p:anim calcmode="lin" valueType="num">
                                      <p:cBhvr additive="base">
                                        <p:cTn id="51" dur="500" fill="hold"/>
                                        <p:tgtEl>
                                          <p:spTgt spid="26627">
                                            <p:txEl>
                                              <p:pRg st="8" end="8"/>
                                            </p:tx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26627">
                                            <p:txEl>
                                              <p:pRg st="8" end="8"/>
                                            </p:txEl>
                                          </p:spTgt>
                                        </p:tgtEl>
                                        <p:attrNameLst>
                                          <p:attrName>ppt_y</p:attrName>
                                        </p:attrNameLst>
                                      </p:cBhvr>
                                      <p:tavLst>
                                        <p:tav tm="0">
                                          <p:val>
                                            <p:strVal val="#ppt_y"/>
                                          </p:val>
                                        </p:tav>
                                        <p:tav tm="100000">
                                          <p:val>
                                            <p:strVal val="#ppt_y"/>
                                          </p:val>
                                        </p:tav>
                                      </p:tavLst>
                                    </p:anim>
                                  </p:childTnLst>
                                </p:cTn>
                              </p:par>
                            </p:childTnLst>
                          </p:cTn>
                        </p:par>
                        <p:par>
                          <p:cTn id="53" fill="hold">
                            <p:stCondLst>
                              <p:cond delay="14000"/>
                            </p:stCondLst>
                            <p:childTnLst>
                              <p:par>
                                <p:cTn id="54" presetID="2" presetClass="entr" presetSubtype="8" fill="hold" grpId="0" nodeType="afterEffect">
                                  <p:stCondLst>
                                    <p:cond delay="1000"/>
                                  </p:stCondLst>
                                  <p:childTnLst>
                                    <p:set>
                                      <p:cBhvr>
                                        <p:cTn id="55" dur="1" fill="hold">
                                          <p:stCondLst>
                                            <p:cond delay="0"/>
                                          </p:stCondLst>
                                        </p:cTn>
                                        <p:tgtEl>
                                          <p:spTgt spid="26627">
                                            <p:txEl>
                                              <p:pRg st="9" end="9"/>
                                            </p:txEl>
                                          </p:spTgt>
                                        </p:tgtEl>
                                        <p:attrNameLst>
                                          <p:attrName>style.visibility</p:attrName>
                                        </p:attrNameLst>
                                      </p:cBhvr>
                                      <p:to>
                                        <p:strVal val="visible"/>
                                      </p:to>
                                    </p:set>
                                    <p:anim calcmode="lin" valueType="num">
                                      <p:cBhvr additive="base">
                                        <p:cTn id="56" dur="500" fill="hold"/>
                                        <p:tgtEl>
                                          <p:spTgt spid="26627">
                                            <p:txEl>
                                              <p:pRg st="9" end="9"/>
                                            </p:tx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26627">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autoUpdateAnimBg="0"/>
      <p:bldP spid="26627" grpId="0" build="p" autoUpdateAnimBg="0" advAuto="1000"/>
    </p:bld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defRPr/>
            </a:pPr>
            <a:r>
              <a:rPr lang="it-IT" sz="2400" b="1" dirty="0">
                <a:solidFill>
                  <a:srgbClr val="FF0000"/>
                </a:solidFill>
                <a:latin typeface="Times New Roman" charset="0"/>
              </a:rPr>
              <a:t>CARATTERISTICHE CHE ATTRAGGONO I MASCHI</a:t>
            </a:r>
            <a:endParaRPr lang="it-IT" sz="2400" dirty="0">
              <a:solidFill>
                <a:srgbClr val="FF0000"/>
              </a:solidFill>
              <a:latin typeface="Times New Roman" charset="0"/>
            </a:endParaRPr>
          </a:p>
        </p:txBody>
      </p:sp>
      <p:sp>
        <p:nvSpPr>
          <p:cNvPr id="27651" name="Rectangle 3"/>
          <p:cNvSpPr>
            <a:spLocks noGrp="1" noChangeArrowheads="1"/>
          </p:cNvSpPr>
          <p:nvPr>
            <p:ph type="body" idx="1"/>
          </p:nvPr>
        </p:nvSpPr>
        <p:spPr>
          <a:xfrm>
            <a:off x="609600" y="2590800"/>
            <a:ext cx="7772400" cy="2362200"/>
          </a:xfrm>
        </p:spPr>
        <p:txBody>
          <a:bodyPr/>
          <a:lstStyle/>
          <a:p>
            <a:pPr eaLnBrk="1" hangingPunct="1">
              <a:buClr>
                <a:srgbClr val="000000"/>
              </a:buClr>
            </a:pPr>
            <a:r>
              <a:rPr lang="it-IT" sz="2400" dirty="0">
                <a:solidFill>
                  <a:srgbClr val="000000"/>
                </a:solidFill>
              </a:rPr>
              <a:t>GIOVINEZZA</a:t>
            </a:r>
            <a:endParaRPr lang="it-IT" sz="2400" dirty="0"/>
          </a:p>
          <a:p>
            <a:pPr eaLnBrk="1" hangingPunct="1">
              <a:buClr>
                <a:srgbClr val="000000"/>
              </a:buClr>
            </a:pPr>
            <a:r>
              <a:rPr lang="it-IT" sz="2400" dirty="0">
                <a:solidFill>
                  <a:srgbClr val="000000"/>
                </a:solidFill>
              </a:rPr>
              <a:t>STANDARD </a:t>
            </a:r>
            <a:r>
              <a:rPr lang="it-IT" sz="2400" dirty="0" err="1">
                <a:solidFill>
                  <a:srgbClr val="000000"/>
                </a:solidFill>
              </a:rPr>
              <a:t>DI</a:t>
            </a:r>
            <a:r>
              <a:rPr lang="it-IT" sz="2400" dirty="0">
                <a:solidFill>
                  <a:srgbClr val="000000"/>
                </a:solidFill>
              </a:rPr>
              <a:t> BELLEZZA FISICA</a:t>
            </a:r>
          </a:p>
          <a:p>
            <a:pPr eaLnBrk="1" hangingPunct="1">
              <a:buClr>
                <a:srgbClr val="000000"/>
              </a:buClr>
            </a:pPr>
            <a:r>
              <a:rPr lang="it-IT" sz="2400" dirty="0">
                <a:solidFill>
                  <a:srgbClr val="000000"/>
                </a:solidFill>
              </a:rPr>
              <a:t>LINEA</a:t>
            </a:r>
          </a:p>
          <a:p>
            <a:pPr eaLnBrk="1" hangingPunct="1">
              <a:buClr>
                <a:srgbClr val="000000"/>
              </a:buClr>
            </a:pPr>
            <a:r>
              <a:rPr lang="it-IT" sz="2400" dirty="0">
                <a:solidFill>
                  <a:srgbClr val="000000"/>
                </a:solidFill>
              </a:rPr>
              <a:t>ASPETTO FISICO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7650"/>
                                        </p:tgtEl>
                                        <p:attrNameLst>
                                          <p:attrName>style.visibility</p:attrName>
                                        </p:attrNameLst>
                                      </p:cBhvr>
                                      <p:to>
                                        <p:strVal val="visible"/>
                                      </p:to>
                                    </p:set>
                                    <p:animEffect transition="in" filter="wipe(up)">
                                      <p:cBhvr>
                                        <p:cTn id="7" dur="500"/>
                                        <p:tgtEl>
                                          <p:spTgt spid="27650"/>
                                        </p:tgtEl>
                                      </p:cBhvr>
                                    </p:animEffect>
                                  </p:childTnLst>
                                </p:cTn>
                              </p:par>
                            </p:childTnLst>
                          </p:cTn>
                        </p:par>
                        <p:par>
                          <p:cTn id="8" fill="hold">
                            <p:stCondLst>
                              <p:cond delay="500"/>
                            </p:stCondLst>
                            <p:childTnLst>
                              <p:par>
                                <p:cTn id="9" presetID="22" presetClass="entr" presetSubtype="8" fill="hold" grpId="0" nodeType="afterEffect">
                                  <p:stCondLst>
                                    <p:cond delay="1000"/>
                                  </p:stCondLst>
                                  <p:childTnLst>
                                    <p:set>
                                      <p:cBhvr>
                                        <p:cTn id="10" dur="1" fill="hold">
                                          <p:stCondLst>
                                            <p:cond delay="0"/>
                                          </p:stCondLst>
                                        </p:cTn>
                                        <p:tgtEl>
                                          <p:spTgt spid="27651">
                                            <p:txEl>
                                              <p:pRg st="0" end="0"/>
                                            </p:txEl>
                                          </p:spTgt>
                                        </p:tgtEl>
                                        <p:attrNameLst>
                                          <p:attrName>style.visibility</p:attrName>
                                        </p:attrNameLst>
                                      </p:cBhvr>
                                      <p:to>
                                        <p:strVal val="visible"/>
                                      </p:to>
                                    </p:set>
                                    <p:animEffect transition="in" filter="wipe(left)">
                                      <p:cBhvr>
                                        <p:cTn id="11" dur="500"/>
                                        <p:tgtEl>
                                          <p:spTgt spid="27651">
                                            <p:txEl>
                                              <p:pRg st="0" end="0"/>
                                            </p:txEl>
                                          </p:spTgt>
                                        </p:tgtEl>
                                      </p:cBhvr>
                                    </p:animEffect>
                                  </p:childTnLst>
                                </p:cTn>
                              </p:par>
                            </p:childTnLst>
                          </p:cTn>
                        </p:par>
                        <p:par>
                          <p:cTn id="12" fill="hold">
                            <p:stCondLst>
                              <p:cond delay="2000"/>
                            </p:stCondLst>
                            <p:childTnLst>
                              <p:par>
                                <p:cTn id="13" presetID="22" presetClass="entr" presetSubtype="8" fill="hold" grpId="0" nodeType="afterEffect">
                                  <p:stCondLst>
                                    <p:cond delay="1000"/>
                                  </p:stCondLst>
                                  <p:childTnLst>
                                    <p:set>
                                      <p:cBhvr>
                                        <p:cTn id="14" dur="1" fill="hold">
                                          <p:stCondLst>
                                            <p:cond delay="0"/>
                                          </p:stCondLst>
                                        </p:cTn>
                                        <p:tgtEl>
                                          <p:spTgt spid="27651">
                                            <p:txEl>
                                              <p:pRg st="1" end="1"/>
                                            </p:txEl>
                                          </p:spTgt>
                                        </p:tgtEl>
                                        <p:attrNameLst>
                                          <p:attrName>style.visibility</p:attrName>
                                        </p:attrNameLst>
                                      </p:cBhvr>
                                      <p:to>
                                        <p:strVal val="visible"/>
                                      </p:to>
                                    </p:set>
                                    <p:animEffect transition="in" filter="wipe(left)">
                                      <p:cBhvr>
                                        <p:cTn id="15" dur="500"/>
                                        <p:tgtEl>
                                          <p:spTgt spid="27651">
                                            <p:txEl>
                                              <p:pRg st="1" end="1"/>
                                            </p:txEl>
                                          </p:spTgt>
                                        </p:tgtEl>
                                      </p:cBhvr>
                                    </p:animEffect>
                                  </p:childTnLst>
                                </p:cTn>
                              </p:par>
                            </p:childTnLst>
                          </p:cTn>
                        </p:par>
                        <p:par>
                          <p:cTn id="16" fill="hold">
                            <p:stCondLst>
                              <p:cond delay="3500"/>
                            </p:stCondLst>
                            <p:childTnLst>
                              <p:par>
                                <p:cTn id="17" presetID="22" presetClass="entr" presetSubtype="8" fill="hold" grpId="0" nodeType="afterEffect">
                                  <p:stCondLst>
                                    <p:cond delay="1000"/>
                                  </p:stCondLst>
                                  <p:childTnLst>
                                    <p:set>
                                      <p:cBhvr>
                                        <p:cTn id="18" dur="1" fill="hold">
                                          <p:stCondLst>
                                            <p:cond delay="0"/>
                                          </p:stCondLst>
                                        </p:cTn>
                                        <p:tgtEl>
                                          <p:spTgt spid="27651">
                                            <p:txEl>
                                              <p:pRg st="2" end="2"/>
                                            </p:txEl>
                                          </p:spTgt>
                                        </p:tgtEl>
                                        <p:attrNameLst>
                                          <p:attrName>style.visibility</p:attrName>
                                        </p:attrNameLst>
                                      </p:cBhvr>
                                      <p:to>
                                        <p:strVal val="visible"/>
                                      </p:to>
                                    </p:set>
                                    <p:animEffect transition="in" filter="wipe(left)">
                                      <p:cBhvr>
                                        <p:cTn id="19" dur="500"/>
                                        <p:tgtEl>
                                          <p:spTgt spid="27651">
                                            <p:txEl>
                                              <p:pRg st="2" end="2"/>
                                            </p:txEl>
                                          </p:spTgt>
                                        </p:tgtEl>
                                      </p:cBhvr>
                                    </p:animEffect>
                                  </p:childTnLst>
                                </p:cTn>
                              </p:par>
                            </p:childTnLst>
                          </p:cTn>
                        </p:par>
                        <p:par>
                          <p:cTn id="20" fill="hold">
                            <p:stCondLst>
                              <p:cond delay="5000"/>
                            </p:stCondLst>
                            <p:childTnLst>
                              <p:par>
                                <p:cTn id="21" presetID="22" presetClass="entr" presetSubtype="8" fill="hold" grpId="0" nodeType="afterEffect">
                                  <p:stCondLst>
                                    <p:cond delay="1000"/>
                                  </p:stCondLst>
                                  <p:childTnLst>
                                    <p:set>
                                      <p:cBhvr>
                                        <p:cTn id="22" dur="1" fill="hold">
                                          <p:stCondLst>
                                            <p:cond delay="0"/>
                                          </p:stCondLst>
                                        </p:cTn>
                                        <p:tgtEl>
                                          <p:spTgt spid="27651">
                                            <p:txEl>
                                              <p:pRg st="3" end="3"/>
                                            </p:txEl>
                                          </p:spTgt>
                                        </p:tgtEl>
                                        <p:attrNameLst>
                                          <p:attrName>style.visibility</p:attrName>
                                        </p:attrNameLst>
                                      </p:cBhvr>
                                      <p:to>
                                        <p:strVal val="visible"/>
                                      </p:to>
                                    </p:set>
                                    <p:animEffect transition="in" filter="wipe(left)">
                                      <p:cBhvr>
                                        <p:cTn id="23" dur="500"/>
                                        <p:tgtEl>
                                          <p:spTgt spid="2765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autoUpdateAnimBg="0"/>
      <p:bldP spid="27651" grpId="0" build="p" autoUpdateAnimBg="0" advAuto="100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 PAURE IN AMBITO SESSUALE</a:t>
            </a:r>
            <a:br>
              <a:rPr lang="it-IT" dirty="0"/>
            </a:br>
            <a:endParaRPr lang="it-IT" dirty="0"/>
          </a:p>
        </p:txBody>
      </p:sp>
      <p:sp>
        <p:nvSpPr>
          <p:cNvPr id="3" name="Segnaposto contenuto 2"/>
          <p:cNvSpPr>
            <a:spLocks noGrp="1"/>
          </p:cNvSpPr>
          <p:nvPr>
            <p:ph idx="1"/>
          </p:nvPr>
        </p:nvSpPr>
        <p:spPr/>
        <p:txBody>
          <a:bodyPr>
            <a:normAutofit fontScale="47500" lnSpcReduction="20000"/>
          </a:bodyPr>
          <a:lstStyle/>
          <a:p>
            <a:pPr>
              <a:buNone/>
            </a:pPr>
            <a:br>
              <a:rPr lang="it-IT" dirty="0"/>
            </a:br>
            <a:r>
              <a:rPr lang="it-IT" dirty="0"/>
              <a:t>          </a:t>
            </a:r>
          </a:p>
          <a:p>
            <a:r>
              <a:rPr lang="it-IT" dirty="0"/>
              <a:t>	</a:t>
            </a:r>
            <a:r>
              <a:rPr lang="it-IT" sz="8000" dirty="0"/>
              <a:t> FEMMINE</a:t>
            </a:r>
          </a:p>
          <a:p>
            <a:r>
              <a:rPr lang="it-IT" sz="3800" dirty="0"/>
              <a:t>	1) VIOLENZA</a:t>
            </a:r>
          </a:p>
          <a:p>
            <a:r>
              <a:rPr lang="it-IT" sz="3800" dirty="0"/>
              <a:t>	2) GRAVIDANZA</a:t>
            </a:r>
          </a:p>
          <a:p>
            <a:r>
              <a:rPr lang="it-IT" sz="3800" dirty="0"/>
              <a:t>	3) SEMBRARE DONNE FACILI</a:t>
            </a:r>
          </a:p>
          <a:p>
            <a:r>
              <a:rPr lang="it-IT" sz="3800" dirty="0"/>
              <a:t>	4) METTERSI CON SBAGLIATO</a:t>
            </a:r>
          </a:p>
          <a:p>
            <a:r>
              <a:rPr lang="it-IT" sz="3800" dirty="0"/>
              <a:t>	5) NON SAPERE DIRE NO</a:t>
            </a:r>
          </a:p>
          <a:p>
            <a:r>
              <a:rPr lang="it-IT" sz="3800" dirty="0"/>
              <a:t>           6) INSICUREZZA ESTETICA</a:t>
            </a:r>
          </a:p>
          <a:p>
            <a:r>
              <a:rPr lang="it-IT" sz="3800" dirty="0"/>
              <a:t>	7) USA E GETTA</a:t>
            </a:r>
          </a:p>
          <a:p>
            <a:pPr lvl="2">
              <a:buNone/>
            </a:pPr>
            <a:r>
              <a:rPr lang="it-IT" sz="3800" dirty="0"/>
              <a:t>8) ESSERE RIFIUTATA SE DICE </a:t>
            </a:r>
            <a:r>
              <a:rPr lang="it-IT" sz="3800" dirty="0" err="1"/>
              <a:t>DI</a:t>
            </a:r>
            <a:r>
              <a:rPr lang="it-IT" sz="3800" dirty="0"/>
              <a:t> NO</a:t>
            </a:r>
          </a:p>
          <a:p>
            <a:endParaRPr lang="it-IT" sz="3800" dirty="0"/>
          </a:p>
          <a:p>
            <a:pPr>
              <a:buNone/>
            </a:pPr>
            <a:r>
              <a:rPr lang="it-IT" sz="3800" dirty="0"/>
              <a:t>AIDS</a:t>
            </a:r>
          </a:p>
          <a:p>
            <a:r>
              <a:rPr lang="it-IT" sz="3800" dirty="0"/>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testo 2"/>
          <p:cNvSpPr>
            <a:spLocks noGrp="1"/>
          </p:cNvSpPr>
          <p:nvPr>
            <p:ph type="body" idx="1"/>
          </p:nvPr>
        </p:nvSpPr>
        <p:spPr/>
        <p:txBody>
          <a:bodyPr/>
          <a:lstStyle/>
          <a:p>
            <a:r>
              <a:rPr lang="it-IT" dirty="0"/>
              <a:t>L’ essere umano si identifica con la coppia nella sua complementarietà non solo fisica, ma anche psicologica.</a:t>
            </a:r>
          </a:p>
          <a:p>
            <a:endParaRPr lang="it-IT" dirty="0"/>
          </a:p>
          <a:p>
            <a:r>
              <a:rPr lang="it-IT" dirty="0"/>
              <a:t>La prima regola data fu andate e moltiplicatevi</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PAURE IN AMBITO SESSUALE</a:t>
            </a:r>
          </a:p>
        </p:txBody>
      </p:sp>
      <p:sp>
        <p:nvSpPr>
          <p:cNvPr id="3" name="Segnaposto contenuto 2"/>
          <p:cNvSpPr>
            <a:spLocks noGrp="1"/>
          </p:cNvSpPr>
          <p:nvPr>
            <p:ph idx="1"/>
          </p:nvPr>
        </p:nvSpPr>
        <p:spPr/>
        <p:txBody>
          <a:bodyPr>
            <a:normAutofit fontScale="47500" lnSpcReduction="20000"/>
          </a:bodyPr>
          <a:lstStyle/>
          <a:p>
            <a:pPr>
              <a:buNone/>
            </a:pPr>
            <a:r>
              <a:rPr lang="it-IT" dirty="0"/>
              <a:t>          </a:t>
            </a:r>
          </a:p>
          <a:p>
            <a:r>
              <a:rPr lang="it-IT" dirty="0"/>
              <a:t>	</a:t>
            </a:r>
            <a:r>
              <a:rPr lang="it-IT" sz="6500" dirty="0"/>
              <a:t>MASCHIO	</a:t>
            </a:r>
            <a:r>
              <a:rPr lang="it-IT" dirty="0"/>
              <a:t>					 </a:t>
            </a:r>
          </a:p>
          <a:p>
            <a:r>
              <a:rPr lang="it-IT" dirty="0"/>
              <a:t>1) INFERIORITA'				 </a:t>
            </a:r>
          </a:p>
          <a:p>
            <a:r>
              <a:rPr lang="it-IT" dirty="0"/>
              <a:t>2) DIFFICOLTA'  ATTO				 </a:t>
            </a:r>
          </a:p>
          <a:p>
            <a:r>
              <a:rPr lang="it-IT" dirty="0"/>
              <a:t>3) TIMORE RIFIUTO				 </a:t>
            </a:r>
          </a:p>
          <a:p>
            <a:r>
              <a:rPr lang="it-IT" dirty="0"/>
              <a:t>4) NOVITA'					 </a:t>
            </a:r>
          </a:p>
          <a:p>
            <a:r>
              <a:rPr lang="it-IT" dirty="0"/>
              <a:t>5) VAGINA DENTATA				 </a:t>
            </a:r>
          </a:p>
          <a:p>
            <a:r>
              <a:rPr lang="it-IT" dirty="0"/>
              <a:t>6) ESSERE INCASTRATI (MATRIM)                     </a:t>
            </a:r>
          </a:p>
          <a:p>
            <a:r>
              <a:rPr lang="it-IT" dirty="0"/>
              <a:t>7) PAURA CONFRONTO			 </a:t>
            </a:r>
          </a:p>
          <a:p>
            <a:r>
              <a:rPr lang="it-IT" dirty="0"/>
              <a:t>8) MORIRE INFARTO (al primo rapporto)</a:t>
            </a:r>
          </a:p>
          <a:p>
            <a:r>
              <a:rPr lang="it-IT" dirty="0"/>
              <a:t>9) CAUSARE DOLORE FISICO</a:t>
            </a:r>
          </a:p>
          <a:p>
            <a:r>
              <a:rPr lang="it-IT" dirty="0"/>
              <a:t>10) COMPIERE ATTO OLTRAGGIOSO</a:t>
            </a:r>
          </a:p>
          <a:p>
            <a:r>
              <a:rPr lang="it-IT" dirty="0"/>
              <a:t>11) NON ESSERE ALL' ALTEZZA FILM PORNO</a:t>
            </a:r>
          </a:p>
          <a:p>
            <a:r>
              <a:rPr lang="it-IT" dirty="0"/>
              <a:t>								</a:t>
            </a:r>
          </a:p>
          <a:p>
            <a:r>
              <a:rPr lang="it-IT" dirty="0"/>
              <a:t> </a:t>
            </a:r>
          </a:p>
          <a:p>
            <a:r>
              <a:rPr lang="it-IT" dirty="0"/>
              <a:t>AIDS</a:t>
            </a:r>
          </a:p>
          <a:p>
            <a:endParaRPr lang="it-IT"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Notevoli modificazioni atteggiamento donna e uomo: </a:t>
            </a:r>
          </a:p>
          <a:p>
            <a:r>
              <a:rPr lang="it-IT" dirty="0"/>
              <a:t>paura di gravidanza ridotta da pillola; </a:t>
            </a:r>
          </a:p>
          <a:p>
            <a:r>
              <a:rPr lang="it-IT" dirty="0"/>
              <a:t>aumento di richiesta di orgasmo da donna e maggiore pressione su uomo; </a:t>
            </a:r>
          </a:p>
          <a:p>
            <a:r>
              <a:rPr lang="it-IT" dirty="0"/>
              <a:t>donne con paura di essere incastrate; </a:t>
            </a:r>
          </a:p>
          <a:p>
            <a:r>
              <a:rPr lang="it-IT" dirty="0"/>
              <a:t>uomo con paura di essere sedotto ed abbandonato.</a:t>
            </a:r>
          </a:p>
          <a:p>
            <a:r>
              <a:rPr lang="it-IT" dirty="0"/>
              <a:t> </a:t>
            </a:r>
          </a:p>
          <a:p>
            <a:endParaRPr lang="it-IT"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NECESSARIA UNA CERTA GRADUALITA'</a:t>
            </a:r>
          </a:p>
        </p:txBody>
      </p:sp>
      <p:sp>
        <p:nvSpPr>
          <p:cNvPr id="3" name="Segnaposto contenuto 2"/>
          <p:cNvSpPr>
            <a:spLocks noGrp="1"/>
          </p:cNvSpPr>
          <p:nvPr>
            <p:ph idx="1"/>
          </p:nvPr>
        </p:nvSpPr>
        <p:spPr/>
        <p:txBody>
          <a:bodyPr>
            <a:normAutofit fontScale="92500" lnSpcReduction="20000"/>
          </a:bodyPr>
          <a:lstStyle/>
          <a:p>
            <a:pPr>
              <a:buNone/>
            </a:pPr>
            <a:endParaRPr lang="it-IT" dirty="0"/>
          </a:p>
          <a:p>
            <a:r>
              <a:rPr lang="it-IT" dirty="0"/>
              <a:t>ANSIA : PREPARAZIONE AD AFFRONTARE UNO STIMOLO RITENUTO MINACCIOSO</a:t>
            </a:r>
          </a:p>
          <a:p>
            <a:r>
              <a:rPr lang="it-IT" dirty="0"/>
              <a:t>LE PROPRIE RISORSE SONO PERCEPITE COME INFERIORI ALLE RICHIESTE</a:t>
            </a:r>
          </a:p>
          <a:p>
            <a:r>
              <a:rPr lang="it-IT" dirty="0"/>
              <a:t>Si attivano tante risorse (utili per fuga o aggressione) risorse utili per la assimilazione e la riproduzione sono inibite </a:t>
            </a:r>
            <a:r>
              <a:rPr lang="it-IT" dirty="0" err="1"/>
              <a:t>es</a:t>
            </a:r>
            <a:r>
              <a:rPr lang="it-IT" dirty="0"/>
              <a:t> zebre</a:t>
            </a:r>
          </a:p>
          <a:p>
            <a:r>
              <a:rPr lang="it-IT" dirty="0"/>
              <a:t> tachicardia; tremori; sudorazione </a:t>
            </a:r>
            <a:r>
              <a:rPr lang="it-IT" dirty="0">
                <a:sym typeface="Symbol"/>
              </a:rPr>
              <a:t></a:t>
            </a:r>
            <a:r>
              <a:rPr lang="it-IT" dirty="0"/>
              <a:t> Lasciare calare l' ansia e poi procedere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Si possono ammettere e descrivere la propria timidezza ed i propri sintomi ansiosi ed in genere le reazioni emotive facendoli diventare complimenti nei confronti del partner e modi per sottolineare la eccezionalità del rapporto.</a:t>
            </a:r>
          </a:p>
          <a:p>
            <a:r>
              <a:rPr lang="it-IT" dirty="0"/>
              <a:t>Mostrare interesse non solo fisico ma anche intellettivo ed emotivo.</a:t>
            </a:r>
          </a:p>
          <a:p>
            <a:r>
              <a:rPr lang="it-IT" dirty="0"/>
              <a:t>La comunicazione non avviene solamente in modo verbale. Se il partner corrisponde si hanno indicazioni che si può procedere. Se il partner blocca una certa progressione ciò non significa un no definitivo, ma solamente un invito a fermarsi al livello di  corteggiamento raggiunto.</a:t>
            </a:r>
          </a:p>
          <a:p>
            <a:r>
              <a:rPr lang="it-IT" dirty="0"/>
              <a:t>E' di solito opportuno cercare di non mettere il partner nella condizione di dire verbalmente un no, dare uno schiaffo o fuggire. Il linguaggio non verbale ed una certa gradualità acquistano quindi una particolare rilevanza.</a:t>
            </a:r>
          </a:p>
          <a:p>
            <a:endParaRPr lang="it-IT"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Le parolacce</a:t>
            </a:r>
          </a:p>
        </p:txBody>
      </p:sp>
      <p:sp>
        <p:nvSpPr>
          <p:cNvPr id="3" name="Segnaposto contenuto 2"/>
          <p:cNvSpPr>
            <a:spLocks noGrp="1"/>
          </p:cNvSpPr>
          <p:nvPr>
            <p:ph idx="1"/>
          </p:nvPr>
        </p:nvSpPr>
        <p:spPr/>
        <p:txBody>
          <a:bodyPr>
            <a:normAutofit fontScale="92500" lnSpcReduction="10000"/>
          </a:bodyPr>
          <a:lstStyle/>
          <a:p>
            <a:r>
              <a:rPr lang="it-IT" dirty="0"/>
              <a:t>Nel linguaggio volgare gli attributi maschili sono sviliti e quelli femminili esaltati. Se un uomo ciononostante ce la fa, infligge alla donna una "fregatura", se la donna si nega, lui rimane uno "sfigato". Anche in un linguaggio più aulico, il termine "la rispettò" indica la condizione in cui l' uomo non si è portata a letto la donna, implicitamente ammettendo quindi che il coito è un atto di disprezzo o di oltraggio verso la femmina.</a:t>
            </a:r>
          </a:p>
          <a:p>
            <a:endParaRPr lang="it-IT"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Nel rapporto affettivo non vige la condizione del tipo o vinco io o vinci tu, (la "fregatura" e la "sfiga"), quanto piuttosto una situazione in cui si vince in due.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GELOSIA</a:t>
            </a:r>
            <a:br>
              <a:rPr lang="it-IT" dirty="0"/>
            </a:br>
            <a:endParaRPr lang="it-IT" dirty="0"/>
          </a:p>
        </p:txBody>
      </p:sp>
      <p:sp>
        <p:nvSpPr>
          <p:cNvPr id="3" name="Segnaposto contenuto 2"/>
          <p:cNvSpPr>
            <a:spLocks noGrp="1"/>
          </p:cNvSpPr>
          <p:nvPr>
            <p:ph idx="1"/>
          </p:nvPr>
        </p:nvSpPr>
        <p:spPr/>
        <p:txBody>
          <a:bodyPr>
            <a:normAutofit lnSpcReduction="10000"/>
          </a:bodyPr>
          <a:lstStyle/>
          <a:p>
            <a:r>
              <a:rPr lang="it-IT" dirty="0"/>
              <a:t>1) alcuni hanno altissima stima di sé (sarebbe intollerabile che preferisse un altro a ME).</a:t>
            </a:r>
          </a:p>
          <a:p>
            <a:r>
              <a:rPr lang="it-IT" dirty="0"/>
              <a:t>2) alcuni hanno altissima stima dell' altro (se lui guarda le altre si accorgerà di quanto sono meglio di me, ed </a:t>
            </a:r>
            <a:r>
              <a:rPr lang="it-IT" dirty="0" err="1"/>
              <a:t>inltre</a:t>
            </a:r>
            <a:r>
              <a:rPr lang="it-IT" dirty="0"/>
              <a:t> sarebbe terribile perdere LUI).</a:t>
            </a:r>
          </a:p>
          <a:p>
            <a:r>
              <a:rPr lang="it-IT" dirty="0"/>
              <a:t>3) alcuni sono loro stessi traditori e sanno che è naturale approfittarsi di ogni spiraglio di libertà e di intimità.</a:t>
            </a:r>
          </a:p>
          <a:p>
            <a:endParaRPr lang="it-IT"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In genere la donna ha paura di confronto con l' altra, soffre soprattutto se lui ha attenzioni, pensieri delicatezze stima verso l' altra (mi lascerà, non mi nutrirà col bambino). In genere Prost. non è considerata rivale, tutt' al più l' uomo decade nella stima per il suo comportamento bestiale e vi è schifo e paura di contagio.</a:t>
            </a:r>
          </a:p>
          <a:p>
            <a:r>
              <a:rPr lang="it-IT" dirty="0"/>
              <a:t>In genere l' uomo è proteso alla difesa del territorio, che lei stimi un altro poco importa, l' importante è che il territorio non sia invaso e la </a:t>
            </a:r>
            <a:r>
              <a:rPr lang="it-IT" dirty="0" err="1"/>
              <a:t>vag</a:t>
            </a:r>
            <a:r>
              <a:rPr lang="it-IT" dirty="0"/>
              <a:t>. della mg. è la parte più intima del territorio e dei propri possessi.</a:t>
            </a:r>
          </a:p>
          <a:p>
            <a:r>
              <a:rPr lang="it-IT" dirty="0"/>
              <a:t>Spesso le scuse di fronte ad un tradimento sono date come se si parlasse a gente del Ns. sesso producendo notevoli incomprensioni.</a:t>
            </a:r>
          </a:p>
          <a:p>
            <a:endParaRPr lang="it-IT"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EIACULAZIONE PRECOCE</a:t>
            </a:r>
            <a:br>
              <a:rPr lang="it-IT" dirty="0"/>
            </a:br>
            <a:endParaRPr lang="it-IT" dirty="0"/>
          </a:p>
        </p:txBody>
      </p:sp>
      <p:sp>
        <p:nvSpPr>
          <p:cNvPr id="3" name="Segnaposto contenuto 2"/>
          <p:cNvSpPr>
            <a:spLocks noGrp="1"/>
          </p:cNvSpPr>
          <p:nvPr>
            <p:ph idx="1"/>
          </p:nvPr>
        </p:nvSpPr>
        <p:spPr/>
        <p:txBody>
          <a:bodyPr>
            <a:normAutofit/>
          </a:bodyPr>
          <a:lstStyle/>
          <a:p>
            <a:pPr>
              <a:buNone/>
            </a:pPr>
            <a:r>
              <a:rPr lang="it-IT" dirty="0"/>
              <a:t> </a:t>
            </a:r>
          </a:p>
          <a:p>
            <a:r>
              <a:rPr lang="it-IT" dirty="0"/>
              <a:t>Differenze orgasmo maschile e femminile.</a:t>
            </a:r>
          </a:p>
          <a:p>
            <a:r>
              <a:rPr lang="it-IT" dirty="0"/>
              <a:t>Masturbazione ed abitudine ad orgasmi rapidi.</a:t>
            </a:r>
          </a:p>
          <a:p>
            <a:r>
              <a:rPr lang="it-IT" dirty="0"/>
              <a:t>Preparazione ragazza. Dopo stare assieme.</a:t>
            </a:r>
          </a:p>
          <a:p>
            <a:r>
              <a:rPr lang="it-IT" dirty="0"/>
              <a:t>Profilattico stimolante. Donna sopra. Tecnica compressione (esercitazioni).</a:t>
            </a:r>
          </a:p>
          <a:p>
            <a:r>
              <a:rPr lang="it-IT" dirty="0"/>
              <a:t>Minipress. Antidepressivi SSRI</a:t>
            </a:r>
          </a:p>
          <a:p>
            <a:endParaRPr lang="it-IT" dirty="0"/>
          </a:p>
          <a:p>
            <a:endParaRPr lang="it-IT"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test</a:t>
            </a:r>
          </a:p>
        </p:txBody>
      </p:sp>
      <p:sp>
        <p:nvSpPr>
          <p:cNvPr id="3" name="Segnaposto contenuto 2"/>
          <p:cNvSpPr>
            <a:spLocks noGrp="1"/>
          </p:cNvSpPr>
          <p:nvPr>
            <p:ph idx="1"/>
          </p:nvPr>
        </p:nvSpPr>
        <p:spPr/>
        <p:txBody>
          <a:bodyPr>
            <a:normAutofit fontScale="70000" lnSpcReduction="20000"/>
          </a:bodyPr>
          <a:lstStyle/>
          <a:p>
            <a:r>
              <a:rPr lang="it-IT" dirty="0"/>
              <a:t>10 aspetti del comportamento del mio partner che mi piacciono</a:t>
            </a:r>
          </a:p>
          <a:p>
            <a:endParaRPr lang="it-IT" dirty="0"/>
          </a:p>
          <a:p>
            <a:r>
              <a:rPr lang="it-IT" dirty="0"/>
              <a:t>5 aspetti del mio comportamento che al mio partner farebbe piacere vedere più spesso</a:t>
            </a:r>
          </a:p>
          <a:p>
            <a:endParaRPr lang="it-IT" dirty="0"/>
          </a:p>
          <a:p>
            <a:r>
              <a:rPr lang="it-IT" dirty="0"/>
              <a:t>5 aspetti del comportamento del mio partner che a me farebbe piacere vedere più spesso.</a:t>
            </a:r>
          </a:p>
          <a:p>
            <a:endParaRPr lang="it-IT" dirty="0"/>
          </a:p>
          <a:p>
            <a:r>
              <a:rPr lang="it-IT" dirty="0"/>
              <a:t>Scrivere cose concrete (es. essere ricevuto alla sera con un bacio</a:t>
            </a:r>
          </a:p>
          <a:p>
            <a:r>
              <a:rPr lang="it-IT" dirty="0"/>
              <a:t>E non cose astratte es. l’affettuosità</a:t>
            </a:r>
          </a:p>
          <a:p>
            <a:r>
              <a:rPr lang="it-IT" dirty="0"/>
              <a:t>Scrivere cose positive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testo 2"/>
          <p:cNvSpPr>
            <a:spLocks noGrp="1"/>
          </p:cNvSpPr>
          <p:nvPr>
            <p:ph type="body" idx="1"/>
          </p:nvPr>
        </p:nvSpPr>
        <p:spPr/>
        <p:txBody>
          <a:bodyPr>
            <a:normAutofit lnSpcReduction="10000"/>
          </a:bodyPr>
          <a:lstStyle/>
          <a:p>
            <a:r>
              <a:rPr lang="it-IT" sz="2800" dirty="0"/>
              <a:t>L’ avere mangiato il frutto dell’albero della conoscenza del bene e del male, ci ha diversificato dagli animali che, probabilmente, si fanno meno problemi di noi attorno alla riproduzione.</a:t>
            </a:r>
          </a:p>
          <a:p>
            <a:r>
              <a:rPr lang="it-IT" sz="2800" dirty="0"/>
              <a:t>A maggiore libertà corrisponde maggiore  responsabilità , diventano razionali ed emotive scelte che per altri animali sono istintive.</a:t>
            </a:r>
          </a:p>
          <a:p>
            <a:r>
              <a:rPr lang="it-IT" sz="2800" dirty="0"/>
              <a:t>Quando si porta sul piano razionale una attività istintiva, spesso si inducono interferenze.  </a:t>
            </a:r>
            <a:r>
              <a:rPr lang="it-IT" sz="2800" dirty="0" err="1"/>
              <a:t>Es</a:t>
            </a:r>
            <a:r>
              <a:rPr lang="it-IT" sz="2800" dirty="0"/>
              <a:t> </a:t>
            </a:r>
            <a:r>
              <a:rPr lang="it-IT" sz="2800" dirty="0" err="1"/>
              <a:t>milllepiedi</a:t>
            </a:r>
            <a:endParaRPr lang="it-IT" sz="2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Farmaci ed attività sessuale</a:t>
            </a:r>
          </a:p>
        </p:txBody>
      </p:sp>
      <p:sp>
        <p:nvSpPr>
          <p:cNvPr id="3" name="Segnaposto contenuto 2"/>
          <p:cNvSpPr>
            <a:spLocks noGrp="1"/>
          </p:cNvSpPr>
          <p:nvPr>
            <p:ph idx="1"/>
          </p:nvPr>
        </p:nvSpPr>
        <p:spPr/>
        <p:txBody>
          <a:bodyPr>
            <a:normAutofit lnSpcReduction="10000"/>
          </a:bodyPr>
          <a:lstStyle/>
          <a:p>
            <a:r>
              <a:rPr lang="it-IT" dirty="0"/>
              <a:t>Testosterone (es. </a:t>
            </a:r>
            <a:r>
              <a:rPr lang="it-IT" dirty="0" err="1"/>
              <a:t>Sustanon</a:t>
            </a:r>
            <a:r>
              <a:rPr lang="it-IT" dirty="0"/>
              <a:t>, </a:t>
            </a:r>
            <a:r>
              <a:rPr lang="it-IT" dirty="0" err="1"/>
              <a:t>Testoviron</a:t>
            </a:r>
            <a:r>
              <a:rPr lang="it-IT" dirty="0"/>
              <a:t>) funziona, ma dopo poche somministrazioni inibisce asse ipotalamo ipofisario ed ottiene effetti opposti</a:t>
            </a:r>
          </a:p>
          <a:p>
            <a:r>
              <a:rPr lang="it-IT" dirty="0"/>
              <a:t>Crema al testosterone</a:t>
            </a:r>
          </a:p>
          <a:p>
            <a:r>
              <a:rPr lang="it-IT" dirty="0"/>
              <a:t>Pillola può avere effetti molto diversi (maggiore sicurezza ma leggero calo di libido) possibile cambiare prodotto con uno più estrogenico</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Caverjet</a:t>
            </a:r>
            <a:endParaRPr lang="it-IT" dirty="0"/>
          </a:p>
        </p:txBody>
      </p:sp>
      <p:sp>
        <p:nvSpPr>
          <p:cNvPr id="3" name="Segnaposto contenuto 2"/>
          <p:cNvSpPr>
            <a:spLocks noGrp="1"/>
          </p:cNvSpPr>
          <p:nvPr>
            <p:ph idx="1"/>
          </p:nvPr>
        </p:nvSpPr>
        <p:spPr/>
        <p:txBody>
          <a:bodyPr/>
          <a:lstStyle/>
          <a:p>
            <a:r>
              <a:rPr lang="it-IT" dirty="0"/>
              <a:t>Iniezioni su corpi cavernosi </a:t>
            </a:r>
          </a:p>
          <a:p>
            <a:r>
              <a:rPr lang="it-IT" dirty="0"/>
              <a:t>Rapido di effetto</a:t>
            </a:r>
          </a:p>
          <a:p>
            <a:r>
              <a:rPr lang="it-IT" dirty="0"/>
              <a:t>Dissociato da stimoli erotici</a:t>
            </a:r>
          </a:p>
          <a:p>
            <a:r>
              <a:rPr lang="it-IT" dirty="0"/>
              <a:t>Complesso vissuto della partner</a:t>
            </a:r>
          </a:p>
          <a:p>
            <a:r>
              <a:rPr lang="it-IT" dirty="0"/>
              <a:t>Se entro 1 ora non si risolvere la erezione pronto soccorso</a:t>
            </a:r>
          </a:p>
          <a:p>
            <a:r>
              <a:rPr lang="it-IT" dirty="0"/>
              <a:t>Rischio di priapismo</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Viagra &amp; C.</a:t>
            </a:r>
          </a:p>
        </p:txBody>
      </p:sp>
      <p:sp>
        <p:nvSpPr>
          <p:cNvPr id="3" name="Segnaposto contenuto 2"/>
          <p:cNvSpPr>
            <a:spLocks noGrp="1"/>
          </p:cNvSpPr>
          <p:nvPr>
            <p:ph idx="1"/>
          </p:nvPr>
        </p:nvSpPr>
        <p:spPr/>
        <p:txBody>
          <a:bodyPr>
            <a:normAutofit fontScale="92500" lnSpcReduction="20000"/>
          </a:bodyPr>
          <a:lstStyle/>
          <a:p>
            <a:r>
              <a:rPr lang="it-IT" dirty="0"/>
              <a:t>Viagra 30 minuti di latenza</a:t>
            </a:r>
          </a:p>
          <a:p>
            <a:r>
              <a:rPr lang="it-IT" dirty="0"/>
              <a:t>4 ore di durata</a:t>
            </a:r>
          </a:p>
          <a:p>
            <a:r>
              <a:rPr lang="it-IT" dirty="0"/>
              <a:t>Rapido recupero (riduce periodo refrattario)</a:t>
            </a:r>
          </a:p>
          <a:p>
            <a:r>
              <a:rPr lang="it-IT" dirty="0"/>
              <a:t>Risponde agli stimoli erotici</a:t>
            </a:r>
          </a:p>
          <a:p>
            <a:r>
              <a:rPr lang="it-IT" dirty="0"/>
              <a:t>Richiede pianificazione</a:t>
            </a:r>
          </a:p>
          <a:p>
            <a:r>
              <a:rPr lang="it-IT" dirty="0"/>
              <a:t>Effetti collaterali, cefalea, gocciolio dal naso, tachicardia, visione blu</a:t>
            </a:r>
          </a:p>
          <a:p>
            <a:r>
              <a:rPr lang="it-IT" dirty="0"/>
              <a:t>CIALIS durata 30 ore</a:t>
            </a:r>
          </a:p>
          <a:p>
            <a:r>
              <a:rPr lang="it-IT" dirty="0"/>
              <a:t>Once a </a:t>
            </a:r>
            <a:r>
              <a:rPr lang="it-IT" dirty="0" err="1"/>
              <a:t>day</a:t>
            </a:r>
            <a:r>
              <a:rPr lang="it-IT" dirty="0"/>
              <a:t> 2 mg di </a:t>
            </a:r>
            <a:r>
              <a:rPr lang="it-IT" dirty="0" err="1"/>
              <a:t>Cialis</a:t>
            </a:r>
            <a:r>
              <a:rPr lang="it-IT" dirty="0"/>
              <a:t> al giorno dose continuativa</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Operazioni con protesi</a:t>
            </a:r>
          </a:p>
          <a:p>
            <a:r>
              <a:rPr lang="it-IT" dirty="0"/>
              <a:t>Cerotti al testosterone per donne</a:t>
            </a:r>
          </a:p>
          <a:p>
            <a:r>
              <a:rPr lang="it-IT" dirty="0" err="1"/>
              <a:t>Alcover</a:t>
            </a:r>
            <a:r>
              <a:rPr lang="it-IT" dirty="0"/>
              <a:t> a basse dosi come “viagra femminile”</a:t>
            </a:r>
          </a:p>
          <a:p>
            <a:r>
              <a:rPr lang="it-IT" dirty="0" err="1"/>
              <a:t>Seroxat</a:t>
            </a:r>
            <a:r>
              <a:rPr lang="it-IT" dirty="0"/>
              <a:t> per eiaculazione precoce</a:t>
            </a:r>
          </a:p>
          <a:p>
            <a:r>
              <a:rPr lang="it-IT" dirty="0"/>
              <a:t>Chirurgia per allungamento pene</a:t>
            </a:r>
          </a:p>
          <a:p>
            <a:r>
              <a:rPr lang="it-IT" dirty="0"/>
              <a:t>Circoncisione e desensibilizzazione</a:t>
            </a:r>
          </a:p>
          <a:p>
            <a:r>
              <a:rPr lang="it-IT" dirty="0"/>
              <a:t>Chirurgia di ringiovanimento vagina</a:t>
            </a:r>
          </a:p>
          <a:p>
            <a:r>
              <a:rPr lang="it-IT" dirty="0"/>
              <a:t>Lubrificanti (</a:t>
            </a:r>
            <a:r>
              <a:rPr lang="it-IT" dirty="0" err="1"/>
              <a:t>Replens</a:t>
            </a:r>
            <a:r>
              <a:rPr lang="it-IT" dirty="0"/>
              <a:t>) ed estrogeni (</a:t>
            </a:r>
            <a:r>
              <a:rPr lang="it-IT" dirty="0" err="1"/>
              <a:t>Colpogyn</a:t>
            </a:r>
            <a:r>
              <a:rPr lang="it-IT" dirty="0"/>
              <a:t>) per menopausa</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2800" b="1" dirty="0"/>
              <a:t>Check-list dei campi d’indagine nell’</a:t>
            </a:r>
            <a:r>
              <a:rPr lang="it-IT" sz="2800" b="1" dirty="0" err="1"/>
              <a:t>assessment</a:t>
            </a:r>
            <a:r>
              <a:rPr lang="it-IT" sz="2800" b="1" dirty="0"/>
              <a:t> sessuologico (le domande vengono poste a entrambi i  membri  della coppia) (I):</a:t>
            </a:r>
            <a:br>
              <a:rPr lang="it-IT" sz="2800" b="1" dirty="0"/>
            </a:br>
            <a:endParaRPr lang="it-IT" sz="2800" dirty="0"/>
          </a:p>
        </p:txBody>
      </p:sp>
      <p:sp>
        <p:nvSpPr>
          <p:cNvPr id="3" name="Segnaposto contenuto 2"/>
          <p:cNvSpPr>
            <a:spLocks noGrp="1"/>
          </p:cNvSpPr>
          <p:nvPr>
            <p:ph idx="1"/>
          </p:nvPr>
        </p:nvSpPr>
        <p:spPr/>
        <p:txBody>
          <a:bodyPr>
            <a:normAutofit fontScale="85000" lnSpcReduction="20000"/>
          </a:bodyPr>
          <a:lstStyle/>
          <a:p>
            <a:pPr lvl="0"/>
            <a:r>
              <a:rPr lang="it-IT" b="1" dirty="0"/>
              <a:t>Definizione del problema da parte del paziente designato (il cosiddetto portatore del sintomo) e del suo partner.</a:t>
            </a:r>
          </a:p>
          <a:p>
            <a:pPr lvl="0"/>
            <a:r>
              <a:rPr lang="it-IT" b="1" dirty="0"/>
              <a:t>Salute fisica (con eventuali analisi mediche di approfondimento, laddove necessario, specie se in caso di disturbi dell’erezione).</a:t>
            </a:r>
          </a:p>
          <a:p>
            <a:pPr lvl="0"/>
            <a:r>
              <a:rPr lang="it-IT" b="1" dirty="0"/>
              <a:t>Eventuale assunzione di farmaci di ogni tipo.</a:t>
            </a:r>
          </a:p>
          <a:p>
            <a:pPr lvl="0"/>
            <a:r>
              <a:rPr lang="it-IT" b="1" dirty="0"/>
              <a:t>Atteggiamenti ed educazione da parte dei familiari rispetto alla sessualità: modalità di comunicazione, insegnamenti relativi alla nudità in casa, all’attività sessuale prematrimoniale, alla masturbazione, all’omosessualità, eccetera.</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pPr lvl="0"/>
            <a:r>
              <a:rPr lang="it-IT" b="1" dirty="0"/>
              <a:t>Modalità di apprendimento delle principali conoscenze relative alla sessualità e alla riproduzione (compresi i cambiamenti che intercorrono alla pubertà, mestruo, polluzioni notturne): dai genitori, dagli insegnanti, dai compagni, eccetera.</a:t>
            </a:r>
          </a:p>
          <a:p>
            <a:pPr lvl="0"/>
            <a:r>
              <a:rPr lang="it-IT" b="1" dirty="0"/>
              <a:t>Intervento di convinzioni di tipo religioso rispetto agli atteggiamenti sulla sessualità (masturbazione, petting, rapporti prematrimoniali, aborto, contraccezione, eccetera).</a:t>
            </a:r>
          </a:p>
          <a:p>
            <a:endParaRPr lang="it-IT" dirty="0"/>
          </a:p>
          <a:p>
            <a:endParaRPr lang="it-IT"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pPr lvl="0"/>
            <a:r>
              <a:rPr lang="it-IT" b="1" dirty="0"/>
              <a:t>Convinzioni relative a specifici aspetti della sessualità: distinzione dei ruoli sessuali nel prendere l’iniziativa sessuale (per esempio, la convinzione che essa spetta sempre al maschio); l’importanza attribuita alle dimensioni del pene rispetto alla capacità di indurre piacere nella donna; la convinzione (errata) secondo cui una volta che un uomo ha l’erezione, questa si debba mantenere intatta per tutto il rapporto sessuale (altrimenti significa che ci sono problemi nell’uomo o che la donna non è sufficientemente eccitante per lui);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b="1" dirty="0"/>
              <a:t>la convinzione che l’orgasmo debba necessariamente avvenire nel corso del rapporto sessuale o comunque in seguito a penetrazione; atteggiamenti rispetto alle pratiche orali, anali, eccetera; convinzione (errata) che l’orgasmo simultaneo sia la forma migliore e “corretta” di soddisfazione sessuale.</a:t>
            </a:r>
            <a:endParaRPr lang="it-IT"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3200" b="1" dirty="0"/>
              <a:t>Check-list dei campi d’indagine nell’</a:t>
            </a:r>
            <a:r>
              <a:rPr lang="it-IT" sz="3200" b="1" dirty="0" err="1"/>
              <a:t>assessment</a:t>
            </a:r>
            <a:r>
              <a:rPr lang="it-IT" sz="3200" b="1" dirty="0"/>
              <a:t> sessuologico (le domande vengono poste a entrambi i  membri  della coppia) (II):</a:t>
            </a:r>
            <a:br>
              <a:rPr lang="it-IT" sz="3200" b="1" dirty="0"/>
            </a:br>
            <a:endParaRPr lang="it-IT" sz="3200" dirty="0"/>
          </a:p>
        </p:txBody>
      </p:sp>
      <p:sp>
        <p:nvSpPr>
          <p:cNvPr id="3" name="Segnaposto contenuto 2"/>
          <p:cNvSpPr>
            <a:spLocks noGrp="1"/>
          </p:cNvSpPr>
          <p:nvPr>
            <p:ph idx="1"/>
          </p:nvPr>
        </p:nvSpPr>
        <p:spPr/>
        <p:txBody>
          <a:bodyPr>
            <a:normAutofit fontScale="92500" lnSpcReduction="20000"/>
          </a:bodyPr>
          <a:lstStyle/>
          <a:p>
            <a:pPr lvl="0"/>
            <a:r>
              <a:rPr lang="it-IT" b="1" dirty="0"/>
              <a:t>Convinzioni sulle distinzioni fra i  ruoli sessuali maschile e femminile (o altri intermedi). Presenza di eventuali “doppi standard”.</a:t>
            </a:r>
          </a:p>
          <a:p>
            <a:pPr lvl="0"/>
            <a:r>
              <a:rPr lang="it-IT" b="1" dirty="0"/>
              <a:t>Storie delle passate esperienze sessuali e/o sentimentali e della soddisfazione sessuale rispetto a queste.</a:t>
            </a:r>
          </a:p>
          <a:p>
            <a:pPr lvl="0"/>
            <a:r>
              <a:rPr lang="it-IT" b="1" dirty="0"/>
              <a:t>Storia dell’attuale legame sentimentale/sessuale e della soddisfazione sessuale passata e presente col partner attuale.</a:t>
            </a:r>
          </a:p>
          <a:p>
            <a:pPr lvl="0"/>
            <a:r>
              <a:rPr lang="it-IT" b="1" dirty="0"/>
              <a:t>Modalità di raggiungimento dell’orgasmo, da soli, col partner, orgasmo vaginale o clitorideo. </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pPr lvl="0"/>
            <a:r>
              <a:rPr lang="it-IT" b="1" dirty="0"/>
              <a:t>Soddisfazione relativa alla frequenza e alla qualità del proprio orgasmo. Confronto con la soddisfazione circa la frequenza e la qualità di esso nelle passate esperienze sessuali con altri partner e con quello attuale. Eventuale insoddisfazione nel caso che nel rapporto sessuale non si riesca a raggiungere qualche volta l’orgasmo (analizzare le reazioni sia nel caso che l’orgasmo non raggiunto sia il proprio o quello del partner).</a:t>
            </a:r>
          </a:p>
          <a:p>
            <a:endParaRPr lang="it-IT" dirty="0"/>
          </a:p>
          <a:p>
            <a:endParaRPr lang="it-IT"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testo 2"/>
          <p:cNvSpPr>
            <a:spLocks noGrp="1"/>
          </p:cNvSpPr>
          <p:nvPr>
            <p:ph type="body" idx="1"/>
          </p:nvPr>
        </p:nvSpPr>
        <p:spPr/>
        <p:txBody>
          <a:bodyPr>
            <a:normAutofit lnSpcReduction="10000"/>
          </a:bodyPr>
          <a:lstStyle/>
          <a:p>
            <a:r>
              <a:rPr lang="it-IT" b="1" dirty="0"/>
              <a:t>Gli scienziati di cento anni fa ritenevano di avere le idee più chiare riguardo alle differenze intellettive tra i due sessi rispetto a quanto non si possa ammettere oggi. Le donne hanno un cervello di peso mediamente inferiore a quello maschile. Su questa base gli scienziati avevano avvalorato i pregiudizi sociali che volevano la donna, eterna minorenne, sotto tutela dell'uomo, padre o marito secondo il caso.</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pPr lvl="0"/>
            <a:r>
              <a:rPr lang="it-IT" b="1" dirty="0"/>
              <a:t>Necessità che l’orgasmo sia ottenuto in penetrazione oppure accettazione del fatto che possa essere raggiunto in altro modo (o in un modo da un partner e in maniera diversa dall’altro partner). Necessità di raggiungere l’orgasmo perché il rapporto sessuale venga ritenuto soddisfacente.</a:t>
            </a:r>
          </a:p>
          <a:p>
            <a:pPr lvl="0"/>
            <a:r>
              <a:rPr lang="it-IT" b="1" dirty="0"/>
              <a:t>Importanza del fatto di riuscire a fare provare piacere al proprio partner. Necessità di accorgersi di essere riusciti a indurgli piacere, prima di potere a propria volta provare piacere.</a:t>
            </a:r>
          </a:p>
          <a:p>
            <a:endParaRPr lang="it-IT"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3200" b="1" dirty="0"/>
              <a:t>Check-list dei campi d’indagine nell’</a:t>
            </a:r>
            <a:r>
              <a:rPr lang="it-IT" sz="3200" b="1" dirty="0" err="1"/>
              <a:t>assessment</a:t>
            </a:r>
            <a:r>
              <a:rPr lang="it-IT" sz="3200" b="1" dirty="0"/>
              <a:t> sessuologico (le domande vengono poste a entrambi i  membri  della coppia) (III):</a:t>
            </a:r>
            <a:br>
              <a:rPr lang="it-IT" sz="3200" b="1" dirty="0"/>
            </a:br>
            <a:endParaRPr lang="it-IT" sz="3200" dirty="0"/>
          </a:p>
        </p:txBody>
      </p:sp>
      <p:sp>
        <p:nvSpPr>
          <p:cNvPr id="3" name="Segnaposto contenuto 2"/>
          <p:cNvSpPr>
            <a:spLocks noGrp="1"/>
          </p:cNvSpPr>
          <p:nvPr>
            <p:ph idx="1"/>
          </p:nvPr>
        </p:nvSpPr>
        <p:spPr/>
        <p:txBody>
          <a:bodyPr>
            <a:normAutofit fontScale="85000" lnSpcReduction="20000"/>
          </a:bodyPr>
          <a:lstStyle/>
          <a:p>
            <a:r>
              <a:rPr lang="it-IT" b="1" dirty="0"/>
              <a:t> </a:t>
            </a:r>
          </a:p>
          <a:p>
            <a:pPr lvl="0"/>
            <a:r>
              <a:rPr lang="it-IT" b="1" dirty="0"/>
              <a:t>Eventuali pratiche </a:t>
            </a:r>
            <a:r>
              <a:rPr lang="it-IT" b="1" dirty="0" err="1"/>
              <a:t>masturbatorie</a:t>
            </a:r>
            <a:r>
              <a:rPr lang="it-IT" b="1" dirty="0"/>
              <a:t> attuali (attività sessuale da soli)e soddisfazione o insoddisfazione relativamente a esse. Atteggiamento circa la masturbazione, anche in età adulta e pur avendo un partner sessuale (tale indagine dovrebbe essere svolta sia relativamente alle attività </a:t>
            </a:r>
            <a:r>
              <a:rPr lang="it-IT" b="1" dirty="0" err="1"/>
              <a:t>masturbatorie</a:t>
            </a:r>
            <a:r>
              <a:rPr lang="it-IT" b="1" dirty="0"/>
              <a:t> proprie sia relativamente a quelle possibili del partner). Eventuali sensi di colpa relativi alla masturbazione, passata e presente. Storia delle proprie pratiche masturbazioni, dall’età evolutiva al momento attuale.</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r>
              <a:rPr lang="it-IT" b="1" dirty="0"/>
              <a:t>Soddisfazione circa la frequenza dei rapporti sessuali col partner.</a:t>
            </a:r>
          </a:p>
          <a:p>
            <a:pPr lvl="0"/>
            <a:r>
              <a:rPr lang="it-IT" b="1" dirty="0"/>
              <a:t>I due partner coincidono circa la frequenza desiderata di rapporti sessuali?</a:t>
            </a:r>
          </a:p>
          <a:p>
            <a:pPr lvl="0"/>
            <a:r>
              <a:rPr lang="it-IT" b="1" dirty="0"/>
              <a:t>Uno dei partner accetta talvolta dei rapporti sessuali, anche se non ne ha voglia?</a:t>
            </a:r>
          </a:p>
          <a:p>
            <a:pPr lvl="0"/>
            <a:r>
              <a:rPr lang="it-IT" b="1" dirty="0"/>
              <a:t>Uno dei partner talora finge di provare piacere, anche se in realtà non lo prova?</a:t>
            </a:r>
          </a:p>
          <a:p>
            <a:endParaRPr lang="it-IT"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pPr lvl="0"/>
            <a:r>
              <a:rPr lang="it-IT" b="1" dirty="0"/>
              <a:t>Come viene comunicata l’eventuale non disponibilità al rapporto sessuale? Quali sono le reazioni dell’altro partner?</a:t>
            </a:r>
          </a:p>
          <a:p>
            <a:pPr lvl="0"/>
            <a:r>
              <a:rPr lang="it-IT" b="1" dirty="0"/>
              <a:t>Vi è in generale comunicazione all’interno della coppia a proposito della sfera sessuale?</a:t>
            </a:r>
          </a:p>
          <a:p>
            <a:pPr lvl="0"/>
            <a:r>
              <a:rPr lang="it-IT" b="1" dirty="0"/>
              <a:t>Sono presenti talora delle fantasie erotiche? Quando? Con quale frequenza? Sono fonte di eccitazione? Di disagio? Vengono approvate dalla persona che le ha?</a:t>
            </a:r>
          </a:p>
          <a:p>
            <a:endParaRPr lang="it-IT"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pPr lvl="0"/>
            <a:r>
              <a:rPr lang="it-IT" b="1" dirty="0"/>
              <a:t>Sono presenti sogni a contenuto sessuale? Con quale frequenza?</a:t>
            </a:r>
          </a:p>
          <a:p>
            <a:pPr lvl="0"/>
            <a:r>
              <a:rPr lang="it-IT" b="1" dirty="0"/>
              <a:t>Quali sono le pratiche igieniche prima e dopo il rapporto sessuale?</a:t>
            </a:r>
          </a:p>
          <a:p>
            <a:pPr lvl="0"/>
            <a:r>
              <a:rPr lang="it-IT" b="1" dirty="0"/>
              <a:t>Viene provato disagio per la propria nudità? Per quale motivo? In che occasioni?</a:t>
            </a:r>
          </a:p>
          <a:p>
            <a:pPr lvl="0"/>
            <a:r>
              <a:rPr lang="it-IT" b="1" dirty="0"/>
              <a:t>Viene provato disagio per la nudità del partner? Per quale motivo? In che occasioni?</a:t>
            </a:r>
          </a:p>
          <a:p>
            <a:pPr lvl="0"/>
            <a:r>
              <a:rPr lang="it-IT" b="1" dirty="0"/>
              <a:t>Qual è il grado di soddisfazione relativo al proprio fisico? E rispetto a quello del partner?</a:t>
            </a:r>
          </a:p>
          <a:p>
            <a:pPr lvl="0"/>
            <a:r>
              <a:rPr lang="it-IT" b="1" dirty="0"/>
              <a:t>Si ritiene di essere attraenti fisicamente per il proprio partner? E viceversa?</a:t>
            </a:r>
          </a:p>
          <a:p>
            <a:endParaRPr lang="it-IT" dirty="0"/>
          </a:p>
          <a:p>
            <a:endParaRPr lang="it-IT"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3200" b="1" dirty="0"/>
              <a:t>Check-list dei campi d’indagine nell’</a:t>
            </a:r>
            <a:r>
              <a:rPr lang="it-IT" sz="3200" b="1" dirty="0" err="1"/>
              <a:t>assessment</a:t>
            </a:r>
            <a:r>
              <a:rPr lang="it-IT" sz="3200" b="1" dirty="0"/>
              <a:t> sessuologico (le domande vengono poste a entrambi i  membri  della coppia) (IV):</a:t>
            </a:r>
            <a:br>
              <a:rPr lang="it-IT" sz="3200" b="1" dirty="0"/>
            </a:br>
            <a:endParaRPr lang="it-IT" sz="3200" dirty="0"/>
          </a:p>
        </p:txBody>
      </p:sp>
      <p:sp>
        <p:nvSpPr>
          <p:cNvPr id="3" name="Segnaposto contenuto 2"/>
          <p:cNvSpPr>
            <a:spLocks noGrp="1"/>
          </p:cNvSpPr>
          <p:nvPr>
            <p:ph idx="1"/>
          </p:nvPr>
        </p:nvSpPr>
        <p:spPr/>
        <p:txBody>
          <a:bodyPr>
            <a:normAutofit lnSpcReduction="10000"/>
          </a:bodyPr>
          <a:lstStyle/>
          <a:p>
            <a:pPr lvl="0"/>
            <a:r>
              <a:rPr lang="it-IT" b="1" dirty="0"/>
              <a:t>Vi sono degli ostacoli esterni (come mancanza di privacy o di luoghi adatti) al buon soddisfacimento del rapporto sessuale della coppia? I rapporti sessuali avvengono soprattutto in certi giorni o periodi? Vi sono giorni o periodi in cui non avvengono mai (ad es. durante il mestruo)?</a:t>
            </a:r>
          </a:p>
          <a:p>
            <a:pPr lvl="0"/>
            <a:r>
              <a:rPr lang="it-IT" b="1" dirty="0"/>
              <a:t>Eventuali metodi contraccettivi usati e grado di soddisfazione in proposito.</a:t>
            </a:r>
          </a:p>
          <a:p>
            <a:endParaRPr lang="it-IT"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pPr lvl="0"/>
            <a:r>
              <a:rPr lang="it-IT" b="1" dirty="0"/>
              <a:t>Atteggiamenti e convinzioni rispetto all’omosessualità. Ha mai provato attrazione sessuale per una persona del proprio stesso sesso? Ciò è stato fonte di preoccupazione?</a:t>
            </a:r>
          </a:p>
          <a:p>
            <a:pPr lvl="0"/>
            <a:r>
              <a:rPr lang="it-IT" b="1" dirty="0"/>
              <a:t>Eventuale uso di mezzi esterni per eccitarsi sessualmente: letture, riviste, video, alcool, droghe, scambio di coppie, sesso di gruppo, eccetera. Tali pratiche vengono condivise anche col partner?</a:t>
            </a:r>
          </a:p>
          <a:p>
            <a:pPr lvl="0"/>
            <a:endParaRPr lang="it-IT" b="1" dirty="0"/>
          </a:p>
          <a:p>
            <a:endParaRPr lang="it-IT"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lvl="0"/>
            <a:r>
              <a:rPr lang="it-IT" b="1" dirty="0"/>
              <a:t>Eventuale eccitazione sessuale di tipo </a:t>
            </a:r>
            <a:r>
              <a:rPr lang="it-IT" b="1" dirty="0" err="1"/>
              <a:t>parafilico</a:t>
            </a:r>
            <a:r>
              <a:rPr lang="it-IT" b="1" dirty="0"/>
              <a:t> (tale area deve essere indagata con particolare prudenza, in quanto, data l’</a:t>
            </a:r>
            <a:r>
              <a:rPr lang="it-IT" b="1" dirty="0" err="1"/>
              <a:t>egosintonicità</a:t>
            </a:r>
            <a:r>
              <a:rPr lang="it-IT" b="1" dirty="0"/>
              <a:t> dei </a:t>
            </a:r>
            <a:r>
              <a:rPr lang="it-IT" b="1" dirty="0" err="1"/>
              <a:t>parafilici</a:t>
            </a:r>
            <a:r>
              <a:rPr lang="it-IT" b="1" dirty="0"/>
              <a:t>, potrebbe non essere dichiarata spontaneamente, ma nel contempo non si deve correre il rischio di  fare considerare dal soggetto patologiche alcune eventuali fantasie occasionali, che invece non hanno nulla di anormale).</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r>
              <a:rPr lang="it-IT" b="1" dirty="0"/>
              <a:t>Valutazione del proprio desiderio sessuale su di una scala che va da 0 (del  tutto assente) a 10 (desiderio estremamente elevato). Stima del desiderio sessuale del proprio partner su di una scala che va da 0 (del  tutto assente) a 10 (desiderio estremamente elevato). </a:t>
            </a:r>
          </a:p>
          <a:p>
            <a:endParaRPr lang="it-IT"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lvl="0"/>
            <a:r>
              <a:rPr lang="it-IT" b="1" dirty="0"/>
              <a:t>Valutazione dell’intensità del proprio orgasmo su di una scala che va da 0 (del  tutto assente) a 10 (estremamente elevata). Stima dell’intensità dell’orgasmo del proprio partner su di una scala che va da 0 (del  tutto assente) a 10 (estremamente elevata). </a:t>
            </a:r>
          </a:p>
          <a:p>
            <a:endParaRPr lang="it-IT"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testo 2"/>
          <p:cNvSpPr>
            <a:spLocks noGrp="1"/>
          </p:cNvSpPr>
          <p:nvPr>
            <p:ph type="body" idx="1"/>
          </p:nvPr>
        </p:nvSpPr>
        <p:spPr/>
        <p:txBody>
          <a:bodyPr/>
          <a:lstStyle/>
          <a:p>
            <a:r>
              <a:rPr lang="it-IT" dirty="0"/>
              <a:t>Il rito del matrimonio</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r>
              <a:rPr lang="it-IT" b="1" dirty="0"/>
              <a:t>Valutazione della propria soddisfazione sessuale su di una scala che va da 0 (del  tutto assente) a 10 (estremamente elevata). Stima della soddisfazione sessuale del proprio partner su di una scala che va da 0 (del  tutto assente) a 10 (estremamente elevata). </a:t>
            </a:r>
          </a:p>
          <a:p>
            <a:r>
              <a:rPr lang="it-IT" b="1" dirty="0"/>
              <a:t> </a:t>
            </a:r>
            <a:endParaRPr lang="it-IT" dirty="0"/>
          </a:p>
          <a:p>
            <a:endParaRPr lang="it-IT"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Il Disturbo dell’Identità di Genere secondo il DSM-IV-TR (2000) (I)</a:t>
            </a:r>
            <a:br>
              <a:rPr lang="it-IT" b="1" dirty="0"/>
            </a:br>
            <a:endParaRPr lang="it-IT" dirty="0"/>
          </a:p>
        </p:txBody>
      </p:sp>
      <p:sp>
        <p:nvSpPr>
          <p:cNvPr id="3" name="Segnaposto contenuto 2"/>
          <p:cNvSpPr>
            <a:spLocks noGrp="1"/>
          </p:cNvSpPr>
          <p:nvPr>
            <p:ph idx="1"/>
          </p:nvPr>
        </p:nvSpPr>
        <p:spPr/>
        <p:txBody>
          <a:bodyPr>
            <a:noAutofit/>
          </a:bodyPr>
          <a:lstStyle/>
          <a:p>
            <a:pPr lvl="0"/>
            <a:r>
              <a:rPr lang="it-IT" sz="2800" b="1" dirty="0"/>
              <a:t>A.	Una forte e persistente identificazione col sesso opposto (non solo un desiderio di qualche presunto vantaggio culturale derivante dall’appartenenza al sesso opposto). </a:t>
            </a:r>
          </a:p>
          <a:p>
            <a:pPr lvl="0"/>
            <a:r>
              <a:rPr lang="it-IT" sz="2800" b="1" dirty="0"/>
              <a:t>	Nei bambini essa si manifesta con quattro (o più) dei seguenti sintomi:</a:t>
            </a:r>
          </a:p>
          <a:p>
            <a:pPr lvl="0"/>
            <a:r>
              <a:rPr lang="it-IT" sz="2800" b="1" dirty="0"/>
              <a:t>1)	desiderio ripetutamente affermato di essere, o insistenza sul fatto di essere, dell’altro sesso;</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pPr lvl="0"/>
            <a:r>
              <a:rPr lang="it-IT" b="1" dirty="0"/>
              <a:t>2)	nei maschi preferenza per il travestimento o per l’imitazione dell’abbigliamento femminile; nelle femmine insistenza nell’indossare solo tipici indumenti maschili;</a:t>
            </a:r>
          </a:p>
          <a:p>
            <a:pPr lvl="0"/>
            <a:r>
              <a:rPr lang="it-IT" b="1" dirty="0"/>
              <a:t>3)	forti e persistenti preferenze per i ruoli del sesso opposto nei giochi di simulazione, oppure persistenti fantasie di appartenere al sesso opposto;</a:t>
            </a:r>
          </a:p>
          <a:p>
            <a:pPr lvl="0"/>
            <a:r>
              <a:rPr lang="it-IT" b="1" dirty="0"/>
              <a:t>4)	intenso desiderio di partecipare ai tipici giochi e passatempi del sesso opposto;</a:t>
            </a:r>
          </a:p>
          <a:p>
            <a:endParaRPr lang="it-IT" dirty="0"/>
          </a:p>
          <a:p>
            <a:endParaRPr lang="it-IT"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pPr lvl="0"/>
            <a:r>
              <a:rPr lang="it-IT" b="1" dirty="0"/>
              <a:t>5)	forte preferenza per i compagni di gioco del sesso opposto.</a:t>
            </a:r>
          </a:p>
          <a:p>
            <a:pPr lvl="0"/>
            <a:r>
              <a:rPr lang="it-IT" b="1" dirty="0"/>
              <a:t>	Negli adolescenti e negli adulti, l’anomalia si manifesta con sintomi come desiderio dichiarato di essere dell’altro sesso, farsi passare spesso per un membro dell’altro sesso, desiderio di vivere o di essere trattato come un membro dell’altro sesso, oppure la convinzione di avere sentimenti e reazioni tipici dell’altro sesso.</a:t>
            </a:r>
          </a:p>
          <a:p>
            <a:endParaRPr lang="it-IT"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Il Disturbo dell’Identità di Genere secondo il DSM-IV-TR (2000) (</a:t>
            </a:r>
            <a:r>
              <a:rPr lang="it-IT" b="1" dirty="0" err="1"/>
              <a:t>II</a:t>
            </a:r>
            <a:r>
              <a:rPr lang="it-IT" b="1" dirty="0"/>
              <a:t>)</a:t>
            </a:r>
            <a:br>
              <a:rPr lang="it-IT" b="1" dirty="0"/>
            </a:br>
            <a:endParaRPr lang="it-IT" dirty="0"/>
          </a:p>
        </p:txBody>
      </p:sp>
      <p:sp>
        <p:nvSpPr>
          <p:cNvPr id="3" name="Segnaposto contenuto 2"/>
          <p:cNvSpPr>
            <a:spLocks noGrp="1"/>
          </p:cNvSpPr>
          <p:nvPr>
            <p:ph idx="1"/>
          </p:nvPr>
        </p:nvSpPr>
        <p:spPr/>
        <p:txBody>
          <a:bodyPr>
            <a:normAutofit fontScale="77500" lnSpcReduction="20000"/>
          </a:bodyPr>
          <a:lstStyle/>
          <a:p>
            <a:pPr lvl="0"/>
            <a:r>
              <a:rPr lang="it-IT" b="1" dirty="0"/>
              <a:t>B.	Persistente malessere riguardo al proprio sesso o senso di estraneità riguardo al ruolo sessuale del proprio sesso. 					Nei bambini l’anomalia si manifesta con uno dei seguenti sintomi: nei maschi affermazione che il proprio pene o i testicoli li disgustano, o che scompariranno, o affermazione che sarebbe meglio non avere il pene, o avversione verso i giochi di baruffa e rifiuto dei tipici giocattoli, giochi e attività maschili; nelle femmine rifiuto di urinare in posizione seduta, affermazione di avere o che crescerà loro il pene, o affermazione di non volere che crescano le mammelle o che vengano le mestruazioni, o marcata avversione per l’abbigliamento femminile tradizionale. 		</a:t>
            </a:r>
          </a:p>
          <a:p>
            <a:endParaRPr lang="it-IT"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pPr lvl="0"/>
            <a:r>
              <a:rPr lang="it-IT" b="1" dirty="0"/>
              <a:t>Negli adolescenti e negli adulti, l’anomalia si manifesta con sintomi di preoccupazione di sbarazzarsi delle proprie caratteristiche sessuali primarie o secondarie (per es. richiesta di ormoni, interventi chirurgici, o altre procedure per alterare fisicamente le proprie caratteristiche sessuali, in modo da assumere l’aspetto di un membro del sesso opposto) o convinzione di essere nati del sesso sbagliato.</a:t>
            </a:r>
          </a:p>
          <a:p>
            <a:endParaRPr lang="it-IT"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lvl="0"/>
            <a:r>
              <a:rPr lang="it-IT" b="1" dirty="0"/>
              <a:t>C.	L’anomalia non è concomitante con una condizione fisica intersessuale.</a:t>
            </a:r>
          </a:p>
          <a:p>
            <a:pPr lvl="0"/>
            <a:r>
              <a:rPr lang="it-IT" b="1" dirty="0"/>
              <a:t>D.	L’anomalia causa disagio clinicamente significativo o compromissione dell’area sociale, lavorativa o di altre aree importanti di funzionamento.</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pPr lvl="0"/>
            <a:r>
              <a:rPr lang="it-IT" b="1" i="1" dirty="0"/>
              <a:t>Codificare</a:t>
            </a:r>
            <a:r>
              <a:rPr lang="it-IT" b="1" dirty="0"/>
              <a:t>  in base all’età attuale:</a:t>
            </a:r>
          </a:p>
          <a:p>
            <a:pPr lvl="0"/>
            <a:r>
              <a:rPr lang="it-IT" b="1" dirty="0"/>
              <a:t>F64.2	Disturbo di Identità di Genere in Bambini</a:t>
            </a:r>
          </a:p>
          <a:p>
            <a:pPr lvl="0"/>
            <a:r>
              <a:rPr lang="it-IT" b="1" dirty="0"/>
              <a:t>F64.0	Disturbo di Identità di Genere in Adolescenti o Adulti</a:t>
            </a:r>
          </a:p>
          <a:p>
            <a:pPr lvl="0"/>
            <a:r>
              <a:rPr lang="it-IT" b="1" i="1" dirty="0"/>
              <a:t>Specificare</a:t>
            </a:r>
            <a:r>
              <a:rPr lang="it-IT" b="1" dirty="0"/>
              <a:t>  se (per soggetti sessualmente maturi):</a:t>
            </a:r>
          </a:p>
          <a:p>
            <a:pPr lvl="0"/>
            <a:r>
              <a:rPr lang="it-IT" b="1" dirty="0"/>
              <a:t>Sessualmente attratto da maschi</a:t>
            </a:r>
          </a:p>
          <a:p>
            <a:pPr lvl="0"/>
            <a:r>
              <a:rPr lang="it-IT" b="1" dirty="0"/>
              <a:t>Sessualmente attratto da femmine</a:t>
            </a:r>
          </a:p>
          <a:p>
            <a:pPr lvl="0"/>
            <a:r>
              <a:rPr lang="it-IT" b="1" dirty="0"/>
              <a:t>Sessualmente attratto sia da maschi che da femmine</a:t>
            </a:r>
          </a:p>
          <a:p>
            <a:pPr lvl="0"/>
            <a:r>
              <a:rPr lang="it-IT" b="1" dirty="0"/>
              <a:t>Non attratto sessualmente né da maschi né femmine</a:t>
            </a:r>
          </a:p>
          <a:p>
            <a:endParaRPr lang="it-IT" dirty="0"/>
          </a:p>
          <a:p>
            <a:endParaRPr lang="it-IT"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Definizioni</a:t>
            </a:r>
            <a:br>
              <a:rPr lang="it-IT" b="1" dirty="0"/>
            </a:br>
            <a:endParaRPr lang="it-IT" dirty="0"/>
          </a:p>
        </p:txBody>
      </p:sp>
      <p:sp>
        <p:nvSpPr>
          <p:cNvPr id="3" name="Segnaposto contenuto 2"/>
          <p:cNvSpPr>
            <a:spLocks noGrp="1"/>
          </p:cNvSpPr>
          <p:nvPr>
            <p:ph idx="1"/>
          </p:nvPr>
        </p:nvSpPr>
        <p:spPr/>
        <p:txBody>
          <a:bodyPr>
            <a:normAutofit/>
          </a:bodyPr>
          <a:lstStyle/>
          <a:p>
            <a:pPr lvl="0"/>
            <a:r>
              <a:rPr lang="it-IT" b="1" dirty="0"/>
              <a:t>L’identità di genere è il “senso di se stesso”, l’unità e la persistenza della propria individualità maschile o femminile o ambivalente, particolarmente come esperienza sessuata di se stessi e del proprio comportamento.</a:t>
            </a:r>
          </a:p>
          <a:p>
            <a:endParaRPr lang="it-IT" b="1" dirty="0"/>
          </a:p>
          <a:p>
            <a:endParaRPr lang="it-IT"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lvl="0"/>
            <a:r>
              <a:rPr lang="it-IT" b="1" dirty="0"/>
              <a:t>Il ruolo di genere è costituito da tutto ciò (comprese l’eccitazione e la risposta sessuale) che si fa per esprimere l’appartenenza a un determinato sesso (o l’ambivalenza in proposito).</a:t>
            </a:r>
          </a:p>
          <a:p>
            <a:endParaRPr lang="it-IT"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testo 2"/>
          <p:cNvSpPr>
            <a:spLocks noGrp="1"/>
          </p:cNvSpPr>
          <p:nvPr>
            <p:ph type="body" idx="1"/>
          </p:nvPr>
        </p:nvSpPr>
        <p:spPr/>
        <p:txBody>
          <a:bodyPr/>
          <a:lstStyle/>
          <a:p>
            <a:r>
              <a:rPr lang="it-IT" b="1" dirty="0"/>
              <a:t>Le attività femminili, il livello di istruzione delle donne, la libertà di azione e di espressione erano del tutto distinte da quelle maschili. Si trattava di una situazione chiara, indiscutibile ed assai poco discussa. In essa, aspetti sociali, educativi, ed anche religiosi interagivano e spesso venivano confusi con quelli biologici non consentendo di uscire dal pregiudizio.</a:t>
            </a:r>
          </a:p>
          <a:p>
            <a:endParaRPr lang="it-IT" dirty="0"/>
          </a:p>
          <a:p>
            <a:endParaRPr lang="it-IT"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r>
              <a:rPr lang="it-IT" b="1" dirty="0"/>
              <a:t>L’orientamento sessuale viene definito come la tendenza a rispondere a certi stimoli sessuali, quindi si basa sugli oggetti (persone o, talora, anche cose o situazioni) che riescono a indurre nel soggetto attivazione e interesse sessuale.</a:t>
            </a:r>
          </a:p>
          <a:p>
            <a:endParaRPr lang="it-IT"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3600" b="1" dirty="0"/>
              <a:t>Diverse possibilità di rapporto fra l’identità di genere e i vari livelli di definizione di sesso:</a:t>
            </a:r>
            <a:br>
              <a:rPr lang="it-IT" b="1" dirty="0"/>
            </a:br>
            <a:endParaRPr lang="it-IT" dirty="0"/>
          </a:p>
        </p:txBody>
      </p:sp>
      <p:sp>
        <p:nvSpPr>
          <p:cNvPr id="3" name="Segnaposto contenuto 2"/>
          <p:cNvSpPr>
            <a:spLocks noGrp="1"/>
          </p:cNvSpPr>
          <p:nvPr>
            <p:ph idx="1"/>
          </p:nvPr>
        </p:nvSpPr>
        <p:spPr/>
        <p:txBody>
          <a:bodyPr>
            <a:normAutofit/>
          </a:bodyPr>
          <a:lstStyle/>
          <a:p>
            <a:pPr lvl="0"/>
            <a:r>
              <a:rPr lang="it-IT" b="1" dirty="0"/>
              <a:t>Soggetti con identità di genere congruente col proprio sesso cromosomico e fenotipico e con orientamento eterosessuale, omosessuale o </a:t>
            </a:r>
            <a:r>
              <a:rPr lang="it-IT" b="1" dirty="0" err="1"/>
              <a:t>parafilico</a:t>
            </a:r>
            <a:r>
              <a:rPr lang="it-IT" b="1" dirty="0"/>
              <a:t> (mirato a ottenere eccitamento sessuale da oggetti inanimati, da individui in età prepubere, o dall’infliggere/ricevere dolore o sofferenza);</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pPr lvl="0"/>
            <a:r>
              <a:rPr lang="it-IT" b="1" dirty="0"/>
              <a:t>Soggetti con identità di genere non congruente col proprio sesso cromosomico, ma congruente col sesso fenotipico e con orientamento eterosessuale, omosessuale o </a:t>
            </a:r>
            <a:r>
              <a:rPr lang="it-IT" b="1" dirty="0" err="1"/>
              <a:t>parafilico</a:t>
            </a:r>
            <a:r>
              <a:rPr lang="it-IT" b="1" dirty="0"/>
              <a:t>, come nei casi della sindrome di insensibilità agli androgeni (soggetti </a:t>
            </a:r>
            <a:r>
              <a:rPr lang="it-IT" b="1" dirty="0" err="1"/>
              <a:t>genotipicamente</a:t>
            </a:r>
            <a:r>
              <a:rPr lang="it-IT" b="1" dirty="0"/>
              <a:t> maschi che si sviluppano </a:t>
            </a:r>
            <a:r>
              <a:rPr lang="it-IT" b="1" dirty="0" err="1"/>
              <a:t>fenotipicamente</a:t>
            </a:r>
            <a:r>
              <a:rPr lang="it-IT" b="1" dirty="0"/>
              <a:t> in senso femminile) o di </a:t>
            </a:r>
            <a:r>
              <a:rPr lang="it-IT" b="1" dirty="0" err="1"/>
              <a:t>riattribuzione</a:t>
            </a:r>
            <a:r>
              <a:rPr lang="it-IT" b="1" dirty="0"/>
              <a:t> chirurgica di sesso in età precoce in seguito a traumi genitali o patologie ormonali (come in ragazze affette da sindrome </a:t>
            </a:r>
            <a:r>
              <a:rPr lang="it-IT" b="1" dirty="0" err="1"/>
              <a:t>adrenogenitale</a:t>
            </a:r>
            <a:r>
              <a:rPr lang="it-IT" b="1" dirty="0"/>
              <a:t>, che le virilizza).</a:t>
            </a:r>
          </a:p>
          <a:p>
            <a:endParaRPr lang="it-IT"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pPr lvl="0"/>
            <a:r>
              <a:rPr lang="it-IT" b="1" dirty="0"/>
              <a:t>Soggetti con identità di genere congruente col proprio sesso cromosomico, ma con problemi di congruenza rispetto al sesso fenotipico e con orientamento eterosessuale, omosessuale o </a:t>
            </a:r>
            <a:r>
              <a:rPr lang="it-IT" b="1" dirty="0" err="1"/>
              <a:t>parafilico</a:t>
            </a:r>
            <a:r>
              <a:rPr lang="it-IT" b="1" dirty="0"/>
              <a:t>, come nei casi di sindrome di Turner (femmine genotipiche con fenotipo difettoso: amenorrea, assenza di sviluppo dei seni e delle caratteristiche sessuali secondarie) o di </a:t>
            </a:r>
            <a:r>
              <a:rPr lang="it-IT" b="1" dirty="0" err="1"/>
              <a:t>Klinefelter</a:t>
            </a:r>
            <a:r>
              <a:rPr lang="it-IT" b="1" dirty="0"/>
              <a:t> (maschi genotipici con fenotipo difettoso: </a:t>
            </a:r>
            <a:r>
              <a:rPr lang="it-IT" b="1" dirty="0" err="1"/>
              <a:t>ipogonadismo</a:t>
            </a:r>
            <a:r>
              <a:rPr lang="it-IT" b="1" dirty="0"/>
              <a:t>, infertilità, ginecomastia).</a:t>
            </a:r>
          </a:p>
          <a:p>
            <a:endParaRPr lang="it-IT"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r>
              <a:rPr lang="it-IT" b="1" dirty="0"/>
              <a:t>Soggetti con identità di genere non congruente col proprio sesso cromosomico, fenotipico e con orientamento eterosessuale od omosessuale (transessuali e </a:t>
            </a:r>
            <a:r>
              <a:rPr lang="it-IT" b="1"/>
              <a:t>travestiti).</a:t>
            </a:r>
            <a:endParaRPr lang="it-IT" b="1"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b="1" dirty="0"/>
              <a:t>Secondo una classificazione classica, ripresa tra gli altri da </a:t>
            </a:r>
            <a:r>
              <a:rPr lang="it-IT" b="1" dirty="0" err="1"/>
              <a:t>Bancroft</a:t>
            </a:r>
            <a:r>
              <a:rPr lang="it-IT" b="1" dirty="0"/>
              <a:t> (1989), nello sviluppo sessuale si possono distinguere otto livelli  di manifestazione o definizione del genere o sesso:</a:t>
            </a:r>
          </a:p>
          <a:p>
            <a:r>
              <a:rPr lang="it-IT" b="1" dirty="0"/>
              <a:t> </a:t>
            </a:r>
          </a:p>
          <a:p>
            <a:pPr lvl="0"/>
            <a:r>
              <a:rPr lang="it-IT" b="1" dirty="0"/>
              <a:t>Cromosomi (sesso  cromosomico o genotipico);</a:t>
            </a:r>
          </a:p>
          <a:p>
            <a:pPr lvl="0"/>
            <a:r>
              <a:rPr lang="it-IT" b="1" dirty="0"/>
              <a:t>gonadi (sesso gonadico);</a:t>
            </a:r>
          </a:p>
          <a:p>
            <a:pPr lvl="0"/>
            <a:r>
              <a:rPr lang="it-IT" b="1" dirty="0"/>
              <a:t>ormoni;</a:t>
            </a:r>
          </a:p>
          <a:p>
            <a:pPr lvl="0"/>
            <a:r>
              <a:rPr lang="it-IT" b="1" dirty="0"/>
              <a:t>organi sessuali interni;</a:t>
            </a:r>
          </a:p>
          <a:p>
            <a:pPr lvl="0"/>
            <a:r>
              <a:rPr lang="it-IT" b="1" dirty="0"/>
              <a:t>genitali esterni e caratteristiche sessuali secondarie (sesso fenotipico);</a:t>
            </a:r>
          </a:p>
          <a:p>
            <a:pPr lvl="0"/>
            <a:r>
              <a:rPr lang="it-IT" b="1" dirty="0"/>
              <a:t>il genere assegnato alla nascita (sesso legale o anagrafico);</a:t>
            </a:r>
          </a:p>
          <a:p>
            <a:pPr lvl="0"/>
            <a:r>
              <a:rPr lang="it-IT" b="1" dirty="0"/>
              <a:t>l’identità di genere; </a:t>
            </a:r>
          </a:p>
          <a:p>
            <a:pPr lvl="0"/>
            <a:r>
              <a:rPr lang="it-IT" b="1" dirty="0"/>
              <a:t>la differenziazione sessuale del cervello .</a:t>
            </a:r>
          </a:p>
          <a:p>
            <a:endParaRPr lang="it-IT"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b="1" dirty="0"/>
              <a:t>Eziopatogenesi del Disturbo dell’Identità di Genere (I)</a:t>
            </a:r>
          </a:p>
          <a:p>
            <a:pPr lvl="0"/>
            <a:r>
              <a:rPr lang="it-IT" b="1" dirty="0"/>
              <a:t>Aspetti genetici: non sembrano rilevanti nel DIG, più elevato il tasso di concordanza nei gemelli MZ negli omosessuali (dal 49% al 71%), soprattutto se maschi.</a:t>
            </a:r>
          </a:p>
          <a:p>
            <a:endParaRPr lang="it-IT"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lvl="0"/>
            <a:r>
              <a:rPr lang="it-IT" b="1" dirty="0"/>
              <a:t>La teoria dell’“effetto di feedback positivo all’estrogeno” (PEFE; </a:t>
            </a:r>
            <a:r>
              <a:rPr lang="it-IT" b="1" dirty="0" err="1"/>
              <a:t>Dörner</a:t>
            </a:r>
            <a:r>
              <a:rPr lang="it-IT" b="1" dirty="0"/>
              <a:t>, 1976): il DIG e l’omosessualità potrebbero essere il risultato di eccessi o carenze di androgeni in utero durante il periodo sensibile per lo sviluppo delle strutture ipotalamiche che regolano la produzione di FSH e LH.  </a:t>
            </a:r>
          </a:p>
          <a:p>
            <a:endParaRPr lang="it-IT"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b="1" dirty="0"/>
              <a:t>Gli uomini omosessuali e transessuali con orientamento omosessuale avrebbero un PEFE simile a quello delle donne (cioè alla somministrazione di estrogeni si presenta una scarica di LH da parte dell’ipofisi).</a:t>
            </a:r>
            <a:endParaRPr lang="it-IT"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Eziopatogenesi del Disturbo dell’Identità di Genere (II)</a:t>
            </a:r>
            <a:br>
              <a:rPr lang="it-IT" b="1" dirty="0"/>
            </a:br>
            <a:endParaRPr lang="it-IT" dirty="0"/>
          </a:p>
        </p:txBody>
      </p:sp>
      <p:sp>
        <p:nvSpPr>
          <p:cNvPr id="3" name="Segnaposto contenuto 2"/>
          <p:cNvSpPr>
            <a:spLocks noGrp="1"/>
          </p:cNvSpPr>
          <p:nvPr>
            <p:ph idx="1"/>
          </p:nvPr>
        </p:nvSpPr>
        <p:spPr/>
        <p:txBody>
          <a:bodyPr>
            <a:normAutofit/>
          </a:bodyPr>
          <a:lstStyle/>
          <a:p>
            <a:pPr lvl="0"/>
            <a:r>
              <a:rPr lang="it-IT" b="1" dirty="0"/>
              <a:t>Il modello della sindrome </a:t>
            </a:r>
            <a:r>
              <a:rPr lang="it-IT" b="1" dirty="0" err="1"/>
              <a:t>adrenogenitale</a:t>
            </a:r>
            <a:r>
              <a:rPr lang="it-IT" b="1" dirty="0"/>
              <a:t> o iperplasia </a:t>
            </a:r>
            <a:r>
              <a:rPr lang="it-IT" b="1" dirty="0" err="1"/>
              <a:t>surrenalica</a:t>
            </a:r>
            <a:r>
              <a:rPr lang="it-IT" b="1" dirty="0"/>
              <a:t> congenita: le donne con tale quadro presentano maggiore disforia di genere e comportamenti </a:t>
            </a:r>
            <a:r>
              <a:rPr lang="it-IT" b="1" i="1" dirty="0" err="1"/>
              <a:t>tomboyish</a:t>
            </a:r>
            <a:r>
              <a:rPr lang="it-IT" b="1" dirty="0"/>
              <a:t>, oltre a maggiori tendenze omosessuali o bisessuali, almeno in fantasia. Ciò sarebbe coerente con l’ipotesi dell’ormone materno.</a:t>
            </a:r>
          </a:p>
          <a:p>
            <a:endParaRPr lang="it-IT" dirty="0"/>
          </a:p>
        </p:txBody>
      </p:sp>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1119</TotalTime>
  <Words>16710</Words>
  <Application>Microsoft Office PowerPoint</Application>
  <PresentationFormat>Presentazione su schermo (4:3)</PresentationFormat>
  <Paragraphs>1314</Paragraphs>
  <Slides>227</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227</vt:i4>
      </vt:variant>
    </vt:vector>
  </HeadingPairs>
  <TitlesOfParts>
    <vt:vector size="231" baseType="lpstr">
      <vt:lpstr>Arial</vt:lpstr>
      <vt:lpstr>Calibri</vt:lpstr>
      <vt:lpstr>Times New Roman</vt:lpstr>
      <vt:lpstr>Tema di Office</vt:lpstr>
      <vt:lpstr>La terapia sessuale</vt:lpstr>
      <vt:lpstr>Presentazione standard di PowerPoint</vt:lpstr>
      <vt:lpstr>MASCHI E FEMMINE: LA PETITE DIFFERENCE.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sessuologia</vt:lpstr>
      <vt:lpstr>ASSESSMENT DEI DISTURBI SESSUALI  SESSUOLOGIA  </vt:lpstr>
      <vt:lpstr>SESSUOLOGIA  Cenni storici: il concetto di degenerazione  </vt:lpstr>
      <vt:lpstr>Cenni storici: la sessualità normale  </vt:lpstr>
      <vt:lpstr>Cenni storici: la sessualità normale  </vt:lpstr>
      <vt:lpstr>Studi di Masters e Johnson  </vt:lpstr>
      <vt:lpstr>Presentazione standard di PowerPoint</vt:lpstr>
      <vt:lpstr>STRUMENTI DI REGISTRAZIONE  </vt:lpstr>
      <vt:lpstr>LA RISPOSTA SESSUALE  </vt:lpstr>
      <vt:lpstr>Presentazione standard di PowerPoint</vt:lpstr>
      <vt:lpstr>LA RISPOSTA SESSUALE  Fasi maschili e femminili  ECCITAZIONE</vt:lpstr>
      <vt:lpstr>PLATEAU  </vt:lpstr>
      <vt:lpstr>ORGASMO  </vt:lpstr>
      <vt:lpstr>RISOLUZIONE  </vt:lpstr>
      <vt:lpstr>Contributi recenti  </vt:lpstr>
      <vt:lpstr>Presentazione standard di PowerPoint</vt:lpstr>
      <vt:lpstr>SELEZIONE DEL PARTNER LEGATO AI DIFFERENTI PATRIMONI GENETICI</vt:lpstr>
      <vt:lpstr> David M. Buss (1989) Sex differences in human mate preferences: Evolutionary hypotheses tested in 37 cultures  </vt:lpstr>
      <vt:lpstr>CARATTERISTICHE CHE ATTRAGGONO LE FEMMINE</vt:lpstr>
      <vt:lpstr>CARATTERISTICHE CHE ATTRAGGONO I MASCHI</vt:lpstr>
      <vt:lpstr> PAURE IN AMBITO SESSUALE </vt:lpstr>
      <vt:lpstr>PAURE IN AMBITO SESSUALE</vt:lpstr>
      <vt:lpstr>Presentazione standard di PowerPoint</vt:lpstr>
      <vt:lpstr>NECESSARIA UNA CERTA GRADUALITA'</vt:lpstr>
      <vt:lpstr>Presentazione standard di PowerPoint</vt:lpstr>
      <vt:lpstr>Le parolacce</vt:lpstr>
      <vt:lpstr>Presentazione standard di PowerPoint</vt:lpstr>
      <vt:lpstr>GELOSIA </vt:lpstr>
      <vt:lpstr>Presentazione standard di PowerPoint</vt:lpstr>
      <vt:lpstr>EIACULAZIONE PRECOCE </vt:lpstr>
      <vt:lpstr>test</vt:lpstr>
      <vt:lpstr>Farmaci ed attività sessuale</vt:lpstr>
      <vt:lpstr>Caverjet</vt:lpstr>
      <vt:lpstr>Viagra &amp; C.</vt:lpstr>
      <vt:lpstr>Presentazione standard di PowerPoint</vt:lpstr>
      <vt:lpstr>Check-list dei campi d’indagine nell’assessment sessuologico (le domande vengono poste a entrambi i  membri  della coppia) (I): </vt:lpstr>
      <vt:lpstr>Presentazione standard di PowerPoint</vt:lpstr>
      <vt:lpstr>Presentazione standard di PowerPoint</vt:lpstr>
      <vt:lpstr>Presentazione standard di PowerPoint</vt:lpstr>
      <vt:lpstr>Check-list dei campi d’indagine nell’assessment sessuologico (le domande vengono poste a entrambi i  membri  della coppia) (II): </vt:lpstr>
      <vt:lpstr>Presentazione standard di PowerPoint</vt:lpstr>
      <vt:lpstr>Presentazione standard di PowerPoint</vt:lpstr>
      <vt:lpstr>Check-list dei campi d’indagine nell’assessment sessuologico (le domande vengono poste a entrambi i  membri  della coppia) (III): </vt:lpstr>
      <vt:lpstr>Presentazione standard di PowerPoint</vt:lpstr>
      <vt:lpstr>Presentazione standard di PowerPoint</vt:lpstr>
      <vt:lpstr>Presentazione standard di PowerPoint</vt:lpstr>
      <vt:lpstr>Check-list dei campi d’indagine nell’assessment sessuologico (le domande vengono poste a entrambi i  membri  della coppia) (IV): </vt:lpstr>
      <vt:lpstr>Presentazione standard di PowerPoint</vt:lpstr>
      <vt:lpstr>Presentazione standard di PowerPoint</vt:lpstr>
      <vt:lpstr>Presentazione standard di PowerPoint</vt:lpstr>
      <vt:lpstr>Presentazione standard di PowerPoint</vt:lpstr>
      <vt:lpstr>Presentazione standard di PowerPoint</vt:lpstr>
      <vt:lpstr>Il Disturbo dell’Identità di Genere secondo il DSM-IV-TR (2000) (I) </vt:lpstr>
      <vt:lpstr>Presentazione standard di PowerPoint</vt:lpstr>
      <vt:lpstr>Presentazione standard di PowerPoint</vt:lpstr>
      <vt:lpstr>Il Disturbo dell’Identità di Genere secondo il DSM-IV-TR (2000) (II) </vt:lpstr>
      <vt:lpstr>Presentazione standard di PowerPoint</vt:lpstr>
      <vt:lpstr>Presentazione standard di PowerPoint</vt:lpstr>
      <vt:lpstr>Presentazione standard di PowerPoint</vt:lpstr>
      <vt:lpstr>Definizioni </vt:lpstr>
      <vt:lpstr>Presentazione standard di PowerPoint</vt:lpstr>
      <vt:lpstr>Presentazione standard di PowerPoint</vt:lpstr>
      <vt:lpstr>Diverse possibilità di rapporto fra l’identità di genere e i vari livelli di definizione di sesso: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Eziopatogenesi del Disturbo dell’Identità di Genere (II) </vt:lpstr>
      <vt:lpstr>Presentazione standard di PowerPoint</vt:lpstr>
      <vt:lpstr>Eziopatogenesi del Disturbo dell’Identità di Genere (III) </vt:lpstr>
      <vt:lpstr>Presentazione standard di PowerPoint</vt:lpstr>
      <vt:lpstr>Eziopatogenesi del Disturbo dell’Identità di Genere (IV) </vt:lpstr>
      <vt:lpstr>Presentazione standard di PowerPoint</vt:lpstr>
      <vt:lpstr>Eziopatogenesi del Disturbo dell’Identità di Genere (V) </vt:lpstr>
      <vt:lpstr>Presentazione standard di PowerPoint</vt:lpstr>
      <vt:lpstr>Eziopatogenesi del Disturbo dell’Identità di Genere (VI) </vt:lpstr>
      <vt:lpstr>Presentazione standard di PowerPoint</vt:lpstr>
      <vt:lpstr>La teoria di Zucker e Bradley (1995) (I) </vt:lpstr>
      <vt:lpstr>La teoria di Zucker e Bradley (1995) (II) </vt:lpstr>
      <vt:lpstr>La terapia del Disturbo dell’Identità di Genere (I) </vt:lpstr>
      <vt:lpstr>La terapia del Disturbo dell’Identità di Genere (II) </vt:lpstr>
      <vt:lpstr>Presentazione standard di PowerPoint</vt:lpstr>
      <vt:lpstr>La terapia del Disturbo dell’Identità di Genere (III) </vt:lpstr>
      <vt:lpstr>Presentazione standard di PowerPoint</vt:lpstr>
      <vt:lpstr>La riattribuzione chirurgica di sesso </vt:lpstr>
      <vt:lpstr>Presentazione standard di PowerPoint</vt:lpstr>
      <vt:lpstr>Presentazione standard di PowerPoint</vt:lpstr>
      <vt:lpstr>Le Parafilie secondo il DSM-IV-TR (2000) </vt:lpstr>
      <vt:lpstr>Presentazione standard di PowerPoint</vt:lpstr>
      <vt:lpstr>TIPI DI PARAFILIE </vt:lpstr>
      <vt:lpstr>Presentazione standard di PowerPoint</vt:lpstr>
      <vt:lpstr>TERAPIA DELLE PARAFILIE </vt:lpstr>
      <vt:lpstr>LA RELAPSE PREVENTION </vt:lpstr>
      <vt:lpstr>Il Disturbo da Desiderio Sessuale Ipoattivo secondo il DSM-IV-TR (2000) </vt:lpstr>
      <vt:lpstr>Presentazione standard di PowerPoint</vt:lpstr>
      <vt:lpstr>Cause del disturbo da desiderio sessuale ipoattivo </vt:lpstr>
      <vt:lpstr>Presentazione standard di PowerPoint</vt:lpstr>
      <vt:lpstr>Focalizzazione sensoriale </vt:lpstr>
      <vt:lpstr>DISFUNZIONI SESSUALI  </vt:lpstr>
      <vt:lpstr>DISFUNZIONI SESSUALI  </vt:lpstr>
      <vt:lpstr>DISFUNZIONI SESSUALI  </vt:lpstr>
      <vt:lpstr>   ASSESSMENT DEI DISTURBI SESSUALI  </vt:lpstr>
      <vt:lpstr>Presentazione standard di PowerPoint</vt:lpstr>
      <vt:lpstr>ASSESSMENT DEI DISTURBI SESSUALI  </vt:lpstr>
      <vt:lpstr>Presentazione standard di PowerPoint</vt:lpstr>
      <vt:lpstr>Presentazione standard di PowerPoint</vt:lpstr>
      <vt:lpstr>Assessment dei disturbi sessuali   </vt:lpstr>
      <vt:lpstr>DISTURBI DEL DESIDERIO Ipoattivo   </vt:lpstr>
      <vt:lpstr>Presentazione standard di PowerPoint</vt:lpstr>
      <vt:lpstr>DISTURBI DEL DESIDERIO Ipoattivo   </vt:lpstr>
      <vt:lpstr>DISTURBI DEL DESIDERIO Ipoattivo  </vt:lpstr>
      <vt:lpstr>Presentazione standard di PowerPoint</vt:lpstr>
      <vt:lpstr>Presentazione standard di PowerPoint</vt:lpstr>
      <vt:lpstr>Presentazione standard di PowerPoint</vt:lpstr>
      <vt:lpstr>Presentazione standard di PowerPoint</vt:lpstr>
      <vt:lpstr>ASSESSMENT DEI DISTURBI SESSUALI  Focalizzato: Desiderio ipoattivo  </vt:lpstr>
      <vt:lpstr>Presentazione standard di PowerPoint</vt:lpstr>
      <vt:lpstr>ASSESSMENT DEI DISTURBI SESSUALI  Focalizzato: Desiderio ipoattivo  </vt:lpstr>
      <vt:lpstr>Presentazione standard di PowerPoint</vt:lpstr>
      <vt:lpstr>DISTURBI DEL DESIDERIO  Avversione  </vt:lpstr>
      <vt:lpstr>DISTURBO DELL’ECCITAZIONE  Femminile  </vt:lpstr>
      <vt:lpstr>Disturbo Maschile dell'Erezione  </vt:lpstr>
      <vt:lpstr>DISTURBO DELL’ECCITAZIONE  Trattamento del disturbo maschile dell’erezione </vt:lpstr>
      <vt:lpstr>Presentazione standard di PowerPoint</vt:lpstr>
      <vt:lpstr>Il Disturbo da Avversione Sessuale secondo il DSM-IV-TR (2000) </vt:lpstr>
      <vt:lpstr>Presentazione standard di PowerPoint</vt:lpstr>
      <vt:lpstr>Cause primarie del Disturbo da Avversione Sessuale. </vt:lpstr>
      <vt:lpstr>Il Disturbo dell’Eccitamento Sessuale Femminile secondo il DSM-IV-TR (2000)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Diagnosi differenziale </vt:lpstr>
      <vt:lpstr>Presentazione standard di PowerPoint</vt:lpstr>
      <vt:lpstr>Eziopatogenesi del Disturbo dell’Eccitazione Sessuale Femminile </vt:lpstr>
      <vt:lpstr>Presentazione standard di PowerPoint</vt:lpstr>
      <vt:lpstr>Trattamento del Disturbo dell’Eccitazione Sessuale Femminile (II) </vt:lpstr>
      <vt:lpstr>Il Disturbo Maschile dell’Erezione secondo il DSM-IV-TR (2000) </vt:lpstr>
      <vt:lpstr>Presentazione standard di PowerPoint</vt:lpstr>
      <vt:lpstr>Test medici per diagnosi differenziale. </vt:lpstr>
      <vt:lpstr>Possibili cause del Disturbo maschile dell’erezione </vt:lpstr>
      <vt:lpstr>Convinzioni disfunzionali tipiche nel Disturbo maschile dell’erezione. </vt:lpstr>
      <vt:lpstr>Livelli di terapia del Disturbo maschile dell’erezione secondo il Process of Care Consensus Panel (1999). </vt:lpstr>
      <vt:lpstr>Il Disturbo dell’Orgasmo Femminile secondo il DSM-IV-TR (2000) </vt:lpstr>
      <vt:lpstr>Presentazione standard di PowerPoint</vt:lpstr>
      <vt:lpstr>La tipologia delle donne anorgasmiche secondo Fenelli e Lorenzini (1991). </vt:lpstr>
      <vt:lpstr>“Becoming orgasmic” (LoPiccolo e Lobitz, 1972; Heiman e coll., 1976). </vt:lpstr>
      <vt:lpstr>Il Disturbo dell’Orgasmo Maschile secondo il DSM-IV-TR (2000) </vt:lpstr>
      <vt:lpstr>Presentazione standard di PowerPoint</vt:lpstr>
      <vt:lpstr>Tipologia del Disturbo dell’orgasmo maschile secondo Apfelbaum (2000). </vt:lpstr>
      <vt:lpstr>Possibili teorie eziopatogenetiche del Disturbo dell’orgasmo maschile. </vt:lpstr>
      <vt:lpstr>Trattamento dei Disturbo dell’orgasmo maschile. </vt:lpstr>
      <vt:lpstr>Presentazione standard di PowerPoint</vt:lpstr>
      <vt:lpstr>L’esposizione graduata per il Disturbo dell’orgasmo maschile secondo la Kaplan (1974). </vt:lpstr>
      <vt:lpstr>Presentazione standard di PowerPoint</vt:lpstr>
      <vt:lpstr>L’Eiaculazione Precoce secondo il DSM-IV-TR (2000) </vt:lpstr>
      <vt:lpstr>Presentazione standard di PowerPoint</vt:lpstr>
      <vt:lpstr>Teorie eziopatogenetiche dell’Eiaculazione Precoce. </vt:lpstr>
      <vt:lpstr>I vari tipi di eiaculazione precoce (I) </vt:lpstr>
      <vt:lpstr>Presentazione standard di PowerPoint</vt:lpstr>
      <vt:lpstr>I vari tipi di eiaculazione precoce (II) </vt:lpstr>
      <vt:lpstr>Presentazione standard di PowerPoint</vt:lpstr>
      <vt:lpstr>I vari tipi di eiaculazione precoce (III) </vt:lpstr>
      <vt:lpstr>Presentazione standard di PowerPoint</vt:lpstr>
      <vt:lpstr>Presentazione standard di PowerPoint</vt:lpstr>
      <vt:lpstr>I vari tipi di eiaculazione precoce (IV) </vt:lpstr>
      <vt:lpstr>Presentazione standard di PowerPoint</vt:lpstr>
      <vt:lpstr>I vari tipi di eiaculazione precoce (V) </vt:lpstr>
      <vt:lpstr>Presentazione standard di PowerPoint</vt:lpstr>
      <vt:lpstr>La terapia sessuale dell’Eiaculazione Precoce. </vt:lpstr>
      <vt:lpstr>Presentazione standard di PowerPoint</vt:lpstr>
      <vt:lpstr>La terapia farmacologica dell’Eiaculazione Precoce. </vt:lpstr>
      <vt:lpstr>La Dispareunia secondo il DSM-IV-TR (2000) </vt:lpstr>
      <vt:lpstr>Presentazione standard di PowerPoint</vt:lpstr>
      <vt:lpstr>DISPAREUNIA </vt:lpstr>
      <vt:lpstr>NEOPLASIE GENITALI FEMMINILI </vt:lpstr>
      <vt:lpstr>La sindrome della vestibolite vulvare </vt:lpstr>
      <vt:lpstr>Ipotesi circa le cause della vestibolite vulvare e relative terapie. </vt:lpstr>
      <vt:lpstr>Presentazione standard di PowerPoint</vt:lpstr>
      <vt:lpstr>Il Vaginismo secondo il DSM-IV-TR (2000) </vt:lpstr>
      <vt:lpstr>Presentazione standard di PowerPoint</vt:lpstr>
      <vt:lpstr>Terapia del vaginismo mediante esposizione. </vt:lpstr>
      <vt:lpstr>VAGINISMO </vt:lpstr>
      <vt:lpstr>Presentazione standard di PowerPoint</vt:lpstr>
      <vt:lpstr>Presentazione standard di PowerPoint</vt:lpstr>
      <vt:lpstr>Presentazione standard di PowerPoint</vt:lpstr>
      <vt:lpstr>Presentazione standard di PowerPoint</vt:lpstr>
      <vt:lpstr>La Disfunzione Sessuale Dovuta a una Condizione Medica Generale secondo il DSM-IV-TR (2000) </vt:lpstr>
      <vt:lpstr>La Disfunzione Sessuale Indotta dall’Assunzione di Sostanze secondo il DSM-IV-TR (2000) </vt:lpstr>
      <vt:lpstr>Presentazione standard di PowerPoint</vt:lpstr>
      <vt:lpstr>Presentazione standard di PowerPoint</vt:lpstr>
      <vt:lpstr>Disfunzione Sessuale Non Altrimenti Specificata secondo il DSM-IV-TR (2000) </vt:lpstr>
      <vt:lpstr>L’anedonia sessuale secondo Cociglio (1999) che distingue tre possibili condizioni di anestesia erotica maschile </vt:lpstr>
      <vt:lpstr>I Disturbi Sessuali Non Altrimenti Specificati secondo il DSM-IV-TR (2000) </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terapia sessuale</dc:title>
  <dc:creator>.</dc:creator>
  <cp:lastModifiedBy>FRANCESCO ROVETTO</cp:lastModifiedBy>
  <cp:revision>19</cp:revision>
  <dcterms:created xsi:type="dcterms:W3CDTF">2009-06-18T19:14:16Z</dcterms:created>
  <dcterms:modified xsi:type="dcterms:W3CDTF">2022-05-25T12:08:02Z</dcterms:modified>
</cp:coreProperties>
</file>