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913" r:id="rId5"/>
    <p:sldId id="259" r:id="rId6"/>
    <p:sldId id="318" r:id="rId7"/>
    <p:sldId id="319" r:id="rId8"/>
    <p:sldId id="914" r:id="rId9"/>
    <p:sldId id="260" r:id="rId10"/>
    <p:sldId id="320" r:id="rId11"/>
    <p:sldId id="261" r:id="rId12"/>
    <p:sldId id="321" r:id="rId13"/>
    <p:sldId id="262" r:id="rId14"/>
    <p:sldId id="322" r:id="rId15"/>
    <p:sldId id="323" r:id="rId16"/>
    <p:sldId id="343" r:id="rId17"/>
    <p:sldId id="263" r:id="rId18"/>
    <p:sldId id="325" r:id="rId19"/>
    <p:sldId id="324" r:id="rId20"/>
    <p:sldId id="326" r:id="rId21"/>
    <p:sldId id="264" r:id="rId22"/>
    <p:sldId id="327" r:id="rId23"/>
    <p:sldId id="265" r:id="rId24"/>
    <p:sldId id="328" r:id="rId25"/>
    <p:sldId id="329" r:id="rId26"/>
    <p:sldId id="266" r:id="rId27"/>
    <p:sldId id="916" r:id="rId28"/>
    <p:sldId id="267" r:id="rId29"/>
    <p:sldId id="268" r:id="rId30"/>
    <p:sldId id="269" r:id="rId31"/>
    <p:sldId id="330" r:id="rId32"/>
    <p:sldId id="270" r:id="rId33"/>
    <p:sldId id="344" r:id="rId34"/>
    <p:sldId id="331" r:id="rId35"/>
    <p:sldId id="271" r:id="rId36"/>
    <p:sldId id="345" r:id="rId37"/>
    <p:sldId id="332" r:id="rId38"/>
    <p:sldId id="272" r:id="rId39"/>
    <p:sldId id="915" r:id="rId40"/>
    <p:sldId id="333" r:id="rId41"/>
    <p:sldId id="334" r:id="rId42"/>
    <p:sldId id="273" r:id="rId43"/>
    <p:sldId id="335" r:id="rId44"/>
    <p:sldId id="336" r:id="rId45"/>
    <p:sldId id="274" r:id="rId46"/>
    <p:sldId id="275" r:id="rId47"/>
    <p:sldId id="337" r:id="rId48"/>
    <p:sldId id="276" r:id="rId49"/>
    <p:sldId id="277" r:id="rId50"/>
    <p:sldId id="338" r:id="rId51"/>
    <p:sldId id="278" r:id="rId52"/>
    <p:sldId id="339" r:id="rId53"/>
    <p:sldId id="279" r:id="rId54"/>
    <p:sldId id="340" r:id="rId55"/>
    <p:sldId id="341" r:id="rId56"/>
    <p:sldId id="280" r:id="rId57"/>
    <p:sldId id="281" r:id="rId58"/>
    <p:sldId id="342" r:id="rId59"/>
    <p:sldId id="346" r:id="rId60"/>
    <p:sldId id="282" r:id="rId61"/>
    <p:sldId id="283" r:id="rId62"/>
    <p:sldId id="284" r:id="rId63"/>
    <p:sldId id="903" r:id="rId64"/>
    <p:sldId id="904" r:id="rId65"/>
    <p:sldId id="912" r:id="rId66"/>
    <p:sldId id="910" r:id="rId67"/>
    <p:sldId id="906" r:id="rId68"/>
    <p:sldId id="911" r:id="rId69"/>
    <p:sldId id="905" r:id="rId70"/>
    <p:sldId id="909" r:id="rId71"/>
    <p:sldId id="907" r:id="rId72"/>
    <p:sldId id="908" r:id="rId73"/>
    <p:sldId id="526" r:id="rId7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35EFFF-CAC2-49B6-B5AA-A2D538834A50}" v="11" dt="2025-09-18T13:57:38.5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0" d="100"/>
          <a:sy n="80" d="100"/>
        </p:scale>
        <p:origin x="555" y="3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microsoft.com/office/2016/11/relationships/changesInfo" Target="changesInfos/changesInfo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CO ROVETTO" userId="5f88dbb262c9fade" providerId="LiveId" clId="{7F20A2AD-B8D6-474C-80DC-96F58A7F38F7}"/>
    <pc:docChg chg="custSel addSld delSld modSld">
      <pc:chgData name="FRANCESCO ROVETTO" userId="5f88dbb262c9fade" providerId="LiveId" clId="{7F20A2AD-B8D6-474C-80DC-96F58A7F38F7}" dt="2025-09-20T11:33:02.631" v="3092" actId="27636"/>
      <pc:docMkLst>
        <pc:docMk/>
      </pc:docMkLst>
      <pc:sldChg chg="addSp modSp mod">
        <pc:chgData name="FRANCESCO ROVETTO" userId="5f88dbb262c9fade" providerId="LiveId" clId="{7F20A2AD-B8D6-474C-80DC-96F58A7F38F7}" dt="2025-09-20T11:33:02.631" v="3092" actId="27636"/>
        <pc:sldMkLst>
          <pc:docMk/>
          <pc:sldMk cId="1038649380" sldId="256"/>
        </pc:sldMkLst>
        <pc:spChg chg="mod">
          <ac:chgData name="FRANCESCO ROVETTO" userId="5f88dbb262c9fade" providerId="LiveId" clId="{7F20A2AD-B8D6-474C-80DC-96F58A7F38F7}" dt="2025-09-20T11:33:02.631" v="3092" actId="27636"/>
          <ac:spMkLst>
            <pc:docMk/>
            <pc:sldMk cId="1038649380" sldId="256"/>
            <ac:spMk id="2" creationId="{76DC0203-EE9F-6E0B-1CBF-F5B03F7665D9}"/>
          </ac:spMkLst>
        </pc:spChg>
        <pc:picChg chg="add mod">
          <ac:chgData name="FRANCESCO ROVETTO" userId="5f88dbb262c9fade" providerId="LiveId" clId="{7F20A2AD-B8D6-474C-80DC-96F58A7F38F7}" dt="2025-09-18T13:58:16.092" v="3081" actId="14100"/>
          <ac:picMkLst>
            <pc:docMk/>
            <pc:sldMk cId="1038649380" sldId="256"/>
            <ac:picMk id="5" creationId="{A26772E4-9E8F-EA2A-3BD8-FFF3BBD788F1}"/>
          </ac:picMkLst>
        </pc:picChg>
      </pc:sldChg>
      <pc:sldChg chg="modSp mod setBg">
        <pc:chgData name="FRANCESCO ROVETTO" userId="5f88dbb262c9fade" providerId="LiveId" clId="{7F20A2AD-B8D6-474C-80DC-96F58A7F38F7}" dt="2025-09-18T13:54:35.673" v="3070"/>
        <pc:sldMkLst>
          <pc:docMk/>
          <pc:sldMk cId="268269478" sldId="257"/>
        </pc:sldMkLst>
        <pc:spChg chg="mod">
          <ac:chgData name="FRANCESCO ROVETTO" userId="5f88dbb262c9fade" providerId="LiveId" clId="{7F20A2AD-B8D6-474C-80DC-96F58A7F38F7}" dt="2025-09-18T07:43:21.861" v="27" actId="27636"/>
          <ac:spMkLst>
            <pc:docMk/>
            <pc:sldMk cId="268269478" sldId="257"/>
            <ac:spMk id="3" creationId="{FE9C8575-C68D-41A8-D4BC-481AF04728F3}"/>
          </ac:spMkLst>
        </pc:spChg>
      </pc:sldChg>
      <pc:sldChg chg="modSp mod">
        <pc:chgData name="FRANCESCO ROVETTO" userId="5f88dbb262c9fade" providerId="LiveId" clId="{7F20A2AD-B8D6-474C-80DC-96F58A7F38F7}" dt="2025-09-18T08:00:14.865" v="440" actId="27636"/>
        <pc:sldMkLst>
          <pc:docMk/>
          <pc:sldMk cId="3630402458" sldId="258"/>
        </pc:sldMkLst>
        <pc:spChg chg="mod">
          <ac:chgData name="FRANCESCO ROVETTO" userId="5f88dbb262c9fade" providerId="LiveId" clId="{7F20A2AD-B8D6-474C-80DC-96F58A7F38F7}" dt="2025-09-18T08:00:14.865" v="440" actId="27636"/>
          <ac:spMkLst>
            <pc:docMk/>
            <pc:sldMk cId="3630402458" sldId="258"/>
            <ac:spMk id="3" creationId="{41F7A37D-E8F0-5AAD-50A3-A8D97E630411}"/>
          </ac:spMkLst>
        </pc:spChg>
      </pc:sldChg>
      <pc:sldChg chg="modSp mod">
        <pc:chgData name="FRANCESCO ROVETTO" userId="5f88dbb262c9fade" providerId="LiveId" clId="{7F20A2AD-B8D6-474C-80DC-96F58A7F38F7}" dt="2025-09-18T13:15:38.305" v="933" actId="20577"/>
        <pc:sldMkLst>
          <pc:docMk/>
          <pc:sldMk cId="2779981700" sldId="271"/>
        </pc:sldMkLst>
        <pc:spChg chg="mod">
          <ac:chgData name="FRANCESCO ROVETTO" userId="5f88dbb262c9fade" providerId="LiveId" clId="{7F20A2AD-B8D6-474C-80DC-96F58A7F38F7}" dt="2025-09-18T13:15:38.305" v="933" actId="20577"/>
          <ac:spMkLst>
            <pc:docMk/>
            <pc:sldMk cId="2779981700" sldId="271"/>
            <ac:spMk id="3" creationId="{A790D136-2461-1BFA-187B-0B283FAF8D3E}"/>
          </ac:spMkLst>
        </pc:spChg>
      </pc:sldChg>
      <pc:sldChg chg="modSp mod">
        <pc:chgData name="FRANCESCO ROVETTO" userId="5f88dbb262c9fade" providerId="LiveId" clId="{7F20A2AD-B8D6-474C-80DC-96F58A7F38F7}" dt="2025-09-18T13:28:08.678" v="1622" actId="20577"/>
        <pc:sldMkLst>
          <pc:docMk/>
          <pc:sldMk cId="348762321" sldId="272"/>
        </pc:sldMkLst>
        <pc:spChg chg="mod">
          <ac:chgData name="FRANCESCO ROVETTO" userId="5f88dbb262c9fade" providerId="LiveId" clId="{7F20A2AD-B8D6-474C-80DC-96F58A7F38F7}" dt="2025-09-18T13:28:08.678" v="1622" actId="20577"/>
          <ac:spMkLst>
            <pc:docMk/>
            <pc:sldMk cId="348762321" sldId="272"/>
            <ac:spMk id="2" creationId="{332C2D22-E64F-92B0-72B1-E144FBCA6D48}"/>
          </ac:spMkLst>
        </pc:spChg>
        <pc:spChg chg="mod">
          <ac:chgData name="FRANCESCO ROVETTO" userId="5f88dbb262c9fade" providerId="LiveId" clId="{7F20A2AD-B8D6-474C-80DC-96F58A7F38F7}" dt="2025-09-18T13:22:48.269" v="1240" actId="20577"/>
          <ac:spMkLst>
            <pc:docMk/>
            <pc:sldMk cId="348762321" sldId="272"/>
            <ac:spMk id="3" creationId="{9F53258A-9086-7E8A-69A8-DB7A2F114548}"/>
          </ac:spMkLst>
        </pc:spChg>
      </pc:sldChg>
      <pc:sldChg chg="modSp mod">
        <pc:chgData name="FRANCESCO ROVETTO" userId="5f88dbb262c9fade" providerId="LiveId" clId="{7F20A2AD-B8D6-474C-80DC-96F58A7F38F7}" dt="2025-09-18T13:28:54.597" v="1673" actId="20577"/>
        <pc:sldMkLst>
          <pc:docMk/>
          <pc:sldMk cId="628665917" sldId="274"/>
        </pc:sldMkLst>
        <pc:spChg chg="mod">
          <ac:chgData name="FRANCESCO ROVETTO" userId="5f88dbb262c9fade" providerId="LiveId" clId="{7F20A2AD-B8D6-474C-80DC-96F58A7F38F7}" dt="2025-09-18T13:28:54.597" v="1673" actId="20577"/>
          <ac:spMkLst>
            <pc:docMk/>
            <pc:sldMk cId="628665917" sldId="274"/>
            <ac:spMk id="3" creationId="{10AAE2DB-CA05-773E-A293-CA243B6504C9}"/>
          </ac:spMkLst>
        </pc:spChg>
      </pc:sldChg>
      <pc:sldChg chg="modSp mod">
        <pc:chgData name="FRANCESCO ROVETTO" userId="5f88dbb262c9fade" providerId="LiveId" clId="{7F20A2AD-B8D6-474C-80DC-96F58A7F38F7}" dt="2025-09-18T13:32:09.438" v="1778" actId="20577"/>
        <pc:sldMkLst>
          <pc:docMk/>
          <pc:sldMk cId="1858123412" sldId="276"/>
        </pc:sldMkLst>
        <pc:spChg chg="mod">
          <ac:chgData name="FRANCESCO ROVETTO" userId="5f88dbb262c9fade" providerId="LiveId" clId="{7F20A2AD-B8D6-474C-80DC-96F58A7F38F7}" dt="2025-09-18T13:32:09.438" v="1778" actId="20577"/>
          <ac:spMkLst>
            <pc:docMk/>
            <pc:sldMk cId="1858123412" sldId="276"/>
            <ac:spMk id="3" creationId="{96FF91FE-047C-835E-F89D-69BF64FDE78B}"/>
          </ac:spMkLst>
        </pc:spChg>
      </pc:sldChg>
      <pc:sldChg chg="modSp mod">
        <pc:chgData name="FRANCESCO ROVETTO" userId="5f88dbb262c9fade" providerId="LiveId" clId="{7F20A2AD-B8D6-474C-80DC-96F58A7F38F7}" dt="2025-09-18T13:53:07.864" v="3069" actId="20577"/>
        <pc:sldMkLst>
          <pc:docMk/>
          <pc:sldMk cId="856050066" sldId="284"/>
        </pc:sldMkLst>
        <pc:spChg chg="mod">
          <ac:chgData name="FRANCESCO ROVETTO" userId="5f88dbb262c9fade" providerId="LiveId" clId="{7F20A2AD-B8D6-474C-80DC-96F58A7F38F7}" dt="2025-09-18T13:53:07.864" v="3069" actId="20577"/>
          <ac:spMkLst>
            <pc:docMk/>
            <pc:sldMk cId="856050066" sldId="284"/>
            <ac:spMk id="3" creationId="{143E488E-A344-1213-9937-42EC18702A1B}"/>
          </ac:spMkLst>
        </pc:spChg>
      </pc:sldChg>
      <pc:sldChg chg="modSp mod">
        <pc:chgData name="FRANCESCO ROVETTO" userId="5f88dbb262c9fade" providerId="LiveId" clId="{7F20A2AD-B8D6-474C-80DC-96F58A7F38F7}" dt="2025-09-18T08:02:12.043" v="525" actId="20577"/>
        <pc:sldMkLst>
          <pc:docMk/>
          <pc:sldMk cId="4245885934" sldId="318"/>
        </pc:sldMkLst>
        <pc:spChg chg="mod">
          <ac:chgData name="FRANCESCO ROVETTO" userId="5f88dbb262c9fade" providerId="LiveId" clId="{7F20A2AD-B8D6-474C-80DC-96F58A7F38F7}" dt="2025-09-18T08:02:12.043" v="525" actId="20577"/>
          <ac:spMkLst>
            <pc:docMk/>
            <pc:sldMk cId="4245885934" sldId="318"/>
            <ac:spMk id="3" creationId="{DD425C30-CD37-62B5-34AE-71F3E4E9CEF1}"/>
          </ac:spMkLst>
        </pc:spChg>
      </pc:sldChg>
      <pc:sldChg chg="modSp mod">
        <pc:chgData name="FRANCESCO ROVETTO" userId="5f88dbb262c9fade" providerId="LiveId" clId="{7F20A2AD-B8D6-474C-80DC-96F58A7F38F7}" dt="2025-09-18T08:06:24.355" v="623" actId="27636"/>
        <pc:sldMkLst>
          <pc:docMk/>
          <pc:sldMk cId="3124836125" sldId="319"/>
        </pc:sldMkLst>
        <pc:spChg chg="mod">
          <ac:chgData name="FRANCESCO ROVETTO" userId="5f88dbb262c9fade" providerId="LiveId" clId="{7F20A2AD-B8D6-474C-80DC-96F58A7F38F7}" dt="2025-09-18T08:06:24.355" v="623" actId="27636"/>
          <ac:spMkLst>
            <pc:docMk/>
            <pc:sldMk cId="3124836125" sldId="319"/>
            <ac:spMk id="3" creationId="{FC8CEF4B-C67A-E451-B7D6-98D7C0085A1A}"/>
          </ac:spMkLst>
        </pc:spChg>
      </pc:sldChg>
      <pc:sldChg chg="modSp mod">
        <pc:chgData name="FRANCESCO ROVETTO" userId="5f88dbb262c9fade" providerId="LiveId" clId="{7F20A2AD-B8D6-474C-80DC-96F58A7F38F7}" dt="2025-09-18T08:23:33.187" v="673" actId="20577"/>
        <pc:sldMkLst>
          <pc:docMk/>
          <pc:sldMk cId="963241322" sldId="321"/>
        </pc:sldMkLst>
        <pc:spChg chg="mod">
          <ac:chgData name="FRANCESCO ROVETTO" userId="5f88dbb262c9fade" providerId="LiveId" clId="{7F20A2AD-B8D6-474C-80DC-96F58A7F38F7}" dt="2025-09-18T08:23:33.187" v="673" actId="20577"/>
          <ac:spMkLst>
            <pc:docMk/>
            <pc:sldMk cId="963241322" sldId="321"/>
            <ac:spMk id="3" creationId="{E1C049CC-D550-CD22-5E18-75F4E3E3B506}"/>
          </ac:spMkLst>
        </pc:spChg>
      </pc:sldChg>
      <pc:sldChg chg="modSp mod">
        <pc:chgData name="FRANCESCO ROVETTO" userId="5f88dbb262c9fade" providerId="LiveId" clId="{7F20A2AD-B8D6-474C-80DC-96F58A7F38F7}" dt="2025-09-18T08:32:32.987" v="708" actId="20577"/>
        <pc:sldMkLst>
          <pc:docMk/>
          <pc:sldMk cId="3165964950" sldId="324"/>
        </pc:sldMkLst>
        <pc:spChg chg="mod">
          <ac:chgData name="FRANCESCO ROVETTO" userId="5f88dbb262c9fade" providerId="LiveId" clId="{7F20A2AD-B8D6-474C-80DC-96F58A7F38F7}" dt="2025-09-18T08:32:32.987" v="708" actId="20577"/>
          <ac:spMkLst>
            <pc:docMk/>
            <pc:sldMk cId="3165964950" sldId="324"/>
            <ac:spMk id="3" creationId="{83AB0EE7-F773-C74C-F736-5A3B85E7E3C7}"/>
          </ac:spMkLst>
        </pc:spChg>
      </pc:sldChg>
      <pc:sldChg chg="modSp mod">
        <pc:chgData name="FRANCESCO ROVETTO" userId="5f88dbb262c9fade" providerId="LiveId" clId="{7F20A2AD-B8D6-474C-80DC-96F58A7F38F7}" dt="2025-09-18T13:29:37.495" v="1681" actId="20577"/>
        <pc:sldMkLst>
          <pc:docMk/>
          <pc:sldMk cId="3066654192" sldId="337"/>
        </pc:sldMkLst>
        <pc:spChg chg="mod">
          <ac:chgData name="FRANCESCO ROVETTO" userId="5f88dbb262c9fade" providerId="LiveId" clId="{7F20A2AD-B8D6-474C-80DC-96F58A7F38F7}" dt="2025-09-18T13:29:37.495" v="1681" actId="20577"/>
          <ac:spMkLst>
            <pc:docMk/>
            <pc:sldMk cId="3066654192" sldId="337"/>
            <ac:spMk id="3" creationId="{FDA1720C-976B-156D-AF2F-27B4051CD52B}"/>
          </ac:spMkLst>
        </pc:spChg>
      </pc:sldChg>
      <pc:sldChg chg="modSp mod">
        <pc:chgData name="FRANCESCO ROVETTO" userId="5f88dbb262c9fade" providerId="LiveId" clId="{7F20A2AD-B8D6-474C-80DC-96F58A7F38F7}" dt="2025-09-18T13:34:49.586" v="1924" actId="20577"/>
        <pc:sldMkLst>
          <pc:docMk/>
          <pc:sldMk cId="1783716122" sldId="338"/>
        </pc:sldMkLst>
        <pc:spChg chg="mod">
          <ac:chgData name="FRANCESCO ROVETTO" userId="5f88dbb262c9fade" providerId="LiveId" clId="{7F20A2AD-B8D6-474C-80DC-96F58A7F38F7}" dt="2025-09-18T13:34:49.586" v="1924" actId="20577"/>
          <ac:spMkLst>
            <pc:docMk/>
            <pc:sldMk cId="1783716122" sldId="338"/>
            <ac:spMk id="3" creationId="{C0939F2E-0C0E-473B-EB7B-4302BD2626FA}"/>
          </ac:spMkLst>
        </pc:spChg>
      </pc:sldChg>
      <pc:sldChg chg="modSp mod">
        <pc:chgData name="FRANCESCO ROVETTO" userId="5f88dbb262c9fade" providerId="LiveId" clId="{7F20A2AD-B8D6-474C-80DC-96F58A7F38F7}" dt="2025-09-18T13:13:01.750" v="797" actId="20577"/>
        <pc:sldMkLst>
          <pc:docMk/>
          <pc:sldMk cId="756188809" sldId="344"/>
        </pc:sldMkLst>
        <pc:spChg chg="mod">
          <ac:chgData name="FRANCESCO ROVETTO" userId="5f88dbb262c9fade" providerId="LiveId" clId="{7F20A2AD-B8D6-474C-80DC-96F58A7F38F7}" dt="2025-09-18T13:13:01.750" v="797" actId="20577"/>
          <ac:spMkLst>
            <pc:docMk/>
            <pc:sldMk cId="756188809" sldId="344"/>
            <ac:spMk id="3" creationId="{E568BD83-6E39-57BF-ACE9-4DDD82B70328}"/>
          </ac:spMkLst>
        </pc:spChg>
      </pc:sldChg>
      <pc:sldChg chg="modSp mod">
        <pc:chgData name="FRANCESCO ROVETTO" userId="5f88dbb262c9fade" providerId="LiveId" clId="{7F20A2AD-B8D6-474C-80DC-96F58A7F38F7}" dt="2025-09-18T13:16:56.514" v="943" actId="20577"/>
        <pc:sldMkLst>
          <pc:docMk/>
          <pc:sldMk cId="4282692772" sldId="345"/>
        </pc:sldMkLst>
        <pc:spChg chg="mod">
          <ac:chgData name="FRANCESCO ROVETTO" userId="5f88dbb262c9fade" providerId="LiveId" clId="{7F20A2AD-B8D6-474C-80DC-96F58A7F38F7}" dt="2025-09-18T13:16:56.514" v="943" actId="20577"/>
          <ac:spMkLst>
            <pc:docMk/>
            <pc:sldMk cId="4282692772" sldId="345"/>
            <ac:spMk id="3" creationId="{C3528194-6F6E-1E15-67EB-5B915ACA5528}"/>
          </ac:spMkLst>
        </pc:spChg>
      </pc:sldChg>
      <pc:sldChg chg="modSp new setBg">
        <pc:chgData name="FRANCESCO ROVETTO" userId="5f88dbb262c9fade" providerId="LiveId" clId="{7F20A2AD-B8D6-474C-80DC-96F58A7F38F7}" dt="2025-09-18T13:54:43.370" v="3071"/>
        <pc:sldMkLst>
          <pc:docMk/>
          <pc:sldMk cId="2205068465" sldId="913"/>
        </pc:sldMkLst>
        <pc:spChg chg="mod">
          <ac:chgData name="FRANCESCO ROVETTO" userId="5f88dbb262c9fade" providerId="LiveId" clId="{7F20A2AD-B8D6-474C-80DC-96F58A7F38F7}" dt="2025-09-18T08:00:26.550" v="442"/>
          <ac:spMkLst>
            <pc:docMk/>
            <pc:sldMk cId="2205068465" sldId="913"/>
            <ac:spMk id="3" creationId="{2D876A20-4F67-3823-1F9A-3CC43149FA78}"/>
          </ac:spMkLst>
        </pc:spChg>
      </pc:sldChg>
      <pc:sldChg chg="modSp new del mod">
        <pc:chgData name="FRANCESCO ROVETTO" userId="5f88dbb262c9fade" providerId="LiveId" clId="{7F20A2AD-B8D6-474C-80DC-96F58A7F38F7}" dt="2025-09-18T07:45:13.664" v="86" actId="2696"/>
        <pc:sldMkLst>
          <pc:docMk/>
          <pc:sldMk cId="2719464145" sldId="913"/>
        </pc:sldMkLst>
      </pc:sldChg>
      <pc:sldChg chg="modSp new mod setBg">
        <pc:chgData name="FRANCESCO ROVETTO" userId="5f88dbb262c9fade" providerId="LiveId" clId="{7F20A2AD-B8D6-474C-80DC-96F58A7F38F7}" dt="2025-09-18T13:54:56.398" v="3072"/>
        <pc:sldMkLst>
          <pc:docMk/>
          <pc:sldMk cId="2986941622" sldId="914"/>
        </pc:sldMkLst>
        <pc:spChg chg="mod">
          <ac:chgData name="FRANCESCO ROVETTO" userId="5f88dbb262c9fade" providerId="LiveId" clId="{7F20A2AD-B8D6-474C-80DC-96F58A7F38F7}" dt="2025-09-18T08:07:00.679" v="664" actId="20577"/>
          <ac:spMkLst>
            <pc:docMk/>
            <pc:sldMk cId="2986941622" sldId="914"/>
            <ac:spMk id="3" creationId="{00AB09B9-65F6-5309-6543-702B662C4951}"/>
          </ac:spMkLst>
        </pc:spChg>
      </pc:sldChg>
      <pc:sldChg chg="modSp new mod setBg">
        <pc:chgData name="FRANCESCO ROVETTO" userId="5f88dbb262c9fade" providerId="LiveId" clId="{7F20A2AD-B8D6-474C-80DC-96F58A7F38F7}" dt="2025-09-18T13:55:34.064" v="3074"/>
        <pc:sldMkLst>
          <pc:docMk/>
          <pc:sldMk cId="3825047771" sldId="915"/>
        </pc:sldMkLst>
        <pc:spChg chg="mod">
          <ac:chgData name="FRANCESCO ROVETTO" userId="5f88dbb262c9fade" providerId="LiveId" clId="{7F20A2AD-B8D6-474C-80DC-96F58A7F38F7}" dt="2025-09-18T13:26:38.717" v="1605" actId="20577"/>
          <ac:spMkLst>
            <pc:docMk/>
            <pc:sldMk cId="3825047771" sldId="915"/>
            <ac:spMk id="3" creationId="{9894392C-D2B7-5FAE-9A12-9C29347B9C52}"/>
          </ac:spMkLst>
        </pc:spChg>
      </pc:sldChg>
      <pc:sldChg chg="modSp new mod setBg">
        <pc:chgData name="FRANCESCO ROVETTO" userId="5f88dbb262c9fade" providerId="LiveId" clId="{7F20A2AD-B8D6-474C-80DC-96F58A7F38F7}" dt="2025-09-18T13:55:19.828" v="3073"/>
        <pc:sldMkLst>
          <pc:docMk/>
          <pc:sldMk cId="3776086948" sldId="916"/>
        </pc:sldMkLst>
        <pc:spChg chg="mod">
          <ac:chgData name="FRANCESCO ROVETTO" userId="5f88dbb262c9fade" providerId="LiveId" clId="{7F20A2AD-B8D6-474C-80DC-96F58A7F38F7}" dt="2025-09-18T13:48:58.200" v="3060" actId="20578"/>
          <ac:spMkLst>
            <pc:docMk/>
            <pc:sldMk cId="3776086948" sldId="916"/>
            <ac:spMk id="2" creationId="{FA2B81F4-3C09-6CC9-7064-63CCDDA657EB}"/>
          </ac:spMkLst>
        </pc:spChg>
        <pc:spChg chg="mod">
          <ac:chgData name="FRANCESCO ROVETTO" userId="5f88dbb262c9fade" providerId="LiveId" clId="{7F20A2AD-B8D6-474C-80DC-96F58A7F38F7}" dt="2025-09-18T13:48:42.021" v="3059" actId="20577"/>
          <ac:spMkLst>
            <pc:docMk/>
            <pc:sldMk cId="3776086948" sldId="916"/>
            <ac:spMk id="3" creationId="{CADB194F-DE5F-7162-A4D4-6998F4C31EDB}"/>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1D88EB-444F-83E0-A05B-C45C838D9637}"/>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5D2F4FDD-58D0-19C9-986C-50338E2667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F481706C-0893-1B71-A08F-5A4489A9C7B8}"/>
              </a:ext>
            </a:extLst>
          </p:cNvPr>
          <p:cNvSpPr>
            <a:spLocks noGrp="1"/>
          </p:cNvSpPr>
          <p:nvPr>
            <p:ph type="dt" sz="half" idx="10"/>
          </p:nvPr>
        </p:nvSpPr>
        <p:spPr/>
        <p:txBody>
          <a:bodyPr/>
          <a:lstStyle/>
          <a:p>
            <a:fld id="{9725F454-A47F-41EF-99AD-5466C9D558C3}" type="datetimeFigureOut">
              <a:rPr lang="it-IT" smtClean="0"/>
              <a:t>20/09/2025</a:t>
            </a:fld>
            <a:endParaRPr lang="it-IT"/>
          </a:p>
        </p:txBody>
      </p:sp>
      <p:sp>
        <p:nvSpPr>
          <p:cNvPr id="5" name="Segnaposto piè di pagina 4">
            <a:extLst>
              <a:ext uri="{FF2B5EF4-FFF2-40B4-BE49-F238E27FC236}">
                <a16:creationId xmlns:a16="http://schemas.microsoft.com/office/drawing/2014/main" id="{0EBE0A80-A346-4364-C91F-E40A1F6E1E7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2B669F9-B315-AFDB-5AE3-DAD606CE8F9C}"/>
              </a:ext>
            </a:extLst>
          </p:cNvPr>
          <p:cNvSpPr>
            <a:spLocks noGrp="1"/>
          </p:cNvSpPr>
          <p:nvPr>
            <p:ph type="sldNum" sz="quarter" idx="12"/>
          </p:nvPr>
        </p:nvSpPr>
        <p:spPr/>
        <p:txBody>
          <a:bodyPr/>
          <a:lstStyle/>
          <a:p>
            <a:fld id="{A3251A25-3595-4831-8AC5-A4137C807CE5}" type="slidenum">
              <a:rPr lang="it-IT" smtClean="0"/>
              <a:t>‹N›</a:t>
            </a:fld>
            <a:endParaRPr lang="it-IT"/>
          </a:p>
        </p:txBody>
      </p:sp>
    </p:spTree>
    <p:extLst>
      <p:ext uri="{BB962C8B-B14F-4D97-AF65-F5344CB8AC3E}">
        <p14:creationId xmlns:p14="http://schemas.microsoft.com/office/powerpoint/2010/main" val="3495561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7029C3-E583-3E46-89EB-1BAB7FB6EDE2}"/>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69F2F0DF-B4B9-2650-3E9E-94B7BDD2E63D}"/>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6EBA19D-D35B-6A03-9FC0-ADE69028278D}"/>
              </a:ext>
            </a:extLst>
          </p:cNvPr>
          <p:cNvSpPr>
            <a:spLocks noGrp="1"/>
          </p:cNvSpPr>
          <p:nvPr>
            <p:ph type="dt" sz="half" idx="10"/>
          </p:nvPr>
        </p:nvSpPr>
        <p:spPr/>
        <p:txBody>
          <a:bodyPr/>
          <a:lstStyle/>
          <a:p>
            <a:fld id="{9725F454-A47F-41EF-99AD-5466C9D558C3}" type="datetimeFigureOut">
              <a:rPr lang="it-IT" smtClean="0"/>
              <a:t>20/09/2025</a:t>
            </a:fld>
            <a:endParaRPr lang="it-IT"/>
          </a:p>
        </p:txBody>
      </p:sp>
      <p:sp>
        <p:nvSpPr>
          <p:cNvPr id="5" name="Segnaposto piè di pagina 4">
            <a:extLst>
              <a:ext uri="{FF2B5EF4-FFF2-40B4-BE49-F238E27FC236}">
                <a16:creationId xmlns:a16="http://schemas.microsoft.com/office/drawing/2014/main" id="{B225E99E-3AB2-662A-FD14-B1C55DB627E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5AEBCFC-5ECA-0532-4257-C955A5103D6B}"/>
              </a:ext>
            </a:extLst>
          </p:cNvPr>
          <p:cNvSpPr>
            <a:spLocks noGrp="1"/>
          </p:cNvSpPr>
          <p:nvPr>
            <p:ph type="sldNum" sz="quarter" idx="12"/>
          </p:nvPr>
        </p:nvSpPr>
        <p:spPr/>
        <p:txBody>
          <a:bodyPr/>
          <a:lstStyle/>
          <a:p>
            <a:fld id="{A3251A25-3595-4831-8AC5-A4137C807CE5}" type="slidenum">
              <a:rPr lang="it-IT" smtClean="0"/>
              <a:t>‹N›</a:t>
            </a:fld>
            <a:endParaRPr lang="it-IT"/>
          </a:p>
        </p:txBody>
      </p:sp>
    </p:spTree>
    <p:extLst>
      <p:ext uri="{BB962C8B-B14F-4D97-AF65-F5344CB8AC3E}">
        <p14:creationId xmlns:p14="http://schemas.microsoft.com/office/powerpoint/2010/main" val="30684153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EC222623-8B38-CEB6-B54C-37357339160F}"/>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FE95E2E-23EE-A34E-97EA-603AA3381FF8}"/>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0933988-82E8-9ABC-35B5-FA263702AB9B}"/>
              </a:ext>
            </a:extLst>
          </p:cNvPr>
          <p:cNvSpPr>
            <a:spLocks noGrp="1"/>
          </p:cNvSpPr>
          <p:nvPr>
            <p:ph type="dt" sz="half" idx="10"/>
          </p:nvPr>
        </p:nvSpPr>
        <p:spPr/>
        <p:txBody>
          <a:bodyPr/>
          <a:lstStyle/>
          <a:p>
            <a:fld id="{9725F454-A47F-41EF-99AD-5466C9D558C3}" type="datetimeFigureOut">
              <a:rPr lang="it-IT" smtClean="0"/>
              <a:t>20/09/2025</a:t>
            </a:fld>
            <a:endParaRPr lang="it-IT"/>
          </a:p>
        </p:txBody>
      </p:sp>
      <p:sp>
        <p:nvSpPr>
          <p:cNvPr id="5" name="Segnaposto piè di pagina 4">
            <a:extLst>
              <a:ext uri="{FF2B5EF4-FFF2-40B4-BE49-F238E27FC236}">
                <a16:creationId xmlns:a16="http://schemas.microsoft.com/office/drawing/2014/main" id="{4272FA96-0F88-E89A-6CF1-2B120E3E205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9483D61-9C84-7487-E048-803721ED3110}"/>
              </a:ext>
            </a:extLst>
          </p:cNvPr>
          <p:cNvSpPr>
            <a:spLocks noGrp="1"/>
          </p:cNvSpPr>
          <p:nvPr>
            <p:ph type="sldNum" sz="quarter" idx="12"/>
          </p:nvPr>
        </p:nvSpPr>
        <p:spPr/>
        <p:txBody>
          <a:bodyPr/>
          <a:lstStyle/>
          <a:p>
            <a:fld id="{A3251A25-3595-4831-8AC5-A4137C807CE5}" type="slidenum">
              <a:rPr lang="it-IT" smtClean="0"/>
              <a:t>‹N›</a:t>
            </a:fld>
            <a:endParaRPr lang="it-IT"/>
          </a:p>
        </p:txBody>
      </p:sp>
    </p:spTree>
    <p:extLst>
      <p:ext uri="{BB962C8B-B14F-4D97-AF65-F5344CB8AC3E}">
        <p14:creationId xmlns:p14="http://schemas.microsoft.com/office/powerpoint/2010/main" val="18230718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1ECC5D-3FB9-F6EF-81F7-1E601B86CA8B}"/>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F517F7D-B0AB-6636-9523-1141C25B7C56}"/>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9D480A7-35B7-52C6-8F9A-B79A938BCB58}"/>
              </a:ext>
            </a:extLst>
          </p:cNvPr>
          <p:cNvSpPr>
            <a:spLocks noGrp="1"/>
          </p:cNvSpPr>
          <p:nvPr>
            <p:ph type="dt" sz="half" idx="10"/>
          </p:nvPr>
        </p:nvSpPr>
        <p:spPr/>
        <p:txBody>
          <a:bodyPr/>
          <a:lstStyle/>
          <a:p>
            <a:fld id="{9725F454-A47F-41EF-99AD-5466C9D558C3}" type="datetimeFigureOut">
              <a:rPr lang="it-IT" smtClean="0"/>
              <a:t>20/09/2025</a:t>
            </a:fld>
            <a:endParaRPr lang="it-IT"/>
          </a:p>
        </p:txBody>
      </p:sp>
      <p:sp>
        <p:nvSpPr>
          <p:cNvPr id="5" name="Segnaposto piè di pagina 4">
            <a:extLst>
              <a:ext uri="{FF2B5EF4-FFF2-40B4-BE49-F238E27FC236}">
                <a16:creationId xmlns:a16="http://schemas.microsoft.com/office/drawing/2014/main" id="{EE2286C8-5B2E-A531-00C8-4F7A68BFA5D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81C7C2F-8FF3-F3C0-6433-2E0D8115A87A}"/>
              </a:ext>
            </a:extLst>
          </p:cNvPr>
          <p:cNvSpPr>
            <a:spLocks noGrp="1"/>
          </p:cNvSpPr>
          <p:nvPr>
            <p:ph type="sldNum" sz="quarter" idx="12"/>
          </p:nvPr>
        </p:nvSpPr>
        <p:spPr/>
        <p:txBody>
          <a:bodyPr/>
          <a:lstStyle/>
          <a:p>
            <a:fld id="{A3251A25-3595-4831-8AC5-A4137C807CE5}" type="slidenum">
              <a:rPr lang="it-IT" smtClean="0"/>
              <a:t>‹N›</a:t>
            </a:fld>
            <a:endParaRPr lang="it-IT"/>
          </a:p>
        </p:txBody>
      </p:sp>
    </p:spTree>
    <p:extLst>
      <p:ext uri="{BB962C8B-B14F-4D97-AF65-F5344CB8AC3E}">
        <p14:creationId xmlns:p14="http://schemas.microsoft.com/office/powerpoint/2010/main" val="4262133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D989C4-6DC6-A00B-E7D4-9EFA57C3E820}"/>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E987C202-6063-586F-D957-D4FE180AA47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63C82AA1-8423-BD22-2DDC-73259ECD6267}"/>
              </a:ext>
            </a:extLst>
          </p:cNvPr>
          <p:cNvSpPr>
            <a:spLocks noGrp="1"/>
          </p:cNvSpPr>
          <p:nvPr>
            <p:ph type="dt" sz="half" idx="10"/>
          </p:nvPr>
        </p:nvSpPr>
        <p:spPr/>
        <p:txBody>
          <a:bodyPr/>
          <a:lstStyle/>
          <a:p>
            <a:fld id="{9725F454-A47F-41EF-99AD-5466C9D558C3}" type="datetimeFigureOut">
              <a:rPr lang="it-IT" smtClean="0"/>
              <a:t>20/09/2025</a:t>
            </a:fld>
            <a:endParaRPr lang="it-IT"/>
          </a:p>
        </p:txBody>
      </p:sp>
      <p:sp>
        <p:nvSpPr>
          <p:cNvPr id="5" name="Segnaposto piè di pagina 4">
            <a:extLst>
              <a:ext uri="{FF2B5EF4-FFF2-40B4-BE49-F238E27FC236}">
                <a16:creationId xmlns:a16="http://schemas.microsoft.com/office/drawing/2014/main" id="{60ECA5C3-3C2C-4DFF-A965-CA6311B99E6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8C9C9A0-B1BB-601F-F8AC-42C17CAC1385}"/>
              </a:ext>
            </a:extLst>
          </p:cNvPr>
          <p:cNvSpPr>
            <a:spLocks noGrp="1"/>
          </p:cNvSpPr>
          <p:nvPr>
            <p:ph type="sldNum" sz="quarter" idx="12"/>
          </p:nvPr>
        </p:nvSpPr>
        <p:spPr/>
        <p:txBody>
          <a:bodyPr/>
          <a:lstStyle/>
          <a:p>
            <a:fld id="{A3251A25-3595-4831-8AC5-A4137C807CE5}" type="slidenum">
              <a:rPr lang="it-IT" smtClean="0"/>
              <a:t>‹N›</a:t>
            </a:fld>
            <a:endParaRPr lang="it-IT"/>
          </a:p>
        </p:txBody>
      </p:sp>
    </p:spTree>
    <p:extLst>
      <p:ext uri="{BB962C8B-B14F-4D97-AF65-F5344CB8AC3E}">
        <p14:creationId xmlns:p14="http://schemas.microsoft.com/office/powerpoint/2010/main" val="3764410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2D77A98-2B16-0BAD-E5DF-38CCEAF441AA}"/>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02121F-9875-7FC3-BC2C-401F3673CA6F}"/>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DB978CDF-0EEE-4DF8-F933-62DE005A29E7}"/>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C1A227E8-7EF2-E801-9542-DECA866A1E0F}"/>
              </a:ext>
            </a:extLst>
          </p:cNvPr>
          <p:cNvSpPr>
            <a:spLocks noGrp="1"/>
          </p:cNvSpPr>
          <p:nvPr>
            <p:ph type="dt" sz="half" idx="10"/>
          </p:nvPr>
        </p:nvSpPr>
        <p:spPr/>
        <p:txBody>
          <a:bodyPr/>
          <a:lstStyle/>
          <a:p>
            <a:fld id="{9725F454-A47F-41EF-99AD-5466C9D558C3}" type="datetimeFigureOut">
              <a:rPr lang="it-IT" smtClean="0"/>
              <a:t>20/09/2025</a:t>
            </a:fld>
            <a:endParaRPr lang="it-IT"/>
          </a:p>
        </p:txBody>
      </p:sp>
      <p:sp>
        <p:nvSpPr>
          <p:cNvPr id="6" name="Segnaposto piè di pagina 5">
            <a:extLst>
              <a:ext uri="{FF2B5EF4-FFF2-40B4-BE49-F238E27FC236}">
                <a16:creationId xmlns:a16="http://schemas.microsoft.com/office/drawing/2014/main" id="{E25327B8-0ED9-4FAC-F081-84648094AF56}"/>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A7C6B2F-7F9D-1EEE-C8A3-BBCCFE0427A7}"/>
              </a:ext>
            </a:extLst>
          </p:cNvPr>
          <p:cNvSpPr>
            <a:spLocks noGrp="1"/>
          </p:cNvSpPr>
          <p:nvPr>
            <p:ph type="sldNum" sz="quarter" idx="12"/>
          </p:nvPr>
        </p:nvSpPr>
        <p:spPr/>
        <p:txBody>
          <a:bodyPr/>
          <a:lstStyle/>
          <a:p>
            <a:fld id="{A3251A25-3595-4831-8AC5-A4137C807CE5}" type="slidenum">
              <a:rPr lang="it-IT" smtClean="0"/>
              <a:t>‹N›</a:t>
            </a:fld>
            <a:endParaRPr lang="it-IT"/>
          </a:p>
        </p:txBody>
      </p:sp>
    </p:spTree>
    <p:extLst>
      <p:ext uri="{BB962C8B-B14F-4D97-AF65-F5344CB8AC3E}">
        <p14:creationId xmlns:p14="http://schemas.microsoft.com/office/powerpoint/2010/main" val="2248104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154F68-9952-D6BB-FACA-F6A1176C64CA}"/>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216B17F7-261D-EC60-A09E-4D15BC6E478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824DF940-CD79-88F5-B57E-0B7C68DEA96F}"/>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9BB2BD46-C204-945E-CCF8-FFDC911E86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1A4E1E45-D5D1-0E9A-F342-A789FAFF344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5F8F083D-53BE-F6E8-782B-34F016992971}"/>
              </a:ext>
            </a:extLst>
          </p:cNvPr>
          <p:cNvSpPr>
            <a:spLocks noGrp="1"/>
          </p:cNvSpPr>
          <p:nvPr>
            <p:ph type="dt" sz="half" idx="10"/>
          </p:nvPr>
        </p:nvSpPr>
        <p:spPr/>
        <p:txBody>
          <a:bodyPr/>
          <a:lstStyle/>
          <a:p>
            <a:fld id="{9725F454-A47F-41EF-99AD-5466C9D558C3}" type="datetimeFigureOut">
              <a:rPr lang="it-IT" smtClean="0"/>
              <a:t>20/09/2025</a:t>
            </a:fld>
            <a:endParaRPr lang="it-IT"/>
          </a:p>
        </p:txBody>
      </p:sp>
      <p:sp>
        <p:nvSpPr>
          <p:cNvPr id="8" name="Segnaposto piè di pagina 7">
            <a:extLst>
              <a:ext uri="{FF2B5EF4-FFF2-40B4-BE49-F238E27FC236}">
                <a16:creationId xmlns:a16="http://schemas.microsoft.com/office/drawing/2014/main" id="{37A4456A-6906-CDE9-E169-788047ADB5D1}"/>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46170F9D-D124-359F-F15D-904058C303B1}"/>
              </a:ext>
            </a:extLst>
          </p:cNvPr>
          <p:cNvSpPr>
            <a:spLocks noGrp="1"/>
          </p:cNvSpPr>
          <p:nvPr>
            <p:ph type="sldNum" sz="quarter" idx="12"/>
          </p:nvPr>
        </p:nvSpPr>
        <p:spPr/>
        <p:txBody>
          <a:bodyPr/>
          <a:lstStyle/>
          <a:p>
            <a:fld id="{A3251A25-3595-4831-8AC5-A4137C807CE5}" type="slidenum">
              <a:rPr lang="it-IT" smtClean="0"/>
              <a:t>‹N›</a:t>
            </a:fld>
            <a:endParaRPr lang="it-IT"/>
          </a:p>
        </p:txBody>
      </p:sp>
    </p:spTree>
    <p:extLst>
      <p:ext uri="{BB962C8B-B14F-4D97-AF65-F5344CB8AC3E}">
        <p14:creationId xmlns:p14="http://schemas.microsoft.com/office/powerpoint/2010/main" val="2622222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FDC0F6-0156-C8AE-5C92-3068E397D66A}"/>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42E98D26-11D7-42F0-CA45-39BA856A0D4C}"/>
              </a:ext>
            </a:extLst>
          </p:cNvPr>
          <p:cNvSpPr>
            <a:spLocks noGrp="1"/>
          </p:cNvSpPr>
          <p:nvPr>
            <p:ph type="dt" sz="half" idx="10"/>
          </p:nvPr>
        </p:nvSpPr>
        <p:spPr/>
        <p:txBody>
          <a:bodyPr/>
          <a:lstStyle/>
          <a:p>
            <a:fld id="{9725F454-A47F-41EF-99AD-5466C9D558C3}" type="datetimeFigureOut">
              <a:rPr lang="it-IT" smtClean="0"/>
              <a:t>20/09/2025</a:t>
            </a:fld>
            <a:endParaRPr lang="it-IT"/>
          </a:p>
        </p:txBody>
      </p:sp>
      <p:sp>
        <p:nvSpPr>
          <p:cNvPr id="4" name="Segnaposto piè di pagina 3">
            <a:extLst>
              <a:ext uri="{FF2B5EF4-FFF2-40B4-BE49-F238E27FC236}">
                <a16:creationId xmlns:a16="http://schemas.microsoft.com/office/drawing/2014/main" id="{48B8BE24-34C6-879F-2B5E-C8D1AD2F00CE}"/>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FBAECD4B-DC08-0BED-12E5-44CFC27B6509}"/>
              </a:ext>
            </a:extLst>
          </p:cNvPr>
          <p:cNvSpPr>
            <a:spLocks noGrp="1"/>
          </p:cNvSpPr>
          <p:nvPr>
            <p:ph type="sldNum" sz="quarter" idx="12"/>
          </p:nvPr>
        </p:nvSpPr>
        <p:spPr/>
        <p:txBody>
          <a:bodyPr/>
          <a:lstStyle/>
          <a:p>
            <a:fld id="{A3251A25-3595-4831-8AC5-A4137C807CE5}" type="slidenum">
              <a:rPr lang="it-IT" smtClean="0"/>
              <a:t>‹N›</a:t>
            </a:fld>
            <a:endParaRPr lang="it-IT"/>
          </a:p>
        </p:txBody>
      </p:sp>
    </p:spTree>
    <p:extLst>
      <p:ext uri="{BB962C8B-B14F-4D97-AF65-F5344CB8AC3E}">
        <p14:creationId xmlns:p14="http://schemas.microsoft.com/office/powerpoint/2010/main" val="1858367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C0487345-6182-D13A-2809-A493FD0D5539}"/>
              </a:ext>
            </a:extLst>
          </p:cNvPr>
          <p:cNvSpPr>
            <a:spLocks noGrp="1"/>
          </p:cNvSpPr>
          <p:nvPr>
            <p:ph type="dt" sz="half" idx="10"/>
          </p:nvPr>
        </p:nvSpPr>
        <p:spPr/>
        <p:txBody>
          <a:bodyPr/>
          <a:lstStyle/>
          <a:p>
            <a:fld id="{9725F454-A47F-41EF-99AD-5466C9D558C3}" type="datetimeFigureOut">
              <a:rPr lang="it-IT" smtClean="0"/>
              <a:t>20/09/2025</a:t>
            </a:fld>
            <a:endParaRPr lang="it-IT"/>
          </a:p>
        </p:txBody>
      </p:sp>
      <p:sp>
        <p:nvSpPr>
          <p:cNvPr id="3" name="Segnaposto piè di pagina 2">
            <a:extLst>
              <a:ext uri="{FF2B5EF4-FFF2-40B4-BE49-F238E27FC236}">
                <a16:creationId xmlns:a16="http://schemas.microsoft.com/office/drawing/2014/main" id="{1353EE30-21B4-78A0-2E27-FD40704BE71A}"/>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51B627B3-2F57-EF05-71AB-5CCE3824FEC2}"/>
              </a:ext>
            </a:extLst>
          </p:cNvPr>
          <p:cNvSpPr>
            <a:spLocks noGrp="1"/>
          </p:cNvSpPr>
          <p:nvPr>
            <p:ph type="sldNum" sz="quarter" idx="12"/>
          </p:nvPr>
        </p:nvSpPr>
        <p:spPr/>
        <p:txBody>
          <a:bodyPr/>
          <a:lstStyle/>
          <a:p>
            <a:fld id="{A3251A25-3595-4831-8AC5-A4137C807CE5}" type="slidenum">
              <a:rPr lang="it-IT" smtClean="0"/>
              <a:t>‹N›</a:t>
            </a:fld>
            <a:endParaRPr lang="it-IT"/>
          </a:p>
        </p:txBody>
      </p:sp>
    </p:spTree>
    <p:extLst>
      <p:ext uri="{BB962C8B-B14F-4D97-AF65-F5344CB8AC3E}">
        <p14:creationId xmlns:p14="http://schemas.microsoft.com/office/powerpoint/2010/main" val="1104025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59E3CB-F93C-8357-70A5-A02F7540B02C}"/>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BA640D8-754B-2B3E-5EFE-A7CF78C0C9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52A05773-A5E8-0A07-FC2F-83BD42E4F0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0CD0153C-D6B1-A389-3530-15229072257E}"/>
              </a:ext>
            </a:extLst>
          </p:cNvPr>
          <p:cNvSpPr>
            <a:spLocks noGrp="1"/>
          </p:cNvSpPr>
          <p:nvPr>
            <p:ph type="dt" sz="half" idx="10"/>
          </p:nvPr>
        </p:nvSpPr>
        <p:spPr/>
        <p:txBody>
          <a:bodyPr/>
          <a:lstStyle/>
          <a:p>
            <a:fld id="{9725F454-A47F-41EF-99AD-5466C9D558C3}" type="datetimeFigureOut">
              <a:rPr lang="it-IT" smtClean="0"/>
              <a:t>20/09/2025</a:t>
            </a:fld>
            <a:endParaRPr lang="it-IT"/>
          </a:p>
        </p:txBody>
      </p:sp>
      <p:sp>
        <p:nvSpPr>
          <p:cNvPr id="6" name="Segnaposto piè di pagina 5">
            <a:extLst>
              <a:ext uri="{FF2B5EF4-FFF2-40B4-BE49-F238E27FC236}">
                <a16:creationId xmlns:a16="http://schemas.microsoft.com/office/drawing/2014/main" id="{AAA1F600-C45D-F493-BE23-EFBC44EAE3E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C45E172-5EDD-22BA-CC6E-DBC510011A57}"/>
              </a:ext>
            </a:extLst>
          </p:cNvPr>
          <p:cNvSpPr>
            <a:spLocks noGrp="1"/>
          </p:cNvSpPr>
          <p:nvPr>
            <p:ph type="sldNum" sz="quarter" idx="12"/>
          </p:nvPr>
        </p:nvSpPr>
        <p:spPr/>
        <p:txBody>
          <a:bodyPr/>
          <a:lstStyle/>
          <a:p>
            <a:fld id="{A3251A25-3595-4831-8AC5-A4137C807CE5}" type="slidenum">
              <a:rPr lang="it-IT" smtClean="0"/>
              <a:t>‹N›</a:t>
            </a:fld>
            <a:endParaRPr lang="it-IT"/>
          </a:p>
        </p:txBody>
      </p:sp>
    </p:spTree>
    <p:extLst>
      <p:ext uri="{BB962C8B-B14F-4D97-AF65-F5344CB8AC3E}">
        <p14:creationId xmlns:p14="http://schemas.microsoft.com/office/powerpoint/2010/main" val="4288341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C60E03-51A4-43EF-38B4-BA74F94DF01E}"/>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9916A364-3DB0-DFE5-160A-7D05D5F1FE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5556AFB1-42DA-FD94-BA85-547993170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8601A126-9B5A-E3A4-BAF4-52A1961FFD3C}"/>
              </a:ext>
            </a:extLst>
          </p:cNvPr>
          <p:cNvSpPr>
            <a:spLocks noGrp="1"/>
          </p:cNvSpPr>
          <p:nvPr>
            <p:ph type="dt" sz="half" idx="10"/>
          </p:nvPr>
        </p:nvSpPr>
        <p:spPr/>
        <p:txBody>
          <a:bodyPr/>
          <a:lstStyle/>
          <a:p>
            <a:fld id="{9725F454-A47F-41EF-99AD-5466C9D558C3}" type="datetimeFigureOut">
              <a:rPr lang="it-IT" smtClean="0"/>
              <a:t>20/09/2025</a:t>
            </a:fld>
            <a:endParaRPr lang="it-IT"/>
          </a:p>
        </p:txBody>
      </p:sp>
      <p:sp>
        <p:nvSpPr>
          <p:cNvPr id="6" name="Segnaposto piè di pagina 5">
            <a:extLst>
              <a:ext uri="{FF2B5EF4-FFF2-40B4-BE49-F238E27FC236}">
                <a16:creationId xmlns:a16="http://schemas.microsoft.com/office/drawing/2014/main" id="{0AF7E92B-3F79-6499-5CED-47655108935A}"/>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D83FD53-3F5F-711E-CE25-E1DC2D9DB890}"/>
              </a:ext>
            </a:extLst>
          </p:cNvPr>
          <p:cNvSpPr>
            <a:spLocks noGrp="1"/>
          </p:cNvSpPr>
          <p:nvPr>
            <p:ph type="sldNum" sz="quarter" idx="12"/>
          </p:nvPr>
        </p:nvSpPr>
        <p:spPr/>
        <p:txBody>
          <a:bodyPr/>
          <a:lstStyle/>
          <a:p>
            <a:fld id="{A3251A25-3595-4831-8AC5-A4137C807CE5}" type="slidenum">
              <a:rPr lang="it-IT" smtClean="0"/>
              <a:t>‹N›</a:t>
            </a:fld>
            <a:endParaRPr lang="it-IT"/>
          </a:p>
        </p:txBody>
      </p:sp>
    </p:spTree>
    <p:extLst>
      <p:ext uri="{BB962C8B-B14F-4D97-AF65-F5344CB8AC3E}">
        <p14:creationId xmlns:p14="http://schemas.microsoft.com/office/powerpoint/2010/main" val="687879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ABBA4865-DDF8-2CD2-4B69-901C67DA65B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96F4DDCA-2CE1-35CA-BDAD-865018D88CF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A25C252-27AB-0BF6-0E6E-E9D588E491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25F454-A47F-41EF-99AD-5466C9D558C3}" type="datetimeFigureOut">
              <a:rPr lang="it-IT" smtClean="0"/>
              <a:t>20/09/2025</a:t>
            </a:fld>
            <a:endParaRPr lang="it-IT"/>
          </a:p>
        </p:txBody>
      </p:sp>
      <p:sp>
        <p:nvSpPr>
          <p:cNvPr id="5" name="Segnaposto piè di pagina 4">
            <a:extLst>
              <a:ext uri="{FF2B5EF4-FFF2-40B4-BE49-F238E27FC236}">
                <a16:creationId xmlns:a16="http://schemas.microsoft.com/office/drawing/2014/main" id="{1CD171F0-F7FE-D6B1-B3E4-FA7977B962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26256DC7-A663-3129-71DF-35BC3D9A4C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251A25-3595-4831-8AC5-A4137C807CE5}" type="slidenum">
              <a:rPr lang="it-IT" smtClean="0"/>
              <a:t>‹N›</a:t>
            </a:fld>
            <a:endParaRPr lang="it-IT"/>
          </a:p>
        </p:txBody>
      </p:sp>
    </p:spTree>
    <p:extLst>
      <p:ext uri="{BB962C8B-B14F-4D97-AF65-F5344CB8AC3E}">
        <p14:creationId xmlns:p14="http://schemas.microsoft.com/office/powerpoint/2010/main" val="28293377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francesco@rovetto.it"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hyperlink" Target="https://www.stateofmind.it/tag/evitamento/" TargetMode="Externa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DC0203-EE9F-6E0B-1CBF-F5B03F7665D9}"/>
              </a:ext>
            </a:extLst>
          </p:cNvPr>
          <p:cNvSpPr>
            <a:spLocks noGrp="1"/>
          </p:cNvSpPr>
          <p:nvPr>
            <p:ph type="ctrTitle"/>
          </p:nvPr>
        </p:nvSpPr>
        <p:spPr/>
        <p:txBody>
          <a:bodyPr>
            <a:normAutofit/>
          </a:bodyPr>
          <a:lstStyle/>
          <a:p>
            <a:r>
              <a:rPr lang="it-IT" dirty="0"/>
              <a:t>LE ESPERIENZE DI LUTTO NEL PAZIENTE E </a:t>
            </a:r>
            <a:r>
              <a:rPr lang="it-IT"/>
              <a:t>NEL CAREGIVER </a:t>
            </a:r>
            <a:endParaRPr lang="it-IT" dirty="0"/>
          </a:p>
        </p:txBody>
      </p:sp>
      <p:sp>
        <p:nvSpPr>
          <p:cNvPr id="3" name="Sottotitolo 2">
            <a:extLst>
              <a:ext uri="{FF2B5EF4-FFF2-40B4-BE49-F238E27FC236}">
                <a16:creationId xmlns:a16="http://schemas.microsoft.com/office/drawing/2014/main" id="{0E234D51-9447-4473-6A02-91159DD9B463}"/>
              </a:ext>
            </a:extLst>
          </p:cNvPr>
          <p:cNvSpPr>
            <a:spLocks noGrp="1"/>
          </p:cNvSpPr>
          <p:nvPr>
            <p:ph type="subTitle" idx="1"/>
          </p:nvPr>
        </p:nvSpPr>
        <p:spPr/>
        <p:txBody>
          <a:bodyPr>
            <a:normAutofit/>
          </a:bodyPr>
          <a:lstStyle/>
          <a:p>
            <a:r>
              <a:rPr lang="it-IT" b="1" dirty="0"/>
              <a:t>FRANCESCO ROVETTO</a:t>
            </a:r>
            <a:endParaRPr lang="it-IT" sz="4400" b="1" kern="1200" dirty="0">
              <a:solidFill>
                <a:srgbClr val="000000"/>
              </a:solidFill>
              <a:effectLst/>
              <a:latin typeface="Times New Roman" panose="02020603050405020304" pitchFamily="18" charset="0"/>
            </a:endParaRPr>
          </a:p>
          <a:p>
            <a:pPr marL="342900" lvl="0" indent="-342900" algn="just">
              <a:lnSpc>
                <a:spcPct val="115000"/>
              </a:lnSpc>
              <a:buFont typeface="Arial" panose="020B0604020202020204" pitchFamily="34" charset="0"/>
              <a:buChar char="*"/>
            </a:pPr>
            <a:r>
              <a:rPr lang="it-IT" sz="2400" kern="1200" dirty="0">
                <a:solidFill>
                  <a:srgbClr val="000000"/>
                </a:solidFill>
                <a:effectLst/>
                <a:latin typeface="Times New Roman" panose="02020603050405020304" pitchFamily="18" charset="0"/>
              </a:rPr>
              <a:t>Sigmund Freud </a:t>
            </a:r>
            <a:r>
              <a:rPr lang="it-IT" sz="2400" kern="1200" dirty="0" err="1">
                <a:solidFill>
                  <a:srgbClr val="000000"/>
                </a:solidFill>
                <a:effectLst/>
                <a:latin typeface="Times New Roman" panose="02020603050405020304" pitchFamily="18" charset="0"/>
              </a:rPr>
              <a:t>Univ</a:t>
            </a:r>
            <a:r>
              <a:rPr lang="it-IT" sz="2400" kern="1200" dirty="0">
                <a:solidFill>
                  <a:srgbClr val="000000"/>
                </a:solidFill>
                <a:effectLst/>
                <a:latin typeface="Times New Roman" panose="02020603050405020304" pitchFamily="18" charset="0"/>
              </a:rPr>
              <a:t>. Vienna – Milano</a:t>
            </a:r>
            <a:endParaRPr lang="it-IT" sz="4400" kern="1200" dirty="0">
              <a:solidFill>
                <a:srgbClr val="000000"/>
              </a:solidFill>
              <a:effectLst/>
              <a:latin typeface="Times New Roman" panose="02020603050405020304" pitchFamily="18" charset="0"/>
            </a:endParaRPr>
          </a:p>
          <a:p>
            <a:pPr marL="342900" lvl="0" indent="-342900" algn="just">
              <a:lnSpc>
                <a:spcPct val="115000"/>
              </a:lnSpc>
              <a:buFont typeface="Arial" panose="020B0604020202020204" pitchFamily="34" charset="0"/>
              <a:buChar char="*"/>
            </a:pPr>
            <a:r>
              <a:rPr lang="it-IT" sz="2400" u="sng" kern="1200" dirty="0">
                <a:solidFill>
                  <a:srgbClr val="000000"/>
                </a:solidFill>
                <a:effectLst/>
                <a:latin typeface="Times New Roman" panose="02020603050405020304" pitchFamily="18" charset="0"/>
                <a:hlinkClick r:id="rId2"/>
              </a:rPr>
              <a:t>francesco@rovetto.it</a:t>
            </a:r>
            <a:r>
              <a:rPr lang="it-IT" sz="2400" u="sng" kern="1200" dirty="0">
                <a:solidFill>
                  <a:srgbClr val="000000"/>
                </a:solidFill>
                <a:effectLst/>
                <a:latin typeface="Times New Roman" panose="02020603050405020304" pitchFamily="18" charset="0"/>
              </a:rPr>
              <a:t>  </a:t>
            </a:r>
            <a:r>
              <a:rPr lang="it-IT" sz="2400" kern="1200" dirty="0">
                <a:solidFill>
                  <a:srgbClr val="000000"/>
                </a:solidFill>
                <a:effectLst/>
                <a:latin typeface="Times New Roman" panose="02020603050405020304" pitchFamily="18" charset="0"/>
              </a:rPr>
              <a:t>3356058145</a:t>
            </a:r>
            <a:endParaRPr lang="it-IT" sz="4400" kern="1200" dirty="0">
              <a:solidFill>
                <a:srgbClr val="000000"/>
              </a:solidFill>
              <a:effectLst/>
              <a:latin typeface="Times New Roman" panose="02020603050405020304" pitchFamily="18" charset="0"/>
            </a:endParaRPr>
          </a:p>
          <a:p>
            <a:endParaRPr lang="it-IT" dirty="0"/>
          </a:p>
        </p:txBody>
      </p:sp>
      <p:pic>
        <p:nvPicPr>
          <p:cNvPr id="5" name="Immagine 4" descr="Immagine che contiene testo, Carattere, schermata, Elementi grafici&#10;&#10;Il contenuto generato dall'IA potrebbe non essere corretto.">
            <a:extLst>
              <a:ext uri="{FF2B5EF4-FFF2-40B4-BE49-F238E27FC236}">
                <a16:creationId xmlns:a16="http://schemas.microsoft.com/office/drawing/2014/main" id="{A26772E4-9E8F-EA2A-3BD8-FFF3BBD788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4065" y="-687897"/>
            <a:ext cx="10856197" cy="3528156"/>
          </a:xfrm>
          <a:prstGeom prst="rect">
            <a:avLst/>
          </a:prstGeom>
        </p:spPr>
      </p:pic>
    </p:spTree>
    <p:extLst>
      <p:ext uri="{BB962C8B-B14F-4D97-AF65-F5344CB8AC3E}">
        <p14:creationId xmlns:p14="http://schemas.microsoft.com/office/powerpoint/2010/main" val="10386493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6C2DBB-59A4-5989-DD50-926A5B2D25D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C941999-2CFA-EBD0-780C-B8ED03217349}"/>
              </a:ext>
            </a:extLst>
          </p:cNvPr>
          <p:cNvSpPr>
            <a:spLocks noGrp="1"/>
          </p:cNvSpPr>
          <p:nvPr>
            <p:ph idx="1"/>
          </p:nvPr>
        </p:nvSpPr>
        <p:spPr/>
        <p:txBody>
          <a:bodyPr>
            <a:normAutofit/>
          </a:bodyPr>
          <a:lstStyle/>
          <a:p>
            <a:pPr marL="342900" lvl="0" indent="-342900" algn="just">
              <a:lnSpc>
                <a:spcPct val="115000"/>
              </a:lnSpc>
              <a:buFont typeface="Arial" panose="020B0604020202020204" pitchFamily="34" charset="0"/>
              <a:buChar char="*"/>
            </a:pPr>
            <a:r>
              <a:rPr lang="it-IT" sz="2800" b="1" kern="1200" dirty="0">
                <a:solidFill>
                  <a:srgbClr val="000000"/>
                </a:solidFill>
                <a:effectLst/>
                <a:latin typeface="Times New Roman" panose="02020603050405020304" pitchFamily="18" charset="0"/>
              </a:rPr>
              <a:t>RICERCA / CONTRATTAZIONE/ NEGOZIAZIONE  </a:t>
            </a:r>
          </a:p>
          <a:p>
            <a:pPr marL="342900" lvl="0" indent="-342900" algn="just">
              <a:lnSpc>
                <a:spcPct val="115000"/>
              </a:lnSpc>
              <a:buFont typeface="Arial" panose="020B0604020202020204" pitchFamily="34" charset="0"/>
              <a:buChar char="*"/>
            </a:pPr>
            <a:r>
              <a:rPr lang="it-IT" sz="2800" b="1" kern="1200" dirty="0">
                <a:solidFill>
                  <a:srgbClr val="000000"/>
                </a:solidFill>
                <a:effectLst/>
                <a:latin typeface="Times New Roman" panose="02020603050405020304" pitchFamily="18" charset="0"/>
              </a:rPr>
              <a:t>RAZIONALIZZAZIONE  </a:t>
            </a:r>
          </a:p>
          <a:p>
            <a:pPr marL="342900" lvl="0" indent="-342900" algn="just">
              <a:lnSpc>
                <a:spcPct val="115000"/>
              </a:lnSpc>
              <a:buFont typeface="Arial" panose="020B0604020202020204" pitchFamily="34" charset="0"/>
              <a:buChar char="*"/>
            </a:pPr>
            <a:r>
              <a:rPr lang="it-IT" sz="2800" b="1" kern="1200" dirty="0">
                <a:solidFill>
                  <a:srgbClr val="000000"/>
                </a:solidFill>
                <a:effectLst/>
                <a:latin typeface="Times New Roman" panose="02020603050405020304" pitchFamily="18" charset="0"/>
              </a:rPr>
              <a:t>COLPA  </a:t>
            </a:r>
          </a:p>
          <a:p>
            <a:pPr marL="342900" lvl="0" indent="-342900" algn="just">
              <a:lnSpc>
                <a:spcPct val="115000"/>
              </a:lnSpc>
              <a:buFont typeface="Arial" panose="020B0604020202020204" pitchFamily="34" charset="0"/>
              <a:buChar char="*"/>
            </a:pPr>
            <a:r>
              <a:rPr lang="it-IT" sz="2800" b="1" kern="1200" dirty="0">
                <a:solidFill>
                  <a:srgbClr val="000000"/>
                </a:solidFill>
                <a:effectLst/>
                <a:latin typeface="Times New Roman" panose="02020603050405020304" pitchFamily="18" charset="0"/>
              </a:rPr>
              <a:t>DEPRESSIONE  </a:t>
            </a:r>
          </a:p>
          <a:p>
            <a:pPr marL="342900" lvl="0" indent="-342900" algn="just">
              <a:lnSpc>
                <a:spcPct val="115000"/>
              </a:lnSpc>
              <a:buFont typeface="Arial" panose="020B0604020202020204" pitchFamily="34" charset="0"/>
              <a:buChar char="*"/>
            </a:pPr>
            <a:r>
              <a:rPr lang="it-IT" sz="2800" b="1" kern="1200" dirty="0">
                <a:solidFill>
                  <a:srgbClr val="000000"/>
                </a:solidFill>
                <a:effectLst/>
                <a:latin typeface="Times New Roman" panose="02020603050405020304" pitchFamily="18" charset="0"/>
              </a:rPr>
              <a:t>IDENTIFICAZIONE  </a:t>
            </a:r>
          </a:p>
          <a:p>
            <a:pPr marL="342900" lvl="0" indent="-342900" algn="just">
              <a:lnSpc>
                <a:spcPct val="115000"/>
              </a:lnSpc>
              <a:buFont typeface="Arial" panose="020B0604020202020204" pitchFamily="34" charset="0"/>
              <a:buChar char="*"/>
            </a:pPr>
            <a:r>
              <a:rPr lang="it-IT" sz="2800" b="1" kern="1200" dirty="0">
                <a:solidFill>
                  <a:srgbClr val="000000"/>
                </a:solidFill>
                <a:effectLst/>
                <a:latin typeface="Times New Roman" panose="02020603050405020304" pitchFamily="18" charset="0"/>
              </a:rPr>
              <a:t>REINTEGRAZIONE/ACCETTAZIONE  </a:t>
            </a:r>
            <a:r>
              <a:rPr lang="it-IT" sz="2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2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9293895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87B172-1B74-6921-1AC7-05D4A8BC47A2}"/>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SHOCK</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BD2004B8-09D3-BE6C-0281-F01E79659B90}"/>
              </a:ext>
            </a:extLst>
          </p:cNvPr>
          <p:cNvSpPr>
            <a:spLocks noGrp="1"/>
          </p:cNvSpPr>
          <p:nvPr>
            <p:ph idx="1"/>
          </p:nvPr>
        </p:nvSpPr>
        <p:spPr/>
        <p:txBody>
          <a:bodyPr>
            <a:normAutofit/>
          </a:bodyPr>
          <a:lstStyle/>
          <a:p>
            <a:pPr marL="342900" lvl="0" indent="-342900" algn="just">
              <a:lnSpc>
                <a:spcPct val="115000"/>
              </a:lnSpc>
              <a:buFont typeface="Arial" panose="020B0604020202020204" pitchFamily="34" charset="0"/>
              <a:buChar char="*"/>
            </a:pPr>
            <a:r>
              <a:rPr lang="it-IT" sz="3200" kern="1200" dirty="0">
                <a:solidFill>
                  <a:srgbClr val="000000"/>
                </a:solidFill>
                <a:effectLst/>
                <a:latin typeface="Times New Roman" panose="02020603050405020304" pitchFamily="18" charset="0"/>
              </a:rPr>
              <a:t>alcuni sembrano incapaci di parlare e di reagire. Dura da poche ore a qualche giorno</a:t>
            </a:r>
          </a:p>
          <a:p>
            <a:pPr marL="342900" lvl="0" indent="-342900" algn="just">
              <a:lnSpc>
                <a:spcPct val="115000"/>
              </a:lnSpc>
              <a:buFont typeface="Arial" panose="020B0604020202020204" pitchFamily="34" charset="0"/>
              <a:buChar char="*"/>
            </a:pPr>
            <a:r>
              <a:rPr lang="it-IT" sz="3200" kern="1200" dirty="0">
                <a:solidFill>
                  <a:srgbClr val="000000"/>
                </a:solidFill>
                <a:effectLst/>
                <a:latin typeface="Times New Roman" panose="02020603050405020304" pitchFamily="18" charset="0"/>
              </a:rPr>
              <a:t>Chi lo prova, a volte, vive in uno stato trasognato</a:t>
            </a:r>
          </a:p>
          <a:p>
            <a:pPr marL="342900" lvl="0" indent="-342900" algn="just">
              <a:lnSpc>
                <a:spcPct val="115000"/>
              </a:lnSpc>
              <a:buFont typeface="Arial" panose="020B0604020202020204" pitchFamily="34" charset="0"/>
              <a:buChar char="*"/>
            </a:pPr>
            <a:r>
              <a:rPr lang="it-IT" sz="3200" kern="1200" dirty="0">
                <a:solidFill>
                  <a:srgbClr val="000000"/>
                </a:solidFill>
                <a:effectLst/>
                <a:latin typeface="Times New Roman" panose="02020603050405020304" pitchFamily="18" charset="0"/>
              </a:rPr>
              <a:t>Difficile rendersi conto di quello che è successo. In famiglia qualcuno reagisce prima (maestro di cerimonie) altri restano quasi inerti. I riti e vicinanza degli altri aiutano in questa fase</a:t>
            </a:r>
          </a:p>
          <a:p>
            <a:endParaRPr lang="it-IT" dirty="0"/>
          </a:p>
        </p:txBody>
      </p:sp>
    </p:spTree>
    <p:extLst>
      <p:ext uri="{BB962C8B-B14F-4D97-AF65-F5344CB8AC3E}">
        <p14:creationId xmlns:p14="http://schemas.microsoft.com/office/powerpoint/2010/main" val="12136823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86D80E5-8307-D5A0-3B87-4476C25B14B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1C049CC-D550-CD22-5E18-75F4E3E3B506}"/>
              </a:ext>
            </a:extLst>
          </p:cNvPr>
          <p:cNvSpPr>
            <a:spLocks noGrp="1"/>
          </p:cNvSpPr>
          <p:nvPr>
            <p:ph idx="1"/>
          </p:nvPr>
        </p:nvSpPr>
        <p:spPr/>
        <p:txBody>
          <a:bodyPr>
            <a:normAutofit/>
          </a:bodyPr>
          <a:lstStyle/>
          <a:p>
            <a:pPr algn="just">
              <a:lnSpc>
                <a:spcPct val="115000"/>
              </a:lnSpc>
              <a:spcAft>
                <a:spcPts val="800"/>
              </a:spcAft>
            </a:pPr>
            <a:r>
              <a:rPr lang="it-IT" sz="2800" dirty="0">
                <a:effectLst/>
                <a:latin typeface="Times New Roman" panose="02020603050405020304" pitchFamily="18" charset="0"/>
                <a:ea typeface="Times New Roman" panose="02020603050405020304" pitchFamily="18" charset="0"/>
                <a:cs typeface="Times New Roman" panose="02020603050405020304" pitchFamily="18" charset="0"/>
              </a:rPr>
              <a:t>La comunicazione della diagnosi di una malattia grave, o della decisione di sospendere le terapie può dare origine ad una condizione di shock che in alcuni casi evolve in PTSD</a:t>
            </a:r>
            <a:endParaRPr lang="it-IT" sz="2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it-IT" sz="2800" dirty="0">
                <a:effectLst/>
                <a:latin typeface="Times New Roman" panose="02020603050405020304" pitchFamily="18" charset="0"/>
                <a:ea typeface="Times New Roman" panose="02020603050405020304" pitchFamily="18" charset="0"/>
                <a:cs typeface="Times New Roman" panose="02020603050405020304" pitchFamily="18" charset="0"/>
              </a:rPr>
              <a:t>La confusione; caratterizza soprattutto i primi tempi successivi alla perdita. La notizia della morte della persona cara o di una grave malattia è uno shock, il che rende difficile per il soggetto mettere ordine a propri pensieri, concentrarsi a lungo su qualcosa oppure compromette la sua capacità di tenere a mente nuove informazioni.</a:t>
            </a:r>
            <a:endParaRPr lang="it-IT" sz="2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9632413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4ED3E8-637B-A813-87CC-DAFE71EA383D}"/>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DISORGANIZZAZIONE </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B0A36E44-6086-78FB-2C03-DF8E03CCDD7E}"/>
              </a:ext>
            </a:extLst>
          </p:cNvPr>
          <p:cNvSpPr>
            <a:spLocks noGrp="1"/>
          </p:cNvSpPr>
          <p:nvPr>
            <p:ph idx="1"/>
          </p:nvPr>
        </p:nvSpPr>
        <p:spPr/>
        <p:txBody>
          <a:bodyPr>
            <a:normAutofit lnSpcReduction="10000"/>
          </a:bodyPr>
          <a:lstStyle/>
          <a:p>
            <a:pPr marL="457200" indent="0" algn="just">
              <a:lnSpc>
                <a:spcPct val="115000"/>
              </a:lnSpc>
              <a:buNone/>
            </a:pPr>
            <a:r>
              <a:rPr lang="it-IT" sz="2400" kern="1200" dirty="0">
                <a:solidFill>
                  <a:srgbClr val="000000"/>
                </a:solidFill>
                <a:effectLst/>
                <a:latin typeface="Times New Roman" panose="02020603050405020304" pitchFamily="18" charset="0"/>
              </a:rPr>
              <a:t>si "gira a vuoto", si ripetono azioni già fatte, non si riesce né a pianificare né a portare a termine i compiti. Dura da qualche ora ad una settimana (</a:t>
            </a:r>
            <a:r>
              <a:rPr lang="it-IT" sz="2400" kern="1200" dirty="0" err="1">
                <a:solidFill>
                  <a:srgbClr val="000000"/>
                </a:solidFill>
                <a:effectLst/>
                <a:latin typeface="Times New Roman" panose="02020603050405020304" pitchFamily="18" charset="0"/>
              </a:rPr>
              <a:t>sheva</a:t>
            </a:r>
            <a:r>
              <a:rPr lang="it-IT" sz="2400" kern="1200" dirty="0">
                <a:solidFill>
                  <a:srgbClr val="000000"/>
                </a:solidFill>
                <a:effectLst/>
                <a:latin typeface="Times New Roman" panose="02020603050405020304" pitchFamily="18" charset="0"/>
              </a:rPr>
              <a:t> ebraica)</a:t>
            </a:r>
          </a:p>
          <a:p>
            <a:pPr marL="342900" lvl="0" indent="-342900" algn="just">
              <a:lnSpc>
                <a:spcPct val="115000"/>
              </a:lnSpc>
              <a:buFont typeface="Arial" panose="020B0604020202020204" pitchFamily="34" charset="0"/>
              <a:buChar char="*"/>
            </a:pPr>
            <a:r>
              <a:rPr lang="it-IT" sz="2400" kern="1200" dirty="0">
                <a:solidFill>
                  <a:srgbClr val="000000"/>
                </a:solidFill>
                <a:effectLst/>
                <a:latin typeface="Times New Roman" panose="02020603050405020304" pitchFamily="18" charset="0"/>
              </a:rPr>
              <a:t> Prevale l’ansia (“come faccio, io non ho mai fatto la dichiarazione dei redditi”)</a:t>
            </a:r>
          </a:p>
          <a:p>
            <a:pPr marL="342900" lvl="0" indent="-342900" algn="just">
              <a:lnSpc>
                <a:spcPct val="115000"/>
              </a:lnSpc>
              <a:buFont typeface="Arial" panose="020B0604020202020204" pitchFamily="34" charset="0"/>
              <a:buChar char="*"/>
            </a:pPr>
            <a:r>
              <a:rPr lang="it-IT" sz="2400" kern="1200" dirty="0">
                <a:solidFill>
                  <a:srgbClr val="000000"/>
                </a:solidFill>
                <a:effectLst/>
                <a:latin typeface="Times New Roman" panose="02020603050405020304" pitchFamily="18" charset="0"/>
              </a:rPr>
              <a:t>Possono comparire allucinazioni. È più facile interpretare una tenda che si muove come una persona piuttosto che il contrario</a:t>
            </a:r>
          </a:p>
          <a:p>
            <a:pPr marL="457200" indent="-285750" algn="just">
              <a:lnSpc>
                <a:spcPct val="115000"/>
              </a:lnSpc>
            </a:pPr>
            <a:r>
              <a:rPr lang="it-IT" sz="2400" kern="1200" dirty="0">
                <a:solidFill>
                  <a:srgbClr val="000000"/>
                </a:solidFill>
                <a:effectLst/>
                <a:latin typeface="Times New Roman" panose="02020603050405020304" pitchFamily="18" charset="0"/>
              </a:rPr>
              <a:t>La fase di disorganizzazione è caratterizzata da ansia più che da depressione. L’ansia; può manifestarsi come un lieve senso di insicurezza oppure può sfociare in un forte attacco di panico. Il panico è spesso un correlato di una perdita e del sentimento di solitudine. </a:t>
            </a:r>
          </a:p>
          <a:p>
            <a:endParaRPr lang="it-IT" dirty="0"/>
          </a:p>
        </p:txBody>
      </p:sp>
    </p:spTree>
    <p:extLst>
      <p:ext uri="{BB962C8B-B14F-4D97-AF65-F5344CB8AC3E}">
        <p14:creationId xmlns:p14="http://schemas.microsoft.com/office/powerpoint/2010/main" val="24891432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3829A2-0BFC-B8DB-001B-2739432D237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C105DB6-2886-A644-DA1B-7910D24BAB31}"/>
              </a:ext>
            </a:extLst>
          </p:cNvPr>
          <p:cNvSpPr>
            <a:spLocks noGrp="1"/>
          </p:cNvSpPr>
          <p:nvPr>
            <p:ph idx="1"/>
          </p:nvPr>
        </p:nvSpPr>
        <p:spPr/>
        <p:txBody>
          <a:bodyPr>
            <a:normAutofit/>
          </a:bodyPr>
          <a:lstStyle/>
          <a:p>
            <a:pPr marL="342900" lvl="0" indent="-342900" algn="just">
              <a:lnSpc>
                <a:spcPct val="115000"/>
              </a:lnSpc>
              <a:spcAft>
                <a:spcPts val="800"/>
              </a:spcAft>
              <a:buFont typeface="Arial" panose="020B0604020202020204" pitchFamily="34" charset="0"/>
              <a:buChar char="*"/>
            </a:pPr>
            <a:r>
              <a:rPr lang="it-IT" sz="2800" dirty="0">
                <a:effectLst/>
                <a:latin typeface="Times New Roman" panose="02020603050405020304" pitchFamily="18" charset="0"/>
                <a:ea typeface="Times New Roman" panose="02020603050405020304" pitchFamily="18" charset="0"/>
                <a:cs typeface="Times New Roman" panose="02020603050405020304" pitchFamily="18" charset="0"/>
              </a:rPr>
              <a:t>Sono molte le fonti d’ansia in seguito ad una perdita reale o attesa, tra queste ad esempio:</a:t>
            </a:r>
            <a:endParaRPr lang="it-IT"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Arial" panose="020B0604020202020204" pitchFamily="34" charset="0"/>
              <a:buChar char="*"/>
            </a:pPr>
            <a:r>
              <a:rPr lang="it-IT" sz="2800" dirty="0">
                <a:effectLst/>
                <a:latin typeface="Times New Roman" panose="02020603050405020304" pitchFamily="18" charset="0"/>
                <a:ea typeface="Times New Roman" panose="02020603050405020304" pitchFamily="18" charset="0"/>
                <a:cs typeface="Times New Roman" panose="02020603050405020304" pitchFamily="18" charset="0"/>
              </a:rPr>
              <a:t>la paura di non essere più in grado farcela a sopportare la situazione e le sue conseguenze (impotenza). Tale sensazione può svilupparsi sia nel malato che nel caregiver.</a:t>
            </a:r>
            <a:endParaRPr lang="it-IT"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800"/>
              </a:spcAft>
              <a:buFont typeface="Arial" panose="020B0604020202020204" pitchFamily="34" charset="0"/>
              <a:buChar char="*"/>
            </a:pPr>
            <a:r>
              <a:rPr lang="it-IT" sz="2800" dirty="0">
                <a:effectLst/>
                <a:latin typeface="Times New Roman" panose="02020603050405020304" pitchFamily="18" charset="0"/>
                <a:ea typeface="Times New Roman" panose="02020603050405020304" pitchFamily="18" charset="0"/>
                <a:cs typeface="Times New Roman" panose="02020603050405020304" pitchFamily="18" charset="0"/>
              </a:rPr>
              <a:t>l’accresciuto senso di consapevolezza della propria mortalità, che spaventa. (aver paura di morire);</a:t>
            </a:r>
            <a:endParaRPr lang="it-IT" sz="2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just">
              <a:lnSpc>
                <a:spcPct val="115000"/>
              </a:lnSpc>
              <a:spcAft>
                <a:spcPts val="800"/>
              </a:spcAft>
              <a:buNone/>
            </a:pPr>
            <a:endParaRPr lang="it-IT"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98493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D1647A-DD32-59FD-FAA1-C66C4976E33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C489CE8-0C00-5CFE-BB23-22FBC2F003F8}"/>
              </a:ext>
            </a:extLst>
          </p:cNvPr>
          <p:cNvSpPr>
            <a:spLocks noGrp="1"/>
          </p:cNvSpPr>
          <p:nvPr>
            <p:ph idx="1"/>
          </p:nvPr>
        </p:nvSpPr>
        <p:spPr/>
        <p:txBody>
          <a:bodyPr>
            <a:normAutofit/>
          </a:bodyPr>
          <a:lstStyle/>
          <a:p>
            <a:pPr marL="342900" lvl="0" indent="-342900" algn="just">
              <a:lnSpc>
                <a:spcPct val="115000"/>
              </a:lnSpc>
              <a:spcAft>
                <a:spcPts val="800"/>
              </a:spcAft>
              <a:buFont typeface="Arial" panose="020B0604020202020204" pitchFamily="34" charset="0"/>
              <a:buChar char="*"/>
            </a:pPr>
            <a:r>
              <a:rPr lang="it-IT" sz="2800" dirty="0">
                <a:effectLst/>
                <a:latin typeface="Times New Roman" panose="02020603050405020304" pitchFamily="18" charset="0"/>
                <a:ea typeface="Times New Roman" panose="02020603050405020304" pitchFamily="18" charset="0"/>
                <a:cs typeface="Times New Roman" panose="02020603050405020304" pitchFamily="18" charset="0"/>
              </a:rPr>
              <a:t>Può inoltre comparire torpore; è meno frequente, ma comunque possibile che alcune persone riferiscano una diminuzione delle sensazioni emotive, un torpore appunto. Se questo accade, spesso si manifesta subito dopo aver appreso la notizia della morte o anche della diagnosi potenzialmente infausta: il torpore appare come un meccanismo di protezione di fronte alle molteplici sensazioni che questo evento stressante suscita.</a:t>
            </a:r>
            <a:endParaRPr lang="it-IT" sz="2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9027592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15472C-4DB7-9481-D80D-5BA65D2C82E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5134798-98B5-6DD3-63B9-D433F33D6B5D}"/>
              </a:ext>
            </a:extLst>
          </p:cNvPr>
          <p:cNvSpPr>
            <a:spLocks noGrp="1"/>
          </p:cNvSpPr>
          <p:nvPr>
            <p:ph idx="1"/>
          </p:nvPr>
        </p:nvSpPr>
        <p:spPr/>
        <p:txBody>
          <a:bodyPr>
            <a:normAutofit lnSpcReduction="10000"/>
          </a:bodyPr>
          <a:lstStyle/>
          <a:p>
            <a:r>
              <a:rPr lang="it-IT" sz="4000" kern="1200" dirty="0">
                <a:solidFill>
                  <a:srgbClr val="000000"/>
                </a:solidFill>
                <a:effectLst/>
                <a:latin typeface="Times New Roman" panose="02020603050405020304" pitchFamily="18" charset="0"/>
              </a:rPr>
              <a:t>incredulità; è spesso il primo pensiero che sopraggiunge dopo aver appreso la notizia della morte o la diagnosi di grave malattia, soprattutto se è stata improvvisa e inaspettata. La persona può ad esempio pensare che non sia successo davvero, che si tratti di un errore oppure non crederà alla notizia finché non potrà verificare la sua attendibilità di persona.</a:t>
            </a:r>
          </a:p>
          <a:p>
            <a:endParaRPr lang="it-IT" dirty="0"/>
          </a:p>
        </p:txBody>
      </p:sp>
    </p:spTree>
    <p:extLst>
      <p:ext uri="{BB962C8B-B14F-4D97-AF65-F5344CB8AC3E}">
        <p14:creationId xmlns:p14="http://schemas.microsoft.com/office/powerpoint/2010/main" val="5808936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EAC210-FC11-3775-76BA-CB7ACA34E5DA}"/>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AGGRESSIVITA' </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5009865B-8340-6DDC-9165-BD3122594309}"/>
              </a:ext>
            </a:extLst>
          </p:cNvPr>
          <p:cNvSpPr>
            <a:spLocks noGrp="1"/>
          </p:cNvSpPr>
          <p:nvPr>
            <p:ph idx="1"/>
          </p:nvPr>
        </p:nvSpPr>
        <p:spPr/>
        <p:txBody>
          <a:bodyPr>
            <a:normAutofit/>
          </a:bodyPr>
          <a:lstStyle/>
          <a:p>
            <a:pPr marL="342900" indent="-342900" algn="just">
              <a:lnSpc>
                <a:spcPct val="115000"/>
              </a:lnSpc>
            </a:pPr>
            <a:r>
              <a:rPr lang="it-IT" sz="3200" kern="1200" dirty="0">
                <a:solidFill>
                  <a:srgbClr val="000000"/>
                </a:solidFill>
                <a:effectLst/>
                <a:latin typeface="Times New Roman" panose="02020603050405020304" pitchFamily="18" charset="0"/>
              </a:rPr>
              <a:t> Spesso è una reazione correlata alla frustrazione</a:t>
            </a:r>
          </a:p>
          <a:p>
            <a:pPr marL="342900" lvl="0" indent="-342900" algn="just">
              <a:lnSpc>
                <a:spcPct val="115000"/>
              </a:lnSpc>
              <a:buFont typeface="Arial" panose="020B0604020202020204" pitchFamily="34" charset="0"/>
              <a:buChar char="*"/>
            </a:pPr>
            <a:r>
              <a:rPr lang="it-IT" sz="3200" kern="1200" dirty="0">
                <a:solidFill>
                  <a:srgbClr val="000000"/>
                </a:solidFill>
                <a:effectLst/>
                <a:latin typeface="Times New Roman" panose="02020603050405020304" pitchFamily="18" charset="0"/>
              </a:rPr>
              <a:t>può essere diretta verso se stessi, verso gli altri es. i medici, verso D-o, o verso lo stesso morto che ci ha lasciati o verso il malato che ci crea tanto dolore ed apprensione. Diventa una sorta di rimprovero per essere stati abbandonati.</a:t>
            </a:r>
          </a:p>
          <a:p>
            <a:pPr marL="742950" indent="-285750" algn="just">
              <a:lnSpc>
                <a:spcPct val="115000"/>
              </a:lnSpc>
            </a:pPr>
            <a:r>
              <a:rPr lang="it-IT" sz="3200" kern="1200" dirty="0">
                <a:solidFill>
                  <a:srgbClr val="000000"/>
                </a:solidFill>
                <a:effectLst/>
                <a:latin typeface="Times New Roman" panose="02020603050405020304" pitchFamily="18" charset="0"/>
              </a:rPr>
              <a:t>La  rabbia, serve anche ad arginare la depressione </a:t>
            </a:r>
          </a:p>
          <a:p>
            <a:endParaRPr lang="it-IT" dirty="0"/>
          </a:p>
        </p:txBody>
      </p:sp>
    </p:spTree>
    <p:extLst>
      <p:ext uri="{BB962C8B-B14F-4D97-AF65-F5344CB8AC3E}">
        <p14:creationId xmlns:p14="http://schemas.microsoft.com/office/powerpoint/2010/main" val="7093445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F9B8EB-47AA-A9F2-5F24-FEB0D46219F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FF6DB8B-2DB2-5984-662F-7529CA4E4B11}"/>
              </a:ext>
            </a:extLst>
          </p:cNvPr>
          <p:cNvSpPr>
            <a:spLocks noGrp="1"/>
          </p:cNvSpPr>
          <p:nvPr>
            <p:ph idx="1"/>
          </p:nvPr>
        </p:nvSpPr>
        <p:spPr/>
        <p:txBody>
          <a:bodyPr>
            <a:normAutofit/>
          </a:bodyPr>
          <a:lstStyle/>
          <a:p>
            <a:r>
              <a:rPr lang="it-IT" sz="3600" kern="1200" dirty="0">
                <a:solidFill>
                  <a:srgbClr val="000000"/>
                </a:solidFill>
                <a:effectLst/>
                <a:latin typeface="Times New Roman" panose="02020603050405020304" pitchFamily="18" charset="0"/>
              </a:rPr>
              <a:t>La Rabbia può essere correlata alla colpa è comunemente il sentimento che più confonde, nonché la causa di molti problemi nel processo di elaborazione, soprattutto se non riconosciuta esplicitamente dalla persona che la prova. La rabbia in seguito a un lutto può essere scatenata da un senso di frustrazione per non aver potuto far nulla per prevenire ed evitare la morte o la malattia.</a:t>
            </a:r>
          </a:p>
          <a:p>
            <a:endParaRPr lang="it-IT" dirty="0"/>
          </a:p>
        </p:txBody>
      </p:sp>
    </p:spTree>
    <p:extLst>
      <p:ext uri="{BB962C8B-B14F-4D97-AF65-F5344CB8AC3E}">
        <p14:creationId xmlns:p14="http://schemas.microsoft.com/office/powerpoint/2010/main" val="1070248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90DD164-D64D-856E-4D0F-691F6119466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3AB0EE7-F773-C74C-F736-5A3B85E7E3C7}"/>
              </a:ext>
            </a:extLst>
          </p:cNvPr>
          <p:cNvSpPr>
            <a:spLocks noGrp="1"/>
          </p:cNvSpPr>
          <p:nvPr>
            <p:ph idx="1"/>
          </p:nvPr>
        </p:nvSpPr>
        <p:spPr/>
        <p:txBody>
          <a:bodyPr>
            <a:noAutofit/>
          </a:bodyPr>
          <a:lstStyle/>
          <a:p>
            <a:pPr marL="457200" indent="-285750" algn="just">
              <a:lnSpc>
                <a:spcPct val="115000"/>
              </a:lnSpc>
            </a:pPr>
            <a:r>
              <a:rPr lang="it-IT" kern="1200" dirty="0">
                <a:solidFill>
                  <a:srgbClr val="000000"/>
                </a:solidFill>
                <a:effectLst/>
                <a:latin typeface="Times New Roman" panose="02020603050405020304" pitchFamily="18" charset="0"/>
              </a:rPr>
              <a:t>Uno degli esiti più disfunzionali della rabbia è l’autocolpevolizzazione; non è raro, infatti, che l’autoaccusa porti a sviluppare gravi depressioni o comportamento suicidario.</a:t>
            </a:r>
          </a:p>
          <a:p>
            <a:pPr marL="342900" lvl="0" indent="-342900" algn="just">
              <a:lnSpc>
                <a:spcPct val="115000"/>
              </a:lnSpc>
              <a:buFont typeface="Arial" panose="020B0604020202020204" pitchFamily="34" charset="0"/>
              <a:buChar char="*"/>
            </a:pPr>
            <a:r>
              <a:rPr lang="it-IT" kern="1200" dirty="0">
                <a:solidFill>
                  <a:srgbClr val="000000"/>
                </a:solidFill>
                <a:effectLst/>
                <a:latin typeface="Times New Roman" panose="02020603050405020304" pitchFamily="18" charset="0"/>
              </a:rPr>
              <a:t> L’ aggressività alla lunga fa sentire molto infelici e squilibrati. Un caso particolare è l’Aggressività vs paziente con morbo di  Alzheimer o nei confronti di malati cronici. </a:t>
            </a:r>
          </a:p>
          <a:p>
            <a:pPr marL="342900" lvl="0" indent="-342900" algn="just">
              <a:lnSpc>
                <a:spcPct val="115000"/>
              </a:lnSpc>
              <a:spcAft>
                <a:spcPts val="800"/>
              </a:spcAft>
              <a:buFont typeface="Arial" panose="020B0604020202020204" pitchFamily="34" charset="0"/>
              <a:buChar char="*"/>
            </a:pPr>
            <a:r>
              <a:rPr lang="it-IT" dirty="0">
                <a:effectLst/>
                <a:latin typeface="Times New Roman" panose="02020603050405020304" pitchFamily="18" charset="0"/>
                <a:ea typeface="Times New Roman" panose="02020603050405020304" pitchFamily="18" charset="0"/>
                <a:cs typeface="Times New Roman" panose="02020603050405020304" pitchFamily="18" charset="0"/>
              </a:rPr>
              <a:t>Nella fase della rabbia il paziente oncologico vive un senso di oltraggio o forte senso di ingiustizia e di tradimento. </a:t>
            </a:r>
            <a:endParaRPr lang="it-IT"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659649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665A1C-478C-BD6C-8AEF-53367877E62E}"/>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IL LUTTO</a:t>
            </a:r>
            <a:endParaRPr lang="it-IT" dirty="0"/>
          </a:p>
        </p:txBody>
      </p:sp>
      <p:sp>
        <p:nvSpPr>
          <p:cNvPr id="3" name="Segnaposto contenuto 2">
            <a:extLst>
              <a:ext uri="{FF2B5EF4-FFF2-40B4-BE49-F238E27FC236}">
                <a16:creationId xmlns:a16="http://schemas.microsoft.com/office/drawing/2014/main" id="{FE9C8575-C68D-41A8-D4BC-481AF04728F3}"/>
              </a:ext>
            </a:extLst>
          </p:cNvPr>
          <p:cNvSpPr>
            <a:spLocks noGrp="1"/>
          </p:cNvSpPr>
          <p:nvPr>
            <p:ph idx="1"/>
          </p:nvPr>
        </p:nvSpPr>
        <p:spPr/>
        <p:txBody>
          <a:bodyPr>
            <a:normAutofit/>
          </a:bodyPr>
          <a:lstStyle/>
          <a:p>
            <a:pPr marL="0" indent="0" algn="just">
              <a:lnSpc>
                <a:spcPct val="115000"/>
              </a:lnSpc>
              <a:buNone/>
            </a:pPr>
            <a:endParaRPr lang="it-IT" sz="1800" b="1" kern="1200" dirty="0">
              <a:solidFill>
                <a:srgbClr val="000000"/>
              </a:solidFill>
              <a:effectLst/>
              <a:latin typeface="Times New Roman" panose="02020603050405020304" pitchFamily="18" charset="0"/>
            </a:endParaRPr>
          </a:p>
          <a:p>
            <a:pPr marL="342900" lvl="0" indent="-342900" algn="just">
              <a:lnSpc>
                <a:spcPct val="115000"/>
              </a:lnSpc>
              <a:buFont typeface="Arial" panose="020B0604020202020204" pitchFamily="34" charset="0"/>
              <a:buChar char="*"/>
            </a:pPr>
            <a:r>
              <a:rPr lang="it-IT" sz="2400" kern="1200" dirty="0">
                <a:solidFill>
                  <a:srgbClr val="000000"/>
                </a:solidFill>
                <a:effectLst/>
                <a:latin typeface="Times New Roman" panose="02020603050405020304" pitchFamily="18" charset="0"/>
              </a:rPr>
              <a:t>La esperienza del lutto è legata ad una perdita che non si identifica necessariamente con la morte di un congiunto. Anche la comunicazione della diagnosi di una grave malattia in un congiunto ci pone nella necessità di raffiguraci la perdita ed il possibile distacco. Dopo tale comunicazione per il malato inizia un processo di vero e proprio lutto per se stesso.</a:t>
            </a:r>
          </a:p>
          <a:p>
            <a:pPr marL="342900" lvl="0" indent="-342900" algn="just">
              <a:lnSpc>
                <a:spcPct val="115000"/>
              </a:lnSpc>
              <a:buFont typeface="Arial" panose="020B0604020202020204" pitchFamily="34" charset="0"/>
              <a:buChar char="*"/>
            </a:pPr>
            <a:r>
              <a:rPr lang="it-IT" sz="2400" kern="1200" dirty="0">
                <a:solidFill>
                  <a:srgbClr val="000000"/>
                </a:solidFill>
                <a:effectLst/>
                <a:latin typeface="Times New Roman" panose="02020603050405020304" pitchFamily="18" charset="0"/>
              </a:rPr>
              <a:t>Si può attraversare una fase di lutto dopo la nascita di un bambino con handicap o la diagnosi di una grave malattia in un figlio (sono morti infatti i nostri progetti, le nostre aspettative e gran parte delle nostre proiezioni sul bambino). </a:t>
            </a:r>
          </a:p>
          <a:p>
            <a:endParaRPr lang="it-IT" dirty="0"/>
          </a:p>
        </p:txBody>
      </p:sp>
    </p:spTree>
    <p:extLst>
      <p:ext uri="{BB962C8B-B14F-4D97-AF65-F5344CB8AC3E}">
        <p14:creationId xmlns:p14="http://schemas.microsoft.com/office/powerpoint/2010/main" val="2682694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3E43B1-B42C-0C85-0FC0-1DA430C7D83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8DC78C1-1D28-061F-7CD6-70B52F081492}"/>
              </a:ext>
            </a:extLst>
          </p:cNvPr>
          <p:cNvSpPr>
            <a:spLocks noGrp="1"/>
          </p:cNvSpPr>
          <p:nvPr>
            <p:ph idx="1"/>
          </p:nvPr>
        </p:nvSpPr>
        <p:spPr/>
        <p:txBody>
          <a:bodyPr>
            <a:normAutofit fontScale="85000" lnSpcReduction="10000"/>
          </a:bodyPr>
          <a:lstStyle/>
          <a:p>
            <a:pPr marL="457200" indent="-285750" algn="just">
              <a:lnSpc>
                <a:spcPct val="115000"/>
              </a:lnSpc>
            </a:pPr>
            <a:r>
              <a:rPr lang="it-IT" sz="2800" kern="1200" dirty="0">
                <a:solidFill>
                  <a:srgbClr val="000000"/>
                </a:solidFill>
                <a:effectLst/>
                <a:latin typeface="Times New Roman" panose="02020603050405020304" pitchFamily="18" charset="0"/>
              </a:rPr>
              <a:t>Le persone che stanno per morire possono sembrarci arrabbiate si sentono arrabbiate verso D-o per permettere la malattia ai dottori per non essere capaci di trovare la cura al governo non mettere i soldi nella medicina o al mondo</a:t>
            </a:r>
          </a:p>
          <a:p>
            <a:pPr marL="457200" indent="-285750" algn="just">
              <a:lnSpc>
                <a:spcPct val="115000"/>
              </a:lnSpc>
            </a:pPr>
            <a:r>
              <a:rPr lang="it-IT" sz="2800" kern="1200" dirty="0">
                <a:solidFill>
                  <a:srgbClr val="000000"/>
                </a:solidFill>
                <a:effectLst/>
                <a:latin typeface="Times New Roman" panose="02020603050405020304" pitchFamily="18" charset="0"/>
              </a:rPr>
              <a:t>la rabbia si può esprimere anche verso la famiglia e gli amici che a volte si sentono urtati rispondono in maniera forte arrabbiata e questo porta litigi che non portano a niente</a:t>
            </a:r>
          </a:p>
          <a:p>
            <a:pPr marL="457200" indent="-285750" algn="just">
              <a:lnSpc>
                <a:spcPct val="115000"/>
              </a:lnSpc>
            </a:pPr>
            <a:r>
              <a:rPr lang="it-IT" sz="2800" kern="1200" dirty="0">
                <a:solidFill>
                  <a:srgbClr val="000000"/>
                </a:solidFill>
                <a:effectLst/>
                <a:latin typeface="Times New Roman" panose="02020603050405020304" pitchFamily="18" charset="0"/>
              </a:rPr>
              <a:t> A volte delle frasi di giustificazione del tipo “i dottori stanno facendo tutto il possibile” aumentano i sentimenti del paziente perché sembra che tu prenda le posizioni del nemico è utile guardare la causa di queste emozioni</a:t>
            </a:r>
          </a:p>
          <a:p>
            <a:endParaRPr lang="it-IT" dirty="0"/>
          </a:p>
        </p:txBody>
      </p:sp>
    </p:spTree>
    <p:extLst>
      <p:ext uri="{BB962C8B-B14F-4D97-AF65-F5344CB8AC3E}">
        <p14:creationId xmlns:p14="http://schemas.microsoft.com/office/powerpoint/2010/main" val="40425325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9DD70B-C39A-64E4-AFFD-2409C4E3ED2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A53A955-A4CD-FD08-09B5-4D9FE15B4DA4}"/>
              </a:ext>
            </a:extLst>
          </p:cNvPr>
          <p:cNvSpPr>
            <a:spLocks noGrp="1"/>
          </p:cNvSpPr>
          <p:nvPr>
            <p:ph idx="1"/>
          </p:nvPr>
        </p:nvSpPr>
        <p:spPr/>
        <p:txBody>
          <a:bodyPr>
            <a:normAutofit/>
          </a:bodyPr>
          <a:lstStyle/>
          <a:p>
            <a:pPr marL="457200" indent="-285750" algn="just">
              <a:lnSpc>
                <a:spcPct val="115000"/>
              </a:lnSpc>
            </a:pPr>
            <a:r>
              <a:rPr lang="it-IT" sz="3200" kern="1200" dirty="0">
                <a:solidFill>
                  <a:srgbClr val="000000"/>
                </a:solidFill>
                <a:effectLst/>
                <a:latin typeface="Times New Roman" panose="02020603050405020304" pitchFamily="18" charset="0"/>
              </a:rPr>
              <a:t>La rabbia si sviluppa spesso da un'altra emozione come ad esempio la frustrazione risentimento ed anche dalla paura. La frustrazione può derivare dall'impotenza nel sentire di perdere il controllo e di diventare più dipendente dagli altri. </a:t>
            </a:r>
          </a:p>
          <a:p>
            <a:pPr marL="457200" indent="-285750" algn="just">
              <a:lnSpc>
                <a:spcPct val="115000"/>
              </a:lnSpc>
            </a:pPr>
            <a:r>
              <a:rPr lang="it-IT" sz="3200" kern="1200" dirty="0">
                <a:solidFill>
                  <a:srgbClr val="000000"/>
                </a:solidFill>
                <a:effectLst/>
                <a:latin typeface="Times New Roman" panose="02020603050405020304" pitchFamily="18" charset="0"/>
              </a:rPr>
              <a:t>Il risentimento deriva anche dal fatto di vedere gli altri che continuano a vivere e dalla paura per l'incertezza di quello che sarà la morte.</a:t>
            </a:r>
          </a:p>
          <a:p>
            <a:endParaRPr lang="it-IT" dirty="0"/>
          </a:p>
        </p:txBody>
      </p:sp>
    </p:spTree>
    <p:extLst>
      <p:ext uri="{BB962C8B-B14F-4D97-AF65-F5344CB8AC3E}">
        <p14:creationId xmlns:p14="http://schemas.microsoft.com/office/powerpoint/2010/main" val="31888838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4DA12F-0558-770C-0AC1-DEBCDA2A453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1A56B49-6B33-CE21-7A95-CDF709D7A4D4}"/>
              </a:ext>
            </a:extLst>
          </p:cNvPr>
          <p:cNvSpPr>
            <a:spLocks noGrp="1"/>
          </p:cNvSpPr>
          <p:nvPr>
            <p:ph idx="1"/>
          </p:nvPr>
        </p:nvSpPr>
        <p:spPr/>
        <p:txBody>
          <a:bodyPr>
            <a:normAutofit fontScale="92500" lnSpcReduction="20000"/>
          </a:bodyPr>
          <a:lstStyle/>
          <a:p>
            <a:pPr marL="742950" indent="-285750" algn="just">
              <a:lnSpc>
                <a:spcPct val="115000"/>
              </a:lnSpc>
            </a:pPr>
            <a:r>
              <a:rPr lang="it-IT" sz="2800" kern="1200" dirty="0">
                <a:solidFill>
                  <a:srgbClr val="000000"/>
                </a:solidFill>
                <a:effectLst/>
                <a:latin typeface="Times New Roman" panose="02020603050405020304" pitchFamily="18" charset="0"/>
              </a:rPr>
              <a:t>A volte ci si arrabbia perché non si sa come gestire i rapporti con l'altro. Si pensa di disturbare gli altri invece si disturba di più con la propria rabbia. Parlare delle proprie emozioni a volte può ridurre il senso di rabbia.</a:t>
            </a:r>
          </a:p>
          <a:p>
            <a:pPr marL="742950" indent="-285750" algn="just">
              <a:lnSpc>
                <a:spcPct val="115000"/>
              </a:lnSpc>
            </a:pPr>
            <a:r>
              <a:rPr lang="it-IT" sz="2800" kern="1200" dirty="0">
                <a:solidFill>
                  <a:srgbClr val="000000"/>
                </a:solidFill>
                <a:effectLst/>
                <a:latin typeface="Times New Roman" panose="02020603050405020304" pitchFamily="18" charset="0"/>
              </a:rPr>
              <a:t>Quando possibile date alla persona affetta da grave malattia la possibilità di controllo e la possibilità di scegliere. Rispondete alla frustrazione non alla rabbia </a:t>
            </a:r>
          </a:p>
          <a:p>
            <a:pPr marL="742950" indent="-285750" algn="just">
              <a:lnSpc>
                <a:spcPct val="115000"/>
              </a:lnSpc>
            </a:pPr>
            <a:r>
              <a:rPr lang="it-IT" sz="2800" kern="1200" dirty="0">
                <a:solidFill>
                  <a:srgbClr val="000000"/>
                </a:solidFill>
                <a:effectLst/>
                <a:latin typeface="Times New Roman" panose="02020603050405020304" pitchFamily="18" charset="0"/>
              </a:rPr>
              <a:t>la rabbia può dipendere anche dal fatto di vedere che gli amici ed i colleghi continuano a vivere. Godono delle loro responsabilità e del futuro e negato a colui che è ammalato.</a:t>
            </a:r>
          </a:p>
          <a:p>
            <a:endParaRPr lang="it-IT" dirty="0"/>
          </a:p>
        </p:txBody>
      </p:sp>
    </p:spTree>
    <p:extLst>
      <p:ext uri="{BB962C8B-B14F-4D97-AF65-F5344CB8AC3E}">
        <p14:creationId xmlns:p14="http://schemas.microsoft.com/office/powerpoint/2010/main" val="34745965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543C3A-109A-90E3-6846-7E987E08A84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5613AF5-5535-95EB-B1DD-0C8FB955A394}"/>
              </a:ext>
            </a:extLst>
          </p:cNvPr>
          <p:cNvSpPr>
            <a:spLocks noGrp="1"/>
          </p:cNvSpPr>
          <p:nvPr>
            <p:ph idx="1"/>
          </p:nvPr>
        </p:nvSpPr>
        <p:spPr/>
        <p:txBody>
          <a:bodyPr>
            <a:normAutofit/>
          </a:bodyPr>
          <a:lstStyle/>
          <a:p>
            <a:pPr marL="342900" lvl="0" indent="-342900" algn="just">
              <a:lnSpc>
                <a:spcPct val="115000"/>
              </a:lnSpc>
              <a:buFont typeface="Arial" panose="020B0604020202020204" pitchFamily="34" charset="0"/>
              <a:buChar char="*"/>
            </a:pPr>
            <a:r>
              <a:rPr lang="it-IT" kern="1200" dirty="0">
                <a:solidFill>
                  <a:srgbClr val="000000"/>
                </a:solidFill>
                <a:effectLst/>
                <a:latin typeface="Times New Roman" panose="02020603050405020304" pitchFamily="18" charset="0"/>
              </a:rPr>
              <a:t>La rabbia può anche derivare dalla paura.</a:t>
            </a:r>
          </a:p>
          <a:p>
            <a:pPr marL="742950" indent="-285750" algn="just">
              <a:lnSpc>
                <a:spcPct val="115000"/>
              </a:lnSpc>
            </a:pPr>
            <a:r>
              <a:rPr lang="it-IT" kern="1200" dirty="0">
                <a:solidFill>
                  <a:srgbClr val="000000"/>
                </a:solidFill>
                <a:effectLst/>
                <a:latin typeface="Times New Roman" panose="02020603050405020304" pitchFamily="18" charset="0"/>
              </a:rPr>
              <a:t>Molte persone hanno perlomeno un po' di paura di morire. A volte sono spaventati di quello che sarà il trapasso, del possibile dolore o il dopo </a:t>
            </a:r>
          </a:p>
          <a:p>
            <a:pPr marL="742950" indent="-285750" algn="just">
              <a:lnSpc>
                <a:spcPct val="115000"/>
              </a:lnSpc>
            </a:pPr>
            <a:r>
              <a:rPr lang="it-IT" kern="1200" dirty="0">
                <a:solidFill>
                  <a:srgbClr val="000000"/>
                </a:solidFill>
                <a:effectLst/>
                <a:latin typeface="Times New Roman" panose="02020603050405020304" pitchFamily="18" charset="0"/>
              </a:rPr>
              <a:t>Molti sono spaventati di discutere della loro paura della morte che per alcuni si identifica col dolore, per altri col buio, con altri con l’abbandono degli affetti, con la chiusura, col disfacimento del corpo per altri infine prevale la paura di quello che sarà dopo..</a:t>
            </a:r>
          </a:p>
          <a:p>
            <a:endParaRPr lang="it-IT" dirty="0"/>
          </a:p>
        </p:txBody>
      </p:sp>
    </p:spTree>
    <p:extLst>
      <p:ext uri="{BB962C8B-B14F-4D97-AF65-F5344CB8AC3E}">
        <p14:creationId xmlns:p14="http://schemas.microsoft.com/office/powerpoint/2010/main" val="6369517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E8F3CF7-F885-5461-E157-40EDDDE83CA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F1854D0-9A9C-C2DE-C117-8A5F84DF391C}"/>
              </a:ext>
            </a:extLst>
          </p:cNvPr>
          <p:cNvSpPr>
            <a:spLocks noGrp="1"/>
          </p:cNvSpPr>
          <p:nvPr>
            <p:ph idx="1"/>
          </p:nvPr>
        </p:nvSpPr>
        <p:spPr/>
        <p:txBody>
          <a:bodyPr>
            <a:normAutofit/>
          </a:bodyPr>
          <a:lstStyle/>
          <a:p>
            <a:pPr marL="342900" lvl="0" indent="-342900" algn="just">
              <a:lnSpc>
                <a:spcPct val="115000"/>
              </a:lnSpc>
              <a:buFont typeface="Arial" panose="020B0604020202020204" pitchFamily="34" charset="0"/>
              <a:buChar char="*"/>
            </a:pPr>
            <a:r>
              <a:rPr lang="it-IT" sz="2800" kern="1200" dirty="0">
                <a:solidFill>
                  <a:srgbClr val="000000"/>
                </a:solidFill>
                <a:effectLst/>
                <a:latin typeface="Times New Roman" panose="02020603050405020304" pitchFamily="18" charset="0"/>
              </a:rPr>
              <a:t>Il nostro obiettivo non è diminuire la sua rabbia ma aumentare il suo senso di capacità di farcela a fronteggiare la situazione e di essere in controllo. </a:t>
            </a:r>
          </a:p>
          <a:p>
            <a:pPr marL="742950" indent="-285750" algn="just">
              <a:lnSpc>
                <a:spcPct val="115000"/>
              </a:lnSpc>
            </a:pPr>
            <a:r>
              <a:rPr lang="it-IT" sz="2800" kern="1200" dirty="0">
                <a:solidFill>
                  <a:srgbClr val="000000"/>
                </a:solidFill>
                <a:effectLst/>
                <a:latin typeface="Times New Roman" panose="02020603050405020304" pitchFamily="18" charset="0"/>
              </a:rPr>
              <a:t>Si può aumentare la possibilità di decidere tutto quello che è possibile, i pranzi, i visitatori, l'ora del bagno, si tratta di piccole cose ma che danno il controllo al paziente.</a:t>
            </a:r>
          </a:p>
          <a:p>
            <a:endParaRPr lang="it-IT" dirty="0"/>
          </a:p>
        </p:txBody>
      </p:sp>
    </p:spTree>
    <p:extLst>
      <p:ext uri="{BB962C8B-B14F-4D97-AF65-F5344CB8AC3E}">
        <p14:creationId xmlns:p14="http://schemas.microsoft.com/office/powerpoint/2010/main" val="6968904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198100-08A4-A344-C43B-CC387A7C852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53C1DA0-ADC5-91D5-C87E-894D77161A3E}"/>
              </a:ext>
            </a:extLst>
          </p:cNvPr>
          <p:cNvSpPr>
            <a:spLocks noGrp="1"/>
          </p:cNvSpPr>
          <p:nvPr>
            <p:ph idx="1"/>
          </p:nvPr>
        </p:nvSpPr>
        <p:spPr/>
        <p:txBody>
          <a:bodyPr>
            <a:normAutofit fontScale="92500" lnSpcReduction="20000"/>
          </a:bodyPr>
          <a:lstStyle/>
          <a:p>
            <a:pPr marL="457200" indent="-285750" algn="just">
              <a:lnSpc>
                <a:spcPct val="115000"/>
              </a:lnSpc>
            </a:pPr>
            <a:r>
              <a:rPr lang="it-IT" sz="2800" kern="1200" dirty="0">
                <a:solidFill>
                  <a:srgbClr val="000000"/>
                </a:solidFill>
                <a:effectLst/>
                <a:latin typeface="Times New Roman" panose="02020603050405020304" pitchFamily="18" charset="0"/>
              </a:rPr>
              <a:t>Rispettando questi desideri lasciamo a lui un certo grado di autonomia oltre che la nostra empatia. Se lui si lamenta moltissimo perché non ha dormito bene, si può dire “”mi sembra che tu non abbia dormito bene” senza  aggiungere altro lasciarlo parlare in questo modo si esprimerà meglio. </a:t>
            </a:r>
          </a:p>
          <a:p>
            <a:pPr marL="742950" indent="-285750" algn="just">
              <a:lnSpc>
                <a:spcPct val="115000"/>
              </a:lnSpc>
            </a:pPr>
            <a:r>
              <a:rPr lang="it-IT" sz="2800" kern="1200" dirty="0">
                <a:solidFill>
                  <a:srgbClr val="000000"/>
                </a:solidFill>
                <a:effectLst/>
                <a:latin typeface="Times New Roman" panose="02020603050405020304" pitchFamily="18" charset="0"/>
              </a:rPr>
              <a:t>Facendo così a volte si capirà che il paziente odia il fatto di non essere in grado di amministrare le sue pillole, di non riuscire a bere da solo e di dover dipendere dalla moglie per andare al bagno interrompendole il sonno.</a:t>
            </a:r>
          </a:p>
          <a:p>
            <a:pPr marL="742950" indent="-285750" algn="just">
              <a:lnSpc>
                <a:spcPct val="115000"/>
              </a:lnSpc>
            </a:pPr>
            <a:r>
              <a:rPr lang="it-IT" sz="2800" kern="1200" dirty="0">
                <a:solidFill>
                  <a:srgbClr val="000000"/>
                </a:solidFill>
                <a:effectLst/>
                <a:latin typeface="Times New Roman" panose="02020603050405020304" pitchFamily="18" charset="0"/>
              </a:rPr>
              <a:t>Solo parlando si riesce a capire la natura del disagio.</a:t>
            </a:r>
          </a:p>
          <a:p>
            <a:endParaRPr lang="it-IT" dirty="0"/>
          </a:p>
        </p:txBody>
      </p:sp>
    </p:spTree>
    <p:extLst>
      <p:ext uri="{BB962C8B-B14F-4D97-AF65-F5344CB8AC3E}">
        <p14:creationId xmlns:p14="http://schemas.microsoft.com/office/powerpoint/2010/main" val="5680627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D0E0F9-B3A0-7762-1693-97869DE642E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AA848FF-E456-1882-C713-A97C4D07544D}"/>
              </a:ext>
            </a:extLst>
          </p:cNvPr>
          <p:cNvSpPr>
            <a:spLocks noGrp="1"/>
          </p:cNvSpPr>
          <p:nvPr>
            <p:ph idx="1"/>
          </p:nvPr>
        </p:nvSpPr>
        <p:spPr/>
        <p:txBody>
          <a:bodyPr/>
          <a:lstStyle/>
          <a:p>
            <a:pPr marL="342900" lvl="0" indent="-342900" algn="just">
              <a:lnSpc>
                <a:spcPct val="115000"/>
              </a:lnSpc>
              <a:buFont typeface="Arial" panose="020B0604020202020204" pitchFamily="34" charset="0"/>
              <a:buChar char="*"/>
            </a:pPr>
            <a:r>
              <a:rPr lang="it-IT" sz="2400" kern="1200" dirty="0">
                <a:solidFill>
                  <a:srgbClr val="000000"/>
                </a:solidFill>
                <a:effectLst/>
                <a:latin typeface="Times New Roman" panose="02020603050405020304" pitchFamily="18" charset="0"/>
              </a:rPr>
              <a:t>In qualche modo disagio per vedere le persone in buona salute cosa possono fare. Riuscire a dire mi manca molto il mio lavoro.</a:t>
            </a:r>
          </a:p>
          <a:p>
            <a:pPr marL="742950" indent="-285750" algn="just">
              <a:lnSpc>
                <a:spcPct val="115000"/>
              </a:lnSpc>
            </a:pPr>
            <a:r>
              <a:rPr lang="it-IT" sz="2400" kern="1200" dirty="0">
                <a:solidFill>
                  <a:srgbClr val="000000"/>
                </a:solidFill>
                <a:effectLst/>
                <a:latin typeface="Times New Roman" panose="02020603050405020304" pitchFamily="18" charset="0"/>
              </a:rPr>
              <a:t>Molti hanno paura di provare dolore pensano di non riuscire a sostenere troppo dolore. Per  altri riguarda il distacco sociale,  Per altri ancora il problema riguarda l’aspetto spirituale. Io ho sempre avuto fede in D-o allora mi trovo a pensare perché ha concesso che succedesse questo.</a:t>
            </a:r>
          </a:p>
          <a:p>
            <a:pPr marL="342900" lvl="0" indent="-342900" algn="just">
              <a:lnSpc>
                <a:spcPct val="115000"/>
              </a:lnSpc>
              <a:buFont typeface="Arial" panose="020B0604020202020204" pitchFamily="34" charset="0"/>
              <a:buChar char="*"/>
            </a:pPr>
            <a:r>
              <a:rPr lang="it-IT" sz="2400" kern="1200" dirty="0">
                <a:solidFill>
                  <a:srgbClr val="000000"/>
                </a:solidFill>
                <a:effectLst/>
                <a:latin typeface="Times New Roman" panose="02020603050405020304" pitchFamily="18" charset="0"/>
              </a:rPr>
              <a:t>In molti casi potresti chiedere al paziente quali sono state le sue precedenti esperienze con la morte. Differenti esperienze possono indurre paure e bisogni diversi </a:t>
            </a:r>
          </a:p>
          <a:p>
            <a:endParaRPr lang="it-IT" dirty="0"/>
          </a:p>
        </p:txBody>
      </p:sp>
    </p:spTree>
    <p:extLst>
      <p:ext uri="{BB962C8B-B14F-4D97-AF65-F5344CB8AC3E}">
        <p14:creationId xmlns:p14="http://schemas.microsoft.com/office/powerpoint/2010/main" val="27282507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2B81F4-3C09-6CC9-7064-63CCDDA657EB}"/>
              </a:ext>
            </a:extLst>
          </p:cNvPr>
          <p:cNvSpPr>
            <a:spLocks noGrp="1"/>
          </p:cNvSpPr>
          <p:nvPr>
            <p:ph type="title"/>
          </p:nvPr>
        </p:nvSpPr>
        <p:spPr/>
        <p:txBody>
          <a:bodyPr/>
          <a:lstStyle/>
          <a:p>
            <a:r>
              <a:rPr lang="it-IT" dirty="0"/>
              <a:t>il rischio di suicidio</a:t>
            </a:r>
          </a:p>
        </p:txBody>
      </p:sp>
      <p:sp>
        <p:nvSpPr>
          <p:cNvPr id="3" name="Segnaposto contenuto 2">
            <a:extLst>
              <a:ext uri="{FF2B5EF4-FFF2-40B4-BE49-F238E27FC236}">
                <a16:creationId xmlns:a16="http://schemas.microsoft.com/office/drawing/2014/main" id="{CADB194F-DE5F-7162-A4D4-6998F4C31EDB}"/>
              </a:ext>
            </a:extLst>
          </p:cNvPr>
          <p:cNvSpPr>
            <a:spLocks noGrp="1"/>
          </p:cNvSpPr>
          <p:nvPr>
            <p:ph idx="1"/>
          </p:nvPr>
        </p:nvSpPr>
        <p:spPr/>
        <p:txBody>
          <a:bodyPr>
            <a:normAutofit fontScale="77500" lnSpcReduction="20000"/>
          </a:bodyPr>
          <a:lstStyle/>
          <a:p>
            <a:r>
              <a:rPr lang="it-IT" dirty="0"/>
              <a:t>Nelle malattie dolorose, croniche e ad esito infausto il rischio di suicidio aumenta notevolmente. Non si tratta in questi casi di tentativi di suicidio di tipo adolescenziale. Sono atti compiuti con mezzi realmente letali.</a:t>
            </a:r>
          </a:p>
          <a:p>
            <a:r>
              <a:rPr lang="it-IT" dirty="0"/>
              <a:t>Particolarmente a rischio maschi, anziani, con depressioni ricorrenti, isolati con scarso supporto sociale. La vedovanza e la recente perdita di persone care può aumentare la propensione al suicidio. Il rischio aumenta notevolmente se in anamnesi troviamo precedenti tentativi di suicidio o il suicidio di familiari.</a:t>
            </a:r>
          </a:p>
          <a:p>
            <a:r>
              <a:rPr lang="it-IT" dirty="0"/>
              <a:t>Particolarmente pericolosi sono anniversari o feste abitualmente passate in famiglia.</a:t>
            </a:r>
          </a:p>
          <a:p>
            <a:r>
              <a:rPr lang="it-IT" dirty="0"/>
              <a:t>Le donne in genere sono maggiormente capaci di mantenere contatti sociali e di mantenere la cura della propria persona e della casa. Alcuni uomini si lasciano andare e si isolano.</a:t>
            </a:r>
          </a:p>
          <a:p>
            <a:r>
              <a:rPr lang="it-IT" dirty="0"/>
              <a:t>In alcuni casi prima di suicidarsi regalano oggetti cari o trovano una collocazione per i propri animali. Appaiono improvvisamente migliorati come avessero trovato la via di uscita dal proprio dolore.</a:t>
            </a:r>
          </a:p>
        </p:txBody>
      </p:sp>
    </p:spTree>
    <p:extLst>
      <p:ext uri="{BB962C8B-B14F-4D97-AF65-F5344CB8AC3E}">
        <p14:creationId xmlns:p14="http://schemas.microsoft.com/office/powerpoint/2010/main" val="37760869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3015F7-7511-D448-FA10-FE532272A0D7}"/>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INVIDIA</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B944B41C-9B4D-85C6-4FFD-AAA50120D906}"/>
              </a:ext>
            </a:extLst>
          </p:cNvPr>
          <p:cNvSpPr>
            <a:spLocks noGrp="1"/>
          </p:cNvSpPr>
          <p:nvPr>
            <p:ph idx="1"/>
          </p:nvPr>
        </p:nvSpPr>
        <p:spPr/>
        <p:txBody>
          <a:bodyPr>
            <a:normAutofit lnSpcReduction="10000"/>
          </a:bodyPr>
          <a:lstStyle/>
          <a:p>
            <a:pPr marL="342900" lvl="0" indent="-342900" algn="just">
              <a:lnSpc>
                <a:spcPct val="115000"/>
              </a:lnSpc>
              <a:buFont typeface="Arial" panose="020B0604020202020204" pitchFamily="34" charset="0"/>
              <a:buChar char="*"/>
            </a:pPr>
            <a:r>
              <a:rPr lang="it-IT" kern="1200" dirty="0">
                <a:solidFill>
                  <a:srgbClr val="000000"/>
                </a:solidFill>
                <a:effectLst/>
                <a:latin typeface="Times New Roman" panose="02020603050405020304" pitchFamily="18" charset="0"/>
              </a:rPr>
              <a:t>può essere intollerabile per una giovane vedova la vista di una serena coppia di anziani. Per la madre di un bambino Down la vista di un bambino sano</a:t>
            </a:r>
          </a:p>
          <a:p>
            <a:pPr marL="342900" lvl="0" indent="-342900" algn="just">
              <a:lnSpc>
                <a:spcPct val="115000"/>
              </a:lnSpc>
              <a:buFont typeface="Arial" panose="020B0604020202020204" pitchFamily="34" charset="0"/>
              <a:buChar char="*"/>
            </a:pPr>
            <a:r>
              <a:rPr lang="it-IT" kern="1200" dirty="0">
                <a:solidFill>
                  <a:srgbClr val="000000"/>
                </a:solidFill>
                <a:effectLst/>
                <a:latin typeface="Times New Roman" panose="02020603050405020304" pitchFamily="18" charset="0"/>
              </a:rPr>
              <a:t>Per chi ha perso una gravidanza la vista di una «pancia». Per un malato di malattia oncologica vedere altre persone sane ed attive.</a:t>
            </a:r>
          </a:p>
          <a:p>
            <a:pPr algn="just">
              <a:lnSpc>
                <a:spcPct val="115000"/>
              </a:lnSpc>
              <a:spcAft>
                <a:spcPts val="800"/>
              </a:spcAft>
            </a:pPr>
            <a:r>
              <a:rPr lang="it-IT" dirty="0">
                <a:effectLst/>
                <a:latin typeface="Times New Roman" panose="02020603050405020304" pitchFamily="18" charset="0"/>
                <a:ea typeface="Times New Roman" panose="02020603050405020304" pitchFamily="18" charset="0"/>
                <a:cs typeface="Times New Roman" panose="02020603050405020304" pitchFamily="18" charset="0"/>
              </a:rPr>
              <a:t>Per chi sa di avere una grave malattia vedere altre persone sane e che fatto attività piacevoli. Anche il caregiver la cui vita è necessariamente limitata, può avere sentimenti simili di cui poi si vergogna.</a:t>
            </a:r>
            <a:endParaRPr lang="it-IT"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0968844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296EB2-27DF-0925-C911-E1C3E8848D3F}"/>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VERGOGNA </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F1195D06-129B-02C3-BDBF-ED002915EC5F}"/>
              </a:ext>
            </a:extLst>
          </p:cNvPr>
          <p:cNvSpPr>
            <a:spLocks noGrp="1"/>
          </p:cNvSpPr>
          <p:nvPr>
            <p:ph idx="1"/>
          </p:nvPr>
        </p:nvSpPr>
        <p:spPr/>
        <p:txBody>
          <a:bodyPr/>
          <a:lstStyle/>
          <a:p>
            <a:pPr marL="742950" indent="-285750" algn="just">
              <a:lnSpc>
                <a:spcPct val="115000"/>
              </a:lnSpc>
            </a:pPr>
            <a:r>
              <a:rPr lang="it-IT" sz="2400" kern="1200" dirty="0">
                <a:solidFill>
                  <a:srgbClr val="000000"/>
                </a:solidFill>
                <a:effectLst/>
                <a:latin typeface="Times New Roman" panose="02020603050405020304" pitchFamily="18" charset="0"/>
              </a:rPr>
              <a:t>A volte origina dalle situazioni più disparate: di fronte al termine vedova, per la tristezza che si pensa di indurre negli altri; perché hai fatto figlio non sano; AIDS, cancro, violenza sessuale subita, vergogna per il desiderio di dare un bacio o di rapporti sessuali. </a:t>
            </a:r>
          </a:p>
          <a:p>
            <a:pPr algn="just">
              <a:lnSpc>
                <a:spcPct val="115000"/>
              </a:lnSpc>
              <a:spcAft>
                <a:spcPts val="800"/>
              </a:spcAft>
            </a:pPr>
            <a:r>
              <a:rPr lang="it-IT" sz="2400" dirty="0">
                <a:effectLst/>
                <a:latin typeface="Times New Roman" panose="02020603050405020304" pitchFamily="18" charset="0"/>
                <a:ea typeface="Times New Roman" panose="02020603050405020304" pitchFamily="18" charset="0"/>
                <a:cs typeface="Times New Roman" panose="02020603050405020304" pitchFamily="18" charset="0"/>
              </a:rPr>
              <a:t>Per un paziente oncologico la vergogna può originare per il proprio aspetto, per il peso imposto agli altri che lo assistono, per costituire una fonte di spesa e per la propria invalidità e bisogno di assistenza.</a:t>
            </a:r>
            <a:endParaRPr lang="it-IT" sz="24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it-IT" sz="2400" dirty="0">
                <a:effectLst/>
                <a:latin typeface="Times New Roman" panose="02020603050405020304" pitchFamily="18" charset="0"/>
                <a:ea typeface="Times New Roman" panose="02020603050405020304" pitchFamily="18" charset="0"/>
                <a:cs typeface="Times New Roman" panose="02020603050405020304" pitchFamily="18" charset="0"/>
              </a:rPr>
              <a:t>In molti casi vivono la dipendenza come una perdita della dignità personale.</a:t>
            </a:r>
            <a:endParaRPr lang="it-IT" sz="24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3257306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26173F-0BD5-3943-9039-7025DFE6CFC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1F7A37D-E8F0-5AAD-50A3-A8D97E630411}"/>
              </a:ext>
            </a:extLst>
          </p:cNvPr>
          <p:cNvSpPr>
            <a:spLocks noGrp="1"/>
          </p:cNvSpPr>
          <p:nvPr>
            <p:ph idx="1"/>
          </p:nvPr>
        </p:nvSpPr>
        <p:spPr/>
        <p:txBody>
          <a:bodyPr>
            <a:normAutofit fontScale="92500" lnSpcReduction="20000"/>
          </a:bodyPr>
          <a:lstStyle/>
          <a:p>
            <a:pPr marL="342900" lvl="0" indent="-342900" algn="just">
              <a:lnSpc>
                <a:spcPct val="115000"/>
              </a:lnSpc>
              <a:buFont typeface="Arial" panose="020B0604020202020204" pitchFamily="34" charset="0"/>
              <a:buChar char="*"/>
            </a:pPr>
            <a:r>
              <a:rPr lang="it-IT" sz="2800" kern="1200" dirty="0">
                <a:solidFill>
                  <a:srgbClr val="000000"/>
                </a:solidFill>
                <a:effectLst/>
                <a:latin typeface="Times New Roman" panose="02020603050405020304" pitchFamily="18" charset="0"/>
              </a:rPr>
              <a:t>Si può vivere un lutto per se stessi dopo la comunicazione di una patologia oncologica o di una cura che ti rende sterile. </a:t>
            </a:r>
          </a:p>
          <a:p>
            <a:pPr marL="342900" lvl="0" indent="-342900" algn="just">
              <a:lnSpc>
                <a:spcPct val="115000"/>
              </a:lnSpc>
              <a:buFont typeface="Arial" panose="020B0604020202020204" pitchFamily="34" charset="0"/>
              <a:buChar char="*"/>
            </a:pPr>
            <a:r>
              <a:rPr lang="it-IT" sz="2800" kern="1200" dirty="0">
                <a:solidFill>
                  <a:srgbClr val="000000"/>
                </a:solidFill>
                <a:effectLst/>
                <a:latin typeface="Times New Roman" panose="02020603050405020304" pitchFamily="18" charset="0"/>
              </a:rPr>
              <a:t>L'esperienza del lutto si può associare anche alla fine di un intenso rapporto di amore, ad un licenziamento, ad un demansionamento e queste sono condizioni che purtroppo spesso si associano alla malattia oncologica.</a:t>
            </a:r>
          </a:p>
          <a:p>
            <a:pPr marL="342900" lvl="0" indent="-342900" algn="just">
              <a:lnSpc>
                <a:spcPct val="115000"/>
              </a:lnSpc>
              <a:buFont typeface="Arial" panose="020B0604020202020204" pitchFamily="34" charset="0"/>
              <a:buChar char="*"/>
            </a:pPr>
            <a:r>
              <a:rPr lang="it-IT" sz="2800" kern="1200" dirty="0">
                <a:solidFill>
                  <a:srgbClr val="000000"/>
                </a:solidFill>
                <a:effectLst/>
                <a:latin typeface="Times New Roman" panose="02020603050405020304" pitchFamily="18" charset="0"/>
              </a:rPr>
              <a:t>Naturalmente altre condizioni si associano al lutto es un furto, una violenza carnale, la menopausa, il pensionamento, la sterilità, il nido vuoto. </a:t>
            </a:r>
          </a:p>
          <a:p>
            <a:pPr marL="342900" lvl="0" indent="-342900" algn="just">
              <a:lnSpc>
                <a:spcPct val="115000"/>
              </a:lnSpc>
              <a:buFont typeface="Arial" panose="020B0604020202020204" pitchFamily="34" charset="0"/>
              <a:buChar char="*"/>
            </a:pPr>
            <a:r>
              <a:rPr lang="it-IT" sz="2800" kern="1200" dirty="0">
                <a:solidFill>
                  <a:srgbClr val="000000"/>
                </a:solidFill>
                <a:effectLst/>
                <a:latin typeface="Times New Roman" panose="02020603050405020304" pitchFamily="18" charset="0"/>
              </a:rPr>
              <a:t>Una particolare esperienza di lutto multiplo si vive nell’assistere un congiunto con grave malattia cronica come alcune forme oncologiche o il Parkinson o il morbo di Alzheimer</a:t>
            </a:r>
            <a:endParaRPr lang="it-IT" sz="2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6304024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835847-3329-1656-D021-1540DBC5E01E}"/>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NEGAZIONE</a:t>
            </a:r>
            <a:endParaRPr lang="it-IT" dirty="0"/>
          </a:p>
        </p:txBody>
      </p:sp>
      <p:sp>
        <p:nvSpPr>
          <p:cNvPr id="3" name="Segnaposto contenuto 2">
            <a:extLst>
              <a:ext uri="{FF2B5EF4-FFF2-40B4-BE49-F238E27FC236}">
                <a16:creationId xmlns:a16="http://schemas.microsoft.com/office/drawing/2014/main" id="{0DED9A48-E988-7C3D-4353-75BDE16A74F9}"/>
              </a:ext>
            </a:extLst>
          </p:cNvPr>
          <p:cNvSpPr>
            <a:spLocks noGrp="1"/>
          </p:cNvSpPr>
          <p:nvPr>
            <p:ph idx="1"/>
          </p:nvPr>
        </p:nvSpPr>
        <p:spPr/>
        <p:txBody>
          <a:bodyPr>
            <a:normAutofit/>
          </a:bodyPr>
          <a:lstStyle/>
          <a:p>
            <a:pPr marL="0" lvl="0" indent="0" algn="just">
              <a:lnSpc>
                <a:spcPct val="115000"/>
              </a:lnSpc>
              <a:spcAft>
                <a:spcPts val="800"/>
              </a:spcAft>
              <a:buNone/>
            </a:pPr>
            <a:r>
              <a:rPr lang="it-IT" sz="1800" dirty="0">
                <a:effectLst/>
                <a:latin typeface="Times New Roman" panose="02020603050405020304" pitchFamily="18" charset="0"/>
                <a:ea typeface="Times New Roman" panose="02020603050405020304" pitchFamily="18" charset="0"/>
                <a:cs typeface="Times New Roman" panose="02020603050405020304" pitchFamily="18" charset="0"/>
              </a:rPr>
              <a:t>• è   il rifiuto o l’incapacità, consapevoli o meno, di riconoscere la realtà della situazione. L’indisponibilità a parlarne o a pensarci, tentare di fingere che la realtà sia diversa, senso generalizzato di irrealtà (vagare inebetiti, avere la sensazione che si tratti solo di un brutto sogno</a:t>
            </a:r>
            <a:endParaRPr lang="it-IT"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Arial" panose="020B0604020202020204" pitchFamily="34" charset="0"/>
              <a:buChar char="*"/>
            </a:pPr>
            <a:r>
              <a:rPr lang="it-IT" sz="1800" kern="1200" dirty="0">
                <a:solidFill>
                  <a:srgbClr val="000000"/>
                </a:solidFill>
                <a:effectLst/>
                <a:latin typeface="Times New Roman" panose="02020603050405020304" pitchFamily="18" charset="0"/>
              </a:rPr>
              <a:t> NEGARE L’EVENTO ..no non è morto, è partito poi ritornerà...  si tratta di un meccanismo di difesa comune nei bambini o nelle prime fasi del lutto, altamente patologico in un adulto a distanza di tempo dalla perdita. Nel caso malattia oncologica la negazione della malattia viene spesso osservata in fase iniziale </a:t>
            </a:r>
          </a:p>
          <a:p>
            <a:pPr marL="342900" lvl="0" indent="-342900" algn="just">
              <a:lnSpc>
                <a:spcPct val="115000"/>
              </a:lnSpc>
              <a:buFont typeface="Arial" panose="020B0604020202020204" pitchFamily="34" charset="0"/>
              <a:buChar char="*"/>
            </a:pPr>
            <a:r>
              <a:rPr lang="it-IT" sz="1800" kern="1200" dirty="0">
                <a:solidFill>
                  <a:srgbClr val="000000"/>
                </a:solidFill>
                <a:effectLst/>
                <a:latin typeface="Times New Roman" panose="02020603050405020304" pitchFamily="18" charset="0"/>
              </a:rPr>
              <a:t>NEGARE IL PROPRIO DOLORE sì è morto ma non ne soffro. In caso di malattia oncologica a volte se ne parla come se fosse un evento che non ci riguarda, a volte si parla della propria malattia come se non fosse cosa rilevante</a:t>
            </a:r>
          </a:p>
          <a:p>
            <a:endParaRPr lang="it-IT" dirty="0"/>
          </a:p>
        </p:txBody>
      </p:sp>
    </p:spTree>
    <p:extLst>
      <p:ext uri="{BB962C8B-B14F-4D97-AF65-F5344CB8AC3E}">
        <p14:creationId xmlns:p14="http://schemas.microsoft.com/office/powerpoint/2010/main" val="18381390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BD8BF6-6A8F-8314-EC70-0FEA4DCA11D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E44A357-25ED-E7E9-4F06-1530962753DD}"/>
              </a:ext>
            </a:extLst>
          </p:cNvPr>
          <p:cNvSpPr>
            <a:spLocks noGrp="1"/>
          </p:cNvSpPr>
          <p:nvPr>
            <p:ph idx="1"/>
          </p:nvPr>
        </p:nvSpPr>
        <p:spPr/>
        <p:txBody>
          <a:bodyPr/>
          <a:lstStyle/>
          <a:p>
            <a:pPr marL="342900" lvl="0" indent="-342900" algn="just">
              <a:lnSpc>
                <a:spcPct val="115000"/>
              </a:lnSpc>
              <a:buFont typeface="Arial" panose="020B0604020202020204" pitchFamily="34" charset="0"/>
              <a:buChar char="*"/>
            </a:pPr>
            <a:r>
              <a:rPr lang="it-IT" sz="2800" kern="1200" dirty="0">
                <a:solidFill>
                  <a:srgbClr val="000000"/>
                </a:solidFill>
                <a:effectLst/>
                <a:latin typeface="Times New Roman" panose="02020603050405020304" pitchFamily="18" charset="0"/>
              </a:rPr>
              <a:t>ALTRE FORME DI  NEGAZIONE </a:t>
            </a:r>
          </a:p>
          <a:p>
            <a:pPr marL="342900" lvl="0" indent="-342900" algn="just">
              <a:lnSpc>
                <a:spcPct val="115000"/>
              </a:lnSpc>
              <a:buFont typeface="Arial" panose="020B0604020202020204" pitchFamily="34" charset="0"/>
              <a:buChar char="*"/>
            </a:pPr>
            <a:r>
              <a:rPr lang="it-IT" sz="3600" kern="1200" dirty="0">
                <a:solidFill>
                  <a:srgbClr val="000000"/>
                </a:solidFill>
                <a:effectLst/>
                <a:latin typeface="Times New Roman" panose="02020603050405020304" pitchFamily="18" charset="0"/>
              </a:rPr>
              <a:t>guardare le partite di calcio come quando lui c’era  Rifiutarsi di regalare gli oggetti che gli appartenevano  Non aprire i suoi armadi. Non occupare la sua poltrona o il suo posto a tavola. Continuare ad apparecchiare per lui</a:t>
            </a:r>
          </a:p>
          <a:p>
            <a:endParaRPr lang="it-IT" dirty="0"/>
          </a:p>
        </p:txBody>
      </p:sp>
    </p:spTree>
    <p:extLst>
      <p:ext uri="{BB962C8B-B14F-4D97-AF65-F5344CB8AC3E}">
        <p14:creationId xmlns:p14="http://schemas.microsoft.com/office/powerpoint/2010/main" val="21251105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44FB7D-C17F-D9BE-47C4-9371A28D440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2AFD181-E38C-7541-01FD-19323C92FFF5}"/>
              </a:ext>
            </a:extLst>
          </p:cNvPr>
          <p:cNvSpPr>
            <a:spLocks noGrp="1"/>
          </p:cNvSpPr>
          <p:nvPr>
            <p:ph idx="1"/>
          </p:nvPr>
        </p:nvSpPr>
        <p:spPr/>
        <p:txBody>
          <a:bodyPr>
            <a:normAutofit/>
          </a:bodyPr>
          <a:lstStyle/>
          <a:p>
            <a:pPr marL="342900" lvl="0" indent="-342900" algn="just">
              <a:lnSpc>
                <a:spcPct val="115000"/>
              </a:lnSpc>
              <a:spcAft>
                <a:spcPts val="800"/>
              </a:spcAft>
              <a:buFont typeface="Arial" panose="020B0604020202020204" pitchFamily="34" charset="0"/>
              <a:buChar char="*"/>
            </a:pPr>
            <a:r>
              <a:rPr lang="it-IT" dirty="0">
                <a:effectLst/>
                <a:latin typeface="Times New Roman" panose="02020603050405020304" pitchFamily="18" charset="0"/>
                <a:ea typeface="Times New Roman" panose="02020603050405020304" pitchFamily="18" charset="0"/>
                <a:cs typeface="Times New Roman" panose="02020603050405020304" pitchFamily="18" charset="0"/>
              </a:rPr>
              <a:t>preoccupazione; si tratta di una sorta di ossessione verso il defunto. Può includere pensieri ossessivi su come ricongiungersi alla persona defunta, oppure può manifestarsi con immagini o pensieri intrusivi della persona scomparsa mentre soffre o muore. In casi particolarmente gravi diventa l’oggetto di veri e propri flashback tipici del disturbo post traumatico da stress o anche del </a:t>
            </a:r>
            <a:r>
              <a:rPr lang="it-IT" dirty="0" err="1">
                <a:effectLst/>
                <a:latin typeface="Times New Roman" panose="02020603050405020304" pitchFamily="18" charset="0"/>
                <a:ea typeface="Times New Roman" panose="02020603050405020304" pitchFamily="18" charset="0"/>
                <a:cs typeface="Times New Roman" panose="02020603050405020304" pitchFamily="18" charset="0"/>
              </a:rPr>
              <a:t>prolonged</a:t>
            </a:r>
            <a:r>
              <a:rPr lang="it-IT"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dirty="0" err="1">
                <a:effectLst/>
                <a:latin typeface="Times New Roman" panose="02020603050405020304" pitchFamily="18" charset="0"/>
                <a:ea typeface="Times New Roman" panose="02020603050405020304" pitchFamily="18" charset="0"/>
                <a:cs typeface="Times New Roman" panose="02020603050405020304" pitchFamily="18" charset="0"/>
              </a:rPr>
              <a:t>grief</a:t>
            </a:r>
            <a:r>
              <a:rPr lang="it-IT" dirty="0">
                <a:effectLst/>
                <a:latin typeface="Times New Roman" panose="02020603050405020304" pitchFamily="18" charset="0"/>
                <a:ea typeface="Times New Roman" panose="02020603050405020304" pitchFamily="18" charset="0"/>
                <a:cs typeface="Times New Roman" panose="02020603050405020304" pitchFamily="18" charset="0"/>
              </a:rPr>
              <a:t> disorder</a:t>
            </a:r>
            <a:endParaRPr lang="it-IT"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4420462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07B3F5-3DEA-7BC1-53F9-EDE450AD7AA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568BD83-6E39-57BF-ACE9-4DDD82B70328}"/>
              </a:ext>
            </a:extLst>
          </p:cNvPr>
          <p:cNvSpPr>
            <a:spLocks noGrp="1"/>
          </p:cNvSpPr>
          <p:nvPr>
            <p:ph idx="1"/>
          </p:nvPr>
        </p:nvSpPr>
        <p:spPr/>
        <p:txBody>
          <a:bodyPr/>
          <a:lstStyle/>
          <a:p>
            <a:r>
              <a:rPr lang="it-IT" sz="2800" dirty="0">
                <a:effectLst/>
                <a:latin typeface="Times New Roman" panose="02020603050405020304" pitchFamily="18" charset="0"/>
                <a:ea typeface="Times New Roman" panose="02020603050405020304" pitchFamily="18" charset="0"/>
                <a:cs typeface="Times New Roman" panose="02020603050405020304" pitchFamily="18" charset="0"/>
              </a:rPr>
              <a:t>Ogni crisi maggiore nella vita può portare a questo tipo di reazioni sia nei pazienti sia nei caregiver. All'inizio devono lottare per accettare la realtà della propria diagnosi e per adattarsi alla vita con la malattia oltre che prepararsi ad affrontare la possibilità di un esito infausto della terapia. Questi sono compiti molto grossi e non sorprende che ci siano molte emozioni a volte tali da schiacciare e da indurre alla negazione. La negazione ed il rifiuto di accettare la realtà derivano dallo shock provato dal paziente di fronte a una diagnosi </a:t>
            </a:r>
            <a:r>
              <a:rPr lang="it-IT" dirty="0">
                <a:latin typeface="Times New Roman" panose="02020603050405020304" pitchFamily="18" charset="0"/>
                <a:ea typeface="Times New Roman" panose="02020603050405020304" pitchFamily="18" charset="0"/>
                <a:cs typeface="Times New Roman" panose="02020603050405020304" pitchFamily="18" charset="0"/>
              </a:rPr>
              <a:t>ad esito particolarmente incerto</a:t>
            </a:r>
            <a:r>
              <a:rPr lang="it-IT"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it-IT" sz="2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7561888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E66CCEC-67EF-4E30-AB51-88434AC066B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7C62C03-B71B-F764-896F-50E138EF21EC}"/>
              </a:ext>
            </a:extLst>
          </p:cNvPr>
          <p:cNvSpPr>
            <a:spLocks noGrp="1"/>
          </p:cNvSpPr>
          <p:nvPr>
            <p:ph idx="1"/>
          </p:nvPr>
        </p:nvSpPr>
        <p:spPr/>
        <p:txBody>
          <a:bodyPr/>
          <a:lstStyle/>
          <a:p>
            <a:r>
              <a:rPr lang="it-IT" sz="3600" dirty="0">
                <a:effectLst/>
                <a:latin typeface="Times New Roman" panose="02020603050405020304" pitchFamily="18" charset="0"/>
                <a:ea typeface="Times New Roman" panose="02020603050405020304" pitchFamily="18" charset="0"/>
                <a:cs typeface="Times New Roman" panose="02020603050405020304" pitchFamily="18" charset="0"/>
              </a:rPr>
              <a:t>Può dire io non ci credo. Devono aver fatto uno sbaglio non può essere vero io cercherò una seconda opinione. La negazione può essere espressa attraverso i comportamenti. È sempre utile avere una seconda opinione però la ricerca di tante secondo opinioni può dimostrare una forma di rifiuto come anche il dimenticarsi di prendere le medicine o di mantenere gli appuntamenti.</a:t>
            </a:r>
            <a:endParaRPr lang="it-IT" sz="36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9621245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80CBC7-0D68-72B5-F29B-27119B1AC3E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790D136-2461-1BFA-187B-0B283FAF8D3E}"/>
              </a:ext>
            </a:extLst>
          </p:cNvPr>
          <p:cNvSpPr>
            <a:spLocks noGrp="1"/>
          </p:cNvSpPr>
          <p:nvPr>
            <p:ph idx="1"/>
          </p:nvPr>
        </p:nvSpPr>
        <p:spPr/>
        <p:txBody>
          <a:bodyPr>
            <a:normAutofit fontScale="85000" lnSpcReduction="20000"/>
          </a:bodyPr>
          <a:lstStyle/>
          <a:p>
            <a:pPr marL="342900" lvl="0" indent="-342900" algn="just">
              <a:lnSpc>
                <a:spcPct val="115000"/>
              </a:lnSpc>
              <a:spcAft>
                <a:spcPts val="800"/>
              </a:spcAft>
              <a:buFont typeface="Arial" panose="020B0604020202020204" pitchFamily="34" charset="0"/>
              <a:buChar char="*"/>
            </a:pPr>
            <a:r>
              <a:rPr lang="it-IT" sz="4000" dirty="0">
                <a:effectLst/>
                <a:latin typeface="Times New Roman" panose="02020603050405020304" pitchFamily="18" charset="0"/>
                <a:ea typeface="Times New Roman" panose="02020603050405020304" pitchFamily="18" charset="0"/>
                <a:cs typeface="Times New Roman" panose="02020603050405020304" pitchFamily="18" charset="0"/>
              </a:rPr>
              <a:t>La negazione serve a proteggerci per guadagnare tempo per poterci adattare a una triste realtà. Noi dobbiamo rispettare questa negazione. Non è saggio forzare il paziente a fronteggiare la realtà la vicinanza umana, la prossimità anche fisica aiutano a raggiungere una accettazione che non sia equivalente alla rassegnazione. Molti pazienti abbandonano la difesa della negazione quando diventano più deboli o più malati. </a:t>
            </a:r>
            <a:endParaRPr lang="it-IT" sz="40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7799817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1810A9F-A9BF-E18E-4E72-E5F3F52CA2A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3528194-6F6E-1E15-67EB-5B915ACA5528}"/>
              </a:ext>
            </a:extLst>
          </p:cNvPr>
          <p:cNvSpPr>
            <a:spLocks noGrp="1"/>
          </p:cNvSpPr>
          <p:nvPr>
            <p:ph idx="1"/>
          </p:nvPr>
        </p:nvSpPr>
        <p:spPr/>
        <p:txBody>
          <a:bodyPr/>
          <a:lstStyle/>
          <a:p>
            <a:r>
              <a:rPr lang="it-IT" sz="3200" dirty="0">
                <a:effectLst/>
                <a:latin typeface="Times New Roman" panose="02020603050405020304" pitchFamily="18" charset="0"/>
                <a:ea typeface="Times New Roman" panose="02020603050405020304" pitchFamily="18" charset="0"/>
                <a:cs typeface="Times New Roman" panose="02020603050405020304" pitchFamily="18" charset="0"/>
              </a:rPr>
              <a:t>Alcuni possono andare avanti indietro accettando e negando. È crudele cercare di eliminare la negazione con una risposta del tipo tu sai che sei troppo malato e che non ce la farai mai a fare quello che vuoi. D'altra parte non si deve nemmeno rinforzare il rifiuto di fronteggiare la realtà. </a:t>
            </a:r>
            <a:r>
              <a:rPr lang="it-IT" sz="3200" dirty="0">
                <a:latin typeface="Times New Roman" panose="02020603050405020304" pitchFamily="18" charset="0"/>
                <a:ea typeface="Times New Roman" panose="02020603050405020304" pitchFamily="18" charset="0"/>
                <a:cs typeface="Times New Roman" panose="02020603050405020304" pitchFamily="18" charset="0"/>
              </a:rPr>
              <a:t>N</a:t>
            </a:r>
            <a:r>
              <a:rPr lang="it-IT" sz="3200" dirty="0">
                <a:effectLst/>
                <a:latin typeface="Times New Roman" panose="02020603050405020304" pitchFamily="18" charset="0"/>
                <a:ea typeface="Times New Roman" panose="02020603050405020304" pitchFamily="18" charset="0"/>
                <a:cs typeface="Times New Roman" panose="02020603050405020304" pitchFamily="18" charset="0"/>
              </a:rPr>
              <a:t>on dite bugie potete confortare momentaneamente la persona che eventualmente incomincerà a parlarvi e a parlare della propria morte non dovete né sfidare né incoraggiare la negazione. </a:t>
            </a:r>
            <a:endParaRPr lang="it-IT" sz="3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42826927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1BA9AA7-2B7B-87DB-5DCB-006F849BAB3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D74BAE6-7A25-CDB1-3D3C-6768197D056A}"/>
              </a:ext>
            </a:extLst>
          </p:cNvPr>
          <p:cNvSpPr>
            <a:spLocks noGrp="1"/>
          </p:cNvSpPr>
          <p:nvPr>
            <p:ph idx="1"/>
          </p:nvPr>
        </p:nvSpPr>
        <p:spPr/>
        <p:txBody>
          <a:bodyPr/>
          <a:lstStyle/>
          <a:p>
            <a:r>
              <a:rPr lang="it-IT" sz="4000" dirty="0">
                <a:effectLst/>
                <a:latin typeface="Times New Roman" panose="02020603050405020304" pitchFamily="18" charset="0"/>
                <a:ea typeface="Times New Roman" panose="02020603050405020304" pitchFamily="18" charset="0"/>
                <a:cs typeface="Times New Roman" panose="02020603050405020304" pitchFamily="18" charset="0"/>
              </a:rPr>
              <a:t>Dovreste riconoscere il desiderio che sta dietro a questa negazione se dice che vuole andare a fare campeggio potete dire a sarebbe molto piacevole e molto divertente oppure scommetto che ti piacerebbe farlo. Queste risposte riconoscono le speranze del vostro amico e i suoi desideri senza rinforzare la negazione o la rabbia </a:t>
            </a:r>
            <a:endParaRPr lang="it-IT" sz="40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2932291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2C2D22-E64F-92B0-72B1-E144FBCA6D48}"/>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RICERCA E CONTRATTAZIONE</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9F53258A-9086-7E8A-69A8-DB7A2F114548}"/>
              </a:ext>
            </a:extLst>
          </p:cNvPr>
          <p:cNvSpPr>
            <a:spLocks noGrp="1"/>
          </p:cNvSpPr>
          <p:nvPr>
            <p:ph idx="1"/>
          </p:nvPr>
        </p:nvSpPr>
        <p:spPr/>
        <p:txBody>
          <a:bodyPr>
            <a:normAutofit fontScale="92500" lnSpcReduction="20000"/>
          </a:bodyPr>
          <a:lstStyle/>
          <a:p>
            <a:pPr marL="0" indent="0" algn="just">
              <a:lnSpc>
                <a:spcPct val="115000"/>
              </a:lnSpc>
              <a:buNone/>
            </a:pPr>
            <a:r>
              <a:rPr lang="it-IT" sz="1800" b="1" kern="1200" dirty="0">
                <a:solidFill>
                  <a:srgbClr val="000000"/>
                </a:solidFill>
                <a:effectLst/>
                <a:latin typeface="Times New Roman" panose="02020603050405020304" pitchFamily="18" charset="0"/>
              </a:rPr>
              <a:t> </a:t>
            </a:r>
          </a:p>
          <a:p>
            <a:pPr marL="342900" lvl="0" indent="-342900" algn="just">
              <a:lnSpc>
                <a:spcPct val="115000"/>
              </a:lnSpc>
              <a:buFont typeface="Arial" panose="020B0604020202020204" pitchFamily="34" charset="0"/>
              <a:buChar char="*"/>
            </a:pPr>
            <a:r>
              <a:rPr lang="it-IT" sz="2400" kern="1200" dirty="0">
                <a:solidFill>
                  <a:srgbClr val="000000"/>
                </a:solidFill>
                <a:effectLst/>
                <a:latin typeface="Times New Roman" panose="02020603050405020304" pitchFamily="18" charset="0"/>
              </a:rPr>
              <a:t>effettuata anche attraverso medium, guaritori, riti ecc. Ossessivo sguardo a Fotografie, ritorni in luoghi in cui si è stati assieme. Visite ripetute al cimitero</a:t>
            </a:r>
          </a:p>
          <a:p>
            <a:pPr marL="342900" lvl="0" indent="-342900" algn="just">
              <a:lnSpc>
                <a:spcPct val="115000"/>
              </a:lnSpc>
              <a:buFont typeface="Arial" panose="020B0604020202020204" pitchFamily="34" charset="0"/>
              <a:buChar char="*"/>
            </a:pPr>
            <a:r>
              <a:rPr lang="it-IT" sz="2400" kern="1200" dirty="0">
                <a:solidFill>
                  <a:srgbClr val="000000"/>
                </a:solidFill>
                <a:effectLst/>
                <a:latin typeface="Times New Roman" panose="02020603050405020304" pitchFamily="18" charset="0"/>
              </a:rPr>
              <a:t>Paura dell’abbandonare il proprio dolore che equivarrebbe al sancire la definitiva dipartita.</a:t>
            </a:r>
          </a:p>
          <a:p>
            <a:pPr marL="342900" lvl="0" indent="-342900" algn="just">
              <a:lnSpc>
                <a:spcPct val="115000"/>
              </a:lnSpc>
              <a:buFont typeface="Arial" panose="020B0604020202020204" pitchFamily="34" charset="0"/>
              <a:buChar char="*"/>
            </a:pPr>
            <a:r>
              <a:rPr lang="it-IT" sz="2400" kern="1200" dirty="0">
                <a:solidFill>
                  <a:srgbClr val="000000"/>
                </a:solidFill>
                <a:effectLst/>
                <a:latin typeface="Times New Roman" panose="02020603050405020304" pitchFamily="18" charset="0"/>
              </a:rPr>
              <a:t>In </a:t>
            </a:r>
            <a:r>
              <a:rPr lang="it-IT" sz="2400" kern="1200" dirty="0" err="1">
                <a:solidFill>
                  <a:srgbClr val="000000"/>
                </a:solidFill>
                <a:effectLst/>
                <a:latin typeface="Times New Roman" panose="02020603050405020304" pitchFamily="18" charset="0"/>
              </a:rPr>
              <a:t>psiconcologia</a:t>
            </a:r>
            <a:r>
              <a:rPr lang="it-IT" sz="2400" kern="1200" dirty="0">
                <a:solidFill>
                  <a:srgbClr val="000000"/>
                </a:solidFill>
                <a:effectLst/>
                <a:latin typeface="Times New Roman" panose="02020603050405020304" pitchFamily="18" charset="0"/>
              </a:rPr>
              <a:t> si nota una forte tendenza a cercare risoluzioni magiche, terapie senza fondamento, esorcismi, benedizioni, farmaci di origine naturale. Questi tipo di ricerca coinvolge sia il paziente sia il caregiver. A volte tali ricerche vengono effettuate per evitare di avere un senso di colpa in un eventuale dopo.</a:t>
            </a:r>
          </a:p>
          <a:p>
            <a:pPr marL="342900" lvl="0" indent="-342900" algn="just">
              <a:lnSpc>
                <a:spcPct val="115000"/>
              </a:lnSpc>
              <a:buFont typeface="Arial" panose="020B0604020202020204" pitchFamily="34" charset="0"/>
              <a:buChar char="*"/>
            </a:pPr>
            <a:r>
              <a:rPr lang="it-IT" sz="2400" dirty="0">
                <a:solidFill>
                  <a:srgbClr val="000000"/>
                </a:solidFill>
                <a:latin typeface="Times New Roman" panose="02020603050405020304" pitchFamily="18" charset="0"/>
              </a:rPr>
              <a:t>Se non troppo costoso, impegnativo o in contrasto con terapie scientificamente validate, anche attività di sostegno che diano conforto sono utilissime. Ad esempio rilassamento, meditazione, agopuntura per quanto non risolutive sono in molti casi preziose.</a:t>
            </a:r>
            <a:endParaRPr lang="it-IT" sz="2400" kern="1200" dirty="0">
              <a:solidFill>
                <a:srgbClr val="000000"/>
              </a:solidFill>
              <a:effectLst/>
              <a:latin typeface="Times New Roman" panose="02020603050405020304" pitchFamily="18" charset="0"/>
            </a:endParaRPr>
          </a:p>
          <a:p>
            <a:endParaRPr lang="it-IT" dirty="0"/>
          </a:p>
        </p:txBody>
      </p:sp>
    </p:spTree>
    <p:extLst>
      <p:ext uri="{BB962C8B-B14F-4D97-AF65-F5344CB8AC3E}">
        <p14:creationId xmlns:p14="http://schemas.microsoft.com/office/powerpoint/2010/main" val="3487623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592012-CD4B-3510-9FD8-64B078E4C4C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894392C-D2B7-5FAE-9A12-9C29347B9C52}"/>
              </a:ext>
            </a:extLst>
          </p:cNvPr>
          <p:cNvSpPr>
            <a:spLocks noGrp="1"/>
          </p:cNvSpPr>
          <p:nvPr>
            <p:ph idx="1"/>
          </p:nvPr>
        </p:nvSpPr>
        <p:spPr/>
        <p:txBody>
          <a:bodyPr/>
          <a:lstStyle/>
          <a:p>
            <a:r>
              <a:rPr lang="it-IT" dirty="0"/>
              <a:t>La assistenza spirituale non dovrà essere imposta, semplicemente proposta. Potrebbe essere rifiutata in una prima fase e successivamente richiesta ed apprezzata.</a:t>
            </a:r>
          </a:p>
          <a:p>
            <a:r>
              <a:rPr lang="it-IT" dirty="0"/>
              <a:t>Spesso la ricerca fondamentale è quella di una risposta alla domanda perché a me, perché ora? Che senso ha ciò che sto vivendo?</a:t>
            </a:r>
          </a:p>
        </p:txBody>
      </p:sp>
    </p:spTree>
    <p:extLst>
      <p:ext uri="{BB962C8B-B14F-4D97-AF65-F5344CB8AC3E}">
        <p14:creationId xmlns:p14="http://schemas.microsoft.com/office/powerpoint/2010/main" val="38250477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ABB2A8-1869-2EBC-826C-DDDA562D9A4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D876A20-4F67-3823-1F9A-3CC43149FA78}"/>
              </a:ext>
            </a:extLst>
          </p:cNvPr>
          <p:cNvSpPr>
            <a:spLocks noGrp="1"/>
          </p:cNvSpPr>
          <p:nvPr>
            <p:ph idx="1"/>
          </p:nvPr>
        </p:nvSpPr>
        <p:spPr/>
        <p:txBody>
          <a:bodyPr/>
          <a:lstStyle/>
          <a:p>
            <a:r>
              <a:rPr lang="it-IT" dirty="0">
                <a:latin typeface="Calibri" panose="020F0502020204030204" pitchFamily="34" charset="0"/>
                <a:ea typeface="Times New Roman" panose="02020603050405020304" pitchFamily="18" charset="0"/>
                <a:cs typeface="Times New Roman" panose="02020603050405020304" pitchFamily="18" charset="0"/>
              </a:rPr>
              <a:t> È strano notare come questo argomento di rilevanza universale sia poco trattato nelle scuole di specializzazione in psicoterapia.</a:t>
            </a:r>
          </a:p>
          <a:p>
            <a:endParaRPr lang="it-IT" dirty="0"/>
          </a:p>
        </p:txBody>
      </p:sp>
    </p:spTree>
    <p:extLst>
      <p:ext uri="{BB962C8B-B14F-4D97-AF65-F5344CB8AC3E}">
        <p14:creationId xmlns:p14="http://schemas.microsoft.com/office/powerpoint/2010/main" val="22050684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E68ACEC-5A6F-5497-A33E-15A163B309E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04039D2-67EF-0B86-CB93-1FE697FE67AD}"/>
              </a:ext>
            </a:extLst>
          </p:cNvPr>
          <p:cNvSpPr>
            <a:spLocks noGrp="1"/>
          </p:cNvSpPr>
          <p:nvPr>
            <p:ph idx="1"/>
          </p:nvPr>
        </p:nvSpPr>
        <p:spPr/>
        <p:txBody>
          <a:bodyPr>
            <a:normAutofit/>
          </a:bodyPr>
          <a:lstStyle/>
          <a:p>
            <a:pPr marL="342900" lvl="0" indent="-342900" algn="just">
              <a:lnSpc>
                <a:spcPct val="115000"/>
              </a:lnSpc>
              <a:buFont typeface="Arial" panose="020B0604020202020204" pitchFamily="34" charset="0"/>
              <a:buChar char="*"/>
            </a:pPr>
            <a:r>
              <a:rPr lang="it-IT" sz="2800" kern="1200" dirty="0">
                <a:solidFill>
                  <a:srgbClr val="000000"/>
                </a:solidFill>
                <a:effectLst/>
                <a:latin typeface="Times New Roman" panose="02020603050405020304" pitchFamily="18" charset="0"/>
              </a:rPr>
              <a:t>allucinazioni; sia visive che uditive sono un fenomeno non così raro nella fase acuta del lutto per il caregiver. Si tratta spesso di esperienze illusorie momentanee, che si verificano nel periodo immediatamente successivo alla perdita. Non sono necessariamente indice di una reazione patologica e anormale alla perdita. Oggetti fortemente legati al defunto (es la sua poltrona, il suo letto) facilitano la comparsa di queste allucinazioni generalmente visive (da cui forse l’origine delle storie di fantasmi).  </a:t>
            </a:r>
          </a:p>
          <a:p>
            <a:pPr algn="just">
              <a:lnSpc>
                <a:spcPct val="115000"/>
              </a:lnSpc>
              <a:spcAft>
                <a:spcPts val="800"/>
              </a:spcAft>
            </a:pPr>
            <a:endParaRPr lang="it-IT" sz="2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9044513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212A04-FFB3-B0F0-C4F5-9E396E6940F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406D04C-2F58-8ABE-6B1C-9F316FB06C9A}"/>
              </a:ext>
            </a:extLst>
          </p:cNvPr>
          <p:cNvSpPr>
            <a:spLocks noGrp="1"/>
          </p:cNvSpPr>
          <p:nvPr>
            <p:ph idx="1"/>
          </p:nvPr>
        </p:nvSpPr>
        <p:spPr/>
        <p:txBody>
          <a:bodyPr>
            <a:normAutofit fontScale="92500"/>
          </a:bodyPr>
          <a:lstStyle/>
          <a:p>
            <a:pPr marL="342900" lvl="0" indent="-342900" algn="just">
              <a:lnSpc>
                <a:spcPct val="115000"/>
              </a:lnSpc>
              <a:buFont typeface="Arial" panose="020B0604020202020204" pitchFamily="34" charset="0"/>
              <a:buChar char="*"/>
            </a:pPr>
            <a:r>
              <a:rPr lang="it-IT" sz="2800" kern="1200" dirty="0">
                <a:solidFill>
                  <a:srgbClr val="000000"/>
                </a:solidFill>
                <a:effectLst/>
                <a:latin typeface="Times New Roman" panose="02020603050405020304" pitchFamily="18" charset="0"/>
              </a:rPr>
              <a:t>A volte compaiono allucinazioni tattili (si sentono carezze o presenze), a volte uditive (ci si sente richiamare o si sentono rumori indistinti come scricchiolii su cui si proiettano aspettative di </a:t>
            </a:r>
            <a:r>
              <a:rPr lang="it-IT" sz="2800" kern="1200" dirty="0" err="1">
                <a:solidFill>
                  <a:srgbClr val="000000"/>
                </a:solidFill>
                <a:effectLst/>
                <a:latin typeface="Times New Roman" panose="02020603050405020304" pitchFamily="18" charset="0"/>
              </a:rPr>
              <a:t>reincontro</a:t>
            </a:r>
            <a:r>
              <a:rPr lang="it-IT" sz="2800" kern="1200" dirty="0">
                <a:solidFill>
                  <a:srgbClr val="000000"/>
                </a:solidFill>
                <a:effectLst/>
                <a:latin typeface="Times New Roman" panose="02020603050405020304" pitchFamily="18" charset="0"/>
              </a:rPr>
              <a:t>.</a:t>
            </a:r>
          </a:p>
          <a:p>
            <a:pPr algn="just">
              <a:lnSpc>
                <a:spcPct val="115000"/>
              </a:lnSpc>
              <a:spcAft>
                <a:spcPts val="800"/>
              </a:spcAft>
            </a:pPr>
            <a:r>
              <a:rPr lang="it-IT" sz="2800" dirty="0">
                <a:effectLst/>
                <a:latin typeface="Times New Roman" panose="02020603050405020304" pitchFamily="18" charset="0"/>
                <a:ea typeface="Times New Roman" panose="02020603050405020304" pitchFamily="18" charset="0"/>
                <a:cs typeface="Times New Roman" panose="02020603050405020304" pitchFamily="18" charset="0"/>
              </a:rPr>
              <a:t>Anche il malato in fase terminale può avere delle visioni o delle percezioni non condivise con gli altri che lo stanno assistendo. Di solto si tratta di visioni di pace e di serenità da non trattare come se fossero allucinazioni psicotiche da reprimere, ma come delle percezioni da accettare ed il cui contenuto va comprese.</a:t>
            </a:r>
            <a:endParaRPr lang="it-IT" sz="2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5534725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A3ED15-C216-4FBB-7B72-19110F05BEB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6896FCD-6771-1E5C-CB4D-0BE28C95419B}"/>
              </a:ext>
            </a:extLst>
          </p:cNvPr>
          <p:cNvSpPr>
            <a:spLocks noGrp="1"/>
          </p:cNvSpPr>
          <p:nvPr>
            <p:ph idx="1"/>
          </p:nvPr>
        </p:nvSpPr>
        <p:spPr/>
        <p:txBody>
          <a:bodyPr>
            <a:normAutofit/>
          </a:bodyPr>
          <a:lstStyle/>
          <a:p>
            <a:pPr marL="457200" indent="-285750" algn="just">
              <a:lnSpc>
                <a:spcPct val="115000"/>
              </a:lnSpc>
            </a:pPr>
            <a:r>
              <a:rPr lang="it-IT" sz="2400" kern="1200" dirty="0">
                <a:solidFill>
                  <a:srgbClr val="000000"/>
                </a:solidFill>
                <a:effectLst/>
                <a:latin typeface="Times New Roman" panose="02020603050405020304" pitchFamily="18" charset="0"/>
              </a:rPr>
              <a:t>Un altro modo per ricercare soluzioni negando in effetti la gravità della situazione, è quello del cercare di fare patti. Negoziare significa tentare di stringere patti che modifichino la realtà; spesso implica generare molte illusioni e fantasie su realtà alternative “se solo fosse successo questo” oppure “ se solo non fosse successo quello”.</a:t>
            </a:r>
            <a:endParaRPr lang="it-IT" sz="2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buFont typeface="Arial" panose="020B0604020202020204" pitchFamily="34" charset="0"/>
              <a:buChar char="*"/>
            </a:pPr>
            <a:r>
              <a:rPr lang="it-IT" sz="2400" kern="1200" dirty="0">
                <a:solidFill>
                  <a:srgbClr val="000000"/>
                </a:solidFill>
                <a:effectLst/>
                <a:latin typeface="Times New Roman" panose="02020603050405020304" pitchFamily="18" charset="0"/>
              </a:rPr>
              <a:t>Un bambino quando va a letto vuole ancora un bacetto una storiella un bicchiere d'acqua e quanti modi inventa per stare alzato anche pochi minuti in più. Le persone malate fanno lo stesso pensando che possono posporre l'inevitabile e cominciano a fare i contratti con Dio</a:t>
            </a:r>
          </a:p>
          <a:p>
            <a:endParaRPr lang="it-IT" dirty="0"/>
          </a:p>
        </p:txBody>
      </p:sp>
    </p:spTree>
    <p:extLst>
      <p:ext uri="{BB962C8B-B14F-4D97-AF65-F5344CB8AC3E}">
        <p14:creationId xmlns:p14="http://schemas.microsoft.com/office/powerpoint/2010/main" val="42568274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CBF28A-F3BA-131D-56AE-95BF37A77B7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184FAE7-AE2B-D1B4-EB21-B0A9E26FAB35}"/>
              </a:ext>
            </a:extLst>
          </p:cNvPr>
          <p:cNvSpPr>
            <a:spLocks noGrp="1"/>
          </p:cNvSpPr>
          <p:nvPr>
            <p:ph idx="1"/>
          </p:nvPr>
        </p:nvSpPr>
        <p:spPr/>
        <p:txBody>
          <a:bodyPr>
            <a:normAutofit/>
          </a:bodyPr>
          <a:lstStyle/>
          <a:p>
            <a:pPr marL="342900" lvl="0" indent="-342900" algn="just">
              <a:lnSpc>
                <a:spcPct val="115000"/>
              </a:lnSpc>
              <a:buFont typeface="Arial" panose="020B0604020202020204" pitchFamily="34" charset="0"/>
              <a:buChar char="*"/>
            </a:pPr>
            <a:r>
              <a:rPr lang="it-IT" sz="3600" kern="1200" dirty="0">
                <a:solidFill>
                  <a:srgbClr val="000000"/>
                </a:solidFill>
                <a:effectLst/>
                <a:latin typeface="Times New Roman" panose="02020603050405020304" pitchFamily="18" charset="0"/>
              </a:rPr>
              <a:t>Se non credono in D-o iniziano a chiedere a qualcuno che pensano abbia il potere di estendere la loro vita un po' di più. Molti contratti riguardano il trattamento io mi sottoporrò alla chemioterapia, seguirò una dieta sana non mi lamenterò e così D-o mi lascerà vivere finché il mio nipote farà la maturità.</a:t>
            </a:r>
          </a:p>
          <a:p>
            <a:endParaRPr lang="it-IT" dirty="0"/>
          </a:p>
        </p:txBody>
      </p:sp>
    </p:spTree>
    <p:extLst>
      <p:ext uri="{BB962C8B-B14F-4D97-AF65-F5344CB8AC3E}">
        <p14:creationId xmlns:p14="http://schemas.microsoft.com/office/powerpoint/2010/main" val="7815694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A3205B1-2AD8-5528-CB31-6DB98CC9983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B4A72CF-E774-0D50-65C0-1BD2BDC0E27E}"/>
              </a:ext>
            </a:extLst>
          </p:cNvPr>
          <p:cNvSpPr>
            <a:spLocks noGrp="1"/>
          </p:cNvSpPr>
          <p:nvPr>
            <p:ph idx="1"/>
          </p:nvPr>
        </p:nvSpPr>
        <p:spPr/>
        <p:txBody>
          <a:bodyPr>
            <a:normAutofit lnSpcReduction="10000"/>
          </a:bodyPr>
          <a:lstStyle/>
          <a:p>
            <a:r>
              <a:rPr lang="it-IT" sz="3600" kern="1200" dirty="0">
                <a:solidFill>
                  <a:srgbClr val="000000"/>
                </a:solidFill>
                <a:effectLst/>
                <a:latin typeface="Times New Roman" panose="02020603050405020304" pitchFamily="18" charset="0"/>
              </a:rPr>
              <a:t>Le persone con AIDS spesso lavorano con quelli che cercano di fermare l'epidemia mi farò coinvolgere prenderò cura degli altri insegnerò le persone a non prendere la malattia. Se io faccio questo D-o mi permetterà di vivere più a lungo. In alcuni casi questa contrattazione sembra funzionare. Le contrattazioni sono un modo di ricercare una soluzione spesso con mezzi irrazionali. Generalmente queste contrattazioni rimangono segrete.</a:t>
            </a:r>
          </a:p>
          <a:p>
            <a:endParaRPr lang="it-IT" dirty="0"/>
          </a:p>
        </p:txBody>
      </p:sp>
    </p:spTree>
    <p:extLst>
      <p:ext uri="{BB962C8B-B14F-4D97-AF65-F5344CB8AC3E}">
        <p14:creationId xmlns:p14="http://schemas.microsoft.com/office/powerpoint/2010/main" val="26886552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AA42A8-D4BF-8A11-5349-D494A2A3E1E8}"/>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RAZIONALIZZAZIONE</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10AAE2DB-CA05-773E-A293-CA243B6504C9}"/>
              </a:ext>
            </a:extLst>
          </p:cNvPr>
          <p:cNvSpPr>
            <a:spLocks noGrp="1"/>
          </p:cNvSpPr>
          <p:nvPr>
            <p:ph idx="1"/>
          </p:nvPr>
        </p:nvSpPr>
        <p:spPr/>
        <p:txBody>
          <a:bodyPr>
            <a:normAutofit/>
          </a:bodyPr>
          <a:lstStyle/>
          <a:p>
            <a:pPr marL="342900" lvl="0" indent="-342900" algn="just">
              <a:lnSpc>
                <a:spcPct val="115000"/>
              </a:lnSpc>
              <a:buFont typeface="Arial" panose="020B0604020202020204" pitchFamily="34" charset="0"/>
              <a:buChar char="*"/>
            </a:pPr>
            <a:r>
              <a:rPr lang="it-IT" kern="1200" dirty="0">
                <a:solidFill>
                  <a:srgbClr val="000000"/>
                </a:solidFill>
                <a:effectLst/>
                <a:latin typeface="Times New Roman" panose="02020603050405020304" pitchFamily="18" charset="0"/>
              </a:rPr>
              <a:t>es. D-o prende i migliori. Lui stesso non avrebbe voluto vivere in queste condizioni </a:t>
            </a:r>
          </a:p>
          <a:p>
            <a:pPr marL="342900" lvl="0" indent="-342900" algn="just">
              <a:lnSpc>
                <a:spcPct val="115000"/>
              </a:lnSpc>
              <a:buFont typeface="Arial" panose="020B0604020202020204" pitchFamily="34" charset="0"/>
              <a:buChar char="*"/>
            </a:pPr>
            <a:r>
              <a:rPr lang="it-IT" kern="1200" dirty="0">
                <a:solidFill>
                  <a:srgbClr val="000000"/>
                </a:solidFill>
                <a:effectLst/>
                <a:latin typeface="Times New Roman" panose="02020603050405020304" pitchFamily="18" charset="0"/>
              </a:rPr>
              <a:t>Sollievo; è la sensazione più comune di coloro che hanno perso una persona che soffriva da tempo di una malattia particolarmente dolorosa o debilitante. È come se la morte avesse liberato la persona malata dalla sua sofferenza, e questa liberazione confortasse chi è sopravvissuto. Tuttavia, chi prova sollievo spesso prova anche un senso di colpa per aver sperimentato una tale sensazione.</a:t>
            </a:r>
          </a:p>
          <a:p>
            <a:endParaRPr lang="it-IT" dirty="0"/>
          </a:p>
        </p:txBody>
      </p:sp>
    </p:spTree>
    <p:extLst>
      <p:ext uri="{BB962C8B-B14F-4D97-AF65-F5344CB8AC3E}">
        <p14:creationId xmlns:p14="http://schemas.microsoft.com/office/powerpoint/2010/main" val="6286659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4C1096-3034-7A14-BAF4-A10441B55F79}"/>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COLPA</a:t>
            </a:r>
            <a:endParaRPr lang="it-IT" dirty="0"/>
          </a:p>
        </p:txBody>
      </p:sp>
      <p:sp>
        <p:nvSpPr>
          <p:cNvPr id="3" name="Segnaposto contenuto 2">
            <a:extLst>
              <a:ext uri="{FF2B5EF4-FFF2-40B4-BE49-F238E27FC236}">
                <a16:creationId xmlns:a16="http://schemas.microsoft.com/office/drawing/2014/main" id="{2DFA8FFE-EB90-FCC0-F665-F407831A33DF}"/>
              </a:ext>
            </a:extLst>
          </p:cNvPr>
          <p:cNvSpPr>
            <a:spLocks noGrp="1"/>
          </p:cNvSpPr>
          <p:nvPr>
            <p:ph idx="1"/>
          </p:nvPr>
        </p:nvSpPr>
        <p:spPr/>
        <p:txBody>
          <a:bodyPr>
            <a:normAutofit lnSpcReduction="10000"/>
          </a:bodyPr>
          <a:lstStyle/>
          <a:p>
            <a:pPr marL="0" indent="0" algn="just">
              <a:lnSpc>
                <a:spcPct val="115000"/>
              </a:lnSpc>
              <a:buNone/>
            </a:pPr>
            <a:r>
              <a:rPr lang="it-IT" sz="1800" b="1" kern="1200" dirty="0">
                <a:solidFill>
                  <a:srgbClr val="000000"/>
                </a:solidFill>
                <a:effectLst/>
                <a:latin typeface="Times New Roman" panose="02020603050405020304" pitchFamily="18" charset="0"/>
              </a:rPr>
              <a:t> </a:t>
            </a:r>
          </a:p>
          <a:p>
            <a:pPr marL="342900" lvl="0" indent="-342900" algn="just">
              <a:lnSpc>
                <a:spcPct val="115000"/>
              </a:lnSpc>
              <a:buFont typeface="Arial" panose="020B0604020202020204" pitchFamily="34" charset="0"/>
              <a:buChar char="*"/>
            </a:pPr>
            <a:r>
              <a:rPr lang="it-IT" kern="1200" dirty="0">
                <a:solidFill>
                  <a:srgbClr val="000000"/>
                </a:solidFill>
                <a:effectLst/>
                <a:latin typeface="Times New Roman" panose="02020603050405020304" pitchFamily="18" charset="0"/>
              </a:rPr>
              <a:t>SI TRATTA DI  UN PARADOSSALE  STRUMENTO DI DIFESA</a:t>
            </a:r>
          </a:p>
          <a:p>
            <a:pPr marL="342900" lvl="0" indent="-342900" algn="just">
              <a:lnSpc>
                <a:spcPct val="115000"/>
              </a:lnSpc>
              <a:buFont typeface="Arial" panose="020B0604020202020204" pitchFamily="34" charset="0"/>
              <a:buChar char="*"/>
            </a:pPr>
            <a:r>
              <a:rPr lang="it-IT" kern="1200" dirty="0">
                <a:solidFill>
                  <a:srgbClr val="000000"/>
                </a:solidFill>
                <a:effectLst/>
                <a:latin typeface="Times New Roman" panose="02020603050405020304" pitchFamily="18" charset="0"/>
              </a:rPr>
              <a:t>(il pensare ad una colpa propria, dei medici o del morto può essere un vero tormento ma per pochi istanti ci permette di immaginare un mondo in cui non avendo commesso alcuni atti o essendo stati più prudenti, la tragedia forse non sarebbe accaduta). Fornisce una illusione di controllo</a:t>
            </a:r>
          </a:p>
          <a:p>
            <a:pPr marL="342900" lvl="0" indent="-342900" algn="just">
              <a:lnSpc>
                <a:spcPct val="115000"/>
              </a:lnSpc>
              <a:buFont typeface="Arial" panose="020B0604020202020204" pitchFamily="34" charset="0"/>
              <a:buChar char="*"/>
            </a:pPr>
            <a:r>
              <a:rPr lang="it-IT" kern="1200" dirty="0">
                <a:solidFill>
                  <a:srgbClr val="000000"/>
                </a:solidFill>
                <a:effectLst/>
                <a:latin typeface="Times New Roman" panose="02020603050405020304" pitchFamily="18" charset="0"/>
              </a:rPr>
              <a:t> FORNENDO DEI VANTAGGI IMMEDIATI TENDE A PERDURARE NEL TEMPO</a:t>
            </a:r>
          </a:p>
          <a:p>
            <a:endParaRPr lang="it-IT" dirty="0"/>
          </a:p>
        </p:txBody>
      </p:sp>
    </p:spTree>
    <p:extLst>
      <p:ext uri="{BB962C8B-B14F-4D97-AF65-F5344CB8AC3E}">
        <p14:creationId xmlns:p14="http://schemas.microsoft.com/office/powerpoint/2010/main" val="6531171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9C9165-F9E7-8CA5-8121-EAA3099A7F9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DA1720C-976B-156D-AF2F-27B4051CD52B}"/>
              </a:ext>
            </a:extLst>
          </p:cNvPr>
          <p:cNvSpPr>
            <a:spLocks noGrp="1"/>
          </p:cNvSpPr>
          <p:nvPr>
            <p:ph idx="1"/>
          </p:nvPr>
        </p:nvSpPr>
        <p:spPr/>
        <p:txBody>
          <a:bodyPr>
            <a:normAutofit fontScale="92500" lnSpcReduction="20000"/>
          </a:bodyPr>
          <a:lstStyle/>
          <a:p>
            <a:pPr marL="342900" lvl="0" indent="-342900" algn="just">
              <a:lnSpc>
                <a:spcPct val="115000"/>
              </a:lnSpc>
              <a:buFont typeface="Arial" panose="020B0604020202020204" pitchFamily="34" charset="0"/>
              <a:buChar char="*"/>
            </a:pPr>
            <a:r>
              <a:rPr lang="it-IT" sz="2800" kern="1200" dirty="0">
                <a:solidFill>
                  <a:srgbClr val="000000"/>
                </a:solidFill>
                <a:effectLst/>
                <a:latin typeface="Times New Roman" panose="02020603050405020304" pitchFamily="18" charset="0"/>
              </a:rPr>
              <a:t>Sul piano cognitivo la colpa si articola in un modo standard Il danno è grande. Avrei dovuto, avrei potuto, non lo ho fatto e sono in colpa. (es non avrei dovuto fumare, avrei dovuto portarlo dal medico) </a:t>
            </a:r>
          </a:p>
          <a:p>
            <a:pPr marL="342900" indent="-285750" algn="just">
              <a:lnSpc>
                <a:spcPct val="115000"/>
              </a:lnSpc>
            </a:pPr>
            <a:r>
              <a:rPr lang="it-IT" sz="2800" kern="1200" dirty="0">
                <a:solidFill>
                  <a:srgbClr val="000000"/>
                </a:solidFill>
                <a:effectLst/>
                <a:latin typeface="Times New Roman" panose="02020603050405020304" pitchFamily="18" charset="0"/>
              </a:rPr>
              <a:t>La accettazione dei fatti così come si presentano e la loro accettazione è importante e consente di pensare a cosa posso fare piuttosto che tormentarsi su rimuginazioni su un passato oramai immodificabile.</a:t>
            </a:r>
          </a:p>
          <a:p>
            <a:pPr marL="342900" lvl="0" indent="-342900" algn="just">
              <a:lnSpc>
                <a:spcPct val="115000"/>
              </a:lnSpc>
              <a:buFont typeface="Arial" panose="020B0604020202020204" pitchFamily="34" charset="0"/>
              <a:buChar char="*"/>
            </a:pPr>
            <a:r>
              <a:rPr lang="it-IT" sz="2800" kern="1200" dirty="0">
                <a:solidFill>
                  <a:srgbClr val="000000"/>
                </a:solidFill>
                <a:effectLst/>
                <a:latin typeface="Times New Roman" panose="02020603050405020304" pitchFamily="18" charset="0"/>
              </a:rPr>
              <a:t>Spesso però il senso di colpa non è sostenuto da un motivo reale, ma è del tutto irrazionale, e può essere placato attraverso un’analisi logica e razionale della realtà che permette di comprendere che il soggetto non ha alcuna responsabilità nella morte della persona cara.</a:t>
            </a:r>
          </a:p>
          <a:p>
            <a:endParaRPr lang="it-IT" dirty="0"/>
          </a:p>
        </p:txBody>
      </p:sp>
    </p:spTree>
    <p:extLst>
      <p:ext uri="{BB962C8B-B14F-4D97-AF65-F5344CB8AC3E}">
        <p14:creationId xmlns:p14="http://schemas.microsoft.com/office/powerpoint/2010/main" val="30666541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FCD7E1-9C2B-835C-FCA9-92DEF00799B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6FF91FE-047C-835E-F89D-69BF64FDE78B}"/>
              </a:ext>
            </a:extLst>
          </p:cNvPr>
          <p:cNvSpPr>
            <a:spLocks noGrp="1"/>
          </p:cNvSpPr>
          <p:nvPr>
            <p:ph idx="1"/>
          </p:nvPr>
        </p:nvSpPr>
        <p:spPr/>
        <p:txBody>
          <a:bodyPr/>
          <a:lstStyle/>
          <a:p>
            <a:pPr marL="342900" lvl="0" indent="-342900" algn="just">
              <a:lnSpc>
                <a:spcPct val="115000"/>
              </a:lnSpc>
              <a:buFont typeface="Arial" panose="020B0604020202020204" pitchFamily="34" charset="0"/>
              <a:buChar char="*"/>
            </a:pPr>
            <a:r>
              <a:rPr lang="it-IT" kern="1200" dirty="0">
                <a:solidFill>
                  <a:srgbClr val="000000"/>
                </a:solidFill>
                <a:effectLst/>
                <a:latin typeface="Times New Roman" panose="02020603050405020304" pitchFamily="18" charset="0"/>
              </a:rPr>
              <a:t>Il senso di colpa; è un’esperienza molto comune in colore che continuano a vivere dopo aver perso una persona vicina: senso di colpa per non essere stati abbastanza gentili con la persona defunta prima che morisse, o per non averla portata prima in ospedale, o per altre ragioni simili.</a:t>
            </a:r>
          </a:p>
          <a:p>
            <a:pPr marL="742950" indent="-285750" algn="just">
              <a:lnSpc>
                <a:spcPct val="115000"/>
              </a:lnSpc>
            </a:pPr>
            <a:r>
              <a:rPr lang="it-IT" kern="1200" dirty="0">
                <a:solidFill>
                  <a:srgbClr val="000000"/>
                </a:solidFill>
                <a:effectLst/>
                <a:latin typeface="Times New Roman" panose="02020603050405020304" pitchFamily="18" charset="0"/>
              </a:rPr>
              <a:t>La accettazione della sofferenza genera compassione verso di sé e degli altri, genera altruismo. Il senso di colpa in genere implica chiusura e bisogno di sofferenza come modo di espiazione. </a:t>
            </a:r>
          </a:p>
          <a:p>
            <a:endParaRPr lang="it-IT" dirty="0"/>
          </a:p>
        </p:txBody>
      </p:sp>
    </p:spTree>
    <p:extLst>
      <p:ext uri="{BB962C8B-B14F-4D97-AF65-F5344CB8AC3E}">
        <p14:creationId xmlns:p14="http://schemas.microsoft.com/office/powerpoint/2010/main" val="18581234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9266A7-21A7-1169-AAFA-E5255A0D300C}"/>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DEPRESSIONE </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8A10781E-300A-22F5-E3F7-7AC62BCED4FE}"/>
              </a:ext>
            </a:extLst>
          </p:cNvPr>
          <p:cNvSpPr>
            <a:spLocks noGrp="1"/>
          </p:cNvSpPr>
          <p:nvPr>
            <p:ph idx="1"/>
          </p:nvPr>
        </p:nvSpPr>
        <p:spPr/>
        <p:txBody>
          <a:bodyPr>
            <a:normAutofit lnSpcReduction="10000"/>
          </a:bodyPr>
          <a:lstStyle/>
          <a:p>
            <a:pPr marL="342900" lvl="0" indent="-342900" algn="just">
              <a:lnSpc>
                <a:spcPct val="115000"/>
              </a:lnSpc>
              <a:buFont typeface="Arial" panose="020B0604020202020204" pitchFamily="34" charset="0"/>
              <a:buChar char="*"/>
            </a:pPr>
            <a:r>
              <a:rPr lang="it-IT" kern="1200" dirty="0">
                <a:solidFill>
                  <a:srgbClr val="000000"/>
                </a:solidFill>
                <a:effectLst/>
                <a:latin typeface="Times New Roman" panose="02020603050405020304" pitchFamily="18" charset="0"/>
              </a:rPr>
              <a:t>è un normale correlato del lutto e può essere la fase più intensa e duratura dell'intero processo. </a:t>
            </a:r>
          </a:p>
          <a:p>
            <a:pPr marL="342900" lvl="0" indent="-342900" algn="just">
              <a:lnSpc>
                <a:spcPct val="115000"/>
              </a:lnSpc>
              <a:buFont typeface="Arial" panose="020B0604020202020204" pitchFamily="34" charset="0"/>
              <a:buChar char="*"/>
            </a:pPr>
            <a:r>
              <a:rPr lang="it-IT" kern="1200" dirty="0">
                <a:solidFill>
                  <a:srgbClr val="000000"/>
                </a:solidFill>
                <a:effectLst/>
                <a:latin typeface="Times New Roman" panose="02020603050405020304" pitchFamily="18" charset="0"/>
              </a:rPr>
              <a:t>Disperazione impotenza e colpa secondo Beck sono elementi costitutivi della depressione.</a:t>
            </a:r>
          </a:p>
          <a:p>
            <a:pPr marL="342900" lvl="0" indent="-342900" algn="just">
              <a:lnSpc>
                <a:spcPct val="115000"/>
              </a:lnSpc>
              <a:buFont typeface="Arial" panose="020B0604020202020204" pitchFamily="34" charset="0"/>
              <a:buChar char="*"/>
            </a:pPr>
            <a:r>
              <a:rPr lang="it-IT" kern="1200" dirty="0">
                <a:solidFill>
                  <a:srgbClr val="000000"/>
                </a:solidFill>
                <a:effectLst/>
                <a:latin typeface="Times New Roman" panose="02020603050405020304" pitchFamily="18" charset="0"/>
              </a:rPr>
              <a:t> può favorire un narcisismo “nessuno soffre quanto soffro io”, “come lui non può esserci nessun altro”</a:t>
            </a:r>
          </a:p>
          <a:p>
            <a:pPr marL="342900" lvl="0" indent="-342900" algn="just">
              <a:lnSpc>
                <a:spcPct val="115000"/>
              </a:lnSpc>
              <a:buFont typeface="Arial" panose="020B0604020202020204" pitchFamily="34" charset="0"/>
              <a:buChar char="*"/>
            </a:pPr>
            <a:r>
              <a:rPr lang="it-IT" kern="1200" dirty="0">
                <a:solidFill>
                  <a:srgbClr val="000000"/>
                </a:solidFill>
                <a:effectLst/>
                <a:latin typeface="Times New Roman" panose="02020603050405020304" pitchFamily="18" charset="0"/>
              </a:rPr>
              <a:t>Depressione è una dolorosa forma di presenza che può esprimersi in molti modi diversi</a:t>
            </a:r>
          </a:p>
          <a:p>
            <a:pPr marL="342900" indent="-342900" algn="just">
              <a:lnSpc>
                <a:spcPct val="115000"/>
              </a:lnSpc>
            </a:pPr>
            <a:endParaRPr lang="it-IT" kern="1200" dirty="0">
              <a:solidFill>
                <a:srgbClr val="000000"/>
              </a:solidFill>
              <a:effectLst/>
              <a:latin typeface="Times New Roman" panose="02020603050405020304" pitchFamily="18" charset="0"/>
            </a:endParaRPr>
          </a:p>
          <a:p>
            <a:endParaRPr lang="it-IT" dirty="0"/>
          </a:p>
        </p:txBody>
      </p:sp>
    </p:spTree>
    <p:extLst>
      <p:ext uri="{BB962C8B-B14F-4D97-AF65-F5344CB8AC3E}">
        <p14:creationId xmlns:p14="http://schemas.microsoft.com/office/powerpoint/2010/main" val="30669515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9B3665-1560-93B7-5CB3-8E68EB47F8F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3554DE78-EAB7-6169-9627-5A31DD944122}"/>
              </a:ext>
            </a:extLst>
          </p:cNvPr>
          <p:cNvSpPr>
            <a:spLocks noGrp="1"/>
          </p:cNvSpPr>
          <p:nvPr>
            <p:ph idx="1"/>
          </p:nvPr>
        </p:nvSpPr>
        <p:spPr/>
        <p:txBody>
          <a:bodyPr>
            <a:normAutofit lnSpcReduction="10000"/>
          </a:bodyPr>
          <a:lstStyle/>
          <a:p>
            <a:pPr marL="342900" lvl="0" indent="-342900" algn="just">
              <a:lnSpc>
                <a:spcPct val="115000"/>
              </a:lnSpc>
              <a:buFont typeface="Arial" panose="020B0604020202020204" pitchFamily="34" charset="0"/>
              <a:buChar char="*"/>
            </a:pPr>
            <a:r>
              <a:rPr lang="it-IT" sz="3200" kern="1200" dirty="0">
                <a:solidFill>
                  <a:srgbClr val="000000"/>
                </a:solidFill>
                <a:effectLst/>
                <a:latin typeface="Times New Roman" panose="02020603050405020304" pitchFamily="18" charset="0"/>
              </a:rPr>
              <a:t>In genere il lutto evolve e si risolve in meno di 6 mesi, se la intensità o la durata del lutto sono eccezionali si parla di un lutto patologico.</a:t>
            </a:r>
          </a:p>
          <a:p>
            <a:pPr marL="342900" lvl="0" indent="-342900" algn="just" fontAlgn="t">
              <a:lnSpc>
                <a:spcPct val="115000"/>
              </a:lnSpc>
              <a:buFont typeface="Arial" panose="020B0604020202020204" pitchFamily="34" charset="0"/>
              <a:buChar char="•"/>
              <a:tabLst>
                <a:tab pos="457200" algn="l"/>
              </a:tabLst>
            </a:pPr>
            <a:r>
              <a:rPr lang="it-IT" sz="3200" dirty="0">
                <a:effectLst/>
                <a:latin typeface="Times New Roman" panose="02020603050405020304" pitchFamily="18" charset="0"/>
                <a:ea typeface="Times New Roman" panose="02020603050405020304" pitchFamily="18" charset="0"/>
                <a:cs typeface="Times New Roman" panose="02020603050405020304" pitchFamily="18" charset="0"/>
              </a:rPr>
              <a:t>Nel DSM5 si ammette che il lutto possa essere causa significativa di depressione. Nel DSM5 TR troviamo la descrizione </a:t>
            </a:r>
            <a:r>
              <a:rPr lang="it-IT" sz="32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Disturbo da Lutto Prolungato </a:t>
            </a:r>
            <a:r>
              <a:rPr lang="it-IT" sz="32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Prolonged</a:t>
            </a:r>
            <a:r>
              <a:rPr lang="it-IT" sz="32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it-IT" sz="3200" kern="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Grief</a:t>
            </a:r>
            <a:r>
              <a:rPr lang="it-IT" sz="32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Disorder (PGD) </a:t>
            </a:r>
            <a:r>
              <a:rPr lang="it-IT" sz="3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Ho inserito diapositive illustrative di questo disturbo alla fine di questa presentazione.</a:t>
            </a:r>
            <a:r>
              <a:rPr lang="it-IT" sz="320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96568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B8772E-65D9-A476-ECF0-D6811F572F0D}"/>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0939F2E-0C0E-473B-EB7B-4302BD2626FA}"/>
              </a:ext>
            </a:extLst>
          </p:cNvPr>
          <p:cNvSpPr>
            <a:spLocks noGrp="1"/>
          </p:cNvSpPr>
          <p:nvPr>
            <p:ph idx="1"/>
          </p:nvPr>
        </p:nvSpPr>
        <p:spPr/>
        <p:txBody>
          <a:bodyPr>
            <a:normAutofit lnSpcReduction="10000"/>
          </a:bodyPr>
          <a:lstStyle/>
          <a:p>
            <a:r>
              <a:rPr lang="it-IT" sz="3200" kern="1200" dirty="0">
                <a:solidFill>
                  <a:srgbClr val="000000"/>
                </a:solidFill>
                <a:effectLst/>
                <a:latin typeface="Times New Roman" panose="02020603050405020304" pitchFamily="18" charset="0"/>
              </a:rPr>
              <a:t> solitudine; è un sentimento spesso riportato da chi ha perso il compagno o da chi in generale aveva una relazione molto stretta con la persona scomparsa. La solitudine è spesso anche provata dal malato che in alcuni casi vengono realmente abbandonati da persone che spariscono. Un gran numero di amici spariscono quando compare un cancro in un momento invece in cui la loro presenza sarebbe particolarmente importante. È possibile distinguere tra due tipi di solitudine: emotiva e sociale; quest’ultima, a differenza della prima, può essere placata aumentando il livello di supporto sociale.</a:t>
            </a:r>
          </a:p>
          <a:p>
            <a:endParaRPr lang="it-IT" dirty="0"/>
          </a:p>
        </p:txBody>
      </p:sp>
    </p:spTree>
    <p:extLst>
      <p:ext uri="{BB962C8B-B14F-4D97-AF65-F5344CB8AC3E}">
        <p14:creationId xmlns:p14="http://schemas.microsoft.com/office/powerpoint/2010/main" val="17837161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B1C114-65B8-82FC-ABF1-AC295E2FF90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FAD63BF-0161-C11D-9A02-B321ED5344AC}"/>
              </a:ext>
            </a:extLst>
          </p:cNvPr>
          <p:cNvSpPr>
            <a:spLocks noGrp="1"/>
          </p:cNvSpPr>
          <p:nvPr>
            <p:ph idx="1"/>
          </p:nvPr>
        </p:nvSpPr>
        <p:spPr/>
        <p:txBody>
          <a:bodyPr>
            <a:normAutofit/>
          </a:bodyPr>
          <a:lstStyle/>
          <a:p>
            <a:pPr marL="342900" lvl="0" indent="-342900" algn="just">
              <a:lnSpc>
                <a:spcPct val="115000"/>
              </a:lnSpc>
              <a:spcAft>
                <a:spcPts val="800"/>
              </a:spcAft>
              <a:buFont typeface="Arial" panose="020B0604020202020204" pitchFamily="34" charset="0"/>
              <a:buChar char="*"/>
            </a:pPr>
            <a:r>
              <a:rPr lang="it-IT" sz="2800" dirty="0">
                <a:effectLst/>
                <a:latin typeface="Times New Roman" panose="02020603050405020304" pitchFamily="18" charset="0"/>
                <a:ea typeface="Times New Roman" panose="02020603050405020304" pitchFamily="18" charset="0"/>
                <a:cs typeface="Times New Roman" panose="02020603050405020304" pitchFamily="18" charset="0"/>
              </a:rPr>
              <a:t>tristezza; è il più comune sentimento riscontrato nelle persone in lutto. Sebbene sia una delle reazioni più classiche ad una perdita, molte persone temono questo tipo di sensazione, soprattutto per l’intensità che essa può raggiungere, e per questa ragione cercano di non affrontarla. Un modo per non amplificarla e farla perdurare nel tempo consiste nell’ accettare ciò che non può essere cambiato.</a:t>
            </a:r>
            <a:endParaRPr lang="it-IT" sz="2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68921196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0F2E7E-2ADD-A22A-A729-E4E961D810E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B4A52A3-D0C7-D174-E088-3417E1638DCF}"/>
              </a:ext>
            </a:extLst>
          </p:cNvPr>
          <p:cNvSpPr>
            <a:spLocks noGrp="1"/>
          </p:cNvSpPr>
          <p:nvPr>
            <p:ph idx="1"/>
          </p:nvPr>
        </p:nvSpPr>
        <p:spPr/>
        <p:txBody>
          <a:bodyPr/>
          <a:lstStyle/>
          <a:p>
            <a:r>
              <a:rPr lang="it-IT" sz="2800" kern="1200" dirty="0">
                <a:solidFill>
                  <a:srgbClr val="000000"/>
                </a:solidFill>
                <a:effectLst/>
                <a:latin typeface="Times New Roman" panose="02020603050405020304" pitchFamily="18" charset="0"/>
              </a:rPr>
              <a:t>- nostalgia; è riferita alla persona deceduta ovviamente ed è una risposta del tutto normale. La sua progressiva diminuzione indica che il processo di elaborazione del lutto si sta completando. Se perdura invariata o addirittura aumenta può essere un chiaro segno di complicazione del lutto. Nel lutto complicato la nostalgia del defunto può essere così forte da spingere il soggetto a desiderare di morire per potersi ricongiungere con la persona amata. Il paziente può vivere una forte nostalgia per situazioni perse, per opportunità non sfruttate, per errori commessi. Fare pace con questi sentimenti è un passo molto importante per poter affrontare serenamente la morte</a:t>
            </a:r>
          </a:p>
          <a:p>
            <a:endParaRPr lang="it-IT" dirty="0"/>
          </a:p>
        </p:txBody>
      </p:sp>
    </p:spTree>
    <p:extLst>
      <p:ext uri="{BB962C8B-B14F-4D97-AF65-F5344CB8AC3E}">
        <p14:creationId xmlns:p14="http://schemas.microsoft.com/office/powerpoint/2010/main" val="288138910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7196EE-E66F-589B-3B60-2F6B9B3FFCE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6F21CB3-AAA5-001B-397F-ED5A085E8389}"/>
              </a:ext>
            </a:extLst>
          </p:cNvPr>
          <p:cNvSpPr>
            <a:spLocks noGrp="1"/>
          </p:cNvSpPr>
          <p:nvPr>
            <p:ph idx="1"/>
          </p:nvPr>
        </p:nvSpPr>
        <p:spPr/>
        <p:txBody>
          <a:bodyPr>
            <a:normAutofit fontScale="92500"/>
          </a:bodyPr>
          <a:lstStyle/>
          <a:p>
            <a:pPr marL="0" indent="0" algn="just">
              <a:lnSpc>
                <a:spcPct val="115000"/>
              </a:lnSpc>
              <a:spcAft>
                <a:spcPts val="800"/>
              </a:spcAft>
              <a:buNone/>
            </a:pPr>
            <a:r>
              <a:rPr lang="it-IT" dirty="0">
                <a:effectLst/>
                <a:latin typeface="Times New Roman" panose="02020603050405020304" pitchFamily="18" charset="0"/>
                <a:ea typeface="Times New Roman" panose="02020603050405020304" pitchFamily="18" charset="0"/>
                <a:cs typeface="Times New Roman" panose="02020603050405020304" pitchFamily="18" charset="0"/>
              </a:rPr>
              <a:t>in molti casi il termine depressione è utilizzato in modo improprio Si riferisce alle normali emozioni di tristezza, dispiacere, rammarico, paura, ansia e incertezza che sono le reazioni umane naturali alla perdita e al trauma.</a:t>
            </a:r>
            <a:endParaRPr lang="it-IT"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it-IT" dirty="0">
                <a:effectLst/>
                <a:latin typeface="Times New Roman" panose="02020603050405020304" pitchFamily="18" charset="0"/>
                <a:ea typeface="Times New Roman" panose="02020603050405020304" pitchFamily="18" charset="0"/>
                <a:cs typeface="Times New Roman" panose="02020603050405020304" pitchFamily="18" charset="0"/>
              </a:rPr>
              <a:t>La depressione in una persona deriva dal lutto per tutto quello che stanno per perdere. Manifestano un lutto per ciò che è stato già perso, per la malattia, la salute, la famiglia, il ruolo l'indipendenza ma anche per tutto quello che sarà perso quando loro muoiono. La perdita delle relazioni interpersonali, la vita e il futuro.</a:t>
            </a:r>
            <a:endParaRPr lang="it-IT"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98485348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7449CA-A0F1-A567-E7A1-57A889253EC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69A83AF-3953-1914-35D6-C9E436A79D2C}"/>
              </a:ext>
            </a:extLst>
          </p:cNvPr>
          <p:cNvSpPr>
            <a:spLocks noGrp="1"/>
          </p:cNvSpPr>
          <p:nvPr>
            <p:ph idx="1"/>
          </p:nvPr>
        </p:nvSpPr>
        <p:spPr/>
        <p:txBody>
          <a:bodyPr>
            <a:normAutofit/>
          </a:bodyPr>
          <a:lstStyle/>
          <a:p>
            <a:r>
              <a:rPr lang="it-IT" sz="3600" dirty="0">
                <a:effectLst/>
                <a:latin typeface="Times New Roman" panose="02020603050405020304" pitchFamily="18" charset="0"/>
                <a:ea typeface="Times New Roman" panose="02020603050405020304" pitchFamily="18" charset="0"/>
                <a:cs typeface="Times New Roman" panose="02020603050405020304" pitchFamily="18" charset="0"/>
              </a:rPr>
              <a:t>Molti di noi hanno piani e sogni. Riconoscere la realtà della morte significa abbandonare queste possibilità. Loro sono perse e tu entri in lutto. Questi sensi di depressione e tristezza dovrebbero essere onorati e non trascurati. Frasi del tipo tu hai avuto una bella vita oppure tutti dobbiamo morire prima poi sembrano tentativi di minimizzare la loro pena emotiva. </a:t>
            </a:r>
            <a:endParaRPr lang="it-IT" sz="3600" dirty="0"/>
          </a:p>
        </p:txBody>
      </p:sp>
    </p:spTree>
    <p:extLst>
      <p:ext uri="{BB962C8B-B14F-4D97-AF65-F5344CB8AC3E}">
        <p14:creationId xmlns:p14="http://schemas.microsoft.com/office/powerpoint/2010/main" val="103461903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3BF4C2-D859-AC3D-8121-FEECDEFFFD6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18F0EDC-B397-63CA-D030-C74D8A88A4DE}"/>
              </a:ext>
            </a:extLst>
          </p:cNvPr>
          <p:cNvSpPr>
            <a:spLocks noGrp="1"/>
          </p:cNvSpPr>
          <p:nvPr>
            <p:ph idx="1"/>
          </p:nvPr>
        </p:nvSpPr>
        <p:spPr/>
        <p:txBody>
          <a:bodyPr/>
          <a:lstStyle/>
          <a:p>
            <a:r>
              <a:rPr lang="it-IT" sz="4000" dirty="0">
                <a:effectLst/>
                <a:latin typeface="Times New Roman" panose="02020603050405020304" pitchFamily="18" charset="0"/>
                <a:ea typeface="Times New Roman" panose="02020603050405020304" pitchFamily="18" charset="0"/>
                <a:cs typeface="Times New Roman" panose="02020603050405020304" pitchFamily="18" charset="0"/>
              </a:rPr>
              <a:t>Tutto quello che potete fare è ascoltare quando loro danno voce questi sentimenti spesso hanno solo bisogno di essere ascoltati bisogno non di facili frasi. Hanno bisogno di essere ascoltati nel loro dolore e sentire un po' di empatia con questa tristezza, di condividere le sue lacrime.</a:t>
            </a:r>
            <a:endParaRPr lang="it-IT" sz="40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37865210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2E04D7-EEC9-3BD8-3C8D-D73AFADC96C6}"/>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IDENTIFICAZIONE </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8D89A08A-8A84-4E5B-0B29-D2002A8759DE}"/>
              </a:ext>
            </a:extLst>
          </p:cNvPr>
          <p:cNvSpPr>
            <a:spLocks noGrp="1"/>
          </p:cNvSpPr>
          <p:nvPr>
            <p:ph idx="1"/>
          </p:nvPr>
        </p:nvSpPr>
        <p:spPr/>
        <p:txBody>
          <a:bodyPr>
            <a:normAutofit lnSpcReduction="10000"/>
          </a:bodyPr>
          <a:lstStyle/>
          <a:p>
            <a:pPr marL="342900" lvl="0" indent="-342900" algn="just">
              <a:lnSpc>
                <a:spcPct val="115000"/>
              </a:lnSpc>
              <a:buFont typeface="Arial" panose="020B0604020202020204" pitchFamily="34" charset="0"/>
              <a:buChar char="*"/>
            </a:pPr>
            <a:r>
              <a:rPr lang="it-IT" sz="3200" kern="1200" dirty="0">
                <a:solidFill>
                  <a:srgbClr val="000000"/>
                </a:solidFill>
                <a:effectLst/>
                <a:latin typeface="Times New Roman" panose="02020603050405020304" pitchFamily="18" charset="0"/>
              </a:rPr>
              <a:t>spesso si decide di aderire ad associazioni specifiche (es. assistenza agli ammalati terminali di cancro, associazioni per la lotta a forme specifiche di cancro), </a:t>
            </a:r>
          </a:p>
          <a:p>
            <a:pPr marL="342900" lvl="0" indent="-342900" algn="just">
              <a:lnSpc>
                <a:spcPct val="115000"/>
              </a:lnSpc>
              <a:buFont typeface="Arial" panose="020B0604020202020204" pitchFamily="34" charset="0"/>
              <a:buChar char="*"/>
            </a:pPr>
            <a:r>
              <a:rPr lang="it-IT" sz="3200" kern="1200" dirty="0">
                <a:solidFill>
                  <a:srgbClr val="000000"/>
                </a:solidFill>
                <a:effectLst/>
                <a:latin typeface="Times New Roman" panose="02020603050405020304" pitchFamily="18" charset="0"/>
              </a:rPr>
              <a:t>ANFFaS o ANGSA, mi interessa solo chi appartiene alla nostra categoria, gli altri non possono capire (</a:t>
            </a:r>
            <a:r>
              <a:rPr lang="it-IT" sz="3200" kern="1200" dirty="0" err="1">
                <a:solidFill>
                  <a:srgbClr val="000000"/>
                </a:solidFill>
                <a:effectLst/>
                <a:latin typeface="Times New Roman" panose="02020603050405020304" pitchFamily="18" charset="0"/>
              </a:rPr>
              <a:t>gagi</a:t>
            </a:r>
            <a:r>
              <a:rPr lang="it-IT" sz="3200" kern="1200" dirty="0">
                <a:solidFill>
                  <a:srgbClr val="000000"/>
                </a:solidFill>
                <a:effectLst/>
                <a:latin typeface="Times New Roman" panose="02020603050405020304" pitchFamily="18" charset="0"/>
              </a:rPr>
              <a:t>, </a:t>
            </a:r>
            <a:r>
              <a:rPr lang="it-IT" sz="3200" kern="1200" dirty="0" err="1">
                <a:solidFill>
                  <a:srgbClr val="000000"/>
                </a:solidFill>
                <a:effectLst/>
                <a:latin typeface="Times New Roman" panose="02020603050405020304" pitchFamily="18" charset="0"/>
              </a:rPr>
              <a:t>goim</a:t>
            </a:r>
            <a:r>
              <a:rPr lang="it-IT" sz="3200" kern="1200" dirty="0">
                <a:solidFill>
                  <a:srgbClr val="000000"/>
                </a:solidFill>
                <a:effectLst/>
                <a:latin typeface="Times New Roman" panose="02020603050405020304" pitchFamily="18" charset="0"/>
              </a:rPr>
              <a:t>, babbani) Il senso di appartenenza sostiene, razionalizza, sublima, ma può anche cronicizzare Nei casi migliori si inizia ad accettare la propria condizione.</a:t>
            </a:r>
          </a:p>
          <a:p>
            <a:endParaRPr lang="it-IT" dirty="0"/>
          </a:p>
        </p:txBody>
      </p:sp>
    </p:spTree>
    <p:extLst>
      <p:ext uri="{BB962C8B-B14F-4D97-AF65-F5344CB8AC3E}">
        <p14:creationId xmlns:p14="http://schemas.microsoft.com/office/powerpoint/2010/main" val="323442096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36610D-22F8-D724-DE5A-A4C98D615693}"/>
              </a:ext>
            </a:extLst>
          </p:cNvPr>
          <p:cNvSpPr>
            <a:spLocks noGrp="1"/>
          </p:cNvSpPr>
          <p:nvPr>
            <p:ph type="title"/>
          </p:nvPr>
        </p:nvSpPr>
        <p:spPr/>
        <p:txBody>
          <a:bodyPr/>
          <a:lstStyle/>
          <a:p>
            <a:r>
              <a:rPr lang="it-IT" b="1" dirty="0">
                <a:solidFill>
                  <a:srgbClr val="000000"/>
                </a:solidFill>
                <a:latin typeface="Times New Roman" panose="02020603050405020304" pitchFamily="18" charset="0"/>
              </a:rPr>
              <a:t>REINTEGRAZIONE / ACCETTAZIONE</a:t>
            </a:r>
            <a:br>
              <a:rPr lang="it-IT" b="1" dirty="0">
                <a:solidFill>
                  <a:srgbClr val="000000"/>
                </a:solidFill>
                <a:latin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018493F6-5F26-E09C-12A4-D1AC10D9DDD1}"/>
              </a:ext>
            </a:extLst>
          </p:cNvPr>
          <p:cNvSpPr>
            <a:spLocks noGrp="1"/>
          </p:cNvSpPr>
          <p:nvPr>
            <p:ph idx="1"/>
          </p:nvPr>
        </p:nvSpPr>
        <p:spPr/>
        <p:txBody>
          <a:bodyPr>
            <a:normAutofit fontScale="92500"/>
          </a:bodyPr>
          <a:lstStyle/>
          <a:p>
            <a:pPr marL="342900" lvl="0" indent="-342900" algn="just">
              <a:lnSpc>
                <a:spcPct val="115000"/>
              </a:lnSpc>
              <a:buFont typeface="Arial" panose="020B0604020202020204" pitchFamily="34" charset="0"/>
              <a:buChar char="*"/>
            </a:pPr>
            <a:r>
              <a:rPr lang="it-IT" sz="3600" kern="1200" dirty="0">
                <a:solidFill>
                  <a:srgbClr val="000000"/>
                </a:solidFill>
                <a:effectLst/>
                <a:latin typeface="Times New Roman" panose="02020603050405020304" pitchFamily="18" charset="0"/>
              </a:rPr>
              <a:t>Metafora del cielo grigio in cui si apre uno spiraglio di luce</a:t>
            </a:r>
          </a:p>
          <a:p>
            <a:pPr marL="342900" lvl="0" indent="-342900" algn="just">
              <a:lnSpc>
                <a:spcPct val="115000"/>
              </a:lnSpc>
              <a:buFont typeface="Arial" panose="020B0604020202020204" pitchFamily="34" charset="0"/>
              <a:buChar char="*"/>
            </a:pPr>
            <a:r>
              <a:rPr lang="it-IT" sz="3600" kern="1200" dirty="0">
                <a:solidFill>
                  <a:srgbClr val="000000"/>
                </a:solidFill>
                <a:effectLst/>
                <a:latin typeface="Times New Roman" panose="02020603050405020304" pitchFamily="18" charset="0"/>
              </a:rPr>
              <a:t>Gradualmente compaiono momenti di benessere e spensieratezza che diventano progressivamente più prolungati, </a:t>
            </a:r>
          </a:p>
          <a:p>
            <a:pPr marL="342900" lvl="0" indent="-342900" algn="just">
              <a:lnSpc>
                <a:spcPct val="115000"/>
              </a:lnSpc>
              <a:buFont typeface="Arial" panose="020B0604020202020204" pitchFamily="34" charset="0"/>
              <a:buChar char="*"/>
            </a:pPr>
            <a:r>
              <a:rPr lang="it-IT" sz="3600" kern="1200" dirty="0">
                <a:solidFill>
                  <a:srgbClr val="000000"/>
                </a:solidFill>
                <a:effectLst/>
                <a:latin typeface="Times New Roman" panose="02020603050405020304" pitchFamily="18" charset="0"/>
              </a:rPr>
              <a:t>compaiono ricordi di momenti belli vissuti assieme al defunto, ci si coinvolge in nuove attività. </a:t>
            </a:r>
          </a:p>
          <a:p>
            <a:endParaRPr lang="it-IT" dirty="0"/>
          </a:p>
        </p:txBody>
      </p:sp>
    </p:spTree>
    <p:extLst>
      <p:ext uri="{BB962C8B-B14F-4D97-AF65-F5344CB8AC3E}">
        <p14:creationId xmlns:p14="http://schemas.microsoft.com/office/powerpoint/2010/main" val="361313317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27E28D7-FD4F-2D57-B7F1-7BFE458BFF5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E888A6C-298C-A055-7058-C03C0017508A}"/>
              </a:ext>
            </a:extLst>
          </p:cNvPr>
          <p:cNvSpPr>
            <a:spLocks noGrp="1"/>
          </p:cNvSpPr>
          <p:nvPr>
            <p:ph idx="1"/>
          </p:nvPr>
        </p:nvSpPr>
        <p:spPr/>
        <p:txBody>
          <a:bodyPr>
            <a:normAutofit/>
          </a:bodyPr>
          <a:lstStyle/>
          <a:p>
            <a:pPr marL="457200" indent="0" algn="just">
              <a:lnSpc>
                <a:spcPct val="115000"/>
              </a:lnSpc>
              <a:buNone/>
            </a:pPr>
            <a:r>
              <a:rPr lang="it-IT" sz="2800" kern="1200" dirty="0">
                <a:solidFill>
                  <a:srgbClr val="000000"/>
                </a:solidFill>
                <a:effectLst/>
                <a:latin typeface="Times New Roman" panose="02020603050405020304" pitchFamily="18" charset="0"/>
              </a:rPr>
              <a:t>È la fase in cui si fa pace con lo “scarto” tra realtà e desideri, smettendo di lottare contro di esso o di evitarlo.• Accettazione non vuole dire rassegnazione, vuol dire fare pace tra la parte emotiva e quella razionale del proprio essere. Il dolore è una componente inevitabile della vita.  </a:t>
            </a:r>
          </a:p>
          <a:p>
            <a:endParaRPr lang="it-IT" dirty="0"/>
          </a:p>
        </p:txBody>
      </p:sp>
    </p:spTree>
    <p:extLst>
      <p:ext uri="{BB962C8B-B14F-4D97-AF65-F5344CB8AC3E}">
        <p14:creationId xmlns:p14="http://schemas.microsoft.com/office/powerpoint/2010/main" val="251048885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34EE11C-9C53-EDB5-12F9-C13B4F0431E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9A31EF1-166A-A33A-8031-F040EF48A5AF}"/>
              </a:ext>
            </a:extLst>
          </p:cNvPr>
          <p:cNvSpPr>
            <a:spLocks noGrp="1"/>
          </p:cNvSpPr>
          <p:nvPr>
            <p:ph idx="1"/>
          </p:nvPr>
        </p:nvSpPr>
        <p:spPr/>
        <p:txBody>
          <a:bodyPr/>
          <a:lstStyle/>
          <a:p>
            <a:r>
              <a:rPr lang="it-IT" sz="3600" kern="1200" dirty="0">
                <a:solidFill>
                  <a:srgbClr val="000000"/>
                </a:solidFill>
                <a:effectLst/>
                <a:latin typeface="Times New Roman" panose="02020603050405020304" pitchFamily="18" charset="0"/>
              </a:rPr>
              <a:t> È comune per pazienti avere momenti di accettazione in un giorno e poi il giorno dopo cadere in un altro stato emotivo. Spesso quando la morte si avvicina arriva il tempo dell'accettazione permanente a questo punto occorre tenerlo in uno stato di conforto e non ho bisogno di molto tranne che di poche persone importanti.</a:t>
            </a:r>
          </a:p>
          <a:p>
            <a:endParaRPr lang="it-IT" dirty="0"/>
          </a:p>
        </p:txBody>
      </p:sp>
    </p:spTree>
    <p:extLst>
      <p:ext uri="{BB962C8B-B14F-4D97-AF65-F5344CB8AC3E}">
        <p14:creationId xmlns:p14="http://schemas.microsoft.com/office/powerpoint/2010/main" val="8021082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20729BA-0D81-374B-2734-153A04EE3BA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D425C30-CD37-62B5-34AE-71F3E4E9CEF1}"/>
              </a:ext>
            </a:extLst>
          </p:cNvPr>
          <p:cNvSpPr>
            <a:spLocks noGrp="1"/>
          </p:cNvSpPr>
          <p:nvPr>
            <p:ph idx="1"/>
          </p:nvPr>
        </p:nvSpPr>
        <p:spPr/>
        <p:txBody>
          <a:bodyPr>
            <a:normAutofit lnSpcReduction="10000"/>
          </a:bodyPr>
          <a:lstStyle/>
          <a:p>
            <a:pPr marL="342900" lvl="0" indent="-342900" algn="just">
              <a:lnSpc>
                <a:spcPct val="115000"/>
              </a:lnSpc>
              <a:buFont typeface="Arial" panose="020B0604020202020204" pitchFamily="34" charset="0"/>
              <a:buChar char="*"/>
            </a:pPr>
            <a:r>
              <a:rPr lang="it-IT" sz="3600" kern="1200" dirty="0">
                <a:solidFill>
                  <a:srgbClr val="000000"/>
                </a:solidFill>
                <a:effectLst/>
                <a:latin typeface="Times New Roman" panose="02020603050405020304" pitchFamily="18" charset="0"/>
              </a:rPr>
              <a:t>Nel caso di un decesso, in genere il lutto è tanto più difficile da superare quanto più improvvisa è stata la morte, quanto più sano e giovane era il defunto e ciò soprattutto se chi sopravvive può attribuirsi qualche colpa dell'accaduto. Es. lutto per suicidio, per incidente automobilistico, infarto, ictus, alcune patologie oncologiche a rapidissimo decorso.</a:t>
            </a:r>
          </a:p>
          <a:p>
            <a:endParaRPr lang="it-IT" dirty="0"/>
          </a:p>
        </p:txBody>
      </p:sp>
    </p:spTree>
    <p:extLst>
      <p:ext uri="{BB962C8B-B14F-4D97-AF65-F5344CB8AC3E}">
        <p14:creationId xmlns:p14="http://schemas.microsoft.com/office/powerpoint/2010/main" val="424588593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66845E-2048-E02A-ACCA-0CAA88E55E6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3B601127-F721-14CB-344D-836A4B844742}"/>
              </a:ext>
            </a:extLst>
          </p:cNvPr>
          <p:cNvSpPr>
            <a:spLocks noGrp="1"/>
          </p:cNvSpPr>
          <p:nvPr>
            <p:ph idx="1"/>
          </p:nvPr>
        </p:nvSpPr>
        <p:spPr/>
        <p:txBody>
          <a:bodyPr>
            <a:normAutofit/>
          </a:bodyPr>
          <a:lstStyle/>
          <a:p>
            <a:pPr marL="342900" lvl="0" indent="-342900" algn="just">
              <a:lnSpc>
                <a:spcPct val="115000"/>
              </a:lnSpc>
              <a:buFont typeface="Arial" panose="020B0604020202020204" pitchFamily="34" charset="0"/>
              <a:buChar char="*"/>
            </a:pPr>
            <a:r>
              <a:rPr lang="it-IT" sz="2800" kern="1200" dirty="0">
                <a:solidFill>
                  <a:srgbClr val="000000"/>
                </a:solidFill>
                <a:effectLst/>
                <a:latin typeface="Times New Roman" panose="02020603050405020304" pitchFamily="18" charset="0"/>
              </a:rPr>
              <a:t>Se voi siete una di queste persone importanti proverete esperienze miste l'accettazione dell'altra persona può essere di conforto ma anche con questa accettazione viene il distacco.</a:t>
            </a:r>
          </a:p>
          <a:p>
            <a:pPr marL="342900" lvl="0" indent="-342900" algn="just">
              <a:lnSpc>
                <a:spcPct val="115000"/>
              </a:lnSpc>
              <a:buFont typeface="Arial" panose="020B0604020202020204" pitchFamily="34" charset="0"/>
              <a:buChar char="*"/>
            </a:pPr>
            <a:r>
              <a:rPr lang="it-IT" sz="2800" kern="1200" dirty="0">
                <a:solidFill>
                  <a:srgbClr val="000000"/>
                </a:solidFill>
                <a:effectLst/>
                <a:latin typeface="Times New Roman" panose="02020603050405020304" pitchFamily="18" charset="0"/>
              </a:rPr>
              <a:t>Distaccarsi dagli altri può essere fonte di pena per chi rimane. Non dobbiamo essere preoccupati solamente per i bisogni della persona che sta morendo ma anche delle persone che soffrono intorno a lui anche di noi stessi.</a:t>
            </a:r>
          </a:p>
          <a:p>
            <a:endParaRPr lang="it-IT" dirty="0"/>
          </a:p>
        </p:txBody>
      </p:sp>
    </p:spTree>
    <p:extLst>
      <p:ext uri="{BB962C8B-B14F-4D97-AF65-F5344CB8AC3E}">
        <p14:creationId xmlns:p14="http://schemas.microsoft.com/office/powerpoint/2010/main" val="8615654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747B62-73CD-2DBA-3082-8B2FD4080CE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D5737E9-A02C-98D9-C86D-A04C0636D2B1}"/>
              </a:ext>
            </a:extLst>
          </p:cNvPr>
          <p:cNvSpPr>
            <a:spLocks noGrp="1"/>
          </p:cNvSpPr>
          <p:nvPr>
            <p:ph idx="1"/>
          </p:nvPr>
        </p:nvSpPr>
        <p:spPr/>
        <p:txBody>
          <a:bodyPr>
            <a:normAutofit/>
          </a:bodyPr>
          <a:lstStyle/>
          <a:p>
            <a:pPr marL="342900" lvl="0" indent="-342900" algn="just">
              <a:lnSpc>
                <a:spcPct val="115000"/>
              </a:lnSpc>
              <a:buFont typeface="Arial" panose="020B0604020202020204" pitchFamily="34" charset="0"/>
              <a:buChar char="*"/>
            </a:pPr>
            <a:r>
              <a:rPr lang="it-IT" sz="2800" kern="1200" dirty="0">
                <a:solidFill>
                  <a:srgbClr val="000000"/>
                </a:solidFill>
                <a:effectLst/>
                <a:latin typeface="Times New Roman" panose="02020603050405020304" pitchFamily="18" charset="0"/>
              </a:rPr>
              <a:t>La moglie vuole che il marito smetta di lottare e muoia in pace. ma allo stesso tempo non vuole che la lasci e si sente ferita.</a:t>
            </a:r>
          </a:p>
          <a:p>
            <a:pPr marL="342900" lvl="0" indent="-342900" algn="just">
              <a:lnSpc>
                <a:spcPct val="115000"/>
              </a:lnSpc>
              <a:buFont typeface="Arial" panose="020B0604020202020204" pitchFamily="34" charset="0"/>
              <a:buChar char="*"/>
            </a:pPr>
            <a:r>
              <a:rPr lang="it-IT" sz="2800" kern="1200" dirty="0">
                <a:solidFill>
                  <a:srgbClr val="000000"/>
                </a:solidFill>
                <a:effectLst/>
                <a:latin typeface="Times New Roman" panose="02020603050405020304" pitchFamily="18" charset="0"/>
              </a:rPr>
              <a:t>È importante che chi rimane possa piangere e si possa ascoltare il suo lutto senza giudicarlo. Tutte le persone che stanno per morire con i loro parenti ed amici vanno avanti indietro su queste fasi del lutto passando dalla rabbia alla negazione, dell'accettazione la contrattazione alla depressione molte volte senza un ordine apparente</a:t>
            </a:r>
          </a:p>
          <a:p>
            <a:endParaRPr lang="it-IT" dirty="0"/>
          </a:p>
        </p:txBody>
      </p:sp>
    </p:spTree>
    <p:extLst>
      <p:ext uri="{BB962C8B-B14F-4D97-AF65-F5344CB8AC3E}">
        <p14:creationId xmlns:p14="http://schemas.microsoft.com/office/powerpoint/2010/main" val="57961520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3B75C1-CD1D-FE66-66DC-48B1DDB444C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43E488E-A344-1213-9937-42EC18702A1B}"/>
              </a:ext>
            </a:extLst>
          </p:cNvPr>
          <p:cNvSpPr>
            <a:spLocks noGrp="1"/>
          </p:cNvSpPr>
          <p:nvPr>
            <p:ph idx="1"/>
          </p:nvPr>
        </p:nvSpPr>
        <p:spPr/>
        <p:txBody>
          <a:bodyPr/>
          <a:lstStyle/>
          <a:p>
            <a:pPr marL="342900" lvl="0" indent="-342900" algn="just">
              <a:lnSpc>
                <a:spcPct val="115000"/>
              </a:lnSpc>
              <a:buFont typeface="Arial" panose="020B0604020202020204" pitchFamily="34" charset="0"/>
              <a:buChar char="*"/>
            </a:pPr>
            <a:r>
              <a:rPr lang="it-IT" sz="2800" kern="1200" dirty="0">
                <a:solidFill>
                  <a:srgbClr val="000000"/>
                </a:solidFill>
                <a:effectLst/>
                <a:latin typeface="Times New Roman" panose="02020603050405020304" pitchFamily="18" charset="0"/>
              </a:rPr>
              <a:t>Fino a un certo punto le persone reagiscono alla morte di qualcuno in un modo che riflette il loro abituale modo di gestire le crisi.</a:t>
            </a:r>
          </a:p>
          <a:p>
            <a:pPr marL="342900" lvl="0" indent="-342900" algn="just">
              <a:lnSpc>
                <a:spcPct val="115000"/>
              </a:lnSpc>
              <a:buFont typeface="Arial" panose="020B0604020202020204" pitchFamily="34" charset="0"/>
              <a:buChar char="*"/>
            </a:pPr>
            <a:r>
              <a:rPr lang="it-IT" sz="2800" kern="1200" dirty="0">
                <a:solidFill>
                  <a:srgbClr val="000000"/>
                </a:solidFill>
                <a:effectLst/>
                <a:latin typeface="Times New Roman" panose="02020603050405020304" pitchFamily="18" charset="0"/>
              </a:rPr>
              <a:t>Le persone che rimangono quiete, che sono rabbiose o controllanti continuano ad esserlo. Non c'è mai nulla di sbagliato nel parlare del tuo amore della tua preoccupazione. Non abbiate paura di dire cose sbagliate. Le persone malate generalmente tollerano gli errori fatti in modo onesto. </a:t>
            </a:r>
            <a:r>
              <a:rPr lang="it-IT" sz="2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2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85605006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E3ED9F-CD43-EC96-FB39-BFDC17BA7C91}"/>
              </a:ext>
            </a:extLst>
          </p:cNvPr>
          <p:cNvSpPr>
            <a:spLocks noGrp="1"/>
          </p:cNvSpPr>
          <p:nvPr>
            <p:ph type="title"/>
          </p:nvPr>
        </p:nvSpPr>
        <p:spPr/>
        <p:txBody>
          <a:bodyPr>
            <a:normAutofit/>
          </a:bodyPr>
          <a:lstStyle/>
          <a:p>
            <a:r>
              <a:rPr lang="it-IT" dirty="0"/>
              <a:t>Disturbo da lutto prolungato sintomi</a:t>
            </a:r>
          </a:p>
        </p:txBody>
      </p:sp>
      <p:sp>
        <p:nvSpPr>
          <p:cNvPr id="3" name="Segnaposto contenuto 2">
            <a:extLst>
              <a:ext uri="{FF2B5EF4-FFF2-40B4-BE49-F238E27FC236}">
                <a16:creationId xmlns:a16="http://schemas.microsoft.com/office/drawing/2014/main" id="{60D79C18-A117-E643-66B5-6E9C8F440567}"/>
              </a:ext>
            </a:extLst>
          </p:cNvPr>
          <p:cNvSpPr>
            <a:spLocks noGrp="1"/>
          </p:cNvSpPr>
          <p:nvPr>
            <p:ph idx="1"/>
          </p:nvPr>
        </p:nvSpPr>
        <p:spPr/>
        <p:txBody>
          <a:bodyPr>
            <a:normAutofit/>
          </a:bodyPr>
          <a:lstStyle/>
          <a:p>
            <a:pPr marL="0" indent="0" fontAlgn="t">
              <a:spcAft>
                <a:spcPts val="800"/>
              </a:spcAft>
              <a:buNone/>
            </a:pPr>
            <a:r>
              <a:rPr lang="it-IT" sz="1800" kern="0" dirty="0">
                <a:latin typeface="Libre Franklin" pitchFamily="2" charset="0"/>
                <a:ea typeface="Times New Roman" panose="02020603050405020304" pitchFamily="18" charset="0"/>
                <a:cs typeface="Times New Roman" panose="02020603050405020304" pitchFamily="18" charset="0"/>
              </a:rPr>
              <a:t> </a:t>
            </a:r>
            <a:br>
              <a:rPr lang="it-IT" sz="1800" kern="0" dirty="0">
                <a:latin typeface="Libre Franklin" pitchFamily="2" charset="0"/>
                <a:ea typeface="Times New Roman" panose="02020603050405020304" pitchFamily="18" charset="0"/>
                <a:cs typeface="Times New Roman" panose="02020603050405020304" pitchFamily="18" charset="0"/>
              </a:rPr>
            </a:br>
            <a:r>
              <a:rPr lang="it-IT" sz="2000" kern="0" dirty="0">
                <a:latin typeface="Libre Franklin" pitchFamily="2" charset="0"/>
                <a:ea typeface="Times New Roman" panose="02020603050405020304" pitchFamily="18" charset="0"/>
                <a:cs typeface="Times New Roman" panose="02020603050405020304" pitchFamily="18" charset="0"/>
              </a:rPr>
              <a:t>1. Un persistente desiderio/nostalgia della persona deceduta. Nei bambini piccoli il desiderio può essere espresso nel gioco e nel comportamento con un particolare  rapporto con un’altra figura oggetto di attaccamento.</a:t>
            </a:r>
            <a:br>
              <a:rPr lang="it-IT" sz="2000" kern="0" dirty="0">
                <a:latin typeface="Libre Franklin" pitchFamily="2" charset="0"/>
                <a:ea typeface="Times New Roman" panose="02020603050405020304" pitchFamily="18" charset="0"/>
                <a:cs typeface="Times New Roman" panose="02020603050405020304" pitchFamily="18" charset="0"/>
              </a:rPr>
            </a:br>
            <a:r>
              <a:rPr lang="it-IT" sz="2000" kern="0" dirty="0">
                <a:latin typeface="Libre Franklin" pitchFamily="2" charset="0"/>
                <a:ea typeface="Times New Roman" panose="02020603050405020304" pitchFamily="18" charset="0"/>
                <a:cs typeface="Times New Roman" panose="02020603050405020304" pitchFamily="18" charset="0"/>
              </a:rPr>
              <a:t>2. Tristezza e dolore emotivo intenso in seguito alla </a:t>
            </a:r>
            <a:r>
              <a:rPr lang="it-IT" sz="2000" b="1" kern="0" dirty="0">
                <a:latin typeface="Libre Franklin" pitchFamily="2" charset="0"/>
                <a:ea typeface="Times New Roman" panose="02020603050405020304" pitchFamily="18" charset="0"/>
                <a:cs typeface="Times New Roman" panose="02020603050405020304" pitchFamily="18" charset="0"/>
              </a:rPr>
              <a:t>morte</a:t>
            </a:r>
            <a:r>
              <a:rPr lang="it-IT" sz="2000" kern="0" dirty="0">
                <a:latin typeface="Libre Franklin" pitchFamily="2" charset="0"/>
                <a:ea typeface="Times New Roman" panose="02020603050405020304" pitchFamily="18" charset="0"/>
                <a:cs typeface="Times New Roman" panose="02020603050405020304" pitchFamily="18" charset="0"/>
              </a:rPr>
              <a:t>.</a:t>
            </a:r>
            <a:br>
              <a:rPr lang="it-IT" sz="2000" kern="0" dirty="0">
                <a:latin typeface="Libre Franklin" pitchFamily="2" charset="0"/>
                <a:ea typeface="Times New Roman" panose="02020603050405020304" pitchFamily="18" charset="0"/>
                <a:cs typeface="Times New Roman" panose="02020603050405020304" pitchFamily="18" charset="0"/>
              </a:rPr>
            </a:br>
            <a:r>
              <a:rPr lang="it-IT" sz="2000" kern="0" dirty="0">
                <a:latin typeface="Libre Franklin" pitchFamily="2" charset="0"/>
                <a:ea typeface="Times New Roman" panose="02020603050405020304" pitchFamily="18" charset="0"/>
                <a:cs typeface="Times New Roman" panose="02020603050405020304" pitchFamily="18" charset="0"/>
              </a:rPr>
              <a:t>3. Preoccupazione per il deceduto.</a:t>
            </a:r>
            <a:br>
              <a:rPr lang="it-IT" sz="2000" kern="0" dirty="0">
                <a:latin typeface="Libre Franklin" pitchFamily="2" charset="0"/>
                <a:ea typeface="Times New Roman" panose="02020603050405020304" pitchFamily="18" charset="0"/>
                <a:cs typeface="Times New Roman" panose="02020603050405020304" pitchFamily="18" charset="0"/>
              </a:rPr>
            </a:br>
            <a:r>
              <a:rPr lang="it-IT" sz="2000" kern="0" dirty="0">
                <a:latin typeface="Libre Franklin" pitchFamily="2" charset="0"/>
                <a:ea typeface="Times New Roman" panose="02020603050405020304" pitchFamily="18" charset="0"/>
                <a:cs typeface="Times New Roman" panose="02020603050405020304" pitchFamily="18" charset="0"/>
              </a:rPr>
              <a:t>4. Preoccupazione per le circostanze della </a:t>
            </a:r>
            <a:r>
              <a:rPr lang="it-IT" sz="2000" b="1" kern="0" dirty="0">
                <a:latin typeface="Libre Franklin" pitchFamily="2" charset="0"/>
                <a:ea typeface="Times New Roman" panose="02020603050405020304" pitchFamily="18" charset="0"/>
                <a:cs typeface="Times New Roman" panose="02020603050405020304" pitchFamily="18" charset="0"/>
              </a:rPr>
              <a:t>morte</a:t>
            </a:r>
            <a:r>
              <a:rPr lang="it-IT" sz="2000" kern="0" dirty="0">
                <a:latin typeface="Libre Franklin" pitchFamily="2" charset="0"/>
                <a:ea typeface="Times New Roman" panose="02020603050405020304" pitchFamily="18" charset="0"/>
                <a:cs typeface="Times New Roman" panose="02020603050405020304" pitchFamily="18" charset="0"/>
              </a:rPr>
              <a:t>. Nei bambini, questa preoccupazione per il deceduto può essere espressa attraverso i contenuti del gioco e il comportamento può estendersi fino alla preoccupazione per la possibile </a:t>
            </a:r>
            <a:r>
              <a:rPr lang="it-IT" sz="2000" b="1" kern="0" dirty="0">
                <a:latin typeface="Libre Franklin" pitchFamily="2" charset="0"/>
                <a:ea typeface="Times New Roman" panose="02020603050405020304" pitchFamily="18" charset="0"/>
                <a:cs typeface="Times New Roman" panose="02020603050405020304" pitchFamily="18" charset="0"/>
              </a:rPr>
              <a:t>morte</a:t>
            </a:r>
            <a:r>
              <a:rPr lang="it-IT" sz="2000" kern="0" dirty="0">
                <a:latin typeface="Libre Franklin" pitchFamily="2" charset="0"/>
                <a:ea typeface="Times New Roman" panose="02020603050405020304" pitchFamily="18" charset="0"/>
                <a:cs typeface="Times New Roman" panose="02020603050405020304" pitchFamily="18" charset="0"/>
              </a:rPr>
              <a:t> di altre persone vicine.</a:t>
            </a:r>
            <a:br>
              <a:rPr lang="it-IT" sz="2000" kern="0" dirty="0">
                <a:latin typeface="Libre Franklin" pitchFamily="2" charset="0"/>
                <a:ea typeface="Times New Roman" panose="02020603050405020304" pitchFamily="18" charset="0"/>
                <a:cs typeface="Times New Roman" panose="02020603050405020304" pitchFamily="18" charset="0"/>
              </a:rPr>
            </a:br>
            <a:r>
              <a:rPr lang="it-IT" sz="2000" kern="0" dirty="0">
                <a:latin typeface="Libre Franklin" pitchFamily="2" charset="0"/>
                <a:ea typeface="Times New Roman" panose="02020603050405020304" pitchFamily="18" charset="0"/>
                <a:cs typeface="Times New Roman" panose="02020603050405020304" pitchFamily="18" charset="0"/>
              </a:rPr>
              <a:t> </a:t>
            </a:r>
            <a:endParaRPr lang="it-IT" sz="2000" kern="100" dirty="0">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38358424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ADE32E-65D0-03A5-B4E9-F7FC7F397CA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D299BBB-A845-9B8C-3352-1A92EE70E40A}"/>
              </a:ext>
            </a:extLst>
          </p:cNvPr>
          <p:cNvSpPr>
            <a:spLocks noGrp="1"/>
          </p:cNvSpPr>
          <p:nvPr>
            <p:ph idx="1"/>
          </p:nvPr>
        </p:nvSpPr>
        <p:spPr>
          <a:xfrm>
            <a:off x="1981200" y="1700809"/>
            <a:ext cx="8229600" cy="4525963"/>
          </a:xfrm>
        </p:spPr>
        <p:txBody>
          <a:bodyPr>
            <a:normAutofit fontScale="85000" lnSpcReduction="20000"/>
          </a:bodyPr>
          <a:lstStyle/>
          <a:p>
            <a:pPr marL="0" indent="0" fontAlgn="t">
              <a:lnSpc>
                <a:spcPct val="120000"/>
              </a:lnSpc>
              <a:spcAft>
                <a:spcPts val="800"/>
              </a:spcAft>
              <a:buNone/>
            </a:pPr>
            <a:br>
              <a:rPr lang="it-IT" sz="3200" kern="0" dirty="0">
                <a:latin typeface="Libre Franklin" pitchFamily="2" charset="0"/>
                <a:ea typeface="Times New Roman" panose="02020603050405020304" pitchFamily="18" charset="0"/>
                <a:cs typeface="Times New Roman" panose="02020603050405020304" pitchFamily="18" charset="0"/>
              </a:rPr>
            </a:br>
            <a:r>
              <a:rPr lang="it-IT" sz="3200" kern="0" dirty="0">
                <a:latin typeface="Libre Franklin" pitchFamily="2" charset="0"/>
                <a:ea typeface="Times New Roman" panose="02020603050405020304" pitchFamily="18" charset="0"/>
                <a:cs typeface="Times New Roman" panose="02020603050405020304" pitchFamily="18" charset="0"/>
              </a:rPr>
              <a:t>1. Marcata difficoltà nell’accettare la </a:t>
            </a:r>
            <a:r>
              <a:rPr lang="it-IT" sz="3200" b="1" kern="0" dirty="0">
                <a:latin typeface="Libre Franklin" pitchFamily="2" charset="0"/>
                <a:ea typeface="Times New Roman" panose="02020603050405020304" pitchFamily="18" charset="0"/>
                <a:cs typeface="Times New Roman" panose="02020603050405020304" pitchFamily="18" charset="0"/>
              </a:rPr>
              <a:t>morte</a:t>
            </a:r>
            <a:r>
              <a:rPr lang="it-IT" sz="3200" kern="0" dirty="0">
                <a:latin typeface="Libre Franklin" pitchFamily="2" charset="0"/>
                <a:ea typeface="Times New Roman" panose="02020603050405020304" pitchFamily="18" charset="0"/>
                <a:cs typeface="Times New Roman" panose="02020603050405020304" pitchFamily="18" charset="0"/>
              </a:rPr>
              <a:t>. Nei bambini questa difficoltà dipende dalla capacità di comprendere il significato e la definitività della </a:t>
            </a:r>
            <a:r>
              <a:rPr lang="it-IT" sz="3200" b="1" kern="0" dirty="0">
                <a:latin typeface="Libre Franklin" pitchFamily="2" charset="0"/>
                <a:ea typeface="Times New Roman" panose="02020603050405020304" pitchFamily="18" charset="0"/>
                <a:cs typeface="Times New Roman" panose="02020603050405020304" pitchFamily="18" charset="0"/>
              </a:rPr>
              <a:t>morte</a:t>
            </a:r>
            <a:r>
              <a:rPr lang="it-IT" sz="3200" kern="0" dirty="0">
                <a:latin typeface="Libre Franklin" pitchFamily="2" charset="0"/>
                <a:ea typeface="Times New Roman" panose="02020603050405020304" pitchFamily="18" charset="0"/>
                <a:cs typeface="Times New Roman" panose="02020603050405020304" pitchFamily="18" charset="0"/>
              </a:rPr>
              <a:t>. Molto frequente nei bambini il ricorso alla negazione dell’evento (non è vero che è morto è partito e poi torna). Questa reazione è possibile nei primi giorni anche nell’adulto se prolungata diventa altamente patologica</a:t>
            </a:r>
            <a:br>
              <a:rPr lang="it-IT" sz="3200" kern="0" dirty="0">
                <a:latin typeface="Libre Franklin" pitchFamily="2" charset="0"/>
                <a:ea typeface="Times New Roman" panose="02020603050405020304" pitchFamily="18" charset="0"/>
                <a:cs typeface="Times New Roman" panose="02020603050405020304" pitchFamily="18" charset="0"/>
              </a:rPr>
            </a:br>
            <a:endParaRPr lang="it-IT" dirty="0"/>
          </a:p>
        </p:txBody>
      </p:sp>
    </p:spTree>
    <p:extLst>
      <p:ext uri="{BB962C8B-B14F-4D97-AF65-F5344CB8AC3E}">
        <p14:creationId xmlns:p14="http://schemas.microsoft.com/office/powerpoint/2010/main" val="1457532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208EDB-83A4-ADA4-F0F2-B668E98D20A1}"/>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24CFCE5-F8CD-CE9D-D09A-A153590E2513}"/>
              </a:ext>
            </a:extLst>
          </p:cNvPr>
          <p:cNvSpPr>
            <a:spLocks noGrp="1"/>
          </p:cNvSpPr>
          <p:nvPr>
            <p:ph idx="1"/>
          </p:nvPr>
        </p:nvSpPr>
        <p:spPr/>
        <p:txBody>
          <a:bodyPr>
            <a:normAutofit/>
          </a:bodyPr>
          <a:lstStyle/>
          <a:p>
            <a:r>
              <a:rPr lang="it-IT" sz="3200" kern="0" dirty="0">
                <a:latin typeface="Libre Franklin" pitchFamily="2" charset="0"/>
                <a:ea typeface="Times New Roman" panose="02020603050405020304" pitchFamily="18" charset="0"/>
                <a:cs typeface="Times New Roman" panose="02020603050405020304" pitchFamily="18" charset="0"/>
              </a:rPr>
              <a:t>2. Provare incredulità o torpore emotivo riguardo alla perdita. In questi casi si può negare il proprio dolore come meccanismo di difesa.</a:t>
            </a:r>
            <a:br>
              <a:rPr lang="it-IT" sz="3200" kern="0" dirty="0">
                <a:latin typeface="Libre Franklin" pitchFamily="2" charset="0"/>
                <a:ea typeface="Times New Roman" panose="02020603050405020304" pitchFamily="18" charset="0"/>
                <a:cs typeface="Times New Roman" panose="02020603050405020304" pitchFamily="18" charset="0"/>
              </a:rPr>
            </a:br>
            <a:r>
              <a:rPr lang="it-IT" sz="3200" kern="0" dirty="0">
                <a:latin typeface="Libre Franklin" pitchFamily="2" charset="0"/>
                <a:ea typeface="Times New Roman" panose="02020603050405020304" pitchFamily="18" charset="0"/>
                <a:cs typeface="Times New Roman" panose="02020603050405020304" pitchFamily="18" charset="0"/>
              </a:rPr>
              <a:t>3. Difficoltà ad abbandonarsi a ricordi positivi che riguardano il deceduto.</a:t>
            </a:r>
            <a:br>
              <a:rPr lang="it-IT" sz="3200" kern="0" dirty="0">
                <a:latin typeface="Libre Franklin" pitchFamily="2" charset="0"/>
                <a:ea typeface="Times New Roman" panose="02020603050405020304" pitchFamily="18" charset="0"/>
                <a:cs typeface="Times New Roman" panose="02020603050405020304" pitchFamily="18" charset="0"/>
              </a:rPr>
            </a:br>
            <a:r>
              <a:rPr lang="it-IT" sz="3200" kern="0" dirty="0">
                <a:latin typeface="Libre Franklin" pitchFamily="2" charset="0"/>
                <a:ea typeface="Times New Roman" panose="02020603050405020304" pitchFamily="18" charset="0"/>
                <a:cs typeface="Times New Roman" panose="02020603050405020304" pitchFamily="18" charset="0"/>
              </a:rPr>
              <a:t>4. Amarezza o rabbia in relazione alla perdita (poteva invece di lui morire quell’altra persona che è uno </a:t>
            </a:r>
            <a:r>
              <a:rPr lang="it-IT" sz="3200" kern="0" dirty="0" err="1">
                <a:latin typeface="Libre Franklin" pitchFamily="2" charset="0"/>
                <a:ea typeface="Times New Roman" panose="02020603050405020304" pitchFamily="18" charset="0"/>
                <a:cs typeface="Times New Roman" panose="02020603050405020304" pitchFamily="18" charset="0"/>
              </a:rPr>
              <a:t>str</a:t>
            </a:r>
            <a:r>
              <a:rPr lang="it-IT" sz="3200" kern="0" dirty="0">
                <a:latin typeface="Libre Franklin" pitchFamily="2" charset="0"/>
                <a:ea typeface="Times New Roman" panose="02020603050405020304" pitchFamily="18" charset="0"/>
                <a:cs typeface="Times New Roman" panose="02020603050405020304" pitchFamily="18" charset="0"/>
              </a:rPr>
              <a:t>…).</a:t>
            </a:r>
            <a:br>
              <a:rPr lang="it-IT" sz="3200" kern="0" dirty="0">
                <a:latin typeface="Libre Franklin" pitchFamily="2" charset="0"/>
                <a:ea typeface="Times New Roman" panose="02020603050405020304" pitchFamily="18" charset="0"/>
                <a:cs typeface="Times New Roman" panose="02020603050405020304" pitchFamily="18" charset="0"/>
              </a:rPr>
            </a:br>
            <a:endParaRPr lang="it-IT" dirty="0"/>
          </a:p>
        </p:txBody>
      </p:sp>
    </p:spTree>
    <p:extLst>
      <p:ext uri="{BB962C8B-B14F-4D97-AF65-F5344CB8AC3E}">
        <p14:creationId xmlns:p14="http://schemas.microsoft.com/office/powerpoint/2010/main" val="211493334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B612C0-DAEF-AC69-3697-07AEF462E2A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3DA16FB-0881-9BA9-ACCA-3B3EF5DACA59}"/>
              </a:ext>
            </a:extLst>
          </p:cNvPr>
          <p:cNvSpPr>
            <a:spLocks noGrp="1"/>
          </p:cNvSpPr>
          <p:nvPr>
            <p:ph idx="1"/>
          </p:nvPr>
        </p:nvSpPr>
        <p:spPr/>
        <p:txBody>
          <a:bodyPr/>
          <a:lstStyle/>
          <a:p>
            <a:r>
              <a:rPr lang="it-IT" sz="3200" kern="0" dirty="0">
                <a:latin typeface="Libre Franklin" pitchFamily="2" charset="0"/>
                <a:ea typeface="Times New Roman" panose="02020603050405020304" pitchFamily="18" charset="0"/>
                <a:cs typeface="Times New Roman" panose="02020603050405020304" pitchFamily="18" charset="0"/>
              </a:rPr>
              <a:t>5. Valutazione negativa di sé in relazione al deceduto o alla </a:t>
            </a:r>
            <a:r>
              <a:rPr lang="it-IT" sz="3200" b="1" kern="0" dirty="0">
                <a:latin typeface="Libre Franklin" pitchFamily="2" charset="0"/>
                <a:ea typeface="Times New Roman" panose="02020603050405020304" pitchFamily="18" charset="0"/>
                <a:cs typeface="Times New Roman" panose="02020603050405020304" pitchFamily="18" charset="0"/>
              </a:rPr>
              <a:t>morte</a:t>
            </a:r>
            <a:r>
              <a:rPr lang="it-IT" sz="3200" kern="0" dirty="0">
                <a:latin typeface="Libre Franklin" pitchFamily="2" charset="0"/>
                <a:ea typeface="Times New Roman" panose="02020603050405020304" pitchFamily="18" charset="0"/>
                <a:cs typeface="Times New Roman" panose="02020603050405020304" pitchFamily="18" charset="0"/>
              </a:rPr>
              <a:t> (es. senso di </a:t>
            </a:r>
            <a:r>
              <a:rPr lang="it-IT" sz="3200" kern="0" dirty="0" err="1">
                <a:latin typeface="Libre Franklin" pitchFamily="2" charset="0"/>
                <a:ea typeface="Times New Roman" panose="02020603050405020304" pitchFamily="18" charset="0"/>
                <a:cs typeface="Times New Roman" panose="02020603050405020304" pitchFamily="18" charset="0"/>
              </a:rPr>
              <a:t>autocolpevolezza</a:t>
            </a:r>
            <a:r>
              <a:rPr lang="it-IT" sz="3200" kern="0" dirty="0">
                <a:latin typeface="Libre Franklin" pitchFamily="2" charset="0"/>
                <a:ea typeface="Times New Roman" panose="02020603050405020304" pitchFamily="18" charset="0"/>
                <a:cs typeface="Times New Roman" panose="02020603050405020304" pitchFamily="18" charset="0"/>
              </a:rPr>
              <a:t>).</a:t>
            </a:r>
            <a:br>
              <a:rPr lang="it-IT" sz="3200" kern="0" dirty="0">
                <a:latin typeface="Libre Franklin" pitchFamily="2" charset="0"/>
                <a:ea typeface="Times New Roman" panose="02020603050405020304" pitchFamily="18" charset="0"/>
                <a:cs typeface="Times New Roman" panose="02020603050405020304" pitchFamily="18" charset="0"/>
              </a:rPr>
            </a:br>
            <a:r>
              <a:rPr lang="it-IT" sz="3200" kern="0" dirty="0">
                <a:latin typeface="Libre Franklin" pitchFamily="2" charset="0"/>
                <a:ea typeface="Times New Roman" panose="02020603050405020304" pitchFamily="18" charset="0"/>
                <a:cs typeface="Times New Roman" panose="02020603050405020304" pitchFamily="18" charset="0"/>
              </a:rPr>
              <a:t>6. Eccessivo </a:t>
            </a:r>
            <a:r>
              <a:rPr lang="it-IT" sz="3200" u="sng" kern="0" dirty="0">
                <a:latin typeface="Libre Franklin" pitchFamily="2" charset="0"/>
                <a:ea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evitamento</a:t>
            </a:r>
            <a:r>
              <a:rPr lang="it-IT" sz="3200" kern="0" dirty="0">
                <a:latin typeface="Libre Franklin" pitchFamily="2" charset="0"/>
                <a:ea typeface="Times New Roman" panose="02020603050405020304" pitchFamily="18" charset="0"/>
                <a:cs typeface="Times New Roman" panose="02020603050405020304" pitchFamily="18" charset="0"/>
              </a:rPr>
              <a:t> di ricordi della perdita (per es. evitamento di persone, luoghi o situazioni associati al deceduto; nei bambini questo può includere l’evitamento di pensieri e sentimenti che riguardano il deceduto.</a:t>
            </a:r>
            <a:endParaRPr lang="it-IT" sz="3200" kern="100" dirty="0">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03926837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EDF56A-DB5E-ACC8-869D-A126C17973B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862F83A-3F5B-234C-468D-FBA9B83472DD}"/>
              </a:ext>
            </a:extLst>
          </p:cNvPr>
          <p:cNvSpPr>
            <a:spLocks noGrp="1"/>
          </p:cNvSpPr>
          <p:nvPr>
            <p:ph idx="1"/>
          </p:nvPr>
        </p:nvSpPr>
        <p:spPr/>
        <p:txBody>
          <a:bodyPr>
            <a:normAutofit/>
          </a:bodyPr>
          <a:lstStyle/>
          <a:p>
            <a:pPr>
              <a:lnSpc>
                <a:spcPct val="120000"/>
              </a:lnSpc>
            </a:pPr>
            <a:r>
              <a:rPr lang="it-IT" sz="3200" kern="0" dirty="0">
                <a:latin typeface="Libre Franklin" pitchFamily="2" charset="0"/>
                <a:ea typeface="Times New Roman" panose="02020603050405020304" pitchFamily="18" charset="0"/>
                <a:cs typeface="Times New Roman" panose="02020603050405020304" pitchFamily="18" charset="0"/>
              </a:rPr>
              <a:t>Disordine sociale e dell’identità</a:t>
            </a:r>
            <a:br>
              <a:rPr lang="it-IT" sz="3200" kern="0" dirty="0">
                <a:latin typeface="Libre Franklin" pitchFamily="2" charset="0"/>
                <a:ea typeface="Times New Roman" panose="02020603050405020304" pitchFamily="18" charset="0"/>
                <a:cs typeface="Times New Roman" panose="02020603050405020304" pitchFamily="18" charset="0"/>
              </a:rPr>
            </a:br>
            <a:r>
              <a:rPr lang="it-IT" sz="3200" kern="0" dirty="0">
                <a:latin typeface="Libre Franklin" pitchFamily="2" charset="0"/>
                <a:ea typeface="Times New Roman" panose="02020603050405020304" pitchFamily="18" charset="0"/>
                <a:cs typeface="Times New Roman" panose="02020603050405020304" pitchFamily="18" charset="0"/>
              </a:rPr>
              <a:t>Desiderio di morire per essere vicini al deceduto.</a:t>
            </a:r>
            <a:br>
              <a:rPr lang="it-IT" sz="3200" kern="0" dirty="0">
                <a:latin typeface="Libre Franklin" pitchFamily="2" charset="0"/>
                <a:ea typeface="Times New Roman" panose="02020603050405020304" pitchFamily="18" charset="0"/>
                <a:cs typeface="Times New Roman" panose="02020603050405020304" pitchFamily="18" charset="0"/>
              </a:rPr>
            </a:br>
            <a:r>
              <a:rPr lang="it-IT" sz="3200" kern="0" dirty="0">
                <a:latin typeface="Libre Franklin" pitchFamily="2" charset="0"/>
                <a:ea typeface="Times New Roman" panose="02020603050405020304" pitchFamily="18" charset="0"/>
                <a:cs typeface="Times New Roman" panose="02020603050405020304" pitchFamily="18" charset="0"/>
              </a:rPr>
              <a:t>Dal momento della </a:t>
            </a:r>
            <a:r>
              <a:rPr lang="it-IT" sz="3200" b="1" kern="0" dirty="0">
                <a:latin typeface="Libre Franklin" pitchFamily="2" charset="0"/>
                <a:ea typeface="Times New Roman" panose="02020603050405020304" pitchFamily="18" charset="0"/>
                <a:cs typeface="Times New Roman" panose="02020603050405020304" pitchFamily="18" charset="0"/>
              </a:rPr>
              <a:t>morte</a:t>
            </a:r>
            <a:r>
              <a:rPr lang="it-IT" sz="3200" kern="0" dirty="0">
                <a:latin typeface="Libre Franklin" pitchFamily="2" charset="0"/>
                <a:ea typeface="Times New Roman" panose="02020603050405020304" pitchFamily="18" charset="0"/>
                <a:cs typeface="Times New Roman" panose="02020603050405020304" pitchFamily="18" charset="0"/>
              </a:rPr>
              <a:t>, difficoltà nel provare fiducia verso gli altri.</a:t>
            </a:r>
            <a:br>
              <a:rPr lang="it-IT" sz="3200" kern="0" dirty="0">
                <a:latin typeface="Libre Franklin" pitchFamily="2" charset="0"/>
                <a:ea typeface="Times New Roman" panose="02020603050405020304" pitchFamily="18" charset="0"/>
                <a:cs typeface="Times New Roman" panose="02020603050405020304" pitchFamily="18" charset="0"/>
              </a:rPr>
            </a:br>
            <a:r>
              <a:rPr lang="it-IT" sz="3200" kern="0" dirty="0">
                <a:latin typeface="Libre Franklin" pitchFamily="2" charset="0"/>
                <a:ea typeface="Times New Roman" panose="02020603050405020304" pitchFamily="18" charset="0"/>
                <a:cs typeface="Times New Roman" panose="02020603050405020304" pitchFamily="18" charset="0"/>
              </a:rPr>
              <a:t>Dal momento della </a:t>
            </a:r>
            <a:r>
              <a:rPr lang="it-IT" sz="3200" b="1" kern="0" dirty="0">
                <a:latin typeface="Libre Franklin" pitchFamily="2" charset="0"/>
                <a:ea typeface="Times New Roman" panose="02020603050405020304" pitchFamily="18" charset="0"/>
                <a:cs typeface="Times New Roman" panose="02020603050405020304" pitchFamily="18" charset="0"/>
              </a:rPr>
              <a:t>morte</a:t>
            </a:r>
            <a:r>
              <a:rPr lang="it-IT" sz="3200" kern="0" dirty="0">
                <a:latin typeface="Libre Franklin" pitchFamily="2" charset="0"/>
                <a:ea typeface="Times New Roman" panose="02020603050405020304" pitchFamily="18" charset="0"/>
                <a:cs typeface="Times New Roman" panose="02020603050405020304" pitchFamily="18" charset="0"/>
              </a:rPr>
              <a:t>, sensazione di essere soli o distaccati dagli altri.</a:t>
            </a:r>
            <a:br>
              <a:rPr lang="it-IT" sz="3200" kern="0" dirty="0">
                <a:latin typeface="Libre Franklin" pitchFamily="2" charset="0"/>
                <a:ea typeface="Times New Roman" panose="02020603050405020304" pitchFamily="18" charset="0"/>
                <a:cs typeface="Times New Roman" panose="02020603050405020304" pitchFamily="18" charset="0"/>
              </a:rPr>
            </a:br>
            <a:endParaRPr lang="it-IT" sz="3200" kern="100" dirty="0">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9155258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6F9795-7198-2B80-50B5-4A0A9EB29F3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D0F7DBF-DFEA-CD9A-584E-40C0B54DE38C}"/>
              </a:ext>
            </a:extLst>
          </p:cNvPr>
          <p:cNvSpPr>
            <a:spLocks noGrp="1"/>
          </p:cNvSpPr>
          <p:nvPr>
            <p:ph idx="1"/>
          </p:nvPr>
        </p:nvSpPr>
        <p:spPr/>
        <p:txBody>
          <a:bodyPr>
            <a:normAutofit/>
          </a:bodyPr>
          <a:lstStyle/>
          <a:p>
            <a:r>
              <a:rPr lang="it-IT" sz="3200" kern="0" dirty="0">
                <a:latin typeface="Libre Franklin" pitchFamily="2" charset="0"/>
                <a:ea typeface="Times New Roman" panose="02020603050405020304" pitchFamily="18" charset="0"/>
                <a:cs typeface="Times New Roman" panose="02020603050405020304" pitchFamily="18" charset="0"/>
              </a:rPr>
              <a:t>Sensazione che la vita sia vuota o priva di senso senza il deceduto, o pensiero di non farcela senza il deceduto.</a:t>
            </a:r>
            <a:br>
              <a:rPr lang="it-IT" sz="3200" kern="0" dirty="0">
                <a:latin typeface="Libre Franklin" pitchFamily="2" charset="0"/>
                <a:ea typeface="Times New Roman" panose="02020603050405020304" pitchFamily="18" charset="0"/>
                <a:cs typeface="Times New Roman" panose="02020603050405020304" pitchFamily="18" charset="0"/>
              </a:rPr>
            </a:br>
            <a:r>
              <a:rPr lang="it-IT" sz="3200" kern="0" dirty="0">
                <a:latin typeface="Libre Franklin" pitchFamily="2" charset="0"/>
                <a:ea typeface="Times New Roman" panose="02020603050405020304" pitchFamily="18" charset="0"/>
                <a:cs typeface="Times New Roman" panose="02020603050405020304" pitchFamily="18" charset="0"/>
              </a:rPr>
              <a:t>Confusione circa il proprio ruolo nella vita, o diminuito senso della propria identità (per es. una parte di se stessi è diminuita insieme al deceduto).</a:t>
            </a:r>
            <a:br>
              <a:rPr lang="it-IT" sz="3200" kern="0" dirty="0">
                <a:latin typeface="Libre Franklin" pitchFamily="2" charset="0"/>
                <a:ea typeface="Times New Roman" panose="02020603050405020304" pitchFamily="18" charset="0"/>
                <a:cs typeface="Times New Roman" panose="02020603050405020304" pitchFamily="18" charset="0"/>
              </a:rPr>
            </a:br>
            <a:r>
              <a:rPr lang="it-IT" sz="3200" kern="0" dirty="0">
                <a:latin typeface="Libre Franklin" pitchFamily="2" charset="0"/>
                <a:ea typeface="Times New Roman" panose="02020603050405020304" pitchFamily="18" charset="0"/>
                <a:cs typeface="Times New Roman" panose="02020603050405020304" pitchFamily="18" charset="0"/>
              </a:rPr>
              <a:t>Dal momento della perdita, difficoltà o riluttanza nel perseguire i propri interessi o nel fare piani per il futuro (per es. amicizie, attività).</a:t>
            </a:r>
            <a:endParaRPr lang="it-IT" dirty="0"/>
          </a:p>
        </p:txBody>
      </p:sp>
    </p:spTree>
    <p:extLst>
      <p:ext uri="{BB962C8B-B14F-4D97-AF65-F5344CB8AC3E}">
        <p14:creationId xmlns:p14="http://schemas.microsoft.com/office/powerpoint/2010/main" val="258656094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869D27-E72A-81DA-8165-4EF5524335E5}"/>
              </a:ext>
            </a:extLst>
          </p:cNvPr>
          <p:cNvSpPr>
            <a:spLocks noGrp="1"/>
          </p:cNvSpPr>
          <p:nvPr>
            <p:ph type="title"/>
          </p:nvPr>
        </p:nvSpPr>
        <p:spPr/>
        <p:txBody>
          <a:bodyPr/>
          <a:lstStyle/>
          <a:p>
            <a:endParaRPr lang="it-IT" dirty="0"/>
          </a:p>
        </p:txBody>
      </p:sp>
      <p:sp>
        <p:nvSpPr>
          <p:cNvPr id="3" name="Segnaposto contenuto 2">
            <a:extLst>
              <a:ext uri="{FF2B5EF4-FFF2-40B4-BE49-F238E27FC236}">
                <a16:creationId xmlns:a16="http://schemas.microsoft.com/office/drawing/2014/main" id="{63C17A8A-EA43-8F27-0EBF-75CDEC5D2450}"/>
              </a:ext>
            </a:extLst>
          </p:cNvPr>
          <p:cNvSpPr>
            <a:spLocks noGrp="1"/>
          </p:cNvSpPr>
          <p:nvPr>
            <p:ph idx="1"/>
          </p:nvPr>
        </p:nvSpPr>
        <p:spPr/>
        <p:txBody>
          <a:bodyPr>
            <a:normAutofit/>
          </a:bodyPr>
          <a:lstStyle/>
          <a:p>
            <a:pPr fontAlgn="t">
              <a:spcAft>
                <a:spcPts val="800"/>
              </a:spcAft>
            </a:pPr>
            <a:r>
              <a:rPr lang="it-IT" sz="3200" kern="0" dirty="0">
                <a:latin typeface="Libre Franklin" pitchFamily="2" charset="0"/>
                <a:ea typeface="Times New Roman" panose="02020603050405020304" pitchFamily="18" charset="0"/>
                <a:cs typeface="Times New Roman" panose="02020603050405020304" pitchFamily="18" charset="0"/>
              </a:rPr>
              <a:t>D. Il disturbo causa disagio clinicamente significativo o compromissione del funzionamento in ambito sociale, lavorativo o in altre aree importanti</a:t>
            </a:r>
            <a:br>
              <a:rPr lang="it-IT" sz="3200" kern="0" dirty="0">
                <a:latin typeface="Libre Franklin" pitchFamily="2" charset="0"/>
                <a:ea typeface="Times New Roman" panose="02020603050405020304" pitchFamily="18" charset="0"/>
                <a:cs typeface="Times New Roman" panose="02020603050405020304" pitchFamily="18" charset="0"/>
              </a:rPr>
            </a:br>
            <a:r>
              <a:rPr lang="it-IT" sz="3200" kern="0" dirty="0">
                <a:latin typeface="Libre Franklin" pitchFamily="2" charset="0"/>
                <a:ea typeface="Times New Roman" panose="02020603050405020304" pitchFamily="18" charset="0"/>
                <a:cs typeface="Times New Roman" panose="02020603050405020304" pitchFamily="18" charset="0"/>
              </a:rPr>
              <a:t>E. La reazione di </a:t>
            </a:r>
            <a:r>
              <a:rPr lang="it-IT" sz="3200" b="1" kern="0" dirty="0">
                <a:latin typeface="Libre Franklin" pitchFamily="2" charset="0"/>
                <a:ea typeface="Times New Roman" panose="02020603050405020304" pitchFamily="18" charset="0"/>
                <a:cs typeface="Times New Roman" panose="02020603050405020304" pitchFamily="18" charset="0"/>
              </a:rPr>
              <a:t>lutto</a:t>
            </a:r>
            <a:r>
              <a:rPr lang="it-IT" sz="3200" kern="0" dirty="0">
                <a:latin typeface="Libre Franklin" pitchFamily="2" charset="0"/>
                <a:ea typeface="Times New Roman" panose="02020603050405020304" pitchFamily="18" charset="0"/>
                <a:cs typeface="Times New Roman" panose="02020603050405020304" pitchFamily="18" charset="0"/>
              </a:rPr>
              <a:t> è sproporzionata o non coerente con le norme culturali o religiose o appropriate per l’età.</a:t>
            </a:r>
            <a:endParaRPr lang="it-IT" sz="3200" kern="100" dirty="0">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492424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BB839C2-38F6-DBAE-1390-D17B29CF6808}"/>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C8CEF4B-C67A-E451-B7D6-98D7C0085A1A}"/>
              </a:ext>
            </a:extLst>
          </p:cNvPr>
          <p:cNvSpPr>
            <a:spLocks noGrp="1"/>
          </p:cNvSpPr>
          <p:nvPr>
            <p:ph idx="1"/>
          </p:nvPr>
        </p:nvSpPr>
        <p:spPr/>
        <p:txBody>
          <a:bodyPr>
            <a:normAutofit/>
          </a:bodyPr>
          <a:lstStyle/>
          <a:p>
            <a:pPr marL="342900" lvl="0" indent="-342900" algn="just">
              <a:lnSpc>
                <a:spcPct val="115000"/>
              </a:lnSpc>
              <a:buFont typeface="Arial" panose="020B0604020202020204" pitchFamily="34" charset="0"/>
              <a:buChar char="*"/>
            </a:pPr>
            <a:r>
              <a:rPr lang="it-IT" sz="2800" kern="1200" dirty="0">
                <a:solidFill>
                  <a:srgbClr val="000000"/>
                </a:solidFill>
                <a:effectLst/>
                <a:latin typeface="Times New Roman" panose="02020603050405020304" pitchFamily="18" charset="0"/>
              </a:rPr>
              <a:t>In genere la elaborazione del lutto passa attraverso fasi ben precise che sono pressocché simili nelle diverse culture. Queste fasi non hanno una durata standard né devono obbligatoriamente presentarsi nell' ordine proposto, ma costituiscono importanti tappe verso la graduale reintegrazione nelle normali esperienze vitali. </a:t>
            </a:r>
            <a:endParaRPr lang="it-IT" dirty="0"/>
          </a:p>
        </p:txBody>
      </p:sp>
    </p:spTree>
    <p:extLst>
      <p:ext uri="{BB962C8B-B14F-4D97-AF65-F5344CB8AC3E}">
        <p14:creationId xmlns:p14="http://schemas.microsoft.com/office/powerpoint/2010/main" val="312483612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803869-9EC9-3ADF-5AA8-03335EF6994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D76CD64-A31F-34EA-A487-60FD0F1509E6}"/>
              </a:ext>
            </a:extLst>
          </p:cNvPr>
          <p:cNvSpPr>
            <a:spLocks noGrp="1"/>
          </p:cNvSpPr>
          <p:nvPr>
            <p:ph idx="1"/>
          </p:nvPr>
        </p:nvSpPr>
        <p:spPr/>
        <p:txBody>
          <a:bodyPr/>
          <a:lstStyle/>
          <a:p>
            <a:r>
              <a:rPr lang="it-IT" sz="3200" kern="0" dirty="0">
                <a:latin typeface="Libre Franklin" pitchFamily="2" charset="0"/>
                <a:ea typeface="Times New Roman" panose="02020603050405020304" pitchFamily="18" charset="0"/>
                <a:cs typeface="Times New Roman" panose="02020603050405020304" pitchFamily="18" charset="0"/>
              </a:rPr>
              <a:t>Specificare se</a:t>
            </a:r>
            <a:r>
              <a:rPr lang="it-IT" sz="3200" b="1" kern="0" dirty="0">
                <a:latin typeface="Libre Franklin" pitchFamily="2" charset="0"/>
                <a:ea typeface="Times New Roman" panose="02020603050405020304" pitchFamily="18" charset="0"/>
                <a:cs typeface="Times New Roman" panose="02020603050405020304" pitchFamily="18" charset="0"/>
              </a:rPr>
              <a:t> lutto traumatico</a:t>
            </a:r>
            <a:r>
              <a:rPr lang="it-IT" sz="3200" kern="0" dirty="0">
                <a:latin typeface="Libre Franklin" pitchFamily="2" charset="0"/>
                <a:ea typeface="Times New Roman" panose="02020603050405020304" pitchFamily="18" charset="0"/>
                <a:cs typeface="Times New Roman" panose="02020603050405020304" pitchFamily="18" charset="0"/>
              </a:rPr>
              <a:t>, ovvero: </a:t>
            </a:r>
            <a:r>
              <a:rPr lang="it-IT" sz="3200" b="1" kern="0" dirty="0">
                <a:latin typeface="Libre Franklin" pitchFamily="2" charset="0"/>
                <a:ea typeface="Times New Roman" panose="02020603050405020304" pitchFamily="18" charset="0"/>
                <a:cs typeface="Times New Roman" panose="02020603050405020304" pitchFamily="18" charset="0"/>
              </a:rPr>
              <a:t>lutto</a:t>
            </a:r>
            <a:r>
              <a:rPr lang="it-IT" sz="3200" kern="0" dirty="0">
                <a:latin typeface="Libre Franklin" pitchFamily="2" charset="0"/>
                <a:ea typeface="Times New Roman" panose="02020603050405020304" pitchFamily="18" charset="0"/>
                <a:cs typeface="Times New Roman" panose="02020603050405020304" pitchFamily="18" charset="0"/>
              </a:rPr>
              <a:t> dovuto a omicidio o suicidio con persistenti pensieri gravosi riguardo alla natura traumatica della </a:t>
            </a:r>
            <a:r>
              <a:rPr lang="it-IT" sz="3200" b="1" kern="0" dirty="0">
                <a:latin typeface="Libre Franklin" pitchFamily="2" charset="0"/>
                <a:ea typeface="Times New Roman" panose="02020603050405020304" pitchFamily="18" charset="0"/>
                <a:cs typeface="Times New Roman" panose="02020603050405020304" pitchFamily="18" charset="0"/>
              </a:rPr>
              <a:t>morte</a:t>
            </a:r>
            <a:r>
              <a:rPr lang="it-IT" sz="3200" kern="0" dirty="0">
                <a:latin typeface="Libre Franklin" pitchFamily="2" charset="0"/>
                <a:ea typeface="Times New Roman" panose="02020603050405020304" pitchFamily="18" charset="0"/>
                <a:cs typeface="Times New Roman" panose="02020603050405020304" pitchFamily="18" charset="0"/>
              </a:rPr>
              <a:t> (spesso in risposta a ricordi della perdita), tra cui gli ultimi momenti del deceduto, il grado di sofferenza e delle ferite, o la natura dolorosa o intenzionale della</a:t>
            </a:r>
            <a:r>
              <a:rPr lang="it-IT" sz="3200" b="1" kern="0" dirty="0">
                <a:latin typeface="Libre Franklin" pitchFamily="2" charset="0"/>
                <a:ea typeface="Times New Roman" panose="02020603050405020304" pitchFamily="18" charset="0"/>
                <a:cs typeface="Times New Roman" panose="02020603050405020304" pitchFamily="18" charset="0"/>
              </a:rPr>
              <a:t> morte</a:t>
            </a:r>
            <a:r>
              <a:rPr lang="it-IT" sz="3200" kern="0" dirty="0">
                <a:latin typeface="Libre Franklin" pitchFamily="2" charset="0"/>
                <a:ea typeface="Times New Roman" panose="02020603050405020304" pitchFamily="18" charset="0"/>
                <a:cs typeface="Times New Roman" panose="02020603050405020304" pitchFamily="18" charset="0"/>
              </a:rPr>
              <a:t>.</a:t>
            </a:r>
            <a:endParaRPr lang="it-IT" sz="3200" kern="100" dirty="0">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329838000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2187BC-5790-18E3-2DC4-7DC65A3A4DED}"/>
              </a:ext>
            </a:extLst>
          </p:cNvPr>
          <p:cNvSpPr>
            <a:spLocks noGrp="1"/>
          </p:cNvSpPr>
          <p:nvPr>
            <p:ph type="title"/>
          </p:nvPr>
        </p:nvSpPr>
        <p:spPr/>
        <p:txBody>
          <a:bodyPr/>
          <a:lstStyle/>
          <a:p>
            <a:r>
              <a:rPr lang="it-IT" dirty="0"/>
              <a:t>Diagnosi differenziale: depressione</a:t>
            </a:r>
          </a:p>
        </p:txBody>
      </p:sp>
      <p:sp>
        <p:nvSpPr>
          <p:cNvPr id="3" name="Segnaposto contenuto 2">
            <a:extLst>
              <a:ext uri="{FF2B5EF4-FFF2-40B4-BE49-F238E27FC236}">
                <a16:creationId xmlns:a16="http://schemas.microsoft.com/office/drawing/2014/main" id="{B46F103A-7270-7FC9-F72C-9210FBA07EA4}"/>
              </a:ext>
            </a:extLst>
          </p:cNvPr>
          <p:cNvSpPr>
            <a:spLocks noGrp="1"/>
          </p:cNvSpPr>
          <p:nvPr>
            <p:ph idx="1"/>
          </p:nvPr>
        </p:nvSpPr>
        <p:spPr/>
        <p:txBody>
          <a:bodyPr>
            <a:normAutofit lnSpcReduction="10000"/>
          </a:bodyPr>
          <a:lstStyle/>
          <a:p>
            <a:pPr fontAlgn="t">
              <a:spcAft>
                <a:spcPts val="800"/>
              </a:spcAft>
            </a:pPr>
            <a:r>
              <a:rPr lang="it-IT" sz="3200" b="1" kern="0" dirty="0">
                <a:latin typeface="Libre Franklin" pitchFamily="2" charset="0"/>
                <a:ea typeface="Times New Roman" panose="02020603050405020304" pitchFamily="18" charset="0"/>
                <a:cs typeface="Times New Roman" panose="02020603050405020304" pitchFamily="18" charset="0"/>
              </a:rPr>
              <a:t> </a:t>
            </a:r>
            <a:r>
              <a:rPr lang="it-IT" sz="3200" kern="0" dirty="0">
                <a:latin typeface="Libre Franklin" pitchFamily="2" charset="0"/>
                <a:ea typeface="Times New Roman" panose="02020603050405020304" pitchFamily="18" charset="0"/>
                <a:cs typeface="Times New Roman" panose="02020603050405020304" pitchFamily="18" charset="0"/>
              </a:rPr>
              <a:t>Il </a:t>
            </a:r>
            <a:r>
              <a:rPr lang="it-IT" sz="3200" b="1" kern="0" dirty="0">
                <a:latin typeface="Libre Franklin" pitchFamily="2" charset="0"/>
                <a:ea typeface="Times New Roman" panose="02020603050405020304" pitchFamily="18" charset="0"/>
                <a:cs typeface="Times New Roman" panose="02020603050405020304" pitchFamily="18" charset="0"/>
              </a:rPr>
              <a:t>disturbo da lutto persistente e complicato</a:t>
            </a:r>
            <a:r>
              <a:rPr lang="it-IT" sz="3200" kern="0" dirty="0">
                <a:latin typeface="Libre Franklin" pitchFamily="2" charset="0"/>
                <a:ea typeface="Times New Roman" panose="02020603050405020304" pitchFamily="18" charset="0"/>
                <a:cs typeface="Times New Roman" panose="02020603050405020304" pitchFamily="18" charset="0"/>
              </a:rPr>
              <a:t> </a:t>
            </a:r>
            <a:endParaRPr lang="it-IT" sz="3200" kern="100" dirty="0">
              <a:latin typeface="Calibri" panose="020F0502020204030204" pitchFamily="34" charset="0"/>
              <a:ea typeface="Calibri" panose="020F0502020204030204" pitchFamily="34" charset="0"/>
              <a:cs typeface="Times New Roman" panose="02020603050405020304" pitchFamily="18" charset="0"/>
            </a:endParaRPr>
          </a:p>
          <a:p>
            <a:pPr fontAlgn="t">
              <a:spcAft>
                <a:spcPts val="800"/>
              </a:spcAft>
            </a:pPr>
            <a:r>
              <a:rPr lang="it-IT" sz="3200" kern="0" dirty="0">
                <a:latin typeface="Libre Franklin" pitchFamily="2" charset="0"/>
                <a:ea typeface="Times New Roman" panose="02020603050405020304" pitchFamily="18" charset="0"/>
                <a:cs typeface="Times New Roman" panose="02020603050405020304" pitchFamily="18" charset="0"/>
              </a:rPr>
              <a:t>Nonostante la tristezza e i sentimenti di colpa siano caratteristiche centrali della depressione maggiore, nel</a:t>
            </a:r>
            <a:r>
              <a:rPr lang="it-IT" sz="3200" b="1" kern="0" dirty="0">
                <a:latin typeface="Libre Franklin" pitchFamily="2" charset="0"/>
                <a:ea typeface="Times New Roman" panose="02020603050405020304" pitchFamily="18" charset="0"/>
                <a:cs typeface="Times New Roman" panose="02020603050405020304" pitchFamily="18" charset="0"/>
              </a:rPr>
              <a:t> lutto complicato</a:t>
            </a:r>
            <a:r>
              <a:rPr lang="it-IT" sz="3200" kern="0" dirty="0">
                <a:latin typeface="Libre Franklin" pitchFamily="2" charset="0"/>
                <a:ea typeface="Times New Roman" panose="02020603050405020304" pitchFamily="18" charset="0"/>
                <a:cs typeface="Times New Roman" panose="02020603050405020304" pitchFamily="18" charset="0"/>
              </a:rPr>
              <a:t>,   vengano esperiti solo in relazione alla figura del defunto; la ruminazione sugli errori e sui fallimenti del passato, anch’essa presente in entrambi i casi, è centrata nel disturbo da</a:t>
            </a:r>
            <a:r>
              <a:rPr lang="it-IT" sz="3200" b="1" kern="0" dirty="0">
                <a:latin typeface="Libre Franklin" pitchFamily="2" charset="0"/>
                <a:ea typeface="Times New Roman" panose="02020603050405020304" pitchFamily="18" charset="0"/>
                <a:cs typeface="Times New Roman" panose="02020603050405020304" pitchFamily="18" charset="0"/>
              </a:rPr>
              <a:t> lutto prolungato</a:t>
            </a:r>
            <a:r>
              <a:rPr lang="it-IT" sz="3200" kern="0" dirty="0">
                <a:latin typeface="Libre Franklin" pitchFamily="2" charset="0"/>
                <a:ea typeface="Times New Roman" panose="02020603050405020304" pitchFamily="18" charset="0"/>
                <a:cs typeface="Times New Roman" panose="02020603050405020304" pitchFamily="18" charset="0"/>
              </a:rPr>
              <a:t> solo sulla persona deceduta anziché essere generalizzata.</a:t>
            </a:r>
            <a:endParaRPr lang="it-IT" sz="3200" kern="100" dirty="0">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16465420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0D15DF-35DB-487B-DA05-4675BAD7D615}"/>
              </a:ext>
            </a:extLst>
          </p:cNvPr>
          <p:cNvSpPr>
            <a:spLocks noGrp="1"/>
          </p:cNvSpPr>
          <p:nvPr>
            <p:ph type="title"/>
          </p:nvPr>
        </p:nvSpPr>
        <p:spPr/>
        <p:txBody>
          <a:bodyPr/>
          <a:lstStyle/>
          <a:p>
            <a:r>
              <a:rPr lang="it-IT" dirty="0"/>
              <a:t>PTSD</a:t>
            </a:r>
          </a:p>
        </p:txBody>
      </p:sp>
      <p:sp>
        <p:nvSpPr>
          <p:cNvPr id="3" name="Segnaposto contenuto 2">
            <a:extLst>
              <a:ext uri="{FF2B5EF4-FFF2-40B4-BE49-F238E27FC236}">
                <a16:creationId xmlns:a16="http://schemas.microsoft.com/office/drawing/2014/main" id="{5BBDAF16-B25F-D607-9079-AE49064A384F}"/>
              </a:ext>
            </a:extLst>
          </p:cNvPr>
          <p:cNvSpPr>
            <a:spLocks noGrp="1"/>
          </p:cNvSpPr>
          <p:nvPr>
            <p:ph idx="1"/>
          </p:nvPr>
        </p:nvSpPr>
        <p:spPr/>
        <p:txBody>
          <a:bodyPr>
            <a:normAutofit fontScale="92500" lnSpcReduction="10000"/>
          </a:bodyPr>
          <a:lstStyle/>
          <a:p>
            <a:pPr fontAlgn="t">
              <a:lnSpc>
                <a:spcPct val="110000"/>
              </a:lnSpc>
              <a:spcAft>
                <a:spcPts val="800"/>
              </a:spcAft>
            </a:pPr>
            <a:r>
              <a:rPr lang="it-IT" sz="3200" kern="0" dirty="0">
                <a:latin typeface="Libre Franklin" pitchFamily="2" charset="0"/>
                <a:ea typeface="Times New Roman" panose="02020603050405020304" pitchFamily="18" charset="0"/>
                <a:cs typeface="Times New Roman" panose="02020603050405020304" pitchFamily="18" charset="0"/>
              </a:rPr>
              <a:t> nel PTSD si tratta di paura e ansia, nel</a:t>
            </a:r>
            <a:r>
              <a:rPr lang="it-IT" sz="3200" b="1" kern="0" dirty="0">
                <a:latin typeface="Libre Franklin" pitchFamily="2" charset="0"/>
                <a:ea typeface="Times New Roman" panose="02020603050405020304" pitchFamily="18" charset="0"/>
                <a:cs typeface="Times New Roman" panose="02020603050405020304" pitchFamily="18" charset="0"/>
              </a:rPr>
              <a:t> lutto</a:t>
            </a:r>
            <a:r>
              <a:rPr lang="it-IT" sz="3200" kern="0" dirty="0">
                <a:latin typeface="Libre Franklin" pitchFamily="2" charset="0"/>
                <a:ea typeface="Times New Roman" panose="02020603050405020304" pitchFamily="18" charset="0"/>
                <a:cs typeface="Times New Roman" panose="02020603050405020304" pitchFamily="18" charset="0"/>
              </a:rPr>
              <a:t> di tristezza e nostalgia. Le  intrusioni sperimentate a seguito della mancata elaborazione di un</a:t>
            </a:r>
            <a:r>
              <a:rPr lang="it-IT" sz="3200" b="1" kern="0" dirty="0">
                <a:latin typeface="Libre Franklin" pitchFamily="2" charset="0"/>
                <a:ea typeface="Times New Roman" panose="02020603050405020304" pitchFamily="18" charset="0"/>
                <a:cs typeface="Times New Roman" panose="02020603050405020304" pitchFamily="18" charset="0"/>
              </a:rPr>
              <a:t> lutto</a:t>
            </a:r>
            <a:r>
              <a:rPr lang="it-IT" sz="3200" kern="0" dirty="0">
                <a:latin typeface="Libre Franklin" pitchFamily="2" charset="0"/>
                <a:ea typeface="Times New Roman" panose="02020603050405020304" pitchFamily="18" charset="0"/>
                <a:cs typeface="Times New Roman" panose="02020603050405020304" pitchFamily="18" charset="0"/>
              </a:rPr>
              <a:t> sono prettamente relative ad immagini positive e confortanti della relazione con il defunto.</a:t>
            </a:r>
            <a:endParaRPr lang="it-IT" sz="3200" kern="100" dirty="0">
              <a:latin typeface="Calibri" panose="020F0502020204030204" pitchFamily="34" charset="0"/>
              <a:ea typeface="Calibri" panose="020F0502020204030204" pitchFamily="34" charset="0"/>
              <a:cs typeface="Times New Roman" panose="02020603050405020304" pitchFamily="18" charset="0"/>
            </a:endParaRPr>
          </a:p>
          <a:p>
            <a:pPr fontAlgn="t">
              <a:lnSpc>
                <a:spcPct val="110000"/>
              </a:lnSpc>
              <a:spcAft>
                <a:spcPts val="1125"/>
              </a:spcAft>
            </a:pPr>
            <a:r>
              <a:rPr lang="it-IT" sz="3200" kern="0" dirty="0">
                <a:latin typeface="Libre Franklin" pitchFamily="2" charset="0"/>
                <a:ea typeface="Times New Roman" panose="02020603050405020304" pitchFamily="18" charset="0"/>
                <a:cs typeface="Times New Roman" panose="02020603050405020304" pitchFamily="18" charset="0"/>
              </a:rPr>
              <a:t>Si può osservare come una diagnosi differenziale si possa formulare anche rispetto al disturbo dell’adattamento,  </a:t>
            </a:r>
            <a:endParaRPr lang="it-IT" sz="3200" kern="100" dirty="0">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64428876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A21856-A0FE-20EE-13E1-B9ACBD7862E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DF4BE23-D35D-C8AB-238D-1DD039E18390}"/>
              </a:ext>
            </a:extLst>
          </p:cNvPr>
          <p:cNvSpPr>
            <a:spLocks noGrp="1"/>
          </p:cNvSpPr>
          <p:nvPr>
            <p:ph idx="1"/>
          </p:nvPr>
        </p:nvSpPr>
        <p:spPr/>
        <p:txBody>
          <a:bodyPr/>
          <a:lstStyle/>
          <a:p>
            <a:r>
              <a:rPr lang="it-IT" b="0" i="0" dirty="0">
                <a:effectLst/>
                <a:latin typeface="Libre Franklin" pitchFamily="2" charset="0"/>
              </a:rPr>
              <a:t>Si stima che in seguito alla perdita non violenta di una persona cara, 1 adulto su 10 sia a rischio di sviluppare un disturbo da lutto persistente. Ed il 2-5% lo presenti in modo marcato.</a:t>
            </a:r>
          </a:p>
          <a:p>
            <a:endParaRPr lang="it-IT" dirty="0"/>
          </a:p>
        </p:txBody>
      </p:sp>
    </p:spTree>
    <p:extLst>
      <p:ext uri="{BB962C8B-B14F-4D97-AF65-F5344CB8AC3E}">
        <p14:creationId xmlns:p14="http://schemas.microsoft.com/office/powerpoint/2010/main" val="34703362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9BB151-CE07-54C5-367E-95A012E99AD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0AB09B9-65F6-5309-6543-702B662C4951}"/>
              </a:ext>
            </a:extLst>
          </p:cNvPr>
          <p:cNvSpPr>
            <a:spLocks noGrp="1"/>
          </p:cNvSpPr>
          <p:nvPr>
            <p:ph idx="1"/>
          </p:nvPr>
        </p:nvSpPr>
        <p:spPr/>
        <p:txBody>
          <a:bodyPr>
            <a:normAutofit fontScale="92500" lnSpcReduction="10000"/>
          </a:bodyPr>
          <a:lstStyle/>
          <a:p>
            <a:pPr marL="342900" lvl="0" indent="-342900" algn="just">
              <a:lnSpc>
                <a:spcPct val="115000"/>
              </a:lnSpc>
              <a:buFont typeface="Arial" panose="020B0604020202020204" pitchFamily="34" charset="0"/>
              <a:buChar char="*"/>
            </a:pPr>
            <a:r>
              <a:rPr lang="it-IT" dirty="0">
                <a:solidFill>
                  <a:srgbClr val="000000"/>
                </a:solidFill>
                <a:latin typeface="Times New Roman" panose="02020603050405020304" pitchFamily="18" charset="0"/>
              </a:rPr>
              <a:t>Le 5 fasi originariamente proposte da E. </a:t>
            </a:r>
            <a:r>
              <a:rPr lang="it-IT" dirty="0" err="1">
                <a:solidFill>
                  <a:srgbClr val="000000"/>
                </a:solidFill>
                <a:latin typeface="Times New Roman" panose="02020603050405020304" pitchFamily="18" charset="0"/>
              </a:rPr>
              <a:t>Kubler</a:t>
            </a:r>
            <a:r>
              <a:rPr lang="it-IT" dirty="0">
                <a:solidFill>
                  <a:srgbClr val="000000"/>
                </a:solidFill>
                <a:latin typeface="Times New Roman" panose="02020603050405020304" pitchFamily="18" charset="0"/>
              </a:rPr>
              <a:t> Ross, </a:t>
            </a:r>
          </a:p>
          <a:p>
            <a:pPr marL="342900" lvl="0" indent="-342900" algn="just">
              <a:lnSpc>
                <a:spcPct val="115000"/>
              </a:lnSpc>
              <a:buFont typeface="Arial" panose="020B0604020202020204" pitchFamily="34" charset="0"/>
              <a:buChar char="*"/>
            </a:pPr>
            <a:r>
              <a:rPr lang="it-IT" dirty="0">
                <a:solidFill>
                  <a:srgbClr val="000000"/>
                </a:solidFill>
                <a:latin typeface="Times New Roman" panose="02020603050405020304" pitchFamily="18" charset="0"/>
              </a:rPr>
              <a:t>NEGAZIONE</a:t>
            </a:r>
          </a:p>
          <a:p>
            <a:pPr marL="342900" lvl="0" indent="-342900" algn="just">
              <a:lnSpc>
                <a:spcPct val="115000"/>
              </a:lnSpc>
              <a:buFont typeface="Arial" panose="020B0604020202020204" pitchFamily="34" charset="0"/>
              <a:buChar char="*"/>
            </a:pPr>
            <a:r>
              <a:rPr lang="it-IT" dirty="0">
                <a:solidFill>
                  <a:srgbClr val="000000"/>
                </a:solidFill>
                <a:latin typeface="Times New Roman" panose="02020603050405020304" pitchFamily="18" charset="0"/>
              </a:rPr>
              <a:t>RABBIA</a:t>
            </a:r>
          </a:p>
          <a:p>
            <a:pPr marL="342900" lvl="0" indent="-342900" algn="just">
              <a:lnSpc>
                <a:spcPct val="115000"/>
              </a:lnSpc>
              <a:buFont typeface="Arial" panose="020B0604020202020204" pitchFamily="34" charset="0"/>
              <a:buChar char="*"/>
            </a:pPr>
            <a:r>
              <a:rPr lang="it-IT" dirty="0">
                <a:solidFill>
                  <a:srgbClr val="000000"/>
                </a:solidFill>
                <a:latin typeface="Times New Roman" panose="02020603050405020304" pitchFamily="18" charset="0"/>
              </a:rPr>
              <a:t>CONTRATTAZIONE (PATTEGGIAMENTO, NEGOZIAZIONE)</a:t>
            </a:r>
          </a:p>
          <a:p>
            <a:pPr marL="342900" lvl="0" indent="-342900" algn="just">
              <a:lnSpc>
                <a:spcPct val="115000"/>
              </a:lnSpc>
              <a:buFont typeface="Arial" panose="020B0604020202020204" pitchFamily="34" charset="0"/>
              <a:buChar char="*"/>
            </a:pPr>
            <a:r>
              <a:rPr lang="it-IT" dirty="0">
                <a:solidFill>
                  <a:srgbClr val="000000"/>
                </a:solidFill>
                <a:latin typeface="Times New Roman" panose="02020603050405020304" pitchFamily="18" charset="0"/>
              </a:rPr>
              <a:t>DEPRESSIONE</a:t>
            </a:r>
          </a:p>
          <a:p>
            <a:pPr marL="342900" lvl="0" indent="-342900" algn="just">
              <a:lnSpc>
                <a:spcPct val="115000"/>
              </a:lnSpc>
              <a:buFont typeface="Arial" panose="020B0604020202020204" pitchFamily="34" charset="0"/>
              <a:buChar char="*"/>
            </a:pPr>
            <a:r>
              <a:rPr lang="it-IT" dirty="0">
                <a:solidFill>
                  <a:srgbClr val="000000"/>
                </a:solidFill>
                <a:latin typeface="Times New Roman" panose="02020603050405020304" pitchFamily="18" charset="0"/>
              </a:rPr>
              <a:t>ACCETTAZIONE</a:t>
            </a:r>
          </a:p>
          <a:p>
            <a:pPr marL="342900" lvl="0" indent="-342900" algn="just">
              <a:lnSpc>
                <a:spcPct val="115000"/>
              </a:lnSpc>
              <a:buFont typeface="Arial" panose="020B0604020202020204" pitchFamily="34" charset="0"/>
              <a:buChar char="*"/>
            </a:pPr>
            <a:r>
              <a:rPr lang="it-IT" dirty="0">
                <a:solidFill>
                  <a:srgbClr val="000000"/>
                </a:solidFill>
                <a:latin typeface="Times New Roman" panose="02020603050405020304" pitchFamily="18" charset="0"/>
              </a:rPr>
              <a:t>possono in effetti essere maggiormente sviluppate seguendo la proposta di </a:t>
            </a:r>
            <a:r>
              <a:rPr lang="it-IT" dirty="0" err="1">
                <a:solidFill>
                  <a:srgbClr val="000000"/>
                </a:solidFill>
                <a:latin typeface="Times New Roman" panose="02020603050405020304" pitchFamily="18" charset="0"/>
              </a:rPr>
              <a:t>Ron</a:t>
            </a:r>
            <a:r>
              <a:rPr lang="it-IT" dirty="0">
                <a:solidFill>
                  <a:srgbClr val="000000"/>
                </a:solidFill>
                <a:latin typeface="Times New Roman" panose="02020603050405020304" pitchFamily="18" charset="0"/>
              </a:rPr>
              <a:t> Ramsey </a:t>
            </a:r>
          </a:p>
          <a:p>
            <a:endParaRPr lang="it-IT" dirty="0"/>
          </a:p>
        </p:txBody>
      </p:sp>
    </p:spTree>
    <p:extLst>
      <p:ext uri="{BB962C8B-B14F-4D97-AF65-F5344CB8AC3E}">
        <p14:creationId xmlns:p14="http://schemas.microsoft.com/office/powerpoint/2010/main" val="29869416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0238C7-AE54-6AD4-D93B-CCDE988A2354}"/>
              </a:ext>
            </a:extLst>
          </p:cNvPr>
          <p:cNvSpPr>
            <a:spLocks noGrp="1"/>
          </p:cNvSpPr>
          <p:nvPr>
            <p:ph type="title"/>
          </p:nvPr>
        </p:nvSpPr>
        <p:spPr/>
        <p:txBody>
          <a:bodyPr/>
          <a:lstStyle/>
          <a:p>
            <a:r>
              <a:rPr lang="it-IT" dirty="0"/>
              <a:t>LE FASI DEL LUTTO</a:t>
            </a:r>
          </a:p>
        </p:txBody>
      </p:sp>
      <p:sp>
        <p:nvSpPr>
          <p:cNvPr id="3" name="Segnaposto contenuto 2">
            <a:extLst>
              <a:ext uri="{FF2B5EF4-FFF2-40B4-BE49-F238E27FC236}">
                <a16:creationId xmlns:a16="http://schemas.microsoft.com/office/drawing/2014/main" id="{B0D01FCD-96B9-BBAE-2B10-A132A3B8E945}"/>
              </a:ext>
            </a:extLst>
          </p:cNvPr>
          <p:cNvSpPr>
            <a:spLocks noGrp="1"/>
          </p:cNvSpPr>
          <p:nvPr>
            <p:ph idx="1"/>
          </p:nvPr>
        </p:nvSpPr>
        <p:spPr/>
        <p:txBody>
          <a:bodyPr>
            <a:normAutofit/>
          </a:bodyPr>
          <a:lstStyle/>
          <a:p>
            <a:pPr marL="342900" lvl="0" indent="-342900" algn="just">
              <a:lnSpc>
                <a:spcPct val="115000"/>
              </a:lnSpc>
              <a:buFont typeface="Arial" panose="020B0604020202020204" pitchFamily="34" charset="0"/>
              <a:buChar char="*"/>
            </a:pPr>
            <a:r>
              <a:rPr lang="it-IT" sz="3200" b="1" kern="1200" dirty="0">
                <a:solidFill>
                  <a:srgbClr val="000000"/>
                </a:solidFill>
                <a:effectLst/>
                <a:latin typeface="Times New Roman" panose="02020603050405020304" pitchFamily="18" charset="0"/>
              </a:rPr>
              <a:t>SHOCK </a:t>
            </a:r>
          </a:p>
          <a:p>
            <a:pPr marL="342900" lvl="0" indent="-342900" algn="just">
              <a:lnSpc>
                <a:spcPct val="115000"/>
              </a:lnSpc>
              <a:buFont typeface="Arial" panose="020B0604020202020204" pitchFamily="34" charset="0"/>
              <a:buChar char="*"/>
            </a:pPr>
            <a:r>
              <a:rPr lang="it-IT" sz="3200" b="1" kern="1200" dirty="0">
                <a:solidFill>
                  <a:srgbClr val="000000"/>
                </a:solidFill>
                <a:effectLst/>
                <a:latin typeface="Times New Roman" panose="02020603050405020304" pitchFamily="18" charset="0"/>
              </a:rPr>
              <a:t>DISORGANIZZAZIONE /ANSIA</a:t>
            </a:r>
          </a:p>
          <a:p>
            <a:pPr marL="342900" lvl="0" indent="-342900" algn="just">
              <a:lnSpc>
                <a:spcPct val="115000"/>
              </a:lnSpc>
              <a:buFont typeface="Arial" panose="020B0604020202020204" pitchFamily="34" charset="0"/>
              <a:buChar char="*"/>
            </a:pPr>
            <a:r>
              <a:rPr lang="it-IT" sz="3200" b="1" kern="1200" dirty="0">
                <a:solidFill>
                  <a:srgbClr val="000000"/>
                </a:solidFill>
                <a:effectLst/>
                <a:latin typeface="Times New Roman" panose="02020603050405020304" pitchFamily="18" charset="0"/>
              </a:rPr>
              <a:t>AGGRESSIVITA' / RABBIA</a:t>
            </a:r>
          </a:p>
          <a:p>
            <a:pPr marL="342900" lvl="0" indent="-342900" algn="just">
              <a:lnSpc>
                <a:spcPct val="115000"/>
              </a:lnSpc>
              <a:buFont typeface="Arial" panose="020B0604020202020204" pitchFamily="34" charset="0"/>
              <a:buChar char="*"/>
            </a:pPr>
            <a:r>
              <a:rPr lang="it-IT" sz="3200" b="1" kern="1200" dirty="0">
                <a:solidFill>
                  <a:srgbClr val="000000"/>
                </a:solidFill>
                <a:effectLst/>
                <a:latin typeface="Times New Roman" panose="02020603050405020304" pitchFamily="18" charset="0"/>
              </a:rPr>
              <a:t>INVIDIA </a:t>
            </a:r>
          </a:p>
          <a:p>
            <a:pPr marL="342900" lvl="0" indent="-342900" algn="just">
              <a:lnSpc>
                <a:spcPct val="115000"/>
              </a:lnSpc>
              <a:buFont typeface="Arial" panose="020B0604020202020204" pitchFamily="34" charset="0"/>
              <a:buChar char="*"/>
            </a:pPr>
            <a:r>
              <a:rPr lang="it-IT" sz="3200" b="1" kern="1200" dirty="0">
                <a:solidFill>
                  <a:srgbClr val="000000"/>
                </a:solidFill>
                <a:effectLst/>
                <a:latin typeface="Times New Roman" panose="02020603050405020304" pitchFamily="18" charset="0"/>
              </a:rPr>
              <a:t>VERGOGNA  </a:t>
            </a:r>
          </a:p>
          <a:p>
            <a:pPr marL="342900" lvl="0" indent="-342900" algn="just">
              <a:lnSpc>
                <a:spcPct val="115000"/>
              </a:lnSpc>
              <a:buFont typeface="Arial" panose="020B0604020202020204" pitchFamily="34" charset="0"/>
              <a:buChar char="*"/>
            </a:pPr>
            <a:r>
              <a:rPr lang="it-IT" sz="3200" b="1" kern="1200" dirty="0">
                <a:solidFill>
                  <a:srgbClr val="000000"/>
                </a:solidFill>
                <a:effectLst/>
                <a:latin typeface="Times New Roman" panose="02020603050405020304" pitchFamily="18" charset="0"/>
              </a:rPr>
              <a:t>NEGAZIONE  </a:t>
            </a:r>
          </a:p>
          <a:p>
            <a:endParaRPr lang="it-IT" dirty="0"/>
          </a:p>
        </p:txBody>
      </p:sp>
    </p:spTree>
    <p:extLst>
      <p:ext uri="{BB962C8B-B14F-4D97-AF65-F5344CB8AC3E}">
        <p14:creationId xmlns:p14="http://schemas.microsoft.com/office/powerpoint/2010/main" val="282608463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1844</TotalTime>
  <Words>5553</Words>
  <Application>Microsoft Office PowerPoint</Application>
  <PresentationFormat>Widescreen</PresentationFormat>
  <Paragraphs>177</Paragraphs>
  <Slides>73</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73</vt:i4>
      </vt:variant>
    </vt:vector>
  </HeadingPairs>
  <TitlesOfParts>
    <vt:vector size="79" baseType="lpstr">
      <vt:lpstr>Arial</vt:lpstr>
      <vt:lpstr>Calibri</vt:lpstr>
      <vt:lpstr>Calibri Light</vt:lpstr>
      <vt:lpstr>Libre Franklin</vt:lpstr>
      <vt:lpstr>Times New Roman</vt:lpstr>
      <vt:lpstr>Tema di Office</vt:lpstr>
      <vt:lpstr>LE ESPERIENZE DI LUTTO NEL PAZIENTE E NEL CAREGIVER </vt:lpstr>
      <vt:lpstr>IL LUTTO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LE FASI DEL LUTTO</vt:lpstr>
      <vt:lpstr>Presentazione standard di PowerPoint</vt:lpstr>
      <vt:lpstr>SHOCK </vt:lpstr>
      <vt:lpstr>Presentazione standard di PowerPoint</vt:lpstr>
      <vt:lpstr>DISORGANIZZAZIONE  </vt:lpstr>
      <vt:lpstr>Presentazione standard di PowerPoint</vt:lpstr>
      <vt:lpstr>Presentazione standard di PowerPoint</vt:lpstr>
      <vt:lpstr>Presentazione standard di PowerPoint</vt:lpstr>
      <vt:lpstr>AGGRESSIVITA'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il rischio di suicidio</vt:lpstr>
      <vt:lpstr>INVIDIA </vt:lpstr>
      <vt:lpstr>VERGOGNA  </vt:lpstr>
      <vt:lpstr>NEGAZIONE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RICERCA E CONTRATTAZIONE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RAZIONALIZZAZIONE </vt:lpstr>
      <vt:lpstr>COLPA</vt:lpstr>
      <vt:lpstr>Presentazione standard di PowerPoint</vt:lpstr>
      <vt:lpstr>Presentazione standard di PowerPoint</vt:lpstr>
      <vt:lpstr>DEPRESSIONE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IDENTIFICAZIONE  </vt:lpstr>
      <vt:lpstr>REINTEGRAZIONE / ACCETTAZIONE </vt:lpstr>
      <vt:lpstr>Presentazione standard di PowerPoint</vt:lpstr>
      <vt:lpstr>Presentazione standard di PowerPoint</vt:lpstr>
      <vt:lpstr>Presentazione standard di PowerPoint</vt:lpstr>
      <vt:lpstr>Presentazione standard di PowerPoint</vt:lpstr>
      <vt:lpstr>Presentazione standard di PowerPoint</vt:lpstr>
      <vt:lpstr>Disturbo da lutto prolungato sintomi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Diagnosi differenziale: depressione</vt:lpstr>
      <vt:lpstr>PTSD</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LUTTO IN PSICONCOLOGIA</dc:title>
  <dc:creator>FRANCESCO ROVETTO</dc:creator>
  <cp:lastModifiedBy>FRANCESCO ROVETTO</cp:lastModifiedBy>
  <cp:revision>8</cp:revision>
  <dcterms:created xsi:type="dcterms:W3CDTF">2023-04-14T08:49:11Z</dcterms:created>
  <dcterms:modified xsi:type="dcterms:W3CDTF">2025-09-20T11:33:06Z</dcterms:modified>
</cp:coreProperties>
</file>