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6232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7404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6606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293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759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7088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9767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3245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0191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2956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8266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E1E99-7FF7-4C07-83BA-BCB595DB6F38}" type="datetimeFigureOut">
              <a:rPr lang="it-IT" smtClean="0"/>
              <a:t>25/10/2023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BA8E4-E169-4EEA-8E87-35A6D66C3B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360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LE CAUSE DEI DISTURBI PSICHICI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SFU Magistrale Rovetto</a:t>
            </a:r>
          </a:p>
        </p:txBody>
      </p:sp>
    </p:spTree>
    <p:extLst>
      <p:ext uri="{BB962C8B-B14F-4D97-AF65-F5344CB8AC3E}">
        <p14:creationId xmlns:p14="http://schemas.microsoft.com/office/powerpoint/2010/main" val="3344356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PRIMO ANNO DI VITA DEL BAMBINO (SPITZ; ritardo e nanismo)</a:t>
            </a:r>
          </a:p>
        </p:txBody>
      </p:sp>
    </p:spTree>
    <p:extLst>
      <p:ext uri="{BB962C8B-B14F-4D97-AF65-F5344CB8AC3E}">
        <p14:creationId xmlns:p14="http://schemas.microsoft.com/office/powerpoint/2010/main" val="1021445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BASSA TOLLERANZA ALLA FRUSTRAZIONE</a:t>
            </a:r>
          </a:p>
          <a:p>
            <a:r>
              <a:rPr lang="it-IT" dirty="0"/>
              <a:t> RABBIA	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5813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MALATTIE INFETTIVE E PSICOPATOLOGIA</a:t>
            </a:r>
          </a:p>
          <a:p>
            <a:r>
              <a:rPr lang="it-IT" dirty="0"/>
              <a:t>Meningite</a:t>
            </a:r>
          </a:p>
          <a:p>
            <a:r>
              <a:rPr lang="it-IT" dirty="0"/>
              <a:t>	AIDS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3664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TRAUMA E PSICOGENESI</a:t>
            </a:r>
          </a:p>
          <a:p>
            <a:r>
              <a:rPr lang="it-IT" dirty="0"/>
              <a:t>	Violenze sessuali e loro conseguenze</a:t>
            </a:r>
          </a:p>
          <a:p>
            <a:r>
              <a:rPr lang="it-IT" dirty="0"/>
              <a:t>	Abbandono e </a:t>
            </a:r>
            <a:r>
              <a:rPr lang="it-IT" dirty="0" err="1"/>
              <a:t>psicopatogenesi</a:t>
            </a:r>
            <a:endParaRPr lang="it-IT" dirty="0"/>
          </a:p>
          <a:p>
            <a:r>
              <a:rPr lang="it-IT" dirty="0"/>
              <a:t>	PTSD e disturbo Acuto da Stress</a:t>
            </a:r>
          </a:p>
          <a:p>
            <a:r>
              <a:rPr lang="it-IT" dirty="0"/>
              <a:t>	Disturbo reattivo dell’attaccamento</a:t>
            </a:r>
          </a:p>
          <a:p>
            <a:pPr lvl="1"/>
            <a:r>
              <a:rPr lang="it-IT" dirty="0"/>
              <a:t>IVG e aborto</a:t>
            </a:r>
          </a:p>
          <a:p>
            <a:pPr lvl="1"/>
            <a:r>
              <a:rPr lang="it-IT" dirty="0"/>
              <a:t>lutto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5175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ESEMPIO E PRESSIONI SOCIALI</a:t>
            </a:r>
          </a:p>
          <a:p>
            <a:r>
              <a:rPr lang="it-IT" dirty="0"/>
              <a:t>	I figli degli alcolisti</a:t>
            </a:r>
          </a:p>
          <a:p>
            <a:r>
              <a:rPr lang="it-IT" dirty="0"/>
              <a:t>	Il gruppo dei pari in adolescenza</a:t>
            </a:r>
          </a:p>
          <a:p>
            <a:r>
              <a:rPr lang="it-IT" dirty="0"/>
              <a:t>	La vita nel ghetto sociale</a:t>
            </a:r>
          </a:p>
          <a:p>
            <a:r>
              <a:rPr lang="it-IT" dirty="0"/>
              <a:t>Adolescenza interminabile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351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DEMENZA DIGITALE</a:t>
            </a:r>
          </a:p>
          <a:p>
            <a:r>
              <a:rPr lang="it-IT" dirty="0"/>
              <a:t>POLIGLOTTI E DECADIMENTO CEREBRALE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1465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DIPENDENZE PATOLOGICHE e loro conseguenze</a:t>
            </a:r>
          </a:p>
          <a:p>
            <a:r>
              <a:rPr lang="it-IT" dirty="0"/>
              <a:t>	Cannabis in preadolescenza e lesione lobi frontali</a:t>
            </a:r>
          </a:p>
          <a:p>
            <a:r>
              <a:rPr lang="it-IT" dirty="0"/>
              <a:t>	Cannabis e sindrome </a:t>
            </a:r>
            <a:r>
              <a:rPr lang="it-IT" dirty="0" err="1"/>
              <a:t>demotivazionale</a:t>
            </a:r>
            <a:endParaRPr lang="it-IT" dirty="0"/>
          </a:p>
          <a:p>
            <a:r>
              <a:rPr lang="it-IT" dirty="0"/>
              <a:t>	Ecstasy e lesione lobi frontali</a:t>
            </a:r>
          </a:p>
          <a:p>
            <a:r>
              <a:rPr lang="it-IT" dirty="0"/>
              <a:t>	</a:t>
            </a:r>
            <a:r>
              <a:rPr lang="it-IT" dirty="0" err="1"/>
              <a:t>Alcoldipendenza</a:t>
            </a:r>
            <a:r>
              <a:rPr lang="it-IT" dirty="0"/>
              <a:t> cronica e demenza</a:t>
            </a:r>
          </a:p>
          <a:p>
            <a:r>
              <a:rPr lang="it-IT" dirty="0"/>
              <a:t>	Cocaina e paranoia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4359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ANSIA QUALE MECCANISMO DIFENSIVO</a:t>
            </a:r>
          </a:p>
          <a:p>
            <a:r>
              <a:rPr lang="it-IT" dirty="0"/>
              <a:t>	Fuga</a:t>
            </a:r>
          </a:p>
          <a:p>
            <a:r>
              <a:rPr lang="it-IT" dirty="0"/>
              <a:t>	Aggressione</a:t>
            </a:r>
          </a:p>
          <a:p>
            <a:r>
              <a:rPr lang="it-IT" dirty="0"/>
              <a:t>	Evitamento </a:t>
            </a:r>
          </a:p>
          <a:p>
            <a:r>
              <a:rPr lang="it-IT" dirty="0" err="1"/>
              <a:t>Freezing</a:t>
            </a:r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8451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DISTURBO DI PANICO</a:t>
            </a:r>
          </a:p>
          <a:p>
            <a:r>
              <a:rPr lang="it-IT" dirty="0"/>
              <a:t>I MODI INVENTATI DALLA UMANITA’ PER REAGIRE ALLA ANSIA E LE LORO CONSEGUENZE</a:t>
            </a:r>
          </a:p>
          <a:p>
            <a:r>
              <a:rPr lang="it-IT" dirty="0"/>
              <a:t>	Mangiare</a:t>
            </a:r>
          </a:p>
          <a:p>
            <a:r>
              <a:rPr lang="it-IT" dirty="0"/>
              <a:t>	Sesso</a:t>
            </a:r>
          </a:p>
          <a:p>
            <a:r>
              <a:rPr lang="it-IT" dirty="0"/>
              <a:t>	Rilassamento</a:t>
            </a:r>
          </a:p>
          <a:p>
            <a:r>
              <a:rPr lang="it-IT" dirty="0"/>
              <a:t>	Aggressività</a:t>
            </a:r>
          </a:p>
          <a:p>
            <a:r>
              <a:rPr lang="it-IT" dirty="0"/>
              <a:t>	Pillole ed alcool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8240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ALLE RADICI DELLA DEPRESSIONE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7381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LE CAUSE GENETICHE</a:t>
            </a:r>
          </a:p>
          <a:p>
            <a:r>
              <a:rPr lang="it-IT" dirty="0"/>
              <a:t>	Ereditarietà e familiarità</a:t>
            </a:r>
          </a:p>
          <a:p>
            <a:r>
              <a:rPr lang="it-IT" dirty="0"/>
              <a:t>	Le anomalie cromosomiche (sindrome di Down, X fragile)</a:t>
            </a:r>
          </a:p>
          <a:p>
            <a:r>
              <a:rPr lang="it-IT" dirty="0"/>
              <a:t>	Le alterazioni metaboliche (fenilchetonuria)</a:t>
            </a:r>
          </a:p>
          <a:p>
            <a:r>
              <a:rPr lang="it-IT" dirty="0"/>
              <a:t>	Differenze di genere e psicopatologia (iperattività, anoressia , depressione, alcolismo)</a:t>
            </a:r>
          </a:p>
          <a:p>
            <a:r>
              <a:rPr lang="it-IT" dirty="0"/>
              <a:t>	Corea di </a:t>
            </a:r>
            <a:r>
              <a:rPr lang="it-IT" dirty="0" err="1"/>
              <a:t>Hungtington</a:t>
            </a:r>
            <a:r>
              <a:rPr lang="it-IT" dirty="0"/>
              <a:t> </a:t>
            </a:r>
          </a:p>
          <a:p>
            <a:r>
              <a:rPr lang="it-IT" dirty="0"/>
              <a:t>	Disturbo bipolare (sindrome maniaco depressiva)</a:t>
            </a:r>
          </a:p>
          <a:p>
            <a:r>
              <a:rPr lang="it-IT" dirty="0"/>
              <a:t>Ca al seno e predisposizione genetica</a:t>
            </a:r>
          </a:p>
          <a:p>
            <a:r>
              <a:rPr lang="it-IT" dirty="0"/>
              <a:t>Risposta all’alcol</a:t>
            </a:r>
          </a:p>
          <a:p>
            <a:r>
              <a:rPr lang="it-IT" dirty="0"/>
              <a:t>Donne e maschi nei confronti delle sostanze da assuefazione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8135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 DISTURBI SESSUALI E LE LORO COMPLESSE CAUSE</a:t>
            </a:r>
          </a:p>
          <a:p>
            <a:r>
              <a:rPr lang="it-IT" dirty="0"/>
              <a:t>	Culture, religioni, ormoni, ruoli di genere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5862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RITARDO MENTALE</a:t>
            </a:r>
          </a:p>
          <a:p>
            <a:r>
              <a:rPr lang="it-IT" dirty="0"/>
              <a:t>	Lieve, moderato, grave, gravissimo</a:t>
            </a:r>
          </a:p>
          <a:p>
            <a:r>
              <a:rPr lang="it-IT" dirty="0"/>
              <a:t>AUTISMO E LE SUE CAUSE</a:t>
            </a:r>
          </a:p>
          <a:p>
            <a:r>
              <a:rPr lang="it-IT" dirty="0"/>
              <a:t>	Il danno della ipotesi sulla madre frigorifero</a:t>
            </a:r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9991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DISTURBO DA DEFICIT DI ATTENZIONE ED IPERATTIVITA’</a:t>
            </a:r>
          </a:p>
          <a:p>
            <a:r>
              <a:rPr lang="it-IT" dirty="0"/>
              <a:t>DISTURBO DELLA CONDOTTA cause ed evoluzione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1250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BALBUZIE cause ed evoluzione</a:t>
            </a:r>
          </a:p>
          <a:p>
            <a:r>
              <a:rPr lang="it-IT" dirty="0"/>
              <a:t>DSA cause ed evoluzione BES</a:t>
            </a:r>
          </a:p>
          <a:p>
            <a:r>
              <a:rPr lang="it-IT" dirty="0"/>
              <a:t>PTSD DISTURBO ACUTO DA STRESS</a:t>
            </a:r>
          </a:p>
          <a:p>
            <a:r>
              <a:rPr lang="it-IT" dirty="0"/>
              <a:t>DISTURBO REATTIVO DELL’ATTACCAMENTO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24367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PSICOSOMATICA E/ O SOMATOPSICHICA</a:t>
            </a:r>
          </a:p>
          <a:p>
            <a:r>
              <a:rPr lang="it-IT" dirty="0"/>
              <a:t>DISTURBI OSSESSIVI (genetica, superstizione, dislocamento della ansia)</a:t>
            </a:r>
          </a:p>
          <a:p>
            <a:r>
              <a:rPr lang="it-IT" dirty="0"/>
              <a:t>L’ansia da malattia IPOCONDRIA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3710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DEMENZE  e le loro cause</a:t>
            </a:r>
          </a:p>
          <a:p>
            <a:r>
              <a:rPr lang="it-IT" dirty="0"/>
              <a:t>	Alzheimer</a:t>
            </a:r>
          </a:p>
          <a:p>
            <a:r>
              <a:rPr lang="it-IT" dirty="0"/>
              <a:t>	Vascolare</a:t>
            </a:r>
          </a:p>
          <a:p>
            <a:r>
              <a:rPr lang="it-IT" dirty="0"/>
              <a:t>	Tossiche</a:t>
            </a:r>
          </a:p>
          <a:p>
            <a:r>
              <a:rPr lang="it-IT" dirty="0"/>
              <a:t>	La </a:t>
            </a:r>
            <a:r>
              <a:rPr lang="it-IT" dirty="0" err="1"/>
              <a:t>pseudodemenza</a:t>
            </a:r>
            <a:endParaRPr lang="it-IT" dirty="0"/>
          </a:p>
          <a:p>
            <a:r>
              <a:rPr lang="it-IT" dirty="0"/>
              <a:t>	Carenze vitaminiche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5186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MALATTIE CULTURALMENTE DETERMINATE</a:t>
            </a:r>
          </a:p>
          <a:p>
            <a:r>
              <a:rPr lang="it-IT" dirty="0"/>
              <a:t>DIPENDENZE COMPORTAMENTALI cause e fattori di mantenimento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23250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SCHIZOFRENIA e le sue cause</a:t>
            </a:r>
          </a:p>
          <a:p>
            <a:r>
              <a:rPr lang="it-IT" dirty="0"/>
              <a:t>	Dopamina serotonina &amp;c</a:t>
            </a:r>
          </a:p>
          <a:p>
            <a:r>
              <a:rPr lang="it-IT" dirty="0"/>
              <a:t>	La classe sociale</a:t>
            </a:r>
          </a:p>
          <a:p>
            <a:r>
              <a:rPr lang="it-IT" dirty="0"/>
              <a:t>	La genetica</a:t>
            </a:r>
          </a:p>
          <a:p>
            <a:r>
              <a:rPr lang="it-IT" dirty="0"/>
              <a:t>	La comunicazione </a:t>
            </a:r>
            <a:r>
              <a:rPr lang="it-IT" dirty="0" err="1"/>
              <a:t>intrafamiliare</a:t>
            </a:r>
            <a:r>
              <a:rPr lang="it-IT" dirty="0"/>
              <a:t> alta EE</a:t>
            </a:r>
          </a:p>
          <a:p>
            <a:r>
              <a:rPr lang="it-IT" dirty="0"/>
              <a:t>	Lo stigma sociale l’</a:t>
            </a:r>
            <a:r>
              <a:rPr lang="it-IT" dirty="0" err="1"/>
              <a:t>etichettamento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4274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DINAMICHE INTRAFAMILIARI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7307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 MECCANISMI DIFENSIVI QUALI CAUSA DI PERPETUAZIONE DEI DISTURBI PSICHICI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6002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La gravidanza dal </a:t>
            </a:r>
            <a:r>
              <a:rPr lang="it-IT" dirty="0" err="1"/>
              <a:t>pdv</a:t>
            </a:r>
            <a:r>
              <a:rPr lang="it-IT" dirty="0"/>
              <a:t> della madre</a:t>
            </a:r>
          </a:p>
          <a:p>
            <a:pPr lvl="1"/>
            <a:r>
              <a:rPr lang="it-IT" dirty="0"/>
              <a:t>IVG</a:t>
            </a:r>
          </a:p>
          <a:p>
            <a:pPr marL="457200" lvl="1" indent="0">
              <a:buNone/>
            </a:pPr>
            <a:r>
              <a:rPr lang="it-IT" dirty="0"/>
              <a:t>LA VITA PRENATALE</a:t>
            </a:r>
          </a:p>
          <a:p>
            <a:r>
              <a:rPr lang="it-IT" dirty="0"/>
              <a:t>	Alcol in gravidanza</a:t>
            </a:r>
          </a:p>
          <a:p>
            <a:r>
              <a:rPr lang="it-IT" dirty="0"/>
              <a:t>	Fumo in gravidanza</a:t>
            </a:r>
          </a:p>
          <a:p>
            <a:r>
              <a:rPr lang="it-IT" dirty="0"/>
              <a:t>	Rosolia ed altre infezioni</a:t>
            </a:r>
          </a:p>
          <a:p>
            <a:r>
              <a:rPr lang="it-IT" dirty="0"/>
              <a:t>	Ormoni ed identità di genere</a:t>
            </a:r>
          </a:p>
          <a:p>
            <a:r>
              <a:rPr lang="it-IT" dirty="0"/>
              <a:t>	diabete</a:t>
            </a:r>
          </a:p>
          <a:p>
            <a:pPr lvl="2"/>
            <a:r>
              <a:rPr lang="it-IT" dirty="0"/>
              <a:t>Droghe in gravidanza</a:t>
            </a:r>
          </a:p>
          <a:p>
            <a:pPr lvl="2"/>
            <a:r>
              <a:rPr lang="it-IT" dirty="0"/>
              <a:t>Madre HIV</a:t>
            </a:r>
          </a:p>
          <a:p>
            <a:pPr lvl="2"/>
            <a:r>
              <a:rPr lang="it-IT" dirty="0"/>
              <a:t>toxoplasmosi</a:t>
            </a:r>
          </a:p>
          <a:p>
            <a:r>
              <a:rPr lang="it-IT" dirty="0"/>
              <a:t>Ermafroditismo e le sue cause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7376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DISTURSIONI COGNITIVE (BECK) E LE IDEE DISFUNZIONALI (ELLIS)</a:t>
            </a:r>
          </a:p>
          <a:p>
            <a:r>
              <a:rPr lang="it-IT" dirty="0"/>
              <a:t>LA ACCETTAZIONE DEL DISAGIO ED IL SUO SUPERAMENTO</a:t>
            </a:r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633985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Depressione e calo delle difese immunitarie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Malati terminali  è meglio la rabbia o la depressione?</a:t>
            </a:r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493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TRAUMA DA PARTO</a:t>
            </a:r>
          </a:p>
          <a:p>
            <a:r>
              <a:rPr lang="it-IT" dirty="0"/>
              <a:t>	Lesioni cerebrali nel parto (epilessia nelle sue diverse forme, spasticità)</a:t>
            </a:r>
          </a:p>
          <a:p>
            <a:r>
              <a:rPr lang="it-IT" dirty="0"/>
              <a:t>	Lesioni anossiche (il caso dell’autismo con autolesionismo)</a:t>
            </a:r>
          </a:p>
          <a:p>
            <a:r>
              <a:rPr lang="it-IT" dirty="0"/>
              <a:t>	Cesareo e vissuto psicologico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5129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ALLATTAMENTO</a:t>
            </a:r>
          </a:p>
          <a:p>
            <a:r>
              <a:rPr lang="it-IT" dirty="0"/>
              <a:t>	Deficit ossitocina?</a:t>
            </a:r>
          </a:p>
          <a:p>
            <a:r>
              <a:rPr lang="it-IT" dirty="0"/>
              <a:t>	Depressione post </a:t>
            </a:r>
            <a:r>
              <a:rPr lang="it-IT" dirty="0" err="1"/>
              <a:t>partum</a:t>
            </a:r>
            <a:endParaRPr lang="it-IT" dirty="0"/>
          </a:p>
          <a:p>
            <a:r>
              <a:rPr lang="it-IT" dirty="0"/>
              <a:t>	Intelligenza del bambino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3176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ORMONI E PSICOPATOLOGIA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	Ipertiroidismo </a:t>
            </a:r>
            <a:r>
              <a:rPr lang="it-IT" dirty="0" err="1"/>
              <a:t>ipo</a:t>
            </a:r>
            <a:endParaRPr lang="it-IT" dirty="0"/>
          </a:p>
          <a:p>
            <a:r>
              <a:rPr lang="it-IT" dirty="0"/>
              <a:t>		</a:t>
            </a:r>
            <a:r>
              <a:rPr lang="it-IT" dirty="0" err="1"/>
              <a:t>hashimoto</a:t>
            </a:r>
            <a:endParaRPr lang="it-IT" dirty="0"/>
          </a:p>
          <a:p>
            <a:r>
              <a:rPr lang="it-IT" dirty="0"/>
              <a:t>	Diabete</a:t>
            </a:r>
          </a:p>
          <a:p>
            <a:r>
              <a:rPr lang="it-IT" dirty="0"/>
              <a:t>	Ormoni sessuali e disturbi</a:t>
            </a:r>
          </a:p>
          <a:p>
            <a:r>
              <a:rPr lang="it-IT" dirty="0"/>
              <a:t>	Depressione post </a:t>
            </a:r>
            <a:r>
              <a:rPr lang="it-IT" dirty="0" err="1"/>
              <a:t>partum</a:t>
            </a:r>
            <a:endParaRPr lang="it-IT" dirty="0"/>
          </a:p>
          <a:p>
            <a:r>
              <a:rPr lang="it-IT" dirty="0"/>
              <a:t>	La sindrome premestruale</a:t>
            </a:r>
          </a:p>
          <a:p>
            <a:r>
              <a:rPr lang="it-IT" dirty="0"/>
              <a:t>	Menopausa</a:t>
            </a:r>
          </a:p>
          <a:p>
            <a:r>
              <a:rPr lang="it-IT" dirty="0"/>
              <a:t>	Castrazione chimica e violenze sessuali (pedofilia e stupri)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8265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DIETA E PSICOPATOLOGIA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0353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TEMPERAMENTO E CARATTERE</a:t>
            </a:r>
          </a:p>
          <a:p>
            <a:r>
              <a:rPr lang="it-IT" dirty="0"/>
              <a:t>Natura e cultura nello sviluppo della intelligenza</a:t>
            </a:r>
          </a:p>
          <a:p>
            <a:r>
              <a:rPr lang="it-IT" dirty="0"/>
              <a:t>Natura e cultura nello sviluppo della </a:t>
            </a:r>
            <a:r>
              <a:rPr lang="it-IT" dirty="0" err="1"/>
              <a:t>personalita’</a:t>
            </a:r>
            <a:endParaRPr lang="it-IT" dirty="0"/>
          </a:p>
          <a:p>
            <a:r>
              <a:rPr lang="it-IT" dirty="0"/>
              <a:t>Natura e cultura nello sviluppo del ruolo sociale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6123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ATTACCAMENTO E SUO RUOLO NELLO SVILUPPO DELLA PERSONALITA’</a:t>
            </a:r>
          </a:p>
          <a:p>
            <a:r>
              <a:rPr lang="it-IT" dirty="0"/>
              <a:t>	Gli schemi mentali</a:t>
            </a:r>
          </a:p>
          <a:p>
            <a:r>
              <a:rPr lang="it-IT" dirty="0"/>
              <a:t>	I giochi</a:t>
            </a:r>
          </a:p>
          <a:p>
            <a:r>
              <a:rPr lang="it-IT" dirty="0"/>
              <a:t> 	il ruolo dei nonni ed i miti di famiglia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8689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627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Tema di Office</vt:lpstr>
      <vt:lpstr>LE CAUSE DEI DISTURBI PSICHICI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ORMONI E PSICOPATOLOGIA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CAUSE DEI DISTURBI PSICHICI</dc:title>
  <dc:creator>FRANCESCO ROVETTO</dc:creator>
  <cp:lastModifiedBy>FRANCESCO ROVETTO</cp:lastModifiedBy>
  <cp:revision>15</cp:revision>
  <dcterms:created xsi:type="dcterms:W3CDTF">2018-10-24T04:45:22Z</dcterms:created>
  <dcterms:modified xsi:type="dcterms:W3CDTF">2023-10-25T10:57:51Z</dcterms:modified>
</cp:coreProperties>
</file>