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1">
  <p:sldMasterIdLst>
    <p:sldMasterId id="2147483648" r:id="rId1"/>
  </p:sldMasterIdLst>
  <p:sldIdLst>
    <p:sldId id="256" r:id="rId2"/>
    <p:sldId id="398" r:id="rId3"/>
    <p:sldId id="280" r:id="rId4"/>
    <p:sldId id="439"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5" r:id="rId50"/>
    <p:sldId id="326" r:id="rId51"/>
    <p:sldId id="327" r:id="rId52"/>
    <p:sldId id="328" r:id="rId53"/>
    <p:sldId id="329" r:id="rId54"/>
    <p:sldId id="330" r:id="rId55"/>
    <p:sldId id="331" r:id="rId56"/>
    <p:sldId id="332" r:id="rId57"/>
    <p:sldId id="333" r:id="rId58"/>
    <p:sldId id="334" r:id="rId59"/>
    <p:sldId id="335" r:id="rId60"/>
    <p:sldId id="336" r:id="rId61"/>
    <p:sldId id="337" r:id="rId62"/>
    <p:sldId id="338" r:id="rId63"/>
    <p:sldId id="339" r:id="rId64"/>
    <p:sldId id="340" r:id="rId65"/>
    <p:sldId id="341" r:id="rId66"/>
    <p:sldId id="342" r:id="rId67"/>
    <p:sldId id="343" r:id="rId68"/>
    <p:sldId id="344" r:id="rId69"/>
    <p:sldId id="345" r:id="rId70"/>
    <p:sldId id="346" r:id="rId71"/>
    <p:sldId id="347" r:id="rId72"/>
    <p:sldId id="348" r:id="rId73"/>
    <p:sldId id="349" r:id="rId74"/>
    <p:sldId id="350" r:id="rId75"/>
    <p:sldId id="351" r:id="rId76"/>
    <p:sldId id="352" r:id="rId77"/>
    <p:sldId id="353" r:id="rId78"/>
    <p:sldId id="354" r:id="rId79"/>
    <p:sldId id="355" r:id="rId80"/>
    <p:sldId id="356" r:id="rId81"/>
    <p:sldId id="357"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 id="370" r:id="rId95"/>
    <p:sldId id="371" r:id="rId96"/>
    <p:sldId id="372" r:id="rId97"/>
    <p:sldId id="373" r:id="rId98"/>
    <p:sldId id="374" r:id="rId99"/>
    <p:sldId id="375" r:id="rId100"/>
    <p:sldId id="376" r:id="rId101"/>
    <p:sldId id="377" r:id="rId102"/>
    <p:sldId id="378" r:id="rId103"/>
    <p:sldId id="379" r:id="rId104"/>
    <p:sldId id="380" r:id="rId105"/>
    <p:sldId id="381" r:id="rId106"/>
    <p:sldId id="382" r:id="rId107"/>
    <p:sldId id="383" r:id="rId108"/>
    <p:sldId id="384" r:id="rId109"/>
    <p:sldId id="385" r:id="rId110"/>
    <p:sldId id="386" r:id="rId111"/>
    <p:sldId id="387" r:id="rId112"/>
    <p:sldId id="388" r:id="rId113"/>
    <p:sldId id="389" r:id="rId114"/>
    <p:sldId id="390" r:id="rId115"/>
    <p:sldId id="391" r:id="rId116"/>
    <p:sldId id="392" r:id="rId117"/>
    <p:sldId id="393" r:id="rId118"/>
    <p:sldId id="394" r:id="rId119"/>
    <p:sldId id="395" r:id="rId120"/>
    <p:sldId id="396" r:id="rId121"/>
    <p:sldId id="397" r:id="rId122"/>
    <p:sldId id="399" r:id="rId123"/>
    <p:sldId id="400" r:id="rId124"/>
    <p:sldId id="401" r:id="rId125"/>
    <p:sldId id="402" r:id="rId126"/>
    <p:sldId id="403" r:id="rId127"/>
    <p:sldId id="404" r:id="rId128"/>
    <p:sldId id="405" r:id="rId129"/>
    <p:sldId id="406" r:id="rId130"/>
    <p:sldId id="407" r:id="rId131"/>
    <p:sldId id="408" r:id="rId132"/>
    <p:sldId id="409" r:id="rId133"/>
    <p:sldId id="410" r:id="rId134"/>
    <p:sldId id="411" r:id="rId135"/>
    <p:sldId id="437" r:id="rId136"/>
    <p:sldId id="438" r:id="rId137"/>
    <p:sldId id="414" r:id="rId138"/>
    <p:sldId id="415" r:id="rId139"/>
    <p:sldId id="436" r:id="rId140"/>
    <p:sldId id="417" r:id="rId141"/>
    <p:sldId id="435" r:id="rId142"/>
    <p:sldId id="434" r:id="rId143"/>
    <p:sldId id="421" r:id="rId144"/>
    <p:sldId id="422" r:id="rId145"/>
    <p:sldId id="423" r:id="rId146"/>
    <p:sldId id="424" r:id="rId147"/>
    <p:sldId id="425" r:id="rId148"/>
    <p:sldId id="426" r:id="rId149"/>
    <p:sldId id="427" r:id="rId150"/>
    <p:sldId id="428" r:id="rId151"/>
    <p:sldId id="429" r:id="rId152"/>
    <p:sldId id="430" r:id="rId153"/>
    <p:sldId id="431" r:id="rId154"/>
    <p:sldId id="432" r:id="rId155"/>
    <p:sldId id="903" r:id="rId156"/>
    <p:sldId id="904" r:id="rId157"/>
    <p:sldId id="912" r:id="rId158"/>
    <p:sldId id="910" r:id="rId159"/>
    <p:sldId id="906" r:id="rId160"/>
    <p:sldId id="911" r:id="rId161"/>
    <p:sldId id="905" r:id="rId162"/>
    <p:sldId id="909" r:id="rId163"/>
    <p:sldId id="907" r:id="rId164"/>
    <p:sldId id="908" r:id="rId165"/>
    <p:sldId id="526" r:id="rId166"/>
    <p:sldId id="433" r:id="rId167"/>
    <p:sldId id="913" r:id="rId168"/>
    <p:sldId id="924" r:id="rId169"/>
    <p:sldId id="925" r:id="rId170"/>
    <p:sldId id="926" r:id="rId171"/>
    <p:sldId id="927" r:id="rId172"/>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06" autoAdjust="0"/>
    <p:restoredTop sz="94660"/>
  </p:normalViewPr>
  <p:slideViewPr>
    <p:cSldViewPr>
      <p:cViewPr varScale="1">
        <p:scale>
          <a:sx n="60" d="100"/>
          <a:sy n="60" d="100"/>
        </p:scale>
        <p:origin x="94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28F2517-2F3F-4820-B6CC-2EAF1BF8556D}"/>
              </a:ext>
            </a:extLst>
          </p:cNvPr>
          <p:cNvSpPr>
            <a:spLocks noGrp="1"/>
          </p:cNvSpPr>
          <p:nvPr>
            <p:ph type="dt" sz="half" idx="10"/>
          </p:nvPr>
        </p:nvSpPr>
        <p:spPr/>
        <p:txBody>
          <a:bodyPr/>
          <a:lstStyle>
            <a:lvl1pPr>
              <a:defRPr/>
            </a:lvl1pPr>
          </a:lstStyle>
          <a:p>
            <a:pPr>
              <a:defRPr/>
            </a:pPr>
            <a:fld id="{824F414A-BAAF-4EB4-85FC-AAB5A2D74052}" type="datetimeFigureOut">
              <a:rPr lang="it-IT" altLang="it-IT"/>
              <a:pPr>
                <a:defRPr/>
              </a:pPr>
              <a:t>06/06/2024</a:t>
            </a:fld>
            <a:endParaRPr lang="it-IT" altLang="it-IT"/>
          </a:p>
        </p:txBody>
      </p:sp>
      <p:sp>
        <p:nvSpPr>
          <p:cNvPr id="5" name="Segnaposto piè di pagina 4">
            <a:extLst>
              <a:ext uri="{FF2B5EF4-FFF2-40B4-BE49-F238E27FC236}">
                <a16:creationId xmlns:a16="http://schemas.microsoft.com/office/drawing/2014/main" id="{145C29B1-5E43-4E35-8E9C-2C1730ED8494}"/>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16827A3B-3D82-45EA-A022-4B474BFABAD1}"/>
              </a:ext>
            </a:extLst>
          </p:cNvPr>
          <p:cNvSpPr>
            <a:spLocks noGrp="1"/>
          </p:cNvSpPr>
          <p:nvPr>
            <p:ph type="sldNum" sz="quarter" idx="12"/>
          </p:nvPr>
        </p:nvSpPr>
        <p:spPr/>
        <p:txBody>
          <a:bodyPr/>
          <a:lstStyle>
            <a:lvl1pPr>
              <a:defRPr/>
            </a:lvl1pPr>
          </a:lstStyle>
          <a:p>
            <a:pPr>
              <a:defRPr/>
            </a:pPr>
            <a:fld id="{EE673CA4-DE50-489B-AB12-AF56B96F3AAE}" type="slidenum">
              <a:rPr lang="it-IT" altLang="it-IT"/>
              <a:pPr>
                <a:defRPr/>
              </a:pPr>
              <a:t>‹N›</a:t>
            </a:fld>
            <a:endParaRPr lang="it-IT" altLang="it-IT"/>
          </a:p>
        </p:txBody>
      </p:sp>
    </p:spTree>
    <p:extLst>
      <p:ext uri="{BB962C8B-B14F-4D97-AF65-F5344CB8AC3E}">
        <p14:creationId xmlns:p14="http://schemas.microsoft.com/office/powerpoint/2010/main" val="2204643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50B217F-C75D-4E7A-96E3-141B1880EA3F}"/>
              </a:ext>
            </a:extLst>
          </p:cNvPr>
          <p:cNvSpPr>
            <a:spLocks noGrp="1"/>
          </p:cNvSpPr>
          <p:nvPr>
            <p:ph type="dt" sz="half" idx="10"/>
          </p:nvPr>
        </p:nvSpPr>
        <p:spPr/>
        <p:txBody>
          <a:bodyPr/>
          <a:lstStyle>
            <a:lvl1pPr>
              <a:defRPr/>
            </a:lvl1pPr>
          </a:lstStyle>
          <a:p>
            <a:pPr>
              <a:defRPr/>
            </a:pPr>
            <a:fld id="{D01D6679-9210-4456-85F6-525B0D0E34CC}" type="datetimeFigureOut">
              <a:rPr lang="it-IT" altLang="it-IT"/>
              <a:pPr>
                <a:defRPr/>
              </a:pPr>
              <a:t>06/06/2024</a:t>
            </a:fld>
            <a:endParaRPr lang="it-IT" altLang="it-IT"/>
          </a:p>
        </p:txBody>
      </p:sp>
      <p:sp>
        <p:nvSpPr>
          <p:cNvPr id="5" name="Segnaposto piè di pagina 4">
            <a:extLst>
              <a:ext uri="{FF2B5EF4-FFF2-40B4-BE49-F238E27FC236}">
                <a16:creationId xmlns:a16="http://schemas.microsoft.com/office/drawing/2014/main" id="{329ECC82-0E87-4632-BA99-53339FA124D7}"/>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F8978CD1-7E8F-463E-94C8-7369D62D9727}"/>
              </a:ext>
            </a:extLst>
          </p:cNvPr>
          <p:cNvSpPr>
            <a:spLocks noGrp="1"/>
          </p:cNvSpPr>
          <p:nvPr>
            <p:ph type="sldNum" sz="quarter" idx="12"/>
          </p:nvPr>
        </p:nvSpPr>
        <p:spPr/>
        <p:txBody>
          <a:bodyPr/>
          <a:lstStyle>
            <a:lvl1pPr>
              <a:defRPr/>
            </a:lvl1pPr>
          </a:lstStyle>
          <a:p>
            <a:pPr>
              <a:defRPr/>
            </a:pPr>
            <a:fld id="{E6937085-1117-4A3D-A453-B03138B81CA3}" type="slidenum">
              <a:rPr lang="it-IT" altLang="it-IT"/>
              <a:pPr>
                <a:defRPr/>
              </a:pPr>
              <a:t>‹N›</a:t>
            </a:fld>
            <a:endParaRPr lang="it-IT" altLang="it-IT"/>
          </a:p>
        </p:txBody>
      </p:sp>
    </p:spTree>
    <p:extLst>
      <p:ext uri="{BB962C8B-B14F-4D97-AF65-F5344CB8AC3E}">
        <p14:creationId xmlns:p14="http://schemas.microsoft.com/office/powerpoint/2010/main" val="369759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B5874BB-72D0-40AC-9580-3C71A72AC4B6}"/>
              </a:ext>
            </a:extLst>
          </p:cNvPr>
          <p:cNvSpPr>
            <a:spLocks noGrp="1"/>
          </p:cNvSpPr>
          <p:nvPr>
            <p:ph type="dt" sz="half" idx="10"/>
          </p:nvPr>
        </p:nvSpPr>
        <p:spPr/>
        <p:txBody>
          <a:bodyPr/>
          <a:lstStyle>
            <a:lvl1pPr>
              <a:defRPr/>
            </a:lvl1pPr>
          </a:lstStyle>
          <a:p>
            <a:pPr>
              <a:defRPr/>
            </a:pPr>
            <a:fld id="{028B85FA-BC93-4C64-A0BF-D0DA48B56F65}" type="datetimeFigureOut">
              <a:rPr lang="it-IT" altLang="it-IT"/>
              <a:pPr>
                <a:defRPr/>
              </a:pPr>
              <a:t>06/06/2024</a:t>
            </a:fld>
            <a:endParaRPr lang="it-IT" altLang="it-IT"/>
          </a:p>
        </p:txBody>
      </p:sp>
      <p:sp>
        <p:nvSpPr>
          <p:cNvPr id="5" name="Segnaposto piè di pagina 4">
            <a:extLst>
              <a:ext uri="{FF2B5EF4-FFF2-40B4-BE49-F238E27FC236}">
                <a16:creationId xmlns:a16="http://schemas.microsoft.com/office/drawing/2014/main" id="{07E77044-383D-4E55-B81E-49D515BA05E8}"/>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A0B11622-5A70-4789-A6DC-44BFA7DDA91E}"/>
              </a:ext>
            </a:extLst>
          </p:cNvPr>
          <p:cNvSpPr>
            <a:spLocks noGrp="1"/>
          </p:cNvSpPr>
          <p:nvPr>
            <p:ph type="sldNum" sz="quarter" idx="12"/>
          </p:nvPr>
        </p:nvSpPr>
        <p:spPr/>
        <p:txBody>
          <a:bodyPr/>
          <a:lstStyle>
            <a:lvl1pPr>
              <a:defRPr/>
            </a:lvl1pPr>
          </a:lstStyle>
          <a:p>
            <a:pPr>
              <a:defRPr/>
            </a:pPr>
            <a:fld id="{3F1C93D2-6488-411B-B37B-E0D2BEB67077}" type="slidenum">
              <a:rPr lang="it-IT" altLang="it-IT"/>
              <a:pPr>
                <a:defRPr/>
              </a:pPr>
              <a:t>‹N›</a:t>
            </a:fld>
            <a:endParaRPr lang="it-IT" altLang="it-IT"/>
          </a:p>
        </p:txBody>
      </p:sp>
    </p:spTree>
    <p:extLst>
      <p:ext uri="{BB962C8B-B14F-4D97-AF65-F5344CB8AC3E}">
        <p14:creationId xmlns:p14="http://schemas.microsoft.com/office/powerpoint/2010/main" val="192784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8EFB6D-3C62-467A-B880-DCA0F1970B04}"/>
              </a:ext>
            </a:extLst>
          </p:cNvPr>
          <p:cNvSpPr>
            <a:spLocks noGrp="1"/>
          </p:cNvSpPr>
          <p:nvPr>
            <p:ph type="dt" sz="half" idx="10"/>
          </p:nvPr>
        </p:nvSpPr>
        <p:spPr/>
        <p:txBody>
          <a:bodyPr/>
          <a:lstStyle>
            <a:lvl1pPr>
              <a:defRPr/>
            </a:lvl1pPr>
          </a:lstStyle>
          <a:p>
            <a:pPr>
              <a:defRPr/>
            </a:pPr>
            <a:fld id="{E100D7A0-76AE-4C87-A6F9-B11FEC06C6F4}" type="datetimeFigureOut">
              <a:rPr lang="it-IT" altLang="it-IT"/>
              <a:pPr>
                <a:defRPr/>
              </a:pPr>
              <a:t>06/06/2024</a:t>
            </a:fld>
            <a:endParaRPr lang="it-IT" altLang="it-IT"/>
          </a:p>
        </p:txBody>
      </p:sp>
      <p:sp>
        <p:nvSpPr>
          <p:cNvPr id="5" name="Segnaposto piè di pagina 4">
            <a:extLst>
              <a:ext uri="{FF2B5EF4-FFF2-40B4-BE49-F238E27FC236}">
                <a16:creationId xmlns:a16="http://schemas.microsoft.com/office/drawing/2014/main" id="{CBEE1DAC-DE8F-4F0F-823C-07CB7E0C7686}"/>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7E6CF167-99CD-4601-BDA3-976901D72904}"/>
              </a:ext>
            </a:extLst>
          </p:cNvPr>
          <p:cNvSpPr>
            <a:spLocks noGrp="1"/>
          </p:cNvSpPr>
          <p:nvPr>
            <p:ph type="sldNum" sz="quarter" idx="12"/>
          </p:nvPr>
        </p:nvSpPr>
        <p:spPr/>
        <p:txBody>
          <a:bodyPr/>
          <a:lstStyle>
            <a:lvl1pPr>
              <a:defRPr/>
            </a:lvl1pPr>
          </a:lstStyle>
          <a:p>
            <a:pPr>
              <a:defRPr/>
            </a:pPr>
            <a:fld id="{4F072368-E1B8-4335-8D92-0CEB0C15DF52}" type="slidenum">
              <a:rPr lang="it-IT" altLang="it-IT"/>
              <a:pPr>
                <a:defRPr/>
              </a:pPr>
              <a:t>‹N›</a:t>
            </a:fld>
            <a:endParaRPr lang="it-IT" altLang="it-IT"/>
          </a:p>
        </p:txBody>
      </p:sp>
    </p:spTree>
    <p:extLst>
      <p:ext uri="{BB962C8B-B14F-4D97-AF65-F5344CB8AC3E}">
        <p14:creationId xmlns:p14="http://schemas.microsoft.com/office/powerpoint/2010/main" val="220298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FFA23C77-21F1-4707-9E97-966FF9301935}"/>
              </a:ext>
            </a:extLst>
          </p:cNvPr>
          <p:cNvSpPr>
            <a:spLocks noGrp="1"/>
          </p:cNvSpPr>
          <p:nvPr>
            <p:ph type="dt" sz="half" idx="10"/>
          </p:nvPr>
        </p:nvSpPr>
        <p:spPr/>
        <p:txBody>
          <a:bodyPr/>
          <a:lstStyle>
            <a:lvl1pPr>
              <a:defRPr/>
            </a:lvl1pPr>
          </a:lstStyle>
          <a:p>
            <a:pPr>
              <a:defRPr/>
            </a:pPr>
            <a:fld id="{2F6D00E8-61C2-47E2-BC54-51519EC44E7B}" type="datetimeFigureOut">
              <a:rPr lang="it-IT" altLang="it-IT"/>
              <a:pPr>
                <a:defRPr/>
              </a:pPr>
              <a:t>06/06/2024</a:t>
            </a:fld>
            <a:endParaRPr lang="it-IT" altLang="it-IT"/>
          </a:p>
        </p:txBody>
      </p:sp>
      <p:sp>
        <p:nvSpPr>
          <p:cNvPr id="5" name="Segnaposto piè di pagina 4">
            <a:extLst>
              <a:ext uri="{FF2B5EF4-FFF2-40B4-BE49-F238E27FC236}">
                <a16:creationId xmlns:a16="http://schemas.microsoft.com/office/drawing/2014/main" id="{802DA2A8-A97B-42C8-90E8-B866A3E01D2B}"/>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7C5478E0-249C-430A-A59E-CC3838893E97}"/>
              </a:ext>
            </a:extLst>
          </p:cNvPr>
          <p:cNvSpPr>
            <a:spLocks noGrp="1"/>
          </p:cNvSpPr>
          <p:nvPr>
            <p:ph type="sldNum" sz="quarter" idx="12"/>
          </p:nvPr>
        </p:nvSpPr>
        <p:spPr/>
        <p:txBody>
          <a:bodyPr/>
          <a:lstStyle>
            <a:lvl1pPr>
              <a:defRPr/>
            </a:lvl1pPr>
          </a:lstStyle>
          <a:p>
            <a:pPr>
              <a:defRPr/>
            </a:pPr>
            <a:fld id="{85BF418F-FF51-4569-967C-557F77D27155}" type="slidenum">
              <a:rPr lang="it-IT" altLang="it-IT"/>
              <a:pPr>
                <a:defRPr/>
              </a:pPr>
              <a:t>‹N›</a:t>
            </a:fld>
            <a:endParaRPr lang="it-IT" altLang="it-IT"/>
          </a:p>
        </p:txBody>
      </p:sp>
    </p:spTree>
    <p:extLst>
      <p:ext uri="{BB962C8B-B14F-4D97-AF65-F5344CB8AC3E}">
        <p14:creationId xmlns:p14="http://schemas.microsoft.com/office/powerpoint/2010/main" val="3705828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18181707-6AF5-4D03-B261-541030B821FA}"/>
              </a:ext>
            </a:extLst>
          </p:cNvPr>
          <p:cNvSpPr>
            <a:spLocks noGrp="1"/>
          </p:cNvSpPr>
          <p:nvPr>
            <p:ph type="dt" sz="half" idx="10"/>
          </p:nvPr>
        </p:nvSpPr>
        <p:spPr/>
        <p:txBody>
          <a:bodyPr/>
          <a:lstStyle>
            <a:lvl1pPr>
              <a:defRPr/>
            </a:lvl1pPr>
          </a:lstStyle>
          <a:p>
            <a:pPr>
              <a:defRPr/>
            </a:pPr>
            <a:fld id="{30BD464E-4402-4BA8-A974-07AF69A44097}" type="datetimeFigureOut">
              <a:rPr lang="it-IT" altLang="it-IT"/>
              <a:pPr>
                <a:defRPr/>
              </a:pPr>
              <a:t>06/06/2024</a:t>
            </a:fld>
            <a:endParaRPr lang="it-IT" altLang="it-IT"/>
          </a:p>
        </p:txBody>
      </p:sp>
      <p:sp>
        <p:nvSpPr>
          <p:cNvPr id="6" name="Segnaposto piè di pagina 4">
            <a:extLst>
              <a:ext uri="{FF2B5EF4-FFF2-40B4-BE49-F238E27FC236}">
                <a16:creationId xmlns:a16="http://schemas.microsoft.com/office/drawing/2014/main" id="{310E8ED3-526B-40AB-AD05-FC69DCA5D35D}"/>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5">
            <a:extLst>
              <a:ext uri="{FF2B5EF4-FFF2-40B4-BE49-F238E27FC236}">
                <a16:creationId xmlns:a16="http://schemas.microsoft.com/office/drawing/2014/main" id="{235FF44B-21ED-4CFE-AB80-0A64591D1163}"/>
              </a:ext>
            </a:extLst>
          </p:cNvPr>
          <p:cNvSpPr>
            <a:spLocks noGrp="1"/>
          </p:cNvSpPr>
          <p:nvPr>
            <p:ph type="sldNum" sz="quarter" idx="12"/>
          </p:nvPr>
        </p:nvSpPr>
        <p:spPr/>
        <p:txBody>
          <a:bodyPr/>
          <a:lstStyle>
            <a:lvl1pPr>
              <a:defRPr/>
            </a:lvl1pPr>
          </a:lstStyle>
          <a:p>
            <a:pPr>
              <a:defRPr/>
            </a:pPr>
            <a:fld id="{0A58B073-591E-40D2-AD57-586B25CC0107}" type="slidenum">
              <a:rPr lang="it-IT" altLang="it-IT"/>
              <a:pPr>
                <a:defRPr/>
              </a:pPr>
              <a:t>‹N›</a:t>
            </a:fld>
            <a:endParaRPr lang="it-IT" altLang="it-IT"/>
          </a:p>
        </p:txBody>
      </p:sp>
    </p:spTree>
    <p:extLst>
      <p:ext uri="{BB962C8B-B14F-4D97-AF65-F5344CB8AC3E}">
        <p14:creationId xmlns:p14="http://schemas.microsoft.com/office/powerpoint/2010/main" val="176680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BCC733F6-381E-460D-A983-DD75E9A218BD}"/>
              </a:ext>
            </a:extLst>
          </p:cNvPr>
          <p:cNvSpPr>
            <a:spLocks noGrp="1"/>
          </p:cNvSpPr>
          <p:nvPr>
            <p:ph type="dt" sz="half" idx="10"/>
          </p:nvPr>
        </p:nvSpPr>
        <p:spPr/>
        <p:txBody>
          <a:bodyPr/>
          <a:lstStyle>
            <a:lvl1pPr>
              <a:defRPr/>
            </a:lvl1pPr>
          </a:lstStyle>
          <a:p>
            <a:pPr>
              <a:defRPr/>
            </a:pPr>
            <a:fld id="{B5C8F150-829A-432D-A4EA-43F685D304D9}" type="datetimeFigureOut">
              <a:rPr lang="it-IT" altLang="it-IT"/>
              <a:pPr>
                <a:defRPr/>
              </a:pPr>
              <a:t>06/06/2024</a:t>
            </a:fld>
            <a:endParaRPr lang="it-IT" altLang="it-IT"/>
          </a:p>
        </p:txBody>
      </p:sp>
      <p:sp>
        <p:nvSpPr>
          <p:cNvPr id="8" name="Segnaposto piè di pagina 4">
            <a:extLst>
              <a:ext uri="{FF2B5EF4-FFF2-40B4-BE49-F238E27FC236}">
                <a16:creationId xmlns:a16="http://schemas.microsoft.com/office/drawing/2014/main" id="{CF17A190-C214-4803-A855-F6EB401F7DBF}"/>
              </a:ext>
            </a:extLst>
          </p:cNvPr>
          <p:cNvSpPr>
            <a:spLocks noGrp="1"/>
          </p:cNvSpPr>
          <p:nvPr>
            <p:ph type="ftr" sz="quarter" idx="11"/>
          </p:nvPr>
        </p:nvSpPr>
        <p:spPr/>
        <p:txBody>
          <a:bodyPr/>
          <a:lstStyle>
            <a:lvl1pPr>
              <a:defRPr/>
            </a:lvl1pPr>
          </a:lstStyle>
          <a:p>
            <a:pPr>
              <a:defRPr/>
            </a:pPr>
            <a:endParaRPr lang="it-IT" altLang="it-IT"/>
          </a:p>
        </p:txBody>
      </p:sp>
      <p:sp>
        <p:nvSpPr>
          <p:cNvPr id="9" name="Segnaposto numero diapositiva 5">
            <a:extLst>
              <a:ext uri="{FF2B5EF4-FFF2-40B4-BE49-F238E27FC236}">
                <a16:creationId xmlns:a16="http://schemas.microsoft.com/office/drawing/2014/main" id="{0DAFF05D-11B0-4411-9F03-B5D8FFEC4C38}"/>
              </a:ext>
            </a:extLst>
          </p:cNvPr>
          <p:cNvSpPr>
            <a:spLocks noGrp="1"/>
          </p:cNvSpPr>
          <p:nvPr>
            <p:ph type="sldNum" sz="quarter" idx="12"/>
          </p:nvPr>
        </p:nvSpPr>
        <p:spPr/>
        <p:txBody>
          <a:bodyPr/>
          <a:lstStyle>
            <a:lvl1pPr>
              <a:defRPr/>
            </a:lvl1pPr>
          </a:lstStyle>
          <a:p>
            <a:pPr>
              <a:defRPr/>
            </a:pPr>
            <a:fld id="{AB877906-9668-4683-8FED-FFED809DF108}" type="slidenum">
              <a:rPr lang="it-IT" altLang="it-IT"/>
              <a:pPr>
                <a:defRPr/>
              </a:pPr>
              <a:t>‹N›</a:t>
            </a:fld>
            <a:endParaRPr lang="it-IT" altLang="it-IT"/>
          </a:p>
        </p:txBody>
      </p:sp>
    </p:spTree>
    <p:extLst>
      <p:ext uri="{BB962C8B-B14F-4D97-AF65-F5344CB8AC3E}">
        <p14:creationId xmlns:p14="http://schemas.microsoft.com/office/powerpoint/2010/main" val="922792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8BB35421-4C83-4135-AFFD-C5A9A13AEE90}"/>
              </a:ext>
            </a:extLst>
          </p:cNvPr>
          <p:cNvSpPr>
            <a:spLocks noGrp="1"/>
          </p:cNvSpPr>
          <p:nvPr>
            <p:ph type="dt" sz="half" idx="10"/>
          </p:nvPr>
        </p:nvSpPr>
        <p:spPr/>
        <p:txBody>
          <a:bodyPr/>
          <a:lstStyle>
            <a:lvl1pPr>
              <a:defRPr/>
            </a:lvl1pPr>
          </a:lstStyle>
          <a:p>
            <a:pPr>
              <a:defRPr/>
            </a:pPr>
            <a:fld id="{7225EEC9-168C-47F3-A592-DBAC2F82C22D}" type="datetimeFigureOut">
              <a:rPr lang="it-IT" altLang="it-IT"/>
              <a:pPr>
                <a:defRPr/>
              </a:pPr>
              <a:t>06/06/2024</a:t>
            </a:fld>
            <a:endParaRPr lang="it-IT" altLang="it-IT"/>
          </a:p>
        </p:txBody>
      </p:sp>
      <p:sp>
        <p:nvSpPr>
          <p:cNvPr id="4" name="Segnaposto piè di pagina 4">
            <a:extLst>
              <a:ext uri="{FF2B5EF4-FFF2-40B4-BE49-F238E27FC236}">
                <a16:creationId xmlns:a16="http://schemas.microsoft.com/office/drawing/2014/main" id="{B65926FF-FB58-43B8-B7E2-6493684D0B8B}"/>
              </a:ext>
            </a:extLst>
          </p:cNvPr>
          <p:cNvSpPr>
            <a:spLocks noGrp="1"/>
          </p:cNvSpPr>
          <p:nvPr>
            <p:ph type="ftr" sz="quarter" idx="11"/>
          </p:nvPr>
        </p:nvSpPr>
        <p:spPr/>
        <p:txBody>
          <a:bodyPr/>
          <a:lstStyle>
            <a:lvl1pPr>
              <a:defRPr/>
            </a:lvl1pPr>
          </a:lstStyle>
          <a:p>
            <a:pPr>
              <a:defRPr/>
            </a:pPr>
            <a:endParaRPr lang="it-IT" altLang="it-IT"/>
          </a:p>
        </p:txBody>
      </p:sp>
      <p:sp>
        <p:nvSpPr>
          <p:cNvPr id="5" name="Segnaposto numero diapositiva 5">
            <a:extLst>
              <a:ext uri="{FF2B5EF4-FFF2-40B4-BE49-F238E27FC236}">
                <a16:creationId xmlns:a16="http://schemas.microsoft.com/office/drawing/2014/main" id="{39EA4DAA-640C-4AD6-978A-CE2BC5E5F594}"/>
              </a:ext>
            </a:extLst>
          </p:cNvPr>
          <p:cNvSpPr>
            <a:spLocks noGrp="1"/>
          </p:cNvSpPr>
          <p:nvPr>
            <p:ph type="sldNum" sz="quarter" idx="12"/>
          </p:nvPr>
        </p:nvSpPr>
        <p:spPr/>
        <p:txBody>
          <a:bodyPr/>
          <a:lstStyle>
            <a:lvl1pPr>
              <a:defRPr/>
            </a:lvl1pPr>
          </a:lstStyle>
          <a:p>
            <a:pPr>
              <a:defRPr/>
            </a:pPr>
            <a:fld id="{532D79F8-2DB4-4AA2-BB55-150FA05B1083}" type="slidenum">
              <a:rPr lang="it-IT" altLang="it-IT"/>
              <a:pPr>
                <a:defRPr/>
              </a:pPr>
              <a:t>‹N›</a:t>
            </a:fld>
            <a:endParaRPr lang="it-IT" altLang="it-IT"/>
          </a:p>
        </p:txBody>
      </p:sp>
    </p:spTree>
    <p:extLst>
      <p:ext uri="{BB962C8B-B14F-4D97-AF65-F5344CB8AC3E}">
        <p14:creationId xmlns:p14="http://schemas.microsoft.com/office/powerpoint/2010/main" val="748098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14637BBA-2DD3-4FF9-98B8-72FBA19D7DD7}"/>
              </a:ext>
            </a:extLst>
          </p:cNvPr>
          <p:cNvSpPr>
            <a:spLocks noGrp="1"/>
          </p:cNvSpPr>
          <p:nvPr>
            <p:ph type="dt" sz="half" idx="10"/>
          </p:nvPr>
        </p:nvSpPr>
        <p:spPr/>
        <p:txBody>
          <a:bodyPr/>
          <a:lstStyle>
            <a:lvl1pPr>
              <a:defRPr/>
            </a:lvl1pPr>
          </a:lstStyle>
          <a:p>
            <a:pPr>
              <a:defRPr/>
            </a:pPr>
            <a:fld id="{B2C7A230-81FB-4106-8A8F-23414C849A81}" type="datetimeFigureOut">
              <a:rPr lang="it-IT" altLang="it-IT"/>
              <a:pPr>
                <a:defRPr/>
              </a:pPr>
              <a:t>06/06/2024</a:t>
            </a:fld>
            <a:endParaRPr lang="it-IT" altLang="it-IT"/>
          </a:p>
        </p:txBody>
      </p:sp>
      <p:sp>
        <p:nvSpPr>
          <p:cNvPr id="3" name="Segnaposto piè di pagina 4">
            <a:extLst>
              <a:ext uri="{FF2B5EF4-FFF2-40B4-BE49-F238E27FC236}">
                <a16:creationId xmlns:a16="http://schemas.microsoft.com/office/drawing/2014/main" id="{F0CD0C0D-AD89-4A46-9888-936D0F309CD8}"/>
              </a:ext>
            </a:extLst>
          </p:cNvPr>
          <p:cNvSpPr>
            <a:spLocks noGrp="1"/>
          </p:cNvSpPr>
          <p:nvPr>
            <p:ph type="ftr" sz="quarter" idx="11"/>
          </p:nvPr>
        </p:nvSpPr>
        <p:spPr/>
        <p:txBody>
          <a:bodyPr/>
          <a:lstStyle>
            <a:lvl1pPr>
              <a:defRPr/>
            </a:lvl1pPr>
          </a:lstStyle>
          <a:p>
            <a:pPr>
              <a:defRPr/>
            </a:pPr>
            <a:endParaRPr lang="it-IT" altLang="it-IT"/>
          </a:p>
        </p:txBody>
      </p:sp>
      <p:sp>
        <p:nvSpPr>
          <p:cNvPr id="4" name="Segnaposto numero diapositiva 5">
            <a:extLst>
              <a:ext uri="{FF2B5EF4-FFF2-40B4-BE49-F238E27FC236}">
                <a16:creationId xmlns:a16="http://schemas.microsoft.com/office/drawing/2014/main" id="{6F3687EE-E251-43DE-8BE7-27AF973DC20A}"/>
              </a:ext>
            </a:extLst>
          </p:cNvPr>
          <p:cNvSpPr>
            <a:spLocks noGrp="1"/>
          </p:cNvSpPr>
          <p:nvPr>
            <p:ph type="sldNum" sz="quarter" idx="12"/>
          </p:nvPr>
        </p:nvSpPr>
        <p:spPr/>
        <p:txBody>
          <a:bodyPr/>
          <a:lstStyle>
            <a:lvl1pPr>
              <a:defRPr/>
            </a:lvl1pPr>
          </a:lstStyle>
          <a:p>
            <a:pPr>
              <a:defRPr/>
            </a:pPr>
            <a:fld id="{42E41660-C00F-4C8C-B4EA-71F983BFBD8D}" type="slidenum">
              <a:rPr lang="it-IT" altLang="it-IT"/>
              <a:pPr>
                <a:defRPr/>
              </a:pPr>
              <a:t>‹N›</a:t>
            </a:fld>
            <a:endParaRPr lang="it-IT" altLang="it-IT"/>
          </a:p>
        </p:txBody>
      </p:sp>
    </p:spTree>
    <p:extLst>
      <p:ext uri="{BB962C8B-B14F-4D97-AF65-F5344CB8AC3E}">
        <p14:creationId xmlns:p14="http://schemas.microsoft.com/office/powerpoint/2010/main" val="2651819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5635A895-7E36-433E-AD48-A4CCCE36F8A3}"/>
              </a:ext>
            </a:extLst>
          </p:cNvPr>
          <p:cNvSpPr>
            <a:spLocks noGrp="1"/>
          </p:cNvSpPr>
          <p:nvPr>
            <p:ph type="dt" sz="half" idx="10"/>
          </p:nvPr>
        </p:nvSpPr>
        <p:spPr/>
        <p:txBody>
          <a:bodyPr/>
          <a:lstStyle>
            <a:lvl1pPr>
              <a:defRPr/>
            </a:lvl1pPr>
          </a:lstStyle>
          <a:p>
            <a:pPr>
              <a:defRPr/>
            </a:pPr>
            <a:fld id="{BB1AC338-580C-4D47-9053-EA605898F3FB}" type="datetimeFigureOut">
              <a:rPr lang="it-IT" altLang="it-IT"/>
              <a:pPr>
                <a:defRPr/>
              </a:pPr>
              <a:t>06/06/2024</a:t>
            </a:fld>
            <a:endParaRPr lang="it-IT" altLang="it-IT"/>
          </a:p>
        </p:txBody>
      </p:sp>
      <p:sp>
        <p:nvSpPr>
          <p:cNvPr id="6" name="Segnaposto piè di pagina 4">
            <a:extLst>
              <a:ext uri="{FF2B5EF4-FFF2-40B4-BE49-F238E27FC236}">
                <a16:creationId xmlns:a16="http://schemas.microsoft.com/office/drawing/2014/main" id="{A1C3FCAC-A19F-4039-93CE-DE90C38AE5A1}"/>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5">
            <a:extLst>
              <a:ext uri="{FF2B5EF4-FFF2-40B4-BE49-F238E27FC236}">
                <a16:creationId xmlns:a16="http://schemas.microsoft.com/office/drawing/2014/main" id="{5D752D2B-30EF-49FC-8E31-384BC500E852}"/>
              </a:ext>
            </a:extLst>
          </p:cNvPr>
          <p:cNvSpPr>
            <a:spLocks noGrp="1"/>
          </p:cNvSpPr>
          <p:nvPr>
            <p:ph type="sldNum" sz="quarter" idx="12"/>
          </p:nvPr>
        </p:nvSpPr>
        <p:spPr/>
        <p:txBody>
          <a:bodyPr/>
          <a:lstStyle>
            <a:lvl1pPr>
              <a:defRPr/>
            </a:lvl1pPr>
          </a:lstStyle>
          <a:p>
            <a:pPr>
              <a:defRPr/>
            </a:pPr>
            <a:fld id="{7BB77D26-A540-47A4-A4F5-88A039BD0E0C}" type="slidenum">
              <a:rPr lang="it-IT" altLang="it-IT"/>
              <a:pPr>
                <a:defRPr/>
              </a:pPr>
              <a:t>‹N›</a:t>
            </a:fld>
            <a:endParaRPr lang="it-IT" altLang="it-IT"/>
          </a:p>
        </p:txBody>
      </p:sp>
    </p:spTree>
    <p:extLst>
      <p:ext uri="{BB962C8B-B14F-4D97-AF65-F5344CB8AC3E}">
        <p14:creationId xmlns:p14="http://schemas.microsoft.com/office/powerpoint/2010/main" val="983761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C4568F77-65E2-4928-970E-AACEFBD352CA}"/>
              </a:ext>
            </a:extLst>
          </p:cNvPr>
          <p:cNvSpPr>
            <a:spLocks noGrp="1"/>
          </p:cNvSpPr>
          <p:nvPr>
            <p:ph type="dt" sz="half" idx="10"/>
          </p:nvPr>
        </p:nvSpPr>
        <p:spPr/>
        <p:txBody>
          <a:bodyPr/>
          <a:lstStyle>
            <a:lvl1pPr>
              <a:defRPr/>
            </a:lvl1pPr>
          </a:lstStyle>
          <a:p>
            <a:pPr>
              <a:defRPr/>
            </a:pPr>
            <a:fld id="{0FB2A671-43CF-4E7A-9118-195D6A284E94}" type="datetimeFigureOut">
              <a:rPr lang="it-IT" altLang="it-IT"/>
              <a:pPr>
                <a:defRPr/>
              </a:pPr>
              <a:t>06/06/2024</a:t>
            </a:fld>
            <a:endParaRPr lang="it-IT" altLang="it-IT"/>
          </a:p>
        </p:txBody>
      </p:sp>
      <p:sp>
        <p:nvSpPr>
          <p:cNvPr id="6" name="Segnaposto piè di pagina 4">
            <a:extLst>
              <a:ext uri="{FF2B5EF4-FFF2-40B4-BE49-F238E27FC236}">
                <a16:creationId xmlns:a16="http://schemas.microsoft.com/office/drawing/2014/main" id="{41804D3C-C347-4175-8059-1D4D81D5ED5B}"/>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5">
            <a:extLst>
              <a:ext uri="{FF2B5EF4-FFF2-40B4-BE49-F238E27FC236}">
                <a16:creationId xmlns:a16="http://schemas.microsoft.com/office/drawing/2014/main" id="{5A64A2D1-F75A-4CF7-A23E-4292A614253B}"/>
              </a:ext>
            </a:extLst>
          </p:cNvPr>
          <p:cNvSpPr>
            <a:spLocks noGrp="1"/>
          </p:cNvSpPr>
          <p:nvPr>
            <p:ph type="sldNum" sz="quarter" idx="12"/>
          </p:nvPr>
        </p:nvSpPr>
        <p:spPr/>
        <p:txBody>
          <a:bodyPr/>
          <a:lstStyle>
            <a:lvl1pPr>
              <a:defRPr/>
            </a:lvl1pPr>
          </a:lstStyle>
          <a:p>
            <a:pPr>
              <a:defRPr/>
            </a:pPr>
            <a:fld id="{5EA7BBA8-A4D2-4C62-BFF9-BD7E6BBB8480}" type="slidenum">
              <a:rPr lang="it-IT" altLang="it-IT"/>
              <a:pPr>
                <a:defRPr/>
              </a:pPr>
              <a:t>‹N›</a:t>
            </a:fld>
            <a:endParaRPr lang="it-IT" altLang="it-IT"/>
          </a:p>
        </p:txBody>
      </p:sp>
    </p:spTree>
    <p:extLst>
      <p:ext uri="{BB962C8B-B14F-4D97-AF65-F5344CB8AC3E}">
        <p14:creationId xmlns:p14="http://schemas.microsoft.com/office/powerpoint/2010/main" val="1666705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8F34AC9E-E2B7-4696-AFCC-198A2E556AB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Segnaposto testo 2">
            <a:extLst>
              <a:ext uri="{FF2B5EF4-FFF2-40B4-BE49-F238E27FC236}">
                <a16:creationId xmlns:a16="http://schemas.microsoft.com/office/drawing/2014/main" id="{C0627CA3-1ED4-4A04-B399-C8C4738D1C5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C9C1C3BA-6ED8-418B-8EF2-CBD340A664F3}"/>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latin typeface="Calibri" pitchFamily="34" charset="0"/>
                <a:cs typeface="Arial" charset="0"/>
              </a:defRPr>
            </a:lvl1pPr>
          </a:lstStyle>
          <a:p>
            <a:pPr>
              <a:defRPr/>
            </a:pPr>
            <a:fld id="{71C88020-A092-4CAF-B157-3F60A4989D6E}" type="datetimeFigureOut">
              <a:rPr lang="it-IT" altLang="it-IT"/>
              <a:pPr>
                <a:defRPr/>
              </a:pPr>
              <a:t>06/06/2024</a:t>
            </a:fld>
            <a:endParaRPr lang="it-IT" altLang="it-IT"/>
          </a:p>
        </p:txBody>
      </p:sp>
      <p:sp>
        <p:nvSpPr>
          <p:cNvPr id="5" name="Segnaposto piè di pagina 4">
            <a:extLst>
              <a:ext uri="{FF2B5EF4-FFF2-40B4-BE49-F238E27FC236}">
                <a16:creationId xmlns:a16="http://schemas.microsoft.com/office/drawing/2014/main" id="{8749B0D9-AC28-4B9D-8886-B70F20E499E4}"/>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FFFFFF"/>
                </a:solidFill>
                <a:latin typeface="Calibri" pitchFamily="34" charset="0"/>
                <a:cs typeface="Arial"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2A087282-307E-4E6E-94FC-5E715989742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FFFFFF"/>
                </a:solidFill>
                <a:latin typeface="Calibri" panose="020F0502020204030204" pitchFamily="34" charset="0"/>
              </a:defRPr>
            </a:lvl1pPr>
          </a:lstStyle>
          <a:p>
            <a:pPr>
              <a:defRPr/>
            </a:pPr>
            <a:fld id="{F182CF73-D00B-419A-B5FB-1E5926E3F9AF}" type="slidenum">
              <a:rPr lang="it-IT" altLang="it-IT"/>
              <a:pPr>
                <a:defRPr/>
              </a:pPr>
              <a:t>‹N›</a:t>
            </a:fld>
            <a:endParaRPr lang="it-IT" alt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rovetto.net/" TargetMode="External"/><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a:extLst>
              <a:ext uri="{FF2B5EF4-FFF2-40B4-BE49-F238E27FC236}">
                <a16:creationId xmlns:a16="http://schemas.microsoft.com/office/drawing/2014/main" id="{901C3487-6F2E-4476-84BF-FE1D41751A32}"/>
              </a:ext>
            </a:extLst>
          </p:cNvPr>
          <p:cNvSpPr>
            <a:spLocks noGrp="1"/>
          </p:cNvSpPr>
          <p:nvPr>
            <p:ph type="ctrTitle"/>
          </p:nvPr>
        </p:nvSpPr>
        <p:spPr/>
        <p:txBody>
          <a:bodyPr/>
          <a:lstStyle/>
          <a:p>
            <a:pPr eaLnBrk="1" hangingPunct="1"/>
            <a:r>
              <a:rPr lang="it-IT" altLang="it-IT"/>
              <a:t>IL LUTTO</a:t>
            </a:r>
            <a:br>
              <a:rPr lang="it-IT" altLang="it-IT"/>
            </a:br>
            <a:endParaRPr lang="it-IT" altLang="it-IT"/>
          </a:p>
        </p:txBody>
      </p:sp>
      <p:sp>
        <p:nvSpPr>
          <p:cNvPr id="3" name="Sottotitolo 2">
            <a:extLst>
              <a:ext uri="{FF2B5EF4-FFF2-40B4-BE49-F238E27FC236}">
                <a16:creationId xmlns:a16="http://schemas.microsoft.com/office/drawing/2014/main" id="{C3316972-5CF6-4259-96D5-47B98F1702CD}"/>
              </a:ext>
            </a:extLst>
          </p:cNvPr>
          <p:cNvSpPr>
            <a:spLocks noGrp="1"/>
          </p:cNvSpPr>
          <p:nvPr>
            <p:ph type="subTitle" idx="1"/>
          </p:nvPr>
        </p:nvSpPr>
        <p:spPr/>
        <p:txBody>
          <a:bodyPr rtlCol="0">
            <a:normAutofit/>
          </a:bodyPr>
          <a:lstStyle/>
          <a:p>
            <a:pPr eaLnBrk="1" fontAlgn="auto" hangingPunct="1">
              <a:spcAft>
                <a:spcPts val="0"/>
              </a:spcAft>
              <a:defRPr/>
            </a:pPr>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3B569110-9EAC-4B2C-BFCD-4E3403CC34BA}"/>
              </a:ext>
            </a:extLst>
          </p:cNvPr>
          <p:cNvSpPr>
            <a:spLocks noGrp="1"/>
          </p:cNvSpPr>
          <p:nvPr>
            <p:ph type="title"/>
          </p:nvPr>
        </p:nvSpPr>
        <p:spPr/>
        <p:txBody>
          <a:bodyPr/>
          <a:lstStyle/>
          <a:p>
            <a:pPr eaLnBrk="1" hangingPunct="1"/>
            <a:r>
              <a:rPr lang="it-IT" altLang="it-IT"/>
              <a:t>DISORGANIZZAZIONE </a:t>
            </a:r>
          </a:p>
        </p:txBody>
      </p:sp>
      <p:sp>
        <p:nvSpPr>
          <p:cNvPr id="13315" name="Segnaposto contenuto 2">
            <a:extLst>
              <a:ext uri="{FF2B5EF4-FFF2-40B4-BE49-F238E27FC236}">
                <a16:creationId xmlns:a16="http://schemas.microsoft.com/office/drawing/2014/main" id="{CA7C564F-5596-4E5F-B81B-CA995ABBDDAA}"/>
              </a:ext>
            </a:extLst>
          </p:cNvPr>
          <p:cNvSpPr>
            <a:spLocks noGrp="1"/>
          </p:cNvSpPr>
          <p:nvPr>
            <p:ph idx="1"/>
          </p:nvPr>
        </p:nvSpPr>
        <p:spPr/>
        <p:txBody>
          <a:bodyPr/>
          <a:lstStyle/>
          <a:p>
            <a:pPr marL="0" indent="0" eaLnBrk="1">
              <a:buFont typeface="Arial" charset="0"/>
              <a:buNone/>
              <a:defRPr/>
            </a:pPr>
            <a:r>
              <a:rPr lang="it-IT" altLang="it-IT" sz="2800" dirty="0"/>
              <a:t>si "gira a vuoto", si ripetono azioni già fatte, non si riesce né a pianificare né a portare a termine i compiti.</a:t>
            </a:r>
          </a:p>
          <a:p>
            <a:pPr eaLnBrk="1">
              <a:buFont typeface="Arial" charset="0"/>
              <a:buChar char="•"/>
              <a:defRPr/>
            </a:pPr>
            <a:r>
              <a:rPr lang="it-IT" altLang="it-IT" sz="2800" dirty="0"/>
              <a:t> dura da qualche  ora ad una settimana (</a:t>
            </a:r>
            <a:r>
              <a:rPr lang="it-IT" altLang="it-IT" sz="2800" dirty="0" err="1"/>
              <a:t>sheva</a:t>
            </a:r>
            <a:r>
              <a:rPr lang="it-IT" altLang="it-IT" sz="2800" dirty="0"/>
              <a:t> ebraica)</a:t>
            </a:r>
          </a:p>
          <a:p>
            <a:pPr eaLnBrk="1">
              <a:buFont typeface="Arial" charset="0"/>
              <a:buChar char="•"/>
              <a:defRPr/>
            </a:pPr>
            <a:r>
              <a:rPr lang="it-IT" altLang="it-IT" sz="2800" dirty="0"/>
              <a:t> prevale l’ansia (“come faccio, io non ho mai fatto la dichiarazione dei redditi”)</a:t>
            </a:r>
          </a:p>
          <a:p>
            <a:pPr eaLnBrk="1">
              <a:buFont typeface="Arial" charset="0"/>
              <a:buChar char="•"/>
              <a:defRPr/>
            </a:pPr>
            <a:r>
              <a:rPr lang="it-IT" altLang="it-IT" sz="2800" dirty="0"/>
              <a:t>Più facile interpretare una tenda che si muove come una persona piuttosto che il contrario</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olo 1">
            <a:extLst>
              <a:ext uri="{FF2B5EF4-FFF2-40B4-BE49-F238E27FC236}">
                <a16:creationId xmlns:a16="http://schemas.microsoft.com/office/drawing/2014/main" id="{BE4FB3DE-619D-41CE-B0A9-0024F31455AD}"/>
              </a:ext>
            </a:extLst>
          </p:cNvPr>
          <p:cNvSpPr>
            <a:spLocks noGrp="1"/>
          </p:cNvSpPr>
          <p:nvPr>
            <p:ph type="title"/>
          </p:nvPr>
        </p:nvSpPr>
        <p:spPr/>
        <p:txBody>
          <a:bodyPr/>
          <a:lstStyle/>
          <a:p>
            <a:endParaRPr lang="it-IT" altLang="it-IT"/>
          </a:p>
        </p:txBody>
      </p:sp>
      <p:sp>
        <p:nvSpPr>
          <p:cNvPr id="103427" name="Segnaposto contenuto 2">
            <a:extLst>
              <a:ext uri="{FF2B5EF4-FFF2-40B4-BE49-F238E27FC236}">
                <a16:creationId xmlns:a16="http://schemas.microsoft.com/office/drawing/2014/main" id="{47D5A79A-F785-4E10-973B-31D8E6FDCCC0}"/>
              </a:ext>
            </a:extLst>
          </p:cNvPr>
          <p:cNvSpPr>
            <a:spLocks noGrp="1"/>
          </p:cNvSpPr>
          <p:nvPr>
            <p:ph idx="1"/>
          </p:nvPr>
        </p:nvSpPr>
        <p:spPr/>
        <p:txBody>
          <a:bodyPr/>
          <a:lstStyle/>
          <a:p>
            <a:pPr marL="71438">
              <a:lnSpc>
                <a:spcPct val="150000"/>
              </a:lnSpc>
              <a:spcBef>
                <a:spcPts val="1025"/>
              </a:spcBef>
            </a:pPr>
            <a:r>
              <a:rPr lang="en-US" altLang="it-IT" sz="1800">
                <a:latin typeface="Arial" panose="020B0604020202020204" pitchFamily="34" charset="0"/>
                <a:ea typeface="Arial" panose="020B0604020202020204" pitchFamily="34" charset="0"/>
                <a:cs typeface="Times New Roman" panose="02020603050405020304" pitchFamily="18" charset="0"/>
              </a:rPr>
              <a:t>Senza un programma o una speranza di azione, in una situazione di stress, chiunque può finire col sentirsi perduto, sconfitto, a pezzi, e cadere in uno stato di profondo scoramento. </a:t>
            </a:r>
            <a:endParaRPr lang="it-IT" altLang="it-IT" sz="1800">
              <a:ea typeface="Calibri" panose="020F0502020204030204" pitchFamily="34" charset="0"/>
              <a:cs typeface="Times New Roman" panose="02020603050405020304" pitchFamily="18" charset="0"/>
            </a:endParaRPr>
          </a:p>
          <a:p>
            <a:pPr marL="71438">
              <a:spcBef>
                <a:spcPts val="38"/>
              </a:spcBef>
            </a:pPr>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Calibri" panose="020F0502020204030204" pitchFamily="34" charset="0"/>
              <a:cs typeface="Times New Roman" panose="02020603050405020304" pitchFamily="18" charset="0"/>
            </a:endParaRPr>
          </a:p>
          <a:p>
            <a:pPr marL="71438" algn="ctr">
              <a:buFont typeface="Arial" panose="020B0604020202020204" pitchFamily="34" charset="0"/>
              <a:buNone/>
            </a:pPr>
            <a:endParaRPr lang="it-IT" altLang="it-IT" sz="1800">
              <a:solidFill>
                <a:srgbClr val="FFFFFF"/>
              </a:solidFill>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olo 1">
            <a:extLst>
              <a:ext uri="{FF2B5EF4-FFF2-40B4-BE49-F238E27FC236}">
                <a16:creationId xmlns:a16="http://schemas.microsoft.com/office/drawing/2014/main" id="{ED064B2F-EF02-4610-A980-DD319C837181}"/>
              </a:ext>
            </a:extLst>
          </p:cNvPr>
          <p:cNvSpPr>
            <a:spLocks noGrp="1"/>
          </p:cNvSpPr>
          <p:nvPr>
            <p:ph type="title"/>
          </p:nvPr>
        </p:nvSpPr>
        <p:spPr/>
        <p:txBody>
          <a:bodyPr/>
          <a:lstStyle/>
          <a:p>
            <a:endParaRPr lang="it-IT" altLang="it-IT"/>
          </a:p>
        </p:txBody>
      </p:sp>
      <p:sp>
        <p:nvSpPr>
          <p:cNvPr id="104451" name="Segnaposto contenuto 2">
            <a:extLst>
              <a:ext uri="{FF2B5EF4-FFF2-40B4-BE49-F238E27FC236}">
                <a16:creationId xmlns:a16="http://schemas.microsoft.com/office/drawing/2014/main" id="{B24379E9-91A6-4BA9-8C58-EADF84B392F0}"/>
              </a:ext>
            </a:extLst>
          </p:cNvPr>
          <p:cNvSpPr>
            <a:spLocks noGrp="1"/>
          </p:cNvSpPr>
          <p:nvPr>
            <p:ph idx="1"/>
          </p:nvPr>
        </p:nvSpPr>
        <p:spPr/>
        <p:txBody>
          <a:bodyPr/>
          <a:lstStyle/>
          <a:p>
            <a:pPr marL="1150938" algn="ctr">
              <a:spcBef>
                <a:spcPts val="175"/>
              </a:spcBef>
            </a:pPr>
            <a:r>
              <a:rPr lang="en-US" altLang="it-IT" sz="1800" b="1">
                <a:latin typeface="Arial" panose="020B0604020202020204" pitchFamily="34" charset="0"/>
                <a:ea typeface="Arial" panose="020B0604020202020204" pitchFamily="34" charset="0"/>
                <a:cs typeface="Times New Roman" panose="02020603050405020304" pitchFamily="18" charset="0"/>
              </a:rPr>
              <a:t>La Complicated Grief Therapy (CGT)</a:t>
            </a:r>
            <a:endParaRPr lang="it-IT" altLang="it-IT" sz="1800" b="1">
              <a:latin typeface="Arial" panose="020B0604020202020204" pitchFamily="34" charset="0"/>
              <a:ea typeface="Arial" panose="020B0604020202020204" pitchFamily="34" charset="0"/>
              <a:cs typeface="Times New Roman" panose="02020603050405020304" pitchFamily="18" charset="0"/>
            </a:endParaRPr>
          </a:p>
          <a:p>
            <a:pPr marL="1150938">
              <a:spcBef>
                <a:spcPts val="25"/>
              </a:spcBef>
            </a:pPr>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Calibri" panose="020F0502020204030204" pitchFamily="34" charset="0"/>
              <a:cs typeface="Times New Roman" panose="02020603050405020304" pitchFamily="18" charset="0"/>
            </a:endParaRPr>
          </a:p>
          <a:p>
            <a:pPr marL="1150938">
              <a:lnSpc>
                <a:spcPct val="139000"/>
              </a:lnSpc>
            </a:pPr>
            <a:r>
              <a:rPr lang="en-US" altLang="it-IT" sz="1800">
                <a:latin typeface="Arial" panose="020B0604020202020204" pitchFamily="34" charset="0"/>
                <a:ea typeface="Arial" panose="020B0604020202020204" pitchFamily="34" charset="0"/>
                <a:cs typeface="Times New Roman" panose="02020603050405020304" pitchFamily="18" charset="0"/>
              </a:rPr>
              <a:t>La </a:t>
            </a:r>
            <a:r>
              <a:rPr lang="en-US" altLang="it-IT" sz="1800" i="1">
                <a:latin typeface="Arial" panose="020B0604020202020204" pitchFamily="34" charset="0"/>
                <a:ea typeface="Arial" panose="020B0604020202020204" pitchFamily="34" charset="0"/>
                <a:cs typeface="Times New Roman" panose="02020603050405020304" pitchFamily="18" charset="0"/>
              </a:rPr>
              <a:t>Complicated Grief Therapy </a:t>
            </a:r>
            <a:r>
              <a:rPr lang="en-US" altLang="it-IT" sz="1800">
                <a:latin typeface="Arial" panose="020B0604020202020204" pitchFamily="34" charset="0"/>
                <a:ea typeface="Arial" panose="020B0604020202020204" pitchFamily="34" charset="0"/>
                <a:cs typeface="Times New Roman" panose="02020603050405020304" pitchFamily="18" charset="0"/>
              </a:rPr>
              <a:t>(CGT) (Shear et al., 2005) è un modello psicoterapeutico relativamente nuovo progettato per affrontare i sintomi tipici del lutto complicato. Derivata dalla teoria dell'attaccamento (J. Bowlby, 1969) e con influenze sia dalla psicoterapia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1150938">
              <a:lnSpc>
                <a:spcPct val="143000"/>
              </a:lnSpc>
              <a:spcBef>
                <a:spcPts val="175"/>
              </a:spcBef>
            </a:pPr>
            <a:r>
              <a:rPr lang="en-US" altLang="it-IT" sz="1800">
                <a:latin typeface="Arial" panose="020B0604020202020204" pitchFamily="34" charset="0"/>
                <a:ea typeface="Arial" panose="020B0604020202020204" pitchFamily="34" charset="0"/>
                <a:cs typeface="Times New Roman" panose="02020603050405020304" pitchFamily="18" charset="0"/>
              </a:rPr>
              <a:t>interpersonale (G. Klerman et al., 1970) che dalla psicoterapia cognitivo-comportamentale (A.T. Beck, 1960), la CGT include tecniche simili a </a:t>
            </a:r>
            <a:r>
              <a:rPr lang="en-US" altLang="it-IT" sz="1800">
                <a:latin typeface="Arial" panose="020B0604020202020204" pitchFamily="34" charset="0"/>
                <a:cs typeface="Arial" panose="020B0604020202020204" pitchFamily="34" charset="0"/>
              </a:rPr>
              <a:t>quelle utilizzate nell’</a:t>
            </a:r>
            <a:r>
              <a:rPr lang="en-US" altLang="it-IT" sz="1800" i="1">
                <a:latin typeface="Arial" panose="020B0604020202020204" pitchFamily="34" charset="0"/>
                <a:cs typeface="Arial" panose="020B0604020202020204" pitchFamily="34" charset="0"/>
              </a:rPr>
              <a:t>esposizione prolungata </a:t>
            </a:r>
            <a:r>
              <a:rPr lang="en-US" altLang="it-IT" sz="1800">
                <a:latin typeface="Arial" panose="020B0604020202020204" pitchFamily="34" charset="0"/>
                <a:cs typeface="Arial" panose="020B0604020202020204" pitchFamily="34" charset="0"/>
              </a:rPr>
              <a:t>(es: raccontare più volte la storia della morte della persona cara oppure svolgere attività di esposizione in vivo).</a:t>
            </a:r>
            <a:endParaRPr lang="it-IT" altLang="it-IT" sz="1800">
              <a:latin typeface="Arial" panose="020B0604020202020204" pitchFamily="34" charset="0"/>
              <a:cs typeface="Arial" panose="020B0604020202020204" pitchFamily="34" charset="0"/>
            </a:endParaRPr>
          </a:p>
          <a:p>
            <a:pPr marL="1150938">
              <a:spcBef>
                <a:spcPts val="100"/>
              </a:spcBef>
            </a:pPr>
            <a:r>
              <a:rPr lang="en-US" altLang="it-IT" sz="1800">
                <a:latin typeface="Arial" panose="020B0604020202020204" pitchFamily="34" charset="0"/>
                <a:cs typeface="Arial" panose="020B0604020202020204" pitchFamily="34" charset="0"/>
              </a:rPr>
              <a:t>La CGT ha dimostrato di essere più efficace rispetto alla psicoterapia interpersonale.</a:t>
            </a:r>
            <a:endParaRPr lang="it-IT" altLang="it-IT" sz="1800">
              <a:latin typeface="Arial" panose="020B0604020202020204" pitchFamily="34" charset="0"/>
              <a:cs typeface="Arial" panose="020B0604020202020204" pitchFamily="34" charset="0"/>
            </a:endParaRPr>
          </a:p>
          <a:p>
            <a:pPr marL="1150938"/>
            <a:r>
              <a:rPr lang="en-US" altLang="it-IT" sz="1800">
                <a:latin typeface="Arial" panose="020B0604020202020204" pitchFamily="34" charset="0"/>
                <a:cs typeface="Arial" panose="020B0604020202020204" pitchFamily="34" charset="0"/>
              </a:rPr>
              <a:t> </a:t>
            </a:r>
            <a:endParaRPr lang="it-IT" altLang="it-IT" sz="1800">
              <a:cs typeface="Calibri" panose="020F0502020204030204"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41E395AB-1558-4DD8-B854-DCA29CD94937}"/>
              </a:ext>
            </a:extLst>
          </p:cNvPr>
          <p:cNvSpPr>
            <a:spLocks noGrp="1"/>
          </p:cNvSpPr>
          <p:nvPr>
            <p:ph type="title"/>
          </p:nvPr>
        </p:nvSpPr>
        <p:spPr/>
        <p:txBody>
          <a:bodyPr/>
          <a:lstStyle/>
          <a:p>
            <a:endParaRPr lang="it-IT" altLang="it-IT"/>
          </a:p>
        </p:txBody>
      </p:sp>
      <p:sp>
        <p:nvSpPr>
          <p:cNvPr id="105475" name="Segnaposto contenuto 2">
            <a:extLst>
              <a:ext uri="{FF2B5EF4-FFF2-40B4-BE49-F238E27FC236}">
                <a16:creationId xmlns:a16="http://schemas.microsoft.com/office/drawing/2014/main" id="{3B399523-81DD-4F0B-82CF-5FD99D69A1F3}"/>
              </a:ext>
            </a:extLst>
          </p:cNvPr>
          <p:cNvSpPr>
            <a:spLocks noGrp="1"/>
          </p:cNvSpPr>
          <p:nvPr>
            <p:ph idx="1"/>
          </p:nvPr>
        </p:nvSpPr>
        <p:spPr/>
        <p:txBody>
          <a:bodyPr/>
          <a:lstStyle/>
          <a:p>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gn="ctr"/>
            <a:r>
              <a:rPr lang="en-US" altLang="it-IT" sz="2000" i="1">
                <a:latin typeface="Arial" panose="020B0604020202020204" pitchFamily="34" charset="0"/>
                <a:ea typeface="Calibri" panose="020F0502020204030204" pitchFamily="34" charset="0"/>
                <a:cs typeface="Times New Roman" panose="02020603050405020304" pitchFamily="18" charset="0"/>
              </a:rPr>
              <a:t>PRESUPPOSTI TEORICI</a:t>
            </a:r>
            <a:endParaRPr lang="it-IT" altLang="it-IT" sz="2000">
              <a:ea typeface="Calibri" panose="020F0502020204030204" pitchFamily="34" charset="0"/>
              <a:cs typeface="Times New Roman" panose="02020603050405020304" pitchFamily="18" charset="0"/>
            </a:endParaRPr>
          </a:p>
          <a:p>
            <a:pPr>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3000"/>
              </a:lnSpc>
            </a:pPr>
            <a:r>
              <a:rPr lang="en-US" altLang="it-IT" sz="2000">
                <a:latin typeface="Arial" panose="020B0604020202020204" pitchFamily="34" charset="0"/>
                <a:ea typeface="Arial" panose="020B0604020202020204" pitchFamily="34" charset="0"/>
                <a:cs typeface="Times New Roman" panose="02020603050405020304" pitchFamily="18" charset="0"/>
              </a:rPr>
              <a:t>La Complicated Grief Therapy, possiede un forte supporto empirico, ha radici sia nella psicoterapia interpersonale che nella psicoterapia cognitivo-comportamentale, e si basa sulla teoria dell'attaccamento.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endParaRPr lang="it-IT" altLang="it-IT" sz="2000">
              <a:solidFill>
                <a:srgbClr val="FFFFFF"/>
              </a:solidFill>
            </a:endParaRPr>
          </a:p>
          <a:p>
            <a:endParaRPr lang="it-IT" altLang="it-IT"/>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97C66E50-8121-45C4-850E-4DD88C85D7BC}"/>
              </a:ext>
            </a:extLst>
          </p:cNvPr>
          <p:cNvSpPr>
            <a:spLocks noGrp="1"/>
          </p:cNvSpPr>
          <p:nvPr>
            <p:ph type="title"/>
          </p:nvPr>
        </p:nvSpPr>
        <p:spPr/>
        <p:txBody>
          <a:bodyPr/>
          <a:lstStyle/>
          <a:p>
            <a:endParaRPr lang="it-IT" altLang="it-IT"/>
          </a:p>
        </p:txBody>
      </p:sp>
      <p:sp>
        <p:nvSpPr>
          <p:cNvPr id="106499" name="Segnaposto contenuto 2">
            <a:extLst>
              <a:ext uri="{FF2B5EF4-FFF2-40B4-BE49-F238E27FC236}">
                <a16:creationId xmlns:a16="http://schemas.microsoft.com/office/drawing/2014/main" id="{5B1F70CC-8466-444D-8AAF-F7BB93D23C98}"/>
              </a:ext>
            </a:extLst>
          </p:cNvPr>
          <p:cNvSpPr>
            <a:spLocks noGrp="1"/>
          </p:cNvSpPr>
          <p:nvPr>
            <p:ph idx="1"/>
          </p:nvPr>
        </p:nvSpPr>
        <p:spPr/>
        <p:txBody>
          <a:bodyPr/>
          <a:lstStyle/>
          <a:p>
            <a:pPr marL="71438">
              <a:lnSpc>
                <a:spcPct val="146000"/>
              </a:lnSpc>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Nel lutto acuto, in seguito alla perdita di un caregiver, il sistema di attaccamento risulta compromesso. Quando l’elaborazione del lutto si compie con successo, il soggetto passa da uno stato di lutto acuto ad uno di lutto integrato in cui la morte della persona cara è riconosciuta ed accettata, il trauma della perdita è risolto, le emozioni negative diminuiscono e aumentano quelle positive, la </a:t>
            </a:r>
            <a:r>
              <a:rPr lang="en-US" altLang="it-IT" sz="2000" i="1">
                <a:latin typeface="Arial" panose="020B0604020202020204" pitchFamily="34" charset="0"/>
                <a:ea typeface="Arial" panose="020B0604020202020204" pitchFamily="34" charset="0"/>
                <a:cs typeface="Times New Roman" panose="02020603050405020304" pitchFamily="18" charset="0"/>
              </a:rPr>
              <a:t>rappresentazione mentale</a:t>
            </a:r>
            <a:r>
              <a:rPr lang="en-US" altLang="it-IT" sz="2000">
                <a:latin typeface="Arial" panose="020B0604020202020204" pitchFamily="34" charset="0"/>
                <a:ea typeface="Arial" panose="020B0604020202020204" pitchFamily="34" charset="0"/>
                <a:cs typeface="Times New Roman" panose="02020603050405020304" pitchFamily="18" charset="0"/>
              </a:rPr>
              <a:t> relativa alla persona morta viene rielaborata per includere la morte della figura di attaccamento, e il</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75"/>
              </a:spcBef>
            </a:pPr>
            <a:r>
              <a:rPr lang="en-US" altLang="it-IT" sz="2000">
                <a:latin typeface="Arial" panose="020B0604020202020204" pitchFamily="34" charset="0"/>
                <a:ea typeface="Arial" panose="020B0604020202020204" pitchFamily="34" charset="0"/>
                <a:cs typeface="Times New Roman" panose="02020603050405020304" pitchFamily="18" charset="0"/>
              </a:rPr>
              <a:t>sistema esplorativo viene riattivato, con nuovi obiettivi di vita che integrano le conseguenze della perdita.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olo 1">
            <a:extLst>
              <a:ext uri="{FF2B5EF4-FFF2-40B4-BE49-F238E27FC236}">
                <a16:creationId xmlns:a16="http://schemas.microsoft.com/office/drawing/2014/main" id="{8FFDC1BB-DD8F-46B5-B090-9ADADA6F7C01}"/>
              </a:ext>
            </a:extLst>
          </p:cNvPr>
          <p:cNvSpPr>
            <a:spLocks noGrp="1"/>
          </p:cNvSpPr>
          <p:nvPr>
            <p:ph type="title"/>
          </p:nvPr>
        </p:nvSpPr>
        <p:spPr/>
        <p:txBody>
          <a:bodyPr/>
          <a:lstStyle/>
          <a:p>
            <a:endParaRPr lang="it-IT" altLang="it-IT"/>
          </a:p>
        </p:txBody>
      </p:sp>
      <p:sp>
        <p:nvSpPr>
          <p:cNvPr id="107523" name="Segnaposto contenuto 2">
            <a:extLst>
              <a:ext uri="{FF2B5EF4-FFF2-40B4-BE49-F238E27FC236}">
                <a16:creationId xmlns:a16="http://schemas.microsoft.com/office/drawing/2014/main" id="{CFD30213-A508-4C19-B1B1-82B25D5EA8C2}"/>
              </a:ext>
            </a:extLst>
          </p:cNvPr>
          <p:cNvSpPr>
            <a:spLocks noGrp="1"/>
          </p:cNvSpPr>
          <p:nvPr>
            <p:ph idx="1"/>
          </p:nvPr>
        </p:nvSpPr>
        <p:spPr/>
        <p:txBody>
          <a:bodyPr/>
          <a:lstStyle/>
          <a:p>
            <a:pPr marL="71438">
              <a:lnSpc>
                <a:spcPct val="150000"/>
              </a:lnSpc>
              <a:spcBef>
                <a:spcPts val="275"/>
              </a:spcBef>
            </a:pPr>
            <a:r>
              <a:rPr lang="en-US" altLang="it-IT" sz="1800">
                <a:latin typeface="Arial" panose="020B0604020202020204" pitchFamily="34" charset="0"/>
                <a:ea typeface="Arial" panose="020B0604020202020204" pitchFamily="34" charset="0"/>
                <a:cs typeface="Times New Roman" panose="02020603050405020304" pitchFamily="18" charset="0"/>
              </a:rPr>
              <a:t>Nel lutto complicato, il processo di transizione dal lutto acuto al lutto integrato non si realizza, ma rimane piuttosto in una situazione di stallo in cui le manifestazioni classiche del lutto acuto risultano amplificate e più intense. Nel lutto complicato la rappresentazione mentale della figura di attaccamento si scinde, in modo tale che la perdita è riconosciuta nella memoria dichiarativa (esplicita, consapevole), ma non nella memoria implicita (procedurale, automatica). Il risultato di tale scissione porta ad una mancata accettazione della perdita come definitiva e non reversibile. Inoltre, il sistema esplorativo non si riattiva e l'individuo in lutto può diventare distaccato verso altre persone e verso il mondo in generale</a:t>
            </a:r>
            <a:endParaRPr lang="it-IT" altLang="it-IT" sz="18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DEACF856-E493-47A8-B011-955B9D0C6847}"/>
              </a:ext>
            </a:extLst>
          </p:cNvPr>
          <p:cNvSpPr>
            <a:spLocks noGrp="1"/>
          </p:cNvSpPr>
          <p:nvPr>
            <p:ph type="title"/>
          </p:nvPr>
        </p:nvSpPr>
        <p:spPr/>
        <p:txBody>
          <a:bodyPr/>
          <a:lstStyle/>
          <a:p>
            <a:endParaRPr lang="it-IT" altLang="it-IT"/>
          </a:p>
        </p:txBody>
      </p:sp>
      <p:sp>
        <p:nvSpPr>
          <p:cNvPr id="108547" name="Segnaposto contenuto 2">
            <a:extLst>
              <a:ext uri="{FF2B5EF4-FFF2-40B4-BE49-F238E27FC236}">
                <a16:creationId xmlns:a16="http://schemas.microsoft.com/office/drawing/2014/main" id="{A6017E1A-3B07-4496-8E51-2DB9445A52AC}"/>
              </a:ext>
            </a:extLst>
          </p:cNvPr>
          <p:cNvSpPr>
            <a:spLocks noGrp="1"/>
          </p:cNvSpPr>
          <p:nvPr>
            <p:ph idx="1"/>
          </p:nvPr>
        </p:nvSpPr>
        <p:spPr/>
        <p:txBody>
          <a:bodyPr/>
          <a:lstStyle/>
          <a:p>
            <a:pPr marL="0" indent="0">
              <a:lnSpc>
                <a:spcPct val="149000"/>
              </a:lnSpc>
              <a:spcBef>
                <a:spcPts val="25"/>
              </a:spcBef>
              <a:buFont typeface="Arial" panose="020B0604020202020204" pitchFamily="34" charset="0"/>
              <a:buNone/>
            </a:pPr>
            <a:r>
              <a:rPr lang="en-US" altLang="it-IT" sz="2000">
                <a:latin typeface="Arial" panose="020B0604020202020204" pitchFamily="34" charset="0"/>
                <a:ea typeface="Arial" panose="020B0604020202020204" pitchFamily="34" charset="0"/>
                <a:cs typeface="Times New Roman" panose="02020603050405020304" pitchFamily="18" charset="0"/>
              </a:rPr>
              <a:t>Dati questi presupposti teorici, il principio di base della Complicated Grief Therapy considera il lutto un processo adattivo naturale e punta a rimuovere gli ostacoli che impediscono l’elaborazione del lutto. Attraverso una serie di tecniche concentrate sia sulla perdita che sul recupero, il terapeuta lavora per sbloccare il processo di elaborazione del lutto, facilitandone il progresso.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0" indent="0">
              <a:buFont typeface="Arial" panose="020B0604020202020204" pitchFamily="34" charset="0"/>
              <a:buNone/>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Arial" panose="020B0604020202020204" pitchFamily="34" charset="0"/>
              <a:cs typeface="Times New Roman" panose="02020603050405020304" pitchFamily="18" charset="0"/>
            </a:endParaRPr>
          </a:p>
          <a:p>
            <a:pPr marL="0" indent="0"/>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Arial" panose="020B0604020202020204" pitchFamily="34" charset="0"/>
              <a:cs typeface="Times New Roman" panose="02020603050405020304" pitchFamily="18" charset="0"/>
            </a:endParaRPr>
          </a:p>
          <a:p>
            <a:pPr marL="0" indent="0"/>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Arial" panose="020B0604020202020204" pitchFamily="34" charset="0"/>
              <a:cs typeface="Times New Roman" panose="02020603050405020304" pitchFamily="18"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olo 1">
            <a:extLst>
              <a:ext uri="{FF2B5EF4-FFF2-40B4-BE49-F238E27FC236}">
                <a16:creationId xmlns:a16="http://schemas.microsoft.com/office/drawing/2014/main" id="{36A84FDD-1579-4EA1-8879-F3C8328F350D}"/>
              </a:ext>
            </a:extLst>
          </p:cNvPr>
          <p:cNvSpPr>
            <a:spLocks noGrp="1"/>
          </p:cNvSpPr>
          <p:nvPr>
            <p:ph type="title"/>
          </p:nvPr>
        </p:nvSpPr>
        <p:spPr/>
        <p:txBody>
          <a:bodyPr/>
          <a:lstStyle/>
          <a:p>
            <a:endParaRPr lang="it-IT" altLang="it-IT"/>
          </a:p>
        </p:txBody>
      </p:sp>
      <p:sp>
        <p:nvSpPr>
          <p:cNvPr id="109571" name="Segnaposto contenuto 2">
            <a:extLst>
              <a:ext uri="{FF2B5EF4-FFF2-40B4-BE49-F238E27FC236}">
                <a16:creationId xmlns:a16="http://schemas.microsoft.com/office/drawing/2014/main" id="{2CADBE23-42AC-4DA3-9CF3-ACC4F734DF0C}"/>
              </a:ext>
            </a:extLst>
          </p:cNvPr>
          <p:cNvSpPr>
            <a:spLocks noGrp="1"/>
          </p:cNvSpPr>
          <p:nvPr>
            <p:ph idx="1"/>
          </p:nvPr>
        </p:nvSpPr>
        <p:spPr/>
        <p:txBody>
          <a:bodyPr/>
          <a:lstStyle/>
          <a:p>
            <a:pPr marL="71438">
              <a:lnSpc>
                <a:spcPct val="149000"/>
              </a:lnSpc>
              <a:spcBef>
                <a:spcPts val="713"/>
              </a:spcBef>
            </a:pPr>
            <a:r>
              <a:rPr lang="en-US" altLang="it-IT" sz="1600">
                <a:solidFill>
                  <a:srgbClr val="FFFFFF"/>
                </a:solidFill>
                <a:latin typeface="Arial" panose="020B0604020202020204" pitchFamily="34" charset="0"/>
                <a:ea typeface="Arial" panose="020B0604020202020204" pitchFamily="34" charset="0"/>
                <a:cs typeface="Times New Roman" panose="02020603050405020304" pitchFamily="18" charset="0"/>
              </a:rPr>
              <a:t>La </a:t>
            </a:r>
            <a:r>
              <a:rPr lang="en-US" altLang="it-IT" sz="1600">
                <a:latin typeface="Arial" panose="020B0604020202020204" pitchFamily="34" charset="0"/>
                <a:ea typeface="Arial" panose="020B0604020202020204" pitchFamily="34" charset="0"/>
                <a:cs typeface="Times New Roman" panose="02020603050405020304" pitchFamily="18" charset="0"/>
              </a:rPr>
              <a:t>forma manualizzata della Complicated Grief Therapy, testata in studi di ricerca, si compone di 16 sessioni, ciascuna della durata di circa 45-60 minuti.</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5"/>
              </a:spcBef>
            </a:pPr>
            <a:r>
              <a:rPr lang="en-US" altLang="it-IT" sz="1600">
                <a:latin typeface="Arial" panose="020B0604020202020204" pitchFamily="34" charset="0"/>
                <a:ea typeface="Arial" panose="020B0604020202020204" pitchFamily="34" charset="0"/>
                <a:cs typeface="Times New Roman" panose="02020603050405020304" pitchFamily="18" charset="0"/>
              </a:rPr>
              <a:t>Ogni sessione è strutturata e prevede la revisione delle attività della seduta precedente, lo svolgimento di un compito durante la sessione e l’assegnazione di compiti per la seduta successiva.</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spcBef>
                <a:spcPts val="1013"/>
              </a:spcBef>
            </a:pPr>
            <a:r>
              <a:rPr lang="en-US" altLang="it-IT" sz="1600">
                <a:latin typeface="Arial" panose="020B0604020202020204" pitchFamily="34" charset="0"/>
                <a:ea typeface="Arial" panose="020B0604020202020204" pitchFamily="34" charset="0"/>
                <a:cs typeface="Times New Roman" panose="02020603050405020304" pitchFamily="18" charset="0"/>
              </a:rPr>
              <a:t>Il trattamento è tipicamente suddiviso in tre fasi:</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700"/>
              </a:spcBef>
            </a:pPr>
            <a:r>
              <a:rPr lang="en-US" altLang="it-IT" sz="1600">
                <a:latin typeface="Arial" panose="020B0604020202020204" pitchFamily="34" charset="0"/>
                <a:ea typeface="Arial" panose="020B0604020202020204" pitchFamily="34" charset="0"/>
                <a:cs typeface="Times New Roman" panose="02020603050405020304" pitchFamily="18" charset="0"/>
              </a:rPr>
              <a:t>- fase introduttiva (sedute da 1 a 3). Il terapeuta accoglie il paziente e punta a stabilire con lui una forte alleanza terapeutica, in modo da motivarlo ad intraprendere e a portare a termine il trattamento. In questa fase il terapeuta, insieme al paziente, cerca di ricostruire</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75"/>
              </a:spcBef>
            </a:pPr>
            <a:br>
              <a:rPr lang="en-US" altLang="it-IT" sz="2000">
                <a:solidFill>
                  <a:srgbClr val="FFFFFF"/>
                </a:solidFill>
                <a:ea typeface="Calibri" panose="020F0502020204030204" pitchFamily="34" charset="0"/>
                <a:cs typeface="Times New Roman" panose="02020603050405020304" pitchFamily="18" charset="0"/>
              </a:rPr>
            </a:br>
            <a:endParaRPr lang="it-IT" altLang="it-IT"/>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olo 1">
            <a:extLst>
              <a:ext uri="{FF2B5EF4-FFF2-40B4-BE49-F238E27FC236}">
                <a16:creationId xmlns:a16="http://schemas.microsoft.com/office/drawing/2014/main" id="{E8EA6F21-F0FF-4D5C-82EE-AEE9E4306269}"/>
              </a:ext>
            </a:extLst>
          </p:cNvPr>
          <p:cNvSpPr>
            <a:spLocks noGrp="1"/>
          </p:cNvSpPr>
          <p:nvPr>
            <p:ph type="title"/>
          </p:nvPr>
        </p:nvSpPr>
        <p:spPr/>
        <p:txBody>
          <a:bodyPr/>
          <a:lstStyle/>
          <a:p>
            <a:endParaRPr lang="it-IT" altLang="it-IT"/>
          </a:p>
        </p:txBody>
      </p:sp>
      <p:sp>
        <p:nvSpPr>
          <p:cNvPr id="110595" name="Segnaposto contenuto 2">
            <a:extLst>
              <a:ext uri="{FF2B5EF4-FFF2-40B4-BE49-F238E27FC236}">
                <a16:creationId xmlns:a16="http://schemas.microsoft.com/office/drawing/2014/main" id="{BD5DDC6C-3EB5-488B-B2FC-C04D14D60563}"/>
              </a:ext>
            </a:extLst>
          </p:cNvPr>
          <p:cNvSpPr>
            <a:spLocks noGrp="1"/>
          </p:cNvSpPr>
          <p:nvPr>
            <p:ph idx="1"/>
          </p:nvPr>
        </p:nvSpPr>
        <p:spPr/>
        <p:txBody>
          <a:bodyPr/>
          <a:lstStyle/>
          <a:p>
            <a:pPr marL="71438">
              <a:lnSpc>
                <a:spcPct val="150000"/>
              </a:lnSpc>
              <a:spcBef>
                <a:spcPts val="275"/>
              </a:spcBef>
            </a:pPr>
            <a:r>
              <a:rPr lang="en-US" altLang="it-IT" sz="1800">
                <a:latin typeface="Arial" panose="020B0604020202020204" pitchFamily="34" charset="0"/>
                <a:ea typeface="Arial" panose="020B0604020202020204" pitchFamily="34" charset="0"/>
                <a:cs typeface="Times New Roman" panose="02020603050405020304" pitchFamily="18" charset="0"/>
              </a:rPr>
              <a:t>una storia delle sue relazioni interpersonali; inoltre, gli fornisce informazioni sul lutto complicato e descrive gli elementi fondamentali del trattamento.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pPr>
            <a:r>
              <a:rPr lang="en-US" altLang="it-IT" sz="1800">
                <a:latin typeface="Arial" panose="020B0604020202020204" pitchFamily="34" charset="0"/>
                <a:ea typeface="Arial" panose="020B0604020202020204" pitchFamily="34" charset="0"/>
                <a:cs typeface="Times New Roman" panose="02020603050405020304" pitchFamily="18" charset="0"/>
              </a:rPr>
              <a:t>Dalla prima seduta in poi il paziente dovrà tenere un diario attraverso cui monitorare il dolore, infatti, egli dovrà annotare i trigger quotidiani e i momenti meno dolorosi.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pPr>
            <a:r>
              <a:rPr lang="en-US" altLang="it-IT" sz="1800">
                <a:latin typeface="Arial" panose="020B0604020202020204" pitchFamily="34" charset="0"/>
                <a:ea typeface="Arial" panose="020B0604020202020204" pitchFamily="34" charset="0"/>
                <a:cs typeface="Times New Roman" panose="02020603050405020304" pitchFamily="18" charset="0"/>
              </a:rPr>
              <a:t>Solitamente nella terza seduta il cliente deve essere accompagnato da una persona di supporto, ad esempio un membro della famiglia o un amico intimo.  Questa inclusione è dovuta al fatto che gli individui in lutto spesso perdono il senso di connessione con gli altri e il trattamento ha lo scopo di contribuire a ripristinarlo. Inoltre un punto di vista esterno sul paziente e sul modo in cui il dolore stia interessando la sua vita può essere utile per il terapeuta.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18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1800">
              <a:solidFill>
                <a:srgbClr val="FFFFFF"/>
              </a:solidFill>
              <a:ea typeface="Calibri" panose="020F0502020204030204" pitchFamily="34" charset="0"/>
              <a:cs typeface="Times New Roman" panose="02020603050405020304" pitchFamily="18"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1">
            <a:extLst>
              <a:ext uri="{FF2B5EF4-FFF2-40B4-BE49-F238E27FC236}">
                <a16:creationId xmlns:a16="http://schemas.microsoft.com/office/drawing/2014/main" id="{ACE313B0-519A-4EA8-9130-8D26AC7914CC}"/>
              </a:ext>
            </a:extLst>
          </p:cNvPr>
          <p:cNvSpPr>
            <a:spLocks noGrp="1"/>
          </p:cNvSpPr>
          <p:nvPr>
            <p:ph type="title"/>
          </p:nvPr>
        </p:nvSpPr>
        <p:spPr/>
        <p:txBody>
          <a:bodyPr/>
          <a:lstStyle/>
          <a:p>
            <a:endParaRPr lang="it-IT" altLang="it-IT"/>
          </a:p>
        </p:txBody>
      </p:sp>
      <p:sp>
        <p:nvSpPr>
          <p:cNvPr id="111619" name="Segnaposto contenuto 2">
            <a:extLst>
              <a:ext uri="{FF2B5EF4-FFF2-40B4-BE49-F238E27FC236}">
                <a16:creationId xmlns:a16="http://schemas.microsoft.com/office/drawing/2014/main" id="{573CF08C-D40A-4FF1-9761-45DB592EE34E}"/>
              </a:ext>
            </a:extLst>
          </p:cNvPr>
          <p:cNvSpPr>
            <a:spLocks noGrp="1"/>
          </p:cNvSpPr>
          <p:nvPr>
            <p:ph idx="1"/>
          </p:nvPr>
        </p:nvSpPr>
        <p:spPr/>
        <p:txBody>
          <a:bodyPr/>
          <a:lstStyle/>
          <a:p>
            <a:pPr marL="71438">
              <a:lnSpc>
                <a:spcPct val="149000"/>
              </a:lnSpc>
              <a:spcBef>
                <a:spcPts val="700"/>
              </a:spcBef>
            </a:pPr>
            <a:r>
              <a:rPr lang="en-US" altLang="it-IT" sz="1600">
                <a:latin typeface="Arial" panose="020B0604020202020204" pitchFamily="34" charset="0"/>
                <a:ea typeface="Arial" panose="020B0604020202020204" pitchFamily="34" charset="0"/>
                <a:cs typeface="Times New Roman" panose="02020603050405020304" pitchFamily="18" charset="0"/>
              </a:rPr>
              <a:t>- fase intermedia (sedute da 4 a 9). Il cuore della CGT inizia dalla quarta sessione. Il paziente esegue una serie di esercizi, sia in seduta che a casa propria, che hanno lo scopo principale di accettare la perdita e indirizzare al recupero della capacità di gioia e soddisfazione nella vita. Eccone alcuni esempi:</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ts val="1400"/>
              </a:lnSpc>
            </a:pPr>
            <a:r>
              <a:rPr lang="en-US" altLang="it-IT" sz="1600">
                <a:latin typeface="Wingdings" panose="05000000000000000000" pitchFamily="2" charset="2"/>
                <a:ea typeface="Arial" panose="020B0604020202020204" pitchFamily="34" charset="0"/>
                <a:cs typeface="Times New Roman" panose="02020603050405020304" pitchFamily="18" charset="0"/>
              </a:rPr>
              <a:t>à </a:t>
            </a:r>
            <a:r>
              <a:rPr lang="en-US" altLang="it-IT" sz="1600" i="1">
                <a:latin typeface="Arial" panose="020B0604020202020204" pitchFamily="34" charset="0"/>
                <a:ea typeface="Arial" panose="020B0604020202020204" pitchFamily="34" charset="0"/>
                <a:cs typeface="Times New Roman" panose="02020603050405020304" pitchFamily="18" charset="0"/>
              </a:rPr>
              <a:t>rivisitazione immaginaria. </a:t>
            </a:r>
            <a:r>
              <a:rPr lang="en-US" altLang="it-IT" sz="1600">
                <a:latin typeface="Arial" panose="020B0604020202020204" pitchFamily="34" charset="0"/>
                <a:ea typeface="Arial" panose="020B0604020202020204" pitchFamily="34" charset="0"/>
                <a:cs typeface="Times New Roman" panose="02020603050405020304" pitchFamily="18" charset="0"/>
              </a:rPr>
              <a:t>Il paziente brevemente (circa 5 minuti) visualizza e racconta</a:t>
            </a:r>
            <a:endParaRPr lang="it-IT" altLang="it-IT" sz="1600">
              <a:ea typeface="Calibri" panose="020F0502020204030204" pitchFamily="34" charset="0"/>
              <a:cs typeface="Times New Roman" panose="02020603050405020304" pitchFamily="18" charset="0"/>
            </a:endParaRPr>
          </a:p>
          <a:p>
            <a:pPr marL="71438">
              <a:lnSpc>
                <a:spcPct val="150000"/>
              </a:lnSpc>
              <a:spcBef>
                <a:spcPts val="700"/>
              </a:spcBef>
            </a:pPr>
            <a:r>
              <a:rPr lang="en-US" altLang="it-IT" sz="1600">
                <a:latin typeface="Arial" panose="020B0604020202020204" pitchFamily="34" charset="0"/>
                <a:ea typeface="Arial" panose="020B0604020202020204" pitchFamily="34" charset="0"/>
                <a:cs typeface="Times New Roman" panose="02020603050405020304" pitchFamily="18" charset="0"/>
              </a:rPr>
              <a:t>ad un registratore di quando è venuto a conoscenza della morte della persona amata. In seguito stila un resoconto con il terapeuta (</a:t>
            </a:r>
            <a:r>
              <a:rPr lang="en-US" altLang="it-IT" sz="1600" i="1">
                <a:latin typeface="Arial" panose="020B0604020202020204" pitchFamily="34" charset="0"/>
                <a:ea typeface="Arial" panose="020B0604020202020204" pitchFamily="34" charset="0"/>
                <a:cs typeface="Times New Roman" panose="02020603050405020304" pitchFamily="18" charset="0"/>
              </a:rPr>
              <a:t>debrief</a:t>
            </a:r>
            <a:r>
              <a:rPr lang="en-US" altLang="it-IT" sz="1600">
                <a:latin typeface="Arial" panose="020B0604020202020204" pitchFamily="34" charset="0"/>
                <a:ea typeface="Arial" panose="020B0604020202020204" pitchFamily="34" charset="0"/>
                <a:cs typeface="Times New Roman" panose="02020603050405020304" pitchFamily="18" charset="0"/>
              </a:rPr>
              <a:t>). L'obiettivo dell'esercizio è aiutare il cliente ad accettare la perdita elaborandola a livello emotivo ed integrandola con la conoscenza razionale che la persona amata è morta. Nella parte di debriefing, il cliente viene incoraggiato a pensare alla perdita dal punto di vista presente.</a:t>
            </a:r>
            <a:r>
              <a:rPr lang="en-US" altLang="it-IT" sz="1600">
                <a:latin typeface="Wingdings" panose="05000000000000000000" pitchFamily="2" charset="2"/>
                <a:ea typeface="Wingdings" panose="05000000000000000000" pitchFamily="2" charset="2"/>
                <a:cs typeface="Wingdings" panose="05000000000000000000" pitchFamily="2" charset="2"/>
              </a:rPr>
              <a:t> à </a:t>
            </a:r>
            <a:r>
              <a:rPr lang="en-US" altLang="it-IT" sz="1600" i="1">
                <a:latin typeface="Arial" panose="020B0604020202020204" pitchFamily="34" charset="0"/>
                <a:cs typeface="Arial" panose="020B0604020202020204" pitchFamily="34" charset="0"/>
              </a:rPr>
              <a:t>rivisitazione situazionale</a:t>
            </a:r>
            <a:r>
              <a:rPr lang="en-US" altLang="it-IT" sz="1600">
                <a:latin typeface="Arial" panose="020B0604020202020204" pitchFamily="34" charset="0"/>
                <a:cs typeface="Arial" panose="020B0604020202020204" pitchFamily="34" charset="0"/>
              </a:rPr>
              <a:t>. Il paziente immagina attività o luoghi evitati perché fonti di dolore o di ricordi relativi alla persona defunta.</a:t>
            </a:r>
            <a:endParaRPr lang="it-IT" altLang="it-IT" sz="1600">
              <a:latin typeface="Arial" panose="020B0604020202020204" pitchFamily="34" charset="0"/>
              <a:cs typeface="Arial" panose="020B0604020202020204" pitchFamily="34" charset="0"/>
            </a:endParaRPr>
          </a:p>
          <a:p>
            <a:pPr marL="71438">
              <a:lnSpc>
                <a:spcPct val="150000"/>
              </a:lnSpc>
              <a:spcBef>
                <a:spcPts val="700"/>
              </a:spcBef>
            </a:pPr>
            <a:endParaRPr lang="it-IT" altLang="it-IT" sz="1600">
              <a:latin typeface="Arial" panose="020B0604020202020204" pitchFamily="34" charset="0"/>
              <a:cs typeface="Arial" panose="020B0604020202020204" pitchFamily="34" charset="0"/>
            </a:endParaRPr>
          </a:p>
          <a:p>
            <a:pPr marL="71438"/>
            <a:endParaRPr lang="it-IT" altLang="it-IT"/>
          </a:p>
          <a:p>
            <a:pPr marL="71438"/>
            <a:endParaRPr lang="it-IT" altLang="it-IT"/>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olo 1">
            <a:extLst>
              <a:ext uri="{FF2B5EF4-FFF2-40B4-BE49-F238E27FC236}">
                <a16:creationId xmlns:a16="http://schemas.microsoft.com/office/drawing/2014/main" id="{2CD48CE1-07FD-4CAA-B498-F96A2B8C1EA1}"/>
              </a:ext>
            </a:extLst>
          </p:cNvPr>
          <p:cNvSpPr>
            <a:spLocks noGrp="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83538AA6-D1AE-4CCC-B6A3-7F8CA2F25CAB}"/>
              </a:ext>
            </a:extLst>
          </p:cNvPr>
          <p:cNvSpPr>
            <a:spLocks noGrp="1"/>
          </p:cNvSpPr>
          <p:nvPr>
            <p:ph idx="1"/>
          </p:nvPr>
        </p:nvSpPr>
        <p:spPr/>
        <p:txBody>
          <a:bodyPr/>
          <a:lstStyle/>
          <a:p>
            <a:pPr>
              <a:spcAft>
                <a:spcPts val="0"/>
              </a:spcAft>
              <a:buFont typeface="Arial" charset="0"/>
              <a:buChar char="•"/>
              <a:defRPr/>
            </a:pPr>
            <a:r>
              <a:rPr lang="en-US" sz="2000" dirty="0">
                <a:latin typeface="Arial"/>
                <a:ea typeface="Arial"/>
                <a:cs typeface="Times New Roman"/>
              </a:rPr>
              <a:t> </a:t>
            </a:r>
            <a:endParaRPr lang="it-IT" sz="2000" dirty="0">
              <a:ea typeface="Calibri"/>
              <a:cs typeface="Times New Roman"/>
            </a:endParaRPr>
          </a:p>
          <a:p>
            <a:pPr>
              <a:spcBef>
                <a:spcPts val="35"/>
              </a:spcBef>
              <a:spcAft>
                <a:spcPts val="0"/>
              </a:spcAft>
              <a:buFont typeface="Arial" charset="0"/>
              <a:buChar char="•"/>
              <a:defRPr/>
            </a:pPr>
            <a:r>
              <a:rPr lang="en-US" sz="2000" dirty="0" err="1">
                <a:latin typeface="Arial"/>
                <a:ea typeface="Arial"/>
                <a:cs typeface="Times New Roman"/>
              </a:rPr>
              <a:t>fase</a:t>
            </a:r>
            <a:r>
              <a:rPr lang="en-US" sz="2000" spc="-10" dirty="0">
                <a:latin typeface="Arial"/>
                <a:ea typeface="Arial"/>
                <a:cs typeface="Times New Roman"/>
              </a:rPr>
              <a:t> </a:t>
            </a:r>
            <a:r>
              <a:rPr lang="en-US" sz="2000" dirty="0">
                <a:latin typeface="Arial"/>
                <a:ea typeface="Arial"/>
                <a:cs typeface="Times New Roman"/>
              </a:rPr>
              <a:t>finale </a:t>
            </a:r>
            <a:r>
              <a:rPr lang="en-US" sz="2000" spc="-5" dirty="0">
                <a:latin typeface="Arial"/>
                <a:ea typeface="Arial"/>
                <a:cs typeface="Times New Roman"/>
              </a:rPr>
              <a:t>(</a:t>
            </a:r>
            <a:r>
              <a:rPr lang="en-US" sz="2000" spc="-5" dirty="0" err="1">
                <a:latin typeface="Arial"/>
                <a:ea typeface="Arial"/>
                <a:cs typeface="Times New Roman"/>
              </a:rPr>
              <a:t>sedute</a:t>
            </a:r>
            <a:r>
              <a:rPr lang="en-US" sz="2000" spc="10" dirty="0">
                <a:latin typeface="Arial"/>
                <a:ea typeface="Arial"/>
                <a:cs typeface="Times New Roman"/>
              </a:rPr>
              <a:t> </a:t>
            </a:r>
            <a:r>
              <a:rPr lang="en-US" sz="2000" spc="-5" dirty="0">
                <a:latin typeface="Arial"/>
                <a:ea typeface="Arial"/>
                <a:cs typeface="Times New Roman"/>
              </a:rPr>
              <a:t>da</a:t>
            </a:r>
            <a:r>
              <a:rPr lang="en-US" sz="2000" spc="-10" dirty="0">
                <a:latin typeface="Arial"/>
                <a:ea typeface="Arial"/>
                <a:cs typeface="Times New Roman"/>
              </a:rPr>
              <a:t> </a:t>
            </a:r>
            <a:r>
              <a:rPr lang="en-US" sz="2000" dirty="0">
                <a:latin typeface="Arial"/>
                <a:ea typeface="Arial"/>
                <a:cs typeface="Times New Roman"/>
              </a:rPr>
              <a:t>10</a:t>
            </a:r>
            <a:r>
              <a:rPr lang="en-US" sz="2000" spc="-10" dirty="0">
                <a:latin typeface="Arial"/>
                <a:ea typeface="Arial"/>
                <a:cs typeface="Times New Roman"/>
              </a:rPr>
              <a:t> </a:t>
            </a:r>
            <a:r>
              <a:rPr lang="en-US" sz="2000" dirty="0">
                <a:latin typeface="Arial"/>
                <a:ea typeface="Arial"/>
                <a:cs typeface="Times New Roman"/>
              </a:rPr>
              <a:t>a </a:t>
            </a:r>
            <a:r>
              <a:rPr lang="en-US" sz="2000" spc="-5" dirty="0">
                <a:latin typeface="Arial"/>
                <a:ea typeface="Arial"/>
                <a:cs typeface="Times New Roman"/>
              </a:rPr>
              <a:t>16).</a:t>
            </a:r>
            <a:r>
              <a:rPr lang="en-US" sz="2000" dirty="0">
                <a:latin typeface="Arial"/>
                <a:ea typeface="Arial"/>
                <a:cs typeface="Times New Roman"/>
              </a:rPr>
              <a:t> Il </a:t>
            </a:r>
            <a:r>
              <a:rPr lang="en-US" sz="2000" spc="-5" dirty="0" err="1">
                <a:latin typeface="Arial"/>
                <a:ea typeface="Arial"/>
                <a:cs typeface="Times New Roman"/>
              </a:rPr>
              <a:t>terapeuta</a:t>
            </a:r>
            <a:r>
              <a:rPr lang="en-US" sz="2000" spc="-15" dirty="0">
                <a:latin typeface="Arial"/>
                <a:ea typeface="Arial"/>
                <a:cs typeface="Times New Roman"/>
              </a:rPr>
              <a:t> </a:t>
            </a:r>
            <a:r>
              <a:rPr lang="en-US" sz="2000" dirty="0">
                <a:latin typeface="Arial"/>
                <a:ea typeface="Arial"/>
                <a:cs typeface="Times New Roman"/>
              </a:rPr>
              <a:t>e</a:t>
            </a:r>
            <a:r>
              <a:rPr lang="en-US" sz="2000" spc="10" dirty="0">
                <a:latin typeface="Arial"/>
                <a:ea typeface="Arial"/>
                <a:cs typeface="Times New Roman"/>
              </a:rPr>
              <a:t> </a:t>
            </a:r>
            <a:r>
              <a:rPr lang="en-US" sz="2000" spc="-5" dirty="0" err="1">
                <a:latin typeface="Arial"/>
                <a:ea typeface="Arial"/>
                <a:cs typeface="Times New Roman"/>
              </a:rPr>
              <a:t>il</a:t>
            </a:r>
            <a:r>
              <a:rPr lang="en-US" sz="2000" dirty="0">
                <a:latin typeface="Arial"/>
                <a:ea typeface="Arial"/>
                <a:cs typeface="Times New Roman"/>
              </a:rPr>
              <a:t> </a:t>
            </a:r>
            <a:r>
              <a:rPr lang="en-US" sz="2000" spc="-5" dirty="0" err="1">
                <a:latin typeface="Arial"/>
                <a:ea typeface="Arial"/>
                <a:cs typeface="Times New Roman"/>
              </a:rPr>
              <a:t>paziente</a:t>
            </a:r>
            <a:r>
              <a:rPr lang="en-US" sz="2000" spc="5" dirty="0">
                <a:latin typeface="Arial"/>
                <a:ea typeface="Arial"/>
                <a:cs typeface="Times New Roman"/>
              </a:rPr>
              <a:t> </a:t>
            </a:r>
            <a:r>
              <a:rPr lang="en-US" sz="2000" spc="-5" dirty="0" err="1">
                <a:latin typeface="Arial"/>
                <a:ea typeface="Arial"/>
                <a:cs typeface="Times New Roman"/>
              </a:rPr>
              <a:t>rivedono</a:t>
            </a:r>
            <a:r>
              <a:rPr lang="en-US" sz="2000" dirty="0">
                <a:latin typeface="Arial"/>
                <a:ea typeface="Arial"/>
                <a:cs typeface="Times New Roman"/>
              </a:rPr>
              <a:t> </a:t>
            </a:r>
            <a:r>
              <a:rPr lang="en-US" sz="2000" spc="-5" dirty="0" err="1">
                <a:latin typeface="Arial"/>
                <a:ea typeface="Arial"/>
                <a:cs typeface="Times New Roman"/>
              </a:rPr>
              <a:t>insieme</a:t>
            </a:r>
            <a:r>
              <a:rPr lang="en-US" sz="2000" spc="15" dirty="0">
                <a:latin typeface="Arial"/>
                <a:ea typeface="Arial"/>
                <a:cs typeface="Times New Roman"/>
              </a:rPr>
              <a:t> </a:t>
            </a:r>
            <a:r>
              <a:rPr lang="en-US" sz="2000" dirty="0">
                <a:latin typeface="Arial"/>
                <a:ea typeface="Arial"/>
                <a:cs typeface="Times New Roman"/>
              </a:rPr>
              <a:t>i </a:t>
            </a:r>
            <a:r>
              <a:rPr lang="en-US" sz="2000" spc="-5" dirty="0" err="1">
                <a:latin typeface="Arial"/>
                <a:ea typeface="Arial"/>
                <a:cs typeface="Times New Roman"/>
              </a:rPr>
              <a:t>progressi</a:t>
            </a:r>
            <a:r>
              <a:rPr lang="en-US" sz="2000" spc="335" dirty="0">
                <a:latin typeface="Arial"/>
                <a:ea typeface="Arial"/>
                <a:cs typeface="Times New Roman"/>
              </a:rPr>
              <a:t> </a:t>
            </a:r>
            <a:r>
              <a:rPr lang="en-US" sz="2000" spc="-5" dirty="0" err="1">
                <a:latin typeface="Arial"/>
                <a:ea typeface="Arial"/>
                <a:cs typeface="Times New Roman"/>
              </a:rPr>
              <a:t>compiuti</a:t>
            </a:r>
            <a:r>
              <a:rPr lang="en-US" sz="2000" spc="5" dirty="0">
                <a:latin typeface="Arial"/>
                <a:ea typeface="Arial"/>
                <a:cs typeface="Times New Roman"/>
              </a:rPr>
              <a:t> </a:t>
            </a:r>
            <a:r>
              <a:rPr lang="en-US" sz="2000" dirty="0">
                <a:latin typeface="Arial"/>
                <a:ea typeface="Arial"/>
                <a:cs typeface="Times New Roman"/>
              </a:rPr>
              <a:t>e</a:t>
            </a:r>
            <a:r>
              <a:rPr lang="en-US" sz="2000" spc="-5" dirty="0">
                <a:latin typeface="Arial"/>
                <a:ea typeface="Arial"/>
                <a:cs typeface="Times New Roman"/>
              </a:rPr>
              <a:t> </a:t>
            </a:r>
            <a:r>
              <a:rPr lang="en-US" sz="2000" spc="-5" dirty="0" err="1">
                <a:latin typeface="Arial"/>
                <a:ea typeface="Arial"/>
                <a:cs typeface="Times New Roman"/>
              </a:rPr>
              <a:t>decidono</a:t>
            </a:r>
            <a:r>
              <a:rPr lang="en-US" sz="2000" dirty="0">
                <a:latin typeface="Arial"/>
                <a:ea typeface="Arial"/>
                <a:cs typeface="Times New Roman"/>
              </a:rPr>
              <a:t> </a:t>
            </a:r>
            <a:r>
              <a:rPr lang="en-US" sz="2000" spc="-5" dirty="0">
                <a:latin typeface="Arial"/>
                <a:ea typeface="Arial"/>
                <a:cs typeface="Times New Roman"/>
              </a:rPr>
              <a:t>come</a:t>
            </a:r>
            <a:r>
              <a:rPr lang="en-US" sz="2000" spc="-10" dirty="0">
                <a:latin typeface="Arial"/>
                <a:ea typeface="Arial"/>
                <a:cs typeface="Times New Roman"/>
              </a:rPr>
              <a:t> </a:t>
            </a:r>
            <a:r>
              <a:rPr lang="en-US" sz="2000" spc="-5" dirty="0" err="1">
                <a:latin typeface="Arial"/>
                <a:ea typeface="Arial"/>
                <a:cs typeface="Times New Roman"/>
              </a:rPr>
              <a:t>utilizzare</a:t>
            </a:r>
            <a:r>
              <a:rPr lang="en-US" sz="2000" dirty="0">
                <a:latin typeface="Arial"/>
                <a:ea typeface="Arial"/>
                <a:cs typeface="Times New Roman"/>
              </a:rPr>
              <a:t> le</a:t>
            </a:r>
            <a:r>
              <a:rPr lang="en-US" sz="2000" spc="10" dirty="0">
                <a:latin typeface="Arial"/>
                <a:ea typeface="Arial"/>
                <a:cs typeface="Times New Roman"/>
              </a:rPr>
              <a:t> </a:t>
            </a:r>
            <a:r>
              <a:rPr lang="en-US" sz="2000" spc="-5" dirty="0" err="1">
                <a:latin typeface="Arial"/>
                <a:ea typeface="Arial"/>
                <a:cs typeface="Times New Roman"/>
              </a:rPr>
              <a:t>sedute</a:t>
            </a:r>
            <a:r>
              <a:rPr lang="en-US" sz="2000" dirty="0">
                <a:latin typeface="Arial"/>
                <a:ea typeface="Arial"/>
                <a:cs typeface="Times New Roman"/>
              </a:rPr>
              <a:t> </a:t>
            </a:r>
            <a:r>
              <a:rPr lang="en-US" sz="2000" spc="-5" dirty="0" err="1">
                <a:latin typeface="Arial"/>
                <a:ea typeface="Arial"/>
                <a:cs typeface="Times New Roman"/>
              </a:rPr>
              <a:t>rimanenti</a:t>
            </a:r>
            <a:r>
              <a:rPr lang="en-US" sz="2000" dirty="0">
                <a:latin typeface="Arial"/>
                <a:ea typeface="Arial"/>
                <a:cs typeface="Times New Roman"/>
              </a:rPr>
              <a:t> </a:t>
            </a:r>
            <a:r>
              <a:rPr lang="en-US" sz="2000" spc="-5" dirty="0">
                <a:latin typeface="Arial"/>
                <a:ea typeface="Arial"/>
                <a:cs typeface="Times New Roman"/>
              </a:rPr>
              <a:t>per</a:t>
            </a:r>
            <a:r>
              <a:rPr lang="en-US" sz="2000" dirty="0">
                <a:latin typeface="Arial"/>
                <a:ea typeface="Arial"/>
                <a:cs typeface="Times New Roman"/>
              </a:rPr>
              <a:t> </a:t>
            </a:r>
            <a:r>
              <a:rPr lang="en-US" sz="2000" spc="-5" dirty="0" err="1">
                <a:latin typeface="Arial"/>
                <a:ea typeface="Arial"/>
                <a:cs typeface="Times New Roman"/>
              </a:rPr>
              <a:t>completare</a:t>
            </a:r>
            <a:r>
              <a:rPr lang="en-US" sz="2000" dirty="0">
                <a:latin typeface="Arial"/>
                <a:ea typeface="Arial"/>
                <a:cs typeface="Times New Roman"/>
              </a:rPr>
              <a:t> </a:t>
            </a:r>
            <a:r>
              <a:rPr lang="en-US" sz="2000" dirty="0" err="1">
                <a:latin typeface="Arial"/>
                <a:ea typeface="Arial"/>
                <a:cs typeface="Times New Roman"/>
              </a:rPr>
              <a:t>il</a:t>
            </a:r>
            <a:r>
              <a:rPr lang="en-US" sz="2000" dirty="0">
                <a:latin typeface="Arial"/>
                <a:ea typeface="Arial"/>
                <a:cs typeface="Times New Roman"/>
              </a:rPr>
              <a:t> </a:t>
            </a:r>
            <a:r>
              <a:rPr lang="en-US" sz="2000" spc="-5" dirty="0" err="1">
                <a:latin typeface="Arial"/>
                <a:ea typeface="Arial"/>
                <a:cs typeface="Times New Roman"/>
              </a:rPr>
              <a:t>lavoro</a:t>
            </a:r>
            <a:r>
              <a:rPr lang="en-US" sz="2000" dirty="0">
                <a:latin typeface="Arial"/>
                <a:ea typeface="Arial"/>
                <a:cs typeface="Times New Roman"/>
              </a:rPr>
              <a:t> e</a:t>
            </a:r>
            <a:r>
              <a:rPr lang="en-US" sz="2000" spc="425" dirty="0">
                <a:latin typeface="Arial"/>
                <a:ea typeface="Arial"/>
                <a:cs typeface="Times New Roman"/>
              </a:rPr>
              <a:t> </a:t>
            </a:r>
            <a:r>
              <a:rPr lang="en-US" sz="2000" spc="-5" dirty="0" err="1">
                <a:latin typeface="Arial"/>
                <a:ea typeface="Arial"/>
                <a:cs typeface="Times New Roman"/>
              </a:rPr>
              <a:t>consolidare</a:t>
            </a:r>
            <a:r>
              <a:rPr lang="en-US" sz="2000" dirty="0">
                <a:latin typeface="Arial"/>
                <a:ea typeface="Arial"/>
                <a:cs typeface="Times New Roman"/>
              </a:rPr>
              <a:t> i </a:t>
            </a:r>
            <a:r>
              <a:rPr lang="en-US" sz="2000" spc="-5" dirty="0" err="1">
                <a:latin typeface="Arial"/>
                <a:ea typeface="Arial"/>
                <a:cs typeface="Times New Roman"/>
              </a:rPr>
              <a:t>miglioramenti</a:t>
            </a:r>
            <a:r>
              <a:rPr lang="en-US" sz="2000" dirty="0">
                <a:latin typeface="Arial"/>
                <a:ea typeface="Arial"/>
                <a:cs typeface="Times New Roman"/>
              </a:rPr>
              <a:t> </a:t>
            </a:r>
            <a:r>
              <a:rPr lang="en-US" sz="2000" spc="-5" dirty="0" err="1">
                <a:latin typeface="Arial"/>
                <a:ea typeface="Arial"/>
                <a:cs typeface="Times New Roman"/>
              </a:rPr>
              <a:t>ottenuti</a:t>
            </a:r>
            <a:r>
              <a:rPr lang="en-US" sz="2000" spc="-10" dirty="0">
                <a:latin typeface="Arial"/>
                <a:ea typeface="Arial"/>
                <a:cs typeface="Times New Roman"/>
              </a:rPr>
              <a:t> </a:t>
            </a:r>
            <a:r>
              <a:rPr lang="en-US" sz="2000" dirty="0">
                <a:latin typeface="Arial"/>
                <a:ea typeface="Arial"/>
                <a:cs typeface="Times New Roman"/>
              </a:rPr>
              <a:t>dal</a:t>
            </a:r>
            <a:r>
              <a:rPr lang="en-US" sz="2000" spc="15" dirty="0">
                <a:latin typeface="Arial"/>
                <a:ea typeface="Arial"/>
                <a:cs typeface="Times New Roman"/>
              </a:rPr>
              <a:t> </a:t>
            </a:r>
            <a:r>
              <a:rPr lang="en-US" sz="2000" spc="-5" dirty="0" err="1">
                <a:latin typeface="Arial"/>
                <a:ea typeface="Arial"/>
                <a:cs typeface="Times New Roman"/>
              </a:rPr>
              <a:t>trattamento</a:t>
            </a:r>
            <a:r>
              <a:rPr lang="en-US" sz="2000" spc="-5" dirty="0">
                <a:latin typeface="Arial"/>
                <a:ea typeface="Arial"/>
                <a:cs typeface="Times New Roman"/>
              </a:rPr>
              <a:t>.</a:t>
            </a:r>
            <a:r>
              <a:rPr lang="en-US" sz="2000" spc="5" dirty="0">
                <a:latin typeface="Arial"/>
                <a:ea typeface="Arial"/>
                <a:cs typeface="Times New Roman"/>
              </a:rPr>
              <a:t> </a:t>
            </a:r>
            <a:r>
              <a:rPr lang="en-US" sz="2000" dirty="0">
                <a:latin typeface="Arial"/>
                <a:ea typeface="Arial"/>
                <a:cs typeface="Times New Roman"/>
              </a:rPr>
              <a:t>Un</a:t>
            </a:r>
            <a:r>
              <a:rPr lang="en-US" sz="2000" spc="-10" dirty="0">
                <a:latin typeface="Arial"/>
                <a:ea typeface="Arial"/>
                <a:cs typeface="Times New Roman"/>
              </a:rPr>
              <a:t> </a:t>
            </a:r>
            <a:r>
              <a:rPr lang="en-US" sz="2000" dirty="0">
                <a:latin typeface="Arial"/>
                <a:ea typeface="Arial"/>
                <a:cs typeface="Times New Roman"/>
              </a:rPr>
              <a:t>ultimo</a:t>
            </a:r>
            <a:r>
              <a:rPr lang="en-US" sz="2000" spc="-10" dirty="0">
                <a:latin typeface="Arial"/>
                <a:ea typeface="Arial"/>
                <a:cs typeface="Times New Roman"/>
              </a:rPr>
              <a:t> </a:t>
            </a:r>
            <a:r>
              <a:rPr lang="en-US" sz="2000" spc="-5" dirty="0" err="1">
                <a:latin typeface="Arial"/>
                <a:ea typeface="Arial"/>
                <a:cs typeface="Times New Roman"/>
              </a:rPr>
              <a:t>esercizio</a:t>
            </a:r>
            <a:r>
              <a:rPr lang="en-US" sz="2000" dirty="0">
                <a:latin typeface="Arial"/>
                <a:ea typeface="Arial"/>
                <a:cs typeface="Times New Roman"/>
              </a:rPr>
              <a:t> utile</a:t>
            </a:r>
            <a:r>
              <a:rPr lang="en-US" sz="2000" spc="-10" dirty="0">
                <a:latin typeface="Arial"/>
                <a:ea typeface="Arial"/>
                <a:cs typeface="Times New Roman"/>
              </a:rPr>
              <a:t> </a:t>
            </a:r>
            <a:r>
              <a:rPr lang="en-US" sz="2000" dirty="0">
                <a:latin typeface="Arial"/>
                <a:ea typeface="Arial"/>
                <a:cs typeface="Times New Roman"/>
              </a:rPr>
              <a:t>è la</a:t>
            </a:r>
            <a:r>
              <a:rPr lang="en-US" sz="2000" spc="355" dirty="0">
                <a:latin typeface="Arial"/>
                <a:ea typeface="Arial"/>
                <a:cs typeface="Times New Roman"/>
              </a:rPr>
              <a:t> </a:t>
            </a:r>
            <a:r>
              <a:rPr lang="en-US" sz="2000" i="1" spc="-5" dirty="0">
                <a:latin typeface="Arial"/>
                <a:ea typeface="Arial"/>
                <a:cs typeface="Times New Roman"/>
              </a:rPr>
              <a:t>conversazione</a:t>
            </a:r>
            <a:r>
              <a:rPr lang="en-US" sz="2000" i="1" dirty="0">
                <a:latin typeface="Arial"/>
                <a:ea typeface="Arial"/>
                <a:cs typeface="Times New Roman"/>
              </a:rPr>
              <a:t> </a:t>
            </a:r>
            <a:r>
              <a:rPr lang="en-US" sz="2000" i="1" spc="-5" dirty="0" err="1">
                <a:latin typeface="Arial"/>
                <a:ea typeface="Arial"/>
                <a:cs typeface="Times New Roman"/>
              </a:rPr>
              <a:t>immaginaria</a:t>
            </a:r>
            <a:r>
              <a:rPr lang="en-US" sz="2000" spc="-5" dirty="0">
                <a:latin typeface="Arial"/>
                <a:ea typeface="Arial"/>
                <a:cs typeface="Times New Roman"/>
              </a:rPr>
              <a:t>.</a:t>
            </a:r>
            <a:r>
              <a:rPr lang="en-US" sz="2000" dirty="0">
                <a:latin typeface="Arial"/>
                <a:ea typeface="Arial"/>
                <a:cs typeface="Times New Roman"/>
              </a:rPr>
              <a:t> Il</a:t>
            </a:r>
            <a:r>
              <a:rPr lang="en-US" sz="2000" spc="-10" dirty="0">
                <a:latin typeface="Arial"/>
                <a:ea typeface="Arial"/>
                <a:cs typeface="Times New Roman"/>
              </a:rPr>
              <a:t> </a:t>
            </a:r>
            <a:r>
              <a:rPr lang="en-US" sz="2000" spc="-5" dirty="0" err="1">
                <a:latin typeface="Arial"/>
                <a:ea typeface="Arial"/>
                <a:cs typeface="Times New Roman"/>
              </a:rPr>
              <a:t>paziente</a:t>
            </a:r>
            <a:r>
              <a:rPr lang="en-US" sz="2000" spc="10" dirty="0">
                <a:latin typeface="Arial"/>
                <a:ea typeface="Arial"/>
                <a:cs typeface="Times New Roman"/>
              </a:rPr>
              <a:t> </a:t>
            </a:r>
            <a:r>
              <a:rPr lang="en-US" sz="2000" spc="-5" dirty="0" err="1">
                <a:latin typeface="Arial"/>
                <a:ea typeface="Arial"/>
                <a:cs typeface="Times New Roman"/>
              </a:rPr>
              <a:t>immagina</a:t>
            </a:r>
            <a:r>
              <a:rPr lang="en-US" sz="2000" spc="5" dirty="0">
                <a:latin typeface="Arial"/>
                <a:ea typeface="Arial"/>
                <a:cs typeface="Times New Roman"/>
              </a:rPr>
              <a:t> </a:t>
            </a:r>
            <a:r>
              <a:rPr lang="en-US" sz="2000" dirty="0" err="1">
                <a:latin typeface="Arial"/>
                <a:ea typeface="Arial"/>
                <a:cs typeface="Times New Roman"/>
              </a:rPr>
              <a:t>che</a:t>
            </a:r>
            <a:r>
              <a:rPr lang="en-US" sz="2000" dirty="0">
                <a:latin typeface="Arial"/>
                <a:ea typeface="Arial"/>
                <a:cs typeface="Times New Roman"/>
              </a:rPr>
              <a:t> la</a:t>
            </a:r>
            <a:r>
              <a:rPr lang="en-US" sz="2000" spc="-10" dirty="0">
                <a:latin typeface="Arial"/>
                <a:ea typeface="Arial"/>
                <a:cs typeface="Times New Roman"/>
              </a:rPr>
              <a:t> </a:t>
            </a:r>
            <a:r>
              <a:rPr lang="en-US" sz="2000" spc="-5" dirty="0">
                <a:latin typeface="Arial"/>
                <a:ea typeface="Arial"/>
                <a:cs typeface="Times New Roman"/>
              </a:rPr>
              <a:t>persona</a:t>
            </a:r>
            <a:r>
              <a:rPr lang="en-US" sz="2000" dirty="0">
                <a:latin typeface="Arial"/>
                <a:ea typeface="Arial"/>
                <a:cs typeface="Times New Roman"/>
              </a:rPr>
              <a:t> </a:t>
            </a:r>
            <a:r>
              <a:rPr lang="en-US" sz="2000" spc="-5" dirty="0" err="1">
                <a:latin typeface="Arial"/>
                <a:ea typeface="Arial"/>
                <a:cs typeface="Times New Roman"/>
              </a:rPr>
              <a:t>cara</a:t>
            </a:r>
            <a:r>
              <a:rPr lang="en-US" sz="2000" dirty="0">
                <a:latin typeface="Arial"/>
                <a:ea typeface="Arial"/>
                <a:cs typeface="Times New Roman"/>
              </a:rPr>
              <a:t> </a:t>
            </a:r>
            <a:r>
              <a:rPr lang="en-US" sz="2000" dirty="0" err="1">
                <a:latin typeface="Arial"/>
                <a:ea typeface="Arial"/>
                <a:cs typeface="Times New Roman"/>
              </a:rPr>
              <a:t>sia</a:t>
            </a:r>
            <a:r>
              <a:rPr lang="en-US" sz="2000" dirty="0">
                <a:latin typeface="Arial"/>
                <a:ea typeface="Arial"/>
                <a:cs typeface="Times New Roman"/>
              </a:rPr>
              <a:t> </a:t>
            </a:r>
            <a:r>
              <a:rPr lang="en-US" sz="2000" spc="-5" dirty="0" err="1">
                <a:latin typeface="Arial"/>
                <a:ea typeface="Arial"/>
                <a:cs typeface="Times New Roman"/>
              </a:rPr>
              <a:t>appena</a:t>
            </a:r>
            <a:r>
              <a:rPr lang="en-US" sz="2000" spc="-10" dirty="0">
                <a:latin typeface="Arial"/>
                <a:ea typeface="Arial"/>
                <a:cs typeface="Times New Roman"/>
              </a:rPr>
              <a:t> </a:t>
            </a:r>
            <a:r>
              <a:rPr lang="en-US" sz="2000" spc="-5" dirty="0" err="1">
                <a:latin typeface="Arial"/>
                <a:ea typeface="Arial"/>
                <a:cs typeface="Times New Roman"/>
              </a:rPr>
              <a:t>morta</a:t>
            </a:r>
            <a:r>
              <a:rPr lang="en-US" sz="2000" spc="-5" dirty="0">
                <a:latin typeface="Arial"/>
                <a:ea typeface="Arial"/>
                <a:cs typeface="Times New Roman"/>
              </a:rPr>
              <a:t>,</a:t>
            </a:r>
            <a:r>
              <a:rPr lang="en-US" sz="2000" spc="385" dirty="0">
                <a:latin typeface="Arial"/>
                <a:ea typeface="Arial"/>
                <a:cs typeface="Times New Roman"/>
              </a:rPr>
              <a:t> </a:t>
            </a:r>
            <a:r>
              <a:rPr lang="en-US" sz="2000" dirty="0">
                <a:latin typeface="Arial"/>
                <a:ea typeface="Arial"/>
                <a:cs typeface="Times New Roman"/>
              </a:rPr>
              <a:t>ma</a:t>
            </a:r>
            <a:r>
              <a:rPr lang="en-US" sz="2000" spc="5" dirty="0">
                <a:latin typeface="Arial"/>
                <a:ea typeface="Arial"/>
                <a:cs typeface="Times New Roman"/>
              </a:rPr>
              <a:t> </a:t>
            </a:r>
            <a:r>
              <a:rPr lang="en-US" sz="2000" spc="-5" dirty="0" err="1">
                <a:latin typeface="Arial"/>
                <a:ea typeface="Arial"/>
                <a:cs typeface="Times New Roman"/>
              </a:rPr>
              <a:t>che</a:t>
            </a:r>
            <a:r>
              <a:rPr lang="en-US" sz="2000" dirty="0">
                <a:latin typeface="Arial"/>
                <a:ea typeface="Arial"/>
                <a:cs typeface="Times New Roman"/>
              </a:rPr>
              <a:t> </a:t>
            </a:r>
            <a:r>
              <a:rPr lang="en-US" sz="2000" dirty="0" err="1">
                <a:latin typeface="Arial"/>
                <a:ea typeface="Arial"/>
                <a:cs typeface="Times New Roman"/>
              </a:rPr>
              <a:t>sia</a:t>
            </a:r>
            <a:r>
              <a:rPr lang="en-US" sz="2000" spc="-5" dirty="0">
                <a:latin typeface="Arial"/>
                <a:ea typeface="Arial"/>
                <a:cs typeface="Times New Roman"/>
              </a:rPr>
              <a:t> in</a:t>
            </a:r>
            <a:r>
              <a:rPr lang="en-US" sz="2000" spc="5" dirty="0">
                <a:latin typeface="Arial"/>
                <a:ea typeface="Arial"/>
                <a:cs typeface="Times New Roman"/>
              </a:rPr>
              <a:t> </a:t>
            </a:r>
            <a:r>
              <a:rPr lang="en-US" sz="2000" spc="-5" dirty="0" err="1">
                <a:latin typeface="Arial"/>
                <a:ea typeface="Arial"/>
                <a:cs typeface="Times New Roman"/>
              </a:rPr>
              <a:t>grado</a:t>
            </a:r>
            <a:r>
              <a:rPr lang="en-US" sz="2000" spc="-10" dirty="0">
                <a:latin typeface="Arial"/>
                <a:ea typeface="Arial"/>
                <a:cs typeface="Times New Roman"/>
              </a:rPr>
              <a:t> </a:t>
            </a:r>
            <a:r>
              <a:rPr lang="en-US" sz="2000" dirty="0">
                <a:latin typeface="Arial"/>
                <a:ea typeface="Arial"/>
                <a:cs typeface="Times New Roman"/>
              </a:rPr>
              <a:t>di</a:t>
            </a:r>
            <a:r>
              <a:rPr lang="en-US" sz="2000" spc="-15" dirty="0">
                <a:latin typeface="Arial"/>
                <a:ea typeface="Arial"/>
                <a:cs typeface="Times New Roman"/>
              </a:rPr>
              <a:t> </a:t>
            </a:r>
            <a:r>
              <a:rPr lang="en-US" sz="2000" spc="-5" dirty="0" err="1">
                <a:latin typeface="Arial"/>
                <a:ea typeface="Arial"/>
                <a:cs typeface="Times New Roman"/>
              </a:rPr>
              <a:t>sentire</a:t>
            </a:r>
            <a:r>
              <a:rPr lang="en-US" sz="2000" dirty="0">
                <a:latin typeface="Arial"/>
                <a:ea typeface="Arial"/>
                <a:cs typeface="Times New Roman"/>
              </a:rPr>
              <a:t> e</a:t>
            </a:r>
            <a:r>
              <a:rPr lang="en-US" sz="2000" spc="-5" dirty="0">
                <a:latin typeface="Arial"/>
                <a:ea typeface="Arial"/>
                <a:cs typeface="Times New Roman"/>
              </a:rPr>
              <a:t> </a:t>
            </a:r>
            <a:r>
              <a:rPr lang="en-US" sz="2000" spc="-5" dirty="0" err="1">
                <a:latin typeface="Arial"/>
                <a:ea typeface="Arial"/>
                <a:cs typeface="Times New Roman"/>
              </a:rPr>
              <a:t>parlare</a:t>
            </a:r>
            <a:r>
              <a:rPr lang="en-US" sz="2000" spc="-5" dirty="0">
                <a:latin typeface="Arial"/>
                <a:ea typeface="Arial"/>
                <a:cs typeface="Times New Roman"/>
              </a:rPr>
              <a:t>;</a:t>
            </a:r>
            <a:r>
              <a:rPr lang="en-US" sz="2000" dirty="0">
                <a:latin typeface="Arial"/>
                <a:ea typeface="Arial"/>
                <a:cs typeface="Times New Roman"/>
              </a:rPr>
              <a:t> </a:t>
            </a:r>
            <a:r>
              <a:rPr lang="en-US" sz="2000" dirty="0" err="1">
                <a:latin typeface="Arial"/>
                <a:ea typeface="Arial"/>
                <a:cs typeface="Times New Roman"/>
              </a:rPr>
              <a:t>si</a:t>
            </a:r>
            <a:r>
              <a:rPr lang="en-US" sz="2000" dirty="0">
                <a:latin typeface="Arial"/>
                <a:ea typeface="Arial"/>
                <a:cs typeface="Times New Roman"/>
              </a:rPr>
              <a:t> </a:t>
            </a:r>
            <a:r>
              <a:rPr lang="en-US" sz="2000" spc="-5" dirty="0" err="1">
                <a:latin typeface="Arial"/>
                <a:ea typeface="Arial"/>
                <a:cs typeface="Times New Roman"/>
              </a:rPr>
              <a:t>impegna</a:t>
            </a:r>
            <a:r>
              <a:rPr lang="en-US" sz="2000" dirty="0">
                <a:latin typeface="Arial"/>
                <a:ea typeface="Arial"/>
                <a:cs typeface="Times New Roman"/>
              </a:rPr>
              <a:t> </a:t>
            </a:r>
            <a:r>
              <a:rPr lang="en-US" sz="2000" dirty="0" err="1">
                <a:latin typeface="Arial"/>
                <a:ea typeface="Arial"/>
                <a:cs typeface="Times New Roman"/>
              </a:rPr>
              <a:t>quindi</a:t>
            </a:r>
            <a:r>
              <a:rPr lang="en-US" sz="2000" dirty="0">
                <a:latin typeface="Arial"/>
                <a:ea typeface="Arial"/>
                <a:cs typeface="Times New Roman"/>
              </a:rPr>
              <a:t> </a:t>
            </a:r>
            <a:r>
              <a:rPr lang="en-US" sz="2000" spc="-10" dirty="0">
                <a:latin typeface="Arial"/>
                <a:ea typeface="Arial"/>
                <a:cs typeface="Times New Roman"/>
              </a:rPr>
              <a:t>in</a:t>
            </a:r>
            <a:r>
              <a:rPr lang="en-US" sz="2000" dirty="0">
                <a:latin typeface="Arial"/>
                <a:ea typeface="Arial"/>
                <a:cs typeface="Times New Roman"/>
              </a:rPr>
              <a:t> </a:t>
            </a:r>
            <a:r>
              <a:rPr lang="en-US" sz="2000" spc="-5" dirty="0" err="1">
                <a:latin typeface="Arial"/>
                <a:ea typeface="Arial"/>
                <a:cs typeface="Times New Roman"/>
              </a:rPr>
              <a:t>una</a:t>
            </a:r>
            <a:r>
              <a:rPr lang="en-US" sz="2000" dirty="0">
                <a:latin typeface="Arial"/>
                <a:ea typeface="Arial"/>
                <a:cs typeface="Times New Roman"/>
              </a:rPr>
              <a:t> </a:t>
            </a:r>
            <a:r>
              <a:rPr lang="en-US" sz="2000" spc="-5" dirty="0">
                <a:latin typeface="Arial"/>
                <a:ea typeface="Arial"/>
                <a:cs typeface="Times New Roman"/>
              </a:rPr>
              <a:t>conversazione</a:t>
            </a:r>
            <a:r>
              <a:rPr lang="en-US" sz="2000" spc="285" dirty="0">
                <a:latin typeface="Arial"/>
                <a:ea typeface="Arial"/>
                <a:cs typeface="Times New Roman"/>
              </a:rPr>
              <a:t> </a:t>
            </a:r>
            <a:r>
              <a:rPr lang="en-US" sz="2000" spc="-5" dirty="0" err="1">
                <a:latin typeface="Arial"/>
                <a:ea typeface="Arial"/>
                <a:cs typeface="Times New Roman"/>
              </a:rPr>
              <a:t>immaginaria</a:t>
            </a:r>
            <a:r>
              <a:rPr lang="en-US" sz="2000" spc="-5" dirty="0">
                <a:latin typeface="Arial"/>
                <a:ea typeface="Arial"/>
                <a:cs typeface="Times New Roman"/>
              </a:rPr>
              <a:t>,</a:t>
            </a:r>
            <a:r>
              <a:rPr lang="en-US" sz="2000" dirty="0">
                <a:latin typeface="Arial"/>
                <a:ea typeface="Arial"/>
                <a:cs typeface="Times New Roman"/>
              </a:rPr>
              <a:t> </a:t>
            </a:r>
            <a:r>
              <a:rPr lang="en-US" sz="2000" spc="-5" dirty="0" err="1">
                <a:latin typeface="Arial"/>
                <a:ea typeface="Arial"/>
                <a:cs typeface="Times New Roman"/>
              </a:rPr>
              <a:t>interpretando</a:t>
            </a:r>
            <a:r>
              <a:rPr lang="en-US" sz="2000" dirty="0">
                <a:latin typeface="Arial"/>
                <a:ea typeface="Arial"/>
                <a:cs typeface="Times New Roman"/>
              </a:rPr>
              <a:t> </a:t>
            </a:r>
            <a:r>
              <a:rPr lang="en-US" sz="2000" spc="-5" dirty="0" err="1">
                <a:latin typeface="Arial"/>
                <a:ea typeface="Arial"/>
                <a:cs typeface="Times New Roman"/>
              </a:rPr>
              <a:t>sia</a:t>
            </a:r>
            <a:r>
              <a:rPr lang="en-US" sz="2000" dirty="0">
                <a:latin typeface="Arial"/>
                <a:ea typeface="Arial"/>
                <a:cs typeface="Times New Roman"/>
              </a:rPr>
              <a:t> </a:t>
            </a:r>
            <a:r>
              <a:rPr lang="en-US" sz="2000" dirty="0" err="1">
                <a:latin typeface="Arial"/>
                <a:ea typeface="Arial"/>
                <a:cs typeface="Times New Roman"/>
              </a:rPr>
              <a:t>il</a:t>
            </a:r>
            <a:r>
              <a:rPr lang="en-US" sz="2000" dirty="0">
                <a:latin typeface="Arial"/>
                <a:ea typeface="Arial"/>
                <a:cs typeface="Times New Roman"/>
              </a:rPr>
              <a:t> </a:t>
            </a:r>
            <a:r>
              <a:rPr lang="en-US" sz="2000" dirty="0" err="1">
                <a:latin typeface="Arial"/>
                <a:ea typeface="Arial"/>
                <a:cs typeface="Times New Roman"/>
              </a:rPr>
              <a:t>ruolo</a:t>
            </a:r>
            <a:r>
              <a:rPr lang="en-US" sz="2000" spc="-10" dirty="0">
                <a:latin typeface="Arial"/>
                <a:ea typeface="Arial"/>
                <a:cs typeface="Times New Roman"/>
              </a:rPr>
              <a:t> </a:t>
            </a:r>
            <a:r>
              <a:rPr lang="en-US" sz="2000" dirty="0">
                <a:latin typeface="Arial"/>
                <a:ea typeface="Arial"/>
                <a:cs typeface="Times New Roman"/>
              </a:rPr>
              <a:t>di </a:t>
            </a:r>
            <a:r>
              <a:rPr lang="en-US" sz="2000" dirty="0" err="1">
                <a:latin typeface="Arial"/>
                <a:ea typeface="Arial"/>
                <a:cs typeface="Times New Roman"/>
              </a:rPr>
              <a:t>sé</a:t>
            </a:r>
            <a:r>
              <a:rPr lang="en-US" sz="2000" spc="-10" dirty="0">
                <a:latin typeface="Arial"/>
                <a:ea typeface="Arial"/>
                <a:cs typeface="Times New Roman"/>
              </a:rPr>
              <a:t> </a:t>
            </a:r>
            <a:r>
              <a:rPr lang="en-US" sz="2000" dirty="0">
                <a:latin typeface="Arial"/>
                <a:ea typeface="Arial"/>
                <a:cs typeface="Times New Roman"/>
              </a:rPr>
              <a:t>e</a:t>
            </a:r>
            <a:r>
              <a:rPr lang="en-US" sz="2000" spc="-10" dirty="0">
                <a:latin typeface="Arial"/>
                <a:ea typeface="Arial"/>
                <a:cs typeface="Times New Roman"/>
              </a:rPr>
              <a:t> </a:t>
            </a:r>
            <a:r>
              <a:rPr lang="en-US" sz="2000" dirty="0" err="1">
                <a:latin typeface="Arial"/>
                <a:ea typeface="Arial"/>
                <a:cs typeface="Times New Roman"/>
              </a:rPr>
              <a:t>che</a:t>
            </a:r>
            <a:r>
              <a:rPr lang="en-US" sz="2000" dirty="0">
                <a:latin typeface="Arial"/>
                <a:ea typeface="Arial"/>
                <a:cs typeface="Times New Roman"/>
              </a:rPr>
              <a:t> </a:t>
            </a:r>
            <a:r>
              <a:rPr lang="en-US" sz="2000" spc="-5" dirty="0" err="1">
                <a:latin typeface="Arial"/>
                <a:ea typeface="Arial"/>
                <a:cs typeface="Times New Roman"/>
              </a:rPr>
              <a:t>della</a:t>
            </a:r>
            <a:r>
              <a:rPr lang="en-US" sz="2000" dirty="0">
                <a:latin typeface="Arial"/>
                <a:ea typeface="Arial"/>
                <a:cs typeface="Times New Roman"/>
              </a:rPr>
              <a:t> </a:t>
            </a:r>
            <a:r>
              <a:rPr lang="en-US" sz="2000" spc="-5" dirty="0">
                <a:latin typeface="Arial"/>
                <a:ea typeface="Arial"/>
                <a:cs typeface="Times New Roman"/>
              </a:rPr>
              <a:t>persona</a:t>
            </a:r>
            <a:r>
              <a:rPr lang="en-US" sz="2000" spc="-10" dirty="0">
                <a:latin typeface="Arial"/>
                <a:ea typeface="Arial"/>
                <a:cs typeface="Times New Roman"/>
              </a:rPr>
              <a:t> </a:t>
            </a:r>
            <a:r>
              <a:rPr lang="en-US" sz="2000" spc="-5" dirty="0" err="1">
                <a:latin typeface="Arial"/>
                <a:ea typeface="Arial"/>
                <a:cs typeface="Times New Roman"/>
              </a:rPr>
              <a:t>defunta</a:t>
            </a:r>
            <a:r>
              <a:rPr lang="en-US" sz="2000" spc="-5" dirty="0">
                <a:latin typeface="Arial"/>
                <a:ea typeface="Arial"/>
                <a:cs typeface="Times New Roman"/>
              </a:rPr>
              <a:t>.</a:t>
            </a:r>
            <a:r>
              <a:rPr lang="en-US" sz="2000" dirty="0">
                <a:latin typeface="Arial"/>
                <a:ea typeface="Arial"/>
                <a:cs typeface="Times New Roman"/>
              </a:rPr>
              <a:t> </a:t>
            </a:r>
            <a:r>
              <a:rPr lang="en-US" sz="2000" spc="-5" dirty="0">
                <a:latin typeface="Arial"/>
                <a:ea typeface="Arial"/>
                <a:cs typeface="Times New Roman"/>
              </a:rPr>
              <a:t>Durante</a:t>
            </a:r>
            <a:r>
              <a:rPr lang="en-US" sz="2000" dirty="0">
                <a:latin typeface="Arial"/>
                <a:ea typeface="Arial"/>
                <a:cs typeface="Times New Roman"/>
              </a:rPr>
              <a:t> </a:t>
            </a:r>
            <a:r>
              <a:rPr lang="en-US" sz="2000" spc="-5" dirty="0" err="1">
                <a:latin typeface="Arial"/>
                <a:ea typeface="Arial"/>
                <a:cs typeface="Times New Roman"/>
              </a:rPr>
              <a:t>questa</a:t>
            </a:r>
            <a:r>
              <a:rPr lang="en-US" sz="2000" spc="385" dirty="0">
                <a:latin typeface="Arial"/>
                <a:ea typeface="Arial"/>
                <a:cs typeface="Times New Roman"/>
              </a:rPr>
              <a:t> </a:t>
            </a:r>
            <a:r>
              <a:rPr lang="en-US" sz="2000" spc="-5" dirty="0">
                <a:latin typeface="Arial"/>
                <a:ea typeface="Arial"/>
                <a:cs typeface="Times New Roman"/>
              </a:rPr>
              <a:t>conversazione</a:t>
            </a:r>
            <a:r>
              <a:rPr lang="en-US" sz="2000" dirty="0">
                <a:latin typeface="Arial"/>
                <a:ea typeface="Arial"/>
                <a:cs typeface="Times New Roman"/>
              </a:rPr>
              <a:t> , </a:t>
            </a:r>
            <a:r>
              <a:rPr lang="en-US" sz="2000" spc="-5" dirty="0" err="1">
                <a:latin typeface="Arial"/>
                <a:ea typeface="Arial"/>
                <a:cs typeface="Times New Roman"/>
              </a:rPr>
              <a:t>può</a:t>
            </a:r>
            <a:r>
              <a:rPr lang="en-US" sz="2000" dirty="0">
                <a:latin typeface="Arial"/>
                <a:ea typeface="Arial"/>
                <a:cs typeface="Times New Roman"/>
              </a:rPr>
              <a:t> </a:t>
            </a:r>
            <a:r>
              <a:rPr lang="en-US" sz="2000" spc="-5" dirty="0" err="1">
                <a:latin typeface="Arial"/>
                <a:ea typeface="Arial"/>
                <a:cs typeface="Times New Roman"/>
              </a:rPr>
              <a:t>chiedere</a:t>
            </a:r>
            <a:r>
              <a:rPr lang="en-US" sz="2000" spc="-15" dirty="0">
                <a:latin typeface="Arial"/>
                <a:ea typeface="Arial"/>
                <a:cs typeface="Times New Roman"/>
              </a:rPr>
              <a:t> </a:t>
            </a:r>
            <a:r>
              <a:rPr lang="en-US" sz="2000" spc="-5" dirty="0" err="1">
                <a:latin typeface="Arial"/>
                <a:ea typeface="Arial"/>
                <a:cs typeface="Times New Roman"/>
              </a:rPr>
              <a:t>informazioni</a:t>
            </a:r>
            <a:r>
              <a:rPr lang="en-US" sz="2000" dirty="0">
                <a:latin typeface="Arial"/>
                <a:ea typeface="Arial"/>
                <a:cs typeface="Times New Roman"/>
              </a:rPr>
              <a:t> e,</a:t>
            </a:r>
            <a:r>
              <a:rPr lang="en-US" sz="2000" spc="-10" dirty="0">
                <a:latin typeface="Arial"/>
                <a:ea typeface="Arial"/>
                <a:cs typeface="Times New Roman"/>
              </a:rPr>
              <a:t> </a:t>
            </a:r>
            <a:r>
              <a:rPr lang="en-US" sz="2000" spc="-5" dirty="0" err="1">
                <a:latin typeface="Arial"/>
                <a:ea typeface="Arial"/>
                <a:cs typeface="Times New Roman"/>
              </a:rPr>
              <a:t>parlando</a:t>
            </a:r>
            <a:r>
              <a:rPr lang="en-US" sz="2000" dirty="0">
                <a:latin typeface="Arial"/>
                <a:ea typeface="Arial"/>
                <a:cs typeface="Times New Roman"/>
              </a:rPr>
              <a:t> </a:t>
            </a:r>
            <a:r>
              <a:rPr lang="en-US" sz="2000" spc="-5" dirty="0">
                <a:latin typeface="Arial"/>
                <a:ea typeface="Arial"/>
                <a:cs typeface="Times New Roman"/>
              </a:rPr>
              <a:t>come</a:t>
            </a:r>
            <a:r>
              <a:rPr lang="en-US" sz="2000" dirty="0">
                <a:latin typeface="Arial"/>
                <a:ea typeface="Arial"/>
                <a:cs typeface="Times New Roman"/>
              </a:rPr>
              <a:t> </a:t>
            </a:r>
            <a:r>
              <a:rPr lang="en-US" sz="2000" dirty="0" err="1">
                <a:latin typeface="Arial"/>
                <a:ea typeface="Arial"/>
                <a:cs typeface="Times New Roman"/>
              </a:rPr>
              <a:t>il</a:t>
            </a:r>
            <a:r>
              <a:rPr lang="en-US" sz="2000" dirty="0">
                <a:latin typeface="Arial"/>
                <a:ea typeface="Arial"/>
                <a:cs typeface="Times New Roman"/>
              </a:rPr>
              <a:t> </a:t>
            </a:r>
            <a:r>
              <a:rPr lang="en-US" sz="2000" spc="-5" dirty="0" err="1">
                <a:latin typeface="Arial"/>
                <a:ea typeface="Arial"/>
                <a:cs typeface="Times New Roman"/>
              </a:rPr>
              <a:t>defunto</a:t>
            </a:r>
            <a:r>
              <a:rPr lang="en-US" sz="2000" spc="-5" dirty="0">
                <a:latin typeface="Arial"/>
                <a:ea typeface="Arial"/>
                <a:cs typeface="Times New Roman"/>
              </a:rPr>
              <a:t>,</a:t>
            </a:r>
            <a:r>
              <a:rPr lang="en-US" sz="2000" spc="-10" dirty="0">
                <a:latin typeface="Arial"/>
                <a:ea typeface="Arial"/>
                <a:cs typeface="Times New Roman"/>
              </a:rPr>
              <a:t> </a:t>
            </a:r>
            <a:r>
              <a:rPr lang="en-US" sz="2000" spc="-5" dirty="0" err="1">
                <a:latin typeface="Arial"/>
                <a:ea typeface="Arial"/>
                <a:cs typeface="Times New Roman"/>
              </a:rPr>
              <a:t>può</a:t>
            </a:r>
            <a:r>
              <a:rPr lang="en-US" sz="2000" dirty="0">
                <a:latin typeface="Arial"/>
                <a:ea typeface="Arial"/>
                <a:cs typeface="Times New Roman"/>
              </a:rPr>
              <a:t> </a:t>
            </a:r>
            <a:r>
              <a:rPr lang="en-US" sz="2000" spc="-5" dirty="0" err="1">
                <a:latin typeface="Arial"/>
                <a:ea typeface="Arial"/>
                <a:cs typeface="Times New Roman"/>
              </a:rPr>
              <a:t>rispondere</a:t>
            </a:r>
            <a:r>
              <a:rPr lang="en-US" sz="2000" spc="-10" dirty="0">
                <a:latin typeface="Arial"/>
                <a:ea typeface="Arial"/>
                <a:cs typeface="Times New Roman"/>
              </a:rPr>
              <a:t> </a:t>
            </a:r>
            <a:r>
              <a:rPr lang="en-US" sz="2000" spc="-5" dirty="0">
                <a:latin typeface="Arial"/>
                <a:ea typeface="Arial"/>
                <a:cs typeface="Times New Roman"/>
              </a:rPr>
              <a:t>e/o</a:t>
            </a:r>
            <a:r>
              <a:rPr lang="en-US" sz="2000" spc="465" dirty="0">
                <a:latin typeface="Arial"/>
                <a:ea typeface="Arial"/>
                <a:cs typeface="Times New Roman"/>
              </a:rPr>
              <a:t> </a:t>
            </a:r>
            <a:r>
              <a:rPr lang="en-US" sz="2000" spc="-5" dirty="0" err="1">
                <a:latin typeface="Arial"/>
                <a:ea typeface="Arial"/>
                <a:cs typeface="Times New Roman"/>
              </a:rPr>
              <a:t>offrire</a:t>
            </a:r>
            <a:r>
              <a:rPr lang="en-US" sz="2000" dirty="0">
                <a:latin typeface="Arial"/>
                <a:ea typeface="Arial"/>
                <a:cs typeface="Times New Roman"/>
              </a:rPr>
              <a:t> </a:t>
            </a:r>
            <a:r>
              <a:rPr lang="en-US" sz="2000" spc="-5" dirty="0" err="1">
                <a:latin typeface="Arial"/>
                <a:ea typeface="Arial"/>
                <a:cs typeface="Times New Roman"/>
              </a:rPr>
              <a:t>rassicurazione</a:t>
            </a:r>
            <a:r>
              <a:rPr lang="en-US" sz="2000" dirty="0">
                <a:latin typeface="Arial"/>
                <a:ea typeface="Arial"/>
                <a:cs typeface="Times New Roman"/>
              </a:rPr>
              <a:t> .</a:t>
            </a:r>
            <a:r>
              <a:rPr lang="en-US" sz="2000" spc="-10" dirty="0">
                <a:latin typeface="Arial"/>
                <a:ea typeface="Arial"/>
                <a:cs typeface="Times New Roman"/>
              </a:rPr>
              <a:t>  </a:t>
            </a:r>
            <a:endParaRPr lang="it-IT" dirty="0">
              <a:solidFill>
                <a:prstClr val="white"/>
              </a:solidFill>
            </a:endParaRPr>
          </a:p>
          <a:p>
            <a:pPr>
              <a:buFont typeface="Arial" charset="0"/>
              <a:buChar char="•"/>
              <a:defRPr/>
            </a:pP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A88FB14B-C3B4-43F1-A482-0A1F666DD90D}"/>
              </a:ext>
            </a:extLst>
          </p:cNvPr>
          <p:cNvSpPr>
            <a:spLocks noGrp="1"/>
          </p:cNvSpPr>
          <p:nvPr>
            <p:ph type="title"/>
          </p:nvPr>
        </p:nvSpPr>
        <p:spPr/>
        <p:txBody>
          <a:bodyPr/>
          <a:lstStyle/>
          <a:p>
            <a:pPr eaLnBrk="1" hangingPunct="1"/>
            <a:r>
              <a:rPr lang="it-IT" altLang="it-IT"/>
              <a:t>AGGRESSIVITA' </a:t>
            </a:r>
          </a:p>
        </p:txBody>
      </p:sp>
      <p:sp>
        <p:nvSpPr>
          <p:cNvPr id="12291" name="Segnaposto contenuto 2">
            <a:extLst>
              <a:ext uri="{FF2B5EF4-FFF2-40B4-BE49-F238E27FC236}">
                <a16:creationId xmlns:a16="http://schemas.microsoft.com/office/drawing/2014/main" id="{34B8BEEE-7EE9-490F-A720-907CB417B06F}"/>
              </a:ext>
            </a:extLst>
          </p:cNvPr>
          <p:cNvSpPr>
            <a:spLocks noGrp="1"/>
          </p:cNvSpPr>
          <p:nvPr>
            <p:ph idx="1"/>
          </p:nvPr>
        </p:nvSpPr>
        <p:spPr/>
        <p:txBody>
          <a:bodyPr/>
          <a:lstStyle/>
          <a:p>
            <a:pPr eaLnBrk="1">
              <a:lnSpc>
                <a:spcPct val="80000"/>
              </a:lnSpc>
              <a:buFont typeface="Arial" panose="020B0604020202020204" pitchFamily="34" charset="0"/>
              <a:buNone/>
            </a:pPr>
            <a:r>
              <a:rPr lang="it-IT" altLang="it-IT" sz="3000"/>
              <a:t> </a:t>
            </a:r>
          </a:p>
          <a:p>
            <a:pPr eaLnBrk="1">
              <a:lnSpc>
                <a:spcPct val="80000"/>
              </a:lnSpc>
            </a:pPr>
            <a:r>
              <a:rPr lang="it-IT" altLang="it-IT" sz="3000"/>
              <a:t>Spesso correlata alla frustrazione</a:t>
            </a:r>
          </a:p>
          <a:p>
            <a:pPr eaLnBrk="1">
              <a:lnSpc>
                <a:spcPct val="80000"/>
              </a:lnSpc>
            </a:pPr>
            <a:r>
              <a:rPr lang="it-IT" altLang="it-IT" sz="3000"/>
              <a:t>può essere diretta verso se stessi, verso gli altri es. i medici, verso Dio, o verso lo stesso morto che ci ha lasciati</a:t>
            </a:r>
          </a:p>
          <a:p>
            <a:pPr eaLnBrk="1">
              <a:lnSpc>
                <a:spcPct val="80000"/>
              </a:lnSpc>
            </a:pPr>
            <a:r>
              <a:rPr lang="it-IT" altLang="it-IT" sz="3000"/>
              <a:t>Prevale la rabbia, serve anche ad arginare la depressione </a:t>
            </a:r>
          </a:p>
          <a:p>
            <a:pPr eaLnBrk="1">
              <a:lnSpc>
                <a:spcPct val="80000"/>
              </a:lnSpc>
            </a:pPr>
            <a:r>
              <a:rPr lang="it-IT" altLang="it-IT" sz="3000"/>
              <a:t> la aggressività alla lunga fa sentire molto infelici e squilibrati</a:t>
            </a:r>
          </a:p>
          <a:p>
            <a:pPr eaLnBrk="1">
              <a:lnSpc>
                <a:spcPct val="80000"/>
              </a:lnSpc>
            </a:pPr>
            <a:r>
              <a:rPr lang="it-IT" altLang="it-IT" sz="3000"/>
              <a:t>Aggressività vs paziente con morbo di  Alzheimer</a:t>
            </a:r>
          </a:p>
          <a:p>
            <a:pPr eaLnBrk="1">
              <a:lnSpc>
                <a:spcPct val="80000"/>
              </a:lnSpc>
            </a:pPr>
            <a:endParaRPr lang="it-IT" altLang="it-IT" sz="300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olo 1">
            <a:extLst>
              <a:ext uri="{FF2B5EF4-FFF2-40B4-BE49-F238E27FC236}">
                <a16:creationId xmlns:a16="http://schemas.microsoft.com/office/drawing/2014/main" id="{5D9486E9-387B-4BB8-82A4-EDC0246F045C}"/>
              </a:ext>
            </a:extLst>
          </p:cNvPr>
          <p:cNvSpPr>
            <a:spLocks noGrp="1"/>
          </p:cNvSpPr>
          <p:nvPr>
            <p:ph type="title"/>
          </p:nvPr>
        </p:nvSpPr>
        <p:spPr/>
        <p:txBody>
          <a:bodyPr/>
          <a:lstStyle/>
          <a:p>
            <a:endParaRPr lang="it-IT" altLang="it-IT"/>
          </a:p>
        </p:txBody>
      </p:sp>
      <p:sp>
        <p:nvSpPr>
          <p:cNvPr id="113667" name="Segnaposto contenuto 2">
            <a:extLst>
              <a:ext uri="{FF2B5EF4-FFF2-40B4-BE49-F238E27FC236}">
                <a16:creationId xmlns:a16="http://schemas.microsoft.com/office/drawing/2014/main" id="{4E8D6F35-599C-406E-86C7-CE91DB5C826E}"/>
              </a:ext>
            </a:extLst>
          </p:cNvPr>
          <p:cNvSpPr>
            <a:spLocks noGrp="1"/>
          </p:cNvSpPr>
          <p:nvPr>
            <p:ph idx="1"/>
          </p:nvPr>
        </p:nvSpPr>
        <p:spPr/>
        <p:txBody>
          <a:bodyPr/>
          <a:lstStyle/>
          <a:p>
            <a:pPr marL="71438">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Anche se questo esercizio è facoltativo (meglio eseguito nei casi di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rapporto positivo con il defunto), può essere un'esperienza toccante e significativa.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700"/>
              </a:spcBef>
            </a:pPr>
            <a:r>
              <a:rPr lang="en-US" altLang="it-IT" sz="2000">
                <a:latin typeface="Arial" panose="020B0604020202020204" pitchFamily="34" charset="0"/>
                <a:ea typeface="Arial" panose="020B0604020202020204" pitchFamily="34" charset="0"/>
                <a:cs typeface="Times New Roman" panose="02020603050405020304" pitchFamily="18" charset="0"/>
              </a:rPr>
              <a:t>Il compito finale di queste sedute è la conclusione della terapia e della relazione con il terapeuta. Per alcuni pazienti, questo è visto come uno momento positivo che segna il progresso da uno stato di lutto intenso e debilitante ad un senso di guarigione e integrità. Per altri pazienti, invece, è necessario un momento di discussione per elaborare i sentimenti legati alla perdita della relazione terapeutica .</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endParaRPr lang="it-IT" altLang="it-IT" sz="2000">
              <a:ea typeface="Calibri" panose="020F0502020204030204" pitchFamily="34" charset="0"/>
              <a:cs typeface="Times New Roman" panose="02020603050405020304" pitchFamily="18"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olo 1">
            <a:extLst>
              <a:ext uri="{FF2B5EF4-FFF2-40B4-BE49-F238E27FC236}">
                <a16:creationId xmlns:a16="http://schemas.microsoft.com/office/drawing/2014/main" id="{95657FDE-2DB1-497B-82E2-70472A6193A7}"/>
              </a:ext>
            </a:extLst>
          </p:cNvPr>
          <p:cNvSpPr>
            <a:spLocks noGrp="1"/>
          </p:cNvSpPr>
          <p:nvPr>
            <p:ph type="title"/>
          </p:nvPr>
        </p:nvSpPr>
        <p:spPr/>
        <p:txBody>
          <a:bodyPr/>
          <a:lstStyle/>
          <a:p>
            <a:endParaRPr lang="it-IT" altLang="it-IT"/>
          </a:p>
        </p:txBody>
      </p:sp>
      <p:sp>
        <p:nvSpPr>
          <p:cNvPr id="114691" name="Segnaposto contenuto 2">
            <a:extLst>
              <a:ext uri="{FF2B5EF4-FFF2-40B4-BE49-F238E27FC236}">
                <a16:creationId xmlns:a16="http://schemas.microsoft.com/office/drawing/2014/main" id="{134EEB48-1398-4502-B29E-B6E7CF3435AE}"/>
              </a:ext>
            </a:extLst>
          </p:cNvPr>
          <p:cNvSpPr>
            <a:spLocks noGrp="1"/>
          </p:cNvSpPr>
          <p:nvPr>
            <p:ph idx="1"/>
          </p:nvPr>
        </p:nvSpPr>
        <p:spPr/>
        <p:txBody>
          <a:bodyPr/>
          <a:lstStyle/>
          <a:p>
            <a:pPr marL="71438">
              <a:lnSpc>
                <a:spcPct val="143000"/>
              </a:lnSpc>
              <a:spcBef>
                <a:spcPts val="813"/>
              </a:spcBef>
            </a:pPr>
            <a:r>
              <a:rPr lang="en-US" altLang="it-IT" sz="2000">
                <a:latin typeface="Arial" panose="020B0604020202020204" pitchFamily="34" charset="0"/>
                <a:ea typeface="Arial" panose="020B0604020202020204" pitchFamily="34" charset="0"/>
                <a:cs typeface="Times New Roman" panose="02020603050405020304" pitchFamily="18" charset="0"/>
              </a:rPr>
              <a:t>Gli sperimentatori hanno poi testato la CGT su un gruppo di donne giapponesi in lutto per morte violenta38 e su soggetti che abusano di sostanze39. I risultati di entrambi gli studi suggeriscono che i benefici del trattamento non sono limitati alle culture occidentali e si riproducono anche in individui che fanno uso di droghe o alcool.</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olo 1">
            <a:extLst>
              <a:ext uri="{FF2B5EF4-FFF2-40B4-BE49-F238E27FC236}">
                <a16:creationId xmlns:a16="http://schemas.microsoft.com/office/drawing/2014/main" id="{F0BF294D-332A-428E-ADD2-C481BCD9ACD8}"/>
              </a:ext>
            </a:extLst>
          </p:cNvPr>
          <p:cNvSpPr>
            <a:spLocks noGrp="1"/>
          </p:cNvSpPr>
          <p:nvPr>
            <p:ph type="title"/>
          </p:nvPr>
        </p:nvSpPr>
        <p:spPr/>
        <p:txBody>
          <a:bodyPr/>
          <a:lstStyle/>
          <a:p>
            <a:endParaRPr lang="it-IT" altLang="it-IT"/>
          </a:p>
        </p:txBody>
      </p:sp>
      <p:sp>
        <p:nvSpPr>
          <p:cNvPr id="115715" name="Segnaposto contenuto 2">
            <a:extLst>
              <a:ext uri="{FF2B5EF4-FFF2-40B4-BE49-F238E27FC236}">
                <a16:creationId xmlns:a16="http://schemas.microsoft.com/office/drawing/2014/main" id="{0E3AF7A9-BC4F-424B-AAE8-591648C65D92}"/>
              </a:ext>
            </a:extLst>
          </p:cNvPr>
          <p:cNvSpPr>
            <a:spLocks noGrp="1"/>
          </p:cNvSpPr>
          <p:nvPr>
            <p:ph idx="1"/>
          </p:nvPr>
        </p:nvSpPr>
        <p:spPr/>
        <p:txBody>
          <a:bodyPr/>
          <a:lstStyle/>
          <a:p>
            <a:pPr>
              <a:spcBef>
                <a:spcPct val="0"/>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b="1">
                <a:latin typeface="Arial" panose="020B0604020202020204" pitchFamily="34" charset="0"/>
                <a:ea typeface="Arial" panose="020B0604020202020204" pitchFamily="34" charset="0"/>
                <a:cs typeface="Times New Roman" panose="02020603050405020304" pitchFamily="18" charset="0"/>
              </a:rPr>
              <a:t>La Grief-Help Therapy</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a:spcBef>
                <a:spcPct val="0"/>
              </a:spcBef>
            </a:pPr>
            <a:endParaRPr lang="it-IT" altLang="it-IT" sz="2000">
              <a:ea typeface="Calibri" panose="020F0502020204030204" pitchFamily="34" charset="0"/>
              <a:cs typeface="Times New Roman" panose="02020603050405020304" pitchFamily="18" charset="0"/>
            </a:endParaRPr>
          </a:p>
          <a:p>
            <a:pPr>
              <a:lnSpc>
                <a:spcPct val="142000"/>
              </a:lnSpc>
            </a:pPr>
            <a:r>
              <a:rPr lang="en-US" altLang="it-IT" sz="2000">
                <a:latin typeface="Arial" panose="020B0604020202020204" pitchFamily="34" charset="0"/>
                <a:ea typeface="Arial" panose="020B0604020202020204" pitchFamily="34" charset="0"/>
                <a:cs typeface="Times New Roman" panose="02020603050405020304" pitchFamily="18" charset="0"/>
              </a:rPr>
              <a:t>La Grief-Help Therapy40 (Spuij M., Dekovic M., Boelen P.A., 2013) è un trattamento sviluppato di recente per le situazioni di </a:t>
            </a:r>
            <a:r>
              <a:rPr lang="en-US" altLang="it-IT" sz="2000">
                <a:latin typeface="Arial" panose="020B0604020202020204" pitchFamily="34" charset="0"/>
                <a:cs typeface="Arial" panose="020B0604020202020204" pitchFamily="34" charset="0"/>
              </a:rPr>
              <a:t>lutto complicato nell’infanzia e dimostra di essere molto promettente, come è emerso da alcuni recenti studi che ne hanno testato l’efficacia. </a:t>
            </a:r>
            <a:endParaRPr lang="it-IT" altLang="it-IT" sz="2000">
              <a:cs typeface="Calibri" panose="020F0502020204030204" pitchFamily="34" charset="0"/>
            </a:endParaRPr>
          </a:p>
          <a:p>
            <a:endParaRPr lang="it-IT" altLang="it-IT"/>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olo 1">
            <a:extLst>
              <a:ext uri="{FF2B5EF4-FFF2-40B4-BE49-F238E27FC236}">
                <a16:creationId xmlns:a16="http://schemas.microsoft.com/office/drawing/2014/main" id="{D6B312DE-ED9E-4A46-BEF6-5B6A87D57626}"/>
              </a:ext>
            </a:extLst>
          </p:cNvPr>
          <p:cNvSpPr>
            <a:spLocks noGrp="1"/>
          </p:cNvSpPr>
          <p:nvPr>
            <p:ph type="title"/>
          </p:nvPr>
        </p:nvSpPr>
        <p:spPr/>
        <p:txBody>
          <a:bodyPr/>
          <a:lstStyle/>
          <a:p>
            <a:endParaRPr lang="it-IT" altLang="it-IT"/>
          </a:p>
        </p:txBody>
      </p:sp>
      <p:sp>
        <p:nvSpPr>
          <p:cNvPr id="116739" name="Segnaposto contenuto 2">
            <a:extLst>
              <a:ext uri="{FF2B5EF4-FFF2-40B4-BE49-F238E27FC236}">
                <a16:creationId xmlns:a16="http://schemas.microsoft.com/office/drawing/2014/main" id="{5E9B2D18-2F38-4602-B46F-C9B3CCC603AF}"/>
              </a:ext>
            </a:extLst>
          </p:cNvPr>
          <p:cNvSpPr>
            <a:spLocks noGrp="1"/>
          </p:cNvSpPr>
          <p:nvPr>
            <p:ph idx="1"/>
          </p:nvPr>
        </p:nvSpPr>
        <p:spPr/>
        <p:txBody>
          <a:bodyPr/>
          <a:lstStyle/>
          <a:p>
            <a:pPr marL="1149350" algn="ctr"/>
            <a:r>
              <a:rPr lang="en-US" altLang="it-IT" sz="2000">
                <a:latin typeface="Arial" panose="020B0604020202020204" pitchFamily="34" charset="0"/>
                <a:ea typeface="Arial" panose="020B0604020202020204" pitchFamily="34" charset="0"/>
                <a:cs typeface="Times New Roman" panose="02020603050405020304" pitchFamily="18" charset="0"/>
              </a:rPr>
              <a:t>PRESUPPOSTI TEORICI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493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49350">
              <a:lnSpc>
                <a:spcPct val="149000"/>
              </a:lnSpc>
            </a:pPr>
            <a:r>
              <a:rPr lang="en-US" altLang="it-IT" sz="2000">
                <a:latin typeface="Arial" panose="020B0604020202020204" pitchFamily="34" charset="0"/>
                <a:ea typeface="Arial" panose="020B0604020202020204" pitchFamily="34" charset="0"/>
                <a:cs typeface="Times New Roman" panose="02020603050405020304" pitchFamily="18" charset="0"/>
              </a:rPr>
              <a:t>Questo trattamento si basa su un modello cognitivo-comportamentale del lutto secondo cui esistono almeno tre processi alla base di questo tipo di lutto: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49350">
              <a:lnSpc>
                <a:spcPct val="149000"/>
              </a:lnSpc>
              <a:spcBef>
                <a:spcPts val="25"/>
              </a:spcBef>
              <a:buSzPts val="1200"/>
              <a:buFont typeface="Arial" panose="020B0604020202020204" pitchFamily="34" charset="0"/>
              <a:buAutoNum type="arabicParenR"/>
            </a:pPr>
            <a:r>
              <a:rPr lang="en-US" altLang="it-IT" sz="2000">
                <a:latin typeface="Arial" panose="020B0604020202020204" pitchFamily="34" charset="0"/>
                <a:ea typeface="Arial" panose="020B0604020202020204" pitchFamily="34" charset="0"/>
                <a:cs typeface="Times New Roman" panose="02020603050405020304" pitchFamily="18" charset="0"/>
              </a:rPr>
              <a:t>l</a:t>
            </a:r>
            <a:r>
              <a:rPr lang="en-US" altLang="it-IT" sz="2000">
                <a:latin typeface="Arial" panose="020B0604020202020204" pitchFamily="34" charset="0"/>
                <a:cs typeface="Arial" panose="020B0604020202020204" pitchFamily="34" charset="0"/>
              </a:rPr>
              <a:t>’insufficiente integrazione dell’informazione riguardante l’irreversibilità della perdita nelle rappresentazioni di sé e del rapporto con la persona defunta;</a:t>
            </a:r>
            <a:endParaRPr lang="it-IT" altLang="it-IT" sz="2000">
              <a:latin typeface="Arial" panose="020B0604020202020204" pitchFamily="34" charset="0"/>
              <a:cs typeface="Arial" panose="020B0604020202020204" pitchFamily="34" charset="0"/>
            </a:endParaRPr>
          </a:p>
          <a:p>
            <a:pPr marL="1149350">
              <a:lnSpc>
                <a:spcPct val="149000"/>
              </a:lnSpc>
              <a:spcBef>
                <a:spcPts val="25"/>
              </a:spcBef>
              <a:buSzPts val="1200"/>
              <a:buFont typeface="Arial" panose="020B0604020202020204" pitchFamily="34" charset="0"/>
              <a:buAutoNum type="arabicParenR"/>
            </a:pPr>
            <a:r>
              <a:rPr lang="en-US" altLang="it-IT" sz="2000">
                <a:latin typeface="Arial" panose="020B0604020202020204" pitchFamily="34" charset="0"/>
                <a:cs typeface="Arial" panose="020B0604020202020204" pitchFamily="34" charset="0"/>
              </a:rPr>
              <a:t>la propensione a farsi assorbire da pensieri negativi persistenti su se stessi, sulla vita e sulle proprie capacità di affrontare il dolore e il lutto;</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olo 1">
            <a:extLst>
              <a:ext uri="{FF2B5EF4-FFF2-40B4-BE49-F238E27FC236}">
                <a16:creationId xmlns:a16="http://schemas.microsoft.com/office/drawing/2014/main" id="{1A3E3AB2-DCE5-49F1-8117-91192A7D4CE6}"/>
              </a:ext>
            </a:extLst>
          </p:cNvPr>
          <p:cNvSpPr>
            <a:spLocks noGrp="1"/>
          </p:cNvSpPr>
          <p:nvPr>
            <p:ph type="title"/>
          </p:nvPr>
        </p:nvSpPr>
        <p:spPr/>
        <p:txBody>
          <a:bodyPr/>
          <a:lstStyle/>
          <a:p>
            <a:endParaRPr lang="it-IT" altLang="it-IT"/>
          </a:p>
        </p:txBody>
      </p:sp>
      <p:sp>
        <p:nvSpPr>
          <p:cNvPr id="117763" name="Segnaposto contenuto 2">
            <a:extLst>
              <a:ext uri="{FF2B5EF4-FFF2-40B4-BE49-F238E27FC236}">
                <a16:creationId xmlns:a16="http://schemas.microsoft.com/office/drawing/2014/main" id="{E4EFF378-B62D-4EDC-A5C2-3C947F2460CB}"/>
              </a:ext>
            </a:extLst>
          </p:cNvPr>
          <p:cNvSpPr>
            <a:spLocks noGrp="1"/>
          </p:cNvSpPr>
          <p:nvPr>
            <p:ph idx="1"/>
          </p:nvPr>
        </p:nvSpPr>
        <p:spPr/>
        <p:txBody>
          <a:bodyPr/>
          <a:lstStyle/>
          <a:p>
            <a:pPr>
              <a:lnSpc>
                <a:spcPct val="150000"/>
              </a:lnSpc>
              <a:spcBef>
                <a:spcPts val="25"/>
              </a:spcBef>
              <a:buSzPts val="1200"/>
              <a:buFont typeface="Arial" panose="020B0604020202020204" pitchFamily="34" charset="0"/>
              <a:buAutoNum type="arabicParenR"/>
              <a:tabLst>
                <a:tab pos="250825" algn="l"/>
              </a:tabLst>
            </a:pPr>
            <a:r>
              <a:rPr lang="en-US" altLang="it-IT" sz="2000">
                <a:latin typeface="Arial" panose="020B0604020202020204" pitchFamily="34" charset="0"/>
                <a:cs typeface="Arial" panose="020B0604020202020204" pitchFamily="34" charset="0"/>
              </a:rPr>
              <a:t>la propensione a provare paura ed evitare “promemoria” interni ed esterni alla perdita </a:t>
            </a:r>
            <a:r>
              <a:rPr lang="en-US" altLang="it-IT" sz="2000">
                <a:latin typeface="Arial" panose="020B0604020202020204" pitchFamily="34" charset="0"/>
                <a:ea typeface="Arial" panose="020B0604020202020204" pitchFamily="34" charset="0"/>
                <a:cs typeface="Times New Roman" panose="02020603050405020304" pitchFamily="18" charset="0"/>
              </a:rPr>
              <a:t>(denominata evitamento ansioso)  e la propensione a sottrarsi dalla normale routine e da attività a causa della convinzione di non essere più in grado di fare/in grado di provare piacere (denominata evitamento depressivo)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613"/>
              </a:spcBef>
              <a:tabLst>
                <a:tab pos="25082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La Grief-Help Therapy agisce sul lutto complicato lavorando su questi tre processi ed utilizzando tecniche cognitivo-comportamentali tradizionali, in versioni semplificate in base al livello di sviluppo e alle capacità cognitive dei bambini: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250825" algn="l"/>
              </a:tabLst>
            </a:pPr>
            <a:endParaRPr lang="it-IT" altLang="it-IT"/>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olo 1">
            <a:extLst>
              <a:ext uri="{FF2B5EF4-FFF2-40B4-BE49-F238E27FC236}">
                <a16:creationId xmlns:a16="http://schemas.microsoft.com/office/drawing/2014/main" id="{AA2560BA-716A-4818-AD4B-5C8F60024104}"/>
              </a:ext>
            </a:extLst>
          </p:cNvPr>
          <p:cNvSpPr>
            <a:spLocks noGrp="1"/>
          </p:cNvSpPr>
          <p:nvPr>
            <p:ph type="title"/>
          </p:nvPr>
        </p:nvSpPr>
        <p:spPr/>
        <p:txBody>
          <a:bodyPr/>
          <a:lstStyle/>
          <a:p>
            <a:endParaRPr lang="it-IT" altLang="it-IT"/>
          </a:p>
        </p:txBody>
      </p:sp>
      <p:sp>
        <p:nvSpPr>
          <p:cNvPr id="118787" name="Segnaposto contenuto 2">
            <a:extLst>
              <a:ext uri="{FF2B5EF4-FFF2-40B4-BE49-F238E27FC236}">
                <a16:creationId xmlns:a16="http://schemas.microsoft.com/office/drawing/2014/main" id="{E02212DE-C90A-4CBC-AD08-43F58AEAA360}"/>
              </a:ext>
            </a:extLst>
          </p:cNvPr>
          <p:cNvSpPr>
            <a:spLocks noGrp="1"/>
          </p:cNvSpPr>
          <p:nvPr>
            <p:ph idx="1"/>
          </p:nvPr>
        </p:nvSpPr>
        <p:spPr/>
        <p:txBody>
          <a:bodyPr/>
          <a:lstStyle/>
          <a:p>
            <a:pPr>
              <a:lnSpc>
                <a:spcPts val="1400"/>
              </a:lnSpc>
              <a:buSzPts val="1200"/>
              <a:buFont typeface="Arial" panose="020B0604020202020204" pitchFamily="34" charset="0"/>
              <a:buChar char="-"/>
              <a:tabLst>
                <a:tab pos="165100" algn="l"/>
              </a:tabLst>
            </a:pPr>
            <a:r>
              <a:rPr lang="en-US" altLang="it-IT" sz="2000">
                <a:solidFill>
                  <a:srgbClr val="FFFFFF"/>
                </a:solidFill>
                <a:latin typeface="Arial" panose="020B0604020202020204" pitchFamily="34" charset="0"/>
                <a:cs typeface="Arial" panose="020B0604020202020204" pitchFamily="34" charset="0"/>
              </a:rPr>
              <a:t>l</a:t>
            </a:r>
            <a:r>
              <a:rPr lang="en-US" altLang="it-IT" sz="2000">
                <a:latin typeface="Arial" panose="020B0604020202020204" pitchFamily="34" charset="0"/>
                <a:cs typeface="Arial" panose="020B0604020202020204" pitchFamily="34" charset="0"/>
              </a:rPr>
              <a:t>’“esposizione immaginaria”, spesso utilizzata nella terapia del</a:t>
            </a:r>
          </a:p>
          <a:p>
            <a:pPr>
              <a:lnSpc>
                <a:spcPts val="1400"/>
              </a:lnSpc>
              <a:buSzPts val="1200"/>
              <a:buFont typeface="Arial" panose="020B0604020202020204" pitchFamily="34" charset="0"/>
              <a:buChar char="-"/>
              <a:tabLst>
                <a:tab pos="165100" algn="l"/>
              </a:tabLst>
            </a:pPr>
            <a:endParaRPr lang="en-US" altLang="it-IT" sz="2000">
              <a:latin typeface="Arial" panose="020B0604020202020204" pitchFamily="34" charset="0"/>
              <a:cs typeface="Arial" panose="020B0604020202020204" pitchFamily="34" charset="0"/>
            </a:endParaRPr>
          </a:p>
          <a:p>
            <a:pPr>
              <a:lnSpc>
                <a:spcPts val="1400"/>
              </a:lnSpc>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 trattamento del PTSD</a:t>
            </a:r>
            <a:r>
              <a:rPr lang="en-US" altLang="it-IT" sz="2000">
                <a:latin typeface="Arial" panose="020B0604020202020204" pitchFamily="34" charset="0"/>
                <a:ea typeface="Arial" panose="020B0604020202020204" pitchFamily="34" charset="0"/>
                <a:cs typeface="Times New Roman" panose="02020603050405020304" pitchFamily="18" charset="0"/>
              </a:rPr>
              <a:t> in cui viene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688"/>
              </a:spcBef>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chiesto al paziente di immaginare situazioni o immagini spaventanti. (Nel caso della Grief- Help Therapy il bambino deve raccontare la storia della perdita, focalizzandosi sugli aspetti più dolorosi)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25"/>
              </a:spcBef>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l’“esposizione in vivo”, spesso utilizzata nella terapia del PTSD o di altri disturbi d’ansia, in cui il paziente si confronta direttamente con l’oggetto, l’attività o la situazione spaventante.</a:t>
            </a:r>
            <a:endParaRPr lang="it-IT" altLang="it-IT" sz="2000">
              <a:latin typeface="Arial" panose="020B0604020202020204" pitchFamily="34" charset="0"/>
              <a:cs typeface="Arial" panose="020B0604020202020204" pitchFamily="34" charset="0"/>
            </a:endParaRPr>
          </a:p>
          <a:p>
            <a:pPr>
              <a:tabLst>
                <a:tab pos="165100" algn="l"/>
              </a:tabLst>
            </a:pPr>
            <a:endParaRPr lang="it-IT" altLang="it-IT">
              <a:solidFill>
                <a:srgbClr val="FFFFFF"/>
              </a:solidFill>
            </a:endParaRPr>
          </a:p>
          <a:p>
            <a:pPr>
              <a:tabLst>
                <a:tab pos="165100" algn="l"/>
              </a:tabLst>
            </a:pPr>
            <a:endParaRPr lang="it-IT" altLang="it-IT"/>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olo 1">
            <a:extLst>
              <a:ext uri="{FF2B5EF4-FFF2-40B4-BE49-F238E27FC236}">
                <a16:creationId xmlns:a16="http://schemas.microsoft.com/office/drawing/2014/main" id="{E6E6B392-FC85-4F56-A53A-178213651EB0}"/>
              </a:ext>
            </a:extLst>
          </p:cNvPr>
          <p:cNvSpPr>
            <a:spLocks noGrp="1"/>
          </p:cNvSpPr>
          <p:nvPr>
            <p:ph type="title"/>
          </p:nvPr>
        </p:nvSpPr>
        <p:spPr/>
        <p:txBody>
          <a:bodyPr/>
          <a:lstStyle/>
          <a:p>
            <a:endParaRPr lang="it-IT" altLang="it-IT"/>
          </a:p>
        </p:txBody>
      </p:sp>
      <p:sp>
        <p:nvSpPr>
          <p:cNvPr id="119811" name="Segnaposto contenuto 2">
            <a:extLst>
              <a:ext uri="{FF2B5EF4-FFF2-40B4-BE49-F238E27FC236}">
                <a16:creationId xmlns:a16="http://schemas.microsoft.com/office/drawing/2014/main" id="{AC7AD27D-9C44-4AED-9374-DF84EBFB0A7F}"/>
              </a:ext>
            </a:extLst>
          </p:cNvPr>
          <p:cNvSpPr>
            <a:spLocks noGrp="1"/>
          </p:cNvSpPr>
          <p:nvPr>
            <p:ph idx="1"/>
          </p:nvPr>
        </p:nvSpPr>
        <p:spPr/>
        <p:txBody>
          <a:bodyPr/>
          <a:lstStyle/>
          <a:p>
            <a:pPr marL="71438">
              <a:lnSpc>
                <a:spcPct val="150000"/>
              </a:lnSpc>
              <a:spcBef>
                <a:spcPts val="275"/>
              </a:spcBef>
            </a:pPr>
            <a:r>
              <a:rPr lang="en-US" altLang="it-IT" sz="1800">
                <a:latin typeface="Arial" panose="020B0604020202020204" pitchFamily="34" charset="0"/>
                <a:ea typeface="Arial" panose="020B0604020202020204" pitchFamily="34" charset="0"/>
                <a:cs typeface="Times New Roman" panose="02020603050405020304" pitchFamily="18" charset="0"/>
              </a:rPr>
              <a:t>(Nel caso della Grief-Help Therapy il bambino potrebbe essere accompagnato a visitare la scena della morte della persona cara)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buSzPts val="1200"/>
              <a:buFont typeface="Arial" panose="020B0604020202020204" pitchFamily="34" charset="0"/>
              <a:buChar char="-"/>
            </a:pPr>
            <a:r>
              <a:rPr lang="en-US" altLang="it-IT" sz="1800">
                <a:latin typeface="Arial" panose="020B0604020202020204" pitchFamily="34" charset="0"/>
                <a:ea typeface="Arial" panose="020B0604020202020204" pitchFamily="34" charset="0"/>
                <a:cs typeface="Times New Roman" panose="02020603050405020304" pitchFamily="18" charset="0"/>
              </a:rPr>
              <a:t>il “dialogo socratico”, utilizzato come tecnica di ricostruzione cognitiva, in cui si identificano e si discutono la validità e l’utilità dei pensieri disadattivi, modificandoli.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buSzPts val="1200"/>
              <a:buFont typeface="Arial" panose="020B0604020202020204" pitchFamily="34" charset="0"/>
              <a:buChar char="-"/>
            </a:pPr>
            <a:r>
              <a:rPr lang="en-US" altLang="it-IT" sz="1800">
                <a:latin typeface="Arial" panose="020B0604020202020204" pitchFamily="34" charset="0"/>
                <a:ea typeface="Arial" panose="020B0604020202020204" pitchFamily="34" charset="0"/>
                <a:cs typeface="Times New Roman" panose="02020603050405020304" pitchFamily="18" charset="0"/>
              </a:rPr>
              <a:t>gli “esperimenti comportamentali”, in cui si assegnano al paziente incarichi specifici per testare la validità delle sue cognizioni, sempre al fine di identificare e modificare quelle disadattive.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25"/>
              </a:spcBef>
              <a:buSzPts val="1200"/>
              <a:buFont typeface="Arial" panose="020B0604020202020204" pitchFamily="34" charset="0"/>
              <a:buChar char="-"/>
            </a:pPr>
            <a:r>
              <a:rPr lang="en-US" altLang="it-IT" sz="1800">
                <a:latin typeface="Arial" panose="020B0604020202020204" pitchFamily="34" charset="0"/>
                <a:ea typeface="Arial" panose="020B0604020202020204" pitchFamily="34" charset="0"/>
                <a:cs typeface="Times New Roman" panose="02020603050405020304" pitchFamily="18" charset="0"/>
              </a:rPr>
              <a:t>i “programmi comportamentali” e gli “skill-training”, entrambi in diversi modi interrompono l’evitamento ansioso e quello depressivo.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Arial" panose="020B0604020202020204" pitchFamily="34" charset="0"/>
              <a:cs typeface="Times New Roman" panose="02020603050405020304" pitchFamily="18" charset="0"/>
            </a:endParaRPr>
          </a:p>
          <a:p>
            <a:pPr marL="71438"/>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Arial" panose="020B0604020202020204" pitchFamily="34" charset="0"/>
              <a:cs typeface="Times New Roman" panose="02020603050405020304" pitchFamily="18"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olo 1">
            <a:extLst>
              <a:ext uri="{FF2B5EF4-FFF2-40B4-BE49-F238E27FC236}">
                <a16:creationId xmlns:a16="http://schemas.microsoft.com/office/drawing/2014/main" id="{84A6A882-A4EB-4A09-9EE9-9EC7EF43EEAB}"/>
              </a:ext>
            </a:extLst>
          </p:cNvPr>
          <p:cNvSpPr>
            <a:spLocks noGrp="1"/>
          </p:cNvSpPr>
          <p:nvPr>
            <p:ph type="title"/>
          </p:nvPr>
        </p:nvSpPr>
        <p:spPr/>
        <p:txBody>
          <a:bodyPr/>
          <a:lstStyle/>
          <a:p>
            <a:endParaRPr lang="it-IT" altLang="it-IT"/>
          </a:p>
        </p:txBody>
      </p:sp>
      <p:sp>
        <p:nvSpPr>
          <p:cNvPr id="120835" name="Segnaposto contenuto 2">
            <a:extLst>
              <a:ext uri="{FF2B5EF4-FFF2-40B4-BE49-F238E27FC236}">
                <a16:creationId xmlns:a16="http://schemas.microsoft.com/office/drawing/2014/main" id="{4E2CC98A-F1B8-42CF-8686-CC60D350642E}"/>
              </a:ext>
            </a:extLst>
          </p:cNvPr>
          <p:cNvSpPr>
            <a:spLocks noGrp="1"/>
          </p:cNvSpPr>
          <p:nvPr>
            <p:ph idx="1"/>
          </p:nvPr>
        </p:nvSpPr>
        <p:spPr/>
        <p:txBody>
          <a:bodyPr/>
          <a:lstStyle/>
          <a:p>
            <a:pPr marL="0" indent="0">
              <a:buFont typeface="Arial" panose="020B0604020202020204" pitchFamily="34" charset="0"/>
              <a:buNone/>
            </a:pPr>
            <a:endParaRPr lang="it-IT" altLang="it-IT" sz="2000">
              <a:ea typeface="Calibri" panose="020F0502020204030204" pitchFamily="34" charset="0"/>
              <a:cs typeface="Times New Roman" panose="02020603050405020304" pitchFamily="18" charset="0"/>
            </a:endParaRPr>
          </a:p>
          <a:p>
            <a:pPr marL="0" indent="0"/>
            <a:r>
              <a:rPr lang="en-US" altLang="it-IT" sz="1800" i="1">
                <a:latin typeface="Arial" panose="020B0604020202020204" pitchFamily="34" charset="0"/>
                <a:ea typeface="Calibri" panose="020F0502020204030204" pitchFamily="34" charset="0"/>
                <a:cs typeface="Times New Roman" panose="02020603050405020304" pitchFamily="18" charset="0"/>
              </a:rPr>
              <a:t>DESCRIZIONE DEL TRATTAMENTO</a:t>
            </a:r>
            <a:endParaRPr lang="it-IT" altLang="it-IT" sz="1800">
              <a:ea typeface="Calibri" panose="020F0502020204030204" pitchFamily="34" charset="0"/>
              <a:cs typeface="Times New Roman" panose="02020603050405020304" pitchFamily="18" charset="0"/>
            </a:endParaRPr>
          </a:p>
          <a:p>
            <a:pPr marL="0" indent="0">
              <a:spcBef>
                <a:spcPts val="38"/>
              </a:spcBef>
            </a:pPr>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Calibri" panose="020F0502020204030204" pitchFamily="34" charset="0"/>
              <a:cs typeface="Times New Roman" panose="02020603050405020304" pitchFamily="18" charset="0"/>
            </a:endParaRPr>
          </a:p>
          <a:p>
            <a:pPr marL="0" indent="0">
              <a:lnSpc>
                <a:spcPct val="149000"/>
              </a:lnSpc>
            </a:pPr>
            <a:r>
              <a:rPr lang="en-US" altLang="it-IT" sz="1600">
                <a:solidFill>
                  <a:srgbClr val="FFFFFF"/>
                </a:solidFill>
                <a:latin typeface="Arial" panose="020B0604020202020204" pitchFamily="34" charset="0"/>
                <a:ea typeface="Arial" panose="020B0604020202020204" pitchFamily="34" charset="0"/>
                <a:cs typeface="Times New Roman" panose="02020603050405020304" pitchFamily="18" charset="0"/>
              </a:rPr>
              <a:t>Il </a:t>
            </a:r>
            <a:r>
              <a:rPr lang="en-US" altLang="it-IT" sz="1600">
                <a:latin typeface="Arial" panose="020B0604020202020204" pitchFamily="34" charset="0"/>
                <a:ea typeface="Arial" panose="020B0604020202020204" pitchFamily="34" charset="0"/>
                <a:cs typeface="Times New Roman" panose="02020603050405020304" pitchFamily="18" charset="0"/>
              </a:rPr>
              <a:t>trattamento è diviso in 5 parti principali, tutte descritte in un quaderno di attività/esercizi che i bambini usano durante la terapia.</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0" indent="0"/>
            <a:r>
              <a:rPr lang="en-US" altLang="it-IT" sz="1600">
                <a:latin typeface="Arial" panose="020B0604020202020204" pitchFamily="34" charset="0"/>
                <a:ea typeface="Arial" panose="020B0604020202020204" pitchFamily="34" charset="0"/>
                <a:cs typeface="Times New Roman" panose="02020603050405020304" pitchFamily="18" charset="0"/>
              </a:rPr>
              <a:t> </a:t>
            </a:r>
            <a:endParaRPr lang="it-IT" altLang="it-IT" sz="1600">
              <a:ea typeface="Calibri" panose="020F0502020204030204" pitchFamily="34" charset="0"/>
              <a:cs typeface="Times New Roman" panose="02020603050405020304" pitchFamily="18" charset="0"/>
            </a:endParaRPr>
          </a:p>
          <a:p>
            <a:pPr marL="0" indent="0">
              <a:lnSpc>
                <a:spcPct val="150000"/>
              </a:lnSpc>
              <a:spcBef>
                <a:spcPts val="700"/>
              </a:spcBef>
              <a:buSzPts val="1200"/>
              <a:buFont typeface="Arial" panose="020B0604020202020204" pitchFamily="34" charset="0"/>
              <a:buChar char="-"/>
            </a:pPr>
            <a:r>
              <a:rPr lang="en-US" altLang="it-IT" sz="1600">
                <a:latin typeface="Arial" panose="020B0604020202020204" pitchFamily="34" charset="0"/>
                <a:cs typeface="Arial" panose="020B0604020202020204" pitchFamily="34" charset="0"/>
              </a:rPr>
              <a:t>Nella prima parte, intitolata “</a:t>
            </a:r>
            <a:r>
              <a:rPr lang="en-US" altLang="it-IT" sz="1600" i="1">
                <a:latin typeface="Arial" panose="020B0604020202020204" pitchFamily="34" charset="0"/>
                <a:cs typeface="Arial" panose="020B0604020202020204" pitchFamily="34" charset="0"/>
              </a:rPr>
              <a:t>Chi è morto</a:t>
            </a:r>
            <a:r>
              <a:rPr lang="en-US" altLang="it-IT" sz="1600">
                <a:latin typeface="Arial" panose="020B0604020202020204" pitchFamily="34" charset="0"/>
                <a:cs typeface="Arial" panose="020B0604020202020204" pitchFamily="34" charset="0"/>
              </a:rPr>
              <a:t>?”, il bambino è invitato a parlare della perdita, di ciò che gli manca e/o desidererebbe ancora condividere con la persona defunta. Un obiettivo importante di questa prima parte è quello di favorire, nel bambino, il confronto con la realtà e il dolore della perdita e nel terapeuta, stendere un primo resoconto sui pensieri disfunzionali e i modelli di comportamento che dovranno essere affrontati </a:t>
            </a:r>
            <a:r>
              <a:rPr lang="en-US" altLang="it-IT" sz="1800">
                <a:latin typeface="Arial" panose="020B0604020202020204" pitchFamily="34" charset="0"/>
                <a:cs typeface="Arial" panose="020B0604020202020204" pitchFamily="34" charset="0"/>
              </a:rPr>
              <a:t>in seguito durante il trattamento.</a:t>
            </a:r>
            <a:endParaRPr lang="it-IT" altLang="it-IT" sz="1800">
              <a:latin typeface="Arial" panose="020B0604020202020204" pitchFamily="34" charset="0"/>
              <a:cs typeface="Arial" panose="020B0604020202020204" pitchFamily="34" charset="0"/>
            </a:endParaRPr>
          </a:p>
          <a:p>
            <a:pPr marL="0" indent="0"/>
            <a:r>
              <a:rPr lang="en-US" altLang="it-IT" sz="1800">
                <a:latin typeface="Arial" panose="020B0604020202020204" pitchFamily="34" charset="0"/>
                <a:cs typeface="Arial" panose="020B0604020202020204" pitchFamily="34" charset="0"/>
              </a:rPr>
              <a:t> </a:t>
            </a:r>
            <a:endParaRPr lang="it-IT" altLang="it-IT" sz="1800">
              <a:cs typeface="Calibri" panose="020F0502020204030204" pitchFamily="34" charset="0"/>
            </a:endParaRPr>
          </a:p>
          <a:p>
            <a:pPr marL="0" indent="0"/>
            <a:endParaRPr lang="it-IT" altLang="it-IT"/>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olo 1">
            <a:extLst>
              <a:ext uri="{FF2B5EF4-FFF2-40B4-BE49-F238E27FC236}">
                <a16:creationId xmlns:a16="http://schemas.microsoft.com/office/drawing/2014/main" id="{259F95AB-23D2-4442-8FCB-00CB2D08D36D}"/>
              </a:ext>
            </a:extLst>
          </p:cNvPr>
          <p:cNvSpPr>
            <a:spLocks noGrp="1"/>
          </p:cNvSpPr>
          <p:nvPr>
            <p:ph type="title"/>
          </p:nvPr>
        </p:nvSpPr>
        <p:spPr/>
        <p:txBody>
          <a:bodyPr/>
          <a:lstStyle/>
          <a:p>
            <a:endParaRPr lang="it-IT" altLang="it-IT"/>
          </a:p>
        </p:txBody>
      </p:sp>
      <p:sp>
        <p:nvSpPr>
          <p:cNvPr id="121859" name="Segnaposto contenuto 2">
            <a:extLst>
              <a:ext uri="{FF2B5EF4-FFF2-40B4-BE49-F238E27FC236}">
                <a16:creationId xmlns:a16="http://schemas.microsoft.com/office/drawing/2014/main" id="{ED4EAD34-8D95-4C16-B24A-2AC04351E772}"/>
              </a:ext>
            </a:extLst>
          </p:cNvPr>
          <p:cNvSpPr>
            <a:spLocks noGrp="1"/>
          </p:cNvSpPr>
          <p:nvPr>
            <p:ph idx="1"/>
          </p:nvPr>
        </p:nvSpPr>
        <p:spPr/>
        <p:txBody>
          <a:bodyPr/>
          <a:lstStyle/>
          <a:p>
            <a:pPr>
              <a:lnSpc>
                <a:spcPct val="143000"/>
              </a:lnSpc>
              <a:spcBef>
                <a:spcPts val="688"/>
              </a:spcBef>
              <a:buSzPts val="1200"/>
              <a:buFont typeface="Arial" panose="020B0604020202020204" pitchFamily="34" charset="0"/>
              <a:buChar char="-"/>
              <a:tabLst>
                <a:tab pos="165100" algn="l"/>
              </a:tabLst>
            </a:pPr>
            <a:r>
              <a:rPr lang="en-US" altLang="it-IT" sz="1800">
                <a:latin typeface="Arial" panose="020B0604020202020204" pitchFamily="34" charset="0"/>
                <a:cs typeface="Arial" panose="020B0604020202020204" pitchFamily="34" charset="0"/>
              </a:rPr>
              <a:t>Nella seconda parte, intitolata “</a:t>
            </a:r>
            <a:r>
              <a:rPr lang="en-US" altLang="it-IT" sz="1800" i="1">
                <a:latin typeface="Arial" panose="020B0604020202020204" pitchFamily="34" charset="0"/>
                <a:cs typeface="Arial" panose="020B0604020202020204" pitchFamily="34" charset="0"/>
              </a:rPr>
              <a:t>Cos’è il lutto</a:t>
            </a:r>
            <a:r>
              <a:rPr lang="en-US" altLang="it-IT" sz="1800">
                <a:latin typeface="Arial" panose="020B0604020202020204" pitchFamily="34" charset="0"/>
                <a:cs typeface="Arial" panose="020B0604020202020204" pitchFamily="34" charset="0"/>
              </a:rPr>
              <a:t>?” </a:t>
            </a:r>
            <a:r>
              <a:rPr lang="en-US" altLang="it-IT" sz="1800">
                <a:latin typeface="Arial" panose="020B0604020202020204" pitchFamily="34" charset="0"/>
                <a:ea typeface="Arial" panose="020B0604020202020204" pitchFamily="34" charset="0"/>
                <a:cs typeface="Times New Roman" panose="02020603050405020304" pitchFamily="18" charset="0"/>
              </a:rPr>
              <a:t>viene proposto un compito simile a quello ideato da Worden per i bambini che hanno subito un lutto. Il compito spiega come </a:t>
            </a:r>
            <a:r>
              <a:rPr lang="en-US" altLang="it-IT" sz="1800">
                <a:latin typeface="Arial" panose="020B0604020202020204" pitchFamily="34" charset="0"/>
                <a:cs typeface="Arial" panose="020B0604020202020204" pitchFamily="34" charset="0"/>
              </a:rPr>
              <a:t>affrontare la perdita e quei processi che impediscono l’elaborazione del lutto ed è suddiviso in quattro attività:</a:t>
            </a:r>
            <a:endParaRPr lang="it-IT" altLang="it-IT" sz="1800">
              <a:latin typeface="Arial" panose="020B0604020202020204" pitchFamily="34" charset="0"/>
              <a:cs typeface="Arial" panose="020B0604020202020204" pitchFamily="34" charset="0"/>
            </a:endParaRPr>
          </a:p>
          <a:p>
            <a:pPr>
              <a:spcBef>
                <a:spcPts val="100"/>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Affrontare la realtà e il dolore della perdita;</a:t>
            </a:r>
            <a:endParaRPr lang="it-IT" altLang="it-IT" sz="1800">
              <a:latin typeface="Arial" panose="020B0604020202020204" pitchFamily="34" charset="0"/>
              <a:cs typeface="Arial" panose="020B0604020202020204" pitchFamily="34" charset="0"/>
            </a:endParaRPr>
          </a:p>
          <a:p>
            <a:pPr>
              <a:spcBef>
                <a:spcPts val="688"/>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Riconquistare la fiducia in se stesso, negli altri, nella vita e nel futuro;</a:t>
            </a:r>
            <a:endParaRPr lang="it-IT" altLang="it-IT" sz="1800">
              <a:latin typeface="Arial" panose="020B0604020202020204" pitchFamily="34" charset="0"/>
              <a:cs typeface="Arial" panose="020B0604020202020204" pitchFamily="34" charset="0"/>
            </a:endParaRPr>
          </a:p>
          <a:p>
            <a:pPr>
              <a:spcBef>
                <a:spcPts val="700"/>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Concentrarsi sui propri problemi, non solo su quelli degli altri;</a:t>
            </a:r>
            <a:endParaRPr lang="it-IT" altLang="it-IT" sz="1800">
              <a:latin typeface="Arial" panose="020B0604020202020204" pitchFamily="34" charset="0"/>
              <a:cs typeface="Arial" panose="020B0604020202020204" pitchFamily="34" charset="0"/>
            </a:endParaRPr>
          </a:p>
          <a:p>
            <a:pPr>
              <a:spcBef>
                <a:spcPts val="688"/>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Proseguire attività che erano solite piacere e divertire.</a:t>
            </a:r>
            <a:endParaRPr lang="it-IT" altLang="it-IT" sz="1800">
              <a:latin typeface="Arial" panose="020B0604020202020204" pitchFamily="34" charset="0"/>
              <a:cs typeface="Arial" panose="020B0604020202020204" pitchFamily="34" charset="0"/>
            </a:endParaRPr>
          </a:p>
          <a:p>
            <a:pPr>
              <a:lnSpc>
                <a:spcPct val="150000"/>
              </a:lnSpc>
              <a:spcBef>
                <a:spcPts val="688"/>
              </a:spcBef>
              <a:tabLst>
                <a:tab pos="165100" algn="l"/>
              </a:tabLst>
            </a:pPr>
            <a:r>
              <a:rPr lang="en-US" altLang="it-IT" sz="1800">
                <a:latin typeface="Arial" panose="020B0604020202020204" pitchFamily="34" charset="0"/>
                <a:cs typeface="Arial" panose="020B0604020202020204" pitchFamily="34" charset="0"/>
              </a:rPr>
              <a:t>Il compito fornisce un quadro di riferimento per gli interventi attuati nelle successive fasi del trattamento.</a:t>
            </a:r>
            <a:endParaRPr lang="it-IT" altLang="it-IT" sz="1800">
              <a:latin typeface="Arial" panose="020B0604020202020204" pitchFamily="34" charset="0"/>
              <a:cs typeface="Arial" panose="020B0604020202020204" pitchFamily="34" charset="0"/>
            </a:endParaRPr>
          </a:p>
          <a:p>
            <a:pPr>
              <a:spcBef>
                <a:spcPts val="25"/>
              </a:spcBef>
              <a:tabLst>
                <a:tab pos="165100" algn="l"/>
              </a:tabLst>
            </a:pPr>
            <a:endParaRPr lang="it-IT" altLang="it-IT" sz="2000">
              <a:cs typeface="Calibri" panose="020F050202020403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olo 1">
            <a:extLst>
              <a:ext uri="{FF2B5EF4-FFF2-40B4-BE49-F238E27FC236}">
                <a16:creationId xmlns:a16="http://schemas.microsoft.com/office/drawing/2014/main" id="{5D55BDC5-8648-4C34-B163-186C9E676B6F}"/>
              </a:ext>
            </a:extLst>
          </p:cNvPr>
          <p:cNvSpPr>
            <a:spLocks noGrp="1"/>
          </p:cNvSpPr>
          <p:nvPr>
            <p:ph type="title"/>
          </p:nvPr>
        </p:nvSpPr>
        <p:spPr/>
        <p:txBody>
          <a:bodyPr/>
          <a:lstStyle/>
          <a:p>
            <a:endParaRPr lang="it-IT" altLang="it-IT"/>
          </a:p>
        </p:txBody>
      </p:sp>
      <p:sp>
        <p:nvSpPr>
          <p:cNvPr id="122883" name="Segnaposto contenuto 2">
            <a:extLst>
              <a:ext uri="{FF2B5EF4-FFF2-40B4-BE49-F238E27FC236}">
                <a16:creationId xmlns:a16="http://schemas.microsoft.com/office/drawing/2014/main" id="{03CD32D2-253D-4861-9A03-C4768F19FB85}"/>
              </a:ext>
            </a:extLst>
          </p:cNvPr>
          <p:cNvSpPr>
            <a:spLocks noGrp="1"/>
          </p:cNvSpPr>
          <p:nvPr>
            <p:ph idx="1"/>
          </p:nvPr>
        </p:nvSpPr>
        <p:spPr/>
        <p:txBody>
          <a:bodyPr/>
          <a:lstStyle/>
          <a:p>
            <a:pPr>
              <a:lnSpc>
                <a:spcPct val="137000"/>
              </a:lnSpc>
              <a:spcBef>
                <a:spcPts val="350"/>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Nella terza parte, intitolata “</a:t>
            </a:r>
            <a:r>
              <a:rPr lang="en-US" altLang="it-IT" sz="2000" i="1">
                <a:latin typeface="Arial" panose="020B0604020202020204" pitchFamily="34" charset="0"/>
                <a:ea typeface="Arial" panose="020B0604020202020204" pitchFamily="34" charset="0"/>
                <a:cs typeface="Times New Roman" panose="02020603050405020304" pitchFamily="18" charset="0"/>
              </a:rPr>
              <a:t>Ristrutturazione Cognitiva</a:t>
            </a:r>
            <a:r>
              <a:rPr lang="en-US" altLang="it-IT" sz="2000">
                <a:latin typeface="Arial" panose="020B0604020202020204" pitchFamily="34" charset="0"/>
                <a:ea typeface="Arial" panose="020B0604020202020204" pitchFamily="34" charset="0"/>
                <a:cs typeface="Times New Roman" panose="02020603050405020304" pitchFamily="18" charset="0"/>
              </a:rPr>
              <a:t>”, la tecnica della ristrutturazione cognitiva viene utilizzata per lavorare sul task 2.</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spcBef>
                <a:spcPts val="50"/>
              </a:spcBef>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gn="just">
              <a:lnSpc>
                <a:spcPct val="150000"/>
              </a:lnSpc>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Nella quarte parte del trattamento, intitolata “</a:t>
            </a:r>
            <a:r>
              <a:rPr lang="en-US" altLang="it-IT" sz="2000" i="1">
                <a:latin typeface="Arial" panose="020B0604020202020204" pitchFamily="34" charset="0"/>
                <a:cs typeface="Arial" panose="020B0604020202020204" pitchFamily="34" charset="0"/>
              </a:rPr>
              <a:t>Comportamenti Disfunzionali</a:t>
            </a:r>
            <a:r>
              <a:rPr lang="en-US" altLang="it-IT" sz="2000">
                <a:latin typeface="Arial" panose="020B0604020202020204" pitchFamily="34" charset="0"/>
                <a:cs typeface="Arial" panose="020B0604020202020204" pitchFamily="34" charset="0"/>
              </a:rPr>
              <a:t>”, l’esposizione graduale viene utilizzata per lavorare sul Task 1, alcune abilità di problem-solving vengono insegnate al bambino per affrontare il Task 3 e, infine, l’attivazione comportamentale viene utilizzata per conseguire il Task 4.</a:t>
            </a:r>
            <a:endParaRPr lang="it-IT" altLang="it-IT" sz="2000">
              <a:latin typeface="Arial" panose="020B0604020202020204" pitchFamily="34" charset="0"/>
              <a:cs typeface="Arial" panose="020B0604020202020204" pitchFamily="34" charset="0"/>
            </a:endParaRPr>
          </a:p>
          <a:p>
            <a:pPr>
              <a:tabLst>
                <a:tab pos="165100" algn="l"/>
              </a:tabLst>
            </a:pPr>
            <a:r>
              <a:rPr lang="en-US" altLang="it-IT" sz="2000">
                <a:latin typeface="Arial" panose="020B0604020202020204" pitchFamily="34" charset="0"/>
                <a:cs typeface="Arial" panose="020B0604020202020204" pitchFamily="34" charset="0"/>
              </a:rPr>
              <a:t> </a:t>
            </a:r>
            <a:endParaRPr lang="it-IT" altLang="it-IT" sz="2000">
              <a:cs typeface="Calibri" panose="020F0502020204030204" pitchFamily="34" charset="0"/>
            </a:endParaRPr>
          </a:p>
          <a:p>
            <a:pPr>
              <a:tabLst>
                <a:tab pos="165100" algn="l"/>
              </a:tabLst>
            </a:pPr>
            <a:endParaRPr lang="it-IT" alt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559F0022-CF04-4F9E-9006-C42465ADBB5C}"/>
              </a:ext>
            </a:extLst>
          </p:cNvPr>
          <p:cNvSpPr>
            <a:spLocks noGrp="1"/>
          </p:cNvSpPr>
          <p:nvPr>
            <p:ph type="title"/>
          </p:nvPr>
        </p:nvSpPr>
        <p:spPr/>
        <p:txBody>
          <a:bodyPr/>
          <a:lstStyle/>
          <a:p>
            <a:pPr eaLnBrk="1" hangingPunct="1"/>
            <a:r>
              <a:rPr lang="it-IT" altLang="it-IT"/>
              <a:t>INVIDIA</a:t>
            </a:r>
          </a:p>
        </p:txBody>
      </p:sp>
      <p:sp>
        <p:nvSpPr>
          <p:cNvPr id="13315" name="Segnaposto contenuto 2">
            <a:extLst>
              <a:ext uri="{FF2B5EF4-FFF2-40B4-BE49-F238E27FC236}">
                <a16:creationId xmlns:a16="http://schemas.microsoft.com/office/drawing/2014/main" id="{5E4CF9A4-0729-43FE-A170-6F00309EBEF8}"/>
              </a:ext>
            </a:extLst>
          </p:cNvPr>
          <p:cNvSpPr>
            <a:spLocks noGrp="1"/>
          </p:cNvSpPr>
          <p:nvPr>
            <p:ph idx="1"/>
          </p:nvPr>
        </p:nvSpPr>
        <p:spPr/>
        <p:txBody>
          <a:bodyPr/>
          <a:lstStyle/>
          <a:p>
            <a:pPr eaLnBrk="1">
              <a:buFont typeface="Arial" panose="020B0604020202020204" pitchFamily="34" charset="0"/>
              <a:buNone/>
            </a:pPr>
            <a:r>
              <a:rPr lang="it-IT" altLang="it-IT"/>
              <a:t> </a:t>
            </a:r>
          </a:p>
          <a:p>
            <a:pPr eaLnBrk="1"/>
            <a:r>
              <a:rPr lang="it-IT" altLang="it-IT"/>
              <a:t> può essere intollerabile per una giovane vedova la vista di una serena coppia di anziani </a:t>
            </a:r>
          </a:p>
          <a:p>
            <a:pPr eaLnBrk="1"/>
            <a:r>
              <a:rPr lang="it-IT" altLang="it-IT"/>
              <a:t> per la madre di un bambino Down la vista di un bambino sano</a:t>
            </a:r>
          </a:p>
          <a:p>
            <a:pPr eaLnBrk="1"/>
            <a:r>
              <a:rPr lang="it-IT" altLang="it-IT"/>
              <a:t>Per chi ha perso una gravidanza la vista di una «pancia»</a:t>
            </a:r>
          </a:p>
          <a:p>
            <a:pPr eaLnBrk="1">
              <a:buFont typeface="Arial" panose="020B0604020202020204" pitchFamily="34" charset="0"/>
              <a:buNone/>
            </a:pPr>
            <a:r>
              <a:rPr lang="it-IT" altLang="it-IT"/>
              <a:t>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olo 1">
            <a:extLst>
              <a:ext uri="{FF2B5EF4-FFF2-40B4-BE49-F238E27FC236}">
                <a16:creationId xmlns:a16="http://schemas.microsoft.com/office/drawing/2014/main" id="{B9A2BDEE-282C-496C-97D2-B718AFA39911}"/>
              </a:ext>
            </a:extLst>
          </p:cNvPr>
          <p:cNvSpPr>
            <a:spLocks noGrp="1"/>
          </p:cNvSpPr>
          <p:nvPr>
            <p:ph type="title"/>
          </p:nvPr>
        </p:nvSpPr>
        <p:spPr/>
        <p:txBody>
          <a:bodyPr/>
          <a:lstStyle/>
          <a:p>
            <a:endParaRPr lang="it-IT" altLang="it-IT"/>
          </a:p>
        </p:txBody>
      </p:sp>
      <p:sp>
        <p:nvSpPr>
          <p:cNvPr id="123907" name="Segnaposto contenuto 2">
            <a:extLst>
              <a:ext uri="{FF2B5EF4-FFF2-40B4-BE49-F238E27FC236}">
                <a16:creationId xmlns:a16="http://schemas.microsoft.com/office/drawing/2014/main" id="{0461D74A-9D6B-47F5-9766-557D1B6B5850}"/>
              </a:ext>
            </a:extLst>
          </p:cNvPr>
          <p:cNvSpPr>
            <a:spLocks noGrp="1"/>
          </p:cNvSpPr>
          <p:nvPr>
            <p:ph idx="1"/>
          </p:nvPr>
        </p:nvSpPr>
        <p:spPr/>
        <p:txBody>
          <a:bodyPr/>
          <a:lstStyle/>
          <a:p>
            <a:pPr algn="just">
              <a:lnSpc>
                <a:spcPct val="150000"/>
              </a:lnSpc>
              <a:spcBef>
                <a:spcPts val="700"/>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Nella quinta parte, intitolata “</a:t>
            </a:r>
            <a:r>
              <a:rPr lang="en-US" altLang="it-IT" sz="2000" i="1">
                <a:latin typeface="Arial" panose="020B0604020202020204" pitchFamily="34" charset="0"/>
                <a:ea typeface="Arial" panose="020B0604020202020204" pitchFamily="34" charset="0"/>
                <a:cs typeface="Times New Roman" panose="02020603050405020304" pitchFamily="18" charset="0"/>
              </a:rPr>
              <a:t>Andare avanti dopo la perdita</a:t>
            </a:r>
            <a:r>
              <a:rPr lang="en-US" altLang="it-IT" sz="2000">
                <a:latin typeface="Arial" panose="020B0604020202020204" pitchFamily="34" charset="0"/>
                <a:ea typeface="Arial" panose="020B0604020202020204" pitchFamily="34" charset="0"/>
                <a:cs typeface="Times New Roman" panose="02020603050405020304" pitchFamily="18" charset="0"/>
              </a:rPr>
              <a:t>”, le abilità apprese durante il trattamento vengono riviste, riassunte e annotate. Inoltre, viene discusso un piano futuro per continuare a metterle in pratica.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Durante il corso dell’intero trattamento il bambino scrive tre lettere indirizzate ad un amico immaginario o reale che servirà come strumento per facilitare il consolidamento del processo di apprendimento e come documento relativo alle abilità che può essere consultato anche dopo il trattamento.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olo 1">
            <a:extLst>
              <a:ext uri="{FF2B5EF4-FFF2-40B4-BE49-F238E27FC236}">
                <a16:creationId xmlns:a16="http://schemas.microsoft.com/office/drawing/2014/main" id="{40E895D1-B9E6-4D65-945B-E9A8DB6D7FF9}"/>
              </a:ext>
            </a:extLst>
          </p:cNvPr>
          <p:cNvSpPr>
            <a:spLocks noGrp="1"/>
          </p:cNvSpPr>
          <p:nvPr>
            <p:ph type="title"/>
          </p:nvPr>
        </p:nvSpPr>
        <p:spPr/>
        <p:txBody>
          <a:bodyPr/>
          <a:lstStyle/>
          <a:p>
            <a:endParaRPr lang="it-IT" altLang="it-IT"/>
          </a:p>
        </p:txBody>
      </p:sp>
      <p:sp>
        <p:nvSpPr>
          <p:cNvPr id="124931" name="Segnaposto contenuto 2">
            <a:extLst>
              <a:ext uri="{FF2B5EF4-FFF2-40B4-BE49-F238E27FC236}">
                <a16:creationId xmlns:a16="http://schemas.microsoft.com/office/drawing/2014/main" id="{E0A0BE9E-388D-4D62-8B34-DF23EDD430BC}"/>
              </a:ext>
            </a:extLst>
          </p:cNvPr>
          <p:cNvSpPr>
            <a:spLocks noGrp="1"/>
          </p:cNvSpPr>
          <p:nvPr>
            <p:ph idx="1"/>
          </p:nvPr>
        </p:nvSpPr>
        <p:spPr/>
        <p:txBody>
          <a:bodyPr/>
          <a:lstStyle/>
          <a:p>
            <a:pPr marL="71438">
              <a:lnSpc>
                <a:spcPct val="150000"/>
              </a:lnSpc>
              <a:spcBef>
                <a:spcPts val="1025"/>
              </a:spcBef>
            </a:pPr>
            <a:r>
              <a:rPr lang="en-US" altLang="it-IT" sz="1800">
                <a:latin typeface="Arial" panose="020B0604020202020204" pitchFamily="34" charset="0"/>
                <a:cs typeface="Arial" panose="020B0604020202020204" pitchFamily="34" charset="0"/>
              </a:rPr>
              <a:t>L’intero trattamento si compone di nove sessioni individuali per il bambino e cinque </a:t>
            </a:r>
            <a:r>
              <a:rPr lang="en-US" altLang="it-IT" sz="1800">
                <a:latin typeface="Arial" panose="020B0604020202020204" pitchFamily="34" charset="0"/>
                <a:ea typeface="Arial" panose="020B0604020202020204" pitchFamily="34" charset="0"/>
                <a:cs typeface="Times New Roman" panose="02020603050405020304" pitchFamily="18" charset="0"/>
              </a:rPr>
              <a:t>sessioni di consulenza per i genitori (se in vita) o i tutori, previste in parallelo al trattamento del bambino, volte  a sostenerli </a:t>
            </a:r>
            <a:r>
              <a:rPr lang="en-US" altLang="it-IT" sz="1800">
                <a:latin typeface="Arial" panose="020B0604020202020204" pitchFamily="34" charset="0"/>
                <a:cs typeface="Arial" panose="020B0604020202020204" pitchFamily="34" charset="0"/>
              </a:rPr>
              <a:t>nell’attività di supporto all’apprendimento che svolgono per il bambino. Durante le sessioni per gli adulti il terapeuta commenta il quaderno delle attività del bambino con i genitori/tutori e discute insieme a loro i compiti del lutto che il bambino dovrà affrontare e i modi in cui i genitori/tutori possono sostenerlo nel processo di elaborazione del lutto. A loro viene affidato anche l’importante incarico di monitorare il comportamento del bambino in seguito al trattamento per poter evidenziare eventuali segni di ricadute e poter quindi intervenire tempestivamente.</a:t>
            </a:r>
            <a:endParaRPr lang="it-IT" altLang="it-IT" sz="1800">
              <a:latin typeface="Arial" panose="020B0604020202020204" pitchFamily="34" charset="0"/>
              <a:cs typeface="Arial" panose="020B0604020202020204" pitchFamily="34" charset="0"/>
            </a:endParaRPr>
          </a:p>
          <a:p>
            <a:pPr marL="71438">
              <a:buFont typeface="Arial" panose="020B0604020202020204" pitchFamily="34" charset="0"/>
              <a:buNone/>
            </a:pPr>
            <a:endParaRPr lang="it-IT" altLang="it-IT" sz="2000">
              <a:solidFill>
                <a:srgbClr val="FFFFFF"/>
              </a:solidFill>
              <a:cs typeface="Calibri" panose="020F0502020204030204"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olo 1">
            <a:extLst>
              <a:ext uri="{FF2B5EF4-FFF2-40B4-BE49-F238E27FC236}">
                <a16:creationId xmlns:a16="http://schemas.microsoft.com/office/drawing/2014/main" id="{F032318F-094B-472E-AA95-7465D6ED5A23}"/>
              </a:ext>
            </a:extLst>
          </p:cNvPr>
          <p:cNvSpPr>
            <a:spLocks noGrp="1"/>
          </p:cNvSpPr>
          <p:nvPr>
            <p:ph type="title"/>
          </p:nvPr>
        </p:nvSpPr>
        <p:spPr/>
        <p:txBody>
          <a:bodyPr/>
          <a:lstStyle/>
          <a:p>
            <a:endParaRPr lang="it-IT" altLang="it-IT"/>
          </a:p>
        </p:txBody>
      </p:sp>
      <p:sp>
        <p:nvSpPr>
          <p:cNvPr id="124931" name="Segnaposto contenuto 2">
            <a:extLst>
              <a:ext uri="{FF2B5EF4-FFF2-40B4-BE49-F238E27FC236}">
                <a16:creationId xmlns:a16="http://schemas.microsoft.com/office/drawing/2014/main" id="{8E3889B1-BFE2-440F-88E4-63B98288EBC2}"/>
              </a:ext>
            </a:extLst>
          </p:cNvPr>
          <p:cNvSpPr>
            <a:spLocks noGrp="1"/>
          </p:cNvSpPr>
          <p:nvPr>
            <p:ph idx="1"/>
          </p:nvPr>
        </p:nvSpPr>
        <p:spPr/>
        <p:txBody>
          <a:bodyPr/>
          <a:lstStyle/>
          <a:p>
            <a:pPr>
              <a:defRPr/>
            </a:pPr>
            <a:r>
              <a:rPr lang="it-IT" altLang="it-IT" b="1" dirty="0"/>
              <a:t>5 fasi del lutto (E. </a:t>
            </a:r>
            <a:r>
              <a:rPr lang="it-IT" altLang="it-IT" b="1" dirty="0" err="1"/>
              <a:t>Kubler</a:t>
            </a:r>
            <a:r>
              <a:rPr lang="it-IT" altLang="it-IT" b="1" dirty="0"/>
              <a:t>‐Ross)</a:t>
            </a:r>
          </a:p>
          <a:p>
            <a:pPr>
              <a:defRPr/>
            </a:pPr>
            <a:r>
              <a:rPr lang="it-IT" altLang="it-IT" dirty="0"/>
              <a:t>1. Negazione</a:t>
            </a:r>
          </a:p>
          <a:p>
            <a:pPr>
              <a:defRPr/>
            </a:pPr>
            <a:r>
              <a:rPr lang="it-IT" altLang="it-IT" dirty="0"/>
              <a:t>2. Rabbia</a:t>
            </a:r>
          </a:p>
          <a:p>
            <a:pPr>
              <a:defRPr/>
            </a:pPr>
            <a:r>
              <a:rPr lang="it-IT" altLang="it-IT" dirty="0"/>
              <a:t>3. Negoziazione</a:t>
            </a:r>
          </a:p>
          <a:p>
            <a:pPr>
              <a:defRPr/>
            </a:pPr>
            <a:r>
              <a:rPr lang="it-IT" altLang="it-IT" dirty="0"/>
              <a:t>4. Depressione</a:t>
            </a:r>
          </a:p>
          <a:p>
            <a:pPr>
              <a:defRPr/>
            </a:pPr>
            <a:r>
              <a:rPr lang="it-IT" altLang="it-IT" dirty="0"/>
              <a:t>5. Accettazione</a:t>
            </a:r>
          </a:p>
          <a:p>
            <a:pPr marL="0" indent="0">
              <a:buFont typeface="Arial" panose="020B0604020202020204" pitchFamily="34" charset="0"/>
              <a:buNone/>
              <a:defRPr/>
            </a:pPr>
            <a:endParaRPr lang="it-IT" altLang="it-IT"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olo 1">
            <a:extLst>
              <a:ext uri="{FF2B5EF4-FFF2-40B4-BE49-F238E27FC236}">
                <a16:creationId xmlns:a16="http://schemas.microsoft.com/office/drawing/2014/main" id="{BFDBC1D5-35ED-44E4-B367-805572DAAC5D}"/>
              </a:ext>
            </a:extLst>
          </p:cNvPr>
          <p:cNvSpPr>
            <a:spLocks noGrp="1"/>
          </p:cNvSpPr>
          <p:nvPr>
            <p:ph type="title"/>
          </p:nvPr>
        </p:nvSpPr>
        <p:spPr/>
        <p:txBody>
          <a:bodyPr/>
          <a:lstStyle/>
          <a:p>
            <a:endParaRPr lang="it-IT" altLang="it-IT"/>
          </a:p>
        </p:txBody>
      </p:sp>
      <p:sp>
        <p:nvSpPr>
          <p:cNvPr id="126979" name="Segnaposto contenuto 2">
            <a:extLst>
              <a:ext uri="{FF2B5EF4-FFF2-40B4-BE49-F238E27FC236}">
                <a16:creationId xmlns:a16="http://schemas.microsoft.com/office/drawing/2014/main" id="{182A62AB-60A2-4ED1-8AE3-DD5E182E4220}"/>
              </a:ext>
            </a:extLst>
          </p:cNvPr>
          <p:cNvSpPr>
            <a:spLocks noGrp="1"/>
          </p:cNvSpPr>
          <p:nvPr>
            <p:ph idx="1"/>
          </p:nvPr>
        </p:nvSpPr>
        <p:spPr/>
        <p:txBody>
          <a:bodyPr/>
          <a:lstStyle/>
          <a:p>
            <a:r>
              <a:rPr lang="it-IT" altLang="it-IT" sz="2800" b="1"/>
              <a:t>1. NEGAZIONE</a:t>
            </a:r>
          </a:p>
          <a:p>
            <a:r>
              <a:rPr lang="it-IT" altLang="it-IT" sz="2800"/>
              <a:t>• è il rifiuto o l’incapacità, consapevoli o meno, di</a:t>
            </a:r>
          </a:p>
          <a:p>
            <a:r>
              <a:rPr lang="it-IT" altLang="it-IT" sz="2800"/>
              <a:t>riconoscere la realtà della situazione.</a:t>
            </a:r>
          </a:p>
          <a:p>
            <a:r>
              <a:rPr lang="it-IT" altLang="it-IT" sz="2800"/>
              <a:t>• Indisponibilità a parlarne o a pensarci, tentare di</a:t>
            </a:r>
          </a:p>
          <a:p>
            <a:r>
              <a:rPr lang="it-IT" altLang="it-IT" sz="2800"/>
              <a:t>fingere che la realtà sia diversa, senso generalizzato</a:t>
            </a:r>
          </a:p>
          <a:p>
            <a:r>
              <a:rPr lang="it-IT" altLang="it-IT" sz="2800"/>
              <a:t>di irrealtà (vagare inebetiti, avere la sensazione che si tratti solo di un brutto sogno</a:t>
            </a:r>
          </a:p>
          <a:p>
            <a:r>
              <a:rPr lang="it-IT" altLang="it-IT" sz="2800"/>
              <a:t>si traP solo di un bruFo sogno)</a:t>
            </a:r>
          </a:p>
          <a:p>
            <a:endParaRPr lang="it-IT" altLang="it-IT" sz="280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olo 1">
            <a:extLst>
              <a:ext uri="{FF2B5EF4-FFF2-40B4-BE49-F238E27FC236}">
                <a16:creationId xmlns:a16="http://schemas.microsoft.com/office/drawing/2014/main" id="{29A3B20B-BABE-4854-8F68-F09992740860}"/>
              </a:ext>
            </a:extLst>
          </p:cNvPr>
          <p:cNvSpPr>
            <a:spLocks noGrp="1"/>
          </p:cNvSpPr>
          <p:nvPr>
            <p:ph type="title"/>
          </p:nvPr>
        </p:nvSpPr>
        <p:spPr/>
        <p:txBody>
          <a:bodyPr/>
          <a:lstStyle/>
          <a:p>
            <a:endParaRPr lang="it-IT" altLang="it-IT"/>
          </a:p>
        </p:txBody>
      </p:sp>
      <p:sp>
        <p:nvSpPr>
          <p:cNvPr id="128003" name="Segnaposto contenuto 2">
            <a:extLst>
              <a:ext uri="{FF2B5EF4-FFF2-40B4-BE49-F238E27FC236}">
                <a16:creationId xmlns:a16="http://schemas.microsoft.com/office/drawing/2014/main" id="{38AFA289-937F-4D61-A37D-58248C5CD3BB}"/>
              </a:ext>
            </a:extLst>
          </p:cNvPr>
          <p:cNvSpPr>
            <a:spLocks noGrp="1"/>
          </p:cNvSpPr>
          <p:nvPr>
            <p:ph idx="1"/>
          </p:nvPr>
        </p:nvSpPr>
        <p:spPr/>
        <p:txBody>
          <a:bodyPr/>
          <a:lstStyle/>
          <a:p>
            <a:r>
              <a:rPr lang="it-IT" altLang="it-IT" b="1"/>
              <a:t>2. RABBIA</a:t>
            </a:r>
          </a:p>
          <a:p>
            <a:r>
              <a:rPr lang="it-IT" altLang="it-IT"/>
              <a:t>• Possiamo adirarci con noi stessi, con gli altri o con la</a:t>
            </a:r>
          </a:p>
          <a:p>
            <a:r>
              <a:rPr lang="it-IT" altLang="it-IT"/>
              <a:t>vita. Rabbia ma anche risenImento, indignazione,</a:t>
            </a:r>
          </a:p>
          <a:p>
            <a:r>
              <a:rPr lang="it-IT" altLang="it-IT"/>
              <a:t>furia, oltraggio o forte senso di ingiusIzia/</a:t>
            </a:r>
          </a:p>
          <a:p>
            <a:r>
              <a:rPr lang="it-IT" altLang="it-IT"/>
              <a:t>tradimento</a:t>
            </a:r>
          </a:p>
          <a:p>
            <a:endParaRPr lang="it-IT" altLang="it-IT"/>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olo 1">
            <a:extLst>
              <a:ext uri="{FF2B5EF4-FFF2-40B4-BE49-F238E27FC236}">
                <a16:creationId xmlns:a16="http://schemas.microsoft.com/office/drawing/2014/main" id="{7650E540-5043-4C78-913B-1B6289AB269A}"/>
              </a:ext>
            </a:extLst>
          </p:cNvPr>
          <p:cNvSpPr>
            <a:spLocks noGrp="1"/>
          </p:cNvSpPr>
          <p:nvPr>
            <p:ph type="title"/>
          </p:nvPr>
        </p:nvSpPr>
        <p:spPr/>
        <p:txBody>
          <a:bodyPr/>
          <a:lstStyle/>
          <a:p>
            <a:endParaRPr lang="it-IT" altLang="it-IT"/>
          </a:p>
        </p:txBody>
      </p:sp>
      <p:sp>
        <p:nvSpPr>
          <p:cNvPr id="129027" name="Segnaposto contenuto 2">
            <a:extLst>
              <a:ext uri="{FF2B5EF4-FFF2-40B4-BE49-F238E27FC236}">
                <a16:creationId xmlns:a16="http://schemas.microsoft.com/office/drawing/2014/main" id="{D3123C95-F607-41BD-83EF-8C3F56D2C07C}"/>
              </a:ext>
            </a:extLst>
          </p:cNvPr>
          <p:cNvSpPr>
            <a:spLocks noGrp="1"/>
          </p:cNvSpPr>
          <p:nvPr>
            <p:ph idx="1"/>
          </p:nvPr>
        </p:nvSpPr>
        <p:spPr/>
        <p:txBody>
          <a:bodyPr/>
          <a:lstStyle/>
          <a:p>
            <a:r>
              <a:rPr lang="it-IT" altLang="it-IT" b="1"/>
              <a:t>3. NEGOZIAZIONE</a:t>
            </a:r>
          </a:p>
          <a:p>
            <a:r>
              <a:rPr lang="it-IT" altLang="it-IT"/>
              <a:t>• Negoziare significa tentare di stringere paP che modifichino la realtà; spesso implica generare molte illusioni e fantasie su realtà alternaIve “se solo fosse successo questo” oppure “ se solo non fosse successo quello”.</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olo 1">
            <a:extLst>
              <a:ext uri="{FF2B5EF4-FFF2-40B4-BE49-F238E27FC236}">
                <a16:creationId xmlns:a16="http://schemas.microsoft.com/office/drawing/2014/main" id="{CE610A28-AFC6-476D-A1E6-4ADB39CD7770}"/>
              </a:ext>
            </a:extLst>
          </p:cNvPr>
          <p:cNvSpPr>
            <a:spLocks noGrp="1"/>
          </p:cNvSpPr>
          <p:nvPr>
            <p:ph type="title"/>
          </p:nvPr>
        </p:nvSpPr>
        <p:spPr/>
        <p:txBody>
          <a:bodyPr/>
          <a:lstStyle/>
          <a:p>
            <a:endParaRPr lang="it-IT" altLang="it-IT"/>
          </a:p>
        </p:txBody>
      </p:sp>
      <p:sp>
        <p:nvSpPr>
          <p:cNvPr id="129027" name="Segnaposto contenuto 2">
            <a:extLst>
              <a:ext uri="{FF2B5EF4-FFF2-40B4-BE49-F238E27FC236}">
                <a16:creationId xmlns:a16="http://schemas.microsoft.com/office/drawing/2014/main" id="{D352D90B-667C-4B10-8518-08581D8C33D5}"/>
              </a:ext>
            </a:extLst>
          </p:cNvPr>
          <p:cNvSpPr>
            <a:spLocks noGrp="1"/>
          </p:cNvSpPr>
          <p:nvPr>
            <p:ph idx="1"/>
          </p:nvPr>
        </p:nvSpPr>
        <p:spPr/>
        <p:txBody>
          <a:bodyPr/>
          <a:lstStyle/>
          <a:p>
            <a:pPr>
              <a:defRPr/>
            </a:pPr>
            <a:r>
              <a:rPr lang="it-IT" altLang="it-IT" b="1" dirty="0"/>
              <a:t>4. DEPRESSIONE</a:t>
            </a:r>
          </a:p>
          <a:p>
            <a:pPr>
              <a:defRPr/>
            </a:pPr>
            <a:r>
              <a:rPr lang="it-IT" altLang="it-IT" dirty="0"/>
              <a:t>• Termine </a:t>
            </a:r>
            <a:r>
              <a:rPr lang="it-IT" altLang="it-IT" dirty="0" err="1"/>
              <a:t>uIlizzato</a:t>
            </a:r>
            <a:r>
              <a:rPr lang="it-IT" altLang="it-IT" dirty="0"/>
              <a:t> in modo improprio</a:t>
            </a:r>
          </a:p>
          <a:p>
            <a:pPr>
              <a:defRPr/>
            </a:pPr>
            <a:r>
              <a:rPr lang="it-IT" altLang="it-IT" dirty="0"/>
              <a:t>• Si riferisce alle normali emozioni di tristezza,</a:t>
            </a:r>
          </a:p>
          <a:p>
            <a:pPr>
              <a:defRPr/>
            </a:pPr>
            <a:r>
              <a:rPr lang="it-IT" altLang="it-IT" dirty="0"/>
              <a:t>dispiacere, rammarico, paura, ansia e incertezza che sono le reazioni umane naturali alla perdita e al trauma.</a:t>
            </a:r>
          </a:p>
          <a:p>
            <a:pPr marL="0" indent="0">
              <a:buFont typeface="Arial" panose="020B0604020202020204" pitchFamily="34" charset="0"/>
              <a:buNone/>
              <a:defRPr/>
            </a:pPr>
            <a:endParaRPr lang="it-IT" altLang="it-IT"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olo 1">
            <a:extLst>
              <a:ext uri="{FF2B5EF4-FFF2-40B4-BE49-F238E27FC236}">
                <a16:creationId xmlns:a16="http://schemas.microsoft.com/office/drawing/2014/main" id="{7CD8DC41-5FDC-4CB4-BBE7-04B97F7859AF}"/>
              </a:ext>
            </a:extLst>
          </p:cNvPr>
          <p:cNvSpPr>
            <a:spLocks noGrp="1"/>
          </p:cNvSpPr>
          <p:nvPr>
            <p:ph type="title"/>
          </p:nvPr>
        </p:nvSpPr>
        <p:spPr/>
        <p:txBody>
          <a:bodyPr/>
          <a:lstStyle/>
          <a:p>
            <a:endParaRPr lang="it-IT" altLang="it-IT"/>
          </a:p>
        </p:txBody>
      </p:sp>
      <p:sp>
        <p:nvSpPr>
          <p:cNvPr id="131075" name="Segnaposto contenuto 2">
            <a:extLst>
              <a:ext uri="{FF2B5EF4-FFF2-40B4-BE49-F238E27FC236}">
                <a16:creationId xmlns:a16="http://schemas.microsoft.com/office/drawing/2014/main" id="{C360B2DE-17D9-45C2-98D4-50A9C5C80A28}"/>
              </a:ext>
            </a:extLst>
          </p:cNvPr>
          <p:cNvSpPr>
            <a:spLocks noGrp="1"/>
          </p:cNvSpPr>
          <p:nvPr>
            <p:ph idx="1"/>
          </p:nvPr>
        </p:nvSpPr>
        <p:spPr/>
        <p:txBody>
          <a:bodyPr/>
          <a:lstStyle/>
          <a:p>
            <a:r>
              <a:rPr lang="it-IT" altLang="it-IT" b="1"/>
              <a:t>5. ACCETTAZIONE</a:t>
            </a:r>
          </a:p>
          <a:p>
            <a:r>
              <a:rPr lang="it-IT" altLang="it-IT"/>
              <a:t>• È la fase in cui si fa pace con lo “scarto” di realtà,</a:t>
            </a:r>
          </a:p>
          <a:p>
            <a:r>
              <a:rPr lang="it-IT" altLang="it-IT"/>
              <a:t>smeFendo di loFare contro di esso o di evitarlo.• Il luFo può avere diverse forme</a:t>
            </a:r>
          </a:p>
          <a:p>
            <a:r>
              <a:rPr lang="it-IT" altLang="it-IT"/>
              <a:t>• LuFo e scarto tra la realtà che abbiamo e quella che desideriamo: tanto maggiore è lo scarto, tanto</a:t>
            </a:r>
          </a:p>
          <a:p>
            <a:r>
              <a:rPr lang="it-IT" altLang="it-IT"/>
              <a:t>maggiore è il dolore. E tanto maggiore è il dolore,</a:t>
            </a:r>
          </a:p>
          <a:p>
            <a:r>
              <a:rPr lang="it-IT" altLang="it-IT"/>
              <a:t>tanto minore è l’efficacia con cui vi facciamo fronte.</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olo 1">
            <a:extLst>
              <a:ext uri="{FF2B5EF4-FFF2-40B4-BE49-F238E27FC236}">
                <a16:creationId xmlns:a16="http://schemas.microsoft.com/office/drawing/2014/main" id="{D66C80AD-730C-44F3-B334-FC25217D368A}"/>
              </a:ext>
            </a:extLst>
          </p:cNvPr>
          <p:cNvSpPr>
            <a:spLocks noGrp="1"/>
          </p:cNvSpPr>
          <p:nvPr>
            <p:ph type="title"/>
          </p:nvPr>
        </p:nvSpPr>
        <p:spPr/>
        <p:txBody>
          <a:bodyPr/>
          <a:lstStyle/>
          <a:p>
            <a:endParaRPr lang="it-IT" altLang="it-IT"/>
          </a:p>
        </p:txBody>
      </p:sp>
      <p:sp>
        <p:nvSpPr>
          <p:cNvPr id="131075" name="Segnaposto contenuto 2">
            <a:extLst>
              <a:ext uri="{FF2B5EF4-FFF2-40B4-BE49-F238E27FC236}">
                <a16:creationId xmlns:a16="http://schemas.microsoft.com/office/drawing/2014/main" id="{99CFA97E-1AD1-4196-990D-DA8DADE7309B}"/>
              </a:ext>
            </a:extLst>
          </p:cNvPr>
          <p:cNvSpPr>
            <a:spLocks noGrp="1"/>
          </p:cNvSpPr>
          <p:nvPr>
            <p:ph idx="1"/>
          </p:nvPr>
        </p:nvSpPr>
        <p:spPr/>
        <p:txBody>
          <a:bodyPr/>
          <a:lstStyle/>
          <a:p>
            <a:pPr>
              <a:defRPr/>
            </a:pPr>
            <a:r>
              <a:rPr lang="it-IT" altLang="it-IT" dirty="0"/>
              <a:t>• </a:t>
            </a:r>
            <a:r>
              <a:rPr lang="it-IT" altLang="it-IT" b="1" i="1" dirty="0"/>
              <a:t>COME MUOVERSI?</a:t>
            </a:r>
          </a:p>
          <a:p>
            <a:pPr>
              <a:defRPr/>
            </a:pPr>
            <a:r>
              <a:rPr lang="it-IT" altLang="it-IT" dirty="0"/>
              <a:t>a) legittimare i </a:t>
            </a:r>
            <a:r>
              <a:rPr lang="it-IT" altLang="it-IT" dirty="0" err="1"/>
              <a:t>sentimenI</a:t>
            </a:r>
            <a:r>
              <a:rPr lang="it-IT" altLang="it-IT" dirty="0"/>
              <a:t> (anche quelli</a:t>
            </a:r>
          </a:p>
          <a:p>
            <a:pPr>
              <a:defRPr/>
            </a:pPr>
            <a:r>
              <a:rPr lang="it-IT" altLang="it-IT" dirty="0" err="1"/>
              <a:t>negaIviti</a:t>
            </a:r>
            <a:endParaRPr lang="it-IT" altLang="it-IT" dirty="0"/>
          </a:p>
          <a:p>
            <a:pPr>
              <a:defRPr/>
            </a:pPr>
            <a:r>
              <a:rPr lang="it-IT" altLang="it-IT" dirty="0"/>
              <a:t>b) accettare aiuto</a:t>
            </a:r>
          </a:p>
          <a:p>
            <a:pPr>
              <a:defRPr/>
            </a:pPr>
            <a:r>
              <a:rPr lang="it-IT" altLang="it-IT" dirty="0"/>
              <a:t>c) parlare con gli altri di ciò che si prova</a:t>
            </a:r>
          </a:p>
          <a:p>
            <a:pPr>
              <a:defRPr/>
            </a:pPr>
            <a:r>
              <a:rPr lang="it-IT" altLang="it-IT" dirty="0"/>
              <a:t>d) rivolgersi alle Associazioni di Familiari</a:t>
            </a:r>
          </a:p>
          <a:p>
            <a:pPr>
              <a:defRPr/>
            </a:pPr>
            <a:r>
              <a:rPr lang="it-IT" altLang="it-IT" dirty="0"/>
              <a:t>e) fare quello che è importante, un passo alla</a:t>
            </a:r>
          </a:p>
          <a:p>
            <a:pPr>
              <a:defRPr/>
            </a:pPr>
            <a:r>
              <a:rPr lang="it-IT" altLang="it-IT" dirty="0"/>
              <a:t>volta</a:t>
            </a:r>
          </a:p>
          <a:p>
            <a:pPr marL="0" indent="0">
              <a:buFont typeface="Arial" panose="020B0604020202020204" pitchFamily="34" charset="0"/>
              <a:buNone/>
              <a:defRPr/>
            </a:pPr>
            <a:endParaRPr lang="it-IT" altLang="it-IT"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olo 1">
            <a:extLst>
              <a:ext uri="{FF2B5EF4-FFF2-40B4-BE49-F238E27FC236}">
                <a16:creationId xmlns:a16="http://schemas.microsoft.com/office/drawing/2014/main" id="{AE405DF5-0D85-4523-81DC-B07D7E749F2A}"/>
              </a:ext>
            </a:extLst>
          </p:cNvPr>
          <p:cNvSpPr>
            <a:spLocks noGrp="1"/>
          </p:cNvSpPr>
          <p:nvPr>
            <p:ph type="title"/>
          </p:nvPr>
        </p:nvSpPr>
        <p:spPr/>
        <p:txBody>
          <a:bodyPr/>
          <a:lstStyle/>
          <a:p>
            <a:endParaRPr lang="it-IT" altLang="it-IT"/>
          </a:p>
        </p:txBody>
      </p:sp>
      <p:sp>
        <p:nvSpPr>
          <p:cNvPr id="132099" name="Segnaposto contenuto 2">
            <a:extLst>
              <a:ext uri="{FF2B5EF4-FFF2-40B4-BE49-F238E27FC236}">
                <a16:creationId xmlns:a16="http://schemas.microsoft.com/office/drawing/2014/main" id="{6DFC1843-2493-4283-AB72-2BD32EE5E838}"/>
              </a:ext>
            </a:extLst>
          </p:cNvPr>
          <p:cNvSpPr>
            <a:spLocks noGrp="1"/>
          </p:cNvSpPr>
          <p:nvPr>
            <p:ph idx="1"/>
          </p:nvPr>
        </p:nvSpPr>
        <p:spPr/>
        <p:txBody>
          <a:bodyPr/>
          <a:lstStyle/>
          <a:p>
            <a:pPr>
              <a:defRPr/>
            </a:pPr>
            <a:r>
              <a:rPr lang="it-IT" altLang="it-IT" b="1" dirty="0"/>
              <a:t>ACT&amp;LUTTO</a:t>
            </a:r>
          </a:p>
          <a:p>
            <a:pPr>
              <a:defRPr/>
            </a:pPr>
            <a:r>
              <a:rPr lang="it-IT" altLang="it-IT" dirty="0"/>
              <a:t>• Percorso di 4 passi:</a:t>
            </a:r>
          </a:p>
          <a:p>
            <a:pPr>
              <a:defRPr/>
            </a:pPr>
            <a:r>
              <a:rPr lang="it-IT" altLang="it-IT" dirty="0"/>
              <a:t>1. Sii gentile con te stesso</a:t>
            </a:r>
          </a:p>
          <a:p>
            <a:pPr>
              <a:defRPr/>
            </a:pPr>
            <a:r>
              <a:rPr lang="it-IT" altLang="it-IT" dirty="0"/>
              <a:t>2. Getta l’ancora</a:t>
            </a:r>
          </a:p>
          <a:p>
            <a:pPr>
              <a:defRPr/>
            </a:pPr>
            <a:r>
              <a:rPr lang="it-IT" altLang="it-IT" dirty="0"/>
              <a:t>3. Prendi una posizione</a:t>
            </a:r>
          </a:p>
          <a:p>
            <a:pPr>
              <a:defRPr/>
            </a:pPr>
            <a:r>
              <a:rPr lang="it-IT" altLang="it-IT" dirty="0"/>
              <a:t>4. Trova il tesoro</a:t>
            </a:r>
          </a:p>
          <a:p>
            <a:pPr marL="0" indent="0">
              <a:buFont typeface="Arial" panose="020B0604020202020204" pitchFamily="34" charset="0"/>
              <a:buNone/>
              <a:defRPr/>
            </a:pPr>
            <a:endParaRPr lang="it-IT" alt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B0A9A30B-A4DF-431A-9380-B0BFEDD27BD2}"/>
              </a:ext>
            </a:extLst>
          </p:cNvPr>
          <p:cNvSpPr>
            <a:spLocks noGrp="1"/>
          </p:cNvSpPr>
          <p:nvPr>
            <p:ph type="title"/>
          </p:nvPr>
        </p:nvSpPr>
        <p:spPr/>
        <p:txBody>
          <a:bodyPr/>
          <a:lstStyle/>
          <a:p>
            <a:pPr eaLnBrk="1" hangingPunct="1"/>
            <a:r>
              <a:rPr lang="it-IT" altLang="it-IT"/>
              <a:t>VERGOGNA </a:t>
            </a:r>
          </a:p>
        </p:txBody>
      </p:sp>
      <p:sp>
        <p:nvSpPr>
          <p:cNvPr id="14339" name="Segnaposto contenuto 2">
            <a:extLst>
              <a:ext uri="{FF2B5EF4-FFF2-40B4-BE49-F238E27FC236}">
                <a16:creationId xmlns:a16="http://schemas.microsoft.com/office/drawing/2014/main" id="{25667AC0-EA91-4C6C-9809-2BF93DE02E6C}"/>
              </a:ext>
            </a:extLst>
          </p:cNvPr>
          <p:cNvSpPr>
            <a:spLocks noGrp="1"/>
          </p:cNvSpPr>
          <p:nvPr>
            <p:ph idx="1"/>
          </p:nvPr>
        </p:nvSpPr>
        <p:spPr/>
        <p:txBody>
          <a:bodyPr/>
          <a:lstStyle/>
          <a:p>
            <a:pPr eaLnBrk="1"/>
            <a:r>
              <a:rPr lang="it-IT" altLang="it-IT"/>
              <a:t>di fronte al termine vedova, </a:t>
            </a:r>
          </a:p>
          <a:p>
            <a:pPr eaLnBrk="1"/>
            <a:r>
              <a:rPr lang="it-IT" altLang="it-IT"/>
              <a:t>per la tristezza che si pensa di indurre negli altri; </a:t>
            </a:r>
          </a:p>
          <a:p>
            <a:pPr eaLnBrk="1"/>
            <a:r>
              <a:rPr lang="it-IT" altLang="it-IT"/>
              <a:t>perché hai fatto figlio non sano; </a:t>
            </a:r>
          </a:p>
          <a:p>
            <a:pPr eaLnBrk="1"/>
            <a:r>
              <a:rPr lang="it-IT" altLang="it-IT"/>
              <a:t>AIDS, cancro, violenza sessuale subita, </a:t>
            </a:r>
          </a:p>
          <a:p>
            <a:pPr eaLnBrk="1"/>
            <a:r>
              <a:rPr lang="it-IT" altLang="it-IT"/>
              <a:t>vergogna per il desiderio di dare un bacio o di rapporti sessuali.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olo 1">
            <a:extLst>
              <a:ext uri="{FF2B5EF4-FFF2-40B4-BE49-F238E27FC236}">
                <a16:creationId xmlns:a16="http://schemas.microsoft.com/office/drawing/2014/main" id="{E1BB91E2-027F-4847-8B32-4B9C4D750D12}"/>
              </a:ext>
            </a:extLst>
          </p:cNvPr>
          <p:cNvSpPr>
            <a:spLocks noGrp="1"/>
          </p:cNvSpPr>
          <p:nvPr>
            <p:ph type="title"/>
          </p:nvPr>
        </p:nvSpPr>
        <p:spPr/>
        <p:txBody>
          <a:bodyPr/>
          <a:lstStyle/>
          <a:p>
            <a:endParaRPr lang="it-IT" altLang="it-IT"/>
          </a:p>
        </p:txBody>
      </p:sp>
      <p:sp>
        <p:nvSpPr>
          <p:cNvPr id="134147" name="Segnaposto contenuto 2">
            <a:extLst>
              <a:ext uri="{FF2B5EF4-FFF2-40B4-BE49-F238E27FC236}">
                <a16:creationId xmlns:a16="http://schemas.microsoft.com/office/drawing/2014/main" id="{AA7B7B4E-5B16-4D79-9D17-1F61E34532CD}"/>
              </a:ext>
            </a:extLst>
          </p:cNvPr>
          <p:cNvSpPr>
            <a:spLocks noGrp="1"/>
          </p:cNvSpPr>
          <p:nvPr>
            <p:ph idx="1"/>
          </p:nvPr>
        </p:nvSpPr>
        <p:spPr/>
        <p:txBody>
          <a:bodyPr/>
          <a:lstStyle/>
          <a:p>
            <a:r>
              <a:rPr lang="it-IT" altLang="it-IT" b="1"/>
              <a:t>1. SII GENTILE CON TE STESSO</a:t>
            </a:r>
          </a:p>
          <a:p>
            <a:r>
              <a:rPr lang="it-IT" altLang="it-IT"/>
              <a:t>• Quando la realtà ci colpisce duramente e ci lascia barcollanI, o ci buFa proprio a terra, cosa</a:t>
            </a:r>
          </a:p>
          <a:p>
            <a:r>
              <a:rPr lang="it-IT" altLang="it-IT"/>
              <a:t>desideriamo dalle persone che amiamo?</a:t>
            </a:r>
          </a:p>
          <a:p>
            <a:r>
              <a:rPr lang="it-IT" altLang="it-IT"/>
              <a:t>• Vogliamo sapere che c’è qualcuno lì per noi, a cui sIamo davvero a cuore, che riconosca il nostrodolore e comprenda quanto sIamo soffrendo.</a:t>
            </a:r>
          </a:p>
          <a:p>
            <a:r>
              <a:rPr lang="it-IT" altLang="it-IT"/>
              <a:t>• Ma… alcune persone rispondono molto bene al</a:t>
            </a:r>
          </a:p>
          <a:p>
            <a:r>
              <a:rPr lang="it-IT" altLang="it-IT"/>
              <a:t>nostro dolore, altre non altreFanto.</a:t>
            </a:r>
          </a:p>
          <a:p>
            <a:r>
              <a:rPr lang="it-IT" altLang="it-IT"/>
              <a:t>• Provate a pensare all’ulIma volta in cui vi è successo</a:t>
            </a:r>
          </a:p>
          <a:p>
            <a:r>
              <a:rPr lang="it-IT" altLang="it-IT"/>
              <a:t>qualcosa di molto doloroso/stressante….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olo 1">
            <a:extLst>
              <a:ext uri="{FF2B5EF4-FFF2-40B4-BE49-F238E27FC236}">
                <a16:creationId xmlns:a16="http://schemas.microsoft.com/office/drawing/2014/main" id="{E44CCEC5-BB0C-43E8-BBFB-FB15E6C9DE41}"/>
              </a:ext>
            </a:extLst>
          </p:cNvPr>
          <p:cNvSpPr>
            <a:spLocks noGrp="1"/>
          </p:cNvSpPr>
          <p:nvPr>
            <p:ph type="title"/>
          </p:nvPr>
        </p:nvSpPr>
        <p:spPr/>
        <p:txBody>
          <a:bodyPr/>
          <a:lstStyle/>
          <a:p>
            <a:endParaRPr lang="it-IT" altLang="it-IT"/>
          </a:p>
        </p:txBody>
      </p:sp>
      <p:sp>
        <p:nvSpPr>
          <p:cNvPr id="135171" name="Segnaposto contenuto 2">
            <a:extLst>
              <a:ext uri="{FF2B5EF4-FFF2-40B4-BE49-F238E27FC236}">
                <a16:creationId xmlns:a16="http://schemas.microsoft.com/office/drawing/2014/main" id="{58FACB97-03F3-4E95-9C36-935ACC8969C9}"/>
              </a:ext>
            </a:extLst>
          </p:cNvPr>
          <p:cNvSpPr>
            <a:spLocks noGrp="1"/>
          </p:cNvSpPr>
          <p:nvPr>
            <p:ph idx="1"/>
          </p:nvPr>
        </p:nvSpPr>
        <p:spPr/>
        <p:txBody>
          <a:bodyPr/>
          <a:lstStyle/>
          <a:p>
            <a:r>
              <a:rPr lang="it-IT" altLang="it-IT" b="1"/>
              <a:t>Alcune reazioni…</a:t>
            </a:r>
          </a:p>
          <a:p>
            <a:r>
              <a:rPr lang="it-IT" altLang="it-IT"/>
              <a:t>• AbbracciarI con affeFo</a:t>
            </a:r>
          </a:p>
          <a:p>
            <a:r>
              <a:rPr lang="it-IT" altLang="it-IT"/>
              <a:t>• TenerI la mano</a:t>
            </a:r>
          </a:p>
          <a:p>
            <a:r>
              <a:rPr lang="it-IT" altLang="it-IT"/>
              <a:t>• Riconoscere il tuo dolore</a:t>
            </a:r>
          </a:p>
          <a:p>
            <a:r>
              <a:rPr lang="it-IT" altLang="it-IT"/>
              <a:t>• Stare semplicemente seduto accanto a te</a:t>
            </a:r>
          </a:p>
          <a:p>
            <a:r>
              <a:rPr lang="it-IT" altLang="it-IT"/>
              <a:t>• AbbracciarI mentre piangi o piangere con te</a:t>
            </a:r>
          </a:p>
          <a:p>
            <a:r>
              <a:rPr lang="it-IT" altLang="it-IT"/>
              <a:t>• Offrire supporto</a:t>
            </a:r>
          </a:p>
          <a:p>
            <a:r>
              <a:rPr lang="it-IT" altLang="it-IT"/>
              <a:t>• Fare spazio al tuo dolore</a:t>
            </a:r>
          </a:p>
          <a:p>
            <a:r>
              <a:rPr lang="it-IT" altLang="it-IT"/>
              <a:t>• AscoltarI sinceramente</a:t>
            </a:r>
          </a:p>
          <a:p>
            <a:endParaRPr lang="it-IT" altLang="it-IT"/>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a:extLst>
              <a:ext uri="{FF2B5EF4-FFF2-40B4-BE49-F238E27FC236}">
                <a16:creationId xmlns:a16="http://schemas.microsoft.com/office/drawing/2014/main" id="{957E3BD9-77A9-4135-98E2-A51A7596865C}"/>
              </a:ext>
            </a:extLst>
          </p:cNvPr>
          <p:cNvSpPr>
            <a:spLocks noGrp="1"/>
          </p:cNvSpPr>
          <p:nvPr>
            <p:ph type="title"/>
          </p:nvPr>
        </p:nvSpPr>
        <p:spPr/>
        <p:txBody>
          <a:bodyPr/>
          <a:lstStyle/>
          <a:p>
            <a:endParaRPr lang="it-IT" altLang="it-IT"/>
          </a:p>
        </p:txBody>
      </p:sp>
      <p:sp>
        <p:nvSpPr>
          <p:cNvPr id="135171" name="Segnaposto contenuto 2">
            <a:extLst>
              <a:ext uri="{FF2B5EF4-FFF2-40B4-BE49-F238E27FC236}">
                <a16:creationId xmlns:a16="http://schemas.microsoft.com/office/drawing/2014/main" id="{EEC485D4-E1B7-43EF-B571-152E17547CDA}"/>
              </a:ext>
            </a:extLst>
          </p:cNvPr>
          <p:cNvSpPr>
            <a:spLocks noGrp="1"/>
          </p:cNvSpPr>
          <p:nvPr>
            <p:ph idx="1"/>
          </p:nvPr>
        </p:nvSpPr>
        <p:spPr/>
        <p:txBody>
          <a:bodyPr/>
          <a:lstStyle/>
          <a:p>
            <a:pPr>
              <a:defRPr/>
            </a:pPr>
            <a:r>
              <a:rPr lang="it-IT" altLang="it-IT" b="1" dirty="0"/>
              <a:t>un’unica funzione…</a:t>
            </a:r>
          </a:p>
          <a:p>
            <a:pPr>
              <a:defRPr/>
            </a:pPr>
            <a:r>
              <a:rPr lang="it-IT" altLang="it-IT" dirty="0"/>
              <a:t>• </a:t>
            </a:r>
            <a:r>
              <a:rPr lang="it-IT" altLang="it-IT" dirty="0" err="1"/>
              <a:t>TrasmeFere</a:t>
            </a:r>
            <a:r>
              <a:rPr lang="it-IT" altLang="it-IT" dirty="0"/>
              <a:t> il messaggio: “sono qui per te, I voglio bene, I accetto, I capisco, vedo che stai soffrendo,</a:t>
            </a:r>
          </a:p>
          <a:p>
            <a:pPr>
              <a:defRPr/>
            </a:pPr>
            <a:r>
              <a:rPr lang="it-IT" altLang="it-IT" dirty="0"/>
              <a:t>voglio </a:t>
            </a:r>
            <a:r>
              <a:rPr lang="it-IT" altLang="it-IT" dirty="0" err="1"/>
              <a:t>aiutarI</a:t>
            </a:r>
            <a:r>
              <a:rPr lang="it-IT" altLang="it-IT" dirty="0"/>
              <a:t>…”</a:t>
            </a:r>
          </a:p>
          <a:p>
            <a:pPr>
              <a:defRPr/>
            </a:pPr>
            <a:r>
              <a:rPr lang="it-IT" altLang="it-IT" dirty="0"/>
              <a:t>• Compassione autentica</a:t>
            </a:r>
          </a:p>
          <a:p>
            <a:pPr marL="0" indent="0">
              <a:buFont typeface="Arial" panose="020B0604020202020204" pitchFamily="34" charset="0"/>
              <a:buNone/>
              <a:defRPr/>
            </a:pPr>
            <a:endParaRPr lang="it-IT" altLang="it-IT"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olo 1">
            <a:extLst>
              <a:ext uri="{FF2B5EF4-FFF2-40B4-BE49-F238E27FC236}">
                <a16:creationId xmlns:a16="http://schemas.microsoft.com/office/drawing/2014/main" id="{F6A45EF2-AD40-4794-8660-10A5E6DE8DF8}"/>
              </a:ext>
            </a:extLst>
          </p:cNvPr>
          <p:cNvSpPr>
            <a:spLocks noGrp="1"/>
          </p:cNvSpPr>
          <p:nvPr>
            <p:ph type="title"/>
          </p:nvPr>
        </p:nvSpPr>
        <p:spPr/>
        <p:txBody>
          <a:bodyPr/>
          <a:lstStyle/>
          <a:p>
            <a:endParaRPr lang="it-IT" altLang="it-IT"/>
          </a:p>
        </p:txBody>
      </p:sp>
      <p:sp>
        <p:nvSpPr>
          <p:cNvPr id="137219" name="Segnaposto contenuto 2">
            <a:extLst>
              <a:ext uri="{FF2B5EF4-FFF2-40B4-BE49-F238E27FC236}">
                <a16:creationId xmlns:a16="http://schemas.microsoft.com/office/drawing/2014/main" id="{53A7E8AA-845D-4A21-8CBD-48B6174082A7}"/>
              </a:ext>
            </a:extLst>
          </p:cNvPr>
          <p:cNvSpPr>
            <a:spLocks noGrp="1"/>
          </p:cNvSpPr>
          <p:nvPr>
            <p:ph idx="1"/>
          </p:nvPr>
        </p:nvSpPr>
        <p:spPr/>
        <p:txBody>
          <a:bodyPr/>
          <a:lstStyle/>
          <a:p>
            <a:r>
              <a:rPr lang="it-IT" altLang="it-IT" b="1"/>
              <a:t>ALCUNE DOMANDE…</a:t>
            </a:r>
          </a:p>
          <a:p>
            <a:r>
              <a:rPr lang="it-IT" altLang="it-IT"/>
              <a:t>• Chi è l’essere umano che nella tua vita sa esserci sempre con te, in ogni momento, qualsiasi cosa accada?</a:t>
            </a:r>
          </a:p>
          <a:p>
            <a:r>
              <a:rPr lang="it-IT" altLang="it-IT"/>
              <a:t>• Chi è l’essere umano capace di capire, confermare ed immedesimarsi nel tuo dolore, meglio di chiunque altro sul pianeta?</a:t>
            </a:r>
          </a:p>
          <a:p>
            <a:r>
              <a:rPr lang="it-IT" altLang="it-IT"/>
              <a:t>• Chi è l’essere umano capace di sapere veramente quanto stai soffrendo?</a:t>
            </a:r>
          </a:p>
          <a:p>
            <a:r>
              <a:rPr lang="it-IT" altLang="it-IT"/>
              <a:t>• </a:t>
            </a:r>
            <a:r>
              <a:rPr lang="it-IT" altLang="it-IT" i="1"/>
              <a:t>….sei solo tu</a:t>
            </a:r>
          </a:p>
          <a:p>
            <a:r>
              <a:rPr lang="it-IT" altLang="it-IT"/>
              <a:t>18</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olo 1">
            <a:extLst>
              <a:ext uri="{FF2B5EF4-FFF2-40B4-BE49-F238E27FC236}">
                <a16:creationId xmlns:a16="http://schemas.microsoft.com/office/drawing/2014/main" id="{EBDCE636-36D1-43A1-8B86-7741FDDE42A9}"/>
              </a:ext>
            </a:extLst>
          </p:cNvPr>
          <p:cNvSpPr>
            <a:spLocks noGrp="1"/>
          </p:cNvSpPr>
          <p:nvPr>
            <p:ph type="title"/>
          </p:nvPr>
        </p:nvSpPr>
        <p:spPr/>
        <p:txBody>
          <a:bodyPr/>
          <a:lstStyle/>
          <a:p>
            <a:endParaRPr lang="it-IT" altLang="it-IT"/>
          </a:p>
        </p:txBody>
      </p:sp>
      <p:sp>
        <p:nvSpPr>
          <p:cNvPr id="138243" name="Segnaposto contenuto 2">
            <a:extLst>
              <a:ext uri="{FF2B5EF4-FFF2-40B4-BE49-F238E27FC236}">
                <a16:creationId xmlns:a16="http://schemas.microsoft.com/office/drawing/2014/main" id="{B67AACF0-553C-4D1C-BAF6-3A57711BEADC}"/>
              </a:ext>
            </a:extLst>
          </p:cNvPr>
          <p:cNvSpPr>
            <a:spLocks noGrp="1"/>
          </p:cNvSpPr>
          <p:nvPr>
            <p:ph idx="1"/>
          </p:nvPr>
        </p:nvSpPr>
        <p:spPr/>
        <p:txBody>
          <a:bodyPr/>
          <a:lstStyle/>
          <a:p>
            <a:endParaRPr lang="it-IT" altLang="it-IT"/>
          </a:p>
        </p:txBody>
      </p:sp>
      <p:sp>
        <p:nvSpPr>
          <p:cNvPr id="138244" name="Rettangolo 5">
            <a:extLst>
              <a:ext uri="{FF2B5EF4-FFF2-40B4-BE49-F238E27FC236}">
                <a16:creationId xmlns:a16="http://schemas.microsoft.com/office/drawing/2014/main" id="{B7D45343-CD48-4F0F-AD89-9E778B1452F4}"/>
              </a:ext>
            </a:extLst>
          </p:cNvPr>
          <p:cNvSpPr>
            <a:spLocks noChangeArrowheads="1"/>
          </p:cNvSpPr>
          <p:nvPr/>
        </p:nvSpPr>
        <p:spPr bwMode="auto">
          <a:xfrm>
            <a:off x="755650" y="1920875"/>
            <a:ext cx="71294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it-IT" altLang="it-IT" sz="1800">
                <a:latin typeface="ArialMT"/>
              </a:rPr>
              <a:t>• </a:t>
            </a:r>
            <a:r>
              <a:rPr lang="it-IT" altLang="it-IT" sz="1800"/>
              <a:t>E allora costruire un buon rapporto con noi stessi è</a:t>
            </a:r>
          </a:p>
          <a:p>
            <a:pPr>
              <a:spcBef>
                <a:spcPct val="0"/>
              </a:spcBef>
              <a:buFontTx/>
              <a:buNone/>
            </a:pPr>
            <a:r>
              <a:rPr lang="it-IT" altLang="it-IT" sz="1800"/>
              <a:t>essenziale per l’appagamento interiore, sopraFuFo</a:t>
            </a:r>
          </a:p>
          <a:p>
            <a:pPr>
              <a:spcBef>
                <a:spcPct val="0"/>
              </a:spcBef>
              <a:buFontTx/>
              <a:buNone/>
            </a:pPr>
            <a:r>
              <a:rPr lang="it-IT" altLang="it-IT" sz="1800"/>
              <a:t>quando ci imbaPamo in un grande scarto di realtà.</a:t>
            </a:r>
          </a:p>
          <a:p>
            <a:pPr>
              <a:spcBef>
                <a:spcPct val="0"/>
              </a:spcBef>
              <a:buFontTx/>
              <a:buNone/>
            </a:pPr>
            <a:r>
              <a:rPr lang="it-IT" altLang="it-IT" sz="1800">
                <a:latin typeface="ArialMT"/>
              </a:rPr>
              <a:t>• </a:t>
            </a:r>
            <a:r>
              <a:rPr lang="it-IT" altLang="it-IT" sz="1800"/>
              <a:t>Purtroppo non ci viene spontaneo</a:t>
            </a:r>
          </a:p>
          <a:p>
            <a:pPr>
              <a:spcBef>
                <a:spcPct val="0"/>
              </a:spcBef>
              <a:buFontTx/>
              <a:buNone/>
            </a:pPr>
            <a:r>
              <a:rPr lang="it-IT" altLang="it-IT" sz="1800">
                <a:latin typeface="ArialMT"/>
              </a:rPr>
              <a:t>• </a:t>
            </a:r>
            <a:r>
              <a:rPr lang="it-IT" altLang="it-IT" sz="1800"/>
              <a:t>Molto più spesso ci rimproveriamo, giudichiamo, o ci</a:t>
            </a:r>
          </a:p>
          <a:p>
            <a:pPr>
              <a:spcBef>
                <a:spcPct val="0"/>
              </a:spcBef>
              <a:buFontTx/>
              <a:buNone/>
            </a:pPr>
            <a:r>
              <a:rPr lang="it-IT" altLang="it-IT" sz="1800"/>
              <a:t>trascuriamo o ci diamo ancora per sconfiP</a:t>
            </a:r>
          </a:p>
          <a:p>
            <a:pPr>
              <a:spcBef>
                <a:spcPct val="0"/>
              </a:spcBef>
              <a:buFontTx/>
              <a:buNone/>
            </a:pPr>
            <a:r>
              <a:rPr lang="it-IT" altLang="it-IT" sz="1000"/>
              <a:t>19</a:t>
            </a:r>
            <a:endParaRPr lang="it-IT" altLang="it-IT" sz="1800">
              <a:latin typeface="Arial" panose="020B0604020202020204" pitchFamily="34" charset="0"/>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olo 1">
            <a:extLst>
              <a:ext uri="{FF2B5EF4-FFF2-40B4-BE49-F238E27FC236}">
                <a16:creationId xmlns:a16="http://schemas.microsoft.com/office/drawing/2014/main" id="{1C9EF842-1017-41A6-8C4A-0D380C6A1F67}"/>
              </a:ext>
            </a:extLst>
          </p:cNvPr>
          <p:cNvSpPr>
            <a:spLocks noGrp="1"/>
          </p:cNvSpPr>
          <p:nvPr>
            <p:ph type="title"/>
          </p:nvPr>
        </p:nvSpPr>
        <p:spPr/>
        <p:txBody>
          <a:bodyPr/>
          <a:lstStyle/>
          <a:p>
            <a:endParaRPr lang="it-IT" altLang="it-IT"/>
          </a:p>
        </p:txBody>
      </p:sp>
      <p:sp>
        <p:nvSpPr>
          <p:cNvPr id="139267" name="Segnaposto contenuto 2">
            <a:extLst>
              <a:ext uri="{FF2B5EF4-FFF2-40B4-BE49-F238E27FC236}">
                <a16:creationId xmlns:a16="http://schemas.microsoft.com/office/drawing/2014/main" id="{36135C2A-349E-4753-936C-2EAE8FEF963F}"/>
              </a:ext>
            </a:extLst>
          </p:cNvPr>
          <p:cNvSpPr>
            <a:spLocks noGrp="1"/>
          </p:cNvSpPr>
          <p:nvPr>
            <p:ph idx="1"/>
          </p:nvPr>
        </p:nvSpPr>
        <p:spPr/>
        <p:txBody>
          <a:bodyPr/>
          <a:lstStyle/>
          <a:p>
            <a:r>
              <a:rPr lang="it-IT" altLang="it-IT" b="1"/>
              <a:t>Una mano amorevole</a:t>
            </a:r>
            <a:endParaRPr lang="it-IT" altLang="it-IT"/>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olo 1">
            <a:extLst>
              <a:ext uri="{FF2B5EF4-FFF2-40B4-BE49-F238E27FC236}">
                <a16:creationId xmlns:a16="http://schemas.microsoft.com/office/drawing/2014/main" id="{EC639A70-B40B-4A50-902F-E7AB733224F0}"/>
              </a:ext>
            </a:extLst>
          </p:cNvPr>
          <p:cNvSpPr>
            <a:spLocks noGrp="1"/>
          </p:cNvSpPr>
          <p:nvPr>
            <p:ph type="title"/>
          </p:nvPr>
        </p:nvSpPr>
        <p:spPr/>
        <p:txBody>
          <a:bodyPr/>
          <a:lstStyle/>
          <a:p>
            <a:endParaRPr lang="it-IT" altLang="it-IT"/>
          </a:p>
        </p:txBody>
      </p:sp>
      <p:sp>
        <p:nvSpPr>
          <p:cNvPr id="140291" name="Segnaposto contenuto 2">
            <a:extLst>
              <a:ext uri="{FF2B5EF4-FFF2-40B4-BE49-F238E27FC236}">
                <a16:creationId xmlns:a16="http://schemas.microsoft.com/office/drawing/2014/main" id="{46C87165-0FAB-4DB6-A491-7516F1749C13}"/>
              </a:ext>
            </a:extLst>
          </p:cNvPr>
          <p:cNvSpPr>
            <a:spLocks noGrp="1"/>
          </p:cNvSpPr>
          <p:nvPr>
            <p:ph idx="1"/>
          </p:nvPr>
        </p:nvSpPr>
        <p:spPr/>
        <p:txBody>
          <a:bodyPr/>
          <a:lstStyle/>
          <a:p>
            <a:r>
              <a:rPr lang="it-IT" altLang="it-IT" b="1"/>
              <a:t>compassione</a:t>
            </a:r>
          </a:p>
          <a:p>
            <a:r>
              <a:rPr lang="it-IT" altLang="it-IT"/>
              <a:t>2 parI:</a:t>
            </a:r>
          </a:p>
          <a:p>
            <a:r>
              <a:rPr lang="it-IT" altLang="it-IT"/>
              <a:t>1. Essere genIli con se stessi</a:t>
            </a:r>
          </a:p>
          <a:p>
            <a:r>
              <a:rPr lang="it-IT" altLang="it-IT"/>
              <a:t>2. Essere presenti al proprio dolore</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olo 1">
            <a:extLst>
              <a:ext uri="{FF2B5EF4-FFF2-40B4-BE49-F238E27FC236}">
                <a16:creationId xmlns:a16="http://schemas.microsoft.com/office/drawing/2014/main" id="{D58AE2EF-D4FF-4641-8C68-0030AC7E1FC9}"/>
              </a:ext>
            </a:extLst>
          </p:cNvPr>
          <p:cNvSpPr>
            <a:spLocks noGrp="1"/>
          </p:cNvSpPr>
          <p:nvPr>
            <p:ph type="title"/>
          </p:nvPr>
        </p:nvSpPr>
        <p:spPr/>
        <p:txBody>
          <a:bodyPr/>
          <a:lstStyle/>
          <a:p>
            <a:endParaRPr lang="it-IT" altLang="it-IT"/>
          </a:p>
        </p:txBody>
      </p:sp>
      <p:sp>
        <p:nvSpPr>
          <p:cNvPr id="141315" name="Segnaposto contenuto 2">
            <a:extLst>
              <a:ext uri="{FF2B5EF4-FFF2-40B4-BE49-F238E27FC236}">
                <a16:creationId xmlns:a16="http://schemas.microsoft.com/office/drawing/2014/main" id="{FB1D6643-B3C1-4C91-A912-84BFDECAE492}"/>
              </a:ext>
            </a:extLst>
          </p:cNvPr>
          <p:cNvSpPr>
            <a:spLocks noGrp="1"/>
          </p:cNvSpPr>
          <p:nvPr>
            <p:ph idx="1"/>
          </p:nvPr>
        </p:nvSpPr>
        <p:spPr/>
        <p:txBody>
          <a:bodyPr/>
          <a:lstStyle/>
          <a:p>
            <a:r>
              <a:rPr lang="it-IT" altLang="it-IT" sz="2400" b="1"/>
              <a:t>2. GETTA L’ANCORA</a:t>
            </a:r>
          </a:p>
          <a:p>
            <a:r>
              <a:rPr lang="it-IT" altLang="it-IT" sz="2400"/>
              <a:t>• Tanto più grande è lo scarto di realtà, tanto maggiore</a:t>
            </a:r>
          </a:p>
          <a:p>
            <a:r>
              <a:rPr lang="it-IT" altLang="it-IT" sz="2400"/>
              <a:t>sarà la nostra sofferenza emoIva</a:t>
            </a:r>
          </a:p>
          <a:p>
            <a:r>
              <a:rPr lang="it-IT" altLang="it-IT" sz="2400"/>
              <a:t>• Paura e rabbia</a:t>
            </a:r>
          </a:p>
          <a:p>
            <a:r>
              <a:rPr lang="it-IT" altLang="it-IT" sz="2400"/>
              <a:t>• Lotta e fuga negli animali</a:t>
            </a:r>
          </a:p>
          <a:p>
            <a:r>
              <a:rPr lang="it-IT" altLang="it-IT" sz="2400"/>
              <a:t>• Emozioni dolorose come onda anomala, tsunami: si</a:t>
            </a:r>
          </a:p>
          <a:p>
            <a:r>
              <a:rPr lang="it-IT" altLang="it-IT" sz="2400"/>
              <a:t>innalzano, ci trascinano e ci portano via, il più delle</a:t>
            </a:r>
          </a:p>
          <a:p>
            <a:r>
              <a:rPr lang="it-IT" altLang="it-IT" sz="2400"/>
              <a:t>volte senza che neanche ce ne accorgiamo</a:t>
            </a:r>
          </a:p>
          <a:p>
            <a:r>
              <a:rPr lang="it-IT" altLang="it-IT" sz="2400"/>
              <a:t>• Ma quando le ondate della vita sono inaspeFate e</a:t>
            </a:r>
          </a:p>
          <a:p>
            <a:r>
              <a:rPr lang="it-IT" altLang="it-IT" sz="2400"/>
              <a:t>simili agli tsunami, è normale anche farci trascinare e</a:t>
            </a:r>
          </a:p>
          <a:p>
            <a:r>
              <a:rPr lang="it-IT" altLang="it-IT" sz="2400"/>
              <a:t>portare via con loro</a:t>
            </a:r>
          </a:p>
          <a:p>
            <a:endParaRPr lang="it-IT" altLang="it-IT"/>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olo 1">
            <a:extLst>
              <a:ext uri="{FF2B5EF4-FFF2-40B4-BE49-F238E27FC236}">
                <a16:creationId xmlns:a16="http://schemas.microsoft.com/office/drawing/2014/main" id="{1D1A4020-E657-425D-BACD-3441410A87E9}"/>
              </a:ext>
            </a:extLst>
          </p:cNvPr>
          <p:cNvSpPr>
            <a:spLocks noGrp="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BA4FD5F1-AA1C-4FFE-93CD-017D6675422E}"/>
              </a:ext>
            </a:extLst>
          </p:cNvPr>
          <p:cNvSpPr>
            <a:spLocks noGrp="1"/>
          </p:cNvSpPr>
          <p:nvPr>
            <p:ph idx="1"/>
          </p:nvPr>
        </p:nvSpPr>
        <p:spPr/>
        <p:txBody>
          <a:bodyPr/>
          <a:lstStyle/>
          <a:p>
            <a:pPr>
              <a:defRPr/>
            </a:pPr>
            <a:r>
              <a:rPr lang="it-IT" sz="2000" b="1" dirty="0"/>
              <a:t>L’ANCORA</a:t>
            </a:r>
          </a:p>
          <a:p>
            <a:pPr>
              <a:defRPr/>
            </a:pPr>
            <a:r>
              <a:rPr lang="it-IT" sz="2000" dirty="0"/>
              <a:t>• Per quanto possano essere grandi e grosse, le onde</a:t>
            </a:r>
          </a:p>
          <a:p>
            <a:pPr>
              <a:defRPr/>
            </a:pPr>
            <a:r>
              <a:rPr lang="it-IT" sz="2000" dirty="0"/>
              <a:t>della vita non ci faranno annegare (anche se la</a:t>
            </a:r>
          </a:p>
          <a:p>
            <a:pPr>
              <a:defRPr/>
            </a:pPr>
            <a:r>
              <a:rPr lang="it-IT" sz="2000" dirty="0"/>
              <a:t>nostra mente </a:t>
            </a:r>
            <a:r>
              <a:rPr lang="it-IT" sz="2000" dirty="0" err="1"/>
              <a:t>sosIene</a:t>
            </a:r>
            <a:r>
              <a:rPr lang="it-IT" sz="2000" dirty="0"/>
              <a:t> il contrario), quando</a:t>
            </a:r>
          </a:p>
          <a:p>
            <a:pPr>
              <a:defRPr/>
            </a:pPr>
            <a:r>
              <a:rPr lang="it-IT" sz="2000" dirty="0"/>
              <a:t>accediamo ad uno spazio interiore </a:t>
            </a:r>
            <a:r>
              <a:rPr lang="it-IT" sz="2000" dirty="0" err="1"/>
              <a:t>faFo</a:t>
            </a:r>
            <a:r>
              <a:rPr lang="it-IT" sz="2000" dirty="0"/>
              <a:t> di apertura</a:t>
            </a:r>
          </a:p>
          <a:p>
            <a:pPr>
              <a:defRPr/>
            </a:pPr>
            <a:r>
              <a:rPr lang="it-IT" sz="2000" dirty="0"/>
              <a:t>ed espansione</a:t>
            </a:r>
          </a:p>
          <a:p>
            <a:pPr>
              <a:defRPr/>
            </a:pPr>
            <a:r>
              <a:rPr lang="it-IT" sz="2000" dirty="0"/>
              <a:t>• Allora </a:t>
            </a:r>
            <a:r>
              <a:rPr lang="it-IT" sz="2000" dirty="0" err="1"/>
              <a:t>divenIamo</a:t>
            </a:r>
            <a:r>
              <a:rPr lang="it-IT" sz="2000" dirty="0"/>
              <a:t> come il cielo</a:t>
            </a:r>
          </a:p>
          <a:p>
            <a:pPr>
              <a:defRPr/>
            </a:pPr>
            <a:r>
              <a:rPr lang="it-IT" sz="2000" dirty="0"/>
              <a:t>• Quando soffriamo molto è </a:t>
            </a:r>
            <a:r>
              <a:rPr lang="it-IT" sz="2000" dirty="0" err="1"/>
              <a:t>uIle</a:t>
            </a:r>
            <a:r>
              <a:rPr lang="it-IT" sz="2000" dirty="0"/>
              <a:t> tenerci </a:t>
            </a:r>
            <a:r>
              <a:rPr lang="it-IT" sz="2000" dirty="0" err="1"/>
              <a:t>ancoraI</a:t>
            </a:r>
            <a:r>
              <a:rPr lang="it-IT" sz="2000" dirty="0"/>
              <a:t>, ma</a:t>
            </a:r>
          </a:p>
          <a:p>
            <a:pPr>
              <a:defRPr/>
            </a:pPr>
            <a:r>
              <a:rPr lang="it-IT" sz="2000" dirty="0"/>
              <a:t>ci saranno </a:t>
            </a:r>
            <a:r>
              <a:rPr lang="it-IT" sz="2000" dirty="0" err="1"/>
              <a:t>momenI</a:t>
            </a:r>
            <a:r>
              <a:rPr lang="it-IT" sz="2000" dirty="0"/>
              <a:t> in cui ci riusciremo, è normale.</a:t>
            </a:r>
          </a:p>
          <a:p>
            <a:pPr>
              <a:defRPr/>
            </a:pPr>
            <a:r>
              <a:rPr lang="it-IT" sz="2000" dirty="0"/>
              <a:t>• Ma non appena ce ne accorgiamo possiamo</a:t>
            </a:r>
          </a:p>
          <a:p>
            <a:pPr>
              <a:defRPr/>
            </a:pPr>
            <a:r>
              <a:rPr lang="it-IT" sz="2000" dirty="0"/>
              <a:t>immediatamente </a:t>
            </a:r>
            <a:r>
              <a:rPr lang="it-IT" sz="2000" dirty="0" err="1"/>
              <a:t>geFare</a:t>
            </a:r>
            <a:r>
              <a:rPr lang="it-IT" sz="2000" dirty="0"/>
              <a:t> l’ancora</a:t>
            </a:r>
          </a:p>
          <a:p>
            <a:pPr marL="0" indent="0">
              <a:buFont typeface="Arial" panose="020B0604020202020204" pitchFamily="34" charset="0"/>
              <a:buNone/>
              <a:defRPr/>
            </a:pPr>
            <a:endParaRPr lang="it-IT"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olo 1">
            <a:extLst>
              <a:ext uri="{FF2B5EF4-FFF2-40B4-BE49-F238E27FC236}">
                <a16:creationId xmlns:a16="http://schemas.microsoft.com/office/drawing/2014/main" id="{4FA31A32-85C7-4575-8873-CE8F4F1A9604}"/>
              </a:ext>
            </a:extLst>
          </p:cNvPr>
          <p:cNvSpPr>
            <a:spLocks noGrp="1"/>
          </p:cNvSpPr>
          <p:nvPr>
            <p:ph type="title"/>
          </p:nvPr>
        </p:nvSpPr>
        <p:spPr/>
        <p:txBody>
          <a:bodyPr/>
          <a:lstStyle/>
          <a:p>
            <a:endParaRPr lang="it-IT" altLang="it-IT"/>
          </a:p>
        </p:txBody>
      </p:sp>
      <p:sp>
        <p:nvSpPr>
          <p:cNvPr id="143363" name="Segnaposto contenuto 2">
            <a:extLst>
              <a:ext uri="{FF2B5EF4-FFF2-40B4-BE49-F238E27FC236}">
                <a16:creationId xmlns:a16="http://schemas.microsoft.com/office/drawing/2014/main" id="{28DB1B6D-8EC0-4AAE-B48C-D75291ACD5BB}"/>
              </a:ext>
            </a:extLst>
          </p:cNvPr>
          <p:cNvSpPr>
            <a:spLocks noGrp="1"/>
          </p:cNvSpPr>
          <p:nvPr>
            <p:ph idx="1"/>
          </p:nvPr>
        </p:nvSpPr>
        <p:spPr/>
        <p:txBody>
          <a:bodyPr/>
          <a:lstStyle/>
          <a:p>
            <a:r>
              <a:rPr lang="it-IT" altLang="it-IT" b="1"/>
              <a:t>Come facciamo a calare l’ancora?</a:t>
            </a:r>
          </a:p>
          <a:p>
            <a:r>
              <a:rPr lang="it-IT" altLang="it-IT"/>
              <a:t>• Premi forte i piedi sul pavimento e raddrizza la</a:t>
            </a:r>
          </a:p>
          <a:p>
            <a:r>
              <a:rPr lang="it-IT" altLang="it-IT"/>
              <a:t>colonna vertebrale</a:t>
            </a:r>
          </a:p>
          <a:p>
            <a:r>
              <a:rPr lang="it-IT" altLang="it-IT"/>
              <a:t>• Nel fare questo, fai un respiro lento e profondo</a:t>
            </a:r>
          </a:p>
          <a:p>
            <a:r>
              <a:rPr lang="it-IT" altLang="it-IT"/>
              <a:t>• GuardaI intorno e nota 5 cose che vedi</a:t>
            </a:r>
          </a:p>
          <a:p>
            <a:r>
              <a:rPr lang="it-IT" altLang="it-IT"/>
              <a:t>• Ascolta aFentamente e nota 5 cose che senI</a:t>
            </a:r>
          </a:p>
          <a:p>
            <a:r>
              <a:rPr lang="it-IT" altLang="it-IT"/>
              <a:t>• Nota dove sei e cosa stai facendo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3164E8D8-F247-44FC-8ED3-335653A91CBD}"/>
              </a:ext>
            </a:extLst>
          </p:cNvPr>
          <p:cNvSpPr>
            <a:spLocks noGrp="1"/>
          </p:cNvSpPr>
          <p:nvPr>
            <p:ph type="title"/>
          </p:nvPr>
        </p:nvSpPr>
        <p:spPr/>
        <p:txBody>
          <a:bodyPr/>
          <a:lstStyle/>
          <a:p>
            <a:pPr eaLnBrk="1" hangingPunct="1"/>
            <a:r>
              <a:rPr lang="it-IT" altLang="it-IT"/>
              <a:t>NEGAZIONE </a:t>
            </a:r>
          </a:p>
        </p:txBody>
      </p:sp>
      <p:sp>
        <p:nvSpPr>
          <p:cNvPr id="15363" name="Segnaposto contenuto 2">
            <a:extLst>
              <a:ext uri="{FF2B5EF4-FFF2-40B4-BE49-F238E27FC236}">
                <a16:creationId xmlns:a16="http://schemas.microsoft.com/office/drawing/2014/main" id="{03827F6C-DA82-488F-9CA0-527FC1FDB0BF}"/>
              </a:ext>
            </a:extLst>
          </p:cNvPr>
          <p:cNvSpPr>
            <a:spLocks noGrp="1"/>
          </p:cNvSpPr>
          <p:nvPr>
            <p:ph idx="1"/>
          </p:nvPr>
        </p:nvSpPr>
        <p:spPr/>
        <p:txBody>
          <a:bodyPr/>
          <a:lstStyle/>
          <a:p>
            <a:pPr eaLnBrk="1">
              <a:lnSpc>
                <a:spcPct val="80000"/>
              </a:lnSpc>
              <a:buFont typeface="Arial" panose="020B0604020202020204" pitchFamily="34" charset="0"/>
              <a:buNone/>
            </a:pPr>
            <a:r>
              <a:rPr lang="it-IT" altLang="it-IT" sz="2700"/>
              <a:t> </a:t>
            </a:r>
          </a:p>
          <a:p>
            <a:pPr eaLnBrk="1">
              <a:lnSpc>
                <a:spcPct val="80000"/>
              </a:lnSpc>
            </a:pPr>
            <a:r>
              <a:rPr lang="it-IT" altLang="it-IT" sz="2700"/>
              <a:t> NEGARE L’EVENTO ..no non è morto, è partito poi ritornerà... </a:t>
            </a:r>
          </a:p>
          <a:p>
            <a:pPr eaLnBrk="1">
              <a:lnSpc>
                <a:spcPct val="80000"/>
              </a:lnSpc>
            </a:pPr>
            <a:r>
              <a:rPr lang="it-IT" altLang="it-IT" sz="2700"/>
              <a:t>NEGARE IL PROPRIO DOLORE sì è morto ma non ne soffro …</a:t>
            </a:r>
          </a:p>
          <a:p>
            <a:pPr eaLnBrk="1">
              <a:lnSpc>
                <a:spcPct val="80000"/>
              </a:lnSpc>
            </a:pPr>
            <a:r>
              <a:rPr lang="it-IT" altLang="it-IT" sz="2700"/>
              <a:t>ALTRE FORME DI  NEGAZIONE </a:t>
            </a:r>
          </a:p>
          <a:p>
            <a:pPr eaLnBrk="1">
              <a:lnSpc>
                <a:spcPct val="80000"/>
              </a:lnSpc>
            </a:pPr>
            <a:r>
              <a:rPr lang="it-IT" altLang="it-IT" sz="2700"/>
              <a:t>guardare le partite di calcio come quando lui c’era  </a:t>
            </a:r>
          </a:p>
          <a:p>
            <a:pPr eaLnBrk="1">
              <a:lnSpc>
                <a:spcPct val="80000"/>
              </a:lnSpc>
            </a:pPr>
            <a:r>
              <a:rPr lang="it-IT" altLang="it-IT" sz="2700"/>
              <a:t>Rifiutarsi di regalare gli oggetti che gli appartenevano </a:t>
            </a:r>
          </a:p>
          <a:p>
            <a:pPr eaLnBrk="1">
              <a:lnSpc>
                <a:spcPct val="80000"/>
              </a:lnSpc>
            </a:pPr>
            <a:r>
              <a:rPr lang="it-IT" altLang="it-IT" sz="2700"/>
              <a:t>Non aprire i suoi armadi</a:t>
            </a:r>
          </a:p>
          <a:p>
            <a:pPr eaLnBrk="1">
              <a:lnSpc>
                <a:spcPct val="80000"/>
              </a:lnSpc>
            </a:pPr>
            <a:r>
              <a:rPr lang="it-IT" altLang="it-IT" sz="2700"/>
              <a:t>Non occupare la sua poltrona o il suo posto a tavola</a:t>
            </a:r>
          </a:p>
          <a:p>
            <a:pPr eaLnBrk="1">
              <a:lnSpc>
                <a:spcPct val="80000"/>
              </a:lnSpc>
            </a:pPr>
            <a:r>
              <a:rPr lang="it-IT" altLang="it-IT" sz="2700"/>
              <a:t>continuare ad apparecchiare per lui</a:t>
            </a:r>
          </a:p>
          <a:p>
            <a:pPr eaLnBrk="1">
              <a:lnSpc>
                <a:spcPct val="80000"/>
              </a:lnSpc>
            </a:pPr>
            <a:endParaRPr lang="it-IT" altLang="it-IT" sz="2700"/>
          </a:p>
          <a:p>
            <a:pPr eaLnBrk="1" hangingPunct="1">
              <a:lnSpc>
                <a:spcPct val="80000"/>
              </a:lnSpc>
            </a:pPr>
            <a:endParaRPr lang="it-IT" altLang="it-IT" sz="270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olo 1">
            <a:extLst>
              <a:ext uri="{FF2B5EF4-FFF2-40B4-BE49-F238E27FC236}">
                <a16:creationId xmlns:a16="http://schemas.microsoft.com/office/drawing/2014/main" id="{E8D8BB55-A032-49FE-86A6-FDBBE8F2D657}"/>
              </a:ext>
            </a:extLst>
          </p:cNvPr>
          <p:cNvSpPr>
            <a:spLocks noGrp="1"/>
          </p:cNvSpPr>
          <p:nvPr>
            <p:ph type="title"/>
          </p:nvPr>
        </p:nvSpPr>
        <p:spPr/>
        <p:txBody>
          <a:bodyPr/>
          <a:lstStyle/>
          <a:p>
            <a:endParaRPr lang="it-IT" altLang="it-IT"/>
          </a:p>
        </p:txBody>
      </p:sp>
      <p:sp>
        <p:nvSpPr>
          <p:cNvPr id="144387" name="Segnaposto contenuto 2">
            <a:extLst>
              <a:ext uri="{FF2B5EF4-FFF2-40B4-BE49-F238E27FC236}">
                <a16:creationId xmlns:a16="http://schemas.microsoft.com/office/drawing/2014/main" id="{0D91D76D-F152-4892-84F8-2D9A84F0AF2B}"/>
              </a:ext>
            </a:extLst>
          </p:cNvPr>
          <p:cNvSpPr>
            <a:spLocks noGrp="1"/>
          </p:cNvSpPr>
          <p:nvPr>
            <p:ph idx="1"/>
          </p:nvPr>
        </p:nvSpPr>
        <p:spPr/>
        <p:txBody>
          <a:bodyPr/>
          <a:lstStyle/>
          <a:p>
            <a:r>
              <a:rPr lang="it-IT" altLang="it-IT"/>
              <a:t>• In praIca, calare l’ancora e traFarsi con genIlezza</a:t>
            </a:r>
          </a:p>
          <a:p>
            <a:r>
              <a:rPr lang="it-IT" altLang="it-IT"/>
              <a:t>avvengono quasi contemporaneamente. A volte</a:t>
            </a:r>
          </a:p>
          <a:p>
            <a:r>
              <a:rPr lang="it-IT" altLang="it-IT"/>
              <a:t>gePamo prima l’ancora e poi ci dedichiamo a un po’</a:t>
            </a:r>
          </a:p>
          <a:p>
            <a:r>
              <a:rPr lang="it-IT" altLang="it-IT"/>
              <a:t>di compassione per noi stessi e a volte le due cose</a:t>
            </a:r>
          </a:p>
          <a:p>
            <a:r>
              <a:rPr lang="it-IT" altLang="it-IT"/>
              <a:t>possono avvenire nell’ordine inverso.</a:t>
            </a:r>
          </a:p>
          <a:p>
            <a:r>
              <a:rPr lang="it-IT" altLang="it-IT"/>
              <a:t>• Non solo le emozioni dolorose ci trascinano, ma</a:t>
            </a:r>
          </a:p>
          <a:p>
            <a:r>
              <a:rPr lang="it-IT" altLang="it-IT"/>
              <a:t>anche i nostri pensieri, sopraFuFo la vecchia storia</a:t>
            </a:r>
          </a:p>
          <a:p>
            <a:r>
              <a:rPr lang="it-IT" altLang="it-IT"/>
              <a:t>del “non valgo abbastanza”, che raramente sta alla</a:t>
            </a:r>
          </a:p>
          <a:p>
            <a:r>
              <a:rPr lang="it-IT" altLang="it-IT"/>
              <a:t>larga a lungo nella nostra vita</a:t>
            </a:r>
          </a:p>
          <a:p>
            <a:r>
              <a:rPr lang="it-IT" altLang="it-IT"/>
              <a:t>25</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olo 1">
            <a:extLst>
              <a:ext uri="{FF2B5EF4-FFF2-40B4-BE49-F238E27FC236}">
                <a16:creationId xmlns:a16="http://schemas.microsoft.com/office/drawing/2014/main" id="{D57F1A98-B49F-4659-B246-AAA91F9DBACD}"/>
              </a:ext>
            </a:extLst>
          </p:cNvPr>
          <p:cNvSpPr>
            <a:spLocks noGrp="1"/>
          </p:cNvSpPr>
          <p:nvPr>
            <p:ph type="title"/>
          </p:nvPr>
        </p:nvSpPr>
        <p:spPr/>
        <p:txBody>
          <a:bodyPr/>
          <a:lstStyle/>
          <a:p>
            <a:endParaRPr lang="it-IT" altLang="it-IT"/>
          </a:p>
        </p:txBody>
      </p:sp>
      <p:sp>
        <p:nvSpPr>
          <p:cNvPr id="145411" name="Segnaposto contenuto 2">
            <a:extLst>
              <a:ext uri="{FF2B5EF4-FFF2-40B4-BE49-F238E27FC236}">
                <a16:creationId xmlns:a16="http://schemas.microsoft.com/office/drawing/2014/main" id="{522210DA-4361-44C2-A8D0-1C2CE01568DA}"/>
              </a:ext>
            </a:extLst>
          </p:cNvPr>
          <p:cNvSpPr>
            <a:spLocks noGrp="1"/>
          </p:cNvSpPr>
          <p:nvPr>
            <p:ph idx="1"/>
          </p:nvPr>
        </p:nvSpPr>
        <p:spPr/>
        <p:txBody>
          <a:bodyPr/>
          <a:lstStyle/>
          <a:p>
            <a:r>
              <a:rPr lang="it-IT" altLang="it-IT" b="1"/>
              <a:t>3. PRENDI POSIZIONE</a:t>
            </a:r>
          </a:p>
          <a:p>
            <a:r>
              <a:rPr lang="it-IT" altLang="it-IT"/>
              <a:t>• Qual è il mio scopo?</a:t>
            </a:r>
          </a:p>
          <a:p>
            <a:r>
              <a:rPr lang="it-IT" altLang="it-IT"/>
              <a:t>• Che cos’è veramente importante per me, in fondo al</a:t>
            </a:r>
          </a:p>
          <a:p>
            <a:r>
              <a:rPr lang="it-IT" altLang="it-IT"/>
              <a:t>mio cuore?</a:t>
            </a:r>
          </a:p>
          <a:p>
            <a:r>
              <a:rPr lang="it-IT" altLang="it-IT"/>
              <a:t>• Per che cosa voglio impegnarmi nel tempo che ho</a:t>
            </a:r>
          </a:p>
          <a:p>
            <a:r>
              <a:rPr lang="it-IT" altLang="it-IT"/>
              <a:t>disposizione nel viaggio della vita?</a:t>
            </a:r>
          </a:p>
          <a:p>
            <a:r>
              <a:rPr lang="it-IT" altLang="it-IT"/>
              <a:t>• Che Ipo di persona voglio essere?</a:t>
            </a:r>
          </a:p>
          <a:p>
            <a:r>
              <a:rPr lang="it-IT" altLang="it-IT"/>
              <a:t>• Quali qualità personali voglio colIvare?</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olo 1">
            <a:extLst>
              <a:ext uri="{FF2B5EF4-FFF2-40B4-BE49-F238E27FC236}">
                <a16:creationId xmlns:a16="http://schemas.microsoft.com/office/drawing/2014/main" id="{DB4B1C29-4612-48A7-86E8-7BFCFF82F29F}"/>
              </a:ext>
            </a:extLst>
          </p:cNvPr>
          <p:cNvSpPr>
            <a:spLocks noGrp="1"/>
          </p:cNvSpPr>
          <p:nvPr>
            <p:ph type="title"/>
          </p:nvPr>
        </p:nvSpPr>
        <p:spPr/>
        <p:txBody>
          <a:bodyPr/>
          <a:lstStyle/>
          <a:p>
            <a:endParaRPr lang="it-IT" altLang="it-IT"/>
          </a:p>
        </p:txBody>
      </p:sp>
      <p:sp>
        <p:nvSpPr>
          <p:cNvPr id="146435" name="Segnaposto contenuto 2">
            <a:extLst>
              <a:ext uri="{FF2B5EF4-FFF2-40B4-BE49-F238E27FC236}">
                <a16:creationId xmlns:a16="http://schemas.microsoft.com/office/drawing/2014/main" id="{54C6A612-800B-449C-9C4C-4ACA9270AD9B}"/>
              </a:ext>
            </a:extLst>
          </p:cNvPr>
          <p:cNvSpPr>
            <a:spLocks noGrp="1"/>
          </p:cNvSpPr>
          <p:nvPr>
            <p:ph idx="1"/>
          </p:nvPr>
        </p:nvSpPr>
        <p:spPr/>
        <p:txBody>
          <a:bodyPr/>
          <a:lstStyle/>
          <a:p>
            <a:r>
              <a:rPr lang="it-IT" altLang="it-IT" b="1"/>
              <a:t>Presenza e Scopo</a:t>
            </a:r>
          </a:p>
          <a:p>
            <a:r>
              <a:rPr lang="it-IT" altLang="it-IT"/>
              <a:t>• Presenza e scopo sono amici inImi. Lo scopo dà una</a:t>
            </a:r>
          </a:p>
          <a:p>
            <a:r>
              <a:rPr lang="it-IT" altLang="it-IT"/>
              <a:t>direzione alla nostra vita e la presenza ci permeFe di</a:t>
            </a:r>
          </a:p>
          <a:p>
            <a:r>
              <a:rPr lang="it-IT" altLang="it-IT"/>
              <a:t>trarre il massimo dal viaggio</a:t>
            </a:r>
          </a:p>
          <a:p>
            <a:r>
              <a:rPr lang="it-IT" altLang="it-IT"/>
              <a:t>• Se abbiamo presenza senza scopo, è come essere su</a:t>
            </a:r>
          </a:p>
          <a:p>
            <a:r>
              <a:rPr lang="it-IT" altLang="it-IT"/>
              <a:t>una barca senza vele: siamo privi di controllo sulla</a:t>
            </a:r>
          </a:p>
          <a:p>
            <a:r>
              <a:rPr lang="it-IT" altLang="it-IT"/>
              <a:t>roFa.</a:t>
            </a:r>
          </a:p>
          <a:p>
            <a:r>
              <a:rPr lang="it-IT" altLang="it-IT"/>
              <a:t>27</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olo 1">
            <a:extLst>
              <a:ext uri="{FF2B5EF4-FFF2-40B4-BE49-F238E27FC236}">
                <a16:creationId xmlns:a16="http://schemas.microsoft.com/office/drawing/2014/main" id="{E1E9D48D-343D-4C48-91B3-249535FAF066}"/>
              </a:ext>
            </a:extLst>
          </p:cNvPr>
          <p:cNvSpPr>
            <a:spLocks noGrp="1"/>
          </p:cNvSpPr>
          <p:nvPr>
            <p:ph type="title"/>
          </p:nvPr>
        </p:nvSpPr>
        <p:spPr/>
        <p:txBody>
          <a:bodyPr/>
          <a:lstStyle/>
          <a:p>
            <a:endParaRPr lang="it-IT" altLang="it-IT"/>
          </a:p>
        </p:txBody>
      </p:sp>
      <p:sp>
        <p:nvSpPr>
          <p:cNvPr id="147459" name="Segnaposto contenuto 2">
            <a:extLst>
              <a:ext uri="{FF2B5EF4-FFF2-40B4-BE49-F238E27FC236}">
                <a16:creationId xmlns:a16="http://schemas.microsoft.com/office/drawing/2014/main" id="{C672D458-F170-43CF-A7EC-0C63D6E88ECA}"/>
              </a:ext>
            </a:extLst>
          </p:cNvPr>
          <p:cNvSpPr>
            <a:spLocks noGrp="1"/>
          </p:cNvSpPr>
          <p:nvPr>
            <p:ph idx="1"/>
          </p:nvPr>
        </p:nvSpPr>
        <p:spPr/>
        <p:txBody>
          <a:bodyPr/>
          <a:lstStyle/>
          <a:p>
            <a:r>
              <a:rPr lang="it-IT" altLang="it-IT" b="1"/>
              <a:t>Trovare uno scopo</a:t>
            </a:r>
          </a:p>
          <a:p>
            <a:r>
              <a:rPr lang="it-IT" altLang="it-IT"/>
              <a:t>• ogni azione che compiamo serve a uno scopo… ma</a:t>
            </a:r>
          </a:p>
          <a:p>
            <a:r>
              <a:rPr lang="it-IT" altLang="it-IT"/>
              <a:t>quanto poco ne siamo consapevoli!!!</a:t>
            </a:r>
          </a:p>
          <a:p>
            <a:r>
              <a:rPr lang="it-IT" altLang="it-IT"/>
              <a:t>• Pilota automaIco versus consapevolezza</a:t>
            </a:r>
          </a:p>
          <a:p>
            <a:r>
              <a:rPr lang="it-IT" altLang="it-IT"/>
              <a:t>• Chiarificazione dei valori e consapevolezza e scopo in</a:t>
            </a:r>
          </a:p>
          <a:p>
            <a:r>
              <a:rPr lang="it-IT" altLang="it-IT"/>
              <a:t>terapia</a:t>
            </a:r>
          </a:p>
          <a:p>
            <a:r>
              <a:rPr lang="it-IT" altLang="it-IT"/>
              <a:t>• Sono i valori che danno significato alla vita</a:t>
            </a:r>
          </a:p>
          <a:p>
            <a:r>
              <a:rPr lang="it-IT" altLang="it-IT"/>
              <a:t>28</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olo 1">
            <a:extLst>
              <a:ext uri="{FF2B5EF4-FFF2-40B4-BE49-F238E27FC236}">
                <a16:creationId xmlns:a16="http://schemas.microsoft.com/office/drawing/2014/main" id="{B305D40B-1452-43CB-885F-4DBF1FC77F5D}"/>
              </a:ext>
            </a:extLst>
          </p:cNvPr>
          <p:cNvSpPr>
            <a:spLocks noGrp="1"/>
          </p:cNvSpPr>
          <p:nvPr>
            <p:ph type="title"/>
          </p:nvPr>
        </p:nvSpPr>
        <p:spPr/>
        <p:txBody>
          <a:bodyPr/>
          <a:lstStyle/>
          <a:p>
            <a:endParaRPr lang="it-IT" altLang="it-IT"/>
          </a:p>
        </p:txBody>
      </p:sp>
      <p:sp>
        <p:nvSpPr>
          <p:cNvPr id="148483" name="Segnaposto contenuto 2">
            <a:extLst>
              <a:ext uri="{FF2B5EF4-FFF2-40B4-BE49-F238E27FC236}">
                <a16:creationId xmlns:a16="http://schemas.microsoft.com/office/drawing/2014/main" id="{C3AAD7F4-77AA-4B11-B4CB-03769459E212}"/>
              </a:ext>
            </a:extLst>
          </p:cNvPr>
          <p:cNvSpPr>
            <a:spLocks noGrp="1"/>
          </p:cNvSpPr>
          <p:nvPr>
            <p:ph idx="1"/>
          </p:nvPr>
        </p:nvSpPr>
        <p:spPr/>
        <p:txBody>
          <a:bodyPr/>
          <a:lstStyle/>
          <a:p>
            <a:r>
              <a:rPr lang="it-IT" altLang="it-IT" b="1"/>
              <a:t>Cosa sono i valori?</a:t>
            </a:r>
          </a:p>
          <a:p>
            <a:r>
              <a:rPr lang="it-IT" altLang="it-IT"/>
              <a:t>• “sono i desideri più profondi del tuo cuore riguardo a</a:t>
            </a:r>
          </a:p>
          <a:p>
            <a:r>
              <a:rPr lang="it-IT" altLang="it-IT"/>
              <a:t>come vuoi comportarI come essere umano; sono le</a:t>
            </a:r>
          </a:p>
          <a:p>
            <a:r>
              <a:rPr lang="it-IT" altLang="it-IT"/>
              <a:t>qualità che vuoi portare nelle tue azioni. Sono diversi</a:t>
            </a:r>
          </a:p>
          <a:p>
            <a:r>
              <a:rPr lang="it-IT" altLang="it-IT"/>
              <a:t>dagli obiePvi, perché gli obiePvi possono essere</a:t>
            </a:r>
          </a:p>
          <a:p>
            <a:r>
              <a:rPr lang="it-IT" altLang="it-IT"/>
              <a:t>realizzaI o raggiunI, spuntaI progressivamente da</a:t>
            </a:r>
          </a:p>
          <a:p>
            <a:r>
              <a:rPr lang="it-IT" altLang="it-IT"/>
              <a:t>un elenco; i valori invece rimangono fino al giorno in</a:t>
            </a:r>
          </a:p>
          <a:p>
            <a:r>
              <a:rPr lang="it-IT" altLang="it-IT"/>
              <a:t>cui morirai.” (Harris, 2013)</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olo 1">
            <a:extLst>
              <a:ext uri="{FF2B5EF4-FFF2-40B4-BE49-F238E27FC236}">
                <a16:creationId xmlns:a16="http://schemas.microsoft.com/office/drawing/2014/main" id="{93C40190-1A7A-4662-8573-9A0FC9C50744}"/>
              </a:ext>
            </a:extLst>
          </p:cNvPr>
          <p:cNvSpPr>
            <a:spLocks noGrp="1"/>
          </p:cNvSpPr>
          <p:nvPr>
            <p:ph type="title"/>
          </p:nvPr>
        </p:nvSpPr>
        <p:spPr/>
        <p:txBody>
          <a:bodyPr/>
          <a:lstStyle/>
          <a:p>
            <a:endParaRPr lang="it-IT" altLang="it-IT"/>
          </a:p>
        </p:txBody>
      </p:sp>
      <p:sp>
        <p:nvSpPr>
          <p:cNvPr id="149507" name="Segnaposto contenuto 2">
            <a:extLst>
              <a:ext uri="{FF2B5EF4-FFF2-40B4-BE49-F238E27FC236}">
                <a16:creationId xmlns:a16="http://schemas.microsoft.com/office/drawing/2014/main" id="{D6428950-0A3A-4AD8-9177-2ED7656037C5}"/>
              </a:ext>
            </a:extLst>
          </p:cNvPr>
          <p:cNvSpPr>
            <a:spLocks noGrp="1"/>
          </p:cNvSpPr>
          <p:nvPr>
            <p:ph idx="1"/>
          </p:nvPr>
        </p:nvSpPr>
        <p:spPr/>
        <p:txBody>
          <a:bodyPr/>
          <a:lstStyle/>
          <a:p>
            <a:r>
              <a:rPr lang="it-IT" altLang="it-IT" b="1"/>
              <a:t>Le 3 C e i valori</a:t>
            </a:r>
          </a:p>
          <a:p>
            <a:r>
              <a:rPr lang="it-IT" altLang="it-IT"/>
              <a:t>• Connessione</a:t>
            </a:r>
          </a:p>
          <a:p>
            <a:r>
              <a:rPr lang="it-IT" altLang="it-IT"/>
              <a:t>• Cura</a:t>
            </a:r>
          </a:p>
          <a:p>
            <a:r>
              <a:rPr lang="it-IT" altLang="it-IT"/>
              <a:t>• contribuzione</a:t>
            </a:r>
          </a:p>
          <a:p>
            <a:r>
              <a:rPr lang="it-IT" altLang="it-IT"/>
              <a:t>30</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olo 1">
            <a:extLst>
              <a:ext uri="{FF2B5EF4-FFF2-40B4-BE49-F238E27FC236}">
                <a16:creationId xmlns:a16="http://schemas.microsoft.com/office/drawing/2014/main" id="{854D6C44-CB04-43E9-92EB-80E7082CC60C}"/>
              </a:ext>
            </a:extLst>
          </p:cNvPr>
          <p:cNvSpPr>
            <a:spLocks noGrp="1"/>
          </p:cNvSpPr>
          <p:nvPr>
            <p:ph type="title"/>
          </p:nvPr>
        </p:nvSpPr>
        <p:spPr/>
        <p:txBody>
          <a:bodyPr/>
          <a:lstStyle/>
          <a:p>
            <a:endParaRPr lang="it-IT" altLang="it-IT"/>
          </a:p>
        </p:txBody>
      </p:sp>
      <p:sp>
        <p:nvSpPr>
          <p:cNvPr id="150531" name="Segnaposto contenuto 2">
            <a:extLst>
              <a:ext uri="{FF2B5EF4-FFF2-40B4-BE49-F238E27FC236}">
                <a16:creationId xmlns:a16="http://schemas.microsoft.com/office/drawing/2014/main" id="{E197C4B6-6EB6-4E87-98CC-06844250A878}"/>
              </a:ext>
            </a:extLst>
          </p:cNvPr>
          <p:cNvSpPr>
            <a:spLocks noGrp="1"/>
          </p:cNvSpPr>
          <p:nvPr>
            <p:ph idx="1"/>
          </p:nvPr>
        </p:nvSpPr>
        <p:spPr/>
        <p:txBody>
          <a:bodyPr/>
          <a:lstStyle/>
          <a:p>
            <a:r>
              <a:rPr lang="it-IT" altLang="it-IT" b="1"/>
              <a:t>CONNESSIONE</a:t>
            </a:r>
          </a:p>
          <a:p>
            <a:r>
              <a:rPr lang="it-IT" altLang="it-IT"/>
              <a:t>• se vogliamo trarre il massimo da qualsiasi rapporto,</a:t>
            </a:r>
          </a:p>
          <a:p>
            <a:r>
              <a:rPr lang="it-IT" altLang="it-IT"/>
              <a:t>dobbiamo conneFerci: coinvolgerci, partecipare,</a:t>
            </a:r>
          </a:p>
          <a:p>
            <a:r>
              <a:rPr lang="it-IT" altLang="it-IT"/>
              <a:t>essere pienamente presenI, essere consapevoli e</a:t>
            </a:r>
          </a:p>
          <a:p>
            <a:r>
              <a:rPr lang="it-IT" altLang="it-IT"/>
              <a:t>aperI. Quando ci connePamo pienamente con</a:t>
            </a:r>
          </a:p>
          <a:p>
            <a:r>
              <a:rPr lang="it-IT" altLang="it-IT"/>
              <a:t>qualcuno o qualcosa, il rapporto è molto più ricco</a:t>
            </a:r>
          </a:p>
          <a:p>
            <a:r>
              <a:rPr lang="it-IT" altLang="it-IT"/>
              <a:t>rispeFo a quando siamo disconnessi o “distraP”.</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olo 1">
            <a:extLst>
              <a:ext uri="{FF2B5EF4-FFF2-40B4-BE49-F238E27FC236}">
                <a16:creationId xmlns:a16="http://schemas.microsoft.com/office/drawing/2014/main" id="{30C9D718-602F-488B-A403-574BC5B19A37}"/>
              </a:ext>
            </a:extLst>
          </p:cNvPr>
          <p:cNvSpPr>
            <a:spLocks noGrp="1"/>
          </p:cNvSpPr>
          <p:nvPr>
            <p:ph type="title"/>
          </p:nvPr>
        </p:nvSpPr>
        <p:spPr/>
        <p:txBody>
          <a:bodyPr/>
          <a:lstStyle/>
          <a:p>
            <a:endParaRPr lang="it-IT" altLang="it-IT"/>
          </a:p>
        </p:txBody>
      </p:sp>
      <p:sp>
        <p:nvSpPr>
          <p:cNvPr id="151555" name="Segnaposto contenuto 2">
            <a:extLst>
              <a:ext uri="{FF2B5EF4-FFF2-40B4-BE49-F238E27FC236}">
                <a16:creationId xmlns:a16="http://schemas.microsoft.com/office/drawing/2014/main" id="{EF6284B0-3C0B-4303-BF14-4472F791EB26}"/>
              </a:ext>
            </a:extLst>
          </p:cNvPr>
          <p:cNvSpPr>
            <a:spLocks noGrp="1"/>
          </p:cNvSpPr>
          <p:nvPr>
            <p:ph idx="1"/>
          </p:nvPr>
        </p:nvSpPr>
        <p:spPr/>
        <p:txBody>
          <a:bodyPr/>
          <a:lstStyle/>
          <a:p>
            <a:r>
              <a:rPr lang="it-IT" altLang="it-IT" b="1"/>
              <a:t>CURA</a:t>
            </a:r>
          </a:p>
          <a:p>
            <a:r>
              <a:rPr lang="it-IT" altLang="it-IT"/>
              <a:t>• Se non ci prendiamo cura, un rapporto ha ben poche</a:t>
            </a:r>
          </a:p>
          <a:p>
            <a:r>
              <a:rPr lang="it-IT" altLang="it-IT"/>
              <a:t>speranze. Quando abbiamo e ci prendiamo</a:t>
            </a:r>
          </a:p>
          <a:p>
            <a:r>
              <a:rPr lang="it-IT" altLang="it-IT"/>
              <a:t>veramente cura di un rapporto, il rapporto prospera.</a:t>
            </a:r>
          </a:p>
          <a:p>
            <a:r>
              <a:rPr lang="it-IT" altLang="it-IT"/>
              <a:t>Ma se agiamo in modi che sono osIli, incuranI o</a:t>
            </a:r>
          </a:p>
          <a:p>
            <a:r>
              <a:rPr lang="it-IT" altLang="it-IT"/>
              <a:t>distraP, il rapporto sfiorisce.</a:t>
            </a:r>
          </a:p>
          <a:p>
            <a:r>
              <a:rPr lang="it-IT" altLang="it-IT"/>
              <a:t>32</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olo 1">
            <a:extLst>
              <a:ext uri="{FF2B5EF4-FFF2-40B4-BE49-F238E27FC236}">
                <a16:creationId xmlns:a16="http://schemas.microsoft.com/office/drawing/2014/main" id="{734C98D7-1791-4909-B4AA-00FAB39663DD}"/>
              </a:ext>
            </a:extLst>
          </p:cNvPr>
          <p:cNvSpPr>
            <a:spLocks noGrp="1"/>
          </p:cNvSpPr>
          <p:nvPr>
            <p:ph type="title"/>
          </p:nvPr>
        </p:nvSpPr>
        <p:spPr/>
        <p:txBody>
          <a:bodyPr/>
          <a:lstStyle/>
          <a:p>
            <a:endParaRPr lang="it-IT" altLang="it-IT"/>
          </a:p>
        </p:txBody>
      </p:sp>
      <p:sp>
        <p:nvSpPr>
          <p:cNvPr id="152579" name="Segnaposto contenuto 2">
            <a:extLst>
              <a:ext uri="{FF2B5EF4-FFF2-40B4-BE49-F238E27FC236}">
                <a16:creationId xmlns:a16="http://schemas.microsoft.com/office/drawing/2014/main" id="{C469AAC5-C499-4248-970A-060633893DC8}"/>
              </a:ext>
            </a:extLst>
          </p:cNvPr>
          <p:cNvSpPr>
            <a:spLocks noGrp="1"/>
          </p:cNvSpPr>
          <p:nvPr>
            <p:ph idx="1"/>
          </p:nvPr>
        </p:nvSpPr>
        <p:spPr/>
        <p:txBody>
          <a:bodyPr/>
          <a:lstStyle/>
          <a:p>
            <a:r>
              <a:rPr lang="it-IT" altLang="it-IT" b="1"/>
              <a:t>CONTRIBUZIONE</a:t>
            </a:r>
          </a:p>
          <a:p>
            <a:r>
              <a:rPr lang="it-IT" altLang="it-IT"/>
              <a:t>• Per aiutare un rapporto a prosperare, dobbiamo</a:t>
            </a:r>
          </a:p>
          <a:p>
            <a:r>
              <a:rPr lang="it-IT" altLang="it-IT"/>
              <a:t>contribuire, dare sostegno, aiuto e risorse; colIvare,</a:t>
            </a:r>
          </a:p>
          <a:p>
            <a:r>
              <a:rPr lang="it-IT" altLang="it-IT"/>
              <a:t>prenderci cura, condividere. Se in un rapporto non</a:t>
            </a:r>
          </a:p>
          <a:p>
            <a:r>
              <a:rPr lang="it-IT" altLang="it-IT"/>
              <a:t>diamo, soffrirà.</a:t>
            </a:r>
          </a:p>
          <a:p>
            <a:r>
              <a:rPr lang="it-IT" altLang="it-IT"/>
              <a:t>33</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olo 1">
            <a:extLst>
              <a:ext uri="{FF2B5EF4-FFF2-40B4-BE49-F238E27FC236}">
                <a16:creationId xmlns:a16="http://schemas.microsoft.com/office/drawing/2014/main" id="{15B7C372-35C7-44B9-8CC0-3680E7E895F6}"/>
              </a:ext>
            </a:extLst>
          </p:cNvPr>
          <p:cNvSpPr>
            <a:spLocks noGrp="1"/>
          </p:cNvSpPr>
          <p:nvPr>
            <p:ph type="title"/>
          </p:nvPr>
        </p:nvSpPr>
        <p:spPr/>
        <p:txBody>
          <a:bodyPr/>
          <a:lstStyle/>
          <a:p>
            <a:endParaRPr lang="it-IT" altLang="it-IT"/>
          </a:p>
        </p:txBody>
      </p:sp>
      <p:sp>
        <p:nvSpPr>
          <p:cNvPr id="153603" name="Segnaposto contenuto 2">
            <a:extLst>
              <a:ext uri="{FF2B5EF4-FFF2-40B4-BE49-F238E27FC236}">
                <a16:creationId xmlns:a16="http://schemas.microsoft.com/office/drawing/2014/main" id="{D79EFFC1-A983-454A-BB86-418F66837121}"/>
              </a:ext>
            </a:extLst>
          </p:cNvPr>
          <p:cNvSpPr>
            <a:spLocks noGrp="1"/>
          </p:cNvSpPr>
          <p:nvPr>
            <p:ph idx="1"/>
          </p:nvPr>
        </p:nvSpPr>
        <p:spPr/>
        <p:txBody>
          <a:bodyPr/>
          <a:lstStyle/>
          <a:p>
            <a:r>
              <a:rPr lang="it-IT" altLang="it-IT" b="1"/>
              <a:t>Che cosa è davvero importante</a:t>
            </a:r>
          </a:p>
          <a:p>
            <a:r>
              <a:rPr lang="it-IT" altLang="it-IT"/>
              <a:t>• “è il pensiero che conta?”</a:t>
            </a:r>
          </a:p>
          <a:p>
            <a:r>
              <a:rPr lang="it-IT" altLang="it-IT"/>
              <a:t>• Sono le nostre azioni che contano, non i nostri</a:t>
            </a:r>
          </a:p>
          <a:p>
            <a:r>
              <a:rPr lang="it-IT" altLang="it-IT"/>
              <a:t>pensieri</a:t>
            </a:r>
          </a:p>
          <a:p>
            <a:r>
              <a:rPr lang="it-IT" altLang="it-IT"/>
              <a:t>• Creiamo la nostra vita aFraverso le azioni, non</a:t>
            </a:r>
          </a:p>
          <a:p>
            <a:r>
              <a:rPr lang="it-IT" altLang="it-IT"/>
              <a:t>aFraverso i nostri pensieri</a:t>
            </a:r>
          </a:p>
          <a:p>
            <a:r>
              <a:rPr lang="it-IT" altLang="it-IT"/>
              <a:t>• La maggior parte di noi passa decisamente troppo</a:t>
            </a:r>
          </a:p>
          <a:p>
            <a:r>
              <a:rPr lang="it-IT" altLang="it-IT"/>
              <a:t>tempo a pensare a cosa vuole fare e decisamente</a:t>
            </a:r>
          </a:p>
          <a:p>
            <a:r>
              <a:rPr lang="it-IT" altLang="it-IT"/>
              <a:t>troppo poco a farlo davvero</a:t>
            </a:r>
          </a:p>
          <a:p>
            <a:r>
              <a:rPr lang="it-IT" altLang="it-IT"/>
              <a:t>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872DDEAF-4E33-4BC2-BB65-4B8F92087CFF}"/>
              </a:ext>
            </a:extLst>
          </p:cNvPr>
          <p:cNvSpPr>
            <a:spLocks noGrp="1"/>
          </p:cNvSpPr>
          <p:nvPr>
            <p:ph type="title"/>
          </p:nvPr>
        </p:nvSpPr>
        <p:spPr/>
        <p:txBody>
          <a:bodyPr/>
          <a:lstStyle/>
          <a:p>
            <a:pPr eaLnBrk="1" hangingPunct="1"/>
            <a:r>
              <a:rPr lang="it-IT" altLang="it-IT"/>
              <a:t>RICERCA</a:t>
            </a:r>
          </a:p>
        </p:txBody>
      </p:sp>
      <p:sp>
        <p:nvSpPr>
          <p:cNvPr id="16387" name="Segnaposto contenuto 2">
            <a:extLst>
              <a:ext uri="{FF2B5EF4-FFF2-40B4-BE49-F238E27FC236}">
                <a16:creationId xmlns:a16="http://schemas.microsoft.com/office/drawing/2014/main" id="{DFA6239A-156C-44C4-8CA4-8BF40D27D007}"/>
              </a:ext>
            </a:extLst>
          </p:cNvPr>
          <p:cNvSpPr>
            <a:spLocks noGrp="1"/>
          </p:cNvSpPr>
          <p:nvPr>
            <p:ph idx="1"/>
          </p:nvPr>
        </p:nvSpPr>
        <p:spPr/>
        <p:txBody>
          <a:bodyPr/>
          <a:lstStyle/>
          <a:p>
            <a:pPr eaLnBrk="1">
              <a:buFont typeface="Arial" panose="020B0604020202020204" pitchFamily="34" charset="0"/>
              <a:buNone/>
            </a:pPr>
            <a:r>
              <a:rPr lang="it-IT" altLang="it-IT"/>
              <a:t> </a:t>
            </a:r>
          </a:p>
          <a:p>
            <a:pPr eaLnBrk="1"/>
            <a:r>
              <a:rPr lang="it-IT" altLang="it-IT"/>
              <a:t>effettuata anche attraverso medium, guaritori, riti ecc.</a:t>
            </a:r>
          </a:p>
          <a:p>
            <a:pPr eaLnBrk="1"/>
            <a:r>
              <a:rPr lang="it-IT" altLang="it-IT"/>
              <a:t>Fotografie, ritorni in luoghi in cui si è stati assieme </a:t>
            </a:r>
          </a:p>
          <a:p>
            <a:pPr eaLnBrk="1"/>
            <a:r>
              <a:rPr lang="it-IT" altLang="it-IT"/>
              <a:t>Visite ripetute al cimitero</a:t>
            </a:r>
          </a:p>
          <a:p>
            <a:pPr eaLnBrk="1"/>
            <a:r>
              <a:rPr lang="it-IT" altLang="it-IT"/>
              <a:t>Paura dell abbandonare il proprio dolore</a:t>
            </a:r>
          </a:p>
          <a:p>
            <a:pPr eaLnBrk="1" hangingPunct="1"/>
            <a:endParaRPr lang="it-IT" altLang="it-IT"/>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olo 1">
            <a:extLst>
              <a:ext uri="{FF2B5EF4-FFF2-40B4-BE49-F238E27FC236}">
                <a16:creationId xmlns:a16="http://schemas.microsoft.com/office/drawing/2014/main" id="{BFB1D14B-E70F-416B-B9ED-769EC1ACEFF6}"/>
              </a:ext>
            </a:extLst>
          </p:cNvPr>
          <p:cNvSpPr>
            <a:spLocks noGrp="1"/>
          </p:cNvSpPr>
          <p:nvPr>
            <p:ph type="title"/>
          </p:nvPr>
        </p:nvSpPr>
        <p:spPr/>
        <p:txBody>
          <a:bodyPr/>
          <a:lstStyle/>
          <a:p>
            <a:endParaRPr lang="it-IT" altLang="it-IT"/>
          </a:p>
        </p:txBody>
      </p:sp>
      <p:sp>
        <p:nvSpPr>
          <p:cNvPr id="154627" name="Segnaposto contenuto 2">
            <a:extLst>
              <a:ext uri="{FF2B5EF4-FFF2-40B4-BE49-F238E27FC236}">
                <a16:creationId xmlns:a16="http://schemas.microsoft.com/office/drawing/2014/main" id="{EC904DC3-11DD-46D3-8099-1468162ABC15}"/>
              </a:ext>
            </a:extLst>
          </p:cNvPr>
          <p:cNvSpPr>
            <a:spLocks noGrp="1"/>
          </p:cNvSpPr>
          <p:nvPr>
            <p:ph idx="1"/>
          </p:nvPr>
        </p:nvSpPr>
        <p:spPr/>
        <p:txBody>
          <a:bodyPr/>
          <a:lstStyle/>
          <a:p>
            <a:r>
              <a:rPr lang="it-IT" altLang="it-IT"/>
              <a:t>• e allora proviamo a porci 2 importanI domande:</a:t>
            </a:r>
          </a:p>
          <a:p>
            <a:r>
              <a:rPr lang="it-IT" altLang="it-IT"/>
              <a:t>1) Qual è il rapprto più importante che ho in questo</a:t>
            </a:r>
          </a:p>
          <a:p>
            <a:r>
              <a:rPr lang="it-IT" altLang="it-IT"/>
              <a:t>momento?</a:t>
            </a:r>
          </a:p>
          <a:p>
            <a:r>
              <a:rPr lang="it-IT" altLang="it-IT"/>
              <a:t>2) Cosa posso fare adesso, in questo rapporto, che</a:t>
            </a:r>
          </a:p>
          <a:p>
            <a:r>
              <a:rPr lang="it-IT" altLang="it-IT"/>
              <a:t>implichi cura connessione o contribuzione?</a:t>
            </a:r>
          </a:p>
          <a:p>
            <a:r>
              <a:rPr lang="it-IT" altLang="it-IT"/>
              <a:t>35</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olo 1">
            <a:extLst>
              <a:ext uri="{FF2B5EF4-FFF2-40B4-BE49-F238E27FC236}">
                <a16:creationId xmlns:a16="http://schemas.microsoft.com/office/drawing/2014/main" id="{01A673FA-00A2-41EB-AE46-A1A751D963A6}"/>
              </a:ext>
            </a:extLst>
          </p:cNvPr>
          <p:cNvSpPr>
            <a:spLocks noGrp="1"/>
          </p:cNvSpPr>
          <p:nvPr>
            <p:ph type="title"/>
          </p:nvPr>
        </p:nvSpPr>
        <p:spPr/>
        <p:txBody>
          <a:bodyPr/>
          <a:lstStyle/>
          <a:p>
            <a:endParaRPr lang="it-IT" altLang="it-IT"/>
          </a:p>
        </p:txBody>
      </p:sp>
      <p:sp>
        <p:nvSpPr>
          <p:cNvPr id="155651" name="Segnaposto contenuto 2">
            <a:extLst>
              <a:ext uri="{FF2B5EF4-FFF2-40B4-BE49-F238E27FC236}">
                <a16:creationId xmlns:a16="http://schemas.microsoft.com/office/drawing/2014/main" id="{6967F180-A5EA-403E-B142-D601D3F7445B}"/>
              </a:ext>
            </a:extLst>
          </p:cNvPr>
          <p:cNvSpPr>
            <a:spLocks noGrp="1"/>
          </p:cNvSpPr>
          <p:nvPr>
            <p:ph idx="1"/>
          </p:nvPr>
        </p:nvSpPr>
        <p:spPr/>
        <p:txBody>
          <a:bodyPr/>
          <a:lstStyle/>
          <a:p>
            <a:r>
              <a:rPr lang="it-IT" altLang="it-IT" b="1"/>
              <a:t>La formula della resilienza: 4 approcci a</a:t>
            </a:r>
          </a:p>
          <a:p>
            <a:r>
              <a:rPr lang="it-IT" altLang="it-IT" b="1"/>
              <a:t>qualsiasi situazione problemaXca</a:t>
            </a:r>
          </a:p>
          <a:p>
            <a:r>
              <a:rPr lang="it-IT" altLang="it-IT"/>
              <a:t>1. Uscire dalla situazione</a:t>
            </a:r>
          </a:p>
          <a:p>
            <a:r>
              <a:rPr lang="it-IT" altLang="it-IT"/>
              <a:t>2. Rimanere e cambiare quello che può essere</a:t>
            </a:r>
          </a:p>
          <a:p>
            <a:r>
              <a:rPr lang="it-IT" altLang="it-IT"/>
              <a:t>cambiato</a:t>
            </a:r>
          </a:p>
          <a:p>
            <a:r>
              <a:rPr lang="it-IT" altLang="it-IT"/>
              <a:t>3. Rimanere, acceFare quello che non può essere</a:t>
            </a:r>
          </a:p>
          <a:p>
            <a:r>
              <a:rPr lang="it-IT" altLang="it-IT"/>
              <a:t>cambiato e vivere secondo i nostri valori</a:t>
            </a:r>
          </a:p>
          <a:p>
            <a:r>
              <a:rPr lang="it-IT" altLang="it-IT"/>
              <a:t>4. Rimanere, rassegnarsi e fare cose che peggiorano la</a:t>
            </a:r>
          </a:p>
          <a:p>
            <a:r>
              <a:rPr lang="it-IT" altLang="it-IT"/>
              <a:t>situazione</a:t>
            </a:r>
          </a:p>
          <a:p>
            <a:r>
              <a:rPr lang="it-IT" altLang="it-IT"/>
              <a:t>36</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olo 1">
            <a:extLst>
              <a:ext uri="{FF2B5EF4-FFF2-40B4-BE49-F238E27FC236}">
                <a16:creationId xmlns:a16="http://schemas.microsoft.com/office/drawing/2014/main" id="{F3195155-DAEE-4620-985B-70CB439195E2}"/>
              </a:ext>
            </a:extLst>
          </p:cNvPr>
          <p:cNvSpPr>
            <a:spLocks noGrp="1"/>
          </p:cNvSpPr>
          <p:nvPr>
            <p:ph type="title"/>
          </p:nvPr>
        </p:nvSpPr>
        <p:spPr/>
        <p:txBody>
          <a:bodyPr/>
          <a:lstStyle/>
          <a:p>
            <a:endParaRPr lang="it-IT" altLang="it-IT"/>
          </a:p>
        </p:txBody>
      </p:sp>
      <p:sp>
        <p:nvSpPr>
          <p:cNvPr id="156675" name="Segnaposto contenuto 2">
            <a:extLst>
              <a:ext uri="{FF2B5EF4-FFF2-40B4-BE49-F238E27FC236}">
                <a16:creationId xmlns:a16="http://schemas.microsoft.com/office/drawing/2014/main" id="{C380A1B7-8850-4FB8-AE3C-4E051D0FCF84}"/>
              </a:ext>
            </a:extLst>
          </p:cNvPr>
          <p:cNvSpPr>
            <a:spLocks noGrp="1"/>
          </p:cNvSpPr>
          <p:nvPr>
            <p:ph idx="1"/>
          </p:nvPr>
        </p:nvSpPr>
        <p:spPr/>
        <p:txBody>
          <a:bodyPr/>
          <a:lstStyle/>
          <a:p>
            <a:r>
              <a:rPr lang="it-IT" altLang="it-IT" b="1"/>
              <a:t>4. TROVA IL TESORO</a:t>
            </a:r>
          </a:p>
          <a:p>
            <a:r>
              <a:rPr lang="it-IT" altLang="it-IT"/>
              <a:t>• “Privilegio” significa vantaggio riservato a una</a:t>
            </a:r>
          </a:p>
          <a:p>
            <a:r>
              <a:rPr lang="it-IT" altLang="it-IT"/>
              <a:t>parIcolare persona o gruppo. E un vantaggio</a:t>
            </a:r>
          </a:p>
          <a:p>
            <a:r>
              <a:rPr lang="it-IT" altLang="it-IT"/>
              <a:t>è una condizione o circostanza che ci pone in</a:t>
            </a:r>
          </a:p>
          <a:p>
            <a:r>
              <a:rPr lang="it-IT" altLang="it-IT"/>
              <a:t>una posizione di favore o ci fornisce</a:t>
            </a:r>
          </a:p>
          <a:p>
            <a:r>
              <a:rPr lang="it-IT" altLang="it-IT"/>
              <a:t>un’opportunità preziosa.</a:t>
            </a:r>
          </a:p>
          <a:p>
            <a:r>
              <a:rPr lang="it-IT" altLang="it-IT"/>
              <a:t>• Opportunità di conneFerI, avere cura,</a:t>
            </a:r>
          </a:p>
          <a:p>
            <a:r>
              <a:rPr lang="it-IT" altLang="it-IT"/>
              <a:t>contribuire; amare imparare e crescere.</a:t>
            </a:r>
          </a:p>
          <a:p>
            <a:r>
              <a:rPr lang="it-IT" altLang="it-IT"/>
              <a:t>TraFare la vita come un privilegio significa</a:t>
            </a:r>
          </a:p>
          <a:p>
            <a:r>
              <a:rPr lang="it-IT" altLang="it-IT"/>
              <a:t>cogliere quell’opportunità, apprezzarla e</a:t>
            </a:r>
          </a:p>
          <a:p>
            <a:r>
              <a:rPr lang="it-IT" altLang="it-IT"/>
              <a:t>assaporarla</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itolo 1">
            <a:extLst>
              <a:ext uri="{FF2B5EF4-FFF2-40B4-BE49-F238E27FC236}">
                <a16:creationId xmlns:a16="http://schemas.microsoft.com/office/drawing/2014/main" id="{B5B8D21E-E121-4B52-A63B-B615EB375686}"/>
              </a:ext>
            </a:extLst>
          </p:cNvPr>
          <p:cNvSpPr>
            <a:spLocks noGrp="1"/>
          </p:cNvSpPr>
          <p:nvPr>
            <p:ph type="title"/>
          </p:nvPr>
        </p:nvSpPr>
        <p:spPr/>
        <p:txBody>
          <a:bodyPr/>
          <a:lstStyle/>
          <a:p>
            <a:endParaRPr lang="it-IT" altLang="it-IT"/>
          </a:p>
        </p:txBody>
      </p:sp>
      <p:sp>
        <p:nvSpPr>
          <p:cNvPr id="157699" name="Segnaposto contenuto 2">
            <a:extLst>
              <a:ext uri="{FF2B5EF4-FFF2-40B4-BE49-F238E27FC236}">
                <a16:creationId xmlns:a16="http://schemas.microsoft.com/office/drawing/2014/main" id="{C1E52A84-0571-4747-8787-4EFAD1CF0034}"/>
              </a:ext>
            </a:extLst>
          </p:cNvPr>
          <p:cNvSpPr>
            <a:spLocks noGrp="1"/>
          </p:cNvSpPr>
          <p:nvPr>
            <p:ph idx="1"/>
          </p:nvPr>
        </p:nvSpPr>
        <p:spPr/>
        <p:txBody>
          <a:bodyPr/>
          <a:lstStyle/>
          <a:p>
            <a:r>
              <a:rPr lang="it-IT" altLang="it-IT"/>
              <a:t>• Sopportare il dolore è dura, acceFarlo ancora di più</a:t>
            </a:r>
          </a:p>
          <a:p>
            <a:r>
              <a:rPr lang="it-IT" altLang="it-IT"/>
              <a:t>• Ma apprezzare il dolore è la cosa più difficile di tuFe</a:t>
            </a:r>
          </a:p>
          <a:p>
            <a:r>
              <a:rPr lang="it-IT" altLang="it-IT"/>
              <a:t>• Eppure è possibile</a:t>
            </a:r>
          </a:p>
          <a:p>
            <a:r>
              <a:rPr lang="it-IT" altLang="it-IT"/>
              <a:t>• Pensiamo al privilegio di provare tuFa la gamma</a:t>
            </a:r>
          </a:p>
          <a:p>
            <a:r>
              <a:rPr lang="it-IT" altLang="it-IT"/>
              <a:t>delle emozioni… sì, certo, questo privilegio ha un</a:t>
            </a:r>
          </a:p>
          <a:p>
            <a:r>
              <a:rPr lang="it-IT" altLang="it-IT"/>
              <a:t>prezzo</a:t>
            </a:r>
          </a:p>
          <a:p>
            <a:r>
              <a:rPr lang="it-IT" altLang="it-IT"/>
              <a:t>• Con l’amore viene la perdita, con la meraviglia</a:t>
            </a:r>
          </a:p>
          <a:p>
            <a:r>
              <a:rPr lang="it-IT" altLang="it-IT"/>
              <a:t>vengono la paura e lo spavento…</a:t>
            </a:r>
          </a:p>
          <a:p>
            <a:r>
              <a:rPr lang="it-IT" altLang="it-IT"/>
              <a:t>• Ma considera il lato posiIvo: come sarebbe la nostra</a:t>
            </a:r>
          </a:p>
          <a:p>
            <a:r>
              <a:rPr lang="it-IT" altLang="it-IT"/>
              <a:t>vita senza queste cose</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olo 1">
            <a:extLst>
              <a:ext uri="{FF2B5EF4-FFF2-40B4-BE49-F238E27FC236}">
                <a16:creationId xmlns:a16="http://schemas.microsoft.com/office/drawing/2014/main" id="{4724D152-65DF-4E75-928C-3B973F53D6D9}"/>
              </a:ext>
            </a:extLst>
          </p:cNvPr>
          <p:cNvSpPr>
            <a:spLocks noGrp="1"/>
          </p:cNvSpPr>
          <p:nvPr>
            <p:ph type="title"/>
          </p:nvPr>
        </p:nvSpPr>
        <p:spPr/>
        <p:txBody>
          <a:bodyPr/>
          <a:lstStyle/>
          <a:p>
            <a:endParaRPr lang="it-IT" altLang="it-IT"/>
          </a:p>
        </p:txBody>
      </p:sp>
      <p:sp>
        <p:nvSpPr>
          <p:cNvPr id="158723" name="Segnaposto contenuto 2">
            <a:extLst>
              <a:ext uri="{FF2B5EF4-FFF2-40B4-BE49-F238E27FC236}">
                <a16:creationId xmlns:a16="http://schemas.microsoft.com/office/drawing/2014/main" id="{7D64554E-971A-4FB3-9C0A-3FABA39C07D7}"/>
              </a:ext>
            </a:extLst>
          </p:cNvPr>
          <p:cNvSpPr>
            <a:spLocks noGrp="1"/>
          </p:cNvSpPr>
          <p:nvPr>
            <p:ph idx="1"/>
          </p:nvPr>
        </p:nvSpPr>
        <p:spPr/>
        <p:txBody>
          <a:bodyPr/>
          <a:lstStyle/>
          <a:p>
            <a:r>
              <a:rPr lang="it-IT" altLang="it-IT"/>
              <a:t>“qual è la chiave per l’appagamento durevole? Qual è</a:t>
            </a:r>
          </a:p>
          <a:p>
            <a:r>
              <a:rPr lang="it-IT" altLang="it-IT"/>
              <a:t>l’essenza della vitalità umana? Qual è l’essenza di tuFe</a:t>
            </a:r>
          </a:p>
          <a:p>
            <a:r>
              <a:rPr lang="it-IT" altLang="it-IT"/>
              <a:t>quelle cose che chiamiamo “amore”? È aver cura,</a:t>
            </a:r>
          </a:p>
          <a:p>
            <a:r>
              <a:rPr lang="it-IT" altLang="it-IT"/>
              <a:t>conneFersi e contribuire: vivere con presenza e scopo.</a:t>
            </a:r>
          </a:p>
          <a:p>
            <a:r>
              <a:rPr lang="it-IT" altLang="it-IT"/>
              <a:t>Non esiste privilegio più grande. Perciò I incoraggio a</a:t>
            </a:r>
          </a:p>
          <a:p>
            <a:r>
              <a:rPr lang="it-IT" altLang="it-IT"/>
              <a:t>trarre il massimo da questo privilegio: vivere con</a:t>
            </a:r>
          </a:p>
          <a:p>
            <a:r>
              <a:rPr lang="it-IT" altLang="it-IT"/>
              <a:t>presenza e scopo. E anche a essere realisIco: a</a:t>
            </a:r>
          </a:p>
          <a:p>
            <a:r>
              <a:rPr lang="it-IT" altLang="it-IT"/>
              <a:t>riconoscere che spesso dimenIcherai di farlo. La cosa</a:t>
            </a:r>
          </a:p>
          <a:p>
            <a:r>
              <a:rPr lang="it-IT" altLang="it-IT"/>
              <a:t>più bella, ogni volta che te ne ricordi, è che puoi</a:t>
            </a:r>
          </a:p>
          <a:p>
            <a:r>
              <a:rPr lang="it-IT" altLang="it-IT"/>
              <a:t>scegliere. Puoi traFarI con genIlezza, geFare</a:t>
            </a:r>
          </a:p>
          <a:p>
            <a:r>
              <a:rPr lang="it-IT" altLang="it-IT"/>
              <a:t>un’ancora e impegnarI ad agire. E allora, in quel</a:t>
            </a:r>
          </a:p>
          <a:p>
            <a:r>
              <a:rPr lang="it-IT" altLang="it-IT"/>
              <a:t>momento, troverai il tesoro: l’appagamento che è</a:t>
            </a:r>
          </a:p>
          <a:p>
            <a:r>
              <a:rPr lang="it-IT" altLang="it-IT"/>
              <a:t>sempre presente, anche quando la vita fa male”.</a:t>
            </a:r>
          </a:p>
          <a:p>
            <a:r>
              <a:rPr lang="it-IT" altLang="it-IT"/>
              <a:t>(R. Harris, 2013)</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600"/>
              </a:spcAft>
              <a:buNone/>
            </a:pPr>
            <a:r>
              <a:rPr lang="it-IT" sz="1350" kern="0" dirty="0">
                <a:latin typeface="Libre Franklin" pitchFamily="2" charset="0"/>
                <a:ea typeface="Times New Roman" panose="02020603050405020304" pitchFamily="18" charset="0"/>
                <a:cs typeface="Times New Roman" panose="02020603050405020304" pitchFamily="18" charset="0"/>
              </a:rPr>
              <a:t> </a:t>
            </a:r>
            <a:br>
              <a:rPr lang="it-IT" sz="135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1500" b="1" kern="0" dirty="0">
                <a:latin typeface="Libre Franklin" pitchFamily="2" charset="0"/>
                <a:ea typeface="Times New Roman" panose="02020603050405020304" pitchFamily="18" charset="0"/>
                <a:cs typeface="Times New Roman" panose="02020603050405020304" pitchFamily="18" charset="0"/>
              </a:rPr>
              <a:t>morte</a:t>
            </a:r>
            <a:r>
              <a:rPr lang="it-IT" sz="1500" kern="0" dirty="0">
                <a:latin typeface="Libre Franklin" pitchFamily="2" charset="0"/>
                <a:ea typeface="Times New Roman" panose="02020603050405020304" pitchFamily="18" charset="0"/>
                <a:cs typeface="Times New Roman" panose="02020603050405020304" pitchFamily="18" charset="0"/>
              </a:rPr>
              <a:t>.</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3. Preoccupazione per il deceduto.</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1500" b="1" kern="0" dirty="0">
                <a:latin typeface="Libre Franklin" pitchFamily="2" charset="0"/>
                <a:ea typeface="Times New Roman" panose="02020603050405020304" pitchFamily="18" charset="0"/>
                <a:cs typeface="Times New Roman" panose="02020603050405020304" pitchFamily="18" charset="0"/>
              </a:rPr>
              <a:t>morte</a:t>
            </a:r>
            <a:r>
              <a:rPr lang="it-IT" sz="1500" kern="0" dirty="0">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1500" b="1" kern="0" dirty="0">
                <a:latin typeface="Libre Franklin" pitchFamily="2" charset="0"/>
                <a:ea typeface="Times New Roman" panose="02020603050405020304" pitchFamily="18" charset="0"/>
                <a:cs typeface="Times New Roman" panose="02020603050405020304" pitchFamily="18" charset="0"/>
              </a:rPr>
              <a:t>morte</a:t>
            </a:r>
            <a:r>
              <a:rPr lang="it-IT" sz="1500" kern="0" dirty="0">
                <a:latin typeface="Libre Franklin" pitchFamily="2" charset="0"/>
                <a:ea typeface="Times New Roman" panose="02020603050405020304" pitchFamily="18" charset="0"/>
                <a:cs typeface="Times New Roman" panose="02020603050405020304" pitchFamily="18" charset="0"/>
              </a:rPr>
              <a:t> di altre persone vicine.</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 </a:t>
            </a:r>
            <a:endParaRPr lang="it-IT" sz="15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1485900" y="2132857"/>
            <a:ext cx="6172200" cy="3394472"/>
          </a:xfrm>
        </p:spPr>
        <p:txBody>
          <a:bodyPr>
            <a:normAutofit fontScale="85000" lnSpcReduction="20000"/>
          </a:bodyPr>
          <a:lstStyle/>
          <a:p>
            <a:pPr marL="0" indent="0" fontAlgn="t">
              <a:lnSpc>
                <a:spcPct val="120000"/>
              </a:lnSpc>
              <a:spcAft>
                <a:spcPts val="600"/>
              </a:spcAft>
              <a:buNone/>
            </a:pP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2400" kern="0" dirty="0">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a:bodyPr>
          <a:lstStyle/>
          <a:p>
            <a:r>
              <a:rPr lang="it-IT" sz="2400" kern="0" dirty="0">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2400" kern="0" dirty="0" err="1">
                <a:latin typeface="Libre Franklin" pitchFamily="2" charset="0"/>
                <a:ea typeface="Times New Roman" panose="02020603050405020304" pitchFamily="18" charset="0"/>
                <a:cs typeface="Times New Roman" panose="02020603050405020304" pitchFamily="18" charset="0"/>
              </a:rPr>
              <a:t>str</a:t>
            </a:r>
            <a:r>
              <a:rPr lang="it-IT" sz="2400" kern="0" dirty="0">
                <a:latin typeface="Libre Franklin" pitchFamily="2" charset="0"/>
                <a:ea typeface="Times New Roman" panose="02020603050405020304" pitchFamily="18" charset="0"/>
                <a:cs typeface="Times New Roman" panose="02020603050405020304" pitchFamily="18" charset="0"/>
              </a:rPr>
              <a:t>…).</a:t>
            </a:r>
            <a:br>
              <a:rPr lang="it-IT" sz="2400" kern="0" dirty="0">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2400" kern="0" dirty="0">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(es. senso di </a:t>
            </a:r>
            <a:r>
              <a:rPr lang="it-IT" sz="2400" kern="0" dirty="0" err="1">
                <a:latin typeface="Libre Franklin" pitchFamily="2" charset="0"/>
                <a:ea typeface="Times New Roman" panose="02020603050405020304" pitchFamily="18" charset="0"/>
                <a:cs typeface="Times New Roman" panose="02020603050405020304" pitchFamily="18" charset="0"/>
              </a:rPr>
              <a:t>autocolpevolezza</a:t>
            </a:r>
            <a:r>
              <a:rPr lang="it-IT" sz="2400" kern="0" dirty="0">
                <a:latin typeface="Libre Franklin" pitchFamily="2" charset="0"/>
                <a:ea typeface="Times New Roman" panose="02020603050405020304" pitchFamily="18" charset="0"/>
                <a:cs typeface="Times New Roman" panose="02020603050405020304" pitchFamily="18" charset="0"/>
              </a:rPr>
              <a:t>).</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6. Eccessivo </a:t>
            </a:r>
            <a:r>
              <a:rPr lang="it-IT" sz="2400" u="sng" kern="0" dirty="0">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2400" kern="0" dirty="0">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a:bodyPr>
          <a:lstStyle/>
          <a:p>
            <a:pPr>
              <a:lnSpc>
                <a:spcPct val="120000"/>
              </a:lnSpc>
            </a:pPr>
            <a:r>
              <a:rPr lang="it-IT" sz="2400" kern="0" dirty="0">
                <a:latin typeface="Libre Franklin" pitchFamily="2" charset="0"/>
                <a:ea typeface="Times New Roman" panose="02020603050405020304" pitchFamily="18" charset="0"/>
                <a:cs typeface="Times New Roman" panose="02020603050405020304" pitchFamily="18" charset="0"/>
              </a:rPr>
              <a:t>Disordine sociale e dell’identità</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Dal momento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Dal momento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2400" kern="0" dirty="0">
                <a:latin typeface="Libre Franklin" pitchFamily="2" charset="0"/>
                <a:ea typeface="Times New Roman" panose="02020603050405020304" pitchFamily="18" charset="0"/>
                <a:cs typeface="Times New Roman" panose="02020603050405020304" pitchFamily="18" charset="0"/>
              </a:rPr>
            </a:b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49693B15-83F9-4A31-A3CE-239CCF72B12C}"/>
              </a:ext>
            </a:extLst>
          </p:cNvPr>
          <p:cNvSpPr>
            <a:spLocks noGrp="1"/>
          </p:cNvSpPr>
          <p:nvPr>
            <p:ph type="title"/>
          </p:nvPr>
        </p:nvSpPr>
        <p:spPr/>
        <p:txBody>
          <a:bodyPr/>
          <a:lstStyle/>
          <a:p>
            <a:pPr eaLnBrk="1" hangingPunct="1"/>
            <a:r>
              <a:rPr lang="it-IT" altLang="it-IT"/>
              <a:t>RAZIONALIZZAZIONE</a:t>
            </a:r>
          </a:p>
        </p:txBody>
      </p:sp>
      <p:sp>
        <p:nvSpPr>
          <p:cNvPr id="17411" name="Segnaposto contenuto 2">
            <a:extLst>
              <a:ext uri="{FF2B5EF4-FFF2-40B4-BE49-F238E27FC236}">
                <a16:creationId xmlns:a16="http://schemas.microsoft.com/office/drawing/2014/main" id="{C63190BF-018F-4488-B778-172E499E81A0}"/>
              </a:ext>
            </a:extLst>
          </p:cNvPr>
          <p:cNvSpPr>
            <a:spLocks noGrp="1"/>
          </p:cNvSpPr>
          <p:nvPr>
            <p:ph idx="1"/>
          </p:nvPr>
        </p:nvSpPr>
        <p:spPr/>
        <p:txBody>
          <a:bodyPr/>
          <a:lstStyle/>
          <a:p>
            <a:pPr eaLnBrk="1">
              <a:buFont typeface="Arial" panose="020B0604020202020204" pitchFamily="34" charset="0"/>
              <a:buNone/>
            </a:pPr>
            <a:r>
              <a:rPr lang="it-IT" altLang="it-IT"/>
              <a:t> </a:t>
            </a:r>
          </a:p>
          <a:p>
            <a:pPr eaLnBrk="1"/>
            <a:r>
              <a:rPr lang="it-IT" altLang="it-IT"/>
              <a:t>es. Dio prende i migliori</a:t>
            </a:r>
          </a:p>
          <a:p>
            <a:pPr eaLnBrk="1"/>
            <a:r>
              <a:rPr lang="it-IT" altLang="it-IT"/>
              <a:t>Lui stesso non avrebbe voluto vivere in queste condizioni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a:bodyPr>
          <a:lstStyle/>
          <a:p>
            <a:r>
              <a:rPr lang="it-IT" sz="2400" kern="0" dirty="0">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600"/>
              </a:spcAft>
            </a:pPr>
            <a:r>
              <a:rPr lang="it-IT" sz="2400" kern="0" dirty="0">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E. La reazione di </a:t>
            </a:r>
            <a:r>
              <a:rPr lang="it-IT" sz="2400" b="1" kern="0" dirty="0">
                <a:latin typeface="Libre Franklin" pitchFamily="2" charset="0"/>
                <a:ea typeface="Times New Roman" panose="02020603050405020304" pitchFamily="18" charset="0"/>
                <a:cs typeface="Times New Roman" panose="02020603050405020304" pitchFamily="18" charset="0"/>
              </a:rPr>
              <a:t>lutto</a:t>
            </a:r>
            <a:r>
              <a:rPr lang="it-IT" sz="2400" kern="0" dirty="0">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2400" kern="0" dirty="0">
                <a:latin typeface="Libre Franklin" pitchFamily="2" charset="0"/>
                <a:ea typeface="Times New Roman" panose="02020603050405020304" pitchFamily="18" charset="0"/>
                <a:cs typeface="Times New Roman" panose="02020603050405020304" pitchFamily="18" charset="0"/>
              </a:rPr>
              <a:t>Specificare se</a:t>
            </a:r>
            <a:r>
              <a:rPr lang="it-IT" sz="2400" b="1" kern="0" dirty="0">
                <a:latin typeface="Libre Franklin" pitchFamily="2" charset="0"/>
                <a:ea typeface="Times New Roman" panose="02020603050405020304" pitchFamily="18" charset="0"/>
                <a:cs typeface="Times New Roman" panose="02020603050405020304" pitchFamily="18" charset="0"/>
              </a:rPr>
              <a:t> lutto traumatico</a:t>
            </a:r>
            <a:r>
              <a:rPr lang="it-IT" sz="2400" kern="0" dirty="0">
                <a:latin typeface="Libre Franklin" pitchFamily="2" charset="0"/>
                <a:ea typeface="Times New Roman" panose="02020603050405020304" pitchFamily="18" charset="0"/>
                <a:cs typeface="Times New Roman" panose="02020603050405020304" pitchFamily="18" charset="0"/>
              </a:rPr>
              <a:t>, ovvero: </a:t>
            </a:r>
            <a:r>
              <a:rPr lang="it-IT" sz="2400" b="1" kern="0" dirty="0">
                <a:latin typeface="Libre Franklin" pitchFamily="2" charset="0"/>
                <a:ea typeface="Times New Roman" panose="02020603050405020304" pitchFamily="18" charset="0"/>
                <a:cs typeface="Times New Roman" panose="02020603050405020304" pitchFamily="18" charset="0"/>
              </a:rPr>
              <a:t>lutto</a:t>
            </a:r>
            <a:r>
              <a:rPr lang="it-IT" sz="2400" kern="0" dirty="0">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2400" b="1" kern="0" dirty="0">
                <a:latin typeface="Libre Franklin" pitchFamily="2" charset="0"/>
                <a:ea typeface="Times New Roman" panose="02020603050405020304" pitchFamily="18" charset="0"/>
                <a:cs typeface="Times New Roman" panose="02020603050405020304" pitchFamily="18" charset="0"/>
              </a:rPr>
              <a:t> morte</a:t>
            </a:r>
            <a:r>
              <a:rPr lang="it-IT" sz="2400" kern="0" dirty="0">
                <a:latin typeface="Libre Franklin" pitchFamily="2" charset="0"/>
                <a:ea typeface="Times New Roman" panose="02020603050405020304" pitchFamily="18" charset="0"/>
                <a:cs typeface="Times New Roman" panose="02020603050405020304" pitchFamily="18" charset="0"/>
              </a:rPr>
              <a:t>.</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a:bodyPr>
          <a:lstStyle/>
          <a:p>
            <a:pPr fontAlgn="t">
              <a:spcAft>
                <a:spcPts val="600"/>
              </a:spcAft>
            </a:pPr>
            <a:r>
              <a:rPr lang="it-IT" sz="2400" b="1" kern="0" dirty="0">
                <a:latin typeface="Libre Franklin" pitchFamily="2" charset="0"/>
                <a:ea typeface="Times New Roman" panose="02020603050405020304" pitchFamily="18" charset="0"/>
                <a:cs typeface="Times New Roman" panose="02020603050405020304" pitchFamily="18" charset="0"/>
              </a:rPr>
              <a:t> </a:t>
            </a:r>
            <a:r>
              <a:rPr lang="it-IT" sz="2400" kern="0" dirty="0">
                <a:latin typeface="Libre Franklin" pitchFamily="2" charset="0"/>
                <a:ea typeface="Times New Roman" panose="02020603050405020304" pitchFamily="18" charset="0"/>
                <a:cs typeface="Times New Roman" panose="02020603050405020304" pitchFamily="18" charset="0"/>
              </a:rPr>
              <a:t>Il </a:t>
            </a:r>
            <a:r>
              <a:rPr lang="it-IT" sz="2400" b="1" kern="0" dirty="0">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latin typeface="Libre Franklin" pitchFamily="2" charset="0"/>
                <a:ea typeface="Times New Roman" panose="02020603050405020304" pitchFamily="18" charset="0"/>
                <a:cs typeface="Times New Roman" panose="02020603050405020304" pitchFamily="18" charset="0"/>
              </a:rPr>
              <a:t> </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fontAlgn="t">
              <a:spcAft>
                <a:spcPts val="600"/>
              </a:spcAft>
            </a:pPr>
            <a:r>
              <a:rPr lang="it-IT" sz="2400" kern="0" dirty="0">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2400" b="1" kern="0" dirty="0">
                <a:latin typeface="Libre Franklin" pitchFamily="2" charset="0"/>
                <a:ea typeface="Times New Roman" panose="02020603050405020304" pitchFamily="18" charset="0"/>
                <a:cs typeface="Times New Roman" panose="02020603050405020304" pitchFamily="18" charset="0"/>
              </a:rPr>
              <a:t> lutto complicato</a:t>
            </a:r>
            <a:r>
              <a:rPr lang="it-IT" sz="2400" kern="0" dirty="0">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2400" b="1" kern="0" dirty="0">
                <a:latin typeface="Libre Franklin" pitchFamily="2" charset="0"/>
                <a:ea typeface="Times New Roman" panose="02020603050405020304" pitchFamily="18" charset="0"/>
                <a:cs typeface="Times New Roman" panose="02020603050405020304" pitchFamily="18" charset="0"/>
              </a:rPr>
              <a:t> lutto prolungato</a:t>
            </a:r>
            <a:r>
              <a:rPr lang="it-IT" sz="2400" kern="0" dirty="0">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a:bodyPr>
          <a:lstStyle/>
          <a:p>
            <a:pPr fontAlgn="t">
              <a:lnSpc>
                <a:spcPct val="110000"/>
              </a:lnSpc>
              <a:spcAft>
                <a:spcPts val="600"/>
              </a:spcAft>
            </a:pPr>
            <a:r>
              <a:rPr lang="it-IT" sz="2400" kern="0" dirty="0">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2400" b="1" kern="0" dirty="0">
                <a:latin typeface="Libre Franklin" pitchFamily="2" charset="0"/>
                <a:ea typeface="Times New Roman" panose="02020603050405020304" pitchFamily="18" charset="0"/>
                <a:cs typeface="Times New Roman" panose="02020603050405020304" pitchFamily="18" charset="0"/>
              </a:rPr>
              <a:t> lutto</a:t>
            </a:r>
            <a:r>
              <a:rPr lang="it-IT" sz="2400" kern="0" dirty="0">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2400" b="1" kern="0" dirty="0">
                <a:latin typeface="Libre Franklin" pitchFamily="2" charset="0"/>
                <a:ea typeface="Times New Roman" panose="02020603050405020304" pitchFamily="18" charset="0"/>
                <a:cs typeface="Times New Roman" panose="02020603050405020304" pitchFamily="18" charset="0"/>
              </a:rPr>
              <a:t> lutto</a:t>
            </a:r>
            <a:r>
              <a:rPr lang="it-IT" sz="2400" kern="0" dirty="0">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844"/>
              </a:spcAft>
            </a:pPr>
            <a:r>
              <a:rPr lang="it-IT" sz="2400" kern="0" dirty="0">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olo 1">
            <a:extLst>
              <a:ext uri="{FF2B5EF4-FFF2-40B4-BE49-F238E27FC236}">
                <a16:creationId xmlns:a16="http://schemas.microsoft.com/office/drawing/2014/main" id="{C19E0C01-FF12-4319-ADBB-7CAA63874573}"/>
              </a:ext>
            </a:extLst>
          </p:cNvPr>
          <p:cNvSpPr>
            <a:spLocks noGrp="1"/>
          </p:cNvSpPr>
          <p:nvPr>
            <p:ph type="title"/>
          </p:nvPr>
        </p:nvSpPr>
        <p:spPr/>
        <p:txBody>
          <a:bodyPr/>
          <a:lstStyle/>
          <a:p>
            <a:endParaRPr lang="it-IT" altLang="it-IT"/>
          </a:p>
        </p:txBody>
      </p:sp>
      <p:sp>
        <p:nvSpPr>
          <p:cNvPr id="159747" name="Segnaposto contenuto 2">
            <a:extLst>
              <a:ext uri="{FF2B5EF4-FFF2-40B4-BE49-F238E27FC236}">
                <a16:creationId xmlns:a16="http://schemas.microsoft.com/office/drawing/2014/main" id="{71E85786-6300-4C3C-A8CD-50E549177FA6}"/>
              </a:ext>
            </a:extLst>
          </p:cNvPr>
          <p:cNvSpPr>
            <a:spLocks noGrp="1"/>
          </p:cNvSpPr>
          <p:nvPr>
            <p:ph idx="1"/>
          </p:nvPr>
        </p:nvSpPr>
        <p:spPr/>
        <p:txBody>
          <a:bodyPr/>
          <a:lstStyle/>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Il termine “Lutto” più che un sostantivo, è un verbo: deriva infatti dal latino </a:t>
            </a: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a:t>
            </a:r>
            <a:r>
              <a:rPr lang="it-IT" sz="1800" i="1" kern="100" dirty="0" err="1">
                <a:effectLst/>
                <a:latin typeface="Times New Roman" panose="02020603050405020304" pitchFamily="18" charset="0"/>
                <a:ea typeface="Aptos" panose="020B0004020202020204" pitchFamily="34" charset="0"/>
                <a:cs typeface="Times New Roman" panose="02020603050405020304" pitchFamily="18" charset="0"/>
              </a:rPr>
              <a:t>Lugere</a:t>
            </a: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ovvero </a:t>
            </a: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“Piangere”</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ed indica l’azione, il processo di piangere per una perdita.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L’elaborazione del lutto è un processo frequentemente doloroso e difficile. Di conseguenza, anche il termine e- </a:t>
            </a:r>
            <a:r>
              <a:rPr lang="it-IT" sz="1800" kern="100" dirty="0" err="1">
                <a:effectLst/>
                <a:latin typeface="Times New Roman" panose="02020603050405020304" pitchFamily="18" charset="0"/>
                <a:ea typeface="Aptos" panose="020B0004020202020204" pitchFamily="34" charset="0"/>
                <a:cs typeface="Times New Roman" panose="02020603050405020304" pitchFamily="18" charset="0"/>
              </a:rPr>
              <a:t>laborare</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indica una complicata modalità di venir fuori da una condizione che non è statica, ma al contrario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coinvolge anche aspetti rituali diversi nelle diverse culture (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altLang="it-IT"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A088F-938A-B82A-0D96-869C8ABE84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4AF2364-941B-EF2F-4ECE-9D4036BD0C6A}"/>
              </a:ext>
            </a:extLst>
          </p:cNvPr>
          <p:cNvSpPr>
            <a:spLocks noGrp="1"/>
          </p:cNvSpPr>
          <p:nvPr>
            <p:ph idx="1"/>
          </p:nvPr>
        </p:nvSpPr>
        <p:spPr/>
        <p:txBody>
          <a:bodyPr/>
          <a:lstStyle/>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essendo ogni individuo unico, non tutti i lutti si manifestano allo stesso modo. Ad esempio, Bonanno (2019) dimostra che molte persone hanno grande capacità di coping nei confronti della perdita e che non necessitano necessariamente di terapia.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Il lutto viene particolarmente sofferto quando il defunto ci lascia in maniera improvvisa o quando era giovane ed apparentemente in buona salute (es. incidenti stradali, ictus, infarti, suicidi), o quando muoiono prima i figli dei genitori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A determinare queste differenze, concorrono molte variabili, tra cui quelle riguardanti: la personalità, la cultura di appartenenza, la religione, le relazioni sociali e all’attaccamento (</a:t>
            </a:r>
            <a:r>
              <a:rPr lang="it-IT" sz="1800" kern="100" dirty="0" err="1">
                <a:effectLst/>
                <a:latin typeface="Times New Roman" panose="02020603050405020304" pitchFamily="18" charset="0"/>
                <a:ea typeface="Aptos" panose="020B0004020202020204" pitchFamily="34" charset="0"/>
                <a:cs typeface="Times New Roman" panose="02020603050405020304" pitchFamily="18" charset="0"/>
              </a:rPr>
              <a:t>Crozzoli</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Aite 2003).</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it-IT" sz="1800" dirty="0">
                <a:effectLst/>
                <a:latin typeface="Times New Roman" panose="02020603050405020304" pitchFamily="18" charset="0"/>
                <a:ea typeface="Aptos" panose="020B0004020202020204" pitchFamily="34" charset="0"/>
              </a:rPr>
              <a:t> </a:t>
            </a:r>
            <a:endParaRPr lang="it-IT" dirty="0"/>
          </a:p>
        </p:txBody>
      </p:sp>
    </p:spTree>
    <p:extLst>
      <p:ext uri="{BB962C8B-B14F-4D97-AF65-F5344CB8AC3E}">
        <p14:creationId xmlns:p14="http://schemas.microsoft.com/office/powerpoint/2010/main" val="154499809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7035E6-C2D2-F134-DEED-24D7D7A09B2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94EC2B-874F-75E4-905C-FC9DC47CF06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941579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4BE6C-AF63-9A24-F5FF-CC9AFD2D42A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4272F8-2B34-5450-A6FD-5B360C2F2EC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71511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1E1F0718-CFAA-422A-87EE-B5E68E95D9C8}"/>
              </a:ext>
            </a:extLst>
          </p:cNvPr>
          <p:cNvSpPr>
            <a:spLocks noGrp="1"/>
          </p:cNvSpPr>
          <p:nvPr>
            <p:ph type="title"/>
          </p:nvPr>
        </p:nvSpPr>
        <p:spPr/>
        <p:txBody>
          <a:bodyPr/>
          <a:lstStyle/>
          <a:p>
            <a:pPr eaLnBrk="1" hangingPunct="1"/>
            <a:r>
              <a:rPr lang="it-IT" altLang="it-IT"/>
              <a:t>COLPA </a:t>
            </a:r>
          </a:p>
        </p:txBody>
      </p:sp>
      <p:sp>
        <p:nvSpPr>
          <p:cNvPr id="18435" name="Segnaposto contenuto 2">
            <a:extLst>
              <a:ext uri="{FF2B5EF4-FFF2-40B4-BE49-F238E27FC236}">
                <a16:creationId xmlns:a16="http://schemas.microsoft.com/office/drawing/2014/main" id="{154FE287-3060-46D8-A210-E934E0ADF784}"/>
              </a:ext>
            </a:extLst>
          </p:cNvPr>
          <p:cNvSpPr>
            <a:spLocks noGrp="1"/>
          </p:cNvSpPr>
          <p:nvPr>
            <p:ph idx="1"/>
          </p:nvPr>
        </p:nvSpPr>
        <p:spPr/>
        <p:txBody>
          <a:bodyPr/>
          <a:lstStyle/>
          <a:p>
            <a:pPr eaLnBrk="1">
              <a:lnSpc>
                <a:spcPct val="80000"/>
              </a:lnSpc>
              <a:buFont typeface="Arial" panose="020B0604020202020204" pitchFamily="34" charset="0"/>
              <a:buNone/>
            </a:pPr>
            <a:endParaRPr lang="it-IT" altLang="it-IT" sz="2500"/>
          </a:p>
          <a:p>
            <a:pPr eaLnBrk="1">
              <a:lnSpc>
                <a:spcPct val="80000"/>
              </a:lnSpc>
            </a:pPr>
            <a:r>
              <a:rPr lang="it-IT" altLang="it-IT" sz="2500"/>
              <a:t>SI TRATTA DI  UN PARADOSSALE  STRUMENTO DI DIFESA</a:t>
            </a:r>
          </a:p>
          <a:p>
            <a:pPr eaLnBrk="1">
              <a:lnSpc>
                <a:spcPct val="80000"/>
              </a:lnSpc>
            </a:pPr>
            <a:r>
              <a:rPr lang="it-IT" altLang="it-IT" sz="2500"/>
              <a:t>(il pensare ad una colpa propria, dei medici o del morto può essere un vero tormento ma per pochi istanti ci permette di immaginare un mondo in cui non avendo commesso alcuni atti o essendo stati più prudenti, la tragedia forse non sarebbe accaduta).</a:t>
            </a:r>
          </a:p>
          <a:p>
            <a:pPr eaLnBrk="1">
              <a:lnSpc>
                <a:spcPct val="80000"/>
              </a:lnSpc>
            </a:pPr>
            <a:r>
              <a:rPr lang="it-IT" altLang="it-IT" sz="2500"/>
              <a:t>Illusione di controllo</a:t>
            </a:r>
          </a:p>
          <a:p>
            <a:pPr eaLnBrk="1">
              <a:lnSpc>
                <a:spcPct val="80000"/>
              </a:lnSpc>
            </a:pPr>
            <a:r>
              <a:rPr lang="it-IT" altLang="it-IT" sz="2500"/>
              <a:t> FORNENDO DEI VANTAGGI IMMEDIATI TENDE A PERDURARE NEL TEMPO</a:t>
            </a:r>
          </a:p>
          <a:p>
            <a:pPr eaLnBrk="1">
              <a:lnSpc>
                <a:spcPct val="80000"/>
              </a:lnSpc>
            </a:pPr>
            <a:r>
              <a:rPr lang="it-IT" altLang="it-IT" sz="2500"/>
              <a:t>Sul piano cognitivo Il danno è grande. Avrei dovuto, avrei potuto, non lo ho fatto e sono in colpa</a:t>
            </a:r>
          </a:p>
          <a:p>
            <a:pPr eaLnBrk="1">
              <a:lnSpc>
                <a:spcPct val="80000"/>
              </a:lnSpc>
            </a:pPr>
            <a:r>
              <a:rPr lang="en-US" altLang="it-IT" sz="2500"/>
              <a:t>Sul piano legale: IMPERIZIA, IMPRUDENZA, NEGLIGENZA GRAVI</a:t>
            </a:r>
            <a:endParaRPr lang="it-IT" altLang="it-IT" sz="2500"/>
          </a:p>
          <a:p>
            <a:pPr eaLnBrk="1" hangingPunct="1">
              <a:lnSpc>
                <a:spcPct val="80000"/>
              </a:lnSpc>
            </a:pPr>
            <a:endParaRPr lang="it-IT" altLang="it-IT" sz="250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8ECADC-FC2C-4F3A-CEA1-D5F7D885C11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7F68D9A-32C5-4438-04B9-B2B8D9D85D6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1412712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D61B5-6E00-582C-B78D-A6F94DED6B2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0C69542-C0EE-42F1-F9ED-5631D75AED0B}"/>
              </a:ext>
            </a:extLst>
          </p:cNvPr>
          <p:cNvSpPr>
            <a:spLocks noGrp="1"/>
          </p:cNvSpPr>
          <p:nvPr>
            <p:ph idx="1"/>
          </p:nvPr>
        </p:nvSpPr>
        <p:spPr/>
        <p:txBody>
          <a:bodyPr/>
          <a:lstStyle/>
          <a:p>
            <a:endParaRPr lang="it-IT" dirty="0"/>
          </a:p>
        </p:txBody>
      </p:sp>
    </p:spTree>
    <p:extLst>
      <p:ext uri="{BB962C8B-B14F-4D97-AF65-F5344CB8AC3E}">
        <p14:creationId xmlns:p14="http://schemas.microsoft.com/office/powerpoint/2010/main" val="3005715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2F8AD50C-ED30-44EC-AE7D-9B99B1BB8098}"/>
              </a:ext>
            </a:extLst>
          </p:cNvPr>
          <p:cNvSpPr>
            <a:spLocks noGrp="1"/>
          </p:cNvSpPr>
          <p:nvPr>
            <p:ph type="title"/>
          </p:nvPr>
        </p:nvSpPr>
        <p:spPr/>
        <p:txBody>
          <a:bodyPr/>
          <a:lstStyle/>
          <a:p>
            <a:pPr eaLnBrk="1" hangingPunct="1"/>
            <a:r>
              <a:rPr lang="it-IT" altLang="it-IT"/>
              <a:t>DEPRESSIONE </a:t>
            </a:r>
          </a:p>
        </p:txBody>
      </p:sp>
      <p:sp>
        <p:nvSpPr>
          <p:cNvPr id="19459" name="Segnaposto contenuto 2">
            <a:extLst>
              <a:ext uri="{FF2B5EF4-FFF2-40B4-BE49-F238E27FC236}">
                <a16:creationId xmlns:a16="http://schemas.microsoft.com/office/drawing/2014/main" id="{468E7A55-4D34-4C3B-A4A1-6B90E25C9853}"/>
              </a:ext>
            </a:extLst>
          </p:cNvPr>
          <p:cNvSpPr>
            <a:spLocks noGrp="1"/>
          </p:cNvSpPr>
          <p:nvPr>
            <p:ph idx="1"/>
          </p:nvPr>
        </p:nvSpPr>
        <p:spPr/>
        <p:txBody>
          <a:bodyPr/>
          <a:lstStyle/>
          <a:p>
            <a:pPr eaLnBrk="1">
              <a:buFont typeface="Arial" panose="020B0604020202020204" pitchFamily="34" charset="0"/>
              <a:buNone/>
            </a:pPr>
            <a:endParaRPr lang="it-IT" altLang="it-IT"/>
          </a:p>
          <a:p>
            <a:pPr eaLnBrk="1"/>
            <a:r>
              <a:rPr lang="it-IT" altLang="it-IT"/>
              <a:t>è un normale correlato del lutto e può essere la fase più intensa e duratura dell' intero processo. </a:t>
            </a:r>
          </a:p>
          <a:p>
            <a:pPr eaLnBrk="1"/>
            <a:r>
              <a:rPr lang="it-IT" altLang="it-IT"/>
              <a:t>Disperazione impotenza e colpa (Beck)</a:t>
            </a:r>
          </a:p>
          <a:p>
            <a:pPr eaLnBrk="1"/>
            <a:r>
              <a:rPr lang="it-IT" altLang="it-IT"/>
              <a:t> può favorire un narcisismo “nessuno soffre quanto soffro io”, “come lui non può esserci nessun altro”</a:t>
            </a:r>
          </a:p>
          <a:p>
            <a:pPr eaLnBrk="1"/>
            <a:r>
              <a:rPr lang="it-IT" altLang="it-IT"/>
              <a:t>Depressione come dolorosa forma di presenza</a:t>
            </a:r>
          </a:p>
          <a:p>
            <a:pPr eaLnBrk="1" hangingPunct="1"/>
            <a:endParaRPr lang="it-IT" alt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6F0BA7DF-2E52-4708-BFC3-9EEE761DED3A}"/>
              </a:ext>
            </a:extLst>
          </p:cNvPr>
          <p:cNvSpPr>
            <a:spLocks noGrp="1"/>
          </p:cNvSpPr>
          <p:nvPr>
            <p:ph type="title"/>
          </p:nvPr>
        </p:nvSpPr>
        <p:spPr/>
        <p:txBody>
          <a:bodyPr/>
          <a:lstStyle/>
          <a:p>
            <a:pPr eaLnBrk="1" hangingPunct="1"/>
            <a:r>
              <a:rPr lang="it-IT" altLang="it-IT"/>
              <a:t> IDENTIFICAZIONE </a:t>
            </a:r>
          </a:p>
        </p:txBody>
      </p:sp>
      <p:sp>
        <p:nvSpPr>
          <p:cNvPr id="20483" name="Segnaposto contenuto 2">
            <a:extLst>
              <a:ext uri="{FF2B5EF4-FFF2-40B4-BE49-F238E27FC236}">
                <a16:creationId xmlns:a16="http://schemas.microsoft.com/office/drawing/2014/main" id="{D73392E4-1085-4E63-ABD8-24D5CD98AA23}"/>
              </a:ext>
            </a:extLst>
          </p:cNvPr>
          <p:cNvSpPr>
            <a:spLocks noGrp="1"/>
          </p:cNvSpPr>
          <p:nvPr>
            <p:ph idx="1"/>
          </p:nvPr>
        </p:nvSpPr>
        <p:spPr/>
        <p:txBody>
          <a:bodyPr/>
          <a:lstStyle/>
          <a:p>
            <a:pPr eaLnBrk="1">
              <a:lnSpc>
                <a:spcPct val="90000"/>
              </a:lnSpc>
              <a:buFont typeface="Arial" panose="020B0604020202020204" pitchFamily="34" charset="0"/>
              <a:buNone/>
            </a:pPr>
            <a:endParaRPr lang="it-IT" altLang="it-IT" sz="2700"/>
          </a:p>
          <a:p>
            <a:pPr eaLnBrk="1">
              <a:lnSpc>
                <a:spcPct val="90000"/>
              </a:lnSpc>
            </a:pPr>
            <a:r>
              <a:rPr lang="it-IT" altLang="it-IT" sz="2700"/>
              <a:t>spesso si decide di aderire ad associazioni specifiche (es. assistenza agli ammalati terminali di cancro), </a:t>
            </a:r>
          </a:p>
          <a:p>
            <a:pPr eaLnBrk="1">
              <a:lnSpc>
                <a:spcPct val="90000"/>
              </a:lnSpc>
            </a:pPr>
            <a:r>
              <a:rPr lang="it-IT" altLang="it-IT" sz="2700"/>
              <a:t>ANFFaS o ANGSA, mi interessa solo chi appartiene alla nostra categoria, </a:t>
            </a:r>
          </a:p>
          <a:p>
            <a:pPr eaLnBrk="1">
              <a:lnSpc>
                <a:spcPct val="90000"/>
              </a:lnSpc>
            </a:pPr>
            <a:r>
              <a:rPr lang="it-IT" altLang="it-IT" sz="2700"/>
              <a:t>gli altri non possono capire (gagi, goim, babbani) </a:t>
            </a:r>
          </a:p>
          <a:p>
            <a:pPr eaLnBrk="1">
              <a:lnSpc>
                <a:spcPct val="90000"/>
              </a:lnSpc>
            </a:pPr>
            <a:r>
              <a:rPr lang="it-IT" altLang="it-IT" sz="2700"/>
              <a:t>senso di appartenenza sostiene, razionalizza, sublima, ma può anche cronicizzare </a:t>
            </a:r>
          </a:p>
          <a:p>
            <a:pPr eaLnBrk="1">
              <a:lnSpc>
                <a:spcPct val="90000"/>
              </a:lnSpc>
            </a:pPr>
            <a:r>
              <a:rPr lang="it-IT" altLang="it-IT" sz="2700"/>
              <a:t>Nei casi migliori si inizia ad accettare la propria condizione.</a:t>
            </a:r>
          </a:p>
          <a:p>
            <a:pPr eaLnBrk="1">
              <a:lnSpc>
                <a:spcPct val="90000"/>
              </a:lnSpc>
            </a:pPr>
            <a:endParaRPr lang="it-IT" altLang="it-IT" sz="2700"/>
          </a:p>
          <a:p>
            <a:pPr eaLnBrk="1">
              <a:lnSpc>
                <a:spcPct val="90000"/>
              </a:lnSpc>
            </a:pPr>
            <a:endParaRPr lang="it-IT" altLang="it-IT" sz="27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366E55D9-5035-4FED-A1BC-7CBB86203465}"/>
              </a:ext>
            </a:extLst>
          </p:cNvPr>
          <p:cNvSpPr>
            <a:spLocks noGrp="1"/>
          </p:cNvSpPr>
          <p:nvPr>
            <p:ph type="title"/>
          </p:nvPr>
        </p:nvSpPr>
        <p:spPr/>
        <p:txBody>
          <a:bodyPr/>
          <a:lstStyle/>
          <a:p>
            <a:endParaRPr lang="it-IT" altLang="it-IT"/>
          </a:p>
        </p:txBody>
      </p:sp>
      <p:sp>
        <p:nvSpPr>
          <p:cNvPr id="3075" name="Segnaposto contenuto 2">
            <a:extLst>
              <a:ext uri="{FF2B5EF4-FFF2-40B4-BE49-F238E27FC236}">
                <a16:creationId xmlns:a16="http://schemas.microsoft.com/office/drawing/2014/main" id="{C3107DD7-29EC-4A05-BB7B-D4DC75D4CDDF}"/>
              </a:ext>
            </a:extLst>
          </p:cNvPr>
          <p:cNvSpPr>
            <a:spLocks noGrp="1"/>
          </p:cNvSpPr>
          <p:nvPr>
            <p:ph idx="1"/>
          </p:nvPr>
        </p:nvSpPr>
        <p:spPr/>
        <p:txBody>
          <a:bodyPr/>
          <a:lstStyle/>
          <a:p>
            <a:r>
              <a:rPr lang="it-IT" altLang="it-IT"/>
              <a:t>Francesco Rovetto</a:t>
            </a:r>
          </a:p>
          <a:p>
            <a:r>
              <a:rPr lang="it-IT" altLang="it-IT"/>
              <a:t>Sigmund Freud Univ. Vienna – Milano</a:t>
            </a:r>
          </a:p>
          <a:p>
            <a:r>
              <a:rPr lang="it-IT" altLang="it-IT">
                <a:hlinkClick r:id="rId2"/>
              </a:rPr>
              <a:t>francesco@rovetto.it</a:t>
            </a:r>
            <a:endParaRPr lang="it-IT" altLang="it-IT"/>
          </a:p>
          <a:p>
            <a:r>
              <a:rPr lang="it-IT" altLang="it-IT">
                <a:hlinkClick r:id="rId3"/>
              </a:rPr>
              <a:t>www.rovetto.net</a:t>
            </a:r>
            <a:endParaRPr lang="it-IT" altLang="it-IT"/>
          </a:p>
          <a:p>
            <a:r>
              <a:rPr lang="it-IT" altLang="it-IT"/>
              <a:t>3356058145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63727B77-2C2F-4261-9226-39D9BB1471B9}"/>
              </a:ext>
            </a:extLst>
          </p:cNvPr>
          <p:cNvSpPr>
            <a:spLocks noGrp="1"/>
          </p:cNvSpPr>
          <p:nvPr>
            <p:ph type="title"/>
          </p:nvPr>
        </p:nvSpPr>
        <p:spPr/>
        <p:txBody>
          <a:bodyPr/>
          <a:lstStyle/>
          <a:p>
            <a:pPr eaLnBrk="1" hangingPunct="1"/>
            <a:r>
              <a:rPr lang="it-IT" altLang="it-IT"/>
              <a:t>REINTEGRAZIONE </a:t>
            </a:r>
          </a:p>
        </p:txBody>
      </p:sp>
      <p:sp>
        <p:nvSpPr>
          <p:cNvPr id="21507" name="Segnaposto contenuto 2">
            <a:extLst>
              <a:ext uri="{FF2B5EF4-FFF2-40B4-BE49-F238E27FC236}">
                <a16:creationId xmlns:a16="http://schemas.microsoft.com/office/drawing/2014/main" id="{B354C2AD-6989-410C-A1C7-579CCA5546AF}"/>
              </a:ext>
            </a:extLst>
          </p:cNvPr>
          <p:cNvSpPr>
            <a:spLocks noGrp="1"/>
          </p:cNvSpPr>
          <p:nvPr>
            <p:ph idx="1"/>
          </p:nvPr>
        </p:nvSpPr>
        <p:spPr/>
        <p:txBody>
          <a:bodyPr/>
          <a:lstStyle/>
          <a:p>
            <a:pPr eaLnBrk="1"/>
            <a:r>
              <a:rPr lang="it-IT" altLang="it-IT"/>
              <a:t>Metafora del cielo grigio in cui si apre uno spiraglio di luce</a:t>
            </a:r>
          </a:p>
          <a:p>
            <a:pPr eaLnBrk="1"/>
            <a:r>
              <a:rPr lang="it-IT" altLang="it-IT"/>
              <a:t>Gradualmente compaiono momenti di benessere e spensieratezza che diventano progressivamente più prolungati, </a:t>
            </a:r>
          </a:p>
          <a:p>
            <a:pPr eaLnBrk="1"/>
            <a:r>
              <a:rPr lang="it-IT" altLang="it-IT"/>
              <a:t>compaiono ricordi di momenti belli vissuti assieme al defunto, ci si coinvolge in nuove attività. </a:t>
            </a:r>
          </a:p>
          <a:p>
            <a:pPr eaLnBrk="1" hangingPunct="1"/>
            <a:endParaRPr lang="it-IT"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6">
            <a:extLst>
              <a:ext uri="{FF2B5EF4-FFF2-40B4-BE49-F238E27FC236}">
                <a16:creationId xmlns:a16="http://schemas.microsoft.com/office/drawing/2014/main" id="{07382191-E136-411B-865B-7D3A3E2D9AB1}"/>
              </a:ext>
            </a:extLst>
          </p:cNvPr>
          <p:cNvSpPr>
            <a:spLocks noGrp="1"/>
          </p:cNvSpPr>
          <p:nvPr>
            <p:ph type="ctrTitle"/>
          </p:nvPr>
        </p:nvSpPr>
        <p:spPr/>
        <p:txBody>
          <a:bodyPr anchor="t"/>
          <a:lstStyle/>
          <a:p>
            <a:pPr eaLnBrk="1" hangingPunct="1"/>
            <a:r>
              <a:rPr lang="it-IT" altLang="it-IT"/>
              <a:t>IL LUTTO</a:t>
            </a:r>
            <a:br>
              <a:rPr lang="it-IT" altLang="it-IT"/>
            </a:br>
            <a:r>
              <a:rPr lang="it-IT" altLang="it-IT"/>
              <a:t>emozioni correlate al lutto</a:t>
            </a:r>
          </a:p>
        </p:txBody>
      </p:sp>
      <p:sp>
        <p:nvSpPr>
          <p:cNvPr id="8" name="Sottotitolo 7">
            <a:extLst>
              <a:ext uri="{FF2B5EF4-FFF2-40B4-BE49-F238E27FC236}">
                <a16:creationId xmlns:a16="http://schemas.microsoft.com/office/drawing/2014/main" id="{FAB1CBDC-CF2F-4840-BA17-A3B052B114D4}"/>
              </a:ext>
            </a:extLst>
          </p:cNvPr>
          <p:cNvSpPr>
            <a:spLocks noGrp="1"/>
          </p:cNvSpPr>
          <p:nvPr>
            <p:ph type="subTitle" idx="1"/>
          </p:nvPr>
        </p:nvSpPr>
        <p:spPr/>
        <p:txBody>
          <a:bodyPr/>
          <a:lstStyle/>
          <a:p>
            <a:pPr eaLnBrk="1" hangingPunct="1">
              <a:buFont typeface="Arial" charset="0"/>
              <a:buNone/>
              <a:defRPr/>
            </a:pP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E875BA93-330B-4629-A557-95311B057D20}"/>
              </a:ext>
            </a:extLst>
          </p:cNvPr>
          <p:cNvSpPr>
            <a:spLocks noGrp="1"/>
          </p:cNvSpPr>
          <p:nvPr>
            <p:ph type="title"/>
          </p:nvPr>
        </p:nvSpPr>
        <p:spPr/>
        <p:txBody>
          <a:bodyPr/>
          <a:lstStyle/>
          <a:p>
            <a:r>
              <a:rPr lang="it-IT" altLang="it-IT"/>
              <a:t>EMOZIONI E COGNIZIONI ASSOCIATE AL LUTTO ACUTO</a:t>
            </a:r>
          </a:p>
        </p:txBody>
      </p:sp>
      <p:sp>
        <p:nvSpPr>
          <p:cNvPr id="23555" name="Segnaposto contenuto 2">
            <a:extLst>
              <a:ext uri="{FF2B5EF4-FFF2-40B4-BE49-F238E27FC236}">
                <a16:creationId xmlns:a16="http://schemas.microsoft.com/office/drawing/2014/main" id="{00569144-28F5-4526-A504-358A0658055E}"/>
              </a:ext>
            </a:extLst>
          </p:cNvPr>
          <p:cNvSpPr>
            <a:spLocks noGrp="1"/>
          </p:cNvSpPr>
          <p:nvPr>
            <p:ph idx="1"/>
          </p:nvPr>
        </p:nvSpPr>
        <p:spPr/>
        <p:txBody>
          <a:bodyPr/>
          <a:lstStyle/>
          <a:p>
            <a:pPr marL="400050" indent="0" algn="ctr">
              <a:buFont typeface="Arial" panose="020B0604020202020204" pitchFamily="34" charset="0"/>
              <a:buNone/>
            </a:pPr>
            <a:endParaRPr lang="it-IT" altLang="it-IT" sz="1800">
              <a:ea typeface="Calibri" panose="020F0502020204030204" pitchFamily="34" charset="0"/>
              <a:cs typeface="Times New Roman" panose="02020603050405020304" pitchFamily="18" charset="0"/>
            </a:endParaRPr>
          </a:p>
          <a:p>
            <a:pPr marL="400050" indent="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La morte di qualcuno può scatenare moltissime emozioni, molte di queste inaspettate. </a:t>
            </a:r>
            <a:r>
              <a:rPr lang="en-US" altLang="it-IT" sz="2000">
                <a:latin typeface="Arial" panose="020B0604020202020204" pitchFamily="34" charset="0"/>
                <a:cs typeface="Arial" panose="020B0604020202020204" pitchFamily="34" charset="0"/>
              </a:rPr>
              <a:t>Ecco alcune manifestazioni emotive “normali” che accompagnano il periodo di lutto acuto:</a:t>
            </a:r>
            <a:endParaRPr lang="it-IT" altLang="it-IT" sz="2000">
              <a:latin typeface="Arial" panose="020B0604020202020204" pitchFamily="34" charset="0"/>
              <a:cs typeface="Arial" panose="020B0604020202020204" pitchFamily="34" charset="0"/>
            </a:endParaRPr>
          </a:p>
          <a:p>
            <a:pPr marL="400050" indent="0">
              <a:lnSpc>
                <a:spcPct val="150000"/>
              </a:lnSpc>
              <a:spcBef>
                <a:spcPts val="1013"/>
              </a:spcBef>
              <a:buSzPts val="1200"/>
              <a:buFont typeface="Arial" panose="020B0604020202020204" pitchFamily="34" charset="0"/>
              <a:buChar char="-"/>
            </a:pPr>
            <a:r>
              <a:rPr lang="en-US" altLang="it-IT" sz="2000" i="1">
                <a:latin typeface="Arial" panose="020B0604020202020204" pitchFamily="34" charset="0"/>
                <a:cs typeface="Arial" panose="020B0604020202020204" pitchFamily="34" charset="0"/>
              </a:rPr>
              <a:t>tristezza</a:t>
            </a:r>
            <a:r>
              <a:rPr lang="en-US" altLang="it-IT" sz="2000">
                <a:latin typeface="Arial" panose="020B0604020202020204" pitchFamily="34" charset="0"/>
                <a:cs typeface="Arial" panose="020B0604020202020204" pitchFamily="34" charset="0"/>
              </a:rPr>
              <a:t>; è il più comune sentimento riscontrato nelle persone in lutto. Sebbene sia una delle reazioni più classiche ad una perdita, molte persone temono questo tipo di sensazione, soprattutto per l’intensità che essa può raggiungere, e per questa ragione cercano di   non affrontarla accettndo ciò che non può essere cambiato.</a:t>
            </a:r>
          </a:p>
          <a:p>
            <a:pPr marL="400050" indent="0">
              <a:lnSpc>
                <a:spcPct val="150000"/>
              </a:lnSpc>
              <a:spcBef>
                <a:spcPts val="1013"/>
              </a:spcBef>
              <a:buSzPts val="1200"/>
              <a:buFont typeface="Arial" panose="020B0604020202020204" pitchFamily="34" charset="0"/>
              <a:buChar char="-"/>
            </a:pPr>
            <a:r>
              <a:rPr lang="it-IT" altLang="it-IT" sz="2000">
                <a:latin typeface="Arial" panose="020B0604020202020204" pitchFamily="34" charset="0"/>
                <a:cs typeface="Arial" panose="020B0604020202020204" pitchFamily="34" charset="0"/>
              </a:rPr>
              <a:t> </a:t>
            </a:r>
          </a:p>
          <a:p>
            <a:pPr marL="400050" indent="0"/>
            <a:endParaRPr lang="it-IT" altLang="it-IT" sz="1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6F4941F1-E6BC-4B5A-98A6-2FFD8BE1BB3E}"/>
              </a:ext>
            </a:extLst>
          </p:cNvPr>
          <p:cNvSpPr>
            <a:spLocks noGrp="1"/>
          </p:cNvSpPr>
          <p:nvPr>
            <p:ph type="title"/>
          </p:nvPr>
        </p:nvSpPr>
        <p:spPr/>
        <p:txBody>
          <a:bodyPr/>
          <a:lstStyle/>
          <a:p>
            <a:endParaRPr lang="it-IT" altLang="it-IT"/>
          </a:p>
        </p:txBody>
      </p:sp>
      <p:sp>
        <p:nvSpPr>
          <p:cNvPr id="24579" name="Segnaposto contenuto 2">
            <a:extLst>
              <a:ext uri="{FF2B5EF4-FFF2-40B4-BE49-F238E27FC236}">
                <a16:creationId xmlns:a16="http://schemas.microsoft.com/office/drawing/2014/main" id="{D15ECFE7-90B3-4FA8-9171-9F7E7EF7FA4D}"/>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Rabbia/colpa</a:t>
            </a:r>
            <a:r>
              <a:rPr lang="en-US" altLang="it-IT" sz="2000">
                <a:latin typeface="Arial" panose="020B0604020202020204" pitchFamily="34" charset="0"/>
                <a:ea typeface="Arial" panose="020B0604020202020204" pitchFamily="34" charset="0"/>
                <a:cs typeface="Times New Roman" panose="02020603050405020304" pitchFamily="18" charset="0"/>
              </a:rPr>
              <a:t>; è comunemente il sentimento che più confonde, nonché la causa di molti problemi nel processo di elaborazione, soprattutto se non riconosciuta esplicitamente dalla persona che la prova. La rabbia in seguito a un lutto può essere scatenata da: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spcBef>
                <a:spcPts val="13"/>
              </a:spcBef>
              <a:buSzPts val="1200"/>
              <a:buFont typeface="Arial" panose="020B0604020202020204" pitchFamily="34" charset="0"/>
              <a:buAutoNum type="arabicParen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un senso di frustrazione per non aver potuto far nulla per prevenire ed evitare la morte;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700"/>
              </a:spcBef>
              <a:buSzPts val="1200"/>
              <a:buFont typeface="Arial" panose="020B0604020202020204" pitchFamily="34" charset="0"/>
              <a:buAutoNum type="arabicParen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una sorta di rimprovero per essere stati abbandonati dalla persona defunta; Spesso questa rabbia viene indirizzata ad altre persone, che vengono incolpate della morte della persona amata; ad esempio medici, membri della famiglia e spesso Dio.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F8CD1FBD-7DEE-4817-96A3-5BF8A7C48693}"/>
              </a:ext>
            </a:extLst>
          </p:cNvPr>
          <p:cNvSpPr>
            <a:spLocks noGrp="1"/>
          </p:cNvSpPr>
          <p:nvPr>
            <p:ph type="title"/>
          </p:nvPr>
        </p:nvSpPr>
        <p:spPr/>
        <p:txBody>
          <a:bodyPr/>
          <a:lstStyle/>
          <a:p>
            <a:endParaRPr lang="it-IT" altLang="it-IT"/>
          </a:p>
        </p:txBody>
      </p:sp>
      <p:sp>
        <p:nvSpPr>
          <p:cNvPr id="25603" name="Segnaposto contenuto 2">
            <a:extLst>
              <a:ext uri="{FF2B5EF4-FFF2-40B4-BE49-F238E27FC236}">
                <a16:creationId xmlns:a16="http://schemas.microsoft.com/office/drawing/2014/main" id="{09BD5222-5D0A-4E7A-9DFA-3E5E79F45256}"/>
              </a:ext>
            </a:extLst>
          </p:cNvPr>
          <p:cNvSpPr>
            <a:spLocks noGrp="1"/>
          </p:cNvSpPr>
          <p:nvPr>
            <p:ph idx="1"/>
          </p:nvPr>
        </p:nvSpPr>
        <p:spPr/>
        <p:txBody>
          <a:bodyPr/>
          <a:lstStyle/>
          <a:p>
            <a:pPr marL="71438">
              <a:lnSpc>
                <a:spcPct val="150000"/>
              </a:lnSpc>
              <a:spcBef>
                <a:spcPts val="13"/>
              </a:spcBef>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Uno </a:t>
            </a:r>
            <a:r>
              <a:rPr lang="en-US" altLang="it-IT" sz="2000">
                <a:latin typeface="Arial" panose="020B0604020202020204" pitchFamily="34" charset="0"/>
                <a:ea typeface="Arial" panose="020B0604020202020204" pitchFamily="34" charset="0"/>
                <a:cs typeface="Times New Roman" panose="02020603050405020304" pitchFamily="18" charset="0"/>
              </a:rPr>
              <a:t>degli esiti più disfunzionali della rabbia è l’autocolpevolizzazione; non è raro infatti che l’autoaccusa porti a sviluppare gravi depressioni o comportamento suicidario.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1000"/>
              </a:spcBef>
              <a:buSzPts val="1200"/>
              <a:buFont typeface="Arial" panose="020B0604020202020204" pitchFamily="34" charset="0"/>
              <a:buChar char="-"/>
            </a:pPr>
            <a:r>
              <a:rPr lang="en-US" altLang="it-IT" sz="2000" i="1">
                <a:latin typeface="Arial" panose="020B0604020202020204" pitchFamily="34" charset="0"/>
                <a:ea typeface="Arial" panose="020B0604020202020204" pitchFamily="34" charset="0"/>
                <a:cs typeface="Times New Roman" panose="02020603050405020304" pitchFamily="18" charset="0"/>
              </a:rPr>
              <a:t>senso di colpa</a:t>
            </a:r>
            <a:r>
              <a:rPr lang="en-US" altLang="it-IT" sz="2000">
                <a:latin typeface="Arial" panose="020B0604020202020204" pitchFamily="34" charset="0"/>
                <a:ea typeface="Arial" panose="020B0604020202020204" pitchFamily="34" charset="0"/>
                <a:cs typeface="Times New Roman" panose="02020603050405020304" pitchFamily="18" charset="0"/>
              </a:rPr>
              <a:t>; è un’esperienza molto comune in colore che continuano a vivere dopo aver perso una persona vicina: senso di colpa per non essere stati abbastanza gentili con la persona defunta prima che morisse, o per non averla portata prima in ospedale, o per</a:t>
            </a:r>
            <a:r>
              <a:rPr lang="it-IT"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ea typeface="Arial" panose="020B0604020202020204" pitchFamily="34" charset="0"/>
                <a:cs typeface="Times New Roman" panose="02020603050405020304" pitchFamily="18" charset="0"/>
              </a:rPr>
              <a:t>altre ragioni simili…</a:t>
            </a: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F300D9BB-B733-46E4-8E71-6B7706B3307E}"/>
              </a:ext>
            </a:extLst>
          </p:cNvPr>
          <p:cNvSpPr>
            <a:spLocks noGrp="1"/>
          </p:cNvSpPr>
          <p:nvPr>
            <p:ph type="title"/>
          </p:nvPr>
        </p:nvSpPr>
        <p:spPr/>
        <p:txBody>
          <a:bodyPr/>
          <a:lstStyle/>
          <a:p>
            <a:endParaRPr lang="it-IT" altLang="it-IT"/>
          </a:p>
        </p:txBody>
      </p:sp>
      <p:sp>
        <p:nvSpPr>
          <p:cNvPr id="26627" name="Segnaposto contenuto 2">
            <a:extLst>
              <a:ext uri="{FF2B5EF4-FFF2-40B4-BE49-F238E27FC236}">
                <a16:creationId xmlns:a16="http://schemas.microsoft.com/office/drawing/2014/main" id="{88EC0744-5F37-4140-98F0-9ABF041E38E6}"/>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1800">
                <a:latin typeface="Arial" panose="020B0604020202020204" pitchFamily="34" charset="0"/>
                <a:cs typeface="Arial" panose="020B0604020202020204" pitchFamily="34" charset="0"/>
              </a:rPr>
              <a:t>Spesso però il senso di colpa non è sostenuto da un motivo reale, ma</a:t>
            </a:r>
            <a:r>
              <a:rPr lang="it-IT" altLang="it-IT" sz="1800">
                <a:latin typeface="Arial" panose="020B0604020202020204" pitchFamily="34" charset="0"/>
                <a:ea typeface="Arial" panose="020B0604020202020204" pitchFamily="34" charset="0"/>
                <a:cs typeface="Times New Roman" panose="02020603050405020304" pitchFamily="18" charset="0"/>
              </a:rPr>
              <a:t> </a:t>
            </a:r>
            <a:r>
              <a:rPr lang="en-US" altLang="it-IT" sz="1800">
                <a:latin typeface="Arial" panose="020B0604020202020204" pitchFamily="34" charset="0"/>
                <a:cs typeface="Arial" panose="020B0604020202020204" pitchFamily="34" charset="0"/>
              </a:rPr>
              <a:t>è del tutto irrazionale, e può essere placato attraverso un’analisi logica e razionale della realtà che permette di comprendere che il soggetto non ha alcuna responsabilità nella morte della persona cara.</a:t>
            </a:r>
            <a:endParaRPr lang="it-IT" altLang="it-IT" sz="1800">
              <a:latin typeface="Arial" panose="020B0604020202020204" pitchFamily="34" charset="0"/>
              <a:cs typeface="Arial" panose="020B0604020202020204" pitchFamily="34" charset="0"/>
            </a:endParaRPr>
          </a:p>
          <a:p>
            <a:pPr algn="just">
              <a:lnSpc>
                <a:spcPct val="150000"/>
              </a:lnSpc>
              <a:spcBef>
                <a:spcPts val="1013"/>
              </a:spcBef>
              <a:buSzPts val="1200"/>
              <a:buFont typeface="Arial" panose="020B0604020202020204" pitchFamily="34" charset="0"/>
              <a:buChar char="-"/>
              <a:tabLst>
                <a:tab pos="165100" algn="l"/>
              </a:tabLst>
            </a:pPr>
            <a:r>
              <a:rPr lang="en-US" altLang="it-IT" sz="1800" i="1">
                <a:latin typeface="Arial" panose="020B0604020202020204" pitchFamily="34" charset="0"/>
                <a:cs typeface="Arial" panose="020B0604020202020204" pitchFamily="34" charset="0"/>
              </a:rPr>
              <a:t>ansia</a:t>
            </a:r>
            <a:r>
              <a:rPr lang="en-US" altLang="it-IT" sz="1800">
                <a:latin typeface="Arial" panose="020B0604020202020204" pitchFamily="34" charset="0"/>
                <a:cs typeface="Arial" panose="020B0604020202020204" pitchFamily="34" charset="0"/>
              </a:rPr>
              <a:t>; è un sentimento molto variegato dal momento che può manifestarsi come un lieve senso di insicurezza oppure può sfociare in un forte attacco di panico. Più l’ansia è intensa e persistente, più suggerisce la presenza di una reazione patologica al lutto.</a:t>
            </a:r>
            <a:endParaRPr lang="it-IT" altLang="it-IT" sz="1800">
              <a:latin typeface="Arial" panose="020B0604020202020204" pitchFamily="34" charset="0"/>
              <a:cs typeface="Arial" panose="020B0604020202020204" pitchFamily="34" charset="0"/>
            </a:endParaRPr>
          </a:p>
          <a:p>
            <a:pPr>
              <a:tabLst>
                <a:tab pos="165100" algn="l"/>
              </a:tabLst>
            </a:pPr>
            <a:endParaRPr lang="it-IT" alt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998B99D3-46D9-4FC1-9033-CC80D9DEFB5B}"/>
              </a:ext>
            </a:extLst>
          </p:cNvPr>
          <p:cNvSpPr>
            <a:spLocks noGrp="1"/>
          </p:cNvSpPr>
          <p:nvPr>
            <p:ph type="title"/>
          </p:nvPr>
        </p:nvSpPr>
        <p:spPr/>
        <p:txBody>
          <a:bodyPr/>
          <a:lstStyle/>
          <a:p>
            <a:endParaRPr lang="it-IT" altLang="it-IT"/>
          </a:p>
        </p:txBody>
      </p:sp>
      <p:sp>
        <p:nvSpPr>
          <p:cNvPr id="27651" name="Segnaposto contenuto 2">
            <a:extLst>
              <a:ext uri="{FF2B5EF4-FFF2-40B4-BE49-F238E27FC236}">
                <a16:creationId xmlns:a16="http://schemas.microsoft.com/office/drawing/2014/main" id="{705BF5AA-7DC0-4288-AF22-F6B63A0679AB}"/>
              </a:ext>
            </a:extLst>
          </p:cNvPr>
          <p:cNvSpPr>
            <a:spLocks noGrp="1"/>
          </p:cNvSpPr>
          <p:nvPr>
            <p:ph idx="1"/>
          </p:nvPr>
        </p:nvSpPr>
        <p:spPr/>
        <p:txBody>
          <a:bodyPr/>
          <a:lstStyle/>
          <a:p>
            <a:pPr marL="71438">
              <a:spcBef>
                <a:spcPts val="25"/>
              </a:spcBef>
            </a:pPr>
            <a:r>
              <a:rPr lang="en-US" altLang="it-IT" sz="2000">
                <a:latin typeface="Arial" panose="020B0604020202020204" pitchFamily="34" charset="0"/>
                <a:cs typeface="Arial" panose="020B0604020202020204" pitchFamily="34" charset="0"/>
              </a:rPr>
              <a:t>Sono fondamentalmente due le fonti d’</a:t>
            </a:r>
            <a:r>
              <a:rPr lang="en-US" altLang="it-IT" sz="2000">
                <a:latin typeface="Arial" panose="020B0604020202020204" pitchFamily="34" charset="0"/>
                <a:ea typeface="Arial" panose="020B0604020202020204" pitchFamily="34" charset="0"/>
                <a:cs typeface="Times New Roman" panose="02020603050405020304" pitchFamily="18" charset="0"/>
              </a:rPr>
              <a:t>ansia in seguito ad una perdita: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688"/>
              </a:spcBef>
              <a:buSzPts val="1200"/>
              <a:buFont typeface="Arial" panose="020B0604020202020204" pitchFamily="34" charset="0"/>
              <a:buAutoNum type="arabicParenR"/>
            </a:pPr>
            <a:r>
              <a:rPr lang="en-US" altLang="it-IT" sz="2000">
                <a:latin typeface="Arial" panose="020B0604020202020204" pitchFamily="34" charset="0"/>
                <a:ea typeface="Arial" panose="020B0604020202020204" pitchFamily="34" charset="0"/>
                <a:cs typeface="Times New Roman" panose="02020603050405020304" pitchFamily="18" charset="0"/>
              </a:rPr>
              <a:t>la paura di non essere più in grado di prendersi cura di sé senza la persona defunta (</a:t>
            </a:r>
            <a:r>
              <a:rPr lang="en-US" altLang="it-IT" sz="2000" i="1">
                <a:latin typeface="Arial" panose="020B0604020202020204" pitchFamily="34" charset="0"/>
                <a:ea typeface="Arial" panose="020B0604020202020204" pitchFamily="34" charset="0"/>
                <a:cs typeface="Times New Roman" panose="02020603050405020304" pitchFamily="18" charset="0"/>
              </a:rPr>
              <a:t>impotenza</a:t>
            </a:r>
            <a:r>
              <a:rPr lang="en-US" altLang="it-IT" sz="2000">
                <a:latin typeface="Arial" panose="020B0604020202020204" pitchFamily="34" charset="0"/>
                <a:ea typeface="Arial" panose="020B0604020202020204" pitchFamily="34" charset="0"/>
                <a:cs typeface="Times New Roman" panose="02020603050405020304" pitchFamily="18" charset="0"/>
              </a:rPr>
              <a:t>);</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5"/>
              </a:spcBef>
              <a:buSzPts val="1200"/>
              <a:buFont typeface="Arial" panose="020B0604020202020204" pitchFamily="34" charset="0"/>
              <a:buAutoNum type="arabicParenR"/>
            </a:pPr>
            <a:r>
              <a:rPr lang="en-US" altLang="it-IT" sz="2000">
                <a:latin typeface="Arial" panose="020B0604020202020204" pitchFamily="34" charset="0"/>
                <a:cs typeface="Arial" panose="020B0604020202020204" pitchFamily="34" charset="0"/>
              </a:rPr>
              <a:t>l’accresciuto senso di consapevolezza della propria mortalità, che spaventa. (aver paura di morire);</a:t>
            </a:r>
            <a:endParaRPr lang="it-IT" altLang="it-IT" sz="2000">
              <a:latin typeface="Arial" panose="020B0604020202020204" pitchFamily="34" charset="0"/>
              <a:cs typeface="Arial" panose="020B0604020202020204" pitchFamily="34" charset="0"/>
            </a:endParaRPr>
          </a:p>
          <a:p>
            <a:pPr marL="71438"/>
            <a:endParaRPr lang="it-IT" alt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D0AEFB98-8277-4988-963F-E27F8277A396}"/>
              </a:ext>
            </a:extLst>
          </p:cNvPr>
          <p:cNvSpPr>
            <a:spLocks noGrp="1"/>
          </p:cNvSpPr>
          <p:nvPr>
            <p:ph type="title"/>
          </p:nvPr>
        </p:nvSpPr>
        <p:spPr/>
        <p:txBody>
          <a:bodyPr/>
          <a:lstStyle/>
          <a:p>
            <a:endParaRPr lang="it-IT" altLang="it-IT"/>
          </a:p>
        </p:txBody>
      </p:sp>
      <p:sp>
        <p:nvSpPr>
          <p:cNvPr id="28675" name="Segnaposto contenuto 2">
            <a:extLst>
              <a:ext uri="{FF2B5EF4-FFF2-40B4-BE49-F238E27FC236}">
                <a16:creationId xmlns:a16="http://schemas.microsoft.com/office/drawing/2014/main" id="{FC60E3CC-C179-45A4-86CF-52B08F4C5514}"/>
              </a:ext>
            </a:extLst>
          </p:cNvPr>
          <p:cNvSpPr>
            <a:spLocks noGrp="1"/>
          </p:cNvSpPr>
          <p:nvPr>
            <p:ph idx="1"/>
          </p:nvPr>
        </p:nvSpPr>
        <p:spPr/>
        <p:txBody>
          <a:bodyPr/>
          <a:lstStyle/>
          <a:p>
            <a:pPr>
              <a:lnSpc>
                <a:spcPct val="150000"/>
              </a:lnSpc>
              <a:spcBef>
                <a:spcPts val="988"/>
              </a:spcBef>
              <a:buSzPts val="1200"/>
              <a:buFont typeface="Arial" panose="020B0604020202020204" pitchFamily="34" charset="0"/>
              <a:buChar char="-"/>
              <a:tabLst>
                <a:tab pos="165100" algn="l"/>
              </a:tabLst>
            </a:pPr>
            <a:r>
              <a:rPr lang="en-US" altLang="it-IT" sz="2000" i="1">
                <a:latin typeface="Arial" panose="020B0604020202020204" pitchFamily="34" charset="0"/>
                <a:cs typeface="Arial" panose="020B0604020202020204" pitchFamily="34" charset="0"/>
              </a:rPr>
              <a:t>solitudine</a:t>
            </a:r>
            <a:r>
              <a:rPr lang="en-US" altLang="it-IT" sz="2000">
                <a:latin typeface="Arial" panose="020B0604020202020204" pitchFamily="34" charset="0"/>
                <a:ea typeface="Arial" panose="020B0604020202020204" pitchFamily="34" charset="0"/>
                <a:cs typeface="Times New Roman" panose="02020603050405020304" pitchFamily="18" charset="0"/>
              </a:rPr>
              <a:t>; è un sentimento spesso riportato da chi ha perso il compagno o da chi in generale aveva una relazione molto stretta con la persona scomparsa. È possibile </a:t>
            </a:r>
            <a:r>
              <a:rPr lang="en-US" altLang="it-IT" sz="2000">
                <a:latin typeface="Arial" panose="020B0604020202020204" pitchFamily="34" charset="0"/>
                <a:cs typeface="Arial" panose="020B0604020202020204" pitchFamily="34" charset="0"/>
              </a:rPr>
              <a:t>distinguere tra due tipi di solitudine: emotiva e sociale; quest’ultima, a differenza della prima, può essere placata aumentando il livello di supporto sociale.</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7218C722-093D-4649-ABA9-A7533A1EC0FA}"/>
              </a:ext>
            </a:extLst>
          </p:cNvPr>
          <p:cNvSpPr>
            <a:spLocks noGrp="1"/>
          </p:cNvSpPr>
          <p:nvPr>
            <p:ph type="title"/>
          </p:nvPr>
        </p:nvSpPr>
        <p:spPr/>
        <p:txBody>
          <a:bodyPr/>
          <a:lstStyle/>
          <a:p>
            <a:endParaRPr lang="it-IT" altLang="it-IT"/>
          </a:p>
        </p:txBody>
      </p:sp>
      <p:sp>
        <p:nvSpPr>
          <p:cNvPr id="29699" name="Segnaposto contenuto 2">
            <a:extLst>
              <a:ext uri="{FF2B5EF4-FFF2-40B4-BE49-F238E27FC236}">
                <a16:creationId xmlns:a16="http://schemas.microsoft.com/office/drawing/2014/main" id="{56F94165-8C23-43C5-81E5-7077FE8AA23E}"/>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solidFill>
                  <a:srgbClr val="FFFFFF"/>
                </a:solidFill>
                <a:latin typeface="Arial" panose="020B0604020202020204" pitchFamily="34" charset="0"/>
                <a:ea typeface="Arial" panose="020B0604020202020204" pitchFamily="34" charset="0"/>
                <a:cs typeface="Times New Roman" panose="02020603050405020304" pitchFamily="18" charset="0"/>
              </a:rPr>
              <a:t>shock; </a:t>
            </a: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è la </a:t>
            </a:r>
            <a:r>
              <a:rPr lang="en-US" altLang="it-IT" sz="2000">
                <a:latin typeface="Arial" panose="020B0604020202020204" pitchFamily="34" charset="0"/>
                <a:ea typeface="Arial" panose="020B0604020202020204" pitchFamily="34" charset="0"/>
                <a:cs typeface="Times New Roman" panose="02020603050405020304" pitchFamily="18" charset="0"/>
              </a:rPr>
              <a:t>prima sensazione che molte persone provano dopo aver appreso la notizia della morte. Ciò è vero soprattutto nel caso di morti improvvise e inaspettate, ma può comunque manifestarsi anche quando la persona che muore era affetta da una malattia che la stava conducendo ad un progressivo deterioramento e la cui morte era quindi un evento previsto.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5BDE50D7-CF3B-4B60-9CBE-072FEF4BC989}"/>
              </a:ext>
            </a:extLst>
          </p:cNvPr>
          <p:cNvSpPr>
            <a:spLocks noGrp="1"/>
          </p:cNvSpPr>
          <p:nvPr>
            <p:ph type="title"/>
          </p:nvPr>
        </p:nvSpPr>
        <p:spPr/>
        <p:txBody>
          <a:bodyPr/>
          <a:lstStyle/>
          <a:p>
            <a:endParaRPr lang="it-IT" altLang="it-IT"/>
          </a:p>
        </p:txBody>
      </p:sp>
      <p:sp>
        <p:nvSpPr>
          <p:cNvPr id="30723" name="Segnaposto contenuto 2">
            <a:extLst>
              <a:ext uri="{FF2B5EF4-FFF2-40B4-BE49-F238E27FC236}">
                <a16:creationId xmlns:a16="http://schemas.microsoft.com/office/drawing/2014/main" id="{A48CAEC0-13E2-42A1-8CDE-1D0A1FE54AD3}"/>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sollievo; </a:t>
            </a:r>
            <a:r>
              <a:rPr lang="en-US" altLang="it-IT" sz="2000">
                <a:latin typeface="Arial" panose="020B0604020202020204" pitchFamily="34" charset="0"/>
                <a:ea typeface="Arial" panose="020B0604020202020204" pitchFamily="34" charset="0"/>
                <a:cs typeface="Times New Roman" panose="02020603050405020304" pitchFamily="18" charset="0"/>
              </a:rPr>
              <a:t>è la sensazione più comune di coloro che hanno perso una persona che soffriva da tempo di una malattia particolarmente dolorosa o debilitante, ad esempio una persona che soffriva di Alzheimer. È come se la morte avesse liberato la persona malata dalla sua sofferenza, e questa liberazione confortasse chi è sopravvissuto. Tuttavia, chi prova sollievo spesso prova anche un senso di colpa per aver sperimentato una tale sensazione.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133C0C-F5D5-4883-80E9-C5619F558DE8}"/>
              </a:ext>
            </a:extLst>
          </p:cNvPr>
          <p:cNvSpPr>
            <a:spLocks noGrp="1"/>
          </p:cNvSpPr>
          <p:nvPr>
            <p:ph type="title"/>
          </p:nvPr>
        </p:nvSpPr>
        <p:spPr>
          <a:xfrm rot="10800000" flipV="1">
            <a:off x="468313" y="836613"/>
            <a:ext cx="8258175" cy="936625"/>
          </a:xfrm>
        </p:spPr>
        <p:txBody>
          <a:bodyPr>
            <a:normAutofit fontScale="90000"/>
          </a:bodyPr>
          <a:lstStyle/>
          <a:p>
            <a:pPr eaLnBrk="1" hangingPunct="1">
              <a:defRPr/>
            </a:pPr>
            <a:r>
              <a:rPr lang="it-IT" altLang="it-IT" sz="3600" dirty="0"/>
              <a:t>IL LUTTO</a:t>
            </a:r>
            <a:br>
              <a:rPr lang="it-IT" altLang="it-IT" sz="3600" dirty="0"/>
            </a:br>
            <a:endParaRPr lang="it-IT" altLang="it-IT" sz="3600" dirty="0"/>
          </a:p>
        </p:txBody>
      </p:sp>
      <p:sp>
        <p:nvSpPr>
          <p:cNvPr id="4099" name="Segnaposto contenuto 2">
            <a:extLst>
              <a:ext uri="{FF2B5EF4-FFF2-40B4-BE49-F238E27FC236}">
                <a16:creationId xmlns:a16="http://schemas.microsoft.com/office/drawing/2014/main" id="{EC2D3473-A46F-4823-ADA3-D4A0F3E34557}"/>
              </a:ext>
            </a:extLst>
          </p:cNvPr>
          <p:cNvSpPr>
            <a:spLocks noGrp="1"/>
          </p:cNvSpPr>
          <p:nvPr>
            <p:ph idx="1"/>
          </p:nvPr>
        </p:nvSpPr>
        <p:spPr/>
        <p:txBody>
          <a:bodyPr/>
          <a:lstStyle/>
          <a:p>
            <a:pPr eaLnBrk="1" hangingPunct="1"/>
            <a:r>
              <a:rPr lang="it-IT" altLang="it-IT"/>
              <a:t>La esperienza del lutto è legata ad una perdita che non si identifica necessariamente con la morte di un congiunto</a:t>
            </a:r>
          </a:p>
          <a:p>
            <a:r>
              <a:rPr lang="it-IT" altLang="it-IT"/>
              <a:t>Si può attraversare una fase di lutto dopo la nascita di un bambino con handicap (sono morti infatti i nostri progetti, le nostre aspettative e gran parte delle nostre proiezioni sul bambino). </a:t>
            </a:r>
          </a:p>
          <a:p>
            <a:pPr eaLnBrk="1" hangingPunct="1"/>
            <a:endParaRPr lang="it-IT" altLang="it-IT" sz="5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4E337579-8683-4027-A604-2B6F30CCA71D}"/>
              </a:ext>
            </a:extLst>
          </p:cNvPr>
          <p:cNvSpPr>
            <a:spLocks noGrp="1"/>
          </p:cNvSpPr>
          <p:nvPr>
            <p:ph type="title"/>
          </p:nvPr>
        </p:nvSpPr>
        <p:spPr/>
        <p:txBody>
          <a:bodyPr/>
          <a:lstStyle/>
          <a:p>
            <a:endParaRPr lang="it-IT" altLang="it-IT"/>
          </a:p>
        </p:txBody>
      </p:sp>
      <p:sp>
        <p:nvSpPr>
          <p:cNvPr id="31747" name="Segnaposto contenuto 2">
            <a:extLst>
              <a:ext uri="{FF2B5EF4-FFF2-40B4-BE49-F238E27FC236}">
                <a16:creationId xmlns:a16="http://schemas.microsoft.com/office/drawing/2014/main" id="{B4980142-1AA6-458F-A791-57229BD30B6A}"/>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torpore; </a:t>
            </a:r>
            <a:r>
              <a:rPr lang="en-US" altLang="it-IT" sz="2000">
                <a:latin typeface="Arial" panose="020B0604020202020204" pitchFamily="34" charset="0"/>
                <a:ea typeface="Arial" panose="020B0604020202020204" pitchFamily="34" charset="0"/>
                <a:cs typeface="Times New Roman" panose="02020603050405020304" pitchFamily="18" charset="0"/>
              </a:rPr>
              <a:t>è meno frequente, ma comunque possibile che alcune persone riferiscano una diminuzione delle sensazioni emotive, un torpore appunto. Se questo accade, spesso si manifesta subito dopo aver appreso la notizia della morte: di fronte alle molteplici sensazioni che questo evento stressante suscita, il torpore appare come un meccanismo di protezione.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781D5947-3CB5-490E-BFA6-EE86BCB05175}"/>
              </a:ext>
            </a:extLst>
          </p:cNvPr>
          <p:cNvSpPr>
            <a:spLocks noGrp="1"/>
          </p:cNvSpPr>
          <p:nvPr>
            <p:ph type="title"/>
          </p:nvPr>
        </p:nvSpPr>
        <p:spPr/>
        <p:txBody>
          <a:bodyPr/>
          <a:lstStyle/>
          <a:p>
            <a:endParaRPr lang="it-IT" altLang="it-IT"/>
          </a:p>
        </p:txBody>
      </p:sp>
      <p:sp>
        <p:nvSpPr>
          <p:cNvPr id="32771" name="Segnaposto contenuto 2">
            <a:extLst>
              <a:ext uri="{FF2B5EF4-FFF2-40B4-BE49-F238E27FC236}">
                <a16:creationId xmlns:a16="http://schemas.microsoft.com/office/drawing/2014/main" id="{130AFEF4-AA50-40EC-A7E1-9256515A8997}"/>
              </a:ext>
            </a:extLst>
          </p:cNvPr>
          <p:cNvSpPr>
            <a:spLocks noGrp="1"/>
          </p:cNvSpPr>
          <p:nvPr>
            <p:ph idx="1"/>
          </p:nvPr>
        </p:nvSpPr>
        <p:spPr/>
        <p:txBody>
          <a:bodyPr/>
          <a:lstStyle/>
          <a:p>
            <a:pPr marL="0" indent="0">
              <a:lnSpc>
                <a:spcPct val="150000"/>
              </a:lnSpc>
              <a:spcBef>
                <a:spcPts val="263"/>
              </a:spcBef>
              <a:buFont typeface="Arial" panose="020B0604020202020204" pitchFamily="34" charset="0"/>
              <a:buNone/>
            </a:pPr>
            <a:r>
              <a:rPr lang="en-US" altLang="it-IT" sz="2400">
                <a:latin typeface="Arial" panose="020B0604020202020204" pitchFamily="34" charset="0"/>
                <a:ea typeface="Arial" panose="020B0604020202020204" pitchFamily="34" charset="0"/>
                <a:cs typeface="Times New Roman" panose="02020603050405020304" pitchFamily="18" charset="0"/>
              </a:rPr>
              <a:t>- </a:t>
            </a:r>
            <a:r>
              <a:rPr lang="en-US" altLang="it-IT" sz="2400" i="1">
                <a:latin typeface="Arial" panose="020B0604020202020204" pitchFamily="34" charset="0"/>
                <a:ea typeface="Arial" panose="020B0604020202020204" pitchFamily="34" charset="0"/>
                <a:cs typeface="Times New Roman" panose="02020603050405020304" pitchFamily="18" charset="0"/>
              </a:rPr>
              <a:t>nostalgia</a:t>
            </a:r>
            <a:r>
              <a:rPr lang="en-US" altLang="it-IT" sz="2400" i="1">
                <a:solidFill>
                  <a:srgbClr val="FFFFFF"/>
                </a:solidFill>
                <a:latin typeface="Arial" panose="020B0604020202020204" pitchFamily="34" charset="0"/>
                <a:ea typeface="Arial" panose="020B0604020202020204" pitchFamily="34" charset="0"/>
                <a:cs typeface="Times New Roman" panose="02020603050405020304" pitchFamily="18" charset="0"/>
              </a:rPr>
              <a:t>; </a:t>
            </a:r>
            <a:r>
              <a:rPr lang="en-US" altLang="it-IT" sz="2400">
                <a:latin typeface="Arial" panose="020B0604020202020204" pitchFamily="34" charset="0"/>
                <a:ea typeface="Arial" panose="020B0604020202020204" pitchFamily="34" charset="0"/>
                <a:cs typeface="Times New Roman" panose="02020603050405020304" pitchFamily="18" charset="0"/>
              </a:rPr>
              <a:t>è riferita alla persona deceduta ovviamente ed è una risposta del tutto normale. La sua progressiva diminuzione indica che il processo di elaborazione del lutto si sta completando. Se perdura invariata o addirittura aumenta può essere un chiaro segno di complicazione del lutto. Nel lutto complicato la nostalgia del defunto può essere così forte da spingere il soggetto a desiderare di morire per potersi ricongiungere con la persona amata.</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0" indent="0"/>
            <a:endParaRPr lang="it-IT" altLang="it-IT" sz="2400">
              <a:ea typeface="Arial" panose="020B060402020202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90DF0A43-376E-4A94-B5F3-745805684673}"/>
              </a:ext>
            </a:extLst>
          </p:cNvPr>
          <p:cNvSpPr>
            <a:spLocks noGrp="1"/>
          </p:cNvSpPr>
          <p:nvPr>
            <p:ph type="title"/>
          </p:nvPr>
        </p:nvSpPr>
        <p:spPr/>
        <p:txBody>
          <a:bodyPr/>
          <a:lstStyle/>
          <a:p>
            <a:endParaRPr lang="it-IT" altLang="it-IT"/>
          </a:p>
        </p:txBody>
      </p:sp>
      <p:sp>
        <p:nvSpPr>
          <p:cNvPr id="33795" name="Segnaposto contenuto 2">
            <a:extLst>
              <a:ext uri="{FF2B5EF4-FFF2-40B4-BE49-F238E27FC236}">
                <a16:creationId xmlns:a16="http://schemas.microsoft.com/office/drawing/2014/main" id="{FEB50DED-0913-4387-A3A4-F94E3FF79B51}"/>
              </a:ext>
            </a:extLst>
          </p:cNvPr>
          <p:cNvSpPr>
            <a:spLocks noGrp="1"/>
          </p:cNvSpPr>
          <p:nvPr>
            <p:ph idx="1"/>
          </p:nvPr>
        </p:nvSpPr>
        <p:spPr/>
        <p:txBody>
          <a:bodyPr/>
          <a:lstStyle/>
          <a:p>
            <a:pPr marL="71438">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Non</a:t>
            </a: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n </a:t>
            </a:r>
            <a:r>
              <a:rPr lang="en-US" altLang="it-IT" sz="2000">
                <a:latin typeface="Arial" panose="020B0604020202020204" pitchFamily="34" charset="0"/>
                <a:ea typeface="Arial" panose="020B0604020202020204" pitchFamily="34" charset="0"/>
                <a:cs typeface="Times New Roman" panose="02020603050405020304" pitchFamily="18" charset="0"/>
              </a:rPr>
              <a:t>solo emozioni. Esistono anche una serie di cognizioni considerate “normali” che caratterizzano il periodo di lutto acuto. Eccone alcuni esempi: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1000"/>
              </a:spcBef>
              <a:buSzPts val="1200"/>
              <a:buFont typeface="Arial" panose="020B0604020202020204" pitchFamily="34" charset="0"/>
              <a:buChar char="-"/>
            </a:pPr>
            <a:r>
              <a:rPr lang="en-US" altLang="it-IT" sz="2000" i="1">
                <a:latin typeface="Arial" panose="020B0604020202020204" pitchFamily="34" charset="0"/>
                <a:ea typeface="Arial" panose="020B0604020202020204" pitchFamily="34" charset="0"/>
                <a:cs typeface="Times New Roman" panose="02020603050405020304" pitchFamily="18" charset="0"/>
              </a:rPr>
              <a:t>incredulità; </a:t>
            </a:r>
            <a:r>
              <a:rPr lang="en-US" altLang="it-IT" sz="2000">
                <a:latin typeface="Arial" panose="020B0604020202020204" pitchFamily="34" charset="0"/>
                <a:ea typeface="Arial" panose="020B0604020202020204" pitchFamily="34" charset="0"/>
                <a:cs typeface="Times New Roman" panose="02020603050405020304" pitchFamily="18" charset="0"/>
              </a:rPr>
              <a:t>è spesso il primo pensiero che sopraggiunge dopo aver appreso la notizia della morte, soprattutto se è stata improvvisa e inaspettata. La persona può ad esempio pensare che non sia successo davvero, che si tratti di un errore oppure non crederà alla notizia finché non potrà verificare la sua attendibilità di persona.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contenuto 1">
            <a:extLst>
              <a:ext uri="{FF2B5EF4-FFF2-40B4-BE49-F238E27FC236}">
                <a16:creationId xmlns:a16="http://schemas.microsoft.com/office/drawing/2014/main" id="{6D9316AE-6AF3-4D9F-BF75-4E45BF653F86}"/>
              </a:ext>
            </a:extLst>
          </p:cNvPr>
          <p:cNvSpPr>
            <a:spLocks noGrp="1"/>
          </p:cNvSpPr>
          <p:nvPr>
            <p:ph idx="1"/>
          </p:nvPr>
        </p:nvSpPr>
        <p:spPr/>
        <p:txBody>
          <a:bodyPr/>
          <a:lstStyle/>
          <a:p>
            <a:r>
              <a:rPr lang="it-IT" altLang="it-IT"/>
              <a:t>Si tratta di un processo di negazione. Si può negare l’evento (non è morta è solo in viaggio). Si può negare il proprio dolore. La negazione dell’evento è accettabile in un adulto nei primi giorni, ma rapidamente assume un valore di delirio. Nel bambino può perdurare a lungo e costituisce un importante meccanismo di difesa.</a:t>
            </a:r>
          </a:p>
        </p:txBody>
      </p:sp>
      <p:sp>
        <p:nvSpPr>
          <p:cNvPr id="34819" name="Titolo 2">
            <a:extLst>
              <a:ext uri="{FF2B5EF4-FFF2-40B4-BE49-F238E27FC236}">
                <a16:creationId xmlns:a16="http://schemas.microsoft.com/office/drawing/2014/main" id="{2FE46965-60D0-4832-9DFB-79C15466BF9B}"/>
              </a:ext>
            </a:extLst>
          </p:cNvPr>
          <p:cNvSpPr>
            <a:spLocks noGrp="1"/>
          </p:cNvSpPr>
          <p:nvPr>
            <p:ph type="title"/>
          </p:nvPr>
        </p:nvSpPr>
        <p:spPr/>
        <p:txBody>
          <a:bodyPr/>
          <a:lstStyle/>
          <a:p>
            <a:endParaRPr lang="it-IT" alt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6C141196-B5F4-456C-82A0-550C8053AA42}"/>
              </a:ext>
            </a:extLst>
          </p:cNvPr>
          <p:cNvSpPr>
            <a:spLocks noGrp="1"/>
          </p:cNvSpPr>
          <p:nvPr>
            <p:ph type="title"/>
          </p:nvPr>
        </p:nvSpPr>
        <p:spPr/>
        <p:txBody>
          <a:bodyPr/>
          <a:lstStyle/>
          <a:p>
            <a:endParaRPr lang="it-IT" altLang="it-IT"/>
          </a:p>
        </p:txBody>
      </p:sp>
      <p:sp>
        <p:nvSpPr>
          <p:cNvPr id="35843" name="Segnaposto contenuto 2">
            <a:extLst>
              <a:ext uri="{FF2B5EF4-FFF2-40B4-BE49-F238E27FC236}">
                <a16:creationId xmlns:a16="http://schemas.microsoft.com/office/drawing/2014/main" id="{B4544A50-3BA3-425F-95BC-80D53460594B}"/>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1800" i="1">
                <a:latin typeface="Arial" panose="020B0604020202020204" pitchFamily="34" charset="0"/>
                <a:ea typeface="Arial" panose="020B0604020202020204" pitchFamily="34" charset="0"/>
                <a:cs typeface="Times New Roman" panose="02020603050405020304" pitchFamily="18" charset="0"/>
              </a:rPr>
              <a:t>confusione; </a:t>
            </a:r>
            <a:r>
              <a:rPr lang="en-US" altLang="it-IT" sz="1800">
                <a:latin typeface="Arial" panose="020B0604020202020204" pitchFamily="34" charset="0"/>
                <a:ea typeface="Arial" panose="020B0604020202020204" pitchFamily="34" charset="0"/>
                <a:cs typeface="Times New Roman" panose="02020603050405020304" pitchFamily="18" charset="0"/>
              </a:rPr>
              <a:t>caratterizza soprattutto le prime settimane successive alla perdita. La notizia della morte della persona cara è uno shock, il che rende difficile per il soggetto mettere ordine a propri pensieri, concentrarsi a lungo su qualcosa oppure compromette la sua capacità di tenere a mente nuove informazioni.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988"/>
              </a:spcBef>
              <a:buSzPts val="1200"/>
              <a:buFont typeface="Arial" panose="020B0604020202020204" pitchFamily="34" charset="0"/>
              <a:buChar char="-"/>
              <a:tabLst>
                <a:tab pos="165100" algn="l"/>
              </a:tabLst>
            </a:pPr>
            <a:r>
              <a:rPr lang="en-US" altLang="it-IT" sz="1800" i="1">
                <a:latin typeface="Arial" panose="020B0604020202020204" pitchFamily="34" charset="0"/>
                <a:ea typeface="Arial" panose="020B0604020202020204" pitchFamily="34" charset="0"/>
                <a:cs typeface="Times New Roman" panose="02020603050405020304" pitchFamily="18" charset="0"/>
              </a:rPr>
              <a:t>preoccupazione; </a:t>
            </a:r>
            <a:r>
              <a:rPr lang="en-US" altLang="it-IT" sz="1800">
                <a:latin typeface="Arial" panose="020B0604020202020204" pitchFamily="34" charset="0"/>
                <a:ea typeface="Arial" panose="020B0604020202020204" pitchFamily="34" charset="0"/>
                <a:cs typeface="Times New Roman" panose="02020603050405020304" pitchFamily="18" charset="0"/>
              </a:rPr>
              <a:t>si tratta di una sorta di ossessione verso il defunto. Può includere pensieri ossessivi su come ricongiungersi alla persona defunta, oppure può manifestarsi con immagini o pensieri intrusivi della persona scomparsa mentre soffre o muorein casi particolarmente gravi diventa l’oggetto di veri e propri flashback tipici del disturbo post traumatico da stress...</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sz="1800">
              <a:ea typeface="Arial" panose="020B060402020202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567AA36B-4B6C-4637-B3A7-510AE8E2FFF9}"/>
              </a:ext>
            </a:extLst>
          </p:cNvPr>
          <p:cNvSpPr>
            <a:spLocks noGrp="1"/>
          </p:cNvSpPr>
          <p:nvPr>
            <p:ph type="title"/>
          </p:nvPr>
        </p:nvSpPr>
        <p:spPr/>
        <p:txBody>
          <a:bodyPr/>
          <a:lstStyle/>
          <a:p>
            <a:r>
              <a:rPr lang="it-IT" altLang="it-IT"/>
              <a:t>ALLUCINAZIONI</a:t>
            </a:r>
          </a:p>
        </p:txBody>
      </p:sp>
      <p:sp>
        <p:nvSpPr>
          <p:cNvPr id="36867" name="Segnaposto contenuto 2">
            <a:extLst>
              <a:ext uri="{FF2B5EF4-FFF2-40B4-BE49-F238E27FC236}">
                <a16:creationId xmlns:a16="http://schemas.microsoft.com/office/drawing/2014/main" id="{CA00FFD9-CA0B-47D8-8DBD-A46A0C7DC6D7}"/>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1800" i="1">
                <a:latin typeface="Arial" panose="020B0604020202020204" pitchFamily="34" charset="0"/>
                <a:ea typeface="Arial" panose="020B0604020202020204" pitchFamily="34" charset="0"/>
                <a:cs typeface="Times New Roman" panose="02020603050405020304" pitchFamily="18" charset="0"/>
              </a:rPr>
              <a:t>allucinazioni; </a:t>
            </a:r>
            <a:r>
              <a:rPr lang="en-US" altLang="it-IT" sz="1800">
                <a:latin typeface="Arial" panose="020B0604020202020204" pitchFamily="34" charset="0"/>
                <a:ea typeface="Arial" panose="020B0604020202020204" pitchFamily="34" charset="0"/>
                <a:cs typeface="Times New Roman" panose="02020603050405020304" pitchFamily="18" charset="0"/>
              </a:rPr>
              <a:t>sia visive che uditive sono un fenomeno non così raro nella fase acuta del lutto. Si tratta spesso di esperienze illusorie momentanee, che si verificano nel periodo immediatamente successivo alla perdita e che non sono necessariamente indice di una reazione patologica e anormale alla perdita.. Oggetti fortemente legati al defunto (la sua poltrona, il suo letto)  facilitano la comparsa di queste allucinazioni generlmente visive (da cui forse l’origine delle storie di fantasmi.</a:t>
            </a:r>
          </a:p>
          <a:p>
            <a:pPr>
              <a:lnSpc>
                <a:spcPct val="150000"/>
              </a:lnSpc>
              <a:spcBef>
                <a:spcPts val="1000"/>
              </a:spcBef>
              <a:buSzPts val="1200"/>
              <a:buFont typeface="Arial" panose="020B0604020202020204" pitchFamily="34" charset="0"/>
              <a:buChar char="-"/>
              <a:tabLst>
                <a:tab pos="165100" algn="l"/>
              </a:tabLst>
            </a:pPr>
            <a:r>
              <a:rPr lang="en-US" altLang="it-IT" sz="1800">
                <a:latin typeface="Arial" panose="020B0604020202020204" pitchFamily="34" charset="0"/>
                <a:ea typeface="Arial" panose="020B0604020202020204" pitchFamily="34" charset="0"/>
                <a:cs typeface="Times New Roman" panose="02020603050405020304" pitchFamily="18" charset="0"/>
              </a:rPr>
              <a:t>A volte compaiono allucinazioni tattili (si sentono carezze o presenze), a volte uditive (ci si sente richiamare o si sentono rumori indistinti come scricchiolii su cui si proiettano aspettative di reincontro.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6">
            <a:extLst>
              <a:ext uri="{FF2B5EF4-FFF2-40B4-BE49-F238E27FC236}">
                <a16:creationId xmlns:a16="http://schemas.microsoft.com/office/drawing/2014/main" id="{8E93E3D2-C72A-4AF6-8DE6-73B582E9FBE9}"/>
              </a:ext>
            </a:extLst>
          </p:cNvPr>
          <p:cNvSpPr>
            <a:spLocks noGrp="1"/>
          </p:cNvSpPr>
          <p:nvPr>
            <p:ph type="ctrTitle"/>
          </p:nvPr>
        </p:nvSpPr>
        <p:spPr/>
        <p:txBody>
          <a:bodyPr anchor="t"/>
          <a:lstStyle/>
          <a:p>
            <a:pPr eaLnBrk="1" hangingPunct="1"/>
            <a:r>
              <a:rPr lang="it-IT" altLang="it-IT" sz="2800"/>
              <a:t>IL LUTTO</a:t>
            </a:r>
            <a:br>
              <a:rPr lang="it-IT" altLang="it-IT" sz="2800"/>
            </a:br>
            <a:r>
              <a:rPr lang="it-IT" altLang="it-IT" sz="2800"/>
              <a:t>ACUTO INTEGRATO E COMPLICATO</a:t>
            </a:r>
          </a:p>
        </p:txBody>
      </p:sp>
      <p:sp>
        <p:nvSpPr>
          <p:cNvPr id="8" name="Sottotitolo 7">
            <a:extLst>
              <a:ext uri="{FF2B5EF4-FFF2-40B4-BE49-F238E27FC236}">
                <a16:creationId xmlns:a16="http://schemas.microsoft.com/office/drawing/2014/main" id="{C482E680-75E8-463A-AD34-F14C95A3997E}"/>
              </a:ext>
            </a:extLst>
          </p:cNvPr>
          <p:cNvSpPr>
            <a:spLocks noGrp="1"/>
          </p:cNvSpPr>
          <p:nvPr>
            <p:ph type="subTitle" idx="1"/>
          </p:nvPr>
        </p:nvSpPr>
        <p:spPr/>
        <p:txBody>
          <a:bodyPr/>
          <a:lstStyle/>
          <a:p>
            <a:pPr eaLnBrk="1" hangingPunct="1">
              <a:buFont typeface="Arial" charset="0"/>
              <a:buNone/>
              <a:defRPr/>
            </a:pPr>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A5F8BE70-3494-45DE-BBC6-7B068BC09D7F}"/>
              </a:ext>
            </a:extLst>
          </p:cNvPr>
          <p:cNvSpPr>
            <a:spLocks noGrp="1"/>
          </p:cNvSpPr>
          <p:nvPr>
            <p:ph type="title"/>
          </p:nvPr>
        </p:nvSpPr>
        <p:spPr/>
        <p:txBody>
          <a:bodyPr/>
          <a:lstStyle/>
          <a:p>
            <a:endParaRPr lang="it-IT" altLang="it-IT"/>
          </a:p>
        </p:txBody>
      </p:sp>
      <p:sp>
        <p:nvSpPr>
          <p:cNvPr id="38915" name="Segnaposto contenuto 2">
            <a:extLst>
              <a:ext uri="{FF2B5EF4-FFF2-40B4-BE49-F238E27FC236}">
                <a16:creationId xmlns:a16="http://schemas.microsoft.com/office/drawing/2014/main" id="{47AAF7F2-688E-4F8A-9B8C-A2E56217EAD2}"/>
              </a:ext>
            </a:extLst>
          </p:cNvPr>
          <p:cNvSpPr>
            <a:spLocks noGrp="1"/>
          </p:cNvSpPr>
          <p:nvPr>
            <p:ph idx="1"/>
          </p:nvPr>
        </p:nvSpPr>
        <p:spPr/>
        <p:txBody>
          <a:bodyPr/>
          <a:lstStyle/>
          <a:p>
            <a:pPr marL="612775" algn="ctr">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Lutto Acuto, Lutto Integrato, Lutto Complicato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612775">
              <a:spcBef>
                <a:spcPts val="25"/>
              </a:spcBef>
              <a:buFont typeface="Arial" panose="020B0604020202020204" pitchFamily="34" charset="0"/>
              <a:buNone/>
            </a:pPr>
            <a:r>
              <a:rPr lang="en-US" altLang="it-IT" sz="2400">
                <a:latin typeface="Arial" panose="020B0604020202020204" pitchFamily="34" charset="0"/>
                <a:ea typeface="Arial" panose="020B0604020202020204" pitchFamily="34" charset="0"/>
                <a:cs typeface="Times New Roman" panose="02020603050405020304" pitchFamily="18" charset="0"/>
              </a:rPr>
              <a:t>Con </a:t>
            </a:r>
            <a:r>
              <a:rPr lang="en-US" altLang="it-IT" sz="2400">
                <a:latin typeface="Arial" panose="020B0604020202020204" pitchFamily="34" charset="0"/>
                <a:cs typeface="Arial" panose="020B0604020202020204" pitchFamily="34" charset="0"/>
              </a:rPr>
              <a:t>il termine “</a:t>
            </a:r>
            <a:r>
              <a:rPr lang="en-US" altLang="it-IT" sz="2400" i="1">
                <a:latin typeface="Arial" panose="020B0604020202020204" pitchFamily="34" charset="0"/>
                <a:cs typeface="Arial" panose="020B0604020202020204" pitchFamily="34" charset="0"/>
              </a:rPr>
              <a:t>lutto acuto</a:t>
            </a:r>
            <a:r>
              <a:rPr lang="en-US" altLang="it-IT" sz="2400">
                <a:latin typeface="Arial" panose="020B0604020202020204" pitchFamily="34" charset="0"/>
                <a:cs typeface="Arial" panose="020B0604020202020204" pitchFamily="34" charset="0"/>
              </a:rPr>
              <a:t>” si intendono le manifestazioni iniziali e tipiche1 della risposta adattiva alla morte di una persona cara. Generalmente il lutto acuto tende a risolversi in circa 6-12 mesi, attraverso un processo di accettazione diviso in tre stadi, che segna il passaggio da uno stato di lutto acuto ad uno di lutto integrato:</a:t>
            </a:r>
            <a:endParaRPr lang="it-IT" altLang="it-IT" sz="2400">
              <a:latin typeface="Arial" panose="020B0604020202020204" pitchFamily="34" charset="0"/>
              <a:cs typeface="Arial" panose="020B0604020202020204" pitchFamily="34" charset="0"/>
            </a:endParaRPr>
          </a:p>
          <a:p>
            <a:pPr lvl="1">
              <a:spcBef>
                <a:spcPts val="1038"/>
              </a:spcBef>
              <a:buSzPts val="1200"/>
              <a:buFont typeface="Arial" panose="020B0604020202020204" pitchFamily="34" charset="0"/>
              <a:buAutoNum type="arabicParenR"/>
            </a:pPr>
            <a:r>
              <a:rPr lang="en-US" altLang="it-IT" sz="2400">
                <a:latin typeface="Arial" panose="020B0604020202020204" pitchFamily="34" charset="0"/>
                <a:cs typeface="Arial" panose="020B0604020202020204" pitchFamily="34" charset="0"/>
              </a:rPr>
              <a:t>acquisizione di una piena consapevolezza della perdita e delle sue conseguenze;</a:t>
            </a:r>
            <a:endParaRPr lang="it-IT" altLang="it-IT" sz="2400">
              <a:latin typeface="Arial" panose="020B0604020202020204" pitchFamily="34" charset="0"/>
              <a:cs typeface="Arial" panose="020B0604020202020204" pitchFamily="34" charset="0"/>
            </a:endParaRPr>
          </a:p>
          <a:p>
            <a:pPr lvl="1">
              <a:spcBef>
                <a:spcPts val="513"/>
              </a:spcBef>
              <a:buSzPts val="1200"/>
              <a:buFont typeface="Arial" panose="020B0604020202020204" pitchFamily="34" charset="0"/>
              <a:buAutoNum type="arabicParenR"/>
            </a:pPr>
            <a:r>
              <a:rPr lang="en-US" altLang="it-IT" sz="2400">
                <a:latin typeface="Arial" panose="020B0604020202020204" pitchFamily="34" charset="0"/>
                <a:cs typeface="Arial" panose="020B0604020202020204" pitchFamily="34" charset="0"/>
              </a:rPr>
              <a:t>sviluppo di modalità alternative di relazione con il defunto</a:t>
            </a:r>
            <a:endParaRPr lang="it-IT" altLang="it-IT" sz="2400">
              <a:latin typeface="Arial" panose="020B0604020202020204" pitchFamily="34" charset="0"/>
              <a:cs typeface="Arial" panose="020B0604020202020204" pitchFamily="34" charset="0"/>
            </a:endParaRPr>
          </a:p>
          <a:p>
            <a:pPr lvl="1">
              <a:spcBef>
                <a:spcPts val="700"/>
              </a:spcBef>
              <a:buSzPts val="1200"/>
              <a:buFont typeface="Arial" panose="020B0604020202020204" pitchFamily="34" charset="0"/>
              <a:buAutoNum type="arabicParenR"/>
            </a:pPr>
            <a:r>
              <a:rPr lang="en-US" altLang="it-IT" sz="2400">
                <a:latin typeface="Arial" panose="020B0604020202020204" pitchFamily="34" charset="0"/>
                <a:cs typeface="Arial" panose="020B0604020202020204" pitchFamily="34" charset="0"/>
              </a:rPr>
              <a:t>ridefinizione degli obiettivi e dei progetti personali</a:t>
            </a:r>
            <a:endParaRPr lang="it-IT" altLang="it-IT" sz="2400">
              <a:latin typeface="Arial" panose="020B0604020202020204" pitchFamily="34" charset="0"/>
              <a:cs typeface="Arial" panose="020B0604020202020204" pitchFamily="34" charset="0"/>
            </a:endParaRPr>
          </a:p>
          <a:p>
            <a:pPr marL="612775">
              <a:spcBef>
                <a:spcPts val="25"/>
              </a:spcBef>
            </a:pPr>
            <a:r>
              <a:rPr lang="en-US" altLang="it-IT" sz="2400">
                <a:latin typeface="Arial" panose="020B0604020202020204" pitchFamily="34" charset="0"/>
                <a:cs typeface="Arial" panose="020B0604020202020204" pitchFamily="34" charset="0"/>
              </a:rPr>
              <a:t> </a:t>
            </a:r>
            <a:endParaRPr lang="it-IT" altLang="it-IT" sz="2400">
              <a:cs typeface="Calibri" panose="020F0502020204030204" pitchFamily="34" charset="0"/>
            </a:endParaRPr>
          </a:p>
          <a:p>
            <a:pPr marL="612775"/>
            <a:endParaRPr lang="it-IT" alt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a:extLst>
              <a:ext uri="{FF2B5EF4-FFF2-40B4-BE49-F238E27FC236}">
                <a16:creationId xmlns:a16="http://schemas.microsoft.com/office/drawing/2014/main" id="{2A9976C8-F822-4373-AD96-F94FA342CC70}"/>
              </a:ext>
            </a:extLst>
          </p:cNvPr>
          <p:cNvSpPr>
            <a:spLocks noGrp="1"/>
          </p:cNvSpPr>
          <p:nvPr>
            <p:ph type="title"/>
          </p:nvPr>
        </p:nvSpPr>
        <p:spPr/>
        <p:txBody>
          <a:bodyPr/>
          <a:lstStyle/>
          <a:p>
            <a:endParaRPr lang="it-IT" altLang="it-IT"/>
          </a:p>
        </p:txBody>
      </p:sp>
      <p:sp>
        <p:nvSpPr>
          <p:cNvPr id="39939" name="Segnaposto contenuto 2">
            <a:extLst>
              <a:ext uri="{FF2B5EF4-FFF2-40B4-BE49-F238E27FC236}">
                <a16:creationId xmlns:a16="http://schemas.microsoft.com/office/drawing/2014/main" id="{064EBF39-A8B1-4969-8E83-AEDD3A28B576}"/>
              </a:ext>
            </a:extLst>
          </p:cNvPr>
          <p:cNvSpPr>
            <a:spLocks noGrp="1"/>
          </p:cNvSpPr>
          <p:nvPr>
            <p:ph idx="1"/>
          </p:nvPr>
        </p:nvSpPr>
        <p:spPr/>
        <p:txBody>
          <a:bodyPr/>
          <a:lstStyle/>
          <a:p>
            <a:pPr marL="71438">
              <a:lnSpc>
                <a:spcPct val="137000"/>
              </a:lnSpc>
            </a:pPr>
            <a:r>
              <a:rPr lang="en-US" altLang="it-IT" sz="2000">
                <a:latin typeface="Arial" panose="020B0604020202020204" pitchFamily="34" charset="0"/>
                <a:ea typeface="Arial" panose="020B0604020202020204" pitchFamily="34" charset="0"/>
                <a:cs typeface="Times New Roman" panose="02020603050405020304" pitchFamily="18" charset="0"/>
              </a:rPr>
              <a:t>Nel 10-20%3 dei soggetti che sperimentano un lutto, il processo di elaborazione si blocca, perdurando praticamente immutato anche per anni. Questi quadri configurano un’entità clinica relativamente recente definita </a:t>
            </a:r>
            <a:r>
              <a:rPr lang="en-US" altLang="it-IT" sz="2000" i="1">
                <a:latin typeface="Arial" panose="020B0604020202020204" pitchFamily="34" charset="0"/>
                <a:ea typeface="Arial" panose="020B0604020202020204" pitchFamily="34" charset="0"/>
                <a:cs typeface="Times New Roman" panose="02020603050405020304" pitchFamily="18" charset="0"/>
              </a:rPr>
              <a:t>lutto complicato</a:t>
            </a:r>
            <a:r>
              <a:rPr lang="en-US" altLang="it-IT" sz="2000">
                <a:latin typeface="Arial" panose="020B0604020202020204" pitchFamily="34" charset="0"/>
                <a:ea typeface="Arial" panose="020B0604020202020204" pitchFamily="34" charset="0"/>
                <a:cs typeface="Times New Roman" panose="02020603050405020304" pitchFamily="18" charset="0"/>
              </a:rPr>
              <a:t>  una forma di lutto in cui i sintomi della fase acuta risultano cristallizzati e amplificati.</a:t>
            </a:r>
          </a:p>
          <a:p>
            <a:pPr marL="71438">
              <a:lnSpc>
                <a:spcPct val="137000"/>
              </a:lnSpc>
            </a:pP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contenuto 1">
            <a:extLst>
              <a:ext uri="{FF2B5EF4-FFF2-40B4-BE49-F238E27FC236}">
                <a16:creationId xmlns:a16="http://schemas.microsoft.com/office/drawing/2014/main" id="{061C0739-1A8D-44F2-A1D3-CC188A120869}"/>
              </a:ext>
            </a:extLst>
          </p:cNvPr>
          <p:cNvSpPr>
            <a:spLocks noGrp="1"/>
          </p:cNvSpPr>
          <p:nvPr>
            <p:ph idx="1"/>
          </p:nvPr>
        </p:nvSpPr>
        <p:spPr/>
        <p:txBody>
          <a:bodyPr/>
          <a:lstStyle/>
          <a:p>
            <a:pPr marL="71438">
              <a:lnSpc>
                <a:spcPts val="1475"/>
              </a:lnSpc>
            </a:pPr>
            <a:r>
              <a:rPr lang="en-US" altLang="it-IT" sz="2000">
                <a:latin typeface="Arial" panose="020B0604020202020204" pitchFamily="34" charset="0"/>
                <a:ea typeface="Arial" panose="020B0604020202020204" pitchFamily="34" charset="0"/>
                <a:cs typeface="Times New Roman" panose="02020603050405020304" pitchFamily="18" charset="0"/>
              </a:rPr>
              <a:t>In sintesi, i criteri diagnostici recentemente proposti per il lutto</a:t>
            </a:r>
          </a:p>
          <a:p>
            <a:pPr marL="71438">
              <a:lnSpc>
                <a:spcPts val="1475"/>
              </a:lnSpc>
            </a:pPr>
            <a:r>
              <a:rPr lang="en-US" altLang="it-IT" sz="2000">
                <a:latin typeface="Arial" panose="020B0604020202020204" pitchFamily="34" charset="0"/>
                <a:ea typeface="Arial" panose="020B0604020202020204" pitchFamily="34" charset="0"/>
                <a:cs typeface="Times New Roman" panose="02020603050405020304" pitchFamily="18" charset="0"/>
              </a:rPr>
              <a:t> complicato sono i seguenti: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13"/>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lnSpc>
                <a:spcPct val="151000"/>
              </a:lnSpc>
              <a:buSzPts val="1200"/>
              <a:buFont typeface="Arial" panose="020B0604020202020204" pitchFamily="34" charset="0"/>
              <a:buAutoNum type="arabicParenR"/>
            </a:pPr>
            <a:r>
              <a:rPr lang="en-US" altLang="it-IT" sz="2000" i="1">
                <a:latin typeface="Arial" panose="020B0604020202020204" pitchFamily="34" charset="0"/>
                <a:ea typeface="Arial" panose="020B0604020202020204" pitchFamily="34" charset="0"/>
                <a:cs typeface="Times New Roman" panose="02020603050405020304" pitchFamily="18" charset="0"/>
              </a:rPr>
              <a:t>Sentimenti di intenso desiderio o intensa nostalgia per la persona defunta </a:t>
            </a:r>
            <a:r>
              <a:rPr lang="en-US" altLang="it-IT" sz="2000">
                <a:latin typeface="Arial" panose="020B0604020202020204" pitchFamily="34" charset="0"/>
                <a:ea typeface="Arial" panose="020B0604020202020204" pitchFamily="34" charset="0"/>
                <a:cs typeface="Times New Roman" panose="02020603050405020304" pitchFamily="18" charset="0"/>
              </a:rPr>
              <a:t>– la persona manca così tanto che risulta difficile preoccuparsi di qualsiasi altra cosa;</a:t>
            </a:r>
            <a:endParaRPr lang="it-IT" altLang="it-IT" sz="2000">
              <a:ea typeface="Arial" panose="020B0604020202020204" pitchFamily="34" charset="0"/>
              <a:cs typeface="Times New Roman" panose="02020603050405020304" pitchFamily="18" charset="0"/>
            </a:endParaRPr>
          </a:p>
          <a:p>
            <a:pPr marL="71438">
              <a:spcBef>
                <a:spcPts val="50"/>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endParaRPr lang="it-IT" altLang="it-IT">
              <a:solidFill>
                <a:srgbClr val="000000"/>
              </a:solidFill>
            </a:endParaRPr>
          </a:p>
          <a:p>
            <a:pPr marL="71438"/>
            <a:endParaRPr lang="it-IT" altLang="it-IT"/>
          </a:p>
        </p:txBody>
      </p:sp>
      <p:sp>
        <p:nvSpPr>
          <p:cNvPr id="40963" name="Titolo 2">
            <a:extLst>
              <a:ext uri="{FF2B5EF4-FFF2-40B4-BE49-F238E27FC236}">
                <a16:creationId xmlns:a16="http://schemas.microsoft.com/office/drawing/2014/main" id="{50BEBC37-5316-4155-B2CB-05540C00DB8E}"/>
              </a:ext>
            </a:extLst>
          </p:cNvPr>
          <p:cNvSpPr>
            <a:spLocks noGrp="1"/>
          </p:cNvSpPr>
          <p:nvPr>
            <p:ph type="title"/>
          </p:nvPr>
        </p:nvSpPr>
        <p:spPr/>
        <p:txBody>
          <a:bodyPr/>
          <a:lstStyle/>
          <a:p>
            <a:endParaRPr lang="it-IT"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DB39E797-086A-45CE-870F-E14365C01D13}"/>
              </a:ext>
            </a:extLst>
          </p:cNvPr>
          <p:cNvSpPr>
            <a:spLocks noGrp="1"/>
          </p:cNvSpPr>
          <p:nvPr>
            <p:ph type="title"/>
          </p:nvPr>
        </p:nvSpPr>
        <p:spPr/>
        <p:txBody>
          <a:bodyPr/>
          <a:lstStyle/>
          <a:p>
            <a:endParaRPr lang="it-IT" altLang="it-IT"/>
          </a:p>
        </p:txBody>
      </p:sp>
      <p:sp>
        <p:nvSpPr>
          <p:cNvPr id="5123" name="Segnaposto contenuto 2">
            <a:extLst>
              <a:ext uri="{FF2B5EF4-FFF2-40B4-BE49-F238E27FC236}">
                <a16:creationId xmlns:a16="http://schemas.microsoft.com/office/drawing/2014/main" id="{ADDFDA20-C9A6-430B-95C1-38E4AFA9A340}"/>
              </a:ext>
            </a:extLst>
          </p:cNvPr>
          <p:cNvSpPr>
            <a:spLocks noGrp="1"/>
          </p:cNvSpPr>
          <p:nvPr>
            <p:ph idx="1"/>
          </p:nvPr>
        </p:nvSpPr>
        <p:spPr/>
        <p:txBody>
          <a:bodyPr/>
          <a:lstStyle/>
          <a:p>
            <a:endParaRPr lang="it-IT" altLang="it-IT"/>
          </a:p>
          <a:p>
            <a:r>
              <a:rPr lang="it-IT" altLang="it-IT"/>
              <a:t>La sensazione di non essere una madre capace di fare un figlio sano</a:t>
            </a:r>
          </a:p>
          <a:p>
            <a:r>
              <a:rPr lang="it-IT" altLang="it-IT"/>
              <a:t>Anche non riuscire ad avere un bambino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9531C0D9-90CD-44DB-AA41-BD3224D4CDF0}"/>
              </a:ext>
            </a:extLst>
          </p:cNvPr>
          <p:cNvSpPr>
            <a:spLocks noGrp="1"/>
          </p:cNvSpPr>
          <p:nvPr>
            <p:ph type="title"/>
          </p:nvPr>
        </p:nvSpPr>
        <p:spPr/>
        <p:txBody>
          <a:bodyPr/>
          <a:lstStyle/>
          <a:p>
            <a:endParaRPr lang="it-IT" altLang="it-IT"/>
          </a:p>
        </p:txBody>
      </p:sp>
      <p:sp>
        <p:nvSpPr>
          <p:cNvPr id="41987" name="Segnaposto contenuto 2">
            <a:extLst>
              <a:ext uri="{FF2B5EF4-FFF2-40B4-BE49-F238E27FC236}">
                <a16:creationId xmlns:a16="http://schemas.microsoft.com/office/drawing/2014/main" id="{0B7B3232-7107-4FBB-83B1-A08175883A20}"/>
              </a:ext>
            </a:extLst>
          </p:cNvPr>
          <p:cNvSpPr>
            <a:spLocks noGrp="1"/>
          </p:cNvSpPr>
          <p:nvPr>
            <p:ph idx="1"/>
          </p:nvPr>
        </p:nvSpPr>
        <p:spPr/>
        <p:txBody>
          <a:bodyPr/>
          <a:lstStyle/>
          <a:p>
            <a:pPr marL="0" indent="0">
              <a:lnSpc>
                <a:spcPct val="150000"/>
              </a:lnSpc>
              <a:buSzPts val="1200"/>
              <a:buFont typeface="Arial" panose="020B0604020202020204" pitchFamily="34" charset="0"/>
              <a:buNone/>
              <a:tabLst>
                <a:tab pos="250825"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Ricordi, pensieri o immagini del defunto totalmente assorbenti</a:t>
            </a:r>
            <a:r>
              <a:rPr lang="en-US" altLang="it-IT" sz="2000">
                <a:latin typeface="Arial" panose="020B0604020202020204" pitchFamily="34" charset="0"/>
                <a:ea typeface="Arial" panose="020B0604020202020204" pitchFamily="34" charset="0"/>
                <a:cs typeface="Times New Roman" panose="02020603050405020304" pitchFamily="18" charset="0"/>
              </a:rPr>
              <a:t>, sia voluti che indesiderati, che interferiscono con la capacità di impegnarsi in attività o relazioni con gli altri - potrebbero portare ad una ricerca compulsiva di vicinanza al defunto attraverso immagini, memorie, fotografie, oggetti personali  o altri elementi connessi alla persona defunta; possibile anche il ricorso a medium o altri sistemi paranormali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0" indent="0">
              <a:tabLst>
                <a:tab pos="25082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i="1">
                <a:latin typeface="Arial" panose="020B0604020202020204" pitchFamily="34" charset="0"/>
                <a:ea typeface="Arial" panose="020B0604020202020204" pitchFamily="34" charset="0"/>
                <a:cs typeface="Times New Roman" panose="02020603050405020304" pitchFamily="18" charset="0"/>
              </a:rPr>
              <a:t>Ricorrenti emozioni dolorose legate alla morte della persona cara</a:t>
            </a:r>
            <a:r>
              <a:rPr lang="en-US" altLang="it-IT" sz="2000">
                <a:latin typeface="Arial" panose="020B0604020202020204" pitchFamily="34" charset="0"/>
                <a:ea typeface="Arial" panose="020B0604020202020204" pitchFamily="34" charset="0"/>
                <a:cs typeface="Times New Roman" panose="02020603050405020304" pitchFamily="18" charset="0"/>
              </a:rPr>
              <a:t>, come profonda </a:t>
            </a:r>
            <a:endParaRPr lang="it-IT" altLang="it-IT" sz="2000">
              <a:ea typeface="Calibri" panose="020F0502020204030204" pitchFamily="34" charset="0"/>
              <a:cs typeface="Times New Roman" panose="02020603050405020304" pitchFamily="18" charset="0"/>
            </a:endParaRPr>
          </a:p>
          <a:p>
            <a:pPr marL="0" indent="0">
              <a:spcBef>
                <a:spcPts val="50"/>
              </a:spcBef>
              <a:tabLst>
                <a:tab pos="250825" algn="l"/>
              </a:tabLst>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0" indent="0">
              <a:tabLst>
                <a:tab pos="250825" algn="l"/>
              </a:tabLst>
            </a:pPr>
            <a:endParaRPr lang="it-IT" alt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a:extLst>
              <a:ext uri="{FF2B5EF4-FFF2-40B4-BE49-F238E27FC236}">
                <a16:creationId xmlns:a16="http://schemas.microsoft.com/office/drawing/2014/main" id="{D2DA0E96-2395-498C-97C0-400FBC7DB964}"/>
              </a:ext>
            </a:extLst>
          </p:cNvPr>
          <p:cNvSpPr>
            <a:spLocks noGrp="1"/>
          </p:cNvSpPr>
          <p:nvPr>
            <p:ph type="title"/>
          </p:nvPr>
        </p:nvSpPr>
        <p:spPr/>
        <p:txBody>
          <a:bodyPr/>
          <a:lstStyle/>
          <a:p>
            <a:endParaRPr lang="it-IT" altLang="it-IT"/>
          </a:p>
        </p:txBody>
      </p:sp>
      <p:sp>
        <p:nvSpPr>
          <p:cNvPr id="43011" name="Segnaposto contenuto 2">
            <a:extLst>
              <a:ext uri="{FF2B5EF4-FFF2-40B4-BE49-F238E27FC236}">
                <a16:creationId xmlns:a16="http://schemas.microsoft.com/office/drawing/2014/main" id="{37410ACC-96F4-4752-87C6-73AE892B74E9}"/>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tristezza inconsolabile, senso di colpa, invidia, amarezza, rabbia, che sono difficili da gestire;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i="1">
                <a:latin typeface="Arial" panose="020B0604020202020204" pitchFamily="34" charset="0"/>
                <a:ea typeface="Arial" panose="020B0604020202020204" pitchFamily="34" charset="0"/>
                <a:cs typeface="Times New Roman" panose="02020603050405020304" pitchFamily="18" charset="0"/>
              </a:rPr>
              <a:t>Evitamento di situazioni, persone o luoghi </a:t>
            </a:r>
            <a:r>
              <a:rPr lang="en-US" altLang="it-IT" sz="2000">
                <a:latin typeface="Arial" panose="020B0604020202020204" pitchFamily="34" charset="0"/>
                <a:ea typeface="Arial" panose="020B0604020202020204" pitchFamily="34" charset="0"/>
                <a:cs typeface="Times New Roman" panose="02020603050405020304" pitchFamily="18" charset="0"/>
              </a:rPr>
              <a:t>che scatenano emozioni dolorose o pensieri preoccupanti legati alla morte;</a:t>
            </a:r>
            <a:endParaRPr lang="it-IT" altLang="it-IT" sz="200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Arial" panose="020B0604020202020204" pitchFamily="34" charset="0"/>
              <a:cs typeface="Times New Roman" panose="02020603050405020304" pitchFamily="18" charset="0"/>
            </a:endParaRPr>
          </a:p>
          <a:p>
            <a:pPr marL="71438"/>
            <a:r>
              <a:rPr lang="en-US" altLang="it-IT" sz="2000" i="1">
                <a:latin typeface="Arial" panose="020B0604020202020204" pitchFamily="34" charset="0"/>
                <a:ea typeface="Arial" panose="020B0604020202020204" pitchFamily="34" charset="0"/>
                <a:cs typeface="Times New Roman" panose="02020603050405020304" pitchFamily="18" charset="0"/>
              </a:rPr>
              <a:t>Difficoltà nel recuperare la capacità di provare emozioni positive significative </a:t>
            </a:r>
            <a:r>
              <a:rPr lang="en-US" altLang="it-IT" sz="2000">
                <a:latin typeface="Arial" panose="020B0604020202020204" pitchFamily="34" charset="0"/>
                <a:ea typeface="Arial" panose="020B0604020202020204" pitchFamily="34" charset="0"/>
                <a:cs typeface="Times New Roman" panose="02020603050405020304" pitchFamily="18" charset="0"/>
              </a:rPr>
              <a:t>attraverso la percezione di avere uno scopo nella vita o attraverso la soddisfazione, la gioia e la felicità derivanti da attività o relazioni con gli altri.</a:t>
            </a:r>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468DF6AB-4A5F-4B7F-BE11-930DD06E9326}"/>
              </a:ext>
            </a:extLst>
          </p:cNvPr>
          <p:cNvSpPr>
            <a:spLocks noGrp="1"/>
          </p:cNvSpPr>
          <p:nvPr>
            <p:ph type="title"/>
          </p:nvPr>
        </p:nvSpPr>
        <p:spPr/>
        <p:txBody>
          <a:bodyPr/>
          <a:lstStyle/>
          <a:p>
            <a:endParaRPr lang="it-IT" altLang="it-IT"/>
          </a:p>
        </p:txBody>
      </p:sp>
      <p:sp>
        <p:nvSpPr>
          <p:cNvPr id="44035" name="Segnaposto contenuto 2">
            <a:extLst>
              <a:ext uri="{FF2B5EF4-FFF2-40B4-BE49-F238E27FC236}">
                <a16:creationId xmlns:a16="http://schemas.microsoft.com/office/drawing/2014/main" id="{57C8C02B-5485-49A9-8974-743FD385BBFF}"/>
              </a:ext>
            </a:extLst>
          </p:cNvPr>
          <p:cNvSpPr>
            <a:spLocks noGrp="1"/>
          </p:cNvSpPr>
          <p:nvPr>
            <p:ph idx="1"/>
          </p:nvPr>
        </p:nvSpPr>
        <p:spPr/>
        <p:txBody>
          <a:bodyPr/>
          <a:lstStyle/>
          <a:p>
            <a:pPr marL="1333500">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Strumenti di valutazione del lutto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1333500">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33500">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Esistono numerosi strumenti di valutazione per il lutto, sia acuto che complicato, sia per </a:t>
            </a:r>
            <a:r>
              <a:rPr lang="en-US" altLang="it-IT" sz="2000">
                <a:latin typeface="Arial" panose="020B0604020202020204" pitchFamily="34" charset="0"/>
                <a:cs typeface="Arial" panose="020B0604020202020204" pitchFamily="34" charset="0"/>
              </a:rPr>
              <a:t>l’età adulta che per l’infanzia. </a:t>
            </a:r>
            <a:r>
              <a:rPr lang="it-IT" altLang="it-IT" sz="2000">
                <a:latin typeface="Arial" panose="020B0604020202020204" pitchFamily="34" charset="0"/>
                <a:cs typeface="Arial" panose="020B0604020202020204" pitchFamily="34" charset="0"/>
              </a:rPr>
              <a:t> </a:t>
            </a:r>
          </a:p>
          <a:p>
            <a:pPr marL="1333500">
              <a:lnSpc>
                <a:spcPct val="146000"/>
              </a:lnSpc>
              <a:spcBef>
                <a:spcPts val="838"/>
              </a:spcBef>
              <a:buSzPts val="1100"/>
              <a:buFont typeface="Calibri" panose="020F0502020204030204" pitchFamily="34" charset="0"/>
              <a:buAutoNum type="arabicPeriod"/>
            </a:pPr>
            <a:r>
              <a:rPr lang="en-US" altLang="it-IT" sz="2000">
                <a:latin typeface="Arial" panose="020B0604020202020204" pitchFamily="34" charset="0"/>
                <a:cs typeface="Calibri" panose="020F0502020204030204" pitchFamily="34" charset="0"/>
              </a:rPr>
              <a:t>“</a:t>
            </a:r>
            <a:r>
              <a:rPr lang="en-US" altLang="it-IT" sz="2000" i="1">
                <a:latin typeface="Arial" panose="020B0604020202020204" pitchFamily="34" charset="0"/>
                <a:cs typeface="Calibri" panose="020F0502020204030204" pitchFamily="34" charset="0"/>
              </a:rPr>
              <a:t>Texas Revised Inventory of Grief</a:t>
            </a:r>
            <a:r>
              <a:rPr lang="en-US" altLang="it-IT" sz="2000">
                <a:latin typeface="Arial" panose="020B0604020202020204" pitchFamily="34" charset="0"/>
                <a:cs typeface="Calibri" panose="020F0502020204030204" pitchFamily="34" charset="0"/>
              </a:rPr>
              <a:t>” (Faschingbauer T., Zisook S., &amp; De Vaul R., 1987) Il Texas Revised Inventory of Grief (TRIG) è un questionario composto da 21 item atto a valutare il lutto acuto, e quindi le “normali” manifestazioni che seguono una perdita. </a:t>
            </a:r>
            <a:endParaRPr lang="it-IT" altLang="it-IT" sz="2000">
              <a:latin typeface="Arial" panose="020B0604020202020204" pitchFamily="34" charset="0"/>
              <a:cs typeface="Arial" panose="020B0604020202020204" pitchFamily="34" charset="0"/>
            </a:endParaRPr>
          </a:p>
          <a:p>
            <a:pPr marL="1333500"/>
            <a:endParaRPr lang="it-IT" alt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AEFC7803-8957-4A56-9A37-95235E2AFCD6}"/>
              </a:ext>
            </a:extLst>
          </p:cNvPr>
          <p:cNvSpPr>
            <a:spLocks noGrp="1"/>
          </p:cNvSpPr>
          <p:nvPr>
            <p:ph type="title"/>
          </p:nvPr>
        </p:nvSpPr>
        <p:spPr/>
        <p:txBody>
          <a:bodyPr/>
          <a:lstStyle/>
          <a:p>
            <a:endParaRPr lang="it-IT" altLang="it-IT"/>
          </a:p>
        </p:txBody>
      </p:sp>
      <p:sp>
        <p:nvSpPr>
          <p:cNvPr id="45059" name="Segnaposto contenuto 2">
            <a:extLst>
              <a:ext uri="{FF2B5EF4-FFF2-40B4-BE49-F238E27FC236}">
                <a16:creationId xmlns:a16="http://schemas.microsoft.com/office/drawing/2014/main" id="{AD00DDF7-16AE-4CCE-9F09-8D9E7C2CD403}"/>
              </a:ext>
            </a:extLst>
          </p:cNvPr>
          <p:cNvSpPr>
            <a:spLocks noGrp="1"/>
          </p:cNvSpPr>
          <p:nvPr>
            <p:ph idx="1"/>
          </p:nvPr>
        </p:nvSpPr>
        <p:spPr/>
        <p:txBody>
          <a:bodyPr/>
          <a:lstStyle/>
          <a:p>
            <a:pPr>
              <a:lnSpc>
                <a:spcPct val="146000"/>
              </a:lnSpc>
              <a:spcBef>
                <a:spcPts val="838"/>
              </a:spcBef>
              <a:buSzPts val="1100"/>
              <a:buFont typeface="Calibri" panose="020F0502020204030204" pitchFamily="34" charset="0"/>
              <a:buAutoNum type="arabicPeriod"/>
              <a:tabLst>
                <a:tab pos="320675" algn="l"/>
              </a:tabLst>
            </a:pPr>
            <a:r>
              <a:rPr lang="en-US" altLang="it-IT" sz="2000">
                <a:latin typeface="Arial" panose="020B0604020202020204" pitchFamily="34" charset="0"/>
                <a:ea typeface="Calibri" panose="020F0502020204030204" pitchFamily="34" charset="0"/>
                <a:cs typeface="Times New Roman" panose="02020603050405020304" pitchFamily="18" charset="0"/>
              </a:rPr>
              <a:t>Il questionario si riferisce a due momenti di vita del soggetto:</a:t>
            </a:r>
            <a:endParaRPr lang="it-IT" altLang="it-IT" sz="2000">
              <a:latin typeface="Arial" panose="020B0604020202020204" pitchFamily="34" charset="0"/>
              <a:ea typeface="Calibri" panose="020F0502020204030204" pitchFamily="34" charset="0"/>
              <a:cs typeface="Times New Roman" panose="02020603050405020304" pitchFamily="18" charset="0"/>
            </a:endParaRPr>
          </a:p>
          <a:p>
            <a:pPr lvl="1">
              <a:spcBef>
                <a:spcPts val="63"/>
              </a:spcBef>
              <a:buSzPts val="1200"/>
              <a:buFont typeface="Arial" panose="020B0604020202020204" pitchFamily="34" charset="0"/>
              <a:buAutoNum type="arabicParenR"/>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passato </a:t>
            </a:r>
            <a:r>
              <a:rPr lang="en-US" altLang="it-IT" sz="2000">
                <a:latin typeface="Wingdings" panose="05000000000000000000" pitchFamily="2" charset="2"/>
                <a:ea typeface="Wingdings" panose="05000000000000000000" pitchFamily="2" charset="2"/>
                <a:cs typeface="Wingdings" panose="05000000000000000000" pitchFamily="2" charset="2"/>
              </a:rPr>
              <a:t>à </a:t>
            </a:r>
            <a:r>
              <a:rPr lang="en-US" altLang="it-IT" sz="2000">
                <a:latin typeface="Arial" panose="020B0604020202020204" pitchFamily="34" charset="0"/>
                <a:cs typeface="Arial" panose="020B0604020202020204" pitchFamily="34" charset="0"/>
              </a:rPr>
              <a:t>sentimenti/ sensazioni immediatamente precedenti alla perdita</a:t>
            </a:r>
            <a:endParaRPr lang="it-IT" altLang="it-IT" sz="2000">
              <a:latin typeface="Arial" panose="020B0604020202020204" pitchFamily="34" charset="0"/>
              <a:cs typeface="Arial" panose="020B0604020202020204" pitchFamily="34" charset="0"/>
            </a:endParaRPr>
          </a:p>
          <a:p>
            <a:pPr lvl="1">
              <a:spcBef>
                <a:spcPts val="688"/>
              </a:spcBef>
              <a:buSzPts val="1200"/>
              <a:buFont typeface="Arial" panose="020B0604020202020204" pitchFamily="34" charset="0"/>
              <a:buAutoNum type="arabicParenR"/>
              <a:tabLst>
                <a:tab pos="320675" algn="l"/>
              </a:tabLst>
            </a:pPr>
            <a:r>
              <a:rPr lang="en-US" altLang="it-IT" sz="2000">
                <a:latin typeface="Arial" panose="020B0604020202020204" pitchFamily="34" charset="0"/>
                <a:cs typeface="Arial" panose="020B0604020202020204" pitchFamily="34" charset="0"/>
              </a:rPr>
              <a:t>presente </a:t>
            </a:r>
            <a:r>
              <a:rPr lang="en-US" altLang="it-IT" sz="2000">
                <a:latin typeface="Wingdings" panose="05000000000000000000" pitchFamily="2" charset="2"/>
                <a:ea typeface="Wingdings" panose="05000000000000000000" pitchFamily="2" charset="2"/>
                <a:cs typeface="Wingdings" panose="05000000000000000000" pitchFamily="2" charset="2"/>
              </a:rPr>
              <a:t>à </a:t>
            </a:r>
            <a:r>
              <a:rPr lang="en-US" altLang="it-IT" sz="2000">
                <a:latin typeface="Arial" panose="020B0604020202020204" pitchFamily="34" charset="0"/>
                <a:cs typeface="Arial" panose="020B0604020202020204" pitchFamily="34" charset="0"/>
              </a:rPr>
              <a:t>sentimenti/sensazioni attuali.</a:t>
            </a:r>
            <a:endParaRPr lang="it-IT" altLang="it-IT" sz="2000">
              <a:latin typeface="Arial" panose="020B0604020202020204" pitchFamily="34" charset="0"/>
              <a:cs typeface="Arial" panose="020B0604020202020204" pitchFamily="34" charset="0"/>
            </a:endParaRPr>
          </a:p>
          <a:p>
            <a:pPr>
              <a:spcBef>
                <a:spcPts val="700"/>
              </a:spcBef>
              <a:tabLst>
                <a:tab pos="320675" algn="l"/>
              </a:tabLst>
            </a:pPr>
            <a:r>
              <a:rPr lang="en-US" altLang="it-IT" sz="2000">
                <a:latin typeface="Arial" panose="020B0604020202020204" pitchFamily="34" charset="0"/>
                <a:cs typeface="Arial" panose="020B0604020202020204" pitchFamily="34" charset="0"/>
              </a:rPr>
              <a:t>I primi 8 item si riferiscono al passato e i successivi 13 item al presente.</a:t>
            </a:r>
            <a:endParaRPr lang="it-IT" altLang="it-IT" sz="2000">
              <a:latin typeface="Arial" panose="020B0604020202020204" pitchFamily="34" charset="0"/>
              <a:cs typeface="Arial" panose="020B0604020202020204" pitchFamily="34" charset="0"/>
            </a:endParaRPr>
          </a:p>
          <a:p>
            <a:pPr>
              <a:lnSpc>
                <a:spcPct val="150000"/>
              </a:lnSpc>
              <a:spcBef>
                <a:spcPts val="688"/>
              </a:spcBef>
              <a:tabLst>
                <a:tab pos="320675" algn="l"/>
              </a:tabLst>
            </a:pPr>
            <a:r>
              <a:rPr lang="en-US" altLang="it-IT" sz="2000">
                <a:latin typeface="Arial" panose="020B0604020202020204" pitchFamily="34" charset="0"/>
                <a:cs typeface="Arial" panose="020B0604020202020204" pitchFamily="34" charset="0"/>
              </a:rPr>
              <a:t>Le risposte agli item devono essere segnate su una scala Likert-5 punti, le cui possibili risposte sono: “Completamente falso”, “Più falso che vero”, “Vero e falso”, “Più vero che falso” e “Completamente vero”.</a:t>
            </a:r>
            <a:endParaRPr lang="it-IT" altLang="it-IT" sz="2000">
              <a:latin typeface="Arial" panose="020B0604020202020204" pitchFamily="34" charset="0"/>
              <a:cs typeface="Arial" panose="020B0604020202020204" pitchFamily="34" charset="0"/>
            </a:endParaRPr>
          </a:p>
          <a:p>
            <a:pPr>
              <a:lnSpc>
                <a:spcPct val="150000"/>
              </a:lnSpc>
              <a:spcBef>
                <a:spcPts val="25"/>
              </a:spcBef>
              <a:tabLst>
                <a:tab pos="320675" algn="l"/>
              </a:tabLst>
            </a:pPr>
            <a:r>
              <a:rPr lang="en-US" altLang="it-IT" sz="2000">
                <a:solidFill>
                  <a:srgbClr val="FFFFFF"/>
                </a:solidFill>
                <a:latin typeface="Arial" panose="020B0604020202020204" pitchFamily="34" charset="0"/>
                <a:cs typeface="Arial" panose="020B0604020202020204" pitchFamily="34" charset="0"/>
              </a:rPr>
              <a:t>.</a:t>
            </a:r>
            <a:endParaRPr lang="it-IT" alt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22226A1D-F704-4321-B56F-AF7FAE9446FB}"/>
              </a:ext>
            </a:extLst>
          </p:cNvPr>
          <p:cNvSpPr>
            <a:spLocks noGrp="1"/>
          </p:cNvSpPr>
          <p:nvPr>
            <p:ph type="title"/>
          </p:nvPr>
        </p:nvSpPr>
        <p:spPr/>
        <p:txBody>
          <a:bodyPr/>
          <a:lstStyle/>
          <a:p>
            <a:endParaRPr lang="it-IT" altLang="it-IT"/>
          </a:p>
        </p:txBody>
      </p:sp>
      <p:sp>
        <p:nvSpPr>
          <p:cNvPr id="46083" name="Segnaposto contenuto 2">
            <a:extLst>
              <a:ext uri="{FF2B5EF4-FFF2-40B4-BE49-F238E27FC236}">
                <a16:creationId xmlns:a16="http://schemas.microsoft.com/office/drawing/2014/main" id="{02F9392A-09A6-42B9-9AE8-DA2E8BBBEE6E}"/>
              </a:ext>
            </a:extLst>
          </p:cNvPr>
          <p:cNvSpPr>
            <a:spLocks noGrp="1"/>
          </p:cNvSpPr>
          <p:nvPr>
            <p:ph idx="1"/>
          </p:nvPr>
        </p:nvSpPr>
        <p:spPr/>
        <p:txBody>
          <a:bodyPr/>
          <a:lstStyle/>
          <a:p>
            <a:pPr marL="319088">
              <a:lnSpc>
                <a:spcPct val="150000"/>
              </a:lnSpc>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Il questionario è rivolto a persone adulte (con età superiore ai 18 anni) ed è disponibile in diverse lingue. Dato il numero di item e la forma (questionario), può essere completato in un tempo breve (circa 5-10 minuti).</a:t>
            </a:r>
            <a:r>
              <a:rPr lang="it-IT"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319088">
              <a:spcBef>
                <a:spcPts val="275"/>
              </a:spcBef>
            </a:pPr>
            <a:r>
              <a:rPr lang="it-IT" altLang="it-IT" sz="2000">
                <a:ea typeface="Calibri" panose="020F0502020204030204" pitchFamily="34" charset="0"/>
                <a:cs typeface="Times New Roman" panose="02020603050405020304" pitchFamily="18" charset="0"/>
              </a:rPr>
              <a:t> </a:t>
            </a:r>
          </a:p>
          <a:p>
            <a:pPr marL="319088">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Esiste anche una versione estesa del questionario : </a:t>
            </a:r>
            <a:r>
              <a:rPr lang="en-US" altLang="it-IT" sz="2000" i="1">
                <a:latin typeface="Arial" panose="020B0604020202020204" pitchFamily="34" charset="0"/>
                <a:cs typeface="Arial" panose="020B0604020202020204" pitchFamily="34" charset="0"/>
              </a:rPr>
              <a:t>l’Expanded Texas Inventory of Grief</a:t>
            </a:r>
            <a:r>
              <a:rPr lang="en-US" altLang="it-IT" sz="2000">
                <a:latin typeface="Arial" panose="020B0604020202020204" pitchFamily="34" charset="0"/>
                <a:cs typeface="Arial" panose="020B0604020202020204" pitchFamily="34" charset="0"/>
              </a:rPr>
              <a:t>, composta da 58 item;  </a:t>
            </a:r>
            <a:endParaRPr lang="it-IT" alt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5DD49076-8B24-4C14-B8F7-B87A2F65C00C}"/>
              </a:ext>
            </a:extLst>
          </p:cNvPr>
          <p:cNvSpPr>
            <a:spLocks noGrp="1"/>
          </p:cNvSpPr>
          <p:nvPr>
            <p:ph type="title"/>
          </p:nvPr>
        </p:nvSpPr>
        <p:spPr/>
        <p:txBody>
          <a:bodyPr/>
          <a:lstStyle/>
          <a:p>
            <a:endParaRPr lang="it-IT" altLang="it-IT"/>
          </a:p>
        </p:txBody>
      </p:sp>
      <p:sp>
        <p:nvSpPr>
          <p:cNvPr id="47107" name="Segnaposto contenuto 2">
            <a:extLst>
              <a:ext uri="{FF2B5EF4-FFF2-40B4-BE49-F238E27FC236}">
                <a16:creationId xmlns:a16="http://schemas.microsoft.com/office/drawing/2014/main" id="{7B77A9AC-14A6-4BF1-B9A1-3BD7B9AAA37D}"/>
              </a:ext>
            </a:extLst>
          </p:cNvPr>
          <p:cNvSpPr>
            <a:spLocks noGrp="1"/>
          </p:cNvSpPr>
          <p:nvPr>
            <p:ph idx="1"/>
          </p:nvPr>
        </p:nvSpPr>
        <p:spPr/>
        <p:txBody>
          <a:bodyPr/>
          <a:lstStyle/>
          <a:p>
            <a:pPr>
              <a:buSzPts val="1100"/>
              <a:buFont typeface="Calibri" panose="020F0502020204030204" pitchFamily="34" charset="0"/>
              <a:buAutoNum type="arabicPeriod"/>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a:t>
            </a:r>
            <a:r>
              <a:rPr lang="en-US" altLang="it-IT" sz="2000" i="1">
                <a:latin typeface="Arial" panose="020B0604020202020204" pitchFamily="34" charset="0"/>
                <a:ea typeface="Arial" panose="020B0604020202020204" pitchFamily="34" charset="0"/>
                <a:cs typeface="Times New Roman" panose="02020603050405020304" pitchFamily="18" charset="0"/>
              </a:rPr>
              <a:t>Inventory of Complicated Grief</a:t>
            </a:r>
            <a:r>
              <a:rPr lang="en-US" altLang="it-IT" sz="2000">
                <a:latin typeface="Arial" panose="020B0604020202020204" pitchFamily="34" charset="0"/>
                <a:ea typeface="Arial" panose="020B0604020202020204" pitchFamily="34" charset="0"/>
                <a:cs typeface="Times New Roman" panose="02020603050405020304" pitchFamily="18" charset="0"/>
              </a:rPr>
              <a:t>”8 (Prigerson H., Macjejewski P., Reynolds C., Bierhals</a:t>
            </a:r>
            <a:endParaRPr lang="it-IT" altLang="it-IT" sz="2000">
              <a:ea typeface="Calibri" panose="020F0502020204030204" pitchFamily="34" charset="0"/>
              <a:cs typeface="Times New Roman" panose="02020603050405020304" pitchFamily="18" charset="0"/>
            </a:endParaRPr>
          </a:p>
          <a:p>
            <a:pPr>
              <a:lnSpc>
                <a:spcPct val="149000"/>
              </a:lnSpc>
              <a:spcBef>
                <a:spcPts val="663"/>
              </a:spcBef>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A., Newsom J., Faziczka A., et al. 1995) </a:t>
            </a:r>
            <a:r>
              <a:rPr lang="en-US" altLang="it-IT" sz="2000">
                <a:latin typeface="Arial" panose="020B0604020202020204" pitchFamily="34" charset="0"/>
                <a:cs typeface="Arial" panose="020B0604020202020204" pitchFamily="34" charset="0"/>
              </a:rPr>
              <a:t>L’Inventory of Complicated Grief (ICG) è un questionario composto da 19 item atto a valutare gli indicatori di lutto patologico, come rabbia, incredulità e allucinazioni; a differenza del TRIG che valuta i sintomi più comuni del lutto.</a:t>
            </a:r>
            <a:endParaRPr lang="it-IT" altLang="it-IT" sz="2000">
              <a:latin typeface="Arial" panose="020B0604020202020204" pitchFamily="34" charset="0"/>
              <a:cs typeface="Arial" panose="020B0604020202020204" pitchFamily="34" charset="0"/>
            </a:endParaRPr>
          </a:p>
          <a:p>
            <a:pPr>
              <a:lnSpc>
                <a:spcPct val="149000"/>
              </a:lnSpc>
              <a:spcBef>
                <a:spcPts val="25"/>
              </a:spcBef>
              <a:tabLst>
                <a:tab pos="320675" algn="l"/>
              </a:tabLst>
            </a:pPr>
            <a:r>
              <a:rPr lang="en-US" altLang="it-IT" sz="2000">
                <a:latin typeface="Arial" panose="020B0604020202020204" pitchFamily="34" charset="0"/>
                <a:cs typeface="Arial" panose="020B0604020202020204" pitchFamily="34" charset="0"/>
              </a:rPr>
              <a:t>Gli item riguardano i pensieri e i comportamenti relativi alla perdita e prevedono una scala di risposta a 5 punti, con opzioni che vanno da “mai” a “sempre”.</a:t>
            </a:r>
            <a:endParaRPr lang="it-IT" altLang="it-IT" sz="2000">
              <a:latin typeface="Arial" panose="020B0604020202020204" pitchFamily="34" charset="0"/>
              <a:cs typeface="Arial" panose="020B0604020202020204" pitchFamily="34" charset="0"/>
            </a:endParaRPr>
          </a:p>
          <a:p>
            <a:pPr>
              <a:tabLst>
                <a:tab pos="320675" algn="l"/>
              </a:tabLst>
            </a:pPr>
            <a:endParaRPr lang="it-IT" alt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418C2AF1-81D9-4918-9FE9-8D5256FA41DB}"/>
              </a:ext>
            </a:extLst>
          </p:cNvPr>
          <p:cNvSpPr>
            <a:spLocks noGrp="1"/>
          </p:cNvSpPr>
          <p:nvPr>
            <p:ph type="title"/>
          </p:nvPr>
        </p:nvSpPr>
        <p:spPr/>
        <p:txBody>
          <a:bodyPr/>
          <a:lstStyle/>
          <a:p>
            <a:endParaRPr lang="it-IT" altLang="it-IT"/>
          </a:p>
        </p:txBody>
      </p:sp>
      <p:sp>
        <p:nvSpPr>
          <p:cNvPr id="48131" name="Segnaposto contenuto 2">
            <a:extLst>
              <a:ext uri="{FF2B5EF4-FFF2-40B4-BE49-F238E27FC236}">
                <a16:creationId xmlns:a16="http://schemas.microsoft.com/office/drawing/2014/main" id="{36FDB930-7FDC-4AFC-B39B-F45F3755A9EF}"/>
              </a:ext>
            </a:extLst>
          </p:cNvPr>
          <p:cNvSpPr>
            <a:spLocks noGrp="1"/>
          </p:cNvSpPr>
          <p:nvPr>
            <p:ph idx="1"/>
          </p:nvPr>
        </p:nvSpPr>
        <p:spPr/>
        <p:txBody>
          <a:bodyPr/>
          <a:lstStyle/>
          <a:p>
            <a:pPr>
              <a:buSzPts val="1100"/>
              <a:buFont typeface="Calibri" panose="020F0502020204030204" pitchFamily="34" charset="0"/>
              <a:buAutoNum type="arabicPeriod"/>
              <a:tabLst>
                <a:tab pos="320675"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“Inventory of Complicated Grief - Revised for Children</a:t>
            </a:r>
            <a:r>
              <a:rPr lang="en-US" altLang="it-IT" sz="2000">
                <a:latin typeface="Arial" panose="020B0604020202020204" pitchFamily="34" charset="0"/>
                <a:ea typeface="Arial" panose="020B0604020202020204" pitchFamily="34" charset="0"/>
                <a:cs typeface="Times New Roman" panose="02020603050405020304" pitchFamily="18" charset="0"/>
              </a:rPr>
              <a:t>”</a:t>
            </a:r>
            <a:endParaRPr lang="it-IT" altLang="it-IT" sz="2000">
              <a:ea typeface="Calibri" panose="020F0502020204030204" pitchFamily="34" charset="0"/>
              <a:cs typeface="Times New Roman" panose="02020603050405020304" pitchFamily="18" charset="0"/>
            </a:endParaRPr>
          </a:p>
          <a:p>
            <a:pPr>
              <a:lnSpc>
                <a:spcPct val="150000"/>
              </a:lnSpc>
              <a:spcBef>
                <a:spcPts val="650"/>
              </a:spcBef>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(Dyregrov A., Yule W., Smith P., Perrin S., Gjestad R. &amp; Prigerson P., 2001) può essere somministrata a soggetti di età compresa tra 8 e 17 anni.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800">
              <a:ea typeface="Calibri" panose="020F0502020204030204" pitchFamily="34" charset="0"/>
              <a:cs typeface="Times New Roman" panose="02020603050405020304" pitchFamily="18" charset="0"/>
            </a:endParaRPr>
          </a:p>
          <a:p>
            <a:pPr>
              <a:tabLst>
                <a:tab pos="320675" algn="l"/>
              </a:tabLst>
            </a:pPr>
            <a:endParaRPr lang="it-IT" alt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a:extLst>
              <a:ext uri="{FF2B5EF4-FFF2-40B4-BE49-F238E27FC236}">
                <a16:creationId xmlns:a16="http://schemas.microsoft.com/office/drawing/2014/main" id="{7DEBA791-7F6F-4075-82FE-63F23A73DF1F}"/>
              </a:ext>
            </a:extLst>
          </p:cNvPr>
          <p:cNvSpPr>
            <a:spLocks noGrp="1"/>
          </p:cNvSpPr>
          <p:nvPr>
            <p:ph type="title"/>
          </p:nvPr>
        </p:nvSpPr>
        <p:spPr/>
        <p:txBody>
          <a:bodyPr/>
          <a:lstStyle/>
          <a:p>
            <a:endParaRPr lang="it-IT" altLang="it-IT"/>
          </a:p>
        </p:txBody>
      </p:sp>
      <p:sp>
        <p:nvSpPr>
          <p:cNvPr id="49155" name="Segnaposto contenuto 2">
            <a:extLst>
              <a:ext uri="{FF2B5EF4-FFF2-40B4-BE49-F238E27FC236}">
                <a16:creationId xmlns:a16="http://schemas.microsoft.com/office/drawing/2014/main" id="{87D48DD2-1659-4229-BCFB-36E14AA2788C}"/>
              </a:ext>
            </a:extLst>
          </p:cNvPr>
          <p:cNvSpPr>
            <a:spLocks noGrp="1"/>
          </p:cNvSpPr>
          <p:nvPr>
            <p:ph idx="1"/>
          </p:nvPr>
        </p:nvSpPr>
        <p:spPr/>
        <p:txBody>
          <a:bodyPr/>
          <a:lstStyle/>
          <a:p>
            <a:pPr marL="1150938" algn="ctr">
              <a:spcBef>
                <a:spcPts val="1013"/>
              </a:spcBef>
            </a:pPr>
            <a:r>
              <a:rPr lang="en-US" altLang="it-IT" sz="2000" i="1">
                <a:latin typeface="Arial" panose="020B0604020202020204" pitchFamily="34" charset="0"/>
                <a:ea typeface="Calibri" panose="020F0502020204030204" pitchFamily="34" charset="0"/>
                <a:cs typeface="Times New Roman" panose="02020603050405020304" pitchFamily="18" charset="0"/>
              </a:rPr>
              <a:t>DSM-5</a:t>
            </a:r>
            <a:endParaRPr lang="it-IT" altLang="it-IT" sz="2000">
              <a:ea typeface="Calibri" panose="020F0502020204030204" pitchFamily="34" charset="0"/>
              <a:cs typeface="Times New Roman" panose="02020603050405020304" pitchFamily="18" charset="0"/>
            </a:endParaRPr>
          </a:p>
          <a:p>
            <a:pPr marL="1150938">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50938"/>
            <a:r>
              <a:rPr lang="en-US" altLang="it-IT" sz="2000">
                <a:latin typeface="Arial" panose="020B0604020202020204" pitchFamily="34" charset="0"/>
                <a:ea typeface="Arial" panose="020B0604020202020204" pitchFamily="34" charset="0"/>
                <a:cs typeface="Times New Roman" panose="02020603050405020304" pitchFamily="18" charset="0"/>
              </a:rPr>
              <a:t> il DSM-5 ha introdotto sul tema del lutto due importanti modifiche: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50938">
              <a:spcBef>
                <a:spcPts val="13"/>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lvl="1" algn="just">
              <a:lnSpc>
                <a:spcPct val="133000"/>
              </a:lnSpc>
              <a:buSzPts val="1200"/>
              <a:buFont typeface="Symbol" panose="05050102010706020507" pitchFamily="18" charset="2"/>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introduzione di una nuova categoria diagnostica, definita PERSISTENT COMPLEX BEREAVEMENT-RELATED DISORDER nella Sezione III – </a:t>
            </a:r>
            <a:r>
              <a:rPr lang="en-US" altLang="it-IT" sz="2000" i="1">
                <a:latin typeface="Arial" panose="020B0604020202020204" pitchFamily="34" charset="0"/>
                <a:ea typeface="Arial" panose="020B0604020202020204" pitchFamily="34" charset="0"/>
                <a:cs typeface="Times New Roman" panose="02020603050405020304" pitchFamily="18" charset="0"/>
              </a:rPr>
              <a:t>Conditions for Further Study</a:t>
            </a:r>
            <a:r>
              <a:rPr lang="en-US" altLang="it-IT" sz="2000">
                <a:latin typeface="Arial" panose="020B0604020202020204" pitchFamily="34" charset="0"/>
                <a:ea typeface="Arial" panose="020B0604020202020204" pitchFamily="34" charset="0"/>
                <a:cs typeface="Times New Roman" panose="02020603050405020304" pitchFamily="18" charset="0"/>
              </a:rPr>
              <a:t>.</a:t>
            </a:r>
            <a:endParaRPr lang="it-IT" altLang="it-IT" sz="2000">
              <a:ea typeface="Symbol" panose="05050102010706020507" pitchFamily="18" charset="2"/>
              <a:cs typeface="Times New Roman" panose="02020603050405020304" pitchFamily="18" charset="0"/>
            </a:endParaRPr>
          </a:p>
          <a:p>
            <a:pPr marL="1150938"/>
            <a:endParaRPr lang="it-IT" altLang="it-IT" sz="20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a:extLst>
              <a:ext uri="{FF2B5EF4-FFF2-40B4-BE49-F238E27FC236}">
                <a16:creationId xmlns:a16="http://schemas.microsoft.com/office/drawing/2014/main" id="{7ACD1F4C-49A8-4006-BC79-54EE71AC65F9}"/>
              </a:ext>
            </a:extLst>
          </p:cNvPr>
          <p:cNvSpPr>
            <a:spLocks noGrp="1"/>
          </p:cNvSpPr>
          <p:nvPr>
            <p:ph type="title"/>
          </p:nvPr>
        </p:nvSpPr>
        <p:spPr/>
        <p:txBody>
          <a:bodyPr/>
          <a:lstStyle/>
          <a:p>
            <a:endParaRPr lang="it-IT" altLang="it-IT"/>
          </a:p>
        </p:txBody>
      </p:sp>
      <p:sp>
        <p:nvSpPr>
          <p:cNvPr id="50179" name="Segnaposto contenuto 2">
            <a:extLst>
              <a:ext uri="{FF2B5EF4-FFF2-40B4-BE49-F238E27FC236}">
                <a16:creationId xmlns:a16="http://schemas.microsoft.com/office/drawing/2014/main" id="{26862355-F4FE-4CD3-8917-13DACB78FC6A}"/>
              </a:ext>
            </a:extLst>
          </p:cNvPr>
          <p:cNvSpPr>
            <a:spLocks noGrp="1"/>
          </p:cNvSpPr>
          <p:nvPr>
            <p:ph idx="1"/>
          </p:nvPr>
        </p:nvSpPr>
        <p:spPr/>
        <p:txBody>
          <a:bodyPr/>
          <a:lstStyle/>
          <a:p>
            <a:pPr marL="528638">
              <a:lnSpc>
                <a:spcPct val="145000"/>
              </a:lnSpc>
              <a:spcBef>
                <a:spcPts val="200"/>
              </a:spcBef>
            </a:pPr>
            <a:r>
              <a:rPr lang="en-US" altLang="it-IT" sz="2000">
                <a:latin typeface="Arial" panose="020B0604020202020204" pitchFamily="34" charset="0"/>
                <a:ea typeface="Arial" panose="020B0604020202020204" pitchFamily="34" charset="0"/>
                <a:cs typeface="Times New Roman" panose="02020603050405020304" pitchFamily="18" charset="0"/>
              </a:rPr>
              <a:t>La diagnosi si riferisce a quei casi in cui la sofferenza psicologica per la perdita di una persona cara non si risolve e persiste per un futuro indefinito, come una caratteristica distintiva, dopo che siano trascorsi </a:t>
            </a:r>
            <a:r>
              <a:rPr lang="en-US" altLang="it-IT" sz="2000" i="1">
                <a:latin typeface="Arial" panose="020B0604020202020204" pitchFamily="34" charset="0"/>
                <a:ea typeface="Arial" panose="020B0604020202020204" pitchFamily="34" charset="0"/>
                <a:cs typeface="Times New Roman" panose="02020603050405020304" pitchFamily="18" charset="0"/>
              </a:rPr>
              <a:t>6 mesi </a:t>
            </a:r>
            <a:r>
              <a:rPr lang="en-US" altLang="it-IT" sz="2000">
                <a:latin typeface="Arial" panose="020B0604020202020204" pitchFamily="34" charset="0"/>
                <a:ea typeface="Arial" panose="020B0604020202020204" pitchFamily="34" charset="0"/>
                <a:cs typeface="Times New Roman" panose="02020603050405020304" pitchFamily="18" charset="0"/>
              </a:rPr>
              <a:t>dalla perdita, se non </a:t>
            </a:r>
            <a:r>
              <a:rPr lang="en-US" altLang="it-IT" sz="2000" i="1">
                <a:latin typeface="Arial" panose="020B0604020202020204" pitchFamily="34" charset="0"/>
                <a:ea typeface="Arial" panose="020B0604020202020204" pitchFamily="34" charset="0"/>
                <a:cs typeface="Times New Roman" panose="02020603050405020304" pitchFamily="18" charset="0"/>
              </a:rPr>
              <a:t>1 anno</a:t>
            </a:r>
            <a:r>
              <a:rPr lang="en-US" altLang="it-IT" sz="2000">
                <a:latin typeface="Arial" panose="020B0604020202020204" pitchFamily="34" charset="0"/>
                <a:ea typeface="Arial" panose="020B0604020202020204" pitchFamily="34" charset="0"/>
                <a:cs typeface="Times New Roman" panose="02020603050405020304" pitchFamily="18" charset="0"/>
              </a:rPr>
              <a:t>. Nei sintomi proposti per porre diagnosi di PCBRD   si ritrovano molti dei sintomi proposti per il lutto complicato. Ecco i criteri diagnostici proposti: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528638"/>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528638"/>
            <a:endParaRPr lang="it-IT" altLang="it-IT"/>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a:extLst>
              <a:ext uri="{FF2B5EF4-FFF2-40B4-BE49-F238E27FC236}">
                <a16:creationId xmlns:a16="http://schemas.microsoft.com/office/drawing/2014/main" id="{5D309EA0-2DE5-45CD-9F3D-EFD5C6502F63}"/>
              </a:ext>
            </a:extLst>
          </p:cNvPr>
          <p:cNvSpPr>
            <a:spLocks noGrp="1"/>
          </p:cNvSpPr>
          <p:nvPr>
            <p:ph type="title"/>
          </p:nvPr>
        </p:nvSpPr>
        <p:spPr/>
        <p:txBody>
          <a:bodyPr/>
          <a:lstStyle/>
          <a:p>
            <a:endParaRPr lang="it-IT" altLang="it-IT"/>
          </a:p>
        </p:txBody>
      </p:sp>
      <p:sp>
        <p:nvSpPr>
          <p:cNvPr id="51203" name="Rettangolo 5">
            <a:extLst>
              <a:ext uri="{FF2B5EF4-FFF2-40B4-BE49-F238E27FC236}">
                <a16:creationId xmlns:a16="http://schemas.microsoft.com/office/drawing/2014/main" id="{D124F7F9-32ED-4649-9F4D-D47E362F39D8}"/>
              </a:ext>
            </a:extLst>
          </p:cNvPr>
          <p:cNvSpPr>
            <a:spLocks noChangeArrowheads="1"/>
          </p:cNvSpPr>
          <p:nvPr/>
        </p:nvSpPr>
        <p:spPr bwMode="auto">
          <a:xfrm>
            <a:off x="611188" y="1557338"/>
            <a:ext cx="784860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2000">
                <a:latin typeface="Arial" panose="020B0604020202020204" pitchFamily="34" charset="0"/>
                <a:ea typeface="Calibri" panose="020F0502020204030204" pitchFamily="34" charset="0"/>
                <a:cs typeface="Times New Roman" panose="02020603050405020304" pitchFamily="18" charset="0"/>
              </a:rPr>
              <a:t>. Dalla morte, almeno uno dei seguenti sintomi si manifesta per più giorni  e persiste per almeno 12 mesi negli adulti e 6 mesi nei bambini</a:t>
            </a:r>
            <a:endParaRPr lang="it-IT" altLang="it-IT" sz="2000">
              <a:ea typeface="Calibri" panose="020F050202020403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persistente desiderio/nostalgia per il defunto. Nei bambini piccoli, la nostalgia potrebbe esprimersi attraverso il gioco o il comportamento, includendo comportamenti che riflettono l’essere separati/il ricongiungersi ad un caregiver;</a:t>
            </a:r>
            <a:endParaRPr lang="it-IT" altLang="it-IT" sz="2000">
              <a:ea typeface="Arial" panose="020B060402020202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intensa tristezza e dolore emotivo in risposta alla morte;</a:t>
            </a:r>
            <a:endParaRPr lang="it-IT" altLang="it-IT" sz="2000">
              <a:ea typeface="Arial" panose="020B060402020202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totale assorbimento verso il defunto;</a:t>
            </a:r>
            <a:endParaRPr lang="it-IT" altLang="it-IT" sz="2000">
              <a:ea typeface="Arial" panose="020B060402020202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totale assorbimento verso le circostanze della morte. Nei bambini potrebbe esprimersi attraverso il tema del gioco o il comportamento e potrebbe evolversi nella preoccupazione che altre persone vicine possano morire;</a:t>
            </a:r>
            <a:endParaRPr lang="it-IT" altLang="it-IT" sz="2000">
              <a:ea typeface="Arial" panose="020B0604020202020204" pitchFamily="34" charset="0"/>
              <a:cs typeface="Times New Roman" panose="02020603050405020304" pitchFamily="18" charset="0"/>
            </a:endParaRPr>
          </a:p>
        </p:txBody>
      </p:sp>
      <p:sp>
        <p:nvSpPr>
          <p:cNvPr id="51204" name="Segnaposto contenuto 7">
            <a:extLst>
              <a:ext uri="{FF2B5EF4-FFF2-40B4-BE49-F238E27FC236}">
                <a16:creationId xmlns:a16="http://schemas.microsoft.com/office/drawing/2014/main" id="{666EA8ED-8B6C-4CDE-B7FB-B5FBDA073508}"/>
              </a:ext>
            </a:extLst>
          </p:cNvPr>
          <p:cNvSpPr>
            <a:spLocks noGrp="1"/>
          </p:cNvSpPr>
          <p:nvPr>
            <p:ph idx="1"/>
          </p:nvPr>
        </p:nvSpPr>
        <p:spPr/>
        <p:txBody>
          <a:bodyPr/>
          <a:lstStyle/>
          <a:p>
            <a:pPr marL="0" indent="0">
              <a:buFont typeface="Arial" panose="020B0604020202020204" pitchFamily="34" charset="0"/>
              <a:buNone/>
            </a:pPr>
            <a:endParaRPr lang="it-IT" altLang="it-IT"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A858A3FD-D42C-4EBD-960A-F053CE47F8E3}"/>
              </a:ext>
            </a:extLst>
          </p:cNvPr>
          <p:cNvSpPr>
            <a:spLocks noGrp="1"/>
          </p:cNvSpPr>
          <p:nvPr>
            <p:ph type="title"/>
          </p:nvPr>
        </p:nvSpPr>
        <p:spPr/>
        <p:txBody>
          <a:bodyPr/>
          <a:lstStyle/>
          <a:p>
            <a:endParaRPr lang="it-IT" altLang="it-IT"/>
          </a:p>
        </p:txBody>
      </p:sp>
      <p:sp>
        <p:nvSpPr>
          <p:cNvPr id="6147" name="Segnaposto contenuto 2">
            <a:extLst>
              <a:ext uri="{FF2B5EF4-FFF2-40B4-BE49-F238E27FC236}">
                <a16:creationId xmlns:a16="http://schemas.microsoft.com/office/drawing/2014/main" id="{CC83C839-98DD-48D4-BA44-CA421A982D09}"/>
              </a:ext>
            </a:extLst>
          </p:cNvPr>
          <p:cNvSpPr>
            <a:spLocks noGrp="1"/>
          </p:cNvSpPr>
          <p:nvPr>
            <p:ph idx="1"/>
          </p:nvPr>
        </p:nvSpPr>
        <p:spPr/>
        <p:txBody>
          <a:bodyPr/>
          <a:lstStyle/>
          <a:p>
            <a:r>
              <a:rPr lang="it-IT" altLang="it-IT" sz="2800"/>
              <a:t>Si può vivere un lutto per se stessi dopo la comunicazione di una sieropositività per AIDS o la scoperta di un grave tumore una cura che ti rende sterile</a:t>
            </a:r>
          </a:p>
          <a:p>
            <a:r>
              <a:rPr lang="it-IT" altLang="it-IT" sz="2800"/>
              <a:t>L' esperienza del lutto si può associare anche alla fine di un intenso rapporto di amore, ad un licenziamento, ad un furto, una violenza carnale, alla menopausa, al pensionamento, sterilità, nido vuoto.</a:t>
            </a:r>
          </a:p>
          <a:p>
            <a:r>
              <a:rPr lang="it-IT" altLang="it-IT" sz="2800"/>
              <a:t>Una particolare esperienza di lutto multiplo si vive nell’assistere un congiunto con morbo di Alzheimer</a:t>
            </a:r>
          </a:p>
          <a:p>
            <a:endParaRPr lang="it-IT" altLang="it-IT"/>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99B04784-5523-4F53-A00F-984B89E75DC7}"/>
              </a:ext>
            </a:extLst>
          </p:cNvPr>
          <p:cNvSpPr>
            <a:spLocks noGrp="1"/>
          </p:cNvSpPr>
          <p:nvPr>
            <p:ph type="title"/>
          </p:nvPr>
        </p:nvSpPr>
        <p:spPr/>
        <p:txBody>
          <a:bodyPr/>
          <a:lstStyle/>
          <a:p>
            <a:endParaRPr lang="it-IT" altLang="it-IT"/>
          </a:p>
        </p:txBody>
      </p:sp>
      <p:sp>
        <p:nvSpPr>
          <p:cNvPr id="52227" name="Segnaposto contenuto 2">
            <a:extLst>
              <a:ext uri="{FF2B5EF4-FFF2-40B4-BE49-F238E27FC236}">
                <a16:creationId xmlns:a16="http://schemas.microsoft.com/office/drawing/2014/main" id="{126F09B6-6DCE-48A7-B0C0-F1BDC9EF0D71}"/>
              </a:ext>
            </a:extLst>
          </p:cNvPr>
          <p:cNvSpPr>
            <a:spLocks noGrp="1"/>
          </p:cNvSpPr>
          <p:nvPr>
            <p:ph idx="1"/>
          </p:nvPr>
        </p:nvSpPr>
        <p:spPr/>
        <p:txBody>
          <a:bodyPr/>
          <a:lstStyle/>
          <a:p>
            <a:pPr marL="63500" eaLnBrk="1" fontAlgn="t" hangingPunct="1">
              <a:spcBef>
                <a:spcPct val="0"/>
              </a:spcBef>
            </a:pPr>
            <a:r>
              <a:rPr lang="en-US" altLang="it-IT" sz="2000">
                <a:solidFill>
                  <a:srgbClr val="FFFFFF"/>
                </a:solidFill>
                <a:latin typeface="Arial" panose="020B0604020202020204" pitchFamily="34" charset="0"/>
                <a:ea typeface="Calibri" panose="020F0502020204030204" pitchFamily="34" charset="0"/>
                <a:cs typeface="Times New Roman" panose="02020603050405020304" pitchFamily="18" charset="0"/>
              </a:rPr>
              <a:t>C</a:t>
            </a:r>
            <a:r>
              <a:rPr lang="en-US" altLang="it-IT" sz="2000">
                <a:latin typeface="Arial" panose="020B0604020202020204" pitchFamily="34" charset="0"/>
                <a:ea typeface="Calibri" panose="020F0502020204030204" pitchFamily="34" charset="0"/>
                <a:cs typeface="Times New Roman" panose="02020603050405020304" pitchFamily="18" charset="0"/>
              </a:rPr>
              <a:t>. Dalla morte, almeno sei dei seguenti sintomi si manifestano per più giorni  e persistono per almeno 12 mesi negli adulti e 6 mesi nei bambini</a:t>
            </a:r>
            <a:endParaRPr lang="it-IT" altLang="it-IT" sz="2000">
              <a:latin typeface="Arial" panose="020B0604020202020204" pitchFamily="34" charset="0"/>
              <a:ea typeface="Calibri" panose="020F0502020204030204" pitchFamily="34" charset="0"/>
              <a:cs typeface="Times New Roman" panose="02020603050405020304" pitchFamily="18" charset="0"/>
            </a:endParaRPr>
          </a:p>
          <a:p>
            <a:pPr marL="63500" eaLnBrk="1" fontAlgn="t" hangingPunct="1">
              <a:spcBef>
                <a:spcPct val="0"/>
              </a:spcBef>
            </a:pPr>
            <a:r>
              <a:rPr lang="en-US" altLang="it-IT" sz="2000">
                <a:latin typeface="Wingdings" panose="05000000000000000000" pitchFamily="2" charset="2"/>
                <a:ea typeface="Calibri" panose="020F0502020204030204" pitchFamily="34" charset="0"/>
                <a:cs typeface="Times New Roman" panose="02020603050405020304" pitchFamily="18" charset="0"/>
              </a:rPr>
              <a:t>à </a:t>
            </a:r>
            <a:r>
              <a:rPr lang="en-US" altLang="it-IT" sz="2000">
                <a:latin typeface="Arial" panose="020B0604020202020204" pitchFamily="34" charset="0"/>
                <a:ea typeface="Arial" panose="020B0604020202020204" pitchFamily="34" charset="0"/>
                <a:cs typeface="Times New Roman" panose="02020603050405020304" pitchFamily="18" charset="0"/>
              </a:rPr>
              <a:t>Distress in reazione alla morte:</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marcata difficoltà ad accettare la perdita. Nei bambini, questo dipende dalla capacità del bambino di comprendere il significato e la permanenza della morte;</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incredulità o torpore emotivo verso la perdita;</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amarezza o rabbia correlate alla perdita;</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valutazioni disadattive su di sé nei confronti del defunto o alla morte (es: sensi di colpa);</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eccessivo evitamento di ciò che ricorda la perdita (es: evitamento di persona, luoghi o situazioni associati al defunto. Nei bambini, potrebbe includere l’evitamento di pensieri e sentimenti riguardanti il defunto);</a:t>
            </a:r>
            <a:endParaRPr lang="it-IT" altLang="it-IT" sz="2000">
              <a:latin typeface="Arial" panose="020B0604020202020204" pitchFamily="34" charset="0"/>
            </a:endParaRPr>
          </a:p>
          <a:p>
            <a:pPr marL="63500" eaLnBrk="1" fontAlgn="t" hangingPunct="1">
              <a:spcBef>
                <a:spcPct val="0"/>
              </a:spcBef>
              <a:buFont typeface="Arial" panose="020B0604020202020204" pitchFamily="34" charset="0"/>
              <a:buNone/>
            </a:pPr>
            <a:r>
              <a:rPr lang="en-US" altLang="it-IT" sz="2000">
                <a:latin typeface="Times New Roman" panose="02020603050405020304" pitchFamily="18" charset="0"/>
                <a:cs typeface="Times New Roman" panose="02020603050405020304" pitchFamily="18" charset="0"/>
              </a:rPr>
              <a:t> </a:t>
            </a:r>
            <a:endParaRPr lang="it-IT" altLang="it-IT" sz="2000">
              <a:latin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93D79384-3A12-4F07-8434-60FA9FA07E3D}"/>
              </a:ext>
            </a:extLst>
          </p:cNvPr>
          <p:cNvSpPr>
            <a:spLocks noGrp="1"/>
          </p:cNvSpPr>
          <p:nvPr>
            <p:ph type="title"/>
          </p:nvPr>
        </p:nvSpPr>
        <p:spPr/>
        <p:txBody>
          <a:bodyPr/>
          <a:lstStyle/>
          <a:p>
            <a:endParaRPr lang="it-IT" altLang="it-IT"/>
          </a:p>
        </p:txBody>
      </p:sp>
      <p:sp>
        <p:nvSpPr>
          <p:cNvPr id="53251" name="Segnaposto contenuto 2">
            <a:extLst>
              <a:ext uri="{FF2B5EF4-FFF2-40B4-BE49-F238E27FC236}">
                <a16:creationId xmlns:a16="http://schemas.microsoft.com/office/drawing/2014/main" id="{58F874C9-4DC6-4BE9-AF11-2ED88023B38D}"/>
              </a:ext>
            </a:extLst>
          </p:cNvPr>
          <p:cNvSpPr>
            <a:spLocks noGrp="1"/>
          </p:cNvSpPr>
          <p:nvPr>
            <p:ph idx="1"/>
          </p:nvPr>
        </p:nvSpPr>
        <p:spPr/>
        <p:txBody>
          <a:bodyPr/>
          <a:lstStyle/>
          <a:p>
            <a:pPr marL="63500" eaLnBrk="1" fontAlgn="t" hangingPunct="1">
              <a:spcBef>
                <a:spcPct val="0"/>
              </a:spcBef>
            </a:pPr>
            <a:r>
              <a:rPr lang="en-US" altLang="it-IT" sz="2400">
                <a:latin typeface="Wingdings" panose="05000000000000000000" pitchFamily="2" charset="2"/>
                <a:ea typeface="Wingdings" panose="05000000000000000000" pitchFamily="2" charset="2"/>
                <a:cs typeface="Wingdings" panose="05000000000000000000" pitchFamily="2" charset="2"/>
              </a:rPr>
              <a:t>à </a:t>
            </a:r>
            <a:r>
              <a:rPr lang="en-US" altLang="it-IT" sz="2400">
                <a:latin typeface="Arial" panose="020B0604020202020204" pitchFamily="34" charset="0"/>
                <a:ea typeface="Arial" panose="020B0604020202020204" pitchFamily="34" charset="0"/>
                <a:cs typeface="Times New Roman" panose="02020603050405020304" pitchFamily="18" charset="0"/>
              </a:rPr>
              <a:t>Rottura sociale/identitaria:</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desiderio di morire per ricongiungersi al defunto;</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difficoltà a fidarsi di altre persone;</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sentirsi soli o distaccati dalle altre persone;</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sensazione che la vita è priva di significato o vuota senza il defunto, o credenza di non poter funzionare senza il defunto;</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confusione circa il proprio ruolo nella vita, o ridotto senso di identità (es: sensazione che una parte di sé sia morta col defunto)</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difficoltà o riluttanza nel perseguire interessi o fare piani per il futuro (es: amicizie, attività)</a:t>
            </a:r>
            <a:endParaRPr lang="it-IT" altLang="it-IT" sz="2400">
              <a:latin typeface="Arial" panose="020B0604020202020204" pitchFamily="34" charset="0"/>
            </a:endParaRPr>
          </a:p>
          <a:p>
            <a:pPr marL="63500"/>
            <a:endParaRPr lang="it-IT" altLang="it-IT"/>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a:extLst>
              <a:ext uri="{FF2B5EF4-FFF2-40B4-BE49-F238E27FC236}">
                <a16:creationId xmlns:a16="http://schemas.microsoft.com/office/drawing/2014/main" id="{C7856849-94D7-4AC3-8056-3FC3FC006F7E}"/>
              </a:ext>
            </a:extLst>
          </p:cNvPr>
          <p:cNvSpPr>
            <a:spLocks noGrp="1"/>
          </p:cNvSpPr>
          <p:nvPr>
            <p:ph type="title"/>
          </p:nvPr>
        </p:nvSpPr>
        <p:spPr/>
        <p:txBody>
          <a:bodyPr/>
          <a:lstStyle/>
          <a:p>
            <a:endParaRPr lang="it-IT" altLang="it-IT"/>
          </a:p>
        </p:txBody>
      </p:sp>
      <p:sp>
        <p:nvSpPr>
          <p:cNvPr id="54275" name="Segnaposto contenuto 2">
            <a:extLst>
              <a:ext uri="{FF2B5EF4-FFF2-40B4-BE49-F238E27FC236}">
                <a16:creationId xmlns:a16="http://schemas.microsoft.com/office/drawing/2014/main" id="{EF7BE87F-3C74-4747-AAB6-8563308A87F4}"/>
              </a:ext>
            </a:extLst>
          </p:cNvPr>
          <p:cNvSpPr>
            <a:spLocks noGrp="1"/>
          </p:cNvSpPr>
          <p:nvPr>
            <p:ph idx="1"/>
          </p:nvPr>
        </p:nvSpPr>
        <p:spPr>
          <a:xfrm>
            <a:off x="468313" y="1844675"/>
            <a:ext cx="8229600" cy="4268788"/>
          </a:xfrm>
        </p:spPr>
        <p:txBody>
          <a:bodyPr/>
          <a:lstStyle/>
          <a:p>
            <a:pPr marL="63500" eaLnBrk="1" fontAlgn="t" hangingPunct="1">
              <a:spcBef>
                <a:spcPct val="0"/>
              </a:spcBef>
            </a:pPr>
            <a:r>
              <a:rPr lang="en-US" altLang="it-IT" sz="1600">
                <a:solidFill>
                  <a:srgbClr val="FFFFFF"/>
                </a:solidFill>
                <a:latin typeface="Arial" panose="020B0604020202020204" pitchFamily="34" charset="0"/>
                <a:ea typeface="Calibri" panose="020F0502020204030204" pitchFamily="34" charset="0"/>
                <a:cs typeface="Times New Roman" panose="02020603050405020304" pitchFamily="18" charset="0"/>
              </a:rPr>
              <a:t>D</a:t>
            </a:r>
            <a:r>
              <a:rPr lang="en-US" altLang="it-IT" sz="2400">
                <a:solidFill>
                  <a:srgbClr val="FFFFFF"/>
                </a:solidFill>
                <a:latin typeface="Arial" panose="020B0604020202020204" pitchFamily="34" charset="0"/>
                <a:ea typeface="Calibri" panose="020F0502020204030204" pitchFamily="34" charset="0"/>
                <a:cs typeface="Times New Roman" panose="02020603050405020304" pitchFamily="18" charset="0"/>
              </a:rPr>
              <a:t>. </a:t>
            </a:r>
            <a:r>
              <a:rPr lang="en-US" altLang="it-IT" sz="2400">
                <a:latin typeface="Arial" panose="020B0604020202020204" pitchFamily="34" charset="0"/>
                <a:ea typeface="Calibri" panose="020F0502020204030204" pitchFamily="34" charset="0"/>
                <a:cs typeface="Times New Roman" panose="02020603050405020304" pitchFamily="18" charset="0"/>
              </a:rPr>
              <a:t>Il disturbo causa disagio clinicamente significativo o menomazione nel funzionamento sociale, lavorativo o in altre aree importanti.</a:t>
            </a:r>
            <a:endParaRPr lang="it-IT" altLang="it-IT" sz="2400">
              <a:latin typeface="Arial" panose="020B0604020202020204" pitchFamily="34" charset="0"/>
              <a:ea typeface="Calibri" panose="020F0502020204030204" pitchFamily="34" charset="0"/>
              <a:cs typeface="Times New Roman" panose="02020603050405020304" pitchFamily="18" charset="0"/>
            </a:endParaRPr>
          </a:p>
          <a:p>
            <a:pPr marL="63500" eaLnBrk="1" fontAlgn="t" hangingPunct="1">
              <a:spcBef>
                <a:spcPct val="0"/>
              </a:spcBef>
            </a:pPr>
            <a:r>
              <a:rPr lang="en-US" altLang="it-IT" sz="2400">
                <a:latin typeface="Arial" panose="020B0604020202020204" pitchFamily="34" charset="0"/>
                <a:ea typeface="Arial" panose="020B0604020202020204" pitchFamily="34" charset="0"/>
                <a:cs typeface="Times New Roman" panose="02020603050405020304" pitchFamily="18" charset="0"/>
              </a:rPr>
              <a:t>E. La reazione alla perdita è sproporzionata o incoerente rispetto alle norme culturali, religiose o alle reazioni appropriate per l’età.</a:t>
            </a:r>
            <a:endParaRPr lang="it-IT" altLang="it-IT" sz="2400">
              <a:latin typeface="Arial" panose="020B0604020202020204" pitchFamily="34" charset="0"/>
            </a:endParaRPr>
          </a:p>
          <a:p>
            <a:pPr marL="63500" eaLnBrk="1" fontAlgn="t" hangingPunct="1">
              <a:lnSpc>
                <a:spcPct val="99000"/>
              </a:lnSpc>
              <a:spcBef>
                <a:spcPct val="0"/>
              </a:spcBef>
            </a:pPr>
            <a:r>
              <a:rPr lang="en-US" altLang="it-IT" sz="2400" i="1">
                <a:latin typeface="Arial" panose="020B0604020202020204" pitchFamily="34" charset="0"/>
                <a:cs typeface="Calibri" panose="020F0502020204030204" pitchFamily="34" charset="0"/>
              </a:rPr>
              <a:t>Specificare se: Con perdita traumatica dovuta ad omicidio o suicidio con persistente preoccupazione per la natura traumatica della morte (spesso in risposta a ricordi relativi alla perdita), includendo gli ultimi momenti del defunto, il grado di sofferenza e ferite, o la natura dolosa/intenzionale della morte.</a:t>
            </a:r>
            <a:endParaRPr lang="it-IT" altLang="it-IT" sz="2400">
              <a:latin typeface="Arial" panose="020B0604020202020204" pitchFamily="34" charset="0"/>
            </a:endParaRPr>
          </a:p>
          <a:p>
            <a:pPr marL="63500"/>
            <a:endParaRPr lang="it-IT" altLang="it-IT" sz="2400"/>
          </a:p>
          <a:p>
            <a:pPr marL="63500"/>
            <a:endParaRPr lang="it-IT" altLang="it-IT"/>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a:extLst>
              <a:ext uri="{FF2B5EF4-FFF2-40B4-BE49-F238E27FC236}">
                <a16:creationId xmlns:a16="http://schemas.microsoft.com/office/drawing/2014/main" id="{A4F39B98-6A1C-4742-968B-B222BA00CB8A}"/>
              </a:ext>
            </a:extLst>
          </p:cNvPr>
          <p:cNvSpPr>
            <a:spLocks noGrp="1"/>
          </p:cNvSpPr>
          <p:nvPr>
            <p:ph type="title"/>
          </p:nvPr>
        </p:nvSpPr>
        <p:spPr/>
        <p:txBody>
          <a:bodyPr/>
          <a:lstStyle/>
          <a:p>
            <a:endParaRPr lang="it-IT" altLang="it-IT"/>
          </a:p>
        </p:txBody>
      </p:sp>
      <p:sp>
        <p:nvSpPr>
          <p:cNvPr id="55299" name="Segnaposto contenuto 2">
            <a:extLst>
              <a:ext uri="{FF2B5EF4-FFF2-40B4-BE49-F238E27FC236}">
                <a16:creationId xmlns:a16="http://schemas.microsoft.com/office/drawing/2014/main" id="{A0DA350E-D71C-41B3-801D-63271D75721A}"/>
              </a:ext>
            </a:extLst>
          </p:cNvPr>
          <p:cNvSpPr>
            <a:spLocks noGrp="1"/>
          </p:cNvSpPr>
          <p:nvPr>
            <p:ph idx="1"/>
          </p:nvPr>
        </p:nvSpPr>
        <p:spPr/>
        <p:txBody>
          <a:bodyPr/>
          <a:lstStyle/>
          <a:p>
            <a:pPr lvl="1">
              <a:lnSpc>
                <a:spcPct val="147000"/>
              </a:lnSpc>
              <a:spcBef>
                <a:spcPts val="288"/>
              </a:spcBef>
              <a:buSzPts val="1200"/>
              <a:buFont typeface="Symbol" panose="05050102010706020507" pitchFamily="18" charset="2"/>
              <a:buChar char=""/>
              <a:tabLst>
                <a:tab pos="528638" algn="l"/>
              </a:tabLst>
            </a:pPr>
            <a:r>
              <a:rPr lang="en-US" altLang="it-IT">
                <a:latin typeface="Arial" panose="020B0604020202020204" pitchFamily="34" charset="0"/>
                <a:ea typeface="Symbol" panose="05050102010706020507" pitchFamily="18" charset="2"/>
                <a:cs typeface="Times New Roman" panose="02020603050405020304" pitchFamily="18" charset="0"/>
              </a:rPr>
              <a:t>Nelle precedenti versioni del DSM non si poteva porre una diagnosi di depressione maggiore se il paziente aveva subito un recente lotto  (criterio E)</a:t>
            </a:r>
          </a:p>
          <a:p>
            <a:pPr lvl="1">
              <a:lnSpc>
                <a:spcPct val="147000"/>
              </a:lnSpc>
              <a:spcBef>
                <a:spcPts val="288"/>
              </a:spcBef>
              <a:buSzPts val="1200"/>
              <a:buFont typeface="Symbol" panose="05050102010706020507" pitchFamily="18" charset="2"/>
              <a:buChar char=""/>
              <a:tabLst>
                <a:tab pos="528638" algn="l"/>
              </a:tabLst>
            </a:pPr>
            <a:r>
              <a:rPr lang="en-US" altLang="it-IT">
                <a:latin typeface="Arial" panose="020B0604020202020204" pitchFamily="34" charset="0"/>
                <a:ea typeface="Symbol" panose="05050102010706020507" pitchFamily="18" charset="2"/>
                <a:cs typeface="Times New Roman" panose="02020603050405020304" pitchFamily="18" charset="0"/>
              </a:rPr>
              <a:t> </a:t>
            </a:r>
            <a:endParaRPr lang="it-IT" altLang="it-IT">
              <a:latin typeface="Arial" panose="020B0604020202020204" pitchFamily="34" charset="0"/>
              <a:ea typeface="Symbol" panose="05050102010706020507" pitchFamily="18" charset="2"/>
              <a:cs typeface="Times New Roman" panose="02020603050405020304"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27213209-3AA0-4D47-A6F7-DD0B9FB43D8E}"/>
              </a:ext>
            </a:extLst>
          </p:cNvPr>
          <p:cNvSpPr>
            <a:spLocks noGrp="1"/>
          </p:cNvSpPr>
          <p:nvPr>
            <p:ph type="title"/>
          </p:nvPr>
        </p:nvSpPr>
        <p:spPr/>
        <p:txBody>
          <a:bodyPr/>
          <a:lstStyle/>
          <a:p>
            <a:endParaRPr lang="it-IT" altLang="it-IT"/>
          </a:p>
        </p:txBody>
      </p:sp>
      <p:sp>
        <p:nvSpPr>
          <p:cNvPr id="56323" name="Segnaposto contenuto 2">
            <a:extLst>
              <a:ext uri="{FF2B5EF4-FFF2-40B4-BE49-F238E27FC236}">
                <a16:creationId xmlns:a16="http://schemas.microsoft.com/office/drawing/2014/main" id="{03B2AC48-AE26-46E4-97A3-A15F5BEB9EB1}"/>
              </a:ext>
            </a:extLst>
          </p:cNvPr>
          <p:cNvSpPr>
            <a:spLocks noGrp="1"/>
          </p:cNvSpPr>
          <p:nvPr>
            <p:ph idx="1"/>
          </p:nvPr>
        </p:nvSpPr>
        <p:spPr/>
        <p:txBody>
          <a:bodyPr/>
          <a:lstStyle/>
          <a:p>
            <a:pPr marL="528638">
              <a:lnSpc>
                <a:spcPct val="150000"/>
              </a:lnSpc>
              <a:spcBef>
                <a:spcPts val="38"/>
              </a:spcBef>
            </a:pPr>
            <a:r>
              <a:rPr lang="en-US" altLang="it-IT" sz="2000">
                <a:latin typeface="Arial" panose="020B0604020202020204" pitchFamily="34" charset="0"/>
                <a:cs typeface="Arial" panose="020B0604020202020204" pitchFamily="34" charset="0"/>
              </a:rPr>
              <a:t>L’eli</a:t>
            </a:r>
            <a:r>
              <a:rPr lang="en-US" altLang="it-IT" sz="2000">
                <a:latin typeface="Arial" panose="020B0604020202020204" pitchFamily="34" charset="0"/>
                <a:ea typeface="Arial" panose="020B0604020202020204" pitchFamily="34" charset="0"/>
                <a:cs typeface="Times New Roman" panose="02020603050405020304" pitchFamily="18" charset="0"/>
              </a:rPr>
              <a:t>minazione del criterio E permetterà quindi anche ai soggetti che hanno subito un lutto da meno di 2 mesi di ricevere un trattamento medico contro la depressione, laddove fosse diagnosticata da un esperto.  E’ importante </a:t>
            </a:r>
            <a:r>
              <a:rPr lang="en-US" altLang="it-IT" sz="2000">
                <a:latin typeface="Arial" panose="020B0604020202020204" pitchFamily="34" charset="0"/>
                <a:cs typeface="Arial" panose="020B0604020202020204" pitchFamily="34" charset="0"/>
              </a:rPr>
              <a:t>notare come l’efficacia dei farmaci antidepressivi non sia pienamente soddisfacente. La terapia farmacologica sembra infatti agire positivamente solo su alcuni sintomi, comuni ai due disturbi (tristezza, senso di inutilità, riduzione degli interessi, ansia, insonnia,…), ma non su quelli propri del lutto, </a:t>
            </a:r>
            <a:endParaRPr lang="it-IT" altLang="it-IT"/>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olo 1">
            <a:extLst>
              <a:ext uri="{FF2B5EF4-FFF2-40B4-BE49-F238E27FC236}">
                <a16:creationId xmlns:a16="http://schemas.microsoft.com/office/drawing/2014/main" id="{24EF3110-69FB-4099-98FE-1DD91C7D9339}"/>
              </a:ext>
            </a:extLst>
          </p:cNvPr>
          <p:cNvSpPr>
            <a:spLocks noGrp="1"/>
          </p:cNvSpPr>
          <p:nvPr>
            <p:ph type="title"/>
          </p:nvPr>
        </p:nvSpPr>
        <p:spPr/>
        <p:txBody>
          <a:bodyPr/>
          <a:lstStyle/>
          <a:p>
            <a:endParaRPr lang="it-IT" altLang="it-IT"/>
          </a:p>
        </p:txBody>
      </p:sp>
      <p:sp>
        <p:nvSpPr>
          <p:cNvPr id="57347" name="Segnaposto contenuto 2">
            <a:extLst>
              <a:ext uri="{FF2B5EF4-FFF2-40B4-BE49-F238E27FC236}">
                <a16:creationId xmlns:a16="http://schemas.microsoft.com/office/drawing/2014/main" id="{A684A0E4-F596-46D2-93C0-1878C45B3053}"/>
              </a:ext>
            </a:extLst>
          </p:cNvPr>
          <p:cNvSpPr>
            <a:spLocks noGrp="1"/>
          </p:cNvSpPr>
          <p:nvPr>
            <p:ph idx="1"/>
          </p:nvPr>
        </p:nvSpPr>
        <p:spPr/>
        <p:txBody>
          <a:bodyPr/>
          <a:lstStyle/>
          <a:p>
            <a:pPr marL="528638">
              <a:lnSpc>
                <a:spcPct val="150000"/>
              </a:lnSpc>
              <a:spcBef>
                <a:spcPts val="38"/>
              </a:spcBef>
            </a:pPr>
            <a:r>
              <a:rPr lang="en-US" altLang="it-IT" sz="2000">
                <a:latin typeface="Arial" panose="020B0604020202020204" pitchFamily="34" charset="0"/>
                <a:cs typeface="Arial" panose="020B0604020202020204" pitchFamily="34" charset="0"/>
              </a:rPr>
              <a:t>in particolare sulla </a:t>
            </a:r>
            <a:r>
              <a:rPr lang="en-US" altLang="it-IT" sz="2000">
                <a:latin typeface="Arial" panose="020B0604020202020204" pitchFamily="34" charset="0"/>
                <a:ea typeface="Arial" panose="020B0604020202020204" pitchFamily="34" charset="0"/>
                <a:cs typeface="Times New Roman" panose="02020603050405020304" pitchFamily="18" charset="0"/>
              </a:rPr>
              <a:t>nostalgia per il defunto. Come a dire che il lutto e la depressione appartengano, almeno parzialmente, a due ambiti diversi. </a:t>
            </a:r>
            <a:endParaRPr lang="it-IT" altLang="it-IT" sz="2000">
              <a:ea typeface="Calibri" panose="020F0502020204030204" pitchFamily="34" charset="0"/>
              <a:cs typeface="Times New Roman" panose="02020603050405020304" pitchFamily="18" charset="0"/>
            </a:endParaRPr>
          </a:p>
          <a:p>
            <a:pPr marL="528638" algn="just">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Questi cambiamenti riflettono la nuova concezione che il lutto debba essere considerato un evento gravemente stressante che può precipitare in un disturbo. Di conseguenze le persone in lutto devono avere accesso alle cure, che, come vedremo, non dovrebbero limitarsi al trattamento farmacologico.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528638">
              <a:lnSpc>
                <a:spcPct val="150000"/>
              </a:lnSpc>
              <a:spcBef>
                <a:spcPts val="1025"/>
              </a:spcBef>
            </a:pPr>
            <a:r>
              <a:rPr lang="it-IT" altLang="it-IT" sz="2000">
                <a:latin typeface="Arial" panose="020B0604020202020204" pitchFamily="34" charset="0"/>
                <a:ea typeface="Arial" panose="020B0604020202020204" pitchFamily="34" charset="0"/>
                <a:cs typeface="Times New Roman" panose="02020603050405020304" pitchFamily="18" charset="0"/>
              </a:rPr>
              <a:t> </a:t>
            </a:r>
          </a:p>
          <a:p>
            <a:pPr marL="528638"/>
            <a:endParaRPr lang="it-IT" altLang="it-IT">
              <a:solidFill>
                <a:srgbClr val="FFFFFF"/>
              </a:solidFill>
            </a:endParaRPr>
          </a:p>
          <a:p>
            <a:pPr marL="528638"/>
            <a:endParaRPr lang="it-IT" altLang="it-IT"/>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454C5AA5-AD60-4842-884F-DBBD54135D70}"/>
              </a:ext>
            </a:extLst>
          </p:cNvPr>
          <p:cNvSpPr>
            <a:spLocks noGrp="1"/>
          </p:cNvSpPr>
          <p:nvPr>
            <p:ph type="title"/>
          </p:nvPr>
        </p:nvSpPr>
        <p:spPr/>
        <p:txBody>
          <a:bodyPr/>
          <a:lstStyle/>
          <a:p>
            <a:endParaRPr lang="it-IT" altLang="it-IT"/>
          </a:p>
        </p:txBody>
      </p:sp>
      <p:sp>
        <p:nvSpPr>
          <p:cNvPr id="58371" name="Segnaposto contenuto 2">
            <a:extLst>
              <a:ext uri="{FF2B5EF4-FFF2-40B4-BE49-F238E27FC236}">
                <a16:creationId xmlns:a16="http://schemas.microsoft.com/office/drawing/2014/main" id="{4FA8B2E0-AEED-4551-9FBE-5F66E32E344A}"/>
              </a:ext>
            </a:extLst>
          </p:cNvPr>
          <p:cNvSpPr>
            <a:spLocks noGrp="1"/>
          </p:cNvSpPr>
          <p:nvPr>
            <p:ph idx="1"/>
          </p:nvPr>
        </p:nvSpPr>
        <p:spPr/>
        <p:txBody>
          <a:bodyPr/>
          <a:lstStyle/>
          <a:p>
            <a:r>
              <a:rPr lang="it-IT" altLang="it-IT"/>
              <a:t>Intervento col paziente in lutto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a:extLst>
              <a:ext uri="{FF2B5EF4-FFF2-40B4-BE49-F238E27FC236}">
                <a16:creationId xmlns:a16="http://schemas.microsoft.com/office/drawing/2014/main" id="{2B49E3E5-6BDF-40BD-84B5-ED3FC5527884}"/>
              </a:ext>
            </a:extLst>
          </p:cNvPr>
          <p:cNvSpPr>
            <a:spLocks noGrp="1"/>
          </p:cNvSpPr>
          <p:nvPr>
            <p:ph type="title"/>
          </p:nvPr>
        </p:nvSpPr>
        <p:spPr/>
        <p:txBody>
          <a:bodyPr/>
          <a:lstStyle/>
          <a:p>
            <a:endParaRPr lang="it-IT" altLang="it-IT"/>
          </a:p>
        </p:txBody>
      </p:sp>
      <p:sp>
        <p:nvSpPr>
          <p:cNvPr id="59395" name="Segnaposto contenuto 2">
            <a:extLst>
              <a:ext uri="{FF2B5EF4-FFF2-40B4-BE49-F238E27FC236}">
                <a16:creationId xmlns:a16="http://schemas.microsoft.com/office/drawing/2014/main" id="{1D6206BE-C996-4366-9E53-36EC504278A2}"/>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Non serve preservare il paziente del dolore che è un normale correlato della vita. Si tratta piuttosto di impedire  che il processo di elaborazione fallisca trasformando il lutto acuto in lutto complicato.   e ciò comunque nel rispetto dei tempi, dei valori e delle convinzioni del paziente..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a:extLst>
              <a:ext uri="{FF2B5EF4-FFF2-40B4-BE49-F238E27FC236}">
                <a16:creationId xmlns:a16="http://schemas.microsoft.com/office/drawing/2014/main" id="{7BA798FB-C774-41F9-B350-672B127B519A}"/>
              </a:ext>
            </a:extLst>
          </p:cNvPr>
          <p:cNvSpPr>
            <a:spLocks noGrp="1"/>
          </p:cNvSpPr>
          <p:nvPr>
            <p:ph type="title"/>
          </p:nvPr>
        </p:nvSpPr>
        <p:spPr/>
        <p:txBody>
          <a:bodyPr/>
          <a:lstStyle/>
          <a:p>
            <a:endParaRPr lang="it-IT" altLang="it-IT"/>
          </a:p>
        </p:txBody>
      </p:sp>
      <p:sp>
        <p:nvSpPr>
          <p:cNvPr id="60419" name="Segnaposto contenuto 2">
            <a:extLst>
              <a:ext uri="{FF2B5EF4-FFF2-40B4-BE49-F238E27FC236}">
                <a16:creationId xmlns:a16="http://schemas.microsoft.com/office/drawing/2014/main" id="{5D3CD535-7D2D-40BE-88BA-006A4DE4009D}"/>
              </a:ext>
            </a:extLst>
          </p:cNvPr>
          <p:cNvSpPr>
            <a:spLocks noGrp="1"/>
          </p:cNvSpPr>
          <p:nvPr>
            <p:ph idx="1"/>
          </p:nvPr>
        </p:nvSpPr>
        <p:spPr/>
        <p:txBody>
          <a:bodyPr/>
          <a:lstStyle/>
          <a:p>
            <a:pPr marL="71438">
              <a:spcBef>
                <a:spcPts val="25"/>
              </a:spcBef>
            </a:pPr>
            <a:r>
              <a:rPr lang="en-US" altLang="it-IT" sz="2000">
                <a:latin typeface="Arial" panose="020B0604020202020204" pitchFamily="34" charset="0"/>
                <a:cs typeface="Arial" panose="020B0604020202020204" pitchFamily="34" charset="0"/>
              </a:rPr>
              <a:t>Per l’elaborazione del lutto si rivelano spesso utili due differenti percorsi: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il counseling di supporto;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 gruppi di AutoMutuoAiuto;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688"/>
              </a:spcBef>
            </a:pPr>
            <a:r>
              <a:rPr lang="en-US" altLang="it-IT" sz="2000">
                <a:latin typeface="Arial" panose="020B0604020202020204" pitchFamily="34" charset="0"/>
                <a:ea typeface="Arial" panose="020B0604020202020204" pitchFamily="34" charset="0"/>
                <a:cs typeface="Times New Roman" panose="02020603050405020304" pitchFamily="18" charset="0"/>
              </a:rPr>
              <a:t>è importante sottolineare come i due percorsi non si escludano a vicenda, ma possano costituire insieme un aiuto completo rivolto a chi ha subito una perdita. Entrambi i percorsi sono stati però pensati per situazioni di lutto acuto, perché risultano insufficienti per trattare realtà di lutto complicato. </a:t>
            </a:r>
            <a:endParaRPr lang="it-IT" altLang="it-IT" sz="2000">
              <a:ea typeface="Calibri" panose="020F0502020204030204" pitchFamily="34" charset="0"/>
              <a:cs typeface="Times New Roman" panose="02020603050405020304" pitchFamily="18" charset="0"/>
            </a:endParaRPr>
          </a:p>
          <a:p>
            <a:pPr marL="71438"/>
            <a:r>
              <a:rPr lang="en-US" altLang="it-IT">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800">
              <a:solidFill>
                <a:srgbClr val="FFFFFF"/>
              </a:solidFill>
              <a:ea typeface="Calibri" panose="020F0502020204030204" pitchFamily="34" charset="0"/>
              <a:cs typeface="Times New Roman" panose="02020603050405020304" pitchFamily="18" charset="0"/>
            </a:endParaRPr>
          </a:p>
          <a:p>
            <a:pPr marL="71438"/>
            <a:endParaRPr lang="it-IT" altLang="it-IT"/>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olo 1">
            <a:extLst>
              <a:ext uri="{FF2B5EF4-FFF2-40B4-BE49-F238E27FC236}">
                <a16:creationId xmlns:a16="http://schemas.microsoft.com/office/drawing/2014/main" id="{CAAC16CE-7828-4CDB-A896-AF82BC432160}"/>
              </a:ext>
            </a:extLst>
          </p:cNvPr>
          <p:cNvSpPr>
            <a:spLocks noGrp="1"/>
          </p:cNvSpPr>
          <p:nvPr>
            <p:ph type="title"/>
          </p:nvPr>
        </p:nvSpPr>
        <p:spPr/>
        <p:txBody>
          <a:bodyPr/>
          <a:lstStyle/>
          <a:p>
            <a:endParaRPr lang="it-IT" altLang="it-IT"/>
          </a:p>
        </p:txBody>
      </p:sp>
      <p:sp>
        <p:nvSpPr>
          <p:cNvPr id="61443" name="Segnaposto contenuto 2">
            <a:extLst>
              <a:ext uri="{FF2B5EF4-FFF2-40B4-BE49-F238E27FC236}">
                <a16:creationId xmlns:a16="http://schemas.microsoft.com/office/drawing/2014/main" id="{49354F88-D5B0-4518-A8CD-B7F742F3E367}"/>
              </a:ext>
            </a:extLst>
          </p:cNvPr>
          <p:cNvSpPr>
            <a:spLocks noGrp="1"/>
          </p:cNvSpPr>
          <p:nvPr>
            <p:ph idx="1"/>
          </p:nvPr>
        </p:nvSpPr>
        <p:spPr/>
        <p:txBody>
          <a:bodyPr/>
          <a:lstStyle/>
          <a:p>
            <a:pPr marL="1346200">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Il Counseling di supporto al lutto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134620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46200">
              <a:lnSpc>
                <a:spcPct val="148000"/>
              </a:lnSpc>
            </a:pPr>
            <a:r>
              <a:rPr lang="en-US" altLang="it-IT" sz="2000">
                <a:latin typeface="Arial" panose="020B0604020202020204" pitchFamily="34" charset="0"/>
                <a:ea typeface="Arial" panose="020B0604020202020204" pitchFamily="34" charset="0"/>
                <a:cs typeface="Times New Roman" panose="02020603050405020304" pitchFamily="18" charset="0"/>
              </a:rPr>
              <a:t>Il counseling di supporto al lutto si basa su un </a:t>
            </a:r>
            <a:r>
              <a:rPr lang="en-US" altLang="it-IT" sz="2000" i="1">
                <a:latin typeface="Arial" panose="020B0604020202020204" pitchFamily="34" charset="0"/>
                <a:ea typeface="Arial" panose="020B0604020202020204" pitchFamily="34" charset="0"/>
                <a:cs typeface="Times New Roman" panose="02020603050405020304" pitchFamily="18" charset="0"/>
              </a:rPr>
              <a:t>trattamento non direttivo</a:t>
            </a:r>
            <a:r>
              <a:rPr lang="en-US" altLang="it-IT" sz="2000">
                <a:latin typeface="Arial" panose="020B0604020202020204" pitchFamily="34" charset="0"/>
                <a:ea typeface="Arial" panose="020B0604020202020204" pitchFamily="34" charset="0"/>
                <a:cs typeface="Times New Roman" panose="02020603050405020304" pitchFamily="18" charset="0"/>
              </a:rPr>
              <a:t> e si rende necessario soprattutto nel caso in cui la persona, in seguito ad un lutto, si senta completamente sopraffatta dal dolore e dalla perdita e si trovi in uno stato in cui le sue risorse di coping risultano inadeguate o bloccate. </a:t>
            </a:r>
            <a:endParaRPr lang="it-IT" altLang="it-IT" sz="2000">
              <a:ea typeface="Calibri" panose="020F0502020204030204" pitchFamily="34" charset="0"/>
              <a:cs typeface="Times New Roman" panose="02020603050405020304" pitchFamily="18" charset="0"/>
            </a:endParaRPr>
          </a:p>
          <a:p>
            <a:pPr marL="1346200"/>
            <a:endParaRPr lang="it-IT" alt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434671C4-B0F9-421F-986B-02ED9FCD858F}"/>
              </a:ext>
            </a:extLst>
          </p:cNvPr>
          <p:cNvSpPr>
            <a:spLocks noGrp="1"/>
          </p:cNvSpPr>
          <p:nvPr>
            <p:ph type="title"/>
          </p:nvPr>
        </p:nvSpPr>
        <p:spPr/>
        <p:txBody>
          <a:bodyPr/>
          <a:lstStyle/>
          <a:p>
            <a:pPr eaLnBrk="1" hangingPunct="1"/>
            <a:endParaRPr lang="it-IT" altLang="it-IT"/>
          </a:p>
        </p:txBody>
      </p:sp>
      <p:sp>
        <p:nvSpPr>
          <p:cNvPr id="7171" name="Segnaposto contenuto 2">
            <a:extLst>
              <a:ext uri="{FF2B5EF4-FFF2-40B4-BE49-F238E27FC236}">
                <a16:creationId xmlns:a16="http://schemas.microsoft.com/office/drawing/2014/main" id="{78C60473-87FF-4B48-A0C6-4FA5BA016581}"/>
              </a:ext>
            </a:extLst>
          </p:cNvPr>
          <p:cNvSpPr>
            <a:spLocks noGrp="1"/>
          </p:cNvSpPr>
          <p:nvPr>
            <p:ph idx="1"/>
          </p:nvPr>
        </p:nvSpPr>
        <p:spPr>
          <a:xfrm>
            <a:off x="468313" y="1700213"/>
            <a:ext cx="8229600" cy="4525962"/>
          </a:xfrm>
        </p:spPr>
        <p:txBody>
          <a:bodyPr/>
          <a:lstStyle/>
          <a:p>
            <a:pPr eaLnBrk="1" hangingPunct="1"/>
            <a:r>
              <a:rPr lang="it-IT" altLang="it-IT" sz="2800"/>
              <a:t>In genere il lutto evolve e si risolve in meno di 6 mesi, se la intensità o la durata del lutto sono eccezionali si parla di un lutto patologico.</a:t>
            </a:r>
          </a:p>
          <a:p>
            <a:pPr eaLnBrk="1" hangingPunct="1"/>
            <a:r>
              <a:rPr lang="it-IT" altLang="it-IT" sz="2800"/>
              <a:t>Nel DSM5 si ammette che il lutto possa essere causa significativa di depressione.</a:t>
            </a:r>
          </a:p>
          <a:p>
            <a:r>
              <a:rPr lang="it-IT" altLang="it-IT" sz="2800"/>
              <a:t>Nel caso di un decesso, in genere il lutto è tanto più difficile da superare quanto più improvvisa è stata la morte, quanto più sano e giovane era il defunto e ciò soprattutto se chi sopravvive può attribuirsi qualche colpa dell' accaduto.</a:t>
            </a:r>
          </a:p>
          <a:p>
            <a:r>
              <a:rPr lang="it-IT" altLang="it-IT" sz="2800"/>
              <a:t>Es. lutto per suicidio, per incidente automobilistico.</a:t>
            </a:r>
          </a:p>
          <a:p>
            <a:pPr eaLnBrk="1" hangingPunct="1"/>
            <a:endParaRPr lang="it-IT" altLang="it-IT" sz="2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a:extLst>
              <a:ext uri="{FF2B5EF4-FFF2-40B4-BE49-F238E27FC236}">
                <a16:creationId xmlns:a16="http://schemas.microsoft.com/office/drawing/2014/main" id="{6AE631EE-40E6-4562-82C0-BFD48502B8FB}"/>
              </a:ext>
            </a:extLst>
          </p:cNvPr>
          <p:cNvSpPr>
            <a:spLocks noGrp="1"/>
          </p:cNvSpPr>
          <p:nvPr>
            <p:ph type="title"/>
          </p:nvPr>
        </p:nvSpPr>
        <p:spPr/>
        <p:txBody>
          <a:bodyPr/>
          <a:lstStyle/>
          <a:p>
            <a:endParaRPr lang="it-IT" altLang="it-IT"/>
          </a:p>
        </p:txBody>
      </p:sp>
      <p:sp>
        <p:nvSpPr>
          <p:cNvPr id="62467" name="Segnaposto contenuto 2">
            <a:extLst>
              <a:ext uri="{FF2B5EF4-FFF2-40B4-BE49-F238E27FC236}">
                <a16:creationId xmlns:a16="http://schemas.microsoft.com/office/drawing/2014/main" id="{62A73559-85D8-4859-9E6C-74A9DC4AD10A}"/>
              </a:ext>
            </a:extLst>
          </p:cNvPr>
          <p:cNvSpPr>
            <a:spLocks noGrp="1"/>
          </p:cNvSpPr>
          <p:nvPr>
            <p:ph idx="1"/>
          </p:nvPr>
        </p:nvSpPr>
        <p:spPr/>
        <p:txBody>
          <a:bodyPr/>
          <a:lstStyle/>
          <a:p>
            <a:pPr marL="71438">
              <a:lnSpc>
                <a:spcPct val="149000"/>
              </a:lnSpc>
              <a:spcBef>
                <a:spcPts val="1050"/>
              </a:spcBef>
            </a:pPr>
            <a:r>
              <a:rPr lang="en-US" altLang="it-IT" sz="1800">
                <a:latin typeface="Arial" panose="020B0604020202020204" pitchFamily="34" charset="0"/>
                <a:ea typeface="Arial" panose="020B0604020202020204" pitchFamily="34" charset="0"/>
                <a:cs typeface="Times New Roman" panose="02020603050405020304" pitchFamily="18" charset="0"/>
              </a:rPr>
              <a:t>Il punto di partenza sta nello spiegare al paziente cosa sia il lutto e come questo coincida con una serie di difficoltà emotive, sociali e di ordine pratico.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25"/>
              </a:spcBef>
            </a:pPr>
            <a:r>
              <a:rPr lang="en-US" altLang="it-IT" sz="1800">
                <a:latin typeface="Arial" panose="020B0604020202020204" pitchFamily="34" charset="0"/>
                <a:ea typeface="Arial" panose="020B0604020202020204" pitchFamily="34" charset="0"/>
                <a:cs typeface="Times New Roman" panose="02020603050405020304" pitchFamily="18" charset="0"/>
              </a:rPr>
              <a:t>Il paziente è incoraggiato ad aprirsi esprimendo tutti i suoi sentimenti e tutti suoi pensieri riguardanti la perdita, nella totale libertà di impostazione del discorso e nel modo in cui la sua competenza verbale glielo consente. La ragione di questo incoraggiamento è che parlare può portare sollievo al carico emotivo causato dalla perdita e favorire il processo di elaborazione del lutto: il paziente può imparare come affrontare quei pensieri e quei sentimenti.</a:t>
            </a: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olo 1">
            <a:extLst>
              <a:ext uri="{FF2B5EF4-FFF2-40B4-BE49-F238E27FC236}">
                <a16:creationId xmlns:a16="http://schemas.microsoft.com/office/drawing/2014/main" id="{D6752679-4DB4-48CA-92C7-B08F8F05B39F}"/>
              </a:ext>
            </a:extLst>
          </p:cNvPr>
          <p:cNvSpPr>
            <a:spLocks noGrp="1"/>
          </p:cNvSpPr>
          <p:nvPr>
            <p:ph type="title"/>
          </p:nvPr>
        </p:nvSpPr>
        <p:spPr/>
        <p:txBody>
          <a:bodyPr/>
          <a:lstStyle/>
          <a:p>
            <a:endParaRPr lang="it-IT" altLang="it-IT"/>
          </a:p>
        </p:txBody>
      </p:sp>
      <p:sp>
        <p:nvSpPr>
          <p:cNvPr id="63491" name="Segnaposto contenuto 2">
            <a:extLst>
              <a:ext uri="{FF2B5EF4-FFF2-40B4-BE49-F238E27FC236}">
                <a16:creationId xmlns:a16="http://schemas.microsoft.com/office/drawing/2014/main" id="{EEC367D0-EA6F-44F1-AF53-A2BA25BDE05E}"/>
              </a:ext>
            </a:extLst>
          </p:cNvPr>
          <p:cNvSpPr>
            <a:spLocks noGrp="1"/>
          </p:cNvSpPr>
          <p:nvPr>
            <p:ph idx="1"/>
          </p:nvPr>
        </p:nvSpPr>
        <p:spPr/>
        <p:txBody>
          <a:bodyPr/>
          <a:lstStyle/>
          <a:p>
            <a:r>
              <a:rPr lang="en-US" altLang="it-IT"/>
              <a:t>Il terapeuta non si limita ad ascoltare passivamente i vissuti del paziente, ma empatizza con lui, considerando in modo positivo qualsiasi questione sollevi il paziente e sostenendo qualsiasi tentativo di problem- solving. L’ascolto empatico avviene in un clima non giudicante e nel pieno segreto professionale.</a:t>
            </a:r>
            <a:endParaRPr lang="it-IT" altLang="it-IT"/>
          </a:p>
          <a:p>
            <a:endParaRPr lang="it-IT" altLang="it-IT"/>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66D53790-AAAE-4B27-9221-5792C2C6F353}"/>
              </a:ext>
            </a:extLst>
          </p:cNvPr>
          <p:cNvSpPr>
            <a:spLocks noGrp="1"/>
          </p:cNvSpPr>
          <p:nvPr>
            <p:ph type="title"/>
          </p:nvPr>
        </p:nvSpPr>
        <p:spPr/>
        <p:txBody>
          <a:bodyPr/>
          <a:lstStyle/>
          <a:p>
            <a:endParaRPr lang="it-IT" altLang="it-IT"/>
          </a:p>
        </p:txBody>
      </p:sp>
      <p:sp>
        <p:nvSpPr>
          <p:cNvPr id="64515" name="Segnaposto contenuto 2">
            <a:extLst>
              <a:ext uri="{FF2B5EF4-FFF2-40B4-BE49-F238E27FC236}">
                <a16:creationId xmlns:a16="http://schemas.microsoft.com/office/drawing/2014/main" id="{5421E235-192E-453E-BA9F-0047E45BCFAA}"/>
              </a:ext>
            </a:extLst>
          </p:cNvPr>
          <p:cNvSpPr>
            <a:spLocks noGrp="1"/>
          </p:cNvSpPr>
          <p:nvPr>
            <p:ph idx="1"/>
          </p:nvPr>
        </p:nvSpPr>
        <p:spPr/>
        <p:txBody>
          <a:bodyPr/>
          <a:lstStyle/>
          <a:p>
            <a:pPr marL="612775" algn="ctr"/>
            <a:r>
              <a:rPr lang="en-US" altLang="it-IT" sz="2000" i="1">
                <a:latin typeface="Arial" panose="020B0604020202020204" pitchFamily="34" charset="0"/>
                <a:ea typeface="Calibri" panose="020F0502020204030204" pitchFamily="34" charset="0"/>
                <a:cs typeface="Times New Roman" panose="02020603050405020304" pitchFamily="18" charset="0"/>
              </a:rPr>
              <a:t>OBIETTIVI DEL COUNSELING</a:t>
            </a:r>
            <a:endParaRPr lang="it-IT" altLang="it-IT" sz="2000">
              <a:ea typeface="Calibri" panose="020F0502020204030204" pitchFamily="34" charset="0"/>
              <a:cs typeface="Times New Roman" panose="02020603050405020304" pitchFamily="18" charset="0"/>
            </a:endParaRPr>
          </a:p>
          <a:p>
            <a:pPr marL="612775">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612775">
              <a:lnSpc>
                <a:spcPct val="149000"/>
              </a:lnSpc>
            </a:pPr>
            <a:r>
              <a:rPr lang="en-US" altLang="it-IT" sz="1800">
                <a:latin typeface="Arial" panose="020B0604020202020204" pitchFamily="34" charset="0"/>
                <a:ea typeface="Arial" panose="020B0604020202020204" pitchFamily="34" charset="0"/>
                <a:cs typeface="Times New Roman" panose="02020603050405020304" pitchFamily="18" charset="0"/>
              </a:rPr>
              <a:t>L’obiettivo complessivo del counseling è quello di </a:t>
            </a:r>
            <a:r>
              <a:rPr lang="en-US" altLang="it-IT" sz="1800" b="1">
                <a:latin typeface="Arial" panose="020B0604020202020204" pitchFamily="34" charset="0"/>
                <a:ea typeface="Arial" panose="020B0604020202020204" pitchFamily="34" charset="0"/>
                <a:cs typeface="Times New Roman" panose="02020603050405020304" pitchFamily="18" charset="0"/>
              </a:rPr>
              <a:t>aiutare il soggetto a completare il lavoro del lutto; </a:t>
            </a:r>
            <a:r>
              <a:rPr lang="en-US" altLang="it-IT" sz="1800">
                <a:latin typeface="Arial" panose="020B0604020202020204" pitchFamily="34" charset="0"/>
                <a:ea typeface="Arial" panose="020B0604020202020204" pitchFamily="34" charset="0"/>
                <a:cs typeface="Times New Roman" panose="02020603050405020304" pitchFamily="18" charset="0"/>
              </a:rPr>
              <a:t>tale obiettivo può essere suddiviso in quattro specifici sottobiettivi:</a:t>
            </a:r>
            <a:endParaRPr lang="it-IT" altLang="it-IT" sz="1800">
              <a:ea typeface="Calibri" panose="020F0502020204030204" pitchFamily="34" charset="0"/>
              <a:cs typeface="Times New Roman" panose="02020603050405020304" pitchFamily="18" charset="0"/>
            </a:endParaRPr>
          </a:p>
          <a:p>
            <a:pPr marL="612775">
              <a:spcBef>
                <a:spcPts val="38"/>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aiutare il soggetto ad accettare la realtà della perdita;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612775">
              <a:spcBef>
                <a:spcPts val="688"/>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aiutare il soggetto a gestire i propri sentimenti (sia manifesti che latenti);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612775">
              <a:spcBef>
                <a:spcPts val="700"/>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aiutare il soggetto a superare i vari ostacoli per riassestarsi dopo la perdita;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612775">
              <a:lnSpc>
                <a:spcPct val="150000"/>
              </a:lnSpc>
              <a:spcBef>
                <a:spcPts val="688"/>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incoraggiare il soggetto ad operare un ritiro emotivo dalla persona defunta e a sentirsi a proprio agio nel re-</a:t>
            </a:r>
            <a:r>
              <a:rPr lang="en-US" altLang="it-IT" sz="1800">
                <a:latin typeface="Arial" panose="020B0604020202020204" pitchFamily="34" charset="0"/>
                <a:cs typeface="Arial" panose="020B0604020202020204" pitchFamily="34" charset="0"/>
              </a:rPr>
              <a:t>investire quell’emozione in altre relazioni;</a:t>
            </a:r>
            <a:endParaRPr lang="it-IT" altLang="it-IT" sz="1800">
              <a:latin typeface="Arial" panose="020B0604020202020204" pitchFamily="34" charset="0"/>
              <a:cs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a:extLst>
              <a:ext uri="{FF2B5EF4-FFF2-40B4-BE49-F238E27FC236}">
                <a16:creationId xmlns:a16="http://schemas.microsoft.com/office/drawing/2014/main" id="{80D71900-C8A7-43C3-A242-8F372432738C}"/>
              </a:ext>
            </a:extLst>
          </p:cNvPr>
          <p:cNvSpPr>
            <a:spLocks noGrp="1"/>
          </p:cNvSpPr>
          <p:nvPr>
            <p:ph type="title"/>
          </p:nvPr>
        </p:nvSpPr>
        <p:spPr/>
        <p:txBody>
          <a:bodyPr/>
          <a:lstStyle/>
          <a:p>
            <a:endParaRPr lang="it-IT" altLang="it-IT"/>
          </a:p>
        </p:txBody>
      </p:sp>
      <p:sp>
        <p:nvSpPr>
          <p:cNvPr id="65539" name="Segnaposto contenuto 2">
            <a:extLst>
              <a:ext uri="{FF2B5EF4-FFF2-40B4-BE49-F238E27FC236}">
                <a16:creationId xmlns:a16="http://schemas.microsoft.com/office/drawing/2014/main" id="{8F3E0625-AFCC-4600-B605-90A6A0F86A15}"/>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Spiegazioni ed istruzioni</a:t>
            </a:r>
            <a:r>
              <a:rPr lang="en-US" altLang="it-IT" sz="2000">
                <a:latin typeface="Arial" panose="020B0604020202020204" pitchFamily="34" charset="0"/>
                <a:ea typeface="Symbol" panose="05050102010706020507" pitchFamily="18" charset="2"/>
                <a:cs typeface="Times New Roman" panose="02020603050405020304" pitchFamily="18" charset="0"/>
              </a:rPr>
              <a:t>;</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gn="just">
              <a:lnSpc>
                <a:spcPct val="150000"/>
              </a:lnSpc>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sono previste per aumentare la comprensione della situazione del paziente. Conoscere e </a:t>
            </a:r>
            <a:r>
              <a:rPr lang="en-US" altLang="it-IT" sz="2000">
                <a:latin typeface="Arial" panose="020B0604020202020204" pitchFamily="34" charset="0"/>
                <a:cs typeface="Arial" panose="020B0604020202020204" pitchFamily="34" charset="0"/>
              </a:rPr>
              <a:t>capire cos’è il lutto, perché si verifica, come si manifesta e come può essere gestito; sono elementi essenziali nel processo di elaborazione e coping. Questa parte di apprendimento deve essere sostenuta da molto incoraggiamento e da un’adeguata rassicurazione.</a:t>
            </a:r>
            <a:endParaRPr lang="it-IT" altLang="it-IT" sz="2000">
              <a:latin typeface="Arial" panose="020B0604020202020204" pitchFamily="34" charset="0"/>
              <a:cs typeface="Arial" panose="020B0604020202020204" pitchFamily="34" charset="0"/>
            </a:endParaRPr>
          </a:p>
          <a:p>
            <a:pPr>
              <a:tabLst>
                <a:tab pos="528638" algn="l"/>
              </a:tabLst>
            </a:pPr>
            <a:r>
              <a:rPr lang="en-US" altLang="it-IT" sz="2000">
                <a:solidFill>
                  <a:srgbClr val="FFFFFF"/>
                </a:solidFill>
                <a:latin typeface="Arial" panose="020B0604020202020204" pitchFamily="34" charset="0"/>
                <a:cs typeface="Arial" panose="020B0604020202020204" pitchFamily="34" charset="0"/>
              </a:rPr>
              <a:t> </a:t>
            </a:r>
            <a:endParaRPr lang="it-IT" altLang="it-IT" sz="2000">
              <a:solidFill>
                <a:srgbClr val="FFFFFF"/>
              </a:solidFill>
              <a:cs typeface="Calibri" panose="020F0502020204030204" pitchFamily="34" charset="0"/>
            </a:endParaRPr>
          </a:p>
          <a:p>
            <a:pPr>
              <a:spcBef>
                <a:spcPts val="25"/>
              </a:spcBef>
              <a:tabLst>
                <a:tab pos="528638" algn="l"/>
              </a:tabLst>
            </a:pPr>
            <a:r>
              <a:rPr lang="en-US" altLang="it-IT" sz="2000">
                <a:solidFill>
                  <a:srgbClr val="FFFFFF"/>
                </a:solidFill>
                <a:latin typeface="Arial" panose="020B0604020202020204" pitchFamily="34" charset="0"/>
                <a:cs typeface="Arial" panose="020B0604020202020204" pitchFamily="34" charset="0"/>
              </a:rPr>
              <a:t> </a:t>
            </a:r>
            <a:endParaRPr lang="it-IT" altLang="it-IT" sz="2000">
              <a:solidFill>
                <a:srgbClr val="FFFFFF"/>
              </a:solidFill>
              <a:cs typeface="Calibri" panose="020F0502020204030204" pitchFamily="34" charset="0"/>
            </a:endParaRPr>
          </a:p>
          <a:p>
            <a:pPr>
              <a:tabLst>
                <a:tab pos="528638" algn="l"/>
              </a:tabLst>
            </a:pPr>
            <a:endParaRPr lang="it-IT" altLang="it-IT">
              <a:solidFill>
                <a:srgbClr val="FFFFFF"/>
              </a:solidFill>
            </a:endParaRPr>
          </a:p>
          <a:p>
            <a:pPr>
              <a:tabLst>
                <a:tab pos="528638" algn="l"/>
              </a:tabLst>
            </a:pPr>
            <a:endParaRPr lang="it-IT" altLang="it-IT"/>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1">
            <a:extLst>
              <a:ext uri="{FF2B5EF4-FFF2-40B4-BE49-F238E27FC236}">
                <a16:creationId xmlns:a16="http://schemas.microsoft.com/office/drawing/2014/main" id="{9BF746CD-D5BE-4470-AD28-FFE1B8EED1C8}"/>
              </a:ext>
            </a:extLst>
          </p:cNvPr>
          <p:cNvSpPr>
            <a:spLocks noGrp="1"/>
          </p:cNvSpPr>
          <p:nvPr>
            <p:ph type="title"/>
          </p:nvPr>
        </p:nvSpPr>
        <p:spPr/>
        <p:txBody>
          <a:bodyPr/>
          <a:lstStyle/>
          <a:p>
            <a:endParaRPr lang="it-IT" altLang="it-IT"/>
          </a:p>
        </p:txBody>
      </p:sp>
      <p:sp>
        <p:nvSpPr>
          <p:cNvPr id="66563" name="Segnaposto contenuto 2">
            <a:extLst>
              <a:ext uri="{FF2B5EF4-FFF2-40B4-BE49-F238E27FC236}">
                <a16:creationId xmlns:a16="http://schemas.microsoft.com/office/drawing/2014/main" id="{6B1FE82F-39C9-4F7A-9E97-9DD726D0883E}"/>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Guida;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cs typeface="Arial" panose="020B0604020202020204" pitchFamily="34" charset="0"/>
              </a:rPr>
              <a:t>Lo psicologo può divenire  una guida importante nel momento in cui il paziente si trova ad affrontare ostacoli particolari oppure si trova di fronte a decisioni importanti.</a:t>
            </a:r>
            <a:endParaRPr lang="it-IT" altLang="it-IT" sz="2000">
              <a:latin typeface="Arial" panose="020B0604020202020204" pitchFamily="34" charset="0"/>
              <a:cs typeface="Arial" panose="020B0604020202020204" pitchFamily="34" charset="0"/>
            </a:endParaRPr>
          </a:p>
          <a:p>
            <a:pPr>
              <a:lnSpc>
                <a:spcPct val="149000"/>
              </a:lnSpc>
              <a:spcBef>
                <a:spcPts val="25"/>
              </a:spcBef>
              <a:tabLst>
                <a:tab pos="528638" algn="l"/>
              </a:tabLst>
            </a:pPr>
            <a:r>
              <a:rPr lang="en-US" altLang="it-IT" sz="2000">
                <a:latin typeface="Arial" panose="020B0604020202020204" pitchFamily="34" charset="0"/>
                <a:cs typeface="Arial" panose="020B0604020202020204" pitchFamily="34" charset="0"/>
              </a:rPr>
              <a:t>La funzione di guida però non deve produrre una sostituzione tra psicologo e paziente, per cui in nessun modo deve essere lo psicologo a scegliere o a fare al posto del paziente.</a:t>
            </a:r>
            <a:endParaRPr lang="it-IT" altLang="it-IT" sz="2000">
              <a:latin typeface="Arial" panose="020B0604020202020204" pitchFamily="34" charset="0"/>
              <a:cs typeface="Arial" panose="020B0604020202020204" pitchFamily="34" charset="0"/>
            </a:endParaRPr>
          </a:p>
          <a:p>
            <a:pPr>
              <a:lnSpc>
                <a:spcPct val="149000"/>
              </a:lnSpc>
              <a:spcBef>
                <a:spcPts val="25"/>
              </a:spcBef>
              <a:tabLst>
                <a:tab pos="528638" algn="l"/>
              </a:tabLst>
            </a:pPr>
            <a:r>
              <a:rPr lang="en-US" altLang="it-IT" sz="2000">
                <a:latin typeface="Arial" panose="020B0604020202020204" pitchFamily="34" charset="0"/>
                <a:cs typeface="Arial" panose="020B0604020202020204" pitchFamily="34" charset="0"/>
              </a:rPr>
              <a:t>Essere una guida significa sostenere e accompagnare il paziente nelle sue scelte e nelle sue prove, che comunque continua ad affrontare in prima persona. </a:t>
            </a:r>
            <a:endParaRPr lang="it-IT" altLang="it-IT" sz="2000">
              <a:cs typeface="Calibri" panose="020F0502020204030204" pitchFamily="34" charset="0"/>
            </a:endParaRPr>
          </a:p>
          <a:p>
            <a:pPr>
              <a:tabLst>
                <a:tab pos="528638" algn="l"/>
              </a:tabLst>
            </a:pPr>
            <a:endParaRPr lang="it-IT" altLang="it-IT"/>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olo 1">
            <a:extLst>
              <a:ext uri="{FF2B5EF4-FFF2-40B4-BE49-F238E27FC236}">
                <a16:creationId xmlns:a16="http://schemas.microsoft.com/office/drawing/2014/main" id="{5FAEB649-524E-4E0D-BAEF-9076E97EF095}"/>
              </a:ext>
            </a:extLst>
          </p:cNvPr>
          <p:cNvSpPr>
            <a:spLocks noGrp="1"/>
          </p:cNvSpPr>
          <p:nvPr>
            <p:ph type="title"/>
          </p:nvPr>
        </p:nvSpPr>
        <p:spPr/>
        <p:txBody>
          <a:bodyPr/>
          <a:lstStyle/>
          <a:p>
            <a:endParaRPr lang="it-IT" altLang="it-IT"/>
          </a:p>
        </p:txBody>
      </p:sp>
      <p:sp>
        <p:nvSpPr>
          <p:cNvPr id="67587" name="Segnaposto contenuto 2">
            <a:extLst>
              <a:ext uri="{FF2B5EF4-FFF2-40B4-BE49-F238E27FC236}">
                <a16:creationId xmlns:a16="http://schemas.microsoft.com/office/drawing/2014/main" id="{FC393A8F-3890-421E-B326-1BBF91D05DC6}"/>
              </a:ext>
            </a:extLst>
          </p:cNvPr>
          <p:cNvSpPr>
            <a:spLocks noGrp="1"/>
          </p:cNvSpPr>
          <p:nvPr>
            <p:ph idx="1"/>
          </p:nvPr>
        </p:nvSpPr>
        <p:spPr/>
        <p:txBody>
          <a:bodyPr/>
          <a:lstStyle/>
          <a:p>
            <a:pPr marL="1181100"/>
            <a:r>
              <a:rPr lang="en-US" altLang="it-IT" sz="2000" i="1">
                <a:latin typeface="Arial" panose="020B0604020202020204" pitchFamily="34" charset="0"/>
                <a:ea typeface="Calibri" panose="020F0502020204030204" pitchFamily="34" charset="0"/>
                <a:cs typeface="Times New Roman" panose="02020603050405020304" pitchFamily="18" charset="0"/>
              </a:rPr>
              <a:t>QUALI TECNICHE RISULTANO EFFICACI NEL LUTTO?</a:t>
            </a:r>
            <a:endParaRPr lang="it-IT" altLang="it-IT" sz="2000">
              <a:ea typeface="Calibri" panose="020F0502020204030204" pitchFamily="34" charset="0"/>
              <a:cs typeface="Times New Roman" panose="02020603050405020304" pitchFamily="18" charset="0"/>
            </a:endParaRPr>
          </a:p>
          <a:p>
            <a:pPr marL="1181100">
              <a:spcBef>
                <a:spcPts val="13"/>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lvl="1">
              <a:buSzPts val="1200"/>
              <a:buFont typeface="Symbol" panose="05050102010706020507" pitchFamily="18" charset="2"/>
              <a:buChar char=""/>
            </a:pPr>
            <a:r>
              <a:rPr lang="en-US" altLang="it-IT" sz="2000" i="1">
                <a:latin typeface="Arial" panose="020B0604020202020204" pitchFamily="34" charset="0"/>
                <a:ea typeface="Symbol" panose="05050102010706020507" pitchFamily="18" charset="2"/>
                <a:cs typeface="Times New Roman" panose="02020603050405020304" pitchFamily="18" charset="0"/>
              </a:rPr>
              <a:t>Linguaggio evocativo;</a:t>
            </a:r>
            <a:endParaRPr lang="it-IT" altLang="it-IT" sz="2000">
              <a:ea typeface="Symbol" panose="05050102010706020507" pitchFamily="18" charset="2"/>
              <a:cs typeface="Times New Roman" panose="02020603050405020304" pitchFamily="18" charset="0"/>
            </a:endParaRPr>
          </a:p>
          <a:p>
            <a:pPr marL="118110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81100">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(creazione di immagini mentali e suggestioni che colpiscono emotivamente attraverso il linguaggio e le parole). Fra gli strumenti usati dal linguaggio evocativo vi sono: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81100">
              <a:spcBef>
                <a:spcPct val="0"/>
              </a:spcBef>
              <a:buSzPts val="1200"/>
              <a:buFont typeface="Arial" panose="020B0604020202020204" pitchFamily="34" charset="0"/>
              <a:buChar char="-"/>
            </a:pPr>
            <a:r>
              <a:rPr lang="en-US" altLang="it-IT" sz="2000">
                <a:latin typeface="Arial" panose="020B0604020202020204" pitchFamily="34" charset="0"/>
                <a:cs typeface="Arial" panose="020B0604020202020204" pitchFamily="34" charset="0"/>
              </a:rPr>
              <a:t>la metafora: associare le parole alle figure</a:t>
            </a:r>
            <a:endParaRPr lang="it-IT" altLang="it-IT" sz="2000">
              <a:latin typeface="Arial" panose="020B0604020202020204" pitchFamily="34" charset="0"/>
              <a:cs typeface="Arial" panose="020B0604020202020204" pitchFamily="34" charset="0"/>
            </a:endParaRPr>
          </a:p>
          <a:p>
            <a:pPr marL="1181100">
              <a:spcBef>
                <a:spcPts val="688"/>
              </a:spcBef>
              <a:buSzPts val="1200"/>
              <a:buFont typeface="Arial" panose="020B0604020202020204" pitchFamily="34" charset="0"/>
              <a:buChar char="-"/>
            </a:pPr>
            <a:r>
              <a:rPr lang="en-US" altLang="it-IT" sz="2000">
                <a:latin typeface="Arial" panose="020B0604020202020204" pitchFamily="34" charset="0"/>
                <a:cs typeface="Arial" panose="020B0604020202020204" pitchFamily="34" charset="0"/>
              </a:rPr>
              <a:t>la similitudine: riferimento diretto </a:t>
            </a:r>
            <a:endParaRPr lang="it-IT" altLang="it-IT" sz="2000">
              <a:latin typeface="Arial" panose="020B0604020202020204" pitchFamily="34" charset="0"/>
              <a:cs typeface="Arial" panose="020B0604020202020204" pitchFamily="34" charset="0"/>
            </a:endParaRPr>
          </a:p>
          <a:p>
            <a:pPr marL="1181100">
              <a:spcBef>
                <a:spcPts val="700"/>
              </a:spcBef>
              <a:buSzPts val="1200"/>
              <a:buFont typeface="Arial" panose="020B0604020202020204" pitchFamily="34" charset="0"/>
              <a:buChar char="-"/>
            </a:pPr>
            <a:r>
              <a:rPr lang="en-US" altLang="it-IT" sz="2000">
                <a:latin typeface="Arial" panose="020B0604020202020204" pitchFamily="34" charset="0"/>
                <a:cs typeface="Arial" panose="020B0604020202020204" pitchFamily="34" charset="0"/>
              </a:rPr>
              <a:t>l’aneddoto: concetti noti appartenenti all’ambiente in cui viviamo.</a:t>
            </a:r>
            <a:br>
              <a:rPr lang="en-US" altLang="it-IT" sz="2000">
                <a:latin typeface="Arial" panose="020B0604020202020204" pitchFamily="34" charset="0"/>
                <a:cs typeface="Arial" panose="020B0604020202020204" pitchFamily="34" charset="0"/>
              </a:rPr>
            </a:br>
            <a:endParaRPr lang="it-IT" altLang="it-IT" sz="20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1">
            <a:extLst>
              <a:ext uri="{FF2B5EF4-FFF2-40B4-BE49-F238E27FC236}">
                <a16:creationId xmlns:a16="http://schemas.microsoft.com/office/drawing/2014/main" id="{9ADF083A-E5EF-4E24-A559-0529F1DFCCBC}"/>
              </a:ext>
            </a:extLst>
          </p:cNvPr>
          <p:cNvSpPr>
            <a:spLocks noGrp="1"/>
          </p:cNvSpPr>
          <p:nvPr>
            <p:ph type="title"/>
          </p:nvPr>
        </p:nvSpPr>
        <p:spPr/>
        <p:txBody>
          <a:bodyPr/>
          <a:lstStyle/>
          <a:p>
            <a:endParaRPr lang="it-IT" altLang="it-IT"/>
          </a:p>
        </p:txBody>
      </p:sp>
      <p:sp>
        <p:nvSpPr>
          <p:cNvPr id="68611" name="Segnaposto contenuto 2">
            <a:extLst>
              <a:ext uri="{FF2B5EF4-FFF2-40B4-BE49-F238E27FC236}">
                <a16:creationId xmlns:a16="http://schemas.microsoft.com/office/drawing/2014/main" id="{B2E45502-0409-4827-9F24-B3A54A99557F}"/>
              </a:ext>
            </a:extLst>
          </p:cNvPr>
          <p:cNvSpPr>
            <a:spLocks noGrp="1"/>
          </p:cNvSpPr>
          <p:nvPr>
            <p:ph idx="1"/>
          </p:nvPr>
        </p:nvSpPr>
        <p:spPr/>
        <p:txBody>
          <a:bodyPr/>
          <a:lstStyle/>
          <a:p>
            <a:pPr lvl="1">
              <a:spcBef>
                <a:spcPts val="175"/>
              </a:spcBef>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Scrittura;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9000"/>
              </a:lnSpc>
              <a:tabLst>
                <a:tab pos="528638" algn="l"/>
              </a:tabLst>
            </a:pPr>
            <a:r>
              <a:rPr lang="en-US" altLang="it-IT" sz="2000">
                <a:latin typeface="Arial" panose="020B0604020202020204" pitchFamily="34" charset="0"/>
                <a:cs typeface="Arial" panose="020B0604020202020204" pitchFamily="34" charset="0"/>
              </a:rPr>
              <a:t>se c’è qualcosa che il paziente avrebbe voluto dire alla persona defunta oppure non dire (e quindi desidera scusarsi), ma non se la sente di parlare al defunto come se lui fosse ancora in vita di fronte a lui; allora annotare i propri pensieri può essere una buona soluzione. Il paziente potrà scrivere una lettera, un biglietto, una pagina di diario nei tempi e nei modi che ritiene più adatti a lui. È importante scrivere in modo più sincero e spontaneo possibile.</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olo 1">
            <a:extLst>
              <a:ext uri="{FF2B5EF4-FFF2-40B4-BE49-F238E27FC236}">
                <a16:creationId xmlns:a16="http://schemas.microsoft.com/office/drawing/2014/main" id="{B5466F16-2730-4D90-8B84-AFBBE093F985}"/>
              </a:ext>
            </a:extLst>
          </p:cNvPr>
          <p:cNvSpPr>
            <a:spLocks noGrp="1"/>
          </p:cNvSpPr>
          <p:nvPr>
            <p:ph type="title"/>
          </p:nvPr>
        </p:nvSpPr>
        <p:spPr/>
        <p:txBody>
          <a:bodyPr/>
          <a:lstStyle/>
          <a:p>
            <a:endParaRPr lang="it-IT" altLang="it-IT"/>
          </a:p>
        </p:txBody>
      </p:sp>
      <p:sp>
        <p:nvSpPr>
          <p:cNvPr id="69635" name="Segnaposto contenuto 2">
            <a:extLst>
              <a:ext uri="{FF2B5EF4-FFF2-40B4-BE49-F238E27FC236}">
                <a16:creationId xmlns:a16="http://schemas.microsoft.com/office/drawing/2014/main" id="{797C9476-6A48-493D-9C12-81754A52F8F3}"/>
              </a:ext>
            </a:extLst>
          </p:cNvPr>
          <p:cNvSpPr>
            <a:spLocks noGrp="1"/>
          </p:cNvSpPr>
          <p:nvPr>
            <p:ph idx="1"/>
          </p:nvPr>
        </p:nvSpPr>
        <p:spPr/>
        <p:txBody>
          <a:bodyPr/>
          <a:lstStyle/>
          <a:p>
            <a:pPr marL="71438" algn="just">
              <a:lnSpc>
                <a:spcPct val="150000"/>
              </a:lnSpc>
              <a:spcBef>
                <a:spcPts val="25"/>
              </a:spcBef>
            </a:pPr>
            <a:r>
              <a:rPr lang="en-US" altLang="it-IT" sz="2400">
                <a:latin typeface="Arial" panose="020B0604020202020204" pitchFamily="34" charset="0"/>
                <a:cs typeface="Arial" panose="020B0604020202020204" pitchFamily="34" charset="0"/>
              </a:rPr>
              <a:t>Anche se l’atto di scrivere alla persona morta può scuotere emotivamente lì per lì, questo </a:t>
            </a:r>
            <a:r>
              <a:rPr lang="en-US" altLang="it-IT" sz="2400">
                <a:latin typeface="Arial" panose="020B0604020202020204" pitchFamily="34" charset="0"/>
                <a:ea typeface="Arial" panose="020B0604020202020204" pitchFamily="34" charset="0"/>
                <a:cs typeface="Times New Roman" panose="02020603050405020304" pitchFamily="18" charset="0"/>
              </a:rPr>
              <a:t>è un bene: tramutare in parole il dolore consente spesso di lasciarlo alle spalle, superarlo e avere un nuovo punto di inizio da cui affrontare la perdita.</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r>
              <a:rPr lang="en-US" altLang="it-IT" sz="2400">
                <a:latin typeface="Arial" panose="020B0604020202020204" pitchFamily="34" charset="0"/>
                <a:ea typeface="Arial" panose="020B0604020202020204" pitchFamily="34" charset="0"/>
                <a:cs typeface="Times New Roman" panose="02020603050405020304" pitchFamily="18" charset="0"/>
              </a:rPr>
              <a:t> </a:t>
            </a:r>
            <a:endParaRPr lang="it-IT" altLang="it-IT" sz="2400">
              <a:ea typeface="Calibri" panose="020F050202020403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7467C27E-4A93-4B1E-8A97-91CB8F2172D1}"/>
              </a:ext>
            </a:extLst>
          </p:cNvPr>
          <p:cNvSpPr>
            <a:spLocks noGrp="1"/>
          </p:cNvSpPr>
          <p:nvPr>
            <p:ph type="title"/>
          </p:nvPr>
        </p:nvSpPr>
        <p:spPr/>
        <p:txBody>
          <a:bodyPr/>
          <a:lstStyle/>
          <a:p>
            <a:endParaRPr lang="it-IT" altLang="it-IT"/>
          </a:p>
        </p:txBody>
      </p:sp>
      <p:sp>
        <p:nvSpPr>
          <p:cNvPr id="70659" name="Segnaposto contenuto 2">
            <a:extLst>
              <a:ext uri="{FF2B5EF4-FFF2-40B4-BE49-F238E27FC236}">
                <a16:creationId xmlns:a16="http://schemas.microsoft.com/office/drawing/2014/main" id="{A92AE1A9-0A0C-4FB6-BD62-F2DFD5C843DB}"/>
              </a:ext>
            </a:extLst>
          </p:cNvPr>
          <p:cNvSpPr>
            <a:spLocks noGrp="1"/>
          </p:cNvSpPr>
          <p:nvPr>
            <p:ph idx="1"/>
          </p:nvPr>
        </p:nvSpPr>
        <p:spPr/>
        <p:txBody>
          <a:bodyPr/>
          <a:lstStyle/>
          <a:p>
            <a:pPr lvl="1">
              <a:buSzPts val="1200"/>
              <a:buFont typeface="Symbol" panose="05050102010706020507" pitchFamily="18" charset="2"/>
              <a:buChar char=""/>
              <a:tabLst>
                <a:tab pos="571500" algn="l"/>
              </a:tabLst>
            </a:pPr>
            <a:r>
              <a:rPr lang="en-US" altLang="it-IT" sz="2000">
                <a:latin typeface="Arial" panose="020B0604020202020204" pitchFamily="34" charset="0"/>
                <a:ea typeface="Symbol" panose="05050102010706020507" pitchFamily="18" charset="2"/>
                <a:cs typeface="Times New Roman" panose="02020603050405020304" pitchFamily="18" charset="0"/>
              </a:rPr>
              <a:t>Disegno;</a:t>
            </a:r>
            <a:endParaRPr lang="it-IT" altLang="it-IT" sz="2000">
              <a:latin typeface="Arial" panose="020B0604020202020204" pitchFamily="34" charset="0"/>
              <a:ea typeface="Symbol" panose="05050102010706020507" pitchFamily="18" charset="2"/>
              <a:cs typeface="Times New Roman" panose="02020603050405020304" pitchFamily="18" charset="0"/>
            </a:endParaRPr>
          </a:p>
          <a:p>
            <a:pPr>
              <a:spcBef>
                <a:spcPts val="13"/>
              </a:spcBef>
              <a:tabLst>
                <a:tab pos="5715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9000"/>
              </a:lnSpc>
              <a:tabLst>
                <a:tab pos="5715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(soprattutto se il paziente è un bambino o nel caso non si trovi a suo agio con la scrittura oppure per qualsiasi ragione non possa sfruttare questo strumento; per lui sarà più efficace integrare il dialogo e le tecniche basate sul linguaggio, ad altre procedure come il disegno o il gioco)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buFont typeface="Arial" panose="020B0604020202020204" pitchFamily="34" charset="0"/>
              <a:buNone/>
              <a:tabLst>
                <a:tab pos="5715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spcBef>
                <a:spcPts val="25"/>
              </a:spcBef>
              <a:tabLst>
                <a:tab pos="571500" algn="l"/>
              </a:tabLst>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7BA04D24-A881-4686-A02A-D9BBE5EE656D}"/>
              </a:ext>
            </a:extLst>
          </p:cNvPr>
          <p:cNvSpPr>
            <a:spLocks noGrp="1"/>
          </p:cNvSpPr>
          <p:nvPr>
            <p:ph type="title"/>
          </p:nvPr>
        </p:nvSpPr>
        <p:spPr/>
        <p:txBody>
          <a:bodyPr/>
          <a:lstStyle/>
          <a:p>
            <a:endParaRPr lang="it-IT" altLang="it-IT"/>
          </a:p>
        </p:txBody>
      </p:sp>
      <p:sp>
        <p:nvSpPr>
          <p:cNvPr id="71683" name="Segnaposto contenuto 2">
            <a:extLst>
              <a:ext uri="{FF2B5EF4-FFF2-40B4-BE49-F238E27FC236}">
                <a16:creationId xmlns:a16="http://schemas.microsoft.com/office/drawing/2014/main" id="{7C1E0F08-AFBF-4D27-A80F-4D6EC35D79AF}"/>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Ristrutturazione cognitiva;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9000"/>
              </a:lnSpc>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lo psicologo deve identificare le convinzioni disfunzion</a:t>
            </a:r>
            <a:r>
              <a:rPr lang="en-US" altLang="it-IT" sz="2000">
                <a:latin typeface="Arial" panose="020B0604020202020204" pitchFamily="34" charset="0"/>
                <a:cs typeface="Arial" panose="020B0604020202020204" pitchFamily="34" charset="0"/>
              </a:rPr>
              <a:t>ali (es: “nessuno mi amerà più” oppure “rimarrò per sempre da solo”) più o meno consapevoli e aiutare il paziente a modificarle. Tipicamente si seguono una serie di fasi: dapprima lo psicologo identifica i pensieri distorti e disfunzionali del paziente, poi li sottopone all’esame di un ragionamento logico e razionale.</a:t>
            </a:r>
            <a:endParaRPr lang="it-IT" altLang="it-IT" sz="2000">
              <a:latin typeface="Arial" panose="020B0604020202020204" pitchFamily="34" charset="0"/>
              <a:cs typeface="Arial" panose="020B0604020202020204" pitchFamily="34" charset="0"/>
            </a:endParaRPr>
          </a:p>
          <a:p>
            <a:pPr>
              <a:tabLst>
                <a:tab pos="528638" algn="l"/>
              </a:tabLst>
            </a:pPr>
            <a:endParaRPr lang="it-IT" altLang="it-IT"/>
          </a:p>
          <a:p>
            <a:pPr>
              <a:tabLst>
                <a:tab pos="528638" algn="l"/>
              </a:tabLst>
            </a:pPr>
            <a:endParaRPr lang="it-IT" alt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1E9F2BBF-BB55-493C-852A-EA63D6B04305}"/>
              </a:ext>
            </a:extLst>
          </p:cNvPr>
          <p:cNvSpPr>
            <a:spLocks noGrp="1"/>
          </p:cNvSpPr>
          <p:nvPr>
            <p:ph type="title"/>
          </p:nvPr>
        </p:nvSpPr>
        <p:spPr/>
        <p:txBody>
          <a:bodyPr/>
          <a:lstStyle/>
          <a:p>
            <a:pPr eaLnBrk="1" hangingPunct="1"/>
            <a:endParaRPr lang="it-IT" altLang="it-IT"/>
          </a:p>
        </p:txBody>
      </p:sp>
      <p:sp>
        <p:nvSpPr>
          <p:cNvPr id="8195" name="Segnaposto contenuto 2">
            <a:extLst>
              <a:ext uri="{FF2B5EF4-FFF2-40B4-BE49-F238E27FC236}">
                <a16:creationId xmlns:a16="http://schemas.microsoft.com/office/drawing/2014/main" id="{634C3B76-9D9A-4BEB-AF91-B0EA2DE2E71E}"/>
              </a:ext>
            </a:extLst>
          </p:cNvPr>
          <p:cNvSpPr>
            <a:spLocks noGrp="1"/>
          </p:cNvSpPr>
          <p:nvPr>
            <p:ph idx="1"/>
          </p:nvPr>
        </p:nvSpPr>
        <p:spPr/>
        <p:txBody>
          <a:bodyPr/>
          <a:lstStyle/>
          <a:p>
            <a:pPr eaLnBrk="1" hangingPunct="1"/>
            <a:r>
              <a:rPr lang="it-IT" altLang="it-IT"/>
              <a:t>In genere la elaborazione del lutto passa attraverso fasi ben precise che sono pressocché simili nelle diverse culture</a:t>
            </a:r>
          </a:p>
          <a:p>
            <a:r>
              <a:rPr lang="it-IT" altLang="it-IT"/>
              <a:t>Queste fasi non hanno una durata standard né devono obbligatoriamente presentarsi nell' ordine proposto, ma costituiscono importanti tappe verso la graduale reintegrazione nelle normali esperienze vitali.</a:t>
            </a:r>
          </a:p>
          <a:p>
            <a:endParaRPr lang="it-IT" altLang="it-IT">
              <a:solidFill>
                <a:srgbClr val="000000"/>
              </a:solidFill>
            </a:endParaRPr>
          </a:p>
          <a:p>
            <a:pPr eaLnBrk="1" hangingPunct="1"/>
            <a:endParaRPr lang="it-IT" altLang="it-IT"/>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a:extLst>
              <a:ext uri="{FF2B5EF4-FFF2-40B4-BE49-F238E27FC236}">
                <a16:creationId xmlns:a16="http://schemas.microsoft.com/office/drawing/2014/main" id="{3CB306C0-BEF6-4A8F-9C9B-769E2E436718}"/>
              </a:ext>
            </a:extLst>
          </p:cNvPr>
          <p:cNvSpPr>
            <a:spLocks noGrp="1"/>
          </p:cNvSpPr>
          <p:nvPr>
            <p:ph type="title"/>
          </p:nvPr>
        </p:nvSpPr>
        <p:spPr/>
        <p:txBody>
          <a:bodyPr/>
          <a:lstStyle/>
          <a:p>
            <a:endParaRPr lang="it-IT" altLang="it-IT"/>
          </a:p>
        </p:txBody>
      </p:sp>
      <p:sp>
        <p:nvSpPr>
          <p:cNvPr id="72707" name="Segnaposto contenuto 2">
            <a:extLst>
              <a:ext uri="{FF2B5EF4-FFF2-40B4-BE49-F238E27FC236}">
                <a16:creationId xmlns:a16="http://schemas.microsoft.com/office/drawing/2014/main" id="{A2071F68-0C2D-4905-AFA9-F1CA08B89CB4}"/>
              </a:ext>
            </a:extLst>
          </p:cNvPr>
          <p:cNvSpPr>
            <a:spLocks noGrp="1"/>
          </p:cNvSpPr>
          <p:nvPr>
            <p:ph idx="1"/>
          </p:nvPr>
        </p:nvSpPr>
        <p:spPr/>
        <p:txBody>
          <a:bodyPr/>
          <a:lstStyle/>
          <a:p>
            <a:pPr marL="71438">
              <a:lnSpc>
                <a:spcPct val="150000"/>
              </a:lnSpc>
              <a:spcBef>
                <a:spcPts val="25"/>
              </a:spcBef>
            </a:pPr>
            <a:r>
              <a:rPr lang="en-US" altLang="it-IT" sz="2000">
                <a:latin typeface="Arial" panose="020B0604020202020204" pitchFamily="34" charset="0"/>
                <a:cs typeface="Arial" panose="020B0604020202020204" pitchFamily="34" charset="0"/>
              </a:rPr>
              <a:t>Quest’analisi permette i</a:t>
            </a:r>
            <a:r>
              <a:rPr lang="en-US" altLang="it-IT" sz="2000">
                <a:latin typeface="Arial" panose="020B0604020202020204" pitchFamily="34" charset="0"/>
                <a:ea typeface="Arial" panose="020B0604020202020204" pitchFamily="34" charset="0"/>
                <a:cs typeface="Times New Roman" panose="02020603050405020304" pitchFamily="18" charset="0"/>
              </a:rPr>
              <a:t>n seguito di sostituire quei pensieri disfunzionali con cognizioni più obiettive, realistiche e funzionali. Al paziente viene data infine la possibilità di testarne la validità con esperimenti comportamentali, per favorirne la loro consolidazione.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endParaRPr lang="it-IT" altLang="it-IT"/>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a:extLst>
              <a:ext uri="{FF2B5EF4-FFF2-40B4-BE49-F238E27FC236}">
                <a16:creationId xmlns:a16="http://schemas.microsoft.com/office/drawing/2014/main" id="{22BA76E5-5238-4B8D-BFD0-6AD4D6637EF2}"/>
              </a:ext>
            </a:extLst>
          </p:cNvPr>
          <p:cNvSpPr>
            <a:spLocks noGrp="1"/>
          </p:cNvSpPr>
          <p:nvPr>
            <p:ph type="title"/>
          </p:nvPr>
        </p:nvSpPr>
        <p:spPr/>
        <p:txBody>
          <a:bodyPr/>
          <a:lstStyle/>
          <a:p>
            <a:endParaRPr lang="it-IT" altLang="it-IT"/>
          </a:p>
        </p:txBody>
      </p:sp>
      <p:sp>
        <p:nvSpPr>
          <p:cNvPr id="73731" name="Segnaposto contenuto 2">
            <a:extLst>
              <a:ext uri="{FF2B5EF4-FFF2-40B4-BE49-F238E27FC236}">
                <a16:creationId xmlns:a16="http://schemas.microsoft.com/office/drawing/2014/main" id="{8EFE84CD-5C4D-450A-B9FC-8AAE30C96E7B}"/>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Visualizzazione guidata;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it-IT" altLang="it-IT" sz="2000">
                <a:ea typeface="Arial" panose="020B0604020202020204" pitchFamily="34" charset="0"/>
                <a:cs typeface="Times New Roman" panose="02020603050405020304" pitchFamily="18" charset="0"/>
              </a:rPr>
              <a:t>C</a:t>
            </a:r>
            <a:r>
              <a:rPr lang="en-US" altLang="it-IT" sz="2000">
                <a:latin typeface="Arial" panose="020B0604020202020204" pitchFamily="34" charset="0"/>
                <a:cs typeface="Arial" panose="020B0604020202020204" pitchFamily="34" charset="0"/>
              </a:rPr>
              <a:t>ome avviene con la scrittura, la visualizzazione consente di creare un’occasione immaginaria con cui affrontare la persona morta, soprattutto se si vuole parlare con lei sia per dire che per domandare.</a:t>
            </a:r>
            <a:endParaRPr lang="it-IT" altLang="it-IT" sz="2000">
              <a:latin typeface="Arial" panose="020B0604020202020204" pitchFamily="34" charset="0"/>
              <a:cs typeface="Arial" panose="020B0604020202020204" pitchFamily="34" charset="0"/>
            </a:endParaRPr>
          </a:p>
          <a:p>
            <a:pPr>
              <a:spcBef>
                <a:spcPts val="13"/>
              </a:spcBef>
              <a:tabLst>
                <a:tab pos="528638" algn="l"/>
              </a:tabLst>
            </a:pPr>
            <a:r>
              <a:rPr lang="en-US" altLang="it-IT" sz="2000">
                <a:latin typeface="Arial" panose="020B0604020202020204" pitchFamily="34" charset="0"/>
                <a:cs typeface="Arial" panose="020B0604020202020204" pitchFamily="34" charset="0"/>
              </a:rPr>
              <a:t>Innanzitutto è necessario che il paziente si rilassi e in questo lo psicologo è fondamentale</a:t>
            </a:r>
            <a:r>
              <a:rPr lang="it-IT" altLang="it-IT" sz="2000">
                <a:latin typeface="Arial" panose="020B0604020202020204" pitchFamily="34" charset="0"/>
                <a:cs typeface="Arial" panose="020B0604020202020204" pitchFamily="34" charset="0"/>
              </a:rPr>
              <a:t> </a:t>
            </a:r>
            <a:r>
              <a:rPr lang="en-US" altLang="it-IT" sz="2000">
                <a:latin typeface="Arial" panose="020B0604020202020204" pitchFamily="34" charset="0"/>
                <a:cs typeface="Arial" panose="020B0604020202020204" pitchFamily="34" charset="0"/>
              </a:rPr>
              <a:t>poiché può suggerire il modo migliore per farlo e guidarlo in questa prima fase; quando il paziente si sentirà completamente rilassato allora dovrà cercare di immaginare la persona morta in modo molto dettagliato. Immaginare non significare richiamare il defunto, ma solo creare un’immagine! Una volta che l’immagine è ben chiara nella mente allora il paziente potrà cominciare a parlare con la persona immaginata, dicendole qualsiasi cosa desidera dire. Infine, rimanendo fermo e in silenzio, il paziente lascerà che la persona visualizzata risponda alle domande fatte o dica ciò che vuole dire.</a:t>
            </a:r>
            <a:endParaRPr lang="it-IT" altLang="it-IT" sz="2000">
              <a:latin typeface="Arial" panose="020B0604020202020204" pitchFamily="34" charset="0"/>
              <a:cs typeface="Arial" panose="020B0604020202020204" pitchFamily="34" charset="0"/>
            </a:endParaRPr>
          </a:p>
          <a:p>
            <a:pPr>
              <a:tabLst>
                <a:tab pos="528638" algn="l"/>
              </a:tabLst>
            </a:pPr>
            <a:endParaRPr lang="it-IT" altLang="it-IT" sz="2000"/>
          </a:p>
          <a:p>
            <a:pPr>
              <a:tabLst>
                <a:tab pos="528638" algn="l"/>
              </a:tabLst>
            </a:pPr>
            <a:endParaRPr lang="it-IT" altLang="it-IT"/>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6AAF356B-6081-4F10-9290-40FFBD9CB532}"/>
              </a:ext>
            </a:extLst>
          </p:cNvPr>
          <p:cNvSpPr>
            <a:spLocks noGrp="1"/>
          </p:cNvSpPr>
          <p:nvPr>
            <p:ph type="title"/>
          </p:nvPr>
        </p:nvSpPr>
        <p:spPr/>
        <p:txBody>
          <a:bodyPr/>
          <a:lstStyle/>
          <a:p>
            <a:endParaRPr lang="it-IT" altLang="it-IT"/>
          </a:p>
        </p:txBody>
      </p:sp>
      <p:sp>
        <p:nvSpPr>
          <p:cNvPr id="74755" name="Segnaposto contenuto 2">
            <a:extLst>
              <a:ext uri="{FF2B5EF4-FFF2-40B4-BE49-F238E27FC236}">
                <a16:creationId xmlns:a16="http://schemas.microsoft.com/office/drawing/2014/main" id="{9A12C82A-BC62-4373-907B-A0FD78277726}"/>
              </a:ext>
            </a:extLst>
          </p:cNvPr>
          <p:cNvSpPr>
            <a:spLocks noGrp="1"/>
          </p:cNvSpPr>
          <p:nvPr>
            <p:ph idx="1"/>
          </p:nvPr>
        </p:nvSpPr>
        <p:spPr/>
        <p:txBody>
          <a:bodyPr/>
          <a:lstStyle/>
          <a:p>
            <a:pPr marL="1949450"/>
            <a:r>
              <a:rPr lang="en-US" altLang="it-IT" sz="2000" i="1">
                <a:latin typeface="Arial" panose="020B0604020202020204" pitchFamily="34" charset="0"/>
                <a:ea typeface="Arial" panose="020B0604020202020204" pitchFamily="34" charset="0"/>
                <a:cs typeface="Times New Roman" panose="02020603050405020304" pitchFamily="18" charset="0"/>
              </a:rPr>
              <a:t>STRUTTURA DELL’INTERVENTO</a:t>
            </a:r>
            <a:endParaRPr lang="it-IT" altLang="it-IT" sz="2000">
              <a:ea typeface="Calibri" panose="020F0502020204030204" pitchFamily="34" charset="0"/>
              <a:cs typeface="Times New Roman" panose="02020603050405020304" pitchFamily="18" charset="0"/>
            </a:endParaRPr>
          </a:p>
          <a:p>
            <a:pPr marL="1949450">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cs typeface="Arial" panose="020B0604020202020204" pitchFamily="34" charset="0"/>
              </a:rPr>
              <a:t>Un tipico intervento di counseling per il lutto prevede nove sessioni di counseling individuale più una iniziale di incontro e valutazione del paziente.</a:t>
            </a:r>
            <a:endParaRPr lang="it-IT" altLang="it-IT" sz="2000">
              <a:latin typeface="Arial" panose="020B0604020202020204" pitchFamily="34" charset="0"/>
              <a:cs typeface="Arial" panose="020B0604020202020204" pitchFamily="34" charset="0"/>
            </a:endParaRPr>
          </a:p>
          <a:p>
            <a:pPr marL="1949450">
              <a:lnSpc>
                <a:spcPct val="141000"/>
              </a:lnSpc>
              <a:spcBef>
                <a:spcPts val="25"/>
              </a:spcBef>
            </a:pPr>
            <a:r>
              <a:rPr lang="en-US" altLang="it-IT" sz="2000">
                <a:latin typeface="Arial" panose="020B0604020202020204" pitchFamily="34" charset="0"/>
                <a:cs typeface="Arial" panose="020B0604020202020204" pitchFamily="34" charset="0"/>
              </a:rPr>
              <a:t>Il primo incontro è fondamentale per conoscere il soggetto che si ha di fronte e valutare, attraverso strumenti specifici per il lutto, se la sua partecipazione all’intervento di counseling supportivo è una possibilità reale. Infatti, come per i G.A.M.A.(Gruppi di auto mutuo aiuto), l’intervento non è consigliabile in caso di lutto complicato, circostanza in cui risulta più adeguata una psicoterapia individuale.</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a:extLst>
              <a:ext uri="{FF2B5EF4-FFF2-40B4-BE49-F238E27FC236}">
                <a16:creationId xmlns:a16="http://schemas.microsoft.com/office/drawing/2014/main" id="{8440C9A7-ED6A-4BDA-B26C-3644ED893C2C}"/>
              </a:ext>
            </a:extLst>
          </p:cNvPr>
          <p:cNvSpPr>
            <a:spLocks noGrp="1"/>
          </p:cNvSpPr>
          <p:nvPr>
            <p:ph type="title"/>
          </p:nvPr>
        </p:nvSpPr>
        <p:spPr/>
        <p:txBody>
          <a:bodyPr/>
          <a:lstStyle/>
          <a:p>
            <a:endParaRPr lang="it-IT" altLang="it-IT"/>
          </a:p>
        </p:txBody>
      </p:sp>
      <p:sp>
        <p:nvSpPr>
          <p:cNvPr id="75779" name="Segnaposto contenuto 2">
            <a:extLst>
              <a:ext uri="{FF2B5EF4-FFF2-40B4-BE49-F238E27FC236}">
                <a16:creationId xmlns:a16="http://schemas.microsoft.com/office/drawing/2014/main" id="{F61A3D29-81AE-4526-A45E-FF572299FE6A}"/>
              </a:ext>
            </a:extLst>
          </p:cNvPr>
          <p:cNvSpPr>
            <a:spLocks noGrp="1"/>
          </p:cNvSpPr>
          <p:nvPr>
            <p:ph idx="1"/>
          </p:nvPr>
        </p:nvSpPr>
        <p:spPr/>
        <p:txBody>
          <a:bodyPr/>
          <a:lstStyle/>
          <a:p>
            <a:pPr marL="71438">
              <a:spcBef>
                <a:spcPts val="125"/>
              </a:spcBef>
            </a:pPr>
            <a:r>
              <a:rPr lang="en-US" altLang="it-IT" sz="2000">
                <a:latin typeface="Arial" panose="020B0604020202020204" pitchFamily="34" charset="0"/>
                <a:cs typeface="Arial" panose="020B0604020202020204" pitchFamily="34" charset="0"/>
              </a:rPr>
              <a:t>L’intervento </a:t>
            </a:r>
            <a:r>
              <a:rPr lang="en-US" altLang="it-IT" sz="2000">
                <a:latin typeface="Arial" panose="020B0604020202020204" pitchFamily="34" charset="0"/>
                <a:ea typeface="Arial" panose="020B0604020202020204" pitchFamily="34" charset="0"/>
                <a:cs typeface="Times New Roman" panose="02020603050405020304" pitchFamily="18" charset="0"/>
              </a:rPr>
              <a:t>vero e proprio è diviso in tre parti: </a:t>
            </a:r>
            <a:endParaRPr lang="it-IT" altLang="it-IT" sz="2000">
              <a:ea typeface="Calibri" panose="020F0502020204030204" pitchFamily="34" charset="0"/>
              <a:cs typeface="Times New Roman" panose="02020603050405020304" pitchFamily="18" charset="0"/>
            </a:endParaRPr>
          </a:p>
          <a:p>
            <a:pPr marL="71438">
              <a:lnSpc>
                <a:spcPct val="150000"/>
              </a:lnSpc>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prima parte: lo psicologo individua le difficoltà del paziente nelle esperienze di vita quotidiana e aiuta il paziente ad individuare possibili soluzioni. Questo è possibile dal momento che il paziente viene incoraggiato ad esprimere tutti i sentimenti e i pensieri relativi alla perdita. Inoltre al paziente viene chiesto quali temi nello specifico vorrà affrontare e in quale ordine, lo psicologo stesso può suggerire alcuni temi;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619DD5CA-A5ED-44F9-8D3D-89D773860653}"/>
              </a:ext>
            </a:extLst>
          </p:cNvPr>
          <p:cNvSpPr>
            <a:spLocks noGrp="1"/>
          </p:cNvSpPr>
          <p:nvPr>
            <p:ph type="title"/>
          </p:nvPr>
        </p:nvSpPr>
        <p:spPr/>
        <p:txBody>
          <a:bodyPr/>
          <a:lstStyle/>
          <a:p>
            <a:endParaRPr lang="it-IT" altLang="it-IT"/>
          </a:p>
        </p:txBody>
      </p:sp>
      <p:sp>
        <p:nvSpPr>
          <p:cNvPr id="76803" name="Segnaposto contenuto 2">
            <a:extLst>
              <a:ext uri="{FF2B5EF4-FFF2-40B4-BE49-F238E27FC236}">
                <a16:creationId xmlns:a16="http://schemas.microsoft.com/office/drawing/2014/main" id="{9B9DE096-0951-4499-8397-F6A1056E03B3}"/>
              </a:ext>
            </a:extLst>
          </p:cNvPr>
          <p:cNvSpPr>
            <a:spLocks noGrp="1"/>
          </p:cNvSpPr>
          <p:nvPr>
            <p:ph idx="1"/>
          </p:nvPr>
        </p:nvSpPr>
        <p:spPr/>
        <p:txBody>
          <a:bodyPr/>
          <a:lstStyle/>
          <a:p>
            <a:pPr>
              <a:lnSpc>
                <a:spcPct val="150000"/>
              </a:lnSpc>
              <a:spcBef>
                <a:spcPts val="713"/>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seconda parte: lo psicologo e il paziente rivedono in modo più dettagliato tutti i temi emersi nella prima fase. Questa fase è la più operativa dal momento che lo psicologo utilizza le tecniche per lavorare con il paziente al suo lutto. È il paziente a decidere se preferisce parlare o scrivere o esprimere i propri sentimenti in qualsiasi altro modo possibile, sulla base delle proposte dello psicologo;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a:extLst>
              <a:ext uri="{FF2B5EF4-FFF2-40B4-BE49-F238E27FC236}">
                <a16:creationId xmlns:a16="http://schemas.microsoft.com/office/drawing/2014/main" id="{2DF55A1D-2054-4C1A-A0F9-5D3075CE129B}"/>
              </a:ext>
            </a:extLst>
          </p:cNvPr>
          <p:cNvSpPr>
            <a:spLocks noGrp="1"/>
          </p:cNvSpPr>
          <p:nvPr>
            <p:ph type="title"/>
          </p:nvPr>
        </p:nvSpPr>
        <p:spPr/>
        <p:txBody>
          <a:bodyPr/>
          <a:lstStyle/>
          <a:p>
            <a:endParaRPr lang="it-IT" altLang="it-IT"/>
          </a:p>
        </p:txBody>
      </p:sp>
      <p:sp>
        <p:nvSpPr>
          <p:cNvPr id="77827" name="Segnaposto contenuto 2">
            <a:extLst>
              <a:ext uri="{FF2B5EF4-FFF2-40B4-BE49-F238E27FC236}">
                <a16:creationId xmlns:a16="http://schemas.microsoft.com/office/drawing/2014/main" id="{97432B72-64B2-4611-B486-B302787A7F79}"/>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terza ed ultima parte: lo psicologo e il paziente terminano l’intervento e si dicono addio </a:t>
            </a:r>
            <a:endParaRPr lang="it-IT" altLang="it-IT" sz="2000">
              <a:ea typeface="Calibri" panose="020F0502020204030204" pitchFamily="34" charset="0"/>
              <a:cs typeface="Times New Roman" panose="02020603050405020304" pitchFamily="18" charset="0"/>
            </a:endParaRPr>
          </a:p>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l</a:t>
            </a:r>
            <a:r>
              <a:rPr lang="en-US" altLang="it-IT" sz="2000">
                <a:latin typeface="Arial" panose="020B0604020202020204" pitchFamily="34" charset="0"/>
                <a:cs typeface="Arial" panose="020B0604020202020204" pitchFamily="34" charset="0"/>
              </a:rPr>
              <a:t>’un l’altro. Il congedo è un momento delicato che può esser visto come un altro piccolo lutto per il paziente, di sicuro aver stabilito fin dall’inizio la durata specifica dell’intervento può aiutarlo ad affrontare meglio la fine del percorso terapeutico. Ad ogni modo nell’ultima seduta è bene dedicare del tempo al pensiero che la terapia è giunta al termine. </a:t>
            </a:r>
            <a:endParaRPr lang="it-IT" altLang="it-IT"/>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a:extLst>
              <a:ext uri="{FF2B5EF4-FFF2-40B4-BE49-F238E27FC236}">
                <a16:creationId xmlns:a16="http://schemas.microsoft.com/office/drawing/2014/main" id="{495AF54E-8FFA-41BA-9CB7-42BF574B16B5}"/>
              </a:ext>
            </a:extLst>
          </p:cNvPr>
          <p:cNvSpPr>
            <a:spLocks noGrp="1"/>
          </p:cNvSpPr>
          <p:nvPr>
            <p:ph type="title"/>
          </p:nvPr>
        </p:nvSpPr>
        <p:spPr/>
        <p:txBody>
          <a:bodyPr/>
          <a:lstStyle/>
          <a:p>
            <a:endParaRPr lang="it-IT" altLang="it-IT"/>
          </a:p>
        </p:txBody>
      </p:sp>
      <p:sp>
        <p:nvSpPr>
          <p:cNvPr id="78851" name="Segnaposto contenuto 2">
            <a:extLst>
              <a:ext uri="{FF2B5EF4-FFF2-40B4-BE49-F238E27FC236}">
                <a16:creationId xmlns:a16="http://schemas.microsoft.com/office/drawing/2014/main" id="{0EF6B3D8-6BAF-4B61-92C1-B6379334DE9A}"/>
              </a:ext>
            </a:extLst>
          </p:cNvPr>
          <p:cNvSpPr>
            <a:spLocks noGrp="1"/>
          </p:cNvSpPr>
          <p:nvPr>
            <p:ph idx="1"/>
          </p:nvPr>
        </p:nvSpPr>
        <p:spPr/>
        <p:txBody>
          <a:bodyPr/>
          <a:lstStyle/>
          <a:p>
            <a:pPr marL="1150938" algn="ctr">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I Gruppi di Auto-Mutuo-Aiuto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1150938">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50938" algn="ctr"/>
            <a:r>
              <a:rPr lang="en-US" altLang="it-IT" sz="2000" i="1">
                <a:latin typeface="Arial" panose="020B0604020202020204" pitchFamily="34" charset="0"/>
                <a:ea typeface="Arial" panose="020B0604020202020204" pitchFamily="34" charset="0"/>
                <a:cs typeface="Times New Roman" panose="02020603050405020304" pitchFamily="18" charset="0"/>
              </a:rPr>
              <a:t>PERCHE’ RACCONTARE?</a:t>
            </a:r>
            <a:endParaRPr lang="it-IT" altLang="it-IT" sz="2000">
              <a:ea typeface="Calibri" panose="020F0502020204030204" pitchFamily="34" charset="0"/>
              <a:cs typeface="Times New Roman" panose="02020603050405020304" pitchFamily="18" charset="0"/>
            </a:endParaRPr>
          </a:p>
          <a:p>
            <a:pPr marL="1150938">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50938">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I gruppi di auto-mutuo-</a:t>
            </a:r>
            <a:r>
              <a:rPr lang="en-US" altLang="it-IT" sz="2000">
                <a:latin typeface="Arial" panose="020B0604020202020204" pitchFamily="34" charset="0"/>
                <a:cs typeface="Arial" panose="020B0604020202020204" pitchFamily="34" charset="0"/>
              </a:rPr>
              <a:t>aiuto hanno l’importante funzione di sostenere chi vive un periodo di lutto attraverso una condivisione e una discussione della perdita e del significato che ciascun partecipante le assegna. I membri del gruppo ricostruiscono la loro esperienza</a:t>
            </a:r>
            <a:endParaRPr lang="it-IT" altLang="it-IT" sz="2000">
              <a:latin typeface="Arial" panose="020B0604020202020204" pitchFamily="34" charset="0"/>
              <a:cs typeface="Arial" panose="020B0604020202020204" pitchFamily="34" charset="0"/>
            </a:endParaRPr>
          </a:p>
          <a:p>
            <a:pPr marL="1150938"/>
            <a:endParaRPr lang="it-IT" altLang="it-IT"/>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1FF1227D-7A85-477D-A2F3-507E4766A1BF}"/>
              </a:ext>
            </a:extLst>
          </p:cNvPr>
          <p:cNvSpPr>
            <a:spLocks noGrp="1"/>
          </p:cNvSpPr>
          <p:nvPr>
            <p:ph type="title"/>
          </p:nvPr>
        </p:nvSpPr>
        <p:spPr/>
        <p:txBody>
          <a:bodyPr/>
          <a:lstStyle/>
          <a:p>
            <a:endParaRPr lang="it-IT" altLang="it-IT"/>
          </a:p>
        </p:txBody>
      </p:sp>
      <p:sp>
        <p:nvSpPr>
          <p:cNvPr id="79875" name="Segnaposto contenuto 2">
            <a:extLst>
              <a:ext uri="{FF2B5EF4-FFF2-40B4-BE49-F238E27FC236}">
                <a16:creationId xmlns:a16="http://schemas.microsoft.com/office/drawing/2014/main" id="{CB49E63F-84CE-4FA3-97F1-418F7BDD24F7}"/>
              </a:ext>
            </a:extLst>
          </p:cNvPr>
          <p:cNvSpPr>
            <a:spLocks noGrp="1"/>
          </p:cNvSpPr>
          <p:nvPr>
            <p:ph idx="1"/>
          </p:nvPr>
        </p:nvSpPr>
        <p:spPr/>
        <p:txBody>
          <a:bodyPr/>
          <a:lstStyle/>
          <a:p>
            <a:pPr marL="71438">
              <a:lnSpc>
                <a:spcPct val="150000"/>
              </a:lnSpc>
              <a:spcBef>
                <a:spcPts val="25"/>
              </a:spcBef>
            </a:pPr>
            <a:r>
              <a:rPr lang="en-US" altLang="it-IT" sz="2000">
                <a:latin typeface="Arial" panose="020B0604020202020204" pitchFamily="34" charset="0"/>
                <a:cs typeface="Arial" panose="020B0604020202020204" pitchFamily="34" charset="0"/>
              </a:rPr>
              <a:t>attraverso l’interazione con l’altro, trasformandosi insieme alle storie raccontate. </a:t>
            </a:r>
            <a:r>
              <a:rPr lang="en-US" altLang="it-IT" sz="2000">
                <a:latin typeface="Arial" panose="020B0604020202020204" pitchFamily="34" charset="0"/>
                <a:ea typeface="Arial" panose="020B0604020202020204" pitchFamily="34" charset="0"/>
                <a:cs typeface="Times New Roman" panose="02020603050405020304" pitchFamily="18" charset="0"/>
              </a:rPr>
              <a:t>Attraverso il racconto </a:t>
            </a:r>
            <a:r>
              <a:rPr lang="en-US" altLang="it-IT" sz="2000">
                <a:latin typeface="Arial" panose="020B0604020202020204" pitchFamily="34" charset="0"/>
                <a:cs typeface="Arial" panose="020B0604020202020204" pitchFamily="34" charset="0"/>
              </a:rPr>
              <a:t>e lo scambio con l’altro ciascuna persona è in grado di scoprire risorse e capacità apparentemente inaccessibili  necessarie ad affrontare la perdita e a superarla.</a:t>
            </a:r>
            <a:endParaRPr lang="it-IT" altLang="it-IT" sz="2000">
              <a:latin typeface="Arial" panose="020B0604020202020204" pitchFamily="34" charset="0"/>
              <a:cs typeface="Arial" panose="020B0604020202020204" pitchFamily="34" charset="0"/>
            </a:endParaRPr>
          </a:p>
          <a:p>
            <a:pPr marL="71438">
              <a:spcBef>
                <a:spcPts val="850"/>
              </a:spcBef>
            </a:pPr>
            <a:r>
              <a:rPr lang="en-US" altLang="it-IT" sz="2000">
                <a:latin typeface="Arial" panose="020B0604020202020204" pitchFamily="34" charset="0"/>
                <a:cs typeface="Arial" panose="020B0604020202020204" pitchFamily="34" charset="0"/>
              </a:rPr>
              <a:t>Il gruppo terapeutico si basa quindi su un approccio narrativo.</a:t>
            </a:r>
            <a:endParaRPr lang="it-IT" altLang="it-IT" sz="2000">
              <a:latin typeface="Arial" panose="020B0604020202020204" pitchFamily="34" charset="0"/>
              <a:cs typeface="Arial" panose="020B0604020202020204" pitchFamily="34" charset="0"/>
            </a:endParaRPr>
          </a:p>
          <a:p>
            <a:pPr marL="71438"/>
            <a:endParaRPr lang="it-IT" altLang="it-IT"/>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contenuto 1">
            <a:extLst>
              <a:ext uri="{FF2B5EF4-FFF2-40B4-BE49-F238E27FC236}">
                <a16:creationId xmlns:a16="http://schemas.microsoft.com/office/drawing/2014/main" id="{4D6BA642-EC32-4534-8426-6A4EB14447C8}"/>
              </a:ext>
            </a:extLst>
          </p:cNvPr>
          <p:cNvSpPr>
            <a:spLocks noGrp="1"/>
          </p:cNvSpPr>
          <p:nvPr>
            <p:ph idx="1"/>
          </p:nvPr>
        </p:nvSpPr>
        <p:spPr/>
        <p:txBody>
          <a:bodyPr/>
          <a:lstStyle/>
          <a:p>
            <a:r>
              <a:rPr lang="en-US" altLang="it-IT">
                <a:latin typeface="Arial" panose="020B0604020202020204" pitchFamily="34" charset="0"/>
                <a:ea typeface="Arial" panose="020B0604020202020204" pitchFamily="34" charset="0"/>
                <a:cs typeface="Times New Roman" panose="02020603050405020304" pitchFamily="18" charset="0"/>
              </a:rPr>
              <a:t>La narrazione è, come sottolinea Bruner, il primo strumento di interpretazione e conoscenza che l’uomo utilizza nella sua esperienza di vita. Attraverso la narrazione l'uomo da senso alla propria esperienza; interpreta e anticipa eventi, azioni, situazioni e su queste basi costruisce forme di conoscenza che orientano il suo comportamento.</a:t>
            </a:r>
            <a:endParaRPr lang="it-IT" altLang="it-IT">
              <a:latin typeface="Arial" panose="020B0604020202020204" pitchFamily="34" charset="0"/>
              <a:ea typeface="Arial" panose="020B0604020202020204" pitchFamily="34" charset="0"/>
              <a:cs typeface="Times New Roman" panose="02020603050405020304" pitchFamily="18" charset="0"/>
            </a:endParaRPr>
          </a:p>
          <a:p>
            <a:endParaRPr lang="it-IT" altLang="it-IT">
              <a:ea typeface="Arial" panose="020B0604020202020204" pitchFamily="34" charset="0"/>
              <a:cs typeface="Times New Roman" panose="02020603050405020304" pitchFamily="18" charset="0"/>
            </a:endParaRPr>
          </a:p>
        </p:txBody>
      </p:sp>
      <p:sp>
        <p:nvSpPr>
          <p:cNvPr id="80899" name="Titolo 2">
            <a:extLst>
              <a:ext uri="{FF2B5EF4-FFF2-40B4-BE49-F238E27FC236}">
                <a16:creationId xmlns:a16="http://schemas.microsoft.com/office/drawing/2014/main" id="{1D9157E1-404D-438B-B232-41F9AFC27B19}"/>
              </a:ext>
            </a:extLst>
          </p:cNvPr>
          <p:cNvSpPr>
            <a:spLocks noGrp="1"/>
          </p:cNvSpPr>
          <p:nvPr>
            <p:ph type="title"/>
          </p:nvPr>
        </p:nvSpPr>
        <p:spPr/>
        <p:txBody>
          <a:bodyPr/>
          <a:lstStyle/>
          <a:p>
            <a:endParaRPr lang="it-IT" altLang="it-IT"/>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a:extLst>
              <a:ext uri="{FF2B5EF4-FFF2-40B4-BE49-F238E27FC236}">
                <a16:creationId xmlns:a16="http://schemas.microsoft.com/office/drawing/2014/main" id="{30B20049-A62F-4F1E-9B7C-77622A5B0C7D}"/>
              </a:ext>
            </a:extLst>
          </p:cNvPr>
          <p:cNvSpPr>
            <a:spLocks noGrp="1"/>
          </p:cNvSpPr>
          <p:nvPr>
            <p:ph type="title"/>
          </p:nvPr>
        </p:nvSpPr>
        <p:spPr/>
        <p:txBody>
          <a:bodyPr/>
          <a:lstStyle/>
          <a:p>
            <a:endParaRPr lang="it-IT" altLang="it-IT"/>
          </a:p>
        </p:txBody>
      </p:sp>
      <p:sp>
        <p:nvSpPr>
          <p:cNvPr id="81923" name="Segnaposto contenuto 2">
            <a:extLst>
              <a:ext uri="{FF2B5EF4-FFF2-40B4-BE49-F238E27FC236}">
                <a16:creationId xmlns:a16="http://schemas.microsoft.com/office/drawing/2014/main" id="{263BF829-B35B-4143-9B84-221230DE9625}"/>
              </a:ext>
            </a:extLst>
          </p:cNvPr>
          <p:cNvSpPr>
            <a:spLocks noGrp="1"/>
          </p:cNvSpPr>
          <p:nvPr>
            <p:ph idx="1"/>
          </p:nvPr>
        </p:nvSpPr>
        <p:spPr/>
        <p:txBody>
          <a:bodyPr/>
          <a:lstStyle/>
          <a:p>
            <a:pPr marL="71438">
              <a:lnSpc>
                <a:spcPct val="149000"/>
              </a:lnSpc>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Anche il lutto, come esperienza di vita della morte, deve essere rielaborato attraverso il pensiero narrativo. Le conseguenze immediate di una mancata rielaborazione sono: l’impossibilità di produrre una conoscenza utile dell’evento perdita e la percezione dell’evento come qualcosa di incomprensibile e non interpretabile.</a:t>
            </a: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1A60BE2-5D02-4B64-961D-18D5AFAC0429}"/>
              </a:ext>
            </a:extLst>
          </p:cNvPr>
          <p:cNvSpPr>
            <a:spLocks noGrp="1"/>
          </p:cNvSpPr>
          <p:nvPr>
            <p:ph idx="1"/>
          </p:nvPr>
        </p:nvSpPr>
        <p:spPr>
          <a:xfrm>
            <a:off x="395288" y="1341438"/>
            <a:ext cx="8229600" cy="5000625"/>
          </a:xfrm>
        </p:spPr>
        <p:txBody>
          <a:bodyPr rtlCol="0">
            <a:normAutofit fontScale="85000" lnSpcReduction="20000"/>
          </a:bodyPr>
          <a:lstStyle/>
          <a:p>
            <a:pPr eaLnBrk="1" fontAlgn="auto">
              <a:spcAft>
                <a:spcPts val="0"/>
              </a:spcAft>
              <a:defRPr/>
            </a:pPr>
            <a:r>
              <a:rPr lang="it-IT" dirty="0"/>
              <a:t>SHOCK </a:t>
            </a:r>
          </a:p>
          <a:p>
            <a:pPr eaLnBrk="1" fontAlgn="auto">
              <a:spcAft>
                <a:spcPts val="0"/>
              </a:spcAft>
              <a:defRPr/>
            </a:pPr>
            <a:r>
              <a:rPr lang="it-IT" dirty="0"/>
              <a:t>DISORGANIZZAZIONE </a:t>
            </a:r>
          </a:p>
          <a:p>
            <a:pPr eaLnBrk="1" fontAlgn="auto">
              <a:spcAft>
                <a:spcPts val="0"/>
              </a:spcAft>
              <a:defRPr/>
            </a:pPr>
            <a:r>
              <a:rPr lang="it-IT" dirty="0"/>
              <a:t>AGGRESSIVITA' </a:t>
            </a:r>
          </a:p>
          <a:p>
            <a:pPr eaLnBrk="1" fontAlgn="auto">
              <a:spcAft>
                <a:spcPts val="0"/>
              </a:spcAft>
              <a:defRPr/>
            </a:pPr>
            <a:r>
              <a:rPr lang="it-IT" dirty="0"/>
              <a:t>INVIDIA </a:t>
            </a:r>
          </a:p>
          <a:p>
            <a:pPr eaLnBrk="1" fontAlgn="auto">
              <a:spcAft>
                <a:spcPts val="0"/>
              </a:spcAft>
              <a:defRPr/>
            </a:pPr>
            <a:r>
              <a:rPr lang="it-IT" dirty="0"/>
              <a:t>VERGOGNA  </a:t>
            </a:r>
          </a:p>
          <a:p>
            <a:pPr eaLnBrk="1" fontAlgn="auto">
              <a:spcAft>
                <a:spcPts val="0"/>
              </a:spcAft>
              <a:defRPr/>
            </a:pPr>
            <a:r>
              <a:rPr lang="it-IT" dirty="0"/>
              <a:t>NEGAZIONE  </a:t>
            </a:r>
          </a:p>
          <a:p>
            <a:pPr eaLnBrk="1" fontAlgn="auto">
              <a:spcAft>
                <a:spcPts val="0"/>
              </a:spcAft>
              <a:defRPr/>
            </a:pPr>
            <a:r>
              <a:rPr lang="it-IT" dirty="0"/>
              <a:t>RICERCA  </a:t>
            </a:r>
          </a:p>
          <a:p>
            <a:pPr eaLnBrk="1" fontAlgn="auto">
              <a:spcAft>
                <a:spcPts val="0"/>
              </a:spcAft>
              <a:defRPr/>
            </a:pPr>
            <a:r>
              <a:rPr lang="it-IT" dirty="0"/>
              <a:t>RAZIONALIZZAZIONE  </a:t>
            </a:r>
          </a:p>
          <a:p>
            <a:pPr eaLnBrk="1" fontAlgn="auto">
              <a:spcAft>
                <a:spcPts val="0"/>
              </a:spcAft>
              <a:defRPr/>
            </a:pPr>
            <a:r>
              <a:rPr lang="it-IT" dirty="0"/>
              <a:t>COLPA  </a:t>
            </a:r>
          </a:p>
          <a:p>
            <a:pPr eaLnBrk="1" fontAlgn="auto">
              <a:spcAft>
                <a:spcPts val="0"/>
              </a:spcAft>
              <a:defRPr/>
            </a:pPr>
            <a:r>
              <a:rPr lang="it-IT" dirty="0"/>
              <a:t>DEPRESSIONE  </a:t>
            </a:r>
          </a:p>
          <a:p>
            <a:pPr eaLnBrk="1" fontAlgn="auto">
              <a:spcAft>
                <a:spcPts val="0"/>
              </a:spcAft>
              <a:defRPr/>
            </a:pPr>
            <a:r>
              <a:rPr lang="it-IT" dirty="0"/>
              <a:t>IDENTIFICAZIONE  </a:t>
            </a:r>
          </a:p>
          <a:p>
            <a:pPr eaLnBrk="1" fontAlgn="auto">
              <a:spcAft>
                <a:spcPts val="0"/>
              </a:spcAft>
              <a:defRPr/>
            </a:pPr>
            <a:r>
              <a:rPr lang="it-IT" dirty="0"/>
              <a:t>REINTEGRAZIONE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contenuto 1">
            <a:extLst>
              <a:ext uri="{FF2B5EF4-FFF2-40B4-BE49-F238E27FC236}">
                <a16:creationId xmlns:a16="http://schemas.microsoft.com/office/drawing/2014/main" id="{A0205B02-D46E-4CCA-A5FD-8202C47C98EE}"/>
              </a:ext>
            </a:extLst>
          </p:cNvPr>
          <p:cNvSpPr>
            <a:spLocks noGrp="1"/>
          </p:cNvSpPr>
          <p:nvPr>
            <p:ph idx="1"/>
          </p:nvPr>
        </p:nvSpPr>
        <p:spPr/>
        <p:txBody>
          <a:bodyPr/>
          <a:lstStyle/>
          <a:p>
            <a:r>
              <a:rPr lang="en-US" altLang="it-IT">
                <a:latin typeface="Arial" panose="020B0604020202020204" pitchFamily="34" charset="0"/>
                <a:ea typeface="Arial" panose="020B0604020202020204" pitchFamily="34" charset="0"/>
                <a:cs typeface="Times New Roman" panose="02020603050405020304" pitchFamily="18" charset="0"/>
              </a:rPr>
              <a:t>Queste poche righe sul pensiero di Bruner ci suggeriscono uno degli assunti fondamentali dell’approccio narrativo ovvero che l’identità di ciascuna persona è il prodotto del proprio racconto, il quale elabora/interpreta/comprende/rievoca le esperienze vissute che sono eterogenee e spesso incongruenti fra loro. </a:t>
            </a:r>
            <a:endParaRPr lang="it-IT" altLang="it-IT">
              <a:ea typeface="Arial" panose="020B0604020202020204" pitchFamily="34" charset="0"/>
              <a:cs typeface="Times New Roman" panose="02020603050405020304" pitchFamily="18" charset="0"/>
            </a:endParaRPr>
          </a:p>
          <a:p>
            <a:endParaRPr lang="it-IT" altLang="it-IT">
              <a:ea typeface="Arial" panose="020B0604020202020204" pitchFamily="34" charset="0"/>
              <a:cs typeface="Times New Roman" panose="02020603050405020304" pitchFamily="18" charset="0"/>
            </a:endParaRPr>
          </a:p>
        </p:txBody>
      </p:sp>
      <p:sp>
        <p:nvSpPr>
          <p:cNvPr id="82947" name="Titolo 2">
            <a:extLst>
              <a:ext uri="{FF2B5EF4-FFF2-40B4-BE49-F238E27FC236}">
                <a16:creationId xmlns:a16="http://schemas.microsoft.com/office/drawing/2014/main" id="{3CFA18A9-0A0B-47EC-B57F-87B17FC936BC}"/>
              </a:ext>
            </a:extLst>
          </p:cNvPr>
          <p:cNvSpPr>
            <a:spLocks noGrp="1"/>
          </p:cNvSpPr>
          <p:nvPr>
            <p:ph type="title"/>
          </p:nvPr>
        </p:nvSpPr>
        <p:spPr/>
        <p:txBody>
          <a:bodyPr/>
          <a:lstStyle/>
          <a:p>
            <a:endParaRPr lang="it-IT" altLang="it-IT"/>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a:extLst>
              <a:ext uri="{FF2B5EF4-FFF2-40B4-BE49-F238E27FC236}">
                <a16:creationId xmlns:a16="http://schemas.microsoft.com/office/drawing/2014/main" id="{5A513B71-765E-4AAE-B567-8DA519E4ABE3}"/>
              </a:ext>
            </a:extLst>
          </p:cNvPr>
          <p:cNvSpPr>
            <a:spLocks noGrp="1"/>
          </p:cNvSpPr>
          <p:nvPr>
            <p:ph type="title"/>
          </p:nvPr>
        </p:nvSpPr>
        <p:spPr/>
        <p:txBody>
          <a:bodyPr/>
          <a:lstStyle/>
          <a:p>
            <a:endParaRPr lang="it-IT" altLang="it-IT"/>
          </a:p>
        </p:txBody>
      </p:sp>
      <p:sp>
        <p:nvSpPr>
          <p:cNvPr id="83971" name="Segnaposto contenuto 2">
            <a:extLst>
              <a:ext uri="{FF2B5EF4-FFF2-40B4-BE49-F238E27FC236}">
                <a16:creationId xmlns:a16="http://schemas.microsoft.com/office/drawing/2014/main" id="{01781DDF-529C-4468-9180-7E6A7E85FDD2}"/>
              </a:ext>
            </a:extLst>
          </p:cNvPr>
          <p:cNvSpPr>
            <a:spLocks noGrp="1"/>
          </p:cNvSpPr>
          <p:nvPr>
            <p:ph idx="1"/>
          </p:nvPr>
        </p:nvSpPr>
        <p:spPr/>
        <p:txBody>
          <a:bodyPr/>
          <a:lstStyle/>
          <a:p>
            <a:pPr marL="71438">
              <a:lnSpc>
                <a:spcPct val="150000"/>
              </a:lnSpc>
              <a:spcBef>
                <a:spcPts val="1025"/>
              </a:spcBef>
            </a:pPr>
            <a:r>
              <a:rPr lang="en-US" altLang="it-IT" sz="1800">
                <a:latin typeface="Arial" panose="020B0604020202020204" pitchFamily="34" charset="0"/>
                <a:ea typeface="Arial" panose="020B0604020202020204" pitchFamily="34" charset="0"/>
                <a:cs typeface="Times New Roman" panose="02020603050405020304" pitchFamily="18" charset="0"/>
              </a:rPr>
              <a:t>Le esperienze sono inserite in una storia che da continuità agli eventi e si oppone alla frammentazione di Sè. Se l’identità è quindi un’identità narrativa, l’obiettivo del gruppo di mutuo-auto-aiuto è quello di realizzare un’integrazione tra la dimensione soggettiva e quella sociorelazionale dell’esperienza Lutto attraverso la narrazione.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13"/>
              </a:spcBef>
            </a:pPr>
            <a:r>
              <a:rPr lang="en-US" altLang="it-IT" sz="1800">
                <a:latin typeface="Arial" panose="020B0604020202020204" pitchFamily="34" charset="0"/>
                <a:ea typeface="Arial" panose="020B0604020202020204" pitchFamily="34" charset="0"/>
                <a:cs typeface="Times New Roman" panose="02020603050405020304" pitchFamily="18" charset="0"/>
              </a:rPr>
              <a:t>L’esperienza della perdita così stressante e traumatica può minacciare la nostra integrità e può essere superata solo se viene inserita nel nostro racconto di vita come una delle storie possibili, probabilmente la peggiore.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spcBef>
                <a:spcPts val="50"/>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a:extLst>
              <a:ext uri="{FF2B5EF4-FFF2-40B4-BE49-F238E27FC236}">
                <a16:creationId xmlns:a16="http://schemas.microsoft.com/office/drawing/2014/main" id="{CC88A08F-5832-4096-B720-7D5BDB968025}"/>
              </a:ext>
            </a:extLst>
          </p:cNvPr>
          <p:cNvSpPr>
            <a:spLocks noGrp="1"/>
          </p:cNvSpPr>
          <p:nvPr>
            <p:ph type="title"/>
          </p:nvPr>
        </p:nvSpPr>
        <p:spPr/>
        <p:txBody>
          <a:bodyPr/>
          <a:lstStyle/>
          <a:p>
            <a:endParaRPr lang="it-IT" altLang="it-IT"/>
          </a:p>
        </p:txBody>
      </p:sp>
      <p:sp>
        <p:nvSpPr>
          <p:cNvPr id="84995" name="Segnaposto contenuto 2">
            <a:extLst>
              <a:ext uri="{FF2B5EF4-FFF2-40B4-BE49-F238E27FC236}">
                <a16:creationId xmlns:a16="http://schemas.microsoft.com/office/drawing/2014/main" id="{4C9AFA82-FA3B-4641-AF5C-7E6746A175B7}"/>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Il gruppo, che offre un ambiente protetto, aiuterà ciascun membro a riadattarsi alla vita, riorganizzando la storia della perdita, facendo sì che l’evento venga integrato nel racconto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principale e acquisti senso e comprensibilità, per quanto sia possibile riferendosi a un’esperienza così delicata.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a:extLst>
              <a:ext uri="{FF2B5EF4-FFF2-40B4-BE49-F238E27FC236}">
                <a16:creationId xmlns:a16="http://schemas.microsoft.com/office/drawing/2014/main" id="{F3992A0D-7492-448F-98E0-A5A816971952}"/>
              </a:ext>
            </a:extLst>
          </p:cNvPr>
          <p:cNvSpPr>
            <a:spLocks noGrp="1"/>
          </p:cNvSpPr>
          <p:nvPr>
            <p:ph type="title"/>
          </p:nvPr>
        </p:nvSpPr>
        <p:spPr/>
        <p:txBody>
          <a:bodyPr/>
          <a:lstStyle/>
          <a:p>
            <a:endParaRPr lang="it-IT" altLang="it-IT"/>
          </a:p>
        </p:txBody>
      </p:sp>
      <p:sp>
        <p:nvSpPr>
          <p:cNvPr id="86019" name="Segnaposto contenuto 2">
            <a:extLst>
              <a:ext uri="{FF2B5EF4-FFF2-40B4-BE49-F238E27FC236}">
                <a16:creationId xmlns:a16="http://schemas.microsoft.com/office/drawing/2014/main" id="{C100D33D-82A6-466F-AD8C-11F8B72A1719}"/>
              </a:ext>
            </a:extLst>
          </p:cNvPr>
          <p:cNvSpPr>
            <a:spLocks noGrp="1"/>
          </p:cNvSpPr>
          <p:nvPr>
            <p:ph idx="1"/>
          </p:nvPr>
        </p:nvSpPr>
        <p:spPr/>
        <p:txBody>
          <a:bodyPr/>
          <a:lstStyle/>
          <a:p>
            <a:pPr marL="742950" algn="ctr"/>
            <a:r>
              <a:rPr lang="en-US" altLang="it-IT" sz="2000" i="1">
                <a:latin typeface="Arial" panose="020B0604020202020204" pitchFamily="34" charset="0"/>
                <a:ea typeface="Calibri" panose="020F0502020204030204" pitchFamily="34" charset="0"/>
                <a:cs typeface="Times New Roman" panose="02020603050405020304" pitchFamily="18" charset="0"/>
              </a:rPr>
              <a:t>I G.A.M.A. (GRUPPO DI AUTO-MUTUO-AIU</a:t>
            </a:r>
            <a:r>
              <a:rPr lang="en-US" altLang="it-IT" sz="2000" i="1">
                <a:solidFill>
                  <a:srgbClr val="FFFFFF"/>
                </a:solidFill>
                <a:latin typeface="Arial" panose="020B0604020202020204" pitchFamily="34" charset="0"/>
                <a:ea typeface="Calibri" panose="020F0502020204030204" pitchFamily="34" charset="0"/>
                <a:cs typeface="Times New Roman" panose="02020603050405020304" pitchFamily="18" charset="0"/>
              </a:rPr>
              <a:t>TO)</a:t>
            </a:r>
            <a:endParaRPr lang="it-IT" altLang="it-IT" sz="2000">
              <a:solidFill>
                <a:srgbClr val="FFFFFF"/>
              </a:solidFill>
              <a:ea typeface="Calibri" panose="020F0502020204030204" pitchFamily="34" charset="0"/>
              <a:cs typeface="Times New Roman" panose="02020603050405020304" pitchFamily="18" charset="0"/>
            </a:endParaRPr>
          </a:p>
          <a:p>
            <a:pPr marL="742950">
              <a:spcBef>
                <a:spcPts val="25"/>
              </a:spcBef>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742950">
              <a:lnSpc>
                <a:spcPct val="147000"/>
              </a:lnSpc>
            </a:pPr>
            <a:r>
              <a:rPr lang="en-US" altLang="it-IT" sz="2000">
                <a:latin typeface="Arial" panose="020B0604020202020204" pitchFamily="34" charset="0"/>
                <a:ea typeface="Arial" panose="020B0604020202020204" pitchFamily="34" charset="0"/>
                <a:cs typeface="Times New Roman" panose="02020603050405020304" pitchFamily="18" charset="0"/>
              </a:rPr>
              <a:t>Il supporto al lutto fornito dai G.A.M.A.23 può essere affiancato o meno da supporto psicologico o psicoterapeutico individuale. I gruppi si caratterizzano come uno strumento in grado di rispondere a bisogni di crescita individuali, di consapevolezza nella propria vita e di superamento della condizione di impoverimento creata dal lutto.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42950">
              <a:lnSpc>
                <a:spcPct val="140000"/>
              </a:lnSpc>
              <a:spcBef>
                <a:spcPts val="38"/>
              </a:spcBef>
            </a:pPr>
            <a:r>
              <a:rPr lang="en-US" altLang="it-IT" sz="2000">
                <a:latin typeface="Arial" panose="020B0604020202020204" pitchFamily="34" charset="0"/>
                <a:cs typeface="Arial" panose="020B0604020202020204" pitchFamily="34" charset="0"/>
              </a:rPr>
              <a:t>“I gruppi d’aiuto sono reti composte da persone che condividono uno stesso bisogno e che fondano su questo la propria appartenenza al gruppo”24. </a:t>
            </a:r>
            <a:endParaRPr lang="it-IT" altLang="it-IT" sz="2000">
              <a:cs typeface="Calibri" panose="020F0502020204030204" pitchFamily="34" charset="0"/>
            </a:endParaRPr>
          </a:p>
          <a:p>
            <a:pPr marL="742950">
              <a:spcBef>
                <a:spcPts val="25"/>
              </a:spcBef>
            </a:pPr>
            <a:r>
              <a:rPr lang="en-US" altLang="it-IT" sz="2000">
                <a:solidFill>
                  <a:srgbClr val="FFFFFF"/>
                </a:solidFill>
                <a:latin typeface="Arial" panose="020B0604020202020204" pitchFamily="34" charset="0"/>
                <a:cs typeface="Arial" panose="020B0604020202020204" pitchFamily="34" charset="0"/>
              </a:rPr>
              <a:t> </a:t>
            </a:r>
            <a:endParaRPr lang="it-IT" altLang="it-IT" sz="2000">
              <a:solidFill>
                <a:srgbClr val="FFFFFF"/>
              </a:solidFill>
              <a:cs typeface="Calibri" panose="020F0502020204030204" pitchFamily="34" charset="0"/>
            </a:endParaRPr>
          </a:p>
          <a:p>
            <a:pPr marL="742950"/>
            <a:endParaRPr lang="it-IT" altLang="it-IT"/>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a:extLst>
              <a:ext uri="{FF2B5EF4-FFF2-40B4-BE49-F238E27FC236}">
                <a16:creationId xmlns:a16="http://schemas.microsoft.com/office/drawing/2014/main" id="{1C80C0F2-79C7-4CC9-911E-5694DD55D229}"/>
              </a:ext>
            </a:extLst>
          </p:cNvPr>
          <p:cNvSpPr>
            <a:spLocks noGrp="1"/>
          </p:cNvSpPr>
          <p:nvPr>
            <p:ph type="title"/>
          </p:nvPr>
        </p:nvSpPr>
        <p:spPr/>
        <p:txBody>
          <a:bodyPr/>
          <a:lstStyle/>
          <a:p>
            <a:endParaRPr lang="it-IT" altLang="it-IT"/>
          </a:p>
        </p:txBody>
      </p:sp>
      <p:sp>
        <p:nvSpPr>
          <p:cNvPr id="87043" name="Segnaposto contenuto 2">
            <a:extLst>
              <a:ext uri="{FF2B5EF4-FFF2-40B4-BE49-F238E27FC236}">
                <a16:creationId xmlns:a16="http://schemas.microsoft.com/office/drawing/2014/main" id="{075AB1B6-FA20-467D-9C0F-F717F9B43096}"/>
              </a:ext>
            </a:extLst>
          </p:cNvPr>
          <p:cNvSpPr>
            <a:spLocks noGrp="1"/>
          </p:cNvSpPr>
          <p:nvPr>
            <p:ph idx="1"/>
          </p:nvPr>
        </p:nvSpPr>
        <p:spPr/>
        <p:txBody>
          <a:bodyPr/>
          <a:lstStyle/>
          <a:p>
            <a:pPr marL="71438">
              <a:lnSpc>
                <a:spcPct val="140000"/>
              </a:lnSpc>
              <a:spcBef>
                <a:spcPts val="38"/>
              </a:spcBef>
            </a:pPr>
            <a:r>
              <a:rPr lang="en-US" altLang="it-IT" sz="2000">
                <a:latin typeface="Arial" panose="020B0604020202020204" pitchFamily="34" charset="0"/>
                <a:cs typeface="Arial" panose="020B0604020202020204" pitchFamily="34" charset="0"/>
              </a:rPr>
              <a:t>E’ la comune condizione a fondare l’identità collettiva e a far sì che le persone si riconoscano come gruppo dove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222000"/>
              </a:lnSpc>
              <a:spcBef>
                <a:spcPts val="150"/>
              </a:spcBef>
            </a:pPr>
            <a:r>
              <a:rPr lang="en-US" altLang="it-IT" sz="2000">
                <a:latin typeface="Arial" panose="020B0604020202020204" pitchFamily="34" charset="0"/>
                <a:ea typeface="Arial" panose="020B0604020202020204" pitchFamily="34" charset="0"/>
                <a:cs typeface="Times New Roman" panose="02020603050405020304" pitchFamily="18" charset="0"/>
              </a:rPr>
              <a:t>poter interagire con gli altri, dove dare e ricevere, dove proporre strategie comuni. </a:t>
            </a: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contenuto 1">
            <a:extLst>
              <a:ext uri="{FF2B5EF4-FFF2-40B4-BE49-F238E27FC236}">
                <a16:creationId xmlns:a16="http://schemas.microsoft.com/office/drawing/2014/main" id="{37696D89-D465-4D51-8A60-F9077304539E}"/>
              </a:ext>
            </a:extLst>
          </p:cNvPr>
          <p:cNvSpPr>
            <a:spLocks noGrp="1"/>
          </p:cNvSpPr>
          <p:nvPr>
            <p:ph idx="1"/>
          </p:nvPr>
        </p:nvSpPr>
        <p:spPr/>
        <p:txBody>
          <a:bodyPr/>
          <a:lstStyle/>
          <a:p>
            <a:pPr marL="71438">
              <a:lnSpc>
                <a:spcPct val="222000"/>
              </a:lnSpc>
              <a:spcBef>
                <a:spcPts val="150"/>
              </a:spcBef>
            </a:pPr>
            <a:r>
              <a:rPr lang="en-US" altLang="it-IT" sz="2400">
                <a:latin typeface="Arial" panose="020B0604020202020204" pitchFamily="34" charset="0"/>
                <a:ea typeface="Arial" panose="020B0604020202020204" pitchFamily="34" charset="0"/>
                <a:cs typeface="Times New Roman" panose="02020603050405020304" pitchFamily="18" charset="0"/>
              </a:rPr>
              <a:t>Le caratteristiche fondamentali dei G.A.M.A. sono:</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spcBef>
                <a:spcPts val="38"/>
              </a:spcBef>
              <a:buSzPts val="1200"/>
              <a:buFont typeface="Arial" panose="020B0604020202020204" pitchFamily="34" charset="0"/>
              <a:buChar char="-"/>
            </a:pPr>
            <a:r>
              <a:rPr lang="en-US" altLang="it-IT" sz="2400">
                <a:latin typeface="Arial" panose="020B0604020202020204" pitchFamily="34" charset="0"/>
                <a:ea typeface="Arial" panose="020B0604020202020204" pitchFamily="34" charset="0"/>
                <a:cs typeface="Times New Roman" panose="02020603050405020304" pitchFamily="18" charset="0"/>
              </a:rPr>
              <a:t>il gruppo parte sempre da una condizione di difficoltà condivisa da tutti</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400">
                <a:latin typeface="Arial" panose="020B0604020202020204" pitchFamily="34" charset="0"/>
                <a:ea typeface="Arial" panose="020B0604020202020204" pitchFamily="34" charset="0"/>
                <a:cs typeface="Times New Roman" panose="02020603050405020304" pitchFamily="18" charset="0"/>
              </a:rPr>
              <a:t>interazione faccia a faccia (gli incontri si svolgono con una disposizione a cerchio)</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400">
                <a:latin typeface="Arial" panose="020B0604020202020204" pitchFamily="34" charset="0"/>
                <a:ea typeface="Arial" panose="020B0604020202020204" pitchFamily="34" charset="0"/>
                <a:cs typeface="Times New Roman" panose="02020603050405020304" pitchFamily="18" charset="0"/>
              </a:rPr>
              <a:t>partecipazione costante e personale dei membri</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
        <p:nvSpPr>
          <p:cNvPr id="88067" name="Titolo 2">
            <a:extLst>
              <a:ext uri="{FF2B5EF4-FFF2-40B4-BE49-F238E27FC236}">
                <a16:creationId xmlns:a16="http://schemas.microsoft.com/office/drawing/2014/main" id="{0A87632A-AC91-49F8-A46A-FD5F8186617D}"/>
              </a:ext>
            </a:extLst>
          </p:cNvPr>
          <p:cNvSpPr>
            <a:spLocks noGrp="1"/>
          </p:cNvSpPr>
          <p:nvPr>
            <p:ph type="title"/>
          </p:nvPr>
        </p:nvSpPr>
        <p:spPr/>
        <p:txBody>
          <a:bodyPr/>
          <a:lstStyle/>
          <a:p>
            <a:endParaRPr lang="it-IT" altLang="it-IT"/>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a:extLst>
              <a:ext uri="{FF2B5EF4-FFF2-40B4-BE49-F238E27FC236}">
                <a16:creationId xmlns:a16="http://schemas.microsoft.com/office/drawing/2014/main" id="{7834BF98-9EE2-457F-B10C-EED73DBAB67F}"/>
              </a:ext>
            </a:extLst>
          </p:cNvPr>
          <p:cNvSpPr>
            <a:spLocks noGrp="1"/>
          </p:cNvSpPr>
          <p:nvPr>
            <p:ph type="title"/>
          </p:nvPr>
        </p:nvSpPr>
        <p:spPr/>
        <p:txBody>
          <a:bodyPr/>
          <a:lstStyle/>
          <a:p>
            <a:endParaRPr lang="it-IT" altLang="it-IT"/>
          </a:p>
        </p:txBody>
      </p:sp>
      <p:sp>
        <p:nvSpPr>
          <p:cNvPr id="89091" name="Segnaposto contenuto 2">
            <a:extLst>
              <a:ext uri="{FF2B5EF4-FFF2-40B4-BE49-F238E27FC236}">
                <a16:creationId xmlns:a16="http://schemas.microsoft.com/office/drawing/2014/main" id="{C3D725F3-2009-44FF-B34E-DC7AE3454CB9}"/>
              </a:ext>
            </a:extLst>
          </p:cNvPr>
          <p:cNvSpPr>
            <a:spLocks noGrp="1"/>
          </p:cNvSpPr>
          <p:nvPr>
            <p:ph idx="1"/>
          </p:nvPr>
        </p:nvSpPr>
        <p:spPr/>
        <p:txBody>
          <a:bodyPr/>
          <a:lstStyle/>
          <a:p>
            <a:pPr>
              <a:lnSpc>
                <a:spcPct val="221000"/>
              </a:lnSpc>
              <a:spcBef>
                <a:spcPts val="700"/>
              </a:spcBef>
              <a:buSzPts val="1200"/>
              <a:buFont typeface="Arial" panose="020B0604020202020204" pitchFamily="34" charset="0"/>
              <a:buChar char="-"/>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i membri esprimono condivisione e si impegnano in particolari azioni I gruppi sono </a:t>
            </a:r>
            <a:r>
              <a:rPr lang="en-US" altLang="it-IT" sz="1400" i="1">
                <a:latin typeface="Arial" panose="020B0604020202020204" pitchFamily="34" charset="0"/>
                <a:ea typeface="Arial" panose="020B0604020202020204" pitchFamily="34" charset="0"/>
                <a:cs typeface="Times New Roman" panose="02020603050405020304" pitchFamily="18" charset="0"/>
              </a:rPr>
              <a:t>aperti e continui</a:t>
            </a:r>
            <a:r>
              <a:rPr lang="en-US" altLang="it-IT" sz="1400">
                <a:latin typeface="Arial" panose="020B0604020202020204" pitchFamily="34" charset="0"/>
                <a:ea typeface="Arial" panose="020B0604020202020204" pitchFamily="34" charset="0"/>
                <a:cs typeface="Times New Roman" panose="02020603050405020304" pitchFamily="18" charset="0"/>
              </a:rPr>
              <a:t>, pertanto:</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63"/>
              </a:spcBef>
              <a:buSzPts val="1200"/>
              <a:buFont typeface="Arial" panose="020B0604020202020204" pitchFamily="34" charset="0"/>
              <a:buChar char="-"/>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la partecipazione è libera e gratuita. Il gruppo apre le porte a tutti indipendentemente da quale sia la causa della morte della persona cara (</a:t>
            </a:r>
            <a:r>
              <a:rPr lang="en-US" altLang="it-IT" sz="1400" i="1">
                <a:latin typeface="Arial" panose="020B0604020202020204" pitchFamily="34" charset="0"/>
                <a:ea typeface="Arial" panose="020B0604020202020204" pitchFamily="34" charset="0"/>
                <a:cs typeface="Times New Roman" panose="02020603050405020304" pitchFamily="18" charset="0"/>
              </a:rPr>
              <a:t>apertura</a:t>
            </a:r>
            <a:r>
              <a:rPr lang="en-US" altLang="it-IT" sz="1400">
                <a:latin typeface="Arial" panose="020B0604020202020204" pitchFamily="34" charset="0"/>
                <a:ea typeface="Arial" panose="020B0604020202020204" pitchFamily="34" charset="0"/>
                <a:cs typeface="Times New Roman" panose="02020603050405020304" pitchFamily="18" charset="0"/>
              </a:rPr>
              <a:t>)</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25"/>
              </a:spcBef>
              <a:buSzPts val="1200"/>
              <a:buFont typeface="Arial" panose="020B0604020202020204" pitchFamily="34" charset="0"/>
              <a:buChar char="-"/>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il gruppo non ha un inizio e una fine stabilita e ammette quindi l’ingresso di nuove persone durante l’anno (</a:t>
            </a:r>
            <a:r>
              <a:rPr lang="en-US" altLang="it-IT" sz="1400" i="1">
                <a:latin typeface="Arial" panose="020B0604020202020204" pitchFamily="34" charset="0"/>
                <a:ea typeface="Arial" panose="020B0604020202020204" pitchFamily="34" charset="0"/>
                <a:cs typeface="Times New Roman" panose="02020603050405020304" pitchFamily="18" charset="0"/>
              </a:rPr>
              <a:t>continuità</a:t>
            </a:r>
            <a:r>
              <a:rPr lang="en-US" altLang="it-IT" sz="1400">
                <a:latin typeface="Arial" panose="020B0604020202020204" pitchFamily="34" charset="0"/>
                <a:ea typeface="Arial" panose="020B0604020202020204" pitchFamily="34" charset="0"/>
                <a:cs typeface="Times New Roman" panose="02020603050405020304" pitchFamily="18" charset="0"/>
              </a:rPr>
              <a:t>)</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1038"/>
              </a:spcBef>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Gli incontri hanno cadenza settimanale, durano circa un’ora e mezza e vi partecipano massimo 12 persone.</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gn="ctr">
              <a:lnSpc>
                <a:spcPct val="150000"/>
              </a:lnSpc>
              <a:spcBef>
                <a:spcPts val="1025"/>
              </a:spcBef>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Le persone che costituiscono il gruppo vengono definite partecipanti (e non pazienti). Il momento in cui il gruppo si riunisce è detto incontro (e non seduta).</a:t>
            </a:r>
          </a:p>
          <a:p>
            <a:pPr algn="just">
              <a:lnSpc>
                <a:spcPct val="150000"/>
              </a:lnSpc>
              <a:spcBef>
                <a:spcPts val="1025"/>
              </a:spcBef>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Non sono incluse persone con lutto coomplicato per le quali può essere indicata una psicoterapia individuale</a:t>
            </a:r>
            <a:r>
              <a:rPr lang="en-US" altLang="it-IT" sz="1600">
                <a:latin typeface="Arial" panose="020B0604020202020204" pitchFamily="34" charset="0"/>
                <a:ea typeface="Arial" panose="020B0604020202020204" pitchFamily="34" charset="0"/>
                <a:cs typeface="Times New Roman" panose="02020603050405020304" pitchFamily="18" charset="0"/>
              </a:rPr>
              <a:t> </a:t>
            </a:r>
            <a:endParaRPr lang="it-IT" altLang="it-IT" sz="1600">
              <a:ea typeface="Arial" panose="020B0604020202020204" pitchFamily="34" charset="0"/>
              <a:cs typeface="Times New Roman" panose="02020603050405020304" pitchFamily="18" charset="0"/>
            </a:endParaRPr>
          </a:p>
          <a:p>
            <a:pPr>
              <a:tabLst>
                <a:tab pos="528638"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olo 1">
            <a:extLst>
              <a:ext uri="{FF2B5EF4-FFF2-40B4-BE49-F238E27FC236}">
                <a16:creationId xmlns:a16="http://schemas.microsoft.com/office/drawing/2014/main" id="{0D0CDEF8-170D-4F24-8FD3-45840D1DADB1}"/>
              </a:ext>
            </a:extLst>
          </p:cNvPr>
          <p:cNvSpPr>
            <a:spLocks noGrp="1"/>
          </p:cNvSpPr>
          <p:nvPr>
            <p:ph type="title"/>
          </p:nvPr>
        </p:nvSpPr>
        <p:spPr/>
        <p:txBody>
          <a:bodyPr/>
          <a:lstStyle/>
          <a:p>
            <a:endParaRPr lang="it-IT" altLang="it-IT"/>
          </a:p>
        </p:txBody>
      </p:sp>
      <p:sp>
        <p:nvSpPr>
          <p:cNvPr id="90115" name="Segnaposto contenuto 2">
            <a:extLst>
              <a:ext uri="{FF2B5EF4-FFF2-40B4-BE49-F238E27FC236}">
                <a16:creationId xmlns:a16="http://schemas.microsoft.com/office/drawing/2014/main" id="{35EE9A83-EB93-4C50-84ED-613DCFF22BBD}"/>
              </a:ext>
            </a:extLst>
          </p:cNvPr>
          <p:cNvSpPr>
            <a:spLocks noGrp="1"/>
          </p:cNvSpPr>
          <p:nvPr>
            <p:ph idx="1"/>
          </p:nvPr>
        </p:nvSpPr>
        <p:spPr/>
        <p:txBody>
          <a:bodyPr/>
          <a:lstStyle/>
          <a:p>
            <a:pPr marL="71438">
              <a:lnSpc>
                <a:spcPct val="146000"/>
              </a:lnSpc>
              <a:spcBef>
                <a:spcPts val="1113"/>
              </a:spcBef>
            </a:pPr>
            <a:r>
              <a:rPr lang="en-US" altLang="it-IT" sz="1800">
                <a:latin typeface="Arial" panose="020B0604020202020204" pitchFamily="34" charset="0"/>
                <a:ea typeface="Arial" panose="020B0604020202020204" pitchFamily="34" charset="0"/>
                <a:cs typeface="Times New Roman" panose="02020603050405020304" pitchFamily="18" charset="0"/>
              </a:rPr>
              <a:t>La partecipazione al gruppo è anticipata da un incontro individuale con il facilitatore che coordina il gruppo. Lo scopo di tale incontro è di informare sull’attività del gruppo e di comprendere se la partecipazione è una possibilità fattibile per l’interessato (è in questa fase che viene valutato lo stato del lutto del soggetto attraverso specifici strumenti, verificando se è presente una situazione di lutto complicato che possa ostacolare l’ingresso nel gruppo) . Nel caso questa fase “preliminare” abbia esito positivo allora sarà il</a:t>
            </a:r>
            <a:r>
              <a:rPr lang="it-IT" altLang="it-IT" sz="1800">
                <a:latin typeface="Arial" panose="020B0604020202020204" pitchFamily="34" charset="0"/>
                <a:ea typeface="Arial" panose="020B0604020202020204" pitchFamily="34" charset="0"/>
                <a:cs typeface="Times New Roman" panose="02020603050405020304" pitchFamily="18" charset="0"/>
              </a:rPr>
              <a:t> </a:t>
            </a:r>
            <a:r>
              <a:rPr lang="en-US" altLang="it-IT" sz="1800">
                <a:latin typeface="Arial" panose="020B0604020202020204" pitchFamily="34" charset="0"/>
                <a:ea typeface="Arial" panose="020B0604020202020204" pitchFamily="34" charset="0"/>
                <a:cs typeface="Times New Roman" panose="02020603050405020304" pitchFamily="18" charset="0"/>
              </a:rPr>
              <a:t>facilitatore stesso ad accogliere il nuovo arrivato nel suo primo incontro, e a presentarlo agli altri partecipanti. A disposizione del facilitatore è prevista una consulenza su sua richiesta con un supervisore esterno per affrontare eventuali difficoltà o impasse.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46000"/>
              </a:lnSpc>
              <a:spcBef>
                <a:spcPts val="1113"/>
              </a:spcBef>
            </a:pPr>
            <a:endParaRPr lang="it-IT" altLang="it-IT" sz="18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a:extLst>
              <a:ext uri="{FF2B5EF4-FFF2-40B4-BE49-F238E27FC236}">
                <a16:creationId xmlns:a16="http://schemas.microsoft.com/office/drawing/2014/main" id="{1DFA0FD4-6A87-42FD-9651-9C2C6D990CF6}"/>
              </a:ext>
            </a:extLst>
          </p:cNvPr>
          <p:cNvSpPr>
            <a:spLocks noGrp="1"/>
          </p:cNvSpPr>
          <p:nvPr>
            <p:ph type="title"/>
          </p:nvPr>
        </p:nvSpPr>
        <p:spPr/>
        <p:txBody>
          <a:bodyPr/>
          <a:lstStyle/>
          <a:p>
            <a:endParaRPr lang="it-IT" altLang="it-IT"/>
          </a:p>
        </p:txBody>
      </p:sp>
      <p:sp>
        <p:nvSpPr>
          <p:cNvPr id="91139" name="Segnaposto contenuto 2">
            <a:extLst>
              <a:ext uri="{FF2B5EF4-FFF2-40B4-BE49-F238E27FC236}">
                <a16:creationId xmlns:a16="http://schemas.microsoft.com/office/drawing/2014/main" id="{E30F0653-5152-470F-A4AA-EC8E9148CA60}"/>
              </a:ext>
            </a:extLst>
          </p:cNvPr>
          <p:cNvSpPr>
            <a:spLocks noGrp="1"/>
          </p:cNvSpPr>
          <p:nvPr>
            <p:ph idx="1"/>
          </p:nvPr>
        </p:nvSpPr>
        <p:spPr/>
        <p:txBody>
          <a:bodyPr/>
          <a:lstStyle/>
          <a:p>
            <a:pPr marL="1352550"/>
            <a:r>
              <a:rPr lang="en-US" altLang="it-IT" sz="2000" i="1">
                <a:solidFill>
                  <a:srgbClr val="FFFFFF"/>
                </a:solidFill>
                <a:latin typeface="Arial" panose="020B0604020202020204" pitchFamily="34" charset="0"/>
                <a:ea typeface="Arial" panose="020B0604020202020204" pitchFamily="34" charset="0"/>
                <a:cs typeface="Times New Roman" panose="02020603050405020304" pitchFamily="18" charset="0"/>
              </a:rPr>
              <a:t>GLI OBIETTIVI DEI G.A.M.A. PER CHI E’ IN LUTTO</a:t>
            </a:r>
            <a:endParaRPr lang="it-IT" altLang="it-IT" sz="2000">
              <a:solidFill>
                <a:srgbClr val="FFFFFF"/>
              </a:solidFill>
              <a:ea typeface="Calibri" panose="020F0502020204030204" pitchFamily="34" charset="0"/>
              <a:cs typeface="Times New Roman" panose="02020603050405020304" pitchFamily="18" charset="0"/>
            </a:endParaRPr>
          </a:p>
          <a:p>
            <a:pPr marL="1352550">
              <a:spcBef>
                <a:spcPts val="38"/>
              </a:spcBef>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1352550">
              <a:buSzPts val="1200"/>
              <a:buFont typeface="Arial" panose="020B0604020202020204" pitchFamily="34" charset="0"/>
              <a:buChar char="-"/>
            </a:pPr>
            <a:r>
              <a:rPr lang="en-US" altLang="it-IT" sz="2000" b="1">
                <a:latin typeface="Arial" panose="020B0604020202020204" pitchFamily="34" charset="0"/>
                <a:ea typeface="Arial" panose="020B0604020202020204" pitchFamily="34" charset="0"/>
                <a:cs typeface="Times New Roman" panose="02020603050405020304" pitchFamily="18" charset="0"/>
              </a:rPr>
              <a:t>integrare nel presente la ferita del passato, per affrontare il futuro;</a:t>
            </a:r>
            <a:endParaRPr lang="it-IT" altLang="it-IT" sz="2000">
              <a:ea typeface="Arial" panose="020B060402020202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aiutare i partecipanti ad esprimere le proprie emozioni, il proprio dolore e le proprie difficoltà successivi alla perdita, senza il timore di essere giudicati;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52550">
              <a:lnSpc>
                <a:spcPct val="150000"/>
              </a:lnSpc>
              <a:spcBef>
                <a:spcPts val="713"/>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sviluppare la capacità di riflette sul proprio comportamento, soprattutto qualora siano orientate a non affrontare la perdita;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52550"/>
            <a:endParaRPr lang="it-IT" altLang="it-IT"/>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a:extLst>
              <a:ext uri="{FF2B5EF4-FFF2-40B4-BE49-F238E27FC236}">
                <a16:creationId xmlns:a16="http://schemas.microsoft.com/office/drawing/2014/main" id="{6A87D4DE-6A4A-4F58-A7E2-F8F3FCB03B84}"/>
              </a:ext>
            </a:extLst>
          </p:cNvPr>
          <p:cNvSpPr>
            <a:spLocks noGrp="1"/>
          </p:cNvSpPr>
          <p:nvPr>
            <p:ph type="title"/>
          </p:nvPr>
        </p:nvSpPr>
        <p:spPr/>
        <p:txBody>
          <a:bodyPr/>
          <a:lstStyle/>
          <a:p>
            <a:endParaRPr lang="it-IT" altLang="it-IT"/>
          </a:p>
        </p:txBody>
      </p:sp>
      <p:sp>
        <p:nvSpPr>
          <p:cNvPr id="92163" name="Segnaposto contenuto 2">
            <a:extLst>
              <a:ext uri="{FF2B5EF4-FFF2-40B4-BE49-F238E27FC236}">
                <a16:creationId xmlns:a16="http://schemas.microsoft.com/office/drawing/2014/main" id="{899E673D-E3FB-452C-B501-D1EC4EF2A575}"/>
              </a:ext>
            </a:extLst>
          </p:cNvPr>
          <p:cNvSpPr>
            <a:spLocks noGrp="1"/>
          </p:cNvSpPr>
          <p:nvPr>
            <p:ph idx="1"/>
          </p:nvPr>
        </p:nvSpPr>
        <p:spPr/>
        <p:txBody>
          <a:bodyPr/>
          <a:lstStyle/>
          <a:p>
            <a:pPr>
              <a:lnSpc>
                <a:spcPct val="149000"/>
              </a:lnSpc>
              <a:spcBef>
                <a:spcPts val="700"/>
              </a:spcBef>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aumentare le capacità individuali nell’affrontare i problemi, soprattutto per quanto </a:t>
            </a:r>
            <a:r>
              <a:rPr lang="en-US" altLang="it-IT" sz="2000">
                <a:latin typeface="Arial" panose="020B0604020202020204" pitchFamily="34" charset="0"/>
                <a:ea typeface="Arial" panose="020B0604020202020204" pitchFamily="34" charset="0"/>
                <a:cs typeface="Times New Roman" panose="02020603050405020304" pitchFamily="18" charset="0"/>
              </a:rPr>
              <a:t>riguarda la capacità di gestire la propria sofferenza e il proprio dolore. Questo può essere utile soprattutto per quelle persone che si erano appoggiate psicologicamente o </a:t>
            </a:r>
            <a:r>
              <a:rPr lang="en-US" altLang="it-IT" sz="2000">
                <a:latin typeface="Arial" panose="020B0604020202020204" pitchFamily="34" charset="0"/>
                <a:cs typeface="Arial" panose="020B0604020202020204" pitchFamily="34" charset="0"/>
              </a:rPr>
              <a:t>nell’organizzazione della propria vita alla persona defunta;</a:t>
            </a:r>
            <a:endParaRPr lang="it-IT" altLang="it-IT" sz="2000">
              <a:latin typeface="Arial" panose="020B0604020202020204" pitchFamily="34" charset="0"/>
              <a:cs typeface="Arial" panose="020B0604020202020204" pitchFamily="34" charset="0"/>
            </a:endParaRPr>
          </a:p>
          <a:p>
            <a:pPr>
              <a:tabLst>
                <a:tab pos="165100" algn="l"/>
              </a:tabLst>
            </a:pPr>
            <a:r>
              <a:rPr lang="en-US" altLang="it-IT" sz="2000">
                <a:latin typeface="Arial" panose="020B0604020202020204" pitchFamily="34" charset="0"/>
                <a:cs typeface="Arial" panose="020B0604020202020204" pitchFamily="34" charset="0"/>
              </a:rPr>
              <a:t> </a:t>
            </a:r>
            <a:endParaRPr lang="it-IT" altLang="it-IT" sz="2000">
              <a:cs typeface="Calibri" panose="020F0502020204030204" pitchFamily="34" charset="0"/>
            </a:endParaRPr>
          </a:p>
          <a:p>
            <a:pPr>
              <a:tabLst>
                <a:tab pos="165100" algn="l"/>
              </a:tabLst>
            </a:pPr>
            <a:endParaRPr lang="it-IT" alt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8A9A1978-C76B-47F4-90FC-7AB335A5F9C2}"/>
              </a:ext>
            </a:extLst>
          </p:cNvPr>
          <p:cNvSpPr>
            <a:spLocks noGrp="1"/>
          </p:cNvSpPr>
          <p:nvPr>
            <p:ph type="title"/>
          </p:nvPr>
        </p:nvSpPr>
        <p:spPr/>
        <p:txBody>
          <a:bodyPr/>
          <a:lstStyle/>
          <a:p>
            <a:pPr eaLnBrk="1" hangingPunct="1"/>
            <a:r>
              <a:rPr lang="it-IT" altLang="it-IT"/>
              <a:t>SHOCK</a:t>
            </a:r>
          </a:p>
        </p:txBody>
      </p:sp>
      <p:sp>
        <p:nvSpPr>
          <p:cNvPr id="10243" name="Segnaposto contenuto 2">
            <a:extLst>
              <a:ext uri="{FF2B5EF4-FFF2-40B4-BE49-F238E27FC236}">
                <a16:creationId xmlns:a16="http://schemas.microsoft.com/office/drawing/2014/main" id="{0C1C6C08-A2E3-4483-BD8B-8B1B90699227}"/>
              </a:ext>
            </a:extLst>
          </p:cNvPr>
          <p:cNvSpPr>
            <a:spLocks noGrp="1"/>
          </p:cNvSpPr>
          <p:nvPr>
            <p:ph idx="1"/>
          </p:nvPr>
        </p:nvSpPr>
        <p:spPr/>
        <p:txBody>
          <a:bodyPr/>
          <a:lstStyle/>
          <a:p>
            <a:pPr eaLnBrk="1"/>
            <a:r>
              <a:rPr lang="it-IT" altLang="it-IT" sz="3000"/>
              <a:t>alcuni sembrano incapaci di parlare e di reagire</a:t>
            </a:r>
          </a:p>
          <a:p>
            <a:pPr eaLnBrk="1"/>
            <a:r>
              <a:rPr lang="it-IT" altLang="it-IT" sz="3000"/>
              <a:t>Da poche ore a qualche giorno</a:t>
            </a:r>
          </a:p>
          <a:p>
            <a:pPr eaLnBrk="1"/>
            <a:r>
              <a:rPr lang="it-IT" altLang="it-IT" sz="3000"/>
              <a:t>Stato trasognato</a:t>
            </a:r>
          </a:p>
          <a:p>
            <a:pPr eaLnBrk="1"/>
            <a:r>
              <a:rPr lang="it-IT" altLang="it-IT" sz="3000"/>
              <a:t>Difficile rendersi conto di quello che è successo</a:t>
            </a:r>
          </a:p>
          <a:p>
            <a:pPr eaLnBrk="1"/>
            <a:r>
              <a:rPr lang="it-IT" altLang="it-IT" sz="3000"/>
              <a:t>In famiglia qualcuno reagisce prima (maestro di cerimonie) </a:t>
            </a:r>
          </a:p>
          <a:p>
            <a:pPr eaLnBrk="1"/>
            <a:r>
              <a:rPr lang="it-IT" altLang="it-IT" sz="3000"/>
              <a:t> riti e vicinanza degli altri aiutano in questa fase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olo 1">
            <a:extLst>
              <a:ext uri="{FF2B5EF4-FFF2-40B4-BE49-F238E27FC236}">
                <a16:creationId xmlns:a16="http://schemas.microsoft.com/office/drawing/2014/main" id="{36F1043B-047B-47F4-900D-A706CA624C14}"/>
              </a:ext>
            </a:extLst>
          </p:cNvPr>
          <p:cNvSpPr>
            <a:spLocks noGrp="1"/>
          </p:cNvSpPr>
          <p:nvPr>
            <p:ph type="title"/>
          </p:nvPr>
        </p:nvSpPr>
        <p:spPr/>
        <p:txBody>
          <a:bodyPr/>
          <a:lstStyle/>
          <a:p>
            <a:endParaRPr lang="it-IT" altLang="it-IT"/>
          </a:p>
        </p:txBody>
      </p:sp>
      <p:sp>
        <p:nvSpPr>
          <p:cNvPr id="93187" name="Segnaposto contenuto 2">
            <a:extLst>
              <a:ext uri="{FF2B5EF4-FFF2-40B4-BE49-F238E27FC236}">
                <a16:creationId xmlns:a16="http://schemas.microsoft.com/office/drawing/2014/main" id="{68312773-F65A-401B-AD32-9E5F07B92DAD}"/>
              </a:ext>
            </a:extLst>
          </p:cNvPr>
          <p:cNvSpPr>
            <a:spLocks noGrp="1"/>
          </p:cNvSpPr>
          <p:nvPr>
            <p:ph idx="1"/>
          </p:nvPr>
        </p:nvSpPr>
        <p:spPr/>
        <p:txBody>
          <a:bodyPr/>
          <a:lstStyle/>
          <a:p>
            <a:pPr>
              <a:lnSpc>
                <a:spcPct val="150000"/>
              </a:lnSpc>
              <a:spcBef>
                <a:spcPts val="275"/>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aumentare la stima di sé/delle proprie abilità/delle proprie risorse, ritrovando un significato per continuare a vivere senza la persona scomparsa;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275"/>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facilitare la nascita di nuove relazioni, attraverso la solidarietà, il sostegno reciproco e la speranza che l’ascolto di altre persone in lutto produce; </a:t>
            </a:r>
            <a:endParaRPr lang="it-IT" altLang="it-IT" sz="200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a:extLst>
              <a:ext uri="{FF2B5EF4-FFF2-40B4-BE49-F238E27FC236}">
                <a16:creationId xmlns:a16="http://schemas.microsoft.com/office/drawing/2014/main" id="{19F03913-56E2-454A-B12D-B2FBEA6869FC}"/>
              </a:ext>
            </a:extLst>
          </p:cNvPr>
          <p:cNvSpPr>
            <a:spLocks noGrp="1"/>
          </p:cNvSpPr>
          <p:nvPr>
            <p:ph type="title"/>
          </p:nvPr>
        </p:nvSpPr>
        <p:spPr/>
        <p:txBody>
          <a:bodyPr/>
          <a:lstStyle/>
          <a:p>
            <a:endParaRPr lang="it-IT" altLang="it-IT"/>
          </a:p>
        </p:txBody>
      </p:sp>
      <p:sp>
        <p:nvSpPr>
          <p:cNvPr id="94211" name="Segnaposto contenuto 2">
            <a:extLst>
              <a:ext uri="{FF2B5EF4-FFF2-40B4-BE49-F238E27FC236}">
                <a16:creationId xmlns:a16="http://schemas.microsoft.com/office/drawing/2014/main" id="{783A3A9B-1877-4FBF-BDA2-2D4BA14E857C}"/>
              </a:ext>
            </a:extLst>
          </p:cNvPr>
          <p:cNvSpPr>
            <a:spLocks noGrp="1"/>
          </p:cNvSpPr>
          <p:nvPr>
            <p:ph idx="1"/>
          </p:nvPr>
        </p:nvSpPr>
        <p:spPr/>
        <p:txBody>
          <a:bodyPr/>
          <a:lstStyle/>
          <a:p>
            <a:pPr marL="742950" algn="ctr"/>
            <a:r>
              <a:rPr lang="en-US" altLang="it-IT" sz="2000" i="1">
                <a:latin typeface="Arial" panose="020B0604020202020204" pitchFamily="34" charset="0"/>
                <a:ea typeface="Calibri" panose="020F0502020204030204" pitchFamily="34" charset="0"/>
                <a:cs typeface="Times New Roman" panose="02020603050405020304" pitchFamily="18" charset="0"/>
              </a:rPr>
              <a:t>IL FACILITATORE</a:t>
            </a:r>
            <a:endParaRPr lang="it-IT" altLang="it-IT" sz="2000">
              <a:ea typeface="Calibri" panose="020F0502020204030204" pitchFamily="34" charset="0"/>
              <a:cs typeface="Times New Roman" panose="02020603050405020304" pitchFamily="18" charset="0"/>
            </a:endParaRPr>
          </a:p>
          <a:p>
            <a:pPr marL="74295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42950">
              <a:lnSpc>
                <a:spcPct val="137000"/>
              </a:lnSpc>
            </a:pPr>
            <a:r>
              <a:rPr lang="en-US" altLang="it-IT" sz="2000">
                <a:latin typeface="Arial" panose="020B0604020202020204" pitchFamily="34" charset="0"/>
                <a:ea typeface="Arial" panose="020B0604020202020204" pitchFamily="34" charset="0"/>
                <a:cs typeface="Times New Roman" panose="02020603050405020304" pitchFamily="18" charset="0"/>
              </a:rPr>
              <a:t>Il facilitatore è colui che contribuisce, attraverso capacità personali e operazioni metodologiche, al buon funzionamento del gruppo.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42950"/>
            <a:r>
              <a:rPr lang="en-US" altLang="it-IT" sz="2000">
                <a:latin typeface="Arial" panose="020B0604020202020204" pitchFamily="34" charset="0"/>
                <a:ea typeface="Arial" panose="020B0604020202020204" pitchFamily="34" charset="0"/>
                <a:cs typeface="Times New Roman" panose="02020603050405020304" pitchFamily="18" charset="0"/>
              </a:rPr>
              <a:t>Il ruolo del facilitatore dovrebbe essere sempre attivo, ma in modo indiretto, dovrebbe quindi ricoprire un ruolo da regista piuttosto che da attore. Non essendo un mero osservatore, ma essendo piuttosto implicato nel gruppo, il facilitatore deve sviluppare autonomia nei membri del gruppo e non creare dipendenza: questo dipenderà da come e quanto interverrà negli incontri. </a:t>
            </a:r>
            <a:endParaRPr lang="it-IT" altLang="it-IT" sz="200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a:extLst>
              <a:ext uri="{FF2B5EF4-FFF2-40B4-BE49-F238E27FC236}">
                <a16:creationId xmlns:a16="http://schemas.microsoft.com/office/drawing/2014/main" id="{C88C52B6-8D24-4B24-9F02-B2D7D166829F}"/>
              </a:ext>
            </a:extLst>
          </p:cNvPr>
          <p:cNvSpPr>
            <a:spLocks noGrp="1"/>
          </p:cNvSpPr>
          <p:nvPr>
            <p:ph type="title"/>
          </p:nvPr>
        </p:nvSpPr>
        <p:spPr/>
        <p:txBody>
          <a:bodyPr/>
          <a:lstStyle/>
          <a:p>
            <a:endParaRPr lang="it-IT" altLang="it-IT"/>
          </a:p>
        </p:txBody>
      </p:sp>
      <p:sp>
        <p:nvSpPr>
          <p:cNvPr id="95235" name="Segnaposto contenuto 2">
            <a:extLst>
              <a:ext uri="{FF2B5EF4-FFF2-40B4-BE49-F238E27FC236}">
                <a16:creationId xmlns:a16="http://schemas.microsoft.com/office/drawing/2014/main" id="{FCC9E91D-4F0A-4470-A374-E680845277E7}"/>
              </a:ext>
            </a:extLst>
          </p:cNvPr>
          <p:cNvSpPr>
            <a:spLocks noGrp="1"/>
          </p:cNvSpPr>
          <p:nvPr>
            <p:ph idx="1"/>
          </p:nvPr>
        </p:nvSpPr>
        <p:spPr/>
        <p:txBody>
          <a:bodyPr/>
          <a:lstStyle/>
          <a:p>
            <a:pPr marL="71438">
              <a:lnSpc>
                <a:spcPct val="149000"/>
              </a:lnSpc>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I </a:t>
            </a:r>
            <a:r>
              <a:rPr lang="en-US" altLang="it-IT" sz="2000">
                <a:latin typeface="Arial" panose="020B0604020202020204" pitchFamily="34" charset="0"/>
                <a:ea typeface="Arial" panose="020B0604020202020204" pitchFamily="34" charset="0"/>
                <a:cs typeface="Times New Roman" panose="02020603050405020304" pitchFamily="18" charset="0"/>
              </a:rPr>
              <a:t>principali ruoli di un facilitatore possono essere riassunti nei seguenti punti: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25"/>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catalizzare e facilitare la comunicazione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tutelare le dinamiche di gruppo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accogliere i nuovi membri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aiutare nei momenti critici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Il facilitatore, partecipando ad un gruppo G.A.M.A., viene inglobato nel processo di cambiamento, maturando con gli altri membri un percorso di valorizzazione di sé e delle proprie capacità. </a:t>
            </a:r>
            <a:endParaRPr lang="it-IT" altLang="it-IT"/>
          </a:p>
          <a:p>
            <a:pPr marL="71438"/>
            <a:endParaRPr lang="it-IT" altLang="it-IT"/>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a:extLst>
              <a:ext uri="{FF2B5EF4-FFF2-40B4-BE49-F238E27FC236}">
                <a16:creationId xmlns:a16="http://schemas.microsoft.com/office/drawing/2014/main" id="{0B873425-C12F-4950-8236-A76D27B09E88}"/>
              </a:ext>
            </a:extLst>
          </p:cNvPr>
          <p:cNvSpPr>
            <a:spLocks noGrp="1"/>
          </p:cNvSpPr>
          <p:nvPr>
            <p:ph type="title"/>
          </p:nvPr>
        </p:nvSpPr>
        <p:spPr/>
        <p:txBody>
          <a:bodyPr/>
          <a:lstStyle/>
          <a:p>
            <a:endParaRPr lang="it-IT" altLang="it-IT"/>
          </a:p>
        </p:txBody>
      </p:sp>
      <p:sp>
        <p:nvSpPr>
          <p:cNvPr id="96259" name="Segnaposto contenuto 2">
            <a:extLst>
              <a:ext uri="{FF2B5EF4-FFF2-40B4-BE49-F238E27FC236}">
                <a16:creationId xmlns:a16="http://schemas.microsoft.com/office/drawing/2014/main" id="{EE284E32-235A-4F37-A486-3E5F55162C78}"/>
              </a:ext>
            </a:extLst>
          </p:cNvPr>
          <p:cNvSpPr>
            <a:spLocks noGrp="1"/>
          </p:cNvSpPr>
          <p:nvPr>
            <p:ph idx="1"/>
          </p:nvPr>
        </p:nvSpPr>
        <p:spPr/>
        <p:txBody>
          <a:bodyPr/>
          <a:lstStyle/>
          <a:p>
            <a:pPr marL="71438">
              <a:lnSpc>
                <a:spcPct val="150000"/>
              </a:lnSpc>
            </a:pPr>
            <a:r>
              <a:rPr lang="en-US" altLang="it-IT" sz="1600">
                <a:latin typeface="Arial" panose="020B0604020202020204" pitchFamily="34" charset="0"/>
                <a:ea typeface="Arial" panose="020B0604020202020204" pitchFamily="34" charset="0"/>
                <a:cs typeface="Times New Roman" panose="02020603050405020304" pitchFamily="18" charset="0"/>
              </a:rPr>
              <a:t>È impensabile entrare nel gruppo e non cambiare: il facilitatore non è distaccato, ma è implicato nelle dinamiche gruppali, non solo osserva e dirige, ma partecipa; per questi motivi è anch’esso toccato dal cambiamento.</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1600">
                <a:latin typeface="Arial" panose="020B0604020202020204" pitchFamily="34" charset="0"/>
                <a:ea typeface="Arial" panose="020B0604020202020204" pitchFamily="34" charset="0"/>
                <a:cs typeface="Times New Roman" panose="02020603050405020304" pitchFamily="18" charset="0"/>
              </a:rPr>
              <a:t> </a:t>
            </a:r>
            <a:endParaRPr lang="it-IT" altLang="it-IT" sz="1600">
              <a:ea typeface="Calibri" panose="020F0502020204030204" pitchFamily="34" charset="0"/>
              <a:cs typeface="Times New Roman" panose="02020603050405020304" pitchFamily="18" charset="0"/>
            </a:endParaRPr>
          </a:p>
          <a:p>
            <a:pPr marL="71438"/>
            <a:endParaRPr lang="it-IT" altLang="it-IT"/>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1">
            <a:extLst>
              <a:ext uri="{FF2B5EF4-FFF2-40B4-BE49-F238E27FC236}">
                <a16:creationId xmlns:a16="http://schemas.microsoft.com/office/drawing/2014/main" id="{CAF69960-9A86-4A7C-A67E-AF10543534AD}"/>
              </a:ext>
            </a:extLst>
          </p:cNvPr>
          <p:cNvSpPr>
            <a:spLocks noGrp="1"/>
          </p:cNvSpPr>
          <p:nvPr>
            <p:ph type="title"/>
          </p:nvPr>
        </p:nvSpPr>
        <p:spPr/>
        <p:txBody>
          <a:bodyPr/>
          <a:lstStyle/>
          <a:p>
            <a:endParaRPr lang="it-IT" altLang="it-IT"/>
          </a:p>
        </p:txBody>
      </p:sp>
      <p:sp>
        <p:nvSpPr>
          <p:cNvPr id="97283" name="Segnaposto contenuto 2">
            <a:extLst>
              <a:ext uri="{FF2B5EF4-FFF2-40B4-BE49-F238E27FC236}">
                <a16:creationId xmlns:a16="http://schemas.microsoft.com/office/drawing/2014/main" id="{A967E48D-DFD5-4B20-ACFB-E8F03FA72D64}"/>
              </a:ext>
            </a:extLst>
          </p:cNvPr>
          <p:cNvSpPr>
            <a:spLocks noGrp="1"/>
          </p:cNvSpPr>
          <p:nvPr>
            <p:ph idx="1"/>
          </p:nvPr>
        </p:nvSpPr>
        <p:spPr/>
        <p:txBody>
          <a:bodyPr/>
          <a:lstStyle/>
          <a:p>
            <a:pPr marL="71438">
              <a:lnSpc>
                <a:spcPct val="150000"/>
              </a:lnSpc>
              <a:spcBef>
                <a:spcPts val="713"/>
              </a:spcBef>
            </a:pPr>
            <a:r>
              <a:rPr lang="en-US" altLang="it-IT" sz="2000">
                <a:latin typeface="Arial" panose="020B0604020202020204" pitchFamily="34" charset="0"/>
                <a:ea typeface="Arial" panose="020B0604020202020204" pitchFamily="34" charset="0"/>
                <a:cs typeface="Times New Roman" panose="02020603050405020304" pitchFamily="18" charset="0"/>
              </a:rPr>
              <a:t>Il facilitatore di un gruppo deve possedere importanti qualità, che possiede già di suo o che deve sviluppare e migliorare durante la pratica per essere d’aiuto a coloro che partecipano al gruppo. Le qualità che rendono un buon facilitatore tale sono: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13"/>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aver fiducia nelle possibilità intrinseche del gruppo di crescere;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aver fiducia in ciascun membro del gruppo e credere nelle sue potenzialità;</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saper ascoltare e far sì che le persone si ascoltino fra di loro;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essere empatico e promuovere l’empatia tra i partecipanti;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sapere accettare ciascun membro senza giudicare;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preferire essere un testimone piuttosto che un maestro.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endParaRPr lang="it-IT" altLang="it-IT" sz="2000">
              <a:ea typeface="Arial" panose="020B0604020202020204" pitchFamily="34" charset="0"/>
              <a:cs typeface="Times New Roman" panose="02020603050405020304" pitchFamily="18"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1">
            <a:extLst>
              <a:ext uri="{FF2B5EF4-FFF2-40B4-BE49-F238E27FC236}">
                <a16:creationId xmlns:a16="http://schemas.microsoft.com/office/drawing/2014/main" id="{3BB041D9-F831-401C-9D0B-E680D0FAE5F7}"/>
              </a:ext>
            </a:extLst>
          </p:cNvPr>
          <p:cNvSpPr>
            <a:spLocks noGrp="1"/>
          </p:cNvSpPr>
          <p:nvPr>
            <p:ph type="title"/>
          </p:nvPr>
        </p:nvSpPr>
        <p:spPr/>
        <p:txBody>
          <a:bodyPr/>
          <a:lstStyle/>
          <a:p>
            <a:endParaRPr lang="it-IT" altLang="it-IT"/>
          </a:p>
        </p:txBody>
      </p:sp>
      <p:sp>
        <p:nvSpPr>
          <p:cNvPr id="98307" name="Segnaposto contenuto 2">
            <a:extLst>
              <a:ext uri="{FF2B5EF4-FFF2-40B4-BE49-F238E27FC236}">
                <a16:creationId xmlns:a16="http://schemas.microsoft.com/office/drawing/2014/main" id="{AAB851AA-E8BE-411C-A6DF-E04D2CAD4F2A}"/>
              </a:ext>
            </a:extLst>
          </p:cNvPr>
          <p:cNvSpPr>
            <a:spLocks noGrp="1"/>
          </p:cNvSpPr>
          <p:nvPr>
            <p:ph idx="1"/>
          </p:nvPr>
        </p:nvSpPr>
        <p:spPr/>
        <p:txBody>
          <a:bodyPr/>
          <a:lstStyle/>
          <a:p>
            <a:pPr marL="1924050"/>
            <a:r>
              <a:rPr lang="en-US" altLang="it-IT" sz="1400" i="1">
                <a:latin typeface="Arial" panose="020B0604020202020204" pitchFamily="34" charset="0"/>
                <a:ea typeface="Calibri" panose="020F0502020204030204" pitchFamily="34" charset="0"/>
                <a:cs typeface="Times New Roman" panose="02020603050405020304" pitchFamily="18" charset="0"/>
              </a:rPr>
              <a:t>GLI STRUMENTI: IL RESOCONTO</a:t>
            </a:r>
            <a:endParaRPr lang="it-IT" altLang="it-IT" sz="1400">
              <a:ea typeface="Calibri" panose="020F0502020204030204" pitchFamily="34" charset="0"/>
              <a:cs typeface="Times New Roman" panose="02020603050405020304" pitchFamily="18" charset="0"/>
            </a:endParaRPr>
          </a:p>
          <a:p>
            <a:pPr marL="1924050">
              <a:spcBef>
                <a:spcPts val="25"/>
              </a:spcBef>
            </a:pPr>
            <a:r>
              <a:rPr lang="en-US" altLang="it-IT" sz="1400">
                <a:latin typeface="Arial" panose="020B0604020202020204" pitchFamily="34" charset="0"/>
                <a:ea typeface="Arial" panose="020B0604020202020204" pitchFamily="34" charset="0"/>
                <a:cs typeface="Times New Roman" panose="02020603050405020304" pitchFamily="18" charset="0"/>
              </a:rPr>
              <a:t> </a:t>
            </a:r>
            <a:endParaRPr lang="it-IT" altLang="it-IT" sz="1400">
              <a:ea typeface="Calibri" panose="020F0502020204030204" pitchFamily="34" charset="0"/>
              <a:cs typeface="Times New Roman" panose="02020603050405020304" pitchFamily="18" charset="0"/>
            </a:endParaRPr>
          </a:p>
          <a:p>
            <a:pPr marL="1924050">
              <a:lnSpc>
                <a:spcPct val="150000"/>
              </a:lnSpc>
            </a:pPr>
            <a:r>
              <a:rPr lang="en-US" altLang="it-IT" sz="1400">
                <a:latin typeface="Arial" panose="020B0604020202020204" pitchFamily="34" charset="0"/>
                <a:ea typeface="Arial" panose="020B0604020202020204" pitchFamily="34" charset="0"/>
                <a:cs typeface="Times New Roman" panose="02020603050405020304" pitchFamily="18" charset="0"/>
              </a:rPr>
              <a:t>Dopo ogni incontro, il facilitatore stila un resoconto; non si tratta però di un semplice </a:t>
            </a:r>
            <a:r>
              <a:rPr lang="en-US" altLang="it-IT" sz="1400">
                <a:latin typeface="Arial" panose="020B0604020202020204" pitchFamily="34" charset="0"/>
                <a:cs typeface="Arial" panose="020B0604020202020204" pitchFamily="34" charset="0"/>
              </a:rPr>
              <a:t>riassunto o di una narrazione di ciò che è accaduto all’interno del gruppo, ma di una riflessione su quanto è avvenuto per “andare oltre”, ovvero, per pensare le emozioni evocate nel gruppo e per parlare delle dinamiche dello stesso in funzione di specifici obiettivi. Resocontare permette infatti di cogliere quegli elementi di novità che emergono dai copioni narrativi interpretati nel gruppo, altrimenti il rischio è quello di favorire esclusivamente l’evacuazione delle emozioni in ogni singolo incontro, senza che questa avvenga in vista di obiettivi particolari che possano produrre una trasformazione.</a:t>
            </a:r>
            <a:endParaRPr lang="it-IT" altLang="it-IT" sz="1400">
              <a:latin typeface="Arial" panose="020B0604020202020204" pitchFamily="34" charset="0"/>
              <a:cs typeface="Arial" panose="020B0604020202020204" pitchFamily="34" charset="0"/>
            </a:endParaRPr>
          </a:p>
          <a:p>
            <a:pPr marL="1924050">
              <a:lnSpc>
                <a:spcPct val="149000"/>
              </a:lnSpc>
              <a:spcBef>
                <a:spcPts val="1025"/>
              </a:spcBef>
            </a:pPr>
            <a:r>
              <a:rPr lang="en-US" altLang="it-IT" sz="1400">
                <a:latin typeface="Arial" panose="020B0604020202020204" pitchFamily="34" charset="0"/>
                <a:cs typeface="Arial" panose="020B0604020202020204" pitchFamily="34" charset="0"/>
              </a:rPr>
              <a:t>Dai resoconti stilati in molti G.A.M.A. sono emersi una serie di particolari interessanti che caratterizzano i partecipanti impegnati nel faticoso processo di elaborazione del lutto:</a:t>
            </a:r>
            <a:endParaRPr lang="it-IT" altLang="it-IT" sz="1400">
              <a:latin typeface="Arial" panose="020B0604020202020204" pitchFamily="34" charset="0"/>
              <a:cs typeface="Arial" panose="020B0604020202020204" pitchFamily="34" charset="0"/>
            </a:endParaRPr>
          </a:p>
          <a:p>
            <a:pPr marL="1924050">
              <a:spcBef>
                <a:spcPts val="50"/>
              </a:spcBef>
            </a:pPr>
            <a:r>
              <a:rPr lang="en-US" altLang="it-IT" sz="1400">
                <a:latin typeface="Arial" panose="020B0604020202020204" pitchFamily="34" charset="0"/>
                <a:cs typeface="Arial" panose="020B0604020202020204" pitchFamily="34" charset="0"/>
              </a:rPr>
              <a:t> </a:t>
            </a:r>
            <a:endParaRPr lang="it-IT" altLang="it-IT" sz="1400">
              <a:cs typeface="Calibri" panose="020F050202020403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a:extLst>
              <a:ext uri="{FF2B5EF4-FFF2-40B4-BE49-F238E27FC236}">
                <a16:creationId xmlns:a16="http://schemas.microsoft.com/office/drawing/2014/main" id="{851D0F7F-8CFC-43D8-AB6F-565FC3FA52C3}"/>
              </a:ext>
            </a:extLst>
          </p:cNvPr>
          <p:cNvSpPr>
            <a:spLocks noGrp="1"/>
          </p:cNvSpPr>
          <p:nvPr>
            <p:ph type="title"/>
          </p:nvPr>
        </p:nvSpPr>
        <p:spPr/>
        <p:txBody>
          <a:bodyPr/>
          <a:lstStyle/>
          <a:p>
            <a:endParaRPr lang="it-IT" altLang="it-IT"/>
          </a:p>
        </p:txBody>
      </p:sp>
      <p:sp>
        <p:nvSpPr>
          <p:cNvPr id="99331" name="Segnaposto contenuto 2">
            <a:extLst>
              <a:ext uri="{FF2B5EF4-FFF2-40B4-BE49-F238E27FC236}">
                <a16:creationId xmlns:a16="http://schemas.microsoft.com/office/drawing/2014/main" id="{7ABCD36F-ACBB-4915-B10F-3C20E0A38199}"/>
              </a:ext>
            </a:extLst>
          </p:cNvPr>
          <p:cNvSpPr>
            <a:spLocks noGrp="1"/>
          </p:cNvSpPr>
          <p:nvPr>
            <p:ph idx="1"/>
          </p:nvPr>
        </p:nvSpPr>
        <p:spPr/>
        <p:txBody>
          <a:bodyPr/>
          <a:lstStyle/>
          <a:p>
            <a:pPr lvl="1">
              <a:spcBef>
                <a:spcPts val="275"/>
              </a:spcBef>
              <a:buSzPts val="1200"/>
              <a:buFont typeface="Symbol" panose="05050102010706020507" pitchFamily="18" charset="2"/>
              <a:buChar char=""/>
              <a:tabLst>
                <a:tab pos="528638" algn="l"/>
              </a:tabLst>
            </a:pPr>
            <a:r>
              <a:rPr lang="en-US" altLang="it-IT" sz="1800" i="1">
                <a:latin typeface="Arial" panose="020B0604020202020204" pitchFamily="34" charset="0"/>
                <a:ea typeface="Symbol" panose="05050102010706020507" pitchFamily="18" charset="2"/>
                <a:cs typeface="Times New Roman" panose="02020603050405020304" pitchFamily="18" charset="0"/>
              </a:rPr>
              <a:t>il Sé mutevole</a:t>
            </a:r>
            <a:endParaRPr lang="it-IT" altLang="it-IT" sz="1800">
              <a:ea typeface="Calibri" panose="020F0502020204030204" pitchFamily="34" charset="0"/>
              <a:cs typeface="Times New Roman" panose="02020603050405020304" pitchFamily="18" charset="0"/>
            </a:endParaRPr>
          </a:p>
          <a:p>
            <a:pPr marL="300038">
              <a:spcBef>
                <a:spcPts val="1050"/>
              </a:spcBef>
              <a:tabLst>
                <a:tab pos="528638" algn="l"/>
              </a:tabLst>
            </a:pPr>
            <a:r>
              <a:rPr lang="en-US" altLang="it-IT" sz="1800">
                <a:latin typeface="Arial" panose="020B0604020202020204" pitchFamily="34" charset="0"/>
                <a:cs typeface="Arial" panose="020B0604020202020204" pitchFamily="34" charset="0"/>
              </a:rPr>
              <a:t>“chi sono ora?” </a:t>
            </a:r>
            <a:endParaRPr lang="it-IT" altLang="it-IT" sz="1800">
              <a:cs typeface="Calibri" panose="020F0502020204030204" pitchFamily="34" charset="0"/>
            </a:endParaRPr>
          </a:p>
          <a:p>
            <a:pPr marL="300038">
              <a:lnSpc>
                <a:spcPct val="149000"/>
              </a:lnSpc>
              <a:spcBef>
                <a:spcPts val="350"/>
              </a:spcBef>
              <a:tabLst>
                <a:tab pos="528638" algn="l"/>
              </a:tabLst>
            </a:pPr>
            <a:r>
              <a:rPr lang="en-US" altLang="it-IT" sz="1800">
                <a:latin typeface="Arial" panose="020B0604020202020204" pitchFamily="34" charset="0"/>
                <a:cs typeface="Arial" panose="020B0604020202020204" pitchFamily="34" charset="0"/>
              </a:rPr>
              <a:t>le persone che attraversano un periodo di lutto si sorprendono nel pensarsi non più familiari a se stesse, sono attraversate da un’intensa sensazione di sgretolamento interiore, invisibile all’esterno: è una sensazione molto forte, che nel gruppo trova una possibilità di esprimersi, solo se si sente di trovare una vera accoglienza.</a:t>
            </a:r>
            <a:r>
              <a:rPr lang="en-US" altLang="it-IT" sz="1800">
                <a:latin typeface="Arial" panose="020B0604020202020204" pitchFamily="34" charset="0"/>
                <a:cs typeface="Calibri" panose="020F0502020204030204" pitchFamily="34" charset="0"/>
              </a:rPr>
              <a:t> Parlare può servire a pensare apertamente a ciò che spaventa più di tutto e a </a:t>
            </a:r>
            <a:r>
              <a:rPr lang="en-US" altLang="it-IT" sz="1800" i="1">
                <a:latin typeface="Arial" panose="020B0604020202020204" pitchFamily="34" charset="0"/>
                <a:cs typeface="Calibri" panose="020F0502020204030204" pitchFamily="34" charset="0"/>
              </a:rPr>
              <a:t>ritrovare la propria integrità individuale, nella consapevolezza del cambiamento</a:t>
            </a:r>
            <a:r>
              <a:rPr lang="en-US" altLang="it-IT" sz="1800">
                <a:latin typeface="Arial" panose="020B0604020202020204" pitchFamily="34" charset="0"/>
                <a:cs typeface="Calibri" panose="020F0502020204030204" pitchFamily="34" charset="0"/>
              </a:rPr>
              <a:t>: il gruppo può offrire un contesto di accettazione di questa trasformazione.</a:t>
            </a:r>
            <a:endParaRPr lang="it-IT" altLang="it-IT" sz="1800">
              <a:cs typeface="Calibri" panose="020F0502020204030204" pitchFamily="34" charset="0"/>
            </a:endParaRPr>
          </a:p>
          <a:p>
            <a:pPr marL="300038">
              <a:lnSpc>
                <a:spcPct val="149000"/>
              </a:lnSpc>
              <a:spcBef>
                <a:spcPts val="350"/>
              </a:spcBef>
              <a:tabLst>
                <a:tab pos="528638" algn="l"/>
              </a:tabLst>
            </a:pPr>
            <a:endParaRPr lang="it-IT" altLang="it-IT" sz="2000">
              <a:latin typeface="Arial" panose="020B0604020202020204" pitchFamily="34" charset="0"/>
              <a:cs typeface="Arial" panose="020B0604020202020204" pitchFamily="34" charset="0"/>
            </a:endParaRPr>
          </a:p>
          <a:p>
            <a:pPr marL="300038">
              <a:tabLst>
                <a:tab pos="528638" algn="l"/>
              </a:tabLst>
            </a:pPr>
            <a:endParaRPr lang="it-IT" altLang="it-IT" sz="2000">
              <a:solidFill>
                <a:srgbClr val="FFFFFF"/>
              </a:solidFill>
            </a:endParaRPr>
          </a:p>
          <a:p>
            <a:pPr marL="300038">
              <a:tabLst>
                <a:tab pos="528638" algn="l"/>
              </a:tabLst>
            </a:pPr>
            <a:endParaRPr lang="it-IT" altLang="it-IT">
              <a:solidFill>
                <a:srgbClr val="FFFFFF"/>
              </a:solidFill>
            </a:endParaRPr>
          </a:p>
          <a:p>
            <a:pPr marL="300038">
              <a:tabLst>
                <a:tab pos="528638" algn="l"/>
              </a:tabLst>
            </a:pPr>
            <a:endParaRPr lang="it-IT" altLang="it-IT"/>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a:extLst>
              <a:ext uri="{FF2B5EF4-FFF2-40B4-BE49-F238E27FC236}">
                <a16:creationId xmlns:a16="http://schemas.microsoft.com/office/drawing/2014/main" id="{1EBE5A9A-DA56-438F-8424-DF546F3E4B7A}"/>
              </a:ext>
            </a:extLst>
          </p:cNvPr>
          <p:cNvSpPr>
            <a:spLocks noGrp="1"/>
          </p:cNvSpPr>
          <p:nvPr>
            <p:ph type="title"/>
          </p:nvPr>
        </p:nvSpPr>
        <p:spPr/>
        <p:txBody>
          <a:bodyPr/>
          <a:lstStyle/>
          <a:p>
            <a:endParaRPr lang="it-IT" altLang="it-IT"/>
          </a:p>
        </p:txBody>
      </p:sp>
      <p:sp>
        <p:nvSpPr>
          <p:cNvPr id="100355" name="Segnaposto contenuto 2">
            <a:extLst>
              <a:ext uri="{FF2B5EF4-FFF2-40B4-BE49-F238E27FC236}">
                <a16:creationId xmlns:a16="http://schemas.microsoft.com/office/drawing/2014/main" id="{8391DD51-F395-4260-9F80-B30AC665BAB3}"/>
              </a:ext>
            </a:extLst>
          </p:cNvPr>
          <p:cNvSpPr>
            <a:spLocks noGrp="1"/>
          </p:cNvSpPr>
          <p:nvPr>
            <p:ph idx="1"/>
          </p:nvPr>
        </p:nvSpPr>
        <p:spPr/>
        <p:txBody>
          <a:bodyPr/>
          <a:lstStyle/>
          <a:p>
            <a:r>
              <a:rPr lang="en-US" altLang="it-IT" sz="1800" i="1">
                <a:latin typeface="Arial" panose="020B0604020202020204" pitchFamily="34" charset="0"/>
                <a:ea typeface="Symbol" panose="05050102010706020507" pitchFamily="18" charset="2"/>
                <a:cs typeface="Times New Roman" panose="02020603050405020304" pitchFamily="18" charset="0"/>
              </a:rPr>
              <a:t>gli Altri</a:t>
            </a:r>
            <a:r>
              <a:rPr lang="it-IT" altLang="it-IT" sz="1800">
                <a:ea typeface="Symbol" panose="05050102010706020507" pitchFamily="18" charset="2"/>
                <a:cs typeface="Times New Roman" panose="02020603050405020304" pitchFamily="18" charset="0"/>
              </a:rPr>
              <a:t> </a:t>
            </a:r>
            <a:r>
              <a:rPr lang="en-US" altLang="it-IT" sz="1800">
                <a:latin typeface="Arial" panose="020B0604020202020204" pitchFamily="34" charset="0"/>
                <a:ea typeface="Symbol" panose="05050102010706020507" pitchFamily="18" charset="2"/>
                <a:cs typeface="Arial" panose="020B0604020202020204" pitchFamily="34" charset="0"/>
              </a:rPr>
              <a:t>“chi sono gli altri?”</a:t>
            </a:r>
            <a:endParaRPr lang="it-IT" altLang="it-IT" sz="1800">
              <a:latin typeface="Arial" panose="020B0604020202020204" pitchFamily="34" charset="0"/>
              <a:ea typeface="Symbol" panose="05050102010706020507" pitchFamily="18" charset="2"/>
              <a:cs typeface="Arial" panose="020B0604020202020204" pitchFamily="34" charset="0"/>
            </a:endParaRPr>
          </a:p>
          <a:p>
            <a:pPr>
              <a:spcBef>
                <a:spcPts val="350"/>
              </a:spcBef>
              <a:buFont typeface="Arial" panose="020B0604020202020204" pitchFamily="34" charset="0"/>
              <a:buNone/>
            </a:pPr>
            <a:r>
              <a:rPr lang="en-US" altLang="it-IT" sz="1800">
                <a:latin typeface="Arial" panose="020B0604020202020204" pitchFamily="34" charset="0"/>
                <a:ea typeface="Symbol" panose="05050102010706020507" pitchFamily="18" charset="2"/>
                <a:cs typeface="Arial" panose="020B0604020202020204" pitchFamily="34" charset="0"/>
              </a:rPr>
              <a:t>è possibile rintracciare tre differenti letture che un membro ha del resto del gruppo:</a:t>
            </a:r>
            <a:endParaRPr lang="it-IT" altLang="it-IT" sz="1800">
              <a:latin typeface="Arial" panose="020B0604020202020204" pitchFamily="34" charset="0"/>
              <a:ea typeface="Symbol" panose="05050102010706020507" pitchFamily="18" charset="2"/>
              <a:cs typeface="Arial" panose="020B0604020202020204" pitchFamily="34" charset="0"/>
            </a:endParaRPr>
          </a:p>
          <a:p>
            <a:pPr>
              <a:spcBef>
                <a:spcPts val="50"/>
              </a:spcBef>
            </a:pPr>
            <a:r>
              <a:rPr lang="en-US" altLang="it-IT" sz="1800">
                <a:latin typeface="Arial" panose="020B0604020202020204" pitchFamily="34" charset="0"/>
                <a:ea typeface="Symbol" panose="05050102010706020507" pitchFamily="18" charset="2"/>
                <a:cs typeface="Arial" panose="020B0604020202020204" pitchFamily="34" charset="0"/>
              </a:rPr>
              <a:t> </a:t>
            </a:r>
            <a:endParaRPr lang="it-IT" altLang="it-IT" sz="1800">
              <a:ea typeface="Symbol" panose="05050102010706020507" pitchFamily="18" charset="2"/>
              <a:cs typeface="Arial" panose="020B0604020202020204" pitchFamily="34" charset="0"/>
            </a:endParaRPr>
          </a:p>
          <a:p>
            <a:pPr>
              <a:lnSpc>
                <a:spcPts val="2075"/>
              </a:lnSpc>
              <a:buSzPts val="1200"/>
              <a:buFont typeface="Arial" panose="020B0604020202020204" pitchFamily="34" charset="0"/>
              <a:buAutoNum type="arabicParenR"/>
            </a:pPr>
            <a:r>
              <a:rPr lang="en-US" altLang="it-IT" sz="1800" i="1">
                <a:latin typeface="Arial" panose="020B0604020202020204" pitchFamily="34" charset="0"/>
                <a:ea typeface="Symbol" panose="05050102010706020507" pitchFamily="18" charset="2"/>
                <a:cs typeface="Arial" panose="020B0604020202020204" pitchFamily="34" charset="0"/>
              </a:rPr>
              <a:t>gruppo-ghetto</a:t>
            </a:r>
            <a:r>
              <a:rPr lang="en-US" altLang="it-IT" sz="1800">
                <a:latin typeface="Arial" panose="020B0604020202020204" pitchFamily="34" charset="0"/>
                <a:ea typeface="Symbol" panose="05050102010706020507" pitchFamily="18" charset="2"/>
                <a:cs typeface="Arial" panose="020B0604020202020204" pitchFamily="34" charset="0"/>
              </a:rPr>
              <a:t>; il gruppo è una riserva protetta per chi soffre, che offre la libertà di parlare del proprio dolore, ma anche la possibilità di farlo senza “disturbare” gli altri;</a:t>
            </a:r>
            <a:endParaRPr lang="it-IT" altLang="it-IT" sz="1800">
              <a:latin typeface="Arial" panose="020B0604020202020204" pitchFamily="34" charset="0"/>
              <a:ea typeface="Symbol" panose="05050102010706020507" pitchFamily="18" charset="2"/>
              <a:cs typeface="Arial" panose="020B0604020202020204" pitchFamily="34" charset="0"/>
            </a:endParaRPr>
          </a:p>
          <a:p>
            <a:pPr>
              <a:lnSpc>
                <a:spcPct val="150000"/>
              </a:lnSpc>
              <a:spcBef>
                <a:spcPts val="263"/>
              </a:spcBef>
              <a:buSzPts val="1200"/>
              <a:buFont typeface="Arial" panose="020B0604020202020204" pitchFamily="34" charset="0"/>
              <a:buAutoNum type="arabicParenR"/>
            </a:pPr>
            <a:r>
              <a:rPr lang="en-US" altLang="it-IT" sz="1800" i="1">
                <a:latin typeface="Arial" panose="020B0604020202020204" pitchFamily="34" charset="0"/>
                <a:ea typeface="Symbol" panose="05050102010706020507" pitchFamily="18" charset="2"/>
                <a:cs typeface="Arial" panose="020B0604020202020204" pitchFamily="34" charset="0"/>
              </a:rPr>
              <a:t>gruppo-palestra</a:t>
            </a:r>
            <a:r>
              <a:rPr lang="en-US" altLang="it-IT" sz="1800">
                <a:latin typeface="Arial" panose="020B0604020202020204" pitchFamily="34" charset="0"/>
                <a:ea typeface="Symbol" panose="05050102010706020507" pitchFamily="18" charset="2"/>
                <a:cs typeface="Arial" panose="020B0604020202020204" pitchFamily="34" charset="0"/>
              </a:rPr>
              <a:t>; il gruppo è un approdo sicuro dove testare ed allenare la capacità di immergersi nella propria sofferenza ed inquietudine, imparando a sostenere lo sguardo con se stessi e con gli altri;</a:t>
            </a:r>
            <a:endParaRPr lang="it-IT" altLang="it-IT" sz="1800">
              <a:latin typeface="Arial" panose="020B0604020202020204" pitchFamily="34" charset="0"/>
              <a:ea typeface="Symbol" panose="05050102010706020507" pitchFamily="18" charset="2"/>
              <a:cs typeface="Arial" panose="020B0604020202020204" pitchFamily="34" charset="0"/>
            </a:endParaRPr>
          </a:p>
          <a:p>
            <a:pPr>
              <a:lnSpc>
                <a:spcPct val="149000"/>
              </a:lnSpc>
              <a:spcBef>
                <a:spcPts val="25"/>
              </a:spcBef>
              <a:buSzPts val="1200"/>
              <a:buFont typeface="Arial" panose="020B0604020202020204" pitchFamily="34" charset="0"/>
              <a:buAutoNum type="arabicParenR"/>
            </a:pPr>
            <a:r>
              <a:rPr lang="en-US" altLang="it-IT" sz="1800">
                <a:latin typeface="Arial" panose="020B0604020202020204" pitchFamily="34" charset="0"/>
                <a:ea typeface="Symbol" panose="05050102010706020507" pitchFamily="18" charset="2"/>
                <a:cs typeface="Arial" panose="020B0604020202020204" pitchFamily="34" charset="0"/>
              </a:rPr>
              <a:t>gruppo-notizia; il gruppo informa altre persone, che sono nelle stesso condizioni, che esiste un modo, un posto e un tempo per sentirsi meno soli;</a:t>
            </a:r>
            <a:endParaRPr lang="it-IT" altLang="it-IT" sz="1800">
              <a:latin typeface="Arial" panose="020B0604020202020204" pitchFamily="34" charset="0"/>
              <a:ea typeface="Symbol" panose="05050102010706020507" pitchFamily="18" charset="2"/>
              <a:cs typeface="Arial" panose="020B0604020202020204"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olo 1">
            <a:extLst>
              <a:ext uri="{FF2B5EF4-FFF2-40B4-BE49-F238E27FC236}">
                <a16:creationId xmlns:a16="http://schemas.microsoft.com/office/drawing/2014/main" id="{30A41BC8-F8EC-4CB1-9BE7-3309BA20D074}"/>
              </a:ext>
            </a:extLst>
          </p:cNvPr>
          <p:cNvSpPr>
            <a:spLocks noGrp="1"/>
          </p:cNvSpPr>
          <p:nvPr>
            <p:ph type="title"/>
          </p:nvPr>
        </p:nvSpPr>
        <p:spPr/>
        <p:txBody>
          <a:bodyPr/>
          <a:lstStyle/>
          <a:p>
            <a:endParaRPr lang="it-IT" altLang="it-IT"/>
          </a:p>
        </p:txBody>
      </p:sp>
      <p:sp>
        <p:nvSpPr>
          <p:cNvPr id="101379" name="Segnaposto contenuto 2">
            <a:extLst>
              <a:ext uri="{FF2B5EF4-FFF2-40B4-BE49-F238E27FC236}">
                <a16:creationId xmlns:a16="http://schemas.microsoft.com/office/drawing/2014/main" id="{6F0904BF-1A0A-4095-A4DA-ECB52159D7BF}"/>
              </a:ext>
            </a:extLst>
          </p:cNvPr>
          <p:cNvSpPr>
            <a:spLocks noGrp="1"/>
          </p:cNvSpPr>
          <p:nvPr>
            <p:ph idx="1"/>
          </p:nvPr>
        </p:nvSpPr>
        <p:spPr/>
        <p:txBody>
          <a:bodyPr/>
          <a:lstStyle/>
          <a:p>
            <a:pPr marL="71438">
              <a:lnSpc>
                <a:spcPct val="150000"/>
              </a:lnSpc>
              <a:spcBef>
                <a:spcPts val="1025"/>
              </a:spcBef>
            </a:pPr>
            <a:r>
              <a:rPr lang="en-US" altLang="it-IT" sz="2000">
                <a:latin typeface="Arial" panose="020B0604020202020204" pitchFamily="34" charset="0"/>
                <a:ea typeface="Arial" panose="020B0604020202020204" pitchFamily="34" charset="0"/>
                <a:cs typeface="Times New Roman" panose="02020603050405020304" pitchFamily="18" charset="0"/>
              </a:rPr>
              <a:t>In generale, gli altri del gruppo permettono di immaginare attraverso il confronto se e quanto gli altri esterni al gruppo sapranno sostenere la condivisione della perdita o semplicemente il suo ascolto; in poche parole il gruppo permette di immaginare qual è il rischio di intraprendere nuove relazioni con il mondo esterno.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br>
              <a:rPr lang="en-US" altLang="it-IT" sz="2000">
                <a:latin typeface="Arial" panose="020B0604020202020204" pitchFamily="34" charset="0"/>
                <a:ea typeface="Arial" panose="020B0604020202020204" pitchFamily="34" charset="0"/>
                <a:cs typeface="Times New Roman" panose="02020603050405020304" pitchFamily="18" charset="0"/>
              </a:rPr>
            </a:br>
            <a:br>
              <a:rPr lang="en-US" altLang="it-IT" sz="2000">
                <a:latin typeface="Arial" panose="020B0604020202020204" pitchFamily="34" charset="0"/>
                <a:ea typeface="Arial" panose="020B0604020202020204" pitchFamily="34" charset="0"/>
                <a:cs typeface="Times New Roman" panose="02020603050405020304" pitchFamily="18" charset="0"/>
              </a:rPr>
            </a:b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a:extLst>
              <a:ext uri="{FF2B5EF4-FFF2-40B4-BE49-F238E27FC236}">
                <a16:creationId xmlns:a16="http://schemas.microsoft.com/office/drawing/2014/main" id="{351942CD-A157-4F9C-8B2D-4483EC69D43B}"/>
              </a:ext>
            </a:extLst>
          </p:cNvPr>
          <p:cNvSpPr>
            <a:spLocks noGrp="1"/>
          </p:cNvSpPr>
          <p:nvPr>
            <p:ph type="title"/>
          </p:nvPr>
        </p:nvSpPr>
        <p:spPr/>
        <p:txBody>
          <a:bodyPr/>
          <a:lstStyle/>
          <a:p>
            <a:endParaRPr lang="it-IT" altLang="it-IT"/>
          </a:p>
        </p:txBody>
      </p:sp>
      <p:sp>
        <p:nvSpPr>
          <p:cNvPr id="102403" name="Segnaposto contenuto 2">
            <a:extLst>
              <a:ext uri="{FF2B5EF4-FFF2-40B4-BE49-F238E27FC236}">
                <a16:creationId xmlns:a16="http://schemas.microsoft.com/office/drawing/2014/main" id="{02E77309-37E9-461B-B701-48BC388E3230}"/>
              </a:ext>
            </a:extLst>
          </p:cNvPr>
          <p:cNvSpPr>
            <a:spLocks noGrp="1"/>
          </p:cNvSpPr>
          <p:nvPr>
            <p:ph idx="1"/>
          </p:nvPr>
        </p:nvSpPr>
        <p:spPr/>
        <p:txBody>
          <a:bodyPr/>
          <a:lstStyle/>
          <a:p>
            <a:r>
              <a:rPr lang="en-US" altLang="it-IT" sz="1600" i="1">
                <a:latin typeface="Arial" panose="020B0604020202020204" pitchFamily="34" charset="0"/>
                <a:ea typeface="Symbol" panose="05050102010706020507" pitchFamily="18" charset="2"/>
                <a:cs typeface="Times New Roman" panose="02020603050405020304" pitchFamily="18" charset="0"/>
              </a:rPr>
              <a:t>pensieri sul futuro</a:t>
            </a:r>
            <a:r>
              <a:rPr lang="en-US" altLang="it-IT" sz="1600">
                <a:latin typeface="Arial" panose="020B0604020202020204" pitchFamily="34" charset="0"/>
                <a:ea typeface="Symbol" panose="05050102010706020507" pitchFamily="18" charset="2"/>
                <a:cs typeface="Arial" panose="020B0604020202020204" pitchFamily="34" charset="0"/>
              </a:rPr>
              <a:t>“cosa succederà domani?”</a:t>
            </a:r>
            <a:endParaRPr lang="it-IT" altLang="it-IT" sz="1600">
              <a:latin typeface="Arial" panose="020B0604020202020204" pitchFamily="34" charset="0"/>
              <a:ea typeface="Symbol" panose="05050102010706020507" pitchFamily="18" charset="2"/>
              <a:cs typeface="Arial" panose="020B0604020202020204" pitchFamily="34" charset="0"/>
            </a:endParaRPr>
          </a:p>
          <a:p>
            <a:pPr>
              <a:lnSpc>
                <a:spcPct val="150000"/>
              </a:lnSpc>
              <a:spcBef>
                <a:spcPts val="350"/>
              </a:spcBef>
            </a:pPr>
            <a:r>
              <a:rPr lang="en-US" altLang="it-IT" sz="1600">
                <a:latin typeface="Arial" panose="020B0604020202020204" pitchFamily="34" charset="0"/>
                <a:ea typeface="Symbol" panose="05050102010706020507" pitchFamily="18" charset="2"/>
                <a:cs typeface="Arial" panose="020B0604020202020204" pitchFamily="34" charset="0"/>
              </a:rPr>
              <a:t>Se il gruppo si limitasse ad accogliere l’angoscia, la tristezza, la paura, forse il risultato sarebbe solo una riproduzione dell’atteggiamento che i partecipanti avvertono all’esterno: compassione senza pietà, commiserazione che rischia di produrre autocommiserazione. Il gruppo, invece, si muove anche nel proporre immagini e azioni nuove che individualmente sarebbero meno accessibili: le azioni che nascono dalle trattative nel gruppo non richiedono cambiamenti radicali o investimenti cognitivi importanti.</a:t>
            </a:r>
          </a:p>
          <a:p>
            <a:pPr>
              <a:lnSpc>
                <a:spcPct val="150000"/>
              </a:lnSpc>
              <a:spcBef>
                <a:spcPts val="350"/>
              </a:spcBef>
            </a:pPr>
            <a:r>
              <a:rPr lang="en-US" altLang="it-IT" sz="1600">
                <a:latin typeface="Arial" panose="020B0604020202020204" pitchFamily="34" charset="0"/>
                <a:ea typeface="Symbol" panose="05050102010706020507" pitchFamily="18" charset="2"/>
                <a:cs typeface="Arial" panose="020B0604020202020204" pitchFamily="34" charset="0"/>
              </a:rPr>
              <a:t>Si tratta piuttosto di prendere decisioni che in altri momenti sarebbero state definite “piccole” , ma che durante il lutto assumono una certa rilevanza perché scuotono la persona da uno stato di “torpore”, estraneo a qualsiasi stimolo.</a:t>
            </a:r>
            <a:endParaRPr lang="it-IT" altLang="it-IT" sz="1600">
              <a:latin typeface="Arial" panose="020B0604020202020204" pitchFamily="34" charset="0"/>
              <a:ea typeface="Symbol" panose="05050102010706020507" pitchFamily="18" charset="2"/>
              <a:cs typeface="Arial" panose="020B0604020202020204" pitchFamily="34" charset="0"/>
            </a:endParaRP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5925</TotalTime>
  <Words>11769</Words>
  <Application>Microsoft Office PowerPoint</Application>
  <PresentationFormat>Presentazione su schermo (4:3)</PresentationFormat>
  <Paragraphs>708</Paragraphs>
  <Slides>171</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171</vt:i4>
      </vt:variant>
    </vt:vector>
  </HeadingPairs>
  <TitlesOfParts>
    <vt:vector size="180" baseType="lpstr">
      <vt:lpstr>Aptos</vt:lpstr>
      <vt:lpstr>Arial</vt:lpstr>
      <vt:lpstr>ArialMT</vt:lpstr>
      <vt:lpstr>Calibri</vt:lpstr>
      <vt:lpstr>Libre Franklin</vt:lpstr>
      <vt:lpstr>Symbol</vt:lpstr>
      <vt:lpstr>Times New Roman</vt:lpstr>
      <vt:lpstr>Wingdings</vt:lpstr>
      <vt:lpstr>Tema di Office</vt:lpstr>
      <vt:lpstr>IL LUTTO </vt:lpstr>
      <vt:lpstr>Presentazione standard di PowerPoint</vt:lpstr>
      <vt:lpstr>IL LUTTO </vt:lpstr>
      <vt:lpstr>Presentazione standard di PowerPoint</vt:lpstr>
      <vt:lpstr>Presentazione standard di PowerPoint</vt:lpstr>
      <vt:lpstr>Presentazione standard di PowerPoint</vt:lpstr>
      <vt:lpstr>Presentazione standard di PowerPoint</vt:lpstr>
      <vt:lpstr>Presentazione standard di PowerPoint</vt:lpstr>
      <vt:lpstr>SHOCK</vt:lpstr>
      <vt:lpstr>DISORGANIZZAZIONE </vt:lpstr>
      <vt:lpstr>AGGRESSIVITA' </vt:lpstr>
      <vt:lpstr>INVIDIA</vt:lpstr>
      <vt:lpstr>VERGOGNA </vt:lpstr>
      <vt:lpstr>NEGAZIONE </vt:lpstr>
      <vt:lpstr>RICERCA</vt:lpstr>
      <vt:lpstr>RAZIONALIZZAZIONE</vt:lpstr>
      <vt:lpstr>COLPA </vt:lpstr>
      <vt:lpstr>DEPRESSIONE </vt:lpstr>
      <vt:lpstr> IDENTIFICAZIONE </vt:lpstr>
      <vt:lpstr>REINTEGRAZIONE </vt:lpstr>
      <vt:lpstr>IL LUTTO emozioni correlate al lutto</vt:lpstr>
      <vt:lpstr>EMOZIONI E COGNIZIONI ASSOCIATE AL LUTTO ACUTO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ALLUCINAZIONI</vt:lpstr>
      <vt:lpstr>IL LUTTO ACUTO INTEGRATO E COMPLICATO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LUTTO</dc:title>
  <dc:creator>.</dc:creator>
  <cp:lastModifiedBy>FRANCESCO ROVETTO</cp:lastModifiedBy>
  <cp:revision>45</cp:revision>
  <dcterms:created xsi:type="dcterms:W3CDTF">2007-06-23T05:28:39Z</dcterms:created>
  <dcterms:modified xsi:type="dcterms:W3CDTF">2024-06-06T14:59:16Z</dcterms:modified>
</cp:coreProperties>
</file>