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8" r:id="rId2"/>
  </p:sldMasterIdLst>
  <p:sldIdLst>
    <p:sldId id="256" r:id="rId3"/>
    <p:sldId id="517" r:id="rId4"/>
    <p:sldId id="518" r:id="rId5"/>
    <p:sldId id="257" r:id="rId6"/>
    <p:sldId id="261" r:id="rId7"/>
    <p:sldId id="329" r:id="rId8"/>
    <p:sldId id="258" r:id="rId9"/>
    <p:sldId id="330" r:id="rId10"/>
    <p:sldId id="259" r:id="rId11"/>
    <p:sldId id="722" r:id="rId12"/>
    <p:sldId id="723" r:id="rId13"/>
    <p:sldId id="331" r:id="rId14"/>
    <p:sldId id="287" r:id="rId15"/>
    <p:sldId id="260" r:id="rId16"/>
    <p:sldId id="384" r:id="rId17"/>
    <p:sldId id="262" r:id="rId18"/>
    <p:sldId id="376" r:id="rId19"/>
    <p:sldId id="290" r:id="rId20"/>
    <p:sldId id="263" r:id="rId21"/>
    <p:sldId id="718" r:id="rId22"/>
    <p:sldId id="745" r:id="rId23"/>
    <p:sldId id="746" r:id="rId24"/>
    <p:sldId id="737" r:id="rId25"/>
    <p:sldId id="740" r:id="rId26"/>
    <p:sldId id="741" r:id="rId27"/>
    <p:sldId id="742" r:id="rId28"/>
    <p:sldId id="743" r:id="rId29"/>
    <p:sldId id="744" r:id="rId30"/>
    <p:sldId id="735" r:id="rId31"/>
    <p:sldId id="719" r:id="rId32"/>
    <p:sldId id="736" r:id="rId33"/>
    <p:sldId id="738" r:id="rId34"/>
    <p:sldId id="739" r:id="rId35"/>
    <p:sldId id="264" r:id="rId36"/>
    <p:sldId id="377" r:id="rId37"/>
    <p:sldId id="378" r:id="rId38"/>
    <p:sldId id="383" r:id="rId39"/>
    <p:sldId id="317" r:id="rId40"/>
    <p:sldId id="318" r:id="rId41"/>
    <p:sldId id="379" r:id="rId42"/>
    <p:sldId id="380" r:id="rId43"/>
    <p:sldId id="381" r:id="rId44"/>
    <p:sldId id="385" r:id="rId45"/>
    <p:sldId id="286" r:id="rId46"/>
    <p:sldId id="345" r:id="rId47"/>
    <p:sldId id="303" r:id="rId48"/>
    <p:sldId id="386" r:id="rId49"/>
    <p:sldId id="686" r:id="rId50"/>
    <p:sldId id="687" r:id="rId51"/>
    <p:sldId id="346" r:id="rId52"/>
    <p:sldId id="291" r:id="rId53"/>
    <p:sldId id="266" r:id="rId54"/>
    <p:sldId id="347" r:id="rId55"/>
    <p:sldId id="348" r:id="rId56"/>
    <p:sldId id="304" r:id="rId57"/>
    <p:sldId id="387" r:id="rId58"/>
    <p:sldId id="349" r:id="rId59"/>
    <p:sldId id="267" r:id="rId60"/>
    <p:sldId id="350" r:id="rId61"/>
    <p:sldId id="319" r:id="rId62"/>
    <p:sldId id="351" r:id="rId63"/>
    <p:sldId id="352" r:id="rId64"/>
    <p:sldId id="305" r:id="rId65"/>
    <p:sldId id="353" r:id="rId66"/>
    <p:sldId id="320" r:id="rId67"/>
    <p:sldId id="307" r:id="rId68"/>
    <p:sldId id="354" r:id="rId69"/>
    <p:sldId id="306" r:id="rId70"/>
    <p:sldId id="355" r:id="rId71"/>
    <p:sldId id="356" r:id="rId72"/>
    <p:sldId id="388" r:id="rId73"/>
    <p:sldId id="308" r:id="rId74"/>
    <p:sldId id="357" r:id="rId75"/>
    <p:sldId id="268" r:id="rId76"/>
    <p:sldId id="358" r:id="rId77"/>
    <p:sldId id="309" r:id="rId78"/>
    <p:sldId id="359" r:id="rId79"/>
    <p:sldId id="321" r:id="rId80"/>
    <p:sldId id="389" r:id="rId81"/>
    <p:sldId id="360" r:id="rId82"/>
    <p:sldId id="269" r:id="rId83"/>
    <p:sldId id="361" r:id="rId84"/>
    <p:sldId id="322" r:id="rId85"/>
    <p:sldId id="310" r:id="rId86"/>
    <p:sldId id="362" r:id="rId87"/>
    <p:sldId id="721" r:id="rId88"/>
    <p:sldId id="363" r:id="rId89"/>
    <p:sldId id="323" r:id="rId90"/>
    <p:sldId id="364" r:id="rId91"/>
    <p:sldId id="270" r:id="rId92"/>
    <p:sldId id="324" r:id="rId93"/>
    <p:sldId id="365" r:id="rId94"/>
    <p:sldId id="325" r:id="rId95"/>
    <p:sldId id="366" r:id="rId96"/>
    <p:sldId id="311" r:id="rId97"/>
    <p:sldId id="367" r:id="rId98"/>
    <p:sldId id="369" r:id="rId99"/>
    <p:sldId id="368" r:id="rId100"/>
    <p:sldId id="390" r:id="rId101"/>
    <p:sldId id="370" r:id="rId102"/>
    <p:sldId id="271" r:id="rId103"/>
    <p:sldId id="371" r:id="rId104"/>
    <p:sldId id="372" r:id="rId105"/>
    <p:sldId id="272" r:id="rId106"/>
    <p:sldId id="326" r:id="rId107"/>
    <p:sldId id="373" r:id="rId108"/>
    <p:sldId id="312" r:id="rId109"/>
    <p:sldId id="374" r:id="rId110"/>
    <p:sldId id="327" r:id="rId111"/>
    <p:sldId id="375" r:id="rId112"/>
    <p:sldId id="706" r:id="rId113"/>
    <p:sldId id="273" r:id="rId114"/>
    <p:sldId id="707" r:id="rId115"/>
    <p:sldId id="328" r:id="rId116"/>
    <p:sldId id="274" r:id="rId117"/>
    <p:sldId id="724" r:id="rId118"/>
    <p:sldId id="708" r:id="rId119"/>
    <p:sldId id="313" r:id="rId120"/>
    <p:sldId id="314" r:id="rId121"/>
    <p:sldId id="709" r:id="rId122"/>
    <p:sldId id="689" r:id="rId123"/>
    <p:sldId id="690" r:id="rId124"/>
    <p:sldId id="691" r:id="rId125"/>
    <p:sldId id="688" r:id="rId126"/>
    <p:sldId id="692" r:id="rId127"/>
    <p:sldId id="693" r:id="rId128"/>
    <p:sldId id="694" r:id="rId129"/>
    <p:sldId id="695" r:id="rId130"/>
    <p:sldId id="696" r:id="rId131"/>
    <p:sldId id="716" r:id="rId132"/>
    <p:sldId id="697" r:id="rId133"/>
    <p:sldId id="698" r:id="rId134"/>
    <p:sldId id="699" r:id="rId135"/>
    <p:sldId id="700" r:id="rId136"/>
    <p:sldId id="701" r:id="rId137"/>
    <p:sldId id="702" r:id="rId138"/>
    <p:sldId id="717" r:id="rId139"/>
    <p:sldId id="703" r:id="rId140"/>
    <p:sldId id="725" r:id="rId141"/>
    <p:sldId id="720" r:id="rId142"/>
    <p:sldId id="705" r:id="rId143"/>
    <p:sldId id="726" r:id="rId144"/>
    <p:sldId id="727" r:id="rId145"/>
    <p:sldId id="728" r:id="rId146"/>
    <p:sldId id="729" r:id="rId147"/>
    <p:sldId id="730" r:id="rId148"/>
    <p:sldId id="734" r:id="rId149"/>
    <p:sldId id="731" r:id="rId150"/>
    <p:sldId id="732" r:id="rId151"/>
    <p:sldId id="733" r:id="rId152"/>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396" autoAdjust="0"/>
    <p:restoredTop sz="94660"/>
  </p:normalViewPr>
  <p:slideViewPr>
    <p:cSldViewPr>
      <p:cViewPr varScale="1">
        <p:scale>
          <a:sx n="62" d="100"/>
          <a:sy n="62" d="100"/>
        </p:scale>
        <p:origin x="1292" y="5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5.xml"/><Relationship Id="rId21" Type="http://schemas.openxmlformats.org/officeDocument/2006/relationships/slide" Target="slides/slide19.xml"/><Relationship Id="rId42" Type="http://schemas.openxmlformats.org/officeDocument/2006/relationships/slide" Target="slides/slide40.xml"/><Relationship Id="rId63" Type="http://schemas.openxmlformats.org/officeDocument/2006/relationships/slide" Target="slides/slide61.xml"/><Relationship Id="rId84" Type="http://schemas.openxmlformats.org/officeDocument/2006/relationships/slide" Target="slides/slide82.xml"/><Relationship Id="rId138" Type="http://schemas.openxmlformats.org/officeDocument/2006/relationships/slide" Target="slides/slide136.xml"/><Relationship Id="rId107" Type="http://schemas.openxmlformats.org/officeDocument/2006/relationships/slide" Target="slides/slide105.xml"/><Relationship Id="rId11" Type="http://schemas.openxmlformats.org/officeDocument/2006/relationships/slide" Target="slides/slide9.xml"/><Relationship Id="rId32" Type="http://schemas.openxmlformats.org/officeDocument/2006/relationships/slide" Target="slides/slide30.xml"/><Relationship Id="rId53" Type="http://schemas.openxmlformats.org/officeDocument/2006/relationships/slide" Target="slides/slide51.xml"/><Relationship Id="rId74" Type="http://schemas.openxmlformats.org/officeDocument/2006/relationships/slide" Target="slides/slide72.xml"/><Relationship Id="rId128" Type="http://schemas.openxmlformats.org/officeDocument/2006/relationships/slide" Target="slides/slide126.xml"/><Relationship Id="rId149" Type="http://schemas.openxmlformats.org/officeDocument/2006/relationships/slide" Target="slides/slide147.xml"/><Relationship Id="rId5" Type="http://schemas.openxmlformats.org/officeDocument/2006/relationships/slide" Target="slides/slide3.xml"/><Relationship Id="rId95" Type="http://schemas.openxmlformats.org/officeDocument/2006/relationships/slide" Target="slides/slide93.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113" Type="http://schemas.openxmlformats.org/officeDocument/2006/relationships/slide" Target="slides/slide111.xml"/><Relationship Id="rId118" Type="http://schemas.openxmlformats.org/officeDocument/2006/relationships/slide" Target="slides/slide116.xml"/><Relationship Id="rId134" Type="http://schemas.openxmlformats.org/officeDocument/2006/relationships/slide" Target="slides/slide132.xml"/><Relationship Id="rId139" Type="http://schemas.openxmlformats.org/officeDocument/2006/relationships/slide" Target="slides/slide137.xml"/><Relationship Id="rId80" Type="http://schemas.openxmlformats.org/officeDocument/2006/relationships/slide" Target="slides/slide78.xml"/><Relationship Id="rId85" Type="http://schemas.openxmlformats.org/officeDocument/2006/relationships/slide" Target="slides/slide83.xml"/><Relationship Id="rId150" Type="http://schemas.openxmlformats.org/officeDocument/2006/relationships/slide" Target="slides/slide148.xml"/><Relationship Id="rId155" Type="http://schemas.openxmlformats.org/officeDocument/2006/relationships/theme" Target="theme/theme1.xml"/><Relationship Id="rId12" Type="http://schemas.openxmlformats.org/officeDocument/2006/relationships/slide" Target="slides/slide10.xml"/><Relationship Id="rId17" Type="http://schemas.openxmlformats.org/officeDocument/2006/relationships/slide" Target="slides/slide15.xml"/><Relationship Id="rId33" Type="http://schemas.openxmlformats.org/officeDocument/2006/relationships/slide" Target="slides/slide31.xml"/><Relationship Id="rId38" Type="http://schemas.openxmlformats.org/officeDocument/2006/relationships/slide" Target="slides/slide36.xml"/><Relationship Id="rId59" Type="http://schemas.openxmlformats.org/officeDocument/2006/relationships/slide" Target="slides/slide57.xml"/><Relationship Id="rId103" Type="http://schemas.openxmlformats.org/officeDocument/2006/relationships/slide" Target="slides/slide101.xml"/><Relationship Id="rId108" Type="http://schemas.openxmlformats.org/officeDocument/2006/relationships/slide" Target="slides/slide106.xml"/><Relationship Id="rId124" Type="http://schemas.openxmlformats.org/officeDocument/2006/relationships/slide" Target="slides/slide122.xml"/><Relationship Id="rId129" Type="http://schemas.openxmlformats.org/officeDocument/2006/relationships/slide" Target="slides/slide127.xml"/><Relationship Id="rId54" Type="http://schemas.openxmlformats.org/officeDocument/2006/relationships/slide" Target="slides/slide52.xml"/><Relationship Id="rId70" Type="http://schemas.openxmlformats.org/officeDocument/2006/relationships/slide" Target="slides/slide68.xml"/><Relationship Id="rId75" Type="http://schemas.openxmlformats.org/officeDocument/2006/relationships/slide" Target="slides/slide73.xml"/><Relationship Id="rId91" Type="http://schemas.openxmlformats.org/officeDocument/2006/relationships/slide" Target="slides/slide89.xml"/><Relationship Id="rId96" Type="http://schemas.openxmlformats.org/officeDocument/2006/relationships/slide" Target="slides/slide94.xml"/><Relationship Id="rId140" Type="http://schemas.openxmlformats.org/officeDocument/2006/relationships/slide" Target="slides/slide138.xml"/><Relationship Id="rId145" Type="http://schemas.openxmlformats.org/officeDocument/2006/relationships/slide" Target="slides/slide143.xml"/><Relationship Id="rId1" Type="http://schemas.openxmlformats.org/officeDocument/2006/relationships/slideMaster" Target="slideMasters/slideMaster1.xml"/><Relationship Id="rId6" Type="http://schemas.openxmlformats.org/officeDocument/2006/relationships/slide" Target="slides/slide4.xml"/><Relationship Id="rId23" Type="http://schemas.openxmlformats.org/officeDocument/2006/relationships/slide" Target="slides/slide21.xml"/><Relationship Id="rId28" Type="http://schemas.openxmlformats.org/officeDocument/2006/relationships/slide" Target="slides/slide26.xml"/><Relationship Id="rId49" Type="http://schemas.openxmlformats.org/officeDocument/2006/relationships/slide" Target="slides/slide47.xml"/><Relationship Id="rId114" Type="http://schemas.openxmlformats.org/officeDocument/2006/relationships/slide" Target="slides/slide112.xml"/><Relationship Id="rId119" Type="http://schemas.openxmlformats.org/officeDocument/2006/relationships/slide" Target="slides/slide117.xml"/><Relationship Id="rId44" Type="http://schemas.openxmlformats.org/officeDocument/2006/relationships/slide" Target="slides/slide42.xml"/><Relationship Id="rId60" Type="http://schemas.openxmlformats.org/officeDocument/2006/relationships/slide" Target="slides/slide58.xml"/><Relationship Id="rId65" Type="http://schemas.openxmlformats.org/officeDocument/2006/relationships/slide" Target="slides/slide63.xml"/><Relationship Id="rId81" Type="http://schemas.openxmlformats.org/officeDocument/2006/relationships/slide" Target="slides/slide79.xml"/><Relationship Id="rId86" Type="http://schemas.openxmlformats.org/officeDocument/2006/relationships/slide" Target="slides/slide84.xml"/><Relationship Id="rId130" Type="http://schemas.openxmlformats.org/officeDocument/2006/relationships/slide" Target="slides/slide128.xml"/><Relationship Id="rId135" Type="http://schemas.openxmlformats.org/officeDocument/2006/relationships/slide" Target="slides/slide133.xml"/><Relationship Id="rId151" Type="http://schemas.openxmlformats.org/officeDocument/2006/relationships/slide" Target="slides/slide149.xml"/><Relationship Id="rId156" Type="http://schemas.openxmlformats.org/officeDocument/2006/relationships/tableStyles" Target="tableStyles.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109" Type="http://schemas.openxmlformats.org/officeDocument/2006/relationships/slide" Target="slides/slide10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openxmlformats.org/officeDocument/2006/relationships/slide" Target="slides/slide95.xml"/><Relationship Id="rId104" Type="http://schemas.openxmlformats.org/officeDocument/2006/relationships/slide" Target="slides/slide102.xml"/><Relationship Id="rId120" Type="http://schemas.openxmlformats.org/officeDocument/2006/relationships/slide" Target="slides/slide118.xml"/><Relationship Id="rId125" Type="http://schemas.openxmlformats.org/officeDocument/2006/relationships/slide" Target="slides/slide123.xml"/><Relationship Id="rId141" Type="http://schemas.openxmlformats.org/officeDocument/2006/relationships/slide" Target="slides/slide139.xml"/><Relationship Id="rId146" Type="http://schemas.openxmlformats.org/officeDocument/2006/relationships/slide" Target="slides/slide144.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slide" Target="slides/slide90.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110" Type="http://schemas.openxmlformats.org/officeDocument/2006/relationships/slide" Target="slides/slide108.xml"/><Relationship Id="rId115" Type="http://schemas.openxmlformats.org/officeDocument/2006/relationships/slide" Target="slides/slide113.xml"/><Relationship Id="rId131" Type="http://schemas.openxmlformats.org/officeDocument/2006/relationships/slide" Target="slides/slide129.xml"/><Relationship Id="rId136" Type="http://schemas.openxmlformats.org/officeDocument/2006/relationships/slide" Target="slides/slide134.xml"/><Relationship Id="rId61" Type="http://schemas.openxmlformats.org/officeDocument/2006/relationships/slide" Target="slides/slide59.xml"/><Relationship Id="rId82" Type="http://schemas.openxmlformats.org/officeDocument/2006/relationships/slide" Target="slides/slide80.xml"/><Relationship Id="rId152" Type="http://schemas.openxmlformats.org/officeDocument/2006/relationships/slide" Target="slides/slide15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100" Type="http://schemas.openxmlformats.org/officeDocument/2006/relationships/slide" Target="slides/slide98.xml"/><Relationship Id="rId105" Type="http://schemas.openxmlformats.org/officeDocument/2006/relationships/slide" Target="slides/slide103.xml"/><Relationship Id="rId126" Type="http://schemas.openxmlformats.org/officeDocument/2006/relationships/slide" Target="slides/slide124.xml"/><Relationship Id="rId147" Type="http://schemas.openxmlformats.org/officeDocument/2006/relationships/slide" Target="slides/slide14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slide" Target="slides/slide91.xml"/><Relationship Id="rId98" Type="http://schemas.openxmlformats.org/officeDocument/2006/relationships/slide" Target="slides/slide96.xml"/><Relationship Id="rId121" Type="http://schemas.openxmlformats.org/officeDocument/2006/relationships/slide" Target="slides/slide119.xml"/><Relationship Id="rId142" Type="http://schemas.openxmlformats.org/officeDocument/2006/relationships/slide" Target="slides/slide140.xml"/><Relationship Id="rId3" Type="http://schemas.openxmlformats.org/officeDocument/2006/relationships/slide" Target="slides/slide1.xml"/><Relationship Id="rId25" Type="http://schemas.openxmlformats.org/officeDocument/2006/relationships/slide" Target="slides/slide23.xml"/><Relationship Id="rId46" Type="http://schemas.openxmlformats.org/officeDocument/2006/relationships/slide" Target="slides/slide44.xml"/><Relationship Id="rId67" Type="http://schemas.openxmlformats.org/officeDocument/2006/relationships/slide" Target="slides/slide65.xml"/><Relationship Id="rId116" Type="http://schemas.openxmlformats.org/officeDocument/2006/relationships/slide" Target="slides/slide114.xml"/><Relationship Id="rId137" Type="http://schemas.openxmlformats.org/officeDocument/2006/relationships/slide" Target="slides/slide135.xml"/><Relationship Id="rId20" Type="http://schemas.openxmlformats.org/officeDocument/2006/relationships/slide" Target="slides/slide18.xml"/><Relationship Id="rId41" Type="http://schemas.openxmlformats.org/officeDocument/2006/relationships/slide" Target="slides/slide39.xml"/><Relationship Id="rId62" Type="http://schemas.openxmlformats.org/officeDocument/2006/relationships/slide" Target="slides/slide60.xml"/><Relationship Id="rId83" Type="http://schemas.openxmlformats.org/officeDocument/2006/relationships/slide" Target="slides/slide81.xml"/><Relationship Id="rId88" Type="http://schemas.openxmlformats.org/officeDocument/2006/relationships/slide" Target="slides/slide86.xml"/><Relationship Id="rId111" Type="http://schemas.openxmlformats.org/officeDocument/2006/relationships/slide" Target="slides/slide109.xml"/><Relationship Id="rId132" Type="http://schemas.openxmlformats.org/officeDocument/2006/relationships/slide" Target="slides/slide130.xml"/><Relationship Id="rId153" Type="http://schemas.openxmlformats.org/officeDocument/2006/relationships/presProps" Target="presProps.xml"/><Relationship Id="rId15" Type="http://schemas.openxmlformats.org/officeDocument/2006/relationships/slide" Target="slides/slide13.xml"/><Relationship Id="rId36" Type="http://schemas.openxmlformats.org/officeDocument/2006/relationships/slide" Target="slides/slide34.xml"/><Relationship Id="rId57" Type="http://schemas.openxmlformats.org/officeDocument/2006/relationships/slide" Target="slides/slide55.xml"/><Relationship Id="rId106" Type="http://schemas.openxmlformats.org/officeDocument/2006/relationships/slide" Target="slides/slide104.xml"/><Relationship Id="rId127" Type="http://schemas.openxmlformats.org/officeDocument/2006/relationships/slide" Target="slides/slide125.xml"/><Relationship Id="rId10" Type="http://schemas.openxmlformats.org/officeDocument/2006/relationships/slide" Target="slides/slide8.xml"/><Relationship Id="rId31" Type="http://schemas.openxmlformats.org/officeDocument/2006/relationships/slide" Target="slides/slide29.xml"/><Relationship Id="rId52" Type="http://schemas.openxmlformats.org/officeDocument/2006/relationships/slide" Target="slides/slide50.xml"/><Relationship Id="rId73" Type="http://schemas.openxmlformats.org/officeDocument/2006/relationships/slide" Target="slides/slide71.xml"/><Relationship Id="rId78" Type="http://schemas.openxmlformats.org/officeDocument/2006/relationships/slide" Target="slides/slide76.xml"/><Relationship Id="rId94" Type="http://schemas.openxmlformats.org/officeDocument/2006/relationships/slide" Target="slides/slide92.xml"/><Relationship Id="rId99" Type="http://schemas.openxmlformats.org/officeDocument/2006/relationships/slide" Target="slides/slide97.xml"/><Relationship Id="rId101" Type="http://schemas.openxmlformats.org/officeDocument/2006/relationships/slide" Target="slides/slide99.xml"/><Relationship Id="rId122" Type="http://schemas.openxmlformats.org/officeDocument/2006/relationships/slide" Target="slides/slide120.xml"/><Relationship Id="rId143" Type="http://schemas.openxmlformats.org/officeDocument/2006/relationships/slide" Target="slides/slide141.xml"/><Relationship Id="rId148" Type="http://schemas.openxmlformats.org/officeDocument/2006/relationships/slide" Target="slides/slide146.xml"/><Relationship Id="rId4" Type="http://schemas.openxmlformats.org/officeDocument/2006/relationships/slide" Target="slides/slide2.xml"/><Relationship Id="rId9" Type="http://schemas.openxmlformats.org/officeDocument/2006/relationships/slide" Target="slides/slide7.xml"/><Relationship Id="rId26" Type="http://schemas.openxmlformats.org/officeDocument/2006/relationships/slide" Target="slides/slide24.xml"/><Relationship Id="rId47" Type="http://schemas.openxmlformats.org/officeDocument/2006/relationships/slide" Target="slides/slide45.xml"/><Relationship Id="rId68" Type="http://schemas.openxmlformats.org/officeDocument/2006/relationships/slide" Target="slides/slide66.xml"/><Relationship Id="rId89" Type="http://schemas.openxmlformats.org/officeDocument/2006/relationships/slide" Target="slides/slide87.xml"/><Relationship Id="rId112" Type="http://schemas.openxmlformats.org/officeDocument/2006/relationships/slide" Target="slides/slide110.xml"/><Relationship Id="rId133" Type="http://schemas.openxmlformats.org/officeDocument/2006/relationships/slide" Target="slides/slide131.xml"/><Relationship Id="rId154" Type="http://schemas.openxmlformats.org/officeDocument/2006/relationships/viewProps" Target="viewProps.xml"/><Relationship Id="rId16" Type="http://schemas.openxmlformats.org/officeDocument/2006/relationships/slide" Target="slides/slide14.xml"/><Relationship Id="rId37" Type="http://schemas.openxmlformats.org/officeDocument/2006/relationships/slide" Target="slides/slide35.xml"/><Relationship Id="rId58" Type="http://schemas.openxmlformats.org/officeDocument/2006/relationships/slide" Target="slides/slide56.xml"/><Relationship Id="rId79" Type="http://schemas.openxmlformats.org/officeDocument/2006/relationships/slide" Target="slides/slide77.xml"/><Relationship Id="rId102" Type="http://schemas.openxmlformats.org/officeDocument/2006/relationships/slide" Target="slides/slide100.xml"/><Relationship Id="rId123" Type="http://schemas.openxmlformats.org/officeDocument/2006/relationships/slide" Target="slides/slide121.xml"/><Relationship Id="rId144" Type="http://schemas.openxmlformats.org/officeDocument/2006/relationships/slide" Target="slides/slide142.xml"/><Relationship Id="rId90" Type="http://schemas.openxmlformats.org/officeDocument/2006/relationships/slide" Target="slides/slide8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a:t>Fare clic per modificare lo stile del titolo</a:t>
            </a:r>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AD94EFB3-9F11-4F34-9780-67ED27D50264}"/>
              </a:ext>
            </a:extLst>
          </p:cNvPr>
          <p:cNvSpPr>
            <a:spLocks noGrp="1"/>
          </p:cNvSpPr>
          <p:nvPr>
            <p:ph type="dt" sz="half" idx="10"/>
          </p:nvPr>
        </p:nvSpPr>
        <p:spPr/>
        <p:txBody>
          <a:bodyPr/>
          <a:lstStyle>
            <a:lvl1pPr>
              <a:defRPr/>
            </a:lvl1pPr>
          </a:lstStyle>
          <a:p>
            <a:pPr>
              <a:defRPr/>
            </a:pPr>
            <a:fld id="{B90AF24C-C6CF-4267-9721-D374AC0870D5}"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5E06C8CA-3DD6-4DB3-80FA-265DCA5C965D}"/>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A6C8E052-AFE7-4FA5-8BB5-3955E08E1FEA}"/>
              </a:ext>
            </a:extLst>
          </p:cNvPr>
          <p:cNvSpPr>
            <a:spLocks noGrp="1"/>
          </p:cNvSpPr>
          <p:nvPr>
            <p:ph type="sldNum" sz="quarter" idx="12"/>
          </p:nvPr>
        </p:nvSpPr>
        <p:spPr/>
        <p:txBody>
          <a:bodyPr/>
          <a:lstStyle>
            <a:lvl1pPr>
              <a:defRPr/>
            </a:lvl1pPr>
          </a:lstStyle>
          <a:p>
            <a:pPr>
              <a:defRPr/>
            </a:pPr>
            <a:fld id="{E5C815DC-C211-4ADB-B1A3-15A61883C0FC}" type="slidenum">
              <a:rPr lang="it-IT" altLang="it-IT"/>
              <a:pPr>
                <a:defRPr/>
              </a:pPr>
              <a:t>‹N›</a:t>
            </a:fld>
            <a:endParaRPr lang="it-IT" altLang="it-IT"/>
          </a:p>
        </p:txBody>
      </p:sp>
    </p:spTree>
    <p:extLst>
      <p:ext uri="{BB962C8B-B14F-4D97-AF65-F5344CB8AC3E}">
        <p14:creationId xmlns:p14="http://schemas.microsoft.com/office/powerpoint/2010/main" val="29603329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41E73FA8-6BCF-40AA-A60D-FB0C1694FB28}"/>
              </a:ext>
            </a:extLst>
          </p:cNvPr>
          <p:cNvSpPr>
            <a:spLocks noGrp="1"/>
          </p:cNvSpPr>
          <p:nvPr>
            <p:ph type="dt" sz="half" idx="10"/>
          </p:nvPr>
        </p:nvSpPr>
        <p:spPr/>
        <p:txBody>
          <a:bodyPr/>
          <a:lstStyle>
            <a:lvl1pPr>
              <a:defRPr/>
            </a:lvl1pPr>
          </a:lstStyle>
          <a:p>
            <a:pPr>
              <a:defRPr/>
            </a:pPr>
            <a:fld id="{91983538-8FB1-493D-9EE4-49FBF0E21959}"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2A0E1DD8-D451-4B19-B11E-E701FFEEFC1D}"/>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4E7093FF-48FB-4E85-80E2-A5016B6E5E52}"/>
              </a:ext>
            </a:extLst>
          </p:cNvPr>
          <p:cNvSpPr>
            <a:spLocks noGrp="1"/>
          </p:cNvSpPr>
          <p:nvPr>
            <p:ph type="sldNum" sz="quarter" idx="12"/>
          </p:nvPr>
        </p:nvSpPr>
        <p:spPr/>
        <p:txBody>
          <a:bodyPr/>
          <a:lstStyle>
            <a:lvl1pPr>
              <a:defRPr/>
            </a:lvl1pPr>
          </a:lstStyle>
          <a:p>
            <a:pPr>
              <a:defRPr/>
            </a:pPr>
            <a:fld id="{0EA038CB-C018-4EF7-A3CB-9F5BE477BDAD}" type="slidenum">
              <a:rPr lang="it-IT" altLang="it-IT"/>
              <a:pPr>
                <a:defRPr/>
              </a:pPr>
              <a:t>‹N›</a:t>
            </a:fld>
            <a:endParaRPr lang="it-IT" altLang="it-IT"/>
          </a:p>
        </p:txBody>
      </p:sp>
    </p:spTree>
    <p:extLst>
      <p:ext uri="{BB962C8B-B14F-4D97-AF65-F5344CB8AC3E}">
        <p14:creationId xmlns:p14="http://schemas.microsoft.com/office/powerpoint/2010/main" val="16122233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a:extLst>
              <a:ext uri="{FF2B5EF4-FFF2-40B4-BE49-F238E27FC236}">
                <a16:creationId xmlns:a16="http://schemas.microsoft.com/office/drawing/2014/main" id="{A9541098-80BA-4E27-B2D5-FFADEB7D1154}"/>
              </a:ext>
            </a:extLst>
          </p:cNvPr>
          <p:cNvSpPr>
            <a:spLocks noGrp="1"/>
          </p:cNvSpPr>
          <p:nvPr>
            <p:ph type="dt" sz="half" idx="10"/>
          </p:nvPr>
        </p:nvSpPr>
        <p:spPr/>
        <p:txBody>
          <a:bodyPr/>
          <a:lstStyle>
            <a:lvl1pPr>
              <a:defRPr/>
            </a:lvl1pPr>
          </a:lstStyle>
          <a:p>
            <a:pPr>
              <a:defRPr/>
            </a:pPr>
            <a:fld id="{D7376BD0-3756-4EBF-84C9-4B9FF0687184}"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4C202BF8-22EF-4AEC-85AE-569D756E3F72}"/>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0D9F5A2-6349-49C2-8144-E972F680BDF7}"/>
              </a:ext>
            </a:extLst>
          </p:cNvPr>
          <p:cNvSpPr>
            <a:spLocks noGrp="1"/>
          </p:cNvSpPr>
          <p:nvPr>
            <p:ph type="sldNum" sz="quarter" idx="12"/>
          </p:nvPr>
        </p:nvSpPr>
        <p:spPr/>
        <p:txBody>
          <a:bodyPr/>
          <a:lstStyle>
            <a:lvl1pPr>
              <a:defRPr/>
            </a:lvl1pPr>
          </a:lstStyle>
          <a:p>
            <a:pPr>
              <a:defRPr/>
            </a:pPr>
            <a:fld id="{E9A72764-DD07-496C-900F-622990B1E2C6}" type="slidenum">
              <a:rPr lang="it-IT" altLang="it-IT"/>
              <a:pPr>
                <a:defRPr/>
              </a:pPr>
              <a:t>‹N›</a:t>
            </a:fld>
            <a:endParaRPr lang="it-IT" altLang="it-IT"/>
          </a:p>
        </p:txBody>
      </p:sp>
    </p:spTree>
    <p:extLst>
      <p:ext uri="{BB962C8B-B14F-4D97-AF65-F5344CB8AC3E}">
        <p14:creationId xmlns:p14="http://schemas.microsoft.com/office/powerpoint/2010/main" val="288112183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3">
            <a:extLst>
              <a:ext uri="{FF2B5EF4-FFF2-40B4-BE49-F238E27FC236}">
                <a16:creationId xmlns:a16="http://schemas.microsoft.com/office/drawing/2014/main" id="{54FC0EEB-B43E-4C24-8F3E-AAD3D4BB9D55}"/>
              </a:ext>
            </a:extLst>
          </p:cNvPr>
          <p:cNvSpPr>
            <a:spLocks noGrp="1"/>
          </p:cNvSpPr>
          <p:nvPr>
            <p:ph type="dt" sz="half" idx="10"/>
          </p:nvPr>
        </p:nvSpPr>
        <p:spPr/>
        <p:txBody>
          <a:bodyPr/>
          <a:lstStyle>
            <a:lvl1pPr>
              <a:defRPr/>
            </a:lvl1pPr>
          </a:lstStyle>
          <a:p>
            <a:pPr>
              <a:defRPr/>
            </a:pPr>
            <a:fld id="{0F1CFFDE-E911-4C8C-9E89-80AF412D2569}" type="datetimeFigureOut">
              <a:rPr lang="it-IT"/>
              <a:pPr>
                <a:defRPr/>
              </a:pPr>
              <a:t>17/03/2024</a:t>
            </a:fld>
            <a:endParaRPr lang="it-IT"/>
          </a:p>
        </p:txBody>
      </p:sp>
      <p:sp>
        <p:nvSpPr>
          <p:cNvPr id="6" name="Segnaposto piè di pagina 4">
            <a:extLst>
              <a:ext uri="{FF2B5EF4-FFF2-40B4-BE49-F238E27FC236}">
                <a16:creationId xmlns:a16="http://schemas.microsoft.com/office/drawing/2014/main" id="{7B6C7389-CAFA-40D8-B7FA-F9653802F5BE}"/>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E3327268-5DF8-47B5-AB12-5A5D7C326FA4}"/>
              </a:ext>
            </a:extLst>
          </p:cNvPr>
          <p:cNvSpPr>
            <a:spLocks noGrp="1"/>
          </p:cNvSpPr>
          <p:nvPr>
            <p:ph type="sldNum" sz="quarter" idx="12"/>
          </p:nvPr>
        </p:nvSpPr>
        <p:spPr/>
        <p:txBody>
          <a:bodyPr/>
          <a:lstStyle>
            <a:lvl1pPr>
              <a:defRPr/>
            </a:lvl1pPr>
          </a:lstStyle>
          <a:p>
            <a:pPr>
              <a:defRPr/>
            </a:pPr>
            <a:fld id="{FB372B6E-E1B2-458F-BF75-7A04517B5A5C}" type="slidenum">
              <a:rPr lang="it-IT" altLang="it-IT"/>
              <a:pPr>
                <a:defRPr/>
              </a:pPr>
              <a:t>‹N›</a:t>
            </a:fld>
            <a:endParaRPr lang="it-IT" altLang="it-IT"/>
          </a:p>
        </p:txBody>
      </p:sp>
    </p:spTree>
    <p:extLst>
      <p:ext uri="{BB962C8B-B14F-4D97-AF65-F5344CB8AC3E}">
        <p14:creationId xmlns:p14="http://schemas.microsoft.com/office/powerpoint/2010/main" val="21706348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3">
            <a:extLst>
              <a:ext uri="{FF2B5EF4-FFF2-40B4-BE49-F238E27FC236}">
                <a16:creationId xmlns:a16="http://schemas.microsoft.com/office/drawing/2014/main" id="{CA617FA0-3DAF-49E6-9583-4A79D7AFD763}"/>
              </a:ext>
            </a:extLst>
          </p:cNvPr>
          <p:cNvSpPr>
            <a:spLocks noGrp="1"/>
          </p:cNvSpPr>
          <p:nvPr>
            <p:ph type="dt" sz="half" idx="10"/>
          </p:nvPr>
        </p:nvSpPr>
        <p:spPr/>
        <p:txBody>
          <a:bodyPr/>
          <a:lstStyle>
            <a:lvl1pPr>
              <a:defRPr/>
            </a:lvl1pPr>
          </a:lstStyle>
          <a:p>
            <a:pPr>
              <a:defRPr/>
            </a:pPr>
            <a:fld id="{FC7352FB-E3C7-43C0-AA1E-E19D45F9942E}" type="datetimeFigureOut">
              <a:rPr lang="it-IT"/>
              <a:pPr>
                <a:defRPr/>
              </a:pPr>
              <a:t>17/03/2024</a:t>
            </a:fld>
            <a:endParaRPr lang="it-IT"/>
          </a:p>
        </p:txBody>
      </p:sp>
      <p:sp>
        <p:nvSpPr>
          <p:cNvPr id="8" name="Segnaposto piè di pagina 4">
            <a:extLst>
              <a:ext uri="{FF2B5EF4-FFF2-40B4-BE49-F238E27FC236}">
                <a16:creationId xmlns:a16="http://schemas.microsoft.com/office/drawing/2014/main" id="{F1E7B7F7-4B2F-4A36-B0C3-82E0630338C8}"/>
              </a:ext>
            </a:extLst>
          </p:cNvPr>
          <p:cNvSpPr>
            <a:spLocks noGrp="1"/>
          </p:cNvSpPr>
          <p:nvPr>
            <p:ph type="ftr" sz="quarter" idx="11"/>
          </p:nvPr>
        </p:nvSpPr>
        <p:spPr/>
        <p:txBody>
          <a:bodyPr/>
          <a:lstStyle>
            <a:lvl1pPr>
              <a:defRPr/>
            </a:lvl1pPr>
          </a:lstStyle>
          <a:p>
            <a:pPr>
              <a:defRPr/>
            </a:pPr>
            <a:endParaRPr lang="it-IT"/>
          </a:p>
        </p:txBody>
      </p:sp>
      <p:sp>
        <p:nvSpPr>
          <p:cNvPr id="9" name="Segnaposto numero diapositiva 5">
            <a:extLst>
              <a:ext uri="{FF2B5EF4-FFF2-40B4-BE49-F238E27FC236}">
                <a16:creationId xmlns:a16="http://schemas.microsoft.com/office/drawing/2014/main" id="{DEB27925-11EE-4447-86B0-224B11F642BD}"/>
              </a:ext>
            </a:extLst>
          </p:cNvPr>
          <p:cNvSpPr>
            <a:spLocks noGrp="1"/>
          </p:cNvSpPr>
          <p:nvPr>
            <p:ph type="sldNum" sz="quarter" idx="12"/>
          </p:nvPr>
        </p:nvSpPr>
        <p:spPr/>
        <p:txBody>
          <a:bodyPr/>
          <a:lstStyle>
            <a:lvl1pPr>
              <a:defRPr/>
            </a:lvl1pPr>
          </a:lstStyle>
          <a:p>
            <a:pPr>
              <a:defRPr/>
            </a:pPr>
            <a:fld id="{A0CF8F22-5F86-46DB-9672-5814E8801C77}" type="slidenum">
              <a:rPr lang="it-IT" altLang="it-IT"/>
              <a:pPr>
                <a:defRPr/>
              </a:pPr>
              <a:t>‹N›</a:t>
            </a:fld>
            <a:endParaRPr lang="it-IT" altLang="it-IT"/>
          </a:p>
        </p:txBody>
      </p:sp>
    </p:spTree>
    <p:extLst>
      <p:ext uri="{BB962C8B-B14F-4D97-AF65-F5344CB8AC3E}">
        <p14:creationId xmlns:p14="http://schemas.microsoft.com/office/powerpoint/2010/main" val="25107653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3">
            <a:extLst>
              <a:ext uri="{FF2B5EF4-FFF2-40B4-BE49-F238E27FC236}">
                <a16:creationId xmlns:a16="http://schemas.microsoft.com/office/drawing/2014/main" id="{097C5883-7D29-4953-81CC-E6E37E98B174}"/>
              </a:ext>
            </a:extLst>
          </p:cNvPr>
          <p:cNvSpPr>
            <a:spLocks noGrp="1"/>
          </p:cNvSpPr>
          <p:nvPr>
            <p:ph type="dt" sz="half" idx="10"/>
          </p:nvPr>
        </p:nvSpPr>
        <p:spPr/>
        <p:txBody>
          <a:bodyPr/>
          <a:lstStyle>
            <a:lvl1pPr>
              <a:defRPr/>
            </a:lvl1pPr>
          </a:lstStyle>
          <a:p>
            <a:pPr>
              <a:defRPr/>
            </a:pPr>
            <a:fld id="{80FB27B3-4A6E-4ABD-80ED-BBDC14EB0A06}" type="datetimeFigureOut">
              <a:rPr lang="it-IT"/>
              <a:pPr>
                <a:defRPr/>
              </a:pPr>
              <a:t>17/03/2024</a:t>
            </a:fld>
            <a:endParaRPr lang="it-IT"/>
          </a:p>
        </p:txBody>
      </p:sp>
      <p:sp>
        <p:nvSpPr>
          <p:cNvPr id="4" name="Segnaposto piè di pagina 4">
            <a:extLst>
              <a:ext uri="{FF2B5EF4-FFF2-40B4-BE49-F238E27FC236}">
                <a16:creationId xmlns:a16="http://schemas.microsoft.com/office/drawing/2014/main" id="{6511B303-4910-49ED-90C3-E8C356484703}"/>
              </a:ext>
            </a:extLst>
          </p:cNvPr>
          <p:cNvSpPr>
            <a:spLocks noGrp="1"/>
          </p:cNvSpPr>
          <p:nvPr>
            <p:ph type="ftr" sz="quarter" idx="11"/>
          </p:nvPr>
        </p:nvSpPr>
        <p:spPr/>
        <p:txBody>
          <a:bodyPr/>
          <a:lstStyle>
            <a:lvl1pPr>
              <a:defRPr/>
            </a:lvl1pPr>
          </a:lstStyle>
          <a:p>
            <a:pPr>
              <a:defRPr/>
            </a:pPr>
            <a:endParaRPr lang="it-IT"/>
          </a:p>
        </p:txBody>
      </p:sp>
      <p:sp>
        <p:nvSpPr>
          <p:cNvPr id="5" name="Segnaposto numero diapositiva 5">
            <a:extLst>
              <a:ext uri="{FF2B5EF4-FFF2-40B4-BE49-F238E27FC236}">
                <a16:creationId xmlns:a16="http://schemas.microsoft.com/office/drawing/2014/main" id="{0681356E-DBAC-46DE-978D-728DF8297B09}"/>
              </a:ext>
            </a:extLst>
          </p:cNvPr>
          <p:cNvSpPr>
            <a:spLocks noGrp="1"/>
          </p:cNvSpPr>
          <p:nvPr>
            <p:ph type="sldNum" sz="quarter" idx="12"/>
          </p:nvPr>
        </p:nvSpPr>
        <p:spPr/>
        <p:txBody>
          <a:bodyPr/>
          <a:lstStyle>
            <a:lvl1pPr>
              <a:defRPr/>
            </a:lvl1pPr>
          </a:lstStyle>
          <a:p>
            <a:pPr>
              <a:defRPr/>
            </a:pPr>
            <a:fld id="{CFCDBEDA-7C9A-494E-8C86-254A29683F72}" type="slidenum">
              <a:rPr lang="it-IT" altLang="it-IT"/>
              <a:pPr>
                <a:defRPr/>
              </a:pPr>
              <a:t>‹N›</a:t>
            </a:fld>
            <a:endParaRPr lang="it-IT" altLang="it-IT"/>
          </a:p>
        </p:txBody>
      </p:sp>
    </p:spTree>
    <p:extLst>
      <p:ext uri="{BB962C8B-B14F-4D97-AF65-F5344CB8AC3E}">
        <p14:creationId xmlns:p14="http://schemas.microsoft.com/office/powerpoint/2010/main" val="112135139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3">
            <a:extLst>
              <a:ext uri="{FF2B5EF4-FFF2-40B4-BE49-F238E27FC236}">
                <a16:creationId xmlns:a16="http://schemas.microsoft.com/office/drawing/2014/main" id="{E6A63EE2-726B-4A8C-A65C-78EC6327CB01}"/>
              </a:ext>
            </a:extLst>
          </p:cNvPr>
          <p:cNvSpPr>
            <a:spLocks noGrp="1"/>
          </p:cNvSpPr>
          <p:nvPr>
            <p:ph type="dt" sz="half" idx="10"/>
          </p:nvPr>
        </p:nvSpPr>
        <p:spPr/>
        <p:txBody>
          <a:bodyPr/>
          <a:lstStyle>
            <a:lvl1pPr>
              <a:defRPr/>
            </a:lvl1pPr>
          </a:lstStyle>
          <a:p>
            <a:pPr>
              <a:defRPr/>
            </a:pPr>
            <a:fld id="{B03C0472-95F7-45DD-9582-03A6A313C020}" type="datetimeFigureOut">
              <a:rPr lang="it-IT"/>
              <a:pPr>
                <a:defRPr/>
              </a:pPr>
              <a:t>17/03/2024</a:t>
            </a:fld>
            <a:endParaRPr lang="it-IT"/>
          </a:p>
        </p:txBody>
      </p:sp>
      <p:sp>
        <p:nvSpPr>
          <p:cNvPr id="3" name="Segnaposto piè di pagina 4">
            <a:extLst>
              <a:ext uri="{FF2B5EF4-FFF2-40B4-BE49-F238E27FC236}">
                <a16:creationId xmlns:a16="http://schemas.microsoft.com/office/drawing/2014/main" id="{5E31A021-5E1C-493A-B41B-FD468C2F26C4}"/>
              </a:ext>
            </a:extLst>
          </p:cNvPr>
          <p:cNvSpPr>
            <a:spLocks noGrp="1"/>
          </p:cNvSpPr>
          <p:nvPr>
            <p:ph type="ftr" sz="quarter" idx="11"/>
          </p:nvPr>
        </p:nvSpPr>
        <p:spPr/>
        <p:txBody>
          <a:bodyPr/>
          <a:lstStyle>
            <a:lvl1pPr>
              <a:defRPr/>
            </a:lvl1pPr>
          </a:lstStyle>
          <a:p>
            <a:pPr>
              <a:defRPr/>
            </a:pPr>
            <a:endParaRPr lang="it-IT"/>
          </a:p>
        </p:txBody>
      </p:sp>
      <p:sp>
        <p:nvSpPr>
          <p:cNvPr id="4" name="Segnaposto numero diapositiva 5">
            <a:extLst>
              <a:ext uri="{FF2B5EF4-FFF2-40B4-BE49-F238E27FC236}">
                <a16:creationId xmlns:a16="http://schemas.microsoft.com/office/drawing/2014/main" id="{A4120916-3C61-4A4B-AE10-2C4E8BCE9DFE}"/>
              </a:ext>
            </a:extLst>
          </p:cNvPr>
          <p:cNvSpPr>
            <a:spLocks noGrp="1"/>
          </p:cNvSpPr>
          <p:nvPr>
            <p:ph type="sldNum" sz="quarter" idx="12"/>
          </p:nvPr>
        </p:nvSpPr>
        <p:spPr/>
        <p:txBody>
          <a:bodyPr/>
          <a:lstStyle>
            <a:lvl1pPr>
              <a:defRPr/>
            </a:lvl1pPr>
          </a:lstStyle>
          <a:p>
            <a:pPr>
              <a:defRPr/>
            </a:pPr>
            <a:fld id="{249315F3-6F0A-44D3-A6C7-DBBCFD7001EC}" type="slidenum">
              <a:rPr lang="it-IT" altLang="it-IT"/>
              <a:pPr>
                <a:defRPr/>
              </a:pPr>
              <a:t>‹N›</a:t>
            </a:fld>
            <a:endParaRPr lang="it-IT" altLang="it-IT"/>
          </a:p>
        </p:txBody>
      </p:sp>
    </p:spTree>
    <p:extLst>
      <p:ext uri="{BB962C8B-B14F-4D97-AF65-F5344CB8AC3E}">
        <p14:creationId xmlns:p14="http://schemas.microsoft.com/office/powerpoint/2010/main" val="40546328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37A942CF-3391-4757-B40C-6FF129A0E56F}"/>
              </a:ext>
            </a:extLst>
          </p:cNvPr>
          <p:cNvSpPr>
            <a:spLocks noGrp="1"/>
          </p:cNvSpPr>
          <p:nvPr>
            <p:ph type="dt" sz="half" idx="10"/>
          </p:nvPr>
        </p:nvSpPr>
        <p:spPr/>
        <p:txBody>
          <a:bodyPr/>
          <a:lstStyle>
            <a:lvl1pPr>
              <a:defRPr/>
            </a:lvl1pPr>
          </a:lstStyle>
          <a:p>
            <a:pPr>
              <a:defRPr/>
            </a:pPr>
            <a:fld id="{7A46D5B1-E224-4C18-A635-81C67CBFE31B}" type="datetimeFigureOut">
              <a:rPr lang="it-IT"/>
              <a:pPr>
                <a:defRPr/>
              </a:pPr>
              <a:t>17/03/2024</a:t>
            </a:fld>
            <a:endParaRPr lang="it-IT"/>
          </a:p>
        </p:txBody>
      </p:sp>
      <p:sp>
        <p:nvSpPr>
          <p:cNvPr id="6" name="Segnaposto piè di pagina 4">
            <a:extLst>
              <a:ext uri="{FF2B5EF4-FFF2-40B4-BE49-F238E27FC236}">
                <a16:creationId xmlns:a16="http://schemas.microsoft.com/office/drawing/2014/main" id="{98C7AA67-2669-46C7-97B7-6CA921AC4EB1}"/>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2BD3052A-3B9B-45CA-83E2-027806E6A62C}"/>
              </a:ext>
            </a:extLst>
          </p:cNvPr>
          <p:cNvSpPr>
            <a:spLocks noGrp="1"/>
          </p:cNvSpPr>
          <p:nvPr>
            <p:ph type="sldNum" sz="quarter" idx="12"/>
          </p:nvPr>
        </p:nvSpPr>
        <p:spPr/>
        <p:txBody>
          <a:bodyPr/>
          <a:lstStyle>
            <a:lvl1pPr>
              <a:defRPr/>
            </a:lvl1pPr>
          </a:lstStyle>
          <a:p>
            <a:pPr>
              <a:defRPr/>
            </a:pPr>
            <a:fld id="{9E3FF97C-D0E3-4C4A-B603-B51B10B3F315}" type="slidenum">
              <a:rPr lang="it-IT" altLang="it-IT"/>
              <a:pPr>
                <a:defRPr/>
              </a:pPr>
              <a:t>‹N›</a:t>
            </a:fld>
            <a:endParaRPr lang="it-IT" altLang="it-IT"/>
          </a:p>
        </p:txBody>
      </p:sp>
    </p:spTree>
    <p:extLst>
      <p:ext uri="{BB962C8B-B14F-4D97-AF65-F5344CB8AC3E}">
        <p14:creationId xmlns:p14="http://schemas.microsoft.com/office/powerpoint/2010/main" val="18840034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idx="1"/>
          </p:nvPr>
        </p:nvSpPr>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3">
            <a:extLst>
              <a:ext uri="{FF2B5EF4-FFF2-40B4-BE49-F238E27FC236}">
                <a16:creationId xmlns:a16="http://schemas.microsoft.com/office/drawing/2014/main" id="{EB0DF2EF-6EFA-44E5-A336-9805A2FEFF79}"/>
              </a:ext>
            </a:extLst>
          </p:cNvPr>
          <p:cNvSpPr>
            <a:spLocks noGrp="1"/>
          </p:cNvSpPr>
          <p:nvPr>
            <p:ph type="dt" sz="half" idx="10"/>
          </p:nvPr>
        </p:nvSpPr>
        <p:spPr/>
        <p:txBody>
          <a:bodyPr/>
          <a:lstStyle>
            <a:lvl1pPr>
              <a:defRPr/>
            </a:lvl1pPr>
          </a:lstStyle>
          <a:p>
            <a:pPr>
              <a:defRPr/>
            </a:pPr>
            <a:fld id="{8124C0B4-4E4F-40FC-9B99-280CB2A07A40}" type="datetimeFigureOut">
              <a:rPr lang="it-IT"/>
              <a:pPr>
                <a:defRPr/>
              </a:pPr>
              <a:t>17/03/2024</a:t>
            </a:fld>
            <a:endParaRPr lang="it-IT"/>
          </a:p>
        </p:txBody>
      </p:sp>
      <p:sp>
        <p:nvSpPr>
          <p:cNvPr id="6" name="Segnaposto piè di pagina 4">
            <a:extLst>
              <a:ext uri="{FF2B5EF4-FFF2-40B4-BE49-F238E27FC236}">
                <a16:creationId xmlns:a16="http://schemas.microsoft.com/office/drawing/2014/main" id="{762DFD5A-071C-4EED-8DF1-D2F1ECF2064A}"/>
              </a:ext>
            </a:extLst>
          </p:cNvPr>
          <p:cNvSpPr>
            <a:spLocks noGrp="1"/>
          </p:cNvSpPr>
          <p:nvPr>
            <p:ph type="ftr" sz="quarter" idx="11"/>
          </p:nvPr>
        </p:nvSpPr>
        <p:spPr/>
        <p:txBody>
          <a:bodyPr/>
          <a:lstStyle>
            <a:lvl1pPr>
              <a:defRPr/>
            </a:lvl1pPr>
          </a:lstStyle>
          <a:p>
            <a:pPr>
              <a:defRPr/>
            </a:pPr>
            <a:endParaRPr lang="it-IT"/>
          </a:p>
        </p:txBody>
      </p:sp>
      <p:sp>
        <p:nvSpPr>
          <p:cNvPr id="7" name="Segnaposto numero diapositiva 5">
            <a:extLst>
              <a:ext uri="{FF2B5EF4-FFF2-40B4-BE49-F238E27FC236}">
                <a16:creationId xmlns:a16="http://schemas.microsoft.com/office/drawing/2014/main" id="{3B16B7A6-26CE-4C46-998F-7BBEA05D1CAC}"/>
              </a:ext>
            </a:extLst>
          </p:cNvPr>
          <p:cNvSpPr>
            <a:spLocks noGrp="1"/>
          </p:cNvSpPr>
          <p:nvPr>
            <p:ph type="sldNum" sz="quarter" idx="12"/>
          </p:nvPr>
        </p:nvSpPr>
        <p:spPr/>
        <p:txBody>
          <a:bodyPr/>
          <a:lstStyle>
            <a:lvl1pPr>
              <a:defRPr/>
            </a:lvl1pPr>
          </a:lstStyle>
          <a:p>
            <a:pPr>
              <a:defRPr/>
            </a:pPr>
            <a:fld id="{75743FB9-FA1B-43FE-91A3-A5125D134CD6}" type="slidenum">
              <a:rPr lang="it-IT" altLang="it-IT"/>
              <a:pPr>
                <a:defRPr/>
              </a:pPr>
              <a:t>‹N›</a:t>
            </a:fld>
            <a:endParaRPr lang="it-IT" altLang="it-IT"/>
          </a:p>
        </p:txBody>
      </p:sp>
    </p:spTree>
    <p:extLst>
      <p:ext uri="{BB962C8B-B14F-4D97-AF65-F5344CB8AC3E}">
        <p14:creationId xmlns:p14="http://schemas.microsoft.com/office/powerpoint/2010/main" val="337880805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testo verticale 2"/>
          <p:cNvSpPr>
            <a:spLocks noGrp="1"/>
          </p:cNvSpPr>
          <p:nvPr>
            <p:ph type="body" orient="vert" idx="1"/>
          </p:nvPr>
        </p:nvSpPr>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A89E158-0479-466B-B779-0825461627D7}"/>
              </a:ext>
            </a:extLst>
          </p:cNvPr>
          <p:cNvSpPr>
            <a:spLocks noGrp="1"/>
          </p:cNvSpPr>
          <p:nvPr>
            <p:ph type="dt" sz="half" idx="10"/>
          </p:nvPr>
        </p:nvSpPr>
        <p:spPr/>
        <p:txBody>
          <a:bodyPr/>
          <a:lstStyle>
            <a:lvl1pPr>
              <a:defRPr/>
            </a:lvl1pPr>
          </a:lstStyle>
          <a:p>
            <a:pPr>
              <a:defRPr/>
            </a:pPr>
            <a:fld id="{E634F21E-52A0-4F2F-BADB-2DDBFA7AC464}"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D7FD7638-0192-4A6E-B563-4102C7002CDB}"/>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DC16CB3B-BB2C-4094-87FC-CD2F45FBB7E6}"/>
              </a:ext>
            </a:extLst>
          </p:cNvPr>
          <p:cNvSpPr>
            <a:spLocks noGrp="1"/>
          </p:cNvSpPr>
          <p:nvPr>
            <p:ph type="sldNum" sz="quarter" idx="12"/>
          </p:nvPr>
        </p:nvSpPr>
        <p:spPr/>
        <p:txBody>
          <a:bodyPr/>
          <a:lstStyle>
            <a:lvl1pPr>
              <a:defRPr/>
            </a:lvl1pPr>
          </a:lstStyle>
          <a:p>
            <a:pPr>
              <a:defRPr/>
            </a:pPr>
            <a:fld id="{F17478CF-388A-469E-8CAE-69B6F17B1912}" type="slidenum">
              <a:rPr lang="it-IT" altLang="it-IT"/>
              <a:pPr>
                <a:defRPr/>
              </a:pPr>
              <a:t>‹N›</a:t>
            </a:fld>
            <a:endParaRPr lang="it-IT" altLang="it-IT"/>
          </a:p>
        </p:txBody>
      </p:sp>
    </p:spTree>
    <p:extLst>
      <p:ext uri="{BB962C8B-B14F-4D97-AF65-F5344CB8AC3E}">
        <p14:creationId xmlns:p14="http://schemas.microsoft.com/office/powerpoint/2010/main" val="168621509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a:t>
            </a:r>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A7835A8E-17BF-41CE-B911-30B573E9E8A5}"/>
              </a:ext>
            </a:extLst>
          </p:cNvPr>
          <p:cNvSpPr>
            <a:spLocks noGrp="1"/>
          </p:cNvSpPr>
          <p:nvPr>
            <p:ph type="dt" sz="half" idx="10"/>
          </p:nvPr>
        </p:nvSpPr>
        <p:spPr/>
        <p:txBody>
          <a:bodyPr/>
          <a:lstStyle>
            <a:lvl1pPr>
              <a:defRPr/>
            </a:lvl1pPr>
          </a:lstStyle>
          <a:p>
            <a:pPr>
              <a:defRPr/>
            </a:pPr>
            <a:fld id="{289A92C4-4507-452F-888C-D1AC9E44D233}"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46B20124-A615-46DE-B9B8-3F153750648B}"/>
              </a:ext>
            </a:extLst>
          </p:cNvPr>
          <p:cNvSpPr>
            <a:spLocks noGrp="1"/>
          </p:cNvSpPr>
          <p:nvPr>
            <p:ph type="ftr" sz="quarter" idx="11"/>
          </p:nvPr>
        </p:nvSpPr>
        <p:spPr/>
        <p:txBody>
          <a:bodyPr/>
          <a:lstStyle>
            <a:lvl1pPr>
              <a:defRPr/>
            </a:lvl1pPr>
          </a:lstStyle>
          <a:p>
            <a:pPr>
              <a:defRPr/>
            </a:pPr>
            <a:endParaRPr lang="it-IT"/>
          </a:p>
        </p:txBody>
      </p:sp>
      <p:sp>
        <p:nvSpPr>
          <p:cNvPr id="6" name="Segnaposto numero diapositiva 5">
            <a:extLst>
              <a:ext uri="{FF2B5EF4-FFF2-40B4-BE49-F238E27FC236}">
                <a16:creationId xmlns:a16="http://schemas.microsoft.com/office/drawing/2014/main" id="{10681ACC-8AE3-47D9-8659-D1437985DE9A}"/>
              </a:ext>
            </a:extLst>
          </p:cNvPr>
          <p:cNvSpPr>
            <a:spLocks noGrp="1"/>
          </p:cNvSpPr>
          <p:nvPr>
            <p:ph type="sldNum" sz="quarter" idx="12"/>
          </p:nvPr>
        </p:nvSpPr>
        <p:spPr/>
        <p:txBody>
          <a:bodyPr/>
          <a:lstStyle>
            <a:lvl1pPr>
              <a:defRPr/>
            </a:lvl1pPr>
          </a:lstStyle>
          <a:p>
            <a:pPr>
              <a:defRPr/>
            </a:pPr>
            <a:fld id="{F140598E-275A-4EC7-85DC-0534EA367A05}" type="slidenum">
              <a:rPr lang="it-IT" altLang="it-IT"/>
              <a:pPr>
                <a:defRPr/>
              </a:pPr>
              <a:t>‹N›</a:t>
            </a:fld>
            <a:endParaRPr lang="it-IT" altLang="it-IT"/>
          </a:p>
        </p:txBody>
      </p:sp>
    </p:spTree>
    <p:extLst>
      <p:ext uri="{BB962C8B-B14F-4D97-AF65-F5344CB8AC3E}">
        <p14:creationId xmlns:p14="http://schemas.microsoft.com/office/powerpoint/2010/main" val="3802142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a:t>Fare clic per modificare lo stile del titolo</a:t>
            </a:r>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stili del testo dello schema</a:t>
            </a:r>
          </a:p>
        </p:txBody>
      </p:sp>
      <p:sp>
        <p:nvSpPr>
          <p:cNvPr id="4" name="Segnaposto data 3"/>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11"/>
          </p:nvPr>
        </p:nvSpPr>
        <p:spPr/>
        <p:txBody>
          <a:bodyPr/>
          <a:lstStyle/>
          <a:p>
            <a:endParaRPr lang="it-IT"/>
          </a:p>
        </p:txBody>
      </p:sp>
      <p:sp>
        <p:nvSpPr>
          <p:cNvPr id="6" name="Segnaposto numero diapositiva 5"/>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a:t>Fare clic per modificare lo stile del titolo</a:t>
            </a:r>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8" name="Segnaposto piè di pagina 7"/>
          <p:cNvSpPr>
            <a:spLocks noGrp="1"/>
          </p:cNvSpPr>
          <p:nvPr>
            <p:ph type="ftr" sz="quarter" idx="11"/>
          </p:nvPr>
        </p:nvSpPr>
        <p:spPr/>
        <p:txBody>
          <a:bodyPr/>
          <a:lstStyle/>
          <a:p>
            <a:endParaRPr lang="it-IT"/>
          </a:p>
        </p:txBody>
      </p:sp>
      <p:sp>
        <p:nvSpPr>
          <p:cNvPr id="9" name="Segnaposto numero diapositiva 8"/>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p>
        </p:txBody>
      </p:sp>
      <p:sp>
        <p:nvSpPr>
          <p:cNvPr id="3" name="Segnaposto data 2"/>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4" name="Segnaposto piè di pagina 3"/>
          <p:cNvSpPr>
            <a:spLocks noGrp="1"/>
          </p:cNvSpPr>
          <p:nvPr>
            <p:ph type="ftr" sz="quarter" idx="11"/>
          </p:nvPr>
        </p:nvSpPr>
        <p:spPr/>
        <p:txBody>
          <a:bodyPr/>
          <a:lstStyle/>
          <a:p>
            <a:endParaRPr lang="it-IT"/>
          </a:p>
        </p:txBody>
      </p:sp>
      <p:sp>
        <p:nvSpPr>
          <p:cNvPr id="5" name="Segnaposto numero diapositiva 4"/>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3" name="Segnaposto piè di pagina 2"/>
          <p:cNvSpPr>
            <a:spLocks noGrp="1"/>
          </p:cNvSpPr>
          <p:nvPr>
            <p:ph type="ftr" sz="quarter" idx="11"/>
          </p:nvPr>
        </p:nvSpPr>
        <p:spPr/>
        <p:txBody>
          <a:bodyPr/>
          <a:lstStyle/>
          <a:p>
            <a:endParaRPr lang="it-IT"/>
          </a:p>
        </p:txBody>
      </p:sp>
      <p:sp>
        <p:nvSpPr>
          <p:cNvPr id="4" name="Segnaposto numero diapositiva 3"/>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a:t>Fare clic per modificare lo stile del titolo</a:t>
            </a:r>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a:t>Fare clic per modificare lo stile del titolo</a:t>
            </a:r>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stili del testo dello schema</a:t>
            </a:r>
          </a:p>
        </p:txBody>
      </p:sp>
      <p:sp>
        <p:nvSpPr>
          <p:cNvPr id="5" name="Segnaposto data 4"/>
          <p:cNvSpPr>
            <a:spLocks noGrp="1"/>
          </p:cNvSpPr>
          <p:nvPr>
            <p:ph type="dt" sz="half" idx="10"/>
          </p:nvPr>
        </p:nvSpPr>
        <p:spPr/>
        <p:txBody>
          <a:bodyPr/>
          <a:lstStyle/>
          <a:p>
            <a:fld id="{7EFCC62F-567D-4D20-9FF7-0E8C9F816DA7}" type="datetimeFigureOut">
              <a:rPr lang="it-IT" smtClean="0"/>
              <a:pPr/>
              <a:t>17/03/2024</a:t>
            </a:fld>
            <a:endParaRPr lang="it-IT"/>
          </a:p>
        </p:txBody>
      </p:sp>
      <p:sp>
        <p:nvSpPr>
          <p:cNvPr id="6" name="Segnaposto piè di pagina 5"/>
          <p:cNvSpPr>
            <a:spLocks noGrp="1"/>
          </p:cNvSpPr>
          <p:nvPr>
            <p:ph type="ftr" sz="quarter" idx="11"/>
          </p:nvPr>
        </p:nvSpPr>
        <p:spPr/>
        <p:txBody>
          <a:bodyPr/>
          <a:lstStyle/>
          <a:p>
            <a:endParaRPr lang="it-IT"/>
          </a:p>
        </p:txBody>
      </p:sp>
      <p:sp>
        <p:nvSpPr>
          <p:cNvPr id="7" name="Segnaposto numero diapositiva 6"/>
          <p:cNvSpPr>
            <a:spLocks noGrp="1"/>
          </p:cNvSpPr>
          <p:nvPr>
            <p:ph type="sldNum" sz="quarter" idx="12"/>
          </p:nvPr>
        </p:nvSpPr>
        <p:spPr/>
        <p:txBody>
          <a:bodyPr/>
          <a:lstStyle/>
          <a:p>
            <a:fld id="{CCE35EBC-D722-46F0-9E08-424AF5396F4F}" type="slidenum">
              <a:rPr lang="it-IT" smtClean="0"/>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a:t>Fare clic per modificare lo stile del titolo</a:t>
            </a:r>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FCC62F-567D-4D20-9FF7-0E8C9F816DA7}" type="datetimeFigureOut">
              <a:rPr lang="it-IT" smtClean="0"/>
              <a:pPr/>
              <a:t>17/03/2024</a:t>
            </a:fld>
            <a:endParaRPr lang="it-IT"/>
          </a:p>
        </p:txBody>
      </p:sp>
      <p:sp>
        <p:nvSpPr>
          <p:cNvPr id="5" name="Segnaposto piè di pagina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CE35EBC-D722-46F0-9E08-424AF5396F4F}" type="slidenum">
              <a:rPr lang="it-IT" smtClean="0"/>
              <a:pPr/>
              <a:t>‹N›</a:t>
            </a:fld>
            <a:endParaRPr lang="it-IT"/>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Segnaposto titolo 1">
            <a:extLst>
              <a:ext uri="{FF2B5EF4-FFF2-40B4-BE49-F238E27FC236}">
                <a16:creationId xmlns:a16="http://schemas.microsoft.com/office/drawing/2014/main" id="{667CC7CA-DC69-466B-BD24-F29481E26F44}"/>
              </a:ext>
            </a:extLst>
          </p:cNvPr>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it-IT" altLang="it-IT"/>
              <a:t>Fare clic per modificare lo stile del titolo</a:t>
            </a:r>
          </a:p>
        </p:txBody>
      </p:sp>
      <p:sp>
        <p:nvSpPr>
          <p:cNvPr id="1027" name="Segnaposto testo 2">
            <a:extLst>
              <a:ext uri="{FF2B5EF4-FFF2-40B4-BE49-F238E27FC236}">
                <a16:creationId xmlns:a16="http://schemas.microsoft.com/office/drawing/2014/main" id="{18B67E64-62B9-43ED-921D-79183288A088}"/>
              </a:ext>
            </a:extLst>
          </p:cNvPr>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it-IT" altLang="it-IT"/>
              <a:t>Fare clic per modificare stili del testo dello schema</a:t>
            </a:r>
          </a:p>
          <a:p>
            <a:pPr lvl="1"/>
            <a:r>
              <a:rPr lang="it-IT" altLang="it-IT"/>
              <a:t>Secondo livello</a:t>
            </a:r>
          </a:p>
          <a:p>
            <a:pPr lvl="2"/>
            <a:r>
              <a:rPr lang="it-IT" altLang="it-IT"/>
              <a:t>Terzo livello</a:t>
            </a:r>
          </a:p>
          <a:p>
            <a:pPr lvl="3"/>
            <a:r>
              <a:rPr lang="it-IT" altLang="it-IT"/>
              <a:t>Quarto livello</a:t>
            </a:r>
          </a:p>
          <a:p>
            <a:pPr lvl="4"/>
            <a:r>
              <a:rPr lang="it-IT" altLang="it-IT"/>
              <a:t>Quinto livello</a:t>
            </a:r>
          </a:p>
        </p:txBody>
      </p:sp>
      <p:sp>
        <p:nvSpPr>
          <p:cNvPr id="4" name="Segnaposto data 3">
            <a:extLst>
              <a:ext uri="{FF2B5EF4-FFF2-40B4-BE49-F238E27FC236}">
                <a16:creationId xmlns:a16="http://schemas.microsoft.com/office/drawing/2014/main" id="{3F077A94-7FAA-4D45-B7B5-846A4CA429FC}"/>
              </a:ext>
            </a:extLst>
          </p:cNvPr>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latin typeface="Calibri" pitchFamily="34" charset="0"/>
                <a:cs typeface="Arial" charset="0"/>
              </a:defRPr>
            </a:lvl1pPr>
          </a:lstStyle>
          <a:p>
            <a:pPr>
              <a:defRPr/>
            </a:pPr>
            <a:fld id="{C2713D54-4A44-4ADB-9372-B76ED0DF6A1C}" type="datetimeFigureOut">
              <a:rPr lang="it-IT"/>
              <a:pPr>
                <a:defRPr/>
              </a:pPr>
              <a:t>17/03/2024</a:t>
            </a:fld>
            <a:endParaRPr lang="it-IT"/>
          </a:p>
        </p:txBody>
      </p:sp>
      <p:sp>
        <p:nvSpPr>
          <p:cNvPr id="5" name="Segnaposto piè di pagina 4">
            <a:extLst>
              <a:ext uri="{FF2B5EF4-FFF2-40B4-BE49-F238E27FC236}">
                <a16:creationId xmlns:a16="http://schemas.microsoft.com/office/drawing/2014/main" id="{98DF707F-8BBA-4E19-B327-F44A3B3F4425}"/>
              </a:ext>
            </a:extLst>
          </p:cNvPr>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latin typeface="Calibri" pitchFamily="34" charset="0"/>
                <a:cs typeface="Arial" charset="0"/>
              </a:defRPr>
            </a:lvl1pPr>
          </a:lstStyle>
          <a:p>
            <a:pPr>
              <a:defRPr/>
            </a:pPr>
            <a:endParaRPr lang="it-IT"/>
          </a:p>
        </p:txBody>
      </p:sp>
      <p:sp>
        <p:nvSpPr>
          <p:cNvPr id="6" name="Segnaposto numero diapositiva 5">
            <a:extLst>
              <a:ext uri="{FF2B5EF4-FFF2-40B4-BE49-F238E27FC236}">
                <a16:creationId xmlns:a16="http://schemas.microsoft.com/office/drawing/2014/main" id="{333F1E76-5E5C-4C5B-86F0-C1C2DD9A69E9}"/>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latin typeface="Calibri" panose="020F0502020204030204" pitchFamily="34" charset="0"/>
              </a:defRPr>
            </a:lvl1pPr>
          </a:lstStyle>
          <a:p>
            <a:pPr>
              <a:defRPr/>
            </a:pPr>
            <a:fld id="{4934493A-8E29-4F1C-9BD6-7F766B2235D2}" type="slidenum">
              <a:rPr lang="it-IT" altLang="it-IT"/>
              <a:pPr>
                <a:defRPr/>
              </a:pPr>
              <a:t>‹N›</a:t>
            </a:fld>
            <a:endParaRPr lang="it-IT" altLang="it-IT"/>
          </a:p>
        </p:txBody>
      </p:sp>
    </p:spTree>
    <p:extLst>
      <p:ext uri="{BB962C8B-B14F-4D97-AF65-F5344CB8AC3E}">
        <p14:creationId xmlns:p14="http://schemas.microsoft.com/office/powerpoint/2010/main" val="3885462589"/>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rovetto.net/" TargetMode="External"/><Relationship Id="rId2" Type="http://schemas.openxmlformats.org/officeDocument/2006/relationships/hyperlink" Target="mailto:francesco@rovetto.net" TargetMode="Externa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distorsionicognitiveDOC.doc" TargetMode="External"/><Relationship Id="rId2" Type="http://schemas.openxmlformats.org/officeDocument/2006/relationships/hyperlink" Target="file:///D:\rovettodoc\LEZIONI\DIAG-DSM4-progetti\IDEE%20IRRAZIONALI1.doc" TargetMode="External"/><Relationship Id="rId1" Type="http://schemas.openxmlformats.org/officeDocument/2006/relationships/slideLayout" Target="../slideLayouts/slideLayout2.xml"/><Relationship Id="rId4" Type="http://schemas.openxmlformats.org/officeDocument/2006/relationships/hyperlink" Target="file:///D:\rovettodoc\LEZIONI\DIAG-DSM4-progetti\CASE%20FORMULATION-SCHEMA.doc"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hyperlink" Target="distorsionicognitiveDOC.doc" TargetMode="External"/><Relationship Id="rId2" Type="http://schemas.openxmlformats.org/officeDocument/2006/relationships/hyperlink" Target="IDEE%20IRRAZIONALI1.doc" TargetMode="Externa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p:txBody>
          <a:bodyPr/>
          <a:lstStyle/>
          <a:p>
            <a:r>
              <a:rPr lang="it-IT" dirty="0"/>
              <a:t>FORMULAZIONE DEL CASO</a:t>
            </a:r>
          </a:p>
        </p:txBody>
      </p:sp>
      <p:sp>
        <p:nvSpPr>
          <p:cNvPr id="3" name="Sottotitolo 2"/>
          <p:cNvSpPr>
            <a:spLocks noGrp="1"/>
          </p:cNvSpPr>
          <p:nvPr>
            <p:ph type="subTitle" idx="1"/>
          </p:nvPr>
        </p:nvSpPr>
        <p:spPr/>
        <p:txBody>
          <a:bodyPr/>
          <a:lstStyle/>
          <a:p>
            <a:r>
              <a:rPr lang="it-IT" dirty="0"/>
              <a:t>Francesco Rovetto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FB0772-C252-4EE8-87A0-F9CFD4D89C9C}"/>
              </a:ext>
            </a:extLst>
          </p:cNvPr>
          <p:cNvSpPr>
            <a:spLocks noGrp="1"/>
          </p:cNvSpPr>
          <p:nvPr>
            <p:ph type="title"/>
          </p:nvPr>
        </p:nvSpPr>
        <p:spPr/>
        <p:txBody>
          <a:bodyPr>
            <a:normAutofit/>
          </a:bodyPr>
          <a:lstStyle/>
          <a:p>
            <a:r>
              <a:rPr lang="it-IT" sz="2400" b="1" dirty="0">
                <a:latin typeface="Times New Roman" panose="02020603050405020304" pitchFamily="18" charset="0"/>
                <a:ea typeface="Times New Roman" panose="02020603050405020304" pitchFamily="18" charset="0"/>
                <a:cs typeface="Times New Roman" panose="02020603050405020304" pitchFamily="18" charset="0"/>
              </a:rPr>
              <a:t>FENOMENI PSICOLOGICI ANOMALI</a:t>
            </a:r>
            <a:br>
              <a:rPr lang="it-IT" sz="2400" dirty="0">
                <a:latin typeface="Calibri" panose="020F0502020204030204" pitchFamily="34" charset="0"/>
                <a:ea typeface="Calibri" panose="020F0502020204030204" pitchFamily="34" charset="0"/>
                <a:cs typeface="Times New Roman" panose="02020603050405020304" pitchFamily="18" charset="0"/>
              </a:rPr>
            </a:br>
            <a:endParaRPr lang="it-IT" sz="2400" dirty="0"/>
          </a:p>
        </p:txBody>
      </p:sp>
      <p:sp>
        <p:nvSpPr>
          <p:cNvPr id="3" name="Segnaposto contenuto 2">
            <a:extLst>
              <a:ext uri="{FF2B5EF4-FFF2-40B4-BE49-F238E27FC236}">
                <a16:creationId xmlns:a16="http://schemas.microsoft.com/office/drawing/2014/main" id="{9EA1A646-DF95-4F48-A29E-C1F58B97E2BC}"/>
              </a:ext>
            </a:extLst>
          </p:cNvPr>
          <p:cNvSpPr>
            <a:spLocks noGrp="1"/>
          </p:cNvSpPr>
          <p:nvPr>
            <p:ph idx="1"/>
          </p:nvPr>
        </p:nvSpPr>
        <p:spPr/>
        <p:txBody>
          <a:bodyPr>
            <a:normAutofit/>
          </a:bodyPr>
          <a:lstStyle/>
          <a:p>
            <a:pPr>
              <a:lnSpc>
                <a:spcPct val="107000"/>
              </a:lnSpc>
              <a:spcAft>
                <a:spcPts val="800"/>
              </a:spcAft>
            </a:pPr>
            <a:r>
              <a:rPr lang="it-IT" sz="2800" kern="1200" dirty="0">
                <a:effectLst/>
                <a:latin typeface="Times New Roman" panose="02020603050405020304" pitchFamily="18" charset="0"/>
                <a:ea typeface="Times New Roman" panose="02020603050405020304" pitchFamily="18" charset="0"/>
                <a:cs typeface="Times New Roman" panose="02020603050405020304" pitchFamily="18" charset="0"/>
              </a:rPr>
              <a:t>Le cartelle cliniche si concentrano sull’elenco dei sintomi , effettuato tramite la nomenclatura del DSM-5.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8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2800" kern="1200" dirty="0">
                <a:effectLst/>
                <a:latin typeface="Times New Roman" panose="02020603050405020304" pitchFamily="18" charset="0"/>
                <a:ea typeface="Times New Roman" panose="02020603050405020304" pitchFamily="18" charset="0"/>
                <a:cs typeface="Times New Roman" panose="02020603050405020304" pitchFamily="18" charset="0"/>
              </a:rPr>
              <a:t>Questo porta i clinici meno esperti a ignorare i sintomi che non fanno parte di tale nomenclatura. </a:t>
            </a:r>
            <a:endParaRPr lang="it-IT" sz="28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4094254671"/>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Tale sensazione di solitudine è poi resa particolarmente dolorosa o comunque assai difficile da superare alla luce di esperienze collocate nel passato remoto della vita del paziente. Il contesto del problema è quindi un insieme di stimoli, convinzioni, relazioni allargato che acquista un significato specifico a seconda di come tale contesto viene interpretato dal paziente  e quindi dal suo contesto relazionale e cognitivo.</a:t>
            </a:r>
          </a:p>
          <a:p>
            <a:endParaRPr lang="it-IT" dirty="0"/>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POSSIBILE RUOLO PERPETUANTE DEI MECCANISMI </a:t>
            </a:r>
            <a:r>
              <a:rPr lang="it-IT" dirty="0" err="1"/>
              <a:t>DI</a:t>
            </a:r>
            <a:r>
              <a:rPr lang="it-IT" dirty="0"/>
              <a:t> DIFESA</a:t>
            </a:r>
            <a:br>
              <a:rPr lang="it-IT"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I meccanismi di difesa (o stili difensivi) sono processi psicologici automatici che proteggono l'individuo di fronte all'ansia o alla consapevolezza di pericoli o fattori stressanti interni o esterni. Le persone spesso non si accorgono del funzionamento di questi processi. I meccanismi di difesa mediano le reazioni dell'individuo nei confronti dei conflitti emozionali e dei fattori stressanti interni ed esterni. </a:t>
            </a: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Per molti decenni l’analisi dei meccanismi di difesa è stata appannaggio dei terapeuti ad indirizzo psicodinamico.  </a:t>
            </a:r>
          </a:p>
          <a:p>
            <a:r>
              <a:rPr lang="it-IT" dirty="0"/>
              <a:t>I meccanismi di difesa vengono messi in atto da tutti noi, ogni giorno. Quando diventano troppo rigidi vincolanti e controproducenti, costituiscono un potente strumento di perpetuazione dei disturbi psicologici.  </a:t>
            </a:r>
          </a:p>
          <a:p>
            <a:endParaRPr lang="it-IT" dirty="0"/>
          </a:p>
          <a:p>
            <a:endParaRPr lang="it-IT" dirty="0"/>
          </a:p>
        </p:txBody>
      </p:sp>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 singoli meccanismi di difesa vengono suddivisi nel DSM-IV da un punto di vista concettuale in gruppi affini che vengono denominati Livelli Difensivi. Ogni paziente mette in atto molti meccanismi di difesa contemporaneamente. Può essere utile identificare il livello difensivo predominante osservabile nel paziente ed eventualmente indicare i meccanismi di difesa secondari o quelli usati prevalentemente nel passato.</a:t>
            </a:r>
          </a:p>
          <a:p>
            <a:r>
              <a:rPr lang="it-IT" dirty="0"/>
              <a:t> </a:t>
            </a:r>
          </a:p>
          <a:p>
            <a:endParaRPr lang="it-IT" dirty="0"/>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ALTRI FATTORI PERPETUANTI </a:t>
            </a:r>
            <a:br>
              <a:rPr lang="it-IT" b="1" dirty="0"/>
            </a:br>
            <a:endParaRPr lang="it-IT" dirty="0"/>
          </a:p>
        </p:txBody>
      </p:sp>
      <p:sp>
        <p:nvSpPr>
          <p:cNvPr id="3" name="Segnaposto contenuto 2"/>
          <p:cNvSpPr>
            <a:spLocks noGrp="1"/>
          </p:cNvSpPr>
          <p:nvPr>
            <p:ph idx="1"/>
          </p:nvPr>
        </p:nvSpPr>
        <p:spPr/>
        <p:txBody>
          <a:bodyPr>
            <a:normAutofit/>
          </a:bodyPr>
          <a:lstStyle/>
          <a:p>
            <a:r>
              <a:rPr lang="it-IT" dirty="0"/>
              <a:t> In molti casi la presenza di un paziente designato all’interno di un nucleo familiare serve a mantenere una unione degli altri membri, che altrimenti manifesterebbero intollerabili conflitti.</a:t>
            </a: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comportamento patologico quindi potrebbe essere mantenuto nel tempo da rinforzi positivi, ovvero da vantaggi immediati che gratificano e sollecitano il perdurare del problema. </a:t>
            </a:r>
          </a:p>
          <a:p>
            <a:r>
              <a:rPr lang="it-IT" dirty="0"/>
              <a:t>Tipico il caso di una persona che può ricevere aiuto e sostegno solo quando mostra di stare male. </a:t>
            </a:r>
          </a:p>
          <a:p>
            <a:endParaRPr lang="it-IT" dirty="0"/>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altri casi entrano in gioco  rinforzi negativi, ovvero solo stando male il paziente ottiene la sospensione di possibili eventi negativi, sente l’allentamento di alcune pressioni sociali. Tutte queste condizioni agiscono contro un progetto di guarigione.</a:t>
            </a:r>
          </a:p>
          <a:p>
            <a:endParaRPr lang="it-IT" dirty="0"/>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Potremmo a questo proposito illustrare il caso del fobico sociale (o anche semplicemente del timido) che trova sempre qualcuno che parla in pubblico al suo posto facendo così cessare l’ansia legata al confronto sociale. Ciò però non gli consente di superare le sue difficoltà. </a:t>
            </a:r>
          </a:p>
        </p:txBody>
      </p:sp>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altri casi notiamo che un marito geloso fa di tutto </a:t>
            </a:r>
            <a:r>
              <a:rPr lang="it-IT" dirty="0" err="1"/>
              <a:t>acché</a:t>
            </a:r>
            <a:r>
              <a:rPr lang="it-IT" dirty="0"/>
              <a:t> la moglie non superi una condizione di agorafobia che la blocca in casa. La sua evidente disponibilità ad accompagnare la moglie nelle sue rare uscite, lo fa sentire ottimo marito, ma in realtà il suo comportamento gli garantisce che la moglie rimanga sempre più sotto il suo controllo.</a:t>
            </a:r>
          </a:p>
        </p:txBody>
      </p:sp>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D’altre parte incontriamo spesso mogli con panico che, grazie alla loro patologia, possono chiedere al marito di accompagnarle a fare la spesa o di fare al loro posto cose alquanto sgradevoli. </a:t>
            </a:r>
          </a:p>
          <a:p>
            <a:r>
              <a:rPr lang="it-IT" dirty="0"/>
              <a:t>Altre donne col panico in effetti vorrebbero interrompere il loro rapporto coniugale, ma la separazione non rientra nella loro cultura, finché hanno il panico non possono neppure pensare a separarsi ed in questo la loro patologia assume un valore protettivo da rischi ritenuti ancora peggiore. Gli esempi a questo proposito possono essere moltissimi.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32C578-D214-4BAF-8658-713E0EB717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2B80C13-9E4A-41F5-A3C7-8909AAB6F3FC}"/>
              </a:ext>
            </a:extLst>
          </p:cNvPr>
          <p:cNvSpPr>
            <a:spLocks noGrp="1"/>
          </p:cNvSpPr>
          <p:nvPr>
            <p:ph idx="1"/>
          </p:nvPr>
        </p:nvSpPr>
        <p:spPr/>
        <p:txBody>
          <a:bodyPr>
            <a:normAutofit fontScale="47500" lnSpcReduction="20000"/>
          </a:bodyPr>
          <a:lstStyle/>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DSM 5 è il frutto di un comitato di esperti che includono diversi punti di vista circa la manifestazione sintomatologica di un disturbo, il vissuto del singolo paziente va oltre tale nomenclatura, bisogna quindi tenere conto anche dei segni e sintomi non presenti sul DSM-5.</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SEGNI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può notare i ‘’segni’’ che sono alterazioni oggettivamente presenti che emergono nel corso del colloquio (il sintomo è ciò che riporta il paziente).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Ad esempio si può notare un’espressione di tristezza sul volto di un paziente che dice di stare bene.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PROBLEMI QUOTIDIANI</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Per andare oltre i sintomi, è necessario fare chiarezza sui problemi che riguardano la vita quotidiana: si tratta di problemi relativi al funzionamento relazionale e alla cognizione sociale, nonché alla gestione degli eventi stressanti e delle loro conseguenze.</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Il clinico osserva queste problematiche e ne prende nota man mano che il paziente parla.</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b="1" kern="1200" dirty="0">
                <a:effectLst/>
                <a:latin typeface="Times New Roman" panose="02020603050405020304" pitchFamily="18" charset="0"/>
                <a:ea typeface="Times New Roman" panose="02020603050405020304" pitchFamily="18" charset="0"/>
                <a:cs typeface="Times New Roman" panose="02020603050405020304" pitchFamily="18" charset="0"/>
              </a:rPr>
              <a:t>ARGOMENTI DI PREOCCUPAZIONE</a:t>
            </a:r>
            <a:r>
              <a:rPr lang="it-IT" sz="3200" kern="1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endParaRPr lang="it-IT" dirty="0"/>
          </a:p>
        </p:txBody>
      </p:sp>
    </p:spTree>
    <p:extLst>
      <p:ext uri="{BB962C8B-B14F-4D97-AF65-F5344CB8AC3E}">
        <p14:creationId xmlns:p14="http://schemas.microsoft.com/office/powerpoint/2010/main" val="2210835444"/>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Molte donne (e uomini) ad esempio possono essere terrorizzate dall’idea di separarsi, temere di essere rifiutate da tutti, temere di essere ritenute donnacce per aver lasciato il marito. Molte possono temere di non saper come fare a dirlo ai propri genitori, possono non riuscire neppure a pensare ad una vita indipendente senza un uomo a fianco. </a:t>
            </a:r>
          </a:p>
          <a:p>
            <a:endParaRPr lang="it-IT" dirty="0"/>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8958A25-6F7F-4A95-9E25-BE1833573EA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1F31FCB-877F-4A18-8847-DB4EB290EECA}"/>
              </a:ext>
            </a:extLst>
          </p:cNvPr>
          <p:cNvSpPr>
            <a:spLocks noGrp="1"/>
          </p:cNvSpPr>
          <p:nvPr>
            <p:ph idx="1"/>
          </p:nvPr>
        </p:nvSpPr>
        <p:spPr/>
        <p:txBody>
          <a:bodyPr>
            <a:normAutofit lnSpcReduction="10000"/>
          </a:bodyPr>
          <a:lstStyle/>
          <a:p>
            <a:r>
              <a:rPr lang="it-IT" dirty="0"/>
              <a:t>Vivono per questo un gran fastidio al pensiero, dopo aver mollato il marito, di doversene trovare un altro. A ben esaminarle molte di queste idee sono profondamente irrazionali, ma se vengono accettate e vissute in modo acritico possono davvero contribuire a perpetuare il panico. La patologia, ben nota dopo anni di convivenza, col tempo sembra essere un male certamente minore rispetto a tutte queste catastrofi temute </a:t>
            </a:r>
          </a:p>
          <a:p>
            <a:endParaRPr lang="it-IT" dirty="0"/>
          </a:p>
        </p:txBody>
      </p:sp>
    </p:spTree>
    <p:extLst>
      <p:ext uri="{BB962C8B-B14F-4D97-AF65-F5344CB8AC3E}">
        <p14:creationId xmlns:p14="http://schemas.microsoft.com/office/powerpoint/2010/main" val="123861907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protettivi</a:t>
            </a:r>
            <a:br>
              <a:rPr lang="it-IT" b="1" dirty="0"/>
            </a:br>
            <a:endParaRPr lang="it-IT" dirty="0"/>
          </a:p>
        </p:txBody>
      </p:sp>
      <p:sp>
        <p:nvSpPr>
          <p:cNvPr id="3" name="Segnaposto contenuto 2"/>
          <p:cNvSpPr>
            <a:spLocks noGrp="1"/>
          </p:cNvSpPr>
          <p:nvPr>
            <p:ph idx="1"/>
          </p:nvPr>
        </p:nvSpPr>
        <p:spPr/>
        <p:txBody>
          <a:bodyPr>
            <a:normAutofit fontScale="92500" lnSpcReduction="10000"/>
          </a:bodyPr>
          <a:lstStyle/>
          <a:p>
            <a:r>
              <a:rPr lang="it-IT" dirty="0"/>
              <a:t>Si tratta di fattori che possono impedire ai problemi di svilupparsi o che prevengono il peggioramento dei problemi. Ad esempio, sarà difficile che una persona con panico, che lavora o abita al ventesimo piano di un grattacielo, possa avere una grave fobia nei confronti degli ascensori. Essendo comunque costretto ad usare l’ascensore, non potrà infatti mettere in atto comportamenti di evitamento, e ciò in genere impedisce alla fobia di organizzarsi.</a:t>
            </a:r>
          </a:p>
        </p:txBody>
      </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646043-E48A-474E-AED2-FAE3C31E1F5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C42964C-F967-4D53-9C67-88CB0EEEAFC5}"/>
              </a:ext>
            </a:extLst>
          </p:cNvPr>
          <p:cNvSpPr>
            <a:spLocks noGrp="1"/>
          </p:cNvSpPr>
          <p:nvPr>
            <p:ph idx="1"/>
          </p:nvPr>
        </p:nvSpPr>
        <p:spPr/>
        <p:txBody>
          <a:bodyPr/>
          <a:lstStyle/>
          <a:p>
            <a:r>
              <a:rPr lang="it-IT" dirty="0"/>
              <a:t>In altri casi obblighi lavorativi, quali quelli incontrati nel corso del servizio militare, impediscono ad un paziente ossessivo di lavarsi centinaia di volte al giorno o di indugiare in continui ritardi. In questo modo, il servizio militare, che sotto alcuni aspetti risponde a logiche alquanto ossessive, protegge il paziente di fronte alle “sue” compulsioni. </a:t>
            </a:r>
          </a:p>
          <a:p>
            <a:endParaRPr lang="it-IT" dirty="0"/>
          </a:p>
        </p:txBody>
      </p:sp>
    </p:spTree>
    <p:extLst>
      <p:ext uri="{BB962C8B-B14F-4D97-AF65-F5344CB8AC3E}">
        <p14:creationId xmlns:p14="http://schemas.microsoft.com/office/powerpoint/2010/main" val="1737757713"/>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20000"/>
          </a:bodyPr>
          <a:lstStyle/>
          <a:p>
            <a:r>
              <a:rPr lang="it-IT" dirty="0"/>
              <a:t>Per molti disturbi psichiatrici il sostegno sociale è un fattore di protezione. Ciò si verifica, oltre che nel DP, anche nella maggioranza degli altri disturbi di ansia, in alcuni disturbi dell’umore, nella demenza, nel ritardo mentale, nelle dipendenze patologiche, nel disturbo post traumatico da stress, nel </a:t>
            </a:r>
            <a:r>
              <a:rPr lang="it-IT" dirty="0" err="1"/>
              <a:t>burn</a:t>
            </a:r>
            <a:r>
              <a:rPr lang="it-IT" dirty="0"/>
              <a:t> out ecc. Il sostegno sociale riduce la sensazione di isolamento e la paura di essere rifiutati per il proprio disturbo. Il sostegno sociale mette inoltre il paziente in grado di ottenere delle informazioni correttive. </a:t>
            </a:r>
          </a:p>
          <a:p>
            <a:r>
              <a:rPr lang="it-IT" dirty="0"/>
              <a:t>È importante valutare i fattori di protezione. Nel corso della terapia il terapeuta può aiutare il paziente a mantenere ed a rinforzare i fattori protettivi presenti.  </a:t>
            </a:r>
          </a:p>
          <a:p>
            <a:endParaRPr lang="it-IT" dirty="0"/>
          </a:p>
          <a:p>
            <a:endParaRPr lang="it-IT" dirty="0"/>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sz="2700" b="1" dirty="0"/>
              <a:t>PROGETTARE UN INTERVENTO SULLA BASE DELLA FORMULAZIONE DEL CASO</a:t>
            </a:r>
            <a:br>
              <a:rPr lang="it-IT" b="1" dirty="0"/>
            </a:br>
            <a:endParaRPr lang="it-IT" dirty="0"/>
          </a:p>
        </p:txBody>
      </p:sp>
      <p:sp>
        <p:nvSpPr>
          <p:cNvPr id="3" name="Segnaposto contenuto 2"/>
          <p:cNvSpPr>
            <a:spLocks noGrp="1"/>
          </p:cNvSpPr>
          <p:nvPr>
            <p:ph idx="1"/>
          </p:nvPr>
        </p:nvSpPr>
        <p:spPr/>
        <p:txBody>
          <a:bodyPr>
            <a:normAutofit/>
          </a:bodyPr>
          <a:lstStyle/>
          <a:p>
            <a:r>
              <a:rPr lang="it-IT" dirty="0"/>
              <a:t>Per chi interviene in un caso può essere utile definire le cause dell’insorgenza e del mantenimento nel tempo dei problemi e usare queste indicazioni per progettare un intervento per quanto possibile individualizzato. Ciò consente di adattare eventuali protocolli di intervento alle specifiche necessità del caso. </a:t>
            </a: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2BF4A0-D4A9-47EF-925E-A7D56F0E613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169E175-C216-4B63-889D-534AEE26C583}"/>
              </a:ext>
            </a:extLst>
          </p:cNvPr>
          <p:cNvSpPr>
            <a:spLocks noGrp="1"/>
          </p:cNvSpPr>
          <p:nvPr>
            <p:ph idx="1"/>
          </p:nvPr>
        </p:nvSpPr>
        <p:spPr/>
        <p:txBody>
          <a:bodyPr/>
          <a:lstStyle/>
          <a:p>
            <a:r>
              <a:rPr lang="it-IT" dirty="0"/>
              <a:t>In altre parole mette in grado di progettare un intervento che tenga presente le caratteristiche peculiari della persona che ci troviamo di fronte. I protocolli di intervento standard descritti in letteratura costituiscono delle linee guida che spesso devono essere adattate alle specifiche necessità del paziente</a:t>
            </a:r>
          </a:p>
          <a:p>
            <a:endParaRPr lang="it-IT" dirty="0"/>
          </a:p>
        </p:txBody>
      </p:sp>
    </p:spTree>
    <p:extLst>
      <p:ext uri="{BB962C8B-B14F-4D97-AF65-F5344CB8AC3E}">
        <p14:creationId xmlns:p14="http://schemas.microsoft.com/office/powerpoint/2010/main" val="1544551124"/>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BDEBD2-B6CB-4E30-8AF6-8248E961581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453F7EE-7AD2-4248-94A9-46FC9E6C3F1F}"/>
              </a:ext>
            </a:extLst>
          </p:cNvPr>
          <p:cNvSpPr>
            <a:spLocks noGrp="1"/>
          </p:cNvSpPr>
          <p:nvPr>
            <p:ph idx="1"/>
          </p:nvPr>
        </p:nvSpPr>
        <p:spPr/>
        <p:txBody>
          <a:bodyPr>
            <a:normAutofit fontScale="85000" lnSpcReduction="20000"/>
          </a:bodyPr>
          <a:lstStyle/>
          <a:p>
            <a:r>
              <a:rPr lang="it-IT" dirty="0"/>
              <a:t>. I manuali però forniscono poche indicazioni su come si possa adattare la terapia alle caratteristiche del singolo caso. L’intervento in molti casi non può seguire protocolli standard, in quanto il paziente presenta contemporaneamente più situazioni patologiche o cause di disagio che devono comunque affrontate. Ad esempio non si può applicare in modo rigoroso il trattamento proposto in un manuale di intervento per casi di panico, se il paziente ha anche un problema di dipendenza alcolica o un grave problema di relazioni familiari. Non sempre comunque la progettazione di un intervento complesso di questo genere è cosa agevole. </a:t>
            </a:r>
          </a:p>
          <a:p>
            <a:endParaRPr lang="it-IT" dirty="0"/>
          </a:p>
        </p:txBody>
      </p:sp>
    </p:spTree>
    <p:extLst>
      <p:ext uri="{BB962C8B-B14F-4D97-AF65-F5344CB8AC3E}">
        <p14:creationId xmlns:p14="http://schemas.microsoft.com/office/powerpoint/2010/main" val="32402327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Nel caso di una progettazione di un intervento occorre inoltre definire la rapidità di progressione di un intervento; il passo della terapia non può essere lo stesso per ogni paziente. Per qualcuno un ritmo di progresso troppo rapido è intollerabile ed ansiogeno. Ciò può avvenire, ad esempio, quando si propongono strategie di </a:t>
            </a:r>
            <a:r>
              <a:rPr lang="it-IT" dirty="0" err="1"/>
              <a:t>flooding</a:t>
            </a:r>
            <a:r>
              <a:rPr lang="it-IT" dirty="0"/>
              <a:t> oppure quando si suggerisce, dopo la prima seduta, ad un paziente agorafobico di andare da solo a far la spesa in un supermarket al sabato pomeriggio. Per altri una eccessiva lentezza è demotivante tanto quanto una dieta che faccia perdere 500 grammi al mese o una  terapia di attacchi di panico che non apporti alcun cambiamento significativo nella libertà di movimento.</a:t>
            </a:r>
          </a:p>
        </p:txBody>
      </p:sp>
    </p:spTree>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Il ruolo degli amici e dei conviventi non può essere ignorato neppure all’interno di un </a:t>
            </a:r>
            <a:r>
              <a:rPr lang="it-IT" dirty="0" err="1"/>
              <a:t>setting</a:t>
            </a:r>
            <a:r>
              <a:rPr lang="it-IT" dirty="0"/>
              <a:t> individuale. In questi casi l’intervento può essere esteso all’ intero gruppo familiare. A volte l’evitamento messo in atto dal paziente è rinforzato da altre persone significative. Ad esempio un coniuge o un genitore affettuoso potrebbe offrire attenzione solo quando il paziente si lamenta di sentirsi incapace di fronteggiare la situazione.</a:t>
            </a:r>
          </a:p>
          <a:p>
            <a:endParaRPr lang="it-IT"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 molti casi, pur trovandoci di fronte ad un quadro patologico di un grave DP, si preferisce concentrare la terapia su altri aspetti, come la relazione interpersonale, l’attaccamento nei confronti delle figure parentali, la propria posizione nei confronti della autonomia/ dipendenza rimandando a tempi successivi l’intervento diretto sul panico ed i suoi correlati. </a:t>
            </a:r>
          </a:p>
          <a:p>
            <a:endParaRPr lang="it-IT"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047EA5E-46F8-43A1-9B7E-1422FA88DD5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9B95CDC-0DB4-4E24-A1C7-1A88898DF6BD}"/>
              </a:ext>
            </a:extLst>
          </p:cNvPr>
          <p:cNvSpPr>
            <a:spLocks noGrp="1"/>
          </p:cNvSpPr>
          <p:nvPr>
            <p:ph idx="1"/>
          </p:nvPr>
        </p:nvSpPr>
        <p:spPr/>
        <p:txBody>
          <a:bodyPr/>
          <a:lstStyle/>
          <a:p>
            <a:r>
              <a:rPr lang="it-IT" dirty="0"/>
              <a:t>Tutti questi aspetti predisponenti, precipitanti, perpetuanti e protettivi saranno quindi tenuti presente nel formulare un approccio di intervento adeguato alle necessità del paziente.</a:t>
            </a:r>
          </a:p>
          <a:p>
            <a:endParaRPr lang="it-IT" dirty="0"/>
          </a:p>
        </p:txBody>
      </p:sp>
    </p:spTree>
    <p:extLst>
      <p:ext uri="{BB962C8B-B14F-4D97-AF65-F5344CB8AC3E}">
        <p14:creationId xmlns:p14="http://schemas.microsoft.com/office/powerpoint/2010/main" val="174242120"/>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FBFB02-F66F-4270-882D-97173FB22DDC}"/>
              </a:ext>
            </a:extLst>
          </p:cNvPr>
          <p:cNvSpPr>
            <a:spLocks noGrp="1"/>
          </p:cNvSpPr>
          <p:nvPr>
            <p:ph type="title"/>
          </p:nvPr>
        </p:nvSpPr>
        <p:spPr/>
        <p:txBody>
          <a:bodyPr>
            <a:normAutofit fontScale="90000"/>
          </a:bodyPr>
          <a:lstStyle/>
          <a:p>
            <a:r>
              <a:rPr lang="it-IT" dirty="0"/>
              <a:t>ABC in terapia cognitivo comportamentale</a:t>
            </a:r>
          </a:p>
        </p:txBody>
      </p:sp>
      <p:sp>
        <p:nvSpPr>
          <p:cNvPr id="3" name="Segnaposto contenuto 2">
            <a:extLst>
              <a:ext uri="{FF2B5EF4-FFF2-40B4-BE49-F238E27FC236}">
                <a16:creationId xmlns:a16="http://schemas.microsoft.com/office/drawing/2014/main" id="{8DE1B1EA-5405-401C-AED7-F1681ED0607B}"/>
              </a:ext>
            </a:extLst>
          </p:cNvPr>
          <p:cNvSpPr>
            <a:spLocks noGrp="1"/>
          </p:cNvSpPr>
          <p:nvPr>
            <p:ph idx="1"/>
          </p:nvPr>
        </p:nvSpPr>
        <p:spPr/>
        <p:txBody>
          <a:bodyPr>
            <a:normAutofit fontScale="92500" lnSpcReduction="20000"/>
          </a:bodyPr>
          <a:lstStyle/>
          <a:p>
            <a:pPr marL="528955" marR="287020">
              <a:lnSpc>
                <a:spcPct val="98000"/>
              </a:lnSpc>
              <a:spcBef>
                <a:spcPts val="5"/>
              </a:spcBef>
              <a:spcAft>
                <a:spcPts val="0"/>
              </a:spcAft>
            </a:pPr>
            <a:r>
              <a:rPr lang="it-IT" sz="1800" dirty="0">
                <a:effectLst/>
                <a:latin typeface="Arial" panose="020B0604020202020204" pitchFamily="34" charset="0"/>
                <a:ea typeface="Arial" panose="020B0604020202020204" pitchFamily="34" charset="0"/>
              </a:rPr>
              <a:t>L’ABC (o più correttamente ABC cognitivo, per distinguerlo dall’ABC usato nella tradizione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della </a:t>
            </a:r>
            <a:r>
              <a:rPr lang="it-IT" sz="1800" dirty="0" err="1">
                <a:effectLst/>
                <a:latin typeface="Arial" panose="020B0604020202020204" pitchFamily="34" charset="0"/>
                <a:ea typeface="Arial" panose="020B0604020202020204" pitchFamily="34" charset="0"/>
              </a:rPr>
              <a:t>Behavior</a:t>
            </a:r>
            <a:r>
              <a:rPr lang="it-IT" sz="1800" dirty="0">
                <a:effectLst/>
                <a:latin typeface="Arial" panose="020B0604020202020204" pitchFamily="34" charset="0"/>
                <a:ea typeface="Arial" panose="020B0604020202020204" pitchFamily="34" charset="0"/>
              </a:rPr>
              <a:t> </a:t>
            </a:r>
            <a:r>
              <a:rPr lang="it-IT" sz="1800" dirty="0" err="1">
                <a:effectLst/>
                <a:latin typeface="Arial" panose="020B0604020202020204" pitchFamily="34" charset="0"/>
                <a:ea typeface="Arial" panose="020B0604020202020204" pitchFamily="34" charset="0"/>
              </a:rPr>
              <a:t>Modification</a:t>
            </a:r>
            <a:r>
              <a:rPr lang="it-IT" sz="1800" dirty="0">
                <a:effectLst/>
                <a:latin typeface="Arial" panose="020B0604020202020204" pitchFamily="34" charset="0"/>
                <a:ea typeface="Arial" panose="020B0604020202020204" pitchFamily="34" charset="0"/>
              </a:rPr>
              <a:t>) è uno strumento di indagine clinica del funzionamento della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mente.</a:t>
            </a:r>
          </a:p>
          <a:p>
            <a:pPr marL="528955" marR="567055">
              <a:lnSpc>
                <a:spcPct val="98000"/>
              </a:lnSpc>
              <a:spcBef>
                <a:spcPts val="390"/>
              </a:spcBef>
              <a:spcAft>
                <a:spcPts val="0"/>
              </a:spcAft>
            </a:pPr>
            <a:br>
              <a:rPr lang="it-IT" sz="1800" dirty="0">
                <a:effectLst/>
                <a:latin typeface="Arial" panose="020B0604020202020204" pitchFamily="34" charset="0"/>
                <a:ea typeface="Arial" panose="020B0604020202020204" pitchFamily="34" charset="0"/>
              </a:rPr>
            </a:br>
            <a:r>
              <a:rPr lang="it-IT" sz="1800" dirty="0">
                <a:effectLst/>
                <a:latin typeface="Arial" panose="020B0604020202020204" pitchFamily="34" charset="0"/>
                <a:ea typeface="Arial" panose="020B0604020202020204" pitchFamily="34" charset="0"/>
              </a:rPr>
              <a:t>Dato un disagio (C) espresso in forma di emozioni, comportamenti e/o stati psico-fisici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disfunzionali,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l’ABC aiuta ad identificare:</a:t>
            </a:r>
          </a:p>
          <a:p>
            <a:pPr marL="528955">
              <a:spcBef>
                <a:spcPts val="50"/>
              </a:spcBef>
              <a:spcAft>
                <a:spcPts val="0"/>
              </a:spcAft>
            </a:pPr>
            <a:r>
              <a:rPr lang="it-IT" sz="1800" dirty="0">
                <a:effectLst/>
                <a:latin typeface="Arial" panose="020B0604020202020204" pitchFamily="34" charset="0"/>
                <a:ea typeface="Arial" panose="020B0604020202020204" pitchFamily="34" charset="0"/>
              </a:rPr>
              <a:t> </a:t>
            </a:r>
          </a:p>
          <a:p>
            <a:pPr marL="342900" lvl="0" indent="-342900">
              <a:lnSpc>
                <a:spcPts val="1375"/>
              </a:lnSpc>
              <a:spcBef>
                <a:spcPts val="5"/>
              </a:spcBef>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circostanze (A)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 cui un</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problema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tende a manifestarsi 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NON manifestarsi e</a:t>
            </a:r>
          </a:p>
          <a:p>
            <a:pPr marL="342900" marR="328295" lvl="0" indent="-342900">
              <a:lnSpc>
                <a:spcPct val="100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i processi di pensiero (B) che conducono da tali circostanze allo stato di sofferenza</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limitazioni nelle possibilità di scelte comportamentali.</a:t>
            </a:r>
          </a:p>
          <a:p>
            <a:pPr marL="342900" lvl="0" indent="-342900">
              <a:lnSpc>
                <a:spcPts val="133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Aiuta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anche ad identificare i rapporti tra tali elementi.</a:t>
            </a:r>
          </a:p>
          <a:p>
            <a:pPr marL="528955">
              <a:spcBef>
                <a:spcPts val="50"/>
              </a:spcBef>
              <a:spcAft>
                <a:spcPts val="0"/>
              </a:spcAft>
            </a:pPr>
            <a:r>
              <a:rPr lang="it-IT" sz="1800" dirty="0">
                <a:effectLst/>
                <a:latin typeface="Arial" panose="020B0604020202020204" pitchFamily="34" charset="0"/>
                <a:ea typeface="Arial" panose="020B0604020202020204" pitchFamily="34" charset="0"/>
              </a:rPr>
              <a:t> </a:t>
            </a:r>
          </a:p>
          <a:p>
            <a:pPr marL="528955" marR="972820">
              <a:lnSpc>
                <a:spcPct val="98000"/>
              </a:lnSpc>
              <a:spcBef>
                <a:spcPts val="5"/>
              </a:spcBef>
              <a:spcAft>
                <a:spcPts val="0"/>
              </a:spcAft>
            </a:pPr>
            <a:r>
              <a:rPr lang="it-IT" sz="1800" dirty="0">
                <a:effectLst/>
                <a:latin typeface="Arial" panose="020B0604020202020204" pitchFamily="34" charset="0"/>
                <a:ea typeface="Arial" panose="020B0604020202020204" pitchFamily="34" charset="0"/>
              </a:rPr>
              <a:t>In particolare, aiuta ad identificare i processi di pensiero disfunzionali (B) ritenuti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responsabili</a:t>
            </a:r>
          </a:p>
          <a:p>
            <a:pPr marL="528955">
              <a:spcBef>
                <a:spcPts val="50"/>
              </a:spcBef>
              <a:spcAft>
                <a:spcPts val="0"/>
              </a:spcAft>
            </a:pPr>
            <a:r>
              <a:rPr lang="it-IT" sz="1800" dirty="0">
                <a:effectLst/>
                <a:latin typeface="Arial" panose="020B0604020202020204" pitchFamily="34" charset="0"/>
                <a:ea typeface="Arial" panose="020B0604020202020204" pitchFamily="34" charset="0"/>
              </a:rPr>
              <a:t> </a:t>
            </a:r>
          </a:p>
          <a:p>
            <a:pPr marL="342900" lvl="0" indent="-342900">
              <a:lnSpc>
                <a:spcPts val="1360"/>
              </a:lnSpc>
              <a:buSzPts val="1200"/>
              <a:buFont typeface="Arial" panose="020B0604020202020204" pitchFamily="34" charset="0"/>
              <a:buAutoNum type="arabicPeriod"/>
              <a:tabLst>
                <a:tab pos="986790" algn="l"/>
              </a:tabLst>
            </a:pPr>
            <a:r>
              <a:rPr lang="en-US" sz="1800" dirty="0" err="1">
                <a:effectLst/>
                <a:latin typeface="Arial" panose="020B0604020202020204" pitchFamily="34" charset="0"/>
                <a:ea typeface="Arial" panose="020B0604020202020204" pitchFamily="34" charset="0"/>
              </a:rPr>
              <a:t>dell’aumento</a:t>
            </a:r>
            <a:r>
              <a:rPr lang="en-US" sz="1800"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della</a:t>
            </a:r>
            <a:r>
              <a:rPr lang="en-US" sz="1800"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sofferenza</a:t>
            </a:r>
            <a:r>
              <a:rPr lang="en-US" sz="1800"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individuale</a:t>
            </a:r>
            <a:r>
              <a:rPr lang="en-US" sz="1800" dirty="0">
                <a:effectLst/>
                <a:latin typeface="Arial" panose="020B0604020202020204" pitchFamily="34" charset="0"/>
                <a:ea typeface="Arial" panose="020B0604020202020204" pitchFamily="34" charset="0"/>
              </a:rPr>
              <a:t> e</a:t>
            </a:r>
          </a:p>
          <a:p>
            <a:pPr marL="342900" lvl="0" indent="-342900">
              <a:lnSpc>
                <a:spcPts val="1360"/>
              </a:lnSpc>
              <a:buSzPts val="1200"/>
              <a:buFont typeface="Arial" panose="020B0604020202020204" pitchFamily="34" charset="0"/>
              <a:buAutoNum type="arabicPeriod"/>
              <a:tabLst>
                <a:tab pos="986790" algn="l"/>
              </a:tabLst>
            </a:pPr>
            <a:endParaRPr lang="it-IT" sz="1800" dirty="0">
              <a:effectLst/>
              <a:latin typeface="Arial" panose="020B0604020202020204" pitchFamily="34" charset="0"/>
              <a:ea typeface="Arial" panose="020B0604020202020204" pitchFamily="34" charset="0"/>
            </a:endParaRPr>
          </a:p>
          <a:p>
            <a:pPr marL="342900" lvl="0" indent="-342900">
              <a:lnSpc>
                <a:spcPts val="136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delle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limitazioni nei processi di scelta comportamentale.</a:t>
            </a:r>
          </a:p>
          <a:p>
            <a:pPr marL="528955">
              <a:spcBef>
                <a:spcPts val="25"/>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3556946122"/>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DA8F42-9255-4F2E-8452-36715F31773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7B66DA1-3CA9-4A41-9A0F-598915B8B4C9}"/>
              </a:ext>
            </a:extLst>
          </p:cNvPr>
          <p:cNvSpPr>
            <a:spLocks noGrp="1"/>
          </p:cNvSpPr>
          <p:nvPr>
            <p:ph idx="1"/>
          </p:nvPr>
        </p:nvSpPr>
        <p:spPr/>
        <p:txBody>
          <a:bodyPr/>
          <a:lstStyle/>
          <a:p>
            <a:pPr marL="528955"/>
            <a:r>
              <a:rPr lang="en-US" sz="1800" dirty="0">
                <a:effectLst/>
                <a:latin typeface="Arial" panose="020B0604020202020204" pitchFamily="34" charset="0"/>
                <a:ea typeface="Arial" panose="020B0604020202020204" pitchFamily="34" charset="0"/>
              </a:rPr>
              <a:t>L’ABC </a:t>
            </a:r>
            <a:r>
              <a:rPr lang="en-US" sz="1800" dirty="0" err="1">
                <a:effectLst/>
                <a:latin typeface="Arial" panose="020B0604020202020204" pitchFamily="34" charset="0"/>
                <a:ea typeface="Arial" panose="020B0604020202020204" pitchFamily="34" charset="0"/>
              </a:rPr>
              <a:t>aiuta</a:t>
            </a:r>
            <a:r>
              <a:rPr lang="en-US" sz="1800" dirty="0">
                <a:effectLst/>
                <a:latin typeface="Arial" panose="020B0604020202020204" pitchFamily="34" charset="0"/>
                <a:ea typeface="Arial" panose="020B0604020202020204" pitchFamily="34" charset="0"/>
              </a:rPr>
              <a:t> a</a:t>
            </a:r>
            <a:endParaRPr lang="it-IT" sz="1800" dirty="0">
              <a:effectLst/>
              <a:latin typeface="Arial" panose="020B0604020202020204" pitchFamily="34" charset="0"/>
              <a:ea typeface="Arial" panose="020B0604020202020204" pitchFamily="34" charset="0"/>
            </a:endParaRPr>
          </a:p>
          <a:p>
            <a:pPr marL="528955">
              <a:spcBef>
                <a:spcPts val="50"/>
              </a:spcBef>
              <a:spcAft>
                <a:spcPts val="0"/>
              </a:spcAft>
            </a:pPr>
            <a:r>
              <a:rPr lang="en-US" sz="1800"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342900" marR="260985" lvl="0" indent="-342900">
              <a:lnSpc>
                <a:spcPct val="100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ricostruire una mappa del (</a:t>
            </a:r>
            <a:r>
              <a:rPr lang="it-IT" sz="1800" dirty="0" err="1">
                <a:effectLst/>
                <a:latin typeface="Arial" panose="020B0604020202020204" pitchFamily="34" charset="0"/>
                <a:ea typeface="Arial" panose="020B0604020202020204" pitchFamily="34" charset="0"/>
              </a:rPr>
              <a:t>dis</a:t>
            </a:r>
            <a:r>
              <a:rPr lang="it-IT" sz="1800" dirty="0">
                <a:effectLst/>
                <a:latin typeface="Arial" panose="020B0604020202020204" pitchFamily="34" charset="0"/>
                <a:ea typeface="Arial" panose="020B0604020202020204" pitchFamily="34" charset="0"/>
              </a:rPr>
              <a:t>)funzionamento della persona, cioè a concettualizzare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il caso;</a:t>
            </a:r>
          </a:p>
          <a:p>
            <a:pPr marL="342900" marR="447040" lvl="0" indent="-342900">
              <a:lnSpc>
                <a:spcPct val="98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trovare il percorso terapeutico migliore per destrutturare tali aspetti disfunzionali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attraverso il dibattito guidato (D) della ristrutturazione cognitiva o altre modalità di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lavoro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sviluppate in TCC.</a:t>
            </a:r>
          </a:p>
          <a:p>
            <a:pPr marL="528955">
              <a:spcBef>
                <a:spcPts val="15"/>
              </a:spcBef>
              <a:spcAft>
                <a:spcPts val="0"/>
              </a:spcAft>
            </a:pPr>
            <a:r>
              <a:rPr lang="it-IT" sz="1800" dirty="0">
                <a:effectLst/>
                <a:latin typeface="Arial" panose="020B0604020202020204" pitchFamily="34" charset="0"/>
                <a:ea typeface="Arial" panose="020B0604020202020204" pitchFamily="34" charset="0"/>
              </a:rPr>
              <a:t> </a:t>
            </a:r>
          </a:p>
          <a:p>
            <a:pPr marL="1779905" marR="1504950" algn="ctr">
              <a:spcAft>
                <a:spcPts val="0"/>
              </a:spcAft>
            </a:pPr>
            <a:r>
              <a:rPr lang="it-IT" sz="1800" dirty="0">
                <a:effectLst/>
                <a:latin typeface="Arial" panose="020B0604020202020204" pitchFamily="34" charset="0"/>
                <a:ea typeface="Arial" panose="020B0604020202020204" pitchFamily="34" charset="0"/>
              </a:rPr>
              <a:t>Un</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esempio di A-B-C Cognitivo</a:t>
            </a:r>
          </a:p>
          <a:p>
            <a:pPr marL="528955"/>
            <a:r>
              <a:rPr lang="it-IT" sz="1800" dirty="0">
                <a:effectLst/>
                <a:latin typeface="Arial" panose="020B0604020202020204" pitchFamily="34" charset="0"/>
                <a:ea typeface="Arial" panose="020B0604020202020204" pitchFamily="34" charset="0"/>
              </a:rPr>
              <a:t> </a:t>
            </a:r>
          </a:p>
          <a:p>
            <a:pPr marL="528955">
              <a:spcBef>
                <a:spcPts val="15"/>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1366924411"/>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3EC2AF6-DC7B-4105-B53A-A5504858488A}"/>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AD2BFE08-B500-4934-8B71-884B134DAD4C}"/>
              </a:ext>
            </a:extLst>
          </p:cNvPr>
          <p:cNvGraphicFramePr>
            <a:graphicFrameLocks noGrp="1"/>
          </p:cNvGraphicFramePr>
          <p:nvPr>
            <p:ph idx="1"/>
          </p:nvPr>
        </p:nvGraphicFramePr>
        <p:xfrm>
          <a:off x="1291272" y="2250916"/>
          <a:ext cx="6561455" cy="3224530"/>
        </p:xfrm>
        <a:graphic>
          <a:graphicData uri="http://schemas.openxmlformats.org/drawingml/2006/table">
            <a:tbl>
              <a:tblPr firstRow="1" firstCol="1" lastRow="1" lastCol="1" bandRow="1" bandCol="1">
                <a:tableStyleId>{5C22544A-7EE6-4342-B048-85BDC9FD1C3A}</a:tableStyleId>
              </a:tblPr>
              <a:tblGrid>
                <a:gridCol w="1959610">
                  <a:extLst>
                    <a:ext uri="{9D8B030D-6E8A-4147-A177-3AD203B41FA5}">
                      <a16:colId xmlns:a16="http://schemas.microsoft.com/office/drawing/2014/main" val="2210925684"/>
                    </a:ext>
                  </a:extLst>
                </a:gridCol>
                <a:gridCol w="2306955">
                  <a:extLst>
                    <a:ext uri="{9D8B030D-6E8A-4147-A177-3AD203B41FA5}">
                      <a16:colId xmlns:a16="http://schemas.microsoft.com/office/drawing/2014/main" val="1168172550"/>
                    </a:ext>
                  </a:extLst>
                </a:gridCol>
                <a:gridCol w="2294890">
                  <a:extLst>
                    <a:ext uri="{9D8B030D-6E8A-4147-A177-3AD203B41FA5}">
                      <a16:colId xmlns:a16="http://schemas.microsoft.com/office/drawing/2014/main" val="3835086929"/>
                    </a:ext>
                  </a:extLst>
                </a:gridCol>
              </a:tblGrid>
              <a:tr h="319405">
                <a:tc>
                  <a:txBody>
                    <a:bodyPr/>
                    <a:lstStyle/>
                    <a:p>
                      <a:pPr marL="92710">
                        <a:spcBef>
                          <a:spcPts val="280"/>
                        </a:spcBef>
                      </a:pPr>
                      <a:r>
                        <a:rPr lang="en-US" sz="950">
                          <a:effectLst/>
                        </a:rPr>
                        <a:t>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280"/>
                        </a:spcBef>
                      </a:pPr>
                      <a:r>
                        <a:rPr lang="en-US" sz="950">
                          <a:effectLst/>
                        </a:rPr>
                        <a:t>B</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280"/>
                        </a:spcBef>
                        <a:spcAft>
                          <a:spcPts val="0"/>
                        </a:spcAft>
                      </a:pPr>
                      <a:r>
                        <a:rPr lang="en-US" sz="950">
                          <a:effectLst/>
                        </a:rPr>
                        <a:t>C</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125372825"/>
                  </a:ext>
                </a:extLst>
              </a:tr>
              <a:tr h="520700">
                <a:tc>
                  <a:txBody>
                    <a:bodyPr/>
                    <a:lstStyle/>
                    <a:p>
                      <a:pPr marL="92710">
                        <a:spcBef>
                          <a:spcPts val="280"/>
                        </a:spcBef>
                      </a:pPr>
                      <a:r>
                        <a:rPr lang="en-US" sz="950">
                          <a:effectLst/>
                        </a:rPr>
                        <a:t>Antecedenti</a:t>
                      </a:r>
                      <a:r>
                        <a:rPr lang="en-US" sz="950" spc="-25">
                          <a:effectLst/>
                        </a:rPr>
                        <a:t> </a:t>
                      </a:r>
                      <a:r>
                        <a:rPr lang="en-US" sz="950">
                          <a:effectLst/>
                        </a:rPr>
                        <a:t>Ambientali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280"/>
                        </a:spcBef>
                      </a:pPr>
                      <a:r>
                        <a:rPr lang="en-US" sz="950">
                          <a:effectLst/>
                        </a:rPr>
                        <a:t>Idee</a:t>
                      </a:r>
                      <a:r>
                        <a:rPr lang="en-US" sz="950" spc="-20">
                          <a:effectLst/>
                        </a:rPr>
                        <a:t> </a:t>
                      </a:r>
                      <a:r>
                        <a:rPr lang="en-US" sz="950">
                          <a:effectLst/>
                        </a:rPr>
                        <a:t>Disfunzionali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marR="798830">
                        <a:lnSpc>
                          <a:spcPct val="105000"/>
                        </a:lnSpc>
                        <a:spcBef>
                          <a:spcPts val="280"/>
                        </a:spcBef>
                        <a:spcAft>
                          <a:spcPts val="0"/>
                        </a:spcAft>
                      </a:pPr>
                      <a:r>
                        <a:rPr lang="en-US" sz="950">
                          <a:effectLst/>
                        </a:rPr>
                        <a:t>Conseguenze Emotive e</a:t>
                      </a:r>
                      <a:r>
                        <a:rPr lang="en-US" sz="950" spc="-265">
                          <a:effectLst/>
                        </a:rPr>
                        <a:t> </a:t>
                      </a:r>
                      <a:r>
                        <a:rPr lang="en-US" sz="950">
                          <a:effectLst/>
                        </a:rPr>
                        <a:t>Comportamentali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98636074"/>
                  </a:ext>
                </a:extLst>
              </a:tr>
              <a:tr h="805180">
                <a:tc>
                  <a:txBody>
                    <a:bodyPr/>
                    <a:lstStyle/>
                    <a:p>
                      <a:pPr marL="92710">
                        <a:spcBef>
                          <a:spcPts val="280"/>
                        </a:spcBef>
                      </a:pPr>
                      <a:r>
                        <a:rPr lang="it-IT" sz="950">
                          <a:effectLst/>
                        </a:rPr>
                        <a:t>Mi</a:t>
                      </a:r>
                      <a:r>
                        <a:rPr lang="it-IT" sz="950" spc="-15">
                          <a:effectLst/>
                        </a:rPr>
                        <a:t> </a:t>
                      </a:r>
                      <a:r>
                        <a:rPr lang="it-IT" sz="950">
                          <a:effectLst/>
                        </a:rPr>
                        <a:t>trovo</a:t>
                      </a:r>
                      <a:r>
                        <a:rPr lang="it-IT" sz="950" spc="-10">
                          <a:effectLst/>
                        </a:rPr>
                        <a:t> </a:t>
                      </a:r>
                      <a:r>
                        <a:rPr lang="it-IT" sz="950">
                          <a:effectLst/>
                        </a:rPr>
                        <a:t>in</a:t>
                      </a:r>
                      <a:r>
                        <a:rPr lang="it-IT" sz="950" spc="-10">
                          <a:effectLst/>
                        </a:rPr>
                        <a:t> </a:t>
                      </a:r>
                      <a:r>
                        <a:rPr lang="it-IT" sz="950">
                          <a:effectLst/>
                        </a:rPr>
                        <a:t>coda</a:t>
                      </a:r>
                      <a:r>
                        <a:rPr lang="it-IT" sz="950" spc="-5">
                          <a:effectLst/>
                        </a:rPr>
                        <a:t> </a:t>
                      </a:r>
                      <a:r>
                        <a:rPr lang="it-IT" sz="950">
                          <a:effectLst/>
                        </a:rPr>
                        <a:t>in</a:t>
                      </a:r>
                      <a:r>
                        <a:rPr lang="it-IT" sz="950" spc="-10">
                          <a:effectLst/>
                        </a:rPr>
                        <a:t> </a:t>
                      </a:r>
                      <a:r>
                        <a:rPr lang="it-IT" sz="950">
                          <a:effectLst/>
                        </a:rPr>
                        <a:t>autostrada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114300">
                        <a:lnSpc>
                          <a:spcPct val="105000"/>
                        </a:lnSpc>
                        <a:spcBef>
                          <a:spcPts val="280"/>
                        </a:spcBef>
                        <a:spcAft>
                          <a:spcPts val="0"/>
                        </a:spcAft>
                      </a:pPr>
                      <a:r>
                        <a:rPr lang="it-IT" sz="950" dirty="0">
                          <a:effectLst/>
                        </a:rPr>
                        <a:t>Adesso mi verrà un attacco d’ansia e</a:t>
                      </a:r>
                      <a:r>
                        <a:rPr lang="it-IT" sz="950" spc="-265" dirty="0">
                          <a:effectLst/>
                        </a:rPr>
                        <a:t> </a:t>
                      </a:r>
                      <a:r>
                        <a:rPr lang="it-IT" sz="950" dirty="0">
                          <a:effectLst/>
                        </a:rPr>
                        <a:t>perderò il controllo dell’auto; causerò </a:t>
                      </a:r>
                      <a:r>
                        <a:rPr lang="it-IT" sz="950" spc="-265" dirty="0">
                          <a:effectLst/>
                        </a:rPr>
                        <a:t> </a:t>
                      </a:r>
                      <a:r>
                        <a:rPr lang="it-IT" sz="950" dirty="0">
                          <a:effectLst/>
                        </a:rPr>
                        <a:t>un incidente, morirò e farò morire</a:t>
                      </a:r>
                      <a:r>
                        <a:rPr lang="it-IT" sz="950" spc="5" dirty="0">
                          <a:effectLst/>
                        </a:rPr>
                        <a:t> </a:t>
                      </a:r>
                      <a:r>
                        <a:rPr lang="it-IT" sz="950" dirty="0">
                          <a:effectLst/>
                        </a:rPr>
                        <a:t>altre</a:t>
                      </a:r>
                      <a:r>
                        <a:rPr lang="it-IT" sz="950" spc="5" dirty="0">
                          <a:effectLst/>
                        </a:rPr>
                        <a:t> </a:t>
                      </a:r>
                      <a:r>
                        <a:rPr lang="it-IT" sz="950" dirty="0">
                          <a:effectLst/>
                        </a:rPr>
                        <a:t>persone!! Starò male e nessuno potrà assistermi</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280"/>
                        </a:spcBef>
                        <a:spcAft>
                          <a:spcPts val="0"/>
                        </a:spcAft>
                      </a:pPr>
                      <a:r>
                        <a:rPr lang="it-IT" sz="950">
                          <a:effectLst/>
                        </a:rPr>
                        <a:t>A</a:t>
                      </a:r>
                      <a:r>
                        <a:rPr lang="it-IT" sz="950" spc="-10">
                          <a:effectLst/>
                        </a:rPr>
                        <a:t> </a:t>
                      </a:r>
                      <a:r>
                        <a:rPr lang="it-IT" sz="950">
                          <a:effectLst/>
                        </a:rPr>
                        <a:t>livello</a:t>
                      </a:r>
                      <a:r>
                        <a:rPr lang="it-IT" sz="950" spc="-10">
                          <a:effectLst/>
                        </a:rPr>
                        <a:t> </a:t>
                      </a:r>
                      <a:r>
                        <a:rPr lang="it-IT" sz="950">
                          <a:effectLst/>
                        </a:rPr>
                        <a:t>fisico:</a:t>
                      </a:r>
                      <a:endParaRPr lang="it-IT" sz="1100">
                        <a:effectLst/>
                      </a:endParaRPr>
                    </a:p>
                    <a:p>
                      <a:pPr marL="93345" marR="334010">
                        <a:lnSpc>
                          <a:spcPct val="105000"/>
                        </a:lnSpc>
                        <a:spcBef>
                          <a:spcPts val="350"/>
                        </a:spcBef>
                        <a:spcAft>
                          <a:spcPts val="0"/>
                        </a:spcAft>
                      </a:pPr>
                      <a:r>
                        <a:rPr lang="it-IT" sz="950">
                          <a:effectLst/>
                        </a:rPr>
                        <a:t>Ho tachicardia,sudo, ho tensione</a:t>
                      </a:r>
                      <a:r>
                        <a:rPr lang="it-IT" sz="950" spc="-265">
                          <a:effectLst/>
                        </a:rPr>
                        <a:t> </a:t>
                      </a:r>
                      <a:r>
                        <a:rPr lang="it-IT" sz="950">
                          <a:effectLst/>
                        </a:rPr>
                        <a:t>muscolare</a:t>
                      </a:r>
                      <a:r>
                        <a:rPr lang="it-IT" sz="950" spc="-5">
                          <a:effectLst/>
                        </a:rPr>
                        <a:t> </a:t>
                      </a:r>
                      <a:r>
                        <a:rPr lang="it-IT" sz="950">
                          <a:effectLst/>
                        </a:rPr>
                        <a:t>fino</a:t>
                      </a:r>
                      <a:r>
                        <a:rPr lang="it-IT" sz="950" spc="-5">
                          <a:effectLst/>
                        </a:rPr>
                        <a:t> </a:t>
                      </a:r>
                      <a:r>
                        <a:rPr lang="it-IT" sz="950">
                          <a:effectLst/>
                        </a:rPr>
                        <a:t>alla</a:t>
                      </a:r>
                      <a:r>
                        <a:rPr lang="it-IT" sz="950" spc="-5">
                          <a:effectLst/>
                        </a:rPr>
                        <a:t> </a:t>
                      </a:r>
                      <a:r>
                        <a:rPr lang="it-IT" sz="950">
                          <a:effectLst/>
                        </a:rPr>
                        <a:t>paralisi;</a:t>
                      </a:r>
                      <a:r>
                        <a:rPr lang="it-IT" sz="950" spc="-10">
                          <a:effectLst/>
                        </a:rPr>
                        <a:t> </a:t>
                      </a:r>
                      <a:r>
                        <a:rPr lang="it-IT" sz="950">
                          <a:effectLst/>
                        </a:rPr>
                        <a:t>ho</a:t>
                      </a:r>
                      <a:endParaRPr lang="it-IT" sz="1100">
                        <a:effectLst/>
                      </a:endParaRPr>
                    </a:p>
                    <a:p>
                      <a:pPr marL="93345">
                        <a:spcBef>
                          <a:spcPts val="320"/>
                        </a:spcBef>
                        <a:spcAft>
                          <a:spcPts val="0"/>
                        </a:spcAft>
                      </a:pPr>
                      <a:r>
                        <a:rPr lang="en-US" sz="950">
                          <a:effectLst/>
                        </a:rPr>
                        <a:t>difficoltà</a:t>
                      </a:r>
                      <a:r>
                        <a:rPr lang="en-US" sz="950" spc="-15">
                          <a:effectLst/>
                        </a:rPr>
                        <a:t> </a:t>
                      </a:r>
                      <a:r>
                        <a:rPr lang="en-US" sz="950">
                          <a:effectLst/>
                        </a:rPr>
                        <a:t>a</a:t>
                      </a:r>
                      <a:r>
                        <a:rPr lang="en-US" sz="950" spc="-15">
                          <a:effectLst/>
                        </a:rPr>
                        <a:t> </a:t>
                      </a:r>
                      <a:r>
                        <a:rPr lang="en-US" sz="950">
                          <a:effectLst/>
                        </a:rPr>
                        <a:t>respirare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934552172"/>
                  </a:ext>
                </a:extLst>
              </a:tr>
              <a:tr h="275590">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900"/>
                        </a:spcBef>
                        <a:spcAft>
                          <a:spcPts val="0"/>
                        </a:spcAft>
                      </a:pPr>
                      <a:r>
                        <a:rPr lang="en-US" sz="950">
                          <a:effectLst/>
                        </a:rPr>
                        <a:t>A</a:t>
                      </a:r>
                      <a:r>
                        <a:rPr lang="en-US" sz="950" spc="-10">
                          <a:effectLst/>
                        </a:rPr>
                        <a:t> </a:t>
                      </a:r>
                      <a:r>
                        <a:rPr lang="en-US" sz="950">
                          <a:effectLst/>
                        </a:rPr>
                        <a:t>livello</a:t>
                      </a:r>
                      <a:r>
                        <a:rPr lang="en-US" sz="950" spc="-10">
                          <a:effectLst/>
                        </a:rPr>
                        <a:t> </a:t>
                      </a:r>
                      <a:r>
                        <a:rPr lang="en-US" sz="950">
                          <a:effectLst/>
                        </a:rPr>
                        <a:t>di</a:t>
                      </a:r>
                      <a:r>
                        <a:rPr lang="en-US" sz="950" spc="-10">
                          <a:effectLst/>
                        </a:rPr>
                        <a:t> </a:t>
                      </a:r>
                      <a:r>
                        <a:rPr lang="en-US" sz="950">
                          <a:effectLst/>
                        </a:rPr>
                        <a:t>emozione: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262747640"/>
                  </a:ext>
                </a:extLst>
              </a:tr>
              <a:tr h="182880">
                <a:tc>
                  <a:txBody>
                    <a:bodyPr/>
                    <a:lstStyle/>
                    <a:p>
                      <a:pPr marL="92710"/>
                      <a:r>
                        <a:rPr lang="en-US"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170"/>
                        </a:spcBef>
                        <a:spcAft>
                          <a:spcPts val="0"/>
                        </a:spcAft>
                      </a:pPr>
                      <a:r>
                        <a:rPr lang="en-US" sz="950">
                          <a:effectLst/>
                        </a:rPr>
                        <a:t>Sento</a:t>
                      </a:r>
                      <a:r>
                        <a:rPr lang="en-US" sz="950" spc="-20">
                          <a:effectLst/>
                        </a:rPr>
                        <a:t> </a:t>
                      </a:r>
                      <a:r>
                        <a:rPr lang="en-US" sz="950">
                          <a:effectLst/>
                        </a:rPr>
                        <a:t>paura,angoscia,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14808712"/>
                  </a:ext>
                </a:extLst>
              </a:tr>
              <a:tr h="275590">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170"/>
                        </a:spcBef>
                        <a:spcAft>
                          <a:spcPts val="0"/>
                        </a:spcAft>
                      </a:pPr>
                      <a:r>
                        <a:rPr lang="en-US" sz="950">
                          <a:effectLst/>
                        </a:rPr>
                        <a:t>senso</a:t>
                      </a:r>
                      <a:r>
                        <a:rPr lang="en-US" sz="950" spc="-10">
                          <a:effectLst/>
                        </a:rPr>
                        <a:t> </a:t>
                      </a:r>
                      <a:r>
                        <a:rPr lang="en-US" sz="950">
                          <a:effectLst/>
                        </a:rPr>
                        <a:t>di</a:t>
                      </a:r>
                      <a:r>
                        <a:rPr lang="en-US" sz="950" spc="-10">
                          <a:effectLst/>
                        </a:rPr>
                        <a:t> </a:t>
                      </a:r>
                      <a:r>
                        <a:rPr lang="en-US" sz="950">
                          <a:effectLst/>
                        </a:rPr>
                        <a:t>colpa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812936644"/>
                  </a:ext>
                </a:extLst>
              </a:tr>
              <a:tr h="276860">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900"/>
                        </a:spcBef>
                        <a:spcAft>
                          <a:spcPts val="0"/>
                        </a:spcAft>
                      </a:pPr>
                      <a:r>
                        <a:rPr lang="en-US" sz="950">
                          <a:effectLst/>
                        </a:rPr>
                        <a:t>A</a:t>
                      </a:r>
                      <a:r>
                        <a:rPr lang="en-US" sz="950" spc="-20">
                          <a:effectLst/>
                        </a:rPr>
                        <a:t> </a:t>
                      </a:r>
                      <a:r>
                        <a:rPr lang="en-US" sz="950">
                          <a:effectLst/>
                        </a:rPr>
                        <a:t>livello</a:t>
                      </a:r>
                      <a:r>
                        <a:rPr lang="en-US" sz="950" spc="-15">
                          <a:effectLst/>
                        </a:rPr>
                        <a:t> </a:t>
                      </a:r>
                      <a:r>
                        <a:rPr lang="en-US" sz="950">
                          <a:effectLst/>
                        </a:rPr>
                        <a:t>comportamentale: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689923502"/>
                  </a:ext>
                </a:extLst>
              </a:tr>
              <a:tr h="184150">
                <a:tc>
                  <a:txBody>
                    <a:bodyPr/>
                    <a:lstStyle/>
                    <a:p>
                      <a:pPr marL="92710"/>
                      <a:r>
                        <a:rPr lang="en-US"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a:spcBef>
                          <a:spcPts val="180"/>
                        </a:spcBef>
                        <a:spcAft>
                          <a:spcPts val="0"/>
                        </a:spcAft>
                      </a:pPr>
                      <a:r>
                        <a:rPr lang="en-US" sz="950">
                          <a:effectLst/>
                        </a:rPr>
                        <a:t>Controllo</a:t>
                      </a:r>
                      <a:r>
                        <a:rPr lang="en-US" sz="950" spc="-15">
                          <a:effectLst/>
                        </a:rPr>
                        <a:t> </a:t>
                      </a:r>
                      <a:r>
                        <a:rPr lang="en-US" sz="950">
                          <a:effectLst/>
                        </a:rPr>
                        <a:t>le</a:t>
                      </a:r>
                      <a:r>
                        <a:rPr lang="en-US" sz="950" spc="-15">
                          <a:effectLst/>
                        </a:rPr>
                        <a:t> </a:t>
                      </a:r>
                      <a:r>
                        <a:rPr lang="en-US" sz="950">
                          <a:effectLst/>
                        </a:rPr>
                        <a:t>pulsazioni,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400800740"/>
                  </a:ext>
                </a:extLst>
              </a:tr>
              <a:tr h="384175">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en-US" sz="11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3345" marR="221615">
                        <a:lnSpc>
                          <a:spcPct val="105000"/>
                        </a:lnSpc>
                        <a:spcBef>
                          <a:spcPts val="170"/>
                        </a:spcBef>
                        <a:spcAft>
                          <a:spcPts val="0"/>
                        </a:spcAft>
                      </a:pPr>
                      <a:r>
                        <a:rPr lang="it-IT" sz="950" dirty="0">
                          <a:effectLst/>
                        </a:rPr>
                        <a:t>chiamo mio marito, esco alla prima</a:t>
                      </a:r>
                      <a:r>
                        <a:rPr lang="it-IT" sz="950" spc="-265" dirty="0">
                          <a:effectLst/>
                        </a:rPr>
                        <a:t> </a:t>
                      </a:r>
                      <a:r>
                        <a:rPr lang="it-IT" sz="950" dirty="0">
                          <a:effectLst/>
                        </a:rPr>
                        <a:t>uscita</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808251379"/>
                  </a:ext>
                </a:extLst>
              </a:tr>
            </a:tbl>
          </a:graphicData>
        </a:graphic>
      </p:graphicFrame>
    </p:spTree>
    <p:extLst>
      <p:ext uri="{BB962C8B-B14F-4D97-AF65-F5344CB8AC3E}">
        <p14:creationId xmlns:p14="http://schemas.microsoft.com/office/powerpoint/2010/main" val="2653414773"/>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F6505A5-DEF9-4C9D-AF53-6D0E21AD9FCF}"/>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C844CECE-F336-4E5A-894F-FCF6CFE359E0}"/>
              </a:ext>
            </a:extLst>
          </p:cNvPr>
          <p:cNvGraphicFramePr>
            <a:graphicFrameLocks noGrp="1"/>
          </p:cNvGraphicFramePr>
          <p:nvPr>
            <p:ph idx="1"/>
          </p:nvPr>
        </p:nvGraphicFramePr>
        <p:xfrm>
          <a:off x="2663190" y="2460149"/>
          <a:ext cx="3817620" cy="2806065"/>
        </p:xfrm>
        <a:graphic>
          <a:graphicData uri="http://schemas.openxmlformats.org/drawingml/2006/table">
            <a:tbl>
              <a:tblPr firstRow="1" firstCol="1" lastRow="1" lastCol="1" bandRow="1" bandCol="1">
                <a:tableStyleId>{5C22544A-7EE6-4342-B048-85BDC9FD1C3A}</a:tableStyleId>
              </a:tblPr>
              <a:tblGrid>
                <a:gridCol w="917575">
                  <a:extLst>
                    <a:ext uri="{9D8B030D-6E8A-4147-A177-3AD203B41FA5}">
                      <a16:colId xmlns:a16="http://schemas.microsoft.com/office/drawing/2014/main" val="442996729"/>
                    </a:ext>
                  </a:extLst>
                </a:gridCol>
                <a:gridCol w="1012190">
                  <a:extLst>
                    <a:ext uri="{9D8B030D-6E8A-4147-A177-3AD203B41FA5}">
                      <a16:colId xmlns:a16="http://schemas.microsoft.com/office/drawing/2014/main" val="268289093"/>
                    </a:ext>
                  </a:extLst>
                </a:gridCol>
                <a:gridCol w="1018540">
                  <a:extLst>
                    <a:ext uri="{9D8B030D-6E8A-4147-A177-3AD203B41FA5}">
                      <a16:colId xmlns:a16="http://schemas.microsoft.com/office/drawing/2014/main" val="3184077344"/>
                    </a:ext>
                  </a:extLst>
                </a:gridCol>
                <a:gridCol w="869315">
                  <a:extLst>
                    <a:ext uri="{9D8B030D-6E8A-4147-A177-3AD203B41FA5}">
                      <a16:colId xmlns:a16="http://schemas.microsoft.com/office/drawing/2014/main" val="3236503346"/>
                    </a:ext>
                  </a:extLst>
                </a:gridCol>
              </a:tblGrid>
              <a:tr h="587375">
                <a:tc>
                  <a:txBody>
                    <a:bodyPr/>
                    <a:lstStyle/>
                    <a:p>
                      <a:pPr marL="92710">
                        <a:spcBef>
                          <a:spcPts val="35"/>
                        </a:spcBef>
                        <a:spcAft>
                          <a:spcPts val="0"/>
                        </a:spcAft>
                      </a:pPr>
                      <a:r>
                        <a:rPr lang="it-IT" sz="1200">
                          <a:effectLst/>
                        </a:rPr>
                        <a:t> </a:t>
                      </a:r>
                      <a:endParaRPr lang="it-IT" sz="1100">
                        <a:effectLst/>
                      </a:endParaRPr>
                    </a:p>
                    <a:p>
                      <a:pPr marL="92710"/>
                      <a:r>
                        <a:rPr lang="en-US" sz="1200">
                          <a:effectLst/>
                        </a:rPr>
                        <a:t>GIOIA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5"/>
                        </a:spcBef>
                        <a:spcAft>
                          <a:spcPts val="0"/>
                        </a:spcAft>
                      </a:pPr>
                      <a:r>
                        <a:rPr lang="en-US" sz="1200">
                          <a:effectLst/>
                        </a:rPr>
                        <a:t> </a:t>
                      </a:r>
                      <a:endParaRPr lang="it-IT" sz="1100">
                        <a:effectLst/>
                      </a:endParaRPr>
                    </a:p>
                    <a:p>
                      <a:pPr marL="92075"/>
                      <a:r>
                        <a:rPr lang="en-US" sz="1200">
                          <a:effectLst/>
                        </a:rPr>
                        <a:t>TRISTEZZA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5"/>
                        </a:spcBef>
                        <a:spcAft>
                          <a:spcPts val="0"/>
                        </a:spcAft>
                      </a:pPr>
                      <a:r>
                        <a:rPr lang="en-US" sz="1200">
                          <a:effectLst/>
                        </a:rPr>
                        <a:t> </a:t>
                      </a:r>
                      <a:endParaRPr lang="it-IT" sz="1100">
                        <a:effectLst/>
                      </a:endParaRPr>
                    </a:p>
                    <a:p>
                      <a:pPr marL="92075"/>
                      <a:r>
                        <a:rPr lang="en-US" sz="1200">
                          <a:effectLst/>
                        </a:rPr>
                        <a:t>PAURA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5"/>
                        </a:spcBef>
                        <a:spcAft>
                          <a:spcPts val="0"/>
                        </a:spcAft>
                      </a:pPr>
                      <a:r>
                        <a:rPr lang="en-US" sz="1200">
                          <a:effectLst/>
                        </a:rPr>
                        <a:t> </a:t>
                      </a:r>
                      <a:endParaRPr lang="it-IT" sz="1100">
                        <a:effectLst/>
                      </a:endParaRPr>
                    </a:p>
                    <a:p>
                      <a:pPr marL="91440"/>
                      <a:r>
                        <a:rPr lang="en-US" sz="1200">
                          <a:effectLst/>
                        </a:rPr>
                        <a:t>RABBIA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13888345"/>
                  </a:ext>
                </a:extLst>
              </a:tr>
              <a:tr h="422910">
                <a:tc>
                  <a:txBody>
                    <a:bodyPr/>
                    <a:lstStyle/>
                    <a:p>
                      <a:pPr marL="92710">
                        <a:spcBef>
                          <a:spcPts val="790"/>
                        </a:spcBef>
                      </a:pPr>
                      <a:r>
                        <a:rPr lang="en-US" sz="1200">
                          <a:effectLst/>
                        </a:rPr>
                        <a:t>soddisfatto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scontento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preoccupato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1440">
                        <a:spcBef>
                          <a:spcPts val="790"/>
                        </a:spcBef>
                        <a:spcAft>
                          <a:spcPts val="0"/>
                        </a:spcAft>
                      </a:pPr>
                      <a:r>
                        <a:rPr lang="en-US" sz="1200">
                          <a:effectLst/>
                        </a:rPr>
                        <a:t>infastidito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963488051"/>
                  </a:ext>
                </a:extLst>
              </a:tr>
              <a:tr h="426085">
                <a:tc>
                  <a:txBody>
                    <a:bodyPr/>
                    <a:lstStyle/>
                    <a:p>
                      <a:pPr marL="92710">
                        <a:spcBef>
                          <a:spcPts val="790"/>
                        </a:spcBef>
                      </a:pPr>
                      <a:r>
                        <a:rPr lang="en-US" sz="1200">
                          <a:effectLst/>
                        </a:rPr>
                        <a:t>contento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dispiaciuto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agitato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1440">
                        <a:spcBef>
                          <a:spcPts val="790"/>
                        </a:spcBef>
                        <a:spcAft>
                          <a:spcPts val="0"/>
                        </a:spcAft>
                      </a:pPr>
                      <a:r>
                        <a:rPr lang="en-US" sz="1200">
                          <a:effectLst/>
                        </a:rPr>
                        <a:t>irritato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4088794574"/>
                  </a:ext>
                </a:extLst>
              </a:tr>
              <a:tr h="422910">
                <a:tc>
                  <a:txBody>
                    <a:bodyPr/>
                    <a:lstStyle/>
                    <a:p>
                      <a:pPr marL="92710">
                        <a:spcBef>
                          <a:spcPts val="790"/>
                        </a:spcBef>
                      </a:pPr>
                      <a:r>
                        <a:rPr lang="en-US" sz="1200">
                          <a:effectLst/>
                        </a:rPr>
                        <a:t>felice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triste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inquieto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1440">
                        <a:spcBef>
                          <a:spcPts val="790"/>
                        </a:spcBef>
                        <a:spcAft>
                          <a:spcPts val="0"/>
                        </a:spcAft>
                      </a:pPr>
                      <a:r>
                        <a:rPr lang="en-US" sz="1200">
                          <a:effectLst/>
                        </a:rPr>
                        <a:t>nervoso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61069832"/>
                  </a:ext>
                </a:extLst>
              </a:tr>
              <a:tr h="422910">
                <a:tc>
                  <a:txBody>
                    <a:bodyPr/>
                    <a:lstStyle/>
                    <a:p>
                      <a:pPr marL="92710">
                        <a:spcBef>
                          <a:spcPts val="790"/>
                        </a:spcBef>
                      </a:pPr>
                      <a:r>
                        <a:rPr lang="en-US" sz="1200">
                          <a:effectLst/>
                        </a:rPr>
                        <a:t>euforico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infelice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790"/>
                        </a:spcBef>
                        <a:spcAft>
                          <a:spcPts val="0"/>
                        </a:spcAft>
                      </a:pPr>
                      <a:r>
                        <a:rPr lang="en-US" sz="1200">
                          <a:effectLst/>
                        </a:rPr>
                        <a:t>spaventato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1440">
                        <a:spcBef>
                          <a:spcPts val="790"/>
                        </a:spcBef>
                        <a:spcAft>
                          <a:spcPts val="0"/>
                        </a:spcAft>
                      </a:pPr>
                      <a:r>
                        <a:rPr lang="en-US" sz="1200">
                          <a:effectLst/>
                        </a:rPr>
                        <a:t>arrabbiato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677949043"/>
                  </a:ext>
                </a:extLst>
              </a:tr>
              <a:tr h="523875">
                <a:tc>
                  <a:txBody>
                    <a:bodyPr/>
                    <a:lstStyle/>
                    <a:p>
                      <a:pPr marL="92710">
                        <a:spcBef>
                          <a:spcPts val="25"/>
                        </a:spcBef>
                        <a:spcAft>
                          <a:spcPts val="0"/>
                        </a:spcAft>
                      </a:pPr>
                      <a:r>
                        <a:rPr lang="en-US" sz="1000">
                          <a:effectLst/>
                        </a:rPr>
                        <a:t> </a:t>
                      </a:r>
                      <a:endParaRPr lang="it-IT" sz="1100">
                        <a:effectLst/>
                      </a:endParaRPr>
                    </a:p>
                    <a:p>
                      <a:pPr marL="92710"/>
                      <a:r>
                        <a:rPr lang="en-US" sz="1200">
                          <a:effectLst/>
                        </a:rPr>
                        <a:t>maniacale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25"/>
                        </a:spcBef>
                        <a:spcAft>
                          <a:spcPts val="0"/>
                        </a:spcAft>
                      </a:pPr>
                      <a:r>
                        <a:rPr lang="en-US" sz="1000">
                          <a:effectLst/>
                        </a:rPr>
                        <a:t> </a:t>
                      </a:r>
                      <a:endParaRPr lang="it-IT" sz="1100">
                        <a:effectLst/>
                      </a:endParaRPr>
                    </a:p>
                    <a:p>
                      <a:pPr marL="92075"/>
                      <a:r>
                        <a:rPr lang="en-US" sz="1200">
                          <a:effectLst/>
                        </a:rPr>
                        <a:t>depresso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25"/>
                        </a:spcBef>
                        <a:spcAft>
                          <a:spcPts val="0"/>
                        </a:spcAft>
                      </a:pPr>
                      <a:r>
                        <a:rPr lang="en-US" sz="1000">
                          <a:effectLst/>
                        </a:rPr>
                        <a:t> </a:t>
                      </a:r>
                      <a:endParaRPr lang="it-IT" sz="1100">
                        <a:effectLst/>
                      </a:endParaRPr>
                    </a:p>
                    <a:p>
                      <a:pPr marL="92075"/>
                      <a:r>
                        <a:rPr lang="en-US" sz="1200">
                          <a:effectLst/>
                        </a:rPr>
                        <a:t>terrorizzato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25"/>
                        </a:spcBef>
                        <a:spcAft>
                          <a:spcPts val="0"/>
                        </a:spcAft>
                      </a:pPr>
                      <a:r>
                        <a:rPr lang="en-US" sz="1000" dirty="0">
                          <a:effectLst/>
                        </a:rPr>
                        <a:t> </a:t>
                      </a:r>
                      <a:endParaRPr lang="it-IT" sz="1100" dirty="0">
                        <a:effectLst/>
                      </a:endParaRPr>
                    </a:p>
                    <a:p>
                      <a:pPr marL="91440"/>
                      <a:r>
                        <a:rPr lang="en-US" sz="1200" dirty="0">
                          <a:effectLst/>
                        </a:rPr>
                        <a:t>furioso</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328297051"/>
                  </a:ext>
                </a:extLst>
              </a:tr>
            </a:tbl>
          </a:graphicData>
        </a:graphic>
      </p:graphicFrame>
    </p:spTree>
    <p:extLst>
      <p:ext uri="{BB962C8B-B14F-4D97-AF65-F5344CB8AC3E}">
        <p14:creationId xmlns:p14="http://schemas.microsoft.com/office/powerpoint/2010/main" val="122253869"/>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99CC29-0236-4236-890C-63AFD0DED64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CF41A3E-8357-413A-A8CF-791B25457F1F}"/>
              </a:ext>
            </a:extLst>
          </p:cNvPr>
          <p:cNvSpPr>
            <a:spLocks noGrp="1"/>
          </p:cNvSpPr>
          <p:nvPr>
            <p:ph idx="1"/>
          </p:nvPr>
        </p:nvSpPr>
        <p:spPr/>
        <p:txBody>
          <a:bodyPr/>
          <a:lstStyle/>
          <a:p>
            <a:pPr marL="528955">
              <a:spcBef>
                <a:spcPts val="735"/>
              </a:spcBef>
            </a:pPr>
            <a:r>
              <a:rPr lang="it-IT" sz="2800" dirty="0">
                <a:effectLst/>
                <a:latin typeface="Arial" panose="020B0604020202020204" pitchFamily="34" charset="0"/>
                <a:ea typeface="Arial" panose="020B0604020202020204" pitchFamily="34" charset="0"/>
              </a:rPr>
              <a:t>DI</a:t>
            </a:r>
            <a:r>
              <a:rPr lang="it-IT" sz="2800" spc="-10"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SOLITO</a:t>
            </a:r>
            <a:r>
              <a:rPr lang="it-IT" sz="2800" spc="-5"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SI</a:t>
            </a:r>
            <a:r>
              <a:rPr lang="it-IT" sz="2800" spc="-10"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PARTE DALL’IDENTIFICAZIONE DEI</a:t>
            </a:r>
            <a:r>
              <a:rPr lang="it-IT" sz="2800" spc="-10"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C:</a:t>
            </a:r>
            <a:r>
              <a:rPr lang="it-IT" sz="2800" spc="-5"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CONSEGUENZE</a:t>
            </a:r>
          </a:p>
          <a:p>
            <a:pPr marL="528955" marR="1049020">
              <a:lnSpc>
                <a:spcPct val="98000"/>
              </a:lnSpc>
              <a:spcBef>
                <a:spcPts val="335"/>
              </a:spcBef>
              <a:spcAft>
                <a:spcPts val="0"/>
              </a:spcAft>
            </a:pPr>
            <a:r>
              <a:rPr lang="it-IT" sz="2800" dirty="0">
                <a:effectLst/>
                <a:latin typeface="Arial" panose="020B0604020202020204" pitchFamily="34" charset="0"/>
                <a:ea typeface="Arial" panose="020B0604020202020204" pitchFamily="34" charset="0"/>
              </a:rPr>
              <a:t>Comprendono tutti i fenomeni psicologici e comportamentali che hanno attratto</a:t>
            </a:r>
            <a:r>
              <a:rPr lang="it-IT" sz="2800" spc="-320"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l’attenzione</a:t>
            </a:r>
            <a:r>
              <a:rPr lang="it-IT" sz="2800" spc="-5" dirty="0">
                <a:effectLst/>
                <a:latin typeface="Arial" panose="020B0604020202020204" pitchFamily="34" charset="0"/>
                <a:ea typeface="Arial" panose="020B0604020202020204" pitchFamily="34" charset="0"/>
              </a:rPr>
              <a:t> </a:t>
            </a:r>
            <a:r>
              <a:rPr lang="it-IT" sz="2800" dirty="0">
                <a:effectLst/>
                <a:latin typeface="Arial" panose="020B0604020202020204" pitchFamily="34" charset="0"/>
                <a:ea typeface="Arial" panose="020B0604020202020204" pitchFamily="34" charset="0"/>
              </a:rPr>
              <a:t>del clinico e che costituiscono potenziale oggetto di cambiamento.</a:t>
            </a:r>
          </a:p>
          <a:p>
            <a:pPr marL="528955">
              <a:spcBef>
                <a:spcPts val="305"/>
              </a:spcBef>
            </a:pPr>
            <a:r>
              <a:rPr lang="en-US" sz="2800" dirty="0">
                <a:effectLst/>
                <a:latin typeface="Arial" panose="020B0604020202020204" pitchFamily="34" charset="0"/>
                <a:ea typeface="Arial" panose="020B0604020202020204" pitchFamily="34" charset="0"/>
              </a:rPr>
              <a:t>In</a:t>
            </a:r>
            <a:r>
              <a:rPr lang="en-US" sz="2800" spc="-5" dirty="0">
                <a:effectLst/>
                <a:latin typeface="Arial" panose="020B0604020202020204" pitchFamily="34" charset="0"/>
                <a:ea typeface="Arial" panose="020B0604020202020204" pitchFamily="34" charset="0"/>
              </a:rPr>
              <a:t> </a:t>
            </a:r>
            <a:r>
              <a:rPr lang="en-US" sz="2800" dirty="0" err="1">
                <a:effectLst/>
                <a:latin typeface="Arial" panose="020B0604020202020204" pitchFamily="34" charset="0"/>
                <a:ea typeface="Arial" panose="020B0604020202020204" pitchFamily="34" charset="0"/>
              </a:rPr>
              <a:t>particolare</a:t>
            </a:r>
            <a:r>
              <a:rPr lang="en-US" sz="2800" dirty="0">
                <a:effectLst/>
                <a:latin typeface="Arial" panose="020B0604020202020204" pitchFamily="34" charset="0"/>
                <a:ea typeface="Arial" panose="020B0604020202020204" pitchFamily="34" charset="0"/>
              </a:rPr>
              <a:t>:</a:t>
            </a:r>
            <a:endParaRPr lang="it-IT" sz="2800" dirty="0">
              <a:effectLst/>
              <a:latin typeface="Arial" panose="020B0604020202020204" pitchFamily="34" charset="0"/>
              <a:ea typeface="Arial" panose="020B0604020202020204" pitchFamily="34" charset="0"/>
            </a:endParaRPr>
          </a:p>
          <a:p>
            <a:pPr marL="528955">
              <a:spcBef>
                <a:spcPts val="50"/>
              </a:spcBef>
              <a:spcAft>
                <a:spcPts val="0"/>
              </a:spcAft>
            </a:pPr>
            <a:r>
              <a:rPr lang="en-US" sz="2800" dirty="0">
                <a:effectLst/>
                <a:latin typeface="Arial" panose="020B0604020202020204" pitchFamily="34" charset="0"/>
                <a:ea typeface="Arial" panose="020B0604020202020204" pitchFamily="34" charset="0"/>
              </a:rPr>
              <a:t> </a:t>
            </a:r>
            <a:endParaRPr lang="it-IT" sz="2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3690836410"/>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72E25F7-DCA6-406C-B847-4AFB5C895EC2}"/>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55143B11-4767-40B7-B36B-B636FBA95467}"/>
              </a:ext>
            </a:extLst>
          </p:cNvPr>
          <p:cNvGraphicFramePr>
            <a:graphicFrameLocks noGrp="1"/>
          </p:cNvGraphicFramePr>
          <p:nvPr>
            <p:ph idx="1"/>
          </p:nvPr>
        </p:nvGraphicFramePr>
        <p:xfrm>
          <a:off x="1199515" y="2046446"/>
          <a:ext cx="6744970" cy="3633470"/>
        </p:xfrm>
        <a:graphic>
          <a:graphicData uri="http://schemas.openxmlformats.org/drawingml/2006/table">
            <a:tbl>
              <a:tblPr firstRow="1" firstCol="1" lastRow="1" lastCol="1" bandRow="1" bandCol="1">
                <a:tableStyleId>{5C22544A-7EE6-4342-B048-85BDC9FD1C3A}</a:tableStyleId>
              </a:tblPr>
              <a:tblGrid>
                <a:gridCol w="1405255">
                  <a:extLst>
                    <a:ext uri="{9D8B030D-6E8A-4147-A177-3AD203B41FA5}">
                      <a16:colId xmlns:a16="http://schemas.microsoft.com/office/drawing/2014/main" val="2413782943"/>
                    </a:ext>
                  </a:extLst>
                </a:gridCol>
                <a:gridCol w="1779905">
                  <a:extLst>
                    <a:ext uri="{9D8B030D-6E8A-4147-A177-3AD203B41FA5}">
                      <a16:colId xmlns:a16="http://schemas.microsoft.com/office/drawing/2014/main" val="4206630613"/>
                    </a:ext>
                  </a:extLst>
                </a:gridCol>
                <a:gridCol w="1779905">
                  <a:extLst>
                    <a:ext uri="{9D8B030D-6E8A-4147-A177-3AD203B41FA5}">
                      <a16:colId xmlns:a16="http://schemas.microsoft.com/office/drawing/2014/main" val="3689729934"/>
                    </a:ext>
                  </a:extLst>
                </a:gridCol>
                <a:gridCol w="1779905">
                  <a:extLst>
                    <a:ext uri="{9D8B030D-6E8A-4147-A177-3AD203B41FA5}">
                      <a16:colId xmlns:a16="http://schemas.microsoft.com/office/drawing/2014/main" val="539520665"/>
                    </a:ext>
                  </a:extLst>
                </a:gridCol>
              </a:tblGrid>
              <a:tr h="538480">
                <a:tc>
                  <a:txBody>
                    <a:bodyPr/>
                    <a:lstStyle/>
                    <a:p>
                      <a:pPr marL="92710" marR="90170">
                        <a:lnSpc>
                          <a:spcPct val="105000"/>
                        </a:lnSpc>
                        <a:spcBef>
                          <a:spcPts val="380"/>
                        </a:spcBef>
                        <a:spcAft>
                          <a:spcPts val="0"/>
                        </a:spcAft>
                      </a:pPr>
                      <a:r>
                        <a:rPr lang="en-US" sz="950" dirty="0">
                          <a:effectLst/>
                        </a:rPr>
                        <a:t>EMOZIONI</a:t>
                      </a:r>
                      <a:r>
                        <a:rPr lang="en-US" sz="950" spc="-265" dirty="0">
                          <a:effectLst/>
                        </a:rPr>
                        <a:t>    </a:t>
                      </a:r>
                      <a:r>
                        <a:rPr lang="en-US" sz="950" dirty="0">
                          <a:effectLst/>
                        </a:rPr>
                        <a:t>NEGATIVE</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marR="271780">
                        <a:lnSpc>
                          <a:spcPct val="105000"/>
                        </a:lnSpc>
                        <a:spcBef>
                          <a:spcPts val="380"/>
                        </a:spcBef>
                        <a:spcAft>
                          <a:spcPts val="0"/>
                        </a:spcAft>
                      </a:pPr>
                      <a:r>
                        <a:rPr lang="en-US" sz="950">
                          <a:effectLst/>
                        </a:rPr>
                        <a:t>STATI MENTALI</a:t>
                      </a:r>
                      <a:r>
                        <a:rPr lang="en-US" sz="950" spc="5">
                          <a:effectLst/>
                        </a:rPr>
                        <a:t> </a:t>
                      </a:r>
                      <a:r>
                        <a:rPr lang="en-US" sz="950">
                          <a:effectLst/>
                        </a:rPr>
                        <a:t>COMPLESSI</a:t>
                      </a:r>
                      <a:r>
                        <a:rPr lang="en-US" sz="950" spc="75">
                          <a:effectLst/>
                        </a:rPr>
                        <a:t> </a:t>
                      </a:r>
                      <a:r>
                        <a:rPr lang="en-US" sz="950">
                          <a:effectLst/>
                        </a:rPr>
                        <a:t>NEGATIVI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80"/>
                        </a:spcBef>
                      </a:pPr>
                      <a:r>
                        <a:rPr lang="en-US" sz="950">
                          <a:effectLst/>
                        </a:rPr>
                        <a:t>STATI</a:t>
                      </a:r>
                      <a:r>
                        <a:rPr lang="en-US" sz="950" spc="-5">
                          <a:effectLst/>
                        </a:rPr>
                        <a:t> </a:t>
                      </a:r>
                      <a:r>
                        <a:rPr lang="en-US" sz="950">
                          <a:effectLst/>
                        </a:rPr>
                        <a:t>FISICI</a:t>
                      </a:r>
                      <a:r>
                        <a:rPr lang="en-US" sz="950" spc="-5">
                          <a:effectLst/>
                        </a:rPr>
                        <a:t> </a:t>
                      </a:r>
                      <a:r>
                        <a:rPr lang="en-US" sz="950">
                          <a:effectLst/>
                        </a:rPr>
                        <a:t>NEGATIVI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271780">
                        <a:lnSpc>
                          <a:spcPct val="105000"/>
                        </a:lnSpc>
                        <a:spcBef>
                          <a:spcPts val="380"/>
                        </a:spcBef>
                        <a:spcAft>
                          <a:spcPts val="0"/>
                        </a:spcAft>
                      </a:pPr>
                      <a:r>
                        <a:rPr lang="en-US" sz="950">
                          <a:effectLst/>
                        </a:rPr>
                        <a:t>COMPORTAMENTI</a:t>
                      </a:r>
                      <a:r>
                        <a:rPr lang="en-US" sz="950" spc="5">
                          <a:effectLst/>
                        </a:rPr>
                        <a:t> </a:t>
                      </a:r>
                      <a:r>
                        <a:rPr lang="en-US" sz="950">
                          <a:effectLst/>
                        </a:rPr>
                        <a:t>DISFUNZIONALI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43835411"/>
                  </a:ext>
                </a:extLst>
              </a:tr>
              <a:tr h="208915">
                <a:tc>
                  <a:txBody>
                    <a:bodyPr/>
                    <a:lstStyle/>
                    <a:p>
                      <a:pPr marL="92710">
                        <a:spcBef>
                          <a:spcPts val="380"/>
                        </a:spcBef>
                      </a:pPr>
                      <a:r>
                        <a:rPr lang="en-US" sz="950">
                          <a:effectLst/>
                        </a:rPr>
                        <a:t>PER</a:t>
                      </a:r>
                      <a:r>
                        <a:rPr lang="en-US" sz="950" spc="5">
                          <a:effectLst/>
                        </a:rPr>
                        <a:t> </a:t>
                      </a:r>
                      <a:r>
                        <a:rPr lang="en-US" sz="950">
                          <a:effectLst/>
                        </a:rPr>
                        <a:t>ESEMPIO: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a:spcBef>
                          <a:spcPts val="380"/>
                        </a:spcBef>
                        <a:spcAft>
                          <a:spcPts val="0"/>
                        </a:spcAft>
                      </a:pPr>
                      <a:r>
                        <a:rPr lang="en-US" sz="950">
                          <a:effectLst/>
                        </a:rPr>
                        <a:t>PER</a:t>
                      </a:r>
                      <a:r>
                        <a:rPr lang="en-US" sz="950" spc="5">
                          <a:effectLst/>
                        </a:rPr>
                        <a:t> </a:t>
                      </a:r>
                      <a:r>
                        <a:rPr lang="en-US" sz="950">
                          <a:effectLst/>
                        </a:rPr>
                        <a:t>ESEMPIO: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80"/>
                        </a:spcBef>
                      </a:pPr>
                      <a:r>
                        <a:rPr lang="en-US" sz="950">
                          <a:effectLst/>
                        </a:rPr>
                        <a:t>PER</a:t>
                      </a:r>
                      <a:r>
                        <a:rPr lang="en-US" sz="950" spc="5">
                          <a:effectLst/>
                        </a:rPr>
                        <a:t> </a:t>
                      </a:r>
                      <a:r>
                        <a:rPr lang="en-US" sz="950">
                          <a:effectLst/>
                        </a:rPr>
                        <a:t>ESEMPIO: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80"/>
                        </a:spcBef>
                      </a:pPr>
                      <a:r>
                        <a:rPr lang="en-US" sz="950">
                          <a:effectLst/>
                        </a:rPr>
                        <a:t>PER</a:t>
                      </a:r>
                      <a:r>
                        <a:rPr lang="en-US" sz="950" spc="5">
                          <a:effectLst/>
                        </a:rPr>
                        <a:t> </a:t>
                      </a:r>
                      <a:r>
                        <a:rPr lang="en-US" sz="950">
                          <a:effectLst/>
                        </a:rPr>
                        <a:t>ESEMPIO: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11223308"/>
                  </a:ext>
                </a:extLst>
              </a:tr>
              <a:tr h="1339215">
                <a:tc>
                  <a:txBody>
                    <a:bodyPr/>
                    <a:lstStyle/>
                    <a:p>
                      <a:pPr marL="92710">
                        <a:spcBef>
                          <a:spcPts val="170"/>
                        </a:spcBef>
                      </a:pPr>
                      <a:r>
                        <a:rPr lang="it-IT" sz="950">
                          <a:effectLst/>
                        </a:rPr>
                        <a:t>ANSIA,</a:t>
                      </a:r>
                      <a:r>
                        <a:rPr lang="it-IT" sz="950" spc="-5">
                          <a:effectLst/>
                        </a:rPr>
                        <a:t> </a:t>
                      </a:r>
                      <a:r>
                        <a:rPr lang="it-IT" sz="950">
                          <a:effectLst/>
                        </a:rPr>
                        <a:t>PAURA</a:t>
                      </a:r>
                      <a:endParaRPr lang="it-IT" sz="1100">
                        <a:effectLst/>
                      </a:endParaRPr>
                    </a:p>
                    <a:p>
                      <a:pPr marL="92710" marR="90170">
                        <a:lnSpc>
                          <a:spcPct val="105000"/>
                        </a:lnSpc>
                        <a:spcBef>
                          <a:spcPts val="370"/>
                        </a:spcBef>
                        <a:spcAft>
                          <a:spcPts val="0"/>
                        </a:spcAft>
                      </a:pPr>
                      <a:r>
                        <a:rPr lang="it-IT" sz="950">
                          <a:effectLst/>
                        </a:rPr>
                        <a:t>TRISTEZZA,</a:t>
                      </a:r>
                      <a:r>
                        <a:rPr lang="it-IT" sz="950" spc="5">
                          <a:effectLst/>
                        </a:rPr>
                        <a:t> </a:t>
                      </a:r>
                      <a:r>
                        <a:rPr lang="it-IT" sz="950">
                          <a:effectLst/>
                        </a:rPr>
                        <a:t>DOLORE</a:t>
                      </a:r>
                      <a:endParaRPr lang="it-IT" sz="1100">
                        <a:effectLst/>
                      </a:endParaRPr>
                    </a:p>
                    <a:p>
                      <a:pPr marL="92710" marR="79375">
                        <a:lnSpc>
                          <a:spcPct val="132000"/>
                        </a:lnSpc>
                        <a:spcBef>
                          <a:spcPts val="300"/>
                        </a:spcBef>
                        <a:spcAft>
                          <a:spcPts val="0"/>
                        </a:spcAft>
                      </a:pPr>
                      <a:r>
                        <a:rPr lang="it-IT" sz="950">
                          <a:effectLst/>
                        </a:rPr>
                        <a:t>RABBIA, FASTIDIO</a:t>
                      </a:r>
                      <a:r>
                        <a:rPr lang="it-IT" sz="950" spc="5">
                          <a:effectLst/>
                        </a:rPr>
                        <a:t> </a:t>
                      </a:r>
                      <a:r>
                        <a:rPr lang="it-IT" sz="950">
                          <a:effectLst/>
                        </a:rPr>
                        <a:t>DISGUSTO, SCHIFO</a:t>
                      </a:r>
                      <a:r>
                        <a:rPr lang="it-IT" sz="950" spc="-265">
                          <a:effectLst/>
                        </a:rPr>
                        <a:t> </a:t>
                      </a:r>
                      <a:r>
                        <a:rPr lang="it-IT" sz="950">
                          <a:effectLst/>
                        </a:rPr>
                        <a:t>DISPREZZO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075" marR="594995">
                        <a:lnSpc>
                          <a:spcPct val="133000"/>
                        </a:lnSpc>
                        <a:spcBef>
                          <a:spcPts val="170"/>
                        </a:spcBef>
                        <a:spcAft>
                          <a:spcPts val="0"/>
                        </a:spcAft>
                      </a:pPr>
                      <a:r>
                        <a:rPr lang="it-IT" sz="950">
                          <a:effectLst/>
                        </a:rPr>
                        <a:t>SENSO DI COLPA</a:t>
                      </a:r>
                      <a:r>
                        <a:rPr lang="it-IT" sz="950" spc="-265">
                          <a:effectLst/>
                        </a:rPr>
                        <a:t> </a:t>
                      </a:r>
                      <a:r>
                        <a:rPr lang="it-IT" sz="950">
                          <a:effectLst/>
                        </a:rPr>
                        <a:t>VERGOGNA</a:t>
                      </a:r>
                      <a:endParaRPr lang="it-IT" sz="1100">
                        <a:effectLst/>
                      </a:endParaRPr>
                    </a:p>
                    <a:p>
                      <a:pPr marL="92075">
                        <a:lnSpc>
                          <a:spcPts val="1070"/>
                        </a:lnSpc>
                      </a:pPr>
                      <a:r>
                        <a:rPr lang="it-IT" sz="950">
                          <a:effectLst/>
                        </a:rPr>
                        <a:t>SENSO DI</a:t>
                      </a:r>
                      <a:r>
                        <a:rPr lang="it-IT" sz="950" spc="-5">
                          <a:effectLst/>
                        </a:rPr>
                        <a:t> </a:t>
                      </a:r>
                      <a:r>
                        <a:rPr lang="it-IT" sz="950">
                          <a:effectLst/>
                        </a:rPr>
                        <a:t>IMPOTENZA</a:t>
                      </a:r>
                      <a:endParaRPr lang="it-IT" sz="1100">
                        <a:effectLst/>
                      </a:endParaRPr>
                    </a:p>
                    <a:p>
                      <a:pPr marL="92075">
                        <a:spcBef>
                          <a:spcPts val="370"/>
                        </a:spcBef>
                        <a:spcAft>
                          <a:spcPts val="0"/>
                        </a:spcAft>
                      </a:pPr>
                      <a:r>
                        <a:rPr lang="it-IT" sz="950">
                          <a:effectLst/>
                        </a:rPr>
                        <a:t>SENSO</a:t>
                      </a:r>
                      <a:r>
                        <a:rPr lang="it-IT" sz="950" spc="5">
                          <a:effectLst/>
                        </a:rPr>
                        <a:t> </a:t>
                      </a:r>
                      <a:r>
                        <a:rPr lang="it-IT" sz="950">
                          <a:effectLst/>
                        </a:rPr>
                        <a:t>DI</a:t>
                      </a:r>
                      <a:r>
                        <a:rPr lang="it-IT" sz="950" spc="-5">
                          <a:effectLst/>
                        </a:rPr>
                        <a:t> </a:t>
                      </a:r>
                      <a:r>
                        <a:rPr lang="it-IT" sz="950">
                          <a:effectLst/>
                        </a:rPr>
                        <a:t>INFERIORITA’</a:t>
                      </a:r>
                      <a:endParaRPr lang="it-IT" sz="1100">
                        <a:effectLst/>
                      </a:endParaRPr>
                    </a:p>
                    <a:p>
                      <a:pPr marL="92075" marR="271780">
                        <a:lnSpc>
                          <a:spcPct val="105000"/>
                        </a:lnSpc>
                        <a:spcBef>
                          <a:spcPts val="350"/>
                        </a:spcBef>
                        <a:spcAft>
                          <a:spcPts val="0"/>
                        </a:spcAft>
                      </a:pPr>
                      <a:r>
                        <a:rPr lang="it-IT" sz="950">
                          <a:effectLst/>
                        </a:rPr>
                        <a:t>SENSO DI ASSENZA DI</a:t>
                      </a:r>
                      <a:r>
                        <a:rPr lang="it-IT" sz="950" spc="-265">
                          <a:effectLst/>
                        </a:rPr>
                        <a:t> </a:t>
                      </a:r>
                      <a:r>
                        <a:rPr lang="it-IT" sz="950">
                          <a:effectLst/>
                        </a:rPr>
                        <a:t>VALORE</a:t>
                      </a:r>
                      <a:endParaRPr lang="it-IT" sz="1100">
                        <a:effectLst/>
                      </a:endParaRPr>
                    </a:p>
                    <a:p>
                      <a:pPr marL="92075">
                        <a:spcBef>
                          <a:spcPts val="295"/>
                        </a:spcBef>
                        <a:spcAft>
                          <a:spcPts val="0"/>
                        </a:spcAft>
                      </a:pPr>
                      <a:r>
                        <a:rPr lang="en-US" sz="950">
                          <a:effectLst/>
                        </a:rPr>
                        <a:t>SENSO</a:t>
                      </a:r>
                      <a:r>
                        <a:rPr lang="en-US" sz="950" spc="5">
                          <a:effectLst/>
                        </a:rPr>
                        <a:t> </a:t>
                      </a:r>
                      <a:r>
                        <a:rPr lang="en-US" sz="950">
                          <a:effectLst/>
                        </a:rPr>
                        <a:t>DI INCAPACITA’</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118110">
                        <a:lnSpc>
                          <a:spcPct val="105000"/>
                        </a:lnSpc>
                        <a:spcBef>
                          <a:spcPts val="170"/>
                        </a:spcBef>
                        <a:spcAft>
                          <a:spcPts val="0"/>
                        </a:spcAft>
                      </a:pPr>
                      <a:r>
                        <a:rPr lang="it-IT" sz="950">
                          <a:effectLst/>
                        </a:rPr>
                        <a:t>DOLORI FASTIDI E</a:t>
                      </a:r>
                      <a:r>
                        <a:rPr lang="it-IT" sz="950" spc="5">
                          <a:effectLst/>
                        </a:rPr>
                        <a:t> </a:t>
                      </a:r>
                      <a:r>
                        <a:rPr lang="it-IT" sz="950">
                          <a:effectLst/>
                        </a:rPr>
                        <a:t>TENSIONI FISICHE</a:t>
                      </a:r>
                      <a:r>
                        <a:rPr lang="it-IT" sz="950" spc="5">
                          <a:effectLst/>
                        </a:rPr>
                        <a:t> </a:t>
                      </a:r>
                      <a:r>
                        <a:rPr lang="it-IT" sz="950">
                          <a:effectLst/>
                        </a:rPr>
                        <a:t>INGIUSTIFICABILI DAL</a:t>
                      </a:r>
                      <a:r>
                        <a:rPr lang="it-IT" sz="950" spc="5">
                          <a:effectLst/>
                        </a:rPr>
                        <a:t> </a:t>
                      </a:r>
                      <a:r>
                        <a:rPr lang="it-IT" sz="950">
                          <a:effectLst/>
                        </a:rPr>
                        <a:t>PUNTO</a:t>
                      </a:r>
                      <a:r>
                        <a:rPr lang="it-IT" sz="950" spc="-5">
                          <a:effectLst/>
                        </a:rPr>
                        <a:t> </a:t>
                      </a:r>
                      <a:r>
                        <a:rPr lang="it-IT" sz="950">
                          <a:effectLst/>
                        </a:rPr>
                        <a:t>DI</a:t>
                      </a:r>
                      <a:r>
                        <a:rPr lang="it-IT" sz="950" spc="-10">
                          <a:effectLst/>
                        </a:rPr>
                        <a:t> </a:t>
                      </a:r>
                      <a:r>
                        <a:rPr lang="it-IT" sz="950">
                          <a:effectLst/>
                        </a:rPr>
                        <a:t>VISTA MEDICO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127635">
                        <a:spcBef>
                          <a:spcPts val="170"/>
                        </a:spcBef>
                        <a:spcAft>
                          <a:spcPts val="0"/>
                        </a:spcAft>
                      </a:pPr>
                      <a:r>
                        <a:rPr lang="it-IT" sz="950">
                          <a:effectLst/>
                        </a:rPr>
                        <a:t>ACTING OUT</a:t>
                      </a:r>
                      <a:endParaRPr lang="it-IT" sz="1100">
                        <a:effectLst/>
                      </a:endParaRPr>
                    </a:p>
                    <a:p>
                      <a:pPr marL="92710" marR="271780">
                        <a:lnSpc>
                          <a:spcPct val="105000"/>
                        </a:lnSpc>
                        <a:spcBef>
                          <a:spcPts val="370"/>
                        </a:spcBef>
                        <a:spcAft>
                          <a:spcPts val="0"/>
                        </a:spcAft>
                      </a:pPr>
                      <a:r>
                        <a:rPr lang="it-IT" sz="950">
                          <a:effectLst/>
                        </a:rPr>
                        <a:t>(COMPORTAMENTO</a:t>
                      </a:r>
                      <a:r>
                        <a:rPr lang="it-IT" sz="950" spc="5">
                          <a:effectLst/>
                        </a:rPr>
                        <a:t> </a:t>
                      </a:r>
                      <a:r>
                        <a:rPr lang="it-IT" sz="950">
                          <a:effectLst/>
                        </a:rPr>
                        <a:t>INCONTROLLATO:</a:t>
                      </a:r>
                      <a:r>
                        <a:rPr lang="it-IT" sz="950" spc="5">
                          <a:effectLst/>
                        </a:rPr>
                        <a:t> </a:t>
                      </a:r>
                      <a:r>
                        <a:rPr lang="it-IT" sz="950">
                          <a:effectLst/>
                        </a:rPr>
                        <a:t>COMPULSIONI,</a:t>
                      </a:r>
                      <a:r>
                        <a:rPr lang="it-IT" sz="950" spc="5">
                          <a:effectLst/>
                        </a:rPr>
                        <a:t> </a:t>
                      </a:r>
                      <a:r>
                        <a:rPr lang="it-IT" sz="950">
                          <a:effectLst/>
                        </a:rPr>
                        <a:t>SCOPPI</a:t>
                      </a:r>
                      <a:r>
                        <a:rPr lang="it-IT" sz="950" spc="-250">
                          <a:effectLst/>
                        </a:rPr>
                        <a:t> </a:t>
                      </a:r>
                      <a:r>
                        <a:rPr lang="it-IT" sz="950">
                          <a:effectLst/>
                        </a:rPr>
                        <a:t>DI COLLERA, AZIONI</a:t>
                      </a:r>
                      <a:r>
                        <a:rPr lang="it-IT" sz="950" spc="5">
                          <a:effectLst/>
                        </a:rPr>
                        <a:t> </a:t>
                      </a:r>
                      <a:r>
                        <a:rPr lang="it-IT" sz="950">
                          <a:effectLst/>
                        </a:rPr>
                        <a:t>GRAVEMENTE</a:t>
                      </a:r>
                      <a:r>
                        <a:rPr lang="it-IT" sz="950" spc="5">
                          <a:effectLst/>
                        </a:rPr>
                        <a:t> </a:t>
                      </a:r>
                      <a:r>
                        <a:rPr lang="it-IT" sz="950">
                          <a:effectLst/>
                        </a:rPr>
                        <a:t>IMPULSIVE, AZIONI</a:t>
                      </a:r>
                      <a:r>
                        <a:rPr lang="it-IT" sz="950" spc="5">
                          <a:effectLst/>
                        </a:rPr>
                        <a:t> </a:t>
                      </a:r>
                      <a:r>
                        <a:rPr lang="it-IT" sz="950">
                          <a:effectLst/>
                        </a:rPr>
                        <a:t>“BIZZARRE”)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745463475"/>
                  </a:ext>
                </a:extLst>
              </a:tr>
              <a:tr h="1546860">
                <a:tc>
                  <a:txBody>
                    <a:bodyPr/>
                    <a:lstStyle/>
                    <a:p>
                      <a:pPr marL="92710"/>
                      <a:r>
                        <a:rPr lang="it-IT"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it-IT"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r>
                        <a:rPr lang="it-IT" sz="1000">
                          <a:effectLst/>
                        </a:rPr>
                        <a:t> </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271780">
                        <a:lnSpc>
                          <a:spcPct val="105000"/>
                        </a:lnSpc>
                        <a:spcBef>
                          <a:spcPts val="875"/>
                        </a:spcBef>
                        <a:spcAft>
                          <a:spcPts val="0"/>
                        </a:spcAft>
                      </a:pPr>
                      <a:r>
                        <a:rPr lang="it-IT" sz="950" dirty="0">
                          <a:effectLst/>
                        </a:rPr>
                        <a:t>EVITAMENTI</a:t>
                      </a:r>
                      <a:r>
                        <a:rPr lang="it-IT" sz="950" spc="5" dirty="0">
                          <a:effectLst/>
                        </a:rPr>
                        <a:t> </a:t>
                      </a:r>
                      <a:r>
                        <a:rPr lang="it-IT" sz="950" dirty="0">
                          <a:effectLst/>
                        </a:rPr>
                        <a:t>DISFUNZIONALI DI</a:t>
                      </a:r>
                      <a:r>
                        <a:rPr lang="it-IT" sz="950" spc="5" dirty="0">
                          <a:effectLst/>
                        </a:rPr>
                        <a:t> </a:t>
                      </a:r>
                      <a:r>
                        <a:rPr lang="it-IT" sz="950" dirty="0">
                          <a:effectLst/>
                        </a:rPr>
                        <a:t>PERSONE,</a:t>
                      </a:r>
                      <a:r>
                        <a:rPr lang="it-IT" sz="950" spc="5" dirty="0">
                          <a:effectLst/>
                        </a:rPr>
                        <a:t> </a:t>
                      </a:r>
                      <a:r>
                        <a:rPr lang="it-IT" sz="950" dirty="0">
                          <a:effectLst/>
                        </a:rPr>
                        <a:t>SITUAZIONI,</a:t>
                      </a:r>
                      <a:r>
                        <a:rPr lang="it-IT" sz="950" spc="-250" dirty="0">
                          <a:effectLst/>
                        </a:rPr>
                        <a:t> </a:t>
                      </a:r>
                      <a:r>
                        <a:rPr lang="it-IT" sz="950" dirty="0">
                          <a:effectLst/>
                        </a:rPr>
                        <a:t>COSE</a:t>
                      </a:r>
                      <a:r>
                        <a:rPr lang="it-IT" sz="950" spc="5" dirty="0">
                          <a:effectLst/>
                        </a:rPr>
                        <a:t> </a:t>
                      </a:r>
                      <a:r>
                        <a:rPr lang="it-IT" sz="950" dirty="0">
                          <a:effectLst/>
                        </a:rPr>
                        <a:t>O</a:t>
                      </a:r>
                      <a:r>
                        <a:rPr lang="it-IT" sz="950" spc="10" dirty="0">
                          <a:effectLst/>
                        </a:rPr>
                        <a:t> </a:t>
                      </a:r>
                      <a:r>
                        <a:rPr lang="it-IT" sz="950" dirty="0">
                          <a:effectLst/>
                        </a:rPr>
                        <a:t>PENSIERI</a:t>
                      </a:r>
                      <a:r>
                        <a:rPr lang="it-IT" sz="950" spc="5" dirty="0">
                          <a:effectLst/>
                        </a:rPr>
                        <a:t> </a:t>
                      </a:r>
                      <a:r>
                        <a:rPr lang="it-IT" sz="950" dirty="0">
                          <a:effectLst/>
                        </a:rPr>
                        <a:t>INCLUSA</a:t>
                      </a:r>
                      <a:r>
                        <a:rPr lang="it-IT" sz="950" spc="10" dirty="0">
                          <a:effectLst/>
                        </a:rPr>
                        <a:t> </a:t>
                      </a:r>
                      <a:r>
                        <a:rPr lang="it-IT" sz="950" dirty="0">
                          <a:effectLst/>
                        </a:rPr>
                        <a:t>LA</a:t>
                      </a:r>
                      <a:r>
                        <a:rPr lang="it-IT" sz="950" spc="5" dirty="0">
                          <a:effectLst/>
                        </a:rPr>
                        <a:t> </a:t>
                      </a:r>
                      <a:r>
                        <a:rPr lang="it-IT" sz="950" dirty="0">
                          <a:effectLst/>
                        </a:rPr>
                        <a:t>DISSOCIAZIONE</a:t>
                      </a:r>
                      <a:r>
                        <a:rPr lang="it-IT" sz="950" spc="5" dirty="0">
                          <a:effectLst/>
                        </a:rPr>
                        <a:t> </a:t>
                      </a:r>
                      <a:r>
                        <a:rPr lang="it-IT" sz="950" dirty="0">
                          <a:effectLst/>
                        </a:rPr>
                        <a:t>(EVITAMENTO</a:t>
                      </a:r>
                      <a:r>
                        <a:rPr lang="it-IT" sz="950" spc="5" dirty="0">
                          <a:effectLst/>
                        </a:rPr>
                        <a:t> </a:t>
                      </a:r>
                      <a:r>
                        <a:rPr lang="it-IT" sz="950" dirty="0">
                          <a:effectLst/>
                        </a:rPr>
                        <a:t>COGNITIVO)</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795730680"/>
                  </a:ext>
                </a:extLst>
              </a:tr>
            </a:tbl>
          </a:graphicData>
        </a:graphic>
      </p:graphicFrame>
      <p:sp>
        <p:nvSpPr>
          <p:cNvPr id="5" name="Rectangle 1">
            <a:extLst>
              <a:ext uri="{FF2B5EF4-FFF2-40B4-BE49-F238E27FC236}">
                <a16:creationId xmlns:a16="http://schemas.microsoft.com/office/drawing/2014/main" id="{00B3AC43-57F6-4115-B5DB-8919C9284EEE}"/>
              </a:ext>
            </a:extLst>
          </p:cNvPr>
          <p:cNvSpPr>
            <a:spLocks noChangeArrowheads="1"/>
          </p:cNvSpPr>
          <p:nvPr/>
        </p:nvSpPr>
        <p:spPr bwMode="auto">
          <a:xfrm>
            <a:off x="0" y="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it-IT"/>
          </a:p>
        </p:txBody>
      </p:sp>
    </p:spTree>
    <p:extLst>
      <p:ext uri="{BB962C8B-B14F-4D97-AF65-F5344CB8AC3E}">
        <p14:creationId xmlns:p14="http://schemas.microsoft.com/office/powerpoint/2010/main" val="2870786031"/>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F066D6-CDC6-4EFE-832C-E91798226DD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78653DF-2ED0-4EDC-B949-22AD56C4720F}"/>
              </a:ext>
            </a:extLst>
          </p:cNvPr>
          <p:cNvSpPr>
            <a:spLocks noGrp="1"/>
          </p:cNvSpPr>
          <p:nvPr>
            <p:ph idx="1"/>
          </p:nvPr>
        </p:nvSpPr>
        <p:spPr/>
        <p:txBody>
          <a:bodyPr/>
          <a:lstStyle/>
          <a:p>
            <a:pPr marL="528955"/>
            <a:r>
              <a:rPr lang="it-IT" sz="1800" dirty="0">
                <a:effectLst/>
                <a:latin typeface="Arial" panose="020B0604020202020204" pitchFamily="34" charset="0"/>
                <a:ea typeface="Arial" panose="020B0604020202020204" pitchFamily="34" charset="0"/>
              </a:rPr>
              <a:t>IDENTIFICATI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CERCA DI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IDENTIFICARE GLI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ANTECEDENTI</a:t>
            </a:r>
          </a:p>
          <a:p>
            <a:pPr marL="528955" marR="481965">
              <a:lnSpc>
                <a:spcPct val="96000"/>
              </a:lnSpc>
              <a:spcBef>
                <a:spcPts val="355"/>
              </a:spcBef>
              <a:spcAft>
                <a:spcPts val="0"/>
              </a:spcAft>
            </a:pPr>
            <a:r>
              <a:rPr lang="it-IT" sz="1800" dirty="0">
                <a:effectLst/>
                <a:latin typeface="Arial" panose="020B0604020202020204" pitchFamily="34" charset="0"/>
                <a:ea typeface="Arial" panose="020B0604020202020204" pitchFamily="34" charset="0"/>
              </a:rPr>
              <a:t>Sono le circostanze in cui si manifestano (o NON si manifestano) i fenomeni psicologici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che vogliamo osservare e/o cambiare. </a:t>
            </a:r>
          </a:p>
          <a:p>
            <a:endParaRPr lang="it-IT" dirty="0"/>
          </a:p>
        </p:txBody>
      </p:sp>
    </p:spTree>
    <p:extLst>
      <p:ext uri="{BB962C8B-B14F-4D97-AF65-F5344CB8AC3E}">
        <p14:creationId xmlns:p14="http://schemas.microsoft.com/office/powerpoint/2010/main" val="4220992451"/>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BCF27D-E2B4-4AC2-BE2D-C177EB7F4C2D}"/>
              </a:ext>
            </a:extLst>
          </p:cNvPr>
          <p:cNvSpPr>
            <a:spLocks noGrp="1"/>
          </p:cNvSpPr>
          <p:nvPr>
            <p:ph type="title"/>
          </p:nvPr>
        </p:nvSpPr>
        <p:spPr/>
        <p:txBody>
          <a:bodyPr/>
          <a:lstStyle/>
          <a:p>
            <a:endParaRPr lang="it-IT"/>
          </a:p>
        </p:txBody>
      </p:sp>
      <p:graphicFrame>
        <p:nvGraphicFramePr>
          <p:cNvPr id="4" name="Segnaposto contenuto 3">
            <a:extLst>
              <a:ext uri="{FF2B5EF4-FFF2-40B4-BE49-F238E27FC236}">
                <a16:creationId xmlns:a16="http://schemas.microsoft.com/office/drawing/2014/main" id="{36030270-E461-4878-8C02-5215E12859AC}"/>
              </a:ext>
            </a:extLst>
          </p:cNvPr>
          <p:cNvGraphicFramePr>
            <a:graphicFrameLocks noGrp="1"/>
          </p:cNvGraphicFramePr>
          <p:nvPr>
            <p:ph idx="1"/>
          </p:nvPr>
        </p:nvGraphicFramePr>
        <p:xfrm>
          <a:off x="1467802" y="2925286"/>
          <a:ext cx="6208395" cy="1875790"/>
        </p:xfrm>
        <a:graphic>
          <a:graphicData uri="http://schemas.openxmlformats.org/drawingml/2006/table">
            <a:tbl>
              <a:tblPr firstRow="1" firstCol="1" lastRow="1" lastCol="1" bandRow="1" bandCol="1">
                <a:tableStyleId>{5C22544A-7EE6-4342-B048-85BDC9FD1C3A}</a:tableStyleId>
              </a:tblPr>
              <a:tblGrid>
                <a:gridCol w="1551305">
                  <a:extLst>
                    <a:ext uri="{9D8B030D-6E8A-4147-A177-3AD203B41FA5}">
                      <a16:colId xmlns:a16="http://schemas.microsoft.com/office/drawing/2014/main" val="891152550"/>
                    </a:ext>
                  </a:extLst>
                </a:gridCol>
                <a:gridCol w="1551305">
                  <a:extLst>
                    <a:ext uri="{9D8B030D-6E8A-4147-A177-3AD203B41FA5}">
                      <a16:colId xmlns:a16="http://schemas.microsoft.com/office/drawing/2014/main" val="3668550963"/>
                    </a:ext>
                  </a:extLst>
                </a:gridCol>
                <a:gridCol w="1554480">
                  <a:extLst>
                    <a:ext uri="{9D8B030D-6E8A-4147-A177-3AD203B41FA5}">
                      <a16:colId xmlns:a16="http://schemas.microsoft.com/office/drawing/2014/main" val="1118854379"/>
                    </a:ext>
                  </a:extLst>
                </a:gridCol>
                <a:gridCol w="1551305">
                  <a:extLst>
                    <a:ext uri="{9D8B030D-6E8A-4147-A177-3AD203B41FA5}">
                      <a16:colId xmlns:a16="http://schemas.microsoft.com/office/drawing/2014/main" val="376355880"/>
                    </a:ext>
                  </a:extLst>
                </a:gridCol>
              </a:tblGrid>
              <a:tr h="541655">
                <a:tc>
                  <a:txBody>
                    <a:bodyPr/>
                    <a:lstStyle/>
                    <a:p>
                      <a:pPr marL="92710">
                        <a:spcBef>
                          <a:spcPts val="380"/>
                        </a:spcBef>
                      </a:pPr>
                      <a:r>
                        <a:rPr lang="en-US" sz="950">
                          <a:effectLst/>
                        </a:rPr>
                        <a:t>DOVE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80"/>
                        </a:spcBef>
                      </a:pPr>
                      <a:r>
                        <a:rPr lang="en-US" sz="950">
                          <a:effectLst/>
                        </a:rPr>
                        <a:t>QUANDO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a:spcBef>
                          <a:spcPts val="380"/>
                        </a:spcBef>
                      </a:pPr>
                      <a:r>
                        <a:rPr lang="en-US" sz="950">
                          <a:effectLst/>
                        </a:rPr>
                        <a:t>CON</a:t>
                      </a:r>
                      <a:r>
                        <a:rPr lang="en-US" sz="950" spc="5">
                          <a:effectLst/>
                        </a:rPr>
                        <a:t> </a:t>
                      </a:r>
                      <a:r>
                        <a:rPr lang="en-US" sz="950">
                          <a:effectLst/>
                        </a:rPr>
                        <a:t>CHI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218440">
                        <a:lnSpc>
                          <a:spcPct val="105000"/>
                        </a:lnSpc>
                        <a:spcBef>
                          <a:spcPts val="380"/>
                        </a:spcBef>
                        <a:spcAft>
                          <a:spcPts val="0"/>
                        </a:spcAft>
                      </a:pPr>
                      <a:r>
                        <a:rPr lang="en-US" sz="950">
                          <a:effectLst/>
                        </a:rPr>
                        <a:t>IN</a:t>
                      </a:r>
                      <a:r>
                        <a:rPr lang="en-US" sz="950" spc="10">
                          <a:effectLst/>
                        </a:rPr>
                        <a:t> </a:t>
                      </a:r>
                      <a:r>
                        <a:rPr lang="en-US" sz="950">
                          <a:effectLst/>
                        </a:rPr>
                        <a:t>QUALI</a:t>
                      </a:r>
                      <a:r>
                        <a:rPr lang="en-US" sz="950" spc="5">
                          <a:effectLst/>
                        </a:rPr>
                        <a:t> </a:t>
                      </a:r>
                      <a:r>
                        <a:rPr lang="en-US" sz="950">
                          <a:effectLst/>
                        </a:rPr>
                        <a:t>CIRCOSTANZE</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3779731"/>
                  </a:ext>
                </a:extLst>
              </a:tr>
              <a:tr h="1334135">
                <a:tc>
                  <a:txBody>
                    <a:bodyPr/>
                    <a:lstStyle/>
                    <a:p>
                      <a:pPr marL="92710" marR="218440">
                        <a:lnSpc>
                          <a:spcPct val="105000"/>
                        </a:lnSpc>
                        <a:spcBef>
                          <a:spcPts val="380"/>
                        </a:spcBef>
                        <a:spcAft>
                          <a:spcPts val="0"/>
                        </a:spcAft>
                      </a:pPr>
                      <a:r>
                        <a:rPr lang="it-IT" sz="950">
                          <a:effectLst/>
                        </a:rPr>
                        <a:t>IN QUALE LUOGO O</a:t>
                      </a:r>
                      <a:r>
                        <a:rPr lang="it-IT" sz="950" spc="-265">
                          <a:effectLst/>
                        </a:rPr>
                        <a:t> </a:t>
                      </a:r>
                      <a:r>
                        <a:rPr lang="it-IT" sz="950">
                          <a:effectLst/>
                        </a:rPr>
                        <a:t>AMBIENTE</a:t>
                      </a:r>
                      <a:r>
                        <a:rPr lang="it-IT" sz="950" spc="5">
                          <a:effectLst/>
                        </a:rPr>
                        <a:t> </a:t>
                      </a:r>
                      <a:r>
                        <a:rPr lang="it-IT" sz="950">
                          <a:effectLst/>
                        </a:rPr>
                        <a:t>SI</a:t>
                      </a:r>
                      <a:r>
                        <a:rPr lang="it-IT" sz="950" spc="5">
                          <a:effectLst/>
                        </a:rPr>
                        <a:t> </a:t>
                      </a:r>
                      <a:r>
                        <a:rPr lang="it-IT" sz="950">
                          <a:effectLst/>
                        </a:rPr>
                        <a:t>MANIFESTA O</a:t>
                      </a:r>
                      <a:r>
                        <a:rPr lang="it-IT" sz="950" spc="5">
                          <a:effectLst/>
                        </a:rPr>
                        <a:t> </a:t>
                      </a:r>
                      <a:r>
                        <a:rPr lang="it-IT" sz="950">
                          <a:effectLst/>
                        </a:rPr>
                        <a:t>SI E’</a:t>
                      </a:r>
                      <a:r>
                        <a:rPr lang="it-IT" sz="950" spc="5">
                          <a:effectLst/>
                        </a:rPr>
                        <a:t> </a:t>
                      </a:r>
                      <a:r>
                        <a:rPr lang="it-IT" sz="950">
                          <a:effectLst/>
                        </a:rPr>
                        <a:t>MANIFESTATA LA</a:t>
                      </a:r>
                      <a:r>
                        <a:rPr lang="it-IT" sz="950" spc="5">
                          <a:effectLst/>
                        </a:rPr>
                        <a:t> </a:t>
                      </a:r>
                      <a:r>
                        <a:rPr lang="it-IT" sz="950">
                          <a:effectLst/>
                        </a:rPr>
                        <a:t>SITUAZIONE C</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140970">
                        <a:lnSpc>
                          <a:spcPct val="105000"/>
                        </a:lnSpc>
                        <a:spcBef>
                          <a:spcPts val="380"/>
                        </a:spcBef>
                        <a:spcAft>
                          <a:spcPts val="0"/>
                        </a:spcAft>
                      </a:pPr>
                      <a:r>
                        <a:rPr lang="it-IT" sz="950">
                          <a:effectLst/>
                        </a:rPr>
                        <a:t>IN QUALI MOMENTI I</a:t>
                      </a:r>
                      <a:r>
                        <a:rPr lang="it-IT" sz="950" spc="5">
                          <a:effectLst/>
                        </a:rPr>
                        <a:t> </a:t>
                      </a:r>
                      <a:r>
                        <a:rPr lang="it-IT" sz="950">
                          <a:effectLst/>
                        </a:rPr>
                        <a:t>C IDENTIFICATI SI</a:t>
                      </a:r>
                      <a:r>
                        <a:rPr lang="it-IT" sz="950" spc="5">
                          <a:effectLst/>
                        </a:rPr>
                        <a:t> </a:t>
                      </a:r>
                      <a:r>
                        <a:rPr lang="it-IT" sz="950">
                          <a:effectLst/>
                        </a:rPr>
                        <a:t>MANIFESTANO</a:t>
                      </a:r>
                      <a:r>
                        <a:rPr lang="it-IT" sz="950" spc="5">
                          <a:effectLst/>
                        </a:rPr>
                        <a:t> </a:t>
                      </a:r>
                      <a:r>
                        <a:rPr lang="it-IT" sz="950">
                          <a:effectLst/>
                        </a:rPr>
                        <a:t>O</a:t>
                      </a:r>
                      <a:r>
                        <a:rPr lang="it-IT" sz="950" spc="5">
                          <a:effectLst/>
                        </a:rPr>
                        <a:t> </a:t>
                      </a:r>
                      <a:r>
                        <a:rPr lang="it-IT" sz="950">
                          <a:effectLst/>
                        </a:rPr>
                        <a:t>E’</a:t>
                      </a:r>
                      <a:r>
                        <a:rPr lang="it-IT" sz="950" spc="5">
                          <a:effectLst/>
                        </a:rPr>
                        <a:t> </a:t>
                      </a:r>
                      <a:r>
                        <a:rPr lang="it-IT" sz="950">
                          <a:effectLst/>
                        </a:rPr>
                        <a:t>PIU’ PROBABILE CHE</a:t>
                      </a:r>
                      <a:r>
                        <a:rPr lang="it-IT" sz="950" spc="-265">
                          <a:effectLst/>
                        </a:rPr>
                        <a:t> </a:t>
                      </a:r>
                      <a:r>
                        <a:rPr lang="it-IT" sz="950">
                          <a:effectLst/>
                        </a:rPr>
                        <a:t>SI</a:t>
                      </a:r>
                      <a:r>
                        <a:rPr lang="it-IT" sz="950" spc="-5">
                          <a:effectLst/>
                        </a:rPr>
                        <a:t> </a:t>
                      </a:r>
                      <a:r>
                        <a:rPr lang="it-IT" sz="950">
                          <a:effectLst/>
                        </a:rPr>
                        <a:t>MANIFESTINO</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221615">
                        <a:lnSpc>
                          <a:spcPct val="105000"/>
                        </a:lnSpc>
                        <a:spcBef>
                          <a:spcPts val="380"/>
                        </a:spcBef>
                        <a:spcAft>
                          <a:spcPts val="0"/>
                        </a:spcAft>
                      </a:pPr>
                      <a:r>
                        <a:rPr lang="it-IT" sz="950">
                          <a:effectLst/>
                        </a:rPr>
                        <a:t>IN</a:t>
                      </a:r>
                      <a:r>
                        <a:rPr lang="it-IT" sz="950" spc="5">
                          <a:effectLst/>
                        </a:rPr>
                        <a:t> </a:t>
                      </a:r>
                      <a:r>
                        <a:rPr lang="it-IT" sz="950">
                          <a:effectLst/>
                        </a:rPr>
                        <a:t>PRESENZA</a:t>
                      </a:r>
                      <a:r>
                        <a:rPr lang="it-IT" sz="950" spc="10">
                          <a:effectLst/>
                        </a:rPr>
                        <a:t> </a:t>
                      </a:r>
                      <a:r>
                        <a:rPr lang="it-IT" sz="950">
                          <a:effectLst/>
                        </a:rPr>
                        <a:t>DI</a:t>
                      </a:r>
                      <a:r>
                        <a:rPr lang="it-IT" sz="950" spc="5">
                          <a:effectLst/>
                        </a:rPr>
                        <a:t> </a:t>
                      </a:r>
                      <a:r>
                        <a:rPr lang="it-IT" sz="950">
                          <a:effectLst/>
                        </a:rPr>
                        <a:t>QUALE PERSONA O</a:t>
                      </a:r>
                      <a:r>
                        <a:rPr lang="it-IT" sz="950" spc="-265">
                          <a:effectLst/>
                        </a:rPr>
                        <a:t> </a:t>
                      </a:r>
                      <a:r>
                        <a:rPr lang="it-IT" sz="950">
                          <a:effectLst/>
                        </a:rPr>
                        <a:t>QUALI PERSONE SI</a:t>
                      </a:r>
                      <a:r>
                        <a:rPr lang="it-IT" sz="950" spc="-265">
                          <a:effectLst/>
                        </a:rPr>
                        <a:t> </a:t>
                      </a:r>
                      <a:r>
                        <a:rPr lang="it-IT" sz="950">
                          <a:effectLst/>
                        </a:rPr>
                        <a:t>MANIFESTANO</a:t>
                      </a:r>
                      <a:r>
                        <a:rPr lang="it-IT" sz="950" spc="5">
                          <a:effectLst/>
                        </a:rPr>
                        <a:t> </a:t>
                      </a:r>
                      <a:r>
                        <a:rPr lang="it-IT" sz="950">
                          <a:effectLst/>
                        </a:rPr>
                        <a:t>I C</a:t>
                      </a:r>
                      <a:r>
                        <a:rPr lang="it-IT" sz="950" spc="5">
                          <a:effectLst/>
                        </a:rPr>
                        <a:t> </a:t>
                      </a:r>
                      <a:r>
                        <a:rPr lang="it-IT" sz="950">
                          <a:effectLst/>
                        </a:rPr>
                        <a:t>IDENTIFICATI</a:t>
                      </a:r>
                      <a:endParaRPr lang="it-IT" sz="110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marL="92710" marR="120015">
                        <a:lnSpc>
                          <a:spcPct val="105000"/>
                        </a:lnSpc>
                        <a:spcBef>
                          <a:spcPts val="380"/>
                        </a:spcBef>
                        <a:spcAft>
                          <a:spcPts val="0"/>
                        </a:spcAft>
                      </a:pPr>
                      <a:r>
                        <a:rPr lang="it-IT" sz="950" dirty="0">
                          <a:effectLst/>
                        </a:rPr>
                        <a:t>CHE COSA</a:t>
                      </a:r>
                      <a:r>
                        <a:rPr lang="it-IT" sz="950" spc="5" dirty="0">
                          <a:effectLst/>
                        </a:rPr>
                        <a:t> </a:t>
                      </a:r>
                      <a:r>
                        <a:rPr lang="it-IT" sz="950" dirty="0">
                          <a:effectLst/>
                        </a:rPr>
                        <a:t>STAVA</a:t>
                      </a:r>
                      <a:r>
                        <a:rPr lang="it-IT" sz="950" spc="5" dirty="0">
                          <a:effectLst/>
                        </a:rPr>
                        <a:t> </a:t>
                      </a:r>
                      <a:r>
                        <a:rPr lang="it-IT" sz="950" dirty="0">
                          <a:effectLst/>
                        </a:rPr>
                        <a:t>SUCCEDENDO</a:t>
                      </a:r>
                      <a:r>
                        <a:rPr lang="it-IT" sz="950" spc="10" dirty="0">
                          <a:effectLst/>
                        </a:rPr>
                        <a:t> </a:t>
                      </a:r>
                      <a:r>
                        <a:rPr lang="it-IT" sz="950" dirty="0">
                          <a:effectLst/>
                        </a:rPr>
                        <a:t>O</a:t>
                      </a:r>
                      <a:r>
                        <a:rPr lang="it-IT" sz="950" spc="5" dirty="0">
                          <a:effectLst/>
                        </a:rPr>
                        <a:t> </a:t>
                      </a:r>
                      <a:r>
                        <a:rPr lang="it-IT" sz="950" dirty="0">
                          <a:effectLst/>
                        </a:rPr>
                        <a:t>COSA</a:t>
                      </a:r>
                      <a:r>
                        <a:rPr lang="it-IT" sz="950" spc="5" dirty="0">
                          <a:effectLst/>
                        </a:rPr>
                        <a:t> </a:t>
                      </a:r>
                      <a:r>
                        <a:rPr lang="it-IT" sz="950" dirty="0">
                          <a:effectLst/>
                        </a:rPr>
                        <a:t>ERA</a:t>
                      </a:r>
                      <a:r>
                        <a:rPr lang="it-IT" sz="950" spc="5" dirty="0">
                          <a:effectLst/>
                        </a:rPr>
                        <a:t> </a:t>
                      </a:r>
                      <a:r>
                        <a:rPr lang="it-IT" sz="950" dirty="0">
                          <a:effectLst/>
                        </a:rPr>
                        <a:t>SUCCESSO</a:t>
                      </a:r>
                      <a:r>
                        <a:rPr lang="it-IT" sz="950" spc="5" dirty="0">
                          <a:effectLst/>
                        </a:rPr>
                        <a:t> </a:t>
                      </a:r>
                      <a:r>
                        <a:rPr lang="it-IT" sz="950" dirty="0">
                          <a:effectLst/>
                        </a:rPr>
                        <a:t>PRECEDENTEMENTE</a:t>
                      </a:r>
                      <a:r>
                        <a:rPr lang="it-IT" sz="950" spc="-265" dirty="0">
                          <a:effectLst/>
                        </a:rPr>
                        <a:t> </a:t>
                      </a:r>
                      <a:r>
                        <a:rPr lang="it-IT" sz="950" dirty="0">
                          <a:effectLst/>
                        </a:rPr>
                        <a:t>AL</a:t>
                      </a:r>
                      <a:r>
                        <a:rPr lang="it-IT" sz="950" spc="5" dirty="0">
                          <a:effectLst/>
                        </a:rPr>
                        <a:t> </a:t>
                      </a:r>
                      <a:r>
                        <a:rPr lang="it-IT" sz="950" dirty="0">
                          <a:effectLst/>
                        </a:rPr>
                        <a:t>MANIFESTARSI</a:t>
                      </a:r>
                      <a:r>
                        <a:rPr lang="it-IT" sz="950" spc="5" dirty="0">
                          <a:effectLst/>
                        </a:rPr>
                        <a:t> </a:t>
                      </a:r>
                      <a:r>
                        <a:rPr lang="it-IT" sz="950" dirty="0">
                          <a:effectLst/>
                        </a:rPr>
                        <a:t>DELLA</a:t>
                      </a:r>
                      <a:r>
                        <a:rPr lang="it-IT" sz="950" spc="-35" dirty="0">
                          <a:effectLst/>
                        </a:rPr>
                        <a:t> </a:t>
                      </a:r>
                      <a:r>
                        <a:rPr lang="it-IT" sz="950" dirty="0">
                          <a:effectLst/>
                        </a:rPr>
                        <a:t>SITUAZIONE</a:t>
                      </a:r>
                      <a:r>
                        <a:rPr lang="it-IT" sz="950" spc="-25" dirty="0">
                          <a:effectLst/>
                        </a:rPr>
                        <a:t> </a:t>
                      </a:r>
                      <a:r>
                        <a:rPr lang="it-IT" sz="950" dirty="0">
                          <a:effectLst/>
                        </a:rPr>
                        <a:t>C</a:t>
                      </a:r>
                      <a:endParaRPr lang="it-IT" sz="1100" dirty="0">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637516762"/>
                  </a:ext>
                </a:extLst>
              </a:tr>
            </a:tbl>
          </a:graphicData>
        </a:graphic>
      </p:graphicFrame>
    </p:spTree>
    <p:extLst>
      <p:ext uri="{BB962C8B-B14F-4D97-AF65-F5344CB8AC3E}">
        <p14:creationId xmlns:p14="http://schemas.microsoft.com/office/powerpoint/2010/main" val="2472023665"/>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373A1DC-8027-4458-9A47-BDF44C0EFD0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046AC9-4050-4EB1-AAAF-4D5AAF6FF380}"/>
              </a:ext>
            </a:extLst>
          </p:cNvPr>
          <p:cNvSpPr>
            <a:spLocks noGrp="1"/>
          </p:cNvSpPr>
          <p:nvPr>
            <p:ph idx="1"/>
          </p:nvPr>
        </p:nvSpPr>
        <p:spPr/>
        <p:txBody>
          <a:bodyPr>
            <a:normAutofit/>
          </a:bodyPr>
          <a:lstStyle/>
          <a:p>
            <a:pPr marL="528955">
              <a:spcBef>
                <a:spcPts val="735"/>
              </a:spcBef>
            </a:pPr>
            <a:r>
              <a:rPr lang="it-IT" sz="1800" dirty="0">
                <a:effectLst/>
                <a:latin typeface="Arial" panose="020B0604020202020204" pitchFamily="34" charset="0"/>
                <a:ea typeface="Arial" panose="020B0604020202020204" pitchFamily="34" charset="0"/>
              </a:rPr>
              <a:t>SI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COSI’ PRONTI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IDENTIFICARE 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B:</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BELIEFS (CONVINZIONI)</a:t>
            </a:r>
            <a:r>
              <a:rPr lang="it-IT" sz="1800" baseline="30000" dirty="0">
                <a:effectLst/>
                <a:latin typeface="Arial" panose="020B0604020202020204" pitchFamily="34" charset="0"/>
                <a:ea typeface="Arial" panose="020B0604020202020204" pitchFamily="34" charset="0"/>
              </a:rPr>
              <a:t>1</a:t>
            </a:r>
            <a:endParaRPr lang="it-IT" sz="1800" dirty="0">
              <a:effectLst/>
              <a:latin typeface="Arial" panose="020B0604020202020204" pitchFamily="34" charset="0"/>
              <a:ea typeface="Arial" panose="020B0604020202020204" pitchFamily="34" charset="0"/>
            </a:endParaRPr>
          </a:p>
          <a:p>
            <a:pPr marL="528955"/>
            <a:r>
              <a:rPr lang="it-IT" sz="1800" dirty="0">
                <a:effectLst/>
                <a:latin typeface="Arial" panose="020B0604020202020204" pitchFamily="34" charset="0"/>
                <a:ea typeface="Arial" panose="020B0604020202020204" pitchFamily="34" charset="0"/>
              </a:rPr>
              <a:t> </a:t>
            </a:r>
          </a:p>
          <a:p>
            <a:pPr marL="528955" marR="353695">
              <a:lnSpc>
                <a:spcPct val="98000"/>
              </a:lnSpc>
            </a:pPr>
            <a:r>
              <a:rPr lang="it-IT" sz="1800" dirty="0">
                <a:effectLst/>
                <a:latin typeface="Arial" panose="020B0604020202020204" pitchFamily="34" charset="0"/>
                <a:ea typeface="Arial" panose="020B0604020202020204" pitchFamily="34" charset="0"/>
              </a:rPr>
              <a:t>Si tratta delle convinzioni che una persona sente vere e che alterano la rappresentazione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della realtà in modo tale da giustificare pienamente i C sia per tipologia sia per intensità</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della reazione.</a:t>
            </a:r>
          </a:p>
          <a:p>
            <a:pPr marL="528955">
              <a:spcBef>
                <a:spcPts val="10"/>
              </a:spcBef>
              <a:spcAft>
                <a:spcPts val="0"/>
              </a:spcAft>
            </a:pPr>
            <a:r>
              <a:rPr lang="it-IT" sz="1800" dirty="0">
                <a:effectLst/>
                <a:latin typeface="Arial" panose="020B0604020202020204" pitchFamily="34" charset="0"/>
                <a:ea typeface="Arial" panose="020B0604020202020204" pitchFamily="34" charset="0"/>
              </a:rPr>
              <a:t> </a:t>
            </a:r>
          </a:p>
          <a:p>
            <a:pPr marL="528955" marR="356235">
              <a:lnSpc>
                <a:spcPct val="98000"/>
              </a:lnSpc>
            </a:pPr>
            <a:r>
              <a:rPr lang="it-IT" sz="1800" dirty="0">
                <a:effectLst/>
                <a:latin typeface="Arial" panose="020B0604020202020204" pitchFamily="34" charset="0"/>
                <a:ea typeface="Arial" panose="020B0604020202020204" pitchFamily="34" charset="0"/>
              </a:rPr>
              <a:t>DEVONO SPIEGARE COMPIUTAMENTE COME SI PASSA DALL’ESPOSIZIONE ALLA </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CIRCOSTANZA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ALLO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SVILUPPO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 MALESSERE DESCRITTO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 C.</a:t>
            </a:r>
          </a:p>
          <a:p>
            <a:pPr marL="528955" marR="356235">
              <a:lnSpc>
                <a:spcPct val="98000"/>
              </a:lnSpc>
            </a:pPr>
            <a:endParaRPr lang="it-IT" sz="1800" dirty="0">
              <a:effectLst/>
              <a:latin typeface="Arial" panose="020B0604020202020204" pitchFamily="34" charset="0"/>
              <a:ea typeface="Arial" panose="020B0604020202020204" pitchFamily="34" charset="0"/>
            </a:endParaRPr>
          </a:p>
          <a:p>
            <a:pPr marL="528955">
              <a:spcBef>
                <a:spcPts val="305"/>
              </a:spcBef>
            </a:pPr>
            <a:r>
              <a:rPr lang="it-IT" sz="1800" dirty="0">
                <a:effectLst/>
                <a:latin typeface="Arial" panose="020B0604020202020204" pitchFamily="34" charset="0"/>
                <a:ea typeface="Arial" panose="020B0604020202020204" pitchFamily="34" charset="0"/>
              </a:rPr>
              <a:t>SOLO</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QUESTO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CASO</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SONO</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DETTI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B</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DISFUNZIONALI.</a:t>
            </a:r>
          </a:p>
          <a:p>
            <a:pPr marL="528955">
              <a:spcBef>
                <a:spcPts val="25"/>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29613907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Ciò accade, ad esempio, quando ci si trova di fronte ad un paziente che manifesta un alto rischio di suicidio o patologie organiche o abusi di sostanze talmente intensi, da suggerire una strategia terapeutica meno aggressiva a livello direttamente sintomatico e più capace di rispondere alle necessità del paziente.  </a:t>
            </a:r>
          </a:p>
          <a:p>
            <a:endParaRPr lang="it-IT" dirty="0"/>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F4505F3-91D4-44FB-BF1C-D3B24C6E830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CAA39E8-0318-4851-BCA7-3D76387F833E}"/>
              </a:ext>
            </a:extLst>
          </p:cNvPr>
          <p:cNvSpPr>
            <a:spLocks noGrp="1"/>
          </p:cNvSpPr>
          <p:nvPr>
            <p:ph idx="1"/>
          </p:nvPr>
        </p:nvSpPr>
        <p:spPr/>
        <p:txBody>
          <a:bodyPr>
            <a:normAutofit fontScale="85000" lnSpcReduction="20000"/>
          </a:bodyPr>
          <a:lstStyle/>
          <a:p>
            <a:pPr marL="528955"/>
            <a:r>
              <a:rPr lang="it-IT" sz="3200" dirty="0">
                <a:effectLst/>
                <a:latin typeface="Arial" panose="020B0604020202020204" pitchFamily="34" charset="0"/>
                <a:ea typeface="Arial" panose="020B0604020202020204" pitchFamily="34" charset="0"/>
              </a:rPr>
              <a:t>I</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B identificati,</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per</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essere utilizzabili in TCC,</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devono:</a:t>
            </a:r>
          </a:p>
          <a:p>
            <a:pPr marL="528955">
              <a:spcBef>
                <a:spcPts val="50"/>
              </a:spcBef>
              <a:spcAft>
                <a:spcPts val="0"/>
              </a:spcAft>
            </a:pPr>
            <a:r>
              <a:rPr lang="it-IT" sz="3200" dirty="0">
                <a:effectLst/>
                <a:latin typeface="Arial" panose="020B0604020202020204" pitchFamily="34" charset="0"/>
                <a:ea typeface="Arial" panose="020B0604020202020204" pitchFamily="34" charset="0"/>
              </a:rPr>
              <a:t> </a:t>
            </a:r>
          </a:p>
          <a:p>
            <a:pPr marL="342900" marR="574040" lvl="0" indent="-342900">
              <a:buSzPts val="1200"/>
              <a:buFont typeface="Arial" panose="020B0604020202020204" pitchFamily="34" charset="0"/>
              <a:buAutoNum type="arabicPeriod"/>
              <a:tabLst>
                <a:tab pos="986790" algn="l"/>
              </a:tabLst>
            </a:pPr>
            <a:r>
              <a:rPr lang="it-IT" sz="3200" dirty="0">
                <a:effectLst/>
                <a:latin typeface="Arial" panose="020B0604020202020204" pitchFamily="34" charset="0"/>
                <a:ea typeface="Arial" panose="020B0604020202020204" pitchFamily="34" charset="0"/>
              </a:rPr>
              <a:t>essere costituiti da “</a:t>
            </a:r>
            <a:r>
              <a:rPr lang="it-IT" sz="3200" i="1" dirty="0">
                <a:effectLst/>
                <a:latin typeface="Arial" panose="020B0604020202020204" pitchFamily="34" charset="0"/>
                <a:ea typeface="Arial" panose="020B0604020202020204" pitchFamily="34" charset="0"/>
              </a:rPr>
              <a:t>short </a:t>
            </a:r>
            <a:r>
              <a:rPr lang="it-IT" sz="3200" i="1" dirty="0" err="1">
                <a:effectLst/>
                <a:latin typeface="Arial" panose="020B0604020202020204" pitchFamily="34" charset="0"/>
                <a:ea typeface="Arial" panose="020B0604020202020204" pitchFamily="34" charset="0"/>
              </a:rPr>
              <a:t>exclamatory</a:t>
            </a:r>
            <a:r>
              <a:rPr lang="it-IT" sz="3200" i="1" dirty="0">
                <a:effectLst/>
                <a:latin typeface="Arial" panose="020B0604020202020204" pitchFamily="34" charset="0"/>
                <a:ea typeface="Arial" panose="020B0604020202020204" pitchFamily="34" charset="0"/>
              </a:rPr>
              <a:t> </a:t>
            </a:r>
            <a:r>
              <a:rPr lang="it-IT" sz="3200" i="1" dirty="0" err="1">
                <a:effectLst/>
                <a:latin typeface="Arial" panose="020B0604020202020204" pitchFamily="34" charset="0"/>
                <a:ea typeface="Arial" panose="020B0604020202020204" pitchFamily="34" charset="0"/>
              </a:rPr>
              <a:t>sentences</a:t>
            </a:r>
            <a:r>
              <a:rPr lang="it-IT" sz="3200" dirty="0">
                <a:effectLst/>
                <a:latin typeface="Arial" panose="020B0604020202020204" pitchFamily="34" charset="0"/>
                <a:ea typeface="Arial" panose="020B0604020202020204" pitchFamily="34" charset="0"/>
              </a:rPr>
              <a:t>”, cioè da frasi brevi di tono</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esclamativo e perentorio che la persona dice a se stessa per descrivere aspetti</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fondamentali della sua realtà;</a:t>
            </a:r>
          </a:p>
          <a:p>
            <a:pPr marL="342900" marR="353695" lvl="0" indent="-342900">
              <a:lnSpc>
                <a:spcPct val="98000"/>
              </a:lnSpc>
              <a:buSzPts val="1200"/>
              <a:buFont typeface="Arial" panose="020B0604020202020204" pitchFamily="34" charset="0"/>
              <a:buAutoNum type="arabicPeriod"/>
              <a:tabLst>
                <a:tab pos="986790" algn="l"/>
              </a:tabLst>
            </a:pPr>
            <a:r>
              <a:rPr lang="it-IT" sz="3200" dirty="0">
                <a:effectLst/>
                <a:latin typeface="Arial" panose="020B0604020202020204" pitchFamily="34" charset="0"/>
                <a:ea typeface="Arial" panose="020B0604020202020204" pitchFamily="34" charset="0"/>
              </a:rPr>
              <a:t>essere sufficienti a spiegare il tipo e l’intensità delle reazioni</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emotive, somatiche e</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mentali</a:t>
            </a:r>
            <a:r>
              <a:rPr lang="it-IT" sz="3200" spc="-1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identificate in C.</a:t>
            </a:r>
          </a:p>
          <a:p>
            <a:pPr marL="528955">
              <a:spcBef>
                <a:spcPts val="30"/>
              </a:spcBef>
              <a:spcAft>
                <a:spcPts val="0"/>
              </a:spcAft>
            </a:pPr>
            <a:r>
              <a:rPr lang="it-IT" sz="32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3725756570"/>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C8F670-C3C3-424C-A433-3C9BB1CE78B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0FADA273-1D0E-487D-B508-F3644B7F5674}"/>
              </a:ext>
            </a:extLst>
          </p:cNvPr>
          <p:cNvSpPr>
            <a:spLocks noGrp="1"/>
          </p:cNvSpPr>
          <p:nvPr>
            <p:ph idx="1"/>
          </p:nvPr>
        </p:nvSpPr>
        <p:spPr/>
        <p:txBody>
          <a:bodyPr/>
          <a:lstStyle/>
          <a:p>
            <a:pPr marL="528955"/>
            <a:r>
              <a:rPr lang="it-IT" sz="1800" dirty="0">
                <a:effectLst/>
                <a:latin typeface="Arial" panose="020B0604020202020204" pitchFamily="34" charset="0"/>
                <a:ea typeface="Arial" panose="020B0604020202020204" pitchFamily="34" charset="0"/>
              </a:rPr>
              <a:t>Inoltre,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 B dovrebbero esser</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formulati in modo:</a:t>
            </a:r>
          </a:p>
          <a:p>
            <a:pPr marL="528955">
              <a:spcBef>
                <a:spcPts val="25"/>
              </a:spcBef>
              <a:spcAft>
                <a:spcPts val="0"/>
              </a:spcAft>
            </a:pPr>
            <a:r>
              <a:rPr lang="it-IT" sz="1800" dirty="0">
                <a:effectLst/>
                <a:latin typeface="Arial" panose="020B0604020202020204" pitchFamily="34" charset="0"/>
                <a:ea typeface="Arial" panose="020B0604020202020204" pitchFamily="34" charset="0"/>
              </a:rPr>
              <a:t> </a:t>
            </a:r>
          </a:p>
          <a:p>
            <a:pPr marL="342900" marR="277495" lvl="0" indent="-342900">
              <a:lnSpc>
                <a:spcPct val="96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MAGICO: La descrizione degli eventi rispetta regole diverse da quelle della logica 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dell’analisi dei fatti.</a:t>
            </a:r>
          </a:p>
          <a:p>
            <a:pPr marL="528955">
              <a:spcBef>
                <a:spcPts val="15"/>
              </a:spcBef>
              <a:spcAft>
                <a:spcPts val="0"/>
              </a:spcAft>
            </a:pPr>
            <a:r>
              <a:rPr lang="it-IT" sz="1800" dirty="0">
                <a:effectLst/>
                <a:latin typeface="Arial" panose="020B0604020202020204" pitchFamily="34" charset="0"/>
                <a:ea typeface="Arial" panose="020B0604020202020204" pitchFamily="34" charset="0"/>
              </a:rPr>
              <a:t> </a:t>
            </a:r>
          </a:p>
          <a:p>
            <a:pPr marL="342900" marR="718185" lvl="0" indent="-342900">
              <a:lnSpc>
                <a:spcPct val="98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AUTODEFINITORIO: Le regole della definizione degli eventi sono date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dalla</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persona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stessa</a:t>
            </a:r>
          </a:p>
          <a:p>
            <a:pPr marL="528955">
              <a:spcBef>
                <a:spcPts val="30"/>
              </a:spcBef>
              <a:spcAft>
                <a:spcPts val="0"/>
              </a:spcAft>
            </a:pPr>
            <a:r>
              <a:rPr lang="it-IT" sz="1800" dirty="0">
                <a:effectLst/>
                <a:latin typeface="Arial" panose="020B0604020202020204" pitchFamily="34" charset="0"/>
                <a:ea typeface="Arial" panose="020B0604020202020204" pitchFamily="34" charset="0"/>
              </a:rPr>
              <a:t> </a:t>
            </a:r>
          </a:p>
          <a:p>
            <a:pPr marL="342900" marR="1022985" lvl="0" indent="-342900">
              <a:lnSpc>
                <a:spcPct val="96000"/>
              </a:lnSpc>
              <a:buSzPts val="1200"/>
              <a:buFont typeface="Arial" panose="020B0604020202020204" pitchFamily="34" charset="0"/>
              <a:buAutoNum type="arabicPeriod"/>
              <a:tabLst>
                <a:tab pos="986790" algn="l"/>
              </a:tabLst>
            </a:pPr>
            <a:r>
              <a:rPr lang="it-IT" sz="1800" dirty="0">
                <a:effectLst/>
                <a:latin typeface="Arial" panose="020B0604020202020204" pitchFamily="34" charset="0"/>
                <a:ea typeface="Arial" panose="020B0604020202020204" pitchFamily="34" charset="0"/>
              </a:rPr>
              <a:t>NEGATIVO :La definizione degli eventi prevede o produce conseguenze </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prevalentemente o inutilmente negative </a:t>
            </a:r>
          </a:p>
          <a:p>
            <a:endParaRPr lang="it-IT" dirty="0"/>
          </a:p>
        </p:txBody>
      </p:sp>
    </p:spTree>
    <p:extLst>
      <p:ext uri="{BB962C8B-B14F-4D97-AF65-F5344CB8AC3E}">
        <p14:creationId xmlns:p14="http://schemas.microsoft.com/office/powerpoint/2010/main" val="131700357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12ACA70-0018-4E6C-8533-14F275A7E198}"/>
              </a:ext>
            </a:extLst>
          </p:cNvPr>
          <p:cNvSpPr>
            <a:spLocks noGrp="1"/>
          </p:cNvSpPr>
          <p:nvPr>
            <p:ph type="title"/>
          </p:nvPr>
        </p:nvSpPr>
        <p:spPr/>
        <p:txBody>
          <a:bodyPr>
            <a:normAutofit fontScale="90000"/>
          </a:bodyPr>
          <a:lstStyle/>
          <a:p>
            <a:r>
              <a:rPr lang="it-IT" b="1" kern="0" dirty="0">
                <a:latin typeface="Arial" panose="020B0604020202020204" pitchFamily="34" charset="0"/>
                <a:ea typeface="Arial" panose="020B0604020202020204" pitchFamily="34" charset="0"/>
              </a:rPr>
              <a:t>NON</a:t>
            </a:r>
            <a:r>
              <a:rPr lang="it-IT" b="1" kern="0" spc="-5" dirty="0">
                <a:latin typeface="Arial" panose="020B0604020202020204" pitchFamily="34" charset="0"/>
                <a:ea typeface="Arial" panose="020B0604020202020204" pitchFamily="34" charset="0"/>
              </a:rPr>
              <a:t> </a:t>
            </a:r>
            <a:r>
              <a:rPr lang="it-IT" b="1" kern="0" dirty="0">
                <a:latin typeface="Arial" panose="020B0604020202020204" pitchFamily="34" charset="0"/>
                <a:ea typeface="Arial" panose="020B0604020202020204" pitchFamily="34" charset="0"/>
              </a:rPr>
              <a:t>SONO</a:t>
            </a:r>
            <a:r>
              <a:rPr lang="it-IT" b="1" kern="0" spc="-5" dirty="0">
                <a:latin typeface="Arial" panose="020B0604020202020204" pitchFamily="34" charset="0"/>
                <a:ea typeface="Arial" panose="020B0604020202020204" pitchFamily="34" charset="0"/>
              </a:rPr>
              <a:t> </a:t>
            </a:r>
            <a:r>
              <a:rPr lang="it-IT" b="1" kern="0" dirty="0">
                <a:latin typeface="Arial" panose="020B0604020202020204" pitchFamily="34" charset="0"/>
                <a:ea typeface="Arial" panose="020B0604020202020204" pitchFamily="34" charset="0"/>
              </a:rPr>
              <a:t>B UTILIZZABILI</a:t>
            </a:r>
            <a:r>
              <a:rPr lang="it-IT" b="1" kern="0" spc="-5" dirty="0">
                <a:latin typeface="Arial" panose="020B0604020202020204" pitchFamily="34" charset="0"/>
                <a:ea typeface="Arial" panose="020B0604020202020204" pitchFamily="34" charset="0"/>
              </a:rPr>
              <a:t> </a:t>
            </a:r>
            <a:r>
              <a:rPr lang="it-IT" b="1" kern="0" dirty="0">
                <a:latin typeface="Arial" panose="020B0604020202020204" pitchFamily="34" charset="0"/>
                <a:ea typeface="Arial" panose="020B0604020202020204" pitchFamily="34" charset="0"/>
              </a:rPr>
              <a:t>IN TCC:</a:t>
            </a:r>
            <a:br>
              <a:rPr lang="it-IT" b="1" kern="0" dirty="0">
                <a:latin typeface="Arial" panose="020B0604020202020204" pitchFamily="34" charset="0"/>
                <a:ea typeface="Arial" panose="020B0604020202020204" pitchFamily="34" charset="0"/>
              </a:rPr>
            </a:br>
            <a:endParaRPr lang="it-IT" dirty="0"/>
          </a:p>
        </p:txBody>
      </p:sp>
      <p:sp>
        <p:nvSpPr>
          <p:cNvPr id="3" name="Segnaposto contenuto 2">
            <a:extLst>
              <a:ext uri="{FF2B5EF4-FFF2-40B4-BE49-F238E27FC236}">
                <a16:creationId xmlns:a16="http://schemas.microsoft.com/office/drawing/2014/main" id="{0E282BA8-8DD9-4BF9-AC8B-7DD9CE340A6F}"/>
              </a:ext>
            </a:extLst>
          </p:cNvPr>
          <p:cNvSpPr>
            <a:spLocks noGrp="1"/>
          </p:cNvSpPr>
          <p:nvPr>
            <p:ph idx="1"/>
          </p:nvPr>
        </p:nvSpPr>
        <p:spPr/>
        <p:txBody>
          <a:bodyPr>
            <a:normAutofit/>
          </a:bodyPr>
          <a:lstStyle/>
          <a:p>
            <a:pPr marL="528955"/>
            <a:r>
              <a:rPr lang="it-IT" sz="1800" b="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986155" marR="329565" indent="-228600">
              <a:lnSpc>
                <a:spcPct val="98000"/>
              </a:lnSpc>
              <a:spcBef>
                <a:spcPts val="5"/>
              </a:spcBef>
              <a:spcAft>
                <a:spcPts val="0"/>
              </a:spcAft>
            </a:pPr>
            <a:r>
              <a:rPr lang="it-IT" sz="1800" dirty="0">
                <a:effectLst/>
                <a:latin typeface="Arial" panose="020B0604020202020204" pitchFamily="34" charset="0"/>
                <a:ea typeface="Arial" panose="020B0604020202020204" pitchFamily="34" charset="0"/>
              </a:rPr>
              <a:t>1.</a:t>
            </a:r>
            <a:r>
              <a:rPr lang="it-IT" sz="1800" spc="12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descrizioni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il</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resoconto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narrativo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paziente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risposta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richieste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del</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tipo:</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“Che cosa ha pensato...?” </a:t>
            </a:r>
            <a:r>
              <a:rPr lang="en-US" sz="1800" dirty="0">
                <a:effectLst/>
                <a:latin typeface="Arial" panose="020B0604020202020204" pitchFamily="34" charset="0"/>
                <a:ea typeface="Arial" panose="020B0604020202020204" pitchFamily="34" charset="0"/>
              </a:rPr>
              <a:t>a </a:t>
            </a:r>
            <a:r>
              <a:rPr lang="en-US" sz="1800" dirty="0" err="1">
                <a:effectLst/>
                <a:latin typeface="Arial" panose="020B0604020202020204" pitchFamily="34" charset="0"/>
                <a:ea typeface="Arial" panose="020B0604020202020204" pitchFamily="34" charset="0"/>
              </a:rPr>
              <a:t>meno</a:t>
            </a:r>
            <a:r>
              <a:rPr lang="en-US" sz="1800"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che</a:t>
            </a:r>
            <a:r>
              <a:rPr lang="en-US" sz="1800" dirty="0">
                <a:effectLst/>
                <a:latin typeface="Arial" panose="020B0604020202020204" pitchFamily="34" charset="0"/>
                <a:ea typeface="Arial" panose="020B0604020202020204" pitchFamily="34" charset="0"/>
              </a:rPr>
              <a:t> non </a:t>
            </a:r>
            <a:r>
              <a:rPr lang="en-US" sz="1800" dirty="0" err="1">
                <a:effectLst/>
                <a:latin typeface="Arial" panose="020B0604020202020204" pitchFamily="34" charset="0"/>
                <a:ea typeface="Arial" panose="020B0604020202020204" pitchFamily="34" charset="0"/>
              </a:rPr>
              <a:t>corrispondano</a:t>
            </a:r>
            <a:r>
              <a:rPr lang="en-US" sz="1800" dirty="0">
                <a:effectLst/>
                <a:latin typeface="Arial" panose="020B0604020202020204" pitchFamily="34" charset="0"/>
                <a:ea typeface="Arial" panose="020B0604020202020204" pitchFamily="34" charset="0"/>
              </a:rPr>
              <a:t> alle 5 </a:t>
            </a:r>
            <a:r>
              <a:rPr lang="en-US" sz="1800" dirty="0" err="1">
                <a:effectLst/>
                <a:latin typeface="Arial" panose="020B0604020202020204" pitchFamily="34" charset="0"/>
                <a:ea typeface="Arial" panose="020B0604020202020204" pitchFamily="34" charset="0"/>
              </a:rPr>
              <a:t>precedenti</a:t>
            </a:r>
            <a:r>
              <a:rPr lang="en-US" sz="1800" spc="5" dirty="0">
                <a:effectLst/>
                <a:latin typeface="Arial" panose="020B0604020202020204" pitchFamily="34" charset="0"/>
                <a:ea typeface="Arial" panose="020B0604020202020204" pitchFamily="34" charset="0"/>
              </a:rPr>
              <a:t> </a:t>
            </a:r>
            <a:r>
              <a:rPr lang="en-US" sz="1800" dirty="0" err="1">
                <a:effectLst/>
                <a:latin typeface="Arial" panose="020B0604020202020204" pitchFamily="34" charset="0"/>
                <a:ea typeface="Arial" panose="020B0604020202020204" pitchFamily="34" charset="0"/>
              </a:rPr>
              <a:t>caratteristiche</a:t>
            </a:r>
            <a:r>
              <a:rPr lang="en-US" sz="1800" dirty="0">
                <a:effectLst/>
                <a:latin typeface="Arial" panose="020B0604020202020204" pitchFamily="34" charset="0"/>
                <a:ea typeface="Arial" panose="020B0604020202020204" pitchFamily="34" charset="0"/>
              </a:rPr>
              <a:t>;</a:t>
            </a:r>
            <a:endParaRPr lang="it-IT" sz="1800" dirty="0">
              <a:effectLst/>
              <a:latin typeface="Arial" panose="020B0604020202020204" pitchFamily="34" charset="0"/>
              <a:ea typeface="Arial" panose="020B0604020202020204" pitchFamily="34" charset="0"/>
            </a:endParaRPr>
          </a:p>
          <a:p>
            <a:pPr marL="528955">
              <a:spcBef>
                <a:spcPts val="5"/>
              </a:spcBef>
              <a:spcAft>
                <a:spcPts val="0"/>
              </a:spcAft>
            </a:pPr>
            <a:r>
              <a:rPr lang="en-US" sz="1800"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986155" marR="328295" indent="-228600" algn="just">
              <a:lnSpc>
                <a:spcPct val="98000"/>
              </a:lnSpc>
              <a:spcBef>
                <a:spcPts val="5"/>
              </a:spcBef>
              <a:spcAft>
                <a:spcPts val="0"/>
              </a:spcAft>
            </a:pPr>
            <a:r>
              <a:rPr lang="it-IT" sz="1800" dirty="0">
                <a:effectLst/>
                <a:latin typeface="Arial" panose="020B0604020202020204" pitchFamily="34" charset="0"/>
                <a:ea typeface="Arial" panose="020B0604020202020204" pitchFamily="34" charset="0"/>
              </a:rPr>
              <a:t>1.</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le formule dubitative o introdotte da “forse” o equivalente (“Magari ho sbagliato...”),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Cenni attenuati a qualcosa di negativo (“Non so se sono capace di farlo...”)“. Dubbi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espressi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con “E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se poi...?”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se poi mi viene un infarto?”);</a:t>
            </a:r>
          </a:p>
          <a:p>
            <a:pPr marL="986155" marR="328295" indent="-228600" algn="just">
              <a:lnSpc>
                <a:spcPct val="98000"/>
              </a:lnSpc>
              <a:spcBef>
                <a:spcPts val="5"/>
              </a:spcBef>
              <a:spcAft>
                <a:spcPts val="0"/>
              </a:spcAft>
            </a:pPr>
            <a:endParaRPr lang="it-IT" sz="1800" dirty="0">
              <a:effectLst/>
              <a:latin typeface="Arial" panose="020B0604020202020204" pitchFamily="34" charset="0"/>
              <a:ea typeface="Arial" panose="020B0604020202020204" pitchFamily="34" charset="0"/>
            </a:endParaRPr>
          </a:p>
          <a:p>
            <a:pPr marL="979170" marR="522605">
              <a:lnSpc>
                <a:spcPct val="98000"/>
              </a:lnSpc>
              <a:spcBef>
                <a:spcPts val="340"/>
              </a:spcBef>
              <a:spcAft>
                <a:spcPts val="0"/>
              </a:spcAft>
            </a:pPr>
            <a:r>
              <a:rPr lang="it-IT" sz="1800" dirty="0">
                <a:effectLst/>
                <a:latin typeface="Arial" panose="020B0604020202020204" pitchFamily="34" charset="0"/>
                <a:ea typeface="Arial" panose="020B0604020202020204" pitchFamily="34" charset="0"/>
              </a:rPr>
              <a:t>Si tratta di formule difensive spesso dettate dal bisogno di accettabilità sociale 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vanno tradotte in modo diretto con: ”Sbaglio sempre!”; “Sono un incapace!”; “Di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sicuro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mi viene un infarto!”;</a:t>
            </a:r>
          </a:p>
          <a:p>
            <a:pPr marL="528955"/>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1670220517"/>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16AF5C-F611-4245-B0A5-6118131BC8E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481A8D-D1D5-4FE6-9EE8-C9747CB972EE}"/>
              </a:ext>
            </a:extLst>
          </p:cNvPr>
          <p:cNvSpPr>
            <a:spLocks noGrp="1"/>
          </p:cNvSpPr>
          <p:nvPr>
            <p:ph idx="1"/>
          </p:nvPr>
        </p:nvSpPr>
        <p:spPr/>
        <p:txBody>
          <a:bodyPr>
            <a:normAutofit lnSpcReduction="10000"/>
          </a:bodyPr>
          <a:lstStyle/>
          <a:p>
            <a:pPr marL="986155" marR="567055" indent="-228600">
              <a:lnSpc>
                <a:spcPct val="98000"/>
              </a:lnSpc>
              <a:spcBef>
                <a:spcPts val="390"/>
              </a:spcBef>
              <a:spcAft>
                <a:spcPts val="0"/>
              </a:spcAft>
            </a:pPr>
            <a:r>
              <a:rPr lang="it-IT" sz="1800" dirty="0">
                <a:effectLst/>
                <a:latin typeface="Arial" panose="020B0604020202020204" pitchFamily="34" charset="0"/>
                <a:ea typeface="Arial" panose="020B0604020202020204" pitchFamily="34" charset="0"/>
              </a:rPr>
              <a:t>3.</a:t>
            </a:r>
            <a:r>
              <a:rPr lang="it-IT" sz="1800" spc="1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B</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che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descrivono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realisticamente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una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situazione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sue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conseguenze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senza </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però approfondire le implicazioni che la persona teme o che la terrorizzano.</a:t>
            </a:r>
          </a:p>
          <a:p>
            <a:pPr marL="979170" marR="301625">
              <a:lnSpc>
                <a:spcPct val="98000"/>
              </a:lnSpc>
              <a:spcBef>
                <a:spcPts val="340"/>
              </a:spcBef>
              <a:spcAft>
                <a:spcPts val="0"/>
              </a:spcAft>
            </a:pPr>
            <a:r>
              <a:rPr lang="it-IT" sz="1800" dirty="0">
                <a:effectLst/>
                <a:latin typeface="Arial" panose="020B0604020202020204" pitchFamily="34" charset="0"/>
                <a:ea typeface="Arial" panose="020B0604020202020204" pitchFamily="34" charset="0"/>
              </a:rPr>
              <a:t>Spesso il B riportato è del tipo “Se perdo mio marito, rimango sola”. Questo è un B</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descrittivo e non spiega l’intensità di una grave ansia da abbandono o una difficoltà</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estrema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lasciare un marito abusivo.</a:t>
            </a:r>
          </a:p>
          <a:p>
            <a:pPr marL="528955">
              <a:spcBef>
                <a:spcPts val="30"/>
              </a:spcBef>
              <a:spcAft>
                <a:spcPts val="0"/>
              </a:spcAft>
            </a:pPr>
            <a:r>
              <a:rPr lang="it-IT" sz="1800" dirty="0">
                <a:effectLst/>
                <a:latin typeface="Arial" panose="020B0604020202020204" pitchFamily="34" charset="0"/>
                <a:ea typeface="Arial" panose="020B0604020202020204" pitchFamily="34" charset="0"/>
              </a:rPr>
              <a:t> </a:t>
            </a:r>
          </a:p>
          <a:p>
            <a:pPr marL="528955" marR="346075">
              <a:lnSpc>
                <a:spcPct val="96000"/>
              </a:lnSpc>
            </a:pPr>
            <a:r>
              <a:rPr lang="it-IT" sz="1800" dirty="0">
                <a:effectLst/>
                <a:latin typeface="Arial" panose="020B0604020202020204" pitchFamily="34" charset="0"/>
                <a:ea typeface="Arial" panose="020B0604020202020204" pitchFamily="34" charset="0"/>
              </a:rPr>
              <a:t>Occorre andare oltre e cercare il B che causa entrambe le reazioni; ad esempio: “Da sola</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non</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posso farcela!”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meglio,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“Sono debole!”,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“Sono vulnerabile!”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o simile.</a:t>
            </a:r>
          </a:p>
          <a:p>
            <a:pPr marL="528955" marR="346075">
              <a:lnSpc>
                <a:spcPct val="96000"/>
              </a:lnSpc>
            </a:pPr>
            <a:endParaRPr lang="it-IT" sz="1800" dirty="0">
              <a:effectLst/>
              <a:latin typeface="Arial" panose="020B0604020202020204" pitchFamily="34" charset="0"/>
              <a:ea typeface="Arial" panose="020B0604020202020204" pitchFamily="34" charset="0"/>
            </a:endParaRPr>
          </a:p>
          <a:p>
            <a:pPr marL="528955" marR="261620">
              <a:lnSpc>
                <a:spcPct val="98000"/>
              </a:lnSpc>
              <a:spcBef>
                <a:spcPts val="350"/>
              </a:spcBef>
              <a:spcAft>
                <a:spcPts val="0"/>
              </a:spcAft>
            </a:pPr>
            <a:r>
              <a:rPr lang="it-IT" sz="1800" dirty="0">
                <a:effectLst/>
                <a:latin typeface="Arial" panose="020B0604020202020204" pitchFamily="34" charset="0"/>
                <a:ea typeface="Arial" panose="020B0604020202020204" pitchFamily="34" charset="0"/>
              </a:rPr>
              <a:t>Spesso un B si articola in due parti: una prima parte descrittiva e realistica ma insufficiente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spiegare le reazioni registrate in C e poi una seconda parte, che contiene la distorsione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cognitiva e spiega compiutamente il C.</a:t>
            </a:r>
          </a:p>
          <a:p>
            <a:pPr marL="528955">
              <a:spcBef>
                <a:spcPts val="30"/>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761428386"/>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59992F1-2CFC-4E0C-A59D-B462045D9F9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E40D8E4-124D-4745-8A6E-6D198245F033}"/>
              </a:ext>
            </a:extLst>
          </p:cNvPr>
          <p:cNvSpPr>
            <a:spLocks noGrp="1"/>
          </p:cNvSpPr>
          <p:nvPr>
            <p:ph idx="1"/>
          </p:nvPr>
        </p:nvSpPr>
        <p:spPr/>
        <p:txBody>
          <a:bodyPr>
            <a:normAutofit fontScale="85000" lnSpcReduction="20000"/>
          </a:bodyPr>
          <a:lstStyle/>
          <a:p>
            <a:pPr marL="1779905" marR="1504950" algn="ctr"/>
            <a:r>
              <a:rPr lang="it-IT" sz="1800" b="1" kern="0" dirty="0">
                <a:effectLst/>
                <a:latin typeface="Arial" panose="020B0604020202020204" pitchFamily="34" charset="0"/>
                <a:ea typeface="Arial" panose="020B0604020202020204" pitchFamily="34" charset="0"/>
              </a:rPr>
              <a:t>IDENTIFICARE B</a:t>
            </a:r>
            <a:r>
              <a:rPr lang="it-IT" sz="1800" b="1" kern="0" spc="-5" dirty="0">
                <a:effectLst/>
                <a:latin typeface="Arial" panose="020B0604020202020204" pitchFamily="34" charset="0"/>
                <a:ea typeface="Arial" panose="020B0604020202020204" pitchFamily="34" charset="0"/>
              </a:rPr>
              <a:t> </a:t>
            </a:r>
            <a:r>
              <a:rPr lang="it-IT" sz="1800" b="1" kern="0" dirty="0">
                <a:effectLst/>
                <a:latin typeface="Arial" panose="020B0604020202020204" pitchFamily="34" charset="0"/>
                <a:ea typeface="Arial" panose="020B0604020202020204" pitchFamily="34" charset="0"/>
              </a:rPr>
              <a:t>UTILIZZABILI:</a:t>
            </a:r>
          </a:p>
          <a:p>
            <a:pPr marL="528955">
              <a:spcBef>
                <a:spcPts val="5"/>
              </a:spcBef>
              <a:spcAft>
                <a:spcPts val="0"/>
              </a:spcAft>
            </a:pPr>
            <a:r>
              <a:rPr lang="it-IT" sz="1800" b="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528955" marR="549275">
              <a:lnSpc>
                <a:spcPct val="98000"/>
              </a:lnSpc>
            </a:pPr>
            <a:r>
              <a:rPr lang="it-IT" sz="1800" dirty="0">
                <a:effectLst/>
                <a:latin typeface="Arial" panose="020B0604020202020204" pitchFamily="34" charset="0"/>
                <a:ea typeface="Arial" panose="020B0604020202020204" pitchFamily="34" charset="0"/>
              </a:rPr>
              <a:t>Si parte di solito dalle affermazioni della persona, per quanto dubitative, frammentarie,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accennate o francamente descrittive.</a:t>
            </a:r>
          </a:p>
          <a:p>
            <a:pPr marL="528955">
              <a:spcBef>
                <a:spcPts val="30"/>
              </a:spcBef>
              <a:spcAft>
                <a:spcPts val="0"/>
              </a:spcAft>
            </a:pPr>
            <a:r>
              <a:rPr lang="it-IT" sz="1800" dirty="0">
                <a:effectLst/>
                <a:latin typeface="Arial" panose="020B0604020202020204" pitchFamily="34" charset="0"/>
                <a:ea typeface="Arial" panose="020B0604020202020204" pitchFamily="34" charset="0"/>
              </a:rPr>
              <a:t> </a:t>
            </a:r>
          </a:p>
          <a:p>
            <a:pPr marL="528955"/>
            <a:r>
              <a:rPr lang="it-IT" sz="1800" dirty="0">
                <a:effectLst/>
                <a:latin typeface="Arial" panose="020B0604020202020204" pitchFamily="34" charset="0"/>
                <a:ea typeface="Arial" panose="020B0604020202020204" pitchFamily="34" charset="0"/>
              </a:rPr>
              <a:t>Si procede verso livelli via via più profondi (</a:t>
            </a:r>
            <a:r>
              <a:rPr lang="it-IT" sz="1800" dirty="0" err="1">
                <a:effectLst/>
                <a:latin typeface="Arial" panose="020B0604020202020204" pitchFamily="34" charset="0"/>
                <a:ea typeface="Arial" panose="020B0604020202020204" pitchFamily="34" charset="0"/>
              </a:rPr>
              <a:t>laddering</a:t>
            </a:r>
            <a:r>
              <a:rPr lang="it-IT" sz="1800" dirty="0">
                <a:effectLst/>
                <a:latin typeface="Arial" panose="020B0604020202020204" pitchFamily="34" charset="0"/>
                <a:ea typeface="Arial" panose="020B0604020202020204" pitchFamily="34" charset="0"/>
              </a:rPr>
              <a:t>)</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attraverso domande quali:</a:t>
            </a:r>
          </a:p>
          <a:p>
            <a:pPr marL="528955">
              <a:spcBef>
                <a:spcPts val="25"/>
              </a:spcBef>
              <a:spcAft>
                <a:spcPts val="0"/>
              </a:spcAft>
            </a:pPr>
            <a:r>
              <a:rPr lang="it-IT" sz="1800" dirty="0">
                <a:effectLst/>
                <a:latin typeface="Arial" panose="020B0604020202020204" pitchFamily="34" charset="0"/>
                <a:ea typeface="Arial" panose="020B0604020202020204" pitchFamily="34" charset="0"/>
              </a:rPr>
              <a:t> </a:t>
            </a:r>
          </a:p>
          <a:p>
            <a:pPr marL="528955"/>
            <a:r>
              <a:rPr lang="it-IT" sz="1800" i="1" dirty="0">
                <a:effectLst/>
                <a:latin typeface="Arial" panose="020B0604020202020204" pitchFamily="34" charset="0"/>
                <a:ea typeface="Arial" panose="020B0604020202020204" pitchFamily="34" charset="0"/>
              </a:rPr>
              <a:t>Che cosa teme veramente?</a:t>
            </a:r>
            <a:endParaRPr lang="it-IT" sz="1800" dirty="0">
              <a:effectLst/>
              <a:latin typeface="Arial" panose="020B0604020202020204" pitchFamily="34" charset="0"/>
              <a:ea typeface="Arial" panose="020B0604020202020204" pitchFamily="34" charset="0"/>
            </a:endParaRPr>
          </a:p>
          <a:p>
            <a:pPr marL="528955" marR="3030855">
              <a:lnSpc>
                <a:spcPct val="121000"/>
              </a:lnSpc>
              <a:spcBef>
                <a:spcPts val="300"/>
              </a:spcBef>
              <a:spcAft>
                <a:spcPts val="0"/>
              </a:spcAft>
            </a:pPr>
            <a:r>
              <a:rPr lang="it-IT" sz="1800" i="1" dirty="0">
                <a:effectLst/>
                <a:latin typeface="Arial" panose="020B0604020202020204" pitchFamily="34" charset="0"/>
                <a:ea typeface="Arial" panose="020B0604020202020204" pitchFamily="34" charset="0"/>
              </a:rPr>
              <a:t>Cosa la spaventa davvero, più di ogni altra cosa?</a:t>
            </a:r>
            <a:r>
              <a:rPr lang="it-IT" sz="1800" i="1" spc="-3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Cosa succede nella realtà se...?</a:t>
            </a:r>
            <a:endParaRPr lang="it-IT" sz="1800" dirty="0">
              <a:effectLst/>
              <a:latin typeface="Arial" panose="020B0604020202020204" pitchFamily="34" charset="0"/>
              <a:ea typeface="Arial" panose="020B0604020202020204" pitchFamily="34" charset="0"/>
            </a:endParaRPr>
          </a:p>
          <a:p>
            <a:pPr marL="528955" marR="3691890">
              <a:lnSpc>
                <a:spcPct val="121000"/>
              </a:lnSpc>
              <a:spcAft>
                <a:spcPts val="0"/>
              </a:spcAft>
            </a:pPr>
            <a:r>
              <a:rPr lang="it-IT" sz="1800" i="1" dirty="0">
                <a:effectLst/>
                <a:latin typeface="Arial" panose="020B0604020202020204" pitchFamily="34" charset="0"/>
                <a:ea typeface="Arial" panose="020B0604020202020204" pitchFamily="34" charset="0"/>
              </a:rPr>
              <a:t>Come mai questo è tanto grave per lei?</a:t>
            </a:r>
            <a:r>
              <a:rPr lang="it-IT" sz="1800" i="1" spc="-3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Che cosa significa per</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lei se...?</a:t>
            </a:r>
            <a:endParaRPr lang="it-IT" sz="1800" dirty="0">
              <a:effectLst/>
              <a:latin typeface="Arial" panose="020B0604020202020204" pitchFamily="34" charset="0"/>
              <a:ea typeface="Arial" panose="020B0604020202020204" pitchFamily="34" charset="0"/>
            </a:endParaRPr>
          </a:p>
          <a:p>
            <a:pPr marL="528955">
              <a:lnSpc>
                <a:spcPts val="1375"/>
              </a:lnSpc>
            </a:pPr>
            <a:r>
              <a:rPr lang="it-IT" sz="1800" i="1" dirty="0">
                <a:effectLst/>
                <a:latin typeface="Arial" panose="020B0604020202020204" pitchFamily="34" charset="0"/>
                <a:ea typeface="Arial" panose="020B0604020202020204" pitchFamily="34" charset="0"/>
              </a:rPr>
              <a:t>Questo</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che cosa ci dice su di lei?</a:t>
            </a:r>
            <a:endParaRPr lang="it-IT" sz="1800" dirty="0">
              <a:effectLst/>
              <a:latin typeface="Arial" panose="020B0604020202020204" pitchFamily="34" charset="0"/>
              <a:ea typeface="Arial" panose="020B0604020202020204" pitchFamily="34" charset="0"/>
            </a:endParaRPr>
          </a:p>
          <a:p>
            <a:pPr marL="528955" marR="3531235">
              <a:lnSpc>
                <a:spcPct val="121000"/>
              </a:lnSpc>
              <a:spcBef>
                <a:spcPts val="290"/>
              </a:spcBef>
              <a:spcAft>
                <a:spcPts val="0"/>
              </a:spcAft>
            </a:pPr>
            <a:r>
              <a:rPr lang="it-IT" sz="1800" i="1" dirty="0">
                <a:effectLst/>
                <a:latin typeface="Arial" panose="020B0604020202020204" pitchFamily="34" charset="0"/>
                <a:ea typeface="Arial" panose="020B0604020202020204" pitchFamily="34" charset="0"/>
              </a:rPr>
              <a:t>E ciò cosa implica per lei e su di lei?</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Come</a:t>
            </a:r>
            <a:r>
              <a:rPr lang="it-IT" sz="1800" i="1" spc="-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descriverebbe</a:t>
            </a:r>
            <a:r>
              <a:rPr lang="it-IT" sz="1800" i="1" spc="-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una</a:t>
            </a:r>
            <a:r>
              <a:rPr lang="it-IT" sz="1800" i="1" spc="-1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persona</a:t>
            </a:r>
            <a:r>
              <a:rPr lang="it-IT" sz="1800" i="1" spc="-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che...?</a:t>
            </a:r>
            <a:endParaRPr lang="it-IT" sz="1800" dirty="0">
              <a:effectLst/>
              <a:latin typeface="Arial" panose="020B0604020202020204" pitchFamily="34" charset="0"/>
              <a:ea typeface="Arial" panose="020B0604020202020204" pitchFamily="34" charset="0"/>
            </a:endParaRPr>
          </a:p>
          <a:p>
            <a:pPr marL="528955">
              <a:spcBef>
                <a:spcPts val="10"/>
              </a:spcBef>
              <a:spcAft>
                <a:spcPts val="0"/>
              </a:spcAft>
            </a:pPr>
            <a:r>
              <a:rPr lang="it-IT" sz="1800" i="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528955" marR="455930">
              <a:lnSpc>
                <a:spcPct val="96000"/>
              </a:lnSpc>
            </a:pPr>
            <a:r>
              <a:rPr lang="it-IT" sz="1800" dirty="0">
                <a:effectLst/>
                <a:latin typeface="Arial" panose="020B0604020202020204" pitchFamily="34" charset="0"/>
                <a:ea typeface="Arial" panose="020B0604020202020204" pitchFamily="34" charset="0"/>
              </a:rPr>
              <a:t>Ci si ferma quando sì è identificato un B disfunzionale che spiega compiutamente tipo 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intensità di C.</a:t>
            </a:r>
          </a:p>
          <a:p>
            <a:pPr marL="528955">
              <a:spcBef>
                <a:spcPts val="35"/>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1815857059"/>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554001-8AA1-487A-BAD0-014AE716C71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B59D903-3F43-4874-9D1B-F3F5F832EA32}"/>
              </a:ext>
            </a:extLst>
          </p:cNvPr>
          <p:cNvSpPr>
            <a:spLocks noGrp="1"/>
          </p:cNvSpPr>
          <p:nvPr>
            <p:ph idx="1"/>
          </p:nvPr>
        </p:nvSpPr>
        <p:spPr/>
        <p:txBody>
          <a:bodyPr>
            <a:normAutofit fontScale="62500" lnSpcReduction="20000"/>
          </a:bodyPr>
          <a:lstStyle/>
          <a:p>
            <a:pPr marL="1779905" marR="1504950" algn="ctr"/>
            <a:r>
              <a:rPr lang="it-IT" sz="3200" b="1" kern="0" dirty="0">
                <a:effectLst/>
                <a:latin typeface="Arial" panose="020B0604020202020204" pitchFamily="34" charset="0"/>
                <a:ea typeface="Arial" panose="020B0604020202020204" pitchFamily="34" charset="0"/>
              </a:rPr>
              <a:t>SONO</a:t>
            </a:r>
            <a:r>
              <a:rPr lang="it-IT" sz="3200" b="1" kern="0" spc="-10" dirty="0">
                <a:effectLst/>
                <a:latin typeface="Arial" panose="020B0604020202020204" pitchFamily="34" charset="0"/>
                <a:ea typeface="Arial" panose="020B0604020202020204" pitchFamily="34" charset="0"/>
              </a:rPr>
              <a:t> </a:t>
            </a:r>
            <a:r>
              <a:rPr lang="it-IT" sz="3200" b="1" kern="0" dirty="0">
                <a:effectLst/>
                <a:latin typeface="Arial" panose="020B0604020202020204" pitchFamily="34" charset="0"/>
                <a:ea typeface="Arial" panose="020B0604020202020204" pitchFamily="34" charset="0"/>
              </a:rPr>
              <a:t>B UTILIZZABILI</a:t>
            </a:r>
            <a:r>
              <a:rPr lang="it-IT" sz="3200" b="1" kern="0" spc="-5" dirty="0">
                <a:effectLst/>
                <a:latin typeface="Arial" panose="020B0604020202020204" pitchFamily="34" charset="0"/>
                <a:ea typeface="Arial" panose="020B0604020202020204" pitchFamily="34" charset="0"/>
              </a:rPr>
              <a:t> </a:t>
            </a:r>
            <a:r>
              <a:rPr lang="it-IT" sz="3200" b="1" kern="0" dirty="0">
                <a:effectLst/>
                <a:latin typeface="Arial" panose="020B0604020202020204" pitchFamily="34" charset="0"/>
                <a:ea typeface="Arial" panose="020B0604020202020204" pitchFamily="34" charset="0"/>
              </a:rPr>
              <a:t>IN TCC:</a:t>
            </a:r>
          </a:p>
          <a:p>
            <a:pPr marL="528955" marR="1836420">
              <a:lnSpc>
                <a:spcPts val="3350"/>
              </a:lnSpc>
              <a:spcBef>
                <a:spcPts val="10"/>
              </a:spcBef>
              <a:spcAft>
                <a:spcPts val="0"/>
              </a:spcAft>
            </a:pPr>
            <a:r>
              <a:rPr lang="it-IT" sz="3200" dirty="0">
                <a:effectLst/>
                <a:latin typeface="Arial" panose="020B0604020202020204" pitchFamily="34" charset="0"/>
                <a:ea typeface="Arial" panose="020B0604020202020204" pitchFamily="34" charset="0"/>
              </a:rPr>
              <a:t>I B che descrivono in modo disfunzionale la realtà che contengono:</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Una</a:t>
            </a:r>
            <a:r>
              <a:rPr lang="it-IT" sz="3200" spc="-5" dirty="0">
                <a:effectLst/>
                <a:latin typeface="Arial" panose="020B0604020202020204" pitchFamily="34" charset="0"/>
                <a:ea typeface="Arial" panose="020B0604020202020204" pitchFamily="34" charset="0"/>
              </a:rPr>
              <a:t> </a:t>
            </a:r>
            <a:r>
              <a:rPr lang="it-IT" sz="3200" dirty="0" err="1">
                <a:effectLst/>
                <a:latin typeface="Arial" panose="020B0604020202020204" pitchFamily="34" charset="0"/>
                <a:ea typeface="Arial" panose="020B0604020202020204" pitchFamily="34" charset="0"/>
              </a:rPr>
              <a:t>dispercezione</a:t>
            </a:r>
            <a:r>
              <a:rPr lang="it-IT" sz="3200" dirty="0">
                <a:effectLst/>
                <a:latin typeface="Arial" panose="020B0604020202020204" pitchFamily="34" charset="0"/>
                <a:ea typeface="Arial" panose="020B0604020202020204" pitchFamily="34" charset="0"/>
              </a:rPr>
              <a:t> del senso di minaccia fisica o psicologica.</a:t>
            </a:r>
          </a:p>
          <a:p>
            <a:pPr marL="528955" marR="304165">
              <a:lnSpc>
                <a:spcPct val="98000"/>
              </a:lnSpc>
              <a:spcBef>
                <a:spcPts val="345"/>
              </a:spcBef>
              <a:spcAft>
                <a:spcPts val="0"/>
              </a:spcAft>
            </a:pPr>
            <a:r>
              <a:rPr lang="it-IT" sz="3200" dirty="0">
                <a:effectLst/>
                <a:latin typeface="Arial" panose="020B0604020202020204" pitchFamily="34" charset="0"/>
                <a:ea typeface="Arial" panose="020B0604020202020204" pitchFamily="34" charset="0"/>
              </a:rPr>
              <a:t>Esempi: “Sto per morire!”; “Sto per avere un infarto!”; “Sto per perdere controllo!”; “Sto per</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impazzire!”; “Prenderò una malattia gravissima o la farò prendere a qualcun altro!”;</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“Perderò</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controllo!”;</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“Impazzirò!”.</a:t>
            </a:r>
          </a:p>
          <a:p>
            <a:pPr marL="528955" marR="413385">
              <a:lnSpc>
                <a:spcPct val="98000"/>
              </a:lnSpc>
              <a:spcBef>
                <a:spcPts val="345"/>
              </a:spcBef>
              <a:spcAft>
                <a:spcPts val="0"/>
              </a:spcAft>
            </a:pPr>
            <a:r>
              <a:rPr lang="it-IT" sz="3200" dirty="0">
                <a:effectLst/>
                <a:latin typeface="Arial" panose="020B0604020202020204" pitchFamily="34" charset="0"/>
                <a:ea typeface="Arial" panose="020B0604020202020204" pitchFamily="34" charset="0"/>
              </a:rPr>
              <a:t>I C emotivi connessi a questa classe di B sono prevalentemente ansia (soprattutto ansia</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anticipatoria),</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paura,</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angoscia.</a:t>
            </a:r>
          </a:p>
          <a:p>
            <a:pPr marL="528955" marR="803275">
              <a:lnSpc>
                <a:spcPct val="97000"/>
              </a:lnSpc>
              <a:spcBef>
                <a:spcPts val="350"/>
              </a:spcBef>
              <a:spcAft>
                <a:spcPts val="0"/>
              </a:spcAft>
            </a:pPr>
            <a:r>
              <a:rPr lang="it-IT" sz="3200" dirty="0">
                <a:effectLst/>
                <a:latin typeface="Arial" panose="020B0604020202020204" pitchFamily="34" charset="0"/>
                <a:ea typeface="Arial" panose="020B0604020202020204" pitchFamily="34" charset="0"/>
              </a:rPr>
              <a:t>I C comportamentali sono spesso mirati a proteggersi dalle conseguenze temute e</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implicano evitamenti e fughe da specifiche situazioni; comportamenti ritualistici,</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compulsivi,</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rigidi;</a:t>
            </a:r>
          </a:p>
          <a:p>
            <a:endParaRPr lang="it-IT" dirty="0"/>
          </a:p>
        </p:txBody>
      </p:sp>
    </p:spTree>
    <p:extLst>
      <p:ext uri="{BB962C8B-B14F-4D97-AF65-F5344CB8AC3E}">
        <p14:creationId xmlns:p14="http://schemas.microsoft.com/office/powerpoint/2010/main" val="2574313823"/>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F0AAC38-43C7-41DF-A49D-0D35FB29ED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2FA5980-ABC8-420A-BB6B-E068F268BB0A}"/>
              </a:ext>
            </a:extLst>
          </p:cNvPr>
          <p:cNvSpPr>
            <a:spLocks noGrp="1"/>
          </p:cNvSpPr>
          <p:nvPr>
            <p:ph idx="1"/>
          </p:nvPr>
        </p:nvSpPr>
        <p:spPr/>
        <p:txBody>
          <a:bodyPr>
            <a:normAutofit/>
          </a:bodyPr>
          <a:lstStyle/>
          <a:p>
            <a:pPr marL="528955">
              <a:spcBef>
                <a:spcPts val="355"/>
              </a:spcBef>
            </a:pPr>
            <a:r>
              <a:rPr lang="it-IT" sz="1800" dirty="0">
                <a:effectLst/>
                <a:latin typeface="Arial" panose="020B0604020202020204" pitchFamily="34" charset="0"/>
                <a:ea typeface="Arial" panose="020B0604020202020204" pitchFamily="34" charset="0"/>
              </a:rPr>
              <a:t>una </a:t>
            </a:r>
            <a:r>
              <a:rPr lang="it-IT" sz="1800" dirty="0" err="1">
                <a:effectLst/>
                <a:latin typeface="Arial" panose="020B0604020202020204" pitchFamily="34" charset="0"/>
                <a:ea typeface="Arial" panose="020B0604020202020204" pitchFamily="34" charset="0"/>
              </a:rPr>
              <a:t>dispercezione</a:t>
            </a:r>
            <a:r>
              <a:rPr lang="it-IT" sz="1800" dirty="0">
                <a:effectLst/>
                <a:latin typeface="Arial" panose="020B0604020202020204" pitchFamily="34" charset="0"/>
                <a:ea typeface="Arial" panose="020B0604020202020204" pitchFamily="34" charset="0"/>
              </a:rPr>
              <a:t> del proprio valore personale (”ontologico”).</a:t>
            </a:r>
          </a:p>
          <a:p>
            <a:pPr marL="528955" marR="591820">
              <a:lnSpc>
                <a:spcPct val="98000"/>
              </a:lnSpc>
              <a:spcBef>
                <a:spcPts val="335"/>
              </a:spcBef>
              <a:spcAft>
                <a:spcPts val="0"/>
              </a:spcAft>
            </a:pPr>
            <a:r>
              <a:rPr lang="it-IT" sz="1800" dirty="0">
                <a:effectLst/>
                <a:latin typeface="Arial" panose="020B0604020202020204" pitchFamily="34" charset="0"/>
                <a:ea typeface="Arial" panose="020B0604020202020204" pitchFamily="34" charset="0"/>
              </a:rPr>
              <a:t>Esempi: “Sono sbagliato!”; “Sono stupido”; “Sono uno sfigato!”; ”Non sarei mai dovuto</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nascere!”;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”Non valgo nulla”;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“Non conto nulla!”;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“Sono una cattiva persona!”.</a:t>
            </a:r>
          </a:p>
          <a:p>
            <a:pPr marL="528955" marR="549910">
              <a:lnSpc>
                <a:spcPct val="96000"/>
              </a:lnSpc>
              <a:spcBef>
                <a:spcPts val="360"/>
              </a:spcBef>
              <a:spcAft>
                <a:spcPts val="0"/>
              </a:spcAft>
            </a:pPr>
            <a:r>
              <a:rPr lang="it-IT" sz="1800" dirty="0">
                <a:effectLst/>
                <a:latin typeface="Arial" panose="020B0604020202020204" pitchFamily="34" charset="0"/>
                <a:ea typeface="Arial" panose="020B0604020202020204" pitchFamily="34" charset="0"/>
              </a:rPr>
              <a:t>I C emotivi connessi a questa classe di B sono, di volta in volta, tristezza, frustrazione,</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confusione,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vuoto esistenziale,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angoscia,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dolore,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fino alla depressione.</a:t>
            </a:r>
          </a:p>
          <a:p>
            <a:pPr marL="528955" marR="438785">
              <a:lnSpc>
                <a:spcPct val="98000"/>
              </a:lnSpc>
              <a:spcBef>
                <a:spcPts val="350"/>
              </a:spcBef>
              <a:spcAft>
                <a:spcPts val="0"/>
              </a:spcAft>
            </a:pPr>
            <a:r>
              <a:rPr lang="it-IT" sz="1800" dirty="0">
                <a:effectLst/>
                <a:latin typeface="Arial" panose="020B0604020202020204" pitchFamily="34" charset="0"/>
                <a:ea typeface="Arial" panose="020B0604020202020204" pitchFamily="34" charset="0"/>
              </a:rPr>
              <a:t>I C comportamentali sono spesso caratterizzati da </a:t>
            </a:r>
            <a:r>
              <a:rPr lang="it-IT" sz="1800" dirty="0" err="1">
                <a:effectLst/>
                <a:latin typeface="Arial" panose="020B0604020202020204" pitchFamily="34" charset="0"/>
                <a:ea typeface="Arial" panose="020B0604020202020204" pitchFamily="34" charset="0"/>
              </a:rPr>
              <a:t>autobiasimo</a:t>
            </a:r>
            <a:r>
              <a:rPr lang="it-IT" sz="1800" dirty="0">
                <a:effectLst/>
                <a:latin typeface="Arial" panose="020B0604020202020204" pitchFamily="34" charset="0"/>
                <a:ea typeface="Arial" panose="020B0604020202020204" pitchFamily="34" charset="0"/>
              </a:rPr>
              <a:t> e autodenigrazione e da</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una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tendenza a non prendere iniziativa,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 “non provarci nemmeno”;</a:t>
            </a:r>
          </a:p>
          <a:p>
            <a:pPr marL="186055" indent="0">
              <a:spcBef>
                <a:spcPts val="30"/>
              </a:spcBef>
              <a:spcAft>
                <a:spcPts val="0"/>
              </a:spcAft>
              <a:buNone/>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427222237"/>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34561B1-548A-47AB-8E48-D8DEF5FF51A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57AC4FA-9DA5-44EB-A8AF-65F0F750175E}"/>
              </a:ext>
            </a:extLst>
          </p:cNvPr>
          <p:cNvSpPr>
            <a:spLocks noGrp="1"/>
          </p:cNvSpPr>
          <p:nvPr>
            <p:ph idx="1"/>
          </p:nvPr>
        </p:nvSpPr>
        <p:spPr/>
        <p:txBody>
          <a:bodyPr>
            <a:normAutofit fontScale="70000" lnSpcReduction="20000"/>
          </a:bodyPr>
          <a:lstStyle/>
          <a:p>
            <a:pPr marL="528955"/>
            <a:r>
              <a:rPr lang="it-IT" sz="3200" dirty="0">
                <a:effectLst/>
                <a:latin typeface="Arial" panose="020B0604020202020204" pitchFamily="34" charset="0"/>
                <a:ea typeface="Arial" panose="020B0604020202020204" pitchFamily="34" charset="0"/>
              </a:rPr>
              <a:t>una </a:t>
            </a:r>
            <a:r>
              <a:rPr lang="it-IT" sz="3200" dirty="0" err="1">
                <a:effectLst/>
                <a:latin typeface="Arial" panose="020B0604020202020204" pitchFamily="34" charset="0"/>
                <a:ea typeface="Arial" panose="020B0604020202020204" pitchFamily="34" charset="0"/>
              </a:rPr>
              <a:t>dispercezione</a:t>
            </a:r>
            <a:r>
              <a:rPr lang="it-IT" sz="3200" dirty="0">
                <a:effectLst/>
                <a:latin typeface="Arial" panose="020B0604020202020204" pitchFamily="34" charset="0"/>
                <a:ea typeface="Arial" panose="020B0604020202020204" pitchFamily="34" charset="0"/>
              </a:rPr>
              <a:t> della propria efficacia/competenza.</a:t>
            </a:r>
          </a:p>
          <a:p>
            <a:pPr marL="528955" marR="617220">
              <a:lnSpc>
                <a:spcPct val="98000"/>
              </a:lnSpc>
              <a:spcBef>
                <a:spcPts val="335"/>
              </a:spcBef>
              <a:spcAft>
                <a:spcPts val="0"/>
              </a:spcAft>
            </a:pPr>
            <a:r>
              <a:rPr lang="it-IT" sz="3200" dirty="0">
                <a:effectLst/>
                <a:latin typeface="Arial" panose="020B0604020202020204" pitchFamily="34" charset="0"/>
                <a:ea typeface="Arial" panose="020B0604020202020204" pitchFamily="34" charset="0"/>
              </a:rPr>
              <a:t>Esempi: “Sono un incapace!”; “Sono un buono a nulla!”; “Sono un inetto!“; “Sono un</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incompetente!”; “Non so fare niente!”; “Non ne faccio una di giusta!”; “Non posso farci</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niente!”;</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“Sono impotente !”;</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“Non ho scelta!”</a:t>
            </a:r>
          </a:p>
          <a:p>
            <a:pPr marL="528955" marR="363220">
              <a:lnSpc>
                <a:spcPct val="98000"/>
              </a:lnSpc>
              <a:spcBef>
                <a:spcPts val="340"/>
              </a:spcBef>
              <a:spcAft>
                <a:spcPts val="0"/>
              </a:spcAft>
            </a:pPr>
            <a:r>
              <a:rPr lang="it-IT" sz="3200" dirty="0">
                <a:effectLst/>
                <a:latin typeface="Arial" panose="020B0604020202020204" pitchFamily="34" charset="0"/>
                <a:ea typeface="Arial" panose="020B0604020202020204" pitchFamily="34" charset="0"/>
              </a:rPr>
              <a:t>I C emotivi connessi a questa classe di B sono, analogamente al caso precedente,</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tristezza, frustrazione, vuoto esistenziale, angoscia, dolore, senso di inutilità esistenziale,</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fino alla depressione.</a:t>
            </a:r>
          </a:p>
          <a:p>
            <a:pPr marL="528955" marR="725805" algn="just">
              <a:lnSpc>
                <a:spcPct val="98000"/>
              </a:lnSpc>
              <a:spcBef>
                <a:spcPts val="345"/>
              </a:spcBef>
              <a:spcAft>
                <a:spcPts val="0"/>
              </a:spcAft>
            </a:pPr>
            <a:r>
              <a:rPr lang="it-IT" sz="3200" dirty="0">
                <a:effectLst/>
                <a:latin typeface="Arial" panose="020B0604020202020204" pitchFamily="34" charset="0"/>
                <a:ea typeface="Arial" panose="020B0604020202020204" pitchFamily="34" charset="0"/>
              </a:rPr>
              <a:t>I C comportamentali, come nel precedente tema di B, sono spesso caratterizzati da</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autodenigrazione e da una tendenza a non prendere iniziativa, a rinunciare prima di</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provare;</a:t>
            </a:r>
          </a:p>
          <a:p>
            <a:endParaRPr lang="it-IT" dirty="0"/>
          </a:p>
        </p:txBody>
      </p:sp>
    </p:spTree>
    <p:extLst>
      <p:ext uri="{BB962C8B-B14F-4D97-AF65-F5344CB8AC3E}">
        <p14:creationId xmlns:p14="http://schemas.microsoft.com/office/powerpoint/2010/main" val="150108065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021A7-854D-4C8D-9E0E-E07B0449CD9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D34C4378-A628-4FF3-A4A6-D7860A51441F}"/>
              </a:ext>
            </a:extLst>
          </p:cNvPr>
          <p:cNvSpPr>
            <a:spLocks noGrp="1"/>
          </p:cNvSpPr>
          <p:nvPr>
            <p:ph idx="1"/>
          </p:nvPr>
        </p:nvSpPr>
        <p:spPr/>
        <p:txBody>
          <a:bodyPr>
            <a:normAutofit/>
          </a:bodyPr>
          <a:lstStyle/>
          <a:p>
            <a:pPr marL="528955">
              <a:spcBef>
                <a:spcPts val="30"/>
              </a:spcBef>
              <a:spcAft>
                <a:spcPts val="0"/>
              </a:spcAft>
            </a:pPr>
            <a:r>
              <a:rPr lang="it-IT" sz="1800" dirty="0">
                <a:effectLst/>
                <a:latin typeface="Arial" panose="020B0604020202020204" pitchFamily="34" charset="0"/>
                <a:ea typeface="Arial" panose="020B0604020202020204" pitchFamily="34" charset="0"/>
              </a:rPr>
              <a:t> </a:t>
            </a:r>
          </a:p>
          <a:p>
            <a:pPr marL="528955"/>
            <a:r>
              <a:rPr lang="it-IT" sz="1800" dirty="0">
                <a:effectLst/>
                <a:latin typeface="Arial" panose="020B0604020202020204" pitchFamily="34" charset="0"/>
                <a:ea typeface="Arial" panose="020B0604020202020204" pitchFamily="34" charset="0"/>
              </a:rPr>
              <a:t>una</a:t>
            </a:r>
            <a:r>
              <a:rPr lang="it-IT" sz="1800" spc="-5" dirty="0">
                <a:effectLst/>
                <a:latin typeface="Arial" panose="020B0604020202020204" pitchFamily="34" charset="0"/>
                <a:ea typeface="Arial" panose="020B0604020202020204" pitchFamily="34" charset="0"/>
              </a:rPr>
              <a:t> </a:t>
            </a:r>
            <a:r>
              <a:rPr lang="it-IT" sz="1800" dirty="0" err="1">
                <a:effectLst/>
                <a:latin typeface="Arial" panose="020B0604020202020204" pitchFamily="34" charset="0"/>
                <a:ea typeface="Arial" panose="020B0604020202020204" pitchFamily="34" charset="0"/>
              </a:rPr>
              <a:t>dispercezione</a:t>
            </a:r>
            <a:r>
              <a:rPr lang="it-IT" sz="1800" dirty="0">
                <a:effectLst/>
                <a:latin typeface="Arial" panose="020B0604020202020204" pitchFamily="34" charset="0"/>
                <a:ea typeface="Arial" panose="020B0604020202020204" pitchFamily="34" charset="0"/>
              </a:rPr>
              <a:t> dei propri “meriti esistenziali”.</a:t>
            </a:r>
          </a:p>
          <a:p>
            <a:pPr marL="528955" marR="601345">
              <a:lnSpc>
                <a:spcPct val="96000"/>
              </a:lnSpc>
              <a:spcBef>
                <a:spcPts val="360"/>
              </a:spcBef>
              <a:spcAft>
                <a:spcPts val="0"/>
              </a:spcAft>
            </a:pPr>
            <a:r>
              <a:rPr lang="it-IT" sz="1800" dirty="0">
                <a:effectLst/>
                <a:latin typeface="Arial" panose="020B0604020202020204" pitchFamily="34" charset="0"/>
                <a:ea typeface="Arial" panose="020B0604020202020204" pitchFamily="34" charset="0"/>
              </a:rPr>
              <a:t>Esempi: “Sono inutile!”; “Non merito di esistere!”; “Non merito di essere amato!”; “Non</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merito di essere felice!”;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“Non dovrei nemmeno esserci,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al mondo!”</a:t>
            </a:r>
          </a:p>
          <a:p>
            <a:pPr marL="528955" marR="329565">
              <a:lnSpc>
                <a:spcPct val="98000"/>
              </a:lnSpc>
              <a:spcBef>
                <a:spcPts val="345"/>
              </a:spcBef>
              <a:spcAft>
                <a:spcPts val="0"/>
              </a:spcAft>
            </a:pPr>
            <a:r>
              <a:rPr lang="it-IT" sz="1800" dirty="0">
                <a:effectLst/>
                <a:latin typeface="Arial" panose="020B0604020202020204" pitchFamily="34" charset="0"/>
                <a:ea typeface="Arial" panose="020B0604020202020204" pitchFamily="34" charset="0"/>
              </a:rPr>
              <a:t>I C emotivi connessi a questa classe di B sono, prevalentemente, tristezza, vuoto,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angoscia,</a:t>
            </a:r>
            <a:r>
              <a:rPr lang="it-IT" sz="1800" spc="-1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dolore,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senso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inutilità</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esistenziale,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depressione</a:t>
            </a:r>
            <a:r>
              <a:rPr lang="it-IT" sz="1800" spc="-1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fino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al</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desiderio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morte.</a:t>
            </a:r>
          </a:p>
          <a:p>
            <a:pPr marL="528955" marR="438785">
              <a:lnSpc>
                <a:spcPct val="96000"/>
              </a:lnSpc>
              <a:spcBef>
                <a:spcPts val="365"/>
              </a:spcBef>
              <a:spcAft>
                <a:spcPts val="0"/>
              </a:spcAft>
            </a:pPr>
            <a:r>
              <a:rPr lang="it-IT" sz="1800" dirty="0">
                <a:effectLst/>
                <a:latin typeface="Arial" panose="020B0604020202020204" pitchFamily="34" charset="0"/>
                <a:ea typeface="Arial" panose="020B0604020202020204" pitchFamily="34" charset="0"/>
              </a:rPr>
              <a:t>I C comportamentali sono spesso caratterizzati da autodenigrazione e </a:t>
            </a:r>
            <a:r>
              <a:rPr lang="it-IT" sz="1800" dirty="0" err="1">
                <a:effectLst/>
                <a:latin typeface="Arial" panose="020B0604020202020204" pitchFamily="34" charset="0"/>
                <a:ea typeface="Arial" panose="020B0604020202020204" pitchFamily="34" charset="0"/>
              </a:rPr>
              <a:t>autobiasimo</a:t>
            </a:r>
            <a:r>
              <a:rPr lang="it-IT" sz="1800" dirty="0">
                <a:effectLst/>
                <a:latin typeface="Arial" panose="020B0604020202020204" pitchFamily="34" charset="0"/>
                <a:ea typeface="Arial" panose="020B0604020202020204" pitchFamily="34" charset="0"/>
              </a:rPr>
              <a:t> e da</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una</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tendenza a marcatamente evitante,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fino al tentato suicidio;</a:t>
            </a:r>
          </a:p>
          <a:p>
            <a:pPr marL="528955" marR="1006475">
              <a:lnSpc>
                <a:spcPct val="98000"/>
              </a:lnSpc>
              <a:spcBef>
                <a:spcPts val="350"/>
              </a:spcBef>
              <a:spcAft>
                <a:spcPts val="0"/>
              </a:spcAft>
            </a:pPr>
            <a:r>
              <a:rPr lang="it-IT" sz="1800" dirty="0">
                <a:effectLst/>
                <a:latin typeface="Arial" panose="020B0604020202020204" pitchFamily="34" charset="0"/>
                <a:ea typeface="Arial" panose="020B0604020202020204" pitchFamily="34" charset="0"/>
              </a:rPr>
              <a:t>una </a:t>
            </a:r>
            <a:r>
              <a:rPr lang="it-IT" sz="1800" dirty="0" err="1">
                <a:effectLst/>
                <a:latin typeface="Arial" panose="020B0604020202020204" pitchFamily="34" charset="0"/>
                <a:ea typeface="Arial" panose="020B0604020202020204" pitchFamily="34" charset="0"/>
              </a:rPr>
              <a:t>dispercezione</a:t>
            </a:r>
            <a:r>
              <a:rPr lang="it-IT" sz="1800" dirty="0">
                <a:effectLst/>
                <a:latin typeface="Arial" panose="020B0604020202020204" pitchFamily="34" charset="0"/>
                <a:ea typeface="Arial" panose="020B0604020202020204" pitchFamily="34" charset="0"/>
              </a:rPr>
              <a:t> di come dovrebbe procedere il mondo o di come dovrebbero</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comportarsi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le persone.</a:t>
            </a:r>
          </a:p>
          <a:p>
            <a:endParaRPr lang="it-IT" dirty="0"/>
          </a:p>
        </p:txBody>
      </p:sp>
    </p:spTree>
    <p:extLst>
      <p:ext uri="{BB962C8B-B14F-4D97-AF65-F5344CB8AC3E}">
        <p14:creationId xmlns:p14="http://schemas.microsoft.com/office/powerpoint/2010/main" val="1645647964"/>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924E9FF-52FA-4218-B07D-2E4D0669A7AE}"/>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8ACF012-1FC1-4544-A7F4-30F9D4FA6603}"/>
              </a:ext>
            </a:extLst>
          </p:cNvPr>
          <p:cNvSpPr>
            <a:spLocks noGrp="1"/>
          </p:cNvSpPr>
          <p:nvPr>
            <p:ph idx="1"/>
          </p:nvPr>
        </p:nvSpPr>
        <p:spPr/>
        <p:txBody>
          <a:bodyPr>
            <a:normAutofit fontScale="70000" lnSpcReduction="20000"/>
          </a:bodyPr>
          <a:lstStyle/>
          <a:p>
            <a:pPr marL="528955" marR="464820">
              <a:lnSpc>
                <a:spcPct val="96000"/>
              </a:lnSpc>
              <a:spcBef>
                <a:spcPts val="360"/>
              </a:spcBef>
              <a:spcAft>
                <a:spcPts val="0"/>
              </a:spcAft>
            </a:pPr>
            <a:r>
              <a:rPr lang="it-IT" sz="3200" dirty="0">
                <a:effectLst/>
                <a:latin typeface="Arial" panose="020B0604020202020204" pitchFamily="34" charset="0"/>
                <a:ea typeface="Arial" panose="020B0604020202020204" pitchFamily="34" charset="0"/>
              </a:rPr>
              <a:t>Esempi: “La vita deve essere giusta!”; “Le persone non devono comportarsi male!”; ” Le</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persone devono avere rispetto!”.</a:t>
            </a:r>
          </a:p>
          <a:p>
            <a:pPr marL="528955" marR="346075">
              <a:lnSpc>
                <a:spcPct val="98000"/>
              </a:lnSpc>
              <a:spcBef>
                <a:spcPts val="350"/>
              </a:spcBef>
              <a:spcAft>
                <a:spcPts val="0"/>
              </a:spcAft>
            </a:pPr>
            <a:r>
              <a:rPr lang="it-IT" sz="3200" dirty="0">
                <a:effectLst/>
                <a:latin typeface="Arial" panose="020B0604020202020204" pitchFamily="34" charset="0"/>
                <a:ea typeface="Arial" panose="020B0604020202020204" pitchFamily="34" charset="0"/>
              </a:rPr>
              <a:t>I C emotivi connessi a questa classe di B sono, prevalentemente, fastidio, rabbia, collera,</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risentimento,</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astio.</a:t>
            </a:r>
          </a:p>
          <a:p>
            <a:pPr marL="528955" marR="761365">
              <a:lnSpc>
                <a:spcPct val="96000"/>
              </a:lnSpc>
              <a:spcBef>
                <a:spcPts val="360"/>
              </a:spcBef>
              <a:spcAft>
                <a:spcPts val="0"/>
              </a:spcAft>
            </a:pPr>
            <a:r>
              <a:rPr lang="it-IT" sz="3200" dirty="0">
                <a:effectLst/>
                <a:latin typeface="Arial" panose="020B0604020202020204" pitchFamily="34" charset="0"/>
                <a:ea typeface="Arial" panose="020B0604020202020204" pitchFamily="34" charset="0"/>
              </a:rPr>
              <a:t>I C comportamentali sono spesso caratterizzati da litigiosità, irritabilità, aggressività</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verbale e fisica,</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vendicatività;</a:t>
            </a:r>
          </a:p>
          <a:p>
            <a:pPr marL="528955">
              <a:spcBef>
                <a:spcPts val="15"/>
              </a:spcBef>
              <a:spcAft>
                <a:spcPts val="0"/>
              </a:spcAft>
            </a:pPr>
            <a:r>
              <a:rPr lang="it-IT" sz="3200" dirty="0">
                <a:effectLst/>
                <a:latin typeface="Arial" panose="020B0604020202020204" pitchFamily="34" charset="0"/>
                <a:ea typeface="Arial" panose="020B0604020202020204" pitchFamily="34" charset="0"/>
              </a:rPr>
              <a:t> </a:t>
            </a:r>
          </a:p>
          <a:p>
            <a:pPr marL="528955" marR="556895">
              <a:lnSpc>
                <a:spcPct val="98000"/>
              </a:lnSpc>
            </a:pPr>
            <a:r>
              <a:rPr lang="it-IT" sz="3200" dirty="0">
                <a:effectLst/>
                <a:latin typeface="Arial" panose="020B0604020202020204" pitchFamily="34" charset="0"/>
                <a:ea typeface="Arial" panose="020B0604020202020204" pitchFamily="34" charset="0"/>
              </a:rPr>
              <a:t>un tentativo di difendersi in modo estremo da una o più delle idee descritte</a:t>
            </a:r>
            <a:r>
              <a:rPr lang="it-IT" sz="3200" spc="5"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precedentemente (Idee protettive o difensive: negano il contenuto della convinzione di</a:t>
            </a:r>
            <a:r>
              <a:rPr lang="it-IT" sz="3200" spc="-320" dirty="0">
                <a:effectLst/>
                <a:latin typeface="Arial" panose="020B0604020202020204" pitchFamily="34" charset="0"/>
                <a:ea typeface="Arial" panose="020B0604020202020204" pitchFamily="34" charset="0"/>
              </a:rPr>
              <a:t> </a:t>
            </a:r>
            <a:r>
              <a:rPr lang="it-IT" sz="3200" dirty="0">
                <a:effectLst/>
                <a:latin typeface="Arial" panose="020B0604020202020204" pitchFamily="34" charset="0"/>
                <a:ea typeface="Arial" panose="020B0604020202020204" pitchFamily="34" charset="0"/>
              </a:rPr>
              <a:t>fondo “a patto che”):</a:t>
            </a:r>
          </a:p>
          <a:p>
            <a:pPr marL="528955">
              <a:spcBef>
                <a:spcPts val="35"/>
              </a:spcBef>
              <a:spcAft>
                <a:spcPts val="0"/>
              </a:spcAft>
            </a:pPr>
            <a:r>
              <a:rPr lang="it-IT" sz="32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30136927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La terapia è un processo continuo durante il quale si raccolgono osservazioni, si avanzano ipotesi che le giustifichino, si testano le ipotesi, si fanno aggiustamenti sulla base delle nuove osservazioni, e così via. </a:t>
            </a:r>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419176E-FE50-4D85-9B68-553052A220E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E4CF8F-0A0C-4715-A9A2-B01A04033EDA}"/>
              </a:ext>
            </a:extLst>
          </p:cNvPr>
          <p:cNvSpPr>
            <a:spLocks noGrp="1"/>
          </p:cNvSpPr>
          <p:nvPr>
            <p:ph idx="1"/>
          </p:nvPr>
        </p:nvSpPr>
        <p:spPr/>
        <p:txBody>
          <a:bodyPr>
            <a:normAutofit fontScale="92500" lnSpcReduction="20000"/>
          </a:bodyPr>
          <a:lstStyle/>
          <a:p>
            <a:pPr marL="528955"/>
            <a:r>
              <a:rPr lang="it-IT" sz="1800" dirty="0">
                <a:effectLst/>
                <a:latin typeface="Arial" panose="020B0604020202020204" pitchFamily="34" charset="0"/>
                <a:ea typeface="Arial" panose="020B0604020202020204" pitchFamily="34" charset="0"/>
              </a:rPr>
              <a:t>Esempi:</a:t>
            </a:r>
          </a:p>
          <a:p>
            <a:pPr marL="528955"/>
            <a:r>
              <a:rPr lang="it-IT" sz="1800" dirty="0">
                <a:effectLst/>
                <a:latin typeface="Arial" panose="020B0604020202020204" pitchFamily="34" charset="0"/>
                <a:ea typeface="Arial" panose="020B0604020202020204" pitchFamily="34" charset="0"/>
              </a:rPr>
              <a:t> </a:t>
            </a:r>
          </a:p>
          <a:p>
            <a:pPr marL="528955" marR="591820">
              <a:lnSpc>
                <a:spcPct val="98000"/>
              </a:lnSpc>
              <a:spcAft>
                <a:spcPts val="0"/>
              </a:spcAft>
            </a:pPr>
            <a:r>
              <a:rPr lang="it-IT" sz="1800" i="1" dirty="0">
                <a:effectLst/>
                <a:latin typeface="Arial" panose="020B0604020202020204" pitchFamily="34" charset="0"/>
                <a:ea typeface="Arial" panose="020B0604020202020204" pitchFamily="34" charset="0"/>
              </a:rPr>
              <a:t>“Non sono una nullità, immeritevole di amore, incapace, riprovevole, uno sfigato SE E</a:t>
            </a:r>
            <a:r>
              <a:rPr lang="it-IT" sz="1800" i="1" spc="-3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SOLO</a:t>
            </a:r>
            <a:r>
              <a:rPr lang="it-IT" sz="1800" i="1" spc="-1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SE:”</a:t>
            </a:r>
            <a:endParaRPr lang="it-IT" sz="1800" dirty="0">
              <a:effectLst/>
              <a:latin typeface="Arial" panose="020B0604020202020204" pitchFamily="34" charset="0"/>
              <a:ea typeface="Arial" panose="020B0604020202020204" pitchFamily="34" charset="0"/>
            </a:endParaRPr>
          </a:p>
          <a:p>
            <a:pPr marL="528955">
              <a:spcBef>
                <a:spcPts val="5"/>
              </a:spcBef>
              <a:spcAft>
                <a:spcPts val="0"/>
              </a:spcAft>
            </a:pPr>
            <a:r>
              <a:rPr lang="it-IT" sz="1800" i="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528955">
              <a:spcBef>
                <a:spcPts val="5"/>
              </a:spcBef>
              <a:spcAft>
                <a:spcPts val="0"/>
              </a:spcAft>
            </a:pPr>
            <a:r>
              <a:rPr lang="it-IT" sz="1800" i="1" dirty="0">
                <a:effectLst/>
                <a:latin typeface="Arial" panose="020B0604020202020204" pitchFamily="34" charset="0"/>
                <a:ea typeface="Arial" panose="020B0604020202020204" pitchFamily="34" charset="0"/>
              </a:rPr>
              <a:t>Tutti</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mi dimostrano attenzione,</a:t>
            </a:r>
            <a:r>
              <a:rPr lang="it-IT" sz="1800" i="1" spc="-1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approvazione,</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affetto,</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amore...</a:t>
            </a:r>
            <a:endParaRPr lang="it-IT" sz="1800" dirty="0">
              <a:effectLst/>
              <a:latin typeface="Arial" panose="020B0604020202020204" pitchFamily="34" charset="0"/>
              <a:ea typeface="Arial" panose="020B0604020202020204" pitchFamily="34" charset="0"/>
            </a:endParaRPr>
          </a:p>
          <a:p>
            <a:pPr marL="528955">
              <a:spcBef>
                <a:spcPts val="300"/>
              </a:spcBef>
              <a:spcAft>
                <a:spcPts val="0"/>
              </a:spcAft>
            </a:pPr>
            <a:r>
              <a:rPr lang="it-IT" sz="1800" i="1" dirty="0">
                <a:effectLst/>
                <a:latin typeface="Arial" panose="020B0604020202020204" pitchFamily="34" charset="0"/>
                <a:ea typeface="Arial" panose="020B0604020202020204" pitchFamily="34" charset="0"/>
              </a:rPr>
              <a:t>Mi</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dimostro sempre all’altezza,</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in gamba,</a:t>
            </a:r>
            <a:r>
              <a:rPr lang="it-IT" sz="1800" i="1" spc="-5" dirty="0">
                <a:effectLst/>
                <a:latin typeface="Arial" panose="020B0604020202020204" pitchFamily="34" charset="0"/>
                <a:ea typeface="Arial" panose="020B0604020202020204" pitchFamily="34" charset="0"/>
              </a:rPr>
              <a:t> </a:t>
            </a:r>
            <a:r>
              <a:rPr lang="it-IT" sz="1800" i="1" dirty="0" err="1">
                <a:effectLst/>
                <a:latin typeface="Arial" panose="020B0604020202020204" pitchFamily="34" charset="0"/>
                <a:ea typeface="Arial" panose="020B0604020202020204" pitchFamily="34" charset="0"/>
              </a:rPr>
              <a:t>supercompetente</a:t>
            </a:r>
            <a:r>
              <a:rPr lang="it-IT" sz="1800" i="1" dirty="0">
                <a:effectLst/>
                <a:latin typeface="Arial" panose="020B0604020202020204" pitchFamily="34" charset="0"/>
                <a:ea typeface="Arial" panose="020B0604020202020204" pitchFamily="34" charset="0"/>
              </a:rPr>
              <a:t>,</a:t>
            </a:r>
            <a:r>
              <a:rPr lang="it-IT" sz="1800" i="1" spc="-5"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migliore degli altri...</a:t>
            </a:r>
            <a:endParaRPr lang="it-IT" sz="1800" dirty="0">
              <a:effectLst/>
              <a:latin typeface="Arial" panose="020B0604020202020204" pitchFamily="34" charset="0"/>
              <a:ea typeface="Arial" panose="020B0604020202020204" pitchFamily="34" charset="0"/>
            </a:endParaRPr>
          </a:p>
          <a:p>
            <a:pPr marL="528955" marR="2929890">
              <a:lnSpc>
                <a:spcPct val="121000"/>
              </a:lnSpc>
              <a:spcBef>
                <a:spcPts val="355"/>
              </a:spcBef>
              <a:spcAft>
                <a:spcPts val="0"/>
              </a:spcAft>
            </a:pPr>
            <a:br>
              <a:rPr lang="it-IT" sz="1800" dirty="0">
                <a:effectLst/>
                <a:latin typeface="Arial" panose="020B0604020202020204" pitchFamily="34" charset="0"/>
                <a:ea typeface="Arial" panose="020B0604020202020204" pitchFamily="34" charset="0"/>
              </a:rPr>
            </a:br>
            <a:r>
              <a:rPr lang="it-IT" sz="1800" i="1" dirty="0">
                <a:effectLst/>
                <a:latin typeface="Arial" panose="020B0604020202020204" pitchFamily="34" charset="0"/>
                <a:ea typeface="Arial" panose="020B0604020202020204" pitchFamily="34" charset="0"/>
              </a:rPr>
              <a:t>Riesco a far andare sempre le cose come dico io...</a:t>
            </a:r>
            <a:r>
              <a:rPr lang="it-IT" sz="1800" i="1" spc="-320" dirty="0">
                <a:effectLst/>
                <a:latin typeface="Arial" panose="020B0604020202020204" pitchFamily="34" charset="0"/>
                <a:ea typeface="Arial" panose="020B0604020202020204" pitchFamily="34" charset="0"/>
              </a:rPr>
              <a:t> </a:t>
            </a:r>
            <a:r>
              <a:rPr lang="it-IT" sz="1800" i="1" dirty="0">
                <a:effectLst/>
                <a:latin typeface="Arial" panose="020B0604020202020204" pitchFamily="34" charset="0"/>
                <a:ea typeface="Arial" panose="020B0604020202020204" pitchFamily="34" charset="0"/>
              </a:rPr>
              <a:t>Le persone fanno sempre quello che voglio io...</a:t>
            </a:r>
            <a:endParaRPr lang="it-IT" sz="1800" dirty="0">
              <a:effectLst/>
              <a:latin typeface="Arial" panose="020B0604020202020204" pitchFamily="34" charset="0"/>
              <a:ea typeface="Arial" panose="020B0604020202020204" pitchFamily="34" charset="0"/>
            </a:endParaRPr>
          </a:p>
          <a:p>
            <a:pPr marL="528955">
              <a:lnSpc>
                <a:spcPts val="1375"/>
              </a:lnSpc>
            </a:pPr>
            <a:r>
              <a:rPr lang="it-IT" sz="1800" i="1" dirty="0">
                <a:effectLst/>
                <a:latin typeface="Arial" panose="020B0604020202020204" pitchFamily="34" charset="0"/>
                <a:ea typeface="Arial" panose="020B0604020202020204" pitchFamily="34" charset="0"/>
              </a:rPr>
              <a:t>Mi preoccupo di tutto e di tutti con grande anticipo...</a:t>
            </a:r>
            <a:endParaRPr lang="it-IT" sz="1800" dirty="0">
              <a:effectLst/>
              <a:latin typeface="Arial" panose="020B0604020202020204" pitchFamily="34" charset="0"/>
              <a:ea typeface="Arial" panose="020B0604020202020204" pitchFamily="34" charset="0"/>
            </a:endParaRPr>
          </a:p>
          <a:p>
            <a:pPr marL="528955" marR="2430145">
              <a:lnSpc>
                <a:spcPct val="121000"/>
              </a:lnSpc>
              <a:spcBef>
                <a:spcPts val="300"/>
              </a:spcBef>
              <a:spcAft>
                <a:spcPts val="0"/>
              </a:spcAft>
            </a:pPr>
            <a:r>
              <a:rPr lang="it-IT" sz="1800" i="1" dirty="0">
                <a:effectLst/>
                <a:latin typeface="Arial" panose="020B0604020202020204" pitchFamily="34" charset="0"/>
                <a:ea typeface="Arial" panose="020B0604020202020204" pitchFamily="34" charset="0"/>
              </a:rPr>
              <a:t>Trovo sempre le soluzioni a tutti i problemi, miei ed altrui...</a:t>
            </a:r>
            <a:r>
              <a:rPr lang="it-IT" sz="1800" i="1" spc="-320" dirty="0">
                <a:effectLst/>
                <a:latin typeface="Arial" panose="020B0604020202020204" pitchFamily="34" charset="0"/>
                <a:ea typeface="Arial" panose="020B0604020202020204" pitchFamily="34" charset="0"/>
              </a:rPr>
              <a:t> </a:t>
            </a:r>
            <a:r>
              <a:rPr lang="en-US" sz="1800" i="1" dirty="0" err="1">
                <a:effectLst/>
                <a:latin typeface="Arial" panose="020B0604020202020204" pitchFamily="34" charset="0"/>
                <a:ea typeface="Arial" panose="020B0604020202020204" pitchFamily="34" charset="0"/>
              </a:rPr>
              <a:t>Dimostro</a:t>
            </a:r>
            <a:r>
              <a:rPr lang="en-US" sz="1800" i="1" spc="-5" dirty="0">
                <a:effectLst/>
                <a:latin typeface="Arial" panose="020B0604020202020204" pitchFamily="34" charset="0"/>
                <a:ea typeface="Arial" panose="020B0604020202020204" pitchFamily="34" charset="0"/>
              </a:rPr>
              <a:t> </a:t>
            </a:r>
            <a:r>
              <a:rPr lang="en-US" sz="1800" i="1" dirty="0" err="1">
                <a:effectLst/>
                <a:latin typeface="Arial" panose="020B0604020202020204" pitchFamily="34" charset="0"/>
                <a:ea typeface="Arial" panose="020B0604020202020204" pitchFamily="34" charset="0"/>
              </a:rPr>
              <a:t>che</a:t>
            </a:r>
            <a:r>
              <a:rPr lang="en-US" sz="1800" i="1" dirty="0">
                <a:effectLst/>
                <a:latin typeface="Arial" panose="020B0604020202020204" pitchFamily="34" charset="0"/>
                <a:ea typeface="Arial" panose="020B0604020202020204" pitchFamily="34" charset="0"/>
              </a:rPr>
              <a:t> non </a:t>
            </a:r>
            <a:r>
              <a:rPr lang="en-US" sz="1800" i="1" dirty="0" err="1">
                <a:effectLst/>
                <a:latin typeface="Arial" panose="020B0604020202020204" pitchFamily="34" charset="0"/>
                <a:ea typeface="Arial" panose="020B0604020202020204" pitchFamily="34" charset="0"/>
              </a:rPr>
              <a:t>soffro</a:t>
            </a:r>
            <a:r>
              <a:rPr lang="en-US" sz="1800" i="1" dirty="0">
                <a:effectLst/>
                <a:latin typeface="Arial" panose="020B0604020202020204" pitchFamily="34" charset="0"/>
                <a:ea typeface="Arial" panose="020B0604020202020204" pitchFamily="34" charset="0"/>
              </a:rPr>
              <a:t> </a:t>
            </a:r>
            <a:r>
              <a:rPr lang="en-US" sz="1800" i="1" dirty="0" err="1">
                <a:effectLst/>
                <a:latin typeface="Arial" panose="020B0604020202020204" pitchFamily="34" charset="0"/>
                <a:ea typeface="Arial" panose="020B0604020202020204" pitchFamily="34" charset="0"/>
              </a:rPr>
              <a:t>mai</a:t>
            </a:r>
            <a:r>
              <a:rPr lang="en-US" sz="1800" i="1" dirty="0">
                <a:effectLst/>
                <a:latin typeface="Arial" panose="020B0604020202020204" pitchFamily="34" charset="0"/>
                <a:ea typeface="Arial" panose="020B0604020202020204" pitchFamily="34" charset="0"/>
              </a:rPr>
              <a:t>...</a:t>
            </a:r>
            <a:endParaRPr lang="it-IT" sz="1800" dirty="0">
              <a:effectLst/>
              <a:latin typeface="Arial" panose="020B0604020202020204" pitchFamily="34" charset="0"/>
              <a:ea typeface="Arial" panose="020B0604020202020204" pitchFamily="34" charset="0"/>
            </a:endParaRPr>
          </a:p>
          <a:p>
            <a:pPr marL="528955">
              <a:lnSpc>
                <a:spcPts val="1375"/>
              </a:lnSpc>
            </a:pPr>
            <a:r>
              <a:rPr lang="it-IT" sz="1800" i="1" dirty="0">
                <a:effectLst/>
                <a:latin typeface="Arial" panose="020B0604020202020204" pitchFamily="34" charset="0"/>
                <a:ea typeface="Arial" panose="020B0604020202020204" pitchFamily="34" charset="0"/>
              </a:rPr>
              <a:t>Sono esattamente come gli altri mi vogliono...</a:t>
            </a:r>
            <a:endParaRPr lang="it-IT" sz="1800" dirty="0">
              <a:effectLst/>
              <a:latin typeface="Arial" panose="020B0604020202020204" pitchFamily="34" charset="0"/>
              <a:ea typeface="Arial" panose="020B0604020202020204" pitchFamily="34" charset="0"/>
            </a:endParaRPr>
          </a:p>
          <a:p>
            <a:pPr marL="528955">
              <a:spcBef>
                <a:spcPts val="25"/>
              </a:spcBef>
              <a:spcAft>
                <a:spcPts val="0"/>
              </a:spcAft>
            </a:pPr>
            <a:r>
              <a:rPr lang="it-IT" sz="1800" i="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endParaRPr lang="it-IT" dirty="0"/>
          </a:p>
        </p:txBody>
      </p:sp>
    </p:spTree>
    <p:extLst>
      <p:ext uri="{BB962C8B-B14F-4D97-AF65-F5344CB8AC3E}">
        <p14:creationId xmlns:p14="http://schemas.microsoft.com/office/powerpoint/2010/main" val="1250930831"/>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09B512-3C5C-4315-89CB-62E65CAE932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92EDE4C6-AF8B-475E-89CB-369498B1CB8A}"/>
              </a:ext>
            </a:extLst>
          </p:cNvPr>
          <p:cNvSpPr>
            <a:spLocks noGrp="1"/>
          </p:cNvSpPr>
          <p:nvPr>
            <p:ph idx="1"/>
          </p:nvPr>
        </p:nvSpPr>
        <p:spPr/>
        <p:txBody>
          <a:bodyPr>
            <a:normAutofit/>
          </a:bodyPr>
          <a:lstStyle/>
          <a:p>
            <a:pPr marL="1779905" marR="1504950" algn="ctr"/>
            <a:r>
              <a:rPr lang="it-IT" sz="1800" b="1" kern="0" dirty="0">
                <a:effectLst/>
                <a:latin typeface="Arial" panose="020B0604020202020204" pitchFamily="34" charset="0"/>
                <a:ea typeface="Arial" panose="020B0604020202020204" pitchFamily="34" charset="0"/>
              </a:rPr>
              <a:t>CONNESSIONI</a:t>
            </a:r>
            <a:r>
              <a:rPr lang="it-IT" sz="1800" b="1" kern="0" spc="-10" dirty="0">
                <a:effectLst/>
                <a:latin typeface="Arial" panose="020B0604020202020204" pitchFamily="34" charset="0"/>
                <a:ea typeface="Arial" panose="020B0604020202020204" pitchFamily="34" charset="0"/>
              </a:rPr>
              <a:t> </a:t>
            </a:r>
            <a:r>
              <a:rPr lang="it-IT" sz="1800" b="1" kern="0" dirty="0">
                <a:effectLst/>
                <a:latin typeface="Arial" panose="020B0604020202020204" pitchFamily="34" charset="0"/>
                <a:ea typeface="Arial" panose="020B0604020202020204" pitchFamily="34" charset="0"/>
              </a:rPr>
              <a:t>TRA B</a:t>
            </a:r>
          </a:p>
          <a:p>
            <a:pPr marL="528955">
              <a:spcBef>
                <a:spcPts val="25"/>
              </a:spcBef>
              <a:spcAft>
                <a:spcPts val="0"/>
              </a:spcAft>
            </a:pPr>
            <a:r>
              <a:rPr lang="it-IT" sz="1800" b="1" dirty="0">
                <a:effectLst/>
                <a:latin typeface="Arial" panose="020B0604020202020204" pitchFamily="34" charset="0"/>
                <a:ea typeface="Arial" panose="020B0604020202020204" pitchFamily="34" charset="0"/>
              </a:rPr>
              <a:t> </a:t>
            </a:r>
            <a:endParaRPr lang="it-IT" sz="1800" dirty="0">
              <a:effectLst/>
              <a:latin typeface="Arial" panose="020B0604020202020204" pitchFamily="34" charset="0"/>
              <a:ea typeface="Arial" panose="020B0604020202020204" pitchFamily="34" charset="0"/>
            </a:endParaRPr>
          </a:p>
          <a:p>
            <a:pPr marL="528955"/>
            <a:r>
              <a:rPr lang="it-IT" sz="1800" dirty="0">
                <a:effectLst/>
                <a:latin typeface="Arial" panose="020B0604020202020204" pitchFamily="34" charset="0"/>
                <a:ea typeface="Arial" panose="020B0604020202020204" pitchFamily="34" charset="0"/>
              </a:rPr>
              <a:t>Difficilmente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una persona in difficoltà presenta un solo B disfunzionale.</a:t>
            </a:r>
          </a:p>
          <a:p>
            <a:pPr marL="528955" marR="396875">
              <a:lnSpc>
                <a:spcPct val="98000"/>
              </a:lnSpc>
              <a:spcBef>
                <a:spcPts val="335"/>
              </a:spcBef>
              <a:spcAft>
                <a:spcPts val="0"/>
              </a:spcAft>
            </a:pPr>
            <a:r>
              <a:rPr lang="it-IT" sz="1800" dirty="0">
                <a:effectLst/>
                <a:latin typeface="Arial" panose="020B0604020202020204" pitchFamily="34" charset="0"/>
                <a:ea typeface="Arial" panose="020B0604020202020204" pitchFamily="34" charset="0"/>
              </a:rPr>
              <a:t>Più spesso i B sono molti, connessi tra loro con diverse funzioni, ad esempio convinzioni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 fondo,</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primarie,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secondarie o protettive.</a:t>
            </a:r>
          </a:p>
          <a:p>
            <a:pPr marL="528955" marR="727075">
              <a:lnSpc>
                <a:spcPct val="96000"/>
              </a:lnSpc>
              <a:spcBef>
                <a:spcPts val="360"/>
              </a:spcBef>
              <a:spcAft>
                <a:spcPts val="0"/>
              </a:spcAft>
            </a:pPr>
            <a:r>
              <a:rPr lang="it-IT" sz="1800" dirty="0">
                <a:effectLst/>
                <a:latin typeface="Arial" panose="020B0604020202020204" pitchFamily="34" charset="0"/>
                <a:ea typeface="Arial" panose="020B0604020202020204" pitchFamily="34" charset="0"/>
              </a:rPr>
              <a:t>Possono anche strutturarsi tra loro in modo complesso, costituendo la base per vari</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atteggiamenti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disfunzionali.</a:t>
            </a:r>
          </a:p>
          <a:p>
            <a:pPr marL="528955" marR="346075">
              <a:lnSpc>
                <a:spcPct val="98000"/>
              </a:lnSpc>
              <a:spcBef>
                <a:spcPts val="350"/>
              </a:spcBef>
              <a:spcAft>
                <a:spcPts val="0"/>
              </a:spcAft>
            </a:pPr>
            <a:r>
              <a:rPr lang="it-IT" sz="1800" dirty="0">
                <a:effectLst/>
                <a:latin typeface="Arial" panose="020B0604020202020204" pitchFamily="34" charset="0"/>
                <a:ea typeface="Arial" panose="020B0604020202020204" pitchFamily="34" charset="0"/>
              </a:rPr>
              <a:t>Possono costituire complesse strutture cognitive a cui le diverse Scuole si riferiscono con</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termini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diversi quali “sistema valoriale”,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“scopi”,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“schemi”</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e tanti altri ancora.</a:t>
            </a:r>
          </a:p>
          <a:p>
            <a:pPr marL="528955" marR="565785">
              <a:lnSpc>
                <a:spcPct val="96000"/>
              </a:lnSpc>
              <a:spcBef>
                <a:spcPts val="365"/>
              </a:spcBef>
              <a:spcAft>
                <a:spcPts val="0"/>
              </a:spcAft>
            </a:pPr>
            <a:r>
              <a:rPr lang="it-IT" sz="1800" dirty="0">
                <a:effectLst/>
                <a:latin typeface="Arial" panose="020B0604020202020204" pitchFamily="34" charset="0"/>
                <a:ea typeface="Arial" panose="020B0604020202020204" pitchFamily="34" charset="0"/>
              </a:rPr>
              <a:t>In questo senso, i B possono essere considerati gli elementi di base che costituiscono</a:t>
            </a:r>
            <a:r>
              <a:rPr lang="it-IT" sz="1800" spc="-320"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molte</a:t>
            </a:r>
            <a:r>
              <a:rPr lang="it-IT" sz="1800" spc="-5" dirty="0">
                <a:effectLst/>
                <a:latin typeface="Arial" panose="020B0604020202020204" pitchFamily="34" charset="0"/>
                <a:ea typeface="Arial" panose="020B0604020202020204" pitchFamily="34" charset="0"/>
              </a:rPr>
              <a:t> </a:t>
            </a:r>
            <a:r>
              <a:rPr lang="it-IT" sz="1800" dirty="0">
                <a:effectLst/>
                <a:latin typeface="Arial" panose="020B0604020202020204" pitchFamily="34" charset="0"/>
                <a:ea typeface="Arial" panose="020B0604020202020204" pitchFamily="34" charset="0"/>
              </a:rPr>
              <a:t>complesse strutture cognitive.</a:t>
            </a:r>
          </a:p>
          <a:p>
            <a:pPr marL="528955">
              <a:spcBef>
                <a:spcPts val="35"/>
              </a:spcBef>
              <a:spcAft>
                <a:spcPts val="0"/>
              </a:spcAft>
            </a:pPr>
            <a:r>
              <a:rPr lang="it-IT" sz="18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741752611"/>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3097F9D-B266-407B-A2A2-9D77E7BE9894}"/>
              </a:ext>
            </a:extLst>
          </p:cNvPr>
          <p:cNvSpPr>
            <a:spLocks noGrp="1"/>
          </p:cNvSpPr>
          <p:nvPr>
            <p:ph type="title"/>
          </p:nvPr>
        </p:nvSpPr>
        <p:spPr/>
        <p:txBody>
          <a:bodyPr>
            <a:normAutofit fontScale="90000"/>
          </a:bodyPr>
          <a:lstStyle/>
          <a:p>
            <a:r>
              <a:rPr lang="it-IT" dirty="0">
                <a:latin typeface="Calibri" panose="020F0502020204030204" pitchFamily="34" charset="0"/>
                <a:ea typeface="Calibri" panose="020F0502020204030204" pitchFamily="34" charset="0"/>
                <a:cs typeface="Times New Roman" panose="02020603050405020304" pitchFamily="18" charset="0"/>
              </a:rPr>
              <a:t>I pionieri della formulazione del caso Victor MEYER</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61E1EBB6-EF24-4A60-ABAD-80CE7F6BC6E6}"/>
              </a:ext>
            </a:extLst>
          </p:cNvPr>
          <p:cNvSpPr>
            <a:spLocks noGrp="1"/>
          </p:cNvSpPr>
          <p:nvPr>
            <p:ph idx="1"/>
          </p:nvPr>
        </p:nvSpPr>
        <p:spPr>
          <a:xfrm>
            <a:off x="395536" y="1628800"/>
            <a:ext cx="8229600" cy="4525963"/>
          </a:xfrm>
        </p:spPr>
        <p:txBody>
          <a:bodyPr>
            <a:normAutofit fontScale="70000" lnSpcReduction="20000"/>
          </a:bodyPr>
          <a:lstStyle/>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I pionieri della formulazione del caso - Meyer</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Comportamentismo (e non cognitivismo) pioniere della formulazione del caso</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Terapie comportamentali prime a usare questo termine (Bruch, 1998, 2015;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Eells</a:t>
            </a:r>
            <a:r>
              <a:rPr lang="it-IT" sz="1800" dirty="0">
                <a:effectLst/>
                <a:latin typeface="Calibri" panose="020F0502020204030204" pitchFamily="34" charset="0"/>
                <a:ea typeface="Calibri" panose="020F0502020204030204" pitchFamily="34" charset="0"/>
                <a:cs typeface="Times New Roman" panose="02020603050405020304" pitchFamily="18" charset="0"/>
              </a:rPr>
              <a:t> ,2007, 2009;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Sturmey</a:t>
            </a:r>
            <a:r>
              <a:rPr lang="it-IT" sz="1800" dirty="0">
                <a:effectLst/>
                <a:latin typeface="Calibri" panose="020F0502020204030204" pitchFamily="34" charset="0"/>
                <a:ea typeface="Calibri" panose="020F0502020204030204" pitchFamily="34" charset="0"/>
                <a:cs typeface="Times New Roman" panose="02020603050405020304" pitchFamily="18" charset="0"/>
              </a:rPr>
              <a:t>, 2008, 2009).</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1800" dirty="0">
                <a:effectLst/>
                <a:latin typeface="Calibri" panose="020F0502020204030204" pitchFamily="34" charset="0"/>
                <a:ea typeface="Calibri" panose="020F0502020204030204" pitchFamily="34" charset="0"/>
                <a:cs typeface="Times New Roman" panose="02020603050405020304" pitchFamily="18" charset="0"/>
              </a:rPr>
              <a:t> (cognitivista): primo a usare l’espressione “Formulazione del caso” (</a:t>
            </a:r>
            <a:r>
              <a:rPr lang="it-IT" sz="18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1800" dirty="0">
                <a:effectLst/>
                <a:latin typeface="Calibri" panose="020F0502020204030204" pitchFamily="34" charset="0"/>
                <a:ea typeface="Calibri" panose="020F0502020204030204" pitchFamily="34" charset="0"/>
                <a:cs typeface="Times New Roman" panose="02020603050405020304" pitchFamily="18" charset="0"/>
              </a:rPr>
              <a:t>, 1985, 1986): Victor Meyer (comportamentista) come “padre spirituale” (anni ‘60)</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Meyer - La formulazione comportamentale</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Meyer: primo clinico ad applicare i principi della teoria dell'apprendimento ai contesti clinici con i pazienti psichiatrici</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Il suo modello terapeutico comportamentale presupponeva:</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Ipotesi sul funzionamento mentale del paziente e sulle sue disfunzioni sottostanti</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Condivisione con il paziente del modello e del razionale del trattamento</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Ciò era definito dallo stesso Meyer “Formulazione comportamentale”</a:t>
            </a:r>
          </a:p>
          <a:p>
            <a:endParaRPr lang="it-IT" dirty="0"/>
          </a:p>
        </p:txBody>
      </p:sp>
    </p:spTree>
    <p:extLst>
      <p:ext uri="{BB962C8B-B14F-4D97-AF65-F5344CB8AC3E}">
        <p14:creationId xmlns:p14="http://schemas.microsoft.com/office/powerpoint/2010/main" val="1654573247"/>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D7C225E-D0FD-4D99-B575-AB26905AFC26}"/>
              </a:ext>
            </a:extLst>
          </p:cNvPr>
          <p:cNvSpPr>
            <a:spLocks noGrp="1"/>
          </p:cNvSpPr>
          <p:nvPr>
            <p:ph type="title"/>
          </p:nvPr>
        </p:nvSpPr>
        <p:spPr/>
        <p:txBody>
          <a:bodyPr>
            <a:normAutofit fontScale="90000"/>
          </a:bodyPr>
          <a:lstStyle/>
          <a:p>
            <a:r>
              <a:rPr lang="it-IT" dirty="0">
                <a:latin typeface="Calibri" panose="020F0502020204030204" pitchFamily="34" charset="0"/>
                <a:ea typeface="Calibri" panose="020F0502020204030204" pitchFamily="34" charset="0"/>
                <a:cs typeface="Times New Roman" panose="02020603050405020304" pitchFamily="18" charset="0"/>
              </a:rPr>
              <a:t>La formulazione comportamentale - caratteristiche</a:t>
            </a:r>
            <a:br>
              <a:rPr lang="it-IT" dirty="0">
                <a:latin typeface="Calibri" panose="020F0502020204030204" pitchFamily="34" charset="0"/>
                <a:ea typeface="Calibri" panose="020F0502020204030204" pitchFamily="34" charset="0"/>
                <a:cs typeface="Times New Roman" panose="02020603050405020304" pitchFamily="18" charset="0"/>
              </a:rPr>
            </a:br>
            <a:endParaRPr lang="it-IT" dirty="0"/>
          </a:p>
        </p:txBody>
      </p:sp>
      <p:sp>
        <p:nvSpPr>
          <p:cNvPr id="3" name="Segnaposto contenuto 2">
            <a:extLst>
              <a:ext uri="{FF2B5EF4-FFF2-40B4-BE49-F238E27FC236}">
                <a16:creationId xmlns:a16="http://schemas.microsoft.com/office/drawing/2014/main" id="{C86C3C7F-A32F-4B71-B799-BB860C6E9337}"/>
              </a:ext>
            </a:extLst>
          </p:cNvPr>
          <p:cNvSpPr>
            <a:spLocks noGrp="1"/>
          </p:cNvSpPr>
          <p:nvPr>
            <p:ph idx="1"/>
          </p:nvPr>
        </p:nvSpPr>
        <p:spPr/>
        <p:txBody>
          <a:bodyPr>
            <a:normAutofit fontScale="550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La formulazione doveva essere sempre esplicitamente condivisa (anche nei suoi presupposti teorici)</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Nel libro “Beyond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Diagnosis</a:t>
            </a:r>
            <a:r>
              <a:rPr lang="it-IT" sz="3200" dirty="0">
                <a:effectLst/>
                <a:latin typeface="Calibri" panose="020F0502020204030204" pitchFamily="34" charset="0"/>
                <a:ea typeface="Calibri" panose="020F0502020204030204" pitchFamily="34" charset="0"/>
                <a:cs typeface="Times New Roman" panose="02020603050405020304" pitchFamily="18" charset="0"/>
              </a:rPr>
              <a:t>” (2015) Michael Bruch sottolinea questo merito di Meyer</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"Al paziente viene poi data la formulazione in termini semplici, e l'obiettivo del trattamento viene discusso con lui. Il soggetto deve dare il suo consenso in merito all'obiettivo del trattamento" (Bruch, 2015, pp. 11) </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La formulazione comportamentale - caratteristiche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La formulazione ha carattere provvisorio e può essere riformulata secondo la risposta del paziente (Bruch, 2015, pp. 12)</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La condivisione si attua sia sull’ipotesi sul dolore emotivo (quindi sulle disfunzioni cognitive), sia sul razionale (che quindi comporta un’alleanza in termini specificamente cognitivi)</a:t>
            </a:r>
          </a:p>
          <a:p>
            <a:endParaRPr lang="it-IT" dirty="0"/>
          </a:p>
        </p:txBody>
      </p:sp>
    </p:spTree>
    <p:extLst>
      <p:ext uri="{BB962C8B-B14F-4D97-AF65-F5344CB8AC3E}">
        <p14:creationId xmlns:p14="http://schemas.microsoft.com/office/powerpoint/2010/main" val="2347664523"/>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B6D101C-4BCF-4794-9460-2717C44B5FB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5CD0C8B-8A01-4BF0-B0F8-CD77E3465AD2}"/>
              </a:ext>
            </a:extLst>
          </p:cNvPr>
          <p:cNvSpPr>
            <a:spLocks noGrp="1"/>
          </p:cNvSpPr>
          <p:nvPr>
            <p:ph idx="1"/>
          </p:nvPr>
        </p:nvSpPr>
        <p:spPr/>
        <p:txBody>
          <a:bodyPr>
            <a:normAutofit fontScale="700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Meyer e la differenza con gli altri</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Non solo Meyer, altri pionieri dell’approccio comportamentale e CBT su formulazione del caso: Shapiro (1955, 1957), Lazarus (1960, 1976),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Wolpe</a:t>
            </a:r>
            <a:r>
              <a:rPr lang="it-IT" sz="3200" dirty="0">
                <a:effectLst/>
                <a:latin typeface="Calibri" panose="020F0502020204030204" pitchFamily="34" charset="0"/>
                <a:ea typeface="Calibri" panose="020F0502020204030204" pitchFamily="34" charset="0"/>
                <a:cs typeface="Times New Roman" panose="02020603050405020304" pitchFamily="18" charset="0"/>
              </a:rPr>
              <a:t> (1960), Yates (1960),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Kanfer</a:t>
            </a:r>
            <a:r>
              <a:rPr lang="it-IT" sz="3200" dirty="0">
                <a:effectLst/>
                <a:latin typeface="Calibri" panose="020F0502020204030204" pitchFamily="34" charset="0"/>
                <a:ea typeface="Calibri" panose="020F0502020204030204" pitchFamily="34" charset="0"/>
                <a:cs typeface="Times New Roman" panose="02020603050405020304" pitchFamily="18" charset="0"/>
              </a:rPr>
              <a:t> e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Saslow</a:t>
            </a:r>
            <a:r>
              <a:rPr lang="it-IT" sz="3200" dirty="0">
                <a:effectLst/>
                <a:latin typeface="Calibri" panose="020F0502020204030204" pitchFamily="34" charset="0"/>
                <a:ea typeface="Calibri" panose="020F0502020204030204" pitchFamily="34" charset="0"/>
                <a:cs typeface="Times New Roman" panose="02020603050405020304" pitchFamily="18" charset="0"/>
              </a:rPr>
              <a:t> (1969) e, in Italia, Ezio Sanavio (1991)</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Meyer si distingue per attenzione all’alleanza e condivisione col paziente, assente negli altri (Meyer,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Vic</a:t>
            </a:r>
            <a:r>
              <a:rPr lang="it-IT" sz="3200" dirty="0">
                <a:effectLst/>
                <a:latin typeface="Calibri" panose="020F0502020204030204" pitchFamily="34" charset="0"/>
                <a:ea typeface="Calibri" panose="020F0502020204030204" pitchFamily="34" charset="0"/>
                <a:cs typeface="Times New Roman" panose="02020603050405020304" pitchFamily="18" charset="0"/>
              </a:rPr>
              <a:t> e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3200" dirty="0">
                <a:effectLst/>
                <a:latin typeface="Calibri" panose="020F0502020204030204" pitchFamily="34" charset="0"/>
                <a:ea typeface="Calibri" panose="020F0502020204030204" pitchFamily="34" charset="0"/>
                <a:cs typeface="Times New Roman" panose="02020603050405020304" pitchFamily="18" charset="0"/>
              </a:rPr>
              <a:t>, 1979)</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Es. Shapiro: dopo raccolta dati, no riformulazione a paziente, no consenso, no lavoro congiunto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p>
          <a:p>
            <a:endParaRPr lang="it-IT" dirty="0"/>
          </a:p>
        </p:txBody>
      </p:sp>
    </p:spTree>
    <p:extLst>
      <p:ext uri="{BB962C8B-B14F-4D97-AF65-F5344CB8AC3E}">
        <p14:creationId xmlns:p14="http://schemas.microsoft.com/office/powerpoint/2010/main" val="1680335237"/>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244E16A-1884-45B5-84B2-02CE891F24EC}"/>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6545C8D-CD34-48DA-AA36-097CBD7F7280}"/>
              </a:ext>
            </a:extLst>
          </p:cNvPr>
          <p:cNvSpPr>
            <a:spLocks noGrp="1"/>
          </p:cNvSpPr>
          <p:nvPr>
            <p:ph idx="1"/>
          </p:nvPr>
        </p:nvSpPr>
        <p:spPr/>
        <p:txBody>
          <a:bodyPr>
            <a:normAutofit fontScale="700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Meyer – l’importanza della volontà cosciente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In Meyer condividere formulazione caso significa anche dare valore a funzioni esecutive volontarie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No semplicemente gestione laterale di stati mentali generati altrove (pulsioni freudiane o credenze cognitive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beckiane</a:t>
            </a:r>
            <a:r>
              <a:rPr lang="it-IT" sz="3200"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Potenziare capacità del paziente di fare scelta volontaria nel qui e ora, staccandolo da qualsiasi fattore che lo precede, compreso lo stesso ragionamento cognitivo su credenze e finalità che precede scelta ma non la condiziona in modo decisivo (Wells e Mathews, 1994)</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Meyer – l’importanza della volontà cosciente</a:t>
            </a:r>
          </a:p>
          <a:p>
            <a:endParaRPr lang="it-IT" dirty="0"/>
          </a:p>
        </p:txBody>
      </p:sp>
    </p:spTree>
    <p:extLst>
      <p:ext uri="{BB962C8B-B14F-4D97-AF65-F5344CB8AC3E}">
        <p14:creationId xmlns:p14="http://schemas.microsoft.com/office/powerpoint/2010/main" val="2313822650"/>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75B06E-AF93-4466-AEC2-437000AE957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FBA08DFF-7CAF-407E-9F87-FE94D8A4A02D}"/>
              </a:ext>
            </a:extLst>
          </p:cNvPr>
          <p:cNvSpPr>
            <a:spLocks noGrp="1"/>
          </p:cNvSpPr>
          <p:nvPr>
            <p:ph idx="1"/>
          </p:nvPr>
        </p:nvSpPr>
        <p:spPr/>
        <p:txBody>
          <a:bodyPr>
            <a:normAutofit/>
          </a:bodyPr>
          <a:lstStyle/>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Meyer in azione</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Dopo raccolta dati -&gt; condivisione e discussione con paziente di formulazione caso in termini di: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contesto</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risposte comportamentali </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conseguenze</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No trasmissione a senso unico di informazioni da medico a paziente, ma dialogo tra pari</a:t>
            </a:r>
          </a:p>
          <a:p>
            <a:pPr>
              <a:lnSpc>
                <a:spcPct val="107000"/>
              </a:lnSpc>
              <a:spcAft>
                <a:spcPts val="800"/>
              </a:spcAft>
            </a:pPr>
            <a:r>
              <a:rPr lang="it-IT" sz="1800" dirty="0">
                <a:effectLst/>
                <a:latin typeface="Calibri" panose="020F0502020204030204" pitchFamily="34" charset="0"/>
                <a:ea typeface="Calibri" panose="020F0502020204030204" pitchFamily="34" charset="0"/>
                <a:cs typeface="Times New Roman" panose="02020603050405020304" pitchFamily="18" charset="0"/>
              </a:rPr>
              <a:t>	Questa condivisione come parte integrante del cambiamento ambientale e comportamentale per realizzare cambiamento terapeutico (non all’insaputa del paziente)</a:t>
            </a:r>
          </a:p>
          <a:p>
            <a:pPr>
              <a:lnSpc>
                <a:spcPct val="107000"/>
              </a:lnSpc>
              <a:spcAft>
                <a:spcPts val="800"/>
              </a:spcAft>
            </a:pPr>
            <a:endParaRPr lang="it-IT" dirty="0"/>
          </a:p>
        </p:txBody>
      </p:sp>
    </p:spTree>
    <p:extLst>
      <p:ext uri="{BB962C8B-B14F-4D97-AF65-F5344CB8AC3E}">
        <p14:creationId xmlns:p14="http://schemas.microsoft.com/office/powerpoint/2010/main" val="2308087478"/>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2D333E-C0C5-4974-A91D-CDEA342C25C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87ACCE53-C215-4754-9757-C615091C5404}"/>
              </a:ext>
            </a:extLst>
          </p:cNvPr>
          <p:cNvSpPr>
            <a:spLocks noGrp="1"/>
          </p:cNvSpPr>
          <p:nvPr>
            <p:ph idx="1"/>
          </p:nvPr>
        </p:nvSpPr>
        <p:spPr/>
        <p:txBody>
          <a:bodyPr>
            <a:normAutofit fontScale="925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Meyer in azione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Riconoscimento di importanza dell’alleanza in Meyer grazie anche al suo forte impegno clinico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Importante per terapeuta sviluppare ipotesi su natura del problema emotivo e discuterle e condividerle con paziente (Meyer, 1975, p. 22)</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Meyer arriva a definire alleanza in termini CBT condividendo formulazione caso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esperimenti comportamentali per verificare vali</a:t>
            </a:r>
            <a:endParaRPr lang="it-IT" dirty="0"/>
          </a:p>
        </p:txBody>
      </p:sp>
    </p:spTree>
    <p:extLst>
      <p:ext uri="{BB962C8B-B14F-4D97-AF65-F5344CB8AC3E}">
        <p14:creationId xmlns:p14="http://schemas.microsoft.com/office/powerpoint/2010/main" val="1315548339"/>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079A21-0E6B-4F4D-A575-1734E89BA35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3A159B94-3B3F-4511-B1E0-3A85F088EDFB}"/>
              </a:ext>
            </a:extLst>
          </p:cNvPr>
          <p:cNvSpPr>
            <a:spLocks noGrp="1"/>
          </p:cNvSpPr>
          <p:nvPr>
            <p:ph idx="1"/>
          </p:nvPr>
        </p:nvSpPr>
        <p:spPr/>
        <p:txBody>
          <a:bodyPr>
            <a:normAutofit fontScale="475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Grazie a lui è possibile elaborare terminologia operativa e specifica per area CBT dei problemi di alleanza e rapporto terapeutico senza prendere in prestito termini da fonti diverse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Il contributo di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Meyer e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3200" dirty="0">
                <a:effectLst/>
                <a:latin typeface="Calibri" panose="020F0502020204030204" pitchFamily="34" charset="0"/>
                <a:ea typeface="Calibri" panose="020F0502020204030204" pitchFamily="34" charset="0"/>
                <a:cs typeface="Times New Roman" panose="02020603050405020304" pitchFamily="18" charset="0"/>
              </a:rPr>
              <a:t> (suo collaboratore) nel 1979 definiscono la formulazione del caso come “un'ipotesi che: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mette in relazione tutti i dati del cliente tra loro </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spiega perché l'individuo ha sviluppato queste difficoltà</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fornisce previsioni sul comportamento del paziente date le condizioni scatenanti" (pp. 261-262)</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Definizione di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3200" dirty="0">
                <a:effectLst/>
                <a:latin typeface="Calibri" panose="020F0502020204030204" pitchFamily="34" charset="0"/>
                <a:ea typeface="Calibri" panose="020F0502020204030204" pitchFamily="34" charset="0"/>
                <a:cs typeface="Times New Roman" panose="02020603050405020304" pitchFamily="18" charset="0"/>
              </a:rPr>
              <a:t> successiva (1985): formulazione del caso come un "approccio scientifico al caso clinico” </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“Approccio scientifico" si riferisce a metodo sperimentale su ipotesi e sua verifica; "caso clinico" indica metodo per modificare comportamento problematico.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p>
          <a:p>
            <a:pPr>
              <a:lnSpc>
                <a:spcPct val="107000"/>
              </a:lnSpc>
              <a:spcAft>
                <a:spcPts val="800"/>
              </a:spcAft>
            </a:pPr>
            <a:endParaRPr lang="it-IT" dirty="0"/>
          </a:p>
        </p:txBody>
      </p:sp>
    </p:spTree>
    <p:extLst>
      <p:ext uri="{BB962C8B-B14F-4D97-AF65-F5344CB8AC3E}">
        <p14:creationId xmlns:p14="http://schemas.microsoft.com/office/powerpoint/2010/main" val="1493623513"/>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8735681-B6C1-452F-ABD7-297D1B02598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28FE98C0-F450-4FF1-A0FA-0018A78508B9}"/>
              </a:ext>
            </a:extLst>
          </p:cNvPr>
          <p:cNvSpPr>
            <a:spLocks noGrp="1"/>
          </p:cNvSpPr>
          <p:nvPr>
            <p:ph idx="1"/>
          </p:nvPr>
        </p:nvSpPr>
        <p:spPr/>
        <p:txBody>
          <a:bodyPr>
            <a:normAutofit fontScale="850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Il contributo di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endParaRPr lang="it-IT" sz="32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3200" dirty="0">
                <a:effectLst/>
                <a:latin typeface="Calibri" panose="020F0502020204030204" pitchFamily="34" charset="0"/>
                <a:ea typeface="Calibri" panose="020F0502020204030204" pitchFamily="34" charset="0"/>
                <a:cs typeface="Times New Roman" panose="02020603050405020304" pitchFamily="18" charset="0"/>
              </a:rPr>
              <a:t> (1985, 1986): formulazione del caso per sviluppare ipotesi su meccanismi che causano e mantengono problemi del paziente -&gt; su questa ipotesi costruzione del razionale per giustificare trattamento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Monitoraggio della terapia (da parte di terapeuta e paziente) in base a variabili della formulazione del caso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Se progressi evidenti -&gt; formulazione valida</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Se progressi non evidenti -&gt; riformulazione caso (insieme al  paziente)</a:t>
            </a:r>
          </a:p>
        </p:txBody>
      </p:sp>
    </p:spTree>
    <p:extLst>
      <p:ext uri="{BB962C8B-B14F-4D97-AF65-F5344CB8AC3E}">
        <p14:creationId xmlns:p14="http://schemas.microsoft.com/office/powerpoint/2010/main" val="37836361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sz="4800" dirty="0"/>
              <a:t>Nel corso della terapia le ipotesi possono essere modificate ed integrate, rendendo il lavoro del clinico assai simile a quello del ricercatore. </a:t>
            </a:r>
          </a:p>
          <a:p>
            <a:endParaRPr lang="it-IT" dirty="0"/>
          </a:p>
        </p:txBody>
      </p:sp>
    </p:spTree>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6001CAF-EB61-46CA-8321-DA198554D77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E63DE0DF-C2CE-43CB-B26F-6B10EF92D5BB}"/>
              </a:ext>
            </a:extLst>
          </p:cNvPr>
          <p:cNvSpPr>
            <a:spLocks noGrp="1"/>
          </p:cNvSpPr>
          <p:nvPr>
            <p:ph idx="1"/>
          </p:nvPr>
        </p:nvSpPr>
        <p:spPr/>
        <p:txBody>
          <a:bodyPr>
            <a:normAutofit fontScale="77500" lnSpcReduction="20000"/>
          </a:bodyPr>
          <a:lstStyle/>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Il contributo di Lane</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Lane (1990) continua e formalizza lavoro di </a:t>
            </a:r>
            <a:r>
              <a:rPr lang="it-IT" sz="3200" dirty="0" err="1">
                <a:effectLst/>
                <a:latin typeface="Calibri" panose="020F0502020204030204" pitchFamily="34" charset="0"/>
                <a:ea typeface="Calibri" panose="020F0502020204030204" pitchFamily="34" charset="0"/>
                <a:cs typeface="Times New Roman" panose="02020603050405020304" pitchFamily="18" charset="0"/>
              </a:rPr>
              <a:t>Turkat</a:t>
            </a:r>
            <a:r>
              <a:rPr lang="it-IT" sz="3200" dirty="0">
                <a:effectLst/>
                <a:latin typeface="Calibri" panose="020F0502020204030204" pitchFamily="34" charset="0"/>
                <a:ea typeface="Calibri" panose="020F0502020204030204" pitchFamily="34" charset="0"/>
                <a:cs typeface="Times New Roman" panose="02020603050405020304" pitchFamily="18" charset="0"/>
              </a:rPr>
              <a:t> nel campo degli approcci CBT, riassumendolo nell'acronimo DEFINE, che significa:</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Definire il problema o l'obiettivo</a:t>
            </a:r>
          </a:p>
          <a:p>
            <a:pPr>
              <a:lnSpc>
                <a:spcPct val="107000"/>
              </a:lnSpc>
              <a:spcAft>
                <a:spcPts val="800"/>
              </a:spcAft>
            </a:pPr>
            <a:r>
              <a:rPr lang="it-IT" sz="3200" dirty="0">
                <a:effectLst/>
                <a:latin typeface="Calibri" panose="020F0502020204030204" pitchFamily="34" charset="0"/>
                <a:ea typeface="Calibri" panose="020F0502020204030204" pitchFamily="34" charset="0"/>
                <a:cs typeface="Times New Roman" panose="02020603050405020304" pitchFamily="18" charset="0"/>
              </a:rPr>
              <a:t>•	Esplorare i fattori di influenza: raccolta dati per determinare fattori del problema secondo teoria apprendimento</a:t>
            </a:r>
          </a:p>
          <a:p>
            <a:r>
              <a:rPr lang="it-IT" sz="3200" dirty="0">
                <a:effectLst/>
                <a:latin typeface="Calibri" panose="020F0502020204030204" pitchFamily="34" charset="0"/>
                <a:ea typeface="Calibri" panose="020F0502020204030204" pitchFamily="34" charset="0"/>
                <a:cs typeface="Times New Roman" panose="02020603050405020304" pitchFamily="18" charset="0"/>
              </a:rPr>
              <a:t>•	Formulare una spiegazione dei fattori di influenza: valutazione e integrazione osservazioni per ottenere modello esplicativo; proposta</a:t>
            </a:r>
            <a:endParaRPr lang="it-IT" dirty="0"/>
          </a:p>
          <a:p>
            <a:endParaRPr lang="it-IT" dirty="0"/>
          </a:p>
        </p:txBody>
      </p:sp>
    </p:spTree>
    <p:extLst>
      <p:ext uri="{BB962C8B-B14F-4D97-AF65-F5344CB8AC3E}">
        <p14:creationId xmlns:p14="http://schemas.microsoft.com/office/powerpoint/2010/main" val="10549124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Operando in ambito clinico è opportuno mantenere grande apertura e prudenza. </a:t>
            </a:r>
          </a:p>
          <a:p>
            <a:r>
              <a:rPr lang="it-IT" dirty="0"/>
              <a:t>Si formulano quindi programmi adeguatamente flessibili per soddisfare la miriade di problemi e di ostacoli pratici che si incontrano quando si trattano i pazienti. </a:t>
            </a:r>
          </a:p>
          <a:p>
            <a:endParaRPr 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a:t>PROTOCOLLI </a:t>
            </a:r>
            <a:r>
              <a:rPr lang="it-IT" dirty="0" err="1"/>
              <a:t>DI</a:t>
            </a:r>
            <a:r>
              <a:rPr lang="it-IT" dirty="0"/>
              <a:t> INTERVENTO</a:t>
            </a:r>
          </a:p>
        </p:txBody>
      </p:sp>
      <p:sp>
        <p:nvSpPr>
          <p:cNvPr id="3" name="Segnaposto contenuto 2"/>
          <p:cNvSpPr>
            <a:spLocks noGrp="1"/>
          </p:cNvSpPr>
          <p:nvPr>
            <p:ph idx="1"/>
          </p:nvPr>
        </p:nvSpPr>
        <p:spPr/>
        <p:txBody>
          <a:bodyPr>
            <a:normAutofit lnSpcReduction="10000"/>
          </a:bodyPr>
          <a:lstStyle/>
          <a:p>
            <a:r>
              <a:rPr lang="it-IT" dirty="0"/>
              <a:t>10-12 incontri (a volte definiti lezioni)</a:t>
            </a:r>
          </a:p>
          <a:p>
            <a:r>
              <a:rPr lang="it-IT" dirty="0"/>
              <a:t>Sono molto didattici utili per terapeuti in formazione</a:t>
            </a:r>
          </a:p>
          <a:p>
            <a:r>
              <a:rPr lang="it-IT" dirty="0"/>
              <a:t>Permettono interventi di gruppo</a:t>
            </a:r>
          </a:p>
          <a:p>
            <a:r>
              <a:rPr lang="it-IT" dirty="0"/>
              <a:t>Sono sovvenzionabili dalla AUSL</a:t>
            </a:r>
          </a:p>
          <a:p>
            <a:r>
              <a:rPr lang="it-IT" dirty="0"/>
              <a:t>Utili per progetti terapeutici o di ricerca</a:t>
            </a:r>
          </a:p>
          <a:p>
            <a:r>
              <a:rPr lang="it-IT" dirty="0"/>
              <a:t>Vanno comunque adattati </a:t>
            </a:r>
          </a:p>
          <a:p>
            <a:r>
              <a:rPr lang="it-IT" dirty="0"/>
              <a:t>ALTRIMENTI SONO GABBIE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800" dirty="0"/>
              <a:t>Cerchiamo in altre parole programmi utili a soddisfare le necessità dei nostri pazienti e non pazienti da integrare all’interno dei nostri programmi.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dirty="0"/>
          </a:p>
        </p:txBody>
      </p:sp>
      <p:sp>
        <p:nvSpPr>
          <p:cNvPr id="3" name="Segnaposto contenuto 2"/>
          <p:cNvSpPr>
            <a:spLocks noGrp="1"/>
          </p:cNvSpPr>
          <p:nvPr>
            <p:ph idx="1"/>
          </p:nvPr>
        </p:nvSpPr>
        <p:spPr/>
        <p:txBody>
          <a:bodyPr>
            <a:normAutofit/>
          </a:bodyPr>
          <a:lstStyle/>
          <a:p>
            <a:r>
              <a:rPr lang="it-IT" sz="6000" dirty="0"/>
              <a:t>LA VALUTAZIONE  SEGUE TUTTO IL PROCESSO TERAPEUTICO E LO INDIRIZZA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olo 1">
            <a:extLst>
              <a:ext uri="{FF2B5EF4-FFF2-40B4-BE49-F238E27FC236}">
                <a16:creationId xmlns:a16="http://schemas.microsoft.com/office/drawing/2014/main" id="{EE4D9A4F-45A1-4A5D-8190-1C62779AC1E5}"/>
              </a:ext>
            </a:extLst>
          </p:cNvPr>
          <p:cNvSpPr>
            <a:spLocks noGrp="1"/>
          </p:cNvSpPr>
          <p:nvPr>
            <p:ph type="title"/>
          </p:nvPr>
        </p:nvSpPr>
        <p:spPr/>
        <p:txBody>
          <a:bodyPr/>
          <a:lstStyle/>
          <a:p>
            <a:endParaRPr lang="it-IT" altLang="it-IT"/>
          </a:p>
        </p:txBody>
      </p:sp>
      <p:sp>
        <p:nvSpPr>
          <p:cNvPr id="4099" name="Segnaposto contenuto 2">
            <a:extLst>
              <a:ext uri="{FF2B5EF4-FFF2-40B4-BE49-F238E27FC236}">
                <a16:creationId xmlns:a16="http://schemas.microsoft.com/office/drawing/2014/main" id="{35D27074-1A64-480A-AA9B-4D61988823A2}"/>
              </a:ext>
            </a:extLst>
          </p:cNvPr>
          <p:cNvSpPr>
            <a:spLocks noGrp="1"/>
          </p:cNvSpPr>
          <p:nvPr>
            <p:ph idx="1"/>
          </p:nvPr>
        </p:nvSpPr>
        <p:spPr/>
        <p:txBody>
          <a:bodyPr/>
          <a:lstStyle/>
          <a:p>
            <a:r>
              <a:rPr lang="it-IT" altLang="it-IT" dirty="0"/>
              <a:t>Francesco Rovetto</a:t>
            </a:r>
          </a:p>
          <a:p>
            <a:r>
              <a:rPr lang="it-IT" altLang="it-IT" dirty="0"/>
              <a:t>Docente presso SFU Sigmund Freud </a:t>
            </a:r>
            <a:r>
              <a:rPr lang="it-IT" altLang="it-IT" dirty="0" err="1"/>
              <a:t>Universitet</a:t>
            </a:r>
            <a:r>
              <a:rPr lang="it-IT" altLang="it-IT" dirty="0"/>
              <a:t> Vienna, sede di Milano</a:t>
            </a:r>
          </a:p>
          <a:p>
            <a:r>
              <a:rPr lang="it-IT" altLang="it-IT" dirty="0"/>
              <a:t>Email </a:t>
            </a:r>
            <a:r>
              <a:rPr lang="it-IT" altLang="it-IT" dirty="0">
                <a:hlinkClick r:id="rId2"/>
              </a:rPr>
              <a:t>francesco@rovetto.net</a:t>
            </a:r>
            <a:endParaRPr lang="it-IT" altLang="it-IT" dirty="0"/>
          </a:p>
          <a:p>
            <a:r>
              <a:rPr lang="it-IT" altLang="it-IT" dirty="0"/>
              <a:t>Sito </a:t>
            </a:r>
            <a:r>
              <a:rPr lang="it-IT" altLang="it-IT" dirty="0">
                <a:hlinkClick r:id="rId3"/>
              </a:rPr>
              <a:t>www.rovetto.net</a:t>
            </a:r>
            <a:endParaRPr lang="it-IT" altLang="it-IT" dirty="0"/>
          </a:p>
          <a:p>
            <a:r>
              <a:rPr lang="it-IT" altLang="it-IT" dirty="0"/>
              <a:t>Tel 3356058145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E091C73-8CB8-4B8F-AFCA-CB6296AD1E25}"/>
              </a:ext>
            </a:extLst>
          </p:cNvPr>
          <p:cNvSpPr>
            <a:spLocks noGrp="1"/>
          </p:cNvSpPr>
          <p:nvPr>
            <p:ph type="title"/>
          </p:nvPr>
        </p:nvSpPr>
        <p:spPr/>
        <p:txBody>
          <a:bodyPr>
            <a:normAutofit fontScale="90000"/>
          </a:bodyPr>
          <a:lstStyle/>
          <a:p>
            <a:r>
              <a:rPr lang="it-IT" dirty="0"/>
              <a:t> LA FORMULAZIONE DEL CASO</a:t>
            </a:r>
            <a:br>
              <a:rPr lang="it-IT" dirty="0"/>
            </a:br>
            <a:endParaRPr lang="it-IT" dirty="0"/>
          </a:p>
        </p:txBody>
      </p:sp>
      <p:sp>
        <p:nvSpPr>
          <p:cNvPr id="3" name="Segnaposto contenuto 2">
            <a:extLst>
              <a:ext uri="{FF2B5EF4-FFF2-40B4-BE49-F238E27FC236}">
                <a16:creationId xmlns:a16="http://schemas.microsoft.com/office/drawing/2014/main" id="{25F04FFB-1CC2-404A-9E4D-23F3856F5BCF}"/>
              </a:ext>
            </a:extLst>
          </p:cNvPr>
          <p:cNvSpPr>
            <a:spLocks noGrp="1"/>
          </p:cNvSpPr>
          <p:nvPr>
            <p:ph idx="1"/>
          </p:nvPr>
        </p:nvSpPr>
        <p:spPr/>
        <p:txBody>
          <a:bodyPr>
            <a:normAutofit fontScale="92500" lnSpcReduction="20000"/>
          </a:bodyPr>
          <a:lstStyle/>
          <a:p>
            <a:pPr marL="0" indent="0">
              <a:buNone/>
            </a:pPr>
            <a:endParaRPr lang="it-IT" dirty="0"/>
          </a:p>
          <a:p>
            <a:r>
              <a:rPr lang="it-IT" dirty="0"/>
              <a:t>•	In letteratura troviamo che gli autori che si occupano di questa particolare programmazione dell’intervento terapeutico la definiscono “Case </a:t>
            </a:r>
            <a:r>
              <a:rPr lang="it-IT" dirty="0" err="1"/>
              <a:t>Formulation</a:t>
            </a:r>
            <a:r>
              <a:rPr lang="it-IT" dirty="0"/>
              <a:t>”. </a:t>
            </a:r>
          </a:p>
          <a:p>
            <a:r>
              <a:rPr lang="it-IT" dirty="0"/>
              <a:t>•	La formulazione del caso è un processo con cui si crea un modello esplicativo per il problema del paziente, se ne ricercano quindi le cause remote e prossime, le dinamiche secondo cui tali disturbi si mantengono nel tempo ed eventualmente si aggravano. </a:t>
            </a:r>
          </a:p>
          <a:p>
            <a:endParaRPr lang="it-IT" dirty="0"/>
          </a:p>
        </p:txBody>
      </p:sp>
    </p:spTree>
    <p:extLst>
      <p:ext uri="{BB962C8B-B14F-4D97-AF65-F5344CB8AC3E}">
        <p14:creationId xmlns:p14="http://schemas.microsoft.com/office/powerpoint/2010/main" val="27417949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15ECEF1-2AC8-EF36-C8C4-E364B5C9C9A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1F3C51C3-F927-CCCD-D520-E849CC0F1C00}"/>
              </a:ext>
            </a:extLst>
          </p:cNvPr>
          <p:cNvSpPr>
            <a:spLocks noGrp="1"/>
          </p:cNvSpPr>
          <p:nvPr>
            <p:ph idx="1"/>
          </p:nvPr>
        </p:nvSpPr>
        <p:spPr/>
        <p:txBody>
          <a:bodyPr>
            <a:normAutofit/>
          </a:bodyPr>
          <a:lstStyle/>
          <a:p>
            <a:r>
              <a:rPr lang="it-IT" sz="3600" kern="100" dirty="0">
                <a:effectLst/>
                <a:latin typeface="Calibri" panose="020F0502020204030204" pitchFamily="34" charset="0"/>
                <a:ea typeface="Times New Roman" panose="02020603050405020304" pitchFamily="18" charset="0"/>
                <a:cs typeface="Times New Roman" panose="02020603050405020304" pitchFamily="18" charset="0"/>
              </a:rPr>
              <a:t>Una formulazione del caso in psicologia clinica è un processo mediante il quale vengono integrati dati clinici, teorici e empirici per comprendere la natura, la causa e l’evoluzione dei sintomi o dei problemi di un individuo. </a:t>
            </a:r>
            <a:endParaRPr lang="it-IT" sz="3600" dirty="0"/>
          </a:p>
        </p:txBody>
      </p:sp>
    </p:spTree>
    <p:extLst>
      <p:ext uri="{BB962C8B-B14F-4D97-AF65-F5344CB8AC3E}">
        <p14:creationId xmlns:p14="http://schemas.microsoft.com/office/powerpoint/2010/main" val="76737422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E024E1-985C-4822-0B99-C17DD888A9B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C7324945-B5BF-8B1A-45E0-4B9C9E3E0FF5}"/>
              </a:ext>
            </a:extLst>
          </p:cNvPr>
          <p:cNvSpPr>
            <a:spLocks noGrp="1"/>
          </p:cNvSpPr>
          <p:nvPr>
            <p:ph idx="1"/>
          </p:nvPr>
        </p:nvSpPr>
        <p:spPr/>
        <p:txBody>
          <a:bodyPr/>
          <a:lstStyle/>
          <a:p>
            <a:r>
              <a:rPr lang="it-IT" sz="3200" kern="100" dirty="0">
                <a:effectLst/>
                <a:latin typeface="Calibri" panose="020F0502020204030204" pitchFamily="34" charset="0"/>
                <a:ea typeface="Times New Roman" panose="02020603050405020304" pitchFamily="18" charset="0"/>
                <a:cs typeface="Times New Roman" panose="02020603050405020304" pitchFamily="18" charset="0"/>
              </a:rPr>
              <a:t>Include solitamente una valutazione completa del paziente, la considerazione dei fattori di rischio e protettivi, l’analisi delle dinamiche psicologiche e relazionali, nonché la formulazione di ipotesi diagnostiche e un piano di trattamento. La formulazione del caso è quindi un’importante base per l’intervento terapeutico.</a:t>
            </a:r>
          </a:p>
          <a:p>
            <a:endParaRPr lang="it-IT" dirty="0"/>
          </a:p>
        </p:txBody>
      </p:sp>
    </p:spTree>
    <p:extLst>
      <p:ext uri="{BB962C8B-B14F-4D97-AF65-F5344CB8AC3E}">
        <p14:creationId xmlns:p14="http://schemas.microsoft.com/office/powerpoint/2010/main" val="9334215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91D28A8-9293-922E-4578-E32FD83B4ECA}"/>
              </a:ext>
            </a:extLst>
          </p:cNvPr>
          <p:cNvSpPr>
            <a:spLocks noGrp="1"/>
          </p:cNvSpPr>
          <p:nvPr>
            <p:ph type="title"/>
          </p:nvPr>
        </p:nvSpPr>
        <p:spPr/>
        <p:txBody>
          <a:bodyPr/>
          <a:lstStyle/>
          <a:p>
            <a:r>
              <a:rPr lang="it-IT" dirty="0"/>
              <a:t>FORMULAZIONE DEL CASO</a:t>
            </a:r>
          </a:p>
        </p:txBody>
      </p:sp>
      <p:sp>
        <p:nvSpPr>
          <p:cNvPr id="3" name="Segnaposto contenuto 2">
            <a:extLst>
              <a:ext uri="{FF2B5EF4-FFF2-40B4-BE49-F238E27FC236}">
                <a16:creationId xmlns:a16="http://schemas.microsoft.com/office/drawing/2014/main" id="{586307FC-CFCB-9B28-EDCC-FFEEF6CAA14C}"/>
              </a:ext>
            </a:extLst>
          </p:cNvPr>
          <p:cNvSpPr>
            <a:spLocks noGrp="1"/>
          </p:cNvSpPr>
          <p:nvPr>
            <p:ph idx="1"/>
          </p:nvPr>
        </p:nvSpPr>
        <p:spPr/>
        <p:txBody>
          <a:bodyPr>
            <a:normAutofit lnSpcReduction="10000"/>
          </a:bodyPr>
          <a:lstStyle/>
          <a:p>
            <a:r>
              <a:rPr lang="it-IT" dirty="0"/>
              <a:t>1) si deve accertare e condividere col paziente l’ipotesi di funzionamento maladattivo e come questo si amplifica e perpetua nel tempo</a:t>
            </a:r>
          </a:p>
          <a:p>
            <a:r>
              <a:rPr lang="it-IT" dirty="0"/>
              <a:t>2) si pianifica e si condivide col paziente un trattamento ed il suo razionale</a:t>
            </a:r>
          </a:p>
          <a:p>
            <a:r>
              <a:rPr lang="it-IT" dirty="0"/>
              <a:t>3) si definiscono e condividono col paziente le variabili che permettono di verificare l’andamento del trattamento</a:t>
            </a:r>
          </a:p>
          <a:p>
            <a:r>
              <a:rPr lang="it-IT" dirty="0"/>
              <a:t>4) eventualmente si modifica la formulazione</a:t>
            </a:r>
          </a:p>
          <a:p>
            <a:endParaRPr lang="it-IT" dirty="0"/>
          </a:p>
        </p:txBody>
      </p:sp>
    </p:spTree>
    <p:extLst>
      <p:ext uri="{BB962C8B-B14F-4D97-AF65-F5344CB8AC3E}">
        <p14:creationId xmlns:p14="http://schemas.microsoft.com/office/powerpoint/2010/main" val="200202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1FC537-9A62-A7AC-B041-1BE6AF460DE6}"/>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40AA2D3-D082-9192-9335-13197C3250B6}"/>
              </a:ext>
            </a:extLst>
          </p:cNvPr>
          <p:cNvSpPr>
            <a:spLocks noGrp="1"/>
          </p:cNvSpPr>
          <p:nvPr>
            <p:ph idx="1"/>
          </p:nvPr>
        </p:nvSpPr>
        <p:spPr/>
        <p:txBody>
          <a:bodyPr/>
          <a:lstStyle/>
          <a:p>
            <a:r>
              <a:rPr lang="it-IT" dirty="0"/>
              <a:t>Si tratta di una ipotesi che </a:t>
            </a:r>
          </a:p>
          <a:p>
            <a:r>
              <a:rPr lang="it-IT" dirty="0"/>
              <a:t>1) mette in relazione i dati del paziente tra loro</a:t>
            </a:r>
          </a:p>
          <a:p>
            <a:r>
              <a:rPr lang="it-IT" dirty="0"/>
              <a:t>2) spiega perché e come ha sviluppato le sue difficoltà</a:t>
            </a:r>
          </a:p>
          <a:p>
            <a:r>
              <a:rPr lang="it-IT" dirty="0"/>
              <a:t>3) fornisce previsioni sul comportamento del paziente in determinate circostanze</a:t>
            </a:r>
          </a:p>
        </p:txBody>
      </p:sp>
    </p:spTree>
    <p:extLst>
      <p:ext uri="{BB962C8B-B14F-4D97-AF65-F5344CB8AC3E}">
        <p14:creationId xmlns:p14="http://schemas.microsoft.com/office/powerpoint/2010/main" val="13127278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EB17D33-2CBE-F731-0147-F34857E11714}"/>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64625696-C1D4-9E48-21EA-C5AFBAAE2A5F}"/>
              </a:ext>
            </a:extLst>
          </p:cNvPr>
          <p:cNvSpPr>
            <a:spLocks noGrp="1"/>
          </p:cNvSpPr>
          <p:nvPr>
            <p:ph idx="1"/>
          </p:nvPr>
        </p:nvSpPr>
        <p:spPr/>
        <p:txBody>
          <a:bodyPr/>
          <a:lstStyle/>
          <a:p>
            <a:r>
              <a:rPr lang="it-IT" dirty="0"/>
              <a:t>La formulazione del caso si basa sul concetto che molta sofferenza mentale non è dovuta a un deficit strutturale della mente, ma ad un uso </a:t>
            </a:r>
            <a:r>
              <a:rPr lang="it-IT" dirty="0" err="1"/>
              <a:t>disturto</a:t>
            </a:r>
            <a:r>
              <a:rPr lang="it-IT" dirty="0"/>
              <a:t> di funzioni mentali sane che cerca di prevenire o risolvere stati mentali problematici in modi altamente controproducenti che invece </a:t>
            </a:r>
            <a:r>
              <a:rPr lang="it-IT"/>
              <a:t>aggravano progressivamente il quadro.</a:t>
            </a:r>
            <a:endParaRPr lang="it-IT" dirty="0"/>
          </a:p>
        </p:txBody>
      </p:sp>
    </p:spTree>
    <p:extLst>
      <p:ext uri="{BB962C8B-B14F-4D97-AF65-F5344CB8AC3E}">
        <p14:creationId xmlns:p14="http://schemas.microsoft.com/office/powerpoint/2010/main" val="10512504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7629886-1A81-8D54-F066-8AC5F6D7FC92}"/>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0E09D94-8E64-73FB-2326-1B29E3A5A702}"/>
              </a:ext>
            </a:extLst>
          </p:cNvPr>
          <p:cNvSpPr>
            <a:spLocks noGrp="1"/>
          </p:cNvSpPr>
          <p:nvPr>
            <p:ph idx="1"/>
          </p:nvPr>
        </p:nvSpPr>
        <p:spPr/>
        <p:txBody>
          <a:bodyPr/>
          <a:lstStyle/>
          <a:p>
            <a:r>
              <a:rPr lang="it-IT" dirty="0"/>
              <a:t>La tentata soluzione di ieri è alla base dei problemi presentati dai pazienti oggi</a:t>
            </a:r>
          </a:p>
        </p:txBody>
      </p:sp>
    </p:spTree>
    <p:extLst>
      <p:ext uri="{BB962C8B-B14F-4D97-AF65-F5344CB8AC3E}">
        <p14:creationId xmlns:p14="http://schemas.microsoft.com/office/powerpoint/2010/main" val="15103919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ADEAA3-7517-16E9-6C95-6697998C0755}"/>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AB5F53F8-E75B-CE46-AF9C-E2674A6C8660}"/>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76929153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E75990-93BD-4028-5E04-62713A78F5D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BF2BF2-A6B3-AF76-410F-9B1096DADBC9}"/>
              </a:ext>
            </a:extLst>
          </p:cNvPr>
          <p:cNvSpPr>
            <a:spLocks noGrp="1"/>
          </p:cNvSpPr>
          <p:nvPr>
            <p:ph idx="1"/>
          </p:nvPr>
        </p:nvSpPr>
        <p:spPr/>
        <p:txBody>
          <a:bodyPr/>
          <a:lstStyle/>
          <a:p>
            <a:endParaRPr lang="it-IT"/>
          </a:p>
        </p:txBody>
      </p:sp>
    </p:spTree>
    <p:extLst>
      <p:ext uri="{BB962C8B-B14F-4D97-AF65-F5344CB8AC3E}">
        <p14:creationId xmlns:p14="http://schemas.microsoft.com/office/powerpoint/2010/main" val="32607266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EA7EA2-C75F-058D-A541-AF47157A7763}"/>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8527A90-6C99-6004-7CB4-B78E97A728E5}"/>
              </a:ext>
            </a:extLst>
          </p:cNvPr>
          <p:cNvSpPr>
            <a:spLocks noGrp="1"/>
          </p:cNvSpPr>
          <p:nvPr>
            <p:ph idx="1"/>
          </p:nvPr>
        </p:nvSpPr>
        <p:spPr/>
        <p:txBody>
          <a:bodyPr/>
          <a:lstStyle/>
          <a:p>
            <a:r>
              <a:rPr lang="it-IT" dirty="0"/>
              <a:t>	In quale modo questo individuo ha acquisito il problema specifico con cui si presenta? </a:t>
            </a:r>
          </a:p>
          <a:p>
            <a:r>
              <a:rPr lang="it-IT" dirty="0"/>
              <a:t>•	Come si è sviluppato il problema? </a:t>
            </a:r>
          </a:p>
          <a:p>
            <a:r>
              <a:rPr lang="it-IT" dirty="0"/>
              <a:t>•	Quali condizioni sono state strumentali? </a:t>
            </a:r>
          </a:p>
          <a:p>
            <a:r>
              <a:rPr lang="it-IT" dirty="0"/>
              <a:t>•	E che valore funzionale ha il disturbo per la sua vita in generale? 	</a:t>
            </a:r>
          </a:p>
          <a:p>
            <a:endParaRPr lang="it-IT" dirty="0"/>
          </a:p>
        </p:txBody>
      </p:sp>
    </p:spTree>
    <p:extLst>
      <p:ext uri="{BB962C8B-B14F-4D97-AF65-F5344CB8AC3E}">
        <p14:creationId xmlns:p14="http://schemas.microsoft.com/office/powerpoint/2010/main" val="1558477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olo 1">
            <a:extLst>
              <a:ext uri="{FF2B5EF4-FFF2-40B4-BE49-F238E27FC236}">
                <a16:creationId xmlns:a16="http://schemas.microsoft.com/office/drawing/2014/main" id="{C7583DE2-D089-4A83-A1CE-46593B003661}"/>
              </a:ext>
            </a:extLst>
          </p:cNvPr>
          <p:cNvSpPr>
            <a:spLocks noGrp="1"/>
          </p:cNvSpPr>
          <p:nvPr>
            <p:ph type="title"/>
          </p:nvPr>
        </p:nvSpPr>
        <p:spPr/>
        <p:txBody>
          <a:bodyPr/>
          <a:lstStyle/>
          <a:p>
            <a:r>
              <a:rPr lang="it-IT" altLang="it-IT" dirty="0"/>
              <a:t>Libri potenzialmente interessanti:</a:t>
            </a:r>
            <a:br>
              <a:rPr lang="it-IT" altLang="it-IT" dirty="0"/>
            </a:br>
            <a:endParaRPr lang="it-IT" altLang="it-IT" dirty="0"/>
          </a:p>
        </p:txBody>
      </p:sp>
      <p:sp>
        <p:nvSpPr>
          <p:cNvPr id="5123" name="Segnaposto contenuto 2">
            <a:extLst>
              <a:ext uri="{FF2B5EF4-FFF2-40B4-BE49-F238E27FC236}">
                <a16:creationId xmlns:a16="http://schemas.microsoft.com/office/drawing/2014/main" id="{C889B115-0457-4E60-95EB-EF22222B7F67}"/>
              </a:ext>
            </a:extLst>
          </p:cNvPr>
          <p:cNvSpPr>
            <a:spLocks noGrp="1"/>
          </p:cNvSpPr>
          <p:nvPr>
            <p:ph idx="1"/>
          </p:nvPr>
        </p:nvSpPr>
        <p:spPr/>
        <p:txBody>
          <a:bodyPr/>
          <a:lstStyle/>
          <a:p>
            <a:r>
              <a:rPr lang="it-IT" altLang="it-IT" sz="2400" dirty="0"/>
              <a:t>Rovetto F. Psicologia clinica, psichiatria, psicofarmacologia: uno spazio di integrazione ed franco Angeli</a:t>
            </a:r>
          </a:p>
          <a:p>
            <a:r>
              <a:rPr lang="it-IT" altLang="it-IT" sz="2400" dirty="0"/>
              <a:t>Nisi A. l’ABC dell’ ABC</a:t>
            </a:r>
            <a:r>
              <a:rPr lang="it-IT" sz="2400" b="1" kern="0" dirty="0">
                <a:effectLst/>
                <a:latin typeface="Arial" panose="020B0604020202020204" pitchFamily="34" charset="0"/>
                <a:ea typeface="Arial" panose="020B0604020202020204" pitchFamily="34" charset="0"/>
              </a:rPr>
              <a:t> </a:t>
            </a:r>
            <a:endParaRPr lang="it-IT" sz="2400" dirty="0">
              <a:effectLst/>
              <a:latin typeface="Arial" panose="020B0604020202020204" pitchFamily="34" charset="0"/>
              <a:ea typeface="Arial" panose="020B0604020202020204" pitchFamily="34" charset="0"/>
            </a:endParaRPr>
          </a:p>
          <a:p>
            <a:pPr marL="528955" marR="2371090">
              <a:lnSpc>
                <a:spcPct val="121000"/>
              </a:lnSpc>
            </a:pPr>
            <a:r>
              <a:rPr lang="it-IT" sz="2400" dirty="0">
                <a:effectLst/>
                <a:latin typeface="Arial" panose="020B0604020202020204" pitchFamily="34" charset="0"/>
                <a:ea typeface="Arial" panose="020B0604020202020204" pitchFamily="34" charset="0"/>
              </a:rPr>
              <a:t>Albert Ellis, Robert A. Harper: A pensar bene si vive meglio</a:t>
            </a:r>
            <a:r>
              <a:rPr lang="it-IT" sz="2400" spc="-320"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Come superare i pensieri irrazionali.</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Erickson Ed.,</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2016</a:t>
            </a:r>
          </a:p>
          <a:p>
            <a:pPr marL="528955" marR="396875">
              <a:lnSpc>
                <a:spcPct val="98000"/>
              </a:lnSpc>
              <a:spcBef>
                <a:spcPts val="30"/>
              </a:spcBef>
              <a:spcAft>
                <a:spcPts val="0"/>
              </a:spcAft>
            </a:pPr>
            <a:r>
              <a:rPr lang="it-IT" sz="2400" dirty="0">
                <a:effectLst/>
                <a:latin typeface="Arial" panose="020B0604020202020204" pitchFamily="34" charset="0"/>
                <a:ea typeface="Arial" panose="020B0604020202020204" pitchFamily="34" charset="0"/>
              </a:rPr>
              <a:t>Antonio Nisi: Guida alla ristrutturazione cognitiva. Teoria e applicazioni pratiche. </a:t>
            </a:r>
            <a:r>
              <a:rPr lang="en-US" sz="2400" dirty="0">
                <a:effectLst/>
                <a:latin typeface="Arial" panose="020B0604020202020204" pitchFamily="34" charset="0"/>
                <a:ea typeface="Arial" panose="020B0604020202020204" pitchFamily="34" charset="0"/>
              </a:rPr>
              <a:t>Positive</a:t>
            </a:r>
            <a:r>
              <a:rPr lang="en-US" sz="2400" spc="-320" dirty="0">
                <a:effectLst/>
                <a:latin typeface="Arial" panose="020B0604020202020204" pitchFamily="34" charset="0"/>
                <a:ea typeface="Arial" panose="020B0604020202020204" pitchFamily="34" charset="0"/>
              </a:rPr>
              <a:t> </a:t>
            </a:r>
            <a:r>
              <a:rPr lang="en-US" sz="2400" dirty="0">
                <a:effectLst/>
                <a:latin typeface="Arial" panose="020B0604020202020204" pitchFamily="34" charset="0"/>
                <a:ea typeface="Arial" panose="020B0604020202020204" pitchFamily="34" charset="0"/>
              </a:rPr>
              <a:t>Press,</a:t>
            </a:r>
            <a:r>
              <a:rPr lang="en-US" sz="2400" spc="-5" dirty="0">
                <a:effectLst/>
                <a:latin typeface="Arial" panose="020B0604020202020204" pitchFamily="34" charset="0"/>
                <a:ea typeface="Arial" panose="020B0604020202020204" pitchFamily="34" charset="0"/>
              </a:rPr>
              <a:t> </a:t>
            </a:r>
            <a:r>
              <a:rPr lang="en-US" sz="2400" dirty="0">
                <a:effectLst/>
                <a:latin typeface="Arial" panose="020B0604020202020204" pitchFamily="34" charset="0"/>
                <a:ea typeface="Arial" panose="020B0604020202020204" pitchFamily="34" charset="0"/>
              </a:rPr>
              <a:t>2018</a:t>
            </a:r>
          </a:p>
          <a:p>
            <a:pPr marL="528955" marR="396875">
              <a:lnSpc>
                <a:spcPct val="98000"/>
              </a:lnSpc>
              <a:spcBef>
                <a:spcPts val="30"/>
              </a:spcBef>
              <a:spcAft>
                <a:spcPts val="0"/>
              </a:spcAft>
            </a:pPr>
            <a:r>
              <a:rPr lang="en-US" sz="2400" dirty="0">
                <a:latin typeface="Arial" panose="020B0604020202020204" pitchFamily="34" charset="0"/>
                <a:ea typeface="Arial" panose="020B0604020202020204" pitchFamily="34" charset="0"/>
              </a:rPr>
              <a:t>Ruggiero G.M., Caselli G., Sassaroli, S. (2021) La </a:t>
            </a:r>
            <a:r>
              <a:rPr lang="en-US" sz="2400" dirty="0" err="1">
                <a:latin typeface="Arial" panose="020B0604020202020204" pitchFamily="34" charset="0"/>
                <a:ea typeface="Arial" panose="020B0604020202020204" pitchFamily="34" charset="0"/>
              </a:rPr>
              <a:t>formulazione</a:t>
            </a:r>
            <a:r>
              <a:rPr lang="en-US" sz="2400" dirty="0">
                <a:latin typeface="Arial" panose="020B0604020202020204" pitchFamily="34" charset="0"/>
                <a:ea typeface="Arial" panose="020B0604020202020204" pitchFamily="34" charset="0"/>
              </a:rPr>
              <a:t> del </a:t>
            </a:r>
            <a:r>
              <a:rPr lang="en-US" sz="2400" dirty="0" err="1">
                <a:latin typeface="Arial" panose="020B0604020202020204" pitchFamily="34" charset="0"/>
                <a:ea typeface="Arial" panose="020B0604020202020204" pitchFamily="34" charset="0"/>
              </a:rPr>
              <a:t>caso</a:t>
            </a:r>
            <a:r>
              <a:rPr lang="en-US" sz="2400" dirty="0">
                <a:latin typeface="Arial" panose="020B0604020202020204" pitchFamily="34" charset="0"/>
                <a:ea typeface="Arial" panose="020B0604020202020204" pitchFamily="34" charset="0"/>
              </a:rPr>
              <a:t> in Terapia </a:t>
            </a:r>
            <a:r>
              <a:rPr lang="en-US" sz="2400" dirty="0" err="1">
                <a:latin typeface="Arial" panose="020B0604020202020204" pitchFamily="34" charset="0"/>
                <a:ea typeface="Arial" panose="020B0604020202020204" pitchFamily="34" charset="0"/>
              </a:rPr>
              <a:t>cognitivo</a:t>
            </a:r>
            <a:r>
              <a:rPr lang="en-US" sz="2400" dirty="0">
                <a:latin typeface="Arial" panose="020B0604020202020204" pitchFamily="34" charset="0"/>
                <a:ea typeface="Arial" panose="020B0604020202020204" pitchFamily="34" charset="0"/>
              </a:rPr>
              <a:t> </a:t>
            </a:r>
            <a:r>
              <a:rPr lang="en-US" sz="2400" dirty="0" err="1">
                <a:latin typeface="Arial" panose="020B0604020202020204" pitchFamily="34" charset="0"/>
                <a:ea typeface="Arial" panose="020B0604020202020204" pitchFamily="34" charset="0"/>
              </a:rPr>
              <a:t>comportamentale</a:t>
            </a:r>
            <a:r>
              <a:rPr lang="en-US" sz="2400" dirty="0">
                <a:latin typeface="Arial" panose="020B0604020202020204" pitchFamily="34" charset="0"/>
                <a:ea typeface="Arial" panose="020B0604020202020204" pitchFamily="34" charset="0"/>
              </a:rPr>
              <a:t> Trento Erickson</a:t>
            </a:r>
            <a:endParaRPr lang="it-IT" sz="2400" dirty="0">
              <a:effectLst/>
              <a:latin typeface="Arial" panose="020B0604020202020204" pitchFamily="34" charset="0"/>
              <a:ea typeface="Arial" panose="020B0604020202020204" pitchFamily="34" charset="0"/>
            </a:endParaRPr>
          </a:p>
          <a:p>
            <a:endParaRPr lang="it-IT" altLang="it-IT"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1622D3-4B19-418A-B32F-9CBE436AD2C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4CCA4D4-57DE-4175-90C3-6D3686611B98}"/>
              </a:ext>
            </a:extLst>
          </p:cNvPr>
          <p:cNvSpPr>
            <a:spLocks noGrp="1"/>
          </p:cNvSpPr>
          <p:nvPr>
            <p:ph idx="1"/>
          </p:nvPr>
        </p:nvSpPr>
        <p:spPr/>
        <p:txBody>
          <a:bodyPr>
            <a:normAutofit/>
          </a:bodyPr>
          <a:lstStyle/>
          <a:p>
            <a:r>
              <a:rPr lang="it-IT" dirty="0"/>
              <a:t>Il terapeuta, in stretta collaborazione col paziente, cerca risposte a queste importanti domande.</a:t>
            </a:r>
          </a:p>
          <a:p>
            <a:r>
              <a:rPr lang="it-IT" dirty="0"/>
              <a:t>•	 Nella formulazione del caso tentiamo di utilizzare ogni conoscenza ed ogni possibile fonte di informazione per ampliare le nostre conoscenze e per meglio comprendere le dinamiche del caso. </a:t>
            </a:r>
          </a:p>
        </p:txBody>
      </p:sp>
    </p:spTree>
    <p:extLst>
      <p:ext uri="{BB962C8B-B14F-4D97-AF65-F5344CB8AC3E}">
        <p14:creationId xmlns:p14="http://schemas.microsoft.com/office/powerpoint/2010/main" val="52638386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6D2E1C4-FB51-140B-CDCE-5E20F663949B}"/>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094C11C-4A20-4865-13E9-A48D39847256}"/>
              </a:ext>
            </a:extLst>
          </p:cNvPr>
          <p:cNvSpPr>
            <a:spLocks noGrp="1"/>
          </p:cNvSpPr>
          <p:nvPr>
            <p:ph idx="1"/>
          </p:nvPr>
        </p:nvSpPr>
        <p:spPr/>
        <p:txBody>
          <a:bodyPr/>
          <a:lstStyle/>
          <a:p>
            <a:r>
              <a:rPr lang="it-IT" dirty="0"/>
              <a:t>	Si possono usare elementi tratti dalla psicologia sociale e cognitiva, dai test psicometrici e proiettivi, dalla fisiologia, dall’anatomia, dalla neurofisiologia, dalla sociologia, dalla farmacologia.  In molti casi possono essere molto rilevanti dati che emergono da esami di laboratorio e da rilevazioni strumentali.</a:t>
            </a:r>
          </a:p>
          <a:p>
            <a:endParaRPr lang="it-IT" dirty="0"/>
          </a:p>
        </p:txBody>
      </p:sp>
    </p:spTree>
    <p:extLst>
      <p:ext uri="{BB962C8B-B14F-4D97-AF65-F5344CB8AC3E}">
        <p14:creationId xmlns:p14="http://schemas.microsoft.com/office/powerpoint/2010/main" val="141550615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AB98E06-A60E-2257-1AC0-3552A0EE29FA}"/>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73827793-E7CC-D0AE-C787-98076CDBDD26}"/>
              </a:ext>
            </a:extLst>
          </p:cNvPr>
          <p:cNvSpPr>
            <a:spLocks noGrp="1"/>
          </p:cNvSpPr>
          <p:nvPr>
            <p:ph idx="1"/>
          </p:nvPr>
        </p:nvSpPr>
        <p:spPr/>
        <p:txBody>
          <a:bodyPr/>
          <a:lstStyle/>
          <a:p>
            <a:r>
              <a:rPr lang="it-IT" dirty="0"/>
              <a:t>La condivisione col paziente della formulazione del caso è parte essenziale della terapia cognitiva. Come già indicato da Victor Meyer nel 1963, che è stato tra i primi ad applicare i principi </a:t>
            </a:r>
            <a:r>
              <a:rPr lang="it-IT" dirty="0" err="1"/>
              <a:t>teorice</a:t>
            </a:r>
            <a:r>
              <a:rPr lang="it-IT" dirty="0"/>
              <a:t> dell’apprendimento ai contesti clinici</a:t>
            </a:r>
          </a:p>
        </p:txBody>
      </p:sp>
    </p:spTree>
    <p:extLst>
      <p:ext uri="{BB962C8B-B14F-4D97-AF65-F5344CB8AC3E}">
        <p14:creationId xmlns:p14="http://schemas.microsoft.com/office/powerpoint/2010/main" val="420060385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C77E20D-CF25-C6E2-CD32-74F729505677}"/>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62FA4A8-864D-E7D7-9613-67EFD6726D7E}"/>
              </a:ext>
            </a:extLst>
          </p:cNvPr>
          <p:cNvSpPr>
            <a:spLocks noGrp="1"/>
          </p:cNvSpPr>
          <p:nvPr>
            <p:ph idx="1"/>
          </p:nvPr>
        </p:nvSpPr>
        <p:spPr/>
        <p:txBody>
          <a:bodyPr/>
          <a:lstStyle/>
          <a:p>
            <a:r>
              <a:rPr lang="it-IT" dirty="0"/>
              <a:t>Al paziente va fornita la formulazione in termini semplici e l’obiettivo del trattamento va discusso con lui</a:t>
            </a:r>
          </a:p>
        </p:txBody>
      </p:sp>
    </p:spTree>
    <p:extLst>
      <p:ext uri="{BB962C8B-B14F-4D97-AF65-F5344CB8AC3E}">
        <p14:creationId xmlns:p14="http://schemas.microsoft.com/office/powerpoint/2010/main" val="8107444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a:t>
            </a:r>
            <a:r>
              <a:rPr lang="it-IT" b="1" dirty="0"/>
              <a:t>BASIC ID</a:t>
            </a:r>
            <a:r>
              <a:rPr lang="it-IT" dirty="0"/>
              <a:t>"</a:t>
            </a:r>
            <a:br>
              <a:rPr lang="it-IT" dirty="0"/>
            </a:br>
            <a:endParaRPr lang="it-IT" dirty="0"/>
          </a:p>
        </p:txBody>
      </p:sp>
      <p:sp>
        <p:nvSpPr>
          <p:cNvPr id="3" name="Segnaposto contenuto 2"/>
          <p:cNvSpPr>
            <a:spLocks noGrp="1"/>
          </p:cNvSpPr>
          <p:nvPr>
            <p:ph idx="1"/>
          </p:nvPr>
        </p:nvSpPr>
        <p:spPr/>
        <p:txBody>
          <a:bodyPr>
            <a:normAutofit fontScale="70000" lnSpcReduction="20000"/>
          </a:bodyPr>
          <a:lstStyle/>
          <a:p>
            <a:pPr hangingPunct="0">
              <a:buNone/>
            </a:pPr>
            <a:r>
              <a:rPr lang="it-IT" dirty="0"/>
              <a:t> </a:t>
            </a:r>
          </a:p>
          <a:p>
            <a:pPr hangingPunct="0"/>
            <a:r>
              <a:rPr lang="it-IT" b="1" dirty="0" err="1"/>
              <a:t>B</a:t>
            </a:r>
            <a:r>
              <a:rPr lang="it-IT" dirty="0" err="1"/>
              <a:t>ehavior</a:t>
            </a:r>
            <a:r>
              <a:rPr lang="it-IT" dirty="0"/>
              <a:t> (Comportamento); intensità, frequenza, durata ed occasioni di comparsa </a:t>
            </a:r>
          </a:p>
          <a:p>
            <a:pPr hangingPunct="0"/>
            <a:r>
              <a:rPr lang="it-IT" b="1" dirty="0" err="1"/>
              <a:t>A</a:t>
            </a:r>
            <a:r>
              <a:rPr lang="it-IT" dirty="0" err="1"/>
              <a:t>ffective</a:t>
            </a:r>
            <a:r>
              <a:rPr lang="it-IT" dirty="0"/>
              <a:t> </a:t>
            </a:r>
            <a:r>
              <a:rPr lang="it-IT" dirty="0" err="1"/>
              <a:t>processes</a:t>
            </a:r>
            <a:r>
              <a:rPr lang="it-IT" dirty="0"/>
              <a:t> (Processi emotivi); depressione, maniacalità, ansia</a:t>
            </a:r>
          </a:p>
          <a:p>
            <a:pPr hangingPunct="0"/>
            <a:r>
              <a:rPr lang="it-IT" b="1" dirty="0" err="1"/>
              <a:t>S</a:t>
            </a:r>
            <a:r>
              <a:rPr lang="it-IT" dirty="0" err="1"/>
              <a:t>ensations</a:t>
            </a:r>
            <a:r>
              <a:rPr lang="it-IT" dirty="0"/>
              <a:t> (Sensazioni e funzionamento degli organi sensoriali); </a:t>
            </a:r>
          </a:p>
          <a:p>
            <a:pPr hangingPunct="0"/>
            <a:r>
              <a:rPr lang="it-IT" b="1" dirty="0" err="1"/>
              <a:t>I</a:t>
            </a:r>
            <a:r>
              <a:rPr lang="it-IT" dirty="0" err="1"/>
              <a:t>mages</a:t>
            </a:r>
            <a:r>
              <a:rPr lang="it-IT" dirty="0"/>
              <a:t> (Immaginazione); </a:t>
            </a:r>
          </a:p>
          <a:p>
            <a:pPr hangingPunct="0"/>
            <a:r>
              <a:rPr lang="it-IT" b="1" dirty="0" err="1"/>
              <a:t>C</a:t>
            </a:r>
            <a:r>
              <a:rPr lang="it-IT" dirty="0" err="1"/>
              <a:t>ognitions</a:t>
            </a:r>
            <a:r>
              <a:rPr lang="it-IT" dirty="0"/>
              <a:t> (Cognizioni); </a:t>
            </a:r>
            <a:r>
              <a:rPr lang="it-IT" u="sng" dirty="0">
                <a:hlinkClick r:id="rId2" action="ppaction://hlinkfile"/>
              </a:rPr>
              <a:t>Idee disfunzionali</a:t>
            </a:r>
            <a:r>
              <a:rPr lang="it-IT" dirty="0"/>
              <a:t>, </a:t>
            </a:r>
            <a:r>
              <a:rPr lang="it-IT" dirty="0">
                <a:hlinkClick r:id="rId3" action="ppaction://hlinkfile"/>
              </a:rPr>
              <a:t>distorsioni cognitive </a:t>
            </a:r>
            <a:r>
              <a:rPr lang="it-IT"/>
              <a:t> </a:t>
            </a:r>
          </a:p>
          <a:p>
            <a:pPr hangingPunct="0"/>
            <a:endParaRPr lang="it-IT" dirty="0"/>
          </a:p>
          <a:p>
            <a:pPr hangingPunct="0"/>
            <a:r>
              <a:rPr lang="it-IT" b="1" dirty="0"/>
              <a:t>I</a:t>
            </a:r>
            <a:r>
              <a:rPr lang="it-IT" dirty="0"/>
              <a:t>nterpersonal Relations (Rapporti interpersonali);</a:t>
            </a:r>
          </a:p>
          <a:p>
            <a:pPr hangingPunct="0"/>
            <a:r>
              <a:rPr lang="it-IT" b="1" dirty="0" err="1"/>
              <a:t>D</a:t>
            </a:r>
            <a:r>
              <a:rPr lang="it-IT" dirty="0" err="1"/>
              <a:t>rugs</a:t>
            </a:r>
            <a:r>
              <a:rPr lang="it-IT" dirty="0"/>
              <a:t> and </a:t>
            </a:r>
            <a:r>
              <a:rPr lang="it-IT" dirty="0" err="1"/>
              <a:t>Diet</a:t>
            </a:r>
            <a:r>
              <a:rPr lang="it-IT" dirty="0"/>
              <a:t> (ovvero, farmaci e dieta, in altre parole l'aspetto organico). </a:t>
            </a:r>
          </a:p>
          <a:p>
            <a:pPr hangingPunct="0"/>
            <a:r>
              <a:rPr lang="it-IT" dirty="0"/>
              <a:t> </a:t>
            </a:r>
          </a:p>
          <a:p>
            <a:pPr hangingPunct="0"/>
            <a:r>
              <a:rPr lang="it-IT" u="sng" dirty="0">
                <a:hlinkClick r:id="rId4" action="ppaction://hlinkfile"/>
              </a:rPr>
              <a:t>CASE FORMULATION</a:t>
            </a:r>
            <a:endParaRPr lang="it-IT" dirty="0"/>
          </a:p>
          <a:p>
            <a:endParaRPr lang="it-IT"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FORMULAZIONE </a:t>
            </a:r>
            <a:r>
              <a:rPr lang="it-IT" b="1" dirty="0" err="1"/>
              <a:t>DI</a:t>
            </a:r>
            <a:r>
              <a:rPr lang="it-IT" b="1" dirty="0"/>
              <a:t> OBIETTIVI TERAPEUTICI </a:t>
            </a:r>
            <a:br>
              <a:rPr lang="it-IT" b="1" dirty="0"/>
            </a:br>
            <a:endParaRPr lang="it-IT" dirty="0"/>
          </a:p>
        </p:txBody>
      </p:sp>
      <p:sp>
        <p:nvSpPr>
          <p:cNvPr id="3" name="Segnaposto contenuto 2"/>
          <p:cNvSpPr>
            <a:spLocks noGrp="1"/>
          </p:cNvSpPr>
          <p:nvPr>
            <p:ph idx="1"/>
          </p:nvPr>
        </p:nvSpPr>
        <p:spPr/>
        <p:txBody>
          <a:bodyPr>
            <a:normAutofit/>
          </a:bodyPr>
          <a:lstStyle/>
          <a:p>
            <a:r>
              <a:rPr lang="it-IT" dirty="0"/>
              <a:t>Il piano di trattamento non può ignorare due componenti: la definizione degli gli obiettivi e una descrizione di come raggiungere questi obiettivi. Entrambi questi elementi sono derivati dalla ipotesi di lavoro. Gli obiettivi dovrebbero essere specifici e chiaramente definiti termini di cognizioni comportamenti ed emozioni.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In molti casi i pazienti vengono in terapia proponendo obiettivi irrealistici (</a:t>
            </a:r>
            <a:r>
              <a:rPr lang="it-IT" dirty="0" err="1"/>
              <a:t>es</a:t>
            </a:r>
            <a:r>
              <a:rPr lang="it-IT" dirty="0"/>
              <a:t>, “non voglio più provare ansia”) o generici (es. “voglio capire chi sono”) o assolutamente vaghi (es. “voglio star bene”). </a:t>
            </a:r>
          </a:p>
          <a:p>
            <a:r>
              <a:rPr lang="it-IT" dirty="0"/>
              <a:t>D’altra parte anche i terapeuti spesso non sono da meno quando affermano che la terapia mira a tirar fuori il “vero Io” del paziente, che un soggetto con ritardo deve essere aiutato a “socializzare” o un fobico a “superare i suoi conflitti”. </a:t>
            </a:r>
          </a:p>
          <a:p>
            <a:endParaRPr lang="it-IT"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 Se gli obiettivi sono definiti in modo chiaro il terapeuta avrà più facilità a ad intervenire che a controllare il progresso della terapia. Gli obiettivi possono essere anche parziali. Non è importante che siano tutti gli obiettivi possibili per quel paziente. </a:t>
            </a:r>
          </a:p>
          <a:p>
            <a:endParaRPr lang="it-IT"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b="1" dirty="0"/>
              <a:t>FORMULAZIONE </a:t>
            </a:r>
            <a:r>
              <a:rPr lang="it-IT" b="1" dirty="0" err="1"/>
              <a:t>DI</a:t>
            </a:r>
            <a:r>
              <a:rPr lang="it-IT" b="1" dirty="0"/>
              <a:t> SCOPI:</a:t>
            </a:r>
            <a:endParaRPr lang="it-IT" dirty="0"/>
          </a:p>
        </p:txBody>
      </p:sp>
      <p:sp>
        <p:nvSpPr>
          <p:cNvPr id="3" name="Segnaposto contenuto 2"/>
          <p:cNvSpPr>
            <a:spLocks noGrp="1"/>
          </p:cNvSpPr>
          <p:nvPr>
            <p:ph idx="1"/>
          </p:nvPr>
        </p:nvSpPr>
        <p:spPr/>
        <p:txBody>
          <a:bodyPr>
            <a:normAutofit fontScale="92500"/>
          </a:bodyPr>
          <a:lstStyle/>
          <a:p>
            <a:pPr>
              <a:buNone/>
            </a:pPr>
            <a:r>
              <a:rPr lang="it-IT" b="1" dirty="0"/>
              <a:t> </a:t>
            </a:r>
            <a:endParaRPr lang="it-IT" dirty="0"/>
          </a:p>
          <a:p>
            <a:r>
              <a:rPr lang="it-IT" dirty="0"/>
              <a:t>	ok                                                             NON OK</a:t>
            </a:r>
          </a:p>
          <a:p>
            <a:r>
              <a:rPr lang="it-IT" dirty="0"/>
              <a:t>POSITIVO                           	non stare più in ansia</a:t>
            </a:r>
          </a:p>
          <a:p>
            <a:r>
              <a:rPr lang="it-IT" dirty="0"/>
              <a:t>APPROPRIATO ED ADEGUATO    </a:t>
            </a:r>
            <a:r>
              <a:rPr lang="it-IT" sz="2600" dirty="0"/>
              <a:t>strangolare vecchiette </a:t>
            </a:r>
          </a:p>
          <a:p>
            <a:r>
              <a:rPr lang="it-IT" dirty="0"/>
              <a:t>DIPENDENTE DA ME  </a:t>
            </a:r>
            <a:r>
              <a:rPr lang="it-IT" sz="2600" dirty="0"/>
              <a:t>mio marito non deve trattarmi così</a:t>
            </a:r>
          </a:p>
          <a:p>
            <a:r>
              <a:rPr lang="it-IT" sz="2600" dirty="0"/>
              <a:t>IN ACCORDO CON ALTRI SCOPI        </a:t>
            </a:r>
            <a:r>
              <a:rPr lang="it-IT" sz="2100" dirty="0"/>
              <a:t>passare esami serve per la laurea</a:t>
            </a:r>
          </a:p>
          <a:p>
            <a:r>
              <a:rPr lang="it-IT" sz="2100" dirty="0"/>
              <a:t>REALISTICO POSSIBILE RAGGIUNGIBILE o presidente della repubblica o niente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r>
              <a:rPr lang="it-IT" dirty="0"/>
              <a:t>SEMPLICE E LIMITATO                       </a:t>
            </a:r>
          </a:p>
          <a:p>
            <a:r>
              <a:rPr lang="it-IT" dirty="0"/>
              <a:t>MODESTO POSSIBILISTA  donna di 40 </a:t>
            </a:r>
            <a:r>
              <a:rPr lang="it-IT" dirty="0" err="1"/>
              <a:t>aa</a:t>
            </a:r>
            <a:r>
              <a:rPr lang="it-IT" dirty="0"/>
              <a:t> che vuole diventare ballerina scala</a:t>
            </a:r>
          </a:p>
          <a:p>
            <a:r>
              <a:rPr lang="it-IT" dirty="0"/>
              <a:t>SPECIFICO                                           </a:t>
            </a:r>
          </a:p>
          <a:p>
            <a:r>
              <a:rPr lang="it-IT" dirty="0"/>
              <a:t>CONCRETO</a:t>
            </a:r>
          </a:p>
          <a:p>
            <a:r>
              <a:rPr lang="it-IT" sz="3100" dirty="0"/>
              <a:t>PRECISO E MISURABILE  VERIFICABILE voglio essere più donna</a:t>
            </a:r>
          </a:p>
          <a:p>
            <a:r>
              <a:rPr lang="it-IT" dirty="0"/>
              <a:t>GRATIFICANTE        		più rinforzi che punizioni</a:t>
            </a:r>
          </a:p>
          <a:p>
            <a:r>
              <a:rPr lang="it-IT" sz="2600" dirty="0"/>
              <a:t>TALE DA ARRICCHIRE COMPORTAMENTO </a:t>
            </a:r>
            <a:r>
              <a:rPr lang="it-IT" dirty="0"/>
              <a:t>aggiungere </a:t>
            </a:r>
            <a:r>
              <a:rPr lang="it-IT"/>
              <a:t>non togliere</a:t>
            </a:r>
          </a:p>
          <a:p>
            <a:endParaRPr lang="it-IT" dirty="0"/>
          </a:p>
          <a:p>
            <a:r>
              <a:rPr lang="it-IT" dirty="0"/>
              <a:t>in terapia non si toglie la malattia si raggiunge il benessere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Due pazienti, un’unica diagnosi apparentemente identica: Disturbo di Panico (codice F40.0 nel DSM-4-TR). Solo che uno dei due finisce in pronto soccorso due o tre volte alla settimana per presunti attacchi cardiaci, ha rinunciato a qualsiasi vita sociale, sta chiuso in casa, esce solo accompagnato. Vive, o meglio, sopravvive, nel continuo terrore di morire.  </a:t>
            </a:r>
          </a:p>
          <a:p>
            <a:endParaRPr lang="it-IT" dirty="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77500" lnSpcReduction="20000"/>
          </a:bodyPr>
          <a:lstStyle/>
          <a:p>
            <a:pPr>
              <a:buNone/>
            </a:pPr>
            <a:endParaRPr lang="it-IT" dirty="0"/>
          </a:p>
          <a:p>
            <a:r>
              <a:rPr lang="it-IT" dirty="0"/>
              <a:t> E’ utile condividere col paziente la formulazione del caso. La condivisione della formulazione del caso può rinforzare il rapporto tra terapeuta e il paziente. </a:t>
            </a:r>
          </a:p>
          <a:p>
            <a:r>
              <a:rPr lang="it-IT" dirty="0"/>
              <a:t>La formulazione del caso può essere presentata al paziente sia a voce che per scritto. Spesso il sistema scritto è più efficace se contiene uno schema. </a:t>
            </a:r>
          </a:p>
          <a:p>
            <a:r>
              <a:rPr lang="it-IT" dirty="0"/>
              <a:t>Uno schema è particolarmente utile per la condivisione della formulazione del caso col paziente e per fargli ricordare le dinamiche che sono state evidenziate. </a:t>
            </a:r>
          </a:p>
          <a:p>
            <a:r>
              <a:rPr lang="it-IT" dirty="0"/>
              <a:t> Non è raro che la formulazione del caso proposta inizialmente possa essere modificata nel corso del trattamento con l’accumularsi dei dati. </a:t>
            </a:r>
          </a:p>
          <a:p>
            <a:endParaRPr lang="it-IT"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85000" lnSpcReduction="10000"/>
          </a:bodyPr>
          <a:lstStyle/>
          <a:p>
            <a:r>
              <a:rPr lang="it-IT" dirty="0"/>
              <a:t>Al paziente viene restituita una formulazione in termini semplici e con lui viene discusso l’obiettivo del trattamento cui dovrebbe dare il suo consenso. </a:t>
            </a:r>
          </a:p>
          <a:p>
            <a:r>
              <a:rPr lang="it-IT" dirty="0"/>
              <a:t>Se il comportamento su cui si intende intervenire coinvolge altre persone, potrebbe essere opportuno anche avere contatti con i parenti stretti. </a:t>
            </a:r>
          </a:p>
          <a:p>
            <a:r>
              <a:rPr lang="it-IT" dirty="0"/>
              <a:t>Nel caso di una paziente agorafobica che desidera riprendere l’uso dell’automobile, potemmo trovarci di fronte ad un sostanziale veto da parte del marito alla condivisione dell’unica vettura di famiglia. </a:t>
            </a:r>
          </a:p>
          <a:p>
            <a:endParaRPr lang="it-IT"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Nel caso di una donna che debba essere accompagnata mentre va in </a:t>
            </a:r>
            <a:r>
              <a:rPr lang="it-IT" dirty="0" err="1"/>
              <a:t>centrocittà</a:t>
            </a:r>
            <a:r>
              <a:rPr lang="it-IT" dirty="0"/>
              <a:t> e poi lasciata rientrare da sola con i mezzi pubblici, occorre spiegare e condividere il razionale dell’intervento con l’accompagnatore. </a:t>
            </a:r>
          </a:p>
          <a:p>
            <a:r>
              <a:rPr lang="it-IT" dirty="0"/>
              <a:t>Si discute col paziente un possibile schema di intervento descrivendolo come una ipotesi di intervento cui è possibile comunque apportare modificazioni. </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 discute col paziente una aspettativa realistica circa i risultati. </a:t>
            </a:r>
          </a:p>
          <a:p>
            <a:r>
              <a:rPr lang="it-IT" dirty="0"/>
              <a:t>Si chiede inoltre al paziente di essere parte attiva nella terapia. </a:t>
            </a:r>
          </a:p>
          <a:p>
            <a:r>
              <a:rPr lang="it-IT" dirty="0"/>
              <a:t>Il terapeuta dovrebbe, entro qualche limite, adattare il suo stile terapeutico alle caratteristiche del paziente.</a:t>
            </a:r>
          </a:p>
          <a:p>
            <a:endParaRPr lang="it-IT" dirty="0"/>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LA FORMULAZIONE DEL CASO</a:t>
            </a:r>
            <a:br>
              <a:rPr lang="it-IT" b="1" dirty="0"/>
            </a:br>
            <a:endParaRPr lang="it-IT" dirty="0"/>
          </a:p>
        </p:txBody>
      </p:sp>
      <p:sp>
        <p:nvSpPr>
          <p:cNvPr id="3" name="Segnaposto contenuto 2"/>
          <p:cNvSpPr>
            <a:spLocks noGrp="1"/>
          </p:cNvSpPr>
          <p:nvPr>
            <p:ph idx="1"/>
          </p:nvPr>
        </p:nvSpPr>
        <p:spPr/>
        <p:txBody>
          <a:bodyPr>
            <a:normAutofit fontScale="92500" lnSpcReduction="20000"/>
          </a:bodyPr>
          <a:lstStyle/>
          <a:p>
            <a:pPr>
              <a:buNone/>
            </a:pPr>
            <a:r>
              <a:rPr lang="it-IT" dirty="0"/>
              <a:t> </a:t>
            </a:r>
          </a:p>
          <a:p>
            <a:r>
              <a:rPr lang="it-IT" dirty="0"/>
              <a:t>In letteratura troviamo che gli autori che si occupano di questa particolare programmazione dell’intervento terapeutico la definiscono “Case </a:t>
            </a:r>
            <a:r>
              <a:rPr lang="it-IT" dirty="0" err="1"/>
              <a:t>Formulation</a:t>
            </a:r>
            <a:r>
              <a:rPr lang="it-IT" dirty="0"/>
              <a:t>”. </a:t>
            </a:r>
          </a:p>
          <a:p>
            <a:r>
              <a:rPr lang="it-IT" dirty="0"/>
              <a:t>La formulazione del caso è un processo con cui si crea un modello esplicativo per il problema del paziente, se ne ricercano quindi le cause remote e prossime, le dinamiche secondo cui tali disturbi si mantengono nel tempo ed eventualmente si aggravano. </a:t>
            </a:r>
          </a:p>
          <a:p>
            <a:endParaRPr lang="it-IT" dirty="0"/>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In quale modo questo individuo ha acquisito il problema specifico con cui si presenta? </a:t>
            </a:r>
          </a:p>
          <a:p>
            <a:r>
              <a:rPr lang="it-IT" dirty="0"/>
              <a:t>Come si è sviluppato il problema? </a:t>
            </a:r>
          </a:p>
          <a:p>
            <a:r>
              <a:rPr lang="it-IT" dirty="0"/>
              <a:t>Quali condizioni sono state strumentali? </a:t>
            </a:r>
          </a:p>
          <a:p>
            <a:r>
              <a:rPr lang="it-IT" dirty="0"/>
              <a:t>E che valore funzionale ha il disturbo per la sua vita in generale? </a:t>
            </a:r>
          </a:p>
          <a:p>
            <a:r>
              <a:rPr lang="it-IT" dirty="0"/>
              <a:t>Il terapeuta, in stretta collaborazione col paziente, cerca risposte a queste importanti domande.</a:t>
            </a:r>
          </a:p>
          <a:p>
            <a:endParaRPr lang="it-IT" dirty="0"/>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 Nella formulazione del caso tentiamo di utilizzare ogni conoscenza ed ogni possibile fonte di informazione per ampliare le nostre conoscenze e per meglio comprendere le dinamiche del caso. </a:t>
            </a:r>
          </a:p>
          <a:p>
            <a:endParaRPr lang="it-IT"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Si possono usare elementi tratti dalla psicologia sociale e cognitiva, dai test psicometrici e proiettivi, dalla fisiologia, dall’anatomia, dalla neurofisiologia, dalla sociologia, dalla farmacologia.  In molti casi possono essere molto rilevanti dati che emergono da esami di laboratorio e da rilevazioni strumentali.</a:t>
            </a:r>
          </a:p>
          <a:p>
            <a:endParaRPr lang="it-IT" dirty="0"/>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9BCD043-953D-495B-8C43-9507D8AE1199}"/>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B93A4727-6A98-48C9-B7D0-053F2F9ABF2F}"/>
              </a:ext>
            </a:extLst>
          </p:cNvPr>
          <p:cNvSpPr>
            <a:spLocks noGrp="1"/>
          </p:cNvSpPr>
          <p:nvPr>
            <p:ph idx="1"/>
          </p:nvPr>
        </p:nvSpPr>
        <p:spPr/>
        <p:txBody>
          <a:bodyPr>
            <a:normAutofit lnSpcReduction="10000"/>
          </a:bodyPr>
          <a:lstStyle/>
          <a:p>
            <a:pPr marL="528955">
              <a:spcBef>
                <a:spcPts val="5"/>
              </a:spcBef>
            </a:pPr>
            <a:r>
              <a:rPr lang="it-IT" sz="2400" b="1" dirty="0">
                <a:effectLst/>
                <a:latin typeface="Arial" panose="020B0604020202020204" pitchFamily="34" charset="0"/>
                <a:ea typeface="Arial" panose="020B0604020202020204" pitchFamily="34" charset="0"/>
              </a:rPr>
              <a:t>Ipotesi</a:t>
            </a:r>
            <a:r>
              <a:rPr lang="it-IT" sz="2400" b="1" spc="-5" dirty="0">
                <a:effectLst/>
                <a:latin typeface="Arial" panose="020B0604020202020204" pitchFamily="34" charset="0"/>
                <a:ea typeface="Arial" panose="020B0604020202020204" pitchFamily="34" charset="0"/>
              </a:rPr>
              <a:t> </a:t>
            </a:r>
            <a:r>
              <a:rPr lang="it-IT" sz="2400" b="1" dirty="0">
                <a:effectLst/>
                <a:latin typeface="Arial" panose="020B0604020202020204" pitchFamily="34" charset="0"/>
                <a:ea typeface="Arial" panose="020B0604020202020204" pitchFamily="34" charset="0"/>
              </a:rPr>
              <a:t>biologica:</a:t>
            </a:r>
          </a:p>
          <a:p>
            <a:pPr marL="528955">
              <a:spcBef>
                <a:spcPts val="300"/>
              </a:spcBef>
            </a:pPr>
            <a:r>
              <a:rPr lang="it-IT" sz="2400" dirty="0">
                <a:effectLst/>
                <a:latin typeface="Arial" panose="020B0604020202020204" pitchFamily="34" charset="0"/>
                <a:ea typeface="Arial" panose="020B0604020202020204" pitchFamily="34" charset="0"/>
              </a:rPr>
              <a:t>la sofferenza psichica è il risultato di processi biologici</a:t>
            </a:r>
          </a:p>
          <a:p>
            <a:pPr marL="528955">
              <a:spcBef>
                <a:spcPts val="20"/>
              </a:spcBef>
              <a:spcAft>
                <a:spcPts val="0"/>
              </a:spcAft>
            </a:pPr>
            <a:r>
              <a:rPr lang="it-IT" sz="2400" dirty="0">
                <a:effectLst/>
                <a:latin typeface="Arial" panose="020B0604020202020204" pitchFamily="34" charset="0"/>
                <a:ea typeface="Arial" panose="020B0604020202020204" pitchFamily="34" charset="0"/>
              </a:rPr>
              <a:t> </a:t>
            </a:r>
          </a:p>
          <a:p>
            <a:pPr marL="528955">
              <a:spcBef>
                <a:spcPts val="5"/>
              </a:spcBef>
            </a:pPr>
            <a:r>
              <a:rPr lang="it-IT" sz="2400" b="1" dirty="0">
                <a:effectLst/>
                <a:latin typeface="Arial" panose="020B0604020202020204" pitchFamily="34" charset="0"/>
                <a:ea typeface="Arial" panose="020B0604020202020204" pitchFamily="34" charset="0"/>
              </a:rPr>
              <a:t>Ipotesi</a:t>
            </a:r>
            <a:r>
              <a:rPr lang="it-IT" sz="2400" b="1" spc="-5" dirty="0">
                <a:effectLst/>
                <a:latin typeface="Arial" panose="020B0604020202020204" pitchFamily="34" charset="0"/>
                <a:ea typeface="Arial" panose="020B0604020202020204" pitchFamily="34" charset="0"/>
              </a:rPr>
              <a:t> </a:t>
            </a:r>
            <a:r>
              <a:rPr lang="it-IT" sz="2400" b="1" dirty="0">
                <a:effectLst/>
                <a:latin typeface="Arial" panose="020B0604020202020204" pitchFamily="34" charset="0"/>
                <a:ea typeface="Arial" panose="020B0604020202020204" pitchFamily="34" charset="0"/>
              </a:rPr>
              <a:t>ambientale:</a:t>
            </a:r>
          </a:p>
          <a:p>
            <a:pPr marL="528955">
              <a:spcBef>
                <a:spcPts val="300"/>
              </a:spcBef>
            </a:pPr>
            <a:r>
              <a:rPr lang="it-IT" sz="2400" dirty="0">
                <a:effectLst/>
                <a:latin typeface="Arial" panose="020B0604020202020204" pitchFamily="34" charset="0"/>
                <a:ea typeface="Arial" panose="020B0604020202020204" pitchFamily="34" charset="0"/>
              </a:rPr>
              <a:t>la sofferenza psichica è il risultato dell’interazione con l’ambiente</a:t>
            </a:r>
          </a:p>
          <a:p>
            <a:pPr marL="528955">
              <a:spcBef>
                <a:spcPts val="25"/>
              </a:spcBef>
              <a:spcAft>
                <a:spcPts val="0"/>
              </a:spcAft>
            </a:pPr>
            <a:r>
              <a:rPr lang="it-IT" sz="2400" dirty="0">
                <a:effectLst/>
                <a:latin typeface="Arial" panose="020B0604020202020204" pitchFamily="34" charset="0"/>
                <a:ea typeface="Arial" panose="020B0604020202020204" pitchFamily="34" charset="0"/>
              </a:rPr>
              <a:t> </a:t>
            </a:r>
          </a:p>
          <a:p>
            <a:pPr marL="528955">
              <a:spcBef>
                <a:spcPts val="5"/>
              </a:spcBef>
            </a:pPr>
            <a:r>
              <a:rPr lang="it-IT" sz="2400" b="1" dirty="0">
                <a:effectLst/>
                <a:latin typeface="Arial" panose="020B0604020202020204" pitchFamily="34" charset="0"/>
                <a:ea typeface="Arial" panose="020B0604020202020204" pitchFamily="34" charset="0"/>
              </a:rPr>
              <a:t>Ipotesi</a:t>
            </a:r>
            <a:r>
              <a:rPr lang="it-IT" sz="2400" b="1" spc="-10" dirty="0">
                <a:effectLst/>
                <a:latin typeface="Arial" panose="020B0604020202020204" pitchFamily="34" charset="0"/>
                <a:ea typeface="Arial" panose="020B0604020202020204" pitchFamily="34" charset="0"/>
              </a:rPr>
              <a:t> </a:t>
            </a:r>
            <a:r>
              <a:rPr lang="it-IT" sz="2400" b="1" dirty="0">
                <a:effectLst/>
                <a:latin typeface="Arial" panose="020B0604020202020204" pitchFamily="34" charset="0"/>
                <a:ea typeface="Arial" panose="020B0604020202020204" pitchFamily="34" charset="0"/>
              </a:rPr>
              <a:t>base</a:t>
            </a:r>
            <a:r>
              <a:rPr lang="it-IT" sz="2400" b="1" spc="-5" dirty="0">
                <a:effectLst/>
                <a:latin typeface="Arial" panose="020B0604020202020204" pitchFamily="34" charset="0"/>
                <a:ea typeface="Arial" panose="020B0604020202020204" pitchFamily="34" charset="0"/>
              </a:rPr>
              <a:t> </a:t>
            </a:r>
            <a:r>
              <a:rPr lang="it-IT" sz="2400" b="1" dirty="0">
                <a:effectLst/>
                <a:latin typeface="Arial" panose="020B0604020202020204" pitchFamily="34" charset="0"/>
                <a:ea typeface="Arial" panose="020B0604020202020204" pitchFamily="34" charset="0"/>
              </a:rPr>
              <a:t>della</a:t>
            </a:r>
            <a:r>
              <a:rPr lang="it-IT" sz="2400" b="1" spc="-5" dirty="0">
                <a:effectLst/>
                <a:latin typeface="Arial" panose="020B0604020202020204" pitchFamily="34" charset="0"/>
                <a:ea typeface="Arial" panose="020B0604020202020204" pitchFamily="34" charset="0"/>
              </a:rPr>
              <a:t> </a:t>
            </a:r>
            <a:r>
              <a:rPr lang="it-IT" sz="2400" b="1" dirty="0">
                <a:effectLst/>
                <a:latin typeface="Arial" panose="020B0604020202020204" pitchFamily="34" charset="0"/>
                <a:ea typeface="Arial" panose="020B0604020202020204" pitchFamily="34" charset="0"/>
              </a:rPr>
              <a:t>TCC:</a:t>
            </a:r>
          </a:p>
          <a:p>
            <a:pPr marL="528955" marR="1294765">
              <a:lnSpc>
                <a:spcPct val="96000"/>
              </a:lnSpc>
              <a:spcBef>
                <a:spcPts val="355"/>
              </a:spcBef>
              <a:spcAft>
                <a:spcPts val="0"/>
              </a:spcAft>
            </a:pPr>
            <a:r>
              <a:rPr lang="it-IT" sz="2400" dirty="0">
                <a:effectLst/>
                <a:latin typeface="Arial" panose="020B0604020202020204" pitchFamily="34" charset="0"/>
                <a:ea typeface="Arial" panose="020B0604020202020204" pitchFamily="34" charset="0"/>
              </a:rPr>
              <a:t>Ciò che ci fa stare male non è tanto l’evento esterno ma il modo in cui ce lo</a:t>
            </a:r>
            <a:r>
              <a:rPr lang="it-IT" sz="2400" spc="-320"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rappresentiamo.</a:t>
            </a:r>
          </a:p>
          <a:p>
            <a:pPr marL="186055" indent="0">
              <a:spcBef>
                <a:spcPts val="15"/>
              </a:spcBef>
              <a:spcAft>
                <a:spcPts val="0"/>
              </a:spcAft>
              <a:buNone/>
            </a:pPr>
            <a:r>
              <a:rPr lang="it-IT" sz="2400" dirty="0">
                <a:effectLst/>
                <a:latin typeface="Arial" panose="020B0604020202020204" pitchFamily="34" charset="0"/>
                <a:ea typeface="Arial" panose="020B0604020202020204" pitchFamily="34" charset="0"/>
              </a:rPr>
              <a:t> </a:t>
            </a:r>
          </a:p>
          <a:p>
            <a:endParaRPr lang="it-IT" dirty="0"/>
          </a:p>
        </p:txBody>
      </p:sp>
    </p:spTree>
    <p:extLst>
      <p:ext uri="{BB962C8B-B14F-4D97-AF65-F5344CB8AC3E}">
        <p14:creationId xmlns:p14="http://schemas.microsoft.com/office/powerpoint/2010/main" val="15552960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6216D8-D857-4297-883B-9CD3D35E7B4F}"/>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5744474D-85D0-4FAE-8048-FD0A8B2559C2}"/>
              </a:ext>
            </a:extLst>
          </p:cNvPr>
          <p:cNvSpPr>
            <a:spLocks noGrp="1"/>
          </p:cNvSpPr>
          <p:nvPr>
            <p:ph idx="1"/>
          </p:nvPr>
        </p:nvSpPr>
        <p:spPr/>
        <p:txBody>
          <a:bodyPr/>
          <a:lstStyle/>
          <a:p>
            <a:pPr marL="528955" marR="329565">
              <a:lnSpc>
                <a:spcPct val="98000"/>
              </a:lnSpc>
              <a:spcBef>
                <a:spcPts val="5"/>
              </a:spcBef>
              <a:spcAft>
                <a:spcPts val="0"/>
              </a:spcAft>
            </a:pPr>
            <a:r>
              <a:rPr lang="it-IT" sz="2400" dirty="0">
                <a:effectLst/>
                <a:latin typeface="Arial" panose="020B0604020202020204" pitchFamily="34" charset="0"/>
                <a:ea typeface="Arial" panose="020B0604020202020204" pitchFamily="34" charset="0"/>
              </a:rPr>
              <a:t>Attraverso processi di pensiero (soprattutto dialogo interno) costruiamo una</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RAPPRESENTAZIONE della realtà. Determiniamo così l’intensità delle nostre emozioni e</a:t>
            </a:r>
            <a:r>
              <a:rPr lang="it-IT" sz="2400" spc="-320"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la direzione</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del nostro agire.</a:t>
            </a:r>
          </a:p>
          <a:p>
            <a:pPr marL="528955" marR="811530">
              <a:lnSpc>
                <a:spcPct val="98000"/>
              </a:lnSpc>
              <a:spcBef>
                <a:spcPts val="340"/>
              </a:spcBef>
              <a:spcAft>
                <a:spcPts val="0"/>
              </a:spcAft>
            </a:pPr>
            <a:r>
              <a:rPr lang="it-IT" sz="2400" dirty="0">
                <a:effectLst/>
                <a:latin typeface="Arial" panose="020B0604020202020204" pitchFamily="34" charset="0"/>
                <a:ea typeface="Arial" panose="020B0604020202020204" pitchFamily="34" charset="0"/>
              </a:rPr>
              <a:t>Ciò può avvenire senza consapevolezza da parte nostra, e di solito in questo caso</a:t>
            </a:r>
            <a:r>
              <a:rPr lang="it-IT" sz="2400" spc="-320"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funziona in direzione di un’esasperazione delle emozioni (Pensieri Disfunzionali o</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Irrazionali).</a:t>
            </a:r>
          </a:p>
          <a:p>
            <a:pPr marL="528955" marR="354330">
              <a:lnSpc>
                <a:spcPct val="98000"/>
              </a:lnSpc>
              <a:spcBef>
                <a:spcPts val="340"/>
              </a:spcBef>
              <a:spcAft>
                <a:spcPts val="0"/>
              </a:spcAft>
            </a:pPr>
            <a:r>
              <a:rPr lang="it-IT" sz="2400" dirty="0">
                <a:effectLst/>
                <a:latin typeface="Arial" panose="020B0604020202020204" pitchFamily="34" charset="0"/>
                <a:ea typeface="Arial" panose="020B0604020202020204" pitchFamily="34" charset="0"/>
              </a:rPr>
              <a:t>Lo stesso processo può essere prodotto consapevolmente, al fine di ridurre l’intensità dei</a:t>
            </a:r>
            <a:r>
              <a:rPr lang="it-IT" sz="2400" spc="-320"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processi emozionali (Sviluppo di Pensieri Funzionali o Razionali; Ristrutturazione</a:t>
            </a:r>
            <a:r>
              <a:rPr lang="it-IT" sz="2400" spc="5" dirty="0">
                <a:effectLst/>
                <a:latin typeface="Arial" panose="020B0604020202020204" pitchFamily="34" charset="0"/>
                <a:ea typeface="Arial" panose="020B0604020202020204" pitchFamily="34" charset="0"/>
              </a:rPr>
              <a:t> </a:t>
            </a:r>
            <a:r>
              <a:rPr lang="it-IT" sz="2400" dirty="0">
                <a:effectLst/>
                <a:latin typeface="Arial" panose="020B0604020202020204" pitchFamily="34" charset="0"/>
                <a:ea typeface="Arial" panose="020B0604020202020204" pitchFamily="34" charset="0"/>
              </a:rPr>
              <a:t>Cognitiva).</a:t>
            </a:r>
          </a:p>
          <a:p>
            <a:endParaRPr lang="it-IT" dirty="0"/>
          </a:p>
        </p:txBody>
      </p:sp>
    </p:spTree>
    <p:extLst>
      <p:ext uri="{BB962C8B-B14F-4D97-AF65-F5344CB8AC3E}">
        <p14:creationId xmlns:p14="http://schemas.microsoft.com/office/powerpoint/2010/main" val="2974040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Il secondo invece non ha crisi da oltre 2 anni, si è creato delle barriere invalicabili che gli rendono possibile soltanto andare al lavoro, a trovare i suoi genitori ed a fare la spesa, accompagnato, sempre nello stesso negozio. </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sz="4800" dirty="0"/>
              <a:t>Si possono individuare interazioni complesse tra i disturbi presenti e gli schemi cognitivi </a:t>
            </a:r>
            <a:r>
              <a:rPr lang="it-IT" sz="4800" dirty="0" err="1"/>
              <a:t>maladattivi</a:t>
            </a:r>
            <a:r>
              <a:rPr lang="it-IT" sz="4800" dirty="0"/>
              <a:t> sottostanti generalmente appresi in età precoce.</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CASE FORMULATION</a:t>
            </a:r>
            <a:br>
              <a:rPr lang="it-IT" dirty="0"/>
            </a:br>
            <a:endParaRPr lang="it-IT" dirty="0"/>
          </a:p>
        </p:txBody>
      </p:sp>
      <p:sp>
        <p:nvSpPr>
          <p:cNvPr id="3" name="Segnaposto contenuto 2"/>
          <p:cNvSpPr>
            <a:spLocks noGrp="1"/>
          </p:cNvSpPr>
          <p:nvPr>
            <p:ph idx="1"/>
          </p:nvPr>
        </p:nvSpPr>
        <p:spPr/>
        <p:txBody>
          <a:bodyPr/>
          <a:lstStyle/>
          <a:p>
            <a:r>
              <a:rPr lang="it-IT" b="1" dirty="0"/>
              <a:t>i 4 P</a:t>
            </a:r>
            <a:r>
              <a:rPr lang="it-IT" dirty="0"/>
              <a:t>: </a:t>
            </a:r>
          </a:p>
          <a:p>
            <a:r>
              <a:rPr lang="it-IT" dirty="0"/>
              <a:t>1) fattori </a:t>
            </a:r>
            <a:r>
              <a:rPr lang="it-IT" b="1" dirty="0"/>
              <a:t>Predisponenti,</a:t>
            </a:r>
            <a:r>
              <a:rPr lang="it-IT" dirty="0"/>
              <a:t> </a:t>
            </a:r>
          </a:p>
          <a:p>
            <a:r>
              <a:rPr lang="it-IT" dirty="0"/>
              <a:t>2) fattori </a:t>
            </a:r>
            <a:r>
              <a:rPr lang="it-IT" b="1" dirty="0"/>
              <a:t>Precipitanti</a:t>
            </a:r>
            <a:r>
              <a:rPr lang="it-IT" dirty="0"/>
              <a:t>, </a:t>
            </a:r>
          </a:p>
          <a:p>
            <a:r>
              <a:rPr lang="it-IT" dirty="0"/>
              <a:t>3) fattori </a:t>
            </a:r>
            <a:r>
              <a:rPr lang="it-IT" b="1" dirty="0"/>
              <a:t>Perpetuanti</a:t>
            </a:r>
            <a:r>
              <a:rPr lang="it-IT" dirty="0"/>
              <a:t> </a:t>
            </a:r>
          </a:p>
          <a:p>
            <a:r>
              <a:rPr lang="it-IT" dirty="0"/>
              <a:t>4) fattori </a:t>
            </a:r>
            <a:r>
              <a:rPr lang="it-IT" b="1" dirty="0"/>
              <a:t>Protettivi.</a:t>
            </a:r>
            <a:r>
              <a:rPr lang="it-IT" dirty="0"/>
              <a:t> </a:t>
            </a:r>
          </a:p>
          <a:p>
            <a:endParaRPr lang="it-IT"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dirty="0"/>
              <a:t>I FATTORI PREDISPONENTI</a:t>
            </a:r>
            <a:br>
              <a:rPr lang="it-IT" dirty="0"/>
            </a:br>
            <a:endParaRPr lang="it-IT" dirty="0"/>
          </a:p>
        </p:txBody>
      </p:sp>
      <p:sp>
        <p:nvSpPr>
          <p:cNvPr id="3" name="Segnaposto contenuto 2"/>
          <p:cNvSpPr>
            <a:spLocks noGrp="1"/>
          </p:cNvSpPr>
          <p:nvPr>
            <p:ph idx="1"/>
          </p:nvPr>
        </p:nvSpPr>
        <p:spPr/>
        <p:txBody>
          <a:bodyPr>
            <a:normAutofit/>
          </a:bodyPr>
          <a:lstStyle/>
          <a:p>
            <a:pPr>
              <a:buNone/>
            </a:pPr>
            <a:r>
              <a:rPr lang="it-IT" dirty="0"/>
              <a:t> </a:t>
            </a:r>
          </a:p>
          <a:p>
            <a:r>
              <a:rPr lang="it-IT" dirty="0"/>
              <a:t>Indicano una vulnerabilità nei confronti di una determinata malattia. </a:t>
            </a:r>
          </a:p>
          <a:p>
            <a:r>
              <a:rPr lang="it-IT" dirty="0"/>
              <a:t>Possono avere una componente genetica, come la certa predisposizione genetica al disturbo bipolare (sindrome maniaco depressiva). </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Nel disturbo da attacchi di panico può esistere una predisposizione organica (es. ipertiroidismo, prolasso della valvola mitralica) </a:t>
            </a:r>
          </a:p>
          <a:p>
            <a:r>
              <a:rPr lang="it-IT" dirty="0"/>
              <a:t>Ansia di separazione in infanzia</a:t>
            </a:r>
          </a:p>
          <a:p>
            <a:r>
              <a:rPr lang="it-IT" dirty="0"/>
              <a:t>La predisposizione può essere anche familiare ovvero appresa in famiglia. </a:t>
            </a:r>
          </a:p>
          <a:p>
            <a:endParaRPr lang="it-IT"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Perché si manifestino tali patologie, occorre però, nella maggioranza dei casi, che l’ambiente fornisca condizioni particolari, che potranno rivelarsi predisponenti o svolgere funzioni scatenanti, o avere entrambi questi ruoli.   </a:t>
            </a:r>
          </a:p>
          <a:p>
            <a:endParaRPr lang="it-IT"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Le condizioni predisponenti possono avere origine ambientale e coinvolgere fattori cognitivi. Tra questi fattori cognitivi  possiamo includere anche atteggiamenti e convinzioni acquisite in infanzia e lungamente rinforzate dalle esperienze della vita. </a:t>
            </a:r>
          </a:p>
          <a:p>
            <a:endParaRPr lang="it-IT"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Tra queste ad esempio </a:t>
            </a:r>
            <a:r>
              <a:rPr lang="it-IT" dirty="0">
                <a:hlinkClick r:id="rId2" action="ppaction://hlinkfile"/>
              </a:rPr>
              <a:t>idee irrazionali </a:t>
            </a:r>
            <a:r>
              <a:rPr lang="it-IT" dirty="0"/>
              <a:t>quali “non posso vivere se non sono amato”, “è terribile fare brutte figure o essere rifiutati dagli altri”, “è terribile stare male”. Molti di questi schemi, </a:t>
            </a:r>
            <a:r>
              <a:rPr lang="it-IT" dirty="0">
                <a:hlinkClick r:id="rId3" action="ppaction://hlinkfile"/>
              </a:rPr>
              <a:t>distorsioni cognitive  </a:t>
            </a:r>
            <a:r>
              <a:rPr lang="it-IT" dirty="0"/>
              <a:t>o idee disfunzionali sono stati ampiamente descritti da autori quali Beck ed </a:t>
            </a:r>
            <a:r>
              <a:rPr lang="it-IT" dirty="0" err="1"/>
              <a:t>Ellis</a:t>
            </a:r>
            <a:r>
              <a:rPr lang="it-IT" dirty="0"/>
              <a:t>.  </a:t>
            </a:r>
          </a:p>
          <a:p>
            <a:endParaRPr lang="it-IT" dirty="0"/>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Tutti possiamo avere convinzioni simili a quelle definite irrazionali: è triste non essere apprezzati dagli altri o fallire in qualche impresa. </a:t>
            </a:r>
          </a:p>
          <a:p>
            <a:r>
              <a:rPr lang="it-IT" dirty="0"/>
              <a:t>Queste idee diventano patogene quando si trasformano in obblighi, quando prospettano tremende catastrofi o quando tendono a negare ogni valore a sé, agli altri o alla stessa vita o al mondo che ci circonda.</a:t>
            </a:r>
          </a:p>
          <a:p>
            <a:endParaRPr lang="it-IT"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 fattori predisponenti possono essere identificati e definiti parlando col paziente. </a:t>
            </a:r>
          </a:p>
          <a:p>
            <a:r>
              <a:rPr lang="it-IT" dirty="0"/>
              <a:t>Sono utili tecniche di intervista che, partendo dall’analisi della situazione e della sofferenza del paziente, giungano a mettere in luce i suoi atteggiamenti e le sue convinzioni. </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Se si nota la presenza di radicate idee irrazionali  che ne condizionano un gran numero di esperienze di vita, sarà utile scoprire come sono state apprese e consolidate nel tempo. </a:t>
            </a:r>
          </a:p>
          <a:p>
            <a:r>
              <a:rPr lang="it-IT" dirty="0"/>
              <a:t>Cognizioni </a:t>
            </a:r>
            <a:r>
              <a:rPr lang="it-IT" dirty="0" err="1"/>
              <a:t>maladattive</a:t>
            </a:r>
            <a:r>
              <a:rPr lang="it-IT" dirty="0"/>
              <a:t>  possono essere acquisite con istruzioni verbali dirette, apprendimento per osservazione, o esperienze traumatiche.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Se esce dai suoi confini “sa” che starà male, gli girerà la testa, si sentirà svenire, ciò non lo porterebbe certamente a morte, ma lo terrorizza l’idea di perdere il controllo. Controllando gli ambiti di movimenti e mantenendo ogni giorno uguale al precedente, sa di non stare male. Non chiedetegli di cambiare nulla nella sua routine, perché finché rimane nel “suo brodo” sente di potercela fare. In effetti l’ultima volta che è finito in pronto soccorso risale a quattro anni fa.</a:t>
            </a:r>
          </a:p>
          <a:p>
            <a:endParaRPr lang="it-IT" dirty="0"/>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Tra queste possiamo includere gravi malattie organiche. Ad esempio l’aver subito una gravissima reazione allergica nei confronti di un farmaco, potrebbe insegnare ad un paziente ad avere paura dei farmaci, a non fidarsi dei medici, ad avere paura di perdere il controllo, a considerare se stesso come una persona particolare che reagisce in modo diverso dagli altri e che ha bisogno di certezze. </a:t>
            </a:r>
          </a:p>
          <a:p>
            <a:endParaRPr lang="it-IT" dirty="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Ognuno di questi schemi può interagire, in fasi successive della vita del paziente con le sue esperienze di vita.  </a:t>
            </a:r>
          </a:p>
          <a:p>
            <a:r>
              <a:rPr lang="it-IT" dirty="0"/>
              <a:t>In alcuni casi schemi rigidi e patogeni possono anche determinare tratti di personalità (es. sospettosità, ossessività, o anche dipendenza a seconda dei casi) che, portati all’eccesso, possono manifestarsi come veri e propri disturbi di personalità. </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Nei disturbi di personalità coesistono infatti fattori temperamentali (geneticamente determinati) e caratterologici (appresi e rinforzati dalle esperienze di vita).</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Tra i fattori predisponenti possiamo trovare anche la mancata acquisizione di alcune importanti capacità. </a:t>
            </a:r>
          </a:p>
          <a:p>
            <a:r>
              <a:rPr lang="it-IT" dirty="0"/>
              <a:t>Ad esempio, la carenza di abilità sociali gioca un ruolo importante in alcuni casi diagnosticati come fobia sociale. </a:t>
            </a:r>
          </a:p>
          <a:p>
            <a:r>
              <a:rPr lang="it-IT" dirty="0"/>
              <a:t>Non essere in grado di comportarsi in modo socialmente competente può esporre al ridicolo o al fallimento sociale. Se un paziente poi inizia a considerarsi come “un fallimento” o “un incapace”. </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Nonostante le sue lauree e le lodi ricevute, potrà andare sempre più incontro ad esperienze che confermano le sue aspettative. </a:t>
            </a:r>
          </a:p>
          <a:p>
            <a:r>
              <a:rPr lang="it-IT" dirty="0"/>
              <a:t>Il rapporto tra fobia sociale e panico è, in alcuni casi, talmente stretto che diventa difficile porre una diagnosi differenziale.</a:t>
            </a:r>
          </a:p>
          <a:p>
            <a:endParaRPr lang="it-IT"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In molti casi si scopre che le madri spesso si lamentavano di sintomi simili a quelli presentati dal paziente. </a:t>
            </a:r>
          </a:p>
          <a:p>
            <a:r>
              <a:rPr lang="it-IT" dirty="0"/>
              <a:t>Le madri o i padri costituiscono in questo caso un modello cui il paziente può ispirarsi. </a:t>
            </a:r>
          </a:p>
          <a:p>
            <a:r>
              <a:rPr lang="it-IT" dirty="0"/>
              <a:t>Nella storia educativa dei pazienti con panico troviamo spesso una grande paura delle malattie, del giudizio sociale ed un costante bisogno di tener sotto controllo la situazione.</a:t>
            </a:r>
          </a:p>
          <a:p>
            <a:endParaRPr lang="it-IT"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In altri casi in famiglia o tra gli amici è presente un paziente con DP. Tale presenza  potrebbe, ad esempio, far ritenere assai più probabile anche per il congiunto il rischio di sviluppare il disturbo da attacchi di panico (“è di famiglia, prima o poi anch’io starò male”). </a:t>
            </a:r>
          </a:p>
          <a:p>
            <a:r>
              <a:rPr lang="it-IT" dirty="0"/>
              <a:t>Se si manifestano alcuni sintomi particolarmente difficili da comprendere e da definire, subito compare nel paziente il timore di perdere la ragione o il controllo. </a:t>
            </a:r>
          </a:p>
          <a:p>
            <a:endParaRPr lang="it-IT"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Anche la presenza in famiglia  di una malattia organica può costituire un fattore predisponente.  </a:t>
            </a:r>
          </a:p>
          <a:p>
            <a:r>
              <a:rPr lang="it-IT" dirty="0"/>
              <a:t>La presenza di un cardiopatico in famiglia potrebbe far ritenere particolarmente pericoloso ogni sintomo cardiaco. </a:t>
            </a:r>
          </a:p>
          <a:p>
            <a:r>
              <a:rPr lang="it-IT" dirty="0"/>
              <a:t>La presenza di un asmatico potrebbe far ritenere particolarmente pericolosa ogni sintomatologia respiratoria ed ogni possibile sforzo. </a:t>
            </a:r>
          </a:p>
          <a:p>
            <a:r>
              <a:rPr lang="it-IT" dirty="0"/>
              <a:t>Il fatto di aver avuto un parente morto suicida potrebbe far ritenere che qualunque stato di agitazione possa avere gravissime conseguenze. </a:t>
            </a:r>
          </a:p>
          <a:p>
            <a:endParaRPr lang="it-IT"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Molti pazienti possono ritenere che sia praticamente un obbligo farcela da soli e che sia ingiusto chiedere aiuto anche ad uno psicologo. In questo modo rifiuteranno o saboteranno terapie potenzialmente utili.</a:t>
            </a:r>
          </a:p>
          <a:p>
            <a:endParaRPr lang="it-IT"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Alcuni background genetici, sociali, culturali, professionali, religiosi possono svolgere un ruolo importante nel predisporre a numerose patologie o nel modulare, nel bene o nel male, le capacità di reagire.  </a:t>
            </a:r>
          </a:p>
          <a:p>
            <a:pPr>
              <a:buNone/>
            </a:pPr>
            <a:endParaRPr lang="it-IT" dirty="0"/>
          </a:p>
          <a:p>
            <a:endParaRPr lang="it-IT"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 casi sono profondamente diversi e richiedono un trattamento che tenga conto delle loro specificità</a:t>
            </a:r>
          </a:p>
          <a:p>
            <a:r>
              <a:rPr lang="it-IT" dirty="0"/>
              <a:t>Neppure il più frettoloso dei medici è quindi autorizzato a fare l’equazione: </a:t>
            </a:r>
            <a:r>
              <a:rPr lang="it-IT" dirty="0" err="1"/>
              <a:t>DP=antidepressivi</a:t>
            </a:r>
            <a:r>
              <a:rPr lang="it-IT" dirty="0"/>
              <a:t> </a:t>
            </a:r>
            <a:r>
              <a:rPr lang="it-IT" dirty="0" err="1"/>
              <a:t>serotoninergici</a:t>
            </a:r>
            <a:r>
              <a:rPr lang="it-IT" dirty="0"/>
              <a:t> (o, in alternativa </a:t>
            </a:r>
            <a:r>
              <a:rPr lang="it-IT" dirty="0" err="1"/>
              <a:t>Alprazolam</a:t>
            </a:r>
            <a:r>
              <a:rPr lang="it-IT" dirty="0"/>
              <a:t>). </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Una forte fede religiosa può infondere una grande serenità o estremi sensi di colpa. Ho visto casi di persone assai religiose che percepivano la loro patologia come una palese dimostrazione del fatto che la loro fede non era sufficientemente forte. </a:t>
            </a:r>
          </a:p>
          <a:p>
            <a:endParaRPr lang="it-IT" dirty="0"/>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questi casi si può agevolare una efficace ristrutturazione cognitiva leggendogli alcuni dei passi biblici che invitano l’ammalato a rivolgersi al medico e ad usare i suoi farmaci, anch’essi possono essere infatti considerati doni del Signore (Bibbia. </a:t>
            </a:r>
            <a:r>
              <a:rPr lang="it-IT" dirty="0" err="1"/>
              <a:t>Siracide</a:t>
            </a:r>
            <a:r>
              <a:rPr lang="it-IT" dirty="0"/>
              <a:t> 38; 1-15).</a:t>
            </a:r>
          </a:p>
          <a:p>
            <a:endParaRPr lang="it-IT" dirty="0"/>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L’identificazione dei fattori predisponenti spesso ci aiuta a comprendere il terreno in cui è insorto un particolare problema e la ragione per cui un paziente sviluppa una patologia mentre un altro, sottoposto a traumi anche più gravi, non sviluppa alcun disturbo o si ammala in modo del tutto diverso. </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Anche per il paziente la conoscenza e la riconsiderazione dei propri fattori predisponenti può favorire un’importante ristrutturazione cognitiva. (es. “allora se mi sono ammalato non è tutta colpa mia”, oppure “se ho imparato a reagire in questo modo, posso anche cambiare queste mie reazioni”).</a:t>
            </a:r>
          </a:p>
          <a:p>
            <a:endParaRPr lang="it-IT" dirty="0"/>
          </a:p>
          <a:p>
            <a:endParaRPr lang="it-IT" dirty="0"/>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precipitanti.</a:t>
            </a:r>
            <a:br>
              <a:rPr lang="it-IT" dirty="0"/>
            </a:br>
            <a:endParaRPr lang="it-IT" dirty="0"/>
          </a:p>
        </p:txBody>
      </p:sp>
      <p:sp>
        <p:nvSpPr>
          <p:cNvPr id="3" name="Segnaposto contenuto 2"/>
          <p:cNvSpPr>
            <a:spLocks noGrp="1"/>
          </p:cNvSpPr>
          <p:nvPr>
            <p:ph idx="1"/>
          </p:nvPr>
        </p:nvSpPr>
        <p:spPr/>
        <p:txBody>
          <a:bodyPr>
            <a:normAutofit/>
          </a:bodyPr>
          <a:lstStyle/>
          <a:p>
            <a:r>
              <a:rPr lang="it-IT" dirty="0"/>
              <a:t>Si tratta di stimoli o di circostanze che favoriscono la comparsa del problema in pazienti predisposti. Il fatto di bere alcolici può essere un evento che facilita, in alcuni tossicodipendenti, una ricaduta nell’abuso di cocaina. Andare in certi ambienti (es. discoteca) può favorire l’uso di bevande alcoliche.</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Una delusione in ambito amoroso può far sentire particolarmente soli; una persona che abbia sofferto di ansia di separazione in infanzia (fattore predisponente) è particolarmente sensibile alla solitudine ed all’abbandono. Ciò può favorire la manifestazione di attacchi di panico. </a:t>
            </a:r>
          </a:p>
          <a:p>
            <a:endParaRPr lang="it-IT" dirty="0"/>
          </a:p>
        </p:txBody>
      </p:sp>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Una forte condizione di insicurezza che insorga in una persona che abbia la convinzione che si debba sempre avere il controllo su tutti gli eventi della nostra vita (fattore predisponente) può facilmente condurre a dubbi e </a:t>
            </a:r>
            <a:r>
              <a:rPr lang="it-IT" dirty="0" err="1"/>
              <a:t>rimuginazioni</a:t>
            </a:r>
            <a:r>
              <a:rPr lang="it-IT" dirty="0"/>
              <a:t> ossessive ed a rituali compulsivi per tenere sotto controllo ogni dubbio. </a:t>
            </a:r>
          </a:p>
          <a:p>
            <a:endParaRPr lang="it-IT"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Questi pazienti possono facilmente provare una condizione di panico quando sentono di non avere un completo controllo della situazione, come ad esempio a bordo di un aereo o in treno. </a:t>
            </a:r>
          </a:p>
          <a:p>
            <a:endParaRPr lang="it-IT" dirty="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Molti casi di anoressia insorgono in giovani donne che avevano avuto fasi di soprappeso (uno dei fattori predisponenti), che culturalmente non accettano questa condizione, e che ad un certo punto si mettono a dieta. </a:t>
            </a:r>
          </a:p>
          <a:p>
            <a:endParaRPr lang="it-IT" dirty="0"/>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Il fatto di osservare scrupolosamente una dieta ipocalorica e quindi avere capogiri e sensazioni di debolezza, può essere gratificante in una anoressica. </a:t>
            </a:r>
          </a:p>
          <a:p>
            <a:r>
              <a:rPr lang="it-IT" dirty="0"/>
              <a:t>Questi sintomi possono però essere anche male interpretati e favorire la comparsa di un attacco di panico in una persona predisposta, o la comparsa di depressione in persone con altre predisposizioni genetiche e culturali.  </a:t>
            </a:r>
          </a:p>
          <a:p>
            <a:endParaRPr lang="it-IT"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Allo stesso modo nessuno psicologo può sperare di aver successo proponendo tecniche di rilassamento, esposizione diretta dal vivo, ristrutturazione cognitiva, ipnosi o tecniche comportamentali standard, senza aver prima preso in considerazione le caratteristiche individuali del caso, senza approfondire la conoscenza del caso al di là dell’etichetta diagnostica. </a:t>
            </a:r>
          </a:p>
          <a:p>
            <a:endParaRPr lang="it-IT" dirty="0"/>
          </a:p>
          <a:p>
            <a:endParaRPr lang="it-IT"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Un forte desiderio sessuale può essere vissuto con gioia o indurre intensi sensi di colpa, agitazione ed anche veri e propri attacchi di panico, a seconda delle circostanze e della cultura del paziente. </a:t>
            </a:r>
          </a:p>
          <a:p>
            <a:endParaRPr lang="it-IT" dirty="0"/>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normAutofit fontScale="90000"/>
          </a:bodyPr>
          <a:lstStyle/>
          <a:p>
            <a:r>
              <a:rPr lang="it-IT" b="1" dirty="0"/>
              <a:t>Fattori perpetuanti.</a:t>
            </a:r>
            <a:br>
              <a:rPr lang="it-IT" dirty="0"/>
            </a:br>
            <a:endParaRPr lang="it-IT" dirty="0"/>
          </a:p>
        </p:txBody>
      </p:sp>
      <p:sp>
        <p:nvSpPr>
          <p:cNvPr id="3" name="Segnaposto contenuto 2"/>
          <p:cNvSpPr>
            <a:spLocks noGrp="1"/>
          </p:cNvSpPr>
          <p:nvPr>
            <p:ph idx="1"/>
          </p:nvPr>
        </p:nvSpPr>
        <p:spPr/>
        <p:txBody>
          <a:bodyPr>
            <a:normAutofit fontScale="77500" lnSpcReduction="20000"/>
          </a:bodyPr>
          <a:lstStyle/>
          <a:p>
            <a:pPr>
              <a:buNone/>
            </a:pPr>
            <a:r>
              <a:rPr lang="it-IT" dirty="0"/>
              <a:t> 	I fattori perpetuanti sono quelli che contribuiscono a mantenere nel tempo i problemi patologici. </a:t>
            </a:r>
          </a:p>
          <a:p>
            <a:pPr>
              <a:buNone/>
            </a:pPr>
            <a:endParaRPr lang="it-IT" dirty="0"/>
          </a:p>
          <a:p>
            <a:pPr>
              <a:buNone/>
            </a:pPr>
            <a:r>
              <a:rPr lang="it-IT" dirty="0"/>
              <a:t>      Dal punto di vista evolutivo, noi siamo portati a tendere al benessere. Le nostre reazioni di ansia dovrebbero servire a predisporci a fronteggiare minacce reali, finite le quali anche l’ansia dovrebbe cessare. </a:t>
            </a:r>
          </a:p>
          <a:p>
            <a:pPr>
              <a:buNone/>
            </a:pPr>
            <a:r>
              <a:rPr lang="it-IT" dirty="0"/>
              <a:t>	</a:t>
            </a:r>
          </a:p>
          <a:p>
            <a:pPr>
              <a:buNone/>
            </a:pPr>
            <a:r>
              <a:rPr lang="it-IT" dirty="0"/>
              <a:t>	La nostra sessualità dovrebbe servire a propagare la specie procurandoci qualche piacevole momento. </a:t>
            </a:r>
          </a:p>
          <a:p>
            <a:pPr>
              <a:buNone/>
            </a:pPr>
            <a:r>
              <a:rPr lang="it-IT" dirty="0"/>
              <a:t>	</a:t>
            </a:r>
          </a:p>
          <a:p>
            <a:pPr>
              <a:buNone/>
            </a:pPr>
            <a:r>
              <a:rPr lang="it-IT" dirty="0"/>
              <a:t>	Il cervello funziona al suo meglio nutrendolo, mantenendolo adeguatamente riposato e stimolato. </a:t>
            </a: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a:bodyPr>
          <a:lstStyle/>
          <a:p>
            <a:r>
              <a:rPr lang="it-IT" dirty="0"/>
              <a:t>Come è allora che in molti pazienti stati di ansia si scatenano e soprattutto si mantengono per lunghi periodi senza alcun apparente vantaggio?, </a:t>
            </a:r>
          </a:p>
          <a:p>
            <a:r>
              <a:rPr lang="it-IT" dirty="0"/>
              <a:t>come è che la sessualità si blocca o si esprime in modi perversi che arrecano, alla lunga, sofferenze a sé ed agli altri? </a:t>
            </a:r>
          </a:p>
          <a:p>
            <a:r>
              <a:rPr lang="it-IT" dirty="0"/>
              <a:t>O che alcuni continuano ad abusare di droghe devastando la propria vita ed il proprio cervello? </a:t>
            </a:r>
          </a:p>
          <a:p>
            <a:endParaRPr lang="it-IT" dirty="0"/>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In molti casi l’immediatezza di un effetto gratificante (ad esempio la calma indotta dall’eroina o l’eccitata lucidità della cocaina) riescono a far passare in secondo piano la prospettiva di una devastante conseguenza a lungo termine quale una condizione di tossicodipendenza. </a:t>
            </a:r>
          </a:p>
          <a:p>
            <a:endParaRPr lang="it-IT" dirty="0"/>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20000"/>
          </a:bodyPr>
          <a:lstStyle/>
          <a:p>
            <a:r>
              <a:rPr lang="it-IT" dirty="0"/>
              <a:t>L’evitamento di situazioni ansiogene (ad esempio fuggire di fronte ad un esame universitario) contribuisce a farci stare bene nell’immediato, ma può ingigantire l’ansia suscitata da questa situazione. </a:t>
            </a:r>
          </a:p>
          <a:p>
            <a:r>
              <a:rPr lang="it-IT" dirty="0"/>
              <a:t>L’evitamento e la fuga, in questi casi agiscono proprio come droghe: gratificanti nell’immediato, si dimostrano in seguito efficaci vie di ingresso in una grande trappola da cui è difficile fuggire. </a:t>
            </a:r>
          </a:p>
          <a:p>
            <a:r>
              <a:rPr lang="it-IT" dirty="0"/>
              <a:t>Tanto più si fugge, quanto più si tenderà ad essere impauriti ed a fuggire in seguito. </a:t>
            </a:r>
          </a:p>
        </p:txBody>
      </p:sp>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L’evitamento diviene così la strategia usata per affrontare i problemi che però così si accumulano e si complicano sempre più. </a:t>
            </a:r>
          </a:p>
          <a:p>
            <a:r>
              <a:rPr lang="it-IT" dirty="0"/>
              <a:t>Il disturbo da attacchi di panico può mantenersi nel tempo per effetto di fattori perpetuanti che impediscono al paziente di imparare che le sensazioni suscitate dal nostro organismo in molti momenti di allerta o di allarme sono prive di pericolo. </a:t>
            </a:r>
          </a:p>
          <a:p>
            <a:endParaRPr lang="it-IT" dirty="0"/>
          </a:p>
          <a:p>
            <a:endParaRPr lang="it-IT" dirty="0"/>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8E9FB32-C5D1-44FF-87C9-5C7AAB4DBC40}"/>
              </a:ext>
            </a:extLst>
          </p:cNvPr>
          <p:cNvSpPr>
            <a:spLocks noGrp="1"/>
          </p:cNvSpPr>
          <p:nvPr>
            <p:ph type="title"/>
          </p:nvPr>
        </p:nvSpPr>
        <p:spPr/>
        <p:txBody>
          <a:bodyPr/>
          <a:lstStyle/>
          <a:p>
            <a:endParaRPr lang="it-IT"/>
          </a:p>
        </p:txBody>
      </p:sp>
      <p:sp>
        <p:nvSpPr>
          <p:cNvPr id="3" name="Segnaposto contenuto 2">
            <a:extLst>
              <a:ext uri="{FF2B5EF4-FFF2-40B4-BE49-F238E27FC236}">
                <a16:creationId xmlns:a16="http://schemas.microsoft.com/office/drawing/2014/main" id="{4DC4FEDE-DD08-4C1B-B3CA-DFD9C07B32AA}"/>
              </a:ext>
            </a:extLst>
          </p:cNvPr>
          <p:cNvSpPr>
            <a:spLocks noGrp="1"/>
          </p:cNvSpPr>
          <p:nvPr>
            <p:ph idx="1"/>
          </p:nvPr>
        </p:nvSpPr>
        <p:spPr/>
        <p:txBody>
          <a:bodyPr>
            <a:normAutofit fontScale="77500" lnSpcReduction="20000"/>
          </a:bodyPr>
          <a:lstStyle/>
          <a:p>
            <a:r>
              <a:rPr lang="it-IT" dirty="0"/>
              <a:t>Esempi pratici: </a:t>
            </a:r>
            <a:r>
              <a:rPr lang="it-IT" dirty="0" err="1"/>
              <a:t>questioning</a:t>
            </a:r>
            <a:r>
              <a:rPr lang="it-IT" dirty="0"/>
              <a:t> sui pensieri, emozioni e comportamenti</a:t>
            </a:r>
          </a:p>
          <a:p>
            <a:r>
              <a:rPr lang="it-IT" dirty="0"/>
              <a:t>Esempi pratici</a:t>
            </a:r>
          </a:p>
          <a:p>
            <a:r>
              <a:rPr lang="it-IT" dirty="0"/>
              <a:t>Tale comportamento di evitamento, potrebbe a sua volta essere inteso dal paziente come una sorta di malattia. </a:t>
            </a:r>
          </a:p>
          <a:p>
            <a:r>
              <a:rPr lang="it-IT" dirty="0"/>
              <a:t>Deve quindi essere riformulato come un comportamento che può avere un senso.</a:t>
            </a:r>
          </a:p>
          <a:p>
            <a:endParaRPr lang="it-IT" dirty="0"/>
          </a:p>
          <a:p>
            <a:r>
              <a:rPr lang="it-IT" dirty="0"/>
              <a:t>Mantenere il livello di condivisione</a:t>
            </a:r>
          </a:p>
          <a:p>
            <a:r>
              <a:rPr lang="it-IT" dirty="0"/>
              <a:t>•	Per mantenere un prezioso livello di condivisione, è importante tenere il paziente connesso con la concezione cognitiva delle emozioni. </a:t>
            </a:r>
          </a:p>
          <a:p>
            <a:endParaRPr lang="it-IT" dirty="0"/>
          </a:p>
        </p:txBody>
      </p:sp>
    </p:spTree>
    <p:extLst>
      <p:ext uri="{BB962C8B-B14F-4D97-AF65-F5344CB8AC3E}">
        <p14:creationId xmlns:p14="http://schemas.microsoft.com/office/powerpoint/2010/main" val="3176055790"/>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Niente è più deprimente della depressione. </a:t>
            </a:r>
          </a:p>
          <a:p>
            <a:r>
              <a:rPr lang="it-IT" dirty="0"/>
              <a:t>Niente porta al successo quanto il successo. </a:t>
            </a:r>
          </a:p>
          <a:p>
            <a:r>
              <a:rPr lang="it-IT" dirty="0"/>
              <a:t>Identificare circoli viziosi in cui è caduto il paziente ed aiutarlo a trovare una utile via di uscita è spesso il compito dello psicoterapeuta.</a:t>
            </a: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lnSpcReduction="10000"/>
          </a:bodyPr>
          <a:lstStyle/>
          <a:p>
            <a:r>
              <a:rPr lang="it-IT" dirty="0"/>
              <a:t>Questi fattori perpetuanti possono consistere di comportamenti di evitamento o di fuga, ma anche comportamenti assai più sottili di protezione. </a:t>
            </a:r>
          </a:p>
          <a:p>
            <a:r>
              <a:rPr lang="it-IT" dirty="0"/>
              <a:t>Un paziente che continua pensare che potrebbe perdere il controllo se sta in una coda nel supermarket potrebbe usare come sistemi di prevenzione del panico quali ad esempio: </a:t>
            </a:r>
          </a:p>
          <a:p>
            <a:endParaRPr lang="it-IT" dirty="0"/>
          </a:p>
          <a:p>
            <a:endParaRPr lang="it-IT" dirty="0"/>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pPr lvl="0"/>
            <a:r>
              <a:rPr lang="it-IT" dirty="0"/>
              <a:t>distrazione quando è nella coda immaginando qualcosa di piacevole, </a:t>
            </a:r>
          </a:p>
          <a:p>
            <a:pPr lvl="0"/>
            <a:r>
              <a:rPr lang="it-IT" dirty="0"/>
              <a:t>fuggire uscendo dalla coda quando l'ansia inizia a salire </a:t>
            </a:r>
          </a:p>
          <a:p>
            <a:pPr lvl="0"/>
            <a:r>
              <a:rPr lang="it-IT" dirty="0"/>
              <a:t>selezionare le code nelle casse rapide che non forniscono prove sufficienti per smentire le proprie aspettative catastrofiche.</a:t>
            </a:r>
          </a:p>
          <a:p>
            <a:endParaRPr lang="it-IT"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Autofit/>
          </a:bodyPr>
          <a:lstStyle/>
          <a:p>
            <a:r>
              <a:rPr lang="it-IT" sz="4400" dirty="0"/>
              <a:t>L’uso di test psicodiagnostici può contribuire a migliorare la affidabilità della diagnosi. </a:t>
            </a:r>
          </a:p>
          <a:p>
            <a:r>
              <a:rPr lang="it-IT" sz="4400" dirty="0"/>
              <a:t>Anche dai test però non possiamo trarre indicazioni precise per quanto riguarda la terapia.</a:t>
            </a: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Tutti questi comportamenti, in apparenza razionali, e forse utili per rendere meno difficili le primissime esperienze di esposizione, impediscono al paziente di scoprire che le code sono solo noiose, non certamente pericolose.</a:t>
            </a: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Nella borsetta della perfetta paziente con panico si trovano regolarmente uno o più telefonini, pillole ansiolitiche a rapido dissolvimento o gocce da trangugiare direttamente dalla boccetta. Indispensabili inoltre bottigliette di acqua per evitare la secchezza della bocca, foglietti con l’elenco delle persone da avvisare in caso di ricovero in ospedale, soldi per un taxi. </a:t>
            </a: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Tutte queste precauzioni possono fare sentire più sicuri, ma ricordano implicitamente il fatto che senza tutti questi oggetti non sarebbe possibile la sopravvivenza in un mondo ritenuto sostanzialmente ostile. </a:t>
            </a:r>
          </a:p>
          <a:p>
            <a:r>
              <a:rPr lang="it-IT" dirty="0"/>
              <a:t>Questi elementi, apparentemente protettivi, diventano così fattori perpetuanti. </a:t>
            </a:r>
          </a:p>
          <a:p>
            <a:endParaRPr lang="it-IT" dirty="0"/>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Le più comuni preoccupazioni osservate nei nostri pazienti con panico comprendono  quelle associate al perfezionismo, e quelle associate all’acquisizione di indipendenza da genitori iperprotettivi. </a:t>
            </a:r>
          </a:p>
          <a:p>
            <a:r>
              <a:rPr lang="it-IT" dirty="0"/>
              <a:t>Criteri di perfezione sono irraggiungibili, e quindi, a causa dei fallimenti, fanno sentire sempre più imperfetti. </a:t>
            </a:r>
          </a:p>
          <a:p>
            <a:endParaRPr lang="it-IT" dirty="0"/>
          </a:p>
          <a:p>
            <a:endParaRPr lang="it-IT" dirty="0"/>
          </a:p>
        </p:txBody>
      </p:sp>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Allontanarsi da genitori protettivi induce ansia e mancanza di sicurezza, ma continuare in un rapporto iperprotettivo impedisce di crescere e di assumere le proprie responsabilità </a:t>
            </a:r>
          </a:p>
          <a:p>
            <a:r>
              <a:rPr lang="it-IT" dirty="0"/>
              <a:t>Per quanto riguarda i conflitti presenti in pazienti con DP, comune quello di avvicinamento-allontanamento</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L’ansia legata all’assunzione di responsabilità può spaventare, ma la fuga dalle proprie responsabilità impedisce di crescere. Spesso in conseguenza di questi conflitti si sviluppa un intero stile di vita.  In situazioni ad alto rischio questo stile di vita può favorire la comparsa di più gravi sintomi o di ricadute.</a:t>
            </a:r>
          </a:p>
          <a:p>
            <a:endParaRPr lang="it-IT" dirty="0"/>
          </a:p>
          <a:p>
            <a:endParaRPr lang="it-IT" dirty="0"/>
          </a:p>
        </p:txBody>
      </p:sp>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Vi sono stimoli associati con i problemi dei pazienti che possono concorrere nel far precipitare o perpetuare i problemi. </a:t>
            </a:r>
          </a:p>
          <a:p>
            <a:r>
              <a:rPr lang="it-IT" dirty="0"/>
              <a:t>Spesso gli attacchi di panico si sviluppano in condizioni particolarmente stressanti. Lo stress induce sensazioni corporee che poi possono essere </a:t>
            </a:r>
            <a:r>
              <a:rPr lang="it-IT" dirty="0" err="1"/>
              <a:t>malinterpretate</a:t>
            </a:r>
            <a:r>
              <a:rPr lang="it-IT" dirty="0"/>
              <a:t> in modo catastrofico. </a:t>
            </a:r>
          </a:p>
          <a:p>
            <a:endParaRPr lang="it-IT" dirty="0"/>
          </a:p>
        </p:txBody>
      </p:sp>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fontScale="92500" lnSpcReduction="10000"/>
          </a:bodyPr>
          <a:lstStyle/>
          <a:p>
            <a:r>
              <a:rPr lang="it-IT" dirty="0"/>
              <a:t>Se si indaga l’ambiente in cui si è sviluppato il primo attacco di panico, spesso si ottengono utili informazioni per capire quali siano gli stimoli capaci di favorire la comparsa di un attacco. </a:t>
            </a:r>
          </a:p>
          <a:p>
            <a:r>
              <a:rPr lang="it-IT" dirty="0"/>
              <a:t>Per qualcuno il primo attacco compare in un ambiente illuminato con luci fluorescenti, magari guardando lo specchio. </a:t>
            </a:r>
          </a:p>
          <a:p>
            <a:r>
              <a:rPr lang="it-IT" dirty="0"/>
              <a:t>Entrambe queste situazioni possono favorire la comparsa di uno stato di  depersonalizzazione, da cui il pensiero di diventare pazzo.</a:t>
            </a:r>
          </a:p>
          <a:p>
            <a:endParaRPr lang="it-IT"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normAutofit/>
          </a:bodyPr>
          <a:lstStyle/>
          <a:p>
            <a:r>
              <a:rPr lang="it-IT" dirty="0"/>
              <a:t>In altri casi il primo attacco avviene in periodi di dieta dimagrante. L’ipoglicemia che deriva dalla dieta può indurre capogiri che possono essere a loro volta interpretati in modo catastrofico. D’altra parte tutti questi sintomi fisici sarebbero probabilmente ben tollerati se si manifestassero in un momento in cui il paziente è pienamente fiducioso in sé stesso e fornito di un adeguato gruppo di riferimento. </a:t>
            </a:r>
          </a:p>
        </p:txBody>
      </p:sp>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sp>
        <p:nvSpPr>
          <p:cNvPr id="3" name="Segnaposto contenuto 2"/>
          <p:cNvSpPr>
            <a:spLocks noGrp="1"/>
          </p:cNvSpPr>
          <p:nvPr>
            <p:ph idx="1"/>
          </p:nvPr>
        </p:nvSpPr>
        <p:spPr/>
        <p:txBody>
          <a:bodyPr/>
          <a:lstStyle/>
          <a:p>
            <a:r>
              <a:rPr lang="it-IT" dirty="0"/>
              <a:t>Il panico insorge in  genere in persone che hanno subito perdite, delusioni o sradicamento che lo hanno fatto sentire terribilmente solo. </a:t>
            </a:r>
          </a:p>
          <a:p>
            <a:endParaRPr lang="it-IT" dirty="0"/>
          </a:p>
        </p:txBody>
      </p:sp>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10550</TotalTime>
  <Words>9303</Words>
  <Application>Microsoft Office PowerPoint</Application>
  <PresentationFormat>Presentazione su schermo (4:3)</PresentationFormat>
  <Paragraphs>557</Paragraphs>
  <Slides>150</Slides>
  <Notes>0</Notes>
  <HiddenSlides>0</HiddenSlides>
  <MMClips>0</MMClips>
  <ScaleCrop>false</ScaleCrop>
  <HeadingPairs>
    <vt:vector size="6" baseType="variant">
      <vt:variant>
        <vt:lpstr>Caratteri utilizzati</vt:lpstr>
      </vt:variant>
      <vt:variant>
        <vt:i4>3</vt:i4>
      </vt:variant>
      <vt:variant>
        <vt:lpstr>Tema</vt:lpstr>
      </vt:variant>
      <vt:variant>
        <vt:i4>2</vt:i4>
      </vt:variant>
      <vt:variant>
        <vt:lpstr>Titoli diapositive</vt:lpstr>
      </vt:variant>
      <vt:variant>
        <vt:i4>150</vt:i4>
      </vt:variant>
    </vt:vector>
  </HeadingPairs>
  <TitlesOfParts>
    <vt:vector size="155" baseType="lpstr">
      <vt:lpstr>Arial</vt:lpstr>
      <vt:lpstr>Calibri</vt:lpstr>
      <vt:lpstr>Times New Roman</vt:lpstr>
      <vt:lpstr>Tema di Office</vt:lpstr>
      <vt:lpstr>1_Tema di Office</vt:lpstr>
      <vt:lpstr>FORMULAZIONE DEL CASO</vt:lpstr>
      <vt:lpstr>Presentazione standard di PowerPoint</vt:lpstr>
      <vt:lpstr>Libri potenzialmente interessanti: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FENOMENI PSICOLOGICI ANOMALI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PROTOCOLLI DI INTERVENTO</vt:lpstr>
      <vt:lpstr>Presentazione standard di PowerPoint</vt:lpstr>
      <vt:lpstr>Presentazione standard di PowerPoint</vt:lpstr>
      <vt:lpstr> LA FORMULAZIONE DEL CASO </vt:lpstr>
      <vt:lpstr>Presentazione standard di PowerPoint</vt:lpstr>
      <vt:lpstr>Presentazione standard di PowerPoint</vt:lpstr>
      <vt:lpstr>FORMULAZIONE DEL CASO</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"BASIC ID" </vt:lpstr>
      <vt:lpstr>FORMULAZIONE DI OBIETTIVI TERAPEUTICI  </vt:lpstr>
      <vt:lpstr>Presentazione standard di PowerPoint</vt:lpstr>
      <vt:lpstr>Presentazione standard di PowerPoint</vt:lpstr>
      <vt:lpstr>FORMULAZIONE DI SCOPI:</vt:lpstr>
      <vt:lpstr>Presentazione standard di PowerPoint</vt:lpstr>
      <vt:lpstr>Presentazione standard di PowerPoint</vt:lpstr>
      <vt:lpstr>Presentazione standard di PowerPoint</vt:lpstr>
      <vt:lpstr>Presentazione standard di PowerPoint</vt:lpstr>
      <vt:lpstr>Presentazione standard di PowerPoint</vt:lpstr>
      <vt:lpstr>LA FORMULAZIONE DEL CASO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CASE FORMULATION </vt:lpstr>
      <vt:lpstr>I FATTORI PREDISPONENTI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precipitanti.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perpetuanti.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POSSIBILE RUOLO PERPETUANTE DEI MECCANISMI DI DIFESA </vt:lpstr>
      <vt:lpstr>Presentazione standard di PowerPoint</vt:lpstr>
      <vt:lpstr>Presentazione standard di PowerPoint</vt:lpstr>
      <vt:lpstr>ALTRI FATTORI PERPETUANTI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Fattori protettivi </vt:lpstr>
      <vt:lpstr>Presentazione standard di PowerPoint</vt:lpstr>
      <vt:lpstr>Presentazione standard di PowerPoint</vt:lpstr>
      <vt:lpstr>PROGETTARE UN INTERVENTO SULLA BASE DELLA FORMULAZIONE DEL CASO </vt:lpstr>
      <vt:lpstr>Presentazione standard di PowerPoint</vt:lpstr>
      <vt:lpstr>Presentazione standard di PowerPoint</vt:lpstr>
      <vt:lpstr>Presentazione standard di PowerPoint</vt:lpstr>
      <vt:lpstr>Presentazione standard di PowerPoint</vt:lpstr>
      <vt:lpstr>Presentazione standard di PowerPoint</vt:lpstr>
      <vt:lpstr>ABC in terapia cognitivo comportamentale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NON SONO B UTILIZZABILI IN TCC: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I pionieri della formulazione del caso Victor MEYER </vt:lpstr>
      <vt:lpstr>La formulazione comportamentale - caratteristiche </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FORMULAZIONE DEL CASO</dc:title>
  <dc:creator>.</dc:creator>
  <cp:lastModifiedBy>FRANCESCO ROVETTO</cp:lastModifiedBy>
  <cp:revision>44</cp:revision>
  <dcterms:created xsi:type="dcterms:W3CDTF">2008-03-19T12:09:37Z</dcterms:created>
  <dcterms:modified xsi:type="dcterms:W3CDTF">2024-03-17T13:09:30Z</dcterms:modified>
</cp:coreProperties>
</file>