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408" y="4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2011680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6217920"/>
            <a:ext cx="12188952" cy="640080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74320"/>
            <a:ext cx="11247120" cy="1463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5200" b="1">
                <a:solidFill>
                  <a:srgbClr val="FFFFFF"/>
                </a:solidFill>
                <a:latin typeface="Calibri"/>
              </a:rPr>
              <a:t>Disturbi Sessuali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28600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 i="0">
                <a:solidFill>
                  <a:srgbClr val="1A3A5C"/>
                </a:solidFill>
                <a:latin typeface="Calibri"/>
              </a:rPr>
              <a:t>Disfunzioni sessuali, parafilie e disforia di genere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10896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>
                <a:solidFill>
                  <a:srgbClr val="5D6D7E"/>
                </a:solidFill>
                <a:latin typeface="Calibri"/>
              </a:rPr>
              <a:t>Psicologia Clinica — Sessualità e disturbi sessuali</a:t>
            </a:r>
          </a:p>
        </p:txBody>
      </p:sp>
      <p:sp>
        <p:nvSpPr>
          <p:cNvPr id="7" name="Rectangle 6"/>
          <p:cNvSpPr/>
          <p:nvPr/>
        </p:nvSpPr>
        <p:spPr>
          <a:xfrm>
            <a:off x="1371600" y="3840480"/>
            <a:ext cx="9418320" cy="27432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411480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1">
                <a:solidFill>
                  <a:srgbClr val="5D6D7E"/>
                </a:solidFill>
                <a:latin typeface="Calibri"/>
              </a:rPr>
              <a:t>Basato sul DSM-5-TR e sulle principali linee guida internazionali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5760" tIns="137160" rtlCol="0" anchor="ctr"/>
          <a:lstStyle/>
          <a:p>
            <a:pPr algn="l"/>
            <a:r>
              <a:rPr sz="3000" b="1">
                <a:solidFill>
                  <a:srgbClr val="FFFFFF"/>
                </a:solidFill>
                <a:latin typeface="Calibri"/>
              </a:rPr>
              <a:t>Eiaculazione precoce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43000"/>
            <a:ext cx="112471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1A3A5C"/>
                </a:solidFill>
                <a:latin typeface="Calibri"/>
              </a:rPr>
              <a:t>Tendenza ricorrente a eiaculare dopo minima stimolazione sessuale, prima, durante o poco dopo la penetrazione, comunque prima di quanto la persona desideri. La valutazione considera: età, novità del partner, frequenza dei rapporti, livello di eccitazione.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2377440"/>
            <a:ext cx="3200400" cy="320040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Cause principali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788920"/>
            <a:ext cx="539496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Bassa frequenza dei rapporti (circolo vizioso: precocità → frustrazione → meno rapporti)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Ansia da prestazione, eccessiva sensibilità peniena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Mancato apprendimento del controllo eiaculatorio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Prostatiti o condizioni organiche, effetto di farmaci</a:t>
            </a:r>
          </a:p>
        </p:txBody>
      </p:sp>
      <p:sp>
        <p:nvSpPr>
          <p:cNvPr id="6" name="Rectangle 5"/>
          <p:cNvSpPr/>
          <p:nvPr/>
        </p:nvSpPr>
        <p:spPr>
          <a:xfrm>
            <a:off x="6309360" y="2377440"/>
            <a:ext cx="3200400" cy="320040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Trattamento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09360" y="2788920"/>
            <a:ext cx="539496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Interventi sessuologici e cognitivo-comportamentali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Esercizi di controllo eiaculatorio (tecnica start-stop, squeeze)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SSRI: ritardano l'eiaculazione ma possono ridurre il desiderio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Dapoxetina: SSRI ad azione breve, specifica per EP (approvata EMA)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Il farmaco va inserito in una presa in carico globale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5760" tIns="137160" rtlCol="0" anchor="ctr"/>
          <a:lstStyle/>
          <a:p>
            <a:pPr algn="l"/>
            <a:r>
              <a:rPr sz="3000" b="1">
                <a:solidFill>
                  <a:srgbClr val="FFFFFF"/>
                </a:solidFill>
                <a:latin typeface="Calibri"/>
              </a:rPr>
              <a:t>Disturbi da penetrazione genito-pelvica (GPPPD)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43000"/>
            <a:ext cx="11247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1A3A5C"/>
                </a:solidFill>
                <a:latin typeface="Calibri"/>
              </a:rPr>
              <a:t>Nel DSM-5-TR vaginismo e dispareunia sono stati unificati nel disturbo da dolore genito-pelvico e della penetrazione (GPPPD).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920240"/>
            <a:ext cx="5394960" cy="411480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300" b="1">
                <a:solidFill>
                  <a:srgbClr val="FFFFFF"/>
                </a:solidFill>
                <a:latin typeface="Calibri"/>
              </a:rPr>
              <a:t>Vaginismo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377440"/>
            <a:ext cx="53949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A3A5C"/>
                </a:solidFill>
                <a:latin typeface="Calibri"/>
              </a:rPr>
              <a:t>Contrazione involontaria della muscolatura del terzo esterno della vagina che rende difficile o impossibile la penetrazione.</a:t>
            </a:r>
          </a:p>
        </p:txBody>
      </p:sp>
      <p:sp>
        <p:nvSpPr>
          <p:cNvPr id="6" name="Rectangle 5"/>
          <p:cNvSpPr/>
          <p:nvPr/>
        </p:nvSpPr>
        <p:spPr>
          <a:xfrm>
            <a:off x="6309360" y="1920240"/>
            <a:ext cx="5394960" cy="411480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300" b="1">
                <a:solidFill>
                  <a:srgbClr val="FFFFFF"/>
                </a:solidFill>
                <a:latin typeface="Calibri"/>
              </a:rPr>
              <a:t>Dispareunia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09360" y="2377440"/>
            <a:ext cx="53949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A3A5C"/>
                </a:solidFill>
                <a:latin typeface="Calibri"/>
              </a:rPr>
              <a:t>Dolore genitale ricorrente associato al rapporto sessuale (anche maschile: fimosi, prostatite, dolore all'eiaculazione).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3337560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A5E8A"/>
                </a:solidFill>
                <a:latin typeface="Calibri"/>
              </a:rPr>
              <a:t>Possibili cause e trattamento multidisciplinare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3794760"/>
            <a:ext cx="1124712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Esiti di parti difficili, cicatrici, patologie ginecologiche, endometriosi, atrofia vaginale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Esperienze sessuali traumatiche o precoci: il dolore attiva risposte difensive progressive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Trattamento: lubrificanti, idratanti, terapie ormonali topiche, anestetici, fisioterapia del pavimento pelvico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Approccio sempre multidisciplinare (ginecologo, dermatologo, fisioterapista, sessuologo, psicoterapeuta)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5760" tIns="137160" rtlCol="0" anchor="ctr"/>
          <a:lstStyle/>
          <a:p>
            <a:pPr algn="l"/>
            <a:r>
              <a:rPr sz="3000" b="1">
                <a:solidFill>
                  <a:srgbClr val="FFFFFF"/>
                </a:solidFill>
                <a:latin typeface="Calibri"/>
              </a:rPr>
              <a:t>Le parafilie — Definizione DSM-5-TR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43000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1A5E8A"/>
                </a:solidFill>
                <a:latin typeface="Calibri"/>
              </a:rPr>
              <a:t>Distinzione fondamentale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645920"/>
            <a:ext cx="5394960" cy="1554480"/>
          </a:xfrm>
          <a:prstGeom prst="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400" b="0">
                <a:solidFill>
                  <a:srgbClr val="1A3A5C"/>
                </a:solidFill>
                <a:latin typeface="Calibri"/>
              </a:rPr>
              <a:t>PARAFILIA
Preferenza sessuale atipica o insolita. Non è di per sé patologica quando riguarda adulti consenzienti e non causa danno o disagio.</a:t>
            </a:r>
          </a:p>
        </p:txBody>
      </p:sp>
      <p:sp>
        <p:nvSpPr>
          <p:cNvPr id="5" name="Rectangle 4"/>
          <p:cNvSpPr/>
          <p:nvPr/>
        </p:nvSpPr>
        <p:spPr>
          <a:xfrm>
            <a:off x="6309360" y="1645920"/>
            <a:ext cx="5394960" cy="1554480"/>
          </a:xfrm>
          <a:prstGeom prst="rect">
            <a:avLst/>
          </a:prstGeom>
          <a:solidFill>
            <a:srgbClr val="FCE4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400" b="0">
                <a:solidFill>
                  <a:srgbClr val="1A3A5C"/>
                </a:solidFill>
                <a:latin typeface="Calibri"/>
              </a:rPr>
              <a:t>DISTURBO PARAFILICO
La fantasia, l'impulso o il comportamento diventano pervasivi, causano sofferenza significativa, compromettono il funzionamento o coinvolgono soggetti non consenzienti.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337560"/>
            <a:ext cx="112471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A3A5C"/>
                </a:solidFill>
                <a:latin typeface="Calibri"/>
              </a:rPr>
              <a:t>Secondo il DSM-5-TR, le parafilie riguardano impulsi, fantasie o comportamenti sessualmente eccitanti, ricorrenti e intensi, rivolti a: oggetti o esseri non umani, alla sofferenza/umiliazione propria o altrui, oppure a bambini o persone non consenzienti.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434840"/>
            <a:ext cx="11247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1">
                <a:solidFill>
                  <a:srgbClr val="5D6D7E"/>
                </a:solidFill>
                <a:latin typeface="Calibri"/>
              </a:rPr>
              <a:t>Es. L'esibizionismo in coppia consenziente ≠ disturbo. L'esibizionismo verso estranei non consenzienti = disturbo parafilico.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5760" tIns="137160" rtlCol="0" anchor="ctr"/>
          <a:lstStyle/>
          <a:p>
            <a:pPr algn="l"/>
            <a:r>
              <a:rPr sz="3000" b="1">
                <a:solidFill>
                  <a:srgbClr val="FFFFFF"/>
                </a:solidFill>
                <a:latin typeface="Calibri"/>
              </a:rPr>
              <a:t>Principali disturbi parafilici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188720"/>
            <a:ext cx="5394960" cy="347472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Voyeurismo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72768"/>
            <a:ext cx="5394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3A5C"/>
                </a:solidFill>
                <a:latin typeface="Calibri"/>
              </a:rPr>
              <a:t>Eccitazione nell'osservare persone ignare durante atti sessuali o spogliarello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2468880"/>
            <a:ext cx="5394960" cy="347472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Esibizionismo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852928"/>
            <a:ext cx="5394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3A5C"/>
                </a:solidFill>
                <a:latin typeface="Calibri"/>
              </a:rPr>
              <a:t>Esposizione genitali a persone non consenzienti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3749039"/>
            <a:ext cx="5394960" cy="347472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Frotteurismo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4133087"/>
            <a:ext cx="5394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3A5C"/>
                </a:solidFill>
                <a:latin typeface="Calibri"/>
              </a:rPr>
              <a:t>Sfregamento o toccamento a persone non consenzienti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5029199"/>
            <a:ext cx="5394960" cy="347472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Masochismo sessuale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5413247"/>
            <a:ext cx="5394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3A5C"/>
                </a:solidFill>
                <a:latin typeface="Calibri"/>
              </a:rPr>
              <a:t>Eccitazione tramite umiliazione, legatura o dolore subiti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309360" y="1188720"/>
            <a:ext cx="5394960" cy="347472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Sadismo sessuale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1572768"/>
            <a:ext cx="5394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3A5C"/>
                </a:solidFill>
                <a:latin typeface="Calibri"/>
              </a:rPr>
              <a:t>Eccitazione nel provocare sofferenza o umiliazione ad altri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09360" y="2468880"/>
            <a:ext cx="5394960" cy="347472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Pedofilia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09360" y="2852928"/>
            <a:ext cx="5394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3A5C"/>
                </a:solidFill>
                <a:latin typeface="Calibri"/>
              </a:rPr>
              <a:t>Eccitazione sessuale con bambini prepuberi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09360" y="3749039"/>
            <a:ext cx="5394960" cy="347472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Feticismo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09360" y="4133087"/>
            <a:ext cx="5394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3A5C"/>
                </a:solidFill>
                <a:latin typeface="Calibri"/>
              </a:rPr>
              <a:t>Uso di oggetti inanimati o di parti non genitali del corpo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309360" y="5029199"/>
            <a:ext cx="5394960" cy="347472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Travestitismo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09360" y="5413247"/>
            <a:ext cx="5394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3A5C"/>
                </a:solidFill>
                <a:latin typeface="Calibri"/>
              </a:rPr>
              <a:t>Eccitazione dall'indossare abiti del genere opposto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263640"/>
            <a:ext cx="11247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5D6D7E"/>
                </a:solidFill>
                <a:latin typeface="Calibri"/>
              </a:rPr>
              <a:t>Una fantasia insolita confinata a una relazione adulta e consenziente appartiene alla normale variabilità erotica.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5760" tIns="137160" rtlCol="0" anchor="ctr"/>
          <a:lstStyle/>
          <a:p>
            <a:pPr algn="l"/>
            <a:r>
              <a:rPr sz="3000" b="1">
                <a:solidFill>
                  <a:srgbClr val="FFFFFF"/>
                </a:solidFill>
                <a:latin typeface="Calibri"/>
              </a:rPr>
              <a:t>Terapia delle parafilie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143000"/>
            <a:ext cx="3200400" cy="320040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Trattamento farmacologico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539496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Nessuna terapia farmacologica standard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SSRI: utili se presenti fantasie intrusive e difficoltà di controllo degli impulsi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Antipsicotici a basso dosaggio o stabilizzatori dell'umore: impulsività, aggressività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Antiandrogeni (es. medrossiprogesterone, ciproterone) nei casi con alto rischio</a:t>
            </a:r>
          </a:p>
        </p:txBody>
      </p:sp>
      <p:sp>
        <p:nvSpPr>
          <p:cNvPr id="5" name="Rectangle 4"/>
          <p:cNvSpPr/>
          <p:nvPr/>
        </p:nvSpPr>
        <p:spPr>
          <a:xfrm>
            <a:off x="6309360" y="1143000"/>
            <a:ext cx="3200400" cy="320040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Trattamento psicologico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09360" y="1554480"/>
            <a:ext cx="539496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Lavoro sulla motivazione e sulla negazione del problema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Interventi educativi orientati all'empatia verso la vittima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Riduzione del carattere gratificante delle fantasie devianti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Modificazione dell'attivazione sessuale deviante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Gestione delle ricadute anche minime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840480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A5E8A"/>
                </a:solidFill>
                <a:latin typeface="Calibri"/>
              </a:rPr>
              <a:t>Prevenzione delle ricadute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4297680"/>
            <a:ext cx="1124712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Individuare antecedenti, situazioni ad alto rischio e segnali precoci di perdita di controllo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Costruire strategie di fronteggiamento interne e concrete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Training di: gestione ansia, abilità sociali, problem-solving, autocontrollo, gestione dell'ira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Integrazione tra intervento psicologico, valutazione medica e gestione del rischio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5760" tIns="137160" rtlCol="0" anchor="ctr"/>
          <a:lstStyle/>
          <a:p>
            <a:pPr algn="l"/>
            <a:r>
              <a:rPr sz="3000" b="1">
                <a:solidFill>
                  <a:srgbClr val="FFFFFF"/>
                </a:solidFill>
                <a:latin typeface="Calibri"/>
              </a:rPr>
              <a:t>Disforia di genere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43000"/>
            <a:ext cx="112471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1A3A5C"/>
                </a:solidFill>
                <a:latin typeface="Calibri"/>
              </a:rPr>
              <a:t>In passato definita disturbo dell'identità di genere. Non va confusa con l'orientamento omosessuale: la questione centrale non è chi la persona desidera, ma il rapporto tra genere assegnato alla nascita e genere esperito.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A5E8A"/>
                </a:solidFill>
                <a:latin typeface="Calibri"/>
              </a:rPr>
              <a:t>Tre dimensioni distinte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2697480"/>
            <a:ext cx="3657600" cy="411480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300" b="1">
                <a:solidFill>
                  <a:srgbClr val="FFFFFF"/>
                </a:solidFill>
                <a:latin typeface="Calibri"/>
              </a:rPr>
              <a:t>Identità di genere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200400"/>
            <a:ext cx="3657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3A5C"/>
                </a:solidFill>
                <a:latin typeface="Calibri"/>
              </a:rPr>
              <a:t>Senso profondo di appartenenza a un genere (maschile, femminile, non binario…)</a:t>
            </a:r>
          </a:p>
        </p:txBody>
      </p:sp>
      <p:sp>
        <p:nvSpPr>
          <p:cNvPr id="7" name="Rectangle 6"/>
          <p:cNvSpPr/>
          <p:nvPr/>
        </p:nvSpPr>
        <p:spPr>
          <a:xfrm>
            <a:off x="4361688" y="2697480"/>
            <a:ext cx="3657600" cy="411480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300" b="1">
                <a:solidFill>
                  <a:srgbClr val="FFFFFF"/>
                </a:solidFill>
                <a:latin typeface="Calibri"/>
              </a:rPr>
              <a:t>Ruolo di genere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61688" y="3200400"/>
            <a:ext cx="3657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3A5C"/>
                </a:solidFill>
                <a:latin typeface="Calibri"/>
              </a:rPr>
              <a:t>Comportamenti ed espressioni attraverso cui si comunica la propria appartenenza di genere</a:t>
            </a:r>
          </a:p>
        </p:txBody>
      </p:sp>
      <p:sp>
        <p:nvSpPr>
          <p:cNvPr id="9" name="Rectangle 8"/>
          <p:cNvSpPr/>
          <p:nvPr/>
        </p:nvSpPr>
        <p:spPr>
          <a:xfrm>
            <a:off x="8266175" y="2697480"/>
            <a:ext cx="3657600" cy="411480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300" b="1">
                <a:solidFill>
                  <a:srgbClr val="FFFFFF"/>
                </a:solidFill>
                <a:latin typeface="Calibri"/>
              </a:rPr>
              <a:t>Orientamento sessuale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66175" y="3200400"/>
            <a:ext cx="3657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3A5C"/>
                </a:solidFill>
                <a:latin typeface="Calibri"/>
              </a:rPr>
              <a:t>Verso chi o che cosa si orientano desiderio, attrazione e interesse erotico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4297680"/>
            <a:ext cx="112471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1A3A5C"/>
                </a:solidFill>
                <a:latin typeface="Calibri"/>
              </a:rPr>
              <a:t>Quando l'incongruenza tra genere assegnato e genere esperito produce sofferenza clinicamente significativa o compromissione del funzionamento, si parla di disforia di genere. Non è l'incongruenza in sé, ma il disagio e il suo impatto a costituire il problema clinico.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5760" tIns="137160" rtlCol="0" anchor="ctr"/>
          <a:lstStyle/>
          <a:p>
            <a:pPr algn="l"/>
            <a:r>
              <a:rPr sz="3000" b="1">
                <a:solidFill>
                  <a:srgbClr val="FFFFFF"/>
                </a:solidFill>
                <a:latin typeface="Calibri"/>
              </a:rPr>
              <a:t>Manifestazioni della disforia di genere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143000"/>
            <a:ext cx="3200400" cy="320040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Negli adulti e negli adolescenti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539496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Desiderio dichiarato di appartenere a un altro genere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Vivere ed essere trattati secondo il genere esperito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Desiderio di modificare caratteristiche sessuali primarie o secondarie (ormoni, chirurgia)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L'omosessualità NON è patologia: è un orientamento sessuale</a:t>
            </a:r>
          </a:p>
        </p:txBody>
      </p:sp>
      <p:sp>
        <p:nvSpPr>
          <p:cNvPr id="5" name="Rectangle 4"/>
          <p:cNvSpPr/>
          <p:nvPr/>
        </p:nvSpPr>
        <p:spPr>
          <a:xfrm>
            <a:off x="6309360" y="1143000"/>
            <a:ext cx="3200400" cy="320040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Nei bambini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09360" y="1554480"/>
            <a:ext cx="539496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Rifiuto marcato dei caratteri sessuali presenti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Disagio verso il proprio corpo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Preferenza persistente per ruoli, abbigliamenti e giochi di altro genere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Sofferenza quando l'ambiente impone un ruolo non sentito come proprio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84048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1">
                <a:solidFill>
                  <a:srgbClr val="5D6D7E"/>
                </a:solidFill>
                <a:latin typeface="Calibri"/>
              </a:rPr>
              <a:t>Variabili che aumentano la complessità: biologia, genetica, cultura, relazioni, storia personale, condizioni intersessuali (es. sindrome da insensibilità agli androgeni).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4754880"/>
            <a:ext cx="112471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A3A5C"/>
                </a:solidFill>
                <a:latin typeface="Calibri"/>
              </a:rPr>
              <a:t>La diagnosi di disforia di genere può assumere rilievo clinico e medico-legale quando la persona chiede percorsi di affermazione di genere con conseguenze importanti, talvolta irreversibili → necessaria valutazione attenta, rispettosa e competente.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5760" tIns="137160" rtlCol="0" anchor="ctr"/>
          <a:lstStyle/>
          <a:p>
            <a:pPr algn="l"/>
            <a:r>
              <a:rPr sz="3000" b="1">
                <a:solidFill>
                  <a:srgbClr val="FFFFFF"/>
                </a:solidFill>
                <a:latin typeface="Calibri"/>
              </a:rPr>
              <a:t>Intervento psicologico nella disforia di genere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4300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1A3A5C"/>
                </a:solidFill>
                <a:latin typeface="Calibri"/>
              </a:rPr>
              <a:t>L'intervento NON consiste nel 'correggere' l'identità della persona, ma nell'accompagnarla in un percorso di comprensione, autoaccettazione e decisione consapevole.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2103120"/>
            <a:ext cx="3200400" cy="320040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Aree di intervento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514600"/>
            <a:ext cx="685800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Sostegno al coming out e al rapporto con la famiglia, la scuola e il lavoro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Gestione dello stigma, prevenzione di bullismo e cyberbullismo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Riduzione di vergogna, colpa e atteggiamenti interiorizzati di rifiuto verso di sé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Sostegno prima, durante e dopo eventuali trattamenti ormonali o chirurgici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Conoscenza degli effetti principali dei trattamenti ormonali</a:t>
            </a:r>
          </a:p>
        </p:txBody>
      </p:sp>
      <p:sp>
        <p:nvSpPr>
          <p:cNvPr id="6" name="Rectangle 5"/>
          <p:cNvSpPr/>
          <p:nvPr/>
        </p:nvSpPr>
        <p:spPr>
          <a:xfrm>
            <a:off x="7498079" y="2103120"/>
            <a:ext cx="3200400" cy="320040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Indicazioni operative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79" y="2514600"/>
            <a:ext cx="429768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Nessuna terapia standard: ogni percorso va costruito individualmente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Tenere conto della rete familiare, delle comorbilità, delle decisioni mediche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Collaborare con équipe multidisciplinari e psicologi esperti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L'iter diagnostico/medico-legale richiede supporto psicologico continuativo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120640"/>
            <a:ext cx="11247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1">
                <a:solidFill>
                  <a:srgbClr val="5D6D7E"/>
                </a:solidFill>
                <a:latin typeface="Calibri"/>
              </a:rPr>
              <a:t>Gli psicologi specializzati collaborano con il sistema sanitario, con specialisti medici e, quando necessario, con il sistema giudiziario.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5760" tIns="137160" rtlCol="0" anchor="ctr"/>
          <a:lstStyle/>
          <a:p>
            <a:pPr algn="l"/>
            <a:r>
              <a:rPr sz="3000" b="1">
                <a:solidFill>
                  <a:srgbClr val="FFFFFF"/>
                </a:solidFill>
                <a:latin typeface="Calibri"/>
              </a:rPr>
              <a:t>Riepilogo — Punti chiave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143000"/>
            <a:ext cx="5577840" cy="347472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Risposta sessuale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27048"/>
            <a:ext cx="5577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3A5C"/>
                </a:solidFill>
                <a:latin typeface="Calibri"/>
              </a:rPr>
              <a:t>Fasi condivise tra i sessi; approccio bio-psico-sociale essenziale</a:t>
            </a:r>
          </a:p>
        </p:txBody>
      </p:sp>
      <p:sp>
        <p:nvSpPr>
          <p:cNvPr id="5" name="Rectangle 4"/>
          <p:cNvSpPr/>
          <p:nvPr/>
        </p:nvSpPr>
        <p:spPr>
          <a:xfrm>
            <a:off x="6492240" y="1143000"/>
            <a:ext cx="5577840" cy="347472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Disfunzioni sessuali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92240" y="1527048"/>
            <a:ext cx="5577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3A5C"/>
                </a:solidFill>
                <a:latin typeface="Calibri"/>
              </a:rPr>
              <a:t>7 categorie DSM-5-TR; diagnosi differenziale tra cause psicologiche e organiche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2468880"/>
            <a:ext cx="5577840" cy="347472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Desiderio e eccitamento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852928"/>
            <a:ext cx="5577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3A5C"/>
                </a:solidFill>
                <a:latin typeface="Calibri"/>
              </a:rPr>
              <a:t>Fattori psicologici, relazionali, ormonali e farmacologici sempre valutati insieme</a:t>
            </a:r>
          </a:p>
        </p:txBody>
      </p:sp>
      <p:sp>
        <p:nvSpPr>
          <p:cNvPr id="9" name="Rectangle 8"/>
          <p:cNvSpPr/>
          <p:nvPr/>
        </p:nvSpPr>
        <p:spPr>
          <a:xfrm>
            <a:off x="6492240" y="2468880"/>
            <a:ext cx="5577840" cy="347472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Orgasmo ed eiaculazione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92240" y="2852928"/>
            <a:ext cx="5577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3A5C"/>
                </a:solidFill>
                <a:latin typeface="Calibri"/>
              </a:rPr>
              <a:t>Trattamenti sessuologici + CBT; farmaci (SSRI/PDE5i) in seconda istanza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3794760"/>
            <a:ext cx="5577840" cy="347472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GPPPD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4178808"/>
            <a:ext cx="5577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3A5C"/>
                </a:solidFill>
                <a:latin typeface="Calibri"/>
              </a:rPr>
              <a:t>Dolore genitale: approccio multidisciplinare (ginecologo, fisioterapista, sessuologo)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92240" y="3794760"/>
            <a:ext cx="5577840" cy="347472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Parafilie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92240" y="4178808"/>
            <a:ext cx="5577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3A5C"/>
                </a:solidFill>
                <a:latin typeface="Calibri"/>
              </a:rPr>
              <a:t>Parafilia ≠ disturbo parafilico; la terapia richiede motivazione e prevenzione ricadute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108960" y="5120640"/>
            <a:ext cx="5577840" cy="347472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Disforia di genere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08960" y="5504688"/>
            <a:ext cx="5577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A3A5C"/>
                </a:solidFill>
                <a:latin typeface="Calibri"/>
              </a:rPr>
              <a:t>Non è orientamento sessuale; intervento di supporto, non 'correttivo'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5760" tIns="137160" rtlCol="0" anchor="ctr"/>
          <a:lstStyle/>
          <a:p>
            <a:pPr algn="l"/>
            <a:r>
              <a:rPr sz="3000" b="1">
                <a:solidFill>
                  <a:srgbClr val="FFFFFF"/>
                </a:solidFill>
                <a:latin typeface="Calibri"/>
              </a:rPr>
              <a:t>La risposta sessuale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88720"/>
            <a:ext cx="1124712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1A3A5C"/>
                </a:solidFill>
                <a:latin typeface="Calibri"/>
              </a:rPr>
              <a:t>Le ricerche di Masters e Johnson hanno mostrato che la risposta sessuale maschile e femminile condividono più elementi di quanto si pensasse. Esistono inoltre importanti omologie anatomiche tra i due sessi: stessa origine embrionale di ovaie e testicoli, grande labbra e scroto, prostata e utero.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514600"/>
            <a:ext cx="5486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A5E8A"/>
                </a:solidFill>
                <a:latin typeface="Calibri"/>
              </a:rPr>
              <a:t>Fasi classiche della risposta sessuale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2971800"/>
            <a:ext cx="2148840" cy="822960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91440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1. Desiderio</a:t>
            </a:r>
          </a:p>
        </p:txBody>
      </p:sp>
      <p:sp>
        <p:nvSpPr>
          <p:cNvPr id="6" name="Rectangle 5"/>
          <p:cNvSpPr/>
          <p:nvPr/>
        </p:nvSpPr>
        <p:spPr>
          <a:xfrm>
            <a:off x="2788920" y="2971800"/>
            <a:ext cx="2148840" cy="822960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91440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2. Eccitazione</a:t>
            </a:r>
          </a:p>
        </p:txBody>
      </p:sp>
      <p:sp>
        <p:nvSpPr>
          <p:cNvPr id="7" name="Rectangle 6"/>
          <p:cNvSpPr/>
          <p:nvPr/>
        </p:nvSpPr>
        <p:spPr>
          <a:xfrm>
            <a:off x="5120640" y="2971800"/>
            <a:ext cx="2148840" cy="822960"/>
          </a:xfrm>
          <a:prstGeom prst="rect">
            <a:avLst/>
          </a:prstGeom>
          <a:solidFill>
            <a:srgbClr val="5DAD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91440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3. Plateau</a:t>
            </a:r>
          </a:p>
        </p:txBody>
      </p:sp>
      <p:sp>
        <p:nvSpPr>
          <p:cNvPr id="8" name="Rectangle 7"/>
          <p:cNvSpPr/>
          <p:nvPr/>
        </p:nvSpPr>
        <p:spPr>
          <a:xfrm>
            <a:off x="7452359" y="2971800"/>
            <a:ext cx="2148840" cy="822960"/>
          </a:xfrm>
          <a:prstGeom prst="rect">
            <a:avLst/>
          </a:prstGeom>
          <a:solidFill>
            <a:srgbClr val="85C1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91440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4. Orgasmo</a:t>
            </a:r>
          </a:p>
        </p:txBody>
      </p:sp>
      <p:sp>
        <p:nvSpPr>
          <p:cNvPr id="9" name="Rectangle 8"/>
          <p:cNvSpPr/>
          <p:nvPr/>
        </p:nvSpPr>
        <p:spPr>
          <a:xfrm>
            <a:off x="9784080" y="2971800"/>
            <a:ext cx="2148840" cy="822960"/>
          </a:xfrm>
          <a:prstGeom prst="rect">
            <a:avLst/>
          </a:prstGeom>
          <a:solidFill>
            <a:srgbClr val="AED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91440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5. Risoluzione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402336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1A3A5C"/>
                </a:solidFill>
                <a:latin typeface="Calibri"/>
              </a:rPr>
              <a:t>Nel DSM-5-TR le disfunzioni sessuali riguardano il malfunzionamento di una o più di queste fasi, oppure la presenza di dolore associato all'attività sessuale.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5760" tIns="137160" rtlCol="0" anchor="ctr"/>
          <a:lstStyle/>
          <a:p>
            <a:pPr algn="l"/>
            <a:r>
              <a:rPr sz="3000" b="1">
                <a:solidFill>
                  <a:srgbClr val="FFFFFF"/>
                </a:solidFill>
                <a:latin typeface="Calibri"/>
              </a:rPr>
              <a:t>Disfunzioni sessuali — Classificazione DSM-5-TR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4300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1A3A5C"/>
                </a:solidFill>
                <a:latin typeface="Calibri"/>
              </a:rPr>
              <a:t>Una disfunzione sessuale è caratterizzata da un'alterazione del ciclo della risposta sessuale, oppure da dolore connesso al rapporto o al tentativo di rapporto sessuale.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2148840"/>
            <a:ext cx="5394960" cy="822960"/>
          </a:xfrm>
          <a:prstGeom prst="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300" b="0">
                <a:solidFill>
                  <a:srgbClr val="1A3A5C"/>
                </a:solidFill>
                <a:latin typeface="Calibri"/>
              </a:rPr>
              <a:t>Disturbi del desiderio sessuale</a:t>
            </a:r>
          </a:p>
        </p:txBody>
      </p:sp>
      <p:sp>
        <p:nvSpPr>
          <p:cNvPr id="5" name="Rectangle 4"/>
          <p:cNvSpPr/>
          <p:nvPr/>
        </p:nvSpPr>
        <p:spPr>
          <a:xfrm>
            <a:off x="6309360" y="2148840"/>
            <a:ext cx="5394960" cy="822960"/>
          </a:xfrm>
          <a:prstGeom prst="rect">
            <a:avLst/>
          </a:prstGeom>
          <a:solidFill>
            <a:srgbClr val="C5DF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300" b="0">
                <a:solidFill>
                  <a:srgbClr val="1A3A5C"/>
                </a:solidFill>
                <a:latin typeface="Calibri"/>
              </a:rPr>
              <a:t>Disturbi dell'eccitazione sessuale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3108960"/>
            <a:ext cx="5394960" cy="822960"/>
          </a:xfrm>
          <a:prstGeom prst="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300" b="0">
                <a:solidFill>
                  <a:srgbClr val="1A3A5C"/>
                </a:solidFill>
                <a:latin typeface="Calibri"/>
              </a:rPr>
              <a:t>Disturbi dell'orgasmo</a:t>
            </a:r>
          </a:p>
        </p:txBody>
      </p:sp>
      <p:sp>
        <p:nvSpPr>
          <p:cNvPr id="7" name="Rectangle 6"/>
          <p:cNvSpPr/>
          <p:nvPr/>
        </p:nvSpPr>
        <p:spPr>
          <a:xfrm>
            <a:off x="6309360" y="3108960"/>
            <a:ext cx="5394960" cy="822960"/>
          </a:xfrm>
          <a:prstGeom prst="rect">
            <a:avLst/>
          </a:prstGeom>
          <a:solidFill>
            <a:srgbClr val="C5DF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300" b="0">
                <a:solidFill>
                  <a:srgbClr val="1A3A5C"/>
                </a:solidFill>
                <a:latin typeface="Calibri"/>
              </a:rPr>
              <a:t>Disturbo da dolore genito-pelvico e della penetrazione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4069080"/>
            <a:ext cx="5394960" cy="822960"/>
          </a:xfrm>
          <a:prstGeom prst="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300" b="0">
                <a:solidFill>
                  <a:srgbClr val="1A3A5C"/>
                </a:solidFill>
                <a:latin typeface="Calibri"/>
              </a:rPr>
              <a:t>Disfunzione sessuale dovuta a condizione medica generale</a:t>
            </a:r>
          </a:p>
        </p:txBody>
      </p:sp>
      <p:sp>
        <p:nvSpPr>
          <p:cNvPr id="9" name="Rectangle 8"/>
          <p:cNvSpPr/>
          <p:nvPr/>
        </p:nvSpPr>
        <p:spPr>
          <a:xfrm>
            <a:off x="6309360" y="4069080"/>
            <a:ext cx="5394960" cy="822960"/>
          </a:xfrm>
          <a:prstGeom prst="rect">
            <a:avLst/>
          </a:prstGeom>
          <a:solidFill>
            <a:srgbClr val="C5DF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300" b="0">
                <a:solidFill>
                  <a:srgbClr val="1A3A5C"/>
                </a:solidFill>
                <a:latin typeface="Calibri"/>
              </a:rPr>
              <a:t>Disfunzione sessuale indotta da sostanze o farmaci</a:t>
            </a:r>
          </a:p>
        </p:txBody>
      </p:sp>
      <p:sp>
        <p:nvSpPr>
          <p:cNvPr id="10" name="Rectangle 9"/>
          <p:cNvSpPr/>
          <p:nvPr/>
        </p:nvSpPr>
        <p:spPr>
          <a:xfrm>
            <a:off x="3383280" y="5166360"/>
            <a:ext cx="5394960" cy="822960"/>
          </a:xfrm>
          <a:prstGeom prst="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300" b="0">
                <a:solidFill>
                  <a:srgbClr val="1A3A5C"/>
                </a:solidFill>
                <a:latin typeface="Calibri"/>
              </a:rPr>
              <a:t>Disfunzione sessuale con altra specificazione o senza specificazione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5760" tIns="137160" rtlCol="0" anchor="ctr"/>
          <a:lstStyle/>
          <a:p>
            <a:pPr algn="l"/>
            <a:r>
              <a:rPr sz="3000" b="1">
                <a:solidFill>
                  <a:srgbClr val="FFFFFF"/>
                </a:solidFill>
                <a:latin typeface="Calibri"/>
              </a:rPr>
              <a:t>Disturbo da desiderio ipoattivo (HSDD)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43000"/>
            <a:ext cx="112471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1A3A5C"/>
                </a:solidFill>
                <a:latin typeface="Calibri"/>
              </a:rPr>
              <a:t>Scarso interesse per l'attività sessuale, poche fantasie o pensieri erotici. Clinicamente rilevante quando provoca disagio personale o difficoltà di coppia. Può essere permanente o acquisito, generalizzato o situazionale.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2194560"/>
            <a:ext cx="3200400" cy="320040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Fattori psicologici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606040"/>
            <a:ext cx="539496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Convinzioni religiose rigide, tratti ossessivo-compulsivi, fobie sessuali specifiche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Timore di perdere il controllo, paura della gravidanza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Lutti, difficoltà legate all'invecchiamento e all'immagine corporea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Stress, affaticamento, stili di vita poco compatibili con l'intimità</a:t>
            </a:r>
          </a:p>
        </p:txBody>
      </p:sp>
      <p:sp>
        <p:nvSpPr>
          <p:cNvPr id="6" name="Rectangle 5"/>
          <p:cNvSpPr/>
          <p:nvPr/>
        </p:nvSpPr>
        <p:spPr>
          <a:xfrm>
            <a:off x="6309360" y="2194560"/>
            <a:ext cx="3200400" cy="320040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Fattori relazionali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09360" y="2606040"/>
            <a:ext cx="539496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Perdita di attrazione verso il partner, conflitti coniugali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Squilibri di potere, eiaculazione precoce nel partner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Difficoltà a integrare amore e desiderio sessuale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Differenze marcate nel bisogno di vicinanza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4754880"/>
            <a:ext cx="11247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1">
                <a:solidFill>
                  <a:srgbClr val="5D6D7E"/>
                </a:solidFill>
                <a:latin typeface="Calibri"/>
              </a:rPr>
              <a:t>⚠  Escludere cause organiche: alterazioni ormonali, effetti di farmaci (es. SSRI, antipertensivi, contraccettivi).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5760" tIns="137160" rtlCol="0" anchor="ctr"/>
          <a:lstStyle/>
          <a:p>
            <a:pPr algn="l"/>
            <a:r>
              <a:rPr sz="3000" b="1">
                <a:solidFill>
                  <a:srgbClr val="FFFFFF"/>
                </a:solidFill>
                <a:latin typeface="Calibri"/>
              </a:rPr>
              <a:t>Disturbo da desiderio ipoattivo — Trattamento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143000"/>
            <a:ext cx="3200400" cy="320040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Intervento psicoterapeutico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539496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Approcci cognitivo-comportamentali e sessuologici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Recupero della confidenza con il corpo e riduzione di pregiudizi/paure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Riattivazione graduale del desiderio</a:t>
            </a:r>
          </a:p>
        </p:txBody>
      </p:sp>
      <p:sp>
        <p:nvSpPr>
          <p:cNvPr id="5" name="Rectangle 4"/>
          <p:cNvSpPr/>
          <p:nvPr/>
        </p:nvSpPr>
        <p:spPr>
          <a:xfrm>
            <a:off x="6309360" y="1143000"/>
            <a:ext cx="3200400" cy="320040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Intervento farmacologico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09360" y="1554480"/>
            <a:ext cx="539496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Valutare e modificare farmaci che inibiscono la sessualità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Sildenafil/tadalafil: utili se il calo è secondario a difficoltà erettili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Flibanserin (HSDD in donne in pre-menopausa, approvato FDA)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Bupropione e bremelanotide come opzioni off-label valutate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383280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A5E8A"/>
                </a:solidFill>
                <a:latin typeface="Calibri"/>
              </a:rPr>
              <a:t>Nota farmacologica: prodotti per il calo del desiderio femminile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3840480"/>
            <a:ext cx="1124712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1">
                <a:solidFill>
                  <a:srgbClr val="5D6D7E"/>
                </a:solidFill>
                <a:latin typeface="Calibri"/>
              </a:rPr>
              <a:t>La diagnosi di HSDD o FSIAD (Female Sexual Interest/Arousal Disorder) richiede valutazione clinica accurata. La scelta terapeutica deve essere personalizzata in base allo stato menopausale, all'anamnesi, alle comorbilità e alle terapie in corso. La maggior parte degli integratori naturali ha evidenze cliniche limitate.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5760" tIns="137160" rtlCol="0" anchor="ctr"/>
          <a:lstStyle/>
          <a:p>
            <a:pPr algn="l"/>
            <a:r>
              <a:rPr sz="3000" b="1">
                <a:solidFill>
                  <a:srgbClr val="FFFFFF"/>
                </a:solidFill>
                <a:latin typeface="Calibri"/>
              </a:rPr>
              <a:t>Disturbo da avversione sessuale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4300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1A3A5C"/>
                </a:solidFill>
                <a:latin typeface="Calibri"/>
              </a:rPr>
              <a:t>Marcata e ricorrente avversione per i contatti sessuali genitali con un partner, accompagnata da evitamento attivo e disagio significativo.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48840"/>
            <a:ext cx="4572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A5E8A"/>
                </a:solidFill>
                <a:latin typeface="Calibri"/>
              </a:rPr>
              <a:t>Possibili cause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606040"/>
            <a:ext cx="109728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buChar char="•"/>
            </a:pPr>
            <a:r>
              <a:rPr sz="1500">
                <a:solidFill>
                  <a:srgbClr val="1A3A5C"/>
                </a:solidFill>
                <a:latin typeface="Calibri"/>
              </a:rPr>
              <a:t>Atteggiamenti educativi molto negativi verso la sessualità</a:t>
            </a:r>
          </a:p>
          <a:p>
            <a:pPr>
              <a:spcAft>
                <a:spcPts val="400"/>
              </a:spcAft>
              <a:buChar char="•"/>
            </a:pPr>
            <a:r>
              <a:rPr sz="1500">
                <a:solidFill>
                  <a:srgbClr val="1A3A5C"/>
                </a:solidFill>
                <a:latin typeface="Calibri"/>
              </a:rPr>
              <a:t>Condizionamenti culturali sessuofobici</a:t>
            </a:r>
          </a:p>
          <a:p>
            <a:pPr>
              <a:spcAft>
                <a:spcPts val="400"/>
              </a:spcAft>
              <a:buChar char="•"/>
            </a:pPr>
            <a:r>
              <a:rPr sz="1500">
                <a:solidFill>
                  <a:srgbClr val="1A3A5C"/>
                </a:solidFill>
                <a:latin typeface="Calibri"/>
              </a:rPr>
              <a:t>Traumi sessuali e pressioni subite in relazioni protratte</a:t>
            </a:r>
          </a:p>
          <a:p>
            <a:pPr>
              <a:spcAft>
                <a:spcPts val="400"/>
              </a:spcAft>
              <a:buChar char="•"/>
            </a:pPr>
            <a:r>
              <a:rPr sz="1500">
                <a:solidFill>
                  <a:srgbClr val="1A3A5C"/>
                </a:solidFill>
                <a:latin typeface="Calibri"/>
              </a:rPr>
              <a:t>Confusione o conflitto rispetto alla propria identità sessuale</a:t>
            </a:r>
          </a:p>
          <a:p>
            <a:pPr>
              <a:spcAft>
                <a:spcPts val="400"/>
              </a:spcAft>
              <a:buChar char="•"/>
            </a:pPr>
            <a:r>
              <a:rPr sz="1500">
                <a:solidFill>
                  <a:srgbClr val="1A3A5C"/>
                </a:solidFill>
                <a:latin typeface="Calibri"/>
              </a:rPr>
              <a:t>Bassa soglia per paura, panico o evitamento: la sessualità viene associata alla minaccia anziché al piacere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5760" tIns="137160" rtlCol="0" anchor="ctr"/>
          <a:lstStyle/>
          <a:p>
            <a:pPr algn="l"/>
            <a:r>
              <a:rPr sz="3000" b="1">
                <a:solidFill>
                  <a:srgbClr val="FFFFFF"/>
                </a:solidFill>
                <a:latin typeface="Calibri"/>
              </a:rPr>
              <a:t>Disturbo dell'eccitamento sessuale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14300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1A3A5C"/>
                </a:solidFill>
                <a:latin typeface="Calibri"/>
              </a:rPr>
              <a:t>Difficoltà persistente o ricorrente a raggiungere o mantenere una risposta di eccitazione adeguata fino al completamento dell'attività sessuale.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2103120"/>
            <a:ext cx="3200400" cy="320040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Nella donna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514600"/>
            <a:ext cx="539496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Ridotta lubrificazione o tumescenza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Il termine 'frigidità' è stato abbandonato: impreciso e carico di giudizi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Aspetti psicologici, relazionali e culturali spesso centrali</a:t>
            </a:r>
          </a:p>
        </p:txBody>
      </p:sp>
      <p:sp>
        <p:nvSpPr>
          <p:cNvPr id="6" name="Rectangle 5"/>
          <p:cNvSpPr/>
          <p:nvPr/>
        </p:nvSpPr>
        <p:spPr>
          <a:xfrm>
            <a:off x="6309360" y="2103120"/>
            <a:ext cx="3200400" cy="320040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Nell'uomo — Disfunzione erettile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09360" y="2514600"/>
            <a:ext cx="539496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Difficoltà a raggiungere o mantenere l'erezione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Erezioni notturne spontanee → componente psicologica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Assenza di erezioni notturne → possibile causa organica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Strumenti: pletismografi per misurare la risposta fisiologica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4572000"/>
            <a:ext cx="11247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1">
                <a:solidFill>
                  <a:srgbClr val="5D6D7E"/>
                </a:solidFill>
                <a:latin typeface="Calibri"/>
              </a:rPr>
              <a:t>La diagnosi differenziale può richiedere accertamenti medici (diabete, patologie urologiche, farmaci, stress lavorativo e convinzioni disfunzionali).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5760" tIns="137160" rtlCol="0" anchor="ctr"/>
          <a:lstStyle/>
          <a:p>
            <a:pPr algn="l"/>
            <a:r>
              <a:rPr sz="3000" b="1">
                <a:solidFill>
                  <a:srgbClr val="FFFFFF"/>
                </a:solidFill>
                <a:latin typeface="Calibri"/>
              </a:rPr>
              <a:t>Disfunzione erettile — Cause e trattamento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143000"/>
            <a:ext cx="3200400" cy="320040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Cause psicologiche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539496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Ansia da prestazione, timore di essere abbandonato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Difficoltà ad abbandonarsi alle sensazioni corporee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Educazione sessuofobica, eccessiva intellettualizzazione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Stress lavorativo, preoccupazioni economiche</a:t>
            </a:r>
          </a:p>
        </p:txBody>
      </p:sp>
      <p:sp>
        <p:nvSpPr>
          <p:cNvPr id="5" name="Rectangle 4"/>
          <p:cNvSpPr/>
          <p:nvPr/>
        </p:nvSpPr>
        <p:spPr>
          <a:xfrm>
            <a:off x="6309360" y="1143000"/>
            <a:ext cx="3200400" cy="320040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Trattamento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09360" y="1554480"/>
            <a:ext cx="539496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Nessuna terapia standardizzata: le cause sono molteplici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Psicoterapia sessuologica e cognitivo-comportamentale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Farmaci PDE5-inibitori: sildenafil, tadalafil, vardenafil, avanafil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Alprostadil intracavernoso come alternativa</a:t>
            </a:r>
          </a:p>
          <a:p>
            <a:pPr>
              <a:spcAft>
                <a:spcPts val="400"/>
              </a:spcAft>
              <a:buChar char="•"/>
            </a:pPr>
            <a:r>
              <a:rPr sz="1400">
                <a:solidFill>
                  <a:srgbClr val="1A3A5C"/>
                </a:solidFill>
                <a:latin typeface="Calibri"/>
              </a:rPr>
              <a:t>Opzioni chirurgiche nei casi invalidanti: rivascolarizzazione, protesi peniena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657600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A5E8A"/>
                </a:solidFill>
                <a:latin typeface="Calibri"/>
              </a:rPr>
              <a:t>Farmaci registrati AIFA per la disfunzione erettile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4114800"/>
            <a:ext cx="112471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1">
                <a:solidFill>
                  <a:srgbClr val="5D6D7E"/>
                </a:solidFill>
                <a:latin typeface="Calibri"/>
              </a:rPr>
              <a:t>Sildenafil, tadalafil, vardenafil, avanafil, alprostadil. Indicazioni, dosi e controindicazioni devono essere sempre verificate nel RCP (Riassunto delle Caratteristiche del Prodotto) e personalizzate dallo specialista urologo/andrologo.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5E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5760" tIns="137160" rtlCol="0" anchor="ctr"/>
          <a:lstStyle/>
          <a:p>
            <a:pPr algn="l"/>
            <a:r>
              <a:rPr sz="3000" b="1">
                <a:solidFill>
                  <a:srgbClr val="FFFFFF"/>
                </a:solidFill>
                <a:latin typeface="Calibri"/>
              </a:rPr>
              <a:t>Disturbi dell'orgasmo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143000"/>
            <a:ext cx="3200400" cy="320040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Disturbo dell'orgasmo femminile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600200"/>
            <a:ext cx="53949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A3A5C"/>
                </a:solidFill>
                <a:latin typeface="Calibri"/>
              </a:rPr>
              <a:t>Persistente ritardo, riduzione o assenza dell'orgasmo dopo eccitazione adeguata. In alcune donne compare brusco calo dell'eccitazione quando l'orgasmo sembra possibile, come se lasciarsi andare evocasse paura o perdita di controllo.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926080"/>
            <a:ext cx="539496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buChar char="•"/>
            </a:pPr>
            <a:r>
              <a:rPr sz="1300">
                <a:solidFill>
                  <a:srgbClr val="1A3A5C"/>
                </a:solidFill>
                <a:latin typeface="Calibri"/>
              </a:rPr>
              <a:t>Programmi graduali di conoscenza del corpo</a:t>
            </a:r>
          </a:p>
          <a:p>
            <a:pPr>
              <a:spcAft>
                <a:spcPts val="400"/>
              </a:spcAft>
              <a:buChar char="•"/>
            </a:pPr>
            <a:r>
              <a:rPr sz="1300">
                <a:solidFill>
                  <a:srgbClr val="1A3A5C"/>
                </a:solidFill>
                <a:latin typeface="Calibri"/>
              </a:rPr>
              <a:t>Desensibilizzazione alla paura del piacere</a:t>
            </a:r>
          </a:p>
          <a:p>
            <a:pPr>
              <a:spcAft>
                <a:spcPts val="400"/>
              </a:spcAft>
              <a:buChar char="•"/>
            </a:pPr>
            <a:r>
              <a:rPr sz="1300">
                <a:solidFill>
                  <a:srgbClr val="1A3A5C"/>
                </a:solidFill>
                <a:latin typeface="Calibri"/>
              </a:rPr>
              <a:t>Esercizi di autoesplorazione e coinvolgimento del partner</a:t>
            </a:r>
          </a:p>
          <a:p>
            <a:pPr>
              <a:spcAft>
                <a:spcPts val="400"/>
              </a:spcAft>
              <a:buChar char="•"/>
            </a:pPr>
            <a:r>
              <a:rPr sz="1300">
                <a:solidFill>
                  <a:srgbClr val="1A3A5C"/>
                </a:solidFill>
                <a:latin typeface="Calibri"/>
              </a:rPr>
              <a:t>Approcci cognitivi di terza generazione (ACT)</a:t>
            </a:r>
          </a:p>
        </p:txBody>
      </p:sp>
      <p:sp>
        <p:nvSpPr>
          <p:cNvPr id="6" name="Rectangle 5"/>
          <p:cNvSpPr/>
          <p:nvPr/>
        </p:nvSpPr>
        <p:spPr>
          <a:xfrm>
            <a:off x="6309360" y="1143000"/>
            <a:ext cx="3200400" cy="320040"/>
          </a:xfrm>
          <a:prstGeom prst="rect">
            <a:avLst/>
          </a:prstGeom>
          <a:solidFill>
            <a:srgbClr val="218B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rtlCol="0" anchor="ctr"/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Disturbo dell'orgasmo maschile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09360" y="1600200"/>
            <a:ext cx="53949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A3A5C"/>
                </a:solidFill>
                <a:latin typeface="Calibri"/>
              </a:rPr>
              <a:t>Orgasmo difficile anche con la masturbazione, oppure possibile solo in solitaria ma non col partner. Da distinguere da: eiaculazione retrograda (orgasmo presente, sperma in vescica) e orgasmo aneiaculatorio (piacere presente, nessun eiaculato).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09360" y="3108960"/>
            <a:ext cx="539496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buChar char="•"/>
            </a:pPr>
            <a:r>
              <a:rPr sz="1300">
                <a:solidFill>
                  <a:srgbClr val="1A3A5C"/>
                </a:solidFill>
                <a:latin typeface="Calibri"/>
              </a:rPr>
              <a:t>Cause: educazione rigida, senso di colpa, rabbia repressa, paura abbandono</a:t>
            </a:r>
          </a:p>
          <a:p>
            <a:pPr>
              <a:spcAft>
                <a:spcPts val="400"/>
              </a:spcAft>
              <a:buChar char="•"/>
            </a:pPr>
            <a:r>
              <a:rPr sz="1300">
                <a:solidFill>
                  <a:srgbClr val="1A3A5C"/>
                </a:solidFill>
                <a:latin typeface="Calibri"/>
              </a:rPr>
              <a:t>Esposizione graduata e focalizzazione sensoriale</a:t>
            </a:r>
          </a:p>
          <a:p>
            <a:pPr>
              <a:spcAft>
                <a:spcPts val="400"/>
              </a:spcAft>
              <a:buChar char="•"/>
            </a:pPr>
            <a:r>
              <a:rPr sz="1300">
                <a:solidFill>
                  <a:srgbClr val="1A3A5C"/>
                </a:solidFill>
                <a:latin typeface="Calibri"/>
              </a:rPr>
              <a:t>Ristrutturazione cognitiva e riduzione della pressione prestazionale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1997</Words>
  <Application>Microsoft Office PowerPoint</Application>
  <PresentationFormat>Personalizzato</PresentationFormat>
  <Paragraphs>210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FRANCESCO ROVETTO</dc:creator>
  <cp:keywords/>
  <dc:description>generated using python-pptx</dc:description>
  <cp:lastModifiedBy>FRANCESCO ROVETTO</cp:lastModifiedBy>
  <cp:revision>1</cp:revision>
  <dcterms:created xsi:type="dcterms:W3CDTF">2013-01-27T09:14:16Z</dcterms:created>
  <dcterms:modified xsi:type="dcterms:W3CDTF">2026-05-27T12:34:30Z</dcterms:modified>
  <cp:category/>
</cp:coreProperties>
</file>