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446" r:id="rId3"/>
    <p:sldId id="447" r:id="rId4"/>
    <p:sldId id="448" r:id="rId5"/>
    <p:sldId id="449" r:id="rId6"/>
    <p:sldId id="258" r:id="rId7"/>
    <p:sldId id="341" r:id="rId8"/>
    <p:sldId id="342" r:id="rId9"/>
    <p:sldId id="343" r:id="rId10"/>
    <p:sldId id="344" r:id="rId11"/>
    <p:sldId id="263" r:id="rId12"/>
    <p:sldId id="346" r:id="rId13"/>
    <p:sldId id="360" r:id="rId14"/>
    <p:sldId id="351" r:id="rId15"/>
    <p:sldId id="345" r:id="rId16"/>
    <p:sldId id="361" r:id="rId17"/>
    <p:sldId id="348" r:id="rId18"/>
    <p:sldId id="456" r:id="rId19"/>
    <p:sldId id="267" r:id="rId20"/>
    <p:sldId id="362" r:id="rId21"/>
    <p:sldId id="375" r:id="rId22"/>
    <p:sldId id="268" r:id="rId23"/>
    <p:sldId id="373" r:id="rId24"/>
    <p:sldId id="363" r:id="rId25"/>
    <p:sldId id="270" r:id="rId26"/>
    <p:sldId id="364" r:id="rId27"/>
    <p:sldId id="366" r:id="rId28"/>
    <p:sldId id="365" r:id="rId29"/>
    <p:sldId id="367" r:id="rId30"/>
    <p:sldId id="376" r:id="rId31"/>
    <p:sldId id="271" r:id="rId32"/>
    <p:sldId id="368" r:id="rId33"/>
    <p:sldId id="377" r:id="rId34"/>
    <p:sldId id="272" r:id="rId35"/>
    <p:sldId id="369" r:id="rId36"/>
    <p:sldId id="273" r:id="rId37"/>
    <p:sldId id="371" r:id="rId38"/>
    <p:sldId id="274" r:id="rId39"/>
    <p:sldId id="370" r:id="rId40"/>
    <p:sldId id="276" r:id="rId41"/>
    <p:sldId id="378" r:id="rId42"/>
    <p:sldId id="372" r:id="rId43"/>
    <p:sldId id="379" r:id="rId44"/>
    <p:sldId id="278" r:id="rId45"/>
    <p:sldId id="380" r:id="rId46"/>
    <p:sldId id="280" r:id="rId47"/>
    <p:sldId id="381" r:id="rId48"/>
    <p:sldId id="382" r:id="rId49"/>
    <p:sldId id="385" r:id="rId50"/>
    <p:sldId id="450" r:id="rId51"/>
    <p:sldId id="386" r:id="rId52"/>
    <p:sldId id="387" r:id="rId53"/>
    <p:sldId id="451" r:id="rId54"/>
    <p:sldId id="283" r:id="rId55"/>
    <p:sldId id="383" r:id="rId56"/>
    <p:sldId id="286" r:id="rId57"/>
    <p:sldId id="384" r:id="rId58"/>
    <p:sldId id="302" r:id="rId59"/>
    <p:sldId id="305" r:id="rId60"/>
    <p:sldId id="323" r:id="rId61"/>
    <p:sldId id="324" r:id="rId62"/>
    <p:sldId id="306" r:id="rId63"/>
    <p:sldId id="325" r:id="rId64"/>
    <p:sldId id="326" r:id="rId65"/>
    <p:sldId id="307" r:id="rId66"/>
    <p:sldId id="452" r:id="rId67"/>
    <p:sldId id="327" r:id="rId68"/>
    <p:sldId id="308" r:id="rId69"/>
    <p:sldId id="328" r:id="rId70"/>
    <p:sldId id="309" r:id="rId71"/>
    <p:sldId id="453" r:id="rId72"/>
    <p:sldId id="310" r:id="rId73"/>
    <p:sldId id="454" r:id="rId74"/>
    <p:sldId id="329" r:id="rId75"/>
    <p:sldId id="455" r:id="rId76"/>
    <p:sldId id="349" r:id="rId77"/>
    <p:sldId id="388" r:id="rId78"/>
    <p:sldId id="389" r:id="rId79"/>
    <p:sldId id="390" r:id="rId80"/>
    <p:sldId id="391" r:id="rId81"/>
    <p:sldId id="392" r:id="rId82"/>
    <p:sldId id="393" r:id="rId83"/>
    <p:sldId id="394" r:id="rId84"/>
    <p:sldId id="395" r:id="rId85"/>
    <p:sldId id="396" r:id="rId86"/>
    <p:sldId id="397" r:id="rId87"/>
    <p:sldId id="398" r:id="rId88"/>
    <p:sldId id="399" r:id="rId89"/>
    <p:sldId id="400" r:id="rId90"/>
    <p:sldId id="401" r:id="rId91"/>
    <p:sldId id="402" r:id="rId92"/>
    <p:sldId id="403" r:id="rId93"/>
    <p:sldId id="404" r:id="rId94"/>
    <p:sldId id="405" r:id="rId95"/>
    <p:sldId id="406" r:id="rId96"/>
    <p:sldId id="407" r:id="rId97"/>
    <p:sldId id="408" r:id="rId98"/>
    <p:sldId id="409" r:id="rId99"/>
    <p:sldId id="410" r:id="rId100"/>
    <p:sldId id="411" r:id="rId101"/>
    <p:sldId id="412" r:id="rId102"/>
    <p:sldId id="413" r:id="rId103"/>
    <p:sldId id="414" r:id="rId104"/>
    <p:sldId id="415" r:id="rId105"/>
    <p:sldId id="416" r:id="rId106"/>
    <p:sldId id="417" r:id="rId107"/>
    <p:sldId id="418" r:id="rId108"/>
    <p:sldId id="419" r:id="rId109"/>
    <p:sldId id="420" r:id="rId110"/>
    <p:sldId id="421" r:id="rId111"/>
    <p:sldId id="422" r:id="rId112"/>
    <p:sldId id="423" r:id="rId113"/>
    <p:sldId id="424" r:id="rId114"/>
    <p:sldId id="425" r:id="rId115"/>
    <p:sldId id="426" r:id="rId116"/>
    <p:sldId id="427" r:id="rId117"/>
    <p:sldId id="428" r:id="rId118"/>
    <p:sldId id="429" r:id="rId119"/>
    <p:sldId id="430" r:id="rId120"/>
    <p:sldId id="431" r:id="rId121"/>
    <p:sldId id="432" r:id="rId122"/>
    <p:sldId id="433" r:id="rId123"/>
    <p:sldId id="434" r:id="rId124"/>
    <p:sldId id="435" r:id="rId125"/>
    <p:sldId id="436" r:id="rId126"/>
    <p:sldId id="437" r:id="rId127"/>
    <p:sldId id="438" r:id="rId128"/>
    <p:sldId id="439" r:id="rId129"/>
    <p:sldId id="440" r:id="rId130"/>
    <p:sldId id="441" r:id="rId131"/>
    <p:sldId id="442" r:id="rId132"/>
    <p:sldId id="443" r:id="rId133"/>
    <p:sldId id="444" r:id="rId134"/>
    <p:sldId id="445" r:id="rId135"/>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8" autoAdjust="0"/>
    <p:restoredTop sz="94662" autoAdjust="0"/>
  </p:normalViewPr>
  <p:slideViewPr>
    <p:cSldViewPr>
      <p:cViewPr varScale="1">
        <p:scale>
          <a:sx n="72" d="100"/>
          <a:sy n="72" d="100"/>
        </p:scale>
        <p:origin x="960" y="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theme" Target="theme/theme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tableStyles" Target="tableStyle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presProps" Target="pres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82FEC4B5-DF82-4BDC-A363-5E7E40BA674F}" type="datetimeFigureOut">
              <a:rPr lang="it-IT" smtClean="0"/>
              <a:t>23/10/2022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B3BC81C-BC05-4A11-8ACE-6A5553755211}" type="slidenum">
              <a:rPr lang="it-IT" smtClean="0"/>
              <a:t>‹N›</a:t>
            </a:fld>
            <a:endParaRPr lang="it-IT"/>
          </a:p>
        </p:txBody>
      </p:sp>
    </p:spTree>
    <p:extLst>
      <p:ext uri="{BB962C8B-B14F-4D97-AF65-F5344CB8AC3E}">
        <p14:creationId xmlns:p14="http://schemas.microsoft.com/office/powerpoint/2010/main" val="13181949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82FEC4B5-DF82-4BDC-A363-5E7E40BA674F}" type="datetimeFigureOut">
              <a:rPr lang="it-IT" smtClean="0"/>
              <a:t>23/10/2022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B3BC81C-BC05-4A11-8ACE-6A5553755211}" type="slidenum">
              <a:rPr lang="it-IT" smtClean="0"/>
              <a:t>‹N›</a:t>
            </a:fld>
            <a:endParaRPr lang="it-IT"/>
          </a:p>
        </p:txBody>
      </p:sp>
    </p:spTree>
    <p:extLst>
      <p:ext uri="{BB962C8B-B14F-4D97-AF65-F5344CB8AC3E}">
        <p14:creationId xmlns:p14="http://schemas.microsoft.com/office/powerpoint/2010/main" val="3854938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82FEC4B5-DF82-4BDC-A363-5E7E40BA674F}" type="datetimeFigureOut">
              <a:rPr lang="it-IT" smtClean="0"/>
              <a:t>23/10/2022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B3BC81C-BC05-4A11-8ACE-6A5553755211}" type="slidenum">
              <a:rPr lang="it-IT" smtClean="0"/>
              <a:t>‹N›</a:t>
            </a:fld>
            <a:endParaRPr lang="it-IT"/>
          </a:p>
        </p:txBody>
      </p:sp>
    </p:spTree>
    <p:extLst>
      <p:ext uri="{BB962C8B-B14F-4D97-AF65-F5344CB8AC3E}">
        <p14:creationId xmlns:p14="http://schemas.microsoft.com/office/powerpoint/2010/main" val="28218477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82FEC4B5-DF82-4BDC-A363-5E7E40BA674F}" type="datetimeFigureOut">
              <a:rPr lang="it-IT" smtClean="0"/>
              <a:t>23/10/2022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B3BC81C-BC05-4A11-8ACE-6A5553755211}" type="slidenum">
              <a:rPr lang="it-IT" smtClean="0"/>
              <a:t>‹N›</a:t>
            </a:fld>
            <a:endParaRPr lang="it-IT"/>
          </a:p>
        </p:txBody>
      </p:sp>
    </p:spTree>
    <p:extLst>
      <p:ext uri="{BB962C8B-B14F-4D97-AF65-F5344CB8AC3E}">
        <p14:creationId xmlns:p14="http://schemas.microsoft.com/office/powerpoint/2010/main" val="4154968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82FEC4B5-DF82-4BDC-A363-5E7E40BA674F}" type="datetimeFigureOut">
              <a:rPr lang="it-IT" smtClean="0"/>
              <a:t>23/10/2022</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AB3BC81C-BC05-4A11-8ACE-6A5553755211}" type="slidenum">
              <a:rPr lang="it-IT" smtClean="0"/>
              <a:t>‹N›</a:t>
            </a:fld>
            <a:endParaRPr lang="it-IT"/>
          </a:p>
        </p:txBody>
      </p:sp>
    </p:spTree>
    <p:extLst>
      <p:ext uri="{BB962C8B-B14F-4D97-AF65-F5344CB8AC3E}">
        <p14:creationId xmlns:p14="http://schemas.microsoft.com/office/powerpoint/2010/main" val="661147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82FEC4B5-DF82-4BDC-A363-5E7E40BA674F}" type="datetimeFigureOut">
              <a:rPr lang="it-IT" smtClean="0"/>
              <a:t>23/10/2022</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AB3BC81C-BC05-4A11-8ACE-6A5553755211}" type="slidenum">
              <a:rPr lang="it-IT" smtClean="0"/>
              <a:t>‹N›</a:t>
            </a:fld>
            <a:endParaRPr lang="it-IT"/>
          </a:p>
        </p:txBody>
      </p:sp>
    </p:spTree>
    <p:extLst>
      <p:ext uri="{BB962C8B-B14F-4D97-AF65-F5344CB8AC3E}">
        <p14:creationId xmlns:p14="http://schemas.microsoft.com/office/powerpoint/2010/main" val="12859073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82FEC4B5-DF82-4BDC-A363-5E7E40BA674F}" type="datetimeFigureOut">
              <a:rPr lang="it-IT" smtClean="0"/>
              <a:t>23/10/2022</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AB3BC81C-BC05-4A11-8ACE-6A5553755211}" type="slidenum">
              <a:rPr lang="it-IT" smtClean="0"/>
              <a:t>‹N›</a:t>
            </a:fld>
            <a:endParaRPr lang="it-IT"/>
          </a:p>
        </p:txBody>
      </p:sp>
    </p:spTree>
    <p:extLst>
      <p:ext uri="{BB962C8B-B14F-4D97-AF65-F5344CB8AC3E}">
        <p14:creationId xmlns:p14="http://schemas.microsoft.com/office/powerpoint/2010/main" val="443801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82FEC4B5-DF82-4BDC-A363-5E7E40BA674F}" type="datetimeFigureOut">
              <a:rPr lang="it-IT" smtClean="0"/>
              <a:t>23/10/2022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B3BC81C-BC05-4A11-8ACE-6A5553755211}" type="slidenum">
              <a:rPr lang="it-IT" smtClean="0"/>
              <a:t>‹N›</a:t>
            </a:fld>
            <a:endParaRPr lang="it-IT"/>
          </a:p>
        </p:txBody>
      </p:sp>
    </p:spTree>
    <p:extLst>
      <p:ext uri="{BB962C8B-B14F-4D97-AF65-F5344CB8AC3E}">
        <p14:creationId xmlns:p14="http://schemas.microsoft.com/office/powerpoint/2010/main" val="1783295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82FEC4B5-DF82-4BDC-A363-5E7E40BA674F}" type="datetimeFigureOut">
              <a:rPr lang="it-IT" smtClean="0"/>
              <a:t>23/10/2022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B3BC81C-BC05-4A11-8ACE-6A5553755211}" type="slidenum">
              <a:rPr lang="it-IT" smtClean="0"/>
              <a:t>‹N›</a:t>
            </a:fld>
            <a:endParaRPr lang="it-IT"/>
          </a:p>
        </p:txBody>
      </p:sp>
    </p:spTree>
    <p:extLst>
      <p:ext uri="{BB962C8B-B14F-4D97-AF65-F5344CB8AC3E}">
        <p14:creationId xmlns:p14="http://schemas.microsoft.com/office/powerpoint/2010/main" val="19344234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82FEC4B5-DF82-4BDC-A363-5E7E40BA674F}" type="datetimeFigureOut">
              <a:rPr lang="it-IT" smtClean="0"/>
              <a:t>23/10/2022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B3BC81C-BC05-4A11-8ACE-6A5553755211}" type="slidenum">
              <a:rPr lang="it-IT" smtClean="0"/>
              <a:t>‹N›</a:t>
            </a:fld>
            <a:endParaRPr lang="it-IT"/>
          </a:p>
        </p:txBody>
      </p:sp>
    </p:spTree>
    <p:extLst>
      <p:ext uri="{BB962C8B-B14F-4D97-AF65-F5344CB8AC3E}">
        <p14:creationId xmlns:p14="http://schemas.microsoft.com/office/powerpoint/2010/main" val="2610210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82FEC4B5-DF82-4BDC-A363-5E7E40BA674F}" type="datetimeFigureOut">
              <a:rPr lang="it-IT" smtClean="0"/>
              <a:t>23/10/2022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B3BC81C-BC05-4A11-8ACE-6A5553755211}" type="slidenum">
              <a:rPr lang="it-IT" smtClean="0"/>
              <a:t>‹N›</a:t>
            </a:fld>
            <a:endParaRPr lang="it-IT"/>
          </a:p>
        </p:txBody>
      </p:sp>
    </p:spTree>
    <p:extLst>
      <p:ext uri="{BB962C8B-B14F-4D97-AF65-F5344CB8AC3E}">
        <p14:creationId xmlns:p14="http://schemas.microsoft.com/office/powerpoint/2010/main" val="25622536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Vuota">
    <p:spTree>
      <p:nvGrpSpPr>
        <p:cNvPr id="1" name=""/>
        <p:cNvGrpSpPr/>
        <p:nvPr/>
      </p:nvGrpSpPr>
      <p:grpSpPr>
        <a:xfrm>
          <a:off x="0" y="0"/>
          <a:ext cx="0" cy="0"/>
          <a:chOff x="0" y="0"/>
          <a:chExt cx="0" cy="0"/>
        </a:xfrm>
      </p:grpSpPr>
      <p:sp>
        <p:nvSpPr>
          <p:cNvPr id="6" name="Segnaposto testo 2"/>
          <p:cNvSpPr>
            <a:spLocks noGrp="1"/>
          </p:cNvSpPr>
          <p:nvPr>
            <p:ph idx="1"/>
          </p:nvPr>
        </p:nvSpPr>
        <p:spPr bwMode="auto">
          <a:xfrm>
            <a:off x="457200" y="1857364"/>
            <a:ext cx="8229600" cy="4268799"/>
          </a:xfrm>
          <a:prstGeom prst="rect">
            <a:avLst/>
          </a:prstGeom>
          <a:noFill/>
          <a:ln w="9525">
            <a:noFill/>
            <a:miter lim="800000"/>
            <a:headEnd/>
            <a:tailEnd/>
          </a:ln>
        </p:spPr>
        <p:txBody>
          <a:bodyPr/>
          <a:lstStyle>
            <a:lvl1pPr marL="0" indent="0">
              <a:buNone/>
              <a:defRPr sz="1600" b="0">
                <a:latin typeface="Tahoma" pitchFamily="34" charset="0"/>
                <a:cs typeface="Tahoma" pitchFamily="34" charset="0"/>
              </a:defRPr>
            </a:lvl1pPr>
          </a:lstStyle>
          <a:p>
            <a:pPr lvl="0"/>
            <a:r>
              <a:rPr lang="it-IT" noProof="0"/>
              <a:t>Fare clic per modificare stili del testo dello schema</a:t>
            </a:r>
          </a:p>
        </p:txBody>
      </p:sp>
      <p:sp>
        <p:nvSpPr>
          <p:cNvPr id="4" name="Titolo 1"/>
          <p:cNvSpPr>
            <a:spLocks noGrp="1"/>
          </p:cNvSpPr>
          <p:nvPr>
            <p:ph type="title"/>
          </p:nvPr>
        </p:nvSpPr>
        <p:spPr>
          <a:xfrm>
            <a:off x="457200" y="1285860"/>
            <a:ext cx="8258204" cy="428628"/>
          </a:xfrm>
          <a:prstGeom prst="rect">
            <a:avLst/>
          </a:prstGeom>
        </p:spPr>
        <p:txBody>
          <a:bodyPr anchor="b"/>
          <a:lstStyle>
            <a:lvl1pPr algn="l">
              <a:defRPr sz="2000" b="1" cap="none" baseline="0">
                <a:effectLst/>
              </a:defRPr>
            </a:lvl1pPr>
          </a:lstStyle>
          <a:p>
            <a:r>
              <a:rPr lang="it-IT"/>
              <a:t>Fare clic per modificare lo stile del titolo</a:t>
            </a:r>
            <a:endParaRPr lang="it-IT" dirty="0"/>
          </a:p>
        </p:txBody>
      </p:sp>
    </p:spTree>
    <p:extLst>
      <p:ext uri="{BB962C8B-B14F-4D97-AF65-F5344CB8AC3E}">
        <p14:creationId xmlns:p14="http://schemas.microsoft.com/office/powerpoint/2010/main" val="201732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6_Vuota">
    <p:spTree>
      <p:nvGrpSpPr>
        <p:cNvPr id="1" name=""/>
        <p:cNvGrpSpPr/>
        <p:nvPr/>
      </p:nvGrpSpPr>
      <p:grpSpPr>
        <a:xfrm>
          <a:off x="0" y="0"/>
          <a:ext cx="0" cy="0"/>
          <a:chOff x="0" y="0"/>
          <a:chExt cx="0" cy="0"/>
        </a:xfrm>
      </p:grpSpPr>
      <p:sp>
        <p:nvSpPr>
          <p:cNvPr id="6" name="Segnaposto testo 2"/>
          <p:cNvSpPr>
            <a:spLocks noGrp="1"/>
          </p:cNvSpPr>
          <p:nvPr>
            <p:ph idx="1"/>
          </p:nvPr>
        </p:nvSpPr>
        <p:spPr bwMode="auto">
          <a:xfrm>
            <a:off x="457200" y="1857364"/>
            <a:ext cx="8229600" cy="4268799"/>
          </a:xfrm>
          <a:prstGeom prst="rect">
            <a:avLst/>
          </a:prstGeom>
          <a:noFill/>
          <a:ln w="9525">
            <a:noFill/>
            <a:miter lim="800000"/>
            <a:headEnd/>
            <a:tailEnd/>
          </a:ln>
        </p:spPr>
        <p:txBody>
          <a:bodyPr/>
          <a:lstStyle>
            <a:lvl1pPr marL="0" indent="0">
              <a:buNone/>
              <a:defRPr sz="1600" b="0">
                <a:latin typeface="Tahoma" pitchFamily="34" charset="0"/>
                <a:cs typeface="Tahoma" pitchFamily="34" charset="0"/>
              </a:defRPr>
            </a:lvl1pPr>
          </a:lstStyle>
          <a:p>
            <a:pPr lvl="0"/>
            <a:r>
              <a:rPr lang="it-IT" noProof="0"/>
              <a:t>Fare clic per modificare stili del testo dello schema</a:t>
            </a:r>
          </a:p>
        </p:txBody>
      </p:sp>
      <p:sp>
        <p:nvSpPr>
          <p:cNvPr id="4" name="Titolo 1"/>
          <p:cNvSpPr>
            <a:spLocks noGrp="1"/>
          </p:cNvSpPr>
          <p:nvPr>
            <p:ph type="title"/>
          </p:nvPr>
        </p:nvSpPr>
        <p:spPr>
          <a:xfrm>
            <a:off x="457200" y="1285860"/>
            <a:ext cx="8258204" cy="428628"/>
          </a:xfrm>
          <a:prstGeom prst="rect">
            <a:avLst/>
          </a:prstGeom>
        </p:spPr>
        <p:txBody>
          <a:bodyPr anchor="b"/>
          <a:lstStyle>
            <a:lvl1pPr algn="l">
              <a:defRPr sz="2000" b="1" cap="none" baseline="0">
                <a:effectLst/>
              </a:defRPr>
            </a:lvl1pPr>
          </a:lstStyle>
          <a:p>
            <a:r>
              <a:rPr lang="it-IT"/>
              <a:t>Fare clic per modificare lo stile del titolo</a:t>
            </a:r>
            <a:endParaRPr lang="it-IT" dirty="0"/>
          </a:p>
        </p:txBody>
      </p:sp>
    </p:spTree>
    <p:extLst>
      <p:ext uri="{BB962C8B-B14F-4D97-AF65-F5344CB8AC3E}">
        <p14:creationId xmlns:p14="http://schemas.microsoft.com/office/powerpoint/2010/main" val="20173262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EC4B5-DF82-4BDC-A363-5E7E40BA674F}" type="datetimeFigureOut">
              <a:rPr lang="it-IT" smtClean="0"/>
              <a:t>23/10/2022</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3BC81C-BC05-4A11-8ACE-6A5553755211}" type="slidenum">
              <a:rPr lang="it-IT" smtClean="0"/>
              <a:t>‹N›</a:t>
            </a:fld>
            <a:endParaRPr lang="it-IT"/>
          </a:p>
        </p:txBody>
      </p:sp>
    </p:spTree>
    <p:extLst>
      <p:ext uri="{BB962C8B-B14F-4D97-AF65-F5344CB8AC3E}">
        <p14:creationId xmlns:p14="http://schemas.microsoft.com/office/powerpoint/2010/main" val="922032504"/>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francesco@rovetto.net"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fontScale="90000"/>
          </a:bodyPr>
          <a:lstStyle/>
          <a:p>
            <a:r>
              <a:rPr lang="it-IT" dirty="0"/>
              <a:t>DSM 5 indice correlato alla attività criminale</a:t>
            </a:r>
            <a:br>
              <a:rPr lang="it-IT" dirty="0"/>
            </a:br>
            <a:endParaRPr lang="it-IT" dirty="0"/>
          </a:p>
        </p:txBody>
      </p:sp>
      <p:sp>
        <p:nvSpPr>
          <p:cNvPr id="3" name="Sottotitolo 2"/>
          <p:cNvSpPr>
            <a:spLocks noGrp="1"/>
          </p:cNvSpPr>
          <p:nvPr>
            <p:ph type="subTitle" idx="1"/>
          </p:nvPr>
        </p:nvSpPr>
        <p:spPr/>
        <p:txBody>
          <a:bodyPr/>
          <a:lstStyle/>
          <a:p>
            <a:r>
              <a:rPr lang="it-IT" dirty="0"/>
              <a:t>Francesco Rovetto</a:t>
            </a:r>
          </a:p>
          <a:p>
            <a:r>
              <a:rPr lang="it-IT" dirty="0"/>
              <a:t>SFU Vienna- Milano</a:t>
            </a:r>
          </a:p>
          <a:p>
            <a:r>
              <a:rPr lang="it-IT" dirty="0">
                <a:hlinkClick r:id="rId2"/>
              </a:rPr>
              <a:t>francesco@rovetto.net</a:t>
            </a:r>
            <a:r>
              <a:rPr lang="it-IT" dirty="0"/>
              <a:t> 3356058145</a:t>
            </a:r>
          </a:p>
        </p:txBody>
      </p:sp>
    </p:spTree>
    <p:extLst>
      <p:ext uri="{BB962C8B-B14F-4D97-AF65-F5344CB8AC3E}">
        <p14:creationId xmlns:p14="http://schemas.microsoft.com/office/powerpoint/2010/main" val="11680648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lnSpcReduction="10000"/>
          </a:bodyPr>
          <a:lstStyle/>
          <a:p>
            <a:r>
              <a:rPr lang="it-IT" dirty="0"/>
              <a:t>Anni 80 stesura capitolo su libro L’omicidio Improvviso con Cesa Bianchi e Gulotta</a:t>
            </a:r>
          </a:p>
          <a:p>
            <a:r>
              <a:rPr lang="it-IT" dirty="0"/>
              <a:t>Inizi anni 90 perizia per cittadino Americano per importazione sostanze stupefacenti</a:t>
            </a:r>
          </a:p>
          <a:p>
            <a:r>
              <a:rPr lang="it-IT" dirty="0"/>
              <a:t>Importanza delle indagini difensive (andare a casa delle persone)</a:t>
            </a:r>
          </a:p>
          <a:p>
            <a:r>
              <a:rPr lang="it-IT" dirty="0"/>
              <a:t>Inizi anni 2000 6 corsi di psicologia giuridica a Parma</a:t>
            </a:r>
          </a:p>
          <a:p>
            <a:r>
              <a:rPr lang="it-IT" dirty="0"/>
              <a:t>Collaborazione con i RIS</a:t>
            </a:r>
          </a:p>
          <a:p>
            <a:pPr marL="0" indent="0">
              <a:buNone/>
            </a:pPr>
            <a:endParaRPr lang="it-IT" dirty="0"/>
          </a:p>
        </p:txBody>
      </p:sp>
    </p:spTree>
    <p:extLst>
      <p:ext uri="{BB962C8B-B14F-4D97-AF65-F5344CB8AC3E}">
        <p14:creationId xmlns:p14="http://schemas.microsoft.com/office/powerpoint/2010/main" val="9148615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lnSpcReduction="10000"/>
          </a:bodyPr>
          <a:lstStyle/>
          <a:p>
            <a:r>
              <a:rPr lang="it-IT" dirty="0"/>
              <a:t>Libri con i contributi dei corsisti</a:t>
            </a:r>
          </a:p>
          <a:p>
            <a:r>
              <a:rPr lang="it-IT" dirty="0"/>
              <a:t>Aspetti centrali</a:t>
            </a:r>
          </a:p>
          <a:p>
            <a:r>
              <a:rPr lang="it-IT" dirty="0"/>
              <a:t>A) capacità di intendere e di volere al momento del fatto (possibile distinzione intendere e volere)</a:t>
            </a:r>
          </a:p>
          <a:p>
            <a:r>
              <a:rPr lang="it-IT" dirty="0"/>
              <a:t>B) valutazione del danno di natura psichica (deve discendere da delitto per lo meno colposo , necessaria consequenzialità, rapporto causa effetto, </a:t>
            </a:r>
            <a:r>
              <a:rPr lang="it-IT" dirty="0" err="1"/>
              <a:t>proporzionalita</a:t>
            </a:r>
            <a:r>
              <a:rPr lang="it-IT" dirty="0"/>
              <a:t>)</a:t>
            </a:r>
          </a:p>
        </p:txBody>
      </p:sp>
    </p:spTree>
    <p:extLst>
      <p:ext uri="{BB962C8B-B14F-4D97-AF65-F5344CB8AC3E}">
        <p14:creationId xmlns:p14="http://schemas.microsoft.com/office/powerpoint/2010/main" val="29726196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lnSpcReduction="10000"/>
          </a:bodyPr>
          <a:lstStyle/>
          <a:p>
            <a:r>
              <a:rPr lang="it-IT" dirty="0"/>
              <a:t>C) capacità di prestare testimonianza, di stare in giudizio, di redigere testamento</a:t>
            </a:r>
          </a:p>
          <a:p>
            <a:r>
              <a:rPr lang="it-IT" dirty="0"/>
              <a:t>D) compatibilità col regime carcerario</a:t>
            </a:r>
          </a:p>
          <a:p>
            <a:r>
              <a:rPr lang="it-IT" dirty="0"/>
              <a:t>E) limitazioni al ruolo dello psicologo nel processo a carico di maggiorenni</a:t>
            </a:r>
          </a:p>
          <a:p>
            <a:r>
              <a:rPr lang="it-IT" dirty="0"/>
              <a:t>F) psicologo  in TM (Tribunale dei minorenni) anche come Giudice Onorario</a:t>
            </a:r>
          </a:p>
          <a:p>
            <a:r>
              <a:rPr lang="it-IT" dirty="0"/>
              <a:t>G) psicologo e test, psicologo e valutazione capacità genitoriali</a:t>
            </a:r>
          </a:p>
        </p:txBody>
      </p:sp>
    </p:spTree>
    <p:extLst>
      <p:ext uri="{BB962C8B-B14F-4D97-AF65-F5344CB8AC3E}">
        <p14:creationId xmlns:p14="http://schemas.microsoft.com/office/powerpoint/2010/main" val="17945792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Tutti hanno diritto a difesa ed a processo equo, </a:t>
            </a:r>
          </a:p>
          <a:p>
            <a:r>
              <a:rPr lang="it-IT" dirty="0"/>
              <a:t>Giudice</a:t>
            </a:r>
          </a:p>
          <a:p>
            <a:r>
              <a:rPr lang="it-IT" dirty="0"/>
              <a:t>PM</a:t>
            </a:r>
          </a:p>
          <a:p>
            <a:r>
              <a:rPr lang="it-IT" dirty="0"/>
              <a:t>Difensore</a:t>
            </a:r>
          </a:p>
          <a:p>
            <a:r>
              <a:rPr lang="it-IT" dirty="0"/>
              <a:t>Possono nominare esperti per avvalersi delle loro competenze per giungere ad un giusto giudizio. CTU (giudice) CTP (PM e difensore)</a:t>
            </a:r>
          </a:p>
        </p:txBody>
      </p:sp>
    </p:spTree>
    <p:extLst>
      <p:ext uri="{BB962C8B-B14F-4D97-AF65-F5344CB8AC3E}">
        <p14:creationId xmlns:p14="http://schemas.microsoft.com/office/powerpoint/2010/main" val="18828176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normAutofit/>
          </a:bodyPr>
          <a:lstStyle/>
          <a:p>
            <a:r>
              <a:rPr lang="it-IT" b="1" dirty="0"/>
              <a:t>disabilità intellettiva </a:t>
            </a:r>
            <a:r>
              <a:rPr lang="it-IT" dirty="0"/>
              <a:t>(nuova denominazione per ritardo mentale)   </a:t>
            </a:r>
          </a:p>
          <a:p>
            <a:endParaRPr lang="it-IT" dirty="0"/>
          </a:p>
          <a:p>
            <a:r>
              <a:rPr lang="it-IT" b="1" dirty="0"/>
              <a:t>Disturbi dello spettro autistico</a:t>
            </a:r>
          </a:p>
          <a:p>
            <a:endParaRPr lang="it-IT" b="1" dirty="0"/>
          </a:p>
          <a:p>
            <a:r>
              <a:rPr lang="it-IT" b="1" dirty="0"/>
              <a:t>Soggetti sostanzialmente non imputabili, e poco credibili come testimoni.</a:t>
            </a:r>
          </a:p>
          <a:p>
            <a:r>
              <a:rPr lang="it-IT" b="1" dirty="0"/>
              <a:t>Divengono facilmente vittime di abusi fisici (es. eccesso di mezzi correttivi) , sessuali. Possono essere uccisi a causa del grave peso che grava sulla famiglia o delle loro modeste prospettive di successo. Possono essere obiettivo privilegiato di bullismo (happy </a:t>
            </a:r>
            <a:r>
              <a:rPr lang="it-IT" b="1" dirty="0" err="1"/>
              <a:t>slapping</a:t>
            </a:r>
            <a:r>
              <a:rPr lang="it-IT" b="1" dirty="0"/>
              <a:t>) o di cyberbullismo.</a:t>
            </a:r>
          </a:p>
          <a:p>
            <a:r>
              <a:rPr lang="it-IT" b="1" dirty="0"/>
              <a:t>In alcuni casi, a motivo della loro non imputabilità sono stati  usati attivamente come portatori di stupefacenti</a:t>
            </a:r>
          </a:p>
          <a:p>
            <a:endParaRPr lang="it-IT" dirty="0"/>
          </a:p>
        </p:txBody>
      </p:sp>
      <p:sp>
        <p:nvSpPr>
          <p:cNvPr id="3" name="Titolo 2"/>
          <p:cNvSpPr>
            <a:spLocks noGrp="1"/>
          </p:cNvSpPr>
          <p:nvPr>
            <p:ph type="title"/>
          </p:nvPr>
        </p:nvSpPr>
        <p:spPr/>
        <p:txBody>
          <a:bodyPr/>
          <a:lstStyle/>
          <a:p>
            <a:r>
              <a:rPr lang="it-IT" dirty="0"/>
              <a:t>Disturbi dello sviluppo neurologico</a:t>
            </a:r>
          </a:p>
        </p:txBody>
      </p:sp>
    </p:spTree>
    <p:extLst>
      <p:ext uri="{BB962C8B-B14F-4D97-AF65-F5344CB8AC3E}">
        <p14:creationId xmlns:p14="http://schemas.microsoft.com/office/powerpoint/2010/main" val="33869260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dirty="0"/>
              <a:t>I disturbi della comunicazione  </a:t>
            </a:r>
          </a:p>
          <a:p>
            <a:r>
              <a:rPr lang="it-IT" dirty="0"/>
              <a:t>	Disturbo del linguaggio</a:t>
            </a:r>
          </a:p>
          <a:p>
            <a:r>
              <a:rPr lang="it-IT" dirty="0"/>
              <a:t>	Disturbo della fonazione</a:t>
            </a:r>
          </a:p>
          <a:p>
            <a:r>
              <a:rPr lang="it-IT" dirty="0"/>
              <a:t>	Disturbo della fluenza del linguaggio ad insorgenza nell’infanzia (balbuzie)</a:t>
            </a:r>
          </a:p>
          <a:p>
            <a:r>
              <a:rPr lang="it-IT" dirty="0"/>
              <a:t>	Disturbo della comunicazione sociale</a:t>
            </a:r>
          </a:p>
          <a:p>
            <a:endParaRPr lang="it-IT" dirty="0"/>
          </a:p>
          <a:p>
            <a:r>
              <a:rPr lang="it-IT" dirty="0"/>
              <a:t>Il sordomuto rientra in una categoria per la quale è prevista una imputabilità attenuata o addirittura esclusa.</a:t>
            </a:r>
          </a:p>
          <a:p>
            <a:r>
              <a:rPr lang="it-IT" dirty="0"/>
              <a:t>Il balbuziente sarà oggetto di bullismo nelle sue diverse forme, è persona molto orgogliosa e la presa in giro viene scarsamente tollerata. Possibile il passaggio all’atto.</a:t>
            </a:r>
          </a:p>
          <a:p>
            <a:r>
              <a:rPr lang="it-IT" dirty="0"/>
              <a:t>Nel disturbo della comunicazione sociale, manca la capacità non solo verbale, ma anche gestuale e prassica di comunicare</a:t>
            </a:r>
          </a:p>
        </p:txBody>
      </p:sp>
      <p:sp>
        <p:nvSpPr>
          <p:cNvPr id="3" name="Titolo 2"/>
          <p:cNvSpPr>
            <a:spLocks noGrp="1"/>
          </p:cNvSpPr>
          <p:nvPr>
            <p:ph type="title"/>
          </p:nvPr>
        </p:nvSpPr>
        <p:spPr/>
        <p:txBody>
          <a:bodyPr/>
          <a:lstStyle/>
          <a:p>
            <a:endParaRPr lang="it-IT"/>
          </a:p>
        </p:txBody>
      </p:sp>
    </p:spTree>
    <p:extLst>
      <p:ext uri="{BB962C8B-B14F-4D97-AF65-F5344CB8AC3E}">
        <p14:creationId xmlns:p14="http://schemas.microsoft.com/office/powerpoint/2010/main" val="4849307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b="1" dirty="0"/>
              <a:t>Disturbo da deficit di attenzione /iperattività</a:t>
            </a:r>
          </a:p>
          <a:p>
            <a:r>
              <a:rPr lang="it-IT" dirty="0"/>
              <a:t>Disattenzione, impulsività ed iperattività.</a:t>
            </a:r>
          </a:p>
          <a:p>
            <a:r>
              <a:rPr lang="it-IT" dirty="0"/>
              <a:t>Soggetti spesso emarginati e ritenuti più deficienti intellettivamente di quanto non siano in realtà. Falliscono sul lavoro e nella scuola. Possono arrecare lesioni o danni agli oggetti senza intenzionalità. In età adulta persiste la disattenzione e la impulsività. Possono causare incidenti di guida, sono proni agli incidenti sul lavoro.</a:t>
            </a:r>
          </a:p>
          <a:p>
            <a:r>
              <a:rPr lang="it-IT" dirty="0"/>
              <a:t>In alcuni casi usano sostanze illecite per calmare il proprio disagio.</a:t>
            </a:r>
          </a:p>
          <a:p>
            <a:r>
              <a:rPr lang="it-IT" dirty="0"/>
              <a:t>La cura più comunemente usata nei bambini è a base di stimolanti e questi possono favorire una condizione di dipendenza da amfetamine ed altri stimolanti, o di converso, da alcol per stordirsi.</a:t>
            </a:r>
          </a:p>
        </p:txBody>
      </p:sp>
      <p:sp>
        <p:nvSpPr>
          <p:cNvPr id="3" name="Titolo 2"/>
          <p:cNvSpPr>
            <a:spLocks noGrp="1"/>
          </p:cNvSpPr>
          <p:nvPr>
            <p:ph type="title"/>
          </p:nvPr>
        </p:nvSpPr>
        <p:spPr/>
        <p:txBody>
          <a:bodyPr/>
          <a:lstStyle/>
          <a:p>
            <a:endParaRPr lang="it-IT"/>
          </a:p>
        </p:txBody>
      </p:sp>
    </p:spTree>
    <p:extLst>
      <p:ext uri="{BB962C8B-B14F-4D97-AF65-F5344CB8AC3E}">
        <p14:creationId xmlns:p14="http://schemas.microsoft.com/office/powerpoint/2010/main" val="20974137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b="1" dirty="0"/>
              <a:t>Disturbi specifici dell’apprendimento </a:t>
            </a:r>
          </a:p>
          <a:p>
            <a:r>
              <a:rPr lang="it-IT" dirty="0"/>
              <a:t>Fallimenti scolastici possono favorire la emarginazione, scarsa autostima. Ciò può favorire la scelta «facile» della devianza invece che dell’impegno.</a:t>
            </a:r>
          </a:p>
          <a:p>
            <a:endParaRPr lang="it-IT" dirty="0"/>
          </a:p>
          <a:p>
            <a:endParaRPr lang="it-IT" dirty="0"/>
          </a:p>
        </p:txBody>
      </p:sp>
      <p:sp>
        <p:nvSpPr>
          <p:cNvPr id="3" name="Titolo 2"/>
          <p:cNvSpPr>
            <a:spLocks noGrp="1"/>
          </p:cNvSpPr>
          <p:nvPr>
            <p:ph type="title"/>
          </p:nvPr>
        </p:nvSpPr>
        <p:spPr/>
        <p:txBody>
          <a:bodyPr/>
          <a:lstStyle/>
          <a:p>
            <a:endParaRPr lang="it-IT"/>
          </a:p>
        </p:txBody>
      </p:sp>
    </p:spTree>
    <p:extLst>
      <p:ext uri="{BB962C8B-B14F-4D97-AF65-F5344CB8AC3E}">
        <p14:creationId xmlns:p14="http://schemas.microsoft.com/office/powerpoint/2010/main" val="13328187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dirty="0"/>
              <a:t>Disturbi del movimento </a:t>
            </a:r>
          </a:p>
          <a:p>
            <a:r>
              <a:rPr lang="it-IT" dirty="0"/>
              <a:t>	disturbi della coordinazione</a:t>
            </a:r>
          </a:p>
          <a:p>
            <a:r>
              <a:rPr lang="it-IT" dirty="0"/>
              <a:t>	Il disturbo da movimenti stereotipati</a:t>
            </a:r>
          </a:p>
          <a:p>
            <a:r>
              <a:rPr lang="it-IT" dirty="0"/>
              <a:t>	Il disturbo di Tourette</a:t>
            </a:r>
          </a:p>
          <a:p>
            <a:r>
              <a:rPr lang="it-IT" dirty="0"/>
              <a:t>	Disturbi cronici e saltuari da Tic</a:t>
            </a:r>
          </a:p>
          <a:p>
            <a:r>
              <a:rPr lang="it-IT" dirty="0"/>
              <a:t>Oltre che essere soggetti a Bullismo e cyberbullismo, le persone con sindrome di Tourette possono bestemmiare in pubblico (in particolare in chiesa), possono insultare persone magari in modo molto personalizzato («</a:t>
            </a:r>
            <a:r>
              <a:rPr lang="it-IT" dirty="0" err="1"/>
              <a:t>Roia</a:t>
            </a:r>
            <a:r>
              <a:rPr lang="it-IT" dirty="0"/>
              <a:t>») o possono palpare delle (o dei) passanti. Ciò con le attuali leggi si configura come grave reato di violenza sessuale.</a:t>
            </a:r>
          </a:p>
        </p:txBody>
      </p:sp>
      <p:sp>
        <p:nvSpPr>
          <p:cNvPr id="3" name="Titolo 2"/>
          <p:cNvSpPr>
            <a:spLocks noGrp="1"/>
          </p:cNvSpPr>
          <p:nvPr>
            <p:ph type="title"/>
          </p:nvPr>
        </p:nvSpPr>
        <p:spPr/>
        <p:txBody>
          <a:bodyPr/>
          <a:lstStyle/>
          <a:p>
            <a:endParaRPr lang="it-IT"/>
          </a:p>
        </p:txBody>
      </p:sp>
    </p:spTree>
    <p:extLst>
      <p:ext uri="{BB962C8B-B14F-4D97-AF65-F5344CB8AC3E}">
        <p14:creationId xmlns:p14="http://schemas.microsoft.com/office/powerpoint/2010/main" val="33381869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sz="2400" b="1" dirty="0"/>
              <a:t>Disturbi Psicotici e dello Spettro della Schizofrenia  </a:t>
            </a:r>
          </a:p>
          <a:p>
            <a:endParaRPr lang="it-IT" sz="2400" b="1" dirty="0"/>
          </a:p>
        </p:txBody>
      </p:sp>
      <p:sp>
        <p:nvSpPr>
          <p:cNvPr id="3" name="Titolo 2"/>
          <p:cNvSpPr>
            <a:spLocks noGrp="1"/>
          </p:cNvSpPr>
          <p:nvPr>
            <p:ph type="title"/>
          </p:nvPr>
        </p:nvSpPr>
        <p:spPr/>
        <p:txBody>
          <a:bodyPr/>
          <a:lstStyle/>
          <a:p>
            <a:endParaRPr lang="it-IT" dirty="0"/>
          </a:p>
        </p:txBody>
      </p:sp>
    </p:spTree>
    <p:extLst>
      <p:ext uri="{BB962C8B-B14F-4D97-AF65-F5344CB8AC3E}">
        <p14:creationId xmlns:p14="http://schemas.microsoft.com/office/powerpoint/2010/main" val="22971638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62500" lnSpcReduction="20000"/>
          </a:bodyPr>
          <a:lstStyle/>
          <a:p>
            <a:pPr marL="0" indent="0">
              <a:buNone/>
            </a:pPr>
            <a:r>
              <a:rPr lang="it-IT" b="1" dirty="0"/>
              <a:t>Principali psicopatologie connesse a reati criminali</a:t>
            </a:r>
            <a:endParaRPr lang="it-IT" dirty="0"/>
          </a:p>
          <a:p>
            <a:r>
              <a:rPr lang="it-IT" dirty="0"/>
              <a:t>Le psicopatologie più rilevanti in ambito criminalistico e le sue interconnessioni comportamentali aggressivo- violente riconosciute da anni di studi nel campo psichiatrico-giuridico sono riconducibili alla schizofrenia, disturbo antisociale, depressione maggiore, disturbo borderline, schizoide paranoide di personalità,  al sadismo al disturbo legato all’uso ed abuso di sostanze.</a:t>
            </a:r>
          </a:p>
          <a:p>
            <a:r>
              <a:rPr lang="it-IT" i="1" u="sng" dirty="0"/>
              <a:t>la Schizofrenia</a:t>
            </a:r>
            <a:endParaRPr lang="it-IT" dirty="0"/>
          </a:p>
          <a:p>
            <a:r>
              <a:rPr lang="it-IT" dirty="0"/>
              <a:t>•Le persone con schizofrenia non sono statisticamente molto pericolose, ma certamente riconosciamo la presenza </a:t>
            </a:r>
            <a:r>
              <a:rPr lang="it-IT" dirty="0" err="1"/>
              <a:t>direati</a:t>
            </a:r>
            <a:r>
              <a:rPr lang="it-IT" dirty="0"/>
              <a:t> associati contro la persona: aggressione e omicidio</a:t>
            </a:r>
            <a:r>
              <a:rPr lang="it-IT" b="1" dirty="0"/>
              <a:t>, ispirati dai </a:t>
            </a:r>
            <a:r>
              <a:rPr lang="it-IT" dirty="0"/>
              <a:t>deliri (a tematica persecutoria, quelli di gelosia) o dalle allucinazioni, (voci imperative).</a:t>
            </a:r>
          </a:p>
          <a:p>
            <a:r>
              <a:rPr lang="it-IT" dirty="0"/>
              <a:t>Molto frequente il suicidio soprattutto tra persone con schizofrenia sottoposte a cure che gli consentano di vedere il continuo fallimento della propria esistenza.</a:t>
            </a:r>
          </a:p>
        </p:txBody>
      </p:sp>
    </p:spTree>
    <p:extLst>
      <p:ext uri="{BB962C8B-B14F-4D97-AF65-F5344CB8AC3E}">
        <p14:creationId xmlns:p14="http://schemas.microsoft.com/office/powerpoint/2010/main" val="23051586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DISTURBO PSICOTICO CONDIVISO</a:t>
            </a:r>
          </a:p>
          <a:p>
            <a:r>
              <a:rPr lang="it-IT" dirty="0"/>
              <a:t>(ORA SOPPRESSO)</a:t>
            </a:r>
          </a:p>
          <a:p>
            <a:r>
              <a:rPr lang="it-IT" dirty="0"/>
              <a:t>Disturbo delirante (paranoia) maggiore lucidità e progettazione. Affine ad esso ed al disturbo antisociale di personalità troviamo la psicopatia</a:t>
            </a:r>
          </a:p>
          <a:p>
            <a:r>
              <a:rPr lang="it-IT" dirty="0"/>
              <a:t>Disturbo schizoaffettivo</a:t>
            </a:r>
          </a:p>
          <a:p>
            <a:r>
              <a:rPr lang="it-IT" dirty="0"/>
              <a:t>Disturbo </a:t>
            </a:r>
            <a:r>
              <a:rPr lang="it-IT" dirty="0" err="1"/>
              <a:t>schizotipico</a:t>
            </a:r>
            <a:r>
              <a:rPr lang="it-IT" dirty="0"/>
              <a:t> di personalità</a:t>
            </a:r>
          </a:p>
        </p:txBody>
      </p:sp>
    </p:spTree>
    <p:extLst>
      <p:ext uri="{BB962C8B-B14F-4D97-AF65-F5344CB8AC3E}">
        <p14:creationId xmlns:p14="http://schemas.microsoft.com/office/powerpoint/2010/main" val="11634351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20000"/>
          </a:bodyPr>
          <a:lstStyle/>
          <a:p>
            <a:r>
              <a:rPr lang="it-IT" i="1" u="sng" dirty="0"/>
              <a:t>Disturbo psicotico condiviso o </a:t>
            </a:r>
            <a:r>
              <a:rPr lang="it-IT" i="1" u="sng" dirty="0" err="1"/>
              <a:t>Folie</a:t>
            </a:r>
            <a:r>
              <a:rPr lang="it-IT" i="1" u="sng" dirty="0"/>
              <a:t> à </a:t>
            </a:r>
            <a:r>
              <a:rPr lang="it-IT" i="1" u="sng" dirty="0" err="1"/>
              <a:t>deux</a:t>
            </a:r>
            <a:r>
              <a:rPr lang="it-IT" i="1" u="sng" dirty="0"/>
              <a:t>.</a:t>
            </a:r>
            <a:endParaRPr lang="it-IT" dirty="0"/>
          </a:p>
          <a:p>
            <a:r>
              <a:rPr lang="it-IT" dirty="0"/>
              <a:t>La possibilità che si sviluppi un delirio simile tra due (o più) soggetti distinti viene prevista dal DSM IV-TR e denominata Disturbo Psicotico Condiviso (Nell’ICD-10 il disturbo è denominato Disturbo Delirante Indotto). Dagli antichi psichiatri era definita «</a:t>
            </a:r>
            <a:r>
              <a:rPr lang="it-IT" dirty="0" err="1"/>
              <a:t>folie</a:t>
            </a:r>
            <a:r>
              <a:rPr lang="it-IT" dirty="0"/>
              <a:t> a </a:t>
            </a:r>
            <a:r>
              <a:rPr lang="it-IT" dirty="0" err="1"/>
              <a:t>deux</a:t>
            </a:r>
            <a:r>
              <a:rPr lang="it-IT" dirty="0"/>
              <a:t>» follia a due. Questo quadro clinico estremamente raro ed ora non più compreso nel DSM 5, prevede che un soggetto definito dominante, denominato “Induttore” o “Caso primario”, influenzi un soggetto più debole, denominato “Indotto”, arrivando ad imporgli il suo sistema delirante. </a:t>
            </a:r>
          </a:p>
        </p:txBody>
      </p:sp>
    </p:spTree>
    <p:extLst>
      <p:ext uri="{BB962C8B-B14F-4D97-AF65-F5344CB8AC3E}">
        <p14:creationId xmlns:p14="http://schemas.microsoft.com/office/powerpoint/2010/main" val="31909148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b="1" dirty="0"/>
              <a:t>Disturbi bipolari</a:t>
            </a:r>
          </a:p>
          <a:p>
            <a:r>
              <a:rPr lang="it-IT" dirty="0"/>
              <a:t>Può prevalere la maniacalità, la depressione o manifestarsi come disturbi misti</a:t>
            </a:r>
          </a:p>
          <a:p>
            <a:r>
              <a:rPr lang="it-IT" dirty="0"/>
              <a:t>In maniacalità si manifesta un grado di  grandiosità, una inconsapevolezza dei rischi e dei bisogni e dei sentimenti altrui tale da facilitare la comparsa di comportamenti che possono manifestarsi come reati, la maniacalità può manifestarsi con grande irritabilità ed una tendenza a passare all’atto. </a:t>
            </a:r>
          </a:p>
          <a:p>
            <a:r>
              <a:rPr lang="it-IT" dirty="0"/>
              <a:t>Può prevalere la valutazione di non imputabilità di un paziente in fase maniacale, solo però se il disturbo è precedentemente diagnosticato e soprattutto se il paziente può presentare cartelle cliniche di ricoveri ospedalieri. Un tempo si chiamava psicosi maniaco depressiva proprio per la caratteristica di distacco dalla realtà</a:t>
            </a:r>
          </a:p>
          <a:p>
            <a:endParaRPr lang="it-IT" dirty="0"/>
          </a:p>
          <a:p>
            <a:endParaRPr lang="it-IT" dirty="0"/>
          </a:p>
        </p:txBody>
      </p:sp>
      <p:sp>
        <p:nvSpPr>
          <p:cNvPr id="3" name="Titolo 2"/>
          <p:cNvSpPr>
            <a:spLocks noGrp="1"/>
          </p:cNvSpPr>
          <p:nvPr>
            <p:ph type="title"/>
          </p:nvPr>
        </p:nvSpPr>
        <p:spPr/>
        <p:txBody>
          <a:bodyPr/>
          <a:lstStyle/>
          <a:p>
            <a:endParaRPr lang="it-IT"/>
          </a:p>
        </p:txBody>
      </p:sp>
    </p:spTree>
    <p:extLst>
      <p:ext uri="{BB962C8B-B14F-4D97-AF65-F5344CB8AC3E}">
        <p14:creationId xmlns:p14="http://schemas.microsoft.com/office/powerpoint/2010/main" val="14726151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dirty="0"/>
              <a:t>Disturbo depressivo</a:t>
            </a:r>
          </a:p>
          <a:p>
            <a:r>
              <a:rPr lang="it-IT" dirty="0"/>
              <a:t>Depressione maggiore</a:t>
            </a:r>
          </a:p>
          <a:p>
            <a:r>
              <a:rPr lang="it-IT" dirty="0"/>
              <a:t>disturbo disforico dirompente  nei bambini</a:t>
            </a:r>
          </a:p>
          <a:p>
            <a:r>
              <a:rPr lang="it-IT" dirty="0"/>
              <a:t>La sindrome premestruale  </a:t>
            </a:r>
          </a:p>
          <a:p>
            <a:r>
              <a:rPr lang="it-IT" dirty="0"/>
              <a:t>La distimia </a:t>
            </a:r>
          </a:p>
        </p:txBody>
      </p:sp>
      <p:sp>
        <p:nvSpPr>
          <p:cNvPr id="3" name="Titolo 2"/>
          <p:cNvSpPr>
            <a:spLocks noGrp="1"/>
          </p:cNvSpPr>
          <p:nvPr>
            <p:ph type="title"/>
          </p:nvPr>
        </p:nvSpPr>
        <p:spPr/>
        <p:txBody>
          <a:bodyPr/>
          <a:lstStyle/>
          <a:p>
            <a:endParaRPr lang="it-IT"/>
          </a:p>
        </p:txBody>
      </p:sp>
    </p:spTree>
    <p:extLst>
      <p:ext uri="{BB962C8B-B14F-4D97-AF65-F5344CB8AC3E}">
        <p14:creationId xmlns:p14="http://schemas.microsoft.com/office/powerpoint/2010/main" val="8935948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lnSpcReduction="10000"/>
          </a:bodyPr>
          <a:lstStyle/>
          <a:p>
            <a:r>
              <a:rPr lang="it-IT" dirty="0"/>
              <a:t>La depressione maggiore</a:t>
            </a:r>
          </a:p>
          <a:p>
            <a:r>
              <a:rPr lang="it-IT" dirty="0"/>
              <a:t>• Reati spesso associati: omicidio-suicidio, strage familiare, </a:t>
            </a:r>
            <a:r>
              <a:rPr lang="it-IT" dirty="0" err="1"/>
              <a:t>figlicidio</a:t>
            </a:r>
            <a:endParaRPr lang="it-IT" dirty="0"/>
          </a:p>
          <a:p>
            <a:r>
              <a:rPr lang="it-IT" dirty="0"/>
              <a:t>• Omicidio:  attualizzazione di deliri di morte o di distruzione, in cui il soggetto coinvolge nella sua visione irrimediabilmente pessimistica della vita, le persone a lui più care e a danno di chi contrasta la sua volontà suicida</a:t>
            </a:r>
          </a:p>
          <a:p>
            <a:r>
              <a:rPr lang="it-IT" dirty="0"/>
              <a:t>Abuso di sostanze con relative conseguenze</a:t>
            </a:r>
          </a:p>
        </p:txBody>
      </p:sp>
    </p:spTree>
    <p:extLst>
      <p:ext uri="{BB962C8B-B14F-4D97-AF65-F5344CB8AC3E}">
        <p14:creationId xmlns:p14="http://schemas.microsoft.com/office/powerpoint/2010/main" val="10412252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E58E477-39F1-F0F1-ED5E-9CC88A2C800E}"/>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662FC3C6-20CF-9FA8-3ABC-3D02E1D417C3}"/>
              </a:ext>
            </a:extLst>
          </p:cNvPr>
          <p:cNvSpPr>
            <a:spLocks noGrp="1"/>
          </p:cNvSpPr>
          <p:nvPr>
            <p:ph idx="1"/>
          </p:nvPr>
        </p:nvSpPr>
        <p:spPr/>
        <p:txBody>
          <a:bodyPr/>
          <a:lstStyle/>
          <a:p>
            <a:r>
              <a:rPr lang="it-IT" dirty="0"/>
              <a:t>Sindrome premestruale</a:t>
            </a:r>
          </a:p>
          <a:p>
            <a:r>
              <a:rPr lang="it-IT" dirty="0" err="1"/>
              <a:t>Maternity</a:t>
            </a:r>
            <a:r>
              <a:rPr lang="it-IT" dirty="0"/>
              <a:t> blues</a:t>
            </a:r>
          </a:p>
          <a:p>
            <a:r>
              <a:rPr lang="it-IT" dirty="0"/>
              <a:t>Depressione post partum</a:t>
            </a:r>
          </a:p>
          <a:p>
            <a:r>
              <a:rPr lang="it-IT" dirty="0"/>
              <a:t>Psicosi post puerperale</a:t>
            </a:r>
          </a:p>
        </p:txBody>
      </p:sp>
    </p:spTree>
    <p:extLst>
      <p:ext uri="{BB962C8B-B14F-4D97-AF65-F5344CB8AC3E}">
        <p14:creationId xmlns:p14="http://schemas.microsoft.com/office/powerpoint/2010/main" val="13684615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sz="4000" b="1" dirty="0"/>
              <a:t>Disturbi di ansia</a:t>
            </a:r>
          </a:p>
          <a:p>
            <a:pPr lvl="1"/>
            <a:r>
              <a:rPr lang="it-IT" sz="2400" dirty="0"/>
              <a:t>fobia specifica</a:t>
            </a:r>
          </a:p>
          <a:p>
            <a:pPr marL="0" indent="0">
              <a:buNone/>
            </a:pPr>
            <a:r>
              <a:rPr lang="it-IT" sz="2400" dirty="0"/>
              <a:t>	fobia sociale </a:t>
            </a:r>
          </a:p>
          <a:p>
            <a:pPr lvl="1"/>
            <a:r>
              <a:rPr lang="it-IT" sz="2400" dirty="0"/>
              <a:t>disturbo di panico  </a:t>
            </a:r>
          </a:p>
          <a:p>
            <a:pPr lvl="1"/>
            <a:r>
              <a:rPr lang="it-IT" sz="2400" dirty="0"/>
              <a:t>agorafobia  </a:t>
            </a:r>
          </a:p>
          <a:p>
            <a:pPr lvl="1"/>
            <a:r>
              <a:rPr lang="it-IT" sz="2400" dirty="0"/>
              <a:t>Disturbo di ansia generalizzata </a:t>
            </a:r>
          </a:p>
          <a:p>
            <a:pPr lvl="1"/>
            <a:r>
              <a:rPr lang="it-IT" sz="2400" dirty="0"/>
              <a:t>disturbo di ansia di separazione </a:t>
            </a:r>
          </a:p>
          <a:p>
            <a:pPr lvl="1"/>
            <a:r>
              <a:rPr lang="it-IT" sz="2400" dirty="0"/>
              <a:t>mutismo selettivo </a:t>
            </a:r>
          </a:p>
        </p:txBody>
      </p:sp>
      <p:sp>
        <p:nvSpPr>
          <p:cNvPr id="3" name="Titolo 2"/>
          <p:cNvSpPr>
            <a:spLocks noGrp="1"/>
          </p:cNvSpPr>
          <p:nvPr>
            <p:ph type="title"/>
          </p:nvPr>
        </p:nvSpPr>
        <p:spPr/>
        <p:txBody>
          <a:bodyPr/>
          <a:lstStyle/>
          <a:p>
            <a:r>
              <a:rPr lang="it-IT" dirty="0"/>
              <a:t> </a:t>
            </a:r>
          </a:p>
        </p:txBody>
      </p:sp>
    </p:spTree>
    <p:extLst>
      <p:ext uri="{BB962C8B-B14F-4D97-AF65-F5344CB8AC3E}">
        <p14:creationId xmlns:p14="http://schemas.microsoft.com/office/powerpoint/2010/main" val="35333744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10000"/>
          </a:bodyPr>
          <a:lstStyle/>
          <a:p>
            <a:r>
              <a:rPr lang="it-IT" dirty="0"/>
              <a:t>L’ansioso può limitare la vita degli altri (</a:t>
            </a:r>
            <a:r>
              <a:rPr lang="it-IT" dirty="0" err="1"/>
              <a:t>ipercura</a:t>
            </a:r>
            <a:r>
              <a:rPr lang="it-IT" dirty="0"/>
              <a:t>) ma non è in genere particolarmente a rischio di esprimere comportamenti delinquenziali. Comunque in condizioni di ansia si può fuggire o aggredire. Quindi la aggressione è una reazione prevedibile e osservata in condizioni di estrema ansia.</a:t>
            </a:r>
          </a:p>
          <a:p>
            <a:r>
              <a:rPr lang="it-IT" dirty="0"/>
              <a:t>Nelle situazioni di ansia estrema con </a:t>
            </a:r>
            <a:r>
              <a:rPr lang="it-IT" dirty="0" err="1"/>
              <a:t>freezing</a:t>
            </a:r>
            <a:r>
              <a:rPr lang="it-IT" dirty="0"/>
              <a:t> spesso si perviene allo sviluppo di un disturbo post  da stress traumatico </a:t>
            </a:r>
          </a:p>
        </p:txBody>
      </p:sp>
    </p:spTree>
    <p:extLst>
      <p:ext uri="{BB962C8B-B14F-4D97-AF65-F5344CB8AC3E}">
        <p14:creationId xmlns:p14="http://schemas.microsoft.com/office/powerpoint/2010/main" val="25722810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Ansia sociale e relativo ritiro possono portare ad esplosioni aggressive (es omicidio prostitute).</a:t>
            </a:r>
          </a:p>
          <a:p>
            <a:r>
              <a:rPr lang="it-IT" dirty="0"/>
              <a:t>A volte questi pazienti abusano di farmaci es ansiolitici o di sostanze es alcool o prodotti sedativi quali la eroina</a:t>
            </a:r>
          </a:p>
        </p:txBody>
      </p:sp>
    </p:spTree>
    <p:extLst>
      <p:ext uri="{BB962C8B-B14F-4D97-AF65-F5344CB8AC3E}">
        <p14:creationId xmlns:p14="http://schemas.microsoft.com/office/powerpoint/2010/main" val="30085162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normAutofit/>
          </a:bodyPr>
          <a:lstStyle/>
          <a:p>
            <a:r>
              <a:rPr lang="it-IT" sz="2400" dirty="0"/>
              <a:t>DOC disturbo ossessivo compulsivo</a:t>
            </a:r>
          </a:p>
          <a:p>
            <a:r>
              <a:rPr lang="it-IT" sz="2400" dirty="0"/>
              <a:t>disturbo di accumulo (</a:t>
            </a:r>
            <a:r>
              <a:rPr lang="it-IT" sz="2400" dirty="0" err="1"/>
              <a:t>disposofobia</a:t>
            </a:r>
            <a:r>
              <a:rPr lang="it-IT" sz="2400" dirty="0"/>
              <a:t>)</a:t>
            </a:r>
          </a:p>
          <a:p>
            <a:r>
              <a:rPr lang="it-IT" sz="2400" dirty="0"/>
              <a:t>La tendenza a procurarsi escoriazioni (</a:t>
            </a:r>
            <a:r>
              <a:rPr lang="it-IT" sz="2400" dirty="0" err="1"/>
              <a:t>pizzicatura</a:t>
            </a:r>
            <a:r>
              <a:rPr lang="it-IT" sz="2400" dirty="0"/>
              <a:t> della pelle)</a:t>
            </a:r>
          </a:p>
          <a:p>
            <a:r>
              <a:rPr lang="it-IT" sz="2400" dirty="0"/>
              <a:t>Il disturbo ossessivo compulsivo indotto da sostanze o da farmaci</a:t>
            </a:r>
          </a:p>
          <a:p>
            <a:r>
              <a:rPr lang="it-IT" sz="2400" dirty="0"/>
              <a:t>Il disturbo ossessivo compulsivo indotto da disturbo medico</a:t>
            </a:r>
          </a:p>
          <a:p>
            <a:r>
              <a:rPr lang="it-IT" sz="2400" dirty="0"/>
              <a:t>La </a:t>
            </a:r>
            <a:r>
              <a:rPr lang="it-IT" sz="2400" dirty="0" err="1"/>
              <a:t>tricotillomania</a:t>
            </a:r>
            <a:r>
              <a:rPr lang="it-IT" sz="2400" dirty="0"/>
              <a:t> (strapparsi capelli o peli) </a:t>
            </a:r>
          </a:p>
          <a:p>
            <a:r>
              <a:rPr lang="it-IT" sz="2400" dirty="0"/>
              <a:t>Il dismorfismo corporeo  </a:t>
            </a:r>
          </a:p>
          <a:p>
            <a:r>
              <a:rPr lang="it-IT" sz="2400" dirty="0"/>
              <a:t>La </a:t>
            </a:r>
            <a:r>
              <a:rPr lang="it-IT" sz="2400" dirty="0" err="1"/>
              <a:t>vigoressia</a:t>
            </a:r>
            <a:r>
              <a:rPr lang="it-IT" sz="2400" dirty="0"/>
              <a:t>,  </a:t>
            </a:r>
          </a:p>
          <a:p>
            <a:pPr marL="0" indent="0">
              <a:buNone/>
            </a:pPr>
            <a:r>
              <a:rPr lang="it-IT" sz="2400" dirty="0"/>
              <a:t> </a:t>
            </a:r>
          </a:p>
          <a:p>
            <a:endParaRPr lang="it-IT" dirty="0"/>
          </a:p>
        </p:txBody>
      </p:sp>
      <p:sp>
        <p:nvSpPr>
          <p:cNvPr id="3" name="Titolo 2"/>
          <p:cNvSpPr>
            <a:spLocks noGrp="1"/>
          </p:cNvSpPr>
          <p:nvPr>
            <p:ph type="title"/>
          </p:nvPr>
        </p:nvSpPr>
        <p:spPr/>
        <p:txBody>
          <a:bodyPr>
            <a:normAutofit fontScale="90000"/>
          </a:bodyPr>
          <a:lstStyle/>
          <a:p>
            <a:r>
              <a:rPr lang="it-IT" b="1" dirty="0"/>
              <a:t>Disturbo ossessivo compulsivo e disturbi correlati</a:t>
            </a:r>
          </a:p>
        </p:txBody>
      </p:sp>
    </p:spTree>
    <p:extLst>
      <p:ext uri="{BB962C8B-B14F-4D97-AF65-F5344CB8AC3E}">
        <p14:creationId xmlns:p14="http://schemas.microsoft.com/office/powerpoint/2010/main" val="8339270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Uno dei pochissimi vantaggi dei disturbi della sfera ossessiva è la mancata tendenza all’abuso di sostanze in quanto in genere queste persone vogliono avere il controllo su tutte le variabili.</a:t>
            </a:r>
          </a:p>
          <a:p>
            <a:r>
              <a:rPr lang="it-IT" dirty="0"/>
              <a:t>Sono persone precise ma fastidiose, spesso i loro matrimoni falliscono</a:t>
            </a:r>
          </a:p>
        </p:txBody>
      </p:sp>
    </p:spTree>
    <p:extLst>
      <p:ext uri="{BB962C8B-B14F-4D97-AF65-F5344CB8AC3E}">
        <p14:creationId xmlns:p14="http://schemas.microsoft.com/office/powerpoint/2010/main" val="40137080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lnSpcReduction="10000"/>
          </a:bodyPr>
          <a:lstStyle/>
          <a:p>
            <a:r>
              <a:rPr lang="it-IT" dirty="0"/>
              <a:t>In particolare ci interessa la dismorfofobia, croce e delizia dei chirurghi estetici. Il paziente, nella sua forma quasi paranoidea (con scarso insight) richiede interventi chirurgici e poi insoddisfatto fa causa al medico.</a:t>
            </a:r>
          </a:p>
          <a:p>
            <a:r>
              <a:rPr lang="it-IT" dirty="0"/>
              <a:t>In alcuni casi compie atti autolesionistici nel tentativo di cancellare i propri difetti più presenti che reali</a:t>
            </a:r>
          </a:p>
        </p:txBody>
      </p:sp>
    </p:spTree>
    <p:extLst>
      <p:ext uri="{BB962C8B-B14F-4D97-AF65-F5344CB8AC3E}">
        <p14:creationId xmlns:p14="http://schemas.microsoft.com/office/powerpoint/2010/main" val="7351878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sz="2400" dirty="0"/>
              <a:t>Disturbo acuto da stress  </a:t>
            </a:r>
          </a:p>
          <a:p>
            <a:r>
              <a:rPr lang="it-IT" sz="2400" dirty="0"/>
              <a:t>Il PTSD  </a:t>
            </a:r>
          </a:p>
          <a:p>
            <a:r>
              <a:rPr lang="it-IT" sz="2400" dirty="0"/>
              <a:t>Il disturbo da adattamento  </a:t>
            </a:r>
          </a:p>
          <a:p>
            <a:r>
              <a:rPr lang="it-IT" sz="2400" dirty="0"/>
              <a:t>Il disturbo reattivo dell’attaccamento  </a:t>
            </a:r>
          </a:p>
        </p:txBody>
      </p:sp>
      <p:sp>
        <p:nvSpPr>
          <p:cNvPr id="3" name="Titolo 2"/>
          <p:cNvSpPr>
            <a:spLocks noGrp="1"/>
          </p:cNvSpPr>
          <p:nvPr>
            <p:ph type="title"/>
          </p:nvPr>
        </p:nvSpPr>
        <p:spPr/>
        <p:txBody>
          <a:bodyPr/>
          <a:lstStyle/>
          <a:p>
            <a:r>
              <a:rPr lang="it-IT" b="1" dirty="0"/>
              <a:t>Disturbi da trauma e da stress</a:t>
            </a:r>
          </a:p>
        </p:txBody>
      </p:sp>
    </p:spTree>
    <p:extLst>
      <p:ext uri="{BB962C8B-B14F-4D97-AF65-F5344CB8AC3E}">
        <p14:creationId xmlns:p14="http://schemas.microsoft.com/office/powerpoint/2010/main" val="35478519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Il </a:t>
            </a:r>
            <a:r>
              <a:rPr lang="it-IT" dirty="0" err="1"/>
              <a:t>Ptsd</a:t>
            </a:r>
            <a:r>
              <a:rPr lang="it-IT" dirty="0"/>
              <a:t> è una delle diagnosi più frequenti in perizie psicologiche/psichiatriche, ricordiamoci che la persona deve avere vissuto una situazione in cui la propria o la altrui esistenza era messa a grave rischio. È caduta nel DSM 5 la necessità che la situazione sia vissuta nella impotenza e nell’orrore, in altre parole la donna violentata può graffiare l’aggressore senza invalidare la diagnosi.</a:t>
            </a:r>
          </a:p>
        </p:txBody>
      </p:sp>
    </p:spTree>
    <p:extLst>
      <p:ext uri="{BB962C8B-B14F-4D97-AF65-F5344CB8AC3E}">
        <p14:creationId xmlns:p14="http://schemas.microsoft.com/office/powerpoint/2010/main" val="12234393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Il disturbo acuto da stress per definizione finisce entro un mese e come tale non causa disturbi permanenti. Occorre quindi attendere più di un mese per poter esprimere una diagnosi rilevante in ambito giuridico.</a:t>
            </a:r>
          </a:p>
        </p:txBody>
      </p:sp>
    </p:spTree>
    <p:extLst>
      <p:ext uri="{BB962C8B-B14F-4D97-AF65-F5344CB8AC3E}">
        <p14:creationId xmlns:p14="http://schemas.microsoft.com/office/powerpoint/2010/main" val="9635561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Sarebbe impropria la diagnosi di </a:t>
            </a:r>
            <a:r>
              <a:rPr lang="it-IT" dirty="0" err="1"/>
              <a:t>Ptsd</a:t>
            </a:r>
            <a:r>
              <a:rPr lang="it-IT" dirty="0"/>
              <a:t> nel caso di una donna palpeggiata in ascensore, </a:t>
            </a:r>
            <a:r>
              <a:rPr lang="it-IT" dirty="0" err="1"/>
              <a:t>ammenoché</a:t>
            </a:r>
            <a:r>
              <a:rPr lang="it-IT" dirty="0"/>
              <a:t> l’aggressore non abbia bloccato l’ascensore, minacciato di morte la persona o usato un arma. In questi casi meglio la diagnosi di disturbo dell’adattamento</a:t>
            </a:r>
          </a:p>
        </p:txBody>
      </p:sp>
    </p:spTree>
    <p:extLst>
      <p:ext uri="{BB962C8B-B14F-4D97-AF65-F5344CB8AC3E}">
        <p14:creationId xmlns:p14="http://schemas.microsoft.com/office/powerpoint/2010/main" val="39131460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Il disturbo reattivo dell’attaccamento nella fattispecie della forma con socievolezza eccessiva ed indiscriminata espone il minore al notevole rischio di essere vittima di abuso</a:t>
            </a:r>
          </a:p>
        </p:txBody>
      </p:sp>
    </p:spTree>
    <p:extLst>
      <p:ext uri="{BB962C8B-B14F-4D97-AF65-F5344CB8AC3E}">
        <p14:creationId xmlns:p14="http://schemas.microsoft.com/office/powerpoint/2010/main" val="30162170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10000"/>
          </a:bodyPr>
          <a:lstStyle/>
          <a:p>
            <a:r>
              <a:rPr lang="it-IT" dirty="0" err="1"/>
              <a:t>Esssendo</a:t>
            </a:r>
            <a:r>
              <a:rPr lang="it-IT" dirty="0"/>
              <a:t> per definizione patologie derivanti da trauma o da stress si osservano spesso in persone vittime di abusi o di violenze.</a:t>
            </a:r>
          </a:p>
          <a:p>
            <a:r>
              <a:rPr lang="it-IT" dirty="0"/>
              <a:t>Il disturbo di adattamento spesso si presenta come una forma attenuata di PTSD ed è comunque rilevante per le perizie anche se a volte può essere un boomerang in quanto spesso denota una personalità premorbosa particolarmente fragile di cui occorre tenere conto</a:t>
            </a:r>
          </a:p>
        </p:txBody>
      </p:sp>
    </p:spTree>
    <p:extLst>
      <p:ext uri="{BB962C8B-B14F-4D97-AF65-F5344CB8AC3E}">
        <p14:creationId xmlns:p14="http://schemas.microsoft.com/office/powerpoint/2010/main" val="1384783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sz="2400" dirty="0"/>
              <a:t> disturbo da depersonalizzazione/derealizzazione</a:t>
            </a:r>
          </a:p>
          <a:p>
            <a:r>
              <a:rPr lang="it-IT" sz="2400" dirty="0"/>
              <a:t>La fuga dissociativa ora è considerata una </a:t>
            </a:r>
            <a:r>
              <a:rPr lang="it-IT" sz="2400" dirty="0" err="1"/>
              <a:t>sottomanifestazione</a:t>
            </a:r>
            <a:r>
              <a:rPr lang="it-IT" sz="2400" dirty="0"/>
              <a:t> della amnesia dissociativa</a:t>
            </a:r>
          </a:p>
          <a:p>
            <a:r>
              <a:rPr lang="it-IT" sz="2400" dirty="0"/>
              <a:t>disturbo dissociativo dell’identità  </a:t>
            </a:r>
          </a:p>
        </p:txBody>
      </p:sp>
      <p:sp>
        <p:nvSpPr>
          <p:cNvPr id="3" name="Titolo 2"/>
          <p:cNvSpPr>
            <a:spLocks noGrp="1"/>
          </p:cNvSpPr>
          <p:nvPr>
            <p:ph type="title"/>
          </p:nvPr>
        </p:nvSpPr>
        <p:spPr/>
        <p:txBody>
          <a:bodyPr/>
          <a:lstStyle/>
          <a:p>
            <a:r>
              <a:rPr lang="it-IT" b="1" dirty="0"/>
              <a:t>Disturbi dissociativi</a:t>
            </a:r>
          </a:p>
        </p:txBody>
      </p:sp>
    </p:spTree>
    <p:extLst>
      <p:ext uri="{BB962C8B-B14F-4D97-AF65-F5344CB8AC3E}">
        <p14:creationId xmlns:p14="http://schemas.microsoft.com/office/powerpoint/2010/main" val="39465383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a:bodyPr>
          <a:lstStyle/>
          <a:p>
            <a:r>
              <a:rPr lang="it-IT" dirty="0"/>
              <a:t>Di solito queste patologie sono manifestazione di condizione di stress eccessivi che inducono alla adozione di meccanismi difensivi di scissione. Sono presenti anche tratti psicotici ma se si pone la diagnosi di schizofrenia questa prevale sulla diagnosi di disturbo dissociativo.</a:t>
            </a:r>
          </a:p>
          <a:p>
            <a:r>
              <a:rPr lang="it-IT" dirty="0"/>
              <a:t>Nel disturbo da personalità multipla la persona può compiere atti che la sua personalità dominante non consentirebbe </a:t>
            </a:r>
            <a:r>
              <a:rPr lang="it-IT" dirty="0" err="1"/>
              <a:t>Jackhill</a:t>
            </a:r>
            <a:r>
              <a:rPr lang="it-IT" dirty="0"/>
              <a:t> e </a:t>
            </a:r>
            <a:r>
              <a:rPr lang="it-IT" dirty="0" err="1"/>
              <a:t>Hyde</a:t>
            </a:r>
            <a:endParaRPr lang="it-IT" dirty="0"/>
          </a:p>
        </p:txBody>
      </p:sp>
    </p:spTree>
    <p:extLst>
      <p:ext uri="{BB962C8B-B14F-4D97-AF65-F5344CB8AC3E}">
        <p14:creationId xmlns:p14="http://schemas.microsoft.com/office/powerpoint/2010/main" val="22605409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Nel DSM 5 fuga dissociativa e amnesia dissociativa non vengono più distinte in quanto si tratta di patologie quasi sempre </a:t>
            </a:r>
            <a:r>
              <a:rPr lang="it-IT" dirty="0" err="1"/>
              <a:t>copresenti</a:t>
            </a:r>
            <a:r>
              <a:rPr lang="it-IT" dirty="0"/>
              <a:t>. Se conseguenti a trauma estremo sui raffigurano condizioni quasi psicotiche per cui si prevede un fortissimo indennizzo </a:t>
            </a:r>
          </a:p>
        </p:txBody>
      </p:sp>
    </p:spTree>
    <p:extLst>
      <p:ext uri="{BB962C8B-B14F-4D97-AF65-F5344CB8AC3E}">
        <p14:creationId xmlns:p14="http://schemas.microsoft.com/office/powerpoint/2010/main" val="7636166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sz="2400" dirty="0"/>
              <a:t>È il nuovo nome per la categoria dei disturbi </a:t>
            </a:r>
            <a:r>
              <a:rPr lang="it-IT" sz="2400" dirty="0" err="1"/>
              <a:t>somatoformi</a:t>
            </a:r>
            <a:r>
              <a:rPr lang="it-IT" sz="2400" dirty="0"/>
              <a:t>.</a:t>
            </a:r>
          </a:p>
          <a:p>
            <a:r>
              <a:rPr lang="it-IT" sz="2400" dirty="0"/>
              <a:t> L’ipocondria ora viene definita disturbo da ansia per le malattie.</a:t>
            </a:r>
          </a:p>
          <a:p>
            <a:r>
              <a:rPr lang="it-IT" sz="2400" dirty="0"/>
              <a:t>fattori psicologici che influenzano altre condizioni mediche</a:t>
            </a:r>
          </a:p>
          <a:p>
            <a:r>
              <a:rPr lang="it-IT" sz="2400" dirty="0"/>
              <a:t>disturbi fittizi  </a:t>
            </a:r>
          </a:p>
          <a:p>
            <a:pPr marL="0" indent="0">
              <a:buNone/>
            </a:pPr>
            <a:r>
              <a:rPr lang="it-IT" sz="2400" dirty="0"/>
              <a:t> </a:t>
            </a:r>
            <a:endParaRPr lang="it-IT" dirty="0"/>
          </a:p>
        </p:txBody>
      </p:sp>
      <p:sp>
        <p:nvSpPr>
          <p:cNvPr id="3" name="Titolo 2"/>
          <p:cNvSpPr>
            <a:spLocks noGrp="1"/>
          </p:cNvSpPr>
          <p:nvPr>
            <p:ph type="title"/>
          </p:nvPr>
        </p:nvSpPr>
        <p:spPr>
          <a:xfrm>
            <a:off x="457200" y="1285860"/>
            <a:ext cx="8258204" cy="630972"/>
          </a:xfrm>
        </p:spPr>
        <p:txBody>
          <a:bodyPr>
            <a:normAutofit fontScale="90000"/>
          </a:bodyPr>
          <a:lstStyle/>
          <a:p>
            <a:r>
              <a:rPr lang="it-IT" b="1" dirty="0"/>
              <a:t>Sintomi somatici e disturbi correlati</a:t>
            </a:r>
            <a:br>
              <a:rPr lang="it-IT" dirty="0"/>
            </a:br>
            <a:endParaRPr lang="it-IT" dirty="0"/>
          </a:p>
        </p:txBody>
      </p:sp>
    </p:spTree>
    <p:extLst>
      <p:ext uri="{BB962C8B-B14F-4D97-AF65-F5344CB8AC3E}">
        <p14:creationId xmlns:p14="http://schemas.microsoft.com/office/powerpoint/2010/main" val="28209829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I disturbi fittizi sono affini alla simulazione MA non finalizzata a truffe o ad ottenere indebiti vantaggi quanto piuttosto ad essere considerati malati. Nella sindrome di </a:t>
            </a:r>
            <a:r>
              <a:rPr lang="it-IT" dirty="0" err="1"/>
              <a:t>Munchausen</a:t>
            </a:r>
            <a:r>
              <a:rPr lang="it-IT" dirty="0"/>
              <a:t> per procura madri convinte che il loro figlio sia malato, ma che i medici non capiscano la gravità della sua patologia, avvelenano i figli per far si che i medici li prendano in considerazione</a:t>
            </a:r>
          </a:p>
        </p:txBody>
      </p:sp>
    </p:spTree>
    <p:extLst>
      <p:ext uri="{BB962C8B-B14F-4D97-AF65-F5344CB8AC3E}">
        <p14:creationId xmlns:p14="http://schemas.microsoft.com/office/powerpoint/2010/main" val="17525483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dirty="0"/>
              <a:t>anoressia  </a:t>
            </a:r>
          </a:p>
          <a:p>
            <a:r>
              <a:rPr lang="it-IT" dirty="0"/>
              <a:t>bulimia</a:t>
            </a:r>
          </a:p>
          <a:p>
            <a:r>
              <a:rPr lang="it-IT" dirty="0"/>
              <a:t>Il </a:t>
            </a:r>
            <a:r>
              <a:rPr lang="it-IT" dirty="0" err="1"/>
              <a:t>binge</a:t>
            </a:r>
            <a:r>
              <a:rPr lang="it-IT" dirty="0"/>
              <a:t> </a:t>
            </a:r>
            <a:r>
              <a:rPr lang="it-IT" dirty="0" err="1"/>
              <a:t>eating</a:t>
            </a:r>
            <a:r>
              <a:rPr lang="it-IT" dirty="0"/>
              <a:t>  </a:t>
            </a:r>
          </a:p>
          <a:p>
            <a:r>
              <a:rPr lang="it-IT" dirty="0"/>
              <a:t>Pica  </a:t>
            </a:r>
          </a:p>
          <a:p>
            <a:r>
              <a:rPr lang="it-IT" dirty="0"/>
              <a:t>disturbo da ruminazione della infanzia   </a:t>
            </a:r>
          </a:p>
        </p:txBody>
      </p:sp>
      <p:sp>
        <p:nvSpPr>
          <p:cNvPr id="3" name="Titolo 2"/>
          <p:cNvSpPr>
            <a:spLocks noGrp="1"/>
          </p:cNvSpPr>
          <p:nvPr>
            <p:ph type="title"/>
          </p:nvPr>
        </p:nvSpPr>
        <p:spPr/>
        <p:txBody>
          <a:bodyPr>
            <a:noAutofit/>
          </a:bodyPr>
          <a:lstStyle/>
          <a:p>
            <a:r>
              <a:rPr lang="it-IT" sz="3600" b="1" dirty="0"/>
              <a:t>Disturbi della alimentazione e della nutrizione</a:t>
            </a:r>
          </a:p>
        </p:txBody>
      </p:sp>
    </p:spTree>
    <p:extLst>
      <p:ext uri="{BB962C8B-B14F-4D97-AF65-F5344CB8AC3E}">
        <p14:creationId xmlns:p14="http://schemas.microsoft.com/office/powerpoint/2010/main" val="33584292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Tra le anoressiche, e le bulimiche si trovano un gran numero (circa 30%) di casi che hanno subito traumi anche sessuali. Con la anoressia la donna annulla ogni caratteristica sessuale, con la bulimia esprime la sua aggressività e certamente non si rende appetibile sul piano sessuale</a:t>
            </a:r>
          </a:p>
        </p:txBody>
      </p:sp>
    </p:spTree>
    <p:extLst>
      <p:ext uri="{BB962C8B-B14F-4D97-AF65-F5344CB8AC3E}">
        <p14:creationId xmlns:p14="http://schemas.microsoft.com/office/powerpoint/2010/main" val="29835275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pPr marL="0" indent="0">
              <a:buNone/>
            </a:pPr>
            <a:r>
              <a:rPr lang="it-IT" b="1" dirty="0"/>
              <a:t>Disturbi della evacuazione</a:t>
            </a:r>
          </a:p>
          <a:p>
            <a:r>
              <a:rPr lang="it-IT" dirty="0"/>
              <a:t>enuresi</a:t>
            </a:r>
          </a:p>
          <a:p>
            <a:r>
              <a:rPr lang="it-IT" dirty="0"/>
              <a:t>encopresi</a:t>
            </a:r>
          </a:p>
        </p:txBody>
      </p:sp>
      <p:sp>
        <p:nvSpPr>
          <p:cNvPr id="3" name="Titolo 2"/>
          <p:cNvSpPr>
            <a:spLocks noGrp="1"/>
          </p:cNvSpPr>
          <p:nvPr>
            <p:ph type="title"/>
          </p:nvPr>
        </p:nvSpPr>
        <p:spPr/>
        <p:txBody>
          <a:bodyPr/>
          <a:lstStyle/>
          <a:p>
            <a:endParaRPr lang="it-IT" dirty="0"/>
          </a:p>
        </p:txBody>
      </p:sp>
    </p:spTree>
    <p:extLst>
      <p:ext uri="{BB962C8B-B14F-4D97-AF65-F5344CB8AC3E}">
        <p14:creationId xmlns:p14="http://schemas.microsoft.com/office/powerpoint/2010/main" val="8260267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In alcuni casi la enuresi secondaria può essere una manifestazione di abuso. La diagnosi di abuso si deve basare però su basi assai più convincenti. Non siate precipitosi.</a:t>
            </a:r>
          </a:p>
        </p:txBody>
      </p:sp>
    </p:spTree>
    <p:extLst>
      <p:ext uri="{BB962C8B-B14F-4D97-AF65-F5344CB8AC3E}">
        <p14:creationId xmlns:p14="http://schemas.microsoft.com/office/powerpoint/2010/main" val="7351324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normAutofit/>
          </a:bodyPr>
          <a:lstStyle/>
          <a:p>
            <a:pPr marL="0" indent="0">
              <a:buNone/>
            </a:pPr>
            <a:r>
              <a:rPr lang="it-IT" sz="2400" b="1" dirty="0"/>
              <a:t>Disfunzioni sessuali</a:t>
            </a:r>
          </a:p>
          <a:p>
            <a:r>
              <a:rPr lang="it-IT" sz="2400" dirty="0"/>
              <a:t>disturbo del desiderio e della eccitazione femminile e maschile</a:t>
            </a:r>
          </a:p>
          <a:p>
            <a:r>
              <a:rPr lang="it-IT" sz="2400" dirty="0"/>
              <a:t>disturbo genito pelvico da dolore da penetrazione</a:t>
            </a:r>
          </a:p>
          <a:p>
            <a:r>
              <a:rPr lang="it-IT" sz="2400" dirty="0"/>
              <a:t>Eiaculazione precoce/ritardata</a:t>
            </a:r>
          </a:p>
          <a:p>
            <a:r>
              <a:rPr lang="it-IT" sz="2400" dirty="0"/>
              <a:t>Disfunzioni sessuali da sostanze e da condizioni mediche</a:t>
            </a:r>
          </a:p>
          <a:p>
            <a:endParaRPr lang="it-IT" sz="2400" dirty="0"/>
          </a:p>
          <a:p>
            <a:endParaRPr lang="it-IT" sz="2400" dirty="0"/>
          </a:p>
          <a:p>
            <a:endParaRPr lang="it-IT" sz="2400" dirty="0"/>
          </a:p>
          <a:p>
            <a:pPr marL="0" indent="0">
              <a:buNone/>
            </a:pPr>
            <a:endParaRPr lang="it-IT" sz="2400" dirty="0"/>
          </a:p>
        </p:txBody>
      </p:sp>
      <p:sp>
        <p:nvSpPr>
          <p:cNvPr id="3" name="Titolo 2"/>
          <p:cNvSpPr>
            <a:spLocks noGrp="1"/>
          </p:cNvSpPr>
          <p:nvPr>
            <p:ph type="title"/>
          </p:nvPr>
        </p:nvSpPr>
        <p:spPr/>
        <p:txBody>
          <a:bodyPr/>
          <a:lstStyle/>
          <a:p>
            <a:r>
              <a:rPr lang="it-IT" b="1" dirty="0"/>
              <a:t>Disturbi sessuali</a:t>
            </a:r>
          </a:p>
        </p:txBody>
      </p:sp>
    </p:spTree>
    <p:extLst>
      <p:ext uri="{BB962C8B-B14F-4D97-AF65-F5344CB8AC3E}">
        <p14:creationId xmlns:p14="http://schemas.microsoft.com/office/powerpoint/2010/main" val="12810069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a:bodyPr>
          <a:lstStyle/>
          <a:p>
            <a:r>
              <a:rPr lang="it-IT" dirty="0"/>
              <a:t>In molti casi disfunzioni sessuali sono indotte da farmaci da abuso sessuale da relazioni in crisi, da educazione particolarmente restrittiva.</a:t>
            </a:r>
          </a:p>
          <a:p>
            <a:r>
              <a:rPr lang="it-IT" dirty="0"/>
              <a:t>Il danno alla capacità di esprimere una piena vita sessuale e relazionale sarà valutato in sede peritale.</a:t>
            </a:r>
          </a:p>
          <a:p>
            <a:r>
              <a:rPr lang="it-IT" dirty="0"/>
              <a:t>In molti casi la incapacità maschile a compiere atti sessuali («impotenza») può essere alla base di efferati delitti</a:t>
            </a:r>
          </a:p>
        </p:txBody>
      </p:sp>
    </p:spTree>
    <p:extLst>
      <p:ext uri="{BB962C8B-B14F-4D97-AF65-F5344CB8AC3E}">
        <p14:creationId xmlns:p14="http://schemas.microsoft.com/office/powerpoint/2010/main" val="32987231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10000"/>
          </a:bodyPr>
          <a:lstStyle/>
          <a:p>
            <a:r>
              <a:rPr lang="it-IT" dirty="0"/>
              <a:t>Disforia di genere</a:t>
            </a:r>
          </a:p>
          <a:p>
            <a:r>
              <a:rPr lang="it-IT" dirty="0"/>
              <a:t>già disturbo della identità di genere.</a:t>
            </a:r>
          </a:p>
          <a:p>
            <a:r>
              <a:rPr lang="it-IT" dirty="0"/>
              <a:t>La diagnosi è utile in ambito giudiziario, gli psicologi e gli psichiatri che incontrano una persona con disforia di genere devono interfacciarsi con i giudici per pervenire alla autorizzazione di vestirsi con abiti tipici dell’ altro genere ed eventualmente di procedere all’intervento. Recenti sentenze non hanno più considerato la esecuzione dell’intervento chirurgico come indispensabile per procedere alla riattribuzione legale di genere </a:t>
            </a:r>
          </a:p>
          <a:p>
            <a:endParaRPr lang="it-IT" dirty="0"/>
          </a:p>
          <a:p>
            <a:endParaRPr lang="it-IT" dirty="0"/>
          </a:p>
          <a:p>
            <a:endParaRPr lang="it-IT" dirty="0"/>
          </a:p>
        </p:txBody>
      </p:sp>
    </p:spTree>
    <p:extLst>
      <p:ext uri="{BB962C8B-B14F-4D97-AF65-F5344CB8AC3E}">
        <p14:creationId xmlns:p14="http://schemas.microsoft.com/office/powerpoint/2010/main" val="17687601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10000"/>
          </a:bodyPr>
          <a:lstStyle/>
          <a:p>
            <a:r>
              <a:rPr lang="it-IT" dirty="0"/>
              <a:t>Parafilie</a:t>
            </a:r>
          </a:p>
          <a:p>
            <a:r>
              <a:rPr lang="it-IT" dirty="0"/>
              <a:t> 	disturbi parafilici  (espressione disfunzionale di parafilie)</a:t>
            </a:r>
          </a:p>
          <a:p>
            <a:r>
              <a:rPr lang="it-IT" dirty="0"/>
              <a:t>Sadismo e masochismo possono essere associati a gravi eventi lesivi e limitazione di libertà.</a:t>
            </a:r>
          </a:p>
          <a:p>
            <a:r>
              <a:rPr lang="it-IT" dirty="0"/>
              <a:t>La pedofilia, pur essendo inclusa tra i disturbi mentali, non limita in alcun modo la imputabilità del reo. La sua capacità di intendere la natura antigiuridica del suo agire e di poter posporre le sue azioni se compaiono possibili testimoni lo rende pienamente imputabile e punibile per i delitti compiuti</a:t>
            </a:r>
          </a:p>
          <a:p>
            <a:endParaRPr lang="it-IT" dirty="0"/>
          </a:p>
        </p:txBody>
      </p:sp>
    </p:spTree>
    <p:extLst>
      <p:ext uri="{BB962C8B-B14F-4D97-AF65-F5344CB8AC3E}">
        <p14:creationId xmlns:p14="http://schemas.microsoft.com/office/powerpoint/2010/main" val="1182628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normAutofit lnSpcReduction="10000"/>
          </a:bodyPr>
          <a:lstStyle/>
          <a:p>
            <a:r>
              <a:rPr lang="it-IT" sz="2000" dirty="0"/>
              <a:t> </a:t>
            </a:r>
            <a:endParaRPr lang="it-IT" sz="2400" dirty="0"/>
          </a:p>
          <a:p>
            <a:pPr lvl="1"/>
            <a:r>
              <a:rPr lang="it-IT" sz="2400" dirty="0"/>
              <a:t>Disturbo oppositivo provocatorio</a:t>
            </a:r>
          </a:p>
          <a:p>
            <a:pPr lvl="1"/>
            <a:r>
              <a:rPr lang="it-IT" sz="2400" dirty="0"/>
              <a:t>Disturbo della condotta e</a:t>
            </a:r>
          </a:p>
          <a:p>
            <a:pPr lvl="1"/>
            <a:r>
              <a:rPr lang="it-IT" sz="2400" dirty="0"/>
              <a:t>Disturbo da comportamento dirompente</a:t>
            </a:r>
          </a:p>
          <a:p>
            <a:pPr marL="0" indent="0">
              <a:buNone/>
            </a:pPr>
            <a:r>
              <a:rPr lang="it-IT" sz="2400" dirty="0"/>
              <a:t> </a:t>
            </a:r>
          </a:p>
          <a:p>
            <a:pPr lvl="1"/>
            <a:r>
              <a:rPr lang="it-IT" sz="2400" dirty="0"/>
              <a:t>Disturbo esplosivo intermittente</a:t>
            </a:r>
          </a:p>
          <a:p>
            <a:pPr lvl="1"/>
            <a:r>
              <a:rPr lang="it-IT" sz="2400" dirty="0"/>
              <a:t>Piromania </a:t>
            </a:r>
          </a:p>
          <a:p>
            <a:pPr lvl="1"/>
            <a:r>
              <a:rPr lang="it-IT" sz="2400" dirty="0"/>
              <a:t>Cleptomania</a:t>
            </a:r>
          </a:p>
          <a:p>
            <a:pPr lvl="1"/>
            <a:r>
              <a:rPr lang="it-IT" sz="2400" dirty="0"/>
              <a:t>Troviamo anche riferimenti al disturbo  antisociale di personalità</a:t>
            </a:r>
          </a:p>
          <a:p>
            <a:pPr marL="0" indent="0">
              <a:buNone/>
            </a:pPr>
            <a:r>
              <a:rPr lang="it-IT" sz="2000" dirty="0"/>
              <a:t> </a:t>
            </a:r>
          </a:p>
        </p:txBody>
      </p:sp>
      <p:sp>
        <p:nvSpPr>
          <p:cNvPr id="3" name="Titolo 2"/>
          <p:cNvSpPr>
            <a:spLocks noGrp="1"/>
          </p:cNvSpPr>
          <p:nvPr>
            <p:ph type="title"/>
          </p:nvPr>
        </p:nvSpPr>
        <p:spPr>
          <a:xfrm>
            <a:off x="457200" y="1196752"/>
            <a:ext cx="8258204" cy="792088"/>
          </a:xfrm>
        </p:spPr>
        <p:txBody>
          <a:bodyPr>
            <a:normAutofit fontScale="90000"/>
          </a:bodyPr>
          <a:lstStyle/>
          <a:p>
            <a:r>
              <a:rPr lang="it-IT" sz="2800" b="1" dirty="0"/>
              <a:t>Disturbi dirompenti, da </a:t>
            </a:r>
            <a:r>
              <a:rPr lang="it-IT" sz="2800" b="1" dirty="0" err="1"/>
              <a:t>discontrollo</a:t>
            </a:r>
            <a:r>
              <a:rPr lang="it-IT" sz="2800" b="1" dirty="0"/>
              <a:t> degli impulsi e della condotta</a:t>
            </a:r>
            <a:br>
              <a:rPr lang="it-IT" sz="2000" b="1" dirty="0"/>
            </a:br>
            <a:endParaRPr lang="it-IT" sz="2000" b="1" dirty="0"/>
          </a:p>
        </p:txBody>
      </p:sp>
    </p:spTree>
    <p:extLst>
      <p:ext uri="{BB962C8B-B14F-4D97-AF65-F5344CB8AC3E}">
        <p14:creationId xmlns:p14="http://schemas.microsoft.com/office/powerpoint/2010/main" val="19413852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10000"/>
          </a:bodyPr>
          <a:lstStyle/>
          <a:p>
            <a:r>
              <a:rPr lang="it-IT" dirty="0"/>
              <a:t>Occorre la presenza di un disturbo della condotta prima dei 15 anni per poter esprimere una diagnosi di disturbo antisociale della personalità (dopo i 18 anni)</a:t>
            </a:r>
          </a:p>
          <a:p>
            <a:r>
              <a:rPr lang="it-IT" dirty="0"/>
              <a:t>Cleptomania documentata può attenuare la responsabilità del reo, ma i limiti di tale responsabilità vanno decisi in base alle caratteristiche del caso.</a:t>
            </a:r>
          </a:p>
          <a:p>
            <a:r>
              <a:rPr lang="it-IT" dirty="0"/>
              <a:t>La piromania, molto più diffusa negli USA può essere causa di gravissimi reati contro la proprietà e contro la persona. Si tratta di persone comunque pericolose e spesso tendenti alla recidiva</a:t>
            </a:r>
          </a:p>
        </p:txBody>
      </p:sp>
    </p:spTree>
    <p:extLst>
      <p:ext uri="{BB962C8B-B14F-4D97-AF65-F5344CB8AC3E}">
        <p14:creationId xmlns:p14="http://schemas.microsoft.com/office/powerpoint/2010/main" val="349257050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olo 1"/>
          <p:cNvSpPr>
            <a:spLocks noGrp="1"/>
          </p:cNvSpPr>
          <p:nvPr>
            <p:ph type="title"/>
          </p:nvPr>
        </p:nvSpPr>
        <p:spPr/>
        <p:txBody>
          <a:bodyPr>
            <a:normAutofit fontScale="90000"/>
          </a:bodyPr>
          <a:lstStyle/>
          <a:p>
            <a:r>
              <a:rPr lang="it-IT" altLang="it-IT" b="1" dirty="0"/>
              <a:t>DISTURBI DI DIPENDENZA e correlati</a:t>
            </a:r>
            <a:br>
              <a:rPr lang="it-IT" altLang="it-IT" b="1" dirty="0"/>
            </a:br>
            <a:endParaRPr lang="it-IT" altLang="it-IT" dirty="0"/>
          </a:p>
        </p:txBody>
      </p:sp>
      <p:sp>
        <p:nvSpPr>
          <p:cNvPr id="28675" name="Segnaposto contenuto 2"/>
          <p:cNvSpPr>
            <a:spLocks noGrp="1"/>
          </p:cNvSpPr>
          <p:nvPr>
            <p:ph idx="1"/>
          </p:nvPr>
        </p:nvSpPr>
        <p:spPr/>
        <p:txBody>
          <a:bodyPr/>
          <a:lstStyle/>
          <a:p>
            <a:pPr marL="0" indent="0">
              <a:lnSpc>
                <a:spcPct val="90000"/>
              </a:lnSpc>
              <a:buNone/>
            </a:pPr>
            <a:r>
              <a:rPr lang="it-IT" altLang="it-IT" dirty="0"/>
              <a:t> </a:t>
            </a:r>
            <a:endParaRPr lang="it-IT" altLang="it-IT" b="1" dirty="0"/>
          </a:p>
          <a:p>
            <a:pPr lvl="1">
              <a:lnSpc>
                <a:spcPct val="90000"/>
              </a:lnSpc>
            </a:pPr>
            <a:r>
              <a:rPr lang="it-IT" altLang="it-IT" b="1" dirty="0"/>
              <a:t>Dipendenza da sostanze</a:t>
            </a:r>
          </a:p>
          <a:p>
            <a:pPr lvl="1">
              <a:lnSpc>
                <a:spcPct val="90000"/>
              </a:lnSpc>
            </a:pPr>
            <a:r>
              <a:rPr lang="it-IT" altLang="it-IT" dirty="0"/>
              <a:t>Alcol; caffeina; cannabis; allucinogeni; </a:t>
            </a:r>
            <a:r>
              <a:rPr lang="it-IT" altLang="it-IT" dirty="0" err="1"/>
              <a:t>fenilciclidina</a:t>
            </a:r>
            <a:r>
              <a:rPr lang="it-IT" altLang="it-IT" dirty="0"/>
              <a:t>; inalanti; oppiacei; sedativi ipnotici; stimolanti; nicotina</a:t>
            </a:r>
          </a:p>
          <a:p>
            <a:pPr lvl="1">
              <a:lnSpc>
                <a:spcPct val="90000"/>
              </a:lnSpc>
            </a:pPr>
            <a:endParaRPr lang="it-IT" altLang="it-IT" dirty="0"/>
          </a:p>
          <a:p>
            <a:pPr lvl="1">
              <a:lnSpc>
                <a:spcPct val="90000"/>
              </a:lnSpc>
            </a:pPr>
            <a:r>
              <a:rPr lang="it-IT" altLang="it-IT" b="1" dirty="0"/>
              <a:t>Dipendenze comportamentali</a:t>
            </a:r>
          </a:p>
          <a:p>
            <a:pPr lvl="2">
              <a:lnSpc>
                <a:spcPct val="90000"/>
              </a:lnSpc>
            </a:pPr>
            <a:r>
              <a:rPr lang="it-IT" altLang="it-IT" dirty="0"/>
              <a:t>Gioco d’azzardo patologico</a:t>
            </a:r>
          </a:p>
          <a:p>
            <a:pPr eaLnBrk="1" hangingPunct="1">
              <a:lnSpc>
                <a:spcPct val="90000"/>
              </a:lnSpc>
            </a:pPr>
            <a:endParaRPr lang="it-IT" altLang="it-IT" dirty="0"/>
          </a:p>
        </p:txBody>
      </p:sp>
    </p:spTree>
    <p:extLst>
      <p:ext uri="{BB962C8B-B14F-4D97-AF65-F5344CB8AC3E}">
        <p14:creationId xmlns:p14="http://schemas.microsoft.com/office/powerpoint/2010/main" val="31787380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20000"/>
          </a:bodyPr>
          <a:lstStyle/>
          <a:p>
            <a:r>
              <a:rPr lang="it-IT" dirty="0"/>
              <a:t>Intossicazione acuta è aggravante e non già attenuante (vedi il recente caso dell’omicidio stradale).</a:t>
            </a:r>
          </a:p>
          <a:p>
            <a:r>
              <a:rPr lang="it-IT" dirty="0"/>
              <a:t>La intossicazione (es alcolica) a tal punto cronica da causare demenza e danni cerebrali, può essere considerata idonea a limitare la imputabilità, ma van ben documentata.</a:t>
            </a:r>
          </a:p>
          <a:p>
            <a:r>
              <a:rPr lang="it-IT" dirty="0"/>
              <a:t>Oltre il 50% di suicidi, omicidi, incidenti gravi vedono coinvolte persone sotto intossicazione acuta da sostanze.</a:t>
            </a:r>
          </a:p>
          <a:p>
            <a:r>
              <a:rPr lang="it-IT" dirty="0"/>
              <a:t>La droga più pericolosa è l’alcol</a:t>
            </a:r>
          </a:p>
          <a:p>
            <a:endParaRPr lang="it-IT" dirty="0"/>
          </a:p>
        </p:txBody>
      </p:sp>
    </p:spTree>
    <p:extLst>
      <p:ext uri="{BB962C8B-B14F-4D97-AF65-F5344CB8AC3E}">
        <p14:creationId xmlns:p14="http://schemas.microsoft.com/office/powerpoint/2010/main" val="85410188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10000"/>
          </a:bodyPr>
          <a:lstStyle/>
          <a:p>
            <a:r>
              <a:rPr lang="it-IT" dirty="0"/>
              <a:t>Sono previste fattispecie di intossicazione accidentale o indotta da altri che riducono o annullano la responsabilità del reo</a:t>
            </a:r>
          </a:p>
          <a:p>
            <a:r>
              <a:rPr lang="it-IT" dirty="0"/>
              <a:t>Le sostanze favoriscono la appartenenza a gruppi delinquenziali, la commissione di reati connessi  all’approvvigionamento, alla produzione, allo spaccio. Anche la cessione gratuita di sostanze a minori configura reati di spaccio aggravati.</a:t>
            </a:r>
          </a:p>
          <a:p>
            <a:r>
              <a:rPr lang="it-IT" dirty="0"/>
              <a:t>In alcuni casi le sostanze vengono usate per commettere reati (es droghe da stupro))</a:t>
            </a:r>
          </a:p>
        </p:txBody>
      </p:sp>
    </p:spTree>
    <p:extLst>
      <p:ext uri="{BB962C8B-B14F-4D97-AF65-F5344CB8AC3E}">
        <p14:creationId xmlns:p14="http://schemas.microsoft.com/office/powerpoint/2010/main" val="156858726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20000"/>
          </a:bodyPr>
          <a:lstStyle/>
          <a:p>
            <a:r>
              <a:rPr lang="it-IT" dirty="0"/>
              <a:t>L’osservazione prolungata di soggetti che fanno uso di sostanze ha consentito di rilevare alcune modalità comportamentali ricorrenti che, pur essendo indicatori di qualche cosa, di un processo disfunzionale o persino patologico, tuttavia non sono né chiari di per sé, né quasi mai in senso univoco. Si tratta, cioè, di elementi da valutare e poi da interpretare nel contesto della personalità e della storia di ciascuna persona, senza alcuna fretta di attribuire una definizione a ciò che osserviamo. </a:t>
            </a:r>
          </a:p>
        </p:txBody>
      </p:sp>
    </p:spTree>
    <p:extLst>
      <p:ext uri="{BB962C8B-B14F-4D97-AF65-F5344CB8AC3E}">
        <p14:creationId xmlns:p14="http://schemas.microsoft.com/office/powerpoint/2010/main" val="122866592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D48CF10-68EF-47DB-9F0F-85DDB4EF4DDA}"/>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0E2F022B-5597-4FE7-BFA0-1DE3D5A04524}"/>
              </a:ext>
            </a:extLst>
          </p:cNvPr>
          <p:cNvSpPr>
            <a:spLocks noGrp="1"/>
          </p:cNvSpPr>
          <p:nvPr>
            <p:ph idx="1"/>
          </p:nvPr>
        </p:nvSpPr>
        <p:spPr/>
        <p:txBody>
          <a:bodyPr/>
          <a:lstStyle/>
          <a:p>
            <a:r>
              <a:rPr lang="it-IT" dirty="0"/>
              <a:t>In senso generale, riscontriamo gli indicatori di disagio comuni a tutti i processi di sviluppo che sono compromessi e coartati, vale a dire problemi di socializzazione e difficoltà nelle abilità cognitive e nei loro collegamenti emozionali. Da questo deriva una compromissione dello sviluppo psicologico complessivo, connotata da:</a:t>
            </a:r>
          </a:p>
          <a:p>
            <a:endParaRPr lang="it-IT" dirty="0"/>
          </a:p>
        </p:txBody>
      </p:sp>
    </p:spTree>
    <p:extLst>
      <p:ext uri="{BB962C8B-B14F-4D97-AF65-F5344CB8AC3E}">
        <p14:creationId xmlns:p14="http://schemas.microsoft.com/office/powerpoint/2010/main" val="65692576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77500" lnSpcReduction="20000"/>
          </a:bodyPr>
          <a:lstStyle/>
          <a:p>
            <a:pPr lvl="0"/>
            <a:r>
              <a:rPr lang="it-IT" dirty="0"/>
              <a:t>Immaturità;</a:t>
            </a:r>
          </a:p>
          <a:p>
            <a:pPr lvl="0"/>
            <a:r>
              <a:rPr lang="it-IT" dirty="0"/>
              <a:t>Scarsa autostima;</a:t>
            </a:r>
          </a:p>
          <a:p>
            <a:pPr lvl="0"/>
            <a:r>
              <a:rPr lang="it-IT" dirty="0"/>
              <a:t>Disturbi della condotta;</a:t>
            </a:r>
          </a:p>
          <a:p>
            <a:pPr lvl="0"/>
            <a:r>
              <a:rPr lang="it-IT" dirty="0"/>
              <a:t>Disturbi del carattere;</a:t>
            </a:r>
          </a:p>
          <a:p>
            <a:pPr lvl="0"/>
            <a:r>
              <a:rPr lang="it-IT" dirty="0"/>
              <a:t>Comportamenti antisociali.</a:t>
            </a:r>
          </a:p>
          <a:p>
            <a:r>
              <a:rPr lang="it-IT" dirty="0"/>
              <a:t>Più specificamente, nei soggetti dipendenti, sono stati rilevati alcuni problemi ricorrenti a tal punto di poter essere considerati tipici:</a:t>
            </a:r>
          </a:p>
          <a:p>
            <a:pPr lvl="0"/>
            <a:r>
              <a:rPr lang="it-IT" dirty="0"/>
              <a:t>Bassa tolleranza per tutte le forme di frustrazione e disagio;</a:t>
            </a:r>
          </a:p>
          <a:p>
            <a:pPr lvl="0"/>
            <a:r>
              <a:rPr lang="it-IT" dirty="0"/>
              <a:t>Scarsa capacità  di sopportare il differimento della gratificazione dei bisogni;</a:t>
            </a:r>
          </a:p>
          <a:p>
            <a:endParaRPr lang="it-IT" dirty="0"/>
          </a:p>
          <a:p>
            <a:endParaRPr lang="it-IT" dirty="0"/>
          </a:p>
          <a:p>
            <a:endParaRPr lang="it-IT" dirty="0"/>
          </a:p>
          <a:p>
            <a:endParaRPr lang="it-IT" dirty="0"/>
          </a:p>
          <a:p>
            <a:endParaRPr lang="it-IT" dirty="0"/>
          </a:p>
          <a:p>
            <a:endParaRPr lang="it-IT" dirty="0"/>
          </a:p>
        </p:txBody>
      </p:sp>
    </p:spTree>
    <p:extLst>
      <p:ext uri="{BB962C8B-B14F-4D97-AF65-F5344CB8AC3E}">
        <p14:creationId xmlns:p14="http://schemas.microsoft.com/office/powerpoint/2010/main" val="210419024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10000"/>
          </a:bodyPr>
          <a:lstStyle/>
          <a:p>
            <a:r>
              <a:rPr lang="it-IT" dirty="0"/>
              <a:t>Incapacità nel gestire emozioni ( in particolare ostilità, colpa, ansia);</a:t>
            </a:r>
          </a:p>
          <a:p>
            <a:r>
              <a:rPr lang="it-IT" dirty="0"/>
              <a:t>Insufficiente capacità di controllo degli impulsi (sessuali e aggressivi);</a:t>
            </a:r>
          </a:p>
          <a:p>
            <a:r>
              <a:rPr lang="it-IT" dirty="0"/>
              <a:t>Scarsa capacità di giudizio critico e nell’esame di realtà (specie rispetto alle conseguenze delle azioni);</a:t>
            </a:r>
          </a:p>
          <a:p>
            <a:r>
              <a:rPr lang="it-IT" dirty="0"/>
              <a:t>Considerazione irrealistica del sé dal punto di vista del divario tra risorse personali e aspirazioni (Io/reale e Io/ideale);</a:t>
            </a:r>
          </a:p>
          <a:p>
            <a:endParaRPr lang="it-IT" dirty="0"/>
          </a:p>
        </p:txBody>
      </p:sp>
    </p:spTree>
    <p:extLst>
      <p:ext uri="{BB962C8B-B14F-4D97-AF65-F5344CB8AC3E}">
        <p14:creationId xmlns:p14="http://schemas.microsoft.com/office/powerpoint/2010/main" val="252588903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93728B9-7C52-4D86-995A-9692E05990B4}"/>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DB460578-F23E-425A-9FF2-EA4154A993AB}"/>
              </a:ext>
            </a:extLst>
          </p:cNvPr>
          <p:cNvSpPr>
            <a:spLocks noGrp="1"/>
          </p:cNvSpPr>
          <p:nvPr>
            <p:ph idx="1"/>
          </p:nvPr>
        </p:nvSpPr>
        <p:spPr/>
        <p:txBody>
          <a:bodyPr>
            <a:normAutofit fontScale="92500" lnSpcReduction="10000"/>
          </a:bodyPr>
          <a:lstStyle/>
          <a:p>
            <a:r>
              <a:rPr lang="it-IT" dirty="0"/>
              <a:t>Tendenza alle menzogne e a manipolare la realtà;</a:t>
            </a:r>
          </a:p>
          <a:p>
            <a:r>
              <a:rPr lang="it-IT" dirty="0"/>
              <a:t>Problemi con l’autorità;</a:t>
            </a:r>
          </a:p>
          <a:p>
            <a:r>
              <a:rPr lang="it-IT" dirty="0"/>
              <a:t>Irresponsabilità personale e sociale (discontinuità o fallimenti nel portare a termine gli impegni presi e costanti difficoltà nel gestire i sensi di colpa).</a:t>
            </a:r>
          </a:p>
          <a:p>
            <a:r>
              <a:rPr lang="it-IT" dirty="0"/>
              <a:t>• Reati commessi: contro la proprietà (furti, rapine, truffe, estorsioni, danneggiamenti),contro la persona (aggressioni, violenza domestica, abusi sessuali, omicidio)</a:t>
            </a:r>
          </a:p>
          <a:p>
            <a:endParaRPr lang="it-IT" dirty="0"/>
          </a:p>
        </p:txBody>
      </p:sp>
    </p:spTree>
    <p:extLst>
      <p:ext uri="{BB962C8B-B14F-4D97-AF65-F5344CB8AC3E}">
        <p14:creationId xmlns:p14="http://schemas.microsoft.com/office/powerpoint/2010/main" val="17959040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normAutofit/>
          </a:bodyPr>
          <a:lstStyle/>
          <a:p>
            <a:r>
              <a:rPr lang="it-IT" sz="4400" b="1" dirty="0"/>
              <a:t>Disturbi </a:t>
            </a:r>
            <a:r>
              <a:rPr lang="it-IT" sz="4400" b="1" dirty="0" err="1"/>
              <a:t>neurocognitivi</a:t>
            </a:r>
            <a:endParaRPr lang="it-IT" sz="4400" b="1" dirty="0"/>
          </a:p>
          <a:p>
            <a:r>
              <a:rPr lang="it-IT" sz="2400" dirty="0"/>
              <a:t>Demenza </a:t>
            </a:r>
          </a:p>
          <a:p>
            <a:r>
              <a:rPr lang="it-IT" sz="2400" dirty="0"/>
              <a:t>disturbo amnesico  </a:t>
            </a:r>
          </a:p>
          <a:p>
            <a:r>
              <a:rPr lang="it-IT" sz="2400" dirty="0"/>
              <a:t>disturbi </a:t>
            </a:r>
            <a:r>
              <a:rPr lang="it-IT" sz="2400" dirty="0" err="1"/>
              <a:t>neurocognitivi</a:t>
            </a:r>
            <a:r>
              <a:rPr lang="it-IT" sz="2400" dirty="0"/>
              <a:t> lievi</a:t>
            </a:r>
          </a:p>
          <a:p>
            <a:r>
              <a:rPr lang="it-IT" sz="2400" dirty="0"/>
              <a:t>Nella diagnosi viene fatto riferimento anche a sottotipi basati sulle cause del disturbo (frontotemporale, corpi di </a:t>
            </a:r>
            <a:r>
              <a:rPr lang="it-IT" sz="2400" dirty="0" err="1"/>
              <a:t>Lewy</a:t>
            </a:r>
            <a:r>
              <a:rPr lang="it-IT" sz="2400" dirty="0"/>
              <a:t>. Postraumatica  da Parkinson </a:t>
            </a:r>
            <a:r>
              <a:rPr lang="it-IT" sz="2400" dirty="0" err="1"/>
              <a:t>ecc</a:t>
            </a:r>
            <a:r>
              <a:rPr lang="it-IT" sz="2400" dirty="0"/>
              <a:t>).</a:t>
            </a:r>
          </a:p>
        </p:txBody>
      </p:sp>
      <p:sp>
        <p:nvSpPr>
          <p:cNvPr id="3" name="Titolo 2"/>
          <p:cNvSpPr>
            <a:spLocks noGrp="1"/>
          </p:cNvSpPr>
          <p:nvPr>
            <p:ph type="title"/>
          </p:nvPr>
        </p:nvSpPr>
        <p:spPr/>
        <p:txBody>
          <a:bodyPr/>
          <a:lstStyle/>
          <a:p>
            <a:endParaRPr lang="it-IT" dirty="0"/>
          </a:p>
        </p:txBody>
      </p:sp>
    </p:spTree>
    <p:extLst>
      <p:ext uri="{BB962C8B-B14F-4D97-AF65-F5344CB8AC3E}">
        <p14:creationId xmlns:p14="http://schemas.microsoft.com/office/powerpoint/2010/main" val="373071491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lnSpcReduction="10000"/>
          </a:bodyPr>
          <a:lstStyle/>
          <a:p>
            <a:r>
              <a:rPr lang="it-IT" dirty="0"/>
              <a:t>Il demente può essere oggetto di circonvenzione di incapace e depredato dei suoi averi.</a:t>
            </a:r>
          </a:p>
          <a:p>
            <a:r>
              <a:rPr lang="it-IT" dirty="0"/>
              <a:t>Sempre più spesso i notai chiedono attestati di capacità nelle persone di più di 80 anni che vogliono redigere un testamento.</a:t>
            </a:r>
          </a:p>
          <a:p>
            <a:r>
              <a:rPr lang="it-IT" dirty="0"/>
              <a:t>A volte si viene chiamati a definire la capacità di un paziente con decadimento mentale di stare in giudizio o di prestare testimonianza</a:t>
            </a:r>
          </a:p>
        </p:txBody>
      </p:sp>
    </p:spTree>
    <p:extLst>
      <p:ext uri="{BB962C8B-B14F-4D97-AF65-F5344CB8AC3E}">
        <p14:creationId xmlns:p14="http://schemas.microsoft.com/office/powerpoint/2010/main" val="128673589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dirty="0"/>
              <a:t>Coesistono nel manuale 2 diversi sistemi classificatori, quello classico e d uno innovativo. </a:t>
            </a:r>
          </a:p>
        </p:txBody>
      </p:sp>
      <p:sp>
        <p:nvSpPr>
          <p:cNvPr id="3" name="Titolo 2"/>
          <p:cNvSpPr>
            <a:spLocks noGrp="1"/>
          </p:cNvSpPr>
          <p:nvPr>
            <p:ph type="title"/>
          </p:nvPr>
        </p:nvSpPr>
        <p:spPr/>
        <p:txBody>
          <a:bodyPr>
            <a:normAutofit fontScale="90000"/>
          </a:bodyPr>
          <a:lstStyle/>
          <a:p>
            <a:r>
              <a:rPr lang="it-IT" b="1" dirty="0"/>
              <a:t>Disturbi di personalità</a:t>
            </a:r>
            <a:br>
              <a:rPr lang="it-IT" b="1" dirty="0"/>
            </a:br>
            <a:endParaRPr lang="it-IT" dirty="0"/>
          </a:p>
        </p:txBody>
      </p:sp>
    </p:spTree>
    <p:extLst>
      <p:ext uri="{BB962C8B-B14F-4D97-AF65-F5344CB8AC3E}">
        <p14:creationId xmlns:p14="http://schemas.microsoft.com/office/powerpoint/2010/main" val="45631121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a:bodyPr>
          <a:lstStyle/>
          <a:p>
            <a:r>
              <a:rPr lang="it-IT" dirty="0"/>
              <a:t>In generale la indagine della personalità di un adulto è espressamente vietata in ambito giudiziario. Art 220 </a:t>
            </a:r>
            <a:r>
              <a:rPr lang="it-IT" dirty="0" err="1"/>
              <a:t>cpp</a:t>
            </a:r>
            <a:r>
              <a:rPr lang="it-IT" dirty="0"/>
              <a:t>. Una sentenza del 2005 ha consentito di considerare malattia capace di rendere non imputabile un paziente se affetto da cronico e gravissimo disturbo di personalità.</a:t>
            </a:r>
          </a:p>
          <a:p>
            <a:r>
              <a:rPr lang="it-IT" dirty="0"/>
              <a:t>Tale diagnosi non impedisce comunque la valutazione della pericolosità sociale e della tendenza alla recidiva del reo.</a:t>
            </a:r>
          </a:p>
        </p:txBody>
      </p:sp>
    </p:spTree>
    <p:extLst>
      <p:ext uri="{BB962C8B-B14F-4D97-AF65-F5344CB8AC3E}">
        <p14:creationId xmlns:p14="http://schemas.microsoft.com/office/powerpoint/2010/main" val="225084237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p:txBody>
          <a:bodyPr/>
          <a:lstStyle/>
          <a:p>
            <a:r>
              <a:rPr lang="it-IT" sz="2000" dirty="0"/>
              <a:t>Nella suddivisione classica i Disturbi di Personalità sono raccolti in tre gruppi chiamati anche col termine inglese CLUSTERS in base ad analogie descrittive. </a:t>
            </a:r>
          </a:p>
          <a:p>
            <a:r>
              <a:rPr lang="it-IT" sz="2000" dirty="0"/>
              <a:t>Il gruppo A include i Disturbi di Personalità Paranoide, Schizoide e </a:t>
            </a:r>
            <a:r>
              <a:rPr lang="it-IT" sz="2000" dirty="0" err="1"/>
              <a:t>Schizotipico</a:t>
            </a:r>
            <a:r>
              <a:rPr lang="it-IT" sz="2000" dirty="0"/>
              <a:t>. Gli individui con questi disturbi spesso appaiono strani o eccentrici. </a:t>
            </a:r>
          </a:p>
          <a:p>
            <a:r>
              <a:rPr lang="it-IT" sz="2000" dirty="0"/>
              <a:t>Il gruppo B include i Disturbi di Personalità Antisociale, Borderline, Istrionico e Narcisistico. Gli individui con questi disturbi spesso appaiono amplificativi, emotivi o imprevedibili. </a:t>
            </a:r>
          </a:p>
          <a:p>
            <a:r>
              <a:rPr lang="it-IT" sz="2000" dirty="0"/>
              <a:t>Il gruppo C include i Disturbi di Personalità Evitante, Dipendente, e Ossessivo-Compulsivo. Gli individui con questi disturbi appaiono spesso ansiosi o paurosi. </a:t>
            </a:r>
          </a:p>
          <a:p>
            <a:endParaRPr lang="it-IT" dirty="0"/>
          </a:p>
        </p:txBody>
      </p:sp>
      <p:sp>
        <p:nvSpPr>
          <p:cNvPr id="3" name="Titolo 2"/>
          <p:cNvSpPr>
            <a:spLocks noGrp="1"/>
          </p:cNvSpPr>
          <p:nvPr>
            <p:ph type="title"/>
          </p:nvPr>
        </p:nvSpPr>
        <p:spPr/>
        <p:txBody>
          <a:bodyPr/>
          <a:lstStyle/>
          <a:p>
            <a:endParaRPr lang="it-IT"/>
          </a:p>
        </p:txBody>
      </p:sp>
    </p:spTree>
    <p:extLst>
      <p:ext uri="{BB962C8B-B14F-4D97-AF65-F5344CB8AC3E}">
        <p14:creationId xmlns:p14="http://schemas.microsoft.com/office/powerpoint/2010/main" val="385954994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t>Il disturbo antisociale</a:t>
            </a:r>
            <a:br>
              <a:rPr lang="it-IT" dirty="0"/>
            </a:br>
            <a:endParaRPr lang="it-IT" dirty="0"/>
          </a:p>
        </p:txBody>
      </p:sp>
      <p:sp>
        <p:nvSpPr>
          <p:cNvPr id="3" name="Segnaposto contenuto 2"/>
          <p:cNvSpPr>
            <a:spLocks noGrp="1"/>
          </p:cNvSpPr>
          <p:nvPr>
            <p:ph idx="1"/>
          </p:nvPr>
        </p:nvSpPr>
        <p:spPr/>
        <p:txBody>
          <a:bodyPr>
            <a:normAutofit fontScale="85000" lnSpcReduction="20000"/>
          </a:bodyPr>
          <a:lstStyle/>
          <a:p>
            <a:r>
              <a:rPr lang="it-IT" dirty="0"/>
              <a:t>Il comportamento criminale in generale presenta una correlazione diretta con alcuni dei sintomi che contraddistinguono la psicopatologia dell’Asse II, secondo i criteri diagnostici di definizione del DSM IV (Manuale Diagnostico e Statistico dei Disturbi Mentali), all’interno del quale rientrano i disturbi di personalità. Il DSM IV definisce il disturbo di personalità come: “un modello di esperienza interiore e di comportamento che devia marcatamente rispetto alle aspettative della cultura dell’individuo, è pervasivo ed inflessibile”. Il disturbo di personalità può manifestarsi a livello cognitivo, affettivo, relazionale ed emotivo. </a:t>
            </a:r>
          </a:p>
          <a:p>
            <a:endParaRPr lang="it-IT" dirty="0"/>
          </a:p>
        </p:txBody>
      </p:sp>
    </p:spTree>
    <p:extLst>
      <p:ext uri="{BB962C8B-B14F-4D97-AF65-F5344CB8AC3E}">
        <p14:creationId xmlns:p14="http://schemas.microsoft.com/office/powerpoint/2010/main" val="123037493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10000"/>
          </a:bodyPr>
          <a:lstStyle/>
          <a:p>
            <a:r>
              <a:rPr lang="it-IT" dirty="0"/>
              <a:t>Nel caso dei comportamenti criminali si manifesta attraverso, per esempio, delle condotte impulsive e, talvolta, ripetitive, con la tendenza a sperimentare affetti intensi o con l’identificazione paranoide. Si tratta di sintomi che aumentano d’intensità o compaiono in maniera vistosa nei momenti di maggiore stress. L’omicidio è il comportamento criminale senza dubbio più grave e rappresenta un ampio ombrello sotto il quale si trovano differenti organizzazioni di personalità. </a:t>
            </a:r>
          </a:p>
        </p:txBody>
      </p:sp>
    </p:spTree>
    <p:extLst>
      <p:ext uri="{BB962C8B-B14F-4D97-AF65-F5344CB8AC3E}">
        <p14:creationId xmlns:p14="http://schemas.microsoft.com/office/powerpoint/2010/main" val="297308262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20000"/>
          </a:bodyPr>
          <a:lstStyle/>
          <a:p>
            <a:r>
              <a:rPr lang="it-IT" dirty="0"/>
              <a:t>Esso si pone in cima agli atti antisociali, anche se non tutti quelli che commettono omicidi mostrano una personalità antisociale, com’è definita dal DSM 5. Il disturbo antisociale di personalità è caratterizzato principalmente da un’inosservanza e violazione dei diritti degli altri, cui si associano o possono associarsi, l’incapacità di conformarsi alle norme sociali per quanto riguarda il comportamento legale, la disonestà e la menzogna, la tendenza all’impulsività e all’aggressività, il comportamento irresponsabile e la mancanza di rimorso per le proprie azioni. Si tratta di criteri che, nel loro insieme, possono contraddistinguere</a:t>
            </a:r>
          </a:p>
          <a:p>
            <a:endParaRPr lang="it-IT" dirty="0"/>
          </a:p>
          <a:p>
            <a:endParaRPr lang="it-IT" dirty="0"/>
          </a:p>
        </p:txBody>
      </p:sp>
    </p:spTree>
    <p:extLst>
      <p:ext uri="{BB962C8B-B14F-4D97-AF65-F5344CB8AC3E}">
        <p14:creationId xmlns:p14="http://schemas.microsoft.com/office/powerpoint/2010/main" val="60706122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77500" lnSpcReduction="20000"/>
          </a:bodyPr>
          <a:lstStyle/>
          <a:p>
            <a:r>
              <a:rPr lang="it-IT" dirty="0"/>
              <a:t>una persona che commette atti criminali di vario genere, fino ad arrivare all’omicidio. Quando i tratti della personalità sono poco flessibili e poco adattivi, possono causare una significativa inadeguatezza funzionale che scaturisce da una profonda sofferenza che la persona non riesce a controllare e gestire, e possono dar vita ad un vero e proprio disturbo di personalità. Spesso i tratti narcisistici e antisociali si fondono tanto da formare una configurazione di personalità così comune da essere spesso presente nei soggetti che commettono omicidi. Secondo la classificazione del DSM 5 la personalità narcisista si contraddistingue per un quadro pervasivo di grandiosità, bisogno di ammirazione, mancanza di empatia. </a:t>
            </a:r>
          </a:p>
        </p:txBody>
      </p:sp>
    </p:spTree>
    <p:extLst>
      <p:ext uri="{BB962C8B-B14F-4D97-AF65-F5344CB8AC3E}">
        <p14:creationId xmlns:p14="http://schemas.microsoft.com/office/powerpoint/2010/main" val="219384971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77500" lnSpcReduction="20000"/>
          </a:bodyPr>
          <a:lstStyle/>
          <a:p>
            <a:r>
              <a:rPr lang="it-IT" dirty="0"/>
              <a:t>A ciò si aggiunge senso grandioso d’importanza, fantasie di successo illimitato, richiesta di eccessiva ammirazione, inganno/manipolazione del prossimo, auto-attribuzione di diritti, arroganza e presunzione. Spesso le loro azioni sono mosse dalla sensazione di essere speciali o dall’invidia. Alcuni di questi tratti, legati alla scarsa considerazione per l’altro, si riscontrano in maniera similare anche nella personalità antisociale. Come, per esempio, la disonestà dell’antisociale che nel narcisista si presenta in forma d’inganno e manipolazione, oppure l’incapacità di conformarsi alle regole sociali, tratto distintivo della personalità antisociale che nel narcisista si può evidenziare nell’auto-attribuzione dei diritti ma anche nell’arroganza dei comportamenti. </a:t>
            </a:r>
          </a:p>
        </p:txBody>
      </p:sp>
    </p:spTree>
    <p:extLst>
      <p:ext uri="{BB962C8B-B14F-4D97-AF65-F5344CB8AC3E}">
        <p14:creationId xmlns:p14="http://schemas.microsoft.com/office/powerpoint/2010/main" val="337342061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20000"/>
          </a:bodyPr>
          <a:lstStyle/>
          <a:p>
            <a:r>
              <a:rPr lang="it-IT" dirty="0"/>
              <a:t>In generale mi riferisco ad atteggiamenti in cui l’altro è scarsamente considerato e la concentrazione è principalmente rivolta verso se stessi e verso i propri bisogni. Queste persone hanno difficoltà a mettersi nei panni dell’altro e non prendono in considerazioni le conseguenze delle proprie azioni. Inoltre, si aspettano molto di più di ciò che riescono a dare, violano le norme sociali, agiscono d’impulso, tutte questa condotte possono ritrovarsi anche in persone che compiono un delitto d’amore. </a:t>
            </a:r>
          </a:p>
          <a:p>
            <a:endParaRPr lang="it-IT" dirty="0"/>
          </a:p>
        </p:txBody>
      </p:sp>
    </p:spTree>
    <p:extLst>
      <p:ext uri="{BB962C8B-B14F-4D97-AF65-F5344CB8AC3E}">
        <p14:creationId xmlns:p14="http://schemas.microsoft.com/office/powerpoint/2010/main" val="101760329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20000"/>
          </a:bodyPr>
          <a:lstStyle/>
          <a:p>
            <a:r>
              <a:rPr lang="it-IT" dirty="0" err="1"/>
              <a:t>Kernberg</a:t>
            </a:r>
            <a:r>
              <a:rPr lang="it-IT" dirty="0"/>
              <a:t> (1993) ritiene che esista una relazione molto stretta tra disturbo di personalità narcisista e antisociale. Nello specifico egli afferma che a ogni personalità antisociale debbano essere riconosciute caratteristiche tipiche del disturbo narcisista cui si associano una specifica patologia delle funzioni del Super-Io e un deterioramento del mondo delle relazioni oggettuali interiorizzate. Inoltre, aggiunge che alcuni soggetti si collocano tra il disturbo narcisistico e quello antisociale di personalità, in un quadro da lui definito: sindrome di narcisismo maligno. </a:t>
            </a:r>
          </a:p>
        </p:txBody>
      </p:sp>
    </p:spTree>
    <p:extLst>
      <p:ext uri="{BB962C8B-B14F-4D97-AF65-F5344CB8AC3E}">
        <p14:creationId xmlns:p14="http://schemas.microsoft.com/office/powerpoint/2010/main" val="228703353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DB2AE09-AC9D-439A-B169-A60F90AB61E3}"/>
              </a:ext>
            </a:extLst>
          </p:cNvPr>
          <p:cNvSpPr>
            <a:spLocks noGrp="1"/>
          </p:cNvSpPr>
          <p:nvPr>
            <p:ph type="title"/>
          </p:nvPr>
        </p:nvSpPr>
        <p:spPr/>
        <p:txBody>
          <a:bodyPr/>
          <a:lstStyle/>
          <a:p>
            <a:r>
              <a:rPr lang="it-IT" dirty="0"/>
              <a:t>NARCISISMO MALIGNO</a:t>
            </a:r>
          </a:p>
        </p:txBody>
      </p:sp>
      <p:sp>
        <p:nvSpPr>
          <p:cNvPr id="3" name="Segnaposto contenuto 2">
            <a:extLst>
              <a:ext uri="{FF2B5EF4-FFF2-40B4-BE49-F238E27FC236}">
                <a16:creationId xmlns:a16="http://schemas.microsoft.com/office/drawing/2014/main" id="{7EA1CB16-A930-4F5E-B174-C1F22B443EF3}"/>
              </a:ext>
            </a:extLst>
          </p:cNvPr>
          <p:cNvSpPr>
            <a:spLocks noGrp="1"/>
          </p:cNvSpPr>
          <p:nvPr>
            <p:ph idx="1"/>
          </p:nvPr>
        </p:nvSpPr>
        <p:spPr/>
        <p:txBody>
          <a:bodyPr/>
          <a:lstStyle/>
          <a:p>
            <a:r>
              <a:rPr lang="it-IT" dirty="0"/>
              <a:t>Tale sindrome è definita dalla combinazione di un disturbo narcisistico di personalità, un comportamento antisociale, aggressività ego sintonica o sadismo rivolto verso gli altri o se stessi, un forte orientamento paranoide. Si tratta di un quadro pervasivo molto grave che presenta una prognosi sfavorevole poiché non risponde adeguatamente ai trattamenti.</a:t>
            </a:r>
          </a:p>
        </p:txBody>
      </p:sp>
    </p:spTree>
    <p:extLst>
      <p:ext uri="{BB962C8B-B14F-4D97-AF65-F5344CB8AC3E}">
        <p14:creationId xmlns:p14="http://schemas.microsoft.com/office/powerpoint/2010/main" val="346081772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70000" lnSpcReduction="20000"/>
          </a:bodyPr>
          <a:lstStyle/>
          <a:p>
            <a:r>
              <a:rPr lang="it-IT" dirty="0"/>
              <a:t>Altre tendenze di personalità sono meno comuni ma possono predisporre a diverse varietà di omicidio: ripetitivo, efferato, bizzarro. In questi casi entrano in gioco tratti paranoidi, schizoidi, sadici, etc. (Stone, 2000).	</a:t>
            </a:r>
          </a:p>
          <a:p>
            <a:r>
              <a:rPr lang="it-IT" dirty="0"/>
              <a:t>• Il movente di reati: ricerca di vantaggio personale: economico, di potere, di prestigio, di liberazione da intenso stato di irritabilità</a:t>
            </a:r>
          </a:p>
          <a:p>
            <a:r>
              <a:rPr lang="it-IT" dirty="0"/>
              <a:t>• Reati associati: contro la proprietà (furti, rapine, scippi) e contro la persona (aggressioni, violenze domestiche, omicidi)</a:t>
            </a:r>
          </a:p>
          <a:p>
            <a:r>
              <a:rPr lang="it-IT" dirty="0"/>
              <a:t>• Fattori di rischio di azioni violente: impulsività, intesa come stile di vita impulsivo, instabile ed irresponsabile, narcisismo, manipolazione, insensibilità, mancanza di rimorso (omicidi su commissione)</a:t>
            </a:r>
          </a:p>
          <a:p>
            <a:endParaRPr lang="it-IT" dirty="0"/>
          </a:p>
        </p:txBody>
      </p:sp>
    </p:spTree>
    <p:extLst>
      <p:ext uri="{BB962C8B-B14F-4D97-AF65-F5344CB8AC3E}">
        <p14:creationId xmlns:p14="http://schemas.microsoft.com/office/powerpoint/2010/main" val="130555728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i="1" u="sng" dirty="0"/>
              <a:t>Il disturbo borderline</a:t>
            </a:r>
            <a:br>
              <a:rPr lang="it-IT" dirty="0"/>
            </a:br>
            <a:endParaRPr lang="it-IT" dirty="0"/>
          </a:p>
        </p:txBody>
      </p:sp>
      <p:sp>
        <p:nvSpPr>
          <p:cNvPr id="3" name="Segnaposto contenuto 2"/>
          <p:cNvSpPr>
            <a:spLocks noGrp="1"/>
          </p:cNvSpPr>
          <p:nvPr>
            <p:ph idx="1"/>
          </p:nvPr>
        </p:nvSpPr>
        <p:spPr/>
        <p:txBody>
          <a:bodyPr>
            <a:normAutofit/>
          </a:bodyPr>
          <a:lstStyle/>
          <a:p>
            <a:r>
              <a:rPr lang="it-IT" dirty="0"/>
              <a:t>Le persone affette da questo disturbo sono impulsive, labili dal punto di vista emotivo e tipicamente presentano relazioni interpersonali caotiche e intense. Il loro stile di vita appare instabile, privo di fini ed è costellato da delusioni ed esperienze di rifiuto (</a:t>
            </a:r>
            <a:r>
              <a:rPr lang="it-IT" dirty="0" err="1"/>
              <a:t>Len</a:t>
            </a:r>
            <a:r>
              <a:rPr lang="it-IT" dirty="0"/>
              <a:t> </a:t>
            </a:r>
            <a:r>
              <a:rPr lang="it-IT" dirty="0" err="1"/>
              <a:t>Sperry</a:t>
            </a:r>
            <a:r>
              <a:rPr lang="it-IT" dirty="0"/>
              <a:t>, 2000).</a:t>
            </a:r>
          </a:p>
        </p:txBody>
      </p:sp>
    </p:spTree>
    <p:extLst>
      <p:ext uri="{BB962C8B-B14F-4D97-AF65-F5344CB8AC3E}">
        <p14:creationId xmlns:p14="http://schemas.microsoft.com/office/powerpoint/2010/main" val="47776217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20000"/>
          </a:bodyPr>
          <a:lstStyle/>
          <a:p>
            <a:r>
              <a:rPr lang="it-IT" dirty="0"/>
              <a:t>• Caratterizzato da: instabilità nelle relazioni interpersonali, nell’autostima, negli affetti in genere incapacità a tenere a freno gli impulsi</a:t>
            </a:r>
          </a:p>
          <a:p>
            <a:r>
              <a:rPr lang="it-IT" dirty="0"/>
              <a:t>• Comportamenti criminali: crimini connessi all’assunzione di rischi per l’altrui e la propria incolumità e ai comportamenti di abuso (guida pericolosa, abuso di sostanze e modi di procurarsele), crimini connessi all’impulsività e alla instabilità emotiva (aggressione, omicidio, violenza familiare, </a:t>
            </a:r>
            <a:r>
              <a:rPr lang="it-IT" dirty="0" err="1"/>
              <a:t>stalking</a:t>
            </a:r>
            <a:r>
              <a:rPr lang="it-IT" dirty="0"/>
              <a:t>, violenza sessuale, incendio doloso) e crimini connessi alla ricerca di un’identità attraverso l’identificazione con un’identità negativa, deviante</a:t>
            </a:r>
          </a:p>
          <a:p>
            <a:endParaRPr lang="it-IT" dirty="0"/>
          </a:p>
        </p:txBody>
      </p:sp>
    </p:spTree>
    <p:extLst>
      <p:ext uri="{BB962C8B-B14F-4D97-AF65-F5344CB8AC3E}">
        <p14:creationId xmlns:p14="http://schemas.microsoft.com/office/powerpoint/2010/main" val="398946677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10000"/>
          </a:bodyPr>
          <a:lstStyle/>
          <a:p>
            <a:r>
              <a:rPr lang="it-IT" dirty="0"/>
              <a:t>Disturbo schizoide, disturbo paranoide e sadico di personalità</a:t>
            </a:r>
          </a:p>
          <a:p>
            <a:r>
              <a:rPr lang="it-IT" dirty="0"/>
              <a:t>Nello specifico il disturbo schizoide di personalità è contraddistinto da un quadro pervasivo di distacco dalle relazioni sociali, da una gamma ristretta di espressioni emotive, da indifferenza verso le relazioni strette, dalla preferenza di attività solitarie, dalla mancanza di amici stretti o confidenti, da freddezza emotiva, distacco o affettività appiattita. Come per molti altri disturbi di personalità, il disturbo schizoide è spesso concomitante con altri. </a:t>
            </a:r>
          </a:p>
        </p:txBody>
      </p:sp>
    </p:spTree>
    <p:extLst>
      <p:ext uri="{BB962C8B-B14F-4D97-AF65-F5344CB8AC3E}">
        <p14:creationId xmlns:p14="http://schemas.microsoft.com/office/powerpoint/2010/main" val="389246254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9C3A3FD-BD74-4AB3-87E6-A7EC461C59FE}"/>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CA02B93F-080A-48BB-9F03-D0716B4B1EEB}"/>
              </a:ext>
            </a:extLst>
          </p:cNvPr>
          <p:cNvSpPr>
            <a:spLocks noGrp="1"/>
          </p:cNvSpPr>
          <p:nvPr>
            <p:ph idx="1"/>
          </p:nvPr>
        </p:nvSpPr>
        <p:spPr/>
        <p:txBody>
          <a:bodyPr>
            <a:normAutofit lnSpcReduction="10000"/>
          </a:bodyPr>
          <a:lstStyle/>
          <a:p>
            <a:r>
              <a:rPr lang="it-IT" dirty="0"/>
              <a:t>Nella letteratura forense molti soggetti schizoidi mostrano anche tratti paranoidi. Anche se la maggioranza di soggetti schizoidi non commette crimini e vive ai margini della società o in occupazioni solitarie. Alcuni di loro, a causa dell’estremo distacco dai comuni sentimenti umani, divengono capaci di crimini, compreso l’omicidio. In questi casi spesso i tratti paranoidi sono importanti negli omicidi commessi dalle personalità schizoidi</a:t>
            </a:r>
          </a:p>
        </p:txBody>
      </p:sp>
    </p:spTree>
    <p:extLst>
      <p:ext uri="{BB962C8B-B14F-4D97-AF65-F5344CB8AC3E}">
        <p14:creationId xmlns:p14="http://schemas.microsoft.com/office/powerpoint/2010/main" val="180265728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a:bodyPr>
          <a:lstStyle/>
          <a:p>
            <a:r>
              <a:rPr lang="it-IT" dirty="0"/>
              <a:t>Infatti, oltre ad essere distaccati molti di questi soggetti sono anche diffidenti, reticenti, astiosi e sospettosi. In molti esempi tratti dalla letteratura forense il disturbo paranoide è la caratteristica di personalità più appariscente (Stone, 2000). </a:t>
            </a:r>
          </a:p>
        </p:txBody>
      </p:sp>
    </p:spTree>
    <p:extLst>
      <p:ext uri="{BB962C8B-B14F-4D97-AF65-F5344CB8AC3E}">
        <p14:creationId xmlns:p14="http://schemas.microsoft.com/office/powerpoint/2010/main" val="401233904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760E3F0-CF25-42B5-894E-9AEB3B369D28}"/>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47949EB8-E7BD-4421-B34B-D849080EA2ED}"/>
              </a:ext>
            </a:extLst>
          </p:cNvPr>
          <p:cNvSpPr>
            <a:spLocks noGrp="1"/>
          </p:cNvSpPr>
          <p:nvPr>
            <p:ph idx="1"/>
          </p:nvPr>
        </p:nvSpPr>
        <p:spPr/>
        <p:txBody>
          <a:bodyPr>
            <a:normAutofit fontScale="92500" lnSpcReduction="20000"/>
          </a:bodyPr>
          <a:lstStyle/>
          <a:p>
            <a:r>
              <a:rPr lang="it-IT" dirty="0"/>
              <a:t>Tratti di personalità paranoide possono predisporre all’omicidio, è ciò che accade in molti delitti passionali legati alla gelosia patologica. Il disturbo paranoide si contraddistingue per una diffidenza e sospettosità pervasive verso gli altri, in cui si crede di essere sfruttati, ingannati o danneggiati dagli altri senza una base sufficiente, si dubita della lealtà anche delle persone più vicine. E’ presente una tendenza a portare rancore unita al timore di attacchi al proprio ruolo o che si possa essere traditi sulle confidenze che si fanno agli altri.</a:t>
            </a:r>
          </a:p>
        </p:txBody>
      </p:sp>
    </p:spTree>
    <p:extLst>
      <p:ext uri="{BB962C8B-B14F-4D97-AF65-F5344CB8AC3E}">
        <p14:creationId xmlns:p14="http://schemas.microsoft.com/office/powerpoint/2010/main" val="36784619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20000"/>
          </a:bodyPr>
          <a:lstStyle/>
          <a:p>
            <a:r>
              <a:rPr lang="it-IT" dirty="0"/>
              <a:t>A ciò si aggiunge un tratto specifico che risulta importante nei delitti d’amore che consiste nel sospettare in modo ricorrente, senza giustificazione, della fedeltà del partner. In questi casi il coniuge è ossessionato ed erroneamente si convince dell’infedeltà dell’altro tanto da arrivare a ucciderlo. A volte oltre alla gelosia immotivata possono esserci sentimenti di rabbia e risentimento verso l’altro o verso la relazione che covano dentro costruendo un pensiero delirante su ciò che accaduto</a:t>
            </a:r>
          </a:p>
          <a:p>
            <a:endParaRPr lang="it-IT" dirty="0"/>
          </a:p>
        </p:txBody>
      </p:sp>
    </p:spTree>
    <p:extLst>
      <p:ext uri="{BB962C8B-B14F-4D97-AF65-F5344CB8AC3E}">
        <p14:creationId xmlns:p14="http://schemas.microsoft.com/office/powerpoint/2010/main" val="50700308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54CC2DC-710F-41E5-BEAE-2C6B0215643A}"/>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10E9D94F-D5EC-4077-B159-1EC66BE63992}"/>
              </a:ext>
            </a:extLst>
          </p:cNvPr>
          <p:cNvSpPr>
            <a:spLocks noGrp="1"/>
          </p:cNvSpPr>
          <p:nvPr>
            <p:ph idx="1"/>
          </p:nvPr>
        </p:nvSpPr>
        <p:spPr/>
        <p:txBody>
          <a:bodyPr>
            <a:normAutofit fontScale="92500" lnSpcReduction="20000"/>
          </a:bodyPr>
          <a:lstStyle/>
          <a:p>
            <a:r>
              <a:rPr lang="it-IT" dirty="0"/>
              <a:t>. Altre volte il pensiero paranoico si costruisce su frustrazioni legate a emozioni e sensazioni in cui l’altro non ha soddisfatto i desideri attesi. In questo caso si tratta di non tollerare la frustrazione derivante dalla mancata soddisfazione dei propri desideri e aspettative circa i comportamenti dell’altro. Si tratta del tipico atteggiamento di scissione borderline in cui l’altro è visto come totalmente “buono”, nel momento in cui soddisfa le aspettative oppure totalmente “cattivo” quando non risponde prontamente ai bisogni.</a:t>
            </a:r>
          </a:p>
          <a:p>
            <a:endParaRPr lang="it-IT" dirty="0"/>
          </a:p>
        </p:txBody>
      </p:sp>
    </p:spTree>
    <p:extLst>
      <p:ext uri="{BB962C8B-B14F-4D97-AF65-F5344CB8AC3E}">
        <p14:creationId xmlns:p14="http://schemas.microsoft.com/office/powerpoint/2010/main" val="406236963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10000"/>
          </a:bodyPr>
          <a:lstStyle/>
          <a:p>
            <a:r>
              <a:rPr lang="it-IT" dirty="0"/>
              <a:t>Disturbo schizoide: distacco nelle relazioni interpersonali e appiattimento delle reazioni emotive</a:t>
            </a:r>
          </a:p>
          <a:p>
            <a:r>
              <a:rPr lang="it-IT" dirty="0"/>
              <a:t>Disturbo paranoide: diffidenza per il tratto prevalente di sospettosità nelle relazioni sociali</a:t>
            </a:r>
          </a:p>
          <a:p>
            <a:r>
              <a:rPr lang="it-IT" dirty="0"/>
              <a:t>Disturbo sadico: freddezza emotiva che rende possibile il comportamento aggressivo, crudele e umiliante</a:t>
            </a:r>
          </a:p>
          <a:p>
            <a:r>
              <a:rPr lang="it-IT" dirty="0"/>
              <a:t>• Omicidi: distanza tra vittima e carnefice (casi di avvelenamento e quelli che rappresentano la realizzazione di deviazioni sessuali), per gelosia morbosa, vendetta, fanatismo (religioso, politico), sevizie, lesioni, maltrattamenti in famiglia</a:t>
            </a:r>
          </a:p>
          <a:p>
            <a:endParaRPr lang="it-IT" dirty="0"/>
          </a:p>
          <a:p>
            <a:endParaRPr lang="it-IT" dirty="0"/>
          </a:p>
        </p:txBody>
      </p:sp>
    </p:spTree>
    <p:extLst>
      <p:ext uri="{BB962C8B-B14F-4D97-AF65-F5344CB8AC3E}">
        <p14:creationId xmlns:p14="http://schemas.microsoft.com/office/powerpoint/2010/main" val="26060157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eaLnBrk="1" hangingPunct="1">
              <a:defRPr/>
            </a:pPr>
            <a:r>
              <a:rPr lang="it-IT"/>
              <a:t>Droghe da Stupro</a:t>
            </a:r>
          </a:p>
        </p:txBody>
      </p:sp>
      <p:sp>
        <p:nvSpPr>
          <p:cNvPr id="2051" name="Rectangle 3"/>
          <p:cNvSpPr>
            <a:spLocks noGrp="1" noChangeArrowheads="1"/>
          </p:cNvSpPr>
          <p:nvPr>
            <p:ph type="subTitle" idx="1"/>
          </p:nvPr>
        </p:nvSpPr>
        <p:spPr/>
        <p:txBody>
          <a:bodyPr/>
          <a:lstStyle/>
          <a:p>
            <a:pPr eaLnBrk="1" hangingPunct="1">
              <a:defRPr/>
            </a:pPr>
            <a:r>
              <a:rPr lang="it-IT"/>
              <a:t>Francesco Rovetto</a:t>
            </a:r>
          </a:p>
          <a:p>
            <a:pPr eaLnBrk="1" hangingPunct="1">
              <a:defRPr/>
            </a:pPr>
            <a:endParaRPr lang="it-IT"/>
          </a:p>
        </p:txBody>
      </p:sp>
    </p:spTree>
    <p:extLst>
      <p:ext uri="{BB962C8B-B14F-4D97-AF65-F5344CB8AC3E}">
        <p14:creationId xmlns:p14="http://schemas.microsoft.com/office/powerpoint/2010/main" val="278978267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defRPr/>
            </a:pPr>
            <a:r>
              <a:rPr lang="it-IT"/>
              <a:t>Droghe da stupro</a:t>
            </a:r>
          </a:p>
        </p:txBody>
      </p:sp>
      <p:sp>
        <p:nvSpPr>
          <p:cNvPr id="3075" name="Rectangle 3"/>
          <p:cNvSpPr>
            <a:spLocks noGrp="1" noChangeArrowheads="1"/>
          </p:cNvSpPr>
          <p:nvPr>
            <p:ph type="body" idx="1"/>
          </p:nvPr>
        </p:nvSpPr>
        <p:spPr/>
        <p:txBody>
          <a:bodyPr/>
          <a:lstStyle/>
          <a:p>
            <a:pPr eaLnBrk="1" hangingPunct="1">
              <a:defRPr/>
            </a:pPr>
            <a:r>
              <a:rPr lang="it-IT"/>
              <a:t>L’idea che una sostanza stupefacente mescolata surrettiziamente ad una bevanda possa indurre una persona a partecipare a scambi sessuali sostanzialmente non desiderati è vera solo in alcune limitate circostanze. </a:t>
            </a:r>
          </a:p>
        </p:txBody>
      </p:sp>
    </p:spTree>
    <p:extLst>
      <p:ext uri="{BB962C8B-B14F-4D97-AF65-F5344CB8AC3E}">
        <p14:creationId xmlns:p14="http://schemas.microsoft.com/office/powerpoint/2010/main" val="235133312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body" idx="1"/>
          </p:nvPr>
        </p:nvSpPr>
        <p:spPr/>
        <p:txBody>
          <a:bodyPr/>
          <a:lstStyle/>
          <a:p>
            <a:pPr eaLnBrk="1" hangingPunct="1">
              <a:defRPr/>
            </a:pPr>
            <a:r>
              <a:rPr lang="it-IT"/>
              <a:t>Solo un numero limitato di sostanze stupefacenti possono essere somministrate ad una vittima inconsapevole e non consenziente rendendola partecipe di scambi sessuali non desiderati. </a:t>
            </a:r>
          </a:p>
        </p:txBody>
      </p:sp>
    </p:spTree>
    <p:extLst>
      <p:ext uri="{BB962C8B-B14F-4D97-AF65-F5344CB8AC3E}">
        <p14:creationId xmlns:p14="http://schemas.microsoft.com/office/powerpoint/2010/main" val="364732386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3"/>
          <p:cNvSpPr>
            <a:spLocks noGrp="1" noChangeArrowheads="1"/>
          </p:cNvSpPr>
          <p:nvPr>
            <p:ph type="body" idx="1"/>
          </p:nvPr>
        </p:nvSpPr>
        <p:spPr>
          <a:xfrm>
            <a:off x="457200" y="1600200"/>
            <a:ext cx="8229600" cy="2908300"/>
          </a:xfrm>
          <a:solidFill>
            <a:schemeClr val="accent1"/>
          </a:solidFill>
        </p:spPr>
        <p:txBody>
          <a:bodyPr/>
          <a:lstStyle/>
          <a:p>
            <a:pPr eaLnBrk="1" hangingPunct="1">
              <a:defRPr/>
            </a:pPr>
            <a:r>
              <a:rPr lang="it-IT"/>
              <a:t>Tali sostanze sono definite “Date Rape Drugs” ovvero droghe per stuprare in occasione di un appuntamento, o droghe da stupro. </a:t>
            </a:r>
          </a:p>
        </p:txBody>
      </p:sp>
    </p:spTree>
    <p:extLst>
      <p:ext uri="{BB962C8B-B14F-4D97-AF65-F5344CB8AC3E}">
        <p14:creationId xmlns:p14="http://schemas.microsoft.com/office/powerpoint/2010/main" val="2020586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type="body" idx="1"/>
          </p:nvPr>
        </p:nvSpPr>
        <p:spPr/>
        <p:txBody>
          <a:bodyPr/>
          <a:lstStyle/>
          <a:p>
            <a:pPr eaLnBrk="1" hangingPunct="1">
              <a:defRPr/>
            </a:pPr>
            <a:r>
              <a:rPr lang="it-IT"/>
              <a:t>Per poter espletare il loro effetto su vittime inconsapevoli devono poter essere somministrate per via orale. Devono essere, possibilmente, incolori, insapori ed inodori, per poter essere facilmente aggiunte alle bevande, ed essere quindi inconsapevolmente ingerite dalla vittima dell’abuso sessuale.</a:t>
            </a:r>
          </a:p>
          <a:p>
            <a:pPr eaLnBrk="1" hangingPunct="1">
              <a:defRPr/>
            </a:pPr>
            <a:endParaRPr lang="it-IT"/>
          </a:p>
        </p:txBody>
      </p:sp>
    </p:spTree>
    <p:extLst>
      <p:ext uri="{BB962C8B-B14F-4D97-AF65-F5344CB8AC3E}">
        <p14:creationId xmlns:p14="http://schemas.microsoft.com/office/powerpoint/2010/main" val="425164341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p:txBody>
          <a:bodyPr/>
          <a:lstStyle/>
          <a:p>
            <a:pPr eaLnBrk="1" hangingPunct="1">
              <a:defRPr/>
            </a:pPr>
            <a:r>
              <a:rPr lang="it-IT"/>
              <a:t>La maggior parte delle sostanze stupefacenti impone particolari vie di assunzione (ad esempio devono essere  iniettate, “sniffate” ovvero assunte attraverso la mucosa nasale, oppure fumate), tutto ciò impone una consapevolezza da parte dell’assuntore. </a:t>
            </a:r>
          </a:p>
        </p:txBody>
      </p:sp>
    </p:spTree>
    <p:extLst>
      <p:ext uri="{BB962C8B-B14F-4D97-AF65-F5344CB8AC3E}">
        <p14:creationId xmlns:p14="http://schemas.microsoft.com/office/powerpoint/2010/main" val="110584337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type="body" idx="1"/>
          </p:nvPr>
        </p:nvSpPr>
        <p:spPr/>
        <p:txBody>
          <a:bodyPr/>
          <a:lstStyle/>
          <a:p>
            <a:pPr eaLnBrk="1" hangingPunct="1">
              <a:defRPr/>
            </a:pPr>
            <a:r>
              <a:rPr lang="it-IT" sz="2800"/>
              <a:t>“Date Rape Drugs”.</a:t>
            </a:r>
          </a:p>
          <a:p>
            <a:pPr eaLnBrk="1" hangingPunct="1">
              <a:buFont typeface="Wingdings" pitchFamily="2" charset="2"/>
              <a:buNone/>
              <a:defRPr/>
            </a:pPr>
            <a:r>
              <a:rPr lang="it-IT" sz="2800"/>
              <a:t>    hanno tempi di azione, modalità di somministrazione inducono sintomi e postumi ben noti. Dalla testimonianza della vittima è in genere possibile risalire alla natura ed anche alla dose della sostanza eventualmente somministrata. Tempestivi esami clinici, eseguiti dopo la segnalazione del presunto stupro, consentirebbero di provare, al di là del dubbio, le caratteristiche di questa somministrazione.</a:t>
            </a:r>
          </a:p>
          <a:p>
            <a:pPr eaLnBrk="1" hangingPunct="1">
              <a:defRPr/>
            </a:pPr>
            <a:endParaRPr lang="it-IT" sz="2800"/>
          </a:p>
        </p:txBody>
      </p:sp>
    </p:spTree>
    <p:extLst>
      <p:ext uri="{BB962C8B-B14F-4D97-AF65-F5344CB8AC3E}">
        <p14:creationId xmlns:p14="http://schemas.microsoft.com/office/powerpoint/2010/main" val="170763148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p:txBody>
          <a:bodyPr/>
          <a:lstStyle/>
          <a:p>
            <a:pPr eaLnBrk="1" hangingPunct="1">
              <a:defRPr/>
            </a:pPr>
            <a:r>
              <a:rPr lang="it-IT"/>
              <a:t>Alcune sedano la persona in modo tale da ridurne le difese (es. alcool, gamma idrossibutirrato, ansiolitici-ipnoidnucenti). </a:t>
            </a:r>
          </a:p>
        </p:txBody>
      </p:sp>
    </p:spTree>
    <p:extLst>
      <p:ext uri="{BB962C8B-B14F-4D97-AF65-F5344CB8AC3E}">
        <p14:creationId xmlns:p14="http://schemas.microsoft.com/office/powerpoint/2010/main" val="370908565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type="body" idx="1"/>
          </p:nvPr>
        </p:nvSpPr>
        <p:spPr/>
        <p:txBody>
          <a:bodyPr/>
          <a:lstStyle/>
          <a:p>
            <a:pPr eaLnBrk="1" hangingPunct="1">
              <a:defRPr/>
            </a:pPr>
            <a:r>
              <a:rPr lang="it-IT"/>
              <a:t>In particolare le benzodiazepine capaci di indurre rapidamente ed energicamente il sonno (es il flunitrazepam ovvero il Roipnol, non certo lo Xanax o il semplice Tavor) oltre a ridurre le difese, impediscono la memorizzazione degli eventi, rendendo quindi confusa la vittima, riducendone quindi la capacità di prestare una successiva valida testimonianza. </a:t>
            </a:r>
          </a:p>
        </p:txBody>
      </p:sp>
    </p:spTree>
    <p:extLst>
      <p:ext uri="{BB962C8B-B14F-4D97-AF65-F5344CB8AC3E}">
        <p14:creationId xmlns:p14="http://schemas.microsoft.com/office/powerpoint/2010/main" val="3947724217"/>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body" idx="1"/>
          </p:nvPr>
        </p:nvSpPr>
        <p:spPr/>
        <p:txBody>
          <a:bodyPr/>
          <a:lstStyle/>
          <a:p>
            <a:pPr eaLnBrk="1" hangingPunct="1">
              <a:defRPr/>
            </a:pPr>
            <a:r>
              <a:rPr lang="it-IT"/>
              <a:t>altre sostanze sono usate per produrre un grave disorientamento tale da confondere la vittima, indurre in lei/lui una condizione dissociativa caratterizzata anche da deliri ed allucinazioni tale da non consentirle di comprendere ciò che sta facendo (es. ketamina e fenilciclidina) </a:t>
            </a:r>
          </a:p>
        </p:txBody>
      </p:sp>
    </p:spTree>
    <p:extLst>
      <p:ext uri="{BB962C8B-B14F-4D97-AF65-F5344CB8AC3E}">
        <p14:creationId xmlns:p14="http://schemas.microsoft.com/office/powerpoint/2010/main" val="355084749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type="body" idx="1"/>
          </p:nvPr>
        </p:nvSpPr>
        <p:spPr/>
        <p:txBody>
          <a:bodyPr/>
          <a:lstStyle/>
          <a:p>
            <a:pPr eaLnBrk="1" hangingPunct="1">
              <a:defRPr/>
            </a:pPr>
            <a:r>
              <a:rPr lang="it-IT"/>
              <a:t>Alcune sostanze ecstasy simili, possono favorire un abuso sessuale in quanto favoriscono l’innamoramento e la comparsa di una notevole apertura nei confronti di partner anche occasionali </a:t>
            </a:r>
          </a:p>
        </p:txBody>
      </p:sp>
    </p:spTree>
    <p:extLst>
      <p:ext uri="{BB962C8B-B14F-4D97-AF65-F5344CB8AC3E}">
        <p14:creationId xmlns:p14="http://schemas.microsoft.com/office/powerpoint/2010/main" val="86337935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normAutofit fontScale="90000"/>
          </a:bodyPr>
          <a:lstStyle/>
          <a:p>
            <a:pPr eaLnBrk="1" hangingPunct="1">
              <a:defRPr/>
            </a:pPr>
            <a:br>
              <a:rPr lang="it-IT" sz="4000"/>
            </a:br>
            <a:endParaRPr lang="it-IT" sz="4000"/>
          </a:p>
        </p:txBody>
      </p:sp>
      <p:sp>
        <p:nvSpPr>
          <p:cNvPr id="13315" name="Rectangle 3"/>
          <p:cNvSpPr>
            <a:spLocks noGrp="1" noChangeArrowheads="1"/>
          </p:cNvSpPr>
          <p:nvPr>
            <p:ph type="body" idx="1"/>
          </p:nvPr>
        </p:nvSpPr>
        <p:spPr/>
        <p:txBody>
          <a:bodyPr/>
          <a:lstStyle/>
          <a:p>
            <a:pPr marL="609600" indent="-609600" eaLnBrk="1" hangingPunct="1">
              <a:defRPr/>
            </a:pPr>
            <a:r>
              <a:rPr lang="it-IT" dirty="0"/>
              <a:t>il sesso sotto ecstasy tende ad essere uno scambio di “coccole” e confidenze più che concretarsi in atti sessuali pienamente espletati. Per favorire l’aspetto sessuale c’è ci abbina sostanze simili all’ecstasy e prodotti tipo Viagra, capaci di favorire un’erezione.</a:t>
            </a:r>
          </a:p>
        </p:txBody>
      </p:sp>
    </p:spTree>
    <p:extLst>
      <p:ext uri="{BB962C8B-B14F-4D97-AF65-F5344CB8AC3E}">
        <p14:creationId xmlns:p14="http://schemas.microsoft.com/office/powerpoint/2010/main" val="1391324398"/>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type="body" idx="1"/>
          </p:nvPr>
        </p:nvSpPr>
        <p:spPr/>
        <p:txBody>
          <a:bodyPr/>
          <a:lstStyle/>
          <a:p>
            <a:pPr eaLnBrk="1" hangingPunct="1">
              <a:defRPr/>
            </a:pPr>
            <a:r>
              <a:rPr lang="it-IT" sz="2800"/>
              <a:t>1) gamma idrossi butirrato</a:t>
            </a:r>
          </a:p>
          <a:p>
            <a:pPr eaLnBrk="1" hangingPunct="1">
              <a:defRPr/>
            </a:pPr>
            <a:r>
              <a:rPr lang="it-IT" sz="2800"/>
              <a:t>Il gammaidrossibutirrato, o </a:t>
            </a:r>
            <a:r>
              <a:rPr lang="it-IT" sz="2800" u="sng"/>
              <a:t>GHB</a:t>
            </a:r>
            <a:r>
              <a:rPr lang="it-IT" sz="2800"/>
              <a:t>, viene anche definito “liquid ecstasy”. Possiede proprietà euforizzanti, sedative ed anabolizzanti (viene quindi usata anche da parte dei body builders). In Italia e’ in tabella I degli stupefacenti, ed è impiegata, solamente in ambito ospedaliero, per il trattamento dell'alcolismo. </a:t>
            </a:r>
          </a:p>
        </p:txBody>
      </p:sp>
    </p:spTree>
    <p:extLst>
      <p:ext uri="{BB962C8B-B14F-4D97-AF65-F5344CB8AC3E}">
        <p14:creationId xmlns:p14="http://schemas.microsoft.com/office/powerpoint/2010/main" val="3646069840"/>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type="body" idx="1"/>
          </p:nvPr>
        </p:nvSpPr>
        <p:spPr/>
        <p:txBody>
          <a:bodyPr/>
          <a:lstStyle/>
          <a:p>
            <a:pPr eaLnBrk="1" hangingPunct="1">
              <a:defRPr/>
            </a:pPr>
            <a:r>
              <a:rPr lang="it-IT"/>
              <a:t>Il GHB si può trovare sotto forma liquida, di polvere o anche in compresse. La sua somministrazione incrementa i livelli di dopamina cerebrali (un effetto caratteristico della maggior parte delle sostanze d’abuso). Generalmente, le proprietà psicoattive della molecola si palesano 10-20 minuti dopo l’assunzione, durano circa 1-3 ore. </a:t>
            </a:r>
          </a:p>
        </p:txBody>
      </p:sp>
    </p:spTree>
    <p:extLst>
      <p:ext uri="{BB962C8B-B14F-4D97-AF65-F5344CB8AC3E}">
        <p14:creationId xmlns:p14="http://schemas.microsoft.com/office/powerpoint/2010/main" val="60716152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type="body" idx="1"/>
          </p:nvPr>
        </p:nvSpPr>
        <p:spPr/>
        <p:txBody>
          <a:bodyPr/>
          <a:lstStyle/>
          <a:p>
            <a:pPr eaLnBrk="1" hangingPunct="1">
              <a:defRPr/>
            </a:pPr>
            <a:r>
              <a:rPr lang="it-IT"/>
              <a:t>Finito l’effetto della sostanza, il soggetto si sente per 2-4 ore,come se stesse smaltendo i postumi di una sbronza. </a:t>
            </a:r>
          </a:p>
        </p:txBody>
      </p:sp>
    </p:spTree>
    <p:extLst>
      <p:ext uri="{BB962C8B-B14F-4D97-AF65-F5344CB8AC3E}">
        <p14:creationId xmlns:p14="http://schemas.microsoft.com/office/powerpoint/2010/main" val="295717864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p:txBody>
          <a:bodyPr/>
          <a:lstStyle/>
          <a:p>
            <a:pPr eaLnBrk="1" hangingPunct="1">
              <a:defRPr/>
            </a:pPr>
            <a:r>
              <a:rPr lang="it-IT"/>
              <a:t>Il dosaggio assunto da coloro che ne abusano o che viene somministrato alla vittima designata per lo stupro, varia dai 0.5 ai 3.5 g al di. </a:t>
            </a:r>
          </a:p>
          <a:p>
            <a:pPr eaLnBrk="1" hangingPunct="1">
              <a:defRPr/>
            </a:pPr>
            <a:r>
              <a:rPr lang="it-IT"/>
              <a:t>Da5 a 20 volte superiore alla dose usata in disassuefazione</a:t>
            </a:r>
          </a:p>
        </p:txBody>
      </p:sp>
    </p:spTree>
    <p:extLst>
      <p:ext uri="{BB962C8B-B14F-4D97-AF65-F5344CB8AC3E}">
        <p14:creationId xmlns:p14="http://schemas.microsoft.com/office/powerpoint/2010/main" val="164210412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type="body" idx="1"/>
          </p:nvPr>
        </p:nvSpPr>
        <p:spPr/>
        <p:txBody>
          <a:bodyPr/>
          <a:lstStyle/>
          <a:p>
            <a:pPr eaLnBrk="1" hangingPunct="1">
              <a:defRPr/>
            </a:pPr>
            <a:r>
              <a:rPr lang="it-IT"/>
              <a:t>L’intossicazione acuta comprende vomito, sedazione profonda, stato di coscienza sognante, ipotonia muscolare, vertigini, depressione respiratoria e talora mioclono, ovvero contrazioni muscolari involontarie. Se assunto con altri sedativi, lo stato di intossicazione si manifesta con maggiore facilità. </a:t>
            </a:r>
          </a:p>
        </p:txBody>
      </p:sp>
    </p:spTree>
    <p:extLst>
      <p:ext uri="{BB962C8B-B14F-4D97-AF65-F5344CB8AC3E}">
        <p14:creationId xmlns:p14="http://schemas.microsoft.com/office/powerpoint/2010/main" val="373578278"/>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type="body" idx="1"/>
          </p:nvPr>
        </p:nvSpPr>
        <p:spPr/>
        <p:txBody>
          <a:bodyPr/>
          <a:lstStyle/>
          <a:p>
            <a:pPr eaLnBrk="1" hangingPunct="1">
              <a:defRPr/>
            </a:pPr>
            <a:r>
              <a:rPr lang="it-IT"/>
              <a:t>A basse dosi, non compatibili con lo stupro, alcuni consumatori riportano infatti proprietà afrodisiache della molecola: aumento della sensibilità tattile, rilassatezza, aumento della capacità erettile (o di lubrificazione vaginale), più intense sensazioni orgasmiche. </a:t>
            </a:r>
          </a:p>
          <a:p>
            <a:pPr eaLnBrk="1" hangingPunct="1">
              <a:defRPr/>
            </a:pPr>
            <a:r>
              <a:rPr lang="it-IT"/>
              <a:t>“Viagra femminile” </a:t>
            </a:r>
          </a:p>
        </p:txBody>
      </p:sp>
    </p:spTree>
    <p:extLst>
      <p:ext uri="{BB962C8B-B14F-4D97-AF65-F5344CB8AC3E}">
        <p14:creationId xmlns:p14="http://schemas.microsoft.com/office/powerpoint/2010/main" val="855976907"/>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type="body" idx="1"/>
          </p:nvPr>
        </p:nvSpPr>
        <p:spPr/>
        <p:txBody>
          <a:bodyPr/>
          <a:lstStyle/>
          <a:p>
            <a:pPr eaLnBrk="1" hangingPunct="1">
              <a:defRPr/>
            </a:pPr>
            <a:r>
              <a:rPr lang="it-IT"/>
              <a:t>2 Le Benzodiazepine </a:t>
            </a:r>
          </a:p>
          <a:p>
            <a:pPr eaLnBrk="1" hangingPunct="1">
              <a:defRPr/>
            </a:pPr>
            <a:r>
              <a:rPr lang="it-IT"/>
              <a:t>Il </a:t>
            </a:r>
            <a:r>
              <a:rPr lang="it-IT" u="sng"/>
              <a:t>flunitrazepam</a:t>
            </a:r>
            <a:r>
              <a:rPr lang="it-IT"/>
              <a:t> (Darkene, Roipnol) e’   prescritto  per il trattamento dell’insonnia e come medicazione pre-anestetica. Frequenti episodi di abuso ne hanno limitato la commercializzazione e ridotto il contenuto delle pillole. </a:t>
            </a:r>
          </a:p>
        </p:txBody>
      </p:sp>
    </p:spTree>
    <p:extLst>
      <p:ext uri="{BB962C8B-B14F-4D97-AF65-F5344CB8AC3E}">
        <p14:creationId xmlns:p14="http://schemas.microsoft.com/office/powerpoint/2010/main" val="3117983212"/>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type="body" idx="1"/>
          </p:nvPr>
        </p:nvSpPr>
        <p:spPr/>
        <p:txBody>
          <a:bodyPr/>
          <a:lstStyle/>
          <a:p>
            <a:pPr eaLnBrk="1" hangingPunct="1">
              <a:defRPr/>
            </a:pPr>
            <a:r>
              <a:rPr lang="it-IT"/>
              <a:t>le compresse vengono pestate e la polvere viene sniffata o iniettata ev) per modulare gli effetti di eccitanti (come la cocaina) o per ottenere un potenziamento con il metadone, con l’eroina o con gli alcolici. </a:t>
            </a:r>
          </a:p>
        </p:txBody>
      </p:sp>
    </p:spTree>
    <p:extLst>
      <p:ext uri="{BB962C8B-B14F-4D97-AF65-F5344CB8AC3E}">
        <p14:creationId xmlns:p14="http://schemas.microsoft.com/office/powerpoint/2010/main" val="1209878197"/>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type="body" idx="1"/>
          </p:nvPr>
        </p:nvSpPr>
        <p:spPr/>
        <p:txBody>
          <a:bodyPr/>
          <a:lstStyle/>
          <a:p>
            <a:pPr eaLnBrk="1" hangingPunct="1">
              <a:defRPr/>
            </a:pPr>
            <a:r>
              <a:rPr lang="it-IT"/>
              <a:t>In alcuni pazienti, esso può determinare l’insorgenza di un effetto paradosso, e cioè si osservano livelli elevati di aggressività e di impulsività dopo l’assunzione di dosaggi anche alti. </a:t>
            </a:r>
          </a:p>
        </p:txBody>
      </p:sp>
    </p:spTree>
    <p:extLst>
      <p:ext uri="{BB962C8B-B14F-4D97-AF65-F5344CB8AC3E}">
        <p14:creationId xmlns:p14="http://schemas.microsoft.com/office/powerpoint/2010/main" val="183147830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noChangeArrowheads="1"/>
          </p:cNvSpPr>
          <p:nvPr>
            <p:ph type="body" idx="1"/>
          </p:nvPr>
        </p:nvSpPr>
        <p:spPr/>
        <p:txBody>
          <a:bodyPr/>
          <a:lstStyle/>
          <a:p>
            <a:pPr eaLnBrk="1" hangingPunct="1">
              <a:defRPr/>
            </a:pPr>
            <a:r>
              <a:rPr lang="it-IT"/>
              <a:t>Se si vuole compiere abuso sessuale su vittima non consenziente, occorre somministrarne dosi energiche, altrimenti la vittima è solamente meno ansiosa, ma riesce comunque ad opporsi alle voglie dell’abusante. </a:t>
            </a:r>
          </a:p>
        </p:txBody>
      </p:sp>
    </p:spTree>
    <p:extLst>
      <p:ext uri="{BB962C8B-B14F-4D97-AF65-F5344CB8AC3E}">
        <p14:creationId xmlns:p14="http://schemas.microsoft.com/office/powerpoint/2010/main" val="2672747525"/>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Grp="1" noChangeArrowheads="1"/>
          </p:cNvSpPr>
          <p:nvPr>
            <p:ph type="body" idx="1"/>
          </p:nvPr>
        </p:nvSpPr>
        <p:spPr/>
        <p:txBody>
          <a:bodyPr/>
          <a:lstStyle/>
          <a:p>
            <a:pPr eaLnBrk="1" hangingPunct="1">
              <a:defRPr/>
            </a:pPr>
            <a:r>
              <a:rPr lang="it-IT"/>
              <a:t>L’abusato generalmente riporta effetti collaterali quali sedazione, vertigini, perdita del controllo motorio, parola impastata, confusione mentale e disturbi gastrointestinali che durano fino a 12 ore dopo l’ingestione </a:t>
            </a:r>
          </a:p>
        </p:txBody>
      </p:sp>
    </p:spTree>
    <p:extLst>
      <p:ext uri="{BB962C8B-B14F-4D97-AF65-F5344CB8AC3E}">
        <p14:creationId xmlns:p14="http://schemas.microsoft.com/office/powerpoint/2010/main" val="2603284843"/>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type="body" idx="1"/>
          </p:nvPr>
        </p:nvSpPr>
        <p:spPr/>
        <p:txBody>
          <a:bodyPr/>
          <a:lstStyle/>
          <a:p>
            <a:pPr eaLnBrk="1" hangingPunct="1">
              <a:defRPr/>
            </a:pPr>
            <a:r>
              <a:rPr lang="it-IT"/>
              <a:t>L’abuso su una persona di sesso femminile ridotta in queste condizioni è possibile e la vittima non avrà un chiaro ricordo dell’accaduto. </a:t>
            </a:r>
          </a:p>
        </p:txBody>
      </p:sp>
    </p:spTree>
    <p:extLst>
      <p:ext uri="{BB962C8B-B14F-4D97-AF65-F5344CB8AC3E}">
        <p14:creationId xmlns:p14="http://schemas.microsoft.com/office/powerpoint/2010/main" val="673970142"/>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type="body" idx="1"/>
          </p:nvPr>
        </p:nvSpPr>
        <p:spPr/>
        <p:txBody>
          <a:bodyPr/>
          <a:lstStyle/>
          <a:p>
            <a:pPr eaLnBrk="1" hangingPunct="1">
              <a:defRPr/>
            </a:pPr>
            <a:r>
              <a:rPr lang="it-IT"/>
              <a:t>A dosi alte e somministrate di nascosto, si può costringere la vittima  a partecipare ad atti sessuali non desiderati. </a:t>
            </a:r>
          </a:p>
          <a:p>
            <a:pPr eaLnBrk="1" hangingPunct="1">
              <a:defRPr/>
            </a:pPr>
            <a:r>
              <a:rPr lang="it-IT"/>
              <a:t>la vittima si presenterà passiva, potrà lasciarsi penetrare (se femmina o uomo aduso a tali scambi), ma non assumerà un ruolo attivo per incoordinazione motoria. </a:t>
            </a:r>
          </a:p>
        </p:txBody>
      </p:sp>
    </p:spTree>
    <p:extLst>
      <p:ext uri="{BB962C8B-B14F-4D97-AF65-F5344CB8AC3E}">
        <p14:creationId xmlns:p14="http://schemas.microsoft.com/office/powerpoint/2010/main" val="228699506"/>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type="body" idx="1"/>
          </p:nvPr>
        </p:nvSpPr>
        <p:spPr/>
        <p:txBody>
          <a:bodyPr/>
          <a:lstStyle/>
          <a:p>
            <a:pPr eaLnBrk="1" hangingPunct="1">
              <a:defRPr/>
            </a:pPr>
            <a:r>
              <a:rPr lang="it-IT"/>
              <a:t>A distanza dell’abuso ne avrà un ricordo assai confuso e soprattutto dormirà per una dozzina di ore.</a:t>
            </a:r>
          </a:p>
          <a:p>
            <a:pPr eaLnBrk="1" hangingPunct="1">
              <a:defRPr/>
            </a:pPr>
            <a:endParaRPr lang="it-IT"/>
          </a:p>
        </p:txBody>
      </p:sp>
    </p:spTree>
    <p:extLst>
      <p:ext uri="{BB962C8B-B14F-4D97-AF65-F5344CB8AC3E}">
        <p14:creationId xmlns:p14="http://schemas.microsoft.com/office/powerpoint/2010/main" val="2285948656"/>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p:txBody>
          <a:bodyPr/>
          <a:lstStyle/>
          <a:p>
            <a:pPr algn="just" eaLnBrk="1" hangingPunct="1">
              <a:defRPr/>
            </a:pPr>
            <a:r>
              <a:rPr lang="it-IT" b="1"/>
              <a:t>Ecstasy e sostanze ecstasy-like</a:t>
            </a:r>
            <a:endParaRPr lang="en-GB" b="1"/>
          </a:p>
          <a:p>
            <a:pPr eaLnBrk="1" hangingPunct="1">
              <a:defRPr/>
            </a:pPr>
            <a:endParaRPr lang="it-IT"/>
          </a:p>
        </p:txBody>
      </p:sp>
    </p:spTree>
    <p:extLst>
      <p:ext uri="{BB962C8B-B14F-4D97-AF65-F5344CB8AC3E}">
        <p14:creationId xmlns:p14="http://schemas.microsoft.com/office/powerpoint/2010/main" val="2265378519"/>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type="body" idx="1"/>
          </p:nvPr>
        </p:nvSpPr>
        <p:spPr/>
        <p:txBody>
          <a:bodyPr/>
          <a:lstStyle/>
          <a:p>
            <a:pPr eaLnBrk="1" hangingPunct="1">
              <a:defRPr/>
            </a:pPr>
            <a:r>
              <a:rPr lang="it-IT"/>
              <a:t>L’uso di MDMA, meglio nota come ecstasy, ha cominciato a farsi strada in Italia nell’ultimo decennio. Si tratta di un prodotto messo a punto nel  1912 </a:t>
            </a:r>
          </a:p>
        </p:txBody>
      </p:sp>
    </p:spTree>
    <p:extLst>
      <p:ext uri="{BB962C8B-B14F-4D97-AF65-F5344CB8AC3E}">
        <p14:creationId xmlns:p14="http://schemas.microsoft.com/office/powerpoint/2010/main" val="951563939"/>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Grp="1" noChangeArrowheads="1"/>
          </p:cNvSpPr>
          <p:nvPr>
            <p:ph type="body" idx="1"/>
          </p:nvPr>
        </p:nvSpPr>
        <p:spPr/>
        <p:txBody>
          <a:bodyPr/>
          <a:lstStyle/>
          <a:p>
            <a:pPr eaLnBrk="1" hangingPunct="1">
              <a:defRPr/>
            </a:pPr>
            <a:r>
              <a:rPr lang="it-IT"/>
              <a:t>Dapprima utilizzato come anoressizzante ed anche, in ambito militare, come “siero della verità”. </a:t>
            </a:r>
          </a:p>
        </p:txBody>
      </p:sp>
    </p:spTree>
    <p:extLst>
      <p:ext uri="{BB962C8B-B14F-4D97-AF65-F5344CB8AC3E}">
        <p14:creationId xmlns:p14="http://schemas.microsoft.com/office/powerpoint/2010/main" val="4213601361"/>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noChangeArrowheads="1"/>
          </p:cNvSpPr>
          <p:nvPr>
            <p:ph type="body" idx="1"/>
          </p:nvPr>
        </p:nvSpPr>
        <p:spPr/>
        <p:txBody>
          <a:bodyPr/>
          <a:lstStyle/>
          <a:p>
            <a:pPr eaLnBrk="1" hangingPunct="1">
              <a:defRPr/>
            </a:pPr>
            <a:r>
              <a:rPr lang="it-IT"/>
              <a:t>Aumenta la capacità di percepire e comunicare aspetti profondi della propria interiorità consente di sentirsi più vicini agli altri e di migliorare le proprie capacità introspettive. </a:t>
            </a:r>
          </a:p>
        </p:txBody>
      </p:sp>
    </p:spTree>
    <p:extLst>
      <p:ext uri="{BB962C8B-B14F-4D97-AF65-F5344CB8AC3E}">
        <p14:creationId xmlns:p14="http://schemas.microsoft.com/office/powerpoint/2010/main" val="1261407972"/>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p:cNvSpPr>
            <a:spLocks noGrp="1" noChangeArrowheads="1"/>
          </p:cNvSpPr>
          <p:nvPr>
            <p:ph type="body" idx="1"/>
          </p:nvPr>
        </p:nvSpPr>
        <p:spPr/>
        <p:txBody>
          <a:bodyPr/>
          <a:lstStyle/>
          <a:p>
            <a:pPr eaLnBrk="1" hangingPunct="1">
              <a:defRPr/>
            </a:pPr>
            <a:r>
              <a:rPr lang="it-IT"/>
              <a:t>permette di ballare a ritmi sfrenati per ore ed ore senza stancarsi   </a:t>
            </a:r>
          </a:p>
          <a:p>
            <a:pPr eaLnBrk="1" hangingPunct="1">
              <a:defRPr/>
            </a:pPr>
            <a:r>
              <a:rPr lang="it-IT"/>
              <a:t>La temperatura corporea si eleva altissima, compaiono contrazioni muscolari, tachicardia.</a:t>
            </a:r>
          </a:p>
        </p:txBody>
      </p:sp>
    </p:spTree>
    <p:extLst>
      <p:ext uri="{BB962C8B-B14F-4D97-AF65-F5344CB8AC3E}">
        <p14:creationId xmlns:p14="http://schemas.microsoft.com/office/powerpoint/2010/main" val="193811578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defRPr/>
            </a:pPr>
            <a:endParaRPr lang="it-IT"/>
          </a:p>
        </p:txBody>
      </p:sp>
      <p:sp>
        <p:nvSpPr>
          <p:cNvPr id="33795" name="Rectangle 3"/>
          <p:cNvSpPr>
            <a:spLocks noGrp="1" noChangeArrowheads="1"/>
          </p:cNvSpPr>
          <p:nvPr>
            <p:ph type="body" idx="1"/>
          </p:nvPr>
        </p:nvSpPr>
        <p:spPr/>
        <p:txBody>
          <a:bodyPr/>
          <a:lstStyle/>
          <a:p>
            <a:pPr eaLnBrk="1" hangingPunct="1">
              <a:defRPr/>
            </a:pPr>
            <a:r>
              <a:rPr lang="it-IT"/>
              <a:t>Dopo la fase iniziale in cui si sperimentano gli effetti attesi dell’ecstasy, quali maggiore  estroversione ed empatia, l’uso cronico della sostanza può determinare l’insorgenza di complicanze psichiatriche. </a:t>
            </a:r>
          </a:p>
        </p:txBody>
      </p:sp>
    </p:spTree>
    <p:extLst>
      <p:ext uri="{BB962C8B-B14F-4D97-AF65-F5344CB8AC3E}">
        <p14:creationId xmlns:p14="http://schemas.microsoft.com/office/powerpoint/2010/main" val="2786269931"/>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defRPr/>
            </a:pPr>
            <a:endParaRPr lang="it-IT"/>
          </a:p>
        </p:txBody>
      </p:sp>
      <p:sp>
        <p:nvSpPr>
          <p:cNvPr id="34819" name="Rectangle 3"/>
          <p:cNvSpPr>
            <a:spLocks noGrp="1" noChangeArrowheads="1"/>
          </p:cNvSpPr>
          <p:nvPr>
            <p:ph type="body" idx="1"/>
          </p:nvPr>
        </p:nvSpPr>
        <p:spPr/>
        <p:txBody>
          <a:bodyPr/>
          <a:lstStyle/>
          <a:p>
            <a:pPr eaLnBrk="1" hangingPunct="1">
              <a:defRPr/>
            </a:pPr>
            <a:r>
              <a:rPr lang="it-IT"/>
              <a:t>Il loro effetto, oltre che dalla dose e dalla natura della sostanza ingerita dipende anche, e soprattutto, dall’atteggiamento di chi le assume e dall’ambiente (setting). </a:t>
            </a:r>
          </a:p>
        </p:txBody>
      </p:sp>
    </p:spTree>
    <p:extLst>
      <p:ext uri="{BB962C8B-B14F-4D97-AF65-F5344CB8AC3E}">
        <p14:creationId xmlns:p14="http://schemas.microsoft.com/office/powerpoint/2010/main" val="2403918545"/>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defRPr/>
            </a:pPr>
            <a:endParaRPr lang="it-IT"/>
          </a:p>
        </p:txBody>
      </p:sp>
      <p:sp>
        <p:nvSpPr>
          <p:cNvPr id="35843" name="Rectangle 3"/>
          <p:cNvSpPr>
            <a:spLocks noGrp="1" noChangeArrowheads="1"/>
          </p:cNvSpPr>
          <p:nvPr>
            <p:ph type="body" idx="1"/>
          </p:nvPr>
        </p:nvSpPr>
        <p:spPr/>
        <p:txBody>
          <a:bodyPr/>
          <a:lstStyle/>
          <a:p>
            <a:pPr eaLnBrk="1" hangingPunct="1">
              <a:defRPr/>
            </a:pPr>
            <a:r>
              <a:rPr lang="it-IT"/>
              <a:t>In ambiente rilassato, con musica dolce, e con un partner amico, possono fare emergere un desiderio di vicinanza e di affetto che può esprimersi anche con un rapporto sessuale, che però in tali circostanze è vissuto in modo assai dolce e condiviso </a:t>
            </a:r>
          </a:p>
        </p:txBody>
      </p:sp>
    </p:spTree>
    <p:extLst>
      <p:ext uri="{BB962C8B-B14F-4D97-AF65-F5344CB8AC3E}">
        <p14:creationId xmlns:p14="http://schemas.microsoft.com/office/powerpoint/2010/main" val="1499962807"/>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defRPr/>
            </a:pPr>
            <a:endParaRPr lang="it-IT"/>
          </a:p>
        </p:txBody>
      </p:sp>
      <p:sp>
        <p:nvSpPr>
          <p:cNvPr id="36867" name="Rectangle 3"/>
          <p:cNvSpPr>
            <a:spLocks noGrp="1" noChangeArrowheads="1"/>
          </p:cNvSpPr>
          <p:nvPr>
            <p:ph type="body" idx="1"/>
          </p:nvPr>
        </p:nvSpPr>
        <p:spPr/>
        <p:txBody>
          <a:bodyPr/>
          <a:lstStyle/>
          <a:p>
            <a:pPr eaLnBrk="1" hangingPunct="1">
              <a:defRPr/>
            </a:pPr>
            <a:r>
              <a:rPr lang="it-IT" b="1"/>
              <a:t>Fenciclidina e fenciclidino-simili (ketamina; tiletamina)</a:t>
            </a:r>
          </a:p>
        </p:txBody>
      </p:sp>
    </p:spTree>
    <p:extLst>
      <p:ext uri="{BB962C8B-B14F-4D97-AF65-F5344CB8AC3E}">
        <p14:creationId xmlns:p14="http://schemas.microsoft.com/office/powerpoint/2010/main" val="1204538613"/>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defRPr/>
            </a:pPr>
            <a:endParaRPr lang="it-IT"/>
          </a:p>
        </p:txBody>
      </p:sp>
      <p:sp>
        <p:nvSpPr>
          <p:cNvPr id="37891" name="Rectangle 3"/>
          <p:cNvSpPr>
            <a:spLocks noGrp="1" noChangeArrowheads="1"/>
          </p:cNvSpPr>
          <p:nvPr>
            <p:ph type="body" idx="1"/>
          </p:nvPr>
        </p:nvSpPr>
        <p:spPr/>
        <p:txBody>
          <a:bodyPr/>
          <a:lstStyle/>
          <a:p>
            <a:pPr eaLnBrk="1" hangingPunct="1">
              <a:defRPr/>
            </a:pPr>
            <a:r>
              <a:rPr lang="it-IT"/>
              <a:t>Negli anni ’50 e fino agli anni ‘70 la fenciclidina, e’ stata utilizzata come anestetico per gli animali. </a:t>
            </a:r>
          </a:p>
        </p:txBody>
      </p:sp>
    </p:spTree>
    <p:extLst>
      <p:ext uri="{BB962C8B-B14F-4D97-AF65-F5344CB8AC3E}">
        <p14:creationId xmlns:p14="http://schemas.microsoft.com/office/powerpoint/2010/main" val="2174675486"/>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defRPr/>
            </a:pPr>
            <a:endParaRPr lang="it-IT"/>
          </a:p>
        </p:txBody>
      </p:sp>
      <p:sp>
        <p:nvSpPr>
          <p:cNvPr id="38915" name="Rectangle 3"/>
          <p:cNvSpPr>
            <a:spLocks noGrp="1" noChangeArrowheads="1"/>
          </p:cNvSpPr>
          <p:nvPr>
            <p:ph type="body" idx="1"/>
          </p:nvPr>
        </p:nvSpPr>
        <p:spPr/>
        <p:txBody>
          <a:bodyPr/>
          <a:lstStyle/>
          <a:p>
            <a:pPr eaLnBrk="1" hangingPunct="1">
              <a:defRPr/>
            </a:pPr>
            <a:r>
              <a:rPr lang="it-IT"/>
              <a:t>Nel mondo della tossicodipendenza la fenilciclidina è nota anche come PCP, o “angel dust” (polvere d’angelo), “supergrass”, “killer weed”, “embalming fluid” o “rocket fuel” </a:t>
            </a:r>
          </a:p>
        </p:txBody>
      </p:sp>
    </p:spTree>
    <p:extLst>
      <p:ext uri="{BB962C8B-B14F-4D97-AF65-F5344CB8AC3E}">
        <p14:creationId xmlns:p14="http://schemas.microsoft.com/office/powerpoint/2010/main" val="298330497"/>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defRPr/>
            </a:pPr>
            <a:endParaRPr lang="it-IT"/>
          </a:p>
        </p:txBody>
      </p:sp>
      <p:sp>
        <p:nvSpPr>
          <p:cNvPr id="39939" name="Rectangle 3"/>
          <p:cNvSpPr>
            <a:spLocks noGrp="1" noChangeArrowheads="1"/>
          </p:cNvSpPr>
          <p:nvPr>
            <p:ph type="body" idx="1"/>
          </p:nvPr>
        </p:nvSpPr>
        <p:spPr/>
        <p:txBody>
          <a:bodyPr/>
          <a:lstStyle/>
          <a:p>
            <a:pPr eaLnBrk="1" hangingPunct="1">
              <a:defRPr/>
            </a:pPr>
            <a:r>
              <a:rPr lang="it-IT" dirty="0"/>
              <a:t>La PCP, nella sua forma pura, si trova sotto forma di polvere che si scioglie facilmente in acqua. Altre volte, la si trova sotto forma di materiale gommoso o liquida. Il liquido viene poi spruzzato su foglie di marijuana, menta o origano, foglie che vengono poi fumate </a:t>
            </a:r>
          </a:p>
        </p:txBody>
      </p:sp>
    </p:spTree>
    <p:extLst>
      <p:ext uri="{BB962C8B-B14F-4D97-AF65-F5344CB8AC3E}">
        <p14:creationId xmlns:p14="http://schemas.microsoft.com/office/powerpoint/2010/main" val="3556555886"/>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defRPr/>
            </a:pPr>
            <a:endParaRPr lang="it-IT"/>
          </a:p>
        </p:txBody>
      </p:sp>
      <p:sp>
        <p:nvSpPr>
          <p:cNvPr id="40963" name="Rectangle 3"/>
          <p:cNvSpPr>
            <a:spLocks noGrp="1" noChangeArrowheads="1"/>
          </p:cNvSpPr>
          <p:nvPr>
            <p:ph type="body" idx="1"/>
          </p:nvPr>
        </p:nvSpPr>
        <p:spPr/>
        <p:txBody>
          <a:bodyPr/>
          <a:lstStyle/>
          <a:p>
            <a:pPr eaLnBrk="1" hangingPunct="1">
              <a:lnSpc>
                <a:spcPct val="90000"/>
              </a:lnSpc>
              <a:defRPr/>
            </a:pPr>
            <a:r>
              <a:rPr lang="it-IT"/>
              <a:t>sensazioni soggettive di estraniazione dall’ambiente, parola impacciata, mancanza di coordinazione e di equilibrio, sensazioni di forza e di invulnerabilità, nistagmo. Altre volte si osservano anche: allucinazioni, distorsioni percettive visive, alterazioni notevoli del tono dell’umore, amnesia, gravi episodi di violenza e di impulsività. In certi casi, è evidenziabile un quadro clinico simil-schizofrenico. </a:t>
            </a:r>
          </a:p>
        </p:txBody>
      </p:sp>
    </p:spTree>
    <p:extLst>
      <p:ext uri="{BB962C8B-B14F-4D97-AF65-F5344CB8AC3E}">
        <p14:creationId xmlns:p14="http://schemas.microsoft.com/office/powerpoint/2010/main" val="16487481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defRPr/>
            </a:pPr>
            <a:endParaRPr lang="it-IT"/>
          </a:p>
        </p:txBody>
      </p:sp>
      <p:sp>
        <p:nvSpPr>
          <p:cNvPr id="41987" name="Rectangle 3"/>
          <p:cNvSpPr>
            <a:spLocks noGrp="1" noChangeArrowheads="1"/>
          </p:cNvSpPr>
          <p:nvPr>
            <p:ph type="body" idx="1"/>
          </p:nvPr>
        </p:nvSpPr>
        <p:spPr/>
        <p:txBody>
          <a:bodyPr/>
          <a:lstStyle/>
          <a:p>
            <a:pPr eaLnBrk="1" hangingPunct="1">
              <a:defRPr/>
            </a:pPr>
            <a:r>
              <a:rPr lang="it-IT"/>
              <a:t>È possibile violentare una persona sotto effetto di Ketamina o di PCP, la vittima, che vive un momento di delirio e distorsione sensoriale può diventare violenta ed avrà un ricordo assai vago e confuso dell’evento.  </a:t>
            </a:r>
          </a:p>
        </p:txBody>
      </p:sp>
    </p:spTree>
    <p:extLst>
      <p:ext uri="{BB962C8B-B14F-4D97-AF65-F5344CB8AC3E}">
        <p14:creationId xmlns:p14="http://schemas.microsoft.com/office/powerpoint/2010/main" val="85479718"/>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defRPr/>
            </a:pPr>
            <a:endParaRPr lang="it-IT"/>
          </a:p>
        </p:txBody>
      </p:sp>
      <p:sp>
        <p:nvSpPr>
          <p:cNvPr id="43011" name="Rectangle 3"/>
          <p:cNvSpPr>
            <a:spLocks noGrp="1" noChangeArrowheads="1"/>
          </p:cNvSpPr>
          <p:nvPr>
            <p:ph type="body" idx="1"/>
          </p:nvPr>
        </p:nvSpPr>
        <p:spPr/>
        <p:txBody>
          <a:bodyPr/>
          <a:lstStyle/>
          <a:p>
            <a:pPr eaLnBrk="1" hangingPunct="1">
              <a:defRPr/>
            </a:pPr>
            <a:r>
              <a:rPr lang="it-IT"/>
              <a:t>In sud America, numerose ragazze sono state ridotte a vita vegetale o in condizioni psicotiche irreversibili dopo essere state abusate a lungo sotto l’influsso di queste sostanze.</a:t>
            </a:r>
          </a:p>
          <a:p>
            <a:pPr eaLnBrk="1" hangingPunct="1">
              <a:defRPr/>
            </a:pPr>
            <a:endParaRPr lang="it-IT"/>
          </a:p>
        </p:txBody>
      </p:sp>
    </p:spTree>
    <p:extLst>
      <p:ext uri="{BB962C8B-B14F-4D97-AF65-F5344CB8AC3E}">
        <p14:creationId xmlns:p14="http://schemas.microsoft.com/office/powerpoint/2010/main" val="321802002"/>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defRPr/>
            </a:pPr>
            <a:endParaRPr lang="it-IT"/>
          </a:p>
        </p:txBody>
      </p:sp>
      <p:sp>
        <p:nvSpPr>
          <p:cNvPr id="44035" name="Rectangle 3"/>
          <p:cNvSpPr>
            <a:spLocks noGrp="1" noChangeArrowheads="1"/>
          </p:cNvSpPr>
          <p:nvPr>
            <p:ph type="body" idx="1"/>
          </p:nvPr>
        </p:nvSpPr>
        <p:spPr/>
        <p:txBody>
          <a:bodyPr/>
          <a:lstStyle/>
          <a:p>
            <a:pPr eaLnBrk="1" hangingPunct="1">
              <a:defRPr/>
            </a:pPr>
            <a:r>
              <a:rPr lang="it-IT"/>
              <a:t>Il ricordo dell’evento fatto dal denunciante è estremamente dettagliato   ricordi con questi dettagli ci permettono di escludere alcune droghe da stupro. </a:t>
            </a:r>
          </a:p>
        </p:txBody>
      </p:sp>
    </p:spTree>
    <p:extLst>
      <p:ext uri="{BB962C8B-B14F-4D97-AF65-F5344CB8AC3E}">
        <p14:creationId xmlns:p14="http://schemas.microsoft.com/office/powerpoint/2010/main" val="274478623"/>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defRPr/>
            </a:pPr>
            <a:endParaRPr lang="it-IT"/>
          </a:p>
        </p:txBody>
      </p:sp>
      <p:sp>
        <p:nvSpPr>
          <p:cNvPr id="45059" name="Rectangle 3"/>
          <p:cNvSpPr>
            <a:spLocks noGrp="1" noChangeArrowheads="1"/>
          </p:cNvSpPr>
          <p:nvPr>
            <p:ph type="body" idx="1"/>
          </p:nvPr>
        </p:nvSpPr>
        <p:spPr/>
        <p:txBody>
          <a:bodyPr/>
          <a:lstStyle/>
          <a:p>
            <a:pPr eaLnBrk="1" hangingPunct="1">
              <a:lnSpc>
                <a:spcPct val="90000"/>
              </a:lnSpc>
              <a:defRPr/>
            </a:pPr>
            <a:r>
              <a:rPr lang="it-IT"/>
              <a:t>Non può aver assunto benzodiazepine ipnoinducenti o ad alte dosi, né fenilciclidina o ketamina. Le prime infatti avrebbero fatto confondere i ricordi, impedendone la fissazione, le sostanze citate per secondo, avrebbero indotto allucinazioni e confusioni, dispercezioni tali da consentire un ricordo pieno di intrusioni fantastiche, quasi onirico, non certo così nitido e dettagliato.</a:t>
            </a:r>
          </a:p>
        </p:txBody>
      </p:sp>
    </p:spTree>
    <p:extLst>
      <p:ext uri="{BB962C8B-B14F-4D97-AF65-F5344CB8AC3E}">
        <p14:creationId xmlns:p14="http://schemas.microsoft.com/office/powerpoint/2010/main" val="796880051"/>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defRPr/>
            </a:pPr>
            <a:endParaRPr lang="it-IT"/>
          </a:p>
        </p:txBody>
      </p:sp>
      <p:sp>
        <p:nvSpPr>
          <p:cNvPr id="46083" name="Rectangle 3"/>
          <p:cNvSpPr>
            <a:spLocks noGrp="1" noChangeArrowheads="1"/>
          </p:cNvSpPr>
          <p:nvPr>
            <p:ph type="body" idx="1"/>
          </p:nvPr>
        </p:nvSpPr>
        <p:spPr/>
        <p:txBody>
          <a:bodyPr/>
          <a:lstStyle/>
          <a:p>
            <a:pPr eaLnBrk="1" hangingPunct="1">
              <a:defRPr/>
            </a:pPr>
            <a:r>
              <a:rPr lang="it-IT"/>
              <a:t>Dosi modeste di benzodiazepine non bastano certamente a facilitare incontri omosessuali in chi non abbia già una discreta propensione e desiderio in tale direzione,</a:t>
            </a:r>
          </a:p>
        </p:txBody>
      </p:sp>
    </p:spTree>
    <p:extLst>
      <p:ext uri="{BB962C8B-B14F-4D97-AF65-F5344CB8AC3E}">
        <p14:creationId xmlns:p14="http://schemas.microsoft.com/office/powerpoint/2010/main" val="521135854"/>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defRPr/>
            </a:pPr>
            <a:endParaRPr lang="it-IT"/>
          </a:p>
        </p:txBody>
      </p:sp>
      <p:sp>
        <p:nvSpPr>
          <p:cNvPr id="47107" name="Rectangle 3"/>
          <p:cNvSpPr>
            <a:spLocks noGrp="1" noChangeArrowheads="1"/>
          </p:cNvSpPr>
          <p:nvPr>
            <p:ph type="body" idx="1"/>
          </p:nvPr>
        </p:nvSpPr>
        <p:spPr/>
        <p:txBody>
          <a:bodyPr/>
          <a:lstStyle/>
          <a:p>
            <a:pPr eaLnBrk="1" hangingPunct="1">
              <a:defRPr/>
            </a:pPr>
            <a:r>
              <a:rPr lang="it-IT"/>
              <a:t>Se si fosse trattato di gammaidrossibutirrato, per dosi modeste sarebbe forse aumentata la euforia e la disponibilità sessuale, e ciò è in contrasto con quanto riferito in denuncia. Per dosi più importanti, nel giro di minuti la presunta vittima avrebbe sentito sensazioni simili ad una sbronza.</a:t>
            </a:r>
          </a:p>
        </p:txBody>
      </p:sp>
    </p:spTree>
    <p:extLst>
      <p:ext uri="{BB962C8B-B14F-4D97-AF65-F5344CB8AC3E}">
        <p14:creationId xmlns:p14="http://schemas.microsoft.com/office/powerpoint/2010/main" val="3382838510"/>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pPr eaLnBrk="1" hangingPunct="1">
              <a:defRPr/>
            </a:pPr>
            <a:endParaRPr lang="it-IT"/>
          </a:p>
        </p:txBody>
      </p:sp>
      <p:sp>
        <p:nvSpPr>
          <p:cNvPr id="48131" name="Rectangle 3"/>
          <p:cNvSpPr>
            <a:spLocks noGrp="1" noChangeArrowheads="1"/>
          </p:cNvSpPr>
          <p:nvPr>
            <p:ph type="body" idx="1"/>
          </p:nvPr>
        </p:nvSpPr>
        <p:spPr/>
        <p:txBody>
          <a:bodyPr/>
          <a:lstStyle/>
          <a:p>
            <a:pPr eaLnBrk="1" hangingPunct="1">
              <a:defRPr/>
            </a:pPr>
            <a:r>
              <a:rPr lang="it-IT" dirty="0"/>
              <a:t>Compresse di ecstasy e simili possono consentire la partecipazione ad atti sessuali alquanto insoliti ed un ricordo dettagliato di quanto è avvenuto (sono dei derivati </a:t>
            </a:r>
            <a:r>
              <a:rPr lang="it-IT" dirty="0" err="1"/>
              <a:t>amfetaminici</a:t>
            </a:r>
            <a:r>
              <a:rPr lang="it-IT" dirty="0"/>
              <a:t> e le amfetamine un tempo erano usate dai bravi studenti come facilitatori dello studio). </a:t>
            </a:r>
          </a:p>
        </p:txBody>
      </p:sp>
    </p:spTree>
    <p:extLst>
      <p:ext uri="{BB962C8B-B14F-4D97-AF65-F5344CB8AC3E}">
        <p14:creationId xmlns:p14="http://schemas.microsoft.com/office/powerpoint/2010/main" val="667977988"/>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eaLnBrk="1" hangingPunct="1">
              <a:defRPr/>
            </a:pPr>
            <a:endParaRPr lang="it-IT"/>
          </a:p>
        </p:txBody>
      </p:sp>
      <p:sp>
        <p:nvSpPr>
          <p:cNvPr id="49155" name="Rectangle 3"/>
          <p:cNvSpPr>
            <a:spLocks noGrp="1" noChangeArrowheads="1"/>
          </p:cNvSpPr>
          <p:nvPr>
            <p:ph type="body" idx="1"/>
          </p:nvPr>
        </p:nvSpPr>
        <p:spPr/>
        <p:txBody>
          <a:bodyPr/>
          <a:lstStyle/>
          <a:p>
            <a:pPr eaLnBrk="1" hangingPunct="1">
              <a:lnSpc>
                <a:spcPct val="80000"/>
              </a:lnSpc>
              <a:defRPr/>
            </a:pPr>
            <a:r>
              <a:rPr lang="it-IT" sz="2800"/>
              <a:t>Dopo due boccali di questa birra, la presunta vittima riferisce di “aver perso la cognizione del tempo, sono stato assalito da una forte sensazione di panico perché sentivo che stavo perdendo il controllo di me stesso”. “ed è stata proprio la mia sensazione di malessere, irrealtà, di smarrimento che mi ha fatto capire che non ero più così sicuro di me stesso.” “io ero certamente in preda al panico, tremavo e non riuscivo a ribellarmi a quella situazione, parevo, ripensandoci, paralizzato…. Non sapevo più cosa fare e quindi acconsentivo.” </a:t>
            </a:r>
          </a:p>
        </p:txBody>
      </p:sp>
    </p:spTree>
    <p:extLst>
      <p:ext uri="{BB962C8B-B14F-4D97-AF65-F5344CB8AC3E}">
        <p14:creationId xmlns:p14="http://schemas.microsoft.com/office/powerpoint/2010/main" val="1191204778"/>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eaLnBrk="1" hangingPunct="1">
              <a:defRPr/>
            </a:pPr>
            <a:endParaRPr lang="it-IT"/>
          </a:p>
        </p:txBody>
      </p:sp>
      <p:sp>
        <p:nvSpPr>
          <p:cNvPr id="50179" name="Rectangle 3"/>
          <p:cNvSpPr>
            <a:spLocks noGrp="1" noChangeArrowheads="1"/>
          </p:cNvSpPr>
          <p:nvPr>
            <p:ph type="body" idx="1"/>
          </p:nvPr>
        </p:nvSpPr>
        <p:spPr/>
        <p:txBody>
          <a:bodyPr/>
          <a:lstStyle/>
          <a:p>
            <a:pPr eaLnBrk="1" hangingPunct="1">
              <a:defRPr/>
            </a:pPr>
            <a:r>
              <a:rPr lang="it-IT"/>
              <a:t>Gli ansiolitici benzodiazepine possono fare sentire confusi, privi di capacità di reagire ed alterano il senso del tempo, non si associano però di solito ad ansia, descritto addirittura come un senso di panico. L’effetto paradosso delle benzodiazepine, di per sé raro, se non tra i bambini e gli anziani, si associa ad agitazione soprattutto motoria qui non riferita.</a:t>
            </a:r>
          </a:p>
        </p:txBody>
      </p:sp>
    </p:spTree>
    <p:extLst>
      <p:ext uri="{BB962C8B-B14F-4D97-AF65-F5344CB8AC3E}">
        <p14:creationId xmlns:p14="http://schemas.microsoft.com/office/powerpoint/2010/main" val="3815992163"/>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eaLnBrk="1" hangingPunct="1">
              <a:defRPr/>
            </a:pPr>
            <a:endParaRPr lang="it-IT"/>
          </a:p>
        </p:txBody>
      </p:sp>
      <p:sp>
        <p:nvSpPr>
          <p:cNvPr id="51203" name="Rectangle 3"/>
          <p:cNvSpPr>
            <a:spLocks noGrp="1" noChangeArrowheads="1"/>
          </p:cNvSpPr>
          <p:nvPr>
            <p:ph type="body" idx="1"/>
          </p:nvPr>
        </p:nvSpPr>
        <p:spPr/>
        <p:txBody>
          <a:bodyPr/>
          <a:lstStyle/>
          <a:p>
            <a:pPr eaLnBrk="1" hangingPunct="1">
              <a:defRPr/>
            </a:pPr>
            <a:r>
              <a:rPr lang="it-IT"/>
              <a:t>Nel corso delle presunte violenze il denunciante riferisce di aver avuto un’erezione e di aver eiaculato in seguito ad un rapporto orale e a masturbazione. Difficilmente si riesce ad eiaculare quando si è sotto l’effetto di sedativi. </a:t>
            </a:r>
          </a:p>
        </p:txBody>
      </p:sp>
    </p:spTree>
    <p:extLst>
      <p:ext uri="{BB962C8B-B14F-4D97-AF65-F5344CB8AC3E}">
        <p14:creationId xmlns:p14="http://schemas.microsoft.com/office/powerpoint/2010/main" val="1513375651"/>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eaLnBrk="1" hangingPunct="1">
              <a:defRPr/>
            </a:pPr>
            <a:endParaRPr lang="it-IT"/>
          </a:p>
        </p:txBody>
      </p:sp>
      <p:sp>
        <p:nvSpPr>
          <p:cNvPr id="52227" name="Rectangle 3"/>
          <p:cNvSpPr>
            <a:spLocks noGrp="1" noChangeArrowheads="1"/>
          </p:cNvSpPr>
          <p:nvPr>
            <p:ph type="body" idx="1"/>
          </p:nvPr>
        </p:nvSpPr>
        <p:spPr/>
        <p:txBody>
          <a:bodyPr/>
          <a:lstStyle/>
          <a:p>
            <a:pPr eaLnBrk="1" hangingPunct="1">
              <a:defRPr/>
            </a:pPr>
            <a:r>
              <a:rPr lang="it-IT"/>
              <a:t>Il ciclo dell’eccitazione sessuale, inizia infatti con una necessaria fase di rilassamento che consente la erezione; prima della eiaculazione bisogna essere molto tesi, quasi ai limiti dell’ansia. </a:t>
            </a:r>
          </a:p>
        </p:txBody>
      </p:sp>
    </p:spTree>
    <p:extLst>
      <p:ext uri="{BB962C8B-B14F-4D97-AF65-F5344CB8AC3E}">
        <p14:creationId xmlns:p14="http://schemas.microsoft.com/office/powerpoint/2010/main" val="2563455420"/>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pPr eaLnBrk="1" hangingPunct="1">
              <a:defRPr/>
            </a:pPr>
            <a:endParaRPr lang="it-IT"/>
          </a:p>
        </p:txBody>
      </p:sp>
      <p:sp>
        <p:nvSpPr>
          <p:cNvPr id="53251" name="Rectangle 3"/>
          <p:cNvSpPr>
            <a:spLocks noGrp="1" noChangeArrowheads="1"/>
          </p:cNvSpPr>
          <p:nvPr>
            <p:ph type="body" idx="1"/>
          </p:nvPr>
        </p:nvSpPr>
        <p:spPr/>
        <p:txBody>
          <a:bodyPr/>
          <a:lstStyle/>
          <a:p>
            <a:pPr eaLnBrk="1" hangingPunct="1">
              <a:defRPr/>
            </a:pPr>
            <a:r>
              <a:rPr lang="it-IT"/>
              <a:t>L’uso di ansiolitici può consentire una erezione , ma tendono ad inibire la eiaculazione. Anche in questo senso le uniche sostanze realisticamente associabili con quanto riferito sarebbero sostanze simili all’ecstasy.</a:t>
            </a:r>
          </a:p>
        </p:txBody>
      </p:sp>
    </p:spTree>
    <p:extLst>
      <p:ext uri="{BB962C8B-B14F-4D97-AF65-F5344CB8AC3E}">
        <p14:creationId xmlns:p14="http://schemas.microsoft.com/office/powerpoint/2010/main" val="325366888"/>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eaLnBrk="1" hangingPunct="1">
              <a:defRPr/>
            </a:pPr>
            <a:endParaRPr lang="it-IT"/>
          </a:p>
        </p:txBody>
      </p:sp>
      <p:sp>
        <p:nvSpPr>
          <p:cNvPr id="54275" name="Rectangle 3"/>
          <p:cNvSpPr>
            <a:spLocks noGrp="1" noChangeArrowheads="1"/>
          </p:cNvSpPr>
          <p:nvPr>
            <p:ph type="body" idx="1"/>
          </p:nvPr>
        </p:nvSpPr>
        <p:spPr/>
        <p:txBody>
          <a:bodyPr/>
          <a:lstStyle/>
          <a:p>
            <a:pPr eaLnBrk="1" hangingPunct="1">
              <a:defRPr/>
            </a:pPr>
            <a:r>
              <a:rPr lang="it-IT" sz="2800"/>
              <a:t>Verso le 2  il denunciante raggiungeva la casa della zia e le riferiva l’accaduto. Rientrato a casa si lavava in modo quasi ossessivo ed entrava in una condizione di depressione.</a:t>
            </a:r>
          </a:p>
          <a:p>
            <a:pPr eaLnBrk="1" hangingPunct="1">
              <a:defRPr/>
            </a:pPr>
            <a:r>
              <a:rPr lang="it-IT" sz="2800"/>
              <a:t>La condizione di depressione può seguire l’assunzione di stimolanti ed anche qui la ipotesi dell’ingestione di ecstasy diviene più probabile di qualsiasi altra droga da stupro </a:t>
            </a:r>
          </a:p>
        </p:txBody>
      </p:sp>
    </p:spTree>
    <p:extLst>
      <p:ext uri="{BB962C8B-B14F-4D97-AF65-F5344CB8AC3E}">
        <p14:creationId xmlns:p14="http://schemas.microsoft.com/office/powerpoint/2010/main" val="3752225144"/>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pPr eaLnBrk="1" hangingPunct="1">
              <a:defRPr/>
            </a:pPr>
            <a:endParaRPr lang="it-IT"/>
          </a:p>
        </p:txBody>
      </p:sp>
      <p:sp>
        <p:nvSpPr>
          <p:cNvPr id="55299" name="Rectangle 3"/>
          <p:cNvSpPr>
            <a:spLocks noGrp="1" noChangeArrowheads="1"/>
          </p:cNvSpPr>
          <p:nvPr>
            <p:ph type="body" idx="1"/>
          </p:nvPr>
        </p:nvSpPr>
        <p:spPr/>
        <p:txBody>
          <a:bodyPr/>
          <a:lstStyle/>
          <a:p>
            <a:pPr eaLnBrk="1" hangingPunct="1">
              <a:lnSpc>
                <a:spcPct val="80000"/>
              </a:lnSpc>
              <a:defRPr/>
            </a:pPr>
            <a:r>
              <a:rPr lang="it-IT" sz="2800"/>
              <a:t>Alquanto contraddittorio con il presunto uso di ecstasy è la mancanza della tendenza a muoversi e parlare in modo frenetico che si osserva negli intossicati da questa sostanza. Chi ha assunto sostanze come l’ecstasy, parla e partecipa moltissimo alla situazione. Si innamora con grande facilità, ed allora partecipa volentieri ad uno scambio sessuale con mille preamboli e confidenze, o è capace di reagire picchiando, scappando, difendendosi in maniera valida, in ciò aiutato dalla componente anfetaminica del prodotto.  </a:t>
            </a:r>
          </a:p>
        </p:txBody>
      </p:sp>
    </p:spTree>
    <p:extLst>
      <p:ext uri="{BB962C8B-B14F-4D97-AF65-F5344CB8AC3E}">
        <p14:creationId xmlns:p14="http://schemas.microsoft.com/office/powerpoint/2010/main" val="1859785128"/>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pPr eaLnBrk="1" hangingPunct="1">
              <a:defRPr/>
            </a:pPr>
            <a:endParaRPr lang="it-IT"/>
          </a:p>
        </p:txBody>
      </p:sp>
      <p:sp>
        <p:nvSpPr>
          <p:cNvPr id="56323" name="Rectangle 3"/>
          <p:cNvSpPr>
            <a:spLocks noGrp="1" noChangeArrowheads="1"/>
          </p:cNvSpPr>
          <p:nvPr>
            <p:ph type="body" idx="1"/>
          </p:nvPr>
        </p:nvSpPr>
        <p:spPr/>
        <p:txBody>
          <a:bodyPr/>
          <a:lstStyle/>
          <a:p>
            <a:pPr eaLnBrk="1" hangingPunct="1">
              <a:defRPr/>
            </a:pPr>
            <a:r>
              <a:rPr lang="it-IT"/>
              <a:t>Quindi sotto ecstasy o si condivide la passione amorosa o si reagisce in modo deciso.  Difficilmente una persona resta vittima indifesa in queste circostanze. </a:t>
            </a:r>
          </a:p>
        </p:txBody>
      </p:sp>
    </p:spTree>
    <p:extLst>
      <p:ext uri="{BB962C8B-B14F-4D97-AF65-F5344CB8AC3E}">
        <p14:creationId xmlns:p14="http://schemas.microsoft.com/office/powerpoint/2010/main" val="3653030185"/>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pPr eaLnBrk="1" hangingPunct="1">
              <a:defRPr/>
            </a:pPr>
            <a:endParaRPr lang="it-IT"/>
          </a:p>
        </p:txBody>
      </p:sp>
      <p:sp>
        <p:nvSpPr>
          <p:cNvPr id="57347" name="Rectangle 3"/>
          <p:cNvSpPr>
            <a:spLocks noGrp="1" noChangeArrowheads="1"/>
          </p:cNvSpPr>
          <p:nvPr>
            <p:ph type="body" idx="1"/>
          </p:nvPr>
        </p:nvSpPr>
        <p:spPr/>
        <p:txBody>
          <a:bodyPr/>
          <a:lstStyle/>
          <a:p>
            <a:pPr eaLnBrk="1" hangingPunct="1">
              <a:defRPr/>
            </a:pPr>
            <a:r>
              <a:rPr lang="it-IT"/>
              <a:t>Concludendo, la storia sembra essere contraddittoria sotto molti aspetti.</a:t>
            </a:r>
          </a:p>
        </p:txBody>
      </p:sp>
    </p:spTree>
    <p:extLst>
      <p:ext uri="{BB962C8B-B14F-4D97-AF65-F5344CB8AC3E}">
        <p14:creationId xmlns:p14="http://schemas.microsoft.com/office/powerpoint/2010/main" val="260356383"/>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pPr eaLnBrk="1" hangingPunct="1">
              <a:defRPr/>
            </a:pPr>
            <a:endParaRPr lang="it-IT"/>
          </a:p>
        </p:txBody>
      </p:sp>
      <p:sp>
        <p:nvSpPr>
          <p:cNvPr id="58371" name="Rectangle 3"/>
          <p:cNvSpPr>
            <a:spLocks noGrp="1" noChangeArrowheads="1"/>
          </p:cNvSpPr>
          <p:nvPr>
            <p:ph type="body" idx="1"/>
          </p:nvPr>
        </p:nvSpPr>
        <p:spPr/>
        <p:txBody>
          <a:bodyPr/>
          <a:lstStyle/>
          <a:p>
            <a:pPr eaLnBrk="1" hangingPunct="1">
              <a:defRPr/>
            </a:pPr>
            <a:r>
              <a:rPr lang="it-IT"/>
              <a:t>Ritorniamo ad immaginare, per pura ipotesi, che lo stupro sia avvenuto. Più probabile che nelle birre non ci fosse proprio nulla, che la vittima avesse una attrazione e, contemporaneamente, una repulsione verso lo scambio sessuale omosessuale e che, rilassato dall’alcool, si sia reso disponibile ad un incontro. </a:t>
            </a:r>
          </a:p>
        </p:txBody>
      </p:sp>
    </p:spTree>
    <p:extLst>
      <p:ext uri="{BB962C8B-B14F-4D97-AF65-F5344CB8AC3E}">
        <p14:creationId xmlns:p14="http://schemas.microsoft.com/office/powerpoint/2010/main" val="981286264"/>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pPr eaLnBrk="1" hangingPunct="1">
              <a:defRPr/>
            </a:pPr>
            <a:endParaRPr lang="it-IT"/>
          </a:p>
        </p:txBody>
      </p:sp>
      <p:sp>
        <p:nvSpPr>
          <p:cNvPr id="59395" name="Rectangle 3"/>
          <p:cNvSpPr>
            <a:spLocks noGrp="1" noChangeArrowheads="1"/>
          </p:cNvSpPr>
          <p:nvPr>
            <p:ph type="body" idx="1"/>
          </p:nvPr>
        </p:nvSpPr>
        <p:spPr/>
        <p:txBody>
          <a:bodyPr/>
          <a:lstStyle/>
          <a:p>
            <a:pPr eaLnBrk="1" hangingPunct="1">
              <a:defRPr/>
            </a:pPr>
            <a:r>
              <a:rPr lang="it-IT"/>
              <a:t>Il difficile, in queste circostanze, è l’accettare l’evento, in quanto averne un buon ricordo vorrebbe dire dover accettare il fatto che la propria vaga e latente propensione omosessuale in quella occasione di discontrollo abbia avuto il sopravvento. </a:t>
            </a:r>
          </a:p>
        </p:txBody>
      </p:sp>
    </p:spTree>
    <p:extLst>
      <p:ext uri="{BB962C8B-B14F-4D97-AF65-F5344CB8AC3E}">
        <p14:creationId xmlns:p14="http://schemas.microsoft.com/office/powerpoint/2010/main" val="9692908"/>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pPr eaLnBrk="1" hangingPunct="1">
              <a:defRPr/>
            </a:pPr>
            <a:endParaRPr lang="it-IT"/>
          </a:p>
        </p:txBody>
      </p:sp>
      <p:sp>
        <p:nvSpPr>
          <p:cNvPr id="60419" name="Rectangle 3"/>
          <p:cNvSpPr>
            <a:spLocks noGrp="1" noChangeArrowheads="1"/>
          </p:cNvSpPr>
          <p:nvPr>
            <p:ph type="body" idx="1"/>
          </p:nvPr>
        </p:nvSpPr>
        <p:spPr/>
        <p:txBody>
          <a:bodyPr/>
          <a:lstStyle/>
          <a:p>
            <a:pPr eaLnBrk="1" hangingPunct="1">
              <a:defRPr/>
            </a:pPr>
            <a:r>
              <a:rPr lang="it-IT"/>
              <a:t>Meglio trovare una attribuzione esterna, una spiegazione deresponsabilizzante quale “sì, l’ho fatto, ma non era colpa mia, mi avevano drogato” che riduce la necessità di una revisione di sé, del proprio orientamento sessuale e della propria identità.</a:t>
            </a:r>
          </a:p>
          <a:p>
            <a:pPr eaLnBrk="1" hangingPunct="1">
              <a:defRPr/>
            </a:pPr>
            <a:endParaRPr lang="it-IT"/>
          </a:p>
        </p:txBody>
      </p:sp>
    </p:spTree>
    <p:extLst>
      <p:ext uri="{BB962C8B-B14F-4D97-AF65-F5344CB8AC3E}">
        <p14:creationId xmlns:p14="http://schemas.microsoft.com/office/powerpoint/2010/main" val="193753409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7372</TotalTime>
  <Words>6905</Words>
  <Application>Microsoft Office PowerPoint</Application>
  <PresentationFormat>Presentazione su schermo (4:3)</PresentationFormat>
  <Paragraphs>329</Paragraphs>
  <Slides>134</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134</vt:i4>
      </vt:variant>
    </vt:vector>
  </HeadingPairs>
  <TitlesOfParts>
    <vt:vector size="139" baseType="lpstr">
      <vt:lpstr>Arial</vt:lpstr>
      <vt:lpstr>Calibri</vt:lpstr>
      <vt:lpstr>Tahoma</vt:lpstr>
      <vt:lpstr>Wingdings</vt:lpstr>
      <vt:lpstr>Tema di Office</vt:lpstr>
      <vt:lpstr>DSM 5 indice correlato alla attività criminale </vt:lpstr>
      <vt:lpstr>Presentazione standard di PowerPoint</vt:lpstr>
      <vt:lpstr>Presentazione standard di PowerPoint</vt:lpstr>
      <vt:lpstr>Presentazione standard di PowerPoint</vt:lpstr>
      <vt:lpstr>Presentazione standard di PowerPoint</vt:lpstr>
      <vt:lpstr>Disturbi dello sviluppo neurologico</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 </vt:lpstr>
      <vt:lpstr>Presentazione standard di PowerPoint</vt:lpstr>
      <vt:lpstr>Presentazione standard di PowerPoint</vt:lpstr>
      <vt:lpstr>Disturbo ossessivo compulsivo e disturbi correlati</vt:lpstr>
      <vt:lpstr>Presentazione standard di PowerPoint</vt:lpstr>
      <vt:lpstr>Presentazione standard di PowerPoint</vt:lpstr>
      <vt:lpstr>Disturbi da trauma e da stress</vt:lpstr>
      <vt:lpstr>Presentazione standard di PowerPoint</vt:lpstr>
      <vt:lpstr>Presentazione standard di PowerPoint</vt:lpstr>
      <vt:lpstr>Presentazione standard di PowerPoint</vt:lpstr>
      <vt:lpstr>Presentazione standard di PowerPoint</vt:lpstr>
      <vt:lpstr>Presentazione standard di PowerPoint</vt:lpstr>
      <vt:lpstr>Disturbi dissociativi</vt:lpstr>
      <vt:lpstr>Presentazione standard di PowerPoint</vt:lpstr>
      <vt:lpstr>Presentazione standard di PowerPoint</vt:lpstr>
      <vt:lpstr>Sintomi somatici e disturbi correlati </vt:lpstr>
      <vt:lpstr>Presentazione standard di PowerPoint</vt:lpstr>
      <vt:lpstr>Disturbi della alimentazione e della nutrizione</vt:lpstr>
      <vt:lpstr>Presentazione standard di PowerPoint</vt:lpstr>
      <vt:lpstr>Presentazione standard di PowerPoint</vt:lpstr>
      <vt:lpstr>Presentazione standard di PowerPoint</vt:lpstr>
      <vt:lpstr>Disturbi sessuali</vt:lpstr>
      <vt:lpstr>Presentazione standard di PowerPoint</vt:lpstr>
      <vt:lpstr>Presentazione standard di PowerPoint</vt:lpstr>
      <vt:lpstr>Presentazione standard di PowerPoint</vt:lpstr>
      <vt:lpstr>Disturbi dirompenti, da discontrollo degli impulsi e della condotta </vt:lpstr>
      <vt:lpstr>Presentazione standard di PowerPoint</vt:lpstr>
      <vt:lpstr>DISTURBI DI DIPENDENZA e correlati </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Disturbi di personalità </vt:lpstr>
      <vt:lpstr>Presentazione standard di PowerPoint</vt:lpstr>
      <vt:lpstr>Presentazione standard di PowerPoint</vt:lpstr>
      <vt:lpstr>Il disturbo antisociale </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NARCISISMO MALIGNO</vt:lpstr>
      <vt:lpstr>Presentazione standard di PowerPoint</vt:lpstr>
      <vt:lpstr>Il disturbo borderline </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Droghe da Stupro</vt:lpstr>
      <vt:lpstr>Droghe da stupro</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 </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Dsm 5 indice</dc:title>
  <dc:creator>francesco</dc:creator>
  <cp:lastModifiedBy>FRANCESCO ROVETTO</cp:lastModifiedBy>
  <cp:revision>55</cp:revision>
  <dcterms:created xsi:type="dcterms:W3CDTF">2013-10-30T12:29:19Z</dcterms:created>
  <dcterms:modified xsi:type="dcterms:W3CDTF">2022-10-23T15:10:09Z</dcterms:modified>
</cp:coreProperties>
</file>