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9"/>
  </p:notesMasterIdLst>
  <p:sldIdLst>
    <p:sldId id="256" r:id="rId2"/>
    <p:sldId id="930" r:id="rId3"/>
    <p:sldId id="931" r:id="rId4"/>
    <p:sldId id="944" r:id="rId5"/>
    <p:sldId id="943" r:id="rId6"/>
    <p:sldId id="932" r:id="rId7"/>
    <p:sldId id="933" r:id="rId8"/>
    <p:sldId id="936" r:id="rId9"/>
    <p:sldId id="937" r:id="rId10"/>
    <p:sldId id="938" r:id="rId11"/>
    <p:sldId id="939" r:id="rId12"/>
    <p:sldId id="940" r:id="rId13"/>
    <p:sldId id="941" r:id="rId14"/>
    <p:sldId id="942" r:id="rId15"/>
    <p:sldId id="257" r:id="rId16"/>
    <p:sldId id="499" r:id="rId17"/>
    <p:sldId id="509" r:id="rId18"/>
    <p:sldId id="259" r:id="rId19"/>
    <p:sldId id="527" r:id="rId20"/>
    <p:sldId id="528" r:id="rId21"/>
    <p:sldId id="529" r:id="rId22"/>
    <p:sldId id="531" r:id="rId23"/>
    <p:sldId id="530" r:id="rId24"/>
    <p:sldId id="510" r:id="rId25"/>
    <p:sldId id="511" r:id="rId26"/>
    <p:sldId id="518" r:id="rId27"/>
    <p:sldId id="522" r:id="rId28"/>
    <p:sldId id="945" r:id="rId29"/>
    <p:sldId id="946" r:id="rId30"/>
    <p:sldId id="523" r:id="rId31"/>
    <p:sldId id="525" r:id="rId32"/>
    <p:sldId id="512" r:id="rId33"/>
    <p:sldId id="902" r:id="rId34"/>
    <p:sldId id="903" r:id="rId35"/>
    <p:sldId id="904" r:id="rId36"/>
    <p:sldId id="912" r:id="rId37"/>
    <p:sldId id="910" r:id="rId38"/>
    <p:sldId id="906" r:id="rId39"/>
    <p:sldId id="911" r:id="rId40"/>
    <p:sldId id="905" r:id="rId41"/>
    <p:sldId id="909" r:id="rId42"/>
    <p:sldId id="907" r:id="rId43"/>
    <p:sldId id="908" r:id="rId44"/>
    <p:sldId id="526" r:id="rId45"/>
    <p:sldId id="520" r:id="rId46"/>
    <p:sldId id="521" r:id="rId47"/>
    <p:sldId id="513" r:id="rId48"/>
    <p:sldId id="913" r:id="rId49"/>
    <p:sldId id="258" r:id="rId50"/>
    <p:sldId id="341" r:id="rId51"/>
    <p:sldId id="342" r:id="rId52"/>
    <p:sldId id="343" r:id="rId53"/>
    <p:sldId id="344" r:id="rId54"/>
    <p:sldId id="263" r:id="rId55"/>
    <p:sldId id="346" r:id="rId56"/>
    <p:sldId id="360" r:id="rId57"/>
    <p:sldId id="351" r:id="rId58"/>
    <p:sldId id="345" r:id="rId59"/>
    <p:sldId id="361" r:id="rId60"/>
    <p:sldId id="348" r:id="rId61"/>
    <p:sldId id="456" r:id="rId62"/>
    <p:sldId id="267" r:id="rId63"/>
    <p:sldId id="362" r:id="rId64"/>
    <p:sldId id="375" r:id="rId65"/>
    <p:sldId id="268" r:id="rId66"/>
    <p:sldId id="373" r:id="rId67"/>
    <p:sldId id="363" r:id="rId68"/>
    <p:sldId id="270" r:id="rId69"/>
    <p:sldId id="364" r:id="rId70"/>
    <p:sldId id="366" r:id="rId71"/>
    <p:sldId id="365" r:id="rId72"/>
    <p:sldId id="367" r:id="rId73"/>
    <p:sldId id="376" r:id="rId74"/>
    <p:sldId id="271" r:id="rId75"/>
    <p:sldId id="368" r:id="rId76"/>
    <p:sldId id="377" r:id="rId77"/>
    <p:sldId id="272" r:id="rId78"/>
    <p:sldId id="369" r:id="rId79"/>
    <p:sldId id="273" r:id="rId80"/>
    <p:sldId id="371" r:id="rId81"/>
    <p:sldId id="274" r:id="rId82"/>
    <p:sldId id="370" r:id="rId83"/>
    <p:sldId id="276" r:id="rId84"/>
    <p:sldId id="378" r:id="rId85"/>
    <p:sldId id="372" r:id="rId86"/>
    <p:sldId id="379" r:id="rId87"/>
    <p:sldId id="934" r:id="rId88"/>
    <p:sldId id="278" r:id="rId89"/>
    <p:sldId id="380" r:id="rId90"/>
    <p:sldId id="280" r:id="rId91"/>
    <p:sldId id="381" r:id="rId92"/>
    <p:sldId id="382" r:id="rId93"/>
    <p:sldId id="385" r:id="rId94"/>
    <p:sldId id="450" r:id="rId95"/>
    <p:sldId id="386" r:id="rId96"/>
    <p:sldId id="387" r:id="rId97"/>
    <p:sldId id="451" r:id="rId98"/>
    <p:sldId id="283" r:id="rId99"/>
    <p:sldId id="383" r:id="rId100"/>
    <p:sldId id="286" r:id="rId101"/>
    <p:sldId id="384" r:id="rId102"/>
    <p:sldId id="302" r:id="rId103"/>
    <p:sldId id="305" r:id="rId104"/>
    <p:sldId id="323" r:id="rId105"/>
    <p:sldId id="324" r:id="rId106"/>
    <p:sldId id="306" r:id="rId107"/>
    <p:sldId id="325" r:id="rId108"/>
    <p:sldId id="326" r:id="rId109"/>
    <p:sldId id="307" r:id="rId110"/>
    <p:sldId id="452" r:id="rId111"/>
    <p:sldId id="327" r:id="rId112"/>
    <p:sldId id="308" r:id="rId113"/>
    <p:sldId id="328" r:id="rId114"/>
    <p:sldId id="309" r:id="rId115"/>
    <p:sldId id="453" r:id="rId116"/>
    <p:sldId id="310" r:id="rId117"/>
    <p:sldId id="454" r:id="rId118"/>
    <p:sldId id="329" r:id="rId119"/>
    <p:sldId id="455" r:id="rId120"/>
    <p:sldId id="349" r:id="rId121"/>
    <p:sldId id="388" r:id="rId122"/>
    <p:sldId id="389" r:id="rId123"/>
    <p:sldId id="390" r:id="rId124"/>
    <p:sldId id="391" r:id="rId125"/>
    <p:sldId id="392" r:id="rId126"/>
    <p:sldId id="393" r:id="rId127"/>
    <p:sldId id="394" r:id="rId128"/>
    <p:sldId id="395" r:id="rId129"/>
    <p:sldId id="396" r:id="rId130"/>
    <p:sldId id="397" r:id="rId131"/>
    <p:sldId id="398" r:id="rId132"/>
    <p:sldId id="399" r:id="rId133"/>
    <p:sldId id="400" r:id="rId134"/>
    <p:sldId id="401" r:id="rId135"/>
    <p:sldId id="402" r:id="rId136"/>
    <p:sldId id="403" r:id="rId137"/>
    <p:sldId id="404" r:id="rId138"/>
    <p:sldId id="405" r:id="rId139"/>
    <p:sldId id="406" r:id="rId140"/>
    <p:sldId id="407" r:id="rId141"/>
    <p:sldId id="408" r:id="rId142"/>
    <p:sldId id="409" r:id="rId143"/>
    <p:sldId id="410" r:id="rId144"/>
    <p:sldId id="411" r:id="rId145"/>
    <p:sldId id="412" r:id="rId146"/>
    <p:sldId id="413" r:id="rId147"/>
    <p:sldId id="414" r:id="rId148"/>
    <p:sldId id="415" r:id="rId149"/>
    <p:sldId id="416" r:id="rId150"/>
    <p:sldId id="417" r:id="rId151"/>
    <p:sldId id="418" r:id="rId152"/>
    <p:sldId id="419" r:id="rId153"/>
    <p:sldId id="420" r:id="rId154"/>
    <p:sldId id="421" r:id="rId155"/>
    <p:sldId id="422" r:id="rId156"/>
    <p:sldId id="423" r:id="rId157"/>
    <p:sldId id="424" r:id="rId158"/>
    <p:sldId id="425" r:id="rId159"/>
    <p:sldId id="426" r:id="rId160"/>
    <p:sldId id="427" r:id="rId161"/>
    <p:sldId id="428" r:id="rId162"/>
    <p:sldId id="914" r:id="rId163"/>
    <p:sldId id="915" r:id="rId164"/>
    <p:sldId id="262" r:id="rId165"/>
    <p:sldId id="281" r:id="rId166"/>
    <p:sldId id="916" r:id="rId167"/>
    <p:sldId id="917" r:id="rId168"/>
    <p:sldId id="918" r:id="rId169"/>
    <p:sldId id="919" r:id="rId170"/>
    <p:sldId id="264" r:id="rId171"/>
    <p:sldId id="260" r:id="rId172"/>
    <p:sldId id="265" r:id="rId173"/>
    <p:sldId id="261" r:id="rId174"/>
    <p:sldId id="279" r:id="rId175"/>
    <p:sldId id="266" r:id="rId176"/>
    <p:sldId id="920" r:id="rId177"/>
    <p:sldId id="921" r:id="rId178"/>
    <p:sldId id="922" r:id="rId179"/>
    <p:sldId id="277" r:id="rId180"/>
    <p:sldId id="269" r:id="rId181"/>
    <p:sldId id="275" r:id="rId182"/>
    <p:sldId id="923" r:id="rId183"/>
    <p:sldId id="924" r:id="rId184"/>
    <p:sldId id="925" r:id="rId185"/>
    <p:sldId id="926" r:id="rId186"/>
    <p:sldId id="927" r:id="rId187"/>
    <p:sldId id="928" r:id="rId18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13" autoAdjust="0"/>
    <p:restoredTop sz="94660"/>
  </p:normalViewPr>
  <p:slideViewPr>
    <p:cSldViewPr>
      <p:cViewPr varScale="1">
        <p:scale>
          <a:sx n="67" d="100"/>
          <a:sy n="67" d="100"/>
        </p:scale>
        <p:origin x="912"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3B6D5A-9059-4803-8FF6-B4295A27ED26}" type="datetimeFigureOut">
              <a:rPr lang="it-IT" smtClean="0"/>
              <a:t>11/09/2023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BA759-FB1E-4F12-A2BB-A151DDC63CF0}" type="slidenum">
              <a:rPr lang="it-IT" smtClean="0"/>
              <a:t>‹N›</a:t>
            </a:fld>
            <a:endParaRPr lang="it-IT"/>
          </a:p>
        </p:txBody>
      </p:sp>
    </p:spTree>
    <p:extLst>
      <p:ext uri="{BB962C8B-B14F-4D97-AF65-F5344CB8AC3E}">
        <p14:creationId xmlns:p14="http://schemas.microsoft.com/office/powerpoint/2010/main" val="233685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11/09/2023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4812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11/09/2023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03924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11/09/2023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858096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57001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11/09/2023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856847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11/09/2023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88031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64B4DE5-D054-40D8-B46D-47EB4D4590E5}" type="datetimeFigureOut">
              <a:rPr lang="it-IT" smtClean="0"/>
              <a:t>11/09/2023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433836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64B4DE5-D054-40D8-B46D-47EB4D4590E5}" type="datetimeFigureOut">
              <a:rPr lang="it-IT" smtClean="0"/>
              <a:t>11/09/2023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45530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64B4DE5-D054-40D8-B46D-47EB4D4590E5}" type="datetimeFigureOut">
              <a:rPr lang="it-IT" smtClean="0"/>
              <a:t>11/09/2023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43524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64B4DE5-D054-40D8-B46D-47EB4D4590E5}" type="datetimeFigureOut">
              <a:rPr lang="it-IT" smtClean="0"/>
              <a:t>11/09/2023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92970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11/09/2023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9923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11/09/2023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279308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B4DE5-D054-40D8-B46D-47EB4D4590E5}" type="datetimeFigureOut">
              <a:rPr lang="it-IT" smtClean="0"/>
              <a:t>11/09/2023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D6329-3C71-42C5-9277-FE5129B20FEF}" type="slidenum">
              <a:rPr lang="it-IT" smtClean="0"/>
              <a:t>‹N›</a:t>
            </a:fld>
            <a:endParaRPr lang="it-IT"/>
          </a:p>
        </p:txBody>
      </p:sp>
    </p:spTree>
    <p:extLst>
      <p:ext uri="{BB962C8B-B14F-4D97-AF65-F5344CB8AC3E}">
        <p14:creationId xmlns:p14="http://schemas.microsoft.com/office/powerpoint/2010/main" val="31420391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hyperlink" Target="http://commissariatodips.it/" TargetMode="Externa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stateofmind.it/tag/suicidi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stateofmind.it/tag/disturbo-dellidentita-di-genere-disforia-di-genere/"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stateofmind.it/tag/accettazione-del-lutto/"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stateofmind.it/tag/evitamento/"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stateofmind.it/tag/autolesionismo/"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stateofmind.it/tag/disturbo-bipolare/" TargetMode="External"/><Relationship Id="rId2" Type="http://schemas.openxmlformats.org/officeDocument/2006/relationships/hyperlink" Target="https://www.stateofmind.it/tag/autismo/" TargetMode="External"/><Relationship Id="rId1" Type="http://schemas.openxmlformats.org/officeDocument/2006/relationships/slideLayout" Target="../slideLayouts/slideLayout2.xml"/><Relationship Id="rId6" Type="http://schemas.openxmlformats.org/officeDocument/2006/relationships/hyperlink" Target="https://www.stateofmind.it/tag/delirio/" TargetMode="External"/><Relationship Id="rId5" Type="http://schemas.openxmlformats.org/officeDocument/2006/relationships/hyperlink" Target="https://www.stateofmind.it/tag/disturbo-evitante-restrittivo/" TargetMode="External"/><Relationship Id="rId4" Type="http://schemas.openxmlformats.org/officeDocument/2006/relationships/hyperlink" Target="https://www.stateofmind.it/tag/ptsd-disturbo-post-traumatico-da-stress-post-traumatic-stress-disorder/" TargetMode="External"/></Relationships>
</file>

<file path=ppt/slides/_rels/slide48.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DSM 5 TR IN AMBITO FORENSE </a:t>
            </a:r>
            <a:br>
              <a:rPr lang="it-IT" dirty="0"/>
            </a:br>
            <a:r>
              <a:rPr lang="it-IT" dirty="0"/>
              <a:t>Difficoltà insite nella diagnosi e nel giudizio</a:t>
            </a:r>
          </a:p>
        </p:txBody>
      </p:sp>
      <p:sp>
        <p:nvSpPr>
          <p:cNvPr id="3" name="Sottotitolo 2"/>
          <p:cNvSpPr>
            <a:spLocks noGrp="1"/>
          </p:cNvSpPr>
          <p:nvPr>
            <p:ph type="subTitle" idx="1"/>
          </p:nvPr>
        </p:nvSpPr>
        <p:spPr/>
        <p:txBody>
          <a:bodyPr/>
          <a:lstStyle/>
          <a:p>
            <a:r>
              <a:rPr lang="it-IT" dirty="0"/>
              <a:t>Francesco Rovetto</a:t>
            </a:r>
          </a:p>
          <a:p>
            <a:r>
              <a:rPr lang="it-IT" dirty="0"/>
              <a:t> SFU Milano</a:t>
            </a:r>
          </a:p>
          <a:p>
            <a:r>
              <a:rPr lang="it-IT" dirty="0">
                <a:hlinkClick r:id="rId2"/>
              </a:rPr>
              <a:t>francesco@rovetto.net</a:t>
            </a:r>
            <a:r>
              <a:rPr lang="it-IT" dirty="0"/>
              <a:t> 3356058145</a:t>
            </a:r>
          </a:p>
        </p:txBody>
      </p:sp>
    </p:spTree>
    <p:extLst>
      <p:ext uri="{BB962C8B-B14F-4D97-AF65-F5344CB8AC3E}">
        <p14:creationId xmlns:p14="http://schemas.microsoft.com/office/powerpoint/2010/main" val="388968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EC574-02EF-4C4B-791B-B478749CAF4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C37381D-1F46-2B16-E408-71296C5B4BD1}"/>
              </a:ext>
            </a:extLst>
          </p:cNvPr>
          <p:cNvSpPr>
            <a:spLocks noGrp="1"/>
          </p:cNvSpPr>
          <p:nvPr>
            <p:ph idx="1"/>
          </p:nvPr>
        </p:nvSpPr>
        <p:spPr/>
        <p:txBody>
          <a:bodyPr>
            <a:normAutofit fontScale="92500"/>
          </a:bodyPr>
          <a:lstStyle/>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È spesso difficile distinguere simulazione di attori e pazienti di diagnosi genuina.</a:t>
            </a:r>
          </a:p>
          <a:p>
            <a:pPr>
              <a:lnSpc>
                <a:spcPct val="107000"/>
              </a:lnSpc>
              <a:spcAft>
                <a:spcPts val="600"/>
              </a:spcAft>
            </a:pPr>
            <a:r>
              <a:rPr lang="it-IT" kern="100" dirty="0">
                <a:latin typeface="Calibri" panose="020F0502020204030204" pitchFamily="34" charset="0"/>
                <a:ea typeface="Calibri" panose="020F0502020204030204" pitchFamily="34" charset="0"/>
                <a:cs typeface="Times New Roman" panose="02020603050405020304" pitchFamily="18" charset="0"/>
              </a:rPr>
              <a:t>Spesso i sintomi sono eterogenei. Nel caso del disturbo di panico esistono 12 sintomi e ne bastano 5 per giungere a diagnosi piena, esistono quindi statisticamente circa 100 diversi casi di manifestare un disturbo di panico.</a:t>
            </a: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Alcuni sintomi e tratti sono comuni a molte diverse diagnosi es. il sintomo depressione è presente in depressione maggiore, nel disturbo bipolare, in Alzheimer, nell’uso di sostanze.</a:t>
            </a:r>
          </a:p>
          <a:p>
            <a:endParaRPr lang="it-IT" dirty="0"/>
          </a:p>
        </p:txBody>
      </p:sp>
    </p:spTree>
    <p:extLst>
      <p:ext uri="{BB962C8B-B14F-4D97-AF65-F5344CB8AC3E}">
        <p14:creationId xmlns:p14="http://schemas.microsoft.com/office/powerpoint/2010/main" val="15690954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Coesistono nel manuale 2 diversi sistemi classificatori, quello classico e d uno innovativo. </a:t>
            </a:r>
          </a:p>
        </p:txBody>
      </p:sp>
      <p:sp>
        <p:nvSpPr>
          <p:cNvPr id="3" name="Titolo 2"/>
          <p:cNvSpPr>
            <a:spLocks noGrp="1"/>
          </p:cNvSpPr>
          <p:nvPr>
            <p:ph type="title"/>
          </p:nvPr>
        </p:nvSpPr>
        <p:spPr/>
        <p:txBody>
          <a:bodyPr>
            <a:normAutofit fontScale="90000"/>
          </a:bodyPr>
          <a:lstStyle/>
          <a:p>
            <a:r>
              <a:rPr lang="it-IT" b="1" dirty="0"/>
              <a:t>Disturbi di personalità</a:t>
            </a:r>
            <a:br>
              <a:rPr lang="it-IT" b="1" dirty="0"/>
            </a:br>
            <a:endParaRPr lang="it-IT" dirty="0"/>
          </a:p>
        </p:txBody>
      </p:sp>
    </p:spTree>
    <p:extLst>
      <p:ext uri="{BB962C8B-B14F-4D97-AF65-F5344CB8AC3E}">
        <p14:creationId xmlns:p14="http://schemas.microsoft.com/office/powerpoint/2010/main" val="4563112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In generale la indagine della personalità di un adulto è espressamente vietata in ambito giudiziario. Art 220 </a:t>
            </a:r>
            <a:r>
              <a:rPr lang="it-IT" dirty="0" err="1"/>
              <a:t>cpp</a:t>
            </a:r>
            <a:r>
              <a:rPr lang="it-IT" dirty="0"/>
              <a:t>. Una sentenza del 2005 ha consentito di considerare malattia capace di rendere non imputabile un paziente se affetto da cronico e gravissimo disturbo di personalità.</a:t>
            </a:r>
          </a:p>
          <a:p>
            <a:r>
              <a:rPr lang="it-IT" dirty="0"/>
              <a:t>Tale diagnosi non impedisce comunque la valutazione della pericolosità sociale e della tendenza alla recidiva del reo.</a:t>
            </a:r>
          </a:p>
        </p:txBody>
      </p:sp>
    </p:spTree>
    <p:extLst>
      <p:ext uri="{BB962C8B-B14F-4D97-AF65-F5344CB8AC3E}">
        <p14:creationId xmlns:p14="http://schemas.microsoft.com/office/powerpoint/2010/main" val="22508423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Nella suddivisione classica i Disturbi di Personalità sono raccolti in tre gruppi chiamati anche col termine inglese CLUSTERS in base ad analogie descrittive. </a:t>
            </a:r>
          </a:p>
          <a:p>
            <a:r>
              <a:rPr lang="it-IT" sz="2000" dirty="0"/>
              <a:t>Il gruppo A include i Disturbi di Personalità Paranoide, Schizoide e </a:t>
            </a:r>
            <a:r>
              <a:rPr lang="it-IT" sz="2000" dirty="0" err="1"/>
              <a:t>Schizotipico</a:t>
            </a:r>
            <a:r>
              <a:rPr lang="it-IT" sz="2000" dirty="0"/>
              <a:t>. Gli individui con questi disturbi spesso appaiono strani o eccentrici. </a:t>
            </a:r>
          </a:p>
          <a:p>
            <a:r>
              <a:rPr lang="it-IT" sz="2000" dirty="0"/>
              <a:t>Il gruppo B include i Disturbi di Personalità Antisociale, Borderline, Istrionico e Narcisistico. Gli individui con questi disturbi spesso appaiono amplificativi, emotivi o imprevedibili. </a:t>
            </a:r>
          </a:p>
          <a:p>
            <a:r>
              <a:rPr lang="it-IT" sz="2000" dirty="0"/>
              <a:t>Il gruppo C include i Disturbi di Personalità Evitante, Dipendente, e Ossessivo-Compulsivo. Gli individui con questi disturbi appaiono spesso ansiosi o paurosi.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95499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disturbo antisociale</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Il comportamento criminale in generale presenta una correlazione diretta con alcuni dei sintomi che contraddistinguono la psicopatologia dell’Asse II, secondo i criteri diagnostici di definizione del DSM IV (Manuale Diagnostico e Statistico dei Disturbi Mentali), all’interno del quale rientrano i disturbi di personalità. Il DSM IV definisce il disturbo di personalità come: “un modello di esperienza interiore e di comportamento che devia marcatamente rispetto alle aspettative della cultura dell’individuo, è pervasivo ed inflessibile”. Il disturbo di personalità può manifestarsi a livello cognitivo, affettivo, relazionale ed emotivo. </a:t>
            </a:r>
          </a:p>
          <a:p>
            <a:endParaRPr lang="it-IT" dirty="0"/>
          </a:p>
        </p:txBody>
      </p:sp>
    </p:spTree>
    <p:extLst>
      <p:ext uri="{BB962C8B-B14F-4D97-AF65-F5344CB8AC3E}">
        <p14:creationId xmlns:p14="http://schemas.microsoft.com/office/powerpoint/2010/main" val="123037493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 caso dei comportamenti criminali si manifesta attraverso, per esempio, delle condotte impulsive e, talvolta, ripetitive, con la tendenza a sperimentare affetti intensi o con l’identificazione paranoide. Si tratta di sintomi che aumentano d’intensità o compaiono in maniera vistosa nei momenti di maggiore stress. L’omicidio è il comportamento criminale senza dubbio più grave e rappresenta un ampio ombrello sotto il quale si trovano differenti organizzazioni di personalità. </a:t>
            </a:r>
          </a:p>
        </p:txBody>
      </p:sp>
    </p:spTree>
    <p:extLst>
      <p:ext uri="{BB962C8B-B14F-4D97-AF65-F5344CB8AC3E}">
        <p14:creationId xmlns:p14="http://schemas.microsoft.com/office/powerpoint/2010/main" val="29730826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Esso si pone in cima agli atti antisociali, anche se non tutti quelli che commettono omicidi mostrano una personalità antisociale, com’è definita dal DSM 5. Il disturbo antisociale di personalità è caratterizzato principalmente da un’inosservanza e violazione dei diritti degli altri, cui si associano o possono associarsi, l’incapacità di conformarsi alle norme sociali per quanto riguarda il comportamento legale, la disonestà e la menzogna, la tendenza all’impulsività e all’aggressività, il comportamento irresponsabile e la mancanza di rimorso per le proprie azioni. Si tratta di criteri che, nel loro insieme, possono contraddistinguere</a:t>
            </a:r>
          </a:p>
          <a:p>
            <a:endParaRPr lang="it-IT" dirty="0"/>
          </a:p>
          <a:p>
            <a:endParaRPr lang="it-IT" dirty="0"/>
          </a:p>
        </p:txBody>
      </p:sp>
    </p:spTree>
    <p:extLst>
      <p:ext uri="{BB962C8B-B14F-4D97-AF65-F5344CB8AC3E}">
        <p14:creationId xmlns:p14="http://schemas.microsoft.com/office/powerpoint/2010/main" val="60706122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una persona che commette atti criminali di vario genere, fino ad arrivare all’omicidio. Quando i tratti della personalità sono poco flessibili e poco adattivi, possono causare una significativa inadeguatezza funzionale che scaturisce da una profonda sofferenza che la persona non riesce a controllare e gestire, e possono dar vita ad un vero e proprio disturbo di personalità. Spesso i tratti narcisistici e antisociali si fondono tanto da formare una configurazione di personalità così comune da essere spesso presente nei soggetti che commettono omicidi. Secondo la classificazione del DSM 5 la personalità narcisista si contraddistingue per un quadro pervasivo di grandiosità, bisogno di ammirazione, mancanza di empatia. </a:t>
            </a:r>
          </a:p>
        </p:txBody>
      </p:sp>
    </p:spTree>
    <p:extLst>
      <p:ext uri="{BB962C8B-B14F-4D97-AF65-F5344CB8AC3E}">
        <p14:creationId xmlns:p14="http://schemas.microsoft.com/office/powerpoint/2010/main" val="21938497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A ciò si aggiunge senso grandioso d’importanza, fantasie di successo illimitato, richiesta di eccessiva ammirazione, inganno/manipolazione del prossimo, auto-attribuzione di diritti, arroganza e presunzione. Spesso le loro azioni sono mosse dalla sensazione di essere speciali o dall’invidia. Alcuni di questi tratti, legati alla scarsa considerazione per l’altro, si riscontrano in maniera similare anche nella personalità antisociale. Come, per esempio, la disonestà dell’antisociale che nel narcisista si presenta in forma d’inganno e manipolazione, oppure l’incapacità di conformarsi alle regole sociali, tratto distintivo della personalità antisociale che nel narcisista si può evidenziare nell’auto-attribuzione dei diritti ma anche nell’arroganza dei comportamenti. </a:t>
            </a:r>
          </a:p>
        </p:txBody>
      </p:sp>
    </p:spTree>
    <p:extLst>
      <p:ext uri="{BB962C8B-B14F-4D97-AF65-F5344CB8AC3E}">
        <p14:creationId xmlns:p14="http://schemas.microsoft.com/office/powerpoint/2010/main" val="33734206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In generale mi riferisco ad atteggiamenti in cui l’altro è scarsamente considerato e la concentrazione è principalmente rivolta verso se stessi e verso i propri bisogni. Queste persone hanno difficoltà a mettersi nei panni dell’altro e non prendono in considerazioni le conseguenze delle proprie azioni. Inoltre, si aspettano molto di più di ciò che riescono a dare, violano le norme sociali, agiscono d’impulso, tutte questa condotte possono ritrovarsi anche in persone che compiono un delitto d’amore. </a:t>
            </a:r>
          </a:p>
          <a:p>
            <a:endParaRPr lang="it-IT" dirty="0"/>
          </a:p>
        </p:txBody>
      </p:sp>
    </p:spTree>
    <p:extLst>
      <p:ext uri="{BB962C8B-B14F-4D97-AF65-F5344CB8AC3E}">
        <p14:creationId xmlns:p14="http://schemas.microsoft.com/office/powerpoint/2010/main" val="10176032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err="1"/>
              <a:t>Kernberg</a:t>
            </a:r>
            <a:r>
              <a:rPr lang="it-IT" dirty="0"/>
              <a:t> (1993) ritiene che esista una relazione molto stretta tra disturbo di personalità narcisista e antisociale. Nello specifico egli afferma che a ogni personalità antisociale debbano essere riconosciute caratteristiche tipiche del disturbo narcisista cui si associano una specifica patologia delle funzioni del Super-Io e un deterioramento del mondo delle relazioni oggettuali interiorizzate. Inoltre, aggiunge che alcuni soggetti si collocano tra il disturbo narcisistico e quello antisociale di personalità, in un quadro da lui definito: sindrome di narcisismo maligno. </a:t>
            </a:r>
          </a:p>
        </p:txBody>
      </p:sp>
    </p:spTree>
    <p:extLst>
      <p:ext uri="{BB962C8B-B14F-4D97-AF65-F5344CB8AC3E}">
        <p14:creationId xmlns:p14="http://schemas.microsoft.com/office/powerpoint/2010/main" val="2287033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E89B1C-C5FF-DCF4-E19B-AF240F7CD2E8}"/>
              </a:ext>
            </a:extLst>
          </p:cNvPr>
          <p:cNvSpPr>
            <a:spLocks noGrp="1"/>
          </p:cNvSpPr>
          <p:nvPr>
            <p:ph type="title"/>
          </p:nvPr>
        </p:nvSpPr>
        <p:spPr/>
        <p:txBody>
          <a:bodyPr>
            <a:normAutofit fontScale="90000"/>
          </a:bodyPr>
          <a:lstStyle/>
          <a:p>
            <a:r>
              <a:rPr lang="it-IT" dirty="0"/>
              <a:t>Imputato è anche dichiarante con interesse processuale</a:t>
            </a:r>
          </a:p>
        </p:txBody>
      </p:sp>
      <p:sp>
        <p:nvSpPr>
          <p:cNvPr id="3" name="Segnaposto contenuto 2">
            <a:extLst>
              <a:ext uri="{FF2B5EF4-FFF2-40B4-BE49-F238E27FC236}">
                <a16:creationId xmlns:a16="http://schemas.microsoft.com/office/drawing/2014/main" id="{460FB92E-0608-EA85-5781-7BB5AC4AC995}"/>
              </a:ext>
            </a:extLst>
          </p:cNvPr>
          <p:cNvSpPr>
            <a:spLocks noGrp="1"/>
          </p:cNvSpPr>
          <p:nvPr>
            <p:ph idx="1"/>
          </p:nvPr>
        </p:nvSpPr>
        <p:spPr/>
        <p:txBody>
          <a:bodyPr>
            <a:normAutofit fontScale="85000" lnSpcReduction="10000"/>
          </a:bodyPr>
          <a:lstStyle/>
          <a:p>
            <a:pPr>
              <a:lnSpc>
                <a:spcPct val="107000"/>
              </a:lnSpc>
              <a:spcAft>
                <a:spcPts val="600"/>
              </a:spcAft>
            </a:pPr>
            <a:r>
              <a:rPr lang="it-IT" kern="100" dirty="0">
                <a:latin typeface="Calibri" panose="020F0502020204030204" pitchFamily="34" charset="0"/>
                <a:ea typeface="Calibri" panose="020F0502020204030204" pitchFamily="34" charset="0"/>
                <a:cs typeface="Times New Roman" panose="02020603050405020304" pitchFamily="18" charset="0"/>
              </a:rPr>
              <a:t>IL periziando si presenta in modo diverso rispetto al paziente, e ciò anche nel colloquio col proprio CTP.  Il vizio totale di mente porta ad una non imputabilità (art 88) mentre un vizio parziale di mente (art 89), se riconosciuto, comporta una riduzione di 1/3 della pena.</a:t>
            </a:r>
          </a:p>
          <a:p>
            <a:pPr>
              <a:lnSpc>
                <a:spcPct val="107000"/>
              </a:lnSpc>
              <a:spcAft>
                <a:spcPts val="600"/>
              </a:spcAft>
            </a:pPr>
            <a:r>
              <a:rPr lang="it-IT" kern="100" dirty="0">
                <a:latin typeface="Calibri" panose="020F0502020204030204" pitchFamily="34" charset="0"/>
                <a:ea typeface="Calibri" panose="020F0502020204030204" pitchFamily="34" charset="0"/>
                <a:cs typeface="Times New Roman" panose="02020603050405020304" pitchFamily="18" charset="0"/>
              </a:rPr>
              <a:t>Le neuroimmagini non hanno piena valenza diagnostica, ma sottolineano la genuinità e la non simulazione del disturbo</a:t>
            </a: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Il caso tipico forense è ambiguo l’imputato è dichiarante con interesse processuale</a:t>
            </a:r>
          </a:p>
          <a:p>
            <a:endParaRPr lang="it-IT" dirty="0"/>
          </a:p>
        </p:txBody>
      </p:sp>
    </p:spTree>
    <p:extLst>
      <p:ext uri="{BB962C8B-B14F-4D97-AF65-F5344CB8AC3E}">
        <p14:creationId xmlns:p14="http://schemas.microsoft.com/office/powerpoint/2010/main" val="100938277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B2AE09-AC9D-439A-B169-A60F90AB61E3}"/>
              </a:ext>
            </a:extLst>
          </p:cNvPr>
          <p:cNvSpPr>
            <a:spLocks noGrp="1"/>
          </p:cNvSpPr>
          <p:nvPr>
            <p:ph type="title"/>
          </p:nvPr>
        </p:nvSpPr>
        <p:spPr/>
        <p:txBody>
          <a:bodyPr/>
          <a:lstStyle/>
          <a:p>
            <a:r>
              <a:rPr lang="it-IT" dirty="0"/>
              <a:t>NARCISISMO MALIGNO</a:t>
            </a:r>
          </a:p>
        </p:txBody>
      </p:sp>
      <p:sp>
        <p:nvSpPr>
          <p:cNvPr id="3" name="Segnaposto contenuto 2">
            <a:extLst>
              <a:ext uri="{FF2B5EF4-FFF2-40B4-BE49-F238E27FC236}">
                <a16:creationId xmlns:a16="http://schemas.microsoft.com/office/drawing/2014/main" id="{7EA1CB16-A930-4F5E-B174-C1F22B443EF3}"/>
              </a:ext>
            </a:extLst>
          </p:cNvPr>
          <p:cNvSpPr>
            <a:spLocks noGrp="1"/>
          </p:cNvSpPr>
          <p:nvPr>
            <p:ph idx="1"/>
          </p:nvPr>
        </p:nvSpPr>
        <p:spPr/>
        <p:txBody>
          <a:bodyPr/>
          <a:lstStyle/>
          <a:p>
            <a:r>
              <a:rPr lang="it-IT" dirty="0"/>
              <a:t>Tale sindrome è definita dalla combinazione di un disturbo narcisistico di personalità, un comportamento antisociale, aggressività ego sintonica o sadismo rivolto verso gli altri o se stessi, un forte orientamento paranoide. Si tratta di un quadro pervasivo molto grave che presenta una prognosi sfavorevole poiché non risponde adeguatamente ai trattamenti.</a:t>
            </a:r>
          </a:p>
        </p:txBody>
      </p:sp>
    </p:spTree>
    <p:extLst>
      <p:ext uri="{BB962C8B-B14F-4D97-AF65-F5344CB8AC3E}">
        <p14:creationId xmlns:p14="http://schemas.microsoft.com/office/powerpoint/2010/main" val="346081772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Altre tendenze di personalità sono meno comuni ma possono predisporre a diverse varietà di omicidio: ripetitivo, efferato, bizzarro. In questi casi entrano in gioco tratti paranoidi, schizoidi, sadici, etc. (Stone, 2000).	</a:t>
            </a:r>
          </a:p>
          <a:p>
            <a:r>
              <a:rPr lang="it-IT" dirty="0"/>
              <a:t>• Il movente di reati: ricerca di vantaggio personale: economico, di potere, di prestigio, di liberazione da intenso stato di irritabilità</a:t>
            </a:r>
          </a:p>
          <a:p>
            <a:r>
              <a:rPr lang="it-IT" dirty="0"/>
              <a:t>• Reati associati: contro la proprietà (furti, rapine, scippi) e contro la persona (aggressioni, violenze domestiche, omicidi)</a:t>
            </a:r>
          </a:p>
          <a:p>
            <a:r>
              <a:rPr lang="it-IT" dirty="0"/>
              <a:t>• Fattori di rischio di azioni violente: impulsività, intesa come stile di vita impulsivo, instabile ed irresponsabile, narcisismo, manipolazione, insensibilità, mancanza di rimorso (omicidi su commissione)</a:t>
            </a:r>
          </a:p>
          <a:p>
            <a:endParaRPr lang="it-IT" dirty="0"/>
          </a:p>
        </p:txBody>
      </p:sp>
    </p:spTree>
    <p:extLst>
      <p:ext uri="{BB962C8B-B14F-4D97-AF65-F5344CB8AC3E}">
        <p14:creationId xmlns:p14="http://schemas.microsoft.com/office/powerpoint/2010/main" val="130555728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i="1" u="sng" dirty="0"/>
              <a:t>Il disturbo borderline</a:t>
            </a:r>
            <a:br>
              <a:rPr lang="it-IT" dirty="0"/>
            </a:br>
            <a:endParaRPr lang="it-IT" dirty="0"/>
          </a:p>
        </p:txBody>
      </p:sp>
      <p:sp>
        <p:nvSpPr>
          <p:cNvPr id="3" name="Segnaposto contenuto 2"/>
          <p:cNvSpPr>
            <a:spLocks noGrp="1"/>
          </p:cNvSpPr>
          <p:nvPr>
            <p:ph idx="1"/>
          </p:nvPr>
        </p:nvSpPr>
        <p:spPr/>
        <p:txBody>
          <a:bodyPr>
            <a:normAutofit/>
          </a:bodyPr>
          <a:lstStyle/>
          <a:p>
            <a:r>
              <a:rPr lang="it-IT" dirty="0"/>
              <a:t>Le persone affette da questo disturbo sono impulsive, labili dal punto di vista emotivo e tipicamente presentano relazioni interpersonali caotiche e intense. Il loro stile di vita appare instabile, privo di fini ed è costellato da delusioni ed esperienze di rifiuto (</a:t>
            </a:r>
            <a:r>
              <a:rPr lang="it-IT" dirty="0" err="1"/>
              <a:t>Len</a:t>
            </a:r>
            <a:r>
              <a:rPr lang="it-IT" dirty="0"/>
              <a:t> </a:t>
            </a:r>
            <a:r>
              <a:rPr lang="it-IT" dirty="0" err="1"/>
              <a:t>Sperry</a:t>
            </a:r>
            <a:r>
              <a:rPr lang="it-IT" dirty="0"/>
              <a:t>, 2000).</a:t>
            </a:r>
          </a:p>
        </p:txBody>
      </p:sp>
    </p:spTree>
    <p:extLst>
      <p:ext uri="{BB962C8B-B14F-4D97-AF65-F5344CB8AC3E}">
        <p14:creationId xmlns:p14="http://schemas.microsoft.com/office/powerpoint/2010/main" val="4777621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Caratterizzato da: instabilità nelle relazioni interpersonali, nell’autostima, negli affetti in genere incapacità a tenere a freno gli impulsi</a:t>
            </a:r>
          </a:p>
          <a:p>
            <a:r>
              <a:rPr lang="it-IT" dirty="0"/>
              <a:t>• Comportamenti criminali: crimini connessi all’assunzione di rischi per l’altrui e la propria incolumità e ai comportamenti di abuso (guida pericolosa, abuso di sostanze e modi di procurarsele), crimini connessi all’impulsività e alla instabilità emotiva (aggressione, omicidio, violenza familiare, </a:t>
            </a:r>
            <a:r>
              <a:rPr lang="it-IT" dirty="0" err="1"/>
              <a:t>stalking</a:t>
            </a:r>
            <a:r>
              <a:rPr lang="it-IT" dirty="0"/>
              <a:t>, violenza sessuale, incendio doloso) e crimini connessi alla ricerca di un’identità attraverso l’identificazione con un’identità negativa, deviante</a:t>
            </a:r>
          </a:p>
          <a:p>
            <a:endParaRPr lang="it-IT" dirty="0"/>
          </a:p>
        </p:txBody>
      </p:sp>
    </p:spTree>
    <p:extLst>
      <p:ext uri="{BB962C8B-B14F-4D97-AF65-F5344CB8AC3E}">
        <p14:creationId xmlns:p14="http://schemas.microsoft.com/office/powerpoint/2010/main" val="39894667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Disturbo schizoide, disturbo paranoide e sadico di personalità</a:t>
            </a:r>
          </a:p>
          <a:p>
            <a:r>
              <a:rPr lang="it-IT" dirty="0"/>
              <a:t>Nello specifico il disturbo schizoide di personalità è contraddistinto da un quadro pervasivo di distacco dalle relazioni sociali, da una gamma ristretta di espressioni emotive, da indifferenza verso le relazioni strette, dalla preferenza di attività solitarie, dalla mancanza di amici stretti o confidenti, da freddezza emotiva, distacco o affettività appiattita. Come per molti altri disturbi di personalità, il disturbo schizoide è spesso concomitante con altri. </a:t>
            </a:r>
          </a:p>
        </p:txBody>
      </p:sp>
    </p:spTree>
    <p:extLst>
      <p:ext uri="{BB962C8B-B14F-4D97-AF65-F5344CB8AC3E}">
        <p14:creationId xmlns:p14="http://schemas.microsoft.com/office/powerpoint/2010/main" val="389246254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C3A3FD-BD74-4AB3-87E6-A7EC461C59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02B93F-080A-48BB-9F03-D0716B4B1EEB}"/>
              </a:ext>
            </a:extLst>
          </p:cNvPr>
          <p:cNvSpPr>
            <a:spLocks noGrp="1"/>
          </p:cNvSpPr>
          <p:nvPr>
            <p:ph idx="1"/>
          </p:nvPr>
        </p:nvSpPr>
        <p:spPr/>
        <p:txBody>
          <a:bodyPr>
            <a:normAutofit lnSpcReduction="10000"/>
          </a:bodyPr>
          <a:lstStyle/>
          <a:p>
            <a:r>
              <a:rPr lang="it-IT" dirty="0"/>
              <a:t>Nella letteratura forense molti soggetti schizoidi mostrano anche tratti paranoidi. Anche se la maggioranza di soggetti schizoidi non commette crimini e vive ai margini della società o in occupazioni solitarie. Alcuni di loro, a causa dell’estremo distacco dai comuni sentimenti umani, divengono capaci di crimini, compreso l’omicidio. In questi casi spesso i tratti paranoidi sono importanti negli omicidi commessi dalle personalità schizoidi</a:t>
            </a:r>
          </a:p>
        </p:txBody>
      </p:sp>
    </p:spTree>
    <p:extLst>
      <p:ext uri="{BB962C8B-B14F-4D97-AF65-F5344CB8AC3E}">
        <p14:creationId xmlns:p14="http://schemas.microsoft.com/office/powerpoint/2010/main" val="180265728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Infatti, oltre ad essere distaccati molti di questi soggetti sono anche diffidenti, reticenti, astiosi e sospettosi. In molti esempi tratti dalla letteratura forense il disturbo paranoide è la caratteristica di personalità più appariscente (Stone, 2000). </a:t>
            </a:r>
          </a:p>
        </p:txBody>
      </p:sp>
    </p:spTree>
    <p:extLst>
      <p:ext uri="{BB962C8B-B14F-4D97-AF65-F5344CB8AC3E}">
        <p14:creationId xmlns:p14="http://schemas.microsoft.com/office/powerpoint/2010/main" val="40123390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60E3F0-CF25-42B5-894E-9AEB3B369D2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949EB8-E7BD-4421-B34B-D849080EA2ED}"/>
              </a:ext>
            </a:extLst>
          </p:cNvPr>
          <p:cNvSpPr>
            <a:spLocks noGrp="1"/>
          </p:cNvSpPr>
          <p:nvPr>
            <p:ph idx="1"/>
          </p:nvPr>
        </p:nvSpPr>
        <p:spPr/>
        <p:txBody>
          <a:bodyPr>
            <a:normAutofit fontScale="92500" lnSpcReduction="20000"/>
          </a:bodyPr>
          <a:lstStyle/>
          <a:p>
            <a:r>
              <a:rPr lang="it-IT" dirty="0"/>
              <a:t>Tratti di personalità paranoide possono predisporre all’omicidio, è ciò che accade in molti delitti passionali legati alla gelosia patologica. Il disturbo paranoide si contraddistingue per una diffidenza e sospettosità pervasive verso gli altri, in cui si crede di essere sfruttati, ingannati o danneggiati dagli altri senza una base sufficiente, si dubita della lealtà anche delle persone più vicine. E’ presente una tendenza a portare rancore unita al timore di attacchi al proprio ruolo o che si possa essere traditi sulle confidenze che si fanno agli altri.</a:t>
            </a:r>
          </a:p>
        </p:txBody>
      </p:sp>
    </p:spTree>
    <p:extLst>
      <p:ext uri="{BB962C8B-B14F-4D97-AF65-F5344CB8AC3E}">
        <p14:creationId xmlns:p14="http://schemas.microsoft.com/office/powerpoint/2010/main" val="36784619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A ciò si aggiunge un tratto specifico che risulta importante nei delitti d’amore che consiste nel sospettare in modo ricorrente, senza giustificazione, della fedeltà del partner. In questi casi il coniuge è ossessionato ed erroneamente si convince dell’infedeltà dell’altro tanto da arrivare a ucciderlo. A volte oltre alla gelosia immotivata possono esserci sentimenti di rabbia e risentimento verso l’altro o verso la relazione che covano dentro costruendo un pensiero delirante su ciò che accaduto</a:t>
            </a:r>
          </a:p>
          <a:p>
            <a:endParaRPr lang="it-IT" dirty="0"/>
          </a:p>
        </p:txBody>
      </p:sp>
    </p:spTree>
    <p:extLst>
      <p:ext uri="{BB962C8B-B14F-4D97-AF65-F5344CB8AC3E}">
        <p14:creationId xmlns:p14="http://schemas.microsoft.com/office/powerpoint/2010/main" val="50700308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4CC2DC-710F-41E5-BEAE-2C6B0215643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0E9D94F-D5EC-4077-B159-1EC66BE63992}"/>
              </a:ext>
            </a:extLst>
          </p:cNvPr>
          <p:cNvSpPr>
            <a:spLocks noGrp="1"/>
          </p:cNvSpPr>
          <p:nvPr>
            <p:ph idx="1"/>
          </p:nvPr>
        </p:nvSpPr>
        <p:spPr/>
        <p:txBody>
          <a:bodyPr>
            <a:normAutofit fontScale="92500" lnSpcReduction="20000"/>
          </a:bodyPr>
          <a:lstStyle/>
          <a:p>
            <a:r>
              <a:rPr lang="it-IT" dirty="0"/>
              <a:t>. Altre volte il pensiero paranoico si costruisce su frustrazioni legate a emozioni e sensazioni in cui l’altro non ha soddisfatto i desideri attesi. In questo caso si tratta di non tollerare la frustrazione derivante dalla mancata soddisfazione dei propri desideri e aspettative circa i comportamenti dell’altro. Si tratta del tipico atteggiamento di scissione borderline in cui l’altro è visto come totalmente “buono”, nel momento in cui soddisfa le aspettative oppure totalmente “cattivo” quando non risponde prontamente ai bisogni.</a:t>
            </a:r>
          </a:p>
          <a:p>
            <a:endParaRPr lang="it-IT" dirty="0"/>
          </a:p>
        </p:txBody>
      </p:sp>
    </p:spTree>
    <p:extLst>
      <p:ext uri="{BB962C8B-B14F-4D97-AF65-F5344CB8AC3E}">
        <p14:creationId xmlns:p14="http://schemas.microsoft.com/office/powerpoint/2010/main" val="4062369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8B70E0-B8A2-D25C-783F-463F3FA873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0274DD1-B9F0-76A8-73E1-3CF72CD3EBAD}"/>
              </a:ext>
            </a:extLst>
          </p:cNvPr>
          <p:cNvSpPr>
            <a:spLocks noGrp="1"/>
          </p:cNvSpPr>
          <p:nvPr>
            <p:ph idx="1"/>
          </p:nvPr>
        </p:nvSpPr>
        <p:spPr/>
        <p:txBody>
          <a:bodyPr>
            <a:normAutofit/>
          </a:bodyPr>
          <a:lstStyle/>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Approccio convenzionalista vuole che alcune malattie siano riconosciute come vizi di mente es la psicosi schizofrenica, psicosi, alterazioni cerebrali, alterazioni genetiche, gravissimi disturbi di personalità cronici e da tempo riconosciuti. Il riconoscimenti di tali patologie conducono facilmente alla diagnosi di non imputabilità, mentre altre in genere non siano ritenute capaci di creare la non imputabilità es il disturbo di asperger</a:t>
            </a: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nel DSM IV si notano accenni agli aspetti neurologici delle malattie. Molto aumentati nel DSM 5 TR</a:t>
            </a:r>
          </a:p>
          <a:p>
            <a:endParaRPr lang="it-IT" dirty="0"/>
          </a:p>
        </p:txBody>
      </p:sp>
    </p:spTree>
    <p:extLst>
      <p:ext uri="{BB962C8B-B14F-4D97-AF65-F5344CB8AC3E}">
        <p14:creationId xmlns:p14="http://schemas.microsoft.com/office/powerpoint/2010/main" val="212064145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Disturbo schizoide: distacco nelle relazioni interpersonali e appiattimento delle reazioni emotive</a:t>
            </a:r>
          </a:p>
          <a:p>
            <a:r>
              <a:rPr lang="it-IT" dirty="0"/>
              <a:t>Disturbo paranoide: diffidenza per il tratto prevalente di sospettosità nelle relazioni sociali</a:t>
            </a:r>
          </a:p>
          <a:p>
            <a:r>
              <a:rPr lang="it-IT" dirty="0"/>
              <a:t>Disturbo sadico: freddezza emotiva che rende possibile il comportamento aggressivo, crudele e umiliante</a:t>
            </a:r>
          </a:p>
          <a:p>
            <a:r>
              <a:rPr lang="it-IT" dirty="0"/>
              <a:t>• Omicidi: distanza tra vittima e carnefice (casi di avvelenamento e quelli che rappresentano la realizzazione di deviazioni sessuali), per gelosia morbosa, vendetta, fanatismo (religioso, politico), sevizie, lesioni, maltrattamenti in famiglia</a:t>
            </a:r>
          </a:p>
          <a:p>
            <a:endParaRPr lang="it-IT" dirty="0"/>
          </a:p>
          <a:p>
            <a:endParaRPr lang="it-IT" dirty="0"/>
          </a:p>
        </p:txBody>
      </p:sp>
    </p:spTree>
    <p:extLst>
      <p:ext uri="{BB962C8B-B14F-4D97-AF65-F5344CB8AC3E}">
        <p14:creationId xmlns:p14="http://schemas.microsoft.com/office/powerpoint/2010/main" val="2606015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it-IT"/>
              <a:t>Droghe da Stupro</a:t>
            </a:r>
          </a:p>
        </p:txBody>
      </p:sp>
      <p:sp>
        <p:nvSpPr>
          <p:cNvPr id="2051" name="Rectangle 3"/>
          <p:cNvSpPr>
            <a:spLocks noGrp="1" noChangeArrowheads="1"/>
          </p:cNvSpPr>
          <p:nvPr>
            <p:ph type="subTitle" idx="1"/>
          </p:nvPr>
        </p:nvSpPr>
        <p:spPr/>
        <p:txBody>
          <a:bodyPr/>
          <a:lstStyle/>
          <a:p>
            <a:pPr eaLnBrk="1" hangingPunct="1">
              <a:defRPr/>
            </a:pPr>
            <a:r>
              <a:rPr lang="it-IT"/>
              <a:t>Francesco Rovetto</a:t>
            </a:r>
          </a:p>
          <a:p>
            <a:pPr eaLnBrk="1" hangingPunct="1">
              <a:defRPr/>
            </a:pPr>
            <a:endParaRPr lang="it-IT"/>
          </a:p>
        </p:txBody>
      </p:sp>
    </p:spTree>
    <p:extLst>
      <p:ext uri="{BB962C8B-B14F-4D97-AF65-F5344CB8AC3E}">
        <p14:creationId xmlns:p14="http://schemas.microsoft.com/office/powerpoint/2010/main" val="278978267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it-IT"/>
              <a:t>Droghe da stupro</a:t>
            </a:r>
          </a:p>
        </p:txBody>
      </p:sp>
      <p:sp>
        <p:nvSpPr>
          <p:cNvPr id="3075" name="Rectangle 3"/>
          <p:cNvSpPr>
            <a:spLocks noGrp="1" noChangeArrowheads="1"/>
          </p:cNvSpPr>
          <p:nvPr>
            <p:ph type="body" idx="1"/>
          </p:nvPr>
        </p:nvSpPr>
        <p:spPr/>
        <p:txBody>
          <a:bodyPr/>
          <a:lstStyle/>
          <a:p>
            <a:pPr eaLnBrk="1" hangingPunct="1">
              <a:defRPr/>
            </a:pPr>
            <a:r>
              <a:rPr lang="it-IT"/>
              <a:t>L’idea che una sostanza stupefacente mescolata surrettiziamente ad una bevanda possa indurre una persona a partecipare a scambi sessuali sostanzialmente non desiderati è vera solo in alcune limitate circostanze. </a:t>
            </a:r>
          </a:p>
        </p:txBody>
      </p:sp>
    </p:spTree>
    <p:extLst>
      <p:ext uri="{BB962C8B-B14F-4D97-AF65-F5344CB8AC3E}">
        <p14:creationId xmlns:p14="http://schemas.microsoft.com/office/powerpoint/2010/main" val="235133312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a:lstStyle/>
          <a:p>
            <a:pPr eaLnBrk="1" hangingPunct="1">
              <a:defRPr/>
            </a:pPr>
            <a:r>
              <a:rPr lang="it-IT"/>
              <a:t>Solo un numero limitato di sostanze stupefacenti possono essere somministrate ad una vittima inconsapevole e non consenziente rendendola partecipe di scambi sessuali non desiderati. </a:t>
            </a:r>
          </a:p>
        </p:txBody>
      </p:sp>
    </p:spTree>
    <p:extLst>
      <p:ext uri="{BB962C8B-B14F-4D97-AF65-F5344CB8AC3E}">
        <p14:creationId xmlns:p14="http://schemas.microsoft.com/office/powerpoint/2010/main" val="364732386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57200" y="1600200"/>
            <a:ext cx="8229600" cy="2908300"/>
          </a:xfrm>
          <a:solidFill>
            <a:schemeClr val="accent1"/>
          </a:solidFill>
        </p:spPr>
        <p:txBody>
          <a:bodyPr/>
          <a:lstStyle/>
          <a:p>
            <a:pPr eaLnBrk="1" hangingPunct="1">
              <a:defRPr/>
            </a:pPr>
            <a:r>
              <a:rPr lang="it-IT"/>
              <a:t>Tali sostanze sono definite “Date Rape Drugs” ovvero droghe per stuprare in occasione di un appuntamento, o droghe da stupro. </a:t>
            </a:r>
          </a:p>
        </p:txBody>
      </p:sp>
    </p:spTree>
    <p:extLst>
      <p:ext uri="{BB962C8B-B14F-4D97-AF65-F5344CB8AC3E}">
        <p14:creationId xmlns:p14="http://schemas.microsoft.com/office/powerpoint/2010/main" val="2020586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p:txBody>
          <a:bodyPr/>
          <a:lstStyle/>
          <a:p>
            <a:pPr eaLnBrk="1" hangingPunct="1">
              <a:defRPr/>
            </a:pPr>
            <a:r>
              <a:rPr lang="it-IT"/>
              <a:t>Per poter espletare il loro effetto su vittime inconsapevoli devono poter essere somministrate per via orale. Devono essere, possibilmente, incolori, insapori ed inodori, per poter essere facilmente aggiunte alle bevande, ed essere quindi inconsapevolmente ingerite dalla vittima dell’abuso sessuale.</a:t>
            </a:r>
          </a:p>
          <a:p>
            <a:pPr eaLnBrk="1" hangingPunct="1">
              <a:defRPr/>
            </a:pPr>
            <a:endParaRPr lang="it-IT"/>
          </a:p>
        </p:txBody>
      </p:sp>
    </p:spTree>
    <p:extLst>
      <p:ext uri="{BB962C8B-B14F-4D97-AF65-F5344CB8AC3E}">
        <p14:creationId xmlns:p14="http://schemas.microsoft.com/office/powerpoint/2010/main" val="42516434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p:txBody>
          <a:bodyPr/>
          <a:lstStyle/>
          <a:p>
            <a:pPr eaLnBrk="1" hangingPunct="1">
              <a:defRPr/>
            </a:pPr>
            <a:r>
              <a:rPr lang="it-IT"/>
              <a:t>La maggior parte delle sostanze stupefacenti impone particolari vie di assunzione (ad esempio devono essere  iniettate, “sniffate” ovvero assunte attraverso la mucosa nasale, oppure fumate), tutto ciò impone una consapevolezza da parte dell’assuntore. </a:t>
            </a:r>
          </a:p>
        </p:txBody>
      </p:sp>
    </p:spTree>
    <p:extLst>
      <p:ext uri="{BB962C8B-B14F-4D97-AF65-F5344CB8AC3E}">
        <p14:creationId xmlns:p14="http://schemas.microsoft.com/office/powerpoint/2010/main" val="11058433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p:txBody>
          <a:bodyPr/>
          <a:lstStyle/>
          <a:p>
            <a:pPr eaLnBrk="1" hangingPunct="1">
              <a:defRPr/>
            </a:pPr>
            <a:r>
              <a:rPr lang="it-IT" sz="2800"/>
              <a:t>“Date Rape Drugs”.</a:t>
            </a:r>
          </a:p>
          <a:p>
            <a:pPr eaLnBrk="1" hangingPunct="1">
              <a:buFont typeface="Wingdings" pitchFamily="2" charset="2"/>
              <a:buNone/>
              <a:defRPr/>
            </a:pPr>
            <a:r>
              <a:rPr lang="it-IT" sz="2800"/>
              <a:t>    hanno tempi di azione, modalità di somministrazione inducono sintomi e postumi ben noti. Dalla testimonianza della vittima è in genere possibile risalire alla natura ed anche alla dose della sostanza eventualmente somministrata. Tempestivi esami clinici, eseguiti dopo la segnalazione del presunto stupro, consentirebbero di provare, al di là del dubbio, le caratteristiche di questa somministrazione.</a:t>
            </a:r>
          </a:p>
          <a:p>
            <a:pPr eaLnBrk="1" hangingPunct="1">
              <a:defRPr/>
            </a:pPr>
            <a:endParaRPr lang="it-IT" sz="2800"/>
          </a:p>
        </p:txBody>
      </p:sp>
    </p:spTree>
    <p:extLst>
      <p:ext uri="{BB962C8B-B14F-4D97-AF65-F5344CB8AC3E}">
        <p14:creationId xmlns:p14="http://schemas.microsoft.com/office/powerpoint/2010/main" val="170763148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p:txBody>
          <a:bodyPr/>
          <a:lstStyle/>
          <a:p>
            <a:pPr eaLnBrk="1" hangingPunct="1">
              <a:defRPr/>
            </a:pPr>
            <a:r>
              <a:rPr lang="it-IT"/>
              <a:t>Alcune sedano la persona in modo tale da ridurne le difese (es. alcool, gamma idrossibutirrato, ansiolitici-ipnoidnucenti). </a:t>
            </a:r>
          </a:p>
        </p:txBody>
      </p:sp>
    </p:spTree>
    <p:extLst>
      <p:ext uri="{BB962C8B-B14F-4D97-AF65-F5344CB8AC3E}">
        <p14:creationId xmlns:p14="http://schemas.microsoft.com/office/powerpoint/2010/main" val="370908565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p:txBody>
          <a:bodyPr/>
          <a:lstStyle/>
          <a:p>
            <a:pPr eaLnBrk="1" hangingPunct="1">
              <a:defRPr/>
            </a:pPr>
            <a:r>
              <a:rPr lang="it-IT"/>
              <a:t>In particolare le benzodiazepine capaci di indurre rapidamente ed energicamente il sonno (es il flunitrazepam ovvero il Roipnol, non certo lo Xanax o il semplice Tavor) oltre a ridurre le difese, impediscono la memorizzazione degli eventi, rendendo quindi confusa la vittima, riducendone quindi la capacità di prestare una successiva valida testimonianza. </a:t>
            </a:r>
          </a:p>
        </p:txBody>
      </p:sp>
    </p:spTree>
    <p:extLst>
      <p:ext uri="{BB962C8B-B14F-4D97-AF65-F5344CB8AC3E}">
        <p14:creationId xmlns:p14="http://schemas.microsoft.com/office/powerpoint/2010/main" val="3947724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F53B87-0543-E240-00E5-C2D8ABA39C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8A8228-D334-30F7-0CA6-6E72F86F045B}"/>
              </a:ext>
            </a:extLst>
          </p:cNvPr>
          <p:cNvSpPr>
            <a:spLocks noGrp="1"/>
          </p:cNvSpPr>
          <p:nvPr>
            <p:ph idx="1"/>
          </p:nvPr>
        </p:nvSpPr>
        <p:spPr/>
        <p:txBody>
          <a:bodyPr>
            <a:normAutofit lnSpcReduction="10000"/>
          </a:bodyPr>
          <a:lstStyle/>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Se si dimostra la infermità non si dimostra necessariamente un nesso di causa effetto es schizofrenia paranoidea di gelosia e reato di falsificazione di moneta.</a:t>
            </a:r>
          </a:p>
          <a:p>
            <a:pPr>
              <a:lnSpc>
                <a:spcPct val="107000"/>
              </a:lnSpc>
              <a:spcAft>
                <a:spcPts val="600"/>
              </a:spcAft>
            </a:pPr>
            <a:r>
              <a:rPr lang="it-IT" kern="100" dirty="0">
                <a:latin typeface="Calibri" panose="020F0502020204030204" pitchFamily="34" charset="0"/>
                <a:ea typeface="Calibri" panose="020F0502020204030204" pitchFamily="34" charset="0"/>
                <a:cs typeface="Times New Roman" panose="02020603050405020304" pitchFamily="18" charset="0"/>
              </a:rPr>
              <a:t>Alcune categorie diagnostiche pur essendo potenzialmente inabilitanti, tendono a non essere considerate neppure utili per un parziale vizio di mente (es il disturbo di Asperger)</a:t>
            </a:r>
            <a:endParaRPr lang="it-IT" sz="21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Nella diagnosi effettuata ora per allora la criminodinamica aiuta in una diagnosi differenziale</a:t>
            </a:r>
          </a:p>
          <a:p>
            <a:endParaRPr lang="it-IT" dirty="0"/>
          </a:p>
        </p:txBody>
      </p:sp>
    </p:spTree>
    <p:extLst>
      <p:ext uri="{BB962C8B-B14F-4D97-AF65-F5344CB8AC3E}">
        <p14:creationId xmlns:p14="http://schemas.microsoft.com/office/powerpoint/2010/main" val="315449009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p:txBody>
          <a:bodyPr/>
          <a:lstStyle/>
          <a:p>
            <a:pPr eaLnBrk="1" hangingPunct="1">
              <a:defRPr/>
            </a:pPr>
            <a:r>
              <a:rPr lang="it-IT"/>
              <a:t>altre sostanze sono usate per produrre un grave disorientamento tale da confondere la vittima, indurre in lei/lui una condizione dissociativa caratterizzata anche da deliri ed allucinazioni tale da non consentirle di comprendere ciò che sta facendo (es. ketamina e fenilciclidina) </a:t>
            </a:r>
          </a:p>
        </p:txBody>
      </p:sp>
    </p:spTree>
    <p:extLst>
      <p:ext uri="{BB962C8B-B14F-4D97-AF65-F5344CB8AC3E}">
        <p14:creationId xmlns:p14="http://schemas.microsoft.com/office/powerpoint/2010/main" val="355084749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p:txBody>
          <a:bodyPr/>
          <a:lstStyle/>
          <a:p>
            <a:pPr eaLnBrk="1" hangingPunct="1">
              <a:defRPr/>
            </a:pPr>
            <a:r>
              <a:rPr lang="it-IT"/>
              <a:t>Alcune sostanze ecstasy simili, possono favorire un abuso sessuale in quanto favoriscono l’innamoramento e la comparsa di una notevole apertura nei confronti di partner anche occasionali </a:t>
            </a:r>
          </a:p>
        </p:txBody>
      </p:sp>
    </p:spTree>
    <p:extLst>
      <p:ext uri="{BB962C8B-B14F-4D97-AF65-F5344CB8AC3E}">
        <p14:creationId xmlns:p14="http://schemas.microsoft.com/office/powerpoint/2010/main" val="86337935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hangingPunct="1">
              <a:defRPr/>
            </a:pPr>
            <a:br>
              <a:rPr lang="it-IT" sz="4000"/>
            </a:br>
            <a:endParaRPr lang="it-IT" sz="4000"/>
          </a:p>
        </p:txBody>
      </p:sp>
      <p:sp>
        <p:nvSpPr>
          <p:cNvPr id="13315" name="Rectangle 3"/>
          <p:cNvSpPr>
            <a:spLocks noGrp="1" noChangeArrowheads="1"/>
          </p:cNvSpPr>
          <p:nvPr>
            <p:ph type="body" idx="1"/>
          </p:nvPr>
        </p:nvSpPr>
        <p:spPr/>
        <p:txBody>
          <a:bodyPr/>
          <a:lstStyle/>
          <a:p>
            <a:pPr marL="609600" indent="-609600" eaLnBrk="1" hangingPunct="1">
              <a:defRPr/>
            </a:pPr>
            <a:r>
              <a:rPr lang="it-IT" dirty="0"/>
              <a:t>il sesso sotto ecstasy tende ad essere uno scambio di “coccole” e confidenze più che concretarsi in atti sessuali pienamente espletati. Per favorire l’aspetto sessuale c’è ci abbina sostanze simili all’ecstasy e prodotti tipo Viagra, capaci di favorire un’erezione.</a:t>
            </a:r>
          </a:p>
        </p:txBody>
      </p:sp>
    </p:spTree>
    <p:extLst>
      <p:ext uri="{BB962C8B-B14F-4D97-AF65-F5344CB8AC3E}">
        <p14:creationId xmlns:p14="http://schemas.microsoft.com/office/powerpoint/2010/main" val="139132439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p:txBody>
          <a:bodyPr/>
          <a:lstStyle/>
          <a:p>
            <a:pPr eaLnBrk="1" hangingPunct="1">
              <a:defRPr/>
            </a:pPr>
            <a:r>
              <a:rPr lang="it-IT" sz="2800"/>
              <a:t>1) gamma idrossi butirrato</a:t>
            </a:r>
          </a:p>
          <a:p>
            <a:pPr eaLnBrk="1" hangingPunct="1">
              <a:defRPr/>
            </a:pPr>
            <a:r>
              <a:rPr lang="it-IT" sz="2800"/>
              <a:t>Il gammaidrossibutirrato, o </a:t>
            </a:r>
            <a:r>
              <a:rPr lang="it-IT" sz="2800" u="sng"/>
              <a:t>GHB</a:t>
            </a:r>
            <a:r>
              <a:rPr lang="it-IT" sz="2800"/>
              <a:t>, viene anche definito “liquid ecstasy”. Possiede proprietà euforizzanti, sedative ed anabolizzanti (viene quindi usata anche da parte dei body builders). In Italia e’ in tabella I degli stupefacenti, ed è impiegata, solamente in ambito ospedaliero, per il trattamento dell'alcolismo. </a:t>
            </a:r>
          </a:p>
        </p:txBody>
      </p:sp>
    </p:spTree>
    <p:extLst>
      <p:ext uri="{BB962C8B-B14F-4D97-AF65-F5344CB8AC3E}">
        <p14:creationId xmlns:p14="http://schemas.microsoft.com/office/powerpoint/2010/main" val="364606984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p:txBody>
          <a:bodyPr/>
          <a:lstStyle/>
          <a:p>
            <a:pPr eaLnBrk="1" hangingPunct="1">
              <a:defRPr/>
            </a:pPr>
            <a:r>
              <a:rPr lang="it-IT"/>
              <a:t>Il GHB si può trovare sotto forma liquida, di polvere o anche in compresse. La sua somministrazione incrementa i livelli di dopamina cerebrali (un effetto caratteristico della maggior parte delle sostanze d’abuso). Generalmente, le proprietà psicoattive della molecola si palesano 10-20 minuti dopo l’assunzione, durano circa 1-3 ore. </a:t>
            </a:r>
          </a:p>
        </p:txBody>
      </p:sp>
    </p:spTree>
    <p:extLst>
      <p:ext uri="{BB962C8B-B14F-4D97-AF65-F5344CB8AC3E}">
        <p14:creationId xmlns:p14="http://schemas.microsoft.com/office/powerpoint/2010/main" val="60716152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lstStyle/>
          <a:p>
            <a:pPr eaLnBrk="1" hangingPunct="1">
              <a:defRPr/>
            </a:pPr>
            <a:r>
              <a:rPr lang="it-IT"/>
              <a:t>Finito l’effetto della sostanza, il soggetto si sente per 2-4 ore,come se stesse smaltendo i postumi di una sbronza. </a:t>
            </a:r>
          </a:p>
        </p:txBody>
      </p:sp>
    </p:spTree>
    <p:extLst>
      <p:ext uri="{BB962C8B-B14F-4D97-AF65-F5344CB8AC3E}">
        <p14:creationId xmlns:p14="http://schemas.microsoft.com/office/powerpoint/2010/main" val="295717864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p:txBody>
          <a:bodyPr/>
          <a:lstStyle/>
          <a:p>
            <a:pPr eaLnBrk="1" hangingPunct="1">
              <a:defRPr/>
            </a:pPr>
            <a:r>
              <a:rPr lang="it-IT"/>
              <a:t>Il dosaggio assunto da coloro che ne abusano o che viene somministrato alla vittima designata per lo stupro, varia dai 0.5 ai 3.5 g al di. </a:t>
            </a:r>
          </a:p>
          <a:p>
            <a:pPr eaLnBrk="1" hangingPunct="1">
              <a:defRPr/>
            </a:pPr>
            <a:r>
              <a:rPr lang="it-IT"/>
              <a:t>Da5 a 20 volte superiore alla dose usata in disassuefazione</a:t>
            </a:r>
          </a:p>
        </p:txBody>
      </p:sp>
    </p:spTree>
    <p:extLst>
      <p:ext uri="{BB962C8B-B14F-4D97-AF65-F5344CB8AC3E}">
        <p14:creationId xmlns:p14="http://schemas.microsoft.com/office/powerpoint/2010/main" val="164210412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p:txBody>
          <a:bodyPr/>
          <a:lstStyle/>
          <a:p>
            <a:pPr eaLnBrk="1" hangingPunct="1">
              <a:defRPr/>
            </a:pPr>
            <a:r>
              <a:rPr lang="it-IT"/>
              <a:t>L’intossicazione acuta comprende vomito, sedazione profonda, stato di coscienza sognante, ipotonia muscolare, vertigini, depressione respiratoria e talora mioclono, ovvero contrazioni muscolari involontarie. Se assunto con altri sedativi, lo stato di intossicazione si manifesta con maggiore facilità. </a:t>
            </a:r>
          </a:p>
        </p:txBody>
      </p:sp>
    </p:spTree>
    <p:extLst>
      <p:ext uri="{BB962C8B-B14F-4D97-AF65-F5344CB8AC3E}">
        <p14:creationId xmlns:p14="http://schemas.microsoft.com/office/powerpoint/2010/main" val="3735782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p:txBody>
          <a:bodyPr/>
          <a:lstStyle/>
          <a:p>
            <a:pPr eaLnBrk="1" hangingPunct="1">
              <a:defRPr/>
            </a:pPr>
            <a:r>
              <a:rPr lang="it-IT"/>
              <a:t>A basse dosi, non compatibili con lo stupro, alcuni consumatori riportano infatti proprietà afrodisiache della molecola: aumento della sensibilità tattile, rilassatezza, aumento della capacità erettile (o di lubrificazione vaginale), più intense sensazioni orgasmiche. </a:t>
            </a:r>
          </a:p>
          <a:p>
            <a:pPr eaLnBrk="1" hangingPunct="1">
              <a:defRPr/>
            </a:pPr>
            <a:r>
              <a:rPr lang="it-IT"/>
              <a:t>“Viagra femminile” </a:t>
            </a:r>
          </a:p>
        </p:txBody>
      </p:sp>
    </p:spTree>
    <p:extLst>
      <p:ext uri="{BB962C8B-B14F-4D97-AF65-F5344CB8AC3E}">
        <p14:creationId xmlns:p14="http://schemas.microsoft.com/office/powerpoint/2010/main" val="85597690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p:txBody>
          <a:bodyPr/>
          <a:lstStyle/>
          <a:p>
            <a:pPr eaLnBrk="1" hangingPunct="1">
              <a:defRPr/>
            </a:pPr>
            <a:r>
              <a:rPr lang="it-IT"/>
              <a:t>2 Le Benzodiazepine </a:t>
            </a:r>
          </a:p>
          <a:p>
            <a:pPr eaLnBrk="1" hangingPunct="1">
              <a:defRPr/>
            </a:pPr>
            <a:r>
              <a:rPr lang="it-IT"/>
              <a:t>Il </a:t>
            </a:r>
            <a:r>
              <a:rPr lang="it-IT" u="sng"/>
              <a:t>flunitrazepam</a:t>
            </a:r>
            <a:r>
              <a:rPr lang="it-IT"/>
              <a:t> (Darkene, Roipnol) e’   prescritto  per il trattamento dell’insonnia e come medicazione pre-anestetica. Frequenti episodi di abuso ne hanno limitato la commercializzazione e ridotto il contenuto delle pillole. </a:t>
            </a:r>
          </a:p>
        </p:txBody>
      </p:sp>
    </p:spTree>
    <p:extLst>
      <p:ext uri="{BB962C8B-B14F-4D97-AF65-F5344CB8AC3E}">
        <p14:creationId xmlns:p14="http://schemas.microsoft.com/office/powerpoint/2010/main" val="3117983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06DE23-3880-C83E-240A-E72662F5F6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30A6788-6FBE-3432-B937-792040448774}"/>
              </a:ext>
            </a:extLst>
          </p:cNvPr>
          <p:cNvSpPr>
            <a:spLocks noGrp="1"/>
          </p:cNvSpPr>
          <p:nvPr>
            <p:ph idx="1"/>
          </p:nvPr>
        </p:nvSpPr>
        <p:spPr/>
        <p:txBody>
          <a:bodyPr/>
          <a:lstStyle/>
          <a:p>
            <a:r>
              <a:rPr lang="it-IT" dirty="0"/>
              <a:t>Nonostante questi limiti la diagnosi in psichiatria a volte è argomento centrale per la dichiarazione di imputabilità ed il DSM 5 TR è la referenza maggiormente condivisa ed accettata per la diagnosi in questo ambito.</a:t>
            </a:r>
          </a:p>
        </p:txBody>
      </p:sp>
    </p:spTree>
    <p:extLst>
      <p:ext uri="{BB962C8B-B14F-4D97-AF65-F5344CB8AC3E}">
        <p14:creationId xmlns:p14="http://schemas.microsoft.com/office/powerpoint/2010/main" val="83642570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p:txBody>
          <a:bodyPr/>
          <a:lstStyle/>
          <a:p>
            <a:pPr eaLnBrk="1" hangingPunct="1">
              <a:defRPr/>
            </a:pPr>
            <a:r>
              <a:rPr lang="it-IT"/>
              <a:t>le compresse vengono pestate e la polvere viene sniffata o iniettata ev) per modulare gli effetti di eccitanti (come la cocaina) o per ottenere un potenziamento con il metadone, con l’eroina o con gli alcolici. </a:t>
            </a:r>
          </a:p>
        </p:txBody>
      </p:sp>
    </p:spTree>
    <p:extLst>
      <p:ext uri="{BB962C8B-B14F-4D97-AF65-F5344CB8AC3E}">
        <p14:creationId xmlns:p14="http://schemas.microsoft.com/office/powerpoint/2010/main" val="120987819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p:txBody>
          <a:bodyPr/>
          <a:lstStyle/>
          <a:p>
            <a:pPr eaLnBrk="1" hangingPunct="1">
              <a:defRPr/>
            </a:pPr>
            <a:r>
              <a:rPr lang="it-IT"/>
              <a:t>In alcuni pazienti, esso può determinare l’insorgenza di un effetto paradosso, e cioè si osservano livelli elevati di aggressività e di impulsività dopo l’assunzione di dosaggi anche alti. </a:t>
            </a:r>
          </a:p>
        </p:txBody>
      </p:sp>
    </p:spTree>
    <p:extLst>
      <p:ext uri="{BB962C8B-B14F-4D97-AF65-F5344CB8AC3E}">
        <p14:creationId xmlns:p14="http://schemas.microsoft.com/office/powerpoint/2010/main" val="183147830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p:txBody>
          <a:bodyPr/>
          <a:lstStyle/>
          <a:p>
            <a:pPr eaLnBrk="1" hangingPunct="1">
              <a:defRPr/>
            </a:pPr>
            <a:r>
              <a:rPr lang="it-IT"/>
              <a:t>Se si vuole compiere abuso sessuale su vittima non consenziente, occorre somministrarne dosi energiche, altrimenti la vittima è solamente meno ansiosa, ma riesce comunque ad opporsi alle voglie dell’abusante. </a:t>
            </a:r>
          </a:p>
        </p:txBody>
      </p:sp>
    </p:spTree>
    <p:extLst>
      <p:ext uri="{BB962C8B-B14F-4D97-AF65-F5344CB8AC3E}">
        <p14:creationId xmlns:p14="http://schemas.microsoft.com/office/powerpoint/2010/main" val="267274752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eaLnBrk="1" hangingPunct="1">
              <a:defRPr/>
            </a:pPr>
            <a:r>
              <a:rPr lang="it-IT"/>
              <a:t>L’abusato generalmente riporta effetti collaterali quali sedazione, vertigini, perdita del controllo motorio, parola impastata, confusione mentale e disturbi gastrointestinali che durano fino a 12 ore dopo l’ingestione </a:t>
            </a:r>
          </a:p>
        </p:txBody>
      </p:sp>
    </p:spTree>
    <p:extLst>
      <p:ext uri="{BB962C8B-B14F-4D97-AF65-F5344CB8AC3E}">
        <p14:creationId xmlns:p14="http://schemas.microsoft.com/office/powerpoint/2010/main" val="260328484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p:txBody>
          <a:bodyPr/>
          <a:lstStyle/>
          <a:p>
            <a:pPr eaLnBrk="1" hangingPunct="1">
              <a:defRPr/>
            </a:pPr>
            <a:r>
              <a:rPr lang="it-IT"/>
              <a:t>L’abuso su una persona di sesso femminile ridotta in queste condizioni è possibile e la vittima non avrà un chiaro ricordo dell’accaduto. </a:t>
            </a:r>
          </a:p>
        </p:txBody>
      </p:sp>
    </p:spTree>
    <p:extLst>
      <p:ext uri="{BB962C8B-B14F-4D97-AF65-F5344CB8AC3E}">
        <p14:creationId xmlns:p14="http://schemas.microsoft.com/office/powerpoint/2010/main" val="67397014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p:txBody>
          <a:bodyPr/>
          <a:lstStyle/>
          <a:p>
            <a:pPr eaLnBrk="1" hangingPunct="1">
              <a:defRPr/>
            </a:pPr>
            <a:r>
              <a:rPr lang="it-IT"/>
              <a:t>A dosi alte e somministrate di nascosto, si può costringere la vittima  a partecipare ad atti sessuali non desiderati. </a:t>
            </a:r>
          </a:p>
          <a:p>
            <a:pPr eaLnBrk="1" hangingPunct="1">
              <a:defRPr/>
            </a:pPr>
            <a:r>
              <a:rPr lang="it-IT"/>
              <a:t>la vittima si presenterà passiva, potrà lasciarsi penetrare (se femmina o uomo aduso a tali scambi), ma non assumerà un ruolo attivo per incoordinazione motoria. </a:t>
            </a:r>
          </a:p>
        </p:txBody>
      </p:sp>
    </p:spTree>
    <p:extLst>
      <p:ext uri="{BB962C8B-B14F-4D97-AF65-F5344CB8AC3E}">
        <p14:creationId xmlns:p14="http://schemas.microsoft.com/office/powerpoint/2010/main" val="22869950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pPr eaLnBrk="1" hangingPunct="1">
              <a:defRPr/>
            </a:pPr>
            <a:r>
              <a:rPr lang="it-IT"/>
              <a:t>A distanza dell’abuso ne avrà un ricordo assai confuso e soprattutto dormirà per una dozzina di ore.</a:t>
            </a:r>
          </a:p>
          <a:p>
            <a:pPr eaLnBrk="1" hangingPunct="1">
              <a:defRPr/>
            </a:pPr>
            <a:endParaRPr lang="it-IT"/>
          </a:p>
        </p:txBody>
      </p:sp>
    </p:spTree>
    <p:extLst>
      <p:ext uri="{BB962C8B-B14F-4D97-AF65-F5344CB8AC3E}">
        <p14:creationId xmlns:p14="http://schemas.microsoft.com/office/powerpoint/2010/main" val="228594865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p:txBody>
          <a:bodyPr/>
          <a:lstStyle/>
          <a:p>
            <a:pPr algn="just" eaLnBrk="1" hangingPunct="1">
              <a:defRPr/>
            </a:pPr>
            <a:r>
              <a:rPr lang="it-IT" b="1"/>
              <a:t>Ecstasy e sostanze ecstasy-like</a:t>
            </a:r>
            <a:endParaRPr lang="en-GB" b="1"/>
          </a:p>
          <a:p>
            <a:pPr eaLnBrk="1" hangingPunct="1">
              <a:defRPr/>
            </a:pPr>
            <a:endParaRPr lang="it-IT"/>
          </a:p>
        </p:txBody>
      </p:sp>
    </p:spTree>
    <p:extLst>
      <p:ext uri="{BB962C8B-B14F-4D97-AF65-F5344CB8AC3E}">
        <p14:creationId xmlns:p14="http://schemas.microsoft.com/office/powerpoint/2010/main" val="226537851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p:txBody>
          <a:bodyPr/>
          <a:lstStyle/>
          <a:p>
            <a:pPr eaLnBrk="1" hangingPunct="1">
              <a:defRPr/>
            </a:pPr>
            <a:r>
              <a:rPr lang="it-IT"/>
              <a:t>L’uso di MDMA, meglio nota come ecstasy, ha cominciato a farsi strada in Italia nell’ultimo decennio. Si tratta di un prodotto messo a punto nel  1912 </a:t>
            </a:r>
          </a:p>
        </p:txBody>
      </p:sp>
    </p:spTree>
    <p:extLst>
      <p:ext uri="{BB962C8B-B14F-4D97-AF65-F5344CB8AC3E}">
        <p14:creationId xmlns:p14="http://schemas.microsoft.com/office/powerpoint/2010/main" val="95156393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p:txBody>
          <a:bodyPr/>
          <a:lstStyle/>
          <a:p>
            <a:pPr eaLnBrk="1" hangingPunct="1">
              <a:defRPr/>
            </a:pPr>
            <a:r>
              <a:rPr lang="it-IT"/>
              <a:t>Dapprima utilizzato come anoressizzante ed anche, in ambito militare, come “siero della verità”. </a:t>
            </a:r>
          </a:p>
        </p:txBody>
      </p:sp>
    </p:spTree>
    <p:extLst>
      <p:ext uri="{BB962C8B-B14F-4D97-AF65-F5344CB8AC3E}">
        <p14:creationId xmlns:p14="http://schemas.microsoft.com/office/powerpoint/2010/main" val="4213601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p:txBody>
          <a:bodyPr>
            <a:normAutofit fontScale="90000"/>
          </a:bodyPr>
          <a:lstStyle/>
          <a:p>
            <a:r>
              <a:rPr lang="it-IT" dirty="0"/>
              <a:t>DSM-5-TR differenze rispetto </a:t>
            </a:r>
            <a:br>
              <a:rPr lang="it-IT" dirty="0"/>
            </a:br>
            <a:r>
              <a:rPr lang="it-IT" dirty="0"/>
              <a:t>DSM-5 e DSM-IV TR</a:t>
            </a:r>
            <a:br>
              <a:rPr lang="it-IT" dirty="0"/>
            </a:br>
            <a:r>
              <a:rPr lang="it-IT" dirty="0"/>
              <a:t> </a:t>
            </a:r>
          </a:p>
        </p:txBody>
      </p:sp>
      <p:sp>
        <p:nvSpPr>
          <p:cNvPr id="8" name="Sottotitolo 7"/>
          <p:cNvSpPr>
            <a:spLocks noGrp="1"/>
          </p:cNvSpPr>
          <p:nvPr>
            <p:ph type="subTitle" idx="1"/>
          </p:nvPr>
        </p:nvSpPr>
        <p:spPr/>
        <p:txBody>
          <a:bodyPr/>
          <a:lstStyle/>
          <a:p>
            <a:r>
              <a:rPr lang="it-IT" dirty="0"/>
              <a:t> </a:t>
            </a:r>
          </a:p>
        </p:txBody>
      </p:sp>
    </p:spTree>
    <p:extLst>
      <p:ext uri="{BB962C8B-B14F-4D97-AF65-F5344CB8AC3E}">
        <p14:creationId xmlns:p14="http://schemas.microsoft.com/office/powerpoint/2010/main" val="209230431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p:txBody>
          <a:bodyPr/>
          <a:lstStyle/>
          <a:p>
            <a:pPr eaLnBrk="1" hangingPunct="1">
              <a:defRPr/>
            </a:pPr>
            <a:r>
              <a:rPr lang="it-IT"/>
              <a:t>Aumenta la capacità di percepire e comunicare aspetti profondi della propria interiorità consente di sentirsi più vicini agli altri e di migliorare le proprie capacità introspettive. </a:t>
            </a:r>
          </a:p>
        </p:txBody>
      </p:sp>
    </p:spTree>
    <p:extLst>
      <p:ext uri="{BB962C8B-B14F-4D97-AF65-F5344CB8AC3E}">
        <p14:creationId xmlns:p14="http://schemas.microsoft.com/office/powerpoint/2010/main" val="126140797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p:txBody>
          <a:bodyPr/>
          <a:lstStyle/>
          <a:p>
            <a:pPr eaLnBrk="1" hangingPunct="1">
              <a:defRPr/>
            </a:pPr>
            <a:r>
              <a:rPr lang="it-IT"/>
              <a:t>permette di ballare a ritmi sfrenati per ore ed ore senza stancarsi   </a:t>
            </a:r>
          </a:p>
          <a:p>
            <a:pPr eaLnBrk="1" hangingPunct="1">
              <a:defRPr/>
            </a:pPr>
            <a:r>
              <a:rPr lang="it-IT"/>
              <a:t>La temperatura corporea si eleva altissima, compaiono contrazioni muscolari, tachicardia.</a:t>
            </a:r>
          </a:p>
        </p:txBody>
      </p:sp>
    </p:spTree>
    <p:extLst>
      <p:ext uri="{BB962C8B-B14F-4D97-AF65-F5344CB8AC3E}">
        <p14:creationId xmlns:p14="http://schemas.microsoft.com/office/powerpoint/2010/main" val="193811578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endParaRPr lang="it-IT"/>
          </a:p>
        </p:txBody>
      </p:sp>
      <p:sp>
        <p:nvSpPr>
          <p:cNvPr id="33795" name="Rectangle 3"/>
          <p:cNvSpPr>
            <a:spLocks noGrp="1" noChangeArrowheads="1"/>
          </p:cNvSpPr>
          <p:nvPr>
            <p:ph type="body" idx="1"/>
          </p:nvPr>
        </p:nvSpPr>
        <p:spPr/>
        <p:txBody>
          <a:bodyPr/>
          <a:lstStyle/>
          <a:p>
            <a:pPr eaLnBrk="1" hangingPunct="1">
              <a:defRPr/>
            </a:pPr>
            <a:r>
              <a:rPr lang="it-IT"/>
              <a:t>Dopo la fase iniziale in cui si sperimentano gli effetti attesi dell’ecstasy, quali maggiore  estroversione ed empatia, l’uso cronico della sostanza può determinare l’insorgenza di complicanze psichiatriche. </a:t>
            </a:r>
          </a:p>
        </p:txBody>
      </p:sp>
    </p:spTree>
    <p:extLst>
      <p:ext uri="{BB962C8B-B14F-4D97-AF65-F5344CB8AC3E}">
        <p14:creationId xmlns:p14="http://schemas.microsoft.com/office/powerpoint/2010/main" val="278626993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endParaRPr lang="it-IT"/>
          </a:p>
        </p:txBody>
      </p:sp>
      <p:sp>
        <p:nvSpPr>
          <p:cNvPr id="34819" name="Rectangle 3"/>
          <p:cNvSpPr>
            <a:spLocks noGrp="1" noChangeArrowheads="1"/>
          </p:cNvSpPr>
          <p:nvPr>
            <p:ph type="body" idx="1"/>
          </p:nvPr>
        </p:nvSpPr>
        <p:spPr/>
        <p:txBody>
          <a:bodyPr/>
          <a:lstStyle/>
          <a:p>
            <a:pPr eaLnBrk="1" hangingPunct="1">
              <a:defRPr/>
            </a:pPr>
            <a:r>
              <a:rPr lang="it-IT"/>
              <a:t>Il loro effetto, oltre che dalla dose e dalla natura della sostanza ingerita dipende anche, e soprattutto, dall’atteggiamento di chi le assume e dall’ambiente (setting). </a:t>
            </a:r>
          </a:p>
        </p:txBody>
      </p:sp>
    </p:spTree>
    <p:extLst>
      <p:ext uri="{BB962C8B-B14F-4D97-AF65-F5344CB8AC3E}">
        <p14:creationId xmlns:p14="http://schemas.microsoft.com/office/powerpoint/2010/main" val="240391854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endParaRPr lang="it-IT"/>
          </a:p>
        </p:txBody>
      </p:sp>
      <p:sp>
        <p:nvSpPr>
          <p:cNvPr id="35843" name="Rectangle 3"/>
          <p:cNvSpPr>
            <a:spLocks noGrp="1" noChangeArrowheads="1"/>
          </p:cNvSpPr>
          <p:nvPr>
            <p:ph type="body" idx="1"/>
          </p:nvPr>
        </p:nvSpPr>
        <p:spPr/>
        <p:txBody>
          <a:bodyPr/>
          <a:lstStyle/>
          <a:p>
            <a:pPr eaLnBrk="1" hangingPunct="1">
              <a:defRPr/>
            </a:pPr>
            <a:r>
              <a:rPr lang="it-IT"/>
              <a:t>In ambiente rilassato, con musica dolce, e con un partner amico, possono fare emergere un desiderio di vicinanza e di affetto che può esprimersi anche con un rapporto sessuale, che però in tali circostanze è vissuto in modo assai dolce e condiviso </a:t>
            </a:r>
          </a:p>
        </p:txBody>
      </p:sp>
    </p:spTree>
    <p:extLst>
      <p:ext uri="{BB962C8B-B14F-4D97-AF65-F5344CB8AC3E}">
        <p14:creationId xmlns:p14="http://schemas.microsoft.com/office/powerpoint/2010/main" val="149996280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endParaRPr lang="it-IT"/>
          </a:p>
        </p:txBody>
      </p:sp>
      <p:sp>
        <p:nvSpPr>
          <p:cNvPr id="36867" name="Rectangle 3"/>
          <p:cNvSpPr>
            <a:spLocks noGrp="1" noChangeArrowheads="1"/>
          </p:cNvSpPr>
          <p:nvPr>
            <p:ph type="body" idx="1"/>
          </p:nvPr>
        </p:nvSpPr>
        <p:spPr/>
        <p:txBody>
          <a:bodyPr/>
          <a:lstStyle/>
          <a:p>
            <a:pPr eaLnBrk="1" hangingPunct="1">
              <a:defRPr/>
            </a:pPr>
            <a:r>
              <a:rPr lang="it-IT" b="1"/>
              <a:t>Fenciclidina e fenciclidino-simili (ketamina; tiletamina)</a:t>
            </a:r>
          </a:p>
        </p:txBody>
      </p:sp>
    </p:spTree>
    <p:extLst>
      <p:ext uri="{BB962C8B-B14F-4D97-AF65-F5344CB8AC3E}">
        <p14:creationId xmlns:p14="http://schemas.microsoft.com/office/powerpoint/2010/main" val="120453861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endParaRPr lang="it-IT"/>
          </a:p>
        </p:txBody>
      </p:sp>
      <p:sp>
        <p:nvSpPr>
          <p:cNvPr id="37891" name="Rectangle 3"/>
          <p:cNvSpPr>
            <a:spLocks noGrp="1" noChangeArrowheads="1"/>
          </p:cNvSpPr>
          <p:nvPr>
            <p:ph type="body" idx="1"/>
          </p:nvPr>
        </p:nvSpPr>
        <p:spPr/>
        <p:txBody>
          <a:bodyPr/>
          <a:lstStyle/>
          <a:p>
            <a:pPr eaLnBrk="1" hangingPunct="1">
              <a:defRPr/>
            </a:pPr>
            <a:r>
              <a:rPr lang="it-IT"/>
              <a:t>Negli anni ’50 e fino agli anni ‘70 la fenciclidina, e’ stata utilizzata come anestetico per gli animali. </a:t>
            </a:r>
          </a:p>
        </p:txBody>
      </p:sp>
    </p:spTree>
    <p:extLst>
      <p:ext uri="{BB962C8B-B14F-4D97-AF65-F5344CB8AC3E}">
        <p14:creationId xmlns:p14="http://schemas.microsoft.com/office/powerpoint/2010/main" val="217467548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endParaRPr lang="it-IT"/>
          </a:p>
        </p:txBody>
      </p:sp>
      <p:sp>
        <p:nvSpPr>
          <p:cNvPr id="38915" name="Rectangle 3"/>
          <p:cNvSpPr>
            <a:spLocks noGrp="1" noChangeArrowheads="1"/>
          </p:cNvSpPr>
          <p:nvPr>
            <p:ph type="body" idx="1"/>
          </p:nvPr>
        </p:nvSpPr>
        <p:spPr/>
        <p:txBody>
          <a:bodyPr/>
          <a:lstStyle/>
          <a:p>
            <a:pPr eaLnBrk="1" hangingPunct="1">
              <a:defRPr/>
            </a:pPr>
            <a:r>
              <a:rPr lang="it-IT"/>
              <a:t>Nel mondo della tossicodipendenza la fenilciclidina è nota anche come PCP, o “angel dust” (polvere d’angelo), “supergrass”, “killer weed”, “embalming fluid” o “rocket fuel” </a:t>
            </a:r>
          </a:p>
        </p:txBody>
      </p:sp>
    </p:spTree>
    <p:extLst>
      <p:ext uri="{BB962C8B-B14F-4D97-AF65-F5344CB8AC3E}">
        <p14:creationId xmlns:p14="http://schemas.microsoft.com/office/powerpoint/2010/main" val="29833049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endParaRPr lang="it-IT"/>
          </a:p>
        </p:txBody>
      </p:sp>
      <p:sp>
        <p:nvSpPr>
          <p:cNvPr id="39939" name="Rectangle 3"/>
          <p:cNvSpPr>
            <a:spLocks noGrp="1" noChangeArrowheads="1"/>
          </p:cNvSpPr>
          <p:nvPr>
            <p:ph type="body" idx="1"/>
          </p:nvPr>
        </p:nvSpPr>
        <p:spPr/>
        <p:txBody>
          <a:bodyPr/>
          <a:lstStyle/>
          <a:p>
            <a:pPr eaLnBrk="1" hangingPunct="1">
              <a:defRPr/>
            </a:pPr>
            <a:r>
              <a:rPr lang="it-IT" dirty="0"/>
              <a:t>La PCP, nella sua forma pura, si trova sotto forma di polvere che si scioglie facilmente in acqua. Altre volte, la si trova sotto forma di materiale gommoso o liquida. Il liquido viene poi spruzzato su foglie di marijuana, menta o origano, foglie che vengono poi fumate </a:t>
            </a:r>
          </a:p>
        </p:txBody>
      </p:sp>
    </p:spTree>
    <p:extLst>
      <p:ext uri="{BB962C8B-B14F-4D97-AF65-F5344CB8AC3E}">
        <p14:creationId xmlns:p14="http://schemas.microsoft.com/office/powerpoint/2010/main" val="355655588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endParaRPr lang="it-IT"/>
          </a:p>
        </p:txBody>
      </p:sp>
      <p:sp>
        <p:nvSpPr>
          <p:cNvPr id="40963" name="Rectangle 3"/>
          <p:cNvSpPr>
            <a:spLocks noGrp="1" noChangeArrowheads="1"/>
          </p:cNvSpPr>
          <p:nvPr>
            <p:ph type="body" idx="1"/>
          </p:nvPr>
        </p:nvSpPr>
        <p:spPr/>
        <p:txBody>
          <a:bodyPr/>
          <a:lstStyle/>
          <a:p>
            <a:pPr eaLnBrk="1" hangingPunct="1">
              <a:lnSpc>
                <a:spcPct val="90000"/>
              </a:lnSpc>
              <a:defRPr/>
            </a:pPr>
            <a:r>
              <a:rPr lang="it-IT"/>
              <a:t>sensazioni soggettive di estraniazione dall’ambiente, parola impacciata, mancanza di coordinazione e di equilibrio, sensazioni di forza e di invulnerabilità, nistagmo. Altre volte si osservano anche: allucinazioni, distorsioni percettive visive, alterazioni notevoli del tono dell’umore, amnesia, gravi episodi di violenza e di impulsività. In certi casi, è evidenziabile un quadro clinico simil-schizofrenico. </a:t>
            </a:r>
          </a:p>
        </p:txBody>
      </p:sp>
    </p:spTree>
    <p:extLst>
      <p:ext uri="{BB962C8B-B14F-4D97-AF65-F5344CB8AC3E}">
        <p14:creationId xmlns:p14="http://schemas.microsoft.com/office/powerpoint/2010/main" val="164874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 </a:t>
            </a:r>
          </a:p>
          <a:p>
            <a:r>
              <a:rPr lang="it-IT" dirty="0">
                <a:hlinkClick r:id="rId2"/>
              </a:rPr>
              <a:t>francesco@rovetto.it</a:t>
            </a:r>
            <a:endParaRPr lang="it-IT" dirty="0"/>
          </a:p>
          <a:p>
            <a:r>
              <a:rPr lang="it-IT" dirty="0"/>
              <a:t>3356058145</a:t>
            </a:r>
          </a:p>
          <a:p>
            <a:r>
              <a:rPr lang="it-IT" dirty="0"/>
              <a:t>www.rovetto.it</a:t>
            </a:r>
          </a:p>
        </p:txBody>
      </p:sp>
    </p:spTree>
    <p:extLst>
      <p:ext uri="{BB962C8B-B14F-4D97-AF65-F5344CB8AC3E}">
        <p14:creationId xmlns:p14="http://schemas.microsoft.com/office/powerpoint/2010/main" val="234827398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endParaRPr lang="it-IT"/>
          </a:p>
        </p:txBody>
      </p:sp>
      <p:sp>
        <p:nvSpPr>
          <p:cNvPr id="41987" name="Rectangle 3"/>
          <p:cNvSpPr>
            <a:spLocks noGrp="1" noChangeArrowheads="1"/>
          </p:cNvSpPr>
          <p:nvPr>
            <p:ph type="body" idx="1"/>
          </p:nvPr>
        </p:nvSpPr>
        <p:spPr/>
        <p:txBody>
          <a:bodyPr/>
          <a:lstStyle/>
          <a:p>
            <a:pPr eaLnBrk="1" hangingPunct="1">
              <a:defRPr/>
            </a:pPr>
            <a:r>
              <a:rPr lang="it-IT"/>
              <a:t>È possibile violentare una persona sotto effetto di Ketamina o di PCP, la vittima, che vive un momento di delirio e distorsione sensoriale può diventare violenta ed avrà un ricordo assai vago e confuso dell’evento.  </a:t>
            </a:r>
          </a:p>
        </p:txBody>
      </p:sp>
    </p:spTree>
    <p:extLst>
      <p:ext uri="{BB962C8B-B14F-4D97-AF65-F5344CB8AC3E}">
        <p14:creationId xmlns:p14="http://schemas.microsoft.com/office/powerpoint/2010/main" val="8547971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endParaRPr lang="it-IT"/>
          </a:p>
        </p:txBody>
      </p:sp>
      <p:sp>
        <p:nvSpPr>
          <p:cNvPr id="43011" name="Rectangle 3"/>
          <p:cNvSpPr>
            <a:spLocks noGrp="1" noChangeArrowheads="1"/>
          </p:cNvSpPr>
          <p:nvPr>
            <p:ph type="body" idx="1"/>
          </p:nvPr>
        </p:nvSpPr>
        <p:spPr/>
        <p:txBody>
          <a:bodyPr/>
          <a:lstStyle/>
          <a:p>
            <a:pPr eaLnBrk="1" hangingPunct="1">
              <a:defRPr/>
            </a:pPr>
            <a:r>
              <a:rPr lang="it-IT"/>
              <a:t>In sud America, numerose ragazze sono state ridotte a vita vegetale o in condizioni psicotiche irreversibili dopo essere state abusate a lungo sotto l’influsso di queste sostanze.</a:t>
            </a:r>
          </a:p>
          <a:p>
            <a:pPr eaLnBrk="1" hangingPunct="1">
              <a:defRPr/>
            </a:pPr>
            <a:endParaRPr lang="it-IT"/>
          </a:p>
        </p:txBody>
      </p:sp>
    </p:spTree>
    <p:extLst>
      <p:ext uri="{BB962C8B-B14F-4D97-AF65-F5344CB8AC3E}">
        <p14:creationId xmlns:p14="http://schemas.microsoft.com/office/powerpoint/2010/main" val="32180200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Reati in rete</a:t>
            </a:r>
            <a:br>
              <a:rPr lang="it-IT" dirty="0"/>
            </a:br>
            <a:r>
              <a:rPr lang="it-IT" dirty="0" err="1"/>
              <a:t>cyberbullismo</a:t>
            </a:r>
            <a:endParaRPr lang="it-IT" dirty="0"/>
          </a:p>
        </p:txBody>
      </p:sp>
      <p:sp>
        <p:nvSpPr>
          <p:cNvPr id="3" name="Sottotitolo 2"/>
          <p:cNvSpPr>
            <a:spLocks noGrp="1"/>
          </p:cNvSpPr>
          <p:nvPr>
            <p:ph type="subTitle" idx="1"/>
          </p:nvPr>
        </p:nvSpPr>
        <p:spPr/>
        <p:txBody>
          <a:bodyPr/>
          <a:lstStyle/>
          <a:p>
            <a:r>
              <a:rPr lang="it-IT" dirty="0"/>
              <a:t>Rovetto Veronica </a:t>
            </a:r>
            <a:r>
              <a:rPr lang="it-IT"/>
              <a:t>e Francesco</a:t>
            </a:r>
            <a:endParaRPr lang="it-IT" dirty="0"/>
          </a:p>
        </p:txBody>
      </p:sp>
    </p:spTree>
    <p:extLst>
      <p:ext uri="{BB962C8B-B14F-4D97-AF65-F5344CB8AC3E}">
        <p14:creationId xmlns:p14="http://schemas.microsoft.com/office/powerpoint/2010/main" val="131713667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QUANDO L’USO SCORRETTO DI INTERNET SI TRADUCE IN REATO</a:t>
            </a:r>
          </a:p>
          <a:p>
            <a:r>
              <a:rPr lang="it-IT" dirty="0"/>
              <a:t> Oggi esiste una Pubblica Sicurezza del Web (</a:t>
            </a:r>
            <a:r>
              <a:rPr lang="it-IT" u="sng" dirty="0">
                <a:hlinkClick r:id="rId2"/>
              </a:rPr>
              <a:t>http://commissariatodips.it/</a:t>
            </a:r>
            <a:r>
              <a:rPr lang="it-IT" dirty="0"/>
              <a:t>). </a:t>
            </a:r>
          </a:p>
          <a:p>
            <a:r>
              <a:rPr lang="it-IT" dirty="0"/>
              <a:t>Qualunque attività effettuata su Internet, specialmente sui social network, è registrata. Di conseguenza l’autore, al contrario di ciò che si pensa, è sempre rintracciabile da parte degli organi di controllo preposti (Polizia postale, Carabinieri, Guardia di Finanza) e a seguito di un ordine di indagine da parte dell’Autorità Giudiziaria”.</a:t>
            </a:r>
          </a:p>
          <a:p>
            <a:endParaRPr lang="it-IT" dirty="0"/>
          </a:p>
        </p:txBody>
      </p:sp>
    </p:spTree>
    <p:extLst>
      <p:ext uri="{BB962C8B-B14F-4D97-AF65-F5344CB8AC3E}">
        <p14:creationId xmlns:p14="http://schemas.microsoft.com/office/powerpoint/2010/main" val="428764943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STALKING</a:t>
            </a:r>
          </a:p>
        </p:txBody>
      </p:sp>
      <p:sp>
        <p:nvSpPr>
          <p:cNvPr id="3" name="Segnaposto contenuto 2"/>
          <p:cNvSpPr>
            <a:spLocks noGrp="1"/>
          </p:cNvSpPr>
          <p:nvPr>
            <p:ph idx="1"/>
          </p:nvPr>
        </p:nvSpPr>
        <p:spPr/>
        <p:txBody>
          <a:bodyPr>
            <a:normAutofit fontScale="92500" lnSpcReduction="20000"/>
          </a:bodyPr>
          <a:lstStyle/>
          <a:p>
            <a:r>
              <a:rPr lang="it-IT" dirty="0"/>
              <a:t> Già dal 2009, in Italia, il </a:t>
            </a:r>
            <a:r>
              <a:rPr lang="it-IT" b="1" dirty="0"/>
              <a:t>reato di </a:t>
            </a:r>
            <a:r>
              <a:rPr lang="it-IT" b="1" dirty="0" err="1"/>
              <a:t>stalking</a:t>
            </a:r>
            <a:r>
              <a:rPr lang="it-IT" dirty="0"/>
              <a:t> era stato riconosciuto facendo riferimento all’art. 612 bis nel quale venivano definiti in maniera chiara i comportamenti persecutori siano da considerarsi reato e possono essere soggetti di denuncia.</a:t>
            </a:r>
          </a:p>
          <a:p>
            <a:r>
              <a:rPr lang="it-IT" dirty="0"/>
              <a:t>La progressiva diffusione dei nuovi mezzi di comunicazione ha contribuito negli ultimi anni a modificare i luoghi e le modalità attraverso le quali un persecutore riesce a generare uno stato permanente di preoccupazione, ansia, terrore nella vittima delle sue attenzioni malate.</a:t>
            </a:r>
          </a:p>
        </p:txBody>
      </p:sp>
    </p:spTree>
    <p:extLst>
      <p:ext uri="{BB962C8B-B14F-4D97-AF65-F5344CB8AC3E}">
        <p14:creationId xmlns:p14="http://schemas.microsoft.com/office/powerpoint/2010/main" val="261521382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 social network e le caselle di posta elettronica sono i luoghi virtuali dove più spesso si cerca visibilità per danneggiare qualcuno. Un altro mezzo di comunicazione attraverso il quale si assumono determinati comportamenti, è il telefono cellulare. La frustrazione porta spesso all’ aggressività: al giorno d’oggi, purtroppo, tutto ciò che induca delusione si trasforma in persecuzione. Ciò avviene a tutte le età e in ogni condizione socioculturale. </a:t>
            </a:r>
          </a:p>
          <a:p>
            <a:r>
              <a:rPr lang="it-IT" dirty="0"/>
              <a:t> </a:t>
            </a:r>
          </a:p>
          <a:p>
            <a:endParaRPr lang="it-IT" dirty="0"/>
          </a:p>
          <a:p>
            <a:endParaRPr lang="it-IT" dirty="0"/>
          </a:p>
        </p:txBody>
      </p:sp>
    </p:spTree>
    <p:extLst>
      <p:ext uri="{BB962C8B-B14F-4D97-AF65-F5344CB8AC3E}">
        <p14:creationId xmlns:p14="http://schemas.microsoft.com/office/powerpoint/2010/main" val="401629900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Il cyber </a:t>
            </a:r>
            <a:r>
              <a:rPr lang="it-IT" b="1" dirty="0" err="1"/>
              <a:t>stalking</a:t>
            </a:r>
            <a:r>
              <a:rPr lang="it-IT" b="1" dirty="0"/>
              <a:t> </a:t>
            </a:r>
            <a:r>
              <a:rPr lang="it-IT" dirty="0"/>
              <a:t>è la coniugazione più moderna dell’incapacità di gestire una relazione sentimentale d’amore o d’amicizia.</a:t>
            </a:r>
          </a:p>
          <a:p>
            <a:r>
              <a:rPr lang="it-IT" dirty="0"/>
              <a:t>  “Lo cyber- </a:t>
            </a:r>
            <a:r>
              <a:rPr lang="it-IT" dirty="0" err="1"/>
              <a:t>stalking</a:t>
            </a:r>
            <a:r>
              <a:rPr lang="it-IT" dirty="0"/>
              <a:t> consiste in una serie  continua di insulti, di aggressioni, di molestie attuate tramite il web o comunque strumenti di comunicazione virtuale atti ad intimorire la vittima di turno. Questo fenomeno può attuarsi anche con la caccia sui vari forum o chat ad un utente con il quale si ha avuto uno scontro su internet ma in passato sconosciuto”. </a:t>
            </a:r>
          </a:p>
          <a:p>
            <a:endParaRPr lang="it-IT" dirty="0"/>
          </a:p>
        </p:txBody>
      </p:sp>
    </p:spTree>
    <p:extLst>
      <p:ext uri="{BB962C8B-B14F-4D97-AF65-F5344CB8AC3E}">
        <p14:creationId xmlns:p14="http://schemas.microsoft.com/office/powerpoint/2010/main" val="38745031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Per questi motivi, il 26/8/2013 la Camera ha emanato una norma sul cyber bullismo con il Decreto. La L. 93 (Art.1, co. 3, </a:t>
            </a:r>
            <a:r>
              <a:rPr lang="it-IT" b="1" dirty="0" err="1"/>
              <a:t>lett</a:t>
            </a:r>
            <a:r>
              <a:rPr lang="it-IT" b="1" dirty="0"/>
              <a:t>. a) e l’aggravante prevista per frode informatica commessa con sostituzione di identità digitale (art. 9).</a:t>
            </a:r>
          </a:p>
          <a:p>
            <a:r>
              <a:rPr lang="it-IT" dirty="0"/>
              <a:t>Questa norma è stata decretata, per cui il </a:t>
            </a:r>
            <a:r>
              <a:rPr lang="it-IT" b="1" dirty="0"/>
              <a:t>3/9/2013, la L. 93 è entrata in vigore: lo cyber </a:t>
            </a:r>
            <a:r>
              <a:rPr lang="it-IT" b="1" dirty="0" err="1"/>
              <a:t>stalking</a:t>
            </a:r>
            <a:r>
              <a:rPr lang="it-IT" b="1" dirty="0"/>
              <a:t> è diventato ufficialmente reato “ Se il fatto è commesso attraverso strumenti informatici o telematici ”.</a:t>
            </a:r>
          </a:p>
          <a:p>
            <a:r>
              <a:rPr lang="it-IT" dirty="0"/>
              <a:t>I persecutori in pratica entrano nella vita delle potenziali vittime da un monitor per rimanervi a lungo, a volte conducendo, come precedentemente descritti, ad eventi tragici.</a:t>
            </a:r>
          </a:p>
          <a:p>
            <a:endParaRPr lang="it-IT" dirty="0"/>
          </a:p>
        </p:txBody>
      </p:sp>
    </p:spTree>
    <p:extLst>
      <p:ext uri="{BB962C8B-B14F-4D97-AF65-F5344CB8AC3E}">
        <p14:creationId xmlns:p14="http://schemas.microsoft.com/office/powerpoint/2010/main" val="396109899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L. 93 riguardante il cyber bullismo, rientrano molti reati. I maggiori commessi sono:</a:t>
            </a:r>
          </a:p>
          <a:p>
            <a:r>
              <a:rPr lang="it-IT" dirty="0"/>
              <a:t>1) </a:t>
            </a:r>
            <a:r>
              <a:rPr lang="it-IT" b="1" dirty="0"/>
              <a:t>Reato di diffamazione: </a:t>
            </a:r>
            <a:r>
              <a:rPr lang="it-IT" dirty="0"/>
              <a:t>a mezzo Internet (art. 595 c. p) dichiara: “ Chiunque comunicando con più persone offende l’altrui reputazione, è punito con la reclusione fino ad un anno o con multa fino a </a:t>
            </a:r>
            <a:r>
              <a:rPr lang="it-IT" cap="all" dirty="0"/>
              <a:t>€. 1.032,00. s</a:t>
            </a:r>
            <a:r>
              <a:rPr lang="it-IT" dirty="0"/>
              <a:t>e l’offesa consiste nell’attribuzione di un fatto determinato, la pena di reclusione sale a due anni, ovvero la multa di € 2.065, 00”.</a:t>
            </a:r>
          </a:p>
        </p:txBody>
      </p:sp>
    </p:spTree>
    <p:extLst>
      <p:ext uri="{BB962C8B-B14F-4D97-AF65-F5344CB8AC3E}">
        <p14:creationId xmlns:p14="http://schemas.microsoft.com/office/powerpoint/2010/main" val="299187886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Il reato di diffamazione comprende anche quello di </a:t>
            </a:r>
            <a:r>
              <a:rPr lang="it-IT" b="1" dirty="0"/>
              <a:t>denigrazione e molestia.</a:t>
            </a:r>
            <a:r>
              <a:rPr lang="it-IT" dirty="0"/>
              <a:t> Nel 2008, Pisano e Saturno definivano la denigrazione come una forma di cyber bullismo che consiste nella distribuzione di messaggi falsi e dispregiativi all’interno della Rete nei confronti delle vittime con lo scopo di danneggiare la reputazione o le amicizie di colui che viene preso di mira. </a:t>
            </a:r>
            <a:r>
              <a:rPr lang="it-IT" dirty="0" err="1"/>
              <a:t>Kowalski</a:t>
            </a:r>
            <a:r>
              <a:rPr lang="it-IT" dirty="0"/>
              <a:t>- </a:t>
            </a:r>
            <a:r>
              <a:rPr lang="it-IT" dirty="0" err="1"/>
              <a:t>Limber</a:t>
            </a:r>
            <a:r>
              <a:rPr lang="it-IT" dirty="0"/>
              <a:t>- </a:t>
            </a:r>
            <a:r>
              <a:rPr lang="it-IT" dirty="0" err="1"/>
              <a:t>Agaston</a:t>
            </a:r>
            <a:r>
              <a:rPr lang="it-IT" dirty="0"/>
              <a:t> (2008) consideravano le molestie come la dimostrazione e l’attuazione di “parole, comportamenti, azioni ripetute dirette nei confronti di una persona specifica; alla vittima  vengono inviati messaggi ripetitivi ed offensivi. Questi avvengono tramite canali di comunicazione di massa, come: e-mail, sms, forum, chat e gruppi di discussione”. </a:t>
            </a:r>
          </a:p>
          <a:p>
            <a:endParaRPr lang="it-IT" dirty="0"/>
          </a:p>
        </p:txBody>
      </p:sp>
    </p:spTree>
    <p:extLst>
      <p:ext uri="{BB962C8B-B14F-4D97-AF65-F5344CB8AC3E}">
        <p14:creationId xmlns:p14="http://schemas.microsoft.com/office/powerpoint/2010/main" val="3271291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48487-92F4-08F1-A8D0-1FFD52489F7A}"/>
              </a:ext>
            </a:extLst>
          </p:cNvPr>
          <p:cNvSpPr>
            <a:spLocks noGrp="1"/>
          </p:cNvSpPr>
          <p:nvPr>
            <p:ph type="title"/>
          </p:nvPr>
        </p:nvSpPr>
        <p:spPr/>
        <p:txBody>
          <a:bodyPr>
            <a:normAutofit fontScale="90000"/>
          </a:bodyPr>
          <a:lstStyle/>
          <a:p>
            <a:r>
              <a:rPr lang="it-IT" dirty="0"/>
              <a:t>DSM-5-TR</a:t>
            </a:r>
            <a:br>
              <a:rPr lang="it-IT" dirty="0"/>
            </a:br>
            <a:r>
              <a:rPr lang="it-IT" dirty="0"/>
              <a:t>marzo 2022 ed </a:t>
            </a:r>
            <a:r>
              <a:rPr lang="it-IT" dirty="0" err="1"/>
              <a:t>Ital</a:t>
            </a:r>
            <a:r>
              <a:rPr lang="it-IT" dirty="0"/>
              <a:t> Raffaello Cortina 23</a:t>
            </a:r>
          </a:p>
        </p:txBody>
      </p:sp>
      <p:pic>
        <p:nvPicPr>
          <p:cNvPr id="4" name="Segnaposto contenuto 3">
            <a:extLst>
              <a:ext uri="{FF2B5EF4-FFF2-40B4-BE49-F238E27FC236}">
                <a16:creationId xmlns:a16="http://schemas.microsoft.com/office/drawing/2014/main" id="{5DA9EDCC-0F79-A20B-2DE5-2C10985A0956}"/>
              </a:ext>
            </a:extLst>
          </p:cNvPr>
          <p:cNvPicPr>
            <a:picLocks noGrp="1" noChangeAspect="1"/>
          </p:cNvPicPr>
          <p:nvPr>
            <p:ph idx="1"/>
          </p:nvPr>
        </p:nvPicPr>
        <p:blipFill>
          <a:blip r:embed="rId2"/>
          <a:stretch>
            <a:fillRect/>
          </a:stretch>
        </p:blipFill>
        <p:spPr>
          <a:xfrm>
            <a:off x="2051720" y="1590657"/>
            <a:ext cx="3528392" cy="5054365"/>
          </a:xfrm>
          <a:prstGeom prst="rect">
            <a:avLst/>
          </a:prstGeom>
        </p:spPr>
      </p:pic>
    </p:spTree>
    <p:extLst>
      <p:ext uri="{BB962C8B-B14F-4D97-AF65-F5344CB8AC3E}">
        <p14:creationId xmlns:p14="http://schemas.microsoft.com/office/powerpoint/2010/main" val="167137039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Igor Olla (2013) considera la denigrazione come il modo di rappresentare negativamente un soggetto, un utente nella sua cerchia di conoscenze (ma non solo) tramite l’uso di e-mail, chat, forum, social network. </a:t>
            </a:r>
          </a:p>
          <a:p>
            <a:r>
              <a:rPr lang="it-IT" dirty="0"/>
              <a:t>Oggi, questo comportamento viene punito con pene nella forma aggravata, fino a tre anni di reclusione (con annesso diritto al risarcimento alla parte lesa). Essa prevede l’inserimento di frasi offensive (tra cui anche battute pesanti), notizie riservate la cui divulgazione provoca pregiudizi, foto denigratorie o che hanno ripercussioni negative, anche se pur potenziali, sulla persona ritratta.</a:t>
            </a:r>
          </a:p>
          <a:p>
            <a:endParaRPr lang="it-IT" dirty="0"/>
          </a:p>
        </p:txBody>
      </p:sp>
    </p:spTree>
    <p:extLst>
      <p:ext uri="{BB962C8B-B14F-4D97-AF65-F5344CB8AC3E}">
        <p14:creationId xmlns:p14="http://schemas.microsoft.com/office/powerpoint/2010/main" val="65683436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2) </a:t>
            </a:r>
            <a:r>
              <a:rPr lang="it-IT" b="1" dirty="0"/>
              <a:t>Happy </a:t>
            </a:r>
            <a:r>
              <a:rPr lang="it-IT" b="1" dirty="0" err="1"/>
              <a:t>slapping</a:t>
            </a:r>
            <a:r>
              <a:rPr lang="it-IT" b="1" dirty="0"/>
              <a:t>: </a:t>
            </a:r>
            <a:r>
              <a:rPr lang="it-IT" dirty="0"/>
              <a:t>Si tratta di un fenomeno giovanile iniziato nel 2004 in Inghilterra. Questo termine indica un tipo di comportamento violento che si è sviluppato con i telefonini con la videocamera.</a:t>
            </a:r>
          </a:p>
          <a:p>
            <a:r>
              <a:rPr lang="it-IT" dirty="0"/>
              <a:t>Mentre una persona viene percossa o ferita, i complici filmano la scena diffondendola successivamente. Per le vittime oltre alla sofferenza fisica si aggiunge l’umiliazione di vedere la propria violenza subita diffusa in Internet e alla cerchia di amici, con lo scopo di umiliarla e </a:t>
            </a:r>
            <a:r>
              <a:rPr lang="it-IT" dirty="0" err="1"/>
              <a:t>ridicolarizzarla</a:t>
            </a:r>
            <a:r>
              <a:rPr lang="it-IT" dirty="0"/>
              <a:t>. ( </a:t>
            </a:r>
            <a:r>
              <a:rPr lang="it-IT" dirty="0" err="1"/>
              <a:t>Hinduja</a:t>
            </a:r>
            <a:r>
              <a:rPr lang="it-IT" dirty="0"/>
              <a:t> - </a:t>
            </a:r>
            <a:r>
              <a:rPr lang="it-IT" dirty="0" err="1"/>
              <a:t>Patchin</a:t>
            </a:r>
            <a:r>
              <a:rPr lang="it-IT" dirty="0"/>
              <a:t>, 2009).</a:t>
            </a:r>
          </a:p>
        </p:txBody>
      </p:sp>
    </p:spTree>
    <p:extLst>
      <p:ext uri="{BB962C8B-B14F-4D97-AF65-F5344CB8AC3E}">
        <p14:creationId xmlns:p14="http://schemas.microsoft.com/office/powerpoint/2010/main" val="153178029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Nell’happy </a:t>
            </a:r>
            <a:r>
              <a:rPr lang="it-IT" dirty="0" err="1"/>
              <a:t>slapping</a:t>
            </a:r>
            <a:r>
              <a:rPr lang="it-IT" dirty="0"/>
              <a:t> si configurano vari reati: “</a:t>
            </a:r>
            <a:r>
              <a:rPr lang="it-IT" b="1" dirty="0"/>
              <a:t>Lesioni</a:t>
            </a:r>
            <a:r>
              <a:rPr lang="it-IT" dirty="0"/>
              <a:t> </a:t>
            </a:r>
            <a:r>
              <a:rPr lang="it-IT" b="1" dirty="0"/>
              <a:t>personali </a:t>
            </a:r>
            <a:r>
              <a:rPr lang="it-IT" dirty="0"/>
              <a:t>(L. 582c.p), </a:t>
            </a:r>
            <a:r>
              <a:rPr lang="it-IT" b="1" dirty="0"/>
              <a:t>“Minaccia”</a:t>
            </a:r>
            <a:r>
              <a:rPr lang="it-IT" dirty="0"/>
              <a:t> ( L. 190/2012 c. p), </a:t>
            </a:r>
            <a:r>
              <a:rPr lang="it-IT" b="1" dirty="0"/>
              <a:t>“Offese”</a:t>
            </a:r>
            <a:r>
              <a:rPr lang="it-IT" dirty="0"/>
              <a:t> (L. 119/2013). È proibito registrare o possedere immagini con atti di cruda violenza. Nell’happy </a:t>
            </a:r>
            <a:r>
              <a:rPr lang="it-IT" dirty="0" err="1"/>
              <a:t>slapping</a:t>
            </a:r>
            <a:r>
              <a:rPr lang="it-IT" dirty="0"/>
              <a:t> rientrano quindi anche </a:t>
            </a:r>
            <a:r>
              <a:rPr lang="it-IT" b="1" dirty="0"/>
              <a:t>“Incitamento in concorso ad atti violenti</a:t>
            </a:r>
            <a:r>
              <a:rPr lang="it-IT" dirty="0"/>
              <a:t>” (L. Mancino 1205/93), </a:t>
            </a:r>
            <a:r>
              <a:rPr lang="it-IT" b="1" dirty="0"/>
              <a:t>“Mancato</a:t>
            </a:r>
            <a:r>
              <a:rPr lang="it-IT" dirty="0"/>
              <a:t> </a:t>
            </a:r>
            <a:r>
              <a:rPr lang="it-IT" b="1" dirty="0"/>
              <a:t>soccorso”</a:t>
            </a:r>
            <a:r>
              <a:rPr lang="it-IT" dirty="0"/>
              <a:t>(L. 72/2003): questi reati sono tutti punibili.</a:t>
            </a:r>
          </a:p>
          <a:p>
            <a:r>
              <a:rPr lang="it-IT" dirty="0"/>
              <a:t> </a:t>
            </a:r>
          </a:p>
          <a:p>
            <a:endParaRPr lang="it-IT" dirty="0"/>
          </a:p>
        </p:txBody>
      </p:sp>
    </p:spTree>
    <p:extLst>
      <p:ext uri="{BB962C8B-B14F-4D97-AF65-F5344CB8AC3E}">
        <p14:creationId xmlns:p14="http://schemas.microsoft.com/office/powerpoint/2010/main" val="368512811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3) </a:t>
            </a:r>
            <a:r>
              <a:rPr lang="it-IT" b="1" dirty="0"/>
              <a:t>Reato di sostituzione di persona o furti di identità:</a:t>
            </a:r>
            <a:r>
              <a:rPr lang="it-IT" dirty="0"/>
              <a:t> (art. 494 c.p.)</a:t>
            </a:r>
          </a:p>
          <a:p>
            <a:r>
              <a:rPr lang="it-IT" dirty="0"/>
              <a:t>In questo reato rientra chi crea un falso account di posta elettronica intrattenendo corrispondenze informatiche con altre persone e spacciandosi per persona diversa o utilizzare marchi, simboli o loghi per rappresentare ciò che non si è, o trarre comunque in inganno altri utenti sulla propria professione.</a:t>
            </a:r>
          </a:p>
          <a:p>
            <a:r>
              <a:rPr lang="it-IT" dirty="0"/>
              <a:t>Elena Bossoli, avvocato, Presidente dell’ANGIF (Associazione Nazionali Giuristi Informatici Forensi), nonché docente dell’Università di Diritto dell’Informatica, ricorda che “in caso di furto di identità, il problema principale consiste nell’errata custodia delle credenziali di autenticazione. Occorre custodire gelosamente la nostra password e non rivelarla ad alcuna persona”.</a:t>
            </a:r>
          </a:p>
        </p:txBody>
      </p:sp>
    </p:spTree>
    <p:extLst>
      <p:ext uri="{BB962C8B-B14F-4D97-AF65-F5344CB8AC3E}">
        <p14:creationId xmlns:p14="http://schemas.microsoft.com/office/powerpoint/2010/main" val="360920248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Ad esempio : se una ragazza confida ad una sua compagna ed amica la propria password e quest’ultima entro poco tempo si trasforma nella sua nemica, è possibile che qualcuno le entri nel profilo.</a:t>
            </a:r>
          </a:p>
          <a:p>
            <a:r>
              <a:rPr lang="it-IT" dirty="0"/>
              <a:t>A tal proposito anche </a:t>
            </a:r>
            <a:r>
              <a:rPr lang="it-IT" dirty="0" err="1"/>
              <a:t>Hinduja</a:t>
            </a:r>
            <a:r>
              <a:rPr lang="it-IT" dirty="0"/>
              <a:t>- </a:t>
            </a:r>
            <a:r>
              <a:rPr lang="it-IT" dirty="0" err="1"/>
              <a:t>Patchin</a:t>
            </a:r>
            <a:r>
              <a:rPr lang="it-IT" dirty="0"/>
              <a:t> (2009) affermano che il cyber bullo va infatti a modificare direttamente la password della vittima chiudendogli l’accesso alla propria e-mail o account. Di conseguenza, utilizzando questo metodo di aggressione, il cyber bullo ha la possibilità di creare problemi o di mettere in pericolo il vero proprietario dell’account.</a:t>
            </a:r>
          </a:p>
          <a:p>
            <a:endParaRPr lang="it-IT" dirty="0"/>
          </a:p>
        </p:txBody>
      </p:sp>
    </p:spTree>
    <p:extLst>
      <p:ext uri="{BB962C8B-B14F-4D97-AF65-F5344CB8AC3E}">
        <p14:creationId xmlns:p14="http://schemas.microsoft.com/office/powerpoint/2010/main" val="36056470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4) </a:t>
            </a:r>
            <a:r>
              <a:rPr lang="it-IT" b="1" dirty="0" err="1"/>
              <a:t>Flaming</a:t>
            </a:r>
            <a:r>
              <a:rPr lang="it-IT" b="1" dirty="0"/>
              <a:t>: </a:t>
            </a:r>
            <a:r>
              <a:rPr lang="it-IT" dirty="0"/>
              <a:t>questo termine, come ricorda Igor Olla, (2013, pag. 92) “Il </a:t>
            </a:r>
            <a:r>
              <a:rPr lang="it-IT" dirty="0" err="1"/>
              <a:t>flaming</a:t>
            </a:r>
            <a:r>
              <a:rPr lang="it-IT" dirty="0"/>
              <a:t> lo si può definire come uno stato di aggressività durante l’interazione con altri soggetti all’interno di gruppi virtuali (utenti del web). Si tratta di un atteggiamento attuato deliberatamente all’interno di forum o comunità virtuali atto ad attaccare ed a creare una sorta di -rissa virtuale- con gli altri utenti tramite l’uso di post o messaggi aggressivi o provocatori rivolti al gruppo o ad un singolo utente”.</a:t>
            </a:r>
          </a:p>
          <a:p>
            <a:r>
              <a:rPr lang="it-IT" dirty="0"/>
              <a:t>Questo tipo di cyber bullismo avviene tramite l’invio di messaggi on line violenti e volgari mirati a suscitare conflitti verbali all’interno della rete tra due o più contendenti che si vogliono affrontare o sfidare. ( Anna </a:t>
            </a:r>
            <a:r>
              <a:rPr lang="it-IT" dirty="0" err="1"/>
              <a:t>Pilarska</a:t>
            </a:r>
            <a:r>
              <a:rPr lang="it-IT" dirty="0"/>
              <a:t>, Formella e Ricci, 2010).</a:t>
            </a:r>
          </a:p>
        </p:txBody>
      </p:sp>
    </p:spTree>
    <p:extLst>
      <p:ext uri="{BB962C8B-B14F-4D97-AF65-F5344CB8AC3E}">
        <p14:creationId xmlns:p14="http://schemas.microsoft.com/office/powerpoint/2010/main" val="407873783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err="1"/>
              <a:t>Hinduja</a:t>
            </a:r>
            <a:r>
              <a:rPr lang="it-IT" dirty="0"/>
              <a:t> e </a:t>
            </a:r>
            <a:r>
              <a:rPr lang="it-IT" dirty="0" err="1"/>
              <a:t>Patchin</a:t>
            </a:r>
            <a:r>
              <a:rPr lang="it-IT" dirty="0"/>
              <a:t> (2009) sostengono che “il </a:t>
            </a:r>
            <a:r>
              <a:rPr lang="it-IT" dirty="0" err="1"/>
              <a:t>flaming</a:t>
            </a:r>
            <a:r>
              <a:rPr lang="it-IT" dirty="0"/>
              <a:t> può svolgersi all’interno delle conversazioni che avvengono nelle chat o nei videogiochi interattivi su Internet. E’ molto più presente all’interno dei giochi interattivi, poiché le vittime sono i principianti, ovvero i nuovi arrivati”.  </a:t>
            </a:r>
          </a:p>
          <a:p>
            <a:r>
              <a:rPr lang="it-IT" dirty="0"/>
              <a:t>La quantità di messaggi postati, il tempo trascorso nel e col gruppo, le relazioni significative che vengono a stabilirsi aumentano lo “status” del soggetto all’interno del forum, status nel quale il soggetto tenderà a riconoscersi ed identificarsi. Ne consegue che per alcuni individui il fatto stesso di trovarsi in quel luogo diventa un vero e proprio bisogno. Quando un altro utente o una situazione particolare mette in discussione lo status acquisito dall’utente, questo si sente minacciato personalmente.</a:t>
            </a:r>
          </a:p>
          <a:p>
            <a:endParaRPr lang="it-IT" dirty="0"/>
          </a:p>
        </p:txBody>
      </p:sp>
    </p:spTree>
    <p:extLst>
      <p:ext uri="{BB962C8B-B14F-4D97-AF65-F5344CB8AC3E}">
        <p14:creationId xmlns:p14="http://schemas.microsoft.com/office/powerpoint/2010/main" val="125025211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La reazione è aggressiva, e a seconda dei casi, l’utente può decidere o di abbandonare lo spazio definitivamente o attuare il </a:t>
            </a:r>
            <a:r>
              <a:rPr lang="it-IT" dirty="0" err="1"/>
              <a:t>flaming</a:t>
            </a:r>
            <a:r>
              <a:rPr lang="it-IT" dirty="0"/>
              <a:t>. In questo caso egli avrà ritenuto opportuno rimanere e difendere  “il suo territorio”.</a:t>
            </a:r>
          </a:p>
          <a:p>
            <a:r>
              <a:rPr lang="it-IT" dirty="0"/>
              <a:t>Ancora più grave è quando questo fenomeno è attuato dal moderatore del forum, che arriva a ritenere quello spazio di sua proprietà.</a:t>
            </a:r>
          </a:p>
          <a:p>
            <a:r>
              <a:rPr lang="it-IT" dirty="0"/>
              <a:t>L’ azione diventa dura, chiusa ed ostile: si tende a rendere difficoltoso l’esprimersi e l’inserirsi di figure preparate o potenzialmente coinvolgenti per gli utenti.</a:t>
            </a:r>
          </a:p>
          <a:p>
            <a:r>
              <a:rPr lang="it-IT" dirty="0"/>
              <a:t>Questi cyber bulli tendono ad esasperare conflittualmente i rapporti interni tra moderatore e l’</a:t>
            </a:r>
            <a:r>
              <a:rPr lang="it-IT" dirty="0" err="1"/>
              <a:t>Admin</a:t>
            </a:r>
            <a:r>
              <a:rPr lang="it-IT" dirty="0"/>
              <a:t> al punto da mettere in discussione il Forum stesso inducendo o provocando fratture o lacerazioni tra i vari utenti e le loro  amicizie.</a:t>
            </a:r>
          </a:p>
          <a:p>
            <a:r>
              <a:rPr lang="it-IT" dirty="0"/>
              <a:t> </a:t>
            </a:r>
          </a:p>
        </p:txBody>
      </p:sp>
    </p:spTree>
    <p:extLst>
      <p:ext uri="{BB962C8B-B14F-4D97-AF65-F5344CB8AC3E}">
        <p14:creationId xmlns:p14="http://schemas.microsoft.com/office/powerpoint/2010/main" val="354336763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5) </a:t>
            </a:r>
            <a:r>
              <a:rPr lang="it-IT" b="1" dirty="0"/>
              <a:t>Reato di pedo pornografia: </a:t>
            </a:r>
            <a:r>
              <a:rPr lang="it-IT" dirty="0"/>
              <a:t>La  L.38 del 6 febbraio 2006, vengono approvate le nuove norme in materia di “Lotta contro lo sfruttamento sessuale dei bambini e di contrasto al fenomeno della diffusione della pornografia infantile anche a mezzo Internet”.</a:t>
            </a:r>
          </a:p>
          <a:p>
            <a:r>
              <a:rPr lang="it-IT" dirty="0"/>
              <a:t>Fra le novità introdotte dalla L.38/2006 si segnala che: il Ministero dell’Interno ha costituito presso di sé “Il Centro Nazionale per il Monitoraggio della pornografia su Internet”. Lo scopo è di raccogliere segnalazioni, anche provenienti dall’estero sull’andamento del fenomeno in rete.</a:t>
            </a:r>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141839292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Dal testo del disegno di legge presentato in Parlamento è stata espunta la fattispecie di “Pornografia virtuale” che puniva la detenzione di materiale pornografico che ritraeva o rappresentava, oltre ad un minore reale, anche persone reali che sembrino essere  minori o comunque di aspetto adolescenziale o persone affette da nanismo, nonché realistiche immagini virtuali di minori “ salvo che il fatto costituisca più grave reato, chiunque compie atti sessuali con un minore di età compresa tra i 14 e 18 anni, in cambio di denaro o di altra utilità economica, è punito con la reclusione da sei mesi a 3 anni e con la multa non inferiore a</a:t>
            </a:r>
            <a:r>
              <a:rPr lang="it-IT" cap="all" dirty="0"/>
              <a:t> € </a:t>
            </a:r>
            <a:r>
              <a:rPr lang="it-IT" dirty="0"/>
              <a:t>5.164,00.</a:t>
            </a:r>
          </a:p>
          <a:p>
            <a:endParaRPr lang="it-IT" dirty="0"/>
          </a:p>
        </p:txBody>
      </p:sp>
    </p:spTree>
    <p:extLst>
      <p:ext uri="{BB962C8B-B14F-4D97-AF65-F5344CB8AC3E}">
        <p14:creationId xmlns:p14="http://schemas.microsoft.com/office/powerpoint/2010/main" val="4025434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a:t>DSM-5 (non DSM-V)</a:t>
            </a:r>
          </a:p>
        </p:txBody>
      </p:sp>
      <p:sp>
        <p:nvSpPr>
          <p:cNvPr id="4099" name="Segnaposto contenuto 2"/>
          <p:cNvSpPr>
            <a:spLocks noGrp="1"/>
          </p:cNvSpPr>
          <p:nvPr>
            <p:ph idx="1"/>
          </p:nvPr>
        </p:nvSpPr>
        <p:spPr/>
        <p:txBody>
          <a:bodyPr/>
          <a:lstStyle/>
          <a:p>
            <a:pPr eaLnBrk="1" hangingPunct="1">
              <a:lnSpc>
                <a:spcPct val="80000"/>
              </a:lnSpc>
              <a:buFont typeface="Arial" charset="0"/>
              <a:buNone/>
            </a:pPr>
            <a:r>
              <a:rPr lang="it-IT" altLang="it-IT" sz="3000" dirty="0"/>
              <a:t> </a:t>
            </a:r>
          </a:p>
          <a:p>
            <a:pPr eaLnBrk="1" hangingPunct="1">
              <a:lnSpc>
                <a:spcPct val="80000"/>
              </a:lnSpc>
            </a:pPr>
            <a:r>
              <a:rPr lang="it-IT" altLang="it-IT" sz="3000" dirty="0"/>
              <a:t>Innanzitutto una piccola notazione: contrariamente ai precedenti DSM che venivano contrassegnati con numeri romani (es DSM-IV). Il nuovo volume, si chiama DSM-5 (numero arabo). Ovvero DSM cinque TR (per la nuova edizione)</a:t>
            </a:r>
          </a:p>
        </p:txBody>
      </p:sp>
    </p:spTree>
    <p:extLst>
      <p:ext uri="{BB962C8B-B14F-4D97-AF65-F5344CB8AC3E}">
        <p14:creationId xmlns:p14="http://schemas.microsoft.com/office/powerpoint/2010/main" val="392868584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Nel caso in cui il fatto di cui al secondo comma sia commesso nei confronti di persona che non abbia compiuto 16 anni, si applica la pena della reclusione da due a cinque anni.</a:t>
            </a:r>
          </a:p>
          <a:p>
            <a:r>
              <a:rPr lang="it-IT" dirty="0"/>
              <a:t>Se l’autore del fatto di cui al secondo comma è persona minore di anni 18 si applica la pena della reclusione o della multa, ridotta da un terzo a due terzi”. (www.mondodiritto.it).</a:t>
            </a:r>
          </a:p>
          <a:p>
            <a:r>
              <a:rPr lang="it-IT" dirty="0"/>
              <a:t> In Italia, il semplice possesso di materiale pornografico costituisce reato e per i soggetti coinvolti è prevista come pena accessoria l’interdizione a vita dell’attività nelle scuole e negli uffici o servizi in istituzioni o strutture prevalentemente frequentate da minori.</a:t>
            </a:r>
          </a:p>
        </p:txBody>
      </p:sp>
    </p:spTree>
    <p:extLst>
      <p:ext uri="{BB962C8B-B14F-4D97-AF65-F5344CB8AC3E}">
        <p14:creationId xmlns:p14="http://schemas.microsoft.com/office/powerpoint/2010/main" val="14085110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Dal 2 Marzo 2006 ciò si applica anche a fotomontaggi, foto ritocchi ed in generale a immagini, foto realistiche realizzate utilizzando scatti o parte di essi in soggetti minorenni.</a:t>
            </a:r>
          </a:p>
          <a:p>
            <a:r>
              <a:rPr lang="it-IT" dirty="0"/>
              <a:t>Secondo il sito del Telefono Azzurro, un altro fatto che si verifica spesso, è quello in cui una ragazzina non ancora sviluppata o comunque sotto i 14 anni pubblica le proprie foto più o meno spinte sul proprio profilo.</a:t>
            </a:r>
          </a:p>
          <a:p>
            <a:r>
              <a:rPr lang="it-IT" dirty="0"/>
              <a:t>Sicuramente questa scelta si rivela un forte rischio alla propria persona in quanto richiama l’attenzione di pedofili on line.</a:t>
            </a:r>
          </a:p>
          <a:p>
            <a:endParaRPr lang="it-IT" dirty="0"/>
          </a:p>
        </p:txBody>
      </p:sp>
    </p:spTree>
    <p:extLst>
      <p:ext uri="{BB962C8B-B14F-4D97-AF65-F5344CB8AC3E}">
        <p14:creationId xmlns:p14="http://schemas.microsoft.com/office/powerpoint/2010/main" val="210416701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Sempre secondo il medesimo sito (www.telefonoazzurro.it) nel 2013, benché esista polizia postale altamente specializzata in questo settore e molti sono stati gli arresti, il fenomeno è in continuo aumento.</a:t>
            </a:r>
          </a:p>
          <a:p>
            <a:r>
              <a:rPr lang="it-IT" dirty="0"/>
              <a:t>Un altro caso molto pericoloso si verifica quando le ragazzine anche adolescenti, si fanno fotografare in posizioni dubbie o di cattivo gusto per scherzo o semplice gioco dalle proprie coetanee.</a:t>
            </a:r>
          </a:p>
          <a:p>
            <a:r>
              <a:rPr lang="it-IT" dirty="0"/>
              <a:t>La persona che detiene tale materiale sul proprio video telefonino è colpevole di “ detenzione di materiale pedopornografico”. Per tale motivo punibile come appena descritto.</a:t>
            </a:r>
          </a:p>
          <a:p>
            <a:pPr marL="0" indent="0">
              <a:buNone/>
            </a:pPr>
            <a:endParaRPr lang="it-IT" dirty="0"/>
          </a:p>
          <a:p>
            <a:endParaRPr lang="it-IT" dirty="0"/>
          </a:p>
        </p:txBody>
      </p:sp>
    </p:spTree>
    <p:extLst>
      <p:ext uri="{BB962C8B-B14F-4D97-AF65-F5344CB8AC3E}">
        <p14:creationId xmlns:p14="http://schemas.microsoft.com/office/powerpoint/2010/main" val="123277556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6) Inganno/Outing: </a:t>
            </a:r>
            <a:r>
              <a:rPr lang="it-IT" dirty="0"/>
              <a:t>l’outing consiste nell’ottenere la fiducia della vittima con l’inganno, per poi pubblicare o condividere con altri le informazioni private ed intime confidate tramite mezzi elettronici, come: sms, Internet. (</a:t>
            </a:r>
            <a:r>
              <a:rPr lang="it-IT" dirty="0" err="1"/>
              <a:t>Kowalski</a:t>
            </a:r>
            <a:r>
              <a:rPr lang="it-IT" dirty="0"/>
              <a:t>- </a:t>
            </a:r>
            <a:r>
              <a:rPr lang="it-IT" dirty="0" err="1"/>
              <a:t>Limber</a:t>
            </a:r>
            <a:r>
              <a:rPr lang="it-IT" dirty="0"/>
              <a:t> - </a:t>
            </a:r>
            <a:r>
              <a:rPr lang="it-IT" dirty="0" err="1"/>
              <a:t>Agatson</a:t>
            </a:r>
            <a:r>
              <a:rPr lang="it-IT" dirty="0"/>
              <a:t>, 2008).</a:t>
            </a:r>
          </a:p>
          <a:p>
            <a:r>
              <a:rPr lang="it-IT" dirty="0"/>
              <a:t> Questo tipo di cyber bullismo in particolare danneggia la vittima dal punto di vista psicologico in quanto mina la sua fiducia e la relazione verso l’altro e abbassa la sua autostima.. : “ Che stupida sono stata a fidarmi”.</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05236984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Di conseguenza in questo tipo di cyber bullismo si configura il reato di </a:t>
            </a:r>
            <a:r>
              <a:rPr lang="it-IT" b="1" dirty="0"/>
              <a:t>Violazione della privacy:</a:t>
            </a:r>
            <a:r>
              <a:rPr lang="it-IT" dirty="0"/>
              <a:t> punibile con la L. 196/93 e aggiornata con la L.1229/2013. può accadere che “messaggi contenenti </a:t>
            </a:r>
            <a:r>
              <a:rPr lang="it-IT" dirty="0" err="1"/>
              <a:t>testi,voci</a:t>
            </a:r>
            <a:r>
              <a:rPr lang="it-IT" dirty="0"/>
              <a:t>, suoni o immagini trasmessi attraverso una rete pubblica di comunicazione, che possono essere archiviati in rete o nelle apparecchiatura terminale ricevente, fino a che il ricevente non ne ha preso conoscenza”. (www.</a:t>
            </a:r>
          </a:p>
        </p:txBody>
      </p:sp>
    </p:spTree>
    <p:extLst>
      <p:ext uri="{BB962C8B-B14F-4D97-AF65-F5344CB8AC3E}">
        <p14:creationId xmlns:p14="http://schemas.microsoft.com/office/powerpoint/2010/main" val="392649155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Questo succede quando ad esempio ragazzi riprendono lezioni nell’ambito scolastico durante le quali prendono in giro, provocano, od offendono un compagno o un professore.</a:t>
            </a:r>
          </a:p>
          <a:p>
            <a:endParaRPr lang="it-IT" dirty="0"/>
          </a:p>
        </p:txBody>
      </p:sp>
    </p:spTree>
    <p:extLst>
      <p:ext uri="{BB962C8B-B14F-4D97-AF65-F5344CB8AC3E}">
        <p14:creationId xmlns:p14="http://schemas.microsoft.com/office/powerpoint/2010/main" val="382521523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Violazione dei dati personali</a:t>
            </a:r>
            <a:r>
              <a:rPr lang="it-IT" dirty="0"/>
              <a:t>: “ Violazione della sicurezza che comporta anche  accidentalmente la distruzione, la perdita, la modifica, la rivelazione non autorizzata o l’accesso ai dati personali trasmessi, memorizzati o comunque elaborati nel contesto della  fornitura di un servizio di comunicazione accessibile al pubblico. </a:t>
            </a:r>
          </a:p>
          <a:p>
            <a:r>
              <a:rPr lang="it-IT" dirty="0"/>
              <a:t>Per entrambe le ultime due  violazioni sono previsti alti risarcimenti alla parte offesa. </a:t>
            </a:r>
          </a:p>
          <a:p>
            <a:endParaRPr lang="it-IT" dirty="0"/>
          </a:p>
          <a:p>
            <a:endParaRPr lang="it-IT" dirty="0"/>
          </a:p>
        </p:txBody>
      </p:sp>
    </p:spTree>
    <p:extLst>
      <p:ext uri="{BB962C8B-B14F-4D97-AF65-F5344CB8AC3E}">
        <p14:creationId xmlns:p14="http://schemas.microsoft.com/office/powerpoint/2010/main" val="93909501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7) Reato di Cyber </a:t>
            </a:r>
            <a:r>
              <a:rPr lang="it-IT" b="1" dirty="0" err="1"/>
              <a:t>stalking</a:t>
            </a:r>
            <a:r>
              <a:rPr lang="it-IT" b="1" dirty="0"/>
              <a:t>: </a:t>
            </a:r>
            <a:r>
              <a:rPr lang="it-IT" dirty="0"/>
              <a:t>L. 612 </a:t>
            </a:r>
            <a:r>
              <a:rPr lang="it-IT" dirty="0" err="1"/>
              <a:t>c.p</a:t>
            </a:r>
            <a:r>
              <a:rPr lang="it-IT" dirty="0"/>
              <a:t> la definisce come: “Condotta persecutoria e assillante fatta attraverso il social network”.</a:t>
            </a:r>
          </a:p>
          <a:p>
            <a:r>
              <a:rPr lang="it-IT" dirty="0"/>
              <a:t>Essa punisce anche chi perseguita con Tag su foto e video oltre che con messaggi continui sui social network. È prevista la reclusione dai 6 mesi ai 4 anni e risarcimento alla parte offesa.</a:t>
            </a:r>
          </a:p>
          <a:p>
            <a:r>
              <a:rPr lang="it-IT" dirty="0"/>
              <a:t>Il cyber </a:t>
            </a:r>
            <a:r>
              <a:rPr lang="it-IT" dirty="0" err="1"/>
              <a:t>stalking</a:t>
            </a:r>
            <a:r>
              <a:rPr lang="it-IT" dirty="0"/>
              <a:t>, secondo Willard (2007), consiste nell’assunzione di quei comportamenti tramite gli strumenti di massa che mirano a perseguitare le vittime con diverse molestie per infastidirle sino a commettere aggressioni molto violente a volte anche di tipo fisico”. </a:t>
            </a:r>
          </a:p>
          <a:p>
            <a:endParaRPr lang="it-IT" dirty="0"/>
          </a:p>
        </p:txBody>
      </p:sp>
    </p:spTree>
    <p:extLst>
      <p:ext uri="{BB962C8B-B14F-4D97-AF65-F5344CB8AC3E}">
        <p14:creationId xmlns:p14="http://schemas.microsoft.com/office/powerpoint/2010/main" val="429674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5A73D2-78F2-7C6A-CCC9-37AEF2879C6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025AB7-09A5-AF36-00CB-C28685165DEE}"/>
              </a:ext>
            </a:extLst>
          </p:cNvPr>
          <p:cNvSpPr>
            <a:spLocks noGrp="1"/>
          </p:cNvSpPr>
          <p:nvPr>
            <p:ph idx="1"/>
          </p:nvPr>
        </p:nvSpPr>
        <p:spPr/>
        <p:txBody>
          <a:bodyPr/>
          <a:lstStyle/>
          <a:p>
            <a:r>
              <a:rPr lang="it-IT" dirty="0"/>
              <a:t>Ogni nuova edizione (es da DSMIV a DSM5) costituisce una rivoluzione rispetto alla precedente.</a:t>
            </a:r>
          </a:p>
          <a:p>
            <a:r>
              <a:rPr lang="it-IT" dirty="0"/>
              <a:t>Le versioni TR sono rivisitazioni e non una rifondazione, si tratta di un passaggio verso il DSM6</a:t>
            </a:r>
          </a:p>
        </p:txBody>
      </p:sp>
    </p:spTree>
    <p:extLst>
      <p:ext uri="{BB962C8B-B14F-4D97-AF65-F5344CB8AC3E}">
        <p14:creationId xmlns:p14="http://schemas.microsoft.com/office/powerpoint/2010/main" val="851715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EAA23-0458-1F5D-4D8A-6E961AEA0FD7}"/>
              </a:ext>
            </a:extLst>
          </p:cNvPr>
          <p:cNvSpPr>
            <a:spLocks noGrp="1"/>
          </p:cNvSpPr>
          <p:nvPr>
            <p:ph type="title"/>
          </p:nvPr>
        </p:nvSpPr>
        <p:spPr/>
        <p:txBody>
          <a:bodyPr/>
          <a:lstStyle/>
          <a:p>
            <a:r>
              <a:rPr lang="it-IT" dirty="0"/>
              <a:t>Il «Rumore» nel giudizio </a:t>
            </a:r>
            <a:r>
              <a:rPr lang="it-IT" dirty="0" err="1"/>
              <a:t>Kahneman</a:t>
            </a:r>
            <a:endParaRPr lang="it-IT" dirty="0"/>
          </a:p>
        </p:txBody>
      </p:sp>
      <p:sp>
        <p:nvSpPr>
          <p:cNvPr id="3" name="Segnaposto contenuto 2">
            <a:extLst>
              <a:ext uri="{FF2B5EF4-FFF2-40B4-BE49-F238E27FC236}">
                <a16:creationId xmlns:a16="http://schemas.microsoft.com/office/drawing/2014/main" id="{EB17C150-E425-E35A-94E7-C2698949EAE4}"/>
              </a:ext>
            </a:extLst>
          </p:cNvPr>
          <p:cNvSpPr>
            <a:spLocks noGrp="1"/>
          </p:cNvSpPr>
          <p:nvPr>
            <p:ph idx="1"/>
          </p:nvPr>
        </p:nvSpPr>
        <p:spPr/>
        <p:txBody>
          <a:bodyPr>
            <a:normAutofit/>
          </a:bodyPr>
          <a:lstStyle/>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In perizia si deve identificare i sintomi, emettere una diagnosi ed inoltre stabilire un rapporto di causa effetto la concordanza tra 3 periti indipendenti nell’effettuare tutti e 3 questi passi è molto bassa (0,55) </a:t>
            </a: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Nella diagnosi in tipo psichiatrico si ha una bassissima </a:t>
            </a:r>
            <a:r>
              <a:rPr lang="it-IT" sz="2100" kern="100" dirty="0" err="1">
                <a:latin typeface="Calibri" panose="020F0502020204030204" pitchFamily="34" charset="0"/>
                <a:ea typeface="Calibri" panose="020F0502020204030204" pitchFamily="34" charset="0"/>
                <a:cs typeface="Times New Roman" panose="02020603050405020304" pitchFamily="18" charset="0"/>
              </a:rPr>
              <a:t>interrater</a:t>
            </a:r>
            <a:r>
              <a:rPr lang="it-IT" sz="2100" kern="100" dirty="0">
                <a:latin typeface="Calibri" panose="020F0502020204030204" pitchFamily="34" charset="0"/>
                <a:ea typeface="Calibri" panose="020F0502020204030204" pitchFamily="34" charset="0"/>
                <a:cs typeface="Times New Roman" panose="02020603050405020304" pitchFamily="18" charset="0"/>
              </a:rPr>
              <a:t> reliability che mostra una ampia possibilità di errore in ambito psicodiagnostico. Prezioso a questo aspetto il libro Rumore di Daniel </a:t>
            </a:r>
            <a:r>
              <a:rPr lang="it-IT" sz="2100" kern="100" dirty="0" err="1">
                <a:latin typeface="Calibri" panose="020F0502020204030204" pitchFamily="34" charset="0"/>
                <a:ea typeface="Calibri" panose="020F0502020204030204" pitchFamily="34" charset="0"/>
                <a:cs typeface="Times New Roman" panose="02020603050405020304" pitchFamily="18" charset="0"/>
              </a:rPr>
              <a:t>Kahneman</a:t>
            </a:r>
            <a:r>
              <a:rPr lang="it-IT" sz="2100" kern="100" dirty="0">
                <a:latin typeface="Calibri" panose="020F0502020204030204" pitchFamily="34" charset="0"/>
                <a:ea typeface="Calibri" panose="020F0502020204030204" pitchFamily="34" charset="0"/>
                <a:cs typeface="Times New Roman" panose="02020603050405020304" pitchFamily="18" charset="0"/>
              </a:rPr>
              <a:t>, psicologo premio Nobel, autore anche del fondamentale volume pensieri lenti e veloci in cui troviamo importanti osservazioni sul pregiudizio e la formazione piuttosto acritica delle decisioni in ambito psichiatrico, ma anche in ambito giuridico. </a:t>
            </a:r>
            <a:endParaRPr lang="it-IT" dirty="0"/>
          </a:p>
        </p:txBody>
      </p:sp>
    </p:spTree>
    <p:extLst>
      <p:ext uri="{BB962C8B-B14F-4D97-AF65-F5344CB8AC3E}">
        <p14:creationId xmlns:p14="http://schemas.microsoft.com/office/powerpoint/2010/main" val="3151732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F6D6A-D11F-DAB8-DF49-883DF75A0E5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8700C7-CD9A-6B4D-C14F-57CBC19AC734}"/>
              </a:ext>
            </a:extLst>
          </p:cNvPr>
          <p:cNvSpPr>
            <a:spLocks noGrp="1"/>
          </p:cNvSpPr>
          <p:nvPr>
            <p:ph idx="1"/>
          </p:nvPr>
        </p:nvSpPr>
        <p:spPr/>
        <p:txBody>
          <a:bodyPr>
            <a:normAutofit fontScale="92500" lnSpcReduction="20000"/>
          </a:bodyPr>
          <a:lstStyle/>
          <a:p>
            <a:r>
              <a:rPr lang="it-IT" dirty="0"/>
              <a:t>La attenzione particolare in questa revisione è stata dedicata non solo alla malattia mentale, ma anche a tutto ciò che circonda l’aspetto patologico, quindi una maggiore attenzione dedicata all’ambiente, alla epidemiologia, ai cambiamenti culturali.</a:t>
            </a:r>
          </a:p>
          <a:p>
            <a:r>
              <a:rPr lang="it-IT" dirty="0"/>
              <a:t>Il concetto di razza è stato definito come costrutto culturale e non già biologico (aboliti termini come </a:t>
            </a:r>
            <a:r>
              <a:rPr lang="it-IT" dirty="0" err="1"/>
              <a:t>caucasian</a:t>
            </a:r>
            <a:r>
              <a:rPr lang="it-IT" dirty="0"/>
              <a:t>, non white e rivisto il testo in vista di una maggiore uguaglianza di genere</a:t>
            </a:r>
          </a:p>
        </p:txBody>
      </p:sp>
    </p:spTree>
    <p:extLst>
      <p:ext uri="{BB962C8B-B14F-4D97-AF65-F5344CB8AC3E}">
        <p14:creationId xmlns:p14="http://schemas.microsoft.com/office/powerpoint/2010/main" val="467343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11209-04D8-63B9-70F4-650A896665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73E66F-6E72-D916-8D88-F081FF82CF65}"/>
              </a:ext>
            </a:extLst>
          </p:cNvPr>
          <p:cNvSpPr>
            <a:spLocks noGrp="1"/>
          </p:cNvSpPr>
          <p:nvPr>
            <p:ph idx="1"/>
          </p:nvPr>
        </p:nvSpPr>
        <p:spPr/>
        <p:txBody>
          <a:bodyPr/>
          <a:lstStyle/>
          <a:p>
            <a:r>
              <a:rPr lang="it-IT" dirty="0"/>
              <a:t>La definizione di 70 disturbi è stata modificata per chiarezza e per rispondere a nuove evidenze scientifiche</a:t>
            </a:r>
          </a:p>
          <a:p>
            <a:r>
              <a:rPr lang="it-IT" dirty="0"/>
              <a:t>Si tratta di un testo che sta diventando sempre più clinico con aperture al sociale ed al culturale. Il DSM IV era invece maggiormente indirizzato a favorire la ricerca e la uniformità dei criteri diagnostici</a:t>
            </a:r>
          </a:p>
        </p:txBody>
      </p:sp>
    </p:spTree>
    <p:extLst>
      <p:ext uri="{BB962C8B-B14F-4D97-AF65-F5344CB8AC3E}">
        <p14:creationId xmlns:p14="http://schemas.microsoft.com/office/powerpoint/2010/main" val="3723861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55EA36-A4E9-13AE-9618-4C88AB997D7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7B2352-A132-A4CA-2BC3-3D13CEEC9277}"/>
              </a:ext>
            </a:extLst>
          </p:cNvPr>
          <p:cNvSpPr>
            <a:spLocks noGrp="1"/>
          </p:cNvSpPr>
          <p:nvPr>
            <p:ph idx="1"/>
          </p:nvPr>
        </p:nvSpPr>
        <p:spPr/>
        <p:txBody>
          <a:bodyPr/>
          <a:lstStyle/>
          <a:p>
            <a:r>
              <a:rPr lang="it-IT" dirty="0"/>
              <a:t>Tendenza a diagnosi dimensionale (continuum)</a:t>
            </a:r>
          </a:p>
          <a:p>
            <a:r>
              <a:rPr lang="it-IT" dirty="0"/>
              <a:t>Piuttosto che categoriale (entità separate)</a:t>
            </a:r>
          </a:p>
        </p:txBody>
      </p:sp>
    </p:spTree>
    <p:extLst>
      <p:ext uri="{BB962C8B-B14F-4D97-AF65-F5344CB8AC3E}">
        <p14:creationId xmlns:p14="http://schemas.microsoft.com/office/powerpoint/2010/main" val="2124855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AD70E-111F-C57B-E235-BE9981BD44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AA521F-F777-D727-A0EC-9B618D45FF30}"/>
              </a:ext>
            </a:extLst>
          </p:cNvPr>
          <p:cNvSpPr>
            <a:spLocks noGrp="1"/>
          </p:cNvSpPr>
          <p:nvPr>
            <p:ph idx="1"/>
          </p:nvPr>
        </p:nvSpPr>
        <p:spPr/>
        <p:txBody>
          <a:bodyPr/>
          <a:lstStyle/>
          <a:p>
            <a:r>
              <a:rPr lang="it-IT" dirty="0"/>
              <a:t>Oltre al DSM 5 TR troviamo il </a:t>
            </a:r>
          </a:p>
          <a:p>
            <a:r>
              <a:rPr lang="it-IT" dirty="0"/>
              <a:t>PDM </a:t>
            </a:r>
            <a:r>
              <a:rPr lang="it-IT" dirty="0" err="1"/>
              <a:t>Psychodinamic</a:t>
            </a:r>
            <a:r>
              <a:rPr lang="it-IT" dirty="0"/>
              <a:t> </a:t>
            </a:r>
            <a:r>
              <a:rPr lang="it-IT" dirty="0" err="1"/>
              <a:t>Diagnostic</a:t>
            </a:r>
            <a:r>
              <a:rPr lang="it-IT" dirty="0"/>
              <a:t> Manual 2</a:t>
            </a:r>
          </a:p>
          <a:p>
            <a:r>
              <a:rPr lang="it-IT" dirty="0"/>
              <a:t>E ICD 10 da tempo è in discussione la stesura del ICD 11</a:t>
            </a:r>
          </a:p>
        </p:txBody>
      </p:sp>
    </p:spTree>
    <p:extLst>
      <p:ext uri="{BB962C8B-B14F-4D97-AF65-F5344CB8AC3E}">
        <p14:creationId xmlns:p14="http://schemas.microsoft.com/office/powerpoint/2010/main" val="416180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69B8D8-FA44-F6F9-ACD9-48ABBAFD9191}"/>
              </a:ext>
            </a:extLst>
          </p:cNvPr>
          <p:cNvSpPr>
            <a:spLocks noGrp="1"/>
          </p:cNvSpPr>
          <p:nvPr>
            <p:ph type="title"/>
          </p:nvPr>
        </p:nvSpPr>
        <p:spPr/>
        <p:txBody>
          <a:bodyPr/>
          <a:lstStyle/>
          <a:p>
            <a:r>
              <a:rPr lang="it-IT" dirty="0"/>
              <a:t>DSM5TR</a:t>
            </a:r>
          </a:p>
        </p:txBody>
      </p:sp>
      <p:sp>
        <p:nvSpPr>
          <p:cNvPr id="3" name="Segnaposto contenuto 2">
            <a:extLst>
              <a:ext uri="{FF2B5EF4-FFF2-40B4-BE49-F238E27FC236}">
                <a16:creationId xmlns:a16="http://schemas.microsoft.com/office/drawing/2014/main" id="{9C61FE71-FDAF-EFE0-3497-8B3EDF2144FC}"/>
              </a:ext>
            </a:extLst>
          </p:cNvPr>
          <p:cNvSpPr>
            <a:spLocks noGrp="1"/>
          </p:cNvSpPr>
          <p:nvPr>
            <p:ph idx="1"/>
          </p:nvPr>
        </p:nvSpPr>
        <p:spPr/>
        <p:txBody>
          <a:bodyPr>
            <a:normAutofit fontScale="92500"/>
          </a:bodyPr>
          <a:lstStyle/>
          <a:p>
            <a:pPr algn="just" eaLnBrk="1" hangingPunct="1"/>
            <a:r>
              <a:rPr lang="it-IT" altLang="it-IT" sz="3200" dirty="0">
                <a:latin typeface="Arial" charset="0"/>
                <a:ea typeface="ＭＳ Ｐゴシック" pitchFamily="34" charset="-128"/>
                <a:cs typeface="Arial" charset="0"/>
              </a:rPr>
              <a:t>Propone una PROSPETTIVA EVOLUTIVA DEI DISTURBI, CON ASPIRAZIONI EZIOLOGICHE</a:t>
            </a:r>
          </a:p>
          <a:p>
            <a:pPr algn="just" eaLnBrk="1" hangingPunct="1"/>
            <a:endParaRPr lang="it-IT" altLang="it-IT" sz="3200" dirty="0">
              <a:latin typeface="Arial" charset="0"/>
              <a:ea typeface="ＭＳ Ｐゴシック" pitchFamily="34" charset="-128"/>
              <a:cs typeface="Arial" charset="0"/>
            </a:endParaRPr>
          </a:p>
          <a:p>
            <a:pPr algn="just" eaLnBrk="1" hangingPunct="1"/>
            <a:r>
              <a:rPr lang="it-IT" altLang="it-IT" sz="3200" dirty="0">
                <a:latin typeface="Arial" charset="0"/>
                <a:ea typeface="ＭＳ Ｐゴシック" pitchFamily="34" charset="-128"/>
                <a:cs typeface="Arial" charset="0"/>
              </a:rPr>
              <a:t>Cerca di SUPERARE I LIMITI DEL MODELLO CLINICO-DESCRITTIVO A FAVORE DI UNO CHE SI APPOGGIA SU VALIDATORI ESTERNI NEUROBIOLOGICI (oggettività diagnostica e prognostica)</a:t>
            </a:r>
          </a:p>
          <a:p>
            <a:endParaRPr lang="it-IT" dirty="0"/>
          </a:p>
        </p:txBody>
      </p:sp>
    </p:spTree>
    <p:extLst>
      <p:ext uri="{BB962C8B-B14F-4D97-AF65-F5344CB8AC3E}">
        <p14:creationId xmlns:p14="http://schemas.microsoft.com/office/powerpoint/2010/main" val="2780070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87519-7670-10E3-5F33-9D8D4084DB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3A383B-2E5A-1D2F-645E-3741A2916E2D}"/>
              </a:ext>
            </a:extLst>
          </p:cNvPr>
          <p:cNvSpPr>
            <a:spLocks noGrp="1"/>
          </p:cNvSpPr>
          <p:nvPr>
            <p:ph idx="1"/>
          </p:nvPr>
        </p:nvSpPr>
        <p:spPr/>
        <p:txBody>
          <a:bodyPr>
            <a:normAutofit fontScale="85000" lnSpcReduction="10000"/>
          </a:bodyPr>
          <a:lstStyle/>
          <a:p>
            <a:pPr algn="l" fontAlgn="t"/>
            <a:r>
              <a:rPr lang="it-IT" b="0" i="0" dirty="0">
                <a:effectLst/>
                <a:latin typeface="Libre Franklin" pitchFamily="2" charset="0"/>
              </a:rPr>
              <a:t>Il </a:t>
            </a:r>
            <a:r>
              <a:rPr lang="it-IT" b="1" i="0" dirty="0">
                <a:effectLst/>
                <a:latin typeface="Libre Franklin" pitchFamily="2" charset="0"/>
              </a:rPr>
              <a:t>DSM-5-TR</a:t>
            </a:r>
            <a:r>
              <a:rPr lang="it-IT" b="0" i="0" dirty="0">
                <a:effectLst/>
                <a:latin typeface="Libre Franklin" pitchFamily="2" charset="0"/>
              </a:rPr>
              <a:t>, rispetto all’edizione precedente, include descrizioni e riferimenti scientifici completamente revisionati, nonché un aggiornamento dei criteri diagnostici e dei  riferimenti ai codici ICD-10-CM.</a:t>
            </a:r>
          </a:p>
          <a:p>
            <a:pPr algn="l" fontAlgn="t"/>
            <a:r>
              <a:rPr lang="it-IT" b="0" i="0" dirty="0">
                <a:effectLst/>
                <a:latin typeface="Libre Franklin" pitchFamily="2" charset="0"/>
              </a:rPr>
              <a:t>Inoltre presenta un nuovo disturbo, il Disturbo da Lutto Persistente, e anche i codici per il comportamento suicida e autolesionismo non suicidario, utilizzabili dal clinico senza la necessità di porre alcun’altra diagnosi.</a:t>
            </a:r>
          </a:p>
          <a:p>
            <a:endParaRPr lang="it-IT" dirty="0"/>
          </a:p>
        </p:txBody>
      </p:sp>
    </p:spTree>
    <p:extLst>
      <p:ext uri="{BB962C8B-B14F-4D97-AF65-F5344CB8AC3E}">
        <p14:creationId xmlns:p14="http://schemas.microsoft.com/office/powerpoint/2010/main" val="3071933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CBCE9-A554-8C12-667A-19A39F6D94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CB56D3-8CF8-FA88-C1CF-CFEFE2A742FB}"/>
              </a:ext>
            </a:extLst>
          </p:cNvPr>
          <p:cNvSpPr>
            <a:spLocks noGrp="1"/>
          </p:cNvSpPr>
          <p:nvPr>
            <p:ph idx="1"/>
          </p:nvPr>
        </p:nvSpPr>
        <p:spPr/>
        <p:txBody>
          <a:bodyPr>
            <a:normAutofit fontScale="85000" lnSpcReduction="10000"/>
          </a:bodyPr>
          <a:lstStyle/>
          <a:p>
            <a:pPr algn="l" fontAlgn="t"/>
            <a:r>
              <a:rPr lang="it-IT" b="1" i="0" dirty="0">
                <a:effectLst/>
                <a:latin typeface="Libre Franklin" pitchFamily="2" charset="0"/>
              </a:rPr>
              <a:t>Quali novità nel DSM-5-TR?</a:t>
            </a:r>
          </a:p>
          <a:p>
            <a:pPr algn="l" fontAlgn="t">
              <a:buFont typeface="Arial" panose="020B0604020202020204" pitchFamily="34" charset="0"/>
              <a:buChar char="•"/>
            </a:pPr>
            <a:r>
              <a:rPr lang="it-IT" b="0" i="0" dirty="0">
                <a:effectLst/>
                <a:latin typeface="Libre Franklin" pitchFamily="2" charset="0"/>
              </a:rPr>
              <a:t>Testo completamente rivisto per ciascun disturbo con sezioni aggiornate su caratteristiche associate, prevalenza, sviluppo e decorso, fattori di rischio e prognostici, cultura, marcatori diagnostici,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suicidio</a:t>
            </a:r>
            <a:r>
              <a:rPr lang="it-IT" b="0" i="0" dirty="0">
                <a:effectLst/>
                <a:latin typeface="Libre Franklin" pitchFamily="2" charset="0"/>
              </a:rPr>
              <a:t>, diagnosi differenziale e altro ancora.</a:t>
            </a:r>
          </a:p>
          <a:p>
            <a:pPr algn="l" fontAlgn="t">
              <a:buFont typeface="Arial" panose="020B0604020202020204" pitchFamily="34" charset="0"/>
              <a:buChar char="•"/>
            </a:pPr>
            <a:r>
              <a:rPr lang="it-IT" b="0" i="0" dirty="0">
                <a:effectLst/>
                <a:latin typeface="Libre Franklin" pitchFamily="2" charset="0"/>
              </a:rPr>
              <a:t>Aggiunta del disturbo da Lutto Persistente alla Sezione II.</a:t>
            </a:r>
          </a:p>
          <a:p>
            <a:pPr algn="l" fontAlgn="t">
              <a:buFont typeface="Arial" panose="020B0604020202020204" pitchFamily="34" charset="0"/>
              <a:buChar char="•"/>
            </a:pPr>
            <a:r>
              <a:rPr lang="it-IT" b="0" i="0" dirty="0">
                <a:effectLst/>
                <a:latin typeface="Libre Franklin" pitchFamily="2" charset="0"/>
              </a:rPr>
              <a:t>Oltre 70 set di criteri modificati con utili chiarimenti dalla pubblicazione del DSM-5</a:t>
            </a:r>
          </a:p>
          <a:p>
            <a:endParaRPr lang="it-IT" dirty="0"/>
          </a:p>
        </p:txBody>
      </p:sp>
    </p:spTree>
    <p:extLst>
      <p:ext uri="{BB962C8B-B14F-4D97-AF65-F5344CB8AC3E}">
        <p14:creationId xmlns:p14="http://schemas.microsoft.com/office/powerpoint/2010/main" val="386871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C4ED7-F18C-F704-EB2F-E3BBA66707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0F54E2-044A-4970-769E-D4483D9F807E}"/>
              </a:ext>
            </a:extLst>
          </p:cNvPr>
          <p:cNvSpPr>
            <a:spLocks noGrp="1"/>
          </p:cNvSpPr>
          <p:nvPr>
            <p:ph idx="1"/>
          </p:nvPr>
        </p:nvSpPr>
        <p:spPr/>
        <p:txBody>
          <a:bodyPr>
            <a:normAutofit/>
          </a:bodyPr>
          <a:lstStyle/>
          <a:p>
            <a:pPr algn="l" fontAlgn="t">
              <a:buFont typeface="Arial" panose="020B0604020202020204" pitchFamily="34" charset="0"/>
              <a:buChar char="•"/>
            </a:pPr>
            <a:r>
              <a:rPr lang="it-IT" b="0" i="0" dirty="0">
                <a:effectLst/>
                <a:latin typeface="Libre Franklin" pitchFamily="2" charset="0"/>
              </a:rPr>
              <a:t>Introduzione e utilizzo del manuale completamente aggiornati per guidare l’utente nell’utilizzo e per fornire una terminologia comune.</a:t>
            </a:r>
          </a:p>
          <a:p>
            <a:pPr algn="l" fontAlgn="t">
              <a:buFont typeface="Arial" panose="020B0604020202020204" pitchFamily="34" charset="0"/>
              <a:buChar char="•"/>
            </a:pPr>
            <a:r>
              <a:rPr lang="it-IT" b="0" i="0" dirty="0">
                <a:effectLst/>
                <a:latin typeface="Libre Franklin" pitchFamily="2" charset="0"/>
              </a:rPr>
              <a:t>Considerazioni sull’impatto del razzismo e delle discriminazioni subite dal proprio gruppo etnico di origine sui disturbi mentali.</a:t>
            </a:r>
          </a:p>
          <a:p>
            <a:endParaRPr lang="it-IT" dirty="0"/>
          </a:p>
        </p:txBody>
      </p:sp>
    </p:spTree>
    <p:extLst>
      <p:ext uri="{BB962C8B-B14F-4D97-AF65-F5344CB8AC3E}">
        <p14:creationId xmlns:p14="http://schemas.microsoft.com/office/powerpoint/2010/main" val="7630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3E9F59-4084-6CD2-FB25-DD9CAE0B38E7}"/>
              </a:ext>
            </a:extLst>
          </p:cNvPr>
          <p:cNvSpPr>
            <a:spLocks noGrp="1"/>
          </p:cNvSpPr>
          <p:nvPr>
            <p:ph type="title"/>
          </p:nvPr>
        </p:nvSpPr>
        <p:spPr/>
        <p:txBody>
          <a:bodyPr/>
          <a:lstStyle/>
          <a:p>
            <a:r>
              <a:rPr lang="it-IT" dirty="0"/>
              <a:t>TRAUMA INTERGENERAZIONALE</a:t>
            </a:r>
          </a:p>
        </p:txBody>
      </p:sp>
      <p:sp>
        <p:nvSpPr>
          <p:cNvPr id="3" name="Segnaposto contenuto 2">
            <a:extLst>
              <a:ext uri="{FF2B5EF4-FFF2-40B4-BE49-F238E27FC236}">
                <a16:creationId xmlns:a16="http://schemas.microsoft.com/office/drawing/2014/main" id="{58130F21-5CC3-34D9-1304-6BBA6E65791A}"/>
              </a:ext>
            </a:extLst>
          </p:cNvPr>
          <p:cNvSpPr>
            <a:spLocks noGrp="1"/>
          </p:cNvSpPr>
          <p:nvPr>
            <p:ph idx="1"/>
          </p:nvPr>
        </p:nvSpPr>
        <p:spPr/>
        <p:txBody>
          <a:bodyPr>
            <a:normAutofit/>
          </a:bodyPr>
          <a:lstStyle/>
          <a:p>
            <a:r>
              <a:rPr lang="it-IT" dirty="0"/>
              <a:t>Questo aspetto in precedenza ignorato, sta avendo riflessi anche in ambito penale.</a:t>
            </a:r>
          </a:p>
          <a:p>
            <a:r>
              <a:rPr lang="it-IT" dirty="0"/>
              <a:t>In Canada, ad esempio la maggior parte dei detenuti è nativo nordamericano e sempre più spesso le difese chiamano in gioco lil trauma intergenerazionale come la causa delle devianza.</a:t>
            </a:r>
          </a:p>
        </p:txBody>
      </p:sp>
    </p:spTree>
    <p:extLst>
      <p:ext uri="{BB962C8B-B14F-4D97-AF65-F5344CB8AC3E}">
        <p14:creationId xmlns:p14="http://schemas.microsoft.com/office/powerpoint/2010/main" val="3397025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159DB2-47B9-A690-4CA0-5207DD76C4E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F9CFF21-BD14-CCA7-8C82-FF9CEB946C3B}"/>
              </a:ext>
            </a:extLst>
          </p:cNvPr>
          <p:cNvSpPr>
            <a:spLocks noGrp="1"/>
          </p:cNvSpPr>
          <p:nvPr>
            <p:ph idx="1"/>
          </p:nvPr>
        </p:nvSpPr>
        <p:spPr/>
        <p:txBody>
          <a:bodyPr/>
          <a:lstStyle/>
          <a:p>
            <a:r>
              <a:rPr lang="it-IT" dirty="0"/>
              <a:t>Viene fatto risultare come la attività </a:t>
            </a:r>
            <a:r>
              <a:rPr lang="it-IT" dirty="0" err="1"/>
              <a:t>didelinquenza</a:t>
            </a:r>
            <a:r>
              <a:rPr lang="it-IT" dirty="0"/>
              <a:t> giovanile, spaccio, assalto sessuale, ed anche omicidio, siano compiuti come conseguenza di allevamento e storia di  trauma generazionale che limiterebbe la responsabilità individuale.</a:t>
            </a:r>
          </a:p>
          <a:p>
            <a:r>
              <a:rPr lang="it-IT" dirty="0"/>
              <a:t>Chiunque cerchi di obiettare a queste osservazioni viene tacciato di razzismo</a:t>
            </a:r>
          </a:p>
          <a:p>
            <a:endParaRPr lang="it-IT" dirty="0"/>
          </a:p>
        </p:txBody>
      </p:sp>
    </p:spTree>
    <p:extLst>
      <p:ext uri="{BB962C8B-B14F-4D97-AF65-F5344CB8AC3E}">
        <p14:creationId xmlns:p14="http://schemas.microsoft.com/office/powerpoint/2010/main" val="388450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B101C-A259-E7F0-F3A7-DA8F5F61792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318C8C-4382-F64A-59D1-8DAA030AAFD0}"/>
              </a:ext>
            </a:extLst>
          </p:cNvPr>
          <p:cNvSpPr>
            <a:spLocks noGrp="1"/>
          </p:cNvSpPr>
          <p:nvPr>
            <p:ph idx="1"/>
          </p:nvPr>
        </p:nvSpPr>
        <p:spPr/>
        <p:txBody>
          <a:bodyPr/>
          <a:lstStyle/>
          <a:p>
            <a:r>
              <a:rPr lang="it-IT" sz="2100" kern="100" dirty="0">
                <a:latin typeface="Calibri" panose="020F0502020204030204" pitchFamily="34" charset="0"/>
                <a:ea typeface="Calibri" panose="020F0502020204030204" pitchFamily="34" charset="0"/>
                <a:cs typeface="Times New Roman" panose="02020603050405020304" pitchFamily="18" charset="0"/>
              </a:rPr>
              <a:t>Classica la differenza dei giudizi in giudici che devono ammettere negli USA richiedenti asilo, a parità di condizioni alcuni ammettono 80% altri meno del 20. </a:t>
            </a:r>
          </a:p>
          <a:p>
            <a:r>
              <a:rPr lang="it-IT" sz="2100" kern="100" dirty="0">
                <a:latin typeface="Calibri" panose="020F0502020204030204" pitchFamily="34" charset="0"/>
                <a:ea typeface="Calibri" panose="020F0502020204030204" pitchFamily="34" charset="0"/>
                <a:cs typeface="Times New Roman" panose="02020603050405020304" pitchFamily="18" charset="0"/>
              </a:rPr>
              <a:t>La disparità di giudizio si nota anche nella differenza di condanne inflitte da diversi giudici a parità di reato, ed ovviamente, anche nelle votazioni date da diversi docenti.</a:t>
            </a:r>
          </a:p>
        </p:txBody>
      </p:sp>
    </p:spTree>
    <p:extLst>
      <p:ext uri="{BB962C8B-B14F-4D97-AF65-F5344CB8AC3E}">
        <p14:creationId xmlns:p14="http://schemas.microsoft.com/office/powerpoint/2010/main" val="2653125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725E7E-5AFC-ED1B-CA68-7CA38EEACF3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FFDF7D-04C5-039F-393D-1C8648F09FFE}"/>
              </a:ext>
            </a:extLst>
          </p:cNvPr>
          <p:cNvSpPr>
            <a:spLocks noGrp="1"/>
          </p:cNvSpPr>
          <p:nvPr>
            <p:ph idx="1"/>
          </p:nvPr>
        </p:nvSpPr>
        <p:spPr/>
        <p:txBody>
          <a:bodyPr>
            <a:normAutofit fontScale="77500" lnSpcReduction="20000"/>
          </a:bodyPr>
          <a:lstStyle/>
          <a:p>
            <a:pPr algn="l" fontAlgn="t">
              <a:buFont typeface="Arial" panose="020B0604020202020204" pitchFamily="34" charset="0"/>
              <a:buChar char="•"/>
            </a:pPr>
            <a:r>
              <a:rPr lang="it-IT" b="0" i="0" dirty="0">
                <a:effectLst/>
                <a:latin typeface="Libre Franklin" pitchFamily="2" charset="0"/>
              </a:rPr>
              <a:t>Nuovi codici per segnalare e monitorare il comportamento suicidario e autolesionismo non suicidario, a disposizione di tutti i medici di qualsiasi disciplina e senza la necessità di alcun’altra diagnosi. Questi criteri dopo lungo dibattito sono rientrati tra i criteri che meritano ulteriore approfondimento in quanto potenzialmente stigmatizzanti</a:t>
            </a:r>
          </a:p>
          <a:p>
            <a:pPr algn="l" fontAlgn="t">
              <a:buFont typeface="Arial" panose="020B0604020202020204" pitchFamily="34" charset="0"/>
              <a:buChar char="•"/>
            </a:pP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Ripristinato il ‘Disturbo dell’umore non specificato’ per presentazioni di umore misto che non soddisfano i criteri per un disturbo bipolare o depressivo.</a:t>
            </a:r>
          </a:p>
          <a:p>
            <a:endParaRPr lang="it-IT" dirty="0"/>
          </a:p>
        </p:txBody>
      </p:sp>
    </p:spTree>
    <p:extLst>
      <p:ext uri="{BB962C8B-B14F-4D97-AF65-F5344CB8AC3E}">
        <p14:creationId xmlns:p14="http://schemas.microsoft.com/office/powerpoint/2010/main" val="517320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0CFC8-783B-99E8-A832-BC1DE818E5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77EF53-459F-101B-1ECB-7E3BFF790F63}"/>
              </a:ext>
            </a:extLst>
          </p:cNvPr>
          <p:cNvSpPr>
            <a:spLocks noGrp="1"/>
          </p:cNvSpPr>
          <p:nvPr>
            <p:ph idx="1"/>
          </p:nvPr>
        </p:nvSpPr>
        <p:spPr/>
        <p:txBody>
          <a:bodyPr>
            <a:normAutofit lnSpcReduction="10000"/>
          </a:bodyPr>
          <a:lstStyle/>
          <a:p>
            <a:r>
              <a:rPr lang="it-IT" b="0" i="0" dirty="0">
                <a:effectLst/>
                <a:latin typeface="Libre Franklin" pitchFamily="2" charset="0"/>
              </a:rPr>
              <a:t>Aggiornamenti significativi alla terminologia utilizzata per descrivere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disforia di genere</a:t>
            </a:r>
            <a:r>
              <a:rPr lang="it-IT" b="0" i="0" dirty="0">
                <a:effectLst/>
                <a:latin typeface="Libre Franklin" pitchFamily="2" charset="0"/>
              </a:rPr>
              <a:t>. Il termine ‘genere desiderato’ è ora sostituito da ‘genere esperito’, il termine ‘procedura medica per il cambio di </a:t>
            </a:r>
            <a:r>
              <a:rPr lang="it-IT" b="0" i="0" dirty="0" err="1">
                <a:effectLst/>
                <a:latin typeface="Libre Franklin" pitchFamily="2" charset="0"/>
              </a:rPr>
              <a:t>sesso’</a:t>
            </a:r>
            <a:r>
              <a:rPr lang="it-IT" b="0" i="0" dirty="0">
                <a:effectLst/>
                <a:latin typeface="Libre Franklin" pitchFamily="2" charset="0"/>
              </a:rPr>
              <a:t> è ora ‘procedura medica di affermazione del genere’ e il termine ‘maschio alla </a:t>
            </a:r>
            <a:r>
              <a:rPr lang="it-IT" b="0" i="0" dirty="0" err="1">
                <a:effectLst/>
                <a:latin typeface="Libre Franklin" pitchFamily="2" charset="0"/>
              </a:rPr>
              <a:t>nascita’</a:t>
            </a:r>
            <a:r>
              <a:rPr lang="it-IT" b="0" i="0" dirty="0">
                <a:effectLst/>
                <a:latin typeface="Libre Franklin" pitchFamily="2" charset="0"/>
              </a:rPr>
              <a:t>/’femmina alla </a:t>
            </a:r>
            <a:r>
              <a:rPr lang="it-IT" b="0" i="0" dirty="0" err="1">
                <a:effectLst/>
                <a:latin typeface="Libre Franklin" pitchFamily="2" charset="0"/>
              </a:rPr>
              <a:t>nascita’</a:t>
            </a:r>
            <a:r>
              <a:rPr lang="it-IT" b="0" i="0" dirty="0">
                <a:effectLst/>
                <a:latin typeface="Libre Franklin" pitchFamily="2" charset="0"/>
              </a:rPr>
              <a:t> è ora ‘maschio assegnato all’individuo /femmina alla </a:t>
            </a:r>
            <a:r>
              <a:rPr lang="it-IT" b="0" i="0" dirty="0" err="1">
                <a:effectLst/>
                <a:latin typeface="Libre Franklin" pitchFamily="2" charset="0"/>
              </a:rPr>
              <a:t>nascita’</a:t>
            </a:r>
            <a:r>
              <a:rPr lang="it-IT" b="0" i="0" dirty="0">
                <a:effectLst/>
                <a:latin typeface="Libre Franklin" pitchFamily="2" charset="0"/>
              </a:rPr>
              <a:t>.</a:t>
            </a:r>
          </a:p>
          <a:p>
            <a:endParaRPr lang="it-IT" dirty="0"/>
          </a:p>
        </p:txBody>
      </p:sp>
    </p:spTree>
    <p:extLst>
      <p:ext uri="{BB962C8B-B14F-4D97-AF65-F5344CB8AC3E}">
        <p14:creationId xmlns:p14="http://schemas.microsoft.com/office/powerpoint/2010/main" val="3582188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CFBFE-0C24-B153-AC32-F4854F0615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0422D0-7B87-D114-5571-64C80C1A560B}"/>
              </a:ext>
            </a:extLst>
          </p:cNvPr>
          <p:cNvSpPr>
            <a:spLocks noGrp="1"/>
          </p:cNvSpPr>
          <p:nvPr>
            <p:ph idx="1"/>
          </p:nvPr>
        </p:nvSpPr>
        <p:spPr/>
        <p:txBody>
          <a:bodyPr>
            <a:normAutofit fontScale="92500" lnSpcReduction="10000"/>
          </a:bodyPr>
          <a:lstStyle/>
          <a:p>
            <a:pPr algn="l" fontAlgn="t"/>
            <a:r>
              <a:rPr lang="it-IT" b="1" i="0" dirty="0">
                <a:effectLst/>
                <a:latin typeface="Libre Franklin" pitchFamily="2" charset="0"/>
              </a:rPr>
              <a:t>Disturbo da Lutto Persistente nel DSM-5-TR</a:t>
            </a:r>
          </a:p>
          <a:p>
            <a:pPr algn="l" fontAlgn="t"/>
            <a:r>
              <a:rPr lang="it-IT" b="0" i="0" dirty="0">
                <a:effectLst/>
                <a:latin typeface="Libre Franklin" pitchFamily="2" charset="0"/>
              </a:rPr>
              <a:t>Il disturbo da Lutto Persistente o </a:t>
            </a:r>
            <a:r>
              <a:rPr lang="it-IT" b="0" i="0" dirty="0" err="1">
                <a:effectLst/>
                <a:latin typeface="Libre Franklin" pitchFamily="2" charset="0"/>
              </a:rPr>
              <a:t>Prolonged</a:t>
            </a:r>
            <a:r>
              <a:rPr lang="it-IT" b="0" i="0" dirty="0">
                <a:effectLst/>
                <a:latin typeface="Libre Franklin" pitchFamily="2" charset="0"/>
              </a:rPr>
              <a:t> </a:t>
            </a:r>
            <a:r>
              <a:rPr lang="it-IT" b="0" i="0" dirty="0" err="1">
                <a:effectLst/>
                <a:latin typeface="Libre Franklin" pitchFamily="2" charset="0"/>
              </a:rPr>
              <a:t>Grief</a:t>
            </a:r>
            <a:r>
              <a:rPr lang="it-IT" b="0" i="0" dirty="0">
                <a:effectLst/>
                <a:latin typeface="Libre Franklin" pitchFamily="2" charset="0"/>
              </a:rPr>
              <a:t> Disorder (PGD) è il risultato di anni di ricerca ed esperienza clinica che indicano che alcune persone sperimentano un’incapacità pervasiva a superare il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lutto</a:t>
            </a:r>
            <a:r>
              <a:rPr lang="it-IT" b="0" i="0" dirty="0">
                <a:effectLst/>
                <a:latin typeface="Libre Franklin" pitchFamily="2" charset="0"/>
              </a:rPr>
              <a:t> per la perdita di una persona cara e tali sintomi sono così gravi da influenzare il funzionamento quotidiano dell’individuo. </a:t>
            </a:r>
            <a:endParaRPr lang="it-IT" dirty="0"/>
          </a:p>
        </p:txBody>
      </p:sp>
    </p:spTree>
    <p:extLst>
      <p:ext uri="{BB962C8B-B14F-4D97-AF65-F5344CB8AC3E}">
        <p14:creationId xmlns:p14="http://schemas.microsoft.com/office/powerpoint/2010/main" val="1831668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0BCD8-5EA6-CB40-BE56-0BD8EA1803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2C87E3E-FDE3-2E2B-C25D-1BB419A0AD36}"/>
              </a:ext>
            </a:extLst>
          </p:cNvPr>
          <p:cNvSpPr>
            <a:spLocks noGrp="1"/>
          </p:cNvSpPr>
          <p:nvPr>
            <p:ph idx="1"/>
          </p:nvPr>
        </p:nvSpPr>
        <p:spPr/>
        <p:txBody>
          <a:bodyPr/>
          <a:lstStyle/>
          <a:p>
            <a:r>
              <a:rPr lang="it-IT" sz="2400" kern="0" dirty="0">
                <a:effectLst/>
                <a:latin typeface="Libre Franklin" pitchFamily="2" charset="0"/>
                <a:ea typeface="Times New Roman" panose="02020603050405020304" pitchFamily="18" charset="0"/>
                <a:cs typeface="Times New Roman" panose="02020603050405020304" pitchFamily="18" charset="0"/>
              </a:rPr>
              <a:t>Il DSM-5 ha proposto la diagnosi di </a:t>
            </a:r>
            <a:r>
              <a:rPr lang="it-IT" sz="24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2400" kern="0" dirty="0">
                <a:effectLst/>
                <a:latin typeface="Libre Franklin" pitchFamily="2" charset="0"/>
                <a:ea typeface="Times New Roman" panose="02020603050405020304" pitchFamily="18" charset="0"/>
                <a:cs typeface="Times New Roman" panose="02020603050405020304" pitchFamily="18" charset="0"/>
              </a:rPr>
              <a:t> per indicare proprio quelle condizioni in cui le manifestazioni acute del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con vissuti a stampo negativo, di tristezza, colpa, invidia, rabbia, associati a persistenti ruminazioni relative alle cause, circostanze e conseguenze della perdita, permangono se sono trascorsi almeno 12 mesi dalla </a:t>
            </a:r>
            <a:r>
              <a:rPr lang="it-IT" sz="2400" b="1" kern="0" dirty="0">
                <a:effectLst/>
                <a:latin typeface="Libre Franklin" pitchFamily="2" charset="0"/>
                <a:ea typeface="Times New Roman" panose="02020603050405020304" pitchFamily="18" charset="0"/>
                <a:cs typeface="Times New Roman" panose="02020603050405020304" pitchFamily="18" charset="0"/>
              </a:rPr>
              <a:t>morte</a:t>
            </a:r>
            <a:r>
              <a:rPr lang="it-IT" sz="2400" kern="0" dirty="0">
                <a:effectLst/>
                <a:latin typeface="Libre Franklin" pitchFamily="2" charset="0"/>
                <a:ea typeface="Times New Roman" panose="02020603050405020304" pitchFamily="18" charset="0"/>
                <a:cs typeface="Times New Roman" panose="02020603050405020304" pitchFamily="18" charset="0"/>
              </a:rPr>
              <a:t> di qualcuno con cui l’individuo in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aveva una relazione stretta, considerando questo lasso di tempo come discriminante tra</a:t>
            </a:r>
            <a:r>
              <a:rPr lang="it-IT" sz="2400" b="1" kern="0" dirty="0">
                <a:effectLst/>
                <a:latin typeface="Libre Franklin" pitchFamily="2" charset="0"/>
                <a:ea typeface="Times New Roman" panose="02020603050405020304" pitchFamily="18" charset="0"/>
                <a:cs typeface="Times New Roman" panose="02020603050405020304" pitchFamily="18" charset="0"/>
              </a:rPr>
              <a:t> lutto normale e patologico</a:t>
            </a:r>
            <a:r>
              <a:rPr lang="it-IT" sz="2400" kern="0" dirty="0">
                <a:effectLst/>
                <a:latin typeface="Libre Franklin" pitchFamily="2" charset="0"/>
                <a:ea typeface="Times New Roman" panose="02020603050405020304" pitchFamily="18" charset="0"/>
                <a:cs typeface="Times New Roman" panose="02020603050405020304" pitchFamily="18" charset="0"/>
              </a:rPr>
              <a:t>.</a:t>
            </a: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475109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3ED9F-CD43-EC96-FB39-BFDC17BA7C91}"/>
              </a:ext>
            </a:extLst>
          </p:cNvPr>
          <p:cNvSpPr>
            <a:spLocks noGrp="1"/>
          </p:cNvSpPr>
          <p:nvPr>
            <p:ph type="title"/>
          </p:nvPr>
        </p:nvSpPr>
        <p:spPr/>
        <p:txBody>
          <a:bodyPr>
            <a:normAutofit fontScale="90000"/>
          </a:bodyPr>
          <a:lstStyle/>
          <a:p>
            <a:r>
              <a:rPr lang="it-IT" dirty="0"/>
              <a:t>Disturbo da lutto prolungato sintomi</a:t>
            </a:r>
          </a:p>
        </p:txBody>
      </p:sp>
      <p:sp>
        <p:nvSpPr>
          <p:cNvPr id="3" name="Segnaposto contenuto 2">
            <a:extLst>
              <a:ext uri="{FF2B5EF4-FFF2-40B4-BE49-F238E27FC236}">
                <a16:creationId xmlns:a16="http://schemas.microsoft.com/office/drawing/2014/main" id="{60D79C18-A117-E643-66B5-6E9C8F440567}"/>
              </a:ext>
            </a:extLst>
          </p:cNvPr>
          <p:cNvSpPr>
            <a:spLocks noGrp="1"/>
          </p:cNvSpPr>
          <p:nvPr>
            <p:ph idx="1"/>
          </p:nvPr>
        </p:nvSpPr>
        <p:spPr/>
        <p:txBody>
          <a:bodyPr>
            <a:normAutofit/>
          </a:bodyPr>
          <a:lstStyle/>
          <a:p>
            <a:pPr marL="0" indent="0" fontAlgn="t">
              <a:spcAft>
                <a:spcPts val="800"/>
              </a:spcAft>
              <a:buNone/>
            </a:pPr>
            <a:r>
              <a:rPr lang="it-IT" sz="1800" kern="0" dirty="0">
                <a:effectLst/>
                <a:latin typeface="Libre Franklin" pitchFamily="2" charset="0"/>
                <a:ea typeface="Times New Roman" panose="02020603050405020304" pitchFamily="18" charset="0"/>
                <a:cs typeface="Times New Roman" panose="02020603050405020304" pitchFamily="18" charset="0"/>
              </a:rPr>
              <a:t> </a:t>
            </a:r>
            <a:br>
              <a:rPr lang="it-IT" sz="18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1. Un persistente desiderio/nostalgia della persona deceduta. Nei bambini piccoli il desiderio può essere espresso nel gioco e nel comportamento con un particolare  rapporto con un’altra figura oggetto di attaccamento.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2. Tristezza e dolore emotivo intenso in seguito alla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3. Preoccupazione per il deceduto.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4. Preoccupazione per le circostanze della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Nei bambini, questa preoccupazione per il deceduto può essere espressa attraverso i contenuti del gioco e il comportamento può estendersi fino alla preoccupazione per la possibile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di altre persone vicine.</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3584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E32E-65D0-03A5-B4E9-F7FC7F397C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299BBB-A845-9B8C-3352-1A92EE70E40A}"/>
              </a:ext>
            </a:extLst>
          </p:cNvPr>
          <p:cNvSpPr>
            <a:spLocks noGrp="1"/>
          </p:cNvSpPr>
          <p:nvPr>
            <p:ph idx="1"/>
          </p:nvPr>
        </p:nvSpPr>
        <p:spPr>
          <a:xfrm>
            <a:off x="457200" y="1700808"/>
            <a:ext cx="8229600" cy="4525963"/>
          </a:xfrm>
        </p:spPr>
        <p:txBody>
          <a:bodyPr>
            <a:normAutofit fontScale="85000" lnSpcReduction="20000"/>
          </a:bodyPr>
          <a:lstStyle/>
          <a:p>
            <a:pPr marL="0" indent="0" fontAlgn="t">
              <a:lnSpc>
                <a:spcPct val="120000"/>
              </a:lnSpc>
              <a:spcAft>
                <a:spcPts val="800"/>
              </a:spcAft>
              <a:buNone/>
            </a:pP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1. Marcata difficoltà nell’accettare 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Nei bambini questa difficoltà dipende dalla capacità di comprendere il significato e la definitività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Molto frequente nei bambini il ricorso alla negazione dell’evento (non è vero che è morto è partito e poi torna). Questa reazione è possibile nei primi giorni anche nell’adulto se prolungata diventa altamente patologica</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4575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08EDB-83A4-ADA4-F0F2-B668E98D20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4CFCE5-F8CD-CE9D-D09A-A153590E2513}"/>
              </a:ext>
            </a:extLst>
          </p:cNvPr>
          <p:cNvSpPr>
            <a:spLocks noGrp="1"/>
          </p:cNvSpPr>
          <p:nvPr>
            <p:ph idx="1"/>
          </p:nvPr>
        </p:nvSpPr>
        <p:spPr/>
        <p:txBody>
          <a:bodyPr>
            <a:normAutofit lnSpcReduction="1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2. Provare incredulità o torpore emotivo riguardo alla perdita. In questi casi si può negare il proprio dolore come meccanismo di difesa.</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3. Difficoltà ad abbandonarsi a ricordi positivi che riguardano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4. Amarezza o rabbia in relazione alla perdita (poteva invece di lui morire quell’altra persona che è uno </a:t>
            </a:r>
            <a:r>
              <a:rPr lang="it-IT" sz="3200" kern="0" dirty="0" err="1">
                <a:effectLst/>
                <a:latin typeface="Libre Franklin" pitchFamily="2" charset="0"/>
                <a:ea typeface="Times New Roman" panose="02020603050405020304" pitchFamily="18" charset="0"/>
                <a:cs typeface="Times New Roman" panose="02020603050405020304" pitchFamily="18" charset="0"/>
              </a:rPr>
              <a:t>str</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2114933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612C0-DAEF-AC69-3697-07AEF462E2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A16FB-0881-9BA9-ACCA-3B3EF5DACA59}"/>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5. Valutazione negativa di sé in relazione al deceduto o alla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(es. senso di </a:t>
            </a:r>
            <a:r>
              <a:rPr lang="it-IT" sz="3200" kern="0" dirty="0" err="1">
                <a:effectLst/>
                <a:latin typeface="Libre Franklin" pitchFamily="2" charset="0"/>
                <a:ea typeface="Times New Roman" panose="02020603050405020304" pitchFamily="18" charset="0"/>
                <a:cs typeface="Times New Roman" panose="02020603050405020304" pitchFamily="18" charset="0"/>
              </a:rPr>
              <a:t>autocolpevolezza</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6. Eccessivo </a:t>
            </a:r>
            <a:r>
              <a:rPr lang="it-IT" sz="3200" u="sng" kern="0" dirty="0">
                <a:effectLst/>
                <a:latin typeface="Libre Franklin" pitchFamily="2"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evitamento</a:t>
            </a:r>
            <a:r>
              <a:rPr lang="it-IT" sz="3200" kern="0" dirty="0">
                <a:effectLst/>
                <a:latin typeface="Libre Franklin" pitchFamily="2" charset="0"/>
                <a:ea typeface="Times New Roman" panose="02020603050405020304" pitchFamily="18" charset="0"/>
                <a:cs typeface="Times New Roman" panose="02020603050405020304" pitchFamily="18" charset="0"/>
              </a:rPr>
              <a:t> di ricordi della perdita (per es. evitamento di persone, luoghi o situazioni associati al deceduto; nei bambini questo può includere l’evitamento di pensieri e sentimenti che riguardano il deceduto.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9268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DF56A-DB5E-ACC8-869D-A126C17973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2F83A-3F5B-234C-468D-FBA9B83472DD}"/>
              </a:ext>
            </a:extLst>
          </p:cNvPr>
          <p:cNvSpPr>
            <a:spLocks noGrp="1"/>
          </p:cNvSpPr>
          <p:nvPr>
            <p:ph idx="1"/>
          </p:nvPr>
        </p:nvSpPr>
        <p:spPr/>
        <p:txBody>
          <a:bodyPr>
            <a:normAutofit lnSpcReduction="10000"/>
          </a:bodyPr>
          <a:lstStyle/>
          <a:p>
            <a:pPr>
              <a:lnSpc>
                <a:spcPct val="120000"/>
              </a:lnSpc>
            </a:pPr>
            <a:r>
              <a:rPr lang="it-IT" sz="3200" kern="0" dirty="0">
                <a:effectLst/>
                <a:latin typeface="Libre Franklin" pitchFamily="2" charset="0"/>
                <a:ea typeface="Times New Roman" panose="02020603050405020304" pitchFamily="18" charset="0"/>
                <a:cs typeface="Times New Roman" panose="02020603050405020304" pitchFamily="18" charset="0"/>
              </a:rPr>
              <a:t>Disordine sociale e dell’identità</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Desiderio di morire per essere vicini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difficoltà nel provare fiducia verso 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sensazione di essere soli o distaccati dagli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552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795-7198-2B80-50B5-4A0A9EB29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0F7DBF-DFEA-CD9A-584E-40C0B54DE38C}"/>
              </a:ext>
            </a:extLst>
          </p:cNvPr>
          <p:cNvSpPr>
            <a:spLocks noGrp="1"/>
          </p:cNvSpPr>
          <p:nvPr>
            <p:ph idx="1"/>
          </p:nvPr>
        </p:nvSpPr>
        <p:spPr/>
        <p:txBody>
          <a:bodyPr>
            <a:normAutofit fontScale="92500" lnSpcReduction="2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Sensazione che la vita sia vuota o priva di senso senza il deceduto, o pensiero di non farcela senza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Confusione circa il proprio ruolo nella vita, o diminuito senso della propria identità (per es. una parte di se stessi è diminuita insieme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perdita, difficoltà o riluttanza nel perseguire i propri interessi o nel fare piani per il futuro (per es. amicizie, attività).</a:t>
            </a:r>
            <a:endParaRPr lang="it-IT" dirty="0"/>
          </a:p>
        </p:txBody>
      </p:sp>
    </p:spTree>
    <p:extLst>
      <p:ext uri="{BB962C8B-B14F-4D97-AF65-F5344CB8AC3E}">
        <p14:creationId xmlns:p14="http://schemas.microsoft.com/office/powerpoint/2010/main" val="2586560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68FBB-5747-A505-F999-D3F1DF6D2A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A093FD-7243-885A-2BAA-E86BC821DC96}"/>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Continuano a esserci alti livelli di rumore in psichiatria.  L'ampia serie di categorie diagnostiche è senz'altro un fattore da considerare è inoltre evidente «l'incostanza del medico»: diverse scuole di pensiero, diversi percorsi formativi, diverse esperienze cliniche, diversi stili di colloquio. </a:t>
            </a:r>
          </a:p>
          <a:p>
            <a:r>
              <a:rPr lang="it-IT" sz="2100" dirty="0">
                <a:latin typeface="Calibri" panose="020F0502020204030204" pitchFamily="34" charset="0"/>
                <a:ea typeface="Calibri" panose="020F0502020204030204" pitchFamily="34" charset="0"/>
                <a:cs typeface="Times New Roman" panose="02020603050405020304" pitchFamily="18" charset="0"/>
              </a:rPr>
              <a:t>Mentre un «clinico con una formazione in psichiatria dell'età evolutiva poteva spiegare l'esperienza allucinatoria in termini di esperienza post traumatica di un maltrattamento subito», un altro «di orientamento biomedico poteva ricondurre le stesse allucinazioni al processo di schizofrenia  ,</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6003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69D27-E72A-81DA-8165-4EF5524335E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3C17A8A-EA43-8F27-0EBF-75CDEC5D2450}"/>
              </a:ext>
            </a:extLst>
          </p:cNvPr>
          <p:cNvSpPr>
            <a:spLocks noGrp="1"/>
          </p:cNvSpPr>
          <p:nvPr>
            <p:ph idx="1"/>
          </p:nvPr>
        </p:nvSpPr>
        <p:spPr/>
        <p:txBody>
          <a:bodyPr>
            <a:normAutofit/>
          </a:bodyPr>
          <a:lstStyle/>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D. Il disturbo causa disagio clinicamente significativo o compromissione del funzionamento in ambito sociale, lavorativo o in altre aree importanti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E. La reazione di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è sproporzionata o non coerente con le norme culturali o religiose o appropriate per l’età.</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2424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3869-9EC9-3ADF-5AA8-03335EF699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76CD64-A31F-34EA-A487-60FD0F1509E6}"/>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Specificare se</a:t>
            </a:r>
            <a:r>
              <a:rPr lang="it-IT" sz="3200" b="1" kern="0" dirty="0">
                <a:effectLst/>
                <a:latin typeface="Libre Franklin" pitchFamily="2" charset="0"/>
                <a:ea typeface="Times New Roman" panose="02020603050405020304" pitchFamily="18" charset="0"/>
                <a:cs typeface="Times New Roman" panose="02020603050405020304" pitchFamily="18" charset="0"/>
              </a:rPr>
              <a:t> lutto traumatico</a:t>
            </a:r>
            <a:r>
              <a:rPr lang="it-IT" sz="3200" kern="0" dirty="0">
                <a:effectLst/>
                <a:latin typeface="Libre Franklin" pitchFamily="2" charset="0"/>
                <a:ea typeface="Times New Roman" panose="02020603050405020304" pitchFamily="18" charset="0"/>
                <a:cs typeface="Times New Roman" panose="02020603050405020304" pitchFamily="18" charset="0"/>
              </a:rPr>
              <a:t>, ovvero: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dovuto a omicidio o suicidio con persistenti pensieri gravosi riguardo alla natura traumatica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(spesso in risposta a ricordi della perdita), tra cui gli ultimi momenti del deceduto, il grado di sofferenza e delle ferite, o la natura dolorosa o intenzionale della</a:t>
            </a:r>
            <a:r>
              <a:rPr lang="it-IT" sz="3200" b="1" kern="0" dirty="0">
                <a:effectLst/>
                <a:latin typeface="Libre Franklin" pitchFamily="2" charset="0"/>
                <a:ea typeface="Times New Roman" panose="02020603050405020304" pitchFamily="18" charset="0"/>
                <a:cs typeface="Times New Roman" panose="02020603050405020304" pitchFamily="18" charset="0"/>
              </a:rPr>
              <a:t> morte</a:t>
            </a:r>
            <a:r>
              <a:rPr lang="it-IT" sz="3200" kern="0" dirty="0">
                <a:effectLst/>
                <a:latin typeface="Libre Franklin" pitchFamily="2" charset="0"/>
                <a:ea typeface="Times New Roman" panose="02020603050405020304" pitchFamily="18" charset="0"/>
                <a:cs typeface="Times New Roman" panose="02020603050405020304" pitchFamily="18" charset="0"/>
              </a:rPr>
              <a:t>.</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3800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2187BC-5790-18E3-2DC4-7DC65A3A4DED}"/>
              </a:ext>
            </a:extLst>
          </p:cNvPr>
          <p:cNvSpPr>
            <a:spLocks noGrp="1"/>
          </p:cNvSpPr>
          <p:nvPr>
            <p:ph type="title"/>
          </p:nvPr>
        </p:nvSpPr>
        <p:spPr/>
        <p:txBody>
          <a:bodyPr/>
          <a:lstStyle/>
          <a:p>
            <a:r>
              <a:rPr lang="it-IT" dirty="0"/>
              <a:t>Diagnosi differenziale: depressione</a:t>
            </a:r>
          </a:p>
        </p:txBody>
      </p:sp>
      <p:sp>
        <p:nvSpPr>
          <p:cNvPr id="3" name="Segnaposto contenuto 2">
            <a:extLst>
              <a:ext uri="{FF2B5EF4-FFF2-40B4-BE49-F238E27FC236}">
                <a16:creationId xmlns:a16="http://schemas.microsoft.com/office/drawing/2014/main" id="{B46F103A-7270-7FC9-F72C-9210FBA07EA4}"/>
              </a:ext>
            </a:extLst>
          </p:cNvPr>
          <p:cNvSpPr>
            <a:spLocks noGrp="1"/>
          </p:cNvSpPr>
          <p:nvPr>
            <p:ph idx="1"/>
          </p:nvPr>
        </p:nvSpPr>
        <p:spPr/>
        <p:txBody>
          <a:bodyPr>
            <a:normAutofit fontScale="85000" lnSpcReduction="10000"/>
          </a:bodyPr>
          <a:lstStyle/>
          <a:p>
            <a:pPr fontAlgn="t">
              <a:spcAft>
                <a:spcPts val="800"/>
              </a:spcAft>
            </a:pPr>
            <a:r>
              <a:rPr lang="it-IT" sz="3200" b="1" kern="0" dirty="0">
                <a:effectLst/>
                <a:latin typeface="Libre Franklin" pitchFamily="2" charset="0"/>
                <a:ea typeface="Times New Roman" panose="02020603050405020304" pitchFamily="18" charset="0"/>
                <a:cs typeface="Times New Roman" panose="02020603050405020304" pitchFamily="18" charset="0"/>
              </a:rPr>
              <a:t> </a:t>
            </a:r>
            <a:r>
              <a:rPr lang="it-IT" sz="3200" kern="0" dirty="0">
                <a:effectLst/>
                <a:latin typeface="Libre Franklin" pitchFamily="2" charset="0"/>
                <a:ea typeface="Times New Roman" panose="02020603050405020304" pitchFamily="18" charset="0"/>
                <a:cs typeface="Times New Roman" panose="02020603050405020304" pitchFamily="18" charset="0"/>
              </a:rPr>
              <a:t>Il </a:t>
            </a:r>
            <a:r>
              <a:rPr lang="it-IT" sz="32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Nonostante la tristezza e i sentimenti di colpa siano caratteristiche centrali della depressione maggiore,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vengano esperiti solo in relazione alla figura del defunto; la ruminazione sugli errori e sui fallimenti del passato, anch’essa presente in entrambi i casi, è centrata nel disturbo da</a:t>
            </a:r>
            <a:r>
              <a:rPr lang="it-IT" sz="3200" b="1" kern="0" dirty="0">
                <a:effectLst/>
                <a:latin typeface="Libre Franklin" pitchFamily="2" charset="0"/>
                <a:ea typeface="Times New Roman" panose="02020603050405020304" pitchFamily="18" charset="0"/>
                <a:cs typeface="Times New Roman" panose="02020603050405020304" pitchFamily="18" charset="0"/>
              </a:rPr>
              <a:t> lutto prolungato</a:t>
            </a:r>
            <a:r>
              <a:rPr lang="it-IT" sz="3200" kern="0" dirty="0">
                <a:effectLst/>
                <a:latin typeface="Libre Franklin" pitchFamily="2" charset="0"/>
                <a:ea typeface="Times New Roman" panose="02020603050405020304" pitchFamily="18" charset="0"/>
                <a:cs typeface="Times New Roman" panose="02020603050405020304" pitchFamily="18" charset="0"/>
              </a:rPr>
              <a:t> solo sulla persona deceduta anziché essere generalizzata.</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4654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D15DF-35DB-487B-DA05-4675BAD7D615}"/>
              </a:ext>
            </a:extLst>
          </p:cNvPr>
          <p:cNvSpPr>
            <a:spLocks noGrp="1"/>
          </p:cNvSpPr>
          <p:nvPr>
            <p:ph type="title"/>
          </p:nvPr>
        </p:nvSpPr>
        <p:spPr/>
        <p:txBody>
          <a:bodyPr/>
          <a:lstStyle/>
          <a:p>
            <a:r>
              <a:rPr lang="it-IT" dirty="0"/>
              <a:t>PTSD</a:t>
            </a:r>
          </a:p>
        </p:txBody>
      </p:sp>
      <p:sp>
        <p:nvSpPr>
          <p:cNvPr id="3" name="Segnaposto contenuto 2">
            <a:extLst>
              <a:ext uri="{FF2B5EF4-FFF2-40B4-BE49-F238E27FC236}">
                <a16:creationId xmlns:a16="http://schemas.microsoft.com/office/drawing/2014/main" id="{5BBDAF16-B25F-D607-9079-AE49064A384F}"/>
              </a:ext>
            </a:extLst>
          </p:cNvPr>
          <p:cNvSpPr>
            <a:spLocks noGrp="1"/>
          </p:cNvSpPr>
          <p:nvPr>
            <p:ph idx="1"/>
          </p:nvPr>
        </p:nvSpPr>
        <p:spPr/>
        <p:txBody>
          <a:bodyPr>
            <a:normAutofit fontScale="92500" lnSpcReduction="20000"/>
          </a:bodyPr>
          <a:lstStyle/>
          <a:p>
            <a:pPr fontAlgn="t">
              <a:lnSpc>
                <a:spcPct val="110000"/>
              </a:lnSpc>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 nel PTSD si tratta di paura e ansia,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di tristezza e nostalgia. Le  intrusioni sperimentate a seguito della mancata elaborazione di un</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sono prettamente relative ad immagini positive e confortanti della relazione con il defunto.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lnSpc>
                <a:spcPct val="110000"/>
              </a:lnSpc>
              <a:spcAft>
                <a:spcPts val="1125"/>
              </a:spcAft>
            </a:pPr>
            <a:r>
              <a:rPr lang="it-IT" sz="3200" kern="0" dirty="0">
                <a:effectLst/>
                <a:latin typeface="Libre Franklin" pitchFamily="2" charset="0"/>
                <a:ea typeface="Times New Roman" panose="02020603050405020304" pitchFamily="18" charset="0"/>
                <a:cs typeface="Times New Roman" panose="02020603050405020304" pitchFamily="18" charset="0"/>
              </a:rPr>
              <a:t>Si può osservare come una diagnosi differenziale si possa formulare anche rispetto al disturbo dell’adattamento,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4288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21856-A0FE-20EE-13E1-B9ACBD7862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F4BE23-D35D-C8AB-238D-1DD039E18390}"/>
              </a:ext>
            </a:extLst>
          </p:cNvPr>
          <p:cNvSpPr>
            <a:spLocks noGrp="1"/>
          </p:cNvSpPr>
          <p:nvPr>
            <p:ph idx="1"/>
          </p:nvPr>
        </p:nvSpPr>
        <p:spPr/>
        <p:txBody>
          <a:bodyPr/>
          <a:lstStyle/>
          <a:p>
            <a:r>
              <a:rPr lang="it-IT" b="0" i="0" dirty="0">
                <a:effectLst/>
                <a:latin typeface="Libre Franklin" pitchFamily="2" charset="0"/>
              </a:rPr>
              <a:t>Si stima che in seguito alla perdita non violenta di una persona cara, 1 adulto su 10 sia a rischio di sviluppare un disturbo da lutto persistente. Ed il 2-5% lo presenti in modo marcato.</a:t>
            </a:r>
          </a:p>
          <a:p>
            <a:endParaRPr lang="it-IT" dirty="0"/>
          </a:p>
        </p:txBody>
      </p:sp>
    </p:spTree>
    <p:extLst>
      <p:ext uri="{BB962C8B-B14F-4D97-AF65-F5344CB8AC3E}">
        <p14:creationId xmlns:p14="http://schemas.microsoft.com/office/powerpoint/2010/main" val="3470336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55DFE-57CD-785B-60DA-1A49D73B91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54613AA-0296-3E7B-9A9A-42CD5DE9A2D8}"/>
              </a:ext>
            </a:extLst>
          </p:cNvPr>
          <p:cNvSpPr>
            <a:spLocks noGrp="1"/>
          </p:cNvSpPr>
          <p:nvPr>
            <p:ph idx="1"/>
          </p:nvPr>
        </p:nvSpPr>
        <p:spPr/>
        <p:txBody>
          <a:bodyPr>
            <a:normAutofit fontScale="77500" lnSpcReduction="20000"/>
          </a:bodyPr>
          <a:lstStyle/>
          <a:p>
            <a:pPr algn="l" fontAlgn="t"/>
            <a:r>
              <a:rPr lang="it-IT" b="1" i="0" dirty="0">
                <a:effectLst/>
                <a:latin typeface="Libre Franklin" pitchFamily="2" charset="0"/>
              </a:rPr>
              <a:t>Codici comportamento suicidario e autolesionismo non suicidario nel DSM-5-TR</a:t>
            </a:r>
          </a:p>
          <a:p>
            <a:pPr algn="l" fontAlgn="t"/>
            <a:r>
              <a:rPr lang="it-IT" b="0" i="0" dirty="0">
                <a:effectLst/>
                <a:latin typeface="Libre Franklin" pitchFamily="2" charset="0"/>
              </a:rPr>
              <a:t>I codici del comportamento suicidario e dell’autolesionismo non suicidario compaiono nella Sezione II, capitolo ‘Altre condizioni che possono essere al centro dell’attenzione clinica’. Questo capitolo presenta condizioni e problemi che non sono disturbi mentali di per sé, ma per i quali è utile disporre di un modo sistematico di registrazione, per i ricercatori, perché può aiutarli a tenere traccia della prevalenza e delle correlazioni, e per i clinici, perché queste condizioni possono giustificare attenzione continua.</a:t>
            </a:r>
          </a:p>
          <a:p>
            <a:endParaRPr lang="it-IT" dirty="0"/>
          </a:p>
        </p:txBody>
      </p:sp>
    </p:spTree>
    <p:extLst>
      <p:ext uri="{BB962C8B-B14F-4D97-AF65-F5344CB8AC3E}">
        <p14:creationId xmlns:p14="http://schemas.microsoft.com/office/powerpoint/2010/main" val="18582317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BCC7F-A731-5E51-F136-6D47EC4145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C4132F2-022A-BD10-477B-DE2189F0D431}"/>
              </a:ext>
            </a:extLst>
          </p:cNvPr>
          <p:cNvSpPr>
            <a:spLocks noGrp="1"/>
          </p:cNvSpPr>
          <p:nvPr>
            <p:ph idx="1"/>
          </p:nvPr>
        </p:nvSpPr>
        <p:spPr/>
        <p:txBody>
          <a:bodyPr>
            <a:normAutofit fontScale="70000" lnSpcReduction="20000"/>
          </a:bodyPr>
          <a:lstStyle/>
          <a:p>
            <a:pPr algn="l" fontAlgn="t"/>
            <a:r>
              <a:rPr lang="it-IT" b="0" i="0" dirty="0">
                <a:effectLst/>
                <a:latin typeface="Libre Franklin" pitchFamily="2" charset="0"/>
              </a:rPr>
              <a:t>Il codice dei sintomi del comportamento suicidario può essere utilizzato per le persone che si sono impegnate in comportamenti potenzialmente autolesionistici con almeno una certa intenzione di morire a causa dell’atto. La prova dell’intenzione di porre fine alla loro vita può essere esplicita o dedotta dal comportamento o dalle circostanze. Un tentativo di suicidio può comportare o meno un vero e proprio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autolesionismo</a:t>
            </a:r>
            <a:r>
              <a:rPr lang="it-IT" b="0" i="0" dirty="0">
                <a:effectLst/>
                <a:latin typeface="Libre Franklin" pitchFamily="2" charset="0"/>
              </a:rPr>
              <a:t>.</a:t>
            </a:r>
          </a:p>
          <a:p>
            <a:pPr algn="l" fontAlgn="t"/>
            <a:r>
              <a:rPr lang="it-IT" b="0" i="0" dirty="0">
                <a:effectLst/>
                <a:latin typeface="Libre Franklin" pitchFamily="2" charset="0"/>
              </a:rPr>
              <a:t>Invece, il codice dei sintomi dell’autolesionismo non suicidario può essere utilizzato per le persone che hanno intenzionalmente inflitto dei danni al proprio corpo e che di conseguenza possono presentare: sanguinamento, lividi o dolore (ad esempio, tagliando, bruciando, pugnalando, percuotendo o eccessivo sfregamento) in assenza di intenti suicidi.</a:t>
            </a:r>
          </a:p>
          <a:p>
            <a:endParaRPr lang="it-IT" dirty="0"/>
          </a:p>
        </p:txBody>
      </p:sp>
    </p:spTree>
    <p:extLst>
      <p:ext uri="{BB962C8B-B14F-4D97-AF65-F5344CB8AC3E}">
        <p14:creationId xmlns:p14="http://schemas.microsoft.com/office/powerpoint/2010/main" val="38377886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AC4EFB-A375-C67C-BE0E-094440C3873A}"/>
              </a:ext>
            </a:extLst>
          </p:cNvPr>
          <p:cNvSpPr>
            <a:spLocks noGrp="1"/>
          </p:cNvSpPr>
          <p:nvPr>
            <p:ph type="title"/>
          </p:nvPr>
        </p:nvSpPr>
        <p:spPr/>
        <p:txBody>
          <a:bodyPr>
            <a:noAutofit/>
          </a:bodyPr>
          <a:lstStyle/>
          <a:p>
            <a:r>
              <a:rPr lang="it-IT" sz="2800" b="1" dirty="0">
                <a:latin typeface="Libre Franklin" pitchFamily="2" charset="0"/>
              </a:rPr>
              <a:t>Per quali disturbi sono stati revisionati i criteri nel DSM-5-TR?</a:t>
            </a:r>
            <a:br>
              <a:rPr lang="it-IT" sz="2800" b="1" dirty="0">
                <a:latin typeface="Libre Franklin" pitchFamily="2" charset="0"/>
              </a:rPr>
            </a:br>
            <a:endParaRPr lang="it-IT" sz="2800" dirty="0"/>
          </a:p>
        </p:txBody>
      </p:sp>
      <p:sp>
        <p:nvSpPr>
          <p:cNvPr id="3" name="Segnaposto contenuto 2">
            <a:extLst>
              <a:ext uri="{FF2B5EF4-FFF2-40B4-BE49-F238E27FC236}">
                <a16:creationId xmlns:a16="http://schemas.microsoft.com/office/drawing/2014/main" id="{CDA8E2B9-541B-6B19-952E-6AD98EF0A551}"/>
              </a:ext>
            </a:extLst>
          </p:cNvPr>
          <p:cNvSpPr>
            <a:spLocks noGrp="1"/>
          </p:cNvSpPr>
          <p:nvPr>
            <p:ph idx="1"/>
          </p:nvPr>
        </p:nvSpPr>
        <p:spPr/>
        <p:txBody>
          <a:bodyPr/>
          <a:lstStyle/>
          <a:p>
            <a:pPr marL="0" indent="0">
              <a:buNone/>
            </a:pPr>
            <a:endParaRPr lang="it-IT" dirty="0"/>
          </a:p>
        </p:txBody>
      </p:sp>
      <p:sp>
        <p:nvSpPr>
          <p:cNvPr id="5" name="CasellaDiTesto 4">
            <a:extLst>
              <a:ext uri="{FF2B5EF4-FFF2-40B4-BE49-F238E27FC236}">
                <a16:creationId xmlns:a16="http://schemas.microsoft.com/office/drawing/2014/main" id="{3673CEAF-8603-621C-10E8-B02774530163}"/>
              </a:ext>
            </a:extLst>
          </p:cNvPr>
          <p:cNvSpPr txBox="1"/>
          <p:nvPr/>
        </p:nvSpPr>
        <p:spPr>
          <a:xfrm>
            <a:off x="755576" y="1916832"/>
            <a:ext cx="7931224" cy="4647426"/>
          </a:xfrm>
          <a:prstGeom prst="rect">
            <a:avLst/>
          </a:prstGeom>
          <a:noFill/>
        </p:spPr>
        <p:txBody>
          <a:bodyPr wrap="square">
            <a:spAutoFit/>
          </a:bodyPr>
          <a:lstStyle/>
          <a:p>
            <a:pPr algn="l" fontAlgn="t">
              <a:buFont typeface="Arial" panose="020B0604020202020204" pitchFamily="34" charset="0"/>
              <a:buChar char="•"/>
            </a:pPr>
            <a:r>
              <a:rPr lang="it-IT" sz="2000"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Disturbo dello spettro autistico</a:t>
            </a:r>
            <a:endParaRPr lang="it-IT" sz="2000" b="0" i="0" dirty="0">
              <a:effectLst/>
              <a:latin typeface="Libre Franklin" pitchFamily="2" charset="0"/>
            </a:endParaRPr>
          </a:p>
          <a:p>
            <a:pPr algn="l" fontAlgn="t">
              <a:buFont typeface="Arial" panose="020B0604020202020204" pitchFamily="34" charset="0"/>
              <a:buChar char="•"/>
            </a:pPr>
            <a:r>
              <a:rPr lang="it-IT" sz="2000" b="0" i="0" dirty="0">
                <a:effectLst/>
                <a:latin typeface="Libre Franklin" pitchFamily="2" charset="0"/>
              </a:rPr>
              <a:t>Episodio maniacale</a:t>
            </a:r>
          </a:p>
          <a:p>
            <a:pPr algn="l" fontAlgn="t">
              <a:buFont typeface="Arial" panose="020B0604020202020204" pitchFamily="34" charset="0"/>
              <a:buChar char="•"/>
            </a:pPr>
            <a:r>
              <a:rPr lang="it-IT" sz="2000" b="0" i="0" u="none" strike="noStrike" dirty="0">
                <a:effectLst/>
                <a:latin typeface="Libre Franklin" pitchFamily="2" charset="0"/>
                <a:hlinkClick r:id="rId3">
                  <a:extLst>
                    <a:ext uri="{A12FA001-AC4F-418D-AE19-62706E023703}">
                      <ahyp:hlinkClr xmlns:ahyp="http://schemas.microsoft.com/office/drawing/2018/hyperlinkcolor" val="tx"/>
                    </a:ext>
                  </a:extLst>
                </a:hlinkClick>
              </a:rPr>
              <a:t>Disturbo bipolare I e bipolare II</a:t>
            </a:r>
            <a:endParaRPr lang="it-IT" sz="2000" b="0" i="0" dirty="0">
              <a:effectLst/>
              <a:latin typeface="Libre Franklin" pitchFamily="2" charset="0"/>
            </a:endParaRPr>
          </a:p>
          <a:p>
            <a:pPr algn="l" fontAlgn="t">
              <a:buFont typeface="Arial" panose="020B0604020202020204" pitchFamily="34" charset="0"/>
              <a:buChar char="•"/>
            </a:pPr>
            <a:r>
              <a:rPr lang="it-IT" sz="2000" b="0" i="0" dirty="0">
                <a:effectLst/>
                <a:latin typeface="Libre Franklin" pitchFamily="2" charset="0"/>
              </a:rPr>
              <a:t>Disturbo ciclotimico</a:t>
            </a:r>
          </a:p>
          <a:p>
            <a:pPr algn="l" fontAlgn="t">
              <a:buFont typeface="Arial" panose="020B0604020202020204" pitchFamily="34" charset="0"/>
              <a:buChar char="•"/>
            </a:pPr>
            <a:r>
              <a:rPr lang="it-IT" sz="2000" b="0" i="0" dirty="0">
                <a:effectLst/>
                <a:latin typeface="Libre Franklin" pitchFamily="2" charset="0"/>
              </a:rPr>
              <a:t>Disturbo depressivo maggiore</a:t>
            </a:r>
          </a:p>
          <a:p>
            <a:pPr algn="l" fontAlgn="t">
              <a:buFont typeface="Arial" panose="020B0604020202020204" pitchFamily="34" charset="0"/>
              <a:buChar char="•"/>
            </a:pPr>
            <a:r>
              <a:rPr lang="it-IT" sz="2000" b="0" i="0" dirty="0">
                <a:effectLst/>
                <a:latin typeface="Libre Franklin" pitchFamily="2" charset="0"/>
              </a:rPr>
              <a:t>Disturbo depressivo persistente</a:t>
            </a:r>
          </a:p>
          <a:p>
            <a:pPr algn="l" fontAlgn="t">
              <a:buFont typeface="Arial" panose="020B0604020202020204" pitchFamily="34" charset="0"/>
              <a:buChar char="•"/>
            </a:pPr>
            <a:r>
              <a:rPr lang="it-IT" sz="2000" b="0" i="0" u="none" strike="noStrike" dirty="0">
                <a:effectLst/>
                <a:latin typeface="Libre Franklin" pitchFamily="2" charset="0"/>
                <a:hlinkClick r:id="rId4">
                  <a:extLst>
                    <a:ext uri="{A12FA001-AC4F-418D-AE19-62706E023703}">
                      <ahyp:hlinkClr xmlns:ahyp="http://schemas.microsoft.com/office/drawing/2018/hyperlinkcolor" val="tx"/>
                    </a:ext>
                  </a:extLst>
                </a:hlinkClick>
              </a:rPr>
              <a:t>PTSD</a:t>
            </a:r>
            <a:r>
              <a:rPr lang="it-IT" sz="2000" b="0" i="0" dirty="0">
                <a:effectLst/>
                <a:latin typeface="Libre Franklin" pitchFamily="2" charset="0"/>
              </a:rPr>
              <a:t> nei bambini</a:t>
            </a:r>
          </a:p>
          <a:p>
            <a:pPr algn="l" fontAlgn="t">
              <a:buFont typeface="Arial" panose="020B0604020202020204" pitchFamily="34" charset="0"/>
              <a:buChar char="•"/>
            </a:pPr>
            <a:r>
              <a:rPr lang="it-IT" sz="2000" b="0" i="0" u="none" strike="noStrike" dirty="0">
                <a:effectLst/>
                <a:latin typeface="Libre Franklin" pitchFamily="2" charset="0"/>
                <a:hlinkClick r:id="rId5">
                  <a:extLst>
                    <a:ext uri="{A12FA001-AC4F-418D-AE19-62706E023703}">
                      <ahyp:hlinkClr xmlns:ahyp="http://schemas.microsoft.com/office/drawing/2018/hyperlinkcolor" val="tx"/>
                    </a:ext>
                  </a:extLst>
                </a:hlinkClick>
              </a:rPr>
              <a:t>Disturbo evitante-restrittivo dell’assunzione di cibo</a:t>
            </a:r>
            <a:endParaRPr lang="it-IT" sz="2000" b="0" i="0" dirty="0">
              <a:effectLst/>
              <a:latin typeface="Libre Franklin" pitchFamily="2" charset="0"/>
            </a:endParaRPr>
          </a:p>
          <a:p>
            <a:pPr algn="l" fontAlgn="t">
              <a:buFont typeface="Arial" panose="020B0604020202020204" pitchFamily="34" charset="0"/>
              <a:buChar char="•"/>
            </a:pPr>
            <a:r>
              <a:rPr lang="it-IT" sz="2000" b="0" i="0" u="none" strike="noStrike" dirty="0">
                <a:effectLst/>
                <a:latin typeface="Libre Franklin" pitchFamily="2" charset="0"/>
                <a:hlinkClick r:id="rId6">
                  <a:extLst>
                    <a:ext uri="{A12FA001-AC4F-418D-AE19-62706E023703}">
                      <ahyp:hlinkClr xmlns:ahyp="http://schemas.microsoft.com/office/drawing/2018/hyperlinkcolor" val="tx"/>
                    </a:ext>
                  </a:extLst>
                </a:hlinkClick>
              </a:rPr>
              <a:t>Delirio</a:t>
            </a:r>
            <a:endParaRPr lang="it-IT" sz="2000" b="0" i="0" dirty="0">
              <a:effectLst/>
              <a:latin typeface="Libre Franklin" pitchFamily="2" charset="0"/>
            </a:endParaRPr>
          </a:p>
          <a:p>
            <a:pPr algn="l" fontAlgn="t">
              <a:buFont typeface="Arial" panose="020B0604020202020204" pitchFamily="34" charset="0"/>
              <a:buChar char="•"/>
            </a:pPr>
            <a:r>
              <a:rPr lang="it-IT" sz="2000" b="0" i="0" dirty="0">
                <a:effectLst/>
                <a:latin typeface="Libre Franklin" pitchFamily="2" charset="0"/>
              </a:rPr>
              <a:t>Disturbi mentali indotti da sostanze/farmaci</a:t>
            </a:r>
          </a:p>
          <a:p>
            <a:pPr algn="l" fontAlgn="t">
              <a:buFont typeface="Arial" panose="020B0604020202020204" pitchFamily="34" charset="0"/>
              <a:buChar char="•"/>
            </a:pPr>
            <a:r>
              <a:rPr lang="it-IT" sz="2000" b="0" i="0" dirty="0">
                <a:effectLst/>
                <a:latin typeface="Libre Franklin" pitchFamily="2" charset="0"/>
              </a:rPr>
              <a:t>Sindrome da psicosi attenuata (nel capitolo ‘Condizioni per ulteriori studi’)</a:t>
            </a:r>
          </a:p>
          <a:p>
            <a:pPr algn="l" fontAlgn="t">
              <a:buFont typeface="Arial" panose="020B0604020202020204" pitchFamily="34" charset="0"/>
              <a:buChar char="•"/>
            </a:pPr>
            <a:r>
              <a:rPr lang="it-IT" sz="2000" dirty="0">
                <a:latin typeface="Libre Franklin" pitchFamily="2" charset="0"/>
              </a:rPr>
              <a:t>Disforia di genere</a:t>
            </a:r>
            <a:endParaRPr lang="it-IT" sz="2000" b="0" i="0" dirty="0">
              <a:effectLst/>
              <a:latin typeface="Libre Franklin" pitchFamily="2" charset="0"/>
            </a:endParaRPr>
          </a:p>
          <a:p>
            <a:br>
              <a:rPr lang="it-IT" dirty="0"/>
            </a:br>
            <a:endParaRPr lang="it-IT" dirty="0"/>
          </a:p>
        </p:txBody>
      </p:sp>
    </p:spTree>
    <p:extLst>
      <p:ext uri="{BB962C8B-B14F-4D97-AF65-F5344CB8AC3E}">
        <p14:creationId xmlns:p14="http://schemas.microsoft.com/office/powerpoint/2010/main" val="17277658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DSM 5 indice correlato alla attività criminale</a:t>
            </a:r>
            <a:br>
              <a:rPr lang="it-IT" dirty="0"/>
            </a:br>
            <a:endParaRPr lang="it-IT" dirty="0"/>
          </a:p>
        </p:txBody>
      </p:sp>
      <p:sp>
        <p:nvSpPr>
          <p:cNvPr id="3" name="Sottotitolo 2"/>
          <p:cNvSpPr>
            <a:spLocks noGrp="1"/>
          </p:cNvSpPr>
          <p:nvPr>
            <p:ph type="subTitle" idx="1"/>
          </p:nvPr>
        </p:nvSpPr>
        <p:spPr/>
        <p:txBody>
          <a:bodyPr/>
          <a:lstStyle/>
          <a:p>
            <a:r>
              <a:rPr lang="it-IT" dirty="0"/>
              <a:t>Francesco Rovetto</a:t>
            </a:r>
          </a:p>
          <a:p>
            <a:r>
              <a:rPr lang="it-IT" dirty="0"/>
              <a:t>SFU Vienna- Milano</a:t>
            </a:r>
          </a:p>
          <a:p>
            <a:r>
              <a:rPr lang="it-IT" dirty="0">
                <a:hlinkClick r:id="rId2"/>
              </a:rPr>
              <a:t>francesco@rovetto.net</a:t>
            </a:r>
            <a:r>
              <a:rPr lang="it-IT" dirty="0"/>
              <a:t> 3356058145</a:t>
            </a:r>
          </a:p>
        </p:txBody>
      </p:sp>
    </p:spTree>
    <p:extLst>
      <p:ext uri="{BB962C8B-B14F-4D97-AF65-F5344CB8AC3E}">
        <p14:creationId xmlns:p14="http://schemas.microsoft.com/office/powerpoint/2010/main" val="11680648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b="1" dirty="0"/>
              <a:t>Disturbo dello sviluppo intellettivo </a:t>
            </a:r>
            <a:r>
              <a:rPr lang="it-IT" dirty="0"/>
              <a:t>(nuova denominazione per ritardo mentale)   </a:t>
            </a:r>
          </a:p>
          <a:p>
            <a:endParaRPr lang="it-IT" dirty="0"/>
          </a:p>
          <a:p>
            <a:r>
              <a:rPr lang="it-IT" b="1" dirty="0"/>
              <a:t>Disturbi dello spettro autistico</a:t>
            </a:r>
          </a:p>
          <a:p>
            <a:endParaRPr lang="it-IT" b="1" dirty="0"/>
          </a:p>
          <a:p>
            <a:r>
              <a:rPr lang="it-IT" b="1" dirty="0"/>
              <a:t>Soggetti sostanzialmente non imputabili, e poco credibili come testimoni.</a:t>
            </a:r>
          </a:p>
          <a:p>
            <a:r>
              <a:rPr lang="it-IT" b="1" dirty="0"/>
              <a:t>Divengono facilmente vittime di abusi fisici (es. eccesso di mezzi correttivi) , sessuali. Possono essere uccisi a causa del grave peso che grava sulla famiglia o delle loro modeste prospettive di successo. Possono essere obiettivo privilegiato di bullismo (happy </a:t>
            </a:r>
            <a:r>
              <a:rPr lang="it-IT" b="1" dirty="0" err="1"/>
              <a:t>slapping</a:t>
            </a:r>
            <a:r>
              <a:rPr lang="it-IT" b="1" dirty="0"/>
              <a:t>) o di cyberbullismo.</a:t>
            </a:r>
          </a:p>
          <a:p>
            <a:r>
              <a:rPr lang="it-IT" b="1" dirty="0"/>
              <a:t>In alcuni casi, a motivo della loro non imputabilità sono stati  usati attivamente come portatori di stupefacenti</a:t>
            </a:r>
          </a:p>
          <a:p>
            <a:r>
              <a:rPr lang="it-IT" b="1" dirty="0"/>
              <a:t>Contrasto tra necessità di autonomia e di tutela.</a:t>
            </a:r>
          </a:p>
          <a:p>
            <a:endParaRPr lang="it-IT" dirty="0"/>
          </a:p>
        </p:txBody>
      </p:sp>
      <p:sp>
        <p:nvSpPr>
          <p:cNvPr id="3" name="Titolo 2"/>
          <p:cNvSpPr>
            <a:spLocks noGrp="1"/>
          </p:cNvSpPr>
          <p:nvPr>
            <p:ph type="title"/>
          </p:nvPr>
        </p:nvSpPr>
        <p:spPr/>
        <p:txBody>
          <a:bodyPr/>
          <a:lstStyle/>
          <a:p>
            <a:r>
              <a:rPr lang="it-IT" dirty="0"/>
              <a:t>Disturbi dello sviluppo neurologico</a:t>
            </a:r>
          </a:p>
        </p:txBody>
      </p:sp>
    </p:spTree>
    <p:extLst>
      <p:ext uri="{BB962C8B-B14F-4D97-AF65-F5344CB8AC3E}">
        <p14:creationId xmlns:p14="http://schemas.microsoft.com/office/powerpoint/2010/main" val="3386926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EFB8CD-6958-3313-BCF9-5BD3DC0A17C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8378676-6FE2-651E-7C85-37B5F7B2DFAC}"/>
              </a:ext>
            </a:extLst>
          </p:cNvPr>
          <p:cNvSpPr>
            <a:spLocks noGrp="1"/>
          </p:cNvSpPr>
          <p:nvPr>
            <p:ph idx="1"/>
          </p:nvPr>
        </p:nvSpPr>
        <p:spPr/>
        <p:txBody>
          <a:bodyPr>
            <a:normAutofit fontScale="92500" lnSpcReduction="20000"/>
          </a:bodyPr>
          <a:lstStyle/>
          <a:p>
            <a:r>
              <a:rPr lang="it-IT" sz="3200" kern="100" dirty="0">
                <a:latin typeface="Calibri" panose="020F0502020204030204" pitchFamily="34" charset="0"/>
                <a:ea typeface="Calibri" panose="020F0502020204030204" pitchFamily="34" charset="0"/>
                <a:cs typeface="Times New Roman" panose="02020603050405020304" pitchFamily="18" charset="0"/>
              </a:rPr>
              <a:t>Quando il giudizio deve tener conto della imputabilità del soggetto o della valutazione di un danno di natura psichica interagiscono fattori dalla natura intrinseca estremamente «rumorosa» creando quindi le premesse per decisioni non così oggettive come di vorrebbe o come alcuni ritengono di poter prendere.</a:t>
            </a:r>
          </a:p>
          <a:p>
            <a:r>
              <a:rPr lang="it-IT" kern="100" dirty="0">
                <a:latin typeface="Calibri" panose="020F0502020204030204" pitchFamily="34" charset="0"/>
                <a:ea typeface="Calibri" panose="020F0502020204030204" pitchFamily="34" charset="0"/>
                <a:cs typeface="Times New Roman" panose="02020603050405020304" pitchFamily="18" charset="0"/>
              </a:rPr>
              <a:t>È utile essere consapevoli di tutte queste fonti di possibili errori o di limiti intrinseci della valutazione clinica soprattutto se espressa in ambito forense.</a:t>
            </a: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79015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della comunicazione  </a:t>
            </a:r>
          </a:p>
          <a:p>
            <a:r>
              <a:rPr lang="it-IT" dirty="0"/>
              <a:t>	Disturbo del linguaggio</a:t>
            </a:r>
          </a:p>
          <a:p>
            <a:r>
              <a:rPr lang="it-IT" dirty="0"/>
              <a:t>	Disturbo della fonazione</a:t>
            </a:r>
          </a:p>
          <a:p>
            <a:r>
              <a:rPr lang="it-IT" dirty="0"/>
              <a:t>	Disturbo della fluenza del linguaggio ad insorgenza nell’infanzia (balbuzie)</a:t>
            </a:r>
          </a:p>
          <a:p>
            <a:r>
              <a:rPr lang="it-IT" dirty="0"/>
              <a:t>	Disturbo della comunicazione sociale</a:t>
            </a:r>
          </a:p>
          <a:p>
            <a:endParaRPr lang="it-IT" dirty="0"/>
          </a:p>
          <a:p>
            <a:r>
              <a:rPr lang="it-IT" dirty="0"/>
              <a:t>Il sordomuto rientra in una categoria per la quale è prevista una imputabilità attenuata o addirittura esclusa.</a:t>
            </a:r>
          </a:p>
          <a:p>
            <a:r>
              <a:rPr lang="it-IT" dirty="0"/>
              <a:t>Il balbuziente sarà oggetto di bullismo nelle sue diverse forme, è persona molto orgogliosa e la presa in giro viene scarsamente tollerata. Possibile il passaggio all’atto.</a:t>
            </a:r>
          </a:p>
          <a:p>
            <a:r>
              <a:rPr lang="it-IT" dirty="0"/>
              <a:t>Nel disturbo della comunicazione sociale, manca la capacità non solo verbale, ma anche gestuale e prassica di comunicare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84930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Disturbo da deficit di attenzione /iperattività</a:t>
            </a:r>
          </a:p>
          <a:p>
            <a:r>
              <a:rPr lang="it-IT" dirty="0"/>
              <a:t>Disattenzione, impulsività ed iperattività.</a:t>
            </a:r>
          </a:p>
          <a:p>
            <a:r>
              <a:rPr lang="it-IT" dirty="0"/>
              <a:t>Soggetti spesso emarginati e ritenuti più deficienti intellettivamente di quanto non siano in realtà. Falliscono sul lavoro e nella scuola. Possono arrecare lesioni o danni agli oggetti senza intenzionalità. In età adulta persiste la disattenzione e la impulsività. Possono causare incidenti di guida, sono proni agli incidenti sul lavoro.</a:t>
            </a:r>
          </a:p>
          <a:p>
            <a:r>
              <a:rPr lang="it-IT" dirty="0"/>
              <a:t>In alcuni casi usano sostanze illecite per calmare il proprio disagio.</a:t>
            </a:r>
          </a:p>
          <a:p>
            <a:r>
              <a:rPr lang="it-IT" dirty="0"/>
              <a:t>La cura più comunemente usata nei bambini è a base di stimolanti e questi possono favorire una condizione di dipendenza da amfetamine ed altri stimolanti, o di converso, da alcol per stordirsi.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974137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Disturbi specifici dell’apprendimento </a:t>
            </a:r>
          </a:p>
          <a:p>
            <a:r>
              <a:rPr lang="it-IT" dirty="0"/>
              <a:t>Fallimenti scolastici possono favorire la emarginazione, scarsa autostima. Ciò può favorire la scelta «facile» della devianza invece che dell’impegno.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328187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Disturbi del movimento </a:t>
            </a:r>
          </a:p>
          <a:p>
            <a:r>
              <a:rPr lang="it-IT" dirty="0"/>
              <a:t>	disturbi della coordinazione</a:t>
            </a:r>
          </a:p>
          <a:p>
            <a:r>
              <a:rPr lang="it-IT" dirty="0"/>
              <a:t>	Il disturbo da movimenti stereotipati</a:t>
            </a:r>
          </a:p>
          <a:p>
            <a:r>
              <a:rPr lang="it-IT" dirty="0"/>
              <a:t>	Il disturbo di Tourette</a:t>
            </a:r>
          </a:p>
          <a:p>
            <a:r>
              <a:rPr lang="it-IT" dirty="0"/>
              <a:t>	Disturbi cronici e saltuari da Tic</a:t>
            </a:r>
          </a:p>
          <a:p>
            <a:r>
              <a:rPr lang="it-IT" dirty="0"/>
              <a:t>Oltre che essere soggetti a Bullismo e cyberbullismo, le persone con sindrome di Tourette possono bestemmiare in pubblico (in particolare in chiesa), possono insultare persone magari in modo molto personalizzato («</a:t>
            </a:r>
            <a:r>
              <a:rPr lang="it-IT" dirty="0" err="1"/>
              <a:t>Roia</a:t>
            </a:r>
            <a:r>
              <a:rPr lang="it-IT" dirty="0"/>
              <a:t>») o possono palpare delle (o dei) passanti. Ciò con le attuali leggi si configura come grave reato di violenza sessuale.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381869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Disturbi Psicotici e dello Spettro della Schizofrenia  </a:t>
            </a:r>
          </a:p>
          <a:p>
            <a:endParaRPr lang="it-IT" sz="2400" b="1" dirty="0"/>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22971638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marL="0" indent="0">
              <a:buNone/>
            </a:pPr>
            <a:r>
              <a:rPr lang="it-IT" b="1" dirty="0"/>
              <a:t>Principali psicopatologie connesse a reati criminali</a:t>
            </a:r>
            <a:endParaRPr lang="it-IT" dirty="0"/>
          </a:p>
          <a:p>
            <a:r>
              <a:rPr lang="it-IT" dirty="0"/>
              <a:t>Le psicopatologie più rilevanti in ambito criminalistico e le sue interconnessioni comportamentali aggressivo- violente riconosciute da anni di studi nel campo psichiatrico-giuridico sono riconducibili alla schizofrenia, disturbo antisociale, depressione maggiore, disturbo borderline, schizoide paranoide di personalità,  al sadismo al disturbo legato all’uso ed abuso di sostanze.</a:t>
            </a:r>
          </a:p>
          <a:p>
            <a:r>
              <a:rPr lang="it-IT" i="1" u="sng" dirty="0"/>
              <a:t>la Schizofrenia</a:t>
            </a:r>
            <a:endParaRPr lang="it-IT" dirty="0"/>
          </a:p>
          <a:p>
            <a:r>
              <a:rPr lang="it-IT" dirty="0"/>
              <a:t>•Le persone con schizofrenia non sono statisticamente molto pericolose, ma certamente riconosciamo la presenza </a:t>
            </a:r>
            <a:r>
              <a:rPr lang="it-IT" dirty="0" err="1"/>
              <a:t>direati</a:t>
            </a:r>
            <a:r>
              <a:rPr lang="it-IT" dirty="0"/>
              <a:t> associati contro la persona: aggressione e omicidio</a:t>
            </a:r>
            <a:r>
              <a:rPr lang="it-IT" b="1" dirty="0"/>
              <a:t>, ispirati dai </a:t>
            </a:r>
            <a:r>
              <a:rPr lang="it-IT" dirty="0"/>
              <a:t>deliri (a tematica persecutoria, quelli di gelosia) o dalle allucinazioni, (voci imperative).</a:t>
            </a:r>
          </a:p>
          <a:p>
            <a:r>
              <a:rPr lang="it-IT" dirty="0"/>
              <a:t>Molto frequente il suicidio soprattutto tra persone con schizofrenia sottoposte a cure che gli consentano di vedere il continuo fallimento della propria esistenza.</a:t>
            </a:r>
          </a:p>
        </p:txBody>
      </p:sp>
    </p:spTree>
    <p:extLst>
      <p:ext uri="{BB962C8B-B14F-4D97-AF65-F5344CB8AC3E}">
        <p14:creationId xmlns:p14="http://schemas.microsoft.com/office/powerpoint/2010/main" val="23051586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DISTURBO PSICOTICO CONDIVISO</a:t>
            </a:r>
          </a:p>
          <a:p>
            <a:r>
              <a:rPr lang="it-IT" dirty="0"/>
              <a:t>(ORA SOPPRESSO)</a:t>
            </a:r>
          </a:p>
          <a:p>
            <a:r>
              <a:rPr lang="it-IT" dirty="0"/>
              <a:t>Disturbo delirante (paranoia) maggiore lucidità e progettazione. Affine ad esso ed al disturbo antisociale di personalità troviamo la psicopatia</a:t>
            </a:r>
          </a:p>
          <a:p>
            <a:r>
              <a:rPr lang="it-IT" dirty="0"/>
              <a:t>Disturbo schizoaffettivo</a:t>
            </a:r>
          </a:p>
          <a:p>
            <a:r>
              <a:rPr lang="it-IT" dirty="0"/>
              <a:t>Disturbo </a:t>
            </a:r>
            <a:r>
              <a:rPr lang="it-IT" dirty="0" err="1"/>
              <a:t>schizotipico</a:t>
            </a:r>
            <a:r>
              <a:rPr lang="it-IT" dirty="0"/>
              <a:t> di personalità</a:t>
            </a:r>
          </a:p>
        </p:txBody>
      </p:sp>
    </p:spTree>
    <p:extLst>
      <p:ext uri="{BB962C8B-B14F-4D97-AF65-F5344CB8AC3E}">
        <p14:creationId xmlns:p14="http://schemas.microsoft.com/office/powerpoint/2010/main" val="11634351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i="1" u="sng" dirty="0"/>
              <a:t>Disturbo psicotico condiviso o </a:t>
            </a:r>
            <a:r>
              <a:rPr lang="it-IT" i="1" u="sng" dirty="0" err="1"/>
              <a:t>Folie</a:t>
            </a:r>
            <a:r>
              <a:rPr lang="it-IT" i="1" u="sng" dirty="0"/>
              <a:t> à </a:t>
            </a:r>
            <a:r>
              <a:rPr lang="it-IT" i="1" u="sng" dirty="0" err="1"/>
              <a:t>deux</a:t>
            </a:r>
            <a:r>
              <a:rPr lang="it-IT" i="1" u="sng" dirty="0"/>
              <a:t>.</a:t>
            </a:r>
            <a:endParaRPr lang="it-IT" dirty="0"/>
          </a:p>
          <a:p>
            <a:r>
              <a:rPr lang="it-IT" dirty="0"/>
              <a:t>La possibilità che si sviluppi un delirio simile tra due (o più) soggetti distinti viene prevista dal DSM IV-TR e denominata Disturbo Psicotico Condiviso (Nell’ICD-10 il disturbo è denominato Disturbo Delirante Indotto). Dagli antichi psichiatri era definita «</a:t>
            </a:r>
            <a:r>
              <a:rPr lang="it-IT" dirty="0" err="1"/>
              <a:t>folie</a:t>
            </a:r>
            <a:r>
              <a:rPr lang="it-IT" dirty="0"/>
              <a:t> a </a:t>
            </a:r>
            <a:r>
              <a:rPr lang="it-IT" dirty="0" err="1"/>
              <a:t>deux</a:t>
            </a:r>
            <a:r>
              <a:rPr lang="it-IT" dirty="0"/>
              <a:t>» follia a due. Questo quadro clinico estremamente raro ed ora non più compreso nel DSM 5, prevede che un soggetto definito dominante, denominato “Induttore” o “Caso primario”, influenzi un soggetto più debole, denominato “Indotto”, arrivando ad imporgli il suo sistema delirante. </a:t>
            </a:r>
          </a:p>
        </p:txBody>
      </p:sp>
    </p:spTree>
    <p:extLst>
      <p:ext uri="{BB962C8B-B14F-4D97-AF65-F5344CB8AC3E}">
        <p14:creationId xmlns:p14="http://schemas.microsoft.com/office/powerpoint/2010/main" val="31909148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Disturbi bipolari</a:t>
            </a:r>
          </a:p>
          <a:p>
            <a:r>
              <a:rPr lang="it-IT" dirty="0"/>
              <a:t>Può prevalere la maniacalità, la depressione o manifestarsi come disturbi misti</a:t>
            </a:r>
          </a:p>
          <a:p>
            <a:r>
              <a:rPr lang="it-IT" dirty="0"/>
              <a:t>In maniacalità si manifesta un grado di  grandiosità, una inconsapevolezza dei rischi e dei bisogni e dei sentimenti altrui tale da facilitare la comparsa di comportamenti che possono manifestarsi come reati, la maniacalità può manifestarsi con grande irritabilità ed una tendenza a passare all’atto. </a:t>
            </a:r>
          </a:p>
          <a:p>
            <a:r>
              <a:rPr lang="it-IT" dirty="0"/>
              <a:t>Può prevalere la valutazione di non imputabilità di un paziente in fase maniacale, solo però se il disturbo è precedentemente diagnosticato e soprattutto se il paziente può presentare cartelle cliniche di ricoveri ospedalieri. Un tempo si chiamava psicosi maniaco depressiva proprio per la caratteristica di distacco dalla realtà</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26151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Disturbo depressivo</a:t>
            </a:r>
          </a:p>
          <a:p>
            <a:r>
              <a:rPr lang="it-IT" dirty="0"/>
              <a:t>Depressione maggiore</a:t>
            </a:r>
          </a:p>
          <a:p>
            <a:r>
              <a:rPr lang="it-IT" dirty="0"/>
              <a:t>disturbo disforico dirompente  nei bambini</a:t>
            </a:r>
          </a:p>
          <a:p>
            <a:r>
              <a:rPr lang="it-IT" dirty="0"/>
              <a:t>La sindrome premestruale  </a:t>
            </a:r>
          </a:p>
          <a:p>
            <a:r>
              <a:rPr lang="it-IT" dirty="0"/>
              <a:t>La distimia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93594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98A8B9-C99B-9AF6-4C16-D953F1CA0F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719A0B4-2910-BF06-85F4-BEADAEC49A0C}"/>
              </a:ext>
            </a:extLst>
          </p:cNvPr>
          <p:cNvSpPr>
            <a:spLocks noGrp="1"/>
          </p:cNvSpPr>
          <p:nvPr>
            <p:ph idx="1"/>
          </p:nvPr>
        </p:nvSpPr>
        <p:spPr/>
        <p:txBody>
          <a:bodyPr>
            <a:normAutofit/>
          </a:bodyPr>
          <a:lstStyle/>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Anche se la diagnosi è condivisa tra un gruppo di valutatori indipendenti , come avviene in una perizia collegiale, si raggiunge un consenso di poco migliore. In questo caso il primo che parla o il suo ruolo istituzionale indirizza fortemente il giudizio degli altri valutatori. In alcuni casi i computer funzionano meglio di valutatori umani, ma ciò espone a preoccupanti conseguenze, es tribunali gestiti da intelligenza artificiale che comunque acquisisce in fase di programmazione anche i pregiudizi del programmatore.</a:t>
            </a: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In psichiatria (psicologia) forense si vede poco il paziente e ci si basa su cartelle cliniche anche esse fonte di valutazioni soggette a rumore</a:t>
            </a:r>
          </a:p>
          <a:p>
            <a:endParaRPr lang="it-IT" dirty="0"/>
          </a:p>
        </p:txBody>
      </p:sp>
    </p:spTree>
    <p:extLst>
      <p:ext uri="{BB962C8B-B14F-4D97-AF65-F5344CB8AC3E}">
        <p14:creationId xmlns:p14="http://schemas.microsoft.com/office/powerpoint/2010/main" val="12161722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depressione maggiore</a:t>
            </a:r>
          </a:p>
          <a:p>
            <a:r>
              <a:rPr lang="it-IT" dirty="0"/>
              <a:t>• Reati spesso associati: omicidio-suicidio, strage familiare, </a:t>
            </a:r>
            <a:r>
              <a:rPr lang="it-IT" dirty="0" err="1"/>
              <a:t>figlicidio</a:t>
            </a:r>
            <a:endParaRPr lang="it-IT" dirty="0"/>
          </a:p>
          <a:p>
            <a:r>
              <a:rPr lang="it-IT" dirty="0"/>
              <a:t>• Omicidio:  attualizzazione di deliri di morte o di distruzione, in cui il soggetto coinvolge nella sua visione irrimediabilmente pessimistica della vita, le persone a lui più care e a danno di chi contrasta la sua volontà suicida</a:t>
            </a:r>
          </a:p>
          <a:p>
            <a:r>
              <a:rPr lang="it-IT" dirty="0"/>
              <a:t>Abuso di sostanze con relative conseguenze</a:t>
            </a:r>
          </a:p>
        </p:txBody>
      </p:sp>
    </p:spTree>
    <p:extLst>
      <p:ext uri="{BB962C8B-B14F-4D97-AF65-F5344CB8AC3E}">
        <p14:creationId xmlns:p14="http://schemas.microsoft.com/office/powerpoint/2010/main" val="10412252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58E477-39F1-F0F1-ED5E-9CC88A2C800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62FC3C6-20CF-9FA8-3ABC-3D02E1D417C3}"/>
              </a:ext>
            </a:extLst>
          </p:cNvPr>
          <p:cNvSpPr>
            <a:spLocks noGrp="1"/>
          </p:cNvSpPr>
          <p:nvPr>
            <p:ph idx="1"/>
          </p:nvPr>
        </p:nvSpPr>
        <p:spPr/>
        <p:txBody>
          <a:bodyPr/>
          <a:lstStyle/>
          <a:p>
            <a:r>
              <a:rPr lang="it-IT" dirty="0"/>
              <a:t>Sindrome premestruale</a:t>
            </a:r>
          </a:p>
          <a:p>
            <a:r>
              <a:rPr lang="it-IT" dirty="0" err="1"/>
              <a:t>Maternity</a:t>
            </a:r>
            <a:r>
              <a:rPr lang="it-IT" dirty="0"/>
              <a:t> blues</a:t>
            </a:r>
          </a:p>
          <a:p>
            <a:r>
              <a:rPr lang="it-IT" dirty="0"/>
              <a:t>Depressione post partum</a:t>
            </a:r>
          </a:p>
          <a:p>
            <a:r>
              <a:rPr lang="it-IT" dirty="0"/>
              <a:t>Psicosi post puerperale</a:t>
            </a:r>
          </a:p>
        </p:txBody>
      </p:sp>
    </p:spTree>
    <p:extLst>
      <p:ext uri="{BB962C8B-B14F-4D97-AF65-F5344CB8AC3E}">
        <p14:creationId xmlns:p14="http://schemas.microsoft.com/office/powerpoint/2010/main" val="13684615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4000" b="1" dirty="0"/>
              <a:t>Disturbi di ansia</a:t>
            </a:r>
          </a:p>
          <a:p>
            <a:pPr lvl="1"/>
            <a:r>
              <a:rPr lang="it-IT" sz="2400" dirty="0"/>
              <a:t>fobia specifica</a:t>
            </a:r>
          </a:p>
          <a:p>
            <a:pPr marL="0" indent="0">
              <a:buNone/>
            </a:pPr>
            <a:r>
              <a:rPr lang="it-IT" sz="2400" dirty="0"/>
              <a:t>	fobia sociale </a:t>
            </a:r>
          </a:p>
          <a:p>
            <a:pPr lvl="1"/>
            <a:r>
              <a:rPr lang="it-IT" sz="2400" dirty="0"/>
              <a:t>disturbo di panico  </a:t>
            </a:r>
          </a:p>
          <a:p>
            <a:pPr lvl="1"/>
            <a:r>
              <a:rPr lang="it-IT" sz="2400" dirty="0"/>
              <a:t>agorafobia  </a:t>
            </a:r>
          </a:p>
          <a:p>
            <a:pPr lvl="1"/>
            <a:r>
              <a:rPr lang="it-IT" sz="2400" dirty="0"/>
              <a:t>Disturbo di ansia generalizzata </a:t>
            </a:r>
          </a:p>
          <a:p>
            <a:pPr lvl="1"/>
            <a:r>
              <a:rPr lang="it-IT" sz="2400" dirty="0"/>
              <a:t>disturbo di ansia di separazione </a:t>
            </a:r>
          </a:p>
          <a:p>
            <a:pPr lvl="1"/>
            <a:r>
              <a:rPr lang="it-IT" sz="2400" dirty="0"/>
              <a:t>mutismo selettivo </a:t>
            </a:r>
          </a:p>
        </p:txBody>
      </p:sp>
      <p:sp>
        <p:nvSpPr>
          <p:cNvPr id="3" name="Titolo 2"/>
          <p:cNvSpPr>
            <a:spLocks noGrp="1"/>
          </p:cNvSpPr>
          <p:nvPr>
            <p:ph type="title"/>
          </p:nvPr>
        </p:nvSpPr>
        <p:spPr/>
        <p:txBody>
          <a:bodyPr/>
          <a:lstStyle/>
          <a:p>
            <a:r>
              <a:rPr lang="it-IT" dirty="0"/>
              <a:t> </a:t>
            </a:r>
          </a:p>
        </p:txBody>
      </p:sp>
    </p:spTree>
    <p:extLst>
      <p:ext uri="{BB962C8B-B14F-4D97-AF65-F5344CB8AC3E}">
        <p14:creationId xmlns:p14="http://schemas.microsoft.com/office/powerpoint/2010/main" val="35333744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L’ansioso può limitare la vita degli altri (</a:t>
            </a:r>
            <a:r>
              <a:rPr lang="it-IT" dirty="0" err="1"/>
              <a:t>ipercura</a:t>
            </a:r>
            <a:r>
              <a:rPr lang="it-IT" dirty="0"/>
              <a:t>) ma non è in genere particolarmente a rischio di esprimere comportamenti delinquenziali. Comunque in condizioni di ansia si può fuggire o aggredire. Quindi la aggressione è una reazione prevedibile e osservata in condizioni di estrema ansia.</a:t>
            </a:r>
          </a:p>
          <a:p>
            <a:r>
              <a:rPr lang="it-IT" dirty="0"/>
              <a:t>Nelle situazioni di ansia estrema con freezing spesso si perviene allo sviluppo di un disturbo da stress post traumatico</a:t>
            </a:r>
          </a:p>
        </p:txBody>
      </p:sp>
    </p:spTree>
    <p:extLst>
      <p:ext uri="{BB962C8B-B14F-4D97-AF65-F5344CB8AC3E}">
        <p14:creationId xmlns:p14="http://schemas.microsoft.com/office/powerpoint/2010/main" val="25722810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Ansia sociale e relativo ritiro possono portare ad esplosioni aggressive (es omicidio prostitute).</a:t>
            </a:r>
          </a:p>
          <a:p>
            <a:r>
              <a:rPr lang="it-IT" dirty="0"/>
              <a:t>A volte questi pazienti abusano di farmaci es ansiolitici o di sostanze es alcool o prodotti sedativi quali la eroina</a:t>
            </a:r>
          </a:p>
        </p:txBody>
      </p:sp>
    </p:spTree>
    <p:extLst>
      <p:ext uri="{BB962C8B-B14F-4D97-AF65-F5344CB8AC3E}">
        <p14:creationId xmlns:p14="http://schemas.microsoft.com/office/powerpoint/2010/main" val="30085162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DOC disturbo ossessivo compulsivo</a:t>
            </a:r>
          </a:p>
          <a:p>
            <a:r>
              <a:rPr lang="it-IT" sz="2400" dirty="0"/>
              <a:t>disturbo di accumulo (</a:t>
            </a:r>
            <a:r>
              <a:rPr lang="it-IT" sz="2400" dirty="0" err="1"/>
              <a:t>disposofobia</a:t>
            </a:r>
            <a:r>
              <a:rPr lang="it-IT" sz="2400" dirty="0"/>
              <a:t>)</a:t>
            </a:r>
          </a:p>
          <a:p>
            <a:r>
              <a:rPr lang="it-IT" sz="2400" dirty="0"/>
              <a:t>La tendenza a procurarsi escoriazioni (</a:t>
            </a:r>
            <a:r>
              <a:rPr lang="it-IT" sz="2400" dirty="0" err="1"/>
              <a:t>pizzicatura</a:t>
            </a:r>
            <a:r>
              <a:rPr lang="it-IT" sz="2400" dirty="0"/>
              <a:t> della pelle)</a:t>
            </a:r>
          </a:p>
          <a:p>
            <a:r>
              <a:rPr lang="it-IT" sz="2400" dirty="0"/>
              <a:t>Il disturbo ossessivo compulsivo indotto da sostanze o da farmaci</a:t>
            </a:r>
          </a:p>
          <a:p>
            <a:r>
              <a:rPr lang="it-IT" sz="2400" dirty="0"/>
              <a:t>Il disturbo ossessivo compulsivo indotto da disturbo medico</a:t>
            </a:r>
          </a:p>
          <a:p>
            <a:r>
              <a:rPr lang="it-IT" sz="2400" dirty="0"/>
              <a:t>La </a:t>
            </a:r>
            <a:r>
              <a:rPr lang="it-IT" sz="2400" dirty="0" err="1"/>
              <a:t>tricotillomania</a:t>
            </a:r>
            <a:r>
              <a:rPr lang="it-IT" sz="2400" dirty="0"/>
              <a:t> (strapparsi capelli o peli) </a:t>
            </a:r>
          </a:p>
          <a:p>
            <a:r>
              <a:rPr lang="it-IT" sz="2400" dirty="0"/>
              <a:t>Il dismorfismo corporeo  </a:t>
            </a:r>
          </a:p>
          <a:p>
            <a:r>
              <a:rPr lang="it-IT" sz="2400" dirty="0"/>
              <a:t>La </a:t>
            </a:r>
            <a:r>
              <a:rPr lang="it-IT" sz="2400" dirty="0" err="1"/>
              <a:t>vigoressia</a:t>
            </a:r>
            <a:r>
              <a:rPr lang="it-IT" sz="2400" dirty="0"/>
              <a:t>,  </a:t>
            </a:r>
          </a:p>
          <a:p>
            <a:pPr marL="0" indent="0">
              <a:buNone/>
            </a:pPr>
            <a:r>
              <a:rPr lang="it-IT" sz="2400" dirty="0"/>
              <a:t> </a:t>
            </a:r>
          </a:p>
          <a:p>
            <a:endParaRPr lang="it-IT" dirty="0"/>
          </a:p>
        </p:txBody>
      </p:sp>
      <p:sp>
        <p:nvSpPr>
          <p:cNvPr id="3" name="Titolo 2"/>
          <p:cNvSpPr>
            <a:spLocks noGrp="1"/>
          </p:cNvSpPr>
          <p:nvPr>
            <p:ph type="title"/>
          </p:nvPr>
        </p:nvSpPr>
        <p:spPr/>
        <p:txBody>
          <a:bodyPr>
            <a:normAutofit fontScale="90000"/>
          </a:bodyPr>
          <a:lstStyle/>
          <a:p>
            <a:r>
              <a:rPr lang="it-IT" b="1" dirty="0"/>
              <a:t>Disturbo ossessivo compulsivo e disturbi correlati</a:t>
            </a:r>
          </a:p>
        </p:txBody>
      </p:sp>
    </p:spTree>
    <p:extLst>
      <p:ext uri="{BB962C8B-B14F-4D97-AF65-F5344CB8AC3E}">
        <p14:creationId xmlns:p14="http://schemas.microsoft.com/office/powerpoint/2010/main" val="8339270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Uno dei pochissimi vantaggi dei disturbi della sfera ossessiva è la mancata tendenza all’abuso di sostanze in quanto in genere queste persone vogliono avere il controllo su tutte le variabili.</a:t>
            </a:r>
          </a:p>
          <a:p>
            <a:r>
              <a:rPr lang="it-IT" dirty="0"/>
              <a:t>Sono persone precise ma fastidiose, spesso i loro matrimoni falliscono</a:t>
            </a:r>
          </a:p>
        </p:txBody>
      </p:sp>
    </p:spTree>
    <p:extLst>
      <p:ext uri="{BB962C8B-B14F-4D97-AF65-F5344CB8AC3E}">
        <p14:creationId xmlns:p14="http://schemas.microsoft.com/office/powerpoint/2010/main" val="40137080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In particolare ci interessa la dismorfofobia, croce e delizia dei chirurghi estetici. Il paziente, nella sua forma quasi paranoidea (con scarso insight) richiede interventi chirurgici e poi insoddisfatto fa causa al medico.</a:t>
            </a:r>
          </a:p>
          <a:p>
            <a:r>
              <a:rPr lang="it-IT" dirty="0"/>
              <a:t>In alcuni casi compie atti autolesionistici nel tentativo di cancellare i propri difetti più presenti che reali</a:t>
            </a:r>
          </a:p>
        </p:txBody>
      </p:sp>
    </p:spTree>
    <p:extLst>
      <p:ext uri="{BB962C8B-B14F-4D97-AF65-F5344CB8AC3E}">
        <p14:creationId xmlns:p14="http://schemas.microsoft.com/office/powerpoint/2010/main" val="7351878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Disturbo acuto da stress  </a:t>
            </a:r>
          </a:p>
          <a:p>
            <a:r>
              <a:rPr lang="it-IT" sz="2400" dirty="0"/>
              <a:t>Il PTSD  </a:t>
            </a:r>
          </a:p>
          <a:p>
            <a:r>
              <a:rPr lang="it-IT" sz="2400" dirty="0"/>
              <a:t>Il disturbo da adattamento  </a:t>
            </a:r>
          </a:p>
          <a:p>
            <a:r>
              <a:rPr lang="it-IT" sz="2400" dirty="0"/>
              <a:t>Il disturbo reattivo dell’attaccamento  </a:t>
            </a:r>
          </a:p>
        </p:txBody>
      </p:sp>
      <p:sp>
        <p:nvSpPr>
          <p:cNvPr id="3" name="Titolo 2"/>
          <p:cNvSpPr>
            <a:spLocks noGrp="1"/>
          </p:cNvSpPr>
          <p:nvPr>
            <p:ph type="title"/>
          </p:nvPr>
        </p:nvSpPr>
        <p:spPr/>
        <p:txBody>
          <a:bodyPr/>
          <a:lstStyle/>
          <a:p>
            <a:r>
              <a:rPr lang="it-IT" b="1" dirty="0"/>
              <a:t>Disturbi da trauma e da stress</a:t>
            </a:r>
          </a:p>
        </p:txBody>
      </p:sp>
    </p:spTree>
    <p:extLst>
      <p:ext uri="{BB962C8B-B14F-4D97-AF65-F5344CB8AC3E}">
        <p14:creationId xmlns:p14="http://schemas.microsoft.com/office/powerpoint/2010/main" val="35478519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a:t>
            </a:r>
            <a:r>
              <a:rPr lang="it-IT" dirty="0" err="1"/>
              <a:t>Ptsd</a:t>
            </a:r>
            <a:r>
              <a:rPr lang="it-IT" dirty="0"/>
              <a:t> è una delle diagnosi più frequenti in perizie psicologiche/psichiatriche, ricordiamoci che la persona deve avere vissuto una situazione in cui la propria o la altrui esistenza era messa a grave rischio. È caduta nel DSM 5 la necessità che la situazione sia vissuta nella impotenza e nell’orrore, in altre parole la donna violentata può graffiare l’aggressore senza invalidare la diagnosi.</a:t>
            </a:r>
          </a:p>
        </p:txBody>
      </p:sp>
    </p:spTree>
    <p:extLst>
      <p:ext uri="{BB962C8B-B14F-4D97-AF65-F5344CB8AC3E}">
        <p14:creationId xmlns:p14="http://schemas.microsoft.com/office/powerpoint/2010/main" val="1223439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5174B6-F07D-5360-90E5-9A060578FBAD}"/>
              </a:ext>
            </a:extLst>
          </p:cNvPr>
          <p:cNvSpPr>
            <a:spLocks noGrp="1"/>
          </p:cNvSpPr>
          <p:nvPr>
            <p:ph type="title"/>
          </p:nvPr>
        </p:nvSpPr>
        <p:spPr/>
        <p:txBody>
          <a:bodyPr/>
          <a:lstStyle/>
          <a:p>
            <a:r>
              <a:rPr lang="it-IT" dirty="0"/>
              <a:t>I test in ambito forense</a:t>
            </a:r>
          </a:p>
        </p:txBody>
      </p:sp>
      <p:sp>
        <p:nvSpPr>
          <p:cNvPr id="3" name="Segnaposto contenuto 2">
            <a:extLst>
              <a:ext uri="{FF2B5EF4-FFF2-40B4-BE49-F238E27FC236}">
                <a16:creationId xmlns:a16="http://schemas.microsoft.com/office/drawing/2014/main" id="{CF7D5D35-45D8-69D4-7F69-D0A329F776EE}"/>
              </a:ext>
            </a:extLst>
          </p:cNvPr>
          <p:cNvSpPr>
            <a:spLocks noGrp="1"/>
          </p:cNvSpPr>
          <p:nvPr>
            <p:ph idx="1"/>
          </p:nvPr>
        </p:nvSpPr>
        <p:spPr/>
        <p:txBody>
          <a:bodyPr>
            <a:normAutofit/>
          </a:bodyPr>
          <a:lstStyle/>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Molti test usati sono vecchi e non particolarmente adatti in ambito forense, spesso sono maggiormente proiettivi di che li valuta rispetto a rivelare caratteristiche del periziando.</a:t>
            </a: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Pochi test sono stati messi a punto specificamente per l’ambito forense es PPI-R </a:t>
            </a:r>
            <a:r>
              <a:rPr lang="it-IT" sz="2100" kern="100" dirty="0" err="1">
                <a:latin typeface="Calibri" panose="020F0502020204030204" pitchFamily="34" charset="0"/>
                <a:ea typeface="Calibri" panose="020F0502020204030204" pitchFamily="34" charset="0"/>
                <a:cs typeface="Times New Roman" panose="02020603050405020304" pitchFamily="18" charset="0"/>
              </a:rPr>
              <a:t>Psychopatic</a:t>
            </a:r>
            <a:r>
              <a:rPr lang="it-IT" sz="2100" kern="100" dirty="0">
                <a:latin typeface="Calibri" panose="020F0502020204030204" pitchFamily="34" charset="0"/>
                <a:ea typeface="Calibri" panose="020F0502020204030204" pitchFamily="34" charset="0"/>
                <a:cs typeface="Times New Roman" panose="02020603050405020304" pitchFamily="18" charset="0"/>
              </a:rPr>
              <a:t> </a:t>
            </a:r>
            <a:r>
              <a:rPr lang="it-IT" sz="2100" kern="100" dirty="0" err="1">
                <a:latin typeface="Calibri" panose="020F0502020204030204" pitchFamily="34" charset="0"/>
                <a:ea typeface="Calibri" panose="020F0502020204030204" pitchFamily="34" charset="0"/>
                <a:cs typeface="Times New Roman" panose="02020603050405020304" pitchFamily="18" charset="0"/>
              </a:rPr>
              <a:t>Personality</a:t>
            </a:r>
            <a:r>
              <a:rPr lang="it-IT" sz="2100" kern="100" dirty="0">
                <a:latin typeface="Calibri" panose="020F0502020204030204" pitchFamily="34" charset="0"/>
                <a:ea typeface="Calibri" panose="020F0502020204030204" pitchFamily="34" charset="0"/>
                <a:cs typeface="Times New Roman" panose="02020603050405020304" pitchFamily="18" charset="0"/>
              </a:rPr>
              <a:t> Inventory-</a:t>
            </a:r>
            <a:r>
              <a:rPr lang="it-IT" sz="2100" kern="100" dirty="0" err="1">
                <a:latin typeface="Calibri" panose="020F0502020204030204" pitchFamily="34" charset="0"/>
                <a:ea typeface="Calibri" panose="020F0502020204030204" pitchFamily="34" charset="0"/>
                <a:cs typeface="Times New Roman" panose="02020603050405020304" pitchFamily="18" charset="0"/>
              </a:rPr>
              <a:t>Revised</a:t>
            </a:r>
            <a:r>
              <a:rPr lang="it-IT" sz="2100" kern="1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Anche l’utilissimo MMPI fornisce esiti diversi a seconda del sistema di valutazione ed interpretazione scelto.</a:t>
            </a:r>
          </a:p>
          <a:p>
            <a:endParaRPr lang="it-IT" dirty="0"/>
          </a:p>
        </p:txBody>
      </p:sp>
    </p:spTree>
    <p:extLst>
      <p:ext uri="{BB962C8B-B14F-4D97-AF65-F5344CB8AC3E}">
        <p14:creationId xmlns:p14="http://schemas.microsoft.com/office/powerpoint/2010/main" val="6119326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disturbo acuto da stress per definizione finisce entro un mese e come tale non causa disturbi permanenti. Occorre quindi attendere più di un mese per poter esprimere una diagnosi rilevante in ambito giuridico.</a:t>
            </a:r>
          </a:p>
        </p:txBody>
      </p:sp>
    </p:spTree>
    <p:extLst>
      <p:ext uri="{BB962C8B-B14F-4D97-AF65-F5344CB8AC3E}">
        <p14:creationId xmlns:p14="http://schemas.microsoft.com/office/powerpoint/2010/main" val="963556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Sarebbe impropria la diagnosi di </a:t>
            </a:r>
            <a:r>
              <a:rPr lang="it-IT" dirty="0" err="1"/>
              <a:t>Ptsd</a:t>
            </a:r>
            <a:r>
              <a:rPr lang="it-IT" dirty="0"/>
              <a:t> nel caso di una donna palpeggiata in ascensore, </a:t>
            </a:r>
            <a:r>
              <a:rPr lang="it-IT" dirty="0" err="1"/>
              <a:t>ammenoché</a:t>
            </a:r>
            <a:r>
              <a:rPr lang="it-IT" dirty="0"/>
              <a:t> l’aggressore non abbia bloccato l’ascensore, minacciato di morte la persona o usato un arma. In questi casi meglio la diagnosi di disturbo dell’adattamento</a:t>
            </a:r>
          </a:p>
        </p:txBody>
      </p:sp>
    </p:spTree>
    <p:extLst>
      <p:ext uri="{BB962C8B-B14F-4D97-AF65-F5344CB8AC3E}">
        <p14:creationId xmlns:p14="http://schemas.microsoft.com/office/powerpoint/2010/main" val="39131460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disturbo reattivo dell’attaccamento nella fattispecie della forma con socievolezza eccessiva ed indiscriminata espone il minore al notevole rischio di essere vittima di abuso</a:t>
            </a:r>
          </a:p>
        </p:txBody>
      </p:sp>
    </p:spTree>
    <p:extLst>
      <p:ext uri="{BB962C8B-B14F-4D97-AF65-F5344CB8AC3E}">
        <p14:creationId xmlns:p14="http://schemas.microsoft.com/office/powerpoint/2010/main" val="30162170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err="1"/>
              <a:t>Esssendo</a:t>
            </a:r>
            <a:r>
              <a:rPr lang="it-IT" dirty="0"/>
              <a:t> per definizione patologie derivanti da trauma o da stress si osservano spesso in persone vittime di abusi o di violenze.</a:t>
            </a:r>
          </a:p>
          <a:p>
            <a:r>
              <a:rPr lang="it-IT" dirty="0"/>
              <a:t>Il disturbo di adattamento spesso si presenta come una forma attenuata di PTSD ed è comunque rilevante per le perizie anche se a volte può essere un boomerang in quanto spesso denota una personalità premorbosa particolarmente fragile di cui occorre tenere conto</a:t>
            </a:r>
          </a:p>
        </p:txBody>
      </p:sp>
    </p:spTree>
    <p:extLst>
      <p:ext uri="{BB962C8B-B14F-4D97-AF65-F5344CB8AC3E}">
        <p14:creationId xmlns:p14="http://schemas.microsoft.com/office/powerpoint/2010/main" val="1384783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disturbo da depersonalizzazione/derealizzazione</a:t>
            </a:r>
          </a:p>
          <a:p>
            <a:r>
              <a:rPr lang="it-IT" sz="2400" dirty="0"/>
              <a:t>La fuga dissociativa ora è considerata una </a:t>
            </a:r>
            <a:r>
              <a:rPr lang="it-IT" sz="2400" dirty="0" err="1"/>
              <a:t>sottomanifestazione</a:t>
            </a:r>
            <a:r>
              <a:rPr lang="it-IT" sz="2400" dirty="0"/>
              <a:t> della amnesia dissociativa</a:t>
            </a:r>
          </a:p>
          <a:p>
            <a:r>
              <a:rPr lang="it-IT" sz="2400" dirty="0"/>
              <a:t>disturbo dissociativo dell’identità  </a:t>
            </a:r>
          </a:p>
        </p:txBody>
      </p:sp>
      <p:sp>
        <p:nvSpPr>
          <p:cNvPr id="3" name="Titolo 2"/>
          <p:cNvSpPr>
            <a:spLocks noGrp="1"/>
          </p:cNvSpPr>
          <p:nvPr>
            <p:ph type="title"/>
          </p:nvPr>
        </p:nvSpPr>
        <p:spPr/>
        <p:txBody>
          <a:bodyPr/>
          <a:lstStyle/>
          <a:p>
            <a:r>
              <a:rPr lang="it-IT" b="1" dirty="0"/>
              <a:t>Disturbi dissociativi</a:t>
            </a:r>
          </a:p>
        </p:txBody>
      </p:sp>
    </p:spTree>
    <p:extLst>
      <p:ext uri="{BB962C8B-B14F-4D97-AF65-F5344CB8AC3E}">
        <p14:creationId xmlns:p14="http://schemas.microsoft.com/office/powerpoint/2010/main" val="39465383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Di solito queste patologie sono manifestazione di condizione di stress eccessivi che inducono alla adozione di meccanismi difensivi di scissione. Sono presenti anche tratti psicotici ma se si pone la diagnosi di schizofrenia questa prevale sulla diagnosi di disturbo dissociativo.</a:t>
            </a:r>
          </a:p>
          <a:p>
            <a:r>
              <a:rPr lang="it-IT" dirty="0"/>
              <a:t>Nel disturbo da personalità multipla la persona può compiere atti che la sua personalità dominante non consentirebbe </a:t>
            </a:r>
            <a:r>
              <a:rPr lang="it-IT" dirty="0" err="1"/>
              <a:t>Jackhill</a:t>
            </a:r>
            <a:r>
              <a:rPr lang="it-IT" dirty="0"/>
              <a:t> e </a:t>
            </a:r>
            <a:r>
              <a:rPr lang="it-IT" dirty="0" err="1"/>
              <a:t>Hyde</a:t>
            </a:r>
            <a:endParaRPr lang="it-IT" dirty="0"/>
          </a:p>
        </p:txBody>
      </p:sp>
    </p:spTree>
    <p:extLst>
      <p:ext uri="{BB962C8B-B14F-4D97-AF65-F5344CB8AC3E}">
        <p14:creationId xmlns:p14="http://schemas.microsoft.com/office/powerpoint/2010/main" val="22605409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Nel DSM 5 fuga dissociativa e amnesia dissociativa non vengono più distinte in quanto si tratta di patologie quasi sempre </a:t>
            </a:r>
            <a:r>
              <a:rPr lang="it-IT" dirty="0" err="1"/>
              <a:t>copresenti</a:t>
            </a:r>
            <a:r>
              <a:rPr lang="it-IT" dirty="0"/>
              <a:t>. Se conseguenti a trauma estremo sui raffigurano condizioni quasi psicotiche per cui si prevede un fortissimo indennizzo </a:t>
            </a:r>
          </a:p>
        </p:txBody>
      </p:sp>
    </p:spTree>
    <p:extLst>
      <p:ext uri="{BB962C8B-B14F-4D97-AF65-F5344CB8AC3E}">
        <p14:creationId xmlns:p14="http://schemas.microsoft.com/office/powerpoint/2010/main" val="7636166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È il nuovo nome per la categoria dei disturbi </a:t>
            </a:r>
            <a:r>
              <a:rPr lang="it-IT" sz="2400" dirty="0" err="1"/>
              <a:t>somatoformi</a:t>
            </a:r>
            <a:r>
              <a:rPr lang="it-IT" sz="2400" dirty="0"/>
              <a:t>.</a:t>
            </a:r>
          </a:p>
          <a:p>
            <a:r>
              <a:rPr lang="it-IT" sz="2400" dirty="0"/>
              <a:t> L’ipocondria ora viene definita disturbo da ansia per le malattie.</a:t>
            </a:r>
          </a:p>
          <a:p>
            <a:r>
              <a:rPr lang="it-IT" sz="2400" dirty="0"/>
              <a:t>fattori psicologici che influenzano altre condizioni mediche</a:t>
            </a:r>
          </a:p>
          <a:p>
            <a:r>
              <a:rPr lang="it-IT" sz="2400" dirty="0"/>
              <a:t>disturbi fittizi  </a:t>
            </a:r>
          </a:p>
          <a:p>
            <a:pPr marL="0" indent="0">
              <a:buNone/>
            </a:pPr>
            <a:r>
              <a:rPr lang="it-IT" sz="2400" dirty="0"/>
              <a:t> </a:t>
            </a:r>
            <a:endParaRPr lang="it-IT" dirty="0"/>
          </a:p>
        </p:txBody>
      </p:sp>
      <p:sp>
        <p:nvSpPr>
          <p:cNvPr id="3" name="Titolo 2"/>
          <p:cNvSpPr>
            <a:spLocks noGrp="1"/>
          </p:cNvSpPr>
          <p:nvPr>
            <p:ph type="title"/>
          </p:nvPr>
        </p:nvSpPr>
        <p:spPr>
          <a:xfrm>
            <a:off x="457200" y="1285860"/>
            <a:ext cx="8258204" cy="630972"/>
          </a:xfrm>
        </p:spPr>
        <p:txBody>
          <a:bodyPr>
            <a:normAutofit fontScale="90000"/>
          </a:bodyPr>
          <a:lstStyle/>
          <a:p>
            <a:r>
              <a:rPr lang="it-IT" b="1" dirty="0"/>
              <a:t>Sintomi somatici e disturbi correlati</a:t>
            </a:r>
            <a:br>
              <a:rPr lang="it-IT" dirty="0"/>
            </a:br>
            <a:endParaRPr lang="it-IT" dirty="0"/>
          </a:p>
        </p:txBody>
      </p:sp>
    </p:spTree>
    <p:extLst>
      <p:ext uri="{BB962C8B-B14F-4D97-AF65-F5344CB8AC3E}">
        <p14:creationId xmlns:p14="http://schemas.microsoft.com/office/powerpoint/2010/main" val="28209829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disturbi fittizi sono affini alla simulazione MA non finalizzata a truffe o ad ottenere indebiti vantaggi quanto piuttosto ad essere considerati malati. Nella sindrome di </a:t>
            </a:r>
            <a:r>
              <a:rPr lang="it-IT" dirty="0" err="1"/>
              <a:t>Munchausen</a:t>
            </a:r>
            <a:r>
              <a:rPr lang="it-IT" dirty="0"/>
              <a:t> per procura madri convinte che il loro figlio sia malato, ma che i medici non capiscano la gravità della sua patologia, avvelenano i figli per far si che i medici li prendano in considerazione</a:t>
            </a:r>
          </a:p>
        </p:txBody>
      </p:sp>
    </p:spTree>
    <p:extLst>
      <p:ext uri="{BB962C8B-B14F-4D97-AF65-F5344CB8AC3E}">
        <p14:creationId xmlns:p14="http://schemas.microsoft.com/office/powerpoint/2010/main" val="17525483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anoressia  </a:t>
            </a:r>
          </a:p>
          <a:p>
            <a:r>
              <a:rPr lang="it-IT" dirty="0"/>
              <a:t>bulimia</a:t>
            </a:r>
          </a:p>
          <a:p>
            <a:r>
              <a:rPr lang="it-IT" dirty="0"/>
              <a:t>Il </a:t>
            </a:r>
            <a:r>
              <a:rPr lang="it-IT" dirty="0" err="1"/>
              <a:t>binge</a:t>
            </a:r>
            <a:r>
              <a:rPr lang="it-IT" dirty="0"/>
              <a:t> </a:t>
            </a:r>
            <a:r>
              <a:rPr lang="it-IT" dirty="0" err="1"/>
              <a:t>eating</a:t>
            </a:r>
            <a:r>
              <a:rPr lang="it-IT" dirty="0"/>
              <a:t>  </a:t>
            </a:r>
          </a:p>
          <a:p>
            <a:r>
              <a:rPr lang="it-IT" dirty="0"/>
              <a:t>Pica  </a:t>
            </a:r>
          </a:p>
          <a:p>
            <a:r>
              <a:rPr lang="it-IT" dirty="0"/>
              <a:t>disturbo da ruminazione della infanzia   </a:t>
            </a:r>
          </a:p>
        </p:txBody>
      </p:sp>
      <p:sp>
        <p:nvSpPr>
          <p:cNvPr id="3" name="Titolo 2"/>
          <p:cNvSpPr>
            <a:spLocks noGrp="1"/>
          </p:cNvSpPr>
          <p:nvPr>
            <p:ph type="title"/>
          </p:nvPr>
        </p:nvSpPr>
        <p:spPr/>
        <p:txBody>
          <a:bodyPr>
            <a:noAutofit/>
          </a:bodyPr>
          <a:lstStyle/>
          <a:p>
            <a:r>
              <a:rPr lang="it-IT" sz="3600" b="1" dirty="0"/>
              <a:t>Disturbi della alimentazione e della nutrizione</a:t>
            </a:r>
          </a:p>
        </p:txBody>
      </p:sp>
    </p:spTree>
    <p:extLst>
      <p:ext uri="{BB962C8B-B14F-4D97-AF65-F5344CB8AC3E}">
        <p14:creationId xmlns:p14="http://schemas.microsoft.com/office/powerpoint/2010/main" val="3358429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294308-CFB4-0867-536A-8BD5E06FDA1C}"/>
              </a:ext>
            </a:extLst>
          </p:cNvPr>
          <p:cNvSpPr>
            <a:spLocks noGrp="1"/>
          </p:cNvSpPr>
          <p:nvPr>
            <p:ph type="title"/>
          </p:nvPr>
        </p:nvSpPr>
        <p:spPr/>
        <p:txBody>
          <a:bodyPr>
            <a:normAutofit fontScale="90000"/>
          </a:bodyPr>
          <a:lstStyle/>
          <a:p>
            <a:r>
              <a:rPr lang="it-IT" dirty="0"/>
              <a:t>VALUTAZIONE NEURODIAGNOSTICA </a:t>
            </a:r>
            <a:br>
              <a:rPr lang="it-IT" dirty="0"/>
            </a:br>
            <a:r>
              <a:rPr lang="it-IT" dirty="0"/>
              <a:t>in psichiatria forense</a:t>
            </a:r>
          </a:p>
        </p:txBody>
      </p:sp>
      <p:sp>
        <p:nvSpPr>
          <p:cNvPr id="3" name="Segnaposto contenuto 2">
            <a:extLst>
              <a:ext uri="{FF2B5EF4-FFF2-40B4-BE49-F238E27FC236}">
                <a16:creationId xmlns:a16="http://schemas.microsoft.com/office/drawing/2014/main" id="{28E74B07-C9C2-2571-1D8F-6AA6BFDD1A7A}"/>
              </a:ext>
            </a:extLst>
          </p:cNvPr>
          <p:cNvSpPr>
            <a:spLocks noGrp="1"/>
          </p:cNvSpPr>
          <p:nvPr>
            <p:ph idx="1"/>
          </p:nvPr>
        </p:nvSpPr>
        <p:spPr/>
        <p:txBody>
          <a:bodyPr>
            <a:normAutofit/>
          </a:bodyPr>
          <a:lstStyle/>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La valutazione </a:t>
            </a:r>
            <a:r>
              <a:rPr lang="it-IT" sz="2100" kern="100" dirty="0" err="1">
                <a:latin typeface="Calibri" panose="020F0502020204030204" pitchFamily="34" charset="0"/>
                <a:ea typeface="Calibri" panose="020F0502020204030204" pitchFamily="34" charset="0"/>
                <a:cs typeface="Times New Roman" panose="02020603050405020304" pitchFamily="18" charset="0"/>
              </a:rPr>
              <a:t>neurodiagnostica</a:t>
            </a:r>
            <a:r>
              <a:rPr lang="it-IT" sz="2100" kern="100" dirty="0">
                <a:latin typeface="Calibri" panose="020F0502020204030204" pitchFamily="34" charset="0"/>
                <a:ea typeface="Calibri" panose="020F0502020204030204" pitchFamily="34" charset="0"/>
                <a:cs typeface="Times New Roman" panose="02020603050405020304" pitchFamily="18" charset="0"/>
              </a:rPr>
              <a:t> condotta con RMN, </a:t>
            </a:r>
            <a:r>
              <a:rPr lang="it-IT" sz="2100" kern="100" dirty="0" err="1">
                <a:latin typeface="Calibri" panose="020F0502020204030204" pitchFamily="34" charset="0"/>
                <a:ea typeface="Calibri" panose="020F0502020204030204" pitchFamily="34" charset="0"/>
                <a:cs typeface="Times New Roman" panose="02020603050405020304" pitchFamily="18" charset="0"/>
              </a:rPr>
              <a:t>fRMN</a:t>
            </a:r>
            <a:r>
              <a:rPr lang="it-IT" sz="2100" kern="100" dirty="0">
                <a:latin typeface="Calibri" panose="020F0502020204030204" pitchFamily="34" charset="0"/>
                <a:ea typeface="Calibri" panose="020F0502020204030204" pitchFamily="34" charset="0"/>
                <a:cs typeface="Times New Roman" panose="02020603050405020304" pitchFamily="18" charset="0"/>
              </a:rPr>
              <a:t>, PET TAC </a:t>
            </a:r>
            <a:r>
              <a:rPr lang="it-IT" sz="2100" kern="100" dirty="0" err="1">
                <a:latin typeface="Calibri" panose="020F0502020204030204" pitchFamily="34" charset="0"/>
                <a:ea typeface="Calibri" panose="020F0502020204030204" pitchFamily="34" charset="0"/>
                <a:cs typeface="Times New Roman" panose="02020603050405020304" pitchFamily="18" charset="0"/>
              </a:rPr>
              <a:t>ecc</a:t>
            </a:r>
            <a:r>
              <a:rPr lang="it-IT" sz="2100" kern="100" dirty="0">
                <a:latin typeface="Calibri" panose="020F0502020204030204" pitchFamily="34" charset="0"/>
                <a:ea typeface="Calibri" panose="020F0502020204030204" pitchFamily="34" charset="0"/>
                <a:cs typeface="Times New Roman" panose="02020603050405020304" pitchFamily="18" charset="0"/>
              </a:rPr>
              <a:t> a volte mostra danni tipici nel cervello di alcuni malati (es atrofia e depositi di sostanza amiloide e grovigli neurofibrillari oltre a danni nell’ippocampo che giustificano i deficit di memoria) ma sono poche le patologie con questi sintomi facilmente identificabili, nella maggioranza dei casi ci troviamo di fronte a disturbi funzionali con correlati neurologici di difficile identificazione.. </a:t>
            </a:r>
          </a:p>
          <a:p>
            <a:endParaRPr lang="it-IT" dirty="0"/>
          </a:p>
        </p:txBody>
      </p:sp>
    </p:spTree>
    <p:extLst>
      <p:ext uri="{BB962C8B-B14F-4D97-AF65-F5344CB8AC3E}">
        <p14:creationId xmlns:p14="http://schemas.microsoft.com/office/powerpoint/2010/main" val="38688535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Tra le anoressiche, e le bulimiche si trovano un gran numero (circa 30%) di casi che hanno subito traumi anche sessuali. Con la anoressia la donna annulla ogni caratteristica sessuale, con la bulimia esprime la sua aggressività e certamente non si rende appetibile sul piano sessuale</a:t>
            </a:r>
          </a:p>
        </p:txBody>
      </p:sp>
    </p:spTree>
    <p:extLst>
      <p:ext uri="{BB962C8B-B14F-4D97-AF65-F5344CB8AC3E}">
        <p14:creationId xmlns:p14="http://schemas.microsoft.com/office/powerpoint/2010/main" val="29835275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b="1" dirty="0"/>
              <a:t>Disturbi della evacuazione</a:t>
            </a:r>
          </a:p>
          <a:p>
            <a:r>
              <a:rPr lang="it-IT" dirty="0"/>
              <a:t>enuresi</a:t>
            </a:r>
          </a:p>
          <a:p>
            <a:r>
              <a:rPr lang="it-IT" dirty="0"/>
              <a:t>encopresi</a:t>
            </a: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8260267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alcuni casi la enuresi secondaria può essere una manifestazione di abuso. La diagnosi di abuso si deve basare però su basi assai più convincenti. Non siate precipitosi.</a:t>
            </a:r>
          </a:p>
        </p:txBody>
      </p:sp>
    </p:spTree>
    <p:extLst>
      <p:ext uri="{BB962C8B-B14F-4D97-AF65-F5344CB8AC3E}">
        <p14:creationId xmlns:p14="http://schemas.microsoft.com/office/powerpoint/2010/main" val="7351324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0" indent="0">
              <a:buNone/>
            </a:pPr>
            <a:r>
              <a:rPr lang="it-IT" sz="2400" b="1" dirty="0"/>
              <a:t>Disfunzioni sessuali</a:t>
            </a:r>
          </a:p>
          <a:p>
            <a:r>
              <a:rPr lang="it-IT" sz="2400" dirty="0"/>
              <a:t>disturbo del desiderio e della eccitazione femminile e maschile</a:t>
            </a:r>
          </a:p>
          <a:p>
            <a:r>
              <a:rPr lang="it-IT" sz="2400" dirty="0"/>
              <a:t>disturbo genito pelvico da dolore da penetrazione</a:t>
            </a:r>
          </a:p>
          <a:p>
            <a:r>
              <a:rPr lang="it-IT" sz="2400" dirty="0"/>
              <a:t>Eiaculazione precoce/ritardata</a:t>
            </a:r>
          </a:p>
          <a:p>
            <a:r>
              <a:rPr lang="it-IT" sz="2400" dirty="0"/>
              <a:t>Disfunzioni sessuali da sostanze e da condizioni mediche</a:t>
            </a:r>
          </a:p>
          <a:p>
            <a:endParaRPr lang="it-IT" sz="2400" dirty="0"/>
          </a:p>
          <a:p>
            <a:endParaRPr lang="it-IT" sz="2400" dirty="0"/>
          </a:p>
          <a:p>
            <a:endParaRPr lang="it-IT" sz="2400" dirty="0"/>
          </a:p>
          <a:p>
            <a:pPr marL="0" indent="0">
              <a:buNone/>
            </a:pPr>
            <a:endParaRPr lang="it-IT" sz="2400" dirty="0"/>
          </a:p>
        </p:txBody>
      </p:sp>
      <p:sp>
        <p:nvSpPr>
          <p:cNvPr id="3" name="Titolo 2"/>
          <p:cNvSpPr>
            <a:spLocks noGrp="1"/>
          </p:cNvSpPr>
          <p:nvPr>
            <p:ph type="title"/>
          </p:nvPr>
        </p:nvSpPr>
        <p:spPr/>
        <p:txBody>
          <a:bodyPr/>
          <a:lstStyle/>
          <a:p>
            <a:r>
              <a:rPr lang="it-IT" b="1" dirty="0"/>
              <a:t>Disturbi sessuali</a:t>
            </a:r>
          </a:p>
        </p:txBody>
      </p:sp>
    </p:spTree>
    <p:extLst>
      <p:ext uri="{BB962C8B-B14F-4D97-AF65-F5344CB8AC3E}">
        <p14:creationId xmlns:p14="http://schemas.microsoft.com/office/powerpoint/2010/main" val="12810069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In molti casi disfunzioni sessuali sono indotte da farmaci da abuso sessuale da relazioni in crisi, da educazione particolarmente restrittiva.</a:t>
            </a:r>
          </a:p>
          <a:p>
            <a:r>
              <a:rPr lang="it-IT" dirty="0"/>
              <a:t>Il danno alla capacità di esprimere una piena vita sessuale e relazionale sarà valutato in sede peritale.</a:t>
            </a:r>
          </a:p>
          <a:p>
            <a:r>
              <a:rPr lang="it-IT" dirty="0"/>
              <a:t>In molti casi la incapacità maschile a compiere atti sessuali («impotenza») può essere alla base di efferati delitti</a:t>
            </a:r>
          </a:p>
        </p:txBody>
      </p:sp>
    </p:spTree>
    <p:extLst>
      <p:ext uri="{BB962C8B-B14F-4D97-AF65-F5344CB8AC3E}">
        <p14:creationId xmlns:p14="http://schemas.microsoft.com/office/powerpoint/2010/main" val="32987231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Disforia di genere</a:t>
            </a:r>
          </a:p>
          <a:p>
            <a:r>
              <a:rPr lang="it-IT" dirty="0"/>
              <a:t>già disturbo della identità di genere.</a:t>
            </a:r>
          </a:p>
          <a:p>
            <a:r>
              <a:rPr lang="it-IT" dirty="0"/>
              <a:t>La diagnosi è utile in ambito giudiziario, gli psicologi e gli psichiatri che incontrano una persona con disforia di genere devono interfacciarsi con i giudici per pervenire alla autorizzazione di vestirsi con abiti tipici dell’ altro genere ed eventualmente di procedere all’intervento. Recenti sentenze non hanno più considerato la esecuzione dell’intervento chirurgico come indispensabile per procedere alla riattribuzione legale di genere </a:t>
            </a:r>
          </a:p>
          <a:p>
            <a:endParaRPr lang="it-IT" dirty="0"/>
          </a:p>
          <a:p>
            <a:endParaRPr lang="it-IT" dirty="0"/>
          </a:p>
          <a:p>
            <a:endParaRPr lang="it-IT" dirty="0"/>
          </a:p>
        </p:txBody>
      </p:sp>
    </p:spTree>
    <p:extLst>
      <p:ext uri="{BB962C8B-B14F-4D97-AF65-F5344CB8AC3E}">
        <p14:creationId xmlns:p14="http://schemas.microsoft.com/office/powerpoint/2010/main" val="17687601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Parafilie</a:t>
            </a:r>
          </a:p>
          <a:p>
            <a:r>
              <a:rPr lang="it-IT" dirty="0"/>
              <a:t> 	disturbi parafilici  (espressione disfunzionale di parafilie)</a:t>
            </a:r>
          </a:p>
          <a:p>
            <a:r>
              <a:rPr lang="it-IT" dirty="0"/>
              <a:t>Sadismo e masochismo possono essere associati a gravi eventi lesivi e limitazione di libertà.</a:t>
            </a:r>
          </a:p>
          <a:p>
            <a:r>
              <a:rPr lang="it-IT" dirty="0"/>
              <a:t>La pedofilia, pur essendo inclusa tra i disturbi mentali, non limita in alcun modo la imputabilità del reo. La sua capacità di intendere la natura antigiuridica del suo agire e di poter posporre le sue azioni se compaiono possibili testimoni lo rende pienamente imputabile e punibile per i delitti compiuti</a:t>
            </a:r>
          </a:p>
          <a:p>
            <a:endParaRPr lang="it-IT" dirty="0"/>
          </a:p>
        </p:txBody>
      </p:sp>
    </p:spTree>
    <p:extLst>
      <p:ext uri="{BB962C8B-B14F-4D97-AF65-F5344CB8AC3E}">
        <p14:creationId xmlns:p14="http://schemas.microsoft.com/office/powerpoint/2010/main" val="1182628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D5DF24-F852-4F63-3988-A4A07AD52D1D}"/>
              </a:ext>
            </a:extLst>
          </p:cNvPr>
          <p:cNvSpPr>
            <a:spLocks noGrp="1"/>
          </p:cNvSpPr>
          <p:nvPr>
            <p:ph type="title"/>
          </p:nvPr>
        </p:nvSpPr>
        <p:spPr/>
        <p:txBody>
          <a:bodyPr/>
          <a:lstStyle/>
          <a:p>
            <a:r>
              <a:rPr lang="it-IT" dirty="0"/>
              <a:t>Parafilie acquisite</a:t>
            </a:r>
          </a:p>
        </p:txBody>
      </p:sp>
      <p:sp>
        <p:nvSpPr>
          <p:cNvPr id="3" name="Segnaposto contenuto 2">
            <a:extLst>
              <a:ext uri="{FF2B5EF4-FFF2-40B4-BE49-F238E27FC236}">
                <a16:creationId xmlns:a16="http://schemas.microsoft.com/office/drawing/2014/main" id="{144C79A3-B706-249D-2366-3A7A2E48E401}"/>
              </a:ext>
            </a:extLst>
          </p:cNvPr>
          <p:cNvSpPr>
            <a:spLocks noGrp="1"/>
          </p:cNvSpPr>
          <p:nvPr>
            <p:ph idx="1"/>
          </p:nvPr>
        </p:nvSpPr>
        <p:spPr/>
        <p:txBody>
          <a:bodyPr>
            <a:normAutofit/>
          </a:bodyPr>
          <a:lstStyle/>
          <a:p>
            <a:pPr marL="0" indent="0">
              <a:lnSpc>
                <a:spcPct val="107000"/>
              </a:lnSpc>
              <a:spcAft>
                <a:spcPts val="600"/>
              </a:spcAft>
              <a:buNone/>
            </a:pPr>
            <a:r>
              <a:rPr lang="it-IT" sz="1350" kern="100" dirty="0">
                <a:latin typeface="Calibri" panose="020F0502020204030204" pitchFamily="34" charset="0"/>
                <a:ea typeface="Calibri" panose="020F0502020204030204" pitchFamily="34" charset="0"/>
                <a:cs typeface="Times New Roman" panose="02020603050405020304" pitchFamily="18" charset="0"/>
              </a:rPr>
              <a:t> In tutte le diagnosi di parafilia si nota la dizione  ”se non introdotto da sostanze o da condizioni mediche” ci sono malattie neurologiche con sintomi psichiatrici (somatopsichica) ad es. parkinsoniani trattati a volte diventano </a:t>
            </a:r>
            <a:r>
              <a:rPr lang="it-IT" sz="1350" kern="100" dirty="0" err="1">
                <a:latin typeface="Calibri" panose="020F0502020204030204" pitchFamily="34" charset="0"/>
                <a:ea typeface="Calibri" panose="020F0502020204030204" pitchFamily="34" charset="0"/>
                <a:cs typeface="Times New Roman" panose="02020603050405020304" pitchFamily="18" charset="0"/>
              </a:rPr>
              <a:t>ipersessualizzati</a:t>
            </a:r>
            <a:r>
              <a:rPr lang="it-IT" sz="1350" kern="100" dirty="0">
                <a:latin typeface="Calibri" panose="020F0502020204030204" pitchFamily="34" charset="0"/>
                <a:ea typeface="Calibri" panose="020F0502020204030204" pitchFamily="34" charset="0"/>
                <a:cs typeface="Times New Roman" panose="02020603050405020304" pitchFamily="18" charset="0"/>
              </a:rPr>
              <a:t> e possono incorrere in </a:t>
            </a:r>
            <a:r>
              <a:rPr lang="it-IT" sz="1350" kern="100" dirty="0" err="1">
                <a:latin typeface="Calibri" panose="020F0502020204030204" pitchFamily="34" charset="0"/>
                <a:ea typeface="Calibri" panose="020F0502020204030204" pitchFamily="34" charset="0"/>
                <a:cs typeface="Times New Roman" panose="02020603050405020304" pitchFamily="18" charset="0"/>
              </a:rPr>
              <a:t>frotteurismo</a:t>
            </a:r>
            <a:r>
              <a:rPr lang="it-IT" sz="1350" kern="100" dirty="0">
                <a:latin typeface="Calibri" panose="020F0502020204030204" pitchFamily="34" charset="0"/>
                <a:ea typeface="Calibri" panose="020F0502020204030204" pitchFamily="34" charset="0"/>
                <a:cs typeface="Times New Roman" panose="02020603050405020304" pitchFamily="18" charset="0"/>
              </a:rPr>
              <a:t> esibizionismo o anche pedofilia</a:t>
            </a:r>
          </a:p>
          <a:p>
            <a:pPr>
              <a:lnSpc>
                <a:spcPct val="107000"/>
              </a:lnSpc>
              <a:spcAft>
                <a:spcPts val="600"/>
              </a:spcAft>
            </a:pPr>
            <a:r>
              <a:rPr lang="it-IT" sz="1350" kern="100" dirty="0">
                <a:latin typeface="Calibri" panose="020F0502020204030204" pitchFamily="34" charset="0"/>
                <a:ea typeface="Calibri" panose="020F0502020204030204" pitchFamily="34" charset="0"/>
                <a:cs typeface="Times New Roman" panose="02020603050405020304" pitchFamily="18" charset="0"/>
              </a:rPr>
              <a:t>Ogni regione lavora in network la regione </a:t>
            </a:r>
            <a:r>
              <a:rPr lang="it-IT" sz="1350" kern="100" dirty="0" err="1">
                <a:latin typeface="Calibri" panose="020F0502020204030204" pitchFamily="34" charset="0"/>
                <a:ea typeface="Calibri" panose="020F0502020204030204" pitchFamily="34" charset="0"/>
                <a:cs typeface="Times New Roman" panose="02020603050405020304" pitchFamily="18" charset="0"/>
              </a:rPr>
              <a:t>orbitofrontale</a:t>
            </a:r>
            <a:r>
              <a:rPr lang="it-IT" sz="1350" kern="100" dirty="0">
                <a:latin typeface="Calibri" panose="020F0502020204030204" pitchFamily="34" charset="0"/>
                <a:ea typeface="Calibri" panose="020F0502020204030204" pitchFamily="34" charset="0"/>
                <a:cs typeface="Times New Roman" panose="02020603050405020304" pitchFamily="18" charset="0"/>
              </a:rPr>
              <a:t> bilaterale controlla la impulsività. Il tumore che interessa la regione </a:t>
            </a:r>
            <a:r>
              <a:rPr lang="it-IT" sz="1350" kern="100" dirty="0" err="1">
                <a:latin typeface="Calibri" panose="020F0502020204030204" pitchFamily="34" charset="0"/>
                <a:ea typeface="Calibri" panose="020F0502020204030204" pitchFamily="34" charset="0"/>
                <a:cs typeface="Times New Roman" panose="02020603050405020304" pitchFamily="18" charset="0"/>
              </a:rPr>
              <a:t>orbitofrontale</a:t>
            </a:r>
            <a:r>
              <a:rPr lang="it-IT" sz="1350" kern="100" dirty="0">
                <a:latin typeface="Calibri" panose="020F0502020204030204" pitchFamily="34" charset="0"/>
                <a:ea typeface="Calibri" panose="020F0502020204030204" pitchFamily="34" charset="0"/>
                <a:cs typeface="Times New Roman" panose="02020603050405020304" pitchFamily="18" charset="0"/>
              </a:rPr>
              <a:t> può favorire una impulsività acritica (incapacità di volere) che si può esprimere in ambito della aggressività anche fisica o in ambito </a:t>
            </a:r>
            <a:r>
              <a:rPr lang="it-IT" sz="1350" kern="100" dirty="0" err="1">
                <a:latin typeface="Calibri" panose="020F0502020204030204" pitchFamily="34" charset="0"/>
                <a:ea typeface="Calibri" panose="020F0502020204030204" pitchFamily="34" charset="0"/>
                <a:cs typeface="Times New Roman" panose="02020603050405020304" pitchFamily="18" charset="0"/>
              </a:rPr>
              <a:t>parafilico</a:t>
            </a:r>
            <a:r>
              <a:rPr lang="it-IT" sz="1350" kern="100" dirty="0">
                <a:latin typeface="Calibri" panose="020F0502020204030204" pitchFamily="34" charset="0"/>
                <a:ea typeface="Calibri" panose="020F0502020204030204" pitchFamily="34" charset="0"/>
                <a:cs typeface="Times New Roman" panose="02020603050405020304" pitchFamily="18" charset="0"/>
              </a:rPr>
              <a:t> tra cui la pedofilia</a:t>
            </a:r>
          </a:p>
          <a:p>
            <a:pPr>
              <a:lnSpc>
                <a:spcPct val="107000"/>
              </a:lnSpc>
              <a:spcAft>
                <a:spcPts val="600"/>
              </a:spcAft>
            </a:pPr>
            <a:r>
              <a:rPr lang="it-IT" sz="1350" kern="100" dirty="0">
                <a:latin typeface="Calibri" panose="020F0502020204030204" pitchFamily="34" charset="0"/>
                <a:ea typeface="Calibri" panose="020F0502020204030204" pitchFamily="34" charset="0"/>
                <a:cs typeface="Times New Roman" panose="02020603050405020304" pitchFamily="18" charset="0"/>
              </a:rPr>
              <a:t>La pedofilia acquisita sintomi di danni neurologici è circa 1% dei casi si tratta di persone di età maggiore rispetto a quella del tipico pedofilo, che confessano rapidamente e che non fanno molto per non essere scoperti</a:t>
            </a:r>
          </a:p>
          <a:p>
            <a:pPr>
              <a:lnSpc>
                <a:spcPct val="107000"/>
              </a:lnSpc>
              <a:spcAft>
                <a:spcPts val="600"/>
              </a:spcAft>
            </a:pPr>
            <a:r>
              <a:rPr lang="it-IT" sz="1350" kern="100" dirty="0">
                <a:latin typeface="Calibri" panose="020F0502020204030204" pitchFamily="34" charset="0"/>
                <a:ea typeface="Calibri" panose="020F0502020204030204" pitchFamily="34" charset="0"/>
                <a:cs typeface="Times New Roman" panose="02020603050405020304" pitchFamily="18" charset="0"/>
              </a:rPr>
              <a:t>Altre aree consentono la messa in atto della teoria della mente (nucleo fusale) e ciò potrebbe limitare la capacità di comprendere la portata antigiuridica del proprio agire-</a:t>
            </a:r>
          </a:p>
          <a:p>
            <a:pPr>
              <a:lnSpc>
                <a:spcPct val="107000"/>
              </a:lnSpc>
              <a:spcAft>
                <a:spcPts val="600"/>
              </a:spcAft>
            </a:pPr>
            <a:endParaRPr lang="it-IT" sz="135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207421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 </a:t>
            </a:r>
            <a:endParaRPr lang="it-IT" sz="2400" dirty="0"/>
          </a:p>
          <a:p>
            <a:pPr lvl="1"/>
            <a:r>
              <a:rPr lang="it-IT" sz="2400" dirty="0"/>
              <a:t>Disturbo oppositivo provocatorio</a:t>
            </a:r>
          </a:p>
          <a:p>
            <a:pPr lvl="1"/>
            <a:r>
              <a:rPr lang="it-IT" sz="2400" dirty="0"/>
              <a:t>Disturbo della condotta e</a:t>
            </a:r>
          </a:p>
          <a:p>
            <a:pPr lvl="1"/>
            <a:r>
              <a:rPr lang="it-IT" sz="2400" dirty="0"/>
              <a:t>Disturbo da comportamento dirompente</a:t>
            </a:r>
          </a:p>
          <a:p>
            <a:pPr marL="0" indent="0">
              <a:buNone/>
            </a:pPr>
            <a:r>
              <a:rPr lang="it-IT" sz="2400" dirty="0"/>
              <a:t> </a:t>
            </a:r>
          </a:p>
          <a:p>
            <a:pPr lvl="1"/>
            <a:r>
              <a:rPr lang="it-IT" sz="2400" dirty="0"/>
              <a:t>Disturbo esplosivo intermittente</a:t>
            </a:r>
          </a:p>
          <a:p>
            <a:pPr lvl="1"/>
            <a:r>
              <a:rPr lang="it-IT" sz="2400" dirty="0"/>
              <a:t>Piromania </a:t>
            </a:r>
          </a:p>
          <a:p>
            <a:pPr lvl="1"/>
            <a:r>
              <a:rPr lang="it-IT" sz="2400" dirty="0"/>
              <a:t>Cleptomania</a:t>
            </a:r>
          </a:p>
          <a:p>
            <a:pPr lvl="1"/>
            <a:r>
              <a:rPr lang="it-IT" sz="2400" dirty="0"/>
              <a:t>Troviamo anche riferimenti al disturbo  antisociale di personalità</a:t>
            </a:r>
          </a:p>
          <a:p>
            <a:pPr marL="0" indent="0">
              <a:buNone/>
            </a:pPr>
            <a:r>
              <a:rPr lang="it-IT" sz="2000" dirty="0"/>
              <a:t> </a:t>
            </a:r>
          </a:p>
        </p:txBody>
      </p:sp>
      <p:sp>
        <p:nvSpPr>
          <p:cNvPr id="3" name="Titolo 2"/>
          <p:cNvSpPr>
            <a:spLocks noGrp="1"/>
          </p:cNvSpPr>
          <p:nvPr>
            <p:ph type="title"/>
          </p:nvPr>
        </p:nvSpPr>
        <p:spPr>
          <a:xfrm>
            <a:off x="457200" y="1196752"/>
            <a:ext cx="8258204" cy="792088"/>
          </a:xfrm>
        </p:spPr>
        <p:txBody>
          <a:bodyPr>
            <a:normAutofit fontScale="90000"/>
          </a:bodyPr>
          <a:lstStyle/>
          <a:p>
            <a:r>
              <a:rPr lang="it-IT" sz="2800" b="1" dirty="0"/>
              <a:t>Disturbi dirompenti, da </a:t>
            </a:r>
            <a:r>
              <a:rPr lang="it-IT" sz="2800" b="1" dirty="0" err="1"/>
              <a:t>discontrollo</a:t>
            </a:r>
            <a:r>
              <a:rPr lang="it-IT" sz="2800" b="1" dirty="0"/>
              <a:t> degli impulsi e della condotta</a:t>
            </a:r>
            <a:br>
              <a:rPr lang="it-IT" sz="2000" b="1" dirty="0"/>
            </a:br>
            <a:endParaRPr lang="it-IT" sz="2000" b="1" dirty="0"/>
          </a:p>
        </p:txBody>
      </p:sp>
    </p:spTree>
    <p:extLst>
      <p:ext uri="{BB962C8B-B14F-4D97-AF65-F5344CB8AC3E}">
        <p14:creationId xmlns:p14="http://schemas.microsoft.com/office/powerpoint/2010/main" val="19413852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Occorre la presenza di un disturbo della condotta prima dei 15 anni per poter esprimere una diagnosi di disturbo antisociale della personalità (dopo i 18 anni)</a:t>
            </a:r>
          </a:p>
          <a:p>
            <a:r>
              <a:rPr lang="it-IT" dirty="0"/>
              <a:t>Cleptomania documentata può attenuare la responsabilità del reo, ma i limiti di tale responsabilità vanno decisi in base alle caratteristiche del caso.</a:t>
            </a:r>
          </a:p>
          <a:p>
            <a:r>
              <a:rPr lang="it-IT" dirty="0"/>
              <a:t>La piromania, molto più diffusa negli USA può essere causa di gravissimi reati contro la proprietà e contro la persona. Si tratta di persone comunque pericolose e spesso tendenti alla recidiva</a:t>
            </a:r>
          </a:p>
        </p:txBody>
      </p:sp>
    </p:spTree>
    <p:extLst>
      <p:ext uri="{BB962C8B-B14F-4D97-AF65-F5344CB8AC3E}">
        <p14:creationId xmlns:p14="http://schemas.microsoft.com/office/powerpoint/2010/main" val="349257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4B3C47-7476-1901-C34D-7FFDAD67239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9A73471-F3AF-EEE6-77D0-5620D83BA2C1}"/>
              </a:ext>
            </a:extLst>
          </p:cNvPr>
          <p:cNvSpPr>
            <a:spLocks noGrp="1"/>
          </p:cNvSpPr>
          <p:nvPr>
            <p:ph idx="1"/>
          </p:nvPr>
        </p:nvSpPr>
        <p:spPr/>
        <p:txBody>
          <a:bodyPr>
            <a:normAutofit/>
          </a:bodyPr>
          <a:lstStyle/>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La ricerca sta mostrando risultati anche in questi ambiti, ma si tratta di risultati statistici su grandi numeri di casi e non già patognomonici sul caso singolo. Interessanti le osservazioni emesse da Judith Rappoport che ha messo in luce il rapporto tra disfunzioni del circuito serotoninergico del lobo frontale e che i risultati positivi ottenuti sia con psicoterapia sia con farmacoterapia (es Prozac) mostrano un riequilibrio della funzionalità di tali aree.</a:t>
            </a:r>
          </a:p>
          <a:p>
            <a:pPr>
              <a:lnSpc>
                <a:spcPct val="107000"/>
              </a:lnSpc>
              <a:spcAft>
                <a:spcPts val="600"/>
              </a:spcAft>
            </a:pPr>
            <a:r>
              <a:rPr lang="it-IT" sz="2100" kern="100" dirty="0">
                <a:latin typeface="Calibri" panose="020F0502020204030204" pitchFamily="34" charset="0"/>
                <a:ea typeface="Calibri" panose="020F0502020204030204" pitchFamily="34" charset="0"/>
                <a:cs typeface="Times New Roman" panose="02020603050405020304" pitchFamily="18" charset="0"/>
              </a:rPr>
              <a:t>Mancano quindi </a:t>
            </a:r>
            <a:r>
              <a:rPr lang="it-IT" sz="2100" kern="100" dirty="0" err="1">
                <a:latin typeface="Calibri" panose="020F0502020204030204" pitchFamily="34" charset="0"/>
                <a:ea typeface="Calibri" panose="020F0502020204030204" pitchFamily="34" charset="0"/>
                <a:cs typeface="Times New Roman" panose="02020603050405020304" pitchFamily="18" charset="0"/>
              </a:rPr>
              <a:t>biomarkers</a:t>
            </a:r>
            <a:r>
              <a:rPr lang="it-IT" sz="2100" kern="100" dirty="0">
                <a:latin typeface="Calibri" panose="020F0502020204030204" pitchFamily="34" charset="0"/>
                <a:ea typeface="Calibri" panose="020F0502020204030204" pitchFamily="34" charset="0"/>
                <a:cs typeface="Times New Roman" panose="02020603050405020304" pitchFamily="18" charset="0"/>
              </a:rPr>
              <a:t> tipici di molti disturbi funzionali e ciò rende difficile fondare la diagnosi su dati oggettivi. </a:t>
            </a:r>
          </a:p>
          <a:p>
            <a:endParaRPr lang="it-IT" dirty="0"/>
          </a:p>
        </p:txBody>
      </p:sp>
    </p:spTree>
    <p:extLst>
      <p:ext uri="{BB962C8B-B14F-4D97-AF65-F5344CB8AC3E}">
        <p14:creationId xmlns:p14="http://schemas.microsoft.com/office/powerpoint/2010/main" val="11150815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normAutofit fontScale="90000"/>
          </a:bodyPr>
          <a:lstStyle/>
          <a:p>
            <a:r>
              <a:rPr lang="it-IT" altLang="it-IT" b="1" dirty="0"/>
              <a:t>DISTURBI DI DIPENDENZA e correlati</a:t>
            </a:r>
            <a:br>
              <a:rPr lang="it-IT" altLang="it-IT" b="1" dirty="0"/>
            </a:br>
            <a:endParaRPr lang="it-IT" altLang="it-IT" dirty="0"/>
          </a:p>
        </p:txBody>
      </p:sp>
      <p:sp>
        <p:nvSpPr>
          <p:cNvPr id="28675" name="Segnaposto contenuto 2"/>
          <p:cNvSpPr>
            <a:spLocks noGrp="1"/>
          </p:cNvSpPr>
          <p:nvPr>
            <p:ph idx="1"/>
          </p:nvPr>
        </p:nvSpPr>
        <p:spPr/>
        <p:txBody>
          <a:bodyPr/>
          <a:lstStyle/>
          <a:p>
            <a:pPr marL="0" indent="0">
              <a:lnSpc>
                <a:spcPct val="90000"/>
              </a:lnSpc>
              <a:buNone/>
            </a:pPr>
            <a:r>
              <a:rPr lang="it-IT" altLang="it-IT" dirty="0"/>
              <a:t> </a:t>
            </a:r>
            <a:endParaRPr lang="it-IT" altLang="it-IT" b="1" dirty="0"/>
          </a:p>
          <a:p>
            <a:pPr lvl="1">
              <a:lnSpc>
                <a:spcPct val="90000"/>
              </a:lnSpc>
            </a:pPr>
            <a:r>
              <a:rPr lang="it-IT" altLang="it-IT" b="1" dirty="0"/>
              <a:t>Dipendenza da sostanze</a:t>
            </a:r>
          </a:p>
          <a:p>
            <a:pPr lvl="1">
              <a:lnSpc>
                <a:spcPct val="90000"/>
              </a:lnSpc>
            </a:pPr>
            <a:r>
              <a:rPr lang="it-IT" altLang="it-IT" dirty="0"/>
              <a:t>Alcol; caffeina; cannabis; allucinogeni; </a:t>
            </a:r>
            <a:r>
              <a:rPr lang="it-IT" altLang="it-IT" dirty="0" err="1"/>
              <a:t>fenilciclidina</a:t>
            </a:r>
            <a:r>
              <a:rPr lang="it-IT" altLang="it-IT" dirty="0"/>
              <a:t>; inalanti; oppiacei; sedativi ipnotici; stimolanti; nicotina</a:t>
            </a:r>
          </a:p>
          <a:p>
            <a:pPr lvl="1">
              <a:lnSpc>
                <a:spcPct val="90000"/>
              </a:lnSpc>
            </a:pPr>
            <a:endParaRPr lang="it-IT" altLang="it-IT" dirty="0"/>
          </a:p>
          <a:p>
            <a:pPr lvl="1">
              <a:lnSpc>
                <a:spcPct val="90000"/>
              </a:lnSpc>
            </a:pPr>
            <a:r>
              <a:rPr lang="it-IT" altLang="it-IT" b="1" dirty="0"/>
              <a:t>Dipendenze comportamentali</a:t>
            </a:r>
          </a:p>
          <a:p>
            <a:pPr lvl="2">
              <a:lnSpc>
                <a:spcPct val="90000"/>
              </a:lnSpc>
            </a:pPr>
            <a:r>
              <a:rPr lang="it-IT" altLang="it-IT" dirty="0"/>
              <a:t>Gioco d’azzardo patologico</a:t>
            </a:r>
          </a:p>
          <a:p>
            <a:pPr eaLnBrk="1" hangingPunct="1">
              <a:lnSpc>
                <a:spcPct val="90000"/>
              </a:lnSpc>
            </a:pPr>
            <a:endParaRPr lang="it-IT" altLang="it-IT" dirty="0"/>
          </a:p>
        </p:txBody>
      </p:sp>
    </p:spTree>
    <p:extLst>
      <p:ext uri="{BB962C8B-B14F-4D97-AF65-F5344CB8AC3E}">
        <p14:creationId xmlns:p14="http://schemas.microsoft.com/office/powerpoint/2010/main" val="31787380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Intossicazione acuta è aggravante e non già attenuante (vedi il recente caso dell’omicidio stradale).</a:t>
            </a:r>
          </a:p>
          <a:p>
            <a:r>
              <a:rPr lang="it-IT" dirty="0"/>
              <a:t>La intossicazione (es alcolica) a tal punto cronica da causare demenza e danni cerebrali, può essere considerata idonea a limitare la imputabilità, ma van ben documentata.</a:t>
            </a:r>
          </a:p>
          <a:p>
            <a:r>
              <a:rPr lang="it-IT" dirty="0"/>
              <a:t>Oltre il 50% di suicidi, omicidi, incidenti gravi vedono coinvolte persone sotto intossicazione acuta da sostanze.</a:t>
            </a:r>
          </a:p>
          <a:p>
            <a:r>
              <a:rPr lang="it-IT" dirty="0"/>
              <a:t>La droga più pericolosa è l’alcol</a:t>
            </a:r>
          </a:p>
          <a:p>
            <a:endParaRPr lang="it-IT" dirty="0"/>
          </a:p>
        </p:txBody>
      </p:sp>
    </p:spTree>
    <p:extLst>
      <p:ext uri="{BB962C8B-B14F-4D97-AF65-F5344CB8AC3E}">
        <p14:creationId xmlns:p14="http://schemas.microsoft.com/office/powerpoint/2010/main" val="85410188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Sono previste fattispecie di intossicazione accidentale o indotta da altri che riducono o annullano la responsabilità del reo</a:t>
            </a:r>
          </a:p>
          <a:p>
            <a:r>
              <a:rPr lang="it-IT" dirty="0"/>
              <a:t>Le sostanze favoriscono la appartenenza a gruppi delinquenziali, la commissione di reati connessi  all’approvvigionamento, alla produzione, allo spaccio. Anche la cessione gratuita di sostanze a minori configura reati di spaccio aggravati.</a:t>
            </a:r>
          </a:p>
          <a:p>
            <a:r>
              <a:rPr lang="it-IT" dirty="0"/>
              <a:t>In alcuni casi le sostanze vengono usate per commettere reati (es droghe da stupro))</a:t>
            </a:r>
          </a:p>
        </p:txBody>
      </p:sp>
    </p:spTree>
    <p:extLst>
      <p:ext uri="{BB962C8B-B14F-4D97-AF65-F5344CB8AC3E}">
        <p14:creationId xmlns:p14="http://schemas.microsoft.com/office/powerpoint/2010/main" val="15685872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L’osservazione prolungata di soggetti che fanno uso di sostanze ha consentito di rilevare alcune modalità comportamentali ricorrenti che, pur essendo indicatori di qualche cosa, di un processo disfunzionale o persino patologico, tuttavia non sono né chiari di per sé, né quasi mai in senso univoco. Si tratta, cioè, di elementi da valutare e poi da interpretare nel contesto della personalità e della storia di ciascuna persona, senza alcuna fretta di attribuire una definizione a ciò che osserviamo. </a:t>
            </a:r>
          </a:p>
        </p:txBody>
      </p:sp>
    </p:spTree>
    <p:extLst>
      <p:ext uri="{BB962C8B-B14F-4D97-AF65-F5344CB8AC3E}">
        <p14:creationId xmlns:p14="http://schemas.microsoft.com/office/powerpoint/2010/main" val="12286659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48CF10-68EF-47DB-9F0F-85DDB4EF4DD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E2F022B-5597-4FE7-BFA0-1DE3D5A04524}"/>
              </a:ext>
            </a:extLst>
          </p:cNvPr>
          <p:cNvSpPr>
            <a:spLocks noGrp="1"/>
          </p:cNvSpPr>
          <p:nvPr>
            <p:ph idx="1"/>
          </p:nvPr>
        </p:nvSpPr>
        <p:spPr/>
        <p:txBody>
          <a:bodyPr/>
          <a:lstStyle/>
          <a:p>
            <a:r>
              <a:rPr lang="it-IT" dirty="0"/>
              <a:t>In senso generale, riscontriamo gli indicatori di disagio comuni a tutti i processi di sviluppo che sono compromessi e coartati, vale a dire problemi di socializzazione e difficoltà nelle abilità cognitive e nei loro collegamenti emozionali. Da questo deriva una compromissione dello sviluppo psicologico complessivo, connotata da:</a:t>
            </a:r>
          </a:p>
          <a:p>
            <a:endParaRPr lang="it-IT" dirty="0"/>
          </a:p>
        </p:txBody>
      </p:sp>
    </p:spTree>
    <p:extLst>
      <p:ext uri="{BB962C8B-B14F-4D97-AF65-F5344CB8AC3E}">
        <p14:creationId xmlns:p14="http://schemas.microsoft.com/office/powerpoint/2010/main" val="6569257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dirty="0"/>
              <a:t>Immaturità;</a:t>
            </a:r>
          </a:p>
          <a:p>
            <a:pPr lvl="0"/>
            <a:r>
              <a:rPr lang="it-IT" dirty="0"/>
              <a:t>Scarsa autostima;</a:t>
            </a:r>
          </a:p>
          <a:p>
            <a:pPr lvl="0"/>
            <a:r>
              <a:rPr lang="it-IT" dirty="0"/>
              <a:t>Disturbi della condotta;</a:t>
            </a:r>
          </a:p>
          <a:p>
            <a:pPr lvl="0"/>
            <a:r>
              <a:rPr lang="it-IT" dirty="0"/>
              <a:t>Disturbi del carattere;</a:t>
            </a:r>
          </a:p>
          <a:p>
            <a:pPr lvl="0"/>
            <a:r>
              <a:rPr lang="it-IT" dirty="0"/>
              <a:t>Comportamenti antisociali.</a:t>
            </a:r>
          </a:p>
          <a:p>
            <a:r>
              <a:rPr lang="it-IT" dirty="0"/>
              <a:t>Più specificamente, nei soggetti dipendenti, sono stati rilevati alcuni problemi ricorrenti a tal punto di poter essere considerati tipici:</a:t>
            </a:r>
          </a:p>
          <a:p>
            <a:pPr lvl="0"/>
            <a:r>
              <a:rPr lang="it-IT" dirty="0"/>
              <a:t>Bassa tolleranza per tutte le forme di frustrazione e disagio;</a:t>
            </a:r>
          </a:p>
          <a:p>
            <a:pPr lvl="0"/>
            <a:r>
              <a:rPr lang="it-IT" dirty="0"/>
              <a:t>Scarsa capacità  di sopportare il differimento della gratificazione dei bisogni;</a:t>
            </a:r>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1041902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Incapacità nel gestire emozioni ( in particolare ostilità, colpa, ansia);</a:t>
            </a:r>
          </a:p>
          <a:p>
            <a:r>
              <a:rPr lang="it-IT" dirty="0"/>
              <a:t>Insufficiente capacità di controllo degli impulsi (sessuali e aggressivi);</a:t>
            </a:r>
          </a:p>
          <a:p>
            <a:r>
              <a:rPr lang="it-IT" dirty="0"/>
              <a:t>Scarsa capacità di giudizio critico e nell’esame di realtà (specie rispetto alle conseguenze delle azioni);</a:t>
            </a:r>
          </a:p>
          <a:p>
            <a:r>
              <a:rPr lang="it-IT" dirty="0"/>
              <a:t>Considerazione irrealistica del sé dal punto di vista del divario tra risorse personali e aspirazioni (Io/reale e Io/ideale);</a:t>
            </a:r>
          </a:p>
          <a:p>
            <a:endParaRPr lang="it-IT" dirty="0"/>
          </a:p>
        </p:txBody>
      </p:sp>
    </p:spTree>
    <p:extLst>
      <p:ext uri="{BB962C8B-B14F-4D97-AF65-F5344CB8AC3E}">
        <p14:creationId xmlns:p14="http://schemas.microsoft.com/office/powerpoint/2010/main" val="252588903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3728B9-7C52-4D86-995A-9692E05990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B460578-F23E-425A-9FF2-EA4154A993AB}"/>
              </a:ext>
            </a:extLst>
          </p:cNvPr>
          <p:cNvSpPr>
            <a:spLocks noGrp="1"/>
          </p:cNvSpPr>
          <p:nvPr>
            <p:ph idx="1"/>
          </p:nvPr>
        </p:nvSpPr>
        <p:spPr/>
        <p:txBody>
          <a:bodyPr>
            <a:normAutofit fontScale="92500" lnSpcReduction="10000"/>
          </a:bodyPr>
          <a:lstStyle/>
          <a:p>
            <a:r>
              <a:rPr lang="it-IT" dirty="0"/>
              <a:t>Tendenza alle menzogne e a manipolare la realtà;</a:t>
            </a:r>
          </a:p>
          <a:p>
            <a:r>
              <a:rPr lang="it-IT" dirty="0"/>
              <a:t>Problemi con l’autorità;</a:t>
            </a:r>
          </a:p>
          <a:p>
            <a:r>
              <a:rPr lang="it-IT" dirty="0"/>
              <a:t>Irresponsabilità personale e sociale (discontinuità o fallimenti nel portare a termine gli impegni presi e costanti difficoltà nel gestire i sensi di colpa).</a:t>
            </a:r>
          </a:p>
          <a:p>
            <a:r>
              <a:rPr lang="it-IT" dirty="0"/>
              <a:t>• Reati commessi: contro la proprietà (furti, rapine, truffe, estorsioni, danneggiamenti),contro la persona (aggressioni, violenza domestica, abusi sessuali, omicidio)</a:t>
            </a:r>
          </a:p>
          <a:p>
            <a:endParaRPr lang="it-IT" dirty="0"/>
          </a:p>
        </p:txBody>
      </p:sp>
    </p:spTree>
    <p:extLst>
      <p:ext uri="{BB962C8B-B14F-4D97-AF65-F5344CB8AC3E}">
        <p14:creationId xmlns:p14="http://schemas.microsoft.com/office/powerpoint/2010/main" val="17959040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4400" b="1" dirty="0"/>
              <a:t>Disturbi </a:t>
            </a:r>
            <a:r>
              <a:rPr lang="it-IT" sz="4400" b="1" dirty="0" err="1"/>
              <a:t>neurocognitivi</a:t>
            </a:r>
            <a:endParaRPr lang="it-IT" sz="4400" b="1" dirty="0"/>
          </a:p>
          <a:p>
            <a:r>
              <a:rPr lang="it-IT" sz="2400" dirty="0"/>
              <a:t>Demenza </a:t>
            </a:r>
          </a:p>
          <a:p>
            <a:r>
              <a:rPr lang="it-IT" sz="2400" dirty="0"/>
              <a:t>disturbo amnesico  </a:t>
            </a:r>
          </a:p>
          <a:p>
            <a:r>
              <a:rPr lang="it-IT" sz="2400" dirty="0"/>
              <a:t>disturbi </a:t>
            </a:r>
            <a:r>
              <a:rPr lang="it-IT" sz="2400" dirty="0" err="1"/>
              <a:t>neurocognitivi</a:t>
            </a:r>
            <a:r>
              <a:rPr lang="it-IT" sz="2400" dirty="0"/>
              <a:t> lievi</a:t>
            </a:r>
          </a:p>
          <a:p>
            <a:r>
              <a:rPr lang="it-IT" sz="2400" dirty="0"/>
              <a:t>Nella diagnosi viene fatto riferimento anche a sottotipi basati sulle cause del disturbo (frontotemporale, corpi di </a:t>
            </a:r>
            <a:r>
              <a:rPr lang="it-IT" sz="2400" dirty="0" err="1"/>
              <a:t>Lewy</a:t>
            </a:r>
            <a:r>
              <a:rPr lang="it-IT" sz="2400" dirty="0"/>
              <a:t>. Postraumatica  da Parkinson </a:t>
            </a:r>
            <a:r>
              <a:rPr lang="it-IT" sz="2400" dirty="0" err="1"/>
              <a:t>ecc</a:t>
            </a:r>
            <a:r>
              <a:rPr lang="it-IT" sz="2400" dirty="0"/>
              <a:t>).</a:t>
            </a: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37307149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Il demente può essere oggetto di circonvenzione di incapace e depredato dei suoi averi.</a:t>
            </a:r>
          </a:p>
          <a:p>
            <a:r>
              <a:rPr lang="it-IT" dirty="0"/>
              <a:t>Sempre più spesso i notai chiedono attestati di capacità nelle persone di più di 80 anni che vogliono redigere un testamento.</a:t>
            </a:r>
          </a:p>
          <a:p>
            <a:r>
              <a:rPr lang="it-IT" dirty="0"/>
              <a:t>A volte si viene chiamati a definire la capacità di un paziente con decadimento mentale di stare in giudizio o di prestare testimonianza</a:t>
            </a:r>
          </a:p>
        </p:txBody>
      </p:sp>
    </p:spTree>
    <p:extLst>
      <p:ext uri="{BB962C8B-B14F-4D97-AF65-F5344CB8AC3E}">
        <p14:creationId xmlns:p14="http://schemas.microsoft.com/office/powerpoint/2010/main" val="128673589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23497</TotalTime>
  <Words>11473</Words>
  <Application>Microsoft Office PowerPoint</Application>
  <PresentationFormat>Presentazione su schermo (4:3)</PresentationFormat>
  <Paragraphs>478</Paragraphs>
  <Slides>187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187</vt:i4>
      </vt:variant>
    </vt:vector>
  </HeadingPairs>
  <TitlesOfParts>
    <vt:vector size="193" baseType="lpstr">
      <vt:lpstr>Arial</vt:lpstr>
      <vt:lpstr>Calibri</vt:lpstr>
      <vt:lpstr>Libre Franklin</vt:lpstr>
      <vt:lpstr>Tahoma</vt:lpstr>
      <vt:lpstr>Wingdings</vt:lpstr>
      <vt:lpstr>Tema di Office</vt:lpstr>
      <vt:lpstr>DSM 5 TR IN AMBITO FORENSE  Difficoltà insite nella diagnosi e nel giudizio</vt:lpstr>
      <vt:lpstr>Il «Rumore» nel giudizio Kahneman</vt:lpstr>
      <vt:lpstr>Presentazione standard di PowerPoint</vt:lpstr>
      <vt:lpstr>Presentazione standard di PowerPoint</vt:lpstr>
      <vt:lpstr>Presentazione standard di PowerPoint</vt:lpstr>
      <vt:lpstr>Presentazione standard di PowerPoint</vt:lpstr>
      <vt:lpstr>I test in ambito forense</vt:lpstr>
      <vt:lpstr>VALUTAZIONE NEURODIAGNOSTICA  in psichiatria forense</vt:lpstr>
      <vt:lpstr>Presentazione standard di PowerPoint</vt:lpstr>
      <vt:lpstr>Presentazione standard di PowerPoint</vt:lpstr>
      <vt:lpstr>Imputato è anche dichiarante con interesse processuale</vt:lpstr>
      <vt:lpstr>Presentazione standard di PowerPoint</vt:lpstr>
      <vt:lpstr>Presentazione standard di PowerPoint</vt:lpstr>
      <vt:lpstr>Presentazione standard di PowerPoint</vt:lpstr>
      <vt:lpstr>DSM-5-TR differenze rispetto  DSM-5 e DSM-IV TR  </vt:lpstr>
      <vt:lpstr>Presentazione standard di PowerPoint</vt:lpstr>
      <vt:lpstr>DSM-5-TR marzo 2022 ed Ital Raffaello Cortina 23</vt:lpstr>
      <vt:lpstr>DSM-5 (non DSM-V)</vt:lpstr>
      <vt:lpstr>Presentazione standard di PowerPoint</vt:lpstr>
      <vt:lpstr>Presentazione standard di PowerPoint</vt:lpstr>
      <vt:lpstr>Presentazione standard di PowerPoint</vt:lpstr>
      <vt:lpstr>Presentazione standard di PowerPoint</vt:lpstr>
      <vt:lpstr>Presentazione standard di PowerPoint</vt:lpstr>
      <vt:lpstr>DSM5TR</vt:lpstr>
      <vt:lpstr>Presentazione standard di PowerPoint</vt:lpstr>
      <vt:lpstr>Presentazione standard di PowerPoint</vt:lpstr>
      <vt:lpstr>Presentazione standard di PowerPoint</vt:lpstr>
      <vt:lpstr>TRAUMA INTERGENERAZIONALE</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lutto prolungato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depressione</vt:lpstr>
      <vt:lpstr>PTSD</vt:lpstr>
      <vt:lpstr>Presentazione standard di PowerPoint</vt:lpstr>
      <vt:lpstr>Presentazione standard di PowerPoint</vt:lpstr>
      <vt:lpstr>Presentazione standard di PowerPoint</vt:lpstr>
      <vt:lpstr>Per quali disturbi sono stati revisionati i criteri nel DSM-5-TR? </vt:lpstr>
      <vt:lpstr>DSM 5 indice correlato alla attività criminale </vt:lpstr>
      <vt:lpstr>Disturbi dello sviluppo neurologico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Disturbo ossessivo compulsivo e disturbi correlati</vt:lpstr>
      <vt:lpstr>Presentazione standard di PowerPoint</vt:lpstr>
      <vt:lpstr>Presentazione standard di PowerPoint</vt:lpstr>
      <vt:lpstr>Disturbi da trauma e da stress</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dissociativi</vt:lpstr>
      <vt:lpstr>Presentazione standard di PowerPoint</vt:lpstr>
      <vt:lpstr>Presentazione standard di PowerPoint</vt:lpstr>
      <vt:lpstr>Sintomi somatici e disturbi correlati </vt:lpstr>
      <vt:lpstr>Presentazione standard di PowerPoint</vt:lpstr>
      <vt:lpstr>Disturbi della alimentazione e della nutrizione</vt:lpstr>
      <vt:lpstr>Presentazione standard di PowerPoint</vt:lpstr>
      <vt:lpstr>Presentazione standard di PowerPoint</vt:lpstr>
      <vt:lpstr>Presentazione standard di PowerPoint</vt:lpstr>
      <vt:lpstr>Disturbi sessuali</vt:lpstr>
      <vt:lpstr>Presentazione standard di PowerPoint</vt:lpstr>
      <vt:lpstr>Presentazione standard di PowerPoint</vt:lpstr>
      <vt:lpstr>Presentazione standard di PowerPoint</vt:lpstr>
      <vt:lpstr>Parafilie acquisite</vt:lpstr>
      <vt:lpstr>Disturbi dirompenti, da discontrollo degli impulsi e della condotta </vt:lpstr>
      <vt:lpstr>Presentazione standard di PowerPoint</vt:lpstr>
      <vt:lpstr>DISTURBI DI DIPENDENZA e correlati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personalità </vt:lpstr>
      <vt:lpstr>Presentazione standard di PowerPoint</vt:lpstr>
      <vt:lpstr>Presentazione standard di PowerPoint</vt:lpstr>
      <vt:lpstr>Il disturbo antisociale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NARCISISMO MALIGNO</vt:lpstr>
      <vt:lpstr>Presentazione standard di PowerPoint</vt:lpstr>
      <vt:lpstr>Il disturbo borderline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Droghe da Stupro</vt:lpstr>
      <vt:lpstr>Droghe da stupro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Reati in rete cyberbullismo</vt:lpstr>
      <vt:lpstr>Presentazione standard di PowerPoint</vt:lpstr>
      <vt:lpstr>STALKING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DSM 5</dc:title>
  <dc:creator>francesco</dc:creator>
  <cp:lastModifiedBy>FRANCESCO ROVETTO</cp:lastModifiedBy>
  <cp:revision>67</cp:revision>
  <dcterms:created xsi:type="dcterms:W3CDTF">2014-03-16T17:59:52Z</dcterms:created>
  <dcterms:modified xsi:type="dcterms:W3CDTF">2023-09-11T16:08:12Z</dcterms:modified>
</cp:coreProperties>
</file>