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256" r:id="rId2"/>
    <p:sldId id="944" r:id="rId3"/>
    <p:sldId id="945" r:id="rId4"/>
    <p:sldId id="258" r:id="rId5"/>
    <p:sldId id="946" r:id="rId6"/>
    <p:sldId id="947" r:id="rId7"/>
    <p:sldId id="264" r:id="rId8"/>
    <p:sldId id="261" r:id="rId9"/>
    <p:sldId id="262" r:id="rId10"/>
    <p:sldId id="948" r:id="rId11"/>
    <p:sldId id="949" r:id="rId12"/>
    <p:sldId id="266" r:id="rId13"/>
    <p:sldId id="257" r:id="rId14"/>
    <p:sldId id="499" r:id="rId15"/>
    <p:sldId id="509" r:id="rId16"/>
    <p:sldId id="259" r:id="rId17"/>
    <p:sldId id="260" r:id="rId18"/>
    <p:sldId id="527" r:id="rId19"/>
    <p:sldId id="528" r:id="rId20"/>
    <p:sldId id="529" r:id="rId21"/>
    <p:sldId id="531" r:id="rId22"/>
    <p:sldId id="530" r:id="rId23"/>
    <p:sldId id="263" r:id="rId24"/>
    <p:sldId id="510" r:id="rId25"/>
    <p:sldId id="511" r:id="rId26"/>
    <p:sldId id="518" r:id="rId27"/>
    <p:sldId id="522" r:id="rId28"/>
    <p:sldId id="523" r:id="rId29"/>
    <p:sldId id="519" r:id="rId30"/>
    <p:sldId id="524" r:id="rId31"/>
    <p:sldId id="525" r:id="rId32"/>
    <p:sldId id="512" r:id="rId33"/>
    <p:sldId id="902" r:id="rId34"/>
    <p:sldId id="903" r:id="rId35"/>
    <p:sldId id="904" r:id="rId36"/>
    <p:sldId id="912" r:id="rId37"/>
    <p:sldId id="910" r:id="rId38"/>
    <p:sldId id="906" r:id="rId39"/>
    <p:sldId id="911" r:id="rId40"/>
    <p:sldId id="905" r:id="rId41"/>
    <p:sldId id="909" r:id="rId42"/>
    <p:sldId id="907" r:id="rId43"/>
    <p:sldId id="908" r:id="rId44"/>
    <p:sldId id="526" r:id="rId45"/>
    <p:sldId id="520" r:id="rId46"/>
    <p:sldId id="521" r:id="rId47"/>
    <p:sldId id="513" r:id="rId48"/>
    <p:sldId id="265" r:id="rId49"/>
    <p:sldId id="267" r:id="rId50"/>
    <p:sldId id="268" r:id="rId51"/>
    <p:sldId id="269" r:id="rId52"/>
    <p:sldId id="270" r:id="rId53"/>
    <p:sldId id="271" r:id="rId54"/>
    <p:sldId id="272" r:id="rId55"/>
    <p:sldId id="276" r:id="rId56"/>
    <p:sldId id="278" r:id="rId57"/>
    <p:sldId id="279" r:id="rId58"/>
    <p:sldId id="280" r:id="rId59"/>
    <p:sldId id="281" r:id="rId60"/>
    <p:sldId id="282" r:id="rId61"/>
    <p:sldId id="283" r:id="rId62"/>
    <p:sldId id="532" r:id="rId63"/>
    <p:sldId id="286" r:id="rId64"/>
    <p:sldId id="502" r:id="rId65"/>
    <p:sldId id="290" r:id="rId66"/>
    <p:sldId id="291" r:id="rId67"/>
    <p:sldId id="292" r:id="rId68"/>
    <p:sldId id="293" r:id="rId69"/>
    <p:sldId id="507" r:id="rId70"/>
    <p:sldId id="508" r:id="rId71"/>
    <p:sldId id="294" r:id="rId72"/>
    <p:sldId id="503" r:id="rId73"/>
    <p:sldId id="297" r:id="rId74"/>
    <p:sldId id="892" r:id="rId75"/>
    <p:sldId id="506" r:id="rId76"/>
    <p:sldId id="298" r:id="rId77"/>
    <p:sldId id="299" r:id="rId78"/>
    <p:sldId id="300" r:id="rId79"/>
    <p:sldId id="301" r:id="rId80"/>
    <p:sldId id="302" r:id="rId81"/>
    <p:sldId id="913" r:id="rId82"/>
    <p:sldId id="533" r:id="rId83"/>
    <p:sldId id="304" r:id="rId84"/>
    <p:sldId id="305" r:id="rId85"/>
    <p:sldId id="306" r:id="rId86"/>
    <p:sldId id="893" r:id="rId87"/>
    <p:sldId id="914" r:id="rId88"/>
    <p:sldId id="307" r:id="rId89"/>
    <p:sldId id="308" r:id="rId90"/>
    <p:sldId id="309" r:id="rId91"/>
    <p:sldId id="894" r:id="rId92"/>
    <p:sldId id="895" r:id="rId93"/>
    <p:sldId id="310" r:id="rId94"/>
    <p:sldId id="311" r:id="rId95"/>
    <p:sldId id="896" r:id="rId96"/>
    <p:sldId id="312" r:id="rId97"/>
    <p:sldId id="313" r:id="rId98"/>
    <p:sldId id="500" r:id="rId99"/>
    <p:sldId id="897" r:id="rId100"/>
    <p:sldId id="898" r:id="rId101"/>
    <p:sldId id="315" r:id="rId102"/>
    <p:sldId id="316" r:id="rId103"/>
    <p:sldId id="915" r:id="rId104"/>
    <p:sldId id="317" r:id="rId105"/>
    <p:sldId id="318" r:id="rId106"/>
    <p:sldId id="319" r:id="rId107"/>
    <p:sldId id="504" r:id="rId108"/>
    <p:sldId id="899" r:id="rId109"/>
    <p:sldId id="321" r:id="rId110"/>
    <p:sldId id="320" r:id="rId111"/>
    <p:sldId id="322" r:id="rId112"/>
    <p:sldId id="505" r:id="rId113"/>
    <p:sldId id="324" r:id="rId114"/>
    <p:sldId id="901" r:id="rId115"/>
    <p:sldId id="325" r:id="rId116"/>
    <p:sldId id="326" r:id="rId117"/>
    <p:sldId id="327" r:id="rId118"/>
    <p:sldId id="900" r:id="rId119"/>
    <p:sldId id="328" r:id="rId120"/>
    <p:sldId id="534" r:id="rId121"/>
    <p:sldId id="329" r:id="rId122"/>
    <p:sldId id="413" r:id="rId123"/>
    <p:sldId id="535" r:id="rId124"/>
    <p:sldId id="916" r:id="rId125"/>
    <p:sldId id="917" r:id="rId126"/>
    <p:sldId id="918" r:id="rId127"/>
    <p:sldId id="943" r:id="rId128"/>
    <p:sldId id="745" r:id="rId129"/>
    <p:sldId id="746" r:id="rId130"/>
    <p:sldId id="747" r:id="rId131"/>
    <p:sldId id="748" r:id="rId132"/>
    <p:sldId id="749" r:id="rId133"/>
    <p:sldId id="750" r:id="rId134"/>
    <p:sldId id="751" r:id="rId135"/>
    <p:sldId id="752" r:id="rId136"/>
    <p:sldId id="753" r:id="rId137"/>
    <p:sldId id="754" r:id="rId138"/>
    <p:sldId id="755" r:id="rId139"/>
    <p:sldId id="756" r:id="rId140"/>
    <p:sldId id="804" r:id="rId141"/>
    <p:sldId id="805" r:id="rId142"/>
    <p:sldId id="806" r:id="rId143"/>
    <p:sldId id="807" r:id="rId144"/>
    <p:sldId id="808" r:id="rId145"/>
    <p:sldId id="809" r:id="rId146"/>
    <p:sldId id="810" r:id="rId147"/>
    <p:sldId id="811" r:id="rId148"/>
    <p:sldId id="866" r:id="rId149"/>
    <p:sldId id="867" r:id="rId150"/>
    <p:sldId id="868" r:id="rId151"/>
    <p:sldId id="869" r:id="rId152"/>
    <p:sldId id="870" r:id="rId153"/>
    <p:sldId id="871" r:id="rId154"/>
    <p:sldId id="872" r:id="rId155"/>
    <p:sldId id="873" r:id="rId156"/>
    <p:sldId id="874" r:id="rId157"/>
    <p:sldId id="875" r:id="rId158"/>
    <p:sldId id="876" r:id="rId159"/>
    <p:sldId id="877" r:id="rId160"/>
    <p:sldId id="878" r:id="rId161"/>
    <p:sldId id="879" r:id="rId162"/>
    <p:sldId id="880" r:id="rId163"/>
    <p:sldId id="881" r:id="rId164"/>
    <p:sldId id="882" r:id="rId165"/>
    <p:sldId id="883" r:id="rId166"/>
    <p:sldId id="884" r:id="rId167"/>
    <p:sldId id="885" r:id="rId168"/>
    <p:sldId id="886" r:id="rId169"/>
    <p:sldId id="887" r:id="rId170"/>
    <p:sldId id="888" r:id="rId171"/>
    <p:sldId id="889" r:id="rId172"/>
    <p:sldId id="890" r:id="rId173"/>
    <p:sldId id="891" r:id="rId174"/>
    <p:sldId id="820" r:id="rId17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410250B-1A37-4521-AC3F-235104D7D75C}" v="1" dt="2026-05-23T08:06:50.0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4660"/>
  </p:normalViewPr>
  <p:slideViewPr>
    <p:cSldViewPr>
      <p:cViewPr varScale="1">
        <p:scale>
          <a:sx n="56" d="100"/>
          <a:sy n="56" d="100"/>
        </p:scale>
        <p:origin x="57" y="60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microsoft.com/office/2016/11/relationships/changesInfo" Target="changesInfos/changesInfo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microsoft.com/office/2015/10/relationships/revisionInfo" Target="revisionInfo.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custSel addSld modSld">
      <pc:chgData name="FRANCESCO ROVETTO" userId="5f88dbb262c9fade" providerId="LiveId" clId="{7F20A2AD-B8D6-474C-80DC-96F58A7F38F7}" dt="2026-05-23T08:08:29.602" v="218" actId="20577"/>
      <pc:docMkLst>
        <pc:docMk/>
      </pc:docMkLst>
      <pc:sldChg chg="add setBg">
        <pc:chgData name="FRANCESCO ROVETTO" userId="5f88dbb262c9fade" providerId="LiveId" clId="{7F20A2AD-B8D6-474C-80DC-96F58A7F38F7}" dt="2026-05-23T08:06:50.066" v="155"/>
        <pc:sldMkLst>
          <pc:docMk/>
          <pc:sldMk cId="3459552606" sldId="258"/>
        </pc:sldMkLst>
      </pc:sldChg>
      <pc:sldChg chg="add setBg">
        <pc:chgData name="FRANCESCO ROVETTO" userId="5f88dbb262c9fade" providerId="LiveId" clId="{7F20A2AD-B8D6-474C-80DC-96F58A7F38F7}" dt="2026-05-23T08:06:50.066" v="155"/>
        <pc:sldMkLst>
          <pc:docMk/>
          <pc:sldMk cId="1558559860" sldId="261"/>
        </pc:sldMkLst>
      </pc:sldChg>
      <pc:sldChg chg="add setBg">
        <pc:chgData name="FRANCESCO ROVETTO" userId="5f88dbb262c9fade" providerId="LiveId" clId="{7F20A2AD-B8D6-474C-80DC-96F58A7F38F7}" dt="2026-05-23T08:06:50.066" v="155"/>
        <pc:sldMkLst>
          <pc:docMk/>
          <pc:sldMk cId="3935514003" sldId="262"/>
        </pc:sldMkLst>
      </pc:sldChg>
      <pc:sldChg chg="modSp add mod setBg">
        <pc:chgData name="FRANCESCO ROVETTO" userId="5f88dbb262c9fade" providerId="LiveId" clId="{7F20A2AD-B8D6-474C-80DC-96F58A7F38F7}" dt="2026-05-23T08:06:50.151" v="156" actId="27636"/>
        <pc:sldMkLst>
          <pc:docMk/>
          <pc:sldMk cId="773177573" sldId="264"/>
        </pc:sldMkLst>
        <pc:spChg chg="mod">
          <ac:chgData name="FRANCESCO ROVETTO" userId="5f88dbb262c9fade" providerId="LiveId" clId="{7F20A2AD-B8D6-474C-80DC-96F58A7F38F7}" dt="2026-05-23T08:06:50.151" v="156" actId="27636"/>
          <ac:spMkLst>
            <pc:docMk/>
            <pc:sldMk cId="773177573" sldId="264"/>
            <ac:spMk id="3" creationId="{923199D5-4FE4-6864-275D-140C54D0A786}"/>
          </ac:spMkLst>
        </pc:spChg>
      </pc:sldChg>
      <pc:sldChg chg="add setBg">
        <pc:chgData name="FRANCESCO ROVETTO" userId="5f88dbb262c9fade" providerId="LiveId" clId="{7F20A2AD-B8D6-474C-80DC-96F58A7F38F7}" dt="2026-05-23T08:06:50.066" v="155"/>
        <pc:sldMkLst>
          <pc:docMk/>
          <pc:sldMk cId="3334040295" sldId="266"/>
        </pc:sldMkLst>
      </pc:sldChg>
      <pc:sldChg chg="modSp add mod setBg">
        <pc:chgData name="FRANCESCO ROVETTO" userId="5f88dbb262c9fade" providerId="LiveId" clId="{7F20A2AD-B8D6-474C-80DC-96F58A7F38F7}" dt="2026-05-23T08:08:29.602" v="218" actId="20577"/>
        <pc:sldMkLst>
          <pc:docMk/>
          <pc:sldMk cId="3952180789" sldId="944"/>
        </pc:sldMkLst>
        <pc:spChg chg="mod">
          <ac:chgData name="FRANCESCO ROVETTO" userId="5f88dbb262c9fade" providerId="LiveId" clId="{7F20A2AD-B8D6-474C-80DC-96F58A7F38F7}" dt="2026-05-23T08:08:29.602" v="218" actId="20577"/>
          <ac:spMkLst>
            <pc:docMk/>
            <pc:sldMk cId="3952180789" sldId="944"/>
            <ac:spMk id="3" creationId="{0E171095-107D-96E3-D8EE-68E424A4D0E4}"/>
          </ac:spMkLst>
        </pc:spChg>
      </pc:sldChg>
      <pc:sldChg chg="add setBg">
        <pc:chgData name="FRANCESCO ROVETTO" userId="5f88dbb262c9fade" providerId="LiveId" clId="{7F20A2AD-B8D6-474C-80DC-96F58A7F38F7}" dt="2026-05-23T08:06:50.066" v="155"/>
        <pc:sldMkLst>
          <pc:docMk/>
          <pc:sldMk cId="1900898204" sldId="945"/>
        </pc:sldMkLst>
      </pc:sldChg>
      <pc:sldChg chg="add setBg">
        <pc:chgData name="FRANCESCO ROVETTO" userId="5f88dbb262c9fade" providerId="LiveId" clId="{7F20A2AD-B8D6-474C-80DC-96F58A7F38F7}" dt="2026-05-23T08:06:50.066" v="155"/>
        <pc:sldMkLst>
          <pc:docMk/>
          <pc:sldMk cId="66003708" sldId="946"/>
        </pc:sldMkLst>
      </pc:sldChg>
      <pc:sldChg chg="add setBg">
        <pc:chgData name="FRANCESCO ROVETTO" userId="5f88dbb262c9fade" providerId="LiveId" clId="{7F20A2AD-B8D6-474C-80DC-96F58A7F38F7}" dt="2026-05-23T08:06:50.066" v="155"/>
        <pc:sldMkLst>
          <pc:docMk/>
          <pc:sldMk cId="3713575703" sldId="947"/>
        </pc:sldMkLst>
      </pc:sldChg>
      <pc:sldChg chg="add setBg">
        <pc:chgData name="FRANCESCO ROVETTO" userId="5f88dbb262c9fade" providerId="LiveId" clId="{7F20A2AD-B8D6-474C-80DC-96F58A7F38F7}" dt="2026-05-23T08:06:50.066" v="155"/>
        <pc:sldMkLst>
          <pc:docMk/>
          <pc:sldMk cId="390409189" sldId="948"/>
        </pc:sldMkLst>
      </pc:sldChg>
      <pc:sldChg chg="add setBg">
        <pc:chgData name="FRANCESCO ROVETTO" userId="5f88dbb262c9fade" providerId="LiveId" clId="{7F20A2AD-B8D6-474C-80DC-96F58A7F38F7}" dt="2026-05-23T08:06:50.066" v="155"/>
        <pc:sldMkLst>
          <pc:docMk/>
          <pc:sldMk cId="4171035076" sldId="94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3B6D5A-9059-4803-8FF6-B4295A27ED26}" type="datetimeFigureOut">
              <a:rPr lang="it-IT" smtClean="0"/>
              <a:t>23/05/2026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DBA759-FB1E-4F12-A2BB-A151DDC63CF0}" type="slidenum">
              <a:rPr lang="it-IT" smtClean="0"/>
              <a:t>‹N›</a:t>
            </a:fld>
            <a:endParaRPr lang="it-IT"/>
          </a:p>
        </p:txBody>
      </p:sp>
    </p:spTree>
    <p:extLst>
      <p:ext uri="{BB962C8B-B14F-4D97-AF65-F5344CB8AC3E}">
        <p14:creationId xmlns:p14="http://schemas.microsoft.com/office/powerpoint/2010/main" val="233685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CC44248-8E03-434E-81F8-76066729F792}" type="slidenum">
              <a:rPr lang="it-IT" smtClean="0"/>
              <a:pPr/>
              <a:t>128</a:t>
            </a:fld>
            <a:endParaRPr lang="it-IT"/>
          </a:p>
        </p:txBody>
      </p:sp>
    </p:spTree>
    <p:extLst>
      <p:ext uri="{BB962C8B-B14F-4D97-AF65-F5344CB8AC3E}">
        <p14:creationId xmlns:p14="http://schemas.microsoft.com/office/powerpoint/2010/main" val="41944828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4812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039248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858096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9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4"/>
            <a:ext cx="8229600" cy="4268799"/>
          </a:xfrm>
          <a:prstGeom prst="rect">
            <a:avLst/>
          </a:prstGeom>
          <a:noFill/>
          <a:ln w="9525">
            <a:noFill/>
            <a:miter lim="800000"/>
            <a:headEnd/>
            <a:tailEnd/>
          </a:ln>
        </p:spPr>
        <p:txBody>
          <a:bodyPr/>
          <a:lstStyle>
            <a:lvl1pPr marL="0" indent="0">
              <a:buNone/>
              <a:defRPr sz="16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0" y="1285860"/>
            <a:ext cx="8258204" cy="428628"/>
          </a:xfrm>
          <a:prstGeom prst="rect">
            <a:avLst/>
          </a:prstGeom>
        </p:spPr>
        <p:txBody>
          <a:bodyPr anchor="b"/>
          <a:lstStyle>
            <a:lvl1pPr algn="l">
              <a:defRPr sz="20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15298549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Vuota">
    <p:spTree>
      <p:nvGrpSpPr>
        <p:cNvPr id="1" name=""/>
        <p:cNvGrpSpPr/>
        <p:nvPr/>
      </p:nvGrpSpPr>
      <p:grpSpPr>
        <a:xfrm>
          <a:off x="0" y="0"/>
          <a:ext cx="0" cy="0"/>
          <a:chOff x="0" y="0"/>
          <a:chExt cx="0" cy="0"/>
        </a:xfrm>
      </p:grpSpPr>
      <p:sp>
        <p:nvSpPr>
          <p:cNvPr id="6" name="Segnaposto testo 2"/>
          <p:cNvSpPr>
            <a:spLocks noGrp="1"/>
          </p:cNvSpPr>
          <p:nvPr>
            <p:ph idx="1"/>
          </p:nvPr>
        </p:nvSpPr>
        <p:spPr bwMode="auto">
          <a:xfrm>
            <a:off x="457200" y="1857366"/>
            <a:ext cx="8229600" cy="4268799"/>
          </a:xfrm>
          <a:prstGeom prst="rect">
            <a:avLst/>
          </a:prstGeom>
          <a:noFill/>
          <a:ln w="9525">
            <a:noFill/>
            <a:miter lim="800000"/>
            <a:headEnd/>
            <a:tailEnd/>
          </a:ln>
        </p:spPr>
        <p:txBody>
          <a:bodyPr/>
          <a:lstStyle>
            <a:lvl1pPr marL="0" indent="0">
              <a:buNone/>
              <a:defRPr sz="1200" b="0">
                <a:latin typeface="Tahoma" pitchFamily="34" charset="0"/>
                <a:cs typeface="Tahoma" pitchFamily="34" charset="0"/>
              </a:defRPr>
            </a:lvl1pPr>
          </a:lstStyle>
          <a:p>
            <a:pPr lvl="0"/>
            <a:r>
              <a:rPr lang="it-IT" noProof="0"/>
              <a:t>Fare clic per modificare stili del testo dello schema</a:t>
            </a:r>
          </a:p>
        </p:txBody>
      </p:sp>
      <p:sp>
        <p:nvSpPr>
          <p:cNvPr id="4" name="Titolo 1"/>
          <p:cNvSpPr>
            <a:spLocks noGrp="1"/>
          </p:cNvSpPr>
          <p:nvPr>
            <p:ph type="title"/>
          </p:nvPr>
        </p:nvSpPr>
        <p:spPr>
          <a:xfrm>
            <a:off x="457201" y="1285860"/>
            <a:ext cx="8258204" cy="428628"/>
          </a:xfrm>
          <a:prstGeom prst="rect">
            <a:avLst/>
          </a:prstGeom>
        </p:spPr>
        <p:txBody>
          <a:bodyPr anchor="b"/>
          <a:lstStyle>
            <a:lvl1pPr algn="l">
              <a:defRPr sz="1500" b="1" cap="none" baseline="0">
                <a:effectLst/>
              </a:defRPr>
            </a:lvl1pPr>
          </a:lstStyle>
          <a:p>
            <a:r>
              <a:rPr lang="it-IT"/>
              <a:t>Fare clic per modificare lo stile del titolo</a:t>
            </a:r>
            <a:endParaRPr lang="it-IT" dirty="0"/>
          </a:p>
        </p:txBody>
      </p:sp>
    </p:spTree>
    <p:extLst>
      <p:ext uri="{BB962C8B-B14F-4D97-AF65-F5344CB8AC3E}">
        <p14:creationId xmlns:p14="http://schemas.microsoft.com/office/powerpoint/2010/main" val="3800452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856847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64B4DE5-D054-40D8-B46D-47EB4D4590E5}" type="datetimeFigureOut">
              <a:rPr lang="it-IT" smtClean="0"/>
              <a:t>23/05/2026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88031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64B4DE5-D054-40D8-B46D-47EB4D4590E5}" type="datetimeFigureOut">
              <a:rPr lang="it-IT" smtClean="0"/>
              <a:t>23/05/2026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343383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64B4DE5-D054-40D8-B46D-47EB4D4590E5}" type="datetimeFigureOut">
              <a:rPr lang="it-IT" smtClean="0"/>
              <a:t>23/05/2026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25455304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64B4DE5-D054-40D8-B46D-47EB4D4590E5}" type="datetimeFigureOut">
              <a:rPr lang="it-IT" smtClean="0"/>
              <a:t>23/05/2026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43524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64B4DE5-D054-40D8-B46D-47EB4D4590E5}" type="datetimeFigureOut">
              <a:rPr lang="it-IT" smtClean="0"/>
              <a:t>23/05/2026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92970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23/05/2026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799238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64B4DE5-D054-40D8-B46D-47EB4D4590E5}" type="datetimeFigureOut">
              <a:rPr lang="it-IT" smtClean="0"/>
              <a:t>23/05/2026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D3BD6329-3C71-42C5-9277-FE5129B20FEF}" type="slidenum">
              <a:rPr lang="it-IT" smtClean="0"/>
              <a:t>‹N›</a:t>
            </a:fld>
            <a:endParaRPr lang="it-IT"/>
          </a:p>
        </p:txBody>
      </p:sp>
    </p:spTree>
    <p:extLst>
      <p:ext uri="{BB962C8B-B14F-4D97-AF65-F5344CB8AC3E}">
        <p14:creationId xmlns:p14="http://schemas.microsoft.com/office/powerpoint/2010/main" val="1279308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4B4DE5-D054-40D8-B46D-47EB4D4590E5}" type="datetimeFigureOut">
              <a:rPr lang="it-IT" smtClean="0"/>
              <a:t>23/05/2026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D6329-3C71-42C5-9277-FE5129B20FEF}" type="slidenum">
              <a:rPr lang="it-IT" smtClean="0"/>
              <a:t>‹N›</a:t>
            </a:fld>
            <a:endParaRPr lang="it-IT"/>
          </a:p>
        </p:txBody>
      </p:sp>
    </p:spTree>
    <p:extLst>
      <p:ext uri="{BB962C8B-B14F-4D97-AF65-F5344CB8AC3E}">
        <p14:creationId xmlns:p14="http://schemas.microsoft.com/office/powerpoint/2010/main" val="31420391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98" r:id="rId18"/>
    <p:sldLayoutId id="2147483761" r:id="rId1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francesco@rovetto.ne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hyperlink" Target="mailto:francesco@rovetto.it" TargetMode="Externa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stateofmind.it/tag/suicidio/"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stateofmind.it/tag/disabilita-intellettiva-ritardo-mental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stateofmind.it/tag/antipsicotici-farmaci/"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stateofmind.it/tag/disturbo-dellidentita-di-genere-disforia-di-genere/"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stateofmind.it/tag/accettazione-del-lutto/"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hyperlink" Target="https://www.stateofmind.it/tag/autolesionismo/"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stateofmind.it/tag/disturbo-bipolare/" TargetMode="External"/><Relationship Id="rId2" Type="http://schemas.openxmlformats.org/officeDocument/2006/relationships/hyperlink" Target="https://www.stateofmind.it/tag/autismo/" TargetMode="External"/><Relationship Id="rId1" Type="http://schemas.openxmlformats.org/officeDocument/2006/relationships/slideLayout" Target="../slideLayouts/slideLayout2.xml"/><Relationship Id="rId6" Type="http://schemas.openxmlformats.org/officeDocument/2006/relationships/hyperlink" Target="https://www.stateofmind.it/tag/delirio/" TargetMode="External"/><Relationship Id="rId5" Type="http://schemas.openxmlformats.org/officeDocument/2006/relationships/hyperlink" Target="https://www.stateofmind.it/tag/disturbo-evitante-restrittivo/" TargetMode="External"/><Relationship Id="rId4" Type="http://schemas.openxmlformats.org/officeDocument/2006/relationships/hyperlink" Target="https://www.stateofmind.it/tag/ptsd-disturbo-post-traumatico-da-stress-post-traumatic-stress-disorder/"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DSM 5 TR</a:t>
            </a:r>
          </a:p>
        </p:txBody>
      </p:sp>
      <p:sp>
        <p:nvSpPr>
          <p:cNvPr id="3" name="Sottotitolo 2"/>
          <p:cNvSpPr>
            <a:spLocks noGrp="1"/>
          </p:cNvSpPr>
          <p:nvPr>
            <p:ph type="subTitle" idx="1"/>
          </p:nvPr>
        </p:nvSpPr>
        <p:spPr/>
        <p:txBody>
          <a:bodyPr/>
          <a:lstStyle/>
          <a:p>
            <a:r>
              <a:rPr lang="it-IT" dirty="0"/>
              <a:t>Francesco Rovetto</a:t>
            </a:r>
          </a:p>
          <a:p>
            <a:r>
              <a:rPr lang="it-IT" dirty="0"/>
              <a:t> SFU Milano</a:t>
            </a:r>
          </a:p>
          <a:p>
            <a:r>
              <a:rPr lang="it-IT" dirty="0">
                <a:hlinkClick r:id="rId2"/>
              </a:rPr>
              <a:t>francesco@rovetto.net</a:t>
            </a:r>
            <a:r>
              <a:rPr lang="it-IT" dirty="0"/>
              <a:t> 3356058145</a:t>
            </a:r>
          </a:p>
        </p:txBody>
      </p:sp>
    </p:spTree>
    <p:extLst>
      <p:ext uri="{BB962C8B-B14F-4D97-AF65-F5344CB8AC3E}">
        <p14:creationId xmlns:p14="http://schemas.microsoft.com/office/powerpoint/2010/main" val="388968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4C5AAC-083C-C018-3003-37C8EAFE5A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E0C00FF-DDF2-85D9-31AB-316B78F049C4}"/>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A proposito delle linee guida in medicina «Tra i medici, il livello di rumore è decisamente più alto di quanto potessimo aspettarci. Nelle diagnosi di cancro e cardiopatie (e perfino nella lettura delle radiografie) talvolta gli specialisti sono in disaccordo. Ciò significa che il trattamento prescritto al paziente potrebbe essere il risultato di una lotteria.»</a:t>
            </a:r>
            <a:endParaRPr lang="it-IT" dirty="0"/>
          </a:p>
        </p:txBody>
      </p:sp>
    </p:spTree>
    <p:extLst>
      <p:ext uri="{BB962C8B-B14F-4D97-AF65-F5344CB8AC3E}">
        <p14:creationId xmlns:p14="http://schemas.microsoft.com/office/powerpoint/2010/main" val="39040918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9599AE-3B7F-6E98-711F-4918B3B90195}"/>
              </a:ext>
            </a:extLst>
          </p:cNvPr>
          <p:cNvSpPr>
            <a:spLocks noGrp="1"/>
          </p:cNvSpPr>
          <p:nvPr>
            <p:ph type="title"/>
          </p:nvPr>
        </p:nvSpPr>
        <p:spPr/>
        <p:txBody>
          <a:bodyPr/>
          <a:lstStyle/>
          <a:p>
            <a:r>
              <a:rPr lang="it-IT" dirty="0" err="1"/>
              <a:t>parasonnie</a:t>
            </a:r>
            <a:endParaRPr lang="it-IT" dirty="0"/>
          </a:p>
        </p:txBody>
      </p:sp>
      <p:sp>
        <p:nvSpPr>
          <p:cNvPr id="3" name="Segnaposto contenuto 2">
            <a:extLst>
              <a:ext uri="{FF2B5EF4-FFF2-40B4-BE49-F238E27FC236}">
                <a16:creationId xmlns:a16="http://schemas.microsoft.com/office/drawing/2014/main" id="{778AF6EC-8AF5-CFAB-B3BF-AC8C2C4D0175}"/>
              </a:ext>
            </a:extLst>
          </p:cNvPr>
          <p:cNvSpPr>
            <a:spLocks noGrp="1"/>
          </p:cNvSpPr>
          <p:nvPr>
            <p:ph idx="1"/>
          </p:nvPr>
        </p:nvSpPr>
        <p:spPr/>
        <p:txBody>
          <a:bodyPr/>
          <a:lstStyle/>
          <a:p>
            <a:r>
              <a:rPr lang="it-IT" dirty="0"/>
              <a:t>Sonnambulismo</a:t>
            </a:r>
          </a:p>
          <a:p>
            <a:r>
              <a:rPr lang="it-IT" dirty="0"/>
              <a:t>Terrore nel sonno</a:t>
            </a:r>
          </a:p>
          <a:p>
            <a:r>
              <a:rPr lang="it-IT" dirty="0"/>
              <a:t>Disturbo da incubi</a:t>
            </a:r>
          </a:p>
          <a:p>
            <a:r>
              <a:rPr lang="it-IT" dirty="0"/>
              <a:t>Disturbo comportamentale sonno REM</a:t>
            </a:r>
          </a:p>
          <a:p>
            <a:r>
              <a:rPr lang="it-IT" dirty="0"/>
              <a:t>Sindrome delle gambe senza riposo</a:t>
            </a:r>
          </a:p>
          <a:p>
            <a:r>
              <a:rPr lang="it-IT" dirty="0"/>
              <a:t>Disturbo del sonno indotto da </a:t>
            </a:r>
            <a:r>
              <a:rPr lang="it-IT" dirty="0" err="1"/>
              <a:t>sestanze</a:t>
            </a:r>
            <a:r>
              <a:rPr lang="it-IT" dirty="0"/>
              <a:t>/farmaci o da condizioni mediche</a:t>
            </a:r>
          </a:p>
        </p:txBody>
      </p:sp>
    </p:spTree>
    <p:extLst>
      <p:ext uri="{BB962C8B-B14F-4D97-AF65-F5344CB8AC3E}">
        <p14:creationId xmlns:p14="http://schemas.microsoft.com/office/powerpoint/2010/main" val="374340937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400" dirty="0"/>
              <a:t>Eiaculazione ritardata</a:t>
            </a:r>
          </a:p>
          <a:p>
            <a:r>
              <a:rPr lang="it-IT" sz="2400" dirty="0"/>
              <a:t>Disturbo erettile</a:t>
            </a:r>
          </a:p>
          <a:p>
            <a:r>
              <a:rPr lang="it-IT" sz="2400" dirty="0"/>
              <a:t>Disturbo orgasmo femminile</a:t>
            </a:r>
          </a:p>
          <a:p>
            <a:r>
              <a:rPr lang="it-IT" sz="2400" dirty="0"/>
              <a:t>disturbo del desiderio e della eccitazione femminile e maschile</a:t>
            </a:r>
          </a:p>
          <a:p>
            <a:r>
              <a:rPr lang="it-IT" sz="2400" dirty="0"/>
              <a:t>Vaginismo e dispareunia sono stati unificati nel disturbo genito pelvico da dolore da penetrazione</a:t>
            </a:r>
          </a:p>
          <a:p>
            <a:r>
              <a:rPr lang="it-IT" sz="2400" dirty="0"/>
              <a:t>Eiaculazione precoce</a:t>
            </a:r>
          </a:p>
          <a:p>
            <a:r>
              <a:rPr lang="it-IT" sz="2400" dirty="0"/>
              <a:t>La durata minima per definire un problema sessuale è di 6 mesi</a:t>
            </a:r>
          </a:p>
          <a:p>
            <a:r>
              <a:rPr lang="it-IT" sz="2400" dirty="0"/>
              <a:t>Si richiede di distinguere tra disturbi da sempre presenti disturbi acquisiti e generalizzati e disturbi situazionali.</a:t>
            </a:r>
          </a:p>
          <a:p>
            <a:r>
              <a:rPr lang="it-IT" sz="2400" dirty="0"/>
              <a:t>Vengono inoltre presi in esame fattori inerenti il partner, la relazione, la vulnerabilità individuale, i fattori religiosi e culturali ed i fattori medici.</a:t>
            </a:r>
          </a:p>
        </p:txBody>
      </p:sp>
      <p:sp>
        <p:nvSpPr>
          <p:cNvPr id="3" name="Titolo 2"/>
          <p:cNvSpPr>
            <a:spLocks noGrp="1"/>
          </p:cNvSpPr>
          <p:nvPr>
            <p:ph type="title"/>
          </p:nvPr>
        </p:nvSpPr>
        <p:spPr/>
        <p:txBody>
          <a:bodyPr/>
          <a:lstStyle/>
          <a:p>
            <a:r>
              <a:rPr lang="it-IT" dirty="0"/>
              <a:t>Disfunzioni sessuali</a:t>
            </a:r>
          </a:p>
        </p:txBody>
      </p:sp>
    </p:spTree>
    <p:extLst>
      <p:ext uri="{BB962C8B-B14F-4D97-AF65-F5344CB8AC3E}">
        <p14:creationId xmlns:p14="http://schemas.microsoft.com/office/powerpoint/2010/main" val="143479899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Propone criteri diversi per i bambini, adolescenti ed adulti, viene usato sempre il termine genere invece di sesso. </a:t>
            </a:r>
          </a:p>
          <a:p>
            <a:r>
              <a:rPr lang="it-IT" dirty="0"/>
              <a:t>Vengono presi in considerazione i riflessi psicologici delle pratiche mediche (e chirurgiche) di </a:t>
            </a:r>
            <a:r>
              <a:rPr lang="it-IT" dirty="0" err="1"/>
              <a:t>riattribuzione</a:t>
            </a:r>
            <a:r>
              <a:rPr lang="it-IT" dirty="0"/>
              <a:t> di genere.</a:t>
            </a:r>
          </a:p>
        </p:txBody>
      </p:sp>
      <p:sp>
        <p:nvSpPr>
          <p:cNvPr id="3" name="Titolo 2"/>
          <p:cNvSpPr>
            <a:spLocks noGrp="1"/>
          </p:cNvSpPr>
          <p:nvPr>
            <p:ph type="title"/>
          </p:nvPr>
        </p:nvSpPr>
        <p:spPr/>
        <p:txBody>
          <a:bodyPr/>
          <a:lstStyle/>
          <a:p>
            <a:r>
              <a:rPr lang="it-IT" dirty="0"/>
              <a:t>Disforia di genere</a:t>
            </a:r>
          </a:p>
        </p:txBody>
      </p:sp>
    </p:spTree>
    <p:extLst>
      <p:ext uri="{BB962C8B-B14F-4D97-AF65-F5344CB8AC3E}">
        <p14:creationId xmlns:p14="http://schemas.microsoft.com/office/powerpoint/2010/main" val="39602179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112996973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 </a:t>
            </a:r>
          </a:p>
          <a:p>
            <a:r>
              <a:rPr lang="it-IT" dirty="0"/>
              <a:t>Disturbo oppositivo provocatorio</a:t>
            </a:r>
          </a:p>
          <a:p>
            <a:r>
              <a:rPr lang="it-IT" dirty="0"/>
              <a:t>Disturbo della condotta e</a:t>
            </a:r>
          </a:p>
          <a:p>
            <a:r>
              <a:rPr lang="it-IT" dirty="0"/>
              <a:t>Disturbo esplosivo intermittente</a:t>
            </a:r>
          </a:p>
          <a:p>
            <a:r>
              <a:rPr lang="it-IT" dirty="0"/>
              <a:t>Disturbo antisociale di personalità</a:t>
            </a:r>
          </a:p>
          <a:p>
            <a:r>
              <a:rPr lang="it-IT" dirty="0"/>
              <a:t>Piromania </a:t>
            </a:r>
          </a:p>
          <a:p>
            <a:r>
              <a:rPr lang="it-IT" dirty="0"/>
              <a:t>Cleptomania</a:t>
            </a:r>
          </a:p>
          <a:p>
            <a:pPr marL="0" indent="0">
              <a:buNone/>
            </a:pPr>
            <a:endParaRPr lang="it-IT" sz="2000" dirty="0"/>
          </a:p>
        </p:txBody>
      </p:sp>
      <p:sp>
        <p:nvSpPr>
          <p:cNvPr id="3" name="Titolo 2"/>
          <p:cNvSpPr>
            <a:spLocks noGrp="1"/>
          </p:cNvSpPr>
          <p:nvPr>
            <p:ph type="title"/>
          </p:nvPr>
        </p:nvSpPr>
        <p:spPr>
          <a:xfrm>
            <a:off x="428596" y="548680"/>
            <a:ext cx="8258204" cy="792088"/>
          </a:xfrm>
        </p:spPr>
        <p:txBody>
          <a:bodyPr>
            <a:normAutofit fontScale="90000"/>
          </a:bodyPr>
          <a:lstStyle/>
          <a:p>
            <a:r>
              <a:rPr lang="it-IT" dirty="0"/>
              <a:t>Disturbi dirompenti, da </a:t>
            </a:r>
            <a:r>
              <a:rPr lang="it-IT" dirty="0" err="1"/>
              <a:t>discontrollo</a:t>
            </a:r>
            <a:r>
              <a:rPr lang="it-IT" dirty="0"/>
              <a:t> degli impulsi e della condotta</a:t>
            </a:r>
          </a:p>
        </p:txBody>
      </p:sp>
    </p:spTree>
    <p:extLst>
      <p:ext uri="{BB962C8B-B14F-4D97-AF65-F5344CB8AC3E}">
        <p14:creationId xmlns:p14="http://schemas.microsoft.com/office/powerpoint/2010/main" val="341728869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Il disturbo da deficit di attenzione/iperattività è collocato tra i disturbi dello sviluppo neurologico. Si può comunque presentare in </a:t>
            </a:r>
            <a:r>
              <a:rPr lang="it-IT" dirty="0" err="1"/>
              <a:t>comorbilità</a:t>
            </a:r>
            <a:r>
              <a:rPr lang="it-IT" dirty="0"/>
              <a:t> con questi disturbi.</a:t>
            </a:r>
          </a:p>
          <a:p>
            <a:r>
              <a:rPr lang="it-IT" dirty="0"/>
              <a:t>Sono state proposte molte </a:t>
            </a:r>
            <a:r>
              <a:rPr lang="it-IT" dirty="0" err="1"/>
              <a:t>sottospecificazioni</a:t>
            </a:r>
            <a:r>
              <a:rPr lang="it-IT" dirty="0"/>
              <a:t> per meglio definire questi disturbi.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3152705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p:txBody>
          <a:bodyPr/>
          <a:lstStyle/>
          <a:p>
            <a:pPr eaLnBrk="1" hangingPunct="1"/>
            <a:r>
              <a:rPr lang="it-IT" altLang="it-IT"/>
              <a:t>DISTURBI DI DIPENDENZA</a:t>
            </a:r>
          </a:p>
        </p:txBody>
      </p:sp>
      <p:sp>
        <p:nvSpPr>
          <p:cNvPr id="28675" name="Segnaposto contenuto 2"/>
          <p:cNvSpPr>
            <a:spLocks noGrp="1"/>
          </p:cNvSpPr>
          <p:nvPr>
            <p:ph idx="1"/>
          </p:nvPr>
        </p:nvSpPr>
        <p:spPr/>
        <p:txBody>
          <a:bodyPr/>
          <a:lstStyle/>
          <a:p>
            <a:pPr eaLnBrk="1" hangingPunct="1">
              <a:lnSpc>
                <a:spcPct val="90000"/>
              </a:lnSpc>
            </a:pPr>
            <a:r>
              <a:rPr lang="it-IT" altLang="it-IT"/>
              <a:t>Dipendenza da sostanze. Viene proposta la eliminazione delle categorie dell’abuso e della dipendenza da sostanze rimpiazzandola con la nuova categoria “disturbi di dipendenza e correlati”. Viene meglio evidenziato il comportamento di craving e ricerca compulsiva di sostanze, differenziandole dalle normali risposte di tolleranza e di astinenza che qualche paziente prova anche nell’uso di normali trattamenti psicofarmacologici.</a:t>
            </a:r>
          </a:p>
          <a:p>
            <a:pPr eaLnBrk="1" hangingPunct="1">
              <a:lnSpc>
                <a:spcPct val="90000"/>
              </a:lnSpc>
            </a:pPr>
            <a:endParaRPr lang="it-IT" altLang="it-IT"/>
          </a:p>
        </p:txBody>
      </p:sp>
    </p:spTree>
    <p:extLst>
      <p:ext uri="{BB962C8B-B14F-4D97-AF65-F5344CB8AC3E}">
        <p14:creationId xmlns:p14="http://schemas.microsoft.com/office/powerpoint/2010/main" val="27015547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590147-8F83-4EB6-9D59-2DD85AC47EF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0E9A8A6-7E22-4717-9631-57C6A7C76E78}"/>
              </a:ext>
            </a:extLst>
          </p:cNvPr>
          <p:cNvSpPr>
            <a:spLocks noGrp="1"/>
          </p:cNvSpPr>
          <p:nvPr>
            <p:ph idx="1"/>
          </p:nvPr>
        </p:nvSpPr>
        <p:spPr/>
        <p:txBody>
          <a:bodyPr>
            <a:normAutofit fontScale="55000" lnSpcReduction="20000"/>
          </a:bodyPr>
          <a:lstStyle/>
          <a:p>
            <a:r>
              <a:rPr lang="it-IT" dirty="0"/>
              <a:t>Sedativi</a:t>
            </a:r>
          </a:p>
          <a:p>
            <a:pPr lvl="1"/>
            <a:r>
              <a:rPr lang="it-IT" dirty="0"/>
              <a:t>Oppiacei</a:t>
            </a:r>
          </a:p>
          <a:p>
            <a:pPr lvl="1"/>
            <a:r>
              <a:rPr lang="it-IT" dirty="0"/>
              <a:t>Alcool</a:t>
            </a:r>
          </a:p>
          <a:p>
            <a:pPr lvl="1"/>
            <a:r>
              <a:rPr lang="it-IT" dirty="0"/>
              <a:t>Sedativi ipnotici</a:t>
            </a:r>
          </a:p>
          <a:p>
            <a:pPr marL="457200" lvl="1" indent="0">
              <a:buNone/>
            </a:pPr>
            <a:r>
              <a:rPr lang="it-IT" dirty="0"/>
              <a:t>Stimolanti</a:t>
            </a:r>
          </a:p>
          <a:p>
            <a:pPr marL="457200" lvl="1" indent="0">
              <a:buNone/>
            </a:pPr>
            <a:r>
              <a:rPr lang="it-IT" dirty="0"/>
              <a:t>	cocaina</a:t>
            </a:r>
          </a:p>
          <a:p>
            <a:pPr marL="457200" lvl="1" indent="0">
              <a:buNone/>
            </a:pPr>
            <a:r>
              <a:rPr lang="it-IT" dirty="0"/>
              <a:t>	caffeina</a:t>
            </a:r>
          </a:p>
          <a:p>
            <a:pPr marL="457200" lvl="1" indent="0">
              <a:buNone/>
            </a:pPr>
            <a:r>
              <a:rPr lang="it-IT" dirty="0"/>
              <a:t>	amfetamine</a:t>
            </a:r>
          </a:p>
          <a:p>
            <a:pPr marL="457200" lvl="1" indent="0">
              <a:buNone/>
            </a:pPr>
            <a:r>
              <a:rPr lang="it-IT" dirty="0" err="1"/>
              <a:t>Neurodislettici</a:t>
            </a:r>
            <a:endParaRPr lang="it-IT" dirty="0"/>
          </a:p>
          <a:p>
            <a:pPr marL="457200" lvl="1" indent="0">
              <a:buNone/>
            </a:pPr>
            <a:r>
              <a:rPr lang="it-IT" dirty="0"/>
              <a:t>	</a:t>
            </a:r>
            <a:r>
              <a:rPr lang="it-IT" dirty="0" err="1"/>
              <a:t>fenilciclidina</a:t>
            </a:r>
            <a:endParaRPr lang="it-IT" dirty="0"/>
          </a:p>
          <a:p>
            <a:pPr marL="457200" lvl="1" indent="0">
              <a:buNone/>
            </a:pPr>
            <a:r>
              <a:rPr lang="it-IT" dirty="0"/>
              <a:t>LSD</a:t>
            </a:r>
          </a:p>
          <a:p>
            <a:pPr marL="457200" lvl="1" indent="0">
              <a:buNone/>
            </a:pPr>
            <a:r>
              <a:rPr lang="it-IT" dirty="0"/>
              <a:t>	mescalina </a:t>
            </a:r>
            <a:r>
              <a:rPr lang="it-IT" dirty="0" err="1"/>
              <a:t>pejotl</a:t>
            </a:r>
            <a:endParaRPr lang="it-IT" dirty="0"/>
          </a:p>
          <a:p>
            <a:pPr marL="457200" lvl="1" indent="0">
              <a:buNone/>
            </a:pPr>
            <a:r>
              <a:rPr lang="it-IT" dirty="0"/>
              <a:t>Entactogeni</a:t>
            </a:r>
          </a:p>
          <a:p>
            <a:pPr marL="457200" lvl="1" indent="0">
              <a:buNone/>
            </a:pPr>
            <a:r>
              <a:rPr lang="it-IT" dirty="0"/>
              <a:t>	ecstasy</a:t>
            </a:r>
          </a:p>
          <a:p>
            <a:pPr marL="457200" lvl="1" indent="0">
              <a:buNone/>
            </a:pPr>
            <a:r>
              <a:rPr lang="it-IT" dirty="0"/>
              <a:t>Cannabis</a:t>
            </a:r>
          </a:p>
          <a:p>
            <a:pPr marL="457200" lvl="1" indent="0">
              <a:buNone/>
            </a:pPr>
            <a:r>
              <a:rPr lang="it-IT" dirty="0"/>
              <a:t>Inalanti</a:t>
            </a:r>
          </a:p>
          <a:p>
            <a:pPr marL="457200" lvl="1" indent="0">
              <a:buNone/>
            </a:pPr>
            <a:r>
              <a:rPr lang="it-IT" dirty="0"/>
              <a:t>tabacco</a:t>
            </a:r>
          </a:p>
        </p:txBody>
      </p:sp>
    </p:spTree>
    <p:extLst>
      <p:ext uri="{BB962C8B-B14F-4D97-AF65-F5344CB8AC3E}">
        <p14:creationId xmlns:p14="http://schemas.microsoft.com/office/powerpoint/2010/main" val="306287771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7168CD-8B2D-BABA-25B6-58249B48BAD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F9CEEB-B3E1-0978-36E9-258E94789438}"/>
              </a:ext>
            </a:extLst>
          </p:cNvPr>
          <p:cNvSpPr>
            <a:spLocks noGrp="1"/>
          </p:cNvSpPr>
          <p:nvPr>
            <p:ph idx="1"/>
          </p:nvPr>
        </p:nvSpPr>
        <p:spPr/>
        <p:txBody>
          <a:bodyPr/>
          <a:lstStyle/>
          <a:p>
            <a:r>
              <a:rPr lang="it-IT" dirty="0"/>
              <a:t>Alcool</a:t>
            </a:r>
          </a:p>
          <a:p>
            <a:r>
              <a:rPr lang="it-IT" dirty="0"/>
              <a:t>Lieve moderata grave; intossicazione astinenza con alterazioni percettive; disturbo psicotico indotto </a:t>
            </a:r>
            <a:r>
              <a:rPr lang="it-IT" dirty="0" err="1"/>
              <a:t>dall</a:t>
            </a:r>
            <a:r>
              <a:rPr lang="it-IT" dirty="0"/>
              <a:t> alcool bipolare; depressivo; ansia; del sonno; sessuale; delirium; delirium da astinenza; demenza,</a:t>
            </a:r>
          </a:p>
          <a:p>
            <a:r>
              <a:rPr lang="it-IT" dirty="0" err="1"/>
              <a:t>Neurocognitivo</a:t>
            </a:r>
            <a:r>
              <a:rPr lang="it-IT" dirty="0"/>
              <a:t> lieve</a:t>
            </a:r>
          </a:p>
        </p:txBody>
      </p:sp>
    </p:spTree>
    <p:extLst>
      <p:ext uri="{BB962C8B-B14F-4D97-AF65-F5344CB8AC3E}">
        <p14:creationId xmlns:p14="http://schemas.microsoft.com/office/powerpoint/2010/main" val="307557810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Tra le dipendenze sono inclusi riferimenti alla astinenza da caffeina e da cannabis.</a:t>
            </a:r>
          </a:p>
          <a:p>
            <a:r>
              <a:rPr lang="it-IT" dirty="0"/>
              <a:t>Per meglio specificare le fasi della dipendenza troviamo riferimenti anche alla condizione della persona in terapia di mantenimento o in comunità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149175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B27689-AD35-8B4C-84B6-B4E6204F83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E0D97BD-EBB6-74C9-8F12-03E7A09AF5BE}"/>
              </a:ext>
            </a:extLst>
          </p:cNvPr>
          <p:cNvSpPr>
            <a:spLocks noGrp="1"/>
          </p:cNvSpPr>
          <p:nvPr>
            <p:ph idx="1"/>
          </p:nvPr>
        </p:nvSpPr>
        <p:spPr/>
        <p:txBody>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«Ai medici piace pensare che le loro decisioni non varino a seconda del giorno della settimana o dell'ora del giorno, ma si è scoperto che ciò che i medici dicono e fanno potrebbe dipendere dal loro livello di stanchezza.» «Le linee guida mediche possono ridurre le probabilità che gli specialisti prendano abbagli a spese dei pazienti. Potrebbero inoltre essere d'aiuto a tutte le professioni sanitarie, in quanto riducono la variabilità.»</a:t>
            </a:r>
            <a:endParaRPr lang="it-IT" dirty="0"/>
          </a:p>
          <a:p>
            <a:endParaRPr lang="it-IT" dirty="0"/>
          </a:p>
        </p:txBody>
      </p:sp>
    </p:spTree>
    <p:extLst>
      <p:ext uri="{BB962C8B-B14F-4D97-AF65-F5344CB8AC3E}">
        <p14:creationId xmlns:p14="http://schemas.microsoft.com/office/powerpoint/2010/main" val="417103507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p:txBody>
          <a:bodyPr/>
          <a:lstStyle/>
          <a:p>
            <a:pPr eaLnBrk="1" hangingPunct="1"/>
            <a:r>
              <a:rPr lang="it-IT" altLang="it-IT"/>
              <a:t>Dipendenze comportamentali</a:t>
            </a:r>
          </a:p>
        </p:txBody>
      </p:sp>
      <p:sp>
        <p:nvSpPr>
          <p:cNvPr id="29699" name="Segnaposto contenuto 2"/>
          <p:cNvSpPr>
            <a:spLocks noGrp="1"/>
          </p:cNvSpPr>
          <p:nvPr>
            <p:ph idx="1"/>
          </p:nvPr>
        </p:nvSpPr>
        <p:spPr/>
        <p:txBody>
          <a:bodyPr/>
          <a:lstStyle/>
          <a:p>
            <a:pPr eaLnBrk="1" hangingPunct="1">
              <a:lnSpc>
                <a:spcPct val="80000"/>
              </a:lnSpc>
            </a:pPr>
            <a:r>
              <a:rPr lang="it-IT" altLang="it-IT" sz="3000" dirty="0"/>
              <a:t>Viene proposta la formulazione di dipendenze comportamentali che include per ora solamente il gioco di azzardo patologico (precedentemente nella categoria di disturbi da </a:t>
            </a:r>
            <a:r>
              <a:rPr lang="it-IT" altLang="it-IT" sz="3000" dirty="0" err="1"/>
              <a:t>discontrollo</a:t>
            </a:r>
            <a:r>
              <a:rPr lang="it-IT" altLang="it-IT" sz="3000" dirty="0"/>
              <a:t> degli impulsi).</a:t>
            </a:r>
          </a:p>
          <a:p>
            <a:pPr eaLnBrk="1" hangingPunct="1">
              <a:lnSpc>
                <a:spcPct val="80000"/>
              </a:lnSpc>
            </a:pPr>
            <a:r>
              <a:rPr lang="it-IT" altLang="it-IT" sz="3000" dirty="0"/>
              <a:t>È stata proposta la diagnosi di Internet </a:t>
            </a:r>
            <a:r>
              <a:rPr lang="it-IT" altLang="it-IT" sz="3000" dirty="0" err="1"/>
              <a:t>addiction</a:t>
            </a:r>
            <a:r>
              <a:rPr lang="it-IT" altLang="it-IT" sz="3000" dirty="0"/>
              <a:t> </a:t>
            </a:r>
            <a:r>
              <a:rPr lang="it-IT" altLang="it-IT" sz="3000" dirty="0" err="1"/>
              <a:t>disorder</a:t>
            </a:r>
            <a:r>
              <a:rPr lang="it-IT" altLang="it-IT" sz="3000" dirty="0"/>
              <a:t>. Per ora non sarà inclusa tra le dipendenze comportamentali, sarà collocato nella appendice di patologie che richiedono ulteriori approfondimenti. </a:t>
            </a:r>
            <a:r>
              <a:rPr lang="it-IT" altLang="it-IT" sz="3000"/>
              <a:t>Si </a:t>
            </a:r>
            <a:r>
              <a:rPr lang="it-IT" altLang="it-IT" sz="3000" dirty="0"/>
              <a:t>tratta infatti di una categoria ancora assai poco definita.</a:t>
            </a:r>
          </a:p>
          <a:p>
            <a:pPr eaLnBrk="1" hangingPunct="1">
              <a:lnSpc>
                <a:spcPct val="80000"/>
              </a:lnSpc>
            </a:pPr>
            <a:endParaRPr lang="it-IT" altLang="it-IT" sz="3000" dirty="0"/>
          </a:p>
          <a:p>
            <a:pPr eaLnBrk="1" hangingPunct="1">
              <a:lnSpc>
                <a:spcPct val="80000"/>
              </a:lnSpc>
            </a:pPr>
            <a:endParaRPr lang="it-IT" altLang="it-IT" sz="3000" dirty="0"/>
          </a:p>
          <a:p>
            <a:pPr eaLnBrk="1" hangingPunct="1">
              <a:lnSpc>
                <a:spcPct val="80000"/>
              </a:lnSpc>
            </a:pPr>
            <a:endParaRPr lang="it-IT" altLang="it-IT" sz="3000" dirty="0"/>
          </a:p>
        </p:txBody>
      </p:sp>
    </p:spTree>
    <p:extLst>
      <p:ext uri="{BB962C8B-B14F-4D97-AF65-F5344CB8AC3E}">
        <p14:creationId xmlns:p14="http://schemas.microsoft.com/office/powerpoint/2010/main" val="304813951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Demenza e disturbo amnesico sono stati unificati nei disturbi </a:t>
            </a:r>
            <a:r>
              <a:rPr lang="it-IT" dirty="0" err="1"/>
              <a:t>neurocognitivi</a:t>
            </a:r>
            <a:endParaRPr lang="it-IT" dirty="0"/>
          </a:p>
          <a:p>
            <a:r>
              <a:rPr lang="it-IT" dirty="0"/>
              <a:t>Si riconosce la presenza di disturbi </a:t>
            </a:r>
            <a:r>
              <a:rPr lang="it-IT" dirty="0" err="1"/>
              <a:t>neurocognitivi</a:t>
            </a:r>
            <a:r>
              <a:rPr lang="it-IT" dirty="0"/>
              <a:t> lievi</a:t>
            </a:r>
          </a:p>
          <a:p>
            <a:r>
              <a:rPr lang="it-IT" dirty="0"/>
              <a:t>Nella diagnosi viene fatto riferimento anche a sottotipi basati sulle cause del disturbo (frontotemporale, corpi di Lewy. Postraumatica da </a:t>
            </a:r>
            <a:r>
              <a:rPr lang="it-IT" dirty="0" err="1"/>
              <a:t>parkinson</a:t>
            </a:r>
            <a:r>
              <a:rPr lang="it-IT" dirty="0"/>
              <a:t> da prioni aids </a:t>
            </a:r>
            <a:r>
              <a:rPr lang="it-IT" dirty="0" err="1"/>
              <a:t>hungtington</a:t>
            </a:r>
            <a:r>
              <a:rPr lang="it-IT" dirty="0"/>
              <a:t> </a:t>
            </a:r>
            <a:r>
              <a:rPr lang="it-IT" dirty="0" err="1"/>
              <a:t>ecc</a:t>
            </a:r>
            <a:r>
              <a:rPr lang="it-IT" dirty="0"/>
              <a:t>).</a:t>
            </a:r>
          </a:p>
        </p:txBody>
      </p:sp>
      <p:sp>
        <p:nvSpPr>
          <p:cNvPr id="3" name="Titolo 2"/>
          <p:cNvSpPr>
            <a:spLocks noGrp="1"/>
          </p:cNvSpPr>
          <p:nvPr>
            <p:ph type="title"/>
          </p:nvPr>
        </p:nvSpPr>
        <p:spPr/>
        <p:txBody>
          <a:bodyPr/>
          <a:lstStyle/>
          <a:p>
            <a:r>
              <a:rPr lang="it-IT" dirty="0"/>
              <a:t>Disturbi </a:t>
            </a:r>
            <a:r>
              <a:rPr lang="it-IT" dirty="0" err="1"/>
              <a:t>neurocognitivi</a:t>
            </a:r>
            <a:endParaRPr lang="it-IT" dirty="0"/>
          </a:p>
        </p:txBody>
      </p:sp>
    </p:spTree>
    <p:extLst>
      <p:ext uri="{BB962C8B-B14F-4D97-AF65-F5344CB8AC3E}">
        <p14:creationId xmlns:p14="http://schemas.microsoft.com/office/powerpoint/2010/main" val="15684449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9A9ADD-265F-4EA9-AAA6-4A2A17903E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842AF32-FC32-4A3C-BAE3-0D9E90F44AEE}"/>
              </a:ext>
            </a:extLst>
          </p:cNvPr>
          <p:cNvSpPr>
            <a:spLocks noGrp="1"/>
          </p:cNvSpPr>
          <p:nvPr>
            <p:ph idx="1"/>
          </p:nvPr>
        </p:nvSpPr>
        <p:spPr/>
        <p:txBody>
          <a:bodyPr/>
          <a:lstStyle/>
          <a:p>
            <a:r>
              <a:rPr lang="it-IT" dirty="0"/>
              <a:t>Tutte le demenze sono curabili</a:t>
            </a:r>
          </a:p>
          <a:p>
            <a:r>
              <a:rPr lang="it-IT" dirty="0"/>
              <a:t>Circa il 10-15% sono guaribili (</a:t>
            </a:r>
            <a:r>
              <a:rPr lang="it-IT" dirty="0" err="1"/>
              <a:t>vit</a:t>
            </a:r>
            <a:r>
              <a:rPr lang="it-IT" dirty="0"/>
              <a:t> B12, idrocefalo normoteso, </a:t>
            </a:r>
            <a:r>
              <a:rPr lang="it-IT" dirty="0" err="1"/>
              <a:t>pseudodemenza</a:t>
            </a:r>
            <a:r>
              <a:rPr lang="it-IT" dirty="0"/>
              <a:t>)</a:t>
            </a:r>
          </a:p>
          <a:p>
            <a:r>
              <a:rPr lang="it-IT" dirty="0"/>
              <a:t>Non guaribili (per ora) </a:t>
            </a:r>
            <a:r>
              <a:rPr lang="it-IT" dirty="0" err="1"/>
              <a:t>alzheimer</a:t>
            </a:r>
            <a:r>
              <a:rPr lang="it-IT" dirty="0"/>
              <a:t> 50%</a:t>
            </a:r>
          </a:p>
          <a:p>
            <a:r>
              <a:rPr lang="it-IT" dirty="0"/>
              <a:t>Vascolare 30%  + forme statisticamente minori tra cui quelle citate prima</a:t>
            </a:r>
          </a:p>
          <a:p>
            <a:r>
              <a:rPr lang="it-IT" dirty="0"/>
              <a:t>Un capitolo pieno di riferimenti neurologici</a:t>
            </a:r>
          </a:p>
        </p:txBody>
      </p:sp>
    </p:spTree>
    <p:extLst>
      <p:ext uri="{BB962C8B-B14F-4D97-AF65-F5344CB8AC3E}">
        <p14:creationId xmlns:p14="http://schemas.microsoft.com/office/powerpoint/2010/main" val="302307868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dirty="0"/>
              <a:t>Rimangono quelle previste dal DSMIV a si aggiunge il sottotipo in ambiente controllato (es ospedale, prigione </a:t>
            </a:r>
            <a:r>
              <a:rPr lang="it-IT" dirty="0" err="1"/>
              <a:t>ecc</a:t>
            </a:r>
            <a:r>
              <a:rPr lang="it-IT" dirty="0"/>
              <a:t>) ed in remissione.</a:t>
            </a:r>
          </a:p>
          <a:p>
            <a:r>
              <a:rPr lang="it-IT" dirty="0"/>
              <a:t>Si distinguono le parafilie dai disturbi </a:t>
            </a:r>
            <a:r>
              <a:rPr lang="it-IT" dirty="0" err="1"/>
              <a:t>parafilici</a:t>
            </a:r>
            <a:r>
              <a:rPr lang="it-IT" dirty="0"/>
              <a:t>. Questi disturbi sono parafilie che causano problemi, disagio o espongono a rischio la persona o i partner. La parafilia è un aspetto necessario ma non sufficiente per definire un disturbo da parafilia.</a:t>
            </a:r>
          </a:p>
          <a:p>
            <a:r>
              <a:rPr lang="it-IT" dirty="0"/>
              <a:t>Il caso della pedofilia</a:t>
            </a:r>
          </a:p>
        </p:txBody>
      </p:sp>
      <p:sp>
        <p:nvSpPr>
          <p:cNvPr id="3" name="Titolo 2"/>
          <p:cNvSpPr>
            <a:spLocks noGrp="1"/>
          </p:cNvSpPr>
          <p:nvPr>
            <p:ph type="title"/>
          </p:nvPr>
        </p:nvSpPr>
        <p:spPr/>
        <p:txBody>
          <a:bodyPr/>
          <a:lstStyle/>
          <a:p>
            <a:r>
              <a:rPr lang="it-IT" dirty="0"/>
              <a:t>Parafilie</a:t>
            </a:r>
          </a:p>
        </p:txBody>
      </p:sp>
    </p:spTree>
    <p:extLst>
      <p:ext uri="{BB962C8B-B14F-4D97-AF65-F5344CB8AC3E}">
        <p14:creationId xmlns:p14="http://schemas.microsoft.com/office/powerpoint/2010/main" val="110143557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9EDDB4-AEBA-81AD-5467-FFF30FCB969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4DD1790-0176-FB28-0CD5-CE746C0493F2}"/>
              </a:ext>
            </a:extLst>
          </p:cNvPr>
          <p:cNvSpPr>
            <a:spLocks noGrp="1"/>
          </p:cNvSpPr>
          <p:nvPr>
            <p:ph idx="1"/>
          </p:nvPr>
        </p:nvSpPr>
        <p:spPr/>
        <p:txBody>
          <a:bodyPr>
            <a:normAutofit lnSpcReduction="10000"/>
          </a:bodyPr>
          <a:lstStyle/>
          <a:p>
            <a:r>
              <a:rPr lang="it-IT" dirty="0"/>
              <a:t>Voyeuristico</a:t>
            </a:r>
          </a:p>
          <a:p>
            <a:r>
              <a:rPr lang="it-IT" dirty="0"/>
              <a:t>Esibizionistico</a:t>
            </a:r>
          </a:p>
          <a:p>
            <a:r>
              <a:rPr lang="it-IT" dirty="0"/>
              <a:t>Masochistico</a:t>
            </a:r>
          </a:p>
          <a:p>
            <a:r>
              <a:rPr lang="it-IT" dirty="0"/>
              <a:t>Sadico</a:t>
            </a:r>
          </a:p>
          <a:p>
            <a:r>
              <a:rPr lang="it-IT" dirty="0"/>
              <a:t>Pedofilo</a:t>
            </a:r>
          </a:p>
          <a:p>
            <a:r>
              <a:rPr lang="it-IT" dirty="0"/>
              <a:t>Feticista</a:t>
            </a:r>
          </a:p>
          <a:p>
            <a:r>
              <a:rPr lang="it-IT" dirty="0" err="1"/>
              <a:t>Trasvestitismo</a:t>
            </a:r>
            <a:endParaRPr lang="it-IT" dirty="0"/>
          </a:p>
          <a:p>
            <a:r>
              <a:rPr lang="it-IT" dirty="0"/>
              <a:t>E molti altre possibili varianti</a:t>
            </a:r>
          </a:p>
        </p:txBody>
      </p:sp>
    </p:spTree>
    <p:extLst>
      <p:ext uri="{BB962C8B-B14F-4D97-AF65-F5344CB8AC3E}">
        <p14:creationId xmlns:p14="http://schemas.microsoft.com/office/powerpoint/2010/main" val="155657293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Coesistono nel manuale 2 diversi sistemi classificatori, quello classico ed uno innovativo. Data la importanza dell’argomento ad esso sarà dedicato ampio spazio.</a:t>
            </a:r>
          </a:p>
        </p:txBody>
      </p:sp>
      <p:sp>
        <p:nvSpPr>
          <p:cNvPr id="3" name="Titolo 2"/>
          <p:cNvSpPr>
            <a:spLocks noGrp="1"/>
          </p:cNvSpPr>
          <p:nvPr>
            <p:ph type="title"/>
          </p:nvPr>
        </p:nvSpPr>
        <p:spPr/>
        <p:txBody>
          <a:bodyPr/>
          <a:lstStyle/>
          <a:p>
            <a:r>
              <a:rPr lang="it-IT" dirty="0"/>
              <a:t>Disturbi di personalità</a:t>
            </a:r>
          </a:p>
        </p:txBody>
      </p:sp>
    </p:spTree>
    <p:extLst>
      <p:ext uri="{BB962C8B-B14F-4D97-AF65-F5344CB8AC3E}">
        <p14:creationId xmlns:p14="http://schemas.microsoft.com/office/powerpoint/2010/main" val="184974877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Un Disturbo di Personalità rappresenta un modello di esperienza interiore e di comportamento che devia marcatamente rispetto alle aspettative della cultura dell’individuo, è pervasivo e inflessibile, esordisce nell’adolescenza o nella prima età adulta, è stabile nel tempo, e determina disagio o menomazione.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93971987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Il </a:t>
            </a:r>
            <a:r>
              <a:rPr lang="it-IT" sz="2400" b="1" dirty="0"/>
              <a:t>Disturbo Paranoide di Personalità</a:t>
            </a:r>
            <a:r>
              <a:rPr lang="it-IT" sz="2400" dirty="0"/>
              <a:t> è un quadro caratterizzato da sfiducia e sospettosità, per cui le motivazioni degli altri vengono interpretate come malevole.</a:t>
            </a:r>
          </a:p>
          <a:p>
            <a:r>
              <a:rPr lang="it-IT" sz="2400" b="1" dirty="0"/>
              <a:t>Il Disturbo Schizoide di Personalità </a:t>
            </a:r>
            <a:r>
              <a:rPr lang="it-IT" sz="2400" dirty="0"/>
              <a:t>è un quadro caratterizzato da distacco dalle relazioni sociali e da una gamma ristretta di espressività emotiva.</a:t>
            </a:r>
          </a:p>
          <a:p>
            <a:r>
              <a:rPr lang="it-IT" sz="2400" b="1" dirty="0"/>
              <a:t>Il Disturbo </a:t>
            </a:r>
            <a:r>
              <a:rPr lang="it-IT" sz="2400" b="1" dirty="0" err="1"/>
              <a:t>Schizotipico</a:t>
            </a:r>
            <a:r>
              <a:rPr lang="it-IT" sz="2400" b="1" dirty="0"/>
              <a:t> di Personalità</a:t>
            </a:r>
            <a:r>
              <a:rPr lang="it-IT" sz="2400" dirty="0"/>
              <a:t> è un quadro caratterizzato da disagio acuto nelle relazioni strette, distorsioni cognitive o percettive, ed eccentricità nel comportamento.</a:t>
            </a:r>
          </a:p>
          <a:p>
            <a:endParaRPr lang="it-IT" dirty="0"/>
          </a:p>
        </p:txBody>
      </p:sp>
      <p:sp>
        <p:nvSpPr>
          <p:cNvPr id="3" name="Titolo 2"/>
          <p:cNvSpPr>
            <a:spLocks noGrp="1"/>
          </p:cNvSpPr>
          <p:nvPr>
            <p:ph type="title"/>
          </p:nvPr>
        </p:nvSpPr>
        <p:spPr/>
        <p:txBody>
          <a:bodyPr>
            <a:normAutofit fontScale="90000"/>
          </a:bodyPr>
          <a:lstStyle/>
          <a:p>
            <a:r>
              <a:rPr lang="it-IT" dirty="0"/>
              <a:t>CLUSTER A Diffidenti e sospettosi</a:t>
            </a:r>
            <a:br>
              <a:rPr lang="it-IT" dirty="0"/>
            </a:br>
            <a:endParaRPr lang="it-IT" dirty="0"/>
          </a:p>
        </p:txBody>
      </p:sp>
    </p:spTree>
    <p:extLst>
      <p:ext uri="{BB962C8B-B14F-4D97-AF65-F5344CB8AC3E}">
        <p14:creationId xmlns:p14="http://schemas.microsoft.com/office/powerpoint/2010/main" val="178075496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BEE7E-7C18-0FE9-AA26-87DCC428CC6E}"/>
              </a:ext>
            </a:extLst>
          </p:cNvPr>
          <p:cNvSpPr>
            <a:spLocks noGrp="1"/>
          </p:cNvSpPr>
          <p:nvPr>
            <p:ph type="title"/>
          </p:nvPr>
        </p:nvSpPr>
        <p:spPr/>
        <p:txBody>
          <a:bodyPr>
            <a:normAutofit fontScale="90000"/>
          </a:bodyPr>
          <a:lstStyle/>
          <a:p>
            <a:r>
              <a:rPr lang="it-IT" dirty="0"/>
              <a:t>CLUSTER B emotivi ed esibizionisti</a:t>
            </a:r>
            <a:br>
              <a:rPr lang="it-IT" dirty="0"/>
            </a:br>
            <a:endParaRPr lang="it-IT" dirty="0"/>
          </a:p>
        </p:txBody>
      </p:sp>
      <p:sp>
        <p:nvSpPr>
          <p:cNvPr id="3" name="Segnaposto contenuto 2">
            <a:extLst>
              <a:ext uri="{FF2B5EF4-FFF2-40B4-BE49-F238E27FC236}">
                <a16:creationId xmlns:a16="http://schemas.microsoft.com/office/drawing/2014/main" id="{98D8D41E-653C-1567-F5AA-E653CC65F677}"/>
              </a:ext>
            </a:extLst>
          </p:cNvPr>
          <p:cNvSpPr>
            <a:spLocks noGrp="1"/>
          </p:cNvSpPr>
          <p:nvPr>
            <p:ph idx="1"/>
          </p:nvPr>
        </p:nvSpPr>
        <p:spPr/>
        <p:txBody>
          <a:bodyPr>
            <a:normAutofit fontScale="77500" lnSpcReduction="20000"/>
          </a:bodyPr>
          <a:lstStyle/>
          <a:p>
            <a:r>
              <a:rPr lang="it-IT" sz="3200" dirty="0"/>
              <a:t>Il </a:t>
            </a:r>
            <a:r>
              <a:rPr lang="it-IT" sz="3200" b="1" dirty="0"/>
              <a:t>Disturbo Antisociale di Personalità</a:t>
            </a:r>
            <a:r>
              <a:rPr lang="it-IT" sz="3200" dirty="0"/>
              <a:t> è un quadro caratterizzato da inosservanza e violazione dei diritti degli altri.</a:t>
            </a:r>
          </a:p>
          <a:p>
            <a:r>
              <a:rPr lang="it-IT" sz="3200" dirty="0"/>
              <a:t>Il </a:t>
            </a:r>
            <a:r>
              <a:rPr lang="it-IT" sz="3200" b="1" dirty="0"/>
              <a:t>Disturbo Borderline di Personalità</a:t>
            </a:r>
            <a:r>
              <a:rPr lang="it-IT" sz="3200" dirty="0"/>
              <a:t> è un quadro caratterizzato da instabilità delle relazioni interpersonali, dell’immagine di sé e degli affetti, e da marcata impulsività.</a:t>
            </a:r>
          </a:p>
          <a:p>
            <a:r>
              <a:rPr lang="it-IT" sz="3200" dirty="0"/>
              <a:t>Il </a:t>
            </a:r>
            <a:r>
              <a:rPr lang="it-IT" sz="3200" b="1" dirty="0"/>
              <a:t>Disturbo Istrionico di Personalità</a:t>
            </a:r>
            <a:r>
              <a:rPr lang="it-IT" sz="3200" dirty="0"/>
              <a:t> è un quadro caratterizzato da emotività eccessiva e da ricerca di attenzione.</a:t>
            </a:r>
          </a:p>
          <a:p>
            <a:r>
              <a:rPr lang="it-IT" sz="3200" dirty="0"/>
              <a:t>Il </a:t>
            </a:r>
            <a:r>
              <a:rPr lang="it-IT" sz="3200" b="1" dirty="0"/>
              <a:t>Disturbo Narcisistico di Personalità</a:t>
            </a:r>
            <a:r>
              <a:rPr lang="it-IT" sz="3200" dirty="0"/>
              <a:t> è un quadro caratterizzato da grandiosità, necessità di ammirazione, e mancanza di empatia.</a:t>
            </a:r>
          </a:p>
          <a:p>
            <a:endParaRPr lang="it-IT" sz="3200" dirty="0"/>
          </a:p>
          <a:p>
            <a:endParaRPr lang="it-IT" dirty="0"/>
          </a:p>
        </p:txBody>
      </p:sp>
    </p:spTree>
    <p:extLst>
      <p:ext uri="{BB962C8B-B14F-4D97-AF65-F5344CB8AC3E}">
        <p14:creationId xmlns:p14="http://schemas.microsoft.com/office/powerpoint/2010/main" val="6641561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Il </a:t>
            </a:r>
            <a:r>
              <a:rPr lang="it-IT" sz="2800" b="1" dirty="0"/>
              <a:t>Disturbo Evitante di Personalità</a:t>
            </a:r>
            <a:r>
              <a:rPr lang="it-IT" sz="2800" dirty="0"/>
              <a:t> è un quadro caratterizzato da inibizione, sentimenti di inadeguatezza, e ipersensibilità ai giudizi negativi.</a:t>
            </a:r>
          </a:p>
          <a:p>
            <a:r>
              <a:rPr lang="it-IT" sz="3200" dirty="0"/>
              <a:t>Il </a:t>
            </a:r>
            <a:r>
              <a:rPr lang="it-IT" sz="3200" b="1" dirty="0"/>
              <a:t>Disturbo Dipendente di Personalità</a:t>
            </a:r>
            <a:r>
              <a:rPr lang="it-IT" sz="3200" dirty="0"/>
              <a:t> è un quadro caratterizzato da comportamento sottomesso e adesivo legato ad un eccessivo bisogno di essere accuditi.</a:t>
            </a:r>
          </a:p>
          <a:p>
            <a:r>
              <a:rPr lang="it-IT" sz="3200" dirty="0"/>
              <a:t>Il </a:t>
            </a:r>
            <a:r>
              <a:rPr lang="it-IT" sz="3200" b="1" dirty="0"/>
              <a:t>Disturbo Ossessivo-Compulsivo di Personalità</a:t>
            </a:r>
            <a:r>
              <a:rPr lang="it-IT" sz="3200" dirty="0"/>
              <a:t> è un quadro caratterizzato da preoccupazione per l’ordine, perfezionismo ed esigenze di controllo.</a:t>
            </a:r>
          </a:p>
          <a:p>
            <a:endParaRPr lang="it-IT" dirty="0"/>
          </a:p>
        </p:txBody>
      </p:sp>
      <p:sp>
        <p:nvSpPr>
          <p:cNvPr id="3" name="Titolo 2"/>
          <p:cNvSpPr>
            <a:spLocks noGrp="1"/>
          </p:cNvSpPr>
          <p:nvPr>
            <p:ph type="title"/>
          </p:nvPr>
        </p:nvSpPr>
        <p:spPr/>
        <p:txBody>
          <a:bodyPr>
            <a:normAutofit fontScale="90000"/>
          </a:bodyPr>
          <a:lstStyle/>
          <a:p>
            <a:r>
              <a:rPr lang="it-IT" dirty="0"/>
              <a:t>CLUSTER C ansiosi ed evitanti</a:t>
            </a:r>
            <a:br>
              <a:rPr lang="it-IT" dirty="0"/>
            </a:br>
            <a:endParaRPr lang="it-IT" dirty="0"/>
          </a:p>
        </p:txBody>
      </p:sp>
    </p:spTree>
    <p:extLst>
      <p:ext uri="{BB962C8B-B14F-4D97-AF65-F5344CB8AC3E}">
        <p14:creationId xmlns:p14="http://schemas.microsoft.com/office/powerpoint/2010/main" val="2729984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B014AC-BD92-34B8-CA10-3A3FD12252D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BA810E0-7CDE-3E66-5CBF-82692062F264}"/>
              </a:ext>
            </a:extLst>
          </p:cNvPr>
          <p:cNvSpPr>
            <a:spLocks noGrp="1"/>
          </p:cNvSpPr>
          <p:nvPr>
            <p:ph idx="1"/>
          </p:nvPr>
        </p:nvSpPr>
        <p:spPr/>
        <p:txBody>
          <a:bodyPr/>
          <a:lstStyle/>
          <a:p>
            <a:r>
              <a:rPr lang="it-IT" dirty="0"/>
              <a:t>Per la diagnosi di disturbo borderline di personalità bastano 5 criteri sui 9 descritti: possibili </a:t>
            </a:r>
            <a:r>
              <a:rPr lang="it-IT" dirty="0" err="1"/>
              <a:t>altrìernative</a:t>
            </a:r>
            <a:r>
              <a:rPr lang="it-IT" dirty="0"/>
              <a:t> 256</a:t>
            </a:r>
          </a:p>
          <a:p>
            <a:r>
              <a:rPr lang="it-IT" dirty="0"/>
              <a:t>Per il panico bastano 5 su 12 possibili combinazioni oltre 3000</a:t>
            </a:r>
          </a:p>
        </p:txBody>
      </p:sp>
    </p:spTree>
    <p:extLst>
      <p:ext uri="{BB962C8B-B14F-4D97-AF65-F5344CB8AC3E}">
        <p14:creationId xmlns:p14="http://schemas.microsoft.com/office/powerpoint/2010/main" val="33340402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C23309-7F9C-7F9E-AFCF-867BB5E39E4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14458C3-B43F-25F0-DF0F-4A2A8B82BD19}"/>
              </a:ext>
            </a:extLst>
          </p:cNvPr>
          <p:cNvSpPr>
            <a:spLocks noGrp="1"/>
          </p:cNvSpPr>
          <p:nvPr>
            <p:ph idx="1"/>
          </p:nvPr>
        </p:nvSpPr>
        <p:spPr/>
        <p:txBody>
          <a:bodyPr>
            <a:normAutofit fontScale="85000" lnSpcReduction="20000"/>
          </a:bodyPr>
          <a:lstStyle/>
          <a:p>
            <a:r>
              <a:rPr lang="it-IT" sz="3200" dirty="0"/>
              <a:t>Il </a:t>
            </a:r>
            <a:r>
              <a:rPr lang="it-IT" sz="3200" b="1" dirty="0"/>
              <a:t>Disturbo di Personalità Non Altrimenti Specificato</a:t>
            </a:r>
            <a:r>
              <a:rPr lang="it-IT" sz="3200" dirty="0"/>
              <a:t> è un categoria a disposizione per due situazioni: 1) il quadro personologico dell’individuo soddisfa i criteri generali per un Disturbo di Personalità, e sono presenti tratti di vari Disturbi di Personalità diversi, ma non risultano soddisfatti i criteri per nessuno specifico Disturbo di Personalità; oppure 2) il quadro personologico dell’individuo soddisfa i criteri generali per un Disturbo di Personalità, ma l’individuo viene considerato affetto da un Disturbo di Personalità non incluso nella Classificazione (per es., disturbo passivo-aggressivo di personalità).</a:t>
            </a:r>
          </a:p>
          <a:p>
            <a:endParaRPr lang="it-IT" dirty="0"/>
          </a:p>
        </p:txBody>
      </p:sp>
    </p:spTree>
    <p:extLst>
      <p:ext uri="{BB962C8B-B14F-4D97-AF65-F5344CB8AC3E}">
        <p14:creationId xmlns:p14="http://schemas.microsoft.com/office/powerpoint/2010/main" val="299386614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 Disturbi di Personalità sono raccolti in tre gruppi chiamati anche col termine inglese CLUSTERS in base ad analogie descrittive. </a:t>
            </a:r>
          </a:p>
          <a:p>
            <a:r>
              <a:rPr lang="it-IT" sz="2000" dirty="0"/>
              <a:t>Il gruppo A include i Disturbi di Personalità Paranoide, Schizoide e </a:t>
            </a:r>
            <a:r>
              <a:rPr lang="it-IT" sz="2000" dirty="0" err="1"/>
              <a:t>Schizotipico</a:t>
            </a:r>
            <a:r>
              <a:rPr lang="it-IT" sz="2000" dirty="0"/>
              <a:t>. Gli individui con questi disturbi spesso appaiono strani o eccentrici. </a:t>
            </a:r>
          </a:p>
          <a:p>
            <a:r>
              <a:rPr lang="it-IT" sz="2000" dirty="0"/>
              <a:t>Il gruppo B include i Disturbi di Personalità Antisociale, Borderline, Istrionico e Narcisistico. Gli individui con questi disturbi spesso appaiono amplificativi, emotivi o imprevedibili. </a:t>
            </a:r>
          </a:p>
          <a:p>
            <a:r>
              <a:rPr lang="it-IT" sz="2000" dirty="0"/>
              <a:t>Il gruppo C include i Disturbi di Personalità Evitante, Dipendente, e Ossessivo-Compulsivo. Gli individui con questi disturbi appaiono spesso ansiosi o paurosi.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4393824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2094498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45D870-EDAC-415E-52FA-F352852B3DDB}"/>
              </a:ext>
            </a:extLst>
          </p:cNvPr>
          <p:cNvSpPr>
            <a:spLocks noGrp="1"/>
          </p:cNvSpPr>
          <p:nvPr>
            <p:ph idx="1"/>
          </p:nvPr>
        </p:nvSpPr>
        <p:spPr/>
        <p:txBody>
          <a:bodyPr/>
          <a:lstStyle/>
          <a:p>
            <a:r>
              <a:rPr lang="it-IT" sz="24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400" dirty="0"/>
              <a:t>Lo scopo della proposta, per ora collocata in appendice, è abituare i clinici alla nuova classificazione, dimensionale e tratto specifica, ed orientare la ricerca  in questa direzione.  </a:t>
            </a:r>
          </a:p>
          <a:p>
            <a:endParaRPr lang="it-IT" dirty="0"/>
          </a:p>
        </p:txBody>
      </p:sp>
      <p:sp>
        <p:nvSpPr>
          <p:cNvPr id="3" name="Titolo 2">
            <a:extLst>
              <a:ext uri="{FF2B5EF4-FFF2-40B4-BE49-F238E27FC236}">
                <a16:creationId xmlns:a16="http://schemas.microsoft.com/office/drawing/2014/main" id="{F2C8066D-6DED-3FF9-21D0-1F3D230ED9E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66905726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F767822-8377-57D0-BC28-A21329B89932}"/>
              </a:ext>
            </a:extLst>
          </p:cNvPr>
          <p:cNvSpPr>
            <a:spLocks noGrp="1"/>
          </p:cNvSpPr>
          <p:nvPr>
            <p:ph idx="1"/>
          </p:nvPr>
        </p:nvSpPr>
        <p:spPr/>
        <p:txBody>
          <a:bodyPr/>
          <a:lstStyle/>
          <a:p>
            <a:r>
              <a:rPr lang="it-IT" sz="2800" dirty="0"/>
              <a:t>Comportamento suicidario e autolesionismo non suicidario</a:t>
            </a:r>
          </a:p>
          <a:p>
            <a:endParaRPr lang="it-IT" sz="2800" dirty="0"/>
          </a:p>
          <a:p>
            <a:r>
              <a:rPr lang="it-IT" sz="2800" dirty="0"/>
              <a:t>Abuso e trascuratezza infantile</a:t>
            </a:r>
          </a:p>
          <a:p>
            <a:r>
              <a:rPr lang="it-IT" sz="2800" dirty="0"/>
              <a:t>	maltrattamento e neglect infantile</a:t>
            </a:r>
          </a:p>
          <a:p>
            <a:r>
              <a:rPr lang="it-IT" sz="2800" dirty="0"/>
              <a:t>	abuso sessuale infantile</a:t>
            </a:r>
          </a:p>
          <a:p>
            <a:r>
              <a:rPr lang="it-IT" sz="2800" dirty="0"/>
              <a:t>	neglect infantile</a:t>
            </a:r>
          </a:p>
          <a:p>
            <a:r>
              <a:rPr lang="it-IT" sz="2800" dirty="0"/>
              <a:t>	abuso psicologico infantile</a:t>
            </a:r>
          </a:p>
          <a:p>
            <a:endParaRPr lang="it-IT" sz="2800" dirty="0"/>
          </a:p>
          <a:p>
            <a:endParaRPr lang="it-IT" dirty="0"/>
          </a:p>
        </p:txBody>
      </p:sp>
      <p:sp>
        <p:nvSpPr>
          <p:cNvPr id="3" name="Titolo 2">
            <a:extLst>
              <a:ext uri="{FF2B5EF4-FFF2-40B4-BE49-F238E27FC236}">
                <a16:creationId xmlns:a16="http://schemas.microsoft.com/office/drawing/2014/main" id="{F150F362-E908-B724-9E82-4777EB429BCD}"/>
              </a:ext>
            </a:extLst>
          </p:cNvPr>
          <p:cNvSpPr>
            <a:spLocks noGrp="1"/>
          </p:cNvSpPr>
          <p:nvPr>
            <p:ph type="title"/>
          </p:nvPr>
        </p:nvSpPr>
        <p:spPr/>
        <p:txBody>
          <a:bodyPr/>
          <a:lstStyle/>
          <a:p>
            <a:r>
              <a:rPr lang="it-IT" dirty="0"/>
              <a:t>ALTRE CONDIZIONI CHE POSSONO ESSERE OGGETTO DI ATTENZIONE CLINICA</a:t>
            </a:r>
          </a:p>
        </p:txBody>
      </p:sp>
    </p:spTree>
    <p:extLst>
      <p:ext uri="{BB962C8B-B14F-4D97-AF65-F5344CB8AC3E}">
        <p14:creationId xmlns:p14="http://schemas.microsoft.com/office/powerpoint/2010/main" val="416540394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3AF4C6A-3E1C-7C84-EA1E-17968AA531CD}"/>
              </a:ext>
            </a:extLst>
          </p:cNvPr>
          <p:cNvSpPr>
            <a:spLocks noGrp="1"/>
          </p:cNvSpPr>
          <p:nvPr>
            <p:ph idx="1"/>
          </p:nvPr>
        </p:nvSpPr>
        <p:spPr/>
        <p:txBody>
          <a:bodyPr/>
          <a:lstStyle/>
          <a:p>
            <a:r>
              <a:rPr lang="it-IT" sz="2800" dirty="0"/>
              <a:t>Problemi di maltrattamento e neglect nell’adulto</a:t>
            </a:r>
          </a:p>
          <a:p>
            <a:r>
              <a:rPr lang="it-IT" sz="2800" dirty="0"/>
              <a:t>	violenza </a:t>
            </a:r>
            <a:r>
              <a:rPr lang="it-IT" sz="2800" dirty="0" err="1"/>
              <a:t>fisicadel</a:t>
            </a:r>
            <a:r>
              <a:rPr lang="it-IT" sz="2800" dirty="0"/>
              <a:t>/la partner</a:t>
            </a:r>
          </a:p>
          <a:p>
            <a:r>
              <a:rPr lang="it-IT" sz="2800" dirty="0"/>
              <a:t>	violenza sessuale del/la partner</a:t>
            </a:r>
          </a:p>
          <a:p>
            <a:r>
              <a:rPr lang="it-IT" sz="2800" dirty="0"/>
              <a:t>	neglect del coniuge o della partner</a:t>
            </a:r>
          </a:p>
          <a:p>
            <a:r>
              <a:rPr lang="it-IT" sz="2800" dirty="0"/>
              <a:t>	abuso psicologico del/la partner</a:t>
            </a:r>
          </a:p>
          <a:p>
            <a:r>
              <a:rPr lang="it-IT" sz="2800" dirty="0"/>
              <a:t>	abuso </a:t>
            </a:r>
            <a:r>
              <a:rPr lang="it-IT" sz="2800" dirty="0" err="1"/>
              <a:t>dell</a:t>
            </a:r>
            <a:r>
              <a:rPr lang="it-IT" sz="2800" dirty="0"/>
              <a:t> adulto da parte di persona diversa dal partner</a:t>
            </a:r>
          </a:p>
          <a:p>
            <a:endParaRPr lang="it-IT" dirty="0"/>
          </a:p>
        </p:txBody>
      </p:sp>
      <p:sp>
        <p:nvSpPr>
          <p:cNvPr id="3" name="Titolo 2">
            <a:extLst>
              <a:ext uri="{FF2B5EF4-FFF2-40B4-BE49-F238E27FC236}">
                <a16:creationId xmlns:a16="http://schemas.microsoft.com/office/drawing/2014/main" id="{6B8473C7-FFCE-C322-A0C2-3F6A04AF3E89}"/>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52266598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B9436A76-0819-9B67-B896-5067DCACF934}"/>
              </a:ext>
            </a:extLst>
          </p:cNvPr>
          <p:cNvSpPr>
            <a:spLocks noGrp="1"/>
          </p:cNvSpPr>
          <p:nvPr>
            <p:ph idx="1"/>
          </p:nvPr>
        </p:nvSpPr>
        <p:spPr/>
        <p:txBody>
          <a:bodyPr>
            <a:noAutofit/>
          </a:bodyPr>
          <a:lstStyle/>
          <a:p>
            <a:r>
              <a:rPr lang="it-IT" sz="2400" dirty="0"/>
              <a:t>RELAZIONE</a:t>
            </a:r>
          </a:p>
          <a:p>
            <a:r>
              <a:rPr lang="it-IT" sz="2400" dirty="0"/>
              <a:t>ISTRUZIONE</a:t>
            </a:r>
          </a:p>
          <a:p>
            <a:r>
              <a:rPr lang="it-IT" sz="2400" dirty="0"/>
              <a:t>LAVORO</a:t>
            </a:r>
          </a:p>
          <a:p>
            <a:r>
              <a:rPr lang="it-IT" sz="2400" dirty="0"/>
              <a:t>ABITATIVI</a:t>
            </a:r>
          </a:p>
          <a:p>
            <a:r>
              <a:rPr lang="it-IT" sz="2400" dirty="0"/>
              <a:t>ECONOMICI</a:t>
            </a:r>
          </a:p>
          <a:p>
            <a:r>
              <a:rPr lang="it-IT" sz="2400" dirty="0"/>
              <a:t>CORRELATI ALL AMBIENTE SOCIALE</a:t>
            </a:r>
          </a:p>
          <a:p>
            <a:r>
              <a:rPr lang="it-IT" sz="2400" dirty="0"/>
              <a:t>RAPPORTI COL SISTEMA GIUDIZIARIO</a:t>
            </a:r>
          </a:p>
          <a:p>
            <a:r>
              <a:rPr lang="it-IT" sz="2400" dirty="0"/>
              <a:t>ACCESSO A CURE MEDICHE</a:t>
            </a:r>
          </a:p>
          <a:p>
            <a:r>
              <a:rPr lang="it-IT" sz="2400" dirty="0"/>
              <a:t>CIRCOSTANZE DI STORIA PERSONAE </a:t>
            </a:r>
          </a:p>
          <a:p>
            <a:r>
              <a:rPr lang="it-IT" sz="2400" dirty="0"/>
              <a:t>ALTRI PROBLEMI PSICOSOCIALI</a:t>
            </a:r>
          </a:p>
        </p:txBody>
      </p:sp>
      <p:sp>
        <p:nvSpPr>
          <p:cNvPr id="3" name="Titolo 2">
            <a:extLst>
              <a:ext uri="{FF2B5EF4-FFF2-40B4-BE49-F238E27FC236}">
                <a16:creationId xmlns:a16="http://schemas.microsoft.com/office/drawing/2014/main" id="{F1FA17FE-D5AE-BD67-B653-1247D9D895D0}"/>
              </a:ext>
            </a:extLst>
          </p:cNvPr>
          <p:cNvSpPr>
            <a:spLocks noGrp="1"/>
          </p:cNvSpPr>
          <p:nvPr>
            <p:ph type="title"/>
          </p:nvPr>
        </p:nvSpPr>
        <p:spPr/>
        <p:txBody>
          <a:bodyPr>
            <a:noAutofit/>
          </a:bodyPr>
          <a:lstStyle/>
          <a:p>
            <a:r>
              <a:rPr lang="it-IT" sz="4000" dirty="0"/>
              <a:t>DESCRIZIONE DETTAGLIATA EX ASSE 4</a:t>
            </a:r>
          </a:p>
        </p:txBody>
      </p:sp>
    </p:spTree>
    <p:extLst>
      <p:ext uri="{BB962C8B-B14F-4D97-AF65-F5344CB8AC3E}">
        <p14:creationId xmlns:p14="http://schemas.microsoft.com/office/powerpoint/2010/main" val="83911208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1E37B447-EE29-AD7E-0FCC-A8B53F6F4CFE}"/>
              </a:ext>
            </a:extLst>
          </p:cNvPr>
          <p:cNvSpPr>
            <a:spLocks noGrp="1"/>
          </p:cNvSpPr>
          <p:nvPr>
            <p:ph idx="1"/>
          </p:nvPr>
        </p:nvSpPr>
        <p:spPr/>
        <p:txBody>
          <a:bodyPr/>
          <a:lstStyle/>
          <a:p>
            <a:endParaRPr lang="it-IT"/>
          </a:p>
        </p:txBody>
      </p:sp>
      <p:sp>
        <p:nvSpPr>
          <p:cNvPr id="3" name="Titolo 2">
            <a:extLst>
              <a:ext uri="{FF2B5EF4-FFF2-40B4-BE49-F238E27FC236}">
                <a16:creationId xmlns:a16="http://schemas.microsoft.com/office/drawing/2014/main" id="{4ADCA7B2-61F4-BB49-CDFB-748F4F604266}"/>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1955470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Disturbi personalità appendice 3 DSM5</a:t>
            </a:r>
          </a:p>
        </p:txBody>
      </p:sp>
      <p:sp>
        <p:nvSpPr>
          <p:cNvPr id="3" name="Sottotitolo 2"/>
          <p:cNvSpPr>
            <a:spLocks noGrp="1"/>
          </p:cNvSpPr>
          <p:nvPr>
            <p:ph type="subTitle" idx="1"/>
          </p:nvPr>
        </p:nvSpPr>
        <p:spPr/>
        <p:txBody>
          <a:bodyPr/>
          <a:lstStyle/>
          <a:p>
            <a:r>
              <a:rPr lang="it-IT" dirty="0"/>
              <a:t>rovetto</a:t>
            </a:r>
          </a:p>
        </p:txBody>
      </p:sp>
    </p:spTree>
    <p:extLst>
      <p:ext uri="{BB962C8B-B14F-4D97-AF65-F5344CB8AC3E}">
        <p14:creationId xmlns:p14="http://schemas.microsoft.com/office/powerpoint/2010/main" val="22642865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3200" dirty="0"/>
              <a:t>Nel DSM 5 i disturbi della personalità sono presenti sia nella parte principale del testo, dove sono stati riproposte le stesse categorie diagnostiche categoriali presenti nel DSM IV TR, e che abbiamo preso  in esame, sia nella appendice dove si propone il nuovo modello prevalentemente dimensionale.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09509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p:txBody>
          <a:bodyPr>
            <a:normAutofit fontScale="90000"/>
          </a:bodyPr>
          <a:lstStyle/>
          <a:p>
            <a:r>
              <a:rPr lang="it-IT" dirty="0"/>
              <a:t>DSM-5-TR differenze rispetto </a:t>
            </a:r>
            <a:br>
              <a:rPr lang="it-IT" dirty="0"/>
            </a:br>
            <a:r>
              <a:rPr lang="it-IT" dirty="0"/>
              <a:t>DSM-5 e DSM-IV TR</a:t>
            </a:r>
            <a:br>
              <a:rPr lang="it-IT" dirty="0"/>
            </a:br>
            <a:r>
              <a:rPr lang="it-IT" dirty="0"/>
              <a:t> </a:t>
            </a:r>
          </a:p>
        </p:txBody>
      </p:sp>
      <p:sp>
        <p:nvSpPr>
          <p:cNvPr id="8" name="Sottotitolo 7"/>
          <p:cNvSpPr>
            <a:spLocks noGrp="1"/>
          </p:cNvSpPr>
          <p:nvPr>
            <p:ph type="subTitle" idx="1"/>
          </p:nvPr>
        </p:nvSpPr>
        <p:spPr/>
        <p:txBody>
          <a:bodyPr/>
          <a:lstStyle/>
          <a:p>
            <a:r>
              <a:rPr lang="it-IT" dirty="0"/>
              <a:t> </a:t>
            </a:r>
          </a:p>
        </p:txBody>
      </p:sp>
    </p:spTree>
    <p:extLst>
      <p:ext uri="{BB962C8B-B14F-4D97-AF65-F5344CB8AC3E}">
        <p14:creationId xmlns:p14="http://schemas.microsoft.com/office/powerpoint/2010/main" val="209230431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Sistema alternativo di classificazione dei disturbi di personalità</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Precedente sistema era categoriale, le differenze erano prevalentemente qualitative. E’ stato criticato per la scarsa attenzione data al vissuto soggettivo e per le frequenti </a:t>
            </a:r>
            <a:r>
              <a:rPr lang="it-IT" dirty="0" err="1"/>
              <a:t>codiagnosi</a:t>
            </a:r>
            <a:endParaRPr lang="it-IT" dirty="0"/>
          </a:p>
          <a:p>
            <a:r>
              <a:rPr lang="it-IT" dirty="0"/>
              <a:t>Sistema alternativo si rifà a Modello dimensionale. La personalità è vista come un insieme di tratti disposti lungo un continuum e la patologia è valutata in modo quantitativo. Un problema può sorgere dal considerare la somma di singoli tratti come equivalente all’insieme.  </a:t>
            </a:r>
          </a:p>
          <a:p>
            <a:endParaRPr lang="it-IT" dirty="0"/>
          </a:p>
        </p:txBody>
      </p:sp>
    </p:spTree>
    <p:extLst>
      <p:ext uri="{BB962C8B-B14F-4D97-AF65-F5344CB8AC3E}">
        <p14:creationId xmlns:p14="http://schemas.microsoft.com/office/powerpoint/2010/main" val="90201348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CD45D870-EDAC-415E-52FA-F352852B3DDB}"/>
              </a:ext>
            </a:extLst>
          </p:cNvPr>
          <p:cNvSpPr>
            <a:spLocks noGrp="1"/>
          </p:cNvSpPr>
          <p:nvPr>
            <p:ph idx="1"/>
          </p:nvPr>
        </p:nvSpPr>
        <p:spPr/>
        <p:txBody>
          <a:bodyPr/>
          <a:lstStyle/>
          <a:p>
            <a:r>
              <a:rPr lang="it-IT" sz="2400" dirty="0"/>
              <a:t>Questa apparente duplicazione deriva dal fatto che il nuovo sistema di classificazione è certamente molto diverso dal precedente e la sua improvvisa sostituzione avrebbe causato gravi rifiuti e problemi soprattutto dai clinici. Non si tratta infatti di un sistema semplice né da comprendere né da applicare.</a:t>
            </a:r>
          </a:p>
          <a:p>
            <a:r>
              <a:rPr lang="it-IT" sz="2400" dirty="0"/>
              <a:t>Lo scopo della proposta, per ora collocata in appendice, è abituare i clinici alla nuova classificazione, dimensionale e tratto specifica, ed orientare la ricerca  in questa direzione.  </a:t>
            </a:r>
          </a:p>
          <a:p>
            <a:endParaRPr lang="it-IT" dirty="0"/>
          </a:p>
        </p:txBody>
      </p:sp>
      <p:sp>
        <p:nvSpPr>
          <p:cNvPr id="3" name="Titolo 2">
            <a:extLst>
              <a:ext uri="{FF2B5EF4-FFF2-40B4-BE49-F238E27FC236}">
                <a16:creationId xmlns:a16="http://schemas.microsoft.com/office/drawing/2014/main" id="{F2C8066D-6DED-3FF9-21D0-1F3D230ED9EF}"/>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00662709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diagnosi secondo i criteri tradizionali posta da diversi osservatori sullo stesso caso non sempre coincide.</a:t>
            </a:r>
          </a:p>
          <a:p>
            <a:r>
              <a:rPr lang="it-IT" sz="2400" dirty="0"/>
              <a:t>Molti disturbi Asse 1 si presentano con sintomi simili a quelli che caratterizzano disturbi di asse 2</a:t>
            </a:r>
          </a:p>
          <a:p>
            <a:r>
              <a:rPr lang="it-IT" sz="2400" dirty="0"/>
              <a:t>Spesso dalla osservazione di alcuni tratti patologici di personalità il clinico arriva ad improprie diagnosi di disturbi di personalità</a:t>
            </a:r>
          </a:p>
          <a:p>
            <a:r>
              <a:rPr lang="it-IT" sz="2400" dirty="0"/>
              <a:t>Data la imprecisione delle definizioni dei disturbi di personalità  col sistema diagnostico precedente si arriva ad un eccesso di diagnosi di disturbo NAS (non altrimenti specificato)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59437088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7F33094-F062-FE66-9E13-3DCEE2636585}"/>
              </a:ext>
            </a:extLst>
          </p:cNvPr>
          <p:cNvSpPr>
            <a:spLocks noGrp="1"/>
          </p:cNvSpPr>
          <p:nvPr>
            <p:ph idx="1"/>
          </p:nvPr>
        </p:nvSpPr>
        <p:spPr/>
        <p:txBody>
          <a:bodyPr>
            <a:normAutofit/>
          </a:bodyPr>
          <a:lstStyle/>
          <a:p>
            <a:r>
              <a:rPr lang="it-IT" sz="2400" dirty="0"/>
              <a:t>In entrambi i sistemi i disturbi di personalità presentano delle caratteristiche  comuni.</a:t>
            </a:r>
          </a:p>
        </p:txBody>
      </p:sp>
      <p:sp>
        <p:nvSpPr>
          <p:cNvPr id="3" name="Titolo 2">
            <a:extLst>
              <a:ext uri="{FF2B5EF4-FFF2-40B4-BE49-F238E27FC236}">
                <a16:creationId xmlns:a16="http://schemas.microsoft.com/office/drawing/2014/main" id="{989113AA-3232-7B5F-75B4-6302E6DF1082}"/>
              </a:ext>
            </a:extLst>
          </p:cNvPr>
          <p:cNvSpPr>
            <a:spLocks noGrp="1"/>
          </p:cNvSpPr>
          <p:nvPr>
            <p:ph type="title"/>
          </p:nvPr>
        </p:nvSpPr>
        <p:spPr/>
        <p:txBody>
          <a:bodyPr/>
          <a:lstStyle/>
          <a:p>
            <a:endParaRPr lang="it-IT"/>
          </a:p>
        </p:txBody>
      </p:sp>
      <p:pic>
        <p:nvPicPr>
          <p:cNvPr id="5" name="Immagine 4">
            <a:extLst>
              <a:ext uri="{FF2B5EF4-FFF2-40B4-BE49-F238E27FC236}">
                <a16:creationId xmlns:a16="http://schemas.microsoft.com/office/drawing/2014/main" id="{A33447B9-3CBE-49FA-CEAE-3D437082F433}"/>
              </a:ext>
            </a:extLst>
          </p:cNvPr>
          <p:cNvPicPr>
            <a:picLocks noChangeAspect="1"/>
          </p:cNvPicPr>
          <p:nvPr/>
        </p:nvPicPr>
        <p:blipFill>
          <a:blip r:embed="rId2"/>
          <a:stretch>
            <a:fillRect/>
          </a:stretch>
        </p:blipFill>
        <p:spPr>
          <a:xfrm>
            <a:off x="457200" y="2708920"/>
            <a:ext cx="8003232" cy="2952327"/>
          </a:xfrm>
          <a:prstGeom prst="rect">
            <a:avLst/>
          </a:prstGeom>
        </p:spPr>
      </p:pic>
    </p:spTree>
    <p:extLst>
      <p:ext uri="{BB962C8B-B14F-4D97-AF65-F5344CB8AC3E}">
        <p14:creationId xmlns:p14="http://schemas.microsoft.com/office/powerpoint/2010/main" val="21610888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457200" y="2276872"/>
            <a:ext cx="8229600" cy="3849291"/>
          </a:xfrm>
        </p:spPr>
        <p:txBody>
          <a:bodyPr/>
          <a:lstStyle/>
          <a:p>
            <a:pPr marL="342900" indent="-342900">
              <a:buAutoNum type="alphaUcParenR"/>
            </a:pPr>
            <a:r>
              <a:rPr lang="it-IT" sz="2800" b="1" dirty="0"/>
              <a:t> Disfunzione grave o moderata del funzionamento della personalità (sé ed interpersonale)</a:t>
            </a:r>
          </a:p>
          <a:p>
            <a:pPr marL="342900" indent="-342900">
              <a:buAutoNum type="alphaUcParenR"/>
            </a:pPr>
            <a:endParaRPr lang="it-IT" sz="2800" b="1" dirty="0"/>
          </a:p>
          <a:p>
            <a:pPr marL="342900" indent="-342900">
              <a:buAutoNum type="alphaUcParenR"/>
            </a:pPr>
            <a:r>
              <a:rPr lang="it-IT" sz="2800" b="1" dirty="0"/>
              <a:t> Uno o più tratti patologici di personalità</a:t>
            </a:r>
          </a:p>
          <a:p>
            <a:pPr marL="342900" indent="-342900">
              <a:buAutoNum type="alphaUcParenR"/>
            </a:pPr>
            <a:endParaRPr lang="it-IT" dirty="0"/>
          </a:p>
        </p:txBody>
      </p:sp>
      <p:sp>
        <p:nvSpPr>
          <p:cNvPr id="3" name="Titolo 2"/>
          <p:cNvSpPr>
            <a:spLocks noGrp="1"/>
          </p:cNvSpPr>
          <p:nvPr>
            <p:ph type="title"/>
          </p:nvPr>
        </p:nvSpPr>
        <p:spPr>
          <a:xfrm>
            <a:off x="457200" y="1285860"/>
            <a:ext cx="8258204" cy="702980"/>
          </a:xfrm>
        </p:spPr>
        <p:txBody>
          <a:bodyPr>
            <a:noAutofit/>
          </a:bodyPr>
          <a:lstStyle/>
          <a:p>
            <a:r>
              <a:rPr lang="it-IT" sz="2800" dirty="0"/>
              <a:t>CRITERI PER LA DEFINIZIONE DEI DISTURBI DI PERSONALITA’</a:t>
            </a:r>
            <a:br>
              <a:rPr lang="it-IT" sz="2800" dirty="0"/>
            </a:br>
            <a:r>
              <a:rPr lang="it-IT" sz="2800" dirty="0"/>
              <a:t>nel sistema dimensionale</a:t>
            </a:r>
          </a:p>
        </p:txBody>
      </p:sp>
    </p:spTree>
    <p:extLst>
      <p:ext uri="{BB962C8B-B14F-4D97-AF65-F5344CB8AC3E}">
        <p14:creationId xmlns:p14="http://schemas.microsoft.com/office/powerpoint/2010/main" val="140763304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3000" dirty="0"/>
              <a:t> In primo luogo si effettua una </a:t>
            </a:r>
            <a:r>
              <a:rPr lang="it-IT" sz="3000" b="1" dirty="0"/>
              <a:t>valutazione dimensionale del livello di compromissione del Sé e delle relazioni interpersonali</a:t>
            </a:r>
            <a:r>
              <a:rPr lang="it-IT" sz="3000" dirty="0"/>
              <a:t>, attraverso un continuum di gravità espresso con 5 livelli (0 equivale alla salute, nessuna patologia; 1 lievi segni patologici; 2 moderata patologia; 3 grave patologia; 4 estrema invalidità nella valutazione del Continuum del funzionamento del Sé e dei rapporti interpersonali).</a:t>
            </a:r>
          </a:p>
          <a:p>
            <a:r>
              <a:rPr lang="it-IT" sz="3000" dirty="0"/>
              <a:t> </a:t>
            </a:r>
          </a:p>
          <a:p>
            <a:endParaRPr lang="it-IT" sz="1800" dirty="0"/>
          </a:p>
          <a:p>
            <a:r>
              <a:rPr lang="it-IT" dirty="0"/>
              <a:t> </a:t>
            </a:r>
          </a:p>
          <a:p>
            <a:endParaRPr lang="it-IT" dirty="0"/>
          </a:p>
        </p:txBody>
      </p:sp>
      <p:sp>
        <p:nvSpPr>
          <p:cNvPr id="3" name="Titolo 2"/>
          <p:cNvSpPr>
            <a:spLocks noGrp="1"/>
          </p:cNvSpPr>
          <p:nvPr>
            <p:ph type="title"/>
          </p:nvPr>
        </p:nvSpPr>
        <p:spPr/>
        <p:txBody>
          <a:bodyPr>
            <a:noAutofit/>
          </a:bodyPr>
          <a:lstStyle/>
          <a:p>
            <a:r>
              <a:rPr lang="it-IT" sz="2800" dirty="0"/>
              <a:t>CRITERIO A </a:t>
            </a:r>
            <a:br>
              <a:rPr lang="it-IT" sz="2800" dirty="0"/>
            </a:br>
            <a:r>
              <a:rPr lang="it-IT" sz="2800" dirty="0"/>
              <a:t>LIVELLO DI FUNZIONAMENTO DELLA PERSONALITA’</a:t>
            </a:r>
          </a:p>
        </p:txBody>
      </p:sp>
    </p:spTree>
    <p:extLst>
      <p:ext uri="{BB962C8B-B14F-4D97-AF65-F5344CB8AC3E}">
        <p14:creationId xmlns:p14="http://schemas.microsoft.com/office/powerpoint/2010/main" val="92558803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Il primo step valutativo è volto a definire i diversi livelli di organizzazione della personalità. </a:t>
            </a:r>
          </a:p>
          <a:p>
            <a:endParaRPr lang="it-IT" sz="2800" dirty="0"/>
          </a:p>
          <a:p>
            <a:r>
              <a:rPr lang="it-IT" sz="2800" dirty="0"/>
              <a:t>La Scala dei Livelli di Funzionamento della Personalità, permette di individuare delle dimensioni che si dividono in </a:t>
            </a:r>
          </a:p>
          <a:p>
            <a:endParaRPr lang="it-IT" sz="2800" dirty="0"/>
          </a:p>
          <a:p>
            <a:r>
              <a:rPr lang="it-IT" sz="2800" dirty="0"/>
              <a:t>Funzionamento del Sé e </a:t>
            </a:r>
          </a:p>
          <a:p>
            <a:r>
              <a:rPr lang="it-IT" sz="2800" dirty="0"/>
              <a:t>funzionamento interpersonale.</a:t>
            </a:r>
          </a:p>
          <a:p>
            <a:r>
              <a:rPr lang="it-IT" sz="2800" dirty="0"/>
              <a:t> </a:t>
            </a:r>
          </a:p>
          <a:p>
            <a:endParaRPr lang="it-IT" sz="28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9567620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Per quanto riguarda il funzionamento del Sé si hanno due aree da valutare lungo un continuum di gravità:</a:t>
            </a:r>
          </a:p>
          <a:p>
            <a:r>
              <a:rPr lang="it-IT" sz="2000" dirty="0"/>
              <a:t> </a:t>
            </a:r>
          </a:p>
          <a:p>
            <a:r>
              <a:rPr lang="it-IT" sz="2000" dirty="0"/>
              <a:t>(1)</a:t>
            </a:r>
            <a:r>
              <a:rPr lang="it-IT" sz="2000" b="1" dirty="0"/>
              <a:t> l’identità</a:t>
            </a:r>
            <a:r>
              <a:rPr lang="it-IT" sz="2000" dirty="0"/>
              <a:t>, intesa come l’esperienza di se stessi come soggetti unici e dotati di confini definiti, la stabilità della propria autostima, l’accuratezza della propria auto-valutazione e la capacità di regolare una vasta gamma di emozioni;</a:t>
            </a:r>
          </a:p>
          <a:p>
            <a:r>
              <a:rPr lang="it-IT" sz="2000" dirty="0"/>
              <a:t> </a:t>
            </a:r>
          </a:p>
          <a:p>
            <a:r>
              <a:rPr lang="it-IT" sz="2000" dirty="0"/>
              <a:t>(2) </a:t>
            </a:r>
            <a:r>
              <a:rPr lang="it-IT" sz="2000" b="1" dirty="0"/>
              <a:t>l’</a:t>
            </a:r>
            <a:r>
              <a:rPr lang="it-IT" sz="2000" b="1" dirty="0" err="1"/>
              <a:t>autodirezionalità</a:t>
            </a:r>
            <a:r>
              <a:rPr lang="it-IT" sz="2000" dirty="0"/>
              <a:t>, intesa come capacità di perseguire obiettivi a breve termine e scopi di vita coerenti e significativi, l’utilizzo di standard di comportamento interni costruttivi e </a:t>
            </a:r>
            <a:r>
              <a:rPr lang="it-IT" sz="2000" dirty="0" err="1"/>
              <a:t>prosociali</a:t>
            </a:r>
            <a:r>
              <a:rPr lang="it-IT" sz="2000" dirty="0"/>
              <a:t> e la capacità di riflette in modo produttivo su di sé.</a:t>
            </a:r>
          </a:p>
          <a:p>
            <a:r>
              <a:rPr lang="it-IT" sz="2000" dirty="0"/>
              <a:t> </a:t>
            </a:r>
          </a:p>
          <a:p>
            <a:endParaRPr lang="it-IT" sz="2000" dirty="0"/>
          </a:p>
        </p:txBody>
      </p:sp>
      <p:sp>
        <p:nvSpPr>
          <p:cNvPr id="3" name="Titolo 2"/>
          <p:cNvSpPr>
            <a:spLocks noGrp="1"/>
          </p:cNvSpPr>
          <p:nvPr>
            <p:ph type="title"/>
          </p:nvPr>
        </p:nvSpPr>
        <p:spPr/>
        <p:txBody>
          <a:bodyPr>
            <a:noAutofit/>
          </a:bodyPr>
          <a:lstStyle/>
          <a:p>
            <a:r>
              <a:rPr lang="it-IT" sz="4400" dirty="0"/>
              <a:t>Funzionamento del Sé CRITERIO A</a:t>
            </a:r>
          </a:p>
        </p:txBody>
      </p:sp>
    </p:spTree>
    <p:extLst>
      <p:ext uri="{BB962C8B-B14F-4D97-AF65-F5344CB8AC3E}">
        <p14:creationId xmlns:p14="http://schemas.microsoft.com/office/powerpoint/2010/main" val="347041864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Funzionamento interpersonale, invece, è valutato tenendo conto di due dimensioni:</a:t>
            </a:r>
          </a:p>
          <a:p>
            <a:r>
              <a:rPr lang="it-IT" sz="2000" dirty="0"/>
              <a:t> </a:t>
            </a:r>
          </a:p>
          <a:p>
            <a:r>
              <a:rPr lang="it-IT" sz="2000" dirty="0"/>
              <a:t>(1)</a:t>
            </a:r>
            <a:r>
              <a:rPr lang="it-IT" sz="2000" b="1" dirty="0"/>
              <a:t> l’empatia</a:t>
            </a:r>
            <a:r>
              <a:rPr lang="it-IT" sz="2000" dirty="0"/>
              <a:t>, intesa come comprensione delle esperienze e motivazioni altrui, tolleranza di prospettive diverse e comprensione degli effetti del proprio comportamento sugli altri;</a:t>
            </a:r>
          </a:p>
          <a:p>
            <a:r>
              <a:rPr lang="it-IT" sz="2000" dirty="0"/>
              <a:t> </a:t>
            </a:r>
          </a:p>
          <a:p>
            <a:r>
              <a:rPr lang="it-IT" sz="2000" dirty="0"/>
              <a:t>(2) </a:t>
            </a:r>
            <a:r>
              <a:rPr lang="it-IT" sz="2000" b="1" dirty="0"/>
              <a:t>l’intimità</a:t>
            </a:r>
            <a:r>
              <a:rPr lang="it-IT" sz="2000" dirty="0"/>
              <a:t>, intesa come profondità e durata delle relazioni positive con gli altri, desiderio e capacità di intimità e rispetto reciproco.</a:t>
            </a:r>
          </a:p>
          <a:p>
            <a:r>
              <a:rPr lang="it-IT" sz="2000" dirty="0"/>
              <a:t> </a:t>
            </a:r>
          </a:p>
          <a:p>
            <a:r>
              <a:rPr lang="it-IT" sz="2000" dirty="0"/>
              <a:t>Dopo aver definito questa parte generale, si passa a quella di diagnostica vera e propria, secondo passaggio.  </a:t>
            </a:r>
          </a:p>
          <a:p>
            <a:endParaRPr lang="it-IT" dirty="0"/>
          </a:p>
        </p:txBody>
      </p:sp>
      <p:sp>
        <p:nvSpPr>
          <p:cNvPr id="3" name="Titolo 2"/>
          <p:cNvSpPr>
            <a:spLocks noGrp="1"/>
          </p:cNvSpPr>
          <p:nvPr>
            <p:ph type="title"/>
          </p:nvPr>
        </p:nvSpPr>
        <p:spPr/>
        <p:txBody>
          <a:bodyPr>
            <a:noAutofit/>
          </a:bodyPr>
          <a:lstStyle/>
          <a:p>
            <a:r>
              <a:rPr lang="it-IT" sz="3200" dirty="0"/>
              <a:t>Il funzionamento interpersonale CRITERIO A</a:t>
            </a:r>
          </a:p>
        </p:txBody>
      </p:sp>
    </p:spTree>
    <p:extLst>
      <p:ext uri="{BB962C8B-B14F-4D97-AF65-F5344CB8AC3E}">
        <p14:creationId xmlns:p14="http://schemas.microsoft.com/office/powerpoint/2010/main" val="122944261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La presenza e la gravità di una alterazione del funzionamento della personalità (funzionamento del sé e funzionamento interpersonale) sono indispensabili premesse per poi procedere ad una più approfondita  diagnosi di disturbo di personalità.</a:t>
            </a:r>
          </a:p>
          <a:p>
            <a:endParaRPr lang="it-IT" sz="2400" dirty="0"/>
          </a:p>
          <a:p>
            <a:r>
              <a:rPr lang="it-IT" sz="2400" dirty="0"/>
              <a:t>Naturalmente questa valutazione chiama pesantemente in causa le competenze e la sensibilità del diagnosta rischiando di favorire diversità di opinione sui diversi casi.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679639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Francesco Rovetto</a:t>
            </a:r>
          </a:p>
          <a:p>
            <a:r>
              <a:rPr lang="it-IT" dirty="0"/>
              <a:t> </a:t>
            </a:r>
          </a:p>
          <a:p>
            <a:r>
              <a:rPr lang="it-IT" dirty="0">
                <a:hlinkClick r:id="rId2"/>
              </a:rPr>
              <a:t>francesco@rovetto.it</a:t>
            </a:r>
            <a:endParaRPr lang="it-IT" dirty="0"/>
          </a:p>
          <a:p>
            <a:r>
              <a:rPr lang="it-IT" dirty="0"/>
              <a:t>3356058145</a:t>
            </a:r>
          </a:p>
          <a:p>
            <a:r>
              <a:rPr lang="it-IT" dirty="0"/>
              <a:t>www.rovetto.it</a:t>
            </a:r>
          </a:p>
        </p:txBody>
      </p:sp>
    </p:spTree>
    <p:extLst>
      <p:ext uri="{BB962C8B-B14F-4D97-AF65-F5344CB8AC3E}">
        <p14:creationId xmlns:p14="http://schemas.microsoft.com/office/powerpoint/2010/main" val="234827398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1800" dirty="0"/>
              <a:t> </a:t>
            </a:r>
            <a:r>
              <a:rPr lang="it-IT" sz="2800" dirty="0"/>
              <a:t>La </a:t>
            </a:r>
            <a:r>
              <a:rPr lang="it-IT" sz="2800" b="1" dirty="0"/>
              <a:t>valutazione dimensionale del livello di compromissione del Sé e delle relazioni interpersonali</a:t>
            </a:r>
            <a:r>
              <a:rPr lang="it-IT" sz="2800" dirty="0"/>
              <a:t>, viene effettuata attraverso una valutazione di gravità espressa con 5 livelli (0 equivale alla salute, nessuna patologia; 1 lievi segni patologici; 2 moderata patologia; 3 grave patologia; 4 estrema invalidità nella valutazione del Continuum del funzionamento del Sé e dei rapporti interpersonali).</a:t>
            </a:r>
          </a:p>
          <a:p>
            <a:r>
              <a:rPr lang="it-IT" sz="2800" dirty="0"/>
              <a:t> </a:t>
            </a:r>
          </a:p>
          <a:p>
            <a:endParaRPr lang="it-IT" sz="1800" dirty="0"/>
          </a:p>
          <a:p>
            <a:r>
              <a:rPr lang="it-IT" dirty="0"/>
              <a:t> </a:t>
            </a:r>
          </a:p>
          <a:p>
            <a:endParaRPr lang="it-IT" dirty="0"/>
          </a:p>
        </p:txBody>
      </p:sp>
      <p:sp>
        <p:nvSpPr>
          <p:cNvPr id="3" name="Titolo 2"/>
          <p:cNvSpPr>
            <a:spLocks noGrp="1"/>
          </p:cNvSpPr>
          <p:nvPr>
            <p:ph type="title"/>
          </p:nvPr>
        </p:nvSpPr>
        <p:spPr/>
        <p:txBody>
          <a:bodyPr/>
          <a:lstStyle/>
          <a:p>
            <a:r>
              <a:rPr lang="it-IT" sz="1800" dirty="0"/>
              <a:t>CRITERIO A LIVELLO DI FUNZIONAMENTO DELLA PERSONALITA’</a:t>
            </a:r>
          </a:p>
        </p:txBody>
      </p:sp>
    </p:spTree>
    <p:extLst>
      <p:ext uri="{BB962C8B-B14F-4D97-AF65-F5344CB8AC3E}">
        <p14:creationId xmlns:p14="http://schemas.microsoft.com/office/powerpoint/2010/main" val="278297861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Successivamente, il clinico deve verificare se è presente un disturbo di personalità specifico (borderline, evitante, etc.).  Passando  alla valutazione dei tratti/domini di personalità.</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18217632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55000" lnSpcReduction="20000"/>
          </a:bodyPr>
          <a:lstStyle/>
          <a:p>
            <a:r>
              <a:rPr lang="it-IT" sz="4400" dirty="0"/>
              <a:t>Anche qui, però, sono state introdotte delle novità: saranno sei i disturbi di personalità che si possono diagnosticare: </a:t>
            </a:r>
          </a:p>
          <a:p>
            <a:endParaRPr lang="it-IT" sz="2400" b="1" dirty="0"/>
          </a:p>
          <a:p>
            <a:r>
              <a:rPr lang="it-IT" sz="5100" b="1" dirty="0" err="1"/>
              <a:t>schizotipico</a:t>
            </a:r>
            <a:r>
              <a:rPr lang="it-IT" sz="5100" b="1" dirty="0"/>
              <a:t>, </a:t>
            </a:r>
          </a:p>
          <a:p>
            <a:r>
              <a:rPr lang="it-IT" sz="5100" b="1" dirty="0"/>
              <a:t>antisociale</a:t>
            </a:r>
          </a:p>
          <a:p>
            <a:r>
              <a:rPr lang="it-IT" sz="5100" b="1" dirty="0"/>
              <a:t>borderline</a:t>
            </a:r>
          </a:p>
          <a:p>
            <a:r>
              <a:rPr lang="it-IT" sz="5100" b="1" dirty="0"/>
              <a:t>narcisistico</a:t>
            </a:r>
          </a:p>
          <a:p>
            <a:r>
              <a:rPr lang="it-IT" sz="5100" b="1" dirty="0"/>
              <a:t>evitante</a:t>
            </a:r>
          </a:p>
          <a:p>
            <a:r>
              <a:rPr lang="it-IT" sz="5100" b="1" dirty="0"/>
              <a:t>ossessivo compulsivo</a:t>
            </a:r>
          </a:p>
          <a:p>
            <a:r>
              <a:rPr lang="it-IT" sz="2400" dirty="0"/>
              <a:t> </a:t>
            </a:r>
          </a:p>
          <a:p>
            <a:r>
              <a:rPr lang="it-IT" dirty="0"/>
              <a:t> </a:t>
            </a:r>
          </a:p>
          <a:p>
            <a:r>
              <a:rPr lang="it-IT" dirty="0"/>
              <a:t> </a:t>
            </a:r>
          </a:p>
          <a:p>
            <a:r>
              <a:rPr lang="it-IT" dirty="0"/>
              <a:t> </a:t>
            </a:r>
          </a:p>
          <a:p>
            <a:endParaRPr lang="it-IT" dirty="0"/>
          </a:p>
        </p:txBody>
      </p:sp>
      <p:sp>
        <p:nvSpPr>
          <p:cNvPr id="3" name="Titolo 2"/>
          <p:cNvSpPr>
            <a:spLocks noGrp="1"/>
          </p:cNvSpPr>
          <p:nvPr>
            <p:ph type="title"/>
          </p:nvPr>
        </p:nvSpPr>
        <p:spPr/>
        <p:txBody>
          <a:bodyPr>
            <a:noAutofit/>
          </a:bodyPr>
          <a:lstStyle/>
          <a:p>
            <a:r>
              <a:rPr lang="it-IT" sz="3200" dirty="0"/>
              <a:t>Diagnostica dei disturbi di personalità</a:t>
            </a:r>
          </a:p>
        </p:txBody>
      </p:sp>
    </p:spTree>
    <p:extLst>
      <p:ext uri="{BB962C8B-B14F-4D97-AF65-F5344CB8AC3E}">
        <p14:creationId xmlns:p14="http://schemas.microsoft.com/office/powerpoint/2010/main" val="106809846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800" dirty="0"/>
              <a:t>Mancano, e non saranno reintegrati lo </a:t>
            </a:r>
          </a:p>
          <a:p>
            <a:endParaRPr lang="it-IT" sz="2800" dirty="0"/>
          </a:p>
          <a:p>
            <a:r>
              <a:rPr lang="it-IT" sz="2800" dirty="0"/>
              <a:t>schizoide, </a:t>
            </a:r>
          </a:p>
          <a:p>
            <a:r>
              <a:rPr lang="it-IT" sz="2800" dirty="0"/>
              <a:t>l’istrionico,   </a:t>
            </a:r>
          </a:p>
          <a:p>
            <a:r>
              <a:rPr lang="it-IT" sz="2800" dirty="0"/>
              <a:t>paranoide  </a:t>
            </a:r>
          </a:p>
          <a:p>
            <a:r>
              <a:rPr lang="it-IT" sz="2800" dirty="0"/>
              <a:t>Dipendente</a:t>
            </a:r>
          </a:p>
          <a:p>
            <a:r>
              <a:rPr lang="it-IT" sz="2800" dirty="0"/>
              <a:t>Alcuni disturbi quali il passivo aggressivo e il depressivo di personalità erano stati eliminati e inseriti in appendice da un pezzo, malgrado fossero ancora presenti nella SCID II.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0323995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Ognuno di questi disturbi di personalità è presentato in maniera più articolata da come era stato inserito nel DSM-IV TR, perché vengono ora definiti tratti e sfaccettature di tratto molto dettagliati </a:t>
            </a:r>
          </a:p>
          <a:p>
            <a:r>
              <a:rPr lang="it-IT" sz="28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45018031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3600" dirty="0"/>
              <a:t> ANALISI  DIMENSIONALE DEI TRATTI DEI DIVERSI DISTURBI DI PERSONALITA’ criterio B</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39043196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it-IT" sz="2000" dirty="0"/>
              <a:t>Dopo la iniziale diagnosi del funzionamento del Sé e del funzionamento interpersonale, si passa alla parte successiva, ovvero l’individuazione di 5 grandi tratti/ domini </a:t>
            </a:r>
          </a:p>
          <a:p>
            <a:r>
              <a:rPr lang="it-IT" sz="2000" dirty="0"/>
              <a:t> </a:t>
            </a:r>
          </a:p>
          <a:p>
            <a:r>
              <a:rPr lang="it-IT" sz="2000" b="1" dirty="0"/>
              <a:t>Affettività Negativa (AN), </a:t>
            </a:r>
          </a:p>
          <a:p>
            <a:r>
              <a:rPr lang="it-IT" sz="2000" b="1" dirty="0"/>
              <a:t>Distacco (D), </a:t>
            </a:r>
          </a:p>
          <a:p>
            <a:r>
              <a:rPr lang="it-IT" sz="2000" b="1" dirty="0"/>
              <a:t>Antagonismo (A), </a:t>
            </a:r>
          </a:p>
          <a:p>
            <a:r>
              <a:rPr lang="it-IT" sz="2000" b="1" dirty="0"/>
              <a:t>Disinibizione vs </a:t>
            </a:r>
            <a:r>
              <a:rPr lang="it-IT" sz="2000" b="1" dirty="0" err="1"/>
              <a:t>Compulsività</a:t>
            </a:r>
            <a:r>
              <a:rPr lang="it-IT" sz="2000" b="1" dirty="0"/>
              <a:t> (DS vs C) e </a:t>
            </a:r>
          </a:p>
          <a:p>
            <a:r>
              <a:rPr lang="it-IT" sz="2000" b="1" dirty="0" err="1"/>
              <a:t>Psicoticismo</a:t>
            </a:r>
            <a:r>
              <a:rPr lang="it-IT" sz="2000" b="1" dirty="0"/>
              <a:t> (P).</a:t>
            </a:r>
          </a:p>
          <a:p>
            <a:endParaRPr lang="it-IT" sz="2000" dirty="0"/>
          </a:p>
          <a:p>
            <a:r>
              <a:rPr lang="it-IT" sz="2000" dirty="0"/>
              <a:t>Questi 5 domini, valutati anche su una scala dimensionale (0-3) sono ulteriormente articolabili in un totale di 25 sottodomini o “trait-</a:t>
            </a:r>
            <a:r>
              <a:rPr lang="it-IT" sz="2000" dirty="0" err="1"/>
              <a:t>facets</a:t>
            </a:r>
            <a:r>
              <a:rPr lang="it-IT" sz="2000" dirty="0"/>
              <a:t>” ovvero sfaccettature.</a:t>
            </a:r>
          </a:p>
          <a:p>
            <a:r>
              <a:rPr lang="it-IT" sz="2400" dirty="0"/>
              <a:t> </a:t>
            </a:r>
          </a:p>
          <a:p>
            <a:endParaRPr lang="it-IT" dirty="0"/>
          </a:p>
        </p:txBody>
      </p:sp>
      <p:sp>
        <p:nvSpPr>
          <p:cNvPr id="3" name="Titolo 2"/>
          <p:cNvSpPr>
            <a:spLocks noGrp="1"/>
          </p:cNvSpPr>
          <p:nvPr>
            <p:ph type="title"/>
          </p:nvPr>
        </p:nvSpPr>
        <p:spPr/>
        <p:txBody>
          <a:bodyPr/>
          <a:lstStyle/>
          <a:p>
            <a:r>
              <a:rPr lang="it-IT" dirty="0"/>
              <a:t>I 5 GRANDI TRATTI DELLA PERSONALITA’ nel DSM5</a:t>
            </a:r>
          </a:p>
        </p:txBody>
      </p:sp>
    </p:spTree>
    <p:extLst>
      <p:ext uri="{BB962C8B-B14F-4D97-AF65-F5344CB8AC3E}">
        <p14:creationId xmlns:p14="http://schemas.microsoft.com/office/powerpoint/2010/main" val="310893818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800" dirty="0"/>
              <a:t>Questa descrizione può essere approfondita prendendo in considerazione le 25 sfaccettature associate ai vari domini. </a:t>
            </a:r>
          </a:p>
          <a:p>
            <a:r>
              <a:rPr lang="it-IT" sz="2800" dirty="0"/>
              <a:t>Le informazioni derivate da domini e sottodomini possono essere quindi utilizzate per la diagnosi e per  la formulazione del caso, ovvero per la progettazione di un intervento terapeutico anche se nessuno dei criteri dei disturbi della personalità sia soddisfatto.</a:t>
            </a:r>
          </a:p>
          <a:p>
            <a:r>
              <a:rPr lang="it-IT" sz="2400" dirty="0"/>
              <a:t> </a:t>
            </a:r>
          </a:p>
          <a:p>
            <a:r>
              <a:rPr lang="it-IT" sz="2400" dirty="0"/>
              <a:t> </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785610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D7EAC-4EDF-498C-A64E-DDC60770A3EC}"/>
              </a:ext>
            </a:extLst>
          </p:cNvPr>
          <p:cNvSpPr>
            <a:spLocks noGrp="1"/>
          </p:cNvSpPr>
          <p:nvPr>
            <p:ph type="title"/>
          </p:nvPr>
        </p:nvSpPr>
        <p:spPr/>
        <p:txBody>
          <a:bodyPr/>
          <a:lstStyle/>
          <a:p>
            <a:r>
              <a:rPr lang="it-IT" dirty="0"/>
              <a:t>25 sfaccettature</a:t>
            </a:r>
          </a:p>
        </p:txBody>
      </p:sp>
      <p:sp>
        <p:nvSpPr>
          <p:cNvPr id="3" name="Segnaposto contenuto 2">
            <a:extLst>
              <a:ext uri="{FF2B5EF4-FFF2-40B4-BE49-F238E27FC236}">
                <a16:creationId xmlns:a16="http://schemas.microsoft.com/office/drawing/2014/main" id="{3F0F69BA-450B-448C-A340-54BDD12526F8}"/>
              </a:ext>
            </a:extLst>
          </p:cNvPr>
          <p:cNvSpPr>
            <a:spLocks noGrp="1"/>
          </p:cNvSpPr>
          <p:nvPr>
            <p:ph idx="1"/>
          </p:nvPr>
        </p:nvSpPr>
        <p:spPr/>
        <p:txBody>
          <a:bodyPr>
            <a:normAutofit fontScale="92500" lnSpcReduction="10000"/>
          </a:bodyPr>
          <a:lstStyle/>
          <a:p>
            <a:r>
              <a:rPr lang="it-IT" dirty="0"/>
              <a:t>Affettività ridotta, Anedonia, Angoscia di</a:t>
            </a:r>
          </a:p>
          <a:p>
            <a:r>
              <a:rPr lang="it-IT" dirty="0"/>
              <a:t>separazione, Ansia, Convinzioni ed esperienze inusuali, </a:t>
            </a:r>
            <a:r>
              <a:rPr lang="it-IT" dirty="0" err="1"/>
              <a:t>Depressività</a:t>
            </a:r>
            <a:r>
              <a:rPr lang="it-IT" dirty="0"/>
              <a:t>, </a:t>
            </a:r>
            <a:r>
              <a:rPr lang="it-IT" dirty="0" err="1"/>
              <a:t>Disregolazione</a:t>
            </a:r>
            <a:r>
              <a:rPr lang="it-IT" dirty="0"/>
              <a:t> percettiva, Distraibilità, Eccentricità, Evitamento dell’intimità, Grandiosità, Impulsività, Inganno, Insensibilità, Irresponsabilità, Labilità emotiva, </a:t>
            </a:r>
            <a:r>
              <a:rPr lang="it-IT" dirty="0" err="1"/>
              <a:t>Manipolatorietà</a:t>
            </a:r>
            <a:r>
              <a:rPr lang="it-IT" dirty="0"/>
              <a:t>, Ostilità, Perfezionismo rigido, Perseverazione, Ricerca di attenzione, Ritiro, Sospettosità, Sottomissione, Tendenza a correre rischi,</a:t>
            </a:r>
          </a:p>
          <a:p>
            <a:endParaRPr lang="it-IT" dirty="0"/>
          </a:p>
        </p:txBody>
      </p:sp>
    </p:spTree>
    <p:extLst>
      <p:ext uri="{BB962C8B-B14F-4D97-AF65-F5344CB8AC3E}">
        <p14:creationId xmlns:p14="http://schemas.microsoft.com/office/powerpoint/2010/main" val="257622651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a:t>
            </a:r>
            <a:r>
              <a:rPr lang="it-IT" dirty="0"/>
              <a:t>ANALISI DEI TRATTI STABILI DEI DIVERSI DISTURBI DI PERSONALITA’ CRITERIO B</a:t>
            </a:r>
            <a:br>
              <a:rPr lang="it-IT"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29038715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548487-92F4-08F1-A8D0-1FFD52489F7A}"/>
              </a:ext>
            </a:extLst>
          </p:cNvPr>
          <p:cNvSpPr>
            <a:spLocks noGrp="1"/>
          </p:cNvSpPr>
          <p:nvPr>
            <p:ph type="title"/>
          </p:nvPr>
        </p:nvSpPr>
        <p:spPr/>
        <p:txBody>
          <a:bodyPr>
            <a:normAutofit fontScale="90000"/>
          </a:bodyPr>
          <a:lstStyle/>
          <a:p>
            <a:r>
              <a:rPr lang="it-IT" dirty="0"/>
              <a:t>DSM-5-TR</a:t>
            </a:r>
            <a:br>
              <a:rPr lang="it-IT" dirty="0"/>
            </a:br>
            <a:r>
              <a:rPr lang="it-IT" dirty="0"/>
              <a:t>marzo 2022 ed </a:t>
            </a:r>
            <a:r>
              <a:rPr lang="it-IT" dirty="0" err="1"/>
              <a:t>Ital</a:t>
            </a:r>
            <a:r>
              <a:rPr lang="it-IT" dirty="0"/>
              <a:t> Raffaello Cortina 23</a:t>
            </a:r>
          </a:p>
        </p:txBody>
      </p:sp>
      <p:pic>
        <p:nvPicPr>
          <p:cNvPr id="4" name="Segnaposto contenuto 3">
            <a:extLst>
              <a:ext uri="{FF2B5EF4-FFF2-40B4-BE49-F238E27FC236}">
                <a16:creationId xmlns:a16="http://schemas.microsoft.com/office/drawing/2014/main" id="{5DA9EDCC-0F79-A20B-2DE5-2C10985A0956}"/>
              </a:ext>
            </a:extLst>
          </p:cNvPr>
          <p:cNvPicPr>
            <a:picLocks noGrp="1" noChangeAspect="1"/>
          </p:cNvPicPr>
          <p:nvPr>
            <p:ph idx="1"/>
          </p:nvPr>
        </p:nvPicPr>
        <p:blipFill>
          <a:blip r:embed="rId2"/>
          <a:stretch>
            <a:fillRect/>
          </a:stretch>
        </p:blipFill>
        <p:spPr>
          <a:xfrm>
            <a:off x="2051720" y="1590657"/>
            <a:ext cx="3528392" cy="5054365"/>
          </a:xfrm>
          <a:prstGeom prst="rect">
            <a:avLst/>
          </a:prstGeom>
        </p:spPr>
      </p:pic>
    </p:spTree>
    <p:extLst>
      <p:ext uri="{BB962C8B-B14F-4D97-AF65-F5344CB8AC3E}">
        <p14:creationId xmlns:p14="http://schemas.microsoft.com/office/powerpoint/2010/main" val="167137039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I tratti patologici della personalità sono organizzati secondo il DSM 5 in 5 domini</a:t>
            </a:r>
          </a:p>
          <a:p>
            <a:endParaRPr lang="it-IT" sz="2800" b="1" dirty="0"/>
          </a:p>
          <a:p>
            <a:r>
              <a:rPr lang="it-IT" sz="2800" b="1" dirty="0"/>
              <a:t>AFFETTIVITA’ NEGATIVA</a:t>
            </a:r>
          </a:p>
          <a:p>
            <a:r>
              <a:rPr lang="it-IT" sz="2800" b="1" dirty="0"/>
              <a:t>DISTACCO</a:t>
            </a:r>
          </a:p>
          <a:p>
            <a:r>
              <a:rPr lang="it-IT" sz="2800" b="1" dirty="0"/>
              <a:t>ANTAGONISMO</a:t>
            </a:r>
          </a:p>
          <a:p>
            <a:r>
              <a:rPr lang="it-IT" sz="2800" b="1" dirty="0"/>
              <a:t>DISINIBIZIONE</a:t>
            </a:r>
          </a:p>
          <a:p>
            <a:r>
              <a:rPr lang="it-IT" sz="2800" b="1" dirty="0"/>
              <a:t>PSICOTICISMO</a:t>
            </a:r>
          </a:p>
        </p:txBody>
      </p:sp>
      <p:sp>
        <p:nvSpPr>
          <p:cNvPr id="3" name="Titolo 2"/>
          <p:cNvSpPr>
            <a:spLocks noGrp="1"/>
          </p:cNvSpPr>
          <p:nvPr>
            <p:ph type="title"/>
          </p:nvPr>
        </p:nvSpPr>
        <p:spPr/>
        <p:txBody>
          <a:bodyPr/>
          <a:lstStyle/>
          <a:p>
            <a:r>
              <a:rPr lang="it-IT" dirty="0"/>
              <a:t>CRITERIO B TRATTI PATOLOGICI DI PERSONALITA’</a:t>
            </a:r>
          </a:p>
        </p:txBody>
      </p:sp>
    </p:spTree>
    <p:extLst>
      <p:ext uri="{BB962C8B-B14F-4D97-AF65-F5344CB8AC3E}">
        <p14:creationId xmlns:p14="http://schemas.microsoft.com/office/powerpoint/2010/main" val="123730492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3600" dirty="0"/>
              <a:t>Ognuno di questi tratti, come abbiamo visto si può suddividere in molteplici sfaccettature.</a:t>
            </a:r>
          </a:p>
          <a:p>
            <a:r>
              <a:rPr lang="it-IT" sz="3600" dirty="0"/>
              <a:t>Possiamo riassumere nelle prossime pagine l’elenco dei tratti e delle loro sfaccettature.</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93307719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F457A7D-7476-54F0-830E-0046F03734E3}"/>
              </a:ext>
            </a:extLst>
          </p:cNvPr>
          <p:cNvSpPr>
            <a:spLocks noGrp="1"/>
          </p:cNvSpPr>
          <p:nvPr>
            <p:ph idx="1"/>
          </p:nvPr>
        </p:nvSpPr>
        <p:spPr/>
        <p:txBody>
          <a:bodyPr/>
          <a:lstStyle/>
          <a:p>
            <a:r>
              <a:rPr lang="it-IT" sz="2400" dirty="0"/>
              <a:t>Il quadro che ne deriva è certamente complesso e non stupisce la opposizione dei clinici ad una proposta così articolata da divenire difficilmente usata in ambito applicativo.</a:t>
            </a:r>
          </a:p>
          <a:p>
            <a:r>
              <a:rPr lang="it-IT" sz="2400" dirty="0"/>
              <a:t>Per lo meno per ora.</a:t>
            </a:r>
          </a:p>
          <a:p>
            <a:r>
              <a:rPr lang="it-IT" sz="2400" dirty="0"/>
              <a:t>Chiaramente la definizione di tutti questi tratti impone il ricorso a sistemi, per quanto possibile, codificati di </a:t>
            </a:r>
            <a:r>
              <a:rPr lang="it-IT" sz="2400" dirty="0" err="1"/>
              <a:t>assessment</a:t>
            </a:r>
            <a:r>
              <a:rPr lang="it-IT" sz="2400" dirty="0"/>
              <a:t> (test) ed anche questi aspetti, graditissimi al mondo accademico che con essi può pubblicare moltissimo, rendono alquanto complessa la valutazione.</a:t>
            </a:r>
          </a:p>
          <a:p>
            <a:endParaRPr lang="it-IT" dirty="0"/>
          </a:p>
        </p:txBody>
      </p:sp>
      <p:sp>
        <p:nvSpPr>
          <p:cNvPr id="3" name="Titolo 2">
            <a:extLst>
              <a:ext uri="{FF2B5EF4-FFF2-40B4-BE49-F238E27FC236}">
                <a16:creationId xmlns:a16="http://schemas.microsoft.com/office/drawing/2014/main" id="{31985484-E0CB-7405-4A82-C762654BB741}"/>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268142872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dirty="0"/>
              <a:t>Il paziente manifesta frequenti e violente emozioni negative(ansia depressione colpa, vergogna, preoccupazione rabbia), con associate manifestazioni comportamentali (es autolesionismo) ed interpersonali (es eccessiva dipendenza)</a:t>
            </a:r>
          </a:p>
          <a:p>
            <a:endParaRPr lang="it-IT" dirty="0"/>
          </a:p>
          <a:p>
            <a:r>
              <a:rPr lang="it-IT" dirty="0"/>
              <a:t>SFACCETTATURE</a:t>
            </a:r>
          </a:p>
          <a:p>
            <a:r>
              <a:rPr lang="it-IT" dirty="0"/>
              <a:t>LABILITA’ EMOTIVA</a:t>
            </a:r>
          </a:p>
          <a:p>
            <a:r>
              <a:rPr lang="it-IT" dirty="0"/>
              <a:t>APPRENSIVITA’</a:t>
            </a:r>
          </a:p>
          <a:p>
            <a:r>
              <a:rPr lang="it-IT" dirty="0"/>
              <a:t>ANSIA DA SEPARAZIONE</a:t>
            </a:r>
          </a:p>
          <a:p>
            <a:r>
              <a:rPr lang="it-IT" dirty="0"/>
              <a:t>SOTTOMISSIONE</a:t>
            </a:r>
          </a:p>
          <a:p>
            <a:r>
              <a:rPr lang="it-IT" dirty="0"/>
              <a:t>OSTILITA’</a:t>
            </a:r>
          </a:p>
          <a:p>
            <a:r>
              <a:rPr lang="it-IT" dirty="0"/>
              <a:t>PERSEVERAZIONE (anche quando non è più utile o ci sono chiari segnali che indicano la opportunità di interrompere un comportamento la persona continua a ripetersi)</a:t>
            </a:r>
          </a:p>
          <a:p>
            <a:r>
              <a:rPr lang="it-IT" dirty="0"/>
              <a:t>DEPRESSIONE (presente anche nel tratto distacco)</a:t>
            </a:r>
          </a:p>
          <a:p>
            <a:r>
              <a:rPr lang="it-IT" dirty="0"/>
              <a:t>SOSPETTOSITA’ (presente anche nel tratto distacco)</a:t>
            </a:r>
          </a:p>
          <a:p>
            <a:r>
              <a:rPr lang="it-IT" dirty="0"/>
              <a:t>AFFETTIVITA’ RISTRETTA</a:t>
            </a:r>
          </a:p>
        </p:txBody>
      </p:sp>
      <p:sp>
        <p:nvSpPr>
          <p:cNvPr id="3" name="Titolo 2"/>
          <p:cNvSpPr>
            <a:spLocks noGrp="1"/>
          </p:cNvSpPr>
          <p:nvPr>
            <p:ph type="title"/>
          </p:nvPr>
        </p:nvSpPr>
        <p:spPr/>
        <p:txBody>
          <a:bodyPr>
            <a:noAutofit/>
          </a:bodyPr>
          <a:lstStyle/>
          <a:p>
            <a:r>
              <a:rPr lang="it-IT" sz="3200" dirty="0"/>
              <a:t>AFFETTIVITA NEGATIVA (vs stabilità emotiva)</a:t>
            </a:r>
          </a:p>
        </p:txBody>
      </p:sp>
    </p:spTree>
    <p:extLst>
      <p:ext uri="{BB962C8B-B14F-4D97-AF65-F5344CB8AC3E}">
        <p14:creationId xmlns:p14="http://schemas.microsoft.com/office/powerpoint/2010/main" val="40539036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Si tratta della tendenza ad evitare esperienze sociali ed emotive, una limitata capacità di esprimere sentimenti e di provare piacere o interesse.</a:t>
            </a:r>
          </a:p>
          <a:p>
            <a:endParaRPr lang="it-IT" sz="2400" dirty="0"/>
          </a:p>
          <a:p>
            <a:r>
              <a:rPr lang="it-IT" sz="2400" dirty="0"/>
              <a:t>ISOLAMENTO</a:t>
            </a:r>
          </a:p>
          <a:p>
            <a:r>
              <a:rPr lang="it-IT" sz="2400" dirty="0"/>
              <a:t>EVITAMENTO DELLA INTIMITA’</a:t>
            </a:r>
          </a:p>
          <a:p>
            <a:r>
              <a:rPr lang="it-IT" sz="2400" dirty="0"/>
              <a:t>ANEIDONIA</a:t>
            </a:r>
          </a:p>
          <a:p>
            <a:r>
              <a:rPr lang="it-IT" sz="2400" dirty="0"/>
              <a:t>TENDENZE DEPRESSIVE</a:t>
            </a:r>
          </a:p>
          <a:p>
            <a:r>
              <a:rPr lang="it-IT" sz="2400" dirty="0"/>
              <a:t>AFFETTIVITA’ RISTRETTA</a:t>
            </a:r>
          </a:p>
          <a:p>
            <a:r>
              <a:rPr lang="it-IT" sz="2400" dirty="0"/>
              <a:t>SOSPETTOSITA’</a:t>
            </a:r>
          </a:p>
        </p:txBody>
      </p:sp>
      <p:sp>
        <p:nvSpPr>
          <p:cNvPr id="3" name="Titolo 2"/>
          <p:cNvSpPr>
            <a:spLocks noGrp="1"/>
          </p:cNvSpPr>
          <p:nvPr>
            <p:ph type="title"/>
          </p:nvPr>
        </p:nvSpPr>
        <p:spPr/>
        <p:txBody>
          <a:bodyPr>
            <a:normAutofit fontScale="90000"/>
          </a:bodyPr>
          <a:lstStyle/>
          <a:p>
            <a:r>
              <a:rPr lang="it-IT" sz="3600" dirty="0"/>
              <a:t>DISTACCO (vs estroversione</a:t>
            </a:r>
            <a:r>
              <a:rPr lang="it-IT" dirty="0"/>
              <a:t>)</a:t>
            </a:r>
          </a:p>
        </p:txBody>
      </p:sp>
    </p:spTree>
    <p:extLst>
      <p:ext uri="{BB962C8B-B14F-4D97-AF65-F5344CB8AC3E}">
        <p14:creationId xmlns:p14="http://schemas.microsoft.com/office/powerpoint/2010/main" val="260702929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2400" dirty="0"/>
              <a:t>La persona si pone in posizione di scontro con gli altri, può avere un senso esagerato del proprio valore ed attendersi trattamenti speciali, non si dimostra consapevole dei bisogni degli altri, tende a sfruttare gli altri</a:t>
            </a:r>
          </a:p>
          <a:p>
            <a:endParaRPr lang="it-IT" sz="2400" dirty="0"/>
          </a:p>
          <a:p>
            <a:r>
              <a:rPr lang="it-IT" sz="2400" dirty="0"/>
              <a:t>TENDENZA A MANIPOLARE</a:t>
            </a:r>
          </a:p>
          <a:p>
            <a:r>
              <a:rPr lang="it-IT" sz="2400" dirty="0"/>
              <a:t>TENDENZA AD IMBROGLIARE</a:t>
            </a:r>
          </a:p>
          <a:p>
            <a:r>
              <a:rPr lang="it-IT" sz="2400" dirty="0"/>
              <a:t>GRANDIOSITA’</a:t>
            </a:r>
          </a:p>
          <a:p>
            <a:r>
              <a:rPr lang="it-IT" sz="2400" dirty="0"/>
              <a:t>RICERCA DI ATTENZIONI</a:t>
            </a:r>
          </a:p>
          <a:p>
            <a:r>
              <a:rPr lang="it-IT" sz="2400" dirty="0"/>
              <a:t>MANCANZA DI ATTENZIONE AI PROBLEMI BISOGNI E DESIDERI DEGLI ALTRI</a:t>
            </a:r>
          </a:p>
          <a:p>
            <a:r>
              <a:rPr lang="it-IT" sz="2400" dirty="0"/>
              <a:t>OSTILITA’</a:t>
            </a:r>
          </a:p>
        </p:txBody>
      </p:sp>
      <p:sp>
        <p:nvSpPr>
          <p:cNvPr id="3" name="Titolo 2"/>
          <p:cNvSpPr>
            <a:spLocks noGrp="1"/>
          </p:cNvSpPr>
          <p:nvPr>
            <p:ph type="title"/>
          </p:nvPr>
        </p:nvSpPr>
        <p:spPr/>
        <p:txBody>
          <a:bodyPr>
            <a:noAutofit/>
          </a:bodyPr>
          <a:lstStyle/>
          <a:p>
            <a:r>
              <a:rPr lang="it-IT" sz="4000" dirty="0"/>
              <a:t>ANTAGONISMO (vs </a:t>
            </a:r>
            <a:r>
              <a:rPr lang="it-IT" sz="4000" dirty="0" err="1"/>
              <a:t>cooperatività</a:t>
            </a:r>
            <a:r>
              <a:rPr lang="it-IT" sz="4000" dirty="0"/>
              <a:t>)</a:t>
            </a:r>
          </a:p>
        </p:txBody>
      </p:sp>
    </p:spTree>
    <p:extLst>
      <p:ext uri="{BB962C8B-B14F-4D97-AF65-F5344CB8AC3E}">
        <p14:creationId xmlns:p14="http://schemas.microsoft.com/office/powerpoint/2010/main" val="3104151009"/>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Sono orientati a ricercare il piacere immediato, il comportamento è impulsivo, comandato da pensieri ed emozioni e stimoli del momento senza dar peso alla esperienza passata o alle possibili conseguenze future.</a:t>
            </a:r>
          </a:p>
          <a:p>
            <a:endParaRPr lang="it-IT" sz="2400" dirty="0"/>
          </a:p>
          <a:p>
            <a:r>
              <a:rPr lang="it-IT" sz="2400" dirty="0"/>
              <a:t>IRRESPONSABILITA’</a:t>
            </a:r>
          </a:p>
          <a:p>
            <a:r>
              <a:rPr lang="it-IT" sz="2400" dirty="0"/>
              <a:t>IMPULSIVITA’</a:t>
            </a:r>
          </a:p>
          <a:p>
            <a:r>
              <a:rPr lang="it-IT" sz="2400" dirty="0"/>
              <a:t>DISTRAIBILITA’</a:t>
            </a:r>
          </a:p>
          <a:p>
            <a:r>
              <a:rPr lang="it-IT" sz="2400" dirty="0"/>
              <a:t>ASSUNZIONE DI RISCHIO</a:t>
            </a:r>
          </a:p>
          <a:p>
            <a:r>
              <a:rPr lang="it-IT" sz="2400" dirty="0"/>
              <a:t>MANCANZA DI PERFEZIONISMO</a:t>
            </a:r>
          </a:p>
        </p:txBody>
      </p:sp>
      <p:sp>
        <p:nvSpPr>
          <p:cNvPr id="3" name="Titolo 2"/>
          <p:cNvSpPr>
            <a:spLocks noGrp="1"/>
          </p:cNvSpPr>
          <p:nvPr>
            <p:ph type="title"/>
          </p:nvPr>
        </p:nvSpPr>
        <p:spPr/>
        <p:txBody>
          <a:bodyPr>
            <a:noAutofit/>
          </a:bodyPr>
          <a:lstStyle/>
          <a:p>
            <a:r>
              <a:rPr lang="it-IT" sz="3600" dirty="0"/>
              <a:t>DISINIBIZIONE (vs coscienziosità)</a:t>
            </a:r>
          </a:p>
        </p:txBody>
      </p:sp>
    </p:spTree>
    <p:extLst>
      <p:ext uri="{BB962C8B-B14F-4D97-AF65-F5344CB8AC3E}">
        <p14:creationId xmlns:p14="http://schemas.microsoft.com/office/powerpoint/2010/main" val="45240804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Manifesta numerosi comportamenti e pensieri stravaganti, eccentrici. Tali stranezze includono sia i processi (percezione, esperienze dissociative) che i contenuti (pensieri deliranti)</a:t>
            </a:r>
          </a:p>
          <a:p>
            <a:endParaRPr lang="it-IT" sz="2400" dirty="0"/>
          </a:p>
          <a:p>
            <a:r>
              <a:rPr lang="it-IT" sz="2400" dirty="0"/>
              <a:t>ESPERIENZE E CONVINZIONI INSOLITE</a:t>
            </a:r>
          </a:p>
          <a:p>
            <a:r>
              <a:rPr lang="it-IT" sz="2400" dirty="0"/>
              <a:t>ECCENTRICITA’</a:t>
            </a:r>
          </a:p>
          <a:p>
            <a:r>
              <a:rPr lang="it-IT" sz="2400" dirty="0"/>
              <a:t>DISREGOLAZIONE COGNITIVA E PERCETTIVA</a:t>
            </a:r>
          </a:p>
        </p:txBody>
      </p:sp>
      <p:sp>
        <p:nvSpPr>
          <p:cNvPr id="3" name="Titolo 2"/>
          <p:cNvSpPr>
            <a:spLocks noGrp="1"/>
          </p:cNvSpPr>
          <p:nvPr>
            <p:ph type="title"/>
          </p:nvPr>
        </p:nvSpPr>
        <p:spPr/>
        <p:txBody>
          <a:bodyPr>
            <a:noAutofit/>
          </a:bodyPr>
          <a:lstStyle/>
          <a:p>
            <a:r>
              <a:rPr lang="it-IT" sz="4000" dirty="0"/>
              <a:t>PSICOTICISMO (vs lucidità)</a:t>
            </a:r>
          </a:p>
        </p:txBody>
      </p:sp>
    </p:spTree>
    <p:extLst>
      <p:ext uri="{BB962C8B-B14F-4D97-AF65-F5344CB8AC3E}">
        <p14:creationId xmlns:p14="http://schemas.microsoft.com/office/powerpoint/2010/main" val="144518898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000" dirty="0"/>
              <a:t>Assumendo che il tratto sia una dimensione continua, ne consegue che i Disturbi della Personalità (DP) si instaurano quando uno specifico tratto di base assume caratteristiche abnormi, si presenta in maniera eccessiva o troppo rigida e inflessibile oppure in tutte le circostanze della vita. </a:t>
            </a:r>
          </a:p>
          <a:p>
            <a:r>
              <a:rPr lang="it-IT" sz="2000" dirty="0"/>
              <a:t> </a:t>
            </a:r>
          </a:p>
          <a:p>
            <a:r>
              <a:rPr lang="it-IT" sz="2000" dirty="0"/>
              <a:t> </a:t>
            </a:r>
          </a:p>
          <a:p>
            <a:r>
              <a:rPr lang="it-IT" sz="2000" dirty="0"/>
              <a:t>I Disturbi di Personalità (DP) possono essere considerati quindi come varianti patologiche della personalità normale. in altre parole, un po’ di sospettosità è presente nella maggior parte delle persone, ed è un tratto salvavita, una forma di gelosia e sospettosità patologiche e pervasive caratterizzano la esistenza del paranoide</a:t>
            </a:r>
          </a:p>
          <a:p>
            <a:r>
              <a:rPr lang="it-IT" sz="2000" dirty="0"/>
              <a:t> </a:t>
            </a:r>
          </a:p>
          <a:p>
            <a:endParaRPr lang="it-IT" sz="2000"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421077573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olo 6"/>
          <p:cNvSpPr>
            <a:spLocks noGrp="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it-IT" sz="2800" dirty="0"/>
              <a:t>  I DIVERSI DISTURBI DI PERSONALITA’ NELLA NUOVA CLASSIFICAZIONE DSM 5</a:t>
            </a:r>
            <a:br>
              <a:rPr lang="it-IT" sz="2800" dirty="0"/>
            </a:br>
            <a:r>
              <a:rPr lang="it-IT" dirty="0"/>
              <a:t> </a:t>
            </a:r>
            <a:endParaRPr dirty="0"/>
          </a:p>
        </p:txBody>
      </p:sp>
      <p:sp>
        <p:nvSpPr>
          <p:cNvPr id="8" name="Sottotitolo 7"/>
          <p:cNvSpPr>
            <a:spLocks noGrp="1"/>
          </p:cNvSpPr>
          <p:nvPr>
            <p:ph type="subTitle" idx="1"/>
          </p:nvPr>
        </p:nvSpPr>
        <p:spPr/>
        <p:txBody>
          <a:bodyPr/>
          <a:lstStyle/>
          <a:p>
            <a:pPr>
              <a:defRPr/>
            </a:pPr>
            <a:r>
              <a:rPr lang="it-IT" dirty="0"/>
              <a:t> </a:t>
            </a:r>
          </a:p>
        </p:txBody>
      </p:sp>
    </p:spTree>
    <p:extLst>
      <p:ext uri="{BB962C8B-B14F-4D97-AF65-F5344CB8AC3E}">
        <p14:creationId xmlns:p14="http://schemas.microsoft.com/office/powerpoint/2010/main" val="1704282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p:cNvSpPr>
            <a:spLocks noGrp="1"/>
          </p:cNvSpPr>
          <p:nvPr>
            <p:ph type="title"/>
          </p:nvPr>
        </p:nvSpPr>
        <p:spPr/>
        <p:txBody>
          <a:bodyPr/>
          <a:lstStyle/>
          <a:p>
            <a:pPr eaLnBrk="1" hangingPunct="1"/>
            <a:r>
              <a:rPr lang="it-IT" altLang="it-IT"/>
              <a:t>DSM-5 (non DSM-V)</a:t>
            </a:r>
          </a:p>
        </p:txBody>
      </p:sp>
      <p:sp>
        <p:nvSpPr>
          <p:cNvPr id="4099" name="Segnaposto contenuto 2"/>
          <p:cNvSpPr>
            <a:spLocks noGrp="1"/>
          </p:cNvSpPr>
          <p:nvPr>
            <p:ph idx="1"/>
          </p:nvPr>
        </p:nvSpPr>
        <p:spPr/>
        <p:txBody>
          <a:bodyPr/>
          <a:lstStyle/>
          <a:p>
            <a:pPr eaLnBrk="1" hangingPunct="1">
              <a:lnSpc>
                <a:spcPct val="80000"/>
              </a:lnSpc>
              <a:buFont typeface="Arial" charset="0"/>
              <a:buNone/>
            </a:pPr>
            <a:r>
              <a:rPr lang="it-IT" altLang="it-IT" sz="3000" dirty="0"/>
              <a:t> </a:t>
            </a:r>
          </a:p>
          <a:p>
            <a:pPr eaLnBrk="1" hangingPunct="1">
              <a:lnSpc>
                <a:spcPct val="80000"/>
              </a:lnSpc>
            </a:pPr>
            <a:r>
              <a:rPr lang="it-IT" altLang="it-IT" sz="3000" dirty="0"/>
              <a:t>Innanzitutto una piccola notazione: contrariamente ai precedenti DSM che venivano contrassegnati con numeri romani (es DSM-IV). Il nuovo volume, si chiama DSM-5 (numero arabo). Ovvero DSM cinque TR (per la nuova edizione)</a:t>
            </a:r>
          </a:p>
        </p:txBody>
      </p:sp>
    </p:spTree>
    <p:extLst>
      <p:ext uri="{BB962C8B-B14F-4D97-AF65-F5344CB8AC3E}">
        <p14:creationId xmlns:p14="http://schemas.microsoft.com/office/powerpoint/2010/main" val="392868584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 disturbi descritti  nel DSM 5 sono:</a:t>
            </a:r>
          </a:p>
          <a:p>
            <a:endParaRPr lang="it-IT" b="1" dirty="0"/>
          </a:p>
          <a:p>
            <a:r>
              <a:rPr lang="it-IT" b="1" dirty="0"/>
              <a:t>Disturbo antisociale</a:t>
            </a:r>
          </a:p>
          <a:p>
            <a:r>
              <a:rPr lang="it-IT" b="1" dirty="0"/>
              <a:t>Disturbo evitante</a:t>
            </a:r>
          </a:p>
          <a:p>
            <a:r>
              <a:rPr lang="it-IT" b="1" dirty="0"/>
              <a:t>Disturbo borderline</a:t>
            </a:r>
          </a:p>
          <a:p>
            <a:r>
              <a:rPr lang="it-IT" b="1" dirty="0"/>
              <a:t>Disturbo narcisistico</a:t>
            </a:r>
          </a:p>
          <a:p>
            <a:r>
              <a:rPr lang="it-IT" b="1" dirty="0"/>
              <a:t>Disturbo ossessivo compulsivo</a:t>
            </a:r>
          </a:p>
          <a:p>
            <a:r>
              <a:rPr lang="it-IT" b="1" dirty="0"/>
              <a:t>Disturbo </a:t>
            </a:r>
            <a:r>
              <a:rPr lang="it-IT" b="1" dirty="0" err="1"/>
              <a:t>schizotipico</a:t>
            </a:r>
            <a:endParaRPr lang="it-IT" b="1" dirty="0"/>
          </a:p>
          <a:p>
            <a:endParaRPr lang="it-IT" dirty="0"/>
          </a:p>
          <a:p>
            <a:r>
              <a:rPr lang="it-IT" dirty="0"/>
              <a:t>Di ogni disturbo di personalità vengono definiti i caratteristici:</a:t>
            </a:r>
          </a:p>
          <a:p>
            <a:r>
              <a:rPr lang="it-IT" dirty="0"/>
              <a:t>Disturbi del funzionamento di personalità (criterio A)</a:t>
            </a:r>
          </a:p>
          <a:p>
            <a:r>
              <a:rPr lang="it-IT" dirty="0"/>
              <a:t>Caratteristiche dei tratti patologici di personalità (criterio B)</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59632700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Le caratteristiche tipiche sono la incapacità di conformarsi al comportamento </a:t>
            </a:r>
            <a:r>
              <a:rPr lang="it-IT" dirty="0" err="1"/>
              <a:t>legaleed</a:t>
            </a:r>
            <a:r>
              <a:rPr lang="it-IT" dirty="0"/>
              <a:t> etico, la mancanza di preoccupazione per gli altri, accompagnata dalla tendenza ad imbrogliare, a manipolare e ad affrontare i rischi.</a:t>
            </a:r>
          </a:p>
          <a:p>
            <a:r>
              <a:rPr lang="it-IT" dirty="0"/>
              <a:t>Criterio A</a:t>
            </a:r>
          </a:p>
          <a:p>
            <a:r>
              <a:rPr lang="it-IT" b="1" dirty="0"/>
              <a:t>Identità</a:t>
            </a:r>
            <a:r>
              <a:rPr lang="it-IT" dirty="0"/>
              <a:t>: egocentrismo, autostima legata alla propria posizione di dominio, potere</a:t>
            </a:r>
          </a:p>
          <a:p>
            <a:r>
              <a:rPr lang="it-IT" b="1" dirty="0" err="1"/>
              <a:t>Autodirettività</a:t>
            </a:r>
            <a:r>
              <a:rPr lang="it-IT" b="1" dirty="0"/>
              <a:t>: </a:t>
            </a:r>
            <a:r>
              <a:rPr lang="it-IT" dirty="0"/>
              <a:t>obiettivi basati sulla gratificazione personale, assenza di standard </a:t>
            </a:r>
            <a:r>
              <a:rPr lang="it-IT" dirty="0" err="1"/>
              <a:t>prosociale</a:t>
            </a:r>
            <a:r>
              <a:rPr lang="it-IT" dirty="0"/>
              <a:t>, fallimento di conformarsi alla legge o alla etica</a:t>
            </a:r>
          </a:p>
          <a:p>
            <a:r>
              <a:rPr lang="it-IT" b="1" dirty="0"/>
              <a:t>Empatia</a:t>
            </a:r>
            <a:r>
              <a:rPr lang="it-IT" dirty="0"/>
              <a:t>: mancanza di considerazione per i bisogni degli altri e per la loro sofferenza, mancanza di rimorso</a:t>
            </a:r>
          </a:p>
          <a:p>
            <a:r>
              <a:rPr lang="it-IT" b="1" dirty="0"/>
              <a:t>Intimità</a:t>
            </a:r>
            <a:r>
              <a:rPr lang="it-IT" dirty="0"/>
              <a:t> incapacità di mantenere una relazione, sfruttamento inganno e dominanza dell’altro</a:t>
            </a:r>
          </a:p>
        </p:txBody>
      </p:sp>
      <p:sp>
        <p:nvSpPr>
          <p:cNvPr id="3" name="Titolo 2"/>
          <p:cNvSpPr>
            <a:spLocks noGrp="1"/>
          </p:cNvSpPr>
          <p:nvPr>
            <p:ph type="title"/>
          </p:nvPr>
        </p:nvSpPr>
        <p:spPr/>
        <p:txBody>
          <a:bodyPr>
            <a:noAutofit/>
          </a:bodyPr>
          <a:lstStyle/>
          <a:p>
            <a:r>
              <a:rPr lang="it-IT" sz="3600" dirty="0"/>
              <a:t>DISTURBO ANTISOCIALE DI PERSONALITA’</a:t>
            </a:r>
          </a:p>
        </p:txBody>
      </p:sp>
    </p:spTree>
    <p:extLst>
      <p:ext uri="{BB962C8B-B14F-4D97-AF65-F5344CB8AC3E}">
        <p14:creationId xmlns:p14="http://schemas.microsoft.com/office/powerpoint/2010/main" val="58189783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Manipolazione (un aspetto dell’antagonismo) </a:t>
            </a:r>
            <a:r>
              <a:rPr lang="it-IT" dirty="0"/>
              <a:t>uso di seduzione per raggiungere obiettivi</a:t>
            </a:r>
          </a:p>
          <a:p>
            <a:r>
              <a:rPr lang="it-IT" b="1" dirty="0"/>
              <a:t>Incuria (un aspetto dell’antagonismo) </a:t>
            </a:r>
            <a:r>
              <a:rPr lang="it-IT" dirty="0"/>
              <a:t>mancanza di preoccupazione per i sentimenti altrui, di senso di colpa, aggressività, sadismo</a:t>
            </a:r>
          </a:p>
          <a:p>
            <a:r>
              <a:rPr lang="it-IT" b="1" dirty="0"/>
              <a:t>Tendenza ad imbrogliare (un aspetto dell’antagonismo) </a:t>
            </a:r>
            <a:r>
              <a:rPr lang="it-IT" dirty="0"/>
              <a:t>disonestà e fraudolenza, imbroglio sulle proprie capacità</a:t>
            </a:r>
          </a:p>
          <a:p>
            <a:r>
              <a:rPr lang="it-IT" b="1" dirty="0"/>
              <a:t>Ostilità (un aspetto dell’antagonismo) </a:t>
            </a:r>
            <a:r>
              <a:rPr lang="it-IT" dirty="0"/>
              <a:t>irritabilità, insulti, vendetta</a:t>
            </a:r>
          </a:p>
          <a:p>
            <a:r>
              <a:rPr lang="it-IT" b="1" dirty="0"/>
              <a:t>Assunzione di rischio (un aspetto della disinibizione) </a:t>
            </a:r>
            <a:r>
              <a:rPr lang="it-IT" dirty="0"/>
              <a:t>coinvolgimento in attività ad alto rischio senza considerazione alle conseguenze. Si annoiano facilmente, mancano di preoccupazione per eventuali conseguenze o per la propria incapacità.</a:t>
            </a:r>
          </a:p>
          <a:p>
            <a:r>
              <a:rPr lang="it-IT" b="1" dirty="0"/>
              <a:t>Impulsività (un aspetto della disinibizione) </a:t>
            </a:r>
            <a:r>
              <a:rPr lang="it-IT" dirty="0"/>
              <a:t>poca o nessuna pianificazione agisce sull’impulso del momento </a:t>
            </a:r>
          </a:p>
          <a:p>
            <a:r>
              <a:rPr lang="it-IT" b="1" dirty="0"/>
              <a:t>Irresponsabilità (un aspetto della disinibizione) </a:t>
            </a:r>
            <a:r>
              <a:rPr lang="it-IT" dirty="0"/>
              <a:t>non rispetta gli accordi debiti o promesse.</a:t>
            </a:r>
          </a:p>
        </p:txBody>
      </p:sp>
      <p:sp>
        <p:nvSpPr>
          <p:cNvPr id="3" name="Titolo 2"/>
          <p:cNvSpPr>
            <a:spLocks noGrp="1"/>
          </p:cNvSpPr>
          <p:nvPr>
            <p:ph type="title"/>
          </p:nvPr>
        </p:nvSpPr>
        <p:spPr/>
        <p:txBody>
          <a:bodyPr/>
          <a:lstStyle/>
          <a:p>
            <a:r>
              <a:rPr lang="it-IT" dirty="0"/>
              <a:t>Antisociale (tratti)</a:t>
            </a:r>
          </a:p>
        </p:txBody>
      </p:sp>
    </p:spTree>
    <p:extLst>
      <p:ext uri="{BB962C8B-B14F-4D97-AF65-F5344CB8AC3E}">
        <p14:creationId xmlns:p14="http://schemas.microsoft.com/office/powerpoint/2010/main" val="7555840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Manca di ansia o di paura (dominio della affettività negativa), </a:t>
            </a:r>
            <a:r>
              <a:rPr lang="it-IT" dirty="0"/>
              <a:t>presenta uno stile interpersonale aggressivo e fraudolento.  Freddo e distaccato (dominio del distacco) ed alti livelli di ricerca di attenzione (dominio dell’antagonismo).</a:t>
            </a:r>
          </a:p>
          <a:p>
            <a:r>
              <a:rPr lang="it-IT" dirty="0"/>
              <a:t>Alta ricerca di attenzione, soggetto dominante ed assertivo. Immune allo stress.</a:t>
            </a:r>
          </a:p>
          <a:p>
            <a:r>
              <a:rPr lang="it-IT" dirty="0"/>
              <a:t>Il criterio della insensibilità alla ansia non è tipico del disturbo antisociale di personalità .</a:t>
            </a:r>
          </a:p>
          <a:p>
            <a:r>
              <a:rPr lang="it-IT" dirty="0"/>
              <a:t>Lo psicopatico può avere in molti casi un livello di funzionamento apparentemente meno compromesso di quello caratteristico del disturbo antisociale di personalità.</a:t>
            </a:r>
          </a:p>
        </p:txBody>
      </p:sp>
      <p:sp>
        <p:nvSpPr>
          <p:cNvPr id="3" name="Titolo 2"/>
          <p:cNvSpPr>
            <a:spLocks noGrp="1"/>
          </p:cNvSpPr>
          <p:nvPr>
            <p:ph type="title"/>
          </p:nvPr>
        </p:nvSpPr>
        <p:spPr/>
        <p:txBody>
          <a:bodyPr/>
          <a:lstStyle/>
          <a:p>
            <a:r>
              <a:rPr lang="it-IT" dirty="0"/>
              <a:t> PSICOPATIA diversità con disturbo antisociale</a:t>
            </a:r>
          </a:p>
        </p:txBody>
      </p:sp>
    </p:spTree>
    <p:extLst>
      <p:ext uri="{BB962C8B-B14F-4D97-AF65-F5344CB8AC3E}">
        <p14:creationId xmlns:p14="http://schemas.microsoft.com/office/powerpoint/2010/main" val="343387878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Evitamento di situazioni sociali ed inibizione delle relazioni interpersonali associati a senso di inadeguatezza, preoccupazione ansiosa, paura del rifiuto e del ridicolo ed imbarazzo. Domini prevalenti affettività negativa e distacco.</a:t>
            </a:r>
          </a:p>
          <a:p>
            <a:r>
              <a:rPr lang="it-IT" dirty="0"/>
              <a:t>Criterio A</a:t>
            </a:r>
          </a:p>
          <a:p>
            <a:r>
              <a:rPr lang="it-IT" b="1" dirty="0"/>
              <a:t>Identità bassa autostima, </a:t>
            </a:r>
            <a:r>
              <a:rPr lang="it-IT" dirty="0"/>
              <a:t>si ritiene incapace socialmente, brutto inferiore e si vergogna</a:t>
            </a:r>
          </a:p>
          <a:p>
            <a:r>
              <a:rPr lang="it-IT" b="1" dirty="0" err="1"/>
              <a:t>Autodirettività</a:t>
            </a:r>
            <a:r>
              <a:rPr lang="it-IT" b="1" dirty="0"/>
              <a:t> </a:t>
            </a:r>
            <a:r>
              <a:rPr lang="it-IT" dirty="0"/>
              <a:t>si pone standard elevati associati alla percezione di non farcela, non si ritiene capace di impegnarsi in capacità che richiedono contatto sociale</a:t>
            </a:r>
          </a:p>
          <a:p>
            <a:r>
              <a:rPr lang="it-IT" b="1" dirty="0"/>
              <a:t>Empatia</a:t>
            </a:r>
            <a:r>
              <a:rPr lang="it-IT" dirty="0"/>
              <a:t>: sensibilità alla critica ed al rifiuto</a:t>
            </a:r>
          </a:p>
          <a:p>
            <a:r>
              <a:rPr lang="it-IT" b="1" dirty="0"/>
              <a:t>Intimità</a:t>
            </a:r>
            <a:r>
              <a:rPr lang="it-IT" dirty="0"/>
              <a:t> entra in rapporto solo quando è sicuro di essere accettato. Paura di essere preso in giro o ridicolizzato</a:t>
            </a:r>
          </a:p>
          <a:p>
            <a:endParaRPr lang="it-IT" dirty="0"/>
          </a:p>
          <a:p>
            <a:endParaRPr lang="it-IT" dirty="0"/>
          </a:p>
          <a:p>
            <a:r>
              <a:rPr lang="it-IT" dirty="0"/>
              <a:t> </a:t>
            </a:r>
          </a:p>
        </p:txBody>
      </p:sp>
      <p:sp>
        <p:nvSpPr>
          <p:cNvPr id="3" name="Titolo 2"/>
          <p:cNvSpPr>
            <a:spLocks noGrp="1"/>
          </p:cNvSpPr>
          <p:nvPr>
            <p:ph type="title"/>
          </p:nvPr>
        </p:nvSpPr>
        <p:spPr/>
        <p:txBody>
          <a:bodyPr>
            <a:normAutofit fontScale="90000"/>
          </a:bodyPr>
          <a:lstStyle/>
          <a:p>
            <a:r>
              <a:rPr lang="it-IT" sz="4000" dirty="0"/>
              <a:t>DISTURBO EVITANTE DI PERSONALITA</a:t>
            </a:r>
            <a:r>
              <a:rPr lang="it-IT" dirty="0"/>
              <a:t>’</a:t>
            </a:r>
          </a:p>
        </p:txBody>
      </p:sp>
    </p:spTree>
    <p:extLst>
      <p:ext uri="{BB962C8B-B14F-4D97-AF65-F5344CB8AC3E}">
        <p14:creationId xmlns:p14="http://schemas.microsoft.com/office/powerpoint/2010/main" val="113212685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Ansia (un aspetto della affettività negativa) </a:t>
            </a:r>
            <a:r>
              <a:rPr lang="it-IT" dirty="0"/>
              <a:t>tensione fino al panico in relazione a situazioni sociali preoccupazioni relative agli effetti di esperienze sgradevoli passate. Paura dell’imbarazzo e della mancanza di certezza.</a:t>
            </a:r>
          </a:p>
          <a:p>
            <a:r>
              <a:rPr lang="it-IT" b="1" dirty="0"/>
              <a:t>Isolamento (un aspetto del distacco) </a:t>
            </a:r>
            <a:r>
              <a:rPr lang="it-IT" dirty="0"/>
              <a:t>evitamento di contatti sociali</a:t>
            </a:r>
          </a:p>
          <a:p>
            <a:r>
              <a:rPr lang="it-IT" b="1" dirty="0" err="1"/>
              <a:t>Aneidonia</a:t>
            </a:r>
            <a:r>
              <a:rPr lang="it-IT" b="1" dirty="0"/>
              <a:t> (un aspetto del distacco) </a:t>
            </a:r>
            <a:r>
              <a:rPr lang="it-IT" dirty="0"/>
              <a:t>mancanza di capacità di provare piacere o interesse</a:t>
            </a:r>
          </a:p>
          <a:p>
            <a:r>
              <a:rPr lang="it-IT" dirty="0"/>
              <a:t>Evitamento della intimità (un aspetto del distacco)</a:t>
            </a:r>
          </a:p>
        </p:txBody>
      </p:sp>
      <p:sp>
        <p:nvSpPr>
          <p:cNvPr id="3" name="Titolo 2"/>
          <p:cNvSpPr>
            <a:spLocks noGrp="1"/>
          </p:cNvSpPr>
          <p:nvPr>
            <p:ph type="title"/>
          </p:nvPr>
        </p:nvSpPr>
        <p:spPr/>
        <p:txBody>
          <a:bodyPr>
            <a:normAutofit fontScale="90000"/>
          </a:bodyPr>
          <a:lstStyle/>
          <a:p>
            <a:r>
              <a:rPr lang="it-IT" dirty="0"/>
              <a:t>Criterio B disturbo evitante</a:t>
            </a:r>
            <a:br>
              <a:rPr lang="it-IT" dirty="0"/>
            </a:br>
            <a:endParaRPr lang="it-IT" dirty="0"/>
          </a:p>
        </p:txBody>
      </p:sp>
    </p:spTree>
    <p:extLst>
      <p:ext uri="{BB962C8B-B14F-4D97-AF65-F5344CB8AC3E}">
        <p14:creationId xmlns:p14="http://schemas.microsoft.com/office/powerpoint/2010/main" val="380008842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Instabilità nella visione di sé, dei propri obiettivi, delle relazioni interpersonali, della affettività, accompagnata da impulsività, grande assunzione di rischi ed ostilità</a:t>
            </a:r>
          </a:p>
          <a:p>
            <a:endParaRPr lang="it-IT" dirty="0"/>
          </a:p>
          <a:p>
            <a:r>
              <a:rPr lang="it-IT" dirty="0"/>
              <a:t>Criterio A</a:t>
            </a:r>
          </a:p>
          <a:p>
            <a:r>
              <a:rPr lang="it-IT" b="1" dirty="0"/>
              <a:t>Identità molto impoverita, </a:t>
            </a:r>
            <a:r>
              <a:rPr lang="it-IT" dirty="0"/>
              <a:t>poco sviluppata, immagine di sé poco stabile, molta critica di sé, senso cronico di vuoto, stati dissociativi sotto stress.</a:t>
            </a:r>
          </a:p>
          <a:p>
            <a:r>
              <a:rPr lang="it-IT" b="1" dirty="0" err="1"/>
              <a:t>Autodirettività</a:t>
            </a:r>
            <a:r>
              <a:rPr lang="it-IT" dirty="0"/>
              <a:t> instabilità di obiettivi aspirazioni e valori</a:t>
            </a:r>
          </a:p>
          <a:p>
            <a:r>
              <a:rPr lang="it-IT" b="1" dirty="0"/>
              <a:t>Empatia</a:t>
            </a:r>
            <a:r>
              <a:rPr lang="it-IT" dirty="0"/>
              <a:t> compromissione nella capacità di riconoscere i sentimenti e le emozioni degli altri.</a:t>
            </a:r>
          </a:p>
          <a:p>
            <a:r>
              <a:rPr lang="it-IT" b="1" dirty="0"/>
              <a:t>Intimità </a:t>
            </a:r>
            <a:r>
              <a:rPr lang="it-IT" dirty="0"/>
              <a:t>intensa, instabile e conflittuale, sfiducia, preoccupazione intensa relativa a reale o presunto abbandono. Estrema idealizzazione o svalutazione degli altri, ritiro o </a:t>
            </a:r>
            <a:r>
              <a:rPr lang="it-IT" dirty="0" err="1"/>
              <a:t>sopracoinvolgimento</a:t>
            </a:r>
            <a:r>
              <a:rPr lang="it-IT" dirty="0"/>
              <a:t>.</a:t>
            </a:r>
          </a:p>
        </p:txBody>
      </p:sp>
      <p:sp>
        <p:nvSpPr>
          <p:cNvPr id="3" name="Titolo 2"/>
          <p:cNvSpPr>
            <a:spLocks noGrp="1"/>
          </p:cNvSpPr>
          <p:nvPr>
            <p:ph type="title"/>
          </p:nvPr>
        </p:nvSpPr>
        <p:spPr/>
        <p:txBody>
          <a:bodyPr>
            <a:noAutofit/>
          </a:bodyPr>
          <a:lstStyle/>
          <a:p>
            <a:r>
              <a:rPr lang="it-IT" sz="3200" dirty="0"/>
              <a:t>DISTURBO BORDERLINE DI PERSONALITA’</a:t>
            </a:r>
          </a:p>
        </p:txBody>
      </p:sp>
    </p:spTree>
    <p:extLst>
      <p:ext uri="{BB962C8B-B14F-4D97-AF65-F5344CB8AC3E}">
        <p14:creationId xmlns:p14="http://schemas.microsoft.com/office/powerpoint/2010/main" val="6669045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Labilità emotiva (aspetto di affettività negativa) </a:t>
            </a:r>
          </a:p>
          <a:p>
            <a:r>
              <a:rPr lang="it-IT" b="1" dirty="0"/>
              <a:t>Ansia (aspetto di affettività negativa) </a:t>
            </a:r>
            <a:r>
              <a:rPr lang="it-IT" dirty="0"/>
              <a:t>ansia tensione fino al panico, spesso in relazione a situazioni stressanti interpersonali. Paura sul futuro, apprensione nei confronti della incertezza, paura di crollare.</a:t>
            </a:r>
          </a:p>
          <a:p>
            <a:r>
              <a:rPr lang="it-IT" b="1" dirty="0"/>
              <a:t>Ansia di separazione (aspetto di affettività negativa) </a:t>
            </a:r>
            <a:r>
              <a:rPr lang="it-IT" dirty="0"/>
              <a:t>paura di essere abbandonato da persone significativa associato alla pura della eccessiva dipendenza ed alla prospettiva di perdita di autonomia</a:t>
            </a:r>
          </a:p>
          <a:p>
            <a:r>
              <a:rPr lang="it-IT" b="1" dirty="0"/>
              <a:t>Impulsività (un aspetto della disinibizione) </a:t>
            </a:r>
            <a:r>
              <a:rPr lang="it-IT" dirty="0"/>
              <a:t>agisce di </a:t>
            </a:r>
            <a:r>
              <a:rPr lang="it-IT" dirty="0" err="1"/>
              <a:t>impuso</a:t>
            </a:r>
            <a:r>
              <a:rPr lang="it-IT" dirty="0"/>
              <a:t> come risposta a stimoli del momento, manca di pianificazione o considerazione sulle conseguenze, senso di urgenza e </a:t>
            </a:r>
            <a:r>
              <a:rPr lang="it-IT" dirty="0" err="1"/>
              <a:t>autolesività</a:t>
            </a:r>
            <a:r>
              <a:rPr lang="it-IT" dirty="0"/>
              <a:t> in condizioni di disagio emotivo.</a:t>
            </a:r>
          </a:p>
          <a:p>
            <a:r>
              <a:rPr lang="it-IT" b="1" dirty="0"/>
              <a:t>Assunzione di rischio (aspetto di affettività negativa) </a:t>
            </a:r>
            <a:r>
              <a:rPr lang="it-IT" dirty="0"/>
              <a:t>si coinvolge in attività rischiose ed autolesionistiche senza pensare alle conseguenze. Ignora le possibilità di rischio personale</a:t>
            </a:r>
          </a:p>
          <a:p>
            <a:r>
              <a:rPr lang="it-IT" b="1" dirty="0"/>
              <a:t>Ostilità (aspetto dell’antagonismo) </a:t>
            </a:r>
            <a:r>
              <a:rPr lang="it-IT" dirty="0"/>
              <a:t>si arrabbiano anche per piccole difficoltà o critiche</a:t>
            </a:r>
          </a:p>
          <a:p>
            <a:endParaRPr lang="it-IT" dirty="0"/>
          </a:p>
        </p:txBody>
      </p:sp>
      <p:sp>
        <p:nvSpPr>
          <p:cNvPr id="3" name="Titolo 2"/>
          <p:cNvSpPr>
            <a:spLocks noGrp="1"/>
          </p:cNvSpPr>
          <p:nvPr>
            <p:ph type="title"/>
          </p:nvPr>
        </p:nvSpPr>
        <p:spPr/>
        <p:txBody>
          <a:bodyPr/>
          <a:lstStyle/>
          <a:p>
            <a:r>
              <a:rPr lang="it-IT" dirty="0"/>
              <a:t>Borderline criterio B</a:t>
            </a:r>
          </a:p>
        </p:txBody>
      </p:sp>
    </p:spTree>
    <p:extLst>
      <p:ext uri="{BB962C8B-B14F-4D97-AF65-F5344CB8AC3E}">
        <p14:creationId xmlns:p14="http://schemas.microsoft.com/office/powerpoint/2010/main" val="64879261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err="1"/>
              <a:t>Livessi</a:t>
            </a:r>
            <a:r>
              <a:rPr lang="it-IT" dirty="0"/>
              <a:t> variabili e volubili di autostima, ricercano la attenzione e la approvazione, e la grandiosità. </a:t>
            </a:r>
          </a:p>
          <a:p>
            <a:r>
              <a:rPr lang="it-IT" dirty="0"/>
              <a:t>Criteri A</a:t>
            </a:r>
          </a:p>
          <a:p>
            <a:r>
              <a:rPr lang="it-IT" b="1" dirty="0"/>
              <a:t>Identità</a:t>
            </a:r>
            <a:r>
              <a:rPr lang="it-IT" dirty="0"/>
              <a:t> si basano sugli altri per dare una definizione di se e della propria autostima, esagerata considerazione di sé la emotività è legata alla propria autostima</a:t>
            </a:r>
          </a:p>
          <a:p>
            <a:r>
              <a:rPr lang="it-IT" b="1" dirty="0" err="1"/>
              <a:t>Autodirettività</a:t>
            </a:r>
            <a:r>
              <a:rPr lang="it-IT" dirty="0"/>
              <a:t> gli obiettivi servono ad ottenere ammirazione ed approvazione, standard molto alti per sentirsi eccezionali o troppo bassi per </a:t>
            </a:r>
            <a:r>
              <a:rPr lang="it-IT" dirty="0" err="1"/>
              <a:t>assicurari</a:t>
            </a:r>
            <a:r>
              <a:rPr lang="it-IT" dirty="0"/>
              <a:t> il successo. Sono spesso inconsapevoli delle proprie motivazioni</a:t>
            </a:r>
          </a:p>
          <a:p>
            <a:r>
              <a:rPr lang="it-IT" b="1" dirty="0"/>
              <a:t>Empatia</a:t>
            </a:r>
            <a:r>
              <a:rPr lang="it-IT" dirty="0"/>
              <a:t> non considerano sentimenti o bisogni degli altri. Seguono i desideri degli altri solo per avere approvazione.</a:t>
            </a:r>
          </a:p>
          <a:p>
            <a:r>
              <a:rPr lang="it-IT" b="1" dirty="0"/>
              <a:t>Intimità</a:t>
            </a:r>
            <a:r>
              <a:rPr lang="it-IT" dirty="0"/>
              <a:t>: relazioni superficiali che servono ad aumentare la autostima ed i propri vantaggi</a:t>
            </a:r>
          </a:p>
        </p:txBody>
      </p:sp>
      <p:sp>
        <p:nvSpPr>
          <p:cNvPr id="3" name="Titolo 2"/>
          <p:cNvSpPr>
            <a:spLocks noGrp="1"/>
          </p:cNvSpPr>
          <p:nvPr>
            <p:ph type="title"/>
          </p:nvPr>
        </p:nvSpPr>
        <p:spPr/>
        <p:txBody>
          <a:bodyPr>
            <a:noAutofit/>
          </a:bodyPr>
          <a:lstStyle/>
          <a:p>
            <a:r>
              <a:rPr lang="it-IT" sz="3200" dirty="0"/>
              <a:t>DISTURBO NARCISISTICO DI PERSONALITA’</a:t>
            </a:r>
          </a:p>
        </p:txBody>
      </p:sp>
    </p:spTree>
    <p:extLst>
      <p:ext uri="{BB962C8B-B14F-4D97-AF65-F5344CB8AC3E}">
        <p14:creationId xmlns:p14="http://schemas.microsoft.com/office/powerpoint/2010/main" val="407599704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b="1" dirty="0"/>
              <a:t>Grandiosità (un aspetto dell’antagonismo) </a:t>
            </a:r>
            <a:r>
              <a:rPr lang="it-IT" dirty="0"/>
              <a:t>tutto centrato su di sé, sente di avere diritti speciali, pensa che una sia superiore agli altri</a:t>
            </a:r>
          </a:p>
          <a:p>
            <a:r>
              <a:rPr lang="it-IT" b="1" dirty="0"/>
              <a:t>Ricerca di attenzione (un aspetto dell’antagonismo) </a:t>
            </a:r>
            <a:r>
              <a:rPr lang="it-IT" dirty="0"/>
              <a:t>ricercano costantemente ammirazione</a:t>
            </a:r>
          </a:p>
        </p:txBody>
      </p:sp>
      <p:sp>
        <p:nvSpPr>
          <p:cNvPr id="3" name="Titolo 2"/>
          <p:cNvSpPr>
            <a:spLocks noGrp="1"/>
          </p:cNvSpPr>
          <p:nvPr>
            <p:ph type="title"/>
          </p:nvPr>
        </p:nvSpPr>
        <p:spPr/>
        <p:txBody>
          <a:bodyPr>
            <a:normAutofit/>
          </a:bodyPr>
          <a:lstStyle/>
          <a:p>
            <a:r>
              <a:rPr lang="it-IT" dirty="0"/>
              <a:t>Criterio B disturbo narcisistico</a:t>
            </a:r>
          </a:p>
        </p:txBody>
      </p:sp>
    </p:spTree>
    <p:extLst>
      <p:ext uri="{BB962C8B-B14F-4D97-AF65-F5344CB8AC3E}">
        <p14:creationId xmlns:p14="http://schemas.microsoft.com/office/powerpoint/2010/main" val="3489978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p:cNvSpPr>
            <a:spLocks noGrp="1"/>
          </p:cNvSpPr>
          <p:nvPr>
            <p:ph type="title"/>
          </p:nvPr>
        </p:nvSpPr>
        <p:spPr/>
        <p:txBody>
          <a:bodyPr/>
          <a:lstStyle/>
          <a:p>
            <a:pPr eaLnBrk="1" hangingPunct="1"/>
            <a:endParaRPr lang="it-IT" altLang="it-IT"/>
          </a:p>
        </p:txBody>
      </p:sp>
      <p:sp>
        <p:nvSpPr>
          <p:cNvPr id="5123" name="Segnaposto contenuto 2"/>
          <p:cNvSpPr>
            <a:spLocks noGrp="1"/>
          </p:cNvSpPr>
          <p:nvPr>
            <p:ph idx="1"/>
          </p:nvPr>
        </p:nvSpPr>
        <p:spPr/>
        <p:txBody>
          <a:bodyPr/>
          <a:lstStyle/>
          <a:p>
            <a:pPr eaLnBrk="1" hangingPunct="1"/>
            <a:r>
              <a:rPr lang="it-IT" altLang="it-IT" dirty="0"/>
              <a:t>Il DSM-5 TR è uscito in USA nel 2022 e in </a:t>
            </a:r>
            <a:r>
              <a:rPr lang="it-IT" altLang="it-IT" dirty="0" err="1"/>
              <a:t>italia</a:t>
            </a:r>
            <a:r>
              <a:rPr lang="it-IT" altLang="it-IT" dirty="0"/>
              <a:t> nel 2023  </a:t>
            </a:r>
          </a:p>
          <a:p>
            <a:pPr eaLnBrk="1" hangingPunct="1"/>
            <a:r>
              <a:rPr lang="it-IT" altLang="it-IT" dirty="0"/>
              <a:t>Ci sono voluti più di quindici anni per passare dal DSM-IV al 5, tra i due è uscita la versione rivista del DSM-IV-TR</a:t>
            </a:r>
          </a:p>
        </p:txBody>
      </p:sp>
    </p:spTree>
    <p:extLst>
      <p:ext uri="{BB962C8B-B14F-4D97-AF65-F5344CB8AC3E}">
        <p14:creationId xmlns:p14="http://schemas.microsoft.com/office/powerpoint/2010/main" val="224010555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Difficoltà a stabilire e mantenere rapporti interpersonali, perfezionismo, inflessibilità e restrizione nella espressione delle </a:t>
            </a:r>
            <a:r>
              <a:rPr lang="it-IT" dirty="0" err="1"/>
              <a:t>eemozioni</a:t>
            </a:r>
            <a:endParaRPr lang="it-IT" dirty="0"/>
          </a:p>
          <a:p>
            <a:endParaRPr lang="it-IT" dirty="0"/>
          </a:p>
          <a:p>
            <a:r>
              <a:rPr lang="it-IT" dirty="0"/>
              <a:t>Criterio A</a:t>
            </a:r>
          </a:p>
          <a:p>
            <a:r>
              <a:rPr lang="it-IT" b="1" dirty="0"/>
              <a:t>Identità</a:t>
            </a:r>
            <a:r>
              <a:rPr lang="it-IT" dirty="0"/>
              <a:t> deriva il senso di sé dal lavoro e dalla produttività, non esprime emozioni</a:t>
            </a:r>
          </a:p>
          <a:p>
            <a:r>
              <a:rPr lang="it-IT" b="1" dirty="0" err="1"/>
              <a:t>Autodirettività</a:t>
            </a:r>
            <a:r>
              <a:rPr lang="it-IT" b="1" dirty="0"/>
              <a:t> </a:t>
            </a:r>
            <a:r>
              <a:rPr lang="it-IT" dirty="0"/>
              <a:t>difficoltà nel portare a termine i compiti standard interni irragionevolmente alti. Molto coscienzioso e moralistico.</a:t>
            </a:r>
          </a:p>
          <a:p>
            <a:r>
              <a:rPr lang="it-IT" b="1" dirty="0"/>
              <a:t>Empatia</a:t>
            </a:r>
            <a:r>
              <a:rPr lang="it-IT" dirty="0"/>
              <a:t> gli risulta difficile capire ed apprezzare le idee, i sentimenti ed i comportamenti degli altri</a:t>
            </a:r>
          </a:p>
          <a:p>
            <a:r>
              <a:rPr lang="it-IT" b="1" dirty="0"/>
              <a:t>Intimità</a:t>
            </a:r>
            <a:r>
              <a:rPr lang="it-IT" dirty="0"/>
              <a:t> le relazioni sono considerate come secondarie rispetto al lavoro ed alla produttività. La loro rigidità influenza negativamente i loro rapporti con gli altri</a:t>
            </a:r>
          </a:p>
        </p:txBody>
      </p:sp>
      <p:sp>
        <p:nvSpPr>
          <p:cNvPr id="3" name="Titolo 2"/>
          <p:cNvSpPr>
            <a:spLocks noGrp="1"/>
          </p:cNvSpPr>
          <p:nvPr>
            <p:ph type="title"/>
          </p:nvPr>
        </p:nvSpPr>
        <p:spPr/>
        <p:txBody>
          <a:bodyPr>
            <a:noAutofit/>
          </a:bodyPr>
          <a:lstStyle/>
          <a:p>
            <a:r>
              <a:rPr lang="it-IT" sz="2800" dirty="0"/>
              <a:t>DISTURBO OSSESSIVO COMPULSIVO DI PERSONALITA’</a:t>
            </a:r>
          </a:p>
        </p:txBody>
      </p:sp>
    </p:spTree>
    <p:extLst>
      <p:ext uri="{BB962C8B-B14F-4D97-AF65-F5344CB8AC3E}">
        <p14:creationId xmlns:p14="http://schemas.microsoft.com/office/powerpoint/2010/main" val="19093971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b="1" dirty="0"/>
              <a:t>Perfezionismo rigido (aspetto della estrema coscienziosità opposto del distacco) </a:t>
            </a:r>
            <a:r>
              <a:rPr lang="it-IT" sz="2400" dirty="0"/>
              <a:t>tutto deve essere perfetto e senza errori, estrema lentezza per guardare ogni dettaglio, difficoltà nel cambiare opinione</a:t>
            </a:r>
          </a:p>
          <a:p>
            <a:r>
              <a:rPr lang="it-IT" sz="2400" b="1" dirty="0"/>
              <a:t>Perseverazione (aspetto nella affettività negativa) </a:t>
            </a:r>
            <a:r>
              <a:rPr lang="it-IT" sz="2400" dirty="0"/>
              <a:t>insiste anche quando non serve o non funziona</a:t>
            </a:r>
          </a:p>
          <a:p>
            <a:r>
              <a:rPr lang="it-IT" sz="2400" b="1" dirty="0"/>
              <a:t>Evitamento della intimità (un aspetto del distacco)</a:t>
            </a:r>
          </a:p>
          <a:p>
            <a:r>
              <a:rPr lang="it-IT" sz="2400" b="1" dirty="0"/>
              <a:t>Affettività coartata ( un aspetto del distacco) </a:t>
            </a:r>
            <a:r>
              <a:rPr lang="it-IT" sz="2400" dirty="0"/>
              <a:t>scarse reazioni indifferenza e freddezza.</a:t>
            </a:r>
          </a:p>
        </p:txBody>
      </p:sp>
      <p:sp>
        <p:nvSpPr>
          <p:cNvPr id="3" name="Titolo 2"/>
          <p:cNvSpPr>
            <a:spLocks noGrp="1"/>
          </p:cNvSpPr>
          <p:nvPr>
            <p:ph type="title"/>
          </p:nvPr>
        </p:nvSpPr>
        <p:spPr/>
        <p:txBody>
          <a:bodyPr>
            <a:normAutofit fontScale="90000"/>
          </a:bodyPr>
          <a:lstStyle/>
          <a:p>
            <a:r>
              <a:rPr lang="it-IT" dirty="0"/>
              <a:t>Disturbo ossessivo compulsivo Criterio B</a:t>
            </a:r>
            <a:br>
              <a:rPr lang="it-IT" dirty="0"/>
            </a:br>
            <a:endParaRPr lang="it-IT" dirty="0"/>
          </a:p>
        </p:txBody>
      </p:sp>
    </p:spTree>
    <p:extLst>
      <p:ext uri="{BB962C8B-B14F-4D97-AF65-F5344CB8AC3E}">
        <p14:creationId xmlns:p14="http://schemas.microsoft.com/office/powerpoint/2010/main" val="312621869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000" dirty="0"/>
              <a:t>incapaci di relazioni sociali, eccentrici nel loro pensiero, nella percezione e nel comportamento associato ad una distorsione della immagine di sé, obiettivi personali incoerenti, sospettosi .</a:t>
            </a:r>
          </a:p>
          <a:p>
            <a:r>
              <a:rPr lang="it-IT" sz="2000" dirty="0"/>
              <a:t>Criterio A</a:t>
            </a:r>
          </a:p>
          <a:p>
            <a:r>
              <a:rPr lang="it-IT" sz="2000" b="1" dirty="0"/>
              <a:t>Identità</a:t>
            </a:r>
            <a:r>
              <a:rPr lang="it-IT" sz="2000" dirty="0"/>
              <a:t> confini confusi tra se e gli altri, concetto di se distorto, espressione delle emozioni spesso non congruente col contesto.</a:t>
            </a:r>
          </a:p>
          <a:p>
            <a:r>
              <a:rPr lang="it-IT" sz="2000" b="1" dirty="0" err="1"/>
              <a:t>Autodirettività</a:t>
            </a:r>
            <a:r>
              <a:rPr lang="it-IT" sz="2000" b="1" dirty="0"/>
              <a:t> </a:t>
            </a:r>
            <a:r>
              <a:rPr lang="it-IT" sz="2000" dirty="0"/>
              <a:t>obiettivi incoerenti o irrealistici, standard interni poco realistici</a:t>
            </a:r>
          </a:p>
          <a:p>
            <a:r>
              <a:rPr lang="it-IT" sz="2000" b="1" dirty="0"/>
              <a:t>Empatia</a:t>
            </a:r>
            <a:r>
              <a:rPr lang="it-IT" sz="2000" dirty="0"/>
              <a:t> difficoltà nel riconoscere le barriere tra se e gli altri frequente errori nel valutare le motivazioni o i comportamenti degli altri</a:t>
            </a:r>
          </a:p>
          <a:p>
            <a:r>
              <a:rPr lang="it-IT" sz="2000" b="1" dirty="0"/>
              <a:t>Intimità</a:t>
            </a:r>
            <a:r>
              <a:rPr lang="it-IT" sz="2000" dirty="0"/>
              <a:t> incapacità nello sviluppare relazioni intime, ansia e sfiducia</a:t>
            </a:r>
          </a:p>
        </p:txBody>
      </p:sp>
      <p:sp>
        <p:nvSpPr>
          <p:cNvPr id="3" name="Titolo 2"/>
          <p:cNvSpPr>
            <a:spLocks noGrp="1"/>
          </p:cNvSpPr>
          <p:nvPr>
            <p:ph type="title"/>
          </p:nvPr>
        </p:nvSpPr>
        <p:spPr/>
        <p:txBody>
          <a:bodyPr>
            <a:noAutofit/>
          </a:bodyPr>
          <a:lstStyle/>
          <a:p>
            <a:r>
              <a:rPr lang="it-IT" sz="2800" dirty="0"/>
              <a:t>DISTURBO SCHIZOTIPICO DI PERSONALITA’</a:t>
            </a:r>
          </a:p>
        </p:txBody>
      </p:sp>
    </p:spTree>
    <p:extLst>
      <p:ext uri="{BB962C8B-B14F-4D97-AF65-F5344CB8AC3E}">
        <p14:creationId xmlns:p14="http://schemas.microsoft.com/office/powerpoint/2010/main" val="2850222368"/>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endParaRPr lang="it-IT" dirty="0"/>
          </a:p>
          <a:p>
            <a:r>
              <a:rPr lang="it-IT" dirty="0"/>
              <a:t>4 o più dei seguenti 6 tratti patologici di personalità</a:t>
            </a:r>
          </a:p>
          <a:p>
            <a:r>
              <a:rPr lang="it-IT" b="1" dirty="0" err="1"/>
              <a:t>Disregolazione</a:t>
            </a:r>
            <a:r>
              <a:rPr lang="it-IT" b="1" dirty="0"/>
              <a:t> percettiva e cognitiva (aspetto di </a:t>
            </a:r>
            <a:r>
              <a:rPr lang="it-IT" b="1" dirty="0" err="1"/>
              <a:t>psicoticismo</a:t>
            </a:r>
            <a:r>
              <a:rPr lang="it-IT" b="1" dirty="0"/>
              <a:t>) </a:t>
            </a:r>
            <a:r>
              <a:rPr lang="it-IT" dirty="0"/>
              <a:t>processi di pensiero insoliti, vaghi, metaforici, eccessivamente elaborati, pensiero o linguaggio stereotipati. Strane sensazioni percettive</a:t>
            </a:r>
          </a:p>
          <a:p>
            <a:r>
              <a:rPr lang="it-IT" b="1" dirty="0"/>
              <a:t>Convinzioni o esperienze insolite (un aspetto dello </a:t>
            </a:r>
            <a:r>
              <a:rPr lang="it-IT" b="1" dirty="0" err="1"/>
              <a:t>psicoticismo</a:t>
            </a:r>
            <a:r>
              <a:rPr lang="it-IT" b="1" dirty="0"/>
              <a:t>) </a:t>
            </a:r>
            <a:r>
              <a:rPr lang="it-IT" dirty="0"/>
              <a:t>pensiero dal contenuto  bizzarro e particolare. Esperienze insolite della realtà</a:t>
            </a:r>
          </a:p>
          <a:p>
            <a:r>
              <a:rPr lang="it-IT" b="1" dirty="0"/>
              <a:t>Eccentricità (un aspetto dello </a:t>
            </a:r>
            <a:r>
              <a:rPr lang="it-IT" b="1" dirty="0" err="1"/>
              <a:t>psicoticismo</a:t>
            </a:r>
            <a:r>
              <a:rPr lang="it-IT" b="1" dirty="0"/>
              <a:t>) </a:t>
            </a:r>
            <a:r>
              <a:rPr lang="it-IT" dirty="0"/>
              <a:t>comportamento o modo di presentarsi insolito, dice  cose strane o inappropriate</a:t>
            </a:r>
          </a:p>
          <a:p>
            <a:r>
              <a:rPr lang="it-IT" b="1" dirty="0"/>
              <a:t>Affettività ristretta (un aspetto del distacco) </a:t>
            </a:r>
            <a:r>
              <a:rPr lang="it-IT" dirty="0"/>
              <a:t>scarse reazioni emotive, emozioni coartate indifferenza freddezza</a:t>
            </a:r>
          </a:p>
          <a:p>
            <a:r>
              <a:rPr lang="it-IT" b="1" dirty="0"/>
              <a:t>Ritiro sociale (un aspetto del distacco) </a:t>
            </a:r>
            <a:r>
              <a:rPr lang="it-IT" dirty="0"/>
              <a:t>preferisce tare solo, reticente nei rapporti </a:t>
            </a:r>
            <a:r>
              <a:rPr lang="it-IT" dirty="0" err="1"/>
              <a:t>inteprersonali</a:t>
            </a:r>
            <a:r>
              <a:rPr lang="it-IT" dirty="0"/>
              <a:t> evita i contatti sociali manca di </a:t>
            </a:r>
            <a:r>
              <a:rPr lang="it-IT" dirty="0" err="1"/>
              <a:t>iniziaticve</a:t>
            </a:r>
            <a:r>
              <a:rPr lang="it-IT" dirty="0"/>
              <a:t> sul piano sociale</a:t>
            </a:r>
          </a:p>
          <a:p>
            <a:r>
              <a:rPr lang="it-IT" b="1" dirty="0"/>
              <a:t>Sospettosità (un aspetto di distacco) </a:t>
            </a:r>
            <a:r>
              <a:rPr lang="it-IT" dirty="0"/>
              <a:t>sensibilità al tradimento dubbi sulla lealtà degli altri senso di </a:t>
            </a:r>
            <a:r>
              <a:rPr lang="it-IT" dirty="0" err="1"/>
              <a:t>persecuzio</a:t>
            </a:r>
            <a:r>
              <a:rPr lang="it-IT" dirty="0"/>
              <a:t> ne</a:t>
            </a:r>
          </a:p>
          <a:p>
            <a:endParaRPr lang="it-IT" dirty="0"/>
          </a:p>
        </p:txBody>
      </p:sp>
      <p:sp>
        <p:nvSpPr>
          <p:cNvPr id="3" name="Titolo 2"/>
          <p:cNvSpPr>
            <a:spLocks noGrp="1"/>
          </p:cNvSpPr>
          <p:nvPr>
            <p:ph type="title"/>
          </p:nvPr>
        </p:nvSpPr>
        <p:spPr/>
        <p:txBody>
          <a:bodyPr/>
          <a:lstStyle/>
          <a:p>
            <a:r>
              <a:rPr lang="it-IT" dirty="0"/>
              <a:t>Disturbo </a:t>
            </a:r>
            <a:r>
              <a:rPr lang="it-IT" dirty="0" err="1"/>
              <a:t>schizotipico</a:t>
            </a:r>
            <a:r>
              <a:rPr lang="it-IT" dirty="0"/>
              <a:t> Criterio B</a:t>
            </a:r>
          </a:p>
        </p:txBody>
      </p:sp>
    </p:spTree>
    <p:extLst>
      <p:ext uri="{BB962C8B-B14F-4D97-AF65-F5344CB8AC3E}">
        <p14:creationId xmlns:p14="http://schemas.microsoft.com/office/powerpoint/2010/main" val="424924900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Se un paziente soddisfa i criteri per la presenza di un funzionamento patologico, ma non per uno dei 6 disturbi di personalità, il clinico viene invitato a procedere alla valutazione secondo i 5 grandi domini appena elencati, per mezzo dei quali vengono descritti una serie di </a:t>
            </a:r>
            <a:r>
              <a:rPr lang="it-IT" sz="2400" b="1" dirty="0" err="1"/>
              <a:t>Personality</a:t>
            </a:r>
            <a:r>
              <a:rPr lang="it-IT" sz="2400" b="1" dirty="0"/>
              <a:t> Disorders Trait </a:t>
            </a:r>
            <a:r>
              <a:rPr lang="it-IT" sz="2400" b="1" dirty="0" err="1"/>
              <a:t>Specified</a:t>
            </a:r>
            <a:r>
              <a:rPr lang="it-IT" sz="2400" b="1" dirty="0"/>
              <a:t> (</a:t>
            </a:r>
            <a:r>
              <a:rPr lang="it-IT" sz="2400" b="1" dirty="0" err="1"/>
              <a:t>PDTs</a:t>
            </a:r>
            <a:r>
              <a:rPr lang="it-IT" sz="2400" b="1" dirty="0"/>
              <a:t>) che prendono il posto dei famosi disturbi di personalità Non Altrimenti Specificati del DSM-IV-TR.</a:t>
            </a:r>
          </a:p>
          <a:p>
            <a:r>
              <a:rPr lang="it-IT" sz="2400" b="1" dirty="0"/>
              <a:t>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64227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5A73D2-78F2-7C6A-CCC9-37AEF2879C6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B025AB7-09A5-AF36-00CB-C28685165DEE}"/>
              </a:ext>
            </a:extLst>
          </p:cNvPr>
          <p:cNvSpPr>
            <a:spLocks noGrp="1"/>
          </p:cNvSpPr>
          <p:nvPr>
            <p:ph idx="1"/>
          </p:nvPr>
        </p:nvSpPr>
        <p:spPr/>
        <p:txBody>
          <a:bodyPr/>
          <a:lstStyle/>
          <a:p>
            <a:r>
              <a:rPr lang="it-IT" dirty="0"/>
              <a:t>Ogni nuova edizione (es da DSMIV a DSM5) costituisce una rivoluzione rispetto alla precedente.</a:t>
            </a:r>
          </a:p>
          <a:p>
            <a:r>
              <a:rPr lang="it-IT" dirty="0"/>
              <a:t>Le versioni TR sono rivisitazioni e non una rifondazione, si tratta di un passaggio verso il DSM6</a:t>
            </a:r>
          </a:p>
        </p:txBody>
      </p:sp>
    </p:spTree>
    <p:extLst>
      <p:ext uri="{BB962C8B-B14F-4D97-AF65-F5344CB8AC3E}">
        <p14:creationId xmlns:p14="http://schemas.microsoft.com/office/powerpoint/2010/main" val="851715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4F6D6A-D11F-DAB8-DF49-883DF75A0E5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8700C7-CD9A-6B4D-C14F-57CBC19AC734}"/>
              </a:ext>
            </a:extLst>
          </p:cNvPr>
          <p:cNvSpPr>
            <a:spLocks noGrp="1"/>
          </p:cNvSpPr>
          <p:nvPr>
            <p:ph idx="1"/>
          </p:nvPr>
        </p:nvSpPr>
        <p:spPr/>
        <p:txBody>
          <a:bodyPr>
            <a:normAutofit fontScale="92500" lnSpcReduction="20000"/>
          </a:bodyPr>
          <a:lstStyle/>
          <a:p>
            <a:r>
              <a:rPr lang="it-IT" dirty="0"/>
              <a:t>La attenzione particolare in questa revisione è stata dedicata non solo alla malattia mentale, ma anche a tutto ciò che circonda l’aspetto patologico, quindi una maggiore attenzione dedicata all’ambiente, alla epidemiologia, ai cambiamenti culturali.</a:t>
            </a:r>
          </a:p>
          <a:p>
            <a:r>
              <a:rPr lang="it-IT" dirty="0"/>
              <a:t>Il concetto di razza è stato definito come costrutto culturale e non già biologico (aboliti termini come </a:t>
            </a:r>
            <a:r>
              <a:rPr lang="it-IT" dirty="0" err="1"/>
              <a:t>caucasian</a:t>
            </a:r>
            <a:r>
              <a:rPr lang="it-IT" dirty="0"/>
              <a:t>, non white e rivisto il testo in vista di una maggiore uguaglianza di genere</a:t>
            </a:r>
          </a:p>
        </p:txBody>
      </p:sp>
    </p:spTree>
    <p:extLst>
      <p:ext uri="{BB962C8B-B14F-4D97-AF65-F5344CB8AC3E}">
        <p14:creationId xmlns:p14="http://schemas.microsoft.com/office/powerpoint/2010/main" val="467343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1A7392-CB9D-3AF3-3D85-FF0FCEBD3454}"/>
              </a:ext>
            </a:extLst>
          </p:cNvPr>
          <p:cNvSpPr>
            <a:spLocks noGrp="1"/>
          </p:cNvSpPr>
          <p:nvPr>
            <p:ph type="ctrTitle"/>
          </p:nvPr>
        </p:nvSpPr>
        <p:spPr/>
        <p:txBody>
          <a:bodyPr/>
          <a:lstStyle/>
          <a:p>
            <a:r>
              <a:rPr lang="it-IT" dirty="0"/>
              <a:t>Il «rumore» nella diagnostica psicologica e psichiatrica</a:t>
            </a:r>
          </a:p>
        </p:txBody>
      </p:sp>
      <p:sp>
        <p:nvSpPr>
          <p:cNvPr id="3" name="Sottotitolo 2">
            <a:extLst>
              <a:ext uri="{FF2B5EF4-FFF2-40B4-BE49-F238E27FC236}">
                <a16:creationId xmlns:a16="http://schemas.microsoft.com/office/drawing/2014/main" id="{0E171095-107D-96E3-D8EE-68E424A4D0E4}"/>
              </a:ext>
            </a:extLst>
          </p:cNvPr>
          <p:cNvSpPr>
            <a:spLocks noGrp="1"/>
          </p:cNvSpPr>
          <p:nvPr>
            <p:ph type="subTitle" idx="1"/>
          </p:nvPr>
        </p:nvSpPr>
        <p:spPr/>
        <p:txBody>
          <a:bodyPr/>
          <a:lstStyle/>
          <a:p>
            <a:r>
              <a:rPr lang="it-IT" dirty="0"/>
              <a:t>Francesco Rovetto tratto dal libro Rumore </a:t>
            </a:r>
            <a:r>
              <a:rPr lang="it-IT"/>
              <a:t>di Daniel Kahneman</a:t>
            </a:r>
            <a:endParaRPr lang="it-IT" dirty="0"/>
          </a:p>
        </p:txBody>
      </p:sp>
    </p:spTree>
    <p:extLst>
      <p:ext uri="{BB962C8B-B14F-4D97-AF65-F5344CB8AC3E}">
        <p14:creationId xmlns:p14="http://schemas.microsoft.com/office/powerpoint/2010/main" val="3952180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411209-04D8-63B9-70F4-650A896665D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73E66F-6E72-D916-8D88-F081FF82CF65}"/>
              </a:ext>
            </a:extLst>
          </p:cNvPr>
          <p:cNvSpPr>
            <a:spLocks noGrp="1"/>
          </p:cNvSpPr>
          <p:nvPr>
            <p:ph idx="1"/>
          </p:nvPr>
        </p:nvSpPr>
        <p:spPr/>
        <p:txBody>
          <a:bodyPr/>
          <a:lstStyle/>
          <a:p>
            <a:r>
              <a:rPr lang="it-IT" dirty="0"/>
              <a:t>La definizione di 70 disturbi è stata modificata per chiarezza e per rispondere a nuove evidenze scientifiche</a:t>
            </a:r>
          </a:p>
          <a:p>
            <a:r>
              <a:rPr lang="it-IT" dirty="0"/>
              <a:t>Si tratta di un testo che sta diventando sempre più clinico con aperture al sociale ed al culturale. Il DSM IV era invece maggiormente indirizzato a favorire la ricerca e la uniformità dei criteri diagnostici</a:t>
            </a:r>
          </a:p>
        </p:txBody>
      </p:sp>
    </p:spTree>
    <p:extLst>
      <p:ext uri="{BB962C8B-B14F-4D97-AF65-F5344CB8AC3E}">
        <p14:creationId xmlns:p14="http://schemas.microsoft.com/office/powerpoint/2010/main" val="3723861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55EA36-A4E9-13AE-9618-4C88AB997D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7B2352-A132-A4CA-2BC3-3D13CEEC9277}"/>
              </a:ext>
            </a:extLst>
          </p:cNvPr>
          <p:cNvSpPr>
            <a:spLocks noGrp="1"/>
          </p:cNvSpPr>
          <p:nvPr>
            <p:ph idx="1"/>
          </p:nvPr>
        </p:nvSpPr>
        <p:spPr/>
        <p:txBody>
          <a:bodyPr/>
          <a:lstStyle/>
          <a:p>
            <a:r>
              <a:rPr lang="it-IT" dirty="0"/>
              <a:t>Tendenza a diagnosi dimensionale (continuum)</a:t>
            </a:r>
          </a:p>
          <a:p>
            <a:r>
              <a:rPr lang="it-IT" dirty="0"/>
              <a:t>Piuttosto che categoriale (entità separate)</a:t>
            </a:r>
          </a:p>
        </p:txBody>
      </p:sp>
    </p:spTree>
    <p:extLst>
      <p:ext uri="{BB962C8B-B14F-4D97-AF65-F5344CB8AC3E}">
        <p14:creationId xmlns:p14="http://schemas.microsoft.com/office/powerpoint/2010/main" val="2124855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AD70E-111F-C57B-E235-BE9981BD44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AA521F-F777-D727-A0EC-9B618D45FF30}"/>
              </a:ext>
            </a:extLst>
          </p:cNvPr>
          <p:cNvSpPr>
            <a:spLocks noGrp="1"/>
          </p:cNvSpPr>
          <p:nvPr>
            <p:ph idx="1"/>
          </p:nvPr>
        </p:nvSpPr>
        <p:spPr/>
        <p:txBody>
          <a:bodyPr/>
          <a:lstStyle/>
          <a:p>
            <a:r>
              <a:rPr lang="it-IT" dirty="0"/>
              <a:t>Oltre al DSM 5 TR troviamo il </a:t>
            </a:r>
          </a:p>
          <a:p>
            <a:r>
              <a:rPr lang="it-IT" dirty="0"/>
              <a:t>PDM </a:t>
            </a:r>
            <a:r>
              <a:rPr lang="it-IT" dirty="0" err="1"/>
              <a:t>Psychodinamic</a:t>
            </a:r>
            <a:r>
              <a:rPr lang="it-IT" dirty="0"/>
              <a:t> </a:t>
            </a:r>
            <a:r>
              <a:rPr lang="it-IT" dirty="0" err="1"/>
              <a:t>Diagnostic</a:t>
            </a:r>
            <a:r>
              <a:rPr lang="it-IT" dirty="0"/>
              <a:t> Manual 2</a:t>
            </a:r>
          </a:p>
          <a:p>
            <a:r>
              <a:rPr lang="it-IT" dirty="0"/>
              <a:t>E ICD 11  </a:t>
            </a:r>
          </a:p>
        </p:txBody>
      </p:sp>
    </p:spTree>
    <p:extLst>
      <p:ext uri="{BB962C8B-B14F-4D97-AF65-F5344CB8AC3E}">
        <p14:creationId xmlns:p14="http://schemas.microsoft.com/office/powerpoint/2010/main" val="4161807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a:latin typeface="Arial" charset="0"/>
                <a:ea typeface="ＭＳ Ｐゴシック" pitchFamily="34" charset="-128"/>
                <a:cs typeface="Arial" charset="0"/>
              </a:rPr>
              <a:t>DSM 5</a:t>
            </a:r>
          </a:p>
        </p:txBody>
      </p:sp>
      <p:sp>
        <p:nvSpPr>
          <p:cNvPr id="7171" name="Segnaposto contenuto 2"/>
          <p:cNvSpPr>
            <a:spLocks noGrp="1"/>
          </p:cNvSpPr>
          <p:nvPr>
            <p:ph idx="1"/>
          </p:nvPr>
        </p:nvSpPr>
        <p:spPr>
          <a:xfrm>
            <a:off x="323528" y="1844824"/>
            <a:ext cx="8686800" cy="5486400"/>
          </a:xfrm>
        </p:spPr>
        <p:txBody>
          <a:bodyPr>
            <a:normAutofit/>
          </a:bodyPr>
          <a:lstStyle/>
          <a:p>
            <a:pPr algn="just" eaLnBrk="1" hangingPunct="1"/>
            <a:r>
              <a:rPr lang="it-IT" altLang="it-IT" sz="2400" dirty="0">
                <a:latin typeface="Arial" charset="0"/>
                <a:ea typeface="ＭＳ Ｐゴシック" pitchFamily="34" charset="-128"/>
                <a:cs typeface="Arial" charset="0"/>
              </a:rPr>
              <a:t>Si propone l’obiettivo di SUPERARE I PROBLEMI diagnostici PRESENTATI DAL DSM IV, molte categorie diagnostiche sono state raggruppate ed altre suddivise in </a:t>
            </a:r>
            <a:r>
              <a:rPr lang="it-IT" altLang="it-IT" sz="2400" dirty="0" err="1">
                <a:latin typeface="Arial" charset="0"/>
                <a:ea typeface="ＭＳ Ｐゴシック" pitchFamily="34" charset="-128"/>
                <a:cs typeface="Arial" charset="0"/>
              </a:rPr>
              <a:t>sottospecificazioni</a:t>
            </a:r>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a:p>
            <a:pPr algn="just" eaLnBrk="1" hangingPunct="1"/>
            <a:r>
              <a:rPr lang="it-IT" altLang="it-IT" sz="2400" dirty="0">
                <a:latin typeface="Arial" charset="0"/>
                <a:ea typeface="ＭＳ Ｐゴシック" pitchFamily="34" charset="-128"/>
                <a:cs typeface="Arial" charset="0"/>
              </a:rPr>
              <a:t>Molte etichette diagnostiche sono state modificate anche per renderle meno stigmatizzanti </a:t>
            </a:r>
          </a:p>
          <a:p>
            <a:pPr algn="just" eaLnBrk="1" hangingPunct="1"/>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a:p>
            <a:pPr algn="just" eaLnBrk="1" hangingPunct="1"/>
            <a:endParaRPr lang="it-IT" altLang="it-IT"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14884906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69B8D8-FA44-F6F9-ACD9-48ABBAFD919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C61FE71-FDAF-EFE0-3497-8B3EDF2144FC}"/>
              </a:ext>
            </a:extLst>
          </p:cNvPr>
          <p:cNvSpPr>
            <a:spLocks noGrp="1"/>
          </p:cNvSpPr>
          <p:nvPr>
            <p:ph idx="1"/>
          </p:nvPr>
        </p:nvSpPr>
        <p:spPr/>
        <p:txBody>
          <a:bodyPr>
            <a:normAutofit fontScale="92500"/>
          </a:bodyPr>
          <a:lstStyle/>
          <a:p>
            <a:pPr algn="just" eaLnBrk="1" hangingPunct="1"/>
            <a:r>
              <a:rPr lang="it-IT" altLang="it-IT" sz="3200" dirty="0">
                <a:latin typeface="Arial" charset="0"/>
                <a:ea typeface="ＭＳ Ｐゴシック" pitchFamily="34" charset="-128"/>
                <a:cs typeface="Arial" charset="0"/>
              </a:rPr>
              <a:t>Propone una PROSPETTIVA EVOLUTIVA DEI DISTURBI, CON ASPIRAZIONI EZIOLOGICHE</a:t>
            </a:r>
          </a:p>
          <a:p>
            <a:pPr algn="just" eaLnBrk="1" hangingPunct="1"/>
            <a:endParaRPr lang="it-IT" altLang="it-IT" sz="3200" dirty="0">
              <a:latin typeface="Arial" charset="0"/>
              <a:ea typeface="ＭＳ Ｐゴシック" pitchFamily="34" charset="-128"/>
              <a:cs typeface="Arial" charset="0"/>
            </a:endParaRPr>
          </a:p>
          <a:p>
            <a:pPr algn="just" eaLnBrk="1" hangingPunct="1"/>
            <a:r>
              <a:rPr lang="it-IT" altLang="it-IT" sz="3200" dirty="0">
                <a:latin typeface="Arial" charset="0"/>
                <a:ea typeface="ＭＳ Ｐゴシック" pitchFamily="34" charset="-128"/>
                <a:cs typeface="Arial" charset="0"/>
              </a:rPr>
              <a:t>Cerca di SUPERARE I LIMITI DEL MODELLO CLINICO-DESCRITTIVO A FAVORE DI UNO CHE SI APPOGGIA SU VALIDATORI ESTERNI NEUROBIOLOGICI (oggettività diagnostica e prognostica)</a:t>
            </a:r>
          </a:p>
          <a:p>
            <a:endParaRPr lang="it-IT" dirty="0"/>
          </a:p>
        </p:txBody>
      </p:sp>
    </p:spTree>
    <p:extLst>
      <p:ext uri="{BB962C8B-B14F-4D97-AF65-F5344CB8AC3E}">
        <p14:creationId xmlns:p14="http://schemas.microsoft.com/office/powerpoint/2010/main" val="2780070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D87519-7670-10E3-5F33-9D8D4084DB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A3A383B-2E5A-1D2F-645E-3741A2916E2D}"/>
              </a:ext>
            </a:extLst>
          </p:cNvPr>
          <p:cNvSpPr>
            <a:spLocks noGrp="1"/>
          </p:cNvSpPr>
          <p:nvPr>
            <p:ph idx="1"/>
          </p:nvPr>
        </p:nvSpPr>
        <p:spPr/>
        <p:txBody>
          <a:bodyPr>
            <a:normAutofit fontScale="85000" lnSpcReduction="10000"/>
          </a:bodyPr>
          <a:lstStyle/>
          <a:p>
            <a:pPr algn="l" fontAlgn="t"/>
            <a:r>
              <a:rPr lang="it-IT" b="0" i="0" dirty="0">
                <a:effectLst/>
                <a:latin typeface="Libre Franklin" pitchFamily="2" charset="0"/>
              </a:rPr>
              <a:t>Il </a:t>
            </a:r>
            <a:r>
              <a:rPr lang="it-IT" b="1" i="0" dirty="0">
                <a:effectLst/>
                <a:latin typeface="Libre Franklin" pitchFamily="2" charset="0"/>
              </a:rPr>
              <a:t>DSM-5-TR</a:t>
            </a:r>
            <a:r>
              <a:rPr lang="it-IT" b="0" i="0" dirty="0">
                <a:effectLst/>
                <a:latin typeface="Libre Franklin" pitchFamily="2" charset="0"/>
              </a:rPr>
              <a:t>, rispetto all’edizione precedente, include descrizioni e riferimenti scientifici completamente revisionati, nonché un aggiornamento dei criteri diagnostici e dei  riferimenti ai codici ICD-10-CM.</a:t>
            </a:r>
          </a:p>
          <a:p>
            <a:pPr algn="l" fontAlgn="t"/>
            <a:r>
              <a:rPr lang="it-IT" b="0" i="0" dirty="0">
                <a:effectLst/>
                <a:latin typeface="Libre Franklin" pitchFamily="2" charset="0"/>
              </a:rPr>
              <a:t>Inoltre presenta un nuovo disturbo, il Disturbo da Lutto Persistente, e anche i codici per il comportamento suicida e autolesionismo non suicidario, utilizzabili dal clinico senza la necessità di porre alcun’altra diagnosi.</a:t>
            </a:r>
          </a:p>
          <a:p>
            <a:endParaRPr lang="it-IT" dirty="0"/>
          </a:p>
        </p:txBody>
      </p:sp>
    </p:spTree>
    <p:extLst>
      <p:ext uri="{BB962C8B-B14F-4D97-AF65-F5344CB8AC3E}">
        <p14:creationId xmlns:p14="http://schemas.microsoft.com/office/powerpoint/2010/main" val="30719337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CBCE9-A554-8C12-667A-19A39F6D94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DCB56D3-8CF8-FA88-C1CF-CFEFE2A742FB}"/>
              </a:ext>
            </a:extLst>
          </p:cNvPr>
          <p:cNvSpPr>
            <a:spLocks noGrp="1"/>
          </p:cNvSpPr>
          <p:nvPr>
            <p:ph idx="1"/>
          </p:nvPr>
        </p:nvSpPr>
        <p:spPr/>
        <p:txBody>
          <a:bodyPr>
            <a:normAutofit fontScale="92500" lnSpcReduction="20000"/>
          </a:bodyPr>
          <a:lstStyle/>
          <a:p>
            <a:pPr algn="l" fontAlgn="t"/>
            <a:r>
              <a:rPr lang="it-IT" b="1" i="0" dirty="0">
                <a:effectLst/>
                <a:latin typeface="Libre Franklin" pitchFamily="2" charset="0"/>
              </a:rPr>
              <a:t>Quali novità nel DSM-5-TR?</a:t>
            </a:r>
          </a:p>
          <a:p>
            <a:pPr algn="l" fontAlgn="t">
              <a:buFont typeface="Arial" panose="020B0604020202020204" pitchFamily="34" charset="0"/>
              <a:buChar char="•"/>
            </a:pPr>
            <a:r>
              <a:rPr lang="it-IT" b="0" i="0" dirty="0">
                <a:effectLst/>
                <a:latin typeface="Libre Franklin" pitchFamily="2" charset="0"/>
              </a:rPr>
              <a:t>Testo completamente rivisto per ciascun disturbo con sezioni aggiornate su caratteristiche associate, prevalenza, sviluppo e decorso, fattori di rischio e prognostici, cultura, marcatori diagnostici,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suicidio</a:t>
            </a:r>
            <a:r>
              <a:rPr lang="it-IT" b="0" i="0" dirty="0">
                <a:effectLst/>
                <a:latin typeface="Libre Franklin" pitchFamily="2" charset="0"/>
              </a:rPr>
              <a:t>, diagnosi differenziale e altro ancora.</a:t>
            </a:r>
          </a:p>
          <a:p>
            <a:pPr algn="l" fontAlgn="t">
              <a:buFont typeface="Arial" panose="020B0604020202020204" pitchFamily="34" charset="0"/>
              <a:buChar char="•"/>
            </a:pPr>
            <a:r>
              <a:rPr lang="it-IT" b="0" i="0" dirty="0">
                <a:effectLst/>
                <a:latin typeface="Libre Franklin" pitchFamily="2" charset="0"/>
              </a:rPr>
              <a:t>Aggiunta del disturbo da </a:t>
            </a:r>
            <a:r>
              <a:rPr lang="it-IT" b="0" i="0">
                <a:effectLst/>
                <a:latin typeface="Libre Franklin" pitchFamily="2" charset="0"/>
              </a:rPr>
              <a:t>Lutto Persistente.</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Oltre 70 set di criteri modificati con utili chiarimenti dalla pubblicazione del DSM-5</a:t>
            </a:r>
          </a:p>
          <a:p>
            <a:endParaRPr lang="it-IT" dirty="0"/>
          </a:p>
        </p:txBody>
      </p:sp>
    </p:spTree>
    <p:extLst>
      <p:ext uri="{BB962C8B-B14F-4D97-AF65-F5344CB8AC3E}">
        <p14:creationId xmlns:p14="http://schemas.microsoft.com/office/powerpoint/2010/main" val="386871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C4ED7-F18C-F704-EB2F-E3BBA667079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60F54E2-044A-4970-769E-D4483D9F807E}"/>
              </a:ext>
            </a:extLst>
          </p:cNvPr>
          <p:cNvSpPr>
            <a:spLocks noGrp="1"/>
          </p:cNvSpPr>
          <p:nvPr>
            <p:ph idx="1"/>
          </p:nvPr>
        </p:nvSpPr>
        <p:spPr/>
        <p:txBody>
          <a:bodyPr>
            <a:normAutofit/>
          </a:bodyPr>
          <a:lstStyle/>
          <a:p>
            <a:pPr algn="l" fontAlgn="t">
              <a:buFont typeface="Arial" panose="020B0604020202020204" pitchFamily="34" charset="0"/>
              <a:buChar char="•"/>
            </a:pPr>
            <a:r>
              <a:rPr lang="it-IT" b="0" i="0" dirty="0">
                <a:effectLst/>
                <a:latin typeface="Libre Franklin" pitchFamily="2" charset="0"/>
              </a:rPr>
              <a:t>Introduzione e utilizzo del manuale completamente aggiornati per guidare l’utente nell’utilizzo e per fornire una terminologia comune.</a:t>
            </a:r>
          </a:p>
          <a:p>
            <a:pPr algn="l" fontAlgn="t">
              <a:buFont typeface="Arial" panose="020B0604020202020204" pitchFamily="34" charset="0"/>
              <a:buChar char="•"/>
            </a:pPr>
            <a:r>
              <a:rPr lang="it-IT" b="0" i="0" dirty="0">
                <a:effectLst/>
                <a:latin typeface="Libre Franklin" pitchFamily="2" charset="0"/>
              </a:rPr>
              <a:t>Considerazioni sull’impatto del razzismo e delle discriminazioni sui disturbi mentali.</a:t>
            </a:r>
          </a:p>
          <a:p>
            <a:endParaRPr lang="it-IT" dirty="0"/>
          </a:p>
        </p:txBody>
      </p:sp>
    </p:spTree>
    <p:extLst>
      <p:ext uri="{BB962C8B-B14F-4D97-AF65-F5344CB8AC3E}">
        <p14:creationId xmlns:p14="http://schemas.microsoft.com/office/powerpoint/2010/main" val="7630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725E7E-5AFC-ED1B-CA68-7CA38EEACF3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AFFDF7D-04C5-039F-393D-1C8648F09FFE}"/>
              </a:ext>
            </a:extLst>
          </p:cNvPr>
          <p:cNvSpPr>
            <a:spLocks noGrp="1"/>
          </p:cNvSpPr>
          <p:nvPr>
            <p:ph idx="1"/>
          </p:nvPr>
        </p:nvSpPr>
        <p:spPr/>
        <p:txBody>
          <a:bodyPr>
            <a:normAutofit fontScale="77500" lnSpcReduction="20000"/>
          </a:bodyPr>
          <a:lstStyle/>
          <a:p>
            <a:pPr algn="l" fontAlgn="t">
              <a:buFont typeface="Arial" panose="020B0604020202020204" pitchFamily="34" charset="0"/>
              <a:buChar char="•"/>
            </a:pPr>
            <a:r>
              <a:rPr lang="it-IT" b="0" i="0" dirty="0">
                <a:effectLst/>
                <a:latin typeface="Libre Franklin" pitchFamily="2" charset="0"/>
              </a:rPr>
              <a:t>Nuovi codici per segnalare e monitorare il comportamento suicidario e autolesionismo non suicidario, a disposizione di tutti i medici di qualsiasi disciplina e senza la necessità di alcun’altra diagnosi. Questi criteri dopo lungo dibattito sono rientrati tra i criteri che meritano ulteriore approfondimento in quanto potenzialmente stigmatizzanti</a:t>
            </a:r>
          </a:p>
          <a:p>
            <a:pPr algn="l" fontAlgn="t">
              <a:buFont typeface="Arial" panose="020B0604020202020204" pitchFamily="34" charset="0"/>
              <a:buChar char="•"/>
            </a:pP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Ripristinato il ‘Disturbo dell’umore non specificato’ per presentazioni di umore misto che non soddisfano i criteri per un disturbo bipolare o depressivo.</a:t>
            </a:r>
          </a:p>
          <a:p>
            <a:endParaRPr lang="it-IT" dirty="0"/>
          </a:p>
        </p:txBody>
      </p:sp>
    </p:spTree>
    <p:extLst>
      <p:ext uri="{BB962C8B-B14F-4D97-AF65-F5344CB8AC3E}">
        <p14:creationId xmlns:p14="http://schemas.microsoft.com/office/powerpoint/2010/main" val="517320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F292A6-0C01-F3ED-BB4F-BB121D9FB0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A317D56-B34C-5B8B-6D1F-9600BD7758CC}"/>
              </a:ext>
            </a:extLst>
          </p:cNvPr>
          <p:cNvSpPr>
            <a:spLocks noGrp="1"/>
          </p:cNvSpPr>
          <p:nvPr>
            <p:ph idx="1"/>
          </p:nvPr>
        </p:nvSpPr>
        <p:spPr/>
        <p:txBody>
          <a:bodyPr>
            <a:normAutofit fontScale="85000" lnSpcReduction="10000"/>
          </a:bodyPr>
          <a:lstStyle/>
          <a:p>
            <a:pPr algn="l" fontAlgn="t">
              <a:buFont typeface="Arial" panose="020B0604020202020204" pitchFamily="34" charset="0"/>
              <a:buChar char="•"/>
            </a:pPr>
            <a:r>
              <a:rPr lang="it-IT" b="0" i="0" dirty="0">
                <a:effectLst/>
                <a:latin typeface="Libre Franklin" pitchFamily="2" charset="0"/>
              </a:rPr>
              <a:t>Codici ICD-10-CM completamente aggiornati e implementati dal 2013, inclusi oltre 50 nuovi aggiornamenti di codifica, per intossicazione e astinenza da sostanze e altri disturbi.</a:t>
            </a:r>
          </a:p>
          <a:p>
            <a:pPr algn="l" fontAlgn="t">
              <a:buFont typeface="Arial" panose="020B0604020202020204" pitchFamily="34" charset="0"/>
              <a:buChar char="•"/>
            </a:pPr>
            <a:r>
              <a:rPr lang="it-IT" b="0" i="0" dirty="0">
                <a:effectLst/>
                <a:latin typeface="Libre Franklin" pitchFamily="2" charset="0"/>
              </a:rPr>
              <a:t>Classificazione diagnostica aggiornata e riprogettata.</a:t>
            </a:r>
          </a:p>
          <a:p>
            <a:pPr algn="l" fontAlgn="t">
              <a:buFont typeface="Arial" panose="020B0604020202020204" pitchFamily="34" charset="0"/>
              <a:buChar char="•"/>
            </a:pPr>
            <a:r>
              <a:rPr lang="it-IT" b="0" i="0" dirty="0">
                <a:effectLst/>
                <a:latin typeface="Libre Franklin" pitchFamily="2" charset="0"/>
              </a:rPr>
              <a:t>Due disturbi sono stati rinominati: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disabilità intellettiva</a:t>
            </a:r>
            <a:r>
              <a:rPr lang="it-IT" b="0" i="0" dirty="0">
                <a:effectLst/>
                <a:latin typeface="Libre Franklin" pitchFamily="2" charset="0"/>
              </a:rPr>
              <a:t> è ora rinominata disturbo dello sviluppo intellettuale e il disturbo di conversione è rinominato disturbo da sintomi neurologici funzionali.</a:t>
            </a:r>
          </a:p>
          <a:p>
            <a:endParaRPr lang="it-IT" dirty="0"/>
          </a:p>
        </p:txBody>
      </p:sp>
    </p:spTree>
    <p:extLst>
      <p:ext uri="{BB962C8B-B14F-4D97-AF65-F5344CB8AC3E}">
        <p14:creationId xmlns:p14="http://schemas.microsoft.com/office/powerpoint/2010/main" val="2105343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F02B6C-43B8-8AA2-1EE3-A5B94A9EEA4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7E750AD-42ED-B28A-B70F-5246D6E94FCD}"/>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 ln ambito medico e chirurgico, molti tentativi di impiego delle linee guida per contenere l’effetto del rumore hanno dato ottimi risultati. Si hanno invece risultati deprimenti in psichiatria ln termini di rumore, la psichiatria è un caso estremo. </a:t>
            </a:r>
          </a:p>
          <a:p>
            <a:r>
              <a:rPr lang="it-IT" sz="2100" dirty="0">
                <a:latin typeface="Calibri" panose="020F0502020204030204" pitchFamily="34" charset="0"/>
                <a:ea typeface="Calibri" panose="020F0502020204030204" pitchFamily="34" charset="0"/>
                <a:cs typeface="Times New Roman" panose="02020603050405020304" pitchFamily="18" charset="0"/>
              </a:rPr>
              <a:t>Quando si tratta di assegnare una diagnosi agli stessi pazienti adottando gli stessi criteri diagnostici, spesso gli psichiatri sono in disaccordo tra loro, ed è per questo che, almeno dagli anni quaranta, la riduzione del rumore è una grande priorità nel settore.</a:t>
            </a:r>
            <a:endParaRPr lang="it-IT"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0898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85775A-A71F-C189-91DA-9B9B71C09E0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45E721B-1B74-D0CD-F7A2-C11D6C3D5AAA}"/>
              </a:ext>
            </a:extLst>
          </p:cNvPr>
          <p:cNvSpPr>
            <a:spLocks noGrp="1"/>
          </p:cNvSpPr>
          <p:nvPr>
            <p:ph idx="1"/>
          </p:nvPr>
        </p:nvSpPr>
        <p:spPr/>
        <p:txBody>
          <a:bodyPr>
            <a:normAutofit fontScale="85000" lnSpcReduction="20000"/>
          </a:bodyPr>
          <a:lstStyle/>
          <a:p>
            <a:pPr algn="l" fontAlgn="t">
              <a:buFont typeface="Arial" panose="020B0604020202020204" pitchFamily="34" charset="0"/>
              <a:buChar char="•"/>
            </a:pPr>
            <a:r>
              <a:rPr lang="it-IT" b="0" i="0" dirty="0">
                <a:effectLst/>
                <a:latin typeface="Libre Franklin" pitchFamily="2" charset="0"/>
              </a:rPr>
              <a:t>Aggiornamenti della terminologia e della nomenclatura. Il termine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‘neurolettico’</a:t>
            </a:r>
            <a:r>
              <a:rPr lang="it-IT" b="0" i="0" dirty="0">
                <a:effectLst/>
                <a:latin typeface="Libre Franklin" pitchFamily="2" charset="0"/>
              </a:rPr>
              <a:t> viene sostituito da altri termini che dipendono dal contesto in cui viene utilizzato. Verrà utilizzato ‘Farmaco antipsicotico’ quando ci si riferisce al trattamento dei sintomi psicotici, mentre ‘medicinali antipsicotici o altri agenti bloccanti i recettori della dopamina’ quando ci si riferisce alla classe farmacologica più ampia. Questa decisione è stata presa poiché il termine neurolettico enfatizzava gli effetti collaterali. Pertanto non sarà più utilizzato se non nel caso della ‘sindrome neurolettica maligna’.</a:t>
            </a:r>
          </a:p>
          <a:p>
            <a:endParaRPr lang="it-IT" dirty="0"/>
          </a:p>
        </p:txBody>
      </p:sp>
    </p:spTree>
    <p:extLst>
      <p:ext uri="{BB962C8B-B14F-4D97-AF65-F5344CB8AC3E}">
        <p14:creationId xmlns:p14="http://schemas.microsoft.com/office/powerpoint/2010/main" val="3923359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0CFC8-783B-99E8-A832-BC1DE818E51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977EF53-459F-101B-1ECB-7E3BFF790F63}"/>
              </a:ext>
            </a:extLst>
          </p:cNvPr>
          <p:cNvSpPr>
            <a:spLocks noGrp="1"/>
          </p:cNvSpPr>
          <p:nvPr>
            <p:ph idx="1"/>
          </p:nvPr>
        </p:nvSpPr>
        <p:spPr/>
        <p:txBody>
          <a:bodyPr>
            <a:normAutofit lnSpcReduction="10000"/>
          </a:bodyPr>
          <a:lstStyle/>
          <a:p>
            <a:r>
              <a:rPr lang="it-IT" b="0" i="0" dirty="0">
                <a:effectLst/>
                <a:latin typeface="Libre Franklin" pitchFamily="2" charset="0"/>
              </a:rPr>
              <a:t>Aggiornamenti significativi alla terminologia utilizzata per descrivere la </a:t>
            </a: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disforia di genere</a:t>
            </a:r>
            <a:r>
              <a:rPr lang="it-IT" b="0" i="0" dirty="0">
                <a:effectLst/>
                <a:latin typeface="Libre Franklin" pitchFamily="2" charset="0"/>
              </a:rPr>
              <a:t>. Il termine ‘genere desiderato’ è ora sostituito da ‘genere esperito’, il termine ‘procedura medica per il cambio di </a:t>
            </a:r>
            <a:r>
              <a:rPr lang="it-IT" b="0" i="0" dirty="0" err="1">
                <a:effectLst/>
                <a:latin typeface="Libre Franklin" pitchFamily="2" charset="0"/>
              </a:rPr>
              <a:t>sesso’</a:t>
            </a:r>
            <a:r>
              <a:rPr lang="it-IT" b="0" i="0" dirty="0">
                <a:effectLst/>
                <a:latin typeface="Libre Franklin" pitchFamily="2" charset="0"/>
              </a:rPr>
              <a:t> è ora ‘procedura medica di affermazione del genere’ e il termine ‘maschio alla </a:t>
            </a:r>
            <a:r>
              <a:rPr lang="it-IT" b="0" i="0" dirty="0" err="1">
                <a:effectLst/>
                <a:latin typeface="Libre Franklin" pitchFamily="2" charset="0"/>
              </a:rPr>
              <a:t>nascita’</a:t>
            </a:r>
            <a:r>
              <a:rPr lang="it-IT" b="0" i="0" dirty="0">
                <a:effectLst/>
                <a:latin typeface="Libre Franklin" pitchFamily="2" charset="0"/>
              </a:rPr>
              <a:t>/’femmina alla </a:t>
            </a:r>
            <a:r>
              <a:rPr lang="it-IT" b="0" i="0" dirty="0" err="1">
                <a:effectLst/>
                <a:latin typeface="Libre Franklin" pitchFamily="2" charset="0"/>
              </a:rPr>
              <a:t>nascita’</a:t>
            </a:r>
            <a:r>
              <a:rPr lang="it-IT" b="0" i="0" dirty="0">
                <a:effectLst/>
                <a:latin typeface="Libre Franklin" pitchFamily="2" charset="0"/>
              </a:rPr>
              <a:t> è ora ‘maschio assegnato all’individuo /femmina alla </a:t>
            </a:r>
            <a:r>
              <a:rPr lang="it-IT" b="0" i="0" dirty="0" err="1">
                <a:effectLst/>
                <a:latin typeface="Libre Franklin" pitchFamily="2" charset="0"/>
              </a:rPr>
              <a:t>nascita’</a:t>
            </a:r>
            <a:r>
              <a:rPr lang="it-IT" b="0" i="0" dirty="0">
                <a:effectLst/>
                <a:latin typeface="Libre Franklin" pitchFamily="2" charset="0"/>
              </a:rPr>
              <a:t>.</a:t>
            </a:r>
          </a:p>
          <a:p>
            <a:endParaRPr lang="it-IT" dirty="0"/>
          </a:p>
        </p:txBody>
      </p:sp>
    </p:spTree>
    <p:extLst>
      <p:ext uri="{BB962C8B-B14F-4D97-AF65-F5344CB8AC3E}">
        <p14:creationId xmlns:p14="http://schemas.microsoft.com/office/powerpoint/2010/main" val="3582188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CFBFE-0C24-B153-AC32-F4854F06157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0422D0-7B87-D114-5571-64C80C1A560B}"/>
              </a:ext>
            </a:extLst>
          </p:cNvPr>
          <p:cNvSpPr>
            <a:spLocks noGrp="1"/>
          </p:cNvSpPr>
          <p:nvPr>
            <p:ph idx="1"/>
          </p:nvPr>
        </p:nvSpPr>
        <p:spPr/>
        <p:txBody>
          <a:bodyPr>
            <a:normAutofit fontScale="92500" lnSpcReduction="10000"/>
          </a:bodyPr>
          <a:lstStyle/>
          <a:p>
            <a:pPr algn="l" fontAlgn="t"/>
            <a:r>
              <a:rPr lang="it-IT" b="1" i="0" dirty="0">
                <a:effectLst/>
                <a:latin typeface="Libre Franklin" pitchFamily="2" charset="0"/>
              </a:rPr>
              <a:t>Disturbo da Lutto Persistente nel DSM-5-TR</a:t>
            </a:r>
          </a:p>
          <a:p>
            <a:pPr algn="l" fontAlgn="t"/>
            <a:r>
              <a:rPr lang="it-IT" b="0" i="0" dirty="0">
                <a:effectLst/>
                <a:latin typeface="Libre Franklin" pitchFamily="2" charset="0"/>
              </a:rPr>
              <a:t>Il disturbo da Lutto Persistente o </a:t>
            </a:r>
            <a:r>
              <a:rPr lang="it-IT" b="0" i="0" dirty="0" err="1">
                <a:effectLst/>
                <a:latin typeface="Libre Franklin" pitchFamily="2" charset="0"/>
              </a:rPr>
              <a:t>Prolonged</a:t>
            </a:r>
            <a:r>
              <a:rPr lang="it-IT" b="0" i="0" dirty="0">
                <a:effectLst/>
                <a:latin typeface="Libre Franklin" pitchFamily="2" charset="0"/>
              </a:rPr>
              <a:t> </a:t>
            </a:r>
            <a:r>
              <a:rPr lang="it-IT" b="0" i="0" dirty="0" err="1">
                <a:effectLst/>
                <a:latin typeface="Libre Franklin" pitchFamily="2" charset="0"/>
              </a:rPr>
              <a:t>Grief</a:t>
            </a:r>
            <a:r>
              <a:rPr lang="it-IT" b="0" i="0" dirty="0">
                <a:effectLst/>
                <a:latin typeface="Libre Franklin" pitchFamily="2" charset="0"/>
              </a:rPr>
              <a:t> Disorder (PGD) è il risultato di anni di ricerca ed esperienza clinica che indicano che alcune persone sperimentano un’incapacità pervasiva a superare il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lutto</a:t>
            </a:r>
            <a:r>
              <a:rPr lang="it-IT" b="0" i="0" dirty="0">
                <a:effectLst/>
                <a:latin typeface="Libre Franklin" pitchFamily="2" charset="0"/>
              </a:rPr>
              <a:t> per la perdita di una persona cara e tali sintomi sono così gravi da influenzare il funzionamento quotidiano dell’individuo. </a:t>
            </a:r>
            <a:endParaRPr lang="it-IT" dirty="0"/>
          </a:p>
        </p:txBody>
      </p:sp>
    </p:spTree>
    <p:extLst>
      <p:ext uri="{BB962C8B-B14F-4D97-AF65-F5344CB8AC3E}">
        <p14:creationId xmlns:p14="http://schemas.microsoft.com/office/powerpoint/2010/main" val="1831668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0BCD8-5EA6-CB40-BE56-0BD8EA1803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2C87E3E-FDE3-2E2B-C25D-1BB419A0AD36}"/>
              </a:ext>
            </a:extLst>
          </p:cNvPr>
          <p:cNvSpPr>
            <a:spLocks noGrp="1"/>
          </p:cNvSpPr>
          <p:nvPr>
            <p:ph idx="1"/>
          </p:nvPr>
        </p:nvSpPr>
        <p:spPr/>
        <p:txBody>
          <a:bodyPr/>
          <a:lstStyle/>
          <a:p>
            <a:r>
              <a:rPr lang="it-IT" sz="2400" kern="0" dirty="0">
                <a:effectLst/>
                <a:latin typeface="Libre Franklin" pitchFamily="2" charset="0"/>
                <a:ea typeface="Times New Roman" panose="02020603050405020304" pitchFamily="18" charset="0"/>
                <a:cs typeface="Times New Roman" panose="02020603050405020304" pitchFamily="18" charset="0"/>
              </a:rPr>
              <a:t>Il DSM-5 ha proposto la diagnosi di </a:t>
            </a:r>
            <a:r>
              <a:rPr lang="it-IT" sz="24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2400" kern="0" dirty="0">
                <a:effectLst/>
                <a:latin typeface="Libre Franklin" pitchFamily="2" charset="0"/>
                <a:ea typeface="Times New Roman" panose="02020603050405020304" pitchFamily="18" charset="0"/>
                <a:cs typeface="Times New Roman" panose="02020603050405020304" pitchFamily="18" charset="0"/>
              </a:rPr>
              <a:t> per indicare proprio quelle condizioni in cui le manifestazioni acute del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con vissuti a stampo negativo, di tristezza, colpa, invidia, rabbia, associati a persistenti ruminazioni relative alle cause, circostanze e conseguenze della perdita, permangono se sono trascorsi almeno 12 mesi dalla </a:t>
            </a:r>
            <a:r>
              <a:rPr lang="it-IT" sz="2400" b="1" kern="0" dirty="0">
                <a:effectLst/>
                <a:latin typeface="Libre Franklin" pitchFamily="2" charset="0"/>
                <a:ea typeface="Times New Roman" panose="02020603050405020304" pitchFamily="18" charset="0"/>
                <a:cs typeface="Times New Roman" panose="02020603050405020304" pitchFamily="18" charset="0"/>
              </a:rPr>
              <a:t>morte</a:t>
            </a:r>
            <a:r>
              <a:rPr lang="it-IT" sz="2400" kern="0" dirty="0">
                <a:effectLst/>
                <a:latin typeface="Libre Franklin" pitchFamily="2" charset="0"/>
                <a:ea typeface="Times New Roman" panose="02020603050405020304" pitchFamily="18" charset="0"/>
                <a:cs typeface="Times New Roman" panose="02020603050405020304" pitchFamily="18" charset="0"/>
              </a:rPr>
              <a:t> di qualcuno con cui l’individuo in </a:t>
            </a:r>
            <a:r>
              <a:rPr lang="it-IT" sz="2400" b="1" kern="0" dirty="0">
                <a:effectLst/>
                <a:latin typeface="Libre Franklin" pitchFamily="2" charset="0"/>
                <a:ea typeface="Times New Roman" panose="02020603050405020304" pitchFamily="18" charset="0"/>
                <a:cs typeface="Times New Roman" panose="02020603050405020304" pitchFamily="18" charset="0"/>
              </a:rPr>
              <a:t>lutto</a:t>
            </a:r>
            <a:r>
              <a:rPr lang="it-IT" sz="2400" kern="0" dirty="0">
                <a:effectLst/>
                <a:latin typeface="Libre Franklin" pitchFamily="2" charset="0"/>
                <a:ea typeface="Times New Roman" panose="02020603050405020304" pitchFamily="18" charset="0"/>
                <a:cs typeface="Times New Roman" panose="02020603050405020304" pitchFamily="18" charset="0"/>
              </a:rPr>
              <a:t> aveva una relazione stretta, considerando questo lasso di tempo come discriminante tra</a:t>
            </a:r>
            <a:r>
              <a:rPr lang="it-IT" sz="2400" b="1" kern="0" dirty="0">
                <a:effectLst/>
                <a:latin typeface="Libre Franklin" pitchFamily="2" charset="0"/>
                <a:ea typeface="Times New Roman" panose="02020603050405020304" pitchFamily="18" charset="0"/>
                <a:cs typeface="Times New Roman" panose="02020603050405020304" pitchFamily="18" charset="0"/>
              </a:rPr>
              <a:t> lutto normale e patologico</a:t>
            </a:r>
            <a:r>
              <a:rPr lang="it-IT" sz="2400" kern="0" dirty="0">
                <a:effectLst/>
                <a:latin typeface="Libre Franklin" pitchFamily="2" charset="0"/>
                <a:ea typeface="Times New Roman" panose="02020603050405020304" pitchFamily="18" charset="0"/>
                <a:cs typeface="Times New Roman" panose="02020603050405020304" pitchFamily="18" charset="0"/>
              </a:rPr>
              <a:t>.</a:t>
            </a:r>
            <a:endParaRPr lang="it-IT"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475109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fontScale="90000"/>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800"/>
              </a:spcAft>
              <a:buNone/>
            </a:pPr>
            <a:r>
              <a:rPr lang="it-IT" sz="1800" kern="0" dirty="0">
                <a:effectLst/>
                <a:latin typeface="Libre Franklin" pitchFamily="2" charset="0"/>
                <a:ea typeface="Times New Roman" panose="02020603050405020304" pitchFamily="18" charset="0"/>
                <a:cs typeface="Times New Roman" panose="02020603050405020304" pitchFamily="18" charset="0"/>
              </a:rPr>
              <a:t> </a:t>
            </a:r>
            <a:br>
              <a:rPr lang="it-IT" sz="18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3. Preoccupazione per il deceduto.</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2000" b="1" kern="0" dirty="0">
                <a:effectLst/>
                <a:latin typeface="Libre Franklin" pitchFamily="2" charset="0"/>
                <a:ea typeface="Times New Roman" panose="02020603050405020304" pitchFamily="18" charset="0"/>
                <a:cs typeface="Times New Roman" panose="02020603050405020304" pitchFamily="18" charset="0"/>
              </a:rPr>
              <a:t>morte</a:t>
            </a:r>
            <a:r>
              <a:rPr lang="it-IT" sz="2000" kern="0" dirty="0">
                <a:effectLst/>
                <a:latin typeface="Libre Franklin" pitchFamily="2" charset="0"/>
                <a:ea typeface="Times New Roman" panose="02020603050405020304" pitchFamily="18" charset="0"/>
                <a:cs typeface="Times New Roman" panose="02020603050405020304" pitchFamily="18" charset="0"/>
              </a:rPr>
              <a:t> di altre persone vicine.</a:t>
            </a:r>
            <a:br>
              <a:rPr lang="it-IT" sz="2000" kern="0" dirty="0">
                <a:effectLst/>
                <a:latin typeface="Libre Franklin" pitchFamily="2" charset="0"/>
                <a:ea typeface="Times New Roman" panose="02020603050405020304" pitchFamily="18" charset="0"/>
                <a:cs typeface="Times New Roman" panose="02020603050405020304" pitchFamily="18" charset="0"/>
              </a:rPr>
            </a:br>
            <a:r>
              <a:rPr lang="it-IT" sz="2000" kern="0" dirty="0">
                <a:effectLst/>
                <a:latin typeface="Libre Franklin" pitchFamily="2" charset="0"/>
                <a:ea typeface="Times New Roman" panose="02020603050405020304" pitchFamily="18" charset="0"/>
                <a:cs typeface="Times New Roman" panose="02020603050405020304" pitchFamily="18" charset="0"/>
              </a:rPr>
              <a:t> </a:t>
            </a:r>
            <a:endParaRPr lang="it-IT" sz="2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457200" y="1700808"/>
            <a:ext cx="8229600" cy="4525963"/>
          </a:xfrm>
        </p:spPr>
        <p:txBody>
          <a:bodyPr>
            <a:normAutofit fontScale="85000" lnSpcReduction="20000"/>
          </a:bodyPr>
          <a:lstStyle/>
          <a:p>
            <a:pPr marL="0" indent="0" fontAlgn="t">
              <a:lnSpc>
                <a:spcPct val="120000"/>
              </a:lnSpc>
              <a:spcAft>
                <a:spcPts val="800"/>
              </a:spcAft>
              <a:buNone/>
            </a:pP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lnSpcReduction="1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3200" kern="0" dirty="0" err="1">
                <a:effectLst/>
                <a:latin typeface="Libre Franklin" pitchFamily="2" charset="0"/>
                <a:ea typeface="Times New Roman" panose="02020603050405020304" pitchFamily="18" charset="0"/>
                <a:cs typeface="Times New Roman" panose="02020603050405020304" pitchFamily="18" charset="0"/>
              </a:rPr>
              <a:t>str</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(es. senso di </a:t>
            </a:r>
            <a:r>
              <a:rPr lang="it-IT" sz="3200" kern="0" dirty="0" err="1">
                <a:effectLst/>
                <a:latin typeface="Libre Franklin" pitchFamily="2" charset="0"/>
                <a:ea typeface="Times New Roman" panose="02020603050405020304" pitchFamily="18" charset="0"/>
                <a:cs typeface="Times New Roman" panose="02020603050405020304" pitchFamily="18" charset="0"/>
              </a:rPr>
              <a:t>autocolpevolezza</a:t>
            </a:r>
            <a:r>
              <a:rPr lang="it-IT" sz="3200" kern="0" dirty="0">
                <a:effectLst/>
                <a:latin typeface="Libre Franklin" pitchFamily="2" charset="0"/>
                <a:ea typeface="Times New Roman" panose="02020603050405020304" pitchFamily="18" charset="0"/>
                <a:cs typeface="Times New Roman" panose="02020603050405020304" pitchFamily="18" charset="0"/>
              </a:rPr>
              <a:t>).</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6. Eccessivo </a:t>
            </a:r>
            <a:r>
              <a:rPr lang="it-IT" sz="3200" u="sng" kern="0" dirty="0">
                <a:effectLst/>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3200" kern="0" dirty="0">
                <a:effectLst/>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lnSpcReduction="10000"/>
          </a:bodyPr>
          <a:lstStyle/>
          <a:p>
            <a:pPr>
              <a:lnSpc>
                <a:spcPct val="120000"/>
              </a:lnSpc>
            </a:pPr>
            <a:r>
              <a:rPr lang="it-IT" sz="3200" kern="0" dirty="0">
                <a:effectLst/>
                <a:latin typeface="Libre Franklin" pitchFamily="2" charset="0"/>
                <a:ea typeface="Times New Roman" panose="02020603050405020304" pitchFamily="18" charset="0"/>
                <a:cs typeface="Times New Roman" panose="02020603050405020304" pitchFamily="18" charset="0"/>
              </a:rPr>
              <a:t>Disordine sociale e dell’identità</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3200" kern="0" dirty="0">
                <a:effectLst/>
                <a:latin typeface="Libre Franklin" pitchFamily="2" charset="0"/>
                <a:ea typeface="Times New Roman" panose="02020603050405020304" pitchFamily="18" charset="0"/>
                <a:cs typeface="Times New Roman" panose="02020603050405020304" pitchFamily="18" charset="0"/>
              </a:rPr>
            </a:b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fontScale="92500" lnSpcReduction="20000"/>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8DF19D-AE29-26C3-3208-D7A9247B57F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53D5585-9A5B-9136-2351-982BC77D7ADB}"/>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Uno studio del 1964 analizzando   426 pazienti ospedalieri che erano stati visitati da due psichiatri, riscontrò un accordo solo nel 50% dei casi per le diagnosi indipendenti di malattia mentale dei due specialisti. </a:t>
            </a:r>
          </a:p>
          <a:p>
            <a:r>
              <a:rPr lang="it-IT" sz="2100" dirty="0">
                <a:latin typeface="Calibri" panose="020F0502020204030204" pitchFamily="34" charset="0"/>
                <a:ea typeface="Calibri" panose="020F0502020204030204" pitchFamily="34" charset="0"/>
                <a:cs typeface="Times New Roman" panose="02020603050405020304" pitchFamily="18" charset="0"/>
              </a:rPr>
              <a:t>Alcuni psichiatri risultano inclini ad assegnare i pazienti a specifiche categorie diagnostiche. Qualcuno, per esempio era particolarmente propenso a diagnosticare casi di depressione, qualcun altro casi di ansia.</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59552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3200" kern="0" dirty="0">
                <a:effectLst/>
                <a:latin typeface="Libre Franklin" pitchFamily="2" charset="0"/>
                <a:ea typeface="Times New Roman" panose="02020603050405020304" pitchFamily="18" charset="0"/>
                <a:cs typeface="Times New Roman" panose="02020603050405020304" pitchFamily="18" charset="0"/>
              </a:rPr>
            </a:br>
            <a:r>
              <a:rPr lang="it-IT" sz="3200" kern="0" dirty="0">
                <a:effectLst/>
                <a:latin typeface="Libre Franklin" pitchFamily="2" charset="0"/>
                <a:ea typeface="Times New Roman" panose="02020603050405020304" pitchFamily="18" charset="0"/>
                <a:cs typeface="Times New Roman" panose="02020603050405020304" pitchFamily="18" charset="0"/>
              </a:rPr>
              <a:t>E. La reazione di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3200" kern="0" dirty="0">
                <a:effectLst/>
                <a:latin typeface="Libre Franklin" pitchFamily="2" charset="0"/>
                <a:ea typeface="Times New Roman" panose="02020603050405020304" pitchFamily="18" charset="0"/>
                <a:cs typeface="Times New Roman" panose="02020603050405020304" pitchFamily="18" charset="0"/>
              </a:rPr>
              <a:t>Specificare se</a:t>
            </a:r>
            <a:r>
              <a:rPr lang="it-IT" sz="3200" b="1" kern="0" dirty="0">
                <a:effectLst/>
                <a:latin typeface="Libre Franklin" pitchFamily="2" charset="0"/>
                <a:ea typeface="Times New Roman" panose="02020603050405020304" pitchFamily="18" charset="0"/>
                <a:cs typeface="Times New Roman" panose="02020603050405020304" pitchFamily="18" charset="0"/>
              </a:rPr>
              <a:t> lutto traumatico</a:t>
            </a:r>
            <a:r>
              <a:rPr lang="it-IT" sz="3200" kern="0" dirty="0">
                <a:effectLst/>
                <a:latin typeface="Libre Franklin" pitchFamily="2" charset="0"/>
                <a:ea typeface="Times New Roman" panose="02020603050405020304" pitchFamily="18" charset="0"/>
                <a:cs typeface="Times New Roman" panose="02020603050405020304" pitchFamily="18" charset="0"/>
              </a:rPr>
              <a:t>, ovvero: </a:t>
            </a:r>
            <a:r>
              <a:rPr lang="it-IT" sz="3200" b="1" kern="0" dirty="0">
                <a:effectLst/>
                <a:latin typeface="Libre Franklin" pitchFamily="2" charset="0"/>
                <a:ea typeface="Times New Roman" panose="02020603050405020304" pitchFamily="18" charset="0"/>
                <a:cs typeface="Times New Roman" panose="02020603050405020304" pitchFamily="18" charset="0"/>
              </a:rPr>
              <a:t>lutto</a:t>
            </a:r>
            <a:r>
              <a:rPr lang="it-IT" sz="3200" kern="0" dirty="0">
                <a:effectLst/>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3200" b="1" kern="0" dirty="0">
                <a:effectLst/>
                <a:latin typeface="Libre Franklin" pitchFamily="2" charset="0"/>
                <a:ea typeface="Times New Roman" panose="02020603050405020304" pitchFamily="18" charset="0"/>
                <a:cs typeface="Times New Roman" panose="02020603050405020304" pitchFamily="18" charset="0"/>
              </a:rPr>
              <a:t>morte</a:t>
            </a:r>
            <a:r>
              <a:rPr lang="it-IT" sz="3200" kern="0" dirty="0">
                <a:effectLst/>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3200" b="1" kern="0" dirty="0">
                <a:effectLst/>
                <a:latin typeface="Libre Franklin" pitchFamily="2" charset="0"/>
                <a:ea typeface="Times New Roman" panose="02020603050405020304" pitchFamily="18" charset="0"/>
                <a:cs typeface="Times New Roman" panose="02020603050405020304" pitchFamily="18" charset="0"/>
              </a:rPr>
              <a:t> morte</a:t>
            </a:r>
            <a:r>
              <a:rPr lang="it-IT" sz="3200" kern="0" dirty="0">
                <a:effectLst/>
                <a:latin typeface="Libre Franklin" pitchFamily="2" charset="0"/>
                <a:ea typeface="Times New Roman" panose="02020603050405020304" pitchFamily="18" charset="0"/>
                <a:cs typeface="Times New Roman" panose="02020603050405020304" pitchFamily="18" charset="0"/>
              </a:rPr>
              <a:t>.</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fontScale="85000" lnSpcReduction="10000"/>
          </a:bodyPr>
          <a:lstStyle/>
          <a:p>
            <a:pPr fontAlgn="t">
              <a:spcAft>
                <a:spcPts val="800"/>
              </a:spcAft>
            </a:pPr>
            <a:r>
              <a:rPr lang="it-IT" sz="3200" b="1" kern="0" dirty="0">
                <a:effectLst/>
                <a:latin typeface="Libre Franklin" pitchFamily="2" charset="0"/>
                <a:ea typeface="Times New Roman" panose="02020603050405020304" pitchFamily="18" charset="0"/>
                <a:cs typeface="Times New Roman" panose="02020603050405020304" pitchFamily="18" charset="0"/>
              </a:rPr>
              <a:t> </a:t>
            </a:r>
            <a:r>
              <a:rPr lang="it-IT" sz="3200" kern="0" dirty="0">
                <a:effectLst/>
                <a:latin typeface="Libre Franklin" pitchFamily="2" charset="0"/>
                <a:ea typeface="Times New Roman" panose="02020603050405020304" pitchFamily="18" charset="0"/>
                <a:cs typeface="Times New Roman" panose="02020603050405020304" pitchFamily="18" charset="0"/>
              </a:rPr>
              <a:t>Il </a:t>
            </a:r>
            <a:r>
              <a:rPr lang="it-IT" sz="3200" b="1" kern="0" dirty="0">
                <a:effectLst/>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 complicato</a:t>
            </a:r>
            <a:r>
              <a:rPr lang="it-IT" sz="3200" kern="0" dirty="0">
                <a:effectLst/>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3200" b="1" kern="0" dirty="0">
                <a:effectLst/>
                <a:latin typeface="Libre Franklin" pitchFamily="2" charset="0"/>
                <a:ea typeface="Times New Roman" panose="02020603050405020304" pitchFamily="18" charset="0"/>
                <a:cs typeface="Times New Roman" panose="02020603050405020304" pitchFamily="18" charset="0"/>
              </a:rPr>
              <a:t> lutto prolungato</a:t>
            </a:r>
            <a:r>
              <a:rPr lang="it-IT" sz="3200" kern="0" dirty="0">
                <a:effectLst/>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fontScale="92500" lnSpcReduction="20000"/>
          </a:bodyPr>
          <a:lstStyle/>
          <a:p>
            <a:pPr fontAlgn="t">
              <a:lnSpc>
                <a:spcPct val="110000"/>
              </a:lnSpc>
              <a:spcAft>
                <a:spcPts val="800"/>
              </a:spcAft>
            </a:pPr>
            <a:r>
              <a:rPr lang="it-IT" sz="3200" kern="0" dirty="0">
                <a:effectLst/>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3200" b="1" kern="0" dirty="0">
                <a:effectLst/>
                <a:latin typeface="Libre Franklin" pitchFamily="2" charset="0"/>
                <a:ea typeface="Times New Roman" panose="02020603050405020304" pitchFamily="18" charset="0"/>
                <a:cs typeface="Times New Roman" panose="02020603050405020304" pitchFamily="18" charset="0"/>
              </a:rPr>
              <a:t> lutto</a:t>
            </a:r>
            <a:r>
              <a:rPr lang="it-IT" sz="3200" kern="0" dirty="0">
                <a:effectLst/>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1125"/>
              </a:spcAft>
            </a:pPr>
            <a:r>
              <a:rPr lang="it-IT" sz="3200" kern="0" dirty="0">
                <a:effectLst/>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3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F55DFE-57CD-785B-60DA-1A49D73B91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54613AA-0296-3E7B-9A9A-42CD5DE9A2D8}"/>
              </a:ext>
            </a:extLst>
          </p:cNvPr>
          <p:cNvSpPr>
            <a:spLocks noGrp="1"/>
          </p:cNvSpPr>
          <p:nvPr>
            <p:ph idx="1"/>
          </p:nvPr>
        </p:nvSpPr>
        <p:spPr/>
        <p:txBody>
          <a:bodyPr>
            <a:normAutofit fontScale="77500" lnSpcReduction="20000"/>
          </a:bodyPr>
          <a:lstStyle/>
          <a:p>
            <a:pPr algn="l" fontAlgn="t"/>
            <a:r>
              <a:rPr lang="it-IT" b="1" i="0" dirty="0">
                <a:effectLst/>
                <a:latin typeface="Libre Franklin" pitchFamily="2" charset="0"/>
              </a:rPr>
              <a:t>Codici comportamento suicidario e autolesionismo non suicidario nel DSM-5-TR</a:t>
            </a:r>
          </a:p>
          <a:p>
            <a:pPr algn="l" fontAlgn="t"/>
            <a:r>
              <a:rPr lang="it-IT" b="0" i="0" dirty="0">
                <a:effectLst/>
                <a:latin typeface="Libre Franklin" pitchFamily="2" charset="0"/>
              </a:rPr>
              <a:t>I codici del comportamento suicidario e dell’autolesionismo non suicidario compaiono nella Sezione II, capitolo ‘Altre condizioni che possono essere al centro dell’attenzione clinica’. Questo capitolo presenta condizioni e problemi che non sono disturbi mentali di per sé, ma per i quali è utile disporre di un modo sistematico di registrazione, per i ricercatori, perché può aiutarli a tenere traccia della prevalenza e delle correlazioni, e per i clinici, perché queste condizioni possono giustificare attenzione continua.</a:t>
            </a:r>
          </a:p>
          <a:p>
            <a:endParaRPr lang="it-IT" dirty="0"/>
          </a:p>
        </p:txBody>
      </p:sp>
    </p:spTree>
    <p:extLst>
      <p:ext uri="{BB962C8B-B14F-4D97-AF65-F5344CB8AC3E}">
        <p14:creationId xmlns:p14="http://schemas.microsoft.com/office/powerpoint/2010/main" val="18582317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BCC7F-A731-5E51-F136-6D47EC4145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C4132F2-022A-BD10-477B-DE2189F0D431}"/>
              </a:ext>
            </a:extLst>
          </p:cNvPr>
          <p:cNvSpPr>
            <a:spLocks noGrp="1"/>
          </p:cNvSpPr>
          <p:nvPr>
            <p:ph idx="1"/>
          </p:nvPr>
        </p:nvSpPr>
        <p:spPr/>
        <p:txBody>
          <a:bodyPr>
            <a:normAutofit fontScale="70000" lnSpcReduction="20000"/>
          </a:bodyPr>
          <a:lstStyle/>
          <a:p>
            <a:pPr algn="l" fontAlgn="t"/>
            <a:r>
              <a:rPr lang="it-IT" b="0" i="0" dirty="0">
                <a:effectLst/>
                <a:latin typeface="Libre Franklin" pitchFamily="2" charset="0"/>
              </a:rPr>
              <a:t>Il codice dei sintomi del comportamento suicidario può essere utilizzato per le persone che si sono impegnate in comportamenti potenzialmente autolesionistici con almeno una certa intenzione di morire a causa dell’atto. La prova dell’intenzione di porre fine alla loro vita può essere esplicita o dedotta dal comportamento o dalle circostanze. Un tentativo di suicidio può comportare o meno un vero e proprio </a:t>
            </a:r>
            <a:r>
              <a:rPr lang="it-IT" b="0" i="0" u="sng" dirty="0">
                <a:effectLst/>
                <a:latin typeface="Libre Franklin" pitchFamily="2" charset="0"/>
                <a:hlinkClick r:id="rId2">
                  <a:extLst>
                    <a:ext uri="{A12FA001-AC4F-418D-AE19-62706E023703}">
                      <ahyp:hlinkClr xmlns:ahyp="http://schemas.microsoft.com/office/drawing/2018/hyperlinkcolor" val="tx"/>
                    </a:ext>
                  </a:extLst>
                </a:hlinkClick>
              </a:rPr>
              <a:t>autolesionismo</a:t>
            </a:r>
            <a:r>
              <a:rPr lang="it-IT" b="0" i="0" dirty="0">
                <a:effectLst/>
                <a:latin typeface="Libre Franklin" pitchFamily="2" charset="0"/>
              </a:rPr>
              <a:t>.</a:t>
            </a:r>
          </a:p>
          <a:p>
            <a:pPr algn="l" fontAlgn="t"/>
            <a:r>
              <a:rPr lang="it-IT" b="0" i="0" dirty="0">
                <a:effectLst/>
                <a:latin typeface="Libre Franklin" pitchFamily="2" charset="0"/>
              </a:rPr>
              <a:t>Invece, il codice dei sintomi dell’autolesionismo non suicidario può essere utilizzato per le persone che hanno intenzionalmente inflitto dei danni al proprio corpo e che di conseguenza possono presentare: sanguinamento, lividi o dolore (ad esempio, tagliando, bruciando, pugnalando, percuotendo o eccessivo sfregamento) in assenza di intenti suicidi.</a:t>
            </a:r>
          </a:p>
          <a:p>
            <a:endParaRPr lang="it-IT" dirty="0"/>
          </a:p>
        </p:txBody>
      </p:sp>
    </p:spTree>
    <p:extLst>
      <p:ext uri="{BB962C8B-B14F-4D97-AF65-F5344CB8AC3E}">
        <p14:creationId xmlns:p14="http://schemas.microsoft.com/office/powerpoint/2010/main" val="38377886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C4EFB-A375-C67C-BE0E-094440C3873A}"/>
              </a:ext>
            </a:extLst>
          </p:cNvPr>
          <p:cNvSpPr>
            <a:spLocks noGrp="1"/>
          </p:cNvSpPr>
          <p:nvPr>
            <p:ph type="title"/>
          </p:nvPr>
        </p:nvSpPr>
        <p:spPr/>
        <p:txBody>
          <a:bodyPr>
            <a:noAutofit/>
          </a:bodyPr>
          <a:lstStyle/>
          <a:p>
            <a:r>
              <a:rPr lang="it-IT" sz="2800" b="1" dirty="0">
                <a:latin typeface="Libre Franklin" pitchFamily="2" charset="0"/>
              </a:rPr>
              <a:t>Per quali disturbi sono stati revisionati i criteri nel DSM-5-TR?</a:t>
            </a:r>
            <a:br>
              <a:rPr lang="it-IT" sz="2800" b="1" dirty="0">
                <a:latin typeface="Libre Franklin" pitchFamily="2" charset="0"/>
              </a:rPr>
            </a:br>
            <a:endParaRPr lang="it-IT" sz="2800" dirty="0"/>
          </a:p>
        </p:txBody>
      </p:sp>
      <p:sp>
        <p:nvSpPr>
          <p:cNvPr id="3" name="Segnaposto contenuto 2">
            <a:extLst>
              <a:ext uri="{FF2B5EF4-FFF2-40B4-BE49-F238E27FC236}">
                <a16:creationId xmlns:a16="http://schemas.microsoft.com/office/drawing/2014/main" id="{CDA8E2B9-541B-6B19-952E-6AD98EF0A551}"/>
              </a:ext>
            </a:extLst>
          </p:cNvPr>
          <p:cNvSpPr>
            <a:spLocks noGrp="1"/>
          </p:cNvSpPr>
          <p:nvPr>
            <p:ph idx="1"/>
          </p:nvPr>
        </p:nvSpPr>
        <p:spPr/>
        <p:txBody>
          <a:bodyPr/>
          <a:lstStyle/>
          <a:p>
            <a:endParaRPr lang="it-IT" dirty="0"/>
          </a:p>
        </p:txBody>
      </p:sp>
      <p:sp>
        <p:nvSpPr>
          <p:cNvPr id="5" name="CasellaDiTesto 4">
            <a:extLst>
              <a:ext uri="{FF2B5EF4-FFF2-40B4-BE49-F238E27FC236}">
                <a16:creationId xmlns:a16="http://schemas.microsoft.com/office/drawing/2014/main" id="{3673CEAF-8603-621C-10E8-B02774530163}"/>
              </a:ext>
            </a:extLst>
          </p:cNvPr>
          <p:cNvSpPr txBox="1"/>
          <p:nvPr/>
        </p:nvSpPr>
        <p:spPr>
          <a:xfrm>
            <a:off x="755576" y="1916832"/>
            <a:ext cx="7931224" cy="4247317"/>
          </a:xfrm>
          <a:prstGeom prst="rect">
            <a:avLst/>
          </a:prstGeom>
          <a:noFill/>
        </p:spPr>
        <p:txBody>
          <a:bodyPr wrap="square">
            <a:spAutoFit/>
          </a:bodyPr>
          <a:lstStyle/>
          <a:p>
            <a:pPr algn="l" fontAlgn="t">
              <a:buFont typeface="Arial" panose="020B0604020202020204" pitchFamily="34" charset="0"/>
              <a:buChar char="•"/>
            </a:pPr>
            <a:r>
              <a:rPr lang="it-IT" b="0" i="0" u="none" strike="noStrike" dirty="0">
                <a:effectLst/>
                <a:latin typeface="Libre Franklin" pitchFamily="2" charset="0"/>
                <a:hlinkClick r:id="rId2">
                  <a:extLst>
                    <a:ext uri="{A12FA001-AC4F-418D-AE19-62706E023703}">
                      <ahyp:hlinkClr xmlns:ahyp="http://schemas.microsoft.com/office/drawing/2018/hyperlinkcolor" val="tx"/>
                    </a:ext>
                  </a:extLst>
                </a:hlinkClick>
              </a:rPr>
              <a:t>Disturbo dello spettro autistico</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Episodio maniacale</a:t>
            </a:r>
          </a:p>
          <a:p>
            <a:pPr algn="l" fontAlgn="t">
              <a:buFont typeface="Arial" panose="020B0604020202020204" pitchFamily="34" charset="0"/>
              <a:buChar char="•"/>
            </a:pPr>
            <a:r>
              <a:rPr lang="it-IT" b="0" i="0" u="none" strike="noStrike" dirty="0">
                <a:effectLst/>
                <a:latin typeface="Libre Franklin" pitchFamily="2" charset="0"/>
                <a:hlinkClick r:id="rId3">
                  <a:extLst>
                    <a:ext uri="{A12FA001-AC4F-418D-AE19-62706E023703}">
                      <ahyp:hlinkClr xmlns:ahyp="http://schemas.microsoft.com/office/drawing/2018/hyperlinkcolor" val="tx"/>
                    </a:ext>
                  </a:extLst>
                </a:hlinkClick>
              </a:rPr>
              <a:t>Disturbo bipolare I e bipolare II</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Disturbo ciclotimico</a:t>
            </a:r>
          </a:p>
          <a:p>
            <a:pPr algn="l" fontAlgn="t">
              <a:buFont typeface="Arial" panose="020B0604020202020204" pitchFamily="34" charset="0"/>
              <a:buChar char="•"/>
            </a:pPr>
            <a:r>
              <a:rPr lang="it-IT" b="0" i="0" dirty="0">
                <a:effectLst/>
                <a:latin typeface="Libre Franklin" pitchFamily="2" charset="0"/>
              </a:rPr>
              <a:t>Disturbo depressivo maggiore</a:t>
            </a:r>
          </a:p>
          <a:p>
            <a:pPr algn="l" fontAlgn="t">
              <a:buFont typeface="Arial" panose="020B0604020202020204" pitchFamily="34" charset="0"/>
              <a:buChar char="•"/>
            </a:pPr>
            <a:r>
              <a:rPr lang="it-IT" b="0" i="0" dirty="0">
                <a:effectLst/>
                <a:latin typeface="Libre Franklin" pitchFamily="2" charset="0"/>
              </a:rPr>
              <a:t>Disturbo depressivo persistente</a:t>
            </a:r>
          </a:p>
          <a:p>
            <a:pPr algn="l" fontAlgn="t">
              <a:buFont typeface="Arial" panose="020B0604020202020204" pitchFamily="34" charset="0"/>
              <a:buChar char="•"/>
            </a:pPr>
            <a:r>
              <a:rPr lang="it-IT" b="0" i="0" u="none" strike="noStrike" dirty="0">
                <a:effectLst/>
                <a:latin typeface="Libre Franklin" pitchFamily="2" charset="0"/>
                <a:hlinkClick r:id="rId4">
                  <a:extLst>
                    <a:ext uri="{A12FA001-AC4F-418D-AE19-62706E023703}">
                      <ahyp:hlinkClr xmlns:ahyp="http://schemas.microsoft.com/office/drawing/2018/hyperlinkcolor" val="tx"/>
                    </a:ext>
                  </a:extLst>
                </a:hlinkClick>
              </a:rPr>
              <a:t>PTSD</a:t>
            </a:r>
            <a:r>
              <a:rPr lang="it-IT" b="0" i="0" dirty="0">
                <a:effectLst/>
                <a:latin typeface="Libre Franklin" pitchFamily="2" charset="0"/>
              </a:rPr>
              <a:t> nei bambini</a:t>
            </a:r>
          </a:p>
          <a:p>
            <a:pPr algn="l" fontAlgn="t">
              <a:buFont typeface="Arial" panose="020B0604020202020204" pitchFamily="34" charset="0"/>
              <a:buChar char="•"/>
            </a:pPr>
            <a:r>
              <a:rPr lang="it-IT" b="0" i="0" u="none" strike="noStrike" dirty="0">
                <a:effectLst/>
                <a:latin typeface="Libre Franklin" pitchFamily="2" charset="0"/>
                <a:hlinkClick r:id="rId5">
                  <a:extLst>
                    <a:ext uri="{A12FA001-AC4F-418D-AE19-62706E023703}">
                      <ahyp:hlinkClr xmlns:ahyp="http://schemas.microsoft.com/office/drawing/2018/hyperlinkcolor" val="tx"/>
                    </a:ext>
                  </a:extLst>
                </a:hlinkClick>
              </a:rPr>
              <a:t>Disturbo evitante-restrittivo dell’assunzione di cibo</a:t>
            </a:r>
            <a:endParaRPr lang="it-IT" b="0" i="0" dirty="0">
              <a:effectLst/>
              <a:latin typeface="Libre Franklin" pitchFamily="2" charset="0"/>
            </a:endParaRPr>
          </a:p>
          <a:p>
            <a:pPr algn="l" fontAlgn="t">
              <a:buFont typeface="Arial" panose="020B0604020202020204" pitchFamily="34" charset="0"/>
              <a:buChar char="•"/>
            </a:pPr>
            <a:r>
              <a:rPr lang="it-IT" b="0" i="0" u="none" strike="noStrike" dirty="0">
                <a:effectLst/>
                <a:latin typeface="Libre Franklin" pitchFamily="2" charset="0"/>
                <a:hlinkClick r:id="rId6">
                  <a:extLst>
                    <a:ext uri="{A12FA001-AC4F-418D-AE19-62706E023703}">
                      <ahyp:hlinkClr xmlns:ahyp="http://schemas.microsoft.com/office/drawing/2018/hyperlinkcolor" val="tx"/>
                    </a:ext>
                  </a:extLst>
                </a:hlinkClick>
              </a:rPr>
              <a:t>Delirio</a:t>
            </a:r>
            <a:endParaRPr lang="it-IT" b="0" i="0" dirty="0">
              <a:effectLst/>
              <a:latin typeface="Libre Franklin" pitchFamily="2" charset="0"/>
            </a:endParaRPr>
          </a:p>
          <a:p>
            <a:pPr algn="l" fontAlgn="t">
              <a:buFont typeface="Arial" panose="020B0604020202020204" pitchFamily="34" charset="0"/>
              <a:buChar char="•"/>
            </a:pPr>
            <a:r>
              <a:rPr lang="it-IT" b="0" i="0" dirty="0">
                <a:effectLst/>
                <a:latin typeface="Libre Franklin" pitchFamily="2" charset="0"/>
              </a:rPr>
              <a:t>Disturbi mentali indotti da sostanze/farmaci</a:t>
            </a:r>
          </a:p>
          <a:p>
            <a:pPr algn="l" fontAlgn="t">
              <a:buFont typeface="Arial" panose="020B0604020202020204" pitchFamily="34" charset="0"/>
              <a:buChar char="•"/>
            </a:pPr>
            <a:r>
              <a:rPr lang="it-IT" b="0" i="0" dirty="0">
                <a:effectLst/>
                <a:latin typeface="Libre Franklin" pitchFamily="2" charset="0"/>
              </a:rPr>
              <a:t>Sindrome da psicosi attenuata (nel capitolo ‘Condizioni per ulteriori studi’)</a:t>
            </a:r>
          </a:p>
          <a:p>
            <a:pPr algn="l" fontAlgn="t">
              <a:buFont typeface="Arial" panose="020B0604020202020204" pitchFamily="34" charset="0"/>
              <a:buChar char="•"/>
            </a:pPr>
            <a:r>
              <a:rPr lang="it-IT" dirty="0">
                <a:latin typeface="Libre Franklin" pitchFamily="2" charset="0"/>
              </a:rPr>
              <a:t>Disforia di genere</a:t>
            </a:r>
            <a:endParaRPr lang="it-IT" b="0" i="0" dirty="0">
              <a:effectLst/>
              <a:latin typeface="Libre Franklin" pitchFamily="2" charset="0"/>
            </a:endParaRPr>
          </a:p>
          <a:p>
            <a:br>
              <a:rPr lang="it-IT" dirty="0"/>
            </a:br>
            <a:endParaRPr lang="it-IT" dirty="0"/>
          </a:p>
        </p:txBody>
      </p:sp>
    </p:spTree>
    <p:extLst>
      <p:ext uri="{BB962C8B-B14F-4D97-AF65-F5344CB8AC3E}">
        <p14:creationId xmlns:p14="http://schemas.microsoft.com/office/powerpoint/2010/main" val="17277658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eaLnBrk="1" hangingPunct="1"/>
            <a:r>
              <a:rPr lang="it-IT" altLang="it-IT">
                <a:latin typeface="Arial" charset="0"/>
                <a:ea typeface="ＭＳ Ｐゴシック" pitchFamily="34" charset="-128"/>
                <a:cs typeface="Arial" charset="0"/>
              </a:rPr>
              <a:t>DSM 5</a:t>
            </a:r>
          </a:p>
        </p:txBody>
      </p:sp>
      <p:sp>
        <p:nvSpPr>
          <p:cNvPr id="9219" name="Segnaposto contenuto 2"/>
          <p:cNvSpPr>
            <a:spLocks noGrp="1"/>
          </p:cNvSpPr>
          <p:nvPr>
            <p:ph idx="1"/>
          </p:nvPr>
        </p:nvSpPr>
        <p:spPr>
          <a:xfrm>
            <a:off x="179512" y="1844824"/>
            <a:ext cx="8686800" cy="5268912"/>
          </a:xfrm>
        </p:spPr>
        <p:txBody>
          <a:bodyPr/>
          <a:lstStyle/>
          <a:p>
            <a:pPr marL="0" indent="0" algn="just" eaLnBrk="1" hangingPunct="1">
              <a:buFontTx/>
              <a:buNone/>
            </a:pPr>
            <a:r>
              <a:rPr lang="it-IT" altLang="it-IT" sz="2000" dirty="0">
                <a:latin typeface="Arial" charset="0"/>
                <a:ea typeface="ＭＳ Ｐゴシック" pitchFamily="34" charset="-128"/>
                <a:cs typeface="Arial" charset="0"/>
              </a:rPr>
              <a:t>Il manuale, secondo gli intendimenti degli autori e dell'APA, è:</a:t>
            </a:r>
          </a:p>
          <a:p>
            <a:pPr marL="0" indent="0" algn="just" eaLnBrk="1" hangingPunct="1">
              <a:buFontTx/>
              <a:buNone/>
            </a:pPr>
            <a:endParaRPr lang="it-IT" altLang="it-IT" sz="2000" dirty="0">
              <a:latin typeface="Arial" charset="0"/>
              <a:ea typeface="ＭＳ Ｐゴシック" pitchFamily="34" charset="-128"/>
              <a:cs typeface="Arial" charset="0"/>
            </a:endParaRPr>
          </a:p>
          <a:p>
            <a:pPr marL="0" indent="0" algn="just" eaLnBrk="1" hangingPunct="1"/>
            <a:r>
              <a:rPr lang="it-IT" altLang="it-IT" sz="2000" b="1" dirty="0">
                <a:latin typeface="Arial" charset="0"/>
                <a:ea typeface="ＭＳ Ｐゴシック" pitchFamily="34" charset="-128"/>
                <a:cs typeface="Arial" charset="0"/>
              </a:rPr>
              <a:t>Nosografico</a:t>
            </a:r>
            <a:r>
              <a:rPr lang="it-IT" altLang="it-IT" sz="2000" dirty="0">
                <a:latin typeface="Arial" charset="0"/>
                <a:ea typeface="ＭＳ Ｐゴシック" pitchFamily="34" charset="-128"/>
                <a:cs typeface="Arial" charset="0"/>
              </a:rPr>
              <a:t>: i quadri sintomatologici sono descritti a prescindere dal vissuto del singolo, e sono valutati in base a casistiche frequenziali. </a:t>
            </a:r>
          </a:p>
          <a:p>
            <a:pPr marL="0" indent="0" algn="just" eaLnBrk="1" hangingPunct="1"/>
            <a:r>
              <a:rPr lang="it-IT" altLang="it-IT" sz="2000" b="1" dirty="0" err="1">
                <a:latin typeface="Arial" charset="0"/>
                <a:ea typeface="ＭＳ Ｐゴシック" pitchFamily="34" charset="-128"/>
                <a:cs typeface="Arial" charset="0"/>
              </a:rPr>
              <a:t>Ateorico</a:t>
            </a:r>
            <a:r>
              <a:rPr lang="it-IT" altLang="it-IT" sz="2000" dirty="0">
                <a:latin typeface="Arial" charset="0"/>
                <a:ea typeface="ＭＳ Ｐゴシック" pitchFamily="34" charset="-128"/>
                <a:cs typeface="Arial" charset="0"/>
              </a:rPr>
              <a:t>: non si basa su nessun tipo di approccio teorico, né comportamentista, né cognitivista, né psicoanalitico, ecc.</a:t>
            </a:r>
          </a:p>
          <a:p>
            <a:pPr marL="0" indent="0" algn="just" eaLnBrk="1" hangingPunct="1"/>
            <a:r>
              <a:rPr lang="it-IT" altLang="it-IT" sz="2000" b="1" dirty="0">
                <a:latin typeface="Arial" charset="0"/>
                <a:ea typeface="ＭＳ Ｐゴシック" pitchFamily="34" charset="-128"/>
                <a:cs typeface="Arial" charset="0"/>
              </a:rPr>
              <a:t>Parzialmente Assiale</a:t>
            </a:r>
            <a:r>
              <a:rPr lang="it-IT" altLang="it-IT" sz="2000" dirty="0">
                <a:latin typeface="Arial" charset="0"/>
                <a:ea typeface="ＭＳ Ｐゴシック" pitchFamily="34" charset="-128"/>
                <a:cs typeface="Arial" charset="0"/>
              </a:rPr>
              <a:t>: anche se in modo meno  rigido del DSM-IV-TR analizza i disturbi su 5 assi, al fine di semplificare e indicare una diagnosi standardizzata.</a:t>
            </a:r>
          </a:p>
          <a:p>
            <a:pPr marL="0" indent="0" algn="just" eaLnBrk="1" hangingPunct="1"/>
            <a:r>
              <a:rPr lang="it-IT" altLang="it-IT" sz="2000" b="1" dirty="0">
                <a:latin typeface="Arial" charset="0"/>
                <a:ea typeface="ＭＳ Ｐゴシック" pitchFamily="34" charset="-128"/>
                <a:cs typeface="Arial" charset="0"/>
              </a:rPr>
              <a:t>Su basi statistiche</a:t>
            </a:r>
            <a:r>
              <a:rPr lang="it-IT" altLang="it-IT" sz="2000" dirty="0">
                <a:latin typeface="Arial" charset="0"/>
                <a:ea typeface="ＭＳ Ｐゴシック" pitchFamily="34" charset="-128"/>
                <a:cs typeface="Arial" charset="0"/>
              </a:rPr>
              <a:t>: si rivolge ad esse in quanto il sintomo acquista valore come dato statisticamente rilevante. </a:t>
            </a:r>
          </a:p>
        </p:txBody>
      </p:sp>
    </p:spTree>
    <p:extLst>
      <p:ext uri="{BB962C8B-B14F-4D97-AF65-F5344CB8AC3E}">
        <p14:creationId xmlns:p14="http://schemas.microsoft.com/office/powerpoint/2010/main" val="427777584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520" y="1124744"/>
            <a:ext cx="8229600" cy="1143000"/>
          </a:xfrm>
        </p:spPr>
        <p:txBody>
          <a:bodyPr>
            <a:normAutofit fontScale="90000"/>
          </a:bodyPr>
          <a:lstStyle/>
          <a:p>
            <a:pPr eaLnBrk="1" hangingPunct="1">
              <a:defRPr/>
            </a:pPr>
            <a:r>
              <a:rPr lang="it-IT" sz="3600" dirty="0"/>
              <a:t>Alcuni aspetti quantitativi DSM-5</a:t>
            </a:r>
            <a:br>
              <a:rPr lang="it-IT" sz="3600" dirty="0"/>
            </a:br>
            <a:endParaRPr lang="it-IT" sz="3600" dirty="0"/>
          </a:p>
        </p:txBody>
      </p:sp>
      <p:sp>
        <p:nvSpPr>
          <p:cNvPr id="10243" name="Segnaposto contenuto 2"/>
          <p:cNvSpPr>
            <a:spLocks noGrp="1"/>
          </p:cNvSpPr>
          <p:nvPr>
            <p:ph idx="1"/>
          </p:nvPr>
        </p:nvSpPr>
        <p:spPr>
          <a:xfrm>
            <a:off x="457200" y="2204864"/>
            <a:ext cx="8229600" cy="3921299"/>
          </a:xfrm>
        </p:spPr>
        <p:txBody>
          <a:bodyPr>
            <a:normAutofit lnSpcReduction="10000"/>
          </a:bodyPr>
          <a:lstStyle/>
          <a:p>
            <a:pPr eaLnBrk="1" hangingPunct="1">
              <a:lnSpc>
                <a:spcPct val="80000"/>
              </a:lnSpc>
            </a:pPr>
            <a:r>
              <a:rPr lang="it-IT" altLang="it-IT" sz="2000" dirty="0"/>
              <a:t>Il DSM1 descriveva 106 malattie mentali in 106 pagine. </a:t>
            </a:r>
          </a:p>
          <a:p>
            <a:pPr eaLnBrk="1" hangingPunct="1">
              <a:lnSpc>
                <a:spcPct val="80000"/>
              </a:lnSpc>
            </a:pPr>
            <a:r>
              <a:rPr lang="it-IT" altLang="it-IT" sz="2000" dirty="0"/>
              <a:t>Il DSM-IV-TR descriveva 296 patologie in 886 pagine. </a:t>
            </a:r>
          </a:p>
          <a:p>
            <a:pPr algn="just" eaLnBrk="1" hangingPunct="1">
              <a:buFontTx/>
              <a:buNone/>
            </a:pPr>
            <a:r>
              <a:rPr lang="it-IT" altLang="it-IT" sz="2000" dirty="0">
                <a:latin typeface="Arial" charset="0"/>
                <a:ea typeface="ＭＳ Ｐゴシック" pitchFamily="34" charset="-128"/>
                <a:cs typeface="Arial" charset="0"/>
              </a:rPr>
              <a:t>Il DSM-5 raccoglie attualmente più di </a:t>
            </a:r>
            <a:r>
              <a:rPr lang="it-IT" altLang="it-IT" sz="2000" b="1" dirty="0">
                <a:latin typeface="Arial" charset="0"/>
                <a:ea typeface="ＭＳ Ｐゴシック" pitchFamily="34" charset="-128"/>
                <a:cs typeface="Arial" charset="0"/>
              </a:rPr>
              <a:t>370 disturbi mentali</a:t>
            </a:r>
            <a:r>
              <a:rPr lang="it-IT" altLang="it-IT" sz="2000" dirty="0">
                <a:latin typeface="Arial" charset="0"/>
                <a:ea typeface="ＭＳ Ｐゴシック" pitchFamily="34" charset="-128"/>
                <a:cs typeface="Arial" charset="0"/>
              </a:rPr>
              <a:t>, in 1000 pagine.</a:t>
            </a:r>
          </a:p>
          <a:p>
            <a:pPr algn="just" eaLnBrk="1" hangingPunct="1">
              <a:buFontTx/>
              <a:buNone/>
            </a:pPr>
            <a:r>
              <a:rPr lang="it-IT" altLang="it-IT" sz="2000" dirty="0">
                <a:latin typeface="Arial" charset="0"/>
                <a:ea typeface="ＭＳ Ｐゴシック" pitchFamily="34" charset="-128"/>
                <a:cs typeface="Arial" charset="0"/>
              </a:rPr>
              <a:t>DSM5TR 1250 pagine</a:t>
            </a:r>
          </a:p>
          <a:p>
            <a:pPr algn="just" eaLnBrk="1" hangingPunct="1">
              <a:buFontTx/>
              <a:buNone/>
            </a:pPr>
            <a:endParaRPr lang="it-IT" altLang="it-IT" sz="2000" dirty="0">
              <a:latin typeface="Arial" charset="0"/>
              <a:ea typeface="ＭＳ Ｐゴシック" pitchFamily="34" charset="-128"/>
              <a:cs typeface="Arial" charset="0"/>
            </a:endParaRPr>
          </a:p>
          <a:p>
            <a:pPr algn="just" eaLnBrk="1" hangingPunct="1">
              <a:buFontTx/>
              <a:buNone/>
            </a:pPr>
            <a:r>
              <a:rPr lang="it-IT" altLang="it-IT" sz="2000" dirty="0">
                <a:latin typeface="Arial" charset="0"/>
                <a:ea typeface="ＭＳ Ｐゴシック" pitchFamily="34" charset="-128"/>
                <a:cs typeface="Arial" charset="0"/>
              </a:rPr>
              <a:t>Il proliferare delle diagnosi è legato al gran numero di sottotipi e di specificazioni, sta comunque rendendo particolarmente complesso il riferimento diagnostico. </a:t>
            </a:r>
          </a:p>
          <a:p>
            <a:pPr algn="just" eaLnBrk="1" hangingPunct="1">
              <a:buFontTx/>
              <a:buNone/>
            </a:pPr>
            <a:r>
              <a:rPr lang="it-IT" altLang="it-IT" sz="2000" dirty="0">
                <a:latin typeface="Arial" charset="0"/>
                <a:ea typeface="ＭＳ Ｐゴシック" pitchFamily="34" charset="-128"/>
                <a:cs typeface="Arial" charset="0"/>
              </a:rPr>
              <a:t>I disturbi sono descritti in base alla prevalenza di determinati sintomi (per lo più quelli osservabili nel </a:t>
            </a:r>
            <a:r>
              <a:rPr lang="it-IT" altLang="it-IT" sz="2000" u="sng" dirty="0">
                <a:latin typeface="Arial" charset="0"/>
                <a:ea typeface="ＭＳ Ｐゴシック" pitchFamily="34" charset="-128"/>
                <a:cs typeface="Arial" charset="0"/>
              </a:rPr>
              <a:t>comportamento </a:t>
            </a:r>
            <a:r>
              <a:rPr lang="it-IT" altLang="it-IT" sz="2000" dirty="0">
                <a:latin typeface="Arial" charset="0"/>
                <a:ea typeface="ＭＳ Ｐゴシック" pitchFamily="34" charset="-128"/>
                <a:cs typeface="Arial" charset="0"/>
              </a:rPr>
              <a:t>dell'individuo, ma non mancano riferimenti alla struttura dell'Io e della personalità). </a:t>
            </a:r>
          </a:p>
          <a:p>
            <a:pPr eaLnBrk="1" hangingPunct="1">
              <a:lnSpc>
                <a:spcPct val="80000"/>
              </a:lnSpc>
            </a:pPr>
            <a:endParaRPr lang="it-IT" altLang="it-IT" sz="2700" dirty="0"/>
          </a:p>
          <a:p>
            <a:pPr eaLnBrk="1" hangingPunct="1">
              <a:lnSpc>
                <a:spcPct val="80000"/>
              </a:lnSpc>
            </a:pPr>
            <a:endParaRPr lang="it-IT" altLang="it-IT" sz="2700" dirty="0"/>
          </a:p>
        </p:txBody>
      </p:sp>
    </p:spTree>
    <p:extLst>
      <p:ext uri="{BB962C8B-B14F-4D97-AF65-F5344CB8AC3E}">
        <p14:creationId xmlns:p14="http://schemas.microsoft.com/office/powerpoint/2010/main" val="282718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E68FBB-5747-A505-F999-D3F1DF6D2A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EA093FD-7243-885A-2BAA-E86BC821DC96}"/>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Continuano a esserci alti livelli di rumore in psichiatria.  L'ampia serie di categorie diagnostiche è senz'altro un fattore da considerare è inoltre evidente «l'incostanza del medico»: diverse scuole di pensiero, diversi percorsi formativi, diverse esperienze cliniche, diversi stili di colloquio. </a:t>
            </a:r>
          </a:p>
          <a:p>
            <a:r>
              <a:rPr lang="it-IT" sz="2100" dirty="0">
                <a:latin typeface="Calibri" panose="020F0502020204030204" pitchFamily="34" charset="0"/>
                <a:ea typeface="Calibri" panose="020F0502020204030204" pitchFamily="34" charset="0"/>
                <a:cs typeface="Times New Roman" panose="02020603050405020304" pitchFamily="18" charset="0"/>
              </a:rPr>
              <a:t>Mentre un «clinico con una formazione in psichiatria dell'età evolutiva poteva spiegare l'esperienza allucinatoria in termini di esperienza post traumatica di un maltrattamento subito», un altro «di orientamento biomedico poteva ricondurre le stesse allucinazioni al processo di schizofrenia  ,</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660037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pPr eaLnBrk="1" hangingPunct="1"/>
            <a:endParaRPr lang="it-IT" altLang="it-IT"/>
          </a:p>
        </p:txBody>
      </p:sp>
      <p:sp>
        <p:nvSpPr>
          <p:cNvPr id="11267" name="Segnaposto contenuto 2"/>
          <p:cNvSpPr>
            <a:spLocks noGrp="1"/>
          </p:cNvSpPr>
          <p:nvPr>
            <p:ph idx="1"/>
          </p:nvPr>
        </p:nvSpPr>
        <p:spPr/>
        <p:txBody>
          <a:bodyPr/>
          <a:lstStyle/>
          <a:p>
            <a:pPr marL="0" indent="0" algn="just" eaLnBrk="1" hangingPunct="1">
              <a:buFontTx/>
              <a:buNone/>
            </a:pPr>
            <a:r>
              <a:rPr lang="it-IT" altLang="it-IT" dirty="0">
                <a:latin typeface="Arial" charset="0"/>
                <a:ea typeface="ＭＳ Ｐゴシック" pitchFamily="34" charset="-128"/>
                <a:cs typeface="Arial" charset="0"/>
              </a:rPr>
              <a:t>Il problema della malattia mentale non è un problema esclusivamente biologico o organicista come si credeva in passato (a tal proposito si parla di “riduzionismo biologico”), </a:t>
            </a:r>
          </a:p>
          <a:p>
            <a:pPr marL="0" indent="0" algn="just" eaLnBrk="1" hangingPunct="1">
              <a:buFontTx/>
              <a:buNone/>
            </a:pPr>
            <a:endParaRPr lang="it-IT" altLang="it-IT" b="1" dirty="0">
              <a:latin typeface="Arial" charset="0"/>
              <a:ea typeface="ＭＳ Ｐゴシック" pitchFamily="34" charset="-128"/>
              <a:cs typeface="Arial" charset="0"/>
            </a:endParaRPr>
          </a:p>
          <a:p>
            <a:pPr marL="0" indent="0" algn="just" eaLnBrk="1" hangingPunct="1">
              <a:buFontTx/>
              <a:buNone/>
            </a:pPr>
            <a:r>
              <a:rPr lang="it-IT" altLang="it-IT" b="1" dirty="0">
                <a:latin typeface="Arial" charset="0"/>
                <a:ea typeface="ＭＳ Ｐゴシック" pitchFamily="34" charset="-128"/>
                <a:cs typeface="Arial" charset="0"/>
              </a:rPr>
              <a:t>l'approccio attuale è necessariamente un approccio “multidisciplinare”</a:t>
            </a:r>
          </a:p>
          <a:p>
            <a:pPr marL="0" indent="0" eaLnBrk="1" hangingPunct="1"/>
            <a:endParaRPr lang="it-IT" altLang="it-IT" dirty="0">
              <a:ea typeface="ＭＳ Ｐゴシック" pitchFamily="34" charset="-128"/>
              <a:cs typeface="Arial" charset="0"/>
            </a:endParaRPr>
          </a:p>
        </p:txBody>
      </p:sp>
    </p:spTree>
    <p:extLst>
      <p:ext uri="{BB962C8B-B14F-4D97-AF65-F5344CB8AC3E}">
        <p14:creationId xmlns:p14="http://schemas.microsoft.com/office/powerpoint/2010/main" val="613884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p:txBody>
          <a:bodyPr/>
          <a:lstStyle/>
          <a:p>
            <a:pPr eaLnBrk="1" hangingPunct="1"/>
            <a:endParaRPr lang="it-IT" altLang="it-IT"/>
          </a:p>
        </p:txBody>
      </p:sp>
      <p:sp>
        <p:nvSpPr>
          <p:cNvPr id="12291" name="Segnaposto contenuto 2"/>
          <p:cNvSpPr>
            <a:spLocks noGrp="1"/>
          </p:cNvSpPr>
          <p:nvPr>
            <p:ph idx="1"/>
          </p:nvPr>
        </p:nvSpPr>
        <p:spPr/>
        <p:txBody>
          <a:bodyPr/>
          <a:lstStyle/>
          <a:p>
            <a:pPr eaLnBrk="1" hangingPunct="1"/>
            <a:r>
              <a:rPr lang="it-IT" altLang="it-IT" sz="2400" dirty="0"/>
              <a:t>Il DSM-5 amplia il numero delle patologie abbassando in molti casi il numero dei sintomi richiesti per arrivare a diagnosi.</a:t>
            </a:r>
          </a:p>
          <a:p>
            <a:pPr eaLnBrk="1" hangingPunct="1"/>
            <a:r>
              <a:rPr lang="it-IT" altLang="it-IT" sz="2400" dirty="0"/>
              <a:t> </a:t>
            </a:r>
          </a:p>
          <a:p>
            <a:pPr eaLnBrk="1" hangingPunct="1"/>
            <a:r>
              <a:rPr lang="it-IT" altLang="it-IT" sz="2400" dirty="0"/>
              <a:t>Dietro al DSM-5 c’è un giro di molte decine di milioni di dollari, solamente per la diffusione del volume.  </a:t>
            </a:r>
          </a:p>
          <a:p>
            <a:pPr eaLnBrk="1" hangingPunct="1"/>
            <a:endParaRPr lang="it-IT" altLang="it-IT" dirty="0"/>
          </a:p>
        </p:txBody>
      </p:sp>
    </p:spTree>
    <p:extLst>
      <p:ext uri="{BB962C8B-B14F-4D97-AF65-F5344CB8AC3E}">
        <p14:creationId xmlns:p14="http://schemas.microsoft.com/office/powerpoint/2010/main" val="39102761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endParaRPr lang="it-IT" altLang="it-IT"/>
          </a:p>
        </p:txBody>
      </p:sp>
      <p:sp>
        <p:nvSpPr>
          <p:cNvPr id="13315" name="Segnaposto contenuto 2"/>
          <p:cNvSpPr>
            <a:spLocks noGrp="1"/>
          </p:cNvSpPr>
          <p:nvPr>
            <p:ph idx="1"/>
          </p:nvPr>
        </p:nvSpPr>
        <p:spPr/>
        <p:txBody>
          <a:bodyPr/>
          <a:lstStyle/>
          <a:p>
            <a:pPr eaLnBrk="1" hangingPunct="1"/>
            <a:r>
              <a:rPr lang="it-IT" altLang="it-IT" dirty="0"/>
              <a:t>L’indotto del DSM.5 è probabilmente valutabile in centinaia di milioni, o anche miliardi di dollari. </a:t>
            </a:r>
          </a:p>
          <a:p>
            <a:pPr eaLnBrk="1" hangingPunct="1"/>
            <a:r>
              <a:rPr lang="it-IT" altLang="it-IT" dirty="0"/>
              <a:t>Definire una nuova patologia vuol dire più lavoro per psicologi e psichiatri e l’impiego di farmaci per la terapia di milioni di persone. Il rischio è quello di ampliare le diagnosi al punto che non ci sarà più una persona sana.</a:t>
            </a:r>
          </a:p>
        </p:txBody>
      </p:sp>
    </p:spTree>
    <p:extLst>
      <p:ext uri="{BB962C8B-B14F-4D97-AF65-F5344CB8AC3E}">
        <p14:creationId xmlns:p14="http://schemas.microsoft.com/office/powerpoint/2010/main" val="31919904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p:txBody>
          <a:bodyPr>
            <a:normAutofit fontScale="90000"/>
          </a:bodyPr>
          <a:lstStyle/>
          <a:p>
            <a:pPr eaLnBrk="1" hangingPunct="1"/>
            <a:r>
              <a:rPr lang="it-IT" altLang="it-IT" dirty="0">
                <a:latin typeface="Arial" charset="0"/>
                <a:ea typeface="ＭＳ Ｐゴシック" pitchFamily="34" charset="-128"/>
                <a:cs typeface="Arial" charset="0"/>
              </a:rPr>
              <a:t>DSM STRUTTURA, parziale superamento sistema </a:t>
            </a:r>
            <a:r>
              <a:rPr lang="it-IT" altLang="it-IT" dirty="0" err="1">
                <a:latin typeface="Arial" charset="0"/>
                <a:ea typeface="ＭＳ Ｐゴシック" pitchFamily="34" charset="-128"/>
                <a:cs typeface="Arial" charset="0"/>
              </a:rPr>
              <a:t>multiassiale</a:t>
            </a:r>
            <a:endParaRPr lang="it-IT" altLang="it-IT" dirty="0">
              <a:latin typeface="Arial" charset="0"/>
              <a:ea typeface="ＭＳ Ｐゴシック" pitchFamily="34" charset="-128"/>
              <a:cs typeface="Arial" charset="0"/>
            </a:endParaRPr>
          </a:p>
        </p:txBody>
      </p:sp>
      <p:sp>
        <p:nvSpPr>
          <p:cNvPr id="14339" name="Segnaposto contenuto 2"/>
          <p:cNvSpPr>
            <a:spLocks noGrp="1"/>
          </p:cNvSpPr>
          <p:nvPr>
            <p:ph idx="1"/>
          </p:nvPr>
        </p:nvSpPr>
        <p:spPr>
          <a:xfrm>
            <a:off x="179512" y="1700808"/>
            <a:ext cx="8713787" cy="5286375"/>
          </a:xfrm>
        </p:spPr>
        <p:txBody>
          <a:bodyPr/>
          <a:lstStyle/>
          <a:p>
            <a:pPr marL="0" indent="0" eaLnBrk="1" hangingPunct="1">
              <a:buFontTx/>
              <a:buNone/>
            </a:pPr>
            <a:r>
              <a:rPr lang="it-IT" altLang="it-IT" sz="2400" dirty="0">
                <a:latin typeface="Arial" charset="0"/>
                <a:ea typeface="ＭＳ Ｐゴシック" pitchFamily="34" charset="-128"/>
                <a:cs typeface="Arial" charset="0"/>
              </a:rPr>
              <a:t>Il DSM è uno strumento di DIAGNOSI DESCRITTIVA dei disturbi mentali. La diagnosi segue, sia pur in modo attenuato, il sistema </a:t>
            </a:r>
            <a:r>
              <a:rPr lang="it-IT" altLang="it-IT" sz="2400" dirty="0" err="1">
                <a:latin typeface="Arial" charset="0"/>
                <a:ea typeface="ＭＳ Ｐゴシック" pitchFamily="34" charset="-128"/>
                <a:cs typeface="Arial" charset="0"/>
              </a:rPr>
              <a:t>multiassiale</a:t>
            </a:r>
            <a:r>
              <a:rPr lang="it-IT" altLang="it-IT" sz="2400" dirty="0">
                <a:latin typeface="Arial" charset="0"/>
                <a:ea typeface="ＭＳ Ｐゴシック" pitchFamily="34" charset="-128"/>
                <a:cs typeface="Arial" charset="0"/>
              </a:rPr>
              <a:t> già collaudato nel DSM IV. </a:t>
            </a:r>
          </a:p>
          <a:p>
            <a:pPr marL="0" indent="0" eaLnBrk="1" hangingPunct="1">
              <a:buFontTx/>
              <a:buNone/>
            </a:pPr>
            <a:r>
              <a:rPr lang="it-IT" altLang="it-IT" sz="2400" b="1" dirty="0">
                <a:latin typeface="Arial" charset="0"/>
                <a:ea typeface="ＭＳ Ｐゴシック" pitchFamily="34" charset="-128"/>
                <a:cs typeface="Arial" charset="0"/>
              </a:rPr>
              <a:t>Nella introduzione si afferma infatti che il ricorso formale al sistema </a:t>
            </a:r>
            <a:r>
              <a:rPr lang="it-IT" altLang="it-IT" sz="2400" b="1" dirty="0" err="1">
                <a:latin typeface="Arial" charset="0"/>
                <a:ea typeface="ＭＳ Ｐゴシック" pitchFamily="34" charset="-128"/>
                <a:cs typeface="Arial" charset="0"/>
              </a:rPr>
              <a:t>multiassiale</a:t>
            </a:r>
            <a:r>
              <a:rPr lang="it-IT" altLang="it-IT" sz="2400" b="1" dirty="0">
                <a:latin typeface="Arial" charset="0"/>
                <a:ea typeface="ＭＳ Ｐゴシック" pitchFamily="34" charset="-128"/>
                <a:cs typeface="Arial" charset="0"/>
              </a:rPr>
              <a:t> non è più necessario. In particolare si consiglia di integrare nella diagnosi gli assi 1 2 e 3, di approfondire a parte gli aspetti inerenti l’asse 4 e di non approfondire particolarmente l’asse 5 la cui definizione risulta essere imprecisa.  </a:t>
            </a:r>
          </a:p>
          <a:p>
            <a:pPr marL="0" indent="0" eaLnBrk="1" hangingPunct="1">
              <a:buFontTx/>
              <a:buNone/>
            </a:pPr>
            <a:r>
              <a:rPr lang="it-IT" altLang="it-IT" sz="2400" b="1" dirty="0">
                <a:latin typeface="Arial" charset="0"/>
                <a:ea typeface="ＭＳ Ｐゴシック" pitchFamily="34" charset="-128"/>
                <a:cs typeface="Arial" charset="0"/>
              </a:rPr>
              <a:t>Il fatto stesso di suggerire l’accorpamento dei primi 3 assi ne equivale ad un riconoscimento.</a:t>
            </a:r>
          </a:p>
          <a:p>
            <a:pPr marL="0" indent="0" eaLnBrk="1" hangingPunct="1">
              <a:buFontTx/>
              <a:buNone/>
            </a:pPr>
            <a:endParaRPr lang="it-IT" altLang="it-IT" sz="2000" b="1" dirty="0">
              <a:latin typeface="Arial" charset="0"/>
              <a:ea typeface="ＭＳ Ｐゴシック" pitchFamily="34" charset="-128"/>
              <a:cs typeface="Arial" charset="0"/>
            </a:endParaRPr>
          </a:p>
          <a:p>
            <a:pPr marL="0" indent="0" eaLnBrk="1" hangingPunct="1">
              <a:buFontTx/>
              <a:buNone/>
            </a:pPr>
            <a:endParaRPr lang="it-IT" altLang="it-IT" sz="2400" dirty="0">
              <a:latin typeface="Arial" charset="0"/>
              <a:ea typeface="ＭＳ Ｐゴシック" pitchFamily="34" charset="-128"/>
              <a:cs typeface="Arial" charset="0"/>
            </a:endParaRPr>
          </a:p>
        </p:txBody>
      </p:sp>
    </p:spTree>
    <p:extLst>
      <p:ext uri="{BB962C8B-B14F-4D97-AF65-F5344CB8AC3E}">
        <p14:creationId xmlns:p14="http://schemas.microsoft.com/office/powerpoint/2010/main" val="3937825488"/>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0" indent="0">
              <a:buNone/>
            </a:pPr>
            <a:r>
              <a:rPr lang="it-IT" altLang="it-IT" sz="2400" b="1" dirty="0">
                <a:latin typeface="Arial" charset="0"/>
                <a:ea typeface="ＭＳ Ｐゴシック" pitchFamily="34" charset="-128"/>
                <a:cs typeface="Arial" charset="0"/>
              </a:rPr>
              <a:t>ASSE I: </a:t>
            </a:r>
            <a:r>
              <a:rPr lang="it-IT" altLang="it-IT" sz="2400" dirty="0">
                <a:latin typeface="Arial" charset="0"/>
                <a:ea typeface="ＭＳ Ｐゴシック" pitchFamily="34" charset="-128"/>
                <a:cs typeface="Arial" charset="0"/>
              </a:rPr>
              <a:t>disturbi clinici, caratterizzati dalla proprietà di essere temporanei o comunque non "strutturali" e altre alterazioni che possono essere oggetto di attenzione clinica</a:t>
            </a:r>
          </a:p>
          <a:p>
            <a:pPr marL="0" indent="0">
              <a:buNone/>
            </a:pPr>
            <a:r>
              <a:rPr lang="it-IT" altLang="it-IT" sz="2400" b="1" dirty="0">
                <a:latin typeface="Arial" charset="0"/>
                <a:ea typeface="ＭＳ Ｐゴシック" pitchFamily="34" charset="-128"/>
                <a:cs typeface="Arial" charset="0"/>
              </a:rPr>
              <a:t>ASSE II: </a:t>
            </a:r>
            <a:r>
              <a:rPr lang="it-IT" altLang="it-IT" sz="2400" dirty="0">
                <a:latin typeface="Arial" charset="0"/>
                <a:ea typeface="ＭＳ Ｐゴシック" pitchFamily="34" charset="-128"/>
                <a:cs typeface="Arial" charset="0"/>
              </a:rPr>
              <a:t>disturbi di personalità e ritardo mentale. Disturbi stabili, strutturali e difficilmente restituibili ad una condizione "</a:t>
            </a:r>
            <a:r>
              <a:rPr lang="it-IT" altLang="it-IT" sz="2400" dirty="0" err="1">
                <a:latin typeface="Arial" charset="0"/>
                <a:ea typeface="ＭＳ Ｐゴシック" pitchFamily="34" charset="-128"/>
                <a:cs typeface="Arial" charset="0"/>
              </a:rPr>
              <a:t>pre</a:t>
            </a:r>
            <a:r>
              <a:rPr lang="it-IT" altLang="it-IT" sz="2400" dirty="0">
                <a:latin typeface="Arial" charset="0"/>
                <a:ea typeface="ＭＳ Ｐゴシック" pitchFamily="34" charset="-128"/>
                <a:cs typeface="Arial" charset="0"/>
              </a:rPr>
              <a:t>-morbosa"; </a:t>
            </a:r>
          </a:p>
          <a:p>
            <a:pPr marL="0" indent="0">
              <a:buNone/>
            </a:pPr>
            <a:r>
              <a:rPr lang="it-IT" altLang="it-IT" sz="2400" b="1" dirty="0">
                <a:latin typeface="Arial" charset="0"/>
                <a:ea typeface="ＭＳ Ｐゴシック" pitchFamily="34" charset="-128"/>
                <a:cs typeface="Arial" charset="0"/>
              </a:rPr>
              <a:t>ASSE III: </a:t>
            </a:r>
            <a:r>
              <a:rPr lang="it-IT" altLang="it-IT" sz="2400" dirty="0">
                <a:latin typeface="Arial" charset="0"/>
                <a:ea typeface="ＭＳ Ｐゴシック" pitchFamily="34" charset="-128"/>
                <a:cs typeface="Arial" charset="0"/>
              </a:rPr>
              <a:t>condizioni mediche acute e disturbi fisici</a:t>
            </a:r>
          </a:p>
          <a:p>
            <a:pPr marL="0" indent="0">
              <a:buNone/>
            </a:pPr>
            <a:r>
              <a:rPr lang="it-IT" altLang="it-IT" sz="2400" b="1" dirty="0">
                <a:latin typeface="Arial" charset="0"/>
                <a:ea typeface="ＭＳ Ｐゴシック" pitchFamily="34" charset="-128"/>
                <a:cs typeface="Arial" charset="0"/>
              </a:rPr>
              <a:t>ASSE IV: </a:t>
            </a:r>
            <a:r>
              <a:rPr lang="it-IT" altLang="it-IT" sz="2400" dirty="0">
                <a:latin typeface="Arial" charset="0"/>
                <a:ea typeface="ＭＳ Ｐゴシック" pitchFamily="34" charset="-128"/>
                <a:cs typeface="Arial" charset="0"/>
              </a:rPr>
              <a:t>condizioni psicosociali e ambientali che contribuiscono al disturbo</a:t>
            </a:r>
          </a:p>
          <a:p>
            <a:pPr marL="0" indent="0">
              <a:buNone/>
            </a:pPr>
            <a:r>
              <a:rPr lang="it-IT" altLang="it-IT" sz="2400" b="1" dirty="0">
                <a:latin typeface="Arial" charset="0"/>
                <a:ea typeface="ＭＳ Ｐゴシック" pitchFamily="34" charset="-128"/>
                <a:cs typeface="Arial" charset="0"/>
              </a:rPr>
              <a:t>ASSE V: </a:t>
            </a:r>
            <a:r>
              <a:rPr lang="it-IT" altLang="it-IT" sz="2400" dirty="0">
                <a:latin typeface="Arial" charset="0"/>
                <a:ea typeface="ＭＳ Ｐゴシック" pitchFamily="34" charset="-128"/>
                <a:cs typeface="Arial" charset="0"/>
              </a:rPr>
              <a:t>valutazioni globali del funzionamento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5197301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Disturbi indotti da effetti collaterali dei trattamenti farmacologici</a:t>
            </a:r>
          </a:p>
          <a:p>
            <a:r>
              <a:rPr lang="it-IT" sz="2400" dirty="0"/>
              <a:t>Altre condizioni che possono essere oggetto di attenzione clinica (che comprende molti aspetti dell’abuso </a:t>
            </a:r>
            <a:r>
              <a:rPr lang="it-IT" sz="2400" dirty="0" err="1"/>
              <a:t>intrafamiliare</a:t>
            </a:r>
            <a:r>
              <a:rPr lang="it-IT" sz="2400" dirty="0"/>
              <a:t> e delle sue conseguenze, problemi educativi ed occupazionali, tutti i problemi previsti dall’asse 4 oltre alla non aderenza ai trattamenti medici)</a:t>
            </a:r>
          </a:p>
          <a:p>
            <a:r>
              <a:rPr lang="it-IT" sz="2400" dirty="0"/>
              <a:t>Tutti questi aspetti saranno approfonditi nelle prossime pagine.</a:t>
            </a:r>
          </a:p>
        </p:txBody>
      </p:sp>
      <p:sp>
        <p:nvSpPr>
          <p:cNvPr id="3" name="Titolo 2"/>
          <p:cNvSpPr>
            <a:spLocks noGrp="1"/>
          </p:cNvSpPr>
          <p:nvPr>
            <p:ph type="title"/>
          </p:nvPr>
        </p:nvSpPr>
        <p:spPr/>
        <p:txBody>
          <a:bodyPr/>
          <a:lstStyle/>
          <a:p>
            <a:r>
              <a:rPr lang="it-IT" dirty="0"/>
              <a:t>TROVIAMO INOLTRE</a:t>
            </a:r>
          </a:p>
        </p:txBody>
      </p:sp>
    </p:spTree>
    <p:extLst>
      <p:ext uri="{BB962C8B-B14F-4D97-AF65-F5344CB8AC3E}">
        <p14:creationId xmlns:p14="http://schemas.microsoft.com/office/powerpoint/2010/main" val="15973644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395536" y="908720"/>
            <a:ext cx="8229600" cy="1143000"/>
          </a:xfrm>
        </p:spPr>
        <p:txBody>
          <a:bodyPr>
            <a:normAutofit fontScale="90000"/>
          </a:bodyPr>
          <a:lstStyle/>
          <a:p>
            <a:pPr eaLnBrk="1" hangingPunct="1"/>
            <a:r>
              <a:rPr lang="it-IT" altLang="it-IT">
                <a:latin typeface="Arial" charset="0"/>
                <a:ea typeface="ＭＳ Ｐゴシック" pitchFamily="34" charset="-128"/>
                <a:cs typeface="Arial" charset="0"/>
              </a:rPr>
              <a:t>DSM 5</a:t>
            </a:r>
            <a:br>
              <a:rPr lang="it-IT" altLang="it-IT">
                <a:latin typeface="Arial" charset="0"/>
                <a:ea typeface="ＭＳ Ｐゴシック" pitchFamily="34" charset="-128"/>
                <a:cs typeface="Arial" charset="0"/>
              </a:rPr>
            </a:br>
            <a:r>
              <a:rPr lang="it-IT" altLang="it-IT">
                <a:latin typeface="Arial" charset="0"/>
                <a:ea typeface="ＭＳ Ｐゴシック" pitchFamily="34" charset="-128"/>
                <a:cs typeface="Arial" charset="0"/>
              </a:rPr>
              <a:t>principali cambiamenti</a:t>
            </a:r>
          </a:p>
        </p:txBody>
      </p:sp>
      <p:sp>
        <p:nvSpPr>
          <p:cNvPr id="18435" name="Segnaposto contenuto 2"/>
          <p:cNvSpPr>
            <a:spLocks noGrp="1"/>
          </p:cNvSpPr>
          <p:nvPr>
            <p:ph idx="1"/>
          </p:nvPr>
        </p:nvSpPr>
        <p:spPr>
          <a:xfrm>
            <a:off x="251520" y="2420888"/>
            <a:ext cx="8686800" cy="4924425"/>
          </a:xfrm>
        </p:spPr>
        <p:txBody>
          <a:bodyPr/>
          <a:lstStyle/>
          <a:p>
            <a:pPr algn="just" eaLnBrk="1" hangingPunct="1"/>
            <a:r>
              <a:rPr lang="it-IT" altLang="it-IT" sz="2000" dirty="0">
                <a:latin typeface="Arial" charset="0"/>
                <a:ea typeface="ＭＳ Ｐゴシック" pitchFamily="34" charset="-128"/>
                <a:cs typeface="Arial" charset="0"/>
              </a:rPr>
              <a:t>Innanzitutto è stato sovvertito l’ordine tradizionale di esposizione dei disturbi.</a:t>
            </a:r>
          </a:p>
          <a:p>
            <a:pPr algn="just" eaLnBrk="1" hangingPunct="1"/>
            <a:r>
              <a:rPr lang="it-IT" altLang="it-IT" sz="2000" dirty="0">
                <a:latin typeface="Arial" charset="0"/>
                <a:ea typeface="ＭＳ Ｐゴシック" pitchFamily="34" charset="-128"/>
                <a:cs typeface="Arial" charset="0"/>
              </a:rPr>
              <a:t>Viene dedicato uno spazio maggiore agli strumenti di valutazione dei diversi quadri patologici</a:t>
            </a:r>
          </a:p>
          <a:p>
            <a:pPr algn="just" eaLnBrk="1" hangingPunct="1"/>
            <a:r>
              <a:rPr lang="it-IT" altLang="it-IT" sz="2000" dirty="0">
                <a:latin typeface="Arial" charset="0"/>
                <a:ea typeface="ＭＳ Ｐゴシック" pitchFamily="34" charset="-128"/>
                <a:cs typeface="Arial" charset="0"/>
              </a:rPr>
              <a:t>Gli aspetti inerenti le neuroscienze cognitive, la diagnostica per immagini del cervello (TAC, RMN, PET </a:t>
            </a:r>
            <a:r>
              <a:rPr lang="it-IT" altLang="it-IT" sz="2000" dirty="0" err="1">
                <a:latin typeface="Arial" charset="0"/>
                <a:ea typeface="ＭＳ Ｐゴシック" pitchFamily="34" charset="-128"/>
                <a:cs typeface="Arial" charset="0"/>
              </a:rPr>
              <a:t>ecc</a:t>
            </a:r>
            <a:r>
              <a:rPr lang="it-IT" altLang="it-IT" sz="2000" dirty="0">
                <a:latin typeface="Arial" charset="0"/>
                <a:ea typeface="ＭＳ Ｐゴシック" pitchFamily="34" charset="-128"/>
                <a:cs typeface="Arial" charset="0"/>
              </a:rPr>
              <a:t>), l’epidemiologia e la genetica hanno avuto tali evoluzioni negli ultimi 15 anni (il tempo intercorso dalla pubblicazione del DSM IV) da non poter essere ignorate e sono diventate fondamentali nella struttura del DSM 5.</a:t>
            </a:r>
          </a:p>
          <a:p>
            <a:pPr algn="just" eaLnBrk="1" hangingPunct="1"/>
            <a:r>
              <a:rPr lang="it-IT" altLang="it-IT" sz="2000" dirty="0">
                <a:latin typeface="Arial" charset="0"/>
                <a:ea typeface="ＭＳ Ｐゴシック" pitchFamily="34" charset="-128"/>
                <a:cs typeface="Arial" charset="0"/>
              </a:rPr>
              <a:t>Il rischio di una eccessiva presenza di considerazioni «accademiche» è stato evitato tarando lo strumento in ambito clinico con un lungo periodo di collaudo sul campo.</a:t>
            </a:r>
          </a:p>
        </p:txBody>
      </p:sp>
    </p:spTree>
    <p:extLst>
      <p:ext uri="{BB962C8B-B14F-4D97-AF65-F5344CB8AC3E}">
        <p14:creationId xmlns:p14="http://schemas.microsoft.com/office/powerpoint/2010/main" val="1227629553"/>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Proprio dall’ambito clinico è derivata la revisione dell’accorpamento di molte patologie e della formulazione del concetto di «spettro» di patologie. Disturbi un tempo appartenenti a classi assolutamente diverse sono stati accorpati. Come meglio vedremo in seguito, il DOC, disturbo ossessivo compulsivo (un tempo incluso tra i disturbi di ansia) e la dismorfofobia (disturbo da dismorfismo corporeo un tempo incluso tra i disturbi </a:t>
            </a:r>
            <a:r>
              <a:rPr lang="it-IT" sz="2400" dirty="0" err="1"/>
              <a:t>somatoformi</a:t>
            </a:r>
            <a:r>
              <a:rPr lang="it-IT" sz="2400" dirty="0"/>
              <a:t>) hanno tali punti in comune da essere ora presentati sotto l’unica categoria di Disturbo ossessivo compulsivo e patologie correlate.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4758025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Tale raggruppamento ora include anche il disturbo da accumulo (</a:t>
            </a:r>
            <a:r>
              <a:rPr lang="it-IT" sz="2400" dirty="0" err="1"/>
              <a:t>disposofobia</a:t>
            </a:r>
            <a:r>
              <a:rPr lang="it-IT" sz="2400" dirty="0"/>
              <a:t> in precedenza non prevista) e il disturbo da escoriazione della pelle (anch’esso prima inesistente) oltre alla </a:t>
            </a:r>
            <a:r>
              <a:rPr lang="it-IT" sz="2400" dirty="0" err="1"/>
              <a:t>tricotillomania</a:t>
            </a:r>
            <a:r>
              <a:rPr lang="it-IT" sz="2400" dirty="0"/>
              <a:t> che prima era inclusa tra i disturbi da </a:t>
            </a:r>
            <a:r>
              <a:rPr lang="it-IT" sz="2400" dirty="0" err="1"/>
              <a:t>discontrollo</a:t>
            </a:r>
            <a:r>
              <a:rPr lang="it-IT" sz="2400" dirty="0"/>
              <a:t> degli impulsi.</a:t>
            </a:r>
          </a:p>
          <a:p>
            <a:r>
              <a:rPr lang="it-IT" sz="2400" dirty="0"/>
              <a:t>Dal punto di vista terapeutico queste patologie che non rispondono a trattamenti ansiolitici (benzodiazepine), reagiscono meglio ad un trattamento con antidepressivi SSRI ovvero attivi sulla serotonina. Ancora meglio rispondono ad un trattamento farmacologico associato ad un trattamento psicoterapico.</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8596027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800" dirty="0"/>
              <a:t>Le diverse patologie mentali ed i loro criteri diagnostici sono descritte in modo chiaro, e viene fornita una serie di informazioni anche quantitative, vengono analizzati i fattori di rischio, le caratteristiche associate, le indicazioni provenienti dalla ricerca ed i diversi modi di manifestarsi dei singole disturbi.</a:t>
            </a:r>
          </a:p>
          <a:p>
            <a:r>
              <a:rPr lang="it-IT" sz="2800" dirty="0"/>
              <a:t>Certamente, ragionando da clinico, molte di queste modifiche appaiono ragionevoli ed utili.</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87369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252476-A2D8-454C-4B9E-508769264E2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D3C387B-4781-B9FC-4E72-386FA91F2D7E}"/>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Al di là delle differenze tra i medici, però, la principale ragione alla base del rumore era «l'inadeguatezza della nomenclatura».  </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pPr algn="just"/>
            <a:r>
              <a:rPr lang="it-IT" sz="2100" dirty="0">
                <a:latin typeface="Calibri" panose="020F0502020204030204" pitchFamily="34" charset="0"/>
                <a:ea typeface="Calibri" panose="020F0502020204030204" pitchFamily="34" charset="0"/>
                <a:cs typeface="Times New Roman" panose="02020603050405020304" pitchFamily="18" charset="0"/>
              </a:rPr>
              <a:t>il DSM-III condusse a un netto aumento delle ricerche volte a indagare l'eventuale presenza di rumore nelle diagnosi e si dimostrò utile nel ridurlo sia pur di poco.  </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7135757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algn="just"/>
            <a:r>
              <a:rPr lang="it-IT" altLang="it-IT" sz="2400" dirty="0">
                <a:latin typeface="Arial" charset="0"/>
                <a:ea typeface="ＭＳ Ｐゴシック" pitchFamily="34" charset="-128"/>
                <a:cs typeface="Arial" charset="0"/>
              </a:rPr>
              <a:t>Il raggruppamento che prima era definito «disturbi che insorgono generalmente nella infanzia ed adolescenza» è stato abolito. Gran parte dei sintomi che erano in esso contenuti sono confluiti nel raggruppamento disturbi dello sviluppo neurologico. Gli estensori del DSM 5 hanno infatti ritenuto che i disturbi dovessero essere accumunati per comunanza di sintomi e non per età di insorgenza</a:t>
            </a:r>
          </a:p>
          <a:p>
            <a:pPr algn="just"/>
            <a:r>
              <a:rPr lang="it-IT" altLang="it-IT" sz="2400" dirty="0">
                <a:latin typeface="Arial" charset="0"/>
                <a:ea typeface="ＭＳ Ｐゴシック" pitchFamily="34" charset="-128"/>
                <a:cs typeface="Arial" charset="0"/>
              </a:rPr>
              <a:t>Il ritardo mentale viene ora definito disturbo dello sviluppo intellettivo</a:t>
            </a:r>
          </a:p>
          <a:p>
            <a:pPr algn="just"/>
            <a:endParaRPr lang="it-IT" altLang="it-IT" sz="3600" dirty="0">
              <a:latin typeface="Arial" charset="0"/>
              <a:ea typeface="ＭＳ Ｐゴシック" pitchFamily="34" charset="-128"/>
              <a:cs typeface="Arial" charset="0"/>
            </a:endParaRP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2721363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dirty="0"/>
              <a:t>Una adeguata esperienza è comunque necessaria per l’uso della diagnosi secondo il DSM5, in </a:t>
            </a:r>
            <a:r>
              <a:rPr lang="it-IT" dirty="0" err="1"/>
              <a:t>particolarmodo</a:t>
            </a:r>
            <a:r>
              <a:rPr lang="it-IT" dirty="0"/>
              <a:t> per distinguere reazioni che rientrano nell’ambito della normalità e distinguerle da reazioni patologiche. E comunque i limiti esistenti tra le diverse forme patologiche sono spesso sovrapposti e confusi.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0704446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4A3173-C62E-6D80-A03A-2F099460D9D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327F10C-B1CC-001D-CEC6-0BE630038045}"/>
              </a:ext>
            </a:extLst>
          </p:cNvPr>
          <p:cNvSpPr>
            <a:spLocks noGrp="1"/>
          </p:cNvSpPr>
          <p:nvPr>
            <p:ph idx="1"/>
          </p:nvPr>
        </p:nvSpPr>
        <p:spPr/>
        <p:txBody>
          <a:bodyPr>
            <a:normAutofit fontScale="92500" lnSpcReduction="10000"/>
          </a:bodyPr>
          <a:lstStyle/>
          <a:p>
            <a:r>
              <a:rPr lang="it-IT" sz="3200" dirty="0"/>
              <a:t>Anche le nuove definizioni delle patologie suggerite nel DSM5, così come accade dal DSM3, sono state ampiamente sottoposte a valutazioni sul campo e comunque sono il frutto del consenso di una pluralità di opinioni. La collegialità è stata particolarmente importante per la revisione di quei criteri del DSMIV che presentavano particolari punti di criticità.</a:t>
            </a:r>
          </a:p>
          <a:p>
            <a:r>
              <a:rPr lang="it-IT" sz="3200" dirty="0"/>
              <a:t>La nuova struttura del DSM5 è stata concordata  con gli estensori dell’ICD10 CM </a:t>
            </a:r>
          </a:p>
          <a:p>
            <a:endParaRPr lang="it-IT" dirty="0"/>
          </a:p>
        </p:txBody>
      </p:sp>
    </p:spTree>
    <p:extLst>
      <p:ext uri="{BB962C8B-B14F-4D97-AF65-F5344CB8AC3E}">
        <p14:creationId xmlns:p14="http://schemas.microsoft.com/office/powerpoint/2010/main" val="12703419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dirty="0"/>
              <a:t>I cambiamenti proposti dal DSM5 sarebbero stati assai maggiori rispetto a quelli poi sono stati realmente proposti per l’uso clinico. La componente accademica degli estensori del DSM5 verosimilmente era a favore di cambiamenti maggiori, ma la base clinica ha spinto per una maggiore continuità rispetto ai criteri attualmente in uso. </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9780371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43EE9F-B761-4B64-846F-5F0D12F6C54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4F0481-0AA5-4E5C-8A91-4B928CD4E7F2}"/>
              </a:ext>
            </a:extLst>
          </p:cNvPr>
          <p:cNvSpPr>
            <a:spLocks noGrp="1"/>
          </p:cNvSpPr>
          <p:nvPr>
            <p:ph idx="1"/>
          </p:nvPr>
        </p:nvSpPr>
        <p:spPr/>
        <p:txBody>
          <a:bodyPr>
            <a:normAutofit lnSpcReduction="10000"/>
          </a:bodyPr>
          <a:lstStyle/>
          <a:p>
            <a:r>
              <a:rPr lang="it-IT" sz="3200" dirty="0"/>
              <a:t>Una tipica soluzione di compromesso, ad esempio, è stata quella di proporre due diversi sistemi per classificare e concettualizzare i disturbi di personalità. Quello riportato nel testo è fondamentalmente simile a quello attualmente in uso. Il sistema alternativo trova spazio in una appendice al testo. Ampio spazio sarà dedicato all’approfondimento di questo sistema di classificazione dei disturbi di personalità.</a:t>
            </a:r>
          </a:p>
          <a:p>
            <a:endParaRPr lang="it-IT" dirty="0"/>
          </a:p>
        </p:txBody>
      </p:sp>
    </p:spTree>
    <p:extLst>
      <p:ext uri="{BB962C8B-B14F-4D97-AF65-F5344CB8AC3E}">
        <p14:creationId xmlns:p14="http://schemas.microsoft.com/office/powerpoint/2010/main" val="293336319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Nella analisi dei disturbi occorre prestare attenzione ai fattori culturali che influenzano la manifestazione dei diversi disturbi. La cultura è trasmessa dalla famiglia e da altre istituzioni.</a:t>
            </a:r>
          </a:p>
          <a:p>
            <a:r>
              <a:rPr lang="it-IT" sz="2000" dirty="0"/>
              <a:t>I disturbi quindi sono diagnosticati come tali solo se differiscono fortemente dalle norme culturali condivise.</a:t>
            </a:r>
          </a:p>
          <a:p>
            <a:r>
              <a:rPr lang="it-IT" sz="2000" dirty="0"/>
              <a:t>Le basi culturali condivise possono costituire un punto di forza ma anche esporre ad una particolare vulnerabilità e sofferenza, come anche possono costituire le basi per una stigmatizzazione e variare il modo in cui viene percepita la persona portatrice di sintomatologia patologica.</a:t>
            </a:r>
          </a:p>
          <a:p>
            <a:r>
              <a:rPr lang="it-IT" sz="2000" dirty="0"/>
              <a:t>La cultura può facilitare o inibire la capacità di chiedere aiuto, la capacità di osservare una terapia, il rifiuto o la accettazione di una diagnosi,</a:t>
            </a:r>
          </a:p>
        </p:txBody>
      </p:sp>
      <p:sp>
        <p:nvSpPr>
          <p:cNvPr id="3" name="Titolo 2"/>
          <p:cNvSpPr>
            <a:spLocks noGrp="1"/>
          </p:cNvSpPr>
          <p:nvPr>
            <p:ph type="title"/>
          </p:nvPr>
        </p:nvSpPr>
        <p:spPr/>
        <p:txBody>
          <a:bodyPr/>
          <a:lstStyle/>
          <a:p>
            <a:r>
              <a:rPr lang="it-IT" dirty="0"/>
              <a:t>Fattori culturali</a:t>
            </a:r>
          </a:p>
        </p:txBody>
      </p:sp>
    </p:spTree>
    <p:extLst>
      <p:ext uri="{BB962C8B-B14F-4D97-AF65-F5344CB8AC3E}">
        <p14:creationId xmlns:p14="http://schemas.microsoft.com/office/powerpoint/2010/main" val="15489170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La cultura influisce sul modo in cui il paziente manifesta e descrive la sua patologia. </a:t>
            </a:r>
          </a:p>
          <a:p>
            <a:r>
              <a:rPr lang="it-IT" sz="2000" dirty="0"/>
              <a:t>Anche il linguaggio corporeo con cui un paziente manifesta la sua patologia è molto legato alla propria cultura di riferimento.</a:t>
            </a:r>
          </a:p>
          <a:p>
            <a:r>
              <a:rPr lang="it-IT" sz="2000" dirty="0"/>
              <a:t>La cultura fornisce anche delle ragioni per giustificare la comparsa della patologia.</a:t>
            </a:r>
          </a:p>
          <a:p>
            <a:r>
              <a:rPr lang="it-IT" sz="2000" dirty="0"/>
              <a:t>Quando il terapeuta affronta un caso dovrà tener conto di questi aspetti culturali e ciò sarà più semplice se terapeuta e paziente condividono una comune cultura, o se comunque il terapeuta assume un atteggiamento empatico di ascolto e non giudicante.</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16378977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DSM5 include una analisi delle differenze con cui maschi e femmine esprimono le proprie patologie.</a:t>
            </a:r>
          </a:p>
          <a:p>
            <a:r>
              <a:rPr lang="it-IT" sz="2400" dirty="0"/>
              <a:t>Col termine differenze sessuali ci si riferisce alla variabile indotta dai cromosomi XX o XY.</a:t>
            </a:r>
          </a:p>
          <a:p>
            <a:r>
              <a:rPr lang="it-IT" sz="2400" dirty="0"/>
              <a:t>Col termine differenze di genere si tiene conto anche della rappresentazione di sé del paziente in merito alla percezione di appartenenza al genere. </a:t>
            </a:r>
          </a:p>
        </p:txBody>
      </p:sp>
      <p:sp>
        <p:nvSpPr>
          <p:cNvPr id="3" name="Titolo 2"/>
          <p:cNvSpPr>
            <a:spLocks noGrp="1"/>
          </p:cNvSpPr>
          <p:nvPr>
            <p:ph type="title"/>
          </p:nvPr>
        </p:nvSpPr>
        <p:spPr/>
        <p:txBody>
          <a:bodyPr/>
          <a:lstStyle/>
          <a:p>
            <a:r>
              <a:rPr lang="it-IT" dirty="0"/>
              <a:t>DIFFERENZE DI GENERE</a:t>
            </a:r>
          </a:p>
        </p:txBody>
      </p:sp>
    </p:spTree>
    <p:extLst>
      <p:ext uri="{BB962C8B-B14F-4D97-AF65-F5344CB8AC3E}">
        <p14:creationId xmlns:p14="http://schemas.microsoft.com/office/powerpoint/2010/main" val="24983478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Il genere può influenzare in vario modo le patologie. Ad esempio le donne sono evidentemente le sole a rischio di sindrome premestruale o di depressione post partum.</a:t>
            </a:r>
          </a:p>
          <a:p>
            <a:r>
              <a:rPr lang="it-IT" sz="2000" dirty="0"/>
              <a:t>Il disturbo da deficit di attenzione con iperattività, il disturbo della condotta sono  più comuni in maschi che non in femmine che invece presentano più frequentemente disturbi alimentari e depressivi e disturbo borderline di personalità</a:t>
            </a:r>
          </a:p>
          <a:p>
            <a:r>
              <a:rPr lang="it-IT" sz="2000" dirty="0"/>
              <a:t>La manifestazione dei disturbi è comunque spesso diversa tra maschi e femmine.</a:t>
            </a:r>
          </a:p>
          <a:p>
            <a:r>
              <a:rPr lang="it-IT" sz="2000" dirty="0"/>
              <a:t>Le femmine riconoscono e riferiscono i disturbi depressivi meglio e prima dei maschi.</a:t>
            </a:r>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38030822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E1D90A-7228-4F34-B83E-1F7557479DEF}"/>
              </a:ext>
            </a:extLst>
          </p:cNvPr>
          <p:cNvSpPr>
            <a:spLocks noGrp="1"/>
          </p:cNvSpPr>
          <p:nvPr>
            <p:ph type="title"/>
          </p:nvPr>
        </p:nvSpPr>
        <p:spPr/>
        <p:txBody>
          <a:bodyPr>
            <a:normAutofit fontScale="90000"/>
          </a:bodyPr>
          <a:lstStyle/>
          <a:p>
            <a:r>
              <a:rPr lang="it-IT" b="1" dirty="0">
                <a:latin typeface="Times New Roman" panose="02020603050405020304" pitchFamily="18" charset="0"/>
                <a:ea typeface="Times New Roman" panose="02020603050405020304" pitchFamily="18" charset="0"/>
                <a:cs typeface="Times New Roman" panose="02020603050405020304" pitchFamily="18" charset="0"/>
              </a:rPr>
              <a:t>FENOMENI PSICOLOGICI ANOMALI</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E2217324-F837-4511-BEFF-EC18116904F3}"/>
              </a:ext>
            </a:extLst>
          </p:cNvPr>
          <p:cNvSpPr>
            <a:spLocks noGrp="1"/>
          </p:cNvSpPr>
          <p:nvPr>
            <p:ph idx="1"/>
          </p:nvPr>
        </p:nvSpPr>
        <p:spPr/>
        <p:txBody>
          <a:bodyPr>
            <a:normAutofit/>
          </a:bodyPr>
          <a:lstStyle/>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Le cartelle cliniche si concentrano sull’elenco dei sintomi, effettuato tramite la nomenclatura del DSM-5.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Questo porta i clinici meno esperti a ignorare i sintomi che non fanno parte di tale nomenclatura.</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Il DSM 5 è il frutto di un comitato di esperti che includono diversi punti di vista circa la manifestazione sintomatologica di un disturbo, il vissuto del singolo paziente va oltre tale nomenclatura, bisogna quindi tenere conto anche dei segni e sintomi non presenti sul DSM-5.</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pPr>
            <a:r>
              <a:rPr lang="it-IT" sz="1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49022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D88597-369A-3280-B709-7A83FAEFF9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3199D5-4FE4-6864-275D-140C54D0A786}"/>
              </a:ext>
            </a:extLst>
          </p:cNvPr>
          <p:cNvSpPr>
            <a:spLocks noGrp="1"/>
          </p:cNvSpPr>
          <p:nvPr>
            <p:ph idx="1"/>
          </p:nvPr>
        </p:nvSpPr>
        <p:spPr/>
        <p:txBody>
          <a:bodyPr>
            <a:normAutofit fontScale="92500"/>
          </a:bodyPr>
          <a:lstStyle/>
          <a:p>
            <a:pPr algn="just"/>
            <a:r>
              <a:rPr lang="it-IT" sz="2100" dirty="0">
                <a:latin typeface="Calibri" panose="020F0502020204030204" pitchFamily="34" charset="0"/>
                <a:ea typeface="Calibri" panose="020F0502020204030204" pitchFamily="34" charset="0"/>
                <a:cs typeface="Times New Roman" panose="02020603050405020304" pitchFamily="18" charset="0"/>
              </a:rPr>
              <a:t> «l'impiego di criteri diagnostici per i disturbi psichiatrici ha portato a un comprovato incremento dell'affidabilità delle diagnosi Dall'altra, c'era ancora un alto rischio che «le schede di ricovero per un singolo paziente facciano emergere diagnosi multiple per lo stesso individuo».   «gli psichiatri hanno grosse difficoltà a convenire su chi sia affetto da un grave disturbo depressivo e chi no». La sperimentazione clinica del DSM-5 rivelò un «accordo minimo», che «significa che gli alti specialisti di psichiatria coinvolti nello studio concordavano sulla depressione del paziente. </a:t>
            </a:r>
          </a:p>
          <a:p>
            <a:pPr algn="just"/>
            <a:r>
              <a:rPr lang="it-IT" sz="2100" dirty="0">
                <a:latin typeface="Calibri" panose="020F0502020204030204" pitchFamily="34" charset="0"/>
                <a:ea typeface="Calibri" panose="020F0502020204030204" pitchFamily="34" charset="0"/>
                <a:cs typeface="Times New Roman" panose="02020603050405020304" pitchFamily="18" charset="0"/>
              </a:rPr>
              <a:t>Rimane comunque ampio il ricorso  a diagnostiche ambigue quale  disturbo misto </a:t>
            </a:r>
            <a:r>
              <a:rPr lang="it-IT" sz="2100" dirty="0" err="1">
                <a:latin typeface="Calibri" panose="020F0502020204030204" pitchFamily="34" charset="0"/>
                <a:ea typeface="Calibri" panose="020F0502020204030204" pitchFamily="34" charset="0"/>
                <a:cs typeface="Times New Roman" panose="02020603050405020304" pitchFamily="18" charset="0"/>
              </a:rPr>
              <a:t>ansiosodepressivo</a:t>
            </a:r>
            <a:r>
              <a:rPr lang="it-IT" sz="2100" dirty="0">
                <a:latin typeface="Calibri" panose="020F0502020204030204" pitchFamily="34" charset="0"/>
                <a:ea typeface="Calibri" panose="020F0502020204030204" pitchFamily="34" charset="0"/>
                <a:cs typeface="Times New Roman" panose="02020603050405020304" pitchFamily="18" charset="0"/>
              </a:rPr>
              <a:t>, così inaffidabili da dimostrarsi inservibili nella pratica</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r>
              <a:rPr lang="it-IT" sz="2100" dirty="0">
                <a:latin typeface="Calibri" panose="020F0502020204030204" pitchFamily="34" charset="0"/>
                <a:ea typeface="Calibri" panose="020F0502020204030204" pitchFamily="34" charset="0"/>
                <a:cs typeface="Times New Roman" panose="02020603050405020304" pitchFamily="18" charset="0"/>
              </a:rPr>
              <a:t>Sembra che il motivo principale del limitato successo delle linee guida sia stato il fatto che, in psichiatria, «i criteri diagnostici di alcuni disturbi sono ancora vaghi e difficili da rendere operativi».</a:t>
            </a:r>
            <a:endParaRPr lang="it-IT" dirty="0"/>
          </a:p>
        </p:txBody>
      </p:sp>
    </p:spTree>
    <p:extLst>
      <p:ext uri="{BB962C8B-B14F-4D97-AF65-F5344CB8AC3E}">
        <p14:creationId xmlns:p14="http://schemas.microsoft.com/office/powerpoint/2010/main" val="7731775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ED78E3-F53E-4497-A41E-36406B62F1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5EB088D-93B7-4FCF-9E9F-ED949339107C}"/>
              </a:ext>
            </a:extLst>
          </p:cNvPr>
          <p:cNvSpPr>
            <a:spLocks noGrp="1"/>
          </p:cNvSpPr>
          <p:nvPr>
            <p:ph idx="1"/>
          </p:nvPr>
        </p:nvSpPr>
        <p:spPr/>
        <p:txBody>
          <a:bodyPr>
            <a:normAutofit fontScale="47500" lnSpcReduction="20000"/>
          </a:bodyPr>
          <a:lstStyle/>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SEGNI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può notare i ‘’segni’’ che sono alterazioni oggettivamente presenti che emergono nel corso del colloquio (il sintomo è ciò che riporta il paziente).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Ad esempio si può notare un’espressione di tristezza sul volto di un paziente che dice di stare bene.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PROBLEMI QUOTIDIANI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Per andare oltre i sintomi, è necessario fare chiarezza sui problemi che riguardano la vita quotidiana: si tratta di problemi relativi al funzionamento relazionale e alla cognizione sociale, nonché alla gestione degli eventi stressanti e delle loro conseguenze.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osserva queste problematiche e ne prende nota man mano che il paziente parla.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a:effectLst/>
                <a:latin typeface="Times New Roman" panose="02020603050405020304" pitchFamily="18" charset="0"/>
                <a:ea typeface="Times New Roman" panose="02020603050405020304" pitchFamily="18" charset="0"/>
                <a:cs typeface="Times New Roman" panose="02020603050405020304" pitchFamily="18" charset="0"/>
              </a:rPr>
              <a:t>ARGOMENTI DI PREOCCUPAZIONE</a:t>
            </a:r>
            <a:endParaRPr lang="it-IT" sz="3200">
              <a:effectLst/>
              <a:latin typeface="Calibri" panose="020F0502020204030204" pitchFamily="34" charset="0"/>
              <a:ea typeface="Calibri" panose="020F0502020204030204" pitchFamily="34" charset="0"/>
              <a:cs typeface="Times New Roman" panose="02020603050405020304" pitchFamily="18" charset="0"/>
            </a:endParaRPr>
          </a:p>
          <a:p>
            <a:endParaRPr lang="it-IT"/>
          </a:p>
        </p:txBody>
      </p:sp>
    </p:spTree>
    <p:extLst>
      <p:ext uri="{BB962C8B-B14F-4D97-AF65-F5344CB8AC3E}">
        <p14:creationId xmlns:p14="http://schemas.microsoft.com/office/powerpoint/2010/main" val="2376547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DSM5 suggerisce di accorpare nella diagnosi gli aspetti relativi all’asse 1,2 e 3.</a:t>
            </a:r>
          </a:p>
          <a:p>
            <a:r>
              <a:rPr lang="it-IT" sz="2400" dirty="0"/>
              <a:t>L’asse 4 contiene importanti notizie psicosociali utili ad inquadrare il caso ma </a:t>
            </a:r>
            <a:r>
              <a:rPr lang="it-IT" sz="2400"/>
              <a:t>non considerati </a:t>
            </a:r>
            <a:r>
              <a:rPr lang="it-IT" sz="2400" dirty="0"/>
              <a:t>parte della diagnosi strettamente intesa.</a:t>
            </a:r>
          </a:p>
          <a:p>
            <a:r>
              <a:rPr lang="it-IT" sz="2400" dirty="0"/>
              <a:t>L’asse 5 può essere omesso o usato in modo sommario, cosa che comunque la maggior parte dei clinici già faceva.</a:t>
            </a:r>
          </a:p>
        </p:txBody>
      </p:sp>
      <p:sp>
        <p:nvSpPr>
          <p:cNvPr id="3" name="Titolo 2"/>
          <p:cNvSpPr>
            <a:spLocks noGrp="1"/>
          </p:cNvSpPr>
          <p:nvPr>
            <p:ph type="title"/>
          </p:nvPr>
        </p:nvSpPr>
        <p:spPr/>
        <p:txBody>
          <a:bodyPr/>
          <a:lstStyle/>
          <a:p>
            <a:r>
              <a:rPr lang="it-IT" dirty="0"/>
              <a:t>SISTEMA MULTIASSIALE</a:t>
            </a:r>
          </a:p>
        </p:txBody>
      </p:sp>
    </p:spTree>
    <p:extLst>
      <p:ext uri="{BB962C8B-B14F-4D97-AF65-F5344CB8AC3E}">
        <p14:creationId xmlns:p14="http://schemas.microsoft.com/office/powerpoint/2010/main" val="374174682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A907DA-94EE-4231-8353-6B58A7ECEE0D}"/>
              </a:ext>
            </a:extLst>
          </p:cNvPr>
          <p:cNvSpPr>
            <a:spLocks noGrp="1"/>
          </p:cNvSpPr>
          <p:nvPr>
            <p:ph type="title"/>
          </p:nvPr>
        </p:nvSpPr>
        <p:spPr/>
        <p:txBody>
          <a:bodyPr/>
          <a:lstStyle/>
          <a:p>
            <a:r>
              <a:rPr lang="it-IT" dirty="0"/>
              <a:t>Asse 4</a:t>
            </a:r>
          </a:p>
        </p:txBody>
      </p:sp>
      <p:sp>
        <p:nvSpPr>
          <p:cNvPr id="3" name="Segnaposto contenuto 2">
            <a:extLst>
              <a:ext uri="{FF2B5EF4-FFF2-40B4-BE49-F238E27FC236}">
                <a16:creationId xmlns:a16="http://schemas.microsoft.com/office/drawing/2014/main" id="{DC253ACB-E5B4-4B2A-A27E-BA054485F917}"/>
              </a:ext>
            </a:extLst>
          </p:cNvPr>
          <p:cNvSpPr>
            <a:spLocks noGrp="1"/>
          </p:cNvSpPr>
          <p:nvPr>
            <p:ph idx="1"/>
          </p:nvPr>
        </p:nvSpPr>
        <p:spPr/>
        <p:txBody>
          <a:bodyPr>
            <a:normAutofit fontScale="92500" lnSpcReduction="20000"/>
          </a:bodyPr>
          <a:lstStyle/>
          <a:p>
            <a:r>
              <a:rPr lang="it-IT" dirty="0"/>
              <a:t>1) problemi col gruppo di riferimento (famiglia)</a:t>
            </a:r>
          </a:p>
          <a:p>
            <a:r>
              <a:rPr lang="it-IT" dirty="0"/>
              <a:t>2 problemi con esterni alla famiglia </a:t>
            </a:r>
          </a:p>
          <a:p>
            <a:r>
              <a:rPr lang="it-IT" dirty="0"/>
              <a:t>3) accesso ai servizi sanitari</a:t>
            </a:r>
          </a:p>
          <a:p>
            <a:r>
              <a:rPr lang="it-IT" dirty="0"/>
              <a:t>4) problemi con giustizia</a:t>
            </a:r>
          </a:p>
          <a:p>
            <a:r>
              <a:rPr lang="it-IT" dirty="0"/>
              <a:t>5) problemi di studio</a:t>
            </a:r>
          </a:p>
          <a:p>
            <a:r>
              <a:rPr lang="it-IT" dirty="0"/>
              <a:t>6) problemi economici</a:t>
            </a:r>
          </a:p>
          <a:p>
            <a:r>
              <a:rPr lang="it-IT" dirty="0"/>
              <a:t>7) problemi abitativi</a:t>
            </a:r>
          </a:p>
          <a:p>
            <a:r>
              <a:rPr lang="it-IT" dirty="0"/>
              <a:t>8) problemi lavorativi</a:t>
            </a:r>
          </a:p>
          <a:p>
            <a:r>
              <a:rPr lang="it-IT" dirty="0"/>
              <a:t>9) altri problemi psico sociali</a:t>
            </a:r>
          </a:p>
        </p:txBody>
      </p:sp>
    </p:spTree>
    <p:extLst>
      <p:ext uri="{BB962C8B-B14F-4D97-AF65-F5344CB8AC3E}">
        <p14:creationId xmlns:p14="http://schemas.microsoft.com/office/powerpoint/2010/main" val="19673086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Il termine ritardo mentale è stato sostituito da disturbo dello sviluppo  intellettivo che sembra essere meno denigratorio e stigmatizzante del precedente (nel DSM5 disabilità intellettiva). Prima di 18 anni, QI sotto 70, deficit di integrazione sociale e capacità di autonomia-</a:t>
            </a:r>
          </a:p>
          <a:p>
            <a:r>
              <a:rPr lang="it-IT" sz="2800" dirty="0"/>
              <a:t>La gravità del ritardo mentale è definita più dai deficit di adattamento che non dal criterio del QI.</a:t>
            </a:r>
          </a:p>
          <a:p>
            <a:r>
              <a:rPr lang="it-IT" sz="2800" dirty="0"/>
              <a:t> incidenza 1%</a:t>
            </a:r>
          </a:p>
          <a:p>
            <a:endParaRPr lang="it-IT" sz="2800" dirty="0"/>
          </a:p>
          <a:p>
            <a:endParaRPr lang="it-IT" dirty="0"/>
          </a:p>
          <a:p>
            <a:endParaRPr lang="it-IT" dirty="0"/>
          </a:p>
        </p:txBody>
      </p:sp>
      <p:sp>
        <p:nvSpPr>
          <p:cNvPr id="3" name="Titolo 2"/>
          <p:cNvSpPr>
            <a:spLocks noGrp="1"/>
          </p:cNvSpPr>
          <p:nvPr>
            <p:ph type="title"/>
          </p:nvPr>
        </p:nvSpPr>
        <p:spPr/>
        <p:txBody>
          <a:bodyPr>
            <a:noAutofit/>
          </a:bodyPr>
          <a:lstStyle/>
          <a:p>
            <a:pPr algn="ctr"/>
            <a:r>
              <a:rPr lang="it-IT" sz="3600" dirty="0"/>
              <a:t>Disturbi dello sviluppo neurologico</a:t>
            </a:r>
            <a:br>
              <a:rPr lang="it-IT" sz="3600" dirty="0"/>
            </a:br>
            <a:r>
              <a:rPr lang="it-IT" sz="3600" dirty="0"/>
              <a:t>NEUROSVILUPPO</a:t>
            </a:r>
          </a:p>
        </p:txBody>
      </p:sp>
    </p:spTree>
    <p:extLst>
      <p:ext uri="{BB962C8B-B14F-4D97-AF65-F5344CB8AC3E}">
        <p14:creationId xmlns:p14="http://schemas.microsoft.com/office/powerpoint/2010/main" val="24686689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984AB103-44EB-439E-5913-D9E1C052B590}"/>
              </a:ext>
            </a:extLst>
          </p:cNvPr>
          <p:cNvSpPr>
            <a:spLocks noGrp="1"/>
          </p:cNvSpPr>
          <p:nvPr>
            <p:ph idx="1"/>
          </p:nvPr>
        </p:nvSpPr>
        <p:spPr/>
        <p:txBody>
          <a:bodyPr>
            <a:normAutofit lnSpcReduction="10000"/>
          </a:bodyPr>
          <a:lstStyle/>
          <a:p>
            <a:r>
              <a:rPr lang="it-IT" sz="2800" dirty="0"/>
              <a:t>Generalmente sono esplorati i seguenti ambiti: : comunicazione, cura della persona, vita in famiglia, capacità sociali/interpersonali, uso delle risorse della comunità, autodeterminazione, capacità di funzionamento scolastico, lavoro, tempo libero, salute, e sicurezza  </a:t>
            </a:r>
          </a:p>
          <a:p>
            <a:r>
              <a:rPr lang="it-IT" sz="2800" dirty="0"/>
              <a:t> La concomitante presenza di gravi Handicap fisici può limitare in modo oggettivo le capacità di adattamento senza che ciò sia indice di particolare deficit intellettivo.  </a:t>
            </a:r>
          </a:p>
          <a:p>
            <a:endParaRPr lang="it-IT" dirty="0"/>
          </a:p>
        </p:txBody>
      </p:sp>
      <p:sp>
        <p:nvSpPr>
          <p:cNvPr id="3" name="Titolo 2">
            <a:extLst>
              <a:ext uri="{FF2B5EF4-FFF2-40B4-BE49-F238E27FC236}">
                <a16:creationId xmlns:a16="http://schemas.microsoft.com/office/drawing/2014/main" id="{E672CA75-3745-78AB-3248-38ADD5A6BD36}"/>
              </a:ext>
            </a:extLst>
          </p:cNvPr>
          <p:cNvSpPr>
            <a:spLocks noGrp="1"/>
          </p:cNvSpPr>
          <p:nvPr>
            <p:ph type="title"/>
          </p:nvPr>
        </p:nvSpPr>
        <p:spPr/>
        <p:txBody>
          <a:bodyPr/>
          <a:lstStyle/>
          <a:p>
            <a:r>
              <a:rPr lang="it-IT" dirty="0"/>
              <a:t>Disturbo dello sviluppo intellettivo</a:t>
            </a:r>
          </a:p>
        </p:txBody>
      </p:sp>
    </p:spTree>
    <p:extLst>
      <p:ext uri="{BB962C8B-B14F-4D97-AF65-F5344CB8AC3E}">
        <p14:creationId xmlns:p14="http://schemas.microsoft.com/office/powerpoint/2010/main" val="42004506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10000"/>
          </a:bodyPr>
          <a:lstStyle/>
          <a:p>
            <a:r>
              <a:rPr lang="it-IT" sz="3200" dirty="0"/>
              <a:t>Disturbo del linguaggio</a:t>
            </a:r>
          </a:p>
          <a:p>
            <a:r>
              <a:rPr lang="it-IT" sz="3200" dirty="0"/>
              <a:t>Disturbo della fonazione fonetico-fonologico (</a:t>
            </a:r>
            <a:r>
              <a:rPr lang="it-IT" sz="3200" dirty="0" err="1"/>
              <a:t>cluttering</a:t>
            </a:r>
            <a:r>
              <a:rPr lang="it-IT" sz="3200" dirty="0"/>
              <a:t>)</a:t>
            </a:r>
          </a:p>
          <a:p>
            <a:endParaRPr lang="it-IT" sz="3200" dirty="0"/>
          </a:p>
          <a:p>
            <a:r>
              <a:rPr lang="it-IT" sz="3200" dirty="0"/>
              <a:t>Disturbo della fluenza del linguaggio ad insorgenza nell’infanzia (balbuzie) differente codice per la balbuzie ad insorgenza tardiva</a:t>
            </a:r>
          </a:p>
          <a:p>
            <a:endParaRPr lang="it-IT" sz="3200" dirty="0"/>
          </a:p>
          <a:p>
            <a:r>
              <a:rPr lang="it-IT" sz="3200" dirty="0"/>
              <a:t>Disturbo della comunicazione pragmatica</a:t>
            </a:r>
          </a:p>
        </p:txBody>
      </p:sp>
      <p:sp>
        <p:nvSpPr>
          <p:cNvPr id="3" name="Titolo 2"/>
          <p:cNvSpPr>
            <a:spLocks noGrp="1"/>
          </p:cNvSpPr>
          <p:nvPr>
            <p:ph type="title"/>
          </p:nvPr>
        </p:nvSpPr>
        <p:spPr/>
        <p:txBody>
          <a:bodyPr>
            <a:noAutofit/>
          </a:bodyPr>
          <a:lstStyle/>
          <a:p>
            <a:r>
              <a:rPr lang="it-IT" sz="4400" dirty="0"/>
              <a:t>I disturbi della comunicazione </a:t>
            </a:r>
          </a:p>
        </p:txBody>
      </p:sp>
    </p:spTree>
    <p:extLst>
      <p:ext uri="{BB962C8B-B14F-4D97-AF65-F5344CB8AC3E}">
        <p14:creationId xmlns:p14="http://schemas.microsoft.com/office/powerpoint/2010/main" val="9365646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Include le 4 patologie che fin dal DSMIV costituivano i disturbi generalizzati dello sviluppo ovvero disturbo autistico, sindrome di Asperger, sindrome di </a:t>
            </a:r>
            <a:r>
              <a:rPr lang="it-IT" sz="2400" dirty="0" err="1"/>
              <a:t>Rett</a:t>
            </a:r>
            <a:r>
              <a:rPr lang="it-IT" sz="2400" dirty="0"/>
              <a:t> e disturbo disintegrativo della infanzia. Disturbo sempre più diagnosticato circa 1/300 10 anni fa </a:t>
            </a:r>
            <a:r>
              <a:rPr lang="it-IT" sz="2400" dirty="0" err="1"/>
              <a:t>attialmente</a:t>
            </a:r>
            <a:r>
              <a:rPr lang="it-IT" sz="2400" dirty="0"/>
              <a:t> 1% o più</a:t>
            </a:r>
          </a:p>
          <a:p>
            <a:r>
              <a:rPr lang="it-IT" sz="2400" dirty="0"/>
              <a:t>Di queste patologie vengono particolarmente prese in esame </a:t>
            </a:r>
          </a:p>
          <a:p>
            <a:pPr marL="342900" indent="-342900">
              <a:buAutoNum type="arabicParenR"/>
            </a:pPr>
            <a:r>
              <a:rPr lang="it-IT" sz="2400" dirty="0"/>
              <a:t>Deficit nella comunicazione e nella interazione sociale </a:t>
            </a:r>
          </a:p>
          <a:p>
            <a:pPr marL="342900" indent="-342900">
              <a:buAutoNum type="arabicParenR"/>
            </a:pPr>
            <a:r>
              <a:rPr lang="it-IT" sz="2400" dirty="0"/>
              <a:t>Restrizione e ripetitività nel comportamento negli interessi e nelle abilità</a:t>
            </a:r>
          </a:p>
        </p:txBody>
      </p:sp>
      <p:sp>
        <p:nvSpPr>
          <p:cNvPr id="3" name="Titolo 2"/>
          <p:cNvSpPr>
            <a:spLocks noGrp="1"/>
          </p:cNvSpPr>
          <p:nvPr>
            <p:ph type="title"/>
          </p:nvPr>
        </p:nvSpPr>
        <p:spPr/>
        <p:txBody>
          <a:bodyPr>
            <a:noAutofit/>
          </a:bodyPr>
          <a:lstStyle/>
          <a:p>
            <a:r>
              <a:rPr lang="it-IT" sz="4000" dirty="0"/>
              <a:t>Disturbi dello spettro autistico</a:t>
            </a:r>
          </a:p>
        </p:txBody>
      </p:sp>
    </p:spTree>
    <p:extLst>
      <p:ext uri="{BB962C8B-B14F-4D97-AF65-F5344CB8AC3E}">
        <p14:creationId xmlns:p14="http://schemas.microsoft.com/office/powerpoint/2010/main" val="34366279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1800" dirty="0"/>
              <a:t>Vengono forniti molti esempi per facilitare la diagnosi e per distinguere questa patologia nelle varie fasce di età.</a:t>
            </a:r>
          </a:p>
          <a:p>
            <a:r>
              <a:rPr lang="it-IT" sz="1800" dirty="0"/>
              <a:t>Disattenti</a:t>
            </a:r>
          </a:p>
          <a:p>
            <a:r>
              <a:rPr lang="it-IT" sz="1800" dirty="0"/>
              <a:t>Impulsivi</a:t>
            </a:r>
          </a:p>
          <a:p>
            <a:r>
              <a:rPr lang="it-IT" sz="1800" dirty="0"/>
              <a:t>iperattivi</a:t>
            </a:r>
          </a:p>
          <a:p>
            <a:endParaRPr lang="it-IT" sz="1800" dirty="0"/>
          </a:p>
          <a:p>
            <a:r>
              <a:rPr lang="it-IT" sz="1800" dirty="0"/>
              <a:t>L’età di inizio della patologia è stata posticipata a 12 anni, ma i sintomi richiesti per arrivare a diagnosi sono più gravi. </a:t>
            </a:r>
          </a:p>
          <a:p>
            <a:r>
              <a:rPr lang="it-IT" sz="1800" dirty="0"/>
              <a:t>Sono previsti numerosi sottotipi.</a:t>
            </a:r>
          </a:p>
          <a:p>
            <a:r>
              <a:rPr lang="it-IT" sz="1800"/>
              <a:t>nel </a:t>
            </a:r>
            <a:r>
              <a:rPr lang="it-IT" sz="1800" dirty="0"/>
              <a:t>DSM </a:t>
            </a:r>
            <a:r>
              <a:rPr lang="it-IT" sz="1800"/>
              <a:t>5 TR è </a:t>
            </a:r>
            <a:r>
              <a:rPr lang="it-IT" sz="1800" dirty="0"/>
              <a:t>concessa la </a:t>
            </a:r>
            <a:r>
              <a:rPr lang="it-IT" sz="1800" dirty="0" err="1"/>
              <a:t>codiagnosi</a:t>
            </a:r>
            <a:r>
              <a:rPr lang="it-IT" sz="1800" dirty="0"/>
              <a:t> col disturbo autistico</a:t>
            </a:r>
          </a:p>
          <a:p>
            <a:r>
              <a:rPr lang="it-IT" sz="1800" dirty="0"/>
              <a:t>Vengono forniti chiari criteri per la diagnosi di disturbo da deficit di attenzione/iperattività in età adulta. 5% nei bambini e 2,5% negli adulti</a:t>
            </a:r>
          </a:p>
          <a:p>
            <a:r>
              <a:rPr lang="it-IT" sz="1800" dirty="0"/>
              <a:t>Diagnosi prima dei 12 anni</a:t>
            </a:r>
          </a:p>
        </p:txBody>
      </p:sp>
      <p:sp>
        <p:nvSpPr>
          <p:cNvPr id="3" name="Titolo 2"/>
          <p:cNvSpPr>
            <a:spLocks noGrp="1"/>
          </p:cNvSpPr>
          <p:nvPr>
            <p:ph type="title"/>
          </p:nvPr>
        </p:nvSpPr>
        <p:spPr/>
        <p:txBody>
          <a:bodyPr>
            <a:noAutofit/>
          </a:bodyPr>
          <a:lstStyle/>
          <a:p>
            <a:r>
              <a:rPr lang="it-IT" sz="3200" dirty="0"/>
              <a:t>Disturbo da deficit di attenzione /iperattività </a:t>
            </a:r>
          </a:p>
        </p:txBody>
      </p:sp>
    </p:spTree>
    <p:extLst>
      <p:ext uri="{BB962C8B-B14F-4D97-AF65-F5344CB8AC3E}">
        <p14:creationId xmlns:p14="http://schemas.microsoft.com/office/powerpoint/2010/main" val="1045376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Autofit/>
          </a:bodyPr>
          <a:lstStyle/>
          <a:p>
            <a:r>
              <a:rPr lang="it-IT" sz="2800" dirty="0"/>
              <a:t>DSA I disturbi, dislessia, disgrafia e discalculia, sono accorpati in una unica diagnosi di disturbo specifico dell’apprendimento e poi suddivisi come sottotipi dello stesso problema e non come patologie autonome.</a:t>
            </a:r>
          </a:p>
          <a:p>
            <a:r>
              <a:rPr lang="it-IT" sz="2800" dirty="0"/>
              <a:t>TEST MT preceduti da misurazione QI</a:t>
            </a:r>
          </a:p>
          <a:p>
            <a:r>
              <a:rPr lang="it-IT" sz="2800" dirty="0"/>
              <a:t> sono molto approfonditi i fattori di rischio, le differenze di genere ed i dati statistici di diffusione del problema. </a:t>
            </a:r>
          </a:p>
          <a:p>
            <a:r>
              <a:rPr lang="it-IT" sz="2800" dirty="0"/>
              <a:t>Bambini 5-15% adulti 4%</a:t>
            </a:r>
          </a:p>
        </p:txBody>
      </p:sp>
      <p:sp>
        <p:nvSpPr>
          <p:cNvPr id="3" name="Titolo 2"/>
          <p:cNvSpPr>
            <a:spLocks noGrp="1"/>
          </p:cNvSpPr>
          <p:nvPr>
            <p:ph type="title"/>
          </p:nvPr>
        </p:nvSpPr>
        <p:spPr/>
        <p:txBody>
          <a:bodyPr>
            <a:noAutofit/>
          </a:bodyPr>
          <a:lstStyle/>
          <a:p>
            <a:r>
              <a:rPr lang="it-IT" sz="3600" dirty="0"/>
              <a:t>Disturbi Specifici dell’Apprendimento</a:t>
            </a:r>
          </a:p>
        </p:txBody>
      </p:sp>
    </p:spTree>
    <p:extLst>
      <p:ext uri="{BB962C8B-B14F-4D97-AF65-F5344CB8AC3E}">
        <p14:creationId xmlns:p14="http://schemas.microsoft.com/office/powerpoint/2010/main" val="8028511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Include i disturbi della coordinazione</a:t>
            </a:r>
          </a:p>
          <a:p>
            <a:r>
              <a:rPr lang="it-IT" sz="2800" dirty="0"/>
              <a:t>Il disturbo da movimenti stereotipati</a:t>
            </a:r>
          </a:p>
          <a:p>
            <a:r>
              <a:rPr lang="it-IT" sz="2800" dirty="0"/>
              <a:t>Il disturbo di </a:t>
            </a:r>
            <a:r>
              <a:rPr lang="it-IT" sz="2800" dirty="0" err="1"/>
              <a:t>Tourette</a:t>
            </a:r>
            <a:endParaRPr lang="it-IT" sz="2800" dirty="0"/>
          </a:p>
          <a:p>
            <a:r>
              <a:rPr lang="it-IT" sz="2800" dirty="0"/>
              <a:t>Disturbi cronici e transitori da Tic</a:t>
            </a:r>
          </a:p>
          <a:p>
            <a:endParaRPr lang="it-IT" sz="2800" dirty="0"/>
          </a:p>
          <a:p>
            <a:r>
              <a:rPr lang="it-IT" sz="2800" dirty="0"/>
              <a:t>Il raggruppamento include quindi patologie che prima erano collocate in diversi raggruppamenti</a:t>
            </a:r>
          </a:p>
        </p:txBody>
      </p:sp>
      <p:sp>
        <p:nvSpPr>
          <p:cNvPr id="3" name="Titolo 2"/>
          <p:cNvSpPr>
            <a:spLocks noGrp="1"/>
          </p:cNvSpPr>
          <p:nvPr>
            <p:ph type="title"/>
          </p:nvPr>
        </p:nvSpPr>
        <p:spPr/>
        <p:txBody>
          <a:bodyPr>
            <a:noAutofit/>
          </a:bodyPr>
          <a:lstStyle/>
          <a:p>
            <a:r>
              <a:rPr lang="it-IT" sz="4000" dirty="0"/>
              <a:t>Disturbi del movimento</a:t>
            </a:r>
          </a:p>
        </p:txBody>
      </p:sp>
    </p:spTree>
    <p:extLst>
      <p:ext uri="{BB962C8B-B14F-4D97-AF65-F5344CB8AC3E}">
        <p14:creationId xmlns:p14="http://schemas.microsoft.com/office/powerpoint/2010/main" val="813842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621F19-4206-A75E-964E-15AACD0535C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53F959-B83A-DA45-AC86-0486C5F24CF3}"/>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 Alcune linee guida riducono il rumore scomponendo il giudizio in criteri su cui c'è ridotto disaccordo, ma trattandosi di criteri relativamente indefiniti, la possibilità del rumore resta. A partire da ciò, sono state avanzate autorevoli proposte per la definizione di linee guida diagnostiche più standardizzate.   </a:t>
            </a:r>
          </a:p>
          <a:p>
            <a:r>
              <a:rPr lang="it-IT" sz="2100" dirty="0">
                <a:latin typeface="Calibri" panose="020F0502020204030204" pitchFamily="34" charset="0"/>
                <a:ea typeface="Calibri" panose="020F0502020204030204" pitchFamily="34" charset="0"/>
                <a:cs typeface="Times New Roman" panose="02020603050405020304" pitchFamily="18" charset="0"/>
              </a:rPr>
              <a:t>È stata proposta una guida per le interviste basata su ventiquattro domande preliminari di screening, (tipo SCID 1) che ha condotto a diagnosi più affidabili, per esempio, dei disturbi ansiosi, depressivi e alimentari.</a:t>
            </a:r>
            <a:endParaRPr lang="it-IT" sz="15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5585598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lnSpcReduction="10000"/>
          </a:bodyPr>
          <a:lstStyle/>
          <a:p>
            <a:r>
              <a:rPr lang="it-IT" sz="2800" dirty="0"/>
              <a:t>Per la schizofrenia occorre la presenza di per lo meno 2 dei seguenti sintomi:</a:t>
            </a:r>
          </a:p>
          <a:p>
            <a:r>
              <a:rPr lang="it-IT" sz="2800" dirty="0"/>
              <a:t>Deliri</a:t>
            </a:r>
          </a:p>
          <a:p>
            <a:r>
              <a:rPr lang="it-IT" sz="2800" dirty="0"/>
              <a:t>Allucinazioni</a:t>
            </a:r>
          </a:p>
          <a:p>
            <a:r>
              <a:rPr lang="it-IT" sz="2800" dirty="0"/>
              <a:t>Disorganizzazione del linguaggio (deragliamenti ed incoerenza)</a:t>
            </a:r>
          </a:p>
          <a:p>
            <a:r>
              <a:rPr lang="it-IT" sz="2800" dirty="0"/>
              <a:t>Comportamento grossolanamente disorganizzato </a:t>
            </a:r>
          </a:p>
          <a:p>
            <a:r>
              <a:rPr lang="it-IT" sz="2800" dirty="0"/>
              <a:t>Sintomi negativi (diminuita espressione emotiva o mancanza di capacità volitive)</a:t>
            </a:r>
          </a:p>
          <a:p>
            <a:endParaRPr lang="it-IT" sz="1400" dirty="0"/>
          </a:p>
        </p:txBody>
      </p:sp>
      <p:sp>
        <p:nvSpPr>
          <p:cNvPr id="3" name="Titolo 2"/>
          <p:cNvSpPr>
            <a:spLocks noGrp="1"/>
          </p:cNvSpPr>
          <p:nvPr>
            <p:ph type="title"/>
          </p:nvPr>
        </p:nvSpPr>
        <p:spPr/>
        <p:txBody>
          <a:bodyPr>
            <a:noAutofit/>
          </a:bodyPr>
          <a:lstStyle/>
          <a:p>
            <a:r>
              <a:rPr lang="it-IT" sz="2800" dirty="0"/>
              <a:t>Spettro della Schizofrenia ed altri disturbi psicotici </a:t>
            </a:r>
          </a:p>
        </p:txBody>
      </p:sp>
    </p:spTree>
    <p:extLst>
      <p:ext uri="{BB962C8B-B14F-4D97-AF65-F5344CB8AC3E}">
        <p14:creationId xmlns:p14="http://schemas.microsoft.com/office/powerpoint/2010/main" val="371892901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6675706C-E417-99F5-1C7D-68866480DF36}"/>
              </a:ext>
            </a:extLst>
          </p:cNvPr>
          <p:cNvSpPr>
            <a:spLocks noGrp="1"/>
          </p:cNvSpPr>
          <p:nvPr>
            <p:ph idx="1"/>
          </p:nvPr>
        </p:nvSpPr>
        <p:spPr/>
        <p:txBody>
          <a:bodyPr>
            <a:normAutofit/>
          </a:bodyPr>
          <a:lstStyle/>
          <a:p>
            <a:r>
              <a:rPr lang="it-IT" sz="3200" dirty="0"/>
              <a:t>Episodio psicotico breve</a:t>
            </a:r>
          </a:p>
          <a:p>
            <a:r>
              <a:rPr lang="it-IT" sz="3200" dirty="0"/>
              <a:t>Episodio schizofreniforme da 1 a 6 mesi</a:t>
            </a:r>
          </a:p>
          <a:p>
            <a:r>
              <a:rPr lang="it-IT" sz="3200" dirty="0"/>
              <a:t>Schizofrenia 6 mesi o </a:t>
            </a:r>
            <a:r>
              <a:rPr lang="it-IT" sz="3200" dirty="0" err="1"/>
              <a:t>piu</a:t>
            </a:r>
            <a:endParaRPr lang="it-IT" sz="3200" dirty="0"/>
          </a:p>
        </p:txBody>
      </p:sp>
      <p:sp>
        <p:nvSpPr>
          <p:cNvPr id="3" name="Titolo 2">
            <a:extLst>
              <a:ext uri="{FF2B5EF4-FFF2-40B4-BE49-F238E27FC236}">
                <a16:creationId xmlns:a16="http://schemas.microsoft.com/office/drawing/2014/main" id="{D77CBD9F-382A-A899-0966-842C0D54FEF4}"/>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12313549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id="{217ECDEE-1A3F-6C4E-B52E-6F117FC57AAA}"/>
              </a:ext>
            </a:extLst>
          </p:cNvPr>
          <p:cNvSpPr>
            <a:spLocks noGrp="1"/>
          </p:cNvSpPr>
          <p:nvPr>
            <p:ph idx="1"/>
          </p:nvPr>
        </p:nvSpPr>
        <p:spPr/>
        <p:txBody>
          <a:bodyPr/>
          <a:lstStyle/>
          <a:p>
            <a:r>
              <a:rPr lang="it-IT" altLang="it-IT" sz="1600" dirty="0"/>
              <a:t>Viene proposta la eliminazione dei sottotipi di schizofrenia paranoide, disorganizzata, catatonica, indifferenziata e residua, oltre che del disturbo psicotico condiviso.</a:t>
            </a:r>
          </a:p>
          <a:p>
            <a:endParaRPr lang="it-IT" sz="1600" dirty="0"/>
          </a:p>
          <a:p>
            <a:r>
              <a:rPr lang="it-IT" sz="1600" dirty="0"/>
              <a:t>Sono migliorati i criteri per il disturbo schizoaffettivo</a:t>
            </a:r>
          </a:p>
          <a:p>
            <a:endParaRPr lang="it-IT" sz="1600" dirty="0"/>
          </a:p>
          <a:p>
            <a:r>
              <a:rPr lang="it-IT" sz="1600" dirty="0"/>
              <a:t>Nella definizione del disturbo paranoico (disturbo delirante) si include la possibilità che i deliri possano essere bizzarri.</a:t>
            </a:r>
          </a:p>
          <a:p>
            <a:endParaRPr lang="it-IT" sz="1600" dirty="0"/>
          </a:p>
          <a:p>
            <a:r>
              <a:rPr lang="it-IT" sz="1600" dirty="0"/>
              <a:t>Disturbo schizofrenico d sostanze o da disturbo medico</a:t>
            </a:r>
          </a:p>
          <a:p>
            <a:endParaRPr lang="it-IT" sz="1600" dirty="0"/>
          </a:p>
          <a:p>
            <a:r>
              <a:rPr lang="it-IT" sz="1600" dirty="0"/>
              <a:t>Si include la catatonia che può presentarsi in diversi disturbi (depressione, bipolare, psicotico)</a:t>
            </a:r>
          </a:p>
          <a:p>
            <a:endParaRPr lang="it-IT" sz="1600" dirty="0"/>
          </a:p>
          <a:p>
            <a:r>
              <a:rPr lang="it-IT" sz="1600" dirty="0"/>
              <a:t>Accenni al disturbo </a:t>
            </a:r>
            <a:r>
              <a:rPr lang="it-IT" sz="1600" dirty="0" err="1"/>
              <a:t>schizotipico</a:t>
            </a:r>
            <a:r>
              <a:rPr lang="it-IT" sz="1600" dirty="0"/>
              <a:t> di personalità</a:t>
            </a:r>
          </a:p>
          <a:p>
            <a:endParaRPr lang="it-IT" dirty="0"/>
          </a:p>
        </p:txBody>
      </p:sp>
      <p:sp>
        <p:nvSpPr>
          <p:cNvPr id="3" name="Titolo 2">
            <a:extLst>
              <a:ext uri="{FF2B5EF4-FFF2-40B4-BE49-F238E27FC236}">
                <a16:creationId xmlns:a16="http://schemas.microsoft.com/office/drawing/2014/main" id="{83B8CE48-D527-9F7C-BD1F-D9E4CE4A49F2}"/>
              </a:ext>
            </a:extLst>
          </p:cNvPr>
          <p:cNvSpPr>
            <a:spLocks noGrp="1"/>
          </p:cNvSpPr>
          <p:nvPr>
            <p:ph type="title"/>
          </p:nvPr>
        </p:nvSpPr>
        <p:spPr/>
        <p:txBody>
          <a:bodyPr/>
          <a:lstStyle/>
          <a:p>
            <a:endParaRPr lang="it-IT"/>
          </a:p>
        </p:txBody>
      </p:sp>
    </p:spTree>
    <p:extLst>
      <p:ext uri="{BB962C8B-B14F-4D97-AF65-F5344CB8AC3E}">
        <p14:creationId xmlns:p14="http://schemas.microsoft.com/office/powerpoint/2010/main" val="5002526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r>
              <a:rPr lang="it-IT" altLang="it-IT" dirty="0"/>
              <a:t>DISTURBO BIPOLARE </a:t>
            </a:r>
          </a:p>
        </p:txBody>
      </p:sp>
      <p:sp>
        <p:nvSpPr>
          <p:cNvPr id="27651" name="Segnaposto contenuto 2"/>
          <p:cNvSpPr>
            <a:spLocks noGrp="1"/>
          </p:cNvSpPr>
          <p:nvPr>
            <p:ph idx="1"/>
          </p:nvPr>
        </p:nvSpPr>
        <p:spPr/>
        <p:txBody>
          <a:bodyPr/>
          <a:lstStyle/>
          <a:p>
            <a:r>
              <a:rPr lang="it-IT" altLang="it-IT" dirty="0"/>
              <a:t>Disturbi bipolari: oltre ad una maggiore diversificazione delle diverse forme, oltre alla alterazione dell’umore si prende in esame anche la alterazione del livello di energia.</a:t>
            </a:r>
          </a:p>
          <a:p>
            <a:r>
              <a:rPr lang="it-IT" altLang="it-IT" dirty="0"/>
              <a:t>Si descrive lo stato misto in cui coesistono maniacalità e depressione maggiore.</a:t>
            </a:r>
          </a:p>
          <a:p>
            <a:r>
              <a:rPr lang="it-IT" altLang="it-IT" dirty="0"/>
              <a:t>Accenni al disturbo borderline di personalità</a:t>
            </a:r>
          </a:p>
          <a:p>
            <a:pPr marL="0" indent="0">
              <a:buNone/>
            </a:pPr>
            <a:r>
              <a:rPr lang="it-IT" altLang="it-IT" dirty="0"/>
              <a:t>Prevalenza 0,6 % 20 anni fa ora anche più di 1,5</a:t>
            </a:r>
          </a:p>
          <a:p>
            <a:endParaRPr lang="it-IT" altLang="it-IT" dirty="0"/>
          </a:p>
        </p:txBody>
      </p:sp>
    </p:spTree>
    <p:extLst>
      <p:ext uri="{BB962C8B-B14F-4D97-AF65-F5344CB8AC3E}">
        <p14:creationId xmlns:p14="http://schemas.microsoft.com/office/powerpoint/2010/main" val="196400397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a:bodyPr>
          <a:lstStyle/>
          <a:p>
            <a:r>
              <a:rPr lang="it-IT" sz="2400" dirty="0"/>
              <a:t>Disturbo depressivo maggiore caratterizzato da </a:t>
            </a:r>
            <a:r>
              <a:rPr lang="it-IT" sz="2400" dirty="0" err="1"/>
              <a:t>Hopelessness</a:t>
            </a:r>
            <a:r>
              <a:rPr lang="it-IT" sz="2400" dirty="0"/>
              <a:t>, </a:t>
            </a:r>
            <a:r>
              <a:rPr lang="it-IT" sz="2400" dirty="0" err="1"/>
              <a:t>helplessness</a:t>
            </a:r>
            <a:r>
              <a:rPr lang="it-IT" sz="2400" dirty="0"/>
              <a:t>, </a:t>
            </a:r>
            <a:r>
              <a:rPr lang="it-IT" sz="2400" dirty="0" err="1"/>
              <a:t>guilt</a:t>
            </a:r>
            <a:r>
              <a:rPr lang="it-IT" sz="2400" dirty="0"/>
              <a:t>; distacco affettivo pensieri suicidari, </a:t>
            </a:r>
            <a:r>
              <a:rPr lang="it-IT" sz="2400" dirty="0" err="1"/>
              <a:t>aneidonia</a:t>
            </a:r>
            <a:endParaRPr lang="it-IT" sz="2400" dirty="0"/>
          </a:p>
          <a:p>
            <a:r>
              <a:rPr lang="it-IT" sz="2400" dirty="0"/>
              <a:t>È stato introdotto un nuovo disturbo il disturbo disforico dirompente per descrivere bambini che manifestano irritabilità e frequenti episodi di discontrollo comportamentale.</a:t>
            </a:r>
          </a:p>
          <a:p>
            <a:r>
              <a:rPr lang="it-IT" sz="2400" dirty="0"/>
              <a:t>La sindrome premestruale dopo essere stata oltre 30 anni tra i disturbi che meritano ulteriore approfondimento è entrata a far parte dei disturbi di pieno riconoscimento.</a:t>
            </a:r>
          </a:p>
          <a:p>
            <a:r>
              <a:rPr lang="it-IT" sz="2400" dirty="0"/>
              <a:t>La distimia ora è definita disturbo depressivo persistente.</a:t>
            </a:r>
          </a:p>
          <a:p>
            <a:r>
              <a:rPr lang="it-IT" sz="2400" dirty="0"/>
              <a:t>Il lutto, è definito come un fattore di forte rischio per la comparsa della depressione</a:t>
            </a:r>
            <a:r>
              <a:rPr lang="it-IT" dirty="0"/>
              <a:t>.</a:t>
            </a:r>
          </a:p>
        </p:txBody>
      </p:sp>
      <p:sp>
        <p:nvSpPr>
          <p:cNvPr id="3" name="Titolo 2"/>
          <p:cNvSpPr>
            <a:spLocks noGrp="1"/>
          </p:cNvSpPr>
          <p:nvPr>
            <p:ph type="title"/>
          </p:nvPr>
        </p:nvSpPr>
        <p:spPr/>
        <p:txBody>
          <a:bodyPr/>
          <a:lstStyle/>
          <a:p>
            <a:r>
              <a:rPr lang="it-IT" dirty="0"/>
              <a:t>Disturbi depressivi</a:t>
            </a:r>
          </a:p>
        </p:txBody>
      </p:sp>
    </p:spTree>
    <p:extLst>
      <p:ext uri="{BB962C8B-B14F-4D97-AF65-F5344CB8AC3E}">
        <p14:creationId xmlns:p14="http://schemas.microsoft.com/office/powerpoint/2010/main" val="32899673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000" dirty="0"/>
              <a:t>Non include più il disturbo ossessivo compulsivo o il disturbo post traumatico da stress (PTSD) entrambi sono andati a fare parte di categorie diverse.</a:t>
            </a:r>
          </a:p>
          <a:p>
            <a:r>
              <a:rPr lang="it-IT" sz="2000" dirty="0"/>
              <a:t>Nella fobia specifica e nella fobia sociale non è più necessario che la persona riconosca i suoi sintomi come irrazionali, comunque le sue reazioni devono essere sproporzionate allo stimolo.</a:t>
            </a:r>
          </a:p>
          <a:p>
            <a:r>
              <a:rPr lang="it-IT" sz="2000" dirty="0"/>
              <a:t>Il disturbo di panico oltre che una patologia a se stante può costituire un sintomo che si associa a tante diverse patologie.</a:t>
            </a:r>
          </a:p>
          <a:p>
            <a:r>
              <a:rPr lang="it-IT" sz="2000" dirty="0"/>
              <a:t>Disturbo di ansia generalizzato</a:t>
            </a:r>
          </a:p>
          <a:p>
            <a:r>
              <a:rPr lang="it-IT" sz="2000" dirty="0"/>
              <a:t>La agorafobia ora è un disturbo a se stante.</a:t>
            </a:r>
          </a:p>
          <a:p>
            <a:r>
              <a:rPr lang="it-IT" sz="2000" dirty="0"/>
              <a:t>Il disturbo di ansia di separazione ed il mutismo selettivo sono ora inclusi tra i disturbi di ansia.</a:t>
            </a:r>
          </a:p>
        </p:txBody>
      </p:sp>
      <p:sp>
        <p:nvSpPr>
          <p:cNvPr id="3" name="Titolo 2"/>
          <p:cNvSpPr>
            <a:spLocks noGrp="1"/>
          </p:cNvSpPr>
          <p:nvPr>
            <p:ph type="title"/>
          </p:nvPr>
        </p:nvSpPr>
        <p:spPr/>
        <p:txBody>
          <a:bodyPr/>
          <a:lstStyle/>
          <a:p>
            <a:r>
              <a:rPr lang="it-IT" dirty="0"/>
              <a:t>Disturbi di ansia</a:t>
            </a:r>
          </a:p>
        </p:txBody>
      </p:sp>
    </p:spTree>
    <p:extLst>
      <p:ext uri="{BB962C8B-B14F-4D97-AF65-F5344CB8AC3E}">
        <p14:creationId xmlns:p14="http://schemas.microsoft.com/office/powerpoint/2010/main" val="4881829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08C2C2-0AB7-5863-AD2F-136A77F7B8B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D67F571-340C-BCA9-259B-7D0D458F2DEB}"/>
              </a:ext>
            </a:extLst>
          </p:cNvPr>
          <p:cNvSpPr>
            <a:spLocks noGrp="1"/>
          </p:cNvSpPr>
          <p:nvPr>
            <p:ph idx="1"/>
          </p:nvPr>
        </p:nvSpPr>
        <p:spPr/>
        <p:txBody>
          <a:bodyPr/>
          <a:lstStyle/>
          <a:p>
            <a:r>
              <a:rPr lang="it-IT" dirty="0"/>
              <a:t>Nelle fobie specifiche si distingue</a:t>
            </a:r>
          </a:p>
          <a:p>
            <a:r>
              <a:rPr lang="it-IT" dirty="0"/>
              <a:t>Animale, ambiente naturale, sangue iniezione ferite, situazionale </a:t>
            </a:r>
          </a:p>
          <a:p>
            <a:r>
              <a:rPr lang="it-IT" dirty="0"/>
              <a:t>Si diagnosticano disturbi di ansia indotti da farmaci o da condizioni </a:t>
            </a:r>
            <a:r>
              <a:rPr lang="it-IT" dirty="0" err="1"/>
              <a:t>ediche</a:t>
            </a:r>
            <a:endParaRPr lang="it-IT" dirty="0"/>
          </a:p>
        </p:txBody>
      </p:sp>
    </p:spTree>
    <p:extLst>
      <p:ext uri="{BB962C8B-B14F-4D97-AF65-F5344CB8AC3E}">
        <p14:creationId xmlns:p14="http://schemas.microsoft.com/office/powerpoint/2010/main" val="23288450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D82147-CA05-85A0-E837-E946C7DFCCC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D1398BC-C142-0890-BDD9-4FF71E4E7BCD}"/>
              </a:ext>
            </a:extLst>
          </p:cNvPr>
          <p:cNvSpPr>
            <a:spLocks noGrp="1"/>
          </p:cNvSpPr>
          <p:nvPr>
            <p:ph idx="1"/>
          </p:nvPr>
        </p:nvSpPr>
        <p:spPr/>
        <p:txBody>
          <a:bodyPr/>
          <a:lstStyle/>
          <a:p>
            <a:pPr marL="0" indent="0">
              <a:buNone/>
            </a:pPr>
            <a:r>
              <a:rPr lang="it-IT" dirty="0"/>
              <a:t>1 o Più Attacchi di panico seguiti per lo meno da un mese di evitamento DISTURBO DI PANICO</a:t>
            </a:r>
          </a:p>
        </p:txBody>
      </p:sp>
    </p:spTree>
    <p:extLst>
      <p:ext uri="{BB962C8B-B14F-4D97-AF65-F5344CB8AC3E}">
        <p14:creationId xmlns:p14="http://schemas.microsoft.com/office/powerpoint/2010/main" val="26778563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DOC dubbio, controllo, lavaggio. –e chi mi assicura che non…?</a:t>
            </a:r>
          </a:p>
          <a:p>
            <a:r>
              <a:rPr lang="it-IT" sz="2400" dirty="0"/>
              <a:t>Include il disturbo di accumulo (disposofobia)presente in 1,2 % </a:t>
            </a:r>
            <a:r>
              <a:rPr lang="it-IT" sz="2400"/>
              <a:t>della popolazione</a:t>
            </a:r>
            <a:endParaRPr lang="it-IT" sz="2400" dirty="0"/>
          </a:p>
          <a:p>
            <a:r>
              <a:rPr lang="it-IT" sz="2400" dirty="0"/>
              <a:t>La tendenza a procurarsi escoriazioni (stuzzicamento della pelle)</a:t>
            </a:r>
          </a:p>
          <a:p>
            <a:r>
              <a:rPr lang="it-IT" sz="2400" dirty="0"/>
              <a:t>Il disturbo ossessivo compulsivo indotto da sostanze o da farmaci</a:t>
            </a:r>
          </a:p>
          <a:p>
            <a:r>
              <a:rPr lang="it-IT" sz="2400" dirty="0"/>
              <a:t>Il disturbo ossessivo compulsivo indotto da disturbo medico</a:t>
            </a:r>
          </a:p>
          <a:p>
            <a:r>
              <a:rPr lang="it-IT" sz="2400" dirty="0"/>
              <a:t>La </a:t>
            </a:r>
            <a:r>
              <a:rPr lang="it-IT" sz="2400" dirty="0" err="1"/>
              <a:t>tricotillomania</a:t>
            </a:r>
            <a:r>
              <a:rPr lang="it-IT" sz="2400" dirty="0"/>
              <a:t> (strapparsi capelli o peli) è stata mossa dalla categoria dei disturbi da </a:t>
            </a:r>
            <a:r>
              <a:rPr lang="it-IT" sz="2400" dirty="0" err="1"/>
              <a:t>discontrollo</a:t>
            </a:r>
            <a:r>
              <a:rPr lang="it-IT" sz="2400" dirty="0"/>
              <a:t> degli impulsi allo spettro ossessivo</a:t>
            </a:r>
          </a:p>
          <a:p>
            <a:endParaRPr lang="it-IT" dirty="0"/>
          </a:p>
        </p:txBody>
      </p:sp>
      <p:sp>
        <p:nvSpPr>
          <p:cNvPr id="3" name="Titolo 2"/>
          <p:cNvSpPr>
            <a:spLocks noGrp="1"/>
          </p:cNvSpPr>
          <p:nvPr>
            <p:ph type="title"/>
          </p:nvPr>
        </p:nvSpPr>
        <p:spPr/>
        <p:txBody>
          <a:bodyPr>
            <a:normAutofit fontScale="90000"/>
          </a:bodyPr>
          <a:lstStyle/>
          <a:p>
            <a:r>
              <a:rPr lang="it-IT" dirty="0"/>
              <a:t>Disturbo ossessivo compulsivo e disturbi correlati</a:t>
            </a:r>
          </a:p>
        </p:txBody>
      </p:sp>
    </p:spTree>
    <p:extLst>
      <p:ext uri="{BB962C8B-B14F-4D97-AF65-F5344CB8AC3E}">
        <p14:creationId xmlns:p14="http://schemas.microsoft.com/office/powerpoint/2010/main" val="13312817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dismorfismo corporeo ammette la sottocategoria con o senza </a:t>
            </a:r>
            <a:r>
              <a:rPr lang="it-IT" sz="2400" dirty="0" err="1"/>
              <a:t>insight</a:t>
            </a:r>
            <a:r>
              <a:rPr lang="it-IT" sz="2400" dirty="0"/>
              <a:t>, questa ultima assume a volte caratteristiche deliranti e paranoidee.</a:t>
            </a:r>
          </a:p>
          <a:p>
            <a:r>
              <a:rPr lang="it-IT" sz="2400" dirty="0"/>
              <a:t>La </a:t>
            </a:r>
            <a:r>
              <a:rPr lang="it-IT" sz="2400" dirty="0" err="1"/>
              <a:t>vigoressia</a:t>
            </a:r>
            <a:r>
              <a:rPr lang="it-IT" sz="2400" dirty="0"/>
              <a:t>, ovvero la ossessiva attenzione alle dimensioni dei propri muscoli è un sottotipo di dismorfismo corporeo più frequente nei maschi.</a:t>
            </a:r>
          </a:p>
          <a:p>
            <a:r>
              <a:rPr lang="it-IT" sz="2400" dirty="0"/>
              <a:t>La presenza di tic associati al disturbo ossessivo compulsivo ne costituisce una sottocategoria autonoma (esiste una forte componente ossessiva nel disturbo di </a:t>
            </a:r>
            <a:r>
              <a:rPr lang="it-IT" sz="2400" dirty="0" err="1"/>
              <a:t>Tourette</a:t>
            </a:r>
            <a:r>
              <a:rPr lang="it-IT" sz="2400" dirty="0"/>
              <a:t>).</a:t>
            </a:r>
          </a:p>
          <a:p>
            <a:endParaRPr lang="it-IT" dirty="0"/>
          </a:p>
        </p:txBody>
      </p:sp>
      <p:sp>
        <p:nvSpPr>
          <p:cNvPr id="3" name="Titolo 2"/>
          <p:cNvSpPr>
            <a:spLocks noGrp="1"/>
          </p:cNvSpPr>
          <p:nvPr>
            <p:ph type="title"/>
          </p:nvPr>
        </p:nvSpPr>
        <p:spPr/>
        <p:txBody>
          <a:bodyPr/>
          <a:lstStyle/>
          <a:p>
            <a:endParaRPr lang="it-IT"/>
          </a:p>
        </p:txBody>
      </p:sp>
    </p:spTree>
    <p:extLst>
      <p:ext uri="{BB962C8B-B14F-4D97-AF65-F5344CB8AC3E}">
        <p14:creationId xmlns:p14="http://schemas.microsoft.com/office/powerpoint/2010/main" val="213507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FF7E365-0064-8917-BA03-59678621760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4FAA963-7FE3-EB32-C5C8-657B611E32D9}"/>
              </a:ext>
            </a:extLst>
          </p:cNvPr>
          <p:cNvSpPr>
            <a:spLocks noGrp="1"/>
          </p:cNvSpPr>
          <p:nvPr>
            <p:ph idx="1"/>
          </p:nvPr>
        </p:nvSpPr>
        <p:spPr/>
        <p:txBody>
          <a:bodyPr>
            <a:normAutofit/>
          </a:bodyPr>
          <a:lstStyle/>
          <a:p>
            <a:r>
              <a:rPr lang="it-IT" sz="2100" dirty="0">
                <a:latin typeface="Calibri" panose="020F0502020204030204" pitchFamily="34" charset="0"/>
                <a:ea typeface="Calibri" panose="020F0502020204030204" pitchFamily="34" charset="0"/>
                <a:cs typeface="Times New Roman" panose="02020603050405020304" pitchFamily="18" charset="0"/>
              </a:rPr>
              <a:t> «il fare affidamento sui sintomi soggettivi del paziente, l'interpretazione degli stessi da parte del clinico e l'assenza di misure oggettive (come può esserlo un'analisi del sangue) gettano i semi dell'inaffidabilità diagnostica dei disturbi psichiatrici ln questo senso la psichiatria potrebbe dimostrarsi particolarmente resistente ai tentativi di riduzione del rumore.</a:t>
            </a:r>
            <a:endParaRPr lang="it-IT" sz="15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55140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800" dirty="0"/>
              <a:t>Disturbo acuto da stress da 1 giorno ad un mese è stato tolto il criterio che richiedeva che l’evento fosse vissuto nell’impotenza e orrore.</a:t>
            </a:r>
          </a:p>
          <a:p>
            <a:r>
              <a:rPr lang="it-IT" sz="2800" dirty="0"/>
              <a:t>Il disturbo da adattamento è incluso in questa sezione rappresenta una forma minore di PTSD</a:t>
            </a:r>
          </a:p>
          <a:p>
            <a:r>
              <a:rPr lang="it-IT" sz="2800" dirty="0"/>
              <a:t>Il PTSD viene definito in modo più articolato e si ritiene diagnosticabile anche in bambini sotto i 6 anni</a:t>
            </a:r>
          </a:p>
          <a:p>
            <a:r>
              <a:rPr lang="it-IT" sz="2800" dirty="0"/>
              <a:t>Disturbo di adattamento</a:t>
            </a:r>
          </a:p>
        </p:txBody>
      </p:sp>
      <p:sp>
        <p:nvSpPr>
          <p:cNvPr id="3" name="Titolo 2"/>
          <p:cNvSpPr>
            <a:spLocks noGrp="1"/>
          </p:cNvSpPr>
          <p:nvPr>
            <p:ph type="title"/>
          </p:nvPr>
        </p:nvSpPr>
        <p:spPr/>
        <p:txBody>
          <a:bodyPr/>
          <a:lstStyle/>
          <a:p>
            <a:r>
              <a:rPr lang="it-IT" dirty="0"/>
              <a:t>Disturbi da trauma e da stress</a:t>
            </a:r>
          </a:p>
        </p:txBody>
      </p:sp>
    </p:spTree>
    <p:extLst>
      <p:ext uri="{BB962C8B-B14F-4D97-AF65-F5344CB8AC3E}">
        <p14:creationId xmlns:p14="http://schemas.microsoft.com/office/powerpoint/2010/main" val="111856030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232415-5E8F-5B5F-B31B-B5011FFC384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21AE574-0D12-6694-02D5-969B10B26E3F}"/>
              </a:ext>
            </a:extLst>
          </p:cNvPr>
          <p:cNvSpPr>
            <a:spLocks noGrp="1"/>
          </p:cNvSpPr>
          <p:nvPr>
            <p:ph idx="1"/>
          </p:nvPr>
        </p:nvSpPr>
        <p:spPr/>
        <p:txBody>
          <a:bodyPr/>
          <a:lstStyle/>
          <a:p>
            <a:r>
              <a:rPr lang="it-IT" sz="3600" dirty="0"/>
              <a:t>Il disturbo reattivo dell’attaccamento è incluso in questo raggruppamento, ma suddiviso in due distinte categorie:</a:t>
            </a:r>
          </a:p>
          <a:p>
            <a:r>
              <a:rPr lang="it-IT" sz="3600" dirty="0"/>
              <a:t>Disturbo reattivo dell’attaccamento e</a:t>
            </a:r>
          </a:p>
          <a:p>
            <a:r>
              <a:rPr lang="it-IT" sz="3600" dirty="0"/>
              <a:t>Disturbo da interazione sociale disinibita</a:t>
            </a:r>
          </a:p>
          <a:p>
            <a:pPr marL="0" indent="0">
              <a:buNone/>
            </a:pPr>
            <a:endParaRPr lang="it-IT" sz="3200" dirty="0"/>
          </a:p>
          <a:p>
            <a:endParaRPr lang="it-IT" dirty="0"/>
          </a:p>
        </p:txBody>
      </p:sp>
    </p:spTree>
    <p:extLst>
      <p:ext uri="{BB962C8B-B14F-4D97-AF65-F5344CB8AC3E}">
        <p14:creationId xmlns:p14="http://schemas.microsoft.com/office/powerpoint/2010/main" val="42641331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67AE41-E603-4866-0C50-7A45046F021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C4E60E2-B8A8-02E0-D433-75C2EAAE5C1A}"/>
              </a:ext>
            </a:extLst>
          </p:cNvPr>
          <p:cNvSpPr>
            <a:spLocks noGrp="1"/>
          </p:cNvSpPr>
          <p:nvPr>
            <p:ph idx="1"/>
          </p:nvPr>
        </p:nvSpPr>
        <p:spPr/>
        <p:txBody>
          <a:bodyPr>
            <a:normAutofit fontScale="92500" lnSpcReduction="20000"/>
          </a:bodyPr>
          <a:lstStyle/>
          <a:p>
            <a:r>
              <a:rPr lang="it-IT" b="1" dirty="0"/>
              <a:t>disturbo da lutto prolungato</a:t>
            </a:r>
          </a:p>
          <a:p>
            <a:r>
              <a:rPr lang="it-IT" dirty="0"/>
              <a:t>Segue la morte avvenuta più di un anno prima di una persona vicina, si manifesta con intensa nostalgia e senso di mancanza , continui pensieri sulla persona mancante, senso di perdita di una parte di sé, incredulità per la morte, dolore emotivo, rabbia , sforzi per allontanare i ricordi, difficoltà di rapporto con amici e col lavoro, appiattimento emotivo, sentirsi soli. In alcuni casi desiderio di morte col pensiero di ricongiungimento </a:t>
            </a:r>
          </a:p>
        </p:txBody>
      </p:sp>
    </p:spTree>
    <p:extLst>
      <p:ext uri="{BB962C8B-B14F-4D97-AF65-F5344CB8AC3E}">
        <p14:creationId xmlns:p14="http://schemas.microsoft.com/office/powerpoint/2010/main" val="418396296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sz="2400" dirty="0"/>
              <a:t>Il disturbo di depersonalizzazione ora si chiama disturbo da depersonalizzazione/derealizzazione</a:t>
            </a:r>
          </a:p>
          <a:p>
            <a:r>
              <a:rPr lang="it-IT" sz="2400" dirty="0"/>
              <a:t>La fuga dissociativa ora è considerata una </a:t>
            </a:r>
            <a:r>
              <a:rPr lang="it-IT" sz="2400" dirty="0" err="1"/>
              <a:t>sottomanifestazione</a:t>
            </a:r>
            <a:r>
              <a:rPr lang="it-IT" sz="2400" dirty="0"/>
              <a:t> della amnesia dissociativa</a:t>
            </a:r>
          </a:p>
          <a:p>
            <a:r>
              <a:rPr lang="it-IT" sz="2400" dirty="0"/>
              <a:t>I criteri per il disturbo dissociativo di personalità sono stati modificati includendo il fatto che il paziente non riesce a dare una continuità alla sua storia di vita.</a:t>
            </a:r>
          </a:p>
          <a:p>
            <a:r>
              <a:rPr lang="it-IT" sz="2400" dirty="0"/>
              <a:t>I sintomi di possessione comuni in alcune culture, sono considerati possibili espressione del disturbo dissociativo di personalità</a:t>
            </a:r>
          </a:p>
        </p:txBody>
      </p:sp>
      <p:sp>
        <p:nvSpPr>
          <p:cNvPr id="3" name="Titolo 2"/>
          <p:cNvSpPr>
            <a:spLocks noGrp="1"/>
          </p:cNvSpPr>
          <p:nvPr>
            <p:ph type="title"/>
          </p:nvPr>
        </p:nvSpPr>
        <p:spPr/>
        <p:txBody>
          <a:bodyPr/>
          <a:lstStyle/>
          <a:p>
            <a:r>
              <a:rPr lang="it-IT" dirty="0"/>
              <a:t>Disturbi dissociativi</a:t>
            </a:r>
          </a:p>
        </p:txBody>
      </p:sp>
    </p:spTree>
    <p:extLst>
      <p:ext uri="{BB962C8B-B14F-4D97-AF65-F5344CB8AC3E}">
        <p14:creationId xmlns:p14="http://schemas.microsoft.com/office/powerpoint/2010/main" val="33785931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r>
              <a:rPr lang="it-IT" sz="2400" dirty="0"/>
              <a:t>È il nuovo nome per la categoria dei disturbi </a:t>
            </a:r>
            <a:r>
              <a:rPr lang="it-IT" sz="2400" dirty="0" err="1"/>
              <a:t>somatoformi</a:t>
            </a:r>
            <a:r>
              <a:rPr lang="it-IT" sz="2400" dirty="0"/>
              <a:t>.</a:t>
            </a:r>
          </a:p>
          <a:p>
            <a:r>
              <a:rPr lang="it-IT" sz="2400" dirty="0"/>
              <a:t>Sono stati aboliti le patologie di disturbo da somatizzazione, la ipocondria, il disturbo algico, ed il disturbo indifferenziato </a:t>
            </a:r>
            <a:r>
              <a:rPr lang="it-IT" sz="2400" dirty="0" err="1"/>
              <a:t>somatoforme</a:t>
            </a:r>
            <a:r>
              <a:rPr lang="it-IT" sz="2400" dirty="0"/>
              <a:t>.</a:t>
            </a:r>
          </a:p>
          <a:p>
            <a:r>
              <a:rPr lang="it-IT" sz="2400" dirty="0"/>
              <a:t>L’ipocondria nel DSM5  definita disturbo da ansia di  malattia richiedente o evitante la assistenza </a:t>
            </a:r>
          </a:p>
          <a:p>
            <a:r>
              <a:rPr lang="it-IT" sz="2400" dirty="0"/>
              <a:t>Viene inclusa la categoria di fattori psicologici che influenzano altre condizioni mediche</a:t>
            </a:r>
          </a:p>
          <a:p>
            <a:r>
              <a:rPr lang="it-IT" sz="2400" dirty="0"/>
              <a:t>I disturbi fittizi sono inclusi in questa categoria </a:t>
            </a:r>
            <a:r>
              <a:rPr lang="it-IT" sz="2400" dirty="0" err="1"/>
              <a:t>Munchausen</a:t>
            </a:r>
            <a:r>
              <a:rPr lang="it-IT" sz="2400" dirty="0"/>
              <a:t> pp</a:t>
            </a:r>
          </a:p>
          <a:p>
            <a:endParaRPr lang="it-IT" dirty="0"/>
          </a:p>
        </p:txBody>
      </p:sp>
      <p:sp>
        <p:nvSpPr>
          <p:cNvPr id="3" name="Titolo 2"/>
          <p:cNvSpPr>
            <a:spLocks noGrp="1"/>
          </p:cNvSpPr>
          <p:nvPr>
            <p:ph type="title"/>
          </p:nvPr>
        </p:nvSpPr>
        <p:spPr>
          <a:xfrm>
            <a:off x="457200" y="332656"/>
            <a:ext cx="8258204" cy="1584176"/>
          </a:xfrm>
        </p:spPr>
        <p:txBody>
          <a:bodyPr>
            <a:normAutofit fontScale="90000"/>
          </a:bodyPr>
          <a:lstStyle/>
          <a:p>
            <a:r>
              <a:rPr lang="it-IT" dirty="0"/>
              <a:t>Disturbi da Sintomi somatici e disturbi correlati</a:t>
            </a:r>
            <a:br>
              <a:rPr lang="it-IT" dirty="0"/>
            </a:br>
            <a:endParaRPr lang="it-IT" dirty="0"/>
          </a:p>
        </p:txBody>
      </p:sp>
    </p:spTree>
    <p:extLst>
      <p:ext uri="{BB962C8B-B14F-4D97-AF65-F5344CB8AC3E}">
        <p14:creationId xmlns:p14="http://schemas.microsoft.com/office/powerpoint/2010/main" val="103624197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5D22A4-9023-5673-ECFE-6CB328100F6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60C5673-5F61-CA5F-1C40-C91DDFCE3173}"/>
              </a:ext>
            </a:extLst>
          </p:cNvPr>
          <p:cNvSpPr>
            <a:spLocks noGrp="1"/>
          </p:cNvSpPr>
          <p:nvPr>
            <p:ph idx="1"/>
          </p:nvPr>
        </p:nvSpPr>
        <p:spPr/>
        <p:txBody>
          <a:bodyPr>
            <a:normAutofit fontScale="92500" lnSpcReduction="10000"/>
          </a:bodyPr>
          <a:lstStyle/>
          <a:p>
            <a:r>
              <a:rPr lang="it-IT" sz="3200" dirty="0"/>
              <a:t>Disturbo da sintomi neurologici funzionali (già disturbo di conversione ed in precedenza disturbi isterico) </a:t>
            </a:r>
          </a:p>
          <a:p>
            <a:r>
              <a:rPr lang="it-IT" dirty="0"/>
              <a:t>Sottotipi con debolezza, movimento anomalo, deglutizione, eloquio, convulsioni, perdita sensibilità con sintomi misti.</a:t>
            </a:r>
          </a:p>
          <a:p>
            <a:r>
              <a:rPr lang="it-IT" sz="3200" dirty="0"/>
              <a:t>Si sottolinea la importanza di attenti esami neurologici prima di porre la diagnosi di disturbo di conversione disturbo da sintomi neurologici funzionali.</a:t>
            </a:r>
          </a:p>
          <a:p>
            <a:endParaRPr lang="it-IT" dirty="0"/>
          </a:p>
        </p:txBody>
      </p:sp>
    </p:spTree>
    <p:extLst>
      <p:ext uri="{BB962C8B-B14F-4D97-AF65-F5344CB8AC3E}">
        <p14:creationId xmlns:p14="http://schemas.microsoft.com/office/powerpoint/2010/main" val="244272541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85000" lnSpcReduction="20000"/>
          </a:bodyPr>
          <a:lstStyle/>
          <a:p>
            <a:r>
              <a:rPr lang="it-IT" dirty="0"/>
              <a:t>In questo capitolo troviamo disturbi quali la Pica ed il disturbo da ruminazione della infanzia  che prima erano incluse nelle patologie della infanzia.</a:t>
            </a:r>
          </a:p>
          <a:p>
            <a:r>
              <a:rPr lang="it-IT" dirty="0"/>
              <a:t>Disturbo evitante o restrittivo  dell‘assunzione del cibo (apparente disinteresse per la nutrizione ed il cibo o avversione per il cibo e per le conseguenze del nutrirsi)</a:t>
            </a:r>
          </a:p>
          <a:p>
            <a:r>
              <a:rPr lang="it-IT" dirty="0"/>
              <a:t>Nella descrizione dei sintomi della anoressia non è più essenziale la amenorrea. (tipo con restrizioni o con condotte di eliminazione)</a:t>
            </a:r>
          </a:p>
          <a:p>
            <a:r>
              <a:rPr lang="it-IT" dirty="0"/>
              <a:t>Bulimia</a:t>
            </a:r>
          </a:p>
          <a:p>
            <a:r>
              <a:rPr lang="it-IT" dirty="0"/>
              <a:t>Il </a:t>
            </a:r>
            <a:r>
              <a:rPr lang="it-IT" dirty="0" err="1"/>
              <a:t>binge</a:t>
            </a:r>
            <a:r>
              <a:rPr lang="it-IT" dirty="0"/>
              <a:t> </a:t>
            </a:r>
            <a:r>
              <a:rPr lang="it-IT" dirty="0" err="1"/>
              <a:t>eating</a:t>
            </a:r>
            <a:r>
              <a:rPr lang="it-IT" dirty="0"/>
              <a:t> è ufficialmente entrato a far parte dei disturbi della alimentazione</a:t>
            </a:r>
          </a:p>
        </p:txBody>
      </p:sp>
      <p:sp>
        <p:nvSpPr>
          <p:cNvPr id="3" name="Titolo 2"/>
          <p:cNvSpPr>
            <a:spLocks noGrp="1"/>
          </p:cNvSpPr>
          <p:nvPr>
            <p:ph type="title"/>
          </p:nvPr>
        </p:nvSpPr>
        <p:spPr/>
        <p:txBody>
          <a:bodyPr>
            <a:normAutofit fontScale="90000"/>
          </a:bodyPr>
          <a:lstStyle/>
          <a:p>
            <a:r>
              <a:rPr lang="it-IT" dirty="0"/>
              <a:t>Disturbi della alimentazione e della nutrizione</a:t>
            </a:r>
          </a:p>
        </p:txBody>
      </p:sp>
    </p:spTree>
    <p:extLst>
      <p:ext uri="{BB962C8B-B14F-4D97-AF65-F5344CB8AC3E}">
        <p14:creationId xmlns:p14="http://schemas.microsoft.com/office/powerpoint/2010/main" val="35526176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r>
              <a:rPr lang="it-IT" dirty="0"/>
              <a:t>Nessun reale cambiamento nella descrizione di </a:t>
            </a:r>
            <a:r>
              <a:rPr lang="it-IT" b="1" dirty="0"/>
              <a:t>enuresi ed encopresi</a:t>
            </a:r>
            <a:r>
              <a:rPr lang="it-IT" dirty="0"/>
              <a:t>, ma questi disturbi ora sono raggruppati in una specifica categoria.</a:t>
            </a:r>
          </a:p>
        </p:txBody>
      </p:sp>
      <p:sp>
        <p:nvSpPr>
          <p:cNvPr id="3" name="Titolo 2"/>
          <p:cNvSpPr>
            <a:spLocks noGrp="1"/>
          </p:cNvSpPr>
          <p:nvPr>
            <p:ph type="title"/>
          </p:nvPr>
        </p:nvSpPr>
        <p:spPr/>
        <p:txBody>
          <a:bodyPr/>
          <a:lstStyle/>
          <a:p>
            <a:r>
              <a:rPr lang="it-IT" dirty="0"/>
              <a:t>Disturbi della evacuazione</a:t>
            </a:r>
          </a:p>
        </p:txBody>
      </p:sp>
    </p:spTree>
    <p:extLst>
      <p:ext uri="{BB962C8B-B14F-4D97-AF65-F5344CB8AC3E}">
        <p14:creationId xmlns:p14="http://schemas.microsoft.com/office/powerpoint/2010/main" val="13616774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EE5220-2BA2-401A-99DB-8A092F0D0695}"/>
              </a:ext>
            </a:extLst>
          </p:cNvPr>
          <p:cNvSpPr>
            <a:spLocks noGrp="1"/>
          </p:cNvSpPr>
          <p:nvPr>
            <p:ph type="title"/>
          </p:nvPr>
        </p:nvSpPr>
        <p:spPr/>
        <p:txBody>
          <a:bodyPr/>
          <a:lstStyle/>
          <a:p>
            <a:r>
              <a:rPr lang="it-IT" dirty="0"/>
              <a:t>Disturbi del sonno</a:t>
            </a:r>
          </a:p>
        </p:txBody>
      </p:sp>
      <p:sp>
        <p:nvSpPr>
          <p:cNvPr id="3" name="Segnaposto contenuto 2">
            <a:extLst>
              <a:ext uri="{FF2B5EF4-FFF2-40B4-BE49-F238E27FC236}">
                <a16:creationId xmlns:a16="http://schemas.microsoft.com/office/drawing/2014/main" id="{CF98DF0C-3C40-4915-AFE9-CC44F875988E}"/>
              </a:ext>
            </a:extLst>
          </p:cNvPr>
          <p:cNvSpPr>
            <a:spLocks noGrp="1"/>
          </p:cNvSpPr>
          <p:nvPr>
            <p:ph idx="1"/>
          </p:nvPr>
        </p:nvSpPr>
        <p:spPr/>
        <p:txBody>
          <a:bodyPr>
            <a:normAutofit fontScale="92500" lnSpcReduction="20000"/>
          </a:bodyPr>
          <a:lstStyle/>
          <a:p>
            <a:r>
              <a:rPr lang="it-IT" dirty="0"/>
              <a:t>DISSONNIE</a:t>
            </a:r>
          </a:p>
          <a:p>
            <a:r>
              <a:rPr lang="it-IT" dirty="0"/>
              <a:t>Le 5 fasi del sonno</a:t>
            </a:r>
          </a:p>
          <a:p>
            <a:r>
              <a:rPr lang="it-IT" dirty="0"/>
              <a:t>Insonnia</a:t>
            </a:r>
          </a:p>
          <a:p>
            <a:r>
              <a:rPr lang="it-IT" dirty="0" err="1"/>
              <a:t>Ipersonnolenza</a:t>
            </a:r>
            <a:endParaRPr lang="it-IT" dirty="0"/>
          </a:p>
          <a:p>
            <a:pPr marL="0" indent="0">
              <a:buNone/>
            </a:pPr>
            <a:endParaRPr lang="it-IT" dirty="0"/>
          </a:p>
          <a:p>
            <a:r>
              <a:rPr lang="it-IT" dirty="0"/>
              <a:t>Narcolessia</a:t>
            </a:r>
          </a:p>
          <a:p>
            <a:pPr lvl="1"/>
            <a:r>
              <a:rPr lang="it-IT" dirty="0"/>
              <a:t>Con cataplessia e deficit </a:t>
            </a:r>
            <a:r>
              <a:rPr lang="it-IT" dirty="0" err="1"/>
              <a:t>ipocretina</a:t>
            </a:r>
            <a:endParaRPr lang="it-IT" dirty="0"/>
          </a:p>
          <a:p>
            <a:r>
              <a:rPr lang="it-IT" dirty="0"/>
              <a:t> </a:t>
            </a:r>
          </a:p>
          <a:p>
            <a:r>
              <a:rPr lang="it-IT" dirty="0"/>
              <a:t>Polisonnografia</a:t>
            </a:r>
          </a:p>
          <a:p>
            <a:r>
              <a:rPr lang="it-IT" dirty="0"/>
              <a:t>Allucinazioni ipnagogiche ed ipnopompiche</a:t>
            </a:r>
          </a:p>
          <a:p>
            <a:endParaRPr lang="it-IT" dirty="0"/>
          </a:p>
        </p:txBody>
      </p:sp>
    </p:spTree>
    <p:extLst>
      <p:ext uri="{BB962C8B-B14F-4D97-AF65-F5344CB8AC3E}">
        <p14:creationId xmlns:p14="http://schemas.microsoft.com/office/powerpoint/2010/main" val="12854378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8E2394-AB29-C8E3-2447-AB88777A0C0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E0BD01D-F4F1-D60A-1DCE-D0F88C41A1C4}"/>
              </a:ext>
            </a:extLst>
          </p:cNvPr>
          <p:cNvSpPr>
            <a:spLocks noGrp="1"/>
          </p:cNvSpPr>
          <p:nvPr>
            <p:ph idx="1"/>
          </p:nvPr>
        </p:nvSpPr>
        <p:spPr/>
        <p:txBody>
          <a:bodyPr/>
          <a:lstStyle/>
          <a:p>
            <a:r>
              <a:rPr lang="it-IT" dirty="0"/>
              <a:t>Disturbi del sonno correlati alla respirazione</a:t>
            </a:r>
          </a:p>
          <a:p>
            <a:r>
              <a:rPr lang="it-IT" dirty="0"/>
              <a:t>Apnea nel sonno</a:t>
            </a:r>
          </a:p>
          <a:p>
            <a:r>
              <a:rPr lang="it-IT" dirty="0" err="1"/>
              <a:t>ipoventilazione</a:t>
            </a:r>
            <a:endParaRPr lang="it-IT" dirty="0"/>
          </a:p>
          <a:p>
            <a:r>
              <a:rPr lang="it-IT" dirty="0"/>
              <a:t>Disturbi  ritmo veglia sonno (anticipo, ritardo , turni)</a:t>
            </a:r>
          </a:p>
        </p:txBody>
      </p:sp>
    </p:spTree>
    <p:extLst>
      <p:ext uri="{BB962C8B-B14F-4D97-AF65-F5344CB8AC3E}">
        <p14:creationId xmlns:p14="http://schemas.microsoft.com/office/powerpoint/2010/main" val="112354381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22308</TotalTime>
  <Words>11036</Words>
  <Application>Microsoft Office PowerPoint</Application>
  <PresentationFormat>Presentazione su schermo (4:3)</PresentationFormat>
  <Paragraphs>747</Paragraphs>
  <Slides>174</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174</vt:i4>
      </vt:variant>
    </vt:vector>
  </HeadingPairs>
  <TitlesOfParts>
    <vt:vector size="181" baseType="lpstr">
      <vt:lpstr>ＭＳ Ｐゴシック</vt:lpstr>
      <vt:lpstr>Arial</vt:lpstr>
      <vt:lpstr>Calibri</vt:lpstr>
      <vt:lpstr>Libre Franklin</vt:lpstr>
      <vt:lpstr>Tahoma</vt:lpstr>
      <vt:lpstr>Times New Roman</vt:lpstr>
      <vt:lpstr>Tema di Office</vt:lpstr>
      <vt:lpstr>DSM 5 TR</vt:lpstr>
      <vt:lpstr>Il «rumore» nella diagnostica psicologica e psichiatrica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DSM-5-TR differenze rispetto  DSM-5 e DSM-IV TR  </vt:lpstr>
      <vt:lpstr>Presentazione standard di PowerPoint</vt:lpstr>
      <vt:lpstr>DSM-5-TR marzo 2022 ed Ital Raffaello Cortina 23</vt:lpstr>
      <vt:lpstr>DSM-5 (non DSM-V)</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DSM 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lpstr>Presentazione standard di PowerPoint</vt:lpstr>
      <vt:lpstr>Presentazione standard di PowerPoint</vt:lpstr>
      <vt:lpstr>Per quali disturbi sono stati revisionati i criteri nel DSM-5-TR? </vt:lpstr>
      <vt:lpstr>DSM 5</vt:lpstr>
      <vt:lpstr>Alcuni aspetti quantitativi DSM-5 </vt:lpstr>
      <vt:lpstr>Presentazione standard di PowerPoint</vt:lpstr>
      <vt:lpstr>Presentazione standard di PowerPoint</vt:lpstr>
      <vt:lpstr>Presentazione standard di PowerPoint</vt:lpstr>
      <vt:lpstr>DSM STRUTTURA, parziale superamento sistema multiassiale</vt:lpstr>
      <vt:lpstr>Presentazione standard di PowerPoint</vt:lpstr>
      <vt:lpstr>TROVIAMO INOLTRE</vt:lpstr>
      <vt:lpstr>DSM 5 principali cambiamenti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Fattori culturali</vt:lpstr>
      <vt:lpstr>Presentazione standard di PowerPoint</vt:lpstr>
      <vt:lpstr>DIFFERENZE DI GENERE</vt:lpstr>
      <vt:lpstr>Presentazione standard di PowerPoint</vt:lpstr>
      <vt:lpstr>FENOMENI PSICOLOGICI ANOMALI </vt:lpstr>
      <vt:lpstr>Presentazione standard di PowerPoint</vt:lpstr>
      <vt:lpstr>SISTEMA MULTIASSIALE</vt:lpstr>
      <vt:lpstr>Asse 4</vt:lpstr>
      <vt:lpstr>Disturbi dello sviluppo neurologico NEUROSVILUPPO</vt:lpstr>
      <vt:lpstr>Disturbo dello sviluppo intellettivo</vt:lpstr>
      <vt:lpstr>I disturbi della comunicazione </vt:lpstr>
      <vt:lpstr>Disturbi dello spettro autistico</vt:lpstr>
      <vt:lpstr>Disturbo da deficit di attenzione /iperattività </vt:lpstr>
      <vt:lpstr>Disturbi Specifici dell’Apprendimento</vt:lpstr>
      <vt:lpstr>Disturbi del movimento</vt:lpstr>
      <vt:lpstr>Spettro della Schizofrenia ed altri disturbi psicotici </vt:lpstr>
      <vt:lpstr>Presentazione standard di PowerPoint</vt:lpstr>
      <vt:lpstr>Presentazione standard di PowerPoint</vt:lpstr>
      <vt:lpstr>DISTURBO BIPOLARE </vt:lpstr>
      <vt:lpstr>Disturbi depressivi</vt:lpstr>
      <vt:lpstr>Disturbi di ansia</vt:lpstr>
      <vt:lpstr>Presentazione standard di PowerPoint</vt:lpstr>
      <vt:lpstr>Presentazione standard di PowerPoint</vt:lpstr>
      <vt:lpstr>Disturbo ossessivo compulsivo e disturbi correlati</vt:lpstr>
      <vt:lpstr>Presentazione standard di PowerPoint</vt:lpstr>
      <vt:lpstr>Disturbi da trauma e da stress</vt:lpstr>
      <vt:lpstr>Presentazione standard di PowerPoint</vt:lpstr>
      <vt:lpstr>Presentazione standard di PowerPoint</vt:lpstr>
      <vt:lpstr>Disturbi dissociativi</vt:lpstr>
      <vt:lpstr>Disturbi da Sintomi somatici e disturbi correlati </vt:lpstr>
      <vt:lpstr>Presentazione standard di PowerPoint</vt:lpstr>
      <vt:lpstr>Disturbi della alimentazione e della nutrizione</vt:lpstr>
      <vt:lpstr>Disturbi della evacuazione</vt:lpstr>
      <vt:lpstr>Disturbi del sonno</vt:lpstr>
      <vt:lpstr>Presentazione standard di PowerPoint</vt:lpstr>
      <vt:lpstr>parasonnie</vt:lpstr>
      <vt:lpstr>Disfunzioni sessuali</vt:lpstr>
      <vt:lpstr>Disforia di genere</vt:lpstr>
      <vt:lpstr>Presentazione standard di PowerPoint</vt:lpstr>
      <vt:lpstr>Disturbi dirompenti, da discontrollo degli impulsi e della condotta</vt:lpstr>
      <vt:lpstr>Presentazione standard di PowerPoint</vt:lpstr>
      <vt:lpstr>DISTURBI DI DIPENDENZA</vt:lpstr>
      <vt:lpstr>Presentazione standard di PowerPoint</vt:lpstr>
      <vt:lpstr>Presentazione standard di PowerPoint</vt:lpstr>
      <vt:lpstr>Presentazione standard di PowerPoint</vt:lpstr>
      <vt:lpstr>Dipendenze comportamentali</vt:lpstr>
      <vt:lpstr>Disturbi neurocognitivi</vt:lpstr>
      <vt:lpstr>Presentazione standard di PowerPoint</vt:lpstr>
      <vt:lpstr>Parafilie</vt:lpstr>
      <vt:lpstr>Presentazione standard di PowerPoint</vt:lpstr>
      <vt:lpstr>Disturbi di personalità</vt:lpstr>
      <vt:lpstr>Presentazione standard di PowerPoint</vt:lpstr>
      <vt:lpstr>CLUSTER A Diffidenti e sospettosi </vt:lpstr>
      <vt:lpstr>CLUSTER B emotivi ed esibizionisti </vt:lpstr>
      <vt:lpstr>CLUSTER C ansiosi ed evitanti </vt:lpstr>
      <vt:lpstr>Presentazione standard di PowerPoint</vt:lpstr>
      <vt:lpstr>Presentazione standard di PowerPoint</vt:lpstr>
      <vt:lpstr>Presentazione standard di PowerPoint</vt:lpstr>
      <vt:lpstr>Presentazione standard di PowerPoint</vt:lpstr>
      <vt:lpstr>ALTRE CONDIZIONI CHE POSSONO ESSERE OGGETTO DI ATTENZIONE CLINICA</vt:lpstr>
      <vt:lpstr>Presentazione standard di PowerPoint</vt:lpstr>
      <vt:lpstr>DESCRIZIONE DETTAGLIATA EX ASSE 4</vt:lpstr>
      <vt:lpstr>Presentazione standard di PowerPoint</vt:lpstr>
      <vt:lpstr>Disturbi personalità appendice 3 DSM5</vt:lpstr>
      <vt:lpstr>Presentazione standard di PowerPoint</vt:lpstr>
      <vt:lpstr>Sistema alternativo di classificazione dei disturbi di personalità </vt:lpstr>
      <vt:lpstr>Presentazione standard di PowerPoint</vt:lpstr>
      <vt:lpstr>Presentazione standard di PowerPoint</vt:lpstr>
      <vt:lpstr>Presentazione standard di PowerPoint</vt:lpstr>
      <vt:lpstr>CRITERI PER LA DEFINIZIONE DEI DISTURBI DI PERSONALITA’ nel sistema dimensionale</vt:lpstr>
      <vt:lpstr>CRITERIO A  LIVELLO DI FUNZIONAMENTO DELLA PERSONALITA’</vt:lpstr>
      <vt:lpstr>Presentazione standard di PowerPoint</vt:lpstr>
      <vt:lpstr>Funzionamento del Sé CRITERIO A</vt:lpstr>
      <vt:lpstr>Il funzionamento interpersonale CRITERIO A</vt:lpstr>
      <vt:lpstr>Presentazione standard di PowerPoint</vt:lpstr>
      <vt:lpstr>CRITERIO A LIVELLO DI FUNZIONAMENTO DELLA PERSONALITA’</vt:lpstr>
      <vt:lpstr>Presentazione standard di PowerPoint</vt:lpstr>
      <vt:lpstr>Diagnostica dei disturbi di personalità</vt:lpstr>
      <vt:lpstr>Presentazione standard di PowerPoint</vt:lpstr>
      <vt:lpstr>Presentazione standard di PowerPoint</vt:lpstr>
      <vt:lpstr> ANALISI  DIMENSIONALE DEI TRATTI DEI DIVERSI DISTURBI DI PERSONALITA’ criterio B  </vt:lpstr>
      <vt:lpstr>I 5 GRANDI TRATTI DELLA PERSONALITA’ nel DSM5</vt:lpstr>
      <vt:lpstr>Presentazione standard di PowerPoint</vt:lpstr>
      <vt:lpstr>25 sfaccettature</vt:lpstr>
      <vt:lpstr> ANALISI DEI TRATTI STABILI DEI DIVERSI DISTURBI DI PERSONALITA’ CRITERIO B  </vt:lpstr>
      <vt:lpstr>CRITERIO B TRATTI PATOLOGICI DI PERSONALITA’</vt:lpstr>
      <vt:lpstr>Presentazione standard di PowerPoint</vt:lpstr>
      <vt:lpstr>Presentazione standard di PowerPoint</vt:lpstr>
      <vt:lpstr>AFFETTIVITA NEGATIVA (vs stabilità emotiva)</vt:lpstr>
      <vt:lpstr>DISTACCO (vs estroversione)</vt:lpstr>
      <vt:lpstr>ANTAGONISMO (vs cooperatività)</vt:lpstr>
      <vt:lpstr>DISINIBIZIONE (vs coscienziosità)</vt:lpstr>
      <vt:lpstr>PSICOTICISMO (vs lucidità)</vt:lpstr>
      <vt:lpstr>Presentazione standard di PowerPoint</vt:lpstr>
      <vt:lpstr>  I DIVERSI DISTURBI DI PERSONALITA’ NELLA NUOVA CLASSIFICAZIONE DSM 5  </vt:lpstr>
      <vt:lpstr>Presentazione standard di PowerPoint</vt:lpstr>
      <vt:lpstr>DISTURBO ANTISOCIALE DI PERSONALITA’</vt:lpstr>
      <vt:lpstr>Antisociale (tratti)</vt:lpstr>
      <vt:lpstr> PSICOPATIA diversità con disturbo antisociale</vt:lpstr>
      <vt:lpstr>DISTURBO EVITANTE DI PERSONALITA’</vt:lpstr>
      <vt:lpstr>Criterio B disturbo evitante </vt:lpstr>
      <vt:lpstr>DISTURBO BORDERLINE DI PERSONALITA’</vt:lpstr>
      <vt:lpstr>Borderline criterio B</vt:lpstr>
      <vt:lpstr>DISTURBO NARCISISTICO DI PERSONALITA’</vt:lpstr>
      <vt:lpstr>Criterio B disturbo narcisistico</vt:lpstr>
      <vt:lpstr>DISTURBO OSSESSIVO COMPULSIVO DI PERSONALITA’</vt:lpstr>
      <vt:lpstr>Disturbo ossessivo compulsivo Criterio B </vt:lpstr>
      <vt:lpstr>DISTURBO SCHIZOTIPICO DI PERSONALITA’</vt:lpstr>
      <vt:lpstr>Disturbo schizotipico Criterio B</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 5</dc:title>
  <dc:creator>francesco</dc:creator>
  <cp:lastModifiedBy>FRANCESCO ROVETTO</cp:lastModifiedBy>
  <cp:revision>59</cp:revision>
  <dcterms:created xsi:type="dcterms:W3CDTF">2014-03-16T17:59:52Z</dcterms:created>
  <dcterms:modified xsi:type="dcterms:W3CDTF">2026-05-23T08:08:35Z</dcterms:modified>
</cp:coreProperties>
</file>