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4"/>
  </p:notesMasterIdLst>
  <p:sldIdLst>
    <p:sldId id="256" r:id="rId2"/>
    <p:sldId id="257" r:id="rId3"/>
    <p:sldId id="499" r:id="rId4"/>
    <p:sldId id="509" r:id="rId5"/>
    <p:sldId id="259" r:id="rId6"/>
    <p:sldId id="527" r:id="rId7"/>
    <p:sldId id="528" r:id="rId8"/>
    <p:sldId id="529" r:id="rId9"/>
    <p:sldId id="531" r:id="rId10"/>
    <p:sldId id="530" r:id="rId11"/>
    <p:sldId id="510" r:id="rId12"/>
    <p:sldId id="511" r:id="rId13"/>
    <p:sldId id="518" r:id="rId14"/>
    <p:sldId id="522" r:id="rId15"/>
    <p:sldId id="523" r:id="rId16"/>
    <p:sldId id="525" r:id="rId17"/>
    <p:sldId id="512" r:id="rId18"/>
    <p:sldId id="902" r:id="rId19"/>
    <p:sldId id="903" r:id="rId20"/>
    <p:sldId id="904" r:id="rId21"/>
    <p:sldId id="912" r:id="rId22"/>
    <p:sldId id="910" r:id="rId23"/>
    <p:sldId id="906" r:id="rId24"/>
    <p:sldId id="911" r:id="rId25"/>
    <p:sldId id="905" r:id="rId26"/>
    <p:sldId id="909" r:id="rId27"/>
    <p:sldId id="907" r:id="rId28"/>
    <p:sldId id="908" r:id="rId29"/>
    <p:sldId id="526" r:id="rId30"/>
    <p:sldId id="520" r:id="rId31"/>
    <p:sldId id="521" r:id="rId32"/>
    <p:sldId id="513" r:id="rId33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4713" autoAdjust="0"/>
    <p:restoredTop sz="94660"/>
  </p:normalViewPr>
  <p:slideViewPr>
    <p:cSldViewPr>
      <p:cViewPr varScale="1">
        <p:scale>
          <a:sx n="67" d="100"/>
          <a:sy n="67" d="100"/>
        </p:scale>
        <p:origin x="912" y="4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53B6D5A-9059-4803-8FF6-B4295A27ED26}" type="datetimeFigureOut">
              <a:rPr lang="it-IT" smtClean="0"/>
              <a:t>06/06/2023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5DBA759-FB1E-4F12-A2BB-A151DDC63CF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36850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B4DE5-D054-40D8-B46D-47EB4D4590E5}" type="datetimeFigureOut">
              <a:rPr lang="it-IT" smtClean="0"/>
              <a:t>06/06/2023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BD6329-3C71-42C5-9277-FE5129B20FE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81216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B4DE5-D054-40D8-B46D-47EB4D4590E5}" type="datetimeFigureOut">
              <a:rPr lang="it-IT" smtClean="0"/>
              <a:t>06/06/2023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BD6329-3C71-42C5-9277-FE5129B20FE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392487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B4DE5-D054-40D8-B46D-47EB4D4590E5}" type="datetimeFigureOut">
              <a:rPr lang="it-IT" smtClean="0"/>
              <a:t>06/06/2023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BD6329-3C71-42C5-9277-FE5129B20FE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580967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B4DE5-D054-40D8-B46D-47EB4D4590E5}" type="datetimeFigureOut">
              <a:rPr lang="it-IT" smtClean="0"/>
              <a:t>06/06/2023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BD6329-3C71-42C5-9277-FE5129B20FE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568474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B4DE5-D054-40D8-B46D-47EB4D4590E5}" type="datetimeFigureOut">
              <a:rPr lang="it-IT" smtClean="0"/>
              <a:t>06/06/2023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BD6329-3C71-42C5-9277-FE5129B20FE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880313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B4DE5-D054-40D8-B46D-47EB4D4590E5}" type="datetimeFigureOut">
              <a:rPr lang="it-IT" smtClean="0"/>
              <a:t>06/06/2023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BD6329-3C71-42C5-9277-FE5129B20FE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338362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B4DE5-D054-40D8-B46D-47EB4D4590E5}" type="datetimeFigureOut">
              <a:rPr lang="it-IT" smtClean="0"/>
              <a:t>06/06/2023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BD6329-3C71-42C5-9277-FE5129B20FE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455304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B4DE5-D054-40D8-B46D-47EB4D4590E5}" type="datetimeFigureOut">
              <a:rPr lang="it-IT" smtClean="0"/>
              <a:t>06/06/2023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BD6329-3C71-42C5-9277-FE5129B20FE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352440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B4DE5-D054-40D8-B46D-47EB4D4590E5}" type="datetimeFigureOut">
              <a:rPr lang="it-IT" smtClean="0"/>
              <a:t>06/06/2023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BD6329-3C71-42C5-9277-FE5129B20FE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29709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B4DE5-D054-40D8-B46D-47EB4D4590E5}" type="datetimeFigureOut">
              <a:rPr lang="it-IT" smtClean="0"/>
              <a:t>06/06/2023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BD6329-3C71-42C5-9277-FE5129B20FE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992382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B4DE5-D054-40D8-B46D-47EB4D4590E5}" type="datetimeFigureOut">
              <a:rPr lang="it-IT" smtClean="0"/>
              <a:t>06/06/2023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BD6329-3C71-42C5-9277-FE5129B20FE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793082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4B4DE5-D054-40D8-B46D-47EB4D4590E5}" type="datetimeFigureOut">
              <a:rPr lang="it-IT" smtClean="0"/>
              <a:t>06/06/2023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BD6329-3C71-42C5-9277-FE5129B20FE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420391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francesco@rovetto.net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stateofmind.it/tag/suicidio/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stateofmind.it/tag/disturbo-dellidentita-di-genere-disforia-di-genere/" TargetMode="Externa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stateofmind.it/tag/accettazione-del-lutto/" TargetMode="Externa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stateofmind.it/tag/evitamento/" TargetMode="Externa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mailto:francesco@rovetto.it" TargetMode="Externa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stateofmind.it/tag/autolesionismo/" TargetMode="Externa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tateofmind.it/tag/disturbo-bipolare/" TargetMode="External"/><Relationship Id="rId2" Type="http://schemas.openxmlformats.org/officeDocument/2006/relationships/hyperlink" Target="https://www.stateofmind.it/tag/autismo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stateofmind.it/tag/delirio/" TargetMode="External"/><Relationship Id="rId5" Type="http://schemas.openxmlformats.org/officeDocument/2006/relationships/hyperlink" Target="https://www.stateofmind.it/tag/disturbo-evitante-restrittivo/" TargetMode="External"/><Relationship Id="rId4" Type="http://schemas.openxmlformats.org/officeDocument/2006/relationships/hyperlink" Target="https://www.stateofmind.it/tag/ptsd-disturbo-post-traumatico-da-stress-post-traumatic-stress-disorder/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/>
              <a:t>DSM 5 TR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dirty="0"/>
              <a:t>Francesco Rovetto</a:t>
            </a:r>
          </a:p>
          <a:p>
            <a:r>
              <a:rPr lang="it-IT" dirty="0"/>
              <a:t> SFU Milano</a:t>
            </a:r>
          </a:p>
          <a:p>
            <a:r>
              <a:rPr lang="it-IT" dirty="0">
                <a:hlinkClick r:id="rId2"/>
              </a:rPr>
              <a:t>francesco@rovetto.net</a:t>
            </a:r>
            <a:r>
              <a:rPr lang="it-IT" dirty="0"/>
              <a:t> 3356058145</a:t>
            </a:r>
          </a:p>
        </p:txBody>
      </p:sp>
    </p:spTree>
    <p:extLst>
      <p:ext uri="{BB962C8B-B14F-4D97-AF65-F5344CB8AC3E}">
        <p14:creationId xmlns:p14="http://schemas.microsoft.com/office/powerpoint/2010/main" val="38896842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05AD70E-111F-C57B-E235-BE9981BD44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BAA521F-F777-D727-A0EC-9B618D45FF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Oltre al DSM 5 TR troviamo il </a:t>
            </a:r>
          </a:p>
          <a:p>
            <a:r>
              <a:rPr lang="it-IT" dirty="0"/>
              <a:t>PDM </a:t>
            </a:r>
            <a:r>
              <a:rPr lang="it-IT" dirty="0" err="1"/>
              <a:t>Psychodinamic</a:t>
            </a:r>
            <a:r>
              <a:rPr lang="it-IT" dirty="0"/>
              <a:t> </a:t>
            </a:r>
            <a:r>
              <a:rPr lang="it-IT" dirty="0" err="1"/>
              <a:t>Diagnostic</a:t>
            </a:r>
            <a:r>
              <a:rPr lang="it-IT" dirty="0"/>
              <a:t> Manual 2</a:t>
            </a:r>
          </a:p>
          <a:p>
            <a:r>
              <a:rPr lang="it-IT" dirty="0"/>
              <a:t>E ICD 10 da tempo è in discussione la stesura del ICD 11</a:t>
            </a:r>
          </a:p>
        </p:txBody>
      </p:sp>
    </p:spTree>
    <p:extLst>
      <p:ext uri="{BB962C8B-B14F-4D97-AF65-F5344CB8AC3E}">
        <p14:creationId xmlns:p14="http://schemas.microsoft.com/office/powerpoint/2010/main" val="4161807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869B8D8-FA44-F6F9-ACD9-48ABBAFD91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DSM5TR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C61FE71-FDAF-EFE0-3497-8B3EDF2144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algn="just" eaLnBrk="1" hangingPunct="1"/>
            <a:r>
              <a:rPr lang="it-IT" altLang="it-IT" sz="3200" dirty="0">
                <a:latin typeface="Arial" charset="0"/>
                <a:ea typeface="ＭＳ Ｐゴシック" pitchFamily="34" charset="-128"/>
                <a:cs typeface="Arial" charset="0"/>
              </a:rPr>
              <a:t>Propone una PROSPETTIVA EVOLUTIVA DEI DISTURBI, CON ASPIRAZIONI EZIOLOGICHE</a:t>
            </a:r>
          </a:p>
          <a:p>
            <a:pPr algn="just" eaLnBrk="1" hangingPunct="1"/>
            <a:endParaRPr lang="it-IT" altLang="it-IT" sz="3200" dirty="0">
              <a:latin typeface="Arial" charset="0"/>
              <a:ea typeface="ＭＳ Ｐゴシック" pitchFamily="34" charset="-128"/>
              <a:cs typeface="Arial" charset="0"/>
            </a:endParaRPr>
          </a:p>
          <a:p>
            <a:pPr algn="just" eaLnBrk="1" hangingPunct="1"/>
            <a:r>
              <a:rPr lang="it-IT" altLang="it-IT" sz="3200" dirty="0">
                <a:latin typeface="Arial" charset="0"/>
                <a:ea typeface="ＭＳ Ｐゴシック" pitchFamily="34" charset="-128"/>
                <a:cs typeface="Arial" charset="0"/>
              </a:rPr>
              <a:t>Cerca di SUPERARE I LIMITI DEL MODELLO CLINICO-DESCRITTIVO A FAVORE DI UNO CHE SI APPOGGIA SU VALIDATORI ESTERNI NEUROBIOLOGICI (oggettività diagnostica e prognostica)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78007029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5D87519-7670-10E3-5F33-9D8D4084DB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A3A383B-2E5A-1D2F-645E-3741A2916E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algn="l" fontAlgn="t"/>
            <a:r>
              <a:rPr lang="it-IT" b="0" i="0" dirty="0">
                <a:effectLst/>
                <a:latin typeface="Libre Franklin" pitchFamily="2" charset="0"/>
              </a:rPr>
              <a:t>Il </a:t>
            </a:r>
            <a:r>
              <a:rPr lang="it-IT" b="1" i="0" dirty="0">
                <a:effectLst/>
                <a:latin typeface="Libre Franklin" pitchFamily="2" charset="0"/>
              </a:rPr>
              <a:t>DSM-5-TR</a:t>
            </a:r>
            <a:r>
              <a:rPr lang="it-IT" b="0" i="0" dirty="0">
                <a:effectLst/>
                <a:latin typeface="Libre Franklin" pitchFamily="2" charset="0"/>
              </a:rPr>
              <a:t>, rispetto all’edizione precedente, include descrizioni e riferimenti scientifici completamente revisionati, nonché un aggiornamento dei criteri diagnostici e dei  riferimenti ai codici ICD-10-CM.</a:t>
            </a:r>
          </a:p>
          <a:p>
            <a:pPr algn="l" fontAlgn="t"/>
            <a:r>
              <a:rPr lang="it-IT" b="0" i="0" dirty="0">
                <a:effectLst/>
                <a:latin typeface="Libre Franklin" pitchFamily="2" charset="0"/>
              </a:rPr>
              <a:t>Inoltre presenta un nuovo disturbo, il Disturbo da Lutto Persistente, e anche i codici per il comportamento suicida e autolesionismo non suicidario, utilizzabili dal clinico senza la necessità di porre alcun’altra diagnosi.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0719337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8CCBCE9-A554-8C12-667A-19A39F6D94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DCB56D3-8CF8-FA88-C1CF-CFEFE2A742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algn="l" fontAlgn="t"/>
            <a:r>
              <a:rPr lang="it-IT" b="1" i="0" dirty="0">
                <a:effectLst/>
                <a:latin typeface="Libre Franklin" pitchFamily="2" charset="0"/>
              </a:rPr>
              <a:t>Quali novità nel DSM-5-TR?</a:t>
            </a:r>
          </a:p>
          <a:p>
            <a:pPr algn="l" fontAlgn="t">
              <a:buFont typeface="Arial" panose="020B0604020202020204" pitchFamily="34" charset="0"/>
              <a:buChar char="•"/>
            </a:pPr>
            <a:r>
              <a:rPr lang="it-IT" b="0" i="0" dirty="0">
                <a:effectLst/>
                <a:latin typeface="Libre Franklin" pitchFamily="2" charset="0"/>
              </a:rPr>
              <a:t>Testo completamente rivisto per ciascun disturbo con sezioni aggiornate su caratteristiche associate, prevalenza, sviluppo e decorso, fattori di rischio e prognostici, cultura, marcatori diagnostici, </a:t>
            </a:r>
            <a:r>
              <a:rPr lang="it-IT" b="0" i="0" u="none" strike="noStrike" dirty="0">
                <a:effectLst/>
                <a:latin typeface="Libre Franklin" pitchFamily="2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suicidio</a:t>
            </a:r>
            <a:r>
              <a:rPr lang="it-IT" b="0" i="0" dirty="0">
                <a:effectLst/>
                <a:latin typeface="Libre Franklin" pitchFamily="2" charset="0"/>
              </a:rPr>
              <a:t>, diagnosi differenziale e altro ancora.</a:t>
            </a:r>
          </a:p>
          <a:p>
            <a:pPr algn="l" fontAlgn="t">
              <a:buFont typeface="Arial" panose="020B0604020202020204" pitchFamily="34" charset="0"/>
              <a:buChar char="•"/>
            </a:pPr>
            <a:r>
              <a:rPr lang="it-IT" b="0" i="0" dirty="0">
                <a:effectLst/>
                <a:latin typeface="Libre Franklin" pitchFamily="2" charset="0"/>
              </a:rPr>
              <a:t>Aggiunta del disturbo da Lutto Persistente alla Sezione II.</a:t>
            </a:r>
          </a:p>
          <a:p>
            <a:pPr algn="l" fontAlgn="t">
              <a:buFont typeface="Arial" panose="020B0604020202020204" pitchFamily="34" charset="0"/>
              <a:buChar char="•"/>
            </a:pPr>
            <a:r>
              <a:rPr lang="it-IT" b="0" i="0" dirty="0">
                <a:effectLst/>
                <a:latin typeface="Libre Franklin" pitchFamily="2" charset="0"/>
              </a:rPr>
              <a:t>Oltre 70 set di criteri modificati con utili chiarimenti dalla pubblicazione del DSM-5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8687126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D6C4ED7-F18C-F704-EB2F-E3BBA66707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60F54E2-044A-4970-769E-D4483D9F80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l" fontAlgn="t">
              <a:buFont typeface="Arial" panose="020B0604020202020204" pitchFamily="34" charset="0"/>
              <a:buChar char="•"/>
            </a:pPr>
            <a:r>
              <a:rPr lang="it-IT" b="0" i="0" dirty="0">
                <a:effectLst/>
                <a:latin typeface="Libre Franklin" pitchFamily="2" charset="0"/>
              </a:rPr>
              <a:t>Introduzione e utilizzo del manuale completamente aggiornati per guidare l’utente nell’utilizzo e per fornire una terminologia comune.</a:t>
            </a:r>
          </a:p>
          <a:p>
            <a:pPr algn="l" fontAlgn="t">
              <a:buFont typeface="Arial" panose="020B0604020202020204" pitchFamily="34" charset="0"/>
              <a:buChar char="•"/>
            </a:pPr>
            <a:r>
              <a:rPr lang="it-IT" b="0" i="0" dirty="0">
                <a:effectLst/>
                <a:latin typeface="Libre Franklin" pitchFamily="2" charset="0"/>
              </a:rPr>
              <a:t>Considerazioni sull’impatto del razzismo e delle discriminazioni sui disturbi mentali.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763088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B725E7E-5AFC-ED1B-CA68-7CA38EEACF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AFFDF7D-04C5-039F-393D-1C8648F09F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algn="l" fontAlgn="t">
              <a:buFont typeface="Arial" panose="020B0604020202020204" pitchFamily="34" charset="0"/>
              <a:buChar char="•"/>
            </a:pPr>
            <a:r>
              <a:rPr lang="it-IT" b="0" i="0" dirty="0">
                <a:effectLst/>
                <a:latin typeface="Libre Franklin" pitchFamily="2" charset="0"/>
              </a:rPr>
              <a:t>Nuovi codici per segnalare e monitorare il comportamento suicidario e autolesionismo non suicidario, a disposizione di tutti i medici di qualsiasi disciplina e senza la necessità di alcun’altra diagnosi. Questi criteri dopo lungo dibattito sono rientrati tra i criteri che meritano ulteriore approfondimento in quanto potenzialmente stigmatizzanti</a:t>
            </a:r>
          </a:p>
          <a:p>
            <a:pPr algn="l" fontAlgn="t">
              <a:buFont typeface="Arial" panose="020B0604020202020204" pitchFamily="34" charset="0"/>
              <a:buChar char="•"/>
            </a:pPr>
            <a:endParaRPr lang="it-IT" b="0" i="0" dirty="0">
              <a:effectLst/>
              <a:latin typeface="Libre Franklin" pitchFamily="2" charset="0"/>
            </a:endParaRPr>
          </a:p>
          <a:p>
            <a:pPr algn="l" fontAlgn="t">
              <a:buFont typeface="Arial" panose="020B0604020202020204" pitchFamily="34" charset="0"/>
              <a:buChar char="•"/>
            </a:pPr>
            <a:r>
              <a:rPr lang="it-IT" b="0" i="0" dirty="0">
                <a:effectLst/>
                <a:latin typeface="Libre Franklin" pitchFamily="2" charset="0"/>
              </a:rPr>
              <a:t>Ripristinato il ‘Disturbo dell’umore non specificato’ per presentazioni di umore misto che non soddisfano i criteri per un disturbo bipolare o depressivo.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51732062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E80CFC8-783B-99E8-A832-BC1DE818E5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977EF53-459F-101B-1ECB-7E3BFF790F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b="0" i="0" dirty="0">
                <a:effectLst/>
                <a:latin typeface="Libre Franklin" pitchFamily="2" charset="0"/>
              </a:rPr>
              <a:t>Aggiornamenti significativi alla terminologia utilizzata per descrivere la </a:t>
            </a:r>
            <a:r>
              <a:rPr lang="it-IT" b="0" i="0" u="none" strike="noStrike" dirty="0">
                <a:effectLst/>
                <a:latin typeface="Libre Franklin" pitchFamily="2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disforia di genere</a:t>
            </a:r>
            <a:r>
              <a:rPr lang="it-IT" b="0" i="0" dirty="0">
                <a:effectLst/>
                <a:latin typeface="Libre Franklin" pitchFamily="2" charset="0"/>
              </a:rPr>
              <a:t>. Il termine ‘genere desiderato’ è ora sostituito da ‘genere esperito’, il termine ‘procedura medica per il cambio di </a:t>
            </a:r>
            <a:r>
              <a:rPr lang="it-IT" b="0" i="0" dirty="0" err="1">
                <a:effectLst/>
                <a:latin typeface="Libre Franklin" pitchFamily="2" charset="0"/>
              </a:rPr>
              <a:t>sesso’</a:t>
            </a:r>
            <a:r>
              <a:rPr lang="it-IT" b="0" i="0" dirty="0">
                <a:effectLst/>
                <a:latin typeface="Libre Franklin" pitchFamily="2" charset="0"/>
              </a:rPr>
              <a:t> è ora ‘procedura medica di affermazione del genere’ e il termine ‘maschio alla </a:t>
            </a:r>
            <a:r>
              <a:rPr lang="it-IT" b="0" i="0" dirty="0" err="1">
                <a:effectLst/>
                <a:latin typeface="Libre Franklin" pitchFamily="2" charset="0"/>
              </a:rPr>
              <a:t>nascita’</a:t>
            </a:r>
            <a:r>
              <a:rPr lang="it-IT" b="0" i="0" dirty="0">
                <a:effectLst/>
                <a:latin typeface="Libre Franklin" pitchFamily="2" charset="0"/>
              </a:rPr>
              <a:t>/’femmina alla </a:t>
            </a:r>
            <a:r>
              <a:rPr lang="it-IT" b="0" i="0" dirty="0" err="1">
                <a:effectLst/>
                <a:latin typeface="Libre Franklin" pitchFamily="2" charset="0"/>
              </a:rPr>
              <a:t>nascita’</a:t>
            </a:r>
            <a:r>
              <a:rPr lang="it-IT" b="0" i="0" dirty="0">
                <a:effectLst/>
                <a:latin typeface="Libre Franklin" pitchFamily="2" charset="0"/>
              </a:rPr>
              <a:t> è ora ‘maschio assegnato all’individuo /femmina alla </a:t>
            </a:r>
            <a:r>
              <a:rPr lang="it-IT" b="0" i="0" dirty="0" err="1">
                <a:effectLst/>
                <a:latin typeface="Libre Franklin" pitchFamily="2" charset="0"/>
              </a:rPr>
              <a:t>nascita’</a:t>
            </a:r>
            <a:r>
              <a:rPr lang="it-IT" b="0" i="0" dirty="0">
                <a:effectLst/>
                <a:latin typeface="Libre Franklin" pitchFamily="2" charset="0"/>
              </a:rPr>
              <a:t>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58218889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A3CFBFE-0C24-B153-AC32-F4854F0615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C0422D0-7B87-D114-5571-64C80C1A56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l" fontAlgn="t"/>
            <a:r>
              <a:rPr lang="it-IT" b="1" i="0" dirty="0">
                <a:effectLst/>
                <a:latin typeface="Libre Franklin" pitchFamily="2" charset="0"/>
              </a:rPr>
              <a:t>Disturbo da Lutto Persistente nel DSM-5-TR</a:t>
            </a:r>
          </a:p>
          <a:p>
            <a:pPr algn="l" fontAlgn="t"/>
            <a:r>
              <a:rPr lang="it-IT" b="0" i="0" dirty="0">
                <a:effectLst/>
                <a:latin typeface="Libre Franklin" pitchFamily="2" charset="0"/>
              </a:rPr>
              <a:t>Il disturbo da Lutto Persistente o </a:t>
            </a:r>
            <a:r>
              <a:rPr lang="it-IT" b="0" i="0" dirty="0" err="1">
                <a:effectLst/>
                <a:latin typeface="Libre Franklin" pitchFamily="2" charset="0"/>
              </a:rPr>
              <a:t>Prolonged</a:t>
            </a:r>
            <a:r>
              <a:rPr lang="it-IT" b="0" i="0" dirty="0">
                <a:effectLst/>
                <a:latin typeface="Libre Franklin" pitchFamily="2" charset="0"/>
              </a:rPr>
              <a:t> </a:t>
            </a:r>
            <a:r>
              <a:rPr lang="it-IT" b="0" i="0" dirty="0" err="1">
                <a:effectLst/>
                <a:latin typeface="Libre Franklin" pitchFamily="2" charset="0"/>
              </a:rPr>
              <a:t>Grief</a:t>
            </a:r>
            <a:r>
              <a:rPr lang="it-IT" b="0" i="0" dirty="0">
                <a:effectLst/>
                <a:latin typeface="Libre Franklin" pitchFamily="2" charset="0"/>
              </a:rPr>
              <a:t> Disorder (PGD) è il risultato di anni di ricerca ed esperienza clinica che indicano che alcune persone sperimentano un’incapacità pervasiva a superare il </a:t>
            </a:r>
            <a:r>
              <a:rPr lang="it-IT" b="0" i="0" u="sng" dirty="0">
                <a:effectLst/>
                <a:latin typeface="Libre Franklin" pitchFamily="2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lutto</a:t>
            </a:r>
            <a:r>
              <a:rPr lang="it-IT" b="0" i="0" dirty="0">
                <a:effectLst/>
                <a:latin typeface="Libre Franklin" pitchFamily="2" charset="0"/>
              </a:rPr>
              <a:t> per la perdita di una persona cara e tali sintomi sono così gravi da influenzare il funzionamento quotidiano dell’individuo. 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83166808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9B0BCD8-5EA6-CB40-BE56-0BD8EA1803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2C87E3E-FDE3-2E2B-C25D-1BB419A0AD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sz="2400" kern="0" dirty="0">
                <a:effectLst/>
                <a:latin typeface="Libre Franklin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Il DSM-5 ha proposto la diagnosi di </a:t>
            </a:r>
            <a:r>
              <a:rPr lang="it-IT" sz="2400" b="1" kern="0" dirty="0">
                <a:effectLst/>
                <a:latin typeface="Libre Franklin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disturbo da lutto persistente e complicato</a:t>
            </a:r>
            <a:r>
              <a:rPr lang="it-IT" sz="2400" kern="0" dirty="0">
                <a:effectLst/>
                <a:latin typeface="Libre Franklin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per indicare proprio quelle condizioni in cui le manifestazioni acute del </a:t>
            </a:r>
            <a:r>
              <a:rPr lang="it-IT" sz="2400" b="1" kern="0" dirty="0">
                <a:effectLst/>
                <a:latin typeface="Libre Franklin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lutto</a:t>
            </a:r>
            <a:r>
              <a:rPr lang="it-IT" sz="2400" kern="0" dirty="0">
                <a:effectLst/>
                <a:latin typeface="Libre Franklin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con vissuti a stampo negativo, di tristezza, colpa, invidia, rabbia, associati a persistenti ruminazioni relative alle cause, circostanze e conseguenze della perdita, permangono se sono trascorsi almeno 12 mesi dalla </a:t>
            </a:r>
            <a:r>
              <a:rPr lang="it-IT" sz="2400" b="1" kern="0" dirty="0">
                <a:effectLst/>
                <a:latin typeface="Libre Franklin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morte</a:t>
            </a:r>
            <a:r>
              <a:rPr lang="it-IT" sz="2400" kern="0" dirty="0">
                <a:effectLst/>
                <a:latin typeface="Libre Franklin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di qualcuno con cui l’individuo in </a:t>
            </a:r>
            <a:r>
              <a:rPr lang="it-IT" sz="2400" b="1" kern="0" dirty="0">
                <a:effectLst/>
                <a:latin typeface="Libre Franklin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lutto</a:t>
            </a:r>
            <a:r>
              <a:rPr lang="it-IT" sz="2400" kern="0" dirty="0">
                <a:effectLst/>
                <a:latin typeface="Libre Franklin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aveva una relazione stretta, considerando questo lasso di tempo come discriminante tra</a:t>
            </a:r>
            <a:r>
              <a:rPr lang="it-IT" sz="2400" b="1" kern="0" dirty="0">
                <a:effectLst/>
                <a:latin typeface="Libre Franklin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lutto normale e patologico</a:t>
            </a:r>
            <a:r>
              <a:rPr lang="it-IT" sz="2400" kern="0" dirty="0">
                <a:effectLst/>
                <a:latin typeface="Libre Franklin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it-IT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94751093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4E3ED9F-CD43-EC96-FB39-BFDC17BA7C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/>
              <a:t>Disturbo da lutto prolungato sintomi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0D79C18-A117-E643-66B5-6E9C8F4405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fontAlgn="t">
              <a:spcAft>
                <a:spcPts val="800"/>
              </a:spcAft>
              <a:buNone/>
            </a:pPr>
            <a:r>
              <a:rPr lang="it-IT" sz="1800" kern="0" dirty="0">
                <a:effectLst/>
                <a:latin typeface="Libre Franklin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it-IT" sz="1800" kern="0" dirty="0">
                <a:effectLst/>
                <a:latin typeface="Libre Franklin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it-IT" sz="2000" kern="0" dirty="0">
                <a:effectLst/>
                <a:latin typeface="Libre Franklin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 Un persistente desiderio/nostalgia della persona deceduta. Nei bambini piccoli il desiderio può essere espresso nel gioco e nel comportamento con un particolare  rapporto con un’altra figura oggetto di attaccamento.</a:t>
            </a:r>
            <a:br>
              <a:rPr lang="it-IT" sz="2000" kern="0" dirty="0">
                <a:effectLst/>
                <a:latin typeface="Libre Franklin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it-IT" sz="2000" kern="0" dirty="0">
                <a:effectLst/>
                <a:latin typeface="Libre Franklin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 Tristezza e dolore emotivo intenso in seguito alla </a:t>
            </a:r>
            <a:r>
              <a:rPr lang="it-IT" sz="2000" b="1" kern="0" dirty="0">
                <a:effectLst/>
                <a:latin typeface="Libre Franklin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morte</a:t>
            </a:r>
            <a:r>
              <a:rPr lang="it-IT" sz="2000" kern="0" dirty="0">
                <a:effectLst/>
                <a:latin typeface="Libre Franklin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it-IT" sz="2000" kern="0" dirty="0">
                <a:effectLst/>
                <a:latin typeface="Libre Franklin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it-IT" sz="2000" kern="0" dirty="0">
                <a:effectLst/>
                <a:latin typeface="Libre Franklin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3. Preoccupazione per il deceduto.</a:t>
            </a:r>
            <a:br>
              <a:rPr lang="it-IT" sz="2000" kern="0" dirty="0">
                <a:effectLst/>
                <a:latin typeface="Libre Franklin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it-IT" sz="2000" kern="0" dirty="0">
                <a:effectLst/>
                <a:latin typeface="Libre Franklin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4. Preoccupazione per le circostanze della </a:t>
            </a:r>
            <a:r>
              <a:rPr lang="it-IT" sz="2000" b="1" kern="0" dirty="0">
                <a:effectLst/>
                <a:latin typeface="Libre Franklin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morte</a:t>
            </a:r>
            <a:r>
              <a:rPr lang="it-IT" sz="2000" kern="0" dirty="0">
                <a:effectLst/>
                <a:latin typeface="Libre Franklin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Nei bambini, questa preoccupazione per il deceduto può essere espressa attraverso i contenuti del gioco e il comportamento può estendersi fino alla preoccupazione per la possibile </a:t>
            </a:r>
            <a:r>
              <a:rPr lang="it-IT" sz="2000" b="1" kern="0" dirty="0">
                <a:effectLst/>
                <a:latin typeface="Libre Franklin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morte</a:t>
            </a:r>
            <a:r>
              <a:rPr lang="it-IT" sz="2000" kern="0" dirty="0">
                <a:effectLst/>
                <a:latin typeface="Libre Franklin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di altre persone vicine.</a:t>
            </a:r>
            <a:br>
              <a:rPr lang="it-IT" sz="2000" kern="0" dirty="0">
                <a:effectLst/>
                <a:latin typeface="Libre Franklin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it-IT" sz="2000" kern="0" dirty="0">
                <a:effectLst/>
                <a:latin typeface="Libre Franklin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it-IT" sz="2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3835842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olo 6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it-IT" dirty="0"/>
              <a:t>DSM-5-TR differenze rispetto </a:t>
            </a:r>
            <a:br>
              <a:rPr lang="it-IT" dirty="0"/>
            </a:br>
            <a:r>
              <a:rPr lang="it-IT" dirty="0"/>
              <a:t>DSM-5 e DSM-IV TR</a:t>
            </a:r>
            <a:br>
              <a:rPr lang="it-IT" dirty="0"/>
            </a:br>
            <a:r>
              <a:rPr lang="it-IT" dirty="0"/>
              <a:t> </a:t>
            </a:r>
          </a:p>
        </p:txBody>
      </p:sp>
      <p:sp>
        <p:nvSpPr>
          <p:cNvPr id="8" name="Sottotitolo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09230431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EADE32E-65D0-03A5-B4E9-F7FC7F397C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D299BBB-A845-9B8C-3352-1A92EE70E4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700808"/>
            <a:ext cx="8229600" cy="4525963"/>
          </a:xfrm>
        </p:spPr>
        <p:txBody>
          <a:bodyPr>
            <a:normAutofit fontScale="85000" lnSpcReduction="20000"/>
          </a:bodyPr>
          <a:lstStyle/>
          <a:p>
            <a:pPr marL="0" indent="0" fontAlgn="t">
              <a:lnSpc>
                <a:spcPct val="120000"/>
              </a:lnSpc>
              <a:spcAft>
                <a:spcPts val="800"/>
              </a:spcAft>
              <a:buNone/>
            </a:pPr>
            <a:br>
              <a:rPr lang="it-IT" sz="3200" kern="0" dirty="0">
                <a:effectLst/>
                <a:latin typeface="Libre Franklin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it-IT" sz="3200" kern="0" dirty="0">
                <a:effectLst/>
                <a:latin typeface="Libre Franklin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 Marcata difficoltà nell’accettare la </a:t>
            </a:r>
            <a:r>
              <a:rPr lang="it-IT" sz="3200" b="1" kern="0" dirty="0">
                <a:effectLst/>
                <a:latin typeface="Libre Franklin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morte</a:t>
            </a:r>
            <a:r>
              <a:rPr lang="it-IT" sz="3200" kern="0" dirty="0">
                <a:effectLst/>
                <a:latin typeface="Libre Franklin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Nei bambini questa difficoltà dipende dalla capacità di comprendere il significato e la definitività della </a:t>
            </a:r>
            <a:r>
              <a:rPr lang="it-IT" sz="3200" b="1" kern="0" dirty="0">
                <a:effectLst/>
                <a:latin typeface="Libre Franklin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morte</a:t>
            </a:r>
            <a:r>
              <a:rPr lang="it-IT" sz="3200" kern="0" dirty="0">
                <a:effectLst/>
                <a:latin typeface="Libre Franklin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Molto frequente nei bambini il ricorso alla negazione dell’evento (non è vero che è morto è partito e poi torna). Questa reazione è possibile nei primi giorni anche nell’adulto se prolungata diventa altamente patologica</a:t>
            </a:r>
            <a:br>
              <a:rPr lang="it-IT" sz="3200" kern="0" dirty="0">
                <a:effectLst/>
                <a:latin typeface="Libre Franklin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457532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E208EDB-83A4-ADA4-F0F2-B668E98D20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24CFCE5-F8CD-CE9D-D09A-A153590E25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sz="3200" kern="0" dirty="0">
                <a:effectLst/>
                <a:latin typeface="Libre Franklin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 Provare incredulità o torpore emotivo riguardo alla perdita. In questi casi si può negare il proprio dolore come meccanismo di difesa.</a:t>
            </a:r>
            <a:br>
              <a:rPr lang="it-IT" sz="3200" kern="0" dirty="0">
                <a:effectLst/>
                <a:latin typeface="Libre Franklin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it-IT" sz="3200" kern="0" dirty="0">
                <a:effectLst/>
                <a:latin typeface="Libre Franklin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3. Difficoltà ad abbandonarsi a ricordi positivi che riguardano il deceduto.</a:t>
            </a:r>
            <a:br>
              <a:rPr lang="it-IT" sz="3200" kern="0" dirty="0">
                <a:effectLst/>
                <a:latin typeface="Libre Franklin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it-IT" sz="3200" kern="0" dirty="0">
                <a:effectLst/>
                <a:latin typeface="Libre Franklin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4. Amarezza o rabbia in relazione alla perdita (poteva invece di lui morire quell’altra persona che è uno </a:t>
            </a:r>
            <a:r>
              <a:rPr lang="it-IT" sz="3200" kern="0" dirty="0" err="1">
                <a:effectLst/>
                <a:latin typeface="Libre Franklin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str</a:t>
            </a:r>
            <a:r>
              <a:rPr lang="it-IT" sz="3200" kern="0" dirty="0">
                <a:effectLst/>
                <a:latin typeface="Libre Franklin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…).</a:t>
            </a:r>
            <a:br>
              <a:rPr lang="it-IT" sz="3200" kern="0" dirty="0">
                <a:effectLst/>
                <a:latin typeface="Libre Franklin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11493334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0B612C0-DAEF-AC69-3697-07AEF462E2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3DA16FB-0881-9BA9-ACCA-3B3EF5DACA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sz="3200" kern="0" dirty="0">
                <a:effectLst/>
                <a:latin typeface="Libre Franklin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5. Valutazione negativa di sé in relazione al deceduto o alla </a:t>
            </a:r>
            <a:r>
              <a:rPr lang="it-IT" sz="3200" b="1" kern="0" dirty="0">
                <a:effectLst/>
                <a:latin typeface="Libre Franklin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morte</a:t>
            </a:r>
            <a:r>
              <a:rPr lang="it-IT" sz="3200" kern="0" dirty="0">
                <a:effectLst/>
                <a:latin typeface="Libre Franklin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(es. senso di </a:t>
            </a:r>
            <a:r>
              <a:rPr lang="it-IT" sz="3200" kern="0" dirty="0" err="1">
                <a:effectLst/>
                <a:latin typeface="Libre Franklin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autocolpevolezza</a:t>
            </a:r>
            <a:r>
              <a:rPr lang="it-IT" sz="3200" kern="0" dirty="0">
                <a:effectLst/>
                <a:latin typeface="Libre Franklin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br>
              <a:rPr lang="it-IT" sz="3200" kern="0" dirty="0">
                <a:effectLst/>
                <a:latin typeface="Libre Franklin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it-IT" sz="3200" kern="0" dirty="0">
                <a:effectLst/>
                <a:latin typeface="Libre Franklin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6. Eccessivo </a:t>
            </a:r>
            <a:r>
              <a:rPr lang="it-IT" sz="3200" u="sng" kern="0" dirty="0">
                <a:effectLst/>
                <a:latin typeface="Libre Franklin" pitchFamily="2" charset="0"/>
                <a:ea typeface="Times New Roman" panose="02020603050405020304" pitchFamily="18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evitamento</a:t>
            </a:r>
            <a:r>
              <a:rPr lang="it-IT" sz="3200" kern="0" dirty="0">
                <a:effectLst/>
                <a:latin typeface="Libre Franklin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di ricordi della perdita (per es. evitamento di persone, luoghi o situazioni associati al deceduto; nei bambini questo può includere l’evitamento di pensieri e sentimenti che riguardano il deceduto.</a:t>
            </a:r>
            <a:endParaRPr lang="it-IT" sz="3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03926837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DEDF56A-DB5E-ACC8-869D-A126C17973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862F83A-3F5B-234C-468D-FBA9B83472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120000"/>
              </a:lnSpc>
            </a:pPr>
            <a:r>
              <a:rPr lang="it-IT" sz="3200" kern="0" dirty="0">
                <a:effectLst/>
                <a:latin typeface="Libre Franklin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Disordine sociale e dell’identità</a:t>
            </a:r>
            <a:br>
              <a:rPr lang="it-IT" sz="3200" kern="0" dirty="0">
                <a:effectLst/>
                <a:latin typeface="Libre Franklin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it-IT" sz="3200" kern="0" dirty="0">
                <a:effectLst/>
                <a:latin typeface="Libre Franklin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Desiderio di morire per essere vicini al deceduto.</a:t>
            </a:r>
            <a:br>
              <a:rPr lang="it-IT" sz="3200" kern="0" dirty="0">
                <a:effectLst/>
                <a:latin typeface="Libre Franklin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it-IT" sz="3200" kern="0" dirty="0">
                <a:effectLst/>
                <a:latin typeface="Libre Franklin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Dal momento della </a:t>
            </a:r>
            <a:r>
              <a:rPr lang="it-IT" sz="3200" b="1" kern="0" dirty="0">
                <a:effectLst/>
                <a:latin typeface="Libre Franklin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morte</a:t>
            </a:r>
            <a:r>
              <a:rPr lang="it-IT" sz="3200" kern="0" dirty="0">
                <a:effectLst/>
                <a:latin typeface="Libre Franklin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difficoltà nel provare fiducia verso gli altri.</a:t>
            </a:r>
            <a:br>
              <a:rPr lang="it-IT" sz="3200" kern="0" dirty="0">
                <a:effectLst/>
                <a:latin typeface="Libre Franklin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it-IT" sz="3200" kern="0" dirty="0">
                <a:effectLst/>
                <a:latin typeface="Libre Franklin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Dal momento della </a:t>
            </a:r>
            <a:r>
              <a:rPr lang="it-IT" sz="3200" b="1" kern="0" dirty="0">
                <a:effectLst/>
                <a:latin typeface="Libre Franklin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morte</a:t>
            </a:r>
            <a:r>
              <a:rPr lang="it-IT" sz="3200" kern="0" dirty="0">
                <a:effectLst/>
                <a:latin typeface="Libre Franklin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sensazione di essere soli o distaccati dagli altri.</a:t>
            </a:r>
            <a:br>
              <a:rPr lang="it-IT" sz="3200" kern="0" dirty="0">
                <a:effectLst/>
                <a:latin typeface="Libre Franklin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it-IT" sz="3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9155258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66F9795-7198-2B80-50B5-4A0A9EB29F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D0F7DBF-DFEA-CD9A-584E-40C0B54DE3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it-IT" sz="3200" kern="0" dirty="0">
                <a:effectLst/>
                <a:latin typeface="Libre Franklin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Sensazione che la vita sia vuota o priva di senso senza il deceduto, o pensiero di non farcela senza il deceduto.</a:t>
            </a:r>
            <a:br>
              <a:rPr lang="it-IT" sz="3200" kern="0" dirty="0">
                <a:effectLst/>
                <a:latin typeface="Libre Franklin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it-IT" sz="3200" kern="0" dirty="0">
                <a:effectLst/>
                <a:latin typeface="Libre Franklin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Confusione circa il proprio ruolo nella vita, o diminuito senso della propria identità (per es. una parte di se stessi è diminuita insieme al deceduto).</a:t>
            </a:r>
            <a:br>
              <a:rPr lang="it-IT" sz="3200" kern="0" dirty="0">
                <a:effectLst/>
                <a:latin typeface="Libre Franklin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it-IT" sz="3200" kern="0" dirty="0">
                <a:effectLst/>
                <a:latin typeface="Libre Franklin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Dal momento della perdita, difficoltà o riluttanza nel perseguire i propri interessi o nel fare piani per il futuro (per es. amicizie, attività).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58656094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1869D27-E72A-81DA-8165-4EF5524335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3C17A8A-EA43-8F27-0EBF-75CDEC5D24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fontAlgn="t">
              <a:spcAft>
                <a:spcPts val="800"/>
              </a:spcAft>
            </a:pPr>
            <a:r>
              <a:rPr lang="it-IT" sz="3200" kern="0" dirty="0">
                <a:effectLst/>
                <a:latin typeface="Libre Franklin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D. Il disturbo causa disagio clinicamente significativo o compromissione del funzionamento in ambito sociale, lavorativo o in altre aree importanti</a:t>
            </a:r>
            <a:br>
              <a:rPr lang="it-IT" sz="3200" kern="0" dirty="0">
                <a:effectLst/>
                <a:latin typeface="Libre Franklin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it-IT" sz="3200" kern="0" dirty="0">
                <a:effectLst/>
                <a:latin typeface="Libre Franklin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E. La reazione di </a:t>
            </a:r>
            <a:r>
              <a:rPr lang="it-IT" sz="3200" b="1" kern="0" dirty="0">
                <a:effectLst/>
                <a:latin typeface="Libre Franklin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lutto</a:t>
            </a:r>
            <a:r>
              <a:rPr lang="it-IT" sz="3200" kern="0" dirty="0">
                <a:effectLst/>
                <a:latin typeface="Libre Franklin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è sproporzionata o non coerente con le norme culturali o religiose o appropriate per l’età.</a:t>
            </a:r>
            <a:endParaRPr lang="it-IT" sz="3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9242468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8803869-9EC9-3ADF-5AA8-03335EF699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D76CD64-A31F-34EA-A487-60FD0F1509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sz="3200" kern="0" dirty="0">
                <a:effectLst/>
                <a:latin typeface="Libre Franklin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Specificare se</a:t>
            </a:r>
            <a:r>
              <a:rPr lang="it-IT" sz="3200" b="1" kern="0" dirty="0">
                <a:effectLst/>
                <a:latin typeface="Libre Franklin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lutto traumatico</a:t>
            </a:r>
            <a:r>
              <a:rPr lang="it-IT" sz="3200" kern="0" dirty="0">
                <a:effectLst/>
                <a:latin typeface="Libre Franklin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ovvero: </a:t>
            </a:r>
            <a:r>
              <a:rPr lang="it-IT" sz="3200" b="1" kern="0" dirty="0">
                <a:effectLst/>
                <a:latin typeface="Libre Franklin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lutto</a:t>
            </a:r>
            <a:r>
              <a:rPr lang="it-IT" sz="3200" kern="0" dirty="0">
                <a:effectLst/>
                <a:latin typeface="Libre Franklin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dovuto a omicidio o suicidio con persistenti pensieri gravosi riguardo alla natura traumatica della </a:t>
            </a:r>
            <a:r>
              <a:rPr lang="it-IT" sz="3200" b="1" kern="0" dirty="0">
                <a:effectLst/>
                <a:latin typeface="Libre Franklin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morte</a:t>
            </a:r>
            <a:r>
              <a:rPr lang="it-IT" sz="3200" kern="0" dirty="0">
                <a:effectLst/>
                <a:latin typeface="Libre Franklin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(spesso in risposta a ricordi della perdita), tra cui gli ultimi momenti del deceduto, il grado di sofferenza e delle ferite, o la natura dolorosa o intenzionale della</a:t>
            </a:r>
            <a:r>
              <a:rPr lang="it-IT" sz="3200" b="1" kern="0" dirty="0">
                <a:effectLst/>
                <a:latin typeface="Libre Franklin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morte</a:t>
            </a:r>
            <a:r>
              <a:rPr lang="it-IT" sz="3200" kern="0" dirty="0">
                <a:effectLst/>
                <a:latin typeface="Libre Franklin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it-IT" sz="3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29838000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A2187BC-5790-18E3-2DC4-7DC65A3A4D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Diagnosi differenziale: depressione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46F103A-7270-7FC9-F72C-9210FBA07E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fontAlgn="t">
              <a:spcAft>
                <a:spcPts val="800"/>
              </a:spcAft>
            </a:pPr>
            <a:r>
              <a:rPr lang="it-IT" sz="3200" b="1" kern="0" dirty="0">
                <a:effectLst/>
                <a:latin typeface="Libre Franklin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3200" kern="0" dirty="0">
                <a:effectLst/>
                <a:latin typeface="Libre Franklin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Il </a:t>
            </a:r>
            <a:r>
              <a:rPr lang="it-IT" sz="3200" b="1" kern="0" dirty="0">
                <a:effectLst/>
                <a:latin typeface="Libre Franklin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disturbo da lutto persistente e complicato</a:t>
            </a:r>
            <a:r>
              <a:rPr lang="it-IT" sz="3200" kern="0" dirty="0">
                <a:effectLst/>
                <a:latin typeface="Libre Franklin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it-IT" sz="3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fontAlgn="t">
              <a:spcAft>
                <a:spcPts val="800"/>
              </a:spcAft>
            </a:pPr>
            <a:r>
              <a:rPr lang="it-IT" sz="3200" kern="0" dirty="0">
                <a:effectLst/>
                <a:latin typeface="Libre Franklin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Nonostante la tristezza e i sentimenti di colpa siano caratteristiche centrali della depressione maggiore, nel</a:t>
            </a:r>
            <a:r>
              <a:rPr lang="it-IT" sz="3200" b="1" kern="0" dirty="0">
                <a:effectLst/>
                <a:latin typeface="Libre Franklin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lutto complicato</a:t>
            </a:r>
            <a:r>
              <a:rPr lang="it-IT" sz="3200" kern="0" dirty="0">
                <a:effectLst/>
                <a:latin typeface="Libre Franklin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  vengano esperiti solo in relazione alla figura del defunto; la ruminazione sugli errori e sui fallimenti del passato, anch’essa presente in entrambi i casi, è centrata nel disturbo da</a:t>
            </a:r>
            <a:r>
              <a:rPr lang="it-IT" sz="3200" b="1" kern="0" dirty="0">
                <a:effectLst/>
                <a:latin typeface="Libre Franklin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lutto prolungato</a:t>
            </a:r>
            <a:r>
              <a:rPr lang="it-IT" sz="3200" kern="0" dirty="0">
                <a:effectLst/>
                <a:latin typeface="Libre Franklin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solo sulla persona deceduta anziché essere generalizzata.</a:t>
            </a:r>
            <a:endParaRPr lang="it-IT" sz="3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16465420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B0D15DF-35DB-487B-DA05-4675BAD7D6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PTSD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BBDAF16-B25F-D607-9079-AE49064A38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fontAlgn="t">
              <a:lnSpc>
                <a:spcPct val="110000"/>
              </a:lnSpc>
              <a:spcAft>
                <a:spcPts val="800"/>
              </a:spcAft>
            </a:pPr>
            <a:r>
              <a:rPr lang="it-IT" sz="3200" kern="0" dirty="0">
                <a:effectLst/>
                <a:latin typeface="Libre Franklin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 nel PTSD si tratta di paura e ansia, nel</a:t>
            </a:r>
            <a:r>
              <a:rPr lang="it-IT" sz="3200" b="1" kern="0" dirty="0">
                <a:effectLst/>
                <a:latin typeface="Libre Franklin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lutto</a:t>
            </a:r>
            <a:r>
              <a:rPr lang="it-IT" sz="3200" kern="0" dirty="0">
                <a:effectLst/>
                <a:latin typeface="Libre Franklin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di tristezza e nostalgia. Le  intrusioni sperimentate a seguito della mancata elaborazione di un</a:t>
            </a:r>
            <a:r>
              <a:rPr lang="it-IT" sz="3200" b="1" kern="0" dirty="0">
                <a:effectLst/>
                <a:latin typeface="Libre Franklin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lutto</a:t>
            </a:r>
            <a:r>
              <a:rPr lang="it-IT" sz="3200" kern="0" dirty="0">
                <a:effectLst/>
                <a:latin typeface="Libre Franklin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sono prettamente relative ad immagini positive e confortanti della relazione con il defunto.</a:t>
            </a:r>
            <a:endParaRPr lang="it-IT" sz="3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fontAlgn="t">
              <a:lnSpc>
                <a:spcPct val="110000"/>
              </a:lnSpc>
              <a:spcAft>
                <a:spcPts val="1125"/>
              </a:spcAft>
            </a:pPr>
            <a:r>
              <a:rPr lang="it-IT" sz="3200" kern="0" dirty="0">
                <a:effectLst/>
                <a:latin typeface="Libre Franklin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Si può osservare come una diagnosi differenziale si possa formulare anche rispetto al disturbo dell’adattamento,  </a:t>
            </a:r>
            <a:endParaRPr lang="it-IT" sz="3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64428876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8A21856-A0FE-20EE-13E1-B9ACBD7862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DF4BE23-D35D-C8AB-238D-1DD039E183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b="0" i="0" dirty="0">
                <a:effectLst/>
                <a:latin typeface="Libre Franklin" pitchFamily="2" charset="0"/>
              </a:rPr>
              <a:t>Si stima che in seguito alla perdita non violenta di una persona cara, 1 adulto su 10 sia a rischio di sviluppare un disturbo da lutto persistente. Ed il 2-5% lo presenti in modo marcato.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4703362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Francesco Rovetto</a:t>
            </a:r>
          </a:p>
          <a:p>
            <a:r>
              <a:rPr lang="it-IT" dirty="0"/>
              <a:t> </a:t>
            </a:r>
          </a:p>
          <a:p>
            <a:r>
              <a:rPr lang="it-IT" dirty="0">
                <a:hlinkClick r:id="rId2"/>
              </a:rPr>
              <a:t>francesco@rovetto.it</a:t>
            </a:r>
            <a:endParaRPr lang="it-IT" dirty="0"/>
          </a:p>
          <a:p>
            <a:r>
              <a:rPr lang="it-IT" dirty="0"/>
              <a:t>3356058145</a:t>
            </a:r>
          </a:p>
          <a:p>
            <a:r>
              <a:rPr lang="it-IT" dirty="0"/>
              <a:t>www.rovetto.it</a:t>
            </a:r>
          </a:p>
        </p:txBody>
      </p:sp>
    </p:spTree>
    <p:extLst>
      <p:ext uri="{BB962C8B-B14F-4D97-AF65-F5344CB8AC3E}">
        <p14:creationId xmlns:p14="http://schemas.microsoft.com/office/powerpoint/2010/main" val="234827398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0F55DFE-57CD-785B-60DA-1A49D73B91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54613AA-0296-3E7B-9A9A-42CD5DE9A2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algn="l" fontAlgn="t"/>
            <a:r>
              <a:rPr lang="it-IT" b="1" i="0" dirty="0">
                <a:effectLst/>
                <a:latin typeface="Libre Franklin" pitchFamily="2" charset="0"/>
              </a:rPr>
              <a:t>Codici comportamento suicidario e autolesionismo non suicidario nel DSM-5-TR</a:t>
            </a:r>
          </a:p>
          <a:p>
            <a:pPr algn="l" fontAlgn="t"/>
            <a:r>
              <a:rPr lang="it-IT" b="0" i="0" dirty="0">
                <a:effectLst/>
                <a:latin typeface="Libre Franklin" pitchFamily="2" charset="0"/>
              </a:rPr>
              <a:t>I codici del comportamento suicidario e dell’autolesionismo non suicidario compaiono nella Sezione II, capitolo ‘Altre condizioni che possono essere al centro dell’attenzione clinica’. Questo capitolo presenta condizioni e problemi che non sono disturbi mentali di per sé, ma per i quali è utile disporre di un modo sistematico di registrazione, per i ricercatori, perché può aiutarli a tenere traccia della prevalenza e delle correlazioni, e per i clinici, perché queste condizioni possono giustificare attenzione continua.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85823170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92BCC7F-A731-5E51-F136-6D47EC4145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C4132F2-022A-BD10-477B-DE2189F0D4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algn="l" fontAlgn="t"/>
            <a:r>
              <a:rPr lang="it-IT" b="0" i="0" dirty="0">
                <a:effectLst/>
                <a:latin typeface="Libre Franklin" pitchFamily="2" charset="0"/>
              </a:rPr>
              <a:t>Il codice dei sintomi del comportamento suicidario può essere utilizzato per le persone che si sono impegnate in comportamenti potenzialmente autolesionistici con almeno una certa intenzione di morire a causa dell’atto. La prova dell’intenzione di porre fine alla loro vita può essere esplicita o dedotta dal comportamento o dalle circostanze. Un tentativo di suicidio può comportare o meno un vero e proprio </a:t>
            </a:r>
            <a:r>
              <a:rPr lang="it-IT" b="0" i="0" u="sng" dirty="0">
                <a:effectLst/>
                <a:latin typeface="Libre Franklin" pitchFamily="2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autolesionismo</a:t>
            </a:r>
            <a:r>
              <a:rPr lang="it-IT" b="0" i="0" dirty="0">
                <a:effectLst/>
                <a:latin typeface="Libre Franklin" pitchFamily="2" charset="0"/>
              </a:rPr>
              <a:t>.</a:t>
            </a:r>
          </a:p>
          <a:p>
            <a:pPr algn="l" fontAlgn="t"/>
            <a:r>
              <a:rPr lang="it-IT" b="0" i="0" dirty="0">
                <a:effectLst/>
                <a:latin typeface="Libre Franklin" pitchFamily="2" charset="0"/>
              </a:rPr>
              <a:t>Invece, il codice dei sintomi dell’autolesionismo non suicidario può essere utilizzato per le persone che hanno intenzionalmente inflitto dei danni al proprio corpo e che di conseguenza possono presentare: sanguinamento, lividi o dolore (ad esempio, tagliando, bruciando, pugnalando, percuotendo o eccessivo sfregamento) in assenza di intenti suicidi.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83778864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DAC4EFB-A375-C67C-BE0E-094440C387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it-IT" sz="2800" b="1" dirty="0">
                <a:latin typeface="Libre Franklin" pitchFamily="2" charset="0"/>
              </a:rPr>
              <a:t>Per quali disturbi sono stati revisionati i criteri nel DSM-5-TR?</a:t>
            </a:r>
            <a:br>
              <a:rPr lang="it-IT" sz="2800" b="1" dirty="0">
                <a:latin typeface="Libre Franklin" pitchFamily="2" charset="0"/>
              </a:rPr>
            </a:br>
            <a:endParaRPr lang="it-IT" sz="2800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DA8E2B9-541B-6B19-952E-6AD98EF0A5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it-IT" dirty="0"/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3673CEAF-8603-621C-10E8-B02774530163}"/>
              </a:ext>
            </a:extLst>
          </p:cNvPr>
          <p:cNvSpPr txBox="1"/>
          <p:nvPr/>
        </p:nvSpPr>
        <p:spPr>
          <a:xfrm>
            <a:off x="755576" y="1916832"/>
            <a:ext cx="7931224" cy="46474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fontAlgn="t">
              <a:buFont typeface="Arial" panose="020B0604020202020204" pitchFamily="34" charset="0"/>
              <a:buChar char="•"/>
            </a:pPr>
            <a:r>
              <a:rPr lang="it-IT" sz="2000" b="0" i="0" u="none" strike="noStrike" dirty="0">
                <a:effectLst/>
                <a:latin typeface="Libre Franklin" pitchFamily="2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Disturbo dello spettro autistico</a:t>
            </a:r>
            <a:endParaRPr lang="it-IT" sz="2000" b="0" i="0" dirty="0">
              <a:effectLst/>
              <a:latin typeface="Libre Franklin" pitchFamily="2" charset="0"/>
            </a:endParaRPr>
          </a:p>
          <a:p>
            <a:pPr algn="l" fontAlgn="t">
              <a:buFont typeface="Arial" panose="020B0604020202020204" pitchFamily="34" charset="0"/>
              <a:buChar char="•"/>
            </a:pPr>
            <a:r>
              <a:rPr lang="it-IT" sz="2000" b="0" i="0" dirty="0">
                <a:effectLst/>
                <a:latin typeface="Libre Franklin" pitchFamily="2" charset="0"/>
              </a:rPr>
              <a:t>Episodio maniacale</a:t>
            </a:r>
          </a:p>
          <a:p>
            <a:pPr algn="l" fontAlgn="t">
              <a:buFont typeface="Arial" panose="020B0604020202020204" pitchFamily="34" charset="0"/>
              <a:buChar char="•"/>
            </a:pPr>
            <a:r>
              <a:rPr lang="it-IT" sz="2000" b="0" i="0" u="none" strike="noStrike" dirty="0">
                <a:effectLst/>
                <a:latin typeface="Libre Franklin" pitchFamily="2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Disturbo bipolare I e bipolare II</a:t>
            </a:r>
            <a:endParaRPr lang="it-IT" sz="2000" b="0" i="0" dirty="0">
              <a:effectLst/>
              <a:latin typeface="Libre Franklin" pitchFamily="2" charset="0"/>
            </a:endParaRPr>
          </a:p>
          <a:p>
            <a:pPr algn="l" fontAlgn="t">
              <a:buFont typeface="Arial" panose="020B0604020202020204" pitchFamily="34" charset="0"/>
              <a:buChar char="•"/>
            </a:pPr>
            <a:r>
              <a:rPr lang="it-IT" sz="2000" b="0" i="0" dirty="0">
                <a:effectLst/>
                <a:latin typeface="Libre Franklin" pitchFamily="2" charset="0"/>
              </a:rPr>
              <a:t>Disturbo ciclotimico</a:t>
            </a:r>
          </a:p>
          <a:p>
            <a:pPr algn="l" fontAlgn="t">
              <a:buFont typeface="Arial" panose="020B0604020202020204" pitchFamily="34" charset="0"/>
              <a:buChar char="•"/>
            </a:pPr>
            <a:r>
              <a:rPr lang="it-IT" sz="2000" b="0" i="0" dirty="0">
                <a:effectLst/>
                <a:latin typeface="Libre Franklin" pitchFamily="2" charset="0"/>
              </a:rPr>
              <a:t>Disturbo depressivo maggiore</a:t>
            </a:r>
          </a:p>
          <a:p>
            <a:pPr algn="l" fontAlgn="t">
              <a:buFont typeface="Arial" panose="020B0604020202020204" pitchFamily="34" charset="0"/>
              <a:buChar char="•"/>
            </a:pPr>
            <a:r>
              <a:rPr lang="it-IT" sz="2000" b="0" i="0" dirty="0">
                <a:effectLst/>
                <a:latin typeface="Libre Franklin" pitchFamily="2" charset="0"/>
              </a:rPr>
              <a:t>Disturbo depressivo persistente</a:t>
            </a:r>
          </a:p>
          <a:p>
            <a:pPr algn="l" fontAlgn="t">
              <a:buFont typeface="Arial" panose="020B0604020202020204" pitchFamily="34" charset="0"/>
              <a:buChar char="•"/>
            </a:pPr>
            <a:r>
              <a:rPr lang="it-IT" sz="2000" b="0" i="0" u="none" strike="noStrike" dirty="0">
                <a:effectLst/>
                <a:latin typeface="Libre Franklin" pitchFamily="2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PTSD</a:t>
            </a:r>
            <a:r>
              <a:rPr lang="it-IT" sz="2000" b="0" i="0" dirty="0">
                <a:effectLst/>
                <a:latin typeface="Libre Franklin" pitchFamily="2" charset="0"/>
              </a:rPr>
              <a:t> nei bambini</a:t>
            </a:r>
          </a:p>
          <a:p>
            <a:pPr algn="l" fontAlgn="t">
              <a:buFont typeface="Arial" panose="020B0604020202020204" pitchFamily="34" charset="0"/>
              <a:buChar char="•"/>
            </a:pPr>
            <a:r>
              <a:rPr lang="it-IT" sz="2000" b="0" i="0" u="none" strike="noStrike" dirty="0">
                <a:effectLst/>
                <a:latin typeface="Libre Franklin" pitchFamily="2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Disturbo evitante-restrittivo dell’assunzione di cibo</a:t>
            </a:r>
            <a:endParaRPr lang="it-IT" sz="2000" b="0" i="0" dirty="0">
              <a:effectLst/>
              <a:latin typeface="Libre Franklin" pitchFamily="2" charset="0"/>
            </a:endParaRPr>
          </a:p>
          <a:p>
            <a:pPr algn="l" fontAlgn="t">
              <a:buFont typeface="Arial" panose="020B0604020202020204" pitchFamily="34" charset="0"/>
              <a:buChar char="•"/>
            </a:pPr>
            <a:r>
              <a:rPr lang="it-IT" sz="2000" b="0" i="0" u="none" strike="noStrike" dirty="0">
                <a:effectLst/>
                <a:latin typeface="Libre Franklin" pitchFamily="2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Delirio</a:t>
            </a:r>
            <a:endParaRPr lang="it-IT" sz="2000" b="0" i="0" dirty="0">
              <a:effectLst/>
              <a:latin typeface="Libre Franklin" pitchFamily="2" charset="0"/>
            </a:endParaRPr>
          </a:p>
          <a:p>
            <a:pPr algn="l" fontAlgn="t">
              <a:buFont typeface="Arial" panose="020B0604020202020204" pitchFamily="34" charset="0"/>
              <a:buChar char="•"/>
            </a:pPr>
            <a:r>
              <a:rPr lang="it-IT" sz="2000" b="0" i="0" dirty="0">
                <a:effectLst/>
                <a:latin typeface="Libre Franklin" pitchFamily="2" charset="0"/>
              </a:rPr>
              <a:t>Disturbi mentali indotti da sostanze/farmaci</a:t>
            </a:r>
          </a:p>
          <a:p>
            <a:pPr algn="l" fontAlgn="t">
              <a:buFont typeface="Arial" panose="020B0604020202020204" pitchFamily="34" charset="0"/>
              <a:buChar char="•"/>
            </a:pPr>
            <a:r>
              <a:rPr lang="it-IT" sz="2000" b="0" i="0" dirty="0">
                <a:effectLst/>
                <a:latin typeface="Libre Franklin" pitchFamily="2" charset="0"/>
              </a:rPr>
              <a:t>Sindrome da psicosi attenuata (nel capitolo ‘Condizioni per ulteriori studi’)</a:t>
            </a:r>
          </a:p>
          <a:p>
            <a:pPr algn="l" fontAlgn="t">
              <a:buFont typeface="Arial" panose="020B0604020202020204" pitchFamily="34" charset="0"/>
              <a:buChar char="•"/>
            </a:pPr>
            <a:r>
              <a:rPr lang="it-IT" sz="2000" dirty="0">
                <a:latin typeface="Libre Franklin" pitchFamily="2" charset="0"/>
              </a:rPr>
              <a:t>Disforia di genere</a:t>
            </a:r>
            <a:endParaRPr lang="it-IT" sz="2000" b="0" i="0" dirty="0">
              <a:effectLst/>
              <a:latin typeface="Libre Franklin" pitchFamily="2" charset="0"/>
            </a:endParaRPr>
          </a:p>
          <a:p>
            <a:br>
              <a:rPr lang="it-IT" dirty="0"/>
            </a:b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7277658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8548487-92F4-08F1-A8D0-1FFD52489F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/>
              <a:t>DSM-5-TR</a:t>
            </a:r>
            <a:br>
              <a:rPr lang="it-IT" dirty="0"/>
            </a:br>
            <a:r>
              <a:rPr lang="it-IT" dirty="0"/>
              <a:t>marzo 2022 ed </a:t>
            </a:r>
            <a:r>
              <a:rPr lang="it-IT" dirty="0" err="1"/>
              <a:t>Ital</a:t>
            </a:r>
            <a:r>
              <a:rPr lang="it-IT" dirty="0"/>
              <a:t> Raffaello Cortina 23</a:t>
            </a:r>
          </a:p>
        </p:txBody>
      </p:sp>
      <p:pic>
        <p:nvPicPr>
          <p:cNvPr id="4" name="Segnaposto contenuto 3">
            <a:extLst>
              <a:ext uri="{FF2B5EF4-FFF2-40B4-BE49-F238E27FC236}">
                <a16:creationId xmlns:a16="http://schemas.microsoft.com/office/drawing/2014/main" id="{5DA9EDCC-0F79-A20B-2DE5-2C10985A095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51720" y="1590657"/>
            <a:ext cx="3528392" cy="5054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13703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altLang="it-IT"/>
              <a:t>DSM-5 (non DSM-V)</a:t>
            </a:r>
          </a:p>
        </p:txBody>
      </p:sp>
      <p:sp>
        <p:nvSpPr>
          <p:cNvPr id="4099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  <a:buFont typeface="Arial" charset="0"/>
              <a:buNone/>
            </a:pPr>
            <a:r>
              <a:rPr lang="it-IT" altLang="it-IT" sz="3000" dirty="0"/>
              <a:t> </a:t>
            </a:r>
          </a:p>
          <a:p>
            <a:pPr eaLnBrk="1" hangingPunct="1">
              <a:lnSpc>
                <a:spcPct val="80000"/>
              </a:lnSpc>
            </a:pPr>
            <a:r>
              <a:rPr lang="it-IT" altLang="it-IT" sz="3000" dirty="0"/>
              <a:t>Innanzitutto una piccola notazione: contrariamente ai precedenti DSM che venivano contrassegnati con numeri romani (es DSM-IV). Il nuovo volume, si chiama DSM-5 (numero arabo). Ovvero DSM cinque TR (per la nuova edizione)</a:t>
            </a:r>
          </a:p>
        </p:txBody>
      </p:sp>
    </p:spTree>
    <p:extLst>
      <p:ext uri="{BB962C8B-B14F-4D97-AF65-F5344CB8AC3E}">
        <p14:creationId xmlns:p14="http://schemas.microsoft.com/office/powerpoint/2010/main" val="39286858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75A73D2-78F2-7C6A-CCC9-37AEF2879C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B025AB7-09A5-AF36-00CB-C28685165D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Ogni nuova edizione (es da DSMIV a DSM5) costituisce una rivoluzione rispetto alla precedente.</a:t>
            </a:r>
          </a:p>
          <a:p>
            <a:r>
              <a:rPr lang="it-IT" dirty="0"/>
              <a:t>Le versioni TR sono rivisitazioni e non una rifondazione, si tratta di un passaggio verso il DSM6</a:t>
            </a:r>
          </a:p>
        </p:txBody>
      </p:sp>
    </p:spTree>
    <p:extLst>
      <p:ext uri="{BB962C8B-B14F-4D97-AF65-F5344CB8AC3E}">
        <p14:creationId xmlns:p14="http://schemas.microsoft.com/office/powerpoint/2010/main" val="8517159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E4F6D6A-D11F-DAB8-DF49-883DF75A0E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28700C7-CD9A-6B4D-C14F-57CBC19AC7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it-IT" dirty="0"/>
              <a:t>La attenzione particolare in questa revisione è stata dedicata non solo alla malattia mentale, ma anche a tutto ciò che circonda l’aspetto patologico, quindi una maggiore attenzione dedicata all’ambiente, alla epidemiologia, ai cambiamenti culturali.</a:t>
            </a:r>
          </a:p>
          <a:p>
            <a:r>
              <a:rPr lang="it-IT" dirty="0"/>
              <a:t>Il concetto di razza è stato definito come costrutto culturale e non già biologico (aboliti termini come </a:t>
            </a:r>
            <a:r>
              <a:rPr lang="it-IT" dirty="0" err="1"/>
              <a:t>caucasian</a:t>
            </a:r>
            <a:r>
              <a:rPr lang="it-IT" dirty="0"/>
              <a:t>, non white e rivisto il testo in vista di una maggiore uguaglianza di genere</a:t>
            </a:r>
          </a:p>
        </p:txBody>
      </p:sp>
    </p:spTree>
    <p:extLst>
      <p:ext uri="{BB962C8B-B14F-4D97-AF65-F5344CB8AC3E}">
        <p14:creationId xmlns:p14="http://schemas.microsoft.com/office/powerpoint/2010/main" val="4673433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2411209-04D8-63B9-70F4-650A896665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773E66F-6E72-D916-8D88-F081FF82CF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La definizione di 70 disturbi è stata modificata per chiarezza e per rispondere a nuove evidenze scientifiche</a:t>
            </a:r>
          </a:p>
          <a:p>
            <a:r>
              <a:rPr lang="it-IT" dirty="0"/>
              <a:t>Si tratta di un testo che sta diventando sempre più clinico con aperture al sociale ed al culturale. Il DSM IV era invece maggiormente indirizzato a favorire la ricerca e la uniformità dei criteri diagnostici</a:t>
            </a:r>
          </a:p>
        </p:txBody>
      </p:sp>
    </p:spTree>
    <p:extLst>
      <p:ext uri="{BB962C8B-B14F-4D97-AF65-F5344CB8AC3E}">
        <p14:creationId xmlns:p14="http://schemas.microsoft.com/office/powerpoint/2010/main" val="37238614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355EA36-A4E9-13AE-9618-4C88AB997D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67B2352-A132-A4CA-2BC3-3D13CEEC92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Tendenza a diagnosi dimensionale (continuum)</a:t>
            </a:r>
          </a:p>
          <a:p>
            <a:r>
              <a:rPr lang="it-IT" dirty="0"/>
              <a:t>Piuttosto che categoriale (entità separate)</a:t>
            </a:r>
          </a:p>
        </p:txBody>
      </p:sp>
    </p:spTree>
    <p:extLst>
      <p:ext uri="{BB962C8B-B14F-4D97-AF65-F5344CB8AC3E}">
        <p14:creationId xmlns:p14="http://schemas.microsoft.com/office/powerpoint/2010/main" val="212485535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21632</TotalTime>
  <Words>1755</Words>
  <Application>Microsoft Office PowerPoint</Application>
  <PresentationFormat>Presentazione su schermo (4:3)</PresentationFormat>
  <Paragraphs>79</Paragraphs>
  <Slides>32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32</vt:i4>
      </vt:variant>
    </vt:vector>
  </HeadingPairs>
  <TitlesOfParts>
    <vt:vector size="36" baseType="lpstr">
      <vt:lpstr>Arial</vt:lpstr>
      <vt:lpstr>Calibri</vt:lpstr>
      <vt:lpstr>Libre Franklin</vt:lpstr>
      <vt:lpstr>Tema di Office</vt:lpstr>
      <vt:lpstr>DSM 5 TR</vt:lpstr>
      <vt:lpstr>DSM-5-TR differenze rispetto  DSM-5 e DSM-IV TR  </vt:lpstr>
      <vt:lpstr>Presentazione standard di PowerPoint</vt:lpstr>
      <vt:lpstr>DSM-5-TR marzo 2022 ed Ital Raffaello Cortina 23</vt:lpstr>
      <vt:lpstr>DSM-5 (non DSM-V)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DSM5TR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Disturbo da lutto prolungato sintomi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Diagnosi differenziale: depressione</vt:lpstr>
      <vt:lpstr>PTSD</vt:lpstr>
      <vt:lpstr>Presentazione standard di PowerPoint</vt:lpstr>
      <vt:lpstr>Presentazione standard di PowerPoint</vt:lpstr>
      <vt:lpstr>Presentazione standard di PowerPoint</vt:lpstr>
      <vt:lpstr>Per quali disturbi sono stati revisionati i criteri nel DSM-5-TR?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DSM 5</dc:title>
  <dc:creator>francesco</dc:creator>
  <cp:lastModifiedBy>FRANCESCO ROVETTO</cp:lastModifiedBy>
  <cp:revision>59</cp:revision>
  <dcterms:created xsi:type="dcterms:W3CDTF">2014-03-16T17:59:52Z</dcterms:created>
  <dcterms:modified xsi:type="dcterms:W3CDTF">2023-06-06T10:57:49Z</dcterms:modified>
</cp:coreProperties>
</file>